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3.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4.xml" ContentType="application/vnd.openxmlformats-officedocument.theme+xml"/>
  <Override PartName="/ppt/slideLayouts/slideLayout10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4"/>
    <p:sldMasterId id="2147484204" r:id="rId5"/>
    <p:sldMasterId id="2147483648" r:id="rId6"/>
    <p:sldMasterId id="2147484286" r:id="rId7"/>
    <p:sldMasterId id="2147484356" r:id="rId8"/>
  </p:sldMasterIdLst>
  <p:notesMasterIdLst>
    <p:notesMasterId r:id="rId46"/>
  </p:notesMasterIdLst>
  <p:handoutMasterIdLst>
    <p:handoutMasterId r:id="rId47"/>
  </p:handoutMasterIdLst>
  <p:sldIdLst>
    <p:sldId id="2147480035" r:id="rId9"/>
    <p:sldId id="2147480080" r:id="rId10"/>
    <p:sldId id="2147480082" r:id="rId11"/>
    <p:sldId id="2147480101" r:id="rId12"/>
    <p:sldId id="2147480118" r:id="rId13"/>
    <p:sldId id="2147480121" r:id="rId14"/>
    <p:sldId id="2147480123" r:id="rId15"/>
    <p:sldId id="2147480120" r:id="rId16"/>
    <p:sldId id="2147480133" r:id="rId17"/>
    <p:sldId id="2147480088" r:id="rId18"/>
    <p:sldId id="2147480116" r:id="rId19"/>
    <p:sldId id="2147480117" r:id="rId20"/>
    <p:sldId id="2147480109" r:id="rId21"/>
    <p:sldId id="2147480122" r:id="rId22"/>
    <p:sldId id="2147480108" r:id="rId23"/>
    <p:sldId id="2147480106" r:id="rId24"/>
    <p:sldId id="2147480107" r:id="rId25"/>
    <p:sldId id="2147480094" r:id="rId26"/>
    <p:sldId id="2147480095" r:id="rId27"/>
    <p:sldId id="2147480096" r:id="rId28"/>
    <p:sldId id="2147480097" r:id="rId29"/>
    <p:sldId id="2147480100" r:id="rId30"/>
    <p:sldId id="2147480124" r:id="rId31"/>
    <p:sldId id="2147480125" r:id="rId32"/>
    <p:sldId id="2147480126" r:id="rId33"/>
    <p:sldId id="2147480127" r:id="rId34"/>
    <p:sldId id="2147480128" r:id="rId35"/>
    <p:sldId id="2147480129" r:id="rId36"/>
    <p:sldId id="2147480130" r:id="rId37"/>
    <p:sldId id="2147480131" r:id="rId38"/>
    <p:sldId id="2147480132" r:id="rId39"/>
    <p:sldId id="2147480050" r:id="rId40"/>
    <p:sldId id="2147480083" r:id="rId41"/>
    <p:sldId id="2147480084" r:id="rId42"/>
    <p:sldId id="2147480085" r:id="rId43"/>
    <p:sldId id="2147480086" r:id="rId44"/>
    <p:sldId id="2147480087"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8805081-8B85-4675-892B-6BC55C6B8880}">
          <p14:sldIdLst>
            <p14:sldId id="2147480035"/>
            <p14:sldId id="2147480080"/>
            <p14:sldId id="2147480082"/>
            <p14:sldId id="2147480101"/>
            <p14:sldId id="2147480118"/>
            <p14:sldId id="2147480121"/>
            <p14:sldId id="2147480123"/>
            <p14:sldId id="2147480120"/>
            <p14:sldId id="2147480133"/>
            <p14:sldId id="2147480088"/>
            <p14:sldId id="2147480116"/>
            <p14:sldId id="2147480117"/>
            <p14:sldId id="2147480109"/>
            <p14:sldId id="2147480122"/>
            <p14:sldId id="2147480108"/>
            <p14:sldId id="2147480106"/>
            <p14:sldId id="2147480107"/>
            <p14:sldId id="2147480094"/>
            <p14:sldId id="2147480095"/>
            <p14:sldId id="2147480096"/>
            <p14:sldId id="2147480097"/>
            <p14:sldId id="2147480100"/>
            <p14:sldId id="2147480124"/>
            <p14:sldId id="2147480125"/>
            <p14:sldId id="2147480126"/>
            <p14:sldId id="2147480127"/>
            <p14:sldId id="2147480128"/>
            <p14:sldId id="2147480129"/>
            <p14:sldId id="2147480130"/>
            <p14:sldId id="2147480131"/>
            <p14:sldId id="2147480132"/>
            <p14:sldId id="2147480050"/>
            <p14:sldId id="2147480083"/>
            <p14:sldId id="2147480084"/>
            <p14:sldId id="2147480085"/>
            <p14:sldId id="2147480086"/>
            <p14:sldId id="214748008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56D1410-DD0F-F1DB-A0D8-AC8867FB838C}" name="Vicky Brown" initials="" userId="S::vicky.brown@retailenergycode.co.uk::7c5427b5-95b1-45b2-889e-d4ba8f2e9f61" providerId="AD"/>
  <p188:author id="{97A36017-8F62-7A8C-701B-5E671F2FEE8F}" name="Matt White" initials="MW" userId="S::matt.white@retailenergycode.co.uk::9ed4c64f-9359-4970-9925-7e30f0aad640" providerId="AD"/>
  <p188:author id="{C5B7992A-3031-616F-DBA7-0C84A58968A3}" name="Brian O'Shea" initials="BO" userId="S::brian@retailenergycode.co.uk::d1f81628-ff9b-4796-84ed-a720ca286958" providerId="AD"/>
  <p188:author id="{97735D33-44DF-6B10-3F04-FC8639A5E975}" name="Sarah Jones" initials="SJ" userId="S::sjones@sj-energy.co.uk::2b33ad30-bf8f-48f7-838e-149beb7c674a" providerId="AD"/>
  <p188:author id="{9A0D9347-0570-AB5D-ABB5-47C34EDA68A4}" name="Sarah Jones" initials="SJ" userId="S::sarah.jones@SJW-Energy.co.uk::547e17a6-5e6b-48a9-88ae-da4c0cd98a84" providerId="AD"/>
  <p188:author id="{E20E2A59-B878-B9E2-4E67-E88A29EDF282}" name="Liana Bakar" initials="LB" userId="S::liana.bakar_publicissapient.com#ext#@retailenergycodecompany.onmicrosoft.com::a9b2558b-11e3-48a9-b0f9-91b63520cb9f" providerId="AD"/>
  <p188:author id="{AB0B6860-EECA-3055-13D3-928DAE5ABDBF}" name="Roberts, George" initials="RG" userId="S::george.a.roberts_capgemini.com#ext#@retailenergycodecompany.onmicrosoft.com::0979a66e-cb15-4ddb-a6cf-ce520ef0bd2a" providerId="AD"/>
  <p188:author id="{71ECD26B-A846-87BA-D76A-DDC15538C66B}" name="Teresa Thompson" initials="" userId="S::teresa.thompson@retailenergycode.co.uk::887e2656-c524-45b3-a8cf-eef824935171" providerId="AD"/>
  <p188:author id="{9D91197F-AD41-A9BD-7206-03ADD481FD74}" name="Eva Von-Schaxmann" initials="" userId="S::eva.von-schaxmann@retailenergycode.co.uk::2635d874-7c84-4919-9484-f4ef4c8c0283" providerId="AD"/>
  <p188:author id="{28E5A29F-57AD-A6C8-5C51-F695845D0CA4}" name="Ann Perry" initials="AP" userId="S::Ann.Perry@retailenergycode.co.uk::26679ad4-d969-4aba-9a3b-bf0823ca1a6c" providerId="AD"/>
  <p188:author id="{15DBF6AA-0FEE-D52A-98EC-4721A7D2180F}" name="Roberts, George" initials="GR" userId="S::george.a.roberts@capgemini.com::15629d79-56e8-4d69-9084-5d0f399956d4" providerId="AD"/>
  <p188:author id="{3B6CB0B1-E80F-2B0A-1791-98E18E28DF44}" name="Brian O'Shea" initials="BO" userId="S::Brian@retailenergycode.co.uk::d1f81628-ff9b-4796-84ed-a720ca286958" providerId="AD"/>
  <p188:author id="{8A0942BA-9D5D-CDEC-7A93-216A4D7345F4}" name="Nathan Gould" initials="" userId="S::nathan.gould@retailenergycode.co.uk::6283d53b-d841-464e-87a4-96c31b2b609d" providerId="AD"/>
  <p188:author id="{1F6B5DBE-AFBF-0369-9BD8-A5888DB8FD61}" name="Michael Walsh" initials="MW" userId="S::michael.walsh@retailenergycode.co.uk::e562cbde-f90b-45f5-a30c-78c235610bb7" providerId="AD"/>
  <p188:author id="{79D18DE3-61C7-0DD5-1EFC-B90549964F31}" name="Sarah Jones" initials="SJ" userId="S::sarah.jones@retailenergycode.co.uk::7a772374-e7f6-4a90-af30-60a214e7477f" providerId="AD"/>
  <p188:author id="{1BD9F8F7-0129-6EB1-2647-0F9181EC5C43}" name="Sarah Jones" initials="SJ" userId="S::sarah.jones_sjw-energy.co.uk#ext#@retailenergycodecompany.onmicrosoft.com::c039bd41-8737-4057-be77-582d4c1f04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38F5"/>
    <a:srgbClr val="EBE8FE"/>
    <a:srgbClr val="4EA72E"/>
    <a:srgbClr val="FF206E"/>
    <a:srgbClr val="30374F"/>
    <a:srgbClr val="FF7920"/>
    <a:srgbClr val="20D6FF"/>
    <a:srgbClr val="1EF395"/>
    <a:srgbClr val="FEC84B"/>
    <a:srgbClr val="FFE6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C4E03F-0E75-6036-8EE0-B512A4595DBA}" v="456" dt="2026-07-16T09:05:43.934"/>
    <p1510:client id="{B3CA067C-D1AD-434C-A6E1-A23972DA16CA}" v="1" dt="2026-07-16T09:17:43.609"/>
    <p1510:client id="{B5E6F536-546B-410D-B681-EA288AE4532C}" v="190" dt="2026-07-16T09:53:23.708"/>
    <p1510:client id="{D9C7B6DF-DB62-4554-9FF6-7F9458C22D85}" v="89" dt="2026-07-16T13:04:32.559"/>
  </p1510:revLst>
</p1510:revInfo>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7EAED"/>
          </a:solidFill>
        </a:fill>
      </a:tcStyle>
    </a:wholeTbl>
    <a:band1H>
      <a:tcStyle>
        <a:tcBdr/>
        <a:fill>
          <a:solidFill>
            <a:srgbClr val="CCD2D8"/>
          </a:solidFill>
        </a:fill>
      </a:tcStyle>
    </a:band1H>
    <a:band2H>
      <a:tcStyle>
        <a:tcBdr/>
      </a:tcStyle>
    </a:band2H>
    <a:band1V>
      <a:tcStyle>
        <a:tcBdr/>
        <a:fill>
          <a:solidFill>
            <a:srgbClr val="CCD2D8"/>
          </a:solidFill>
        </a:fill>
      </a:tcStyle>
    </a:band1V>
    <a:band2V>
      <a:tcStyle>
        <a:tcBdr/>
      </a:tcStyle>
    </a:band2V>
    <a:lastCol>
      <a:tcTxStyle b="on">
        <a:font>
          <a:latin typeface="+mn-lt"/>
          <a:ea typeface="+mn-ea"/>
          <a:cs typeface="+mn-cs"/>
        </a:font>
        <a:srgbClr val="FFFFFF"/>
      </a:tcTxStyle>
      <a:tcStyle>
        <a:tcBdr/>
        <a:fill>
          <a:solidFill>
            <a:srgbClr val="156082"/>
          </a:solidFill>
        </a:fill>
      </a:tcStyle>
    </a:lastCol>
    <a:firstCol>
      <a:tcTxStyle b="on">
        <a:font>
          <a:latin typeface="+mn-lt"/>
          <a:ea typeface="+mn-ea"/>
          <a:cs typeface="+mn-cs"/>
        </a:font>
        <a:srgbClr val="FFFFFF"/>
      </a:tcTxStyle>
      <a:tcStyle>
        <a:tcBdr/>
        <a:fill>
          <a:solidFill>
            <a:srgbClr val="156082"/>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156082"/>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156082"/>
          </a:solidFill>
        </a:fill>
      </a:tcStyle>
    </a:firstRow>
  </a:tblStyle>
  <a:tblStyle styleId="{533BE89A-3F12-448C-A339-D79EAFCCBA5C}" styleName="">
    <a:wholeTbl>
      <a:tcTxStyle>
        <a:font>
          <a:latin typeface="Arial"/>
          <a:ea typeface="Arial"/>
          <a:cs typeface="Arial"/>
        </a:font>
        <a:srgbClr val="000000"/>
      </a:tcTxStyle>
      <a:tcStyle>
        <a:tcBdr/>
      </a:tcStyle>
    </a:wholeTbl>
    <a:band1H>
      <a:tcTxStyle>
        <a:font>
          <a:latin typeface=""/>
          <a:ea typeface=""/>
          <a:cs typeface=""/>
        </a:font>
      </a:tcTxStyle>
      <a:tcStyle>
        <a:tcBdr/>
      </a:tcStyle>
    </a:band1H>
    <a:band2H>
      <a:tcTxStyle>
        <a:font>
          <a:latin typeface=""/>
          <a:ea typeface=""/>
          <a:cs typeface=""/>
        </a:font>
      </a:tcTxStyle>
      <a:tcStyle>
        <a:tcBdr/>
      </a:tcStyle>
    </a:band2H>
    <a:band1V>
      <a:tcTxStyle>
        <a:font>
          <a:latin typeface=""/>
          <a:ea typeface=""/>
          <a:cs typeface=""/>
        </a:font>
      </a:tcTxStyle>
      <a:tcStyle>
        <a:tcBdr/>
      </a:tcStyle>
    </a:band1V>
    <a:band2V>
      <a:tcTxStyle>
        <a:font>
          <a:latin typeface=""/>
          <a:ea typeface=""/>
          <a:cs typeface=""/>
        </a:font>
      </a:tcTxStyle>
      <a:tcStyle>
        <a:tcBdr/>
      </a:tcStyle>
    </a:band2V>
    <a:lastCol>
      <a:tcTxStyle>
        <a:font>
          <a:latin typeface=""/>
          <a:ea typeface=""/>
          <a:cs typeface=""/>
        </a:font>
      </a:tcTxStyle>
      <a:tcStyle>
        <a:tcBdr/>
      </a:tcStyle>
    </a:lastCol>
    <a:firstCol>
      <a:tcTxStyle>
        <a:font>
          <a:latin typeface=""/>
          <a:ea typeface=""/>
          <a:cs typeface=""/>
        </a:font>
      </a:tcTxStyle>
      <a:tcStyle>
        <a:tcBdr/>
      </a:tcStyle>
    </a:firstCol>
    <a:lastRow>
      <a:tcTxStyle>
        <a:font>
          <a:latin typeface=""/>
          <a:ea typeface=""/>
          <a:cs typeface=""/>
        </a:font>
      </a:tcTxStyle>
      <a:tcStyle>
        <a:tcBdr/>
      </a:tcStyle>
    </a:lastRow>
    <a:firstRow>
      <a:tcTxStyle>
        <a:font>
          <a:latin typeface=""/>
          <a:ea typeface=""/>
          <a:cs typeface=""/>
        </a:font>
      </a:tcTxStyle>
      <a:tcStyle>
        <a:tcBdr/>
      </a:tcStyle>
    </a:firstRow>
  </a:tblStyle>
  <a:tblStyle styleId="{72833802-FEF1-4C79-8D5D-14CF1EAF98D9}" styleName="">
    <a:wholeTbl>
      <a:tcTxStyle>
        <a:font>
          <a:latin typeface="+mn-lt"/>
          <a:ea typeface="+mn-ea"/>
          <a:cs typeface="+mn-cs"/>
        </a:font>
        <a:srgbClr val="000000"/>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wholeTbl>
    <a:band1H>
      <a:tcStyle>
        <a:tcBdr>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band1H>
    <a:band1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1V>
    <a:band2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E97132"/>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E97132"/>
          </a:solidFill>
        </a:fill>
      </a:tcStyle>
    </a:firstRow>
  </a:tblStyle>
  <a:tblStyle styleId="{69C7853C-536D-4A76-A0AE-DD22124D55A5}" styleName="">
    <a:wholeTbl>
      <a:tcTxStyle>
        <a:font>
          <a:latin typeface="+mn-lt"/>
          <a:ea typeface="+mn-ea"/>
          <a:cs typeface="+mn-cs"/>
        </a:font>
        <a:srgbClr val="000000"/>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wholeTbl>
    <a:band1H>
      <a:tcStyle>
        <a:tcBdr/>
        <a:fill>
          <a:solidFill>
            <a:srgbClr val="196B24"/>
          </a:solidFill>
        </a:fill>
      </a:tcStyle>
    </a:band1H>
    <a:band2H>
      <a:tcStyle>
        <a:tcBdr/>
        <a:fill>
          <a:solidFill>
            <a:srgbClr val="196B24"/>
          </a:solidFill>
        </a:fill>
      </a:tcStyle>
    </a:band2H>
    <a:band1V>
      <a:tcStyle>
        <a:tcBdr>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band1V>
    <a:band2V>
      <a:tcStyle>
        <a:tcBdr/>
        <a:fill>
          <a:solidFill>
            <a:srgbClr val="196B24"/>
          </a:solidFill>
        </a:fill>
      </a:tcStyle>
    </a:band2V>
    <a:la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Col>
    <a:fir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firstCol>
    <a:lastRow>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Row>
    <a:firstRow>
      <a:tcTxStyle b="on">
        <a:font>
          <a:latin typeface="+mn-lt"/>
          <a:ea typeface="+mn-ea"/>
          <a:cs typeface="+mn-cs"/>
        </a:font>
        <a:srgbClr val="FFFFFF"/>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196B2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1526"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microsoft.com/office/2018/10/relationships/authors" Target="authors.xml"/><Relationship Id="rId5" Type="http://schemas.openxmlformats.org/officeDocument/2006/relationships/slideMaster" Target="slideMasters/slideMaster2.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notesMaster" Target="notesMasters/notesMaster1.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D3AA00-EF02-024E-9FF3-ACF632E35776}" type="doc">
      <dgm:prSet loTypeId="urn:microsoft.com/office/officeart/2005/8/layout/chevron1" loCatId="" qsTypeId="urn:microsoft.com/office/officeart/2005/8/quickstyle/simple1" qsCatId="simple" csTypeId="urn:microsoft.com/office/officeart/2005/8/colors/accent1_2" csCatId="accent1" phldr="1"/>
      <dgm:spPr/>
    </dgm:pt>
    <dgm:pt modelId="{FEED0A0D-E2B7-9B47-9414-83DC98FC16F2}">
      <dgm:prSet phldrT="[Text]" custT="1"/>
      <dgm:spPr>
        <a:solidFill>
          <a:schemeClr val="tx1">
            <a:lumMod val="75000"/>
            <a:lumOff val="25000"/>
          </a:schemeClr>
        </a:solidFill>
        <a:ln>
          <a:noFill/>
        </a:ln>
      </dgm:spPr>
      <dgm:t>
        <a:bodyPr/>
        <a:lstStyle/>
        <a:p>
          <a:r>
            <a:rPr lang="en-GB" sz="1400" b="1">
              <a:latin typeface="Figtree" pitchFamily="2" charset="0"/>
            </a:rPr>
            <a:t>Inform </a:t>
          </a:r>
          <a:br>
            <a:rPr lang="en-GB" sz="1400" b="1">
              <a:latin typeface="Figtree" pitchFamily="2" charset="0"/>
            </a:rPr>
          </a:br>
          <a:r>
            <a:rPr lang="en-GB" sz="1400" b="1">
              <a:latin typeface="Figtree" pitchFamily="2" charset="0"/>
            </a:rPr>
            <a:t>&amp; request</a:t>
          </a:r>
        </a:p>
      </dgm:t>
    </dgm:pt>
    <dgm:pt modelId="{D6295203-3DE8-8F4B-9917-2DD98E60A56A}" type="parTrans" cxnId="{0290F022-EEFF-354E-8EA3-6681F4352314}">
      <dgm:prSet/>
      <dgm:spPr/>
      <dgm:t>
        <a:bodyPr/>
        <a:lstStyle/>
        <a:p>
          <a:endParaRPr lang="en-GB" sz="1600">
            <a:latin typeface="Figtree" pitchFamily="2" charset="0"/>
          </a:endParaRPr>
        </a:p>
      </dgm:t>
    </dgm:pt>
    <dgm:pt modelId="{96C63E39-9C24-E74B-AA92-09894433A3CC}" type="sibTrans" cxnId="{0290F022-EEFF-354E-8EA3-6681F4352314}">
      <dgm:prSet/>
      <dgm:spPr/>
      <dgm:t>
        <a:bodyPr/>
        <a:lstStyle/>
        <a:p>
          <a:endParaRPr lang="en-GB" sz="1600">
            <a:latin typeface="Figtree" pitchFamily="2" charset="0"/>
          </a:endParaRPr>
        </a:p>
      </dgm:t>
    </dgm:pt>
    <dgm:pt modelId="{454F65D0-F947-A749-83A8-CE7C7EF634DB}">
      <dgm:prSet phldrT="[Text]" custT="1"/>
      <dgm:spPr>
        <a:solidFill>
          <a:srgbClr val="4D38F5"/>
        </a:solidFill>
        <a:ln>
          <a:noFill/>
        </a:ln>
      </dgm:spPr>
      <dgm:t>
        <a:bodyPr/>
        <a:lstStyle/>
        <a:p>
          <a:r>
            <a:rPr lang="en-GB" sz="1400" b="1">
              <a:latin typeface="Figtree" pitchFamily="2" charset="0"/>
            </a:rPr>
            <a:t>Review</a:t>
          </a:r>
        </a:p>
      </dgm:t>
    </dgm:pt>
    <dgm:pt modelId="{AA6C675B-BFBA-9140-BF51-403840EC3190}" type="parTrans" cxnId="{A4021DE2-5D92-7D40-A2FC-4B447D8D1C69}">
      <dgm:prSet/>
      <dgm:spPr/>
      <dgm:t>
        <a:bodyPr/>
        <a:lstStyle/>
        <a:p>
          <a:endParaRPr lang="en-GB" sz="1600">
            <a:latin typeface="Figtree" pitchFamily="2" charset="0"/>
          </a:endParaRPr>
        </a:p>
      </dgm:t>
    </dgm:pt>
    <dgm:pt modelId="{DA973C5C-5EB9-B445-AAAC-8503CF9C84DB}" type="sibTrans" cxnId="{A4021DE2-5D92-7D40-A2FC-4B447D8D1C69}">
      <dgm:prSet/>
      <dgm:spPr/>
      <dgm:t>
        <a:bodyPr/>
        <a:lstStyle/>
        <a:p>
          <a:endParaRPr lang="en-GB" sz="1600">
            <a:latin typeface="Figtree" pitchFamily="2" charset="0"/>
          </a:endParaRPr>
        </a:p>
      </dgm:t>
    </dgm:pt>
    <dgm:pt modelId="{B5C96EFF-2010-1848-90E2-491549FF2655}">
      <dgm:prSet phldrT="[Text]" custT="1"/>
      <dgm:spPr>
        <a:solidFill>
          <a:schemeClr val="tx1">
            <a:lumMod val="75000"/>
            <a:lumOff val="25000"/>
          </a:schemeClr>
        </a:solidFill>
        <a:ln>
          <a:noFill/>
        </a:ln>
      </dgm:spPr>
      <dgm:t>
        <a:bodyPr/>
        <a:lstStyle/>
        <a:p>
          <a:r>
            <a:rPr lang="en-GB" sz="1400" b="1">
              <a:latin typeface="Figtree" pitchFamily="2" charset="0"/>
            </a:rPr>
            <a:t>Redirect </a:t>
          </a:r>
          <a:br>
            <a:rPr lang="en-GB" sz="1400" b="1">
              <a:latin typeface="Figtree" pitchFamily="2" charset="0"/>
            </a:rPr>
          </a:br>
          <a:r>
            <a:rPr lang="en-GB" sz="1400" b="1">
              <a:latin typeface="Figtree" pitchFamily="2" charset="0"/>
            </a:rPr>
            <a:t>&amp; return</a:t>
          </a:r>
        </a:p>
      </dgm:t>
    </dgm:pt>
    <dgm:pt modelId="{D9522D1A-A84C-BC45-93CB-42765C310B32}" type="parTrans" cxnId="{7424E4F8-F227-5540-BCFE-7DF5BCF04950}">
      <dgm:prSet/>
      <dgm:spPr/>
      <dgm:t>
        <a:bodyPr/>
        <a:lstStyle/>
        <a:p>
          <a:endParaRPr lang="en-GB" sz="1600">
            <a:latin typeface="Figtree" pitchFamily="2" charset="0"/>
          </a:endParaRPr>
        </a:p>
      </dgm:t>
    </dgm:pt>
    <dgm:pt modelId="{A631E728-5B9F-3E48-840C-5F6C42C850C8}" type="sibTrans" cxnId="{7424E4F8-F227-5540-BCFE-7DF5BCF04950}">
      <dgm:prSet/>
      <dgm:spPr/>
      <dgm:t>
        <a:bodyPr/>
        <a:lstStyle/>
        <a:p>
          <a:endParaRPr lang="en-GB" sz="1600">
            <a:latin typeface="Figtree" pitchFamily="2" charset="0"/>
          </a:endParaRPr>
        </a:p>
      </dgm:t>
    </dgm:pt>
    <dgm:pt modelId="{A1351927-5E78-714A-BA37-CC0DA29A3C7D}">
      <dgm:prSet phldrT="[Text]" custT="1"/>
      <dgm:spPr>
        <a:solidFill>
          <a:srgbClr val="4D38F5"/>
        </a:solidFill>
        <a:ln>
          <a:noFill/>
        </a:ln>
      </dgm:spPr>
      <dgm:t>
        <a:bodyPr/>
        <a:lstStyle/>
        <a:p>
          <a:r>
            <a:rPr lang="en-GB" sz="1400" b="1">
              <a:latin typeface="Figtree" pitchFamily="2" charset="0"/>
            </a:rPr>
            <a:t>Grant</a:t>
          </a:r>
        </a:p>
      </dgm:t>
    </dgm:pt>
    <dgm:pt modelId="{896941DE-06B8-4144-BE07-54D6F39D5893}" type="parTrans" cxnId="{60754329-6642-2545-89BD-A8830E9A9BBA}">
      <dgm:prSet/>
      <dgm:spPr/>
      <dgm:t>
        <a:bodyPr/>
        <a:lstStyle/>
        <a:p>
          <a:endParaRPr lang="en-GB" sz="1600">
            <a:latin typeface="Figtree" pitchFamily="2" charset="0"/>
          </a:endParaRPr>
        </a:p>
      </dgm:t>
    </dgm:pt>
    <dgm:pt modelId="{E1284EFF-0323-1D4B-8B93-D4BDAACA8240}" type="sibTrans" cxnId="{60754329-6642-2545-89BD-A8830E9A9BBA}">
      <dgm:prSet/>
      <dgm:spPr/>
      <dgm:t>
        <a:bodyPr/>
        <a:lstStyle/>
        <a:p>
          <a:endParaRPr lang="en-GB" sz="1600">
            <a:latin typeface="Figtree" pitchFamily="2" charset="0"/>
          </a:endParaRPr>
        </a:p>
      </dgm:t>
    </dgm:pt>
    <dgm:pt modelId="{D63497E3-DEDF-F44C-B36C-D581389865DD}">
      <dgm:prSet phldrT="[Text]" custT="1"/>
      <dgm:spPr>
        <a:solidFill>
          <a:srgbClr val="4D38F5"/>
        </a:solidFill>
        <a:ln>
          <a:noFill/>
        </a:ln>
      </dgm:spPr>
      <dgm:t>
        <a:bodyPr/>
        <a:lstStyle/>
        <a:p>
          <a:r>
            <a:rPr lang="en-GB" sz="1400" b="1">
              <a:latin typeface="Figtree" pitchFamily="2" charset="0"/>
            </a:rPr>
            <a:t>Renew</a:t>
          </a:r>
        </a:p>
      </dgm:t>
    </dgm:pt>
    <dgm:pt modelId="{00F31CA6-B34E-844D-928B-490BEA4162E4}" type="parTrans" cxnId="{7397A549-7006-6843-95E5-C4299F08B577}">
      <dgm:prSet/>
      <dgm:spPr/>
      <dgm:t>
        <a:bodyPr/>
        <a:lstStyle/>
        <a:p>
          <a:endParaRPr lang="en-GB" sz="1600">
            <a:latin typeface="Figtree" pitchFamily="2" charset="0"/>
          </a:endParaRPr>
        </a:p>
      </dgm:t>
    </dgm:pt>
    <dgm:pt modelId="{57B67ED8-4228-034D-BCF5-FE68B8E15933}" type="sibTrans" cxnId="{7397A549-7006-6843-95E5-C4299F08B577}">
      <dgm:prSet/>
      <dgm:spPr/>
      <dgm:t>
        <a:bodyPr/>
        <a:lstStyle/>
        <a:p>
          <a:endParaRPr lang="en-GB" sz="1600">
            <a:latin typeface="Figtree" pitchFamily="2" charset="0"/>
          </a:endParaRPr>
        </a:p>
      </dgm:t>
    </dgm:pt>
    <dgm:pt modelId="{7697E09B-5665-7544-90AE-692685F6793E}">
      <dgm:prSet phldrT="[Text]" custT="1"/>
      <dgm:spPr>
        <a:solidFill>
          <a:srgbClr val="4D38F5"/>
        </a:solidFill>
        <a:ln>
          <a:noFill/>
        </a:ln>
      </dgm:spPr>
      <dgm:t>
        <a:bodyPr/>
        <a:lstStyle/>
        <a:p>
          <a:r>
            <a:rPr lang="en-GB" sz="1400" b="1">
              <a:latin typeface="Figtree" pitchFamily="2" charset="0"/>
            </a:rPr>
            <a:t>Revoke</a:t>
          </a:r>
        </a:p>
      </dgm:t>
    </dgm:pt>
    <dgm:pt modelId="{8624726E-4CFC-4142-9FA2-77FCFC9E1AD1}" type="parTrans" cxnId="{78CF2C8D-284B-AE48-8EE5-4E777332C1AF}">
      <dgm:prSet/>
      <dgm:spPr/>
      <dgm:t>
        <a:bodyPr/>
        <a:lstStyle/>
        <a:p>
          <a:endParaRPr lang="en-GB" sz="1600">
            <a:latin typeface="Figtree" pitchFamily="2" charset="0"/>
          </a:endParaRPr>
        </a:p>
      </dgm:t>
    </dgm:pt>
    <dgm:pt modelId="{A88FA6D5-700C-E944-A4B3-E9BE7D61B8A9}" type="sibTrans" cxnId="{78CF2C8D-284B-AE48-8EE5-4E777332C1AF}">
      <dgm:prSet/>
      <dgm:spPr/>
      <dgm:t>
        <a:bodyPr/>
        <a:lstStyle/>
        <a:p>
          <a:endParaRPr lang="en-GB" sz="1600">
            <a:latin typeface="Figtree" pitchFamily="2" charset="0"/>
          </a:endParaRPr>
        </a:p>
      </dgm:t>
    </dgm:pt>
    <dgm:pt modelId="{9F48338A-4790-694C-9B17-0B10D68ED1BD}" type="pres">
      <dgm:prSet presAssocID="{5ED3AA00-EF02-024E-9FF3-ACF632E35776}" presName="Name0" presStyleCnt="0">
        <dgm:presLayoutVars>
          <dgm:dir/>
          <dgm:animLvl val="lvl"/>
          <dgm:resizeHandles val="exact"/>
        </dgm:presLayoutVars>
      </dgm:prSet>
      <dgm:spPr/>
    </dgm:pt>
    <dgm:pt modelId="{4D2BC69F-EECE-7A44-9579-FB2FA3DC1CBD}" type="pres">
      <dgm:prSet presAssocID="{FEED0A0D-E2B7-9B47-9414-83DC98FC16F2}" presName="parTxOnly" presStyleLbl="node1" presStyleIdx="0" presStyleCnt="6">
        <dgm:presLayoutVars>
          <dgm:chMax val="0"/>
          <dgm:chPref val="0"/>
          <dgm:bulletEnabled val="1"/>
        </dgm:presLayoutVars>
      </dgm:prSet>
      <dgm:spPr/>
    </dgm:pt>
    <dgm:pt modelId="{4800FEDD-6F1E-9E45-B864-EE51E1006F4F}" type="pres">
      <dgm:prSet presAssocID="{96C63E39-9C24-E74B-AA92-09894433A3CC}" presName="parTxOnlySpace" presStyleCnt="0"/>
      <dgm:spPr/>
    </dgm:pt>
    <dgm:pt modelId="{4B41CF8C-6188-0346-AC6B-8D0FBCB3CFF0}" type="pres">
      <dgm:prSet presAssocID="{B5C96EFF-2010-1848-90E2-491549FF2655}" presName="parTxOnly" presStyleLbl="node1" presStyleIdx="1" presStyleCnt="6">
        <dgm:presLayoutVars>
          <dgm:chMax val="0"/>
          <dgm:chPref val="0"/>
          <dgm:bulletEnabled val="1"/>
        </dgm:presLayoutVars>
      </dgm:prSet>
      <dgm:spPr/>
    </dgm:pt>
    <dgm:pt modelId="{8FA316DA-0CC8-C24A-8E0E-B2EF3E36AB5F}" type="pres">
      <dgm:prSet presAssocID="{A631E728-5B9F-3E48-840C-5F6C42C850C8}" presName="parTxOnlySpace" presStyleCnt="0"/>
      <dgm:spPr/>
    </dgm:pt>
    <dgm:pt modelId="{66005DBA-13CC-144E-B37C-43B97E2A1B76}" type="pres">
      <dgm:prSet presAssocID="{A1351927-5E78-714A-BA37-CC0DA29A3C7D}" presName="parTxOnly" presStyleLbl="node1" presStyleIdx="2" presStyleCnt="6">
        <dgm:presLayoutVars>
          <dgm:chMax val="0"/>
          <dgm:chPref val="0"/>
          <dgm:bulletEnabled val="1"/>
        </dgm:presLayoutVars>
      </dgm:prSet>
      <dgm:spPr/>
    </dgm:pt>
    <dgm:pt modelId="{30431830-C303-8545-A310-9E76A64C27A5}" type="pres">
      <dgm:prSet presAssocID="{E1284EFF-0323-1D4B-8B93-D4BDAACA8240}" presName="parTxOnlySpace" presStyleCnt="0"/>
      <dgm:spPr/>
    </dgm:pt>
    <dgm:pt modelId="{3CCC8992-5B25-E748-8519-9207E46CCEF0}" type="pres">
      <dgm:prSet presAssocID="{454F65D0-F947-A749-83A8-CE7C7EF634DB}" presName="parTxOnly" presStyleLbl="node1" presStyleIdx="3" presStyleCnt="6">
        <dgm:presLayoutVars>
          <dgm:chMax val="0"/>
          <dgm:chPref val="0"/>
          <dgm:bulletEnabled val="1"/>
        </dgm:presLayoutVars>
      </dgm:prSet>
      <dgm:spPr/>
    </dgm:pt>
    <dgm:pt modelId="{C3FC9A72-9957-9E4D-A416-A52ADE4AD2B6}" type="pres">
      <dgm:prSet presAssocID="{DA973C5C-5EB9-B445-AAAC-8503CF9C84DB}" presName="parTxOnlySpace" presStyleCnt="0"/>
      <dgm:spPr/>
    </dgm:pt>
    <dgm:pt modelId="{9DA38E11-A6E3-8644-88F1-8DD7B4884838}" type="pres">
      <dgm:prSet presAssocID="{D63497E3-DEDF-F44C-B36C-D581389865DD}" presName="parTxOnly" presStyleLbl="node1" presStyleIdx="4" presStyleCnt="6">
        <dgm:presLayoutVars>
          <dgm:chMax val="0"/>
          <dgm:chPref val="0"/>
          <dgm:bulletEnabled val="1"/>
        </dgm:presLayoutVars>
      </dgm:prSet>
      <dgm:spPr/>
    </dgm:pt>
    <dgm:pt modelId="{5AE06AD1-207D-B343-883A-E64E5BD1FE61}" type="pres">
      <dgm:prSet presAssocID="{57B67ED8-4228-034D-BCF5-FE68B8E15933}" presName="parTxOnlySpace" presStyleCnt="0"/>
      <dgm:spPr/>
    </dgm:pt>
    <dgm:pt modelId="{7868FC62-F784-6D45-9EFB-9F3BDEA36F03}" type="pres">
      <dgm:prSet presAssocID="{7697E09B-5665-7544-90AE-692685F6793E}" presName="parTxOnly" presStyleLbl="node1" presStyleIdx="5" presStyleCnt="6">
        <dgm:presLayoutVars>
          <dgm:chMax val="0"/>
          <dgm:chPref val="0"/>
          <dgm:bulletEnabled val="1"/>
        </dgm:presLayoutVars>
      </dgm:prSet>
      <dgm:spPr/>
    </dgm:pt>
  </dgm:ptLst>
  <dgm:cxnLst>
    <dgm:cxn modelId="{58337A09-512B-044A-8AF9-E991A089F1BF}" type="presOf" srcId="{5ED3AA00-EF02-024E-9FF3-ACF632E35776}" destId="{9F48338A-4790-694C-9B17-0B10D68ED1BD}" srcOrd="0" destOrd="0" presId="urn:microsoft.com/office/officeart/2005/8/layout/chevron1"/>
    <dgm:cxn modelId="{0290F022-EEFF-354E-8EA3-6681F4352314}" srcId="{5ED3AA00-EF02-024E-9FF3-ACF632E35776}" destId="{FEED0A0D-E2B7-9B47-9414-83DC98FC16F2}" srcOrd="0" destOrd="0" parTransId="{D6295203-3DE8-8F4B-9917-2DD98E60A56A}" sibTransId="{96C63E39-9C24-E74B-AA92-09894433A3CC}"/>
    <dgm:cxn modelId="{60754329-6642-2545-89BD-A8830E9A9BBA}" srcId="{5ED3AA00-EF02-024E-9FF3-ACF632E35776}" destId="{A1351927-5E78-714A-BA37-CC0DA29A3C7D}" srcOrd="2" destOrd="0" parTransId="{896941DE-06B8-4144-BE07-54D6F39D5893}" sibTransId="{E1284EFF-0323-1D4B-8B93-D4BDAACA8240}"/>
    <dgm:cxn modelId="{5A606331-3E8D-A74A-9B22-6FFDF1EB52F0}" type="presOf" srcId="{FEED0A0D-E2B7-9B47-9414-83DC98FC16F2}" destId="{4D2BC69F-EECE-7A44-9579-FB2FA3DC1CBD}" srcOrd="0" destOrd="0" presId="urn:microsoft.com/office/officeart/2005/8/layout/chevron1"/>
    <dgm:cxn modelId="{BFAB6E33-5980-2F4E-9F40-6BC8CAEB30FF}" type="presOf" srcId="{7697E09B-5665-7544-90AE-692685F6793E}" destId="{7868FC62-F784-6D45-9EFB-9F3BDEA36F03}" srcOrd="0" destOrd="0" presId="urn:microsoft.com/office/officeart/2005/8/layout/chevron1"/>
    <dgm:cxn modelId="{9AF53537-4343-6B45-AF71-3B6A824944D4}" type="presOf" srcId="{B5C96EFF-2010-1848-90E2-491549FF2655}" destId="{4B41CF8C-6188-0346-AC6B-8D0FBCB3CFF0}" srcOrd="0" destOrd="0" presId="urn:microsoft.com/office/officeart/2005/8/layout/chevron1"/>
    <dgm:cxn modelId="{6498E061-4834-F841-B2B7-633AB5FD68C1}" type="presOf" srcId="{A1351927-5E78-714A-BA37-CC0DA29A3C7D}" destId="{66005DBA-13CC-144E-B37C-43B97E2A1B76}" srcOrd="0" destOrd="0" presId="urn:microsoft.com/office/officeart/2005/8/layout/chevron1"/>
    <dgm:cxn modelId="{7397A549-7006-6843-95E5-C4299F08B577}" srcId="{5ED3AA00-EF02-024E-9FF3-ACF632E35776}" destId="{D63497E3-DEDF-F44C-B36C-D581389865DD}" srcOrd="4" destOrd="0" parTransId="{00F31CA6-B34E-844D-928B-490BEA4162E4}" sibTransId="{57B67ED8-4228-034D-BCF5-FE68B8E15933}"/>
    <dgm:cxn modelId="{78CF2C8D-284B-AE48-8EE5-4E777332C1AF}" srcId="{5ED3AA00-EF02-024E-9FF3-ACF632E35776}" destId="{7697E09B-5665-7544-90AE-692685F6793E}" srcOrd="5" destOrd="0" parTransId="{8624726E-4CFC-4142-9FA2-77FCFC9E1AD1}" sibTransId="{A88FA6D5-700C-E944-A4B3-E9BE7D61B8A9}"/>
    <dgm:cxn modelId="{50377BBF-70CF-A740-AD97-5FBF87DB3334}" type="presOf" srcId="{454F65D0-F947-A749-83A8-CE7C7EF634DB}" destId="{3CCC8992-5B25-E748-8519-9207E46CCEF0}" srcOrd="0" destOrd="0" presId="urn:microsoft.com/office/officeart/2005/8/layout/chevron1"/>
    <dgm:cxn modelId="{0E34D7C1-9D46-5D45-BD3C-EF44F467F9E4}" type="presOf" srcId="{D63497E3-DEDF-F44C-B36C-D581389865DD}" destId="{9DA38E11-A6E3-8644-88F1-8DD7B4884838}" srcOrd="0" destOrd="0" presId="urn:microsoft.com/office/officeart/2005/8/layout/chevron1"/>
    <dgm:cxn modelId="{A4021DE2-5D92-7D40-A2FC-4B447D8D1C69}" srcId="{5ED3AA00-EF02-024E-9FF3-ACF632E35776}" destId="{454F65D0-F947-A749-83A8-CE7C7EF634DB}" srcOrd="3" destOrd="0" parTransId="{AA6C675B-BFBA-9140-BF51-403840EC3190}" sibTransId="{DA973C5C-5EB9-B445-AAAC-8503CF9C84DB}"/>
    <dgm:cxn modelId="{7424E4F8-F227-5540-BCFE-7DF5BCF04950}" srcId="{5ED3AA00-EF02-024E-9FF3-ACF632E35776}" destId="{B5C96EFF-2010-1848-90E2-491549FF2655}" srcOrd="1" destOrd="0" parTransId="{D9522D1A-A84C-BC45-93CB-42765C310B32}" sibTransId="{A631E728-5B9F-3E48-840C-5F6C42C850C8}"/>
    <dgm:cxn modelId="{7A5A13FD-12F3-3842-82EC-63E3FCD0B53E}" type="presParOf" srcId="{9F48338A-4790-694C-9B17-0B10D68ED1BD}" destId="{4D2BC69F-EECE-7A44-9579-FB2FA3DC1CBD}" srcOrd="0" destOrd="0" presId="urn:microsoft.com/office/officeart/2005/8/layout/chevron1"/>
    <dgm:cxn modelId="{1F8A7AC0-7970-D44F-A590-DF714DCE359D}" type="presParOf" srcId="{9F48338A-4790-694C-9B17-0B10D68ED1BD}" destId="{4800FEDD-6F1E-9E45-B864-EE51E1006F4F}" srcOrd="1" destOrd="0" presId="urn:microsoft.com/office/officeart/2005/8/layout/chevron1"/>
    <dgm:cxn modelId="{2FDBF39E-B4DA-5441-AF4C-1AB4840192D7}" type="presParOf" srcId="{9F48338A-4790-694C-9B17-0B10D68ED1BD}" destId="{4B41CF8C-6188-0346-AC6B-8D0FBCB3CFF0}" srcOrd="2" destOrd="0" presId="urn:microsoft.com/office/officeart/2005/8/layout/chevron1"/>
    <dgm:cxn modelId="{88303A07-2F50-A84E-AB17-F01CD20E621B}" type="presParOf" srcId="{9F48338A-4790-694C-9B17-0B10D68ED1BD}" destId="{8FA316DA-0CC8-C24A-8E0E-B2EF3E36AB5F}" srcOrd="3" destOrd="0" presId="urn:microsoft.com/office/officeart/2005/8/layout/chevron1"/>
    <dgm:cxn modelId="{A1F7D4A6-4E31-5D4B-8634-EA770F47A4AC}" type="presParOf" srcId="{9F48338A-4790-694C-9B17-0B10D68ED1BD}" destId="{66005DBA-13CC-144E-B37C-43B97E2A1B76}" srcOrd="4" destOrd="0" presId="urn:microsoft.com/office/officeart/2005/8/layout/chevron1"/>
    <dgm:cxn modelId="{8BFF941E-5E9B-5043-8339-38B004EC9FF1}" type="presParOf" srcId="{9F48338A-4790-694C-9B17-0B10D68ED1BD}" destId="{30431830-C303-8545-A310-9E76A64C27A5}" srcOrd="5" destOrd="0" presId="urn:microsoft.com/office/officeart/2005/8/layout/chevron1"/>
    <dgm:cxn modelId="{111909CB-89F2-9341-80CA-99A3A8986B40}" type="presParOf" srcId="{9F48338A-4790-694C-9B17-0B10D68ED1BD}" destId="{3CCC8992-5B25-E748-8519-9207E46CCEF0}" srcOrd="6" destOrd="0" presId="urn:microsoft.com/office/officeart/2005/8/layout/chevron1"/>
    <dgm:cxn modelId="{B12A3BDC-76ED-2D4C-8C4A-F9D1D272E6D6}" type="presParOf" srcId="{9F48338A-4790-694C-9B17-0B10D68ED1BD}" destId="{C3FC9A72-9957-9E4D-A416-A52ADE4AD2B6}" srcOrd="7" destOrd="0" presId="urn:microsoft.com/office/officeart/2005/8/layout/chevron1"/>
    <dgm:cxn modelId="{BBD8ED61-4FDD-914A-BCBB-2A1638CE9267}" type="presParOf" srcId="{9F48338A-4790-694C-9B17-0B10D68ED1BD}" destId="{9DA38E11-A6E3-8644-88F1-8DD7B4884838}" srcOrd="8" destOrd="0" presId="urn:microsoft.com/office/officeart/2005/8/layout/chevron1"/>
    <dgm:cxn modelId="{1E7516F5-8A59-104D-B658-054D63B948A4}" type="presParOf" srcId="{9F48338A-4790-694C-9B17-0B10D68ED1BD}" destId="{5AE06AD1-207D-B343-883A-E64E5BD1FE61}" srcOrd="9" destOrd="0" presId="urn:microsoft.com/office/officeart/2005/8/layout/chevron1"/>
    <dgm:cxn modelId="{139A8035-7A78-F441-860E-7D5140807FDF}" type="presParOf" srcId="{9F48338A-4790-694C-9B17-0B10D68ED1BD}" destId="{7868FC62-F784-6D45-9EFB-9F3BDEA36F03}" srcOrd="1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2BC69F-EECE-7A44-9579-FB2FA3DC1CBD}">
      <dsp:nvSpPr>
        <dsp:cNvPr id="0" name=""/>
        <dsp:cNvSpPr/>
      </dsp:nvSpPr>
      <dsp:spPr>
        <a:xfrm>
          <a:off x="5418" y="289821"/>
          <a:ext cx="2015612" cy="806244"/>
        </a:xfrm>
        <a:prstGeom prst="chevron">
          <a:avLst/>
        </a:prstGeom>
        <a:solidFill>
          <a:schemeClr val="tx1">
            <a:lumMod val="75000"/>
            <a:lumOff val="25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b="1" kern="1200">
              <a:latin typeface="Figtree" pitchFamily="2" charset="0"/>
            </a:rPr>
            <a:t>Inform </a:t>
          </a:r>
          <a:br>
            <a:rPr lang="en-GB" sz="1400" b="1" kern="1200">
              <a:latin typeface="Figtree" pitchFamily="2" charset="0"/>
            </a:rPr>
          </a:br>
          <a:r>
            <a:rPr lang="en-GB" sz="1400" b="1" kern="1200">
              <a:latin typeface="Figtree" pitchFamily="2" charset="0"/>
            </a:rPr>
            <a:t>&amp; request</a:t>
          </a:r>
        </a:p>
      </dsp:txBody>
      <dsp:txXfrm>
        <a:off x="408540" y="289821"/>
        <a:ext cx="1209368" cy="806244"/>
      </dsp:txXfrm>
    </dsp:sp>
    <dsp:sp modelId="{4B41CF8C-6188-0346-AC6B-8D0FBCB3CFF0}">
      <dsp:nvSpPr>
        <dsp:cNvPr id="0" name=""/>
        <dsp:cNvSpPr/>
      </dsp:nvSpPr>
      <dsp:spPr>
        <a:xfrm>
          <a:off x="1819469" y="289821"/>
          <a:ext cx="2015612" cy="806244"/>
        </a:xfrm>
        <a:prstGeom prst="chevron">
          <a:avLst/>
        </a:prstGeom>
        <a:solidFill>
          <a:schemeClr val="tx1">
            <a:lumMod val="75000"/>
            <a:lumOff val="25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b="1" kern="1200">
              <a:latin typeface="Figtree" pitchFamily="2" charset="0"/>
            </a:rPr>
            <a:t>Redirect </a:t>
          </a:r>
          <a:br>
            <a:rPr lang="en-GB" sz="1400" b="1" kern="1200">
              <a:latin typeface="Figtree" pitchFamily="2" charset="0"/>
            </a:rPr>
          </a:br>
          <a:r>
            <a:rPr lang="en-GB" sz="1400" b="1" kern="1200">
              <a:latin typeface="Figtree" pitchFamily="2" charset="0"/>
            </a:rPr>
            <a:t>&amp; return</a:t>
          </a:r>
        </a:p>
      </dsp:txBody>
      <dsp:txXfrm>
        <a:off x="2222591" y="289821"/>
        <a:ext cx="1209368" cy="806244"/>
      </dsp:txXfrm>
    </dsp:sp>
    <dsp:sp modelId="{66005DBA-13CC-144E-B37C-43B97E2A1B76}">
      <dsp:nvSpPr>
        <dsp:cNvPr id="0" name=""/>
        <dsp:cNvSpPr/>
      </dsp:nvSpPr>
      <dsp:spPr>
        <a:xfrm>
          <a:off x="3633520" y="289821"/>
          <a:ext cx="2015612" cy="806244"/>
        </a:xfrm>
        <a:prstGeom prst="chevron">
          <a:avLst/>
        </a:prstGeom>
        <a:solidFill>
          <a:srgbClr val="4D38F5"/>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b="1" kern="1200">
              <a:latin typeface="Figtree" pitchFamily="2" charset="0"/>
            </a:rPr>
            <a:t>Grant</a:t>
          </a:r>
        </a:p>
      </dsp:txBody>
      <dsp:txXfrm>
        <a:off x="4036642" y="289821"/>
        <a:ext cx="1209368" cy="806244"/>
      </dsp:txXfrm>
    </dsp:sp>
    <dsp:sp modelId="{3CCC8992-5B25-E748-8519-9207E46CCEF0}">
      <dsp:nvSpPr>
        <dsp:cNvPr id="0" name=""/>
        <dsp:cNvSpPr/>
      </dsp:nvSpPr>
      <dsp:spPr>
        <a:xfrm>
          <a:off x="5447571" y="289821"/>
          <a:ext cx="2015612" cy="806244"/>
        </a:xfrm>
        <a:prstGeom prst="chevron">
          <a:avLst/>
        </a:prstGeom>
        <a:solidFill>
          <a:srgbClr val="4D38F5"/>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b="1" kern="1200">
              <a:latin typeface="Figtree" pitchFamily="2" charset="0"/>
            </a:rPr>
            <a:t>Review</a:t>
          </a:r>
        </a:p>
      </dsp:txBody>
      <dsp:txXfrm>
        <a:off x="5850693" y="289821"/>
        <a:ext cx="1209368" cy="806244"/>
      </dsp:txXfrm>
    </dsp:sp>
    <dsp:sp modelId="{9DA38E11-A6E3-8644-88F1-8DD7B4884838}">
      <dsp:nvSpPr>
        <dsp:cNvPr id="0" name=""/>
        <dsp:cNvSpPr/>
      </dsp:nvSpPr>
      <dsp:spPr>
        <a:xfrm>
          <a:off x="7261623" y="289821"/>
          <a:ext cx="2015612" cy="806244"/>
        </a:xfrm>
        <a:prstGeom prst="chevron">
          <a:avLst/>
        </a:prstGeom>
        <a:solidFill>
          <a:srgbClr val="4D38F5"/>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b="1" kern="1200">
              <a:latin typeface="Figtree" pitchFamily="2" charset="0"/>
            </a:rPr>
            <a:t>Renew</a:t>
          </a:r>
        </a:p>
      </dsp:txBody>
      <dsp:txXfrm>
        <a:off x="7664745" y="289821"/>
        <a:ext cx="1209368" cy="806244"/>
      </dsp:txXfrm>
    </dsp:sp>
    <dsp:sp modelId="{7868FC62-F784-6D45-9EFB-9F3BDEA36F03}">
      <dsp:nvSpPr>
        <dsp:cNvPr id="0" name=""/>
        <dsp:cNvSpPr/>
      </dsp:nvSpPr>
      <dsp:spPr>
        <a:xfrm>
          <a:off x="9075674" y="289821"/>
          <a:ext cx="2015612" cy="806244"/>
        </a:xfrm>
        <a:prstGeom prst="chevron">
          <a:avLst/>
        </a:prstGeom>
        <a:solidFill>
          <a:srgbClr val="4D38F5"/>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b="1" kern="1200">
              <a:latin typeface="Figtree" pitchFamily="2" charset="0"/>
            </a:rPr>
            <a:t>Revoke</a:t>
          </a:r>
        </a:p>
      </dsp:txBody>
      <dsp:txXfrm>
        <a:off x="9478796" y="289821"/>
        <a:ext cx="1209368" cy="80624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0005DD-4F6F-10BE-92DB-C04401C27710}"/>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3" name="Date Placeholder 2">
            <a:extLst>
              <a:ext uri="{FF2B5EF4-FFF2-40B4-BE49-F238E27FC236}">
                <a16:creationId xmlns:a16="http://schemas.microsoft.com/office/drawing/2014/main" id="{5E3FDB99-DD05-786A-5ACA-722E533F1570}"/>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72B4B18-7F06-4CCA-B6BE-4FEC199D150E}" type="datetime1">
              <a:rPr lang="en-US" sz="1200" b="0" i="0" u="none" strike="noStrike" kern="0" cap="none" spc="0" baseline="0">
                <a:solidFill>
                  <a:srgbClr val="000000"/>
                </a:solidFill>
                <a:uFillTx/>
                <a:latin typeface="Outfit" pitchFamily="2"/>
                <a:ea typeface="Arial"/>
                <a:cs typeface="Arial"/>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7/13/2026</a:t>
            </a:fld>
            <a:endParaRPr lang="en-US" sz="1200" b="0" i="0" u="none" strike="noStrike" kern="0" cap="none" spc="0" baseline="0">
              <a:solidFill>
                <a:srgbClr val="000000"/>
              </a:solidFill>
              <a:uFillTx/>
              <a:latin typeface="Outfit" pitchFamily="2"/>
              <a:ea typeface="Arial"/>
              <a:cs typeface="Arial"/>
            </a:endParaRPr>
          </a:p>
        </p:txBody>
      </p:sp>
      <p:sp>
        <p:nvSpPr>
          <p:cNvPr id="4" name="Footer Placeholder 3">
            <a:extLst>
              <a:ext uri="{FF2B5EF4-FFF2-40B4-BE49-F238E27FC236}">
                <a16:creationId xmlns:a16="http://schemas.microsoft.com/office/drawing/2014/main" id="{FEB668DE-A904-BDAE-0068-25F43A66158D}"/>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5" name="Slide Number Placeholder 4">
            <a:extLst>
              <a:ext uri="{FF2B5EF4-FFF2-40B4-BE49-F238E27FC236}">
                <a16:creationId xmlns:a16="http://schemas.microsoft.com/office/drawing/2014/main" id="{04EEAD8F-1463-BD0C-BDD8-6EB4484DA396}"/>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C27CA51-70CC-4A26-B2D4-F430DF5FF563}" type="slidenum">
              <a:t>‹#›</a:t>
            </a:fld>
            <a:endParaRPr lang="en-US" sz="1200" b="0" i="0" u="none" strike="noStrike" kern="0" cap="none" spc="0" baseline="0">
              <a:solidFill>
                <a:srgbClr val="000000"/>
              </a:solidFill>
              <a:uFillTx/>
              <a:latin typeface="Outfit" pitchFamily="2"/>
              <a:ea typeface="Arial"/>
              <a:cs typeface="Arial"/>
            </a:endParaRPr>
          </a:p>
        </p:txBody>
      </p:sp>
    </p:spTree>
    <p:extLst>
      <p:ext uri="{BB962C8B-B14F-4D97-AF65-F5344CB8AC3E}">
        <p14:creationId xmlns:p14="http://schemas.microsoft.com/office/powerpoint/2010/main" val="21330585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3;n">
            <a:extLst>
              <a:ext uri="{FF2B5EF4-FFF2-40B4-BE49-F238E27FC236}">
                <a16:creationId xmlns:a16="http://schemas.microsoft.com/office/drawing/2014/main" id="{6BF8C39C-0A47-53D2-4BCF-AC47D67ABCC6}"/>
              </a:ext>
            </a:extLst>
          </p:cNvPr>
          <p:cNvSpPr txBox="1">
            <a:spLocks noGrp="1"/>
          </p:cNvSpPr>
          <p:nvPr>
            <p:ph type="hdr" sz="quarter"/>
          </p:nvPr>
        </p:nvSpPr>
        <p:spPr>
          <a:xfrm>
            <a:off x="0" y="0"/>
            <a:ext cx="2971800" cy="458791"/>
          </a:xfrm>
          <a:prstGeom prst="rect">
            <a:avLst/>
          </a:prstGeom>
          <a:noFill/>
          <a:ln>
            <a:noFill/>
          </a:ln>
        </p:spPr>
        <p:txBody>
          <a:bodyPr vert="horz" wrap="square" lIns="91421" tIns="45701" rIns="91421" bIns="45701"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3" name="Google Shape;4;n">
            <a:extLst>
              <a:ext uri="{FF2B5EF4-FFF2-40B4-BE49-F238E27FC236}">
                <a16:creationId xmlns:a16="http://schemas.microsoft.com/office/drawing/2014/main" id="{F6787C2F-E93A-6D4E-6858-CCD179677717}"/>
              </a:ext>
            </a:extLst>
          </p:cNvPr>
          <p:cNvSpPr txBox="1">
            <a:spLocks noGrp="1"/>
          </p:cNvSpPr>
          <p:nvPr>
            <p:ph type="dt" idx="1"/>
          </p:nvPr>
        </p:nvSpPr>
        <p:spPr>
          <a:xfrm>
            <a:off x="3884608" y="0"/>
            <a:ext cx="2971800" cy="458791"/>
          </a:xfrm>
          <a:prstGeom prst="rect">
            <a:avLst/>
          </a:prstGeom>
          <a:noFill/>
          <a:ln>
            <a:noFill/>
          </a:ln>
        </p:spPr>
        <p:txBody>
          <a:bodyPr vert="horz" wrap="square" lIns="91421" tIns="45701" rIns="91421" bIns="45701"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4" name="Google Shape;5;n">
            <a:extLst>
              <a:ext uri="{FF2B5EF4-FFF2-40B4-BE49-F238E27FC236}">
                <a16:creationId xmlns:a16="http://schemas.microsoft.com/office/drawing/2014/main" id="{F518DF9E-E207-05B8-F51E-90C61DE2C7CC}"/>
              </a:ext>
            </a:extLst>
          </p:cNvPr>
          <p:cNvSpPr>
            <a:spLocks noGrp="1" noRot="1" noChangeAspect="1"/>
          </p:cNvSpPr>
          <p:nvPr>
            <p:ph type="sldImg" idx="2"/>
          </p:nvPr>
        </p:nvSpPr>
        <p:spPr>
          <a:xfrm>
            <a:off x="685800" y="1143000"/>
            <a:ext cx="5486400" cy="3086099"/>
          </a:xfrm>
          <a:prstGeom prst="rect">
            <a:avLst/>
          </a:prstGeom>
          <a:noFill/>
          <a:ln w="12701" cap="flat">
            <a:solidFill>
              <a:srgbClr val="000000"/>
            </a:solidFill>
            <a:prstDash val="solid"/>
            <a:round/>
          </a:ln>
        </p:spPr>
        <p:txBody>
          <a:bodyPr/>
          <a:lstStyle/>
          <a:p>
            <a:endParaRPr lang="en-GB"/>
          </a:p>
        </p:txBody>
      </p:sp>
      <p:sp>
        <p:nvSpPr>
          <p:cNvPr id="5" name="Google Shape;6;n">
            <a:extLst>
              <a:ext uri="{FF2B5EF4-FFF2-40B4-BE49-F238E27FC236}">
                <a16:creationId xmlns:a16="http://schemas.microsoft.com/office/drawing/2014/main" id="{6959D379-B2ED-A5FE-0946-93F18E857F9E}"/>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21" tIns="45701" rIns="91421" bIns="45701" anchor="t" anchorCtr="0" compatLnSpc="1">
            <a:noAutofit/>
          </a:bodyPr>
          <a:lstStyle/>
          <a:p>
            <a:pPr lvl="0"/>
            <a:endParaRPr lang="en-GB"/>
          </a:p>
        </p:txBody>
      </p:sp>
      <p:sp>
        <p:nvSpPr>
          <p:cNvPr id="6" name="Google Shape;7;n">
            <a:extLst>
              <a:ext uri="{FF2B5EF4-FFF2-40B4-BE49-F238E27FC236}">
                <a16:creationId xmlns:a16="http://schemas.microsoft.com/office/drawing/2014/main" id="{4E6C6888-FBA3-A085-31E7-B91310C3D8F4}"/>
              </a:ext>
            </a:extLst>
          </p:cNvPr>
          <p:cNvSpPr txBox="1">
            <a:spLocks noGrp="1"/>
          </p:cNvSpPr>
          <p:nvPr>
            <p:ph type="ftr" sz="quarter" idx="4"/>
          </p:nvPr>
        </p:nvSpPr>
        <p:spPr>
          <a:xfrm>
            <a:off x="0"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7" name="Google Shape;8;n">
            <a:extLst>
              <a:ext uri="{FF2B5EF4-FFF2-40B4-BE49-F238E27FC236}">
                <a16:creationId xmlns:a16="http://schemas.microsoft.com/office/drawing/2014/main" id="{591DF331-5658-2F22-9020-53A0561E799C}"/>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Outfit" pitchFamily="2"/>
                <a:ea typeface="Arial"/>
                <a:cs typeface="Arial"/>
              </a:defRPr>
            </a:lvl1pPr>
          </a:lstStyle>
          <a:p>
            <a:pPr lvl="0"/>
            <a:fld id="{39C70C13-FB7E-499F-8353-640616ED2EAA}" type="slidenum">
              <a:t>‹#›</a:t>
            </a:fld>
            <a:endParaRPr lang="en-GB"/>
          </a:p>
        </p:txBody>
      </p:sp>
    </p:spTree>
    <p:extLst>
      <p:ext uri="{BB962C8B-B14F-4D97-AF65-F5344CB8AC3E}">
        <p14:creationId xmlns:p14="http://schemas.microsoft.com/office/powerpoint/2010/main" val="547139081"/>
      </p:ext>
    </p:extLst>
  </p:cSld>
  <p:clrMap bg1="lt1" tx1="dk1" bg2="lt2" tx2="dk2" accent1="accent1" accent2="accent2" accent3="accent3" accent4="accent4" accent5="accent5" accent6="accent6" hlink="hlink" folHlink="folHlink"/>
  <p:notesStyle>
    <a:lvl1pPr marL="457200" marR="0" lvl="0" indent="-228600" algn="l"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Arial"/>
        <a:ea typeface="Arial"/>
        <a:cs typeface="Arial"/>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miro.com/app/board/uXjVH7eoykA=/"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idx="12"/>
          </p:nvPr>
        </p:nvSpPr>
        <p:spPr/>
        <p:txBody>
          <a:bodyPr/>
          <a:lstStyle/>
          <a:p>
            <a:pPr algn="r"/>
            <a:fld id="{00000000-1234-1234-1234-123412341234}" type="slidenum">
              <a:rPr lang="en-GB" sz="1200" smtClean="0">
                <a:solidFill>
                  <a:schemeClr val="dk1"/>
                </a:solidFill>
              </a:rPr>
              <a:pPr algn="r"/>
              <a:t>3</a:t>
            </a:fld>
            <a:endParaRPr lang="en-GB" sz="1200">
              <a:solidFill>
                <a:schemeClr val="dk1"/>
              </a:solidFill>
            </a:endParaRPr>
          </a:p>
        </p:txBody>
      </p:sp>
    </p:spTree>
    <p:extLst>
      <p:ext uri="{BB962C8B-B14F-4D97-AF65-F5344CB8AC3E}">
        <p14:creationId xmlns:p14="http://schemas.microsoft.com/office/powerpoint/2010/main" val="1404463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DB8FF-F4BC-E1FE-9FA3-96B21B05C4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07B20D-2D20-843B-B4F6-DCF230B468A1}"/>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4CC79244-78D8-8167-E89B-21527DEDA13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54A0866-D854-59E8-72C9-F2EB62A464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790359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lvl="0"/>
            <a:fld id="{39C70C13-FB7E-499F-8353-640616ED2EAA}" type="slidenum">
              <a:rPr lang="en-GB" smtClean="0"/>
              <a:t>8</a:t>
            </a:fld>
            <a:endParaRPr lang="en-GB"/>
          </a:p>
        </p:txBody>
      </p:sp>
    </p:spTree>
    <p:extLst>
      <p:ext uri="{BB962C8B-B14F-4D97-AF65-F5344CB8AC3E}">
        <p14:creationId xmlns:p14="http://schemas.microsoft.com/office/powerpoint/2010/main" val="3609704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6BE51-FDF1-80BD-ED9C-C2CF82A8FE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99D163-7ECF-61DD-ABC2-66B4A46CAA72}"/>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F50BE284-CAC2-588A-4015-04E1280C7F32}"/>
              </a:ext>
            </a:extLst>
          </p:cNvPr>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Tx/>
              <a:buSzTx/>
              <a:buFontTx/>
              <a:buNone/>
              <a:tabLst/>
              <a:defRPr/>
            </a:pPr>
            <a:r>
              <a:rPr lang="en-GB" dirty="0">
                <a:hlinkClick r:id="rId3"/>
              </a:rPr>
              <a:t>CCS Renewal Journey Proposal - Miro</a:t>
            </a:r>
            <a:endParaRPr lang="en-GB" dirty="0"/>
          </a:p>
          <a:p>
            <a:endParaRPr lang="en-GB" dirty="0"/>
          </a:p>
        </p:txBody>
      </p:sp>
      <p:sp>
        <p:nvSpPr>
          <p:cNvPr id="4" name="Slide Number Placeholder 3">
            <a:extLst>
              <a:ext uri="{FF2B5EF4-FFF2-40B4-BE49-F238E27FC236}">
                <a16:creationId xmlns:a16="http://schemas.microsoft.com/office/drawing/2014/main" id="{086A4C6C-00E8-92E1-1C17-4DDF96306B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599776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F037F-F51C-D127-DFCF-1C618EB8B7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84445A-BB2A-E4BF-6BF4-EF93A588E984}"/>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15DCB7AD-E6D6-37EC-EDA4-4ABD7DE76F2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72CB3F1-5640-3680-8421-965B0208BFC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260406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80A27-EBAF-74DF-FA8E-F66DAC94CC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BAB543-0B5A-2DDB-A655-E780658F9834}"/>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8E2EF9A9-4BFC-00C8-8D54-223FAF74F7B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7F93F60-97B9-3AEB-0E31-112FE6170A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635425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F037F-F51C-D127-DFCF-1C618EB8B7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84445A-BB2A-E4BF-6BF4-EF93A588E984}"/>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15DCB7AD-E6D6-37EC-EDA4-4ABD7DE76F2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72CB3F1-5640-3680-8421-965B0208BFC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260406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56262-DB6B-4AA0-816B-B28A4CA6AC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DF9B8-D622-EC58-4A65-3B2AAC282EDE}"/>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D76A90E0-9F51-B531-1FF1-40AB3257ACE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F26E568-21A1-93AD-D60E-A0D961D933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348052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6CE39-CE40-747F-DB28-407FCF418B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150EB3-26EA-332F-E0D3-71ABA4D00F24}"/>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103CF72C-EEBB-CD2B-8209-1547DF7FEE8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F2670CF-7DE6-4311-7337-FEED1D48FC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233230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EA90D-513C-8B67-D99F-E50D7F0AF0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6F4B48-5933-998B-5AC8-7312CB70E140}"/>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35099C2A-09C4-1EB9-BAE6-A51F14AC0AB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71FE625-436E-FC6D-BC2A-0475C5A317B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289505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1066F-B88E-A396-90BC-051AE1C16B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4DA6C4-1CAA-B6FA-9F7F-4B00864FFD77}"/>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890CE47C-BF3F-A623-2970-AD530651CA2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AA95E9E-96E8-67DC-6AFD-8822537900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100598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9F577-7A27-11C3-949D-623A1CAC23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D99D41-2A71-F4EF-2309-6B7D45289307}"/>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5DB7602E-692D-B99D-3908-9C9A775A208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A3BC1D8-BFC4-440A-6A40-E838A628C0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301865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75224-8672-EEFF-47F4-63698BA530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CDADA7-902E-483E-DED2-B2832776BD68}"/>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0F60994E-ED07-6D66-E731-67A7DE0B0D4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F758515-E8F0-1393-39BF-8C57CB578A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8673001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FF371-E397-B208-95EE-EBF9003F9A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29C996-BFA5-8FD0-9C5E-A6CD3D3A0DAE}"/>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FD0482B2-F2CB-D4A4-1038-97081556DE6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39AB8BB-8C77-E194-AD1B-B641EEE4FB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29270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BEB7D-4D10-B1BC-0EE4-2E23FE76CA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64394-2085-1512-93BB-80DD34261BBC}"/>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7E20E470-8040-35F4-3902-40480274E54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BDB8F69-0B7A-B39D-E4E1-E9DD0C28F1D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620078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a:p>
        </p:txBody>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1713718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8" Type="http://schemas.openxmlformats.org/officeDocument/2006/relationships/hyperlink" Target="../../../../6.e%20External%20Access%20(Sapient)%20&#8288;/4.%20Working%20groups/Solution%20Group%20sessions/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25.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8" Type="http://schemas.openxmlformats.org/officeDocument/2006/relationships/hyperlink" Target="../../../../6.e%20External%20Access%20(Sapient)%20&#8288;/1.%20Working%20files/March%202026/UX%20-%20Topic%20SG%2012.03.26/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29.xml.rels><?xml version="1.0" encoding="UTF-8" standalone="yes"?>
<Relationships xmlns="http://schemas.openxmlformats.org/package/2006/relationships"><Relationship Id="rId8" Type="http://schemas.openxmlformats.org/officeDocument/2006/relationships/hyperlink" Target="../March%202026/UX%20-%20Topic%20SG%2012.03.26/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8" Type="http://schemas.openxmlformats.org/officeDocument/2006/relationships/hyperlink" Target="../../../../6.e%20External%20Access%20(Sapient)%20&#8288;/1.%20Working%20files/March%202026/UX%20-%20Topic%20SG%2012.03.26/retailenergycode.co.uk" TargetMode="External"/><Relationship Id="rId3" Type="http://schemas.openxmlformats.org/officeDocument/2006/relationships/image" Target="../media/image3.png"/><Relationship Id="rId7" Type="http://schemas.openxmlformats.org/officeDocument/2006/relationships/hyperlink" Target="mailto:info@retailenergycode.co.uk" TargetMode="External"/><Relationship Id="rId2" Type="http://schemas.openxmlformats.org/officeDocument/2006/relationships/image" Target="../media/image24.png"/><Relationship Id="rId1" Type="http://schemas.openxmlformats.org/officeDocument/2006/relationships/slideMaster" Target="../slideMasters/slideMaster3.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23.png"/><Relationship Id="rId9" Type="http://schemas.openxmlformats.org/officeDocument/2006/relationships/hyperlink" Target="https://uk.linkedin.com/company/the-retail-energy-code-company" TargetMode="External"/></Relationships>
</file>

<file path=ppt/slideLayouts/_rels/slideLayout84.xml.rels><?xml version="1.0" encoding="UTF-8" standalone="yes"?>
<Relationships xmlns="http://schemas.openxmlformats.org/package/2006/relationships"><Relationship Id="rId8" Type="http://schemas.openxmlformats.org/officeDocument/2006/relationships/hyperlink" Target="../March%202026/UX%20-%20Topic%20SG%2012.03.26/retailenergycode.co.uk" TargetMode="External"/><Relationship Id="rId3" Type="http://schemas.openxmlformats.org/officeDocument/2006/relationships/image" Target="../media/image3.png"/><Relationship Id="rId7" Type="http://schemas.openxmlformats.org/officeDocument/2006/relationships/hyperlink" Target="mailto:info@retailenergycode.co.uk" TargetMode="External"/><Relationship Id="rId2" Type="http://schemas.openxmlformats.org/officeDocument/2006/relationships/image" Target="../media/image24.png"/><Relationship Id="rId1" Type="http://schemas.openxmlformats.org/officeDocument/2006/relationships/slideMaster" Target="../slideMasters/slideMaster3.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23.png"/><Relationship Id="rId9" Type="http://schemas.openxmlformats.org/officeDocument/2006/relationships/hyperlink" Target="https://uk.linkedin.com/company/the-retail-energy-code-company" TargetMode="Externa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23.png"/><Relationship Id="rId7" Type="http://schemas.openxmlformats.org/officeDocument/2006/relationships/hyperlink" Target="../../../../../../../retailenergycode.co.uk" TargetMode="External"/><Relationship Id="rId2" Type="http://schemas.openxmlformats.org/officeDocument/2006/relationships/image" Target="../media/image30.png"/><Relationship Id="rId1" Type="http://schemas.openxmlformats.org/officeDocument/2006/relationships/slideMaster" Target="../slideMasters/slideMaster4.xml"/><Relationship Id="rId6" Type="http://schemas.openxmlformats.org/officeDocument/2006/relationships/hyperlink" Target="mailto:info@retailenergycode.co.uk" TargetMode="External"/><Relationship Id="rId5" Type="http://schemas.openxmlformats.org/officeDocument/2006/relationships/image" Target="../media/image26.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25.png"/><Relationship Id="rId9" Type="http://schemas.openxmlformats.org/officeDocument/2006/relationships/image" Target="../media/image3.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30AA91-1260-41C3-DF19-B9B381DE518A}"/>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BAF89E3-0A25-7AAE-AFFC-D0C71B6C6B1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4B0000E5-C7DE-21EF-D6A2-74C503392DDC}"/>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78FE7CC9-982D-7A34-9C56-3223B5FC8A4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67047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8A198706-0217-75CE-0033-B0292191AF77}"/>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60556E6-72E8-B190-2B3E-0D09A9C4C84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ECBC15C2-761F-CDD2-E8BF-E6F80D4EDBA1}"/>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39D13112-483D-AFD1-5FF7-3C9D5E282B5C}"/>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E320DF0A-E0C2-04BF-68F7-89404C72F185}"/>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20AD7692-1A74-5CB9-4403-C27698795D72}"/>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31073B9A-20CE-76BC-D9C2-09C7550DE81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F4321DFE-C4FC-633F-6F0D-C5E5429CF758}"/>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B2A42B32-F7F0-C523-4BBE-0EC23F524EF4}"/>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606F0B1C-E89C-EA29-4DD8-CC182F2AB0EE}"/>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C5636B67-D8A0-9897-A4E4-4B20151DC16A}"/>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72914196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DC48BB7-6428-946D-482E-4E148295DC95}"/>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831D4DE-9F21-0B88-9010-3E99DA4D8CA6}"/>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11871D22-109D-FE16-26B2-09B38F2DE36B}"/>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2784BA62-C5C3-7F73-4D09-BEB975C752F4}"/>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FEDF909E-04CE-5953-BC7F-163F5FABAAD2}"/>
              </a:ext>
            </a:extLst>
          </p:cNvPr>
          <p:cNvSpPr/>
          <p:nvPr/>
        </p:nvSpPr>
        <p:spPr>
          <a:xfrm rot="10799991">
            <a:off x="5487085" y="-289124"/>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2239598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91C6F816-4A0F-4100-C18B-DFBEB3E0F142}"/>
              </a:ext>
            </a:extLst>
          </p:cNvPr>
          <p:cNvSpPr txBox="1">
            <a:spLocks noGrp="1"/>
          </p:cNvSpPr>
          <p:nvPr>
            <p:ph type="pic" idx="4294967295"/>
          </p:nvPr>
        </p:nvSpPr>
        <p:spPr>
          <a:xfrm>
            <a:off x="0" y="0"/>
            <a:ext cx="12191996" cy="6217920"/>
          </a:xfrm>
          <a:solidFill>
            <a:srgbClr val="2D32C7"/>
          </a:solidFill>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1C6B294F-A5CD-D943-1FA4-29BF6988254B}"/>
              </a:ext>
            </a:extLst>
          </p:cNvPr>
          <p:cNvSpPr txBox="1">
            <a:spLocks noGrp="1"/>
          </p:cNvSpPr>
          <p:nvPr>
            <p:ph type="title"/>
          </p:nvPr>
        </p:nvSpPr>
        <p:spPr>
          <a:xfrm>
            <a:off x="908300" y="1504946"/>
            <a:ext cx="5187702" cy="3848096"/>
          </a:xfrm>
        </p:spPr>
        <p:txBody>
          <a:bodyPr lIns="0" tIns="0" rIns="0" bIns="0">
            <a:noAutofit/>
          </a:bodyPr>
          <a:lstStyle>
            <a:lvl1pPr>
              <a:defRPr sz="7200" spc="100">
                <a:solidFill>
                  <a:srgbClr val="F8F8F8"/>
                </a:solidFill>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a:extLst>
              <a:ext uri="{FF2B5EF4-FFF2-40B4-BE49-F238E27FC236}">
                <a16:creationId xmlns:a16="http://schemas.microsoft.com/office/drawing/2014/main" id="{B439DB24-CDC2-ADAD-E345-84266D97F410}"/>
              </a:ext>
            </a:extLst>
          </p:cNvPr>
          <p:cNvPicPr>
            <a:picLocks noChangeAspect="1"/>
          </p:cNvPicPr>
          <p:nvPr/>
        </p:nvPicPr>
        <p:blipFill>
          <a:blip r:embed="rId2"/>
          <a:srcRect/>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76D11CC4-2B16-D3FC-6777-85FF7B9E8335}"/>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296472C-0FE7-4AF1-C4D8-27A6ED68B05D}"/>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245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A9CEAC5D-C716-DDA4-7E69-9F61A58E3B8A}"/>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C7E0B94-B197-4261-0532-7F981A8A4147}"/>
              </a:ext>
            </a:extLst>
          </p:cNvPr>
          <p:cNvSpPr txBox="1">
            <a:spLocks noGrp="1"/>
          </p:cNvSpPr>
          <p:nvPr>
            <p:ph type="pic" idx="4294967295"/>
          </p:nvPr>
        </p:nvSpPr>
        <p:spPr>
          <a:xfrm>
            <a:off x="4319076" y="0"/>
            <a:ext cx="7872919" cy="6858000"/>
          </a:xfrm>
          <a:solidFill>
            <a:srgbClr val="4D38F5"/>
          </a:solidFill>
        </p:spPr>
        <p:txBody>
          <a:bodyPr anchorCtr="1"/>
          <a:lstStyle>
            <a:lvl1pPr algn="ctr">
              <a:defRPr>
                <a:solidFill>
                  <a:srgbClr val="F8F8F8"/>
                </a:solidFill>
              </a:defRPr>
            </a:lvl1pPr>
            <a:lvl2pPr marL="0" lvl="0" algn="ctr">
              <a:spcBef>
                <a:spcPts val="1000"/>
              </a:spcBef>
              <a:defRPr sz="2800">
                <a:solidFill>
                  <a:srgbClr val="F8F8F8"/>
                </a:solidFill>
              </a:defRPr>
            </a:lvl2pPr>
            <a:lvl3pPr marL="0" lvl="0" algn="ctr">
              <a:spcBef>
                <a:spcPts val="1000"/>
              </a:spcBef>
              <a:defRPr sz="2800" b="1">
                <a:solidFill>
                  <a:srgbClr val="F8F8F8"/>
                </a:solidFill>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7EC36BF3-1067-44CD-6387-BDBFFD61FCB0}"/>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F38C527F-780C-589C-34EB-6757D94448EE}"/>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02CE3CDB-AFFA-53BA-99E3-4ACE478E5482}"/>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35187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DA2CFE7-1F65-C0F8-940A-312CD3CA80A1}"/>
              </a:ext>
            </a:extLst>
          </p:cNvPr>
          <p:cNvSpPr txBox="1">
            <a:spLocks noGrp="1"/>
          </p:cNvSpPr>
          <p:nvPr>
            <p:ph type="pic" idx="4294967295"/>
          </p:nvPr>
        </p:nvSpPr>
        <p:spPr>
          <a:xfrm>
            <a:off x="3378653" y="2204764"/>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160C6025-56E2-8827-9D51-7D6B5B7BC9E8}"/>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F426F66C-61FE-D5D3-FB62-B89FE267028C}"/>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4E590277-EAD5-887D-033B-C88A2253C3A3}"/>
              </a:ext>
            </a:extLst>
          </p:cNvPr>
          <p:cNvSpPr txBox="1">
            <a:spLocks noGrp="1"/>
          </p:cNvSpPr>
          <p:nvPr>
            <p:ph type="pic" idx="4294967295"/>
          </p:nvPr>
        </p:nvSpPr>
        <p:spPr>
          <a:xfrm>
            <a:off x="7094875" y="2204764"/>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F278C53E-5794-4351-7AD9-2EC7CF012932}"/>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6C159ED7-E01B-CA8A-589F-B8E6F505048D}"/>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EE85600-611C-20F0-4EF8-230079C3A42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2F23B247-A4A0-D9DD-490B-D2F2630EAB94}"/>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617596F2-8DA5-95E4-B09A-19887356B6BC}"/>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119264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2DAE2ADD-F762-F503-5151-0F2540391892}"/>
              </a:ext>
            </a:extLst>
          </p:cNvPr>
          <p:cNvSpPr txBox="1">
            <a:spLocks noGrp="1"/>
          </p:cNvSpPr>
          <p:nvPr>
            <p:ph type="pic" idx="4294967295"/>
          </p:nvPr>
        </p:nvSpPr>
        <p:spPr>
          <a:xfrm>
            <a:off x="5278438" y="2159639"/>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B6458366-61D5-6258-C7CA-A0866A21ACC8}"/>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88519D9-79E5-D977-EEEB-803C2D36472F}"/>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ABB34A03-C403-BAC9-78B2-255F47AF4B90}"/>
              </a:ext>
            </a:extLst>
          </p:cNvPr>
          <p:cNvSpPr txBox="1">
            <a:spLocks noGrp="1"/>
          </p:cNvSpPr>
          <p:nvPr>
            <p:ph type="pic" idx="4294967295"/>
          </p:nvPr>
        </p:nvSpPr>
        <p:spPr>
          <a:xfrm>
            <a:off x="8994651" y="2159639"/>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AA309994-8AD7-C7E7-62E9-4CCD5CA11F8B}"/>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93288F0A-ACC6-D269-A6B1-3CDC860E0B26}"/>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A1E8BA08-E08D-0EA4-51EB-5581D2A4A816}"/>
              </a:ext>
            </a:extLst>
          </p:cNvPr>
          <p:cNvSpPr txBox="1">
            <a:spLocks noGrp="1"/>
          </p:cNvSpPr>
          <p:nvPr>
            <p:ph type="pic" idx="4294967295"/>
          </p:nvPr>
        </p:nvSpPr>
        <p:spPr>
          <a:xfrm>
            <a:off x="1562215" y="2159639"/>
            <a:ext cx="1635120" cy="1635120"/>
          </a:xfrm>
        </p:spPr>
        <p:txBody>
          <a:bodyPr/>
          <a:lstStyle>
            <a:lvl1pPr>
              <a:defRPr sz="1600">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47B2D150-5449-93D9-DD1E-C762555BF12C}"/>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F98FC0E6-73A5-F9AA-BA3A-3A6AB6564765}"/>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CAC1B6FA-15A2-17C9-264D-BFA99BE8C441}"/>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C9BD971B-CD3A-C5E8-AE45-04393AA3DD68}"/>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26F7D4AC-A32A-BA79-9FA4-9715CBFE7283}"/>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4749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ECF4A795-F5ED-ADA1-BF80-2F63E02BB624}"/>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84EB3820-5B09-0EFA-DCFB-F6EE953CBFA6}"/>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EABA066F-A9A8-694F-BBEA-294AC8B920E0}"/>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sp>
        <p:nvSpPr>
          <p:cNvPr id="5" name="Text Placeholder 3">
            <a:extLst>
              <a:ext uri="{FF2B5EF4-FFF2-40B4-BE49-F238E27FC236}">
                <a16:creationId xmlns:a16="http://schemas.microsoft.com/office/drawing/2014/main" id="{A2233EE7-2547-D88C-2C0C-CB0CC4AF9432}"/>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177B233B-C8C9-7EF1-1D2C-8C297733532A}"/>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EE15B3FB-2083-CABC-3B77-A65BF28E34E1}"/>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601726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2A1B2CC-4C75-609C-765A-FE79AB1304EA}"/>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61189611-9518-B9FA-2B4D-949E2B15193E}"/>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1E777F9D-A305-7D89-3256-FA26CD53E66E}"/>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B8E82C05-C6AF-FB27-5EE6-82AF925468E7}"/>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02CE8FAF-C08C-9280-9C11-933BB438DFB6}"/>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35B38904-616D-FC8D-5524-5AF09F558DD7}"/>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96533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148503621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687394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B0FB3803-5424-9B2C-5828-C70864F1271D}"/>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77A8910B-0095-A841-5441-B2CB69B63C6C}"/>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24856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51B36939-99F9-D706-0977-6BDDD15F1D4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589502E-C5DC-8089-BE8A-F21B800D95AE}"/>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B1B48D-55E8-3034-E13A-A3E9BEDA5A8C}"/>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F2CBB911-E7AB-620A-32E7-F4C6B82DB57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DF236F8E-5BFD-E58F-D031-15D24925592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3A28E54B-D165-73AB-DE10-29EA9BAB20BD}"/>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3AA3BB64-88A1-0DA1-95EC-82EC5328C84B}"/>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40042854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995C0123-E138-4160-8F74-6AADE90C496B}"/>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091296D9-51E6-7E62-2927-27AE8D88D46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544950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895943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1397456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2528359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5AA0BD-2E82-CA25-52BE-2AE1F2070C8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D9636BC4-9640-FB8B-5C41-1CA121182784}"/>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203CA248-2AFA-3652-7DDB-68E92B7E5150}"/>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D2BFFADC-1C97-DECA-E622-BA22B4965D2B}"/>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5EC36F09-B130-7271-4971-8BA4567AA3EB}"/>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341723D4-41A5-2884-A9EA-88C535D1B612}"/>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3DD134ED-C16C-6878-D94E-7947C75E9BB4}"/>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D4792875-601C-319A-B516-A8A5926C0838}"/>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114DCBE-75EE-D6FE-5BFA-86A8395FF196}"/>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902009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681695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655605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7D9C8C01-A4C4-4278-43D2-0FA7820BDB96}"/>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911A5DDC-573D-3EB8-4AB3-733FE4E2AE1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7D02C726-E889-FF64-5DC0-DD8C74299B1B}"/>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3A3A2049-5956-CC94-2074-C17DB0A93622}"/>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13A51C2A-7882-15AD-972F-59426C91C09C}"/>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37605407-C530-0ACD-6C42-C1E21DD57845}"/>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8FE9E38-D3CA-15AA-2CFA-EFA055DEC6A0}"/>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E436D3F4-F47D-4956-FD1A-61434355708B}"/>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B6EB3C74-543E-4661-4193-653A239A77D0}"/>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9E8AAFAE-D41A-9F30-F5B6-E9AA584EF890}"/>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D121574C-7816-E814-00F1-841A312E4175}"/>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5EAFF6A9-F2D5-FFA0-8A3B-8FF4C729147A}"/>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2B96A3D6-B9D4-7E31-9B90-5A50F8AB8FEF}"/>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2460554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4C43086-889C-D251-306A-5F5B9C8399ED}"/>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8A8576-5AAE-A3E6-197F-A528358213AA}"/>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04F3307A-B862-FEC0-E744-F54305EF088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2C6CCD05-E8CE-535B-9E5B-F241F97FEBF7}"/>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32704716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1913FBB9-3C3C-25D3-ADCE-D85DA27E052E}"/>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67F2347F-E8A4-A4D7-3FE1-373AADE1792E}"/>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0E62843-E275-675A-161D-1E9666E69AFE}"/>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00C4946D-956A-6FB2-DE77-4D74D93E1597}"/>
              </a:ext>
            </a:extLst>
          </p:cNvPr>
          <p:cNvPicPr>
            <a:picLocks noChangeAspect="1"/>
          </p:cNvPicPr>
          <p:nvPr/>
        </p:nvPicPr>
        <p:blipFill>
          <a:blip r:embed="rId3"/>
          <a:srcRect/>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1FD6DEC3-8FD8-F7F3-E6CB-0D638BA8502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sp>
        <p:nvSpPr>
          <p:cNvPr id="7" name="Text Placeholder 3">
            <a:extLst>
              <a:ext uri="{FF2B5EF4-FFF2-40B4-BE49-F238E27FC236}">
                <a16:creationId xmlns:a16="http://schemas.microsoft.com/office/drawing/2014/main" id="{E1689139-A2B6-AD96-69BA-F3C648A95FCF}"/>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sp>
        <p:nvSpPr>
          <p:cNvPr id="8" name="Text Placeholder 3">
            <a:extLst>
              <a:ext uri="{FF2B5EF4-FFF2-40B4-BE49-F238E27FC236}">
                <a16:creationId xmlns:a16="http://schemas.microsoft.com/office/drawing/2014/main" id="{55D48514-0C1F-5C0F-9413-30ED6A6BBBF2}"/>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sp>
        <p:nvSpPr>
          <p:cNvPr id="9" name="Text Placeholder 3">
            <a:extLst>
              <a:ext uri="{FF2B5EF4-FFF2-40B4-BE49-F238E27FC236}">
                <a16:creationId xmlns:a16="http://schemas.microsoft.com/office/drawing/2014/main" id="{EB0DBA3D-7FE9-8D8F-AB52-E57BA817C375}"/>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sp>
        <p:nvSpPr>
          <p:cNvPr id="10" name="Text Placeholder 3">
            <a:extLst>
              <a:ext uri="{FF2B5EF4-FFF2-40B4-BE49-F238E27FC236}">
                <a16:creationId xmlns:a16="http://schemas.microsoft.com/office/drawing/2014/main" id="{71DCE45B-AB13-77E2-CF04-BB80504D72DA}"/>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sp>
        <p:nvSpPr>
          <p:cNvPr id="11" name="Text Placeholder 3">
            <a:extLst>
              <a:ext uri="{FF2B5EF4-FFF2-40B4-BE49-F238E27FC236}">
                <a16:creationId xmlns:a16="http://schemas.microsoft.com/office/drawing/2014/main" id="{BEDF3308-2A51-5E5B-5E66-FE82EF0DB552}"/>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sp>
        <p:nvSpPr>
          <p:cNvPr id="12" name="Text Placeholder 3">
            <a:extLst>
              <a:ext uri="{FF2B5EF4-FFF2-40B4-BE49-F238E27FC236}">
                <a16:creationId xmlns:a16="http://schemas.microsoft.com/office/drawing/2014/main" id="{4CE9AEF6-6B6D-480C-16C5-611052AABD5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sp>
        <p:nvSpPr>
          <p:cNvPr id="13" name="Google Shape;268;p37">
            <a:extLst>
              <a:ext uri="{FF2B5EF4-FFF2-40B4-BE49-F238E27FC236}">
                <a16:creationId xmlns:a16="http://schemas.microsoft.com/office/drawing/2014/main" id="{66F84926-3A78-FC50-F132-7071F397BC6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14" name="Text Placeholder 3">
            <a:extLst>
              <a:ext uri="{FF2B5EF4-FFF2-40B4-BE49-F238E27FC236}">
                <a16:creationId xmlns:a16="http://schemas.microsoft.com/office/drawing/2014/main" id="{D7C906C6-27BC-E6A1-FC55-9781DA8F385E}"/>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15" name="Text Placeholder 3">
            <a:extLst>
              <a:ext uri="{FF2B5EF4-FFF2-40B4-BE49-F238E27FC236}">
                <a16:creationId xmlns:a16="http://schemas.microsoft.com/office/drawing/2014/main" id="{B3ED429F-46BE-B383-C97E-0BAE71C31CDD}"/>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16" name="Text Placeholder 3">
            <a:extLst>
              <a:ext uri="{FF2B5EF4-FFF2-40B4-BE49-F238E27FC236}">
                <a16:creationId xmlns:a16="http://schemas.microsoft.com/office/drawing/2014/main" id="{AE3F8F3F-B8F1-4FC6-E581-72BBD92F186C}"/>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17" name="Text Placeholder 3">
            <a:extLst>
              <a:ext uri="{FF2B5EF4-FFF2-40B4-BE49-F238E27FC236}">
                <a16:creationId xmlns:a16="http://schemas.microsoft.com/office/drawing/2014/main" id="{8F5B4A89-FDAA-9D6A-BDE1-50963297ED33}"/>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18" name="Text Placeholder 3">
            <a:extLst>
              <a:ext uri="{FF2B5EF4-FFF2-40B4-BE49-F238E27FC236}">
                <a16:creationId xmlns:a16="http://schemas.microsoft.com/office/drawing/2014/main" id="{F196D257-F282-C9B8-D4A5-774D88BB81C7}"/>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19" name="Text Placeholder 3">
            <a:extLst>
              <a:ext uri="{FF2B5EF4-FFF2-40B4-BE49-F238E27FC236}">
                <a16:creationId xmlns:a16="http://schemas.microsoft.com/office/drawing/2014/main" id="{7935A834-B808-F220-FFE3-B3647F8589BE}"/>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0" name="Text Placeholder 3">
            <a:extLst>
              <a:ext uri="{FF2B5EF4-FFF2-40B4-BE49-F238E27FC236}">
                <a16:creationId xmlns:a16="http://schemas.microsoft.com/office/drawing/2014/main" id="{89BD6F0A-3752-2B6B-0F6B-6670753D3DC2}"/>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1" name="Text Placeholder 3">
            <a:extLst>
              <a:ext uri="{FF2B5EF4-FFF2-40B4-BE49-F238E27FC236}">
                <a16:creationId xmlns:a16="http://schemas.microsoft.com/office/drawing/2014/main" id="{EB94241E-F12B-016B-72A1-7818557940C7}"/>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2" name="Text Placeholder 3">
            <a:extLst>
              <a:ext uri="{FF2B5EF4-FFF2-40B4-BE49-F238E27FC236}">
                <a16:creationId xmlns:a16="http://schemas.microsoft.com/office/drawing/2014/main" id="{9C250AF9-14C0-45FE-BBA0-B28D2946DF69}"/>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23" name="Text Placeholder 3">
            <a:extLst>
              <a:ext uri="{FF2B5EF4-FFF2-40B4-BE49-F238E27FC236}">
                <a16:creationId xmlns:a16="http://schemas.microsoft.com/office/drawing/2014/main" id="{2D76A48D-AA3D-D61B-2E1F-0708A433BC4E}"/>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24" name="Text Placeholder 3">
            <a:extLst>
              <a:ext uri="{FF2B5EF4-FFF2-40B4-BE49-F238E27FC236}">
                <a16:creationId xmlns:a16="http://schemas.microsoft.com/office/drawing/2014/main" id="{E092FE18-A0C4-C49B-7315-70C9172DCCD6}"/>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25" name="Text Placeholder 3">
            <a:extLst>
              <a:ext uri="{FF2B5EF4-FFF2-40B4-BE49-F238E27FC236}">
                <a16:creationId xmlns:a16="http://schemas.microsoft.com/office/drawing/2014/main" id="{8B763DA9-3F85-10A8-7D1F-56A83033B388}"/>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26" name="Text Placeholder 3">
            <a:extLst>
              <a:ext uri="{FF2B5EF4-FFF2-40B4-BE49-F238E27FC236}">
                <a16:creationId xmlns:a16="http://schemas.microsoft.com/office/drawing/2014/main" id="{D68473AD-266B-E208-2F8F-C616BCF32BDF}"/>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27" name="Text Placeholder 3">
            <a:extLst>
              <a:ext uri="{FF2B5EF4-FFF2-40B4-BE49-F238E27FC236}">
                <a16:creationId xmlns:a16="http://schemas.microsoft.com/office/drawing/2014/main" id="{FB7858D5-584A-80B2-F09B-15DE710D936B}"/>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pic>
        <p:nvPicPr>
          <p:cNvPr id="28" name="Picture 1">
            <a:extLst>
              <a:ext uri="{FF2B5EF4-FFF2-40B4-BE49-F238E27FC236}">
                <a16:creationId xmlns:a16="http://schemas.microsoft.com/office/drawing/2014/main" id="{0F51DFDE-EA26-FB3B-D203-33F624FCFD82}"/>
              </a:ext>
            </a:extLst>
          </p:cNvPr>
          <p:cNvPicPr>
            <a:picLocks noChangeAspect="1"/>
          </p:cNvPicPr>
          <p:nvPr/>
        </p:nvPicPr>
        <p:blipFill>
          <a:blip r:embed="rId3"/>
          <a:srcRect/>
          <a:stretch>
            <a:fillRect/>
          </a:stretch>
        </p:blipFill>
        <p:spPr>
          <a:xfrm>
            <a:off x="774323" y="5981117"/>
            <a:ext cx="192636" cy="192636"/>
          </a:xfrm>
          <a:prstGeom prst="rect">
            <a:avLst/>
          </a:prstGeom>
          <a:noFill/>
          <a:ln cap="flat">
            <a:noFill/>
          </a:ln>
        </p:spPr>
      </p:pic>
      <p:pic>
        <p:nvPicPr>
          <p:cNvPr id="29" name="Picture 35">
            <a:extLst>
              <a:ext uri="{FF2B5EF4-FFF2-40B4-BE49-F238E27FC236}">
                <a16:creationId xmlns:a16="http://schemas.microsoft.com/office/drawing/2014/main" id="{4C99AC3C-5899-AFD3-9EA4-A0B06C8CCD15}"/>
              </a:ext>
            </a:extLst>
          </p:cNvPr>
          <p:cNvPicPr>
            <a:picLocks noChangeAspect="1"/>
          </p:cNvPicPr>
          <p:nvPr/>
        </p:nvPicPr>
        <p:blipFill>
          <a:blip r:embed="rId3"/>
          <a:srcRect/>
          <a:stretch>
            <a:fillRect/>
          </a:stretch>
        </p:blipFill>
        <p:spPr>
          <a:xfrm>
            <a:off x="3225783" y="3821762"/>
            <a:ext cx="192636" cy="192636"/>
          </a:xfrm>
          <a:prstGeom prst="rect">
            <a:avLst/>
          </a:prstGeom>
          <a:noFill/>
          <a:ln cap="flat">
            <a:noFill/>
          </a:ln>
        </p:spPr>
      </p:pic>
      <p:pic>
        <p:nvPicPr>
          <p:cNvPr id="30" name="Picture 36">
            <a:extLst>
              <a:ext uri="{FF2B5EF4-FFF2-40B4-BE49-F238E27FC236}">
                <a16:creationId xmlns:a16="http://schemas.microsoft.com/office/drawing/2014/main" id="{D350A077-113D-A3FC-7DE5-6B163EAD2311}"/>
              </a:ext>
            </a:extLst>
          </p:cNvPr>
          <p:cNvPicPr>
            <a:picLocks noChangeAspect="1"/>
          </p:cNvPicPr>
          <p:nvPr/>
        </p:nvPicPr>
        <p:blipFill>
          <a:blip r:embed="rId3"/>
          <a:srcRect/>
          <a:stretch>
            <a:fillRect/>
          </a:stretch>
        </p:blipFill>
        <p:spPr>
          <a:xfrm>
            <a:off x="3172108" y="5981117"/>
            <a:ext cx="192636" cy="192636"/>
          </a:xfrm>
          <a:prstGeom prst="rect">
            <a:avLst/>
          </a:prstGeom>
          <a:noFill/>
          <a:ln cap="flat">
            <a:noFill/>
          </a:ln>
        </p:spPr>
      </p:pic>
      <p:pic>
        <p:nvPicPr>
          <p:cNvPr id="31" name="Picture 37">
            <a:extLst>
              <a:ext uri="{FF2B5EF4-FFF2-40B4-BE49-F238E27FC236}">
                <a16:creationId xmlns:a16="http://schemas.microsoft.com/office/drawing/2014/main" id="{ED638D84-C6F4-CB9A-652D-E12DA9978686}"/>
              </a:ext>
            </a:extLst>
          </p:cNvPr>
          <p:cNvPicPr>
            <a:picLocks noChangeAspect="1"/>
          </p:cNvPicPr>
          <p:nvPr/>
        </p:nvPicPr>
        <p:blipFill>
          <a:blip r:embed="rId3"/>
          <a:srcRect/>
          <a:stretch>
            <a:fillRect/>
          </a:stretch>
        </p:blipFill>
        <p:spPr>
          <a:xfrm>
            <a:off x="5703249" y="3830092"/>
            <a:ext cx="192636" cy="192636"/>
          </a:xfrm>
          <a:prstGeom prst="rect">
            <a:avLst/>
          </a:prstGeom>
          <a:noFill/>
          <a:ln cap="flat">
            <a:noFill/>
          </a:ln>
        </p:spPr>
      </p:pic>
      <p:pic>
        <p:nvPicPr>
          <p:cNvPr id="32" name="Picture 38">
            <a:extLst>
              <a:ext uri="{FF2B5EF4-FFF2-40B4-BE49-F238E27FC236}">
                <a16:creationId xmlns:a16="http://schemas.microsoft.com/office/drawing/2014/main" id="{6A376C68-802F-3ED4-B87A-E83AA0F421E4}"/>
              </a:ext>
            </a:extLst>
          </p:cNvPr>
          <p:cNvPicPr>
            <a:picLocks noChangeAspect="1"/>
          </p:cNvPicPr>
          <p:nvPr/>
        </p:nvPicPr>
        <p:blipFill>
          <a:blip r:embed="rId3"/>
          <a:srcRect/>
          <a:stretch>
            <a:fillRect/>
          </a:stretch>
        </p:blipFill>
        <p:spPr>
          <a:xfrm>
            <a:off x="5649574" y="5989438"/>
            <a:ext cx="192636" cy="192636"/>
          </a:xfrm>
          <a:prstGeom prst="rect">
            <a:avLst/>
          </a:prstGeom>
          <a:noFill/>
          <a:ln cap="flat">
            <a:noFill/>
          </a:ln>
        </p:spPr>
      </p:pic>
      <p:pic>
        <p:nvPicPr>
          <p:cNvPr id="33" name="Picture 39">
            <a:extLst>
              <a:ext uri="{FF2B5EF4-FFF2-40B4-BE49-F238E27FC236}">
                <a16:creationId xmlns:a16="http://schemas.microsoft.com/office/drawing/2014/main" id="{5435A6C7-5641-EBB4-8799-F8E980805BF4}"/>
              </a:ext>
            </a:extLst>
          </p:cNvPr>
          <p:cNvPicPr>
            <a:picLocks noChangeAspect="1"/>
          </p:cNvPicPr>
          <p:nvPr/>
        </p:nvPicPr>
        <p:blipFill>
          <a:blip r:embed="rId3"/>
          <a:srcRect/>
          <a:stretch>
            <a:fillRect/>
          </a:stretch>
        </p:blipFill>
        <p:spPr>
          <a:xfrm>
            <a:off x="8180716" y="3830092"/>
            <a:ext cx="192636" cy="192636"/>
          </a:xfrm>
          <a:prstGeom prst="rect">
            <a:avLst/>
          </a:prstGeom>
          <a:noFill/>
          <a:ln cap="flat">
            <a:noFill/>
          </a:ln>
        </p:spPr>
      </p:pic>
      <p:pic>
        <p:nvPicPr>
          <p:cNvPr id="34" name="Picture 40">
            <a:extLst>
              <a:ext uri="{FF2B5EF4-FFF2-40B4-BE49-F238E27FC236}">
                <a16:creationId xmlns:a16="http://schemas.microsoft.com/office/drawing/2014/main" id="{D1A2C157-5343-3870-5769-12A68707079A}"/>
              </a:ext>
            </a:extLst>
          </p:cNvPr>
          <p:cNvPicPr>
            <a:picLocks noChangeAspect="1"/>
          </p:cNvPicPr>
          <p:nvPr/>
        </p:nvPicPr>
        <p:blipFill>
          <a:blip r:embed="rId3"/>
          <a:srcRect/>
          <a:stretch>
            <a:fillRect/>
          </a:stretch>
        </p:blipFill>
        <p:spPr>
          <a:xfrm>
            <a:off x="8127050" y="5989438"/>
            <a:ext cx="192636" cy="192636"/>
          </a:xfrm>
          <a:prstGeom prst="rect">
            <a:avLst/>
          </a:prstGeom>
          <a:noFill/>
          <a:ln cap="flat">
            <a:noFill/>
          </a:ln>
        </p:spPr>
      </p:pic>
      <p:sp>
        <p:nvSpPr>
          <p:cNvPr id="35" name="TextBox 7">
            <a:extLst>
              <a:ext uri="{FF2B5EF4-FFF2-40B4-BE49-F238E27FC236}">
                <a16:creationId xmlns:a16="http://schemas.microsoft.com/office/drawing/2014/main" id="{F5DDC725-FB37-40BB-A91A-F119BCDD48F5}"/>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9">
            <a:extLst>
              <a:ext uri="{FF2B5EF4-FFF2-40B4-BE49-F238E27FC236}">
                <a16:creationId xmlns:a16="http://schemas.microsoft.com/office/drawing/2014/main" id="{577DD0B6-AEEA-AC17-38CB-B2C25E1B8FF5}"/>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0540973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1A94BAD1-D092-5FED-C180-EF12C3BEC77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FF0000"/>
                </a:solidFill>
                <a:uFillTx/>
                <a:latin typeface="Figtree" pitchFamily="2"/>
              </a:rPr>
              <a:t>Add date here, or remove the box</a:t>
            </a:r>
          </a:p>
        </p:txBody>
      </p:sp>
      <p:sp>
        <p:nvSpPr>
          <p:cNvPr id="5" name="Triangle 2">
            <a:extLst>
              <a:ext uri="{FF2B5EF4-FFF2-40B4-BE49-F238E27FC236}">
                <a16:creationId xmlns:a16="http://schemas.microsoft.com/office/drawing/2014/main" id="{77218F87-1CEC-F446-9BED-864521B0D824}"/>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1629137682"/>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2792375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3360914916"/>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41756552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2644397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3B8EB67-8D96-495E-9886-44B882B023C1}" type="slidenum">
              <a:rPr lang="en-GB" smtClean="0"/>
              <a:t>‹#›</a:t>
            </a:fld>
            <a:endParaRPr lang="en-GB"/>
          </a:p>
        </p:txBody>
      </p:sp>
    </p:spTree>
    <p:extLst>
      <p:ext uri="{BB962C8B-B14F-4D97-AF65-F5344CB8AC3E}">
        <p14:creationId xmlns:p14="http://schemas.microsoft.com/office/powerpoint/2010/main" val="11697534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9" y="476250"/>
            <a:ext cx="11160124" cy="1214439"/>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9" y="6352787"/>
            <a:ext cx="2743200" cy="365125"/>
          </a:xfrm>
        </p:spPr>
        <p:txBody>
          <a:bodyPr/>
          <a:lstStyle/>
          <a:p>
            <a:fld id="{AD5181A6-5084-4A9C-AC20-1628A17DBD10}" type="datetimeFigureOut">
              <a:rPr lang="en-GB" smtClean="0"/>
              <a:t>13/07/2026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7"/>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3" y="6352787"/>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6297289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4"/>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0"/>
            <a:ext cx="7422683" cy="3273425"/>
          </a:xfrm>
          <a:prstGeom prst="rect">
            <a:avLst/>
          </a:prstGeom>
        </p:spPr>
        <p:txBody>
          <a:bodyPr numCol="2">
            <a:normAutofit/>
          </a:bodyPr>
          <a:lstStyle>
            <a:lvl1pPr marL="285737" indent="-285737">
              <a:lnSpc>
                <a:spcPct val="150000"/>
              </a:lnSpc>
              <a:buFont typeface="Arial" panose="020B0604020202020204" pitchFamily="34" charset="0"/>
              <a:buChar char="•"/>
              <a:defRPr sz="1400"/>
            </a:lvl1pPr>
            <a:lvl2pPr marL="457178"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37" marR="0" lvl="0" indent="-285737" algn="l" defTabSz="914354"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4" y="2304306"/>
            <a:ext cx="2976563"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10"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6671713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7402178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Divider 10">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11244E-202C-44D1-96AF-0233D3D510AF}"/>
              </a:ext>
            </a:extLst>
          </p:cNvPr>
          <p:cNvGrpSpPr/>
          <p:nvPr/>
        </p:nvGrpSpPr>
        <p:grpSpPr>
          <a:xfrm>
            <a:off x="6912114" y="514226"/>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Rectangle: Rounded Corners 17">
              <a:extLst>
                <a:ext uri="{FF2B5EF4-FFF2-40B4-BE49-F238E27FC236}">
                  <a16:creationId xmlns:a16="http://schemas.microsoft.com/office/drawing/2014/main" id="{E10C647D-3579-461C-9B35-F3DF964FAA2B}"/>
                </a:ext>
              </a:extLst>
            </p:cNvPr>
            <p:cNvSpPr/>
            <p:nvPr/>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 name="Rectangle: Rounded Corners 18">
              <a:extLst>
                <a:ext uri="{FF2B5EF4-FFF2-40B4-BE49-F238E27FC236}">
                  <a16:creationId xmlns:a16="http://schemas.microsoft.com/office/drawing/2014/main" id="{3BCA3E82-EE15-4465-A519-E43D99E45542}"/>
                </a:ext>
              </a:extLst>
            </p:cNvPr>
            <p:cNvSpPr/>
            <p:nvPr/>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0" name="Rectangle: Rounded Corners 19">
              <a:extLst>
                <a:ext uri="{FF2B5EF4-FFF2-40B4-BE49-F238E27FC236}">
                  <a16:creationId xmlns:a16="http://schemas.microsoft.com/office/drawing/2014/main" id="{37D21F85-8B5D-4C78-9DD3-6C8E28C184A9}"/>
                </a:ext>
              </a:extLst>
            </p:cNvPr>
            <p:cNvSpPr/>
            <p:nvPr/>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 name="Rectangle: Rounded Corners 20">
              <a:extLst>
                <a:ext uri="{FF2B5EF4-FFF2-40B4-BE49-F238E27FC236}">
                  <a16:creationId xmlns:a16="http://schemas.microsoft.com/office/drawing/2014/main" id="{8B23DC2A-EBA7-49FA-8D7C-437DF35F0796}"/>
                </a:ext>
              </a:extLst>
            </p:cNvPr>
            <p:cNvSpPr/>
            <p:nvPr/>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3" name="Text Placeholder 8">
            <a:extLst>
              <a:ext uri="{FF2B5EF4-FFF2-40B4-BE49-F238E27FC236}">
                <a16:creationId xmlns:a16="http://schemas.microsoft.com/office/drawing/2014/main" id="{59556481-CDD3-502A-FA3F-4FA919EA0455}"/>
              </a:ext>
            </a:extLst>
          </p:cNvPr>
          <p:cNvSpPr>
            <a:spLocks noGrp="1"/>
          </p:cNvSpPr>
          <p:nvPr>
            <p:ph type="body" sz="quarter" idx="10" hasCustomPrompt="1"/>
          </p:nvPr>
        </p:nvSpPr>
        <p:spPr>
          <a:xfrm>
            <a:off x="449923" y="5781403"/>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4" name="Slide Number Placeholder 5">
            <a:extLst>
              <a:ext uri="{FF2B5EF4-FFF2-40B4-BE49-F238E27FC236}">
                <a16:creationId xmlns:a16="http://schemas.microsoft.com/office/drawing/2014/main" id="{2ED9B643-F961-CFF8-0EE8-FD8AC667DD79}"/>
              </a:ext>
            </a:extLst>
          </p:cNvPr>
          <p:cNvSpPr>
            <a:spLocks noGrp="1"/>
          </p:cNvSpPr>
          <p:nvPr>
            <p:ph type="sldNum" sz="quarter" idx="12"/>
          </p:nvPr>
        </p:nvSpPr>
        <p:spPr>
          <a:xfrm>
            <a:off x="9298271" y="6017419"/>
            <a:ext cx="2743200" cy="365125"/>
          </a:xfrm>
        </p:spPr>
        <p:txBody>
          <a:bodyPr/>
          <a:lstStyle>
            <a:lvl1pPr>
              <a:defRPr>
                <a:solidFill>
                  <a:schemeClr val="bg2"/>
                </a:solidFill>
              </a:defRPr>
            </a:lvl1pPr>
          </a:lstStyle>
          <a:p>
            <a:fld id="{83B8EB67-8D96-495E-9886-44B882B023C1}" type="slidenum">
              <a:rPr lang="en-GB" smtClean="0"/>
              <a:t>‹#›</a:t>
            </a:fld>
            <a:endParaRPr lang="en-GB"/>
          </a:p>
        </p:txBody>
      </p:sp>
      <p:pic>
        <p:nvPicPr>
          <p:cNvPr id="6" name="Google Shape;116;p19">
            <a:extLst>
              <a:ext uri="{FF2B5EF4-FFF2-40B4-BE49-F238E27FC236}">
                <a16:creationId xmlns:a16="http://schemas.microsoft.com/office/drawing/2014/main" id="{E2B7A681-745D-3BA9-4814-D582889828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Tree>
    <p:extLst>
      <p:ext uri="{BB962C8B-B14F-4D97-AF65-F5344CB8AC3E}">
        <p14:creationId xmlns:p14="http://schemas.microsoft.com/office/powerpoint/2010/main" val="4046311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7920103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2" y="1244603"/>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2" y="1244601"/>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5"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4"/>
            <a:ext cx="2784475" cy="2787651"/>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4" y="2339974"/>
            <a:ext cx="2784475" cy="2787651"/>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5" y="2338477"/>
            <a:ext cx="2784475" cy="2787651"/>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3" cy="476251"/>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3"/>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3"/>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3"/>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4" y="5641977"/>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4"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5" y="564891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2822816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lank Board Slide">
    <p:spTree>
      <p:nvGrpSpPr>
        <p:cNvPr id="1" name=""/>
        <p:cNvGrpSpPr/>
        <p:nvPr/>
      </p:nvGrpSpPr>
      <p:grpSpPr>
        <a:xfrm>
          <a:off x="0" y="0"/>
          <a:ext cx="0" cy="0"/>
          <a:chOff x="0" y="0"/>
          <a:chExt cx="0" cy="0"/>
        </a:xfrm>
      </p:grpSpPr>
      <p:pic>
        <p:nvPicPr>
          <p:cNvPr id="5" name="Picture 4" descr="Shape, icon, circle&#10;&#10;Description automatically generated">
            <a:extLst>
              <a:ext uri="{FF2B5EF4-FFF2-40B4-BE49-F238E27FC236}">
                <a16:creationId xmlns:a16="http://schemas.microsoft.com/office/drawing/2014/main" id="{DF16F315-2CB4-4C27-AC52-F85436BC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6" y="329904"/>
            <a:ext cx="697204" cy="468613"/>
          </a:xfrm>
          <a:prstGeom prst="rect">
            <a:avLst/>
          </a:prstGeom>
        </p:spPr>
      </p:pic>
      <p:sp>
        <p:nvSpPr>
          <p:cNvPr id="2" name="Content Placeholder 3">
            <a:extLst>
              <a:ext uri="{FF2B5EF4-FFF2-40B4-BE49-F238E27FC236}">
                <a16:creationId xmlns:a16="http://schemas.microsoft.com/office/drawing/2014/main" id="{73CFFFC7-57A0-A76B-0C3C-A63BF316E1B3}"/>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6F700945-DF51-2FFE-5529-BD6A280FFE4F}"/>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41424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lank Board Slide 2">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02" y="331200"/>
            <a:ext cx="702919" cy="468613"/>
          </a:xfrm>
          <a:prstGeom prst="rect">
            <a:avLst/>
          </a:prstGeom>
        </p:spPr>
      </p:pic>
      <p:sp>
        <p:nvSpPr>
          <p:cNvPr id="2" name="Content Placeholder 3">
            <a:extLst>
              <a:ext uri="{FF2B5EF4-FFF2-40B4-BE49-F238E27FC236}">
                <a16:creationId xmlns:a16="http://schemas.microsoft.com/office/drawing/2014/main" id="{2D13D6E5-A585-999A-A4AC-506058F2AC9B}"/>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E4AB3620-6480-4613-81A8-61280530B70C}"/>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78219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07727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80"/>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5" y="1709741"/>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5" y="4589465"/>
            <a:ext cx="10796587" cy="1500187"/>
          </a:xfrm>
        </p:spPr>
        <p:txBody>
          <a:bodyPr/>
          <a:lstStyle>
            <a:lvl1pPr marL="0" indent="0">
              <a:buNone/>
              <a:defRPr sz="2400">
                <a:solidFill>
                  <a:schemeClr val="bg2"/>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355" userDrawn="1">
          <p15:clr>
            <a:srgbClr val="FBAE40"/>
          </p15:clr>
        </p15:guide>
        <p15:guide id="4" pos="347" userDrawn="1">
          <p15:clr>
            <a:srgbClr val="FBAE40"/>
          </p15:clr>
        </p15:guide>
        <p15:guide id="5" orient="horz" pos="3997" userDrawn="1">
          <p15:clr>
            <a:srgbClr val="FBAE40"/>
          </p15:clr>
        </p15:guide>
        <p15:guide id="6" orient="horz" pos="255"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F90E-BEDC-597D-2C96-385EB5D70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712761-9C81-773D-01EB-1A32F9DC1948}"/>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137799-A2E6-E5A7-3C08-314A2578A535}"/>
              </a:ext>
            </a:extLst>
          </p:cNvPr>
          <p:cNvSpPr>
            <a:spLocks noGrp="1"/>
          </p:cNvSpPr>
          <p:nvPr>
            <p:ph type="dt" sz="half" idx="10"/>
          </p:nvPr>
        </p:nvSpPr>
        <p:spPr/>
        <p:txBody>
          <a:bodyPr/>
          <a:lstStyle/>
          <a:p>
            <a:fld id="{787BEC9A-147B-4F04-BC34-F484603F7695}" type="datetimeFigureOut">
              <a:rPr lang="en-GB" smtClean="0"/>
              <a:t>13/07/2026</a:t>
            </a:fld>
            <a:endParaRPr lang="en-GB"/>
          </a:p>
        </p:txBody>
      </p:sp>
      <p:sp>
        <p:nvSpPr>
          <p:cNvPr id="5" name="Footer Placeholder 4">
            <a:extLst>
              <a:ext uri="{FF2B5EF4-FFF2-40B4-BE49-F238E27FC236}">
                <a16:creationId xmlns:a16="http://schemas.microsoft.com/office/drawing/2014/main" id="{97949944-80DC-8DB1-67D4-36C28D9D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BD38-7EDF-6646-1FE1-9FC65614992B}"/>
              </a:ext>
            </a:extLst>
          </p:cNvPr>
          <p:cNvSpPr>
            <a:spLocks noGrp="1"/>
          </p:cNvSpPr>
          <p:nvPr>
            <p:ph type="sldNum" sz="quarter" idx="12"/>
          </p:nvPr>
        </p:nvSpPr>
        <p:spPr/>
        <p:txBody>
          <a:bodyPr/>
          <a:lstStyle/>
          <a:p>
            <a:fld id="{83B8EB67-8D96-495E-9886-44B882B023C1}" type="slidenum">
              <a:rPr lang="en-GB" smtClean="0"/>
              <a:t>‹#›</a:t>
            </a:fld>
            <a:endParaRPr lang="en-GB"/>
          </a:p>
        </p:txBody>
      </p:sp>
    </p:spTree>
    <p:extLst>
      <p:ext uri="{BB962C8B-B14F-4D97-AF65-F5344CB8AC3E}">
        <p14:creationId xmlns:p14="http://schemas.microsoft.com/office/powerpoint/2010/main" val="2736341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05207" y="6336895"/>
            <a:ext cx="2743200" cy="365125"/>
          </a:xfrm>
        </p:spPr>
        <p:txBody>
          <a:bodyPr/>
          <a:lstStyle>
            <a:lvl1pPr>
              <a:defRPr>
                <a:solidFill>
                  <a:schemeClr val="accent6"/>
                </a:solidFill>
              </a:defRPr>
            </a:lvl1pPr>
          </a:lstStyle>
          <a:p>
            <a:fld id="{00000000-1234-1234-1234-123412341234}"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pic>
        <p:nvPicPr>
          <p:cNvPr id="3" name="Google Shape;73;p15">
            <a:extLst>
              <a:ext uri="{FF2B5EF4-FFF2-40B4-BE49-F238E27FC236}">
                <a16:creationId xmlns:a16="http://schemas.microsoft.com/office/drawing/2014/main" id="{C9F99039-8446-78F2-4F53-E7A2E9A41582}"/>
              </a:ext>
            </a:extLst>
          </p:cNvPr>
          <p:cNvPicPr preferRelativeResize="0">
            <a:picLocks noChangeAspect="1"/>
          </p:cNvPicPr>
          <p:nvPr/>
        </p:nvPicPr>
        <p:blipFill>
          <a:blip r:embed="rId2">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1535441057"/>
      </p:ext>
    </p:extLst>
  </p:cSld>
  <p:clrMapOvr>
    <a:masterClrMapping/>
  </p:clrMapOvr>
  <p:hf sldNum="0" hdr="0" ftr="0" dt="0"/>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821680" y="3223260"/>
            <a:ext cx="533333" cy="200000"/>
          </a:xfrm>
          <a:prstGeom prst="rect">
            <a:avLst/>
          </a:prstGeom>
          <a:extLst>
            <a:ext uri="{C572A759-6A51-4108-AA02-DFA0A04FC94B}">
              <ma14:wrappingTextBoxFlag xmlns:ma14="http://schemas.microsoft.com/office/mac/drawingml/2011/main" xmlns="" val="0"/>
            </a:ext>
          </a:extLst>
        </p:spPr>
        <p:txBody>
          <a:bodyPr/>
          <a:lstStyle>
            <a:lvl1pPr>
              <a:defRPr sz="800">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6949473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553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8"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78" indent="0">
              <a:buNone/>
              <a:defRPr>
                <a:latin typeface="Verdana" panose="020B0604030504040204" pitchFamily="34" charset="0"/>
                <a:ea typeface="Verdana" panose="020B0604030504040204" pitchFamily="34" charset="0"/>
                <a:cs typeface="Verdana" panose="020B0604030504040204" pitchFamily="34" charset="0"/>
              </a:defRPr>
            </a:lvl2pPr>
            <a:lvl3pPr marL="914354" indent="0">
              <a:buNone/>
              <a:defRPr>
                <a:latin typeface="Verdana" panose="020B0604030504040204" pitchFamily="34" charset="0"/>
                <a:ea typeface="Verdana" panose="020B0604030504040204" pitchFamily="34" charset="0"/>
                <a:cs typeface="Verdana" panose="020B0604030504040204" pitchFamily="34" charset="0"/>
              </a:defRPr>
            </a:lvl3pPr>
            <a:lvl4pPr marL="1371532" indent="0">
              <a:buNone/>
              <a:defRPr>
                <a:latin typeface="Verdana" panose="020B0604030504040204" pitchFamily="34" charset="0"/>
                <a:ea typeface="Verdana" panose="020B0604030504040204" pitchFamily="34" charset="0"/>
                <a:cs typeface="Verdana" panose="020B0604030504040204" pitchFamily="34" charset="0"/>
              </a:defRPr>
            </a:lvl4pPr>
            <a:lvl5pPr marL="1828709"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9" y="476251"/>
            <a:ext cx="11160124" cy="1214439"/>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61E1EFEA-0B18-EF93-E518-2518A12F16B2}"/>
              </a:ext>
            </a:extLst>
          </p:cNvPr>
          <p:cNvSpPr>
            <a:spLocks noGrp="1"/>
          </p:cNvSpPr>
          <p:nvPr>
            <p:ph idx="1"/>
          </p:nvPr>
        </p:nvSpPr>
        <p:spPr>
          <a:xfrm>
            <a:off x="515939" y="1825625"/>
            <a:ext cx="11160124"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9" y="6352788"/>
            <a:ext cx="2743200" cy="365125"/>
          </a:xfrm>
        </p:spPr>
        <p:txBody>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fld id="{AD5181A6-5084-4A9C-AC20-1628A17DBD10}" type="datetimeFigureOut">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t>13/07/2026</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8"/>
            <a:ext cx="4114800" cy="365125"/>
          </a:xfrm>
        </p:spPr>
        <p:txBody>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3" y="6352788"/>
            <a:ext cx="2743200" cy="365125"/>
          </a:xfrm>
        </p:spPr>
        <p:txBody>
          <a:body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DF507B51-E1E2-4A5B-BB17-C4EA9026352C}" type="slidenum">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3" y="140091"/>
            <a:ext cx="1080000" cy="208005"/>
          </a:xfrm>
          <a:prstGeom prst="rect">
            <a:avLst/>
          </a:prstGeom>
        </p:spPr>
      </p:pic>
    </p:spTree>
    <p:extLst>
      <p:ext uri="{BB962C8B-B14F-4D97-AF65-F5344CB8AC3E}">
        <p14:creationId xmlns:p14="http://schemas.microsoft.com/office/powerpoint/2010/main" val="3406215307"/>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guide id="3" pos="433" userDrawn="1">
          <p15:clr>
            <a:srgbClr val="FBAE40"/>
          </p15:clr>
        </p15:guide>
        <p15:guide id="5" orient="horz" pos="5329" userDrawn="1">
          <p15:clr>
            <a:srgbClr val="FBAE40"/>
          </p15:clr>
        </p15:guide>
        <p15:guide id="6" pos="9807" userDrawn="1">
          <p15:clr>
            <a:srgbClr val="FBAE40"/>
          </p15:clr>
        </p15:guide>
        <p15:guide id="7" orient="horz" pos="400"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8" y="3077510"/>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7" y="4298297"/>
            <a:ext cx="12025403"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1"/>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5"/>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10" y="255449"/>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5927089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607841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8" y="2066816"/>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1" cy="654195"/>
          </a:xfrm>
          <a:prstGeom prst="rect">
            <a:avLst/>
          </a:prstGeom>
        </p:spPr>
        <p:txBody>
          <a:bodyPr lIns="0" tIns="0" rIns="0" bIns="0">
            <a:normAutofit/>
          </a:bodyPr>
          <a:lstStyle>
            <a:lvl1pPr algn="l">
              <a:lnSpc>
                <a:spcPts val="1820"/>
              </a:lnSpc>
              <a:defRPr sz="1800" b="0" i="0" spc="31"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50" y="-548779"/>
            <a:ext cx="2848857" cy="307777"/>
          </a:xfrm>
          <a:prstGeom prst="rect">
            <a:avLst/>
          </a:prstGeom>
          <a:noFill/>
        </p:spPr>
        <p:txBody>
          <a:bodyPr wrap="square" rtlCol="0">
            <a:spAutoFit/>
          </a:bodyPr>
          <a:lstStyle/>
          <a:p>
            <a:r>
              <a:rPr lang="en-US" sz="1400">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1"/>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2"/>
            <a:ext cx="184731"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34397897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5"/>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2"/>
            <a:ext cx="7422683" cy="3273425"/>
          </a:xfrm>
          <a:prstGeom prst="rect">
            <a:avLst/>
          </a:prstGeom>
        </p:spPr>
        <p:txBody>
          <a:bodyPr numCol="2">
            <a:normAutofit/>
          </a:bodyPr>
          <a:lstStyle>
            <a:lvl1pPr marL="285730" indent="-285730">
              <a:lnSpc>
                <a:spcPct val="150000"/>
              </a:lnSpc>
              <a:buFont typeface="Arial" panose="020B0604020202020204" pitchFamily="34" charset="0"/>
              <a:buChar char="•"/>
              <a:defRPr sz="1400"/>
            </a:lvl1pPr>
            <a:lvl2pPr marL="457167"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30" marR="0" lvl="0" indent="-285730" algn="l" defTabSz="914332"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5" y="2304308"/>
            <a:ext cx="2976563" cy="4133009"/>
          </a:xfrm>
          <a:prstGeom prst="rect">
            <a:avLst/>
          </a:prstGeom>
        </p:spPr>
        <p:txBody>
          <a:bodyPr/>
          <a:lstStyle/>
          <a:p>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11"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4187185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BD60017-B75C-26C4-41BA-40767D7A6F9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63A350-7081-4078-8158-E6B021EEA02C}"/>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90BEECB-C725-B6FD-40FC-7901A3DC6776}"/>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AE88823F-BF4E-DC4E-810D-28D1C5BC2A19}"/>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D9D9038D-3F93-258A-507F-AB2E6F1B6660}"/>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0FB1B4D8-546E-6017-C714-1F88FB52A5C6}"/>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1438968873"/>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5976122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tx2"/>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solidFill>
                <a:schemeClr val="tx2"/>
              </a:solidFill>
            </a:endParaRPr>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29609511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CE45-A6FC-9CE9-F8CD-BA044CFE941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629813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067401534"/>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9D4B9F3-4459-335A-8CEB-053A4046CDF4}"/>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87E3D75-9BE3-72DF-3D85-59ADACC87AB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096E9A29-9786-E2B2-30C8-D576EB0E105F}"/>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6F9C2BD9-2DC9-AFB3-92F2-673DFEDC322C}"/>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2941272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4C1CAA0C-D3DB-E398-A088-0E39AE28A393}"/>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E370249-95A0-57F0-74DE-FF1CD9A1A985}"/>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5984996F-9435-A91B-F94E-1EF94937FBCE}"/>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4C7092BA-926F-793B-6CD9-58EF6C1589ED}"/>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6455CBF-42A1-F619-A30D-098557A27FC3}"/>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6F225A57-2574-ADCB-267A-1C49A4B3DB8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BD34E889-1AF4-570A-BE20-7BA2E51AD038}"/>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01C9C503-AEB2-7D1D-2B27-1296275311D6}"/>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4E447AD1-669B-9530-CC91-A81A16BF2DEB}"/>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2F89D7DC-5DC5-A691-AC3A-E09A5ECBD2B4}"/>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6D48FEE7-23CF-0E1C-41B3-A667272E1DF6}"/>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12871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7D4AA3-6E76-70B7-35E2-19206AEDB03D}"/>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B610ADAA-0231-92FF-C226-A2512B2024B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7565F997-8062-B7CC-8617-1F41BB3DE317}"/>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Tree>
    <p:extLst>
      <p:ext uri="{BB962C8B-B14F-4D97-AF65-F5344CB8AC3E}">
        <p14:creationId xmlns:p14="http://schemas.microsoft.com/office/powerpoint/2010/main" val="696457276"/>
      </p:ext>
    </p:extLst>
  </p:cSld>
  <p:clrMapOvr>
    <a:masterClrMapping/>
  </p:clrMapOvr>
  <p:hf sldNum="0"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E7392F5-2543-52CC-3C47-D7FAF15445C7}"/>
              </a:ext>
            </a:extLst>
          </p:cNvPr>
          <p:cNvSpPr txBox="1">
            <a:spLocks noGrp="1"/>
          </p:cNvSpPr>
          <p:nvPr>
            <p:ph type="pic" idx="4294967295"/>
          </p:nvPr>
        </p:nvSpPr>
        <p:spPr>
          <a:xfrm>
            <a:off x="0"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81DB5FB5-6962-0F3B-6470-469184917E9E}"/>
              </a:ext>
            </a:extLst>
          </p:cNvPr>
          <p:cNvSpPr txBox="1">
            <a:spLocks noGrp="1"/>
          </p:cNvSpPr>
          <p:nvPr>
            <p:ph type="title"/>
          </p:nvPr>
        </p:nvSpPr>
        <p:spPr>
          <a:xfrm>
            <a:off x="908300" y="1504946"/>
            <a:ext cx="5187702"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0FD2F7F5-5AFD-0EA1-1C58-9DABE9ADCA1F}"/>
              </a:ext>
            </a:extLst>
          </p:cNvPr>
          <p:cNvPicPr>
            <a:picLocks noChangeAspect="1"/>
          </p:cNvPicPr>
          <p:nvPr/>
        </p:nvPicPr>
        <p:blipFill>
          <a:blip r:embed="rId2"/>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39C9AE01-8707-E2B6-F524-1EFC31C707C7}"/>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32172DCB-CF10-6AD7-5DB9-73D26F8C33D3}"/>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8805695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67936A2-A430-DF42-AA89-3B7A1804CB19}"/>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633B9585-7AB4-28C8-3676-D27B445722DA}"/>
              </a:ext>
            </a:extLst>
          </p:cNvPr>
          <p:cNvSpPr txBox="1">
            <a:spLocks noGrp="1"/>
          </p:cNvSpPr>
          <p:nvPr>
            <p:ph type="pic" idx="4294967295"/>
          </p:nvPr>
        </p:nvSpPr>
        <p:spPr>
          <a:xfrm>
            <a:off x="4319076" y="0"/>
            <a:ext cx="7872919" cy="6858000"/>
          </a:xfrm>
          <a:solidFill>
            <a:srgbClr val="4D38F5"/>
          </a:solidFill>
        </p:spPr>
        <p:txBody>
          <a:bodyPr anchorCtr="1"/>
          <a:lstStyle>
            <a:lvl1pPr algn="ctr">
              <a:defRPr/>
            </a:lvl1pPr>
            <a:lvl2pPr marL="0" lvl="0" algn="ctr">
              <a:spcBef>
                <a:spcPts val="1000"/>
              </a:spcBef>
              <a:defRPr sz="2800"/>
            </a:lvl2pPr>
            <a:lvl3pPr marL="0" lvl="0" algn="ctr">
              <a:spcBef>
                <a:spcPts val="1000"/>
              </a:spcBef>
              <a:defRPr sz="2800" b="1">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51ABCAB6-60D3-1FF9-1E98-3C09722D085B}"/>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356FFA2F-778D-7F88-538D-DCEDC137DBA6}"/>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5C31E91-957D-8FAC-E87D-653DA37DED2D}"/>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97672652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4AA3F26D-C2CB-BF2D-44AB-A1B5DD2E18C7}"/>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C2C249EF-12E5-72D4-5C6E-5147471EB6E0}"/>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7F27FF34-BC9A-4218-3B7C-EB0F9CFD2AE8}"/>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FA0F679E-43CA-18FF-40AA-2566EA45DD27}"/>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637BA2-C22F-5175-28A6-538C17009615}"/>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1787F0B9-C4DB-ADA7-0E76-51FD6EFD6A33}"/>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D3F555A4-12BC-8C33-D820-F6DCD1A2E57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A04E43E3-F0F3-1D1C-BD74-6A0BF610DCFC}"/>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45BB4F2C-AD30-C181-DFC2-49F698FD69D6}"/>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7610769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26F9F82-DEB2-AA07-611B-9AC1D27C4E47}"/>
              </a:ext>
            </a:extLst>
          </p:cNvPr>
          <p:cNvSpPr txBox="1">
            <a:spLocks noGrp="1"/>
          </p:cNvSpPr>
          <p:nvPr>
            <p:ph type="pic" idx="4294967295"/>
          </p:nvPr>
        </p:nvSpPr>
        <p:spPr>
          <a:xfrm>
            <a:off x="5278438"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E1B090A9-4693-E6FF-112D-80A9184C582E}"/>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E8C5C004-CD9D-6956-5DBD-1F5C42714EED}"/>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7B42876E-EF73-CCFF-06C0-46863E0A8AE8}"/>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774DB8-A571-1D34-CB63-68491EE958F1}"/>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A3F5409B-6463-D07A-813D-29E055199011}"/>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5977E11C-1600-9A18-16CD-74F7B1075D14}"/>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957B7668-D9A2-7C7A-59F2-9F90053C336B}"/>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70B2D7F9-0163-95D0-3DCD-06233EAA0B56}"/>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8BE2C682-4FA1-6BC8-F28B-2DAC5D843C27}"/>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91D83C6F-1B0B-B2D7-527A-2ADFDEB53B7B}"/>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D8FDB2DB-F810-E692-A6AF-77D13A2D37F9}"/>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7587869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8E7D4050-BD08-900F-BE2C-3A0A5A627356}"/>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63030419-E171-8153-BE48-9E8B2CAA4B2D}"/>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F8DA1742-53D2-D5EB-4EF2-7FC203858892}"/>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BAD39B58-AC2D-0D67-17B9-BFCDC67DB090}"/>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F61B6A7-EC8C-662F-201A-C2A42B9D713B}"/>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BED0B7EA-81F9-1DE5-F2DC-9300C1C09EE3}"/>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086317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F91479F-CC01-D166-FD53-CE0BCF953D11}"/>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173CB4DF-402F-5FD1-6463-92838247FA24}"/>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CD1B811B-63E0-5AE4-7363-FD4028319C87}"/>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C360C632-1449-23FA-38A5-5A7178DB9C02}"/>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9B7224FE-312B-BB41-F4D6-37500332718F}"/>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FCB9E87C-9DAC-1A97-D3C0-C70A6F4AC64D}"/>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5702619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FE19EE9-300A-BB4D-2900-74FAB1FE60E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09A19E0-B872-B450-2E6E-DB6B6995BE5E}"/>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73252D4C-27DF-0FD2-A299-DC59EB126690}"/>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50F2986D-7438-B7F0-815E-462650B4EBAD}"/>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8524A359-69AF-96A6-79F1-3A92485130A7}"/>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47E58A1-5B71-9B38-A932-6523219EFF72}"/>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2384827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27A964-8236-7AB6-6869-8A2DF8D81FD9}"/>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6191578-6B3F-9DB4-D6E0-450A7BC3EA0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8CA430E-26FA-51D2-ED95-408B67E57362}"/>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DB65A2F3-A90D-1BB2-B6A3-325500F118F0}"/>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6FD2E42-33F1-5368-FDEB-46964A4013C5}"/>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50F53639-D8B5-37ED-5689-E25260ACCAB2}"/>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8B1B46A5-CA9D-CC4A-A1AA-5070E7CD2E0A}"/>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34868B6F-9C5E-3A87-E060-F9C4D8D92591}"/>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F6B733E1-ADC2-E6E1-1448-81F49F5F4949}"/>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C42C8E0C-F26D-1987-152D-18450FD37EB2}"/>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6599118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56DC302-C727-C66C-1325-2B334CDA2672}"/>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6668838-6F92-0228-D217-F107563476E2}"/>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8C8C7407-9D82-6B2E-8FE5-8F84F16A2AA3}"/>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C6F09075-AEF5-CE29-6C69-B1598A48CBF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7769AA0C-5057-DD32-37B7-0A25811DB8B9}"/>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CE4B5610-E634-D0CC-5083-9BD2641F8BD7}"/>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2C3E9516-1FCF-A2CB-61E6-B60C064856DD}"/>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9069809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2F51F0C-76BB-B37F-7710-D26EE2DAF324}"/>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2E8BD67-C266-65F8-1A6C-C4356F6237EB}"/>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757AFFF8-C343-C0E5-B447-A61E5DFBCC6F}"/>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EC6CC33A-D439-AF68-B85D-425AD4C20C27}"/>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C2D5F483-38E1-9253-FA63-64787226B45E}"/>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B5B30B08-E724-D49A-D468-E71D3E379EA5}"/>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AB911CD4-E02F-6E1E-DFF1-F436C271F769}"/>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5D17DD2E-6860-56D4-FAF8-9DC20D8ED0E5}"/>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35A382C7-164C-8886-F0C0-AC8F66C8F272}"/>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0A9E2EA6-A8E5-6BA2-9675-F0F897177538}"/>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BA389E2B-85CA-453D-D230-231FDA95651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BE7BBEFA-7C5E-F4D0-E502-EF864A74F3B7}"/>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6064328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BFF291EF-D001-4444-9C53-27DE3DB3A975}"/>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AE4AB8AB-0CE2-0C91-CFC0-231DA685A4D0}"/>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641C216F-1F50-5085-5E7A-DF0E61688086}"/>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8B3863FC-D5A0-BE68-B42B-7BEC49658A9C}"/>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A9F6669F-804A-4467-F33B-1021A7349F7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680823F9-0E00-5A56-190B-1BB42B58AEBE}"/>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224E020E-DAE6-B964-62D1-08EB46C7708B}"/>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FF0BD94C-D746-95F8-7226-5297FD2ECB40}"/>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A9461C4B-9A9E-88A5-C46F-D17C598D01CF}"/>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09401A96-0FEC-8BF0-8A02-B06EEE481AEC}"/>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EBF44F6E-6F80-7765-5D4F-C1678F1222C7}"/>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EB7D3A05-3405-878D-4F62-8450091C02BE}"/>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85D00B84-0843-C17D-386F-7C1B0D787DB5}"/>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CC0A2745-9F8B-E8D8-ED66-5C42D96AB9C0}"/>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5EC69832-C498-4EC7-C4E8-05C42BEBD951}"/>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176832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45315F1-5232-2378-592B-7A2601D3DAA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E3BD6D8D-8A4D-CBCA-0F98-0EC5ABC19E01}"/>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4E1588F0-4845-D182-528A-F58CF18087FD}"/>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BB5A4B53-5E8A-B93F-C086-6401C2291364}"/>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A4294039-7C77-20AB-02BD-04FB033C49D4}"/>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5DE69DC2-3366-C1CE-FDB7-5B9D72CC5727}"/>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CDB4A412-A28F-64DF-F111-D33C774A779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34D02E6A-380D-1804-478A-DCEF36397FEA}"/>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039F85D-8769-2C06-5B18-52D250FC3615}"/>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309474646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A00D63D4-B37D-E1A7-E74B-6629AF225EA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10BB1103-4015-567C-EDFF-3A450210D7F3}"/>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19E506F9-4C9B-4894-F059-6A6A05181574}"/>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DDFDF26-F33A-57CB-5C5F-BEB0128465DA}"/>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D0DDBDC7-681B-4FE6-42D4-800BCD84CC4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3FD6A201-FD6D-BAFD-3103-C90227BACCBD}"/>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E4732950-490F-06FC-65EF-1EF3A84E9ED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9BB1CAE0-4A59-DDCB-75E8-50687609E4E1}"/>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30477C5-F9B0-B01F-678F-298800943634}"/>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B546ED93-7210-7151-20D5-753F6343B5E4}"/>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DAE0B8E5-B23B-107B-37F9-3E9841BFDCF3}"/>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C6ACDEEB-CDA5-A9D5-8B68-37ECB47F1F8A}"/>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8AD4DCEB-4331-54D9-66AB-C86491FBDF03}"/>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DB0B4E4B-8B70-F38D-AF3E-FABC67CF568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3DC36F61-5286-FDD9-E062-7AC8EB85B8AB}"/>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8685178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CBFC6758-F580-73A1-B0A9-1704CCA4C702}"/>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A7B4A889-FEC7-938E-1576-7A4139278D6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2DB4E8A2-93DB-09BE-A712-B7249EFA1A70}"/>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6A56E827-626B-6EA4-C76C-E74230A1455C}"/>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707EB49B-2471-F6BD-4510-1666105EF082}"/>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A762054E-D750-51F9-E02C-89EFB3A9946C}"/>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DCAB4B8-2878-FB14-8579-EB003221CA45}"/>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8F96702C-1B75-4FE4-15AA-66AE5AEB04AD}"/>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E98CA189-6DDD-4338-8BFC-129DF214FF51}"/>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2E32395A-721B-43C7-4AAE-331E9D86E12D}"/>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065071A5-4925-1318-88BE-25D31DE468BC}"/>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8010BBEB-2C06-369B-D2F3-1460A5CEEC7C}"/>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3D6267F5-5E38-8121-C333-5A8BE6AB056B}"/>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134102199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D25E8AA-799D-906E-5415-A9DA3DB23D53}"/>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B63593C-F880-7DC8-08ED-8D4821E2F699}"/>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38BFF749-C7D5-CFF8-A446-9316725A883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A2E8E797-A948-9D50-20B1-6F72FC418E1F}"/>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5720785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B8AD0C29-7715-EFEF-D64D-4295663DDCF5}"/>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C0C52DB6-258A-B3F4-23AA-872938C94A84}"/>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8DC6F2B9-3DF0-2EA6-F39E-739F78CBD8A7}"/>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7F517093-1BE0-026A-D5C1-032383C9F3CD}"/>
              </a:ext>
            </a:extLst>
          </p:cNvPr>
          <p:cNvPicPr>
            <a:picLocks noChangeAspect="1"/>
          </p:cNvPicPr>
          <p:nvPr/>
        </p:nvPicPr>
        <p:blipFill>
          <a:blip r:embed="rId3"/>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6A163FCB-C317-AC6A-29E0-75C56C62EA7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30349878-53A8-2669-7A47-5074CCF2F92C}"/>
              </a:ext>
            </a:extLst>
          </p:cNvPr>
          <p:cNvPicPr>
            <a:picLocks noChangeAspect="1"/>
          </p:cNvPicPr>
          <p:nvPr/>
        </p:nvPicPr>
        <p:blipFill>
          <a:blip r:embed="rId3"/>
          <a:stretch>
            <a:fillRect/>
          </a:stretch>
        </p:blipFill>
        <p:spPr>
          <a:xfrm>
            <a:off x="3279459" y="3821762"/>
            <a:ext cx="192636" cy="192636"/>
          </a:xfrm>
          <a:prstGeom prst="rect">
            <a:avLst/>
          </a:prstGeom>
          <a:noFill/>
          <a:ln cap="flat">
            <a:noFill/>
          </a:ln>
        </p:spPr>
      </p:pic>
      <p:sp>
        <p:nvSpPr>
          <p:cNvPr id="8" name="Text Placeholder 3">
            <a:extLst>
              <a:ext uri="{FF2B5EF4-FFF2-40B4-BE49-F238E27FC236}">
                <a16:creationId xmlns:a16="http://schemas.microsoft.com/office/drawing/2014/main" id="{B23C57F4-DC6F-B5B6-FEBD-10162BF2BAC5}"/>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E4A894BD-0E37-F684-BE90-11EFD49C229C}"/>
              </a:ext>
            </a:extLst>
          </p:cNvPr>
          <p:cNvPicPr>
            <a:picLocks noChangeAspect="1"/>
          </p:cNvPicPr>
          <p:nvPr/>
        </p:nvPicPr>
        <p:blipFill>
          <a:blip r:embed="rId3"/>
          <a:stretch>
            <a:fillRect/>
          </a:stretch>
        </p:blipFill>
        <p:spPr>
          <a:xfrm>
            <a:off x="5730928" y="3821762"/>
            <a:ext cx="192636" cy="192636"/>
          </a:xfrm>
          <a:prstGeom prst="rect">
            <a:avLst/>
          </a:prstGeom>
          <a:noFill/>
          <a:ln cap="flat">
            <a:noFill/>
          </a:ln>
        </p:spPr>
      </p:pic>
      <p:sp>
        <p:nvSpPr>
          <p:cNvPr id="10" name="Text Placeholder 3">
            <a:extLst>
              <a:ext uri="{FF2B5EF4-FFF2-40B4-BE49-F238E27FC236}">
                <a16:creationId xmlns:a16="http://schemas.microsoft.com/office/drawing/2014/main" id="{897F2A4F-47F8-BF42-499B-1132171D924F}"/>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48A0E82F-6113-0FD3-7F73-DBFAEE5297B2}"/>
              </a:ext>
            </a:extLst>
          </p:cNvPr>
          <p:cNvPicPr>
            <a:picLocks noChangeAspect="1"/>
          </p:cNvPicPr>
          <p:nvPr/>
        </p:nvPicPr>
        <p:blipFill>
          <a:blip r:embed="rId3"/>
          <a:stretch>
            <a:fillRect/>
          </a:stretch>
        </p:blipFill>
        <p:spPr>
          <a:xfrm>
            <a:off x="8182389" y="3821762"/>
            <a:ext cx="192636" cy="192636"/>
          </a:xfrm>
          <a:prstGeom prst="rect">
            <a:avLst/>
          </a:prstGeom>
          <a:noFill/>
          <a:ln cap="flat">
            <a:noFill/>
          </a:ln>
        </p:spPr>
      </p:pic>
      <p:sp>
        <p:nvSpPr>
          <p:cNvPr id="12" name="Text Placeholder 3">
            <a:extLst>
              <a:ext uri="{FF2B5EF4-FFF2-40B4-BE49-F238E27FC236}">
                <a16:creationId xmlns:a16="http://schemas.microsoft.com/office/drawing/2014/main" id="{3394C858-5D45-5B48-6128-83A8B5FEB1D1}"/>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FD63A433-AB31-929E-D361-E17A121D7660}"/>
              </a:ext>
            </a:extLst>
          </p:cNvPr>
          <p:cNvPicPr>
            <a:picLocks noChangeAspect="1"/>
          </p:cNvPicPr>
          <p:nvPr/>
        </p:nvPicPr>
        <p:blipFill>
          <a:blip r:embed="rId3"/>
          <a:stretch>
            <a:fillRect/>
          </a:stretch>
        </p:blipFill>
        <p:spPr>
          <a:xfrm>
            <a:off x="774323" y="5986174"/>
            <a:ext cx="192636" cy="192636"/>
          </a:xfrm>
          <a:prstGeom prst="rect">
            <a:avLst/>
          </a:prstGeom>
          <a:noFill/>
          <a:ln cap="flat">
            <a:noFill/>
          </a:ln>
        </p:spPr>
      </p:pic>
      <p:sp>
        <p:nvSpPr>
          <p:cNvPr id="14" name="Text Placeholder 3">
            <a:extLst>
              <a:ext uri="{FF2B5EF4-FFF2-40B4-BE49-F238E27FC236}">
                <a16:creationId xmlns:a16="http://schemas.microsoft.com/office/drawing/2014/main" id="{A1C58220-8D82-837F-660F-E7541BCE45D9}"/>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459839-237B-7A14-2D64-84BEFCE12343}"/>
              </a:ext>
            </a:extLst>
          </p:cNvPr>
          <p:cNvPicPr>
            <a:picLocks noChangeAspect="1"/>
          </p:cNvPicPr>
          <p:nvPr/>
        </p:nvPicPr>
        <p:blipFill>
          <a:blip r:embed="rId3"/>
          <a:stretch>
            <a:fillRect/>
          </a:stretch>
        </p:blipFill>
        <p:spPr>
          <a:xfrm>
            <a:off x="3225792" y="5986174"/>
            <a:ext cx="192636" cy="192636"/>
          </a:xfrm>
          <a:prstGeom prst="rect">
            <a:avLst/>
          </a:prstGeom>
          <a:noFill/>
          <a:ln cap="flat">
            <a:noFill/>
          </a:ln>
        </p:spPr>
      </p:pic>
      <p:sp>
        <p:nvSpPr>
          <p:cNvPr id="16" name="Text Placeholder 3">
            <a:extLst>
              <a:ext uri="{FF2B5EF4-FFF2-40B4-BE49-F238E27FC236}">
                <a16:creationId xmlns:a16="http://schemas.microsoft.com/office/drawing/2014/main" id="{3D26EF2C-10CC-04A5-8030-7CD0DC5C66F7}"/>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D96A0262-93DD-74B1-9381-CD381E000CDB}"/>
              </a:ext>
            </a:extLst>
          </p:cNvPr>
          <p:cNvPicPr>
            <a:picLocks noChangeAspect="1"/>
          </p:cNvPicPr>
          <p:nvPr/>
        </p:nvPicPr>
        <p:blipFill>
          <a:blip r:embed="rId3"/>
          <a:stretch>
            <a:fillRect/>
          </a:stretch>
        </p:blipFill>
        <p:spPr>
          <a:xfrm>
            <a:off x="5677253" y="5986174"/>
            <a:ext cx="192636" cy="192636"/>
          </a:xfrm>
          <a:prstGeom prst="rect">
            <a:avLst/>
          </a:prstGeom>
          <a:noFill/>
          <a:ln cap="flat">
            <a:noFill/>
          </a:ln>
        </p:spPr>
      </p:pic>
      <p:sp>
        <p:nvSpPr>
          <p:cNvPr id="18" name="Text Placeholder 3">
            <a:extLst>
              <a:ext uri="{FF2B5EF4-FFF2-40B4-BE49-F238E27FC236}">
                <a16:creationId xmlns:a16="http://schemas.microsoft.com/office/drawing/2014/main" id="{96C32261-9EA9-553D-438B-D06D82220CA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2584ACD9-2DD6-E72D-CAC3-F88F5276D64D}"/>
              </a:ext>
            </a:extLst>
          </p:cNvPr>
          <p:cNvPicPr>
            <a:picLocks noChangeAspect="1"/>
          </p:cNvPicPr>
          <p:nvPr/>
        </p:nvPicPr>
        <p:blipFill>
          <a:blip r:embed="rId3"/>
          <a:stretch>
            <a:fillRect/>
          </a:stretch>
        </p:blipFill>
        <p:spPr>
          <a:xfrm>
            <a:off x="8128714" y="5986174"/>
            <a:ext cx="192636" cy="192636"/>
          </a:xfrm>
          <a:prstGeom prst="rect">
            <a:avLst/>
          </a:prstGeom>
          <a:noFill/>
          <a:ln cap="flat">
            <a:noFill/>
          </a:ln>
        </p:spPr>
      </p:pic>
      <p:sp>
        <p:nvSpPr>
          <p:cNvPr id="20" name="Google Shape;268;p37">
            <a:extLst>
              <a:ext uri="{FF2B5EF4-FFF2-40B4-BE49-F238E27FC236}">
                <a16:creationId xmlns:a16="http://schemas.microsoft.com/office/drawing/2014/main" id="{190E0894-7A48-B3B3-1DCB-1ED6B5C72A0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8B117CE7-06D2-2689-AD85-F2711F85B7C9}"/>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22" name="Text Placeholder 3">
            <a:extLst>
              <a:ext uri="{FF2B5EF4-FFF2-40B4-BE49-F238E27FC236}">
                <a16:creationId xmlns:a16="http://schemas.microsoft.com/office/drawing/2014/main" id="{A38ED1EF-E2EF-CCD0-6652-5661B3EDDB24}"/>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23" name="Text Placeholder 3">
            <a:extLst>
              <a:ext uri="{FF2B5EF4-FFF2-40B4-BE49-F238E27FC236}">
                <a16:creationId xmlns:a16="http://schemas.microsoft.com/office/drawing/2014/main" id="{29213912-698B-50C6-CCF1-8D5FEECFEB50}"/>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24" name="Text Placeholder 3">
            <a:extLst>
              <a:ext uri="{FF2B5EF4-FFF2-40B4-BE49-F238E27FC236}">
                <a16:creationId xmlns:a16="http://schemas.microsoft.com/office/drawing/2014/main" id="{67AC1B4A-88A7-D031-F08E-072D138228F4}"/>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25" name="Text Placeholder 3">
            <a:extLst>
              <a:ext uri="{FF2B5EF4-FFF2-40B4-BE49-F238E27FC236}">
                <a16:creationId xmlns:a16="http://schemas.microsoft.com/office/drawing/2014/main" id="{CC7FBA68-5AE9-B1C7-251D-CBFA30A7C39B}"/>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26" name="Text Placeholder 3">
            <a:extLst>
              <a:ext uri="{FF2B5EF4-FFF2-40B4-BE49-F238E27FC236}">
                <a16:creationId xmlns:a16="http://schemas.microsoft.com/office/drawing/2014/main" id="{E2181B27-B986-3DA6-4597-2781B3528F46}"/>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7" name="Text Placeholder 3">
            <a:extLst>
              <a:ext uri="{FF2B5EF4-FFF2-40B4-BE49-F238E27FC236}">
                <a16:creationId xmlns:a16="http://schemas.microsoft.com/office/drawing/2014/main" id="{890F99B4-FF57-8DAA-B1CC-FA2636493509}"/>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8" name="Text Placeholder 3">
            <a:extLst>
              <a:ext uri="{FF2B5EF4-FFF2-40B4-BE49-F238E27FC236}">
                <a16:creationId xmlns:a16="http://schemas.microsoft.com/office/drawing/2014/main" id="{7F0D52BD-6402-6379-FBEF-55748F9FA5AB}"/>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B09C5E5-9CC9-AE35-3328-E6E27AC3FBE3}"/>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A3D96557-5ACC-8C97-2805-FB5071163B0B}"/>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D50EEFE-34D3-C455-37B4-67BEDBC20B62}"/>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DCADF1BF-B918-F49C-4E57-6A625FCED87A}"/>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58C7B737-899A-348C-3AB0-E2411A3F4D35}"/>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70038343-1CBD-5762-BD37-C51B2E5075E4}"/>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BAB0D9D6-9AA9-B251-CB27-ABDA697D1242}"/>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8250236C-7943-A2F5-6947-D526CE6D1098}"/>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3296755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DF1B22A-D4F1-B7A3-42DD-C1A64A95E5D6}"/>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93F3C5E-01AB-5542-18AF-136F196AAED3}"/>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descr="A white letter on a black background&#10;&#10;AI-generated content may be incorrect.">
            <a:extLst>
              <a:ext uri="{FF2B5EF4-FFF2-40B4-BE49-F238E27FC236}">
                <a16:creationId xmlns:a16="http://schemas.microsoft.com/office/drawing/2014/main" id="{DC1C0CB4-2F41-DF56-9137-2E7A19F2E75F}"/>
              </a:ext>
            </a:extLst>
          </p:cNvPr>
          <p:cNvPicPr>
            <a:picLocks noChangeAspect="1"/>
          </p:cNvPicPr>
          <p:nvPr/>
        </p:nvPicPr>
        <p:blipFill>
          <a:blip r:embed="rId3"/>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5493B41C-12A7-E1EC-A2B0-921FA553E207}"/>
              </a:ext>
            </a:extLst>
          </p:cNvPr>
          <p:cNvPicPr>
            <a:picLocks noChangeAspect="1"/>
          </p:cNvPicPr>
          <p:nvPr/>
        </p:nvPicPr>
        <p:blipFill>
          <a:blip r:embed="rId4"/>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A9EEA3A-B728-EAE4-50E6-2FA9E238B4AF}"/>
              </a:ext>
            </a:extLst>
          </p:cNvPr>
          <p:cNvPicPr>
            <a:picLocks noChangeAspect="1"/>
          </p:cNvPicPr>
          <p:nvPr/>
        </p:nvPicPr>
        <p:blipFill>
          <a:blip r:embed="rId5"/>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FE6D7FE1-0A9F-E01C-A569-C58B73CBC243}"/>
              </a:ext>
            </a:extLst>
          </p:cNvPr>
          <p:cNvPicPr>
            <a:picLocks noChangeAspect="1"/>
          </p:cNvPicPr>
          <p:nvPr/>
        </p:nvPicPr>
        <p:blipFill>
          <a:blip r:embed="rId6"/>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3EC58AFA-ABDD-3C43-021E-E879A550095C}"/>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C83FA581-20FB-E4AA-83B1-709E21950F2D}"/>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E9545655-7D88-ECC2-D426-D4894B2D833D}"/>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7FF5BD84-C091-31AB-4212-1BDF94F4AF49}"/>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92C55D12-9107-C5F8-6F67-0B5D50891CB1}"/>
              </a:ext>
            </a:extLst>
          </p:cNvPr>
          <p:cNvPicPr>
            <a:picLocks noChangeAspect="1"/>
          </p:cNvPicPr>
          <p:nvPr/>
        </p:nvPicPr>
        <p:blipFill>
          <a:blip r:embed="rId4"/>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747101DF-187E-D7EB-7D29-ADA963749080}"/>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22929074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DF1B22A-D4F1-B7A3-42DD-C1A64A95E5D6}"/>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93F3C5E-01AB-5542-18AF-136F196AAED3}"/>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descr="A white letter on a black background&#10;&#10;AI-generated content may be incorrect.">
            <a:extLst>
              <a:ext uri="{FF2B5EF4-FFF2-40B4-BE49-F238E27FC236}">
                <a16:creationId xmlns:a16="http://schemas.microsoft.com/office/drawing/2014/main" id="{DC1C0CB4-2F41-DF56-9137-2E7A19F2E75F}"/>
              </a:ext>
            </a:extLst>
          </p:cNvPr>
          <p:cNvPicPr>
            <a:picLocks noChangeAspect="1"/>
          </p:cNvPicPr>
          <p:nvPr/>
        </p:nvPicPr>
        <p:blipFill>
          <a:blip r:embed="rId3"/>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5493B41C-12A7-E1EC-A2B0-921FA553E207}"/>
              </a:ext>
            </a:extLst>
          </p:cNvPr>
          <p:cNvPicPr>
            <a:picLocks noChangeAspect="1"/>
          </p:cNvPicPr>
          <p:nvPr/>
        </p:nvPicPr>
        <p:blipFill>
          <a:blip r:embed="rId4"/>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A9EEA3A-B728-EAE4-50E6-2FA9E238B4AF}"/>
              </a:ext>
            </a:extLst>
          </p:cNvPr>
          <p:cNvPicPr>
            <a:picLocks noChangeAspect="1"/>
          </p:cNvPicPr>
          <p:nvPr/>
        </p:nvPicPr>
        <p:blipFill>
          <a:blip r:embed="rId5"/>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FE6D7FE1-0A9F-E01C-A569-C58B73CBC243}"/>
              </a:ext>
            </a:extLst>
          </p:cNvPr>
          <p:cNvPicPr>
            <a:picLocks noChangeAspect="1"/>
          </p:cNvPicPr>
          <p:nvPr/>
        </p:nvPicPr>
        <p:blipFill>
          <a:blip r:embed="rId6"/>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3EC58AFA-ABDD-3C43-021E-E879A550095C}"/>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C83FA581-20FB-E4AA-83B1-709E21950F2D}"/>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E9545655-7D88-ECC2-D426-D4894B2D833D}"/>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7FF5BD84-C091-31AB-4212-1BDF94F4AF49}"/>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92C55D12-9107-C5F8-6F67-0B5D50891CB1}"/>
              </a:ext>
            </a:extLst>
          </p:cNvPr>
          <p:cNvPicPr>
            <a:picLocks noChangeAspect="1"/>
          </p:cNvPicPr>
          <p:nvPr/>
        </p:nvPicPr>
        <p:blipFill>
          <a:blip r:embed="rId4"/>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747101DF-187E-D7EB-7D29-ADA963749080}"/>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22929074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3DA7C0B-6F13-5127-E294-5FBB122FE3BA}"/>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solidFill>
                  <a:srgbClr val="FFFFFF"/>
                </a:solidFill>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46F14D0D-D1E0-DC34-6C9F-37977DE4ECE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A806CE36-F298-D78C-3844-6E39A26FF71D}"/>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solidFill>
                  <a:srgbClr val="FFFFFF"/>
                </a:solidFill>
                <a:latin typeface="Figtree" pitchFamily="2"/>
              </a:defRPr>
            </a:lvl1pPr>
          </a:lstStyle>
          <a:p>
            <a:pPr lvl="0"/>
            <a:r>
              <a:rPr lang="en-US"/>
              <a:t>Add Date here</a:t>
            </a:r>
          </a:p>
        </p:txBody>
      </p:sp>
    </p:spTree>
    <p:extLst>
      <p:ext uri="{BB962C8B-B14F-4D97-AF65-F5344CB8AC3E}">
        <p14:creationId xmlns:p14="http://schemas.microsoft.com/office/powerpoint/2010/main" val="1825015392"/>
      </p:ext>
    </p:extLst>
  </p:cSld>
  <p:clrMapOvr>
    <a:masterClrMapping/>
  </p:clrMapOvr>
  <p:hf sldNum="0"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1"/>
          </a:xfrm>
          <a:prstGeom prst="rect">
            <a:avLst/>
          </a:prstGeom>
        </p:spPr>
        <p:txBody>
          <a:bodyPr lIns="0" tIns="0" rIns="0" bIns="0"/>
          <a:lstStyle>
            <a:lvl1pPr>
              <a:defRPr sz="2400" b="0" i="0" spc="100" baseline="0">
                <a:solidFill>
                  <a:schemeClr val="tx2"/>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3"/>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5"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8001" y="2930012"/>
            <a:ext cx="5268001" cy="3331640"/>
          </a:xfrm>
          <a:prstGeom prst="rect">
            <a:avLst/>
          </a:prstGeom>
        </p:spPr>
        <p:txBody>
          <a:bodyPr lIns="0" tIns="0" rIns="0" bIns="0"/>
          <a:lstStyle>
            <a:lvl1pPr>
              <a:lnSpc>
                <a:spcPts val="1820"/>
              </a:lnSpc>
              <a:spcBef>
                <a:spcPts val="0"/>
              </a:spcBef>
              <a:defRPr sz="1600" b="0" i="0" spc="31" baseline="0">
                <a:solidFill>
                  <a:schemeClr val="tx2"/>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96129929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4b - Content page - Small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272;p38">
            <a:extLst>
              <a:ext uri="{FF2B5EF4-FFF2-40B4-BE49-F238E27FC236}">
                <a16:creationId xmlns:a16="http://schemas.microsoft.com/office/drawing/2014/main" id="{CD45FA0E-688E-D14A-AA0A-4997F56BDD2C}"/>
              </a:ext>
            </a:extLst>
          </p:cNvPr>
          <p:cNvSpPr>
            <a:spLocks noGrp="1"/>
          </p:cNvSpPr>
          <p:nvPr>
            <p:ph type="pic" idx="2"/>
          </p:nvPr>
        </p:nvSpPr>
        <p:spPr>
          <a:xfrm>
            <a:off x="8743594" y="0"/>
            <a:ext cx="3448405" cy="6858000"/>
          </a:xfrm>
          <a:prstGeom prst="rect">
            <a:avLst/>
          </a:prstGeom>
          <a:solidFill>
            <a:srgbClr val="4D38F5"/>
          </a:solidFill>
          <a:ln>
            <a:noFill/>
          </a:ln>
        </p:spPr>
        <p:txBody>
          <a:bodyPr/>
          <a:lstStyle>
            <a:lvl1pPr algn="ctr">
              <a:defRPr>
                <a:solidFill>
                  <a:schemeClr val="bg2"/>
                </a:solidFill>
              </a:defRPr>
            </a:lvl1pPr>
          </a:lstStyle>
          <a:p>
            <a:r>
              <a:rPr lang="en-US"/>
              <a:t>Click icon to add picture</a:t>
            </a:r>
          </a:p>
        </p:txBody>
      </p:sp>
      <p:sp>
        <p:nvSpPr>
          <p:cNvPr id="9" name="Text Placeholder 3">
            <a:extLst>
              <a:ext uri="{FF2B5EF4-FFF2-40B4-BE49-F238E27FC236}">
                <a16:creationId xmlns:a16="http://schemas.microsoft.com/office/drawing/2014/main" id="{380DFD67-DB40-4871-A4AC-1F65C5B839E3}"/>
              </a:ext>
            </a:extLst>
          </p:cNvPr>
          <p:cNvSpPr>
            <a:spLocks noGrp="1"/>
          </p:cNvSpPr>
          <p:nvPr>
            <p:ph type="body" sz="quarter" idx="10" hasCustomPrompt="1"/>
          </p:nvPr>
        </p:nvSpPr>
        <p:spPr>
          <a:xfrm>
            <a:off x="828000" y="2110399"/>
            <a:ext cx="7102662"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10" name="Google Shape;268;p37">
            <a:extLst>
              <a:ext uri="{FF2B5EF4-FFF2-40B4-BE49-F238E27FC236}">
                <a16:creationId xmlns:a16="http://schemas.microsoft.com/office/drawing/2014/main" id="{A1AE1A34-72A5-8A05-E630-8C71933419A0}"/>
              </a:ext>
            </a:extLst>
          </p:cNvPr>
          <p:cNvSpPr txBox="1">
            <a:spLocks noGrp="1"/>
          </p:cNvSpPr>
          <p:nvPr>
            <p:ph type="title" hasCustomPrompt="1"/>
          </p:nvPr>
        </p:nvSpPr>
        <p:spPr>
          <a:xfrm>
            <a:off x="828000" y="596348"/>
            <a:ext cx="7102662"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Text Placeholder 3">
            <a:extLst>
              <a:ext uri="{FF2B5EF4-FFF2-40B4-BE49-F238E27FC236}">
                <a16:creationId xmlns:a16="http://schemas.microsoft.com/office/drawing/2014/main" id="{42D706E6-AF40-129C-90EF-9A704944E8B2}"/>
              </a:ext>
            </a:extLst>
          </p:cNvPr>
          <p:cNvSpPr>
            <a:spLocks noGrp="1"/>
          </p:cNvSpPr>
          <p:nvPr>
            <p:ph type="body" sz="quarter" idx="11" hasCustomPrompt="1"/>
          </p:nvPr>
        </p:nvSpPr>
        <p:spPr>
          <a:xfrm>
            <a:off x="827999" y="2930012"/>
            <a:ext cx="710266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09A4D3D6-F9BF-07A8-DCBA-F159EDB1B838}"/>
              </a:ext>
            </a:extLst>
          </p:cNvPr>
          <p:cNvSpPr txBox="1"/>
          <p:nvPr userDrawn="1"/>
        </p:nvSpPr>
        <p:spPr>
          <a:xfrm>
            <a:off x="8743594"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Small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6AF3CF6C-4051-AD0B-52E3-9AF198483900}"/>
              </a:ext>
            </a:extLst>
          </p:cNvPr>
          <p:cNvSpPr/>
          <p:nvPr userDrawn="1"/>
        </p:nvSpPr>
        <p:spPr>
          <a:xfrm rot="10800000">
            <a:off x="9982183"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908211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765349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63599758-350F-593B-06C1-1FA8C54A07A5}"/>
              </a:ext>
            </a:extLst>
          </p:cNvPr>
          <p:cNvSpPr txBox="1">
            <a:spLocks noGrp="1"/>
          </p:cNvSpPr>
          <p:nvPr>
            <p:ph type="title"/>
          </p:nvPr>
        </p:nvSpPr>
        <p:spPr>
          <a:xfrm>
            <a:off x="2527760" y="2066820"/>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AAE2D1C5-E804-F0EB-A5AC-64D458A684D7}"/>
              </a:ext>
            </a:extLst>
          </p:cNvPr>
          <p:cNvSpPr txBox="1">
            <a:spLocks noGrp="1"/>
          </p:cNvSpPr>
          <p:nvPr>
            <p:ph type="body" idx="4294967295"/>
          </p:nvPr>
        </p:nvSpPr>
        <p:spPr>
          <a:xfrm>
            <a:off x="854187" y="58581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8A556143-045D-E45A-702A-5F2794B0EADA}"/>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5CABAA58-582B-10BB-6E03-752BD05F57FA}"/>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6" name="TextBox 3">
            <a:extLst>
              <a:ext uri="{FF2B5EF4-FFF2-40B4-BE49-F238E27FC236}">
                <a16:creationId xmlns:a16="http://schemas.microsoft.com/office/drawing/2014/main" id="{1FF4106A-4A86-2749-C11C-17F22FDB3317}"/>
              </a:ext>
            </a:extLst>
          </p:cNvPr>
          <p:cNvSpPr txBox="1"/>
          <p:nvPr/>
        </p:nvSpPr>
        <p:spPr>
          <a:xfrm>
            <a:off x="3747541" y="-299804"/>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30402942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EE1F14F5-CC2A-1BB9-2718-4AAA0151EB96}"/>
              </a:ext>
            </a:extLst>
          </p:cNvPr>
          <p:cNvSpPr txBox="1">
            <a:spLocks noGrp="1"/>
          </p:cNvSpPr>
          <p:nvPr>
            <p:ph type="title"/>
          </p:nvPr>
        </p:nvSpPr>
        <p:spPr>
          <a:xfrm>
            <a:off x="1001094" y="1644805"/>
            <a:ext cx="5056879"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131CE8E-8E9A-FC8D-7A7A-489C9A86E0F9}"/>
              </a:ext>
            </a:extLst>
          </p:cNvPr>
          <p:cNvSpPr txBox="1">
            <a:spLocks noGrp="1"/>
          </p:cNvSpPr>
          <p:nvPr>
            <p:ph type="body" idx="4294967295"/>
          </p:nvPr>
        </p:nvSpPr>
        <p:spPr>
          <a:xfrm>
            <a:off x="1001094" y="3805751"/>
            <a:ext cx="5056879"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B7951477-2F94-4EDD-F061-16FD628101E4}"/>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74392944-1281-3CA2-9284-F7992B6D41DD}"/>
              </a:ext>
            </a:extLst>
          </p:cNvPr>
          <p:cNvPicPr>
            <a:picLocks noChangeAspect="1"/>
          </p:cNvPicPr>
          <p:nvPr/>
        </p:nvPicPr>
        <p:blipFill>
          <a:blip r:embed="rId3"/>
          <a:stretch>
            <a:fillRect/>
          </a:stretch>
        </p:blipFill>
        <p:spPr>
          <a:xfrm>
            <a:off x="1001094" y="5882691"/>
            <a:ext cx="2042359" cy="354779"/>
          </a:xfrm>
          <a:prstGeom prst="rect">
            <a:avLst/>
          </a:prstGeom>
          <a:noFill/>
          <a:ln cap="flat">
            <a:noFill/>
          </a:ln>
        </p:spPr>
      </p:pic>
      <p:sp>
        <p:nvSpPr>
          <p:cNvPr id="6" name="Text Placeholder 3">
            <a:extLst>
              <a:ext uri="{FF2B5EF4-FFF2-40B4-BE49-F238E27FC236}">
                <a16:creationId xmlns:a16="http://schemas.microsoft.com/office/drawing/2014/main" id="{C7D5A81E-43E4-240C-7D5E-5599EAA0BD1E}"/>
              </a:ext>
            </a:extLst>
          </p:cNvPr>
          <p:cNvSpPr txBox="1">
            <a:spLocks noGrp="1"/>
          </p:cNvSpPr>
          <p:nvPr>
            <p:ph type="body" idx="4294967295"/>
          </p:nvPr>
        </p:nvSpPr>
        <p:spPr>
          <a:xfrm>
            <a:off x="1001095" y="62053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79472FE2-EDDA-D9AC-1E03-DCE06D6DEF3C}"/>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64425841-4D13-78E3-1B46-9A668099E8FD}"/>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D5C3B4AE-15FE-CF9C-A323-5E780D6FDD55}"/>
              </a:ext>
            </a:extLst>
          </p:cNvPr>
          <p:cNvSpPr txBox="1"/>
          <p:nvPr/>
        </p:nvSpPr>
        <p:spPr>
          <a:xfrm>
            <a:off x="-1799914" y="4155866"/>
            <a:ext cx="1471878" cy="523220"/>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9F395A86-62B9-4F77-62C5-15490C4AA4F8}"/>
              </a:ext>
            </a:extLst>
          </p:cNvPr>
          <p:cNvSpPr/>
          <p:nvPr/>
        </p:nvSpPr>
        <p:spPr>
          <a:xfrm rot="5400013">
            <a:off x="-499303" y="435401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888986F1-3F7E-D6FA-B48F-58742E7E1B1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72EFF2CA-C7FF-84A3-959A-3A530FE47F2D}"/>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2553938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FED1787-B292-2311-1B1A-F0E09EDAD2AA}"/>
              </a:ext>
            </a:extLst>
          </p:cNvPr>
          <p:cNvSpPr txBox="1">
            <a:spLocks noGrp="1"/>
          </p:cNvSpPr>
          <p:nvPr>
            <p:ph type="title"/>
          </p:nvPr>
        </p:nvSpPr>
        <p:spPr>
          <a:xfrm>
            <a:off x="1262980" y="1504947"/>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4C58262-7258-8E98-B291-FD7B06A3CCA4}"/>
              </a:ext>
            </a:extLst>
          </p:cNvPr>
          <p:cNvPicPr>
            <a:picLocks noChangeAspect="1"/>
          </p:cNvPicPr>
          <p:nvPr/>
        </p:nvPicPr>
        <p:blipFill>
          <a:blip r:embed="rId3"/>
          <a:stretch>
            <a:fillRect/>
          </a:stretch>
        </p:blipFill>
        <p:spPr>
          <a:xfrm>
            <a:off x="5074819" y="5852708"/>
            <a:ext cx="2042359" cy="354779"/>
          </a:xfrm>
          <a:prstGeom prst="rect">
            <a:avLst/>
          </a:prstGeom>
          <a:noFill/>
          <a:ln cap="flat">
            <a:noFill/>
          </a:ln>
        </p:spPr>
      </p:pic>
      <p:sp>
        <p:nvSpPr>
          <p:cNvPr id="4" name="Text Placeholder 3">
            <a:extLst>
              <a:ext uri="{FF2B5EF4-FFF2-40B4-BE49-F238E27FC236}">
                <a16:creationId xmlns:a16="http://schemas.microsoft.com/office/drawing/2014/main" id="{6F501C46-1A99-2333-08B4-B9D238E3CC5E}"/>
              </a:ext>
            </a:extLst>
          </p:cNvPr>
          <p:cNvSpPr txBox="1">
            <a:spLocks noGrp="1"/>
          </p:cNvSpPr>
          <p:nvPr>
            <p:ph type="body" idx="4294967295"/>
          </p:nvPr>
        </p:nvSpPr>
        <p:spPr>
          <a:xfrm>
            <a:off x="4422432" y="600926"/>
            <a:ext cx="3347133" cy="654199"/>
          </a:xfrm>
        </p:spPr>
        <p:txBody>
          <a:bodyPr lIns="0" tIns="0" rIns="0" bIns="0" anchorCtr="1"/>
          <a:lstStyle>
            <a:lvl1pPr algn="ctr">
              <a:lnSpc>
                <a:spcPts val="1820"/>
              </a:lnSpc>
              <a:defRPr sz="1800" b="0" spc="31">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60B2AE2D-DE73-3327-F613-0E469105244C}"/>
              </a:ext>
            </a:extLst>
          </p:cNvPr>
          <p:cNvSpPr txBox="1"/>
          <p:nvPr/>
        </p:nvSpPr>
        <p:spPr>
          <a:xfrm>
            <a:off x="4422432" y="-596902"/>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45D00629-1D95-19F0-2034-9C3E49B41AB4}"/>
              </a:ext>
            </a:extLst>
          </p:cNvPr>
          <p:cNvSpPr/>
          <p:nvPr/>
        </p:nvSpPr>
        <p:spPr>
          <a:xfrm rot="10799991">
            <a:off x="5487095" y="-28912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0375514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7AB76A09-6910-26B8-59CF-D4DE1CEAE914}"/>
              </a:ext>
            </a:extLst>
          </p:cNvPr>
          <p:cNvSpPr txBox="1">
            <a:spLocks noGrp="1"/>
          </p:cNvSpPr>
          <p:nvPr>
            <p:ph type="pic" idx="4294967295"/>
          </p:nvPr>
        </p:nvSpPr>
        <p:spPr>
          <a:xfrm>
            <a:off x="1"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ED5F00BC-16A1-DC52-B1BB-3DAE358235DE}"/>
              </a:ext>
            </a:extLst>
          </p:cNvPr>
          <p:cNvSpPr txBox="1">
            <a:spLocks noGrp="1"/>
          </p:cNvSpPr>
          <p:nvPr>
            <p:ph type="title"/>
          </p:nvPr>
        </p:nvSpPr>
        <p:spPr>
          <a:xfrm>
            <a:off x="908301" y="1504947"/>
            <a:ext cx="5187703"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10E161DC-FEC6-447F-5D64-3607839DDF07}"/>
              </a:ext>
            </a:extLst>
          </p:cNvPr>
          <p:cNvPicPr>
            <a:picLocks noChangeAspect="1"/>
          </p:cNvPicPr>
          <p:nvPr/>
        </p:nvPicPr>
        <p:blipFill>
          <a:blip r:embed="rId2"/>
          <a:stretch>
            <a:fillRect/>
          </a:stretch>
        </p:blipFill>
        <p:spPr>
          <a:xfrm>
            <a:off x="908301" y="6426175"/>
            <a:ext cx="1514055" cy="263008"/>
          </a:xfrm>
          <a:prstGeom prst="rect">
            <a:avLst/>
          </a:prstGeom>
          <a:noFill/>
          <a:ln cap="flat">
            <a:noFill/>
          </a:ln>
        </p:spPr>
      </p:pic>
      <p:sp>
        <p:nvSpPr>
          <p:cNvPr id="5" name="TextBox 1">
            <a:extLst>
              <a:ext uri="{FF2B5EF4-FFF2-40B4-BE49-F238E27FC236}">
                <a16:creationId xmlns:a16="http://schemas.microsoft.com/office/drawing/2014/main" id="{E7950C3F-DBA8-820D-DC8B-2E91693BA097}"/>
              </a:ext>
            </a:extLst>
          </p:cNvPr>
          <p:cNvSpPr txBox="1"/>
          <p:nvPr/>
        </p:nvSpPr>
        <p:spPr>
          <a:xfrm>
            <a:off x="5526385" y="-888961"/>
            <a:ext cx="2664512"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1B16265-1D81-1A43-56E9-78B06BF26620}"/>
              </a:ext>
            </a:extLst>
          </p:cNvPr>
          <p:cNvSpPr/>
          <p:nvPr/>
        </p:nvSpPr>
        <p:spPr>
          <a:xfrm rot="10799991">
            <a:off x="6498870" y="-33519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1445574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913C8ACF-6AC7-76B6-9398-EBBC30C2C3D3}"/>
              </a:ext>
            </a:extLst>
          </p:cNvPr>
          <p:cNvSpPr txBox="1">
            <a:spLocks noGrp="1"/>
          </p:cNvSpPr>
          <p:nvPr>
            <p:ph type="title"/>
          </p:nvPr>
        </p:nvSpPr>
        <p:spPr>
          <a:xfrm>
            <a:off x="827999"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994C460-19FE-0E4B-3603-A23773F89152}"/>
              </a:ext>
            </a:extLst>
          </p:cNvPr>
          <p:cNvSpPr txBox="1">
            <a:spLocks noGrp="1"/>
          </p:cNvSpPr>
          <p:nvPr>
            <p:ph type="pic" idx="4294967295"/>
          </p:nvPr>
        </p:nvSpPr>
        <p:spPr>
          <a:xfrm>
            <a:off x="4319078" y="0"/>
            <a:ext cx="7872919" cy="6858000"/>
          </a:xfrm>
          <a:solidFill>
            <a:srgbClr val="4D38F5"/>
          </a:solidFill>
        </p:spPr>
        <p:txBody>
          <a:bodyPr anchorCtr="1"/>
          <a:lstStyle>
            <a:lvl1pPr algn="ctr">
              <a:defRPr/>
            </a:lvl1pPr>
          </a:lstStyle>
          <a:p>
            <a:pPr lvl="0"/>
            <a:r>
              <a:rPr lang="en-US"/>
              <a:t>Click icon to add picture</a:t>
            </a:r>
          </a:p>
        </p:txBody>
      </p:sp>
      <p:sp>
        <p:nvSpPr>
          <p:cNvPr id="4" name="Text Placeholder 3">
            <a:extLst>
              <a:ext uri="{FF2B5EF4-FFF2-40B4-BE49-F238E27FC236}">
                <a16:creationId xmlns:a16="http://schemas.microsoft.com/office/drawing/2014/main" id="{AFC1A111-38F8-C2FB-16B2-99D0ABCECE6C}"/>
              </a:ext>
            </a:extLst>
          </p:cNvPr>
          <p:cNvSpPr txBox="1">
            <a:spLocks noGrp="1"/>
          </p:cNvSpPr>
          <p:nvPr>
            <p:ph type="body" idx="4294967295"/>
          </p:nvPr>
        </p:nvSpPr>
        <p:spPr>
          <a:xfrm>
            <a:off x="827999" y="2253695"/>
            <a:ext cx="2635044" cy="4007952"/>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55EC23B1-4A5E-5B9F-10F7-2EA399AF548A}"/>
              </a:ext>
            </a:extLst>
          </p:cNvPr>
          <p:cNvSpPr txBox="1"/>
          <p:nvPr/>
        </p:nvSpPr>
        <p:spPr>
          <a:xfrm>
            <a:off x="6939798" y="-81235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C572DFD-63EB-A4FC-5300-2B17761EF278}"/>
              </a:ext>
            </a:extLst>
          </p:cNvPr>
          <p:cNvSpPr/>
          <p:nvPr/>
        </p:nvSpPr>
        <p:spPr>
          <a:xfrm rot="10799991">
            <a:off x="8054950" y="-27485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3194695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F03E1FCC-B54E-CF62-CA1E-1F3AF9D01F35}"/>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7C066F6A-84FE-6F27-E81A-B799DDE15FFD}"/>
              </a:ext>
            </a:extLst>
          </p:cNvPr>
          <p:cNvSpPr txBox="1">
            <a:spLocks noGrp="1"/>
          </p:cNvSpPr>
          <p:nvPr>
            <p:ph type="body" idx="4294967295"/>
          </p:nvPr>
        </p:nvSpPr>
        <p:spPr>
          <a:xfrm>
            <a:off x="2522656"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5A34C173-FE59-A896-C031-3C2C51B29C4E}"/>
              </a:ext>
            </a:extLst>
          </p:cNvPr>
          <p:cNvSpPr txBox="1">
            <a:spLocks noGrp="1"/>
          </p:cNvSpPr>
          <p:nvPr>
            <p:ph type="body" idx="4294967295"/>
          </p:nvPr>
        </p:nvSpPr>
        <p:spPr>
          <a:xfrm>
            <a:off x="2522656"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10535851-DCE9-D8CF-4F95-0C310B8B9784}"/>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86E4BF81-9E82-13D3-6857-8317E980F409}"/>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44E41F2A-5C18-024F-28BA-6272CD90C8EC}"/>
              </a:ext>
            </a:extLst>
          </p:cNvPr>
          <p:cNvSpPr txBox="1">
            <a:spLocks noGrp="1"/>
          </p:cNvSpPr>
          <p:nvPr>
            <p:ph type="body" idx="4294967295"/>
          </p:nvPr>
        </p:nvSpPr>
        <p:spPr>
          <a:xfrm>
            <a:off x="6238868"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2527C7B-A8F9-2249-F32F-1B559B153CB5}"/>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FBE28C0C-2835-B21A-6C32-E9EDD5FEE8C0}"/>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34505353-7B87-31C4-A86D-CC97159FB415}"/>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1928141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B400AC3-A5AA-363E-9776-0DE53E7DCB9A}"/>
              </a:ext>
            </a:extLst>
          </p:cNvPr>
          <p:cNvSpPr txBox="1">
            <a:spLocks noGrp="1"/>
          </p:cNvSpPr>
          <p:nvPr>
            <p:ph type="pic" idx="4294967295"/>
          </p:nvPr>
        </p:nvSpPr>
        <p:spPr>
          <a:xfrm>
            <a:off x="5278439"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909C3B7A-2757-D447-4EA2-2CA205BAB500}"/>
              </a:ext>
            </a:extLst>
          </p:cNvPr>
          <p:cNvSpPr txBox="1">
            <a:spLocks noGrp="1"/>
          </p:cNvSpPr>
          <p:nvPr>
            <p:ph type="body" idx="4294967295"/>
          </p:nvPr>
        </p:nvSpPr>
        <p:spPr>
          <a:xfrm>
            <a:off x="4422432" y="4052411"/>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9154AF9-BCD7-D791-00F3-0881B00A039F}"/>
              </a:ext>
            </a:extLst>
          </p:cNvPr>
          <p:cNvSpPr txBox="1">
            <a:spLocks noGrp="1"/>
          </p:cNvSpPr>
          <p:nvPr>
            <p:ph type="body" idx="4294967295"/>
          </p:nvPr>
        </p:nvSpPr>
        <p:spPr>
          <a:xfrm>
            <a:off x="4422432"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8C0F5F09-DBCA-A607-FDBA-4CD3A91525D6}"/>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CEF4547C-8AF0-9AEA-9F8B-B63336401A35}"/>
              </a:ext>
            </a:extLst>
          </p:cNvPr>
          <p:cNvSpPr txBox="1">
            <a:spLocks noGrp="1"/>
          </p:cNvSpPr>
          <p:nvPr>
            <p:ph type="body" idx="4294967295"/>
          </p:nvPr>
        </p:nvSpPr>
        <p:spPr>
          <a:xfrm>
            <a:off x="8138654" y="4052411"/>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2BFE71DF-52C0-6E14-3349-794E739A21C8}"/>
              </a:ext>
            </a:extLst>
          </p:cNvPr>
          <p:cNvSpPr txBox="1">
            <a:spLocks noGrp="1"/>
          </p:cNvSpPr>
          <p:nvPr>
            <p:ph type="body" idx="4294967295"/>
          </p:nvPr>
        </p:nvSpPr>
        <p:spPr>
          <a:xfrm>
            <a:off x="8138654"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2A815E16-EC0F-A03A-E155-07561192D089}"/>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F24BB54C-D357-2B3B-D9F6-1F39D5B9943E}"/>
              </a:ext>
            </a:extLst>
          </p:cNvPr>
          <p:cNvSpPr txBox="1">
            <a:spLocks noGrp="1"/>
          </p:cNvSpPr>
          <p:nvPr>
            <p:ph type="body" idx="4294967295"/>
          </p:nvPr>
        </p:nvSpPr>
        <p:spPr>
          <a:xfrm>
            <a:off x="706219" y="4052411"/>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94F2E0B2-E2B9-1C8C-5BAC-4E2EEB7B216E}"/>
              </a:ext>
            </a:extLst>
          </p:cNvPr>
          <p:cNvSpPr txBox="1">
            <a:spLocks noGrp="1"/>
          </p:cNvSpPr>
          <p:nvPr>
            <p:ph type="body" idx="4294967295"/>
          </p:nvPr>
        </p:nvSpPr>
        <p:spPr>
          <a:xfrm>
            <a:off x="706219"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92A4B336-5F42-1B53-4125-D710830CF869}"/>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5BFFC726-0A31-E14F-3062-D0F192EB7DE8}"/>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A3985746-EBF1-8F26-4F06-828DB7EB23DE}"/>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18882848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9B09429-B854-600C-FA7B-8F74A79F8907}"/>
              </a:ext>
            </a:extLst>
          </p:cNvPr>
          <p:cNvSpPr txBox="1">
            <a:spLocks noGrp="1"/>
          </p:cNvSpPr>
          <p:nvPr>
            <p:ph type="body" idx="4294967295"/>
          </p:nvPr>
        </p:nvSpPr>
        <p:spPr>
          <a:xfrm>
            <a:off x="827999" y="2110399"/>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FBB7E3FC-B73A-98A2-4DCB-0BE2FAADE6BF}"/>
              </a:ext>
            </a:extLst>
          </p:cNvPr>
          <p:cNvSpPr txBox="1">
            <a:spLocks noGrp="1"/>
          </p:cNvSpPr>
          <p:nvPr>
            <p:ph type="title"/>
          </p:nvPr>
        </p:nvSpPr>
        <p:spPr>
          <a:xfrm>
            <a:off x="827999"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B55D0A66-210A-2700-B1A2-2096B3A5FF89}"/>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EAEE193C-4F8E-084B-281D-77A767240E28}"/>
              </a:ext>
            </a:extLst>
          </p:cNvPr>
          <p:cNvSpPr txBox="1">
            <a:spLocks noGrp="1"/>
          </p:cNvSpPr>
          <p:nvPr>
            <p:ph type="body" idx="4294967295"/>
          </p:nvPr>
        </p:nvSpPr>
        <p:spPr>
          <a:xfrm>
            <a:off x="827999" y="2930012"/>
            <a:ext cx="5268004"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8FD3576F-5F00-199B-58D0-33281E1AD6E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52C98D63-9A57-7844-5CC8-CC513E7AAB99}"/>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1883252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D6DFEE88-F8DB-0255-3510-EB4E51919C6E}"/>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810DD684-EE8E-0CA3-E4DC-B4C7F1020439}"/>
              </a:ext>
            </a:extLst>
          </p:cNvPr>
          <p:cNvSpPr txBox="1">
            <a:spLocks noGrp="1"/>
          </p:cNvSpPr>
          <p:nvPr>
            <p:ph type="body" idx="4294967295"/>
          </p:nvPr>
        </p:nvSpPr>
        <p:spPr>
          <a:xfrm>
            <a:off x="827997" y="2110399"/>
            <a:ext cx="7102667"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66E126C7-5DBF-B41D-367D-59C5D028B70D}"/>
              </a:ext>
            </a:extLst>
          </p:cNvPr>
          <p:cNvSpPr txBox="1">
            <a:spLocks noGrp="1"/>
          </p:cNvSpPr>
          <p:nvPr>
            <p:ph type="title"/>
          </p:nvPr>
        </p:nvSpPr>
        <p:spPr>
          <a:xfrm>
            <a:off x="827997" y="596344"/>
            <a:ext cx="7102667"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08E7C52-7C7F-5CC2-BFC8-40620FA6585E}"/>
              </a:ext>
            </a:extLst>
          </p:cNvPr>
          <p:cNvSpPr txBox="1">
            <a:spLocks noGrp="1"/>
          </p:cNvSpPr>
          <p:nvPr>
            <p:ph type="body" idx="4294967295"/>
          </p:nvPr>
        </p:nvSpPr>
        <p:spPr>
          <a:xfrm>
            <a:off x="827999" y="2930012"/>
            <a:ext cx="7102656"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CB054AF-D66E-D2A4-6EE1-76EE6EFDABA2}"/>
              </a:ext>
            </a:extLst>
          </p:cNvPr>
          <p:cNvSpPr txBox="1"/>
          <p:nvPr/>
        </p:nvSpPr>
        <p:spPr>
          <a:xfrm>
            <a:off x="8867023"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9175B5CE-D104-874A-0211-C027691CB68B}"/>
              </a:ext>
            </a:extLst>
          </p:cNvPr>
          <p:cNvSpPr/>
          <p:nvPr/>
        </p:nvSpPr>
        <p:spPr>
          <a:xfrm rot="10799991">
            <a:off x="998217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0286100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B09B166-02B2-FBA1-3CD3-C220DA15ECE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16128C1-F183-2BC5-1201-D1E14FBB2CED}"/>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B48C349-AC78-56C8-D35F-932B66F11DEF}"/>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D5531722-10D1-E6A8-CE74-12F4E3E05598}"/>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07AFAD14-FD98-0FC2-BF8D-8E076FA156CC}"/>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FDD7FC2C-C609-B1C3-7371-8ABFA0C48424}"/>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3684339508"/>
      </p:ext>
    </p:extLst>
  </p:cSld>
  <p:clrMapOvr>
    <a:masterClrMapping/>
  </p:clrMapOvr>
  <p:hf sldNum="0" hdr="0" ftr="0" dt="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7B8D4C9-56DE-E36D-06BB-B1974EAC846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7B165F7-5979-2D9E-C6E1-B7D8739B7062}"/>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B3926DD-1FCF-94E0-25CC-7412539DA60C}"/>
              </a:ext>
            </a:extLst>
          </p:cNvPr>
          <p:cNvSpPr txBox="1">
            <a:spLocks noGrp="1"/>
          </p:cNvSpPr>
          <p:nvPr>
            <p:ph type="pic" idx="4294967295"/>
          </p:nvPr>
        </p:nvSpPr>
        <p:spPr>
          <a:xfrm>
            <a:off x="827999" y="2251080"/>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F4FCFE33-BAC0-B326-D7EE-41A8AD09FAF0}"/>
              </a:ext>
            </a:extLst>
          </p:cNvPr>
          <p:cNvSpPr txBox="1">
            <a:spLocks noGrp="1"/>
          </p:cNvSpPr>
          <p:nvPr>
            <p:ph type="pic" idx="4294967295"/>
          </p:nvPr>
        </p:nvSpPr>
        <p:spPr>
          <a:xfrm>
            <a:off x="6370689" y="2251080"/>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5999B95-AB89-B7F8-2E70-82890A43638E}"/>
              </a:ext>
            </a:extLst>
          </p:cNvPr>
          <p:cNvSpPr txBox="1">
            <a:spLocks noGrp="1"/>
          </p:cNvSpPr>
          <p:nvPr>
            <p:ph type="body" idx="4294967295"/>
          </p:nvPr>
        </p:nvSpPr>
        <p:spPr>
          <a:xfrm>
            <a:off x="1474771" y="2251080"/>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680E697F-3C09-A56A-AADB-86AC42298FA7}"/>
              </a:ext>
            </a:extLst>
          </p:cNvPr>
          <p:cNvSpPr txBox="1">
            <a:spLocks noGrp="1"/>
          </p:cNvSpPr>
          <p:nvPr>
            <p:ph type="body" idx="4294967295"/>
          </p:nvPr>
        </p:nvSpPr>
        <p:spPr>
          <a:xfrm>
            <a:off x="6997061" y="2252177"/>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9209AB38-A2C2-1D33-466B-0457D6BB7B8E}"/>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237A086F-EBEF-A3A9-B67D-D3462BDF8B60}"/>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0" name="TextBox 3">
            <a:extLst>
              <a:ext uri="{FF2B5EF4-FFF2-40B4-BE49-F238E27FC236}">
                <a16:creationId xmlns:a16="http://schemas.microsoft.com/office/drawing/2014/main" id="{50978B57-ADF9-5581-FD03-DA608467013A}"/>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4">
            <a:extLst>
              <a:ext uri="{FF2B5EF4-FFF2-40B4-BE49-F238E27FC236}">
                <a16:creationId xmlns:a16="http://schemas.microsoft.com/office/drawing/2014/main" id="{4115AF29-4AFB-7EF1-0EC9-275F76B68C70}"/>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0400190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1C285E9-796D-E887-C7A5-AD659F4CD081}"/>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8E5913F-AF2C-0A30-048B-00860E0C8AE3}"/>
              </a:ext>
            </a:extLst>
          </p:cNvPr>
          <p:cNvSpPr txBox="1">
            <a:spLocks noGrp="1"/>
          </p:cNvSpPr>
          <p:nvPr>
            <p:ph type="body" idx="4294967295"/>
          </p:nvPr>
        </p:nvSpPr>
        <p:spPr>
          <a:xfrm>
            <a:off x="827999" y="2251080"/>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C77C4D3-8C0E-3548-6F13-A6F79382F78B}"/>
              </a:ext>
            </a:extLst>
          </p:cNvPr>
          <p:cNvSpPr txBox="1">
            <a:spLocks noGrp="1"/>
          </p:cNvSpPr>
          <p:nvPr>
            <p:ph type="body" idx="4294967295"/>
          </p:nvPr>
        </p:nvSpPr>
        <p:spPr>
          <a:xfrm>
            <a:off x="4481429" y="2251080"/>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95AB36DC-67C6-EF08-BCF8-4D8912CF25E4}"/>
              </a:ext>
            </a:extLst>
          </p:cNvPr>
          <p:cNvSpPr txBox="1">
            <a:spLocks noGrp="1"/>
          </p:cNvSpPr>
          <p:nvPr>
            <p:ph type="body" idx="4294967295"/>
          </p:nvPr>
        </p:nvSpPr>
        <p:spPr>
          <a:xfrm>
            <a:off x="8155260" y="2251080"/>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62C1A8C2-9139-F0C0-D950-243D0F6822A8}"/>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6A19B289-A8E6-888E-AFBA-97FE8A2F44D2}"/>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90F94067-05EB-ED4D-EAB9-9F4BF9076A2E}"/>
              </a:ext>
            </a:extLst>
          </p:cNvPr>
          <p:cNvSpPr txBox="1">
            <a:spLocks noGrp="1"/>
          </p:cNvSpPr>
          <p:nvPr>
            <p:ph type="body" idx="4294967295"/>
          </p:nvPr>
        </p:nvSpPr>
        <p:spPr>
          <a:xfrm>
            <a:off x="81552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Tree>
    <p:extLst>
      <p:ext uri="{BB962C8B-B14F-4D97-AF65-F5344CB8AC3E}">
        <p14:creationId xmlns:p14="http://schemas.microsoft.com/office/powerpoint/2010/main" val="192627119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2113C0E-A735-805D-FF41-97D93CB78FB4}"/>
              </a:ext>
            </a:extLst>
          </p:cNvPr>
          <p:cNvSpPr txBox="1">
            <a:spLocks noGrp="1"/>
          </p:cNvSpPr>
          <p:nvPr>
            <p:ph type="pic" idx="4294967295"/>
          </p:nvPr>
        </p:nvSpPr>
        <p:spPr>
          <a:xfrm>
            <a:off x="828000" y="2251080"/>
            <a:ext cx="368905" cy="358307"/>
          </a:xfrm>
        </p:spPr>
        <p:txBody>
          <a:bodyPr lIns="0" rIns="0"/>
          <a:lstStyle>
            <a:lvl1pPr>
              <a:defRPr/>
            </a:lvl1pPr>
          </a:lstStyle>
          <a:p>
            <a:pPr lvl="0"/>
            <a:r>
              <a:rPr lang="en-US"/>
              <a:t>Click icon to add picture</a:t>
            </a:r>
          </a:p>
        </p:txBody>
      </p:sp>
      <p:sp>
        <p:nvSpPr>
          <p:cNvPr id="3" name="Picture Placeholder 22">
            <a:extLst>
              <a:ext uri="{FF2B5EF4-FFF2-40B4-BE49-F238E27FC236}">
                <a16:creationId xmlns:a16="http://schemas.microsoft.com/office/drawing/2014/main" id="{4ECDA1F2-5D0E-7F7B-65D1-2A7869BF7337}"/>
              </a:ext>
            </a:extLst>
          </p:cNvPr>
          <p:cNvSpPr txBox="1">
            <a:spLocks noGrp="1"/>
          </p:cNvSpPr>
          <p:nvPr>
            <p:ph type="pic" idx="4294967295"/>
          </p:nvPr>
        </p:nvSpPr>
        <p:spPr>
          <a:xfrm>
            <a:off x="4481429"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8CAF66A6-FE5D-802D-14A0-076F00734E29}"/>
              </a:ext>
            </a:extLst>
          </p:cNvPr>
          <p:cNvSpPr txBox="1">
            <a:spLocks noGrp="1"/>
          </p:cNvSpPr>
          <p:nvPr>
            <p:ph type="pic" idx="4294967295"/>
          </p:nvPr>
        </p:nvSpPr>
        <p:spPr>
          <a:xfrm>
            <a:off x="8134861" y="2251080"/>
            <a:ext cx="368905" cy="358307"/>
          </a:xfrm>
        </p:spPr>
        <p:txBody>
          <a:bodyPr lIns="0" rIns="0"/>
          <a:lstStyle>
            <a:lvl1pPr>
              <a:defRPr/>
            </a:lvl1pPr>
          </a:lstStyle>
          <a:p>
            <a:pPr lvl="0"/>
            <a:r>
              <a:rPr lang="en-US"/>
              <a:t>Click icon to add picture</a:t>
            </a:r>
          </a:p>
        </p:txBody>
      </p:sp>
      <p:sp>
        <p:nvSpPr>
          <p:cNvPr id="5" name="Google Shape;268;p37">
            <a:extLst>
              <a:ext uri="{FF2B5EF4-FFF2-40B4-BE49-F238E27FC236}">
                <a16:creationId xmlns:a16="http://schemas.microsoft.com/office/drawing/2014/main" id="{72269442-32F8-0887-4435-C6416A9AE1E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98134812-A9CD-B7D2-01BF-9F957C62F041}"/>
              </a:ext>
            </a:extLst>
          </p:cNvPr>
          <p:cNvSpPr txBox="1">
            <a:spLocks noGrp="1"/>
          </p:cNvSpPr>
          <p:nvPr>
            <p:ph type="body" idx="4294967295"/>
          </p:nvPr>
        </p:nvSpPr>
        <p:spPr>
          <a:xfrm>
            <a:off x="1317357" y="2251080"/>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626BD80-CEC4-F2BA-7F06-78B27B281EAA}"/>
              </a:ext>
            </a:extLst>
          </p:cNvPr>
          <p:cNvSpPr txBox="1">
            <a:spLocks noGrp="1"/>
          </p:cNvSpPr>
          <p:nvPr>
            <p:ph type="body" idx="4294967295"/>
          </p:nvPr>
        </p:nvSpPr>
        <p:spPr>
          <a:xfrm>
            <a:off x="4970789" y="2239375"/>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B81A60D2-DB4C-C0D4-D65E-47139A49E420}"/>
              </a:ext>
            </a:extLst>
          </p:cNvPr>
          <p:cNvSpPr txBox="1">
            <a:spLocks noGrp="1"/>
          </p:cNvSpPr>
          <p:nvPr>
            <p:ph type="body" idx="4294967295"/>
          </p:nvPr>
        </p:nvSpPr>
        <p:spPr>
          <a:xfrm>
            <a:off x="8624219" y="2239375"/>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22E9B13A-9441-B6AB-DB54-8ABEA51B381A}"/>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402DFB6F-DF72-A839-65D1-1F56B247465D}"/>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FBA68DBA-F9F8-7D8D-05A2-97DAD37F12E1}"/>
              </a:ext>
            </a:extLst>
          </p:cNvPr>
          <p:cNvSpPr txBox="1">
            <a:spLocks noGrp="1"/>
          </p:cNvSpPr>
          <p:nvPr>
            <p:ph type="body" idx="4294967295"/>
          </p:nvPr>
        </p:nvSpPr>
        <p:spPr>
          <a:xfrm>
            <a:off x="81348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1AAB96A9-738B-5B3B-3CBB-7AF6C37158EF}"/>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763B22BE-8387-7A2E-5797-6A04E251BDED}"/>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0037268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ED2E705A-4CEE-D365-F0F0-E2909232F0DE}"/>
              </a:ext>
            </a:extLst>
          </p:cNvPr>
          <p:cNvSpPr/>
          <p:nvPr/>
        </p:nvSpPr>
        <p:spPr>
          <a:xfrm>
            <a:off x="744743"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D32672FF-0ABA-AEDB-9947-170F4634C352}"/>
              </a:ext>
            </a:extLst>
          </p:cNvPr>
          <p:cNvSpPr txBox="1">
            <a:spLocks noGrp="1"/>
          </p:cNvSpPr>
          <p:nvPr>
            <p:ph type="pic" idx="4294967295"/>
          </p:nvPr>
        </p:nvSpPr>
        <p:spPr>
          <a:xfrm>
            <a:off x="1075975" y="2266579"/>
            <a:ext cx="348523" cy="358307"/>
          </a:xfrm>
        </p:spPr>
        <p:txBody>
          <a:bodyPr lIns="0" rIns="0"/>
          <a:lstStyle>
            <a:lvl1pPr>
              <a:defRPr/>
            </a:lvl1pPr>
          </a:lstStyle>
          <a:p>
            <a:pPr lvl="0"/>
            <a:r>
              <a:rPr lang="en-US"/>
              <a:t>Click icon to add picture</a:t>
            </a:r>
          </a:p>
        </p:txBody>
      </p:sp>
      <p:sp>
        <p:nvSpPr>
          <p:cNvPr id="4" name="Google Shape;268;p37">
            <a:extLst>
              <a:ext uri="{FF2B5EF4-FFF2-40B4-BE49-F238E27FC236}">
                <a16:creationId xmlns:a16="http://schemas.microsoft.com/office/drawing/2014/main" id="{4D3010B9-6FAA-B435-18C8-8E1BEBE72A0F}"/>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3E586F4-98AC-BB6A-B61A-F570E5D745C4}"/>
              </a:ext>
            </a:extLst>
          </p:cNvPr>
          <p:cNvSpPr txBox="1">
            <a:spLocks noGrp="1"/>
          </p:cNvSpPr>
          <p:nvPr>
            <p:ph type="body" idx="4294967295"/>
          </p:nvPr>
        </p:nvSpPr>
        <p:spPr>
          <a:xfrm>
            <a:off x="1565333" y="2266579"/>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808D1896-B700-893B-D7C8-0FD9F0B72ECE}"/>
              </a:ext>
            </a:extLst>
          </p:cNvPr>
          <p:cNvSpPr txBox="1">
            <a:spLocks noGrp="1"/>
          </p:cNvSpPr>
          <p:nvPr>
            <p:ph type="body" idx="4294967295"/>
          </p:nvPr>
        </p:nvSpPr>
        <p:spPr>
          <a:xfrm>
            <a:off x="1075975"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5CA78AAF-314A-EEF3-0566-6CAE78439179}"/>
              </a:ext>
            </a:extLst>
          </p:cNvPr>
          <p:cNvSpPr/>
          <p:nvPr/>
        </p:nvSpPr>
        <p:spPr>
          <a:xfrm>
            <a:off x="4393427"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C2323E87-6E26-3DC0-317C-C98070BA8B00}"/>
              </a:ext>
            </a:extLst>
          </p:cNvPr>
          <p:cNvSpPr txBox="1">
            <a:spLocks noGrp="1"/>
          </p:cNvSpPr>
          <p:nvPr>
            <p:ph type="pic" idx="4294967295"/>
          </p:nvPr>
        </p:nvSpPr>
        <p:spPr>
          <a:xfrm>
            <a:off x="4724660" y="2266579"/>
            <a:ext cx="348523" cy="358307"/>
          </a:xfrm>
        </p:spPr>
        <p:txBody>
          <a:bodyPr lIns="0" rIns="0"/>
          <a:lstStyle>
            <a:lvl1pPr>
              <a:defRPr/>
            </a:lvl1pPr>
          </a:lstStyle>
          <a:p>
            <a:pPr lvl="0"/>
            <a:r>
              <a:rPr lang="en-US"/>
              <a:t>Click icon to add picture</a:t>
            </a:r>
          </a:p>
        </p:txBody>
      </p:sp>
      <p:sp>
        <p:nvSpPr>
          <p:cNvPr id="9" name="Text Placeholder 3">
            <a:extLst>
              <a:ext uri="{FF2B5EF4-FFF2-40B4-BE49-F238E27FC236}">
                <a16:creationId xmlns:a16="http://schemas.microsoft.com/office/drawing/2014/main" id="{34CEDF88-6600-971B-43A6-8BF79A0DD3F5}"/>
              </a:ext>
            </a:extLst>
          </p:cNvPr>
          <p:cNvSpPr txBox="1">
            <a:spLocks noGrp="1"/>
          </p:cNvSpPr>
          <p:nvPr>
            <p:ph type="body" idx="4294967295"/>
          </p:nvPr>
        </p:nvSpPr>
        <p:spPr>
          <a:xfrm>
            <a:off x="5214019" y="2266579"/>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BA32D978-5CDE-EC19-D5C1-5596C1D02F50}"/>
              </a:ext>
            </a:extLst>
          </p:cNvPr>
          <p:cNvSpPr txBox="1">
            <a:spLocks noGrp="1"/>
          </p:cNvSpPr>
          <p:nvPr>
            <p:ph type="body" idx="4294967295"/>
          </p:nvPr>
        </p:nvSpPr>
        <p:spPr>
          <a:xfrm>
            <a:off x="4724659"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A0FEBC00-66CD-9FA6-7B6B-914C8C559BB5}"/>
              </a:ext>
            </a:extLst>
          </p:cNvPr>
          <p:cNvSpPr/>
          <p:nvPr/>
        </p:nvSpPr>
        <p:spPr>
          <a:xfrm>
            <a:off x="8042121"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71E39BE5-4CE3-1DFB-39FB-3858012C85F5}"/>
              </a:ext>
            </a:extLst>
          </p:cNvPr>
          <p:cNvSpPr txBox="1">
            <a:spLocks noGrp="1"/>
          </p:cNvSpPr>
          <p:nvPr>
            <p:ph type="pic" idx="4294967295"/>
          </p:nvPr>
        </p:nvSpPr>
        <p:spPr>
          <a:xfrm>
            <a:off x="8373353" y="2266579"/>
            <a:ext cx="348523" cy="358307"/>
          </a:xfrm>
        </p:spPr>
        <p:txBody>
          <a:bodyPr lIns="0" rIns="0"/>
          <a:lstStyle>
            <a:lvl1pPr>
              <a:defRPr/>
            </a:lvl1pPr>
          </a:lstStyle>
          <a:p>
            <a:pPr lvl="0"/>
            <a:r>
              <a:rPr lang="en-US"/>
              <a:t>Click icon to add picture</a:t>
            </a:r>
          </a:p>
        </p:txBody>
      </p:sp>
      <p:sp>
        <p:nvSpPr>
          <p:cNvPr id="13" name="Text Placeholder 3">
            <a:extLst>
              <a:ext uri="{FF2B5EF4-FFF2-40B4-BE49-F238E27FC236}">
                <a16:creationId xmlns:a16="http://schemas.microsoft.com/office/drawing/2014/main" id="{888713E6-86C9-14E2-79F6-B3D211D99F30}"/>
              </a:ext>
            </a:extLst>
          </p:cNvPr>
          <p:cNvSpPr txBox="1">
            <a:spLocks noGrp="1"/>
          </p:cNvSpPr>
          <p:nvPr>
            <p:ph type="body" idx="4294967295"/>
          </p:nvPr>
        </p:nvSpPr>
        <p:spPr>
          <a:xfrm>
            <a:off x="8862712" y="2266579"/>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2D2A2C3-CEFF-8D82-1FC7-758E969F773D}"/>
              </a:ext>
            </a:extLst>
          </p:cNvPr>
          <p:cNvSpPr txBox="1">
            <a:spLocks noGrp="1"/>
          </p:cNvSpPr>
          <p:nvPr>
            <p:ph type="body" idx="4294967295"/>
          </p:nvPr>
        </p:nvSpPr>
        <p:spPr>
          <a:xfrm>
            <a:off x="8373352"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3BB56919-6200-F351-AA2A-45EFE4B0E0EB}"/>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2EBA6FAD-D86D-8850-C9D1-6ADA98B119C5}"/>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90567200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3D7E987E-4D40-E097-3AE7-27BA76B3128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E8C466C-2351-FC65-11A7-B863AB53CC57}"/>
              </a:ext>
            </a:extLst>
          </p:cNvPr>
          <p:cNvSpPr txBox="1">
            <a:spLocks noGrp="1"/>
          </p:cNvSpPr>
          <p:nvPr>
            <p:ph type="body" idx="4294967295"/>
          </p:nvPr>
        </p:nvSpPr>
        <p:spPr>
          <a:xfrm>
            <a:off x="827997" y="2251080"/>
            <a:ext cx="2367675"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509E8181-0242-4B20-EA75-1EB80573173D}"/>
              </a:ext>
            </a:extLst>
          </p:cNvPr>
          <p:cNvSpPr txBox="1">
            <a:spLocks noGrp="1"/>
          </p:cNvSpPr>
          <p:nvPr>
            <p:ph type="body" idx="4294967295"/>
          </p:nvPr>
        </p:nvSpPr>
        <p:spPr>
          <a:xfrm>
            <a:off x="3536213" y="2251080"/>
            <a:ext cx="2367675"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F4A78FE1-5FA1-9CAE-1BED-915A3868D132}"/>
              </a:ext>
            </a:extLst>
          </p:cNvPr>
          <p:cNvSpPr txBox="1">
            <a:spLocks noGrp="1"/>
          </p:cNvSpPr>
          <p:nvPr>
            <p:ph type="body" idx="4294967295"/>
          </p:nvPr>
        </p:nvSpPr>
        <p:spPr>
          <a:xfrm>
            <a:off x="6244418" y="2251080"/>
            <a:ext cx="2367675"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7CD1A257-851A-C412-106F-A1120F5616FE}"/>
              </a:ext>
            </a:extLst>
          </p:cNvPr>
          <p:cNvSpPr txBox="1">
            <a:spLocks noGrp="1"/>
          </p:cNvSpPr>
          <p:nvPr>
            <p:ph type="body" idx="4294967295"/>
          </p:nvPr>
        </p:nvSpPr>
        <p:spPr>
          <a:xfrm>
            <a:off x="8952625" y="2224983"/>
            <a:ext cx="2367675"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62F7D649-5A9A-8BDD-A897-455250F1EDDB}"/>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2F89E7AC-36DA-A4B1-613B-0A3C52A8D64C}"/>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71048849-509E-9A8C-AE2B-3D7406EB162A}"/>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141300FE-8200-38F2-ACBE-C481E043CDD9}"/>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Tree>
    <p:extLst>
      <p:ext uri="{BB962C8B-B14F-4D97-AF65-F5344CB8AC3E}">
        <p14:creationId xmlns:p14="http://schemas.microsoft.com/office/powerpoint/2010/main" val="281729150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FB8CFF5-D430-7405-A0C4-5E6BD4223B45}"/>
              </a:ext>
            </a:extLst>
          </p:cNvPr>
          <p:cNvSpPr txBox="1">
            <a:spLocks noGrp="1"/>
          </p:cNvSpPr>
          <p:nvPr>
            <p:ph type="pic" idx="4294967295"/>
          </p:nvPr>
        </p:nvSpPr>
        <p:spPr>
          <a:xfrm>
            <a:off x="828000" y="2251080"/>
            <a:ext cx="368905" cy="358307"/>
          </a:xfrm>
        </p:spPr>
        <p:txBody>
          <a:bodyPr lIns="0" rIns="0">
            <a:noAutofit/>
          </a:bodyPr>
          <a:lstStyle>
            <a:lvl1pPr>
              <a:defRPr sz="1600"/>
            </a:lvl1pPr>
          </a:lstStyle>
          <a:p>
            <a:pPr lvl="0"/>
            <a:r>
              <a:rPr lang="en-US"/>
              <a:t>Click icon to add picture</a:t>
            </a:r>
          </a:p>
        </p:txBody>
      </p:sp>
      <p:sp>
        <p:nvSpPr>
          <p:cNvPr id="3" name="Picture Placeholder 22">
            <a:extLst>
              <a:ext uri="{FF2B5EF4-FFF2-40B4-BE49-F238E27FC236}">
                <a16:creationId xmlns:a16="http://schemas.microsoft.com/office/drawing/2014/main" id="{B8DB463E-0891-9732-35CA-8DCDBB1FDFF8}"/>
              </a:ext>
            </a:extLst>
          </p:cNvPr>
          <p:cNvSpPr txBox="1">
            <a:spLocks noGrp="1"/>
          </p:cNvSpPr>
          <p:nvPr>
            <p:ph type="pic" idx="4294967295"/>
          </p:nvPr>
        </p:nvSpPr>
        <p:spPr>
          <a:xfrm>
            <a:off x="3536214"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66BFD828-7AA1-48EB-D1FE-F7BF28BE553E}"/>
              </a:ext>
            </a:extLst>
          </p:cNvPr>
          <p:cNvSpPr txBox="1">
            <a:spLocks noGrp="1"/>
          </p:cNvSpPr>
          <p:nvPr>
            <p:ph type="pic" idx="4294967295"/>
          </p:nvPr>
        </p:nvSpPr>
        <p:spPr>
          <a:xfrm>
            <a:off x="6243113" y="2251080"/>
            <a:ext cx="368905" cy="358307"/>
          </a:xfrm>
        </p:spPr>
        <p:txBody>
          <a:bodyPr lIns="0" rIns="0"/>
          <a:lstStyle>
            <a:lvl1pPr>
              <a:defRPr/>
            </a:lvl1pPr>
          </a:lstStyle>
          <a:p>
            <a:pPr lvl="0"/>
            <a:r>
              <a:rPr lang="en-US"/>
              <a:t>Click icon to add picture</a:t>
            </a:r>
          </a:p>
        </p:txBody>
      </p:sp>
      <p:sp>
        <p:nvSpPr>
          <p:cNvPr id="5" name="Picture Placeholder 22">
            <a:extLst>
              <a:ext uri="{FF2B5EF4-FFF2-40B4-BE49-F238E27FC236}">
                <a16:creationId xmlns:a16="http://schemas.microsoft.com/office/drawing/2014/main" id="{A39EED5E-BC72-DD62-7559-07C8F7AF4529}"/>
              </a:ext>
            </a:extLst>
          </p:cNvPr>
          <p:cNvSpPr txBox="1">
            <a:spLocks noGrp="1"/>
          </p:cNvSpPr>
          <p:nvPr>
            <p:ph type="pic" idx="4294967295"/>
          </p:nvPr>
        </p:nvSpPr>
        <p:spPr>
          <a:xfrm>
            <a:off x="8952626" y="2251080"/>
            <a:ext cx="368905" cy="358307"/>
          </a:xfrm>
        </p:spPr>
        <p:txBody>
          <a:bodyPr lIns="0" rIns="0"/>
          <a:lstStyle>
            <a:lvl1pPr>
              <a:defRPr/>
            </a:lvl1pPr>
          </a:lstStyle>
          <a:p>
            <a:pPr lvl="0"/>
            <a:r>
              <a:rPr lang="en-US"/>
              <a:t>Click icon to add picture</a:t>
            </a:r>
          </a:p>
        </p:txBody>
      </p:sp>
      <p:sp>
        <p:nvSpPr>
          <p:cNvPr id="6" name="Google Shape;268;p37">
            <a:extLst>
              <a:ext uri="{FF2B5EF4-FFF2-40B4-BE49-F238E27FC236}">
                <a16:creationId xmlns:a16="http://schemas.microsoft.com/office/drawing/2014/main" id="{85F4FB2B-535D-FF3D-EF7F-6DE938D6ADC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9996DFC2-1ED7-CD5F-AFCE-EFF528645A67}"/>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F2191994-4E0B-CE0A-BF5F-1813D9B197B8}"/>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E8871EC2-2E02-8F27-6426-E3850D344912}"/>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710E8F6-F097-FCC5-B6D9-5E9BAC06CB2A}"/>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257427A-A9E6-1776-74E7-8CF7FB8E7107}"/>
              </a:ext>
            </a:extLst>
          </p:cNvPr>
          <p:cNvSpPr txBox="1">
            <a:spLocks noGrp="1"/>
          </p:cNvSpPr>
          <p:nvPr>
            <p:ph type="body" idx="4294967295"/>
          </p:nvPr>
        </p:nvSpPr>
        <p:spPr>
          <a:xfrm>
            <a:off x="1305242" y="2251080"/>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6D60173E-9335-2552-508E-7951FD089227}"/>
              </a:ext>
            </a:extLst>
          </p:cNvPr>
          <p:cNvSpPr txBox="1">
            <a:spLocks noGrp="1"/>
          </p:cNvSpPr>
          <p:nvPr>
            <p:ph type="body" idx="4294967295"/>
          </p:nvPr>
        </p:nvSpPr>
        <p:spPr>
          <a:xfrm>
            <a:off x="4012150" y="2251080"/>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DC9C94C9-E583-C4E8-21D4-2B19356E786E}"/>
              </a:ext>
            </a:extLst>
          </p:cNvPr>
          <p:cNvSpPr txBox="1">
            <a:spLocks noGrp="1"/>
          </p:cNvSpPr>
          <p:nvPr>
            <p:ph type="body" idx="4294967295"/>
          </p:nvPr>
        </p:nvSpPr>
        <p:spPr>
          <a:xfrm>
            <a:off x="6721654" y="2251080"/>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496A022B-314B-A527-91D1-151790538911}"/>
              </a:ext>
            </a:extLst>
          </p:cNvPr>
          <p:cNvSpPr txBox="1">
            <a:spLocks noGrp="1"/>
          </p:cNvSpPr>
          <p:nvPr>
            <p:ph type="body" idx="4294967295"/>
          </p:nvPr>
        </p:nvSpPr>
        <p:spPr>
          <a:xfrm>
            <a:off x="9429870" y="2251080"/>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28398D6C-B8D8-451A-5B89-D56DA861D431}"/>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D0A9F188-1637-36B0-39DB-80C22382ECEC}"/>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9758013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947D0267-D92E-8E37-A99D-66F091411C21}"/>
              </a:ext>
            </a:extLst>
          </p:cNvPr>
          <p:cNvSpPr/>
          <p:nvPr/>
        </p:nvSpPr>
        <p:spPr>
          <a:xfrm>
            <a:off x="82799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10760841-9784-C455-795D-57DCA7EB089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1F3B633A-ED3C-6687-8260-87B7E6B22B66}"/>
              </a:ext>
            </a:extLst>
          </p:cNvPr>
          <p:cNvSpPr txBox="1">
            <a:spLocks noGrp="1"/>
          </p:cNvSpPr>
          <p:nvPr>
            <p:ph type="body" idx="4294967295"/>
          </p:nvPr>
        </p:nvSpPr>
        <p:spPr>
          <a:xfrm>
            <a:off x="1159230" y="2246700"/>
            <a:ext cx="1762479"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24D7C444-5741-4048-FB6A-DAA0DB69D592}"/>
              </a:ext>
            </a:extLst>
          </p:cNvPr>
          <p:cNvSpPr txBox="1">
            <a:spLocks noGrp="1"/>
          </p:cNvSpPr>
          <p:nvPr>
            <p:ph type="body" idx="4294967295"/>
          </p:nvPr>
        </p:nvSpPr>
        <p:spPr>
          <a:xfrm>
            <a:off x="115923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63B59517-A37A-3C97-AACC-7A469C3F0330}"/>
              </a:ext>
            </a:extLst>
          </p:cNvPr>
          <p:cNvSpPr/>
          <p:nvPr/>
        </p:nvSpPr>
        <p:spPr>
          <a:xfrm>
            <a:off x="347292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E8033B75-F7FE-2111-3E46-D56B4E937DD1}"/>
              </a:ext>
            </a:extLst>
          </p:cNvPr>
          <p:cNvSpPr txBox="1">
            <a:spLocks noGrp="1"/>
          </p:cNvSpPr>
          <p:nvPr>
            <p:ph type="body" idx="4294967295"/>
          </p:nvPr>
        </p:nvSpPr>
        <p:spPr>
          <a:xfrm>
            <a:off x="3804170" y="2246700"/>
            <a:ext cx="1762479"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4323F2D0-9058-5AF2-DCFB-8811A3C766E7}"/>
              </a:ext>
            </a:extLst>
          </p:cNvPr>
          <p:cNvSpPr txBox="1">
            <a:spLocks noGrp="1"/>
          </p:cNvSpPr>
          <p:nvPr>
            <p:ph type="body" idx="4294967295"/>
          </p:nvPr>
        </p:nvSpPr>
        <p:spPr>
          <a:xfrm>
            <a:off x="380417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ACC3700A-1ECD-1BC5-5D6E-397E62D72C80}"/>
              </a:ext>
            </a:extLst>
          </p:cNvPr>
          <p:cNvSpPr/>
          <p:nvPr/>
        </p:nvSpPr>
        <p:spPr>
          <a:xfrm>
            <a:off x="611786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2C471D13-BFB5-6C03-1629-40FAF519F11D}"/>
              </a:ext>
            </a:extLst>
          </p:cNvPr>
          <p:cNvSpPr txBox="1">
            <a:spLocks noGrp="1"/>
          </p:cNvSpPr>
          <p:nvPr>
            <p:ph type="body" idx="4294967295"/>
          </p:nvPr>
        </p:nvSpPr>
        <p:spPr>
          <a:xfrm>
            <a:off x="6449098" y="2246700"/>
            <a:ext cx="1762479"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5AC48E26-F507-67A5-C795-482EC85ED612}"/>
              </a:ext>
            </a:extLst>
          </p:cNvPr>
          <p:cNvSpPr txBox="1">
            <a:spLocks noGrp="1"/>
          </p:cNvSpPr>
          <p:nvPr>
            <p:ph type="body" idx="4294967295"/>
          </p:nvPr>
        </p:nvSpPr>
        <p:spPr>
          <a:xfrm>
            <a:off x="6449098"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5BCE8338-2C9A-06E5-D745-481FF0A38A21}"/>
              </a:ext>
            </a:extLst>
          </p:cNvPr>
          <p:cNvSpPr/>
          <p:nvPr/>
        </p:nvSpPr>
        <p:spPr>
          <a:xfrm>
            <a:off x="876279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431A944D-6B52-9C91-A2E6-62C1AD8D5228}"/>
              </a:ext>
            </a:extLst>
          </p:cNvPr>
          <p:cNvSpPr txBox="1">
            <a:spLocks noGrp="1"/>
          </p:cNvSpPr>
          <p:nvPr>
            <p:ph type="body" idx="4294967295"/>
          </p:nvPr>
        </p:nvSpPr>
        <p:spPr>
          <a:xfrm>
            <a:off x="9094029" y="2246700"/>
            <a:ext cx="1762479"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98F6B986-752B-0750-0B97-06524CF3744B}"/>
              </a:ext>
            </a:extLst>
          </p:cNvPr>
          <p:cNvSpPr txBox="1">
            <a:spLocks noGrp="1"/>
          </p:cNvSpPr>
          <p:nvPr>
            <p:ph type="body" idx="4294967295"/>
          </p:nvPr>
        </p:nvSpPr>
        <p:spPr>
          <a:xfrm>
            <a:off x="9094029"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Tree>
    <p:extLst>
      <p:ext uri="{BB962C8B-B14F-4D97-AF65-F5344CB8AC3E}">
        <p14:creationId xmlns:p14="http://schemas.microsoft.com/office/powerpoint/2010/main" val="428990901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C0B2274-078A-735F-937A-2C55C742613E}"/>
              </a:ext>
            </a:extLst>
          </p:cNvPr>
          <p:cNvSpPr txBox="1">
            <a:spLocks noGrp="1"/>
          </p:cNvSpPr>
          <p:nvPr>
            <p:ph type="title"/>
          </p:nvPr>
        </p:nvSpPr>
        <p:spPr>
          <a:xfrm>
            <a:off x="827997" y="596344"/>
            <a:ext cx="1025031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C95F7D0-EF8D-13B5-DB01-E552AD849B43}"/>
              </a:ext>
            </a:extLst>
          </p:cNvPr>
          <p:cNvSpPr txBox="1">
            <a:spLocks noGrp="1"/>
          </p:cNvSpPr>
          <p:nvPr>
            <p:ph type="body" idx="4294967295"/>
          </p:nvPr>
        </p:nvSpPr>
        <p:spPr>
          <a:xfrm>
            <a:off x="828000"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26CDAEED-9644-7878-C446-406A61B0FDF5}"/>
              </a:ext>
            </a:extLst>
          </p:cNvPr>
          <p:cNvSpPr txBox="1">
            <a:spLocks noGrp="1"/>
          </p:cNvSpPr>
          <p:nvPr>
            <p:ph type="body" idx="4294967295"/>
          </p:nvPr>
        </p:nvSpPr>
        <p:spPr>
          <a:xfrm>
            <a:off x="4379328"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326EFEAD-5F84-7D0E-6675-A474B86628D7}"/>
              </a:ext>
            </a:extLst>
          </p:cNvPr>
          <p:cNvSpPr txBox="1">
            <a:spLocks noGrp="1"/>
          </p:cNvSpPr>
          <p:nvPr>
            <p:ph type="body" idx="4294967295"/>
          </p:nvPr>
        </p:nvSpPr>
        <p:spPr>
          <a:xfrm>
            <a:off x="7930665"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Tree>
    <p:extLst>
      <p:ext uri="{BB962C8B-B14F-4D97-AF65-F5344CB8AC3E}">
        <p14:creationId xmlns:p14="http://schemas.microsoft.com/office/powerpoint/2010/main" val="361818673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67CF54B0-F5C2-8057-7BD2-9E78D8CB3D50}"/>
              </a:ext>
            </a:extLst>
          </p:cNvPr>
          <p:cNvSpPr txBox="1">
            <a:spLocks noGrp="1"/>
          </p:cNvSpPr>
          <p:nvPr>
            <p:ph type="body" idx="4294967295"/>
          </p:nvPr>
        </p:nvSpPr>
        <p:spPr>
          <a:xfrm>
            <a:off x="827999" y="2251080"/>
            <a:ext cx="2006641" cy="358307"/>
          </a:xfrm>
        </p:spPr>
        <p:txBody>
          <a:bodyPr lIns="0" tIns="0" rIns="0" bIns="0" anchor="b"/>
          <a:lstStyle>
            <a:lvl1pPr>
              <a:defRPr sz="2400" spc="31"/>
            </a:lvl1pPr>
          </a:lstStyle>
          <a:p>
            <a:pPr lvl="0"/>
            <a:r>
              <a:rPr lang="en-US"/>
              <a:t>Item 1 here</a:t>
            </a:r>
          </a:p>
        </p:txBody>
      </p:sp>
      <p:sp>
        <p:nvSpPr>
          <p:cNvPr id="3" name="Text Placeholder 3">
            <a:extLst>
              <a:ext uri="{FF2B5EF4-FFF2-40B4-BE49-F238E27FC236}">
                <a16:creationId xmlns:a16="http://schemas.microsoft.com/office/drawing/2014/main" id="{37A27FC3-A718-1D35-1D72-C3AFBECAF299}"/>
              </a:ext>
            </a:extLst>
          </p:cNvPr>
          <p:cNvSpPr txBox="1">
            <a:spLocks noGrp="1"/>
          </p:cNvSpPr>
          <p:nvPr>
            <p:ph type="body" idx="4294967295"/>
          </p:nvPr>
        </p:nvSpPr>
        <p:spPr>
          <a:xfrm>
            <a:off x="827999" y="2878055"/>
            <a:ext cx="2006641" cy="675047"/>
          </a:xfrm>
        </p:spPr>
        <p:txBody>
          <a:bodyPr lIns="0" tIns="0" rIns="0" bIns="0"/>
          <a:lstStyle>
            <a:lvl1pPr>
              <a:lnSpc>
                <a:spcPts val="1820"/>
              </a:lnSpc>
              <a:defRPr sz="1600" b="0" spc="31">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B33D171-36BD-EA75-920A-8CFA044F4C21}"/>
              </a:ext>
            </a:extLst>
          </p:cNvPr>
          <p:cNvSpPr txBox="1">
            <a:spLocks noGrp="1"/>
          </p:cNvSpPr>
          <p:nvPr>
            <p:ph type="body" idx="4294967295"/>
          </p:nvPr>
        </p:nvSpPr>
        <p:spPr>
          <a:xfrm>
            <a:off x="1179996" y="3821762"/>
            <a:ext cx="1708319" cy="182523"/>
          </a:xfrm>
        </p:spPr>
        <p:txBody>
          <a:bodyPr lIns="0" tIns="0" rIns="0" bIns="0"/>
          <a:lstStyle>
            <a:lvl1pPr>
              <a:defRPr sz="1600" b="0" spc="31">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C9A8FA14-8E1D-FE96-1C9E-56B4BE691B6B}"/>
              </a:ext>
            </a:extLst>
          </p:cNvPr>
          <p:cNvPicPr>
            <a:picLocks noChangeAspect="1"/>
          </p:cNvPicPr>
          <p:nvPr/>
        </p:nvPicPr>
        <p:blipFill>
          <a:blip r:embed="rId3"/>
          <a:stretch>
            <a:fillRect/>
          </a:stretch>
        </p:blipFill>
        <p:spPr>
          <a:xfrm>
            <a:off x="827999" y="3821763"/>
            <a:ext cx="192636" cy="192636"/>
          </a:xfrm>
          <a:prstGeom prst="rect">
            <a:avLst/>
          </a:prstGeom>
          <a:noFill/>
          <a:ln cap="flat">
            <a:noFill/>
          </a:ln>
        </p:spPr>
      </p:pic>
      <p:sp>
        <p:nvSpPr>
          <p:cNvPr id="6" name="Text Placeholder 3">
            <a:extLst>
              <a:ext uri="{FF2B5EF4-FFF2-40B4-BE49-F238E27FC236}">
                <a16:creationId xmlns:a16="http://schemas.microsoft.com/office/drawing/2014/main" id="{08488395-67EF-7F6C-BD00-ED3840198C97}"/>
              </a:ext>
            </a:extLst>
          </p:cNvPr>
          <p:cNvSpPr txBox="1">
            <a:spLocks noGrp="1"/>
          </p:cNvSpPr>
          <p:nvPr>
            <p:ph type="body" idx="4294967295"/>
          </p:nvPr>
        </p:nvSpPr>
        <p:spPr>
          <a:xfrm>
            <a:off x="3631458" y="3821762"/>
            <a:ext cx="1708319" cy="182523"/>
          </a:xfrm>
        </p:spPr>
        <p:txBody>
          <a:bodyPr lIns="0" tIns="0" rIns="0" bIns="0"/>
          <a:lstStyle>
            <a:lvl1pPr>
              <a:defRPr sz="1600" b="0" spc="31">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05B5F87E-4C36-6929-4193-B2D93292BAFB}"/>
              </a:ext>
            </a:extLst>
          </p:cNvPr>
          <p:cNvPicPr>
            <a:picLocks noChangeAspect="1"/>
          </p:cNvPicPr>
          <p:nvPr/>
        </p:nvPicPr>
        <p:blipFill>
          <a:blip r:embed="rId3"/>
          <a:stretch>
            <a:fillRect/>
          </a:stretch>
        </p:blipFill>
        <p:spPr>
          <a:xfrm>
            <a:off x="3279459" y="3821763"/>
            <a:ext cx="192636" cy="192636"/>
          </a:xfrm>
          <a:prstGeom prst="rect">
            <a:avLst/>
          </a:prstGeom>
          <a:noFill/>
          <a:ln cap="flat">
            <a:noFill/>
          </a:ln>
        </p:spPr>
      </p:pic>
      <p:sp>
        <p:nvSpPr>
          <p:cNvPr id="8" name="Text Placeholder 3">
            <a:extLst>
              <a:ext uri="{FF2B5EF4-FFF2-40B4-BE49-F238E27FC236}">
                <a16:creationId xmlns:a16="http://schemas.microsoft.com/office/drawing/2014/main" id="{35DBE3F5-A214-4C49-6E51-DF84FB55B322}"/>
              </a:ext>
            </a:extLst>
          </p:cNvPr>
          <p:cNvSpPr txBox="1">
            <a:spLocks noGrp="1"/>
          </p:cNvSpPr>
          <p:nvPr>
            <p:ph type="body" idx="4294967295"/>
          </p:nvPr>
        </p:nvSpPr>
        <p:spPr>
          <a:xfrm>
            <a:off x="6082918" y="3821762"/>
            <a:ext cx="1708319" cy="182523"/>
          </a:xfrm>
        </p:spPr>
        <p:txBody>
          <a:bodyPr lIns="0" tIns="0" rIns="0" bIns="0"/>
          <a:lstStyle>
            <a:lvl1pPr>
              <a:defRPr sz="1600" b="0" spc="31">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4E58FC13-0D35-D2BB-A3DA-4AD9023AB5E0}"/>
              </a:ext>
            </a:extLst>
          </p:cNvPr>
          <p:cNvPicPr>
            <a:picLocks noChangeAspect="1"/>
          </p:cNvPicPr>
          <p:nvPr/>
        </p:nvPicPr>
        <p:blipFill>
          <a:blip r:embed="rId3"/>
          <a:stretch>
            <a:fillRect/>
          </a:stretch>
        </p:blipFill>
        <p:spPr>
          <a:xfrm>
            <a:off x="5730929" y="3821763"/>
            <a:ext cx="192636" cy="192636"/>
          </a:xfrm>
          <a:prstGeom prst="rect">
            <a:avLst/>
          </a:prstGeom>
          <a:noFill/>
          <a:ln cap="flat">
            <a:noFill/>
          </a:ln>
        </p:spPr>
      </p:pic>
      <p:sp>
        <p:nvSpPr>
          <p:cNvPr id="10" name="Text Placeholder 3">
            <a:extLst>
              <a:ext uri="{FF2B5EF4-FFF2-40B4-BE49-F238E27FC236}">
                <a16:creationId xmlns:a16="http://schemas.microsoft.com/office/drawing/2014/main" id="{2945CC28-71B1-6FED-0C95-F67DC3B9CE2B}"/>
              </a:ext>
            </a:extLst>
          </p:cNvPr>
          <p:cNvSpPr txBox="1">
            <a:spLocks noGrp="1"/>
          </p:cNvSpPr>
          <p:nvPr>
            <p:ph type="body" idx="4294967295"/>
          </p:nvPr>
        </p:nvSpPr>
        <p:spPr>
          <a:xfrm>
            <a:off x="8534378" y="3821762"/>
            <a:ext cx="1708319" cy="182523"/>
          </a:xfrm>
        </p:spPr>
        <p:txBody>
          <a:bodyPr lIns="0" tIns="0" rIns="0" bIns="0"/>
          <a:lstStyle>
            <a:lvl1pPr>
              <a:defRPr sz="1600" b="0" spc="31">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D7679931-B108-C1F9-9AC8-297FC680DE2C}"/>
              </a:ext>
            </a:extLst>
          </p:cNvPr>
          <p:cNvPicPr>
            <a:picLocks noChangeAspect="1"/>
          </p:cNvPicPr>
          <p:nvPr/>
        </p:nvPicPr>
        <p:blipFill>
          <a:blip r:embed="rId3"/>
          <a:stretch>
            <a:fillRect/>
          </a:stretch>
        </p:blipFill>
        <p:spPr>
          <a:xfrm>
            <a:off x="8182390" y="3821763"/>
            <a:ext cx="192636" cy="192636"/>
          </a:xfrm>
          <a:prstGeom prst="rect">
            <a:avLst/>
          </a:prstGeom>
          <a:noFill/>
          <a:ln cap="flat">
            <a:noFill/>
          </a:ln>
        </p:spPr>
      </p:pic>
      <p:sp>
        <p:nvSpPr>
          <p:cNvPr id="12" name="Text Placeholder 3">
            <a:extLst>
              <a:ext uri="{FF2B5EF4-FFF2-40B4-BE49-F238E27FC236}">
                <a16:creationId xmlns:a16="http://schemas.microsoft.com/office/drawing/2014/main" id="{95883277-8E60-EFAB-E301-8A171C8E83DB}"/>
              </a:ext>
            </a:extLst>
          </p:cNvPr>
          <p:cNvSpPr txBox="1">
            <a:spLocks noGrp="1"/>
          </p:cNvSpPr>
          <p:nvPr>
            <p:ph type="body" idx="4294967295"/>
          </p:nvPr>
        </p:nvSpPr>
        <p:spPr>
          <a:xfrm>
            <a:off x="1126322" y="5986175"/>
            <a:ext cx="1708319" cy="182523"/>
          </a:xfrm>
        </p:spPr>
        <p:txBody>
          <a:bodyPr lIns="0" tIns="0" rIns="0" bIns="0"/>
          <a:lstStyle>
            <a:lvl1pPr>
              <a:defRPr sz="1600" b="0" spc="31">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032906CC-97BA-E1CB-8314-1DC5B7C8C3DF}"/>
              </a:ext>
            </a:extLst>
          </p:cNvPr>
          <p:cNvPicPr>
            <a:picLocks noChangeAspect="1"/>
          </p:cNvPicPr>
          <p:nvPr/>
        </p:nvPicPr>
        <p:blipFill>
          <a:blip r:embed="rId3"/>
          <a:stretch>
            <a:fillRect/>
          </a:stretch>
        </p:blipFill>
        <p:spPr>
          <a:xfrm>
            <a:off x="774323" y="5986175"/>
            <a:ext cx="192636" cy="192636"/>
          </a:xfrm>
          <a:prstGeom prst="rect">
            <a:avLst/>
          </a:prstGeom>
          <a:noFill/>
          <a:ln cap="flat">
            <a:noFill/>
          </a:ln>
        </p:spPr>
      </p:pic>
      <p:sp>
        <p:nvSpPr>
          <p:cNvPr id="14" name="Text Placeholder 3">
            <a:extLst>
              <a:ext uri="{FF2B5EF4-FFF2-40B4-BE49-F238E27FC236}">
                <a16:creationId xmlns:a16="http://schemas.microsoft.com/office/drawing/2014/main" id="{94811DEB-4EEC-07E0-EEE7-4F704D4E0B41}"/>
              </a:ext>
            </a:extLst>
          </p:cNvPr>
          <p:cNvSpPr txBox="1">
            <a:spLocks noGrp="1"/>
          </p:cNvSpPr>
          <p:nvPr>
            <p:ph type="body" idx="4294967295"/>
          </p:nvPr>
        </p:nvSpPr>
        <p:spPr>
          <a:xfrm>
            <a:off x="3577782" y="5986175"/>
            <a:ext cx="1708319" cy="182523"/>
          </a:xfrm>
        </p:spPr>
        <p:txBody>
          <a:bodyPr lIns="0" tIns="0" rIns="0" bIns="0"/>
          <a:lstStyle>
            <a:lvl1pPr>
              <a:defRPr sz="1600" b="0" spc="31">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FE6BEB-7BA4-C76F-9002-4ADBC5172DC9}"/>
              </a:ext>
            </a:extLst>
          </p:cNvPr>
          <p:cNvPicPr>
            <a:picLocks noChangeAspect="1"/>
          </p:cNvPicPr>
          <p:nvPr/>
        </p:nvPicPr>
        <p:blipFill>
          <a:blip r:embed="rId3"/>
          <a:stretch>
            <a:fillRect/>
          </a:stretch>
        </p:blipFill>
        <p:spPr>
          <a:xfrm>
            <a:off x="3225793" y="5986175"/>
            <a:ext cx="192636" cy="192636"/>
          </a:xfrm>
          <a:prstGeom prst="rect">
            <a:avLst/>
          </a:prstGeom>
          <a:noFill/>
          <a:ln cap="flat">
            <a:noFill/>
          </a:ln>
        </p:spPr>
      </p:pic>
      <p:sp>
        <p:nvSpPr>
          <p:cNvPr id="16" name="Text Placeholder 3">
            <a:extLst>
              <a:ext uri="{FF2B5EF4-FFF2-40B4-BE49-F238E27FC236}">
                <a16:creationId xmlns:a16="http://schemas.microsoft.com/office/drawing/2014/main" id="{0CD59FA2-C424-B3BE-6213-26ABE3CF8D5F}"/>
              </a:ext>
            </a:extLst>
          </p:cNvPr>
          <p:cNvSpPr txBox="1">
            <a:spLocks noGrp="1"/>
          </p:cNvSpPr>
          <p:nvPr>
            <p:ph type="body" idx="4294967295"/>
          </p:nvPr>
        </p:nvSpPr>
        <p:spPr>
          <a:xfrm>
            <a:off x="6029242" y="5986175"/>
            <a:ext cx="1708319" cy="182523"/>
          </a:xfrm>
        </p:spPr>
        <p:txBody>
          <a:bodyPr lIns="0" tIns="0" rIns="0" bIns="0"/>
          <a:lstStyle>
            <a:lvl1pPr>
              <a:defRPr sz="1600" b="0" spc="31">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F52ED4B7-0C41-7C6A-E8A4-615D0086B053}"/>
              </a:ext>
            </a:extLst>
          </p:cNvPr>
          <p:cNvPicPr>
            <a:picLocks noChangeAspect="1"/>
          </p:cNvPicPr>
          <p:nvPr/>
        </p:nvPicPr>
        <p:blipFill>
          <a:blip r:embed="rId3"/>
          <a:stretch>
            <a:fillRect/>
          </a:stretch>
        </p:blipFill>
        <p:spPr>
          <a:xfrm>
            <a:off x="5677254" y="5986175"/>
            <a:ext cx="192636" cy="192636"/>
          </a:xfrm>
          <a:prstGeom prst="rect">
            <a:avLst/>
          </a:prstGeom>
          <a:noFill/>
          <a:ln cap="flat">
            <a:noFill/>
          </a:ln>
        </p:spPr>
      </p:pic>
      <p:sp>
        <p:nvSpPr>
          <p:cNvPr id="18" name="Text Placeholder 3">
            <a:extLst>
              <a:ext uri="{FF2B5EF4-FFF2-40B4-BE49-F238E27FC236}">
                <a16:creationId xmlns:a16="http://schemas.microsoft.com/office/drawing/2014/main" id="{8B238B32-433F-B5DA-7125-BAC784DBA5D3}"/>
              </a:ext>
            </a:extLst>
          </p:cNvPr>
          <p:cNvSpPr txBox="1">
            <a:spLocks noGrp="1"/>
          </p:cNvSpPr>
          <p:nvPr>
            <p:ph type="body" idx="4294967295"/>
          </p:nvPr>
        </p:nvSpPr>
        <p:spPr>
          <a:xfrm>
            <a:off x="8480703" y="5986175"/>
            <a:ext cx="1708319" cy="182523"/>
          </a:xfrm>
        </p:spPr>
        <p:txBody>
          <a:bodyPr lIns="0" tIns="0" rIns="0" bIns="0"/>
          <a:lstStyle>
            <a:lvl1pPr>
              <a:defRPr sz="1600" b="0" spc="31">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89AFCA20-541D-157D-3979-C194403217EF}"/>
              </a:ext>
            </a:extLst>
          </p:cNvPr>
          <p:cNvPicPr>
            <a:picLocks noChangeAspect="1"/>
          </p:cNvPicPr>
          <p:nvPr/>
        </p:nvPicPr>
        <p:blipFill>
          <a:blip r:embed="rId3"/>
          <a:stretch>
            <a:fillRect/>
          </a:stretch>
        </p:blipFill>
        <p:spPr>
          <a:xfrm>
            <a:off x="8128715" y="5986175"/>
            <a:ext cx="192636" cy="192636"/>
          </a:xfrm>
          <a:prstGeom prst="rect">
            <a:avLst/>
          </a:prstGeom>
          <a:noFill/>
          <a:ln cap="flat">
            <a:noFill/>
          </a:ln>
        </p:spPr>
      </p:pic>
      <p:sp>
        <p:nvSpPr>
          <p:cNvPr id="20" name="Google Shape;268;p37">
            <a:extLst>
              <a:ext uri="{FF2B5EF4-FFF2-40B4-BE49-F238E27FC236}">
                <a16:creationId xmlns:a16="http://schemas.microsoft.com/office/drawing/2014/main" id="{0A4E47F8-FEFA-B655-6204-C47DCFD9E6B2}"/>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F472A9AA-BC7D-4B6D-07FF-F4CEFF7AAA51}"/>
              </a:ext>
            </a:extLst>
          </p:cNvPr>
          <p:cNvSpPr txBox="1">
            <a:spLocks noGrp="1"/>
          </p:cNvSpPr>
          <p:nvPr>
            <p:ph type="body" idx="4294967295"/>
          </p:nvPr>
        </p:nvSpPr>
        <p:spPr>
          <a:xfrm>
            <a:off x="3225793" y="2251080"/>
            <a:ext cx="2006641" cy="358307"/>
          </a:xfrm>
        </p:spPr>
        <p:txBody>
          <a:bodyPr lIns="0" tIns="0" rIns="0" bIns="0" anchor="b"/>
          <a:lstStyle>
            <a:lvl1pPr>
              <a:defRPr sz="2400" spc="31"/>
            </a:lvl1pPr>
          </a:lstStyle>
          <a:p>
            <a:pPr lvl="0"/>
            <a:r>
              <a:rPr lang="en-US"/>
              <a:t>Item 2 here</a:t>
            </a:r>
          </a:p>
        </p:txBody>
      </p:sp>
      <p:sp>
        <p:nvSpPr>
          <p:cNvPr id="22" name="Text Placeholder 3">
            <a:extLst>
              <a:ext uri="{FF2B5EF4-FFF2-40B4-BE49-F238E27FC236}">
                <a16:creationId xmlns:a16="http://schemas.microsoft.com/office/drawing/2014/main" id="{D51E1E63-3FEB-B199-7CF2-9EAD8CBB885A}"/>
              </a:ext>
            </a:extLst>
          </p:cNvPr>
          <p:cNvSpPr txBox="1">
            <a:spLocks noGrp="1"/>
          </p:cNvSpPr>
          <p:nvPr>
            <p:ph type="body" idx="4294967295"/>
          </p:nvPr>
        </p:nvSpPr>
        <p:spPr>
          <a:xfrm>
            <a:off x="5704093" y="2251080"/>
            <a:ext cx="2006641" cy="358307"/>
          </a:xfrm>
        </p:spPr>
        <p:txBody>
          <a:bodyPr lIns="0" tIns="0" rIns="0" bIns="0" anchor="b"/>
          <a:lstStyle>
            <a:lvl1pPr>
              <a:defRPr sz="2400" spc="31"/>
            </a:lvl1pPr>
          </a:lstStyle>
          <a:p>
            <a:pPr lvl="0"/>
            <a:r>
              <a:rPr lang="en-US"/>
              <a:t>Item 3 here</a:t>
            </a:r>
          </a:p>
        </p:txBody>
      </p:sp>
      <p:sp>
        <p:nvSpPr>
          <p:cNvPr id="23" name="Text Placeholder 3">
            <a:extLst>
              <a:ext uri="{FF2B5EF4-FFF2-40B4-BE49-F238E27FC236}">
                <a16:creationId xmlns:a16="http://schemas.microsoft.com/office/drawing/2014/main" id="{3D39F043-FB94-05C9-C99F-A43A1E861092}"/>
              </a:ext>
            </a:extLst>
          </p:cNvPr>
          <p:cNvSpPr txBox="1">
            <a:spLocks noGrp="1"/>
          </p:cNvSpPr>
          <p:nvPr>
            <p:ph type="body" idx="4294967295"/>
          </p:nvPr>
        </p:nvSpPr>
        <p:spPr>
          <a:xfrm>
            <a:off x="8182390" y="2251080"/>
            <a:ext cx="2006641" cy="358307"/>
          </a:xfrm>
        </p:spPr>
        <p:txBody>
          <a:bodyPr lIns="0" tIns="0" rIns="0" bIns="0" anchor="b"/>
          <a:lstStyle>
            <a:lvl1pPr>
              <a:defRPr sz="2400" spc="31"/>
            </a:lvl1pPr>
          </a:lstStyle>
          <a:p>
            <a:pPr lvl="0"/>
            <a:r>
              <a:rPr lang="en-US"/>
              <a:t>Item 4 here</a:t>
            </a:r>
          </a:p>
        </p:txBody>
      </p:sp>
      <p:sp>
        <p:nvSpPr>
          <p:cNvPr id="24" name="Text Placeholder 3">
            <a:extLst>
              <a:ext uri="{FF2B5EF4-FFF2-40B4-BE49-F238E27FC236}">
                <a16:creationId xmlns:a16="http://schemas.microsoft.com/office/drawing/2014/main" id="{95B42559-8B24-0977-D29E-4FC5F3A63031}"/>
              </a:ext>
            </a:extLst>
          </p:cNvPr>
          <p:cNvSpPr txBox="1">
            <a:spLocks noGrp="1"/>
          </p:cNvSpPr>
          <p:nvPr>
            <p:ph type="body" idx="4294967295"/>
          </p:nvPr>
        </p:nvSpPr>
        <p:spPr>
          <a:xfrm>
            <a:off x="774325" y="4416333"/>
            <a:ext cx="2006641" cy="358307"/>
          </a:xfrm>
        </p:spPr>
        <p:txBody>
          <a:bodyPr lIns="0" tIns="0" rIns="0" bIns="0" anchor="b"/>
          <a:lstStyle>
            <a:lvl1pPr>
              <a:defRPr sz="2400" spc="31"/>
            </a:lvl1pPr>
          </a:lstStyle>
          <a:p>
            <a:pPr lvl="0"/>
            <a:r>
              <a:rPr lang="en-US"/>
              <a:t>Item 5 here</a:t>
            </a:r>
          </a:p>
        </p:txBody>
      </p:sp>
      <p:sp>
        <p:nvSpPr>
          <p:cNvPr id="25" name="Text Placeholder 3">
            <a:extLst>
              <a:ext uri="{FF2B5EF4-FFF2-40B4-BE49-F238E27FC236}">
                <a16:creationId xmlns:a16="http://schemas.microsoft.com/office/drawing/2014/main" id="{6A5D5F98-7844-BD1C-2237-36A7F7C2DED9}"/>
              </a:ext>
            </a:extLst>
          </p:cNvPr>
          <p:cNvSpPr txBox="1">
            <a:spLocks noGrp="1"/>
          </p:cNvSpPr>
          <p:nvPr>
            <p:ph type="body" idx="4294967295"/>
          </p:nvPr>
        </p:nvSpPr>
        <p:spPr>
          <a:xfrm>
            <a:off x="3225785" y="4421115"/>
            <a:ext cx="2006641" cy="358307"/>
          </a:xfrm>
        </p:spPr>
        <p:txBody>
          <a:bodyPr lIns="0" tIns="0" rIns="0" bIns="0" anchor="b"/>
          <a:lstStyle>
            <a:lvl1pPr>
              <a:defRPr sz="2400" spc="31"/>
            </a:lvl1pPr>
          </a:lstStyle>
          <a:p>
            <a:pPr lvl="0"/>
            <a:r>
              <a:rPr lang="en-US"/>
              <a:t>Item 6 here</a:t>
            </a:r>
          </a:p>
        </p:txBody>
      </p:sp>
      <p:sp>
        <p:nvSpPr>
          <p:cNvPr id="26" name="Text Placeholder 3">
            <a:extLst>
              <a:ext uri="{FF2B5EF4-FFF2-40B4-BE49-F238E27FC236}">
                <a16:creationId xmlns:a16="http://schemas.microsoft.com/office/drawing/2014/main" id="{40B753E1-D2D7-E278-17F0-4EEC9AF568D2}"/>
              </a:ext>
            </a:extLst>
          </p:cNvPr>
          <p:cNvSpPr txBox="1">
            <a:spLocks noGrp="1"/>
          </p:cNvSpPr>
          <p:nvPr>
            <p:ph type="body" idx="4294967295"/>
          </p:nvPr>
        </p:nvSpPr>
        <p:spPr>
          <a:xfrm>
            <a:off x="5677254" y="4421115"/>
            <a:ext cx="2006641" cy="358307"/>
          </a:xfrm>
        </p:spPr>
        <p:txBody>
          <a:bodyPr lIns="0" tIns="0" rIns="0" bIns="0" anchor="b"/>
          <a:lstStyle>
            <a:lvl1pPr>
              <a:defRPr sz="2400" spc="31"/>
            </a:lvl1pPr>
          </a:lstStyle>
          <a:p>
            <a:pPr lvl="0"/>
            <a:r>
              <a:rPr lang="en-US"/>
              <a:t>Item 7 here</a:t>
            </a:r>
          </a:p>
        </p:txBody>
      </p:sp>
      <p:sp>
        <p:nvSpPr>
          <p:cNvPr id="27" name="Text Placeholder 3">
            <a:extLst>
              <a:ext uri="{FF2B5EF4-FFF2-40B4-BE49-F238E27FC236}">
                <a16:creationId xmlns:a16="http://schemas.microsoft.com/office/drawing/2014/main" id="{9A5363D3-241C-A01A-65B1-933351E1C8CD}"/>
              </a:ext>
            </a:extLst>
          </p:cNvPr>
          <p:cNvSpPr txBox="1">
            <a:spLocks noGrp="1"/>
          </p:cNvSpPr>
          <p:nvPr>
            <p:ph type="body" idx="4294967295"/>
          </p:nvPr>
        </p:nvSpPr>
        <p:spPr>
          <a:xfrm>
            <a:off x="8128716" y="4421115"/>
            <a:ext cx="2006641" cy="358307"/>
          </a:xfrm>
        </p:spPr>
        <p:txBody>
          <a:bodyPr lIns="0" tIns="0" rIns="0" bIns="0" anchor="b"/>
          <a:lstStyle>
            <a:lvl1pPr>
              <a:defRPr sz="2400" spc="31"/>
            </a:lvl1pPr>
          </a:lstStyle>
          <a:p>
            <a:pPr lvl="0"/>
            <a:r>
              <a:rPr lang="en-US"/>
              <a:t>Item 8 here</a:t>
            </a:r>
          </a:p>
        </p:txBody>
      </p:sp>
      <p:sp>
        <p:nvSpPr>
          <p:cNvPr id="28" name="Text Placeholder 3">
            <a:extLst>
              <a:ext uri="{FF2B5EF4-FFF2-40B4-BE49-F238E27FC236}">
                <a16:creationId xmlns:a16="http://schemas.microsoft.com/office/drawing/2014/main" id="{00BEE1C6-3E00-E18E-9115-4BF7CBC79009}"/>
              </a:ext>
            </a:extLst>
          </p:cNvPr>
          <p:cNvSpPr txBox="1">
            <a:spLocks noGrp="1"/>
          </p:cNvSpPr>
          <p:nvPr>
            <p:ph type="body" idx="4294967295"/>
          </p:nvPr>
        </p:nvSpPr>
        <p:spPr>
          <a:xfrm>
            <a:off x="3225785" y="2878055"/>
            <a:ext cx="2006641" cy="675047"/>
          </a:xfrm>
        </p:spPr>
        <p:txBody>
          <a:bodyPr lIns="0" tIns="0" rIns="0" bIns="0"/>
          <a:lstStyle>
            <a:lvl1pPr>
              <a:lnSpc>
                <a:spcPts val="1820"/>
              </a:lnSpc>
              <a:defRPr sz="1600" b="0" spc="31">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ECCFED9-0795-72B3-4553-3A8EBEE2B188}"/>
              </a:ext>
            </a:extLst>
          </p:cNvPr>
          <p:cNvSpPr txBox="1">
            <a:spLocks noGrp="1"/>
          </p:cNvSpPr>
          <p:nvPr>
            <p:ph type="body" idx="4294967295"/>
          </p:nvPr>
        </p:nvSpPr>
        <p:spPr>
          <a:xfrm>
            <a:off x="5704093" y="2878055"/>
            <a:ext cx="2006641" cy="675047"/>
          </a:xfrm>
        </p:spPr>
        <p:txBody>
          <a:bodyPr lIns="0" tIns="0" rIns="0" bIns="0"/>
          <a:lstStyle>
            <a:lvl1pPr>
              <a:lnSpc>
                <a:spcPts val="1820"/>
              </a:lnSpc>
              <a:defRPr sz="1600" b="0" spc="31">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4B781250-0BB4-585B-7F2A-BAF35885C3C6}"/>
              </a:ext>
            </a:extLst>
          </p:cNvPr>
          <p:cNvSpPr txBox="1">
            <a:spLocks noGrp="1"/>
          </p:cNvSpPr>
          <p:nvPr>
            <p:ph type="body" idx="4294967295"/>
          </p:nvPr>
        </p:nvSpPr>
        <p:spPr>
          <a:xfrm>
            <a:off x="8182390" y="2878055"/>
            <a:ext cx="2006641" cy="675047"/>
          </a:xfrm>
        </p:spPr>
        <p:txBody>
          <a:bodyPr lIns="0" tIns="0" rIns="0" bIns="0"/>
          <a:lstStyle>
            <a:lvl1pPr>
              <a:lnSpc>
                <a:spcPts val="1820"/>
              </a:lnSpc>
              <a:defRPr sz="1600" b="0" spc="31">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E435E7C-378E-6B89-E9A1-B6A3551452FE}"/>
              </a:ext>
            </a:extLst>
          </p:cNvPr>
          <p:cNvSpPr txBox="1">
            <a:spLocks noGrp="1"/>
          </p:cNvSpPr>
          <p:nvPr>
            <p:ph type="body" idx="4294967295"/>
          </p:nvPr>
        </p:nvSpPr>
        <p:spPr>
          <a:xfrm>
            <a:off x="774325" y="5042467"/>
            <a:ext cx="2006641" cy="675047"/>
          </a:xfrm>
        </p:spPr>
        <p:txBody>
          <a:bodyPr lIns="0" tIns="0" rIns="0" bIns="0"/>
          <a:lstStyle>
            <a:lvl1pPr>
              <a:lnSpc>
                <a:spcPts val="1820"/>
              </a:lnSpc>
              <a:defRPr sz="1600" b="0" spc="31">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EC368121-6AAD-B5E0-7229-FFAB2463682B}"/>
              </a:ext>
            </a:extLst>
          </p:cNvPr>
          <p:cNvSpPr txBox="1">
            <a:spLocks noGrp="1"/>
          </p:cNvSpPr>
          <p:nvPr>
            <p:ph type="body" idx="4294967295"/>
          </p:nvPr>
        </p:nvSpPr>
        <p:spPr>
          <a:xfrm>
            <a:off x="3225785" y="5042467"/>
            <a:ext cx="2006641" cy="675047"/>
          </a:xfrm>
        </p:spPr>
        <p:txBody>
          <a:bodyPr lIns="0" tIns="0" rIns="0" bIns="0"/>
          <a:lstStyle>
            <a:lvl1pPr>
              <a:lnSpc>
                <a:spcPts val="1820"/>
              </a:lnSpc>
              <a:defRPr sz="1600" b="0" spc="31">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F88DF0F8-1A5D-A00D-F182-6AE5B4406A43}"/>
              </a:ext>
            </a:extLst>
          </p:cNvPr>
          <p:cNvSpPr txBox="1">
            <a:spLocks noGrp="1"/>
          </p:cNvSpPr>
          <p:nvPr>
            <p:ph type="body" idx="4294967295"/>
          </p:nvPr>
        </p:nvSpPr>
        <p:spPr>
          <a:xfrm>
            <a:off x="5677245" y="5042467"/>
            <a:ext cx="2006641" cy="675047"/>
          </a:xfrm>
        </p:spPr>
        <p:txBody>
          <a:bodyPr lIns="0" tIns="0" rIns="0" bIns="0"/>
          <a:lstStyle>
            <a:lvl1pPr>
              <a:lnSpc>
                <a:spcPts val="1820"/>
              </a:lnSpc>
              <a:defRPr sz="1600" b="0" spc="31">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E3AD66D3-066C-6E9A-6E3B-55F759370BC6}"/>
              </a:ext>
            </a:extLst>
          </p:cNvPr>
          <p:cNvSpPr txBox="1">
            <a:spLocks noGrp="1"/>
          </p:cNvSpPr>
          <p:nvPr>
            <p:ph type="body" idx="4294967295"/>
          </p:nvPr>
        </p:nvSpPr>
        <p:spPr>
          <a:xfrm>
            <a:off x="8128706" y="5042467"/>
            <a:ext cx="2006641" cy="675047"/>
          </a:xfrm>
        </p:spPr>
        <p:txBody>
          <a:bodyPr lIns="0" tIns="0" rIns="0" bIns="0"/>
          <a:lstStyle>
            <a:lvl1pPr>
              <a:lnSpc>
                <a:spcPts val="1820"/>
              </a:lnSpc>
              <a:defRPr sz="1600" b="0" spc="31">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AC426973-1D4C-5A21-A9FE-F9ADFCD4DE06}"/>
              </a:ext>
            </a:extLst>
          </p:cNvPr>
          <p:cNvSpPr txBox="1"/>
          <p:nvPr/>
        </p:nvSpPr>
        <p:spPr>
          <a:xfrm>
            <a:off x="-2295262" y="3710590"/>
            <a:ext cx="2076209" cy="523220"/>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0CDCE659-E181-1A71-A9C4-8E4C89E9A915}"/>
              </a:ext>
            </a:extLst>
          </p:cNvPr>
          <p:cNvSpPr/>
          <p:nvPr/>
        </p:nvSpPr>
        <p:spPr>
          <a:xfrm rot="5400013">
            <a:off x="-499303" y="388147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3426704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C97DFD7-6426-7F6C-1567-1015C60EB39E}"/>
              </a:ext>
            </a:extLst>
          </p:cNvPr>
          <p:cNvSpPr txBox="1">
            <a:spLocks noGrp="1"/>
          </p:cNvSpPr>
          <p:nvPr>
            <p:ph type="title"/>
          </p:nvPr>
        </p:nvSpPr>
        <p:spPr>
          <a:xfrm>
            <a:off x="805697"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98251A4-6E41-13C2-DF5D-5C1E2A34C5D6}"/>
              </a:ext>
            </a:extLst>
          </p:cNvPr>
          <p:cNvSpPr txBox="1">
            <a:spLocks noGrp="1"/>
          </p:cNvSpPr>
          <p:nvPr>
            <p:ph type="body" idx="4294967295"/>
          </p:nvPr>
        </p:nvSpPr>
        <p:spPr>
          <a:xfrm>
            <a:off x="805697" y="2118545"/>
            <a:ext cx="4143009" cy="1541312"/>
          </a:xfrm>
        </p:spPr>
        <p:txBody>
          <a:bodyPr lIns="0" tIns="0" rIns="0" bIns="0"/>
          <a:lstStyle>
            <a:lvl1pPr>
              <a:lnSpc>
                <a:spcPts val="1820"/>
              </a:lnSpc>
              <a:defRPr sz="1600" b="0" spc="31">
                <a:latin typeface="Figtree" pitchFamily="2"/>
              </a:defRPr>
            </a:lvl1pPr>
          </a:lstStyle>
          <a:p>
            <a:pPr lvl="0"/>
            <a:r>
              <a:rPr lang="en-US"/>
              <a:t>Add body text here</a:t>
            </a:r>
          </a:p>
        </p:txBody>
      </p:sp>
      <p:pic>
        <p:nvPicPr>
          <p:cNvPr id="4" name="Picture 4">
            <a:extLst>
              <a:ext uri="{FF2B5EF4-FFF2-40B4-BE49-F238E27FC236}">
                <a16:creationId xmlns:a16="http://schemas.microsoft.com/office/drawing/2014/main" id="{433D347D-A137-FAEE-A974-D139A465113B}"/>
              </a:ext>
            </a:extLst>
          </p:cNvPr>
          <p:cNvPicPr>
            <a:picLocks noChangeAspect="1"/>
          </p:cNvPicPr>
          <p:nvPr/>
        </p:nvPicPr>
        <p:blipFill>
          <a:blip r:embed="rId3"/>
          <a:stretch>
            <a:fillRect/>
          </a:stretch>
        </p:blipFill>
        <p:spPr>
          <a:xfrm>
            <a:off x="4039225" y="3929854"/>
            <a:ext cx="304796" cy="304796"/>
          </a:xfrm>
          <a:prstGeom prst="rect">
            <a:avLst/>
          </a:prstGeom>
          <a:noFill/>
          <a:ln cap="flat">
            <a:noFill/>
          </a:ln>
        </p:spPr>
      </p:pic>
      <p:pic>
        <p:nvPicPr>
          <p:cNvPr id="5" name="Picture 5">
            <a:extLst>
              <a:ext uri="{FF2B5EF4-FFF2-40B4-BE49-F238E27FC236}">
                <a16:creationId xmlns:a16="http://schemas.microsoft.com/office/drawing/2014/main" id="{B4297456-6C8E-4ADA-89FE-10CB2621D4A6}"/>
              </a:ext>
            </a:extLst>
          </p:cNvPr>
          <p:cNvPicPr>
            <a:picLocks noChangeAspect="1"/>
          </p:cNvPicPr>
          <p:nvPr/>
        </p:nvPicPr>
        <p:blipFill>
          <a:blip r:embed="rId4"/>
          <a:stretch>
            <a:fillRect/>
          </a:stretch>
        </p:blipFill>
        <p:spPr>
          <a:xfrm>
            <a:off x="805697" y="4509154"/>
            <a:ext cx="304796" cy="304796"/>
          </a:xfrm>
          <a:prstGeom prst="rect">
            <a:avLst/>
          </a:prstGeom>
          <a:noFill/>
          <a:ln cap="flat">
            <a:noFill/>
          </a:ln>
        </p:spPr>
      </p:pic>
      <p:pic>
        <p:nvPicPr>
          <p:cNvPr id="6" name="Picture 6">
            <a:extLst>
              <a:ext uri="{FF2B5EF4-FFF2-40B4-BE49-F238E27FC236}">
                <a16:creationId xmlns:a16="http://schemas.microsoft.com/office/drawing/2014/main" id="{52656C9E-E6FC-4479-A722-4B354D562C86}"/>
              </a:ext>
            </a:extLst>
          </p:cNvPr>
          <p:cNvPicPr>
            <a:picLocks noChangeAspect="1"/>
          </p:cNvPicPr>
          <p:nvPr/>
        </p:nvPicPr>
        <p:blipFill>
          <a:blip r:embed="rId5"/>
          <a:stretch>
            <a:fillRect/>
          </a:stretch>
        </p:blipFill>
        <p:spPr>
          <a:xfrm>
            <a:off x="805697" y="3932103"/>
            <a:ext cx="304796" cy="304796"/>
          </a:xfrm>
          <a:prstGeom prst="rect">
            <a:avLst/>
          </a:prstGeom>
          <a:noFill/>
          <a:ln cap="flat">
            <a:noFill/>
          </a:ln>
        </p:spPr>
      </p:pic>
      <p:sp>
        <p:nvSpPr>
          <p:cNvPr id="7" name="TextBox 7">
            <a:hlinkClick r:id="rId6"/>
            <a:extLst>
              <a:ext uri="{FF2B5EF4-FFF2-40B4-BE49-F238E27FC236}">
                <a16:creationId xmlns:a16="http://schemas.microsoft.com/office/drawing/2014/main" id="{D5025C55-D135-DBC3-D651-42ECA33167EB}"/>
              </a:ext>
            </a:extLst>
          </p:cNvPr>
          <p:cNvSpPr txBox="1"/>
          <p:nvPr/>
        </p:nvSpPr>
        <p:spPr>
          <a:xfrm>
            <a:off x="1110494" y="3930622"/>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6">
                  <a:extLst>
                    <a:ext uri="{A12FA001-AC4F-418D-AE19-62706E023703}">
                      <ahyp:hlinkClr xmlns:ahyp="http://schemas.microsoft.com/office/drawing/2018/hyperlinkcolor" val="tx"/>
                    </a:ext>
                  </a:extLst>
                </a:hlinkClick>
              </a:rPr>
              <a:t>info@retailenergycode.co.uk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8" name="TextBox 8">
            <a:hlinkClick r:id="rId7"/>
            <a:extLst>
              <a:ext uri="{FF2B5EF4-FFF2-40B4-BE49-F238E27FC236}">
                <a16:creationId xmlns:a16="http://schemas.microsoft.com/office/drawing/2014/main" id="{3FFA9B4A-F1CA-AE73-3F20-7047C4209366}"/>
              </a:ext>
            </a:extLst>
          </p:cNvPr>
          <p:cNvSpPr txBox="1"/>
          <p:nvPr/>
        </p:nvSpPr>
        <p:spPr>
          <a:xfrm>
            <a:off x="1110494"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9" name="TextBox 9">
            <a:hlinkClick r:id="rId8"/>
            <a:extLst>
              <a:ext uri="{FF2B5EF4-FFF2-40B4-BE49-F238E27FC236}">
                <a16:creationId xmlns:a16="http://schemas.microsoft.com/office/drawing/2014/main" id="{52316B25-5161-6389-D282-860408EA91B9}"/>
              </a:ext>
            </a:extLst>
          </p:cNvPr>
          <p:cNvSpPr txBox="1"/>
          <p:nvPr/>
        </p:nvSpPr>
        <p:spPr>
          <a:xfrm>
            <a:off x="4344031" y="392680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Follow us on LinkedIn</a:t>
            </a:r>
            <a:endParaRPr lang="en-US" sz="1400" b="0" i="0" u="none" strike="noStrike" kern="0" cap="none" spc="31" baseline="0">
              <a:solidFill>
                <a:srgbClr val="F8F8F8"/>
              </a:solidFill>
              <a:uFillTx/>
              <a:latin typeface="Figtree" pitchFamily="2"/>
              <a:ea typeface="Arial"/>
              <a:cs typeface="Arial"/>
            </a:endParaRPr>
          </a:p>
        </p:txBody>
      </p:sp>
      <p:pic>
        <p:nvPicPr>
          <p:cNvPr id="10" name="Picture 10" descr="A white letter on a black background&#10;&#10;AI-generated content may be incorrect.">
            <a:extLst>
              <a:ext uri="{FF2B5EF4-FFF2-40B4-BE49-F238E27FC236}">
                <a16:creationId xmlns:a16="http://schemas.microsoft.com/office/drawing/2014/main" id="{ECC63059-3C0E-BBFD-BF9E-B3EBEF54A735}"/>
              </a:ext>
            </a:extLst>
          </p:cNvPr>
          <p:cNvPicPr>
            <a:picLocks noChangeAspect="1"/>
          </p:cNvPicPr>
          <p:nvPr/>
        </p:nvPicPr>
        <p:blipFill>
          <a:blip r:embed="rId9"/>
          <a:stretch>
            <a:fillRect/>
          </a:stretch>
        </p:blipFill>
        <p:spPr>
          <a:xfrm>
            <a:off x="9343942" y="4999207"/>
            <a:ext cx="2042359" cy="354779"/>
          </a:xfrm>
          <a:prstGeom prst="rect">
            <a:avLst/>
          </a:prstGeom>
          <a:noFill/>
          <a:ln cap="flat">
            <a:noFill/>
          </a:ln>
        </p:spPr>
      </p:pic>
      <p:sp>
        <p:nvSpPr>
          <p:cNvPr id="11" name="TextBox 11">
            <a:hlinkClick r:id="rId8"/>
            <a:extLst>
              <a:ext uri="{FF2B5EF4-FFF2-40B4-BE49-F238E27FC236}">
                <a16:creationId xmlns:a16="http://schemas.microsoft.com/office/drawing/2014/main" id="{8F5E6371-5C78-B5A2-4186-3FB15DA24649}"/>
              </a:ext>
            </a:extLst>
          </p:cNvPr>
          <p:cNvSpPr txBox="1"/>
          <p:nvPr/>
        </p:nvSpPr>
        <p:spPr>
          <a:xfrm>
            <a:off x="805697" y="5796170"/>
            <a:ext cx="10580604" cy="1015663"/>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Retail Energy Code Company © 2025</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1" baseline="0">
                <a:solidFill>
                  <a:srgbClr val="F8F8F8"/>
                </a:solidFill>
                <a:uFillTx/>
                <a:latin typeface="Figtree" pitchFamily="2"/>
                <a:ea typeface="Arial"/>
                <a:cs typeface="Arial"/>
              </a:rPr>
            </a:br>
            <a:endParaRPr lang="en-US" sz="1000" b="0" i="0" u="none" strike="noStrike" kern="0" cap="none" spc="31" baseline="0">
              <a:solidFill>
                <a:srgbClr val="F8F8F8"/>
              </a:solidFill>
              <a:uFillTx/>
              <a:latin typeface="Figtree" pitchFamily="2"/>
              <a:ea typeface="Arial"/>
              <a:cs typeface="Arial"/>
            </a:endParaRP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p:txBody>
      </p:sp>
      <p:pic>
        <p:nvPicPr>
          <p:cNvPr id="12" name="Picture 1">
            <a:extLst>
              <a:ext uri="{FF2B5EF4-FFF2-40B4-BE49-F238E27FC236}">
                <a16:creationId xmlns:a16="http://schemas.microsoft.com/office/drawing/2014/main" id="{7CBF8F86-9624-03E0-3198-B84D2D325B7A}"/>
              </a:ext>
            </a:extLst>
          </p:cNvPr>
          <p:cNvPicPr>
            <a:picLocks noChangeAspect="1"/>
          </p:cNvPicPr>
          <p:nvPr/>
        </p:nvPicPr>
        <p:blipFill>
          <a:blip r:embed="rId3"/>
          <a:stretch>
            <a:fillRect/>
          </a:stretch>
        </p:blipFill>
        <p:spPr>
          <a:xfrm>
            <a:off x="4039225" y="4491459"/>
            <a:ext cx="304796" cy="304796"/>
          </a:xfrm>
          <a:prstGeom prst="rect">
            <a:avLst/>
          </a:prstGeom>
          <a:noFill/>
          <a:ln cap="flat">
            <a:noFill/>
          </a:ln>
        </p:spPr>
      </p:pic>
      <p:sp>
        <p:nvSpPr>
          <p:cNvPr id="13" name="TextBox 12">
            <a:hlinkClick r:id="rId8"/>
            <a:extLst>
              <a:ext uri="{FF2B5EF4-FFF2-40B4-BE49-F238E27FC236}">
                <a16:creationId xmlns:a16="http://schemas.microsoft.com/office/drawing/2014/main" id="{C37E2295-C946-8EA9-D6D1-CBDD2E37715F}"/>
              </a:ext>
            </a:extLst>
          </p:cNvPr>
          <p:cNvSpPr txBox="1"/>
          <p:nvPr/>
        </p:nvSpPr>
        <p:spPr>
          <a:xfrm>
            <a:off x="4344031"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1"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109580264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29" Type="http://schemas.openxmlformats.org/officeDocument/2006/relationships/theme" Target="../theme/theme2.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slideLayout" Target="../slideLayouts/slideLayout63.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26" Type="http://schemas.openxmlformats.org/officeDocument/2006/relationships/theme" Target="../theme/theme3.xml"/><Relationship Id="rId3" Type="http://schemas.openxmlformats.org/officeDocument/2006/relationships/slideLayout" Target="../slideLayouts/slideLayout66.xml"/><Relationship Id="rId21" Type="http://schemas.openxmlformats.org/officeDocument/2006/relationships/slideLayout" Target="../slideLayouts/slideLayout84.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slideLayout" Target="../slideLayouts/slideLayout88.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slideLayout" Target="../slideLayouts/slideLayout83.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24" Type="http://schemas.openxmlformats.org/officeDocument/2006/relationships/slideLayout" Target="../slideLayouts/slideLayout87.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slideLayout" Target="../slideLayouts/slideLayout86.xml"/><Relationship Id="rId10" Type="http://schemas.openxmlformats.org/officeDocument/2006/relationships/slideLayout" Target="../slideLayouts/slideLayout73.xml"/><Relationship Id="rId19" Type="http://schemas.openxmlformats.org/officeDocument/2006/relationships/slideLayout" Target="../slideLayouts/slideLayout82.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slideLayout" Target="../slideLayouts/slideLayout8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18" Type="http://schemas.openxmlformats.org/officeDocument/2006/relationships/slideLayout" Target="../slideLayouts/slideLayout106.xml"/><Relationship Id="rId3" Type="http://schemas.openxmlformats.org/officeDocument/2006/relationships/slideLayout" Target="../slideLayouts/slideLayout91.xml"/><Relationship Id="rId21" Type="http://schemas.openxmlformats.org/officeDocument/2006/relationships/theme" Target="../theme/theme4.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20" Type="http://schemas.openxmlformats.org/officeDocument/2006/relationships/slideLayout" Target="../slideLayouts/slideLayout108.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10" Type="http://schemas.openxmlformats.org/officeDocument/2006/relationships/slideLayout" Target="../slideLayouts/slideLayout98.xml"/><Relationship Id="rId19" Type="http://schemas.openxmlformats.org/officeDocument/2006/relationships/slideLayout" Target="../slideLayouts/slideLayout107.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D27EB5C0-EF0A-4C65-8CD3-7ADB1DCDA0B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A59A8698-7A10-07F2-B8B1-ED367857596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4"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cSld>
  <p:clrMap bg1="lt1" tx1="dk1" bg2="lt2" tx2="dk2" accent1="accent1" accent2="accent2" accent3="accent3" accent4="accent4" accent5="accent5" accent6="accent6" hlink="hlink" folHlink="folHlink"/>
  <p:sldLayoutIdLst>
    <p:sldLayoutId id="2147484315" r:id="rId1"/>
    <p:sldLayoutId id="2147483672" r:id="rId2"/>
    <p:sldLayoutId id="2147484316" r:id="rId3"/>
    <p:sldLayoutId id="2147484317" r:id="rId4"/>
    <p:sldLayoutId id="2147483675" r:id="rId5"/>
    <p:sldLayoutId id="2147484318" r:id="rId6"/>
    <p:sldLayoutId id="2147483677" r:id="rId7"/>
    <p:sldLayoutId id="2147483678" r:id="rId8"/>
    <p:sldLayoutId id="2147483679" r:id="rId9"/>
    <p:sldLayoutId id="2147483680" r:id="rId10"/>
    <p:sldLayoutId id="2147484319" r:id="rId11"/>
    <p:sldLayoutId id="2147483671" r:id="rId12"/>
    <p:sldLayoutId id="2147484320" r:id="rId13"/>
    <p:sldLayoutId id="2147483673" r:id="rId14"/>
    <p:sldLayoutId id="2147483674" r:id="rId15"/>
    <p:sldLayoutId id="2147483683" r:id="rId16"/>
    <p:sldLayoutId id="2147483684" r:id="rId17"/>
    <p:sldLayoutId id="2147484322" r:id="rId18"/>
    <p:sldLayoutId id="2147483676" r:id="rId19"/>
    <p:sldLayoutId id="2147483686" r:id="rId20"/>
    <p:sldLayoutId id="2147483687" r:id="rId21"/>
    <p:sldLayoutId id="2147483688" r:id="rId22"/>
    <p:sldLayoutId id="2147483689" r:id="rId23"/>
    <p:sldLayoutId id="2147484340" r:id="rId24"/>
    <p:sldLayoutId id="2147483690" r:id="rId25"/>
    <p:sldLayoutId id="2147483681" r:id="rId26"/>
    <p:sldLayoutId id="2147483682" r:id="rId27"/>
    <p:sldLayoutId id="2147484354" r:id="rId28"/>
    <p:sldLayoutId id="2147484321" r:id="rId29"/>
    <p:sldLayoutId id="2147483691" r:id="rId30"/>
    <p:sldLayoutId id="2147483747" r:id="rId31"/>
    <p:sldLayoutId id="2147483748" r:id="rId32"/>
    <p:sldLayoutId id="2147483685" r:id="rId33"/>
    <p:sldLayoutId id="2147484353" r:id="rId34"/>
    <p:sldLayoutId id="2147484341" r:id="rId35"/>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201E2E"/>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201E2E"/>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201E2E"/>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EC9A-147B-4F04-BC34-F484603F7695}" type="datetimeFigureOut">
              <a:rPr lang="en-GB" smtClean="0"/>
              <a:t>13/07/2026</a:t>
            </a:fld>
            <a:endParaRPr lang="en-GB"/>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8EB67-8D96-495E-9886-44B882B023C1}" type="slidenum">
              <a:rPr lang="en-GB" smtClean="0"/>
              <a:t>‹#›</a:t>
            </a:fld>
            <a:endParaRPr lang="en-GB"/>
          </a:p>
        </p:txBody>
      </p:sp>
      <p:sp>
        <p:nvSpPr>
          <p:cNvPr id="7"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2269512836"/>
      </p:ext>
    </p:extLst>
  </p:cSld>
  <p:clrMap bg1="lt1" tx1="dk1" bg2="lt2" tx2="dk2" accent1="accent1" accent2="accent2" accent3="accent3" accent4="accent4" accent5="accent5" accent6="accent6" hlink="hlink" folHlink="folHlink"/>
  <p:sldLayoutIdLst>
    <p:sldLayoutId id="2147484205" r:id="rId1"/>
    <p:sldLayoutId id="2147484206" r:id="rId2"/>
    <p:sldLayoutId id="2147484207" r:id="rId3"/>
    <p:sldLayoutId id="2147484252" r:id="rId4"/>
    <p:sldLayoutId id="2147484253" r:id="rId5"/>
    <p:sldLayoutId id="2147484208" r:id="rId6"/>
    <p:sldLayoutId id="2147484209" r:id="rId7"/>
    <p:sldLayoutId id="2147484210" r:id="rId8"/>
    <p:sldLayoutId id="2147484211" r:id="rId9"/>
    <p:sldLayoutId id="2147484212" r:id="rId10"/>
    <p:sldLayoutId id="2147484213" r:id="rId11"/>
    <p:sldLayoutId id="2147484254" r:id="rId12"/>
    <p:sldLayoutId id="2147483887" r:id="rId13"/>
    <p:sldLayoutId id="2147483888" r:id="rId14"/>
    <p:sldLayoutId id="2147484215" r:id="rId15"/>
    <p:sldLayoutId id="2147484216" r:id="rId16"/>
    <p:sldLayoutId id="2147484217" r:id="rId17"/>
    <p:sldLayoutId id="2147484255" r:id="rId18"/>
    <p:sldLayoutId id="2147483955" r:id="rId19"/>
    <p:sldLayoutId id="2147483988" r:id="rId20"/>
    <p:sldLayoutId id="2147484282" r:id="rId21"/>
    <p:sldLayoutId id="2147484220" r:id="rId22"/>
    <p:sldLayoutId id="2147484284" r:id="rId23"/>
    <p:sldLayoutId id="2147484285" r:id="rId24"/>
    <p:sldLayoutId id="2147483989" r:id="rId25"/>
    <p:sldLayoutId id="2147484256" r:id="rId26"/>
    <p:sldLayoutId id="2147484222" r:id="rId27"/>
    <p:sldLayoutId id="2147484258" r:id="rId28"/>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201E2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37AF5CEF-71E1-9BCA-F154-BE4BAA626494}"/>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C6A5EC92-CB38-38AB-412E-134B344C9656}"/>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4"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cSld>
  <p:clrMap bg1="lt1" tx1="dk1" bg2="lt2" tx2="dk2" accent1="accent1" accent2="accent2" accent3="accent3" accent4="accent4" accent5="accent5" accent6="accent6" hlink="hlink" folHlink="folHlink"/>
  <p:sldLayoutIdLst>
    <p:sldLayoutId id="2147484357"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4352" r:id="rId20"/>
    <p:sldLayoutId id="2147483668" r:id="rId21"/>
    <p:sldLayoutId id="2147483669" r:id="rId22"/>
    <p:sldLayoutId id="2147484261" r:id="rId23"/>
    <p:sldLayoutId id="2147484351" r:id="rId24"/>
    <p:sldLayoutId id="2147484355" r:id="rId25"/>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21D5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C416F22E-5965-E8C8-FAB7-DF3A2A35FD89}"/>
              </a:ext>
            </a:extLst>
          </p:cNvPr>
          <p:cNvSpPr txBox="1">
            <a:spLocks noGrp="1"/>
          </p:cNvSpPr>
          <p:nvPr>
            <p:ph type="title"/>
          </p:nvPr>
        </p:nvSpPr>
        <p:spPr>
          <a:xfrm>
            <a:off x="838203" y="365130"/>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86A63B1F-196D-480A-94A1-1A005F169883}"/>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4"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2611539044"/>
      </p:ext>
    </p:extLst>
  </p:cSld>
  <p:clrMap bg1="lt1" tx1="dk1" bg2="lt2" tx2="dk2" accent1="accent1" accent2="accent2" accent3="accent3" accent4="accent4" accent5="accent5" accent6="accent6" hlink="hlink" folHlink="folHlink"/>
  <p:sldLayoutIdLst>
    <p:sldLayoutId id="2147484287" r:id="rId1"/>
    <p:sldLayoutId id="2147484288" r:id="rId2"/>
    <p:sldLayoutId id="2147484289" r:id="rId3"/>
    <p:sldLayoutId id="2147484290" r:id="rId4"/>
    <p:sldLayoutId id="2147484291" r:id="rId5"/>
    <p:sldLayoutId id="2147484292" r:id="rId6"/>
    <p:sldLayoutId id="2147484293" r:id="rId7"/>
    <p:sldLayoutId id="2147484294" r:id="rId8"/>
    <p:sldLayoutId id="2147484295" r:id="rId9"/>
    <p:sldLayoutId id="2147484296" r:id="rId10"/>
    <p:sldLayoutId id="2147484297" r:id="rId11"/>
    <p:sldLayoutId id="2147484298" r:id="rId12"/>
    <p:sldLayoutId id="2147484299" r:id="rId13"/>
    <p:sldLayoutId id="2147484300" r:id="rId14"/>
    <p:sldLayoutId id="2147484301" r:id="rId15"/>
    <p:sldLayoutId id="2147484302" r:id="rId16"/>
    <p:sldLayoutId id="2147484303" r:id="rId17"/>
    <p:sldLayoutId id="2147484304" r:id="rId18"/>
    <p:sldLayoutId id="2147484305" r:id="rId19"/>
    <p:sldLayoutId id="2147484306" r:id="rId20"/>
  </p:sldLayoutIdLst>
  <p:txStyles>
    <p:titleStyle>
      <a:lvl1pPr marL="0" marR="0" lvl="0" indent="0" algn="l" defTabSz="914377"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377"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189" marR="0" lvl="1" indent="0" algn="l" defTabSz="914377"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377" marR="0" lvl="2" indent="0" algn="l" defTabSz="914377"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6.xml"/></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8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34.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5.xml"/><Relationship Id="rId1" Type="http://schemas.openxmlformats.org/officeDocument/2006/relationships/slideLayout" Target="../slideLayouts/slideLayout32.xml"/><Relationship Id="rId6" Type="http://schemas.openxmlformats.org/officeDocument/2006/relationships/image" Target="../media/image38.svg"/><Relationship Id="rId5" Type="http://schemas.openxmlformats.org/officeDocument/2006/relationships/image" Target="../media/image37.svg"/><Relationship Id="rId4" Type="http://schemas.openxmlformats.org/officeDocument/2006/relationships/image" Target="../media/image36.sv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3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09.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09.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09.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09.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09.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09.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09.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9.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0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hyperlink" Target="https://retailenergycode.co.uk/recco-appoints-raidiam-and-paypoint-as-trust-framework-partners-for-consumer-consent-solution/"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9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37.xml.rels><?xml version="1.0" encoding="UTF-8" standalone="yes"?>
<Relationships xmlns="http://schemas.openxmlformats.org/package/2006/relationships"><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59.xml"/></Relationships>
</file>

<file path=ppt/slides/slide1.xml><?xml version="1.0" encoding="utf-8"?>
<p:sld xmlns:a="http://schemas.openxmlformats.org/drawingml/2006/main" xmlns:r="http://schemas.openxmlformats.org/officeDocument/2006/relationships" xmlns:p="http://schemas.openxmlformats.org/presentationml/2006/main">
  <p:cSld name="Slide6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A9BEB-00CC-90E4-5154-6A8B19F02264}"/>
              </a:ext>
            </a:extLst>
          </p:cNvPr>
          <p:cNvSpPr txBox="1">
            <a:spLocks noGrp="1"/>
          </p:cNvSpPr>
          <p:nvPr>
            <p:ph type="title"/>
          </p:nvPr>
        </p:nvSpPr>
        <p:spPr>
          <a:xfrm>
            <a:off x="376522" y="1504946"/>
            <a:ext cx="11424623" cy="3848096"/>
          </a:xfrm>
        </p:spPr>
        <p:txBody>
          <a:bodyPr/>
          <a:lstStyle/>
          <a:p>
            <a:r>
              <a:rPr lang="en-GB">
                <a:solidFill>
                  <a:srgbClr val="1EF395"/>
                </a:solidFill>
                <a:latin typeface="Playfair Display"/>
              </a:rPr>
              <a:t>Consumer Consent Solution</a:t>
            </a:r>
            <a:br>
              <a:rPr lang="en-GB">
                <a:latin typeface="Playfair Display" pitchFamily="2"/>
              </a:rPr>
            </a:br>
            <a:r>
              <a:rPr lang="en-GB">
                <a:latin typeface="Figtree ExtraBold"/>
              </a:rPr>
              <a:t> </a:t>
            </a:r>
            <a:r>
              <a:rPr lang="en-GB" err="1">
                <a:latin typeface="Figtree ExtraBold"/>
              </a:rPr>
              <a:t>Solution</a:t>
            </a:r>
            <a:r>
              <a:rPr lang="en-GB">
                <a:latin typeface="Figtree ExtraBold"/>
              </a:rPr>
              <a:t> Group</a:t>
            </a:r>
          </a:p>
        </p:txBody>
      </p:sp>
      <p:sp>
        <p:nvSpPr>
          <p:cNvPr id="3" name="Text Placeholder 2">
            <a:extLst>
              <a:ext uri="{FF2B5EF4-FFF2-40B4-BE49-F238E27FC236}">
                <a16:creationId xmlns:a16="http://schemas.microsoft.com/office/drawing/2014/main" id="{5B0F6016-B65A-439C-8962-FBC63CC1D193}"/>
              </a:ext>
            </a:extLst>
          </p:cNvPr>
          <p:cNvSpPr txBox="1">
            <a:spLocks noGrp="1"/>
          </p:cNvSpPr>
          <p:nvPr>
            <p:ph type="body" idx="4294967295"/>
          </p:nvPr>
        </p:nvSpPr>
        <p:spPr>
          <a:xfrm>
            <a:off x="4422431" y="600925"/>
            <a:ext cx="3347133" cy="654198"/>
          </a:xfrm>
        </p:spPr>
        <p:txBody>
          <a:bodyPr lIns="0" tIns="0" rIns="0" bIns="0" anchorCtr="1"/>
          <a:lstStyle/>
          <a:p>
            <a:pPr lvl="0" algn="ctr">
              <a:lnSpc>
                <a:spcPts val="1820"/>
              </a:lnSpc>
            </a:pPr>
            <a:r>
              <a:rPr lang="en-GB" sz="1800" b="0" spc="30">
                <a:solidFill>
                  <a:srgbClr val="FFFFFF"/>
                </a:solidFill>
                <a:latin typeface="Figtree"/>
              </a:rPr>
              <a:t>16/07/26</a:t>
            </a:r>
            <a:endParaRPr lang="en-US"/>
          </a:p>
        </p:txBody>
      </p:sp>
    </p:spTree>
    <p:extLst>
      <p:ext uri="{BB962C8B-B14F-4D97-AF65-F5344CB8AC3E}">
        <p14:creationId xmlns:p14="http://schemas.microsoft.com/office/powerpoint/2010/main" val="3600107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D272BB7C-5E86-9A9A-3DE0-B63A57CE4BF8}"/>
              </a:ext>
            </a:extLst>
          </p:cNvPr>
          <p:cNvGraphicFramePr>
            <a:graphicFrameLocks noGrp="1"/>
          </p:cNvGraphicFramePr>
          <p:nvPr>
            <p:extLst>
              <p:ext uri="{D42A27DB-BD31-4B8C-83A1-F6EECF244321}">
                <p14:modId xmlns:p14="http://schemas.microsoft.com/office/powerpoint/2010/main" val="2788110903"/>
              </p:ext>
            </p:extLst>
          </p:nvPr>
        </p:nvGraphicFramePr>
        <p:xfrm>
          <a:off x="423065" y="1716933"/>
          <a:ext cx="6375924" cy="3728751"/>
        </p:xfrm>
        <a:graphic>
          <a:graphicData uri="http://schemas.openxmlformats.org/drawingml/2006/table">
            <a:tbl>
              <a:tblPr bandRow="1">
                <a:tableStyleId>{5C22544A-7EE6-4342-B048-85BDC9FD1C3A}</a:tableStyleId>
              </a:tblPr>
              <a:tblGrid>
                <a:gridCol w="3793933">
                  <a:extLst>
                    <a:ext uri="{9D8B030D-6E8A-4147-A177-3AD203B41FA5}">
                      <a16:colId xmlns:a16="http://schemas.microsoft.com/office/drawing/2014/main" val="3468797873"/>
                    </a:ext>
                  </a:extLst>
                </a:gridCol>
                <a:gridCol w="1645920">
                  <a:extLst>
                    <a:ext uri="{9D8B030D-6E8A-4147-A177-3AD203B41FA5}">
                      <a16:colId xmlns:a16="http://schemas.microsoft.com/office/drawing/2014/main" val="2467961612"/>
                    </a:ext>
                  </a:extLst>
                </a:gridCol>
                <a:gridCol w="936071">
                  <a:extLst>
                    <a:ext uri="{9D8B030D-6E8A-4147-A177-3AD203B41FA5}">
                      <a16:colId xmlns:a16="http://schemas.microsoft.com/office/drawing/2014/main" val="1746149973"/>
                    </a:ext>
                  </a:extLst>
                </a:gridCol>
              </a:tblGrid>
              <a:tr h="494511">
                <a:tc>
                  <a:txBody>
                    <a:bodyPr/>
                    <a:lstStyle/>
                    <a:p>
                      <a:pPr fontAlgn="base">
                        <a:lnSpc>
                          <a:spcPct val="100000"/>
                        </a:lnSpc>
                        <a:buNone/>
                      </a:pPr>
                      <a:r>
                        <a:rPr lang="en-GB" sz="1100" b="1" noProof="0">
                          <a:solidFill>
                            <a:srgbClr val="FFFFFF"/>
                          </a:solidFill>
                          <a:effectLst/>
                          <a:latin typeface="Figtree" panose="020B0604020202020204"/>
                        </a:rPr>
                        <a:t>Item</a:t>
                      </a:r>
                    </a:p>
                  </a:txBody>
                  <a:tcPr anchor="ctr">
                    <a:solidFill>
                      <a:srgbClr val="021E5E"/>
                    </a:solidFill>
                  </a:tcPr>
                </a:tc>
                <a:tc>
                  <a:txBody>
                    <a:bodyPr/>
                    <a:lstStyle/>
                    <a:p>
                      <a:pPr fontAlgn="base">
                        <a:lnSpc>
                          <a:spcPct val="100000"/>
                        </a:lnSpc>
                        <a:buNone/>
                      </a:pPr>
                      <a:r>
                        <a:rPr lang="en-GB" sz="1100" b="1" noProof="0">
                          <a:solidFill>
                            <a:srgbClr val="FFFFFF"/>
                          </a:solidFill>
                          <a:effectLst/>
                          <a:latin typeface="Figtree" panose="020B0604020202020204"/>
                        </a:rPr>
                        <a:t>Lead</a:t>
                      </a:r>
                    </a:p>
                  </a:txBody>
                  <a:tcPr anchor="ctr">
                    <a:solidFill>
                      <a:srgbClr val="021E5E"/>
                    </a:solidFill>
                  </a:tcPr>
                </a:tc>
                <a:tc>
                  <a:txBody>
                    <a:bodyPr/>
                    <a:lstStyle/>
                    <a:p>
                      <a:pPr fontAlgn="base">
                        <a:lnSpc>
                          <a:spcPct val="100000"/>
                        </a:lnSpc>
                        <a:buNone/>
                      </a:pPr>
                      <a:r>
                        <a:rPr lang="en-GB" sz="1100" b="1" noProof="0">
                          <a:solidFill>
                            <a:srgbClr val="FFFFFF"/>
                          </a:solidFill>
                          <a:effectLst/>
                          <a:latin typeface="Figtree" panose="020B0604020202020204"/>
                        </a:rPr>
                        <a:t>Approx </a:t>
                      </a:r>
                      <a:br>
                        <a:rPr lang="en-GB" sz="1100" b="1" noProof="0">
                          <a:solidFill>
                            <a:srgbClr val="FFFFFF"/>
                          </a:solidFill>
                          <a:effectLst/>
                          <a:latin typeface="Figtree" panose="020B0604020202020204"/>
                        </a:rPr>
                      </a:br>
                      <a:r>
                        <a:rPr lang="en-GB" sz="1100" b="1" noProof="0">
                          <a:solidFill>
                            <a:srgbClr val="FFFFFF"/>
                          </a:solidFill>
                          <a:effectLst/>
                          <a:latin typeface="Figtree" panose="020B0604020202020204"/>
                        </a:rPr>
                        <a:t>Timing</a:t>
                      </a:r>
                    </a:p>
                  </a:txBody>
                  <a:tcPr anchor="ctr">
                    <a:solidFill>
                      <a:srgbClr val="021E5E"/>
                    </a:solidFill>
                  </a:tcPr>
                </a:tc>
                <a:extLst>
                  <a:ext uri="{0D108BD9-81ED-4DB2-BD59-A6C34878D82A}">
                    <a16:rowId xmlns:a16="http://schemas.microsoft.com/office/drawing/2014/main" val="1337113963"/>
                  </a:ext>
                </a:extLst>
              </a:tr>
              <a:tr h="539040">
                <a:tc>
                  <a:txBody>
                    <a:bodyPr/>
                    <a:lstStyle/>
                    <a:p>
                      <a:pPr fontAlgn="base">
                        <a:lnSpc>
                          <a:spcPct val="100000"/>
                        </a:lnSpc>
                        <a:buNone/>
                      </a:pPr>
                      <a:r>
                        <a:rPr lang="en-GB" sz="1400" b="1" kern="1200" noProof="0">
                          <a:solidFill>
                            <a:schemeClr val="tx1"/>
                          </a:solidFill>
                          <a:effectLst/>
                          <a:latin typeface="Figtree" panose="020B0604020202020204"/>
                          <a:ea typeface="+mn-ea"/>
                          <a:cs typeface="+mn-cs"/>
                        </a:rPr>
                        <a:t>Welcome &amp; Intro</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Chair</a:t>
                      </a:r>
                    </a:p>
                  </a:txBody>
                  <a:tcPr anchor="ctr"/>
                </a:tc>
                <a:tc>
                  <a:txBody>
                    <a:bodyPr/>
                    <a:lstStyle/>
                    <a:p>
                      <a:pPr fontAlgn="base">
                        <a:lnSpc>
                          <a:spcPct val="100000"/>
                        </a:lnSpc>
                        <a:buNone/>
                      </a:pPr>
                      <a:r>
                        <a:rPr lang="en-GB" sz="1400" b="0" kern="1200" noProof="0">
                          <a:solidFill>
                            <a:schemeClr val="tx1"/>
                          </a:solidFill>
                          <a:effectLst/>
                          <a:latin typeface="Figtree" panose="020B0604020202020204"/>
                          <a:ea typeface="+mn-ea"/>
                          <a:cs typeface="+mn-cs"/>
                        </a:rPr>
                        <a:t>5 mins</a:t>
                      </a:r>
                    </a:p>
                  </a:txBody>
                  <a:tcPr anchor="ctr"/>
                </a:tc>
                <a:extLst>
                  <a:ext uri="{0D108BD9-81ED-4DB2-BD59-A6C34878D82A}">
                    <a16:rowId xmlns:a16="http://schemas.microsoft.com/office/drawing/2014/main" val="3893404825"/>
                  </a:ext>
                </a:extLst>
              </a:tr>
              <a:tr h="539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dirty="0">
                          <a:solidFill>
                            <a:schemeClr val="tx1"/>
                          </a:solidFill>
                          <a:effectLst/>
                          <a:latin typeface="+mn-lt"/>
                          <a:ea typeface="+mn-ea"/>
                          <a:cs typeface="+mn-cs"/>
                        </a:rPr>
                        <a:t>Transitioning from "Consent" to "Permission"</a:t>
                      </a:r>
                    </a:p>
                  </a:txBody>
                  <a:tcPr anchor="ctr"/>
                </a:tc>
                <a:tc>
                  <a:txBody>
                    <a:bodyPr/>
                    <a:lstStyle/>
                    <a:p>
                      <a:pPr marL="0" marR="0" lvl="0" indent="0" algn="l">
                        <a:lnSpc>
                          <a:spcPct val="100000"/>
                        </a:lnSpc>
                        <a:spcBef>
                          <a:spcPts val="0"/>
                        </a:spcBef>
                        <a:spcAft>
                          <a:spcPts val="0"/>
                        </a:spcAft>
                        <a:buNone/>
                      </a:pPr>
                      <a:r>
                        <a:rPr lang="en-GB" sz="1400" b="0" kern="1200" noProof="0" dirty="0">
                          <a:solidFill>
                            <a:schemeClr val="tx1"/>
                          </a:solidFill>
                          <a:effectLst/>
                          <a:latin typeface="Figtree"/>
                          <a:ea typeface="+mn-ea"/>
                          <a:cs typeface="+mn-cs"/>
                        </a:rPr>
                        <a:t>Matt</a:t>
                      </a:r>
                    </a:p>
                  </a:txBody>
                  <a:tcPr anchor="ctr"/>
                </a:tc>
                <a:tc>
                  <a:txBody>
                    <a:bodyPr/>
                    <a:lstStyle/>
                    <a:p>
                      <a:pPr lvl="0">
                        <a:lnSpc>
                          <a:spcPct val="100000"/>
                        </a:lnSpc>
                        <a:buNone/>
                      </a:pPr>
                      <a:r>
                        <a:rPr lang="en-GB" sz="1400" b="0" kern="1200" noProof="0" dirty="0">
                          <a:solidFill>
                            <a:schemeClr val="tx1"/>
                          </a:solidFill>
                          <a:effectLst/>
                          <a:latin typeface="Figtree"/>
                          <a:ea typeface="+mn-ea"/>
                          <a:cs typeface="+mn-cs"/>
                        </a:rPr>
                        <a:t>5 mins</a:t>
                      </a:r>
                    </a:p>
                  </a:txBody>
                  <a:tcPr anchor="ctr"/>
                </a:tc>
                <a:extLst>
                  <a:ext uri="{0D108BD9-81ED-4DB2-BD59-A6C34878D82A}">
                    <a16:rowId xmlns:a16="http://schemas.microsoft.com/office/drawing/2014/main" val="3143458546"/>
                  </a:ext>
                </a:extLst>
              </a:tr>
              <a:tr h="539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noProof="0" dirty="0">
                          <a:solidFill>
                            <a:schemeClr val="tx1"/>
                          </a:solidFill>
                          <a:effectLst/>
                        </a:rPr>
                        <a:t>ATP – Account creation &amp; renewals</a:t>
                      </a:r>
                      <a:endParaRPr lang="en-US" sz="1400" dirty="0"/>
                    </a:p>
                  </a:txBody>
                  <a:tcPr anchor="ctr"/>
                </a:tc>
                <a:tc>
                  <a:txBody>
                    <a:bodyPr/>
                    <a:lstStyle/>
                    <a:p>
                      <a:pPr marL="0" marR="0" lvl="0" indent="0" algn="l">
                        <a:lnSpc>
                          <a:spcPct val="100000"/>
                        </a:lnSpc>
                        <a:spcBef>
                          <a:spcPts val="0"/>
                        </a:spcBef>
                        <a:spcAft>
                          <a:spcPts val="0"/>
                        </a:spcAft>
                        <a:buNone/>
                      </a:pPr>
                      <a:r>
                        <a:rPr lang="en-GB" sz="1400" b="0" kern="1200" noProof="0">
                          <a:solidFill>
                            <a:schemeClr val="tx1"/>
                          </a:solidFill>
                          <a:effectLst/>
                          <a:latin typeface="Figtree"/>
                          <a:ea typeface="+mn-ea"/>
                          <a:cs typeface="+mn-cs"/>
                        </a:rPr>
                        <a:t>Matt</a:t>
                      </a:r>
                    </a:p>
                  </a:txBody>
                  <a:tcPr anchor="ctr"/>
                </a:tc>
                <a:tc>
                  <a:txBody>
                    <a:bodyPr/>
                    <a:lstStyle/>
                    <a:p>
                      <a:pPr lvl="0">
                        <a:lnSpc>
                          <a:spcPct val="100000"/>
                        </a:lnSpc>
                        <a:buNone/>
                      </a:pPr>
                      <a:r>
                        <a:rPr lang="en-GB" sz="1400" b="0" kern="1200" noProof="0" dirty="0">
                          <a:solidFill>
                            <a:schemeClr val="tx1"/>
                          </a:solidFill>
                          <a:effectLst/>
                          <a:latin typeface="Figtree"/>
                          <a:ea typeface="+mn-ea"/>
                          <a:cs typeface="+mn-cs"/>
                        </a:rPr>
                        <a:t>15 mins</a:t>
                      </a:r>
                    </a:p>
                  </a:txBody>
                  <a:tcPr anchor="ctr"/>
                </a:tc>
                <a:extLst>
                  <a:ext uri="{0D108BD9-81ED-4DB2-BD59-A6C34878D82A}">
                    <a16:rowId xmlns:a16="http://schemas.microsoft.com/office/drawing/2014/main" val="769031361"/>
                  </a:ext>
                </a:extLst>
              </a:tr>
              <a:tr h="539040">
                <a:tc>
                  <a:txBody>
                    <a:bodyPr/>
                    <a:lstStyle/>
                    <a:p>
                      <a:pPr lvl="0">
                        <a:lnSpc>
                          <a:spcPct val="100000"/>
                        </a:lnSpc>
                        <a:buNone/>
                      </a:pPr>
                      <a:r>
                        <a:rPr lang="en-GB" sz="1400" b="1" kern="1200" noProof="0">
                          <a:solidFill>
                            <a:schemeClr val="tx1"/>
                          </a:solidFill>
                          <a:effectLst/>
                          <a:latin typeface="Figtree"/>
                          <a:ea typeface="+mn-ea"/>
                          <a:cs typeface="+mn-cs"/>
                        </a:rPr>
                        <a:t>UX: CEG Requirements</a:t>
                      </a:r>
                      <a:endParaRPr lang="en-US" sz="140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noProof="0">
                          <a:solidFill>
                            <a:schemeClr val="tx1"/>
                          </a:solidFill>
                          <a:effectLst/>
                          <a:latin typeface="Figtree"/>
                          <a:ea typeface="+mn-ea"/>
                          <a:cs typeface="+mn-cs"/>
                        </a:rPr>
                        <a:t>Liana Bakar</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60 mins</a:t>
                      </a:r>
                    </a:p>
                  </a:txBody>
                  <a:tcPr anchor="ctr"/>
                </a:tc>
                <a:extLst>
                  <a:ext uri="{0D108BD9-81ED-4DB2-BD59-A6C34878D82A}">
                    <a16:rowId xmlns:a16="http://schemas.microsoft.com/office/drawing/2014/main" val="1861668899"/>
                  </a:ext>
                </a:extLst>
              </a:tr>
              <a:tr h="539040">
                <a:tc>
                  <a:txBody>
                    <a:bodyPr/>
                    <a:lstStyle/>
                    <a:p>
                      <a:pPr lvl="0">
                        <a:lnSpc>
                          <a:spcPct val="100000"/>
                        </a:lnSpc>
                        <a:buNone/>
                      </a:pPr>
                      <a:r>
                        <a:rPr lang="en-GB" sz="1400" b="1" kern="1200" noProof="0">
                          <a:solidFill>
                            <a:schemeClr val="tx1"/>
                          </a:solidFill>
                          <a:effectLst/>
                          <a:latin typeface="Figtree"/>
                          <a:ea typeface="+mn-ea"/>
                          <a:cs typeface="+mn-cs"/>
                        </a:rPr>
                        <a:t>Technical: Token Lifetime (JWT)</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noProof="0">
                          <a:solidFill>
                            <a:schemeClr val="tx1"/>
                          </a:solidFill>
                          <a:effectLst/>
                          <a:latin typeface="Figtree"/>
                          <a:ea typeface="+mn-ea"/>
                          <a:cs typeface="+mn-cs"/>
                        </a:rPr>
                        <a:t>Christian &amp; George</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30 mins</a:t>
                      </a:r>
                    </a:p>
                  </a:txBody>
                  <a:tcPr anchor="ctr"/>
                </a:tc>
                <a:extLst>
                  <a:ext uri="{0D108BD9-81ED-4DB2-BD59-A6C34878D82A}">
                    <a16:rowId xmlns:a16="http://schemas.microsoft.com/office/drawing/2014/main" val="3484339712"/>
                  </a:ext>
                </a:extLst>
              </a:tr>
              <a:tr h="539040">
                <a:tc>
                  <a:txBody>
                    <a:bodyPr/>
                    <a:lstStyle/>
                    <a:p>
                      <a:pPr marL="0" marR="0" lvl="0" indent="0" algn="l" rtl="0" eaLnBrk="1" fontAlgn="auto" latinLnBrk="0" hangingPunct="1">
                        <a:lnSpc>
                          <a:spcPct val="100000"/>
                        </a:lnSpc>
                        <a:spcBef>
                          <a:spcPts val="0"/>
                        </a:spcBef>
                        <a:spcAft>
                          <a:spcPts val="0"/>
                        </a:spcAft>
                        <a:buClrTx/>
                        <a:buSzTx/>
                        <a:buFontTx/>
                        <a:buNone/>
                      </a:pPr>
                      <a:r>
                        <a:rPr lang="en-US" sz="1400" b="1" kern="1200">
                          <a:solidFill>
                            <a:schemeClr val="tx1"/>
                          </a:solidFill>
                          <a:effectLst/>
                          <a:latin typeface="Figtree"/>
                          <a:ea typeface="+mn-ea"/>
                          <a:cs typeface="+mn-cs"/>
                        </a:rPr>
                        <a:t>Forward Plan &amp; Close</a:t>
                      </a:r>
                    </a:p>
                  </a:txBody>
                  <a:tcPr anchor="ctr"/>
                </a:tc>
                <a:tc>
                  <a:txBody>
                    <a:bodyPr/>
                    <a:lstStyle/>
                    <a:p>
                      <a:pPr lvl="0">
                        <a:lnSpc>
                          <a:spcPct val="100000"/>
                        </a:lnSpc>
                        <a:buNone/>
                      </a:pPr>
                      <a:r>
                        <a:rPr lang="en-GB" sz="1400" b="0" i="0" u="none" strike="noStrike" kern="1200" noProof="0">
                          <a:solidFill>
                            <a:schemeClr val="tx1"/>
                          </a:solidFill>
                          <a:effectLst/>
                          <a:latin typeface="Aptos"/>
                        </a:rPr>
                        <a:t>Chair</a:t>
                      </a:r>
                      <a:endParaRPr lang="en-US"/>
                    </a:p>
                  </a:txBody>
                  <a:tcPr anchor="ctr"/>
                </a:tc>
                <a:tc>
                  <a:txBody>
                    <a:bodyPr/>
                    <a:lstStyle/>
                    <a:p>
                      <a:pPr lvl="0">
                        <a:lnSpc>
                          <a:spcPct val="100000"/>
                        </a:lnSpc>
                        <a:buNone/>
                      </a:pPr>
                      <a:r>
                        <a:rPr lang="en-GB" sz="1400" b="0" kern="1200" noProof="0" dirty="0">
                          <a:solidFill>
                            <a:schemeClr val="tx1"/>
                          </a:solidFill>
                          <a:effectLst/>
                          <a:latin typeface="Figtree" panose="020B0604020202020204"/>
                          <a:ea typeface="+mn-ea"/>
                          <a:cs typeface="+mn-cs"/>
                        </a:rPr>
                        <a:t>5 mins</a:t>
                      </a:r>
                      <a:endParaRPr lang="en-US" sz="1400" b="0" dirty="0">
                        <a:solidFill>
                          <a:schemeClr val="tx1"/>
                        </a:solidFill>
                        <a:latin typeface="Figtree" panose="020B0604020202020204"/>
                      </a:endParaRPr>
                    </a:p>
                  </a:txBody>
                  <a:tcPr anchor="ctr"/>
                </a:tc>
                <a:extLst>
                  <a:ext uri="{0D108BD9-81ED-4DB2-BD59-A6C34878D82A}">
                    <a16:rowId xmlns:a16="http://schemas.microsoft.com/office/drawing/2014/main" val="3880935495"/>
                  </a:ext>
                </a:extLst>
              </a:tr>
            </a:tbl>
          </a:graphicData>
        </a:graphic>
      </p:graphicFrame>
      <p:sp>
        <p:nvSpPr>
          <p:cNvPr id="12" name="TextBox 11">
            <a:extLst>
              <a:ext uri="{FF2B5EF4-FFF2-40B4-BE49-F238E27FC236}">
                <a16:creationId xmlns:a16="http://schemas.microsoft.com/office/drawing/2014/main" id="{CF501DEF-5D1E-B772-3B1A-9EC53C90C8CB}"/>
              </a:ext>
            </a:extLst>
          </p:cNvPr>
          <p:cNvSpPr txBox="1"/>
          <p:nvPr/>
        </p:nvSpPr>
        <p:spPr>
          <a:xfrm>
            <a:off x="506243" y="990305"/>
            <a:ext cx="1587583" cy="49244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r>
              <a:rPr lang="en-GB" sz="2400" b="1">
                <a:solidFill>
                  <a:srgbClr val="021D5E"/>
                </a:solidFill>
                <a:latin typeface="Figtree" pitchFamily="2" charset="0"/>
              </a:rPr>
              <a:t>Agenda</a:t>
            </a:r>
          </a:p>
        </p:txBody>
      </p:sp>
      <p:pic>
        <p:nvPicPr>
          <p:cNvPr id="9" name="Picture Placeholder 8">
            <a:extLst>
              <a:ext uri="{FF2B5EF4-FFF2-40B4-BE49-F238E27FC236}">
                <a16:creationId xmlns:a16="http://schemas.microsoft.com/office/drawing/2014/main" id="{72D19003-1895-9B75-D736-E9527F8E8232}"/>
              </a:ext>
            </a:extLst>
          </p:cNvPr>
          <p:cNvPicPr>
            <a:picLocks noGrp="1" noChangeAspect="1"/>
          </p:cNvPicPr>
          <p:nvPr>
            <p:ph type="pic" idx="2"/>
          </p:nvPr>
        </p:nvPicPr>
        <p:blipFill>
          <a:blip r:embed="rId2"/>
          <a:srcRect t="5560" b="5560"/>
          <a:stretch>
            <a:fillRect/>
          </a:stretch>
        </p:blipFill>
        <p:spPr/>
      </p:pic>
    </p:spTree>
    <p:extLst>
      <p:ext uri="{BB962C8B-B14F-4D97-AF65-F5344CB8AC3E}">
        <p14:creationId xmlns:p14="http://schemas.microsoft.com/office/powerpoint/2010/main" val="628316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D2068EB-7461-3388-8F63-19D0480D12EF}"/>
              </a:ext>
            </a:extLst>
          </p:cNvPr>
          <p:cNvPicPr>
            <a:picLocks noGrp="1" noChangeAspect="1"/>
          </p:cNvPicPr>
          <p:nvPr>
            <p:ph type="pic" idx="2"/>
          </p:nvPr>
        </p:nvPicPr>
        <p:blipFill>
          <a:blip r:embed="rId3"/>
          <a:srcRect t="281" b="281"/>
          <a:stretch/>
        </p:blipFill>
        <p:spPr>
          <a:xfrm>
            <a:off x="8743594" y="10"/>
            <a:ext cx="3448405" cy="6857990"/>
          </a:xfrm>
          <a:prstGeom prst="rect">
            <a:avLst/>
          </a:prstGeom>
          <a:noFill/>
          <a:ln>
            <a:noFill/>
          </a:ln>
        </p:spPr>
      </p:pic>
      <p:sp>
        <p:nvSpPr>
          <p:cNvPr id="4" name="Text Placeholder 3">
            <a:extLst>
              <a:ext uri="{FF2B5EF4-FFF2-40B4-BE49-F238E27FC236}">
                <a16:creationId xmlns:a16="http://schemas.microsoft.com/office/drawing/2014/main" id="{053959AC-A1EB-CB41-EB11-7CC5D3E9DA59}"/>
              </a:ext>
            </a:extLst>
          </p:cNvPr>
          <p:cNvSpPr>
            <a:spLocks noGrp="1"/>
          </p:cNvSpPr>
          <p:nvPr>
            <p:ph type="body" sz="quarter" idx="11"/>
          </p:nvPr>
        </p:nvSpPr>
        <p:spPr>
          <a:xfrm>
            <a:off x="924422" y="1968746"/>
            <a:ext cx="7102661" cy="2584966"/>
          </a:xfrm>
        </p:spPr>
        <p:txBody>
          <a:bodyPr vert="horz" lIns="0" tIns="0" rIns="0" bIns="0" rtlCol="0">
            <a:normAutofit/>
          </a:bodyPr>
          <a:lstStyle/>
          <a:p>
            <a:pPr marL="285750" indent="-285750">
              <a:lnSpc>
                <a:spcPct val="100000"/>
              </a:lnSpc>
              <a:spcBef>
                <a:spcPts val="1000"/>
              </a:spcBef>
              <a:buFont typeface="Arial,Sans-Serif"/>
              <a:buChar char="•"/>
            </a:pPr>
            <a:r>
              <a:rPr lang="en-GB" sz="1800"/>
              <a:t>Please ensure that microphones remain switched off during the speaker sessions.</a:t>
            </a:r>
            <a:endParaRPr lang="en-US" sz="1800"/>
          </a:p>
          <a:p>
            <a:pPr marL="285750" indent="-285750">
              <a:lnSpc>
                <a:spcPct val="100000"/>
              </a:lnSpc>
              <a:spcBef>
                <a:spcPts val="1000"/>
              </a:spcBef>
              <a:buFont typeface="Arial,Sans-Serif"/>
              <a:buChar char="•"/>
            </a:pPr>
            <a:r>
              <a:rPr lang="en-GB" sz="1800"/>
              <a:t>Raise your Hand in Teams if you have any questions</a:t>
            </a:r>
            <a:endParaRPr lang="en-US" sz="1800"/>
          </a:p>
          <a:p>
            <a:pPr marL="285750" indent="-285750">
              <a:lnSpc>
                <a:spcPct val="100000"/>
              </a:lnSpc>
              <a:spcBef>
                <a:spcPts val="1000"/>
              </a:spcBef>
              <a:buFont typeface="Arial,Sans-Serif"/>
              <a:buChar char="•"/>
            </a:pPr>
            <a:r>
              <a:rPr lang="en-GB" sz="1800"/>
              <a:t>Please keep all questions relevant to </a:t>
            </a:r>
            <a:br>
              <a:rPr lang="en-GB" sz="1800"/>
            </a:br>
            <a:r>
              <a:rPr lang="en-GB" sz="1800"/>
              <a:t>the session and avoid referencing other organisations</a:t>
            </a:r>
            <a:endParaRPr lang="en-GB" sz="1800">
              <a:highlight>
                <a:srgbClr val="FFFF00"/>
              </a:highlight>
            </a:endParaRPr>
          </a:p>
          <a:p>
            <a:pPr marL="285750" indent="-285750">
              <a:lnSpc>
                <a:spcPct val="100000"/>
              </a:lnSpc>
              <a:spcBef>
                <a:spcPts val="1000"/>
              </a:spcBef>
              <a:buFont typeface="Arial,Sans-Serif"/>
              <a:buChar char="•"/>
            </a:pPr>
            <a:r>
              <a:rPr lang="en-GB" sz="1800"/>
              <a:t>The slides &amp; minutes will be circulated following the session</a:t>
            </a:r>
            <a:r>
              <a:rPr lang="en-US" sz="1800"/>
              <a:t>.</a:t>
            </a:r>
            <a:endParaRPr lang="en-GB" sz="1800"/>
          </a:p>
        </p:txBody>
      </p:sp>
      <p:sp>
        <p:nvSpPr>
          <p:cNvPr id="3" name="Title 1">
            <a:extLst>
              <a:ext uri="{FF2B5EF4-FFF2-40B4-BE49-F238E27FC236}">
                <a16:creationId xmlns:a16="http://schemas.microsoft.com/office/drawing/2014/main" id="{08E38671-EAFD-3665-72AD-30EDD053CD0A}"/>
              </a:ext>
            </a:extLst>
          </p:cNvPr>
          <p:cNvSpPr txBox="1">
            <a:spLocks/>
          </p:cNvSpPr>
          <p:nvPr/>
        </p:nvSpPr>
        <p:spPr>
          <a:xfrm>
            <a:off x="924422" y="590547"/>
            <a:ext cx="10440000" cy="577350"/>
          </a:xfrm>
          <a:prstGeom prst="rect">
            <a:avLst/>
          </a:prstGeom>
          <a:noFill/>
          <a:ln>
            <a:noFill/>
          </a:ln>
        </p:spPr>
        <p:txBody>
          <a:bodyPr spcFirstLastPara="1" vert="horz" wrap="square" lIns="0" tIns="0" rIns="0" bIns="0" rtlCol="0" anchor="b" anchorCtr="0">
            <a:noAutofit/>
          </a:bodyPr>
          <a:lstStyle>
            <a:lvl1pPr marR="0" lvl="0" algn="l" defTabSz="914400" rtl="0" eaLnBrk="1" latinLnBrk="0" hangingPunct="1">
              <a:lnSpc>
                <a:spcPct val="90000"/>
              </a:lnSpc>
              <a:spcBef>
                <a:spcPts val="0"/>
              </a:spcBef>
              <a:spcAft>
                <a:spcPts val="0"/>
              </a:spcAft>
              <a:buClr>
                <a:schemeClr val="accent1"/>
              </a:buClr>
              <a:buSzPts val="2400"/>
              <a:buFont typeface="Arial"/>
              <a:buNone/>
              <a:defRPr sz="3600" b="1" i="0" u="none" strike="noStrike" kern="1200"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solidFill>
                  <a:schemeClr val="bg2"/>
                </a:solidFill>
                <a:latin typeface="Figtree SemiBold" pitchFamily="2" charset="0"/>
              </a:rPr>
              <a:t>Housekeeping</a:t>
            </a:r>
          </a:p>
        </p:txBody>
      </p:sp>
    </p:spTree>
    <p:extLst>
      <p:ext uri="{BB962C8B-B14F-4D97-AF65-F5344CB8AC3E}">
        <p14:creationId xmlns:p14="http://schemas.microsoft.com/office/powerpoint/2010/main" val="3986822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EAD94-E4EF-CA74-0CC6-0057A30374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F3A8BD-9C90-0DE5-BDC4-3FE7D386E8A7}"/>
              </a:ext>
            </a:extLst>
          </p:cNvPr>
          <p:cNvSpPr txBox="1">
            <a:spLocks noGrp="1"/>
          </p:cNvSpPr>
          <p:nvPr>
            <p:ph type="title"/>
          </p:nvPr>
        </p:nvSpPr>
        <p:spPr>
          <a:xfrm>
            <a:off x="1690259" y="2078687"/>
            <a:ext cx="8811487" cy="1083161"/>
          </a:xfrm>
        </p:spPr>
        <p:txBody>
          <a:bodyPr/>
          <a:lstStyle/>
          <a:p>
            <a:r>
              <a:rPr lang="en-US" sz="5400" dirty="0">
                <a:latin typeface="Figtree"/>
              </a:rPr>
              <a:t>Transitioning from "Consent" to "Permission"</a:t>
            </a:r>
          </a:p>
        </p:txBody>
      </p:sp>
    </p:spTree>
    <p:extLst>
      <p:ext uri="{BB962C8B-B14F-4D97-AF65-F5344CB8AC3E}">
        <p14:creationId xmlns:p14="http://schemas.microsoft.com/office/powerpoint/2010/main" val="1592495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6D84AA-EDA0-D275-7ECA-33AFECF4D032}"/>
              </a:ext>
            </a:extLst>
          </p:cNvPr>
          <p:cNvSpPr>
            <a:spLocks noGrp="1"/>
          </p:cNvSpPr>
          <p:nvPr/>
        </p:nvSpPr>
        <p:spPr>
          <a:xfrm>
            <a:off x="695990" y="352631"/>
            <a:ext cx="9334500" cy="495300"/>
          </a:xfrm>
          <a:prstGeom prst="rect">
            <a:avLst/>
          </a:prstGeom>
          <a:noFill/>
          <a:ln w="0">
            <a:noFill/>
            <a:prstDash val="solid"/>
          </a:ln>
        </p:spPr>
        <p:txBody>
          <a:bodyPr/>
          <a:lstStyle/>
          <a:p>
            <a:pPr>
              <a:defRPr sz="2850" b="1">
                <a:solidFill>
                  <a:srgbClr val="201E2E"/>
                </a:solidFill>
                <a:latin typeface="Figtree SemiBold"/>
                <a:ea typeface="Figtree SemiBold"/>
                <a:cs typeface="Figtree SemiBold"/>
              </a:defRPr>
            </a:pPr>
            <a:r>
              <a:rPr lang="en-US" sz="3200" b="1" dirty="0">
                <a:solidFill>
                  <a:srgbClr val="002060"/>
                </a:solidFill>
                <a:latin typeface="Figtree"/>
                <a:cs typeface="Segoe UI Light"/>
              </a:rPr>
              <a:t>Transitioning from "Consent" to "Permission"</a:t>
            </a:r>
          </a:p>
        </p:txBody>
      </p:sp>
      <p:sp>
        <p:nvSpPr>
          <p:cNvPr id="3" name="Rectangle 2">
            <a:extLst>
              <a:ext uri="{FF2B5EF4-FFF2-40B4-BE49-F238E27FC236}">
                <a16:creationId xmlns:a16="http://schemas.microsoft.com/office/drawing/2014/main" id="{63CE2DCC-3021-F954-F33D-A59C1461C76F}"/>
              </a:ext>
            </a:extLst>
          </p:cNvPr>
          <p:cNvSpPr>
            <a:spLocks noGrp="1"/>
          </p:cNvSpPr>
          <p:nvPr/>
        </p:nvSpPr>
        <p:spPr>
          <a:xfrm>
            <a:off x="723899" y="969446"/>
            <a:ext cx="10239375" cy="266700"/>
          </a:xfrm>
          <a:prstGeom prst="rect">
            <a:avLst/>
          </a:prstGeom>
          <a:noFill/>
          <a:ln w="0">
            <a:noFill/>
            <a:prstDash val="solid"/>
          </a:ln>
        </p:spPr>
        <p:txBody>
          <a:bodyPr/>
          <a:lstStyle/>
          <a:p>
            <a:pPr>
              <a:defRPr sz="1350" b="0">
                <a:solidFill>
                  <a:srgbClr val="666A7A"/>
                </a:solidFill>
                <a:latin typeface="Figtree"/>
                <a:ea typeface="Figtree"/>
                <a:cs typeface="Figtree"/>
              </a:defRPr>
            </a:pPr>
            <a:r>
              <a:rPr lang="en-US" sz="1600" dirty="0">
                <a:solidFill>
                  <a:srgbClr val="666A7A"/>
                </a:solidFill>
                <a:latin typeface="Figtree" panose="020B0604020202020204"/>
                <a:ea typeface="Figtree" panose="020B0604020202020204"/>
                <a:cs typeface="Figtree" panose="020B0604020202020204"/>
              </a:rPr>
              <a:t>As the CCS develops, we are introducing the term "Permission" within REC governance to better support current and future energy data sharing. </a:t>
            </a:r>
          </a:p>
          <a:p>
            <a:pPr>
              <a:defRPr sz="1350" b="0">
                <a:solidFill>
                  <a:srgbClr val="666A7A"/>
                </a:solidFill>
                <a:latin typeface="Figtree"/>
                <a:ea typeface="Figtree"/>
                <a:cs typeface="Figtree"/>
              </a:defRPr>
            </a:pPr>
            <a:endParaRPr lang="en-US" sz="1600" dirty="0">
              <a:solidFill>
                <a:srgbClr val="666A7A"/>
              </a:solidFill>
              <a:latin typeface="Figtree" panose="020B0604020202020204"/>
              <a:ea typeface="Figtree" panose="020B0604020202020204"/>
              <a:cs typeface="Figtree" panose="020B0604020202020204"/>
            </a:endParaRPr>
          </a:p>
          <a:p>
            <a:pPr>
              <a:defRPr sz="1350" b="0">
                <a:solidFill>
                  <a:srgbClr val="666A7A"/>
                </a:solidFill>
                <a:latin typeface="Figtree"/>
                <a:ea typeface="Figtree"/>
                <a:cs typeface="Figtree"/>
              </a:defRPr>
            </a:pPr>
            <a:r>
              <a:rPr lang="en-US" sz="1600" dirty="0">
                <a:solidFill>
                  <a:srgbClr val="666A7A"/>
                </a:solidFill>
                <a:latin typeface="Figtree" panose="020B0604020202020204"/>
                <a:ea typeface="Figtree" panose="020B0604020202020204"/>
                <a:cs typeface="Figtree" panose="020B0604020202020204"/>
              </a:rPr>
              <a:t>The CCS will retain its existing name, and consumers will continue to see and use the familiar term "consent" throughout the consumer journey.</a:t>
            </a:r>
            <a:endParaRPr sz="1600" dirty="0">
              <a:solidFill>
                <a:srgbClr val="666A7A"/>
              </a:solidFill>
              <a:latin typeface="Figtree" panose="020B0604020202020204"/>
              <a:ea typeface="Figtree" panose="020B0604020202020204"/>
              <a:cs typeface="Figtree" panose="020B0604020202020204"/>
            </a:endParaRPr>
          </a:p>
        </p:txBody>
      </p:sp>
      <p:sp>
        <p:nvSpPr>
          <p:cNvPr id="4" name="Rectangle: Rounded Corners 3">
            <a:extLst>
              <a:ext uri="{FF2B5EF4-FFF2-40B4-BE49-F238E27FC236}">
                <a16:creationId xmlns:a16="http://schemas.microsoft.com/office/drawing/2014/main" id="{73F5885A-7182-32B9-91DB-B05AD35455B5}"/>
              </a:ext>
            </a:extLst>
          </p:cNvPr>
          <p:cNvSpPr>
            <a:spLocks noGrp="1"/>
          </p:cNvSpPr>
          <p:nvPr/>
        </p:nvSpPr>
        <p:spPr>
          <a:xfrm>
            <a:off x="685800" y="2487767"/>
            <a:ext cx="3352800" cy="2736106"/>
          </a:xfrm>
          <a:prstGeom prst="roundRect">
            <a:avLst>
              <a:gd name="adj" fmla="val 3252"/>
            </a:avLst>
          </a:prstGeom>
          <a:solidFill>
            <a:srgbClr val="FFFFFF"/>
          </a:solidFill>
          <a:ln w="9525">
            <a:solidFill>
              <a:srgbClr val="D7D9E5"/>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srgbClr val="021E5E"/>
              </a:solidFill>
              <a:effectLst/>
              <a:uLnTx/>
              <a:uFillTx/>
              <a:latin typeface="Figtree" panose="020B0604020202020204"/>
            </a:endParaRPr>
          </a:p>
        </p:txBody>
      </p:sp>
      <p:sp>
        <p:nvSpPr>
          <p:cNvPr id="5" name="Rectangle 4">
            <a:extLst>
              <a:ext uri="{FF2B5EF4-FFF2-40B4-BE49-F238E27FC236}">
                <a16:creationId xmlns:a16="http://schemas.microsoft.com/office/drawing/2014/main" id="{9E392564-AFDA-A951-A686-9D5DB8B688B6}"/>
              </a:ext>
            </a:extLst>
          </p:cNvPr>
          <p:cNvSpPr>
            <a:spLocks noGrp="1"/>
          </p:cNvSpPr>
          <p:nvPr/>
        </p:nvSpPr>
        <p:spPr>
          <a:xfrm>
            <a:off x="685800" y="2489736"/>
            <a:ext cx="83818" cy="2734293"/>
          </a:xfrm>
          <a:prstGeom prst="rect">
            <a:avLst/>
          </a:prstGeom>
          <a:solidFill>
            <a:srgbClr val="4C37F4"/>
          </a:solidFill>
          <a:ln w="0">
            <a:solidFill>
              <a:srgbClr val="4C37F4"/>
            </a:solidFill>
            <a:prstDash val="solid"/>
          </a:ln>
        </p:spPr>
        <p:txBody>
          <a:bodyPr/>
          <a:lstStyle/>
          <a:p>
            <a:endParaRPr lang="en-GB" sz="2000">
              <a:solidFill>
                <a:srgbClr val="021E5E"/>
              </a:solidFill>
              <a:latin typeface="Figtree" panose="020B0604020202020204"/>
            </a:endParaRPr>
          </a:p>
        </p:txBody>
      </p:sp>
      <p:sp>
        <p:nvSpPr>
          <p:cNvPr id="6" name="Rectangle 5">
            <a:extLst>
              <a:ext uri="{FF2B5EF4-FFF2-40B4-BE49-F238E27FC236}">
                <a16:creationId xmlns:a16="http://schemas.microsoft.com/office/drawing/2014/main" id="{3B044133-1C64-B9AD-D2F8-BF883D669136}"/>
              </a:ext>
            </a:extLst>
          </p:cNvPr>
          <p:cNvSpPr>
            <a:spLocks noGrp="1"/>
          </p:cNvSpPr>
          <p:nvPr/>
        </p:nvSpPr>
        <p:spPr>
          <a:xfrm>
            <a:off x="933450" y="2813588"/>
            <a:ext cx="419100" cy="209550"/>
          </a:xfrm>
          <a:prstGeom prst="rect">
            <a:avLst/>
          </a:prstGeom>
          <a:noFill/>
          <a:ln w="0">
            <a:noFill/>
            <a:prstDash val="solid"/>
          </a:ln>
        </p:spPr>
        <p:txBody>
          <a:bodyPr/>
          <a:lstStyle/>
          <a:p>
            <a:pPr algn="ctr">
              <a:defRPr sz="1200" b="1">
                <a:solidFill>
                  <a:srgbClr val="FFFFFF"/>
                </a:solidFill>
                <a:latin typeface="Figtree"/>
                <a:ea typeface="Figtree"/>
                <a:cs typeface="Figtree"/>
              </a:defRPr>
            </a:pPr>
            <a:r>
              <a:rPr sz="1400" b="1">
                <a:solidFill>
                  <a:srgbClr val="FFFFFF"/>
                </a:solidFill>
                <a:latin typeface="Figtree" panose="020B0604020202020204"/>
                <a:ea typeface="Figtree" panose="020B0604020202020204"/>
                <a:cs typeface="Figtree" panose="020B0604020202020204"/>
              </a:rPr>
              <a:t>1</a:t>
            </a:r>
          </a:p>
        </p:txBody>
      </p:sp>
      <p:sp>
        <p:nvSpPr>
          <p:cNvPr id="7" name="Rectangle 6">
            <a:extLst>
              <a:ext uri="{FF2B5EF4-FFF2-40B4-BE49-F238E27FC236}">
                <a16:creationId xmlns:a16="http://schemas.microsoft.com/office/drawing/2014/main" id="{0F7F5C8B-CDA7-B24E-4041-E1FA2B48F100}"/>
              </a:ext>
            </a:extLst>
          </p:cNvPr>
          <p:cNvSpPr>
            <a:spLocks noGrp="1"/>
          </p:cNvSpPr>
          <p:nvPr/>
        </p:nvSpPr>
        <p:spPr>
          <a:xfrm>
            <a:off x="918209" y="2718337"/>
            <a:ext cx="2956559" cy="228599"/>
          </a:xfrm>
          <a:prstGeom prst="rect">
            <a:avLst/>
          </a:prstGeom>
          <a:noFill/>
          <a:ln w="0">
            <a:noFill/>
            <a:prstDash val="solid"/>
          </a:ln>
        </p:spPr>
        <p:txBody>
          <a:bodyPr/>
          <a:lstStyle/>
          <a:p>
            <a:pPr>
              <a:defRPr sz="788" b="1">
                <a:solidFill>
                  <a:srgbClr val="4C37F4"/>
                </a:solidFill>
                <a:latin typeface="Figtree"/>
                <a:ea typeface="Figtree"/>
                <a:cs typeface="Figtree"/>
              </a:defRPr>
            </a:pPr>
            <a:r>
              <a:rPr lang="en-GB" sz="1600" b="1">
                <a:solidFill>
                  <a:srgbClr val="4C37F4"/>
                </a:solidFill>
                <a:latin typeface="Figtree" panose="020B0604020202020204"/>
                <a:ea typeface="Figtree" panose="020B0604020202020204"/>
                <a:cs typeface="Figtree" panose="020B0604020202020204"/>
              </a:rPr>
              <a:t>Consumer facing experience</a:t>
            </a:r>
          </a:p>
          <a:p>
            <a:pPr>
              <a:defRPr sz="788" b="1">
                <a:solidFill>
                  <a:srgbClr val="4C37F4"/>
                </a:solidFill>
                <a:latin typeface="Figtree"/>
                <a:ea typeface="Figtree"/>
                <a:cs typeface="Figtree"/>
              </a:defRPr>
            </a:pPr>
            <a:endParaRPr lang="en-GB" sz="1400" b="1">
              <a:solidFill>
                <a:srgbClr val="201E2E"/>
              </a:solidFill>
              <a:latin typeface="Figtree" panose="020B0604020202020204"/>
              <a:ea typeface="Figtree" panose="020B0604020202020204"/>
              <a:cs typeface="Figtree" panose="020B0604020202020204"/>
            </a:endParaRPr>
          </a:p>
          <a:p>
            <a:pPr>
              <a:defRPr sz="788" b="1">
                <a:solidFill>
                  <a:srgbClr val="4C37F4"/>
                </a:solidFill>
                <a:latin typeface="Figtree"/>
                <a:ea typeface="Figtree"/>
                <a:cs typeface="Figtree"/>
              </a:defRPr>
            </a:pPr>
            <a:r>
              <a:rPr lang="en-GB" sz="1400" b="1">
                <a:solidFill>
                  <a:srgbClr val="201E2E"/>
                </a:solidFill>
                <a:latin typeface="Figtree" panose="020B0604020202020204"/>
                <a:ea typeface="Figtree" panose="020B0604020202020204"/>
                <a:cs typeface="Figtree" panose="020B0604020202020204"/>
              </a:rPr>
              <a:t>Consumers will continue to see “consent”</a:t>
            </a:r>
            <a:endParaRPr sz="1400" b="1">
              <a:solidFill>
                <a:srgbClr val="201E2E"/>
              </a:solidFill>
              <a:latin typeface="Figtree" panose="020B0604020202020204"/>
              <a:ea typeface="Figtree" panose="020B0604020202020204"/>
              <a:cs typeface="Figtree" panose="020B0604020202020204"/>
            </a:endParaRPr>
          </a:p>
        </p:txBody>
      </p:sp>
      <p:sp>
        <p:nvSpPr>
          <p:cNvPr id="8" name="Rectangle 7">
            <a:extLst>
              <a:ext uri="{FF2B5EF4-FFF2-40B4-BE49-F238E27FC236}">
                <a16:creationId xmlns:a16="http://schemas.microsoft.com/office/drawing/2014/main" id="{73CCCEB7-00FC-70D1-496C-E3F7E9584570}"/>
              </a:ext>
            </a:extLst>
          </p:cNvPr>
          <p:cNvSpPr>
            <a:spLocks noGrp="1"/>
          </p:cNvSpPr>
          <p:nvPr/>
        </p:nvSpPr>
        <p:spPr>
          <a:xfrm>
            <a:off x="933450" y="3784770"/>
            <a:ext cx="2678428" cy="375285"/>
          </a:xfrm>
          <a:prstGeom prst="rect">
            <a:avLst/>
          </a:prstGeom>
          <a:noFill/>
          <a:ln w="0">
            <a:noFill/>
            <a:prstDash val="solid"/>
          </a:ln>
        </p:spPr>
        <p:txBody>
          <a:bodyPr/>
          <a:lstStyle/>
          <a:p>
            <a:pPr>
              <a:buClr>
                <a:srgbClr val="4C37F4"/>
              </a:buClr>
              <a:buSzPct val="200000"/>
              <a:defRPr sz="953" b="0">
                <a:solidFill>
                  <a:srgbClr val="2D2B43"/>
                </a:solidFill>
                <a:latin typeface="Figtree"/>
                <a:ea typeface="Figtree"/>
                <a:cs typeface="Figtree"/>
              </a:defRPr>
            </a:pPr>
            <a:r>
              <a:rPr lang="en-US" sz="1400" dirty="0">
                <a:solidFill>
                  <a:srgbClr val="2D2B43"/>
                </a:solidFill>
                <a:latin typeface="Figtree" panose="020B0604020202020204"/>
                <a:ea typeface="Figtree" panose="020B0604020202020204"/>
                <a:cs typeface="Figtree" panose="020B0604020202020204"/>
              </a:rPr>
              <a:t>Consumers will continue to see and use the term "consent“ (inc. in CEGs) throughout the CCS journey, as this is the most widely </a:t>
            </a:r>
            <a:r>
              <a:rPr lang="en-US" sz="1400" dirty="0" err="1">
                <a:solidFill>
                  <a:srgbClr val="2D2B43"/>
                </a:solidFill>
                <a:latin typeface="Figtree" panose="020B0604020202020204"/>
                <a:ea typeface="Figtree" panose="020B0604020202020204"/>
                <a:cs typeface="Figtree" panose="020B0604020202020204"/>
              </a:rPr>
              <a:t>recognised</a:t>
            </a:r>
            <a:r>
              <a:rPr lang="en-US" sz="1400" dirty="0">
                <a:solidFill>
                  <a:srgbClr val="2D2B43"/>
                </a:solidFill>
                <a:latin typeface="Figtree" panose="020B0604020202020204"/>
                <a:ea typeface="Figtree" panose="020B0604020202020204"/>
                <a:cs typeface="Figtree" panose="020B0604020202020204"/>
              </a:rPr>
              <a:t> and easily understood term.</a:t>
            </a:r>
          </a:p>
          <a:p>
            <a:pPr>
              <a:defRPr sz="953" b="0">
                <a:solidFill>
                  <a:srgbClr val="2D2B43"/>
                </a:solidFill>
                <a:latin typeface="Figtree"/>
                <a:ea typeface="Figtree"/>
                <a:cs typeface="Figtree"/>
              </a:defRPr>
            </a:pPr>
            <a:endParaRPr lang="en-US" sz="1100" dirty="0">
              <a:solidFill>
                <a:srgbClr val="2D2B43"/>
              </a:solidFill>
              <a:latin typeface="Figtree" panose="020B0604020202020204"/>
              <a:ea typeface="Figtree" panose="020B0604020202020204"/>
              <a:cs typeface="Figtree" panose="020B0604020202020204"/>
            </a:endParaRPr>
          </a:p>
          <a:p>
            <a:pPr>
              <a:defRPr sz="953" b="0">
                <a:solidFill>
                  <a:srgbClr val="2D2B43"/>
                </a:solidFill>
                <a:latin typeface="Figtree"/>
                <a:ea typeface="Figtree"/>
                <a:cs typeface="Figtree"/>
              </a:defRPr>
            </a:pPr>
            <a:endParaRPr sz="1050" dirty="0">
              <a:solidFill>
                <a:srgbClr val="2D2B43"/>
              </a:solidFill>
              <a:latin typeface="Figtree" panose="020B0604020202020204"/>
              <a:ea typeface="Figtree" panose="020B0604020202020204"/>
              <a:cs typeface="Figtree" panose="020B0604020202020204"/>
            </a:endParaRPr>
          </a:p>
        </p:txBody>
      </p:sp>
      <p:sp>
        <p:nvSpPr>
          <p:cNvPr id="9" name="Rectangle: Rounded Corners 8">
            <a:extLst>
              <a:ext uri="{FF2B5EF4-FFF2-40B4-BE49-F238E27FC236}">
                <a16:creationId xmlns:a16="http://schemas.microsoft.com/office/drawing/2014/main" id="{9CF4ED01-9481-CA18-12FC-D4996AE89AF3}"/>
              </a:ext>
            </a:extLst>
          </p:cNvPr>
          <p:cNvSpPr>
            <a:spLocks noGrp="1"/>
          </p:cNvSpPr>
          <p:nvPr/>
        </p:nvSpPr>
        <p:spPr>
          <a:xfrm>
            <a:off x="4419600" y="2489737"/>
            <a:ext cx="3352800" cy="2734294"/>
          </a:xfrm>
          <a:prstGeom prst="roundRect">
            <a:avLst>
              <a:gd name="adj" fmla="val 3252"/>
            </a:avLst>
          </a:prstGeom>
          <a:solidFill>
            <a:srgbClr val="FFFFFF"/>
          </a:solidFill>
          <a:ln w="9525">
            <a:solidFill>
              <a:srgbClr val="D7D9E5"/>
            </a:solidFill>
            <a:prstDash val="solid"/>
          </a:ln>
        </p:spPr>
        <p:txBody>
          <a:bodyPr/>
          <a:lstStyle/>
          <a:p>
            <a:endParaRPr lang="en-GB" sz="2000">
              <a:solidFill>
                <a:srgbClr val="021E5E"/>
              </a:solidFill>
              <a:latin typeface="Figtree" panose="020B0604020202020204"/>
            </a:endParaRPr>
          </a:p>
        </p:txBody>
      </p:sp>
      <p:sp>
        <p:nvSpPr>
          <p:cNvPr id="10" name="Rectangle 9">
            <a:extLst>
              <a:ext uri="{FF2B5EF4-FFF2-40B4-BE49-F238E27FC236}">
                <a16:creationId xmlns:a16="http://schemas.microsoft.com/office/drawing/2014/main" id="{0FDDA7A9-D646-24DD-0A88-325640966563}"/>
              </a:ext>
            </a:extLst>
          </p:cNvPr>
          <p:cNvSpPr>
            <a:spLocks noGrp="1"/>
          </p:cNvSpPr>
          <p:nvPr/>
        </p:nvSpPr>
        <p:spPr>
          <a:xfrm>
            <a:off x="4419600" y="2489736"/>
            <a:ext cx="110492" cy="2734291"/>
          </a:xfrm>
          <a:prstGeom prst="rect">
            <a:avLst/>
          </a:prstGeom>
          <a:solidFill>
            <a:srgbClr val="1EF395"/>
          </a:solidFill>
          <a:ln w="0">
            <a:solidFill>
              <a:srgbClr val="1EF395"/>
            </a:solidFill>
            <a:prstDash val="solid"/>
          </a:ln>
        </p:spPr>
        <p:txBody>
          <a:bodyPr/>
          <a:lstStyle/>
          <a:p>
            <a:endParaRPr lang="en-GB" sz="2000">
              <a:solidFill>
                <a:srgbClr val="021E5E"/>
              </a:solidFill>
              <a:latin typeface="Figtree" panose="020B0604020202020204"/>
            </a:endParaRPr>
          </a:p>
        </p:txBody>
      </p:sp>
      <p:sp>
        <p:nvSpPr>
          <p:cNvPr id="11" name="Rectangle 10">
            <a:extLst>
              <a:ext uri="{FF2B5EF4-FFF2-40B4-BE49-F238E27FC236}">
                <a16:creationId xmlns:a16="http://schemas.microsoft.com/office/drawing/2014/main" id="{5ABFFFD8-B2F2-83F3-1B7B-F8B2AA577050}"/>
              </a:ext>
            </a:extLst>
          </p:cNvPr>
          <p:cNvSpPr>
            <a:spLocks noGrp="1"/>
          </p:cNvSpPr>
          <p:nvPr/>
        </p:nvSpPr>
        <p:spPr>
          <a:xfrm>
            <a:off x="4667250" y="2813588"/>
            <a:ext cx="419100" cy="209550"/>
          </a:xfrm>
          <a:prstGeom prst="rect">
            <a:avLst/>
          </a:prstGeom>
          <a:noFill/>
          <a:ln w="0">
            <a:noFill/>
            <a:prstDash val="solid"/>
          </a:ln>
        </p:spPr>
        <p:txBody>
          <a:bodyPr/>
          <a:lstStyle/>
          <a:p>
            <a:pPr algn="ctr">
              <a:defRPr sz="1200" b="1">
                <a:solidFill>
                  <a:srgbClr val="FFFFFF"/>
                </a:solidFill>
                <a:latin typeface="Figtree"/>
                <a:ea typeface="Figtree"/>
                <a:cs typeface="Figtree"/>
              </a:defRPr>
            </a:pPr>
            <a:r>
              <a:rPr sz="1400" b="1">
                <a:solidFill>
                  <a:srgbClr val="FFFFFF"/>
                </a:solidFill>
                <a:latin typeface="Figtree" panose="020B0604020202020204"/>
                <a:ea typeface="Figtree" panose="020B0604020202020204"/>
                <a:cs typeface="Figtree" panose="020B0604020202020204"/>
              </a:rPr>
              <a:t>2</a:t>
            </a:r>
          </a:p>
        </p:txBody>
      </p:sp>
      <p:sp>
        <p:nvSpPr>
          <p:cNvPr id="12" name="Rectangle: Rounded Corners 11">
            <a:extLst>
              <a:ext uri="{FF2B5EF4-FFF2-40B4-BE49-F238E27FC236}">
                <a16:creationId xmlns:a16="http://schemas.microsoft.com/office/drawing/2014/main" id="{27C10258-E712-7B31-6A37-E19AB3293222}"/>
              </a:ext>
            </a:extLst>
          </p:cNvPr>
          <p:cNvSpPr>
            <a:spLocks noGrp="1"/>
          </p:cNvSpPr>
          <p:nvPr/>
        </p:nvSpPr>
        <p:spPr>
          <a:xfrm>
            <a:off x="8153400" y="2489736"/>
            <a:ext cx="3505200" cy="2734293"/>
          </a:xfrm>
          <a:prstGeom prst="roundRect">
            <a:avLst>
              <a:gd name="adj" fmla="val 3252"/>
            </a:avLst>
          </a:prstGeom>
          <a:solidFill>
            <a:srgbClr val="FFFFFF"/>
          </a:solidFill>
          <a:ln w="9525">
            <a:solidFill>
              <a:srgbClr val="D7D9E5"/>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srgbClr val="021E5E"/>
              </a:solidFill>
              <a:effectLst/>
              <a:uLnTx/>
              <a:uFillTx/>
              <a:latin typeface="Figtree" panose="020B0604020202020204"/>
            </a:endParaRPr>
          </a:p>
        </p:txBody>
      </p:sp>
      <p:sp>
        <p:nvSpPr>
          <p:cNvPr id="13" name="Rectangle 12">
            <a:extLst>
              <a:ext uri="{FF2B5EF4-FFF2-40B4-BE49-F238E27FC236}">
                <a16:creationId xmlns:a16="http://schemas.microsoft.com/office/drawing/2014/main" id="{82633D10-0725-742F-24D0-F2503C816EA8}"/>
              </a:ext>
            </a:extLst>
          </p:cNvPr>
          <p:cNvSpPr>
            <a:spLocks noGrp="1"/>
          </p:cNvSpPr>
          <p:nvPr/>
        </p:nvSpPr>
        <p:spPr>
          <a:xfrm>
            <a:off x="8153400" y="2489737"/>
            <a:ext cx="99059" cy="2734292"/>
          </a:xfrm>
          <a:prstGeom prst="rect">
            <a:avLst/>
          </a:prstGeom>
          <a:solidFill>
            <a:srgbClr val="021D5E"/>
          </a:solidFill>
          <a:ln w="0">
            <a:solidFill>
              <a:srgbClr val="021D5E"/>
            </a:solidFill>
            <a:prstDash val="solid"/>
          </a:ln>
        </p:spPr>
        <p:txBody>
          <a:bodyPr/>
          <a:lstStyle/>
          <a:p>
            <a:endParaRPr lang="en-GB" sz="2000">
              <a:solidFill>
                <a:srgbClr val="021E5E"/>
              </a:solidFill>
              <a:latin typeface="Figtree" panose="020B0604020202020204"/>
            </a:endParaRPr>
          </a:p>
        </p:txBody>
      </p:sp>
      <p:sp>
        <p:nvSpPr>
          <p:cNvPr id="14" name="Rectangle 13">
            <a:extLst>
              <a:ext uri="{FF2B5EF4-FFF2-40B4-BE49-F238E27FC236}">
                <a16:creationId xmlns:a16="http://schemas.microsoft.com/office/drawing/2014/main" id="{6CC74B1D-9AB3-D557-6C1C-07B2B1FF0988}"/>
              </a:ext>
            </a:extLst>
          </p:cNvPr>
          <p:cNvSpPr>
            <a:spLocks noGrp="1"/>
          </p:cNvSpPr>
          <p:nvPr/>
        </p:nvSpPr>
        <p:spPr>
          <a:xfrm>
            <a:off x="8401050" y="2813588"/>
            <a:ext cx="419100" cy="209550"/>
          </a:xfrm>
          <a:prstGeom prst="rect">
            <a:avLst/>
          </a:prstGeom>
          <a:noFill/>
          <a:ln w="0">
            <a:noFill/>
            <a:prstDash val="solid"/>
          </a:ln>
        </p:spPr>
        <p:txBody>
          <a:bodyPr/>
          <a:lstStyle/>
          <a:p>
            <a:pPr algn="ctr">
              <a:defRPr sz="1200" b="1">
                <a:solidFill>
                  <a:srgbClr val="FFFFFF"/>
                </a:solidFill>
                <a:latin typeface="Figtree"/>
                <a:ea typeface="Figtree"/>
                <a:cs typeface="Figtree"/>
              </a:defRPr>
            </a:pPr>
            <a:r>
              <a:rPr sz="1400" b="1">
                <a:solidFill>
                  <a:srgbClr val="FFFFFF"/>
                </a:solidFill>
                <a:latin typeface="Figtree" panose="020B0604020202020204"/>
                <a:ea typeface="Figtree" panose="020B0604020202020204"/>
                <a:cs typeface="Figtree" panose="020B0604020202020204"/>
              </a:rPr>
              <a:t>3</a:t>
            </a:r>
          </a:p>
        </p:txBody>
      </p:sp>
      <p:sp>
        <p:nvSpPr>
          <p:cNvPr id="15" name="Rectangle: Rounded Corners 14">
            <a:extLst>
              <a:ext uri="{FF2B5EF4-FFF2-40B4-BE49-F238E27FC236}">
                <a16:creationId xmlns:a16="http://schemas.microsoft.com/office/drawing/2014/main" id="{005BB025-46A8-4EB8-4317-CC99C03584EF}"/>
              </a:ext>
            </a:extLst>
          </p:cNvPr>
          <p:cNvSpPr>
            <a:spLocks noGrp="1"/>
          </p:cNvSpPr>
          <p:nvPr/>
        </p:nvSpPr>
        <p:spPr>
          <a:xfrm>
            <a:off x="685800" y="5506910"/>
            <a:ext cx="10820400" cy="968584"/>
          </a:xfrm>
          <a:prstGeom prst="roundRect">
            <a:avLst>
              <a:gd name="adj" fmla="val 10256"/>
            </a:avLst>
          </a:prstGeom>
          <a:solidFill>
            <a:srgbClr val="201E2E"/>
          </a:solidFill>
          <a:ln w="0">
            <a:solidFill>
              <a:srgbClr val="201E2E"/>
            </a:solidFill>
            <a:prstDash val="solid"/>
          </a:ln>
        </p:spPr>
        <p:txBody>
          <a:bodyPr/>
          <a:lstStyle/>
          <a:p>
            <a:endParaRPr lang="en-GB">
              <a:solidFill>
                <a:srgbClr val="021E5E"/>
              </a:solidFill>
              <a:latin typeface="Figtree" panose="020B0604020202020204"/>
            </a:endParaRPr>
          </a:p>
        </p:txBody>
      </p:sp>
      <p:sp>
        <p:nvSpPr>
          <p:cNvPr id="16" name="Rectangle 15">
            <a:extLst>
              <a:ext uri="{FF2B5EF4-FFF2-40B4-BE49-F238E27FC236}">
                <a16:creationId xmlns:a16="http://schemas.microsoft.com/office/drawing/2014/main" id="{B8EADE33-E96B-2637-6C0E-2A4900D38AA9}"/>
              </a:ext>
            </a:extLst>
          </p:cNvPr>
          <p:cNvSpPr>
            <a:spLocks noGrp="1"/>
          </p:cNvSpPr>
          <p:nvPr/>
        </p:nvSpPr>
        <p:spPr>
          <a:xfrm>
            <a:off x="685800" y="5506910"/>
            <a:ext cx="76200" cy="968584"/>
          </a:xfrm>
          <a:prstGeom prst="rect">
            <a:avLst/>
          </a:prstGeom>
          <a:solidFill>
            <a:srgbClr val="1EF395"/>
          </a:solidFill>
          <a:ln w="0">
            <a:solidFill>
              <a:srgbClr val="1EF395"/>
            </a:solidFill>
            <a:prstDash val="solid"/>
          </a:ln>
        </p:spPr>
        <p:txBody>
          <a:bodyPr/>
          <a:lstStyle/>
          <a:p>
            <a:endParaRPr lang="en-GB">
              <a:solidFill>
                <a:srgbClr val="021E5E"/>
              </a:solidFill>
              <a:latin typeface="Figtree" panose="020B0604020202020204"/>
            </a:endParaRPr>
          </a:p>
        </p:txBody>
      </p:sp>
      <p:sp>
        <p:nvSpPr>
          <p:cNvPr id="17" name="Rectangle 16">
            <a:extLst>
              <a:ext uri="{FF2B5EF4-FFF2-40B4-BE49-F238E27FC236}">
                <a16:creationId xmlns:a16="http://schemas.microsoft.com/office/drawing/2014/main" id="{8534FA82-6140-AA19-CD5D-BF943344FB53}"/>
              </a:ext>
            </a:extLst>
          </p:cNvPr>
          <p:cNvSpPr>
            <a:spLocks noGrp="1"/>
          </p:cNvSpPr>
          <p:nvPr/>
        </p:nvSpPr>
        <p:spPr>
          <a:xfrm>
            <a:off x="990600" y="5687885"/>
            <a:ext cx="1647825" cy="266700"/>
          </a:xfrm>
          <a:prstGeom prst="rect">
            <a:avLst/>
          </a:prstGeom>
          <a:noFill/>
          <a:ln w="0">
            <a:noFill/>
            <a:prstDash val="solid"/>
          </a:ln>
        </p:spPr>
        <p:txBody>
          <a:bodyPr/>
          <a:lstStyle/>
          <a:p>
            <a:pPr>
              <a:defRPr sz="1650" b="1">
                <a:solidFill>
                  <a:srgbClr val="FFFFFF"/>
                </a:solidFill>
                <a:latin typeface="Figtree SemiBold"/>
                <a:ea typeface="Figtree SemiBold"/>
                <a:cs typeface="Figtree SemiBold"/>
              </a:defRPr>
            </a:pPr>
            <a:r>
              <a:rPr lang="en-GB" sz="1650" b="1">
                <a:solidFill>
                  <a:srgbClr val="FFFFFF"/>
                </a:solidFill>
                <a:latin typeface="Figtree" panose="020B0604020202020204"/>
                <a:ea typeface="Figtree SemiBold"/>
                <a:cs typeface="Figtree SemiBold"/>
              </a:rPr>
              <a:t>Key message</a:t>
            </a:r>
            <a:endParaRPr sz="1650" b="1">
              <a:solidFill>
                <a:srgbClr val="FFFFFF"/>
              </a:solidFill>
              <a:latin typeface="Figtree" panose="020B0604020202020204"/>
              <a:ea typeface="Figtree SemiBold"/>
              <a:cs typeface="Figtree SemiBold"/>
            </a:endParaRPr>
          </a:p>
        </p:txBody>
      </p:sp>
      <p:sp>
        <p:nvSpPr>
          <p:cNvPr id="18" name="Rectangle 17">
            <a:extLst>
              <a:ext uri="{FF2B5EF4-FFF2-40B4-BE49-F238E27FC236}">
                <a16:creationId xmlns:a16="http://schemas.microsoft.com/office/drawing/2014/main" id="{102B2A87-BED4-394D-F86C-C851E7F27F63}"/>
              </a:ext>
            </a:extLst>
          </p:cNvPr>
          <p:cNvSpPr>
            <a:spLocks noGrp="1"/>
          </p:cNvSpPr>
          <p:nvPr/>
        </p:nvSpPr>
        <p:spPr>
          <a:xfrm>
            <a:off x="2638425" y="5604504"/>
            <a:ext cx="8867775" cy="381000"/>
          </a:xfrm>
          <a:prstGeom prst="rect">
            <a:avLst/>
          </a:prstGeom>
          <a:noFill/>
          <a:ln w="0">
            <a:noFill/>
            <a:prstDash val="solid"/>
          </a:ln>
        </p:spPr>
        <p:txBody>
          <a:bodyPr/>
          <a:lstStyle/>
          <a:p>
            <a:pPr marL="285750" indent="-285750">
              <a:buFont typeface="Arial" panose="020B0604020202020204" pitchFamily="34" charset="0"/>
              <a:buChar char="•"/>
              <a:defRPr sz="1275" b="1">
                <a:solidFill>
                  <a:srgbClr val="E8E9F5"/>
                </a:solidFill>
                <a:latin typeface="Figtree"/>
                <a:ea typeface="Figtree"/>
                <a:cs typeface="Figtree"/>
              </a:defRPr>
            </a:pPr>
            <a:r>
              <a:rPr lang="en-US" sz="1275" b="1">
                <a:solidFill>
                  <a:srgbClr val="E8E9F5"/>
                </a:solidFill>
                <a:latin typeface="Figtree"/>
                <a:ea typeface="Figtree" panose="020B0604020202020204"/>
                <a:cs typeface="Figtree" panose="020B0604020202020204"/>
              </a:rPr>
              <a:t>The CCS name will be retained.</a:t>
            </a:r>
          </a:p>
          <a:p>
            <a:pPr marL="285750" indent="-285750">
              <a:buFont typeface="Arial" panose="020B0604020202020204" pitchFamily="34" charset="0"/>
              <a:buChar char="•"/>
              <a:defRPr sz="1275" b="1">
                <a:solidFill>
                  <a:srgbClr val="E8E9F5"/>
                </a:solidFill>
                <a:latin typeface="Figtree"/>
                <a:ea typeface="Figtree"/>
                <a:cs typeface="Figtree"/>
              </a:defRPr>
            </a:pPr>
            <a:r>
              <a:rPr lang="en-US" sz="1275" b="1">
                <a:solidFill>
                  <a:srgbClr val="E8E9F5"/>
                </a:solidFill>
                <a:latin typeface="Figtree"/>
                <a:ea typeface="Figtree" panose="020B0604020202020204"/>
                <a:cs typeface="Figtree" panose="020B0604020202020204"/>
              </a:rPr>
              <a:t>Consumers will continue to provide consent. </a:t>
            </a:r>
          </a:p>
          <a:p>
            <a:pPr marL="285750" indent="-285750">
              <a:buFont typeface="Arial" panose="020B0604020202020204" pitchFamily="34" charset="0"/>
              <a:buChar char="•"/>
              <a:defRPr sz="1275" b="1">
                <a:solidFill>
                  <a:srgbClr val="E8E9F5"/>
                </a:solidFill>
                <a:latin typeface="Figtree"/>
                <a:ea typeface="Figtree"/>
                <a:cs typeface="Figtree"/>
              </a:defRPr>
            </a:pPr>
            <a:r>
              <a:rPr lang="en-US" sz="1275" b="1">
                <a:solidFill>
                  <a:srgbClr val="E8E9F5"/>
                </a:solidFill>
                <a:latin typeface="Figtree"/>
                <a:ea typeface="Figtree" panose="020B0604020202020204"/>
                <a:cs typeface="Figtree" panose="020B0604020202020204"/>
              </a:rPr>
              <a:t>The REC will use Permission as the governance term that enables secure, transparent and trusted energy data sharing.</a:t>
            </a:r>
            <a:endParaRPr sz="1275" b="1">
              <a:solidFill>
                <a:srgbClr val="E8E9F5"/>
              </a:solidFill>
              <a:latin typeface="Figtree"/>
              <a:ea typeface="Figtree" panose="020B0604020202020204"/>
              <a:cs typeface="Figtree" panose="020B0604020202020204"/>
            </a:endParaRPr>
          </a:p>
        </p:txBody>
      </p:sp>
      <p:sp>
        <p:nvSpPr>
          <p:cNvPr id="19" name="Rectangle 18">
            <a:extLst>
              <a:ext uri="{FF2B5EF4-FFF2-40B4-BE49-F238E27FC236}">
                <a16:creationId xmlns:a16="http://schemas.microsoft.com/office/drawing/2014/main" id="{D7032795-A84D-D3ED-AE2C-4CAC011DC32C}"/>
              </a:ext>
            </a:extLst>
          </p:cNvPr>
          <p:cNvSpPr>
            <a:spLocks noGrp="1"/>
          </p:cNvSpPr>
          <p:nvPr/>
        </p:nvSpPr>
        <p:spPr>
          <a:xfrm>
            <a:off x="4617720" y="2731025"/>
            <a:ext cx="2956559" cy="228599"/>
          </a:xfrm>
          <a:prstGeom prst="rect">
            <a:avLst/>
          </a:prstGeom>
          <a:noFill/>
          <a:ln w="0">
            <a:noFill/>
            <a:prstDash val="solid"/>
          </a:ln>
        </p:spPr>
        <p:txBody>
          <a:bodyPr/>
          <a:lstStyle/>
          <a:p>
            <a:pPr>
              <a:defRPr sz="788" b="1">
                <a:solidFill>
                  <a:srgbClr val="4C37F4"/>
                </a:solidFill>
                <a:latin typeface="Figtree"/>
                <a:ea typeface="Figtree"/>
                <a:cs typeface="Figtree"/>
              </a:defRPr>
            </a:pPr>
            <a:r>
              <a:rPr lang="en-GB" sz="1600" b="1">
                <a:solidFill>
                  <a:srgbClr val="1EF395">
                    <a:lumMod val="50000"/>
                  </a:srgbClr>
                </a:solidFill>
                <a:latin typeface="Figtree" panose="020B0604020202020204"/>
                <a:ea typeface="Figtree" panose="020B0604020202020204"/>
                <a:cs typeface="Figtree" panose="020B0604020202020204"/>
              </a:rPr>
              <a:t>REC governance</a:t>
            </a:r>
          </a:p>
          <a:p>
            <a:pPr>
              <a:defRPr sz="788" b="1">
                <a:solidFill>
                  <a:srgbClr val="4C37F4"/>
                </a:solidFill>
                <a:latin typeface="Figtree"/>
                <a:ea typeface="Figtree"/>
                <a:cs typeface="Figtree"/>
              </a:defRPr>
            </a:pPr>
            <a:endParaRPr lang="en-GB" sz="1600" b="1">
              <a:solidFill>
                <a:srgbClr val="1EF395">
                  <a:lumMod val="50000"/>
                </a:srgbClr>
              </a:solidFill>
              <a:latin typeface="Figtree" panose="020B0604020202020204"/>
              <a:ea typeface="Figtree" panose="020B0604020202020204"/>
              <a:cs typeface="Figtree" panose="020B0604020202020204"/>
            </a:endParaRPr>
          </a:p>
          <a:p>
            <a:pPr>
              <a:defRPr sz="788" b="1">
                <a:solidFill>
                  <a:srgbClr val="4C37F4"/>
                </a:solidFill>
                <a:latin typeface="Figtree"/>
                <a:ea typeface="Figtree"/>
                <a:cs typeface="Figtree"/>
              </a:defRPr>
            </a:pPr>
            <a:r>
              <a:rPr lang="en-US" sz="1400" b="1">
                <a:solidFill>
                  <a:srgbClr val="201E2E"/>
                </a:solidFill>
                <a:latin typeface="Figtree" panose="020B0604020202020204"/>
                <a:ea typeface="Figtree" panose="020B0604020202020204"/>
                <a:cs typeface="Figtree" panose="020B0604020202020204"/>
              </a:rPr>
              <a:t>REC documentation will use “Permission”</a:t>
            </a:r>
          </a:p>
          <a:p>
            <a:pPr>
              <a:defRPr sz="788" b="1">
                <a:solidFill>
                  <a:srgbClr val="4C37F4"/>
                </a:solidFill>
                <a:latin typeface="Figtree"/>
                <a:ea typeface="Figtree"/>
                <a:cs typeface="Figtree"/>
              </a:defRPr>
            </a:pPr>
            <a:endParaRPr sz="1600" b="1">
              <a:solidFill>
                <a:srgbClr val="1EF395">
                  <a:lumMod val="50000"/>
                </a:srgbClr>
              </a:solidFill>
              <a:latin typeface="Figtree" panose="020B0604020202020204"/>
              <a:ea typeface="Figtree" panose="020B0604020202020204"/>
              <a:cs typeface="Figtree" panose="020B0604020202020204"/>
            </a:endParaRPr>
          </a:p>
        </p:txBody>
      </p:sp>
      <p:sp>
        <p:nvSpPr>
          <p:cNvPr id="20" name="Rectangle 19">
            <a:extLst>
              <a:ext uri="{FF2B5EF4-FFF2-40B4-BE49-F238E27FC236}">
                <a16:creationId xmlns:a16="http://schemas.microsoft.com/office/drawing/2014/main" id="{4821EA5A-8362-7D70-D611-F13EADD6F539}"/>
              </a:ext>
            </a:extLst>
          </p:cNvPr>
          <p:cNvSpPr>
            <a:spLocks noGrp="1"/>
          </p:cNvSpPr>
          <p:nvPr/>
        </p:nvSpPr>
        <p:spPr>
          <a:xfrm>
            <a:off x="4667250" y="3784770"/>
            <a:ext cx="2678428" cy="375285"/>
          </a:xfrm>
          <a:prstGeom prst="rect">
            <a:avLst/>
          </a:prstGeom>
          <a:noFill/>
          <a:ln w="0">
            <a:noFill/>
            <a:prstDash val="solid"/>
          </a:ln>
        </p:spPr>
        <p:txBody>
          <a:bodyPr/>
          <a:lstStyle/>
          <a:p>
            <a:pPr>
              <a:buClr>
                <a:srgbClr val="4C37F4"/>
              </a:buClr>
              <a:buSzPct val="200000"/>
              <a:defRPr sz="953" b="0">
                <a:solidFill>
                  <a:srgbClr val="2D2B43"/>
                </a:solidFill>
                <a:latin typeface="Figtree"/>
                <a:ea typeface="Figtree"/>
                <a:cs typeface="Figtree"/>
              </a:defRPr>
            </a:pPr>
            <a:r>
              <a:rPr lang="en-US" sz="1400">
                <a:solidFill>
                  <a:srgbClr val="2D2B43"/>
                </a:solidFill>
                <a:latin typeface="Figtree" panose="020B0604020202020204"/>
                <a:ea typeface="Figtree" panose="020B0604020202020204"/>
                <a:cs typeface="Figtree" panose="020B0604020202020204"/>
              </a:rPr>
              <a:t>REC drafting, technical specifications and governance documents will refer to Permission as the overarching authorisation for energy data sharing.</a:t>
            </a:r>
            <a:endParaRPr sz="1050">
              <a:solidFill>
                <a:srgbClr val="2D2B43"/>
              </a:solidFill>
              <a:latin typeface="Figtree" panose="020B0604020202020204"/>
              <a:ea typeface="Figtree" panose="020B0604020202020204"/>
              <a:cs typeface="Figtree" panose="020B0604020202020204"/>
            </a:endParaRPr>
          </a:p>
        </p:txBody>
      </p:sp>
      <p:sp>
        <p:nvSpPr>
          <p:cNvPr id="21" name="Rectangle 20">
            <a:extLst>
              <a:ext uri="{FF2B5EF4-FFF2-40B4-BE49-F238E27FC236}">
                <a16:creationId xmlns:a16="http://schemas.microsoft.com/office/drawing/2014/main" id="{02DBE8D3-A047-A996-FACA-512E8BE72701}"/>
              </a:ext>
            </a:extLst>
          </p:cNvPr>
          <p:cNvSpPr>
            <a:spLocks noGrp="1"/>
          </p:cNvSpPr>
          <p:nvPr/>
        </p:nvSpPr>
        <p:spPr>
          <a:xfrm>
            <a:off x="8401050" y="2764604"/>
            <a:ext cx="3352800" cy="258534"/>
          </a:xfrm>
          <a:prstGeom prst="rect">
            <a:avLst/>
          </a:prstGeom>
          <a:noFill/>
          <a:ln w="0">
            <a:noFill/>
            <a:prstDash val="solid"/>
          </a:ln>
        </p:spPr>
        <p:txBody>
          <a:bodyPr/>
          <a:lstStyle/>
          <a:p>
            <a:pPr>
              <a:defRPr sz="788" b="1">
                <a:solidFill>
                  <a:srgbClr val="4C37F4"/>
                </a:solidFill>
                <a:latin typeface="Figtree"/>
                <a:ea typeface="Figtree"/>
                <a:cs typeface="Figtree"/>
              </a:defRPr>
            </a:pPr>
            <a:r>
              <a:rPr lang="en-US" sz="1600" b="1">
                <a:solidFill>
                  <a:srgbClr val="021D5E"/>
                </a:solidFill>
                <a:latin typeface="Figtree" panose="020B0604020202020204"/>
                <a:ea typeface="Figtree" panose="020B0604020202020204"/>
                <a:cs typeface="Figtree" panose="020B0604020202020204"/>
              </a:rPr>
              <a:t>Why are we making this change?</a:t>
            </a:r>
          </a:p>
          <a:p>
            <a:pPr>
              <a:defRPr sz="788" b="1">
                <a:solidFill>
                  <a:srgbClr val="4C37F4"/>
                </a:solidFill>
                <a:latin typeface="Figtree"/>
                <a:ea typeface="Figtree"/>
                <a:cs typeface="Figtree"/>
              </a:defRPr>
            </a:pPr>
            <a:endParaRPr lang="en-US" sz="1600" b="1">
              <a:solidFill>
                <a:srgbClr val="021D5E"/>
              </a:solidFill>
              <a:latin typeface="Figtree" panose="020B0604020202020204"/>
              <a:ea typeface="Figtree" panose="020B0604020202020204"/>
              <a:cs typeface="Figtree" panose="020B0604020202020204"/>
            </a:endParaRPr>
          </a:p>
          <a:p>
            <a:pPr>
              <a:defRPr sz="788" b="1">
                <a:solidFill>
                  <a:srgbClr val="4C37F4"/>
                </a:solidFill>
                <a:latin typeface="Figtree"/>
                <a:ea typeface="Figtree"/>
                <a:cs typeface="Figtree"/>
              </a:defRPr>
            </a:pPr>
            <a:r>
              <a:rPr lang="en-GB" sz="1400" b="1">
                <a:solidFill>
                  <a:srgbClr val="201E2E"/>
                </a:solidFill>
                <a:latin typeface="Figtree" panose="020B0604020202020204"/>
                <a:ea typeface="Figtree"/>
                <a:cs typeface="Figtree"/>
              </a:rPr>
              <a:t>Preparing for the future</a:t>
            </a:r>
          </a:p>
          <a:p>
            <a:pPr>
              <a:defRPr sz="788" b="1">
                <a:solidFill>
                  <a:srgbClr val="4C37F4"/>
                </a:solidFill>
                <a:latin typeface="Figtree"/>
                <a:ea typeface="Figtree"/>
                <a:cs typeface="Figtree"/>
              </a:defRPr>
            </a:pPr>
            <a:endParaRPr sz="1600" b="1">
              <a:solidFill>
                <a:srgbClr val="021D5E"/>
              </a:solidFill>
              <a:latin typeface="Figtree" panose="020B0604020202020204"/>
              <a:ea typeface="Figtree" panose="020B0604020202020204"/>
              <a:cs typeface="Figtree" panose="020B0604020202020204"/>
            </a:endParaRPr>
          </a:p>
        </p:txBody>
      </p:sp>
      <p:sp>
        <p:nvSpPr>
          <p:cNvPr id="22" name="Rectangle 21">
            <a:extLst>
              <a:ext uri="{FF2B5EF4-FFF2-40B4-BE49-F238E27FC236}">
                <a16:creationId xmlns:a16="http://schemas.microsoft.com/office/drawing/2014/main" id="{BE3E39F5-3766-7933-EE04-2AF8020B67EB}"/>
              </a:ext>
            </a:extLst>
          </p:cNvPr>
          <p:cNvSpPr>
            <a:spLocks noGrp="1"/>
          </p:cNvSpPr>
          <p:nvPr/>
        </p:nvSpPr>
        <p:spPr>
          <a:xfrm>
            <a:off x="8439149" y="3784769"/>
            <a:ext cx="2956559" cy="375285"/>
          </a:xfrm>
          <a:prstGeom prst="rect">
            <a:avLst/>
          </a:prstGeom>
          <a:noFill/>
          <a:ln w="0">
            <a:noFill/>
            <a:prstDash val="solid"/>
          </a:ln>
        </p:spPr>
        <p:txBody>
          <a:bodyPr/>
          <a:lstStyle/>
          <a:p>
            <a:pPr>
              <a:buClr>
                <a:srgbClr val="4C37F4"/>
              </a:buClr>
              <a:buSzPct val="200000"/>
              <a:defRPr sz="953" b="0">
                <a:solidFill>
                  <a:srgbClr val="2D2B43"/>
                </a:solidFill>
                <a:latin typeface="Figtree"/>
                <a:ea typeface="Figtree"/>
                <a:cs typeface="Figtree"/>
              </a:defRPr>
            </a:pPr>
            <a:r>
              <a:rPr lang="en-US" sz="1400">
                <a:solidFill>
                  <a:srgbClr val="2D2B43"/>
                </a:solidFill>
                <a:latin typeface="Figtree" panose="020B0604020202020204"/>
                <a:ea typeface="Figtree" panose="020B0604020202020204"/>
                <a:cs typeface="Figtree" panose="020B0604020202020204"/>
              </a:rPr>
              <a:t>Permission provides a broader concept and common governance term for authorising data sharing, supporting different types of data sharing and permission models.</a:t>
            </a:r>
          </a:p>
        </p:txBody>
      </p:sp>
    </p:spTree>
    <p:extLst>
      <p:ext uri="{BB962C8B-B14F-4D97-AF65-F5344CB8AC3E}">
        <p14:creationId xmlns:p14="http://schemas.microsoft.com/office/powerpoint/2010/main" val="1042008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5E07E-C795-F95E-1CAE-B05E605900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DEC884-4A32-6F11-C29F-C2271CF5F73D}"/>
              </a:ext>
            </a:extLst>
          </p:cNvPr>
          <p:cNvSpPr txBox="1">
            <a:spLocks noGrp="1"/>
          </p:cNvSpPr>
          <p:nvPr>
            <p:ph type="title"/>
          </p:nvPr>
        </p:nvSpPr>
        <p:spPr>
          <a:xfrm>
            <a:off x="1690259" y="2078687"/>
            <a:ext cx="8811487" cy="1083161"/>
          </a:xfrm>
        </p:spPr>
        <p:txBody>
          <a:bodyPr/>
          <a:lstStyle/>
          <a:p>
            <a:r>
              <a:rPr lang="en-US" sz="5400">
                <a:latin typeface="Figtree"/>
              </a:rPr>
              <a:t>ATP – Account creation &amp; Renewals</a:t>
            </a:r>
          </a:p>
        </p:txBody>
      </p:sp>
    </p:spTree>
    <p:extLst>
      <p:ext uri="{BB962C8B-B14F-4D97-AF65-F5344CB8AC3E}">
        <p14:creationId xmlns:p14="http://schemas.microsoft.com/office/powerpoint/2010/main" val="3152621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2ED4D-4DF8-6A42-D0CE-2888D8675EBB}"/>
            </a:ext>
          </a:extLst>
        </p:cNvPr>
        <p:cNvGrpSpPr/>
        <p:nvPr/>
      </p:nvGrpSpPr>
      <p:grpSpPr>
        <a:xfrm>
          <a:off x="0" y="0"/>
          <a:ext cx="0" cy="0"/>
          <a:chOff x="0" y="0"/>
          <a:chExt cx="0" cy="0"/>
        </a:xfrm>
      </p:grpSpPr>
      <p:sp>
        <p:nvSpPr>
          <p:cNvPr id="3" name="Google Shape;65;p14">
            <a:extLst>
              <a:ext uri="{FF2B5EF4-FFF2-40B4-BE49-F238E27FC236}">
                <a16:creationId xmlns:a16="http://schemas.microsoft.com/office/drawing/2014/main" id="{ACBD9367-07CA-5A14-F564-3DBEB492F7D2}"/>
              </a:ext>
            </a:extLst>
          </p:cNvPr>
          <p:cNvSpPr txBox="1">
            <a:spLocks/>
          </p:cNvSpPr>
          <p:nvPr/>
        </p:nvSpPr>
        <p:spPr>
          <a:xfrm>
            <a:off x="549195" y="559220"/>
            <a:ext cx="10515600" cy="689379"/>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defTabSz="1219050"/>
            <a:r>
              <a:rPr lang="en-GB" sz="3200" dirty="0">
                <a:solidFill>
                  <a:srgbClr val="002060"/>
                </a:solidFill>
                <a:latin typeface="Figtree"/>
                <a:cs typeface="Segoe UI Light"/>
              </a:rPr>
              <a:t>Account creation assumptions</a:t>
            </a:r>
            <a:endParaRPr lang="en-US" dirty="0"/>
          </a:p>
        </p:txBody>
      </p:sp>
      <p:sp>
        <p:nvSpPr>
          <p:cNvPr id="13" name="TextBox 12">
            <a:extLst>
              <a:ext uri="{FF2B5EF4-FFF2-40B4-BE49-F238E27FC236}">
                <a16:creationId xmlns:a16="http://schemas.microsoft.com/office/drawing/2014/main" id="{4DC1A9B8-F7C0-7544-1675-446C2C933D62}"/>
              </a:ext>
            </a:extLst>
          </p:cNvPr>
          <p:cNvSpPr txBox="1"/>
          <p:nvPr/>
        </p:nvSpPr>
        <p:spPr>
          <a:xfrm>
            <a:off x="574676" y="1206898"/>
            <a:ext cx="6083300" cy="1055993"/>
          </a:xfrm>
          <a:prstGeom prst="rect">
            <a:avLst/>
          </a:prstGeom>
          <a:noFill/>
        </p:spPr>
        <p:txBody>
          <a:bodyPr vertOverflow="overflow" vert="horz" wrap="square" lIns="91440" tIns="45720" rIns="91440" bIns="45720" rtlCol="0" anchor="t">
            <a:noAutofit/>
          </a:bodyPr>
          <a:lstStyle/>
          <a:p>
            <a:pPr algn="l"/>
            <a:r>
              <a:rPr lang="en-US" b="1">
                <a:solidFill>
                  <a:srgbClr val="000000"/>
                </a:solidFill>
                <a:latin typeface="Figtree"/>
              </a:rPr>
              <a:t>The following slides represent our current assumptions for consumers creating accounts for MMP</a:t>
            </a:r>
            <a:endParaRPr lang="en-US" b="1" i="1">
              <a:solidFill>
                <a:srgbClr val="000000"/>
              </a:solidFill>
              <a:latin typeface="Playfair Display Black"/>
            </a:endParaRPr>
          </a:p>
        </p:txBody>
      </p:sp>
      <p:sp>
        <p:nvSpPr>
          <p:cNvPr id="27" name="TextBox 26">
            <a:extLst>
              <a:ext uri="{FF2B5EF4-FFF2-40B4-BE49-F238E27FC236}">
                <a16:creationId xmlns:a16="http://schemas.microsoft.com/office/drawing/2014/main" id="{C00FF40F-949E-A6D1-1976-F870E7BE38A5}"/>
              </a:ext>
            </a:extLst>
          </p:cNvPr>
          <p:cNvSpPr txBox="1"/>
          <p:nvPr/>
        </p:nvSpPr>
        <p:spPr>
          <a:xfrm>
            <a:off x="574676" y="2864903"/>
            <a:ext cx="6736027" cy="460658"/>
          </a:xfrm>
          <a:prstGeom prst="rect">
            <a:avLst/>
          </a:prstGeom>
          <a:noFill/>
        </p:spPr>
        <p:txBody>
          <a:bodyPr vertOverflow="overflow" vert="horz" wrap="square" rtlCol="0" anchor="t">
            <a:noAutofit/>
          </a:bodyPr>
          <a:lstStyle/>
          <a:p>
            <a:pPr algn="l"/>
            <a:r>
              <a:rPr lang="en-US">
                <a:solidFill>
                  <a:srgbClr val="000000"/>
                </a:solidFill>
                <a:latin typeface="Figtree"/>
              </a:rPr>
              <a:t>Solution group is asked to:</a:t>
            </a:r>
            <a:endParaRPr lang="en-US">
              <a:solidFill>
                <a:srgbClr val="000000"/>
              </a:solidFill>
              <a:latin typeface="Playfair Display Black" pitchFamily="2" charset="77"/>
            </a:endParaRPr>
          </a:p>
        </p:txBody>
      </p:sp>
      <p:sp>
        <p:nvSpPr>
          <p:cNvPr id="28" name="Rounded Rectangle 27">
            <a:extLst>
              <a:ext uri="{FF2B5EF4-FFF2-40B4-BE49-F238E27FC236}">
                <a16:creationId xmlns:a16="http://schemas.microsoft.com/office/drawing/2014/main" id="{F4D21D05-47F5-B8FF-2E3B-F43D3249BC28}"/>
              </a:ext>
            </a:extLst>
          </p:cNvPr>
          <p:cNvSpPr/>
          <p:nvPr/>
        </p:nvSpPr>
        <p:spPr>
          <a:xfrm>
            <a:off x="631974" y="3532439"/>
            <a:ext cx="10515600" cy="1765668"/>
          </a:xfrm>
          <a:prstGeom prst="roundRect">
            <a:avLst>
              <a:gd name="adj" fmla="val 5247"/>
            </a:avLst>
          </a:prstGeom>
          <a:solidFill>
            <a:srgbClr val="F2EFFF"/>
          </a:solidFill>
          <a:ln w="38100" cap="flat" cmpd="sng" algn="ctr">
            <a:solidFill>
              <a:srgbClr val="4D38F5"/>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lIns="180000" tIns="180000" rtlCol="0" anchor="ctr"/>
          <a:lstStyle/>
          <a:p>
            <a:r>
              <a:rPr lang="en-US" sz="2000">
                <a:solidFill>
                  <a:srgbClr val="000000"/>
                </a:solidFill>
                <a:latin typeface="Figtree"/>
              </a:rPr>
              <a:t>Provide feedback on the assumption for account creation for MMP.</a:t>
            </a:r>
          </a:p>
        </p:txBody>
      </p:sp>
    </p:spTree>
    <p:extLst>
      <p:ext uri="{BB962C8B-B14F-4D97-AF65-F5344CB8AC3E}">
        <p14:creationId xmlns:p14="http://schemas.microsoft.com/office/powerpoint/2010/main" val="1725978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C4A84-9E9C-CA6F-70AD-45C8E4EE1D05}"/>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EBC25A35-632D-9DC1-0697-2B97F9A35C21}"/>
              </a:ext>
            </a:extLst>
          </p:cNvPr>
          <p:cNvSpPr>
            <a:spLocks noGrp="1"/>
          </p:cNvSpPr>
          <p:nvPr>
            <p:ph type="title"/>
          </p:nvPr>
        </p:nvSpPr>
        <p:spPr/>
        <p:txBody>
          <a:bodyPr/>
          <a:lstStyle/>
          <a:p>
            <a:r>
              <a:rPr lang="en-GB">
                <a:latin typeface="Figtree"/>
              </a:rPr>
              <a:t>Evolution of account creation for MMP</a:t>
            </a:r>
            <a:endParaRPr lang="en-US"/>
          </a:p>
        </p:txBody>
      </p:sp>
      <p:sp>
        <p:nvSpPr>
          <p:cNvPr id="12" name="Text Placeholder 11">
            <a:extLst>
              <a:ext uri="{FF2B5EF4-FFF2-40B4-BE49-F238E27FC236}">
                <a16:creationId xmlns:a16="http://schemas.microsoft.com/office/drawing/2014/main" id="{4C4ACBA2-5043-35A7-49C6-D968FE74E405}"/>
              </a:ext>
            </a:extLst>
          </p:cNvPr>
          <p:cNvSpPr>
            <a:spLocks noGrp="1"/>
          </p:cNvSpPr>
          <p:nvPr>
            <p:ph type="body" idx="4294967295"/>
          </p:nvPr>
        </p:nvSpPr>
        <p:spPr>
          <a:xfrm>
            <a:off x="1148133" y="2275452"/>
            <a:ext cx="4346536" cy="358307"/>
          </a:xfrm>
        </p:spPr>
        <p:txBody>
          <a:bodyPr>
            <a:normAutofit fontScale="47500" lnSpcReduction="20000"/>
          </a:bodyPr>
          <a:lstStyle/>
          <a:p>
            <a:r>
              <a:rPr lang="en-GB"/>
              <a:t>Old Position: Account Creation or Guest Journey</a:t>
            </a:r>
          </a:p>
        </p:txBody>
      </p:sp>
      <p:sp>
        <p:nvSpPr>
          <p:cNvPr id="13" name="Text Placeholder 12">
            <a:extLst>
              <a:ext uri="{FF2B5EF4-FFF2-40B4-BE49-F238E27FC236}">
                <a16:creationId xmlns:a16="http://schemas.microsoft.com/office/drawing/2014/main" id="{C7A37E7C-D313-A76A-F0DE-B95AD6369E71}"/>
              </a:ext>
            </a:extLst>
          </p:cNvPr>
          <p:cNvSpPr>
            <a:spLocks noGrp="1"/>
          </p:cNvSpPr>
          <p:nvPr>
            <p:ph type="body" idx="4294967295"/>
          </p:nvPr>
        </p:nvSpPr>
        <p:spPr>
          <a:xfrm>
            <a:off x="6727082" y="2235553"/>
            <a:ext cx="5068758" cy="436179"/>
          </a:xfrm>
        </p:spPr>
        <p:txBody>
          <a:bodyPr>
            <a:normAutofit fontScale="85000" lnSpcReduction="10000"/>
          </a:bodyPr>
          <a:lstStyle/>
          <a:p>
            <a:r>
              <a:rPr lang="en-GB" sz="1800">
                <a:latin typeface="Figtree SemiBold"/>
              </a:rPr>
              <a:t>New assumption: Account Creation Only for MMP</a:t>
            </a:r>
          </a:p>
        </p:txBody>
      </p:sp>
      <p:sp>
        <p:nvSpPr>
          <p:cNvPr id="14" name="Text Placeholder 13">
            <a:extLst>
              <a:ext uri="{FF2B5EF4-FFF2-40B4-BE49-F238E27FC236}">
                <a16:creationId xmlns:a16="http://schemas.microsoft.com/office/drawing/2014/main" id="{1C541F9A-F916-DE56-CE80-497E8B9B66F0}"/>
              </a:ext>
            </a:extLst>
          </p:cNvPr>
          <p:cNvSpPr>
            <a:spLocks noGrp="1"/>
          </p:cNvSpPr>
          <p:nvPr>
            <p:ph type="body" idx="4294967295"/>
          </p:nvPr>
        </p:nvSpPr>
        <p:spPr>
          <a:xfrm>
            <a:off x="827998" y="3070692"/>
            <a:ext cx="4993309" cy="2950969"/>
          </a:xfrm>
        </p:spPr>
        <p:txBody>
          <a:bodyPr>
            <a:normAutofit fontScale="77500" lnSpcReduction="20000"/>
          </a:bodyPr>
          <a:lstStyle/>
          <a:p>
            <a:pPr>
              <a:lnSpc>
                <a:spcPct val="120000"/>
              </a:lnSpc>
              <a:spcBef>
                <a:spcPts val="600"/>
              </a:spcBef>
              <a:spcAft>
                <a:spcPts val="600"/>
              </a:spcAft>
            </a:pPr>
            <a:r>
              <a:rPr lang="en-GB" sz="1400" b="0" dirty="0">
                <a:latin typeface="Figtree"/>
              </a:rPr>
              <a:t>Our previous position set out in the February consultation proposed consumers could either grant consent as a guest or choose to create a CCS account.</a:t>
            </a:r>
          </a:p>
          <a:p>
            <a:pPr>
              <a:lnSpc>
                <a:spcPct val="120000"/>
              </a:lnSpc>
              <a:spcBef>
                <a:spcPts val="600"/>
              </a:spcBef>
              <a:spcAft>
                <a:spcPts val="600"/>
              </a:spcAft>
            </a:pPr>
            <a:r>
              <a:rPr lang="en-GB" sz="1400" b="0" dirty="0">
                <a:latin typeface="Figtree"/>
              </a:rPr>
              <a:t>Guest users would complete identity and occupancy verification each time they granted consent, with an email address retained for traceability. </a:t>
            </a:r>
          </a:p>
          <a:p>
            <a:pPr>
              <a:lnSpc>
                <a:spcPct val="120000"/>
              </a:lnSpc>
              <a:spcBef>
                <a:spcPts val="600"/>
              </a:spcBef>
              <a:spcAft>
                <a:spcPts val="600"/>
              </a:spcAft>
            </a:pPr>
            <a:r>
              <a:rPr lang="en-GB" sz="1400" b="0" dirty="0">
                <a:latin typeface="Figtree"/>
              </a:rPr>
              <a:t>Account holders would complete identity and occupancy verification  once then reuse their verified identity for future consents, they’d also be able to access the CCS portal to view and manage consents.</a:t>
            </a:r>
          </a:p>
          <a:p>
            <a:pPr>
              <a:lnSpc>
                <a:spcPct val="120000"/>
              </a:lnSpc>
              <a:spcBef>
                <a:spcPts val="600"/>
              </a:spcBef>
              <a:spcAft>
                <a:spcPts val="600"/>
              </a:spcAft>
            </a:pPr>
            <a:r>
              <a:rPr lang="en-GB" sz="1400" b="0" dirty="0">
                <a:latin typeface="Figtree"/>
              </a:rPr>
              <a:t>Whilst this model offered the greatest consumer choice, consultation responses reflected mixed views. Some respondents supported guest journeys to reduce friction and increase consumer choice, others raised concerns about security, traceability and ongoing consent management, with some questioning whether a guest approach was appropriate for the CCS as a long-term consent management platform.</a:t>
            </a:r>
          </a:p>
        </p:txBody>
      </p:sp>
      <p:sp>
        <p:nvSpPr>
          <p:cNvPr id="15" name="Text Placeholder 14">
            <a:extLst>
              <a:ext uri="{FF2B5EF4-FFF2-40B4-BE49-F238E27FC236}">
                <a16:creationId xmlns:a16="http://schemas.microsoft.com/office/drawing/2014/main" id="{9031FBF1-8471-B04E-E905-9F9C6A90307A}"/>
              </a:ext>
            </a:extLst>
          </p:cNvPr>
          <p:cNvSpPr>
            <a:spLocks noGrp="1"/>
          </p:cNvSpPr>
          <p:nvPr>
            <p:ph type="body" idx="4294967295"/>
          </p:nvPr>
        </p:nvSpPr>
        <p:spPr>
          <a:xfrm>
            <a:off x="6350288" y="3070692"/>
            <a:ext cx="4993309" cy="3263847"/>
          </a:xfrm>
        </p:spPr>
        <p:txBody>
          <a:bodyPr>
            <a:normAutofit fontScale="70000" lnSpcReduction="20000"/>
          </a:bodyPr>
          <a:lstStyle/>
          <a:p>
            <a:pPr>
              <a:lnSpc>
                <a:spcPct val="120000"/>
              </a:lnSpc>
              <a:spcBef>
                <a:spcPts val="600"/>
              </a:spcBef>
              <a:spcAft>
                <a:spcPts val="600"/>
              </a:spcAft>
            </a:pPr>
            <a:r>
              <a:rPr lang="en-GB" sz="1600" b="0" dirty="0">
                <a:latin typeface="Figtree"/>
              </a:rPr>
              <a:t>We now propose account creation as the only consumer journey for the MMP, with guest journeys remaining a potential future enhancement. </a:t>
            </a:r>
          </a:p>
          <a:p>
            <a:pPr>
              <a:lnSpc>
                <a:spcPct val="120000"/>
              </a:lnSpc>
              <a:spcBef>
                <a:spcPts val="600"/>
              </a:spcBef>
              <a:spcAft>
                <a:spcPts val="600"/>
              </a:spcAft>
            </a:pPr>
            <a:r>
              <a:rPr lang="en-GB" sz="1600" b="0" dirty="0">
                <a:latin typeface="Figtree"/>
              </a:rPr>
              <a:t>Account creation ensures consumers can access the CCS consumer portal to have a single place to view and manage their consents, alongside visibility of other consents granted at their property through CCS. They would also has visibility of other active data sharing associate with their property as the CCS scope expands overtime. </a:t>
            </a:r>
          </a:p>
          <a:p>
            <a:pPr>
              <a:lnSpc>
                <a:spcPct val="120000"/>
              </a:lnSpc>
              <a:spcBef>
                <a:spcPts val="600"/>
              </a:spcBef>
              <a:spcAft>
                <a:spcPts val="600"/>
              </a:spcAft>
            </a:pPr>
            <a:r>
              <a:rPr lang="en-GB" sz="1600" b="0" dirty="0">
                <a:latin typeface="Figtree"/>
              </a:rPr>
              <a:t>This would also enable improved lifecycle management over time, for example enabling consumers to notify the CCS if they’ve changed address so their consents can be managed centrally rather than contacting ATPs individually. </a:t>
            </a:r>
          </a:p>
          <a:p>
            <a:pPr>
              <a:lnSpc>
                <a:spcPct val="120000"/>
              </a:lnSpc>
              <a:spcBef>
                <a:spcPts val="600"/>
              </a:spcBef>
              <a:spcAft>
                <a:spcPts val="600"/>
              </a:spcAft>
            </a:pPr>
            <a:r>
              <a:rPr lang="en-GB" sz="1600" b="0" dirty="0">
                <a:latin typeface="Figtree"/>
              </a:rPr>
              <a:t>An assessment also identified that supporting guest journeys would require significant development and additional cost, </a:t>
            </a:r>
            <a:r>
              <a:rPr lang="en-US" sz="1600" b="0" dirty="0">
                <a:latin typeface="Figtree"/>
              </a:rPr>
              <a:t>whilst an account-based journey enables consumers to access all the CCS capabilities including the consumer portal.</a:t>
            </a:r>
            <a:endParaRPr lang="en-GB" sz="1600" b="0" dirty="0">
              <a:latin typeface="Figtree"/>
            </a:endParaRPr>
          </a:p>
          <a:p>
            <a:pPr>
              <a:spcBef>
                <a:spcPts val="600"/>
              </a:spcBef>
              <a:spcAft>
                <a:spcPts val="600"/>
              </a:spcAft>
            </a:pPr>
            <a:endParaRPr lang="en-GB" sz="1400" b="0" dirty="0">
              <a:highlight>
                <a:srgbClr val="FFFF00"/>
              </a:highlight>
              <a:latin typeface="Figtree"/>
            </a:endParaRPr>
          </a:p>
        </p:txBody>
      </p:sp>
      <p:pic>
        <p:nvPicPr>
          <p:cNvPr id="25" name="Graphic 24" descr="Badge New with solid fill">
            <a:extLst>
              <a:ext uri="{FF2B5EF4-FFF2-40B4-BE49-F238E27FC236}">
                <a16:creationId xmlns:a16="http://schemas.microsoft.com/office/drawing/2014/main" id="{B8687DE5-1C0C-8621-8AD1-328AB27AEA3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44787" y="2127281"/>
            <a:ext cx="505966" cy="505966"/>
          </a:xfrm>
          <a:prstGeom prst="rect">
            <a:avLst/>
          </a:prstGeom>
        </p:spPr>
      </p:pic>
      <p:pic>
        <p:nvPicPr>
          <p:cNvPr id="3" name="Graphic 2" descr="Arrow circle with solid fill">
            <a:extLst>
              <a:ext uri="{FF2B5EF4-FFF2-40B4-BE49-F238E27FC236}">
                <a16:creationId xmlns:a16="http://schemas.microsoft.com/office/drawing/2014/main" id="{A590BE36-2621-BBA3-D8F9-2094661838D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7824" y="2092092"/>
            <a:ext cx="617035" cy="586059"/>
          </a:xfrm>
          <a:prstGeom prst="rect">
            <a:avLst/>
          </a:prstGeom>
        </p:spPr>
      </p:pic>
    </p:spTree>
    <p:extLst>
      <p:ext uri="{BB962C8B-B14F-4D97-AF65-F5344CB8AC3E}">
        <p14:creationId xmlns:p14="http://schemas.microsoft.com/office/powerpoint/2010/main" val="3207615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0197D-2058-5EDB-DEF0-FB743B63CA1D}"/>
            </a:ext>
          </a:extLst>
        </p:cNvPr>
        <p:cNvGrpSpPr/>
        <p:nvPr/>
      </p:nvGrpSpPr>
      <p:grpSpPr>
        <a:xfrm>
          <a:off x="0" y="0"/>
          <a:ext cx="0" cy="0"/>
          <a:chOff x="0" y="0"/>
          <a:chExt cx="0" cy="0"/>
        </a:xfrm>
      </p:grpSpPr>
      <p:sp>
        <p:nvSpPr>
          <p:cNvPr id="3" name="Google Shape;65;p14">
            <a:extLst>
              <a:ext uri="{FF2B5EF4-FFF2-40B4-BE49-F238E27FC236}">
                <a16:creationId xmlns:a16="http://schemas.microsoft.com/office/drawing/2014/main" id="{73FAC0A1-79B6-9D75-F2D9-4CAEBEAF2697}"/>
              </a:ext>
            </a:extLst>
          </p:cNvPr>
          <p:cNvSpPr txBox="1">
            <a:spLocks/>
          </p:cNvSpPr>
          <p:nvPr/>
        </p:nvSpPr>
        <p:spPr>
          <a:xfrm>
            <a:off x="549195" y="559220"/>
            <a:ext cx="10515600" cy="689379"/>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defTabSz="1219050"/>
            <a:r>
              <a:rPr lang="en-GB" sz="3200">
                <a:solidFill>
                  <a:srgbClr val="002060"/>
                </a:solidFill>
                <a:latin typeface="Figtree"/>
                <a:cs typeface="Segoe UI Light"/>
              </a:rPr>
              <a:t>Consent renewal assumptions</a:t>
            </a:r>
            <a:endParaRPr lang="en-US"/>
          </a:p>
        </p:txBody>
      </p:sp>
      <p:sp>
        <p:nvSpPr>
          <p:cNvPr id="13" name="TextBox 12">
            <a:extLst>
              <a:ext uri="{FF2B5EF4-FFF2-40B4-BE49-F238E27FC236}">
                <a16:creationId xmlns:a16="http://schemas.microsoft.com/office/drawing/2014/main" id="{70C8FB66-8CA7-10FB-84A6-056AF02FED44}"/>
              </a:ext>
            </a:extLst>
          </p:cNvPr>
          <p:cNvSpPr txBox="1"/>
          <p:nvPr/>
        </p:nvSpPr>
        <p:spPr>
          <a:xfrm>
            <a:off x="574676" y="1206898"/>
            <a:ext cx="6083300" cy="1055993"/>
          </a:xfrm>
          <a:prstGeom prst="rect">
            <a:avLst/>
          </a:prstGeom>
          <a:noFill/>
        </p:spPr>
        <p:txBody>
          <a:bodyPr vertOverflow="overflow" vert="horz" wrap="square" lIns="91440" tIns="45720" rIns="91440" bIns="45720" rtlCol="0" anchor="t">
            <a:noAutofit/>
          </a:bodyPr>
          <a:lstStyle/>
          <a:p>
            <a:pPr algn="l"/>
            <a:r>
              <a:rPr lang="en-US" b="1">
                <a:solidFill>
                  <a:srgbClr val="000000"/>
                </a:solidFill>
                <a:latin typeface="Figtree"/>
              </a:rPr>
              <a:t>The following slides represent our current assumptions for consumers renewing consent in CCS</a:t>
            </a:r>
            <a:endParaRPr lang="en-US" b="1" i="1">
              <a:solidFill>
                <a:srgbClr val="000000"/>
              </a:solidFill>
              <a:latin typeface="Playfair Display Black"/>
            </a:endParaRPr>
          </a:p>
        </p:txBody>
      </p:sp>
      <p:sp>
        <p:nvSpPr>
          <p:cNvPr id="27" name="TextBox 26">
            <a:extLst>
              <a:ext uri="{FF2B5EF4-FFF2-40B4-BE49-F238E27FC236}">
                <a16:creationId xmlns:a16="http://schemas.microsoft.com/office/drawing/2014/main" id="{FCEEF57F-8164-3A21-EC75-371CE81A6957}"/>
              </a:ext>
            </a:extLst>
          </p:cNvPr>
          <p:cNvSpPr txBox="1"/>
          <p:nvPr/>
        </p:nvSpPr>
        <p:spPr>
          <a:xfrm>
            <a:off x="574676" y="2864903"/>
            <a:ext cx="6736027" cy="460658"/>
          </a:xfrm>
          <a:prstGeom prst="rect">
            <a:avLst/>
          </a:prstGeom>
          <a:noFill/>
        </p:spPr>
        <p:txBody>
          <a:bodyPr vertOverflow="overflow" vert="horz" wrap="square" rtlCol="0" anchor="t">
            <a:noAutofit/>
          </a:bodyPr>
          <a:lstStyle/>
          <a:p>
            <a:pPr algn="l"/>
            <a:r>
              <a:rPr lang="en-US">
                <a:solidFill>
                  <a:srgbClr val="000000"/>
                </a:solidFill>
                <a:latin typeface="Figtree"/>
              </a:rPr>
              <a:t>Solution group is asked to:</a:t>
            </a:r>
            <a:endParaRPr lang="en-US">
              <a:solidFill>
                <a:srgbClr val="000000"/>
              </a:solidFill>
              <a:latin typeface="Playfair Display Black" pitchFamily="2" charset="77"/>
            </a:endParaRPr>
          </a:p>
        </p:txBody>
      </p:sp>
      <p:sp>
        <p:nvSpPr>
          <p:cNvPr id="28" name="Rounded Rectangle 27">
            <a:extLst>
              <a:ext uri="{FF2B5EF4-FFF2-40B4-BE49-F238E27FC236}">
                <a16:creationId xmlns:a16="http://schemas.microsoft.com/office/drawing/2014/main" id="{F41F7A2F-CD23-B968-12BB-DC7F3C18592C}"/>
              </a:ext>
            </a:extLst>
          </p:cNvPr>
          <p:cNvSpPr/>
          <p:nvPr/>
        </p:nvSpPr>
        <p:spPr>
          <a:xfrm>
            <a:off x="631974" y="3532439"/>
            <a:ext cx="10515600" cy="1765668"/>
          </a:xfrm>
          <a:prstGeom prst="roundRect">
            <a:avLst>
              <a:gd name="adj" fmla="val 5247"/>
            </a:avLst>
          </a:prstGeom>
          <a:solidFill>
            <a:srgbClr val="F2EFFF"/>
          </a:solidFill>
          <a:ln w="38100" cap="flat" cmpd="sng" algn="ctr">
            <a:solidFill>
              <a:srgbClr val="4D38F5"/>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lIns="180000" tIns="180000" rtlCol="0" anchor="ctr"/>
          <a:lstStyle/>
          <a:p>
            <a:r>
              <a:rPr lang="en-US" sz="2000">
                <a:solidFill>
                  <a:srgbClr val="000000"/>
                </a:solidFill>
                <a:latin typeface="Figtree"/>
              </a:rPr>
              <a:t>Provide feedback on the assumption that renewals should be an ATP led journey with verification and consent happening through CCS.</a:t>
            </a:r>
          </a:p>
        </p:txBody>
      </p:sp>
    </p:spTree>
    <p:extLst>
      <p:ext uri="{BB962C8B-B14F-4D97-AF65-F5344CB8AC3E}">
        <p14:creationId xmlns:p14="http://schemas.microsoft.com/office/powerpoint/2010/main" val="1262895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3D5EC-AF85-45AF-A1C1-2CF3AF7BAB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F9BCB6-1865-BE6C-1881-45909B0CFCB4}"/>
              </a:ext>
            </a:extLst>
          </p:cNvPr>
          <p:cNvSpPr txBox="1">
            <a:spLocks noGrp="1"/>
          </p:cNvSpPr>
          <p:nvPr>
            <p:ph type="title"/>
          </p:nvPr>
        </p:nvSpPr>
        <p:spPr>
          <a:xfrm>
            <a:off x="1690259" y="2078687"/>
            <a:ext cx="8811487" cy="1083161"/>
          </a:xfrm>
        </p:spPr>
        <p:txBody>
          <a:bodyPr/>
          <a:lstStyle/>
          <a:p>
            <a:r>
              <a:rPr lang="en-GB" sz="5400">
                <a:latin typeface="Figtree"/>
              </a:rPr>
              <a:t>CEG Requirements</a:t>
            </a:r>
            <a:endParaRPr lang="en-GB" sz="5400"/>
          </a:p>
        </p:txBody>
      </p:sp>
    </p:spTree>
    <p:extLst>
      <p:ext uri="{BB962C8B-B14F-4D97-AF65-F5344CB8AC3E}">
        <p14:creationId xmlns:p14="http://schemas.microsoft.com/office/powerpoint/2010/main" val="1257985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CEC35-580B-B2FC-86AE-0942AF361E8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9809CB9-E0DB-C94E-AAD1-EE2A93442507}"/>
              </a:ext>
            </a:extLst>
          </p:cNvPr>
          <p:cNvSpPr txBox="1"/>
          <p:nvPr/>
        </p:nvSpPr>
        <p:spPr>
          <a:xfrm>
            <a:off x="560388" y="1691797"/>
            <a:ext cx="10683876" cy="654282"/>
          </a:xfrm>
          <a:prstGeom prst="rect">
            <a:avLst/>
          </a:prstGeom>
          <a:noFill/>
        </p:spPr>
        <p:txBody>
          <a:bodyPr vertOverflow="overflow" vert="horz" wrap="square" rtlCol="0" anchor="t" anchorCtr="0">
            <a:noAutofit/>
          </a:bodyPr>
          <a:lstStyle/>
          <a:p>
            <a:pPr algn="l"/>
            <a:r>
              <a:rPr lang="en-US">
                <a:solidFill>
                  <a:srgbClr val="000000"/>
                </a:solidFill>
                <a:latin typeface="Figtree"/>
              </a:rPr>
              <a:t>The Customer Experience Guidelines (CEGs) form part of a suite of REC documents supporting CCS. Together, these four documents cover every aspect of the CCS arrangements:</a:t>
            </a:r>
          </a:p>
        </p:txBody>
      </p:sp>
      <p:sp>
        <p:nvSpPr>
          <p:cNvPr id="5" name="TextBox 4">
            <a:extLst>
              <a:ext uri="{FF2B5EF4-FFF2-40B4-BE49-F238E27FC236}">
                <a16:creationId xmlns:a16="http://schemas.microsoft.com/office/drawing/2014/main" id="{BD1C6FA2-E3B2-9C4B-8ABA-E9C6C87CB1F1}"/>
              </a:ext>
            </a:extLst>
          </p:cNvPr>
          <p:cNvSpPr txBox="1"/>
          <p:nvPr/>
        </p:nvSpPr>
        <p:spPr>
          <a:xfrm>
            <a:off x="615952" y="3436883"/>
            <a:ext cx="2279650" cy="584200"/>
          </a:xfrm>
          <a:prstGeom prst="rect">
            <a:avLst/>
          </a:prstGeom>
          <a:noFill/>
        </p:spPr>
        <p:txBody>
          <a:bodyPr vertOverflow="overflow" vert="horz" wrap="square" rtlCol="0" anchor="t">
            <a:noAutofit/>
          </a:bodyPr>
          <a:lstStyle/>
          <a:p>
            <a:pPr algn="l"/>
            <a:r>
              <a:rPr lang="en-US" sz="1600" b="1">
                <a:solidFill>
                  <a:srgbClr val="002060"/>
                </a:solidFill>
                <a:latin typeface="Figtree"/>
              </a:rPr>
              <a:t>CCS Arrangements Schedule</a:t>
            </a:r>
          </a:p>
        </p:txBody>
      </p:sp>
      <p:sp>
        <p:nvSpPr>
          <p:cNvPr id="6" name="TextBox 5">
            <a:extLst>
              <a:ext uri="{FF2B5EF4-FFF2-40B4-BE49-F238E27FC236}">
                <a16:creationId xmlns:a16="http://schemas.microsoft.com/office/drawing/2014/main" id="{C505CAFF-6EAA-4D43-BA7E-C7081AF202FB}"/>
              </a:ext>
            </a:extLst>
          </p:cNvPr>
          <p:cNvSpPr txBox="1"/>
          <p:nvPr/>
        </p:nvSpPr>
        <p:spPr>
          <a:xfrm>
            <a:off x="615952" y="4071883"/>
            <a:ext cx="2279650" cy="956515"/>
          </a:xfrm>
          <a:prstGeom prst="rect">
            <a:avLst/>
          </a:prstGeom>
          <a:noFill/>
        </p:spPr>
        <p:txBody>
          <a:bodyPr vertOverflow="overflow" vert="horz" wrap="square" rtlCol="0" anchor="t">
            <a:noAutofit/>
          </a:bodyPr>
          <a:lstStyle/>
          <a:p>
            <a:pPr algn="l"/>
            <a:r>
              <a:rPr lang="en-US" sz="1200">
                <a:solidFill>
                  <a:srgbClr val="000000"/>
                </a:solidFill>
                <a:latin typeface="Figtree"/>
              </a:rPr>
              <a:t>Establishes the governance, operational and technical requirements for the CCS.</a:t>
            </a:r>
          </a:p>
        </p:txBody>
      </p:sp>
      <p:sp>
        <p:nvSpPr>
          <p:cNvPr id="9" name="TextBox 8">
            <a:extLst>
              <a:ext uri="{FF2B5EF4-FFF2-40B4-BE49-F238E27FC236}">
                <a16:creationId xmlns:a16="http://schemas.microsoft.com/office/drawing/2014/main" id="{220D304E-2DEC-A543-83DA-EAA7FD24966D}"/>
              </a:ext>
            </a:extLst>
          </p:cNvPr>
          <p:cNvSpPr txBox="1"/>
          <p:nvPr/>
        </p:nvSpPr>
        <p:spPr>
          <a:xfrm>
            <a:off x="3536950" y="3436883"/>
            <a:ext cx="2279650" cy="584200"/>
          </a:xfrm>
          <a:prstGeom prst="rect">
            <a:avLst/>
          </a:prstGeom>
          <a:noFill/>
        </p:spPr>
        <p:txBody>
          <a:bodyPr vertOverflow="overflow" vert="horz" wrap="square" rtlCol="0" anchor="t">
            <a:noAutofit/>
          </a:bodyPr>
          <a:lstStyle/>
          <a:p>
            <a:pPr algn="l"/>
            <a:r>
              <a:rPr lang="en-US" sz="1600" b="1">
                <a:solidFill>
                  <a:srgbClr val="002060"/>
                </a:solidFill>
                <a:latin typeface="Figtree"/>
              </a:rPr>
              <a:t>Customer Experience Guidelines (CEGs)</a:t>
            </a:r>
          </a:p>
        </p:txBody>
      </p:sp>
      <p:sp>
        <p:nvSpPr>
          <p:cNvPr id="10" name="TextBox 9">
            <a:extLst>
              <a:ext uri="{FF2B5EF4-FFF2-40B4-BE49-F238E27FC236}">
                <a16:creationId xmlns:a16="http://schemas.microsoft.com/office/drawing/2014/main" id="{CBEFD4FF-51F3-0F42-A3DA-76FFF6BCE07B}"/>
              </a:ext>
            </a:extLst>
          </p:cNvPr>
          <p:cNvSpPr txBox="1"/>
          <p:nvPr/>
        </p:nvSpPr>
        <p:spPr>
          <a:xfrm>
            <a:off x="3536950" y="4071883"/>
            <a:ext cx="2279650" cy="1625600"/>
          </a:xfrm>
          <a:prstGeom prst="rect">
            <a:avLst/>
          </a:prstGeom>
          <a:noFill/>
        </p:spPr>
        <p:txBody>
          <a:bodyPr vertOverflow="overflow" vert="horz" wrap="square" rtlCol="0" anchor="t">
            <a:noAutofit/>
          </a:bodyPr>
          <a:lstStyle/>
          <a:p>
            <a:pPr algn="l"/>
            <a:r>
              <a:rPr lang="en-US" sz="1200">
                <a:solidFill>
                  <a:srgbClr val="000000"/>
                </a:solidFill>
                <a:latin typeface="Figtree"/>
              </a:rPr>
              <a:t>Sets out the consumer experience requirements and recommendations applicable to ATPs when engaging with Consumers.</a:t>
            </a:r>
          </a:p>
        </p:txBody>
      </p:sp>
      <p:sp>
        <p:nvSpPr>
          <p:cNvPr id="12" name="TextBox 11">
            <a:extLst>
              <a:ext uri="{FF2B5EF4-FFF2-40B4-BE49-F238E27FC236}">
                <a16:creationId xmlns:a16="http://schemas.microsoft.com/office/drawing/2014/main" id="{F0E4C69A-E5A1-5142-9BCC-311FFD8D48BA}"/>
              </a:ext>
            </a:extLst>
          </p:cNvPr>
          <p:cNvSpPr txBox="1"/>
          <p:nvPr/>
        </p:nvSpPr>
        <p:spPr>
          <a:xfrm>
            <a:off x="6375400" y="3436883"/>
            <a:ext cx="2279650" cy="584200"/>
          </a:xfrm>
          <a:prstGeom prst="rect">
            <a:avLst/>
          </a:prstGeom>
          <a:noFill/>
        </p:spPr>
        <p:txBody>
          <a:bodyPr vertOverflow="overflow" vert="horz" wrap="square" rtlCol="0" anchor="t">
            <a:noAutofit/>
          </a:bodyPr>
          <a:lstStyle/>
          <a:p>
            <a:pPr algn="l"/>
            <a:r>
              <a:rPr lang="en-US" sz="1600" b="1">
                <a:solidFill>
                  <a:srgbClr val="002060"/>
                </a:solidFill>
                <a:latin typeface="Figtree"/>
              </a:rPr>
              <a:t>CCS Service Definition</a:t>
            </a:r>
          </a:p>
        </p:txBody>
      </p:sp>
      <p:sp>
        <p:nvSpPr>
          <p:cNvPr id="13" name="TextBox 12">
            <a:extLst>
              <a:ext uri="{FF2B5EF4-FFF2-40B4-BE49-F238E27FC236}">
                <a16:creationId xmlns:a16="http://schemas.microsoft.com/office/drawing/2014/main" id="{5B872332-F5C7-884F-B0CD-2912BA17CC55}"/>
              </a:ext>
            </a:extLst>
          </p:cNvPr>
          <p:cNvSpPr txBox="1"/>
          <p:nvPr/>
        </p:nvSpPr>
        <p:spPr>
          <a:xfrm>
            <a:off x="6375400" y="4071883"/>
            <a:ext cx="2279650" cy="956515"/>
          </a:xfrm>
          <a:prstGeom prst="rect">
            <a:avLst/>
          </a:prstGeom>
          <a:noFill/>
        </p:spPr>
        <p:txBody>
          <a:bodyPr vertOverflow="overflow" vert="horz" wrap="square" rtlCol="0" anchor="t">
            <a:noAutofit/>
          </a:bodyPr>
          <a:lstStyle/>
          <a:p>
            <a:pPr algn="l"/>
            <a:r>
              <a:rPr lang="en-US" sz="1200">
                <a:solidFill>
                  <a:srgbClr val="000000"/>
                </a:solidFill>
                <a:latin typeface="Figtree"/>
              </a:rPr>
              <a:t>Describes the CCS service and its capabilities.</a:t>
            </a:r>
          </a:p>
        </p:txBody>
      </p:sp>
      <p:sp>
        <p:nvSpPr>
          <p:cNvPr id="15" name="TextBox 14">
            <a:extLst>
              <a:ext uri="{FF2B5EF4-FFF2-40B4-BE49-F238E27FC236}">
                <a16:creationId xmlns:a16="http://schemas.microsoft.com/office/drawing/2014/main" id="{5E99CD91-53CE-564E-A34C-00FF94FB08B8}"/>
              </a:ext>
            </a:extLst>
          </p:cNvPr>
          <p:cNvSpPr txBox="1"/>
          <p:nvPr/>
        </p:nvSpPr>
        <p:spPr>
          <a:xfrm>
            <a:off x="9213850" y="3436883"/>
            <a:ext cx="2279650" cy="584200"/>
          </a:xfrm>
          <a:prstGeom prst="rect">
            <a:avLst/>
          </a:prstGeom>
          <a:noFill/>
        </p:spPr>
        <p:txBody>
          <a:bodyPr vertOverflow="overflow" vert="horz" wrap="square" rtlCol="0" anchor="t">
            <a:noAutofit/>
          </a:bodyPr>
          <a:lstStyle/>
          <a:p>
            <a:pPr algn="l"/>
            <a:r>
              <a:rPr lang="en-US" sz="1600" b="1">
                <a:solidFill>
                  <a:srgbClr val="002060"/>
                </a:solidFill>
                <a:latin typeface="Figtree"/>
              </a:rPr>
              <a:t>CCS API Technical Specification</a:t>
            </a:r>
          </a:p>
        </p:txBody>
      </p:sp>
      <p:sp>
        <p:nvSpPr>
          <p:cNvPr id="16" name="TextBox 15">
            <a:extLst>
              <a:ext uri="{FF2B5EF4-FFF2-40B4-BE49-F238E27FC236}">
                <a16:creationId xmlns:a16="http://schemas.microsoft.com/office/drawing/2014/main" id="{F9E97CE8-7AC4-134C-876D-3C66B2940C3B}"/>
              </a:ext>
            </a:extLst>
          </p:cNvPr>
          <p:cNvSpPr txBox="1"/>
          <p:nvPr/>
        </p:nvSpPr>
        <p:spPr>
          <a:xfrm>
            <a:off x="9213850" y="4071883"/>
            <a:ext cx="2279650" cy="1032121"/>
          </a:xfrm>
          <a:prstGeom prst="rect">
            <a:avLst/>
          </a:prstGeom>
          <a:noFill/>
        </p:spPr>
        <p:txBody>
          <a:bodyPr vertOverflow="overflow" vert="horz" wrap="square" rtlCol="0" anchor="t">
            <a:noAutofit/>
          </a:bodyPr>
          <a:lstStyle/>
          <a:p>
            <a:pPr algn="l"/>
            <a:r>
              <a:rPr lang="en-US" sz="1200">
                <a:solidFill>
                  <a:srgbClr val="000000"/>
                </a:solidFill>
                <a:latin typeface="Figtree"/>
              </a:rPr>
              <a:t>Defines the technical interfaces used to interact with the CCS.</a:t>
            </a:r>
          </a:p>
        </p:txBody>
      </p:sp>
      <p:sp>
        <p:nvSpPr>
          <p:cNvPr id="17" name="TextBox 16">
            <a:extLst>
              <a:ext uri="{FF2B5EF4-FFF2-40B4-BE49-F238E27FC236}">
                <a16:creationId xmlns:a16="http://schemas.microsoft.com/office/drawing/2014/main" id="{8AB4A1E2-2060-8149-8743-5D4103B62638}"/>
              </a:ext>
            </a:extLst>
          </p:cNvPr>
          <p:cNvSpPr txBox="1"/>
          <p:nvPr/>
        </p:nvSpPr>
        <p:spPr>
          <a:xfrm>
            <a:off x="615952" y="5782133"/>
            <a:ext cx="8039098" cy="508000"/>
          </a:xfrm>
          <a:prstGeom prst="rect">
            <a:avLst/>
          </a:prstGeom>
          <a:noFill/>
        </p:spPr>
        <p:txBody>
          <a:bodyPr vertOverflow="overflow" vert="horz" wrap="square" rtlCol="0" anchor="t" anchorCtr="0">
            <a:noAutofit/>
          </a:bodyPr>
          <a:lstStyle/>
          <a:p>
            <a:pPr algn="l"/>
            <a:r>
              <a:rPr lang="en-US" b="1">
                <a:solidFill>
                  <a:srgbClr val="000000"/>
                </a:solidFill>
                <a:latin typeface="Figtree"/>
              </a:rPr>
              <a:t>These documents are intended to be read together, with each addressing a different aspect of the CCS arrangements.</a:t>
            </a:r>
          </a:p>
        </p:txBody>
      </p:sp>
      <p:pic>
        <p:nvPicPr>
          <p:cNvPr id="18" name="Graphic 18" descr="Governance icon for CCS Arrangements Schedule"/>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7392" y="2978096"/>
            <a:ext cx="457200" cy="457200"/>
          </a:xfrm>
          <a:prstGeom prst="rect">
            <a:avLst/>
          </a:prstGeom>
        </p:spPr>
      </p:pic>
      <p:pic>
        <p:nvPicPr>
          <p:cNvPr id="20" name="Graphic 20" descr="Service definition icon"/>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16677" y="2978096"/>
            <a:ext cx="457200" cy="457200"/>
          </a:xfrm>
          <a:prstGeom prst="rect">
            <a:avLst/>
          </a:prstGeom>
        </p:spPr>
      </p:pic>
      <p:pic>
        <p:nvPicPr>
          <p:cNvPr id="21" name="Graphic 21" descr="API technical specification icon"/>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a:off x="9283703" y="2978096"/>
            <a:ext cx="457200" cy="457200"/>
          </a:xfrm>
          <a:prstGeom prst="rect">
            <a:avLst/>
          </a:prstGeom>
        </p:spPr>
      </p:pic>
      <p:sp>
        <p:nvSpPr>
          <p:cNvPr id="22" name="Google Shape;65;p14">
            <a:extLst>
              <a:ext uri="{FF2B5EF4-FFF2-40B4-BE49-F238E27FC236}">
                <a16:creationId xmlns:a16="http://schemas.microsoft.com/office/drawing/2014/main" id="{0E574864-A002-3844-329F-48B14A5CD9C4}"/>
              </a:ext>
            </a:extLst>
          </p:cNvPr>
          <p:cNvSpPr txBox="1">
            <a:spLocks/>
          </p:cNvSpPr>
          <p:nvPr/>
        </p:nvSpPr>
        <p:spPr>
          <a:xfrm>
            <a:off x="549195" y="559220"/>
            <a:ext cx="10515600" cy="1021778"/>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defTabSz="1219050"/>
            <a:r>
              <a:rPr lang="en-GB" sz="3200">
                <a:solidFill>
                  <a:srgbClr val="002060"/>
                </a:solidFill>
                <a:latin typeface="Figtree"/>
                <a:cs typeface="Segoe UI Light"/>
              </a:rPr>
              <a:t>What are the CEGs?</a:t>
            </a:r>
            <a:br>
              <a:rPr lang="en-GB" sz="3200">
                <a:solidFill>
                  <a:srgbClr val="002060"/>
                </a:solidFill>
                <a:latin typeface="Figtree"/>
                <a:cs typeface="Segoe UI Light"/>
              </a:rPr>
            </a:br>
            <a:r>
              <a:rPr lang="en-GB" sz="2400" i="1">
                <a:solidFill>
                  <a:srgbClr val="002060"/>
                </a:solidFill>
                <a:latin typeface="Playfair Display Black"/>
                <a:cs typeface="Segoe UI Light"/>
              </a:rPr>
              <a:t>Relationship with other REC documents</a:t>
            </a:r>
          </a:p>
        </p:txBody>
      </p:sp>
      <p:pic>
        <p:nvPicPr>
          <p:cNvPr id="4" name="Graphic 3" descr="Clipboard Partially Ticked outline">
            <a:extLst>
              <a:ext uri="{FF2B5EF4-FFF2-40B4-BE49-F238E27FC236}">
                <a16:creationId xmlns:a16="http://schemas.microsoft.com/office/drawing/2014/main" id="{82D1F438-D7B5-E56C-693C-359361D855B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533781" y="2964768"/>
            <a:ext cx="501646" cy="501646"/>
          </a:xfrm>
          <a:prstGeom prst="rect">
            <a:avLst/>
          </a:prstGeom>
        </p:spPr>
      </p:pic>
      <p:sp>
        <p:nvSpPr>
          <p:cNvPr id="25" name="Rectangle 24">
            <a:extLst>
              <a:ext uri="{FF2B5EF4-FFF2-40B4-BE49-F238E27FC236}">
                <a16:creationId xmlns:a16="http://schemas.microsoft.com/office/drawing/2014/main" id="{4AB73962-E4C7-B0CB-AAF0-72F3A93CA942}"/>
              </a:ext>
            </a:extLst>
          </p:cNvPr>
          <p:cNvSpPr/>
          <p:nvPr/>
        </p:nvSpPr>
        <p:spPr>
          <a:xfrm>
            <a:off x="3300413" y="2651108"/>
            <a:ext cx="2719176" cy="2719176"/>
          </a:xfrm>
          <a:prstGeom prst="rect">
            <a:avLst/>
          </a:prstGeom>
          <a:noFill/>
          <a:ln w="50800">
            <a:solidFill>
              <a:srgbClr val="20D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68ED87F9-21DD-167B-5C8E-49CFDBEC4AFC}"/>
              </a:ext>
            </a:extLst>
          </p:cNvPr>
          <p:cNvSpPr txBox="1"/>
          <p:nvPr/>
        </p:nvSpPr>
        <p:spPr>
          <a:xfrm>
            <a:off x="3902756" y="2479513"/>
            <a:ext cx="1506089" cy="307777"/>
          </a:xfrm>
          <a:prstGeom prst="rect">
            <a:avLst/>
          </a:prstGeom>
          <a:solidFill>
            <a:schemeClr val="bg1"/>
          </a:solidFill>
        </p:spPr>
        <p:txBody>
          <a:bodyPr wrap="square">
            <a:spAutoFit/>
          </a:bodyPr>
          <a:lstStyle/>
          <a:p>
            <a:pPr algn="ctr"/>
            <a:r>
              <a:rPr lang="en-US" sz="1400" b="1" i="1">
                <a:solidFill>
                  <a:srgbClr val="1699B6"/>
                </a:solidFill>
                <a:latin typeface="Playfair Display Black" pitchFamily="2" charset="77"/>
              </a:rPr>
              <a:t>Section’s focus</a:t>
            </a:r>
            <a:endParaRPr lang="en-US" b="1" i="1">
              <a:solidFill>
                <a:srgbClr val="1699B6"/>
              </a:solidFill>
              <a:latin typeface="Playfair Display Black" pitchFamily="2" charset="77"/>
            </a:endParaRPr>
          </a:p>
        </p:txBody>
      </p:sp>
    </p:spTree>
    <p:extLst>
      <p:ext uri="{BB962C8B-B14F-4D97-AF65-F5344CB8AC3E}">
        <p14:creationId xmlns:p14="http://schemas.microsoft.com/office/powerpoint/2010/main" val="3820908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A3304-B800-DB6C-75FF-3D21F14FD256}"/>
            </a:ext>
          </a:extLst>
        </p:cNvPr>
        <p:cNvGrpSpPr/>
        <p:nvPr/>
      </p:nvGrpSpPr>
      <p:grpSpPr>
        <a:xfrm>
          <a:off x="0" y="0"/>
          <a:ext cx="0" cy="0"/>
          <a:chOff x="0" y="0"/>
          <a:chExt cx="0" cy="0"/>
        </a:xfrm>
      </p:grpSpPr>
      <p:graphicFrame>
        <p:nvGraphicFramePr>
          <p:cNvPr id="17" name="Diagram 16">
            <a:extLst>
              <a:ext uri="{FF2B5EF4-FFF2-40B4-BE49-F238E27FC236}">
                <a16:creationId xmlns:a16="http://schemas.microsoft.com/office/drawing/2014/main" id="{21E8EFF7-B3EA-45CA-CCBA-B3A1685E29B0}"/>
              </a:ext>
            </a:extLst>
          </p:cNvPr>
          <p:cNvGraphicFramePr/>
          <p:nvPr/>
        </p:nvGraphicFramePr>
        <p:xfrm>
          <a:off x="634919" y="2569179"/>
          <a:ext cx="11096705" cy="13858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Google Shape;65;p14">
            <a:extLst>
              <a:ext uri="{FF2B5EF4-FFF2-40B4-BE49-F238E27FC236}">
                <a16:creationId xmlns:a16="http://schemas.microsoft.com/office/drawing/2014/main" id="{61292555-EB42-F8F1-0FCA-4262A8A36D6B}"/>
              </a:ext>
            </a:extLst>
          </p:cNvPr>
          <p:cNvSpPr txBox="1">
            <a:spLocks/>
          </p:cNvSpPr>
          <p:nvPr/>
        </p:nvSpPr>
        <p:spPr>
          <a:xfrm>
            <a:off x="549195" y="559220"/>
            <a:ext cx="10515600" cy="689379"/>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defTabSz="1219050"/>
            <a:r>
              <a:rPr lang="en-GB" sz="3200">
                <a:solidFill>
                  <a:srgbClr val="002060"/>
                </a:solidFill>
                <a:latin typeface="Figtree"/>
                <a:cs typeface="Segoe UI Light"/>
              </a:rPr>
              <a:t>How are the CEGs structured?</a:t>
            </a:r>
            <a:endParaRPr lang="en-US"/>
          </a:p>
        </p:txBody>
      </p:sp>
      <p:sp>
        <p:nvSpPr>
          <p:cNvPr id="4" name="TextBox 3">
            <a:extLst>
              <a:ext uri="{FF2B5EF4-FFF2-40B4-BE49-F238E27FC236}">
                <a16:creationId xmlns:a16="http://schemas.microsoft.com/office/drawing/2014/main" id="{6157E0AD-61F6-9571-95EB-F13406421296}"/>
              </a:ext>
            </a:extLst>
          </p:cNvPr>
          <p:cNvSpPr txBox="1"/>
          <p:nvPr/>
        </p:nvSpPr>
        <p:spPr>
          <a:xfrm>
            <a:off x="574676" y="1203738"/>
            <a:ext cx="7583487" cy="620300"/>
          </a:xfrm>
          <a:prstGeom prst="rect">
            <a:avLst/>
          </a:prstGeom>
          <a:noFill/>
        </p:spPr>
        <p:txBody>
          <a:bodyPr vertOverflow="overflow" vert="horz" wrap="square" rtlCol="0" anchor="t">
            <a:noAutofit/>
          </a:bodyPr>
          <a:lstStyle/>
          <a:p>
            <a:pPr algn="l"/>
            <a:r>
              <a:rPr lang="en-US" dirty="0">
                <a:solidFill>
                  <a:srgbClr val="000000"/>
                </a:solidFill>
                <a:latin typeface="Figtree"/>
              </a:rPr>
              <a:t>The CEGs are </a:t>
            </a:r>
            <a:r>
              <a:rPr lang="en-US" dirty="0" err="1">
                <a:solidFill>
                  <a:srgbClr val="000000"/>
                </a:solidFill>
                <a:latin typeface="Figtree"/>
              </a:rPr>
              <a:t>organised</a:t>
            </a:r>
            <a:r>
              <a:rPr lang="en-US" dirty="0">
                <a:solidFill>
                  <a:srgbClr val="000000"/>
                </a:solidFill>
                <a:latin typeface="Figtree"/>
              </a:rPr>
              <a:t> around the Consumer consent lifecycle stages, covering the full consent journey:</a:t>
            </a:r>
          </a:p>
        </p:txBody>
      </p:sp>
      <p:sp>
        <p:nvSpPr>
          <p:cNvPr id="5" name="TextBox 4">
            <a:extLst>
              <a:ext uri="{FF2B5EF4-FFF2-40B4-BE49-F238E27FC236}">
                <a16:creationId xmlns:a16="http://schemas.microsoft.com/office/drawing/2014/main" id="{7EBCAFEF-EE36-CE65-64CC-FE503AC2FFD3}"/>
              </a:ext>
            </a:extLst>
          </p:cNvPr>
          <p:cNvSpPr txBox="1"/>
          <p:nvPr/>
        </p:nvSpPr>
        <p:spPr>
          <a:xfrm>
            <a:off x="546100" y="2501709"/>
            <a:ext cx="3699933" cy="203200"/>
          </a:xfrm>
          <a:prstGeom prst="rect">
            <a:avLst/>
          </a:prstGeom>
          <a:noFill/>
        </p:spPr>
        <p:txBody>
          <a:bodyPr vertOverflow="overflow" vert="horz" wrap="square" rtlCol="0" anchor="t">
            <a:noAutofit/>
          </a:bodyPr>
          <a:lstStyle/>
          <a:p>
            <a:pPr algn="l"/>
            <a:r>
              <a:rPr lang="en-US" sz="1400" b="1" dirty="0">
                <a:solidFill>
                  <a:srgbClr val="4D38F5"/>
                </a:solidFill>
                <a:latin typeface="Figtree"/>
              </a:rPr>
              <a:t>PRE-CONSENT</a:t>
            </a:r>
          </a:p>
        </p:txBody>
      </p:sp>
      <p:sp>
        <p:nvSpPr>
          <p:cNvPr id="6" name="TextBox 5">
            <a:extLst>
              <a:ext uri="{FF2B5EF4-FFF2-40B4-BE49-F238E27FC236}">
                <a16:creationId xmlns:a16="http://schemas.microsoft.com/office/drawing/2014/main" id="{F41B4F3B-D269-06E0-EDBD-2F2211FFCFC5}"/>
              </a:ext>
            </a:extLst>
          </p:cNvPr>
          <p:cNvSpPr txBox="1"/>
          <p:nvPr/>
        </p:nvSpPr>
        <p:spPr>
          <a:xfrm>
            <a:off x="4246033" y="2501709"/>
            <a:ext cx="7399866" cy="203200"/>
          </a:xfrm>
          <a:prstGeom prst="rect">
            <a:avLst/>
          </a:prstGeom>
          <a:noFill/>
        </p:spPr>
        <p:txBody>
          <a:bodyPr vertOverflow="overflow" vert="horz" wrap="square" rtlCol="0" anchor="t">
            <a:noAutofit/>
          </a:bodyPr>
          <a:lstStyle/>
          <a:p>
            <a:pPr algn="l"/>
            <a:r>
              <a:rPr lang="en-US" sz="1400" b="1" dirty="0">
                <a:solidFill>
                  <a:srgbClr val="4D38F5"/>
                </a:solidFill>
                <a:latin typeface="Figtree"/>
              </a:rPr>
              <a:t>CORE CONSENT JOURNEY</a:t>
            </a:r>
          </a:p>
        </p:txBody>
      </p:sp>
      <p:sp>
        <p:nvSpPr>
          <p:cNvPr id="7" name="TextBox 6">
            <a:extLst>
              <a:ext uri="{FF2B5EF4-FFF2-40B4-BE49-F238E27FC236}">
                <a16:creationId xmlns:a16="http://schemas.microsoft.com/office/drawing/2014/main" id="{F745AC7E-ACE7-52ED-DFC1-AF367DB8FE9B}"/>
              </a:ext>
            </a:extLst>
          </p:cNvPr>
          <p:cNvSpPr txBox="1"/>
          <p:nvPr/>
        </p:nvSpPr>
        <p:spPr>
          <a:xfrm>
            <a:off x="574677" y="4632738"/>
            <a:ext cx="5940424" cy="620300"/>
          </a:xfrm>
          <a:prstGeom prst="rect">
            <a:avLst/>
          </a:prstGeom>
          <a:noFill/>
        </p:spPr>
        <p:txBody>
          <a:bodyPr vertOverflow="overflow" vert="horz" wrap="square" lIns="91440" tIns="45720" rIns="91440" bIns="45720" rtlCol="0" anchor="t">
            <a:noAutofit/>
          </a:bodyPr>
          <a:lstStyle/>
          <a:p>
            <a:pPr algn="l"/>
            <a:r>
              <a:rPr lang="en-US" b="1" dirty="0">
                <a:solidFill>
                  <a:srgbClr val="000000"/>
                </a:solidFill>
                <a:latin typeface="Figtree"/>
              </a:rPr>
              <a:t>The consent lifecycle stages are non-linear in practice</a:t>
            </a:r>
            <a:r>
              <a:rPr lang="en-US" dirty="0">
                <a:solidFill>
                  <a:srgbClr val="000000"/>
                </a:solidFill>
                <a:latin typeface="Figtree"/>
              </a:rPr>
              <a:t> but represented sequentially for ease.  </a:t>
            </a:r>
          </a:p>
        </p:txBody>
      </p:sp>
    </p:spTree>
    <p:extLst>
      <p:ext uri="{BB962C8B-B14F-4D97-AF65-F5344CB8AC3E}">
        <p14:creationId xmlns:p14="http://schemas.microsoft.com/office/powerpoint/2010/main" val="2028998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CEC35-580B-B2FC-86AE-0942AF361E8E}"/>
            </a:ext>
          </a:extLst>
        </p:cNvPr>
        <p:cNvGrpSpPr/>
        <p:nvPr/>
      </p:nvGrpSpPr>
      <p:grpSpPr>
        <a:xfrm>
          <a:off x="0" y="0"/>
          <a:ext cx="0" cy="0"/>
          <a:chOff x="0" y="0"/>
          <a:chExt cx="0" cy="0"/>
        </a:xfrm>
      </p:grpSpPr>
      <p:sp>
        <p:nvSpPr>
          <p:cNvPr id="3" name="Google Shape;65;p14">
            <a:extLst>
              <a:ext uri="{FF2B5EF4-FFF2-40B4-BE49-F238E27FC236}">
                <a16:creationId xmlns:a16="http://schemas.microsoft.com/office/drawing/2014/main" id="{BDB5FD70-6AB4-2DDE-9467-09943CA3BAB2}"/>
              </a:ext>
            </a:extLst>
          </p:cNvPr>
          <p:cNvSpPr txBox="1">
            <a:spLocks/>
          </p:cNvSpPr>
          <p:nvPr/>
        </p:nvSpPr>
        <p:spPr>
          <a:xfrm>
            <a:off x="549195" y="559220"/>
            <a:ext cx="10515600" cy="689379"/>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defTabSz="1219050"/>
            <a:r>
              <a:rPr lang="en-GB" sz="3200">
                <a:solidFill>
                  <a:srgbClr val="002060"/>
                </a:solidFill>
                <a:latin typeface="Figtree"/>
                <a:cs typeface="Segoe UI Light"/>
              </a:rPr>
              <a:t>How do we understand the CEGs?</a:t>
            </a:r>
            <a:endParaRPr lang="en-US"/>
          </a:p>
        </p:txBody>
      </p:sp>
      <p:sp>
        <p:nvSpPr>
          <p:cNvPr id="13" name="TextBox 12">
            <a:extLst>
              <a:ext uri="{FF2B5EF4-FFF2-40B4-BE49-F238E27FC236}">
                <a16:creationId xmlns:a16="http://schemas.microsoft.com/office/drawing/2014/main" id="{B38B8065-24D0-FE43-B95F-6464C89CA9DA}"/>
              </a:ext>
            </a:extLst>
          </p:cNvPr>
          <p:cNvSpPr txBox="1"/>
          <p:nvPr/>
        </p:nvSpPr>
        <p:spPr>
          <a:xfrm>
            <a:off x="574676" y="1206898"/>
            <a:ext cx="6083300" cy="1055993"/>
          </a:xfrm>
          <a:prstGeom prst="rect">
            <a:avLst/>
          </a:prstGeom>
          <a:noFill/>
        </p:spPr>
        <p:txBody>
          <a:bodyPr vertOverflow="overflow" vert="horz" wrap="square" lIns="91440" tIns="45720" rIns="91440" bIns="45720" rtlCol="0" anchor="t">
            <a:noAutofit/>
          </a:bodyPr>
          <a:lstStyle/>
          <a:p>
            <a:pPr algn="l"/>
            <a:r>
              <a:rPr lang="en-US" b="1" dirty="0">
                <a:solidFill>
                  <a:srgbClr val="000000"/>
                </a:solidFill>
                <a:latin typeface="Figtree"/>
              </a:rPr>
              <a:t>Each section describes what consumers need to experience at that stage, </a:t>
            </a:r>
            <a:r>
              <a:rPr lang="en-US" b="1" i="1" dirty="0">
                <a:solidFill>
                  <a:srgbClr val="4D38F5"/>
                </a:solidFill>
                <a:latin typeface="Figtree" panose="020B0604020202020204" charset="0"/>
              </a:rPr>
              <a:t>and what ATPs are required to do</a:t>
            </a:r>
            <a:r>
              <a:rPr lang="en-US" b="1" i="1" dirty="0">
                <a:solidFill>
                  <a:srgbClr val="4D38F5"/>
                </a:solidFill>
                <a:latin typeface="Playfair Display Black"/>
              </a:rPr>
              <a:t> </a:t>
            </a:r>
            <a:r>
              <a:rPr lang="en-US" b="1" dirty="0">
                <a:solidFill>
                  <a:srgbClr val="000000"/>
                </a:solidFill>
                <a:latin typeface="Figtree"/>
              </a:rPr>
              <a:t>to support it</a:t>
            </a:r>
            <a:r>
              <a:rPr lang="en-US" b="1" i="1" dirty="0">
                <a:solidFill>
                  <a:srgbClr val="000000"/>
                </a:solidFill>
                <a:latin typeface="Playfair Display Black"/>
              </a:rPr>
              <a:t>.</a:t>
            </a:r>
          </a:p>
        </p:txBody>
      </p:sp>
      <p:sp>
        <p:nvSpPr>
          <p:cNvPr id="27" name="TextBox 26">
            <a:extLst>
              <a:ext uri="{FF2B5EF4-FFF2-40B4-BE49-F238E27FC236}">
                <a16:creationId xmlns:a16="http://schemas.microsoft.com/office/drawing/2014/main" id="{979F9A0F-569B-74CD-2728-18BE61F5594F}"/>
              </a:ext>
            </a:extLst>
          </p:cNvPr>
          <p:cNvSpPr txBox="1"/>
          <p:nvPr/>
        </p:nvSpPr>
        <p:spPr>
          <a:xfrm>
            <a:off x="574675" y="2518147"/>
            <a:ext cx="6736027" cy="460658"/>
          </a:xfrm>
          <a:prstGeom prst="rect">
            <a:avLst/>
          </a:prstGeom>
          <a:noFill/>
        </p:spPr>
        <p:txBody>
          <a:bodyPr vertOverflow="overflow" vert="horz" wrap="square" rtlCol="0" anchor="t">
            <a:noAutofit/>
          </a:bodyPr>
          <a:lstStyle/>
          <a:p>
            <a:pPr algn="l"/>
            <a:r>
              <a:rPr lang="en-US">
                <a:solidFill>
                  <a:srgbClr val="000000"/>
                </a:solidFill>
                <a:latin typeface="Figtree"/>
              </a:rPr>
              <a:t>CEGs will be presented under 3 different obligation levels:</a:t>
            </a:r>
            <a:endParaRPr lang="en-US">
              <a:solidFill>
                <a:srgbClr val="000000"/>
              </a:solidFill>
              <a:latin typeface="Playfair Display Black" pitchFamily="2" charset="77"/>
            </a:endParaRPr>
          </a:p>
        </p:txBody>
      </p:sp>
      <p:sp>
        <p:nvSpPr>
          <p:cNvPr id="28" name="Rounded Rectangle 27">
            <a:extLst>
              <a:ext uri="{FF2B5EF4-FFF2-40B4-BE49-F238E27FC236}">
                <a16:creationId xmlns:a16="http://schemas.microsoft.com/office/drawing/2014/main" id="{9DE7B4F1-59DC-A684-9BB3-E08357FACBCD}"/>
              </a:ext>
            </a:extLst>
          </p:cNvPr>
          <p:cNvSpPr/>
          <p:nvPr/>
        </p:nvSpPr>
        <p:spPr>
          <a:xfrm>
            <a:off x="631974" y="2978807"/>
            <a:ext cx="3646027" cy="2319300"/>
          </a:xfrm>
          <a:prstGeom prst="roundRect">
            <a:avLst>
              <a:gd name="adj" fmla="val 5247"/>
            </a:avLst>
          </a:prstGeom>
          <a:solidFill>
            <a:srgbClr val="F2EF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lIns="180000" tIns="180000" rtlCol="0" anchor="t"/>
          <a:lstStyle/>
          <a:p>
            <a:r>
              <a:rPr lang="en-US" sz="2000" b="1">
                <a:solidFill>
                  <a:srgbClr val="4D38F5"/>
                </a:solidFill>
                <a:latin typeface="Figtree"/>
              </a:rPr>
              <a:t>MUST</a:t>
            </a:r>
          </a:p>
          <a:p>
            <a:endParaRPr lang="en-US" sz="2000" b="1">
              <a:solidFill>
                <a:srgbClr val="4D38F5"/>
              </a:solidFill>
              <a:latin typeface="Figtree"/>
            </a:endParaRPr>
          </a:p>
          <a:p>
            <a:r>
              <a:rPr lang="en-US" sz="2000">
                <a:solidFill>
                  <a:srgbClr val="000000"/>
                </a:solidFill>
                <a:latin typeface="Figtree"/>
              </a:rPr>
              <a:t>A </a:t>
            </a:r>
            <a:r>
              <a:rPr lang="en-US" sz="2000" b="1">
                <a:solidFill>
                  <a:srgbClr val="000000"/>
                </a:solidFill>
                <a:latin typeface="Figtree"/>
              </a:rPr>
              <a:t>mandatory requirement </a:t>
            </a:r>
            <a:r>
              <a:rPr lang="en-US" sz="2000">
                <a:solidFill>
                  <a:srgbClr val="000000"/>
                </a:solidFill>
                <a:latin typeface="Figtree"/>
              </a:rPr>
              <a:t>that ATPs are required to comply with.</a:t>
            </a:r>
          </a:p>
        </p:txBody>
      </p:sp>
      <p:sp>
        <p:nvSpPr>
          <p:cNvPr id="29" name="Rounded Rectangle 28">
            <a:extLst>
              <a:ext uri="{FF2B5EF4-FFF2-40B4-BE49-F238E27FC236}">
                <a16:creationId xmlns:a16="http://schemas.microsoft.com/office/drawing/2014/main" id="{69C3D95F-AB73-DDA7-280B-7CB68201FC09}"/>
              </a:ext>
            </a:extLst>
          </p:cNvPr>
          <p:cNvSpPr/>
          <p:nvPr/>
        </p:nvSpPr>
        <p:spPr>
          <a:xfrm>
            <a:off x="4390692" y="2978806"/>
            <a:ext cx="3646027" cy="2319301"/>
          </a:xfrm>
          <a:prstGeom prst="roundRect">
            <a:avLst>
              <a:gd name="adj" fmla="val 5247"/>
            </a:avLst>
          </a:prstGeom>
          <a:solidFill>
            <a:srgbClr val="F2EF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lIns="180000" tIns="180000" rtlCol="0" anchor="t"/>
          <a:lstStyle/>
          <a:p>
            <a:r>
              <a:rPr lang="en-US" sz="2000" b="1">
                <a:solidFill>
                  <a:srgbClr val="4D38F5"/>
                </a:solidFill>
                <a:latin typeface="Figtree"/>
              </a:rPr>
              <a:t>SHOULD</a:t>
            </a:r>
          </a:p>
          <a:p>
            <a:endParaRPr lang="en-US" sz="2000" b="1">
              <a:solidFill>
                <a:srgbClr val="4D38F5"/>
              </a:solidFill>
              <a:latin typeface="Figtree"/>
            </a:endParaRPr>
          </a:p>
          <a:p>
            <a:r>
              <a:rPr lang="en-US" sz="2000">
                <a:solidFill>
                  <a:srgbClr val="000000"/>
                </a:solidFill>
                <a:latin typeface="Figtree"/>
              </a:rPr>
              <a:t>A </a:t>
            </a:r>
            <a:r>
              <a:rPr lang="en-US" sz="2000" b="1">
                <a:solidFill>
                  <a:srgbClr val="000000"/>
                </a:solidFill>
                <a:latin typeface="Figtree"/>
              </a:rPr>
              <a:t>recommendation describing good practice </a:t>
            </a:r>
            <a:r>
              <a:rPr lang="en-US" sz="2000">
                <a:solidFill>
                  <a:srgbClr val="000000"/>
                </a:solidFill>
                <a:latin typeface="Figtree"/>
              </a:rPr>
              <a:t>that ATPs are encouraged to adopt where appropriate.</a:t>
            </a:r>
          </a:p>
        </p:txBody>
      </p:sp>
      <p:sp>
        <p:nvSpPr>
          <p:cNvPr id="30" name="Rounded Rectangle 29">
            <a:extLst>
              <a:ext uri="{FF2B5EF4-FFF2-40B4-BE49-F238E27FC236}">
                <a16:creationId xmlns:a16="http://schemas.microsoft.com/office/drawing/2014/main" id="{20C68677-1AC8-A748-4750-96155103844B}"/>
              </a:ext>
            </a:extLst>
          </p:cNvPr>
          <p:cNvSpPr/>
          <p:nvPr/>
        </p:nvSpPr>
        <p:spPr>
          <a:xfrm>
            <a:off x="8149411" y="2978805"/>
            <a:ext cx="3646027" cy="2319301"/>
          </a:xfrm>
          <a:prstGeom prst="roundRect">
            <a:avLst>
              <a:gd name="adj" fmla="val 5247"/>
            </a:avLst>
          </a:prstGeom>
          <a:solidFill>
            <a:srgbClr val="F2EF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lIns="180000" tIns="180000" rtlCol="0" anchor="t"/>
          <a:lstStyle/>
          <a:p>
            <a:r>
              <a:rPr lang="en-US" sz="2000" b="1">
                <a:solidFill>
                  <a:srgbClr val="4D38F5"/>
                </a:solidFill>
                <a:latin typeface="Figtree"/>
              </a:rPr>
              <a:t>MAY</a:t>
            </a:r>
          </a:p>
          <a:p>
            <a:endParaRPr lang="en-US" sz="2000" b="1">
              <a:solidFill>
                <a:srgbClr val="4D38F5"/>
              </a:solidFill>
              <a:latin typeface="Figtree"/>
            </a:endParaRPr>
          </a:p>
          <a:p>
            <a:r>
              <a:rPr lang="en-US" sz="2000">
                <a:solidFill>
                  <a:srgbClr val="000000"/>
                </a:solidFill>
                <a:latin typeface="Figtree"/>
              </a:rPr>
              <a:t>An </a:t>
            </a:r>
            <a:r>
              <a:rPr lang="en-US" sz="2000" b="1">
                <a:solidFill>
                  <a:srgbClr val="000000"/>
                </a:solidFill>
                <a:latin typeface="Figtree"/>
              </a:rPr>
              <a:t>optional approach </a:t>
            </a:r>
            <a:r>
              <a:rPr lang="en-US" sz="2000">
                <a:solidFill>
                  <a:srgbClr val="000000"/>
                </a:solidFill>
                <a:latin typeface="Figtree"/>
              </a:rPr>
              <a:t>that ATPs may adopt where appropriate.</a:t>
            </a:r>
          </a:p>
        </p:txBody>
      </p:sp>
      <p:sp>
        <p:nvSpPr>
          <p:cNvPr id="2" name="TextBox 1">
            <a:extLst>
              <a:ext uri="{FF2B5EF4-FFF2-40B4-BE49-F238E27FC236}">
                <a16:creationId xmlns:a16="http://schemas.microsoft.com/office/drawing/2014/main" id="{C670784D-CCB2-82A6-E48B-A903501539EA}"/>
              </a:ext>
            </a:extLst>
          </p:cNvPr>
          <p:cNvSpPr txBox="1"/>
          <p:nvPr/>
        </p:nvSpPr>
        <p:spPr>
          <a:xfrm>
            <a:off x="545646" y="5471803"/>
            <a:ext cx="5436999" cy="700143"/>
          </a:xfrm>
          <a:prstGeom prst="rect">
            <a:avLst/>
          </a:prstGeom>
          <a:noFill/>
        </p:spPr>
        <p:txBody>
          <a:bodyPr vertOverflow="overflow" vert="horz" wrap="square" lIns="91440" tIns="45720" rIns="91440" bIns="45720" rtlCol="0" anchor="t">
            <a:noAutofit/>
          </a:bodyPr>
          <a:lstStyle/>
          <a:p>
            <a:r>
              <a:rPr lang="en-US" dirty="0">
                <a:solidFill>
                  <a:srgbClr val="000000"/>
                </a:solidFill>
                <a:latin typeface="Figtree"/>
              </a:rPr>
              <a:t>Each set of guidelines will be further accompanied by the consent stage context</a:t>
            </a:r>
            <a:endParaRPr lang="en-US" dirty="0"/>
          </a:p>
        </p:txBody>
      </p:sp>
    </p:spTree>
    <p:extLst>
      <p:ext uri="{BB962C8B-B14F-4D97-AF65-F5344CB8AC3E}">
        <p14:creationId xmlns:p14="http://schemas.microsoft.com/office/powerpoint/2010/main" val="2935933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4EB03-2C92-44DA-9A38-A5EDDBD9629F}"/>
            </a:ext>
          </a:extLst>
        </p:cNvPr>
        <p:cNvGrpSpPr/>
        <p:nvPr/>
      </p:nvGrpSpPr>
      <p:grpSpPr>
        <a:xfrm>
          <a:off x="0" y="0"/>
          <a:ext cx="0" cy="0"/>
          <a:chOff x="0" y="0"/>
          <a:chExt cx="0" cy="0"/>
        </a:xfrm>
      </p:grpSpPr>
      <p:sp>
        <p:nvSpPr>
          <p:cNvPr id="3" name="Google Shape;65;p14">
            <a:extLst>
              <a:ext uri="{FF2B5EF4-FFF2-40B4-BE49-F238E27FC236}">
                <a16:creationId xmlns:a16="http://schemas.microsoft.com/office/drawing/2014/main" id="{457C0034-61EA-F889-B9CB-E8A867C681D0}"/>
              </a:ext>
            </a:extLst>
          </p:cNvPr>
          <p:cNvSpPr txBox="1">
            <a:spLocks/>
          </p:cNvSpPr>
          <p:nvPr/>
        </p:nvSpPr>
        <p:spPr>
          <a:xfrm>
            <a:off x="549195" y="559220"/>
            <a:ext cx="10515600" cy="689379"/>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defTabSz="1219050"/>
            <a:r>
              <a:rPr lang="en-GB" sz="3200" dirty="0">
                <a:solidFill>
                  <a:srgbClr val="002060"/>
                </a:solidFill>
                <a:latin typeface="Figtree"/>
                <a:cs typeface="Segoe UI Light"/>
              </a:rPr>
              <a:t>Obligation level assumptions</a:t>
            </a:r>
            <a:endParaRPr lang="en-US" dirty="0"/>
          </a:p>
        </p:txBody>
      </p:sp>
      <p:sp>
        <p:nvSpPr>
          <p:cNvPr id="13" name="TextBox 12">
            <a:extLst>
              <a:ext uri="{FF2B5EF4-FFF2-40B4-BE49-F238E27FC236}">
                <a16:creationId xmlns:a16="http://schemas.microsoft.com/office/drawing/2014/main" id="{726AD537-14AA-D042-D19F-3C76C5CEB045}"/>
              </a:ext>
            </a:extLst>
          </p:cNvPr>
          <p:cNvSpPr txBox="1"/>
          <p:nvPr/>
        </p:nvSpPr>
        <p:spPr>
          <a:xfrm>
            <a:off x="574676" y="1206898"/>
            <a:ext cx="6083300" cy="1055993"/>
          </a:xfrm>
          <a:prstGeom prst="rect">
            <a:avLst/>
          </a:prstGeom>
          <a:noFill/>
        </p:spPr>
        <p:txBody>
          <a:bodyPr vertOverflow="overflow" vert="horz" wrap="square" lIns="91440" tIns="45720" rIns="91440" bIns="45720" rtlCol="0" anchor="t">
            <a:noAutofit/>
          </a:bodyPr>
          <a:lstStyle/>
          <a:p>
            <a:pPr algn="l"/>
            <a:r>
              <a:rPr lang="en-US" b="1" dirty="0">
                <a:solidFill>
                  <a:srgbClr val="000000"/>
                </a:solidFill>
                <a:latin typeface="Figtree"/>
              </a:rPr>
              <a:t>The following slides represent our current assumptions for the </a:t>
            </a:r>
            <a:r>
              <a:rPr lang="en-US" b="1" dirty="0">
                <a:solidFill>
                  <a:srgbClr val="4D38F5"/>
                </a:solidFill>
                <a:latin typeface="Figtree"/>
              </a:rPr>
              <a:t>MUST | SHOULD | MAY </a:t>
            </a:r>
            <a:r>
              <a:rPr lang="en-US" b="1" dirty="0">
                <a:solidFill>
                  <a:srgbClr val="000000"/>
                </a:solidFill>
                <a:latin typeface="Figtree"/>
              </a:rPr>
              <a:t>obligation levels on CCS ATPs</a:t>
            </a:r>
            <a:endParaRPr lang="en-US" b="1" i="1" dirty="0">
              <a:solidFill>
                <a:srgbClr val="000000"/>
              </a:solidFill>
              <a:latin typeface="Playfair Display Black"/>
            </a:endParaRPr>
          </a:p>
        </p:txBody>
      </p:sp>
      <p:sp>
        <p:nvSpPr>
          <p:cNvPr id="27" name="TextBox 26">
            <a:extLst>
              <a:ext uri="{FF2B5EF4-FFF2-40B4-BE49-F238E27FC236}">
                <a16:creationId xmlns:a16="http://schemas.microsoft.com/office/drawing/2014/main" id="{1F421FD2-3FF2-5F67-4383-6398415258CF}"/>
              </a:ext>
            </a:extLst>
          </p:cNvPr>
          <p:cNvSpPr txBox="1"/>
          <p:nvPr/>
        </p:nvSpPr>
        <p:spPr>
          <a:xfrm>
            <a:off x="574676" y="2864903"/>
            <a:ext cx="6736027" cy="460658"/>
          </a:xfrm>
          <a:prstGeom prst="rect">
            <a:avLst/>
          </a:prstGeom>
          <a:noFill/>
        </p:spPr>
        <p:txBody>
          <a:bodyPr vertOverflow="overflow" vert="horz" wrap="square" rtlCol="0" anchor="t">
            <a:noAutofit/>
          </a:bodyPr>
          <a:lstStyle/>
          <a:p>
            <a:pPr algn="l"/>
            <a:r>
              <a:rPr lang="en-US" dirty="0">
                <a:solidFill>
                  <a:srgbClr val="000000"/>
                </a:solidFill>
                <a:latin typeface="Figtree"/>
              </a:rPr>
              <a:t>Solution group is asked to:</a:t>
            </a:r>
            <a:endParaRPr lang="en-US" dirty="0">
              <a:solidFill>
                <a:srgbClr val="000000"/>
              </a:solidFill>
              <a:latin typeface="Playfair Display Black" pitchFamily="2" charset="77"/>
            </a:endParaRPr>
          </a:p>
        </p:txBody>
      </p:sp>
      <p:sp>
        <p:nvSpPr>
          <p:cNvPr id="28" name="Rounded Rectangle 27">
            <a:extLst>
              <a:ext uri="{FF2B5EF4-FFF2-40B4-BE49-F238E27FC236}">
                <a16:creationId xmlns:a16="http://schemas.microsoft.com/office/drawing/2014/main" id="{2993743B-1FE4-372A-82A6-9E235F568C9D}"/>
              </a:ext>
            </a:extLst>
          </p:cNvPr>
          <p:cNvSpPr/>
          <p:nvPr/>
        </p:nvSpPr>
        <p:spPr>
          <a:xfrm>
            <a:off x="631974" y="3532439"/>
            <a:ext cx="10515600" cy="1765668"/>
          </a:xfrm>
          <a:prstGeom prst="roundRect">
            <a:avLst>
              <a:gd name="adj" fmla="val 5247"/>
            </a:avLst>
          </a:prstGeom>
          <a:solidFill>
            <a:srgbClr val="F2EFFF"/>
          </a:solidFill>
          <a:ln w="38100" cap="flat" cmpd="sng" algn="ctr">
            <a:solidFill>
              <a:srgbClr val="4D38F5"/>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lIns="180000" tIns="180000" rtlCol="0" anchor="ctr"/>
          <a:lstStyle/>
          <a:p>
            <a:r>
              <a:rPr lang="en-US" sz="2000" dirty="0">
                <a:solidFill>
                  <a:srgbClr val="000000"/>
                </a:solidFill>
                <a:latin typeface="Figtree"/>
              </a:rPr>
              <a:t>Test the obligation levels to validate the assumed </a:t>
            </a:r>
            <a:r>
              <a:rPr lang="en-US" sz="2000" b="1" dirty="0">
                <a:solidFill>
                  <a:srgbClr val="4D38F5"/>
                </a:solidFill>
                <a:latin typeface="Figtree"/>
              </a:rPr>
              <a:t>MUST | SHOULD | MAY </a:t>
            </a:r>
            <a:r>
              <a:rPr lang="en-US" sz="2000" dirty="0">
                <a:solidFill>
                  <a:srgbClr val="000000"/>
                </a:solidFill>
                <a:latin typeface="Figtree"/>
              </a:rPr>
              <a:t>levels to support with design of the CEGs</a:t>
            </a:r>
          </a:p>
        </p:txBody>
      </p:sp>
    </p:spTree>
    <p:extLst>
      <p:ext uri="{BB962C8B-B14F-4D97-AF65-F5344CB8AC3E}">
        <p14:creationId xmlns:p14="http://schemas.microsoft.com/office/powerpoint/2010/main" val="154877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A303E-5250-DBB7-FDDD-DC2C5751723B}"/>
            </a:ext>
          </a:extLst>
        </p:cNvPr>
        <p:cNvGrpSpPr/>
        <p:nvPr/>
      </p:nvGrpSpPr>
      <p:grpSpPr>
        <a:xfrm>
          <a:off x="0" y="0"/>
          <a:ext cx="0" cy="0"/>
          <a:chOff x="0" y="0"/>
          <a:chExt cx="0" cy="0"/>
        </a:xfrm>
      </p:grpSpPr>
      <p:sp>
        <p:nvSpPr>
          <p:cNvPr id="3" name="Google Shape;65;p14">
            <a:extLst>
              <a:ext uri="{FF2B5EF4-FFF2-40B4-BE49-F238E27FC236}">
                <a16:creationId xmlns:a16="http://schemas.microsoft.com/office/drawing/2014/main" id="{FADC4B5E-465C-8147-75B0-B80EFFFEA6B0}"/>
              </a:ext>
            </a:extLst>
          </p:cNvPr>
          <p:cNvSpPr txBox="1">
            <a:spLocks/>
          </p:cNvSpPr>
          <p:nvPr/>
        </p:nvSpPr>
        <p:spPr>
          <a:xfrm>
            <a:off x="549195" y="559220"/>
            <a:ext cx="10515600" cy="689379"/>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defTabSz="1219050"/>
            <a:r>
              <a:rPr lang="en-GB" sz="3200">
                <a:solidFill>
                  <a:srgbClr val="002060"/>
                </a:solidFill>
                <a:latin typeface="Figtree"/>
                <a:cs typeface="Segoe UI Light"/>
              </a:rPr>
              <a:t>Cross-cutting </a:t>
            </a:r>
            <a:r>
              <a:rPr lang="en-GB" sz="3200" err="1">
                <a:solidFill>
                  <a:srgbClr val="002060"/>
                </a:solidFill>
                <a:latin typeface="Figtree"/>
                <a:cs typeface="Segoe UI Light"/>
              </a:rPr>
              <a:t>requir</a:t>
            </a:r>
            <a:r>
              <a:rPr lang="en-GB" sz="3200">
                <a:solidFill>
                  <a:srgbClr val="002060"/>
                </a:solidFill>
                <a:latin typeface="Figtree"/>
                <a:cs typeface="Segoe UI Light"/>
              </a:rPr>
              <a:t>ements</a:t>
            </a:r>
            <a:endParaRPr lang="en-US">
              <a:latin typeface="Figtree"/>
            </a:endParaRPr>
          </a:p>
        </p:txBody>
      </p:sp>
      <p:graphicFrame>
        <p:nvGraphicFramePr>
          <p:cNvPr id="4" name="Table 3">
            <a:extLst>
              <a:ext uri="{FF2B5EF4-FFF2-40B4-BE49-F238E27FC236}">
                <a16:creationId xmlns:a16="http://schemas.microsoft.com/office/drawing/2014/main" id="{9C028035-E2B0-9E9B-E268-70373EFD34F5}"/>
              </a:ext>
            </a:extLst>
          </p:cNvPr>
          <p:cNvGraphicFramePr>
            <a:graphicFrameLocks noGrp="1"/>
          </p:cNvGraphicFramePr>
          <p:nvPr>
            <p:extLst>
              <p:ext uri="{D42A27DB-BD31-4B8C-83A1-F6EECF244321}">
                <p14:modId xmlns:p14="http://schemas.microsoft.com/office/powerpoint/2010/main" val="3613510564"/>
              </p:ext>
            </p:extLst>
          </p:nvPr>
        </p:nvGraphicFramePr>
        <p:xfrm>
          <a:off x="689741" y="1714500"/>
          <a:ext cx="11169318" cy="3980795"/>
        </p:xfrm>
        <a:graphic>
          <a:graphicData uri="http://schemas.openxmlformats.org/drawingml/2006/table">
            <a:tbl>
              <a:tblPr bandRow="1">
                <a:tableStyleId>{5C22544A-7EE6-4342-B048-85BDC9FD1C3A}</a:tableStyleId>
              </a:tblPr>
              <a:tblGrid>
                <a:gridCol w="9477417">
                  <a:extLst>
                    <a:ext uri="{9D8B030D-6E8A-4147-A177-3AD203B41FA5}">
                      <a16:colId xmlns:a16="http://schemas.microsoft.com/office/drawing/2014/main" val="2743750222"/>
                    </a:ext>
                  </a:extLst>
                </a:gridCol>
                <a:gridCol w="1691901">
                  <a:extLst>
                    <a:ext uri="{9D8B030D-6E8A-4147-A177-3AD203B41FA5}">
                      <a16:colId xmlns:a16="http://schemas.microsoft.com/office/drawing/2014/main" val="1655196102"/>
                    </a:ext>
                  </a:extLst>
                </a:gridCol>
              </a:tblGrid>
              <a:tr h="365760">
                <a:tc>
                  <a:txBody>
                    <a:bodyPr/>
                    <a:lstStyle/>
                    <a:p>
                      <a:pPr>
                        <a:buNone/>
                      </a:pPr>
                      <a:r>
                        <a:rPr lang="en-GB" sz="1600" b="1" dirty="0">
                          <a:solidFill>
                            <a:srgbClr val="FFFFFF"/>
                          </a:solidFill>
                          <a:latin typeface="Figtree"/>
                        </a:rPr>
                        <a:t>CEG Requirement</a:t>
                      </a:r>
                    </a:p>
                  </a:txBody>
                  <a:tcPr anchor="ctr">
                    <a:lnL>
                      <a:noFill/>
                    </a:lnL>
                    <a:lnR>
                      <a:noFill/>
                    </a:lnR>
                    <a:lnT>
                      <a:noFill/>
                    </a:lnT>
                    <a:lnB>
                      <a:noFill/>
                    </a:lnB>
                    <a:solidFill>
                      <a:srgbClr val="4D38F5"/>
                    </a:solidFill>
                  </a:tcPr>
                </a:tc>
                <a:tc>
                  <a:txBody>
                    <a:bodyPr/>
                    <a:lstStyle/>
                    <a:p>
                      <a:pPr algn="ctr">
                        <a:buNone/>
                      </a:pPr>
                      <a:r>
                        <a:rPr lang="en-GB" sz="1600" b="1">
                          <a:solidFill>
                            <a:srgbClr val="FFFFFF"/>
                          </a:solidFill>
                          <a:latin typeface="Figtree"/>
                        </a:rPr>
                        <a:t>Obligation level</a:t>
                      </a:r>
                    </a:p>
                  </a:txBody>
                  <a:tcPr anchor="ctr">
                    <a:lnL>
                      <a:noFill/>
                    </a:lnL>
                    <a:lnR>
                      <a:noFill/>
                    </a:lnR>
                    <a:lnT>
                      <a:noFill/>
                    </a:lnT>
                    <a:lnB>
                      <a:noFill/>
                    </a:lnB>
                    <a:solidFill>
                      <a:srgbClr val="4D38F5"/>
                    </a:solidFill>
                  </a:tcPr>
                </a:tc>
                <a:extLst>
                  <a:ext uri="{0D108BD9-81ED-4DB2-BD59-A6C34878D82A}">
                    <a16:rowId xmlns:a16="http://schemas.microsoft.com/office/drawing/2014/main" val="2104293400"/>
                  </a:ext>
                </a:extLst>
              </a:tr>
              <a:tr h="567035">
                <a:tc>
                  <a:txBody>
                    <a:bodyPr/>
                    <a:lstStyle/>
                    <a:p>
                      <a:pPr>
                        <a:buNone/>
                      </a:pPr>
                      <a:r>
                        <a:rPr lang="en-GB" sz="1600">
                          <a:solidFill>
                            <a:srgbClr val="000000"/>
                          </a:solidFill>
                          <a:latin typeface="Figtree"/>
                        </a:rPr>
                        <a:t>All ATP consumer-facing screens that form part of the CCS journey should meet WCAG 2.2 AA conformance.</a:t>
                      </a:r>
                    </a:p>
                  </a:txBody>
                  <a:tcPr anchor="ctr">
                    <a:lnL>
                      <a:noFill/>
                    </a:lnL>
                    <a:lnR>
                      <a:noFill/>
                    </a:lnR>
                    <a:lnT>
                      <a:noFill/>
                    </a:lnT>
                    <a:lnB>
                      <a:noFill/>
                    </a:lnB>
                    <a:noFill/>
                  </a:tcPr>
                </a:tc>
                <a:tc>
                  <a:txBody>
                    <a:bodyPr/>
                    <a:lstStyle/>
                    <a:p>
                      <a:pPr algn="ctr">
                        <a:buNone/>
                      </a:pPr>
                      <a:r>
                        <a:rPr lang="en-GB" sz="1600">
                          <a:solidFill>
                            <a:srgbClr val="000000"/>
                          </a:solidFill>
                          <a:latin typeface="Figtree"/>
                        </a:rPr>
                        <a:t>Should</a:t>
                      </a:r>
                    </a:p>
                  </a:txBody>
                  <a:tcPr anchor="ctr">
                    <a:lnL>
                      <a:noFill/>
                    </a:lnL>
                    <a:lnR>
                      <a:noFill/>
                    </a:lnR>
                    <a:lnT>
                      <a:noFill/>
                    </a:lnT>
                    <a:lnB>
                      <a:noFill/>
                    </a:lnB>
                    <a:noFill/>
                  </a:tcPr>
                </a:tc>
                <a:extLst>
                  <a:ext uri="{0D108BD9-81ED-4DB2-BD59-A6C34878D82A}">
                    <a16:rowId xmlns:a16="http://schemas.microsoft.com/office/drawing/2014/main" val="804691927"/>
                  </a:ext>
                </a:extLst>
              </a:tr>
              <a:tr h="567035">
                <a:tc>
                  <a:txBody>
                    <a:bodyPr/>
                    <a:lstStyle/>
                    <a:p>
                      <a:pPr>
                        <a:buNone/>
                      </a:pPr>
                      <a:r>
                        <a:rPr lang="en-GB" sz="1600">
                          <a:solidFill>
                            <a:srgbClr val="000000"/>
                          </a:solidFill>
                          <a:latin typeface="Figtree"/>
                        </a:rPr>
                        <a:t>Within the scope of the CCS journey, all consumer-facing communications must be in plain language.</a:t>
                      </a:r>
                    </a:p>
                  </a:txBody>
                  <a:tcPr anchor="ctr">
                    <a:lnL>
                      <a:noFill/>
                    </a:lnL>
                    <a:lnR>
                      <a:noFill/>
                    </a:lnR>
                    <a:lnT>
                      <a:noFill/>
                    </a:lnT>
                    <a:lnB>
                      <a:noFill/>
                    </a:lnB>
                    <a:solidFill>
                      <a:srgbClr val="EBE8FE"/>
                    </a:solidFill>
                  </a:tcPr>
                </a:tc>
                <a:tc>
                  <a:txBody>
                    <a:bodyPr/>
                    <a:lstStyle/>
                    <a:p>
                      <a:pPr algn="ctr">
                        <a:buNone/>
                      </a:pPr>
                      <a:r>
                        <a:rPr lang="en-GB" sz="1600">
                          <a:solidFill>
                            <a:srgbClr val="000000"/>
                          </a:solidFill>
                          <a:latin typeface="Figtree"/>
                        </a:rPr>
                        <a:t>Must</a:t>
                      </a:r>
                    </a:p>
                  </a:txBody>
                  <a:tcPr anchor="ctr">
                    <a:lnL>
                      <a:noFill/>
                    </a:lnL>
                    <a:lnR>
                      <a:noFill/>
                    </a:lnR>
                    <a:lnT>
                      <a:noFill/>
                    </a:lnT>
                    <a:lnB>
                      <a:noFill/>
                    </a:lnB>
                    <a:solidFill>
                      <a:srgbClr val="EBE8FE"/>
                    </a:solidFill>
                  </a:tcPr>
                </a:tc>
                <a:extLst>
                  <a:ext uri="{0D108BD9-81ED-4DB2-BD59-A6C34878D82A}">
                    <a16:rowId xmlns:a16="http://schemas.microsoft.com/office/drawing/2014/main" val="3026047181"/>
                  </a:ext>
                </a:extLst>
              </a:tr>
              <a:tr h="810050">
                <a:tc>
                  <a:txBody>
                    <a:bodyPr/>
                    <a:lstStyle/>
                    <a:p>
                      <a:pPr>
                        <a:buNone/>
                      </a:pPr>
                      <a:r>
                        <a:rPr lang="en-GB" sz="1600">
                          <a:solidFill>
                            <a:srgbClr val="000000"/>
                          </a:solidFill>
                          <a:latin typeface="Figtree"/>
                        </a:rPr>
                        <a:t>Where an error prevents completion of a CCS journey, the ATP MUST provide the consumer with a clear explanation of the issue and, where appropriate, the actions available to continue the journey or obtain support.</a:t>
                      </a:r>
                    </a:p>
                  </a:txBody>
                  <a:tcPr anchor="ctr">
                    <a:lnL>
                      <a:noFill/>
                    </a:lnL>
                    <a:lnR>
                      <a:noFill/>
                    </a:lnR>
                    <a:lnT>
                      <a:noFill/>
                    </a:lnT>
                    <a:lnB>
                      <a:noFill/>
                    </a:lnB>
                    <a:noFill/>
                  </a:tcPr>
                </a:tc>
                <a:tc>
                  <a:txBody>
                    <a:bodyPr/>
                    <a:lstStyle/>
                    <a:p>
                      <a:pPr algn="ctr">
                        <a:buNone/>
                      </a:pPr>
                      <a:r>
                        <a:rPr lang="en-GB" sz="1600">
                          <a:solidFill>
                            <a:srgbClr val="000000"/>
                          </a:solidFill>
                          <a:latin typeface="Figtree"/>
                        </a:rPr>
                        <a:t>Must</a:t>
                      </a:r>
                    </a:p>
                  </a:txBody>
                  <a:tcPr anchor="ctr">
                    <a:lnL>
                      <a:noFill/>
                    </a:lnL>
                    <a:lnR>
                      <a:noFill/>
                    </a:lnR>
                    <a:lnT>
                      <a:noFill/>
                    </a:lnT>
                    <a:lnB>
                      <a:noFill/>
                    </a:lnB>
                    <a:noFill/>
                  </a:tcPr>
                </a:tc>
                <a:extLst>
                  <a:ext uri="{0D108BD9-81ED-4DB2-BD59-A6C34878D82A}">
                    <a16:rowId xmlns:a16="http://schemas.microsoft.com/office/drawing/2014/main" val="1894005791"/>
                  </a:ext>
                </a:extLst>
              </a:tr>
              <a:tr h="1053065">
                <a:tc>
                  <a:txBody>
                    <a:bodyPr/>
                    <a:lstStyle/>
                    <a:p>
                      <a:pPr>
                        <a:buNone/>
                      </a:pPr>
                      <a:r>
                        <a:rPr lang="en-GB" sz="1600">
                          <a:solidFill>
                            <a:srgbClr val="000000"/>
                          </a:solidFill>
                          <a:latin typeface="Figtree"/>
                        </a:rPr>
                        <a:t>Where the ATP becomes aware that a consumer has changed address or otherwise ceased to be associated with the premises to which the permission relates, the ATP MUST communicate that verification of the new address is xrequired and a new consent may be needed before access to energy data can continue.</a:t>
                      </a:r>
                    </a:p>
                  </a:txBody>
                  <a:tcPr anchor="ctr">
                    <a:lnL>
                      <a:noFill/>
                    </a:lnL>
                    <a:lnR>
                      <a:noFill/>
                    </a:lnR>
                    <a:lnT>
                      <a:noFill/>
                    </a:lnT>
                    <a:lnB>
                      <a:noFill/>
                    </a:lnB>
                    <a:solidFill>
                      <a:srgbClr val="EBE8FE"/>
                    </a:solidFill>
                  </a:tcPr>
                </a:tc>
                <a:tc>
                  <a:txBody>
                    <a:bodyPr/>
                    <a:lstStyle/>
                    <a:p>
                      <a:pPr algn="ctr">
                        <a:buNone/>
                      </a:pPr>
                      <a:r>
                        <a:rPr lang="en-GB" sz="1600">
                          <a:solidFill>
                            <a:srgbClr val="000000"/>
                          </a:solidFill>
                          <a:latin typeface="Figtree"/>
                        </a:rPr>
                        <a:t>Must</a:t>
                      </a:r>
                    </a:p>
                  </a:txBody>
                  <a:tcPr anchor="ctr">
                    <a:lnL>
                      <a:noFill/>
                    </a:lnL>
                    <a:lnR>
                      <a:noFill/>
                    </a:lnR>
                    <a:lnT>
                      <a:noFill/>
                    </a:lnT>
                    <a:lnB>
                      <a:noFill/>
                    </a:lnB>
                    <a:solidFill>
                      <a:srgbClr val="EBE8FE"/>
                    </a:solidFill>
                  </a:tcPr>
                </a:tc>
                <a:extLst>
                  <a:ext uri="{0D108BD9-81ED-4DB2-BD59-A6C34878D82A}">
                    <a16:rowId xmlns:a16="http://schemas.microsoft.com/office/drawing/2014/main" val="206392937"/>
                  </a:ext>
                </a:extLst>
              </a:tr>
              <a:tr h="567035">
                <a:tc>
                  <a:txBody>
                    <a:bodyPr/>
                    <a:lstStyle/>
                    <a:p>
                      <a:pPr>
                        <a:buNone/>
                      </a:pPr>
                      <a:r>
                        <a:rPr lang="en-GB" sz="1600">
                          <a:solidFill>
                            <a:srgbClr val="000000"/>
                          </a:solidFill>
                          <a:latin typeface="Figtree"/>
                        </a:rPr>
                        <a:t>The ATP MUST provide the consumer with clear, accessible information explaining how to raise a query, concern or complaint relating to consent, and expected next steps.</a:t>
                      </a:r>
                    </a:p>
                  </a:txBody>
                  <a:tcPr anchor="ctr">
                    <a:lnL>
                      <a:noFill/>
                    </a:lnL>
                    <a:lnR>
                      <a:noFill/>
                    </a:lnR>
                    <a:lnT>
                      <a:noFill/>
                    </a:lnT>
                    <a:lnB>
                      <a:noFill/>
                    </a:lnB>
                    <a:noFill/>
                  </a:tcPr>
                </a:tc>
                <a:tc>
                  <a:txBody>
                    <a:bodyPr/>
                    <a:lstStyle/>
                    <a:p>
                      <a:pPr algn="ctr">
                        <a:buNone/>
                      </a:pPr>
                      <a:r>
                        <a:rPr lang="en-GB" sz="1600">
                          <a:solidFill>
                            <a:srgbClr val="000000"/>
                          </a:solidFill>
                          <a:latin typeface="Figtree"/>
                        </a:rPr>
                        <a:t>Must</a:t>
                      </a:r>
                    </a:p>
                  </a:txBody>
                  <a:tcPr anchor="ctr">
                    <a:lnL>
                      <a:noFill/>
                    </a:lnL>
                    <a:lnR>
                      <a:noFill/>
                    </a:lnR>
                    <a:lnT>
                      <a:noFill/>
                    </a:lnT>
                    <a:lnB>
                      <a:noFill/>
                    </a:lnB>
                    <a:noFill/>
                  </a:tcPr>
                </a:tc>
                <a:extLst>
                  <a:ext uri="{0D108BD9-81ED-4DB2-BD59-A6C34878D82A}">
                    <a16:rowId xmlns:a16="http://schemas.microsoft.com/office/drawing/2014/main" val="2608530341"/>
                  </a:ext>
                </a:extLst>
              </a:tr>
            </a:tbl>
          </a:graphicData>
        </a:graphic>
      </p:graphicFrame>
    </p:spTree>
    <p:extLst>
      <p:ext uri="{BB962C8B-B14F-4D97-AF65-F5344CB8AC3E}">
        <p14:creationId xmlns:p14="http://schemas.microsoft.com/office/powerpoint/2010/main" val="2654390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FC6DA-8425-701C-57B8-ABF97B181443}"/>
            </a:ext>
          </a:extLst>
        </p:cNvPr>
        <p:cNvGrpSpPr/>
        <p:nvPr/>
      </p:nvGrpSpPr>
      <p:grpSpPr>
        <a:xfrm>
          <a:off x="0" y="0"/>
          <a:ext cx="0" cy="0"/>
          <a:chOff x="0" y="0"/>
          <a:chExt cx="0" cy="0"/>
        </a:xfrm>
      </p:grpSpPr>
      <p:sp>
        <p:nvSpPr>
          <p:cNvPr id="3" name="Google Shape;65;p14">
            <a:extLst>
              <a:ext uri="{FF2B5EF4-FFF2-40B4-BE49-F238E27FC236}">
                <a16:creationId xmlns:a16="http://schemas.microsoft.com/office/drawing/2014/main" id="{3E01E391-ED05-B303-D893-165C227510B3}"/>
              </a:ext>
            </a:extLst>
          </p:cNvPr>
          <p:cNvSpPr txBox="1">
            <a:spLocks/>
          </p:cNvSpPr>
          <p:nvPr/>
        </p:nvSpPr>
        <p:spPr>
          <a:xfrm>
            <a:off x="549195" y="559220"/>
            <a:ext cx="10515600" cy="1132577"/>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defTabSz="1219050"/>
            <a:r>
              <a:rPr lang="en-GB" sz="3200">
                <a:solidFill>
                  <a:srgbClr val="002060"/>
                </a:solidFill>
                <a:latin typeface="Figtree"/>
                <a:cs typeface="Segoe UI Light"/>
              </a:rPr>
              <a:t>Pre-consent stage requirements</a:t>
            </a:r>
            <a:br>
              <a:rPr lang="en-GB" sz="3200">
                <a:solidFill>
                  <a:srgbClr val="002060"/>
                </a:solidFill>
                <a:latin typeface="Figtree"/>
                <a:cs typeface="Segoe UI Light"/>
              </a:rPr>
            </a:br>
            <a:r>
              <a:rPr lang="en-GB" sz="3200" i="1">
                <a:solidFill>
                  <a:srgbClr val="002060"/>
                </a:solidFill>
                <a:latin typeface="Playfair Display"/>
                <a:cs typeface="Segoe UI Light"/>
              </a:rPr>
              <a:t>Inform &amp; request</a:t>
            </a:r>
            <a:endParaRPr lang="en-US" i="1">
              <a:latin typeface="Playfair Display"/>
            </a:endParaRPr>
          </a:p>
        </p:txBody>
      </p:sp>
      <p:graphicFrame>
        <p:nvGraphicFramePr>
          <p:cNvPr id="6" name="Table 5">
            <a:extLst>
              <a:ext uri="{FF2B5EF4-FFF2-40B4-BE49-F238E27FC236}">
                <a16:creationId xmlns:a16="http://schemas.microsoft.com/office/drawing/2014/main" id="{B3191A54-92FD-25D0-D361-A3BF9BC50D06}"/>
              </a:ext>
            </a:extLst>
          </p:cNvPr>
          <p:cNvGraphicFramePr>
            <a:graphicFrameLocks noGrp="1"/>
          </p:cNvGraphicFramePr>
          <p:nvPr>
            <p:extLst>
              <p:ext uri="{D42A27DB-BD31-4B8C-83A1-F6EECF244321}">
                <p14:modId xmlns:p14="http://schemas.microsoft.com/office/powerpoint/2010/main" val="4118771718"/>
              </p:ext>
            </p:extLst>
          </p:nvPr>
        </p:nvGraphicFramePr>
        <p:xfrm>
          <a:off x="694934" y="2012043"/>
          <a:ext cx="11164823" cy="3505200"/>
        </p:xfrm>
        <a:graphic>
          <a:graphicData uri="http://schemas.openxmlformats.org/drawingml/2006/table">
            <a:tbl>
              <a:tblPr bandRow="1">
                <a:tableStyleId>{5C22544A-7EE6-4342-B048-85BDC9FD1C3A}</a:tableStyleId>
              </a:tblPr>
              <a:tblGrid>
                <a:gridCol w="8631690">
                  <a:extLst>
                    <a:ext uri="{9D8B030D-6E8A-4147-A177-3AD203B41FA5}">
                      <a16:colId xmlns:a16="http://schemas.microsoft.com/office/drawing/2014/main" val="165310461"/>
                    </a:ext>
                  </a:extLst>
                </a:gridCol>
                <a:gridCol w="2533133">
                  <a:extLst>
                    <a:ext uri="{9D8B030D-6E8A-4147-A177-3AD203B41FA5}">
                      <a16:colId xmlns:a16="http://schemas.microsoft.com/office/drawing/2014/main" val="2833614987"/>
                    </a:ext>
                  </a:extLst>
                </a:gridCol>
              </a:tblGrid>
              <a:tr h="365760">
                <a:tc>
                  <a:txBody>
                    <a:bodyPr/>
                    <a:lstStyle/>
                    <a:p>
                      <a:pPr>
                        <a:buNone/>
                      </a:pPr>
                      <a:r>
                        <a:rPr lang="en-GB" sz="1600" b="1">
                          <a:solidFill>
                            <a:schemeClr val="bg1"/>
                          </a:solidFill>
                          <a:latin typeface="Figtree"/>
                        </a:rPr>
                        <a:t>CEG Requirement</a:t>
                      </a:r>
                    </a:p>
                  </a:txBody>
                  <a:tcPr anchor="ctr">
                    <a:lnL>
                      <a:noFill/>
                    </a:lnL>
                    <a:lnR>
                      <a:noFill/>
                    </a:lnR>
                    <a:lnT>
                      <a:noFill/>
                    </a:lnT>
                    <a:lnB>
                      <a:noFill/>
                    </a:lnB>
                    <a:solidFill>
                      <a:srgbClr val="4D38F5"/>
                    </a:solidFill>
                  </a:tcPr>
                </a:tc>
                <a:tc>
                  <a:txBody>
                    <a:bodyPr/>
                    <a:lstStyle/>
                    <a:p>
                      <a:pPr algn="ctr">
                        <a:buNone/>
                      </a:pPr>
                      <a:r>
                        <a:rPr lang="en-GB" sz="1600" b="1">
                          <a:solidFill>
                            <a:schemeClr val="bg1"/>
                          </a:solidFill>
                          <a:latin typeface="Figtree"/>
                        </a:rPr>
                        <a:t>Obligation level</a:t>
                      </a:r>
                    </a:p>
                  </a:txBody>
                  <a:tcPr anchor="ctr">
                    <a:lnL>
                      <a:noFill/>
                    </a:lnL>
                    <a:lnR>
                      <a:noFill/>
                    </a:lnR>
                    <a:lnT>
                      <a:noFill/>
                    </a:lnT>
                    <a:lnB>
                      <a:noFill/>
                    </a:lnB>
                    <a:solidFill>
                      <a:srgbClr val="4D38F5"/>
                    </a:solidFill>
                  </a:tcPr>
                </a:tc>
                <a:extLst>
                  <a:ext uri="{0D108BD9-81ED-4DB2-BD59-A6C34878D82A}">
                    <a16:rowId xmlns:a16="http://schemas.microsoft.com/office/drawing/2014/main" val="2858044976"/>
                  </a:ext>
                </a:extLst>
              </a:tr>
              <a:tr h="0">
                <a:tc>
                  <a:txBody>
                    <a:bodyPr/>
                    <a:lstStyle/>
                    <a:p>
                      <a:pPr>
                        <a:buNone/>
                      </a:pPr>
                      <a:r>
                        <a:rPr lang="en-GB" sz="1600">
                          <a:latin typeface="Figtree"/>
                        </a:rPr>
                        <a:t>The ATP must explain what the CCS is, and why the consumer is being asked to consent.</a:t>
                      </a:r>
                    </a:p>
                  </a:txBody>
                  <a:tcPr anchor="ctr">
                    <a:lnL>
                      <a:noFill/>
                    </a:lnL>
                    <a:lnR>
                      <a:noFill/>
                    </a:lnR>
                    <a:lnT>
                      <a:noFill/>
                    </a:lnT>
                    <a:lnB>
                      <a:noFill/>
                    </a:lnB>
                    <a:noFill/>
                  </a:tcPr>
                </a:tc>
                <a:tc>
                  <a:txBody>
                    <a:bodyPr/>
                    <a:lstStyle/>
                    <a:p>
                      <a:pPr algn="ctr">
                        <a:buNone/>
                      </a:pPr>
                      <a:r>
                        <a:rPr lang="en-GB" sz="1600">
                          <a:latin typeface="Figtree"/>
                        </a:rPr>
                        <a:t>Must</a:t>
                      </a:r>
                    </a:p>
                  </a:txBody>
                  <a:tcPr anchor="ctr">
                    <a:lnL>
                      <a:noFill/>
                    </a:lnL>
                    <a:lnR>
                      <a:noFill/>
                    </a:lnR>
                    <a:lnT>
                      <a:noFill/>
                    </a:lnT>
                    <a:lnB>
                      <a:noFill/>
                    </a:lnB>
                    <a:noFill/>
                  </a:tcPr>
                </a:tc>
                <a:extLst>
                  <a:ext uri="{0D108BD9-81ED-4DB2-BD59-A6C34878D82A}">
                    <a16:rowId xmlns:a16="http://schemas.microsoft.com/office/drawing/2014/main" val="3622307012"/>
                  </a:ext>
                </a:extLst>
              </a:tr>
              <a:tr h="0">
                <a:tc>
                  <a:txBody>
                    <a:bodyPr/>
                    <a:lstStyle/>
                    <a:p>
                      <a:pPr>
                        <a:buNone/>
                      </a:pPr>
                      <a:r>
                        <a:rPr lang="en-GB" sz="1600">
                          <a:latin typeface="Figtree"/>
                        </a:rPr>
                        <a:t>The ATP should surface the tangible personal benefit of data sharing in language relevant to the consumer's use case.</a:t>
                      </a:r>
                    </a:p>
                  </a:txBody>
                  <a:tcPr anchor="ctr">
                    <a:lnL>
                      <a:noFill/>
                    </a:lnL>
                    <a:lnR>
                      <a:noFill/>
                    </a:lnR>
                    <a:lnT>
                      <a:noFill/>
                    </a:lnT>
                    <a:lnB>
                      <a:noFill/>
                    </a:lnB>
                    <a:solidFill>
                      <a:srgbClr val="EBE8FE"/>
                    </a:solidFill>
                  </a:tcPr>
                </a:tc>
                <a:tc>
                  <a:txBody>
                    <a:bodyPr/>
                    <a:lstStyle/>
                    <a:p>
                      <a:pPr algn="ctr">
                        <a:buNone/>
                      </a:pPr>
                      <a:r>
                        <a:rPr lang="en-GB" sz="1600">
                          <a:latin typeface="Figtree"/>
                        </a:rPr>
                        <a:t>Should</a:t>
                      </a:r>
                    </a:p>
                  </a:txBody>
                  <a:tcPr anchor="ctr">
                    <a:lnL>
                      <a:noFill/>
                    </a:lnL>
                    <a:lnR>
                      <a:noFill/>
                    </a:lnR>
                    <a:lnT>
                      <a:noFill/>
                    </a:lnT>
                    <a:lnB>
                      <a:noFill/>
                    </a:lnB>
                    <a:solidFill>
                      <a:srgbClr val="EBE8FE"/>
                    </a:solidFill>
                  </a:tcPr>
                </a:tc>
                <a:extLst>
                  <a:ext uri="{0D108BD9-81ED-4DB2-BD59-A6C34878D82A}">
                    <a16:rowId xmlns:a16="http://schemas.microsoft.com/office/drawing/2014/main" val="1435230958"/>
                  </a:ext>
                </a:extLst>
              </a:tr>
              <a:tr h="0">
                <a:tc>
                  <a:txBody>
                    <a:bodyPr/>
                    <a:lstStyle/>
                    <a:p>
                      <a:pPr>
                        <a:buNone/>
                      </a:pPr>
                      <a:r>
                        <a:rPr lang="en-GB" sz="1600">
                          <a:latin typeface="Figtree"/>
                        </a:rPr>
                        <a:t>The ATP MUST explain that, for meter data access, identity verification will be required by the CCS and why, so the consumer is prepared.</a:t>
                      </a:r>
                    </a:p>
                  </a:txBody>
                  <a:tcPr anchor="ctr">
                    <a:lnL>
                      <a:noFill/>
                    </a:lnL>
                    <a:lnR>
                      <a:noFill/>
                    </a:lnR>
                    <a:lnT>
                      <a:noFill/>
                    </a:lnT>
                    <a:lnB>
                      <a:noFill/>
                    </a:lnB>
                    <a:noFill/>
                  </a:tcPr>
                </a:tc>
                <a:tc>
                  <a:txBody>
                    <a:bodyPr/>
                    <a:lstStyle/>
                    <a:p>
                      <a:pPr algn="ctr">
                        <a:buNone/>
                      </a:pPr>
                      <a:r>
                        <a:rPr lang="en-GB" sz="1600">
                          <a:latin typeface="Figtree"/>
                        </a:rPr>
                        <a:t>Must</a:t>
                      </a:r>
                    </a:p>
                  </a:txBody>
                  <a:tcPr anchor="ctr">
                    <a:lnL>
                      <a:noFill/>
                    </a:lnL>
                    <a:lnR>
                      <a:noFill/>
                    </a:lnR>
                    <a:lnT>
                      <a:noFill/>
                    </a:lnT>
                    <a:lnB>
                      <a:noFill/>
                    </a:lnB>
                    <a:noFill/>
                  </a:tcPr>
                </a:tc>
                <a:extLst>
                  <a:ext uri="{0D108BD9-81ED-4DB2-BD59-A6C34878D82A}">
                    <a16:rowId xmlns:a16="http://schemas.microsoft.com/office/drawing/2014/main" val="272829643"/>
                  </a:ext>
                </a:extLst>
              </a:tr>
              <a:tr h="0">
                <a:tc>
                  <a:txBody>
                    <a:bodyPr/>
                    <a:lstStyle/>
                    <a:p>
                      <a:pPr>
                        <a:buNone/>
                      </a:pPr>
                      <a:r>
                        <a:rPr lang="en-GB" sz="1600">
                          <a:latin typeface="Figtree"/>
                        </a:rPr>
                        <a:t>Before initiating the CCS journey, the ATP must inform the consumer who is eligible to provide permission (e.g. Account holder and occupier)</a:t>
                      </a:r>
                    </a:p>
                  </a:txBody>
                  <a:tcPr anchor="ctr">
                    <a:lnL>
                      <a:noFill/>
                    </a:lnL>
                    <a:lnR>
                      <a:noFill/>
                    </a:lnR>
                    <a:lnT>
                      <a:noFill/>
                    </a:lnT>
                    <a:lnB>
                      <a:noFill/>
                    </a:lnB>
                    <a:solidFill>
                      <a:srgbClr val="EBE8FE"/>
                    </a:solidFill>
                  </a:tcPr>
                </a:tc>
                <a:tc>
                  <a:txBody>
                    <a:bodyPr/>
                    <a:lstStyle/>
                    <a:p>
                      <a:pPr algn="ctr">
                        <a:buNone/>
                      </a:pPr>
                      <a:r>
                        <a:rPr lang="en-GB" sz="1600">
                          <a:latin typeface="Figtree"/>
                        </a:rPr>
                        <a:t>Must</a:t>
                      </a:r>
                    </a:p>
                  </a:txBody>
                  <a:tcPr anchor="ctr">
                    <a:lnL>
                      <a:noFill/>
                    </a:lnL>
                    <a:lnR>
                      <a:noFill/>
                    </a:lnR>
                    <a:lnT>
                      <a:noFill/>
                    </a:lnT>
                    <a:lnB>
                      <a:noFill/>
                    </a:lnB>
                    <a:solidFill>
                      <a:srgbClr val="EBE8FE"/>
                    </a:solidFill>
                  </a:tcPr>
                </a:tc>
                <a:extLst>
                  <a:ext uri="{0D108BD9-81ED-4DB2-BD59-A6C34878D82A}">
                    <a16:rowId xmlns:a16="http://schemas.microsoft.com/office/drawing/2014/main" val="2553646904"/>
                  </a:ext>
                </a:extLst>
              </a:tr>
              <a:tr h="0">
                <a:tc>
                  <a:txBody>
                    <a:bodyPr/>
                    <a:lstStyle/>
                    <a:p>
                      <a:pPr>
                        <a:buNone/>
                      </a:pPr>
                      <a:r>
                        <a:rPr lang="en-GB" sz="1600">
                          <a:latin typeface="Figtree"/>
                        </a:rPr>
                        <a:t>The ATP must inform the consumer that, in the case of a multi-occupancy household, other occupants who are identifiable from the shared data may have the right to request termination of the data sharing, and that it is therefore in the consumer's interests to make those occupants aware of the consent to be provided.</a:t>
                      </a:r>
                    </a:p>
                  </a:txBody>
                  <a:tcPr anchor="ctr">
                    <a:lnL>
                      <a:noFill/>
                    </a:lnL>
                    <a:lnR>
                      <a:noFill/>
                    </a:lnR>
                    <a:lnT>
                      <a:noFill/>
                    </a:lnT>
                    <a:lnB>
                      <a:noFill/>
                    </a:lnB>
                    <a:noFill/>
                  </a:tcPr>
                </a:tc>
                <a:tc>
                  <a:txBody>
                    <a:bodyPr/>
                    <a:lstStyle/>
                    <a:p>
                      <a:pPr algn="ctr">
                        <a:buNone/>
                      </a:pPr>
                      <a:r>
                        <a:rPr lang="en-GB" sz="1600">
                          <a:latin typeface="Figtree"/>
                        </a:rPr>
                        <a:t>Must</a:t>
                      </a:r>
                    </a:p>
                  </a:txBody>
                  <a:tcPr anchor="ctr">
                    <a:lnL>
                      <a:noFill/>
                    </a:lnL>
                    <a:lnR>
                      <a:noFill/>
                    </a:lnR>
                    <a:lnT>
                      <a:noFill/>
                    </a:lnT>
                    <a:lnB>
                      <a:noFill/>
                    </a:lnB>
                    <a:noFill/>
                  </a:tcPr>
                </a:tc>
                <a:extLst>
                  <a:ext uri="{0D108BD9-81ED-4DB2-BD59-A6C34878D82A}">
                    <a16:rowId xmlns:a16="http://schemas.microsoft.com/office/drawing/2014/main" val="4203162727"/>
                  </a:ext>
                </a:extLst>
              </a:tr>
            </a:tbl>
          </a:graphicData>
        </a:graphic>
      </p:graphicFrame>
    </p:spTree>
    <p:extLst>
      <p:ext uri="{BB962C8B-B14F-4D97-AF65-F5344CB8AC3E}">
        <p14:creationId xmlns:p14="http://schemas.microsoft.com/office/powerpoint/2010/main" val="2134448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26488-8882-A476-DA1C-B40FCF442895}"/>
            </a:ext>
          </a:extLst>
        </p:cNvPr>
        <p:cNvGrpSpPr/>
        <p:nvPr/>
      </p:nvGrpSpPr>
      <p:grpSpPr>
        <a:xfrm>
          <a:off x="0" y="0"/>
          <a:ext cx="0" cy="0"/>
          <a:chOff x="0" y="0"/>
          <a:chExt cx="0" cy="0"/>
        </a:xfrm>
      </p:grpSpPr>
      <p:sp>
        <p:nvSpPr>
          <p:cNvPr id="3" name="Google Shape;65;p14">
            <a:extLst>
              <a:ext uri="{FF2B5EF4-FFF2-40B4-BE49-F238E27FC236}">
                <a16:creationId xmlns:a16="http://schemas.microsoft.com/office/drawing/2014/main" id="{5E77BD9D-AD27-D198-D13A-7E92B07A72A0}"/>
              </a:ext>
            </a:extLst>
          </p:cNvPr>
          <p:cNvSpPr txBox="1">
            <a:spLocks/>
          </p:cNvSpPr>
          <p:nvPr/>
        </p:nvSpPr>
        <p:spPr>
          <a:xfrm>
            <a:off x="549195" y="559220"/>
            <a:ext cx="10515600" cy="1132577"/>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defTabSz="1219050"/>
            <a:r>
              <a:rPr lang="en-GB" sz="3200">
                <a:solidFill>
                  <a:srgbClr val="002060"/>
                </a:solidFill>
                <a:latin typeface="Figtree"/>
                <a:cs typeface="Segoe UI Light"/>
              </a:rPr>
              <a:t>Pre-consent stage requirements </a:t>
            </a:r>
            <a:br>
              <a:rPr lang="en-GB" sz="3200">
                <a:solidFill>
                  <a:srgbClr val="002060"/>
                </a:solidFill>
                <a:latin typeface="Figtree"/>
                <a:cs typeface="Segoe UI Light"/>
              </a:rPr>
            </a:br>
            <a:r>
              <a:rPr lang="en-GB" sz="3200" i="1">
                <a:solidFill>
                  <a:srgbClr val="002060"/>
                </a:solidFill>
                <a:latin typeface="Playfair Display"/>
                <a:cs typeface="Segoe UI Light"/>
              </a:rPr>
              <a:t>Redirect &amp; return</a:t>
            </a:r>
          </a:p>
        </p:txBody>
      </p:sp>
      <p:graphicFrame>
        <p:nvGraphicFramePr>
          <p:cNvPr id="6" name="Table 5">
            <a:extLst>
              <a:ext uri="{FF2B5EF4-FFF2-40B4-BE49-F238E27FC236}">
                <a16:creationId xmlns:a16="http://schemas.microsoft.com/office/drawing/2014/main" id="{A1FFF9EB-E3D7-74A5-3593-844F2182B9A5}"/>
              </a:ext>
            </a:extLst>
          </p:cNvPr>
          <p:cNvGraphicFramePr>
            <a:graphicFrameLocks noGrp="1"/>
          </p:cNvGraphicFramePr>
          <p:nvPr>
            <p:extLst>
              <p:ext uri="{D42A27DB-BD31-4B8C-83A1-F6EECF244321}">
                <p14:modId xmlns:p14="http://schemas.microsoft.com/office/powerpoint/2010/main" val="2816560563"/>
              </p:ext>
            </p:extLst>
          </p:nvPr>
        </p:nvGraphicFramePr>
        <p:xfrm>
          <a:off x="709448" y="1714499"/>
          <a:ext cx="11164823" cy="4772187"/>
        </p:xfrm>
        <a:graphic>
          <a:graphicData uri="http://schemas.openxmlformats.org/drawingml/2006/table">
            <a:tbl>
              <a:tblPr bandRow="1">
                <a:tableStyleId>{5C22544A-7EE6-4342-B048-85BDC9FD1C3A}</a:tableStyleId>
              </a:tblPr>
              <a:tblGrid>
                <a:gridCol w="8623773">
                  <a:extLst>
                    <a:ext uri="{9D8B030D-6E8A-4147-A177-3AD203B41FA5}">
                      <a16:colId xmlns:a16="http://schemas.microsoft.com/office/drawing/2014/main" val="165310461"/>
                    </a:ext>
                  </a:extLst>
                </a:gridCol>
                <a:gridCol w="2541050">
                  <a:extLst>
                    <a:ext uri="{9D8B030D-6E8A-4147-A177-3AD203B41FA5}">
                      <a16:colId xmlns:a16="http://schemas.microsoft.com/office/drawing/2014/main" val="2833614987"/>
                    </a:ext>
                  </a:extLst>
                </a:gridCol>
              </a:tblGrid>
              <a:tr h="421386">
                <a:tc>
                  <a:txBody>
                    <a:bodyPr/>
                    <a:lstStyle/>
                    <a:p>
                      <a:pPr>
                        <a:buNone/>
                      </a:pPr>
                      <a:r>
                        <a:rPr lang="en-GB" sz="1600" b="1">
                          <a:solidFill>
                            <a:schemeClr val="bg1"/>
                          </a:solidFill>
                          <a:latin typeface="Figtree"/>
                        </a:rPr>
                        <a:t>CEG Requirement</a:t>
                      </a:r>
                    </a:p>
                  </a:txBody>
                  <a:tcPr anchor="ctr">
                    <a:lnL>
                      <a:noFill/>
                    </a:lnL>
                    <a:lnR>
                      <a:noFill/>
                    </a:lnR>
                    <a:lnT>
                      <a:noFill/>
                    </a:lnT>
                    <a:lnB>
                      <a:noFill/>
                    </a:lnB>
                    <a:solidFill>
                      <a:srgbClr val="4D38F5"/>
                    </a:solidFill>
                  </a:tcPr>
                </a:tc>
                <a:tc>
                  <a:txBody>
                    <a:bodyPr/>
                    <a:lstStyle/>
                    <a:p>
                      <a:pPr algn="ctr">
                        <a:buNone/>
                      </a:pPr>
                      <a:r>
                        <a:rPr lang="en-GB" sz="1600" b="1">
                          <a:solidFill>
                            <a:schemeClr val="bg1"/>
                          </a:solidFill>
                          <a:latin typeface="Figtree"/>
                        </a:rPr>
                        <a:t>Obligation level</a:t>
                      </a:r>
                    </a:p>
                  </a:txBody>
                  <a:tcPr anchor="ctr">
                    <a:lnL>
                      <a:noFill/>
                    </a:lnL>
                    <a:lnR>
                      <a:noFill/>
                    </a:lnR>
                    <a:lnT>
                      <a:noFill/>
                    </a:lnT>
                    <a:lnB>
                      <a:noFill/>
                    </a:lnB>
                    <a:solidFill>
                      <a:srgbClr val="4D38F5"/>
                    </a:solidFill>
                  </a:tcPr>
                </a:tc>
                <a:extLst>
                  <a:ext uri="{0D108BD9-81ED-4DB2-BD59-A6C34878D82A}">
                    <a16:rowId xmlns:a16="http://schemas.microsoft.com/office/drawing/2014/main" val="2858044976"/>
                  </a:ext>
                </a:extLst>
              </a:tr>
              <a:tr h="526732">
                <a:tc>
                  <a:txBody>
                    <a:bodyPr/>
                    <a:lstStyle/>
                    <a:p>
                      <a:pPr lvl="0">
                        <a:lnSpc>
                          <a:spcPts val="1425"/>
                        </a:lnSpc>
                        <a:buNone/>
                      </a:pPr>
                      <a:r>
                        <a:rPr lang="en-GB" sz="1600">
                          <a:effectLst/>
                          <a:latin typeface="Figtree"/>
                        </a:rPr>
                        <a:t>The ATP must not provide information that is false or misleading regarding the scope, duration or purpose of the energy data sharing before the consumer is redirected to the CCS.</a:t>
                      </a:r>
                      <a:endParaRPr lang="en-US" sz="1600">
                        <a:effectLst/>
                        <a:latin typeface="Figtree"/>
                      </a:endParaRPr>
                    </a:p>
                  </a:txBody>
                  <a:tcPr marL="66294" marR="66294" marT="33147" marB="3314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lvl="0" algn="ctr">
                        <a:lnSpc>
                          <a:spcPts val="1425"/>
                        </a:lnSpc>
                        <a:buNone/>
                      </a:pPr>
                      <a:r>
                        <a:rPr lang="en-GB" sz="1600">
                          <a:effectLst/>
                          <a:latin typeface="Figtree"/>
                        </a:rPr>
                        <a:t>Must</a:t>
                      </a:r>
                      <a:endParaRPr lang="en-US" sz="1600">
                        <a:effectLst/>
                        <a:latin typeface="Figtree"/>
                      </a:endParaRPr>
                    </a:p>
                  </a:txBody>
                  <a:tcPr marL="66294" marR="66294" marT="33147" marB="3314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622307012"/>
                  </a:ext>
                </a:extLst>
              </a:tr>
              <a:tr h="1348429">
                <a:tc>
                  <a:txBody>
                    <a:bodyPr/>
                    <a:lstStyle/>
                    <a:p>
                      <a:pPr lvl="0">
                        <a:lnSpc>
                          <a:spcPts val="1425"/>
                        </a:lnSpc>
                        <a:buNone/>
                      </a:pPr>
                      <a:r>
                        <a:rPr lang="en-GB" sz="1600">
                          <a:effectLst/>
                          <a:latin typeface="Figtree"/>
                        </a:rPr>
                        <a:t>Before redirecting the consumer to the CCS, the ATP must provide a summary of the consent request, including who is requesting access to the energy data, what data will be shared, the purpose and frequency of the data sharing, and the duration of the consent. The ATP must also explain how the CCS consent relates to the terms and conditions of the service the ATP is providing. The summary must be aligned on the standardised consent request API parameters.</a:t>
                      </a:r>
                      <a:endParaRPr lang="en-US" sz="1600">
                        <a:effectLst/>
                        <a:latin typeface="Figtree"/>
                      </a:endParaRPr>
                    </a:p>
                  </a:txBody>
                  <a:tcPr marL="66294" marR="66294" marT="33147" marB="3314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8FE"/>
                    </a:solidFill>
                  </a:tcPr>
                </a:tc>
                <a:tc>
                  <a:txBody>
                    <a:bodyPr/>
                    <a:lstStyle/>
                    <a:p>
                      <a:pPr lvl="0" algn="ctr">
                        <a:lnSpc>
                          <a:spcPts val="1425"/>
                        </a:lnSpc>
                        <a:buNone/>
                      </a:pPr>
                      <a:r>
                        <a:rPr lang="en-GB" sz="1600">
                          <a:effectLst/>
                          <a:latin typeface="Figtree"/>
                        </a:rPr>
                        <a:t>Must</a:t>
                      </a:r>
                      <a:endParaRPr lang="en-US" sz="1600">
                        <a:effectLst/>
                        <a:latin typeface="Figtree"/>
                      </a:endParaRPr>
                    </a:p>
                  </a:txBody>
                  <a:tcPr marL="66294" marR="66294" marT="33147" marB="3314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8FE"/>
                    </a:solidFill>
                  </a:tcPr>
                </a:tc>
                <a:extLst>
                  <a:ext uri="{0D108BD9-81ED-4DB2-BD59-A6C34878D82A}">
                    <a16:rowId xmlns:a16="http://schemas.microsoft.com/office/drawing/2014/main" val="1435230958"/>
                  </a:ext>
                </a:extLst>
              </a:tr>
              <a:tr h="305504">
                <a:tc>
                  <a:txBody>
                    <a:bodyPr/>
                    <a:lstStyle/>
                    <a:p>
                      <a:pPr lvl="0">
                        <a:lnSpc>
                          <a:spcPts val="1425"/>
                        </a:lnSpc>
                        <a:buNone/>
                      </a:pPr>
                      <a:r>
                        <a:rPr lang="en-GB" sz="1600">
                          <a:effectLst/>
                          <a:latin typeface="Figtree"/>
                        </a:rPr>
                        <a:t>The ATPs may display the CCS Logo in their pre-redirect framing under licence.</a:t>
                      </a:r>
                      <a:endParaRPr lang="en-US" sz="1600">
                        <a:effectLst/>
                        <a:latin typeface="Figtree"/>
                      </a:endParaRPr>
                    </a:p>
                  </a:txBody>
                  <a:tcPr marL="66294" marR="66294" marT="33147" marB="3314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lvl="0" algn="ctr">
                        <a:lnSpc>
                          <a:spcPts val="1425"/>
                        </a:lnSpc>
                        <a:buNone/>
                      </a:pPr>
                      <a:r>
                        <a:rPr lang="en-GB" sz="1600">
                          <a:effectLst/>
                          <a:latin typeface="Figtree"/>
                        </a:rPr>
                        <a:t>May</a:t>
                      </a:r>
                      <a:endParaRPr lang="en-US" sz="1600">
                        <a:effectLst/>
                        <a:latin typeface="Figtree"/>
                      </a:endParaRPr>
                    </a:p>
                  </a:txBody>
                  <a:tcPr marL="66294" marR="66294" marT="33147" marB="3314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72829643"/>
                  </a:ext>
                </a:extLst>
              </a:tr>
              <a:tr h="526732">
                <a:tc>
                  <a:txBody>
                    <a:bodyPr/>
                    <a:lstStyle/>
                    <a:p>
                      <a:pPr lvl="0">
                        <a:lnSpc>
                          <a:spcPts val="1425"/>
                        </a:lnSpc>
                        <a:buNone/>
                      </a:pPr>
                      <a:r>
                        <a:rPr lang="en-GB" sz="1600">
                          <a:effectLst/>
                          <a:latin typeface="Figtree"/>
                        </a:rPr>
                        <a:t>The ATP must initiate the redirect to the CCS using the standardised consent request API, passing required consent parameters (purpose, data type, duration, MPxN scope).</a:t>
                      </a:r>
                      <a:endParaRPr lang="en-US" sz="1600">
                        <a:effectLst/>
                        <a:latin typeface="Figtree"/>
                      </a:endParaRPr>
                    </a:p>
                  </a:txBody>
                  <a:tcPr marL="66294" marR="66294" marT="33147" marB="3314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8FE"/>
                    </a:solidFill>
                  </a:tcPr>
                </a:tc>
                <a:tc>
                  <a:txBody>
                    <a:bodyPr/>
                    <a:lstStyle/>
                    <a:p>
                      <a:pPr lvl="0" algn="ctr">
                        <a:lnSpc>
                          <a:spcPts val="1425"/>
                        </a:lnSpc>
                        <a:buNone/>
                      </a:pPr>
                      <a:r>
                        <a:rPr lang="en-GB" sz="1600">
                          <a:effectLst/>
                          <a:latin typeface="Figtree"/>
                        </a:rPr>
                        <a:t>Must</a:t>
                      </a:r>
                      <a:endParaRPr lang="en-US" sz="1600">
                        <a:effectLst/>
                        <a:latin typeface="Figtree"/>
                      </a:endParaRPr>
                    </a:p>
                  </a:txBody>
                  <a:tcPr marL="66294" marR="66294" marT="33147" marB="3314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E8FE"/>
                    </a:solidFill>
                  </a:tcPr>
                </a:tc>
                <a:extLst>
                  <a:ext uri="{0D108BD9-81ED-4DB2-BD59-A6C34878D82A}">
                    <a16:rowId xmlns:a16="http://schemas.microsoft.com/office/drawing/2014/main" val="2553646904"/>
                  </a:ext>
                </a:extLst>
              </a:tr>
              <a:tr h="526732">
                <a:tc>
                  <a:txBody>
                    <a:bodyPr/>
                    <a:lstStyle/>
                    <a:p>
                      <a:pPr lvl="0">
                        <a:lnSpc>
                          <a:spcPts val="1425"/>
                        </a:lnSpc>
                        <a:buNone/>
                      </a:pPr>
                      <a:r>
                        <a:rPr lang="en-GB" sz="1600">
                          <a:effectLst/>
                          <a:latin typeface="Figtree"/>
                        </a:rPr>
                        <a:t>The consent request payload sent by the ATP to the CCS must include a valid purpose code as set out in the Data Access Purpose Table.</a:t>
                      </a:r>
                    </a:p>
                  </a:txBody>
                  <a:tcPr marL="66294" marR="66294" marT="33147" marB="3314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lvl="0" algn="ctr">
                        <a:lnSpc>
                          <a:spcPts val="1425"/>
                        </a:lnSpc>
                        <a:buNone/>
                      </a:pPr>
                      <a:r>
                        <a:rPr lang="en-GB" sz="1600">
                          <a:effectLst/>
                          <a:latin typeface="Figtree"/>
                        </a:rPr>
                        <a:t>Must</a:t>
                      </a:r>
                    </a:p>
                  </a:txBody>
                  <a:tcPr marL="66294" marR="66294" marT="33147" marB="3314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4203162727"/>
                  </a:ext>
                </a:extLst>
              </a:tr>
              <a:tr h="558336">
                <a:tc>
                  <a:txBody>
                    <a:bodyPr/>
                    <a:lstStyle/>
                    <a:p>
                      <a:pPr lvl="0">
                        <a:lnSpc>
                          <a:spcPts val="1425"/>
                        </a:lnSpc>
                        <a:buNone/>
                      </a:pPr>
                      <a:r>
                        <a:rPr lang="en-GB" sz="1600">
                          <a:effectLst/>
                          <a:latin typeface="Figtree"/>
                        </a:rPr>
                        <a:t>The ATP may provide to the consumer a consistent plain-language purpose description aligned on the purpose code that is included in the consent request payload.</a:t>
                      </a:r>
                      <a:endParaRPr lang="en-US" sz="1600">
                        <a:effectLst/>
                        <a:latin typeface="Figtree"/>
                      </a:endParaRPr>
                    </a:p>
                  </a:txBody>
                  <a:tcPr anchor="ctr">
                    <a:lnL w="0">
                      <a:noFill/>
                    </a:lnL>
                    <a:lnR w="0">
                      <a:noFill/>
                    </a:lnR>
                    <a:lnT w="12700" cap="flat" cmpd="sng" algn="ctr">
                      <a:solidFill>
                        <a:srgbClr val="FFFFFF"/>
                      </a:solidFill>
                      <a:prstDash val="solid"/>
                      <a:round/>
                      <a:headEnd type="none" w="med" len="med"/>
                      <a:tailEnd type="none" w="med" len="med"/>
                    </a:lnT>
                    <a:lnB w="0">
                      <a:noFill/>
                    </a:lnB>
                    <a:solidFill>
                      <a:srgbClr val="EBE8FE"/>
                    </a:solidFill>
                  </a:tcPr>
                </a:tc>
                <a:tc>
                  <a:txBody>
                    <a:bodyPr/>
                    <a:lstStyle/>
                    <a:p>
                      <a:pPr lvl="0" algn="ctr">
                        <a:lnSpc>
                          <a:spcPts val="1425"/>
                        </a:lnSpc>
                        <a:buNone/>
                      </a:pPr>
                      <a:r>
                        <a:rPr lang="en-GB" sz="1600">
                          <a:effectLst/>
                          <a:latin typeface="Figtree"/>
                        </a:rPr>
                        <a:t>May</a:t>
                      </a:r>
                      <a:endParaRPr lang="en-US" sz="1600">
                        <a:effectLst/>
                        <a:latin typeface="Figtree"/>
                      </a:endParaRPr>
                    </a:p>
                  </a:txBody>
                  <a:tcPr anchor="ctr">
                    <a:lnL w="0">
                      <a:noFill/>
                    </a:lnL>
                    <a:lnR w="0">
                      <a:noFill/>
                    </a:lnR>
                    <a:lnT w="12700" cap="flat" cmpd="sng" algn="ctr">
                      <a:solidFill>
                        <a:srgbClr val="FFFFFF"/>
                      </a:solidFill>
                      <a:prstDash val="solid"/>
                      <a:round/>
                      <a:headEnd type="none" w="med" len="med"/>
                      <a:tailEnd type="none" w="med" len="med"/>
                    </a:lnT>
                    <a:lnB w="0">
                      <a:noFill/>
                    </a:lnB>
                    <a:solidFill>
                      <a:srgbClr val="EBE8FE"/>
                    </a:solidFill>
                  </a:tcPr>
                </a:tc>
                <a:extLst>
                  <a:ext uri="{0D108BD9-81ED-4DB2-BD59-A6C34878D82A}">
                    <a16:rowId xmlns:a16="http://schemas.microsoft.com/office/drawing/2014/main" val="1581477231"/>
                  </a:ext>
                </a:extLst>
              </a:tr>
              <a:tr h="558336">
                <a:tc>
                  <a:txBody>
                    <a:bodyPr/>
                    <a:lstStyle/>
                    <a:p>
                      <a:pPr lvl="0">
                        <a:lnSpc>
                          <a:spcPts val="1425"/>
                        </a:lnSpc>
                        <a:buNone/>
                      </a:pPr>
                      <a:r>
                        <a:rPr lang="en-GB" sz="1600">
                          <a:effectLst/>
                          <a:latin typeface="Figtree"/>
                        </a:rPr>
                        <a:t>The redirect must not disrupt the consumer's session context. The consumer must be able to return to the ATP after the CCS interaction.</a:t>
                      </a:r>
                      <a:endParaRPr lang="en-US" sz="1600">
                        <a:effectLst/>
                        <a:latin typeface="Figtree"/>
                      </a:endParaRPr>
                    </a:p>
                  </a:txBody>
                  <a:tcPr anchor="ctr">
                    <a:lnL w="0">
                      <a:noFill/>
                    </a:lnL>
                    <a:lnR w="0">
                      <a:noFill/>
                    </a:lnR>
                    <a:lnT w="0">
                      <a:noFill/>
                    </a:lnT>
                    <a:lnB w="0">
                      <a:noFill/>
                    </a:lnB>
                    <a:noFill/>
                  </a:tcPr>
                </a:tc>
                <a:tc>
                  <a:txBody>
                    <a:bodyPr/>
                    <a:lstStyle/>
                    <a:p>
                      <a:pPr lvl="0" algn="ctr">
                        <a:lnSpc>
                          <a:spcPts val="1425"/>
                        </a:lnSpc>
                        <a:buNone/>
                      </a:pPr>
                      <a:r>
                        <a:rPr lang="en-GB" sz="1600">
                          <a:effectLst/>
                          <a:latin typeface="Figtree"/>
                        </a:rPr>
                        <a:t>Must</a:t>
                      </a:r>
                      <a:endParaRPr lang="en-US" sz="1600">
                        <a:effectLst/>
                        <a:latin typeface="Figtree"/>
                      </a:endParaRPr>
                    </a:p>
                  </a:txBody>
                  <a:tcPr anchor="ctr">
                    <a:lnL w="0">
                      <a:noFill/>
                    </a:lnL>
                    <a:lnR w="0">
                      <a:noFill/>
                    </a:lnR>
                    <a:lnT w="0">
                      <a:noFill/>
                    </a:lnT>
                    <a:lnB w="0">
                      <a:noFill/>
                    </a:lnB>
                    <a:noFill/>
                  </a:tcPr>
                </a:tc>
                <a:extLst>
                  <a:ext uri="{0D108BD9-81ED-4DB2-BD59-A6C34878D82A}">
                    <a16:rowId xmlns:a16="http://schemas.microsoft.com/office/drawing/2014/main" val="2301800549"/>
                  </a:ext>
                </a:extLst>
              </a:tr>
            </a:tbl>
          </a:graphicData>
        </a:graphic>
      </p:graphicFrame>
    </p:spTree>
    <p:extLst>
      <p:ext uri="{BB962C8B-B14F-4D97-AF65-F5344CB8AC3E}">
        <p14:creationId xmlns:p14="http://schemas.microsoft.com/office/powerpoint/2010/main" val="3960340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C9D4D-71FF-8723-EF2A-B722A81606AE}"/>
            </a:ext>
          </a:extLst>
        </p:cNvPr>
        <p:cNvGrpSpPr/>
        <p:nvPr/>
      </p:nvGrpSpPr>
      <p:grpSpPr>
        <a:xfrm>
          <a:off x="0" y="0"/>
          <a:ext cx="0" cy="0"/>
          <a:chOff x="0" y="0"/>
          <a:chExt cx="0" cy="0"/>
        </a:xfrm>
      </p:grpSpPr>
      <p:sp>
        <p:nvSpPr>
          <p:cNvPr id="3" name="Google Shape;65;p14">
            <a:extLst>
              <a:ext uri="{FF2B5EF4-FFF2-40B4-BE49-F238E27FC236}">
                <a16:creationId xmlns:a16="http://schemas.microsoft.com/office/drawing/2014/main" id="{D372DDC5-36CA-167C-0E4F-3279DDF55885}"/>
              </a:ext>
            </a:extLst>
          </p:cNvPr>
          <p:cNvSpPr txBox="1">
            <a:spLocks/>
          </p:cNvSpPr>
          <p:nvPr/>
        </p:nvSpPr>
        <p:spPr>
          <a:xfrm>
            <a:off x="549195" y="559220"/>
            <a:ext cx="10515600" cy="689379"/>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defTabSz="1219050"/>
            <a:r>
              <a:rPr lang="en-GB" sz="3200">
                <a:solidFill>
                  <a:srgbClr val="002060"/>
                </a:solidFill>
                <a:latin typeface="Figtree"/>
                <a:cs typeface="Segoe UI Light"/>
              </a:rPr>
              <a:t>Grant stage requirements</a:t>
            </a:r>
            <a:endParaRPr lang="en-US"/>
          </a:p>
        </p:txBody>
      </p:sp>
      <p:graphicFrame>
        <p:nvGraphicFramePr>
          <p:cNvPr id="4" name="Table 3">
            <a:extLst>
              <a:ext uri="{FF2B5EF4-FFF2-40B4-BE49-F238E27FC236}">
                <a16:creationId xmlns:a16="http://schemas.microsoft.com/office/drawing/2014/main" id="{2295D0AA-9215-7E52-FDC7-E0BEFA75B5E9}"/>
              </a:ext>
            </a:extLst>
          </p:cNvPr>
          <p:cNvGraphicFramePr>
            <a:graphicFrameLocks noGrp="1"/>
          </p:cNvGraphicFramePr>
          <p:nvPr>
            <p:extLst>
              <p:ext uri="{D42A27DB-BD31-4B8C-83A1-F6EECF244321}">
                <p14:modId xmlns:p14="http://schemas.microsoft.com/office/powerpoint/2010/main" val="1176053899"/>
              </p:ext>
            </p:extLst>
          </p:nvPr>
        </p:nvGraphicFramePr>
        <p:xfrm>
          <a:off x="713201" y="1572923"/>
          <a:ext cx="11164822" cy="3505200"/>
        </p:xfrm>
        <a:graphic>
          <a:graphicData uri="http://schemas.openxmlformats.org/drawingml/2006/table">
            <a:tbl>
              <a:tblPr bandRow="1">
                <a:tableStyleId>{5C22544A-7EE6-4342-B048-85BDC9FD1C3A}</a:tableStyleId>
              </a:tblPr>
              <a:tblGrid>
                <a:gridCol w="8873289">
                  <a:extLst>
                    <a:ext uri="{9D8B030D-6E8A-4147-A177-3AD203B41FA5}">
                      <a16:colId xmlns:a16="http://schemas.microsoft.com/office/drawing/2014/main" val="2325272022"/>
                    </a:ext>
                  </a:extLst>
                </a:gridCol>
                <a:gridCol w="2291533">
                  <a:extLst>
                    <a:ext uri="{9D8B030D-6E8A-4147-A177-3AD203B41FA5}">
                      <a16:colId xmlns:a16="http://schemas.microsoft.com/office/drawing/2014/main" val="1786999933"/>
                    </a:ext>
                  </a:extLst>
                </a:gridCol>
              </a:tblGrid>
              <a:tr h="365760">
                <a:tc>
                  <a:txBody>
                    <a:bodyPr/>
                    <a:lstStyle/>
                    <a:p>
                      <a:pPr>
                        <a:buNone/>
                      </a:pPr>
                      <a:r>
                        <a:rPr lang="en-GB" sz="1600" b="1">
                          <a:solidFill>
                            <a:schemeClr val="bg1"/>
                          </a:solidFill>
                          <a:latin typeface="Figtree"/>
                        </a:rPr>
                        <a:t>CEG Requirement</a:t>
                      </a:r>
                    </a:p>
                  </a:txBody>
                  <a:tcPr anchor="ctr">
                    <a:lnL>
                      <a:noFill/>
                    </a:lnL>
                    <a:lnR>
                      <a:noFill/>
                    </a:lnR>
                    <a:lnT>
                      <a:noFill/>
                    </a:lnT>
                    <a:lnB>
                      <a:noFill/>
                    </a:lnB>
                    <a:solidFill>
                      <a:srgbClr val="4D38F5"/>
                    </a:solidFill>
                  </a:tcPr>
                </a:tc>
                <a:tc>
                  <a:txBody>
                    <a:bodyPr/>
                    <a:lstStyle/>
                    <a:p>
                      <a:pPr algn="ctr">
                        <a:buNone/>
                      </a:pPr>
                      <a:r>
                        <a:rPr lang="en-GB" sz="1600" b="1">
                          <a:solidFill>
                            <a:schemeClr val="bg1"/>
                          </a:solidFill>
                          <a:latin typeface="Figtree"/>
                        </a:rPr>
                        <a:t>Obligation level</a:t>
                      </a:r>
                    </a:p>
                  </a:txBody>
                  <a:tcPr anchor="ctr">
                    <a:lnL>
                      <a:noFill/>
                    </a:lnL>
                    <a:lnR>
                      <a:noFill/>
                    </a:lnR>
                    <a:lnT>
                      <a:noFill/>
                    </a:lnT>
                    <a:lnB>
                      <a:noFill/>
                    </a:lnB>
                    <a:solidFill>
                      <a:srgbClr val="4D38F5"/>
                    </a:solidFill>
                  </a:tcPr>
                </a:tc>
                <a:extLst>
                  <a:ext uri="{0D108BD9-81ED-4DB2-BD59-A6C34878D82A}">
                    <a16:rowId xmlns:a16="http://schemas.microsoft.com/office/drawing/2014/main" val="3216809274"/>
                  </a:ext>
                </a:extLst>
              </a:tr>
              <a:tr h="0">
                <a:tc>
                  <a:txBody>
                    <a:bodyPr/>
                    <a:lstStyle/>
                    <a:p>
                      <a:pPr>
                        <a:buNone/>
                      </a:pPr>
                      <a:r>
                        <a:rPr lang="en-GB" sz="1600">
                          <a:latin typeface="Figtree"/>
                        </a:rPr>
                        <a:t>Where consent was granted, the ATP may present a clear success outcome screen confirming what happens next.</a:t>
                      </a:r>
                    </a:p>
                  </a:txBody>
                  <a:tcPr anchor="ctr">
                    <a:lnL>
                      <a:noFill/>
                    </a:lnL>
                    <a:lnR>
                      <a:noFill/>
                    </a:lnR>
                    <a:lnT>
                      <a:noFill/>
                    </a:lnT>
                    <a:lnB>
                      <a:noFill/>
                    </a:lnB>
                    <a:noFill/>
                  </a:tcPr>
                </a:tc>
                <a:tc>
                  <a:txBody>
                    <a:bodyPr/>
                    <a:lstStyle/>
                    <a:p>
                      <a:pPr algn="ctr">
                        <a:buNone/>
                      </a:pPr>
                      <a:r>
                        <a:rPr lang="en-GB" sz="1600">
                          <a:latin typeface="Figtree"/>
                        </a:rPr>
                        <a:t>May</a:t>
                      </a:r>
                    </a:p>
                  </a:txBody>
                  <a:tcPr anchor="ctr">
                    <a:lnL>
                      <a:noFill/>
                    </a:lnL>
                    <a:lnR>
                      <a:noFill/>
                    </a:lnR>
                    <a:lnT>
                      <a:noFill/>
                    </a:lnT>
                    <a:lnB>
                      <a:noFill/>
                    </a:lnB>
                    <a:noFill/>
                  </a:tcPr>
                </a:tc>
                <a:extLst>
                  <a:ext uri="{0D108BD9-81ED-4DB2-BD59-A6C34878D82A}">
                    <a16:rowId xmlns:a16="http://schemas.microsoft.com/office/drawing/2014/main" val="2708830783"/>
                  </a:ext>
                </a:extLst>
              </a:tr>
              <a:tr h="0">
                <a:tc>
                  <a:txBody>
                    <a:bodyPr/>
                    <a:lstStyle/>
                    <a:p>
                      <a:pPr>
                        <a:buNone/>
                      </a:pPr>
                      <a:r>
                        <a:rPr lang="en-GB" sz="1600">
                          <a:latin typeface="Figtree"/>
                        </a:rPr>
                        <a:t>The ATP must inform the consumer which Energy Data Holder (EDH) their data is sourced from, and briefly why that party holds it, as part of the consent journey.</a:t>
                      </a:r>
                    </a:p>
                  </a:txBody>
                  <a:tcPr anchor="ctr">
                    <a:lnL>
                      <a:noFill/>
                    </a:lnL>
                    <a:lnR>
                      <a:noFill/>
                    </a:lnR>
                    <a:lnT>
                      <a:noFill/>
                    </a:lnT>
                    <a:lnB>
                      <a:noFill/>
                    </a:lnB>
                    <a:solidFill>
                      <a:srgbClr val="EBE8FE"/>
                    </a:solidFill>
                  </a:tcPr>
                </a:tc>
                <a:tc>
                  <a:txBody>
                    <a:bodyPr/>
                    <a:lstStyle/>
                    <a:p>
                      <a:pPr algn="ctr">
                        <a:buNone/>
                      </a:pPr>
                      <a:r>
                        <a:rPr lang="en-GB" sz="1600">
                          <a:latin typeface="Figtree"/>
                        </a:rPr>
                        <a:t>Must</a:t>
                      </a:r>
                    </a:p>
                  </a:txBody>
                  <a:tcPr anchor="ctr">
                    <a:lnL>
                      <a:noFill/>
                    </a:lnL>
                    <a:lnR>
                      <a:noFill/>
                    </a:lnR>
                    <a:lnT>
                      <a:noFill/>
                    </a:lnT>
                    <a:lnB>
                      <a:noFill/>
                    </a:lnB>
                    <a:solidFill>
                      <a:srgbClr val="EBE8FE"/>
                    </a:solidFill>
                  </a:tcPr>
                </a:tc>
                <a:extLst>
                  <a:ext uri="{0D108BD9-81ED-4DB2-BD59-A6C34878D82A}">
                    <a16:rowId xmlns:a16="http://schemas.microsoft.com/office/drawing/2014/main" val="1000276926"/>
                  </a:ext>
                </a:extLst>
              </a:tr>
              <a:tr h="0">
                <a:tc>
                  <a:txBody>
                    <a:bodyPr/>
                    <a:lstStyle/>
                    <a:p>
                      <a:pPr>
                        <a:buNone/>
                      </a:pPr>
                      <a:r>
                        <a:rPr lang="en-GB" sz="1600">
                          <a:latin typeface="Figtree"/>
                        </a:rPr>
                        <a:t>Where consent was not granted, the ATP may present a clear outcome screen reflecting that no consent was given.</a:t>
                      </a:r>
                    </a:p>
                  </a:txBody>
                  <a:tcPr anchor="ctr">
                    <a:lnL>
                      <a:noFill/>
                    </a:lnL>
                    <a:lnR>
                      <a:noFill/>
                    </a:lnR>
                    <a:lnT>
                      <a:noFill/>
                    </a:lnT>
                    <a:lnB>
                      <a:noFill/>
                    </a:lnB>
                    <a:noFill/>
                  </a:tcPr>
                </a:tc>
                <a:tc>
                  <a:txBody>
                    <a:bodyPr/>
                    <a:lstStyle/>
                    <a:p>
                      <a:pPr algn="ctr">
                        <a:buNone/>
                      </a:pPr>
                      <a:r>
                        <a:rPr lang="en-GB" sz="1600">
                          <a:latin typeface="Figtree"/>
                        </a:rPr>
                        <a:t>May</a:t>
                      </a:r>
                    </a:p>
                  </a:txBody>
                  <a:tcPr anchor="ctr">
                    <a:lnL>
                      <a:noFill/>
                    </a:lnL>
                    <a:lnR>
                      <a:noFill/>
                    </a:lnR>
                    <a:lnT>
                      <a:noFill/>
                    </a:lnT>
                    <a:lnB>
                      <a:noFill/>
                    </a:lnB>
                    <a:noFill/>
                  </a:tcPr>
                </a:tc>
                <a:extLst>
                  <a:ext uri="{0D108BD9-81ED-4DB2-BD59-A6C34878D82A}">
                    <a16:rowId xmlns:a16="http://schemas.microsoft.com/office/drawing/2014/main" val="418231468"/>
                  </a:ext>
                </a:extLst>
              </a:tr>
              <a:tr h="0">
                <a:tc>
                  <a:txBody>
                    <a:bodyPr/>
                    <a:lstStyle/>
                    <a:p>
                      <a:pPr>
                        <a:buNone/>
                      </a:pPr>
                      <a:r>
                        <a:rPr lang="en-GB" sz="1600">
                          <a:latin typeface="Figtree"/>
                        </a:rPr>
                        <a:t>Where the consumer does not provide the required permission through the CCS, and this affects the service that the ATP is able to provide, the ATP should inform the consumer of the impact on the service.</a:t>
                      </a:r>
                    </a:p>
                  </a:txBody>
                  <a:tcPr anchor="ctr">
                    <a:lnL>
                      <a:noFill/>
                    </a:lnL>
                    <a:lnR>
                      <a:noFill/>
                    </a:lnR>
                    <a:lnT>
                      <a:noFill/>
                    </a:lnT>
                    <a:lnB>
                      <a:noFill/>
                    </a:lnB>
                    <a:solidFill>
                      <a:srgbClr val="EBE8FE"/>
                    </a:solidFill>
                  </a:tcPr>
                </a:tc>
                <a:tc>
                  <a:txBody>
                    <a:bodyPr/>
                    <a:lstStyle/>
                    <a:p>
                      <a:pPr algn="ctr">
                        <a:buNone/>
                      </a:pPr>
                      <a:r>
                        <a:rPr lang="en-GB" sz="1600">
                          <a:latin typeface="Figtree"/>
                        </a:rPr>
                        <a:t>Should</a:t>
                      </a:r>
                    </a:p>
                  </a:txBody>
                  <a:tcPr anchor="ctr">
                    <a:lnL>
                      <a:noFill/>
                    </a:lnL>
                    <a:lnR>
                      <a:noFill/>
                    </a:lnR>
                    <a:lnT>
                      <a:noFill/>
                    </a:lnT>
                    <a:lnB>
                      <a:noFill/>
                    </a:lnB>
                    <a:solidFill>
                      <a:srgbClr val="EBE8FE"/>
                    </a:solidFill>
                  </a:tcPr>
                </a:tc>
                <a:extLst>
                  <a:ext uri="{0D108BD9-81ED-4DB2-BD59-A6C34878D82A}">
                    <a16:rowId xmlns:a16="http://schemas.microsoft.com/office/drawing/2014/main" val="232874282"/>
                  </a:ext>
                </a:extLst>
              </a:tr>
              <a:tr h="0">
                <a:tc>
                  <a:txBody>
                    <a:bodyPr/>
                    <a:lstStyle/>
                    <a:p>
                      <a:pPr>
                        <a:buNone/>
                      </a:pPr>
                      <a:r>
                        <a:rPr lang="en-GB" sz="1600">
                          <a:latin typeface="Figtree"/>
                        </a:rPr>
                        <a:t>Where withholding/withdrawing consent would conflict with the service contract, the ATP should explain the implications without making consent a condition for core/unrelated services.</a:t>
                      </a:r>
                    </a:p>
                  </a:txBody>
                  <a:tcPr anchor="ctr">
                    <a:lnL>
                      <a:noFill/>
                    </a:lnL>
                    <a:lnR>
                      <a:noFill/>
                    </a:lnR>
                    <a:lnT>
                      <a:noFill/>
                    </a:lnT>
                    <a:lnB>
                      <a:noFill/>
                    </a:lnB>
                    <a:noFill/>
                  </a:tcPr>
                </a:tc>
                <a:tc>
                  <a:txBody>
                    <a:bodyPr/>
                    <a:lstStyle/>
                    <a:p>
                      <a:pPr algn="ctr">
                        <a:buNone/>
                      </a:pPr>
                      <a:r>
                        <a:rPr lang="en-GB" sz="1600">
                          <a:latin typeface="Figtree"/>
                        </a:rPr>
                        <a:t>Should</a:t>
                      </a:r>
                    </a:p>
                  </a:txBody>
                  <a:tcPr anchor="ctr">
                    <a:lnL>
                      <a:noFill/>
                    </a:lnL>
                    <a:lnR>
                      <a:noFill/>
                    </a:lnR>
                    <a:lnT>
                      <a:noFill/>
                    </a:lnT>
                    <a:lnB>
                      <a:noFill/>
                    </a:lnB>
                    <a:noFill/>
                  </a:tcPr>
                </a:tc>
                <a:extLst>
                  <a:ext uri="{0D108BD9-81ED-4DB2-BD59-A6C34878D82A}">
                    <a16:rowId xmlns:a16="http://schemas.microsoft.com/office/drawing/2014/main" val="730842759"/>
                  </a:ext>
                </a:extLst>
              </a:tr>
            </a:tbl>
          </a:graphicData>
        </a:graphic>
      </p:graphicFrame>
    </p:spTree>
    <p:extLst>
      <p:ext uri="{BB962C8B-B14F-4D97-AF65-F5344CB8AC3E}">
        <p14:creationId xmlns:p14="http://schemas.microsoft.com/office/powerpoint/2010/main" val="28896582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5409B-9156-E990-E431-FBBF5A4E0820}"/>
            </a:ext>
          </a:extLst>
        </p:cNvPr>
        <p:cNvGrpSpPr/>
        <p:nvPr/>
      </p:nvGrpSpPr>
      <p:grpSpPr>
        <a:xfrm>
          <a:off x="0" y="0"/>
          <a:ext cx="0" cy="0"/>
          <a:chOff x="0" y="0"/>
          <a:chExt cx="0" cy="0"/>
        </a:xfrm>
      </p:grpSpPr>
      <p:sp>
        <p:nvSpPr>
          <p:cNvPr id="3" name="Google Shape;65;p14">
            <a:extLst>
              <a:ext uri="{FF2B5EF4-FFF2-40B4-BE49-F238E27FC236}">
                <a16:creationId xmlns:a16="http://schemas.microsoft.com/office/drawing/2014/main" id="{5A72621C-C660-21FC-934D-6D8F7483A846}"/>
              </a:ext>
            </a:extLst>
          </p:cNvPr>
          <p:cNvSpPr txBox="1">
            <a:spLocks/>
          </p:cNvSpPr>
          <p:nvPr/>
        </p:nvSpPr>
        <p:spPr>
          <a:xfrm>
            <a:off x="549195" y="559220"/>
            <a:ext cx="10515600" cy="689379"/>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defTabSz="1219050"/>
            <a:r>
              <a:rPr lang="en-GB" sz="3200">
                <a:solidFill>
                  <a:srgbClr val="002060"/>
                </a:solidFill>
                <a:latin typeface="Figtree"/>
                <a:cs typeface="Segoe UI Light"/>
              </a:rPr>
              <a:t>Renew stage requirements</a:t>
            </a:r>
            <a:endParaRPr lang="en-US"/>
          </a:p>
        </p:txBody>
      </p:sp>
      <p:graphicFrame>
        <p:nvGraphicFramePr>
          <p:cNvPr id="4" name="Table 3">
            <a:extLst>
              <a:ext uri="{FF2B5EF4-FFF2-40B4-BE49-F238E27FC236}">
                <a16:creationId xmlns:a16="http://schemas.microsoft.com/office/drawing/2014/main" id="{101847F7-53CF-0CA3-8009-267219691533}"/>
              </a:ext>
            </a:extLst>
          </p:cNvPr>
          <p:cNvGraphicFramePr>
            <a:graphicFrameLocks noGrp="1"/>
          </p:cNvGraphicFramePr>
          <p:nvPr>
            <p:extLst>
              <p:ext uri="{D42A27DB-BD31-4B8C-83A1-F6EECF244321}">
                <p14:modId xmlns:p14="http://schemas.microsoft.com/office/powerpoint/2010/main" val="2052627404"/>
              </p:ext>
            </p:extLst>
          </p:nvPr>
        </p:nvGraphicFramePr>
        <p:xfrm>
          <a:off x="716017" y="2102069"/>
          <a:ext cx="11164822" cy="2555930"/>
        </p:xfrm>
        <a:graphic>
          <a:graphicData uri="http://schemas.openxmlformats.org/drawingml/2006/table">
            <a:tbl>
              <a:tblPr bandRow="1">
                <a:tableStyleId>{5C22544A-7EE6-4342-B048-85BDC9FD1C3A}</a:tableStyleId>
              </a:tblPr>
              <a:tblGrid>
                <a:gridCol w="8903368">
                  <a:extLst>
                    <a:ext uri="{9D8B030D-6E8A-4147-A177-3AD203B41FA5}">
                      <a16:colId xmlns:a16="http://schemas.microsoft.com/office/drawing/2014/main" val="1923650463"/>
                    </a:ext>
                  </a:extLst>
                </a:gridCol>
                <a:gridCol w="2261454">
                  <a:extLst>
                    <a:ext uri="{9D8B030D-6E8A-4147-A177-3AD203B41FA5}">
                      <a16:colId xmlns:a16="http://schemas.microsoft.com/office/drawing/2014/main" val="2990947450"/>
                    </a:ext>
                  </a:extLst>
                </a:gridCol>
              </a:tblGrid>
              <a:tr h="398327">
                <a:tc>
                  <a:txBody>
                    <a:bodyPr/>
                    <a:lstStyle/>
                    <a:p>
                      <a:pPr>
                        <a:buNone/>
                      </a:pPr>
                      <a:r>
                        <a:rPr lang="en-GB" sz="1600" b="1">
                          <a:solidFill>
                            <a:schemeClr val="bg1"/>
                          </a:solidFill>
                          <a:latin typeface="Figtree"/>
                        </a:rPr>
                        <a:t>CEG Requirement</a:t>
                      </a:r>
                    </a:p>
                  </a:txBody>
                  <a:tcPr anchor="ctr">
                    <a:lnL>
                      <a:noFill/>
                    </a:lnL>
                    <a:lnR>
                      <a:noFill/>
                    </a:lnR>
                    <a:lnT>
                      <a:noFill/>
                    </a:lnT>
                    <a:lnB>
                      <a:noFill/>
                    </a:lnB>
                    <a:solidFill>
                      <a:srgbClr val="4D38F5"/>
                    </a:solidFill>
                  </a:tcPr>
                </a:tc>
                <a:tc>
                  <a:txBody>
                    <a:bodyPr/>
                    <a:lstStyle/>
                    <a:p>
                      <a:pPr algn="ctr">
                        <a:buNone/>
                      </a:pPr>
                      <a:r>
                        <a:rPr lang="en-GB" sz="1600" b="1">
                          <a:solidFill>
                            <a:schemeClr val="bg1"/>
                          </a:solidFill>
                          <a:latin typeface="Figtree"/>
                        </a:rPr>
                        <a:t>Obligation level</a:t>
                      </a:r>
                    </a:p>
                  </a:txBody>
                  <a:tcPr anchor="ctr">
                    <a:lnL>
                      <a:noFill/>
                    </a:lnL>
                    <a:lnR>
                      <a:noFill/>
                    </a:lnR>
                    <a:lnT>
                      <a:noFill/>
                    </a:lnT>
                    <a:lnB>
                      <a:noFill/>
                    </a:lnB>
                    <a:solidFill>
                      <a:srgbClr val="4D38F5"/>
                    </a:solidFill>
                  </a:tcPr>
                </a:tc>
                <a:extLst>
                  <a:ext uri="{0D108BD9-81ED-4DB2-BD59-A6C34878D82A}">
                    <a16:rowId xmlns:a16="http://schemas.microsoft.com/office/drawing/2014/main" val="3597888911"/>
                  </a:ext>
                </a:extLst>
              </a:tr>
              <a:tr h="630684">
                <a:tc>
                  <a:txBody>
                    <a:bodyPr/>
                    <a:lstStyle/>
                    <a:p>
                      <a:pPr>
                        <a:buNone/>
                      </a:pPr>
                      <a:r>
                        <a:rPr lang="en-GB" sz="1600">
                          <a:latin typeface="Figtree"/>
                        </a:rPr>
                        <a:t>The ATP should notify the consumer of approaching consent expiry where the ATP service is enduring beyond consent expiry date.</a:t>
                      </a:r>
                    </a:p>
                  </a:txBody>
                  <a:tcPr anchor="ctr">
                    <a:lnL>
                      <a:noFill/>
                    </a:lnL>
                    <a:lnR>
                      <a:noFill/>
                    </a:lnR>
                    <a:lnT>
                      <a:noFill/>
                    </a:lnT>
                    <a:lnB>
                      <a:noFill/>
                    </a:lnB>
                    <a:noFill/>
                  </a:tcPr>
                </a:tc>
                <a:tc>
                  <a:txBody>
                    <a:bodyPr/>
                    <a:lstStyle/>
                    <a:p>
                      <a:pPr algn="ctr">
                        <a:buNone/>
                      </a:pPr>
                      <a:r>
                        <a:rPr lang="en-GB" sz="1600">
                          <a:latin typeface="Figtree"/>
                        </a:rPr>
                        <a:t>Should</a:t>
                      </a:r>
                    </a:p>
                  </a:txBody>
                  <a:tcPr anchor="ctr">
                    <a:lnL>
                      <a:noFill/>
                    </a:lnL>
                    <a:lnR>
                      <a:noFill/>
                    </a:lnR>
                    <a:lnT>
                      <a:noFill/>
                    </a:lnT>
                    <a:lnB>
                      <a:noFill/>
                    </a:lnB>
                    <a:noFill/>
                  </a:tcPr>
                </a:tc>
                <a:extLst>
                  <a:ext uri="{0D108BD9-81ED-4DB2-BD59-A6C34878D82A}">
                    <a16:rowId xmlns:a16="http://schemas.microsoft.com/office/drawing/2014/main" val="47779089"/>
                  </a:ext>
                </a:extLst>
              </a:tr>
              <a:tr h="896235">
                <a:tc>
                  <a:txBody>
                    <a:bodyPr/>
                    <a:lstStyle/>
                    <a:p>
                      <a:pPr>
                        <a:buNone/>
                      </a:pPr>
                      <a:r>
                        <a:rPr lang="en-GB" sz="1600">
                          <a:latin typeface="Figtree"/>
                        </a:rPr>
                        <a:t>Where the ATP’s service or contract with the consumer is ending and renewal is not needed, the ATP may tell the consumer that consent will end along with the contract rather than prompt renewal.</a:t>
                      </a:r>
                    </a:p>
                  </a:txBody>
                  <a:tcPr anchor="ctr">
                    <a:lnL>
                      <a:noFill/>
                    </a:lnL>
                    <a:lnR>
                      <a:noFill/>
                    </a:lnR>
                    <a:lnT>
                      <a:noFill/>
                    </a:lnT>
                    <a:lnB>
                      <a:noFill/>
                    </a:lnB>
                    <a:solidFill>
                      <a:srgbClr val="EBE8FE"/>
                    </a:solidFill>
                  </a:tcPr>
                </a:tc>
                <a:tc>
                  <a:txBody>
                    <a:bodyPr/>
                    <a:lstStyle/>
                    <a:p>
                      <a:pPr algn="ctr">
                        <a:buNone/>
                      </a:pPr>
                      <a:r>
                        <a:rPr lang="en-GB" sz="1600">
                          <a:latin typeface="Figtree"/>
                        </a:rPr>
                        <a:t>May</a:t>
                      </a:r>
                    </a:p>
                  </a:txBody>
                  <a:tcPr anchor="ctr">
                    <a:lnL>
                      <a:noFill/>
                    </a:lnL>
                    <a:lnR>
                      <a:noFill/>
                    </a:lnR>
                    <a:lnT>
                      <a:noFill/>
                    </a:lnT>
                    <a:lnB>
                      <a:noFill/>
                    </a:lnB>
                    <a:solidFill>
                      <a:srgbClr val="EBE8FE"/>
                    </a:solidFill>
                  </a:tcPr>
                </a:tc>
                <a:extLst>
                  <a:ext uri="{0D108BD9-81ED-4DB2-BD59-A6C34878D82A}">
                    <a16:rowId xmlns:a16="http://schemas.microsoft.com/office/drawing/2014/main" val="159427961"/>
                  </a:ext>
                </a:extLst>
              </a:tr>
              <a:tr h="630684">
                <a:tc>
                  <a:txBody>
                    <a:bodyPr/>
                    <a:lstStyle/>
                    <a:p>
                      <a:pPr>
                        <a:buNone/>
                      </a:pPr>
                      <a:r>
                        <a:rPr lang="en-GB" sz="1600">
                          <a:latin typeface="Figtree"/>
                        </a:rPr>
                        <a:t>The ATP should explain the consequences of not renewing, which service(s) cease, consistent with revocation-consequence communication.</a:t>
                      </a:r>
                    </a:p>
                  </a:txBody>
                  <a:tcPr anchor="ctr">
                    <a:lnL>
                      <a:noFill/>
                    </a:lnL>
                    <a:lnR>
                      <a:noFill/>
                    </a:lnR>
                    <a:lnT>
                      <a:noFill/>
                    </a:lnT>
                    <a:lnB>
                      <a:noFill/>
                    </a:lnB>
                    <a:noFill/>
                  </a:tcPr>
                </a:tc>
                <a:tc>
                  <a:txBody>
                    <a:bodyPr/>
                    <a:lstStyle/>
                    <a:p>
                      <a:pPr algn="ctr">
                        <a:buNone/>
                      </a:pPr>
                      <a:r>
                        <a:rPr lang="en-GB" sz="1600">
                          <a:latin typeface="Figtree"/>
                        </a:rPr>
                        <a:t>Should</a:t>
                      </a:r>
                    </a:p>
                  </a:txBody>
                  <a:tcPr anchor="ctr">
                    <a:lnL>
                      <a:noFill/>
                    </a:lnL>
                    <a:lnR>
                      <a:noFill/>
                    </a:lnR>
                    <a:lnT>
                      <a:noFill/>
                    </a:lnT>
                    <a:lnB>
                      <a:noFill/>
                    </a:lnB>
                    <a:noFill/>
                  </a:tcPr>
                </a:tc>
                <a:extLst>
                  <a:ext uri="{0D108BD9-81ED-4DB2-BD59-A6C34878D82A}">
                    <a16:rowId xmlns:a16="http://schemas.microsoft.com/office/drawing/2014/main" val="635177748"/>
                  </a:ext>
                </a:extLst>
              </a:tr>
            </a:tbl>
          </a:graphicData>
        </a:graphic>
      </p:graphicFrame>
    </p:spTree>
    <p:extLst>
      <p:ext uri="{BB962C8B-B14F-4D97-AF65-F5344CB8AC3E}">
        <p14:creationId xmlns:p14="http://schemas.microsoft.com/office/powerpoint/2010/main" val="15331746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0288F-B10A-84C7-BFEB-D5D07964A687}"/>
            </a:ext>
          </a:extLst>
        </p:cNvPr>
        <p:cNvGrpSpPr/>
        <p:nvPr/>
      </p:nvGrpSpPr>
      <p:grpSpPr>
        <a:xfrm>
          <a:off x="0" y="0"/>
          <a:ext cx="0" cy="0"/>
          <a:chOff x="0" y="0"/>
          <a:chExt cx="0" cy="0"/>
        </a:xfrm>
      </p:grpSpPr>
      <p:sp>
        <p:nvSpPr>
          <p:cNvPr id="3" name="Google Shape;65;p14">
            <a:extLst>
              <a:ext uri="{FF2B5EF4-FFF2-40B4-BE49-F238E27FC236}">
                <a16:creationId xmlns:a16="http://schemas.microsoft.com/office/drawing/2014/main" id="{F7523418-AC72-041E-9128-3E02FECD2F58}"/>
              </a:ext>
            </a:extLst>
          </p:cNvPr>
          <p:cNvSpPr txBox="1">
            <a:spLocks/>
          </p:cNvSpPr>
          <p:nvPr/>
        </p:nvSpPr>
        <p:spPr>
          <a:xfrm>
            <a:off x="549195" y="559220"/>
            <a:ext cx="10515600" cy="689379"/>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defTabSz="1219050"/>
            <a:r>
              <a:rPr lang="en-GB" sz="3200">
                <a:solidFill>
                  <a:srgbClr val="002060"/>
                </a:solidFill>
                <a:latin typeface="Figtree"/>
                <a:cs typeface="Segoe UI Light"/>
              </a:rPr>
              <a:t>Review stage requirements</a:t>
            </a:r>
            <a:endParaRPr lang="en-US"/>
          </a:p>
        </p:txBody>
      </p:sp>
      <p:graphicFrame>
        <p:nvGraphicFramePr>
          <p:cNvPr id="4" name="Table 3">
            <a:extLst>
              <a:ext uri="{FF2B5EF4-FFF2-40B4-BE49-F238E27FC236}">
                <a16:creationId xmlns:a16="http://schemas.microsoft.com/office/drawing/2014/main" id="{D18730F9-86F8-E463-7922-B09A61E1180D}"/>
              </a:ext>
            </a:extLst>
          </p:cNvPr>
          <p:cNvGraphicFramePr>
            <a:graphicFrameLocks noGrp="1"/>
          </p:cNvGraphicFramePr>
          <p:nvPr>
            <p:extLst>
              <p:ext uri="{D42A27DB-BD31-4B8C-83A1-F6EECF244321}">
                <p14:modId xmlns:p14="http://schemas.microsoft.com/office/powerpoint/2010/main" val="1080492322"/>
              </p:ext>
            </p:extLst>
          </p:nvPr>
        </p:nvGraphicFramePr>
        <p:xfrm>
          <a:off x="609599" y="1886856"/>
          <a:ext cx="11164822" cy="2475978"/>
        </p:xfrm>
        <a:graphic>
          <a:graphicData uri="http://schemas.openxmlformats.org/drawingml/2006/table">
            <a:tbl>
              <a:tblPr bandRow="1">
                <a:tableStyleId>{5C22544A-7EE6-4342-B048-85BDC9FD1C3A}</a:tableStyleId>
              </a:tblPr>
              <a:tblGrid>
                <a:gridCol w="9434763">
                  <a:extLst>
                    <a:ext uri="{9D8B030D-6E8A-4147-A177-3AD203B41FA5}">
                      <a16:colId xmlns:a16="http://schemas.microsoft.com/office/drawing/2014/main" val="1484884634"/>
                    </a:ext>
                  </a:extLst>
                </a:gridCol>
                <a:gridCol w="1730059">
                  <a:extLst>
                    <a:ext uri="{9D8B030D-6E8A-4147-A177-3AD203B41FA5}">
                      <a16:colId xmlns:a16="http://schemas.microsoft.com/office/drawing/2014/main" val="576351182"/>
                    </a:ext>
                  </a:extLst>
                </a:gridCol>
              </a:tblGrid>
              <a:tr h="385866">
                <a:tc>
                  <a:txBody>
                    <a:bodyPr/>
                    <a:lstStyle/>
                    <a:p>
                      <a:pPr>
                        <a:buNone/>
                      </a:pPr>
                      <a:r>
                        <a:rPr lang="en-GB" sz="1600" b="1">
                          <a:solidFill>
                            <a:schemeClr val="bg1"/>
                          </a:solidFill>
                          <a:latin typeface="Figtree"/>
                        </a:rPr>
                        <a:t>CEG Requirement</a:t>
                      </a:r>
                    </a:p>
                  </a:txBody>
                  <a:tcPr anchor="ctr">
                    <a:lnL>
                      <a:noFill/>
                    </a:lnL>
                    <a:lnR>
                      <a:noFill/>
                    </a:lnR>
                    <a:lnT>
                      <a:noFill/>
                    </a:lnT>
                    <a:lnB>
                      <a:noFill/>
                    </a:lnB>
                    <a:solidFill>
                      <a:srgbClr val="4D38F5"/>
                    </a:solidFill>
                  </a:tcPr>
                </a:tc>
                <a:tc>
                  <a:txBody>
                    <a:bodyPr/>
                    <a:lstStyle/>
                    <a:p>
                      <a:pPr algn="ctr">
                        <a:buNone/>
                      </a:pPr>
                      <a:r>
                        <a:rPr lang="en-GB" sz="1600" b="1">
                          <a:solidFill>
                            <a:schemeClr val="bg1"/>
                          </a:solidFill>
                          <a:latin typeface="Figtree"/>
                        </a:rPr>
                        <a:t>Obligation level</a:t>
                      </a:r>
                    </a:p>
                  </a:txBody>
                  <a:tcPr anchor="ctr">
                    <a:lnL>
                      <a:noFill/>
                    </a:lnL>
                    <a:lnR>
                      <a:noFill/>
                    </a:lnR>
                    <a:lnT>
                      <a:noFill/>
                    </a:lnT>
                    <a:lnB>
                      <a:noFill/>
                    </a:lnB>
                    <a:solidFill>
                      <a:srgbClr val="4D38F5"/>
                    </a:solidFill>
                  </a:tcPr>
                </a:tc>
                <a:extLst>
                  <a:ext uri="{0D108BD9-81ED-4DB2-BD59-A6C34878D82A}">
                    <a16:rowId xmlns:a16="http://schemas.microsoft.com/office/drawing/2014/main" val="2449813155"/>
                  </a:ext>
                </a:extLst>
              </a:tr>
              <a:tr h="610956">
                <a:tc>
                  <a:txBody>
                    <a:bodyPr/>
                    <a:lstStyle/>
                    <a:p>
                      <a:pPr>
                        <a:buNone/>
                      </a:pPr>
                      <a:r>
                        <a:rPr lang="en-GB" sz="1600">
                          <a:latin typeface="Figtree"/>
                        </a:rPr>
                        <a:t>The ATP must present consent status to the consumer and may do that within their own service or through the CCS portal.</a:t>
                      </a:r>
                    </a:p>
                  </a:txBody>
                  <a:tcPr anchor="ctr">
                    <a:lnL>
                      <a:noFill/>
                    </a:lnL>
                    <a:lnR>
                      <a:noFill/>
                    </a:lnR>
                    <a:lnT>
                      <a:noFill/>
                    </a:lnT>
                    <a:lnB>
                      <a:noFill/>
                    </a:lnB>
                    <a:noFill/>
                  </a:tcPr>
                </a:tc>
                <a:tc>
                  <a:txBody>
                    <a:bodyPr/>
                    <a:lstStyle/>
                    <a:p>
                      <a:pPr algn="ctr">
                        <a:buNone/>
                      </a:pPr>
                      <a:r>
                        <a:rPr lang="en-GB" sz="1600">
                          <a:latin typeface="Figtree"/>
                        </a:rPr>
                        <a:t>Must</a:t>
                      </a:r>
                    </a:p>
                  </a:txBody>
                  <a:tcPr anchor="ctr">
                    <a:lnL>
                      <a:noFill/>
                    </a:lnL>
                    <a:lnR>
                      <a:noFill/>
                    </a:lnR>
                    <a:lnT>
                      <a:noFill/>
                    </a:lnT>
                    <a:lnB>
                      <a:noFill/>
                    </a:lnB>
                    <a:noFill/>
                  </a:tcPr>
                </a:tc>
                <a:extLst>
                  <a:ext uri="{0D108BD9-81ED-4DB2-BD59-A6C34878D82A}">
                    <a16:rowId xmlns:a16="http://schemas.microsoft.com/office/drawing/2014/main" val="3294282347"/>
                  </a:ext>
                </a:extLst>
              </a:tr>
              <a:tr h="610956">
                <a:tc>
                  <a:txBody>
                    <a:bodyPr/>
                    <a:lstStyle/>
                    <a:p>
                      <a:pPr>
                        <a:buNone/>
                      </a:pPr>
                      <a:r>
                        <a:rPr lang="en-GB" sz="1600">
                          <a:latin typeface="Figtree"/>
                        </a:rPr>
                        <a:t>The ATP should explain to the consumer that the CCS portal shows all of their active consents, whereas the ATP itself can show only the consents the consumer has granted for its own services.</a:t>
                      </a:r>
                    </a:p>
                  </a:txBody>
                  <a:tcPr anchor="ctr">
                    <a:lnL>
                      <a:noFill/>
                    </a:lnL>
                    <a:lnR>
                      <a:noFill/>
                    </a:lnR>
                    <a:lnT>
                      <a:noFill/>
                    </a:lnT>
                    <a:lnB>
                      <a:noFill/>
                    </a:lnB>
                    <a:solidFill>
                      <a:srgbClr val="EBE8FE"/>
                    </a:solidFill>
                  </a:tcPr>
                </a:tc>
                <a:tc>
                  <a:txBody>
                    <a:bodyPr/>
                    <a:lstStyle/>
                    <a:p>
                      <a:pPr algn="ctr">
                        <a:buNone/>
                      </a:pPr>
                      <a:r>
                        <a:rPr lang="en-GB" sz="1600">
                          <a:latin typeface="Figtree"/>
                        </a:rPr>
                        <a:t>Should</a:t>
                      </a:r>
                    </a:p>
                  </a:txBody>
                  <a:tcPr anchor="ctr">
                    <a:lnL>
                      <a:noFill/>
                    </a:lnL>
                    <a:lnR>
                      <a:noFill/>
                    </a:lnR>
                    <a:lnT>
                      <a:noFill/>
                    </a:lnT>
                    <a:lnB>
                      <a:noFill/>
                    </a:lnB>
                    <a:solidFill>
                      <a:srgbClr val="EBE8FE"/>
                    </a:solidFill>
                  </a:tcPr>
                </a:tc>
                <a:extLst>
                  <a:ext uri="{0D108BD9-81ED-4DB2-BD59-A6C34878D82A}">
                    <a16:rowId xmlns:a16="http://schemas.microsoft.com/office/drawing/2014/main" val="2289739038"/>
                  </a:ext>
                </a:extLst>
              </a:tr>
              <a:tr h="868200">
                <a:tc>
                  <a:txBody>
                    <a:bodyPr/>
                    <a:lstStyle/>
                    <a:p>
                      <a:pPr>
                        <a:buNone/>
                      </a:pPr>
                      <a:r>
                        <a:rPr lang="en-GB" sz="1600">
                          <a:latin typeface="Figtree"/>
                        </a:rPr>
                        <a:t>The ATP must not imply that it can display consents the consumer has granted to other ATPs. It must show only the consents granted through its own organisation, and provide a link to the CCS where the consumer can view all their consents across all ATPs.</a:t>
                      </a:r>
                    </a:p>
                  </a:txBody>
                  <a:tcPr anchor="ctr">
                    <a:lnL>
                      <a:noFill/>
                    </a:lnL>
                    <a:lnR>
                      <a:noFill/>
                    </a:lnR>
                    <a:lnT>
                      <a:noFill/>
                    </a:lnT>
                    <a:lnB>
                      <a:noFill/>
                    </a:lnB>
                    <a:noFill/>
                  </a:tcPr>
                </a:tc>
                <a:tc>
                  <a:txBody>
                    <a:bodyPr/>
                    <a:lstStyle/>
                    <a:p>
                      <a:pPr algn="ctr">
                        <a:buNone/>
                      </a:pPr>
                      <a:r>
                        <a:rPr lang="en-GB" sz="1600">
                          <a:latin typeface="Figtree"/>
                        </a:rPr>
                        <a:t>Must</a:t>
                      </a:r>
                    </a:p>
                  </a:txBody>
                  <a:tcPr anchor="ctr">
                    <a:lnL>
                      <a:noFill/>
                    </a:lnL>
                    <a:lnR>
                      <a:noFill/>
                    </a:lnR>
                    <a:lnT>
                      <a:noFill/>
                    </a:lnT>
                    <a:lnB>
                      <a:noFill/>
                    </a:lnB>
                    <a:noFill/>
                  </a:tcPr>
                </a:tc>
                <a:extLst>
                  <a:ext uri="{0D108BD9-81ED-4DB2-BD59-A6C34878D82A}">
                    <a16:rowId xmlns:a16="http://schemas.microsoft.com/office/drawing/2014/main" val="2731687005"/>
                  </a:ext>
                </a:extLst>
              </a:tr>
            </a:tbl>
          </a:graphicData>
        </a:graphic>
      </p:graphicFrame>
    </p:spTree>
    <p:extLst>
      <p:ext uri="{BB962C8B-B14F-4D97-AF65-F5344CB8AC3E}">
        <p14:creationId xmlns:p14="http://schemas.microsoft.com/office/powerpoint/2010/main" val="1805369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53552-197A-92CD-EC6A-FC45E745B65F}"/>
            </a:ext>
          </a:extLst>
        </p:cNvPr>
        <p:cNvGrpSpPr/>
        <p:nvPr/>
      </p:nvGrpSpPr>
      <p:grpSpPr>
        <a:xfrm>
          <a:off x="0" y="0"/>
          <a:ext cx="0" cy="0"/>
          <a:chOff x="0" y="0"/>
          <a:chExt cx="0" cy="0"/>
        </a:xfrm>
      </p:grpSpPr>
      <p:sp>
        <p:nvSpPr>
          <p:cNvPr id="3" name="Google Shape;65;p14">
            <a:extLst>
              <a:ext uri="{FF2B5EF4-FFF2-40B4-BE49-F238E27FC236}">
                <a16:creationId xmlns:a16="http://schemas.microsoft.com/office/drawing/2014/main" id="{C5DC74F7-FB3B-5FB0-3338-287981FC8391}"/>
              </a:ext>
            </a:extLst>
          </p:cNvPr>
          <p:cNvSpPr txBox="1">
            <a:spLocks/>
          </p:cNvSpPr>
          <p:nvPr/>
        </p:nvSpPr>
        <p:spPr>
          <a:xfrm>
            <a:off x="549195" y="559220"/>
            <a:ext cx="10515600" cy="689379"/>
          </a:xfrm>
          <a:prstGeom prst="rect">
            <a:avLst/>
          </a:prstGeom>
          <a:noFill/>
          <a:ln>
            <a:noFill/>
          </a:ln>
        </p:spPr>
        <p:txBody>
          <a:bodyPr spcFirstLastPara="1" vert="horz" wrap="square" lIns="121900" tIns="121900" rIns="121900" bIns="121900" anchor="t" anchorCtr="0" compatLnSpc="1">
            <a:spAutoFit/>
          </a:bodyPr>
          <a:lst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a:lstStyle>
          <a:p>
            <a:pPr defTabSz="1219050"/>
            <a:r>
              <a:rPr lang="en-GB" sz="3200">
                <a:solidFill>
                  <a:srgbClr val="002060"/>
                </a:solidFill>
                <a:latin typeface="Figtree"/>
                <a:cs typeface="Segoe UI Light"/>
              </a:rPr>
              <a:t>Revoke stage requirements</a:t>
            </a:r>
            <a:endParaRPr lang="en-US"/>
          </a:p>
        </p:txBody>
      </p:sp>
      <p:graphicFrame>
        <p:nvGraphicFramePr>
          <p:cNvPr id="4" name="Table 3">
            <a:extLst>
              <a:ext uri="{FF2B5EF4-FFF2-40B4-BE49-F238E27FC236}">
                <a16:creationId xmlns:a16="http://schemas.microsoft.com/office/drawing/2014/main" id="{B4DB5D17-26A1-57D3-BC00-4F101A1300CA}"/>
              </a:ext>
            </a:extLst>
          </p:cNvPr>
          <p:cNvGraphicFramePr>
            <a:graphicFrameLocks noGrp="1"/>
          </p:cNvGraphicFramePr>
          <p:nvPr>
            <p:extLst>
              <p:ext uri="{D42A27DB-BD31-4B8C-83A1-F6EECF244321}">
                <p14:modId xmlns:p14="http://schemas.microsoft.com/office/powerpoint/2010/main" val="1360097569"/>
              </p:ext>
            </p:extLst>
          </p:nvPr>
        </p:nvGraphicFramePr>
        <p:xfrm>
          <a:off x="700815" y="1714499"/>
          <a:ext cx="11164822" cy="3719052"/>
        </p:xfrm>
        <a:graphic>
          <a:graphicData uri="http://schemas.openxmlformats.org/drawingml/2006/table">
            <a:tbl>
              <a:tblPr bandRow="1">
                <a:tableStyleId>{5C22544A-7EE6-4342-B048-85BDC9FD1C3A}</a:tableStyleId>
              </a:tblPr>
              <a:tblGrid>
                <a:gridCol w="9344526">
                  <a:extLst>
                    <a:ext uri="{9D8B030D-6E8A-4147-A177-3AD203B41FA5}">
                      <a16:colId xmlns:a16="http://schemas.microsoft.com/office/drawing/2014/main" val="1783263582"/>
                    </a:ext>
                  </a:extLst>
                </a:gridCol>
                <a:gridCol w="1820296">
                  <a:extLst>
                    <a:ext uri="{9D8B030D-6E8A-4147-A177-3AD203B41FA5}">
                      <a16:colId xmlns:a16="http://schemas.microsoft.com/office/drawing/2014/main" val="1342187023"/>
                    </a:ext>
                  </a:extLst>
                </a:gridCol>
              </a:tblGrid>
              <a:tr h="388075">
                <a:tc>
                  <a:txBody>
                    <a:bodyPr/>
                    <a:lstStyle/>
                    <a:p>
                      <a:pPr>
                        <a:buNone/>
                      </a:pPr>
                      <a:r>
                        <a:rPr lang="en-GB" sz="1600" b="1">
                          <a:solidFill>
                            <a:schemeClr val="bg1"/>
                          </a:solidFill>
                          <a:latin typeface="Figtree"/>
                        </a:rPr>
                        <a:t>CEG Requirement</a:t>
                      </a:r>
                    </a:p>
                  </a:txBody>
                  <a:tcPr anchor="ctr">
                    <a:lnL>
                      <a:noFill/>
                    </a:lnL>
                    <a:lnR>
                      <a:noFill/>
                    </a:lnR>
                    <a:lnT>
                      <a:noFill/>
                    </a:lnT>
                    <a:lnB>
                      <a:noFill/>
                    </a:lnB>
                    <a:solidFill>
                      <a:srgbClr val="4D38F5"/>
                    </a:solidFill>
                  </a:tcPr>
                </a:tc>
                <a:tc>
                  <a:txBody>
                    <a:bodyPr/>
                    <a:lstStyle/>
                    <a:p>
                      <a:pPr algn="ctr">
                        <a:buNone/>
                      </a:pPr>
                      <a:r>
                        <a:rPr lang="en-GB" sz="1600" b="1">
                          <a:solidFill>
                            <a:schemeClr val="bg1"/>
                          </a:solidFill>
                          <a:latin typeface="Figtree"/>
                        </a:rPr>
                        <a:t>Obligation level</a:t>
                      </a:r>
                    </a:p>
                  </a:txBody>
                  <a:tcPr anchor="ctr">
                    <a:lnL>
                      <a:noFill/>
                    </a:lnL>
                    <a:lnR>
                      <a:noFill/>
                    </a:lnR>
                    <a:lnT>
                      <a:noFill/>
                    </a:lnT>
                    <a:lnB>
                      <a:noFill/>
                    </a:lnB>
                    <a:solidFill>
                      <a:srgbClr val="4D38F5"/>
                    </a:solidFill>
                  </a:tcPr>
                </a:tc>
                <a:extLst>
                  <a:ext uri="{0D108BD9-81ED-4DB2-BD59-A6C34878D82A}">
                    <a16:rowId xmlns:a16="http://schemas.microsoft.com/office/drawing/2014/main" val="2904140908"/>
                  </a:ext>
                </a:extLst>
              </a:tr>
              <a:tr h="873169">
                <a:tc>
                  <a:txBody>
                    <a:bodyPr/>
                    <a:lstStyle/>
                    <a:p>
                      <a:pPr>
                        <a:buNone/>
                      </a:pPr>
                      <a:r>
                        <a:rPr lang="en-GB" sz="1600">
                          <a:latin typeface="Figtree"/>
                        </a:rPr>
                        <a:t>The ATP must allow revocation of consent by the consumer and may do that within their own service or through the CCS portal. Where the revocation is done through the ATP service, the ATP must inform the consumer that the CCS portal will be updated with this revocation. </a:t>
                      </a:r>
                    </a:p>
                  </a:txBody>
                  <a:tcPr anchor="ctr">
                    <a:lnL>
                      <a:noFill/>
                    </a:lnL>
                    <a:lnR>
                      <a:noFill/>
                    </a:lnR>
                    <a:lnT>
                      <a:noFill/>
                    </a:lnT>
                    <a:lnB>
                      <a:noFill/>
                    </a:lnB>
                    <a:noFill/>
                  </a:tcPr>
                </a:tc>
                <a:tc>
                  <a:txBody>
                    <a:bodyPr/>
                    <a:lstStyle/>
                    <a:p>
                      <a:pPr algn="ctr">
                        <a:buNone/>
                      </a:pPr>
                      <a:r>
                        <a:rPr lang="en-GB" sz="1600">
                          <a:latin typeface="Figtree"/>
                        </a:rPr>
                        <a:t>Must</a:t>
                      </a:r>
                    </a:p>
                  </a:txBody>
                  <a:tcPr anchor="ctr">
                    <a:lnL>
                      <a:noFill/>
                    </a:lnL>
                    <a:lnR>
                      <a:noFill/>
                    </a:lnR>
                    <a:lnT>
                      <a:noFill/>
                    </a:lnT>
                    <a:lnB>
                      <a:noFill/>
                    </a:lnB>
                    <a:noFill/>
                  </a:tcPr>
                </a:tc>
                <a:extLst>
                  <a:ext uri="{0D108BD9-81ED-4DB2-BD59-A6C34878D82A}">
                    <a16:rowId xmlns:a16="http://schemas.microsoft.com/office/drawing/2014/main" val="1205856364"/>
                  </a:ext>
                </a:extLst>
              </a:tr>
              <a:tr h="614452">
                <a:tc>
                  <a:txBody>
                    <a:bodyPr/>
                    <a:lstStyle/>
                    <a:p>
                      <a:pPr>
                        <a:buNone/>
                      </a:pPr>
                      <a:r>
                        <a:rPr lang="en-GB" sz="1600">
                          <a:latin typeface="Figtree"/>
                        </a:rPr>
                        <a:t>The ATP should confirm to the consumer, through its own service, that access to the consumer's energy data has stopped following revocation of the consent.</a:t>
                      </a:r>
                    </a:p>
                  </a:txBody>
                  <a:tcPr anchor="ctr">
                    <a:lnL>
                      <a:noFill/>
                    </a:lnL>
                    <a:lnR>
                      <a:noFill/>
                    </a:lnR>
                    <a:lnT>
                      <a:noFill/>
                    </a:lnT>
                    <a:lnB>
                      <a:noFill/>
                    </a:lnB>
                    <a:solidFill>
                      <a:srgbClr val="EBE8FE"/>
                    </a:solidFill>
                  </a:tcPr>
                </a:tc>
                <a:tc>
                  <a:txBody>
                    <a:bodyPr/>
                    <a:lstStyle/>
                    <a:p>
                      <a:pPr algn="ctr">
                        <a:buNone/>
                      </a:pPr>
                      <a:r>
                        <a:rPr lang="en-GB" sz="1600">
                          <a:latin typeface="Figtree"/>
                        </a:rPr>
                        <a:t>Should</a:t>
                      </a:r>
                    </a:p>
                  </a:txBody>
                  <a:tcPr anchor="ctr">
                    <a:lnL>
                      <a:noFill/>
                    </a:lnL>
                    <a:lnR>
                      <a:noFill/>
                    </a:lnR>
                    <a:lnT>
                      <a:noFill/>
                    </a:lnT>
                    <a:lnB>
                      <a:noFill/>
                    </a:lnB>
                    <a:solidFill>
                      <a:srgbClr val="EBE8FE"/>
                    </a:solidFill>
                  </a:tcPr>
                </a:tc>
                <a:extLst>
                  <a:ext uri="{0D108BD9-81ED-4DB2-BD59-A6C34878D82A}">
                    <a16:rowId xmlns:a16="http://schemas.microsoft.com/office/drawing/2014/main" val="1369727645"/>
                  </a:ext>
                </a:extLst>
              </a:tr>
              <a:tr h="614452">
                <a:tc>
                  <a:txBody>
                    <a:bodyPr/>
                    <a:lstStyle/>
                    <a:p>
                      <a:pPr>
                        <a:buNone/>
                      </a:pPr>
                      <a:r>
                        <a:rPr lang="en-GB" sz="1600">
                          <a:latin typeface="Figtree"/>
                        </a:rPr>
                        <a:t>The ATP must revoke consent promptly when the basis for accessing the data is no longer applicable.</a:t>
                      </a:r>
                    </a:p>
                  </a:txBody>
                  <a:tcPr anchor="ctr">
                    <a:lnL>
                      <a:noFill/>
                    </a:lnL>
                    <a:lnR>
                      <a:noFill/>
                    </a:lnR>
                    <a:lnT>
                      <a:noFill/>
                    </a:lnT>
                    <a:lnB>
                      <a:noFill/>
                    </a:lnB>
                    <a:noFill/>
                  </a:tcPr>
                </a:tc>
                <a:tc>
                  <a:txBody>
                    <a:bodyPr/>
                    <a:lstStyle/>
                    <a:p>
                      <a:pPr algn="ctr">
                        <a:buNone/>
                      </a:pPr>
                      <a:r>
                        <a:rPr lang="en-GB" sz="1600">
                          <a:latin typeface="Figtree"/>
                        </a:rPr>
                        <a:t>Must</a:t>
                      </a:r>
                    </a:p>
                  </a:txBody>
                  <a:tcPr anchor="ctr">
                    <a:lnL>
                      <a:noFill/>
                    </a:lnL>
                    <a:lnR>
                      <a:noFill/>
                    </a:lnR>
                    <a:lnT>
                      <a:noFill/>
                    </a:lnT>
                    <a:lnB>
                      <a:noFill/>
                    </a:lnB>
                    <a:noFill/>
                  </a:tcPr>
                </a:tc>
                <a:extLst>
                  <a:ext uri="{0D108BD9-81ED-4DB2-BD59-A6C34878D82A}">
                    <a16:rowId xmlns:a16="http://schemas.microsoft.com/office/drawing/2014/main" val="3478122332"/>
                  </a:ext>
                </a:extLst>
              </a:tr>
              <a:tr h="614452">
                <a:tc>
                  <a:txBody>
                    <a:bodyPr/>
                    <a:lstStyle/>
                    <a:p>
                      <a:pPr>
                        <a:buNone/>
                      </a:pPr>
                      <a:r>
                        <a:rPr lang="en-GB" sz="1600">
                          <a:latin typeface="Figtree"/>
                        </a:rPr>
                        <a:t>The ATP must provide an optional, non-mandatory feedback field for the consumer to provide a revocation reason.</a:t>
                      </a:r>
                    </a:p>
                  </a:txBody>
                  <a:tcPr anchor="ctr">
                    <a:lnL>
                      <a:noFill/>
                    </a:lnL>
                    <a:lnR>
                      <a:noFill/>
                    </a:lnR>
                    <a:lnT>
                      <a:noFill/>
                    </a:lnT>
                    <a:lnB>
                      <a:noFill/>
                    </a:lnB>
                    <a:solidFill>
                      <a:srgbClr val="EBE8FE"/>
                    </a:solidFill>
                  </a:tcPr>
                </a:tc>
                <a:tc>
                  <a:txBody>
                    <a:bodyPr/>
                    <a:lstStyle/>
                    <a:p>
                      <a:pPr algn="ctr">
                        <a:buNone/>
                      </a:pPr>
                      <a:r>
                        <a:rPr lang="en-GB" sz="1600">
                          <a:latin typeface="Figtree"/>
                        </a:rPr>
                        <a:t>Must</a:t>
                      </a:r>
                    </a:p>
                  </a:txBody>
                  <a:tcPr anchor="ctr">
                    <a:lnL>
                      <a:noFill/>
                    </a:lnL>
                    <a:lnR>
                      <a:noFill/>
                    </a:lnR>
                    <a:lnT>
                      <a:noFill/>
                    </a:lnT>
                    <a:lnB>
                      <a:noFill/>
                    </a:lnB>
                    <a:solidFill>
                      <a:srgbClr val="EBE8FE"/>
                    </a:solidFill>
                  </a:tcPr>
                </a:tc>
                <a:extLst>
                  <a:ext uri="{0D108BD9-81ED-4DB2-BD59-A6C34878D82A}">
                    <a16:rowId xmlns:a16="http://schemas.microsoft.com/office/drawing/2014/main" val="261985971"/>
                  </a:ext>
                </a:extLst>
              </a:tr>
              <a:tr h="614452">
                <a:tc>
                  <a:txBody>
                    <a:bodyPr/>
                    <a:lstStyle/>
                    <a:p>
                      <a:pPr>
                        <a:buNone/>
                      </a:pPr>
                      <a:r>
                        <a:rPr lang="en-GB" sz="1600">
                          <a:latin typeface="Figtree"/>
                        </a:rPr>
                        <a:t>The ATP should explain the consequences of revoking, which service(s) cease, so that the consumer can make an informed decision.</a:t>
                      </a:r>
                    </a:p>
                  </a:txBody>
                  <a:tcPr anchor="ctr">
                    <a:lnL>
                      <a:noFill/>
                    </a:lnL>
                    <a:lnR>
                      <a:noFill/>
                    </a:lnR>
                    <a:lnT>
                      <a:noFill/>
                    </a:lnT>
                    <a:lnB>
                      <a:noFill/>
                    </a:lnB>
                    <a:noFill/>
                  </a:tcPr>
                </a:tc>
                <a:tc>
                  <a:txBody>
                    <a:bodyPr/>
                    <a:lstStyle/>
                    <a:p>
                      <a:pPr algn="ctr">
                        <a:buNone/>
                      </a:pPr>
                      <a:r>
                        <a:rPr lang="en-GB" sz="1600">
                          <a:latin typeface="Figtree"/>
                        </a:rPr>
                        <a:t>Should</a:t>
                      </a:r>
                    </a:p>
                  </a:txBody>
                  <a:tcPr anchor="ctr">
                    <a:lnL>
                      <a:noFill/>
                    </a:lnL>
                    <a:lnR>
                      <a:noFill/>
                    </a:lnR>
                    <a:lnT>
                      <a:noFill/>
                    </a:lnT>
                    <a:lnB>
                      <a:noFill/>
                    </a:lnB>
                    <a:noFill/>
                  </a:tcPr>
                </a:tc>
                <a:extLst>
                  <a:ext uri="{0D108BD9-81ED-4DB2-BD59-A6C34878D82A}">
                    <a16:rowId xmlns:a16="http://schemas.microsoft.com/office/drawing/2014/main" val="3810222440"/>
                  </a:ext>
                </a:extLst>
              </a:tr>
            </a:tbl>
          </a:graphicData>
        </a:graphic>
      </p:graphicFrame>
    </p:spTree>
    <p:extLst>
      <p:ext uri="{BB962C8B-B14F-4D97-AF65-F5344CB8AC3E}">
        <p14:creationId xmlns:p14="http://schemas.microsoft.com/office/powerpoint/2010/main" val="4191332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E36EB-8B0C-C03F-02CB-DC529BBDCF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518E3A-7784-13E1-4AA3-0ED7CDF87E76}"/>
              </a:ext>
            </a:extLst>
          </p:cNvPr>
          <p:cNvSpPr txBox="1">
            <a:spLocks noGrp="1"/>
          </p:cNvSpPr>
          <p:nvPr>
            <p:ph type="title"/>
          </p:nvPr>
        </p:nvSpPr>
        <p:spPr>
          <a:xfrm>
            <a:off x="1690259" y="2078687"/>
            <a:ext cx="8811487" cy="1083161"/>
          </a:xfrm>
        </p:spPr>
        <p:txBody>
          <a:bodyPr/>
          <a:lstStyle/>
          <a:p>
            <a:r>
              <a:rPr lang="en-GB" sz="5400">
                <a:latin typeface="Figtree"/>
              </a:rPr>
              <a:t>Token Lifetime (JWT)</a:t>
            </a:r>
            <a:endParaRPr lang="en-GB" sz="5400"/>
          </a:p>
        </p:txBody>
      </p:sp>
    </p:spTree>
    <p:extLst>
      <p:ext uri="{BB962C8B-B14F-4D97-AF65-F5344CB8AC3E}">
        <p14:creationId xmlns:p14="http://schemas.microsoft.com/office/powerpoint/2010/main" val="8976525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
    <p:bg>
      <p:bgPr>
        <a:solidFill>
          <a:srgbClr val="F6F6F8"/>
        </a:solidFill>
        <a:effectLst/>
      </p:bgPr>
    </p:bg>
    <p:spTree>
      <p:nvGrpSpPr>
        <p:cNvPr id="1" name=""/>
        <p:cNvGrpSpPr/>
        <p:nvPr/>
      </p:nvGrpSpPr>
      <p:grpSpPr>
        <a:xfrm>
          <a:off x="0" y="0"/>
          <a:ext cx="0" cy="0"/>
          <a:chOff x="0" y="0"/>
          <a:chExt cx="0" cy="0"/>
        </a:xfrm>
      </p:grpSpPr>
      <p:pic>
        <p:nvPicPr>
          <p:cNvPr id="2" name="Image 0" descr="/Users/christianeloysio/Desktop/tlt/.build/assets/recco-logo-dark.png"/>
          <p:cNvPicPr>
            <a:picLocks noChangeAspect="1"/>
          </p:cNvPicPr>
          <p:nvPr/>
        </p:nvPicPr>
        <p:blipFill>
          <a:blip r:embed="rId3"/>
          <a:stretch>
            <a:fillRect/>
          </a:stretch>
        </p:blipFill>
        <p:spPr>
          <a:xfrm>
            <a:off x="10562908" y="347472"/>
            <a:ext cx="1188720" cy="228600"/>
          </a:xfrm>
          <a:prstGeom prst="rect">
            <a:avLst/>
          </a:prstGeom>
        </p:spPr>
      </p:pic>
      <p:sp>
        <p:nvSpPr>
          <p:cNvPr id="3" name="Text 0"/>
          <p:cNvSpPr/>
          <p:nvPr/>
        </p:nvSpPr>
        <p:spPr>
          <a:xfrm>
            <a:off x="504508" y="384048"/>
            <a:ext cx="8229600" cy="274320"/>
          </a:xfrm>
          <a:prstGeom prst="rect">
            <a:avLst/>
          </a:prstGeom>
          <a:noFill/>
          <a:ln/>
        </p:spPr>
        <p:txBody>
          <a:bodyPr wrap="square" rtlCol="0" anchor="ctr"/>
          <a:lstStyle/>
          <a:p>
            <a:pPr marL="0" indent="0">
              <a:buNone/>
            </a:pPr>
            <a:r>
              <a:rPr lang="en-US" sz="1200" b="1" kern="0" spc="400" dirty="0">
                <a:solidFill>
                  <a:srgbClr val="4D38F5"/>
                </a:solidFill>
                <a:latin typeface="Figtree Medium" pitchFamily="34" charset="0"/>
                <a:ea typeface="Figtree Medium" pitchFamily="34" charset="-122"/>
                <a:cs typeface="Figtree Medium" pitchFamily="34" charset="-120"/>
              </a:rPr>
              <a:t>WHY THIS MATTERS</a:t>
            </a:r>
            <a:endParaRPr lang="en-US" sz="1200" dirty="0"/>
          </a:p>
        </p:txBody>
      </p:sp>
      <p:sp>
        <p:nvSpPr>
          <p:cNvPr id="4" name="Text 1"/>
          <p:cNvSpPr/>
          <p:nvPr/>
        </p:nvSpPr>
        <p:spPr>
          <a:xfrm>
            <a:off x="504508" y="713232"/>
            <a:ext cx="11155680" cy="594360"/>
          </a:xfrm>
          <a:prstGeom prst="rect">
            <a:avLst/>
          </a:prstGeom>
          <a:noFill/>
          <a:ln/>
        </p:spPr>
        <p:txBody>
          <a:bodyPr wrap="square" rtlCol="0" anchor="ctr"/>
          <a:lstStyle/>
          <a:p>
            <a:pPr marL="0" indent="0">
              <a:buNone/>
            </a:pPr>
            <a:r>
              <a:rPr lang="en-US" sz="2700" b="1" dirty="0">
                <a:solidFill>
                  <a:srgbClr val="201E2E"/>
                </a:solidFill>
                <a:latin typeface="Figtree SemiBold" pitchFamily="34" charset="0"/>
                <a:ea typeface="Figtree SemiBold" pitchFamily="34" charset="-122"/>
                <a:cs typeface="Figtree SemiBold" pitchFamily="34" charset="-120"/>
              </a:rPr>
              <a:t>Tokens are how we cultivate trust</a:t>
            </a:r>
            <a:endParaRPr lang="en-US" sz="2700" dirty="0"/>
          </a:p>
        </p:txBody>
      </p:sp>
      <p:sp>
        <p:nvSpPr>
          <p:cNvPr id="5" name="Text 2"/>
          <p:cNvSpPr/>
          <p:nvPr/>
        </p:nvSpPr>
        <p:spPr>
          <a:xfrm>
            <a:off x="504508" y="6528816"/>
            <a:ext cx="5486400" cy="228600"/>
          </a:xfrm>
          <a:prstGeom prst="rect">
            <a:avLst/>
          </a:prstGeom>
          <a:noFill/>
          <a:ln/>
        </p:spPr>
        <p:txBody>
          <a:bodyPr wrap="square" rtlCol="0" anchor="ctr"/>
          <a:lstStyle/>
          <a:p>
            <a:pPr marL="0" indent="0">
              <a:buNone/>
            </a:pPr>
            <a:r>
              <a:rPr lang="en-US" sz="900" dirty="0">
                <a:solidFill>
                  <a:srgbClr val="8A8DA0"/>
                </a:solidFill>
                <a:latin typeface="Figtree" pitchFamily="34" charset="0"/>
                <a:ea typeface="Figtree" pitchFamily="34" charset="-122"/>
                <a:cs typeface="Figtree" pitchFamily="34" charset="-120"/>
              </a:rPr>
              <a:t>RECCo · Consumer Consent Solution</a:t>
            </a:r>
            <a:endParaRPr lang="en-US" sz="900" dirty="0"/>
          </a:p>
        </p:txBody>
      </p:sp>
      <p:sp>
        <p:nvSpPr>
          <p:cNvPr id="6" name="Text 3"/>
          <p:cNvSpPr/>
          <p:nvPr/>
        </p:nvSpPr>
        <p:spPr>
          <a:xfrm>
            <a:off x="11523028" y="6528816"/>
            <a:ext cx="411480" cy="228600"/>
          </a:xfrm>
          <a:prstGeom prst="rect">
            <a:avLst/>
          </a:prstGeom>
          <a:noFill/>
          <a:ln/>
        </p:spPr>
        <p:txBody>
          <a:bodyPr wrap="square" rtlCol="0" anchor="ctr"/>
          <a:lstStyle/>
          <a:p>
            <a:pPr marL="0" indent="0" algn="r">
              <a:buNone/>
            </a:pPr>
            <a:r>
              <a:rPr lang="en-US" sz="900" dirty="0">
                <a:solidFill>
                  <a:srgbClr val="8A8DA0"/>
                </a:solidFill>
                <a:latin typeface="Figtree" pitchFamily="34" charset="0"/>
                <a:ea typeface="Figtree" pitchFamily="34" charset="-122"/>
                <a:cs typeface="Figtree" pitchFamily="34" charset="-120"/>
              </a:rPr>
              <a:t>2</a:t>
            </a:r>
            <a:endParaRPr lang="en-US" sz="900" dirty="0"/>
          </a:p>
        </p:txBody>
      </p:sp>
      <p:sp>
        <p:nvSpPr>
          <p:cNvPr id="7" name="Text 4"/>
          <p:cNvSpPr/>
          <p:nvPr/>
        </p:nvSpPr>
        <p:spPr>
          <a:xfrm>
            <a:off x="504508" y="1371600"/>
            <a:ext cx="10789920" cy="457200"/>
          </a:xfrm>
          <a:prstGeom prst="rect">
            <a:avLst/>
          </a:prstGeom>
          <a:noFill/>
          <a:ln/>
        </p:spPr>
        <p:txBody>
          <a:bodyPr wrap="square" rtlCol="0" anchor="ctr"/>
          <a:lstStyle/>
          <a:p>
            <a:pPr marL="0" indent="0">
              <a:buNone/>
            </a:pPr>
            <a:r>
              <a:rPr lang="en-US" sz="1500" dirty="0">
                <a:solidFill>
                  <a:srgbClr val="5E6274"/>
                </a:solidFill>
                <a:latin typeface="Figtree" pitchFamily="34" charset="0"/>
                <a:ea typeface="Figtree" pitchFamily="34" charset="-122"/>
                <a:cs typeface="Figtree" pitchFamily="34" charset="-120"/>
              </a:rPr>
              <a:t>Tokens are the control mechanism that ensures consumer data can only be shared while there is an active consent record.</a:t>
            </a:r>
            <a:endParaRPr lang="en-US" sz="1500" dirty="0"/>
          </a:p>
        </p:txBody>
      </p:sp>
      <p:sp>
        <p:nvSpPr>
          <p:cNvPr id="8" name="Shape 5"/>
          <p:cNvSpPr/>
          <p:nvPr/>
        </p:nvSpPr>
        <p:spPr>
          <a:xfrm>
            <a:off x="504508" y="2148840"/>
            <a:ext cx="3538728" cy="3063240"/>
          </a:xfrm>
          <a:prstGeom prst="roundRect">
            <a:avLst>
              <a:gd name="adj" fmla="val 2687"/>
            </a:avLst>
          </a:prstGeom>
          <a:solidFill>
            <a:srgbClr val="041F62"/>
          </a:solidFill>
          <a:ln w="12700">
            <a:solidFill>
              <a:srgbClr val="041F62"/>
            </a:solidFill>
            <a:prstDash val="solid"/>
          </a:ln>
        </p:spPr>
        <p:txBody>
          <a:bodyPr/>
          <a:lstStyle/>
          <a:p>
            <a:endParaRPr lang="en-BR" sz="1800"/>
          </a:p>
        </p:txBody>
      </p:sp>
      <p:sp>
        <p:nvSpPr>
          <p:cNvPr id="9" name="Shape 6"/>
          <p:cNvSpPr/>
          <p:nvPr/>
        </p:nvSpPr>
        <p:spPr>
          <a:xfrm>
            <a:off x="586804" y="2148840"/>
            <a:ext cx="3374136" cy="64008"/>
          </a:xfrm>
          <a:prstGeom prst="rect">
            <a:avLst/>
          </a:prstGeom>
          <a:solidFill>
            <a:srgbClr val="4D38F5"/>
          </a:solidFill>
          <a:ln w="12700">
            <a:solidFill>
              <a:srgbClr val="4D38F5"/>
            </a:solidFill>
            <a:prstDash val="solid"/>
          </a:ln>
        </p:spPr>
        <p:txBody>
          <a:bodyPr/>
          <a:lstStyle/>
          <a:p>
            <a:endParaRPr lang="en-BR" sz="1800"/>
          </a:p>
        </p:txBody>
      </p:sp>
      <p:sp>
        <p:nvSpPr>
          <p:cNvPr id="10" name="Text 7"/>
          <p:cNvSpPr/>
          <p:nvPr/>
        </p:nvSpPr>
        <p:spPr>
          <a:xfrm>
            <a:off x="760540" y="2514600"/>
            <a:ext cx="3017520" cy="457200"/>
          </a:xfrm>
          <a:prstGeom prst="rect">
            <a:avLst/>
          </a:prstGeom>
          <a:noFill/>
          <a:ln/>
        </p:spPr>
        <p:txBody>
          <a:bodyPr wrap="square" rtlCol="0" anchor="ctr"/>
          <a:lstStyle/>
          <a:p>
            <a:pPr marL="0" indent="0">
              <a:buNone/>
            </a:pPr>
            <a:r>
              <a:rPr lang="en-US" sz="1700" b="1" dirty="0">
                <a:solidFill>
                  <a:srgbClr val="FFFFFF"/>
                </a:solidFill>
                <a:latin typeface="Figtree SemiBold" pitchFamily="34" charset="0"/>
                <a:ea typeface="Figtree SemiBold" pitchFamily="34" charset="-122"/>
                <a:cs typeface="Figtree SemiBold" pitchFamily="34" charset="-120"/>
              </a:rPr>
              <a:t>Tied to the consent</a:t>
            </a:r>
            <a:endParaRPr lang="en-US" sz="1700" dirty="0"/>
          </a:p>
        </p:txBody>
      </p:sp>
      <p:sp>
        <p:nvSpPr>
          <p:cNvPr id="11" name="Text 8"/>
          <p:cNvSpPr/>
          <p:nvPr/>
        </p:nvSpPr>
        <p:spPr>
          <a:xfrm>
            <a:off x="760540" y="3063240"/>
            <a:ext cx="3017520" cy="1920240"/>
          </a:xfrm>
          <a:prstGeom prst="rect">
            <a:avLst/>
          </a:prstGeom>
          <a:noFill/>
          <a:ln/>
        </p:spPr>
        <p:txBody>
          <a:bodyPr wrap="square" rtlCol="0" anchor="ctr"/>
          <a:lstStyle/>
          <a:p>
            <a:pPr marL="0" indent="0">
              <a:lnSpc>
                <a:spcPts val="1900"/>
              </a:lnSpc>
              <a:buNone/>
            </a:pPr>
            <a:r>
              <a:rPr lang="en-US" sz="1300" dirty="0">
                <a:solidFill>
                  <a:srgbClr val="B7BDDC"/>
                </a:solidFill>
                <a:latin typeface="Figtree" pitchFamily="34" charset="0"/>
                <a:ea typeface="Figtree" pitchFamily="34" charset="-122"/>
                <a:cs typeface="Figtree" pitchFamily="34" charset="-120"/>
              </a:rPr>
              <a:t>After a consent record is created by the CCS, it is tied to the token itself and to the organisation that receives it.</a:t>
            </a:r>
            <a:endParaRPr lang="en-US" sz="1300" dirty="0"/>
          </a:p>
        </p:txBody>
      </p:sp>
      <p:sp>
        <p:nvSpPr>
          <p:cNvPr id="12" name="Shape 9"/>
          <p:cNvSpPr/>
          <p:nvPr/>
        </p:nvSpPr>
        <p:spPr>
          <a:xfrm>
            <a:off x="4326700" y="2148840"/>
            <a:ext cx="3538728" cy="3063240"/>
          </a:xfrm>
          <a:prstGeom prst="roundRect">
            <a:avLst>
              <a:gd name="adj" fmla="val 2687"/>
            </a:avLst>
          </a:prstGeom>
          <a:solidFill>
            <a:srgbClr val="041F62"/>
          </a:solidFill>
          <a:ln w="12700">
            <a:solidFill>
              <a:srgbClr val="041F62"/>
            </a:solidFill>
            <a:prstDash val="solid"/>
          </a:ln>
        </p:spPr>
        <p:txBody>
          <a:bodyPr/>
          <a:lstStyle/>
          <a:p>
            <a:endParaRPr lang="en-BR" sz="1800"/>
          </a:p>
        </p:txBody>
      </p:sp>
      <p:sp>
        <p:nvSpPr>
          <p:cNvPr id="13" name="Shape 10"/>
          <p:cNvSpPr/>
          <p:nvPr/>
        </p:nvSpPr>
        <p:spPr>
          <a:xfrm>
            <a:off x="4408996" y="2148840"/>
            <a:ext cx="3374136" cy="64008"/>
          </a:xfrm>
          <a:prstGeom prst="rect">
            <a:avLst/>
          </a:prstGeom>
          <a:solidFill>
            <a:srgbClr val="4D38F5"/>
          </a:solidFill>
          <a:ln w="12700">
            <a:solidFill>
              <a:srgbClr val="4D38F5"/>
            </a:solidFill>
            <a:prstDash val="solid"/>
          </a:ln>
        </p:spPr>
        <p:txBody>
          <a:bodyPr/>
          <a:lstStyle/>
          <a:p>
            <a:endParaRPr lang="en-BR" sz="1800"/>
          </a:p>
        </p:txBody>
      </p:sp>
      <p:sp>
        <p:nvSpPr>
          <p:cNvPr id="14" name="Text 11"/>
          <p:cNvSpPr/>
          <p:nvPr/>
        </p:nvSpPr>
        <p:spPr>
          <a:xfrm>
            <a:off x="4582732" y="2514600"/>
            <a:ext cx="3017520" cy="457200"/>
          </a:xfrm>
          <a:prstGeom prst="rect">
            <a:avLst/>
          </a:prstGeom>
          <a:noFill/>
          <a:ln/>
        </p:spPr>
        <p:txBody>
          <a:bodyPr wrap="square" rtlCol="0" anchor="ctr"/>
          <a:lstStyle/>
          <a:p>
            <a:pPr marL="0" indent="0">
              <a:buNone/>
            </a:pPr>
            <a:r>
              <a:rPr lang="en-US" sz="1700" b="1" dirty="0">
                <a:solidFill>
                  <a:srgbClr val="FFFFFF"/>
                </a:solidFill>
                <a:latin typeface="Figtree SemiBold" pitchFamily="34" charset="0"/>
                <a:ea typeface="Figtree SemiBold" pitchFamily="34" charset="-122"/>
                <a:cs typeface="Figtree SemiBold" pitchFamily="34" charset="-120"/>
              </a:rPr>
              <a:t>Validated before sharing</a:t>
            </a:r>
            <a:endParaRPr lang="en-US" sz="1700" dirty="0"/>
          </a:p>
        </p:txBody>
      </p:sp>
      <p:sp>
        <p:nvSpPr>
          <p:cNvPr id="15" name="Text 12"/>
          <p:cNvSpPr/>
          <p:nvPr/>
        </p:nvSpPr>
        <p:spPr>
          <a:xfrm>
            <a:off x="4582732" y="3063240"/>
            <a:ext cx="3017520" cy="1920240"/>
          </a:xfrm>
          <a:prstGeom prst="rect">
            <a:avLst/>
          </a:prstGeom>
          <a:noFill/>
          <a:ln/>
        </p:spPr>
        <p:txBody>
          <a:bodyPr wrap="square" rtlCol="0" anchor="ctr"/>
          <a:lstStyle/>
          <a:p>
            <a:pPr marL="0" indent="0">
              <a:lnSpc>
                <a:spcPts val="1900"/>
              </a:lnSpc>
              <a:buNone/>
            </a:pPr>
            <a:r>
              <a:rPr lang="en-US" sz="1300" dirty="0">
                <a:solidFill>
                  <a:srgbClr val="B7BDDC"/>
                </a:solidFill>
                <a:latin typeface="Figtree" pitchFamily="34" charset="0"/>
                <a:ea typeface="Figtree" pitchFamily="34" charset="-122"/>
                <a:cs typeface="Figtree" pitchFamily="34" charset="-120"/>
              </a:rPr>
              <a:t>When receiving a token, an EDH must always verify that the consent is active and valid. Only after this validation can data be shared.</a:t>
            </a:r>
            <a:endParaRPr lang="en-US" sz="1300" dirty="0"/>
          </a:p>
        </p:txBody>
      </p:sp>
      <p:sp>
        <p:nvSpPr>
          <p:cNvPr id="16" name="Shape 13"/>
          <p:cNvSpPr/>
          <p:nvPr/>
        </p:nvSpPr>
        <p:spPr>
          <a:xfrm>
            <a:off x="8148892" y="2148840"/>
            <a:ext cx="3538728" cy="3063240"/>
          </a:xfrm>
          <a:prstGeom prst="roundRect">
            <a:avLst>
              <a:gd name="adj" fmla="val 2687"/>
            </a:avLst>
          </a:prstGeom>
          <a:solidFill>
            <a:srgbClr val="041F62"/>
          </a:solidFill>
          <a:ln w="12700">
            <a:solidFill>
              <a:srgbClr val="041F62"/>
            </a:solidFill>
            <a:prstDash val="solid"/>
          </a:ln>
        </p:spPr>
        <p:txBody>
          <a:bodyPr/>
          <a:lstStyle/>
          <a:p>
            <a:endParaRPr lang="en-BR" sz="1800"/>
          </a:p>
        </p:txBody>
      </p:sp>
      <p:sp>
        <p:nvSpPr>
          <p:cNvPr id="17" name="Shape 14"/>
          <p:cNvSpPr/>
          <p:nvPr/>
        </p:nvSpPr>
        <p:spPr>
          <a:xfrm>
            <a:off x="8231188" y="2148840"/>
            <a:ext cx="3374136" cy="64008"/>
          </a:xfrm>
          <a:prstGeom prst="rect">
            <a:avLst/>
          </a:prstGeom>
          <a:solidFill>
            <a:srgbClr val="4D38F5"/>
          </a:solidFill>
          <a:ln w="12700">
            <a:solidFill>
              <a:srgbClr val="4D38F5"/>
            </a:solidFill>
            <a:prstDash val="solid"/>
          </a:ln>
        </p:spPr>
        <p:txBody>
          <a:bodyPr/>
          <a:lstStyle/>
          <a:p>
            <a:endParaRPr lang="en-BR" sz="1800"/>
          </a:p>
        </p:txBody>
      </p:sp>
      <p:sp>
        <p:nvSpPr>
          <p:cNvPr id="18" name="Text 15"/>
          <p:cNvSpPr/>
          <p:nvPr/>
        </p:nvSpPr>
        <p:spPr>
          <a:xfrm>
            <a:off x="8404924" y="2514600"/>
            <a:ext cx="3017520" cy="457200"/>
          </a:xfrm>
          <a:prstGeom prst="rect">
            <a:avLst/>
          </a:prstGeom>
          <a:noFill/>
          <a:ln/>
        </p:spPr>
        <p:txBody>
          <a:bodyPr wrap="square" rtlCol="0" anchor="ctr"/>
          <a:lstStyle/>
          <a:p>
            <a:pPr marL="0" indent="0">
              <a:buNone/>
            </a:pPr>
            <a:r>
              <a:rPr lang="en-US" sz="1700" b="1" dirty="0">
                <a:solidFill>
                  <a:srgbClr val="FFFFFF"/>
                </a:solidFill>
                <a:latin typeface="Figtree SemiBold" pitchFamily="34" charset="0"/>
                <a:ea typeface="Figtree SemiBold" pitchFamily="34" charset="-122"/>
                <a:cs typeface="Figtree SemiBold" pitchFamily="34" charset="-120"/>
              </a:rPr>
              <a:t>Two ways to validate</a:t>
            </a:r>
            <a:endParaRPr lang="en-US" sz="1700" dirty="0"/>
          </a:p>
        </p:txBody>
      </p:sp>
      <p:sp>
        <p:nvSpPr>
          <p:cNvPr id="19" name="Text 16"/>
          <p:cNvSpPr/>
          <p:nvPr/>
        </p:nvSpPr>
        <p:spPr>
          <a:xfrm>
            <a:off x="8404924" y="3063240"/>
            <a:ext cx="3017520" cy="1920240"/>
          </a:xfrm>
          <a:prstGeom prst="rect">
            <a:avLst/>
          </a:prstGeom>
          <a:noFill/>
          <a:ln/>
        </p:spPr>
        <p:txBody>
          <a:bodyPr wrap="square" rtlCol="0" anchor="ctr"/>
          <a:lstStyle/>
          <a:p>
            <a:pPr marL="0" indent="0">
              <a:lnSpc>
                <a:spcPts val="1900"/>
              </a:lnSpc>
              <a:buNone/>
            </a:pPr>
            <a:r>
              <a:rPr lang="en-US" sz="1300" dirty="0">
                <a:solidFill>
                  <a:srgbClr val="B7BDDC"/>
                </a:solidFill>
                <a:latin typeface="Figtree" pitchFamily="34" charset="0"/>
                <a:ea typeface="Figtree" pitchFamily="34" charset="-122"/>
                <a:cs typeface="Figtree" pitchFamily="34" charset="-120"/>
              </a:rPr>
              <a:t>The EDH can perform this check by calling the CCS (introspection) — or the system can allow EDHs to check internally. That choice is today's discussion.</a:t>
            </a:r>
            <a:endParaRPr lang="en-US" sz="1300" dirty="0"/>
          </a:p>
        </p:txBody>
      </p:sp>
      <p:sp>
        <p:nvSpPr>
          <p:cNvPr id="20" name="Text 17"/>
          <p:cNvSpPr/>
          <p:nvPr/>
        </p:nvSpPr>
        <p:spPr>
          <a:xfrm>
            <a:off x="504508" y="5623560"/>
            <a:ext cx="10789920" cy="411480"/>
          </a:xfrm>
          <a:prstGeom prst="rect">
            <a:avLst/>
          </a:prstGeom>
          <a:noFill/>
          <a:ln/>
        </p:spPr>
        <p:txBody>
          <a:bodyPr wrap="square" rtlCol="0" anchor="ctr"/>
          <a:lstStyle/>
          <a:p>
            <a:pPr marL="0" indent="0">
              <a:buNone/>
            </a:pPr>
            <a:r>
              <a:rPr lang="en-US" sz="1400" dirty="0">
                <a:solidFill>
                  <a:srgbClr val="4D38F5"/>
                </a:solidFill>
                <a:latin typeface="Figtree Medium" pitchFamily="34" charset="0"/>
                <a:ea typeface="Figtree Medium" pitchFamily="34" charset="-122"/>
                <a:cs typeface="Figtree Medium" pitchFamily="34" charset="-120"/>
              </a:rPr>
              <a:t>A validation step is required in every case — what we can choose is the form that validation takes.</a:t>
            </a:r>
            <a:endParaRPr lang="en-US" sz="1400" dirty="0"/>
          </a:p>
        </p:txBody>
      </p:sp>
    </p:spTree>
    <p:extLst>
      <p:ext uri="{BB962C8B-B14F-4D97-AF65-F5344CB8AC3E}">
        <p14:creationId xmlns:p14="http://schemas.microsoft.com/office/powerpoint/2010/main" val="3539473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3">
    <p:bg>
      <p:bgPr>
        <a:solidFill>
          <a:srgbClr val="F6F6F8"/>
        </a:solidFill>
        <a:effectLst/>
      </p:bgPr>
    </p:bg>
    <p:spTree>
      <p:nvGrpSpPr>
        <p:cNvPr id="1" name=""/>
        <p:cNvGrpSpPr/>
        <p:nvPr/>
      </p:nvGrpSpPr>
      <p:grpSpPr>
        <a:xfrm>
          <a:off x="0" y="0"/>
          <a:ext cx="0" cy="0"/>
          <a:chOff x="0" y="0"/>
          <a:chExt cx="0" cy="0"/>
        </a:xfrm>
      </p:grpSpPr>
      <p:pic>
        <p:nvPicPr>
          <p:cNvPr id="2" name="Image 0" descr="/Users/christianeloysio/Desktop/tlt/.build/assets/recco-logo-dark.png"/>
          <p:cNvPicPr>
            <a:picLocks noChangeAspect="1"/>
          </p:cNvPicPr>
          <p:nvPr/>
        </p:nvPicPr>
        <p:blipFill>
          <a:blip r:embed="rId3"/>
          <a:stretch>
            <a:fillRect/>
          </a:stretch>
        </p:blipFill>
        <p:spPr>
          <a:xfrm>
            <a:off x="10562908" y="347472"/>
            <a:ext cx="1188720" cy="228600"/>
          </a:xfrm>
          <a:prstGeom prst="rect">
            <a:avLst/>
          </a:prstGeom>
        </p:spPr>
      </p:pic>
      <p:sp>
        <p:nvSpPr>
          <p:cNvPr id="3" name="Text 0"/>
          <p:cNvSpPr/>
          <p:nvPr/>
        </p:nvSpPr>
        <p:spPr>
          <a:xfrm>
            <a:off x="504508" y="384048"/>
            <a:ext cx="8229600" cy="274320"/>
          </a:xfrm>
          <a:prstGeom prst="rect">
            <a:avLst/>
          </a:prstGeom>
          <a:noFill/>
          <a:ln/>
        </p:spPr>
        <p:txBody>
          <a:bodyPr wrap="square" rtlCol="0" anchor="ctr"/>
          <a:lstStyle/>
          <a:p>
            <a:pPr marL="0" indent="0">
              <a:buNone/>
            </a:pPr>
            <a:r>
              <a:rPr lang="en-US" sz="1200" b="1" kern="0" spc="400">
                <a:solidFill>
                  <a:srgbClr val="4D38F5"/>
                </a:solidFill>
                <a:latin typeface="Figtree Medium" pitchFamily="34" charset="0"/>
                <a:ea typeface="Figtree Medium" pitchFamily="34" charset="-122"/>
                <a:cs typeface="Figtree Medium" pitchFamily="34" charset="-120"/>
              </a:rPr>
              <a:t>WHERE WE'VE COME FROM</a:t>
            </a:r>
            <a:endParaRPr lang="en-US" sz="1200"/>
          </a:p>
        </p:txBody>
      </p:sp>
      <p:sp>
        <p:nvSpPr>
          <p:cNvPr id="4" name="Text 1"/>
          <p:cNvSpPr/>
          <p:nvPr/>
        </p:nvSpPr>
        <p:spPr>
          <a:xfrm>
            <a:off x="504508" y="713232"/>
            <a:ext cx="11155680" cy="594360"/>
          </a:xfrm>
          <a:prstGeom prst="rect">
            <a:avLst/>
          </a:prstGeom>
          <a:noFill/>
          <a:ln/>
        </p:spPr>
        <p:txBody>
          <a:bodyPr wrap="square" rtlCol="0" anchor="ctr"/>
          <a:lstStyle/>
          <a:p>
            <a:pPr marL="0" indent="0">
              <a:buNone/>
            </a:pPr>
            <a:r>
              <a:rPr lang="en-US" sz="2700" b="1">
                <a:solidFill>
                  <a:srgbClr val="201E2E"/>
                </a:solidFill>
                <a:latin typeface="Figtree SemiBold" pitchFamily="34" charset="0"/>
                <a:ea typeface="Figtree SemiBold" pitchFamily="34" charset="-122"/>
                <a:cs typeface="Figtree SemiBold" pitchFamily="34" charset="-120"/>
              </a:rPr>
              <a:t>Evolution in our consent token model</a:t>
            </a:r>
            <a:endParaRPr lang="en-US" sz="2700"/>
          </a:p>
        </p:txBody>
      </p:sp>
      <p:sp>
        <p:nvSpPr>
          <p:cNvPr id="5" name="Text 2"/>
          <p:cNvSpPr/>
          <p:nvPr/>
        </p:nvSpPr>
        <p:spPr>
          <a:xfrm>
            <a:off x="504508" y="6528816"/>
            <a:ext cx="5486400" cy="228600"/>
          </a:xfrm>
          <a:prstGeom prst="rect">
            <a:avLst/>
          </a:prstGeom>
          <a:noFill/>
          <a:ln/>
        </p:spPr>
        <p:txBody>
          <a:bodyPr wrap="square" rtlCol="0" anchor="ctr"/>
          <a:lstStyle/>
          <a:p>
            <a:pPr marL="0" indent="0">
              <a:buNone/>
            </a:pPr>
            <a:r>
              <a:rPr lang="en-US" sz="900">
                <a:solidFill>
                  <a:srgbClr val="8A8DA0"/>
                </a:solidFill>
                <a:latin typeface="Figtree" pitchFamily="34" charset="0"/>
                <a:ea typeface="Figtree" pitchFamily="34" charset="-122"/>
                <a:cs typeface="Figtree" pitchFamily="34" charset="-120"/>
              </a:rPr>
              <a:t>RECCo · Consumer Consent Solution</a:t>
            </a:r>
            <a:endParaRPr lang="en-US" sz="900"/>
          </a:p>
        </p:txBody>
      </p:sp>
      <p:sp>
        <p:nvSpPr>
          <p:cNvPr id="6" name="Text 3"/>
          <p:cNvSpPr/>
          <p:nvPr/>
        </p:nvSpPr>
        <p:spPr>
          <a:xfrm>
            <a:off x="11523028" y="6528816"/>
            <a:ext cx="411480" cy="228600"/>
          </a:xfrm>
          <a:prstGeom prst="rect">
            <a:avLst/>
          </a:prstGeom>
          <a:noFill/>
          <a:ln/>
        </p:spPr>
        <p:txBody>
          <a:bodyPr wrap="square" rtlCol="0" anchor="ctr"/>
          <a:lstStyle/>
          <a:p>
            <a:pPr marL="0" indent="0" algn="r">
              <a:buNone/>
            </a:pPr>
            <a:r>
              <a:rPr lang="en-US" sz="900">
                <a:solidFill>
                  <a:srgbClr val="8A8DA0"/>
                </a:solidFill>
                <a:latin typeface="Figtree" pitchFamily="34" charset="0"/>
                <a:ea typeface="Figtree" pitchFamily="34" charset="-122"/>
                <a:cs typeface="Figtree" pitchFamily="34" charset="-120"/>
              </a:rPr>
              <a:t>3</a:t>
            </a:r>
            <a:endParaRPr lang="en-US" sz="900"/>
          </a:p>
        </p:txBody>
      </p:sp>
      <p:sp>
        <p:nvSpPr>
          <p:cNvPr id="7" name="Shape 4"/>
          <p:cNvSpPr/>
          <p:nvPr/>
        </p:nvSpPr>
        <p:spPr>
          <a:xfrm>
            <a:off x="504508" y="1508760"/>
            <a:ext cx="5486400" cy="3977640"/>
          </a:xfrm>
          <a:prstGeom prst="roundRect">
            <a:avLst>
              <a:gd name="adj" fmla="val 2069"/>
            </a:avLst>
          </a:prstGeom>
          <a:solidFill>
            <a:srgbClr val="FFFFFF"/>
          </a:solidFill>
          <a:ln w="12700">
            <a:solidFill>
              <a:srgbClr val="E2E3EC"/>
            </a:solidFill>
            <a:prstDash val="solid"/>
          </a:ln>
        </p:spPr>
        <p:txBody>
          <a:bodyPr/>
          <a:lstStyle/>
          <a:p>
            <a:endParaRPr lang="en-BR" sz="1800"/>
          </a:p>
        </p:txBody>
      </p:sp>
      <p:sp>
        <p:nvSpPr>
          <p:cNvPr id="8" name="Text 5"/>
          <p:cNvSpPr/>
          <p:nvPr/>
        </p:nvSpPr>
        <p:spPr>
          <a:xfrm>
            <a:off x="778828" y="1783080"/>
            <a:ext cx="4937760" cy="274320"/>
          </a:xfrm>
          <a:prstGeom prst="rect">
            <a:avLst/>
          </a:prstGeom>
          <a:noFill/>
          <a:ln/>
        </p:spPr>
        <p:txBody>
          <a:bodyPr wrap="square" rtlCol="0" anchor="ctr"/>
          <a:lstStyle/>
          <a:p>
            <a:pPr marL="0" indent="0">
              <a:buNone/>
            </a:pPr>
            <a:r>
              <a:rPr lang="en-US" sz="1100" b="1" kern="0" spc="300">
                <a:solidFill>
                  <a:srgbClr val="5E6274"/>
                </a:solidFill>
                <a:latin typeface="Figtree Medium" pitchFamily="34" charset="0"/>
                <a:ea typeface="Figtree Medium" pitchFamily="34" charset="-122"/>
                <a:cs typeface="Figtree Medium" pitchFamily="34" charset="-120"/>
              </a:rPr>
              <a:t>PREVIOUS POSITION</a:t>
            </a:r>
            <a:endParaRPr lang="en-US" sz="1100"/>
          </a:p>
        </p:txBody>
      </p:sp>
      <p:sp>
        <p:nvSpPr>
          <p:cNvPr id="9" name="Text 6"/>
          <p:cNvSpPr/>
          <p:nvPr/>
        </p:nvSpPr>
        <p:spPr>
          <a:xfrm>
            <a:off x="778828" y="2084832"/>
            <a:ext cx="4937760" cy="411480"/>
          </a:xfrm>
          <a:prstGeom prst="rect">
            <a:avLst/>
          </a:prstGeom>
          <a:noFill/>
          <a:ln/>
        </p:spPr>
        <p:txBody>
          <a:bodyPr wrap="square" rtlCol="0" anchor="ctr"/>
          <a:lstStyle/>
          <a:p>
            <a:pPr marL="0" indent="0">
              <a:buNone/>
            </a:pPr>
            <a:r>
              <a:rPr lang="en-US" sz="1900" b="1">
                <a:solidFill>
                  <a:srgbClr val="201E2E"/>
                </a:solidFill>
                <a:latin typeface="Figtree SemiBold" pitchFamily="34" charset="0"/>
                <a:ea typeface="Figtree SemiBold" pitchFamily="34" charset="-122"/>
                <a:cs typeface="Figtree SemiBold" pitchFamily="34" charset="-120"/>
              </a:rPr>
              <a:t>Mandatory introspection</a:t>
            </a:r>
            <a:endParaRPr lang="en-US" sz="1900"/>
          </a:p>
        </p:txBody>
      </p:sp>
      <p:sp>
        <p:nvSpPr>
          <p:cNvPr id="10" name="Text 7"/>
          <p:cNvSpPr/>
          <p:nvPr/>
        </p:nvSpPr>
        <p:spPr>
          <a:xfrm>
            <a:off x="778828" y="2606040"/>
            <a:ext cx="4937760" cy="2651760"/>
          </a:xfrm>
          <a:prstGeom prst="rect">
            <a:avLst/>
          </a:prstGeom>
          <a:noFill/>
          <a:ln/>
        </p:spPr>
        <p:txBody>
          <a:bodyPr wrap="square" lIns="91440" tIns="45720" rIns="91440" bIns="45720" rtlCol="0" anchor="ctr"/>
          <a:lstStyle/>
          <a:p>
            <a:pPr marL="0" indent="0">
              <a:lnSpc>
                <a:spcPts val="1800"/>
              </a:lnSpc>
              <a:buNone/>
            </a:pPr>
            <a:r>
              <a:rPr lang="en-US" sz="1300">
                <a:solidFill>
                  <a:srgbClr val="201E2E"/>
                </a:solidFill>
                <a:latin typeface="Figtree"/>
                <a:ea typeface="Figtree" pitchFamily="34" charset="-122"/>
                <a:cs typeface="Figtree" pitchFamily="34" charset="-120"/>
              </a:rPr>
              <a:t>Our position in the CCS Design Consultation was mandatory introspection on every data request, using opaque tokens.
Because the token carries no consent information, EDHs would need to check the central </a:t>
            </a:r>
            <a:r>
              <a:rPr lang="en-US" sz="1300" err="1">
                <a:solidFill>
                  <a:srgbClr val="201E2E"/>
                </a:solidFill>
                <a:latin typeface="Figtree"/>
                <a:ea typeface="Figtree" pitchFamily="34" charset="-122"/>
                <a:cs typeface="Figtree" pitchFamily="34" charset="-120"/>
              </a:rPr>
              <a:t>authorisation</a:t>
            </a:r>
            <a:r>
              <a:rPr lang="en-US" sz="1300">
                <a:solidFill>
                  <a:srgbClr val="201E2E"/>
                </a:solidFill>
                <a:latin typeface="Figtree"/>
                <a:ea typeface="Figtree" pitchFamily="34" charset="-122"/>
                <a:cs typeface="Figtree" pitchFamily="34" charset="-120"/>
              </a:rPr>
              <a:t> server on every request to verify status and retrieve the consent details.
</a:t>
            </a:r>
            <a:endParaRPr lang="en-US" sz="1300">
              <a:latin typeface="Figtree"/>
            </a:endParaRPr>
          </a:p>
          <a:p>
            <a:pPr>
              <a:lnSpc>
                <a:spcPts val="1800"/>
              </a:lnSpc>
            </a:pPr>
            <a:r>
              <a:rPr lang="en-US" sz="1300">
                <a:solidFill>
                  <a:srgbClr val="201E2E"/>
                </a:solidFill>
                <a:latin typeface="Figtree"/>
                <a:ea typeface="Figtree"/>
                <a:cs typeface="Figtree" pitchFamily="34" charset="-120"/>
              </a:rPr>
              <a:t>This model offers significant benefits in implementing zero trust, but we received feedback it might place too high reliance on a central service and create unnecessary system load.</a:t>
            </a:r>
            <a:endParaRPr lang="en-US" sz="1300">
              <a:solidFill>
                <a:srgbClr val="201E2E"/>
              </a:solidFill>
              <a:latin typeface="Figtree"/>
            </a:endParaRPr>
          </a:p>
        </p:txBody>
      </p:sp>
      <p:sp>
        <p:nvSpPr>
          <p:cNvPr id="11" name="Shape 8"/>
          <p:cNvSpPr/>
          <p:nvPr/>
        </p:nvSpPr>
        <p:spPr>
          <a:xfrm>
            <a:off x="6219508" y="1508760"/>
            <a:ext cx="5486400" cy="3977640"/>
          </a:xfrm>
          <a:prstGeom prst="roundRect">
            <a:avLst>
              <a:gd name="adj" fmla="val 2069"/>
            </a:avLst>
          </a:prstGeom>
          <a:solidFill>
            <a:srgbClr val="041F62"/>
          </a:solidFill>
          <a:ln w="12700">
            <a:solidFill>
              <a:srgbClr val="041F62"/>
            </a:solidFill>
            <a:prstDash val="solid"/>
          </a:ln>
        </p:spPr>
        <p:txBody>
          <a:bodyPr/>
          <a:lstStyle/>
          <a:p>
            <a:endParaRPr lang="en-BR" sz="1800"/>
          </a:p>
        </p:txBody>
      </p:sp>
      <p:sp>
        <p:nvSpPr>
          <p:cNvPr id="12" name="Text 9"/>
          <p:cNvSpPr/>
          <p:nvPr/>
        </p:nvSpPr>
        <p:spPr>
          <a:xfrm>
            <a:off x="6493828" y="1783080"/>
            <a:ext cx="4937760" cy="274320"/>
          </a:xfrm>
          <a:prstGeom prst="rect">
            <a:avLst/>
          </a:prstGeom>
          <a:noFill/>
          <a:ln/>
        </p:spPr>
        <p:txBody>
          <a:bodyPr wrap="square" rtlCol="0" anchor="ctr"/>
          <a:lstStyle/>
          <a:p>
            <a:pPr marL="0" indent="0">
              <a:buNone/>
            </a:pPr>
            <a:r>
              <a:rPr lang="en-US" sz="1100" b="1" kern="0" spc="300">
                <a:solidFill>
                  <a:srgbClr val="CDC2FA"/>
                </a:solidFill>
                <a:latin typeface="Figtree Medium" pitchFamily="34" charset="0"/>
                <a:ea typeface="Figtree Medium" pitchFamily="34" charset="-122"/>
                <a:cs typeface="Figtree Medium" pitchFamily="34" charset="-120"/>
              </a:rPr>
              <a:t>NEW POSITION</a:t>
            </a:r>
            <a:endParaRPr lang="en-US" sz="1100"/>
          </a:p>
        </p:txBody>
      </p:sp>
      <p:sp>
        <p:nvSpPr>
          <p:cNvPr id="13" name="Text 10"/>
          <p:cNvSpPr/>
          <p:nvPr/>
        </p:nvSpPr>
        <p:spPr>
          <a:xfrm>
            <a:off x="6493828" y="2084832"/>
            <a:ext cx="4937760" cy="411480"/>
          </a:xfrm>
          <a:prstGeom prst="rect">
            <a:avLst/>
          </a:prstGeom>
          <a:noFill/>
          <a:ln/>
        </p:spPr>
        <p:txBody>
          <a:bodyPr wrap="square" lIns="91440" tIns="45720" rIns="91440" bIns="45720" rtlCol="0" anchor="ctr"/>
          <a:lstStyle/>
          <a:p>
            <a:r>
              <a:rPr lang="en-US" sz="1900" b="1">
                <a:solidFill>
                  <a:srgbClr val="FFFFFF"/>
                </a:solidFill>
                <a:latin typeface="Figtree SemiBold"/>
                <a:ea typeface="Figtree SemiBold"/>
                <a:cs typeface="Figtree SemiBold" pitchFamily="34" charset="-120"/>
              </a:rPr>
              <a:t>JSON Web Token (JWT) validation</a:t>
            </a:r>
            <a:endParaRPr lang="en-US" sz="1900">
              <a:latin typeface="Figtree SemiBold"/>
              <a:ea typeface="Figtree SemiBold"/>
            </a:endParaRPr>
          </a:p>
        </p:txBody>
      </p:sp>
      <p:sp>
        <p:nvSpPr>
          <p:cNvPr id="14" name="Text 11"/>
          <p:cNvSpPr/>
          <p:nvPr/>
        </p:nvSpPr>
        <p:spPr>
          <a:xfrm>
            <a:off x="6493828" y="2606040"/>
            <a:ext cx="4937760" cy="2651760"/>
          </a:xfrm>
          <a:prstGeom prst="rect">
            <a:avLst/>
          </a:prstGeom>
          <a:noFill/>
          <a:ln/>
        </p:spPr>
        <p:txBody>
          <a:bodyPr wrap="square" lIns="91440" tIns="45720" rIns="91440" bIns="45720" rtlCol="0" anchor="ctr"/>
          <a:lstStyle/>
          <a:p>
            <a:pPr>
              <a:lnSpc>
                <a:spcPts val="1800"/>
              </a:lnSpc>
            </a:pPr>
            <a:r>
              <a:rPr lang="en-US" sz="1300">
                <a:solidFill>
                  <a:srgbClr val="B7BDDC"/>
                </a:solidFill>
                <a:latin typeface="Figtree"/>
                <a:ea typeface="Figtree"/>
                <a:cs typeface="Figtree" pitchFamily="34" charset="-120"/>
              </a:rPr>
              <a:t>We have listened to your feedback and concerns and</a:t>
            </a:r>
            <a:r>
              <a:rPr lang="en-US" sz="1300">
                <a:solidFill>
                  <a:srgbClr val="B7BDDC"/>
                </a:solidFill>
                <a:latin typeface="Figtree"/>
                <a:ea typeface="Figtree" pitchFamily="34" charset="-122"/>
                <a:cs typeface="Figtree" pitchFamily="34" charset="-120"/>
              </a:rPr>
              <a:t> worked to find an alternative approach.
We now propose that ATPs use JWTs in their data requests — tokens that contain all the required information about the consent (they are not opaque).
</a:t>
            </a:r>
            <a:endParaRPr lang="en-US" sz="1300">
              <a:latin typeface="Figtree"/>
            </a:endParaRPr>
          </a:p>
          <a:p>
            <a:pPr marL="0" indent="0">
              <a:lnSpc>
                <a:spcPts val="1800"/>
              </a:lnSpc>
              <a:buNone/>
            </a:pPr>
            <a:r>
              <a:rPr lang="en-US" sz="1300">
                <a:solidFill>
                  <a:srgbClr val="B7BDDC"/>
                </a:solidFill>
                <a:latin typeface="Figtree" pitchFamily="34" charset="0"/>
                <a:ea typeface="Figtree" pitchFamily="34" charset="-122"/>
                <a:cs typeface="Figtree" pitchFamily="34" charset="-120"/>
              </a:rPr>
              <a:t>EDHs can validate the token and the consent locally, without calling the CCS on every request.</a:t>
            </a:r>
            <a:endParaRPr lang="en-US" sz="1300"/>
          </a:p>
        </p:txBody>
      </p:sp>
      <p:sp>
        <p:nvSpPr>
          <p:cNvPr id="15" name="Text 12"/>
          <p:cNvSpPr/>
          <p:nvPr/>
        </p:nvSpPr>
        <p:spPr>
          <a:xfrm>
            <a:off x="504508" y="5806440"/>
            <a:ext cx="10789920" cy="365760"/>
          </a:xfrm>
          <a:prstGeom prst="rect">
            <a:avLst/>
          </a:prstGeom>
          <a:noFill/>
          <a:ln/>
        </p:spPr>
        <p:txBody>
          <a:bodyPr wrap="square" rtlCol="0" anchor="ctr"/>
          <a:lstStyle/>
          <a:p>
            <a:pPr marL="0" indent="0">
              <a:buNone/>
            </a:pPr>
            <a:r>
              <a:rPr lang="en-US" sz="1400">
                <a:solidFill>
                  <a:srgbClr val="4D38F5"/>
                </a:solidFill>
                <a:latin typeface="Figtree Medium" pitchFamily="34" charset="0"/>
                <a:ea typeface="Figtree Medium" pitchFamily="34" charset="-122"/>
                <a:cs typeface="Figtree Medium" pitchFamily="34" charset="-120"/>
              </a:rPr>
              <a:t>This evolution responds directly to consultation feedback from EDHs and ATPs.</a:t>
            </a:r>
            <a:endParaRPr lang="en-US" sz="1400"/>
          </a:p>
        </p:txBody>
      </p:sp>
    </p:spTree>
    <p:extLst>
      <p:ext uri="{BB962C8B-B14F-4D97-AF65-F5344CB8AC3E}">
        <p14:creationId xmlns:p14="http://schemas.microsoft.com/office/powerpoint/2010/main" val="40319453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4">
    <p:bg>
      <p:bgPr>
        <a:solidFill>
          <a:srgbClr val="F6F6F8"/>
        </a:solidFill>
        <a:effectLst/>
      </p:bgPr>
    </p:bg>
    <p:spTree>
      <p:nvGrpSpPr>
        <p:cNvPr id="1" name=""/>
        <p:cNvGrpSpPr/>
        <p:nvPr/>
      </p:nvGrpSpPr>
      <p:grpSpPr>
        <a:xfrm>
          <a:off x="0" y="0"/>
          <a:ext cx="0" cy="0"/>
          <a:chOff x="0" y="0"/>
          <a:chExt cx="0" cy="0"/>
        </a:xfrm>
      </p:grpSpPr>
      <p:pic>
        <p:nvPicPr>
          <p:cNvPr id="2" name="Image 0" descr="/Users/christianeloysio/Desktop/tlt/.build/assets/recco-logo-dark.png"/>
          <p:cNvPicPr>
            <a:picLocks noChangeAspect="1"/>
          </p:cNvPicPr>
          <p:nvPr/>
        </p:nvPicPr>
        <p:blipFill>
          <a:blip r:embed="rId3"/>
          <a:stretch>
            <a:fillRect/>
          </a:stretch>
        </p:blipFill>
        <p:spPr>
          <a:xfrm>
            <a:off x="10562908" y="347472"/>
            <a:ext cx="1188720" cy="228600"/>
          </a:xfrm>
          <a:prstGeom prst="rect">
            <a:avLst/>
          </a:prstGeom>
        </p:spPr>
      </p:pic>
      <p:sp>
        <p:nvSpPr>
          <p:cNvPr id="3" name="Text 0"/>
          <p:cNvSpPr/>
          <p:nvPr/>
        </p:nvSpPr>
        <p:spPr>
          <a:xfrm>
            <a:off x="504508" y="384048"/>
            <a:ext cx="8229600" cy="274320"/>
          </a:xfrm>
          <a:prstGeom prst="rect">
            <a:avLst/>
          </a:prstGeom>
          <a:noFill/>
          <a:ln/>
        </p:spPr>
        <p:txBody>
          <a:bodyPr wrap="square" rtlCol="0" anchor="ctr"/>
          <a:lstStyle/>
          <a:p>
            <a:pPr marL="0" indent="0">
              <a:buNone/>
            </a:pPr>
            <a:r>
              <a:rPr lang="en-US" sz="1200" b="1" kern="0" spc="400" dirty="0">
                <a:solidFill>
                  <a:srgbClr val="4D38F5"/>
                </a:solidFill>
                <a:latin typeface="Figtree Medium" pitchFamily="34" charset="0"/>
                <a:ea typeface="Figtree Medium" pitchFamily="34" charset="-122"/>
                <a:cs typeface="Figtree Medium" pitchFamily="34" charset="-120"/>
              </a:rPr>
              <a:t>HOW THEY WORK</a:t>
            </a:r>
            <a:endParaRPr lang="en-US" sz="1200" dirty="0"/>
          </a:p>
        </p:txBody>
      </p:sp>
      <p:sp>
        <p:nvSpPr>
          <p:cNvPr id="4" name="Text 1"/>
          <p:cNvSpPr/>
          <p:nvPr/>
        </p:nvSpPr>
        <p:spPr>
          <a:xfrm>
            <a:off x="504508" y="713232"/>
            <a:ext cx="11155680" cy="594360"/>
          </a:xfrm>
          <a:prstGeom prst="rect">
            <a:avLst/>
          </a:prstGeom>
          <a:noFill/>
          <a:ln/>
        </p:spPr>
        <p:txBody>
          <a:bodyPr wrap="square" rtlCol="0" anchor="ctr"/>
          <a:lstStyle/>
          <a:p>
            <a:pPr marL="0" indent="0">
              <a:buNone/>
            </a:pPr>
            <a:r>
              <a:rPr lang="en-US" sz="2700" b="1" dirty="0">
                <a:solidFill>
                  <a:srgbClr val="201E2E"/>
                </a:solidFill>
                <a:latin typeface="Figtree SemiBold" pitchFamily="34" charset="0"/>
                <a:ea typeface="Figtree SemiBold" pitchFamily="34" charset="-122"/>
                <a:cs typeface="Figtree SemiBold" pitchFamily="34" charset="-120"/>
              </a:rPr>
              <a:t>Mandatory introspection vs JWT validation</a:t>
            </a:r>
            <a:endParaRPr lang="en-US" sz="2700" dirty="0"/>
          </a:p>
        </p:txBody>
      </p:sp>
      <p:sp>
        <p:nvSpPr>
          <p:cNvPr id="5" name="Text 2"/>
          <p:cNvSpPr/>
          <p:nvPr/>
        </p:nvSpPr>
        <p:spPr>
          <a:xfrm>
            <a:off x="504508" y="6528816"/>
            <a:ext cx="5486400" cy="228600"/>
          </a:xfrm>
          <a:prstGeom prst="rect">
            <a:avLst/>
          </a:prstGeom>
          <a:noFill/>
          <a:ln/>
        </p:spPr>
        <p:txBody>
          <a:bodyPr wrap="square" rtlCol="0" anchor="ctr"/>
          <a:lstStyle/>
          <a:p>
            <a:pPr marL="0" indent="0">
              <a:buNone/>
            </a:pPr>
            <a:r>
              <a:rPr lang="en-US" sz="900" dirty="0">
                <a:solidFill>
                  <a:srgbClr val="8A8DA0"/>
                </a:solidFill>
                <a:latin typeface="Figtree" pitchFamily="34" charset="0"/>
                <a:ea typeface="Figtree" pitchFamily="34" charset="-122"/>
                <a:cs typeface="Figtree" pitchFamily="34" charset="-120"/>
              </a:rPr>
              <a:t>RECCo · Consumer Consent Solution</a:t>
            </a:r>
            <a:endParaRPr lang="en-US" sz="900" dirty="0"/>
          </a:p>
        </p:txBody>
      </p:sp>
      <p:sp>
        <p:nvSpPr>
          <p:cNvPr id="6" name="Text 3"/>
          <p:cNvSpPr/>
          <p:nvPr/>
        </p:nvSpPr>
        <p:spPr>
          <a:xfrm>
            <a:off x="11523028" y="6528816"/>
            <a:ext cx="411480" cy="228600"/>
          </a:xfrm>
          <a:prstGeom prst="rect">
            <a:avLst/>
          </a:prstGeom>
          <a:noFill/>
          <a:ln/>
        </p:spPr>
        <p:txBody>
          <a:bodyPr wrap="square" rtlCol="0" anchor="ctr"/>
          <a:lstStyle/>
          <a:p>
            <a:pPr marL="0" indent="0" algn="r">
              <a:buNone/>
            </a:pPr>
            <a:r>
              <a:rPr lang="en-US" sz="900" dirty="0">
                <a:solidFill>
                  <a:srgbClr val="8A8DA0"/>
                </a:solidFill>
                <a:latin typeface="Figtree" pitchFamily="34" charset="0"/>
                <a:ea typeface="Figtree" pitchFamily="34" charset="-122"/>
                <a:cs typeface="Figtree" pitchFamily="34" charset="-120"/>
              </a:rPr>
              <a:t>4</a:t>
            </a:r>
            <a:endParaRPr lang="en-US" sz="900" dirty="0"/>
          </a:p>
        </p:txBody>
      </p:sp>
      <p:sp>
        <p:nvSpPr>
          <p:cNvPr id="7" name="Shape 4"/>
          <p:cNvSpPr/>
          <p:nvPr/>
        </p:nvSpPr>
        <p:spPr>
          <a:xfrm>
            <a:off x="504508" y="1508760"/>
            <a:ext cx="5486400" cy="4892040"/>
          </a:xfrm>
          <a:prstGeom prst="roundRect">
            <a:avLst>
              <a:gd name="adj" fmla="val 1682"/>
            </a:avLst>
          </a:prstGeom>
          <a:solidFill>
            <a:srgbClr val="FFFFFF"/>
          </a:solidFill>
          <a:ln w="12700">
            <a:solidFill>
              <a:srgbClr val="E2E3EC"/>
            </a:solidFill>
            <a:prstDash val="solid"/>
          </a:ln>
        </p:spPr>
        <p:txBody>
          <a:bodyPr/>
          <a:lstStyle/>
          <a:p>
            <a:endParaRPr lang="en-BR" sz="1800"/>
          </a:p>
        </p:txBody>
      </p:sp>
      <p:sp>
        <p:nvSpPr>
          <p:cNvPr id="8" name="Shape 5"/>
          <p:cNvSpPr/>
          <p:nvPr/>
        </p:nvSpPr>
        <p:spPr>
          <a:xfrm>
            <a:off x="733108" y="1737360"/>
            <a:ext cx="5029200" cy="457200"/>
          </a:xfrm>
          <a:prstGeom prst="roundRect">
            <a:avLst>
              <a:gd name="adj" fmla="val 16000"/>
            </a:avLst>
          </a:prstGeom>
          <a:solidFill>
            <a:srgbClr val="041F62"/>
          </a:solidFill>
          <a:ln w="12700">
            <a:solidFill>
              <a:srgbClr val="041F62"/>
            </a:solidFill>
            <a:prstDash val="solid"/>
          </a:ln>
        </p:spPr>
        <p:txBody>
          <a:bodyPr/>
          <a:lstStyle/>
          <a:p>
            <a:endParaRPr lang="en-BR" sz="1800"/>
          </a:p>
        </p:txBody>
      </p:sp>
      <p:sp>
        <p:nvSpPr>
          <p:cNvPr id="9" name="Text 6"/>
          <p:cNvSpPr/>
          <p:nvPr/>
        </p:nvSpPr>
        <p:spPr>
          <a:xfrm>
            <a:off x="733108" y="1737360"/>
            <a:ext cx="5029200" cy="457200"/>
          </a:xfrm>
          <a:prstGeom prst="rect">
            <a:avLst/>
          </a:prstGeom>
          <a:noFill/>
          <a:ln/>
        </p:spPr>
        <p:txBody>
          <a:bodyPr wrap="square" rtlCol="0" anchor="ctr"/>
          <a:lstStyle/>
          <a:p>
            <a:pPr marL="0" indent="0" algn="ctr">
              <a:buNone/>
            </a:pPr>
            <a:r>
              <a:rPr lang="en-US" sz="1500" b="1" dirty="0">
                <a:solidFill>
                  <a:srgbClr val="FFFFFF"/>
                </a:solidFill>
                <a:latin typeface="Figtree SemiBold" pitchFamily="34" charset="0"/>
                <a:ea typeface="Figtree SemiBold" pitchFamily="34" charset="-122"/>
                <a:cs typeface="Figtree SemiBold" pitchFamily="34" charset="-120"/>
              </a:rPr>
              <a:t>Mandatory introspection</a:t>
            </a:r>
            <a:endParaRPr lang="en-US" sz="1500" dirty="0"/>
          </a:p>
        </p:txBody>
      </p:sp>
      <p:sp>
        <p:nvSpPr>
          <p:cNvPr id="10" name="Text 7"/>
          <p:cNvSpPr/>
          <p:nvPr/>
        </p:nvSpPr>
        <p:spPr>
          <a:xfrm>
            <a:off x="778828" y="2286000"/>
            <a:ext cx="4937760" cy="777240"/>
          </a:xfrm>
          <a:prstGeom prst="rect">
            <a:avLst/>
          </a:prstGeom>
          <a:noFill/>
          <a:ln/>
        </p:spPr>
        <p:txBody>
          <a:bodyPr wrap="square" rtlCol="0" anchor="ctr"/>
          <a:lstStyle/>
          <a:p>
            <a:pPr marL="0" indent="0">
              <a:lnSpc>
                <a:spcPts val="1500"/>
              </a:lnSpc>
              <a:buNone/>
            </a:pPr>
            <a:r>
              <a:rPr lang="en-US" sz="1150" i="1" dirty="0">
                <a:solidFill>
                  <a:srgbClr val="5E6274"/>
                </a:solidFill>
                <a:latin typeface="Figtree" pitchFamily="34" charset="0"/>
                <a:ea typeface="Figtree" pitchFamily="34" charset="-122"/>
                <a:cs typeface="Figtree" pitchFamily="34" charset="-120"/>
              </a:rPr>
              <a:t>Like a cloakroom ticket — meaningless on its own, but can be swapped for the right item by whoever holds the ticket number.</a:t>
            </a:r>
            <a:endParaRPr lang="en-US" sz="1150" dirty="0"/>
          </a:p>
        </p:txBody>
      </p:sp>
      <p:sp>
        <p:nvSpPr>
          <p:cNvPr id="11" name="Shape 8"/>
          <p:cNvSpPr/>
          <p:nvPr/>
        </p:nvSpPr>
        <p:spPr>
          <a:xfrm>
            <a:off x="1007428" y="3246120"/>
            <a:ext cx="713232" cy="896112"/>
          </a:xfrm>
          <a:prstGeom prst="roundRect">
            <a:avLst>
              <a:gd name="adj" fmla="val 6410"/>
            </a:avLst>
          </a:prstGeom>
          <a:solidFill>
            <a:srgbClr val="F6F6F8"/>
          </a:solidFill>
          <a:ln w="19050">
            <a:solidFill>
              <a:srgbClr val="4D38F5"/>
            </a:solidFill>
            <a:prstDash val="solid"/>
          </a:ln>
        </p:spPr>
        <p:txBody>
          <a:bodyPr/>
          <a:lstStyle/>
          <a:p>
            <a:endParaRPr lang="en-BR" sz="1800"/>
          </a:p>
        </p:txBody>
      </p:sp>
      <p:sp>
        <p:nvSpPr>
          <p:cNvPr id="12" name="Shape 9"/>
          <p:cNvSpPr/>
          <p:nvPr/>
        </p:nvSpPr>
        <p:spPr>
          <a:xfrm>
            <a:off x="1153732" y="3465576"/>
            <a:ext cx="182880" cy="41148"/>
          </a:xfrm>
          <a:prstGeom prst="rect">
            <a:avLst/>
          </a:prstGeom>
          <a:solidFill>
            <a:srgbClr val="E2E3EC"/>
          </a:solidFill>
          <a:ln/>
        </p:spPr>
        <p:txBody>
          <a:bodyPr/>
          <a:lstStyle/>
          <a:p>
            <a:endParaRPr lang="en-BR" sz="1800"/>
          </a:p>
        </p:txBody>
      </p:sp>
      <p:sp>
        <p:nvSpPr>
          <p:cNvPr id="13" name="Shape 10"/>
          <p:cNvSpPr/>
          <p:nvPr/>
        </p:nvSpPr>
        <p:spPr>
          <a:xfrm>
            <a:off x="1153732" y="3648456"/>
            <a:ext cx="182880" cy="41148"/>
          </a:xfrm>
          <a:prstGeom prst="rect">
            <a:avLst/>
          </a:prstGeom>
          <a:solidFill>
            <a:srgbClr val="E2E3EC"/>
          </a:solidFill>
          <a:ln/>
        </p:spPr>
        <p:txBody>
          <a:bodyPr/>
          <a:lstStyle/>
          <a:p>
            <a:endParaRPr lang="en-BR" sz="1800"/>
          </a:p>
        </p:txBody>
      </p:sp>
      <p:sp>
        <p:nvSpPr>
          <p:cNvPr id="14" name="Shape 11"/>
          <p:cNvSpPr/>
          <p:nvPr/>
        </p:nvSpPr>
        <p:spPr>
          <a:xfrm>
            <a:off x="1153732" y="3831336"/>
            <a:ext cx="182880" cy="41148"/>
          </a:xfrm>
          <a:prstGeom prst="rect">
            <a:avLst/>
          </a:prstGeom>
          <a:solidFill>
            <a:srgbClr val="E2E3EC"/>
          </a:solidFill>
          <a:ln/>
        </p:spPr>
        <p:txBody>
          <a:bodyPr/>
          <a:lstStyle/>
          <a:p>
            <a:endParaRPr lang="en-BR" sz="1800"/>
          </a:p>
        </p:txBody>
      </p:sp>
      <p:sp>
        <p:nvSpPr>
          <p:cNvPr id="15" name="Text 12"/>
          <p:cNvSpPr/>
          <p:nvPr/>
        </p:nvSpPr>
        <p:spPr>
          <a:xfrm>
            <a:off x="614236" y="4233672"/>
            <a:ext cx="1600200" cy="777240"/>
          </a:xfrm>
          <a:prstGeom prst="rect">
            <a:avLst/>
          </a:prstGeom>
          <a:noFill/>
          <a:ln/>
        </p:spPr>
        <p:txBody>
          <a:bodyPr wrap="square" rtlCol="0" anchor="ctr"/>
          <a:lstStyle/>
          <a:p>
            <a:pPr marL="0" indent="0" algn="ctr">
              <a:lnSpc>
                <a:spcPts val="1200"/>
              </a:lnSpc>
              <a:buNone/>
            </a:pPr>
            <a:r>
              <a:rPr lang="en-US" sz="950" dirty="0">
                <a:solidFill>
                  <a:srgbClr val="201E2E"/>
                </a:solidFill>
                <a:latin typeface="Figtree" pitchFamily="34" charset="0"/>
                <a:ea typeface="Figtree" pitchFamily="34" charset="-122"/>
                <a:cs typeface="Figtree" pitchFamily="34" charset="-120"/>
              </a:rPr>
              <a:t>Opaque token — contains no consent information</a:t>
            </a:r>
            <a:endParaRPr lang="en-US" sz="950" dirty="0"/>
          </a:p>
        </p:txBody>
      </p:sp>
      <p:sp>
        <p:nvSpPr>
          <p:cNvPr id="16" name="Shape 13"/>
          <p:cNvSpPr/>
          <p:nvPr/>
        </p:nvSpPr>
        <p:spPr>
          <a:xfrm>
            <a:off x="1876108" y="3694176"/>
            <a:ext cx="1554480" cy="0"/>
          </a:xfrm>
          <a:prstGeom prst="line">
            <a:avLst/>
          </a:prstGeom>
          <a:noFill/>
          <a:ln w="22225">
            <a:solidFill>
              <a:srgbClr val="201E2E"/>
            </a:solidFill>
            <a:prstDash val="solid"/>
            <a:tailEnd type="triangle"/>
          </a:ln>
        </p:spPr>
        <p:txBody>
          <a:bodyPr/>
          <a:lstStyle/>
          <a:p>
            <a:endParaRPr lang="en-BR" sz="1800"/>
          </a:p>
        </p:txBody>
      </p:sp>
      <p:sp>
        <p:nvSpPr>
          <p:cNvPr id="17" name="Text 14"/>
          <p:cNvSpPr/>
          <p:nvPr/>
        </p:nvSpPr>
        <p:spPr>
          <a:xfrm>
            <a:off x="1802956" y="3337560"/>
            <a:ext cx="1737360" cy="274320"/>
          </a:xfrm>
          <a:prstGeom prst="rect">
            <a:avLst/>
          </a:prstGeom>
          <a:noFill/>
          <a:ln/>
        </p:spPr>
        <p:txBody>
          <a:bodyPr wrap="square" rtlCol="0" anchor="ctr"/>
          <a:lstStyle/>
          <a:p>
            <a:pPr marL="0" indent="0" algn="ctr">
              <a:buNone/>
            </a:pPr>
            <a:r>
              <a:rPr lang="en-US" sz="1050" dirty="0">
                <a:solidFill>
                  <a:srgbClr val="201E2E"/>
                </a:solidFill>
                <a:latin typeface="Figtree Medium" pitchFamily="34" charset="0"/>
                <a:ea typeface="Figtree Medium" pitchFamily="34" charset="-122"/>
                <a:cs typeface="Figtree Medium" pitchFamily="34" charset="-120"/>
              </a:rPr>
              <a:t>Data request</a:t>
            </a:r>
            <a:endParaRPr lang="en-US" sz="1050" dirty="0"/>
          </a:p>
        </p:txBody>
      </p:sp>
      <p:sp>
        <p:nvSpPr>
          <p:cNvPr id="18" name="Shape 15"/>
          <p:cNvSpPr/>
          <p:nvPr/>
        </p:nvSpPr>
        <p:spPr>
          <a:xfrm>
            <a:off x="3522028" y="3227832"/>
            <a:ext cx="1143000" cy="914400"/>
          </a:xfrm>
          <a:prstGeom prst="rect">
            <a:avLst/>
          </a:prstGeom>
          <a:solidFill>
            <a:srgbClr val="041F62"/>
          </a:solidFill>
          <a:ln w="12700">
            <a:solidFill>
              <a:srgbClr val="041F62"/>
            </a:solidFill>
            <a:prstDash val="solid"/>
          </a:ln>
        </p:spPr>
        <p:txBody>
          <a:bodyPr/>
          <a:lstStyle/>
          <a:p>
            <a:endParaRPr lang="en-BR" sz="1800"/>
          </a:p>
        </p:txBody>
      </p:sp>
      <p:sp>
        <p:nvSpPr>
          <p:cNvPr id="19" name="Text 16"/>
          <p:cNvSpPr/>
          <p:nvPr/>
        </p:nvSpPr>
        <p:spPr>
          <a:xfrm>
            <a:off x="3522028" y="3227832"/>
            <a:ext cx="1143000" cy="914400"/>
          </a:xfrm>
          <a:prstGeom prst="rect">
            <a:avLst/>
          </a:prstGeom>
          <a:noFill/>
          <a:ln/>
        </p:spPr>
        <p:txBody>
          <a:bodyPr wrap="square" rtlCol="0" anchor="ctr"/>
          <a:lstStyle/>
          <a:p>
            <a:pPr marL="0" indent="0" algn="ctr">
              <a:buNone/>
            </a:pPr>
            <a:r>
              <a:rPr lang="en-US" sz="1700" b="1" dirty="0">
                <a:solidFill>
                  <a:srgbClr val="FFFFFF"/>
                </a:solidFill>
                <a:latin typeface="Figtree SemiBold" pitchFamily="34" charset="0"/>
                <a:ea typeface="Figtree SemiBold" pitchFamily="34" charset="-122"/>
                <a:cs typeface="Figtree SemiBold" pitchFamily="34" charset="-120"/>
              </a:rPr>
              <a:t>EDH</a:t>
            </a:r>
            <a:endParaRPr lang="en-US" sz="1700" dirty="0"/>
          </a:p>
        </p:txBody>
      </p:sp>
      <p:sp>
        <p:nvSpPr>
          <p:cNvPr id="20" name="Shape 17"/>
          <p:cNvSpPr/>
          <p:nvPr/>
        </p:nvSpPr>
        <p:spPr>
          <a:xfrm flipH="1">
            <a:off x="3019108" y="4297680"/>
            <a:ext cx="1051560" cy="685800"/>
          </a:xfrm>
          <a:prstGeom prst="line">
            <a:avLst/>
          </a:prstGeom>
          <a:noFill/>
          <a:ln w="22225">
            <a:solidFill>
              <a:srgbClr val="4D38F5"/>
            </a:solidFill>
            <a:prstDash val="solid"/>
            <a:tailEnd type="triangle"/>
          </a:ln>
        </p:spPr>
        <p:txBody>
          <a:bodyPr/>
          <a:lstStyle/>
          <a:p>
            <a:endParaRPr lang="en-BR" sz="1800"/>
          </a:p>
        </p:txBody>
      </p:sp>
      <p:sp>
        <p:nvSpPr>
          <p:cNvPr id="21" name="Shape 18"/>
          <p:cNvSpPr/>
          <p:nvPr/>
        </p:nvSpPr>
        <p:spPr>
          <a:xfrm>
            <a:off x="2241868" y="5029200"/>
            <a:ext cx="1143000" cy="822960"/>
          </a:xfrm>
          <a:prstGeom prst="rect">
            <a:avLst/>
          </a:prstGeom>
          <a:solidFill>
            <a:srgbClr val="4D38F5"/>
          </a:solidFill>
          <a:ln w="12700">
            <a:solidFill>
              <a:srgbClr val="4D38F5"/>
            </a:solidFill>
            <a:prstDash val="solid"/>
          </a:ln>
        </p:spPr>
        <p:txBody>
          <a:bodyPr/>
          <a:lstStyle/>
          <a:p>
            <a:endParaRPr lang="en-BR" sz="1800"/>
          </a:p>
        </p:txBody>
      </p:sp>
      <p:sp>
        <p:nvSpPr>
          <p:cNvPr id="22" name="Text 19"/>
          <p:cNvSpPr/>
          <p:nvPr/>
        </p:nvSpPr>
        <p:spPr>
          <a:xfrm>
            <a:off x="2241868" y="5029200"/>
            <a:ext cx="1143000" cy="822960"/>
          </a:xfrm>
          <a:prstGeom prst="rect">
            <a:avLst/>
          </a:prstGeom>
          <a:noFill/>
          <a:ln/>
        </p:spPr>
        <p:txBody>
          <a:bodyPr wrap="square" rtlCol="0" anchor="ctr"/>
          <a:lstStyle/>
          <a:p>
            <a:pPr marL="0" indent="0" algn="ctr">
              <a:buNone/>
            </a:pPr>
            <a:r>
              <a:rPr lang="en-US" sz="1700" b="1" dirty="0">
                <a:solidFill>
                  <a:srgbClr val="FFFFFF"/>
                </a:solidFill>
                <a:latin typeface="Figtree SemiBold" pitchFamily="34" charset="0"/>
                <a:ea typeface="Figtree SemiBold" pitchFamily="34" charset="-122"/>
                <a:cs typeface="Figtree SemiBold" pitchFamily="34" charset="-120"/>
              </a:rPr>
              <a:t>CCS</a:t>
            </a:r>
            <a:endParaRPr lang="en-US" sz="1700" dirty="0"/>
          </a:p>
        </p:txBody>
      </p:sp>
      <p:sp>
        <p:nvSpPr>
          <p:cNvPr id="23" name="Text 20"/>
          <p:cNvSpPr/>
          <p:nvPr/>
        </p:nvSpPr>
        <p:spPr>
          <a:xfrm>
            <a:off x="3567748" y="5074920"/>
            <a:ext cx="2286000" cy="822960"/>
          </a:xfrm>
          <a:prstGeom prst="rect">
            <a:avLst/>
          </a:prstGeom>
          <a:noFill/>
          <a:ln/>
        </p:spPr>
        <p:txBody>
          <a:bodyPr wrap="square" rtlCol="0" anchor="ctr"/>
          <a:lstStyle/>
          <a:p>
            <a:pPr marL="0" indent="0">
              <a:lnSpc>
                <a:spcPts val="1400"/>
              </a:lnSpc>
              <a:buNone/>
            </a:pPr>
            <a:r>
              <a:rPr lang="en-US" sz="1050" dirty="0">
                <a:solidFill>
                  <a:srgbClr val="201E2E"/>
                </a:solidFill>
                <a:latin typeface="Figtree" pitchFamily="34" charset="0"/>
                <a:ea typeface="Figtree" pitchFamily="34" charset="-122"/>
                <a:cs typeface="Figtree" pitchFamily="34" charset="-120"/>
              </a:rPr>
              <a:t>Checks consent status and details with the CCS on every request</a:t>
            </a:r>
            <a:endParaRPr lang="en-US" sz="1050" dirty="0"/>
          </a:p>
        </p:txBody>
      </p:sp>
      <p:sp>
        <p:nvSpPr>
          <p:cNvPr id="24" name="Shape 21"/>
          <p:cNvSpPr/>
          <p:nvPr/>
        </p:nvSpPr>
        <p:spPr>
          <a:xfrm>
            <a:off x="6219508" y="1508760"/>
            <a:ext cx="5486400" cy="4892040"/>
          </a:xfrm>
          <a:prstGeom prst="roundRect">
            <a:avLst>
              <a:gd name="adj" fmla="val 1682"/>
            </a:avLst>
          </a:prstGeom>
          <a:solidFill>
            <a:srgbClr val="FFFFFF"/>
          </a:solidFill>
          <a:ln w="12700">
            <a:solidFill>
              <a:srgbClr val="E2E3EC"/>
            </a:solidFill>
            <a:prstDash val="solid"/>
          </a:ln>
        </p:spPr>
        <p:txBody>
          <a:bodyPr/>
          <a:lstStyle/>
          <a:p>
            <a:endParaRPr lang="en-BR" sz="1800"/>
          </a:p>
        </p:txBody>
      </p:sp>
      <p:sp>
        <p:nvSpPr>
          <p:cNvPr id="25" name="Shape 22"/>
          <p:cNvSpPr/>
          <p:nvPr/>
        </p:nvSpPr>
        <p:spPr>
          <a:xfrm>
            <a:off x="6448108" y="1737360"/>
            <a:ext cx="5029200" cy="457200"/>
          </a:xfrm>
          <a:prstGeom prst="roundRect">
            <a:avLst>
              <a:gd name="adj" fmla="val 16000"/>
            </a:avLst>
          </a:prstGeom>
          <a:solidFill>
            <a:srgbClr val="041F62"/>
          </a:solidFill>
          <a:ln w="12700">
            <a:solidFill>
              <a:srgbClr val="041F62"/>
            </a:solidFill>
            <a:prstDash val="solid"/>
          </a:ln>
        </p:spPr>
        <p:txBody>
          <a:bodyPr/>
          <a:lstStyle/>
          <a:p>
            <a:endParaRPr lang="en-BR" sz="1800"/>
          </a:p>
        </p:txBody>
      </p:sp>
      <p:sp>
        <p:nvSpPr>
          <p:cNvPr id="26" name="Text 23"/>
          <p:cNvSpPr/>
          <p:nvPr/>
        </p:nvSpPr>
        <p:spPr>
          <a:xfrm>
            <a:off x="6448108" y="1737360"/>
            <a:ext cx="5029200" cy="457200"/>
          </a:xfrm>
          <a:prstGeom prst="rect">
            <a:avLst/>
          </a:prstGeom>
          <a:noFill/>
          <a:ln/>
        </p:spPr>
        <p:txBody>
          <a:bodyPr wrap="square" rtlCol="0" anchor="ctr"/>
          <a:lstStyle/>
          <a:p>
            <a:pPr marL="0" indent="0" algn="ctr">
              <a:buNone/>
            </a:pPr>
            <a:r>
              <a:rPr lang="en-US" sz="1500" b="1" dirty="0">
                <a:solidFill>
                  <a:srgbClr val="FFFFFF"/>
                </a:solidFill>
                <a:latin typeface="Figtree SemiBold" pitchFamily="34" charset="0"/>
                <a:ea typeface="Figtree SemiBold" pitchFamily="34" charset="-122"/>
                <a:cs typeface="Figtree SemiBold" pitchFamily="34" charset="-120"/>
              </a:rPr>
              <a:t>JWT validation</a:t>
            </a:r>
            <a:endParaRPr lang="en-US" sz="1500" dirty="0"/>
          </a:p>
        </p:txBody>
      </p:sp>
      <p:sp>
        <p:nvSpPr>
          <p:cNvPr id="27" name="Text 24"/>
          <p:cNvSpPr/>
          <p:nvPr/>
        </p:nvSpPr>
        <p:spPr>
          <a:xfrm>
            <a:off x="6493828" y="2286000"/>
            <a:ext cx="4937760" cy="777240"/>
          </a:xfrm>
          <a:prstGeom prst="rect">
            <a:avLst/>
          </a:prstGeom>
          <a:noFill/>
          <a:ln/>
        </p:spPr>
        <p:txBody>
          <a:bodyPr wrap="square" rtlCol="0" anchor="ctr"/>
          <a:lstStyle/>
          <a:p>
            <a:pPr marL="0" indent="0">
              <a:lnSpc>
                <a:spcPts val="1500"/>
              </a:lnSpc>
              <a:buNone/>
            </a:pPr>
            <a:r>
              <a:rPr lang="en-US" sz="1150" i="1" dirty="0">
                <a:solidFill>
                  <a:srgbClr val="5E6274"/>
                </a:solidFill>
                <a:latin typeface="Figtree" pitchFamily="34" charset="0"/>
                <a:ea typeface="Figtree" pitchFamily="34" charset="-122"/>
                <a:cs typeface="Figtree" pitchFamily="34" charset="-120"/>
              </a:rPr>
              <a:t>Like a passport — a secure document containing all the information required, but needing official decoding to verify legitimacy.</a:t>
            </a:r>
            <a:endParaRPr lang="en-US" sz="1150" dirty="0"/>
          </a:p>
        </p:txBody>
      </p:sp>
      <p:sp>
        <p:nvSpPr>
          <p:cNvPr id="28" name="Shape 25"/>
          <p:cNvSpPr/>
          <p:nvPr/>
        </p:nvSpPr>
        <p:spPr>
          <a:xfrm>
            <a:off x="6722428" y="3246120"/>
            <a:ext cx="713232" cy="896112"/>
          </a:xfrm>
          <a:prstGeom prst="roundRect">
            <a:avLst>
              <a:gd name="adj" fmla="val 6410"/>
            </a:avLst>
          </a:prstGeom>
          <a:solidFill>
            <a:srgbClr val="F6F6F8"/>
          </a:solidFill>
          <a:ln w="19050">
            <a:solidFill>
              <a:srgbClr val="4D38F5"/>
            </a:solidFill>
            <a:prstDash val="solid"/>
          </a:ln>
        </p:spPr>
        <p:txBody>
          <a:bodyPr/>
          <a:lstStyle/>
          <a:p>
            <a:endParaRPr lang="en-BR" sz="1800"/>
          </a:p>
        </p:txBody>
      </p:sp>
      <p:sp>
        <p:nvSpPr>
          <p:cNvPr id="29" name="Shape 26"/>
          <p:cNvSpPr/>
          <p:nvPr/>
        </p:nvSpPr>
        <p:spPr>
          <a:xfrm>
            <a:off x="6868732" y="3465576"/>
            <a:ext cx="411480" cy="41148"/>
          </a:xfrm>
          <a:prstGeom prst="rect">
            <a:avLst/>
          </a:prstGeom>
          <a:solidFill>
            <a:srgbClr val="4D38F5"/>
          </a:solidFill>
          <a:ln/>
        </p:spPr>
        <p:txBody>
          <a:bodyPr/>
          <a:lstStyle/>
          <a:p>
            <a:endParaRPr lang="en-BR" sz="1800"/>
          </a:p>
        </p:txBody>
      </p:sp>
      <p:sp>
        <p:nvSpPr>
          <p:cNvPr id="30" name="Shape 27"/>
          <p:cNvSpPr/>
          <p:nvPr/>
        </p:nvSpPr>
        <p:spPr>
          <a:xfrm>
            <a:off x="6868732" y="3648456"/>
            <a:ext cx="411480" cy="41148"/>
          </a:xfrm>
          <a:prstGeom prst="rect">
            <a:avLst/>
          </a:prstGeom>
          <a:solidFill>
            <a:srgbClr val="4D38F5"/>
          </a:solidFill>
          <a:ln/>
        </p:spPr>
        <p:txBody>
          <a:bodyPr/>
          <a:lstStyle/>
          <a:p>
            <a:endParaRPr lang="en-BR" sz="1800"/>
          </a:p>
        </p:txBody>
      </p:sp>
      <p:sp>
        <p:nvSpPr>
          <p:cNvPr id="31" name="Shape 28"/>
          <p:cNvSpPr/>
          <p:nvPr/>
        </p:nvSpPr>
        <p:spPr>
          <a:xfrm>
            <a:off x="6868732" y="3831336"/>
            <a:ext cx="411480" cy="41148"/>
          </a:xfrm>
          <a:prstGeom prst="rect">
            <a:avLst/>
          </a:prstGeom>
          <a:solidFill>
            <a:srgbClr val="4D38F5"/>
          </a:solidFill>
          <a:ln/>
        </p:spPr>
        <p:txBody>
          <a:bodyPr/>
          <a:lstStyle/>
          <a:p>
            <a:endParaRPr lang="en-BR" sz="1800"/>
          </a:p>
        </p:txBody>
      </p:sp>
      <p:sp>
        <p:nvSpPr>
          <p:cNvPr id="32" name="Text 29"/>
          <p:cNvSpPr/>
          <p:nvPr/>
        </p:nvSpPr>
        <p:spPr>
          <a:xfrm>
            <a:off x="6329236" y="4233672"/>
            <a:ext cx="1600200" cy="777240"/>
          </a:xfrm>
          <a:prstGeom prst="rect">
            <a:avLst/>
          </a:prstGeom>
          <a:noFill/>
          <a:ln/>
        </p:spPr>
        <p:txBody>
          <a:bodyPr wrap="square" lIns="91440" tIns="45720" rIns="91440" bIns="45720" rtlCol="0" anchor="ctr"/>
          <a:lstStyle/>
          <a:p>
            <a:pPr algn="ctr">
              <a:lnSpc>
                <a:spcPts val="1200"/>
              </a:lnSpc>
            </a:pPr>
            <a:r>
              <a:rPr lang="en-US" sz="950">
                <a:solidFill>
                  <a:srgbClr val="201E2E"/>
                </a:solidFill>
                <a:latin typeface="Figtree"/>
                <a:ea typeface="Figtree"/>
                <a:cs typeface="Figtree" pitchFamily="34" charset="-120"/>
              </a:rPr>
              <a:t>JWT — includes the encrypted consent </a:t>
            </a:r>
            <a:r>
              <a:rPr lang="en-US" sz="950" err="1">
                <a:solidFill>
                  <a:srgbClr val="201E2E"/>
                </a:solidFill>
                <a:latin typeface="Figtree"/>
                <a:ea typeface="Figtree"/>
                <a:cs typeface="Figtree" pitchFamily="34" charset="-120"/>
              </a:rPr>
              <a:t>authorisation</a:t>
            </a:r>
            <a:r>
              <a:rPr lang="en-US" sz="950">
                <a:solidFill>
                  <a:srgbClr val="201E2E"/>
                </a:solidFill>
                <a:latin typeface="Figtree"/>
                <a:ea typeface="Figtree"/>
                <a:cs typeface="Figtree" pitchFamily="34" charset="-120"/>
              </a:rPr>
              <a:t> details</a:t>
            </a:r>
            <a:endParaRPr lang="en-US" sz="950">
              <a:latin typeface="Figtree"/>
              <a:ea typeface="Figtree"/>
            </a:endParaRPr>
          </a:p>
        </p:txBody>
      </p:sp>
      <p:sp>
        <p:nvSpPr>
          <p:cNvPr id="33" name="Shape 30"/>
          <p:cNvSpPr/>
          <p:nvPr/>
        </p:nvSpPr>
        <p:spPr>
          <a:xfrm>
            <a:off x="7591108" y="3694176"/>
            <a:ext cx="1554480" cy="0"/>
          </a:xfrm>
          <a:prstGeom prst="line">
            <a:avLst/>
          </a:prstGeom>
          <a:noFill/>
          <a:ln w="22225">
            <a:solidFill>
              <a:srgbClr val="201E2E"/>
            </a:solidFill>
            <a:prstDash val="solid"/>
            <a:tailEnd type="triangle"/>
          </a:ln>
        </p:spPr>
        <p:txBody>
          <a:bodyPr/>
          <a:lstStyle/>
          <a:p>
            <a:endParaRPr lang="en-BR" sz="1800"/>
          </a:p>
        </p:txBody>
      </p:sp>
      <p:sp>
        <p:nvSpPr>
          <p:cNvPr id="34" name="Text 31"/>
          <p:cNvSpPr/>
          <p:nvPr/>
        </p:nvSpPr>
        <p:spPr>
          <a:xfrm>
            <a:off x="7517956" y="3337560"/>
            <a:ext cx="1737360" cy="274320"/>
          </a:xfrm>
          <a:prstGeom prst="rect">
            <a:avLst/>
          </a:prstGeom>
          <a:noFill/>
          <a:ln/>
        </p:spPr>
        <p:txBody>
          <a:bodyPr wrap="square" rtlCol="0" anchor="ctr"/>
          <a:lstStyle/>
          <a:p>
            <a:pPr marL="0" indent="0" algn="ctr">
              <a:buNone/>
            </a:pPr>
            <a:r>
              <a:rPr lang="en-US" sz="1050" dirty="0">
                <a:solidFill>
                  <a:srgbClr val="201E2E"/>
                </a:solidFill>
                <a:latin typeface="Figtree Medium" pitchFamily="34" charset="0"/>
                <a:ea typeface="Figtree Medium" pitchFamily="34" charset="-122"/>
                <a:cs typeface="Figtree Medium" pitchFamily="34" charset="-120"/>
              </a:rPr>
              <a:t>Data request</a:t>
            </a:r>
            <a:endParaRPr lang="en-US" sz="1050" dirty="0"/>
          </a:p>
        </p:txBody>
      </p:sp>
      <p:sp>
        <p:nvSpPr>
          <p:cNvPr id="35" name="Shape 32"/>
          <p:cNvSpPr/>
          <p:nvPr/>
        </p:nvSpPr>
        <p:spPr>
          <a:xfrm>
            <a:off x="9237028" y="3227832"/>
            <a:ext cx="1143000" cy="914400"/>
          </a:xfrm>
          <a:prstGeom prst="rect">
            <a:avLst/>
          </a:prstGeom>
          <a:solidFill>
            <a:srgbClr val="041F62"/>
          </a:solidFill>
          <a:ln w="12700">
            <a:solidFill>
              <a:srgbClr val="041F62"/>
            </a:solidFill>
            <a:prstDash val="solid"/>
          </a:ln>
        </p:spPr>
        <p:txBody>
          <a:bodyPr/>
          <a:lstStyle/>
          <a:p>
            <a:endParaRPr lang="en-BR" sz="1800"/>
          </a:p>
        </p:txBody>
      </p:sp>
      <p:sp>
        <p:nvSpPr>
          <p:cNvPr id="36" name="Text 33"/>
          <p:cNvSpPr/>
          <p:nvPr/>
        </p:nvSpPr>
        <p:spPr>
          <a:xfrm>
            <a:off x="9237028" y="3227832"/>
            <a:ext cx="1143000" cy="914400"/>
          </a:xfrm>
          <a:prstGeom prst="rect">
            <a:avLst/>
          </a:prstGeom>
          <a:noFill/>
          <a:ln/>
        </p:spPr>
        <p:txBody>
          <a:bodyPr wrap="square" rtlCol="0" anchor="ctr"/>
          <a:lstStyle/>
          <a:p>
            <a:pPr marL="0" indent="0" algn="ctr">
              <a:buNone/>
            </a:pPr>
            <a:r>
              <a:rPr lang="en-US" sz="1700" b="1" dirty="0">
                <a:solidFill>
                  <a:srgbClr val="FFFFFF"/>
                </a:solidFill>
                <a:latin typeface="Figtree SemiBold" pitchFamily="34" charset="0"/>
                <a:ea typeface="Figtree SemiBold" pitchFamily="34" charset="-122"/>
                <a:cs typeface="Figtree SemiBold" pitchFamily="34" charset="-120"/>
              </a:rPr>
              <a:t>EDH</a:t>
            </a:r>
            <a:endParaRPr lang="en-US" sz="1700" dirty="0"/>
          </a:p>
        </p:txBody>
      </p:sp>
      <p:sp>
        <p:nvSpPr>
          <p:cNvPr id="37" name="Shape 34"/>
          <p:cNvSpPr/>
          <p:nvPr/>
        </p:nvSpPr>
        <p:spPr>
          <a:xfrm>
            <a:off x="8505508" y="4617720"/>
            <a:ext cx="2880360" cy="1051560"/>
          </a:xfrm>
          <a:prstGeom prst="roundRect">
            <a:avLst>
              <a:gd name="adj" fmla="val 6957"/>
            </a:avLst>
          </a:prstGeom>
          <a:solidFill>
            <a:srgbClr val="DDD8F8"/>
          </a:solidFill>
          <a:ln/>
        </p:spPr>
        <p:txBody>
          <a:bodyPr/>
          <a:lstStyle/>
          <a:p>
            <a:endParaRPr lang="en-BR" sz="1800"/>
          </a:p>
        </p:txBody>
      </p:sp>
      <p:sp>
        <p:nvSpPr>
          <p:cNvPr id="38" name="Text 35"/>
          <p:cNvSpPr/>
          <p:nvPr/>
        </p:nvSpPr>
        <p:spPr>
          <a:xfrm>
            <a:off x="8688388" y="4727448"/>
            <a:ext cx="2560320" cy="868680"/>
          </a:xfrm>
          <a:prstGeom prst="rect">
            <a:avLst/>
          </a:prstGeom>
          <a:noFill/>
          <a:ln/>
        </p:spPr>
        <p:txBody>
          <a:bodyPr wrap="square" rtlCol="0" anchor="ctr"/>
          <a:lstStyle/>
          <a:p>
            <a:pPr marL="0" indent="0">
              <a:lnSpc>
                <a:spcPts val="1400"/>
              </a:lnSpc>
              <a:buNone/>
            </a:pPr>
            <a:r>
              <a:rPr lang="en-US" sz="1050" dirty="0">
                <a:solidFill>
                  <a:srgbClr val="201E2E"/>
                </a:solidFill>
                <a:latin typeface="Figtree Medium" pitchFamily="34" charset="0"/>
                <a:ea typeface="Figtree Medium" pitchFamily="34" charset="-122"/>
                <a:cs typeface="Figtree Medium" pitchFamily="34" charset="-120"/>
              </a:rPr>
              <a:t>Decodes the JWT and validates the consent internally — no call to the CCS</a:t>
            </a:r>
            <a:endParaRPr lang="en-US" sz="1050" dirty="0"/>
          </a:p>
        </p:txBody>
      </p:sp>
      <p:sp>
        <p:nvSpPr>
          <p:cNvPr id="39" name="Shape 36"/>
          <p:cNvSpPr/>
          <p:nvPr/>
        </p:nvSpPr>
        <p:spPr>
          <a:xfrm>
            <a:off x="9803956" y="4160520"/>
            <a:ext cx="0" cy="438912"/>
          </a:xfrm>
          <a:prstGeom prst="line">
            <a:avLst/>
          </a:prstGeom>
          <a:noFill/>
          <a:ln w="22225">
            <a:solidFill>
              <a:srgbClr val="4D38F5"/>
            </a:solidFill>
            <a:prstDash val="solid"/>
            <a:tailEnd type="triangle"/>
          </a:ln>
        </p:spPr>
        <p:txBody>
          <a:bodyPr/>
          <a:lstStyle/>
          <a:p>
            <a:endParaRPr lang="en-BR" sz="1800"/>
          </a:p>
        </p:txBody>
      </p:sp>
    </p:spTree>
    <p:extLst>
      <p:ext uri="{BB962C8B-B14F-4D97-AF65-F5344CB8AC3E}">
        <p14:creationId xmlns:p14="http://schemas.microsoft.com/office/powerpoint/2010/main" val="41537802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5">
    <p:bg>
      <p:bgPr>
        <a:solidFill>
          <a:srgbClr val="F6F6F8"/>
        </a:solidFill>
        <a:effectLst/>
      </p:bgPr>
    </p:bg>
    <p:spTree>
      <p:nvGrpSpPr>
        <p:cNvPr id="1" name=""/>
        <p:cNvGrpSpPr/>
        <p:nvPr/>
      </p:nvGrpSpPr>
      <p:grpSpPr>
        <a:xfrm>
          <a:off x="0" y="0"/>
          <a:ext cx="0" cy="0"/>
          <a:chOff x="0" y="0"/>
          <a:chExt cx="0" cy="0"/>
        </a:xfrm>
      </p:grpSpPr>
      <p:pic>
        <p:nvPicPr>
          <p:cNvPr id="2" name="Image 0" descr="/Users/christianeloysio/Desktop/tlt/.build/assets/recco-logo-dark.png"/>
          <p:cNvPicPr>
            <a:picLocks noChangeAspect="1"/>
          </p:cNvPicPr>
          <p:nvPr/>
        </p:nvPicPr>
        <p:blipFill>
          <a:blip r:embed="rId3"/>
          <a:stretch>
            <a:fillRect/>
          </a:stretch>
        </p:blipFill>
        <p:spPr>
          <a:xfrm>
            <a:off x="10562908" y="347472"/>
            <a:ext cx="1188720" cy="228600"/>
          </a:xfrm>
          <a:prstGeom prst="rect">
            <a:avLst/>
          </a:prstGeom>
        </p:spPr>
      </p:pic>
      <p:sp>
        <p:nvSpPr>
          <p:cNvPr id="3" name="Text 0"/>
          <p:cNvSpPr/>
          <p:nvPr/>
        </p:nvSpPr>
        <p:spPr>
          <a:xfrm>
            <a:off x="504508" y="384048"/>
            <a:ext cx="8229600" cy="274320"/>
          </a:xfrm>
          <a:prstGeom prst="rect">
            <a:avLst/>
          </a:prstGeom>
          <a:noFill/>
          <a:ln/>
        </p:spPr>
        <p:txBody>
          <a:bodyPr wrap="square" rtlCol="0" anchor="ctr"/>
          <a:lstStyle/>
          <a:p>
            <a:pPr marL="0" indent="0">
              <a:buNone/>
            </a:pPr>
            <a:r>
              <a:rPr lang="en-US" sz="1200" b="1" kern="0" spc="400">
                <a:solidFill>
                  <a:srgbClr val="4D38F5"/>
                </a:solidFill>
                <a:latin typeface="Figtree Medium" pitchFamily="34" charset="0"/>
                <a:ea typeface="Figtree Medium" pitchFamily="34" charset="-122"/>
                <a:cs typeface="Figtree Medium" pitchFamily="34" charset="-120"/>
              </a:rPr>
              <a:t>THE TRADE-OFFS</a:t>
            </a:r>
            <a:endParaRPr lang="en-US" sz="1200"/>
          </a:p>
        </p:txBody>
      </p:sp>
      <p:sp>
        <p:nvSpPr>
          <p:cNvPr id="4" name="Text 1"/>
          <p:cNvSpPr/>
          <p:nvPr/>
        </p:nvSpPr>
        <p:spPr>
          <a:xfrm>
            <a:off x="504508" y="713232"/>
            <a:ext cx="11155680" cy="594360"/>
          </a:xfrm>
          <a:prstGeom prst="rect">
            <a:avLst/>
          </a:prstGeom>
          <a:noFill/>
          <a:ln/>
        </p:spPr>
        <p:txBody>
          <a:bodyPr wrap="square" rtlCol="0" anchor="ctr"/>
          <a:lstStyle/>
          <a:p>
            <a:pPr marL="0" indent="0">
              <a:buNone/>
            </a:pPr>
            <a:r>
              <a:rPr lang="en-US" sz="2700" b="1">
                <a:solidFill>
                  <a:srgbClr val="201E2E"/>
                </a:solidFill>
                <a:latin typeface="Figtree SemiBold" pitchFamily="34" charset="0"/>
                <a:ea typeface="Figtree SemiBold" pitchFamily="34" charset="-122"/>
                <a:cs typeface="Figtree SemiBold" pitchFamily="34" charset="-120"/>
              </a:rPr>
              <a:t>Introspection vs JWT — what changes</a:t>
            </a:r>
            <a:endParaRPr lang="en-US" sz="2700"/>
          </a:p>
        </p:txBody>
      </p:sp>
      <p:sp>
        <p:nvSpPr>
          <p:cNvPr id="5" name="Text 2"/>
          <p:cNvSpPr/>
          <p:nvPr/>
        </p:nvSpPr>
        <p:spPr>
          <a:xfrm>
            <a:off x="504508" y="6528816"/>
            <a:ext cx="5486400" cy="228600"/>
          </a:xfrm>
          <a:prstGeom prst="rect">
            <a:avLst/>
          </a:prstGeom>
          <a:noFill/>
          <a:ln/>
        </p:spPr>
        <p:txBody>
          <a:bodyPr wrap="square" rtlCol="0" anchor="ctr"/>
          <a:lstStyle/>
          <a:p>
            <a:pPr marL="0" indent="0">
              <a:buNone/>
            </a:pPr>
            <a:r>
              <a:rPr lang="en-US" sz="900">
                <a:solidFill>
                  <a:srgbClr val="8A8DA0"/>
                </a:solidFill>
                <a:latin typeface="Figtree" pitchFamily="34" charset="0"/>
                <a:ea typeface="Figtree" pitchFamily="34" charset="-122"/>
                <a:cs typeface="Figtree" pitchFamily="34" charset="-120"/>
              </a:rPr>
              <a:t>RECCo · Consumer Consent Solution</a:t>
            </a:r>
            <a:endParaRPr lang="en-US" sz="900"/>
          </a:p>
        </p:txBody>
      </p:sp>
      <p:sp>
        <p:nvSpPr>
          <p:cNvPr id="6" name="Text 3"/>
          <p:cNvSpPr/>
          <p:nvPr/>
        </p:nvSpPr>
        <p:spPr>
          <a:xfrm>
            <a:off x="11523028" y="6528816"/>
            <a:ext cx="411480" cy="228600"/>
          </a:xfrm>
          <a:prstGeom prst="rect">
            <a:avLst/>
          </a:prstGeom>
          <a:noFill/>
          <a:ln/>
        </p:spPr>
        <p:txBody>
          <a:bodyPr wrap="square" rtlCol="0" anchor="ctr"/>
          <a:lstStyle/>
          <a:p>
            <a:pPr marL="0" indent="0" algn="r">
              <a:buNone/>
            </a:pPr>
            <a:r>
              <a:rPr lang="en-US" sz="900">
                <a:solidFill>
                  <a:srgbClr val="8A8DA0"/>
                </a:solidFill>
                <a:latin typeface="Figtree" pitchFamily="34" charset="0"/>
                <a:ea typeface="Figtree" pitchFamily="34" charset="-122"/>
                <a:cs typeface="Figtree" pitchFamily="34" charset="-120"/>
              </a:rPr>
              <a:t>5</a:t>
            </a:r>
            <a:endParaRPr lang="en-US" sz="900"/>
          </a:p>
        </p:txBody>
      </p:sp>
      <p:sp>
        <p:nvSpPr>
          <p:cNvPr id="7" name="Shape 4"/>
          <p:cNvSpPr/>
          <p:nvPr/>
        </p:nvSpPr>
        <p:spPr>
          <a:xfrm>
            <a:off x="504508" y="1371600"/>
            <a:ext cx="3538728" cy="457200"/>
          </a:xfrm>
          <a:prstGeom prst="roundRect">
            <a:avLst>
              <a:gd name="adj" fmla="val 50000"/>
            </a:avLst>
          </a:prstGeom>
          <a:solidFill>
            <a:srgbClr val="DDD8F8"/>
          </a:solidFill>
          <a:ln/>
        </p:spPr>
        <p:txBody>
          <a:bodyPr/>
          <a:lstStyle/>
          <a:p>
            <a:endParaRPr lang="en-BR" sz="1800"/>
          </a:p>
        </p:txBody>
      </p:sp>
      <p:sp>
        <p:nvSpPr>
          <p:cNvPr id="8" name="Shape 5"/>
          <p:cNvSpPr/>
          <p:nvPr/>
        </p:nvSpPr>
        <p:spPr>
          <a:xfrm>
            <a:off x="760540" y="1545336"/>
            <a:ext cx="118872" cy="118872"/>
          </a:xfrm>
          <a:prstGeom prst="ellipse">
            <a:avLst/>
          </a:prstGeom>
          <a:solidFill>
            <a:srgbClr val="4D38F5"/>
          </a:solidFill>
          <a:ln/>
        </p:spPr>
        <p:txBody>
          <a:bodyPr/>
          <a:lstStyle/>
          <a:p>
            <a:endParaRPr lang="en-BR" sz="1800"/>
          </a:p>
        </p:txBody>
      </p:sp>
      <p:sp>
        <p:nvSpPr>
          <p:cNvPr id="9" name="Text 6"/>
          <p:cNvSpPr/>
          <p:nvPr/>
        </p:nvSpPr>
        <p:spPr>
          <a:xfrm>
            <a:off x="979996" y="1371600"/>
            <a:ext cx="2971800" cy="457200"/>
          </a:xfrm>
          <a:prstGeom prst="rect">
            <a:avLst/>
          </a:prstGeom>
          <a:noFill/>
          <a:ln/>
        </p:spPr>
        <p:txBody>
          <a:bodyPr wrap="square" rtlCol="0" anchor="ctr"/>
          <a:lstStyle/>
          <a:p>
            <a:pPr marL="0" indent="0">
              <a:buNone/>
            </a:pPr>
            <a:r>
              <a:rPr lang="en-US" sz="1200">
                <a:solidFill>
                  <a:srgbClr val="201E2E"/>
                </a:solidFill>
                <a:latin typeface="Figtree Medium" pitchFamily="34" charset="0"/>
                <a:ea typeface="Figtree Medium" pitchFamily="34" charset="-122"/>
                <a:cs typeface="Figtree Medium" pitchFamily="34" charset="-120"/>
              </a:rPr>
              <a:t>Fewer external calls for EDHs</a:t>
            </a:r>
            <a:endParaRPr lang="en-US" sz="1200"/>
          </a:p>
        </p:txBody>
      </p:sp>
      <p:sp>
        <p:nvSpPr>
          <p:cNvPr id="10" name="Shape 7"/>
          <p:cNvSpPr/>
          <p:nvPr/>
        </p:nvSpPr>
        <p:spPr>
          <a:xfrm>
            <a:off x="4326700" y="1371600"/>
            <a:ext cx="3538728" cy="457200"/>
          </a:xfrm>
          <a:prstGeom prst="roundRect">
            <a:avLst>
              <a:gd name="adj" fmla="val 50000"/>
            </a:avLst>
          </a:prstGeom>
          <a:solidFill>
            <a:srgbClr val="DDD8F8"/>
          </a:solidFill>
          <a:ln/>
        </p:spPr>
        <p:txBody>
          <a:bodyPr/>
          <a:lstStyle/>
          <a:p>
            <a:endParaRPr lang="en-BR" sz="1800"/>
          </a:p>
        </p:txBody>
      </p:sp>
      <p:sp>
        <p:nvSpPr>
          <p:cNvPr id="11" name="Shape 8"/>
          <p:cNvSpPr/>
          <p:nvPr/>
        </p:nvSpPr>
        <p:spPr>
          <a:xfrm>
            <a:off x="4582732" y="1545336"/>
            <a:ext cx="118872" cy="118872"/>
          </a:xfrm>
          <a:prstGeom prst="ellipse">
            <a:avLst/>
          </a:prstGeom>
          <a:solidFill>
            <a:srgbClr val="4D38F5"/>
          </a:solidFill>
          <a:ln/>
        </p:spPr>
        <p:txBody>
          <a:bodyPr/>
          <a:lstStyle/>
          <a:p>
            <a:endParaRPr lang="en-BR" sz="1800"/>
          </a:p>
        </p:txBody>
      </p:sp>
      <p:sp>
        <p:nvSpPr>
          <p:cNvPr id="12" name="Text 9"/>
          <p:cNvSpPr/>
          <p:nvPr/>
        </p:nvSpPr>
        <p:spPr>
          <a:xfrm>
            <a:off x="4802188" y="1371600"/>
            <a:ext cx="2971800" cy="457200"/>
          </a:xfrm>
          <a:prstGeom prst="rect">
            <a:avLst/>
          </a:prstGeom>
          <a:noFill/>
          <a:ln/>
        </p:spPr>
        <p:txBody>
          <a:bodyPr wrap="square" rtlCol="0" anchor="ctr"/>
          <a:lstStyle/>
          <a:p>
            <a:pPr marL="0" indent="0">
              <a:buNone/>
            </a:pPr>
            <a:r>
              <a:rPr lang="en-US" sz="1200">
                <a:solidFill>
                  <a:srgbClr val="201E2E"/>
                </a:solidFill>
                <a:latin typeface="Figtree Medium" pitchFamily="34" charset="0"/>
                <a:ea typeface="Figtree Medium" pitchFamily="34" charset="-122"/>
                <a:cs typeface="Figtree Medium" pitchFamily="34" charset="-120"/>
              </a:rPr>
              <a:t>Less reliance on the central CCS</a:t>
            </a:r>
            <a:endParaRPr lang="en-US" sz="1200"/>
          </a:p>
        </p:txBody>
      </p:sp>
      <p:sp>
        <p:nvSpPr>
          <p:cNvPr id="13" name="Shape 10"/>
          <p:cNvSpPr/>
          <p:nvPr/>
        </p:nvSpPr>
        <p:spPr>
          <a:xfrm>
            <a:off x="8148892" y="1371600"/>
            <a:ext cx="3538728" cy="457200"/>
          </a:xfrm>
          <a:prstGeom prst="roundRect">
            <a:avLst>
              <a:gd name="adj" fmla="val 50000"/>
            </a:avLst>
          </a:prstGeom>
          <a:solidFill>
            <a:srgbClr val="DDD8F8"/>
          </a:solidFill>
          <a:ln/>
        </p:spPr>
        <p:txBody>
          <a:bodyPr/>
          <a:lstStyle/>
          <a:p>
            <a:endParaRPr lang="en-BR" sz="1800"/>
          </a:p>
        </p:txBody>
      </p:sp>
      <p:sp>
        <p:nvSpPr>
          <p:cNvPr id="14" name="Shape 11"/>
          <p:cNvSpPr/>
          <p:nvPr/>
        </p:nvSpPr>
        <p:spPr>
          <a:xfrm>
            <a:off x="8404924" y="1545336"/>
            <a:ext cx="118872" cy="118872"/>
          </a:xfrm>
          <a:prstGeom prst="ellipse">
            <a:avLst/>
          </a:prstGeom>
          <a:solidFill>
            <a:srgbClr val="4D38F5"/>
          </a:solidFill>
          <a:ln/>
        </p:spPr>
        <p:txBody>
          <a:bodyPr/>
          <a:lstStyle/>
          <a:p>
            <a:endParaRPr lang="en-BR" sz="1800"/>
          </a:p>
        </p:txBody>
      </p:sp>
      <p:sp>
        <p:nvSpPr>
          <p:cNvPr id="15" name="Text 12"/>
          <p:cNvSpPr/>
          <p:nvPr/>
        </p:nvSpPr>
        <p:spPr>
          <a:xfrm>
            <a:off x="8624380" y="1371600"/>
            <a:ext cx="2971800" cy="457200"/>
          </a:xfrm>
          <a:prstGeom prst="rect">
            <a:avLst/>
          </a:prstGeom>
          <a:noFill/>
          <a:ln/>
        </p:spPr>
        <p:txBody>
          <a:bodyPr wrap="square" rtlCol="0" anchor="ctr"/>
          <a:lstStyle/>
          <a:p>
            <a:pPr marL="0" indent="0">
              <a:buNone/>
            </a:pPr>
            <a:r>
              <a:rPr lang="en-US" sz="1200">
                <a:solidFill>
                  <a:srgbClr val="201E2E"/>
                </a:solidFill>
                <a:latin typeface="Figtree Medium" pitchFamily="34" charset="0"/>
                <a:ea typeface="Figtree Medium" pitchFamily="34" charset="-122"/>
                <a:cs typeface="Figtree Medium" pitchFamily="34" charset="-120"/>
              </a:rPr>
              <a:t>FAPI-compliant sharing under outage</a:t>
            </a:r>
            <a:endParaRPr lang="en-US" sz="1200"/>
          </a:p>
        </p:txBody>
      </p:sp>
      <p:sp>
        <p:nvSpPr>
          <p:cNvPr id="16" name="Shape 13"/>
          <p:cNvSpPr/>
          <p:nvPr/>
        </p:nvSpPr>
        <p:spPr>
          <a:xfrm>
            <a:off x="3156268" y="2057400"/>
            <a:ext cx="4261104" cy="438912"/>
          </a:xfrm>
          <a:prstGeom prst="roundRect">
            <a:avLst>
              <a:gd name="adj" fmla="val 12500"/>
            </a:avLst>
          </a:prstGeom>
          <a:solidFill>
            <a:srgbClr val="041F62"/>
          </a:solidFill>
          <a:ln/>
        </p:spPr>
        <p:txBody>
          <a:bodyPr/>
          <a:lstStyle/>
          <a:p>
            <a:endParaRPr lang="en-BR" sz="1800"/>
          </a:p>
        </p:txBody>
      </p:sp>
      <p:sp>
        <p:nvSpPr>
          <p:cNvPr id="17" name="Shape 14"/>
          <p:cNvSpPr/>
          <p:nvPr/>
        </p:nvSpPr>
        <p:spPr>
          <a:xfrm>
            <a:off x="7463092" y="2057400"/>
            <a:ext cx="4261104" cy="438912"/>
          </a:xfrm>
          <a:prstGeom prst="roundRect">
            <a:avLst>
              <a:gd name="adj" fmla="val 12500"/>
            </a:avLst>
          </a:prstGeom>
          <a:solidFill>
            <a:srgbClr val="4D38F5"/>
          </a:solidFill>
          <a:ln/>
        </p:spPr>
        <p:txBody>
          <a:bodyPr/>
          <a:lstStyle/>
          <a:p>
            <a:endParaRPr lang="en-BR" sz="1800"/>
          </a:p>
        </p:txBody>
      </p:sp>
      <p:sp>
        <p:nvSpPr>
          <p:cNvPr id="18" name="Text 15"/>
          <p:cNvSpPr/>
          <p:nvPr/>
        </p:nvSpPr>
        <p:spPr>
          <a:xfrm>
            <a:off x="3156268" y="2057400"/>
            <a:ext cx="4261104" cy="438912"/>
          </a:xfrm>
          <a:prstGeom prst="rect">
            <a:avLst/>
          </a:prstGeom>
          <a:noFill/>
          <a:ln/>
        </p:spPr>
        <p:txBody>
          <a:bodyPr wrap="square" rtlCol="0" anchor="ctr"/>
          <a:lstStyle/>
          <a:p>
            <a:pPr marL="0" indent="0" algn="ctr">
              <a:buNone/>
            </a:pPr>
            <a:r>
              <a:rPr lang="en-US" sz="1350" b="1">
                <a:solidFill>
                  <a:srgbClr val="FFFFFF"/>
                </a:solidFill>
                <a:latin typeface="Figtree SemiBold" pitchFamily="34" charset="0"/>
                <a:ea typeface="Figtree SemiBold" pitchFamily="34" charset="-122"/>
                <a:cs typeface="Figtree SemiBold" pitchFamily="34" charset="-120"/>
              </a:rPr>
              <a:t>Introspection</a:t>
            </a:r>
            <a:endParaRPr lang="en-US" sz="1350"/>
          </a:p>
        </p:txBody>
      </p:sp>
      <p:sp>
        <p:nvSpPr>
          <p:cNvPr id="19" name="Text 16"/>
          <p:cNvSpPr/>
          <p:nvPr/>
        </p:nvSpPr>
        <p:spPr>
          <a:xfrm>
            <a:off x="7463092" y="2057400"/>
            <a:ext cx="4261104" cy="438912"/>
          </a:xfrm>
          <a:prstGeom prst="rect">
            <a:avLst/>
          </a:prstGeom>
          <a:noFill/>
          <a:ln/>
        </p:spPr>
        <p:txBody>
          <a:bodyPr wrap="square" rtlCol="0" anchor="ctr"/>
          <a:lstStyle/>
          <a:p>
            <a:pPr marL="0" indent="0" algn="ctr">
              <a:buNone/>
            </a:pPr>
            <a:r>
              <a:rPr lang="en-US" sz="1350" b="1">
                <a:solidFill>
                  <a:srgbClr val="FFFFFF"/>
                </a:solidFill>
                <a:latin typeface="Figtree SemiBold" pitchFamily="34" charset="0"/>
                <a:ea typeface="Figtree SemiBold" pitchFamily="34" charset="-122"/>
                <a:cs typeface="Figtree SemiBold" pitchFamily="34" charset="-120"/>
              </a:rPr>
              <a:t>JWT (local validation)</a:t>
            </a:r>
            <a:endParaRPr lang="en-US" sz="1350"/>
          </a:p>
        </p:txBody>
      </p:sp>
      <p:sp>
        <p:nvSpPr>
          <p:cNvPr id="20" name="Shape 17"/>
          <p:cNvSpPr/>
          <p:nvPr/>
        </p:nvSpPr>
        <p:spPr>
          <a:xfrm>
            <a:off x="504508" y="2569464"/>
            <a:ext cx="11219688" cy="749808"/>
          </a:xfrm>
          <a:prstGeom prst="roundRect">
            <a:avLst>
              <a:gd name="adj" fmla="val 7317"/>
            </a:avLst>
          </a:prstGeom>
          <a:solidFill>
            <a:srgbClr val="FFFFFF"/>
          </a:solidFill>
          <a:ln w="12700">
            <a:solidFill>
              <a:srgbClr val="E2E3EC"/>
            </a:solidFill>
            <a:prstDash val="solid"/>
          </a:ln>
        </p:spPr>
        <p:txBody>
          <a:bodyPr/>
          <a:lstStyle/>
          <a:p>
            <a:endParaRPr lang="en-BR" sz="1800"/>
          </a:p>
        </p:txBody>
      </p:sp>
      <p:sp>
        <p:nvSpPr>
          <p:cNvPr id="21" name="Text 18"/>
          <p:cNvSpPr/>
          <p:nvPr/>
        </p:nvSpPr>
        <p:spPr>
          <a:xfrm>
            <a:off x="687388" y="2569464"/>
            <a:ext cx="2377440" cy="749808"/>
          </a:xfrm>
          <a:prstGeom prst="rect">
            <a:avLst/>
          </a:prstGeom>
          <a:noFill/>
          <a:ln/>
        </p:spPr>
        <p:txBody>
          <a:bodyPr wrap="square" rtlCol="0" anchor="ctr"/>
          <a:lstStyle/>
          <a:p>
            <a:pPr marL="0" indent="0">
              <a:buNone/>
            </a:pPr>
            <a:r>
              <a:rPr lang="en-US" sz="1250" b="1">
                <a:solidFill>
                  <a:srgbClr val="201E2E"/>
                </a:solidFill>
                <a:latin typeface="Figtree SemiBold" pitchFamily="34" charset="0"/>
                <a:ea typeface="Figtree SemiBold" pitchFamily="34" charset="-122"/>
                <a:cs typeface="Figtree SemiBold" pitchFamily="34" charset="-120"/>
              </a:rPr>
              <a:t>Sharing during a CCS outage</a:t>
            </a:r>
            <a:endParaRPr lang="en-US" sz="1250"/>
          </a:p>
        </p:txBody>
      </p:sp>
      <p:sp>
        <p:nvSpPr>
          <p:cNvPr id="22" name="Text 19"/>
          <p:cNvSpPr/>
          <p:nvPr/>
        </p:nvSpPr>
        <p:spPr>
          <a:xfrm>
            <a:off x="3293428" y="2569464"/>
            <a:ext cx="3986784" cy="749808"/>
          </a:xfrm>
          <a:prstGeom prst="rect">
            <a:avLst/>
          </a:prstGeom>
          <a:noFill/>
          <a:ln/>
        </p:spPr>
        <p:txBody>
          <a:bodyPr wrap="square" rtlCol="0" anchor="ctr"/>
          <a:lstStyle/>
          <a:p>
            <a:pPr marL="0" indent="0">
              <a:lnSpc>
                <a:spcPts val="1400"/>
              </a:lnSpc>
              <a:buNone/>
            </a:pPr>
            <a:r>
              <a:rPr lang="en-US" sz="1150" b="1">
                <a:solidFill>
                  <a:srgbClr val="201E2E"/>
                </a:solidFill>
                <a:latin typeface="Figtree SemiBold" pitchFamily="34" charset="0"/>
                <a:ea typeface="Figtree SemiBold" pitchFamily="34" charset="-122"/>
                <a:cs typeface="Figtree SemiBold" pitchFamily="34" charset="-120"/>
              </a:rPr>
              <a:t>Stops. </a:t>
            </a:r>
            <a:r>
              <a:rPr lang="en-US" sz="1150">
                <a:solidFill>
                  <a:srgbClr val="5E6274"/>
                </a:solidFill>
                <a:latin typeface="Figtree" pitchFamily="34" charset="0"/>
                <a:ea typeface="Figtree" pitchFamily="34" charset="-122"/>
                <a:cs typeface="Figtree" pitchFamily="34" charset="-120"/>
              </a:rPr>
              <a:t>Nothing can be verified.</a:t>
            </a:r>
            <a:endParaRPr lang="en-US" sz="1150"/>
          </a:p>
        </p:txBody>
      </p:sp>
      <p:sp>
        <p:nvSpPr>
          <p:cNvPr id="23" name="Text 20"/>
          <p:cNvSpPr/>
          <p:nvPr/>
        </p:nvSpPr>
        <p:spPr>
          <a:xfrm>
            <a:off x="7600252" y="2569464"/>
            <a:ext cx="3986784" cy="749808"/>
          </a:xfrm>
          <a:prstGeom prst="rect">
            <a:avLst/>
          </a:prstGeom>
          <a:noFill/>
          <a:ln/>
        </p:spPr>
        <p:txBody>
          <a:bodyPr wrap="square" rtlCol="0" anchor="ctr"/>
          <a:lstStyle/>
          <a:p>
            <a:pPr marL="0" indent="0">
              <a:lnSpc>
                <a:spcPts val="1400"/>
              </a:lnSpc>
              <a:buNone/>
            </a:pPr>
            <a:r>
              <a:rPr lang="en-US" sz="1150" b="1">
                <a:solidFill>
                  <a:srgbClr val="201E2E"/>
                </a:solidFill>
                <a:latin typeface="Figtree SemiBold" pitchFamily="34" charset="0"/>
                <a:ea typeface="Figtree SemiBold" pitchFamily="34" charset="-122"/>
                <a:cs typeface="Figtree SemiBold" pitchFamily="34" charset="-120"/>
              </a:rPr>
              <a:t>Continues, up to the token lifetime. </a:t>
            </a:r>
            <a:endParaRPr lang="en-US" sz="1150"/>
          </a:p>
        </p:txBody>
      </p:sp>
      <p:sp>
        <p:nvSpPr>
          <p:cNvPr id="24" name="Shape 21"/>
          <p:cNvSpPr/>
          <p:nvPr/>
        </p:nvSpPr>
        <p:spPr>
          <a:xfrm>
            <a:off x="504508" y="3374136"/>
            <a:ext cx="11219688" cy="749808"/>
          </a:xfrm>
          <a:prstGeom prst="roundRect">
            <a:avLst>
              <a:gd name="adj" fmla="val 7317"/>
            </a:avLst>
          </a:prstGeom>
          <a:solidFill>
            <a:srgbClr val="FFFFFF"/>
          </a:solidFill>
          <a:ln w="12700">
            <a:solidFill>
              <a:srgbClr val="E2E3EC"/>
            </a:solidFill>
            <a:prstDash val="solid"/>
          </a:ln>
        </p:spPr>
        <p:txBody>
          <a:bodyPr/>
          <a:lstStyle/>
          <a:p>
            <a:endParaRPr lang="en-BR" sz="1800"/>
          </a:p>
        </p:txBody>
      </p:sp>
      <p:sp>
        <p:nvSpPr>
          <p:cNvPr id="25" name="Text 22"/>
          <p:cNvSpPr/>
          <p:nvPr/>
        </p:nvSpPr>
        <p:spPr>
          <a:xfrm>
            <a:off x="687388" y="3374136"/>
            <a:ext cx="2377440" cy="749808"/>
          </a:xfrm>
          <a:prstGeom prst="rect">
            <a:avLst/>
          </a:prstGeom>
          <a:noFill/>
          <a:ln/>
        </p:spPr>
        <p:txBody>
          <a:bodyPr wrap="square" rtlCol="0" anchor="ctr"/>
          <a:lstStyle/>
          <a:p>
            <a:pPr marL="0" indent="0">
              <a:buNone/>
            </a:pPr>
            <a:r>
              <a:rPr lang="en-US" sz="1250" b="1">
                <a:solidFill>
                  <a:srgbClr val="201E2E"/>
                </a:solidFill>
                <a:latin typeface="Figtree SemiBold" pitchFamily="34" charset="0"/>
                <a:ea typeface="Figtree SemiBold" pitchFamily="34" charset="-122"/>
                <a:cs typeface="Figtree SemiBold" pitchFamily="34" charset="-120"/>
              </a:rPr>
              <a:t>Consent revocation delay</a:t>
            </a:r>
            <a:endParaRPr lang="en-US" sz="1250"/>
          </a:p>
        </p:txBody>
      </p:sp>
      <p:sp>
        <p:nvSpPr>
          <p:cNvPr id="26" name="Text 23"/>
          <p:cNvSpPr/>
          <p:nvPr/>
        </p:nvSpPr>
        <p:spPr>
          <a:xfrm>
            <a:off x="3293428" y="3374136"/>
            <a:ext cx="3986784" cy="749808"/>
          </a:xfrm>
          <a:prstGeom prst="rect">
            <a:avLst/>
          </a:prstGeom>
          <a:noFill/>
          <a:ln/>
        </p:spPr>
        <p:txBody>
          <a:bodyPr wrap="square" rtlCol="0" anchor="ctr"/>
          <a:lstStyle/>
          <a:p>
            <a:pPr marL="0" indent="0">
              <a:lnSpc>
                <a:spcPts val="1400"/>
              </a:lnSpc>
              <a:buNone/>
            </a:pPr>
            <a:r>
              <a:rPr lang="en-US" sz="1150" b="1">
                <a:solidFill>
                  <a:srgbClr val="201E2E"/>
                </a:solidFill>
                <a:latin typeface="Figtree SemiBold" pitchFamily="34" charset="0"/>
                <a:ea typeface="Figtree SemiBold" pitchFamily="34" charset="-122"/>
                <a:cs typeface="Figtree SemiBold" pitchFamily="34" charset="-120"/>
              </a:rPr>
              <a:t>Near-instant. </a:t>
            </a:r>
            <a:r>
              <a:rPr lang="en-US" sz="1150">
                <a:solidFill>
                  <a:srgbClr val="5E6274"/>
                </a:solidFill>
                <a:latin typeface="Figtree" pitchFamily="34" charset="0"/>
                <a:ea typeface="Figtree" pitchFamily="34" charset="-122"/>
                <a:cs typeface="Figtree" pitchFamily="34" charset="-120"/>
              </a:rPr>
              <a:t>Checked on the next call.</a:t>
            </a:r>
            <a:endParaRPr lang="en-US" sz="1150"/>
          </a:p>
        </p:txBody>
      </p:sp>
      <p:sp>
        <p:nvSpPr>
          <p:cNvPr id="27" name="Text 24"/>
          <p:cNvSpPr/>
          <p:nvPr/>
        </p:nvSpPr>
        <p:spPr>
          <a:xfrm>
            <a:off x="7600252" y="3374136"/>
            <a:ext cx="3986784" cy="749808"/>
          </a:xfrm>
          <a:prstGeom prst="rect">
            <a:avLst/>
          </a:prstGeom>
          <a:noFill/>
          <a:ln/>
        </p:spPr>
        <p:txBody>
          <a:bodyPr wrap="square" rtlCol="0" anchor="ctr"/>
          <a:lstStyle/>
          <a:p>
            <a:pPr marL="0" indent="0">
              <a:lnSpc>
                <a:spcPts val="1400"/>
              </a:lnSpc>
              <a:buNone/>
            </a:pPr>
            <a:r>
              <a:rPr lang="en-US" sz="1150" b="1">
                <a:solidFill>
                  <a:srgbClr val="201E2E"/>
                </a:solidFill>
                <a:latin typeface="Figtree SemiBold" pitchFamily="34" charset="0"/>
                <a:ea typeface="Figtree SemiBold" pitchFamily="34" charset="-122"/>
                <a:cs typeface="Figtree SemiBold" pitchFamily="34" charset="-120"/>
              </a:rPr>
              <a:t>Up to the lifetime. </a:t>
            </a:r>
            <a:r>
              <a:rPr lang="en-US" sz="1150">
                <a:solidFill>
                  <a:srgbClr val="5E6274"/>
                </a:solidFill>
                <a:latin typeface="Figtree" pitchFamily="34" charset="0"/>
                <a:ea typeface="Figtree" pitchFamily="34" charset="-122"/>
                <a:cs typeface="Figtree" pitchFamily="34" charset="-120"/>
              </a:rPr>
              <a:t>Enforced at refresh.</a:t>
            </a:r>
            <a:endParaRPr lang="en-US" sz="1150"/>
          </a:p>
        </p:txBody>
      </p:sp>
      <p:sp>
        <p:nvSpPr>
          <p:cNvPr id="28" name="Shape 25"/>
          <p:cNvSpPr/>
          <p:nvPr/>
        </p:nvSpPr>
        <p:spPr>
          <a:xfrm>
            <a:off x="504508" y="4178808"/>
            <a:ext cx="11219688" cy="749808"/>
          </a:xfrm>
          <a:prstGeom prst="roundRect">
            <a:avLst>
              <a:gd name="adj" fmla="val 7317"/>
            </a:avLst>
          </a:prstGeom>
          <a:solidFill>
            <a:srgbClr val="FFFFFF"/>
          </a:solidFill>
          <a:ln w="12700">
            <a:solidFill>
              <a:srgbClr val="E2E3EC"/>
            </a:solidFill>
            <a:prstDash val="solid"/>
          </a:ln>
        </p:spPr>
        <p:txBody>
          <a:bodyPr/>
          <a:lstStyle/>
          <a:p>
            <a:endParaRPr lang="en-BR" sz="1800"/>
          </a:p>
        </p:txBody>
      </p:sp>
      <p:sp>
        <p:nvSpPr>
          <p:cNvPr id="29" name="Text 26"/>
          <p:cNvSpPr/>
          <p:nvPr/>
        </p:nvSpPr>
        <p:spPr>
          <a:xfrm>
            <a:off x="687388" y="4178808"/>
            <a:ext cx="2377440" cy="749808"/>
          </a:xfrm>
          <a:prstGeom prst="rect">
            <a:avLst/>
          </a:prstGeom>
          <a:noFill/>
          <a:ln/>
        </p:spPr>
        <p:txBody>
          <a:bodyPr wrap="square" rtlCol="0" anchor="ctr"/>
          <a:lstStyle/>
          <a:p>
            <a:pPr marL="0" indent="0">
              <a:buNone/>
            </a:pPr>
            <a:r>
              <a:rPr lang="en-US" sz="1250" b="1">
                <a:solidFill>
                  <a:srgbClr val="201E2E"/>
                </a:solidFill>
                <a:latin typeface="Figtree SemiBold" pitchFamily="34" charset="0"/>
                <a:ea typeface="Figtree SemiBold" pitchFamily="34" charset="-122"/>
                <a:cs typeface="Figtree SemiBold" pitchFamily="34" charset="-120"/>
              </a:rPr>
              <a:t>Extra load on the ecosystem</a:t>
            </a:r>
            <a:endParaRPr lang="en-US" sz="1250"/>
          </a:p>
        </p:txBody>
      </p:sp>
      <p:sp>
        <p:nvSpPr>
          <p:cNvPr id="30" name="Text 27"/>
          <p:cNvSpPr/>
          <p:nvPr/>
        </p:nvSpPr>
        <p:spPr>
          <a:xfrm>
            <a:off x="3293428" y="4178808"/>
            <a:ext cx="3986784" cy="749808"/>
          </a:xfrm>
          <a:prstGeom prst="rect">
            <a:avLst/>
          </a:prstGeom>
          <a:noFill/>
          <a:ln/>
        </p:spPr>
        <p:txBody>
          <a:bodyPr wrap="square" rtlCol="0" anchor="ctr"/>
          <a:lstStyle/>
          <a:p>
            <a:pPr marL="0" indent="0">
              <a:lnSpc>
                <a:spcPts val="1400"/>
              </a:lnSpc>
              <a:buNone/>
            </a:pPr>
            <a:r>
              <a:rPr lang="en-US" sz="1150" b="1">
                <a:solidFill>
                  <a:srgbClr val="201E2E"/>
                </a:solidFill>
                <a:latin typeface="Figtree SemiBold" pitchFamily="34" charset="0"/>
                <a:ea typeface="Figtree SemiBold" pitchFamily="34" charset="-122"/>
                <a:cs typeface="Figtree SemiBold" pitchFamily="34" charset="-120"/>
              </a:rPr>
              <a:t>High. </a:t>
            </a:r>
            <a:r>
              <a:rPr lang="en-US" sz="1150">
                <a:solidFill>
                  <a:srgbClr val="5E6274"/>
                </a:solidFill>
                <a:latin typeface="Figtree" pitchFamily="34" charset="0"/>
                <a:ea typeface="Figtree" pitchFamily="34" charset="-122"/>
                <a:cs typeface="Figtree" pitchFamily="34" charset="-120"/>
              </a:rPr>
              <a:t>One call to the CCS per request — millions per day.</a:t>
            </a:r>
            <a:endParaRPr lang="en-US" sz="1150"/>
          </a:p>
        </p:txBody>
      </p:sp>
      <p:sp>
        <p:nvSpPr>
          <p:cNvPr id="31" name="Text 28"/>
          <p:cNvSpPr/>
          <p:nvPr/>
        </p:nvSpPr>
        <p:spPr>
          <a:xfrm>
            <a:off x="7600252" y="4178808"/>
            <a:ext cx="3986784" cy="749808"/>
          </a:xfrm>
          <a:prstGeom prst="rect">
            <a:avLst/>
          </a:prstGeom>
          <a:noFill/>
          <a:ln/>
        </p:spPr>
        <p:txBody>
          <a:bodyPr wrap="square" rtlCol="0" anchor="ctr"/>
          <a:lstStyle/>
          <a:p>
            <a:pPr marL="0" indent="0">
              <a:lnSpc>
                <a:spcPts val="1400"/>
              </a:lnSpc>
              <a:buNone/>
            </a:pPr>
            <a:r>
              <a:rPr lang="en-US" sz="1150" b="1">
                <a:solidFill>
                  <a:srgbClr val="201E2E"/>
                </a:solidFill>
                <a:latin typeface="Figtree SemiBold" pitchFamily="34" charset="0"/>
                <a:ea typeface="Figtree SemiBold" pitchFamily="34" charset="-122"/>
                <a:cs typeface="Figtree SemiBold" pitchFamily="34" charset="-120"/>
              </a:rPr>
              <a:t>None. </a:t>
            </a:r>
            <a:r>
              <a:rPr lang="en-US" sz="1150">
                <a:solidFill>
                  <a:srgbClr val="5E6274"/>
                </a:solidFill>
                <a:latin typeface="Figtree" pitchFamily="34" charset="0"/>
                <a:ea typeface="Figtree" pitchFamily="34" charset="-122"/>
                <a:cs typeface="Figtree" pitchFamily="34" charset="-120"/>
              </a:rPr>
              <a:t>Verified locally, zero extra calls.</a:t>
            </a:r>
            <a:endParaRPr lang="en-US" sz="1150"/>
          </a:p>
        </p:txBody>
      </p:sp>
      <p:sp>
        <p:nvSpPr>
          <p:cNvPr id="32" name="Shape 29"/>
          <p:cNvSpPr/>
          <p:nvPr/>
        </p:nvSpPr>
        <p:spPr>
          <a:xfrm>
            <a:off x="504508" y="4983480"/>
            <a:ext cx="11219688" cy="749808"/>
          </a:xfrm>
          <a:prstGeom prst="roundRect">
            <a:avLst>
              <a:gd name="adj" fmla="val 7317"/>
            </a:avLst>
          </a:prstGeom>
          <a:solidFill>
            <a:srgbClr val="FFFFFF"/>
          </a:solidFill>
          <a:ln w="12700">
            <a:solidFill>
              <a:srgbClr val="E2E3EC"/>
            </a:solidFill>
            <a:prstDash val="solid"/>
          </a:ln>
        </p:spPr>
        <p:txBody>
          <a:bodyPr/>
          <a:lstStyle/>
          <a:p>
            <a:endParaRPr lang="en-BR" sz="1800"/>
          </a:p>
        </p:txBody>
      </p:sp>
      <p:sp>
        <p:nvSpPr>
          <p:cNvPr id="33" name="Text 30"/>
          <p:cNvSpPr/>
          <p:nvPr/>
        </p:nvSpPr>
        <p:spPr>
          <a:xfrm>
            <a:off x="687388" y="4983480"/>
            <a:ext cx="2377440" cy="749808"/>
          </a:xfrm>
          <a:prstGeom prst="rect">
            <a:avLst/>
          </a:prstGeom>
          <a:noFill/>
          <a:ln/>
        </p:spPr>
        <p:txBody>
          <a:bodyPr wrap="square" rtlCol="0" anchor="ctr"/>
          <a:lstStyle/>
          <a:p>
            <a:pPr marL="0" indent="0">
              <a:buNone/>
            </a:pPr>
            <a:r>
              <a:rPr lang="en-US" sz="1250" b="1">
                <a:solidFill>
                  <a:srgbClr val="201E2E"/>
                </a:solidFill>
                <a:latin typeface="Figtree SemiBold" pitchFamily="34" charset="0"/>
                <a:ea typeface="Figtree SemiBold" pitchFamily="34" charset="-122"/>
                <a:cs typeface="Figtree SemiBold" pitchFamily="34" charset="-120"/>
              </a:rPr>
              <a:t>Availability</a:t>
            </a:r>
            <a:endParaRPr lang="en-US" sz="1250"/>
          </a:p>
        </p:txBody>
      </p:sp>
      <p:sp>
        <p:nvSpPr>
          <p:cNvPr id="34" name="Text 31"/>
          <p:cNvSpPr/>
          <p:nvPr/>
        </p:nvSpPr>
        <p:spPr>
          <a:xfrm>
            <a:off x="3293428" y="4983480"/>
            <a:ext cx="3986784" cy="749808"/>
          </a:xfrm>
          <a:prstGeom prst="rect">
            <a:avLst/>
          </a:prstGeom>
          <a:noFill/>
          <a:ln/>
        </p:spPr>
        <p:txBody>
          <a:bodyPr wrap="square" rtlCol="0" anchor="ctr"/>
          <a:lstStyle/>
          <a:p>
            <a:pPr marL="0" indent="0">
              <a:lnSpc>
                <a:spcPts val="1400"/>
              </a:lnSpc>
              <a:buNone/>
            </a:pPr>
            <a:r>
              <a:rPr lang="en-US" sz="1150" b="1">
                <a:solidFill>
                  <a:srgbClr val="201E2E"/>
                </a:solidFill>
                <a:latin typeface="Figtree SemiBold" pitchFamily="34" charset="0"/>
                <a:ea typeface="Figtree SemiBold" pitchFamily="34" charset="-122"/>
                <a:cs typeface="Figtree SemiBold" pitchFamily="34" charset="-120"/>
              </a:rPr>
              <a:t>Coupled. </a:t>
            </a:r>
            <a:r>
              <a:rPr lang="en-US" sz="1150">
                <a:solidFill>
                  <a:srgbClr val="5E6274"/>
                </a:solidFill>
                <a:latin typeface="Figtree" pitchFamily="34" charset="0"/>
                <a:ea typeface="Figtree" pitchFamily="34" charset="-122"/>
                <a:cs typeface="Figtree" pitchFamily="34" charset="-120"/>
              </a:rPr>
              <a:t>Tied to the CCS being up.</a:t>
            </a:r>
            <a:endParaRPr lang="en-US" sz="1150"/>
          </a:p>
        </p:txBody>
      </p:sp>
      <p:sp>
        <p:nvSpPr>
          <p:cNvPr id="35" name="Text 32"/>
          <p:cNvSpPr/>
          <p:nvPr/>
        </p:nvSpPr>
        <p:spPr>
          <a:xfrm>
            <a:off x="7600252" y="4983480"/>
            <a:ext cx="3986784" cy="749808"/>
          </a:xfrm>
          <a:prstGeom prst="rect">
            <a:avLst/>
          </a:prstGeom>
          <a:noFill/>
          <a:ln/>
        </p:spPr>
        <p:txBody>
          <a:bodyPr wrap="square" rtlCol="0" anchor="ctr"/>
          <a:lstStyle/>
          <a:p>
            <a:pPr marL="0" indent="0">
              <a:lnSpc>
                <a:spcPts val="1400"/>
              </a:lnSpc>
              <a:buNone/>
            </a:pPr>
            <a:r>
              <a:rPr lang="en-US" sz="1150" b="1">
                <a:solidFill>
                  <a:srgbClr val="201E2E"/>
                </a:solidFill>
                <a:latin typeface="Figtree SemiBold" pitchFamily="34" charset="0"/>
                <a:ea typeface="Figtree SemiBold" pitchFamily="34" charset="-122"/>
                <a:cs typeface="Figtree SemiBold" pitchFamily="34" charset="-120"/>
              </a:rPr>
              <a:t>Decoupled. </a:t>
            </a:r>
            <a:r>
              <a:rPr lang="en-US" sz="1150">
                <a:solidFill>
                  <a:srgbClr val="5E6274"/>
                </a:solidFill>
                <a:latin typeface="Figtree" pitchFamily="34" charset="0"/>
                <a:ea typeface="Figtree" pitchFamily="34" charset="-122"/>
                <a:cs typeface="Figtree" pitchFamily="34" charset="-120"/>
              </a:rPr>
              <a:t>Independent within the token's life.</a:t>
            </a:r>
            <a:endParaRPr lang="en-US" sz="1150"/>
          </a:p>
        </p:txBody>
      </p:sp>
      <p:sp>
        <p:nvSpPr>
          <p:cNvPr id="36" name="Shape 33"/>
          <p:cNvSpPr/>
          <p:nvPr/>
        </p:nvSpPr>
        <p:spPr>
          <a:xfrm>
            <a:off x="504508" y="5797296"/>
            <a:ext cx="11183112" cy="658368"/>
          </a:xfrm>
          <a:prstGeom prst="roundRect">
            <a:avLst>
              <a:gd name="adj" fmla="val 12500"/>
            </a:avLst>
          </a:prstGeom>
          <a:solidFill>
            <a:srgbClr val="F2EFFF"/>
          </a:solidFill>
          <a:ln w="38100" cap="flat" cmpd="sng" algn="ctr">
            <a:solidFill>
              <a:srgbClr val="4D38F5"/>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lIns="180000" tIns="180000" rtlCol="0" anchor="ctr"/>
          <a:lstStyle/>
          <a:p>
            <a:endParaRPr lang="en-BR" sz="2000">
              <a:solidFill>
                <a:srgbClr val="000000"/>
              </a:solidFill>
            </a:endParaRPr>
          </a:p>
        </p:txBody>
      </p:sp>
      <p:sp>
        <p:nvSpPr>
          <p:cNvPr id="37" name="Shape 34"/>
          <p:cNvSpPr/>
          <p:nvPr/>
        </p:nvSpPr>
        <p:spPr>
          <a:xfrm>
            <a:off x="733108" y="5989320"/>
            <a:ext cx="1600200" cy="292608"/>
          </a:xfrm>
          <a:prstGeom prst="roundRect">
            <a:avLst>
              <a:gd name="adj" fmla="val 50000"/>
            </a:avLst>
          </a:prstGeom>
          <a:solidFill>
            <a:srgbClr val="4D38F5"/>
          </a:solidFill>
          <a:ln w="12700">
            <a:solidFill>
              <a:srgbClr val="4D38F5"/>
            </a:solidFill>
            <a:prstDash val="solid"/>
          </a:ln>
        </p:spPr>
        <p:txBody>
          <a:bodyPr/>
          <a:lstStyle/>
          <a:p>
            <a:endParaRPr lang="en-BR" sz="1800"/>
          </a:p>
        </p:txBody>
      </p:sp>
      <p:sp>
        <p:nvSpPr>
          <p:cNvPr id="38" name="Text 35"/>
          <p:cNvSpPr/>
          <p:nvPr/>
        </p:nvSpPr>
        <p:spPr>
          <a:xfrm>
            <a:off x="733108" y="5980176"/>
            <a:ext cx="1600200" cy="292608"/>
          </a:xfrm>
          <a:prstGeom prst="rect">
            <a:avLst/>
          </a:prstGeom>
          <a:noFill/>
          <a:ln/>
        </p:spPr>
        <p:txBody>
          <a:bodyPr wrap="square" rtlCol="0" anchor="ctr"/>
          <a:lstStyle/>
          <a:p>
            <a:pPr marL="0" indent="0" algn="ctr">
              <a:buNone/>
            </a:pPr>
            <a:r>
              <a:rPr lang="en-US" sz="950" b="1" kern="0" spc="200">
                <a:solidFill>
                  <a:srgbClr val="FFFFFF"/>
                </a:solidFill>
                <a:latin typeface="Figtree Medium" pitchFamily="34" charset="0"/>
                <a:ea typeface="Figtree Medium" pitchFamily="34" charset="-122"/>
                <a:cs typeface="Figtree Medium" pitchFamily="34" charset="-120"/>
              </a:rPr>
              <a:t>FOR DISCUSSION</a:t>
            </a:r>
            <a:endParaRPr lang="en-US" sz="950"/>
          </a:p>
        </p:txBody>
      </p:sp>
      <p:sp>
        <p:nvSpPr>
          <p:cNvPr id="39" name="Text 36"/>
          <p:cNvSpPr/>
          <p:nvPr/>
        </p:nvSpPr>
        <p:spPr>
          <a:xfrm>
            <a:off x="2516188" y="5797296"/>
            <a:ext cx="9052560" cy="658368"/>
          </a:xfrm>
          <a:prstGeom prst="rect">
            <a:avLst/>
          </a:prstGeom>
          <a:noFill/>
          <a:ln/>
        </p:spPr>
        <p:txBody>
          <a:bodyPr wrap="square" lIns="91440" tIns="45720" rIns="91440" bIns="45720" rtlCol="0" anchor="ctr"/>
          <a:lstStyle/>
          <a:p>
            <a:r>
              <a:rPr lang="en-US" sz="1350">
                <a:latin typeface="Figtree Medium"/>
                <a:ea typeface="Figtree Medium"/>
                <a:cs typeface="Figtree Medium" pitchFamily="34" charset="-120"/>
              </a:rPr>
              <a:t>What are your thoughts on our decision to use JWTs instead of opaque tokens, removing the need for mandatory introspection?</a:t>
            </a:r>
            <a:endParaRPr lang="en-US" sz="1350">
              <a:latin typeface="Figtree Medium"/>
              <a:ea typeface="Figtree Medium"/>
            </a:endParaRPr>
          </a:p>
        </p:txBody>
      </p:sp>
    </p:spTree>
    <p:extLst>
      <p:ext uri="{BB962C8B-B14F-4D97-AF65-F5344CB8AC3E}">
        <p14:creationId xmlns:p14="http://schemas.microsoft.com/office/powerpoint/2010/main" val="9395859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6">
    <p:bg>
      <p:bgPr>
        <a:solidFill>
          <a:srgbClr val="F6F6F8"/>
        </a:solidFill>
        <a:effectLst/>
      </p:bgPr>
    </p:bg>
    <p:spTree>
      <p:nvGrpSpPr>
        <p:cNvPr id="1" name=""/>
        <p:cNvGrpSpPr/>
        <p:nvPr/>
      </p:nvGrpSpPr>
      <p:grpSpPr>
        <a:xfrm>
          <a:off x="0" y="0"/>
          <a:ext cx="0" cy="0"/>
          <a:chOff x="0" y="0"/>
          <a:chExt cx="0" cy="0"/>
        </a:xfrm>
      </p:grpSpPr>
      <p:pic>
        <p:nvPicPr>
          <p:cNvPr id="2" name="Image 0" descr="/Users/christianeloysio/Desktop/tlt/.build/assets/recco-logo-dark.png"/>
          <p:cNvPicPr>
            <a:picLocks noChangeAspect="1"/>
          </p:cNvPicPr>
          <p:nvPr/>
        </p:nvPicPr>
        <p:blipFill>
          <a:blip r:embed="rId3"/>
          <a:stretch>
            <a:fillRect/>
          </a:stretch>
        </p:blipFill>
        <p:spPr>
          <a:xfrm>
            <a:off x="10562908" y="347472"/>
            <a:ext cx="1188720" cy="228600"/>
          </a:xfrm>
          <a:prstGeom prst="rect">
            <a:avLst/>
          </a:prstGeom>
        </p:spPr>
      </p:pic>
      <p:sp>
        <p:nvSpPr>
          <p:cNvPr id="3" name="Text 0"/>
          <p:cNvSpPr/>
          <p:nvPr/>
        </p:nvSpPr>
        <p:spPr>
          <a:xfrm>
            <a:off x="504508" y="384048"/>
            <a:ext cx="8229600" cy="274320"/>
          </a:xfrm>
          <a:prstGeom prst="rect">
            <a:avLst/>
          </a:prstGeom>
          <a:noFill/>
          <a:ln/>
        </p:spPr>
        <p:txBody>
          <a:bodyPr wrap="square" rtlCol="0" anchor="ctr"/>
          <a:lstStyle/>
          <a:p>
            <a:pPr marL="0" indent="0">
              <a:buNone/>
            </a:pPr>
            <a:r>
              <a:rPr lang="en-US" sz="1200" b="1" kern="0" spc="400" dirty="0">
                <a:solidFill>
                  <a:srgbClr val="4D38F5"/>
                </a:solidFill>
                <a:latin typeface="Figtree Medium" pitchFamily="34" charset="0"/>
                <a:ea typeface="Figtree Medium" pitchFamily="34" charset="-122"/>
                <a:cs typeface="Figtree Medium" pitchFamily="34" charset="-120"/>
              </a:rPr>
              <a:t>THE SECOND DECISION</a:t>
            </a:r>
            <a:endParaRPr lang="en-US" sz="1200" dirty="0"/>
          </a:p>
        </p:txBody>
      </p:sp>
      <p:sp>
        <p:nvSpPr>
          <p:cNvPr id="4" name="Text 1"/>
          <p:cNvSpPr/>
          <p:nvPr/>
        </p:nvSpPr>
        <p:spPr>
          <a:xfrm>
            <a:off x="504508" y="713232"/>
            <a:ext cx="11155680" cy="594360"/>
          </a:xfrm>
          <a:prstGeom prst="rect">
            <a:avLst/>
          </a:prstGeom>
          <a:noFill/>
          <a:ln/>
        </p:spPr>
        <p:txBody>
          <a:bodyPr wrap="square" rtlCol="0" anchor="ctr"/>
          <a:lstStyle/>
          <a:p>
            <a:pPr marL="0" indent="0">
              <a:buNone/>
            </a:pPr>
            <a:r>
              <a:rPr lang="en-US" sz="2700" b="1" dirty="0">
                <a:solidFill>
                  <a:srgbClr val="201E2E"/>
                </a:solidFill>
                <a:latin typeface="Figtree SemiBold" pitchFamily="34" charset="0"/>
                <a:ea typeface="Figtree SemiBold" pitchFamily="34" charset="-122"/>
                <a:cs typeface="Figtree SemiBold" pitchFamily="34" charset="-120"/>
              </a:rPr>
              <a:t>Token lifetime — aligning to half-hourly settlement</a:t>
            </a:r>
            <a:endParaRPr lang="en-US" sz="2700" dirty="0"/>
          </a:p>
        </p:txBody>
      </p:sp>
      <p:sp>
        <p:nvSpPr>
          <p:cNvPr id="5" name="Text 2"/>
          <p:cNvSpPr/>
          <p:nvPr/>
        </p:nvSpPr>
        <p:spPr>
          <a:xfrm>
            <a:off x="504508" y="6528816"/>
            <a:ext cx="5486400" cy="228600"/>
          </a:xfrm>
          <a:prstGeom prst="rect">
            <a:avLst/>
          </a:prstGeom>
          <a:noFill/>
          <a:ln/>
        </p:spPr>
        <p:txBody>
          <a:bodyPr wrap="square" rtlCol="0" anchor="ctr"/>
          <a:lstStyle/>
          <a:p>
            <a:pPr marL="0" indent="0">
              <a:buNone/>
            </a:pPr>
            <a:r>
              <a:rPr lang="en-US" sz="900" dirty="0">
                <a:solidFill>
                  <a:srgbClr val="8A8DA0"/>
                </a:solidFill>
                <a:latin typeface="Figtree" pitchFamily="34" charset="0"/>
                <a:ea typeface="Figtree" pitchFamily="34" charset="-122"/>
                <a:cs typeface="Figtree" pitchFamily="34" charset="-120"/>
              </a:rPr>
              <a:t>RECCo · Consumer Consent Solution</a:t>
            </a:r>
            <a:endParaRPr lang="en-US" sz="900" dirty="0"/>
          </a:p>
        </p:txBody>
      </p:sp>
      <p:sp>
        <p:nvSpPr>
          <p:cNvPr id="6" name="Text 3"/>
          <p:cNvSpPr/>
          <p:nvPr/>
        </p:nvSpPr>
        <p:spPr>
          <a:xfrm>
            <a:off x="11523028" y="6528816"/>
            <a:ext cx="411480" cy="228600"/>
          </a:xfrm>
          <a:prstGeom prst="rect">
            <a:avLst/>
          </a:prstGeom>
          <a:noFill/>
          <a:ln/>
        </p:spPr>
        <p:txBody>
          <a:bodyPr wrap="square" rtlCol="0" anchor="ctr"/>
          <a:lstStyle/>
          <a:p>
            <a:pPr marL="0" indent="0" algn="r">
              <a:buNone/>
            </a:pPr>
            <a:r>
              <a:rPr lang="en-US" sz="900" dirty="0">
                <a:solidFill>
                  <a:srgbClr val="8A8DA0"/>
                </a:solidFill>
                <a:latin typeface="Figtree" pitchFamily="34" charset="0"/>
                <a:ea typeface="Figtree" pitchFamily="34" charset="-122"/>
                <a:cs typeface="Figtree" pitchFamily="34" charset="-120"/>
              </a:rPr>
              <a:t>6</a:t>
            </a:r>
            <a:endParaRPr lang="en-US" sz="900" dirty="0"/>
          </a:p>
        </p:txBody>
      </p:sp>
      <p:sp>
        <p:nvSpPr>
          <p:cNvPr id="7" name="Shape 4"/>
          <p:cNvSpPr/>
          <p:nvPr/>
        </p:nvSpPr>
        <p:spPr>
          <a:xfrm>
            <a:off x="504508" y="1554480"/>
            <a:ext cx="3749040" cy="4114800"/>
          </a:xfrm>
          <a:prstGeom prst="roundRect">
            <a:avLst>
              <a:gd name="adj" fmla="val 2195"/>
            </a:avLst>
          </a:prstGeom>
          <a:solidFill>
            <a:srgbClr val="041F62"/>
          </a:solidFill>
          <a:ln w="12700">
            <a:solidFill>
              <a:srgbClr val="041F62"/>
            </a:solidFill>
            <a:prstDash val="solid"/>
          </a:ln>
        </p:spPr>
        <p:txBody>
          <a:bodyPr/>
          <a:lstStyle/>
          <a:p>
            <a:endParaRPr lang="en-BR" sz="1800"/>
          </a:p>
        </p:txBody>
      </p:sp>
      <p:sp>
        <p:nvSpPr>
          <p:cNvPr id="8" name="Shape 5"/>
          <p:cNvSpPr/>
          <p:nvPr/>
        </p:nvSpPr>
        <p:spPr>
          <a:xfrm>
            <a:off x="586804" y="1554480"/>
            <a:ext cx="3584448" cy="64008"/>
          </a:xfrm>
          <a:prstGeom prst="rect">
            <a:avLst/>
          </a:prstGeom>
          <a:solidFill>
            <a:srgbClr val="4D38F5"/>
          </a:solidFill>
          <a:ln w="12700">
            <a:solidFill>
              <a:srgbClr val="4D38F5"/>
            </a:solidFill>
            <a:prstDash val="solid"/>
          </a:ln>
        </p:spPr>
        <p:txBody>
          <a:bodyPr/>
          <a:lstStyle/>
          <a:p>
            <a:endParaRPr lang="en-BR" sz="1800"/>
          </a:p>
        </p:txBody>
      </p:sp>
      <p:sp>
        <p:nvSpPr>
          <p:cNvPr id="9" name="Text 6"/>
          <p:cNvSpPr/>
          <p:nvPr/>
        </p:nvSpPr>
        <p:spPr>
          <a:xfrm>
            <a:off x="778828" y="1874520"/>
            <a:ext cx="3200400" cy="274320"/>
          </a:xfrm>
          <a:prstGeom prst="rect">
            <a:avLst/>
          </a:prstGeom>
          <a:noFill/>
          <a:ln/>
        </p:spPr>
        <p:txBody>
          <a:bodyPr wrap="square" rtlCol="0" anchor="ctr"/>
          <a:lstStyle/>
          <a:p>
            <a:pPr marL="0" indent="0">
              <a:buNone/>
            </a:pPr>
            <a:r>
              <a:rPr lang="en-US" sz="1100" b="1" kern="0" spc="300" dirty="0">
                <a:solidFill>
                  <a:srgbClr val="CDC2FA"/>
                </a:solidFill>
                <a:latin typeface="Figtree Medium" pitchFamily="34" charset="0"/>
                <a:ea typeface="Figtree Medium" pitchFamily="34" charset="-122"/>
                <a:cs typeface="Figtree Medium" pitchFamily="34" charset="-120"/>
              </a:rPr>
              <a:t>OUR PROPOSAL</a:t>
            </a:r>
            <a:endParaRPr lang="en-US" sz="1100" dirty="0"/>
          </a:p>
        </p:txBody>
      </p:sp>
      <p:sp>
        <p:nvSpPr>
          <p:cNvPr id="10" name="Text 7"/>
          <p:cNvSpPr/>
          <p:nvPr/>
        </p:nvSpPr>
        <p:spPr>
          <a:xfrm>
            <a:off x="778828" y="2194560"/>
            <a:ext cx="3200400" cy="1005840"/>
          </a:xfrm>
          <a:prstGeom prst="rect">
            <a:avLst/>
          </a:prstGeom>
          <a:noFill/>
          <a:ln/>
        </p:spPr>
        <p:txBody>
          <a:bodyPr wrap="square" rtlCol="0" anchor="ctr"/>
          <a:lstStyle/>
          <a:p>
            <a:pPr marL="0" indent="0">
              <a:buNone/>
            </a:pPr>
            <a:r>
              <a:rPr lang="en-US" sz="6000" b="1" dirty="0">
                <a:solidFill>
                  <a:srgbClr val="CDC2FA"/>
                </a:solidFill>
                <a:latin typeface="Figtree SemiBold" pitchFamily="34" charset="0"/>
                <a:ea typeface="Figtree SemiBold" pitchFamily="34" charset="-122"/>
                <a:cs typeface="Figtree SemiBold" pitchFamily="34" charset="-120"/>
              </a:rPr>
              <a:t>30 min</a:t>
            </a:r>
            <a:endParaRPr lang="en-US" sz="6000" dirty="0"/>
          </a:p>
        </p:txBody>
      </p:sp>
      <p:sp>
        <p:nvSpPr>
          <p:cNvPr id="11" name="Text 8"/>
          <p:cNvSpPr/>
          <p:nvPr/>
        </p:nvSpPr>
        <p:spPr>
          <a:xfrm>
            <a:off x="778828" y="3246120"/>
            <a:ext cx="3200400" cy="320040"/>
          </a:xfrm>
          <a:prstGeom prst="rect">
            <a:avLst/>
          </a:prstGeom>
          <a:noFill/>
          <a:ln/>
        </p:spPr>
        <p:txBody>
          <a:bodyPr wrap="square" rtlCol="0" anchor="ctr"/>
          <a:lstStyle/>
          <a:p>
            <a:pPr marL="0" indent="0">
              <a:buNone/>
            </a:pPr>
            <a:r>
              <a:rPr lang="en-US" sz="1400" dirty="0">
                <a:solidFill>
                  <a:srgbClr val="FFFFFF"/>
                </a:solidFill>
                <a:latin typeface="Figtree Medium" pitchFamily="34" charset="0"/>
                <a:ea typeface="Figtree Medium" pitchFamily="34" charset="-122"/>
                <a:cs typeface="Figtree Medium" pitchFamily="34" charset="-120"/>
              </a:rPr>
              <a:t>access token lifetime</a:t>
            </a:r>
            <a:endParaRPr lang="en-US" sz="1400" dirty="0"/>
          </a:p>
        </p:txBody>
      </p:sp>
      <p:sp>
        <p:nvSpPr>
          <p:cNvPr id="12" name="Text 9"/>
          <p:cNvSpPr/>
          <p:nvPr/>
        </p:nvSpPr>
        <p:spPr>
          <a:xfrm>
            <a:off x="778828" y="3703320"/>
            <a:ext cx="3200400" cy="1737360"/>
          </a:xfrm>
          <a:prstGeom prst="rect">
            <a:avLst/>
          </a:prstGeom>
          <a:noFill/>
          <a:ln/>
        </p:spPr>
        <p:txBody>
          <a:bodyPr wrap="square" rtlCol="0" anchor="ctr"/>
          <a:lstStyle/>
          <a:p>
            <a:pPr marL="0" indent="0">
              <a:lnSpc>
                <a:spcPts val="1800"/>
              </a:lnSpc>
              <a:buNone/>
            </a:pPr>
            <a:r>
              <a:rPr lang="en-US" sz="1250" dirty="0">
                <a:solidFill>
                  <a:srgbClr val="B7BDDC"/>
                </a:solidFill>
                <a:latin typeface="Figtree" pitchFamily="34" charset="0"/>
                <a:ea typeface="Figtree" pitchFamily="34" charset="-122"/>
                <a:cs typeface="Figtree" pitchFamily="34" charset="-120"/>
              </a:rPr>
              <a:t>One settlement period — the token lives exactly as long as the half-hourly consumption data it unlocks.</a:t>
            </a:r>
            <a:endParaRPr lang="en-US" sz="1250" dirty="0"/>
          </a:p>
        </p:txBody>
      </p:sp>
      <p:sp>
        <p:nvSpPr>
          <p:cNvPr id="13" name="Text 10"/>
          <p:cNvSpPr/>
          <p:nvPr/>
        </p:nvSpPr>
        <p:spPr>
          <a:xfrm>
            <a:off x="4527868" y="1600200"/>
            <a:ext cx="7132320" cy="365760"/>
          </a:xfrm>
          <a:prstGeom prst="rect">
            <a:avLst/>
          </a:prstGeom>
          <a:noFill/>
          <a:ln/>
        </p:spPr>
        <p:txBody>
          <a:bodyPr wrap="square" rtlCol="0" anchor="ctr"/>
          <a:lstStyle/>
          <a:p>
            <a:pPr marL="0" indent="0">
              <a:buNone/>
            </a:pPr>
            <a:r>
              <a:rPr lang="en-US" sz="1600" b="1" dirty="0">
                <a:solidFill>
                  <a:srgbClr val="201E2E"/>
                </a:solidFill>
                <a:latin typeface="Figtree SemiBold" pitchFamily="34" charset="0"/>
                <a:ea typeface="Figtree SemiBold" pitchFamily="34" charset="-122"/>
                <a:cs typeface="Figtree SemiBold" pitchFamily="34" charset="-120"/>
              </a:rPr>
              <a:t>What does this mean?</a:t>
            </a:r>
            <a:endParaRPr lang="en-US" sz="1600" dirty="0"/>
          </a:p>
        </p:txBody>
      </p:sp>
      <p:sp>
        <p:nvSpPr>
          <p:cNvPr id="14" name="Text 11"/>
          <p:cNvSpPr/>
          <p:nvPr/>
        </p:nvSpPr>
        <p:spPr>
          <a:xfrm>
            <a:off x="4527868" y="2011680"/>
            <a:ext cx="7132320" cy="1143000"/>
          </a:xfrm>
          <a:prstGeom prst="rect">
            <a:avLst/>
          </a:prstGeom>
          <a:noFill/>
          <a:ln/>
        </p:spPr>
        <p:txBody>
          <a:bodyPr wrap="square" rtlCol="0" anchor="ctr"/>
          <a:lstStyle/>
          <a:p>
            <a:pPr marL="0" indent="0">
              <a:lnSpc>
                <a:spcPts val="1800"/>
              </a:lnSpc>
              <a:buNone/>
            </a:pPr>
            <a:r>
              <a:rPr lang="en-US" sz="1300" dirty="0">
                <a:solidFill>
                  <a:srgbClr val="5E6274"/>
                </a:solidFill>
                <a:latin typeface="Figtree" pitchFamily="34" charset="0"/>
                <a:ea typeface="Figtree" pitchFamily="34" charset="-122"/>
                <a:cs typeface="Figtree" pitchFamily="34" charset="-120"/>
              </a:rPr>
              <a:t>30 minutes after issuance by the CCS, any access token held by an ATP becomes invalid. To make another data request, the ATP presents its refresh token to the CCS and retrieves a new access token — a mechanism designed to enable long-life consents while minimising data exposure risks.</a:t>
            </a:r>
            <a:endParaRPr lang="en-US" sz="1300" dirty="0"/>
          </a:p>
        </p:txBody>
      </p:sp>
      <p:sp>
        <p:nvSpPr>
          <p:cNvPr id="15" name="Text 12"/>
          <p:cNvSpPr/>
          <p:nvPr/>
        </p:nvSpPr>
        <p:spPr>
          <a:xfrm>
            <a:off x="4527868" y="3383280"/>
            <a:ext cx="7132320" cy="365760"/>
          </a:xfrm>
          <a:prstGeom prst="rect">
            <a:avLst/>
          </a:prstGeom>
          <a:noFill/>
          <a:ln/>
        </p:spPr>
        <p:txBody>
          <a:bodyPr wrap="square" rtlCol="0" anchor="ctr"/>
          <a:lstStyle/>
          <a:p>
            <a:pPr marL="0" indent="0">
              <a:buNone/>
            </a:pPr>
            <a:r>
              <a:rPr lang="en-US" sz="1600" b="1" dirty="0">
                <a:solidFill>
                  <a:srgbClr val="201E2E"/>
                </a:solidFill>
                <a:latin typeface="Figtree SemiBold" pitchFamily="34" charset="0"/>
                <a:ea typeface="Figtree SemiBold" pitchFamily="34" charset="-122"/>
                <a:cs typeface="Figtree SemiBold" pitchFamily="34" charset="-120"/>
              </a:rPr>
              <a:t>Why do we think 30 minutes is suitable?</a:t>
            </a:r>
            <a:endParaRPr lang="en-US" sz="1600" dirty="0"/>
          </a:p>
        </p:txBody>
      </p:sp>
      <p:sp>
        <p:nvSpPr>
          <p:cNvPr id="16" name="Shape 13"/>
          <p:cNvSpPr/>
          <p:nvPr/>
        </p:nvSpPr>
        <p:spPr>
          <a:xfrm>
            <a:off x="4527868" y="3895344"/>
            <a:ext cx="146304" cy="146304"/>
          </a:xfrm>
          <a:prstGeom prst="ellipse">
            <a:avLst/>
          </a:prstGeom>
          <a:solidFill>
            <a:srgbClr val="4D38F5"/>
          </a:solidFill>
          <a:ln/>
        </p:spPr>
        <p:txBody>
          <a:bodyPr/>
          <a:lstStyle/>
          <a:p>
            <a:endParaRPr lang="en-BR" sz="1800"/>
          </a:p>
        </p:txBody>
      </p:sp>
      <p:sp>
        <p:nvSpPr>
          <p:cNvPr id="17" name="Text 14"/>
          <p:cNvSpPr/>
          <p:nvPr/>
        </p:nvSpPr>
        <p:spPr>
          <a:xfrm>
            <a:off x="4829493" y="3607308"/>
            <a:ext cx="6858000" cy="868680"/>
          </a:xfrm>
          <a:prstGeom prst="rect">
            <a:avLst/>
          </a:prstGeom>
          <a:noFill/>
          <a:ln/>
        </p:spPr>
        <p:txBody>
          <a:bodyPr wrap="square" rtlCol="0" anchor="ctr"/>
          <a:lstStyle/>
          <a:p>
            <a:pPr marL="0" indent="0">
              <a:lnSpc>
                <a:spcPts val="1700"/>
              </a:lnSpc>
              <a:buNone/>
            </a:pPr>
            <a:r>
              <a:rPr lang="en-US" sz="1300" b="1" dirty="0">
                <a:solidFill>
                  <a:srgbClr val="201E2E"/>
                </a:solidFill>
                <a:latin typeface="Figtree SemiBold" pitchFamily="34" charset="0"/>
                <a:ea typeface="Figtree SemiBold" pitchFamily="34" charset="-122"/>
                <a:cs typeface="Figtree SemiBold" pitchFamily="34" charset="-120"/>
              </a:rPr>
              <a:t>Aligned with MHHS — </a:t>
            </a:r>
            <a:r>
              <a:rPr lang="en-US" sz="1300" dirty="0">
                <a:solidFill>
                  <a:srgbClr val="5E6274"/>
                </a:solidFill>
                <a:latin typeface="Figtree" pitchFamily="34" charset="0"/>
                <a:ea typeface="Figtree" pitchFamily="34" charset="-122"/>
                <a:cs typeface="Figtree" pitchFamily="34" charset="-120"/>
              </a:rPr>
              <a:t>The token expires on the same clock as the half-hourly consumption data it unlocks.</a:t>
            </a:r>
            <a:endParaRPr lang="en-US" sz="1300" dirty="0"/>
          </a:p>
        </p:txBody>
      </p:sp>
      <p:sp>
        <p:nvSpPr>
          <p:cNvPr id="18" name="Shape 15"/>
          <p:cNvSpPr/>
          <p:nvPr/>
        </p:nvSpPr>
        <p:spPr>
          <a:xfrm>
            <a:off x="4527868" y="4764024"/>
            <a:ext cx="146304" cy="146304"/>
          </a:xfrm>
          <a:prstGeom prst="ellipse">
            <a:avLst/>
          </a:prstGeom>
          <a:solidFill>
            <a:srgbClr val="4D38F5"/>
          </a:solidFill>
          <a:ln/>
        </p:spPr>
        <p:txBody>
          <a:bodyPr/>
          <a:lstStyle/>
          <a:p>
            <a:endParaRPr lang="en-BR" sz="1800"/>
          </a:p>
        </p:txBody>
      </p:sp>
      <p:sp>
        <p:nvSpPr>
          <p:cNvPr id="19" name="Text 16"/>
          <p:cNvSpPr/>
          <p:nvPr/>
        </p:nvSpPr>
        <p:spPr>
          <a:xfrm>
            <a:off x="4829493" y="4608576"/>
            <a:ext cx="6858000" cy="868680"/>
          </a:xfrm>
          <a:prstGeom prst="rect">
            <a:avLst/>
          </a:prstGeom>
          <a:noFill/>
          <a:ln/>
        </p:spPr>
        <p:txBody>
          <a:bodyPr wrap="square" rtlCol="0" anchor="ctr"/>
          <a:lstStyle/>
          <a:p>
            <a:pPr marL="0" indent="0">
              <a:lnSpc>
                <a:spcPts val="1700"/>
              </a:lnSpc>
              <a:buNone/>
            </a:pPr>
            <a:r>
              <a:rPr lang="en-US" sz="1300" b="1" dirty="0">
                <a:solidFill>
                  <a:srgbClr val="201E2E"/>
                </a:solidFill>
                <a:latin typeface="Figtree SemiBold" pitchFamily="34" charset="0"/>
                <a:ea typeface="Figtree SemiBold" pitchFamily="34" charset="-122"/>
                <a:cs typeface="Figtree SemiBold" pitchFamily="34" charset="-120"/>
              </a:rPr>
              <a:t>Bounded revocation risk — </a:t>
            </a:r>
            <a:r>
              <a:rPr lang="en-US" sz="1300" dirty="0">
                <a:solidFill>
                  <a:srgbClr val="5E6274"/>
                </a:solidFill>
                <a:latin typeface="Figtree" pitchFamily="34" charset="0"/>
                <a:ea typeface="Figtree" pitchFamily="34" charset="-122"/>
                <a:cs typeface="Figtree" pitchFamily="34" charset="-120"/>
              </a:rPr>
              <a:t>It reflects the risk we are willing to take in a revocation-failure scenario — a consumer revokes with an ATP, but delays or system failures inhibit updates reaching the record.</a:t>
            </a:r>
            <a:endParaRPr lang="en-US" sz="1300" dirty="0"/>
          </a:p>
        </p:txBody>
      </p:sp>
    </p:spTree>
    <p:extLst>
      <p:ext uri="{BB962C8B-B14F-4D97-AF65-F5344CB8AC3E}">
        <p14:creationId xmlns:p14="http://schemas.microsoft.com/office/powerpoint/2010/main" val="27084324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7">
    <p:bg>
      <p:bgPr>
        <a:solidFill>
          <a:srgbClr val="F6F6F8"/>
        </a:solidFill>
        <a:effectLst/>
      </p:bgPr>
    </p:bg>
    <p:spTree>
      <p:nvGrpSpPr>
        <p:cNvPr id="1" name=""/>
        <p:cNvGrpSpPr/>
        <p:nvPr/>
      </p:nvGrpSpPr>
      <p:grpSpPr>
        <a:xfrm>
          <a:off x="0" y="0"/>
          <a:ext cx="0" cy="0"/>
          <a:chOff x="0" y="0"/>
          <a:chExt cx="0" cy="0"/>
        </a:xfrm>
      </p:grpSpPr>
      <p:pic>
        <p:nvPicPr>
          <p:cNvPr id="2" name="Image 0" descr="/Users/christianeloysio/Desktop/tlt/.build/assets/recco-logo-dark.png"/>
          <p:cNvPicPr>
            <a:picLocks noChangeAspect="1"/>
          </p:cNvPicPr>
          <p:nvPr/>
        </p:nvPicPr>
        <p:blipFill>
          <a:blip r:embed="rId3"/>
          <a:stretch>
            <a:fillRect/>
          </a:stretch>
        </p:blipFill>
        <p:spPr>
          <a:xfrm>
            <a:off x="10562908" y="347472"/>
            <a:ext cx="1188720" cy="228600"/>
          </a:xfrm>
          <a:prstGeom prst="rect">
            <a:avLst/>
          </a:prstGeom>
        </p:spPr>
      </p:pic>
      <p:sp>
        <p:nvSpPr>
          <p:cNvPr id="3" name="Text 0"/>
          <p:cNvSpPr/>
          <p:nvPr/>
        </p:nvSpPr>
        <p:spPr>
          <a:xfrm>
            <a:off x="504508" y="384048"/>
            <a:ext cx="8229600" cy="274320"/>
          </a:xfrm>
          <a:prstGeom prst="rect">
            <a:avLst/>
          </a:prstGeom>
          <a:noFill/>
          <a:ln/>
        </p:spPr>
        <p:txBody>
          <a:bodyPr wrap="square" rtlCol="0" anchor="ctr"/>
          <a:lstStyle/>
          <a:p>
            <a:pPr marL="0" indent="0">
              <a:buNone/>
            </a:pPr>
            <a:r>
              <a:rPr lang="en-US" sz="1200" b="1" kern="0" spc="400">
                <a:solidFill>
                  <a:srgbClr val="4D38F5"/>
                </a:solidFill>
                <a:latin typeface="Figtree Medium" pitchFamily="34" charset="0"/>
                <a:ea typeface="Figtree Medium" pitchFamily="34" charset="-122"/>
                <a:cs typeface="Figtree Medium" pitchFamily="34" charset="-120"/>
              </a:rPr>
              <a:t>WHAT THE NUMBER CONTROLS</a:t>
            </a:r>
            <a:endParaRPr lang="en-US" sz="1200"/>
          </a:p>
        </p:txBody>
      </p:sp>
      <p:sp>
        <p:nvSpPr>
          <p:cNvPr id="4" name="Text 1"/>
          <p:cNvSpPr/>
          <p:nvPr/>
        </p:nvSpPr>
        <p:spPr>
          <a:xfrm>
            <a:off x="504508" y="713232"/>
            <a:ext cx="11155680" cy="594360"/>
          </a:xfrm>
          <a:prstGeom prst="rect">
            <a:avLst/>
          </a:prstGeom>
          <a:noFill/>
          <a:ln/>
        </p:spPr>
        <p:txBody>
          <a:bodyPr wrap="square" rtlCol="0" anchor="ctr"/>
          <a:lstStyle/>
          <a:p>
            <a:pPr marL="0" indent="0">
              <a:buNone/>
            </a:pPr>
            <a:r>
              <a:rPr lang="en-US" sz="2700" b="1">
                <a:solidFill>
                  <a:srgbClr val="201E2E"/>
                </a:solidFill>
                <a:latin typeface="Figtree SemiBold" pitchFamily="34" charset="0"/>
                <a:ea typeface="Figtree SemiBold" pitchFamily="34" charset="-122"/>
                <a:cs typeface="Figtree SemiBold" pitchFamily="34" charset="-120"/>
              </a:rPr>
              <a:t>The same number sets outage cover and revocation delay</a:t>
            </a:r>
            <a:endParaRPr lang="en-US" sz="2700"/>
          </a:p>
        </p:txBody>
      </p:sp>
      <p:sp>
        <p:nvSpPr>
          <p:cNvPr id="5" name="Text 2"/>
          <p:cNvSpPr/>
          <p:nvPr/>
        </p:nvSpPr>
        <p:spPr>
          <a:xfrm>
            <a:off x="504508" y="6528816"/>
            <a:ext cx="5486400" cy="228600"/>
          </a:xfrm>
          <a:prstGeom prst="rect">
            <a:avLst/>
          </a:prstGeom>
          <a:noFill/>
          <a:ln/>
        </p:spPr>
        <p:txBody>
          <a:bodyPr wrap="square" rtlCol="0" anchor="ctr"/>
          <a:lstStyle/>
          <a:p>
            <a:pPr marL="0" indent="0">
              <a:buNone/>
            </a:pPr>
            <a:r>
              <a:rPr lang="en-US" sz="900">
                <a:solidFill>
                  <a:srgbClr val="8A8DA0"/>
                </a:solidFill>
                <a:latin typeface="Figtree" pitchFamily="34" charset="0"/>
                <a:ea typeface="Figtree" pitchFamily="34" charset="-122"/>
                <a:cs typeface="Figtree" pitchFamily="34" charset="-120"/>
              </a:rPr>
              <a:t>RECCo · Consumer Consent Solution</a:t>
            </a:r>
            <a:endParaRPr lang="en-US" sz="900"/>
          </a:p>
        </p:txBody>
      </p:sp>
      <p:sp>
        <p:nvSpPr>
          <p:cNvPr id="6" name="Text 3"/>
          <p:cNvSpPr/>
          <p:nvPr/>
        </p:nvSpPr>
        <p:spPr>
          <a:xfrm>
            <a:off x="11523028" y="6528816"/>
            <a:ext cx="411480" cy="228600"/>
          </a:xfrm>
          <a:prstGeom prst="rect">
            <a:avLst/>
          </a:prstGeom>
          <a:noFill/>
          <a:ln/>
        </p:spPr>
        <p:txBody>
          <a:bodyPr wrap="square" rtlCol="0" anchor="ctr"/>
          <a:lstStyle/>
          <a:p>
            <a:pPr marL="0" indent="0" algn="r">
              <a:buNone/>
            </a:pPr>
            <a:r>
              <a:rPr lang="en-US" sz="900">
                <a:solidFill>
                  <a:srgbClr val="8A8DA0"/>
                </a:solidFill>
                <a:latin typeface="Figtree" pitchFamily="34" charset="0"/>
                <a:ea typeface="Figtree" pitchFamily="34" charset="-122"/>
                <a:cs typeface="Figtree" pitchFamily="34" charset="-120"/>
              </a:rPr>
              <a:t>7</a:t>
            </a:r>
            <a:endParaRPr lang="en-US" sz="900"/>
          </a:p>
        </p:txBody>
      </p:sp>
      <p:sp>
        <p:nvSpPr>
          <p:cNvPr id="7" name="Shape 4"/>
          <p:cNvSpPr/>
          <p:nvPr/>
        </p:nvSpPr>
        <p:spPr>
          <a:xfrm>
            <a:off x="504508" y="1463040"/>
            <a:ext cx="3538728" cy="3200400"/>
          </a:xfrm>
          <a:prstGeom prst="roundRect">
            <a:avLst>
              <a:gd name="adj" fmla="val 2571"/>
            </a:avLst>
          </a:prstGeom>
          <a:solidFill>
            <a:srgbClr val="041F62"/>
          </a:solidFill>
          <a:ln w="12700">
            <a:solidFill>
              <a:srgbClr val="041F62"/>
            </a:solidFill>
            <a:prstDash val="solid"/>
          </a:ln>
        </p:spPr>
        <p:txBody>
          <a:bodyPr/>
          <a:lstStyle/>
          <a:p>
            <a:endParaRPr lang="en-BR" sz="1800"/>
          </a:p>
        </p:txBody>
      </p:sp>
      <p:sp>
        <p:nvSpPr>
          <p:cNvPr id="8" name="Shape 5"/>
          <p:cNvSpPr/>
          <p:nvPr/>
        </p:nvSpPr>
        <p:spPr>
          <a:xfrm>
            <a:off x="586804" y="1463040"/>
            <a:ext cx="3374136" cy="64008"/>
          </a:xfrm>
          <a:prstGeom prst="rect">
            <a:avLst/>
          </a:prstGeom>
          <a:solidFill>
            <a:srgbClr val="4D38F5"/>
          </a:solidFill>
          <a:ln w="12700">
            <a:solidFill>
              <a:srgbClr val="4D38F5"/>
            </a:solidFill>
            <a:prstDash val="solid"/>
          </a:ln>
        </p:spPr>
        <p:txBody>
          <a:bodyPr/>
          <a:lstStyle/>
          <a:p>
            <a:endParaRPr lang="en-BR" sz="1800"/>
          </a:p>
        </p:txBody>
      </p:sp>
      <p:sp>
        <p:nvSpPr>
          <p:cNvPr id="9" name="Shape 6"/>
          <p:cNvSpPr/>
          <p:nvPr/>
        </p:nvSpPr>
        <p:spPr>
          <a:xfrm>
            <a:off x="2653348" y="1691640"/>
            <a:ext cx="1188720" cy="292608"/>
          </a:xfrm>
          <a:prstGeom prst="roundRect">
            <a:avLst>
              <a:gd name="adj" fmla="val 50000"/>
            </a:avLst>
          </a:prstGeom>
          <a:solidFill>
            <a:srgbClr val="4D38F5"/>
          </a:solidFill>
          <a:ln/>
        </p:spPr>
        <p:txBody>
          <a:bodyPr/>
          <a:lstStyle/>
          <a:p>
            <a:endParaRPr lang="en-BR" sz="1800"/>
          </a:p>
        </p:txBody>
      </p:sp>
      <p:sp>
        <p:nvSpPr>
          <p:cNvPr id="10" name="Text 7"/>
          <p:cNvSpPr/>
          <p:nvPr/>
        </p:nvSpPr>
        <p:spPr>
          <a:xfrm>
            <a:off x="2653348" y="1682496"/>
            <a:ext cx="1188720" cy="292608"/>
          </a:xfrm>
          <a:prstGeom prst="rect">
            <a:avLst/>
          </a:prstGeom>
          <a:noFill/>
          <a:ln/>
        </p:spPr>
        <p:txBody>
          <a:bodyPr wrap="square" rtlCol="0" anchor="ctr"/>
          <a:lstStyle/>
          <a:p>
            <a:pPr marL="0" indent="0" algn="ctr">
              <a:buNone/>
            </a:pPr>
            <a:r>
              <a:rPr lang="en-US" sz="850" b="1" kern="0" spc="200">
                <a:solidFill>
                  <a:srgbClr val="FFFFFF"/>
                </a:solidFill>
                <a:latin typeface="Figtree Medium" pitchFamily="34" charset="0"/>
                <a:ea typeface="Figtree Medium" pitchFamily="34" charset="-122"/>
                <a:cs typeface="Figtree Medium" pitchFamily="34" charset="-120"/>
              </a:rPr>
              <a:t>PROPOSED</a:t>
            </a:r>
            <a:endParaRPr lang="en-US" sz="850"/>
          </a:p>
        </p:txBody>
      </p:sp>
      <p:sp>
        <p:nvSpPr>
          <p:cNvPr id="11" name="Text 8"/>
          <p:cNvSpPr/>
          <p:nvPr/>
        </p:nvSpPr>
        <p:spPr>
          <a:xfrm>
            <a:off x="760540" y="1691640"/>
            <a:ext cx="3017520" cy="685800"/>
          </a:xfrm>
          <a:prstGeom prst="rect">
            <a:avLst/>
          </a:prstGeom>
          <a:noFill/>
          <a:ln/>
        </p:spPr>
        <p:txBody>
          <a:bodyPr wrap="square" rtlCol="0" anchor="ctr"/>
          <a:lstStyle/>
          <a:p>
            <a:pPr marL="0" indent="0">
              <a:buNone/>
            </a:pPr>
            <a:r>
              <a:rPr lang="en-US" sz="3400" b="1">
                <a:solidFill>
                  <a:srgbClr val="CDC2FA"/>
                </a:solidFill>
                <a:latin typeface="Figtree SemiBold" pitchFamily="34" charset="0"/>
                <a:ea typeface="Figtree SemiBold" pitchFamily="34" charset="-122"/>
                <a:cs typeface="Figtree SemiBold" pitchFamily="34" charset="-120"/>
              </a:rPr>
              <a:t>30 min</a:t>
            </a:r>
            <a:endParaRPr lang="en-US" sz="3400"/>
          </a:p>
        </p:txBody>
      </p:sp>
      <p:sp>
        <p:nvSpPr>
          <p:cNvPr id="12" name="Text 9"/>
          <p:cNvSpPr/>
          <p:nvPr/>
        </p:nvSpPr>
        <p:spPr>
          <a:xfrm>
            <a:off x="760540" y="2377440"/>
            <a:ext cx="3017520" cy="320040"/>
          </a:xfrm>
          <a:prstGeom prst="rect">
            <a:avLst/>
          </a:prstGeom>
          <a:noFill/>
          <a:ln/>
        </p:spPr>
        <p:txBody>
          <a:bodyPr wrap="square" rtlCol="0" anchor="ctr"/>
          <a:lstStyle/>
          <a:p>
            <a:pPr marL="0" indent="0">
              <a:buNone/>
            </a:pPr>
            <a:r>
              <a:rPr lang="en-US" sz="1200">
                <a:solidFill>
                  <a:srgbClr val="B7BDDC"/>
                </a:solidFill>
                <a:latin typeface="Figtree Medium" pitchFamily="34" charset="0"/>
                <a:ea typeface="Figtree Medium" pitchFamily="34" charset="-122"/>
                <a:cs typeface="Figtree Medium" pitchFamily="34" charset="-120"/>
              </a:rPr>
              <a:t>half-hourly consumption data</a:t>
            </a:r>
            <a:endParaRPr lang="en-US" sz="1200"/>
          </a:p>
        </p:txBody>
      </p:sp>
      <p:sp>
        <p:nvSpPr>
          <p:cNvPr id="13" name="Shape 10"/>
          <p:cNvSpPr/>
          <p:nvPr/>
        </p:nvSpPr>
        <p:spPr>
          <a:xfrm>
            <a:off x="760540" y="2880360"/>
            <a:ext cx="3017520" cy="0"/>
          </a:xfrm>
          <a:prstGeom prst="line">
            <a:avLst/>
          </a:prstGeom>
          <a:noFill/>
          <a:ln w="9525">
            <a:solidFill>
              <a:srgbClr val="1B3475"/>
            </a:solidFill>
            <a:prstDash val="solid"/>
          </a:ln>
        </p:spPr>
        <p:txBody>
          <a:bodyPr/>
          <a:lstStyle/>
          <a:p>
            <a:endParaRPr lang="en-BR" sz="1800"/>
          </a:p>
        </p:txBody>
      </p:sp>
      <p:sp>
        <p:nvSpPr>
          <p:cNvPr id="14" name="Text 11"/>
          <p:cNvSpPr/>
          <p:nvPr/>
        </p:nvSpPr>
        <p:spPr>
          <a:xfrm>
            <a:off x="760540" y="2935224"/>
            <a:ext cx="2011680" cy="411480"/>
          </a:xfrm>
          <a:prstGeom prst="rect">
            <a:avLst/>
          </a:prstGeom>
          <a:noFill/>
          <a:ln/>
        </p:spPr>
        <p:txBody>
          <a:bodyPr wrap="square" rtlCol="0" anchor="ctr"/>
          <a:lstStyle/>
          <a:p>
            <a:pPr marL="0" indent="0">
              <a:buNone/>
            </a:pPr>
            <a:r>
              <a:rPr lang="en-US" sz="1200">
                <a:solidFill>
                  <a:srgbClr val="B7BDDC"/>
                </a:solidFill>
                <a:latin typeface="Figtree" pitchFamily="34" charset="0"/>
                <a:ea typeface="Figtree" pitchFamily="34" charset="-122"/>
                <a:cs typeface="Figtree" pitchFamily="34" charset="-120"/>
              </a:rPr>
              <a:t>Outage cover</a:t>
            </a:r>
            <a:endParaRPr lang="en-US" sz="1200"/>
          </a:p>
        </p:txBody>
      </p:sp>
      <p:sp>
        <p:nvSpPr>
          <p:cNvPr id="15" name="Text 12"/>
          <p:cNvSpPr/>
          <p:nvPr/>
        </p:nvSpPr>
        <p:spPr>
          <a:xfrm>
            <a:off x="2516188" y="2935224"/>
            <a:ext cx="1261872" cy="411480"/>
          </a:xfrm>
          <a:prstGeom prst="rect">
            <a:avLst/>
          </a:prstGeom>
          <a:noFill/>
          <a:ln/>
        </p:spPr>
        <p:txBody>
          <a:bodyPr wrap="square" rtlCol="0" anchor="ctr"/>
          <a:lstStyle/>
          <a:p>
            <a:pPr marL="0" indent="0" algn="r">
              <a:buNone/>
            </a:pPr>
            <a:r>
              <a:rPr lang="en-US" sz="1250" b="1">
                <a:solidFill>
                  <a:srgbClr val="CDC2FA"/>
                </a:solidFill>
                <a:latin typeface="Figtree SemiBold" pitchFamily="34" charset="0"/>
                <a:ea typeface="Figtree SemiBold" pitchFamily="34" charset="-122"/>
                <a:cs typeface="Figtree SemiBold" pitchFamily="34" charset="-120"/>
              </a:rPr>
              <a:t>30 min</a:t>
            </a:r>
            <a:endParaRPr lang="en-US" sz="1250"/>
          </a:p>
        </p:txBody>
      </p:sp>
      <p:sp>
        <p:nvSpPr>
          <p:cNvPr id="16" name="Shape 13"/>
          <p:cNvSpPr/>
          <p:nvPr/>
        </p:nvSpPr>
        <p:spPr>
          <a:xfrm>
            <a:off x="760540" y="3410712"/>
            <a:ext cx="3017520" cy="0"/>
          </a:xfrm>
          <a:prstGeom prst="line">
            <a:avLst/>
          </a:prstGeom>
          <a:noFill/>
          <a:ln w="9525">
            <a:solidFill>
              <a:srgbClr val="1B3475"/>
            </a:solidFill>
            <a:prstDash val="solid"/>
          </a:ln>
        </p:spPr>
        <p:txBody>
          <a:bodyPr/>
          <a:lstStyle/>
          <a:p>
            <a:endParaRPr lang="en-BR" sz="1800"/>
          </a:p>
        </p:txBody>
      </p:sp>
      <p:sp>
        <p:nvSpPr>
          <p:cNvPr id="17" name="Text 14"/>
          <p:cNvSpPr/>
          <p:nvPr/>
        </p:nvSpPr>
        <p:spPr>
          <a:xfrm>
            <a:off x="760540" y="3465576"/>
            <a:ext cx="2011680" cy="411480"/>
          </a:xfrm>
          <a:prstGeom prst="rect">
            <a:avLst/>
          </a:prstGeom>
          <a:noFill/>
          <a:ln/>
        </p:spPr>
        <p:txBody>
          <a:bodyPr wrap="square" rtlCol="0" anchor="ctr"/>
          <a:lstStyle/>
          <a:p>
            <a:pPr marL="0" indent="0">
              <a:buNone/>
            </a:pPr>
            <a:r>
              <a:rPr lang="en-US" sz="1200">
                <a:solidFill>
                  <a:srgbClr val="B7BDDC"/>
                </a:solidFill>
                <a:latin typeface="Figtree" pitchFamily="34" charset="0"/>
                <a:ea typeface="Figtree" pitchFamily="34" charset="-122"/>
                <a:cs typeface="Figtree" pitchFamily="34" charset="-120"/>
              </a:rPr>
              <a:t>Max revocation delay</a:t>
            </a:r>
            <a:endParaRPr lang="en-US" sz="1200"/>
          </a:p>
        </p:txBody>
      </p:sp>
      <p:sp>
        <p:nvSpPr>
          <p:cNvPr id="18" name="Text 15"/>
          <p:cNvSpPr/>
          <p:nvPr/>
        </p:nvSpPr>
        <p:spPr>
          <a:xfrm>
            <a:off x="2516188" y="3465576"/>
            <a:ext cx="1261872" cy="411480"/>
          </a:xfrm>
          <a:prstGeom prst="rect">
            <a:avLst/>
          </a:prstGeom>
          <a:noFill/>
          <a:ln/>
        </p:spPr>
        <p:txBody>
          <a:bodyPr wrap="square" rtlCol="0" anchor="ctr"/>
          <a:lstStyle/>
          <a:p>
            <a:pPr marL="0" indent="0" algn="r">
              <a:buNone/>
            </a:pPr>
            <a:r>
              <a:rPr lang="en-US" sz="1250" b="1">
                <a:solidFill>
                  <a:srgbClr val="CDC2FA"/>
                </a:solidFill>
                <a:latin typeface="Figtree SemiBold" pitchFamily="34" charset="0"/>
                <a:ea typeface="Figtree SemiBold" pitchFamily="34" charset="-122"/>
                <a:cs typeface="Figtree SemiBold" pitchFamily="34" charset="-120"/>
              </a:rPr>
              <a:t>30 min</a:t>
            </a:r>
            <a:endParaRPr lang="en-US" sz="1250"/>
          </a:p>
        </p:txBody>
      </p:sp>
      <p:sp>
        <p:nvSpPr>
          <p:cNvPr id="19" name="Shape 16"/>
          <p:cNvSpPr/>
          <p:nvPr/>
        </p:nvSpPr>
        <p:spPr>
          <a:xfrm>
            <a:off x="760540" y="3941064"/>
            <a:ext cx="3017520" cy="0"/>
          </a:xfrm>
          <a:prstGeom prst="line">
            <a:avLst/>
          </a:prstGeom>
          <a:noFill/>
          <a:ln w="9525">
            <a:solidFill>
              <a:srgbClr val="1B3475"/>
            </a:solidFill>
            <a:prstDash val="solid"/>
          </a:ln>
        </p:spPr>
        <p:txBody>
          <a:bodyPr/>
          <a:lstStyle/>
          <a:p>
            <a:endParaRPr lang="en-BR" sz="1800"/>
          </a:p>
        </p:txBody>
      </p:sp>
      <p:sp>
        <p:nvSpPr>
          <p:cNvPr id="20" name="Text 17"/>
          <p:cNvSpPr/>
          <p:nvPr/>
        </p:nvSpPr>
        <p:spPr>
          <a:xfrm>
            <a:off x="760540" y="3995928"/>
            <a:ext cx="2011680" cy="411480"/>
          </a:xfrm>
          <a:prstGeom prst="rect">
            <a:avLst/>
          </a:prstGeom>
          <a:noFill/>
          <a:ln/>
        </p:spPr>
        <p:txBody>
          <a:bodyPr wrap="square" rtlCol="0" anchor="ctr"/>
          <a:lstStyle/>
          <a:p>
            <a:pPr marL="0" indent="0">
              <a:buNone/>
            </a:pPr>
            <a:r>
              <a:rPr lang="en-US" sz="1200">
                <a:solidFill>
                  <a:srgbClr val="B7BDDC"/>
                </a:solidFill>
                <a:latin typeface="Figtree" pitchFamily="34" charset="0"/>
                <a:ea typeface="Figtree" pitchFamily="34" charset="-122"/>
                <a:cs typeface="Figtree" pitchFamily="34" charset="-120"/>
              </a:rPr>
              <a:t>Extra CCS load</a:t>
            </a:r>
            <a:endParaRPr lang="en-US" sz="1200"/>
          </a:p>
        </p:txBody>
      </p:sp>
      <p:sp>
        <p:nvSpPr>
          <p:cNvPr id="21" name="Text 18"/>
          <p:cNvSpPr/>
          <p:nvPr/>
        </p:nvSpPr>
        <p:spPr>
          <a:xfrm>
            <a:off x="2516188" y="3995928"/>
            <a:ext cx="1261872" cy="411480"/>
          </a:xfrm>
          <a:prstGeom prst="rect">
            <a:avLst/>
          </a:prstGeom>
          <a:noFill/>
          <a:ln/>
        </p:spPr>
        <p:txBody>
          <a:bodyPr wrap="square" rtlCol="0" anchor="ctr"/>
          <a:lstStyle/>
          <a:p>
            <a:pPr marL="0" indent="0" algn="r">
              <a:buNone/>
            </a:pPr>
            <a:r>
              <a:rPr lang="en-US" sz="1250" b="1">
                <a:solidFill>
                  <a:srgbClr val="CDC2FA"/>
                </a:solidFill>
                <a:latin typeface="Figtree SemiBold" pitchFamily="34" charset="0"/>
                <a:ea typeface="Figtree SemiBold" pitchFamily="34" charset="-122"/>
                <a:cs typeface="Figtree SemiBold" pitchFamily="34" charset="-120"/>
              </a:rPr>
              <a:t>0</a:t>
            </a:r>
            <a:endParaRPr lang="en-US" sz="1250"/>
          </a:p>
        </p:txBody>
      </p:sp>
      <p:sp>
        <p:nvSpPr>
          <p:cNvPr id="22" name="Shape 19"/>
          <p:cNvSpPr/>
          <p:nvPr/>
        </p:nvSpPr>
        <p:spPr>
          <a:xfrm>
            <a:off x="4326700" y="1463040"/>
            <a:ext cx="3538728" cy="3200400"/>
          </a:xfrm>
          <a:prstGeom prst="roundRect">
            <a:avLst>
              <a:gd name="adj" fmla="val 2571"/>
            </a:avLst>
          </a:prstGeom>
          <a:solidFill>
            <a:srgbClr val="FFFFFF"/>
          </a:solidFill>
          <a:ln w="12700">
            <a:solidFill>
              <a:srgbClr val="E2E3EC"/>
            </a:solidFill>
            <a:prstDash val="solid"/>
          </a:ln>
        </p:spPr>
        <p:txBody>
          <a:bodyPr/>
          <a:lstStyle/>
          <a:p>
            <a:endParaRPr lang="en-BR" sz="1800"/>
          </a:p>
        </p:txBody>
      </p:sp>
      <p:sp>
        <p:nvSpPr>
          <p:cNvPr id="23" name="Text 20"/>
          <p:cNvSpPr/>
          <p:nvPr/>
        </p:nvSpPr>
        <p:spPr>
          <a:xfrm>
            <a:off x="4582732" y="1691640"/>
            <a:ext cx="3017520" cy="685800"/>
          </a:xfrm>
          <a:prstGeom prst="rect">
            <a:avLst/>
          </a:prstGeom>
          <a:noFill/>
          <a:ln/>
        </p:spPr>
        <p:txBody>
          <a:bodyPr wrap="square" rtlCol="0" anchor="ctr"/>
          <a:lstStyle/>
          <a:p>
            <a:pPr marL="0" indent="0">
              <a:buNone/>
            </a:pPr>
            <a:r>
              <a:rPr lang="en-US" sz="3400" b="1">
                <a:solidFill>
                  <a:srgbClr val="201E2E"/>
                </a:solidFill>
                <a:latin typeface="Figtree SemiBold" pitchFamily="34" charset="0"/>
                <a:ea typeface="Figtree SemiBold" pitchFamily="34" charset="-122"/>
                <a:cs typeface="Figtree SemiBold" pitchFamily="34" charset="-120"/>
              </a:rPr>
              <a:t>2 hours</a:t>
            </a:r>
            <a:endParaRPr lang="en-US" sz="3400"/>
          </a:p>
        </p:txBody>
      </p:sp>
      <p:sp>
        <p:nvSpPr>
          <p:cNvPr id="24" name="Text 21"/>
          <p:cNvSpPr/>
          <p:nvPr/>
        </p:nvSpPr>
        <p:spPr>
          <a:xfrm>
            <a:off x="4582732" y="2377440"/>
            <a:ext cx="3017520" cy="320040"/>
          </a:xfrm>
          <a:prstGeom prst="rect">
            <a:avLst/>
          </a:prstGeom>
          <a:noFill/>
          <a:ln/>
        </p:spPr>
        <p:txBody>
          <a:bodyPr wrap="square" rtlCol="0" anchor="ctr"/>
          <a:lstStyle/>
          <a:p>
            <a:pPr marL="0" indent="0">
              <a:buNone/>
            </a:pPr>
            <a:r>
              <a:rPr lang="en-US" sz="1200">
                <a:solidFill>
                  <a:srgbClr val="5E6274"/>
                </a:solidFill>
                <a:latin typeface="Figtree Medium" pitchFamily="34" charset="0"/>
                <a:ea typeface="Figtree Medium" pitchFamily="34" charset="-122"/>
                <a:cs typeface="Figtree Medium" pitchFamily="34" charset="-120"/>
              </a:rPr>
              <a:t>a middle ground</a:t>
            </a:r>
            <a:endParaRPr lang="en-US" sz="1200"/>
          </a:p>
        </p:txBody>
      </p:sp>
      <p:sp>
        <p:nvSpPr>
          <p:cNvPr id="25" name="Shape 22"/>
          <p:cNvSpPr/>
          <p:nvPr/>
        </p:nvSpPr>
        <p:spPr>
          <a:xfrm>
            <a:off x="4582732" y="2880360"/>
            <a:ext cx="3017520" cy="0"/>
          </a:xfrm>
          <a:prstGeom prst="line">
            <a:avLst/>
          </a:prstGeom>
          <a:noFill/>
          <a:ln w="9525">
            <a:solidFill>
              <a:srgbClr val="E2E3EC"/>
            </a:solidFill>
            <a:prstDash val="solid"/>
          </a:ln>
        </p:spPr>
        <p:txBody>
          <a:bodyPr/>
          <a:lstStyle/>
          <a:p>
            <a:endParaRPr lang="en-BR" sz="1800"/>
          </a:p>
        </p:txBody>
      </p:sp>
      <p:sp>
        <p:nvSpPr>
          <p:cNvPr id="26" name="Text 23"/>
          <p:cNvSpPr/>
          <p:nvPr/>
        </p:nvSpPr>
        <p:spPr>
          <a:xfrm>
            <a:off x="4582732" y="2935224"/>
            <a:ext cx="2011680" cy="411480"/>
          </a:xfrm>
          <a:prstGeom prst="rect">
            <a:avLst/>
          </a:prstGeom>
          <a:noFill/>
          <a:ln/>
        </p:spPr>
        <p:txBody>
          <a:bodyPr wrap="square" rtlCol="0" anchor="ctr"/>
          <a:lstStyle/>
          <a:p>
            <a:pPr marL="0" indent="0">
              <a:buNone/>
            </a:pPr>
            <a:r>
              <a:rPr lang="en-US" sz="1200">
                <a:solidFill>
                  <a:srgbClr val="5E6274"/>
                </a:solidFill>
                <a:latin typeface="Figtree" pitchFamily="34" charset="0"/>
                <a:ea typeface="Figtree" pitchFamily="34" charset="-122"/>
                <a:cs typeface="Figtree" pitchFamily="34" charset="-120"/>
              </a:rPr>
              <a:t>Outage cover</a:t>
            </a:r>
            <a:endParaRPr lang="en-US" sz="1200"/>
          </a:p>
        </p:txBody>
      </p:sp>
      <p:sp>
        <p:nvSpPr>
          <p:cNvPr id="27" name="Text 24"/>
          <p:cNvSpPr/>
          <p:nvPr/>
        </p:nvSpPr>
        <p:spPr>
          <a:xfrm>
            <a:off x="6338380" y="2935224"/>
            <a:ext cx="1261872" cy="411480"/>
          </a:xfrm>
          <a:prstGeom prst="rect">
            <a:avLst/>
          </a:prstGeom>
          <a:noFill/>
          <a:ln/>
        </p:spPr>
        <p:txBody>
          <a:bodyPr wrap="square" rtlCol="0" anchor="ctr"/>
          <a:lstStyle/>
          <a:p>
            <a:pPr marL="0" indent="0" algn="r">
              <a:buNone/>
            </a:pPr>
            <a:r>
              <a:rPr lang="en-US" sz="1250" b="1">
                <a:solidFill>
                  <a:srgbClr val="201E2E"/>
                </a:solidFill>
                <a:latin typeface="Figtree SemiBold" pitchFamily="34" charset="0"/>
                <a:ea typeface="Figtree SemiBold" pitchFamily="34" charset="-122"/>
                <a:cs typeface="Figtree SemiBold" pitchFamily="34" charset="-120"/>
              </a:rPr>
              <a:t>2 hours</a:t>
            </a:r>
            <a:endParaRPr lang="en-US" sz="1250"/>
          </a:p>
        </p:txBody>
      </p:sp>
      <p:sp>
        <p:nvSpPr>
          <p:cNvPr id="28" name="Shape 25"/>
          <p:cNvSpPr/>
          <p:nvPr/>
        </p:nvSpPr>
        <p:spPr>
          <a:xfrm>
            <a:off x="4582732" y="3410712"/>
            <a:ext cx="3017520" cy="0"/>
          </a:xfrm>
          <a:prstGeom prst="line">
            <a:avLst/>
          </a:prstGeom>
          <a:noFill/>
          <a:ln w="9525">
            <a:solidFill>
              <a:srgbClr val="E2E3EC"/>
            </a:solidFill>
            <a:prstDash val="solid"/>
          </a:ln>
        </p:spPr>
        <p:txBody>
          <a:bodyPr/>
          <a:lstStyle/>
          <a:p>
            <a:endParaRPr lang="en-BR" sz="1800"/>
          </a:p>
        </p:txBody>
      </p:sp>
      <p:sp>
        <p:nvSpPr>
          <p:cNvPr id="29" name="Text 26"/>
          <p:cNvSpPr/>
          <p:nvPr/>
        </p:nvSpPr>
        <p:spPr>
          <a:xfrm>
            <a:off x="4582732" y="3465576"/>
            <a:ext cx="2011680" cy="411480"/>
          </a:xfrm>
          <a:prstGeom prst="rect">
            <a:avLst/>
          </a:prstGeom>
          <a:noFill/>
          <a:ln/>
        </p:spPr>
        <p:txBody>
          <a:bodyPr wrap="square" rtlCol="0" anchor="ctr"/>
          <a:lstStyle/>
          <a:p>
            <a:pPr marL="0" indent="0">
              <a:buNone/>
            </a:pPr>
            <a:r>
              <a:rPr lang="en-US" sz="1200">
                <a:solidFill>
                  <a:srgbClr val="5E6274"/>
                </a:solidFill>
                <a:latin typeface="Figtree" pitchFamily="34" charset="0"/>
                <a:ea typeface="Figtree" pitchFamily="34" charset="-122"/>
                <a:cs typeface="Figtree" pitchFamily="34" charset="-120"/>
              </a:rPr>
              <a:t>Max revocation delay</a:t>
            </a:r>
            <a:endParaRPr lang="en-US" sz="1200"/>
          </a:p>
        </p:txBody>
      </p:sp>
      <p:sp>
        <p:nvSpPr>
          <p:cNvPr id="30" name="Text 27"/>
          <p:cNvSpPr/>
          <p:nvPr/>
        </p:nvSpPr>
        <p:spPr>
          <a:xfrm>
            <a:off x="6338380" y="3465576"/>
            <a:ext cx="1261872" cy="411480"/>
          </a:xfrm>
          <a:prstGeom prst="rect">
            <a:avLst/>
          </a:prstGeom>
          <a:noFill/>
          <a:ln/>
        </p:spPr>
        <p:txBody>
          <a:bodyPr wrap="square" rtlCol="0" anchor="ctr"/>
          <a:lstStyle/>
          <a:p>
            <a:pPr marL="0" indent="0" algn="r">
              <a:buNone/>
            </a:pPr>
            <a:r>
              <a:rPr lang="en-US" sz="1250" b="1">
                <a:solidFill>
                  <a:srgbClr val="201E2E"/>
                </a:solidFill>
                <a:latin typeface="Figtree SemiBold" pitchFamily="34" charset="0"/>
                <a:ea typeface="Figtree SemiBold" pitchFamily="34" charset="-122"/>
                <a:cs typeface="Figtree SemiBold" pitchFamily="34" charset="-120"/>
              </a:rPr>
              <a:t>2 hours</a:t>
            </a:r>
            <a:endParaRPr lang="en-US" sz="1250"/>
          </a:p>
        </p:txBody>
      </p:sp>
      <p:sp>
        <p:nvSpPr>
          <p:cNvPr id="31" name="Shape 28"/>
          <p:cNvSpPr/>
          <p:nvPr/>
        </p:nvSpPr>
        <p:spPr>
          <a:xfrm>
            <a:off x="4582732" y="3941064"/>
            <a:ext cx="3017520" cy="0"/>
          </a:xfrm>
          <a:prstGeom prst="line">
            <a:avLst/>
          </a:prstGeom>
          <a:noFill/>
          <a:ln w="9525">
            <a:solidFill>
              <a:srgbClr val="E2E3EC"/>
            </a:solidFill>
            <a:prstDash val="solid"/>
          </a:ln>
        </p:spPr>
        <p:txBody>
          <a:bodyPr/>
          <a:lstStyle/>
          <a:p>
            <a:endParaRPr lang="en-BR" sz="1800"/>
          </a:p>
        </p:txBody>
      </p:sp>
      <p:sp>
        <p:nvSpPr>
          <p:cNvPr id="32" name="Text 29"/>
          <p:cNvSpPr/>
          <p:nvPr/>
        </p:nvSpPr>
        <p:spPr>
          <a:xfrm>
            <a:off x="4582732" y="3995928"/>
            <a:ext cx="2011680" cy="411480"/>
          </a:xfrm>
          <a:prstGeom prst="rect">
            <a:avLst/>
          </a:prstGeom>
          <a:noFill/>
          <a:ln/>
        </p:spPr>
        <p:txBody>
          <a:bodyPr wrap="square" rtlCol="0" anchor="ctr"/>
          <a:lstStyle/>
          <a:p>
            <a:pPr marL="0" indent="0">
              <a:buNone/>
            </a:pPr>
            <a:r>
              <a:rPr lang="en-US" sz="1200">
                <a:solidFill>
                  <a:srgbClr val="5E6274"/>
                </a:solidFill>
                <a:latin typeface="Figtree" pitchFamily="34" charset="0"/>
                <a:ea typeface="Figtree" pitchFamily="34" charset="-122"/>
                <a:cs typeface="Figtree" pitchFamily="34" charset="-120"/>
              </a:rPr>
              <a:t>Extra CCS load</a:t>
            </a:r>
            <a:endParaRPr lang="en-US" sz="1200"/>
          </a:p>
        </p:txBody>
      </p:sp>
      <p:sp>
        <p:nvSpPr>
          <p:cNvPr id="33" name="Text 30"/>
          <p:cNvSpPr/>
          <p:nvPr/>
        </p:nvSpPr>
        <p:spPr>
          <a:xfrm>
            <a:off x="6338380" y="3995928"/>
            <a:ext cx="1261872" cy="411480"/>
          </a:xfrm>
          <a:prstGeom prst="rect">
            <a:avLst/>
          </a:prstGeom>
          <a:noFill/>
          <a:ln/>
        </p:spPr>
        <p:txBody>
          <a:bodyPr wrap="square" rtlCol="0" anchor="ctr"/>
          <a:lstStyle/>
          <a:p>
            <a:pPr marL="0" indent="0" algn="r">
              <a:buNone/>
            </a:pPr>
            <a:r>
              <a:rPr lang="en-US" sz="1250" b="1">
                <a:solidFill>
                  <a:srgbClr val="201E2E"/>
                </a:solidFill>
                <a:latin typeface="Figtree SemiBold" pitchFamily="34" charset="0"/>
                <a:ea typeface="Figtree SemiBold" pitchFamily="34" charset="-122"/>
                <a:cs typeface="Figtree SemiBold" pitchFamily="34" charset="-120"/>
              </a:rPr>
              <a:t>0</a:t>
            </a:r>
            <a:endParaRPr lang="en-US" sz="1250"/>
          </a:p>
        </p:txBody>
      </p:sp>
      <p:sp>
        <p:nvSpPr>
          <p:cNvPr id="34" name="Shape 31"/>
          <p:cNvSpPr/>
          <p:nvPr/>
        </p:nvSpPr>
        <p:spPr>
          <a:xfrm>
            <a:off x="8148892" y="1463040"/>
            <a:ext cx="3538728" cy="3200400"/>
          </a:xfrm>
          <a:prstGeom prst="roundRect">
            <a:avLst>
              <a:gd name="adj" fmla="val 2571"/>
            </a:avLst>
          </a:prstGeom>
          <a:solidFill>
            <a:srgbClr val="FFFFFF"/>
          </a:solidFill>
          <a:ln w="12700">
            <a:solidFill>
              <a:srgbClr val="E2E3EC"/>
            </a:solidFill>
            <a:prstDash val="solid"/>
          </a:ln>
        </p:spPr>
        <p:txBody>
          <a:bodyPr/>
          <a:lstStyle/>
          <a:p>
            <a:endParaRPr lang="en-BR" sz="1800"/>
          </a:p>
        </p:txBody>
      </p:sp>
      <p:sp>
        <p:nvSpPr>
          <p:cNvPr id="35" name="Text 32"/>
          <p:cNvSpPr/>
          <p:nvPr/>
        </p:nvSpPr>
        <p:spPr>
          <a:xfrm>
            <a:off x="8404924" y="1691640"/>
            <a:ext cx="3017520" cy="685800"/>
          </a:xfrm>
          <a:prstGeom prst="rect">
            <a:avLst/>
          </a:prstGeom>
          <a:noFill/>
          <a:ln/>
        </p:spPr>
        <p:txBody>
          <a:bodyPr wrap="square" rtlCol="0" anchor="ctr"/>
          <a:lstStyle/>
          <a:p>
            <a:pPr marL="0" indent="0">
              <a:buNone/>
            </a:pPr>
            <a:r>
              <a:rPr lang="en-US" sz="3400" b="1">
                <a:solidFill>
                  <a:srgbClr val="201E2E"/>
                </a:solidFill>
                <a:latin typeface="Figtree SemiBold" pitchFamily="34" charset="0"/>
                <a:ea typeface="Figtree SemiBold" pitchFamily="34" charset="-122"/>
                <a:cs typeface="Figtree SemiBold" pitchFamily="34" charset="-120"/>
              </a:rPr>
              <a:t>12 hours</a:t>
            </a:r>
            <a:endParaRPr lang="en-US" sz="3400"/>
          </a:p>
        </p:txBody>
      </p:sp>
      <p:sp>
        <p:nvSpPr>
          <p:cNvPr id="36" name="Text 33"/>
          <p:cNvSpPr/>
          <p:nvPr/>
        </p:nvSpPr>
        <p:spPr>
          <a:xfrm>
            <a:off x="8404924" y="2377440"/>
            <a:ext cx="3017520" cy="320040"/>
          </a:xfrm>
          <a:prstGeom prst="rect">
            <a:avLst/>
          </a:prstGeom>
          <a:noFill/>
          <a:ln/>
        </p:spPr>
        <p:txBody>
          <a:bodyPr wrap="square" rtlCol="0" anchor="ctr"/>
          <a:lstStyle/>
          <a:p>
            <a:pPr marL="0" indent="0">
              <a:buNone/>
            </a:pPr>
            <a:r>
              <a:rPr lang="en-US" sz="1200">
                <a:solidFill>
                  <a:srgbClr val="5E6274"/>
                </a:solidFill>
                <a:latin typeface="Figtree Medium" pitchFamily="34" charset="0"/>
                <a:ea typeface="Figtree Medium" pitchFamily="34" charset="-122"/>
                <a:cs typeface="Figtree Medium" pitchFamily="34" charset="-120"/>
              </a:rPr>
              <a:t>a day-scale service</a:t>
            </a:r>
            <a:endParaRPr lang="en-US" sz="1200"/>
          </a:p>
        </p:txBody>
      </p:sp>
      <p:sp>
        <p:nvSpPr>
          <p:cNvPr id="37" name="Shape 34"/>
          <p:cNvSpPr/>
          <p:nvPr/>
        </p:nvSpPr>
        <p:spPr>
          <a:xfrm>
            <a:off x="8404924" y="2880360"/>
            <a:ext cx="3017520" cy="0"/>
          </a:xfrm>
          <a:prstGeom prst="line">
            <a:avLst/>
          </a:prstGeom>
          <a:noFill/>
          <a:ln w="9525">
            <a:solidFill>
              <a:srgbClr val="E2E3EC"/>
            </a:solidFill>
            <a:prstDash val="solid"/>
          </a:ln>
        </p:spPr>
        <p:txBody>
          <a:bodyPr/>
          <a:lstStyle/>
          <a:p>
            <a:endParaRPr lang="en-BR" sz="1800"/>
          </a:p>
        </p:txBody>
      </p:sp>
      <p:sp>
        <p:nvSpPr>
          <p:cNvPr id="38" name="Text 35"/>
          <p:cNvSpPr/>
          <p:nvPr/>
        </p:nvSpPr>
        <p:spPr>
          <a:xfrm>
            <a:off x="8404924" y="2935224"/>
            <a:ext cx="2011680" cy="411480"/>
          </a:xfrm>
          <a:prstGeom prst="rect">
            <a:avLst/>
          </a:prstGeom>
          <a:noFill/>
          <a:ln/>
        </p:spPr>
        <p:txBody>
          <a:bodyPr wrap="square" rtlCol="0" anchor="ctr"/>
          <a:lstStyle/>
          <a:p>
            <a:pPr marL="0" indent="0">
              <a:buNone/>
            </a:pPr>
            <a:r>
              <a:rPr lang="en-US" sz="1200">
                <a:solidFill>
                  <a:srgbClr val="5E6274"/>
                </a:solidFill>
                <a:latin typeface="Figtree" pitchFamily="34" charset="0"/>
                <a:ea typeface="Figtree" pitchFamily="34" charset="-122"/>
                <a:cs typeface="Figtree" pitchFamily="34" charset="-120"/>
              </a:rPr>
              <a:t>Outage cover</a:t>
            </a:r>
            <a:endParaRPr lang="en-US" sz="1200"/>
          </a:p>
        </p:txBody>
      </p:sp>
      <p:sp>
        <p:nvSpPr>
          <p:cNvPr id="39" name="Text 36"/>
          <p:cNvSpPr/>
          <p:nvPr/>
        </p:nvSpPr>
        <p:spPr>
          <a:xfrm>
            <a:off x="10160572" y="2935224"/>
            <a:ext cx="1261872" cy="411480"/>
          </a:xfrm>
          <a:prstGeom prst="rect">
            <a:avLst/>
          </a:prstGeom>
          <a:noFill/>
          <a:ln/>
        </p:spPr>
        <p:txBody>
          <a:bodyPr wrap="square" rtlCol="0" anchor="ctr"/>
          <a:lstStyle/>
          <a:p>
            <a:pPr marL="0" indent="0" algn="r">
              <a:buNone/>
            </a:pPr>
            <a:r>
              <a:rPr lang="en-US" sz="1250" b="1">
                <a:solidFill>
                  <a:srgbClr val="201E2E"/>
                </a:solidFill>
                <a:latin typeface="Figtree SemiBold" pitchFamily="34" charset="0"/>
                <a:ea typeface="Figtree SemiBold" pitchFamily="34" charset="-122"/>
                <a:cs typeface="Figtree SemiBold" pitchFamily="34" charset="-120"/>
              </a:rPr>
              <a:t>12 hours</a:t>
            </a:r>
            <a:endParaRPr lang="en-US" sz="1250"/>
          </a:p>
        </p:txBody>
      </p:sp>
      <p:sp>
        <p:nvSpPr>
          <p:cNvPr id="40" name="Shape 37"/>
          <p:cNvSpPr/>
          <p:nvPr/>
        </p:nvSpPr>
        <p:spPr>
          <a:xfrm>
            <a:off x="8404924" y="3410712"/>
            <a:ext cx="3017520" cy="0"/>
          </a:xfrm>
          <a:prstGeom prst="line">
            <a:avLst/>
          </a:prstGeom>
          <a:noFill/>
          <a:ln w="9525">
            <a:solidFill>
              <a:srgbClr val="E2E3EC"/>
            </a:solidFill>
            <a:prstDash val="solid"/>
          </a:ln>
        </p:spPr>
        <p:txBody>
          <a:bodyPr/>
          <a:lstStyle/>
          <a:p>
            <a:endParaRPr lang="en-BR" sz="1800"/>
          </a:p>
        </p:txBody>
      </p:sp>
      <p:sp>
        <p:nvSpPr>
          <p:cNvPr id="41" name="Text 38"/>
          <p:cNvSpPr/>
          <p:nvPr/>
        </p:nvSpPr>
        <p:spPr>
          <a:xfrm>
            <a:off x="8404924" y="3465576"/>
            <a:ext cx="2011680" cy="411480"/>
          </a:xfrm>
          <a:prstGeom prst="rect">
            <a:avLst/>
          </a:prstGeom>
          <a:noFill/>
          <a:ln/>
        </p:spPr>
        <p:txBody>
          <a:bodyPr wrap="square" rtlCol="0" anchor="ctr"/>
          <a:lstStyle/>
          <a:p>
            <a:pPr marL="0" indent="0">
              <a:buNone/>
            </a:pPr>
            <a:r>
              <a:rPr lang="en-US" sz="1200">
                <a:solidFill>
                  <a:srgbClr val="5E6274"/>
                </a:solidFill>
                <a:latin typeface="Figtree" pitchFamily="34" charset="0"/>
                <a:ea typeface="Figtree" pitchFamily="34" charset="-122"/>
                <a:cs typeface="Figtree" pitchFamily="34" charset="-120"/>
              </a:rPr>
              <a:t>Max revocation delay</a:t>
            </a:r>
            <a:endParaRPr lang="en-US" sz="1200"/>
          </a:p>
        </p:txBody>
      </p:sp>
      <p:sp>
        <p:nvSpPr>
          <p:cNvPr id="42" name="Text 39"/>
          <p:cNvSpPr/>
          <p:nvPr/>
        </p:nvSpPr>
        <p:spPr>
          <a:xfrm>
            <a:off x="10160572" y="3465576"/>
            <a:ext cx="1261872" cy="411480"/>
          </a:xfrm>
          <a:prstGeom prst="rect">
            <a:avLst/>
          </a:prstGeom>
          <a:noFill/>
          <a:ln/>
        </p:spPr>
        <p:txBody>
          <a:bodyPr wrap="square" rtlCol="0" anchor="ctr"/>
          <a:lstStyle/>
          <a:p>
            <a:pPr marL="0" indent="0" algn="r">
              <a:buNone/>
            </a:pPr>
            <a:r>
              <a:rPr lang="en-US" sz="1250" b="1">
                <a:solidFill>
                  <a:srgbClr val="201E2E"/>
                </a:solidFill>
                <a:latin typeface="Figtree SemiBold" pitchFamily="34" charset="0"/>
                <a:ea typeface="Figtree SemiBold" pitchFamily="34" charset="-122"/>
                <a:cs typeface="Figtree SemiBold" pitchFamily="34" charset="-120"/>
              </a:rPr>
              <a:t>12 hours</a:t>
            </a:r>
            <a:endParaRPr lang="en-US" sz="1250"/>
          </a:p>
        </p:txBody>
      </p:sp>
      <p:sp>
        <p:nvSpPr>
          <p:cNvPr id="43" name="Shape 40"/>
          <p:cNvSpPr/>
          <p:nvPr/>
        </p:nvSpPr>
        <p:spPr>
          <a:xfrm>
            <a:off x="8404924" y="3941064"/>
            <a:ext cx="3017520" cy="0"/>
          </a:xfrm>
          <a:prstGeom prst="line">
            <a:avLst/>
          </a:prstGeom>
          <a:noFill/>
          <a:ln w="9525">
            <a:solidFill>
              <a:srgbClr val="E2E3EC"/>
            </a:solidFill>
            <a:prstDash val="solid"/>
          </a:ln>
        </p:spPr>
        <p:txBody>
          <a:bodyPr/>
          <a:lstStyle/>
          <a:p>
            <a:endParaRPr lang="en-BR" sz="1800"/>
          </a:p>
        </p:txBody>
      </p:sp>
      <p:sp>
        <p:nvSpPr>
          <p:cNvPr id="44" name="Text 41"/>
          <p:cNvSpPr/>
          <p:nvPr/>
        </p:nvSpPr>
        <p:spPr>
          <a:xfrm>
            <a:off x="8404924" y="3995928"/>
            <a:ext cx="2011680" cy="411480"/>
          </a:xfrm>
          <a:prstGeom prst="rect">
            <a:avLst/>
          </a:prstGeom>
          <a:noFill/>
          <a:ln/>
        </p:spPr>
        <p:txBody>
          <a:bodyPr wrap="square" rtlCol="0" anchor="ctr"/>
          <a:lstStyle/>
          <a:p>
            <a:pPr marL="0" indent="0">
              <a:buNone/>
            </a:pPr>
            <a:r>
              <a:rPr lang="en-US" sz="1200">
                <a:solidFill>
                  <a:srgbClr val="5E6274"/>
                </a:solidFill>
                <a:latin typeface="Figtree" pitchFamily="34" charset="0"/>
                <a:ea typeface="Figtree" pitchFamily="34" charset="-122"/>
                <a:cs typeface="Figtree" pitchFamily="34" charset="-120"/>
              </a:rPr>
              <a:t>Extra CCS load</a:t>
            </a:r>
            <a:endParaRPr lang="en-US" sz="1200"/>
          </a:p>
        </p:txBody>
      </p:sp>
      <p:sp>
        <p:nvSpPr>
          <p:cNvPr id="45" name="Text 42"/>
          <p:cNvSpPr/>
          <p:nvPr/>
        </p:nvSpPr>
        <p:spPr>
          <a:xfrm>
            <a:off x="10160572" y="3995928"/>
            <a:ext cx="1261872" cy="411480"/>
          </a:xfrm>
          <a:prstGeom prst="rect">
            <a:avLst/>
          </a:prstGeom>
          <a:noFill/>
          <a:ln/>
        </p:spPr>
        <p:txBody>
          <a:bodyPr wrap="square" rtlCol="0" anchor="ctr"/>
          <a:lstStyle/>
          <a:p>
            <a:pPr marL="0" indent="0" algn="r">
              <a:buNone/>
            </a:pPr>
            <a:r>
              <a:rPr lang="en-US" sz="1250" b="1">
                <a:solidFill>
                  <a:srgbClr val="201E2E"/>
                </a:solidFill>
                <a:latin typeface="Figtree SemiBold" pitchFamily="34" charset="0"/>
                <a:ea typeface="Figtree SemiBold" pitchFamily="34" charset="-122"/>
                <a:cs typeface="Figtree SemiBold" pitchFamily="34" charset="-120"/>
              </a:rPr>
              <a:t>0</a:t>
            </a:r>
            <a:endParaRPr lang="en-US" sz="1250"/>
          </a:p>
        </p:txBody>
      </p:sp>
      <p:sp>
        <p:nvSpPr>
          <p:cNvPr id="46" name="Text 43"/>
          <p:cNvSpPr/>
          <p:nvPr/>
        </p:nvSpPr>
        <p:spPr>
          <a:xfrm>
            <a:off x="504508" y="4846320"/>
            <a:ext cx="11155680" cy="731520"/>
          </a:xfrm>
          <a:prstGeom prst="rect">
            <a:avLst/>
          </a:prstGeom>
          <a:noFill/>
          <a:ln/>
        </p:spPr>
        <p:txBody>
          <a:bodyPr wrap="square" rtlCol="0" anchor="ctr"/>
          <a:lstStyle/>
          <a:p>
            <a:pPr marL="0" indent="0">
              <a:lnSpc>
                <a:spcPts val="1700"/>
              </a:lnSpc>
              <a:buNone/>
            </a:pPr>
            <a:r>
              <a:rPr lang="en-US" sz="1250" b="1">
                <a:solidFill>
                  <a:srgbClr val="201E2E"/>
                </a:solidFill>
                <a:latin typeface="Figtree SemiBold" pitchFamily="34" charset="0"/>
                <a:ea typeface="Figtree SemiBold" pitchFamily="34" charset="-122"/>
                <a:cs typeface="Figtree SemiBold" pitchFamily="34" charset="-120"/>
              </a:rPr>
              <a:t>Security isn't the deciding factor here</a:t>
            </a:r>
            <a:r>
              <a:rPr lang="en-US" sz="1250">
                <a:solidFill>
                  <a:srgbClr val="5E6274"/>
                </a:solidFill>
                <a:latin typeface="Figtree" pitchFamily="34" charset="0"/>
                <a:ea typeface="Figtree" pitchFamily="34" charset="-122"/>
                <a:cs typeface="Figtree" pitchFamily="34" charset="-120"/>
              </a:rPr>
              <a:t> — with a single authorisation server and sender-constrained tokens, the attack window is minimal at any of these settings (see appendix). The real dial is the consent-revocation latency we are willing to accept.</a:t>
            </a:r>
            <a:endParaRPr lang="en-US" sz="1250"/>
          </a:p>
        </p:txBody>
      </p:sp>
      <p:sp>
        <p:nvSpPr>
          <p:cNvPr id="47" name="Shape 44"/>
          <p:cNvSpPr/>
          <p:nvPr/>
        </p:nvSpPr>
        <p:spPr>
          <a:xfrm>
            <a:off x="504508" y="5797296"/>
            <a:ext cx="11183112" cy="658368"/>
          </a:xfrm>
          <a:prstGeom prst="roundRect">
            <a:avLst>
              <a:gd name="adj" fmla="val 12500"/>
            </a:avLst>
          </a:prstGeom>
          <a:solidFill>
            <a:srgbClr val="F2EFFF"/>
          </a:solidFill>
          <a:ln w="38100" cap="flat" cmpd="sng" algn="ctr">
            <a:solidFill>
              <a:srgbClr val="4D38F5"/>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lIns="180000" tIns="180000" rtlCol="0" anchor="ctr"/>
          <a:lstStyle/>
          <a:p>
            <a:endParaRPr lang="en-BR" sz="2000">
              <a:solidFill>
                <a:srgbClr val="000000"/>
              </a:solidFill>
            </a:endParaRPr>
          </a:p>
        </p:txBody>
      </p:sp>
      <p:sp>
        <p:nvSpPr>
          <p:cNvPr id="48" name="Shape 45"/>
          <p:cNvSpPr/>
          <p:nvPr/>
        </p:nvSpPr>
        <p:spPr>
          <a:xfrm>
            <a:off x="733108" y="5989320"/>
            <a:ext cx="1600200" cy="292608"/>
          </a:xfrm>
          <a:prstGeom prst="roundRect">
            <a:avLst>
              <a:gd name="adj" fmla="val 50000"/>
            </a:avLst>
          </a:prstGeom>
          <a:solidFill>
            <a:srgbClr val="4D38F5"/>
          </a:solidFill>
          <a:ln w="12700">
            <a:solidFill>
              <a:srgbClr val="4D38F5"/>
            </a:solidFill>
            <a:prstDash val="solid"/>
          </a:ln>
        </p:spPr>
        <p:txBody>
          <a:bodyPr/>
          <a:lstStyle/>
          <a:p>
            <a:endParaRPr lang="en-BR" sz="1800"/>
          </a:p>
        </p:txBody>
      </p:sp>
      <p:sp>
        <p:nvSpPr>
          <p:cNvPr id="49" name="Text 46"/>
          <p:cNvSpPr/>
          <p:nvPr/>
        </p:nvSpPr>
        <p:spPr>
          <a:xfrm>
            <a:off x="733108" y="5980176"/>
            <a:ext cx="1600200" cy="292608"/>
          </a:xfrm>
          <a:prstGeom prst="rect">
            <a:avLst/>
          </a:prstGeom>
          <a:noFill/>
          <a:ln/>
        </p:spPr>
        <p:txBody>
          <a:bodyPr wrap="square" rtlCol="0" anchor="ctr"/>
          <a:lstStyle/>
          <a:p>
            <a:pPr marL="0" indent="0" algn="ctr">
              <a:buNone/>
            </a:pPr>
            <a:r>
              <a:rPr lang="en-US" sz="950" b="1" kern="0" spc="200">
                <a:solidFill>
                  <a:srgbClr val="FFFFFF"/>
                </a:solidFill>
                <a:latin typeface="Figtree Medium" pitchFamily="34" charset="0"/>
                <a:ea typeface="Figtree Medium" pitchFamily="34" charset="-122"/>
                <a:cs typeface="Figtree Medium" pitchFamily="34" charset="-120"/>
              </a:rPr>
              <a:t>FOR DISCUSSION</a:t>
            </a:r>
            <a:endParaRPr lang="en-US" sz="950"/>
          </a:p>
        </p:txBody>
      </p:sp>
      <p:sp>
        <p:nvSpPr>
          <p:cNvPr id="50" name="Text 47"/>
          <p:cNvSpPr/>
          <p:nvPr/>
        </p:nvSpPr>
        <p:spPr>
          <a:xfrm>
            <a:off x="2516188" y="5797296"/>
            <a:ext cx="9052560" cy="658368"/>
          </a:xfrm>
          <a:prstGeom prst="rect">
            <a:avLst/>
          </a:prstGeom>
          <a:noFill/>
          <a:ln/>
        </p:spPr>
        <p:txBody>
          <a:bodyPr wrap="square" lIns="91440" tIns="45720" rIns="91440" bIns="45720" rtlCol="0" anchor="ctr"/>
          <a:lstStyle/>
          <a:p>
            <a:pPr marL="0" indent="0">
              <a:buNone/>
            </a:pPr>
            <a:r>
              <a:rPr lang="en-US" sz="1350">
                <a:latin typeface="Figtree Medium"/>
                <a:ea typeface="Figtree Medium" pitchFamily="34" charset="-122"/>
                <a:cs typeface="Figtree Medium" pitchFamily="34" charset="-120"/>
              </a:rPr>
              <a:t>What are your thoughts on a 30-minute access token lifetime?</a:t>
            </a:r>
            <a:endParaRPr lang="en-US" sz="1350">
              <a:latin typeface="Figtree Medium"/>
              <a:ea typeface="Calibri"/>
              <a:cs typeface="Calibri"/>
            </a:endParaRPr>
          </a:p>
        </p:txBody>
      </p:sp>
    </p:spTree>
    <p:extLst>
      <p:ext uri="{BB962C8B-B14F-4D97-AF65-F5344CB8AC3E}">
        <p14:creationId xmlns:p14="http://schemas.microsoft.com/office/powerpoint/2010/main" val="20661827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8">
    <p:bg>
      <p:bgPr>
        <a:solidFill>
          <a:srgbClr val="F6F6F8"/>
        </a:solidFill>
        <a:effectLst/>
      </p:bgPr>
    </p:bg>
    <p:spTree>
      <p:nvGrpSpPr>
        <p:cNvPr id="1" name=""/>
        <p:cNvGrpSpPr/>
        <p:nvPr/>
      </p:nvGrpSpPr>
      <p:grpSpPr>
        <a:xfrm>
          <a:off x="0" y="0"/>
          <a:ext cx="0" cy="0"/>
          <a:chOff x="0" y="0"/>
          <a:chExt cx="0" cy="0"/>
        </a:xfrm>
      </p:grpSpPr>
      <p:pic>
        <p:nvPicPr>
          <p:cNvPr id="2" name="Image 0" descr="/Users/christianeloysio/Desktop/tlt/.build/assets/recco-logo-dark.png"/>
          <p:cNvPicPr>
            <a:picLocks noChangeAspect="1"/>
          </p:cNvPicPr>
          <p:nvPr/>
        </p:nvPicPr>
        <p:blipFill>
          <a:blip r:embed="rId3"/>
          <a:stretch>
            <a:fillRect/>
          </a:stretch>
        </p:blipFill>
        <p:spPr>
          <a:xfrm>
            <a:off x="10562908" y="347472"/>
            <a:ext cx="1188720" cy="228600"/>
          </a:xfrm>
          <a:prstGeom prst="rect">
            <a:avLst/>
          </a:prstGeom>
        </p:spPr>
      </p:pic>
      <p:sp>
        <p:nvSpPr>
          <p:cNvPr id="3" name="Text 0"/>
          <p:cNvSpPr/>
          <p:nvPr/>
        </p:nvSpPr>
        <p:spPr>
          <a:xfrm>
            <a:off x="504508" y="384048"/>
            <a:ext cx="8229600" cy="274320"/>
          </a:xfrm>
          <a:prstGeom prst="rect">
            <a:avLst/>
          </a:prstGeom>
          <a:noFill/>
          <a:ln/>
        </p:spPr>
        <p:txBody>
          <a:bodyPr wrap="square" rtlCol="0" anchor="ctr"/>
          <a:lstStyle/>
          <a:p>
            <a:pPr marL="0" indent="0">
              <a:buNone/>
            </a:pPr>
            <a:r>
              <a:rPr lang="en-US" sz="1200" b="1" kern="0" spc="400">
                <a:solidFill>
                  <a:srgbClr val="4D38F5"/>
                </a:solidFill>
                <a:latin typeface="Figtree Medium" pitchFamily="34" charset="0"/>
                <a:ea typeface="Figtree Medium" pitchFamily="34" charset="-122"/>
                <a:cs typeface="Figtree Medium" pitchFamily="34" charset="-120"/>
              </a:rPr>
              <a:t>RESILIENCE</a:t>
            </a:r>
            <a:endParaRPr lang="en-US" sz="1200"/>
          </a:p>
        </p:txBody>
      </p:sp>
      <p:sp>
        <p:nvSpPr>
          <p:cNvPr id="4" name="Text 1"/>
          <p:cNvSpPr/>
          <p:nvPr/>
        </p:nvSpPr>
        <p:spPr>
          <a:xfrm>
            <a:off x="504508" y="713232"/>
            <a:ext cx="11155680" cy="594360"/>
          </a:xfrm>
          <a:prstGeom prst="rect">
            <a:avLst/>
          </a:prstGeom>
          <a:noFill/>
          <a:ln/>
        </p:spPr>
        <p:txBody>
          <a:bodyPr wrap="square" rtlCol="0" anchor="ctr"/>
          <a:lstStyle/>
          <a:p>
            <a:pPr marL="0" indent="0">
              <a:buNone/>
            </a:pPr>
            <a:r>
              <a:rPr lang="en-US" sz="2700" b="1">
                <a:solidFill>
                  <a:srgbClr val="201E2E"/>
                </a:solidFill>
                <a:latin typeface="Figtree SemiBold" pitchFamily="34" charset="0"/>
                <a:ea typeface="Figtree SemiBold" pitchFamily="34" charset="-122"/>
                <a:cs typeface="Figtree SemiBold" pitchFamily="34" charset="-120"/>
              </a:rPr>
              <a:t>Token lifetime dictates data sharing under outage</a:t>
            </a:r>
            <a:endParaRPr lang="en-US" sz="2700"/>
          </a:p>
        </p:txBody>
      </p:sp>
      <p:sp>
        <p:nvSpPr>
          <p:cNvPr id="5" name="Text 2"/>
          <p:cNvSpPr/>
          <p:nvPr/>
        </p:nvSpPr>
        <p:spPr>
          <a:xfrm>
            <a:off x="504508" y="6528816"/>
            <a:ext cx="5486400" cy="228600"/>
          </a:xfrm>
          <a:prstGeom prst="rect">
            <a:avLst/>
          </a:prstGeom>
          <a:noFill/>
          <a:ln/>
        </p:spPr>
        <p:txBody>
          <a:bodyPr wrap="square" rtlCol="0" anchor="ctr"/>
          <a:lstStyle/>
          <a:p>
            <a:pPr marL="0" indent="0">
              <a:buNone/>
            </a:pPr>
            <a:r>
              <a:rPr lang="en-US" sz="900">
                <a:solidFill>
                  <a:srgbClr val="8A8DA0"/>
                </a:solidFill>
                <a:latin typeface="Figtree" pitchFamily="34" charset="0"/>
                <a:ea typeface="Figtree" pitchFamily="34" charset="-122"/>
                <a:cs typeface="Figtree" pitchFamily="34" charset="-120"/>
              </a:rPr>
              <a:t>RECCo · Consumer Consent Solution</a:t>
            </a:r>
            <a:endParaRPr lang="en-US" sz="900"/>
          </a:p>
        </p:txBody>
      </p:sp>
      <p:sp>
        <p:nvSpPr>
          <p:cNvPr id="6" name="Text 3"/>
          <p:cNvSpPr/>
          <p:nvPr/>
        </p:nvSpPr>
        <p:spPr>
          <a:xfrm>
            <a:off x="11523028" y="6528816"/>
            <a:ext cx="411480" cy="228600"/>
          </a:xfrm>
          <a:prstGeom prst="rect">
            <a:avLst/>
          </a:prstGeom>
          <a:noFill/>
          <a:ln/>
        </p:spPr>
        <p:txBody>
          <a:bodyPr wrap="square" rtlCol="0" anchor="ctr"/>
          <a:lstStyle/>
          <a:p>
            <a:pPr marL="0" indent="0" algn="r">
              <a:buNone/>
            </a:pPr>
            <a:r>
              <a:rPr lang="en-US" sz="900">
                <a:solidFill>
                  <a:srgbClr val="8A8DA0"/>
                </a:solidFill>
                <a:latin typeface="Figtree" pitchFamily="34" charset="0"/>
                <a:ea typeface="Figtree" pitchFamily="34" charset="-122"/>
                <a:cs typeface="Figtree" pitchFamily="34" charset="-120"/>
              </a:rPr>
              <a:t>8</a:t>
            </a:r>
            <a:endParaRPr lang="en-US" sz="900"/>
          </a:p>
        </p:txBody>
      </p:sp>
      <p:sp>
        <p:nvSpPr>
          <p:cNvPr id="7" name="Text 4"/>
          <p:cNvSpPr/>
          <p:nvPr/>
        </p:nvSpPr>
        <p:spPr>
          <a:xfrm>
            <a:off x="504508" y="1371600"/>
            <a:ext cx="11064240" cy="685800"/>
          </a:xfrm>
          <a:prstGeom prst="rect">
            <a:avLst/>
          </a:prstGeom>
          <a:noFill/>
          <a:ln/>
        </p:spPr>
        <p:txBody>
          <a:bodyPr wrap="square" lIns="91440" tIns="45720" rIns="91440" bIns="45720" rtlCol="0" anchor="ctr"/>
          <a:lstStyle/>
          <a:p>
            <a:pPr>
              <a:lnSpc>
                <a:spcPts val="1900"/>
              </a:lnSpc>
            </a:pPr>
            <a:r>
              <a:rPr lang="en-US" sz="1400">
                <a:solidFill>
                  <a:srgbClr val="5E6274"/>
                </a:solidFill>
                <a:latin typeface="Figtree"/>
                <a:ea typeface="Figtree"/>
                <a:cs typeface="Figtree" pitchFamily="34" charset="-120"/>
              </a:rPr>
              <a:t>Our previous policy position was that data sharing could continue for up to 12 hours in a complete CCS outage. This position was designed to alleviate concerns  over the mandatory introspection model which placed a CCS dependency for every data request. Now with JWTs, EDHs can validate access tokens themselves, however only for the duration of the access token lifetime. </a:t>
            </a:r>
            <a:endParaRPr lang="en-US" sz="1400">
              <a:solidFill>
                <a:srgbClr val="5E6274"/>
              </a:solidFill>
              <a:latin typeface="Figtree"/>
              <a:ea typeface="Figtree"/>
            </a:endParaRPr>
          </a:p>
        </p:txBody>
      </p:sp>
      <p:sp>
        <p:nvSpPr>
          <p:cNvPr id="8" name="Shape 5"/>
          <p:cNvSpPr/>
          <p:nvPr/>
        </p:nvSpPr>
        <p:spPr>
          <a:xfrm>
            <a:off x="504508" y="2331720"/>
            <a:ext cx="475488" cy="475488"/>
          </a:xfrm>
          <a:prstGeom prst="ellipse">
            <a:avLst/>
          </a:prstGeom>
          <a:solidFill>
            <a:srgbClr val="4D38F5"/>
          </a:solidFill>
          <a:ln w="12700">
            <a:solidFill>
              <a:srgbClr val="4D38F5"/>
            </a:solidFill>
            <a:prstDash val="solid"/>
          </a:ln>
        </p:spPr>
        <p:txBody>
          <a:bodyPr/>
          <a:lstStyle/>
          <a:p>
            <a:endParaRPr lang="en-BR" sz="1800"/>
          </a:p>
        </p:txBody>
      </p:sp>
      <p:sp>
        <p:nvSpPr>
          <p:cNvPr id="9" name="Text 6"/>
          <p:cNvSpPr/>
          <p:nvPr/>
        </p:nvSpPr>
        <p:spPr>
          <a:xfrm>
            <a:off x="504508" y="2313432"/>
            <a:ext cx="475488" cy="475488"/>
          </a:xfrm>
          <a:prstGeom prst="rect">
            <a:avLst/>
          </a:prstGeom>
          <a:noFill/>
          <a:ln/>
        </p:spPr>
        <p:txBody>
          <a:bodyPr wrap="square" rtlCol="0" anchor="ctr"/>
          <a:lstStyle/>
          <a:p>
            <a:pPr marL="0" indent="0" algn="ctr">
              <a:buNone/>
            </a:pPr>
            <a:r>
              <a:rPr lang="en-US" sz="1500" b="1">
                <a:solidFill>
                  <a:srgbClr val="FFFFFF"/>
                </a:solidFill>
                <a:latin typeface="Figtree SemiBold" pitchFamily="34" charset="0"/>
                <a:ea typeface="Figtree SemiBold" pitchFamily="34" charset="-122"/>
                <a:cs typeface="Figtree SemiBold" pitchFamily="34" charset="-120"/>
              </a:rPr>
              <a:t>1</a:t>
            </a:r>
            <a:endParaRPr lang="en-US" sz="1500"/>
          </a:p>
        </p:txBody>
      </p:sp>
      <p:sp>
        <p:nvSpPr>
          <p:cNvPr id="10" name="Text 7"/>
          <p:cNvSpPr/>
          <p:nvPr/>
        </p:nvSpPr>
        <p:spPr>
          <a:xfrm>
            <a:off x="1190308" y="2066544"/>
            <a:ext cx="10332720" cy="1005840"/>
          </a:xfrm>
          <a:prstGeom prst="rect">
            <a:avLst/>
          </a:prstGeom>
          <a:noFill/>
          <a:ln/>
        </p:spPr>
        <p:txBody>
          <a:bodyPr wrap="square" rtlCol="0" anchor="ctr"/>
          <a:lstStyle/>
          <a:p>
            <a:pPr marL="0" indent="0">
              <a:lnSpc>
                <a:spcPts val="1700"/>
              </a:lnSpc>
              <a:buNone/>
            </a:pPr>
            <a:r>
              <a:rPr lang="en-US" sz="1450" b="1">
                <a:solidFill>
                  <a:srgbClr val="201E2E"/>
                </a:solidFill>
                <a:latin typeface="Figtree SemiBold" pitchFamily="34" charset="0"/>
                <a:ea typeface="Figtree SemiBold" pitchFamily="34" charset="-122"/>
                <a:cs typeface="Figtree SemiBold" pitchFamily="34" charset="-120"/>
              </a:rPr>
              <a:t>Extending sharing would break FAPI
</a:t>
            </a:r>
            <a:r>
              <a:rPr lang="en-US" sz="1250">
                <a:solidFill>
                  <a:srgbClr val="5E6274"/>
                </a:solidFill>
                <a:latin typeface="Figtree" pitchFamily="34" charset="0"/>
                <a:ea typeface="Figtree" pitchFamily="34" charset="-122"/>
                <a:cs typeface="Figtree" pitchFamily="34" charset="-120"/>
              </a:rPr>
              <a:t>Data sharing without proper access tokens and certificates is not FAPI compliant. Enabling a special outage mode would mean a break from the standard.</a:t>
            </a:r>
            <a:endParaRPr lang="en-US" sz="1450"/>
          </a:p>
        </p:txBody>
      </p:sp>
      <p:sp>
        <p:nvSpPr>
          <p:cNvPr id="11" name="Shape 8"/>
          <p:cNvSpPr/>
          <p:nvPr/>
        </p:nvSpPr>
        <p:spPr>
          <a:xfrm>
            <a:off x="504508" y="3383280"/>
            <a:ext cx="475488" cy="475488"/>
          </a:xfrm>
          <a:prstGeom prst="ellipse">
            <a:avLst/>
          </a:prstGeom>
          <a:solidFill>
            <a:srgbClr val="4D38F5"/>
          </a:solidFill>
          <a:ln w="12700">
            <a:solidFill>
              <a:srgbClr val="4D38F5"/>
            </a:solidFill>
            <a:prstDash val="solid"/>
          </a:ln>
        </p:spPr>
        <p:txBody>
          <a:bodyPr/>
          <a:lstStyle/>
          <a:p>
            <a:endParaRPr lang="en-BR" sz="1800"/>
          </a:p>
        </p:txBody>
      </p:sp>
      <p:sp>
        <p:nvSpPr>
          <p:cNvPr id="12" name="Text 9"/>
          <p:cNvSpPr/>
          <p:nvPr/>
        </p:nvSpPr>
        <p:spPr>
          <a:xfrm>
            <a:off x="504508" y="3364992"/>
            <a:ext cx="475488" cy="475488"/>
          </a:xfrm>
          <a:prstGeom prst="rect">
            <a:avLst/>
          </a:prstGeom>
          <a:noFill/>
          <a:ln/>
        </p:spPr>
        <p:txBody>
          <a:bodyPr wrap="square" rtlCol="0" anchor="ctr"/>
          <a:lstStyle/>
          <a:p>
            <a:pPr marL="0" indent="0" algn="ctr">
              <a:buNone/>
            </a:pPr>
            <a:r>
              <a:rPr lang="en-US" sz="1500" b="1">
                <a:solidFill>
                  <a:srgbClr val="FFFFFF"/>
                </a:solidFill>
                <a:latin typeface="Figtree SemiBold" pitchFamily="34" charset="0"/>
                <a:ea typeface="Figtree SemiBold" pitchFamily="34" charset="-122"/>
                <a:cs typeface="Figtree SemiBold" pitchFamily="34" charset="-120"/>
              </a:rPr>
              <a:t>2</a:t>
            </a:r>
            <a:endParaRPr lang="en-US" sz="1500"/>
          </a:p>
        </p:txBody>
      </p:sp>
      <p:sp>
        <p:nvSpPr>
          <p:cNvPr id="13" name="Text 10"/>
          <p:cNvSpPr/>
          <p:nvPr/>
        </p:nvSpPr>
        <p:spPr>
          <a:xfrm>
            <a:off x="1190308" y="3182112"/>
            <a:ext cx="10332720" cy="1005840"/>
          </a:xfrm>
          <a:prstGeom prst="rect">
            <a:avLst/>
          </a:prstGeom>
          <a:noFill/>
          <a:ln/>
        </p:spPr>
        <p:txBody>
          <a:bodyPr wrap="square" rtlCol="0" anchor="ctr"/>
          <a:lstStyle/>
          <a:p>
            <a:pPr marL="0" indent="0">
              <a:lnSpc>
                <a:spcPts val="1700"/>
              </a:lnSpc>
              <a:buNone/>
            </a:pPr>
            <a:r>
              <a:rPr lang="en-US" sz="1450" b="1">
                <a:solidFill>
                  <a:srgbClr val="201E2E"/>
                </a:solidFill>
                <a:latin typeface="Figtree SemiBold" pitchFamily="34" charset="0"/>
                <a:ea typeface="Figtree SemiBold" pitchFamily="34" charset="-122"/>
                <a:cs typeface="Figtree SemiBold" pitchFamily="34" charset="-120"/>
              </a:rPr>
              <a:t>Open Banking chose availability instead
</a:t>
            </a:r>
            <a:r>
              <a:rPr lang="en-US" sz="1250">
                <a:solidFill>
                  <a:srgbClr val="5E6274"/>
                </a:solidFill>
                <a:latin typeface="Figtree" pitchFamily="34" charset="0"/>
                <a:ea typeface="Figtree" pitchFamily="34" charset="-122"/>
                <a:cs typeface="Figtree" pitchFamily="34" charset="-120"/>
              </a:rPr>
              <a:t>Open Banking initially designed backup servers to keep data sharing alive through </a:t>
            </a:r>
            <a:r>
              <a:rPr lang="en-US" sz="1250" err="1">
                <a:solidFill>
                  <a:srgbClr val="5E6274"/>
                </a:solidFill>
                <a:latin typeface="Figtree" pitchFamily="34" charset="0"/>
                <a:ea typeface="Figtree" pitchFamily="34" charset="-122"/>
                <a:cs typeface="Figtree" pitchFamily="34" charset="-120"/>
              </a:rPr>
              <a:t>authorisation</a:t>
            </a:r>
            <a:r>
              <a:rPr lang="en-US" sz="1250">
                <a:solidFill>
                  <a:srgbClr val="5E6274"/>
                </a:solidFill>
                <a:latin typeface="Figtree" pitchFamily="34" charset="0"/>
                <a:ea typeface="Figtree" pitchFamily="34" charset="-122"/>
                <a:cs typeface="Figtree" pitchFamily="34" charset="-120"/>
              </a:rPr>
              <a:t> server outages - but concluded that investing in platform availability was the better answer.</a:t>
            </a:r>
            <a:endParaRPr lang="en-US" sz="1450"/>
          </a:p>
        </p:txBody>
      </p:sp>
      <p:sp>
        <p:nvSpPr>
          <p:cNvPr id="14" name="Shape 11"/>
          <p:cNvSpPr/>
          <p:nvPr/>
        </p:nvSpPr>
        <p:spPr>
          <a:xfrm>
            <a:off x="504508" y="4434840"/>
            <a:ext cx="475488" cy="475488"/>
          </a:xfrm>
          <a:prstGeom prst="ellipse">
            <a:avLst/>
          </a:prstGeom>
          <a:solidFill>
            <a:srgbClr val="4D38F5"/>
          </a:solidFill>
          <a:ln w="12700">
            <a:solidFill>
              <a:srgbClr val="4D38F5"/>
            </a:solidFill>
            <a:prstDash val="solid"/>
          </a:ln>
        </p:spPr>
        <p:txBody>
          <a:bodyPr/>
          <a:lstStyle/>
          <a:p>
            <a:endParaRPr lang="en-BR" sz="1800"/>
          </a:p>
        </p:txBody>
      </p:sp>
      <p:sp>
        <p:nvSpPr>
          <p:cNvPr id="15" name="Text 12"/>
          <p:cNvSpPr/>
          <p:nvPr/>
        </p:nvSpPr>
        <p:spPr>
          <a:xfrm>
            <a:off x="504508" y="4416552"/>
            <a:ext cx="475488" cy="475488"/>
          </a:xfrm>
          <a:prstGeom prst="rect">
            <a:avLst/>
          </a:prstGeom>
          <a:noFill/>
          <a:ln/>
        </p:spPr>
        <p:txBody>
          <a:bodyPr wrap="square" rtlCol="0" anchor="ctr"/>
          <a:lstStyle/>
          <a:p>
            <a:pPr marL="0" indent="0" algn="ctr">
              <a:buNone/>
            </a:pPr>
            <a:r>
              <a:rPr lang="en-US" sz="1500" b="1">
                <a:solidFill>
                  <a:srgbClr val="FFFFFF"/>
                </a:solidFill>
                <a:latin typeface="Figtree SemiBold" pitchFamily="34" charset="0"/>
                <a:ea typeface="Figtree SemiBold" pitchFamily="34" charset="-122"/>
                <a:cs typeface="Figtree SemiBold" pitchFamily="34" charset="-120"/>
              </a:rPr>
              <a:t>3</a:t>
            </a:r>
            <a:endParaRPr lang="en-US" sz="1500"/>
          </a:p>
        </p:txBody>
      </p:sp>
      <p:sp>
        <p:nvSpPr>
          <p:cNvPr id="16" name="Text 13"/>
          <p:cNvSpPr/>
          <p:nvPr/>
        </p:nvSpPr>
        <p:spPr>
          <a:xfrm>
            <a:off x="1190308" y="4142232"/>
            <a:ext cx="10332720" cy="1005840"/>
          </a:xfrm>
          <a:prstGeom prst="rect">
            <a:avLst/>
          </a:prstGeom>
          <a:noFill/>
          <a:ln/>
        </p:spPr>
        <p:txBody>
          <a:bodyPr wrap="square" rtlCol="0" anchor="ctr"/>
          <a:lstStyle/>
          <a:p>
            <a:pPr marL="0" indent="0">
              <a:lnSpc>
                <a:spcPts val="1700"/>
              </a:lnSpc>
              <a:buNone/>
            </a:pPr>
            <a:r>
              <a:rPr lang="en-US" sz="1450" b="1">
                <a:solidFill>
                  <a:srgbClr val="201E2E"/>
                </a:solidFill>
                <a:latin typeface="Figtree SemiBold" pitchFamily="34" charset="0"/>
                <a:ea typeface="Figtree SemiBold" pitchFamily="34" charset="-122"/>
                <a:cs typeface="Figtree SemiBold" pitchFamily="34" charset="-120"/>
              </a:rPr>
              <a:t>Availability makes it a corner case
</a:t>
            </a:r>
            <a:r>
              <a:rPr lang="en-US" sz="1250">
                <a:solidFill>
                  <a:srgbClr val="5E6274"/>
                </a:solidFill>
                <a:latin typeface="Figtree" pitchFamily="34" charset="0"/>
                <a:ea typeface="Figtree" pitchFamily="34" charset="-122"/>
                <a:cs typeface="Figtree" pitchFamily="34" charset="-120"/>
              </a:rPr>
              <a:t>The platform behind the CCS is contracted at 99.9% availability and routinely exceeds it in operation - the next slide sets out the track record.</a:t>
            </a:r>
            <a:endParaRPr lang="en-US" sz="1450"/>
          </a:p>
        </p:txBody>
      </p:sp>
      <p:sp>
        <p:nvSpPr>
          <p:cNvPr id="17" name="Shape 14"/>
          <p:cNvSpPr/>
          <p:nvPr/>
        </p:nvSpPr>
        <p:spPr>
          <a:xfrm>
            <a:off x="504508" y="5797296"/>
            <a:ext cx="11183112" cy="658368"/>
          </a:xfrm>
          <a:prstGeom prst="roundRect">
            <a:avLst>
              <a:gd name="adj" fmla="val 12500"/>
            </a:avLst>
          </a:prstGeom>
          <a:solidFill>
            <a:srgbClr val="F2EFFF"/>
          </a:solidFill>
          <a:ln w="38100" cap="flat" cmpd="sng" algn="ctr">
            <a:solidFill>
              <a:srgbClr val="4D38F5"/>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lIns="180000" tIns="180000" rtlCol="0" anchor="ctr"/>
          <a:lstStyle/>
          <a:p>
            <a:endParaRPr lang="en-BR" sz="2000">
              <a:solidFill>
                <a:srgbClr val="000000"/>
              </a:solidFill>
            </a:endParaRPr>
          </a:p>
        </p:txBody>
      </p:sp>
      <p:sp>
        <p:nvSpPr>
          <p:cNvPr id="18" name="Shape 15"/>
          <p:cNvSpPr/>
          <p:nvPr/>
        </p:nvSpPr>
        <p:spPr>
          <a:xfrm>
            <a:off x="733108" y="5989320"/>
            <a:ext cx="1600200" cy="292608"/>
          </a:xfrm>
          <a:prstGeom prst="roundRect">
            <a:avLst>
              <a:gd name="adj" fmla="val 50000"/>
            </a:avLst>
          </a:prstGeom>
          <a:solidFill>
            <a:srgbClr val="4D38F5"/>
          </a:solidFill>
          <a:ln w="12700">
            <a:solidFill>
              <a:srgbClr val="4D38F5"/>
            </a:solidFill>
            <a:prstDash val="solid"/>
          </a:ln>
        </p:spPr>
        <p:txBody>
          <a:bodyPr/>
          <a:lstStyle/>
          <a:p>
            <a:endParaRPr lang="en-BR" sz="1800"/>
          </a:p>
        </p:txBody>
      </p:sp>
      <p:sp>
        <p:nvSpPr>
          <p:cNvPr id="19" name="Text 16"/>
          <p:cNvSpPr/>
          <p:nvPr/>
        </p:nvSpPr>
        <p:spPr>
          <a:xfrm>
            <a:off x="733108" y="5980176"/>
            <a:ext cx="1600200" cy="292608"/>
          </a:xfrm>
          <a:prstGeom prst="rect">
            <a:avLst/>
          </a:prstGeom>
          <a:noFill/>
          <a:ln/>
        </p:spPr>
        <p:txBody>
          <a:bodyPr wrap="square" rtlCol="0" anchor="ctr"/>
          <a:lstStyle/>
          <a:p>
            <a:pPr marL="0" indent="0" algn="ctr">
              <a:buNone/>
            </a:pPr>
            <a:r>
              <a:rPr lang="en-US" sz="950" b="1" kern="0" spc="200">
                <a:solidFill>
                  <a:srgbClr val="FFFFFF"/>
                </a:solidFill>
                <a:latin typeface="Figtree Medium" pitchFamily="34" charset="0"/>
                <a:ea typeface="Figtree Medium" pitchFamily="34" charset="-122"/>
                <a:cs typeface="Figtree Medium" pitchFamily="34" charset="-120"/>
              </a:rPr>
              <a:t>FOR DISCUSSION</a:t>
            </a:r>
            <a:endParaRPr lang="en-US" sz="950"/>
          </a:p>
        </p:txBody>
      </p:sp>
      <p:sp>
        <p:nvSpPr>
          <p:cNvPr id="20" name="Text 17"/>
          <p:cNvSpPr/>
          <p:nvPr/>
        </p:nvSpPr>
        <p:spPr>
          <a:xfrm>
            <a:off x="2516188" y="5797296"/>
            <a:ext cx="9052560" cy="658368"/>
          </a:xfrm>
          <a:prstGeom prst="rect">
            <a:avLst/>
          </a:prstGeom>
          <a:noFill/>
          <a:ln/>
        </p:spPr>
        <p:txBody>
          <a:bodyPr wrap="square" lIns="91440" tIns="45720" rIns="91440" bIns="45720" rtlCol="0" anchor="ctr"/>
          <a:lstStyle/>
          <a:p>
            <a:pPr marL="0" indent="0">
              <a:buNone/>
            </a:pPr>
            <a:r>
              <a:rPr lang="en-US" sz="1350">
                <a:latin typeface="Figtree Medium"/>
                <a:ea typeface="Figtree Medium" pitchFamily="34" charset="-122"/>
                <a:cs typeface="Figtree Medium" pitchFamily="34" charset="-120"/>
              </a:rPr>
              <a:t>What are your thoughts on amending our position on CCS data sharing under outage?</a:t>
            </a:r>
            <a:endParaRPr lang="en-US" sz="1350">
              <a:latin typeface="Figtree Medium"/>
              <a:ea typeface="Calibri"/>
              <a:cs typeface="Calibri"/>
            </a:endParaRPr>
          </a:p>
        </p:txBody>
      </p:sp>
    </p:spTree>
    <p:extLst>
      <p:ext uri="{BB962C8B-B14F-4D97-AF65-F5344CB8AC3E}">
        <p14:creationId xmlns:p14="http://schemas.microsoft.com/office/powerpoint/2010/main" val="36256761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9">
    <p:bg>
      <p:bgPr>
        <a:solidFill>
          <a:srgbClr val="F6F6F8"/>
        </a:solidFill>
        <a:effectLst/>
      </p:bgPr>
    </p:bg>
    <p:spTree>
      <p:nvGrpSpPr>
        <p:cNvPr id="1" name=""/>
        <p:cNvGrpSpPr/>
        <p:nvPr/>
      </p:nvGrpSpPr>
      <p:grpSpPr>
        <a:xfrm>
          <a:off x="0" y="0"/>
          <a:ext cx="0" cy="0"/>
          <a:chOff x="0" y="0"/>
          <a:chExt cx="0" cy="0"/>
        </a:xfrm>
      </p:grpSpPr>
      <p:pic>
        <p:nvPicPr>
          <p:cNvPr id="2" name="Image 0" descr="/Users/christianeloysio/Desktop/tlt/.build/assets/recco-logo-dark.png"/>
          <p:cNvPicPr>
            <a:picLocks noChangeAspect="1"/>
          </p:cNvPicPr>
          <p:nvPr/>
        </p:nvPicPr>
        <p:blipFill>
          <a:blip r:embed="rId3"/>
          <a:stretch>
            <a:fillRect/>
          </a:stretch>
        </p:blipFill>
        <p:spPr>
          <a:xfrm>
            <a:off x="10562908" y="347472"/>
            <a:ext cx="1188720" cy="228600"/>
          </a:xfrm>
          <a:prstGeom prst="rect">
            <a:avLst/>
          </a:prstGeom>
        </p:spPr>
      </p:pic>
      <p:sp>
        <p:nvSpPr>
          <p:cNvPr id="3" name="Text 0"/>
          <p:cNvSpPr/>
          <p:nvPr/>
        </p:nvSpPr>
        <p:spPr>
          <a:xfrm>
            <a:off x="504508" y="384048"/>
            <a:ext cx="8229600" cy="274320"/>
          </a:xfrm>
          <a:prstGeom prst="rect">
            <a:avLst/>
          </a:prstGeom>
          <a:noFill/>
          <a:ln/>
        </p:spPr>
        <p:txBody>
          <a:bodyPr wrap="square" rtlCol="0" anchor="ctr"/>
          <a:lstStyle/>
          <a:p>
            <a:pPr marL="0" indent="0">
              <a:buNone/>
            </a:pPr>
            <a:r>
              <a:rPr lang="en-US" sz="1200" b="1" kern="0" spc="400" dirty="0">
                <a:solidFill>
                  <a:srgbClr val="4D38F5"/>
                </a:solidFill>
                <a:latin typeface="Figtree Medium" pitchFamily="34" charset="0"/>
                <a:ea typeface="Figtree Medium" pitchFamily="34" charset="-122"/>
                <a:cs typeface="Figtree Medium" pitchFamily="34" charset="-120"/>
              </a:rPr>
              <a:t>AVAILABILITY</a:t>
            </a:r>
            <a:endParaRPr lang="en-US" sz="1200" dirty="0"/>
          </a:p>
        </p:txBody>
      </p:sp>
      <p:sp>
        <p:nvSpPr>
          <p:cNvPr id="4" name="Text 1"/>
          <p:cNvSpPr/>
          <p:nvPr/>
        </p:nvSpPr>
        <p:spPr>
          <a:xfrm>
            <a:off x="504508" y="713232"/>
            <a:ext cx="11155680" cy="594360"/>
          </a:xfrm>
          <a:prstGeom prst="rect">
            <a:avLst/>
          </a:prstGeom>
          <a:noFill/>
          <a:ln/>
        </p:spPr>
        <p:txBody>
          <a:bodyPr wrap="square" rtlCol="0" anchor="ctr"/>
          <a:lstStyle/>
          <a:p>
            <a:pPr marL="0" indent="0">
              <a:buNone/>
            </a:pPr>
            <a:r>
              <a:rPr lang="en-US" sz="2700" b="1" dirty="0">
                <a:solidFill>
                  <a:srgbClr val="201E2E"/>
                </a:solidFill>
                <a:latin typeface="Figtree SemiBold" pitchFamily="34" charset="0"/>
                <a:ea typeface="Figtree SemiBold" pitchFamily="34" charset="-122"/>
                <a:cs typeface="Figtree SemiBold" pitchFamily="34" charset="-120"/>
              </a:rPr>
              <a:t>Availability is a known quantity</a:t>
            </a:r>
            <a:endParaRPr lang="en-US" sz="2700" dirty="0"/>
          </a:p>
        </p:txBody>
      </p:sp>
      <p:sp>
        <p:nvSpPr>
          <p:cNvPr id="5" name="Text 2"/>
          <p:cNvSpPr/>
          <p:nvPr/>
        </p:nvSpPr>
        <p:spPr>
          <a:xfrm>
            <a:off x="504508" y="6528816"/>
            <a:ext cx="5486400" cy="228600"/>
          </a:xfrm>
          <a:prstGeom prst="rect">
            <a:avLst/>
          </a:prstGeom>
          <a:noFill/>
          <a:ln/>
        </p:spPr>
        <p:txBody>
          <a:bodyPr wrap="square" rtlCol="0" anchor="ctr"/>
          <a:lstStyle/>
          <a:p>
            <a:pPr marL="0" indent="0">
              <a:buNone/>
            </a:pPr>
            <a:r>
              <a:rPr lang="en-US" sz="900" dirty="0">
                <a:solidFill>
                  <a:srgbClr val="8A8DA0"/>
                </a:solidFill>
                <a:latin typeface="Figtree" pitchFamily="34" charset="0"/>
                <a:ea typeface="Figtree" pitchFamily="34" charset="-122"/>
                <a:cs typeface="Figtree" pitchFamily="34" charset="-120"/>
              </a:rPr>
              <a:t>RECCo · Consumer Consent Solution</a:t>
            </a:r>
            <a:endParaRPr lang="en-US" sz="900" dirty="0"/>
          </a:p>
        </p:txBody>
      </p:sp>
      <p:sp>
        <p:nvSpPr>
          <p:cNvPr id="6" name="Text 3"/>
          <p:cNvSpPr/>
          <p:nvPr/>
        </p:nvSpPr>
        <p:spPr>
          <a:xfrm>
            <a:off x="11523028" y="6528816"/>
            <a:ext cx="411480" cy="228600"/>
          </a:xfrm>
          <a:prstGeom prst="rect">
            <a:avLst/>
          </a:prstGeom>
          <a:noFill/>
          <a:ln/>
        </p:spPr>
        <p:txBody>
          <a:bodyPr wrap="square" rtlCol="0" anchor="ctr"/>
          <a:lstStyle/>
          <a:p>
            <a:pPr marL="0" indent="0" algn="r">
              <a:buNone/>
            </a:pPr>
            <a:r>
              <a:rPr lang="en-US" sz="900" dirty="0">
                <a:solidFill>
                  <a:srgbClr val="8A8DA0"/>
                </a:solidFill>
                <a:latin typeface="Figtree" pitchFamily="34" charset="0"/>
                <a:ea typeface="Figtree" pitchFamily="34" charset="-122"/>
                <a:cs typeface="Figtree" pitchFamily="34" charset="-120"/>
              </a:rPr>
              <a:t>9</a:t>
            </a:r>
            <a:endParaRPr lang="en-US" sz="900" dirty="0"/>
          </a:p>
        </p:txBody>
      </p:sp>
      <p:sp>
        <p:nvSpPr>
          <p:cNvPr id="7" name="Text 4"/>
          <p:cNvSpPr/>
          <p:nvPr/>
        </p:nvSpPr>
        <p:spPr>
          <a:xfrm>
            <a:off x="504508" y="1371600"/>
            <a:ext cx="11064240" cy="457200"/>
          </a:xfrm>
          <a:prstGeom prst="rect">
            <a:avLst/>
          </a:prstGeom>
          <a:noFill/>
          <a:ln/>
        </p:spPr>
        <p:txBody>
          <a:bodyPr wrap="square" rtlCol="0" anchor="ctr"/>
          <a:lstStyle/>
          <a:p>
            <a:pPr marL="0" indent="0">
              <a:buNone/>
            </a:pPr>
            <a:r>
              <a:rPr lang="en-US" sz="1400" dirty="0">
                <a:solidFill>
                  <a:srgbClr val="5E6274"/>
                </a:solidFill>
                <a:latin typeface="Figtree" pitchFamily="34" charset="0"/>
                <a:ea typeface="Figtree" pitchFamily="34" charset="-122"/>
                <a:cs typeface="Figtree" pitchFamily="34" charset="-120"/>
              </a:rPr>
              <a:t>The JWT model assumes the CCS can be down. In practice, the platform behind the CCS is engineered — and proven in the field — to stay up.</a:t>
            </a:r>
            <a:endParaRPr lang="en-US" sz="1400" dirty="0"/>
          </a:p>
        </p:txBody>
      </p:sp>
      <p:sp>
        <p:nvSpPr>
          <p:cNvPr id="8" name="Shape 5"/>
          <p:cNvSpPr/>
          <p:nvPr/>
        </p:nvSpPr>
        <p:spPr>
          <a:xfrm>
            <a:off x="504508" y="2057400"/>
            <a:ext cx="3538728" cy="2834640"/>
          </a:xfrm>
          <a:prstGeom prst="roundRect">
            <a:avLst>
              <a:gd name="adj" fmla="val 2903"/>
            </a:avLst>
          </a:prstGeom>
          <a:solidFill>
            <a:srgbClr val="041F62"/>
          </a:solidFill>
          <a:ln w="12700">
            <a:solidFill>
              <a:srgbClr val="041F62"/>
            </a:solidFill>
            <a:prstDash val="solid"/>
          </a:ln>
        </p:spPr>
        <p:txBody>
          <a:bodyPr/>
          <a:lstStyle/>
          <a:p>
            <a:endParaRPr lang="en-BR" sz="1800"/>
          </a:p>
        </p:txBody>
      </p:sp>
      <p:sp>
        <p:nvSpPr>
          <p:cNvPr id="9" name="Shape 6"/>
          <p:cNvSpPr/>
          <p:nvPr/>
        </p:nvSpPr>
        <p:spPr>
          <a:xfrm>
            <a:off x="586804" y="2057400"/>
            <a:ext cx="3374136" cy="64008"/>
          </a:xfrm>
          <a:prstGeom prst="rect">
            <a:avLst/>
          </a:prstGeom>
          <a:solidFill>
            <a:srgbClr val="4D38F5"/>
          </a:solidFill>
          <a:ln w="12700">
            <a:solidFill>
              <a:srgbClr val="4D38F5"/>
            </a:solidFill>
            <a:prstDash val="solid"/>
          </a:ln>
        </p:spPr>
        <p:txBody>
          <a:bodyPr/>
          <a:lstStyle/>
          <a:p>
            <a:endParaRPr lang="en-BR" sz="1800"/>
          </a:p>
        </p:txBody>
      </p:sp>
      <p:sp>
        <p:nvSpPr>
          <p:cNvPr id="10" name="Text 7"/>
          <p:cNvSpPr/>
          <p:nvPr/>
        </p:nvSpPr>
        <p:spPr>
          <a:xfrm>
            <a:off x="760540" y="2331720"/>
            <a:ext cx="3017520" cy="777240"/>
          </a:xfrm>
          <a:prstGeom prst="rect">
            <a:avLst/>
          </a:prstGeom>
          <a:noFill/>
          <a:ln/>
        </p:spPr>
        <p:txBody>
          <a:bodyPr wrap="square" rtlCol="0" anchor="ctr"/>
          <a:lstStyle/>
          <a:p>
            <a:pPr marL="0" indent="0">
              <a:buNone/>
            </a:pPr>
            <a:r>
              <a:rPr lang="en-US" sz="4000" b="1" dirty="0">
                <a:solidFill>
                  <a:srgbClr val="CDC2FA"/>
                </a:solidFill>
                <a:latin typeface="Figtree SemiBold" pitchFamily="34" charset="0"/>
                <a:ea typeface="Figtree SemiBold" pitchFamily="34" charset="-122"/>
                <a:cs typeface="Figtree SemiBold" pitchFamily="34" charset="-120"/>
              </a:rPr>
              <a:t>99.9%</a:t>
            </a:r>
            <a:endParaRPr lang="en-US" sz="4000" dirty="0"/>
          </a:p>
        </p:txBody>
      </p:sp>
      <p:sp>
        <p:nvSpPr>
          <p:cNvPr id="11" name="Text 8"/>
          <p:cNvSpPr/>
          <p:nvPr/>
        </p:nvSpPr>
        <p:spPr>
          <a:xfrm>
            <a:off x="760540" y="3127248"/>
            <a:ext cx="3017520" cy="320040"/>
          </a:xfrm>
          <a:prstGeom prst="rect">
            <a:avLst/>
          </a:prstGeom>
          <a:noFill/>
          <a:ln/>
        </p:spPr>
        <p:txBody>
          <a:bodyPr wrap="square" rtlCol="0" anchor="ctr"/>
          <a:lstStyle/>
          <a:p>
            <a:pPr marL="0" indent="0">
              <a:buNone/>
            </a:pPr>
            <a:r>
              <a:rPr lang="en-US" sz="1350" dirty="0">
                <a:solidFill>
                  <a:srgbClr val="FFFFFF"/>
                </a:solidFill>
                <a:latin typeface="Figtree Medium" pitchFamily="34" charset="0"/>
                <a:ea typeface="Figtree Medium" pitchFamily="34" charset="-122"/>
                <a:cs typeface="Figtree Medium" pitchFamily="34" charset="-120"/>
              </a:rPr>
              <a:t>contracted availability</a:t>
            </a:r>
            <a:endParaRPr lang="en-US" sz="1350" dirty="0"/>
          </a:p>
        </p:txBody>
      </p:sp>
      <p:sp>
        <p:nvSpPr>
          <p:cNvPr id="12" name="Text 9"/>
          <p:cNvSpPr/>
          <p:nvPr/>
        </p:nvSpPr>
        <p:spPr>
          <a:xfrm>
            <a:off x="760540" y="3566160"/>
            <a:ext cx="3017520" cy="1188720"/>
          </a:xfrm>
          <a:prstGeom prst="rect">
            <a:avLst/>
          </a:prstGeom>
          <a:noFill/>
          <a:ln/>
        </p:spPr>
        <p:txBody>
          <a:bodyPr wrap="square" rtlCol="0" anchor="ctr"/>
          <a:lstStyle/>
          <a:p>
            <a:pPr marL="0" indent="0">
              <a:lnSpc>
                <a:spcPts val="1700"/>
              </a:lnSpc>
              <a:buNone/>
            </a:pPr>
            <a:r>
              <a:rPr lang="en-US" sz="1200" dirty="0">
                <a:solidFill>
                  <a:srgbClr val="B7BDDC"/>
                </a:solidFill>
                <a:latin typeface="Figtree" pitchFamily="34" charset="0"/>
                <a:ea typeface="Figtree" pitchFamily="34" charset="-122"/>
                <a:cs typeface="Figtree" pitchFamily="34" charset="-120"/>
              </a:rPr>
              <a:t>The contracted service level — and one the platform routinely exceeds in operation.</a:t>
            </a:r>
            <a:endParaRPr lang="en-US" sz="1200" dirty="0"/>
          </a:p>
        </p:txBody>
      </p:sp>
      <p:sp>
        <p:nvSpPr>
          <p:cNvPr id="13" name="Shape 10"/>
          <p:cNvSpPr/>
          <p:nvPr/>
        </p:nvSpPr>
        <p:spPr>
          <a:xfrm>
            <a:off x="4326700" y="2057400"/>
            <a:ext cx="3538728" cy="2834640"/>
          </a:xfrm>
          <a:prstGeom prst="roundRect">
            <a:avLst>
              <a:gd name="adj" fmla="val 2903"/>
            </a:avLst>
          </a:prstGeom>
          <a:solidFill>
            <a:srgbClr val="041F62"/>
          </a:solidFill>
          <a:ln w="12700">
            <a:solidFill>
              <a:srgbClr val="041F62"/>
            </a:solidFill>
            <a:prstDash val="solid"/>
          </a:ln>
        </p:spPr>
        <p:txBody>
          <a:bodyPr/>
          <a:lstStyle/>
          <a:p>
            <a:endParaRPr lang="en-BR" sz="1800"/>
          </a:p>
        </p:txBody>
      </p:sp>
      <p:sp>
        <p:nvSpPr>
          <p:cNvPr id="14" name="Shape 11"/>
          <p:cNvSpPr/>
          <p:nvPr/>
        </p:nvSpPr>
        <p:spPr>
          <a:xfrm>
            <a:off x="4408996" y="2057400"/>
            <a:ext cx="3374136" cy="64008"/>
          </a:xfrm>
          <a:prstGeom prst="rect">
            <a:avLst/>
          </a:prstGeom>
          <a:solidFill>
            <a:srgbClr val="4D38F5"/>
          </a:solidFill>
          <a:ln w="12700">
            <a:solidFill>
              <a:srgbClr val="4D38F5"/>
            </a:solidFill>
            <a:prstDash val="solid"/>
          </a:ln>
        </p:spPr>
        <p:txBody>
          <a:bodyPr/>
          <a:lstStyle/>
          <a:p>
            <a:endParaRPr lang="en-BR" sz="1800"/>
          </a:p>
        </p:txBody>
      </p:sp>
      <p:sp>
        <p:nvSpPr>
          <p:cNvPr id="15" name="Text 12"/>
          <p:cNvSpPr/>
          <p:nvPr/>
        </p:nvSpPr>
        <p:spPr>
          <a:xfrm>
            <a:off x="4582732" y="2331720"/>
            <a:ext cx="3017520" cy="777240"/>
          </a:xfrm>
          <a:prstGeom prst="rect">
            <a:avLst/>
          </a:prstGeom>
          <a:noFill/>
          <a:ln/>
        </p:spPr>
        <p:txBody>
          <a:bodyPr wrap="square" rtlCol="0" anchor="ctr"/>
          <a:lstStyle/>
          <a:p>
            <a:pPr marL="0" indent="0">
              <a:buNone/>
            </a:pPr>
            <a:r>
              <a:rPr lang="en-US" sz="4000" b="1" dirty="0">
                <a:solidFill>
                  <a:srgbClr val="CDC2FA"/>
                </a:solidFill>
                <a:latin typeface="Figtree SemiBold" pitchFamily="34" charset="0"/>
                <a:ea typeface="Figtree SemiBold" pitchFamily="34" charset="-122"/>
                <a:cs typeface="Figtree SemiBold" pitchFamily="34" charset="-120"/>
              </a:rPr>
              <a:t>Zero</a:t>
            </a:r>
            <a:endParaRPr lang="en-US" sz="4000" dirty="0"/>
          </a:p>
        </p:txBody>
      </p:sp>
      <p:sp>
        <p:nvSpPr>
          <p:cNvPr id="16" name="Text 13"/>
          <p:cNvSpPr/>
          <p:nvPr/>
        </p:nvSpPr>
        <p:spPr>
          <a:xfrm>
            <a:off x="4582732" y="3127248"/>
            <a:ext cx="3017520" cy="320040"/>
          </a:xfrm>
          <a:prstGeom prst="rect">
            <a:avLst/>
          </a:prstGeom>
          <a:noFill/>
          <a:ln/>
        </p:spPr>
        <p:txBody>
          <a:bodyPr wrap="square" rtlCol="0" anchor="ctr"/>
          <a:lstStyle/>
          <a:p>
            <a:pPr marL="0" indent="0">
              <a:buNone/>
            </a:pPr>
            <a:r>
              <a:rPr lang="en-US" sz="1350" dirty="0">
                <a:solidFill>
                  <a:srgbClr val="FFFFFF"/>
                </a:solidFill>
                <a:latin typeface="Figtree Medium" pitchFamily="34" charset="0"/>
                <a:ea typeface="Figtree Medium" pitchFamily="34" charset="-122"/>
                <a:cs typeface="Figtree Medium" pitchFamily="34" charset="-120"/>
              </a:rPr>
              <a:t>planned downtime</a:t>
            </a:r>
            <a:endParaRPr lang="en-US" sz="1350" dirty="0"/>
          </a:p>
        </p:txBody>
      </p:sp>
      <p:sp>
        <p:nvSpPr>
          <p:cNvPr id="17" name="Text 14"/>
          <p:cNvSpPr/>
          <p:nvPr/>
        </p:nvSpPr>
        <p:spPr>
          <a:xfrm>
            <a:off x="4582732" y="3566160"/>
            <a:ext cx="3017520" cy="1188720"/>
          </a:xfrm>
          <a:prstGeom prst="rect">
            <a:avLst/>
          </a:prstGeom>
          <a:noFill/>
          <a:ln/>
        </p:spPr>
        <p:txBody>
          <a:bodyPr wrap="square" rtlCol="0" anchor="ctr"/>
          <a:lstStyle/>
          <a:p>
            <a:pPr marL="0" indent="0">
              <a:lnSpc>
                <a:spcPts val="1700"/>
              </a:lnSpc>
              <a:buNone/>
            </a:pPr>
            <a:r>
              <a:rPr lang="en-US" sz="1200" dirty="0">
                <a:solidFill>
                  <a:srgbClr val="B7BDDC"/>
                </a:solidFill>
                <a:latin typeface="Figtree" pitchFamily="34" charset="0"/>
                <a:ea typeface="Figtree" pitchFamily="34" charset="-122"/>
                <a:cs typeface="Figtree" pitchFamily="34" charset="-120"/>
              </a:rPr>
              <a:t>Deployments and maintenance run with zero downtime. We do not plan to use the contractual downtime window.</a:t>
            </a:r>
            <a:endParaRPr lang="en-US" sz="1200" dirty="0"/>
          </a:p>
        </p:txBody>
      </p:sp>
      <p:sp>
        <p:nvSpPr>
          <p:cNvPr id="18" name="Shape 15"/>
          <p:cNvSpPr/>
          <p:nvPr/>
        </p:nvSpPr>
        <p:spPr>
          <a:xfrm>
            <a:off x="8148892" y="2057400"/>
            <a:ext cx="3538728" cy="2834640"/>
          </a:xfrm>
          <a:prstGeom prst="roundRect">
            <a:avLst>
              <a:gd name="adj" fmla="val 2903"/>
            </a:avLst>
          </a:prstGeom>
          <a:solidFill>
            <a:srgbClr val="041F62"/>
          </a:solidFill>
          <a:ln w="12700">
            <a:solidFill>
              <a:srgbClr val="041F62"/>
            </a:solidFill>
            <a:prstDash val="solid"/>
          </a:ln>
        </p:spPr>
        <p:txBody>
          <a:bodyPr/>
          <a:lstStyle/>
          <a:p>
            <a:endParaRPr lang="en-BR" sz="1800"/>
          </a:p>
        </p:txBody>
      </p:sp>
      <p:sp>
        <p:nvSpPr>
          <p:cNvPr id="19" name="Shape 16"/>
          <p:cNvSpPr/>
          <p:nvPr/>
        </p:nvSpPr>
        <p:spPr>
          <a:xfrm>
            <a:off x="8231188" y="2057400"/>
            <a:ext cx="3374136" cy="64008"/>
          </a:xfrm>
          <a:prstGeom prst="rect">
            <a:avLst/>
          </a:prstGeom>
          <a:solidFill>
            <a:srgbClr val="4D38F5"/>
          </a:solidFill>
          <a:ln w="12700">
            <a:solidFill>
              <a:srgbClr val="4D38F5"/>
            </a:solidFill>
            <a:prstDash val="solid"/>
          </a:ln>
        </p:spPr>
        <p:txBody>
          <a:bodyPr/>
          <a:lstStyle/>
          <a:p>
            <a:endParaRPr lang="en-BR" sz="1800"/>
          </a:p>
        </p:txBody>
      </p:sp>
      <p:sp>
        <p:nvSpPr>
          <p:cNvPr id="20" name="Text 17"/>
          <p:cNvSpPr/>
          <p:nvPr/>
        </p:nvSpPr>
        <p:spPr>
          <a:xfrm>
            <a:off x="8404924" y="2331720"/>
            <a:ext cx="3017520" cy="777240"/>
          </a:xfrm>
          <a:prstGeom prst="rect">
            <a:avLst/>
          </a:prstGeom>
          <a:noFill/>
          <a:ln/>
        </p:spPr>
        <p:txBody>
          <a:bodyPr wrap="square" rtlCol="0" anchor="ctr"/>
          <a:lstStyle/>
          <a:p>
            <a:pPr marL="0" indent="0">
              <a:buNone/>
            </a:pPr>
            <a:r>
              <a:rPr lang="en-US" sz="4000" b="1" dirty="0">
                <a:solidFill>
                  <a:srgbClr val="CDC2FA"/>
                </a:solidFill>
                <a:latin typeface="Figtree SemiBold" pitchFamily="34" charset="0"/>
                <a:ea typeface="Figtree SemiBold" pitchFamily="34" charset="-122"/>
                <a:cs typeface="Figtree SemiBold" pitchFamily="34" charset="-120"/>
              </a:rPr>
              <a:t>Multiple</a:t>
            </a:r>
            <a:endParaRPr lang="en-US" sz="4000" dirty="0"/>
          </a:p>
        </p:txBody>
      </p:sp>
      <p:sp>
        <p:nvSpPr>
          <p:cNvPr id="21" name="Text 18"/>
          <p:cNvSpPr/>
          <p:nvPr/>
        </p:nvSpPr>
        <p:spPr>
          <a:xfrm>
            <a:off x="8404924" y="3127248"/>
            <a:ext cx="3017520" cy="320040"/>
          </a:xfrm>
          <a:prstGeom prst="rect">
            <a:avLst/>
          </a:prstGeom>
          <a:noFill/>
          <a:ln/>
        </p:spPr>
        <p:txBody>
          <a:bodyPr wrap="square" rtlCol="0" anchor="ctr"/>
          <a:lstStyle/>
          <a:p>
            <a:pPr marL="0" indent="0">
              <a:buNone/>
            </a:pPr>
            <a:r>
              <a:rPr lang="en-US" sz="1350" dirty="0">
                <a:solidFill>
                  <a:srgbClr val="FFFFFF"/>
                </a:solidFill>
                <a:latin typeface="Figtree Medium" pitchFamily="34" charset="0"/>
                <a:ea typeface="Figtree Medium" pitchFamily="34" charset="-122"/>
                <a:cs typeface="Figtree Medium" pitchFamily="34" charset="-120"/>
              </a:rPr>
              <a:t>national ecosystems live</a:t>
            </a:r>
            <a:endParaRPr lang="en-US" sz="1350" dirty="0"/>
          </a:p>
        </p:txBody>
      </p:sp>
      <p:sp>
        <p:nvSpPr>
          <p:cNvPr id="22" name="Text 19"/>
          <p:cNvSpPr/>
          <p:nvPr/>
        </p:nvSpPr>
        <p:spPr>
          <a:xfrm>
            <a:off x="8404924" y="3566160"/>
            <a:ext cx="3017520" cy="1188720"/>
          </a:xfrm>
          <a:prstGeom prst="rect">
            <a:avLst/>
          </a:prstGeom>
          <a:noFill/>
          <a:ln/>
        </p:spPr>
        <p:txBody>
          <a:bodyPr wrap="square" rtlCol="0" anchor="ctr"/>
          <a:lstStyle/>
          <a:p>
            <a:pPr marL="0" indent="0">
              <a:lnSpc>
                <a:spcPts val="1700"/>
              </a:lnSpc>
              <a:buNone/>
            </a:pPr>
            <a:r>
              <a:rPr lang="en-US" sz="1200" dirty="0">
                <a:solidFill>
                  <a:srgbClr val="B7BDDC"/>
                </a:solidFill>
                <a:latin typeface="Figtree" pitchFamily="34" charset="0"/>
                <a:ea typeface="Figtree" pitchFamily="34" charset="-122"/>
                <a:cs typeface="Figtree" pitchFamily="34" charset="-120"/>
              </a:rPr>
              <a:t>The same platform already underpins national data-sharing ecosystems around the world.</a:t>
            </a:r>
            <a:endParaRPr lang="en-US" sz="1200" dirty="0"/>
          </a:p>
        </p:txBody>
      </p:sp>
      <p:sp>
        <p:nvSpPr>
          <p:cNvPr id="23" name="Text 20"/>
          <p:cNvSpPr/>
          <p:nvPr/>
        </p:nvSpPr>
        <p:spPr>
          <a:xfrm>
            <a:off x="504508" y="5257800"/>
            <a:ext cx="11155680" cy="777240"/>
          </a:xfrm>
          <a:prstGeom prst="rect">
            <a:avLst/>
          </a:prstGeom>
          <a:noFill/>
          <a:ln/>
        </p:spPr>
        <p:txBody>
          <a:bodyPr wrap="square" rtlCol="0" anchor="ctr"/>
          <a:lstStyle/>
          <a:p>
            <a:pPr marL="0" indent="0">
              <a:lnSpc>
                <a:spcPts val="1800"/>
              </a:lnSpc>
              <a:buNone/>
            </a:pPr>
            <a:r>
              <a:rPr lang="en-US" sz="1300" b="1" dirty="0">
                <a:solidFill>
                  <a:srgbClr val="201E2E"/>
                </a:solidFill>
                <a:latin typeface="Figtree SemiBold" pitchFamily="34" charset="0"/>
                <a:ea typeface="Figtree SemiBold" pitchFamily="34" charset="-122"/>
                <a:cs typeface="Figtree SemiBold" pitchFamily="34" charset="-120"/>
              </a:rPr>
              <a:t>Live checks are proven ground. </a:t>
            </a:r>
            <a:r>
              <a:rPr lang="en-US" sz="1300" dirty="0">
                <a:solidFill>
                  <a:srgbClr val="5E6274"/>
                </a:solidFill>
                <a:latin typeface="Figtree" pitchFamily="34" charset="0"/>
                <a:ea typeface="Figtree" pitchFamily="34" charset="-122"/>
                <a:cs typeface="Figtree" pitchFamily="34" charset="-120"/>
              </a:rPr>
              <a:t>Every one of those ecosystems depends on live calls to the platform in normal operation — and availability has never been the problem. Relying on the CCS at refresh time is a known, field-tested place to be.</a:t>
            </a:r>
            <a:endParaRPr lang="en-US" sz="1300" dirty="0"/>
          </a:p>
        </p:txBody>
      </p:sp>
    </p:spTree>
    <p:extLst>
      <p:ext uri="{BB962C8B-B14F-4D97-AF65-F5344CB8AC3E}">
        <p14:creationId xmlns:p14="http://schemas.microsoft.com/office/powerpoint/2010/main" val="40180509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10">
    <p:bg>
      <p:bgPr>
        <a:solidFill>
          <a:srgbClr val="F6F6F8"/>
        </a:solidFill>
        <a:effectLst/>
      </p:bgPr>
    </p:bg>
    <p:spTree>
      <p:nvGrpSpPr>
        <p:cNvPr id="1" name=""/>
        <p:cNvGrpSpPr/>
        <p:nvPr/>
      </p:nvGrpSpPr>
      <p:grpSpPr>
        <a:xfrm>
          <a:off x="0" y="0"/>
          <a:ext cx="0" cy="0"/>
          <a:chOff x="0" y="0"/>
          <a:chExt cx="0" cy="0"/>
        </a:xfrm>
      </p:grpSpPr>
      <p:pic>
        <p:nvPicPr>
          <p:cNvPr id="2" name="Image 0" descr="/Users/christianeloysio/Desktop/tlt/.build/assets/recco-logo-dark.png"/>
          <p:cNvPicPr>
            <a:picLocks noChangeAspect="1"/>
          </p:cNvPicPr>
          <p:nvPr/>
        </p:nvPicPr>
        <p:blipFill>
          <a:blip r:embed="rId3"/>
          <a:stretch>
            <a:fillRect/>
          </a:stretch>
        </p:blipFill>
        <p:spPr>
          <a:xfrm>
            <a:off x="10562908" y="347472"/>
            <a:ext cx="1188720" cy="228600"/>
          </a:xfrm>
          <a:prstGeom prst="rect">
            <a:avLst/>
          </a:prstGeom>
        </p:spPr>
      </p:pic>
      <p:sp>
        <p:nvSpPr>
          <p:cNvPr id="3" name="Text 0"/>
          <p:cNvSpPr/>
          <p:nvPr/>
        </p:nvSpPr>
        <p:spPr>
          <a:xfrm>
            <a:off x="504508" y="384048"/>
            <a:ext cx="8229600" cy="274320"/>
          </a:xfrm>
          <a:prstGeom prst="rect">
            <a:avLst/>
          </a:prstGeom>
          <a:noFill/>
          <a:ln/>
        </p:spPr>
        <p:txBody>
          <a:bodyPr wrap="square" rtlCol="0" anchor="ctr"/>
          <a:lstStyle/>
          <a:p>
            <a:pPr marL="0" indent="0">
              <a:buNone/>
            </a:pPr>
            <a:r>
              <a:rPr lang="en-US" sz="1200" b="1" kern="0" spc="400">
                <a:solidFill>
                  <a:srgbClr val="4D38F5"/>
                </a:solidFill>
                <a:latin typeface="Figtree Medium" pitchFamily="34" charset="0"/>
                <a:ea typeface="Figtree Medium" pitchFamily="34" charset="-122"/>
                <a:cs typeface="Figtree Medium" pitchFamily="34" charset="-120"/>
              </a:rPr>
              <a:t>BRINGING IT TOGETHER</a:t>
            </a:r>
            <a:endParaRPr lang="en-US" sz="1200"/>
          </a:p>
        </p:txBody>
      </p:sp>
      <p:sp>
        <p:nvSpPr>
          <p:cNvPr id="4" name="Text 1"/>
          <p:cNvSpPr/>
          <p:nvPr/>
        </p:nvSpPr>
        <p:spPr>
          <a:xfrm>
            <a:off x="504508" y="713232"/>
            <a:ext cx="11155680" cy="594360"/>
          </a:xfrm>
          <a:prstGeom prst="rect">
            <a:avLst/>
          </a:prstGeom>
          <a:noFill/>
          <a:ln/>
        </p:spPr>
        <p:txBody>
          <a:bodyPr wrap="square" rtlCol="0" anchor="ctr"/>
          <a:lstStyle/>
          <a:p>
            <a:pPr marL="0" indent="0">
              <a:buNone/>
            </a:pPr>
            <a:r>
              <a:rPr lang="en-US" sz="2700" b="1">
                <a:solidFill>
                  <a:srgbClr val="201E2E"/>
                </a:solidFill>
                <a:latin typeface="Figtree SemiBold" pitchFamily="34" charset="0"/>
                <a:ea typeface="Figtree SemiBold" pitchFamily="34" charset="-122"/>
                <a:cs typeface="Figtree SemiBold" pitchFamily="34" charset="-120"/>
              </a:rPr>
              <a:t>Where we'd land it</a:t>
            </a:r>
            <a:endParaRPr lang="en-US" sz="2700"/>
          </a:p>
        </p:txBody>
      </p:sp>
      <p:sp>
        <p:nvSpPr>
          <p:cNvPr id="5" name="Text 2"/>
          <p:cNvSpPr/>
          <p:nvPr/>
        </p:nvSpPr>
        <p:spPr>
          <a:xfrm>
            <a:off x="504508" y="6528816"/>
            <a:ext cx="5486400" cy="228600"/>
          </a:xfrm>
          <a:prstGeom prst="rect">
            <a:avLst/>
          </a:prstGeom>
          <a:noFill/>
          <a:ln/>
        </p:spPr>
        <p:txBody>
          <a:bodyPr wrap="square" rtlCol="0" anchor="ctr"/>
          <a:lstStyle/>
          <a:p>
            <a:pPr marL="0" indent="0">
              <a:buNone/>
            </a:pPr>
            <a:r>
              <a:rPr lang="en-US" sz="900">
                <a:solidFill>
                  <a:srgbClr val="8A8DA0"/>
                </a:solidFill>
                <a:latin typeface="Figtree" pitchFamily="34" charset="0"/>
                <a:ea typeface="Figtree" pitchFamily="34" charset="-122"/>
                <a:cs typeface="Figtree" pitchFamily="34" charset="-120"/>
              </a:rPr>
              <a:t>RECCo · Consumer Consent Solution</a:t>
            </a:r>
            <a:endParaRPr lang="en-US" sz="900"/>
          </a:p>
        </p:txBody>
      </p:sp>
      <p:sp>
        <p:nvSpPr>
          <p:cNvPr id="6" name="Text 3"/>
          <p:cNvSpPr/>
          <p:nvPr/>
        </p:nvSpPr>
        <p:spPr>
          <a:xfrm>
            <a:off x="11523028" y="6528816"/>
            <a:ext cx="411480" cy="228600"/>
          </a:xfrm>
          <a:prstGeom prst="rect">
            <a:avLst/>
          </a:prstGeom>
          <a:noFill/>
          <a:ln/>
        </p:spPr>
        <p:txBody>
          <a:bodyPr wrap="square" rtlCol="0" anchor="ctr"/>
          <a:lstStyle/>
          <a:p>
            <a:pPr marL="0" indent="0" algn="r">
              <a:buNone/>
            </a:pPr>
            <a:r>
              <a:rPr lang="en-US" sz="900">
                <a:solidFill>
                  <a:srgbClr val="8A8DA0"/>
                </a:solidFill>
                <a:latin typeface="Figtree" pitchFamily="34" charset="0"/>
                <a:ea typeface="Figtree" pitchFamily="34" charset="-122"/>
                <a:cs typeface="Figtree" pitchFamily="34" charset="-120"/>
              </a:rPr>
              <a:t>10</a:t>
            </a:r>
            <a:endParaRPr lang="en-US" sz="900"/>
          </a:p>
        </p:txBody>
      </p:sp>
      <p:sp>
        <p:nvSpPr>
          <p:cNvPr id="7" name="Shape 4"/>
          <p:cNvSpPr/>
          <p:nvPr/>
        </p:nvSpPr>
        <p:spPr>
          <a:xfrm>
            <a:off x="504508" y="1554480"/>
            <a:ext cx="11183112" cy="1170432"/>
          </a:xfrm>
          <a:prstGeom prst="roundRect">
            <a:avLst>
              <a:gd name="adj" fmla="val 7031"/>
            </a:avLst>
          </a:prstGeom>
          <a:solidFill>
            <a:srgbClr val="FFFFFF"/>
          </a:solidFill>
          <a:ln w="12700">
            <a:solidFill>
              <a:srgbClr val="E2E3EC"/>
            </a:solidFill>
            <a:prstDash val="solid"/>
          </a:ln>
        </p:spPr>
        <p:txBody>
          <a:bodyPr/>
          <a:lstStyle/>
          <a:p>
            <a:endParaRPr lang="en-BR" sz="1800"/>
          </a:p>
        </p:txBody>
      </p:sp>
      <p:sp>
        <p:nvSpPr>
          <p:cNvPr id="8" name="Shape 5"/>
          <p:cNvSpPr/>
          <p:nvPr/>
        </p:nvSpPr>
        <p:spPr>
          <a:xfrm>
            <a:off x="778828" y="1901952"/>
            <a:ext cx="475488" cy="475488"/>
          </a:xfrm>
          <a:prstGeom prst="ellipse">
            <a:avLst/>
          </a:prstGeom>
          <a:solidFill>
            <a:srgbClr val="4D38F5"/>
          </a:solidFill>
          <a:ln w="12700">
            <a:solidFill>
              <a:srgbClr val="4D38F5"/>
            </a:solidFill>
            <a:prstDash val="solid"/>
          </a:ln>
        </p:spPr>
        <p:txBody>
          <a:bodyPr/>
          <a:lstStyle/>
          <a:p>
            <a:endParaRPr lang="en-BR" sz="1800"/>
          </a:p>
        </p:txBody>
      </p:sp>
      <p:sp>
        <p:nvSpPr>
          <p:cNvPr id="9" name="Text 6"/>
          <p:cNvSpPr/>
          <p:nvPr/>
        </p:nvSpPr>
        <p:spPr>
          <a:xfrm>
            <a:off x="778828" y="1883664"/>
            <a:ext cx="475488" cy="475488"/>
          </a:xfrm>
          <a:prstGeom prst="rect">
            <a:avLst/>
          </a:prstGeom>
          <a:noFill/>
          <a:ln/>
        </p:spPr>
        <p:txBody>
          <a:bodyPr wrap="square" rtlCol="0" anchor="ctr"/>
          <a:lstStyle/>
          <a:p>
            <a:pPr marL="0" indent="0" algn="ctr">
              <a:buNone/>
            </a:pPr>
            <a:r>
              <a:rPr lang="en-US" sz="1500" b="1">
                <a:solidFill>
                  <a:srgbClr val="FFFFFF"/>
                </a:solidFill>
                <a:latin typeface="Figtree SemiBold" pitchFamily="34" charset="0"/>
                <a:ea typeface="Figtree SemiBold" pitchFamily="34" charset="-122"/>
                <a:cs typeface="Figtree SemiBold" pitchFamily="34" charset="-120"/>
              </a:rPr>
              <a:t>1</a:t>
            </a:r>
            <a:endParaRPr lang="en-US" sz="1500"/>
          </a:p>
        </p:txBody>
      </p:sp>
      <p:sp>
        <p:nvSpPr>
          <p:cNvPr id="10" name="Text 7"/>
          <p:cNvSpPr/>
          <p:nvPr/>
        </p:nvSpPr>
        <p:spPr>
          <a:xfrm>
            <a:off x="1510348" y="1664208"/>
            <a:ext cx="9966960" cy="960120"/>
          </a:xfrm>
          <a:prstGeom prst="rect">
            <a:avLst/>
          </a:prstGeom>
          <a:noFill/>
          <a:ln/>
        </p:spPr>
        <p:txBody>
          <a:bodyPr wrap="square" rtlCol="0" anchor="ctr"/>
          <a:lstStyle/>
          <a:p>
            <a:pPr marL="0" indent="0">
              <a:lnSpc>
                <a:spcPts val="1700"/>
              </a:lnSpc>
              <a:buNone/>
            </a:pPr>
            <a:r>
              <a:rPr lang="en-US" sz="1500" b="1">
                <a:solidFill>
                  <a:srgbClr val="201E2E"/>
                </a:solidFill>
                <a:latin typeface="Figtree SemiBold" pitchFamily="34" charset="0"/>
                <a:ea typeface="Figtree SemiBold" pitchFamily="34" charset="-122"/>
                <a:cs typeface="Figtree SemiBold" pitchFamily="34" charset="-120"/>
              </a:rPr>
              <a:t>Issue JWT access tokens, validated locally
</a:t>
            </a:r>
            <a:r>
              <a:rPr lang="en-US" sz="1250">
                <a:solidFill>
                  <a:srgbClr val="5E6274"/>
                </a:solidFill>
                <a:latin typeface="Figtree" pitchFamily="34" charset="0"/>
                <a:ea typeface="Figtree" pitchFamily="34" charset="-122"/>
                <a:cs typeface="Figtree" pitchFamily="34" charset="-120"/>
              </a:rPr>
              <a:t>EDHs cache the CCS signing keys and check each token themselves. Refresh tokens stay opaque and are introspected at renewal — that is where revocation is enforced. FAPI 2.0-compatible, and it removes per-request load on the CCS.</a:t>
            </a:r>
            <a:endParaRPr lang="en-US" sz="1500"/>
          </a:p>
        </p:txBody>
      </p:sp>
      <p:sp>
        <p:nvSpPr>
          <p:cNvPr id="11" name="Shape 8"/>
          <p:cNvSpPr/>
          <p:nvPr/>
        </p:nvSpPr>
        <p:spPr>
          <a:xfrm>
            <a:off x="504508" y="2852928"/>
            <a:ext cx="11183112" cy="1170432"/>
          </a:xfrm>
          <a:prstGeom prst="roundRect">
            <a:avLst>
              <a:gd name="adj" fmla="val 7031"/>
            </a:avLst>
          </a:prstGeom>
          <a:solidFill>
            <a:srgbClr val="FFFFFF"/>
          </a:solidFill>
          <a:ln w="12700">
            <a:solidFill>
              <a:srgbClr val="E2E3EC"/>
            </a:solidFill>
            <a:prstDash val="solid"/>
          </a:ln>
        </p:spPr>
        <p:txBody>
          <a:bodyPr/>
          <a:lstStyle/>
          <a:p>
            <a:endParaRPr lang="en-BR" sz="1800"/>
          </a:p>
        </p:txBody>
      </p:sp>
      <p:sp>
        <p:nvSpPr>
          <p:cNvPr id="12" name="Shape 9"/>
          <p:cNvSpPr/>
          <p:nvPr/>
        </p:nvSpPr>
        <p:spPr>
          <a:xfrm>
            <a:off x="778828" y="3200400"/>
            <a:ext cx="475488" cy="475488"/>
          </a:xfrm>
          <a:prstGeom prst="ellipse">
            <a:avLst/>
          </a:prstGeom>
          <a:solidFill>
            <a:srgbClr val="4D38F5"/>
          </a:solidFill>
          <a:ln w="12700">
            <a:solidFill>
              <a:srgbClr val="4D38F5"/>
            </a:solidFill>
            <a:prstDash val="solid"/>
          </a:ln>
        </p:spPr>
        <p:txBody>
          <a:bodyPr/>
          <a:lstStyle/>
          <a:p>
            <a:endParaRPr lang="en-BR" sz="1800"/>
          </a:p>
        </p:txBody>
      </p:sp>
      <p:sp>
        <p:nvSpPr>
          <p:cNvPr id="13" name="Text 10"/>
          <p:cNvSpPr/>
          <p:nvPr/>
        </p:nvSpPr>
        <p:spPr>
          <a:xfrm>
            <a:off x="778828" y="3182112"/>
            <a:ext cx="475488" cy="475488"/>
          </a:xfrm>
          <a:prstGeom prst="rect">
            <a:avLst/>
          </a:prstGeom>
          <a:noFill/>
          <a:ln/>
        </p:spPr>
        <p:txBody>
          <a:bodyPr wrap="square" rtlCol="0" anchor="ctr"/>
          <a:lstStyle/>
          <a:p>
            <a:pPr marL="0" indent="0" algn="ctr">
              <a:buNone/>
            </a:pPr>
            <a:r>
              <a:rPr lang="en-US" sz="1500" b="1">
                <a:solidFill>
                  <a:srgbClr val="FFFFFF"/>
                </a:solidFill>
                <a:latin typeface="Figtree SemiBold" pitchFamily="34" charset="0"/>
                <a:ea typeface="Figtree SemiBold" pitchFamily="34" charset="-122"/>
                <a:cs typeface="Figtree SemiBold" pitchFamily="34" charset="-120"/>
              </a:rPr>
              <a:t>2</a:t>
            </a:r>
            <a:endParaRPr lang="en-US" sz="1500"/>
          </a:p>
        </p:txBody>
      </p:sp>
      <p:sp>
        <p:nvSpPr>
          <p:cNvPr id="14" name="Text 11"/>
          <p:cNvSpPr/>
          <p:nvPr/>
        </p:nvSpPr>
        <p:spPr>
          <a:xfrm>
            <a:off x="1510348" y="2962656"/>
            <a:ext cx="9966960" cy="960120"/>
          </a:xfrm>
          <a:prstGeom prst="rect">
            <a:avLst/>
          </a:prstGeom>
          <a:noFill/>
          <a:ln/>
        </p:spPr>
        <p:txBody>
          <a:bodyPr wrap="square" rtlCol="0" anchor="ctr"/>
          <a:lstStyle/>
          <a:p>
            <a:pPr marL="0" indent="0">
              <a:lnSpc>
                <a:spcPts val="1700"/>
              </a:lnSpc>
              <a:buNone/>
            </a:pPr>
            <a:r>
              <a:rPr lang="en-US" sz="1500" b="1">
                <a:solidFill>
                  <a:srgbClr val="201E2E"/>
                </a:solidFill>
                <a:latin typeface="Figtree SemiBold" pitchFamily="34" charset="0"/>
                <a:ea typeface="Figtree SemiBold" pitchFamily="34" charset="-122"/>
                <a:cs typeface="Figtree SemiBold" pitchFamily="34" charset="-120"/>
              </a:rPr>
              <a:t>Set the access token lifetime at 30 minutes
</a:t>
            </a:r>
            <a:r>
              <a:rPr lang="en-US" sz="1250">
                <a:solidFill>
                  <a:srgbClr val="5E6274"/>
                </a:solidFill>
                <a:latin typeface="Figtree" pitchFamily="34" charset="0"/>
                <a:ea typeface="Figtree" pitchFamily="34" charset="-122"/>
                <a:cs typeface="Figtree" pitchFamily="34" charset="-120"/>
              </a:rPr>
              <a:t>Aligned to the half-hourly cadence of consumption data. Revocation takes full effect within 30 minutes at most, and outage exposure is bounded by the same window.</a:t>
            </a:r>
            <a:endParaRPr lang="en-US" sz="1500"/>
          </a:p>
        </p:txBody>
      </p:sp>
      <p:sp>
        <p:nvSpPr>
          <p:cNvPr id="15" name="Shape 12"/>
          <p:cNvSpPr/>
          <p:nvPr/>
        </p:nvSpPr>
        <p:spPr>
          <a:xfrm>
            <a:off x="504508" y="4151376"/>
            <a:ext cx="11183112" cy="1170432"/>
          </a:xfrm>
          <a:prstGeom prst="roundRect">
            <a:avLst>
              <a:gd name="adj" fmla="val 7031"/>
            </a:avLst>
          </a:prstGeom>
          <a:solidFill>
            <a:srgbClr val="FFFFFF"/>
          </a:solidFill>
          <a:ln w="12700">
            <a:solidFill>
              <a:srgbClr val="E2E3EC"/>
            </a:solidFill>
            <a:prstDash val="solid"/>
          </a:ln>
        </p:spPr>
        <p:txBody>
          <a:bodyPr/>
          <a:lstStyle/>
          <a:p>
            <a:endParaRPr lang="en-BR" sz="1800"/>
          </a:p>
        </p:txBody>
      </p:sp>
      <p:sp>
        <p:nvSpPr>
          <p:cNvPr id="16" name="Shape 13"/>
          <p:cNvSpPr/>
          <p:nvPr/>
        </p:nvSpPr>
        <p:spPr>
          <a:xfrm>
            <a:off x="778828" y="4498848"/>
            <a:ext cx="475488" cy="475488"/>
          </a:xfrm>
          <a:prstGeom prst="ellipse">
            <a:avLst/>
          </a:prstGeom>
          <a:solidFill>
            <a:srgbClr val="4D38F5"/>
          </a:solidFill>
          <a:ln w="12700">
            <a:solidFill>
              <a:srgbClr val="4D38F5"/>
            </a:solidFill>
            <a:prstDash val="solid"/>
          </a:ln>
        </p:spPr>
        <p:txBody>
          <a:bodyPr/>
          <a:lstStyle/>
          <a:p>
            <a:endParaRPr lang="en-BR" sz="1800"/>
          </a:p>
        </p:txBody>
      </p:sp>
      <p:sp>
        <p:nvSpPr>
          <p:cNvPr id="17" name="Text 14"/>
          <p:cNvSpPr/>
          <p:nvPr/>
        </p:nvSpPr>
        <p:spPr>
          <a:xfrm>
            <a:off x="778828" y="4480560"/>
            <a:ext cx="475488" cy="475488"/>
          </a:xfrm>
          <a:prstGeom prst="rect">
            <a:avLst/>
          </a:prstGeom>
          <a:noFill/>
          <a:ln/>
        </p:spPr>
        <p:txBody>
          <a:bodyPr wrap="square" rtlCol="0" anchor="ctr"/>
          <a:lstStyle/>
          <a:p>
            <a:pPr marL="0" indent="0" algn="ctr">
              <a:buNone/>
            </a:pPr>
            <a:r>
              <a:rPr lang="en-US" sz="1500" b="1">
                <a:solidFill>
                  <a:srgbClr val="FFFFFF"/>
                </a:solidFill>
                <a:latin typeface="Figtree SemiBold" pitchFamily="34" charset="0"/>
                <a:ea typeface="Figtree SemiBold" pitchFamily="34" charset="-122"/>
                <a:cs typeface="Figtree SemiBold" pitchFamily="34" charset="-120"/>
              </a:rPr>
              <a:t>3</a:t>
            </a:r>
            <a:endParaRPr lang="en-US" sz="1500"/>
          </a:p>
        </p:txBody>
      </p:sp>
      <p:sp>
        <p:nvSpPr>
          <p:cNvPr id="18" name="Text 15"/>
          <p:cNvSpPr/>
          <p:nvPr/>
        </p:nvSpPr>
        <p:spPr>
          <a:xfrm>
            <a:off x="1510348" y="4261104"/>
            <a:ext cx="9966960" cy="960120"/>
          </a:xfrm>
          <a:prstGeom prst="rect">
            <a:avLst/>
          </a:prstGeom>
          <a:noFill/>
          <a:ln/>
        </p:spPr>
        <p:txBody>
          <a:bodyPr wrap="square" rtlCol="0" anchor="ctr"/>
          <a:lstStyle/>
          <a:p>
            <a:pPr marL="0" indent="0">
              <a:lnSpc>
                <a:spcPts val="1700"/>
              </a:lnSpc>
              <a:buNone/>
            </a:pPr>
            <a:r>
              <a:rPr lang="en-US" sz="1500" b="1">
                <a:solidFill>
                  <a:srgbClr val="201E2E"/>
                </a:solidFill>
                <a:latin typeface="Figtree SemiBold" pitchFamily="34" charset="0"/>
                <a:ea typeface="Figtree SemiBold" pitchFamily="34" charset="-122"/>
                <a:cs typeface="Figtree SemiBold" pitchFamily="34" charset="-120"/>
              </a:rPr>
              <a:t>Run it on a proven, always-on platform
</a:t>
            </a:r>
            <a:r>
              <a:rPr lang="en-US" sz="1250">
                <a:solidFill>
                  <a:srgbClr val="5E6274"/>
                </a:solidFill>
                <a:latin typeface="Figtree" pitchFamily="34" charset="0"/>
                <a:ea typeface="Figtree" pitchFamily="34" charset="-122"/>
                <a:cs typeface="Figtree" pitchFamily="34" charset="-120"/>
              </a:rPr>
              <a:t>Contracted at 99.9% availability and routinely exceeded in operation, with zero-downtime deployments and maintenance, live in multiple national ecosystems.</a:t>
            </a:r>
            <a:endParaRPr lang="en-US" sz="1500"/>
          </a:p>
        </p:txBody>
      </p:sp>
      <p:sp>
        <p:nvSpPr>
          <p:cNvPr id="19" name="Shape 16"/>
          <p:cNvSpPr/>
          <p:nvPr/>
        </p:nvSpPr>
        <p:spPr>
          <a:xfrm>
            <a:off x="504508" y="5623560"/>
            <a:ext cx="11183112" cy="777240"/>
          </a:xfrm>
          <a:prstGeom prst="roundRect">
            <a:avLst>
              <a:gd name="adj" fmla="val 10588"/>
            </a:avLst>
          </a:prstGeom>
          <a:solidFill>
            <a:srgbClr val="F2EFFF"/>
          </a:solidFill>
          <a:ln w="38100" cap="flat" cmpd="sng" algn="ctr">
            <a:solidFill>
              <a:srgbClr val="4D38F5"/>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lIns="180000" tIns="180000" rtlCol="0" anchor="ctr"/>
          <a:lstStyle/>
          <a:p>
            <a:endParaRPr lang="en-BR" sz="2000">
              <a:solidFill>
                <a:srgbClr val="000000"/>
              </a:solidFill>
            </a:endParaRPr>
          </a:p>
        </p:txBody>
      </p:sp>
      <p:sp>
        <p:nvSpPr>
          <p:cNvPr id="20" name="Text 17"/>
          <p:cNvSpPr/>
          <p:nvPr/>
        </p:nvSpPr>
        <p:spPr>
          <a:xfrm>
            <a:off x="870268" y="5623560"/>
            <a:ext cx="10515600" cy="777240"/>
          </a:xfrm>
          <a:prstGeom prst="rect">
            <a:avLst/>
          </a:prstGeom>
          <a:noFill/>
          <a:ln/>
        </p:spPr>
        <p:txBody>
          <a:bodyPr wrap="square" lIns="91440" tIns="45720" rIns="91440" bIns="45720" rtlCol="0" anchor="ctr"/>
          <a:lstStyle/>
          <a:p>
            <a:r>
              <a:rPr lang="en-US" sz="1500" b="1">
                <a:solidFill>
                  <a:srgbClr val="4D38F5"/>
                </a:solidFill>
                <a:latin typeface="Figtree SemiBold"/>
                <a:ea typeface="Figtree SemiBold"/>
                <a:cs typeface="Figtree SemiBold" pitchFamily="34" charset="-120"/>
              </a:rPr>
              <a:t>The ask: </a:t>
            </a:r>
            <a:r>
              <a:rPr lang="en-US" sz="1500" b="1">
                <a:solidFill>
                  <a:srgbClr val="CDC2FA"/>
                </a:solidFill>
                <a:latin typeface="Figtree SemiBold"/>
                <a:ea typeface="Figtree SemiBold"/>
                <a:cs typeface="Figtree SemiBold" pitchFamily="34" charset="-120"/>
              </a:rPr>
              <a:t> </a:t>
            </a:r>
            <a:r>
              <a:rPr lang="en-US" sz="1500">
                <a:latin typeface="Figtree Medium"/>
                <a:ea typeface="Figtree SemiBold"/>
                <a:cs typeface="Figtree SemiBold" pitchFamily="34" charset="-120"/>
              </a:rPr>
              <a:t>do you have any questions or concerns regarding these decisions?</a:t>
            </a:r>
            <a:endParaRPr lang="en-US" sz="1500">
              <a:latin typeface="Figtree Medium"/>
              <a:ea typeface="Figtree Medium"/>
            </a:endParaRPr>
          </a:p>
        </p:txBody>
      </p:sp>
    </p:spTree>
    <p:extLst>
      <p:ext uri="{BB962C8B-B14F-4D97-AF65-F5344CB8AC3E}">
        <p14:creationId xmlns:p14="http://schemas.microsoft.com/office/powerpoint/2010/main" val="573845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27CF8E7-2ECB-DC3B-0C61-D658E530ECF7}"/>
              </a:ext>
            </a:extLst>
          </p:cNvPr>
          <p:cNvSpPr>
            <a:spLocks noGrp="1"/>
          </p:cNvSpPr>
          <p:nvPr>
            <p:ph type="title"/>
          </p:nvPr>
        </p:nvSpPr>
        <p:spPr/>
        <p:txBody>
          <a:bodyPr/>
          <a:lstStyle/>
          <a:p>
            <a:r>
              <a:rPr lang="en-GB"/>
              <a:t>Questions? </a:t>
            </a:r>
          </a:p>
        </p:txBody>
      </p:sp>
    </p:spTree>
    <p:extLst>
      <p:ext uri="{BB962C8B-B14F-4D97-AF65-F5344CB8AC3E}">
        <p14:creationId xmlns:p14="http://schemas.microsoft.com/office/powerpoint/2010/main" val="34021948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E3FA3-2DC1-2BC1-F985-CDE9E6884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88F8E6-0144-D721-FD80-99D1A6EBC579}"/>
              </a:ext>
            </a:extLst>
          </p:cNvPr>
          <p:cNvSpPr txBox="1">
            <a:spLocks noGrp="1"/>
          </p:cNvSpPr>
          <p:nvPr>
            <p:ph type="title"/>
          </p:nvPr>
        </p:nvSpPr>
        <p:spPr>
          <a:xfrm>
            <a:off x="1690259" y="2078687"/>
            <a:ext cx="8811487" cy="1083161"/>
          </a:xfrm>
        </p:spPr>
        <p:txBody>
          <a:bodyPr/>
          <a:lstStyle/>
          <a:p>
            <a:pPr lvl="0"/>
            <a:r>
              <a:rPr lang="en-GB" sz="5400"/>
              <a:t>Forward Plan</a:t>
            </a:r>
          </a:p>
        </p:txBody>
      </p:sp>
    </p:spTree>
    <p:extLst>
      <p:ext uri="{BB962C8B-B14F-4D97-AF65-F5344CB8AC3E}">
        <p14:creationId xmlns:p14="http://schemas.microsoft.com/office/powerpoint/2010/main" val="18955326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DF216-592A-810E-3226-BE94E9B5E19A}"/>
            </a:ext>
          </a:extLst>
        </p:cNvPr>
        <p:cNvGrpSpPr/>
        <p:nvPr/>
      </p:nvGrpSpPr>
      <p:grpSpPr>
        <a:xfrm>
          <a:off x="0" y="0"/>
          <a:ext cx="0" cy="0"/>
          <a:chOff x="0" y="0"/>
          <a:chExt cx="0" cy="0"/>
        </a:xfrm>
      </p:grpSpPr>
      <p:pic>
        <p:nvPicPr>
          <p:cNvPr id="2" name="Rectangle 40175" descr="preencoded.png">
            <a:extLst>
              <a:ext uri="{FF2B5EF4-FFF2-40B4-BE49-F238E27FC236}">
                <a16:creationId xmlns:a16="http://schemas.microsoft.com/office/drawing/2014/main" id="{7049A423-3923-3DE7-0F0C-479E04365EE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 y="0"/>
            <a:ext cx="12192000" cy="857717"/>
          </a:xfrm>
          <a:prstGeom prst="rect">
            <a:avLst/>
          </a:prstGeom>
        </p:spPr>
      </p:pic>
      <p:sp>
        <p:nvSpPr>
          <p:cNvPr id="7" name="Google Shape;65;p14">
            <a:extLst>
              <a:ext uri="{FF2B5EF4-FFF2-40B4-BE49-F238E27FC236}">
                <a16:creationId xmlns:a16="http://schemas.microsoft.com/office/drawing/2014/main" id="{AB2D678F-251A-9A2F-095B-501F0E1F48D0}"/>
              </a:ext>
            </a:extLst>
          </p:cNvPr>
          <p:cNvSpPr txBox="1">
            <a:spLocks noGrp="1"/>
          </p:cNvSpPr>
          <p:nvPr>
            <p:ph type="title"/>
          </p:nvPr>
        </p:nvSpPr>
        <p:spPr>
          <a:xfrm>
            <a:off x="109861" y="0"/>
            <a:ext cx="10515600" cy="689379"/>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sz="3200" b="1">
                <a:latin typeface="Outfit" pitchFamily="2" charset="0"/>
                <a:cs typeface="Segoe UI Light" panose="020B0502040204020203" pitchFamily="34" charset="0"/>
              </a:rPr>
              <a:t>Forward Plan</a:t>
            </a:r>
          </a:p>
        </p:txBody>
      </p:sp>
      <p:graphicFrame>
        <p:nvGraphicFramePr>
          <p:cNvPr id="26" name="Table 25">
            <a:extLst>
              <a:ext uri="{FF2B5EF4-FFF2-40B4-BE49-F238E27FC236}">
                <a16:creationId xmlns:a16="http://schemas.microsoft.com/office/drawing/2014/main" id="{4F670B9B-D484-E665-F8F5-6DC651622DEB}"/>
              </a:ext>
            </a:extLst>
          </p:cNvPr>
          <p:cNvGraphicFramePr>
            <a:graphicFrameLocks noGrp="1"/>
          </p:cNvGraphicFramePr>
          <p:nvPr>
            <p:extLst>
              <p:ext uri="{D42A27DB-BD31-4B8C-83A1-F6EECF244321}">
                <p14:modId xmlns:p14="http://schemas.microsoft.com/office/powerpoint/2010/main" val="4076618871"/>
              </p:ext>
            </p:extLst>
          </p:nvPr>
        </p:nvGraphicFramePr>
        <p:xfrm>
          <a:off x="218018" y="944375"/>
          <a:ext cx="10833442" cy="727012"/>
        </p:xfrm>
        <a:graphic>
          <a:graphicData uri="http://schemas.openxmlformats.org/drawingml/2006/table">
            <a:tbl>
              <a:tblPr firstRow="1" bandRow="1">
                <a:tableStyleId>{69012ECD-51FC-41F1-AA8D-1B2483CD663E}</a:tableStyleId>
              </a:tblPr>
              <a:tblGrid>
                <a:gridCol w="2802347">
                  <a:extLst>
                    <a:ext uri="{9D8B030D-6E8A-4147-A177-3AD203B41FA5}">
                      <a16:colId xmlns:a16="http://schemas.microsoft.com/office/drawing/2014/main" val="3740012327"/>
                    </a:ext>
                  </a:extLst>
                </a:gridCol>
                <a:gridCol w="8031095">
                  <a:extLst>
                    <a:ext uri="{9D8B030D-6E8A-4147-A177-3AD203B41FA5}">
                      <a16:colId xmlns:a16="http://schemas.microsoft.com/office/drawing/2014/main" val="1360464723"/>
                    </a:ext>
                  </a:extLst>
                </a:gridCol>
              </a:tblGrid>
              <a:tr h="319109">
                <a:tc>
                  <a:txBody>
                    <a:bodyPr/>
                    <a:lstStyle/>
                    <a:p>
                      <a:r>
                        <a:rPr lang="en-GB" sz="1500">
                          <a:latin typeface="Figtree" panose="020B0604020202020204"/>
                        </a:rPr>
                        <a:t>Date</a:t>
                      </a:r>
                    </a:p>
                  </a:txBody>
                  <a:tcPr marL="121920" marR="121920" marT="60960" marB="60960">
                    <a:solidFill>
                      <a:srgbClr val="4D38F5"/>
                    </a:solidFill>
                  </a:tcPr>
                </a:tc>
                <a:tc>
                  <a:txBody>
                    <a:bodyPr/>
                    <a:lstStyle/>
                    <a:p>
                      <a:r>
                        <a:rPr lang="en-GB" sz="1500">
                          <a:latin typeface="Figtree" panose="020B0604020202020204"/>
                        </a:rPr>
                        <a:t>Agenda</a:t>
                      </a:r>
                    </a:p>
                  </a:txBody>
                  <a:tcPr marL="121920" marR="121920" marT="60960" marB="60960">
                    <a:solidFill>
                      <a:srgbClr val="4D38F5"/>
                    </a:solidFill>
                  </a:tcPr>
                </a:tc>
                <a:extLst>
                  <a:ext uri="{0D108BD9-81ED-4DB2-BD59-A6C34878D82A}">
                    <a16:rowId xmlns:a16="http://schemas.microsoft.com/office/drawing/2014/main" val="2578189609"/>
                  </a:ext>
                </a:extLst>
              </a:tr>
              <a:tr h="376492">
                <a:tc>
                  <a:txBody>
                    <a:bodyPr/>
                    <a:lstStyle/>
                    <a:p>
                      <a:pPr lvl="0">
                        <a:buNone/>
                      </a:pPr>
                      <a:r>
                        <a:rPr lang="en-GB" sz="1400">
                          <a:latin typeface="Figtree" panose="020B0604020202020204"/>
                        </a:rPr>
                        <a:t>September – date TBC</a:t>
                      </a:r>
                      <a:endParaRPr lang="en-GB" sz="1000">
                        <a:latin typeface="Figtree" panose="020B0604020202020204"/>
                      </a:endParaRPr>
                    </a:p>
                  </a:txBody>
                  <a:tcPr marL="121920" marR="121920" marT="60959" marB="60959" anchor="ctr"/>
                </a:tc>
                <a:tc>
                  <a:txBody>
                    <a:bodyPr/>
                    <a:lstStyle/>
                    <a:p>
                      <a:pPr lvl="0">
                        <a:buNone/>
                      </a:pPr>
                      <a:r>
                        <a:rPr lang="en-US" sz="1400" kern="1200">
                          <a:solidFill>
                            <a:schemeClr val="tx1"/>
                          </a:solidFill>
                          <a:latin typeface="Figtree" panose="020B0604020202020204"/>
                          <a:ea typeface="+mn-ea"/>
                          <a:cs typeface="+mn-cs"/>
                        </a:rPr>
                        <a:t>REC Drafting Consultation Webinar</a:t>
                      </a:r>
                    </a:p>
                  </a:txBody>
                  <a:tcPr marL="121920" marR="121920" marT="60959" marB="60959" anchor="ctr"/>
                </a:tc>
                <a:extLst>
                  <a:ext uri="{0D108BD9-81ED-4DB2-BD59-A6C34878D82A}">
                    <a16:rowId xmlns:a16="http://schemas.microsoft.com/office/drawing/2014/main" val="3696905313"/>
                  </a:ext>
                </a:extLst>
              </a:tr>
            </a:tbl>
          </a:graphicData>
        </a:graphic>
      </p:graphicFrame>
      <p:sp>
        <p:nvSpPr>
          <p:cNvPr id="28" name="TextBox 27">
            <a:extLst>
              <a:ext uri="{FF2B5EF4-FFF2-40B4-BE49-F238E27FC236}">
                <a16:creationId xmlns:a16="http://schemas.microsoft.com/office/drawing/2014/main" id="{452BB13F-B33B-6890-AFA7-4B18B8E74D20}"/>
              </a:ext>
            </a:extLst>
          </p:cNvPr>
          <p:cNvSpPr txBox="1"/>
          <p:nvPr/>
        </p:nvSpPr>
        <p:spPr>
          <a:xfrm>
            <a:off x="129529" y="616987"/>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Figtree" panose="020B0604020202020204"/>
                <a:cs typeface="Arial"/>
                <a:sym typeface="Arial"/>
              </a:rPr>
              <a:t>CCS Webinar: </a:t>
            </a:r>
          </a:p>
        </p:txBody>
      </p:sp>
      <p:graphicFrame>
        <p:nvGraphicFramePr>
          <p:cNvPr id="29" name="Table 28">
            <a:extLst>
              <a:ext uri="{FF2B5EF4-FFF2-40B4-BE49-F238E27FC236}">
                <a16:creationId xmlns:a16="http://schemas.microsoft.com/office/drawing/2014/main" id="{5EC41A98-4B28-3B93-27F8-859795EDA78F}"/>
              </a:ext>
            </a:extLst>
          </p:cNvPr>
          <p:cNvGraphicFramePr>
            <a:graphicFrameLocks noGrp="1"/>
          </p:cNvGraphicFramePr>
          <p:nvPr>
            <p:extLst>
              <p:ext uri="{D42A27DB-BD31-4B8C-83A1-F6EECF244321}">
                <p14:modId xmlns:p14="http://schemas.microsoft.com/office/powerpoint/2010/main" val="2159141369"/>
              </p:ext>
            </p:extLst>
          </p:nvPr>
        </p:nvGraphicFramePr>
        <p:xfrm>
          <a:off x="218018" y="2318148"/>
          <a:ext cx="10902267" cy="4199277"/>
        </p:xfrm>
        <a:graphic>
          <a:graphicData uri="http://schemas.openxmlformats.org/drawingml/2006/table">
            <a:tbl>
              <a:tblPr firstRow="1" bandRow="1">
                <a:tableStyleId>{69012ECD-51FC-41F1-AA8D-1B2483CD663E}</a:tableStyleId>
              </a:tblPr>
              <a:tblGrid>
                <a:gridCol w="2820151">
                  <a:extLst>
                    <a:ext uri="{9D8B030D-6E8A-4147-A177-3AD203B41FA5}">
                      <a16:colId xmlns:a16="http://schemas.microsoft.com/office/drawing/2014/main" val="3740012327"/>
                    </a:ext>
                  </a:extLst>
                </a:gridCol>
                <a:gridCol w="8082116">
                  <a:extLst>
                    <a:ext uri="{9D8B030D-6E8A-4147-A177-3AD203B41FA5}">
                      <a16:colId xmlns:a16="http://schemas.microsoft.com/office/drawing/2014/main" val="1360464723"/>
                    </a:ext>
                  </a:extLst>
                </a:gridCol>
              </a:tblGrid>
              <a:tr h="345440">
                <a:tc>
                  <a:txBody>
                    <a:bodyPr/>
                    <a:lstStyle/>
                    <a:p>
                      <a:r>
                        <a:rPr lang="en-GB" sz="1500">
                          <a:latin typeface="Figtree" panose="020B0604020202020204"/>
                        </a:rPr>
                        <a:t>Date</a:t>
                      </a:r>
                    </a:p>
                  </a:txBody>
                  <a:tcPr marL="121920" marR="121920" marT="60960" marB="60960">
                    <a:solidFill>
                      <a:srgbClr val="4D38F5"/>
                    </a:solidFill>
                  </a:tcPr>
                </a:tc>
                <a:tc>
                  <a:txBody>
                    <a:bodyPr/>
                    <a:lstStyle/>
                    <a:p>
                      <a:r>
                        <a:rPr lang="en-GB" sz="1500">
                          <a:latin typeface="Figtree" panose="020B0604020202020204"/>
                        </a:rPr>
                        <a:t>Agenda</a:t>
                      </a:r>
                    </a:p>
                  </a:txBody>
                  <a:tcPr marL="121920" marR="121920" marT="60960" marB="60960">
                    <a:solidFill>
                      <a:srgbClr val="4D38F5"/>
                    </a:solidFill>
                  </a:tcPr>
                </a:tc>
                <a:extLst>
                  <a:ext uri="{0D108BD9-81ED-4DB2-BD59-A6C34878D82A}">
                    <a16:rowId xmlns:a16="http://schemas.microsoft.com/office/drawing/2014/main" val="2578189609"/>
                  </a:ext>
                </a:extLst>
              </a:tr>
              <a:tr h="349887">
                <a:tc>
                  <a:txBody>
                    <a:bodyPr/>
                    <a:lstStyle/>
                    <a:p>
                      <a:r>
                        <a:rPr lang="en-GB" sz="1400" dirty="0">
                          <a:latin typeface="Figtree" panose="020B0604020202020204"/>
                        </a:rPr>
                        <a:t>22</a:t>
                      </a:r>
                      <a:r>
                        <a:rPr lang="en-GB" sz="1400" baseline="30000" dirty="0">
                          <a:latin typeface="Figtree" panose="020B0604020202020204"/>
                        </a:rPr>
                        <a:t>nd</a:t>
                      </a:r>
                      <a:r>
                        <a:rPr lang="en-GB" sz="1400" dirty="0">
                          <a:latin typeface="Figtree" panose="020B0604020202020204"/>
                        </a:rPr>
                        <a:t> April 2026 ✅</a:t>
                      </a:r>
                    </a:p>
                  </a:txBody>
                  <a:tcPr marL="121920" marR="121920" marT="60960" marB="60960"/>
                </a:tc>
                <a:tc>
                  <a:txBody>
                    <a:bodyPr/>
                    <a:lstStyle/>
                    <a:p>
                      <a:pPr marL="0" marR="0" lvl="0" indent="0" algn="l">
                        <a:lnSpc>
                          <a:spcPct val="100000"/>
                        </a:lnSpc>
                        <a:spcBef>
                          <a:spcPts val="0"/>
                        </a:spcBef>
                        <a:spcAft>
                          <a:spcPts val="0"/>
                        </a:spcAft>
                        <a:buNone/>
                      </a:pPr>
                      <a:r>
                        <a:rPr lang="en-GB" sz="1400" kern="1200">
                          <a:solidFill>
                            <a:schemeClr val="tx1"/>
                          </a:solidFill>
                          <a:latin typeface="Figtree" panose="020B0604020202020204"/>
                          <a:ea typeface="+mn-ea"/>
                          <a:cs typeface="+mn-cs"/>
                        </a:rPr>
                        <a:t>Tariff Interoperability &amp; CCS alignment</a:t>
                      </a:r>
                      <a:endParaRPr lang="en-GB" sz="1400" i="1"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2489487174"/>
                  </a:ext>
                </a:extLst>
              </a:tr>
              <a:tr h="349887">
                <a:tc>
                  <a:txBody>
                    <a:bodyPr/>
                    <a:lstStyle/>
                    <a:p>
                      <a:r>
                        <a:rPr lang="en-GB" sz="1400">
                          <a:latin typeface="Figtree" panose="020B0604020202020204"/>
                        </a:rPr>
                        <a:t>7</a:t>
                      </a:r>
                      <a:r>
                        <a:rPr lang="en-GB" sz="1400" baseline="30000">
                          <a:latin typeface="Figtree" panose="020B0604020202020204"/>
                        </a:rPr>
                        <a:t>th</a:t>
                      </a:r>
                      <a:r>
                        <a:rPr lang="en-GB" sz="1400">
                          <a:latin typeface="Figtree" panose="020B0604020202020204"/>
                        </a:rPr>
                        <a:t> May 2026 ✅</a:t>
                      </a:r>
                    </a:p>
                  </a:txBody>
                  <a:tcPr marL="121920" marR="121920" marT="60960" marB="60960"/>
                </a:tc>
                <a:tc>
                  <a:txBody>
                    <a:bodyPr/>
                    <a:lstStyle/>
                    <a:p>
                      <a:pPr marL="0" lvl="0" algn="l">
                        <a:buNone/>
                      </a:pPr>
                      <a:r>
                        <a:rPr lang="en-GB" sz="1400" kern="1200">
                          <a:solidFill>
                            <a:schemeClr val="tx1"/>
                          </a:solidFill>
                          <a:latin typeface="Figtree" panose="020B0604020202020204"/>
                          <a:ea typeface="+mn-ea"/>
                          <a:cs typeface="+mn-cs"/>
                        </a:rPr>
                        <a:t>UX – CCS Wave 1 Research Findings &amp; Accessibility</a:t>
                      </a:r>
                    </a:p>
                  </a:txBody>
                  <a:tcPr marL="121920" marR="121920" marT="60960" marB="60960" anchor="ctr"/>
                </a:tc>
                <a:extLst>
                  <a:ext uri="{0D108BD9-81ED-4DB2-BD59-A6C34878D82A}">
                    <a16:rowId xmlns:a16="http://schemas.microsoft.com/office/drawing/2014/main" val="4139299493"/>
                  </a:ext>
                </a:extLst>
              </a:tr>
              <a:tr h="349887">
                <a:tc>
                  <a:txBody>
                    <a:bodyPr/>
                    <a:lstStyle/>
                    <a:p>
                      <a:r>
                        <a:rPr lang="en-GB" sz="1400">
                          <a:latin typeface="Figtree" panose="020B0604020202020204"/>
                        </a:rPr>
                        <a:t>21</a:t>
                      </a:r>
                      <a:r>
                        <a:rPr lang="en-GB" sz="1400" baseline="30000">
                          <a:latin typeface="Figtree" panose="020B0604020202020204"/>
                        </a:rPr>
                        <a:t>st</a:t>
                      </a:r>
                      <a:r>
                        <a:rPr lang="en-GB" sz="1400">
                          <a:latin typeface="Figtree" panose="020B0604020202020204"/>
                        </a:rPr>
                        <a:t> May 2026 ✅</a:t>
                      </a:r>
                    </a:p>
                  </a:txBody>
                  <a:tcPr marL="121920" marR="121920" marT="60960" marB="60960"/>
                </a:tc>
                <a:tc>
                  <a:txBody>
                    <a:bodyPr/>
                    <a:lstStyle/>
                    <a:p>
                      <a:pPr marL="0" marR="0" lvl="0" indent="0" algn="l" rtl="0" eaLnBrk="1" fontAlgn="auto" latinLnBrk="0" hangingPunct="1">
                        <a:lnSpc>
                          <a:spcPct val="100000"/>
                        </a:lnSpc>
                        <a:spcBef>
                          <a:spcPts val="0"/>
                        </a:spcBef>
                        <a:spcAft>
                          <a:spcPts val="0"/>
                        </a:spcAft>
                        <a:buClrTx/>
                        <a:buSzTx/>
                        <a:buFontTx/>
                        <a:buNone/>
                      </a:pPr>
                      <a:r>
                        <a:rPr lang="en-GB" sz="1400" kern="1200">
                          <a:solidFill>
                            <a:schemeClr val="tx1"/>
                          </a:solidFill>
                          <a:latin typeface="Figtree" panose="020B0604020202020204"/>
                          <a:ea typeface="+mn-ea"/>
                          <a:cs typeface="+mn-cs"/>
                        </a:rPr>
                        <a:t>Trust Framework Partner update following </a:t>
                      </a:r>
                      <a:r>
                        <a:rPr lang="en-GB" sz="1400" kern="1200">
                          <a:solidFill>
                            <a:schemeClr val="tx1"/>
                          </a:solidFill>
                          <a:latin typeface="Figtree" panose="020B0604020202020204"/>
                          <a:ea typeface="+mn-ea"/>
                          <a:cs typeface="+mn-cs"/>
                          <a:hlinkClick r:id="rId4"/>
                        </a:rPr>
                        <a:t>announcement</a:t>
                      </a: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1531682364"/>
                  </a:ext>
                </a:extLst>
              </a:tr>
              <a:tr h="349887">
                <a:tc>
                  <a:txBody>
                    <a:bodyPr/>
                    <a:lstStyle/>
                    <a:p>
                      <a:r>
                        <a:rPr lang="en-GB" sz="1400">
                          <a:latin typeface="Figtree" panose="020B0604020202020204"/>
                        </a:rPr>
                        <a:t>4</a:t>
                      </a:r>
                      <a:r>
                        <a:rPr lang="en-GB" sz="1400" baseline="30000">
                          <a:latin typeface="Figtree" panose="020B0604020202020204"/>
                        </a:rPr>
                        <a:t>th</a:t>
                      </a:r>
                      <a:r>
                        <a:rPr lang="en-GB" sz="1400">
                          <a:latin typeface="Figtree" panose="020B0604020202020204"/>
                        </a:rPr>
                        <a:t> June 2026✅</a:t>
                      </a:r>
                    </a:p>
                  </a:txBody>
                  <a:tcPr marL="121920" marR="121920" marT="60960" marB="60960"/>
                </a:tc>
                <a:tc>
                  <a:txBody>
                    <a:bodyPr/>
                    <a:lstStyle/>
                    <a:p>
                      <a:pPr marL="0" algn="l" defTabSz="685800" rtl="0" eaLnBrk="1" latinLnBrk="0" hangingPunct="1">
                        <a:buNone/>
                      </a:pPr>
                      <a:r>
                        <a:rPr lang="en-GB" sz="1400" kern="1200">
                          <a:solidFill>
                            <a:schemeClr val="tx1"/>
                          </a:solidFill>
                          <a:latin typeface="Figtree" panose="020B0604020202020204"/>
                          <a:ea typeface="+mn-ea"/>
                          <a:cs typeface="+mn-cs"/>
                        </a:rPr>
                        <a:t>Tech focused - Consent Record Schema (more topics to be added and notified by email)</a:t>
                      </a:r>
                    </a:p>
                  </a:txBody>
                  <a:tcPr marL="121920" marR="121920" marT="60960" marB="60960" anchor="ctr"/>
                </a:tc>
                <a:extLst>
                  <a:ext uri="{0D108BD9-81ED-4DB2-BD59-A6C34878D82A}">
                    <a16:rowId xmlns:a16="http://schemas.microsoft.com/office/drawing/2014/main" val="1450651097"/>
                  </a:ext>
                </a:extLst>
              </a:tr>
              <a:tr h="349887">
                <a:tc>
                  <a:txBody>
                    <a:bodyPr/>
                    <a:lstStyle/>
                    <a:p>
                      <a:r>
                        <a:rPr lang="en-GB" sz="1400">
                          <a:latin typeface="Figtree" panose="020B0604020202020204"/>
                        </a:rPr>
                        <a:t>17</a:t>
                      </a:r>
                      <a:r>
                        <a:rPr lang="en-GB" sz="1400" baseline="30000">
                          <a:latin typeface="Figtree" panose="020B0604020202020204"/>
                        </a:rPr>
                        <a:t>th</a:t>
                      </a:r>
                      <a:r>
                        <a:rPr lang="en-GB" sz="1400">
                          <a:latin typeface="Figtree" panose="020B0604020202020204"/>
                        </a:rPr>
                        <a:t> June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Policy position updates, CCS User platform R&amp;R, RBAC, Auth Roles- Data Share Access</a:t>
                      </a:r>
                    </a:p>
                  </a:txBody>
                  <a:tcPr marL="121920" marR="121920" marT="60960" marB="60960" anchor="ctr"/>
                </a:tc>
                <a:extLst>
                  <a:ext uri="{0D108BD9-81ED-4DB2-BD59-A6C34878D82A}">
                    <a16:rowId xmlns:a16="http://schemas.microsoft.com/office/drawing/2014/main" val="144681485"/>
                  </a:ext>
                </a:extLst>
              </a:tr>
              <a:tr h="349887">
                <a:tc>
                  <a:txBody>
                    <a:bodyPr/>
                    <a:lstStyle/>
                    <a:p>
                      <a:r>
                        <a:rPr lang="en-GB" sz="1400">
                          <a:latin typeface="Figtree" panose="020B0604020202020204"/>
                        </a:rPr>
                        <a:t>1</a:t>
                      </a:r>
                      <a:r>
                        <a:rPr lang="en-GB" sz="1400" baseline="30000">
                          <a:latin typeface="Figtree" panose="020B0604020202020204"/>
                        </a:rPr>
                        <a:t>st</a:t>
                      </a:r>
                      <a:r>
                        <a:rPr lang="en-GB" sz="1400">
                          <a:latin typeface="Figtree" panose="020B0604020202020204"/>
                        </a:rPr>
                        <a:t> July 2026 ✅</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SEC &amp; REC alignment, Legal Access Agreement, CCS User requirements, CCS Definition</a:t>
                      </a:r>
                    </a:p>
                  </a:txBody>
                  <a:tcPr marL="121920" marR="121920" marT="60960" marB="60960" anchor="ctr"/>
                </a:tc>
                <a:extLst>
                  <a:ext uri="{0D108BD9-81ED-4DB2-BD59-A6C34878D82A}">
                    <a16:rowId xmlns:a16="http://schemas.microsoft.com/office/drawing/2014/main" val="3985924813"/>
                  </a:ext>
                </a:extLst>
              </a:tr>
              <a:tr h="349887">
                <a:tc>
                  <a:txBody>
                    <a:bodyPr/>
                    <a:lstStyle/>
                    <a:p>
                      <a:r>
                        <a:rPr lang="en-GB" sz="1400">
                          <a:latin typeface="Figtree" panose="020B0604020202020204"/>
                        </a:rPr>
                        <a:t>16</a:t>
                      </a:r>
                      <a:r>
                        <a:rPr lang="en-GB" sz="1400" baseline="30000">
                          <a:latin typeface="Figtree" panose="020B0604020202020204"/>
                        </a:rPr>
                        <a:t>th</a:t>
                      </a:r>
                      <a:r>
                        <a:rPr lang="en-GB" sz="1400">
                          <a:latin typeface="Figtree" panose="020B0604020202020204"/>
                        </a:rPr>
                        <a:t> July 2026</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ATP – account creation &amp; renewals, UX CEG Requirements, Token Lifetime (JWT)</a:t>
                      </a:r>
                    </a:p>
                  </a:txBody>
                  <a:tcPr marL="121920" marR="121920" marT="60960" marB="60960" anchor="ctr"/>
                </a:tc>
                <a:extLst>
                  <a:ext uri="{0D108BD9-81ED-4DB2-BD59-A6C34878D82A}">
                    <a16:rowId xmlns:a16="http://schemas.microsoft.com/office/drawing/2014/main" val="113912175"/>
                  </a:ext>
                </a:extLst>
              </a:tr>
              <a:tr h="349887">
                <a:tc>
                  <a:txBody>
                    <a:bodyPr/>
                    <a:lstStyle/>
                    <a:p>
                      <a:r>
                        <a:rPr lang="en-GB" sz="1400" baseline="30000">
                          <a:latin typeface="Figtree" panose="020B0604020202020204"/>
                        </a:rPr>
                        <a:t> </a:t>
                      </a:r>
                      <a:r>
                        <a:rPr lang="en-GB" sz="1400" kern="1200">
                          <a:solidFill>
                            <a:schemeClr val="tx1"/>
                          </a:solidFill>
                          <a:latin typeface="Figtree" panose="020B0604020202020204"/>
                          <a:ea typeface="+mn-ea"/>
                          <a:cs typeface="+mn-cs"/>
                        </a:rPr>
                        <a:t>22</a:t>
                      </a:r>
                      <a:r>
                        <a:rPr lang="en-GB" sz="1400" kern="1200" baseline="30000">
                          <a:solidFill>
                            <a:schemeClr val="tx1"/>
                          </a:solidFill>
                          <a:latin typeface="Figtree" panose="020B0604020202020204"/>
                          <a:ea typeface="+mn-ea"/>
                          <a:cs typeface="+mn-cs"/>
                        </a:rPr>
                        <a:t>nd</a:t>
                      </a:r>
                      <a:r>
                        <a:rPr lang="en-GB" sz="1400" kern="1200">
                          <a:solidFill>
                            <a:schemeClr val="tx1"/>
                          </a:solidFill>
                          <a:latin typeface="Figtree" panose="020B0604020202020204"/>
                          <a:ea typeface="+mn-ea"/>
                          <a:cs typeface="+mn-cs"/>
                        </a:rPr>
                        <a:t> </a:t>
                      </a:r>
                      <a:r>
                        <a:rPr lang="en-GB" sz="1400">
                          <a:latin typeface="Figtree" panose="020B0604020202020204"/>
                        </a:rPr>
                        <a:t>July 2026</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(Provisional &amp; TBC) Consent Schema, OIDC Registration Framework, MPxN misalignment journeys</a:t>
                      </a:r>
                    </a:p>
                  </a:txBody>
                  <a:tcPr marL="121920" marR="121920" marT="60960" marB="60960" anchor="ctr"/>
                </a:tc>
                <a:extLst>
                  <a:ext uri="{0D108BD9-81ED-4DB2-BD59-A6C34878D82A}">
                    <a16:rowId xmlns:a16="http://schemas.microsoft.com/office/drawing/2014/main" val="862225513"/>
                  </a:ext>
                </a:extLst>
              </a:tr>
              <a:tr h="349887">
                <a:tc>
                  <a:txBody>
                    <a:bodyPr/>
                    <a:lstStyle/>
                    <a:p>
                      <a:r>
                        <a:rPr lang="en-GB" sz="1400" baseline="30000">
                          <a:latin typeface="Figtree" panose="020B0604020202020204"/>
                        </a:rPr>
                        <a:t> </a:t>
                      </a:r>
                      <a:r>
                        <a:rPr lang="en-GB" sz="1400" kern="1200">
                          <a:solidFill>
                            <a:schemeClr val="tx1"/>
                          </a:solidFill>
                          <a:latin typeface="Figtree" panose="020B0604020202020204"/>
                          <a:ea typeface="+mn-ea"/>
                          <a:cs typeface="+mn-cs"/>
                        </a:rPr>
                        <a:t>29</a:t>
                      </a:r>
                      <a:r>
                        <a:rPr lang="en-GB" sz="1400" kern="1200" baseline="30000">
                          <a:solidFill>
                            <a:schemeClr val="tx1"/>
                          </a:solidFill>
                          <a:latin typeface="Figtree" panose="020B0604020202020204"/>
                          <a:ea typeface="+mn-ea"/>
                          <a:cs typeface="+mn-cs"/>
                        </a:rPr>
                        <a:t>th</a:t>
                      </a:r>
                      <a:r>
                        <a:rPr lang="en-GB" sz="1400" kern="1200">
                          <a:solidFill>
                            <a:schemeClr val="tx1"/>
                          </a:solidFill>
                          <a:latin typeface="Figtree" panose="020B0604020202020204"/>
                          <a:ea typeface="+mn-ea"/>
                          <a:cs typeface="+mn-cs"/>
                        </a:rPr>
                        <a:t> </a:t>
                      </a:r>
                      <a:r>
                        <a:rPr lang="en-GB" sz="1400">
                          <a:latin typeface="Figtree" panose="020B0604020202020204"/>
                        </a:rPr>
                        <a:t>July 2026</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(Provisional &amp; TBC) IDV, Bill Payer / Occupier</a:t>
                      </a:r>
                    </a:p>
                  </a:txBody>
                  <a:tcPr marL="121920" marR="121920" marT="60960" marB="60960" anchor="ctr"/>
                </a:tc>
                <a:extLst>
                  <a:ext uri="{0D108BD9-81ED-4DB2-BD59-A6C34878D82A}">
                    <a16:rowId xmlns:a16="http://schemas.microsoft.com/office/drawing/2014/main" val="1235131951"/>
                  </a:ext>
                </a:extLst>
              </a:tr>
              <a:tr h="349887">
                <a:tc>
                  <a:txBody>
                    <a:bodyPr/>
                    <a:lstStyle/>
                    <a:p>
                      <a:r>
                        <a:rPr lang="en-GB" sz="1400">
                          <a:latin typeface="Figtree" panose="020B0604020202020204"/>
                        </a:rPr>
                        <a:t>12</a:t>
                      </a:r>
                      <a:r>
                        <a:rPr lang="en-GB" sz="1400" baseline="30000">
                          <a:latin typeface="Figtree" panose="020B0604020202020204"/>
                        </a:rPr>
                        <a:t>th</a:t>
                      </a:r>
                      <a:r>
                        <a:rPr lang="en-GB" sz="1400">
                          <a:latin typeface="Figtree" panose="020B0604020202020204"/>
                        </a:rPr>
                        <a:t> August 2026</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TBC</a:t>
                      </a:r>
                    </a:p>
                  </a:txBody>
                  <a:tcPr marL="121920" marR="121920" marT="60960" marB="60960" anchor="ctr"/>
                </a:tc>
                <a:extLst>
                  <a:ext uri="{0D108BD9-81ED-4DB2-BD59-A6C34878D82A}">
                    <a16:rowId xmlns:a16="http://schemas.microsoft.com/office/drawing/2014/main" val="3233761768"/>
                  </a:ext>
                </a:extLst>
              </a:tr>
              <a:tr h="349887">
                <a:tc gridSpan="2">
                  <a:txBody>
                    <a:bodyPr/>
                    <a:lstStyle/>
                    <a:p>
                      <a:r>
                        <a:rPr lang="en-GB" sz="1200" i="1" dirty="0">
                          <a:latin typeface="Figtree" panose="020B0604020202020204"/>
                        </a:rPr>
                        <a:t>Note: We will review whether Solution Groups will be maintained or temporarily stood down through and immediately-after REC Drafting consultation </a:t>
                      </a:r>
                    </a:p>
                  </a:txBody>
                  <a:tcPr marL="121920" marR="121920" marT="60960" marB="60960" anchor="ctr"/>
                </a:tc>
                <a:tc hMerge="1">
                  <a:txBody>
                    <a:bodyPr/>
                    <a:lstStyle/>
                    <a:p>
                      <a:pPr>
                        <a:buNone/>
                      </a:pP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2359176132"/>
                  </a:ext>
                </a:extLst>
              </a:tr>
            </a:tbl>
          </a:graphicData>
        </a:graphic>
      </p:graphicFrame>
      <p:sp>
        <p:nvSpPr>
          <p:cNvPr id="30" name="TextBox 29">
            <a:extLst>
              <a:ext uri="{FF2B5EF4-FFF2-40B4-BE49-F238E27FC236}">
                <a16:creationId xmlns:a16="http://schemas.microsoft.com/office/drawing/2014/main" id="{D241744F-E241-D1BD-FC06-0F15A7B26FFF}"/>
              </a:ext>
            </a:extLst>
          </p:cNvPr>
          <p:cNvSpPr txBox="1"/>
          <p:nvPr/>
        </p:nvSpPr>
        <p:spPr>
          <a:xfrm>
            <a:off x="129529" y="1962029"/>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Figtree" panose="020B0604020202020204"/>
                <a:cs typeface="Arial"/>
                <a:sym typeface="Arial"/>
              </a:rPr>
              <a:t>CCS Topic Specific Solution Groups: </a:t>
            </a:r>
          </a:p>
        </p:txBody>
      </p:sp>
    </p:spTree>
    <p:extLst>
      <p:ext uri="{BB962C8B-B14F-4D97-AF65-F5344CB8AC3E}">
        <p14:creationId xmlns:p14="http://schemas.microsoft.com/office/powerpoint/2010/main" val="10281913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94D3-A323-FBDC-D716-29D9DC3CA384}"/>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3F679E5B-1F6F-90E4-D849-34DFC164AA7A}"/>
              </a:ext>
            </a:extLst>
          </p:cNvPr>
          <p:cNvSpPr txBox="1"/>
          <p:nvPr/>
        </p:nvSpPr>
        <p:spPr>
          <a:xfrm>
            <a:off x="154927" y="1"/>
            <a:ext cx="4471127" cy="1323439"/>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377">
              <a:buClrTx/>
              <a:defRPr/>
            </a:pPr>
            <a:r>
              <a:rPr lang="en-GB" sz="4000" b="1">
                <a:solidFill>
                  <a:srgbClr val="FFFFFF"/>
                </a:solidFill>
                <a:latin typeface="Figtree" panose="020B0604020202020204"/>
                <a:ea typeface="+mn-ea"/>
              </a:rPr>
              <a:t>Retail Energy </a:t>
            </a:r>
          </a:p>
          <a:p>
            <a:pPr defTabSz="914377">
              <a:buClrTx/>
              <a:defRPr/>
            </a:pPr>
            <a:r>
              <a:rPr lang="en-GB" sz="4000" b="1">
                <a:solidFill>
                  <a:srgbClr val="FFFFFF"/>
                </a:solidFill>
                <a:latin typeface="Figtree" panose="020B0604020202020204"/>
                <a:ea typeface="+mn-ea"/>
              </a:rPr>
              <a:t>Code Company</a:t>
            </a:r>
          </a:p>
        </p:txBody>
      </p:sp>
      <p:sp>
        <p:nvSpPr>
          <p:cNvPr id="10" name="Subtitle 2">
            <a:extLst>
              <a:ext uri="{FF2B5EF4-FFF2-40B4-BE49-F238E27FC236}">
                <a16:creationId xmlns:a16="http://schemas.microsoft.com/office/drawing/2014/main" id="{A15E1B69-E493-A923-5952-9EAA418C21CD}"/>
              </a:ext>
            </a:extLst>
          </p:cNvPr>
          <p:cNvSpPr txBox="1">
            <a:spLocks/>
          </p:cNvSpPr>
          <p:nvPr/>
        </p:nvSpPr>
        <p:spPr>
          <a:xfrm>
            <a:off x="154927" y="1318787"/>
            <a:ext cx="3690019" cy="338555"/>
          </a:xfrm>
          <a:prstGeom prst="rect">
            <a:avLst/>
          </a:prstGeom>
        </p:spPr>
        <p:txBody>
          <a:bodyPr>
            <a:normAutofit fontScale="92500"/>
          </a:bodyPr>
          <a:lstStyle>
            <a:defPPr marR="0" lvl="0" algn="l" rtl="0">
              <a:lnSpc>
                <a:spcPct val="100000"/>
              </a:lnSpc>
              <a:spcBef>
                <a:spcPts val="0"/>
              </a:spcBef>
              <a:spcAft>
                <a:spcPts val="0"/>
              </a:spcAft>
            </a:defPPr>
            <a:lvl1pPr marL="228594" marR="0" lvl="0" indent="-228594" algn="l" defTabSz="914377" rtl="0" eaLnBrk="1" latinLnBrk="0" hangingPunct="1">
              <a:lnSpc>
                <a:spcPct val="90000"/>
              </a:lnSpc>
              <a:spcBef>
                <a:spcPts val="1000"/>
              </a:spcBef>
              <a:spcAft>
                <a:spcPts val="0"/>
              </a:spcAft>
              <a:buClr>
                <a:srgbClr val="000000"/>
              </a:buClr>
              <a:buFont typeface="Arial" panose="020B0604020202020204" pitchFamily="34" charset="0"/>
              <a:buChar char="•"/>
              <a:defRPr sz="2800" b="0" i="0" u="none" strike="noStrike" kern="1200" cap="none">
                <a:solidFill>
                  <a:schemeClr val="tx1"/>
                </a:solidFill>
                <a:latin typeface="+mn-lt"/>
                <a:ea typeface="+mn-ea"/>
                <a:cs typeface="+mn-cs"/>
                <a:sym typeface="Arial"/>
              </a:defRPr>
            </a:lvl1pPr>
            <a:lvl2pPr marL="685783" marR="0" lvl="1"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400" b="0" i="0" u="none" strike="noStrike" kern="1200" cap="none">
                <a:solidFill>
                  <a:schemeClr val="tx1"/>
                </a:solidFill>
                <a:latin typeface="+mn-lt"/>
                <a:ea typeface="+mn-ea"/>
                <a:cs typeface="+mn-cs"/>
                <a:sym typeface="Arial"/>
              </a:defRPr>
            </a:lvl2pPr>
            <a:lvl3pPr marL="1142971" marR="0" lvl="2"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000" b="0" i="0" u="none" strike="noStrike" kern="1200" cap="none">
                <a:solidFill>
                  <a:schemeClr val="tx1"/>
                </a:solidFill>
                <a:latin typeface="+mn-lt"/>
                <a:ea typeface="+mn-ea"/>
                <a:cs typeface="+mn-cs"/>
                <a:sym typeface="Arial"/>
              </a:defRPr>
            </a:lvl3pPr>
            <a:lvl4pPr marL="1600160" marR="0" lvl="3"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4pPr>
            <a:lvl5pPr marL="2057349" marR="0" lvl="4"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5pPr>
            <a:lvl6pPr marL="2514537" marR="0" lvl="5"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6pPr>
            <a:lvl7pPr marL="2971726" marR="0" lvl="6"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7pPr>
            <a:lvl8pPr marL="3428914" marR="0" lvl="7"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8pPr>
            <a:lvl9pPr marL="3886103" marR="0" lvl="8"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9pPr>
          </a:lstStyle>
          <a:p>
            <a:pPr marL="0" indent="0" defTabSz="914354">
              <a:buClrTx/>
              <a:buNone/>
              <a:defRPr/>
            </a:pPr>
            <a:r>
              <a:rPr lang="en-GB" sz="1400" i="1">
                <a:solidFill>
                  <a:srgbClr val="FFFFFF"/>
                </a:solidFill>
                <a:latin typeface="Playfair Display" pitchFamily="2" charset="0"/>
              </a:rPr>
              <a:t>Building a Retail Energy Market fit for the future</a:t>
            </a:r>
          </a:p>
        </p:txBody>
      </p:sp>
      <p:sp>
        <p:nvSpPr>
          <p:cNvPr id="11" name="TextBox 10">
            <a:extLst>
              <a:ext uri="{FF2B5EF4-FFF2-40B4-BE49-F238E27FC236}">
                <a16:creationId xmlns:a16="http://schemas.microsoft.com/office/drawing/2014/main" id="{569A3FC1-BB22-C2D1-0840-61B94A156840}"/>
              </a:ext>
            </a:extLst>
          </p:cNvPr>
          <p:cNvSpPr txBox="1"/>
          <p:nvPr/>
        </p:nvSpPr>
        <p:spPr>
          <a:xfrm>
            <a:off x="154927" y="2115455"/>
            <a:ext cx="6717821" cy="1384995"/>
          </a:xfrm>
          <a:prstGeom prst="rect">
            <a:avLst/>
          </a:prstGeom>
          <a:noFill/>
        </p:spPr>
        <p:txBody>
          <a:bodyPr wrap="square">
            <a:spAutoFit/>
          </a:bodyPr>
          <a:lstStyle/>
          <a:p>
            <a:pPr defTabSz="914377">
              <a:defRPr/>
            </a:pPr>
            <a:r>
              <a:rPr lang="en-GB" sz="2400" i="1">
                <a:solidFill>
                  <a:srgbClr val="FFFFFF"/>
                </a:solidFill>
                <a:latin typeface="Outfit"/>
                <a:cs typeface="Arial"/>
                <a:sym typeface="Arial"/>
              </a:rPr>
              <a:t>Involved in consumer data and consent in the energy sector? </a:t>
            </a:r>
          </a:p>
          <a:p>
            <a:pPr defTabSz="914377">
              <a:defRPr/>
            </a:pPr>
            <a:endParaRPr lang="en-GB">
              <a:solidFill>
                <a:srgbClr val="FFFFFF"/>
              </a:solidFill>
              <a:latin typeface="Outfit"/>
              <a:cs typeface="Arial"/>
              <a:sym typeface="Arial"/>
            </a:endParaRPr>
          </a:p>
          <a:p>
            <a:pPr defTabSz="914377">
              <a:defRPr/>
            </a:pPr>
            <a:r>
              <a:rPr lang="en-GB">
                <a:solidFill>
                  <a:srgbClr val="FFFFFF"/>
                </a:solidFill>
                <a:latin typeface="Outfit"/>
                <a:cs typeface="Arial"/>
                <a:sym typeface="Arial"/>
              </a:rPr>
              <a:t>Let’s connect.</a:t>
            </a:r>
          </a:p>
        </p:txBody>
      </p:sp>
      <p:sp>
        <p:nvSpPr>
          <p:cNvPr id="12" name="TextBox 11">
            <a:extLst>
              <a:ext uri="{FF2B5EF4-FFF2-40B4-BE49-F238E27FC236}">
                <a16:creationId xmlns:a16="http://schemas.microsoft.com/office/drawing/2014/main" id="{59824D86-832A-DD4A-D6F5-0E53AAFFEF45}"/>
              </a:ext>
            </a:extLst>
          </p:cNvPr>
          <p:cNvSpPr txBox="1"/>
          <p:nvPr/>
        </p:nvSpPr>
        <p:spPr>
          <a:xfrm>
            <a:off x="154927" y="4031570"/>
            <a:ext cx="6943964" cy="1384995"/>
          </a:xfrm>
          <a:prstGeom prst="rect">
            <a:avLst/>
          </a:prstGeom>
          <a:noFill/>
        </p:spPr>
        <p:txBody>
          <a:bodyPr wrap="square">
            <a:spAutoFit/>
          </a:bodyPr>
          <a:lstStyle/>
          <a:p>
            <a:pPr defTabSz="914377">
              <a:defRPr/>
            </a:pPr>
            <a:r>
              <a:rPr lang="en-GB" sz="1600">
                <a:solidFill>
                  <a:srgbClr val="FFFFFF"/>
                </a:solidFill>
                <a:latin typeface="Outfit"/>
                <a:ea typeface="Aptos" panose="020B0004020202020204" pitchFamily="34" charset="0"/>
                <a:cs typeface="Aptos" panose="020B0004020202020204" pitchFamily="34" charset="0"/>
                <a:sym typeface="Arial"/>
              </a:rPr>
              <a:t>The Consumer Consent Project is live, and we want to hear from you. Whether you have a question or concern or want to stay in the loop, our team is here to collaborate.</a:t>
            </a:r>
          </a:p>
          <a:p>
            <a:pPr defTabSz="914377">
              <a:defRPr/>
            </a:pPr>
            <a:endParaRPr lang="en-GB">
              <a:solidFill>
                <a:srgbClr val="FFFFFF"/>
              </a:solidFill>
              <a:latin typeface="Aptos" panose="020B0004020202020204" pitchFamily="34" charset="0"/>
              <a:ea typeface="Aptos" panose="020B0004020202020204" pitchFamily="34" charset="0"/>
              <a:cs typeface="Aptos" panose="020B0004020202020204" pitchFamily="34" charset="0"/>
              <a:sym typeface="Arial"/>
            </a:endParaRPr>
          </a:p>
          <a:p>
            <a:pPr defTabSz="914377">
              <a:defRPr/>
            </a:pPr>
            <a:r>
              <a:rPr lang="en-GB" b="1">
                <a:solidFill>
                  <a:srgbClr val="FFFFFF"/>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b="1">
                <a:solidFill>
                  <a:srgbClr val="FFFFFF"/>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b="1" u="sng">
                <a:solidFill>
                  <a:srgbClr val="FFFFFF"/>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b="1">
                <a:solidFill>
                  <a:srgbClr val="FFFFFF"/>
                </a:solidFill>
                <a:latin typeface="Outfit"/>
                <a:ea typeface="Aptos" panose="020B0004020202020204" pitchFamily="34" charset="0"/>
                <a:cs typeface="Aptos" panose="020B0004020202020204" pitchFamily="34" charset="0"/>
                <a:sym typeface="Arial"/>
              </a:rPr>
              <a:t> </a:t>
            </a:r>
          </a:p>
        </p:txBody>
      </p:sp>
      <p:sp>
        <p:nvSpPr>
          <p:cNvPr id="13" name="TextBox 12">
            <a:extLst>
              <a:ext uri="{FF2B5EF4-FFF2-40B4-BE49-F238E27FC236}">
                <a16:creationId xmlns:a16="http://schemas.microsoft.com/office/drawing/2014/main" id="{F7E3F10C-9184-2360-78AE-7EA0EC54789D}"/>
              </a:ext>
            </a:extLst>
          </p:cNvPr>
          <p:cNvSpPr txBox="1"/>
          <p:nvPr/>
        </p:nvSpPr>
        <p:spPr>
          <a:xfrm>
            <a:off x="194788" y="5597681"/>
            <a:ext cx="6098389" cy="584775"/>
          </a:xfrm>
          <a:prstGeom prst="rect">
            <a:avLst/>
          </a:prstGeom>
          <a:noFill/>
        </p:spPr>
        <p:txBody>
          <a:bodyPr wrap="square">
            <a:spAutoFit/>
          </a:bodyPr>
          <a:lstStyle/>
          <a:p>
            <a:pPr defTabSz="914377">
              <a:defRPr/>
            </a:pPr>
            <a:r>
              <a:rPr lang="en-GB" sz="1600">
                <a:solidFill>
                  <a:srgbClr val="FFFFFF"/>
                </a:solidFill>
                <a:latin typeface="Outfit"/>
                <a:cs typeface="Arial"/>
                <a:sym typeface="Arial"/>
              </a:rPr>
              <a:t>Your feedback plays a key role in shaping a secure, consumer-centric solution.</a:t>
            </a:r>
          </a:p>
        </p:txBody>
      </p:sp>
      <p:sp>
        <p:nvSpPr>
          <p:cNvPr id="15" name="TextBox 14">
            <a:extLst>
              <a:ext uri="{FF2B5EF4-FFF2-40B4-BE49-F238E27FC236}">
                <a16:creationId xmlns:a16="http://schemas.microsoft.com/office/drawing/2014/main" id="{978FEE3C-F5C4-28CC-7037-F8CBBE56FC35}"/>
              </a:ext>
            </a:extLst>
          </p:cNvPr>
          <p:cNvSpPr txBox="1"/>
          <p:nvPr/>
        </p:nvSpPr>
        <p:spPr>
          <a:xfrm>
            <a:off x="7436019" y="2043640"/>
            <a:ext cx="3962400" cy="748795"/>
          </a:xfrm>
          <a:prstGeom prst="rect">
            <a:avLst/>
          </a:prstGeom>
          <a:noFill/>
        </p:spPr>
        <p:txBody>
          <a:bodyPr wrap="square">
            <a:spAutoFit/>
          </a:bodyPr>
          <a:lstStyle/>
          <a:p>
            <a:pPr defTabSz="1219170">
              <a:buClr>
                <a:srgbClr val="000000"/>
              </a:buClr>
            </a:pPr>
            <a:r>
              <a:rPr lang="en-US" sz="2133" b="1" kern="0">
                <a:solidFill>
                  <a:srgbClr val="1EF395"/>
                </a:solidFill>
                <a:latin typeface="Arial"/>
                <a:cs typeface="Arial"/>
                <a:sym typeface="Arial"/>
              </a:rPr>
              <a:t>Get Involved in Developing Consumer Consent (MMP)</a:t>
            </a:r>
          </a:p>
        </p:txBody>
      </p:sp>
      <p:pic>
        <p:nvPicPr>
          <p:cNvPr id="18" name="Picture 17">
            <a:extLst>
              <a:ext uri="{FF2B5EF4-FFF2-40B4-BE49-F238E27FC236}">
                <a16:creationId xmlns:a16="http://schemas.microsoft.com/office/drawing/2014/main" id="{6E0D56C7-0396-A68C-B620-41A0F0A24279}"/>
              </a:ext>
            </a:extLst>
          </p:cNvPr>
          <p:cNvPicPr>
            <a:picLocks noChangeAspect="1"/>
          </p:cNvPicPr>
          <p:nvPr/>
        </p:nvPicPr>
        <p:blipFill>
          <a:blip r:embed="rId3"/>
          <a:stretch>
            <a:fillRect/>
          </a:stretch>
        </p:blipFill>
        <p:spPr>
          <a:xfrm>
            <a:off x="8136559" y="3483999"/>
            <a:ext cx="2210663" cy="2210663"/>
          </a:xfrm>
          <a:prstGeom prst="rect">
            <a:avLst/>
          </a:prstGeom>
        </p:spPr>
      </p:pic>
      <p:sp>
        <p:nvSpPr>
          <p:cNvPr id="20" name="TextBox 19">
            <a:extLst>
              <a:ext uri="{FF2B5EF4-FFF2-40B4-BE49-F238E27FC236}">
                <a16:creationId xmlns:a16="http://schemas.microsoft.com/office/drawing/2014/main" id="{395A4677-04C6-ECA1-E722-FBC6B0A5AB17}"/>
              </a:ext>
            </a:extLst>
          </p:cNvPr>
          <p:cNvSpPr txBox="1"/>
          <p:nvPr/>
        </p:nvSpPr>
        <p:spPr>
          <a:xfrm>
            <a:off x="7787149" y="2799487"/>
            <a:ext cx="3480620" cy="543867"/>
          </a:xfrm>
          <a:prstGeom prst="rect">
            <a:avLst/>
          </a:prstGeom>
          <a:noFill/>
        </p:spPr>
        <p:txBody>
          <a:bodyPr wrap="square">
            <a:spAutoFit/>
          </a:bodyPr>
          <a:lstStyle/>
          <a:p>
            <a:pPr defTabSz="1219170">
              <a:buClr>
                <a:srgbClr val="000000"/>
              </a:buClr>
            </a:pPr>
            <a:r>
              <a:rPr lang="en-US" sz="1467" i="1" kern="0">
                <a:solidFill>
                  <a:prstClr val="white"/>
                </a:solidFill>
                <a:latin typeface="Arial"/>
                <a:cs typeface="Arial"/>
                <a:sym typeface="Arial"/>
              </a:rPr>
              <a:t>Help shape a practical, consumer-centred approach to consent</a:t>
            </a:r>
          </a:p>
        </p:txBody>
      </p:sp>
      <p:grpSp>
        <p:nvGrpSpPr>
          <p:cNvPr id="24" name="Group 23">
            <a:extLst>
              <a:ext uri="{FF2B5EF4-FFF2-40B4-BE49-F238E27FC236}">
                <a16:creationId xmlns:a16="http://schemas.microsoft.com/office/drawing/2014/main" id="{5EE1AABE-4C96-2E34-637B-ADE9C5663459}"/>
              </a:ext>
            </a:extLst>
          </p:cNvPr>
          <p:cNvGrpSpPr/>
          <p:nvPr/>
        </p:nvGrpSpPr>
        <p:grpSpPr>
          <a:xfrm>
            <a:off x="8136560" y="5804658"/>
            <a:ext cx="2210661" cy="664969"/>
            <a:chOff x="6102419" y="4370780"/>
            <a:chExt cx="1657996" cy="540434"/>
          </a:xfrm>
        </p:grpSpPr>
        <p:sp>
          <p:nvSpPr>
            <p:cNvPr id="23" name="Right Triangle 22">
              <a:extLst>
                <a:ext uri="{FF2B5EF4-FFF2-40B4-BE49-F238E27FC236}">
                  <a16:creationId xmlns:a16="http://schemas.microsoft.com/office/drawing/2014/main" id="{80163F32-8DAF-4D87-B74A-D9034A93A2BC}"/>
                </a:ext>
              </a:extLst>
            </p:cNvPr>
            <p:cNvSpPr/>
            <p:nvPr/>
          </p:nvSpPr>
          <p:spPr>
            <a:xfrm rot="8136603">
              <a:off x="6695981" y="4370780"/>
              <a:ext cx="470870" cy="454869"/>
            </a:xfrm>
            <a:prstGeom prst="rtTriangle">
              <a:avLst/>
            </a:prstGeom>
            <a:solidFill>
              <a:srgbClr val="4D38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prstClr val="white"/>
                </a:solidFill>
                <a:latin typeface="Aptos" panose="02110004020202020204"/>
                <a:sym typeface="Arial"/>
              </a:endParaRPr>
            </a:p>
          </p:txBody>
        </p:sp>
        <p:sp>
          <p:nvSpPr>
            <p:cNvPr id="22" name="Rectangle: Rounded Corners 21">
              <a:extLst>
                <a:ext uri="{FF2B5EF4-FFF2-40B4-BE49-F238E27FC236}">
                  <a16:creationId xmlns:a16="http://schemas.microsoft.com/office/drawing/2014/main" id="{1E2EE2A7-986E-0AE2-5D01-EA829E258A3F}"/>
                </a:ext>
              </a:extLst>
            </p:cNvPr>
            <p:cNvSpPr/>
            <p:nvPr/>
          </p:nvSpPr>
          <p:spPr>
            <a:xfrm>
              <a:off x="6102419" y="4513008"/>
              <a:ext cx="1657996" cy="398206"/>
            </a:xfrm>
            <a:prstGeom prst="roundRect">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GB" sz="1867" i="1" kern="0">
                  <a:solidFill>
                    <a:prstClr val="white"/>
                  </a:solidFill>
                  <a:latin typeface="Aptos" panose="02110004020202020204"/>
                  <a:sym typeface="Arial"/>
                </a:rPr>
                <a:t>Scan me!</a:t>
              </a:r>
            </a:p>
          </p:txBody>
        </p:sp>
      </p:grpSp>
    </p:spTree>
    <p:extLst>
      <p:ext uri="{BB962C8B-B14F-4D97-AF65-F5344CB8AC3E}">
        <p14:creationId xmlns:p14="http://schemas.microsoft.com/office/powerpoint/2010/main" val="35895837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2A830-D74A-9FFD-B5F0-99A8ACB1C69A}"/>
              </a:ext>
            </a:extLst>
          </p:cNvPr>
          <p:cNvSpPr>
            <a:spLocks noGrp="1"/>
          </p:cNvSpPr>
          <p:nvPr>
            <p:ph type="title"/>
          </p:nvPr>
        </p:nvSpPr>
        <p:spPr/>
        <p:txBody>
          <a:bodyPr/>
          <a:lstStyle/>
          <a:p>
            <a:r>
              <a:rPr lang="en-GB"/>
              <a:t>Appendix</a:t>
            </a:r>
          </a:p>
        </p:txBody>
      </p:sp>
    </p:spTree>
    <p:extLst>
      <p:ext uri="{BB962C8B-B14F-4D97-AF65-F5344CB8AC3E}">
        <p14:creationId xmlns:p14="http://schemas.microsoft.com/office/powerpoint/2010/main" val="32095870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B9CF9-92E3-F157-5C3F-D990E83C3AAB}"/>
            </a:ext>
          </a:extLst>
        </p:cNvPr>
        <p:cNvGrpSpPr/>
        <p:nvPr/>
      </p:nvGrpSpPr>
      <p:grpSpPr>
        <a:xfrm>
          <a:off x="0" y="0"/>
          <a:ext cx="0" cy="0"/>
          <a:chOff x="0" y="0"/>
          <a:chExt cx="0" cy="0"/>
        </a:xfrm>
      </p:grpSpPr>
      <p:sp>
        <p:nvSpPr>
          <p:cNvPr id="7" name="Google Shape;65;p14">
            <a:extLst>
              <a:ext uri="{FF2B5EF4-FFF2-40B4-BE49-F238E27FC236}">
                <a16:creationId xmlns:a16="http://schemas.microsoft.com/office/drawing/2014/main" id="{BB01F8AF-1648-C89D-B97F-5921D765DE16}"/>
              </a:ext>
            </a:extLst>
          </p:cNvPr>
          <p:cNvSpPr txBox="1">
            <a:spLocks noGrp="1"/>
          </p:cNvSpPr>
          <p:nvPr>
            <p:ph type="title"/>
          </p:nvPr>
        </p:nvSpPr>
        <p:spPr>
          <a:xfrm>
            <a:off x="22031" y="140891"/>
            <a:ext cx="10515600" cy="763182"/>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b="1">
                <a:solidFill>
                  <a:srgbClr val="021E5E"/>
                </a:solidFill>
                <a:latin typeface="Outfit"/>
                <a:cs typeface="Times New Roman" panose="02020603050405020304" pitchFamily="18" charset="0"/>
              </a:rPr>
              <a:t>Consumer</a:t>
            </a:r>
            <a:r>
              <a:rPr lang="en-GB" sz="3733" b="1">
                <a:solidFill>
                  <a:srgbClr val="021E5E"/>
                </a:solidFill>
                <a:latin typeface="Outfit"/>
                <a:cs typeface="Times New Roman" panose="02020603050405020304" pitchFamily="18" charset="0"/>
              </a:rPr>
              <a:t> Consent Project Team </a:t>
            </a:r>
            <a:endParaRPr lang="en-GB" b="1">
              <a:solidFill>
                <a:srgbClr val="002060"/>
              </a:solidFill>
              <a:latin typeface="Figtree" panose="020B0604020202020204"/>
              <a:cs typeface="Segoe UI Light" panose="020B0502040204020203" pitchFamily="34" charset="0"/>
            </a:endParaRPr>
          </a:p>
        </p:txBody>
      </p:sp>
      <p:sp>
        <p:nvSpPr>
          <p:cNvPr id="4" name="TextBox 3">
            <a:extLst>
              <a:ext uri="{FF2B5EF4-FFF2-40B4-BE49-F238E27FC236}">
                <a16:creationId xmlns:a16="http://schemas.microsoft.com/office/drawing/2014/main" id="{18978754-1C70-29E7-BA81-654E0C9B35E0}"/>
              </a:ext>
            </a:extLst>
          </p:cNvPr>
          <p:cNvSpPr txBox="1"/>
          <p:nvPr/>
        </p:nvSpPr>
        <p:spPr>
          <a:xfrm>
            <a:off x="314423" y="6042633"/>
            <a:ext cx="7377920" cy="379656"/>
          </a:xfrm>
          <a:prstGeom prst="rect">
            <a:avLst/>
          </a:prstGeom>
          <a:noFill/>
        </p:spPr>
        <p:txBody>
          <a:bodyPr wrap="square">
            <a:spAutoFit/>
          </a:bodyPr>
          <a:lstStyle/>
          <a:p>
            <a:pPr defTabSz="914377">
              <a:defRPr/>
            </a:pPr>
            <a:r>
              <a:rPr lang="en-GB" sz="1867" b="1">
                <a:solidFill>
                  <a:srgbClr val="201E2E"/>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sz="1867" b="1">
                <a:solidFill>
                  <a:srgbClr val="201E2E"/>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sz="1867" b="1" u="sng">
                <a:solidFill>
                  <a:srgbClr val="201E2E"/>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sz="1867" b="1">
                <a:solidFill>
                  <a:srgbClr val="201E2E"/>
                </a:solidFill>
                <a:latin typeface="Outfit"/>
                <a:ea typeface="Aptos" panose="020B0004020202020204" pitchFamily="34" charset="0"/>
                <a:cs typeface="Aptos" panose="020B0004020202020204" pitchFamily="34" charset="0"/>
                <a:sym typeface="Arial"/>
              </a:rPr>
              <a:t> </a:t>
            </a:r>
          </a:p>
        </p:txBody>
      </p:sp>
      <p:sp>
        <p:nvSpPr>
          <p:cNvPr id="5" name="Rectangle 4">
            <a:extLst>
              <a:ext uri="{FF2B5EF4-FFF2-40B4-BE49-F238E27FC236}">
                <a16:creationId xmlns:a16="http://schemas.microsoft.com/office/drawing/2014/main" id="{7A206C6F-B4CA-3255-6DFC-B708CEA006C6}"/>
              </a:ext>
            </a:extLst>
          </p:cNvPr>
          <p:cNvSpPr/>
          <p:nvPr/>
        </p:nvSpPr>
        <p:spPr>
          <a:xfrm>
            <a:off x="878563" y="2509421"/>
            <a:ext cx="2563205"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Michael Walsh</a:t>
            </a:r>
            <a:endParaRPr lang="en-GB" sz="2400" b="1" kern="0">
              <a:solidFill>
                <a:srgbClr val="FFFFFF"/>
              </a:solidFill>
              <a:latin typeface="Outfit"/>
              <a:cs typeface="Arial"/>
              <a:sym typeface="Arial"/>
            </a:endParaRPr>
          </a:p>
          <a:p>
            <a:pPr algn="ctr" defTabSz="914377">
              <a:defRPr/>
            </a:pPr>
            <a:r>
              <a:rPr lang="en-GB" sz="1333" kern="0">
                <a:solidFill>
                  <a:srgbClr val="FFFFFF"/>
                </a:solidFill>
                <a:latin typeface="Outfit"/>
                <a:cs typeface="Arial"/>
                <a:sym typeface="Arial"/>
              </a:rPr>
              <a:t>Project Manager</a:t>
            </a:r>
          </a:p>
          <a:p>
            <a:pPr marL="285744" indent="-285744" algn="ctr" defTabSz="914377">
              <a:buFont typeface="Arial"/>
              <a:buChar char="•"/>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6" name="Rectangle 5">
            <a:extLst>
              <a:ext uri="{FF2B5EF4-FFF2-40B4-BE49-F238E27FC236}">
                <a16:creationId xmlns:a16="http://schemas.microsoft.com/office/drawing/2014/main" id="{4B90C3E1-10F3-40B9-4074-055EB7240571}"/>
              </a:ext>
            </a:extLst>
          </p:cNvPr>
          <p:cNvSpPr/>
          <p:nvPr/>
        </p:nvSpPr>
        <p:spPr>
          <a:xfrm>
            <a:off x="2157560" y="1676492"/>
            <a:ext cx="2563207" cy="728733"/>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Pete Davies</a:t>
            </a:r>
            <a:br>
              <a:rPr lang="en-GB" sz="1867" kern="0">
                <a:solidFill>
                  <a:srgbClr val="FFFFFF"/>
                </a:solidFill>
                <a:latin typeface="Outfit"/>
                <a:cs typeface="Arial"/>
                <a:sym typeface="Arial"/>
              </a:rPr>
            </a:br>
            <a:r>
              <a:rPr lang="en-GB" sz="1333" kern="0">
                <a:solidFill>
                  <a:srgbClr val="FFFFFF"/>
                </a:solidFill>
                <a:latin typeface="Outfit"/>
                <a:cs typeface="Arial"/>
                <a:sym typeface="Arial"/>
              </a:rPr>
              <a:t>Executive Sponsor</a:t>
            </a:r>
            <a:endParaRPr lang="en-GB" sz="1867" kern="0">
              <a:solidFill>
                <a:srgbClr val="FFFFFF"/>
              </a:solidFill>
              <a:latin typeface="Outfit"/>
              <a:cs typeface="Arial"/>
              <a:sym typeface="Arial"/>
            </a:endParaRPr>
          </a:p>
        </p:txBody>
      </p:sp>
      <p:sp>
        <p:nvSpPr>
          <p:cNvPr id="10" name="Rectangle 9">
            <a:extLst>
              <a:ext uri="{FF2B5EF4-FFF2-40B4-BE49-F238E27FC236}">
                <a16:creationId xmlns:a16="http://schemas.microsoft.com/office/drawing/2014/main" id="{181BD158-95B9-D341-772E-5AEFF6522C25}"/>
              </a:ext>
            </a:extLst>
          </p:cNvPr>
          <p:cNvSpPr/>
          <p:nvPr/>
        </p:nvSpPr>
        <p:spPr>
          <a:xfrm>
            <a:off x="3532795" y="250942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Vicky Brown</a:t>
            </a:r>
          </a:p>
          <a:p>
            <a:pPr algn="ctr" defTabSz="914377">
              <a:defRPr/>
            </a:pPr>
            <a:r>
              <a:rPr lang="en-GB" sz="1333" kern="0">
                <a:solidFill>
                  <a:srgbClr val="FFFFFF"/>
                </a:solidFill>
                <a:latin typeface="Outfit"/>
                <a:cs typeface="Arial"/>
                <a:sym typeface="Arial"/>
              </a:rPr>
              <a:t>PMO</a:t>
            </a:r>
          </a:p>
          <a:p>
            <a:pPr algn="ctr" defTabSz="914377">
              <a:defRPr/>
            </a:pPr>
            <a:endParaRPr lang="en-GB" sz="1333" kern="0">
              <a:solidFill>
                <a:srgbClr val="FFFFFF"/>
              </a:solidFill>
              <a:latin typeface="Outfit"/>
              <a:ea typeface="+mn-lt"/>
              <a:cs typeface="+mn-lt"/>
              <a:sym typeface="Arial"/>
            </a:endParaRPr>
          </a:p>
          <a:p>
            <a:pPr algn="ctr" defTabSz="914377">
              <a:defRPr/>
            </a:pPr>
            <a:endParaRPr lang="en-GB" sz="1400" kern="0">
              <a:solidFill>
                <a:srgbClr val="FFFFFF"/>
              </a:solidFill>
              <a:latin typeface="Outfit"/>
              <a:cs typeface="Arial"/>
              <a:sym typeface="Arial"/>
            </a:endParaRPr>
          </a:p>
        </p:txBody>
      </p:sp>
      <p:sp>
        <p:nvSpPr>
          <p:cNvPr id="11" name="Rectangle 10">
            <a:extLst>
              <a:ext uri="{FF2B5EF4-FFF2-40B4-BE49-F238E27FC236}">
                <a16:creationId xmlns:a16="http://schemas.microsoft.com/office/drawing/2014/main" id="{2B8BE65F-D020-2E93-AB7C-6E7C3F1AFCE8}"/>
              </a:ext>
            </a:extLst>
          </p:cNvPr>
          <p:cNvSpPr/>
          <p:nvPr/>
        </p:nvSpPr>
        <p:spPr>
          <a:xfrm>
            <a:off x="878563" y="332476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lnSpc>
                <a:spcPts val="1800"/>
              </a:lnSpc>
              <a:defRPr/>
            </a:pPr>
            <a:r>
              <a:rPr lang="en-GB" sz="1867" b="1" kern="0">
                <a:solidFill>
                  <a:srgbClr val="FFFFFF"/>
                </a:solidFill>
                <a:latin typeface="Outfit"/>
                <a:cs typeface="Arial"/>
                <a:sym typeface="Arial"/>
              </a:rPr>
              <a:t>Teresa Thompson​</a:t>
            </a:r>
          </a:p>
          <a:p>
            <a:pPr algn="ctr" defTabSz="914377">
              <a:defRPr/>
            </a:pPr>
            <a:r>
              <a:rPr lang="en-GB" sz="1333" kern="0">
                <a:solidFill>
                  <a:srgbClr val="FFFFFF"/>
                </a:solidFill>
                <a:latin typeface="Outfit"/>
                <a:cs typeface="Arial"/>
                <a:sym typeface="Arial"/>
              </a:rPr>
              <a:t>Stakeholder </a:t>
            </a:r>
            <a:br>
              <a:rPr lang="en-GB" sz="1333" kern="0">
                <a:solidFill>
                  <a:srgbClr val="FFFFFF"/>
                </a:solidFill>
                <a:latin typeface="Outfit"/>
                <a:cs typeface="Arial"/>
                <a:sym typeface="Arial"/>
              </a:rPr>
            </a:br>
            <a:r>
              <a:rPr lang="en-GB" sz="1333" kern="0">
                <a:solidFill>
                  <a:srgbClr val="FFFFFF"/>
                </a:solidFill>
                <a:latin typeface="Outfit"/>
                <a:cs typeface="Arial"/>
                <a:sym typeface="Arial"/>
              </a:rPr>
              <a:t>Engagement </a:t>
            </a:r>
            <a:r>
              <a:rPr lang="en-GB" sz="1333" kern="0" err="1">
                <a:solidFill>
                  <a:srgbClr val="FFFFFF"/>
                </a:solidFill>
                <a:latin typeface="Outfit"/>
                <a:cs typeface="Arial"/>
                <a:sym typeface="Arial"/>
              </a:rPr>
              <a:t>Mgr</a:t>
            </a:r>
            <a:endParaRPr lang="en-GB" sz="1333" kern="0">
              <a:solidFill>
                <a:srgbClr val="FFFFFF"/>
              </a:solidFill>
              <a:latin typeface="Outfit"/>
              <a:cs typeface="Arial"/>
              <a:sym typeface="Arial"/>
            </a:endParaRPr>
          </a:p>
        </p:txBody>
      </p:sp>
      <p:sp>
        <p:nvSpPr>
          <p:cNvPr id="12" name="Rectangle 11">
            <a:extLst>
              <a:ext uri="{FF2B5EF4-FFF2-40B4-BE49-F238E27FC236}">
                <a16:creationId xmlns:a16="http://schemas.microsoft.com/office/drawing/2014/main" id="{ABFFE986-E8CE-6F8F-1F6A-D968169A9916}"/>
              </a:ext>
            </a:extLst>
          </p:cNvPr>
          <p:cNvSpPr/>
          <p:nvPr/>
        </p:nvSpPr>
        <p:spPr>
          <a:xfrm>
            <a:off x="3532795" y="332476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Nathan Gould​​</a:t>
            </a:r>
          </a:p>
          <a:p>
            <a:pPr algn="ctr" defTabSz="914377"/>
            <a:r>
              <a:rPr lang="en-GB" sz="1333" kern="0">
                <a:solidFill>
                  <a:srgbClr val="FFFFFF"/>
                </a:solidFill>
                <a:latin typeface="Outfit"/>
                <a:cs typeface="Arial"/>
                <a:sym typeface="Arial"/>
              </a:rPr>
              <a:t>Enterprise Architect</a:t>
            </a:r>
            <a:r>
              <a:rPr lang="en-GB" sz="1867" b="1" kern="0">
                <a:solidFill>
                  <a:srgbClr val="FFFFFF"/>
                </a:solidFill>
                <a:latin typeface="Outfit"/>
                <a:cs typeface="Arial"/>
                <a:sym typeface="Arial"/>
              </a:rPr>
              <a:t>​​</a:t>
            </a:r>
          </a:p>
        </p:txBody>
      </p:sp>
      <p:sp>
        <p:nvSpPr>
          <p:cNvPr id="13" name="Rectangle 12">
            <a:extLst>
              <a:ext uri="{FF2B5EF4-FFF2-40B4-BE49-F238E27FC236}">
                <a16:creationId xmlns:a16="http://schemas.microsoft.com/office/drawing/2014/main" id="{658AE45E-4E94-C829-A1B8-3213EB5B01C0}"/>
              </a:ext>
            </a:extLst>
          </p:cNvPr>
          <p:cNvSpPr/>
          <p:nvPr/>
        </p:nvSpPr>
        <p:spPr>
          <a:xfrm>
            <a:off x="878565" y="4134695"/>
            <a:ext cx="2557991" cy="738259"/>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Sarah Jones</a:t>
            </a:r>
            <a:br>
              <a:rPr lang="en-GB" sz="1867" b="1" kern="0">
                <a:solidFill>
                  <a:srgbClr val="FFFFFF"/>
                </a:solidFill>
                <a:latin typeface="Outfit"/>
                <a:cs typeface="Arial"/>
                <a:sym typeface="Arial"/>
              </a:rPr>
            </a:br>
            <a:r>
              <a:rPr lang="en-GB" sz="1333" kern="0">
                <a:solidFill>
                  <a:srgbClr val="FFFFFF"/>
                </a:solidFill>
                <a:latin typeface="Outfit"/>
                <a:cs typeface="Arial"/>
                <a:sym typeface="Arial"/>
              </a:rPr>
              <a:t> Regulatory Compliance Lead</a:t>
            </a:r>
          </a:p>
        </p:txBody>
      </p:sp>
      <p:sp>
        <p:nvSpPr>
          <p:cNvPr id="14" name="Rectangle 13">
            <a:extLst>
              <a:ext uri="{FF2B5EF4-FFF2-40B4-BE49-F238E27FC236}">
                <a16:creationId xmlns:a16="http://schemas.microsoft.com/office/drawing/2014/main" id="{73B24781-43E9-4040-4321-A500558CB730}"/>
              </a:ext>
            </a:extLst>
          </p:cNvPr>
          <p:cNvSpPr/>
          <p:nvPr/>
        </p:nvSpPr>
        <p:spPr>
          <a:xfrm>
            <a:off x="3532795" y="4134696"/>
            <a:ext cx="2557991" cy="728733"/>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Harriet Truss</a:t>
            </a:r>
          </a:p>
          <a:p>
            <a:pPr algn="ctr" defTabSz="914377">
              <a:defRPr/>
            </a:pPr>
            <a:r>
              <a:rPr lang="en-GB" sz="1333" kern="0">
                <a:solidFill>
                  <a:srgbClr val="FFFFFF"/>
                </a:solidFill>
                <a:latin typeface="Outfit"/>
                <a:cs typeface="Arial"/>
                <a:sym typeface="Arial"/>
              </a:rPr>
              <a:t>Change Lead</a:t>
            </a: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17" name="Rectangle 16">
            <a:extLst>
              <a:ext uri="{FF2B5EF4-FFF2-40B4-BE49-F238E27FC236}">
                <a16:creationId xmlns:a16="http://schemas.microsoft.com/office/drawing/2014/main" id="{963E62E4-865B-C893-3344-A5909B1F9052}"/>
              </a:ext>
            </a:extLst>
          </p:cNvPr>
          <p:cNvSpPr/>
          <p:nvPr/>
        </p:nvSpPr>
        <p:spPr>
          <a:xfrm>
            <a:off x="9389865" y="251259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Alison Nickson</a:t>
            </a:r>
          </a:p>
          <a:p>
            <a:pPr algn="ctr" defTabSz="914377">
              <a:defRPr/>
            </a:pPr>
            <a:r>
              <a:rPr lang="en-GB" sz="1333" kern="0">
                <a:solidFill>
                  <a:srgbClr val="FFFFFF"/>
                </a:solidFill>
                <a:latin typeface="Outfit"/>
                <a:cs typeface="Arial"/>
                <a:sym typeface="Arial"/>
              </a:rPr>
              <a:t>InfoSec &amp; Data Protection</a:t>
            </a:r>
          </a:p>
        </p:txBody>
      </p:sp>
      <p:sp>
        <p:nvSpPr>
          <p:cNvPr id="18" name="TextBox 17">
            <a:extLst>
              <a:ext uri="{FF2B5EF4-FFF2-40B4-BE49-F238E27FC236}">
                <a16:creationId xmlns:a16="http://schemas.microsoft.com/office/drawing/2014/main" id="{1C7DA122-DC4D-522E-C1C0-59FE20DDC12E}"/>
              </a:ext>
            </a:extLst>
          </p:cNvPr>
          <p:cNvSpPr txBox="1"/>
          <p:nvPr/>
        </p:nvSpPr>
        <p:spPr>
          <a:xfrm>
            <a:off x="9389714" y="1646264"/>
            <a:ext cx="157908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7">
              <a:defRPr/>
            </a:pPr>
            <a:r>
              <a:rPr lang="en-GB" sz="1600" b="1">
                <a:solidFill>
                  <a:srgbClr val="201E2E"/>
                </a:solidFill>
                <a:latin typeface="Outfit"/>
                <a:cs typeface="Arial"/>
                <a:sym typeface="Arial"/>
              </a:rPr>
              <a:t>Project SME's</a:t>
            </a:r>
          </a:p>
        </p:txBody>
      </p:sp>
      <p:sp>
        <p:nvSpPr>
          <p:cNvPr id="19" name="Rectangle 18">
            <a:extLst>
              <a:ext uri="{FF2B5EF4-FFF2-40B4-BE49-F238E27FC236}">
                <a16:creationId xmlns:a16="http://schemas.microsoft.com/office/drawing/2014/main" id="{4B75ED32-ACE6-E13D-6CAF-913B69096838}"/>
              </a:ext>
            </a:extLst>
          </p:cNvPr>
          <p:cNvSpPr/>
          <p:nvPr/>
        </p:nvSpPr>
        <p:spPr>
          <a:xfrm>
            <a:off x="6187027" y="250942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cs typeface="Arial"/>
                <a:sym typeface="Arial"/>
              </a:rPr>
              <a:t>Eva Von-Schaxmann</a:t>
            </a:r>
          </a:p>
          <a:p>
            <a:pPr algn="ctr" defTabSz="914377">
              <a:defRPr/>
            </a:pPr>
            <a:r>
              <a:rPr lang="en-GB" sz="1333" kern="0">
                <a:solidFill>
                  <a:srgbClr val="FFFFFF"/>
                </a:solidFill>
                <a:cs typeface="Arial"/>
                <a:sym typeface="Arial"/>
              </a:rPr>
              <a:t>Business Analyst</a:t>
            </a:r>
            <a:endParaRPr lang="en-GB" sz="1867" kern="0">
              <a:solidFill>
                <a:srgbClr val="FFFFFF"/>
              </a:solidFill>
              <a:cs typeface="Arial"/>
              <a:sym typeface="Arial"/>
            </a:endParaRPr>
          </a:p>
        </p:txBody>
      </p:sp>
      <p:sp>
        <p:nvSpPr>
          <p:cNvPr id="20" name="Rectangle 19">
            <a:extLst>
              <a:ext uri="{FF2B5EF4-FFF2-40B4-BE49-F238E27FC236}">
                <a16:creationId xmlns:a16="http://schemas.microsoft.com/office/drawing/2014/main" id="{13E4DF60-D44B-04AD-96B6-263DC0BD6F52}"/>
              </a:ext>
            </a:extLst>
          </p:cNvPr>
          <p:cNvSpPr/>
          <p:nvPr/>
        </p:nvSpPr>
        <p:spPr>
          <a:xfrm>
            <a:off x="9389714" y="3221481"/>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Hemant Mistry </a:t>
            </a:r>
          </a:p>
          <a:p>
            <a:pPr algn="ctr" defTabSz="914377">
              <a:defRPr/>
            </a:pPr>
            <a:r>
              <a:rPr lang="en-GB" sz="1333" kern="0">
                <a:solidFill>
                  <a:srgbClr val="FFFFFF"/>
                </a:solidFill>
                <a:latin typeface="Outfit"/>
                <a:cs typeface="Arial"/>
                <a:sym typeface="Arial"/>
              </a:rPr>
              <a:t>UX Lead</a:t>
            </a:r>
          </a:p>
        </p:txBody>
      </p:sp>
      <p:sp>
        <p:nvSpPr>
          <p:cNvPr id="23" name="Rectangle 22">
            <a:extLst>
              <a:ext uri="{FF2B5EF4-FFF2-40B4-BE49-F238E27FC236}">
                <a16:creationId xmlns:a16="http://schemas.microsoft.com/office/drawing/2014/main" id="{304D683E-3AE2-B949-7444-4D72E46B7FC7}"/>
              </a:ext>
            </a:extLst>
          </p:cNvPr>
          <p:cNvSpPr/>
          <p:nvPr/>
        </p:nvSpPr>
        <p:spPr>
          <a:xfrm>
            <a:off x="6187027" y="3324761"/>
            <a:ext cx="2553680"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George Roberts</a:t>
            </a:r>
          </a:p>
          <a:p>
            <a:pPr algn="ctr" defTabSz="914377"/>
            <a:r>
              <a:rPr lang="en-GB" sz="1333" kern="0">
                <a:solidFill>
                  <a:srgbClr val="FFFFFF"/>
                </a:solidFill>
                <a:latin typeface="Outfit"/>
                <a:cs typeface="Arial"/>
                <a:sym typeface="Arial"/>
              </a:rPr>
              <a:t>Technical Architect</a:t>
            </a:r>
          </a:p>
        </p:txBody>
      </p:sp>
      <p:sp>
        <p:nvSpPr>
          <p:cNvPr id="24" name="Rectangle 23">
            <a:extLst>
              <a:ext uri="{FF2B5EF4-FFF2-40B4-BE49-F238E27FC236}">
                <a16:creationId xmlns:a16="http://schemas.microsoft.com/office/drawing/2014/main" id="{08BCCD05-82EF-F1D0-6D93-57FEDD9D4B02}"/>
              </a:ext>
            </a:extLst>
          </p:cNvPr>
          <p:cNvSpPr/>
          <p:nvPr/>
        </p:nvSpPr>
        <p:spPr>
          <a:xfrm>
            <a:off x="6190768" y="4134695"/>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Ann Perry</a:t>
            </a:r>
          </a:p>
          <a:p>
            <a:pPr algn="ctr" defTabSz="914377"/>
            <a:r>
              <a:rPr lang="en-GB" sz="1333" kern="0">
                <a:solidFill>
                  <a:srgbClr val="FFFFFF"/>
                </a:solidFill>
                <a:latin typeface="Outfit"/>
                <a:cs typeface="Arial"/>
                <a:sym typeface="Arial"/>
              </a:rPr>
              <a:t>Market Design Lead</a:t>
            </a:r>
          </a:p>
        </p:txBody>
      </p:sp>
      <p:sp>
        <p:nvSpPr>
          <p:cNvPr id="2" name="TextBox 1">
            <a:extLst>
              <a:ext uri="{FF2B5EF4-FFF2-40B4-BE49-F238E27FC236}">
                <a16:creationId xmlns:a16="http://schemas.microsoft.com/office/drawing/2014/main" id="{64718755-0317-E13F-B2F9-F7962A19DD4E}"/>
              </a:ext>
            </a:extLst>
          </p:cNvPr>
          <p:cNvSpPr txBox="1"/>
          <p:nvPr/>
        </p:nvSpPr>
        <p:spPr>
          <a:xfrm>
            <a:off x="314423" y="6490345"/>
            <a:ext cx="10112188" cy="338554"/>
          </a:xfrm>
          <a:prstGeom prst="rect">
            <a:avLst/>
          </a:prstGeom>
          <a:noFill/>
        </p:spPr>
        <p:txBody>
          <a:bodyPr wrap="square" rtlCol="0">
            <a:spAutoFit/>
          </a:bodyPr>
          <a:lstStyle/>
          <a:p>
            <a:r>
              <a:rPr lang="en-GB" sz="1600" i="1"/>
              <a:t>N.B: Names &amp; roles provided for transparency; not all roles are assigned 100% to CCS</a:t>
            </a:r>
          </a:p>
        </p:txBody>
      </p:sp>
      <p:sp>
        <p:nvSpPr>
          <p:cNvPr id="8" name="Rectangle 7">
            <a:extLst>
              <a:ext uri="{FF2B5EF4-FFF2-40B4-BE49-F238E27FC236}">
                <a16:creationId xmlns:a16="http://schemas.microsoft.com/office/drawing/2014/main" id="{5DC481B8-BAD2-4BFD-8958-2CC72D3F4473}"/>
              </a:ext>
            </a:extLst>
          </p:cNvPr>
          <p:cNvSpPr/>
          <p:nvPr/>
        </p:nvSpPr>
        <p:spPr>
          <a:xfrm>
            <a:off x="4819160" y="1684717"/>
            <a:ext cx="2553680"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Matt White</a:t>
            </a:r>
          </a:p>
          <a:p>
            <a:pPr algn="ctr" defTabSz="914377"/>
            <a:r>
              <a:rPr lang="en-GB" sz="1300" kern="0">
                <a:solidFill>
                  <a:srgbClr val="FFFFFF"/>
                </a:solidFill>
                <a:latin typeface="Outfit"/>
                <a:cs typeface="Arial"/>
                <a:sym typeface="Arial"/>
              </a:rPr>
              <a:t>Product Owner &amp; SRO</a:t>
            </a:r>
            <a:endParaRPr lang="en-GB" sz="1300" kern="0">
              <a:solidFill>
                <a:srgbClr val="FFFFFF"/>
              </a:solidFill>
              <a:latin typeface="Outfit"/>
              <a:cs typeface="Arial"/>
            </a:endParaRPr>
          </a:p>
        </p:txBody>
      </p:sp>
    </p:spTree>
    <p:extLst>
      <p:ext uri="{BB962C8B-B14F-4D97-AF65-F5344CB8AC3E}">
        <p14:creationId xmlns:p14="http://schemas.microsoft.com/office/powerpoint/2010/main" val="1221392591"/>
      </p:ext>
    </p:extLst>
  </p:cSld>
  <p:clrMapOvr>
    <a:masterClrMapping/>
  </p:clrMapOvr>
</p:sld>
</file>

<file path=ppt/theme/theme1.xml><?xml version="1.0" encoding="utf-8"?>
<a:theme xmlns:a="http://schemas.openxmlformats.org/drawingml/2006/main" name="Whit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3.xml><?xml version="1.0" encoding="utf-8"?>
<a:theme xmlns:a="http://schemas.openxmlformats.org/drawingml/2006/main" name="1_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E4EF6FBA5AEBA4A9786C325684170E9" ma:contentTypeVersion="6" ma:contentTypeDescription="Create a new document." ma:contentTypeScope="" ma:versionID="d8ea275a0e4af3289030ab3f0ee35fff">
  <xsd:schema xmlns:xsd="http://www.w3.org/2001/XMLSchema" xmlns:xs="http://www.w3.org/2001/XMLSchema" xmlns:p="http://schemas.microsoft.com/office/2006/metadata/properties" xmlns:ns2="00a30ffc-d9e0-4c00-8e73-b22ff6a206ef" xmlns:ns3="5ecdd8c3-3529-4dee-9d38-3ed14a032f34" xmlns:ns4="a0f5f377-3c13-4c54-b2e9-6c7cd1b5aad2" targetNamespace="http://schemas.microsoft.com/office/2006/metadata/properties" ma:root="true" ma:fieldsID="bc142c21c689a4362bbaad242434d8b6" ns2:_="" ns3:_="" ns4:_="">
    <xsd:import namespace="00a30ffc-d9e0-4c00-8e73-b22ff6a206ef"/>
    <xsd:import namespace="5ecdd8c3-3529-4dee-9d38-3ed14a032f34"/>
    <xsd:import namespace="a0f5f377-3c13-4c54-b2e9-6c7cd1b5aad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a30ffc-d9e0-4c00-8e73-b22ff6a206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ecdd8c3-3529-4dee-9d38-3ed14a032f34" elementFormDefault="qualified">
    <xsd:import namespace="http://schemas.microsoft.com/office/2006/documentManagement/types"/>
    <xsd:import namespace="http://schemas.microsoft.com/office/infopath/2007/PartnerControls"/>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0f5f377-3c13-4c54-b2e9-6c7cd1b5aad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5ef4970-f785-4610-a0ec-53638907d7a8}" ma:internalName="TaxCatchAll" ma:showField="CatchAllData" ma:web="a0f5f377-3c13-4c54-b2e9-6c7cd1b5aa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a0f5f377-3c13-4c54-b2e9-6c7cd1b5aad2" xsi:nil="true"/>
    <lcf76f155ced4ddcb4097134ff3c332f xmlns="5ecdd8c3-3529-4dee-9d38-3ed14a032f3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6B269F6-A86D-4DDA-A22F-292E238B56E0}">
  <ds:schemaRefs>
    <ds:schemaRef ds:uri="http://schemas.microsoft.com/sharepoint/v3/contenttype/forms"/>
  </ds:schemaRefs>
</ds:datastoreItem>
</file>

<file path=customXml/itemProps2.xml><?xml version="1.0" encoding="utf-8"?>
<ds:datastoreItem xmlns:ds="http://schemas.openxmlformats.org/officeDocument/2006/customXml" ds:itemID="{679C0C4E-2B15-4F64-B991-23929706F4B7}"/>
</file>

<file path=customXml/itemProps3.xml><?xml version="1.0" encoding="utf-8"?>
<ds:datastoreItem xmlns:ds="http://schemas.openxmlformats.org/officeDocument/2006/customXml" ds:itemID="{70AD28D5-A549-4DCF-882B-2AABB58AA4FD}">
  <ds:schemaRefs>
    <ds:schemaRef ds:uri="http://schemas.microsoft.com/office/infopath/2007/PartnerControls"/>
    <ds:schemaRef ds:uri="http://purl.org/dc/elements/1.1/"/>
    <ds:schemaRef ds:uri="http://schemas.microsoft.com/office/2006/documentManagement/types"/>
    <ds:schemaRef ds:uri="http://www.w3.org/XML/1998/namespace"/>
    <ds:schemaRef ds:uri="http://purl.org/dc/terms/"/>
    <ds:schemaRef ds:uri="http://schemas.microsoft.com/office/2006/metadata/properties"/>
    <ds:schemaRef ds:uri="http://purl.org/dc/dcmitype/"/>
    <ds:schemaRef ds:uri="http://schemas.openxmlformats.org/package/2006/metadata/core-properties"/>
    <ds:schemaRef ds:uri="01d5d7fc-ae26-48ed-a943-bede2c51cfa8"/>
    <ds:schemaRef ds:uri="eac983b2-6b98-449b-852c-dacad15ce743"/>
  </ds:schemaRefs>
</ds:datastoreItem>
</file>

<file path=docProps/app.xml><?xml version="1.0" encoding="utf-8"?>
<Properties xmlns="http://schemas.openxmlformats.org/officeDocument/2006/extended-properties" xmlns:vt="http://schemas.openxmlformats.org/officeDocument/2006/docPropsVTypes">
  <Template>RECCo%20Template</Template>
  <TotalTime>0</TotalTime>
  <Words>3988</Words>
  <Application>Microsoft Office PowerPoint</Application>
  <PresentationFormat>Widescreen</PresentationFormat>
  <Paragraphs>452</Paragraphs>
  <Slides>37</Slides>
  <Notes>25</Notes>
  <HiddenSlides>0</HiddenSlides>
  <MMClips>0</MMClips>
  <ScaleCrop>false</ScaleCrop>
  <HeadingPairs>
    <vt:vector size="6" baseType="variant">
      <vt:variant>
        <vt:lpstr>Fonts Used</vt:lpstr>
      </vt:variant>
      <vt:variant>
        <vt:i4>14</vt:i4>
      </vt:variant>
      <vt:variant>
        <vt:lpstr>Theme</vt:lpstr>
      </vt:variant>
      <vt:variant>
        <vt:i4>5</vt:i4>
      </vt:variant>
      <vt:variant>
        <vt:lpstr>Slide Titles</vt:lpstr>
      </vt:variant>
      <vt:variant>
        <vt:i4>37</vt:i4>
      </vt:variant>
    </vt:vector>
  </HeadingPairs>
  <TitlesOfParts>
    <vt:vector size="56" baseType="lpstr">
      <vt:lpstr>Aptos</vt:lpstr>
      <vt:lpstr>Arial</vt:lpstr>
      <vt:lpstr>Arial,Sans-Serif</vt:lpstr>
      <vt:lpstr>Calibri</vt:lpstr>
      <vt:lpstr>Figtree</vt:lpstr>
      <vt:lpstr>Figtree ExtraBold</vt:lpstr>
      <vt:lpstr>Figtree Medium</vt:lpstr>
      <vt:lpstr>Figtree SemiBold</vt:lpstr>
      <vt:lpstr>Outfit</vt:lpstr>
      <vt:lpstr>Outfit SemiBold</vt:lpstr>
      <vt:lpstr>Playfair Display</vt:lpstr>
      <vt:lpstr>Playfair Display Black</vt:lpstr>
      <vt:lpstr>Segoe UI Emoji</vt:lpstr>
      <vt:lpstr>Verdana</vt:lpstr>
      <vt:lpstr>White theme</vt:lpstr>
      <vt:lpstr>RECCo Theme</vt:lpstr>
      <vt:lpstr>1_Dark blue theme</vt:lpstr>
      <vt:lpstr>Dark blue theme</vt:lpstr>
      <vt:lpstr>Office Theme</vt:lpstr>
      <vt:lpstr>Consumer Consent Solution  Solution Group</vt:lpstr>
      <vt:lpstr>PowerPoint Presentation</vt:lpstr>
      <vt:lpstr>PowerPoint Presentation</vt:lpstr>
      <vt:lpstr>Transitioning from "Consent" to "Permission"</vt:lpstr>
      <vt:lpstr>PowerPoint Presentation</vt:lpstr>
      <vt:lpstr>ATP – Account creation &amp; Renewals</vt:lpstr>
      <vt:lpstr>PowerPoint Presentation</vt:lpstr>
      <vt:lpstr>Evolution of account creation for MMP</vt:lpstr>
      <vt:lpstr>PowerPoint Presentation</vt:lpstr>
      <vt:lpstr>CEG Requirements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Token Lifetime (JWT)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vt:lpstr>
      <vt:lpstr>Forward Plan</vt:lpstr>
      <vt:lpstr>Forward Plan</vt:lpstr>
      <vt:lpstr>PowerPoint Presentation</vt:lpstr>
      <vt:lpstr>Appendix</vt:lpstr>
      <vt:lpstr>Consumer Consent Project Team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Teresa Thompson</dc:creator>
  <dc:description/>
  <cp:lastModifiedBy>Matt White</cp:lastModifiedBy>
  <cp:revision>2</cp:revision>
  <dcterms:created xsi:type="dcterms:W3CDTF">2025-12-03T11:16:02Z</dcterms:created>
  <dcterms:modified xsi:type="dcterms:W3CDTF">2026-07-16T13:04:32Z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012c00-73e0-4c5a-b205-28a930a96e5e_Enabled">
    <vt:lpwstr>true</vt:lpwstr>
  </property>
  <property fmtid="{D5CDD505-2E9C-101B-9397-08002B2CF9AE}" pid="3" name="MSIP_Label_6e012c00-73e0-4c5a-b205-28a930a96e5e_SetDate">
    <vt:lpwstr>2025-11-07T16:52:40Z</vt:lpwstr>
  </property>
  <property fmtid="{D5CDD505-2E9C-101B-9397-08002B2CF9AE}" pid="4" name="MSIP_Label_6e012c00-73e0-4c5a-b205-28a930a96e5e_Method">
    <vt:lpwstr>Standard</vt:lpwstr>
  </property>
  <property fmtid="{D5CDD505-2E9C-101B-9397-08002B2CF9AE}" pid="5" name="MSIP_Label_6e012c00-73e0-4c5a-b205-28a930a96e5e_Name">
    <vt:lpwstr>Internal and Partners</vt:lpwstr>
  </property>
  <property fmtid="{D5CDD505-2E9C-101B-9397-08002B2CF9AE}" pid="6" name="MSIP_Label_6e012c00-73e0-4c5a-b205-28a930a96e5e_SiteId">
    <vt:lpwstr>f59e1ee2-6e37-44df-b088-2e81f9d1b201</vt:lpwstr>
  </property>
  <property fmtid="{D5CDD505-2E9C-101B-9397-08002B2CF9AE}" pid="7" name="MSIP_Label_6e012c00-73e0-4c5a-b205-28a930a96e5e_ActionId">
    <vt:lpwstr>92f5e1a1-231b-4aba-9881-014d4b8b2848</vt:lpwstr>
  </property>
  <property fmtid="{D5CDD505-2E9C-101B-9397-08002B2CF9AE}" pid="8" name="MSIP_Label_6e012c00-73e0-4c5a-b205-28a930a96e5e_ContentBits">
    <vt:lpwstr>2</vt:lpwstr>
  </property>
  <property fmtid="{D5CDD505-2E9C-101B-9397-08002B2CF9AE}" pid="9" name="MSIP_Label_6e012c00-73e0-4c5a-b205-28a930a96e5e_Tag">
    <vt:lpwstr>50, 3, 0, 1</vt:lpwstr>
  </property>
  <property fmtid="{D5CDD505-2E9C-101B-9397-08002B2CF9AE}" pid="10" name="ClassificationContentMarkingFooterLocations">
    <vt:lpwstr>Custom Design:3\2. Section title pages:3\4. Lists:3</vt:lpwstr>
  </property>
  <property fmtid="{D5CDD505-2E9C-101B-9397-08002B2CF9AE}" pid="11"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2" name="ContentTypeId">
    <vt:lpwstr>0x0101000E4EF6FBA5AEBA4A9786C325684170E9</vt:lpwstr>
  </property>
  <property fmtid="{D5CDD505-2E9C-101B-9397-08002B2CF9AE}" pid="13" name="MediaServiceImageTags">
    <vt:lpwstr/>
  </property>
</Properties>
</file>