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2.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3.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4204" r:id="rId5"/>
    <p:sldMasterId id="2147483648" r:id="rId6"/>
    <p:sldMasterId id="2147484286" r:id="rId7"/>
  </p:sldMasterIdLst>
  <p:notesMasterIdLst>
    <p:notesMasterId r:id="rId36"/>
  </p:notesMasterIdLst>
  <p:handoutMasterIdLst>
    <p:handoutMasterId r:id="rId37"/>
  </p:handoutMasterIdLst>
  <p:sldIdLst>
    <p:sldId id="2147480035" r:id="rId8"/>
    <p:sldId id="2147480080" r:id="rId9"/>
    <p:sldId id="2147480082" r:id="rId10"/>
    <p:sldId id="2147480088" r:id="rId11"/>
    <p:sldId id="2147479736" r:id="rId12"/>
    <p:sldId id="2147479999" r:id="rId13"/>
    <p:sldId id="2147480089" r:id="rId14"/>
    <p:sldId id="2147480097" r:id="rId15"/>
    <p:sldId id="2147480076" r:id="rId16"/>
    <p:sldId id="2147480094" r:id="rId17"/>
    <p:sldId id="2147480071" r:id="rId18"/>
    <p:sldId id="2147480093" r:id="rId19"/>
    <p:sldId id="2147480072" r:id="rId20"/>
    <p:sldId id="2147480091" r:id="rId21"/>
    <p:sldId id="2147480096" r:id="rId22"/>
    <p:sldId id="2147480010" r:id="rId23"/>
    <p:sldId id="2147480037" r:id="rId24"/>
    <p:sldId id="2147480098" r:id="rId25"/>
    <p:sldId id="2147480099" r:id="rId26"/>
    <p:sldId id="2147480100" r:id="rId27"/>
    <p:sldId id="2147480102" r:id="rId28"/>
    <p:sldId id="2147480101" r:id="rId29"/>
    <p:sldId id="2147480050" r:id="rId30"/>
    <p:sldId id="2147480083" r:id="rId31"/>
    <p:sldId id="2147480084" r:id="rId32"/>
    <p:sldId id="2147480085" r:id="rId33"/>
    <p:sldId id="2147480086" r:id="rId34"/>
    <p:sldId id="214748008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98805081-8B85-4675-892B-6BC55C6B8880}">
          <p14:sldIdLst>
            <p14:sldId id="2147480035"/>
            <p14:sldId id="2147480080"/>
            <p14:sldId id="2147480082"/>
            <p14:sldId id="2147480088"/>
            <p14:sldId id="2147479736"/>
            <p14:sldId id="2147479999"/>
            <p14:sldId id="2147480089"/>
            <p14:sldId id="2147480097"/>
            <p14:sldId id="2147480076"/>
            <p14:sldId id="2147480094"/>
            <p14:sldId id="2147480071"/>
            <p14:sldId id="2147480093"/>
            <p14:sldId id="2147480072"/>
            <p14:sldId id="2147480091"/>
            <p14:sldId id="2147480096"/>
            <p14:sldId id="2147480010"/>
            <p14:sldId id="2147480037"/>
            <p14:sldId id="2147480098"/>
            <p14:sldId id="2147480099"/>
            <p14:sldId id="2147480100"/>
            <p14:sldId id="2147480102"/>
            <p14:sldId id="2147480101"/>
            <p14:sldId id="2147480050"/>
            <p14:sldId id="2147480083"/>
            <p14:sldId id="2147480084"/>
            <p14:sldId id="2147480085"/>
            <p14:sldId id="2147480086"/>
            <p14:sldId id="214748008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6D1410-DD0F-F1DB-A0D8-AC8867FB838C}" name="Vicky Brown" initials="" userId="S::vicky.brown@retailenergycode.co.uk::7c5427b5-95b1-45b2-889e-d4ba8f2e9f61" providerId="AD"/>
  <p188:author id="{97A36017-8F62-7A8C-701B-5E671F2FEE8F}" name="Matt White" initials="MW" userId="S::matt.white@retailenergycode.co.uk::9ed4c64f-9359-4970-9925-7e30f0aad640" providerId="AD"/>
  <p188:author id="{C5B7992A-3031-616F-DBA7-0C84A58968A3}" name="Brian O'Shea" initials="BO" userId="S::brian@retailenergycode.co.uk::d1f81628-ff9b-4796-84ed-a720ca286958" providerId="AD"/>
  <p188:author id="{97735D33-44DF-6B10-3F04-FC8639A5E975}" name="Sarah Jones" initials="SJ" userId="S::sjones@sj-energy.co.uk::2b33ad30-bf8f-48f7-838e-149beb7c674a" providerId="AD"/>
  <p188:author id="{9A0D9347-0570-AB5D-ABB5-47C34EDA68A4}" name="Sarah Jones" initials="SJ" userId="S::sarah.jones@SJW-Energy.co.uk::547e17a6-5e6b-48a9-88ae-da4c0cd98a84" providerId="AD"/>
  <p188:author id="{E20E2A59-B878-B9E2-4E67-E88A29EDF282}" name="Liana Bakar" initials="LB" userId="S::liana.bakar_publicissapient.com#ext#@retailenergycodecompany.onmicrosoft.com::a9b2558b-11e3-48a9-b0f9-91b63520cb9f" providerId="AD"/>
  <p188:author id="{AB0B6860-EECA-3055-13D3-928DAE5ABDBF}" name="Roberts, George" initials="RG" userId="S::george.a.roberts_capgemini.com#ext#@retailenergycodecompany.onmicrosoft.com::0979a66e-cb15-4ddb-a6cf-ce520ef0bd2a" providerId="AD"/>
  <p188:author id="{71ECD26B-A846-87BA-D76A-DDC15538C66B}" name="Teresa Thompson" initials="" userId="S::teresa.thompson@retailenergycode.co.uk::887e2656-c524-45b3-a8cf-eef824935171" providerId="AD"/>
  <p188:author id="{9D91197F-AD41-A9BD-7206-03ADD481FD74}" name="Eva Von-Schaxmann" initials="" userId="S::eva.von-schaxmann@retailenergycode.co.uk::2635d874-7c84-4919-9484-f4ef4c8c0283" providerId="AD"/>
  <p188:author id="{28E5A29F-57AD-A6C8-5C51-F695845D0CA4}" name="Ann Perry" initials="AP" userId="S::Ann.Perry@retailenergycode.co.uk::26679ad4-d969-4aba-9a3b-bf0823ca1a6c" providerId="AD"/>
  <p188:author id="{15DBF6AA-0FEE-D52A-98EC-4721A7D2180F}" name="Roberts, George" initials="GR" userId="S::george.a.roberts@capgemini.com::15629d79-56e8-4d69-9084-5d0f399956d4" providerId="AD"/>
  <p188:author id="{3B6CB0B1-E80F-2B0A-1791-98E18E28DF44}" name="Brian O'Shea" initials="BO" userId="S::Brian@retailenergycode.co.uk::d1f81628-ff9b-4796-84ed-a720ca286958" providerId="AD"/>
  <p188:author id="{8A0942BA-9D5D-CDEC-7A93-216A4D7345F4}" name="Nathan Gould" initials="" userId="S::nathan.gould@retailenergycode.co.uk::6283d53b-d841-464e-87a4-96c31b2b609d" providerId="AD"/>
  <p188:author id="{1F6B5DBE-AFBF-0369-9BD8-A5888DB8FD61}" name="Michael Walsh" initials="MW" userId="S::michael.walsh@retailenergycode.co.uk::e562cbde-f90b-45f5-a30c-78c235610bb7" providerId="AD"/>
  <p188:author id="{79D18DE3-61C7-0DD5-1EFC-B90549964F31}" name="Sarah Jones" initials="SJ" userId="S::sarah.jones@retailenergycode.co.uk::7a772374-e7f6-4a90-af30-60a214e7477f" providerId="AD"/>
  <p188:author id="{1BD9F8F7-0129-6EB1-2647-0F9181EC5C43}" name="Sarah Jones" initials="SJ" userId="S::sarah.jones_sjw-energy.co.uk#ext#@retailenergycodecompany.onmicrosoft.com::c039bd41-8737-4057-be77-582d4c1f04f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E8FE"/>
    <a:srgbClr val="4EA72E"/>
    <a:srgbClr val="4D38F5"/>
    <a:srgbClr val="30374F"/>
    <a:srgbClr val="FF206E"/>
    <a:srgbClr val="FF7920"/>
    <a:srgbClr val="20D6FF"/>
    <a:srgbClr val="1EF395"/>
    <a:srgbClr val="FEC84B"/>
    <a:srgbClr val="FFE6D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06687F5-9F34-23D9-ED57-D6AD2D34C5B9}" v="1" dt="2026-07-01T11:05:10.080"/>
    <p1510:client id="{6C0E53E1-FA1C-47D7-AA4E-E04A08ACB5C7}" v="7" dt="2026-07-01T10:50:47.773"/>
    <p1510:client id="{9BEA7137-EC5B-8F72-606A-66FF32CE94E4}" v="2" dt="2026-07-01T10:41:37.082"/>
  </p1510:revLst>
</p1510:revInfo>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AED"/>
          </a:solidFill>
        </a:fill>
      </a:tcStyle>
    </a:wholeTbl>
    <a:band1H>
      <a:tcStyle>
        <a:tcBdr/>
        <a:fill>
          <a:solidFill>
            <a:srgbClr val="CCD2D8"/>
          </a:solidFill>
        </a:fill>
      </a:tcStyle>
    </a:band1H>
    <a:band2H>
      <a:tcStyle>
        <a:tcBdr/>
      </a:tcStyle>
    </a:band2H>
    <a:band1V>
      <a:tcStyle>
        <a:tcBdr/>
        <a:fill>
          <a:solidFill>
            <a:srgbClr val="CCD2D8"/>
          </a:solidFill>
        </a:fill>
      </a:tcStyle>
    </a:band1V>
    <a:band2V>
      <a:tcStyle>
        <a:tcBdr/>
      </a:tcStyle>
    </a:band2V>
    <a:lastCol>
      <a:tcTxStyle b="on">
        <a:font>
          <a:latin typeface="+mn-lt"/>
          <a:ea typeface="+mn-ea"/>
          <a:cs typeface="+mn-cs"/>
        </a:font>
        <a:srgbClr val="FFFFFF"/>
      </a:tcTxStyle>
      <a:tcStyle>
        <a:tcBdr/>
        <a:fill>
          <a:solidFill>
            <a:srgbClr val="156082"/>
          </a:solidFill>
        </a:fill>
      </a:tcStyle>
    </a:lastCol>
    <a:firstCol>
      <a:tcTxStyle b="on">
        <a:font>
          <a:latin typeface="+mn-lt"/>
          <a:ea typeface="+mn-ea"/>
          <a:cs typeface="+mn-cs"/>
        </a:font>
        <a:srgbClr val="FFFFFF"/>
      </a:tcTxStyle>
      <a:tcStyle>
        <a:tcBdr/>
        <a:fill>
          <a:solidFill>
            <a:srgbClr val="15608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56082"/>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798"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21" Type="http://schemas.openxmlformats.org/officeDocument/2006/relationships/slide" Target="slides/slide14.xml"/><Relationship Id="rId34" Type="http://schemas.openxmlformats.org/officeDocument/2006/relationships/slide" Target="slides/slide27.xml"/><Relationship Id="rId42" Type="http://schemas.microsoft.com/office/2015/10/relationships/revisionInfo" Target="revisionInfo.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notesMaster" Target="notesMasters/notes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microsoft.com/office/2018/10/relationships/authors" Target="authors.xml"/><Relationship Id="rId8" Type="http://schemas.openxmlformats.org/officeDocument/2006/relationships/slide" Target="slides/slide1.xml"/><Relationship Id="rId3" Type="http://schemas.openxmlformats.org/officeDocument/2006/relationships/customXml" Target="../customXml/item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6EF3D8-1D99-43DA-A44B-0C28A5F0E4BF}" type="doc">
      <dgm:prSet loTypeId="urn:microsoft.com/office/officeart/2005/8/layout/radial1" loCatId="relationship" qsTypeId="urn:microsoft.com/office/officeart/2005/8/quickstyle/simple1" qsCatId="simple" csTypeId="urn:microsoft.com/office/officeart/2005/8/colors/accent1_3" csCatId="accent1" phldr="1"/>
      <dgm:spPr/>
      <dgm:t>
        <a:bodyPr/>
        <a:lstStyle/>
        <a:p>
          <a:endParaRPr lang="en-GB"/>
        </a:p>
      </dgm:t>
    </dgm:pt>
    <dgm:pt modelId="{93737FD1-2EDD-42E9-8B71-E7249D8353B4}">
      <dgm:prSet phldrT="[Text]"/>
      <dgm:spPr/>
      <dgm:t>
        <a:bodyPr/>
        <a:lstStyle/>
        <a:p>
          <a:r>
            <a:rPr lang="en-GB" noProof="0"/>
            <a:t>Governance Framework</a:t>
          </a:r>
        </a:p>
      </dgm:t>
    </dgm:pt>
    <dgm:pt modelId="{CB67021F-A8DD-4C57-BE20-96CAF783C3F2}" type="parTrans" cxnId="{217A09F1-80C1-4A81-8C44-B27D3B1482C9}">
      <dgm:prSet/>
      <dgm:spPr/>
      <dgm:t>
        <a:bodyPr/>
        <a:lstStyle/>
        <a:p>
          <a:endParaRPr lang="en-GB"/>
        </a:p>
      </dgm:t>
    </dgm:pt>
    <dgm:pt modelId="{AA7129CD-F2C7-48A5-BD5D-4CEABF7156F9}" type="sibTrans" cxnId="{217A09F1-80C1-4A81-8C44-B27D3B1482C9}">
      <dgm:prSet/>
      <dgm:spPr/>
      <dgm:t>
        <a:bodyPr/>
        <a:lstStyle/>
        <a:p>
          <a:endParaRPr lang="en-GB"/>
        </a:p>
      </dgm:t>
    </dgm:pt>
    <dgm:pt modelId="{AFF5D7E3-B9B8-4BF7-A0A9-7F516D3D0481}">
      <dgm:prSet phldrT="[Text]"/>
      <dgm:spPr/>
      <dgm:t>
        <a:bodyPr/>
        <a:lstStyle/>
        <a:p>
          <a:r>
            <a:rPr lang="en-GB" b="1" noProof="0"/>
            <a:t>Change Control</a:t>
          </a:r>
          <a:r>
            <a:rPr lang="en-GB" noProof="0"/>
            <a:t>  </a:t>
          </a:r>
        </a:p>
        <a:p>
          <a:r>
            <a:rPr lang="en-GB" noProof="0"/>
            <a:t>Includes amendments to the CCS itself and individual Data Products</a:t>
          </a:r>
        </a:p>
      </dgm:t>
    </dgm:pt>
    <dgm:pt modelId="{50988EEC-F570-4859-88BC-0B2CFE5CCC53}" type="parTrans" cxnId="{27B2FE2D-565D-4993-B64F-6C27711AD8FA}">
      <dgm:prSet/>
      <dgm:spPr/>
      <dgm:t>
        <a:bodyPr/>
        <a:lstStyle/>
        <a:p>
          <a:endParaRPr lang="en-GB" noProof="0"/>
        </a:p>
      </dgm:t>
    </dgm:pt>
    <dgm:pt modelId="{105361EB-0926-4412-AD28-329787DCDF67}" type="sibTrans" cxnId="{27B2FE2D-565D-4993-B64F-6C27711AD8FA}">
      <dgm:prSet/>
      <dgm:spPr/>
      <dgm:t>
        <a:bodyPr/>
        <a:lstStyle/>
        <a:p>
          <a:endParaRPr lang="en-GB"/>
        </a:p>
      </dgm:t>
    </dgm:pt>
    <dgm:pt modelId="{84A8810A-A7EA-4192-A171-F49493327D9D}">
      <dgm:prSet phldrT="[Text]"/>
      <dgm:spPr/>
      <dgm:t>
        <a:bodyPr/>
        <a:lstStyle/>
        <a:p>
          <a:r>
            <a:rPr lang="en-GB" b="1" noProof="0"/>
            <a:t>Qualification</a:t>
          </a:r>
        </a:p>
        <a:p>
          <a:pPr rtl="0"/>
          <a:r>
            <a:rPr lang="en-GB" b="0" noProof="0">
              <a:latin typeface="+mn-lt"/>
            </a:rPr>
            <a:t>Includes verification of CCS users and qualification to enable data access</a:t>
          </a:r>
        </a:p>
      </dgm:t>
    </dgm:pt>
    <dgm:pt modelId="{00B606F5-D13F-4539-AC47-FA69EDBB530D}" type="parTrans" cxnId="{8D77A578-7A02-43E0-925F-43758743A11C}">
      <dgm:prSet/>
      <dgm:spPr/>
      <dgm:t>
        <a:bodyPr/>
        <a:lstStyle/>
        <a:p>
          <a:endParaRPr lang="en-GB" noProof="0"/>
        </a:p>
      </dgm:t>
    </dgm:pt>
    <dgm:pt modelId="{B35F5FAA-94B4-4E82-B903-0FE0CC4AFB2E}" type="sibTrans" cxnId="{8D77A578-7A02-43E0-925F-43758743A11C}">
      <dgm:prSet/>
      <dgm:spPr/>
      <dgm:t>
        <a:bodyPr/>
        <a:lstStyle/>
        <a:p>
          <a:endParaRPr lang="en-GB"/>
        </a:p>
      </dgm:t>
    </dgm:pt>
    <dgm:pt modelId="{AF275CB8-0E25-42A2-8E5C-CEAE92E924B2}">
      <dgm:prSet phldrT="[Text]"/>
      <dgm:spPr/>
      <dgm:t>
        <a:bodyPr/>
        <a:lstStyle/>
        <a:p>
          <a:r>
            <a:rPr lang="en-GB" b="1" noProof="0"/>
            <a:t>Issue and Error Resolution</a:t>
          </a:r>
        </a:p>
        <a:p>
          <a:r>
            <a:rPr lang="en-GB" noProof="0"/>
            <a:t>Mechanism for managing consumer and user issues</a:t>
          </a:r>
          <a:endParaRPr lang="en-GB" noProof="0">
            <a:highlight>
              <a:srgbClr val="FFFF00"/>
            </a:highlight>
          </a:endParaRPr>
        </a:p>
      </dgm:t>
    </dgm:pt>
    <dgm:pt modelId="{3ED344F1-9E6E-4AB0-A8E1-AFA9CB5D2110}" type="parTrans" cxnId="{22A353DF-9839-4E52-B354-842A13A2B16D}">
      <dgm:prSet/>
      <dgm:spPr/>
      <dgm:t>
        <a:bodyPr/>
        <a:lstStyle/>
        <a:p>
          <a:endParaRPr lang="en-GB" noProof="0"/>
        </a:p>
      </dgm:t>
    </dgm:pt>
    <dgm:pt modelId="{865D59B4-D9A3-4101-BC1C-5152784024C8}" type="sibTrans" cxnId="{22A353DF-9839-4E52-B354-842A13A2B16D}">
      <dgm:prSet/>
      <dgm:spPr/>
      <dgm:t>
        <a:bodyPr/>
        <a:lstStyle/>
        <a:p>
          <a:endParaRPr lang="en-GB"/>
        </a:p>
      </dgm:t>
    </dgm:pt>
    <dgm:pt modelId="{80EB6AC4-8EA4-4B70-B1EA-309C9471C451}">
      <dgm:prSet phldrT="[Text]"/>
      <dgm:spPr/>
      <dgm:t>
        <a:bodyPr/>
        <a:lstStyle/>
        <a:p>
          <a:r>
            <a:rPr lang="en-GB" b="1" noProof="0"/>
            <a:t>Funding</a:t>
          </a:r>
        </a:p>
        <a:p>
          <a:r>
            <a:rPr lang="en-GB" noProof="0"/>
            <a:t>Enduring cost recovery for management of CCS and assurance / access arrangements</a:t>
          </a:r>
        </a:p>
      </dgm:t>
    </dgm:pt>
    <dgm:pt modelId="{79F2C624-0955-45FB-A7FA-81C4ABC65009}" type="parTrans" cxnId="{2226E315-4757-4C7D-83F1-B1C3438770C1}">
      <dgm:prSet/>
      <dgm:spPr/>
      <dgm:t>
        <a:bodyPr/>
        <a:lstStyle/>
        <a:p>
          <a:endParaRPr lang="en-GB" noProof="0"/>
        </a:p>
      </dgm:t>
    </dgm:pt>
    <dgm:pt modelId="{E8F70E35-EB2B-4FB8-B389-4DA7C89BF62F}" type="sibTrans" cxnId="{2226E315-4757-4C7D-83F1-B1C3438770C1}">
      <dgm:prSet/>
      <dgm:spPr/>
      <dgm:t>
        <a:bodyPr/>
        <a:lstStyle/>
        <a:p>
          <a:endParaRPr lang="en-GB"/>
        </a:p>
      </dgm:t>
    </dgm:pt>
    <dgm:pt modelId="{635504C5-62F4-4C32-A93F-75F6DA42C9CF}">
      <dgm:prSet phldrT="[Text]"/>
      <dgm:spPr/>
      <dgm:t>
        <a:bodyPr/>
        <a:lstStyle/>
        <a:p>
          <a:r>
            <a:rPr lang="en-GB" b="1" noProof="0"/>
            <a:t>Assurance</a:t>
          </a:r>
          <a:endParaRPr lang="en-GB" noProof="0"/>
        </a:p>
        <a:p>
          <a:r>
            <a:rPr lang="en-GB" noProof="0"/>
            <a:t>Approach to ongoing monitoring and reporting and managing non-compliance</a:t>
          </a:r>
        </a:p>
      </dgm:t>
    </dgm:pt>
    <dgm:pt modelId="{EE623671-0146-4FB9-8AC8-84E88AF7FF67}" type="parTrans" cxnId="{9F495564-9735-4C16-8F04-8A187D08716E}">
      <dgm:prSet/>
      <dgm:spPr/>
      <dgm:t>
        <a:bodyPr/>
        <a:lstStyle/>
        <a:p>
          <a:endParaRPr lang="en-GB" noProof="0"/>
        </a:p>
      </dgm:t>
    </dgm:pt>
    <dgm:pt modelId="{A1C9EF39-C92E-4F6F-A58F-BBB202D0AD6C}" type="sibTrans" cxnId="{9F495564-9735-4C16-8F04-8A187D08716E}">
      <dgm:prSet/>
      <dgm:spPr/>
      <dgm:t>
        <a:bodyPr/>
        <a:lstStyle/>
        <a:p>
          <a:endParaRPr lang="en-GB"/>
        </a:p>
      </dgm:t>
    </dgm:pt>
    <dgm:pt modelId="{182E2066-693B-470E-A475-C20E398BDB45}" type="pres">
      <dgm:prSet presAssocID="{FB6EF3D8-1D99-43DA-A44B-0C28A5F0E4BF}" presName="cycle" presStyleCnt="0">
        <dgm:presLayoutVars>
          <dgm:chMax val="1"/>
          <dgm:dir/>
          <dgm:animLvl val="ctr"/>
          <dgm:resizeHandles val="exact"/>
        </dgm:presLayoutVars>
      </dgm:prSet>
      <dgm:spPr/>
    </dgm:pt>
    <dgm:pt modelId="{10624675-1230-4F1A-9173-2057F35CBE1C}" type="pres">
      <dgm:prSet presAssocID="{93737FD1-2EDD-42E9-8B71-E7249D8353B4}" presName="centerShape" presStyleLbl="node0" presStyleIdx="0" presStyleCnt="1"/>
      <dgm:spPr/>
    </dgm:pt>
    <dgm:pt modelId="{C9890C3F-40D4-41C4-A4F7-3FB7ED400D8A}" type="pres">
      <dgm:prSet presAssocID="{50988EEC-F570-4859-88BC-0B2CFE5CCC53}" presName="Name9" presStyleLbl="parChTrans1D2" presStyleIdx="0" presStyleCnt="5"/>
      <dgm:spPr/>
    </dgm:pt>
    <dgm:pt modelId="{AF1A1641-CC53-4803-83DA-B7F7C1D8D96E}" type="pres">
      <dgm:prSet presAssocID="{50988EEC-F570-4859-88BC-0B2CFE5CCC53}" presName="connTx" presStyleLbl="parChTrans1D2" presStyleIdx="0" presStyleCnt="5"/>
      <dgm:spPr/>
    </dgm:pt>
    <dgm:pt modelId="{C2B47123-1506-4CF4-8BBE-D863AA05FB22}" type="pres">
      <dgm:prSet presAssocID="{AFF5D7E3-B9B8-4BF7-A0A9-7F516D3D0481}" presName="node" presStyleLbl="node1" presStyleIdx="0" presStyleCnt="5">
        <dgm:presLayoutVars>
          <dgm:bulletEnabled val="1"/>
        </dgm:presLayoutVars>
      </dgm:prSet>
      <dgm:spPr/>
    </dgm:pt>
    <dgm:pt modelId="{8F9A3524-C7DE-473C-A1DB-540CF623DCC3}" type="pres">
      <dgm:prSet presAssocID="{00B606F5-D13F-4539-AC47-FA69EDBB530D}" presName="Name9" presStyleLbl="parChTrans1D2" presStyleIdx="1" presStyleCnt="5"/>
      <dgm:spPr/>
    </dgm:pt>
    <dgm:pt modelId="{94D91A80-9373-495F-9AB1-1459D1246044}" type="pres">
      <dgm:prSet presAssocID="{00B606F5-D13F-4539-AC47-FA69EDBB530D}" presName="connTx" presStyleLbl="parChTrans1D2" presStyleIdx="1" presStyleCnt="5"/>
      <dgm:spPr/>
    </dgm:pt>
    <dgm:pt modelId="{F07823A3-280E-4F89-ABD6-44907A4B3D89}" type="pres">
      <dgm:prSet presAssocID="{84A8810A-A7EA-4192-A171-F49493327D9D}" presName="node" presStyleLbl="node1" presStyleIdx="1" presStyleCnt="5">
        <dgm:presLayoutVars>
          <dgm:bulletEnabled val="1"/>
        </dgm:presLayoutVars>
      </dgm:prSet>
      <dgm:spPr/>
    </dgm:pt>
    <dgm:pt modelId="{FB5E1A32-5106-414F-BC60-23C227F78B03}" type="pres">
      <dgm:prSet presAssocID="{EE623671-0146-4FB9-8AC8-84E88AF7FF67}" presName="Name9" presStyleLbl="parChTrans1D2" presStyleIdx="2" presStyleCnt="5"/>
      <dgm:spPr/>
    </dgm:pt>
    <dgm:pt modelId="{B982E536-6C1E-40DD-87D8-7266B26CEDBB}" type="pres">
      <dgm:prSet presAssocID="{EE623671-0146-4FB9-8AC8-84E88AF7FF67}" presName="connTx" presStyleLbl="parChTrans1D2" presStyleIdx="2" presStyleCnt="5"/>
      <dgm:spPr/>
    </dgm:pt>
    <dgm:pt modelId="{CD6E2CF3-F7D0-430F-9E74-D9E214D961EC}" type="pres">
      <dgm:prSet presAssocID="{635504C5-62F4-4C32-A93F-75F6DA42C9CF}" presName="node" presStyleLbl="node1" presStyleIdx="2" presStyleCnt="5">
        <dgm:presLayoutVars>
          <dgm:bulletEnabled val="1"/>
        </dgm:presLayoutVars>
      </dgm:prSet>
      <dgm:spPr/>
    </dgm:pt>
    <dgm:pt modelId="{1E3FFE96-FB0C-413C-BF39-7F8968B61F7F}" type="pres">
      <dgm:prSet presAssocID="{3ED344F1-9E6E-4AB0-A8E1-AFA9CB5D2110}" presName="Name9" presStyleLbl="parChTrans1D2" presStyleIdx="3" presStyleCnt="5"/>
      <dgm:spPr/>
    </dgm:pt>
    <dgm:pt modelId="{B446E7FD-7D1C-4DE1-8B09-DAFF098CA61F}" type="pres">
      <dgm:prSet presAssocID="{3ED344F1-9E6E-4AB0-A8E1-AFA9CB5D2110}" presName="connTx" presStyleLbl="parChTrans1D2" presStyleIdx="3" presStyleCnt="5"/>
      <dgm:spPr/>
    </dgm:pt>
    <dgm:pt modelId="{EE9FA948-9A71-4FDD-9C81-CEFD0AC6150F}" type="pres">
      <dgm:prSet presAssocID="{AF275CB8-0E25-42A2-8E5C-CEAE92E924B2}" presName="node" presStyleLbl="node1" presStyleIdx="3" presStyleCnt="5">
        <dgm:presLayoutVars>
          <dgm:bulletEnabled val="1"/>
        </dgm:presLayoutVars>
      </dgm:prSet>
      <dgm:spPr/>
    </dgm:pt>
    <dgm:pt modelId="{6C7DBC0D-9D01-41BB-BD91-265BC6160C4D}" type="pres">
      <dgm:prSet presAssocID="{79F2C624-0955-45FB-A7FA-81C4ABC65009}" presName="Name9" presStyleLbl="parChTrans1D2" presStyleIdx="4" presStyleCnt="5"/>
      <dgm:spPr/>
    </dgm:pt>
    <dgm:pt modelId="{1A2D9D88-D6C8-42C6-937A-E3346F148352}" type="pres">
      <dgm:prSet presAssocID="{79F2C624-0955-45FB-A7FA-81C4ABC65009}" presName="connTx" presStyleLbl="parChTrans1D2" presStyleIdx="4" presStyleCnt="5"/>
      <dgm:spPr/>
    </dgm:pt>
    <dgm:pt modelId="{6FBC4DDC-464E-413E-BBEB-11D69562246D}" type="pres">
      <dgm:prSet presAssocID="{80EB6AC4-8EA4-4B70-B1EA-309C9471C451}" presName="node" presStyleLbl="node1" presStyleIdx="4" presStyleCnt="5">
        <dgm:presLayoutVars>
          <dgm:bulletEnabled val="1"/>
        </dgm:presLayoutVars>
      </dgm:prSet>
      <dgm:spPr/>
    </dgm:pt>
  </dgm:ptLst>
  <dgm:cxnLst>
    <dgm:cxn modelId="{2226E315-4757-4C7D-83F1-B1C3438770C1}" srcId="{93737FD1-2EDD-42E9-8B71-E7249D8353B4}" destId="{80EB6AC4-8EA4-4B70-B1EA-309C9471C451}" srcOrd="4" destOrd="0" parTransId="{79F2C624-0955-45FB-A7FA-81C4ABC65009}" sibTransId="{E8F70E35-EB2B-4FB8-B389-4DA7C89BF62F}"/>
    <dgm:cxn modelId="{4C9CFE1A-9C13-4C52-9AF8-6AB384F565CD}" type="presOf" srcId="{50988EEC-F570-4859-88BC-0B2CFE5CCC53}" destId="{AF1A1641-CC53-4803-83DA-B7F7C1D8D96E}" srcOrd="1" destOrd="0" presId="urn:microsoft.com/office/officeart/2005/8/layout/radial1"/>
    <dgm:cxn modelId="{E42AA427-723E-45E7-B92C-91929834B946}" type="presOf" srcId="{50988EEC-F570-4859-88BC-0B2CFE5CCC53}" destId="{C9890C3F-40D4-41C4-A4F7-3FB7ED400D8A}" srcOrd="0" destOrd="0" presId="urn:microsoft.com/office/officeart/2005/8/layout/radial1"/>
    <dgm:cxn modelId="{27B2FE2D-565D-4993-B64F-6C27711AD8FA}" srcId="{93737FD1-2EDD-42E9-8B71-E7249D8353B4}" destId="{AFF5D7E3-B9B8-4BF7-A0A9-7F516D3D0481}" srcOrd="0" destOrd="0" parTransId="{50988EEC-F570-4859-88BC-0B2CFE5CCC53}" sibTransId="{105361EB-0926-4412-AD28-329787DCDF67}"/>
    <dgm:cxn modelId="{A8237261-3B31-4448-822D-CFACB65A454E}" type="presOf" srcId="{AF275CB8-0E25-42A2-8E5C-CEAE92E924B2}" destId="{EE9FA948-9A71-4FDD-9C81-CEFD0AC6150F}" srcOrd="0" destOrd="0" presId="urn:microsoft.com/office/officeart/2005/8/layout/radial1"/>
    <dgm:cxn modelId="{9F495564-9735-4C16-8F04-8A187D08716E}" srcId="{93737FD1-2EDD-42E9-8B71-E7249D8353B4}" destId="{635504C5-62F4-4C32-A93F-75F6DA42C9CF}" srcOrd="2" destOrd="0" parTransId="{EE623671-0146-4FB9-8AC8-84E88AF7FF67}" sibTransId="{A1C9EF39-C92E-4F6F-A58F-BBB202D0AD6C}"/>
    <dgm:cxn modelId="{D7D18C46-ECA2-4043-9467-A97F9F790735}" type="presOf" srcId="{00B606F5-D13F-4539-AC47-FA69EDBB530D}" destId="{94D91A80-9373-495F-9AB1-1459D1246044}" srcOrd="1" destOrd="0" presId="urn:microsoft.com/office/officeart/2005/8/layout/radial1"/>
    <dgm:cxn modelId="{A6CBB567-91E5-4A8B-BF9D-A75D10E85EA6}" type="presOf" srcId="{80EB6AC4-8EA4-4B70-B1EA-309C9471C451}" destId="{6FBC4DDC-464E-413E-BBEB-11D69562246D}" srcOrd="0" destOrd="0" presId="urn:microsoft.com/office/officeart/2005/8/layout/radial1"/>
    <dgm:cxn modelId="{2E98D34A-9E2A-4A10-B8F2-E315CA8BA680}" type="presOf" srcId="{3ED344F1-9E6E-4AB0-A8E1-AFA9CB5D2110}" destId="{B446E7FD-7D1C-4DE1-8B09-DAFF098CA61F}" srcOrd="1" destOrd="0" presId="urn:microsoft.com/office/officeart/2005/8/layout/radial1"/>
    <dgm:cxn modelId="{621EB370-4285-497A-B28E-BA0EDA731A3A}" type="presOf" srcId="{84A8810A-A7EA-4192-A171-F49493327D9D}" destId="{F07823A3-280E-4F89-ABD6-44907A4B3D89}" srcOrd="0" destOrd="0" presId="urn:microsoft.com/office/officeart/2005/8/layout/radial1"/>
    <dgm:cxn modelId="{8D77A578-7A02-43E0-925F-43758743A11C}" srcId="{93737FD1-2EDD-42E9-8B71-E7249D8353B4}" destId="{84A8810A-A7EA-4192-A171-F49493327D9D}" srcOrd="1" destOrd="0" parTransId="{00B606F5-D13F-4539-AC47-FA69EDBB530D}" sibTransId="{B35F5FAA-94B4-4E82-B903-0FE0CC4AFB2E}"/>
    <dgm:cxn modelId="{52438C94-CA0D-4AD1-83E4-92165D912A97}" type="presOf" srcId="{3ED344F1-9E6E-4AB0-A8E1-AFA9CB5D2110}" destId="{1E3FFE96-FB0C-413C-BF39-7F8968B61F7F}" srcOrd="0" destOrd="0" presId="urn:microsoft.com/office/officeart/2005/8/layout/radial1"/>
    <dgm:cxn modelId="{A5442FB2-7294-4B3A-9882-30EF226EAD82}" type="presOf" srcId="{79F2C624-0955-45FB-A7FA-81C4ABC65009}" destId="{1A2D9D88-D6C8-42C6-937A-E3346F148352}" srcOrd="1" destOrd="0" presId="urn:microsoft.com/office/officeart/2005/8/layout/radial1"/>
    <dgm:cxn modelId="{FFC16AC2-24A5-41FD-8C9B-9524472CFDF2}" type="presOf" srcId="{EE623671-0146-4FB9-8AC8-84E88AF7FF67}" destId="{FB5E1A32-5106-414F-BC60-23C227F78B03}" srcOrd="0" destOrd="0" presId="urn:microsoft.com/office/officeart/2005/8/layout/radial1"/>
    <dgm:cxn modelId="{A158FECB-2970-4C43-84C5-56BA1DA44C68}" type="presOf" srcId="{EE623671-0146-4FB9-8AC8-84E88AF7FF67}" destId="{B982E536-6C1E-40DD-87D8-7266B26CEDBB}" srcOrd="1" destOrd="0" presId="urn:microsoft.com/office/officeart/2005/8/layout/radial1"/>
    <dgm:cxn modelId="{9E497ACD-F309-49DD-9545-07C3B2F55DE4}" type="presOf" srcId="{AFF5D7E3-B9B8-4BF7-A0A9-7F516D3D0481}" destId="{C2B47123-1506-4CF4-8BBE-D863AA05FB22}" srcOrd="0" destOrd="0" presId="urn:microsoft.com/office/officeart/2005/8/layout/radial1"/>
    <dgm:cxn modelId="{354E2CCE-FD90-4D73-84FE-D86C87249A7A}" type="presOf" srcId="{00B606F5-D13F-4539-AC47-FA69EDBB530D}" destId="{8F9A3524-C7DE-473C-A1DB-540CF623DCC3}" srcOrd="0" destOrd="0" presId="urn:microsoft.com/office/officeart/2005/8/layout/radial1"/>
    <dgm:cxn modelId="{AA7737D3-5359-4D54-99B9-5B861C2FAC35}" type="presOf" srcId="{79F2C624-0955-45FB-A7FA-81C4ABC65009}" destId="{6C7DBC0D-9D01-41BB-BD91-265BC6160C4D}" srcOrd="0" destOrd="0" presId="urn:microsoft.com/office/officeart/2005/8/layout/radial1"/>
    <dgm:cxn modelId="{22A353DF-9839-4E52-B354-842A13A2B16D}" srcId="{93737FD1-2EDD-42E9-8B71-E7249D8353B4}" destId="{AF275CB8-0E25-42A2-8E5C-CEAE92E924B2}" srcOrd="3" destOrd="0" parTransId="{3ED344F1-9E6E-4AB0-A8E1-AFA9CB5D2110}" sibTransId="{865D59B4-D9A3-4101-BC1C-5152784024C8}"/>
    <dgm:cxn modelId="{81B730E8-5C2D-4DE7-B8D6-5B04784840FC}" type="presOf" srcId="{93737FD1-2EDD-42E9-8B71-E7249D8353B4}" destId="{10624675-1230-4F1A-9173-2057F35CBE1C}" srcOrd="0" destOrd="0" presId="urn:microsoft.com/office/officeart/2005/8/layout/radial1"/>
    <dgm:cxn modelId="{319E58ED-D35B-4618-B63D-15D3BF891A42}" type="presOf" srcId="{FB6EF3D8-1D99-43DA-A44B-0C28A5F0E4BF}" destId="{182E2066-693B-470E-A475-C20E398BDB45}" srcOrd="0" destOrd="0" presId="urn:microsoft.com/office/officeart/2005/8/layout/radial1"/>
    <dgm:cxn modelId="{217A09F1-80C1-4A81-8C44-B27D3B1482C9}" srcId="{FB6EF3D8-1D99-43DA-A44B-0C28A5F0E4BF}" destId="{93737FD1-2EDD-42E9-8B71-E7249D8353B4}" srcOrd="0" destOrd="0" parTransId="{CB67021F-A8DD-4C57-BE20-96CAF783C3F2}" sibTransId="{AA7129CD-F2C7-48A5-BD5D-4CEABF7156F9}"/>
    <dgm:cxn modelId="{BAEA92FF-A701-48CC-BD3B-6AD68B35E215}" type="presOf" srcId="{635504C5-62F4-4C32-A93F-75F6DA42C9CF}" destId="{CD6E2CF3-F7D0-430F-9E74-D9E214D961EC}" srcOrd="0" destOrd="0" presId="urn:microsoft.com/office/officeart/2005/8/layout/radial1"/>
    <dgm:cxn modelId="{70FAF1FE-2441-46BF-84E0-E67992381867}" type="presParOf" srcId="{182E2066-693B-470E-A475-C20E398BDB45}" destId="{10624675-1230-4F1A-9173-2057F35CBE1C}" srcOrd="0" destOrd="0" presId="urn:microsoft.com/office/officeart/2005/8/layout/radial1"/>
    <dgm:cxn modelId="{2B7FD101-6CF6-479A-B7D8-D65F05EBF284}" type="presParOf" srcId="{182E2066-693B-470E-A475-C20E398BDB45}" destId="{C9890C3F-40D4-41C4-A4F7-3FB7ED400D8A}" srcOrd="1" destOrd="0" presId="urn:microsoft.com/office/officeart/2005/8/layout/radial1"/>
    <dgm:cxn modelId="{031CD5F6-697C-4C28-9FE7-A30263E8D637}" type="presParOf" srcId="{C9890C3F-40D4-41C4-A4F7-3FB7ED400D8A}" destId="{AF1A1641-CC53-4803-83DA-B7F7C1D8D96E}" srcOrd="0" destOrd="0" presId="urn:microsoft.com/office/officeart/2005/8/layout/radial1"/>
    <dgm:cxn modelId="{F48525DE-015E-4802-A4C5-2F9E715D5E8E}" type="presParOf" srcId="{182E2066-693B-470E-A475-C20E398BDB45}" destId="{C2B47123-1506-4CF4-8BBE-D863AA05FB22}" srcOrd="2" destOrd="0" presId="urn:microsoft.com/office/officeart/2005/8/layout/radial1"/>
    <dgm:cxn modelId="{9ADA9263-AC0B-4F7D-9E32-DE8B73109D9D}" type="presParOf" srcId="{182E2066-693B-470E-A475-C20E398BDB45}" destId="{8F9A3524-C7DE-473C-A1DB-540CF623DCC3}" srcOrd="3" destOrd="0" presId="urn:microsoft.com/office/officeart/2005/8/layout/radial1"/>
    <dgm:cxn modelId="{C076AD28-F90B-4423-B8F6-753B43C527A4}" type="presParOf" srcId="{8F9A3524-C7DE-473C-A1DB-540CF623DCC3}" destId="{94D91A80-9373-495F-9AB1-1459D1246044}" srcOrd="0" destOrd="0" presId="urn:microsoft.com/office/officeart/2005/8/layout/radial1"/>
    <dgm:cxn modelId="{17600BC4-3685-43AB-8DA8-BAF0F8054C04}" type="presParOf" srcId="{182E2066-693B-470E-A475-C20E398BDB45}" destId="{F07823A3-280E-4F89-ABD6-44907A4B3D89}" srcOrd="4" destOrd="0" presId="urn:microsoft.com/office/officeart/2005/8/layout/radial1"/>
    <dgm:cxn modelId="{6CFC2683-C8D3-45DC-A800-913BFB4A05FE}" type="presParOf" srcId="{182E2066-693B-470E-A475-C20E398BDB45}" destId="{FB5E1A32-5106-414F-BC60-23C227F78B03}" srcOrd="5" destOrd="0" presId="urn:microsoft.com/office/officeart/2005/8/layout/radial1"/>
    <dgm:cxn modelId="{3E01F971-737D-43EA-92E7-1DE7B7EB1C67}" type="presParOf" srcId="{FB5E1A32-5106-414F-BC60-23C227F78B03}" destId="{B982E536-6C1E-40DD-87D8-7266B26CEDBB}" srcOrd="0" destOrd="0" presId="urn:microsoft.com/office/officeart/2005/8/layout/radial1"/>
    <dgm:cxn modelId="{21948F47-22AB-4891-8588-7B08FD189578}" type="presParOf" srcId="{182E2066-693B-470E-A475-C20E398BDB45}" destId="{CD6E2CF3-F7D0-430F-9E74-D9E214D961EC}" srcOrd="6" destOrd="0" presId="urn:microsoft.com/office/officeart/2005/8/layout/radial1"/>
    <dgm:cxn modelId="{6A6D8372-0DDA-470C-AB93-150BDF12C445}" type="presParOf" srcId="{182E2066-693B-470E-A475-C20E398BDB45}" destId="{1E3FFE96-FB0C-413C-BF39-7F8968B61F7F}" srcOrd="7" destOrd="0" presId="urn:microsoft.com/office/officeart/2005/8/layout/radial1"/>
    <dgm:cxn modelId="{EF9A0871-5B57-475D-840B-0DB75FA79DD8}" type="presParOf" srcId="{1E3FFE96-FB0C-413C-BF39-7F8968B61F7F}" destId="{B446E7FD-7D1C-4DE1-8B09-DAFF098CA61F}" srcOrd="0" destOrd="0" presId="urn:microsoft.com/office/officeart/2005/8/layout/radial1"/>
    <dgm:cxn modelId="{B51801AB-3571-46C3-9E1A-E59BD7636B0B}" type="presParOf" srcId="{182E2066-693B-470E-A475-C20E398BDB45}" destId="{EE9FA948-9A71-4FDD-9C81-CEFD0AC6150F}" srcOrd="8" destOrd="0" presId="urn:microsoft.com/office/officeart/2005/8/layout/radial1"/>
    <dgm:cxn modelId="{F15EB1A5-AF62-42A5-A0BA-E89CBBB47385}" type="presParOf" srcId="{182E2066-693B-470E-A475-C20E398BDB45}" destId="{6C7DBC0D-9D01-41BB-BD91-265BC6160C4D}" srcOrd="9" destOrd="0" presId="urn:microsoft.com/office/officeart/2005/8/layout/radial1"/>
    <dgm:cxn modelId="{C314D9D3-A0ED-467E-A1C1-2292C0E2724C}" type="presParOf" srcId="{6C7DBC0D-9D01-41BB-BD91-265BC6160C4D}" destId="{1A2D9D88-D6C8-42C6-937A-E3346F148352}" srcOrd="0" destOrd="0" presId="urn:microsoft.com/office/officeart/2005/8/layout/radial1"/>
    <dgm:cxn modelId="{5AA03CAA-44B1-46ED-BA61-934E8F9D1331}" type="presParOf" srcId="{182E2066-693B-470E-A475-C20E398BDB45}" destId="{6FBC4DDC-464E-413E-BBEB-11D69562246D}" srcOrd="1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0C5820-629A-49D6-A656-F2C2E979E7A5}" type="doc">
      <dgm:prSet loTypeId="urn:microsoft.com/office/officeart/2005/8/layout/cycle8" loCatId="cycle" qsTypeId="urn:microsoft.com/office/officeart/2005/8/quickstyle/simple5" qsCatId="simple" csTypeId="urn:microsoft.com/office/officeart/2005/8/colors/colorful5" csCatId="colorful" phldr="1"/>
      <dgm:spPr/>
      <dgm:t>
        <a:bodyPr/>
        <a:lstStyle/>
        <a:p>
          <a:endParaRPr lang="en-GB"/>
        </a:p>
      </dgm:t>
    </dgm:pt>
    <dgm:pt modelId="{65C99200-EE14-4D8F-B28E-EE1F697EA2DF}">
      <dgm:prSet phldrT="[Text]" phldr="0"/>
      <dgm:spPr/>
      <dgm:t>
        <a:bodyPr/>
        <a:lstStyle/>
        <a:p>
          <a:pPr rtl="0">
            <a:buFont typeface="Arial" panose="020B0604020202020204" pitchFamily="34" charset="0"/>
            <a:buNone/>
          </a:pPr>
          <a:r>
            <a:rPr lang="en-GB" b="1" noProof="0">
              <a:latin typeface="Outfit SemiBold"/>
            </a:rPr>
            <a:t>Organisation Verification</a:t>
          </a:r>
          <a:endParaRPr lang="en-GB" noProof="0"/>
        </a:p>
      </dgm:t>
    </dgm:pt>
    <dgm:pt modelId="{FB56E32E-C5DD-4BD5-9D75-1539516BB671}" type="parTrans" cxnId="{96546BB4-8189-4987-8EF6-7FD91FCC83AC}">
      <dgm:prSet/>
      <dgm:spPr/>
      <dgm:t>
        <a:bodyPr/>
        <a:lstStyle/>
        <a:p>
          <a:endParaRPr lang="en-GB"/>
        </a:p>
      </dgm:t>
    </dgm:pt>
    <dgm:pt modelId="{640F69DE-ED1B-4AFD-9493-0C650B47617D}" type="sibTrans" cxnId="{96546BB4-8189-4987-8EF6-7FD91FCC83AC}">
      <dgm:prSet/>
      <dgm:spPr/>
      <dgm:t>
        <a:bodyPr/>
        <a:lstStyle/>
        <a:p>
          <a:endParaRPr lang="en-GB"/>
        </a:p>
      </dgm:t>
    </dgm:pt>
    <dgm:pt modelId="{904FA3BC-0C71-4A09-B3AA-E9D3B9A3D8E2}">
      <dgm:prSet phldrT="[Text]"/>
      <dgm:spPr/>
      <dgm:t>
        <a:bodyPr/>
        <a:lstStyle/>
        <a:p>
          <a:pPr>
            <a:buFont typeface="Arial" panose="020B0604020202020204" pitchFamily="34" charset="0"/>
            <a:buNone/>
          </a:pPr>
          <a:r>
            <a:rPr lang="en-GB" b="1" noProof="0"/>
            <a:t>Data Protection </a:t>
          </a:r>
        </a:p>
      </dgm:t>
    </dgm:pt>
    <dgm:pt modelId="{69F7F1C5-009E-44D2-967D-ECB3F3EC6073}" type="parTrans" cxnId="{59DEDDD6-AE5C-45E9-9A86-09C9B51925A9}">
      <dgm:prSet/>
      <dgm:spPr/>
      <dgm:t>
        <a:bodyPr/>
        <a:lstStyle/>
        <a:p>
          <a:endParaRPr lang="en-GB"/>
        </a:p>
      </dgm:t>
    </dgm:pt>
    <dgm:pt modelId="{184A869C-94E1-457E-8AD0-401D78952E6B}" type="sibTrans" cxnId="{59DEDDD6-AE5C-45E9-9A86-09C9B51925A9}">
      <dgm:prSet/>
      <dgm:spPr/>
      <dgm:t>
        <a:bodyPr/>
        <a:lstStyle/>
        <a:p>
          <a:endParaRPr lang="en-GB"/>
        </a:p>
      </dgm:t>
    </dgm:pt>
    <dgm:pt modelId="{6332FD6E-501F-4190-B498-CAC5C826842E}">
      <dgm:prSet phldrT="[Text]" phldr="0"/>
      <dgm:spPr/>
      <dgm:t>
        <a:bodyPr/>
        <a:lstStyle/>
        <a:p>
          <a:pPr rtl="0">
            <a:buFont typeface="Arial" panose="020B0604020202020204" pitchFamily="34" charset="0"/>
            <a:buNone/>
          </a:pPr>
          <a:r>
            <a:rPr lang="en-GB" b="1" noProof="0">
              <a:latin typeface="+mj-lt"/>
            </a:rPr>
            <a:t>Testing</a:t>
          </a:r>
        </a:p>
      </dgm:t>
    </dgm:pt>
    <dgm:pt modelId="{BBB29FB1-F66B-4EC9-9F33-08EABF800FAC}" type="parTrans" cxnId="{A1D063E8-C145-41E7-96A2-D83AAA96FEFE}">
      <dgm:prSet/>
      <dgm:spPr/>
      <dgm:t>
        <a:bodyPr/>
        <a:lstStyle/>
        <a:p>
          <a:endParaRPr lang="en-GB"/>
        </a:p>
      </dgm:t>
    </dgm:pt>
    <dgm:pt modelId="{A3CBB3D2-FBD8-4167-8F0D-18A06502133B}" type="sibTrans" cxnId="{A1D063E8-C145-41E7-96A2-D83AAA96FEFE}">
      <dgm:prSet/>
      <dgm:spPr/>
      <dgm:t>
        <a:bodyPr/>
        <a:lstStyle/>
        <a:p>
          <a:endParaRPr lang="en-GB"/>
        </a:p>
      </dgm:t>
    </dgm:pt>
    <dgm:pt modelId="{46E19F47-5800-4629-916C-02B435FE6137}">
      <dgm:prSet phldrT="[Text]"/>
      <dgm:spPr/>
      <dgm:t>
        <a:bodyPr/>
        <a:lstStyle/>
        <a:p>
          <a:pPr>
            <a:buFont typeface="Arial" panose="020B0604020202020204" pitchFamily="34" charset="0"/>
            <a:buNone/>
          </a:pPr>
          <a:r>
            <a:rPr lang="en-GB" b="1" noProof="0"/>
            <a:t>Information Security</a:t>
          </a:r>
          <a:endParaRPr lang="en-GB" noProof="0"/>
        </a:p>
      </dgm:t>
    </dgm:pt>
    <dgm:pt modelId="{4274290C-2C63-485F-BD4D-9A6A7DB1D0AF}" type="parTrans" cxnId="{0796A070-F23A-4B44-A09F-21BD90EA2B51}">
      <dgm:prSet/>
      <dgm:spPr/>
      <dgm:t>
        <a:bodyPr/>
        <a:lstStyle/>
        <a:p>
          <a:endParaRPr lang="en-GB"/>
        </a:p>
      </dgm:t>
    </dgm:pt>
    <dgm:pt modelId="{60AAA714-78DB-4DFA-BCB0-60A987A401D6}" type="sibTrans" cxnId="{0796A070-F23A-4B44-A09F-21BD90EA2B51}">
      <dgm:prSet/>
      <dgm:spPr/>
      <dgm:t>
        <a:bodyPr/>
        <a:lstStyle/>
        <a:p>
          <a:endParaRPr lang="en-GB"/>
        </a:p>
      </dgm:t>
    </dgm:pt>
    <dgm:pt modelId="{459C224B-A72B-43BE-8F2A-CBC9CA02B211}">
      <dgm:prSet phldrT="[Text]"/>
      <dgm:spPr/>
      <dgm:t>
        <a:bodyPr/>
        <a:lstStyle/>
        <a:p>
          <a:pPr>
            <a:buFont typeface="Arial" panose="020B0604020202020204" pitchFamily="34" charset="0"/>
            <a:buNone/>
          </a:pPr>
          <a:r>
            <a:rPr lang="en-GB" b="1" noProof="0"/>
            <a:t>Access Agreement</a:t>
          </a:r>
          <a:endParaRPr lang="en-GB" noProof="0"/>
        </a:p>
      </dgm:t>
    </dgm:pt>
    <dgm:pt modelId="{285D2A1B-4C17-4F04-AAD5-B9E2461D3B6A}" type="parTrans" cxnId="{5BA1B77F-CFE8-4053-85CD-BA5DDE49ECAD}">
      <dgm:prSet/>
      <dgm:spPr/>
      <dgm:t>
        <a:bodyPr/>
        <a:lstStyle/>
        <a:p>
          <a:endParaRPr lang="en-GB"/>
        </a:p>
      </dgm:t>
    </dgm:pt>
    <dgm:pt modelId="{8E4D89B1-DEAE-4660-84B6-87D137C5B739}" type="sibTrans" cxnId="{5BA1B77F-CFE8-4053-85CD-BA5DDE49ECAD}">
      <dgm:prSet/>
      <dgm:spPr/>
      <dgm:t>
        <a:bodyPr/>
        <a:lstStyle/>
        <a:p>
          <a:endParaRPr lang="en-GB"/>
        </a:p>
      </dgm:t>
    </dgm:pt>
    <dgm:pt modelId="{5B052FFF-C190-4BA7-8928-70064DEACCC6}" type="pres">
      <dgm:prSet presAssocID="{B10C5820-629A-49D6-A656-F2C2E979E7A5}" presName="compositeShape" presStyleCnt="0">
        <dgm:presLayoutVars>
          <dgm:chMax val="7"/>
          <dgm:dir/>
          <dgm:resizeHandles val="exact"/>
        </dgm:presLayoutVars>
      </dgm:prSet>
      <dgm:spPr/>
    </dgm:pt>
    <dgm:pt modelId="{82F7992D-7FF5-482C-9EEC-D384F49BC73A}" type="pres">
      <dgm:prSet presAssocID="{B10C5820-629A-49D6-A656-F2C2E979E7A5}" presName="wedge1" presStyleLbl="node1" presStyleIdx="0" presStyleCnt="5"/>
      <dgm:spPr/>
    </dgm:pt>
    <dgm:pt modelId="{5450F472-4CD7-465C-9C32-09FFEB6A7545}" type="pres">
      <dgm:prSet presAssocID="{B10C5820-629A-49D6-A656-F2C2E979E7A5}" presName="dummy1a" presStyleCnt="0"/>
      <dgm:spPr/>
    </dgm:pt>
    <dgm:pt modelId="{2EFB8A3E-2EC9-4B22-851B-E0FDA8A178B9}" type="pres">
      <dgm:prSet presAssocID="{B10C5820-629A-49D6-A656-F2C2E979E7A5}" presName="dummy1b" presStyleCnt="0"/>
      <dgm:spPr/>
    </dgm:pt>
    <dgm:pt modelId="{7379A1D7-2AEF-4030-85D6-1ED132D683C3}" type="pres">
      <dgm:prSet presAssocID="{B10C5820-629A-49D6-A656-F2C2E979E7A5}" presName="wedge1Tx" presStyleLbl="node1" presStyleIdx="0" presStyleCnt="5">
        <dgm:presLayoutVars>
          <dgm:chMax val="0"/>
          <dgm:chPref val="0"/>
          <dgm:bulletEnabled val="1"/>
        </dgm:presLayoutVars>
      </dgm:prSet>
      <dgm:spPr/>
    </dgm:pt>
    <dgm:pt modelId="{9D71884B-6300-4EE4-A7B5-C92384DA9C8A}" type="pres">
      <dgm:prSet presAssocID="{B10C5820-629A-49D6-A656-F2C2E979E7A5}" presName="wedge2" presStyleLbl="node1" presStyleIdx="1" presStyleCnt="5"/>
      <dgm:spPr/>
    </dgm:pt>
    <dgm:pt modelId="{D73F3081-1E29-467B-B5E7-757B380FBE30}" type="pres">
      <dgm:prSet presAssocID="{B10C5820-629A-49D6-A656-F2C2E979E7A5}" presName="dummy2a" presStyleCnt="0"/>
      <dgm:spPr/>
    </dgm:pt>
    <dgm:pt modelId="{D0D3D704-EE56-4A79-91AC-68E2D3DE2884}" type="pres">
      <dgm:prSet presAssocID="{B10C5820-629A-49D6-A656-F2C2E979E7A5}" presName="dummy2b" presStyleCnt="0"/>
      <dgm:spPr/>
    </dgm:pt>
    <dgm:pt modelId="{C52558E4-70FD-499B-BB4C-A2AB97D44E6B}" type="pres">
      <dgm:prSet presAssocID="{B10C5820-629A-49D6-A656-F2C2E979E7A5}" presName="wedge2Tx" presStyleLbl="node1" presStyleIdx="1" presStyleCnt="5">
        <dgm:presLayoutVars>
          <dgm:chMax val="0"/>
          <dgm:chPref val="0"/>
          <dgm:bulletEnabled val="1"/>
        </dgm:presLayoutVars>
      </dgm:prSet>
      <dgm:spPr/>
    </dgm:pt>
    <dgm:pt modelId="{0F166D00-6576-41C5-B937-48AE4D28F84C}" type="pres">
      <dgm:prSet presAssocID="{B10C5820-629A-49D6-A656-F2C2E979E7A5}" presName="wedge3" presStyleLbl="node1" presStyleIdx="2" presStyleCnt="5"/>
      <dgm:spPr/>
    </dgm:pt>
    <dgm:pt modelId="{3936BDB8-7F7A-40BC-B71B-0C8D5507AFF6}" type="pres">
      <dgm:prSet presAssocID="{B10C5820-629A-49D6-A656-F2C2E979E7A5}" presName="dummy3a" presStyleCnt="0"/>
      <dgm:spPr/>
    </dgm:pt>
    <dgm:pt modelId="{5530F64E-C16E-4EC0-92B1-979C57F10BE8}" type="pres">
      <dgm:prSet presAssocID="{B10C5820-629A-49D6-A656-F2C2E979E7A5}" presName="dummy3b" presStyleCnt="0"/>
      <dgm:spPr/>
    </dgm:pt>
    <dgm:pt modelId="{E62F59E9-929D-41B0-93E8-757D14E10CD1}" type="pres">
      <dgm:prSet presAssocID="{B10C5820-629A-49D6-A656-F2C2E979E7A5}" presName="wedge3Tx" presStyleLbl="node1" presStyleIdx="2" presStyleCnt="5">
        <dgm:presLayoutVars>
          <dgm:chMax val="0"/>
          <dgm:chPref val="0"/>
          <dgm:bulletEnabled val="1"/>
        </dgm:presLayoutVars>
      </dgm:prSet>
      <dgm:spPr/>
    </dgm:pt>
    <dgm:pt modelId="{9E40B50C-E163-485A-8D96-A497FE0ED2A4}" type="pres">
      <dgm:prSet presAssocID="{B10C5820-629A-49D6-A656-F2C2E979E7A5}" presName="wedge4" presStyleLbl="node1" presStyleIdx="3" presStyleCnt="5"/>
      <dgm:spPr/>
    </dgm:pt>
    <dgm:pt modelId="{4E62EB65-1047-49C7-A2CF-C8DDE3C3A380}" type="pres">
      <dgm:prSet presAssocID="{B10C5820-629A-49D6-A656-F2C2E979E7A5}" presName="dummy4a" presStyleCnt="0"/>
      <dgm:spPr/>
    </dgm:pt>
    <dgm:pt modelId="{FD4F7146-4ED0-4F3E-A32D-51BC40997173}" type="pres">
      <dgm:prSet presAssocID="{B10C5820-629A-49D6-A656-F2C2E979E7A5}" presName="dummy4b" presStyleCnt="0"/>
      <dgm:spPr/>
    </dgm:pt>
    <dgm:pt modelId="{7B558E5B-46DB-4D83-AC71-F690F071BDF9}" type="pres">
      <dgm:prSet presAssocID="{B10C5820-629A-49D6-A656-F2C2E979E7A5}" presName="wedge4Tx" presStyleLbl="node1" presStyleIdx="3" presStyleCnt="5">
        <dgm:presLayoutVars>
          <dgm:chMax val="0"/>
          <dgm:chPref val="0"/>
          <dgm:bulletEnabled val="1"/>
        </dgm:presLayoutVars>
      </dgm:prSet>
      <dgm:spPr/>
    </dgm:pt>
    <dgm:pt modelId="{273F4C85-FE03-424E-AF8D-BCDDE7A7B6A1}" type="pres">
      <dgm:prSet presAssocID="{B10C5820-629A-49D6-A656-F2C2E979E7A5}" presName="wedge5" presStyleLbl="node1" presStyleIdx="4" presStyleCnt="5"/>
      <dgm:spPr/>
    </dgm:pt>
    <dgm:pt modelId="{EA0D97E2-FB3B-47D3-B026-EC2F888DD09E}" type="pres">
      <dgm:prSet presAssocID="{B10C5820-629A-49D6-A656-F2C2E979E7A5}" presName="dummy5a" presStyleCnt="0"/>
      <dgm:spPr/>
    </dgm:pt>
    <dgm:pt modelId="{F7CC403F-C75D-4C3A-8619-11216D5D69FE}" type="pres">
      <dgm:prSet presAssocID="{B10C5820-629A-49D6-A656-F2C2E979E7A5}" presName="dummy5b" presStyleCnt="0"/>
      <dgm:spPr/>
    </dgm:pt>
    <dgm:pt modelId="{EFC6E827-FA8E-486F-95A9-946638E3CB61}" type="pres">
      <dgm:prSet presAssocID="{B10C5820-629A-49D6-A656-F2C2E979E7A5}" presName="wedge5Tx" presStyleLbl="node1" presStyleIdx="4" presStyleCnt="5">
        <dgm:presLayoutVars>
          <dgm:chMax val="0"/>
          <dgm:chPref val="0"/>
          <dgm:bulletEnabled val="1"/>
        </dgm:presLayoutVars>
      </dgm:prSet>
      <dgm:spPr/>
    </dgm:pt>
    <dgm:pt modelId="{56C43D23-367E-4488-9A8A-5341E5EFC92C}" type="pres">
      <dgm:prSet presAssocID="{640F69DE-ED1B-4AFD-9493-0C650B47617D}" presName="arrowWedge1" presStyleLbl="fgSibTrans2D1" presStyleIdx="0" presStyleCnt="5"/>
      <dgm:spPr/>
    </dgm:pt>
    <dgm:pt modelId="{5A01DC8A-6F46-4BB9-AB23-1D8A43727746}" type="pres">
      <dgm:prSet presAssocID="{8E4D89B1-DEAE-4660-84B6-87D137C5B739}" presName="arrowWedge2" presStyleLbl="fgSibTrans2D1" presStyleIdx="1" presStyleCnt="5"/>
      <dgm:spPr/>
    </dgm:pt>
    <dgm:pt modelId="{A1424DFD-E2D1-47BF-9412-965372C89E7C}" type="pres">
      <dgm:prSet presAssocID="{60AAA714-78DB-4DFA-BCB0-60A987A401D6}" presName="arrowWedge3" presStyleLbl="fgSibTrans2D1" presStyleIdx="2" presStyleCnt="5"/>
      <dgm:spPr/>
    </dgm:pt>
    <dgm:pt modelId="{91AF3444-363E-44DE-B6A2-15273295E346}" type="pres">
      <dgm:prSet presAssocID="{184A869C-94E1-457E-8AD0-401D78952E6B}" presName="arrowWedge4" presStyleLbl="fgSibTrans2D1" presStyleIdx="3" presStyleCnt="5"/>
      <dgm:spPr/>
    </dgm:pt>
    <dgm:pt modelId="{784150A5-ED3D-4252-AF59-0F58FD52019C}" type="pres">
      <dgm:prSet presAssocID="{A3CBB3D2-FBD8-4167-8F0D-18A06502133B}" presName="arrowWedge5" presStyleLbl="fgSibTrans2D1" presStyleIdx="4" presStyleCnt="5"/>
      <dgm:spPr/>
    </dgm:pt>
  </dgm:ptLst>
  <dgm:cxnLst>
    <dgm:cxn modelId="{1E2A4809-C67F-489A-B7EC-D68935121778}" type="presOf" srcId="{B10C5820-629A-49D6-A656-F2C2E979E7A5}" destId="{5B052FFF-C190-4BA7-8928-70064DEACCC6}" srcOrd="0" destOrd="0" presId="urn:microsoft.com/office/officeart/2005/8/layout/cycle8"/>
    <dgm:cxn modelId="{16AA4F11-FE71-4D77-9380-8B5433E396D8}" type="presOf" srcId="{904FA3BC-0C71-4A09-B3AA-E9D3B9A3D8E2}" destId="{7B558E5B-46DB-4D83-AC71-F690F071BDF9}" srcOrd="1" destOrd="0" presId="urn:microsoft.com/office/officeart/2005/8/layout/cycle8"/>
    <dgm:cxn modelId="{208DAB19-2E39-40E6-B696-82AE3F389444}" type="presOf" srcId="{6332FD6E-501F-4190-B498-CAC5C826842E}" destId="{273F4C85-FE03-424E-AF8D-BCDDE7A7B6A1}" srcOrd="0" destOrd="0" presId="urn:microsoft.com/office/officeart/2005/8/layout/cycle8"/>
    <dgm:cxn modelId="{BD41572B-BE1E-4549-81AA-94C8C6E419EF}" type="presOf" srcId="{65C99200-EE14-4D8F-B28E-EE1F697EA2DF}" destId="{7379A1D7-2AEF-4030-85D6-1ED132D683C3}" srcOrd="1" destOrd="0" presId="urn:microsoft.com/office/officeart/2005/8/layout/cycle8"/>
    <dgm:cxn modelId="{737B392C-5323-4CCA-9079-40D17E8F57AA}" type="presOf" srcId="{459C224B-A72B-43BE-8F2A-CBC9CA02B211}" destId="{9D71884B-6300-4EE4-A7B5-C92384DA9C8A}" srcOrd="0" destOrd="0" presId="urn:microsoft.com/office/officeart/2005/8/layout/cycle8"/>
    <dgm:cxn modelId="{0796A070-F23A-4B44-A09F-21BD90EA2B51}" srcId="{B10C5820-629A-49D6-A656-F2C2E979E7A5}" destId="{46E19F47-5800-4629-916C-02B435FE6137}" srcOrd="2" destOrd="0" parTransId="{4274290C-2C63-485F-BD4D-9A6A7DB1D0AF}" sibTransId="{60AAA714-78DB-4DFA-BCB0-60A987A401D6}"/>
    <dgm:cxn modelId="{5BA1B77F-CFE8-4053-85CD-BA5DDE49ECAD}" srcId="{B10C5820-629A-49D6-A656-F2C2E979E7A5}" destId="{459C224B-A72B-43BE-8F2A-CBC9CA02B211}" srcOrd="1" destOrd="0" parTransId="{285D2A1B-4C17-4F04-AAD5-B9E2461D3B6A}" sibTransId="{8E4D89B1-DEAE-4660-84B6-87D137C5B739}"/>
    <dgm:cxn modelId="{1AC46984-786D-4D2F-A4BB-21D32181A5F3}" type="presOf" srcId="{46E19F47-5800-4629-916C-02B435FE6137}" destId="{E62F59E9-929D-41B0-93E8-757D14E10CD1}" srcOrd="1" destOrd="0" presId="urn:microsoft.com/office/officeart/2005/8/layout/cycle8"/>
    <dgm:cxn modelId="{9EFA559F-D59A-45A8-8AF6-AE8283713BAA}" type="presOf" srcId="{65C99200-EE14-4D8F-B28E-EE1F697EA2DF}" destId="{82F7992D-7FF5-482C-9EEC-D384F49BC73A}" srcOrd="0" destOrd="0" presId="urn:microsoft.com/office/officeart/2005/8/layout/cycle8"/>
    <dgm:cxn modelId="{96546BB4-8189-4987-8EF6-7FD91FCC83AC}" srcId="{B10C5820-629A-49D6-A656-F2C2E979E7A5}" destId="{65C99200-EE14-4D8F-B28E-EE1F697EA2DF}" srcOrd="0" destOrd="0" parTransId="{FB56E32E-C5DD-4BD5-9D75-1539516BB671}" sibTransId="{640F69DE-ED1B-4AFD-9493-0C650B47617D}"/>
    <dgm:cxn modelId="{6EAC8BB8-D783-4E0F-8D06-AE81A648C93E}" type="presOf" srcId="{904FA3BC-0C71-4A09-B3AA-E9D3B9A3D8E2}" destId="{9E40B50C-E163-485A-8D96-A497FE0ED2A4}" srcOrd="0" destOrd="0" presId="urn:microsoft.com/office/officeart/2005/8/layout/cycle8"/>
    <dgm:cxn modelId="{DA4ABBC8-079D-4EE6-9494-BE4F58027A56}" type="presOf" srcId="{6332FD6E-501F-4190-B498-CAC5C826842E}" destId="{EFC6E827-FA8E-486F-95A9-946638E3CB61}" srcOrd="1" destOrd="0" presId="urn:microsoft.com/office/officeart/2005/8/layout/cycle8"/>
    <dgm:cxn modelId="{85667ECB-6DDE-4226-9039-FFCE9DCBC5B2}" type="presOf" srcId="{459C224B-A72B-43BE-8F2A-CBC9CA02B211}" destId="{C52558E4-70FD-499B-BB4C-A2AB97D44E6B}" srcOrd="1" destOrd="0" presId="urn:microsoft.com/office/officeart/2005/8/layout/cycle8"/>
    <dgm:cxn modelId="{59DEDDD6-AE5C-45E9-9A86-09C9B51925A9}" srcId="{B10C5820-629A-49D6-A656-F2C2E979E7A5}" destId="{904FA3BC-0C71-4A09-B3AA-E9D3B9A3D8E2}" srcOrd="3" destOrd="0" parTransId="{69F7F1C5-009E-44D2-967D-ECB3F3EC6073}" sibTransId="{184A869C-94E1-457E-8AD0-401D78952E6B}"/>
    <dgm:cxn modelId="{A1D063E8-C145-41E7-96A2-D83AAA96FEFE}" srcId="{B10C5820-629A-49D6-A656-F2C2E979E7A5}" destId="{6332FD6E-501F-4190-B498-CAC5C826842E}" srcOrd="4" destOrd="0" parTransId="{BBB29FB1-F66B-4EC9-9F33-08EABF800FAC}" sibTransId="{A3CBB3D2-FBD8-4167-8F0D-18A06502133B}"/>
    <dgm:cxn modelId="{64C855F3-61D5-42EB-9D84-06E578AE5DEC}" type="presOf" srcId="{46E19F47-5800-4629-916C-02B435FE6137}" destId="{0F166D00-6576-41C5-B937-48AE4D28F84C}" srcOrd="0" destOrd="0" presId="urn:microsoft.com/office/officeart/2005/8/layout/cycle8"/>
    <dgm:cxn modelId="{67F4B44D-E6C8-427D-B681-5B6E94BAF577}" type="presParOf" srcId="{5B052FFF-C190-4BA7-8928-70064DEACCC6}" destId="{82F7992D-7FF5-482C-9EEC-D384F49BC73A}" srcOrd="0" destOrd="0" presId="urn:microsoft.com/office/officeart/2005/8/layout/cycle8"/>
    <dgm:cxn modelId="{9CD429DB-4595-4C41-A8D9-5DBDCCB00DAB}" type="presParOf" srcId="{5B052FFF-C190-4BA7-8928-70064DEACCC6}" destId="{5450F472-4CD7-465C-9C32-09FFEB6A7545}" srcOrd="1" destOrd="0" presId="urn:microsoft.com/office/officeart/2005/8/layout/cycle8"/>
    <dgm:cxn modelId="{603D5CFE-07F7-4836-9D5B-BA6E67F49F03}" type="presParOf" srcId="{5B052FFF-C190-4BA7-8928-70064DEACCC6}" destId="{2EFB8A3E-2EC9-4B22-851B-E0FDA8A178B9}" srcOrd="2" destOrd="0" presId="urn:microsoft.com/office/officeart/2005/8/layout/cycle8"/>
    <dgm:cxn modelId="{B96EC3B7-4322-401F-B4D3-5C5838F5FD88}" type="presParOf" srcId="{5B052FFF-C190-4BA7-8928-70064DEACCC6}" destId="{7379A1D7-2AEF-4030-85D6-1ED132D683C3}" srcOrd="3" destOrd="0" presId="urn:microsoft.com/office/officeart/2005/8/layout/cycle8"/>
    <dgm:cxn modelId="{4A07C025-1ED0-489A-A92E-611C41A2F307}" type="presParOf" srcId="{5B052FFF-C190-4BA7-8928-70064DEACCC6}" destId="{9D71884B-6300-4EE4-A7B5-C92384DA9C8A}" srcOrd="4" destOrd="0" presId="urn:microsoft.com/office/officeart/2005/8/layout/cycle8"/>
    <dgm:cxn modelId="{CE356D0A-39F5-4F41-A2EE-9F939FF8B193}" type="presParOf" srcId="{5B052FFF-C190-4BA7-8928-70064DEACCC6}" destId="{D73F3081-1E29-467B-B5E7-757B380FBE30}" srcOrd="5" destOrd="0" presId="urn:microsoft.com/office/officeart/2005/8/layout/cycle8"/>
    <dgm:cxn modelId="{2AA68E35-8249-4D59-A35C-C007D07CCF7A}" type="presParOf" srcId="{5B052FFF-C190-4BA7-8928-70064DEACCC6}" destId="{D0D3D704-EE56-4A79-91AC-68E2D3DE2884}" srcOrd="6" destOrd="0" presId="urn:microsoft.com/office/officeart/2005/8/layout/cycle8"/>
    <dgm:cxn modelId="{2F9C281D-9CA9-42A7-90F1-A0816DDCC164}" type="presParOf" srcId="{5B052FFF-C190-4BA7-8928-70064DEACCC6}" destId="{C52558E4-70FD-499B-BB4C-A2AB97D44E6B}" srcOrd="7" destOrd="0" presId="urn:microsoft.com/office/officeart/2005/8/layout/cycle8"/>
    <dgm:cxn modelId="{F58BA534-063C-44AB-98D5-FAE522725449}" type="presParOf" srcId="{5B052FFF-C190-4BA7-8928-70064DEACCC6}" destId="{0F166D00-6576-41C5-B937-48AE4D28F84C}" srcOrd="8" destOrd="0" presId="urn:microsoft.com/office/officeart/2005/8/layout/cycle8"/>
    <dgm:cxn modelId="{BFCBA8BB-5191-4AAA-B797-2425814E9387}" type="presParOf" srcId="{5B052FFF-C190-4BA7-8928-70064DEACCC6}" destId="{3936BDB8-7F7A-40BC-B71B-0C8D5507AFF6}" srcOrd="9" destOrd="0" presId="urn:microsoft.com/office/officeart/2005/8/layout/cycle8"/>
    <dgm:cxn modelId="{F919F8EF-6B99-4E54-8A53-3D021F114BAF}" type="presParOf" srcId="{5B052FFF-C190-4BA7-8928-70064DEACCC6}" destId="{5530F64E-C16E-4EC0-92B1-979C57F10BE8}" srcOrd="10" destOrd="0" presId="urn:microsoft.com/office/officeart/2005/8/layout/cycle8"/>
    <dgm:cxn modelId="{FACB5F52-281F-4686-B818-C29DC4CC77BF}" type="presParOf" srcId="{5B052FFF-C190-4BA7-8928-70064DEACCC6}" destId="{E62F59E9-929D-41B0-93E8-757D14E10CD1}" srcOrd="11" destOrd="0" presId="urn:microsoft.com/office/officeart/2005/8/layout/cycle8"/>
    <dgm:cxn modelId="{8145E381-39E6-4A40-8AEC-36719DE29464}" type="presParOf" srcId="{5B052FFF-C190-4BA7-8928-70064DEACCC6}" destId="{9E40B50C-E163-485A-8D96-A497FE0ED2A4}" srcOrd="12" destOrd="0" presId="urn:microsoft.com/office/officeart/2005/8/layout/cycle8"/>
    <dgm:cxn modelId="{C38ABBEF-E616-4D3F-A70D-393F094AC664}" type="presParOf" srcId="{5B052FFF-C190-4BA7-8928-70064DEACCC6}" destId="{4E62EB65-1047-49C7-A2CF-C8DDE3C3A380}" srcOrd="13" destOrd="0" presId="urn:microsoft.com/office/officeart/2005/8/layout/cycle8"/>
    <dgm:cxn modelId="{A8607783-CACB-4B08-AAC4-1557D21A52F9}" type="presParOf" srcId="{5B052FFF-C190-4BA7-8928-70064DEACCC6}" destId="{FD4F7146-4ED0-4F3E-A32D-51BC40997173}" srcOrd="14" destOrd="0" presId="urn:microsoft.com/office/officeart/2005/8/layout/cycle8"/>
    <dgm:cxn modelId="{BDBA3E8D-3300-429F-835B-25469D364399}" type="presParOf" srcId="{5B052FFF-C190-4BA7-8928-70064DEACCC6}" destId="{7B558E5B-46DB-4D83-AC71-F690F071BDF9}" srcOrd="15" destOrd="0" presId="urn:microsoft.com/office/officeart/2005/8/layout/cycle8"/>
    <dgm:cxn modelId="{7F5701E6-7CB7-4012-8586-37716523DC48}" type="presParOf" srcId="{5B052FFF-C190-4BA7-8928-70064DEACCC6}" destId="{273F4C85-FE03-424E-AF8D-BCDDE7A7B6A1}" srcOrd="16" destOrd="0" presId="urn:microsoft.com/office/officeart/2005/8/layout/cycle8"/>
    <dgm:cxn modelId="{0B123C91-D741-4A0C-AF3C-0B28EEB6E787}" type="presParOf" srcId="{5B052FFF-C190-4BA7-8928-70064DEACCC6}" destId="{EA0D97E2-FB3B-47D3-B026-EC2F888DD09E}" srcOrd="17" destOrd="0" presId="urn:microsoft.com/office/officeart/2005/8/layout/cycle8"/>
    <dgm:cxn modelId="{C80A6792-21B7-4EBC-9BE0-A6284253592C}" type="presParOf" srcId="{5B052FFF-C190-4BA7-8928-70064DEACCC6}" destId="{F7CC403F-C75D-4C3A-8619-11216D5D69FE}" srcOrd="18" destOrd="0" presId="urn:microsoft.com/office/officeart/2005/8/layout/cycle8"/>
    <dgm:cxn modelId="{E5A62F0D-989F-4AEF-88F2-68BBA643A546}" type="presParOf" srcId="{5B052FFF-C190-4BA7-8928-70064DEACCC6}" destId="{EFC6E827-FA8E-486F-95A9-946638E3CB61}" srcOrd="19" destOrd="0" presId="urn:microsoft.com/office/officeart/2005/8/layout/cycle8"/>
    <dgm:cxn modelId="{35947AEE-39E0-4659-A58D-8509B49601DD}" type="presParOf" srcId="{5B052FFF-C190-4BA7-8928-70064DEACCC6}" destId="{56C43D23-367E-4488-9A8A-5341E5EFC92C}" srcOrd="20" destOrd="0" presId="urn:microsoft.com/office/officeart/2005/8/layout/cycle8"/>
    <dgm:cxn modelId="{66E10958-EA99-40CA-8E1E-F995DED85983}" type="presParOf" srcId="{5B052FFF-C190-4BA7-8928-70064DEACCC6}" destId="{5A01DC8A-6F46-4BB9-AB23-1D8A43727746}" srcOrd="21" destOrd="0" presId="urn:microsoft.com/office/officeart/2005/8/layout/cycle8"/>
    <dgm:cxn modelId="{8287574C-0B8B-4353-9378-B64B659EECB3}" type="presParOf" srcId="{5B052FFF-C190-4BA7-8928-70064DEACCC6}" destId="{A1424DFD-E2D1-47BF-9412-965372C89E7C}" srcOrd="22" destOrd="0" presId="urn:microsoft.com/office/officeart/2005/8/layout/cycle8"/>
    <dgm:cxn modelId="{953FB842-1E80-48B1-892A-E7C770218306}" type="presParOf" srcId="{5B052FFF-C190-4BA7-8928-70064DEACCC6}" destId="{91AF3444-363E-44DE-B6A2-15273295E346}" srcOrd="23" destOrd="0" presId="urn:microsoft.com/office/officeart/2005/8/layout/cycle8"/>
    <dgm:cxn modelId="{BCF5116F-A27D-43E0-A32E-7470101DED56}" type="presParOf" srcId="{5B052FFF-C190-4BA7-8928-70064DEACCC6}" destId="{784150A5-ED3D-4252-AF59-0F58FD52019C}" srcOrd="24"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624675-1230-4F1A-9173-2057F35CBE1C}">
      <dsp:nvSpPr>
        <dsp:cNvPr id="0" name=""/>
        <dsp:cNvSpPr/>
      </dsp:nvSpPr>
      <dsp:spPr>
        <a:xfrm>
          <a:off x="3179832" y="2022972"/>
          <a:ext cx="1553211" cy="1553211"/>
        </a:xfrm>
        <a:prstGeom prst="ellipse">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a:lnSpc>
              <a:spcPct val="90000"/>
            </a:lnSpc>
            <a:spcBef>
              <a:spcPct val="0"/>
            </a:spcBef>
            <a:spcAft>
              <a:spcPct val="35000"/>
            </a:spcAft>
            <a:buNone/>
          </a:pPr>
          <a:r>
            <a:rPr lang="en-GB" sz="1600" kern="1200" noProof="0"/>
            <a:t>Governance Framework</a:t>
          </a:r>
        </a:p>
      </dsp:txBody>
      <dsp:txXfrm>
        <a:off x="3407294" y="2250434"/>
        <a:ext cx="1098287" cy="1098287"/>
      </dsp:txXfrm>
    </dsp:sp>
    <dsp:sp modelId="{C9890C3F-40D4-41C4-A4F7-3FB7ED400D8A}">
      <dsp:nvSpPr>
        <dsp:cNvPr id="0" name=""/>
        <dsp:cNvSpPr/>
      </dsp:nvSpPr>
      <dsp:spPr>
        <a:xfrm rot="16200000">
          <a:off x="3722759" y="1771627"/>
          <a:ext cx="467356" cy="35332"/>
        </a:xfrm>
        <a:custGeom>
          <a:avLst/>
          <a:gdLst/>
          <a:ahLst/>
          <a:cxnLst/>
          <a:rect l="0" t="0" r="0" b="0"/>
          <a:pathLst>
            <a:path>
              <a:moveTo>
                <a:pt x="0" y="17666"/>
              </a:moveTo>
              <a:lnTo>
                <a:pt x="467356" y="17666"/>
              </a:lnTo>
            </a:path>
          </a:pathLst>
        </a:custGeom>
        <a:noFill/>
        <a:ln w="1905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p>
      </dsp:txBody>
      <dsp:txXfrm>
        <a:off x="3944754" y="1777609"/>
        <a:ext cx="23367" cy="23367"/>
      </dsp:txXfrm>
    </dsp:sp>
    <dsp:sp modelId="{C2B47123-1506-4CF4-8BBE-D863AA05FB22}">
      <dsp:nvSpPr>
        <dsp:cNvPr id="0" name=""/>
        <dsp:cNvSpPr/>
      </dsp:nvSpPr>
      <dsp:spPr>
        <a:xfrm>
          <a:off x="3179832" y="2404"/>
          <a:ext cx="1553211" cy="1553211"/>
        </a:xfrm>
        <a:prstGeom prst="ellipse">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1" kern="1200" noProof="0"/>
            <a:t>Change Control</a:t>
          </a:r>
          <a:r>
            <a:rPr lang="en-GB" sz="1000" kern="1200" noProof="0"/>
            <a:t>  </a:t>
          </a:r>
        </a:p>
        <a:p>
          <a:pPr marL="0" lvl="0" indent="0" algn="ctr" defTabSz="444500">
            <a:lnSpc>
              <a:spcPct val="90000"/>
            </a:lnSpc>
            <a:spcBef>
              <a:spcPct val="0"/>
            </a:spcBef>
            <a:spcAft>
              <a:spcPct val="35000"/>
            </a:spcAft>
            <a:buNone/>
          </a:pPr>
          <a:r>
            <a:rPr lang="en-GB" sz="1000" kern="1200" noProof="0"/>
            <a:t>Includes amendments to the CCS itself and individual Data Products</a:t>
          </a:r>
        </a:p>
      </dsp:txBody>
      <dsp:txXfrm>
        <a:off x="3407294" y="229866"/>
        <a:ext cx="1098287" cy="1098287"/>
      </dsp:txXfrm>
    </dsp:sp>
    <dsp:sp modelId="{8F9A3524-C7DE-473C-A1DB-540CF623DCC3}">
      <dsp:nvSpPr>
        <dsp:cNvPr id="0" name=""/>
        <dsp:cNvSpPr/>
      </dsp:nvSpPr>
      <dsp:spPr>
        <a:xfrm rot="20520000">
          <a:off x="4683596" y="2469716"/>
          <a:ext cx="467356" cy="35332"/>
        </a:xfrm>
        <a:custGeom>
          <a:avLst/>
          <a:gdLst/>
          <a:ahLst/>
          <a:cxnLst/>
          <a:rect l="0" t="0" r="0" b="0"/>
          <a:pathLst>
            <a:path>
              <a:moveTo>
                <a:pt x="0" y="17666"/>
              </a:moveTo>
              <a:lnTo>
                <a:pt x="467356" y="17666"/>
              </a:lnTo>
            </a:path>
          </a:pathLst>
        </a:custGeom>
        <a:noFill/>
        <a:ln w="1905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p>
      </dsp:txBody>
      <dsp:txXfrm>
        <a:off x="4905591" y="2475698"/>
        <a:ext cx="23367" cy="23367"/>
      </dsp:txXfrm>
    </dsp:sp>
    <dsp:sp modelId="{F07823A3-280E-4F89-ABD6-44907A4B3D89}">
      <dsp:nvSpPr>
        <dsp:cNvPr id="0" name=""/>
        <dsp:cNvSpPr/>
      </dsp:nvSpPr>
      <dsp:spPr>
        <a:xfrm>
          <a:off x="5101506" y="1398582"/>
          <a:ext cx="1553211" cy="1553211"/>
        </a:xfrm>
        <a:prstGeom prst="ellipse">
          <a:avLst/>
        </a:prstGeom>
        <a:solidFill>
          <a:schemeClr val="accent1">
            <a:shade val="80000"/>
            <a:hueOff val="136400"/>
            <a:satOff val="-14223"/>
            <a:lumOff val="9555"/>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1" kern="1200" noProof="0"/>
            <a:t>Qualification</a:t>
          </a:r>
        </a:p>
        <a:p>
          <a:pPr marL="0" lvl="0" indent="0" algn="ctr" defTabSz="444500" rtl="0">
            <a:lnSpc>
              <a:spcPct val="90000"/>
            </a:lnSpc>
            <a:spcBef>
              <a:spcPct val="0"/>
            </a:spcBef>
            <a:spcAft>
              <a:spcPct val="35000"/>
            </a:spcAft>
            <a:buNone/>
          </a:pPr>
          <a:r>
            <a:rPr lang="en-GB" sz="1000" b="0" kern="1200" noProof="0">
              <a:latin typeface="+mn-lt"/>
            </a:rPr>
            <a:t>Includes verification of CCS users and qualification to enable data access</a:t>
          </a:r>
        </a:p>
      </dsp:txBody>
      <dsp:txXfrm>
        <a:off x="5328968" y="1626044"/>
        <a:ext cx="1098287" cy="1098287"/>
      </dsp:txXfrm>
    </dsp:sp>
    <dsp:sp modelId="{FB5E1A32-5106-414F-BC60-23C227F78B03}">
      <dsp:nvSpPr>
        <dsp:cNvPr id="0" name=""/>
        <dsp:cNvSpPr/>
      </dsp:nvSpPr>
      <dsp:spPr>
        <a:xfrm rot="3240000">
          <a:off x="4316589" y="3599248"/>
          <a:ext cx="467356" cy="35332"/>
        </a:xfrm>
        <a:custGeom>
          <a:avLst/>
          <a:gdLst/>
          <a:ahLst/>
          <a:cxnLst/>
          <a:rect l="0" t="0" r="0" b="0"/>
          <a:pathLst>
            <a:path>
              <a:moveTo>
                <a:pt x="0" y="17666"/>
              </a:moveTo>
              <a:lnTo>
                <a:pt x="467356" y="17666"/>
              </a:lnTo>
            </a:path>
          </a:pathLst>
        </a:custGeom>
        <a:noFill/>
        <a:ln w="1905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p>
      </dsp:txBody>
      <dsp:txXfrm>
        <a:off x="4538584" y="3605230"/>
        <a:ext cx="23367" cy="23367"/>
      </dsp:txXfrm>
    </dsp:sp>
    <dsp:sp modelId="{CD6E2CF3-F7D0-430F-9E74-D9E214D961EC}">
      <dsp:nvSpPr>
        <dsp:cNvPr id="0" name=""/>
        <dsp:cNvSpPr/>
      </dsp:nvSpPr>
      <dsp:spPr>
        <a:xfrm>
          <a:off x="4367492" y="3657645"/>
          <a:ext cx="1553211" cy="1553211"/>
        </a:xfrm>
        <a:prstGeom prst="ellipse">
          <a:avLst/>
        </a:prstGeom>
        <a:solidFill>
          <a:schemeClr val="accent1">
            <a:shade val="80000"/>
            <a:hueOff val="272799"/>
            <a:satOff val="-28446"/>
            <a:lumOff val="1911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1" kern="1200" noProof="0"/>
            <a:t>Assurance</a:t>
          </a:r>
          <a:endParaRPr lang="en-GB" sz="1000" kern="1200" noProof="0"/>
        </a:p>
        <a:p>
          <a:pPr marL="0" lvl="0" indent="0" algn="ctr" defTabSz="444500">
            <a:lnSpc>
              <a:spcPct val="90000"/>
            </a:lnSpc>
            <a:spcBef>
              <a:spcPct val="0"/>
            </a:spcBef>
            <a:spcAft>
              <a:spcPct val="35000"/>
            </a:spcAft>
            <a:buNone/>
          </a:pPr>
          <a:r>
            <a:rPr lang="en-GB" sz="1000" kern="1200" noProof="0"/>
            <a:t>Approach to ongoing monitoring and reporting and managing non-compliance</a:t>
          </a:r>
        </a:p>
      </dsp:txBody>
      <dsp:txXfrm>
        <a:off x="4594954" y="3885107"/>
        <a:ext cx="1098287" cy="1098287"/>
      </dsp:txXfrm>
    </dsp:sp>
    <dsp:sp modelId="{1E3FFE96-FB0C-413C-BF39-7F8968B61F7F}">
      <dsp:nvSpPr>
        <dsp:cNvPr id="0" name=""/>
        <dsp:cNvSpPr/>
      </dsp:nvSpPr>
      <dsp:spPr>
        <a:xfrm rot="7560000">
          <a:off x="3128929" y="3599248"/>
          <a:ext cx="467356" cy="35332"/>
        </a:xfrm>
        <a:custGeom>
          <a:avLst/>
          <a:gdLst/>
          <a:ahLst/>
          <a:cxnLst/>
          <a:rect l="0" t="0" r="0" b="0"/>
          <a:pathLst>
            <a:path>
              <a:moveTo>
                <a:pt x="0" y="17666"/>
              </a:moveTo>
              <a:lnTo>
                <a:pt x="467356" y="17666"/>
              </a:lnTo>
            </a:path>
          </a:pathLst>
        </a:custGeom>
        <a:noFill/>
        <a:ln w="1905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p>
      </dsp:txBody>
      <dsp:txXfrm rot="10800000">
        <a:off x="3350924" y="3605230"/>
        <a:ext cx="23367" cy="23367"/>
      </dsp:txXfrm>
    </dsp:sp>
    <dsp:sp modelId="{EE9FA948-9A71-4FDD-9C81-CEFD0AC6150F}">
      <dsp:nvSpPr>
        <dsp:cNvPr id="0" name=""/>
        <dsp:cNvSpPr/>
      </dsp:nvSpPr>
      <dsp:spPr>
        <a:xfrm>
          <a:off x="1992172" y="3657645"/>
          <a:ext cx="1553211" cy="1553211"/>
        </a:xfrm>
        <a:prstGeom prst="ellipse">
          <a:avLst/>
        </a:prstGeom>
        <a:solidFill>
          <a:schemeClr val="accent1">
            <a:shade val="80000"/>
            <a:hueOff val="409199"/>
            <a:satOff val="-42669"/>
            <a:lumOff val="2866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1" kern="1200" noProof="0"/>
            <a:t>Issue and Error Resolution</a:t>
          </a:r>
        </a:p>
        <a:p>
          <a:pPr marL="0" lvl="0" indent="0" algn="ctr" defTabSz="444500">
            <a:lnSpc>
              <a:spcPct val="90000"/>
            </a:lnSpc>
            <a:spcBef>
              <a:spcPct val="0"/>
            </a:spcBef>
            <a:spcAft>
              <a:spcPct val="35000"/>
            </a:spcAft>
            <a:buNone/>
          </a:pPr>
          <a:r>
            <a:rPr lang="en-GB" sz="1000" kern="1200" noProof="0"/>
            <a:t>Mechanism for managing consumer and user issues</a:t>
          </a:r>
          <a:endParaRPr lang="en-GB" sz="1000" kern="1200" noProof="0">
            <a:highlight>
              <a:srgbClr val="FFFF00"/>
            </a:highlight>
          </a:endParaRPr>
        </a:p>
      </dsp:txBody>
      <dsp:txXfrm>
        <a:off x="2219634" y="3885107"/>
        <a:ext cx="1098287" cy="1098287"/>
      </dsp:txXfrm>
    </dsp:sp>
    <dsp:sp modelId="{6C7DBC0D-9D01-41BB-BD91-265BC6160C4D}">
      <dsp:nvSpPr>
        <dsp:cNvPr id="0" name=""/>
        <dsp:cNvSpPr/>
      </dsp:nvSpPr>
      <dsp:spPr>
        <a:xfrm rot="11880000">
          <a:off x="2761922" y="2469716"/>
          <a:ext cx="467356" cy="35332"/>
        </a:xfrm>
        <a:custGeom>
          <a:avLst/>
          <a:gdLst/>
          <a:ahLst/>
          <a:cxnLst/>
          <a:rect l="0" t="0" r="0" b="0"/>
          <a:pathLst>
            <a:path>
              <a:moveTo>
                <a:pt x="0" y="17666"/>
              </a:moveTo>
              <a:lnTo>
                <a:pt x="467356" y="17666"/>
              </a:lnTo>
            </a:path>
          </a:pathLst>
        </a:custGeom>
        <a:noFill/>
        <a:ln w="19050" cap="flat" cmpd="sng" algn="ctr">
          <a:solidFill>
            <a:schemeClr val="accent1">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GB" sz="500" kern="1200" noProof="0"/>
        </a:p>
      </dsp:txBody>
      <dsp:txXfrm rot="10800000">
        <a:off x="2983916" y="2475698"/>
        <a:ext cx="23367" cy="23367"/>
      </dsp:txXfrm>
    </dsp:sp>
    <dsp:sp modelId="{6FBC4DDC-464E-413E-BBEB-11D69562246D}">
      <dsp:nvSpPr>
        <dsp:cNvPr id="0" name=""/>
        <dsp:cNvSpPr/>
      </dsp:nvSpPr>
      <dsp:spPr>
        <a:xfrm>
          <a:off x="1258158" y="1398582"/>
          <a:ext cx="1553211" cy="1553211"/>
        </a:xfrm>
        <a:prstGeom prst="ellipse">
          <a:avLst/>
        </a:prstGeom>
        <a:solidFill>
          <a:schemeClr val="accent1">
            <a:shade val="80000"/>
            <a:hueOff val="545598"/>
            <a:satOff val="-56892"/>
            <a:lumOff val="38221"/>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GB" sz="1000" b="1" kern="1200" noProof="0"/>
            <a:t>Funding</a:t>
          </a:r>
        </a:p>
        <a:p>
          <a:pPr marL="0" lvl="0" indent="0" algn="ctr" defTabSz="444500">
            <a:lnSpc>
              <a:spcPct val="90000"/>
            </a:lnSpc>
            <a:spcBef>
              <a:spcPct val="0"/>
            </a:spcBef>
            <a:spcAft>
              <a:spcPct val="35000"/>
            </a:spcAft>
            <a:buNone/>
          </a:pPr>
          <a:r>
            <a:rPr lang="en-GB" sz="1000" kern="1200" noProof="0"/>
            <a:t>Enduring cost recovery for management of CCS and assurance / access arrangements</a:t>
          </a:r>
        </a:p>
      </dsp:txBody>
      <dsp:txXfrm>
        <a:off x="1485620" y="1626044"/>
        <a:ext cx="1098287" cy="109828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2F7992D-7FF5-482C-9EEC-D384F49BC73A}">
      <dsp:nvSpPr>
        <dsp:cNvPr id="0" name=""/>
        <dsp:cNvSpPr/>
      </dsp:nvSpPr>
      <dsp:spPr>
        <a:xfrm>
          <a:off x="637604" y="187083"/>
          <a:ext cx="2538779" cy="2538779"/>
        </a:xfrm>
        <a:prstGeom prst="pie">
          <a:avLst>
            <a:gd name="adj1" fmla="val 16200000"/>
            <a:gd name="adj2" fmla="val 2052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rtl="0">
            <a:lnSpc>
              <a:spcPct val="90000"/>
            </a:lnSpc>
            <a:spcBef>
              <a:spcPct val="0"/>
            </a:spcBef>
            <a:spcAft>
              <a:spcPct val="35000"/>
            </a:spcAft>
            <a:buFont typeface="Arial" panose="020B0604020202020204" pitchFamily="34" charset="0"/>
            <a:buNone/>
          </a:pPr>
          <a:r>
            <a:rPr lang="en-GB" sz="1000" b="1" kern="1200" noProof="0">
              <a:latin typeface="Outfit SemiBold"/>
            </a:rPr>
            <a:t>Organisation Verification</a:t>
          </a:r>
          <a:endParaRPr lang="en-GB" sz="1000" kern="1200" noProof="0"/>
        </a:p>
      </dsp:txBody>
      <dsp:txXfrm>
        <a:off x="1962001" y="613840"/>
        <a:ext cx="816036" cy="544024"/>
      </dsp:txXfrm>
    </dsp:sp>
    <dsp:sp modelId="{9D71884B-6300-4EE4-A7B5-C92384DA9C8A}">
      <dsp:nvSpPr>
        <dsp:cNvPr id="0" name=""/>
        <dsp:cNvSpPr/>
      </dsp:nvSpPr>
      <dsp:spPr>
        <a:xfrm>
          <a:off x="659365" y="254784"/>
          <a:ext cx="2538779" cy="2538779"/>
        </a:xfrm>
        <a:prstGeom prst="pie">
          <a:avLst>
            <a:gd name="adj1" fmla="val 20520000"/>
            <a:gd name="adj2" fmla="val 3240000"/>
          </a:avLst>
        </a:prstGeom>
        <a:gradFill rotWithShape="0">
          <a:gsLst>
            <a:gs pos="0">
              <a:schemeClr val="accent5">
                <a:hueOff val="-3038037"/>
                <a:satOff val="-207"/>
                <a:lumOff val="490"/>
                <a:alphaOff val="0"/>
                <a:satMod val="103000"/>
                <a:lumMod val="102000"/>
                <a:tint val="94000"/>
              </a:schemeClr>
            </a:gs>
            <a:gs pos="50000">
              <a:schemeClr val="accent5">
                <a:hueOff val="-3038037"/>
                <a:satOff val="-207"/>
                <a:lumOff val="490"/>
                <a:alphaOff val="0"/>
                <a:satMod val="110000"/>
                <a:lumMod val="100000"/>
                <a:shade val="100000"/>
              </a:schemeClr>
            </a:gs>
            <a:gs pos="100000">
              <a:schemeClr val="accent5">
                <a:hueOff val="-3038037"/>
                <a:satOff val="-207"/>
                <a:lumOff val="49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b="1" kern="1200" noProof="0"/>
            <a:t>Access Agreement</a:t>
          </a:r>
          <a:endParaRPr lang="en-GB" sz="1000" kern="1200" noProof="0"/>
        </a:p>
      </dsp:txBody>
      <dsp:txXfrm>
        <a:off x="2294460" y="1414765"/>
        <a:ext cx="755589" cy="604471"/>
      </dsp:txXfrm>
    </dsp:sp>
    <dsp:sp modelId="{0F166D00-6576-41C5-B937-48AE4D28F84C}">
      <dsp:nvSpPr>
        <dsp:cNvPr id="0" name=""/>
        <dsp:cNvSpPr/>
      </dsp:nvSpPr>
      <dsp:spPr>
        <a:xfrm>
          <a:off x="601941" y="296493"/>
          <a:ext cx="2538779" cy="2538779"/>
        </a:xfrm>
        <a:prstGeom prst="pie">
          <a:avLst>
            <a:gd name="adj1" fmla="val 3240000"/>
            <a:gd name="adj2" fmla="val 7560000"/>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b="1" kern="1200" noProof="0"/>
            <a:t>Information Security</a:t>
          </a:r>
          <a:endParaRPr lang="en-GB" sz="1000" kern="1200" noProof="0"/>
        </a:p>
      </dsp:txBody>
      <dsp:txXfrm>
        <a:off x="1508648" y="2079683"/>
        <a:ext cx="725365" cy="664918"/>
      </dsp:txXfrm>
    </dsp:sp>
    <dsp:sp modelId="{9E40B50C-E163-485A-8D96-A497FE0ED2A4}">
      <dsp:nvSpPr>
        <dsp:cNvPr id="0" name=""/>
        <dsp:cNvSpPr/>
      </dsp:nvSpPr>
      <dsp:spPr>
        <a:xfrm>
          <a:off x="544516" y="254784"/>
          <a:ext cx="2538779" cy="2538779"/>
        </a:xfrm>
        <a:prstGeom prst="pie">
          <a:avLst>
            <a:gd name="adj1" fmla="val 7560000"/>
            <a:gd name="adj2" fmla="val 11880000"/>
          </a:avLst>
        </a:prstGeom>
        <a:gradFill rotWithShape="0">
          <a:gsLst>
            <a:gs pos="0">
              <a:schemeClr val="accent5">
                <a:hueOff val="-9114112"/>
                <a:satOff val="-620"/>
                <a:lumOff val="1471"/>
                <a:alphaOff val="0"/>
                <a:satMod val="103000"/>
                <a:lumMod val="102000"/>
                <a:tint val="94000"/>
              </a:schemeClr>
            </a:gs>
            <a:gs pos="50000">
              <a:schemeClr val="accent5">
                <a:hueOff val="-9114112"/>
                <a:satOff val="-620"/>
                <a:lumOff val="1471"/>
                <a:alphaOff val="0"/>
                <a:satMod val="110000"/>
                <a:lumMod val="100000"/>
                <a:shade val="100000"/>
              </a:schemeClr>
            </a:gs>
            <a:gs pos="100000">
              <a:schemeClr val="accent5">
                <a:hueOff val="-9114112"/>
                <a:satOff val="-620"/>
                <a:lumOff val="14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a:lnSpc>
              <a:spcPct val="90000"/>
            </a:lnSpc>
            <a:spcBef>
              <a:spcPct val="0"/>
            </a:spcBef>
            <a:spcAft>
              <a:spcPct val="35000"/>
            </a:spcAft>
            <a:buFont typeface="Arial" panose="020B0604020202020204" pitchFamily="34" charset="0"/>
            <a:buNone/>
          </a:pPr>
          <a:r>
            <a:rPr lang="en-GB" sz="1000" b="1" kern="1200" noProof="0"/>
            <a:t>Data Protection </a:t>
          </a:r>
        </a:p>
      </dsp:txBody>
      <dsp:txXfrm>
        <a:off x="692611" y="1414765"/>
        <a:ext cx="755589" cy="604471"/>
      </dsp:txXfrm>
    </dsp:sp>
    <dsp:sp modelId="{273F4C85-FE03-424E-AF8D-BCDDE7A7B6A1}">
      <dsp:nvSpPr>
        <dsp:cNvPr id="0" name=""/>
        <dsp:cNvSpPr/>
      </dsp:nvSpPr>
      <dsp:spPr>
        <a:xfrm>
          <a:off x="566277" y="187083"/>
          <a:ext cx="2538779" cy="2538779"/>
        </a:xfrm>
        <a:prstGeom prst="pie">
          <a:avLst>
            <a:gd name="adj1" fmla="val 11880000"/>
            <a:gd name="adj2" fmla="val 16200000"/>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444500" rtl="0">
            <a:lnSpc>
              <a:spcPct val="90000"/>
            </a:lnSpc>
            <a:spcBef>
              <a:spcPct val="0"/>
            </a:spcBef>
            <a:spcAft>
              <a:spcPct val="35000"/>
            </a:spcAft>
            <a:buFont typeface="Arial" panose="020B0604020202020204" pitchFamily="34" charset="0"/>
            <a:buNone/>
          </a:pPr>
          <a:r>
            <a:rPr lang="en-GB" sz="1000" b="1" kern="1200" noProof="0">
              <a:latin typeface="+mj-lt"/>
            </a:rPr>
            <a:t>Testing</a:t>
          </a:r>
        </a:p>
      </dsp:txBody>
      <dsp:txXfrm>
        <a:off x="964623" y="613840"/>
        <a:ext cx="816036" cy="544024"/>
      </dsp:txXfrm>
    </dsp:sp>
    <dsp:sp modelId="{56C43D23-367E-4488-9A8A-5341E5EFC92C}">
      <dsp:nvSpPr>
        <dsp:cNvPr id="0" name=""/>
        <dsp:cNvSpPr/>
      </dsp:nvSpPr>
      <dsp:spPr>
        <a:xfrm>
          <a:off x="480322" y="29921"/>
          <a:ext cx="2853105" cy="2853105"/>
        </a:xfrm>
        <a:prstGeom prst="circularArrow">
          <a:avLst>
            <a:gd name="adj1" fmla="val 5085"/>
            <a:gd name="adj2" fmla="val 327528"/>
            <a:gd name="adj3" fmla="val 20192361"/>
            <a:gd name="adj4" fmla="val 16200324"/>
            <a:gd name="adj5" fmla="val 5932"/>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5A01DC8A-6F46-4BB9-AB23-1D8A43727746}">
      <dsp:nvSpPr>
        <dsp:cNvPr id="0" name=""/>
        <dsp:cNvSpPr/>
      </dsp:nvSpPr>
      <dsp:spPr>
        <a:xfrm>
          <a:off x="502378" y="97599"/>
          <a:ext cx="2853105" cy="2853105"/>
        </a:xfrm>
        <a:prstGeom prst="circularArrow">
          <a:avLst>
            <a:gd name="adj1" fmla="val 5085"/>
            <a:gd name="adj2" fmla="val 327528"/>
            <a:gd name="adj3" fmla="val 2912753"/>
            <a:gd name="adj4" fmla="val 20519953"/>
            <a:gd name="adj5" fmla="val 5932"/>
          </a:avLst>
        </a:prstGeom>
        <a:gradFill rotWithShape="0">
          <a:gsLst>
            <a:gs pos="0">
              <a:schemeClr val="accent5">
                <a:hueOff val="-3038037"/>
                <a:satOff val="-207"/>
                <a:lumOff val="490"/>
                <a:alphaOff val="0"/>
                <a:satMod val="103000"/>
                <a:lumMod val="102000"/>
                <a:tint val="94000"/>
              </a:schemeClr>
            </a:gs>
            <a:gs pos="50000">
              <a:schemeClr val="accent5">
                <a:hueOff val="-3038037"/>
                <a:satOff val="-207"/>
                <a:lumOff val="490"/>
                <a:alphaOff val="0"/>
                <a:satMod val="110000"/>
                <a:lumMod val="100000"/>
                <a:shade val="100000"/>
              </a:schemeClr>
            </a:gs>
            <a:gs pos="100000">
              <a:schemeClr val="accent5">
                <a:hueOff val="-3038037"/>
                <a:satOff val="-207"/>
                <a:lumOff val="49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A1424DFD-E2D1-47BF-9412-965372C89E7C}">
      <dsp:nvSpPr>
        <dsp:cNvPr id="0" name=""/>
        <dsp:cNvSpPr/>
      </dsp:nvSpPr>
      <dsp:spPr>
        <a:xfrm>
          <a:off x="444778" y="139435"/>
          <a:ext cx="2853105" cy="2853105"/>
        </a:xfrm>
        <a:prstGeom prst="circularArrow">
          <a:avLst>
            <a:gd name="adj1" fmla="val 5085"/>
            <a:gd name="adj2" fmla="val 327528"/>
            <a:gd name="adj3" fmla="val 7232777"/>
            <a:gd name="adj4" fmla="val 3239695"/>
            <a:gd name="adj5" fmla="val 5932"/>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91AF3444-363E-44DE-B6A2-15273295E346}">
      <dsp:nvSpPr>
        <dsp:cNvPr id="0" name=""/>
        <dsp:cNvSpPr/>
      </dsp:nvSpPr>
      <dsp:spPr>
        <a:xfrm>
          <a:off x="387178" y="97599"/>
          <a:ext cx="2853105" cy="2853105"/>
        </a:xfrm>
        <a:prstGeom prst="circularArrow">
          <a:avLst>
            <a:gd name="adj1" fmla="val 5085"/>
            <a:gd name="adj2" fmla="val 327528"/>
            <a:gd name="adj3" fmla="val 11552519"/>
            <a:gd name="adj4" fmla="val 7559718"/>
            <a:gd name="adj5" fmla="val 5932"/>
          </a:avLst>
        </a:prstGeom>
        <a:gradFill rotWithShape="0">
          <a:gsLst>
            <a:gs pos="0">
              <a:schemeClr val="accent5">
                <a:hueOff val="-9114112"/>
                <a:satOff val="-620"/>
                <a:lumOff val="1471"/>
                <a:alphaOff val="0"/>
                <a:satMod val="103000"/>
                <a:lumMod val="102000"/>
                <a:tint val="94000"/>
              </a:schemeClr>
            </a:gs>
            <a:gs pos="50000">
              <a:schemeClr val="accent5">
                <a:hueOff val="-9114112"/>
                <a:satOff val="-620"/>
                <a:lumOff val="1471"/>
                <a:alphaOff val="0"/>
                <a:satMod val="110000"/>
                <a:lumMod val="100000"/>
                <a:shade val="100000"/>
              </a:schemeClr>
            </a:gs>
            <a:gs pos="100000">
              <a:schemeClr val="accent5">
                <a:hueOff val="-9114112"/>
                <a:satOff val="-620"/>
                <a:lumOff val="147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 modelId="{784150A5-ED3D-4252-AF59-0F58FD52019C}">
      <dsp:nvSpPr>
        <dsp:cNvPr id="0" name=""/>
        <dsp:cNvSpPr/>
      </dsp:nvSpPr>
      <dsp:spPr>
        <a:xfrm>
          <a:off x="409234" y="29921"/>
          <a:ext cx="2853105" cy="2853105"/>
        </a:xfrm>
        <a:prstGeom prst="circularArrow">
          <a:avLst>
            <a:gd name="adj1" fmla="val 5085"/>
            <a:gd name="adj2" fmla="val 327528"/>
            <a:gd name="adj3" fmla="val 15872148"/>
            <a:gd name="adj4" fmla="val 11880111"/>
            <a:gd name="adj5" fmla="val 5932"/>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40005DD-4F6F-10BE-92DB-C04401C27710}"/>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5E3FDB99-DD05-786A-5ACA-722E533F1570}"/>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72B4B18-7F06-4CCA-B6BE-4FEC199D150E}"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7/1/2026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FEB668DE-A904-BDAE-0068-25F43A66158D}"/>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04EEAD8F-1463-BD0C-BDD8-6EB4484DA396}"/>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27CA51-70CC-4A26-B2D4-F430DF5FF563}"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21330585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6BF8C39C-0A47-53D2-4BCF-AC47D67ABCC6}"/>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F6787C2F-E93A-6D4E-6858-CCD179677717}"/>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F518DF9E-E207-05B8-F51E-90C61DE2C7CC}"/>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txBody>
          <a:bodyPr/>
          <a:lstStyle/>
          <a:p>
            <a:endParaRPr lang="en-GB"/>
          </a:p>
        </p:txBody>
      </p:sp>
      <p:sp>
        <p:nvSpPr>
          <p:cNvPr id="5" name="Google Shape;6;n">
            <a:extLst>
              <a:ext uri="{FF2B5EF4-FFF2-40B4-BE49-F238E27FC236}">
                <a16:creationId xmlns:a16="http://schemas.microsoft.com/office/drawing/2014/main" id="{6959D379-B2ED-A5FE-0946-93F18E857F9E}"/>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4E6C6888-FBA3-A085-31E7-B91310C3D8F4}"/>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591DF331-5658-2F22-9020-53A0561E799C}"/>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39C70C13-FB7E-499F-8353-640616ED2EAA}" type="slidenum">
              <a:t>‹#›</a:t>
            </a:fld>
            <a:endParaRPr lang="en-GB"/>
          </a:p>
        </p:txBody>
      </p:sp>
    </p:spTree>
    <p:extLst>
      <p:ext uri="{BB962C8B-B14F-4D97-AF65-F5344CB8AC3E}">
        <p14:creationId xmlns:p14="http://schemas.microsoft.com/office/powerpoint/2010/main" val="547139081"/>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US"/>
          </a:p>
        </p:txBody>
      </p:sp>
      <p:sp>
        <p:nvSpPr>
          <p:cNvPr id="3" name="Notes Placeholder 2"/>
          <p:cNvSpPr>
            <a:spLocks noGrp="1"/>
          </p:cNvSpPr>
          <p:nvPr>
            <p:ph type="body" idx="1"/>
          </p:nvPr>
        </p:nvSpPr>
        <p:spPr/>
        <p:txBody>
          <a:bodyPr/>
          <a:lstStyle/>
          <a:p>
            <a:endParaRPr lang="en-US">
              <a:latin typeface="Calibri"/>
              <a:ea typeface="Calibri"/>
              <a:cs typeface="Calibri"/>
            </a:endParaRPr>
          </a:p>
        </p:txBody>
      </p:sp>
      <p:sp>
        <p:nvSpPr>
          <p:cNvPr id="4" name="Slide Number Placeholder 3"/>
          <p:cNvSpPr>
            <a:spLocks noGrp="1"/>
          </p:cNvSpPr>
          <p:nvPr>
            <p:ph type="sldNum" idx="12"/>
          </p:nvPr>
        </p:nvSpPr>
        <p:spPr/>
        <p:txBody>
          <a:bodyPr/>
          <a:lstStyle/>
          <a:p>
            <a:pPr algn="r"/>
            <a:fld id="{00000000-1234-1234-1234-123412341234}" type="slidenum">
              <a:rPr lang="en-GB" sz="1200" smtClean="0">
                <a:solidFill>
                  <a:schemeClr val="dk1"/>
                </a:solidFill>
              </a:rPr>
              <a:pPr algn="r"/>
              <a:t>3</a:t>
            </a:fld>
            <a:endParaRPr lang="en-GB" sz="1200">
              <a:solidFill>
                <a:schemeClr val="dk1"/>
              </a:solidFill>
            </a:endParaRPr>
          </a:p>
        </p:txBody>
      </p:sp>
    </p:spTree>
    <p:extLst>
      <p:ext uri="{BB962C8B-B14F-4D97-AF65-F5344CB8AC3E}">
        <p14:creationId xmlns:p14="http://schemas.microsoft.com/office/powerpoint/2010/main" val="14044637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2F037F-F51C-D127-DFCF-1C618EB8B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84445A-BB2A-E4BF-6BF4-EF93A588E984}"/>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15DCB7AD-E6D6-37EC-EDA4-4ABD7DE76F22}"/>
              </a:ext>
            </a:extLst>
          </p:cNvPr>
          <p:cNvSpPr>
            <a:spLocks noGrp="1"/>
          </p:cNvSpPr>
          <p:nvPr>
            <p:ph type="body" idx="1"/>
          </p:nvPr>
        </p:nvSpPr>
        <p:spPr/>
        <p:txBody>
          <a:bodyPr/>
          <a:lstStyle/>
          <a:p>
            <a:r>
              <a:rPr lang="en-GB"/>
              <a:t>Remove redress based on advice from Steerco</a:t>
            </a:r>
          </a:p>
        </p:txBody>
      </p:sp>
      <p:sp>
        <p:nvSpPr>
          <p:cNvPr id="4" name="Slide Number Placeholder 3">
            <a:extLst>
              <a:ext uri="{FF2B5EF4-FFF2-40B4-BE49-F238E27FC236}">
                <a16:creationId xmlns:a16="http://schemas.microsoft.com/office/drawing/2014/main" id="{372CB3F1-5640-3680-8421-965B0208BF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AA28E97-70D7-4D62-987F-B0BCD02CF5A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42604064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CDDB3-937A-439B-8C7B-A3CB6BEE240E}" type="slidenum">
              <a:rPr kumimoji="0" lang="en-GB" sz="1200" b="0" i="0" u="none" strike="noStrike" kern="0" cap="none" spc="0" normalizeH="0" baseline="0" noProof="0" smtClean="0">
                <a:ln>
                  <a:noFill/>
                </a:ln>
                <a:solidFill>
                  <a:srgbClr val="000000"/>
                </a:solidFill>
                <a:effectLst/>
                <a:uLnTx/>
                <a:uFillTx/>
                <a:latin typeface="Outfit" pitchFamily="2"/>
                <a:cs typeface="Arial"/>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0" cap="none" spc="0" normalizeH="0" baseline="0" noProof="0">
              <a:ln>
                <a:noFill/>
              </a:ln>
              <a:solidFill>
                <a:srgbClr val="000000"/>
              </a:solidFill>
              <a:effectLst/>
              <a:uLnTx/>
              <a:uFillTx/>
              <a:latin typeface="Outfit" pitchFamily="2"/>
              <a:cs typeface="Arial"/>
            </a:endParaRPr>
          </a:p>
        </p:txBody>
      </p:sp>
    </p:spTree>
    <p:extLst>
      <p:ext uri="{BB962C8B-B14F-4D97-AF65-F5344CB8AC3E}">
        <p14:creationId xmlns:p14="http://schemas.microsoft.com/office/powerpoint/2010/main" val="7891243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3D099-BE0F-103B-83A6-DFC2F0A294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53CBCB-50FF-E1C3-ECFA-BD452925A5F1}"/>
              </a:ext>
            </a:extLst>
          </p:cNvPr>
          <p:cNvSpPr>
            <a:spLocks noGrp="1" noRot="1" noChangeAspect="1"/>
          </p:cNvSpPr>
          <p:nvPr>
            <p:ph type="sldImg"/>
          </p:nvPr>
        </p:nvSpPr>
        <p:spPr>
          <a:xfrm>
            <a:off x="685800" y="1143000"/>
            <a:ext cx="5486400" cy="3086100"/>
          </a:xfrm>
        </p:spPr>
        <p:txBody>
          <a:bodyPr/>
          <a:lstStyle/>
          <a:p>
            <a:endParaRPr lang="en-GB"/>
          </a:p>
        </p:txBody>
      </p:sp>
      <p:sp>
        <p:nvSpPr>
          <p:cNvPr id="3" name="Notes Placeholder 2">
            <a:extLst>
              <a:ext uri="{FF2B5EF4-FFF2-40B4-BE49-F238E27FC236}">
                <a16:creationId xmlns:a16="http://schemas.microsoft.com/office/drawing/2014/main" id="{04A9E75B-4A06-2C0A-5E79-DB028BC8D19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AABC904-B4F1-2B5D-7FFF-38900EE72C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33CDDB3-937A-439B-8C7B-A3CB6BEE240E}" type="slidenum">
              <a:rPr kumimoji="0" lang="en-GB" sz="1200" b="0" i="0" u="none" strike="noStrike" kern="0" cap="none" spc="0" normalizeH="0" baseline="0" noProof="0" smtClean="0">
                <a:ln>
                  <a:noFill/>
                </a:ln>
                <a:solidFill>
                  <a:srgbClr val="000000"/>
                </a:solidFill>
                <a:effectLst/>
                <a:uLnTx/>
                <a:uFillTx/>
                <a:latin typeface="Outfit" pitchFamily="2"/>
                <a:cs typeface="Arial"/>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0" cap="none" spc="0" normalizeH="0" baseline="0" noProof="0">
              <a:ln>
                <a:noFill/>
              </a:ln>
              <a:solidFill>
                <a:srgbClr val="000000"/>
              </a:solidFill>
              <a:effectLst/>
              <a:uLnTx/>
              <a:uFillTx/>
              <a:latin typeface="Outfit" pitchFamily="2"/>
              <a:cs typeface="Arial"/>
            </a:endParaRPr>
          </a:p>
        </p:txBody>
      </p:sp>
    </p:spTree>
    <p:extLst>
      <p:ext uri="{BB962C8B-B14F-4D97-AF65-F5344CB8AC3E}">
        <p14:creationId xmlns:p14="http://schemas.microsoft.com/office/powerpoint/2010/main" val="38911862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CEDC3A-6470-E77F-D549-0AB5B5DFCC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230A6E-6724-99B7-29D9-2949A8751DF5}"/>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D8FED4E2-E82A-2EAF-65DD-FAF02FBE6D6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0AF834D-A004-341E-2F44-FFBB2FB47E39}"/>
              </a:ext>
            </a:extLst>
          </p:cNvPr>
          <p:cNvSpPr>
            <a:spLocks noGrp="1"/>
          </p:cNvSpPr>
          <p:nvPr>
            <p:ph type="sldNum" sz="quarter" idx="5"/>
          </p:nvPr>
        </p:nvSpPr>
        <p:spPr/>
        <p:txBody>
          <a:bodyPr/>
          <a:lstStyle/>
          <a:p>
            <a:pPr lvl="0"/>
            <a:fld id="{39C70C13-FB7E-499F-8353-640616ED2EAA}" type="slidenum">
              <a:rPr lang="en-GB" smtClean="0"/>
              <a:t>10</a:t>
            </a:fld>
            <a:endParaRPr lang="en-GB"/>
          </a:p>
        </p:txBody>
      </p:sp>
    </p:spTree>
    <p:extLst>
      <p:ext uri="{BB962C8B-B14F-4D97-AF65-F5344CB8AC3E}">
        <p14:creationId xmlns:p14="http://schemas.microsoft.com/office/powerpoint/2010/main" val="30441348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43D2D-7AE6-6CF7-DDA5-E289EA699F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D4400-3E39-AD23-905B-B9B5BB6BB016}"/>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008C6FB1-CC28-777B-714A-90B7B9F5035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A889619-5AFD-4498-AB1E-320D5818DF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B6DDD-8607-40C5-8F85-763C181852A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05410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43D2D-7AE6-6CF7-DDA5-E289EA699F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D4400-3E39-AD23-905B-B9B5BB6BB016}"/>
              </a:ext>
            </a:extLst>
          </p:cNvPr>
          <p:cNvSpPr>
            <a:spLocks noGrp="1" noRot="1" noChangeAspect="1"/>
          </p:cNvSpPr>
          <p:nvPr>
            <p:ph type="sldImg"/>
          </p:nvPr>
        </p:nvSpPr>
        <p:spPr>
          <a:xfrm>
            <a:off x="381000" y="685800"/>
            <a:ext cx="6096000" cy="3429000"/>
          </a:xfrm>
        </p:spPr>
        <p:txBody>
          <a:bodyPr/>
          <a:lstStyle/>
          <a:p>
            <a:endParaRPr lang="en-GB"/>
          </a:p>
        </p:txBody>
      </p:sp>
      <p:sp>
        <p:nvSpPr>
          <p:cNvPr id="3" name="Notes Placeholder 2">
            <a:extLst>
              <a:ext uri="{FF2B5EF4-FFF2-40B4-BE49-F238E27FC236}">
                <a16:creationId xmlns:a16="http://schemas.microsoft.com/office/drawing/2014/main" id="{008C6FB1-CC28-777B-714A-90B7B9F5035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A889619-5AFD-4498-AB1E-320D5818DF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8FB6DDD-8607-40C5-8F85-763C181852A5}"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90541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lvl="0"/>
            <a:fld id="{39C70C13-FB7E-499F-8353-640616ED2EAA}" type="slidenum">
              <a:rPr lang="en-GB" smtClean="0"/>
              <a:t>14</a:t>
            </a:fld>
            <a:endParaRPr lang="en-GB"/>
          </a:p>
        </p:txBody>
      </p:sp>
    </p:spTree>
    <p:extLst>
      <p:ext uri="{BB962C8B-B14F-4D97-AF65-F5344CB8AC3E}">
        <p14:creationId xmlns:p14="http://schemas.microsoft.com/office/powerpoint/2010/main" val="2740162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GB"/>
          </a:p>
        </p:txBody>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1713718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8" Type="http://schemas.openxmlformats.org/officeDocument/2006/relationships/hyperlink" Target="../../../../6.e%20External%20Access%20(Sapient)%20&#8288;/4.%20Working%20groups/Solution%20Group%20sessions/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5.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8" Type="http://schemas.openxmlformats.org/officeDocument/2006/relationships/hyperlink" Target="../../../../6.e%20External%20Access%20(Sapient)%20&#8288;/1.%20Working%20files/March%202026/UX%20-%20Topic%20SG%2012.03.26/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29.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4.png"/><Relationship Id="rId7" Type="http://schemas.openxmlformats.org/officeDocument/2006/relationships/hyperlink" Target="mailto:info@retailenergycode.co.uk" TargetMode="External"/><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7.png"/><Relationship Id="rId9" Type="http://schemas.openxmlformats.org/officeDocument/2006/relationships/hyperlink" Target="https://uk.linkedin.com/company/the-retail-energy-code-company" TargetMode="Externa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8" Type="http://schemas.openxmlformats.org/officeDocument/2006/relationships/hyperlink" Target="../../../../6.e%20External%20Access%20(Sapient)%20&#8288;/1.%20Working%20files/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3.png"/><Relationship Id="rId9" Type="http://schemas.openxmlformats.org/officeDocument/2006/relationships/hyperlink" Target="https://uk.linkedin.com/company/the-retail-energy-code-company" TargetMode="External"/></Relationships>
</file>

<file path=ppt/slideLayouts/_rels/slideLayout85.xml.rels><?xml version="1.0" encoding="UTF-8" standalone="yes"?>
<Relationships xmlns="http://schemas.openxmlformats.org/package/2006/relationships"><Relationship Id="rId8" Type="http://schemas.openxmlformats.org/officeDocument/2006/relationships/hyperlink" Target="../March%202026/UX%20-%20Topic%20SG%2012.03.26/retailenergycode.co.uk" TargetMode="External"/><Relationship Id="rId3" Type="http://schemas.openxmlformats.org/officeDocument/2006/relationships/image" Target="../media/image3.png"/><Relationship Id="rId7" Type="http://schemas.openxmlformats.org/officeDocument/2006/relationships/hyperlink" Target="mailto:info@retailenergycode.co.uk" TargetMode="External"/><Relationship Id="rId2" Type="http://schemas.openxmlformats.org/officeDocument/2006/relationships/image" Target="../media/image24.png"/><Relationship Id="rId1" Type="http://schemas.openxmlformats.org/officeDocument/2006/relationships/slideMaster" Target="../slideMasters/slideMaster3.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3.png"/><Relationship Id="rId9" Type="http://schemas.openxmlformats.org/officeDocument/2006/relationships/hyperlink" Target="https://uk.linkedin.com/company/the-retail-energy-code-company" TargetMode="Externa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8.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23.png"/><Relationship Id="rId7" Type="http://schemas.openxmlformats.org/officeDocument/2006/relationships/hyperlink" Target="../../../../../../../retailenergycode.co.uk" TargetMode="External"/><Relationship Id="rId2" Type="http://schemas.openxmlformats.org/officeDocument/2006/relationships/image" Target="../media/image30.png"/><Relationship Id="rId1" Type="http://schemas.openxmlformats.org/officeDocument/2006/relationships/slideMaster" Target="../slideMasters/slideMaster4.xml"/><Relationship Id="rId6" Type="http://schemas.openxmlformats.org/officeDocument/2006/relationships/hyperlink" Target="mailto:info@retailenergycode.co.uk" TargetMode="External"/><Relationship Id="rId5" Type="http://schemas.openxmlformats.org/officeDocument/2006/relationships/image" Target="../media/image26.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25.png"/><Relationship Id="rId9"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30AA91-1260-41C3-DF19-B9B381DE518A}"/>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AF89E3-0A25-7AAE-AFFC-D0C71B6C6B1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4B0000E5-C7DE-21EF-D6A2-74C503392DDC}"/>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78FE7CC9-982D-7A34-9C56-3223B5FC8A4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670472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8A198706-0217-75CE-0033-B0292191AF77}"/>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60556E6-72E8-B190-2B3E-0D09A9C4C84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ECBC15C2-761F-CDD2-E8BF-E6F80D4EDBA1}"/>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39D13112-483D-AFD1-5FF7-3C9D5E282B5C}"/>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E320DF0A-E0C2-04BF-68F7-89404C72F185}"/>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20AD7692-1A74-5CB9-4403-C27698795D7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31073B9A-20CE-76BC-D9C2-09C7550DE811}"/>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F4321DFE-C4FC-633F-6F0D-C5E5429CF758}"/>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B2A42B32-F7F0-C523-4BBE-0EC23F524EF4}"/>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06F0B1C-E89C-EA29-4DD8-CC182F2AB0E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C5636B67-D8A0-9897-A4E4-4B20151DC16A}"/>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72914196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DC48BB7-6428-946D-482E-4E148295DC95}"/>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831D4DE-9F21-0B88-9010-3E99DA4D8CA6}"/>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11871D22-109D-FE16-26B2-09B38F2DE36B}"/>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2784BA62-C5C3-7F73-4D09-BEB975C752F4}"/>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FEDF909E-04CE-5953-BC7F-163F5FABAAD2}"/>
              </a:ext>
            </a:extLst>
          </p:cNvPr>
          <p:cNvSpPr/>
          <p:nvPr/>
        </p:nvSpPr>
        <p:spPr>
          <a:xfrm rot="10799991">
            <a:off x="5487085" y="-289124"/>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2239598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91C6F816-4A0F-4100-C18B-DFBEB3E0F142}"/>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1C6B294F-A5CD-D943-1FA4-29BF6988254B}"/>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B439DB24-CDC2-ADAD-E345-84266D97F410}"/>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76D11CC4-2B16-D3FC-6777-85FF7B9E8335}"/>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296472C-0FE7-4AF1-C4D8-27A6ED68B05D}"/>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45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A9CEAC5D-C716-DDA4-7E69-9F61A58E3B8A}"/>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C7E0B94-B197-4261-0532-7F981A8A4147}"/>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7EC36BF3-1067-44CD-6387-BDBFFD61FCB0}"/>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F38C527F-780C-589C-34EB-6757D94448EE}"/>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CE3CDB-AFFA-53BA-99E3-4ACE478E5482}"/>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35187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DA2CFE7-1F65-C0F8-940A-312CD3CA80A1}"/>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160C6025-56E2-8827-9D51-7D6B5B7BC9E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F426F66C-61FE-D5D3-FB62-B89FE267028C}"/>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4E590277-EAD5-887D-033B-C88A2253C3A3}"/>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278C53E-5794-4351-7AD9-2EC7CF012932}"/>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6C159ED7-E01B-CA8A-589F-B8E6F505048D}"/>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EE85600-611C-20F0-4EF8-230079C3A42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2F23B247-A4A0-D9DD-490B-D2F2630EAB9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617596F2-8DA5-95E4-B09A-19887356B6BC}"/>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1192640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2DAE2ADD-F762-F503-5151-0F2540391892}"/>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B6458366-61D5-6258-C7CA-A0866A21ACC8}"/>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88519D9-79E5-D977-EEEB-803C2D36472F}"/>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ABB34A03-C403-BAC9-78B2-255F47AF4B90}"/>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AA309994-8AD7-C7E7-62E9-4CCD5CA11F8B}"/>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93288F0A-ACC6-D269-A6B1-3CDC860E0B2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A1E8BA08-E08D-0EA4-51EB-5581D2A4A816}"/>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47B2D150-5449-93D9-DD1E-C762555BF12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F98FC0E6-73A5-F9AA-BA3A-3A6AB656476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CAC1B6FA-15A2-17C9-264D-BFA99BE8C441}"/>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9BD971B-CD3A-C5E8-AE45-04393AA3DD68}"/>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26F7D4AC-A32A-BA79-9FA4-9715CBFE7283}"/>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4749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ECF4A795-F5ED-ADA1-BF80-2F63E02BB624}"/>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84EB3820-5B09-0EFA-DCFB-F6EE953CBFA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EABA066F-A9A8-694F-BBEA-294AC8B920E0}"/>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A2233EE7-2547-D88C-2C0C-CB0CC4AF9432}"/>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177B233B-C8C9-7EF1-1D2C-8C297733532A}"/>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EE15B3FB-2083-CABC-3B77-A65BF28E34E1}"/>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601726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2A1B2CC-4C75-609C-765A-FE79AB1304EA}"/>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61189611-9518-B9FA-2B4D-949E2B15193E}"/>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1E777F9D-A305-7D89-3256-FA26CD53E66E}"/>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B8E82C05-C6AF-FB27-5EE6-82AF925468E7}"/>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02CE8FAF-C08C-9280-9C11-933BB438DFB6}"/>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35B38904-616D-FC8D-5524-5AF09F558DD7}"/>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965334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148503621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6873945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B969CD4-B424-60CD-305F-BA9314BB511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15D3E89C-3A3D-785A-ED2D-2B01B805B1B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56D140A6-7914-27CA-42D7-E621D503B858}"/>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79B188C6-60AE-4A40-EC3E-6303D3E61E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FBF910F-2A8A-5B12-F5DB-68D2AAD5D8F8}"/>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317B52A8-5F83-7146-E754-85853981883D}"/>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7523F74A-055B-A893-7405-CA887BA29FA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FD3BB645-AEAC-E298-9EC6-B43D6A81F565}"/>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B0FB3803-5424-9B2C-5828-C70864F1271D}"/>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77A8910B-0095-A841-5441-B2CB69B63C6C}"/>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248562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51B36939-99F9-D706-0977-6BDDD15F1D4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589502E-C5DC-8089-BE8A-F21B800D95AE}"/>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B1B48D-55E8-3034-E13A-A3E9BEDA5A8C}"/>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F2CBB911-E7AB-620A-32E7-F4C6B82DB57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DF236F8E-5BFD-E58F-D031-15D24925592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3A28E54B-D165-73AB-DE10-29EA9BAB20BD}"/>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3AA3BB64-88A1-0DA1-95EC-82EC5328C84B}"/>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40042854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995C0123-E138-4160-8F74-6AADE90C496B}"/>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091296D9-51E6-7E62-2927-27AE8D88D46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5449507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8959434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9DA044-E109-2326-952B-BAC6071517F3}"/>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39B010D-361F-2459-AA48-27D3DCEF1997}"/>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6BDCEEE4-70F1-8024-1B54-DC97D2063489}"/>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58BC49BD-B3DC-8CB3-1589-B21F72CDD32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35E68776-9EA6-49FC-F5C2-E5285A07E614}"/>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2627BF7-158B-FF7C-D307-7E99FCF3E3E7}"/>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8C4E90F2-FF20-A822-7BAA-60CA3999EADC}"/>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878F747A-EB0C-8D4B-41AA-1376B796994C}"/>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C01AEFDF-6D59-8E66-DC1B-FE4DBD5C4E8E}"/>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1C0ED15A-61D7-3AA6-5FE5-1969B241FB20}"/>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1397456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3CB33A96-CA0D-8DBE-271E-709851C7E517}"/>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13E97A69-5692-4540-3E35-83F9F606E79D}"/>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F314E88B-B451-A46C-0022-386B04E162D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643CDE6-7002-6822-00EE-38C2589377CD}"/>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0A3260B1-9D12-86B7-58B3-2024DE3051B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4C329357-8BE6-1862-3ADF-EE605598600B}"/>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DA68DC3F-C9CA-B89B-C244-964804B141D4}"/>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20930B19-0506-BD64-31EF-A76F4D4BC38B}"/>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CD11EAD9-15DC-E4E8-1B76-585B831705F5}"/>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F3027900-B8BA-F6C5-F321-2D2B582F75C8}"/>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A5A741E2-296F-F1A0-21EB-903393B8589C}"/>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BC689151-77A2-E0E2-8858-8B5BFE4B24D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4F3203C-18DF-D837-20F7-E548085FD59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ECD92F2-E45C-0918-8F34-459F4B33A07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7AE90ACF-E258-CE78-2A9C-DD44C87011AF}"/>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2528359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5AA0BD-2E82-CA25-52BE-2AE1F2070C88}"/>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9636BC4-9640-FB8B-5C41-1CA12118278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203CA248-2AFA-3652-7DDB-68E92B7E515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D2BFFADC-1C97-DECA-E622-BA22B4965D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EC36F09-B130-7271-4971-8BA4567AA3EB}"/>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341723D4-41A5-2884-A9EA-88C535D1B612}"/>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3DD134ED-C16C-6878-D94E-7947C75E9BB4}"/>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4792875-601C-319A-B516-A8A5926C0838}"/>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114DCBE-75EE-D6FE-5BFA-86A8395FF19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902009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1920161" y="1961954"/>
            <a:ext cx="1701107" cy="954107"/>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6816951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186D31B0-F561-6E5F-4C72-F5C35A4538D3}"/>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8DFC5E07-AEFA-2EDD-2C6B-EA2C8687F188}"/>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471967AD-2E60-7F6A-406F-62519A9740E1}"/>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A70B106-4664-CFBA-CBBD-F089921D6ABC}"/>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603AE0A6-3684-FD4A-39B2-E9760EA497A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244EF42C-4E98-0778-A866-B87F3E6DA821}"/>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F80CEA9-0F99-78EE-17B6-F36B3563B37C}"/>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BA625D6A-EFFE-B3DE-41FC-0D5431F3A7E5}"/>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A50C0B95-9559-EBA5-9F62-3E6DE1203F87}"/>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B8C83A8-9C31-6B42-D38F-85E245BD16D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82910074-0106-D328-6168-A531D0E5C7D6}"/>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6CA432F-D2CB-3414-DC6F-EBE8FA95C7A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32085C0A-6914-9FFF-779F-687BFB9A0CD5}"/>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AE108B69-C0A8-A472-1851-CE4E5AC5DFF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E6FDAE11-9925-C278-9EA2-B6E1B76A73BD}"/>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655605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7D9C8C01-A4C4-4278-43D2-0FA7820BDB96}"/>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911A5DDC-573D-3EB8-4AB3-733FE4E2AE1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D02C726-E889-FF64-5DC0-DD8C74299B1B}"/>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A3A2049-5956-CC94-2074-C17DB0A93622}"/>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13A51C2A-7882-15AD-972F-59426C91C09C}"/>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37605407-C530-0ACD-6C42-C1E21DD57845}"/>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8FE9E38-D3CA-15AA-2CFA-EFA055DEC6A0}"/>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E436D3F4-F47D-4956-FD1A-61434355708B}"/>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B6EB3C74-543E-4661-4193-653A239A77D0}"/>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9E8AAFAE-D41A-9F30-F5B6-E9AA584EF890}"/>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D121574C-7816-E814-00F1-841A312E4175}"/>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5EAFF6A9-F2D5-FFA0-8A3B-8FF4C729147A}"/>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2B96A3D6-B9D4-7E31-9B90-5A50F8AB8FEF}"/>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2460554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4C43086-889C-D251-306A-5F5B9C8399ED}"/>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8A8576-5AAE-A3E6-197F-A528358213AA}"/>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04F3307A-B862-FEC0-E744-F54305EF088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2C6CCD05-E8CE-535B-9E5B-F241F97FEBF7}"/>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2704716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1913FBB9-3C3C-25D3-ADCE-D85DA27E052E}"/>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67F2347F-E8A4-A4D7-3FE1-373AADE1792E}"/>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0E62843-E275-675A-161D-1E9666E69AFE}"/>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00C4946D-956A-6FB2-DE77-4D74D93E1597}"/>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FD6DEC3-8FD8-F7F3-E6CB-0D638BA8502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E1689139-A2B6-AD96-69BA-F3C648A95FCF}"/>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55D48514-0C1F-5C0F-9413-30ED6A6BBBF2}"/>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EB0DBA3D-7FE9-8D8F-AB52-E57BA817C375}"/>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71DCE45B-AB13-77E2-CF04-BB80504D72DA}"/>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BEDF3308-2A51-5E5B-5E66-FE82EF0DB552}"/>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4CE9AEF6-6B6D-480C-16C5-611052AABD5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66F84926-3A78-FC50-F132-7071F397BC6F}"/>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C906C6-27BC-E6A1-FC55-9781DA8F385E}"/>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B3ED429F-46BE-B383-C97E-0BAE71C31CDD}"/>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AE3F8F3F-B8F1-4FC6-E581-72BBD92F186C}"/>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8F5B4A89-FDAA-9D6A-BDE1-50963297ED33}"/>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F196D257-F282-C9B8-D4A5-774D88BB81C7}"/>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935A834-B808-F220-FFE3-B3647F8589BE}"/>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89BD6F0A-3752-2B6B-0F6B-6670753D3DC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EB94241E-F12B-016B-72A1-7818557940C7}"/>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9C250AF9-14C0-45FE-BBA0-B28D2946DF6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2D76A48D-AA3D-D61B-2E1F-0708A433BC4E}"/>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E092FE18-A0C4-C49B-7315-70C9172DCCD6}"/>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8B763DA9-3F85-10A8-7D1F-56A83033B388}"/>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68473AD-266B-E208-2F8F-C616BCF32BD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FB7858D5-584A-80B2-F09B-15DE710D936B}"/>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0F51DFDE-EA26-FB3B-D203-33F624FCFD82}"/>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4C99AC3C-5899-AFD3-9EA4-A0B06C8CCD15}"/>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D350A077-113D-A3FC-7DE5-6B163EAD2311}"/>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ED638D84-C6F4-CB9A-652D-E12DA9978686}"/>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6A376C68-802F-3ED4-B87A-E83AA0F421E4}"/>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5435A6C7-5641-EBB4-8799-F8E980805B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D1A2C157-5343-3870-5769-12A68707079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F5DDC725-FB37-40BB-A91A-F119BCDD48F5}"/>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577DD0B6-AEEA-AC17-38CB-B2C25E1B8FF5}"/>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054097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1_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A94BAD1-D092-5FED-C180-EF12C3BEC77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800" b="0" i="0" u="none" strike="noStrike" kern="1200" cap="none" spc="0" baseline="0">
                <a:solidFill>
                  <a:srgbClr val="FF0000"/>
                </a:solidFill>
                <a:uFillTx/>
                <a:latin typeface="Figtree" pitchFamily="2"/>
              </a:rPr>
              <a:t>Add date here, or remove the box</a:t>
            </a:r>
          </a:p>
        </p:txBody>
      </p:sp>
      <p:sp>
        <p:nvSpPr>
          <p:cNvPr id="5" name="Triangle 2">
            <a:extLst>
              <a:ext uri="{FF2B5EF4-FFF2-40B4-BE49-F238E27FC236}">
                <a16:creationId xmlns:a16="http://schemas.microsoft.com/office/drawing/2014/main" id="{77218F87-1CEC-F446-9BED-864521B0D82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FFFFFF"/>
              </a:solidFill>
              <a:uFillTx/>
              <a:latin typeface="Aptos"/>
            </a:endParaRP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1629137682"/>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42792375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2E47DB4-BA6A-F5A0-65A4-7FD54B45CAB3}"/>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CB2F515-897B-F383-6963-DEDBA6A9AD32}"/>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C3DDF17C-9032-7FBD-28FA-FBF6B636DF39}"/>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70AE95B5-CFE5-C12A-2929-E2B744C141A4}"/>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0F839035-9163-D383-CBC8-48A113184104}"/>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2CA691DA-F13A-4F96-A92F-5C5A21171331}"/>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9D072AC2-4C55-4B8B-16EF-D17B2557D48D}"/>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55643D8F-369A-0115-0596-F5A29C5A2781}"/>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244E9B65-DCD2-0ABE-3318-556293645A05}"/>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B93947D7-3F67-34C5-1BAB-CED4A08EC4CE}"/>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299470CE-7C7E-5E15-57E7-0517775FFD35}"/>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6FEEE08F-8124-1B3A-05D7-438D631414FB}"/>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1744865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790ED8B-D9EA-96F2-2574-454EC83E050E}"/>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solidFill>
                  <a:srgbClr val="FFFFFF"/>
                </a:solidFill>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7DD77BA-1813-70C3-371C-499E4C751B1A}"/>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solidFill>
                  <a:srgbClr val="FFFFFF"/>
                </a:solidFill>
                <a:latin typeface="Figtree" pitchFamily="2"/>
              </a:defRPr>
            </a:lvl1pPr>
          </a:lstStyle>
          <a:p>
            <a:pPr lvl="0"/>
            <a:r>
              <a:rPr lang="en-US"/>
              <a:t>Add Date here</a:t>
            </a:r>
          </a:p>
        </p:txBody>
      </p:sp>
      <p:sp>
        <p:nvSpPr>
          <p:cNvPr id="6" name="TextBox 3">
            <a:extLst>
              <a:ext uri="{FF2B5EF4-FFF2-40B4-BE49-F238E27FC236}">
                <a16:creationId xmlns:a16="http://schemas.microsoft.com/office/drawing/2014/main" id="{EEB3300C-F619-1E1C-ED70-E67B82F5D645}"/>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800" b="0" i="0" u="none" strike="noStrike" kern="1200" cap="none" spc="0" baseline="0">
              <a:solidFill>
                <a:srgbClr val="000000"/>
              </a:solidFill>
              <a:uFillTx/>
              <a:latin typeface="Aptos"/>
            </a:endParaRPr>
          </a:p>
        </p:txBody>
      </p:sp>
    </p:spTree>
    <p:extLst>
      <p:ext uri="{BB962C8B-B14F-4D97-AF65-F5344CB8AC3E}">
        <p14:creationId xmlns:p14="http://schemas.microsoft.com/office/powerpoint/2010/main" val="3360914916"/>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41756552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264439736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11697534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0"/>
            <a:ext cx="11160124" cy="1214439"/>
          </a:xfrm>
        </p:spPr>
        <p:txBody>
          <a:bodyPr/>
          <a:lstStyle/>
          <a:p>
            <a:r>
              <a:rPr lang="en-US"/>
              <a:t>Click to edit Master title style</a:t>
            </a:r>
            <a:endParaRPr lang="en-GB"/>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7"/>
            <a:ext cx="2743200" cy="365125"/>
          </a:xfrm>
        </p:spPr>
        <p:txBody>
          <a:bodyPr/>
          <a:lstStyle/>
          <a:p>
            <a:fld id="{AD5181A6-5084-4A9C-AC20-1628A17DBD10}" type="datetimeFigureOut">
              <a:rPr lang="en-GB" smtClean="0"/>
              <a:t>01/07/2026</a:t>
            </a:fld>
            <a:endParaRPr lang="en-GB"/>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7"/>
            <a:ext cx="4114800" cy="365125"/>
          </a:xfrm>
        </p:spPr>
        <p:txBody>
          <a:bodyPr/>
          <a:lstStyle/>
          <a:p>
            <a:endParaRPr lang="en-GB"/>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7"/>
            <a:ext cx="2743200" cy="365125"/>
          </a:xfrm>
        </p:spPr>
        <p:txBody>
          <a:bodyPr/>
          <a:lstStyle/>
          <a:p>
            <a:fld id="{DF507B51-E1E2-4A5B-BB17-C4EA9026352C}" type="slidenum">
              <a:rPr lang="en-GB" smtClean="0"/>
              <a:t>‹#›</a:t>
            </a:fld>
            <a:endParaRPr lang="en-GB"/>
          </a:p>
        </p:txBody>
      </p:sp>
    </p:spTree>
    <p:extLst>
      <p:ext uri="{BB962C8B-B14F-4D97-AF65-F5344CB8AC3E}">
        <p14:creationId xmlns:p14="http://schemas.microsoft.com/office/powerpoint/2010/main" val="1629728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325">
          <p15:clr>
            <a:srgbClr val="FBAE40"/>
          </p15:clr>
        </p15:guide>
        <p15:guide id="5" orient="horz" pos="3997">
          <p15:clr>
            <a:srgbClr val="FBAE40"/>
          </p15:clr>
        </p15:guide>
        <p15:guide id="6" pos="7355">
          <p15:clr>
            <a:srgbClr val="FBAE40"/>
          </p15:clr>
        </p15:guide>
        <p15:guide id="7" orient="horz" pos="30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4"/>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0"/>
            <a:ext cx="7422683" cy="3273425"/>
          </a:xfrm>
          <a:prstGeom prst="rect">
            <a:avLst/>
          </a:prstGeom>
        </p:spPr>
        <p:txBody>
          <a:bodyPr numCol="2">
            <a:normAutofit/>
          </a:bodyPr>
          <a:lstStyle>
            <a:lvl1pPr marL="285737" indent="-285737">
              <a:lnSpc>
                <a:spcPct val="150000"/>
              </a:lnSpc>
              <a:buFont typeface="Arial" panose="020B0604020202020204" pitchFamily="34" charset="0"/>
              <a:buChar char="•"/>
              <a:defRPr sz="1400"/>
            </a:lvl1pPr>
            <a:lvl2pPr marL="457178"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7" marR="0" lvl="0" indent="-285737" algn="l" defTabSz="914354"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4" y="2304306"/>
            <a:ext cx="2976563" cy="4133009"/>
          </a:xfrm>
          <a:prstGeom prst="rect">
            <a:avLst/>
          </a:prstGeom>
        </p:spPr>
        <p:txBody>
          <a:bodyPr/>
          <a:lstStyle/>
          <a:p>
            <a:r>
              <a:rPr lang="en-US"/>
              <a:t>Click icon to add picture</a:t>
            </a:r>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0"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6671713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1_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Tree>
    <p:extLst>
      <p:ext uri="{BB962C8B-B14F-4D97-AF65-F5344CB8AC3E}">
        <p14:creationId xmlns:p14="http://schemas.microsoft.com/office/powerpoint/2010/main" val="7402178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Divider 10">
    <p:bg>
      <p:bgPr>
        <a:solidFill>
          <a:schemeClr val="accent2"/>
        </a:solid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211244E-202C-44D1-96AF-0233D3D510AF}"/>
              </a:ext>
            </a:extLst>
          </p:cNvPr>
          <p:cNvGrpSpPr/>
          <p:nvPr/>
        </p:nvGrpSpPr>
        <p:grpSpPr>
          <a:xfrm>
            <a:off x="6912114" y="514226"/>
            <a:ext cx="3417159" cy="5135837"/>
            <a:chOff x="5268871" y="408467"/>
            <a:chExt cx="3417159" cy="5135837"/>
          </a:xfrm>
        </p:grpSpPr>
        <p:sp>
          <p:nvSpPr>
            <p:cNvPr id="17" name="Rectangle: Rounded Corners 16">
              <a:extLst>
                <a:ext uri="{FF2B5EF4-FFF2-40B4-BE49-F238E27FC236}">
                  <a16:creationId xmlns:a16="http://schemas.microsoft.com/office/drawing/2014/main" id="{46B25BAC-4D45-4715-939C-50ED726F0BBD}"/>
                </a:ext>
              </a:extLst>
            </p:cNvPr>
            <p:cNvSpPr/>
            <p:nvPr/>
          </p:nvSpPr>
          <p:spPr>
            <a:xfrm rot="2700000">
              <a:off x="6965474" y="1443481"/>
              <a:ext cx="2416501"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8" name="Rectangle: Rounded Corners 17">
              <a:extLst>
                <a:ext uri="{FF2B5EF4-FFF2-40B4-BE49-F238E27FC236}">
                  <a16:creationId xmlns:a16="http://schemas.microsoft.com/office/drawing/2014/main" id="{E10C647D-3579-461C-9B35-F3DF964FAA2B}"/>
                </a:ext>
              </a:extLst>
            </p:cNvPr>
            <p:cNvSpPr/>
            <p:nvPr/>
          </p:nvSpPr>
          <p:spPr>
            <a:xfrm rot="2700000">
              <a:off x="5006982" y="2262060"/>
              <a:ext cx="4731796"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19" name="Rectangle: Rounded Corners 18">
              <a:extLst>
                <a:ext uri="{FF2B5EF4-FFF2-40B4-BE49-F238E27FC236}">
                  <a16:creationId xmlns:a16="http://schemas.microsoft.com/office/drawing/2014/main" id="{3BCA3E82-EE15-4465-A519-E43D99E45542}"/>
                </a:ext>
              </a:extLst>
            </p:cNvPr>
            <p:cNvSpPr/>
            <p:nvPr/>
          </p:nvSpPr>
          <p:spPr>
            <a:xfrm rot="2700000">
              <a:off x="4590865" y="2279947"/>
              <a:ext cx="2380622"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0" name="Rectangle: Rounded Corners 19">
              <a:extLst>
                <a:ext uri="{FF2B5EF4-FFF2-40B4-BE49-F238E27FC236}">
                  <a16:creationId xmlns:a16="http://schemas.microsoft.com/office/drawing/2014/main" id="{37D21F85-8B5D-4C78-9DD3-6C8E28C184A9}"/>
                </a:ext>
              </a:extLst>
            </p:cNvPr>
            <p:cNvSpPr/>
            <p:nvPr/>
          </p:nvSpPr>
          <p:spPr>
            <a:xfrm rot="2700000">
              <a:off x="6381292" y="3953470"/>
              <a:ext cx="2157058"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21" name="Rectangle: Rounded Corners 20">
              <a:extLst>
                <a:ext uri="{FF2B5EF4-FFF2-40B4-BE49-F238E27FC236}">
                  <a16:creationId xmlns:a16="http://schemas.microsoft.com/office/drawing/2014/main" id="{8B23DC2A-EBA7-49FA-8D7C-437DF35F0796}"/>
                </a:ext>
              </a:extLst>
            </p:cNvPr>
            <p:cNvSpPr/>
            <p:nvPr/>
          </p:nvSpPr>
          <p:spPr>
            <a:xfrm rot="2700000">
              <a:off x="4792104" y="3890214"/>
              <a:ext cx="1978143" cy="1024610"/>
            </a:xfrm>
            <a:prstGeom prst="roundRect">
              <a:avLst>
                <a:gd name="adj" fmla="val 50000"/>
              </a:avLst>
            </a:prstGeom>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grpSp>
      <p:sp>
        <p:nvSpPr>
          <p:cNvPr id="3" name="Text Placeholder 8">
            <a:extLst>
              <a:ext uri="{FF2B5EF4-FFF2-40B4-BE49-F238E27FC236}">
                <a16:creationId xmlns:a16="http://schemas.microsoft.com/office/drawing/2014/main" id="{59556481-CDD3-502A-FA3F-4FA919EA0455}"/>
              </a:ext>
            </a:extLst>
          </p:cNvPr>
          <p:cNvSpPr>
            <a:spLocks noGrp="1"/>
          </p:cNvSpPr>
          <p:nvPr>
            <p:ph type="body" sz="quarter" idx="10" hasCustomPrompt="1"/>
          </p:nvPr>
        </p:nvSpPr>
        <p:spPr>
          <a:xfrm>
            <a:off x="449923" y="5781403"/>
            <a:ext cx="8768179" cy="601141"/>
          </a:xfrm>
        </p:spPr>
        <p:txBody>
          <a:bodyPr>
            <a:noAutofit/>
          </a:bodyPr>
          <a:lstStyle>
            <a:lvl1pPr marL="0" indent="0">
              <a:buNone/>
              <a:defRPr sz="4400" b="1">
                <a:solidFill>
                  <a:schemeClr val="bg1"/>
                </a:solidFill>
                <a:latin typeface="+mn-lt"/>
              </a:defRPr>
            </a:lvl1pPr>
          </a:lstStyle>
          <a:p>
            <a:pPr lvl="0"/>
            <a:r>
              <a:rPr lang="en-GB"/>
              <a:t>Heading</a:t>
            </a:r>
          </a:p>
        </p:txBody>
      </p:sp>
      <p:sp>
        <p:nvSpPr>
          <p:cNvPr id="4" name="Slide Number Placeholder 5">
            <a:extLst>
              <a:ext uri="{FF2B5EF4-FFF2-40B4-BE49-F238E27FC236}">
                <a16:creationId xmlns:a16="http://schemas.microsoft.com/office/drawing/2014/main" id="{2ED9B643-F961-CFF8-0EE8-FD8AC667DD79}"/>
              </a:ext>
            </a:extLst>
          </p:cNvPr>
          <p:cNvSpPr>
            <a:spLocks noGrp="1"/>
          </p:cNvSpPr>
          <p:nvPr>
            <p:ph type="sldNum" sz="quarter" idx="12"/>
          </p:nvPr>
        </p:nvSpPr>
        <p:spPr>
          <a:xfrm>
            <a:off x="9298271" y="6017419"/>
            <a:ext cx="2743200" cy="365125"/>
          </a:xfrm>
        </p:spPr>
        <p:txBody>
          <a:bodyPr/>
          <a:lstStyle>
            <a:lvl1pPr>
              <a:defRPr>
                <a:solidFill>
                  <a:schemeClr val="bg2"/>
                </a:solidFill>
              </a:defRPr>
            </a:lvl1pPr>
          </a:lstStyle>
          <a:p>
            <a:fld id="{83B8EB67-8D96-495E-9886-44B882B023C1}" type="slidenum">
              <a:rPr lang="en-GB" smtClean="0"/>
              <a:t>‹#›</a:t>
            </a:fld>
            <a:endParaRPr lang="en-GB"/>
          </a:p>
        </p:txBody>
      </p:sp>
      <p:pic>
        <p:nvPicPr>
          <p:cNvPr id="6" name="Google Shape;116;p19">
            <a:extLst>
              <a:ext uri="{FF2B5EF4-FFF2-40B4-BE49-F238E27FC236}">
                <a16:creationId xmlns:a16="http://schemas.microsoft.com/office/drawing/2014/main" id="{E2B7A681-745D-3BA9-4814-D582889828C2}"/>
              </a:ext>
            </a:extLst>
          </p:cNvPr>
          <p:cNvPicPr preferRelativeResize="0"/>
          <p:nvPr/>
        </p:nvPicPr>
        <p:blipFill>
          <a:blip r:embed="rId2">
            <a:extLst>
              <a:ext uri="{28A0092B-C50C-407E-A947-70E740481C1C}">
                <a14:useLocalDpi xmlns:a14="http://schemas.microsoft.com/office/drawing/2010/main" val="0"/>
              </a:ext>
            </a:extLst>
          </a:blip>
          <a:srcRect/>
          <a:stretch/>
        </p:blipFill>
        <p:spPr>
          <a:xfrm>
            <a:off x="10844207" y="221705"/>
            <a:ext cx="1041608" cy="214400"/>
          </a:xfrm>
          <a:prstGeom prst="rect">
            <a:avLst/>
          </a:prstGeom>
          <a:noFill/>
          <a:ln>
            <a:noFill/>
          </a:ln>
        </p:spPr>
      </p:pic>
    </p:spTree>
    <p:extLst>
      <p:ext uri="{BB962C8B-B14F-4D97-AF65-F5344CB8AC3E}">
        <p14:creationId xmlns:p14="http://schemas.microsoft.com/office/powerpoint/2010/main" val="404631154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Plain ">
    <p:bg>
      <p:bgPr>
        <a:solidFill>
          <a:schemeClr val="bg1"/>
        </a:solidFill>
        <a:effectLst/>
      </p:bgPr>
    </p:bg>
    <p:spTree>
      <p:nvGrpSpPr>
        <p:cNvPr id="1" name=""/>
        <p:cNvGrpSpPr/>
        <p:nvPr/>
      </p:nvGrpSpPr>
      <p:grpSpPr>
        <a:xfrm>
          <a:off x="0" y="0"/>
          <a:ext cx="0" cy="0"/>
          <a:chOff x="0" y="0"/>
          <a:chExt cx="0" cy="0"/>
        </a:xfrm>
      </p:grpSpPr>
      <p:pic>
        <p:nvPicPr>
          <p:cNvPr id="4" name="Google Shape;116;p19">
            <a:extLst>
              <a:ext uri="{FF2B5EF4-FFF2-40B4-BE49-F238E27FC236}">
                <a16:creationId xmlns:a16="http://schemas.microsoft.com/office/drawing/2014/main" id="{CCB165E0-17B8-DC0E-A1B5-E69B9448C0FA}"/>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7" name="Slide Number Placeholder 5">
            <a:extLst>
              <a:ext uri="{FF2B5EF4-FFF2-40B4-BE49-F238E27FC236}">
                <a16:creationId xmlns:a16="http://schemas.microsoft.com/office/drawing/2014/main" id="{18A0090F-4698-B4A5-BDBA-26BED0CA29C2}"/>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
        <p:nvSpPr>
          <p:cNvPr id="2" name="Content Placeholder 3">
            <a:extLst>
              <a:ext uri="{FF2B5EF4-FFF2-40B4-BE49-F238E27FC236}">
                <a16:creationId xmlns:a16="http://schemas.microsoft.com/office/drawing/2014/main" id="{C1437286-9C9C-FDE1-D4D0-6D8614C6B789}"/>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F50DCD8-0185-3685-871E-B49D441C0DA0}"/>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7920103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2" y="1244603"/>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2" y="1244601"/>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7" y="1244601"/>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1" y="2981445"/>
            <a:ext cx="4621011" cy="525463"/>
          </a:xfrm>
        </p:spPr>
        <p:txBody>
          <a:bodyPr>
            <a:normAutofit/>
          </a:bodyPr>
          <a:lstStyle>
            <a:lvl1pPr marL="0" indent="0">
              <a:buNone/>
              <a:defRPr sz="1200"/>
            </a:lvl1pPr>
          </a:lstStyle>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54"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3"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Table ">
    <p:bg>
      <p:bgPr>
        <a:solidFill>
          <a:schemeClr val="bg1"/>
        </a:solidFill>
        <a:effectLst/>
      </p:bgPr>
    </p:bg>
    <p:spTree>
      <p:nvGrpSpPr>
        <p:cNvPr id="1" name=""/>
        <p:cNvGrpSpPr/>
        <p:nvPr/>
      </p:nvGrpSpPr>
      <p:grpSpPr>
        <a:xfrm>
          <a:off x="0" y="0"/>
          <a:ext cx="0" cy="0"/>
          <a:chOff x="0" y="0"/>
          <a:chExt cx="0" cy="0"/>
        </a:xfrm>
      </p:grpSpPr>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sp>
        <p:nvSpPr>
          <p:cNvPr id="25" name="Table Placeholder 24">
            <a:extLst>
              <a:ext uri="{FF2B5EF4-FFF2-40B4-BE49-F238E27FC236}">
                <a16:creationId xmlns:a16="http://schemas.microsoft.com/office/drawing/2014/main" id="{CCF2D9AA-E8F5-4BB1-1C50-403CEF1C76ED}"/>
              </a:ext>
            </a:extLst>
          </p:cNvPr>
          <p:cNvSpPr>
            <a:spLocks noGrp="1"/>
          </p:cNvSpPr>
          <p:nvPr>
            <p:ph type="tbl" sz="quarter" idx="18"/>
          </p:nvPr>
        </p:nvSpPr>
        <p:spPr>
          <a:xfrm>
            <a:off x="5670551" y="1244602"/>
            <a:ext cx="5821363" cy="4727575"/>
          </a:xfrm>
        </p:spPr>
        <p:txBody>
          <a:bodyPr/>
          <a:lstStyle/>
          <a:p>
            <a:r>
              <a:rPr lang="en-US"/>
              <a:t>Click icon to add table</a:t>
            </a:r>
            <a:endParaRPr lang="en-GB"/>
          </a:p>
        </p:txBody>
      </p:sp>
      <p:pic>
        <p:nvPicPr>
          <p:cNvPr id="3" name="Google Shape;116;p19">
            <a:extLst>
              <a:ext uri="{FF2B5EF4-FFF2-40B4-BE49-F238E27FC236}">
                <a16:creationId xmlns:a16="http://schemas.microsoft.com/office/drawing/2014/main" id="{9C09619A-3E78-E3B9-AD48-D0CA6B8ED31C}"/>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4EBD9195-0051-F0CD-7F6A-7699FDC43CA6}"/>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17436918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Chart 1">
    <p:bg>
      <p:bgPr>
        <a:solidFill>
          <a:schemeClr val="bg1"/>
        </a:solidFill>
        <a:effectLst/>
      </p:bgPr>
    </p:bg>
    <p:spTree>
      <p:nvGrpSpPr>
        <p:cNvPr id="1" name=""/>
        <p:cNvGrpSpPr/>
        <p:nvPr/>
      </p:nvGrpSpPr>
      <p:grpSpPr>
        <a:xfrm>
          <a:off x="0" y="0"/>
          <a:ext cx="0" cy="0"/>
          <a:chOff x="0" y="0"/>
          <a:chExt cx="0" cy="0"/>
        </a:xfrm>
      </p:grpSpPr>
      <p:sp>
        <p:nvSpPr>
          <p:cNvPr id="19" name="Chart Placeholder 18">
            <a:extLst>
              <a:ext uri="{FF2B5EF4-FFF2-40B4-BE49-F238E27FC236}">
                <a16:creationId xmlns:a16="http://schemas.microsoft.com/office/drawing/2014/main" id="{0328347E-C1AC-C0CF-9CD2-6234C19FC359}"/>
              </a:ext>
            </a:extLst>
          </p:cNvPr>
          <p:cNvSpPr>
            <a:spLocks noGrp="1"/>
          </p:cNvSpPr>
          <p:nvPr>
            <p:ph type="chart" sz="quarter" idx="10"/>
          </p:nvPr>
        </p:nvSpPr>
        <p:spPr>
          <a:xfrm>
            <a:off x="6096001" y="1244600"/>
            <a:ext cx="5489575" cy="4972051"/>
          </a:xfrm>
        </p:spPr>
        <p:txBody>
          <a:bodyPr/>
          <a:lstStyle/>
          <a:p>
            <a:r>
              <a:rPr lang="en-US"/>
              <a:t>Click icon to add chart</a:t>
            </a:r>
            <a:endParaRPr lang="en-GB"/>
          </a:p>
        </p:txBody>
      </p:sp>
      <p:sp>
        <p:nvSpPr>
          <p:cNvPr id="22" name="Text Placeholder 63">
            <a:extLst>
              <a:ext uri="{FF2B5EF4-FFF2-40B4-BE49-F238E27FC236}">
                <a16:creationId xmlns:a16="http://schemas.microsoft.com/office/drawing/2014/main" id="{0257845B-C831-28BC-E1E8-C4DAF72C7CB2}"/>
              </a:ext>
            </a:extLst>
          </p:cNvPr>
          <p:cNvSpPr>
            <a:spLocks noGrp="1"/>
          </p:cNvSpPr>
          <p:nvPr>
            <p:ph type="body" sz="quarter" idx="13" hasCustomPrompt="1"/>
          </p:nvPr>
        </p:nvSpPr>
        <p:spPr>
          <a:xfrm>
            <a:off x="606426" y="1244600"/>
            <a:ext cx="4714605" cy="476251"/>
          </a:xfrm>
        </p:spPr>
        <p:txBody>
          <a:bodyPr>
            <a:noAutofit/>
          </a:bodyPr>
          <a:lstStyle>
            <a:lvl1pPr marL="0" indent="0">
              <a:buNone/>
              <a:defRPr sz="4400" b="1"/>
            </a:lvl1pPr>
          </a:lstStyle>
          <a:p>
            <a:pPr lvl="0"/>
            <a:r>
              <a:rPr lang="en-US"/>
              <a:t>This is a title, this is a title</a:t>
            </a:r>
            <a:endParaRPr lang="en-GB"/>
          </a:p>
        </p:txBody>
      </p:sp>
      <p:sp>
        <p:nvSpPr>
          <p:cNvPr id="23" name="Text Placeholder 69">
            <a:extLst>
              <a:ext uri="{FF2B5EF4-FFF2-40B4-BE49-F238E27FC236}">
                <a16:creationId xmlns:a16="http://schemas.microsoft.com/office/drawing/2014/main" id="{459E9BD8-D01B-E754-06B0-C5469C00C70A}"/>
              </a:ext>
            </a:extLst>
          </p:cNvPr>
          <p:cNvSpPr>
            <a:spLocks noGrp="1"/>
          </p:cNvSpPr>
          <p:nvPr>
            <p:ph type="body" sz="quarter" idx="17" hasCustomPrompt="1"/>
          </p:nvPr>
        </p:nvSpPr>
        <p:spPr>
          <a:xfrm>
            <a:off x="700020" y="2981443"/>
            <a:ext cx="4621011" cy="525463"/>
          </a:xfrm>
        </p:spPr>
        <p:txBody>
          <a:bodyPr>
            <a:normAutofit/>
          </a:bodyPr>
          <a:lstStyle>
            <a:lvl1pPr marL="0" indent="0">
              <a:buNone/>
              <a:defRPr sz="1200"/>
            </a:lvl1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sz="1200"/>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lvl="0"/>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1200"/>
              <a:t>This is a short paragraph of body text. This is a short paragraph of body text. This is a short paragraph of body text. This is a short paragraph of body text. This is a short paragraph of body text. This is a short paragraph of body text.</a:t>
            </a:r>
            <a:endParaRPr lang="en-GB"/>
          </a:p>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n-GB"/>
          </a:p>
          <a:p>
            <a:pPr lvl="0"/>
            <a:endParaRPr lang="en-GB"/>
          </a:p>
        </p:txBody>
      </p:sp>
      <p:pic>
        <p:nvPicPr>
          <p:cNvPr id="3" name="Google Shape;116;p19">
            <a:extLst>
              <a:ext uri="{FF2B5EF4-FFF2-40B4-BE49-F238E27FC236}">
                <a16:creationId xmlns:a16="http://schemas.microsoft.com/office/drawing/2014/main" id="{AD058EA5-EC0D-E869-5549-AA686C255ED1}"/>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4" name="Slide Number Placeholder 5">
            <a:extLst>
              <a:ext uri="{FF2B5EF4-FFF2-40B4-BE49-F238E27FC236}">
                <a16:creationId xmlns:a16="http://schemas.microsoft.com/office/drawing/2014/main" id="{D4C61D5C-D3AF-10C2-08B5-5BDBEA0F2CA5}"/>
              </a:ext>
            </a:extLst>
          </p:cNvPr>
          <p:cNvSpPr>
            <a:spLocks noGrp="1"/>
          </p:cNvSpPr>
          <p:nvPr>
            <p:ph type="sldNum" sz="quarter" idx="19"/>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407694527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Content Slide 3 Image">
    <p:spTree>
      <p:nvGrpSpPr>
        <p:cNvPr id="1" name=""/>
        <p:cNvGrpSpPr/>
        <p:nvPr/>
      </p:nvGrpSpPr>
      <p:grpSpPr>
        <a:xfrm>
          <a:off x="0" y="0"/>
          <a:ext cx="0" cy="0"/>
          <a:chOff x="0" y="0"/>
          <a:chExt cx="0" cy="0"/>
        </a:xfrm>
      </p:grpSpPr>
      <p:sp>
        <p:nvSpPr>
          <p:cNvPr id="45" name="Google Shape;112;p19">
            <a:extLst>
              <a:ext uri="{FF2B5EF4-FFF2-40B4-BE49-F238E27FC236}">
                <a16:creationId xmlns:a16="http://schemas.microsoft.com/office/drawing/2014/main" id="{DAAE9AAF-953C-4AE2-BED2-32CE8C4D7EB3}"/>
              </a:ext>
            </a:extLst>
          </p:cNvPr>
          <p:cNvSpPr/>
          <p:nvPr/>
        </p:nvSpPr>
        <p:spPr>
          <a:xfrm>
            <a:off x="-7925" y="625275"/>
            <a:ext cx="12199925" cy="2015700"/>
          </a:xfrm>
          <a:prstGeom prst="rect">
            <a:avLst/>
          </a:prstGeom>
          <a:solidFill>
            <a:srgbClr val="4D38F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400"/>
          </a:p>
        </p:txBody>
      </p:sp>
      <p:pic>
        <p:nvPicPr>
          <p:cNvPr id="51" name="Google Shape;116;p19">
            <a:extLst>
              <a:ext uri="{FF2B5EF4-FFF2-40B4-BE49-F238E27FC236}">
                <a16:creationId xmlns:a16="http://schemas.microsoft.com/office/drawing/2014/main" id="{2ACDA9AA-DD7A-8662-C69C-359788D4A4B8}"/>
              </a:ext>
            </a:extLst>
          </p:cNvPr>
          <p:cNvPicPr preferRelativeResize="0"/>
          <p:nvPr/>
        </p:nvPicPr>
        <p:blipFill>
          <a:blip r:embed="rId2">
            <a:alphaModFix/>
          </a:blip>
          <a:stretch>
            <a:fillRect/>
          </a:stretch>
        </p:blipFill>
        <p:spPr>
          <a:xfrm>
            <a:off x="10808412" y="221705"/>
            <a:ext cx="1113201" cy="214400"/>
          </a:xfrm>
          <a:prstGeom prst="rect">
            <a:avLst/>
          </a:prstGeom>
          <a:noFill/>
          <a:ln>
            <a:noFill/>
          </a:ln>
        </p:spPr>
      </p:pic>
      <p:sp>
        <p:nvSpPr>
          <p:cNvPr id="59" name="Picture Placeholder 58">
            <a:extLst>
              <a:ext uri="{FF2B5EF4-FFF2-40B4-BE49-F238E27FC236}">
                <a16:creationId xmlns:a16="http://schemas.microsoft.com/office/drawing/2014/main" id="{EA9B98AE-4946-C57D-AFCE-AC7B66CA123A}"/>
              </a:ext>
            </a:extLst>
          </p:cNvPr>
          <p:cNvSpPr>
            <a:spLocks noGrp="1"/>
          </p:cNvSpPr>
          <p:nvPr>
            <p:ph type="pic" sz="quarter" idx="10"/>
          </p:nvPr>
        </p:nvSpPr>
        <p:spPr>
          <a:xfrm>
            <a:off x="1313393" y="2339974"/>
            <a:ext cx="2784475" cy="2787651"/>
          </a:xfrm>
        </p:spPr>
        <p:txBody>
          <a:bodyPr/>
          <a:lstStyle/>
          <a:p>
            <a:r>
              <a:rPr lang="en-US"/>
              <a:t>Click icon to add picture</a:t>
            </a:r>
            <a:endParaRPr lang="en-GB"/>
          </a:p>
        </p:txBody>
      </p:sp>
      <p:sp>
        <p:nvSpPr>
          <p:cNvPr id="61" name="Picture Placeholder 58">
            <a:extLst>
              <a:ext uri="{FF2B5EF4-FFF2-40B4-BE49-F238E27FC236}">
                <a16:creationId xmlns:a16="http://schemas.microsoft.com/office/drawing/2014/main" id="{B5BC3038-0B13-E10D-CE0A-7D99B0C4ED0E}"/>
              </a:ext>
            </a:extLst>
          </p:cNvPr>
          <p:cNvSpPr>
            <a:spLocks noGrp="1"/>
          </p:cNvSpPr>
          <p:nvPr>
            <p:ph type="pic" sz="quarter" idx="11"/>
          </p:nvPr>
        </p:nvSpPr>
        <p:spPr>
          <a:xfrm>
            <a:off x="4500824" y="2339974"/>
            <a:ext cx="2784475" cy="2787651"/>
          </a:xfrm>
        </p:spPr>
        <p:txBody>
          <a:bodyPr/>
          <a:lstStyle/>
          <a:p>
            <a:r>
              <a:rPr lang="en-US"/>
              <a:t>Click icon to add picture</a:t>
            </a:r>
            <a:endParaRPr lang="en-GB"/>
          </a:p>
        </p:txBody>
      </p:sp>
      <p:sp>
        <p:nvSpPr>
          <p:cNvPr id="62" name="Picture Placeholder 58">
            <a:extLst>
              <a:ext uri="{FF2B5EF4-FFF2-40B4-BE49-F238E27FC236}">
                <a16:creationId xmlns:a16="http://schemas.microsoft.com/office/drawing/2014/main" id="{5D860714-9B7F-55DC-9447-8E73046D4CE9}"/>
              </a:ext>
            </a:extLst>
          </p:cNvPr>
          <p:cNvSpPr>
            <a:spLocks noGrp="1"/>
          </p:cNvSpPr>
          <p:nvPr>
            <p:ph type="pic" sz="quarter" idx="12"/>
          </p:nvPr>
        </p:nvSpPr>
        <p:spPr>
          <a:xfrm>
            <a:off x="7687885" y="2338477"/>
            <a:ext cx="2784475" cy="2787651"/>
          </a:xfrm>
        </p:spPr>
        <p:txBody>
          <a:bodyPr/>
          <a:lstStyle/>
          <a:p>
            <a:r>
              <a:rPr lang="en-US"/>
              <a:t>Click icon to add picture</a:t>
            </a:r>
            <a:endParaRPr lang="en-GB"/>
          </a:p>
        </p:txBody>
      </p:sp>
      <p:sp>
        <p:nvSpPr>
          <p:cNvPr id="64" name="Text Placeholder 63">
            <a:extLst>
              <a:ext uri="{FF2B5EF4-FFF2-40B4-BE49-F238E27FC236}">
                <a16:creationId xmlns:a16="http://schemas.microsoft.com/office/drawing/2014/main" id="{BE4CED8D-1AEF-6098-6C74-42FA2039185F}"/>
              </a:ext>
            </a:extLst>
          </p:cNvPr>
          <p:cNvSpPr>
            <a:spLocks noGrp="1"/>
          </p:cNvSpPr>
          <p:nvPr>
            <p:ph type="body" sz="quarter" idx="13" hasCustomPrompt="1"/>
          </p:nvPr>
        </p:nvSpPr>
        <p:spPr>
          <a:xfrm>
            <a:off x="1312863" y="1119188"/>
            <a:ext cx="7228023" cy="476251"/>
          </a:xfrm>
        </p:spPr>
        <p:txBody>
          <a:bodyPr>
            <a:noAutofit/>
          </a:bodyPr>
          <a:lstStyle>
            <a:lvl1pPr marL="0" indent="0">
              <a:buNone/>
              <a:defRPr sz="4400" b="1">
                <a:solidFill>
                  <a:schemeClr val="bg2"/>
                </a:solidFill>
              </a:defRPr>
            </a:lvl1pPr>
          </a:lstStyle>
          <a:p>
            <a:pPr lvl="0"/>
            <a:r>
              <a:rPr lang="en-US"/>
              <a:t>This is a title, this is a title</a:t>
            </a:r>
            <a:endParaRPr lang="en-GB"/>
          </a:p>
        </p:txBody>
      </p:sp>
      <p:sp>
        <p:nvSpPr>
          <p:cNvPr id="66" name="Text Placeholder 65">
            <a:extLst>
              <a:ext uri="{FF2B5EF4-FFF2-40B4-BE49-F238E27FC236}">
                <a16:creationId xmlns:a16="http://schemas.microsoft.com/office/drawing/2014/main" id="{09DB4E78-9937-AA19-B6F2-4641893743B6}"/>
              </a:ext>
            </a:extLst>
          </p:cNvPr>
          <p:cNvSpPr>
            <a:spLocks noGrp="1"/>
          </p:cNvSpPr>
          <p:nvPr>
            <p:ph type="body" sz="quarter" idx="14" hasCustomPrompt="1"/>
          </p:nvPr>
        </p:nvSpPr>
        <p:spPr>
          <a:xfrm>
            <a:off x="1312863" y="5205783"/>
            <a:ext cx="2784104" cy="318759"/>
          </a:xfrm>
        </p:spPr>
        <p:txBody>
          <a:bodyPr>
            <a:noAutofit/>
          </a:bodyPr>
          <a:lstStyle>
            <a:lvl1pPr marL="0" indent="0">
              <a:buNone/>
              <a:defRPr sz="1800" b="1"/>
            </a:lvl1pPr>
          </a:lstStyle>
          <a:p>
            <a:pPr lvl="0"/>
            <a:r>
              <a:rPr lang="en-GB"/>
              <a:t>Section header</a:t>
            </a:r>
          </a:p>
        </p:txBody>
      </p:sp>
      <p:sp>
        <p:nvSpPr>
          <p:cNvPr id="67" name="Text Placeholder 65">
            <a:extLst>
              <a:ext uri="{FF2B5EF4-FFF2-40B4-BE49-F238E27FC236}">
                <a16:creationId xmlns:a16="http://schemas.microsoft.com/office/drawing/2014/main" id="{71D94523-AD0B-A362-70FB-E00B858124BF}"/>
              </a:ext>
            </a:extLst>
          </p:cNvPr>
          <p:cNvSpPr>
            <a:spLocks noGrp="1"/>
          </p:cNvSpPr>
          <p:nvPr>
            <p:ph type="body" sz="quarter" idx="15" hasCustomPrompt="1"/>
          </p:nvPr>
        </p:nvSpPr>
        <p:spPr>
          <a:xfrm>
            <a:off x="4500823" y="5205783"/>
            <a:ext cx="2784104" cy="318759"/>
          </a:xfrm>
        </p:spPr>
        <p:txBody>
          <a:bodyPr>
            <a:noAutofit/>
          </a:bodyPr>
          <a:lstStyle>
            <a:lvl1pPr marL="0" indent="0">
              <a:buNone/>
              <a:defRPr sz="1800" b="1"/>
            </a:lvl1pPr>
          </a:lstStyle>
          <a:p>
            <a:pPr lvl="0"/>
            <a:r>
              <a:rPr lang="en-GB"/>
              <a:t>Section header</a:t>
            </a:r>
          </a:p>
        </p:txBody>
      </p:sp>
      <p:sp>
        <p:nvSpPr>
          <p:cNvPr id="68" name="Text Placeholder 65">
            <a:extLst>
              <a:ext uri="{FF2B5EF4-FFF2-40B4-BE49-F238E27FC236}">
                <a16:creationId xmlns:a16="http://schemas.microsoft.com/office/drawing/2014/main" id="{95FC742B-4E60-57BE-CC4A-B04217237515}"/>
              </a:ext>
            </a:extLst>
          </p:cNvPr>
          <p:cNvSpPr>
            <a:spLocks noGrp="1"/>
          </p:cNvSpPr>
          <p:nvPr>
            <p:ph type="body" sz="quarter" idx="16" hasCustomPrompt="1"/>
          </p:nvPr>
        </p:nvSpPr>
        <p:spPr>
          <a:xfrm>
            <a:off x="7688255" y="5205783"/>
            <a:ext cx="2784104" cy="318759"/>
          </a:xfrm>
        </p:spPr>
        <p:txBody>
          <a:bodyPr>
            <a:noAutofit/>
          </a:bodyPr>
          <a:lstStyle>
            <a:lvl1pPr marL="0" indent="0">
              <a:buNone/>
              <a:defRPr sz="1800" b="1"/>
            </a:lvl1pPr>
          </a:lstStyle>
          <a:p>
            <a:pPr lvl="0"/>
            <a:r>
              <a:rPr lang="en-GB"/>
              <a:t>Section header</a:t>
            </a:r>
          </a:p>
        </p:txBody>
      </p:sp>
      <p:sp>
        <p:nvSpPr>
          <p:cNvPr id="70" name="Text Placeholder 69">
            <a:extLst>
              <a:ext uri="{FF2B5EF4-FFF2-40B4-BE49-F238E27FC236}">
                <a16:creationId xmlns:a16="http://schemas.microsoft.com/office/drawing/2014/main" id="{09106DE3-CD79-29CD-334C-BFA9E2276104}"/>
              </a:ext>
            </a:extLst>
          </p:cNvPr>
          <p:cNvSpPr>
            <a:spLocks noGrp="1"/>
          </p:cNvSpPr>
          <p:nvPr>
            <p:ph type="body" sz="quarter" idx="17" hasCustomPrompt="1"/>
          </p:nvPr>
        </p:nvSpPr>
        <p:spPr>
          <a:xfrm>
            <a:off x="1312864" y="5641977"/>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1" name="Text Placeholder 69">
            <a:extLst>
              <a:ext uri="{FF2B5EF4-FFF2-40B4-BE49-F238E27FC236}">
                <a16:creationId xmlns:a16="http://schemas.microsoft.com/office/drawing/2014/main" id="{8B11DA11-5C4D-366A-702A-2DED85D9699C}"/>
              </a:ext>
            </a:extLst>
          </p:cNvPr>
          <p:cNvSpPr>
            <a:spLocks noGrp="1"/>
          </p:cNvSpPr>
          <p:nvPr>
            <p:ph type="body" sz="quarter" idx="18" hasCustomPrompt="1"/>
          </p:nvPr>
        </p:nvSpPr>
        <p:spPr>
          <a:xfrm>
            <a:off x="4500824" y="5641975"/>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72" name="Text Placeholder 69">
            <a:extLst>
              <a:ext uri="{FF2B5EF4-FFF2-40B4-BE49-F238E27FC236}">
                <a16:creationId xmlns:a16="http://schemas.microsoft.com/office/drawing/2014/main" id="{95350C50-9397-5CA3-C356-5B4B3968AE7D}"/>
              </a:ext>
            </a:extLst>
          </p:cNvPr>
          <p:cNvSpPr>
            <a:spLocks noGrp="1"/>
          </p:cNvSpPr>
          <p:nvPr>
            <p:ph type="body" sz="quarter" idx="19" hasCustomPrompt="1"/>
          </p:nvPr>
        </p:nvSpPr>
        <p:spPr>
          <a:xfrm>
            <a:off x="7687885" y="5648914"/>
            <a:ext cx="2784475" cy="525463"/>
          </a:xfrm>
        </p:spPr>
        <p:txBody>
          <a:bodyPr>
            <a:normAutofit/>
          </a:bodyPr>
          <a:lstStyle>
            <a:lvl1pPr marL="0" indent="0">
              <a:buNone/>
              <a:defRPr sz="1200"/>
            </a:lvl1pPr>
          </a:lstStyle>
          <a:p>
            <a:pPr lvl="0"/>
            <a:r>
              <a:rPr lang="en-GB" sz="1200"/>
              <a:t>This is a short paragraph of body text. This is a short paragraph of body text. This is a short paragraph of body text.</a:t>
            </a:r>
            <a:endParaRPr lang="en-GB"/>
          </a:p>
        </p:txBody>
      </p:sp>
      <p:sp>
        <p:nvSpPr>
          <p:cNvPr id="2" name="Slide Number Placeholder 5">
            <a:extLst>
              <a:ext uri="{FF2B5EF4-FFF2-40B4-BE49-F238E27FC236}">
                <a16:creationId xmlns:a16="http://schemas.microsoft.com/office/drawing/2014/main" id="{CBC4E03B-5FBC-E3E2-B443-D2D09CB0C35F}"/>
              </a:ext>
            </a:extLst>
          </p:cNvPr>
          <p:cNvSpPr>
            <a:spLocks noGrp="1"/>
          </p:cNvSpPr>
          <p:nvPr>
            <p:ph type="sldNum" sz="quarter" idx="20"/>
          </p:nvPr>
        </p:nvSpPr>
        <p:spPr>
          <a:xfrm>
            <a:off x="9333781" y="6415792"/>
            <a:ext cx="2743200" cy="365125"/>
          </a:xfrm>
        </p:spPr>
        <p:txBody>
          <a:bodyPr/>
          <a:lstStyle>
            <a:lvl1pPr>
              <a:defRPr>
                <a:solidFill>
                  <a:schemeClr val="accent6"/>
                </a:solidFill>
              </a:defRPr>
            </a:lvl1pPr>
          </a:lstStyle>
          <a:p>
            <a:fld id="{83B8EB67-8D96-495E-9886-44B882B023C1}" type="slidenum">
              <a:rPr lang="en-GB" smtClean="0"/>
              <a:t>‹#›</a:t>
            </a:fld>
            <a:endParaRPr lang="en-GB"/>
          </a:p>
        </p:txBody>
      </p:sp>
    </p:spTree>
    <p:extLst>
      <p:ext uri="{BB962C8B-B14F-4D97-AF65-F5344CB8AC3E}">
        <p14:creationId xmlns:p14="http://schemas.microsoft.com/office/powerpoint/2010/main" val="228228169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Blank Board Slide">
    <p:spTree>
      <p:nvGrpSpPr>
        <p:cNvPr id="1" name=""/>
        <p:cNvGrpSpPr/>
        <p:nvPr/>
      </p:nvGrpSpPr>
      <p:grpSpPr>
        <a:xfrm>
          <a:off x="0" y="0"/>
          <a:ext cx="0" cy="0"/>
          <a:chOff x="0" y="0"/>
          <a:chExt cx="0" cy="0"/>
        </a:xfrm>
      </p:grpSpPr>
      <p:pic>
        <p:nvPicPr>
          <p:cNvPr id="5" name="Picture 4" descr="Shape, icon, circle&#10;&#10;Description automatically generated">
            <a:extLst>
              <a:ext uri="{FF2B5EF4-FFF2-40B4-BE49-F238E27FC236}">
                <a16:creationId xmlns:a16="http://schemas.microsoft.com/office/drawing/2014/main" id="{DF16F315-2CB4-4C27-AC52-F85436BC3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4586" y="329904"/>
            <a:ext cx="697204" cy="468613"/>
          </a:xfrm>
          <a:prstGeom prst="rect">
            <a:avLst/>
          </a:prstGeom>
        </p:spPr>
      </p:pic>
      <p:sp>
        <p:nvSpPr>
          <p:cNvPr id="2" name="Content Placeholder 3">
            <a:extLst>
              <a:ext uri="{FF2B5EF4-FFF2-40B4-BE49-F238E27FC236}">
                <a16:creationId xmlns:a16="http://schemas.microsoft.com/office/drawing/2014/main" id="{73CFFFC7-57A0-A76B-0C3C-A63BF316E1B3}"/>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Text Placeholder 4">
            <a:extLst>
              <a:ext uri="{FF2B5EF4-FFF2-40B4-BE49-F238E27FC236}">
                <a16:creationId xmlns:a16="http://schemas.microsoft.com/office/drawing/2014/main" id="{6F700945-DF51-2FFE-5529-BD6A280FFE4F}"/>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41424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Blank Board Slide 2">
    <p:spTree>
      <p:nvGrpSpPr>
        <p:cNvPr id="1" name=""/>
        <p:cNvGrpSpPr/>
        <p:nvPr/>
      </p:nvGrpSpPr>
      <p:grpSpPr>
        <a:xfrm>
          <a:off x="0" y="0"/>
          <a:ext cx="0" cy="0"/>
          <a:chOff x="0" y="0"/>
          <a:chExt cx="0" cy="0"/>
        </a:xfrm>
      </p:grpSpPr>
      <p:pic>
        <p:nvPicPr>
          <p:cNvPr id="3" name="Picture 2" descr="Shape, icon, circle&#10;&#10;Description automatically generated">
            <a:extLst>
              <a:ext uri="{FF2B5EF4-FFF2-40B4-BE49-F238E27FC236}">
                <a16:creationId xmlns:a16="http://schemas.microsoft.com/office/drawing/2014/main" id="{C1C27A92-6BD6-4194-9BD4-CE98F18E54D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202" y="331200"/>
            <a:ext cx="702919" cy="468613"/>
          </a:xfrm>
          <a:prstGeom prst="rect">
            <a:avLst/>
          </a:prstGeom>
        </p:spPr>
      </p:pic>
      <p:sp>
        <p:nvSpPr>
          <p:cNvPr id="2" name="Content Placeholder 3">
            <a:extLst>
              <a:ext uri="{FF2B5EF4-FFF2-40B4-BE49-F238E27FC236}">
                <a16:creationId xmlns:a16="http://schemas.microsoft.com/office/drawing/2014/main" id="{2D13D6E5-A585-999A-A4AC-506058F2AC9B}"/>
              </a:ext>
            </a:extLst>
          </p:cNvPr>
          <p:cNvSpPr>
            <a:spLocks noGrp="1"/>
          </p:cNvSpPr>
          <p:nvPr>
            <p:ph sz="quarter" idx="13"/>
          </p:nvPr>
        </p:nvSpPr>
        <p:spPr>
          <a:xfrm>
            <a:off x="366780" y="2324100"/>
            <a:ext cx="11301251" cy="36973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4">
            <a:extLst>
              <a:ext uri="{FF2B5EF4-FFF2-40B4-BE49-F238E27FC236}">
                <a16:creationId xmlns:a16="http://schemas.microsoft.com/office/drawing/2014/main" id="{E4AB3620-6480-4613-81A8-61280530B70C}"/>
              </a:ext>
            </a:extLst>
          </p:cNvPr>
          <p:cNvSpPr>
            <a:spLocks noGrp="1"/>
          </p:cNvSpPr>
          <p:nvPr>
            <p:ph type="body" sz="quarter" idx="10" hasCustomPrompt="1"/>
          </p:nvPr>
        </p:nvSpPr>
        <p:spPr>
          <a:xfrm>
            <a:off x="366780" y="1342587"/>
            <a:ext cx="6283325" cy="788109"/>
          </a:xfrm>
        </p:spPr>
        <p:txBody>
          <a:bodyPr>
            <a:normAutofit/>
          </a:bodyPr>
          <a:lstStyle>
            <a:lvl1pPr marL="0" indent="0">
              <a:buNone/>
              <a:defRPr sz="4400" b="1">
                <a:solidFill>
                  <a:schemeClr val="tx2"/>
                </a:solidFill>
              </a:defRPr>
            </a:lvl1pPr>
          </a:lstStyle>
          <a:p>
            <a:pPr lvl="0"/>
            <a:r>
              <a:rPr lang="en-GB"/>
              <a:t>Title of the slide</a:t>
            </a:r>
          </a:p>
        </p:txBody>
      </p:sp>
    </p:spTree>
    <p:extLst>
      <p:ext uri="{BB962C8B-B14F-4D97-AF65-F5344CB8AC3E}">
        <p14:creationId xmlns:p14="http://schemas.microsoft.com/office/powerpoint/2010/main" val="397782194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7727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80"/>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5" y="1709741"/>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5" y="4589465"/>
            <a:ext cx="10796587" cy="1500187"/>
          </a:xfrm>
        </p:spPr>
        <p:txBody>
          <a:bodyPr/>
          <a:lstStyle>
            <a:lvl1pPr marL="0" indent="0">
              <a:buNone/>
              <a:defRPr sz="2400">
                <a:solidFill>
                  <a:schemeClr val="bg2"/>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355" userDrawn="1">
          <p15:clr>
            <a:srgbClr val="FBAE40"/>
          </p15:clr>
        </p15:guide>
        <p15:guide id="4" pos="347" userDrawn="1">
          <p15:clr>
            <a:srgbClr val="FBAE40"/>
          </p15:clr>
        </p15:guide>
        <p15:guide id="5" orient="horz" pos="3997" userDrawn="1">
          <p15:clr>
            <a:srgbClr val="FBAE40"/>
          </p15:clr>
        </p15:guide>
        <p15:guide id="6" orient="horz" pos="255" userDrawn="1">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2F90E-BEDC-597D-2C96-385EB5D70A4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2712761-9C81-773D-01EB-1A32F9DC1948}"/>
              </a:ext>
            </a:extLst>
          </p:cNvPr>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8137799-A2E6-E5A7-3C08-314A2578A535}"/>
              </a:ext>
            </a:extLst>
          </p:cNvPr>
          <p:cNvSpPr>
            <a:spLocks noGrp="1"/>
          </p:cNvSpPr>
          <p:nvPr>
            <p:ph type="dt" sz="half" idx="10"/>
          </p:nvPr>
        </p:nvSpPr>
        <p:spPr/>
        <p:txBody>
          <a:bodyPr/>
          <a:lstStyle/>
          <a:p>
            <a:fld id="{787BEC9A-147B-4F04-BC34-F484603F7695}" type="datetimeFigureOut">
              <a:rPr lang="en-GB" smtClean="0"/>
              <a:t>01/07/2026</a:t>
            </a:fld>
            <a:endParaRPr lang="en-GB"/>
          </a:p>
        </p:txBody>
      </p:sp>
      <p:sp>
        <p:nvSpPr>
          <p:cNvPr id="5" name="Footer Placeholder 4">
            <a:extLst>
              <a:ext uri="{FF2B5EF4-FFF2-40B4-BE49-F238E27FC236}">
                <a16:creationId xmlns:a16="http://schemas.microsoft.com/office/drawing/2014/main" id="{97949944-80DC-8DB1-67D4-36C28D9D507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D41BD38-7EDF-6646-1FE1-9FC65614992B}"/>
              </a:ext>
            </a:extLst>
          </p:cNvPr>
          <p:cNvSpPr>
            <a:spLocks noGrp="1"/>
          </p:cNvSpPr>
          <p:nvPr>
            <p:ph type="sldNum" sz="quarter" idx="12"/>
          </p:nvPr>
        </p:nvSpPr>
        <p:spPr/>
        <p:txBody>
          <a:bodyPr/>
          <a:lstStyle/>
          <a:p>
            <a:fld id="{83B8EB67-8D96-495E-9886-44B882B023C1}" type="slidenum">
              <a:rPr lang="en-GB" smtClean="0"/>
              <a:t>‹#›</a:t>
            </a:fld>
            <a:endParaRPr lang="en-GB"/>
          </a:p>
        </p:txBody>
      </p:sp>
    </p:spTree>
    <p:extLst>
      <p:ext uri="{BB962C8B-B14F-4D97-AF65-F5344CB8AC3E}">
        <p14:creationId xmlns:p14="http://schemas.microsoft.com/office/powerpoint/2010/main" val="27363413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Agenda">
    <p:bg>
      <p:bgPr>
        <a:solidFill>
          <a:schemeClr val="bg1"/>
        </a:solidFill>
        <a:effectLst/>
      </p:bgPr>
    </p:bg>
    <p:spTree>
      <p:nvGrpSpPr>
        <p:cNvPr id="1" name=""/>
        <p:cNvGrpSpPr/>
        <p:nvPr/>
      </p:nvGrpSpPr>
      <p:grpSpPr>
        <a:xfrm>
          <a:off x="0" y="0"/>
          <a:ext cx="0" cy="0"/>
          <a:chOff x="0" y="0"/>
          <a:chExt cx="0" cy="0"/>
        </a:xfrm>
      </p:grpSpPr>
      <p:sp>
        <p:nvSpPr>
          <p:cNvPr id="33" name="Slide Number Placeholder 5">
            <a:extLst>
              <a:ext uri="{FF2B5EF4-FFF2-40B4-BE49-F238E27FC236}">
                <a16:creationId xmlns:a16="http://schemas.microsoft.com/office/drawing/2014/main" id="{797C254B-03B8-4016-82BE-6ED6417CBD62}"/>
              </a:ext>
            </a:extLst>
          </p:cNvPr>
          <p:cNvSpPr>
            <a:spLocks noGrp="1"/>
          </p:cNvSpPr>
          <p:nvPr>
            <p:ph type="sldNum" sz="quarter" idx="12"/>
          </p:nvPr>
        </p:nvSpPr>
        <p:spPr>
          <a:xfrm>
            <a:off x="9305207" y="6336895"/>
            <a:ext cx="2743200" cy="365125"/>
          </a:xfrm>
        </p:spPr>
        <p:txBody>
          <a:bodyPr/>
          <a:lstStyle>
            <a:lvl1pPr>
              <a:defRPr>
                <a:solidFill>
                  <a:schemeClr val="accent6"/>
                </a:solidFill>
              </a:defRPr>
            </a:lvl1pPr>
          </a:lstStyle>
          <a:p>
            <a:fld id="{00000000-1234-1234-1234-123412341234}" type="slidenum">
              <a:rPr lang="en-GB" smtClean="0"/>
              <a:pPr/>
              <a:t>‹#›</a:t>
            </a:fld>
            <a:endParaRPr lang="en-GB"/>
          </a:p>
        </p:txBody>
      </p:sp>
      <p:sp>
        <p:nvSpPr>
          <p:cNvPr id="6" name="Rectangle 5" hidden="1">
            <a:extLst>
              <a:ext uri="{FF2B5EF4-FFF2-40B4-BE49-F238E27FC236}">
                <a16:creationId xmlns:a16="http://schemas.microsoft.com/office/drawing/2014/main" id="{C5A8355F-FF43-43DA-9575-607EAE14383C}"/>
              </a:ext>
            </a:extLst>
          </p:cNvPr>
          <p:cNvSpPr/>
          <p:nvPr/>
        </p:nvSpPr>
        <p:spPr>
          <a:xfrm>
            <a:off x="-1" y="242982"/>
            <a:ext cx="12192001" cy="148855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pic>
        <p:nvPicPr>
          <p:cNvPr id="3" name="Google Shape;73;p15">
            <a:extLst>
              <a:ext uri="{FF2B5EF4-FFF2-40B4-BE49-F238E27FC236}">
                <a16:creationId xmlns:a16="http://schemas.microsoft.com/office/drawing/2014/main" id="{C9F99039-8446-78F2-4F53-E7A2E9A41582}"/>
              </a:ext>
            </a:extLst>
          </p:cNvPr>
          <p:cNvPicPr preferRelativeResize="0">
            <a:picLocks noChangeAspect="1"/>
          </p:cNvPicPr>
          <p:nvPr/>
        </p:nvPicPr>
        <p:blipFill>
          <a:blip r:embed="rId2">
            <a:alphaModFix/>
          </a:blip>
          <a:stretch>
            <a:fillRect/>
          </a:stretch>
        </p:blipFill>
        <p:spPr>
          <a:xfrm>
            <a:off x="10477670" y="260617"/>
            <a:ext cx="1374253" cy="264679"/>
          </a:xfrm>
          <a:prstGeom prst="rect">
            <a:avLst/>
          </a:prstGeom>
          <a:noFill/>
          <a:ln>
            <a:noFill/>
          </a:ln>
        </p:spPr>
      </p:pic>
    </p:spTree>
    <p:extLst>
      <p:ext uri="{BB962C8B-B14F-4D97-AF65-F5344CB8AC3E}">
        <p14:creationId xmlns:p14="http://schemas.microsoft.com/office/powerpoint/2010/main" val="1535441057"/>
      </p:ext>
    </p:extLst>
  </p:cSld>
  <p:clrMapOvr>
    <a:masterClrMapping/>
  </p:clrMapOvr>
  <p:hf sldNum="0" hdr="0" ftr="0" dt="0"/>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Section 02">
    <p:bg>
      <p:bgPr>
        <a:gradFill flip="none" rotWithShape="1">
          <a:gsLst>
            <a:gs pos="51000">
              <a:srgbClr val="1F2898"/>
            </a:gs>
            <a:gs pos="0">
              <a:schemeClr val="accent2"/>
            </a:gs>
            <a:gs pos="100000">
              <a:schemeClr val="accent1"/>
            </a:gs>
          </a:gsLst>
          <a:lin ang="0" scaled="1"/>
          <a:tileRect/>
        </a:gra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E75B896F-9EF9-3304-7B6C-524C88900810}"/>
              </a:ext>
            </a:extLst>
          </p:cNvPr>
          <p:cNvSpPr/>
          <p:nvPr userDrawn="1"/>
        </p:nvSpPr>
        <p:spPr>
          <a:xfrm>
            <a:off x="-6351" y="2846178"/>
            <a:ext cx="12192000" cy="2659577"/>
          </a:xfrm>
          <a:prstGeom prst="rect">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5" name="Title 1">
            <a:extLst>
              <a:ext uri="{FF2B5EF4-FFF2-40B4-BE49-F238E27FC236}">
                <a16:creationId xmlns:a16="http://schemas.microsoft.com/office/drawing/2014/main" id="{D6A23356-DC70-8817-B016-30149A3D7F21}"/>
              </a:ext>
            </a:extLst>
          </p:cNvPr>
          <p:cNvSpPr>
            <a:spLocks noGrp="1"/>
          </p:cNvSpPr>
          <p:nvPr>
            <p:ph type="title" hasCustomPrompt="1"/>
          </p:nvPr>
        </p:nvSpPr>
        <p:spPr>
          <a:xfrm>
            <a:off x="550864" y="1709740"/>
            <a:ext cx="10796587" cy="2852737"/>
          </a:xfrm>
        </p:spPr>
        <p:txBody>
          <a:bodyPr anchor="b"/>
          <a:lstStyle>
            <a:lvl1pPr>
              <a:defRPr sz="6000">
                <a:solidFill>
                  <a:schemeClr val="bg2"/>
                </a:solidFill>
              </a:defRPr>
            </a:lvl1pPr>
          </a:lstStyle>
          <a:p>
            <a:r>
              <a:rPr lang="en-GB"/>
              <a:t>Section Heading</a:t>
            </a:r>
          </a:p>
        </p:txBody>
      </p:sp>
      <p:sp>
        <p:nvSpPr>
          <p:cNvPr id="6" name="Text Placeholder 2">
            <a:extLst>
              <a:ext uri="{FF2B5EF4-FFF2-40B4-BE49-F238E27FC236}">
                <a16:creationId xmlns:a16="http://schemas.microsoft.com/office/drawing/2014/main" id="{C73F85FB-D8DD-8A18-E1A5-B66FCFFB6320}"/>
              </a:ext>
            </a:extLst>
          </p:cNvPr>
          <p:cNvSpPr>
            <a:spLocks noGrp="1"/>
          </p:cNvSpPr>
          <p:nvPr>
            <p:ph type="body" idx="1" hasCustomPrompt="1"/>
          </p:nvPr>
        </p:nvSpPr>
        <p:spPr>
          <a:xfrm>
            <a:off x="550864" y="4589464"/>
            <a:ext cx="10796587" cy="1500187"/>
          </a:xfrm>
        </p:spPr>
        <p:txBody>
          <a:bodyPr/>
          <a:lstStyle>
            <a:lvl1pPr marL="0" indent="0">
              <a:buNone/>
              <a:defRPr sz="2400">
                <a:solidFill>
                  <a:schemeClr val="bg2"/>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GB"/>
              <a:t>Section Sub Heading</a:t>
            </a:r>
          </a:p>
        </p:txBody>
      </p:sp>
      <p:pic>
        <p:nvPicPr>
          <p:cNvPr id="4" name="Picture 3" descr="Shape, icon, circle&#10;&#10;Description automatically generated">
            <a:extLst>
              <a:ext uri="{FF2B5EF4-FFF2-40B4-BE49-F238E27FC236}">
                <a16:creationId xmlns:a16="http://schemas.microsoft.com/office/drawing/2014/main" id="{A505545C-B439-59CE-0E44-C7CE51627F7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0863" y="404813"/>
            <a:ext cx="1188000" cy="792000"/>
          </a:xfrm>
          <a:prstGeom prst="rect">
            <a:avLst/>
          </a:prstGeom>
        </p:spPr>
      </p:pic>
    </p:spTree>
    <p:extLst>
      <p:ext uri="{BB962C8B-B14F-4D97-AF65-F5344CB8AC3E}">
        <p14:creationId xmlns:p14="http://schemas.microsoft.com/office/powerpoint/2010/main" val="22337672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pos="7355">
          <p15:clr>
            <a:srgbClr val="FBAE40"/>
          </p15:clr>
        </p15:guide>
        <p15:guide id="4" pos="347">
          <p15:clr>
            <a:srgbClr val="FBAE40"/>
          </p15:clr>
        </p15:guide>
        <p15:guide id="5" orient="horz" pos="3997">
          <p15:clr>
            <a:srgbClr val="FBAE40"/>
          </p15:clr>
        </p15:guide>
        <p15:guide id="6" orient="horz" pos="255">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5821680" y="3223260"/>
            <a:ext cx="533333" cy="200000"/>
          </a:xfrm>
          <a:prstGeom prst="rect">
            <a:avLst/>
          </a:prstGeom>
          <a:extLst>
            <a:ext uri="{C572A759-6A51-4108-AA02-DFA0A04FC94B}">
              <ma14:wrappingTextBoxFlag xmlns="" xmlns:ma14="http://schemas.microsoft.com/office/mac/drawingml/2011/main" val="0"/>
            </a:ext>
          </a:extLst>
        </p:spPr>
        <p:txBody>
          <a:bodyPr/>
          <a:lstStyle>
            <a:lvl1pPr>
              <a:defRPr sz="800">
                <a:latin typeface="Arial"/>
                <a:ea typeface="Arial"/>
                <a:cs typeface="Aria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69494731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5532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8"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78" indent="0">
              <a:buNone/>
              <a:defRPr>
                <a:latin typeface="Verdana" panose="020B0604030504040204" pitchFamily="34" charset="0"/>
                <a:ea typeface="Verdana" panose="020B0604030504040204" pitchFamily="34" charset="0"/>
                <a:cs typeface="Verdana" panose="020B0604030504040204" pitchFamily="34" charset="0"/>
              </a:defRPr>
            </a:lvl2pPr>
            <a:lvl3pPr marL="914354" indent="0">
              <a:buNone/>
              <a:defRPr>
                <a:latin typeface="Verdana" panose="020B0604030504040204" pitchFamily="34" charset="0"/>
                <a:ea typeface="Verdana" panose="020B0604030504040204" pitchFamily="34" charset="0"/>
                <a:cs typeface="Verdana" panose="020B0604030504040204" pitchFamily="34" charset="0"/>
              </a:defRPr>
            </a:lvl3pPr>
            <a:lvl4pPr marL="1371532" indent="0">
              <a:buNone/>
              <a:defRPr>
                <a:latin typeface="Verdana" panose="020B0604030504040204" pitchFamily="34" charset="0"/>
                <a:ea typeface="Verdana" panose="020B0604030504040204" pitchFamily="34" charset="0"/>
                <a:cs typeface="Verdana" panose="020B0604030504040204" pitchFamily="34" charset="0"/>
              </a:defRPr>
            </a:lvl4pPr>
            <a:lvl5pPr marL="1828709"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8807201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69CD8-2937-D145-7619-0CB9D1EB5A60}"/>
              </a:ext>
            </a:extLst>
          </p:cNvPr>
          <p:cNvSpPr>
            <a:spLocks noGrp="1"/>
          </p:cNvSpPr>
          <p:nvPr>
            <p:ph type="title"/>
          </p:nvPr>
        </p:nvSpPr>
        <p:spPr>
          <a:xfrm>
            <a:off x="515939" y="476251"/>
            <a:ext cx="11160124" cy="1214439"/>
          </a:xfrm>
        </p:spPr>
        <p:txBody>
          <a:bodyPr/>
          <a:lstStyle/>
          <a:p>
            <a:r>
              <a:rPr lang="en-GB"/>
              <a:t>Click to edit Master title style</a:t>
            </a:r>
          </a:p>
        </p:txBody>
      </p:sp>
      <p:sp>
        <p:nvSpPr>
          <p:cNvPr id="3" name="Content Placeholder 2">
            <a:extLst>
              <a:ext uri="{FF2B5EF4-FFF2-40B4-BE49-F238E27FC236}">
                <a16:creationId xmlns:a16="http://schemas.microsoft.com/office/drawing/2014/main" id="{61E1EFEA-0B18-EF93-E518-2518A12F16B2}"/>
              </a:ext>
            </a:extLst>
          </p:cNvPr>
          <p:cNvSpPr>
            <a:spLocks noGrp="1"/>
          </p:cNvSpPr>
          <p:nvPr>
            <p:ph idx="1"/>
          </p:nvPr>
        </p:nvSpPr>
        <p:spPr>
          <a:xfrm>
            <a:off x="515939" y="1825625"/>
            <a:ext cx="11160124" cy="435133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16E11AFC-AEAF-527F-34B1-62D6ED9443CF}"/>
              </a:ext>
            </a:extLst>
          </p:cNvPr>
          <p:cNvSpPr>
            <a:spLocks noGrp="1"/>
          </p:cNvSpPr>
          <p:nvPr>
            <p:ph type="dt" sz="half" idx="10"/>
          </p:nvPr>
        </p:nvSpPr>
        <p:spPr>
          <a:xfrm>
            <a:off x="515939" y="6352788"/>
            <a:ext cx="2743200" cy="365125"/>
          </a:xfrm>
        </p:spPr>
        <p:txBody>
          <a:body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fld id="{AD5181A6-5084-4A9C-AC20-1628A17DBD10}" type="datetimeFigureOut">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t>01/07/2026</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5" name="Footer Placeholder 4">
            <a:extLst>
              <a:ext uri="{FF2B5EF4-FFF2-40B4-BE49-F238E27FC236}">
                <a16:creationId xmlns:a16="http://schemas.microsoft.com/office/drawing/2014/main" id="{35A2AF8C-639A-6A7D-60CD-E4BFD725378C}"/>
              </a:ext>
            </a:extLst>
          </p:cNvPr>
          <p:cNvSpPr>
            <a:spLocks noGrp="1"/>
          </p:cNvSpPr>
          <p:nvPr>
            <p:ph type="ftr" sz="quarter" idx="11"/>
          </p:nvPr>
        </p:nvSpPr>
        <p:spPr>
          <a:xfrm>
            <a:off x="4038600" y="6352788"/>
            <a:ext cx="4114800" cy="365125"/>
          </a:xfrm>
        </p:spPr>
        <p:txBody>
          <a:bodyPr/>
          <a:lstStyle/>
          <a:p>
            <a:pPr marL="0" marR="0" lvl="0" indent="0" algn="ctr" defTabSz="1219170" rtl="0" eaLnBrk="1" fontAlgn="auto" latinLnBrk="0" hangingPunct="1">
              <a:lnSpc>
                <a:spcPct val="100000"/>
              </a:lnSpc>
              <a:spcBef>
                <a:spcPts val="0"/>
              </a:spcBef>
              <a:spcAft>
                <a:spcPts val="0"/>
              </a:spcAft>
              <a:buClr>
                <a:srgbClr val="000000"/>
              </a:buClr>
              <a:buSzTx/>
              <a:buFont typeface="Arial"/>
              <a:buNone/>
              <a:tabLst/>
              <a:defRPr/>
            </a:pPr>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sp>
        <p:nvSpPr>
          <p:cNvPr id="6" name="Slide Number Placeholder 5">
            <a:extLst>
              <a:ext uri="{FF2B5EF4-FFF2-40B4-BE49-F238E27FC236}">
                <a16:creationId xmlns:a16="http://schemas.microsoft.com/office/drawing/2014/main" id="{8CA1F90F-022F-6061-A7D5-7D9EFBAF31D0}"/>
              </a:ext>
            </a:extLst>
          </p:cNvPr>
          <p:cNvSpPr>
            <a:spLocks noGrp="1"/>
          </p:cNvSpPr>
          <p:nvPr>
            <p:ph type="sldNum" sz="quarter" idx="12"/>
          </p:nvPr>
        </p:nvSpPr>
        <p:spPr>
          <a:xfrm>
            <a:off x="8932863" y="6352788"/>
            <a:ext cx="2743200" cy="365125"/>
          </a:xfrm>
        </p:spPr>
        <p:txBody>
          <a:bodyPr/>
          <a:lstStyle/>
          <a:p>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fld id="{DF507B51-E1E2-4A5B-BB17-C4EA9026352C}" type="slidenum">
              <a:rPr kumimoji="0" lang="en-GB" sz="1200" b="0" i="0" u="none" strike="noStrike" kern="0" cap="none" spc="0" normalizeH="0" baseline="0" noProof="0" smtClean="0">
                <a:ln>
                  <a:noFill/>
                </a:ln>
                <a:solidFill>
                  <a:srgbClr val="201E2E">
                    <a:tint val="75000"/>
                  </a:srgbClr>
                </a:solidFill>
                <a:effectLst/>
                <a:uLnTx/>
                <a:uFillTx/>
                <a:latin typeface="Arial"/>
                <a:cs typeface="Arial"/>
                <a:sym typeface="Arial"/>
              </a:rPr>
              <a:pPr marL="0" marR="0" lvl="0" indent="0" algn="r" defTabSz="1219170" rtl="0" eaLnBrk="1" fontAlgn="auto" latinLnBrk="0" hangingPunct="1">
                <a:lnSpc>
                  <a:spcPct val="100000"/>
                </a:lnSpc>
                <a:spcBef>
                  <a:spcPts val="0"/>
                </a:spcBef>
                <a:spcAft>
                  <a:spcPts val="0"/>
                </a:spcAft>
                <a:buClr>
                  <a:srgbClr val="000000"/>
                </a:buClr>
                <a:buSzTx/>
                <a:buFont typeface="Arial"/>
                <a:buNone/>
                <a:tabLst/>
                <a:defRPr/>
              </a:pPr>
              <a:t>‹#›</a:t>
            </a:fld>
            <a:endParaRPr kumimoji="0" lang="en-GB" sz="1200" b="0" i="0" u="none" strike="noStrike" kern="0" cap="none" spc="0" normalizeH="0" baseline="0" noProof="0">
              <a:ln>
                <a:noFill/>
              </a:ln>
              <a:solidFill>
                <a:srgbClr val="201E2E">
                  <a:tint val="75000"/>
                </a:srgbClr>
              </a:solidFill>
              <a:effectLst/>
              <a:uLnTx/>
              <a:uFillTx/>
              <a:latin typeface="Arial"/>
              <a:cs typeface="Arial"/>
              <a:sym typeface="Arial"/>
            </a:endParaRPr>
          </a:p>
        </p:txBody>
      </p:sp>
      <p:pic>
        <p:nvPicPr>
          <p:cNvPr id="8" name="Picture 7" descr="Icon&#10;&#10;Description automatically generated with medium confidence">
            <a:extLst>
              <a:ext uri="{FF2B5EF4-FFF2-40B4-BE49-F238E27FC236}">
                <a16:creationId xmlns:a16="http://schemas.microsoft.com/office/drawing/2014/main" id="{A120CDBF-E3B2-7F3E-37FD-7653B2FD22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596063" y="140091"/>
            <a:ext cx="1080000" cy="208005"/>
          </a:xfrm>
          <a:prstGeom prst="rect">
            <a:avLst/>
          </a:prstGeom>
        </p:spPr>
      </p:pic>
    </p:spTree>
    <p:extLst>
      <p:ext uri="{BB962C8B-B14F-4D97-AF65-F5344CB8AC3E}">
        <p14:creationId xmlns:p14="http://schemas.microsoft.com/office/powerpoint/2010/main" val="3406215307"/>
      </p:ext>
    </p:extLst>
  </p:cSld>
  <p:clrMapOvr>
    <a:masterClrMapping/>
  </p:clrMapOvr>
  <p:extLst>
    <p:ext uri="{DCECCB84-F9BA-43D5-87BE-67443E8EF086}">
      <p15:sldGuideLst xmlns:p15="http://schemas.microsoft.com/office/powerpoint/2012/main">
        <p15:guide id="1" orient="horz" pos="2880" userDrawn="1">
          <p15:clr>
            <a:srgbClr val="FBAE40"/>
          </p15:clr>
        </p15:guide>
        <p15:guide id="2" pos="5120" userDrawn="1">
          <p15:clr>
            <a:srgbClr val="FBAE40"/>
          </p15:clr>
        </p15:guide>
        <p15:guide id="3" pos="433" userDrawn="1">
          <p15:clr>
            <a:srgbClr val="FBAE40"/>
          </p15:clr>
        </p15:guide>
        <p15:guide id="5" orient="horz" pos="5329" userDrawn="1">
          <p15:clr>
            <a:srgbClr val="FBAE40"/>
          </p15:clr>
        </p15:guide>
        <p15:guide id="6" pos="9807" userDrawn="1">
          <p15:clr>
            <a:srgbClr val="FBAE40"/>
          </p15:clr>
        </p15:guide>
        <p15:guide id="7" orient="horz" pos="400"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ection Divider 3">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2010153-2B1B-1A94-4DC2-693F21C2F28F}"/>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00"/>
          </a:p>
        </p:txBody>
      </p:sp>
      <p:sp>
        <p:nvSpPr>
          <p:cNvPr id="9" name="Title 1">
            <a:extLst>
              <a:ext uri="{FF2B5EF4-FFF2-40B4-BE49-F238E27FC236}">
                <a16:creationId xmlns:a16="http://schemas.microsoft.com/office/drawing/2014/main" id="{22964C22-0A69-8745-091C-1AF4E79DA140}"/>
              </a:ext>
            </a:extLst>
          </p:cNvPr>
          <p:cNvSpPr>
            <a:spLocks noGrp="1"/>
          </p:cNvSpPr>
          <p:nvPr>
            <p:ph type="title" hasCustomPrompt="1"/>
          </p:nvPr>
        </p:nvSpPr>
        <p:spPr>
          <a:xfrm>
            <a:off x="697708" y="3077510"/>
            <a:ext cx="10796587" cy="976593"/>
          </a:xfrm>
          <a:prstGeom prst="rect">
            <a:avLst/>
          </a:prstGeom>
        </p:spPr>
        <p:txBody>
          <a:bodyPr anchor="b"/>
          <a:lstStyle>
            <a:lvl1pPr algn="ctr">
              <a:defRPr sz="6000">
                <a:solidFill>
                  <a:schemeClr val="bg1"/>
                </a:solidFill>
              </a:defRPr>
            </a:lvl1pPr>
          </a:lstStyle>
          <a:p>
            <a:r>
              <a:rPr lang="en-GB"/>
              <a:t>Section Heading</a:t>
            </a:r>
          </a:p>
        </p:txBody>
      </p:sp>
      <p:pic>
        <p:nvPicPr>
          <p:cNvPr id="2" name="Picture 1">
            <a:extLst>
              <a:ext uri="{FF2B5EF4-FFF2-40B4-BE49-F238E27FC236}">
                <a16:creationId xmlns:a16="http://schemas.microsoft.com/office/drawing/2014/main" id="{1511F739-0BE6-19DA-29A1-B645FA22074F}"/>
              </a:ext>
            </a:extLst>
          </p:cNvPr>
          <p:cNvPicPr>
            <a:picLocks noChangeAspect="1"/>
          </p:cNvPicPr>
          <p:nvPr userDrawn="1"/>
        </p:nvPicPr>
        <p:blipFill>
          <a:blip r:embed="rId2"/>
          <a:stretch>
            <a:fillRect/>
          </a:stretch>
        </p:blipFill>
        <p:spPr>
          <a:xfrm>
            <a:off x="83297" y="4298297"/>
            <a:ext cx="12025403" cy="2568163"/>
          </a:xfrm>
          <a:prstGeom prst="rect">
            <a:avLst/>
          </a:prstGeom>
        </p:spPr>
      </p:pic>
      <p:sp>
        <p:nvSpPr>
          <p:cNvPr id="11" name="Google Shape;56;p13">
            <a:extLst>
              <a:ext uri="{FF2B5EF4-FFF2-40B4-BE49-F238E27FC236}">
                <a16:creationId xmlns:a16="http://schemas.microsoft.com/office/drawing/2014/main" id="{C2EBFA18-F0B0-6189-7065-94543C2C4296}"/>
              </a:ext>
            </a:extLst>
          </p:cNvPr>
          <p:cNvSpPr/>
          <p:nvPr userDrawn="1"/>
        </p:nvSpPr>
        <p:spPr>
          <a:xfrm>
            <a:off x="-1" y="1"/>
            <a:ext cx="12192000" cy="842683"/>
          </a:xfrm>
          <a:prstGeom prst="rect">
            <a:avLst/>
          </a:prstGeom>
          <a:solidFill>
            <a:srgbClr val="F8F8F8">
              <a:alpha val="17260"/>
            </a:srgbClr>
          </a:solid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lvl="0" indent="0" algn="l" rtl="0">
              <a:spcBef>
                <a:spcPts val="0"/>
              </a:spcBef>
              <a:spcAft>
                <a:spcPts val="0"/>
              </a:spcAft>
              <a:buNone/>
            </a:pPr>
            <a:endParaRPr sz="1400"/>
          </a:p>
        </p:txBody>
      </p:sp>
      <p:pic>
        <p:nvPicPr>
          <p:cNvPr id="13" name="Google Shape;106;p18">
            <a:extLst>
              <a:ext uri="{FF2B5EF4-FFF2-40B4-BE49-F238E27FC236}">
                <a16:creationId xmlns:a16="http://schemas.microsoft.com/office/drawing/2014/main" id="{35FF8AEB-D17F-F6D9-E88E-7C55E47E5DFE}"/>
              </a:ext>
            </a:extLst>
          </p:cNvPr>
          <p:cNvPicPr preferRelativeResize="0"/>
          <p:nvPr userDrawn="1"/>
        </p:nvPicPr>
        <p:blipFill>
          <a:blip r:embed="rId3"/>
          <a:srcRect/>
          <a:stretch/>
        </p:blipFill>
        <p:spPr>
          <a:xfrm>
            <a:off x="10477668" y="237205"/>
            <a:ext cx="1374253" cy="295275"/>
          </a:xfrm>
          <a:prstGeom prst="rect">
            <a:avLst/>
          </a:prstGeom>
          <a:noFill/>
          <a:ln>
            <a:noFill/>
          </a:ln>
        </p:spPr>
      </p:pic>
      <p:sp>
        <p:nvSpPr>
          <p:cNvPr id="3" name="Text Placeholder 2">
            <a:extLst>
              <a:ext uri="{FF2B5EF4-FFF2-40B4-BE49-F238E27FC236}">
                <a16:creationId xmlns:a16="http://schemas.microsoft.com/office/drawing/2014/main" id="{5553E3EC-8A78-3427-F1AD-F32A37E8C28B}"/>
              </a:ext>
            </a:extLst>
          </p:cNvPr>
          <p:cNvSpPr>
            <a:spLocks noGrp="1"/>
          </p:cNvSpPr>
          <p:nvPr>
            <p:ph type="body" sz="quarter" idx="11" hasCustomPrompt="1"/>
          </p:nvPr>
        </p:nvSpPr>
        <p:spPr>
          <a:xfrm>
            <a:off x="318810" y="255449"/>
            <a:ext cx="4219575" cy="331787"/>
          </a:xfrm>
          <a:prstGeom prst="rect">
            <a:avLst/>
          </a:prstGeom>
        </p:spPr>
        <p:txBody>
          <a:bodyPr/>
          <a:lstStyle>
            <a:lvl1pPr marL="0" indent="0">
              <a:buNone/>
              <a:defRPr sz="1200">
                <a:solidFill>
                  <a:schemeClr val="accent5"/>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15927089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83767" y="288000"/>
            <a:ext cx="7996469" cy="288032"/>
          </a:xfrm>
          <a:prstGeom prst="rect">
            <a:avLst/>
          </a:prstGeom>
        </p:spPr>
        <p:txBody>
          <a:bodyPr/>
          <a:lstStyle>
            <a:lvl1pPr algn="r">
              <a:defRPr sz="1351" b="1" baseline="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r>
              <a:rPr lang="en-US"/>
              <a:t>Place title here, please do not move the position of this box</a:t>
            </a:r>
            <a:endParaRPr lang="en-GB"/>
          </a:p>
        </p:txBody>
      </p:sp>
      <p:sp>
        <p:nvSpPr>
          <p:cNvPr id="4" name="Slide Number Placeholder 5">
            <a:extLst>
              <a:ext uri="{FF2B5EF4-FFF2-40B4-BE49-F238E27FC236}">
                <a16:creationId xmlns:a16="http://schemas.microsoft.com/office/drawing/2014/main" id="{49EB0159-7AC8-4246-BB9E-B60FC531E7A2}"/>
              </a:ext>
            </a:extLst>
          </p:cNvPr>
          <p:cNvSpPr>
            <a:spLocks noGrp="1"/>
          </p:cNvSpPr>
          <p:nvPr>
            <p:ph type="sldNum" sz="quarter" idx="4"/>
          </p:nvPr>
        </p:nvSpPr>
        <p:spPr>
          <a:xfrm>
            <a:off x="11604128" y="6525345"/>
            <a:ext cx="2844800" cy="268139"/>
          </a:xfrm>
          <a:prstGeom prst="rect">
            <a:avLst/>
          </a:prstGeom>
        </p:spPr>
        <p:txBody>
          <a:bodyPr/>
          <a:lstStyle>
            <a:lvl1pPr>
              <a:defRPr sz="900">
                <a:solidFill>
                  <a:srgbClr val="495965"/>
                </a:solidFill>
                <a:latin typeface="Verdana" panose="020B0604030504040204" pitchFamily="34" charset="0"/>
                <a:ea typeface="Verdana" panose="020B0604030504040204" pitchFamily="34" charset="0"/>
                <a:cs typeface="Verdana" panose="020B0604030504040204" pitchFamily="34" charset="0"/>
              </a:defRPr>
            </a:lvl1pPr>
          </a:lstStyle>
          <a:p>
            <a:fld id="{2D0DF9ED-8BA0-410B-84D1-2D8774E69E9E}" type="slidenum">
              <a:rPr lang="en-GB" altLang="en-US" smtClean="0"/>
              <a:pPr/>
              <a:t>‹#›</a:t>
            </a:fld>
            <a:endParaRPr lang="en-GB" altLang="en-US"/>
          </a:p>
        </p:txBody>
      </p:sp>
      <p:sp>
        <p:nvSpPr>
          <p:cNvPr id="10" name="Content Placeholder 2"/>
          <p:cNvSpPr>
            <a:spLocks noGrp="1"/>
          </p:cNvSpPr>
          <p:nvPr>
            <p:ph idx="1" hasCustomPrompt="1"/>
          </p:nvPr>
        </p:nvSpPr>
        <p:spPr>
          <a:xfrm>
            <a:off x="527381" y="1556793"/>
            <a:ext cx="10972800" cy="3382955"/>
          </a:xfrm>
          <a:prstGeom prst="rect">
            <a:avLst/>
          </a:prstGeom>
        </p:spPr>
        <p:txBody>
          <a:bodyPr/>
          <a:lstStyle>
            <a:lvl1pPr marL="0" indent="0">
              <a:buNone/>
              <a:defRPr sz="2800">
                <a:solidFill>
                  <a:srgbClr val="495965"/>
                </a:solidFill>
                <a:latin typeface="Verdana" panose="020B0604030504040204" pitchFamily="34" charset="0"/>
                <a:ea typeface="Verdana" panose="020B0604030504040204" pitchFamily="34" charset="0"/>
                <a:cs typeface="Verdana" panose="020B0604030504040204" pitchFamily="34" charset="0"/>
              </a:defRPr>
            </a:lvl1pPr>
            <a:lvl2pPr marL="457189" indent="0">
              <a:buNone/>
              <a:defRPr>
                <a:latin typeface="Verdana" panose="020B0604030504040204" pitchFamily="34" charset="0"/>
                <a:ea typeface="Verdana" panose="020B0604030504040204" pitchFamily="34" charset="0"/>
                <a:cs typeface="Verdana" panose="020B0604030504040204" pitchFamily="34" charset="0"/>
              </a:defRPr>
            </a:lvl2pPr>
            <a:lvl3pPr marL="914377" indent="0">
              <a:buNone/>
              <a:defRPr>
                <a:latin typeface="Verdana" panose="020B0604030504040204" pitchFamily="34" charset="0"/>
                <a:ea typeface="Verdana" panose="020B0604030504040204" pitchFamily="34" charset="0"/>
                <a:cs typeface="Verdana" panose="020B0604030504040204" pitchFamily="34" charset="0"/>
              </a:defRPr>
            </a:lvl3pPr>
            <a:lvl4pPr marL="1371566" indent="0">
              <a:buNone/>
              <a:defRPr>
                <a:latin typeface="Verdana" panose="020B0604030504040204" pitchFamily="34" charset="0"/>
                <a:ea typeface="Verdana" panose="020B0604030504040204" pitchFamily="34" charset="0"/>
                <a:cs typeface="Verdana" panose="020B0604030504040204" pitchFamily="34" charset="0"/>
              </a:defRPr>
            </a:lvl4pPr>
            <a:lvl5pPr marL="1828754" indent="0">
              <a:buNone/>
              <a:defRPr>
                <a:latin typeface="Verdana" panose="020B0604030504040204" pitchFamily="34" charset="0"/>
                <a:ea typeface="Verdana" panose="020B0604030504040204" pitchFamily="34" charset="0"/>
                <a:cs typeface="Verdana" panose="020B0604030504040204" pitchFamily="34" charset="0"/>
              </a:defRPr>
            </a:lvl5pPr>
          </a:lstStyle>
          <a:p>
            <a:pPr lvl="0"/>
            <a:r>
              <a:rPr lang="en-US"/>
              <a:t>Add text here…</a:t>
            </a:r>
          </a:p>
        </p:txBody>
      </p:sp>
    </p:spTree>
    <p:extLst>
      <p:ext uri="{BB962C8B-B14F-4D97-AF65-F5344CB8AC3E}">
        <p14:creationId xmlns:p14="http://schemas.microsoft.com/office/powerpoint/2010/main" val="607841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a - Title page - Big Log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177;p21">
            <a:extLst>
              <a:ext uri="{FF2B5EF4-FFF2-40B4-BE49-F238E27FC236}">
                <a16:creationId xmlns:a16="http://schemas.microsoft.com/office/drawing/2014/main" id="{E0B89AA4-A38E-B3DC-2D97-F77D370474AF}"/>
              </a:ext>
            </a:extLst>
          </p:cNvPr>
          <p:cNvSpPr txBox="1">
            <a:spLocks noGrp="1"/>
          </p:cNvSpPr>
          <p:nvPr>
            <p:ph type="title" hasCustomPrompt="1"/>
          </p:nvPr>
        </p:nvSpPr>
        <p:spPr>
          <a:xfrm>
            <a:off x="2527758" y="2066816"/>
            <a:ext cx="7136487" cy="1083161"/>
          </a:xfrm>
          <a:prstGeom prst="rect">
            <a:avLst/>
          </a:prstGeom>
          <a:noFill/>
          <a:ln>
            <a:noFill/>
          </a:ln>
        </p:spPr>
        <p:txBody>
          <a:bodyPr spcFirstLastPara="1" wrap="square" lIns="0" tIns="0" rIns="0" bIns="0" anchor="b" anchorCtr="0">
            <a:noAutofit/>
          </a:bodyPr>
          <a:lstStyle>
            <a:lvl1pPr marR="0" lvl="0" algn="ctr" rtl="0">
              <a:lnSpc>
                <a:spcPct val="90000"/>
              </a:lnSpc>
              <a:spcBef>
                <a:spcPts val="0"/>
              </a:spcBef>
              <a:spcAft>
                <a:spcPts val="0"/>
              </a:spcAft>
              <a:buClr>
                <a:schemeClr val="accent1"/>
              </a:buClr>
              <a:buSzPts val="2400"/>
              <a:buFont typeface="Arial"/>
              <a:buNone/>
              <a:defRPr sz="40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78C76A-D939-1988-B32B-E2C8A3824F12}"/>
              </a:ext>
            </a:extLst>
          </p:cNvPr>
          <p:cNvSpPr>
            <a:spLocks noGrp="1"/>
          </p:cNvSpPr>
          <p:nvPr>
            <p:ph type="body" sz="quarter" idx="12" hasCustomPrompt="1"/>
          </p:nvPr>
        </p:nvSpPr>
        <p:spPr>
          <a:xfrm>
            <a:off x="854191" y="585809"/>
            <a:ext cx="3347131" cy="654195"/>
          </a:xfrm>
          <a:prstGeom prst="rect">
            <a:avLst/>
          </a:prstGeom>
        </p:spPr>
        <p:txBody>
          <a:bodyPr lIns="0" tIns="0" rIns="0" bIns="0">
            <a:normAutofit/>
          </a:bodyPr>
          <a:lstStyle>
            <a:lvl1pPr algn="l">
              <a:lnSpc>
                <a:spcPts val="1820"/>
              </a:lnSpc>
              <a:defRPr sz="1800" b="0" i="0" spc="31" baseline="0">
                <a:solidFill>
                  <a:schemeClr val="bg1"/>
                </a:solidFill>
                <a:latin typeface="Figtree" pitchFamily="2" charset="0"/>
              </a:defRPr>
            </a:lvl1pPr>
          </a:lstStyle>
          <a:p>
            <a:pPr lvl="0"/>
            <a:r>
              <a:rPr lang="en-US"/>
              <a:t>Add Date here</a:t>
            </a:r>
          </a:p>
        </p:txBody>
      </p:sp>
      <p:sp>
        <p:nvSpPr>
          <p:cNvPr id="2" name="TextBox 1">
            <a:extLst>
              <a:ext uri="{FF2B5EF4-FFF2-40B4-BE49-F238E27FC236}">
                <a16:creationId xmlns:a16="http://schemas.microsoft.com/office/drawing/2014/main" id="{0DC25A37-A18B-7B10-9850-0FB53410889B}"/>
              </a:ext>
            </a:extLst>
          </p:cNvPr>
          <p:cNvSpPr txBox="1"/>
          <p:nvPr userDrawn="1"/>
        </p:nvSpPr>
        <p:spPr>
          <a:xfrm>
            <a:off x="380950" y="-548779"/>
            <a:ext cx="2848857" cy="307777"/>
          </a:xfrm>
          <a:prstGeom prst="rect">
            <a:avLst/>
          </a:prstGeom>
          <a:noFill/>
        </p:spPr>
        <p:txBody>
          <a:bodyPr wrap="square" rtlCol="0">
            <a:spAutoFit/>
          </a:bodyPr>
          <a:lstStyle/>
          <a:p>
            <a:r>
              <a:rPr lang="en-US" sz="1400">
                <a:solidFill>
                  <a:srgbClr val="FF0000"/>
                </a:solidFill>
                <a:latin typeface="Figtree" pitchFamily="2" charset="0"/>
              </a:rPr>
              <a:t>Add date here, or remove the box</a:t>
            </a:r>
          </a:p>
        </p:txBody>
      </p:sp>
      <p:sp>
        <p:nvSpPr>
          <p:cNvPr id="3" name="Triangle 2">
            <a:extLst>
              <a:ext uri="{FF2B5EF4-FFF2-40B4-BE49-F238E27FC236}">
                <a16:creationId xmlns:a16="http://schemas.microsoft.com/office/drawing/2014/main" id="{39964952-132E-5EBD-2DCA-DE1D001CE00E}"/>
              </a:ext>
            </a:extLst>
          </p:cNvPr>
          <p:cNvSpPr/>
          <p:nvPr userDrawn="1"/>
        </p:nvSpPr>
        <p:spPr>
          <a:xfrm rot="10800000">
            <a:off x="1445613" y="-241001"/>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400"/>
          </a:p>
        </p:txBody>
      </p:sp>
      <p:sp>
        <p:nvSpPr>
          <p:cNvPr id="4" name="TextBox 3">
            <a:extLst>
              <a:ext uri="{FF2B5EF4-FFF2-40B4-BE49-F238E27FC236}">
                <a16:creationId xmlns:a16="http://schemas.microsoft.com/office/drawing/2014/main" id="{9622F3E8-EE0C-D996-6427-0006C27E69D4}"/>
              </a:ext>
            </a:extLst>
          </p:cNvPr>
          <p:cNvSpPr txBox="1"/>
          <p:nvPr userDrawn="1"/>
        </p:nvSpPr>
        <p:spPr>
          <a:xfrm>
            <a:off x="3747541" y="-299802"/>
            <a:ext cx="184731" cy="307777"/>
          </a:xfrm>
          <a:prstGeom prst="rect">
            <a:avLst/>
          </a:prstGeom>
          <a:noFill/>
        </p:spPr>
        <p:txBody>
          <a:bodyPr wrap="square" rtlCol="0">
            <a:spAutoFit/>
          </a:bodyPr>
          <a:lstStyle/>
          <a:p>
            <a:endParaRPr lang="en-US" sz="1400"/>
          </a:p>
        </p:txBody>
      </p:sp>
    </p:spTree>
    <p:extLst>
      <p:ext uri="{BB962C8B-B14F-4D97-AF65-F5344CB8AC3E}">
        <p14:creationId xmlns:p14="http://schemas.microsoft.com/office/powerpoint/2010/main" val="343978979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ext Slide 1">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DF0CE23C-BEA9-32EE-B94B-B0B67033B1AD}"/>
              </a:ext>
            </a:extLst>
          </p:cNvPr>
          <p:cNvSpPr>
            <a:spLocks noGrp="1"/>
          </p:cNvSpPr>
          <p:nvPr>
            <p:ph type="body" sz="quarter" idx="10" hasCustomPrompt="1"/>
          </p:nvPr>
        </p:nvSpPr>
        <p:spPr>
          <a:xfrm>
            <a:off x="483907" y="1291295"/>
            <a:ext cx="6884988" cy="770591"/>
          </a:xfrm>
          <a:prstGeom prst="rect">
            <a:avLst/>
          </a:prstGeom>
        </p:spPr>
        <p:txBody>
          <a:bodyPr>
            <a:normAutofit/>
          </a:bodyPr>
          <a:lstStyle>
            <a:lvl1pPr marL="0" indent="0">
              <a:buNone/>
              <a:defRPr sz="4400" b="1"/>
            </a:lvl1pPr>
          </a:lstStyle>
          <a:p>
            <a:pPr lvl="0"/>
            <a:r>
              <a:rPr lang="en-US"/>
              <a:t>This is the title of the slide</a:t>
            </a:r>
            <a:endParaRPr lang="en-GB"/>
          </a:p>
        </p:txBody>
      </p:sp>
      <p:sp>
        <p:nvSpPr>
          <p:cNvPr id="12" name="Text Placeholder 10">
            <a:extLst>
              <a:ext uri="{FF2B5EF4-FFF2-40B4-BE49-F238E27FC236}">
                <a16:creationId xmlns:a16="http://schemas.microsoft.com/office/drawing/2014/main" id="{1912D51C-4E20-9C69-FC06-3DF91324C329}"/>
              </a:ext>
            </a:extLst>
          </p:cNvPr>
          <p:cNvSpPr>
            <a:spLocks noGrp="1"/>
          </p:cNvSpPr>
          <p:nvPr>
            <p:ph type="body" sz="quarter" idx="11" hasCustomPrompt="1"/>
          </p:nvPr>
        </p:nvSpPr>
        <p:spPr>
          <a:xfrm>
            <a:off x="483907" y="2304305"/>
            <a:ext cx="6884988" cy="501651"/>
          </a:xfrm>
          <a:prstGeom prst="rect">
            <a:avLst/>
          </a:prstGeom>
        </p:spPr>
        <p:txBody>
          <a:bodyPr>
            <a:normAutofit/>
          </a:bodyPr>
          <a:lstStyle>
            <a:lvl1pPr marL="0" indent="0">
              <a:buNone/>
              <a:defRPr sz="2400" b="1"/>
            </a:lvl1pPr>
          </a:lstStyle>
          <a:p>
            <a:pPr lvl="0"/>
            <a:r>
              <a:rPr lang="en-US"/>
              <a:t>This is a sub-header</a:t>
            </a:r>
            <a:endParaRPr lang="en-GB"/>
          </a:p>
        </p:txBody>
      </p:sp>
      <p:sp>
        <p:nvSpPr>
          <p:cNvPr id="14" name="Text Placeholder 13">
            <a:extLst>
              <a:ext uri="{FF2B5EF4-FFF2-40B4-BE49-F238E27FC236}">
                <a16:creationId xmlns:a16="http://schemas.microsoft.com/office/drawing/2014/main" id="{B33004F1-5DA0-2150-FFBD-0F605C28CA78}"/>
              </a:ext>
            </a:extLst>
          </p:cNvPr>
          <p:cNvSpPr>
            <a:spLocks noGrp="1"/>
          </p:cNvSpPr>
          <p:nvPr>
            <p:ph type="body" sz="quarter" idx="12" hasCustomPrompt="1"/>
          </p:nvPr>
        </p:nvSpPr>
        <p:spPr>
          <a:xfrm>
            <a:off x="484189" y="3163892"/>
            <a:ext cx="7422683" cy="3273425"/>
          </a:xfrm>
          <a:prstGeom prst="rect">
            <a:avLst/>
          </a:prstGeom>
        </p:spPr>
        <p:txBody>
          <a:bodyPr numCol="2">
            <a:normAutofit/>
          </a:bodyPr>
          <a:lstStyle>
            <a:lvl1pPr marL="285730" indent="-285730">
              <a:lnSpc>
                <a:spcPct val="150000"/>
              </a:lnSpc>
              <a:buFont typeface="Arial" panose="020B0604020202020204" pitchFamily="34" charset="0"/>
              <a:buChar char="•"/>
              <a:defRPr sz="1400"/>
            </a:lvl1pPr>
            <a:lvl2pPr marL="457167" indent="0">
              <a:buNone/>
              <a:defRPr/>
            </a:lvl2pPr>
          </a:lstStyle>
          <a:p>
            <a:pPr lvl="0"/>
            <a:r>
              <a:rPr lang="en-US"/>
              <a:t>This is paragraph text split across two columns. The font size is 14. Headings within the paragraph text are highlighted in blue.</a:t>
            </a:r>
          </a:p>
          <a:p>
            <a:pPr lvl="0"/>
            <a:r>
              <a:rPr lang="en-US"/>
              <a:t>Bullet point</a:t>
            </a:r>
          </a:p>
          <a:p>
            <a:pPr lvl="0"/>
            <a:r>
              <a:rPr lang="en-US"/>
              <a:t>Bullet point</a:t>
            </a:r>
          </a:p>
          <a:p>
            <a:pPr lvl="0"/>
            <a:r>
              <a:rPr lang="en-US"/>
              <a:t>Bullet point</a:t>
            </a:r>
          </a:p>
          <a:p>
            <a:pPr lvl="0"/>
            <a:r>
              <a:rPr lang="en-US"/>
              <a:t>Bullet point</a:t>
            </a:r>
          </a:p>
          <a:p>
            <a:pPr lvl="0"/>
            <a:r>
              <a:rPr lang="en-US"/>
              <a:t>Remember, slides should be illustrative. Use as little content as possible – include only essential points.</a:t>
            </a:r>
          </a:p>
          <a:p>
            <a:pPr lvl="0"/>
            <a:r>
              <a:rPr lang="en-US"/>
              <a:t>Bullet point</a:t>
            </a:r>
          </a:p>
          <a:p>
            <a:pPr lvl="0"/>
            <a:r>
              <a:rPr lang="en-US"/>
              <a:t>Bullet point</a:t>
            </a:r>
          </a:p>
          <a:p>
            <a:pPr marL="285730" marR="0" lvl="0" indent="-285730" algn="l" defTabSz="914332" rtl="0" eaLnBrk="1" fontAlgn="auto" latinLnBrk="0" hangingPunct="1">
              <a:lnSpc>
                <a:spcPct val="90000"/>
              </a:lnSpc>
              <a:spcBef>
                <a:spcPts val="1000"/>
              </a:spcBef>
              <a:spcAft>
                <a:spcPts val="0"/>
              </a:spcAft>
              <a:buClrTx/>
              <a:buSzTx/>
              <a:tabLst/>
              <a:defRPr/>
            </a:pPr>
            <a:endParaRPr lang="en-US"/>
          </a:p>
          <a:p>
            <a:pPr lvl="0"/>
            <a:endParaRPr lang="en-GB"/>
          </a:p>
          <a:p>
            <a:pPr lvl="0"/>
            <a:endParaRPr lang="en-GB"/>
          </a:p>
        </p:txBody>
      </p:sp>
      <p:sp>
        <p:nvSpPr>
          <p:cNvPr id="18" name="Picture Placeholder 17">
            <a:extLst>
              <a:ext uri="{FF2B5EF4-FFF2-40B4-BE49-F238E27FC236}">
                <a16:creationId xmlns:a16="http://schemas.microsoft.com/office/drawing/2014/main" id="{5C2F18B5-B2D1-8E5C-0C7E-E8FC23FF54DF}"/>
              </a:ext>
            </a:extLst>
          </p:cNvPr>
          <p:cNvSpPr>
            <a:spLocks noGrp="1"/>
          </p:cNvSpPr>
          <p:nvPr>
            <p:ph type="pic" sz="quarter" idx="13"/>
          </p:nvPr>
        </p:nvSpPr>
        <p:spPr>
          <a:xfrm>
            <a:off x="8525065" y="2304308"/>
            <a:ext cx="2976563" cy="4133009"/>
          </a:xfrm>
          <a:prstGeom prst="rect">
            <a:avLst/>
          </a:prstGeom>
        </p:spPr>
        <p:txBody>
          <a:bodyPr/>
          <a:lstStyle/>
          <a:p>
            <a:endParaRPr lang="en-GB"/>
          </a:p>
        </p:txBody>
      </p:sp>
      <p:sp>
        <p:nvSpPr>
          <p:cNvPr id="2" name="Text Placeholder 2">
            <a:extLst>
              <a:ext uri="{FF2B5EF4-FFF2-40B4-BE49-F238E27FC236}">
                <a16:creationId xmlns:a16="http://schemas.microsoft.com/office/drawing/2014/main" id="{0D3246E1-A93A-0E40-0495-952E701BC849}"/>
              </a:ext>
            </a:extLst>
          </p:cNvPr>
          <p:cNvSpPr>
            <a:spLocks noGrp="1"/>
          </p:cNvSpPr>
          <p:nvPr>
            <p:ph type="body" sz="quarter" idx="14" hasCustomPrompt="1"/>
          </p:nvPr>
        </p:nvSpPr>
        <p:spPr>
          <a:xfrm>
            <a:off x="318811" y="255449"/>
            <a:ext cx="4219575" cy="331787"/>
          </a:xfrm>
          <a:prstGeom prst="rect">
            <a:avLst/>
          </a:prstGeom>
        </p:spPr>
        <p:txBody>
          <a:bodyPr/>
          <a:lstStyle>
            <a:lvl1pPr marL="0" indent="0">
              <a:buNone/>
              <a:defRPr sz="1200">
                <a:solidFill>
                  <a:schemeClr val="tx1"/>
                </a:solidFill>
              </a:defRPr>
            </a:lvl1pPr>
          </a:lstStyle>
          <a:p>
            <a:pPr lvl="0"/>
            <a:r>
              <a:rPr lang="en-US"/>
              <a:t>0.1 – Slide Title – The Name of The Presentation</a:t>
            </a:r>
            <a:endParaRPr lang="en-GB"/>
          </a:p>
        </p:txBody>
      </p:sp>
    </p:spTree>
    <p:extLst>
      <p:ext uri="{BB962C8B-B14F-4D97-AF65-F5344CB8AC3E}">
        <p14:creationId xmlns:p14="http://schemas.microsoft.com/office/powerpoint/2010/main" val="241871855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BD60017-B75C-26C4-41BA-40767D7A6F9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363A350-7081-4078-8158-E6B021EEA02C}"/>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90BEECB-C725-B6FD-40FC-7901A3DC6776}"/>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E88823F-BF4E-DC4E-810D-28D1C5BC2A19}"/>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9D9038D-3F93-258A-507F-AB2E6F1B6660}"/>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0FB1B4D8-546E-6017-C714-1F88FB52A5C6}"/>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1438968873"/>
      </p:ext>
    </p:extLst>
  </p:cSld>
  <p:clrMapOvr>
    <a:masterClrMapping/>
  </p:clrMapOvr>
  <p:hf sldNum="0" hdr="0" ftr="0" dt="0"/>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259761228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5a - 2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Google Shape;268;p37">
            <a:extLst>
              <a:ext uri="{FF2B5EF4-FFF2-40B4-BE49-F238E27FC236}">
                <a16:creationId xmlns:a16="http://schemas.microsoft.com/office/drawing/2014/main" id="{82EB87E2-085A-3C0E-DA57-1F383F878603}"/>
              </a:ext>
            </a:extLst>
          </p:cNvPr>
          <p:cNvSpPr txBox="1">
            <a:spLocks noGrp="1"/>
          </p:cNvSpPr>
          <p:nvPr>
            <p:ph type="title" hasCustomPrompt="1"/>
          </p:nvPr>
        </p:nvSpPr>
        <p:spPr>
          <a:xfrm>
            <a:off x="828000" y="1080000"/>
            <a:ext cx="10515600" cy="577350"/>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8" name="Text Placeholder 3">
            <a:extLst>
              <a:ext uri="{FF2B5EF4-FFF2-40B4-BE49-F238E27FC236}">
                <a16:creationId xmlns:a16="http://schemas.microsoft.com/office/drawing/2014/main" id="{5CE31298-2374-8635-416C-DE5CCF08FD6A}"/>
              </a:ext>
            </a:extLst>
          </p:cNvPr>
          <p:cNvSpPr>
            <a:spLocks noGrp="1"/>
          </p:cNvSpPr>
          <p:nvPr>
            <p:ph type="body" sz="quarter" idx="10" hasCustomPrompt="1"/>
          </p:nvPr>
        </p:nvSpPr>
        <p:spPr>
          <a:xfrm>
            <a:off x="828000" y="2251076"/>
            <a:ext cx="3986834" cy="358310"/>
          </a:xfrm>
          <a:prstGeom prst="rect">
            <a:avLst/>
          </a:prstGeom>
        </p:spPr>
        <p:txBody>
          <a:bodyPr lIns="0" tIns="0" rIns="0" bIns="0" anchor="b"/>
          <a:lstStyle>
            <a:lvl1pPr>
              <a:defRPr sz="2400" b="0" i="0" spc="100" baseline="0">
                <a:solidFill>
                  <a:schemeClr val="tx2"/>
                </a:solidFill>
                <a:latin typeface="Figtree SemiBold" pitchFamily="2" charset="0"/>
              </a:defRPr>
            </a:lvl1pPr>
          </a:lstStyle>
          <a:p>
            <a:pPr lvl="0"/>
            <a:r>
              <a:rPr lang="en-US"/>
              <a:t>Add subtitle 1 here</a:t>
            </a:r>
          </a:p>
        </p:txBody>
      </p:sp>
      <p:sp>
        <p:nvSpPr>
          <p:cNvPr id="9" name="Text Placeholder 3">
            <a:extLst>
              <a:ext uri="{FF2B5EF4-FFF2-40B4-BE49-F238E27FC236}">
                <a16:creationId xmlns:a16="http://schemas.microsoft.com/office/drawing/2014/main" id="{17DD52FE-9691-3D09-2C69-11570EB559F7}"/>
              </a:ext>
            </a:extLst>
          </p:cNvPr>
          <p:cNvSpPr>
            <a:spLocks noGrp="1"/>
          </p:cNvSpPr>
          <p:nvPr>
            <p:ph type="body" sz="quarter" idx="12" hasCustomPrompt="1"/>
          </p:nvPr>
        </p:nvSpPr>
        <p:spPr>
          <a:xfrm>
            <a:off x="6350290" y="2251077"/>
            <a:ext cx="3986834" cy="358310"/>
          </a:xfrm>
          <a:prstGeom prst="rect">
            <a:avLst/>
          </a:prstGeom>
        </p:spPr>
        <p:txBody>
          <a:bodyPr lIns="0" tIns="0" rIns="0" bIns="0" anchor="b"/>
          <a:lstStyle>
            <a:lvl1pPr>
              <a:defRPr sz="2400" b="1" i="0" spc="100" baseline="0">
                <a:solidFill>
                  <a:schemeClr val="tx2"/>
                </a:solidFill>
                <a:latin typeface="Figtree SemiBold" pitchFamily="2" charset="0"/>
              </a:defRPr>
            </a:lvl1pPr>
          </a:lstStyle>
          <a:p>
            <a:pPr lvl="0"/>
            <a:r>
              <a:rPr lang="en-US"/>
              <a:t>Add subtitle 2 here</a:t>
            </a:r>
          </a:p>
        </p:txBody>
      </p:sp>
      <p:sp>
        <p:nvSpPr>
          <p:cNvPr id="10" name="TextBox 9">
            <a:extLst>
              <a:ext uri="{FF2B5EF4-FFF2-40B4-BE49-F238E27FC236}">
                <a16:creationId xmlns:a16="http://schemas.microsoft.com/office/drawing/2014/main" id="{1439F7E2-34F9-1F29-A48C-4B939B949439}"/>
              </a:ext>
            </a:extLst>
          </p:cNvPr>
          <p:cNvSpPr txBox="1"/>
          <p:nvPr userDrawn="1"/>
        </p:nvSpPr>
        <p:spPr>
          <a:xfrm>
            <a:off x="9941668" y="5000017"/>
            <a:ext cx="184731" cy="307777"/>
          </a:xfrm>
          <a:prstGeom prst="rect">
            <a:avLst/>
          </a:prstGeom>
          <a:noFill/>
        </p:spPr>
        <p:txBody>
          <a:bodyPr wrap="none" rtlCol="0">
            <a:spAutoFit/>
          </a:bodyPr>
          <a:lstStyle/>
          <a:p>
            <a:endParaRPr lang="en-US">
              <a:solidFill>
                <a:schemeClr val="tx2"/>
              </a:solidFill>
            </a:endParaRPr>
          </a:p>
        </p:txBody>
      </p:sp>
      <p:sp>
        <p:nvSpPr>
          <p:cNvPr id="11" name="Text Placeholder 3">
            <a:extLst>
              <a:ext uri="{FF2B5EF4-FFF2-40B4-BE49-F238E27FC236}">
                <a16:creationId xmlns:a16="http://schemas.microsoft.com/office/drawing/2014/main" id="{0A2FBCB1-02DF-4B33-B812-DFE2873390AE}"/>
              </a:ext>
            </a:extLst>
          </p:cNvPr>
          <p:cNvSpPr>
            <a:spLocks noGrp="1"/>
          </p:cNvSpPr>
          <p:nvPr>
            <p:ph type="body" sz="quarter" idx="14" hasCustomPrompt="1"/>
          </p:nvPr>
        </p:nvSpPr>
        <p:spPr>
          <a:xfrm>
            <a:off x="827999" y="3070689"/>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1 here</a:t>
            </a:r>
            <a:endParaRPr lang="en-US"/>
          </a:p>
        </p:txBody>
      </p:sp>
      <p:sp>
        <p:nvSpPr>
          <p:cNvPr id="12" name="Text Placeholder 3">
            <a:extLst>
              <a:ext uri="{FF2B5EF4-FFF2-40B4-BE49-F238E27FC236}">
                <a16:creationId xmlns:a16="http://schemas.microsoft.com/office/drawing/2014/main" id="{F112056D-ED62-8C99-6D5D-C3EFD7C4B1EB}"/>
              </a:ext>
            </a:extLst>
          </p:cNvPr>
          <p:cNvSpPr>
            <a:spLocks noGrp="1"/>
          </p:cNvSpPr>
          <p:nvPr>
            <p:ph type="body" sz="quarter" idx="15" hasCustomPrompt="1"/>
          </p:nvPr>
        </p:nvSpPr>
        <p:spPr>
          <a:xfrm>
            <a:off x="6350289" y="3070688"/>
            <a:ext cx="4993311" cy="2950969"/>
          </a:xfrm>
          <a:prstGeom prst="rect">
            <a:avLst/>
          </a:prstGeom>
        </p:spPr>
        <p:txBody>
          <a:bodyPr lIns="0" tIns="0" rIns="0" bIns="0"/>
          <a:lstStyle>
            <a:lvl1pPr>
              <a:lnSpc>
                <a:spcPts val="1820"/>
              </a:lnSpc>
              <a:spcBef>
                <a:spcPts val="0"/>
              </a:spcBef>
              <a:defRPr sz="1600" b="0" i="0" spc="30" baseline="0">
                <a:solidFill>
                  <a:schemeClr val="tx2"/>
                </a:solidFill>
                <a:latin typeface="Figtree" pitchFamily="2" charset="0"/>
              </a:defRPr>
            </a:lvl1pPr>
          </a:lstStyle>
          <a:p>
            <a:pPr lvl="0"/>
            <a:r>
              <a:rPr lang="en-US">
                <a:effectLst/>
              </a:rPr>
              <a:t>Add body text 2 here</a:t>
            </a:r>
            <a:endParaRPr lang="en-US"/>
          </a:p>
        </p:txBody>
      </p:sp>
    </p:spTree>
    <p:extLst>
      <p:ext uri="{BB962C8B-B14F-4D97-AF65-F5344CB8AC3E}">
        <p14:creationId xmlns:p14="http://schemas.microsoft.com/office/powerpoint/2010/main" val="296095116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3B8EB67-8D96-495E-9886-44B882B023C1}" type="slidenum">
              <a:rPr lang="en-GB" smtClean="0"/>
              <a:t>‹#›</a:t>
            </a:fld>
            <a:endParaRPr lang="en-GB"/>
          </a:p>
        </p:txBody>
      </p:sp>
    </p:spTree>
    <p:extLst>
      <p:ext uri="{BB962C8B-B14F-4D97-AF65-F5344CB8AC3E}">
        <p14:creationId xmlns:p14="http://schemas.microsoft.com/office/powerpoint/2010/main" val="39146718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Only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8CE45-A6FC-9CE9-F8CD-BA044CFE9412}"/>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1629813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DEE880B-6A7B-CD2A-B066-62FF2EFF30B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AE0A5E1-E49F-9407-E43C-CC4307E7B830}"/>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5C7AE16-52D7-0351-1600-3C09D6B7A3C5}"/>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07A14098-94CA-6702-46F1-40AC9FDFE03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18B3DEA9-4103-41E7-48BC-4AAE45FB1DB2}"/>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1F3E158-A162-7A85-08C7-F623F635A5FE}"/>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067401534"/>
      </p:ext>
    </p:extLst>
  </p:cSld>
  <p:clrMapOvr>
    <a:masterClrMapping/>
  </p:clrMapOvr>
  <p:hf sldNum="0" hdr="0" ftr="0" dt="0"/>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D9D4B9F3-4459-335A-8CEB-053A4046CDF4}"/>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187E3D75-9BE3-72DF-3D85-59ADACC87ABE}"/>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096E9A29-9786-E2B2-30C8-D576EB0E105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F9C2BD9-2DC9-AFB3-92F2-673DFEDC322C}"/>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294127237"/>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4C1CAA0C-D3DB-E398-A088-0E39AE28A393}"/>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E370249-95A0-57F0-74DE-FF1CD9A1A985}"/>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5984996F-9435-A91B-F94E-1EF94937FBCE}"/>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4C7092BA-926F-793B-6CD9-58EF6C1589ED}"/>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6455CBF-42A1-F619-A30D-098557A27FC3}"/>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6F225A57-2574-ADCB-267A-1C49A4B3DB8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BD34E889-1AF4-570A-BE20-7BA2E51AD038}"/>
              </a:ext>
            </a:extLst>
          </p:cNvPr>
          <p:cNvSpPr/>
          <p:nvPr/>
        </p:nvSpPr>
        <p:spPr>
          <a:xfrm rot="10799991">
            <a:off x="1445592" y="-24099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01C9C503-AEB2-7D1D-2B27-1296275311D6}"/>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4E447AD1-669B-9530-CC91-A81A16BF2DEB}"/>
              </a:ext>
            </a:extLst>
          </p:cNvPr>
          <p:cNvSpPr/>
          <p:nvPr/>
        </p:nvSpPr>
        <p:spPr>
          <a:xfrm rot="5400013">
            <a:off x="-499304" y="4354011"/>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2F89D7DC-5DC5-A691-AC3A-E09A5ECBD2B4}"/>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6D48FEE7-23CF-0E1C-41B3-A667272E1DF6}"/>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01287118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5B7D4AA3-6E76-70B7-35E2-19206AEDB03D}"/>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610ADAA-0231-92FF-C226-A2512B2024B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7565F997-8062-B7CC-8617-1F41BB3DE317}"/>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Tree>
    <p:extLst>
      <p:ext uri="{BB962C8B-B14F-4D97-AF65-F5344CB8AC3E}">
        <p14:creationId xmlns:p14="http://schemas.microsoft.com/office/powerpoint/2010/main" val="696457276"/>
      </p:ext>
    </p:extLst>
  </p:cSld>
  <p:clrMapOvr>
    <a:masterClrMapping/>
  </p:clrMapOvr>
  <p:hf sldNum="0" hdr="0" ftr="0" dt="0"/>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E7392F5-2543-52CC-3C47-D7FAF15445C7}"/>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81DB5FB5-6962-0F3B-6470-469184917E9E}"/>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0FD2F7F5-5AFD-0EA1-1C58-9DABE9ADCA1F}"/>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9C9AE01-8707-E2B6-F524-1EFC31C707C7}"/>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2172DCB-CF10-6AD7-5DB9-73D26F8C33D3}"/>
              </a:ext>
            </a:extLst>
          </p:cNvPr>
          <p:cNvSpPr/>
          <p:nvPr/>
        </p:nvSpPr>
        <p:spPr>
          <a:xfrm rot="10799991">
            <a:off x="6498859" y="-335192"/>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88056956"/>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67936A2-A430-DF42-AA89-3B7A1804CB19}"/>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633B9585-7AB4-28C8-3676-D27B445722DA}"/>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vl2pPr marL="0" lvl="0" algn="ctr">
              <a:spcBef>
                <a:spcPts val="1000"/>
              </a:spcBef>
              <a:defRPr sz="2800"/>
            </a:lvl2pPr>
            <a:lvl3pPr marL="0" lvl="0" algn="ctr">
              <a:spcBef>
                <a:spcPts val="1000"/>
              </a:spcBef>
              <a:defRPr sz="2800" b="1">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51ABCAB6-60D3-1FF9-1E98-3C09722D085B}"/>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356FFA2F-778D-7F88-538D-DCEDC137DBA6}"/>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25C31E91-957D-8FAC-E87D-653DA37DED2D}"/>
              </a:ext>
            </a:extLst>
          </p:cNvPr>
          <p:cNvSpPr/>
          <p:nvPr/>
        </p:nvSpPr>
        <p:spPr>
          <a:xfrm rot="10799991">
            <a:off x="8054940" y="-27485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976726521"/>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4AA3F26D-C2CB-BF2D-44AB-A1B5DD2E18C7}"/>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C2C249EF-12E5-72D4-5C6E-5147471EB6E0}"/>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7F27FF34-BC9A-4218-3B7C-EB0F9CFD2AE8}"/>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FA0F679E-43CA-18FF-40AA-2566EA45DD27}"/>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637BA2-C22F-5175-28A6-538C17009615}"/>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787F0B9-C4DB-ADA7-0E76-51FD6EFD6A33}"/>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D3F555A4-12BC-8C33-D820-F6DCD1A2E57F}"/>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A04E43E3-F0F3-1D1C-BD74-6A0BF610DCFC}"/>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45BB4F2C-AD30-C181-DFC2-49F698FD69D6}"/>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761076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C26F9F82-DEB2-AA07-611B-9AC1D27C4E47}"/>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E1B090A9-4693-E6FF-112D-80A9184C582E}"/>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E8C5C004-CD9D-6956-5DBD-1F5C42714EED}"/>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7B42876E-EF73-CCFF-06C0-46863E0A8AE8}"/>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774DB8-A571-1D34-CB63-68491EE958F1}"/>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A3F5409B-6463-D07A-813D-29E055199011}"/>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5977E11C-1600-9A18-16CD-74F7B1075D14}"/>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57B7668-D9A2-7C7A-59F2-9F90053C336B}"/>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70B2D7F9-0163-95D0-3DCD-06233EAA0B56}"/>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8BE2C682-4FA1-6BC8-F28B-2DAC5D843C27}"/>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91D83C6F-1B0B-B2D7-527A-2ADFDEB53B7B}"/>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D8FDB2DB-F810-E692-A6AF-77D13A2D37F9}"/>
              </a:ext>
            </a:extLst>
          </p:cNvPr>
          <p:cNvSpPr/>
          <p:nvPr/>
        </p:nvSpPr>
        <p:spPr>
          <a:xfrm rot="10799991">
            <a:off x="5510000"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7587869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8E7D4050-BD08-900F-BE2C-3A0A5A627356}"/>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63030419-E171-8153-BE48-9E8B2CAA4B2D}"/>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F8DA1742-53D2-D5EB-4EF2-7FC203858892}"/>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BAD39B58-AC2D-0D67-17B9-BFCDC67DB090}"/>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F61B6A7-EC8C-662F-201A-C2A42B9D713B}"/>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BED0B7EA-81F9-1DE5-F2DC-9300C1C09EE3}"/>
              </a:ext>
            </a:extLst>
          </p:cNvPr>
          <p:cNvSpPr/>
          <p:nvPr/>
        </p:nvSpPr>
        <p:spPr>
          <a:xfrm rot="10799991">
            <a:off x="9119475"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0863173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BF91479F-CC01-D166-FD53-CE0BCF953D1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173CB4DF-402F-5FD1-6463-92838247FA24}"/>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CD1B811B-63E0-5AE4-7363-FD4028319C87}"/>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360C632-1449-23FA-38A5-5A7178DB9C02}"/>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9B7224FE-312B-BB41-F4D6-37500332718F}"/>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B9E87C-9DAC-1A97-D3C0-C70A6F4AC64D}"/>
              </a:ext>
            </a:extLst>
          </p:cNvPr>
          <p:cNvSpPr/>
          <p:nvPr/>
        </p:nvSpPr>
        <p:spPr>
          <a:xfrm rot="10799991">
            <a:off x="9982166" y="-198708"/>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702619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FE19EE9-300A-BB4D-2900-74FAB1FE60E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09A19E0-B872-B450-2E6E-DB6B6995BE5E}"/>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73252D4C-27DF-0FD2-A299-DC59EB12669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50F2986D-7438-B7F0-815E-462650B4EBAD}"/>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8524A359-69AF-96A6-79F1-3A92485130A7}"/>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847E58A1-5B71-9B38-A932-6523219EFF72}"/>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23848274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E27A964-8236-7AB6-6869-8A2DF8D81FD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6191578-6B3F-9DB4-D6E0-450A7BC3EA0A}"/>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8CA430E-26FA-51D2-ED95-408B67E5736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DB65A2F3-A90D-1BB2-B6A3-325500F118F0}"/>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6FD2E42-33F1-5368-FDEB-46964A4013C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50F53639-D8B5-37ED-5689-E25260ACCAB2}"/>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8B1B46A5-CA9D-CC4A-A1AA-5070E7CD2E0A}"/>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34868B6F-9C5E-3A87-E060-F9C4D8D9259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F6B733E1-ADC2-E6E1-1448-81F49F5F4949}"/>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C42C8E0C-F26D-1987-152D-18450FD37EB2}"/>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6599118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56DC302-C727-C66C-1325-2B334CDA267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26668838-6F92-0228-D217-F107563476E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C8C7407-9D82-6B2E-8FE5-8F84F16A2AA3}"/>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C6F09075-AEF5-CE29-6C69-B1598A48CBFB}"/>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7769AA0C-5057-DD32-37B7-0A25811DB8B9}"/>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E4B5610-E634-D0CC-5083-9BD2641F8BD7}"/>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2C3E9516-1FCF-A2CB-61E6-B60C064856DD}"/>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90698092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2F51F0C-76BB-B37F-7710-D26EE2DAF324}"/>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12E8BD67-C266-65F8-1A6C-C4356F6237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757AFFF8-C343-C0E5-B447-A61E5DFBCC6F}"/>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EC6CC33A-D439-AF68-B85D-425AD4C20C2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C2D5F483-38E1-9253-FA63-64787226B45E}"/>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B5B30B08-E724-D49A-D468-E71D3E379EA5}"/>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AB911CD4-E02F-6E1E-DFF1-F436C271F769}"/>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5D17DD2E-6860-56D4-FAF8-9DC20D8ED0E5}"/>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35A382C7-164C-8886-F0C0-AC8F66C8F27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0A9E2EA6-A8E5-6BA2-9675-F0F897177538}"/>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BA389E2B-85CA-453D-D230-231FDA95651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E7BBEFA-7C5E-F4D0-E502-EF864A74F3B7}"/>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6064328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BFF291EF-D001-4444-9C53-27DE3DB3A975}"/>
              </a:ext>
            </a:extLst>
          </p:cNvPr>
          <p:cNvSpPr/>
          <p:nvPr/>
        </p:nvSpPr>
        <p:spPr>
          <a:xfrm>
            <a:off x="744742"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AE4AB8AB-0CE2-0C91-CFC0-231DA685A4D0}"/>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641C216F-1F50-5085-5E7A-DF0E61688086}"/>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8B3863FC-D5A0-BE68-B42B-7BEC49658A9C}"/>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A9F6669F-804A-4467-F33B-1021A7349F77}"/>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680823F9-0E00-5A56-190B-1BB42B58AEBE}"/>
              </a:ext>
            </a:extLst>
          </p:cNvPr>
          <p:cNvSpPr/>
          <p:nvPr/>
        </p:nvSpPr>
        <p:spPr>
          <a:xfrm>
            <a:off x="4393426"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224E020E-DAE6-B964-62D1-08EB46C7708B}"/>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FF0BD94C-D746-95F8-7226-5297FD2ECB40}"/>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A9461C4B-9A9E-88A5-C46F-D17C598D01C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09401A96-0FEC-8BF0-8A02-B06EEE481AEC}"/>
              </a:ext>
            </a:extLst>
          </p:cNvPr>
          <p:cNvSpPr/>
          <p:nvPr/>
        </p:nvSpPr>
        <p:spPr>
          <a:xfrm>
            <a:off x="8042120" y="1995202"/>
            <a:ext cx="331745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EBF44F6E-6F80-7765-5D4F-C1678F1222C7}"/>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EB7D3A05-3405-878D-4F62-8450091C02BE}"/>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85D00B84-0843-C17D-386F-7C1B0D787DB5}"/>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CC0A2745-9F8B-E8D8-ED66-5C42D96AB9C0}"/>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5EC69832-C498-4EC7-C4E8-05C42BEBD951}"/>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1768324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45315F1-5232-2378-592B-7A2601D3DAA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3BD6D8D-8A4D-CBCA-0F98-0EC5ABC19E0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4E1588F0-4845-D182-528A-F58CF18087FD}"/>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BB5A4B53-5E8A-B93F-C086-6401C2291364}"/>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A4294039-7C77-20AB-02BD-04FB033C49D4}"/>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5DE69DC2-3366-C1CE-FDB7-5B9D72CC57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CDB4A412-A28F-64DF-F111-D33C774A779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34D02E6A-380D-1804-478A-DCEF36397FEA}"/>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9039F85D-8769-2C06-5B18-52D250FC3615}"/>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094746461"/>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A00D63D4-B37D-E1A7-E74B-6629AF225EA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10BB1103-4015-567C-EDFF-3A450210D7F3}"/>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9E506F9-4C9B-4894-F059-6A6A05181574}"/>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7DDFDF26-F33A-57CB-5C5F-BEB0128465DA}"/>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D0DDBDC7-681B-4FE6-42D4-800BCD84CC4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3FD6A201-FD6D-BAFD-3103-C90227BACCBD}"/>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E4732950-490F-06FC-65EF-1EF3A84E9ED8}"/>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BB1CAE0-4A59-DDCB-75E8-50687609E4E1}"/>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30477C5-F9B0-B01F-678F-298800943634}"/>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546ED93-7210-7151-20D5-753F6343B5E4}"/>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DAE0B8E5-B23B-107B-37F9-3E9841BFDCF3}"/>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C6ACDEEB-CDA5-A9D5-8B68-37ECB47F1F8A}"/>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8AD4DCEB-4331-54D9-66AB-C86491FBDF0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DB0B4E4B-8B70-F38D-AF3E-FABC67CF568C}"/>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3DC36F61-5286-FDD9-E062-7AC8EB85B8AB}"/>
              </a:ext>
            </a:extLst>
          </p:cNvPr>
          <p:cNvSpPr/>
          <p:nvPr/>
        </p:nvSpPr>
        <p:spPr>
          <a:xfrm rot="5400013">
            <a:off x="-499304" y="2370549"/>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9868517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BFC6758-F580-73A1-B0A9-1704CCA4C702}"/>
              </a:ext>
            </a:extLst>
          </p:cNvPr>
          <p:cNvSpPr/>
          <p:nvPr/>
        </p:nvSpPr>
        <p:spPr>
          <a:xfrm>
            <a:off x="827998"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A7B4A889-FEC7-938E-1576-7A4139278D6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2DB4E8A2-93DB-09BE-A712-B7249EFA1A70}"/>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6A56E827-626B-6EA4-C76C-E74230A1455C}"/>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07EB49B-2471-F6BD-4510-1666105EF082}"/>
              </a:ext>
            </a:extLst>
          </p:cNvPr>
          <p:cNvSpPr/>
          <p:nvPr/>
        </p:nvSpPr>
        <p:spPr>
          <a:xfrm>
            <a:off x="3472927"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A762054E-D750-51F9-E02C-89EFB3A9946C}"/>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6DCAB4B8-2878-FB14-8579-EB003221CA45}"/>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F96702C-1B75-4FE4-15AA-66AE5AEB04AD}"/>
              </a:ext>
            </a:extLst>
          </p:cNvPr>
          <p:cNvSpPr/>
          <p:nvPr/>
        </p:nvSpPr>
        <p:spPr>
          <a:xfrm>
            <a:off x="6117866"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E98CA189-6DDD-4338-8BFC-129DF214FF51}"/>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2E32395A-721B-43C7-4AAE-331E9D86E12D}"/>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065071A5-4925-1318-88BE-25D31DE468BC}"/>
              </a:ext>
            </a:extLst>
          </p:cNvPr>
          <p:cNvSpPr/>
          <p:nvPr/>
        </p:nvSpPr>
        <p:spPr>
          <a:xfrm>
            <a:off x="8762795" y="1975323"/>
            <a:ext cx="2417362" cy="5132938"/>
          </a:xfrm>
          <a:custGeom>
            <a:avLst>
              <a:gd name="f10" fmla="val 1042"/>
            </a:avLst>
            <a:gdLst>
              <a:gd name="f1" fmla="val 10800000"/>
              <a:gd name="f2" fmla="val 5400000"/>
              <a:gd name="f3" fmla="val 16200000"/>
              <a:gd name="f4" fmla="val w"/>
              <a:gd name="f5" fmla="val h"/>
              <a:gd name="f6" fmla="val ss"/>
              <a:gd name="f7" fmla="val 0"/>
              <a:gd name="f8" fmla="*/ 5419351 1 1725033"/>
              <a:gd name="f9" fmla="val 45"/>
              <a:gd name="f10" fmla="val 1042"/>
              <a:gd name="f11" fmla="abs f4"/>
              <a:gd name="f12" fmla="abs f5"/>
              <a:gd name="f13" fmla="abs f6"/>
              <a:gd name="f14" fmla="*/ f8 1 180"/>
              <a:gd name="f15" fmla="val f10"/>
              <a:gd name="f16" fmla="+- 0 0 f2"/>
              <a:gd name="f17" fmla="?: f11 f4 1"/>
              <a:gd name="f18" fmla="?: f12 f5 1"/>
              <a:gd name="f19" fmla="?: f13 f6 1"/>
              <a:gd name="f20" fmla="*/ f9 f14 1"/>
              <a:gd name="f21" fmla="+- f7 f15 0"/>
              <a:gd name="f22" fmla="*/ f17 1 21600"/>
              <a:gd name="f23" fmla="*/ f18 1 21600"/>
              <a:gd name="f24" fmla="*/ 21600 f17 1"/>
              <a:gd name="f25" fmla="*/ 21600 f18 1"/>
              <a:gd name="f26" fmla="+- 0 0 f20"/>
              <a:gd name="f27" fmla="+- f7 0 f21"/>
              <a:gd name="f28" fmla="+- f21 0 f7"/>
              <a:gd name="f29" fmla="min f23 f22"/>
              <a:gd name="f30" fmla="*/ f24 1 f19"/>
              <a:gd name="f31" fmla="*/ f25 1 f19"/>
              <a:gd name="f32" fmla="*/ f26 f1 1"/>
              <a:gd name="f33" fmla="abs f27"/>
              <a:gd name="f34" fmla="abs f28"/>
              <a:gd name="f35" fmla="?: f27 f16 f2"/>
              <a:gd name="f36" fmla="?: f27 f2 f16"/>
              <a:gd name="f37" fmla="?: f27 f3 f2"/>
              <a:gd name="f38" fmla="?: f27 f2 f3"/>
              <a:gd name="f39" fmla="?: f28 f16 f2"/>
              <a:gd name="f40" fmla="?: f28 f2 f16"/>
              <a:gd name="f41" fmla="?: f27 0 f1"/>
              <a:gd name="f42" fmla="?: f27 f1 0"/>
              <a:gd name="f43" fmla="val f30"/>
              <a:gd name="f44" fmla="val f31"/>
              <a:gd name="f45" fmla="*/ f32 1 f8"/>
              <a:gd name="f46" fmla="?: f27 f38 f37"/>
              <a:gd name="f47" fmla="?: f27 f37 f38"/>
              <a:gd name="f48" fmla="?: f28 f36 f35"/>
              <a:gd name="f49" fmla="*/ f21 f29 1"/>
              <a:gd name="f50" fmla="*/ f7 f29 1"/>
              <a:gd name="f51" fmla="*/ f33 f29 1"/>
              <a:gd name="f52" fmla="*/ f34 f29 1"/>
              <a:gd name="f53" fmla="+- f44 0 f15"/>
              <a:gd name="f54" fmla="+- f43 0 f15"/>
              <a:gd name="f55" fmla="+- f45 0 f2"/>
              <a:gd name="f56" fmla="?: f28 f47 f46"/>
              <a:gd name="f57" fmla="*/ f44 f29 1"/>
              <a:gd name="f58" fmla="*/ f43 f29 1"/>
              <a:gd name="f59" fmla="+- f55 f2 0"/>
              <a:gd name="f60" fmla="+- f44 0 f53"/>
              <a:gd name="f61" fmla="+- f43 0 f54"/>
              <a:gd name="f62" fmla="+- f53 0 f44"/>
              <a:gd name="f63" fmla="+- f54 0 f43"/>
              <a:gd name="f64" fmla="*/ f53 f29 1"/>
              <a:gd name="f65" fmla="*/ f54 f29 1"/>
              <a:gd name="f66" fmla="*/ f59 f8 1"/>
              <a:gd name="f67" fmla="abs f60"/>
              <a:gd name="f68" fmla="?: f60 0 f1"/>
              <a:gd name="f69" fmla="?: f60 f1 0"/>
              <a:gd name="f70" fmla="?: f60 f39 f40"/>
              <a:gd name="f71" fmla="abs f61"/>
              <a:gd name="f72" fmla="abs f62"/>
              <a:gd name="f73" fmla="?: f61 f16 f2"/>
              <a:gd name="f74" fmla="?: f61 f2 f16"/>
              <a:gd name="f75" fmla="?: f61 f3 f2"/>
              <a:gd name="f76" fmla="?: f61 f2 f3"/>
              <a:gd name="f77" fmla="abs f63"/>
              <a:gd name="f78" fmla="?: f63 f16 f2"/>
              <a:gd name="f79" fmla="?: f63 f2 f16"/>
              <a:gd name="f80" fmla="?: f63 f42 f41"/>
              <a:gd name="f81" fmla="?: f63 f41 f42"/>
              <a:gd name="f82" fmla="*/ f66 1 f1"/>
              <a:gd name="f83" fmla="?: f28 f69 f68"/>
              <a:gd name="f84" fmla="?: f28 f68 f69"/>
              <a:gd name="f85" fmla="?: f61 f76 f75"/>
              <a:gd name="f86" fmla="?: f61 f75 f76"/>
              <a:gd name="f87" fmla="?: f62 f74 f73"/>
              <a:gd name="f88" fmla="?: f27 f80 f81"/>
              <a:gd name="f89" fmla="?: f27 f78 f79"/>
              <a:gd name="f90" fmla="*/ f67 f29 1"/>
              <a:gd name="f91" fmla="*/ f71 f29 1"/>
              <a:gd name="f92" fmla="*/ f72 f29 1"/>
              <a:gd name="f93" fmla="*/ f77 f29 1"/>
              <a:gd name="f94" fmla="+- 0 0 f82"/>
              <a:gd name="f95" fmla="?: f60 f83 f84"/>
              <a:gd name="f96" fmla="?: f62 f86 f85"/>
              <a:gd name="f97" fmla="+- 0 0 f94"/>
              <a:gd name="f98" fmla="*/ f97 f1 1"/>
              <a:gd name="f99" fmla="*/ f98 1 f8"/>
              <a:gd name="f100" fmla="+- f99 0 f2"/>
              <a:gd name="f101" fmla="cos 1 f100"/>
              <a:gd name="f102" fmla="+- 0 0 f101"/>
              <a:gd name="f103" fmla="+- 0 0 f102"/>
              <a:gd name="f104" fmla="val f103"/>
              <a:gd name="f105" fmla="+- 0 0 f104"/>
              <a:gd name="f106" fmla="*/ f15 f105 1"/>
              <a:gd name="f107" fmla="*/ f106 3163 1"/>
              <a:gd name="f108" fmla="*/ f107 1 7636"/>
              <a:gd name="f109" fmla="+- f7 f108 0"/>
              <a:gd name="f110" fmla="+- f43 0 f108"/>
              <a:gd name="f111" fmla="+- f44 0 f108"/>
              <a:gd name="f112" fmla="*/ f109 f29 1"/>
              <a:gd name="f113" fmla="*/ f110 f29 1"/>
              <a:gd name="f114" fmla="*/ f111 f29 1"/>
            </a:gdLst>
            <a:ahLst/>
            <a:cxnLst>
              <a:cxn ang="3cd4">
                <a:pos x="hc" y="t"/>
              </a:cxn>
              <a:cxn ang="0">
                <a:pos x="r" y="vc"/>
              </a:cxn>
              <a:cxn ang="cd4">
                <a:pos x="hc" y="b"/>
              </a:cxn>
              <a:cxn ang="cd2">
                <a:pos x="l" y="vc"/>
              </a:cxn>
            </a:cxnLst>
            <a:rect l="f112" t="f112" r="f113" b="f114"/>
            <a:pathLst>
              <a:path>
                <a:moveTo>
                  <a:pt x="f49" y="f50"/>
                </a:moveTo>
                <a:arcTo wR="f51" hR="f52" stAng="f56" swAng="f48"/>
                <a:lnTo>
                  <a:pt x="f50" y="f64"/>
                </a:lnTo>
                <a:arcTo wR="f52" hR="f90" stAng="f95" swAng="f70"/>
                <a:lnTo>
                  <a:pt x="f65" y="f57"/>
                </a:lnTo>
                <a:arcTo wR="f91" hR="f92" stAng="f96" swAng="f87"/>
                <a:lnTo>
                  <a:pt x="f58" y="f49"/>
                </a:lnTo>
                <a:arcTo wR="f93" hR="f51" stAng="f88" swAng="f89"/>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8010BBEB-2C06-369B-D2F3-1460A5CEEC7C}"/>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3D6267F5-5E38-8121-C333-5A8BE6AB056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134102199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2D25E8AA-799D-906E-5415-A9DA3DB23D53}"/>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B63593C-F880-7DC8-08ED-8D4821E2F699}"/>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38BFF749-C7D5-CFF8-A446-9316725A8838}"/>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E8E797-A948-9D50-20B1-6F72FC418E1F}"/>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20785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B8AD0C29-7715-EFEF-D64D-4295663DDCF5}"/>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C0C52DB6-258A-B3F4-23AA-872938C94A84}"/>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8DC6F2B9-3DF0-2EA6-F39E-739F78CBD8A7}"/>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7F517093-1BE0-026A-D5C1-032383C9F3CD}"/>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6A163FCB-C317-AC6A-29E0-75C56C62EA7B}"/>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30349878-53A8-2669-7A47-5074CCF2F92C}"/>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23C57F4-DC6F-B5B6-FEBD-10162BF2BAC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E4A894BD-0E37-F684-BE90-11EFD49C229C}"/>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897F2A4F-47F8-BF42-499B-1132171D924F}"/>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48A0E82F-6113-0FD3-7F73-DBFAEE5297B2}"/>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3394C858-5D45-5B48-6128-83A8B5FEB1D1}"/>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FD63A433-AB31-929E-D361-E17A121D7660}"/>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A1C58220-8D82-837F-660F-E7541BCE45D9}"/>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459839-237B-7A14-2D64-84BEFCE12343}"/>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3D26EF2C-10CC-04A5-8030-7CD0DC5C66F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D96A0262-93DD-74B1-9381-CD381E000CDB}"/>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96C32261-9EA9-553D-438B-D06D82220CAF}"/>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2584ACD9-2DD6-E72D-CAC3-F88F5276D64D}"/>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190E0894-7A48-B3B3-1DCB-1ED6B5C72A05}"/>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8B117CE7-06D2-2689-AD85-F2711F85B7C9}"/>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A38ED1EF-E2EF-CCD0-6652-5661B3EDDB24}"/>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29213912-698B-50C6-CCF1-8D5FEECFEB50}"/>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67AC1B4A-88A7-D031-F08E-072D138228F4}"/>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CC7FBA68-5AE9-B1C7-251D-CBFA30A7C39B}"/>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E2181B27-B986-3DA6-4597-2781B3528F46}"/>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890F99B4-FF57-8DAA-B1CC-FA2636493509}"/>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7F0D52BD-6402-6379-FBEF-55748F9FA5AB}"/>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B09C5E5-9CC9-AE35-3328-E6E27AC3FBE3}"/>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A3D96557-5ACC-8C97-2805-FB5071163B0B}"/>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D50EEFE-34D3-C455-37B4-67BEDBC20B62}"/>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DCADF1BF-B918-F49C-4E57-6A625FCED87A}"/>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58C7B737-899A-348C-3AB0-E2411A3F4D35}"/>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70038343-1CBD-5762-BD37-C51B2E5075E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AB0D9D6-9AA9-B251-CB27-ABDA697D1242}"/>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8250236C-7943-A2F5-6947-D526CE6D1098}"/>
              </a:ext>
            </a:extLst>
          </p:cNvPr>
          <p:cNvSpPr/>
          <p:nvPr/>
        </p:nvSpPr>
        <p:spPr>
          <a:xfrm rot="5400013">
            <a:off x="-499304" y="3881477"/>
            <a:ext cx="719532" cy="126937"/>
          </a:xfrm>
          <a:custGeom>
            <a:avLst/>
            <a:gdLst>
              <a:gd name="f0" fmla="val 10800000"/>
              <a:gd name="f1" fmla="val 5400000"/>
              <a:gd name="f2" fmla="val 180"/>
              <a:gd name="f3" fmla="val w"/>
              <a:gd name="f4" fmla="val h"/>
              <a:gd name="f5" fmla="val ss"/>
              <a:gd name="f6" fmla="val 0"/>
              <a:gd name="f7" fmla="val 50000"/>
              <a:gd name="f8" fmla="+- 0 0 -360"/>
              <a:gd name="f9" fmla="+- 0 0 -270"/>
              <a:gd name="f10" fmla="+- 0 0 -180"/>
              <a:gd name="f11" fmla="+- 0 0 -90"/>
              <a:gd name="f12" fmla="abs f3"/>
              <a:gd name="f13" fmla="abs f4"/>
              <a:gd name="f14" fmla="abs f5"/>
              <a:gd name="f15" fmla="*/ f8 f0 1"/>
              <a:gd name="f16" fmla="*/ f9 f0 1"/>
              <a:gd name="f17" fmla="*/ f10 f0 1"/>
              <a:gd name="f18" fmla="*/ f11 f0 1"/>
              <a:gd name="f19" fmla="?: f12 f3 1"/>
              <a:gd name="f20" fmla="?: f13 f4 1"/>
              <a:gd name="f21" fmla="?: f14 f5 1"/>
              <a:gd name="f22" fmla="*/ f15 1 f2"/>
              <a:gd name="f23" fmla="*/ f16 1 f2"/>
              <a:gd name="f24" fmla="*/ f17 1 f2"/>
              <a:gd name="f25" fmla="*/ f18 1 f2"/>
              <a:gd name="f26" fmla="*/ f19 1 21600"/>
              <a:gd name="f27" fmla="*/ f20 1 21600"/>
              <a:gd name="f28" fmla="*/ 21600 f19 1"/>
              <a:gd name="f29" fmla="*/ 21600 f20 1"/>
              <a:gd name="f30" fmla="+- f22 0 f1"/>
              <a:gd name="f31" fmla="+- f23 0 f1"/>
              <a:gd name="f32" fmla="+- f24 0 f1"/>
              <a:gd name="f33" fmla="+- f25 0 f1"/>
              <a:gd name="f34" fmla="min f27 f26"/>
              <a:gd name="f35" fmla="*/ f28 1 f21"/>
              <a:gd name="f36" fmla="*/ f29 1 f21"/>
              <a:gd name="f37" fmla="val f35"/>
              <a:gd name="f38" fmla="val f36"/>
              <a:gd name="f39" fmla="*/ f6 f34 1"/>
              <a:gd name="f40" fmla="+- f38 0 f6"/>
              <a:gd name="f41" fmla="+- f37 0 f6"/>
              <a:gd name="f42" fmla="*/ f38 f34 1"/>
              <a:gd name="f43" fmla="*/ f37 f34 1"/>
              <a:gd name="f44" fmla="*/ f40 1 2"/>
              <a:gd name="f45" fmla="*/ f41 1 2"/>
              <a:gd name="f46" fmla="*/ f41 f7 1"/>
              <a:gd name="f47" fmla="+- f6 f44 0"/>
              <a:gd name="f48" fmla="*/ f46 1 200000"/>
              <a:gd name="f49" fmla="*/ f46 1 100000"/>
              <a:gd name="f50" fmla="+- f48 f45 0"/>
              <a:gd name="f51" fmla="*/ f48 f34 1"/>
              <a:gd name="f52" fmla="*/ f47 f34 1"/>
              <a:gd name="f53" fmla="*/ f49 f34 1"/>
              <a:gd name="f54" fmla="*/ f50 f34 1"/>
            </a:gdLst>
            <a:ahLst/>
            <a:cxnLst>
              <a:cxn ang="3cd4">
                <a:pos x="hc" y="t"/>
              </a:cxn>
              <a:cxn ang="0">
                <a:pos x="r" y="vc"/>
              </a:cxn>
              <a:cxn ang="cd4">
                <a:pos x="hc" y="b"/>
              </a:cxn>
              <a:cxn ang="cd2">
                <a:pos x="l" y="vc"/>
              </a:cxn>
              <a:cxn ang="f30">
                <a:pos x="f53" y="f39"/>
              </a:cxn>
              <a:cxn ang="f31">
                <a:pos x="f51" y="f52"/>
              </a:cxn>
              <a:cxn ang="f32">
                <a:pos x="f39" y="f42"/>
              </a:cxn>
              <a:cxn ang="f32">
                <a:pos x="f53" y="f42"/>
              </a:cxn>
              <a:cxn ang="f32">
                <a:pos x="f43" y="f42"/>
              </a:cxn>
              <a:cxn ang="f33">
                <a:pos x="f54" y="f52"/>
              </a:cxn>
            </a:cxnLst>
            <a:rect l="f51" t="f52" r="f54" b="f42"/>
            <a:pathLst>
              <a:path>
                <a:moveTo>
                  <a:pt x="f39" y="f42"/>
                </a:moveTo>
                <a:lnTo>
                  <a:pt x="f53" y="f39"/>
                </a:lnTo>
                <a:lnTo>
                  <a:pt x="f43" y="f42"/>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3296755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DF1B22A-D4F1-B7A3-42DD-C1A64A95E5D6}"/>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93F3C5E-01AB-5542-18AF-136F196AAED3}"/>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descr="A white letter on a black background&#10;&#10;AI-generated content may be incorrect.">
            <a:extLst>
              <a:ext uri="{FF2B5EF4-FFF2-40B4-BE49-F238E27FC236}">
                <a16:creationId xmlns:a16="http://schemas.microsoft.com/office/drawing/2014/main" id="{DC1C0CB4-2F41-DF56-9137-2E7A19F2E75F}"/>
              </a:ext>
            </a:extLst>
          </p:cNvPr>
          <p:cNvPicPr>
            <a:picLocks noChangeAspect="1"/>
          </p:cNvPicPr>
          <p:nvPr/>
        </p:nvPicPr>
        <p:blipFill>
          <a:blip r:embed="rId3"/>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5493B41C-12A7-E1EC-A2B0-921FA553E207}"/>
              </a:ext>
            </a:extLst>
          </p:cNvPr>
          <p:cNvPicPr>
            <a:picLocks noChangeAspect="1"/>
          </p:cNvPicPr>
          <p:nvPr/>
        </p:nvPicPr>
        <p:blipFill>
          <a:blip r:embed="rId4"/>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A9EEA3A-B728-EAE4-50E6-2FA9E238B4AF}"/>
              </a:ext>
            </a:extLst>
          </p:cNvPr>
          <p:cNvPicPr>
            <a:picLocks noChangeAspect="1"/>
          </p:cNvPicPr>
          <p:nvPr/>
        </p:nvPicPr>
        <p:blipFill>
          <a:blip r:embed="rId5"/>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FE6D7FE1-0A9F-E01C-A569-C58B73CBC243}"/>
              </a:ext>
            </a:extLst>
          </p:cNvPr>
          <p:cNvPicPr>
            <a:picLocks noChangeAspect="1"/>
          </p:cNvPicPr>
          <p:nvPr/>
        </p:nvPicPr>
        <p:blipFill>
          <a:blip r:embed="rId6"/>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3EC58AFA-ABDD-3C43-021E-E879A550095C}"/>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C83FA581-20FB-E4AA-83B1-709E21950F2D}"/>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E9545655-7D88-ECC2-D426-D4894B2D833D}"/>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7FF5BD84-C091-31AB-4212-1BDF94F4AF49}"/>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92C55D12-9107-C5F8-6F67-0B5D50891CB1}"/>
              </a:ext>
            </a:extLst>
          </p:cNvPr>
          <p:cNvPicPr>
            <a:picLocks noChangeAspect="1"/>
          </p:cNvPicPr>
          <p:nvPr/>
        </p:nvPicPr>
        <p:blipFill>
          <a:blip r:embed="rId4"/>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747101DF-187E-D7EB-7D29-ADA963749080}"/>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2292907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3DA7C0B-6F13-5127-E294-5FBB122FE3BA}"/>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solidFill>
                  <a:srgbClr val="FFFFFF"/>
                </a:solidFill>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46F14D0D-D1E0-DC34-6C9F-37977DE4ECE7}"/>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A806CE36-F298-D78C-3844-6E39A26FF71D}"/>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solidFill>
                  <a:srgbClr val="FFFFFF"/>
                </a:solidFill>
                <a:latin typeface="Figtree" pitchFamily="2"/>
              </a:defRPr>
            </a:lvl1pPr>
          </a:lstStyle>
          <a:p>
            <a:pPr lvl="0"/>
            <a:r>
              <a:rPr lang="en-US"/>
              <a:t>Add Date here</a:t>
            </a:r>
          </a:p>
        </p:txBody>
      </p:sp>
    </p:spTree>
    <p:extLst>
      <p:ext uri="{BB962C8B-B14F-4D97-AF65-F5344CB8AC3E}">
        <p14:creationId xmlns:p14="http://schemas.microsoft.com/office/powerpoint/2010/main" val="1825015392"/>
      </p:ext>
    </p:extLst>
  </p:cSld>
  <p:clrMapOvr>
    <a:masterClrMapping/>
  </p:clrMapOvr>
  <p:hf sldNum="0" hdr="0" ftr="0" dt="0"/>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4a - Content page - Medium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3">
            <a:extLst>
              <a:ext uri="{FF2B5EF4-FFF2-40B4-BE49-F238E27FC236}">
                <a16:creationId xmlns:a16="http://schemas.microsoft.com/office/drawing/2014/main" id="{758E1A3E-C083-D447-2AAC-EA6A7AD9E8CF}"/>
              </a:ext>
            </a:extLst>
          </p:cNvPr>
          <p:cNvSpPr>
            <a:spLocks noGrp="1"/>
          </p:cNvSpPr>
          <p:nvPr>
            <p:ph type="body" sz="quarter" idx="10" hasCustomPrompt="1"/>
          </p:nvPr>
        </p:nvSpPr>
        <p:spPr>
          <a:xfrm>
            <a:off x="828000" y="2110399"/>
            <a:ext cx="5268000" cy="358311"/>
          </a:xfrm>
          <a:prstGeom prst="rect">
            <a:avLst/>
          </a:prstGeom>
        </p:spPr>
        <p:txBody>
          <a:bodyPr lIns="0" tIns="0" rIns="0" bIns="0"/>
          <a:lstStyle>
            <a:lvl1pPr>
              <a:defRPr sz="2400" b="0" i="0" spc="100" baseline="0">
                <a:solidFill>
                  <a:schemeClr val="tx2"/>
                </a:solidFill>
                <a:latin typeface="Figtree SemiBold" pitchFamily="2" charset="0"/>
              </a:defRPr>
            </a:lvl1pPr>
          </a:lstStyle>
          <a:p>
            <a:pPr lvl="0"/>
            <a:r>
              <a:rPr lang="en-US"/>
              <a:t>Subtitle 1</a:t>
            </a:r>
          </a:p>
        </p:txBody>
      </p:sp>
      <p:sp>
        <p:nvSpPr>
          <p:cNvPr id="9" name="Google Shape;268;p37">
            <a:extLst>
              <a:ext uri="{FF2B5EF4-FFF2-40B4-BE49-F238E27FC236}">
                <a16:creationId xmlns:a16="http://schemas.microsoft.com/office/drawing/2014/main" id="{7CF25C34-CBE9-D111-DC80-0CA5026DEC7C}"/>
              </a:ext>
            </a:extLst>
          </p:cNvPr>
          <p:cNvSpPr txBox="1">
            <a:spLocks noGrp="1"/>
          </p:cNvSpPr>
          <p:nvPr>
            <p:ph type="title" hasCustomPrompt="1"/>
          </p:nvPr>
        </p:nvSpPr>
        <p:spPr>
          <a:xfrm>
            <a:off x="828000" y="596348"/>
            <a:ext cx="5268000" cy="1061003"/>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0" name="Google Shape;272;p38">
            <a:extLst>
              <a:ext uri="{FF2B5EF4-FFF2-40B4-BE49-F238E27FC236}">
                <a16:creationId xmlns:a16="http://schemas.microsoft.com/office/drawing/2014/main" id="{C38DE884-6936-6E85-1D73-69C8F9070786}"/>
              </a:ext>
            </a:extLst>
          </p:cNvPr>
          <p:cNvSpPr>
            <a:spLocks noGrp="1"/>
          </p:cNvSpPr>
          <p:nvPr>
            <p:ph type="pic" idx="2"/>
          </p:nvPr>
        </p:nvSpPr>
        <p:spPr>
          <a:xfrm>
            <a:off x="7135125" y="0"/>
            <a:ext cx="5056876" cy="6858000"/>
          </a:xfrm>
          <a:prstGeom prst="rect">
            <a:avLst/>
          </a:prstGeom>
          <a:solidFill>
            <a:srgbClr val="4D38F5"/>
          </a:solidFill>
          <a:ln>
            <a:noFill/>
          </a:ln>
        </p:spPr>
        <p:txBody>
          <a:bodyPr/>
          <a:lstStyle>
            <a:lvl1pPr algn="ctr">
              <a:defRPr>
                <a:solidFill>
                  <a:schemeClr val="bg1"/>
                </a:solidFill>
              </a:defRPr>
            </a:lvl1pPr>
          </a:lstStyle>
          <a:p>
            <a:r>
              <a:rPr lang="en-US"/>
              <a:t>Click icon to add picture</a:t>
            </a:r>
          </a:p>
        </p:txBody>
      </p:sp>
      <p:sp>
        <p:nvSpPr>
          <p:cNvPr id="11" name="Text Placeholder 3">
            <a:extLst>
              <a:ext uri="{FF2B5EF4-FFF2-40B4-BE49-F238E27FC236}">
                <a16:creationId xmlns:a16="http://schemas.microsoft.com/office/drawing/2014/main" id="{CA921C43-0833-8C8C-C84E-3F70B8643CA6}"/>
              </a:ext>
            </a:extLst>
          </p:cNvPr>
          <p:cNvSpPr>
            <a:spLocks noGrp="1"/>
          </p:cNvSpPr>
          <p:nvPr>
            <p:ph type="body" sz="quarter" idx="11" hasCustomPrompt="1"/>
          </p:nvPr>
        </p:nvSpPr>
        <p:spPr>
          <a:xfrm>
            <a:off x="828001" y="2930012"/>
            <a:ext cx="5268001" cy="3331640"/>
          </a:xfrm>
          <a:prstGeom prst="rect">
            <a:avLst/>
          </a:prstGeom>
        </p:spPr>
        <p:txBody>
          <a:bodyPr lIns="0" tIns="0" rIns="0" bIns="0"/>
          <a:lstStyle>
            <a:lvl1pPr>
              <a:lnSpc>
                <a:spcPts val="1820"/>
              </a:lnSpc>
              <a:spcBef>
                <a:spcPts val="0"/>
              </a:spcBef>
              <a:defRPr sz="1600" b="0" i="0" spc="31" baseline="0">
                <a:solidFill>
                  <a:schemeClr val="tx2"/>
                </a:solidFill>
                <a:latin typeface="Figtree" pitchFamily="2" charset="0"/>
              </a:defRPr>
            </a:lvl1pPr>
          </a:lstStyle>
          <a:p>
            <a:pPr lvl="0"/>
            <a:r>
              <a:rPr lang="en-US">
                <a:effectLst/>
              </a:rPr>
              <a:t>Add body text here</a:t>
            </a:r>
            <a:endParaRPr lang="en-US"/>
          </a:p>
        </p:txBody>
      </p:sp>
    </p:spTree>
    <p:extLst>
      <p:ext uri="{BB962C8B-B14F-4D97-AF65-F5344CB8AC3E}">
        <p14:creationId xmlns:p14="http://schemas.microsoft.com/office/powerpoint/2010/main" val="96129929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4b - Content page - Small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Google Shape;272;p38">
            <a:extLst>
              <a:ext uri="{FF2B5EF4-FFF2-40B4-BE49-F238E27FC236}">
                <a16:creationId xmlns:a16="http://schemas.microsoft.com/office/drawing/2014/main" id="{CD45FA0E-688E-D14A-AA0A-4997F56BDD2C}"/>
              </a:ext>
            </a:extLst>
          </p:cNvPr>
          <p:cNvSpPr>
            <a:spLocks noGrp="1"/>
          </p:cNvSpPr>
          <p:nvPr>
            <p:ph type="pic" idx="2"/>
          </p:nvPr>
        </p:nvSpPr>
        <p:spPr>
          <a:xfrm>
            <a:off x="8743594" y="0"/>
            <a:ext cx="3448405" cy="6858000"/>
          </a:xfrm>
          <a:prstGeom prst="rect">
            <a:avLst/>
          </a:prstGeom>
          <a:solidFill>
            <a:srgbClr val="4D38F5"/>
          </a:solidFill>
          <a:ln>
            <a:noFill/>
          </a:ln>
        </p:spPr>
        <p:txBody>
          <a:bodyPr/>
          <a:lstStyle>
            <a:lvl1pPr algn="ctr">
              <a:defRPr>
                <a:solidFill>
                  <a:schemeClr val="bg2"/>
                </a:solidFill>
              </a:defRPr>
            </a:lvl1pPr>
          </a:lstStyle>
          <a:p>
            <a:r>
              <a:rPr lang="en-US"/>
              <a:t>Click icon to add picture</a:t>
            </a:r>
          </a:p>
        </p:txBody>
      </p:sp>
      <p:sp>
        <p:nvSpPr>
          <p:cNvPr id="9" name="Text Placeholder 3">
            <a:extLst>
              <a:ext uri="{FF2B5EF4-FFF2-40B4-BE49-F238E27FC236}">
                <a16:creationId xmlns:a16="http://schemas.microsoft.com/office/drawing/2014/main" id="{380DFD67-DB40-4871-A4AC-1F65C5B839E3}"/>
              </a:ext>
            </a:extLst>
          </p:cNvPr>
          <p:cNvSpPr>
            <a:spLocks noGrp="1"/>
          </p:cNvSpPr>
          <p:nvPr>
            <p:ph type="body" sz="quarter" idx="10" hasCustomPrompt="1"/>
          </p:nvPr>
        </p:nvSpPr>
        <p:spPr>
          <a:xfrm>
            <a:off x="828000" y="2110399"/>
            <a:ext cx="7102662" cy="358310"/>
          </a:xfrm>
          <a:prstGeom prst="rect">
            <a:avLst/>
          </a:prstGeom>
        </p:spPr>
        <p:txBody>
          <a:bodyPr lIns="0" tIns="0" rIns="0" bIns="0"/>
          <a:lstStyle>
            <a:lvl1pPr>
              <a:defRPr sz="2400" b="0" i="0" spc="100" baseline="0">
                <a:solidFill>
                  <a:schemeClr val="bg1"/>
                </a:solidFill>
                <a:latin typeface="Figtree SemiBold" pitchFamily="2" charset="0"/>
              </a:defRPr>
            </a:lvl1pPr>
          </a:lstStyle>
          <a:p>
            <a:pPr lvl="0"/>
            <a:r>
              <a:rPr lang="en-US"/>
              <a:t>Subtitle 1</a:t>
            </a:r>
          </a:p>
        </p:txBody>
      </p:sp>
      <p:sp>
        <p:nvSpPr>
          <p:cNvPr id="10" name="Google Shape;268;p37">
            <a:extLst>
              <a:ext uri="{FF2B5EF4-FFF2-40B4-BE49-F238E27FC236}">
                <a16:creationId xmlns:a16="http://schemas.microsoft.com/office/drawing/2014/main" id="{A1AE1A34-72A5-8A05-E630-8C71933419A0}"/>
              </a:ext>
            </a:extLst>
          </p:cNvPr>
          <p:cNvSpPr txBox="1">
            <a:spLocks noGrp="1"/>
          </p:cNvSpPr>
          <p:nvPr>
            <p:ph type="title" hasCustomPrompt="1"/>
          </p:nvPr>
        </p:nvSpPr>
        <p:spPr>
          <a:xfrm>
            <a:off x="828000" y="596348"/>
            <a:ext cx="7102662" cy="1061002"/>
          </a:xfrm>
          <a:prstGeom prst="rect">
            <a:avLst/>
          </a:prstGeom>
          <a:noFill/>
          <a:ln>
            <a:noFill/>
          </a:ln>
        </p:spPr>
        <p:txBody>
          <a:bodyPr spcFirstLastPara="1" wrap="square" lIns="0" tIns="0" rIns="0" bIns="0" anchor="b" anchorCtr="0">
            <a:noAutofit/>
          </a:bodyPr>
          <a:lstStyle>
            <a:lvl1pPr marR="0" lvl="0" algn="l" rtl="0">
              <a:lnSpc>
                <a:spcPct val="90000"/>
              </a:lnSpc>
              <a:spcBef>
                <a:spcPts val="0"/>
              </a:spcBef>
              <a:spcAft>
                <a:spcPts val="0"/>
              </a:spcAft>
              <a:buClr>
                <a:schemeClr val="accent1"/>
              </a:buClr>
              <a:buSzPts val="2400"/>
              <a:buFont typeface="Arial"/>
              <a:buNone/>
              <a:defRPr sz="3600" b="1" i="0" u="none" strike="noStrike" cap="none" spc="100" baseline="0">
                <a:solidFill>
                  <a:schemeClr val="bg1"/>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t>Add title here</a:t>
            </a:r>
            <a:endParaRPr/>
          </a:p>
        </p:txBody>
      </p:sp>
      <p:sp>
        <p:nvSpPr>
          <p:cNvPr id="11" name="Text Placeholder 3">
            <a:extLst>
              <a:ext uri="{FF2B5EF4-FFF2-40B4-BE49-F238E27FC236}">
                <a16:creationId xmlns:a16="http://schemas.microsoft.com/office/drawing/2014/main" id="{42D706E6-AF40-129C-90EF-9A704944E8B2}"/>
              </a:ext>
            </a:extLst>
          </p:cNvPr>
          <p:cNvSpPr>
            <a:spLocks noGrp="1"/>
          </p:cNvSpPr>
          <p:nvPr>
            <p:ph type="body" sz="quarter" idx="11" hasCustomPrompt="1"/>
          </p:nvPr>
        </p:nvSpPr>
        <p:spPr>
          <a:xfrm>
            <a:off x="827999" y="2930012"/>
            <a:ext cx="7102661" cy="3331640"/>
          </a:xfrm>
          <a:prstGeom prst="rect">
            <a:avLst/>
          </a:prstGeom>
        </p:spPr>
        <p:txBody>
          <a:bodyPr lIns="0" tIns="0" rIns="0" bIns="0"/>
          <a:lstStyle>
            <a:lvl1pPr>
              <a:lnSpc>
                <a:spcPts val="1820"/>
              </a:lnSpc>
              <a:spcBef>
                <a:spcPts val="0"/>
              </a:spcBef>
              <a:defRPr sz="1600" b="0" i="0" spc="30" baseline="0">
                <a:solidFill>
                  <a:schemeClr val="bg1"/>
                </a:solidFill>
                <a:latin typeface="Figtree" pitchFamily="2" charset="0"/>
              </a:defRPr>
            </a:lvl1pPr>
          </a:lstStyle>
          <a:p>
            <a:pPr lvl="0"/>
            <a:r>
              <a:rPr lang="en-US">
                <a:effectLst/>
              </a:rPr>
              <a:t>Add body text here</a:t>
            </a:r>
            <a:endParaRPr lang="en-US"/>
          </a:p>
        </p:txBody>
      </p:sp>
      <p:sp>
        <p:nvSpPr>
          <p:cNvPr id="2" name="TextBox 1">
            <a:extLst>
              <a:ext uri="{FF2B5EF4-FFF2-40B4-BE49-F238E27FC236}">
                <a16:creationId xmlns:a16="http://schemas.microsoft.com/office/drawing/2014/main" id="{09A4D3D6-F9BF-07A8-DCBA-F159EDB1B838}"/>
              </a:ext>
            </a:extLst>
          </p:cNvPr>
          <p:cNvSpPr txBox="1"/>
          <p:nvPr userDrawn="1"/>
        </p:nvSpPr>
        <p:spPr>
          <a:xfrm>
            <a:off x="8743594" y="-736197"/>
            <a:ext cx="3196709" cy="523220"/>
          </a:xfrm>
          <a:prstGeom prst="rect">
            <a:avLst/>
          </a:prstGeom>
          <a:noFill/>
        </p:spPr>
        <p:txBody>
          <a:bodyPr wrap="none" rtlCol="0">
            <a:spAutoFit/>
          </a:bodyPr>
          <a:lstStyle/>
          <a:p>
            <a:pPr algn="ctr"/>
            <a:r>
              <a:rPr lang="en-US">
                <a:solidFill>
                  <a:srgbClr val="FF0000"/>
                </a:solidFill>
                <a:latin typeface="Figtree" pitchFamily="2" charset="0"/>
              </a:rPr>
              <a:t>Images for this placeholder are in the </a:t>
            </a:r>
            <a:br>
              <a:rPr lang="en-US">
                <a:solidFill>
                  <a:srgbClr val="FF0000"/>
                </a:solidFill>
                <a:latin typeface="Figtree" pitchFamily="2" charset="0"/>
              </a:rPr>
            </a:br>
            <a:r>
              <a:rPr lang="en-US">
                <a:solidFill>
                  <a:srgbClr val="FF0000"/>
                </a:solidFill>
                <a:latin typeface="Figtree" pitchFamily="2" charset="0"/>
              </a:rPr>
              <a:t>‘</a:t>
            </a:r>
            <a:r>
              <a:rPr lang="en-US" b="1">
                <a:solidFill>
                  <a:srgbClr val="FF0000"/>
                </a:solidFill>
                <a:latin typeface="Figtree" pitchFamily="2" charset="0"/>
              </a:rPr>
              <a:t>Small Crop</a:t>
            </a:r>
            <a:r>
              <a:rPr lang="en-US">
                <a:solidFill>
                  <a:srgbClr val="FF0000"/>
                </a:solidFill>
                <a:latin typeface="Figtree" pitchFamily="2" charset="0"/>
              </a:rPr>
              <a:t>’ folder</a:t>
            </a:r>
          </a:p>
        </p:txBody>
      </p:sp>
      <p:sp>
        <p:nvSpPr>
          <p:cNvPr id="3" name="Triangle 2">
            <a:extLst>
              <a:ext uri="{FF2B5EF4-FFF2-40B4-BE49-F238E27FC236}">
                <a16:creationId xmlns:a16="http://schemas.microsoft.com/office/drawing/2014/main" id="{6AF3CF6C-4051-AD0B-52E3-9AF198483900}"/>
              </a:ext>
            </a:extLst>
          </p:cNvPr>
          <p:cNvSpPr/>
          <p:nvPr userDrawn="1"/>
        </p:nvSpPr>
        <p:spPr>
          <a:xfrm rot="10800000">
            <a:off x="9982183" y="-198705"/>
            <a:ext cx="719528" cy="126937"/>
          </a:xfrm>
          <a:prstGeom prst="triangl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49082116"/>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63599758-350F-593B-06C1-1FA8C54A07A5}"/>
              </a:ext>
            </a:extLst>
          </p:cNvPr>
          <p:cNvSpPr txBox="1">
            <a:spLocks noGrp="1"/>
          </p:cNvSpPr>
          <p:nvPr>
            <p:ph type="title"/>
          </p:nvPr>
        </p:nvSpPr>
        <p:spPr>
          <a:xfrm>
            <a:off x="2527760" y="2066820"/>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AE2D1C5-E804-F0EB-A5AC-64D458A684D7}"/>
              </a:ext>
            </a:extLst>
          </p:cNvPr>
          <p:cNvSpPr txBox="1">
            <a:spLocks noGrp="1"/>
          </p:cNvSpPr>
          <p:nvPr>
            <p:ph type="body" idx="4294967295"/>
          </p:nvPr>
        </p:nvSpPr>
        <p:spPr>
          <a:xfrm>
            <a:off x="854187" y="58581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8A556143-045D-E45A-702A-5F2794B0EADA}"/>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5CABAA58-582B-10BB-6E03-752BD05F57FA}"/>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1FF4106A-4A86-2749-C11C-17F22FDB3317}"/>
              </a:ext>
            </a:extLst>
          </p:cNvPr>
          <p:cNvSpPr txBox="1"/>
          <p:nvPr/>
        </p:nvSpPr>
        <p:spPr>
          <a:xfrm>
            <a:off x="3747541" y="-299804"/>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30402942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E1F14F5-CC2A-1BB9-2718-4AAA0151EB96}"/>
              </a:ext>
            </a:extLst>
          </p:cNvPr>
          <p:cNvSpPr txBox="1">
            <a:spLocks noGrp="1"/>
          </p:cNvSpPr>
          <p:nvPr>
            <p:ph type="title"/>
          </p:nvPr>
        </p:nvSpPr>
        <p:spPr>
          <a:xfrm>
            <a:off x="1001094" y="1644805"/>
            <a:ext cx="5056879"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C131CE8E-8E9A-FC8D-7A7A-489C9A86E0F9}"/>
              </a:ext>
            </a:extLst>
          </p:cNvPr>
          <p:cNvSpPr txBox="1">
            <a:spLocks noGrp="1"/>
          </p:cNvSpPr>
          <p:nvPr>
            <p:ph type="body" idx="4294967295"/>
          </p:nvPr>
        </p:nvSpPr>
        <p:spPr>
          <a:xfrm>
            <a:off x="1001094" y="3805751"/>
            <a:ext cx="5056879"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B7951477-2F94-4EDD-F061-16FD628101E4}"/>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74392944-1281-3CA2-9284-F7992B6D41DD}"/>
              </a:ext>
            </a:extLst>
          </p:cNvPr>
          <p:cNvPicPr>
            <a:picLocks noChangeAspect="1"/>
          </p:cNvPicPr>
          <p:nvPr/>
        </p:nvPicPr>
        <p:blipFill>
          <a:blip r:embed="rId3"/>
          <a:stretch>
            <a:fillRect/>
          </a:stretch>
        </p:blipFill>
        <p:spPr>
          <a:xfrm>
            <a:off x="1001094" y="5882691"/>
            <a:ext cx="2042359" cy="354779"/>
          </a:xfrm>
          <a:prstGeom prst="rect">
            <a:avLst/>
          </a:prstGeom>
          <a:noFill/>
          <a:ln cap="flat">
            <a:noFill/>
          </a:ln>
        </p:spPr>
      </p:pic>
      <p:sp>
        <p:nvSpPr>
          <p:cNvPr id="6" name="Text Placeholder 3">
            <a:extLst>
              <a:ext uri="{FF2B5EF4-FFF2-40B4-BE49-F238E27FC236}">
                <a16:creationId xmlns:a16="http://schemas.microsoft.com/office/drawing/2014/main" id="{C7D5A81E-43E4-240C-7D5E-5599EAA0BD1E}"/>
              </a:ext>
            </a:extLst>
          </p:cNvPr>
          <p:cNvSpPr txBox="1">
            <a:spLocks noGrp="1"/>
          </p:cNvSpPr>
          <p:nvPr>
            <p:ph type="body" idx="4294967295"/>
          </p:nvPr>
        </p:nvSpPr>
        <p:spPr>
          <a:xfrm>
            <a:off x="1001095" y="620530"/>
            <a:ext cx="3347133" cy="654199"/>
          </a:xfrm>
        </p:spPr>
        <p:txBody>
          <a:bodyPr lIns="0" tIns="0" rIns="0" bIns="0"/>
          <a:lstStyle>
            <a:lvl1pPr>
              <a:lnSpc>
                <a:spcPts val="1820"/>
              </a:lnSpc>
              <a:defRPr sz="1800" b="0" spc="31">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79472FE2-EDDA-D9AC-1E03-DCE06D6DEF3C}"/>
              </a:ext>
            </a:extLst>
          </p:cNvPr>
          <p:cNvSpPr txBox="1"/>
          <p:nvPr/>
        </p:nvSpPr>
        <p:spPr>
          <a:xfrm>
            <a:off x="380948" y="-548777"/>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64425841-4D13-78E3-1B46-9A668099E8FD}"/>
              </a:ext>
            </a:extLst>
          </p:cNvPr>
          <p:cNvSpPr/>
          <p:nvPr/>
        </p:nvSpPr>
        <p:spPr>
          <a:xfrm rot="10799991">
            <a:off x="1445603" y="-24099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D5C3B4AE-15FE-CF9C-A323-5E780D6FDD55}"/>
              </a:ext>
            </a:extLst>
          </p:cNvPr>
          <p:cNvSpPr txBox="1"/>
          <p:nvPr/>
        </p:nvSpPr>
        <p:spPr>
          <a:xfrm>
            <a:off x="-1799914" y="4155866"/>
            <a:ext cx="1471878" cy="523220"/>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9F395A86-62B9-4F77-62C5-15490C4AA4F8}"/>
              </a:ext>
            </a:extLst>
          </p:cNvPr>
          <p:cNvSpPr/>
          <p:nvPr/>
        </p:nvSpPr>
        <p:spPr>
          <a:xfrm rot="5400013">
            <a:off x="-499303" y="435401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888986F1-3F7E-D6FA-B48F-58742E7E1B1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72EFF2CA-C7FF-84A3-959A-3A530FE47F2D}"/>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2553938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FED1787-B292-2311-1B1A-F0E09EDAD2AA}"/>
              </a:ext>
            </a:extLst>
          </p:cNvPr>
          <p:cNvSpPr txBox="1">
            <a:spLocks noGrp="1"/>
          </p:cNvSpPr>
          <p:nvPr>
            <p:ph type="title"/>
          </p:nvPr>
        </p:nvSpPr>
        <p:spPr>
          <a:xfrm>
            <a:off x="1262980" y="1504947"/>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C4C58262-7258-8E98-B291-FD7B06A3CCA4}"/>
              </a:ext>
            </a:extLst>
          </p:cNvPr>
          <p:cNvPicPr>
            <a:picLocks noChangeAspect="1"/>
          </p:cNvPicPr>
          <p:nvPr/>
        </p:nvPicPr>
        <p:blipFill>
          <a:blip r:embed="rId3"/>
          <a:stretch>
            <a:fillRect/>
          </a:stretch>
        </p:blipFill>
        <p:spPr>
          <a:xfrm>
            <a:off x="5074819" y="5852708"/>
            <a:ext cx="2042359" cy="354779"/>
          </a:xfrm>
          <a:prstGeom prst="rect">
            <a:avLst/>
          </a:prstGeom>
          <a:noFill/>
          <a:ln cap="flat">
            <a:noFill/>
          </a:ln>
        </p:spPr>
      </p:pic>
      <p:sp>
        <p:nvSpPr>
          <p:cNvPr id="4" name="Text Placeholder 3">
            <a:extLst>
              <a:ext uri="{FF2B5EF4-FFF2-40B4-BE49-F238E27FC236}">
                <a16:creationId xmlns:a16="http://schemas.microsoft.com/office/drawing/2014/main" id="{6F501C46-1A99-2333-08B4-B9D238E3CC5E}"/>
              </a:ext>
            </a:extLst>
          </p:cNvPr>
          <p:cNvSpPr txBox="1">
            <a:spLocks noGrp="1"/>
          </p:cNvSpPr>
          <p:nvPr>
            <p:ph type="body" idx="4294967295"/>
          </p:nvPr>
        </p:nvSpPr>
        <p:spPr>
          <a:xfrm>
            <a:off x="4422432" y="600926"/>
            <a:ext cx="3347133" cy="654199"/>
          </a:xfrm>
        </p:spPr>
        <p:txBody>
          <a:bodyPr lIns="0" tIns="0" rIns="0" bIns="0" anchorCtr="1"/>
          <a:lstStyle>
            <a:lvl1pPr algn="ctr">
              <a:lnSpc>
                <a:spcPts val="1820"/>
              </a:lnSpc>
              <a:defRPr sz="1800" b="0" spc="31">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60B2AE2D-DE73-3327-F613-0E469105244C}"/>
              </a:ext>
            </a:extLst>
          </p:cNvPr>
          <p:cNvSpPr txBox="1"/>
          <p:nvPr/>
        </p:nvSpPr>
        <p:spPr>
          <a:xfrm>
            <a:off x="4422432" y="-596902"/>
            <a:ext cx="2662908"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45D00629-1D95-19F0-2034-9C3E49B41AB4}"/>
              </a:ext>
            </a:extLst>
          </p:cNvPr>
          <p:cNvSpPr/>
          <p:nvPr/>
        </p:nvSpPr>
        <p:spPr>
          <a:xfrm rot="10799991">
            <a:off x="5487095" y="-289123"/>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30375514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7AB76A09-6910-26B8-59CF-D4DE1CEAE914}"/>
              </a:ext>
            </a:extLst>
          </p:cNvPr>
          <p:cNvSpPr txBox="1">
            <a:spLocks noGrp="1"/>
          </p:cNvSpPr>
          <p:nvPr>
            <p:ph type="pic" idx="4294967295"/>
          </p:nvPr>
        </p:nvSpPr>
        <p:spPr>
          <a:xfrm>
            <a:off x="1"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ED5F00BC-16A1-DC52-B1BB-3DAE358235DE}"/>
              </a:ext>
            </a:extLst>
          </p:cNvPr>
          <p:cNvSpPr txBox="1">
            <a:spLocks noGrp="1"/>
          </p:cNvSpPr>
          <p:nvPr>
            <p:ph type="title"/>
          </p:nvPr>
        </p:nvSpPr>
        <p:spPr>
          <a:xfrm>
            <a:off x="908301" y="1504947"/>
            <a:ext cx="5187703"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10E161DC-FEC6-447F-5D64-3607839DDF07}"/>
              </a:ext>
            </a:extLst>
          </p:cNvPr>
          <p:cNvPicPr>
            <a:picLocks noChangeAspect="1"/>
          </p:cNvPicPr>
          <p:nvPr/>
        </p:nvPicPr>
        <p:blipFill>
          <a:blip r:embed="rId2"/>
          <a:stretch>
            <a:fillRect/>
          </a:stretch>
        </p:blipFill>
        <p:spPr>
          <a:xfrm>
            <a:off x="908301" y="6426175"/>
            <a:ext cx="1514055" cy="263008"/>
          </a:xfrm>
          <a:prstGeom prst="rect">
            <a:avLst/>
          </a:prstGeom>
          <a:noFill/>
          <a:ln cap="flat">
            <a:noFill/>
          </a:ln>
        </p:spPr>
      </p:pic>
      <p:sp>
        <p:nvSpPr>
          <p:cNvPr id="5" name="TextBox 1">
            <a:extLst>
              <a:ext uri="{FF2B5EF4-FFF2-40B4-BE49-F238E27FC236}">
                <a16:creationId xmlns:a16="http://schemas.microsoft.com/office/drawing/2014/main" id="{E7950C3F-DBA8-820D-DC8B-2E91693BA097}"/>
              </a:ext>
            </a:extLst>
          </p:cNvPr>
          <p:cNvSpPr txBox="1"/>
          <p:nvPr/>
        </p:nvSpPr>
        <p:spPr>
          <a:xfrm>
            <a:off x="5526385" y="-888961"/>
            <a:ext cx="2664512"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1B16265-1D81-1A43-56E9-78B06BF26620}"/>
              </a:ext>
            </a:extLst>
          </p:cNvPr>
          <p:cNvSpPr/>
          <p:nvPr/>
        </p:nvSpPr>
        <p:spPr>
          <a:xfrm rot="10799991">
            <a:off x="6498870" y="-33519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144557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913C8ACF-6AC7-76B6-9398-EBBC30C2C3D3}"/>
              </a:ext>
            </a:extLst>
          </p:cNvPr>
          <p:cNvSpPr txBox="1">
            <a:spLocks noGrp="1"/>
          </p:cNvSpPr>
          <p:nvPr>
            <p:ph type="title"/>
          </p:nvPr>
        </p:nvSpPr>
        <p:spPr>
          <a:xfrm>
            <a:off x="827999"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C994C460-19FE-0E4B-3603-A23773F89152}"/>
              </a:ext>
            </a:extLst>
          </p:cNvPr>
          <p:cNvSpPr txBox="1">
            <a:spLocks noGrp="1"/>
          </p:cNvSpPr>
          <p:nvPr>
            <p:ph type="pic" idx="4294967295"/>
          </p:nvPr>
        </p:nvSpPr>
        <p:spPr>
          <a:xfrm>
            <a:off x="4319078"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AFC1A111-38F8-C2FB-16B2-99D0ABCECE6C}"/>
              </a:ext>
            </a:extLst>
          </p:cNvPr>
          <p:cNvSpPr txBox="1">
            <a:spLocks noGrp="1"/>
          </p:cNvSpPr>
          <p:nvPr>
            <p:ph type="body" idx="4294967295"/>
          </p:nvPr>
        </p:nvSpPr>
        <p:spPr>
          <a:xfrm>
            <a:off x="827999" y="2253695"/>
            <a:ext cx="2635044" cy="4007952"/>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55EC23B1-4A5E-5B9F-10F7-2EA399AF548A}"/>
              </a:ext>
            </a:extLst>
          </p:cNvPr>
          <p:cNvSpPr txBox="1"/>
          <p:nvPr/>
        </p:nvSpPr>
        <p:spPr>
          <a:xfrm>
            <a:off x="6939798" y="-81235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AC572DFD-63EB-A4FC-5300-2B17761EF278}"/>
              </a:ext>
            </a:extLst>
          </p:cNvPr>
          <p:cNvSpPr/>
          <p:nvPr/>
        </p:nvSpPr>
        <p:spPr>
          <a:xfrm rot="10799991">
            <a:off x="8054950" y="-27485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3194695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03E1FCC-B54E-CF62-CA1E-1F3AF9D01F35}"/>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7C066F6A-84FE-6F27-E81A-B799DDE15FFD}"/>
              </a:ext>
            </a:extLst>
          </p:cNvPr>
          <p:cNvSpPr txBox="1">
            <a:spLocks noGrp="1"/>
          </p:cNvSpPr>
          <p:nvPr>
            <p:ph type="body" idx="4294967295"/>
          </p:nvPr>
        </p:nvSpPr>
        <p:spPr>
          <a:xfrm>
            <a:off x="2522656"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5A34C173-FE59-A896-C031-3C2C51B29C4E}"/>
              </a:ext>
            </a:extLst>
          </p:cNvPr>
          <p:cNvSpPr txBox="1">
            <a:spLocks noGrp="1"/>
          </p:cNvSpPr>
          <p:nvPr>
            <p:ph type="body" idx="4294967295"/>
          </p:nvPr>
        </p:nvSpPr>
        <p:spPr>
          <a:xfrm>
            <a:off x="2522656"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0535851-DCE9-D8CF-4F95-0C310B8B9784}"/>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86E4BF81-9E82-13D3-6857-8317E980F409}"/>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44E41F2A-5C18-024F-28BA-6272CD90C8EC}"/>
              </a:ext>
            </a:extLst>
          </p:cNvPr>
          <p:cNvSpPr txBox="1">
            <a:spLocks noGrp="1"/>
          </p:cNvSpPr>
          <p:nvPr>
            <p:ph type="body" idx="4294967295"/>
          </p:nvPr>
        </p:nvSpPr>
        <p:spPr>
          <a:xfrm>
            <a:off x="6238868" y="4534354"/>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C2527C7B-A8F9-2249-F32F-1B559B153CB5}"/>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FBE28C0C-2835-B21A-6C32-E9EDD5FEE8C0}"/>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34505353-7B87-31C4-A86D-CC97159FB415}"/>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219281418"/>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DB400AC3-A5AA-363E-9776-0DE53E7DCB9A}"/>
              </a:ext>
            </a:extLst>
          </p:cNvPr>
          <p:cNvSpPr txBox="1">
            <a:spLocks noGrp="1"/>
          </p:cNvSpPr>
          <p:nvPr>
            <p:ph type="pic" idx="4294967295"/>
          </p:nvPr>
        </p:nvSpPr>
        <p:spPr>
          <a:xfrm>
            <a:off x="5278439"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09C3B7A-2757-D447-4EA2-2CA205BAB500}"/>
              </a:ext>
            </a:extLst>
          </p:cNvPr>
          <p:cNvSpPr txBox="1">
            <a:spLocks noGrp="1"/>
          </p:cNvSpPr>
          <p:nvPr>
            <p:ph type="body" idx="4294967295"/>
          </p:nvPr>
        </p:nvSpPr>
        <p:spPr>
          <a:xfrm>
            <a:off x="4422432" y="4052411"/>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69154AF9-BCD7-D791-00F3-0881B00A039F}"/>
              </a:ext>
            </a:extLst>
          </p:cNvPr>
          <p:cNvSpPr txBox="1">
            <a:spLocks noGrp="1"/>
          </p:cNvSpPr>
          <p:nvPr>
            <p:ph type="body" idx="4294967295"/>
          </p:nvPr>
        </p:nvSpPr>
        <p:spPr>
          <a:xfrm>
            <a:off x="4422432"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8C0F5F09-DBCA-A607-FDBA-4CD3A91525D6}"/>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CEF4547C-8AF0-9AEA-9F8B-B63336401A35}"/>
              </a:ext>
            </a:extLst>
          </p:cNvPr>
          <p:cNvSpPr txBox="1">
            <a:spLocks noGrp="1"/>
          </p:cNvSpPr>
          <p:nvPr>
            <p:ph type="body" idx="4294967295"/>
          </p:nvPr>
        </p:nvSpPr>
        <p:spPr>
          <a:xfrm>
            <a:off x="8138654" y="4052411"/>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2BFE71DF-52C0-6E14-3349-794E739A21C8}"/>
              </a:ext>
            </a:extLst>
          </p:cNvPr>
          <p:cNvSpPr txBox="1">
            <a:spLocks noGrp="1"/>
          </p:cNvSpPr>
          <p:nvPr>
            <p:ph type="body" idx="4294967295"/>
          </p:nvPr>
        </p:nvSpPr>
        <p:spPr>
          <a:xfrm>
            <a:off x="8138654"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2A815E16-EC0F-A03A-E155-07561192D089}"/>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F24BB54C-D357-2B3B-D9F6-1F39D5B9943E}"/>
              </a:ext>
            </a:extLst>
          </p:cNvPr>
          <p:cNvSpPr txBox="1">
            <a:spLocks noGrp="1"/>
          </p:cNvSpPr>
          <p:nvPr>
            <p:ph type="body" idx="4294967295"/>
          </p:nvPr>
        </p:nvSpPr>
        <p:spPr>
          <a:xfrm>
            <a:off x="706219" y="4052411"/>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94F2E0B2-E2B9-1C8C-5BAC-4E2EEB7B216E}"/>
              </a:ext>
            </a:extLst>
          </p:cNvPr>
          <p:cNvSpPr txBox="1">
            <a:spLocks noGrp="1"/>
          </p:cNvSpPr>
          <p:nvPr>
            <p:ph type="body" idx="4294967295"/>
          </p:nvPr>
        </p:nvSpPr>
        <p:spPr>
          <a:xfrm>
            <a:off x="706219" y="4489229"/>
            <a:ext cx="3347133" cy="654199"/>
          </a:xfrm>
        </p:spPr>
        <p:txBody>
          <a:bodyPr lIns="0" tIns="0" rIns="0" bIns="0" anchorCtr="1"/>
          <a:lstStyle>
            <a:lvl1pPr algn="ctr">
              <a:lnSpc>
                <a:spcPts val="1820"/>
              </a:lnSpc>
              <a:defRPr sz="1800" b="0" spc="31">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2A4B336-5F42-1B53-4125-D710830CF869}"/>
              </a:ext>
            </a:extLst>
          </p:cNvPr>
          <p:cNvSpPr txBox="1">
            <a:spLocks noGrp="1"/>
          </p:cNvSpPr>
          <p:nvPr>
            <p:ph type="title"/>
          </p:nvPr>
        </p:nvSpPr>
        <p:spPr>
          <a:xfrm>
            <a:off x="3462001" y="596345"/>
            <a:ext cx="5267995" cy="654199"/>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BFFC726-0A31-E14F-3062-D0F192EB7DE8}"/>
              </a:ext>
            </a:extLst>
          </p:cNvPr>
          <p:cNvSpPr txBox="1"/>
          <p:nvPr/>
        </p:nvSpPr>
        <p:spPr>
          <a:xfrm>
            <a:off x="4267424" y="-736191"/>
            <a:ext cx="3204723"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A3985746-EBF1-8F26-4F06-828DB7EB23DE}"/>
              </a:ext>
            </a:extLst>
          </p:cNvPr>
          <p:cNvSpPr/>
          <p:nvPr/>
        </p:nvSpPr>
        <p:spPr>
          <a:xfrm rot="10799991">
            <a:off x="5510010"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18882848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9B09429-B854-600C-FA7B-8F74A79F8907}"/>
              </a:ext>
            </a:extLst>
          </p:cNvPr>
          <p:cNvSpPr txBox="1">
            <a:spLocks noGrp="1"/>
          </p:cNvSpPr>
          <p:nvPr>
            <p:ph type="body" idx="4294967295"/>
          </p:nvPr>
        </p:nvSpPr>
        <p:spPr>
          <a:xfrm>
            <a:off x="827999" y="2110399"/>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BB7E3FC-B73A-98A2-4DCB-0BE2FAADE6BF}"/>
              </a:ext>
            </a:extLst>
          </p:cNvPr>
          <p:cNvSpPr txBox="1">
            <a:spLocks noGrp="1"/>
          </p:cNvSpPr>
          <p:nvPr>
            <p:ph type="title"/>
          </p:nvPr>
        </p:nvSpPr>
        <p:spPr>
          <a:xfrm>
            <a:off x="827999"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B55D0A66-210A-2700-B1A2-2096B3A5FF89}"/>
              </a:ext>
            </a:extLst>
          </p:cNvPr>
          <p:cNvSpPr txBox="1">
            <a:spLocks noGrp="1"/>
          </p:cNvSpPr>
          <p:nvPr>
            <p:ph type="pic" idx="4294967295"/>
          </p:nvPr>
        </p:nvSpPr>
        <p:spPr>
          <a:xfrm>
            <a:off x="7135127" y="0"/>
            <a:ext cx="5056879"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EAEE193C-4F8E-084B-281D-77A767240E28}"/>
              </a:ext>
            </a:extLst>
          </p:cNvPr>
          <p:cNvSpPr txBox="1">
            <a:spLocks noGrp="1"/>
          </p:cNvSpPr>
          <p:nvPr>
            <p:ph type="body" idx="4294967295"/>
          </p:nvPr>
        </p:nvSpPr>
        <p:spPr>
          <a:xfrm>
            <a:off x="827999" y="2930012"/>
            <a:ext cx="5268004"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8FD3576F-5F00-199B-58D0-33281E1AD6EE}"/>
              </a:ext>
            </a:extLst>
          </p:cNvPr>
          <p:cNvSpPr txBox="1"/>
          <p:nvPr/>
        </p:nvSpPr>
        <p:spPr>
          <a:xfrm>
            <a:off x="8004332"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52C98D63-9A57-7844-5CC8-CC513E7AAB99}"/>
              </a:ext>
            </a:extLst>
          </p:cNvPr>
          <p:cNvSpPr/>
          <p:nvPr/>
        </p:nvSpPr>
        <p:spPr>
          <a:xfrm rot="10799991">
            <a:off x="911948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8832520"/>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D6DFEE88-F8DB-0255-3510-EB4E51919C6E}"/>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810DD684-EE8E-0CA3-E4DC-B4C7F1020439}"/>
              </a:ext>
            </a:extLst>
          </p:cNvPr>
          <p:cNvSpPr txBox="1">
            <a:spLocks noGrp="1"/>
          </p:cNvSpPr>
          <p:nvPr>
            <p:ph type="body" idx="4294967295"/>
          </p:nvPr>
        </p:nvSpPr>
        <p:spPr>
          <a:xfrm>
            <a:off x="827997" y="2110399"/>
            <a:ext cx="7102667"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66E126C7-5DBF-B41D-367D-59C5D028B70D}"/>
              </a:ext>
            </a:extLst>
          </p:cNvPr>
          <p:cNvSpPr txBox="1">
            <a:spLocks noGrp="1"/>
          </p:cNvSpPr>
          <p:nvPr>
            <p:ph type="title"/>
          </p:nvPr>
        </p:nvSpPr>
        <p:spPr>
          <a:xfrm>
            <a:off x="827997" y="596344"/>
            <a:ext cx="7102667"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08E7C52-7C7F-5CC2-BFC8-40620FA6585E}"/>
              </a:ext>
            </a:extLst>
          </p:cNvPr>
          <p:cNvSpPr txBox="1">
            <a:spLocks noGrp="1"/>
          </p:cNvSpPr>
          <p:nvPr>
            <p:ph type="body" idx="4294967295"/>
          </p:nvPr>
        </p:nvSpPr>
        <p:spPr>
          <a:xfrm>
            <a:off x="827999" y="2930012"/>
            <a:ext cx="7102656" cy="3331643"/>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ECB054AF-D66E-D2A4-6EE1-76EE6EFDABA2}"/>
              </a:ext>
            </a:extLst>
          </p:cNvPr>
          <p:cNvSpPr txBox="1"/>
          <p:nvPr/>
        </p:nvSpPr>
        <p:spPr>
          <a:xfrm>
            <a:off x="8867023" y="-736191"/>
            <a:ext cx="2949845" cy="523220"/>
          </a:xfrm>
          <a:prstGeom prst="rect">
            <a:avLst/>
          </a:prstGeom>
          <a:noFill/>
          <a:ln cap="flat">
            <a:noFill/>
          </a:ln>
        </p:spPr>
        <p:txBody>
          <a:bodyPr vert="horz" wrap="none" lIns="91440" tIns="45720" rIns="91440" bIns="45720" anchor="t" anchorCtr="1" compatLnSpc="1">
            <a:sp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9175B5CE-D104-874A-0211-C027691CB68B}"/>
              </a:ext>
            </a:extLst>
          </p:cNvPr>
          <p:cNvSpPr/>
          <p:nvPr/>
        </p:nvSpPr>
        <p:spPr>
          <a:xfrm rot="10799991">
            <a:off x="9982175" y="-19870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286100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B09B166-02B2-FBA1-3CD3-C220DA15ECE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616128C1-F183-2BC5-1201-D1E14FBB2CED}"/>
              </a:ext>
            </a:extLst>
          </p:cNvPr>
          <p:cNvSpPr txBox="1">
            <a:spLocks noGrp="1"/>
          </p:cNvSpPr>
          <p:nvPr>
            <p:ph type="body" idx="4294967295"/>
          </p:nvPr>
        </p:nvSpPr>
        <p:spPr>
          <a:xfrm>
            <a:off x="827999" y="2251080"/>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BB48C349-AC78-56C8-D35F-932B66F11DEF}"/>
              </a:ext>
            </a:extLst>
          </p:cNvPr>
          <p:cNvSpPr txBox="1">
            <a:spLocks noGrp="1"/>
          </p:cNvSpPr>
          <p:nvPr>
            <p:ph type="body" idx="4294967295"/>
          </p:nvPr>
        </p:nvSpPr>
        <p:spPr>
          <a:xfrm>
            <a:off x="6350288" y="2251080"/>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D5531722-10D1-E6A8-CE74-12F4E3E05598}"/>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7AFAD14-FD98-0FC2-BF8D-8E076FA156CC}"/>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FDD7FC2C-C609-B1C3-7371-8ABFA0C48424}"/>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Tree>
    <p:extLst>
      <p:ext uri="{BB962C8B-B14F-4D97-AF65-F5344CB8AC3E}">
        <p14:creationId xmlns:p14="http://schemas.microsoft.com/office/powerpoint/2010/main" val="3684339508"/>
      </p:ext>
    </p:extLst>
  </p:cSld>
  <p:clrMapOvr>
    <a:masterClrMapping/>
  </p:clrMapOvr>
  <p:hf sldNum="0" hdr="0" ftr="0" dt="0"/>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7B8D4C9-56DE-E36D-06BB-B1974EAC846A}"/>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07B165F7-5979-2D9E-C6E1-B7D8739B7062}"/>
              </a:ext>
            </a:extLst>
          </p:cNvPr>
          <p:cNvSpPr txBox="1"/>
          <p:nvPr/>
        </p:nvSpPr>
        <p:spPr>
          <a:xfrm>
            <a:off x="9941668" y="5000022"/>
            <a:ext cx="184731" cy="307777"/>
          </a:xfrm>
          <a:prstGeom prst="rect">
            <a:avLst/>
          </a:prstGeom>
          <a:noFill/>
          <a:ln cap="flat">
            <a:noFill/>
          </a:ln>
        </p:spPr>
        <p:txBody>
          <a:bodyPr vert="horz" wrap="none" lIns="91440" tIns="45720" rIns="91440" bIns="45720" anchor="t"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AB3926DD-1FCF-94E0-25CC-7412539DA60C}"/>
              </a:ext>
            </a:extLst>
          </p:cNvPr>
          <p:cNvSpPr txBox="1">
            <a:spLocks noGrp="1"/>
          </p:cNvSpPr>
          <p:nvPr>
            <p:ph type="pic" idx="4294967295"/>
          </p:nvPr>
        </p:nvSpPr>
        <p:spPr>
          <a:xfrm>
            <a:off x="827999" y="2251080"/>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F4FCFE33-BAC0-B326-D7EE-41A8AD09FAF0}"/>
              </a:ext>
            </a:extLst>
          </p:cNvPr>
          <p:cNvSpPr txBox="1">
            <a:spLocks noGrp="1"/>
          </p:cNvSpPr>
          <p:nvPr>
            <p:ph type="pic" idx="4294967295"/>
          </p:nvPr>
        </p:nvSpPr>
        <p:spPr>
          <a:xfrm>
            <a:off x="6370689" y="2251080"/>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25999B95-AB89-B7F8-2E70-82890A43638E}"/>
              </a:ext>
            </a:extLst>
          </p:cNvPr>
          <p:cNvSpPr txBox="1">
            <a:spLocks noGrp="1"/>
          </p:cNvSpPr>
          <p:nvPr>
            <p:ph type="body" idx="4294967295"/>
          </p:nvPr>
        </p:nvSpPr>
        <p:spPr>
          <a:xfrm>
            <a:off x="1474771" y="2251080"/>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680E697F-3C09-A56A-AADB-86AC42298FA7}"/>
              </a:ext>
            </a:extLst>
          </p:cNvPr>
          <p:cNvSpPr txBox="1">
            <a:spLocks noGrp="1"/>
          </p:cNvSpPr>
          <p:nvPr>
            <p:ph type="body" idx="4294967295"/>
          </p:nvPr>
        </p:nvSpPr>
        <p:spPr>
          <a:xfrm>
            <a:off x="6997061" y="2252177"/>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9209AB38-A2C2-1D33-466B-0457D6BB7B8E}"/>
              </a:ext>
            </a:extLst>
          </p:cNvPr>
          <p:cNvSpPr txBox="1">
            <a:spLocks noGrp="1"/>
          </p:cNvSpPr>
          <p:nvPr>
            <p:ph type="body" idx="4294967295"/>
          </p:nvPr>
        </p:nvSpPr>
        <p:spPr>
          <a:xfrm>
            <a:off x="827999"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237A086F-EBEF-A3A9-B67D-D3462BDF8B60}"/>
              </a:ext>
            </a:extLst>
          </p:cNvPr>
          <p:cNvSpPr txBox="1">
            <a:spLocks noGrp="1"/>
          </p:cNvSpPr>
          <p:nvPr>
            <p:ph type="body" idx="4294967295"/>
          </p:nvPr>
        </p:nvSpPr>
        <p:spPr>
          <a:xfrm>
            <a:off x="6350288" y="3070693"/>
            <a:ext cx="499330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50978B57-ADF9-5581-FD03-DA608467013A}"/>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4115AF29-4AFB-7EF1-0EC9-275F76B68C70}"/>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400190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1C285E9-796D-E887-C7A5-AD659F4CD081}"/>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8E5913F-AF2C-0A30-048B-00860E0C8AE3}"/>
              </a:ext>
            </a:extLst>
          </p:cNvPr>
          <p:cNvSpPr txBox="1">
            <a:spLocks noGrp="1"/>
          </p:cNvSpPr>
          <p:nvPr>
            <p:ph type="body" idx="4294967295"/>
          </p:nvPr>
        </p:nvSpPr>
        <p:spPr>
          <a:xfrm>
            <a:off x="827999" y="2251080"/>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CC77C4D3-8C0E-3548-6F13-A6F79382F78B}"/>
              </a:ext>
            </a:extLst>
          </p:cNvPr>
          <p:cNvSpPr txBox="1">
            <a:spLocks noGrp="1"/>
          </p:cNvSpPr>
          <p:nvPr>
            <p:ph type="body" idx="4294967295"/>
          </p:nvPr>
        </p:nvSpPr>
        <p:spPr>
          <a:xfrm>
            <a:off x="4481429" y="2251080"/>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95AB36DC-67C6-EF08-BCF8-4D8912CF25E4}"/>
              </a:ext>
            </a:extLst>
          </p:cNvPr>
          <p:cNvSpPr txBox="1">
            <a:spLocks noGrp="1"/>
          </p:cNvSpPr>
          <p:nvPr>
            <p:ph type="body" idx="4294967295"/>
          </p:nvPr>
        </p:nvSpPr>
        <p:spPr>
          <a:xfrm>
            <a:off x="8155260" y="2251080"/>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62C1A8C2-9139-F0C0-D950-243D0F6822A8}"/>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6A19B289-A8E6-888E-AFBA-97FE8A2F44D2}"/>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90F94067-05EB-ED4D-EAB9-9F4BF9076A2E}"/>
              </a:ext>
            </a:extLst>
          </p:cNvPr>
          <p:cNvSpPr txBox="1">
            <a:spLocks noGrp="1"/>
          </p:cNvSpPr>
          <p:nvPr>
            <p:ph type="body" idx="4294967295"/>
          </p:nvPr>
        </p:nvSpPr>
        <p:spPr>
          <a:xfrm>
            <a:off x="81552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Tree>
    <p:extLst>
      <p:ext uri="{BB962C8B-B14F-4D97-AF65-F5344CB8AC3E}">
        <p14:creationId xmlns:p14="http://schemas.microsoft.com/office/powerpoint/2010/main" val="192627119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2113C0E-A735-805D-FF41-97D93CB78FB4}"/>
              </a:ext>
            </a:extLst>
          </p:cNvPr>
          <p:cNvSpPr txBox="1">
            <a:spLocks noGrp="1"/>
          </p:cNvSpPr>
          <p:nvPr>
            <p:ph type="pic" idx="4294967295"/>
          </p:nvPr>
        </p:nvSpPr>
        <p:spPr>
          <a:xfrm>
            <a:off x="828000" y="2251080"/>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4ECDA1F2-5D0E-7F7B-65D1-2A7869BF7337}"/>
              </a:ext>
            </a:extLst>
          </p:cNvPr>
          <p:cNvSpPr txBox="1">
            <a:spLocks noGrp="1"/>
          </p:cNvSpPr>
          <p:nvPr>
            <p:ph type="pic" idx="4294967295"/>
          </p:nvPr>
        </p:nvSpPr>
        <p:spPr>
          <a:xfrm>
            <a:off x="4481429"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8CAF66A6-FE5D-802D-14A0-076F00734E29}"/>
              </a:ext>
            </a:extLst>
          </p:cNvPr>
          <p:cNvSpPr txBox="1">
            <a:spLocks noGrp="1"/>
          </p:cNvSpPr>
          <p:nvPr>
            <p:ph type="pic" idx="4294967295"/>
          </p:nvPr>
        </p:nvSpPr>
        <p:spPr>
          <a:xfrm>
            <a:off x="8134861" y="2251080"/>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72269442-32F8-0887-4435-C6416A9AE1E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98134812-A9CD-B7D2-01BF-9F957C62F041}"/>
              </a:ext>
            </a:extLst>
          </p:cNvPr>
          <p:cNvSpPr txBox="1">
            <a:spLocks noGrp="1"/>
          </p:cNvSpPr>
          <p:nvPr>
            <p:ph type="body" idx="4294967295"/>
          </p:nvPr>
        </p:nvSpPr>
        <p:spPr>
          <a:xfrm>
            <a:off x="1317357" y="2251080"/>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C626BD80-CEC4-F2BA-7F06-78B27B281EAA}"/>
              </a:ext>
            </a:extLst>
          </p:cNvPr>
          <p:cNvSpPr txBox="1">
            <a:spLocks noGrp="1"/>
          </p:cNvSpPr>
          <p:nvPr>
            <p:ph type="body" idx="4294967295"/>
          </p:nvPr>
        </p:nvSpPr>
        <p:spPr>
          <a:xfrm>
            <a:off x="4970789" y="2239375"/>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B81A60D2-DB4C-C0D4-D65E-47139A49E420}"/>
              </a:ext>
            </a:extLst>
          </p:cNvPr>
          <p:cNvSpPr txBox="1">
            <a:spLocks noGrp="1"/>
          </p:cNvSpPr>
          <p:nvPr>
            <p:ph type="body" idx="4294967295"/>
          </p:nvPr>
        </p:nvSpPr>
        <p:spPr>
          <a:xfrm>
            <a:off x="8624219" y="2239375"/>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22E9B13A-9441-B6AB-DB54-8ABEA51B381A}"/>
              </a:ext>
            </a:extLst>
          </p:cNvPr>
          <p:cNvSpPr txBox="1">
            <a:spLocks noGrp="1"/>
          </p:cNvSpPr>
          <p:nvPr>
            <p:ph type="body" idx="4294967295"/>
          </p:nvPr>
        </p:nvSpPr>
        <p:spPr>
          <a:xfrm>
            <a:off x="82799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402DFB6F-DF72-A839-65D1-1F56B247465D}"/>
              </a:ext>
            </a:extLst>
          </p:cNvPr>
          <p:cNvSpPr txBox="1">
            <a:spLocks noGrp="1"/>
          </p:cNvSpPr>
          <p:nvPr>
            <p:ph type="body" idx="4294967295"/>
          </p:nvPr>
        </p:nvSpPr>
        <p:spPr>
          <a:xfrm>
            <a:off x="4481429"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FBA68DBA-F9F8-7D8D-05A2-97DAD37F12E1}"/>
              </a:ext>
            </a:extLst>
          </p:cNvPr>
          <p:cNvSpPr txBox="1">
            <a:spLocks noGrp="1"/>
          </p:cNvSpPr>
          <p:nvPr>
            <p:ph type="body" idx="4294967295"/>
          </p:nvPr>
        </p:nvSpPr>
        <p:spPr>
          <a:xfrm>
            <a:off x="8134860" y="3070693"/>
            <a:ext cx="3208739"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1AAB96A9-738B-5B3B-3CBB-7AF6C37158EF}"/>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763B22BE-8387-7A2E-5797-6A04E251BDED}"/>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0037268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ED2E705A-4CEE-D365-F0F0-E2909232F0DE}"/>
              </a:ext>
            </a:extLst>
          </p:cNvPr>
          <p:cNvSpPr/>
          <p:nvPr/>
        </p:nvSpPr>
        <p:spPr>
          <a:xfrm>
            <a:off x="744743"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D32672FF-0ABA-AEDB-9947-170F4634C352}"/>
              </a:ext>
            </a:extLst>
          </p:cNvPr>
          <p:cNvSpPr txBox="1">
            <a:spLocks noGrp="1"/>
          </p:cNvSpPr>
          <p:nvPr>
            <p:ph type="pic" idx="4294967295"/>
          </p:nvPr>
        </p:nvSpPr>
        <p:spPr>
          <a:xfrm>
            <a:off x="1075975" y="2266579"/>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4D3010B9-6FAA-B435-18C8-8E1BEBE72A0F}"/>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13E586F4-98AC-BB6A-B61A-F570E5D745C4}"/>
              </a:ext>
            </a:extLst>
          </p:cNvPr>
          <p:cNvSpPr txBox="1">
            <a:spLocks noGrp="1"/>
          </p:cNvSpPr>
          <p:nvPr>
            <p:ph type="body" idx="4294967295"/>
          </p:nvPr>
        </p:nvSpPr>
        <p:spPr>
          <a:xfrm>
            <a:off x="1565333" y="2266579"/>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08D1896-B700-893B-D7C8-0FD9F0B72ECE}"/>
              </a:ext>
            </a:extLst>
          </p:cNvPr>
          <p:cNvSpPr txBox="1">
            <a:spLocks noGrp="1"/>
          </p:cNvSpPr>
          <p:nvPr>
            <p:ph type="body" idx="4294967295"/>
          </p:nvPr>
        </p:nvSpPr>
        <p:spPr>
          <a:xfrm>
            <a:off x="1075975"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5CA78AAF-314A-EEF3-0566-6CAE78439179}"/>
              </a:ext>
            </a:extLst>
          </p:cNvPr>
          <p:cNvSpPr/>
          <p:nvPr/>
        </p:nvSpPr>
        <p:spPr>
          <a:xfrm>
            <a:off x="4393427"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C2323E87-6E26-3DC0-317C-C98070BA8B00}"/>
              </a:ext>
            </a:extLst>
          </p:cNvPr>
          <p:cNvSpPr txBox="1">
            <a:spLocks noGrp="1"/>
          </p:cNvSpPr>
          <p:nvPr>
            <p:ph type="pic" idx="4294967295"/>
          </p:nvPr>
        </p:nvSpPr>
        <p:spPr>
          <a:xfrm>
            <a:off x="4724660" y="2266579"/>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4CEDF88-6600-971B-43A6-8BF79A0DD3F5}"/>
              </a:ext>
            </a:extLst>
          </p:cNvPr>
          <p:cNvSpPr txBox="1">
            <a:spLocks noGrp="1"/>
          </p:cNvSpPr>
          <p:nvPr>
            <p:ph type="body" idx="4294967295"/>
          </p:nvPr>
        </p:nvSpPr>
        <p:spPr>
          <a:xfrm>
            <a:off x="5214019" y="2266579"/>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BA32D978-5CDE-EC19-D5C1-5596C1D02F50}"/>
              </a:ext>
            </a:extLst>
          </p:cNvPr>
          <p:cNvSpPr txBox="1">
            <a:spLocks noGrp="1"/>
          </p:cNvSpPr>
          <p:nvPr>
            <p:ph type="body" idx="4294967295"/>
          </p:nvPr>
        </p:nvSpPr>
        <p:spPr>
          <a:xfrm>
            <a:off x="4724659"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A0FEBC00-66CD-9FA6-7B6B-914C8C559BB5}"/>
              </a:ext>
            </a:extLst>
          </p:cNvPr>
          <p:cNvSpPr/>
          <p:nvPr/>
        </p:nvSpPr>
        <p:spPr>
          <a:xfrm>
            <a:off x="8042121" y="1995201"/>
            <a:ext cx="3317452"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71E39BE5-4CE3-1DFB-39FB-3858012C85F5}"/>
              </a:ext>
            </a:extLst>
          </p:cNvPr>
          <p:cNvSpPr txBox="1">
            <a:spLocks noGrp="1"/>
          </p:cNvSpPr>
          <p:nvPr>
            <p:ph type="pic" idx="4294967295"/>
          </p:nvPr>
        </p:nvSpPr>
        <p:spPr>
          <a:xfrm>
            <a:off x="8373353" y="2266579"/>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888713E6-86C9-14E2-79F6-B3D211D99F30}"/>
              </a:ext>
            </a:extLst>
          </p:cNvPr>
          <p:cNvSpPr txBox="1">
            <a:spLocks noGrp="1"/>
          </p:cNvSpPr>
          <p:nvPr>
            <p:ph type="body" idx="4294967295"/>
          </p:nvPr>
        </p:nvSpPr>
        <p:spPr>
          <a:xfrm>
            <a:off x="8862712" y="2266579"/>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02D2A2C3-CEFF-8D82-1FC7-758E969F773D}"/>
              </a:ext>
            </a:extLst>
          </p:cNvPr>
          <p:cNvSpPr txBox="1">
            <a:spLocks noGrp="1"/>
          </p:cNvSpPr>
          <p:nvPr>
            <p:ph type="body" idx="4294967295"/>
          </p:nvPr>
        </p:nvSpPr>
        <p:spPr>
          <a:xfrm>
            <a:off x="8373352" y="3086193"/>
            <a:ext cx="2691600"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3BB56919-6200-F351-AA2A-45EFE4B0E0EB}"/>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EBA6FAD-D86D-8850-C9D1-6ADA98B119C5}"/>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905672003"/>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3D7E987E-4D40-E097-3AE7-27BA76B31283}"/>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E8C466C-2351-FC65-11A7-B863AB53CC57}"/>
              </a:ext>
            </a:extLst>
          </p:cNvPr>
          <p:cNvSpPr txBox="1">
            <a:spLocks noGrp="1"/>
          </p:cNvSpPr>
          <p:nvPr>
            <p:ph type="body" idx="4294967295"/>
          </p:nvPr>
        </p:nvSpPr>
        <p:spPr>
          <a:xfrm>
            <a:off x="827997" y="2251080"/>
            <a:ext cx="2367675"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509E8181-0242-4B20-EA75-1EB80573173D}"/>
              </a:ext>
            </a:extLst>
          </p:cNvPr>
          <p:cNvSpPr txBox="1">
            <a:spLocks noGrp="1"/>
          </p:cNvSpPr>
          <p:nvPr>
            <p:ph type="body" idx="4294967295"/>
          </p:nvPr>
        </p:nvSpPr>
        <p:spPr>
          <a:xfrm>
            <a:off x="3536213" y="2251080"/>
            <a:ext cx="2367675"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F4A78FE1-5FA1-9CAE-1BED-915A3868D132}"/>
              </a:ext>
            </a:extLst>
          </p:cNvPr>
          <p:cNvSpPr txBox="1">
            <a:spLocks noGrp="1"/>
          </p:cNvSpPr>
          <p:nvPr>
            <p:ph type="body" idx="4294967295"/>
          </p:nvPr>
        </p:nvSpPr>
        <p:spPr>
          <a:xfrm>
            <a:off x="6244418" y="2251080"/>
            <a:ext cx="2367675"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7CD1A257-851A-C412-106F-A1120F5616FE}"/>
              </a:ext>
            </a:extLst>
          </p:cNvPr>
          <p:cNvSpPr txBox="1">
            <a:spLocks noGrp="1"/>
          </p:cNvSpPr>
          <p:nvPr>
            <p:ph type="body" idx="4294967295"/>
          </p:nvPr>
        </p:nvSpPr>
        <p:spPr>
          <a:xfrm>
            <a:off x="8952625" y="2224983"/>
            <a:ext cx="2367675"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62F7D649-5A9A-8BDD-A897-455250F1EDDB}"/>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2F89E7AC-36DA-A4B1-613B-0A3C52A8D64C}"/>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1048849-509E-9A8C-AE2B-3D7406EB162A}"/>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141300FE-8200-38F2-ACBE-C481E043CDD9}"/>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Tree>
    <p:extLst>
      <p:ext uri="{BB962C8B-B14F-4D97-AF65-F5344CB8AC3E}">
        <p14:creationId xmlns:p14="http://schemas.microsoft.com/office/powerpoint/2010/main" val="281729150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CFB8CFF5-D430-7405-A0C4-5E6BD4223B45}"/>
              </a:ext>
            </a:extLst>
          </p:cNvPr>
          <p:cNvSpPr txBox="1">
            <a:spLocks noGrp="1"/>
          </p:cNvSpPr>
          <p:nvPr>
            <p:ph type="pic" idx="4294967295"/>
          </p:nvPr>
        </p:nvSpPr>
        <p:spPr>
          <a:xfrm>
            <a:off x="828000" y="2251080"/>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B8DB463E-0891-9732-35CA-8DCDBB1FDFF8}"/>
              </a:ext>
            </a:extLst>
          </p:cNvPr>
          <p:cNvSpPr txBox="1">
            <a:spLocks noGrp="1"/>
          </p:cNvSpPr>
          <p:nvPr>
            <p:ph type="pic" idx="4294967295"/>
          </p:nvPr>
        </p:nvSpPr>
        <p:spPr>
          <a:xfrm>
            <a:off x="3536214" y="2251080"/>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6BFD828-7AA1-48EB-D1FE-F7BF28BE553E}"/>
              </a:ext>
            </a:extLst>
          </p:cNvPr>
          <p:cNvSpPr txBox="1">
            <a:spLocks noGrp="1"/>
          </p:cNvSpPr>
          <p:nvPr>
            <p:ph type="pic" idx="4294967295"/>
          </p:nvPr>
        </p:nvSpPr>
        <p:spPr>
          <a:xfrm>
            <a:off x="6243113" y="2251080"/>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A39EED5E-BC72-DD62-7559-07C8F7AF4529}"/>
              </a:ext>
            </a:extLst>
          </p:cNvPr>
          <p:cNvSpPr txBox="1">
            <a:spLocks noGrp="1"/>
          </p:cNvSpPr>
          <p:nvPr>
            <p:ph type="pic" idx="4294967295"/>
          </p:nvPr>
        </p:nvSpPr>
        <p:spPr>
          <a:xfrm>
            <a:off x="8952626" y="2251080"/>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85F4FB2B-535D-FF3D-EF7F-6DE938D6ADC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9996DFC2-1ED7-CD5F-AFCE-EFF528645A67}"/>
              </a:ext>
            </a:extLst>
          </p:cNvPr>
          <p:cNvSpPr txBox="1">
            <a:spLocks noGrp="1"/>
          </p:cNvSpPr>
          <p:nvPr>
            <p:ph type="body" idx="4294967295"/>
          </p:nvPr>
        </p:nvSpPr>
        <p:spPr>
          <a:xfrm>
            <a:off x="827999"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F2191994-4E0B-CE0A-BF5F-1813D9B197B8}"/>
              </a:ext>
            </a:extLst>
          </p:cNvPr>
          <p:cNvSpPr txBox="1">
            <a:spLocks noGrp="1"/>
          </p:cNvSpPr>
          <p:nvPr>
            <p:ph type="body" idx="4294967295"/>
          </p:nvPr>
        </p:nvSpPr>
        <p:spPr>
          <a:xfrm>
            <a:off x="3536204"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E8871EC2-2E02-8F27-6426-E3850D344912}"/>
              </a:ext>
            </a:extLst>
          </p:cNvPr>
          <p:cNvSpPr txBox="1">
            <a:spLocks noGrp="1"/>
          </p:cNvSpPr>
          <p:nvPr>
            <p:ph type="body" idx="4294967295"/>
          </p:nvPr>
        </p:nvSpPr>
        <p:spPr>
          <a:xfrm>
            <a:off x="6244420"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2710E8F6-F097-FCC5-B6D9-5E9BAC06CB2A}"/>
              </a:ext>
            </a:extLst>
          </p:cNvPr>
          <p:cNvSpPr txBox="1">
            <a:spLocks noGrp="1"/>
          </p:cNvSpPr>
          <p:nvPr>
            <p:ph type="body" idx="4294967295"/>
          </p:nvPr>
        </p:nvSpPr>
        <p:spPr>
          <a:xfrm>
            <a:off x="8952625" y="3070693"/>
            <a:ext cx="2367683" cy="2950969"/>
          </a:xfrm>
        </p:spPr>
        <p:txBody>
          <a:bodyPr lIns="0" tIns="0" rIns="0" bIns="0"/>
          <a:lstStyle>
            <a:lvl1pPr>
              <a:lnSpc>
                <a:spcPts val="1820"/>
              </a:lnSpc>
              <a:spcBef>
                <a:spcPts val="0"/>
              </a:spcBef>
              <a:defRPr sz="1600" b="0" spc="31">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257427A-A9E6-1776-74E7-8CF7FB8E7107}"/>
              </a:ext>
            </a:extLst>
          </p:cNvPr>
          <p:cNvSpPr txBox="1">
            <a:spLocks noGrp="1"/>
          </p:cNvSpPr>
          <p:nvPr>
            <p:ph type="body" idx="4294967295"/>
          </p:nvPr>
        </p:nvSpPr>
        <p:spPr>
          <a:xfrm>
            <a:off x="1305242" y="2251080"/>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6D60173E-9335-2552-508E-7951FD089227}"/>
              </a:ext>
            </a:extLst>
          </p:cNvPr>
          <p:cNvSpPr txBox="1">
            <a:spLocks noGrp="1"/>
          </p:cNvSpPr>
          <p:nvPr>
            <p:ph type="body" idx="4294967295"/>
          </p:nvPr>
        </p:nvSpPr>
        <p:spPr>
          <a:xfrm>
            <a:off x="4012150" y="2251080"/>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DC9C94C9-E583-C4E8-21D4-2B19356E786E}"/>
              </a:ext>
            </a:extLst>
          </p:cNvPr>
          <p:cNvSpPr txBox="1">
            <a:spLocks noGrp="1"/>
          </p:cNvSpPr>
          <p:nvPr>
            <p:ph type="body" idx="4294967295"/>
          </p:nvPr>
        </p:nvSpPr>
        <p:spPr>
          <a:xfrm>
            <a:off x="6721654" y="2251080"/>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496A022B-314B-A527-91D1-151790538911}"/>
              </a:ext>
            </a:extLst>
          </p:cNvPr>
          <p:cNvSpPr txBox="1">
            <a:spLocks noGrp="1"/>
          </p:cNvSpPr>
          <p:nvPr>
            <p:ph type="body" idx="4294967295"/>
          </p:nvPr>
        </p:nvSpPr>
        <p:spPr>
          <a:xfrm>
            <a:off x="9429870" y="2251080"/>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28398D6C-B8D8-451A-5B89-D56DA861D431}"/>
              </a:ext>
            </a:extLst>
          </p:cNvPr>
          <p:cNvSpPr txBox="1"/>
          <p:nvPr/>
        </p:nvSpPr>
        <p:spPr>
          <a:xfrm>
            <a:off x="-1944204" y="1961955"/>
            <a:ext cx="1725151" cy="954107"/>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D0A9F188-1637-36B0-39DB-80C22382ECEC}"/>
              </a:ext>
            </a:extLst>
          </p:cNvPr>
          <p:cNvSpPr/>
          <p:nvPr/>
        </p:nvSpPr>
        <p:spPr>
          <a:xfrm rot="5400013">
            <a:off x="-499303" y="2370550"/>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97580135"/>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947D0267-D92E-8E37-A99D-66F091411C21}"/>
              </a:ext>
            </a:extLst>
          </p:cNvPr>
          <p:cNvSpPr/>
          <p:nvPr/>
        </p:nvSpPr>
        <p:spPr>
          <a:xfrm>
            <a:off x="82799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10760841-9784-C455-795D-57DCA7EB089C}"/>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1F3B633A-ED3C-6687-8260-87B7E6B22B66}"/>
              </a:ext>
            </a:extLst>
          </p:cNvPr>
          <p:cNvSpPr txBox="1">
            <a:spLocks noGrp="1"/>
          </p:cNvSpPr>
          <p:nvPr>
            <p:ph type="body" idx="4294967295"/>
          </p:nvPr>
        </p:nvSpPr>
        <p:spPr>
          <a:xfrm>
            <a:off x="1159230" y="2246700"/>
            <a:ext cx="1762479"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4D7C444-5741-4048-FB6A-DAA0DB69D592}"/>
              </a:ext>
            </a:extLst>
          </p:cNvPr>
          <p:cNvSpPr txBox="1">
            <a:spLocks noGrp="1"/>
          </p:cNvSpPr>
          <p:nvPr>
            <p:ph type="body" idx="4294967295"/>
          </p:nvPr>
        </p:nvSpPr>
        <p:spPr>
          <a:xfrm>
            <a:off x="115923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63B59517-A37A-3C97-AACC-7A469C3F0330}"/>
              </a:ext>
            </a:extLst>
          </p:cNvPr>
          <p:cNvSpPr/>
          <p:nvPr/>
        </p:nvSpPr>
        <p:spPr>
          <a:xfrm>
            <a:off x="3472927"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E8033B75-F7FE-2111-3E46-D56B4E937DD1}"/>
              </a:ext>
            </a:extLst>
          </p:cNvPr>
          <p:cNvSpPr txBox="1">
            <a:spLocks noGrp="1"/>
          </p:cNvSpPr>
          <p:nvPr>
            <p:ph type="body" idx="4294967295"/>
          </p:nvPr>
        </p:nvSpPr>
        <p:spPr>
          <a:xfrm>
            <a:off x="3804170" y="2246700"/>
            <a:ext cx="1762479"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4323F2D0-9058-5AF2-DCFB-8811A3C766E7}"/>
              </a:ext>
            </a:extLst>
          </p:cNvPr>
          <p:cNvSpPr txBox="1">
            <a:spLocks noGrp="1"/>
          </p:cNvSpPr>
          <p:nvPr>
            <p:ph type="body" idx="4294967295"/>
          </p:nvPr>
        </p:nvSpPr>
        <p:spPr>
          <a:xfrm>
            <a:off x="3804170"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ACC3700A-1ECD-1BC5-5D6E-397E62D72C80}"/>
              </a:ext>
            </a:extLst>
          </p:cNvPr>
          <p:cNvSpPr/>
          <p:nvPr/>
        </p:nvSpPr>
        <p:spPr>
          <a:xfrm>
            <a:off x="611786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2C471D13-BFB5-6C03-1629-40FAF519F11D}"/>
              </a:ext>
            </a:extLst>
          </p:cNvPr>
          <p:cNvSpPr txBox="1">
            <a:spLocks noGrp="1"/>
          </p:cNvSpPr>
          <p:nvPr>
            <p:ph type="body" idx="4294967295"/>
          </p:nvPr>
        </p:nvSpPr>
        <p:spPr>
          <a:xfrm>
            <a:off x="6449098" y="2246700"/>
            <a:ext cx="1762479"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5AC48E26-F507-67A5-C795-482EC85ED612}"/>
              </a:ext>
            </a:extLst>
          </p:cNvPr>
          <p:cNvSpPr txBox="1">
            <a:spLocks noGrp="1"/>
          </p:cNvSpPr>
          <p:nvPr>
            <p:ph type="body" idx="4294967295"/>
          </p:nvPr>
        </p:nvSpPr>
        <p:spPr>
          <a:xfrm>
            <a:off x="6449098"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5BCE8338-2C9A-06E5-D745-481FF0A38A21}"/>
              </a:ext>
            </a:extLst>
          </p:cNvPr>
          <p:cNvSpPr/>
          <p:nvPr/>
        </p:nvSpPr>
        <p:spPr>
          <a:xfrm>
            <a:off x="8762795" y="1975323"/>
            <a:ext cx="2417363" cy="5132939"/>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431A944D-6B52-9C91-A2E6-62C1AD8D5228}"/>
              </a:ext>
            </a:extLst>
          </p:cNvPr>
          <p:cNvSpPr txBox="1">
            <a:spLocks noGrp="1"/>
          </p:cNvSpPr>
          <p:nvPr>
            <p:ph type="body" idx="4294967295"/>
          </p:nvPr>
        </p:nvSpPr>
        <p:spPr>
          <a:xfrm>
            <a:off x="9094029" y="2246700"/>
            <a:ext cx="1762479"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98F6B986-752B-0750-0B97-06524CF3744B}"/>
              </a:ext>
            </a:extLst>
          </p:cNvPr>
          <p:cNvSpPr txBox="1">
            <a:spLocks noGrp="1"/>
          </p:cNvSpPr>
          <p:nvPr>
            <p:ph type="body" idx="4294967295"/>
          </p:nvPr>
        </p:nvSpPr>
        <p:spPr>
          <a:xfrm>
            <a:off x="9094029" y="3066313"/>
            <a:ext cx="1762479" cy="2950969"/>
          </a:xfrm>
        </p:spPr>
        <p:txBody>
          <a:bodyPr lIns="0" tIns="0" rIns="0" bIns="0"/>
          <a:lstStyle>
            <a:lvl1pPr>
              <a:lnSpc>
                <a:spcPts val="1820"/>
              </a:lnSpc>
              <a:spcBef>
                <a:spcPts val="0"/>
              </a:spcBef>
              <a:defRPr sz="1600" b="0" spc="31">
                <a:latin typeface="Figtree" pitchFamily="2"/>
              </a:defRPr>
            </a:lvl1pPr>
          </a:lstStyle>
          <a:p>
            <a:pPr lvl="0"/>
            <a:r>
              <a:rPr lang="en-US"/>
              <a:t>Add body text 1 here</a:t>
            </a:r>
          </a:p>
        </p:txBody>
      </p:sp>
    </p:spTree>
    <p:extLst>
      <p:ext uri="{BB962C8B-B14F-4D97-AF65-F5344CB8AC3E}">
        <p14:creationId xmlns:p14="http://schemas.microsoft.com/office/powerpoint/2010/main" val="428990901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C0B2274-078A-735F-937A-2C55C742613E}"/>
              </a:ext>
            </a:extLst>
          </p:cNvPr>
          <p:cNvSpPr txBox="1">
            <a:spLocks noGrp="1"/>
          </p:cNvSpPr>
          <p:nvPr>
            <p:ph type="title"/>
          </p:nvPr>
        </p:nvSpPr>
        <p:spPr>
          <a:xfrm>
            <a:off x="827997" y="596344"/>
            <a:ext cx="1025031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C95F7D0-EF8D-13B5-DB01-E552AD849B43}"/>
              </a:ext>
            </a:extLst>
          </p:cNvPr>
          <p:cNvSpPr txBox="1">
            <a:spLocks noGrp="1"/>
          </p:cNvSpPr>
          <p:nvPr>
            <p:ph type="body" idx="4294967295"/>
          </p:nvPr>
        </p:nvSpPr>
        <p:spPr>
          <a:xfrm>
            <a:off x="828000"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26CDAEED-9644-7878-C446-406A61B0FDF5}"/>
              </a:ext>
            </a:extLst>
          </p:cNvPr>
          <p:cNvSpPr txBox="1">
            <a:spLocks noGrp="1"/>
          </p:cNvSpPr>
          <p:nvPr>
            <p:ph type="body" idx="4294967295"/>
          </p:nvPr>
        </p:nvSpPr>
        <p:spPr>
          <a:xfrm>
            <a:off x="4379328"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326EFEAD-5F84-7D0E-6675-A474B86628D7}"/>
              </a:ext>
            </a:extLst>
          </p:cNvPr>
          <p:cNvSpPr txBox="1">
            <a:spLocks noGrp="1"/>
          </p:cNvSpPr>
          <p:nvPr>
            <p:ph type="body" idx="4294967295"/>
          </p:nvPr>
        </p:nvSpPr>
        <p:spPr>
          <a:xfrm>
            <a:off x="7930665" y="2186605"/>
            <a:ext cx="3147657" cy="4075041"/>
          </a:xfrm>
        </p:spPr>
        <p:txBody>
          <a:bodyPr lIns="0" tIns="0" rIns="0" bIns="0"/>
          <a:lstStyle>
            <a:lvl1pPr>
              <a:lnSpc>
                <a:spcPts val="1820"/>
              </a:lnSpc>
              <a:spcBef>
                <a:spcPts val="0"/>
              </a:spcBef>
              <a:defRPr sz="1600" b="0" spc="31">
                <a:latin typeface="Figtree" pitchFamily="2"/>
              </a:defRPr>
            </a:lvl1pPr>
          </a:lstStyle>
          <a:p>
            <a:pPr lvl="0"/>
            <a:r>
              <a:rPr lang="en-US"/>
              <a:t>Add body text here</a:t>
            </a:r>
          </a:p>
        </p:txBody>
      </p:sp>
    </p:spTree>
    <p:extLst>
      <p:ext uri="{BB962C8B-B14F-4D97-AF65-F5344CB8AC3E}">
        <p14:creationId xmlns:p14="http://schemas.microsoft.com/office/powerpoint/2010/main" val="361818673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67CF54B0-F5C2-8057-7BD2-9E78D8CB3D50}"/>
              </a:ext>
            </a:extLst>
          </p:cNvPr>
          <p:cNvSpPr txBox="1">
            <a:spLocks noGrp="1"/>
          </p:cNvSpPr>
          <p:nvPr>
            <p:ph type="body" idx="4294967295"/>
          </p:nvPr>
        </p:nvSpPr>
        <p:spPr>
          <a:xfrm>
            <a:off x="827999" y="2251080"/>
            <a:ext cx="2006641" cy="358307"/>
          </a:xfrm>
        </p:spPr>
        <p:txBody>
          <a:bodyPr lIns="0" tIns="0" rIns="0" bIns="0" anchor="b"/>
          <a:lstStyle>
            <a:lvl1pPr>
              <a:defRPr sz="2400" spc="31"/>
            </a:lvl1pPr>
          </a:lstStyle>
          <a:p>
            <a:pPr lvl="0"/>
            <a:r>
              <a:rPr lang="en-US"/>
              <a:t>Item 1 here</a:t>
            </a:r>
          </a:p>
        </p:txBody>
      </p:sp>
      <p:sp>
        <p:nvSpPr>
          <p:cNvPr id="3" name="Text Placeholder 3">
            <a:extLst>
              <a:ext uri="{FF2B5EF4-FFF2-40B4-BE49-F238E27FC236}">
                <a16:creationId xmlns:a16="http://schemas.microsoft.com/office/drawing/2014/main" id="{37A27FC3-A718-1D35-1D72-C3AFBECAF299}"/>
              </a:ext>
            </a:extLst>
          </p:cNvPr>
          <p:cNvSpPr txBox="1">
            <a:spLocks noGrp="1"/>
          </p:cNvSpPr>
          <p:nvPr>
            <p:ph type="body" idx="4294967295"/>
          </p:nvPr>
        </p:nvSpPr>
        <p:spPr>
          <a:xfrm>
            <a:off x="827999" y="2878055"/>
            <a:ext cx="2006641" cy="675047"/>
          </a:xfrm>
        </p:spPr>
        <p:txBody>
          <a:bodyPr lIns="0" tIns="0" rIns="0" bIns="0"/>
          <a:lstStyle>
            <a:lvl1pPr>
              <a:lnSpc>
                <a:spcPts val="1820"/>
              </a:lnSpc>
              <a:defRPr sz="1600" b="0" spc="31">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AB33D171-36BD-EA75-920A-8CFA044F4C21}"/>
              </a:ext>
            </a:extLst>
          </p:cNvPr>
          <p:cNvSpPr txBox="1">
            <a:spLocks noGrp="1"/>
          </p:cNvSpPr>
          <p:nvPr>
            <p:ph type="body" idx="4294967295"/>
          </p:nvPr>
        </p:nvSpPr>
        <p:spPr>
          <a:xfrm>
            <a:off x="1179996" y="3821762"/>
            <a:ext cx="1708319" cy="182523"/>
          </a:xfrm>
        </p:spPr>
        <p:txBody>
          <a:bodyPr lIns="0" tIns="0" rIns="0" bIns="0"/>
          <a:lstStyle>
            <a:lvl1pPr>
              <a:defRPr sz="1600" b="0" spc="31">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C9A8FA14-8E1D-FE96-1C9E-56B4BE691B6B}"/>
              </a:ext>
            </a:extLst>
          </p:cNvPr>
          <p:cNvPicPr>
            <a:picLocks noChangeAspect="1"/>
          </p:cNvPicPr>
          <p:nvPr/>
        </p:nvPicPr>
        <p:blipFill>
          <a:blip r:embed="rId3"/>
          <a:stretch>
            <a:fillRect/>
          </a:stretch>
        </p:blipFill>
        <p:spPr>
          <a:xfrm>
            <a:off x="827999" y="3821763"/>
            <a:ext cx="192636" cy="192636"/>
          </a:xfrm>
          <a:prstGeom prst="rect">
            <a:avLst/>
          </a:prstGeom>
          <a:noFill/>
          <a:ln cap="flat">
            <a:noFill/>
          </a:ln>
        </p:spPr>
      </p:pic>
      <p:sp>
        <p:nvSpPr>
          <p:cNvPr id="6" name="Text Placeholder 3">
            <a:extLst>
              <a:ext uri="{FF2B5EF4-FFF2-40B4-BE49-F238E27FC236}">
                <a16:creationId xmlns:a16="http://schemas.microsoft.com/office/drawing/2014/main" id="{08488395-67EF-7F6C-BD00-ED3840198C97}"/>
              </a:ext>
            </a:extLst>
          </p:cNvPr>
          <p:cNvSpPr txBox="1">
            <a:spLocks noGrp="1"/>
          </p:cNvSpPr>
          <p:nvPr>
            <p:ph type="body" idx="4294967295"/>
          </p:nvPr>
        </p:nvSpPr>
        <p:spPr>
          <a:xfrm>
            <a:off x="3631458" y="3821762"/>
            <a:ext cx="1708319" cy="182523"/>
          </a:xfrm>
        </p:spPr>
        <p:txBody>
          <a:bodyPr lIns="0" tIns="0" rIns="0" bIns="0"/>
          <a:lstStyle>
            <a:lvl1pPr>
              <a:defRPr sz="1600" b="0" spc="31">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05B5F87E-4C36-6929-4193-B2D93292BAFB}"/>
              </a:ext>
            </a:extLst>
          </p:cNvPr>
          <p:cNvPicPr>
            <a:picLocks noChangeAspect="1"/>
          </p:cNvPicPr>
          <p:nvPr/>
        </p:nvPicPr>
        <p:blipFill>
          <a:blip r:embed="rId3"/>
          <a:stretch>
            <a:fillRect/>
          </a:stretch>
        </p:blipFill>
        <p:spPr>
          <a:xfrm>
            <a:off x="3279459" y="3821763"/>
            <a:ext cx="192636" cy="192636"/>
          </a:xfrm>
          <a:prstGeom prst="rect">
            <a:avLst/>
          </a:prstGeom>
          <a:noFill/>
          <a:ln cap="flat">
            <a:noFill/>
          </a:ln>
        </p:spPr>
      </p:pic>
      <p:sp>
        <p:nvSpPr>
          <p:cNvPr id="8" name="Text Placeholder 3">
            <a:extLst>
              <a:ext uri="{FF2B5EF4-FFF2-40B4-BE49-F238E27FC236}">
                <a16:creationId xmlns:a16="http://schemas.microsoft.com/office/drawing/2014/main" id="{35DBE3F5-A214-4C49-6E51-DF84FB55B322}"/>
              </a:ext>
            </a:extLst>
          </p:cNvPr>
          <p:cNvSpPr txBox="1">
            <a:spLocks noGrp="1"/>
          </p:cNvSpPr>
          <p:nvPr>
            <p:ph type="body" idx="4294967295"/>
          </p:nvPr>
        </p:nvSpPr>
        <p:spPr>
          <a:xfrm>
            <a:off x="6082918" y="3821762"/>
            <a:ext cx="1708319" cy="182523"/>
          </a:xfrm>
        </p:spPr>
        <p:txBody>
          <a:bodyPr lIns="0" tIns="0" rIns="0" bIns="0"/>
          <a:lstStyle>
            <a:lvl1pPr>
              <a:defRPr sz="1600" b="0" spc="31">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4E58FC13-0D35-D2BB-A3DA-4AD9023AB5E0}"/>
              </a:ext>
            </a:extLst>
          </p:cNvPr>
          <p:cNvPicPr>
            <a:picLocks noChangeAspect="1"/>
          </p:cNvPicPr>
          <p:nvPr/>
        </p:nvPicPr>
        <p:blipFill>
          <a:blip r:embed="rId3"/>
          <a:stretch>
            <a:fillRect/>
          </a:stretch>
        </p:blipFill>
        <p:spPr>
          <a:xfrm>
            <a:off x="5730929" y="3821763"/>
            <a:ext cx="192636" cy="192636"/>
          </a:xfrm>
          <a:prstGeom prst="rect">
            <a:avLst/>
          </a:prstGeom>
          <a:noFill/>
          <a:ln cap="flat">
            <a:noFill/>
          </a:ln>
        </p:spPr>
      </p:pic>
      <p:sp>
        <p:nvSpPr>
          <p:cNvPr id="10" name="Text Placeholder 3">
            <a:extLst>
              <a:ext uri="{FF2B5EF4-FFF2-40B4-BE49-F238E27FC236}">
                <a16:creationId xmlns:a16="http://schemas.microsoft.com/office/drawing/2014/main" id="{2945CC28-71B1-6FED-0C95-F67DC3B9CE2B}"/>
              </a:ext>
            </a:extLst>
          </p:cNvPr>
          <p:cNvSpPr txBox="1">
            <a:spLocks noGrp="1"/>
          </p:cNvSpPr>
          <p:nvPr>
            <p:ph type="body" idx="4294967295"/>
          </p:nvPr>
        </p:nvSpPr>
        <p:spPr>
          <a:xfrm>
            <a:off x="8534378" y="3821762"/>
            <a:ext cx="1708319" cy="182523"/>
          </a:xfrm>
        </p:spPr>
        <p:txBody>
          <a:bodyPr lIns="0" tIns="0" rIns="0" bIns="0"/>
          <a:lstStyle>
            <a:lvl1pPr>
              <a:defRPr sz="1600" b="0" spc="31">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D7679931-B108-C1F9-9AC8-297FC680DE2C}"/>
              </a:ext>
            </a:extLst>
          </p:cNvPr>
          <p:cNvPicPr>
            <a:picLocks noChangeAspect="1"/>
          </p:cNvPicPr>
          <p:nvPr/>
        </p:nvPicPr>
        <p:blipFill>
          <a:blip r:embed="rId3"/>
          <a:stretch>
            <a:fillRect/>
          </a:stretch>
        </p:blipFill>
        <p:spPr>
          <a:xfrm>
            <a:off x="8182390" y="3821763"/>
            <a:ext cx="192636" cy="192636"/>
          </a:xfrm>
          <a:prstGeom prst="rect">
            <a:avLst/>
          </a:prstGeom>
          <a:noFill/>
          <a:ln cap="flat">
            <a:noFill/>
          </a:ln>
        </p:spPr>
      </p:pic>
      <p:sp>
        <p:nvSpPr>
          <p:cNvPr id="12" name="Text Placeholder 3">
            <a:extLst>
              <a:ext uri="{FF2B5EF4-FFF2-40B4-BE49-F238E27FC236}">
                <a16:creationId xmlns:a16="http://schemas.microsoft.com/office/drawing/2014/main" id="{95883277-8E60-EFAB-E301-8A171C8E83DB}"/>
              </a:ext>
            </a:extLst>
          </p:cNvPr>
          <p:cNvSpPr txBox="1">
            <a:spLocks noGrp="1"/>
          </p:cNvSpPr>
          <p:nvPr>
            <p:ph type="body" idx="4294967295"/>
          </p:nvPr>
        </p:nvSpPr>
        <p:spPr>
          <a:xfrm>
            <a:off x="1126322" y="5986175"/>
            <a:ext cx="1708319" cy="182523"/>
          </a:xfrm>
        </p:spPr>
        <p:txBody>
          <a:bodyPr lIns="0" tIns="0" rIns="0" bIns="0"/>
          <a:lstStyle>
            <a:lvl1pPr>
              <a:defRPr sz="1600" b="0" spc="31">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032906CC-97BA-E1CB-8314-1DC5B7C8C3DF}"/>
              </a:ext>
            </a:extLst>
          </p:cNvPr>
          <p:cNvPicPr>
            <a:picLocks noChangeAspect="1"/>
          </p:cNvPicPr>
          <p:nvPr/>
        </p:nvPicPr>
        <p:blipFill>
          <a:blip r:embed="rId3"/>
          <a:stretch>
            <a:fillRect/>
          </a:stretch>
        </p:blipFill>
        <p:spPr>
          <a:xfrm>
            <a:off x="774323" y="5986175"/>
            <a:ext cx="192636" cy="192636"/>
          </a:xfrm>
          <a:prstGeom prst="rect">
            <a:avLst/>
          </a:prstGeom>
          <a:noFill/>
          <a:ln cap="flat">
            <a:noFill/>
          </a:ln>
        </p:spPr>
      </p:pic>
      <p:sp>
        <p:nvSpPr>
          <p:cNvPr id="14" name="Text Placeholder 3">
            <a:extLst>
              <a:ext uri="{FF2B5EF4-FFF2-40B4-BE49-F238E27FC236}">
                <a16:creationId xmlns:a16="http://schemas.microsoft.com/office/drawing/2014/main" id="{94811DEB-4EEC-07E0-EEE7-4F704D4E0B41}"/>
              </a:ext>
            </a:extLst>
          </p:cNvPr>
          <p:cNvSpPr txBox="1">
            <a:spLocks noGrp="1"/>
          </p:cNvSpPr>
          <p:nvPr>
            <p:ph type="body" idx="4294967295"/>
          </p:nvPr>
        </p:nvSpPr>
        <p:spPr>
          <a:xfrm>
            <a:off x="3577782" y="5986175"/>
            <a:ext cx="1708319" cy="182523"/>
          </a:xfrm>
        </p:spPr>
        <p:txBody>
          <a:bodyPr lIns="0" tIns="0" rIns="0" bIns="0"/>
          <a:lstStyle>
            <a:lvl1pPr>
              <a:defRPr sz="1600" b="0" spc="31">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21FE6BEB-7BA4-C76F-9002-4ADBC5172DC9}"/>
              </a:ext>
            </a:extLst>
          </p:cNvPr>
          <p:cNvPicPr>
            <a:picLocks noChangeAspect="1"/>
          </p:cNvPicPr>
          <p:nvPr/>
        </p:nvPicPr>
        <p:blipFill>
          <a:blip r:embed="rId3"/>
          <a:stretch>
            <a:fillRect/>
          </a:stretch>
        </p:blipFill>
        <p:spPr>
          <a:xfrm>
            <a:off x="3225793" y="5986175"/>
            <a:ext cx="192636" cy="192636"/>
          </a:xfrm>
          <a:prstGeom prst="rect">
            <a:avLst/>
          </a:prstGeom>
          <a:noFill/>
          <a:ln cap="flat">
            <a:noFill/>
          </a:ln>
        </p:spPr>
      </p:pic>
      <p:sp>
        <p:nvSpPr>
          <p:cNvPr id="16" name="Text Placeholder 3">
            <a:extLst>
              <a:ext uri="{FF2B5EF4-FFF2-40B4-BE49-F238E27FC236}">
                <a16:creationId xmlns:a16="http://schemas.microsoft.com/office/drawing/2014/main" id="{0CD59FA2-C424-B3BE-6213-26ABE3CF8D5F}"/>
              </a:ext>
            </a:extLst>
          </p:cNvPr>
          <p:cNvSpPr txBox="1">
            <a:spLocks noGrp="1"/>
          </p:cNvSpPr>
          <p:nvPr>
            <p:ph type="body" idx="4294967295"/>
          </p:nvPr>
        </p:nvSpPr>
        <p:spPr>
          <a:xfrm>
            <a:off x="6029242" y="5986175"/>
            <a:ext cx="1708319" cy="182523"/>
          </a:xfrm>
        </p:spPr>
        <p:txBody>
          <a:bodyPr lIns="0" tIns="0" rIns="0" bIns="0"/>
          <a:lstStyle>
            <a:lvl1pPr>
              <a:defRPr sz="1600" b="0" spc="31">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F52ED4B7-0C41-7C6A-E8A4-615D0086B053}"/>
              </a:ext>
            </a:extLst>
          </p:cNvPr>
          <p:cNvPicPr>
            <a:picLocks noChangeAspect="1"/>
          </p:cNvPicPr>
          <p:nvPr/>
        </p:nvPicPr>
        <p:blipFill>
          <a:blip r:embed="rId3"/>
          <a:stretch>
            <a:fillRect/>
          </a:stretch>
        </p:blipFill>
        <p:spPr>
          <a:xfrm>
            <a:off x="5677254" y="5986175"/>
            <a:ext cx="192636" cy="192636"/>
          </a:xfrm>
          <a:prstGeom prst="rect">
            <a:avLst/>
          </a:prstGeom>
          <a:noFill/>
          <a:ln cap="flat">
            <a:noFill/>
          </a:ln>
        </p:spPr>
      </p:pic>
      <p:sp>
        <p:nvSpPr>
          <p:cNvPr id="18" name="Text Placeholder 3">
            <a:extLst>
              <a:ext uri="{FF2B5EF4-FFF2-40B4-BE49-F238E27FC236}">
                <a16:creationId xmlns:a16="http://schemas.microsoft.com/office/drawing/2014/main" id="{8B238B32-433F-B5DA-7125-BAC784DBA5D3}"/>
              </a:ext>
            </a:extLst>
          </p:cNvPr>
          <p:cNvSpPr txBox="1">
            <a:spLocks noGrp="1"/>
          </p:cNvSpPr>
          <p:nvPr>
            <p:ph type="body" idx="4294967295"/>
          </p:nvPr>
        </p:nvSpPr>
        <p:spPr>
          <a:xfrm>
            <a:off x="8480703" y="5986175"/>
            <a:ext cx="1708319" cy="182523"/>
          </a:xfrm>
        </p:spPr>
        <p:txBody>
          <a:bodyPr lIns="0" tIns="0" rIns="0" bIns="0"/>
          <a:lstStyle>
            <a:lvl1pPr>
              <a:defRPr sz="1600" b="0" spc="31">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89AFCA20-541D-157D-3979-C194403217EF}"/>
              </a:ext>
            </a:extLst>
          </p:cNvPr>
          <p:cNvPicPr>
            <a:picLocks noChangeAspect="1"/>
          </p:cNvPicPr>
          <p:nvPr/>
        </p:nvPicPr>
        <p:blipFill>
          <a:blip r:embed="rId3"/>
          <a:stretch>
            <a:fillRect/>
          </a:stretch>
        </p:blipFill>
        <p:spPr>
          <a:xfrm>
            <a:off x="8128715" y="5986175"/>
            <a:ext cx="192636" cy="192636"/>
          </a:xfrm>
          <a:prstGeom prst="rect">
            <a:avLst/>
          </a:prstGeom>
          <a:noFill/>
          <a:ln cap="flat">
            <a:noFill/>
          </a:ln>
        </p:spPr>
      </p:pic>
      <p:sp>
        <p:nvSpPr>
          <p:cNvPr id="20" name="Google Shape;268;p37">
            <a:extLst>
              <a:ext uri="{FF2B5EF4-FFF2-40B4-BE49-F238E27FC236}">
                <a16:creationId xmlns:a16="http://schemas.microsoft.com/office/drawing/2014/main" id="{0A4E47F8-FEFA-B655-6204-C47DCFD9E6B2}"/>
              </a:ext>
            </a:extLst>
          </p:cNvPr>
          <p:cNvSpPr txBox="1">
            <a:spLocks noGrp="1"/>
          </p:cNvSpPr>
          <p:nvPr>
            <p:ph type="title"/>
          </p:nvPr>
        </p:nvSpPr>
        <p:spPr>
          <a:xfrm>
            <a:off x="827999"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F472A9AA-BC7D-4B6D-07FF-F4CEFF7AAA51}"/>
              </a:ext>
            </a:extLst>
          </p:cNvPr>
          <p:cNvSpPr txBox="1">
            <a:spLocks noGrp="1"/>
          </p:cNvSpPr>
          <p:nvPr>
            <p:ph type="body" idx="4294967295"/>
          </p:nvPr>
        </p:nvSpPr>
        <p:spPr>
          <a:xfrm>
            <a:off x="3225793" y="2251080"/>
            <a:ext cx="2006641" cy="358307"/>
          </a:xfrm>
        </p:spPr>
        <p:txBody>
          <a:bodyPr lIns="0" tIns="0" rIns="0" bIns="0" anchor="b"/>
          <a:lstStyle>
            <a:lvl1pPr>
              <a:defRPr sz="2400" spc="31"/>
            </a:lvl1pPr>
          </a:lstStyle>
          <a:p>
            <a:pPr lvl="0"/>
            <a:r>
              <a:rPr lang="en-US"/>
              <a:t>Item 2 here</a:t>
            </a:r>
          </a:p>
        </p:txBody>
      </p:sp>
      <p:sp>
        <p:nvSpPr>
          <p:cNvPr id="22" name="Text Placeholder 3">
            <a:extLst>
              <a:ext uri="{FF2B5EF4-FFF2-40B4-BE49-F238E27FC236}">
                <a16:creationId xmlns:a16="http://schemas.microsoft.com/office/drawing/2014/main" id="{D51E1E63-3FEB-B199-7CF2-9EAD8CBB885A}"/>
              </a:ext>
            </a:extLst>
          </p:cNvPr>
          <p:cNvSpPr txBox="1">
            <a:spLocks noGrp="1"/>
          </p:cNvSpPr>
          <p:nvPr>
            <p:ph type="body" idx="4294967295"/>
          </p:nvPr>
        </p:nvSpPr>
        <p:spPr>
          <a:xfrm>
            <a:off x="5704093" y="2251080"/>
            <a:ext cx="2006641" cy="358307"/>
          </a:xfrm>
        </p:spPr>
        <p:txBody>
          <a:bodyPr lIns="0" tIns="0" rIns="0" bIns="0" anchor="b"/>
          <a:lstStyle>
            <a:lvl1pPr>
              <a:defRPr sz="2400" spc="31"/>
            </a:lvl1pPr>
          </a:lstStyle>
          <a:p>
            <a:pPr lvl="0"/>
            <a:r>
              <a:rPr lang="en-US"/>
              <a:t>Item 3 here</a:t>
            </a:r>
          </a:p>
        </p:txBody>
      </p:sp>
      <p:sp>
        <p:nvSpPr>
          <p:cNvPr id="23" name="Text Placeholder 3">
            <a:extLst>
              <a:ext uri="{FF2B5EF4-FFF2-40B4-BE49-F238E27FC236}">
                <a16:creationId xmlns:a16="http://schemas.microsoft.com/office/drawing/2014/main" id="{3D39F043-FB94-05C9-C99F-A43A1E861092}"/>
              </a:ext>
            </a:extLst>
          </p:cNvPr>
          <p:cNvSpPr txBox="1">
            <a:spLocks noGrp="1"/>
          </p:cNvSpPr>
          <p:nvPr>
            <p:ph type="body" idx="4294967295"/>
          </p:nvPr>
        </p:nvSpPr>
        <p:spPr>
          <a:xfrm>
            <a:off x="8182390" y="2251080"/>
            <a:ext cx="2006641" cy="358307"/>
          </a:xfrm>
        </p:spPr>
        <p:txBody>
          <a:bodyPr lIns="0" tIns="0" rIns="0" bIns="0" anchor="b"/>
          <a:lstStyle>
            <a:lvl1pPr>
              <a:defRPr sz="2400" spc="31"/>
            </a:lvl1pPr>
          </a:lstStyle>
          <a:p>
            <a:pPr lvl="0"/>
            <a:r>
              <a:rPr lang="en-US"/>
              <a:t>Item 4 here</a:t>
            </a:r>
          </a:p>
        </p:txBody>
      </p:sp>
      <p:sp>
        <p:nvSpPr>
          <p:cNvPr id="24" name="Text Placeholder 3">
            <a:extLst>
              <a:ext uri="{FF2B5EF4-FFF2-40B4-BE49-F238E27FC236}">
                <a16:creationId xmlns:a16="http://schemas.microsoft.com/office/drawing/2014/main" id="{95B42559-8B24-0977-D29E-4FC5F3A63031}"/>
              </a:ext>
            </a:extLst>
          </p:cNvPr>
          <p:cNvSpPr txBox="1">
            <a:spLocks noGrp="1"/>
          </p:cNvSpPr>
          <p:nvPr>
            <p:ph type="body" idx="4294967295"/>
          </p:nvPr>
        </p:nvSpPr>
        <p:spPr>
          <a:xfrm>
            <a:off x="774325" y="4416333"/>
            <a:ext cx="2006641" cy="358307"/>
          </a:xfrm>
        </p:spPr>
        <p:txBody>
          <a:bodyPr lIns="0" tIns="0" rIns="0" bIns="0" anchor="b"/>
          <a:lstStyle>
            <a:lvl1pPr>
              <a:defRPr sz="2400" spc="31"/>
            </a:lvl1pPr>
          </a:lstStyle>
          <a:p>
            <a:pPr lvl="0"/>
            <a:r>
              <a:rPr lang="en-US"/>
              <a:t>Item 5 here</a:t>
            </a:r>
          </a:p>
        </p:txBody>
      </p:sp>
      <p:sp>
        <p:nvSpPr>
          <p:cNvPr id="25" name="Text Placeholder 3">
            <a:extLst>
              <a:ext uri="{FF2B5EF4-FFF2-40B4-BE49-F238E27FC236}">
                <a16:creationId xmlns:a16="http://schemas.microsoft.com/office/drawing/2014/main" id="{6A5D5F98-7844-BD1C-2237-36A7F7C2DED9}"/>
              </a:ext>
            </a:extLst>
          </p:cNvPr>
          <p:cNvSpPr txBox="1">
            <a:spLocks noGrp="1"/>
          </p:cNvSpPr>
          <p:nvPr>
            <p:ph type="body" idx="4294967295"/>
          </p:nvPr>
        </p:nvSpPr>
        <p:spPr>
          <a:xfrm>
            <a:off x="3225785" y="4421115"/>
            <a:ext cx="2006641" cy="358307"/>
          </a:xfrm>
        </p:spPr>
        <p:txBody>
          <a:bodyPr lIns="0" tIns="0" rIns="0" bIns="0" anchor="b"/>
          <a:lstStyle>
            <a:lvl1pPr>
              <a:defRPr sz="2400" spc="31"/>
            </a:lvl1pPr>
          </a:lstStyle>
          <a:p>
            <a:pPr lvl="0"/>
            <a:r>
              <a:rPr lang="en-US"/>
              <a:t>Item 6 here</a:t>
            </a:r>
          </a:p>
        </p:txBody>
      </p:sp>
      <p:sp>
        <p:nvSpPr>
          <p:cNvPr id="26" name="Text Placeholder 3">
            <a:extLst>
              <a:ext uri="{FF2B5EF4-FFF2-40B4-BE49-F238E27FC236}">
                <a16:creationId xmlns:a16="http://schemas.microsoft.com/office/drawing/2014/main" id="{40B753E1-D2D7-E278-17F0-4EEC9AF568D2}"/>
              </a:ext>
            </a:extLst>
          </p:cNvPr>
          <p:cNvSpPr txBox="1">
            <a:spLocks noGrp="1"/>
          </p:cNvSpPr>
          <p:nvPr>
            <p:ph type="body" idx="4294967295"/>
          </p:nvPr>
        </p:nvSpPr>
        <p:spPr>
          <a:xfrm>
            <a:off x="5677254" y="4421115"/>
            <a:ext cx="2006641" cy="358307"/>
          </a:xfrm>
        </p:spPr>
        <p:txBody>
          <a:bodyPr lIns="0" tIns="0" rIns="0" bIns="0" anchor="b"/>
          <a:lstStyle>
            <a:lvl1pPr>
              <a:defRPr sz="2400" spc="31"/>
            </a:lvl1pPr>
          </a:lstStyle>
          <a:p>
            <a:pPr lvl="0"/>
            <a:r>
              <a:rPr lang="en-US"/>
              <a:t>Item 7 here</a:t>
            </a:r>
          </a:p>
        </p:txBody>
      </p:sp>
      <p:sp>
        <p:nvSpPr>
          <p:cNvPr id="27" name="Text Placeholder 3">
            <a:extLst>
              <a:ext uri="{FF2B5EF4-FFF2-40B4-BE49-F238E27FC236}">
                <a16:creationId xmlns:a16="http://schemas.microsoft.com/office/drawing/2014/main" id="{9A5363D3-241C-A01A-65B1-933351E1C8CD}"/>
              </a:ext>
            </a:extLst>
          </p:cNvPr>
          <p:cNvSpPr txBox="1">
            <a:spLocks noGrp="1"/>
          </p:cNvSpPr>
          <p:nvPr>
            <p:ph type="body" idx="4294967295"/>
          </p:nvPr>
        </p:nvSpPr>
        <p:spPr>
          <a:xfrm>
            <a:off x="8128716" y="4421115"/>
            <a:ext cx="2006641" cy="358307"/>
          </a:xfrm>
        </p:spPr>
        <p:txBody>
          <a:bodyPr lIns="0" tIns="0" rIns="0" bIns="0" anchor="b"/>
          <a:lstStyle>
            <a:lvl1pPr>
              <a:defRPr sz="2400" spc="31"/>
            </a:lvl1pPr>
          </a:lstStyle>
          <a:p>
            <a:pPr lvl="0"/>
            <a:r>
              <a:rPr lang="en-US"/>
              <a:t>Item 8 here</a:t>
            </a:r>
          </a:p>
        </p:txBody>
      </p:sp>
      <p:sp>
        <p:nvSpPr>
          <p:cNvPr id="28" name="Text Placeholder 3">
            <a:extLst>
              <a:ext uri="{FF2B5EF4-FFF2-40B4-BE49-F238E27FC236}">
                <a16:creationId xmlns:a16="http://schemas.microsoft.com/office/drawing/2014/main" id="{00BEE1C6-3E00-E18E-9115-4BF7CBC79009}"/>
              </a:ext>
            </a:extLst>
          </p:cNvPr>
          <p:cNvSpPr txBox="1">
            <a:spLocks noGrp="1"/>
          </p:cNvSpPr>
          <p:nvPr>
            <p:ph type="body" idx="4294967295"/>
          </p:nvPr>
        </p:nvSpPr>
        <p:spPr>
          <a:xfrm>
            <a:off x="3225785" y="2878055"/>
            <a:ext cx="2006641" cy="675047"/>
          </a:xfrm>
        </p:spPr>
        <p:txBody>
          <a:bodyPr lIns="0" tIns="0" rIns="0" bIns="0"/>
          <a:lstStyle>
            <a:lvl1pPr>
              <a:lnSpc>
                <a:spcPts val="1820"/>
              </a:lnSpc>
              <a:defRPr sz="1600" b="0" spc="31">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2ECCFED9-0795-72B3-4553-3A8EBEE2B188}"/>
              </a:ext>
            </a:extLst>
          </p:cNvPr>
          <p:cNvSpPr txBox="1">
            <a:spLocks noGrp="1"/>
          </p:cNvSpPr>
          <p:nvPr>
            <p:ph type="body" idx="4294967295"/>
          </p:nvPr>
        </p:nvSpPr>
        <p:spPr>
          <a:xfrm>
            <a:off x="5704093" y="2878055"/>
            <a:ext cx="2006641" cy="675047"/>
          </a:xfrm>
        </p:spPr>
        <p:txBody>
          <a:bodyPr lIns="0" tIns="0" rIns="0" bIns="0"/>
          <a:lstStyle>
            <a:lvl1pPr>
              <a:lnSpc>
                <a:spcPts val="1820"/>
              </a:lnSpc>
              <a:defRPr sz="1600" b="0" spc="31">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4B781250-0BB4-585B-7F2A-BAF35885C3C6}"/>
              </a:ext>
            </a:extLst>
          </p:cNvPr>
          <p:cNvSpPr txBox="1">
            <a:spLocks noGrp="1"/>
          </p:cNvSpPr>
          <p:nvPr>
            <p:ph type="body" idx="4294967295"/>
          </p:nvPr>
        </p:nvSpPr>
        <p:spPr>
          <a:xfrm>
            <a:off x="8182390" y="2878055"/>
            <a:ext cx="2006641" cy="675047"/>
          </a:xfrm>
        </p:spPr>
        <p:txBody>
          <a:bodyPr lIns="0" tIns="0" rIns="0" bIns="0"/>
          <a:lstStyle>
            <a:lvl1pPr>
              <a:lnSpc>
                <a:spcPts val="1820"/>
              </a:lnSpc>
              <a:defRPr sz="1600" b="0" spc="31">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5E435E7C-378E-6B89-E9A1-B6A3551452FE}"/>
              </a:ext>
            </a:extLst>
          </p:cNvPr>
          <p:cNvSpPr txBox="1">
            <a:spLocks noGrp="1"/>
          </p:cNvSpPr>
          <p:nvPr>
            <p:ph type="body" idx="4294967295"/>
          </p:nvPr>
        </p:nvSpPr>
        <p:spPr>
          <a:xfrm>
            <a:off x="774325" y="5042467"/>
            <a:ext cx="2006641" cy="675047"/>
          </a:xfrm>
        </p:spPr>
        <p:txBody>
          <a:bodyPr lIns="0" tIns="0" rIns="0" bIns="0"/>
          <a:lstStyle>
            <a:lvl1pPr>
              <a:lnSpc>
                <a:spcPts val="1820"/>
              </a:lnSpc>
              <a:defRPr sz="1600" b="0" spc="31">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EC368121-6AAD-B5E0-7229-FFAB2463682B}"/>
              </a:ext>
            </a:extLst>
          </p:cNvPr>
          <p:cNvSpPr txBox="1">
            <a:spLocks noGrp="1"/>
          </p:cNvSpPr>
          <p:nvPr>
            <p:ph type="body" idx="4294967295"/>
          </p:nvPr>
        </p:nvSpPr>
        <p:spPr>
          <a:xfrm>
            <a:off x="3225785" y="5042467"/>
            <a:ext cx="2006641" cy="675047"/>
          </a:xfrm>
        </p:spPr>
        <p:txBody>
          <a:bodyPr lIns="0" tIns="0" rIns="0" bIns="0"/>
          <a:lstStyle>
            <a:lvl1pPr>
              <a:lnSpc>
                <a:spcPts val="1820"/>
              </a:lnSpc>
              <a:defRPr sz="1600" b="0" spc="31">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F88DF0F8-1A5D-A00D-F182-6AE5B4406A43}"/>
              </a:ext>
            </a:extLst>
          </p:cNvPr>
          <p:cNvSpPr txBox="1">
            <a:spLocks noGrp="1"/>
          </p:cNvSpPr>
          <p:nvPr>
            <p:ph type="body" idx="4294967295"/>
          </p:nvPr>
        </p:nvSpPr>
        <p:spPr>
          <a:xfrm>
            <a:off x="5677245" y="5042467"/>
            <a:ext cx="2006641" cy="675047"/>
          </a:xfrm>
        </p:spPr>
        <p:txBody>
          <a:bodyPr lIns="0" tIns="0" rIns="0" bIns="0"/>
          <a:lstStyle>
            <a:lvl1pPr>
              <a:lnSpc>
                <a:spcPts val="1820"/>
              </a:lnSpc>
              <a:defRPr sz="1600" b="0" spc="31">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E3AD66D3-066C-6E9A-6E3B-55F759370BC6}"/>
              </a:ext>
            </a:extLst>
          </p:cNvPr>
          <p:cNvSpPr txBox="1">
            <a:spLocks noGrp="1"/>
          </p:cNvSpPr>
          <p:nvPr>
            <p:ph type="body" idx="4294967295"/>
          </p:nvPr>
        </p:nvSpPr>
        <p:spPr>
          <a:xfrm>
            <a:off x="8128706" y="5042467"/>
            <a:ext cx="2006641" cy="675047"/>
          </a:xfrm>
        </p:spPr>
        <p:txBody>
          <a:bodyPr lIns="0" tIns="0" rIns="0" bIns="0"/>
          <a:lstStyle>
            <a:lvl1pPr>
              <a:lnSpc>
                <a:spcPts val="1820"/>
              </a:lnSpc>
              <a:defRPr sz="1600" b="0" spc="31">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AC426973-1D4C-5A21-A9FE-F9ADFCD4DE06}"/>
              </a:ext>
            </a:extLst>
          </p:cNvPr>
          <p:cNvSpPr txBox="1"/>
          <p:nvPr/>
        </p:nvSpPr>
        <p:spPr>
          <a:xfrm>
            <a:off x="-2295262" y="3710590"/>
            <a:ext cx="2076209" cy="523220"/>
          </a:xfrm>
          <a:prstGeom prst="rect">
            <a:avLst/>
          </a:prstGeom>
          <a:noFill/>
          <a:ln cap="flat">
            <a:noFill/>
          </a:ln>
        </p:spPr>
        <p:txBody>
          <a:bodyPr vert="horz" wrap="none" lIns="91440" tIns="45720" rIns="91440" bIns="45720" anchor="t" anchorCtr="0" compatLnSpc="1">
            <a:spAutoFit/>
          </a:bodyPr>
          <a:lstStyle/>
          <a:p>
            <a:pPr marL="0" marR="0" lvl="0" indent="0" algn="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0CDCE659-E181-1A71-A9C4-8E4C89E9A915}"/>
              </a:ext>
            </a:extLst>
          </p:cNvPr>
          <p:cNvSpPr/>
          <p:nvPr/>
        </p:nvSpPr>
        <p:spPr>
          <a:xfrm rot="5400013">
            <a:off x="-499303" y="388147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3426704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BC97DFD7-6426-7F6C-1567-1015C60EB39E}"/>
              </a:ext>
            </a:extLst>
          </p:cNvPr>
          <p:cNvSpPr txBox="1">
            <a:spLocks noGrp="1"/>
          </p:cNvSpPr>
          <p:nvPr>
            <p:ph type="title"/>
          </p:nvPr>
        </p:nvSpPr>
        <p:spPr>
          <a:xfrm>
            <a:off x="805697"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98251A4-6E41-13C2-DF5D-5C1E2A34C5D6}"/>
              </a:ext>
            </a:extLst>
          </p:cNvPr>
          <p:cNvSpPr txBox="1">
            <a:spLocks noGrp="1"/>
          </p:cNvSpPr>
          <p:nvPr>
            <p:ph type="body" idx="4294967295"/>
          </p:nvPr>
        </p:nvSpPr>
        <p:spPr>
          <a:xfrm>
            <a:off x="805697" y="2118545"/>
            <a:ext cx="4143009" cy="1541312"/>
          </a:xfrm>
        </p:spPr>
        <p:txBody>
          <a:bodyPr lIns="0" tIns="0" rIns="0" bIns="0"/>
          <a:lstStyle>
            <a:lvl1pPr>
              <a:lnSpc>
                <a:spcPts val="1820"/>
              </a:lnSpc>
              <a:defRPr sz="1600" b="0" spc="31">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433D347D-A137-FAEE-A974-D139A465113B}"/>
              </a:ext>
            </a:extLst>
          </p:cNvPr>
          <p:cNvPicPr>
            <a:picLocks noChangeAspect="1"/>
          </p:cNvPicPr>
          <p:nvPr/>
        </p:nvPicPr>
        <p:blipFill>
          <a:blip r:embed="rId3"/>
          <a:stretch>
            <a:fillRect/>
          </a:stretch>
        </p:blipFill>
        <p:spPr>
          <a:xfrm>
            <a:off x="4039225" y="3929854"/>
            <a:ext cx="304796" cy="304796"/>
          </a:xfrm>
          <a:prstGeom prst="rect">
            <a:avLst/>
          </a:prstGeom>
          <a:noFill/>
          <a:ln cap="flat">
            <a:noFill/>
          </a:ln>
        </p:spPr>
      </p:pic>
      <p:pic>
        <p:nvPicPr>
          <p:cNvPr id="5" name="Picture 5">
            <a:extLst>
              <a:ext uri="{FF2B5EF4-FFF2-40B4-BE49-F238E27FC236}">
                <a16:creationId xmlns:a16="http://schemas.microsoft.com/office/drawing/2014/main" id="{B4297456-6C8E-4ADA-89FE-10CB2621D4A6}"/>
              </a:ext>
            </a:extLst>
          </p:cNvPr>
          <p:cNvPicPr>
            <a:picLocks noChangeAspect="1"/>
          </p:cNvPicPr>
          <p:nvPr/>
        </p:nvPicPr>
        <p:blipFill>
          <a:blip r:embed="rId4"/>
          <a:stretch>
            <a:fillRect/>
          </a:stretch>
        </p:blipFill>
        <p:spPr>
          <a:xfrm>
            <a:off x="805697" y="4509154"/>
            <a:ext cx="304796" cy="304796"/>
          </a:xfrm>
          <a:prstGeom prst="rect">
            <a:avLst/>
          </a:prstGeom>
          <a:noFill/>
          <a:ln cap="flat">
            <a:noFill/>
          </a:ln>
        </p:spPr>
      </p:pic>
      <p:pic>
        <p:nvPicPr>
          <p:cNvPr id="6" name="Picture 6">
            <a:extLst>
              <a:ext uri="{FF2B5EF4-FFF2-40B4-BE49-F238E27FC236}">
                <a16:creationId xmlns:a16="http://schemas.microsoft.com/office/drawing/2014/main" id="{52656C9E-E6FC-4479-A722-4B354D562C86}"/>
              </a:ext>
            </a:extLst>
          </p:cNvPr>
          <p:cNvPicPr>
            <a:picLocks noChangeAspect="1"/>
          </p:cNvPicPr>
          <p:nvPr/>
        </p:nvPicPr>
        <p:blipFill>
          <a:blip r:embed="rId5"/>
          <a:stretch>
            <a:fillRect/>
          </a:stretch>
        </p:blipFill>
        <p:spPr>
          <a:xfrm>
            <a:off x="805697" y="3932103"/>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D5025C55-D135-DBC3-D651-42ECA33167EB}"/>
              </a:ext>
            </a:extLst>
          </p:cNvPr>
          <p:cNvSpPr txBox="1"/>
          <p:nvPr/>
        </p:nvSpPr>
        <p:spPr>
          <a:xfrm>
            <a:off x="1110494" y="3930622"/>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3FFA9B4A-F1CA-AE73-3F20-7047C4209366}"/>
              </a:ext>
            </a:extLst>
          </p:cNvPr>
          <p:cNvSpPr txBox="1"/>
          <p:nvPr/>
        </p:nvSpPr>
        <p:spPr>
          <a:xfrm>
            <a:off x="1110494"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1"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52316B25-5161-6389-D282-860408EA91B9}"/>
              </a:ext>
            </a:extLst>
          </p:cNvPr>
          <p:cNvSpPr txBox="1"/>
          <p:nvPr/>
        </p:nvSpPr>
        <p:spPr>
          <a:xfrm>
            <a:off x="4344031" y="392680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1"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ECC63059-3C0E-BBFD-BF9E-B3EBEF54A735}"/>
              </a:ext>
            </a:extLst>
          </p:cNvPr>
          <p:cNvPicPr>
            <a:picLocks noChangeAspect="1"/>
          </p:cNvPicPr>
          <p:nvPr/>
        </p:nvPicPr>
        <p:blipFill>
          <a:blip r:embed="rId9"/>
          <a:stretch>
            <a:fillRect/>
          </a:stretch>
        </p:blipFill>
        <p:spPr>
          <a:xfrm>
            <a:off x="9343942" y="4999207"/>
            <a:ext cx="2042359" cy="354779"/>
          </a:xfrm>
          <a:prstGeom prst="rect">
            <a:avLst/>
          </a:prstGeom>
          <a:noFill/>
          <a:ln cap="flat">
            <a:noFill/>
          </a:ln>
        </p:spPr>
      </p:pic>
      <p:sp>
        <p:nvSpPr>
          <p:cNvPr id="11" name="TextBox 11">
            <a:hlinkClick r:id="rId8"/>
            <a:extLst>
              <a:ext uri="{FF2B5EF4-FFF2-40B4-BE49-F238E27FC236}">
                <a16:creationId xmlns:a16="http://schemas.microsoft.com/office/drawing/2014/main" id="{8F5E6371-5C78-B5A2-4186-3FB15DA24649}"/>
              </a:ext>
            </a:extLst>
          </p:cNvPr>
          <p:cNvSpPr txBox="1"/>
          <p:nvPr/>
        </p:nvSpPr>
        <p:spPr>
          <a:xfrm>
            <a:off x="805697" y="5796170"/>
            <a:ext cx="10580604" cy="1015663"/>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Retail Energy Code Company © 2025</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1" baseline="0">
                <a:solidFill>
                  <a:srgbClr val="F8F8F8"/>
                </a:solidFill>
                <a:uFillTx/>
                <a:latin typeface="Figtree" pitchFamily="2"/>
                <a:ea typeface="Arial"/>
                <a:cs typeface="Arial"/>
              </a:rPr>
            </a:br>
            <a:endParaRPr lang="en-US" sz="1000" b="0" i="0" u="none" strike="noStrike" kern="0" cap="none" spc="31" baseline="0">
              <a:solidFill>
                <a:srgbClr val="F8F8F8"/>
              </a:solidFill>
              <a:uFillTx/>
              <a:latin typeface="Figtree" pitchFamily="2"/>
              <a:ea typeface="Arial"/>
              <a:cs typeface="Arial"/>
            </a:endParaRPr>
          </a:p>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1"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7CBF8F86-9624-03E0-3198-B84D2D325B7A}"/>
              </a:ext>
            </a:extLst>
          </p:cNvPr>
          <p:cNvPicPr>
            <a:picLocks noChangeAspect="1"/>
          </p:cNvPicPr>
          <p:nvPr/>
        </p:nvPicPr>
        <p:blipFill>
          <a:blip r:embed="rId3"/>
          <a:stretch>
            <a:fillRect/>
          </a:stretch>
        </p:blipFill>
        <p:spPr>
          <a:xfrm>
            <a:off x="4039225"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C37E2295-C946-8EA9-D6D1-CBDD2E37715F}"/>
              </a:ext>
            </a:extLst>
          </p:cNvPr>
          <p:cNvSpPr txBox="1"/>
          <p:nvPr/>
        </p:nvSpPr>
        <p:spPr>
          <a:xfrm>
            <a:off x="4344031" y="4488416"/>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377"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1"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1"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109580264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26" Type="http://schemas.openxmlformats.org/officeDocument/2006/relationships/slideLayout" Target="../slideLayouts/slideLayout61.xml"/><Relationship Id="rId3" Type="http://schemas.openxmlformats.org/officeDocument/2006/relationships/slideLayout" Target="../slideLayouts/slideLayout38.xml"/><Relationship Id="rId21" Type="http://schemas.openxmlformats.org/officeDocument/2006/relationships/slideLayout" Target="../slideLayouts/slideLayout5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5" Type="http://schemas.openxmlformats.org/officeDocument/2006/relationships/slideLayout" Target="../slideLayouts/slideLayout60.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29" Type="http://schemas.openxmlformats.org/officeDocument/2006/relationships/slideLayout" Target="../slideLayouts/slideLayout6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24" Type="http://schemas.openxmlformats.org/officeDocument/2006/relationships/slideLayout" Target="../slideLayouts/slideLayout59.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23" Type="http://schemas.openxmlformats.org/officeDocument/2006/relationships/slideLayout" Target="../slideLayouts/slideLayout58.xml"/><Relationship Id="rId28" Type="http://schemas.openxmlformats.org/officeDocument/2006/relationships/slideLayout" Target="../slideLayouts/slideLayout63.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slideLayout" Target="../slideLayouts/slideLayout57.xml"/><Relationship Id="rId27" Type="http://schemas.openxmlformats.org/officeDocument/2006/relationships/slideLayout" Target="../slideLayouts/slideLayout62.xml"/><Relationship Id="rId30"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72.xml"/><Relationship Id="rId13" Type="http://schemas.openxmlformats.org/officeDocument/2006/relationships/slideLayout" Target="../slideLayouts/slideLayout77.xml"/><Relationship Id="rId18" Type="http://schemas.openxmlformats.org/officeDocument/2006/relationships/slideLayout" Target="../slideLayouts/slideLayout82.xml"/><Relationship Id="rId3" Type="http://schemas.openxmlformats.org/officeDocument/2006/relationships/slideLayout" Target="../slideLayouts/slideLayout67.xml"/><Relationship Id="rId21" Type="http://schemas.openxmlformats.org/officeDocument/2006/relationships/slideLayout" Target="../slideLayouts/slideLayout85.xml"/><Relationship Id="rId7" Type="http://schemas.openxmlformats.org/officeDocument/2006/relationships/slideLayout" Target="../slideLayouts/slideLayout71.xml"/><Relationship Id="rId12" Type="http://schemas.openxmlformats.org/officeDocument/2006/relationships/slideLayout" Target="../slideLayouts/slideLayout76.xml"/><Relationship Id="rId17" Type="http://schemas.openxmlformats.org/officeDocument/2006/relationships/slideLayout" Target="../slideLayouts/slideLayout81.xml"/><Relationship Id="rId25" Type="http://schemas.openxmlformats.org/officeDocument/2006/relationships/theme" Target="../theme/theme3.xml"/><Relationship Id="rId2" Type="http://schemas.openxmlformats.org/officeDocument/2006/relationships/slideLayout" Target="../slideLayouts/slideLayout66.xml"/><Relationship Id="rId16" Type="http://schemas.openxmlformats.org/officeDocument/2006/relationships/slideLayout" Target="../slideLayouts/slideLayout80.xml"/><Relationship Id="rId20" Type="http://schemas.openxmlformats.org/officeDocument/2006/relationships/slideLayout" Target="../slideLayouts/slideLayout84.xml"/><Relationship Id="rId1" Type="http://schemas.openxmlformats.org/officeDocument/2006/relationships/slideLayout" Target="../slideLayouts/slideLayout65.xml"/><Relationship Id="rId6" Type="http://schemas.openxmlformats.org/officeDocument/2006/relationships/slideLayout" Target="../slideLayouts/slideLayout70.xml"/><Relationship Id="rId11" Type="http://schemas.openxmlformats.org/officeDocument/2006/relationships/slideLayout" Target="../slideLayouts/slideLayout75.xml"/><Relationship Id="rId24" Type="http://schemas.openxmlformats.org/officeDocument/2006/relationships/slideLayout" Target="../slideLayouts/slideLayout88.xml"/><Relationship Id="rId5" Type="http://schemas.openxmlformats.org/officeDocument/2006/relationships/slideLayout" Target="../slideLayouts/slideLayout69.xml"/><Relationship Id="rId15" Type="http://schemas.openxmlformats.org/officeDocument/2006/relationships/slideLayout" Target="../slideLayouts/slideLayout79.xml"/><Relationship Id="rId23" Type="http://schemas.openxmlformats.org/officeDocument/2006/relationships/slideLayout" Target="../slideLayouts/slideLayout87.xml"/><Relationship Id="rId10" Type="http://schemas.openxmlformats.org/officeDocument/2006/relationships/slideLayout" Target="../slideLayouts/slideLayout74.xml"/><Relationship Id="rId19" Type="http://schemas.openxmlformats.org/officeDocument/2006/relationships/slideLayout" Target="../slideLayouts/slideLayout83.xml"/><Relationship Id="rId4" Type="http://schemas.openxmlformats.org/officeDocument/2006/relationships/slideLayout" Target="../slideLayouts/slideLayout68.xml"/><Relationship Id="rId9" Type="http://schemas.openxmlformats.org/officeDocument/2006/relationships/slideLayout" Target="../slideLayouts/slideLayout73.xml"/><Relationship Id="rId14" Type="http://schemas.openxmlformats.org/officeDocument/2006/relationships/slideLayout" Target="../slideLayouts/slideLayout78.xml"/><Relationship Id="rId22" Type="http://schemas.openxmlformats.org/officeDocument/2006/relationships/slideLayout" Target="../slideLayouts/slideLayout8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96.xml"/><Relationship Id="rId13" Type="http://schemas.openxmlformats.org/officeDocument/2006/relationships/slideLayout" Target="../slideLayouts/slideLayout101.xml"/><Relationship Id="rId18" Type="http://schemas.openxmlformats.org/officeDocument/2006/relationships/slideLayout" Target="../slideLayouts/slideLayout106.xml"/><Relationship Id="rId3" Type="http://schemas.openxmlformats.org/officeDocument/2006/relationships/slideLayout" Target="../slideLayouts/slideLayout91.xml"/><Relationship Id="rId21" Type="http://schemas.openxmlformats.org/officeDocument/2006/relationships/theme" Target="../theme/theme4.xml"/><Relationship Id="rId7" Type="http://schemas.openxmlformats.org/officeDocument/2006/relationships/slideLayout" Target="../slideLayouts/slideLayout95.xml"/><Relationship Id="rId12" Type="http://schemas.openxmlformats.org/officeDocument/2006/relationships/slideLayout" Target="../slideLayouts/slideLayout100.xml"/><Relationship Id="rId17" Type="http://schemas.openxmlformats.org/officeDocument/2006/relationships/slideLayout" Target="../slideLayouts/slideLayout105.xml"/><Relationship Id="rId2" Type="http://schemas.openxmlformats.org/officeDocument/2006/relationships/slideLayout" Target="../slideLayouts/slideLayout90.xml"/><Relationship Id="rId16" Type="http://schemas.openxmlformats.org/officeDocument/2006/relationships/slideLayout" Target="../slideLayouts/slideLayout104.xml"/><Relationship Id="rId20" Type="http://schemas.openxmlformats.org/officeDocument/2006/relationships/slideLayout" Target="../slideLayouts/slideLayout108.xml"/><Relationship Id="rId1" Type="http://schemas.openxmlformats.org/officeDocument/2006/relationships/slideLayout" Target="../slideLayouts/slideLayout89.xml"/><Relationship Id="rId6" Type="http://schemas.openxmlformats.org/officeDocument/2006/relationships/slideLayout" Target="../slideLayouts/slideLayout94.xml"/><Relationship Id="rId11" Type="http://schemas.openxmlformats.org/officeDocument/2006/relationships/slideLayout" Target="../slideLayouts/slideLayout99.xml"/><Relationship Id="rId5" Type="http://schemas.openxmlformats.org/officeDocument/2006/relationships/slideLayout" Target="../slideLayouts/slideLayout93.xml"/><Relationship Id="rId15" Type="http://schemas.openxmlformats.org/officeDocument/2006/relationships/slideLayout" Target="../slideLayouts/slideLayout103.xml"/><Relationship Id="rId10" Type="http://schemas.openxmlformats.org/officeDocument/2006/relationships/slideLayout" Target="../slideLayouts/slideLayout98.xml"/><Relationship Id="rId19" Type="http://schemas.openxmlformats.org/officeDocument/2006/relationships/slideLayout" Target="../slideLayouts/slideLayout107.xml"/><Relationship Id="rId4" Type="http://schemas.openxmlformats.org/officeDocument/2006/relationships/slideLayout" Target="../slideLayouts/slideLayout92.xml"/><Relationship Id="rId9" Type="http://schemas.openxmlformats.org/officeDocument/2006/relationships/slideLayout" Target="../slideLayouts/slideLayout97.xml"/><Relationship Id="rId14" Type="http://schemas.openxmlformats.org/officeDocument/2006/relationships/slideLayout" Target="../slideLayouts/slideLayout10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D27EB5C0-EF0A-4C65-8CD3-7ADB1DCDA0B0}"/>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A59A8698-7A10-07F2-B8B1-ED367857596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4315" r:id="rId1"/>
    <p:sldLayoutId id="2147483672" r:id="rId2"/>
    <p:sldLayoutId id="2147484316" r:id="rId3"/>
    <p:sldLayoutId id="2147484317" r:id="rId4"/>
    <p:sldLayoutId id="2147483675" r:id="rId5"/>
    <p:sldLayoutId id="2147484318" r:id="rId6"/>
    <p:sldLayoutId id="2147483677" r:id="rId7"/>
    <p:sldLayoutId id="2147483678" r:id="rId8"/>
    <p:sldLayoutId id="2147483679" r:id="rId9"/>
    <p:sldLayoutId id="2147483680" r:id="rId10"/>
    <p:sldLayoutId id="2147484319" r:id="rId11"/>
    <p:sldLayoutId id="2147483671" r:id="rId12"/>
    <p:sldLayoutId id="2147484320" r:id="rId13"/>
    <p:sldLayoutId id="2147483673" r:id="rId14"/>
    <p:sldLayoutId id="2147483674" r:id="rId15"/>
    <p:sldLayoutId id="2147483683" r:id="rId16"/>
    <p:sldLayoutId id="2147483684" r:id="rId17"/>
    <p:sldLayoutId id="2147484322" r:id="rId18"/>
    <p:sldLayoutId id="2147483676" r:id="rId19"/>
    <p:sldLayoutId id="2147483686" r:id="rId20"/>
    <p:sldLayoutId id="2147483687" r:id="rId21"/>
    <p:sldLayoutId id="2147483688" r:id="rId22"/>
    <p:sldLayoutId id="2147483689" r:id="rId23"/>
    <p:sldLayoutId id="2147484340" r:id="rId24"/>
    <p:sldLayoutId id="2147483690" r:id="rId25"/>
    <p:sldLayoutId id="2147483681" r:id="rId26"/>
    <p:sldLayoutId id="2147483682" r:id="rId27"/>
    <p:sldLayoutId id="2147484354" r:id="rId28"/>
    <p:sldLayoutId id="2147484321" r:id="rId29"/>
    <p:sldLayoutId id="2147483691" r:id="rId30"/>
    <p:sldLayoutId id="2147483747" r:id="rId31"/>
    <p:sldLayoutId id="2147483748" r:id="rId32"/>
    <p:sldLayoutId id="2147483685" r:id="rId33"/>
    <p:sldLayoutId id="2147484353" r:id="rId34"/>
    <p:sldLayoutId id="2147484341" r:id="rId35"/>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C13485D-7445-4403-A547-FE39A35A82B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120E595-E5B6-478A-88E5-E5D3484FD6C9}"/>
              </a:ext>
            </a:extLst>
          </p:cNvPr>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41C492D-9966-43F4-A2BA-64B5FC51FD96}"/>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7BEC9A-147B-4F04-BC34-F484603F7695}" type="datetimeFigureOut">
              <a:rPr lang="en-GB" smtClean="0"/>
              <a:t>01/07/2026</a:t>
            </a:fld>
            <a:endParaRPr lang="en-GB"/>
          </a:p>
        </p:txBody>
      </p:sp>
      <p:sp>
        <p:nvSpPr>
          <p:cNvPr id="5" name="Footer Placeholder 4">
            <a:extLst>
              <a:ext uri="{FF2B5EF4-FFF2-40B4-BE49-F238E27FC236}">
                <a16:creationId xmlns:a16="http://schemas.microsoft.com/office/drawing/2014/main" id="{458D9D25-B957-495B-B0BC-47D4F7401ECC}"/>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740FC52-A642-4C6A-BBA9-473A694D000B}"/>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B8EB67-8D96-495E-9886-44B882B023C1}" type="slidenum">
              <a:rPr lang="en-GB" smtClean="0"/>
              <a:t>‹#›</a:t>
            </a:fld>
            <a:endParaRPr lang="en-GB"/>
          </a:p>
        </p:txBody>
      </p:sp>
      <p:sp>
        <p:nvSpPr>
          <p:cNvPr id="7"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269512836"/>
      </p:ext>
    </p:extLst>
  </p:cSld>
  <p:clrMap bg1="lt1" tx1="dk1" bg2="lt2" tx2="dk2" accent1="accent1" accent2="accent2" accent3="accent3" accent4="accent4" accent5="accent5" accent6="accent6" hlink="hlink" folHlink="folHlink"/>
  <p:sldLayoutIdLst>
    <p:sldLayoutId id="2147484205" r:id="rId1"/>
    <p:sldLayoutId id="2147484206" r:id="rId2"/>
    <p:sldLayoutId id="2147484207" r:id="rId3"/>
    <p:sldLayoutId id="2147484252" r:id="rId4"/>
    <p:sldLayoutId id="2147484253" r:id="rId5"/>
    <p:sldLayoutId id="2147484208" r:id="rId6"/>
    <p:sldLayoutId id="2147484209" r:id="rId7"/>
    <p:sldLayoutId id="2147484210" r:id="rId8"/>
    <p:sldLayoutId id="2147484211" r:id="rId9"/>
    <p:sldLayoutId id="2147484212" r:id="rId10"/>
    <p:sldLayoutId id="2147484213" r:id="rId11"/>
    <p:sldLayoutId id="2147484254" r:id="rId12"/>
    <p:sldLayoutId id="2147483887" r:id="rId13"/>
    <p:sldLayoutId id="2147483888" r:id="rId14"/>
    <p:sldLayoutId id="2147484215" r:id="rId15"/>
    <p:sldLayoutId id="2147484216" r:id="rId16"/>
    <p:sldLayoutId id="2147484217" r:id="rId17"/>
    <p:sldLayoutId id="2147484255" r:id="rId18"/>
    <p:sldLayoutId id="2147483955" r:id="rId19"/>
    <p:sldLayoutId id="2147483988" r:id="rId20"/>
    <p:sldLayoutId id="2147484282" r:id="rId21"/>
    <p:sldLayoutId id="2147484220" r:id="rId22"/>
    <p:sldLayoutId id="2147484284" r:id="rId23"/>
    <p:sldLayoutId id="2147484285" r:id="rId24"/>
    <p:sldLayoutId id="2147483989" r:id="rId25"/>
    <p:sldLayoutId id="2147484256" r:id="rId26"/>
    <p:sldLayoutId id="2147484257" r:id="rId27"/>
    <p:sldLayoutId id="2147484222" r:id="rId28"/>
    <p:sldLayoutId id="2147484258" r:id="rId29"/>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201E2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37AF5CEF-71E1-9BCA-F154-BE4BAA626494}"/>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C6A5EC92-CB38-38AB-412E-134B344C9656}"/>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4352" r:id="rId20"/>
    <p:sldLayoutId id="2147483668" r:id="rId21"/>
    <p:sldLayoutId id="2147483669" r:id="rId22"/>
    <p:sldLayoutId id="2147484261" r:id="rId23"/>
    <p:sldLayoutId id="2147484351" r:id="rId24"/>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C416F22E-5965-E8C8-FAB7-DF3A2A35FD89}"/>
              </a:ext>
            </a:extLst>
          </p:cNvPr>
          <p:cNvSpPr txBox="1">
            <a:spLocks noGrp="1"/>
          </p:cNvSpPr>
          <p:nvPr>
            <p:ph type="title"/>
          </p:nvPr>
        </p:nvSpPr>
        <p:spPr>
          <a:xfrm>
            <a:off x="838203" y="365130"/>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86A63B1F-196D-480A-94A1-1A005F169883}"/>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
        <p:nvSpPr>
          <p:cNvPr id="4" name="TextBox 2">
            <a:extLst>
              <a:ext uri="{FF2B5EF4-FFF2-40B4-BE49-F238E27FC236}">
                <a16:creationId xmlns:a16="http://schemas.microsoft.com/office/drawing/2014/main" id="{58083DA5-1603-DFEA-E1D1-435A57589E29}"/>
              </a:ext>
            </a:extLst>
          </p:cNvPr>
          <p:cNvSpPr txBox="1"/>
          <p:nvPr userDrawn="1">
            <p:extLst>
              <p:ext uri="{1162E1C5-73C7-4A58-AE30-91384D911F3F}">
                <p184:classification xmlns:p184="http://schemas.microsoft.com/office/powerpoint/2018/4/main" val="ftr"/>
              </p:ext>
            </p:extLst>
          </p:nvPr>
        </p:nvSpPr>
        <p:spPr>
          <a:xfrm>
            <a:off x="63517" y="6687820"/>
            <a:ext cx="10054668" cy="106680"/>
          </a:xfrm>
          <a:prstGeom prst="rect">
            <a:avLst/>
          </a:prstGeom>
        </p:spPr>
        <p:txBody>
          <a:bodyPr horzOverflow="overflow" lIns="0" tIns="0" rIns="0" bIns="0">
            <a:spAutoFit/>
          </a:bodyPr>
          <a:lstStyle/>
          <a:p>
            <a:pPr algn="l"/>
            <a:r>
              <a:rPr lang="en-US" sz="700">
                <a:solidFill>
                  <a:srgbClr val="000000">
                    <a:alpha val="50000"/>
                  </a:srgbClr>
                </a:solidFill>
                <a:latin typeface="Aptos" panose="020B0004020202020204" pitchFamily="34" charset="0"/>
              </a:rPr>
              <a:t>This email/document and its contents have been classified as ‘Internal &amp; Partners’ by RECCo. This data should be handled in line with RECCo data handling requirements. If you have received this data in error, please advise the sender or author and delete the data.</a:t>
            </a:r>
          </a:p>
        </p:txBody>
      </p:sp>
    </p:spTree>
    <p:extLst>
      <p:ext uri="{BB962C8B-B14F-4D97-AF65-F5344CB8AC3E}">
        <p14:creationId xmlns:p14="http://schemas.microsoft.com/office/powerpoint/2010/main" val="2611539044"/>
      </p:ext>
    </p:extLst>
  </p:cSld>
  <p:clrMap bg1="lt1" tx1="dk1" bg2="lt2" tx2="dk2" accent1="accent1" accent2="accent2" accent3="accent3" accent4="accent4" accent5="accent5" accent6="accent6" hlink="hlink" folHlink="folHlink"/>
  <p:sldLayoutIdLst>
    <p:sldLayoutId id="2147484287" r:id="rId1"/>
    <p:sldLayoutId id="2147484288" r:id="rId2"/>
    <p:sldLayoutId id="2147484289" r:id="rId3"/>
    <p:sldLayoutId id="2147484290" r:id="rId4"/>
    <p:sldLayoutId id="2147484291" r:id="rId5"/>
    <p:sldLayoutId id="2147484292" r:id="rId6"/>
    <p:sldLayoutId id="2147484293" r:id="rId7"/>
    <p:sldLayoutId id="2147484294" r:id="rId8"/>
    <p:sldLayoutId id="2147484295" r:id="rId9"/>
    <p:sldLayoutId id="2147484296" r:id="rId10"/>
    <p:sldLayoutId id="2147484297" r:id="rId11"/>
    <p:sldLayoutId id="2147484298" r:id="rId12"/>
    <p:sldLayoutId id="2147484299" r:id="rId13"/>
    <p:sldLayoutId id="2147484300" r:id="rId14"/>
    <p:sldLayoutId id="2147484301" r:id="rId15"/>
    <p:sldLayoutId id="2147484302" r:id="rId16"/>
    <p:sldLayoutId id="2147484303" r:id="rId17"/>
    <p:sldLayoutId id="2147484304" r:id="rId18"/>
    <p:sldLayoutId id="2147484305" r:id="rId19"/>
    <p:sldLayoutId id="2147484306" r:id="rId20"/>
  </p:sldLayoutIdLst>
  <p:txStyles>
    <p:titleStyle>
      <a:lvl1pPr marL="0" marR="0" lvl="0" indent="0" algn="l" defTabSz="914377"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377"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189" marR="0" lvl="1" indent="0" algn="l" defTabSz="914377"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377" marR="0" lvl="2" indent="0" algn="l" defTabSz="914377"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566" marR="0" lvl="3" indent="0" algn="l" defTabSz="914377"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7.xml"/></Relationships>
</file>

<file path=ppt/slides/_rels/slide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8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hyperlink" Target="https://recportal.co.uk/documents/20121/5829638857/Interpretations+and+Definitions+Current.pdf/2038ca68-0093-5f5e-c0f7-c908b828703a?t=1760368521073" TargetMode="External"/><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hyperlink" Target="https://recportal.co.uk/documents/20121/5829638857/Performance+Assurance+Report+Catalogue+Current.xlsx/b007ea5d-8a1b-b48c-41e5-6084efd9375e?t=1761741118651" TargetMode="External"/><Relationship Id="rId5" Type="http://schemas.openxmlformats.org/officeDocument/2006/relationships/hyperlink" Target="https://recportal.co.uk/documents/20121/5829638857/Qualification+and+Maintenance+Current.pdf/7e23014f-2670-7f26-afdd-cc871c930e91?t=1772118436211" TargetMode="External"/><Relationship Id="rId4" Type="http://schemas.openxmlformats.org/officeDocument/2006/relationships/hyperlink" Target="https://recportal.co.uk/documents/20121/5829638857/Charging+Methodology+Current.pdf/d78eb7ca-ee3f-74cb-3f0b-721a87f8e550?t=1758620653010"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hyperlink" Target="https://recportal.co.uk/documents/20121/0/Entry+Assessment+Information+Pack.pdf/baac468e-b27d-372a-5eb4-fef059289857?t=1765214307649" TargetMode="External"/><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1.xml.rels><?xml version="1.0" encoding="UTF-8" standalone="yes"?>
<Relationships xmlns="http://schemas.openxmlformats.org/package/2006/relationships"><Relationship Id="rId3" Type="http://schemas.openxmlformats.org/officeDocument/2006/relationships/package" Target="../embeddings/Microsoft_Word_Document.docx"/><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35.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7.svg"/></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9.xml.rels><?xml version="1.0" encoding="UTF-8" standalone="yes"?>
<Relationships xmlns="http://schemas.openxmlformats.org/package/2006/relationships"><Relationship Id="rId2" Type="http://schemas.openxmlformats.org/officeDocument/2006/relationships/image" Target="../media/image40.sv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41.svg"/><Relationship Id="rId1" Type="http://schemas.openxmlformats.org/officeDocument/2006/relationships/slideLayout" Target="../slideLayouts/slideLayout3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9.xml"/><Relationship Id="rId1" Type="http://schemas.openxmlformats.org/officeDocument/2006/relationships/slideLayout" Target="../slideLayouts/slideLayout10.xml"/><Relationship Id="rId4" Type="http://schemas.openxmlformats.org/officeDocument/2006/relationships/hyperlink" Target="https://retailenergycode.co.uk/recco-appoints-raidiam-and-paypoint-as-trust-framework-partners-for-consumer-consent-solution/"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9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6.xml"/></Relationships>
</file>

<file path=ppt/slides/_rels/slide28.xml.rels><?xml version="1.0" encoding="UTF-8" standalone="yes"?>
<Relationships xmlns="http://schemas.openxmlformats.org/package/2006/relationships"><Relationship Id="rId2" Type="http://schemas.openxmlformats.org/officeDocument/2006/relationships/hyperlink" Target="mailto:consumerconsent@retailenergycode.co.uk" TargetMode="External"/><Relationship Id="rId1" Type="http://schemas.openxmlformats.org/officeDocument/2006/relationships/slideLayout" Target="../slideLayouts/slideLayout59.xml"/></Relationships>
</file>

<file path=ppt/slides/slide1.xml><?xml version="1.0" encoding="utf-8"?>
<p:sld xmlns:a="http://schemas.openxmlformats.org/drawingml/2006/main" xmlns:r="http://schemas.openxmlformats.org/officeDocument/2006/relationships" xmlns:p="http://schemas.openxmlformats.org/presentationml/2006/main">
  <p:cSld name="Slide6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A9BEB-00CC-90E4-5154-6A8B19F02264}"/>
              </a:ext>
            </a:extLst>
          </p:cNvPr>
          <p:cNvSpPr txBox="1">
            <a:spLocks noGrp="1"/>
          </p:cNvSpPr>
          <p:nvPr>
            <p:ph type="title"/>
          </p:nvPr>
        </p:nvSpPr>
        <p:spPr>
          <a:xfrm>
            <a:off x="376522" y="1504946"/>
            <a:ext cx="11424623" cy="3848096"/>
          </a:xfrm>
        </p:spPr>
        <p:txBody>
          <a:bodyPr/>
          <a:lstStyle/>
          <a:p>
            <a:r>
              <a:rPr lang="en-GB">
                <a:solidFill>
                  <a:srgbClr val="1EF395"/>
                </a:solidFill>
                <a:latin typeface="Playfair Display"/>
              </a:rPr>
              <a:t>Consumer Consent Solution</a:t>
            </a:r>
            <a:br>
              <a:rPr lang="en-GB">
                <a:latin typeface="Playfair Display" pitchFamily="2"/>
              </a:rPr>
            </a:br>
            <a:r>
              <a:rPr lang="en-GB">
                <a:latin typeface="Figtree ExtraBold"/>
              </a:rPr>
              <a:t> </a:t>
            </a:r>
            <a:r>
              <a:rPr lang="en-GB" err="1">
                <a:latin typeface="Figtree ExtraBold"/>
              </a:rPr>
              <a:t>Solution</a:t>
            </a:r>
            <a:r>
              <a:rPr lang="en-GB">
                <a:latin typeface="Figtree ExtraBold"/>
              </a:rPr>
              <a:t> Group</a:t>
            </a:r>
          </a:p>
        </p:txBody>
      </p:sp>
      <p:sp>
        <p:nvSpPr>
          <p:cNvPr id="3" name="Text Placeholder 2">
            <a:extLst>
              <a:ext uri="{FF2B5EF4-FFF2-40B4-BE49-F238E27FC236}">
                <a16:creationId xmlns:a16="http://schemas.microsoft.com/office/drawing/2014/main" id="{5B0F6016-B65A-439C-8962-FBC63CC1D193}"/>
              </a:ext>
            </a:extLst>
          </p:cNvPr>
          <p:cNvSpPr txBox="1">
            <a:spLocks noGrp="1"/>
          </p:cNvSpPr>
          <p:nvPr>
            <p:ph type="body" idx="4294967295"/>
          </p:nvPr>
        </p:nvSpPr>
        <p:spPr>
          <a:xfrm>
            <a:off x="4422431" y="600925"/>
            <a:ext cx="3347133" cy="654198"/>
          </a:xfrm>
        </p:spPr>
        <p:txBody>
          <a:bodyPr lIns="0" tIns="0" rIns="0" bIns="0" anchorCtr="1"/>
          <a:lstStyle/>
          <a:p>
            <a:pPr lvl="0" algn="ctr">
              <a:lnSpc>
                <a:spcPts val="1820"/>
              </a:lnSpc>
            </a:pPr>
            <a:r>
              <a:rPr lang="en-GB" sz="1800" b="0" spc="30">
                <a:solidFill>
                  <a:srgbClr val="FFFFFF"/>
                </a:solidFill>
                <a:latin typeface="Figtree"/>
              </a:rPr>
              <a:t>01/07/26</a:t>
            </a:r>
            <a:endParaRPr lang="en-US"/>
          </a:p>
        </p:txBody>
      </p:sp>
    </p:spTree>
    <p:extLst>
      <p:ext uri="{BB962C8B-B14F-4D97-AF65-F5344CB8AC3E}">
        <p14:creationId xmlns:p14="http://schemas.microsoft.com/office/powerpoint/2010/main" val="36001071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D272BB7C-5E86-9A9A-3DE0-B63A57CE4BF8}"/>
              </a:ext>
            </a:extLst>
          </p:cNvPr>
          <p:cNvGraphicFramePr>
            <a:graphicFrameLocks noGrp="1"/>
          </p:cNvGraphicFramePr>
          <p:nvPr>
            <p:extLst>
              <p:ext uri="{D42A27DB-BD31-4B8C-83A1-F6EECF244321}">
                <p14:modId xmlns:p14="http://schemas.microsoft.com/office/powerpoint/2010/main" val="3361274820"/>
              </p:ext>
            </p:extLst>
          </p:nvPr>
        </p:nvGraphicFramePr>
        <p:xfrm>
          <a:off x="423065" y="1716933"/>
          <a:ext cx="6375924" cy="2650671"/>
        </p:xfrm>
        <a:graphic>
          <a:graphicData uri="http://schemas.openxmlformats.org/drawingml/2006/table">
            <a:tbl>
              <a:tblPr bandRow="1">
                <a:tableStyleId>{5C22544A-7EE6-4342-B048-85BDC9FD1C3A}</a:tableStyleId>
              </a:tblPr>
              <a:tblGrid>
                <a:gridCol w="3793933">
                  <a:extLst>
                    <a:ext uri="{9D8B030D-6E8A-4147-A177-3AD203B41FA5}">
                      <a16:colId xmlns:a16="http://schemas.microsoft.com/office/drawing/2014/main" val="3468797873"/>
                    </a:ext>
                  </a:extLst>
                </a:gridCol>
                <a:gridCol w="1645920">
                  <a:extLst>
                    <a:ext uri="{9D8B030D-6E8A-4147-A177-3AD203B41FA5}">
                      <a16:colId xmlns:a16="http://schemas.microsoft.com/office/drawing/2014/main" val="2467961612"/>
                    </a:ext>
                  </a:extLst>
                </a:gridCol>
                <a:gridCol w="936071">
                  <a:extLst>
                    <a:ext uri="{9D8B030D-6E8A-4147-A177-3AD203B41FA5}">
                      <a16:colId xmlns:a16="http://schemas.microsoft.com/office/drawing/2014/main" val="1746149973"/>
                    </a:ext>
                  </a:extLst>
                </a:gridCol>
              </a:tblGrid>
              <a:tr h="494511">
                <a:tc>
                  <a:txBody>
                    <a:bodyPr/>
                    <a:lstStyle/>
                    <a:p>
                      <a:pPr fontAlgn="base">
                        <a:lnSpc>
                          <a:spcPct val="100000"/>
                        </a:lnSpc>
                        <a:buNone/>
                      </a:pPr>
                      <a:r>
                        <a:rPr lang="en-GB" sz="1100" b="1" noProof="0">
                          <a:solidFill>
                            <a:srgbClr val="FFFFFF"/>
                          </a:solidFill>
                          <a:effectLst/>
                          <a:latin typeface="Figtree" panose="020B0604020202020204"/>
                        </a:rPr>
                        <a:t>Item</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Lead</a:t>
                      </a:r>
                    </a:p>
                  </a:txBody>
                  <a:tcPr anchor="ctr">
                    <a:solidFill>
                      <a:srgbClr val="021E5E"/>
                    </a:solidFill>
                  </a:tcPr>
                </a:tc>
                <a:tc>
                  <a:txBody>
                    <a:bodyPr/>
                    <a:lstStyle/>
                    <a:p>
                      <a:pPr fontAlgn="base">
                        <a:lnSpc>
                          <a:spcPct val="100000"/>
                        </a:lnSpc>
                        <a:buNone/>
                      </a:pPr>
                      <a:r>
                        <a:rPr lang="en-GB" sz="1100" b="1" noProof="0">
                          <a:solidFill>
                            <a:srgbClr val="FFFFFF"/>
                          </a:solidFill>
                          <a:effectLst/>
                          <a:latin typeface="Figtree" panose="020B0604020202020204"/>
                        </a:rPr>
                        <a:t>Approx </a:t>
                      </a:r>
                      <a:br>
                        <a:rPr lang="en-GB" sz="1100" b="1" noProof="0">
                          <a:solidFill>
                            <a:srgbClr val="FFFFFF"/>
                          </a:solidFill>
                          <a:effectLst/>
                          <a:latin typeface="Figtree" panose="020B0604020202020204"/>
                        </a:rPr>
                      </a:br>
                      <a:r>
                        <a:rPr lang="en-GB" sz="1100" b="1" noProof="0">
                          <a:solidFill>
                            <a:srgbClr val="FFFFFF"/>
                          </a:solidFill>
                          <a:effectLst/>
                          <a:latin typeface="Figtree" panose="020B0604020202020204"/>
                        </a:rPr>
                        <a:t>Timing</a:t>
                      </a:r>
                    </a:p>
                  </a:txBody>
                  <a:tcPr anchor="ctr">
                    <a:solidFill>
                      <a:srgbClr val="021E5E"/>
                    </a:solidFill>
                  </a:tcPr>
                </a:tc>
                <a:extLst>
                  <a:ext uri="{0D108BD9-81ED-4DB2-BD59-A6C34878D82A}">
                    <a16:rowId xmlns:a16="http://schemas.microsoft.com/office/drawing/2014/main" val="1337113963"/>
                  </a:ext>
                </a:extLst>
              </a:tr>
              <a:tr h="539040">
                <a:tc>
                  <a:txBody>
                    <a:bodyPr/>
                    <a:lstStyle/>
                    <a:p>
                      <a:pPr fontAlgn="base">
                        <a:lnSpc>
                          <a:spcPct val="100000"/>
                        </a:lnSpc>
                        <a:buNone/>
                      </a:pPr>
                      <a:r>
                        <a:rPr lang="en-GB" sz="1400" b="1" kern="1200" noProof="0">
                          <a:solidFill>
                            <a:schemeClr val="tx1"/>
                          </a:solidFill>
                          <a:effectLst/>
                          <a:latin typeface="Figtree" panose="020B0604020202020204"/>
                          <a:ea typeface="+mn-ea"/>
                          <a:cs typeface="+mn-cs"/>
                        </a:rPr>
                        <a:t>Welcome &amp; Intro</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Teresa Thompson</a:t>
                      </a:r>
                    </a:p>
                  </a:txBody>
                  <a:tcPr anchor="ctr"/>
                </a:tc>
                <a:tc>
                  <a:txBody>
                    <a:bodyPr/>
                    <a:lstStyle/>
                    <a:p>
                      <a:pPr fontAlgn="base">
                        <a:lnSpc>
                          <a:spcPct val="100000"/>
                        </a:lnSpc>
                        <a:buNone/>
                      </a:pPr>
                      <a:r>
                        <a:rPr lang="en-GB" sz="1400" b="0" kern="1200" noProof="0">
                          <a:solidFill>
                            <a:schemeClr val="tx1"/>
                          </a:solidFill>
                          <a:effectLst/>
                          <a:latin typeface="Figtree" panose="020B0604020202020204"/>
                          <a:ea typeface="+mn-ea"/>
                          <a:cs typeface="+mn-cs"/>
                        </a:rPr>
                        <a:t>5 mins</a:t>
                      </a:r>
                    </a:p>
                  </a:txBody>
                  <a:tcPr anchor="ctr"/>
                </a:tc>
                <a:extLst>
                  <a:ext uri="{0D108BD9-81ED-4DB2-BD59-A6C34878D82A}">
                    <a16:rowId xmlns:a16="http://schemas.microsoft.com/office/drawing/2014/main" val="3893404825"/>
                  </a:ext>
                </a:extLst>
              </a:tr>
              <a:tr h="539040">
                <a:tc>
                  <a:txBody>
                    <a:bodyPr/>
                    <a:lstStyle/>
                    <a:p>
                      <a:pPr marL="0" lvl="0" algn="l" rtl="0" eaLnBrk="1" latinLnBrk="0" hangingPunct="1">
                        <a:lnSpc>
                          <a:spcPct val="100000"/>
                        </a:lnSpc>
                        <a:buNone/>
                      </a:pPr>
                      <a:r>
                        <a:rPr lang="en-US" sz="1400" b="1" kern="1200" noProof="0">
                          <a:solidFill>
                            <a:schemeClr val="tx1"/>
                          </a:solidFill>
                          <a:effectLst/>
                          <a:latin typeface="Figtree"/>
                          <a:ea typeface="+mn-ea"/>
                          <a:cs typeface="+mn-cs"/>
                        </a:rPr>
                        <a:t>CCS Governance</a:t>
                      </a:r>
                      <a:endParaRPr lang="en-GB" sz="1400" b="1" kern="1200" noProof="0">
                        <a:solidFill>
                          <a:schemeClr val="tx1"/>
                        </a:solidFill>
                        <a:effectLst/>
                        <a:latin typeface="Figtree"/>
                        <a:ea typeface="+mn-ea"/>
                        <a:cs typeface="+mn-cs"/>
                      </a:endParaRPr>
                    </a:p>
                  </a:txBody>
                  <a:tcPr anchor="ctr"/>
                </a:tc>
                <a:tc>
                  <a:txBody>
                    <a:bodyPr/>
                    <a:lstStyle/>
                    <a:p>
                      <a:pPr marL="0" marR="0" lvl="0" indent="0" algn="l">
                        <a:lnSpc>
                          <a:spcPct val="100000"/>
                        </a:lnSpc>
                        <a:spcBef>
                          <a:spcPts val="0"/>
                        </a:spcBef>
                        <a:spcAft>
                          <a:spcPts val="0"/>
                        </a:spcAft>
                        <a:buNone/>
                      </a:pPr>
                      <a:r>
                        <a:rPr lang="en-GB" sz="1400" b="0" kern="1200" noProof="0">
                          <a:solidFill>
                            <a:schemeClr val="tx1"/>
                          </a:solidFill>
                          <a:effectLst/>
                          <a:latin typeface="Figtree"/>
                          <a:ea typeface="+mn-ea"/>
                          <a:cs typeface="+mn-cs"/>
                        </a:rPr>
                        <a:t>Sarah Jones</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tbc</a:t>
                      </a:r>
                    </a:p>
                  </a:txBody>
                  <a:tcPr anchor="ctr"/>
                </a:tc>
                <a:extLst>
                  <a:ext uri="{0D108BD9-81ED-4DB2-BD59-A6C34878D82A}">
                    <a16:rowId xmlns:a16="http://schemas.microsoft.com/office/drawing/2014/main" val="769031361"/>
                  </a:ext>
                </a:extLst>
              </a:tr>
              <a:tr h="539040">
                <a:tc>
                  <a:txBody>
                    <a:bodyPr/>
                    <a:lstStyle/>
                    <a:p>
                      <a:pPr lvl="0">
                        <a:lnSpc>
                          <a:spcPct val="100000"/>
                        </a:lnSpc>
                        <a:buNone/>
                      </a:pPr>
                      <a:r>
                        <a:rPr lang="en-GB" sz="1400" b="1" kern="1200" noProof="0">
                          <a:solidFill>
                            <a:schemeClr val="tx1"/>
                          </a:solidFill>
                          <a:effectLst/>
                          <a:latin typeface="Figtree"/>
                          <a:ea typeface="+mn-ea"/>
                          <a:cs typeface="+mn-cs"/>
                        </a:rPr>
                        <a:t>REC Access Agreement</a:t>
                      </a:r>
                      <a:endParaRPr lang="en-GB" sz="1400" b="0" kern="1200" noProof="0">
                        <a:solidFill>
                          <a:schemeClr val="tx1"/>
                        </a:solidFill>
                        <a:effectLst/>
                        <a:latin typeface="Figtree"/>
                        <a:ea typeface="+mn-ea"/>
                        <a:cs typeface="+mn-cs"/>
                      </a:endParaRPr>
                    </a:p>
                  </a:txBody>
                  <a:tcPr anchor="ctr"/>
                </a:tc>
                <a:tc>
                  <a:txBody>
                    <a:bodyPr/>
                    <a:lstStyle/>
                    <a:p>
                      <a:pPr marL="0" marR="0" lvl="0" indent="0" algn="l">
                        <a:lnSpc>
                          <a:spcPct val="100000"/>
                        </a:lnSpc>
                        <a:spcBef>
                          <a:spcPts val="0"/>
                        </a:spcBef>
                        <a:spcAft>
                          <a:spcPts val="0"/>
                        </a:spcAft>
                        <a:buNone/>
                      </a:pPr>
                      <a:r>
                        <a:rPr lang="en-GB" sz="1400" b="0" kern="1200" noProof="0">
                          <a:solidFill>
                            <a:schemeClr val="tx1"/>
                          </a:solidFill>
                          <a:effectLst/>
                          <a:latin typeface="Figtree"/>
                          <a:ea typeface="+mn-ea"/>
                          <a:cs typeface="+mn-cs"/>
                        </a:rPr>
                        <a:t>Brian O’Shea</a:t>
                      </a:r>
                    </a:p>
                  </a:txBody>
                  <a:tcPr anchor="ctr"/>
                </a:tc>
                <a:tc>
                  <a:txBody>
                    <a:bodyPr/>
                    <a:lstStyle/>
                    <a:p>
                      <a:pPr lvl="0">
                        <a:lnSpc>
                          <a:spcPct val="100000"/>
                        </a:lnSpc>
                        <a:buNone/>
                      </a:pPr>
                      <a:r>
                        <a:rPr lang="en-GB" sz="1400" b="0" kern="1200" noProof="0">
                          <a:solidFill>
                            <a:schemeClr val="tx1"/>
                          </a:solidFill>
                          <a:effectLst/>
                          <a:latin typeface="Figtree"/>
                          <a:ea typeface="+mn-ea"/>
                          <a:cs typeface="+mn-cs"/>
                        </a:rPr>
                        <a:t>tbc</a:t>
                      </a:r>
                    </a:p>
                  </a:txBody>
                  <a:tcPr anchor="ctr"/>
                </a:tc>
                <a:extLst>
                  <a:ext uri="{0D108BD9-81ED-4DB2-BD59-A6C34878D82A}">
                    <a16:rowId xmlns:a16="http://schemas.microsoft.com/office/drawing/2014/main" val="1861668899"/>
                  </a:ext>
                </a:extLst>
              </a:tr>
              <a:tr h="539040">
                <a:tc>
                  <a:txBody>
                    <a:bodyPr/>
                    <a:lstStyle/>
                    <a:p>
                      <a:pPr marL="0" marR="0" lvl="0" indent="0" algn="l" rtl="0" eaLnBrk="1" fontAlgn="auto" latinLnBrk="0" hangingPunct="1">
                        <a:lnSpc>
                          <a:spcPct val="100000"/>
                        </a:lnSpc>
                        <a:spcBef>
                          <a:spcPts val="0"/>
                        </a:spcBef>
                        <a:spcAft>
                          <a:spcPts val="0"/>
                        </a:spcAft>
                        <a:buClrTx/>
                        <a:buSzTx/>
                        <a:buFontTx/>
                        <a:buNone/>
                      </a:pPr>
                      <a:r>
                        <a:rPr lang="en-US" sz="1400" b="1" kern="1200">
                          <a:solidFill>
                            <a:schemeClr val="tx1"/>
                          </a:solidFill>
                          <a:effectLst/>
                          <a:latin typeface="Figtree"/>
                          <a:ea typeface="+mn-ea"/>
                          <a:cs typeface="+mn-cs"/>
                        </a:rPr>
                        <a:t>Forward Plan &amp; Close</a:t>
                      </a:r>
                    </a:p>
                  </a:txBody>
                  <a:tcPr anchor="ctr"/>
                </a:tc>
                <a:tc>
                  <a:txBody>
                    <a:bodyPr/>
                    <a:lstStyle/>
                    <a:p>
                      <a:pPr lvl="0">
                        <a:lnSpc>
                          <a:spcPct val="100000"/>
                        </a:lnSpc>
                        <a:buNone/>
                      </a:pPr>
                      <a:r>
                        <a:rPr lang="en-GB" sz="1400" b="0" i="0" u="none" strike="noStrike" kern="1200" noProof="0">
                          <a:solidFill>
                            <a:schemeClr val="tx1"/>
                          </a:solidFill>
                          <a:effectLst/>
                        </a:rPr>
                        <a:t>Teresa Thompson</a:t>
                      </a:r>
                      <a:endParaRPr lang="en-US"/>
                    </a:p>
                  </a:txBody>
                  <a:tcPr anchor="ctr"/>
                </a:tc>
                <a:tc>
                  <a:txBody>
                    <a:bodyPr/>
                    <a:lstStyle/>
                    <a:p>
                      <a:pPr lvl="0">
                        <a:lnSpc>
                          <a:spcPct val="100000"/>
                        </a:lnSpc>
                        <a:buNone/>
                      </a:pPr>
                      <a:r>
                        <a:rPr lang="en-GB" sz="1400" b="0" kern="1200" noProof="0">
                          <a:solidFill>
                            <a:schemeClr val="tx1"/>
                          </a:solidFill>
                          <a:effectLst/>
                          <a:latin typeface="Figtree" panose="020B0604020202020204"/>
                          <a:ea typeface="+mn-ea"/>
                          <a:cs typeface="+mn-cs"/>
                        </a:rPr>
                        <a:t>5 mins</a:t>
                      </a:r>
                      <a:endParaRPr lang="en-US" sz="1400" b="0">
                        <a:solidFill>
                          <a:schemeClr val="tx1"/>
                        </a:solidFill>
                        <a:latin typeface="Figtree" panose="020B0604020202020204"/>
                      </a:endParaRPr>
                    </a:p>
                  </a:txBody>
                  <a:tcPr anchor="ctr"/>
                </a:tc>
                <a:extLst>
                  <a:ext uri="{0D108BD9-81ED-4DB2-BD59-A6C34878D82A}">
                    <a16:rowId xmlns:a16="http://schemas.microsoft.com/office/drawing/2014/main" val="2412616697"/>
                  </a:ext>
                </a:extLst>
              </a:tr>
            </a:tbl>
          </a:graphicData>
        </a:graphic>
      </p:graphicFrame>
      <p:sp>
        <p:nvSpPr>
          <p:cNvPr id="12" name="TextBox 11">
            <a:extLst>
              <a:ext uri="{FF2B5EF4-FFF2-40B4-BE49-F238E27FC236}">
                <a16:creationId xmlns:a16="http://schemas.microsoft.com/office/drawing/2014/main" id="{CF501DEF-5D1E-B772-3B1A-9EC53C90C8CB}"/>
              </a:ext>
            </a:extLst>
          </p:cNvPr>
          <p:cNvSpPr txBox="1"/>
          <p:nvPr/>
        </p:nvSpPr>
        <p:spPr>
          <a:xfrm>
            <a:off x="506243" y="990305"/>
            <a:ext cx="1587583" cy="492443"/>
          </a:xfrm>
          <a:prstGeom prst="rect">
            <a:avLst/>
          </a:prstGeom>
          <a:noFill/>
        </p:spPr>
        <p:txBody>
          <a:bodyPr rot="0" spcFirstLastPara="0" vertOverflow="overflow" horzOverflow="overflow" vert="horz" wrap="square" lIns="121920" tIns="60960" rIns="121920" bIns="60960" numCol="1" spcCol="0" rtlCol="0" fromWordArt="0" anchor="t" anchorCtr="0" forceAA="0" compatLnSpc="1">
            <a:prstTxWarp prst="textNoShape">
              <a:avLst/>
            </a:prstTxWarp>
            <a:spAutoFit/>
          </a:bodyPr>
          <a:lstStyle/>
          <a:p>
            <a:pPr algn="l"/>
            <a:r>
              <a:rPr lang="en-GB" sz="2400" b="1">
                <a:solidFill>
                  <a:srgbClr val="021D5E"/>
                </a:solidFill>
                <a:latin typeface="Figtree" pitchFamily="2" charset="0"/>
              </a:rPr>
              <a:t>Agenda</a:t>
            </a:r>
          </a:p>
        </p:txBody>
      </p:sp>
      <p:pic>
        <p:nvPicPr>
          <p:cNvPr id="9" name="Picture Placeholder 8">
            <a:extLst>
              <a:ext uri="{FF2B5EF4-FFF2-40B4-BE49-F238E27FC236}">
                <a16:creationId xmlns:a16="http://schemas.microsoft.com/office/drawing/2014/main" id="{72D19003-1895-9B75-D736-E9527F8E8232}"/>
              </a:ext>
            </a:extLst>
          </p:cNvPr>
          <p:cNvPicPr>
            <a:picLocks noGrp="1" noChangeAspect="1"/>
          </p:cNvPicPr>
          <p:nvPr>
            <p:ph type="pic" idx="2"/>
          </p:nvPr>
        </p:nvPicPr>
        <p:blipFill>
          <a:blip r:embed="rId2"/>
          <a:srcRect t="5560" b="5560"/>
          <a:stretch>
            <a:fillRect/>
          </a:stretch>
        </p:blipFill>
        <p:spPr/>
      </p:pic>
    </p:spTree>
    <p:extLst>
      <p:ext uri="{BB962C8B-B14F-4D97-AF65-F5344CB8AC3E}">
        <p14:creationId xmlns:p14="http://schemas.microsoft.com/office/powerpoint/2010/main" val="628316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7D2068EB-7461-3388-8F63-19D0480D12EF}"/>
              </a:ext>
            </a:extLst>
          </p:cNvPr>
          <p:cNvPicPr>
            <a:picLocks noGrp="1" noChangeAspect="1"/>
          </p:cNvPicPr>
          <p:nvPr>
            <p:ph type="pic" idx="2"/>
          </p:nvPr>
        </p:nvPicPr>
        <p:blipFill>
          <a:blip r:embed="rId3"/>
          <a:srcRect t="281" b="281"/>
          <a:stretch/>
        </p:blipFill>
        <p:spPr>
          <a:xfrm>
            <a:off x="8743594" y="10"/>
            <a:ext cx="3448405" cy="6857990"/>
          </a:xfrm>
          <a:prstGeom prst="rect">
            <a:avLst/>
          </a:prstGeom>
          <a:noFill/>
          <a:ln>
            <a:noFill/>
          </a:ln>
        </p:spPr>
      </p:pic>
      <p:sp>
        <p:nvSpPr>
          <p:cNvPr id="4" name="Text Placeholder 3">
            <a:extLst>
              <a:ext uri="{FF2B5EF4-FFF2-40B4-BE49-F238E27FC236}">
                <a16:creationId xmlns:a16="http://schemas.microsoft.com/office/drawing/2014/main" id="{053959AC-A1EB-CB41-EB11-7CC5D3E9DA59}"/>
              </a:ext>
            </a:extLst>
          </p:cNvPr>
          <p:cNvSpPr>
            <a:spLocks noGrp="1"/>
          </p:cNvSpPr>
          <p:nvPr>
            <p:ph type="body" sz="quarter" idx="11"/>
          </p:nvPr>
        </p:nvSpPr>
        <p:spPr>
          <a:xfrm>
            <a:off x="924422" y="1968746"/>
            <a:ext cx="7102661" cy="2584966"/>
          </a:xfrm>
        </p:spPr>
        <p:txBody>
          <a:bodyPr vert="horz" lIns="0" tIns="0" rIns="0" bIns="0" rtlCol="0">
            <a:normAutofit/>
          </a:bodyPr>
          <a:lstStyle/>
          <a:p>
            <a:pPr marL="285750" indent="-285750">
              <a:lnSpc>
                <a:spcPct val="100000"/>
              </a:lnSpc>
              <a:spcBef>
                <a:spcPts val="1000"/>
              </a:spcBef>
              <a:buFont typeface="Arial,Sans-Serif"/>
              <a:buChar char="•"/>
            </a:pPr>
            <a:r>
              <a:rPr lang="en-GB" sz="1800"/>
              <a:t>Please ensure that microphones remain switched off during the speaker sessions.</a:t>
            </a:r>
            <a:endParaRPr lang="en-US" sz="1800"/>
          </a:p>
          <a:p>
            <a:pPr marL="285750" indent="-285750">
              <a:lnSpc>
                <a:spcPct val="100000"/>
              </a:lnSpc>
              <a:spcBef>
                <a:spcPts val="1000"/>
              </a:spcBef>
              <a:buFont typeface="Arial,Sans-Serif"/>
              <a:buChar char="•"/>
            </a:pPr>
            <a:r>
              <a:rPr lang="en-GB" sz="1800"/>
              <a:t>Raise your Hand in Teams if you have any questions</a:t>
            </a:r>
            <a:endParaRPr lang="en-US" sz="1800"/>
          </a:p>
          <a:p>
            <a:pPr marL="285750" indent="-285750">
              <a:lnSpc>
                <a:spcPct val="100000"/>
              </a:lnSpc>
              <a:spcBef>
                <a:spcPts val="1000"/>
              </a:spcBef>
              <a:buFont typeface="Arial,Sans-Serif"/>
              <a:buChar char="•"/>
            </a:pPr>
            <a:r>
              <a:rPr lang="en-GB" sz="1800"/>
              <a:t>Please keep all questions relevant to </a:t>
            </a:r>
            <a:br>
              <a:rPr lang="en-GB" sz="1800"/>
            </a:br>
            <a:r>
              <a:rPr lang="en-GB" sz="1800"/>
              <a:t>the session and avoid referencing other organisations</a:t>
            </a:r>
            <a:endParaRPr lang="en-GB" sz="1800">
              <a:highlight>
                <a:srgbClr val="FFFF00"/>
              </a:highlight>
            </a:endParaRPr>
          </a:p>
          <a:p>
            <a:pPr marL="285750" indent="-285750">
              <a:lnSpc>
                <a:spcPct val="100000"/>
              </a:lnSpc>
              <a:spcBef>
                <a:spcPts val="1000"/>
              </a:spcBef>
              <a:buFont typeface="Arial,Sans-Serif"/>
              <a:buChar char="•"/>
            </a:pPr>
            <a:r>
              <a:rPr lang="en-GB" sz="1800"/>
              <a:t>The slides &amp; minutes will be circulated following the session</a:t>
            </a:r>
            <a:r>
              <a:rPr lang="en-US" sz="1800"/>
              <a:t>.</a:t>
            </a:r>
            <a:endParaRPr lang="en-GB" sz="1800"/>
          </a:p>
        </p:txBody>
      </p:sp>
      <p:sp>
        <p:nvSpPr>
          <p:cNvPr id="3" name="Title 1">
            <a:extLst>
              <a:ext uri="{FF2B5EF4-FFF2-40B4-BE49-F238E27FC236}">
                <a16:creationId xmlns:a16="http://schemas.microsoft.com/office/drawing/2014/main" id="{08E38671-EAFD-3665-72AD-30EDD053CD0A}"/>
              </a:ext>
            </a:extLst>
          </p:cNvPr>
          <p:cNvSpPr txBox="1">
            <a:spLocks/>
          </p:cNvSpPr>
          <p:nvPr/>
        </p:nvSpPr>
        <p:spPr>
          <a:xfrm>
            <a:off x="924422" y="590547"/>
            <a:ext cx="10440000" cy="577350"/>
          </a:xfrm>
          <a:prstGeom prst="rect">
            <a:avLst/>
          </a:prstGeom>
          <a:noFill/>
          <a:ln>
            <a:noFill/>
          </a:ln>
        </p:spPr>
        <p:txBody>
          <a:bodyPr spcFirstLastPara="1" vert="horz" wrap="square" lIns="0" tIns="0" rIns="0" bIns="0" rtlCol="0" anchor="b" anchorCtr="0">
            <a:noAutofit/>
          </a:bodyPr>
          <a:lstStyle>
            <a:lvl1pPr marR="0" lvl="0" algn="l" defTabSz="914400" rtl="0" eaLnBrk="1" latinLnBrk="0" hangingPunct="1">
              <a:lnSpc>
                <a:spcPct val="90000"/>
              </a:lnSpc>
              <a:spcBef>
                <a:spcPts val="0"/>
              </a:spcBef>
              <a:spcAft>
                <a:spcPts val="0"/>
              </a:spcAft>
              <a:buClr>
                <a:schemeClr val="accent1"/>
              </a:buClr>
              <a:buSzPts val="2400"/>
              <a:buFont typeface="Arial"/>
              <a:buNone/>
              <a:defRPr sz="3600" b="1" i="0" u="none" strike="noStrike" kern="1200" cap="none" spc="100" baseline="0">
                <a:solidFill>
                  <a:schemeClr val="tx2"/>
                </a:solidFill>
                <a:latin typeface="Figtree" pitchFamily="2" charset="0"/>
                <a:ea typeface="Figtree" pitchFamily="2" charset="0"/>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r>
              <a:rPr lang="en-US">
                <a:solidFill>
                  <a:schemeClr val="bg2"/>
                </a:solidFill>
                <a:latin typeface="Figtree SemiBold" pitchFamily="2" charset="0"/>
              </a:rPr>
              <a:t>Housekeeping</a:t>
            </a:r>
          </a:p>
        </p:txBody>
      </p:sp>
    </p:spTree>
    <p:extLst>
      <p:ext uri="{BB962C8B-B14F-4D97-AF65-F5344CB8AC3E}">
        <p14:creationId xmlns:p14="http://schemas.microsoft.com/office/powerpoint/2010/main" val="3986822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3D5EC-AF85-45AF-A1C1-2CF3AF7BAB9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F9BCB6-1865-BE6C-1881-45909B0CFCB4}"/>
              </a:ext>
            </a:extLst>
          </p:cNvPr>
          <p:cNvSpPr txBox="1">
            <a:spLocks noGrp="1"/>
          </p:cNvSpPr>
          <p:nvPr>
            <p:ph type="title"/>
          </p:nvPr>
        </p:nvSpPr>
        <p:spPr>
          <a:xfrm>
            <a:off x="1690259" y="2078687"/>
            <a:ext cx="8811487" cy="1083161"/>
          </a:xfrm>
        </p:spPr>
        <p:txBody>
          <a:bodyPr/>
          <a:lstStyle/>
          <a:p>
            <a:r>
              <a:rPr lang="en-GB" sz="5400">
                <a:latin typeface="Figtree"/>
              </a:rPr>
              <a:t>CCS Governance</a:t>
            </a:r>
            <a:endParaRPr lang="en-US"/>
          </a:p>
        </p:txBody>
      </p:sp>
    </p:spTree>
    <p:extLst>
      <p:ext uri="{BB962C8B-B14F-4D97-AF65-F5344CB8AC3E}">
        <p14:creationId xmlns:p14="http://schemas.microsoft.com/office/powerpoint/2010/main" val="12579852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BCEC35-580B-B2FC-86AE-0942AF361E8E}"/>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824A9CD7-44D9-D744-E3E0-4B21FE9C0BDF}"/>
              </a:ext>
            </a:extLst>
          </p:cNvPr>
          <p:cNvGrpSpPr/>
          <p:nvPr/>
        </p:nvGrpSpPr>
        <p:grpSpPr>
          <a:xfrm>
            <a:off x="1996681" y="1108887"/>
            <a:ext cx="7912876" cy="5362976"/>
            <a:chOff x="1808558" y="759008"/>
            <a:chExt cx="5934658" cy="4022232"/>
          </a:xfrm>
        </p:grpSpPr>
        <p:sp>
          <p:nvSpPr>
            <p:cNvPr id="3" name="Freeform: Shape 2">
              <a:extLst>
                <a:ext uri="{FF2B5EF4-FFF2-40B4-BE49-F238E27FC236}">
                  <a16:creationId xmlns:a16="http://schemas.microsoft.com/office/drawing/2014/main" id="{08A954FA-93D6-CD91-F710-060A676826C1}"/>
                </a:ext>
              </a:extLst>
            </p:cNvPr>
            <p:cNvSpPr/>
            <p:nvPr/>
          </p:nvSpPr>
          <p:spPr>
            <a:xfrm rot="16200000">
              <a:off x="2764771" y="685568"/>
              <a:ext cx="4022232" cy="4169111"/>
            </a:xfrm>
            <a:custGeom>
              <a:avLst/>
              <a:gdLst>
                <a:gd name="connsiteX0" fmla="*/ 1264642 w 4022232"/>
                <a:gd name="connsiteY0" fmla="*/ 3151783 h 4169111"/>
                <a:gd name="connsiteX1" fmla="*/ 1235605 w 4022232"/>
                <a:gd name="connsiteY1" fmla="*/ 3154134 h 4169111"/>
                <a:gd name="connsiteX2" fmla="*/ 1233914 w 4022232"/>
                <a:gd name="connsiteY2" fmla="*/ 3159827 h 4169111"/>
                <a:gd name="connsiteX3" fmla="*/ 1238909 w 4022232"/>
                <a:gd name="connsiteY3" fmla="*/ 3157731 h 4169111"/>
                <a:gd name="connsiteX4" fmla="*/ 1753590 w 4022232"/>
                <a:gd name="connsiteY4" fmla="*/ 863254 h 4169111"/>
                <a:gd name="connsiteX5" fmla="*/ 1752989 w 4022232"/>
                <a:gd name="connsiteY5" fmla="*/ 861544 h 4169111"/>
                <a:gd name="connsiteX6" fmla="*/ 1749714 w 4022232"/>
                <a:gd name="connsiteY6" fmla="*/ 865605 h 4169111"/>
                <a:gd name="connsiteX7" fmla="*/ 4022232 w 4022232"/>
                <a:gd name="connsiteY7" fmla="*/ 2084555 h 4169111"/>
                <a:gd name="connsiteX8" fmla="*/ 3519199 w 4022232"/>
                <a:gd name="connsiteY8" fmla="*/ 2701755 h 4169111"/>
                <a:gd name="connsiteX9" fmla="*/ 3433000 w 4022232"/>
                <a:gd name="connsiteY9" fmla="*/ 2710445 h 4169111"/>
                <a:gd name="connsiteX10" fmla="*/ 3423594 w 4022232"/>
                <a:gd name="connsiteY10" fmla="*/ 2721984 h 4169111"/>
                <a:gd name="connsiteX11" fmla="*/ 3388811 w 4022232"/>
                <a:gd name="connsiteY11" fmla="*/ 2722777 h 4169111"/>
                <a:gd name="connsiteX12" fmla="*/ 3025306 w 4022232"/>
                <a:gd name="connsiteY12" fmla="*/ 2912386 h 4169111"/>
                <a:gd name="connsiteX13" fmla="*/ 2913612 w 4022232"/>
                <a:gd name="connsiteY13" fmla="*/ 3202188 h 4169111"/>
                <a:gd name="connsiteX14" fmla="*/ 2916160 w 4022232"/>
                <a:gd name="connsiteY14" fmla="*/ 3296958 h 4169111"/>
                <a:gd name="connsiteX15" fmla="*/ 2921781 w 4022232"/>
                <a:gd name="connsiteY15" fmla="*/ 3308106 h 4169111"/>
                <a:gd name="connsiteX16" fmla="*/ 2965480 w 4022232"/>
                <a:gd name="connsiteY16" fmla="*/ 3539111 h 4169111"/>
                <a:gd name="connsiteX17" fmla="*/ 2335480 w 4022232"/>
                <a:gd name="connsiteY17" fmla="*/ 4169111 h 4169111"/>
                <a:gd name="connsiteX18" fmla="*/ 1813075 w 4022232"/>
                <a:gd name="connsiteY18" fmla="*/ 3891350 h 4169111"/>
                <a:gd name="connsiteX19" fmla="*/ 1773511 w 4022232"/>
                <a:gd name="connsiteY19" fmla="*/ 3818459 h 4169111"/>
                <a:gd name="connsiteX20" fmla="*/ 1764855 w 4022232"/>
                <a:gd name="connsiteY20" fmla="*/ 3814381 h 4169111"/>
                <a:gd name="connsiteX21" fmla="*/ 1758343 w 4022232"/>
                <a:gd name="connsiteY21" fmla="*/ 3790515 h 4169111"/>
                <a:gd name="connsiteX22" fmla="*/ 1754989 w 4022232"/>
                <a:gd name="connsiteY22" fmla="*/ 3784335 h 4169111"/>
                <a:gd name="connsiteX23" fmla="*/ 1750085 w 4022232"/>
                <a:gd name="connsiteY23" fmla="*/ 3768538 h 4169111"/>
                <a:gd name="connsiteX24" fmla="*/ 1711838 w 4022232"/>
                <a:gd name="connsiteY24" fmla="*/ 3684860 h 4169111"/>
                <a:gd name="connsiteX25" fmla="*/ 1484023 w 4022232"/>
                <a:gd name="connsiteY25" fmla="*/ 3473764 h 4169111"/>
                <a:gd name="connsiteX26" fmla="*/ 1074170 w 4022232"/>
                <a:gd name="connsiteY26" fmla="*/ 3463441 h 4169111"/>
                <a:gd name="connsiteX27" fmla="*/ 1046835 w 4022232"/>
                <a:gd name="connsiteY27" fmla="*/ 3476070 h 4169111"/>
                <a:gd name="connsiteX28" fmla="*/ 1034731 w 4022232"/>
                <a:gd name="connsiteY28" fmla="*/ 3470367 h 4169111"/>
                <a:gd name="connsiteX29" fmla="*/ 1030739 w 4022232"/>
                <a:gd name="connsiteY29" fmla="*/ 3474265 h 4169111"/>
                <a:gd name="connsiteX30" fmla="*/ 630000 w 4022232"/>
                <a:gd name="connsiteY30" fmla="*/ 3618127 h 4169111"/>
                <a:gd name="connsiteX31" fmla="*/ 0 w 4022232"/>
                <a:gd name="connsiteY31" fmla="*/ 2988127 h 4169111"/>
                <a:gd name="connsiteX32" fmla="*/ 303322 w 4022232"/>
                <a:gd name="connsiteY32" fmla="*/ 2449334 h 4169111"/>
                <a:gd name="connsiteX33" fmla="*/ 310807 w 4022232"/>
                <a:gd name="connsiteY33" fmla="*/ 2445617 h 4169111"/>
                <a:gd name="connsiteX34" fmla="*/ 366809 w 4022232"/>
                <a:gd name="connsiteY34" fmla="*/ 2379968 h 4169111"/>
                <a:gd name="connsiteX35" fmla="*/ 462000 w 4022232"/>
                <a:gd name="connsiteY35" fmla="*/ 2084333 h 4169111"/>
                <a:gd name="connsiteX36" fmla="*/ 366809 w 4022232"/>
                <a:gd name="connsiteY36" fmla="*/ 1788699 h 4169111"/>
                <a:gd name="connsiteX37" fmla="*/ 319068 w 4022232"/>
                <a:gd name="connsiteY37" fmla="*/ 1732735 h 4169111"/>
                <a:gd name="connsiteX38" fmla="*/ 303322 w 4022232"/>
                <a:gd name="connsiteY38" fmla="*/ 1724916 h 4169111"/>
                <a:gd name="connsiteX39" fmla="*/ 0 w 4022232"/>
                <a:gd name="connsiteY39" fmla="*/ 1186124 h 4169111"/>
                <a:gd name="connsiteX40" fmla="*/ 630000 w 4022232"/>
                <a:gd name="connsiteY40" fmla="*/ 556123 h 4169111"/>
                <a:gd name="connsiteX41" fmla="*/ 982239 w 4022232"/>
                <a:gd name="connsiteY41" fmla="*/ 663718 h 4169111"/>
                <a:gd name="connsiteX42" fmla="*/ 1027553 w 4022232"/>
                <a:gd name="connsiteY42" fmla="*/ 699323 h 4169111"/>
                <a:gd name="connsiteX43" fmla="*/ 1069679 w 4022232"/>
                <a:gd name="connsiteY43" fmla="*/ 721094 h 4169111"/>
                <a:gd name="connsiteX44" fmla="*/ 1379212 w 4022232"/>
                <a:gd name="connsiteY44" fmla="*/ 746611 h 4169111"/>
                <a:gd name="connsiteX45" fmla="*/ 1708085 w 4022232"/>
                <a:gd name="connsiteY45" fmla="*/ 501808 h 4169111"/>
                <a:gd name="connsiteX46" fmla="*/ 1721800 w 4022232"/>
                <a:gd name="connsiteY46" fmla="*/ 475002 h 4169111"/>
                <a:gd name="connsiteX47" fmla="*/ 1727377 w 4022232"/>
                <a:gd name="connsiteY47" fmla="*/ 473727 h 4169111"/>
                <a:gd name="connsiteX48" fmla="*/ 1754989 w 4022232"/>
                <a:gd name="connsiteY48" fmla="*/ 384775 h 4169111"/>
                <a:gd name="connsiteX49" fmla="*/ 2335481 w 4022232"/>
                <a:gd name="connsiteY49" fmla="*/ 0 h 4169111"/>
                <a:gd name="connsiteX50" fmla="*/ 2965480 w 4022232"/>
                <a:gd name="connsiteY50" fmla="*/ 629999 h 4169111"/>
                <a:gd name="connsiteX51" fmla="*/ 2954207 w 4022232"/>
                <a:gd name="connsiteY51" fmla="*/ 749260 h 4169111"/>
                <a:gd name="connsiteX52" fmla="*/ 2941053 w 4022232"/>
                <a:gd name="connsiteY52" fmla="*/ 794592 h 4169111"/>
                <a:gd name="connsiteX53" fmla="*/ 2949328 w 4022232"/>
                <a:gd name="connsiteY53" fmla="*/ 806062 h 4169111"/>
                <a:gd name="connsiteX54" fmla="*/ 2941088 w 4022232"/>
                <a:gd name="connsiteY54" fmla="*/ 839865 h 4169111"/>
                <a:gd name="connsiteX55" fmla="*/ 3030114 w 4022232"/>
                <a:gd name="connsiteY55" fmla="*/ 1240067 h 4169111"/>
                <a:gd name="connsiteX56" fmla="*/ 3383718 w 4022232"/>
                <a:gd name="connsiteY56" fmla="*/ 1447552 h 4169111"/>
                <a:gd name="connsiteX57" fmla="*/ 3413750 w 4022232"/>
                <a:gd name="connsiteY57" fmla="*/ 1449738 h 4169111"/>
                <a:gd name="connsiteX58" fmla="*/ 3419186 w 4022232"/>
                <a:gd name="connsiteY58" fmla="*/ 1457272 h 4169111"/>
                <a:gd name="connsiteX59" fmla="*/ 3519199 w 4022232"/>
                <a:gd name="connsiteY59" fmla="*/ 1467354 h 4169111"/>
                <a:gd name="connsiteX60" fmla="*/ 4022232 w 4022232"/>
                <a:gd name="connsiteY60" fmla="*/ 2084555 h 4169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4022232" h="4169111">
                  <a:moveTo>
                    <a:pt x="1264642" y="3151783"/>
                  </a:moveTo>
                  <a:lnTo>
                    <a:pt x="1235605" y="3154134"/>
                  </a:lnTo>
                  <a:lnTo>
                    <a:pt x="1233914" y="3159827"/>
                  </a:lnTo>
                  <a:lnTo>
                    <a:pt x="1238909" y="3157731"/>
                  </a:lnTo>
                  <a:close/>
                  <a:moveTo>
                    <a:pt x="1753590" y="863254"/>
                  </a:moveTo>
                  <a:lnTo>
                    <a:pt x="1752989" y="861544"/>
                  </a:lnTo>
                  <a:lnTo>
                    <a:pt x="1749714" y="865605"/>
                  </a:lnTo>
                  <a:close/>
                  <a:moveTo>
                    <a:pt x="4022232" y="2084555"/>
                  </a:moveTo>
                  <a:cubicBezTo>
                    <a:pt x="4022232" y="2389001"/>
                    <a:pt x="3806279" y="2643010"/>
                    <a:pt x="3519199" y="2701755"/>
                  </a:cubicBezTo>
                  <a:lnTo>
                    <a:pt x="3433000" y="2710445"/>
                  </a:lnTo>
                  <a:lnTo>
                    <a:pt x="3423594" y="2721984"/>
                  </a:lnTo>
                  <a:lnTo>
                    <a:pt x="3388811" y="2722777"/>
                  </a:lnTo>
                  <a:cubicBezTo>
                    <a:pt x="3247323" y="2736126"/>
                    <a:pt x="3116242" y="2799789"/>
                    <a:pt x="3025306" y="2912386"/>
                  </a:cubicBezTo>
                  <a:cubicBezTo>
                    <a:pt x="2957104" y="2996833"/>
                    <a:pt x="2920562" y="3097562"/>
                    <a:pt x="2913612" y="3202188"/>
                  </a:cubicBezTo>
                  <a:lnTo>
                    <a:pt x="2916160" y="3296958"/>
                  </a:lnTo>
                  <a:lnTo>
                    <a:pt x="2921781" y="3308106"/>
                  </a:lnTo>
                  <a:cubicBezTo>
                    <a:pt x="2949986" y="3379633"/>
                    <a:pt x="2965480" y="3457563"/>
                    <a:pt x="2965480" y="3539111"/>
                  </a:cubicBezTo>
                  <a:cubicBezTo>
                    <a:pt x="2965480" y="3887050"/>
                    <a:pt x="2683419" y="4169111"/>
                    <a:pt x="2335480" y="4169111"/>
                  </a:cubicBezTo>
                  <a:cubicBezTo>
                    <a:pt x="2118018" y="4169111"/>
                    <a:pt x="1926290" y="4058931"/>
                    <a:pt x="1813075" y="3891350"/>
                  </a:cubicBezTo>
                  <a:lnTo>
                    <a:pt x="1773511" y="3818459"/>
                  </a:lnTo>
                  <a:lnTo>
                    <a:pt x="1764855" y="3814381"/>
                  </a:lnTo>
                  <a:lnTo>
                    <a:pt x="1758343" y="3790515"/>
                  </a:lnTo>
                  <a:lnTo>
                    <a:pt x="1754989" y="3784335"/>
                  </a:lnTo>
                  <a:lnTo>
                    <a:pt x="1750085" y="3768538"/>
                  </a:lnTo>
                  <a:lnTo>
                    <a:pt x="1711838" y="3684860"/>
                  </a:lnTo>
                  <a:cubicBezTo>
                    <a:pt x="1659561" y="3593965"/>
                    <a:pt x="1582425" y="3519588"/>
                    <a:pt x="1484023" y="3473764"/>
                  </a:cubicBezTo>
                  <a:cubicBezTo>
                    <a:pt x="1352820" y="3412665"/>
                    <a:pt x="1207098" y="3413172"/>
                    <a:pt x="1074170" y="3463441"/>
                  </a:cubicBezTo>
                  <a:lnTo>
                    <a:pt x="1046835" y="3476070"/>
                  </a:lnTo>
                  <a:lnTo>
                    <a:pt x="1034731" y="3470367"/>
                  </a:lnTo>
                  <a:lnTo>
                    <a:pt x="1030739" y="3474265"/>
                  </a:lnTo>
                  <a:cubicBezTo>
                    <a:pt x="921838" y="3564138"/>
                    <a:pt x="782224" y="3618127"/>
                    <a:pt x="630000" y="3618127"/>
                  </a:cubicBezTo>
                  <a:cubicBezTo>
                    <a:pt x="282061" y="3618127"/>
                    <a:pt x="0" y="3336066"/>
                    <a:pt x="0" y="2988127"/>
                  </a:cubicBezTo>
                  <a:cubicBezTo>
                    <a:pt x="0" y="2759792"/>
                    <a:pt x="121474" y="2559828"/>
                    <a:pt x="303322" y="2449334"/>
                  </a:cubicBezTo>
                  <a:lnTo>
                    <a:pt x="310807" y="2445617"/>
                  </a:lnTo>
                  <a:lnTo>
                    <a:pt x="366809" y="2379968"/>
                  </a:lnTo>
                  <a:cubicBezTo>
                    <a:pt x="427138" y="2294205"/>
                    <a:pt x="462000" y="2192882"/>
                    <a:pt x="462000" y="2084333"/>
                  </a:cubicBezTo>
                  <a:cubicBezTo>
                    <a:pt x="462000" y="1975784"/>
                    <a:pt x="427138" y="1874461"/>
                    <a:pt x="366809" y="1788699"/>
                  </a:cubicBezTo>
                  <a:lnTo>
                    <a:pt x="319068" y="1732735"/>
                  </a:lnTo>
                  <a:lnTo>
                    <a:pt x="303322" y="1724916"/>
                  </a:lnTo>
                  <a:cubicBezTo>
                    <a:pt x="121474" y="1614422"/>
                    <a:pt x="0" y="1414459"/>
                    <a:pt x="0" y="1186124"/>
                  </a:cubicBezTo>
                  <a:cubicBezTo>
                    <a:pt x="0" y="838184"/>
                    <a:pt x="282061" y="556123"/>
                    <a:pt x="630000" y="556123"/>
                  </a:cubicBezTo>
                  <a:cubicBezTo>
                    <a:pt x="760477" y="556123"/>
                    <a:pt x="881690" y="595788"/>
                    <a:pt x="982239" y="663718"/>
                  </a:cubicBezTo>
                  <a:lnTo>
                    <a:pt x="1027553" y="699323"/>
                  </a:lnTo>
                  <a:lnTo>
                    <a:pt x="1069679" y="721094"/>
                  </a:lnTo>
                  <a:cubicBezTo>
                    <a:pt x="1166908" y="760355"/>
                    <a:pt x="1273503" y="771279"/>
                    <a:pt x="1379212" y="746611"/>
                  </a:cubicBezTo>
                  <a:cubicBezTo>
                    <a:pt x="1520157" y="713721"/>
                    <a:pt x="1634508" y="623395"/>
                    <a:pt x="1708085" y="501808"/>
                  </a:cubicBezTo>
                  <a:lnTo>
                    <a:pt x="1721800" y="475002"/>
                  </a:lnTo>
                  <a:lnTo>
                    <a:pt x="1727377" y="473727"/>
                  </a:lnTo>
                  <a:lnTo>
                    <a:pt x="1754989" y="384775"/>
                  </a:lnTo>
                  <a:cubicBezTo>
                    <a:pt x="1850628" y="158659"/>
                    <a:pt x="2074526" y="0"/>
                    <a:pt x="2335481" y="0"/>
                  </a:cubicBezTo>
                  <a:cubicBezTo>
                    <a:pt x="2683419" y="0"/>
                    <a:pt x="2965480" y="282061"/>
                    <a:pt x="2965480" y="629999"/>
                  </a:cubicBezTo>
                  <a:cubicBezTo>
                    <a:pt x="2965480" y="670773"/>
                    <a:pt x="2961606" y="710643"/>
                    <a:pt x="2954207" y="749260"/>
                  </a:cubicBezTo>
                  <a:lnTo>
                    <a:pt x="2941053" y="794592"/>
                  </a:lnTo>
                  <a:lnTo>
                    <a:pt x="2949328" y="806062"/>
                  </a:lnTo>
                  <a:lnTo>
                    <a:pt x="2941088" y="839865"/>
                  </a:lnTo>
                  <a:cubicBezTo>
                    <a:pt x="2917348" y="979984"/>
                    <a:pt x="2944902" y="1123079"/>
                    <a:pt x="3030114" y="1240067"/>
                  </a:cubicBezTo>
                  <a:cubicBezTo>
                    <a:pt x="3115326" y="1357055"/>
                    <a:pt x="3243071" y="1427170"/>
                    <a:pt x="3383718" y="1447552"/>
                  </a:cubicBezTo>
                  <a:lnTo>
                    <a:pt x="3413750" y="1449738"/>
                  </a:lnTo>
                  <a:lnTo>
                    <a:pt x="3419186" y="1457272"/>
                  </a:lnTo>
                  <a:lnTo>
                    <a:pt x="3519199" y="1467354"/>
                  </a:lnTo>
                  <a:cubicBezTo>
                    <a:pt x="3806279" y="1526099"/>
                    <a:pt x="4022232" y="1780108"/>
                    <a:pt x="4022232" y="2084555"/>
                  </a:cubicBez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400">
                <a:latin typeface="Figtree"/>
              </a:endParaRPr>
            </a:p>
          </p:txBody>
        </p:sp>
        <p:graphicFrame>
          <p:nvGraphicFramePr>
            <p:cNvPr id="2" name="Diagram 1">
              <a:extLst>
                <a:ext uri="{FF2B5EF4-FFF2-40B4-BE49-F238E27FC236}">
                  <a16:creationId xmlns:a16="http://schemas.microsoft.com/office/drawing/2014/main" id="{56B3D7AA-0E32-A0F2-ED59-7699A4255773}"/>
                </a:ext>
              </a:extLst>
            </p:cNvPr>
            <p:cNvGraphicFramePr/>
            <p:nvPr>
              <p:extLst>
                <p:ext uri="{D42A27DB-BD31-4B8C-83A1-F6EECF244321}">
                  <p14:modId xmlns:p14="http://schemas.microsoft.com/office/powerpoint/2010/main" val="2829314301"/>
                </p:ext>
              </p:extLst>
            </p:nvPr>
          </p:nvGraphicFramePr>
          <p:xfrm>
            <a:off x="1808558" y="815150"/>
            <a:ext cx="5934658" cy="39099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sp>
        <p:nvSpPr>
          <p:cNvPr id="11" name="Title 1">
            <a:extLst>
              <a:ext uri="{FF2B5EF4-FFF2-40B4-BE49-F238E27FC236}">
                <a16:creationId xmlns:a16="http://schemas.microsoft.com/office/drawing/2014/main" id="{20DEF09E-1F19-2681-F6CF-955FBE66AA1C}"/>
              </a:ext>
            </a:extLst>
          </p:cNvPr>
          <p:cNvSpPr txBox="1">
            <a:spLocks/>
          </p:cNvSpPr>
          <p:nvPr/>
        </p:nvSpPr>
        <p:spPr>
          <a:xfrm>
            <a:off x="152081" y="177585"/>
            <a:ext cx="10515600" cy="727691"/>
          </a:xfrm>
          <a:prstGeom prst="rect">
            <a:avLst/>
          </a:prstGeom>
        </p:spPr>
        <p:txBody>
          <a:bodyPr lIns="121920" tIns="60960" rIns="121920" bIns="6096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77">
              <a:defRPr/>
            </a:pPr>
            <a:r>
              <a:rPr lang="en-GB" sz="3200" b="1">
                <a:latin typeface="Figtree"/>
              </a:rPr>
              <a:t>CCS Governance Framework</a:t>
            </a:r>
          </a:p>
        </p:txBody>
      </p:sp>
      <p:sp>
        <p:nvSpPr>
          <p:cNvPr id="8" name="Rectangle: Rounded Corners 7">
            <a:extLst>
              <a:ext uri="{FF2B5EF4-FFF2-40B4-BE49-F238E27FC236}">
                <a16:creationId xmlns:a16="http://schemas.microsoft.com/office/drawing/2014/main" id="{B5E815FF-664A-02E4-810D-7DFF8ECDAC3D}"/>
              </a:ext>
            </a:extLst>
          </p:cNvPr>
          <p:cNvSpPr/>
          <p:nvPr/>
        </p:nvSpPr>
        <p:spPr>
          <a:xfrm>
            <a:off x="336071" y="2719118"/>
            <a:ext cx="2675492" cy="806794"/>
          </a:xfrm>
          <a:prstGeom prst="roundRect">
            <a:avLst/>
          </a:prstGeom>
          <a:solidFill>
            <a:srgbClr val="E6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a:endParaRPr>
          </a:p>
        </p:txBody>
      </p:sp>
      <p:sp>
        <p:nvSpPr>
          <p:cNvPr id="12" name="TextBox 11">
            <a:extLst>
              <a:ext uri="{FF2B5EF4-FFF2-40B4-BE49-F238E27FC236}">
                <a16:creationId xmlns:a16="http://schemas.microsoft.com/office/drawing/2014/main" id="{C6B80BB1-2363-6B68-AC90-85C91643D437}"/>
              </a:ext>
            </a:extLst>
          </p:cNvPr>
          <p:cNvSpPr txBox="1"/>
          <p:nvPr/>
        </p:nvSpPr>
        <p:spPr>
          <a:xfrm>
            <a:off x="336071" y="2790069"/>
            <a:ext cx="2642362" cy="677108"/>
          </a:xfrm>
          <a:prstGeom prst="rect">
            <a:avLst/>
          </a:prstGeom>
          <a:noFill/>
        </p:spPr>
        <p:txBody>
          <a:bodyPr wrap="square" lIns="121920" tIns="60960" rIns="121920" bIns="60960" anchor="t">
            <a:spAutoFit/>
          </a:bodyPr>
          <a:lstStyle/>
          <a:p>
            <a:pPr defTabSz="914354"/>
            <a:r>
              <a:rPr lang="en-GB" sz="1200" b="1">
                <a:solidFill>
                  <a:srgbClr val="4D38F5"/>
                </a:solidFill>
                <a:latin typeface="Figtree"/>
                <a:ea typeface="Calibri"/>
                <a:cs typeface="Calibri"/>
              </a:rPr>
              <a:t>Funding</a:t>
            </a:r>
          </a:p>
          <a:p>
            <a:pPr defTabSz="914354"/>
            <a:r>
              <a:rPr lang="en-GB" sz="1200">
                <a:solidFill>
                  <a:srgbClr val="201E2E"/>
                </a:solidFill>
                <a:latin typeface="Figtree"/>
                <a:ea typeface="Calibri"/>
                <a:cs typeface="Calibri"/>
              </a:rPr>
              <a:t>Update on funding arrangements and qualification costs.</a:t>
            </a:r>
          </a:p>
        </p:txBody>
      </p:sp>
      <p:sp>
        <p:nvSpPr>
          <p:cNvPr id="17" name="Rectangle: Rounded Corners 16">
            <a:extLst>
              <a:ext uri="{FF2B5EF4-FFF2-40B4-BE49-F238E27FC236}">
                <a16:creationId xmlns:a16="http://schemas.microsoft.com/office/drawing/2014/main" id="{6154A303-4623-721E-0343-FE2C19DBEF35}"/>
              </a:ext>
            </a:extLst>
          </p:cNvPr>
          <p:cNvSpPr/>
          <p:nvPr/>
        </p:nvSpPr>
        <p:spPr>
          <a:xfrm>
            <a:off x="9049482" y="3036322"/>
            <a:ext cx="2773945" cy="922751"/>
          </a:xfrm>
          <a:prstGeom prst="roundRect">
            <a:avLst/>
          </a:prstGeom>
          <a:solidFill>
            <a:srgbClr val="E6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a:endParaRPr>
          </a:p>
        </p:txBody>
      </p:sp>
      <p:sp>
        <p:nvSpPr>
          <p:cNvPr id="18" name="TextBox 17">
            <a:extLst>
              <a:ext uri="{FF2B5EF4-FFF2-40B4-BE49-F238E27FC236}">
                <a16:creationId xmlns:a16="http://schemas.microsoft.com/office/drawing/2014/main" id="{8C5D390A-DF76-A403-CEB6-7B39042851F3}"/>
              </a:ext>
            </a:extLst>
          </p:cNvPr>
          <p:cNvSpPr txBox="1"/>
          <p:nvPr/>
        </p:nvSpPr>
        <p:spPr>
          <a:xfrm>
            <a:off x="9049482" y="3124788"/>
            <a:ext cx="2773945" cy="677108"/>
          </a:xfrm>
          <a:prstGeom prst="rect">
            <a:avLst/>
          </a:prstGeom>
          <a:noFill/>
        </p:spPr>
        <p:txBody>
          <a:bodyPr wrap="square" lIns="121920" tIns="60960" rIns="121920" bIns="60960" anchor="t">
            <a:spAutoFit/>
          </a:bodyPr>
          <a:lstStyle/>
          <a:p>
            <a:pPr defTabSz="914354"/>
            <a:r>
              <a:rPr lang="en-GB" sz="1200" b="1">
                <a:solidFill>
                  <a:srgbClr val="4D38F5"/>
                </a:solidFill>
                <a:latin typeface="Figtree"/>
                <a:ea typeface="Calibri"/>
                <a:cs typeface="Calibri"/>
              </a:rPr>
              <a:t>User Qualification</a:t>
            </a:r>
          </a:p>
          <a:p>
            <a:pPr defTabSz="914354"/>
            <a:r>
              <a:rPr lang="en-GB" sz="1200">
                <a:solidFill>
                  <a:srgbClr val="201E2E"/>
                </a:solidFill>
                <a:latin typeface="Figtree"/>
                <a:ea typeface="Calibri"/>
                <a:cs typeface="Calibri"/>
              </a:rPr>
              <a:t>Update on proposed stages of  CCS User Qualification.</a:t>
            </a:r>
          </a:p>
        </p:txBody>
      </p:sp>
      <p:sp>
        <p:nvSpPr>
          <p:cNvPr id="21" name="Rectangle: Rounded Corners 20">
            <a:extLst>
              <a:ext uri="{FF2B5EF4-FFF2-40B4-BE49-F238E27FC236}">
                <a16:creationId xmlns:a16="http://schemas.microsoft.com/office/drawing/2014/main" id="{7701AC36-8723-0CD0-8320-D5FD705A9E13}"/>
              </a:ext>
            </a:extLst>
          </p:cNvPr>
          <p:cNvSpPr/>
          <p:nvPr/>
        </p:nvSpPr>
        <p:spPr>
          <a:xfrm>
            <a:off x="8572581" y="5242394"/>
            <a:ext cx="2773945" cy="1059596"/>
          </a:xfrm>
          <a:prstGeom prst="roundRect">
            <a:avLst/>
          </a:prstGeom>
          <a:solidFill>
            <a:srgbClr val="E6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a:endParaRPr>
          </a:p>
        </p:txBody>
      </p:sp>
      <p:sp>
        <p:nvSpPr>
          <p:cNvPr id="22" name="TextBox 21">
            <a:extLst>
              <a:ext uri="{FF2B5EF4-FFF2-40B4-BE49-F238E27FC236}">
                <a16:creationId xmlns:a16="http://schemas.microsoft.com/office/drawing/2014/main" id="{1AB0898E-FCD7-3A03-84F5-7437B24F5AC2}"/>
              </a:ext>
            </a:extLst>
          </p:cNvPr>
          <p:cNvSpPr txBox="1"/>
          <p:nvPr/>
        </p:nvSpPr>
        <p:spPr>
          <a:xfrm>
            <a:off x="8572580" y="5308330"/>
            <a:ext cx="2773945" cy="1046440"/>
          </a:xfrm>
          <a:prstGeom prst="rect">
            <a:avLst/>
          </a:prstGeom>
          <a:noFill/>
        </p:spPr>
        <p:txBody>
          <a:bodyPr wrap="square" lIns="121920" tIns="60960" rIns="121920" bIns="60960" anchor="t">
            <a:spAutoFit/>
          </a:bodyPr>
          <a:lstStyle/>
          <a:p>
            <a:pPr defTabSz="914354"/>
            <a:r>
              <a:rPr lang="en-GB" sz="1200" b="1">
                <a:solidFill>
                  <a:srgbClr val="4D38F5"/>
                </a:solidFill>
                <a:latin typeface="Figtree"/>
                <a:ea typeface="Calibri"/>
                <a:cs typeface="Calibri"/>
              </a:rPr>
              <a:t>Assurance</a:t>
            </a:r>
            <a:r>
              <a:rPr lang="en-GB" sz="1200" b="1">
                <a:solidFill>
                  <a:srgbClr val="FF206E"/>
                </a:solidFill>
                <a:latin typeface="Figtree"/>
                <a:ea typeface="Calibri"/>
                <a:cs typeface="Calibri"/>
              </a:rPr>
              <a:t> </a:t>
            </a:r>
          </a:p>
          <a:p>
            <a:pPr defTabSz="914354"/>
            <a:r>
              <a:rPr lang="en-GB" sz="1200">
                <a:solidFill>
                  <a:srgbClr val="201E2E"/>
                </a:solidFill>
                <a:latin typeface="Figtree"/>
                <a:ea typeface="Calibri"/>
                <a:cs typeface="Calibri"/>
              </a:rPr>
              <a:t>Utilising REC performance assurance, to deliver ongoing assurance monitoring, with escalation to PAB for breach. </a:t>
            </a:r>
          </a:p>
        </p:txBody>
      </p:sp>
      <p:sp>
        <p:nvSpPr>
          <p:cNvPr id="23" name="Rectangle: Rounded Corners 22">
            <a:extLst>
              <a:ext uri="{FF2B5EF4-FFF2-40B4-BE49-F238E27FC236}">
                <a16:creationId xmlns:a16="http://schemas.microsoft.com/office/drawing/2014/main" id="{59C62B71-3C3D-E3C6-4A10-66F3470706B5}"/>
              </a:ext>
            </a:extLst>
          </p:cNvPr>
          <p:cNvSpPr/>
          <p:nvPr/>
        </p:nvSpPr>
        <p:spPr>
          <a:xfrm>
            <a:off x="8009112" y="1091418"/>
            <a:ext cx="2773945" cy="953290"/>
          </a:xfrm>
          <a:prstGeom prst="roundRect">
            <a:avLst/>
          </a:prstGeom>
          <a:solidFill>
            <a:srgbClr val="E6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a:endParaRPr>
          </a:p>
        </p:txBody>
      </p:sp>
      <p:sp>
        <p:nvSpPr>
          <p:cNvPr id="24" name="TextBox 23">
            <a:extLst>
              <a:ext uri="{FF2B5EF4-FFF2-40B4-BE49-F238E27FC236}">
                <a16:creationId xmlns:a16="http://schemas.microsoft.com/office/drawing/2014/main" id="{94096902-583E-C46C-87FF-08516097DB87}"/>
              </a:ext>
            </a:extLst>
          </p:cNvPr>
          <p:cNvSpPr txBox="1"/>
          <p:nvPr/>
        </p:nvSpPr>
        <p:spPr>
          <a:xfrm>
            <a:off x="8009110" y="1226338"/>
            <a:ext cx="2773945" cy="677108"/>
          </a:xfrm>
          <a:prstGeom prst="rect">
            <a:avLst/>
          </a:prstGeom>
          <a:noFill/>
        </p:spPr>
        <p:txBody>
          <a:bodyPr wrap="square" lIns="121920" tIns="60960" rIns="121920" bIns="60960" anchor="t">
            <a:spAutoFit/>
          </a:bodyPr>
          <a:lstStyle/>
          <a:p>
            <a:pPr defTabSz="914354"/>
            <a:r>
              <a:rPr lang="en-GB" sz="1200" b="1">
                <a:solidFill>
                  <a:srgbClr val="4D38F5"/>
                </a:solidFill>
                <a:latin typeface="Figtree"/>
                <a:ea typeface="Calibri"/>
                <a:cs typeface="Calibri"/>
              </a:rPr>
              <a:t>Change Control</a:t>
            </a:r>
          </a:p>
          <a:p>
            <a:pPr defTabSz="914354"/>
            <a:r>
              <a:rPr lang="en-GB" sz="1200">
                <a:solidFill>
                  <a:srgbClr val="201E2E"/>
                </a:solidFill>
                <a:latin typeface="Figtree"/>
                <a:ea typeface="Calibri"/>
                <a:cs typeface="Calibri"/>
              </a:rPr>
              <a:t>Utilising the existing REC Change Management process.</a:t>
            </a:r>
          </a:p>
        </p:txBody>
      </p:sp>
      <p:sp>
        <p:nvSpPr>
          <p:cNvPr id="4" name="Rectangle: Rounded Corners 3">
            <a:extLst>
              <a:ext uri="{FF2B5EF4-FFF2-40B4-BE49-F238E27FC236}">
                <a16:creationId xmlns:a16="http://schemas.microsoft.com/office/drawing/2014/main" id="{89115D5C-BD9E-42A3-1141-E085B357C92A}"/>
              </a:ext>
            </a:extLst>
          </p:cNvPr>
          <p:cNvSpPr/>
          <p:nvPr/>
        </p:nvSpPr>
        <p:spPr>
          <a:xfrm>
            <a:off x="834433" y="5242055"/>
            <a:ext cx="2773945" cy="812316"/>
          </a:xfrm>
          <a:prstGeom prst="roundRect">
            <a:avLst/>
          </a:prstGeom>
          <a:solidFill>
            <a:srgbClr val="E6E5E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a:latin typeface="Figtree"/>
            </a:endParaRPr>
          </a:p>
        </p:txBody>
      </p:sp>
      <p:sp>
        <p:nvSpPr>
          <p:cNvPr id="5" name="TextBox 4">
            <a:extLst>
              <a:ext uri="{FF2B5EF4-FFF2-40B4-BE49-F238E27FC236}">
                <a16:creationId xmlns:a16="http://schemas.microsoft.com/office/drawing/2014/main" id="{7A8D283D-A7C6-88B0-40FA-122D4C1E92A0}"/>
              </a:ext>
            </a:extLst>
          </p:cNvPr>
          <p:cNvSpPr txBox="1"/>
          <p:nvPr/>
        </p:nvSpPr>
        <p:spPr>
          <a:xfrm>
            <a:off x="834433" y="5308316"/>
            <a:ext cx="2773945" cy="677108"/>
          </a:xfrm>
          <a:prstGeom prst="rect">
            <a:avLst/>
          </a:prstGeom>
          <a:noFill/>
        </p:spPr>
        <p:txBody>
          <a:bodyPr wrap="square" lIns="121920" tIns="60960" rIns="121920" bIns="60960" anchor="t">
            <a:spAutoFit/>
          </a:bodyPr>
          <a:lstStyle/>
          <a:p>
            <a:pPr defTabSz="914354"/>
            <a:r>
              <a:rPr lang="en-GB" sz="1200" b="1">
                <a:solidFill>
                  <a:srgbClr val="4D38F5"/>
                </a:solidFill>
                <a:latin typeface="Figtree"/>
                <a:ea typeface="Calibri"/>
                <a:cs typeface="Calibri"/>
              </a:rPr>
              <a:t>Issue and Error Resolution</a:t>
            </a:r>
          </a:p>
          <a:p>
            <a:pPr defTabSz="914354"/>
            <a:r>
              <a:rPr lang="en-GB" sz="1200">
                <a:solidFill>
                  <a:srgbClr val="201E2E"/>
                </a:solidFill>
                <a:latin typeface="Figtree"/>
                <a:ea typeface="Calibri"/>
                <a:cs typeface="Calibri"/>
              </a:rPr>
              <a:t>Ongoing work to define query management process</a:t>
            </a:r>
            <a:endParaRPr lang="en-GB" sz="1200">
              <a:solidFill>
                <a:srgbClr val="201E2E"/>
              </a:solidFill>
              <a:highlight>
                <a:srgbClr val="FFFF00"/>
              </a:highlight>
              <a:latin typeface="Figtree"/>
              <a:ea typeface="Calibri"/>
              <a:cs typeface="Calibri"/>
            </a:endParaRPr>
          </a:p>
        </p:txBody>
      </p:sp>
    </p:spTree>
    <p:extLst>
      <p:ext uri="{BB962C8B-B14F-4D97-AF65-F5344CB8AC3E}">
        <p14:creationId xmlns:p14="http://schemas.microsoft.com/office/powerpoint/2010/main" val="3566704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BC24EB-AD6A-A7A0-5B61-410E4E54B0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B30F62-7030-0B54-3147-869E52F1658F}"/>
              </a:ext>
            </a:extLst>
          </p:cNvPr>
          <p:cNvSpPr txBox="1">
            <a:spLocks/>
          </p:cNvSpPr>
          <p:nvPr/>
        </p:nvSpPr>
        <p:spPr>
          <a:xfrm>
            <a:off x="454479" y="474059"/>
            <a:ext cx="10515600" cy="727691"/>
          </a:xfrm>
          <a:prstGeom prst="rect">
            <a:avLst/>
          </a:prstGeom>
        </p:spPr>
        <p:txBody>
          <a:bodyPr lIns="121920" tIns="60960" rIns="121920" bIns="6096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rgbClr val="201E2E"/>
                </a:solidFill>
                <a:effectLst/>
                <a:uLnTx/>
                <a:uFillTx/>
                <a:latin typeface="Figtree" pitchFamily="2" charset="0"/>
                <a:ea typeface="Calibri"/>
                <a:cs typeface="Calibri"/>
              </a:rPr>
              <a:t>CCS Drafting Approach</a:t>
            </a:r>
            <a:endParaRPr kumimoji="0" lang="en-GB" sz="3200" b="1" i="0" u="none" strike="noStrike" kern="1200" cap="none" spc="0" normalizeH="0" baseline="0" noProof="0">
              <a:ln>
                <a:noFill/>
              </a:ln>
              <a:solidFill>
                <a:srgbClr val="201E2E"/>
              </a:solidFill>
              <a:effectLst/>
              <a:uLnTx/>
              <a:uFillTx/>
              <a:latin typeface="Figtree" pitchFamily="2" charset="0"/>
              <a:ea typeface="Calibri"/>
              <a:cs typeface="Calibri"/>
              <a:sym typeface="Arial"/>
            </a:endParaRPr>
          </a:p>
        </p:txBody>
      </p:sp>
      <p:cxnSp>
        <p:nvCxnSpPr>
          <p:cNvPr id="5" name="Straight Arrow Connector 4">
            <a:extLst>
              <a:ext uri="{FF2B5EF4-FFF2-40B4-BE49-F238E27FC236}">
                <a16:creationId xmlns:a16="http://schemas.microsoft.com/office/drawing/2014/main" id="{F02698D4-5F7D-006B-64C1-E3C7A9E5840F}"/>
              </a:ext>
            </a:extLst>
          </p:cNvPr>
          <p:cNvCxnSpPr>
            <a:cxnSpLocks/>
          </p:cNvCxnSpPr>
          <p:nvPr/>
        </p:nvCxnSpPr>
        <p:spPr>
          <a:xfrm flipH="1">
            <a:off x="10150240" y="3570306"/>
            <a:ext cx="5816" cy="404217"/>
          </a:xfrm>
          <a:prstGeom prst="straightConnector1">
            <a:avLst/>
          </a:prstGeom>
          <a:ln w="19050">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 name="Round Same-side Corner of Rectangle 27">
            <a:extLst>
              <a:ext uri="{FF2B5EF4-FFF2-40B4-BE49-F238E27FC236}">
                <a16:creationId xmlns:a16="http://schemas.microsoft.com/office/drawing/2014/main" id="{8F215423-4EA5-BA5B-93B7-29C576B6831A}"/>
              </a:ext>
            </a:extLst>
          </p:cNvPr>
          <p:cNvSpPr/>
          <p:nvPr/>
        </p:nvSpPr>
        <p:spPr>
          <a:xfrm>
            <a:off x="472599" y="1403713"/>
            <a:ext cx="3040487" cy="196504"/>
          </a:xfrm>
          <a:prstGeom prst="round2SameRect">
            <a:avLst>
              <a:gd name="adj1" fmla="val 50000"/>
              <a:gd name="adj2" fmla="val 0"/>
            </a:avLst>
          </a:prstGeom>
          <a:solidFill>
            <a:srgbClr val="30374F"/>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Figtree" pitchFamily="2" charset="0"/>
                <a:ea typeface="+mn-ea"/>
                <a:cs typeface="+mn-cs"/>
              </a:rPr>
              <a:t>CAT 1 - Schedule </a:t>
            </a:r>
          </a:p>
        </p:txBody>
      </p:sp>
      <p:sp>
        <p:nvSpPr>
          <p:cNvPr id="7" name="Rectangle 6">
            <a:extLst>
              <a:ext uri="{FF2B5EF4-FFF2-40B4-BE49-F238E27FC236}">
                <a16:creationId xmlns:a16="http://schemas.microsoft.com/office/drawing/2014/main" id="{83146535-16FA-521E-2CD8-6E9E5D7F5B45}"/>
              </a:ext>
            </a:extLst>
          </p:cNvPr>
          <p:cNvSpPr/>
          <p:nvPr/>
        </p:nvSpPr>
        <p:spPr>
          <a:xfrm>
            <a:off x="466646" y="1594295"/>
            <a:ext cx="3046440" cy="343451"/>
          </a:xfrm>
          <a:prstGeom prst="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050" b="1" i="0" u="none" strike="noStrike" kern="1200" cap="none" spc="0" normalizeH="0" baseline="0" noProof="0">
                <a:ln>
                  <a:noFill/>
                </a:ln>
                <a:solidFill>
                  <a:schemeClr val="bg1"/>
                </a:solidFill>
                <a:effectLst/>
                <a:uLnTx/>
                <a:uFillTx/>
                <a:latin typeface="Figtree" panose="020B0604020202020204"/>
                <a:ea typeface="+mn-ea"/>
                <a:cs typeface="+mn-cs"/>
              </a:rPr>
              <a:t>Consumer Consent Arrangements Schedule </a:t>
            </a:r>
          </a:p>
        </p:txBody>
      </p:sp>
      <p:sp>
        <p:nvSpPr>
          <p:cNvPr id="8" name="Rectangle 7">
            <a:extLst>
              <a:ext uri="{FF2B5EF4-FFF2-40B4-BE49-F238E27FC236}">
                <a16:creationId xmlns:a16="http://schemas.microsoft.com/office/drawing/2014/main" id="{51BC76D3-9C95-FE38-8E8E-221F4613D970}"/>
              </a:ext>
            </a:extLst>
          </p:cNvPr>
          <p:cNvSpPr/>
          <p:nvPr/>
        </p:nvSpPr>
        <p:spPr>
          <a:xfrm>
            <a:off x="472599" y="1942120"/>
            <a:ext cx="3040487" cy="3586322"/>
          </a:xfrm>
          <a:prstGeom prst="rect">
            <a:avLst/>
          </a:prstGeom>
          <a:solidFill>
            <a:srgbClr val="EBE8F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300"/>
              </a:spcBef>
              <a:spcAft>
                <a:spcPts val="30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endParaRPr>
          </a:p>
          <a:p>
            <a:pPr lvl="0" defTabSz="914377">
              <a:spcBef>
                <a:spcPts val="300"/>
              </a:spcBef>
              <a:spcAft>
                <a:spcPts val="300"/>
              </a:spcAft>
              <a:defRPr/>
            </a:pPr>
            <a:r>
              <a:rPr lang="en-GB" sz="1000">
                <a:solidFill>
                  <a:srgbClr val="000000"/>
                </a:solidFill>
                <a:latin typeface="Figtree" panose="020B0604020202020204"/>
              </a:rPr>
              <a:t>Sets out obligations on Authorised Third Parties, Energy Data Providers and </a:t>
            </a:r>
            <a:r>
              <a:rPr lang="en-GB" sz="1000" err="1">
                <a:solidFill>
                  <a:srgbClr val="000000"/>
                </a:solidFill>
                <a:latin typeface="Figtree" panose="020B0604020202020204"/>
              </a:rPr>
              <a:t>RECCo</a:t>
            </a:r>
            <a:endParaRPr lang="en-GB" sz="1000" u="sng" err="1">
              <a:solidFill>
                <a:srgbClr val="000000"/>
              </a:solidFill>
              <a:latin typeface="Figtree" panose="020B0604020202020204"/>
            </a:endParaRPr>
          </a:p>
          <a:p>
            <a:pPr lvl="0" defTabSz="914377">
              <a:spcBef>
                <a:spcPts val="300"/>
              </a:spcBef>
              <a:spcAft>
                <a:spcPts val="300"/>
              </a:spcAft>
              <a:defRPr/>
            </a:pPr>
            <a:r>
              <a:rPr lang="en-GB" sz="1000" b="1" u="sng">
                <a:solidFill>
                  <a:srgbClr val="000000"/>
                </a:solidFill>
                <a:latin typeface="Figtree" panose="020B0604020202020204"/>
              </a:rPr>
              <a:t>Contents: </a:t>
            </a:r>
            <a:endParaRPr lang="en-GB" sz="1000" b="1" i="1" u="sng">
              <a:solidFill>
                <a:srgbClr val="000000"/>
              </a:solidFill>
              <a:latin typeface="Figtree Bold" panose="020B0604020202020204"/>
            </a:endParaRPr>
          </a:p>
          <a:p>
            <a:pPr marL="170815" lvl="0" indent="-170815" defTabSz="914377">
              <a:spcBef>
                <a:spcPts val="300"/>
              </a:spcBef>
              <a:spcAft>
                <a:spcPts val="300"/>
              </a:spcAft>
              <a:buFont typeface="Arial" panose="020B0604020202020204" pitchFamily="34" charset="0"/>
              <a:buChar char="•"/>
              <a:defRPr/>
            </a:pPr>
            <a:r>
              <a:rPr lang="en-GB" sz="1000">
                <a:solidFill>
                  <a:srgbClr val="000000"/>
                </a:solidFill>
                <a:latin typeface="Figtree" panose="020B0604020202020204"/>
              </a:rPr>
              <a:t>Purpose of the CCS</a:t>
            </a:r>
            <a:endParaRPr lang="en-GB" sz="1000">
              <a:solidFill>
                <a:srgbClr val="000000"/>
              </a:solidFill>
              <a:latin typeface="Figtree" panose="020B0604020202020204"/>
              <a:ea typeface="Calibri" panose="020F0502020204030204"/>
              <a:cs typeface="Calibri" panose="020F0502020204030204"/>
            </a:endParaRPr>
          </a:p>
          <a:p>
            <a:pPr marL="170815" lvl="0" indent="-170815" defTabSz="914377">
              <a:spcBef>
                <a:spcPts val="300"/>
              </a:spcBef>
              <a:spcAft>
                <a:spcPts val="300"/>
              </a:spcAft>
              <a:buFont typeface="Arial" panose="020B0604020202020204" pitchFamily="34" charset="0"/>
              <a:buChar char="•"/>
              <a:defRPr/>
            </a:pPr>
            <a:r>
              <a:rPr lang="en-GB" sz="1000">
                <a:solidFill>
                  <a:srgbClr val="000000"/>
                </a:solidFill>
                <a:latin typeface="Figtree" panose="020B0604020202020204"/>
              </a:rPr>
              <a:t>Who can access the CCS</a:t>
            </a:r>
            <a:endParaRPr lang="en-GB" sz="1000">
              <a:solidFill>
                <a:srgbClr val="000000"/>
              </a:solidFill>
              <a:latin typeface="Figtree" panose="020B0604020202020204"/>
              <a:ea typeface="Calibri" panose="020F0502020204030204"/>
              <a:cs typeface="Calibri" panose="020F0502020204030204"/>
            </a:endParaRPr>
          </a:p>
          <a:p>
            <a:pPr marL="170815" lvl="0" indent="-170815" defTabSz="914377">
              <a:spcBef>
                <a:spcPts val="300"/>
              </a:spcBef>
              <a:spcAft>
                <a:spcPts val="300"/>
              </a:spcAft>
              <a:buFont typeface="Arial" panose="020B0604020202020204" pitchFamily="34" charset="0"/>
              <a:buChar char="•"/>
              <a:defRPr/>
            </a:pPr>
            <a:r>
              <a:rPr lang="en-GB" sz="1000">
                <a:solidFill>
                  <a:srgbClr val="000000"/>
                </a:solidFill>
                <a:latin typeface="Figtree" panose="020B0604020202020204"/>
              </a:rPr>
              <a:t>Mechanism for organisations wishing to become CCS User e.g. qualification </a:t>
            </a:r>
            <a:endParaRPr lang="en-GB" sz="1000">
              <a:solidFill>
                <a:srgbClr val="000000"/>
              </a:solidFill>
              <a:latin typeface="Figtree" panose="020B0604020202020204"/>
              <a:ea typeface="Calibri" panose="020F0502020204030204"/>
              <a:cs typeface="Calibri" panose="020F0502020204030204"/>
            </a:endParaRPr>
          </a:p>
          <a:p>
            <a:pPr marL="170815" lvl="0" indent="-170815">
              <a:spcBef>
                <a:spcPts val="300"/>
              </a:spcBef>
              <a:spcAft>
                <a:spcPts val="300"/>
              </a:spcAft>
              <a:buFont typeface="Arial" panose="020B0604020202020204" pitchFamily="34" charset="0"/>
              <a:buChar char="•"/>
              <a:defRPr/>
            </a:pPr>
            <a:r>
              <a:rPr lang="en-GB" sz="1000">
                <a:solidFill>
                  <a:srgbClr val="000000"/>
                </a:solidFill>
                <a:latin typeface="Figtree" panose="020B0604020202020204"/>
              </a:rPr>
              <a:t>Mechanism for identity verification and address / MPxN matching</a:t>
            </a:r>
            <a:endParaRPr lang="en-GB" sz="1000">
              <a:solidFill>
                <a:srgbClr val="000000"/>
              </a:solidFill>
              <a:latin typeface="Figtree" panose="020B0604020202020204"/>
              <a:ea typeface="Calibri"/>
              <a:cs typeface="Calibri"/>
            </a:endParaRPr>
          </a:p>
          <a:p>
            <a:pPr marL="170815" lvl="0" indent="-170815" defTabSz="914377">
              <a:spcBef>
                <a:spcPts val="300"/>
              </a:spcBef>
              <a:spcAft>
                <a:spcPts val="300"/>
              </a:spcAft>
              <a:buFont typeface="Arial" panose="020B0604020202020204" pitchFamily="34" charset="0"/>
              <a:buChar char="•"/>
              <a:defRPr/>
            </a:pPr>
            <a:r>
              <a:rPr lang="en-GB" sz="1000">
                <a:solidFill>
                  <a:srgbClr val="000000"/>
                </a:solidFill>
                <a:latin typeface="Figtree" panose="020B0604020202020204"/>
              </a:rPr>
              <a:t>Mechanism for granting, reviewing and revoking consent</a:t>
            </a:r>
            <a:endParaRPr lang="en-GB" sz="1000">
              <a:solidFill>
                <a:srgbClr val="000000"/>
              </a:solidFill>
              <a:latin typeface="Figtree" panose="020B0604020202020204"/>
              <a:ea typeface="Calibri" panose="020F0502020204030204"/>
              <a:cs typeface="Calibri" panose="020F0502020204030204"/>
            </a:endParaRPr>
          </a:p>
          <a:p>
            <a:pPr marL="170815" lvl="0" indent="-170815" defTabSz="914377">
              <a:spcBef>
                <a:spcPts val="300"/>
              </a:spcBef>
              <a:spcAft>
                <a:spcPts val="300"/>
              </a:spcAft>
              <a:buFont typeface="Arial" panose="020B0604020202020204" pitchFamily="34" charset="0"/>
              <a:buChar char="•"/>
              <a:defRPr/>
            </a:pPr>
            <a:r>
              <a:rPr lang="en-GB" sz="1000">
                <a:solidFill>
                  <a:srgbClr val="000000"/>
                </a:solidFill>
                <a:latin typeface="Figtree" panose="020B0604020202020204"/>
                <a:ea typeface="Calibri" panose="020F0502020204030204"/>
                <a:cs typeface="Calibri" panose="020F0502020204030204"/>
              </a:rPr>
              <a:t>Mechanism for adding new Data Products to the CCS</a:t>
            </a:r>
          </a:p>
          <a:p>
            <a:pPr marL="170815" lvl="0" indent="-170815">
              <a:spcBef>
                <a:spcPts val="300"/>
              </a:spcBef>
              <a:spcAft>
                <a:spcPts val="300"/>
              </a:spcAft>
              <a:buFont typeface="Arial" panose="020B0604020202020204" pitchFamily="34" charset="0"/>
              <a:buChar char="•"/>
              <a:defRPr/>
            </a:pPr>
            <a:r>
              <a:rPr lang="en-GB" sz="1000" err="1">
                <a:solidFill>
                  <a:srgbClr val="000000"/>
                </a:solidFill>
                <a:latin typeface="Figtree" panose="020B0604020202020204"/>
              </a:rPr>
              <a:t>RECCo</a:t>
            </a:r>
            <a:r>
              <a:rPr lang="en-GB" sz="1000">
                <a:solidFill>
                  <a:srgbClr val="000000"/>
                </a:solidFill>
                <a:latin typeface="Figtree" panose="020B0604020202020204"/>
              </a:rPr>
              <a:t> role to deliver CCS and any associated monitoring</a:t>
            </a:r>
            <a:endParaRPr lang="en-GB" sz="1000">
              <a:solidFill>
                <a:srgbClr val="000000"/>
              </a:solidFill>
              <a:latin typeface="Figtree" panose="020B0604020202020204"/>
              <a:ea typeface="Calibri" panose="020F0502020204030204"/>
              <a:cs typeface="Calibri" panose="020F0502020204030204"/>
            </a:endParaRPr>
          </a:p>
          <a:p>
            <a:pPr marL="170815" lvl="0" indent="-170815" defTabSz="914377">
              <a:spcBef>
                <a:spcPts val="300"/>
              </a:spcBef>
              <a:spcAft>
                <a:spcPts val="300"/>
              </a:spcAft>
              <a:buFont typeface="Arial" panose="020B0604020202020204" pitchFamily="34" charset="0"/>
              <a:buChar char="•"/>
              <a:defRPr/>
            </a:pPr>
            <a:r>
              <a:rPr lang="en-GB" sz="1000">
                <a:solidFill>
                  <a:srgbClr val="000000"/>
                </a:solidFill>
                <a:latin typeface="Figtree" panose="020B0604020202020204"/>
              </a:rPr>
              <a:t>Obligations on Authorised Third Parties and Energy Data Providers  to provide monitoring information</a:t>
            </a:r>
            <a:endParaRPr lang="en-GB" sz="1000">
              <a:solidFill>
                <a:srgbClr val="000000"/>
              </a:solidFill>
              <a:latin typeface="Figtree" panose="020B0604020202020204"/>
              <a:ea typeface="Calibri" panose="020F0502020204030204"/>
              <a:cs typeface="Calibri" panose="020F0502020204030204"/>
            </a:endParaRPr>
          </a:p>
          <a:p>
            <a:pPr marR="0" lvl="0" algn="l" defTabSz="685800" rtl="0" eaLnBrk="1" fontAlgn="auto" latinLnBrk="0" hangingPunct="1">
              <a:lnSpc>
                <a:spcPct val="100000"/>
              </a:lnSpc>
              <a:buClrTx/>
              <a:buSzTx/>
              <a:tabLst/>
              <a:defRPr/>
            </a:pPr>
            <a:endParaRPr lang="en-GB" sz="1000" b="0" i="1" u="none" strike="noStrike" kern="1200" cap="none" spc="0" normalizeH="0" baseline="0" noProof="0">
              <a:ln>
                <a:noFill/>
              </a:ln>
              <a:solidFill>
                <a:srgbClr val="000000"/>
              </a:solidFill>
              <a:effectLst/>
              <a:uLnTx/>
              <a:uFillTx/>
              <a:latin typeface="Outfit"/>
              <a:ea typeface="Calibri" panose="020F0502020204030204"/>
              <a:cs typeface="Calibri" panose="020F0502020204030204"/>
            </a:endParaRPr>
          </a:p>
        </p:txBody>
      </p:sp>
      <p:grpSp>
        <p:nvGrpSpPr>
          <p:cNvPr id="9" name="Group 8">
            <a:extLst>
              <a:ext uri="{FF2B5EF4-FFF2-40B4-BE49-F238E27FC236}">
                <a16:creationId xmlns:a16="http://schemas.microsoft.com/office/drawing/2014/main" id="{D66ACFAC-B611-0E2C-CE0F-5464081EF021}"/>
              </a:ext>
            </a:extLst>
          </p:cNvPr>
          <p:cNvGrpSpPr/>
          <p:nvPr/>
        </p:nvGrpSpPr>
        <p:grpSpPr>
          <a:xfrm>
            <a:off x="8660364" y="3991895"/>
            <a:ext cx="3155703" cy="1699761"/>
            <a:chOff x="9409037" y="1481840"/>
            <a:chExt cx="2387219" cy="1795473"/>
          </a:xfrm>
        </p:grpSpPr>
        <p:sp>
          <p:nvSpPr>
            <p:cNvPr id="10" name="Round Same-side Corner of Rectangle 27">
              <a:extLst>
                <a:ext uri="{FF2B5EF4-FFF2-40B4-BE49-F238E27FC236}">
                  <a16:creationId xmlns:a16="http://schemas.microsoft.com/office/drawing/2014/main" id="{57A08C62-268A-E892-8132-0A4FD1279AE6}"/>
                </a:ext>
              </a:extLst>
            </p:cNvPr>
            <p:cNvSpPr/>
            <p:nvPr/>
          </p:nvSpPr>
          <p:spPr>
            <a:xfrm>
              <a:off x="9413176" y="1481840"/>
              <a:ext cx="2383080" cy="250247"/>
            </a:xfrm>
            <a:prstGeom prst="round2SameRect">
              <a:avLst>
                <a:gd name="adj1" fmla="val 50000"/>
                <a:gd name="adj2" fmla="val 0"/>
              </a:avLst>
            </a:prstGeom>
            <a:solidFill>
              <a:srgbClr val="3037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Figtree" pitchFamily="2" charset="0"/>
                  <a:ea typeface="+mn-ea"/>
                  <a:cs typeface="+mn-cs"/>
                </a:rPr>
                <a:t>CAT 2 - Data Specification</a:t>
              </a:r>
            </a:p>
          </p:txBody>
        </p:sp>
        <p:sp>
          <p:nvSpPr>
            <p:cNvPr id="11" name="Rectangle 10">
              <a:extLst>
                <a:ext uri="{FF2B5EF4-FFF2-40B4-BE49-F238E27FC236}">
                  <a16:creationId xmlns:a16="http://schemas.microsoft.com/office/drawing/2014/main" id="{5C0C76DB-FBE5-E0D0-7E91-4A9316B5C96E}"/>
                </a:ext>
              </a:extLst>
            </p:cNvPr>
            <p:cNvSpPr/>
            <p:nvPr/>
          </p:nvSpPr>
          <p:spPr>
            <a:xfrm>
              <a:off x="9409037" y="1732087"/>
              <a:ext cx="2383080" cy="299733"/>
            </a:xfrm>
            <a:prstGeom prst="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chemeClr val="bg1"/>
                  </a:solidFill>
                  <a:effectLst/>
                  <a:uLnTx/>
                  <a:uFillTx/>
                  <a:latin typeface="Figtree" pitchFamily="2" charset="0"/>
                  <a:ea typeface="+mn-ea"/>
                  <a:cs typeface="+mn-cs"/>
                </a:rPr>
                <a:t>Energy Market Data Specification</a:t>
              </a:r>
            </a:p>
          </p:txBody>
        </p:sp>
        <p:sp>
          <p:nvSpPr>
            <p:cNvPr id="12" name="Rectangle 11">
              <a:extLst>
                <a:ext uri="{FF2B5EF4-FFF2-40B4-BE49-F238E27FC236}">
                  <a16:creationId xmlns:a16="http://schemas.microsoft.com/office/drawing/2014/main" id="{4CB38DAA-A2A7-4F42-28A9-2864A4F59A32}"/>
                </a:ext>
              </a:extLst>
            </p:cNvPr>
            <p:cNvSpPr/>
            <p:nvPr/>
          </p:nvSpPr>
          <p:spPr>
            <a:xfrm>
              <a:off x="9409037" y="2023710"/>
              <a:ext cx="2383080" cy="1253603"/>
            </a:xfrm>
            <a:prstGeom prst="rect">
              <a:avLst/>
            </a:prstGeom>
            <a:solidFill>
              <a:srgbClr val="EBE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Standardised definition of:</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Figtree" pitchFamily="2" charset="0"/>
                <a:ea typeface="+mn-ea"/>
                <a:cs typeface="+mn-cs"/>
              </a:endParaRP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New Data Items (where required)</a:t>
              </a: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New Market Messages for sharing data</a:t>
              </a:r>
            </a:p>
          </p:txBody>
        </p:sp>
      </p:grpSp>
      <p:sp>
        <p:nvSpPr>
          <p:cNvPr id="13" name="Round Same-side Corner of Rectangle 27">
            <a:extLst>
              <a:ext uri="{FF2B5EF4-FFF2-40B4-BE49-F238E27FC236}">
                <a16:creationId xmlns:a16="http://schemas.microsoft.com/office/drawing/2014/main" id="{3C4B9189-2886-44A0-7F66-2303CACDBA21}"/>
              </a:ext>
            </a:extLst>
          </p:cNvPr>
          <p:cNvSpPr/>
          <p:nvPr/>
        </p:nvSpPr>
        <p:spPr>
          <a:xfrm>
            <a:off x="8660368" y="1408530"/>
            <a:ext cx="3162133" cy="208411"/>
          </a:xfrm>
          <a:prstGeom prst="round2SameRect">
            <a:avLst>
              <a:gd name="adj1" fmla="val 50000"/>
              <a:gd name="adj2" fmla="val 0"/>
            </a:avLst>
          </a:prstGeom>
          <a:solidFill>
            <a:srgbClr val="3037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Figtree" pitchFamily="2" charset="0"/>
                <a:ea typeface="+mn-ea"/>
                <a:cs typeface="+mn-cs"/>
              </a:rPr>
              <a:t>CAT 2 - Data Specification</a:t>
            </a:r>
          </a:p>
        </p:txBody>
      </p:sp>
      <p:sp>
        <p:nvSpPr>
          <p:cNvPr id="14" name="Rectangle 13">
            <a:extLst>
              <a:ext uri="{FF2B5EF4-FFF2-40B4-BE49-F238E27FC236}">
                <a16:creationId xmlns:a16="http://schemas.microsoft.com/office/drawing/2014/main" id="{E28CDF38-AAA5-8C6D-02FC-FD064ED41310}"/>
              </a:ext>
            </a:extLst>
          </p:cNvPr>
          <p:cNvSpPr/>
          <p:nvPr/>
        </p:nvSpPr>
        <p:spPr>
          <a:xfrm>
            <a:off x="8666321" y="1616972"/>
            <a:ext cx="3150227" cy="343451"/>
          </a:xfrm>
          <a:prstGeom prst="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chemeClr val="bg1"/>
                </a:solidFill>
                <a:effectLst/>
                <a:uLnTx/>
                <a:uFillTx/>
                <a:latin typeface="Figtree" panose="020B0604020202020204"/>
                <a:ea typeface="+mn-ea"/>
                <a:cs typeface="+mn-cs"/>
              </a:rPr>
              <a:t>API Technical Specification </a:t>
            </a:r>
          </a:p>
        </p:txBody>
      </p:sp>
      <p:sp>
        <p:nvSpPr>
          <p:cNvPr id="15" name="Rectangle 14">
            <a:extLst>
              <a:ext uri="{FF2B5EF4-FFF2-40B4-BE49-F238E27FC236}">
                <a16:creationId xmlns:a16="http://schemas.microsoft.com/office/drawing/2014/main" id="{A16E309B-923E-63B8-A840-75FC67A8C1A0}"/>
              </a:ext>
            </a:extLst>
          </p:cNvPr>
          <p:cNvSpPr/>
          <p:nvPr/>
        </p:nvSpPr>
        <p:spPr>
          <a:xfrm>
            <a:off x="8666184" y="1964932"/>
            <a:ext cx="3150227" cy="1864843"/>
          </a:xfrm>
          <a:prstGeom prst="rect">
            <a:avLst/>
          </a:prstGeom>
          <a:solidFill>
            <a:srgbClr val="EBE8F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Technical definition of Consumer Consent API to enable Authorised Third Parties and Energy Data Providers to build their solution.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1" i="0" u="sng" strike="noStrike" kern="1200" cap="none" spc="0" normalizeH="0" baseline="0" noProof="0">
                <a:ln>
                  <a:noFill/>
                </a:ln>
                <a:solidFill>
                  <a:srgbClr val="000000"/>
                </a:solidFill>
                <a:effectLst/>
                <a:uLnTx/>
                <a:uFillTx/>
                <a:latin typeface="Figtree" panose="020B0604020202020204"/>
                <a:ea typeface="+mn-ea"/>
                <a:cs typeface="+mn-cs"/>
              </a:rPr>
              <a:t>Contents: </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endParaRPr>
          </a:p>
          <a:p>
            <a:pPr marL="171446" marR="0" lvl="0" indent="-171446" algn="l" defTabSz="914377"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Mechanism for interacting with the CCS, including security standards and data schemas</a:t>
            </a:r>
          </a:p>
          <a:p>
            <a:pPr marL="171446" marR="0" lvl="0" indent="-171446"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anose="020B0604020202020204"/>
                <a:ea typeface="+mn-ea"/>
                <a:cs typeface="+mn-cs"/>
              </a:rPr>
              <a:t>API schema for REC governed data sharing arrangements </a:t>
            </a:r>
          </a:p>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Outfit"/>
              <a:ea typeface="Calibri"/>
              <a:cs typeface="Calibri"/>
            </a:endParaRPr>
          </a:p>
        </p:txBody>
      </p:sp>
      <p:grpSp>
        <p:nvGrpSpPr>
          <p:cNvPr id="16" name="Group 15">
            <a:extLst>
              <a:ext uri="{FF2B5EF4-FFF2-40B4-BE49-F238E27FC236}">
                <a16:creationId xmlns:a16="http://schemas.microsoft.com/office/drawing/2014/main" id="{427BB72F-A001-A14E-3304-77B74A890337}"/>
              </a:ext>
            </a:extLst>
          </p:cNvPr>
          <p:cNvGrpSpPr/>
          <p:nvPr/>
        </p:nvGrpSpPr>
        <p:grpSpPr>
          <a:xfrm>
            <a:off x="4613920" y="1392051"/>
            <a:ext cx="3072291" cy="2882277"/>
            <a:chOff x="4811461" y="3304008"/>
            <a:chExt cx="2899855" cy="1676897"/>
          </a:xfrm>
        </p:grpSpPr>
        <p:sp>
          <p:nvSpPr>
            <p:cNvPr id="17" name="Round Same-side Corner of Rectangle 27">
              <a:extLst>
                <a:ext uri="{FF2B5EF4-FFF2-40B4-BE49-F238E27FC236}">
                  <a16:creationId xmlns:a16="http://schemas.microsoft.com/office/drawing/2014/main" id="{5DFA7ECC-1F63-D754-6C24-C6FACDBFABB9}"/>
                </a:ext>
              </a:extLst>
            </p:cNvPr>
            <p:cNvSpPr/>
            <p:nvPr/>
          </p:nvSpPr>
          <p:spPr>
            <a:xfrm>
              <a:off x="4834636" y="3304008"/>
              <a:ext cx="2869836" cy="142927"/>
            </a:xfrm>
            <a:prstGeom prst="round2SameRect">
              <a:avLst>
                <a:gd name="adj1" fmla="val 50000"/>
                <a:gd name="adj2" fmla="val 0"/>
              </a:avLst>
            </a:prstGeom>
            <a:solidFill>
              <a:srgbClr val="3037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Figtree" pitchFamily="2" charset="0"/>
                  <a:ea typeface="+mn-ea"/>
                  <a:cs typeface="+mn-cs"/>
                </a:rPr>
                <a:t>CAT 2 - Service Definition </a:t>
              </a:r>
            </a:p>
          </p:txBody>
        </p:sp>
        <p:sp>
          <p:nvSpPr>
            <p:cNvPr id="18" name="Rectangle 17">
              <a:extLst>
                <a:ext uri="{FF2B5EF4-FFF2-40B4-BE49-F238E27FC236}">
                  <a16:creationId xmlns:a16="http://schemas.microsoft.com/office/drawing/2014/main" id="{AA73F1E8-68B7-C2D7-C1B9-24DF05EAFBE8}"/>
                </a:ext>
              </a:extLst>
            </p:cNvPr>
            <p:cNvSpPr/>
            <p:nvPr/>
          </p:nvSpPr>
          <p:spPr>
            <a:xfrm>
              <a:off x="4834635" y="3434483"/>
              <a:ext cx="2869836" cy="194624"/>
            </a:xfrm>
            <a:prstGeom prst="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chemeClr val="bg1"/>
                  </a:solidFill>
                  <a:effectLst/>
                  <a:uLnTx/>
                  <a:uFillTx/>
                  <a:latin typeface="Figtree" pitchFamily="2" charset="0"/>
                  <a:ea typeface="+mn-ea"/>
                  <a:cs typeface="+mn-cs"/>
                </a:rPr>
                <a:t>CCS Service Definition </a:t>
              </a:r>
            </a:p>
          </p:txBody>
        </p:sp>
        <p:sp>
          <p:nvSpPr>
            <p:cNvPr id="19" name="Rectangle 18">
              <a:extLst>
                <a:ext uri="{FF2B5EF4-FFF2-40B4-BE49-F238E27FC236}">
                  <a16:creationId xmlns:a16="http://schemas.microsoft.com/office/drawing/2014/main" id="{0B42FA44-72DA-E8F5-F2F5-0AE00F5A5655}"/>
                </a:ext>
              </a:extLst>
            </p:cNvPr>
            <p:cNvSpPr/>
            <p:nvPr/>
          </p:nvSpPr>
          <p:spPr>
            <a:xfrm>
              <a:off x="4811461" y="3628311"/>
              <a:ext cx="2899855" cy="1352594"/>
            </a:xfrm>
            <a:prstGeom prst="rect">
              <a:avLst/>
            </a:prstGeom>
            <a:solidFill>
              <a:srgbClr val="EBE8FE"/>
            </a:solidFill>
            <a:ln>
              <a:noFill/>
            </a:ln>
          </p:spPr>
          <p:style>
            <a:lnRef idx="2">
              <a:schemeClr val="accent1">
                <a:shade val="15000"/>
              </a:schemeClr>
            </a:lnRef>
            <a:fillRef idx="1">
              <a:schemeClr val="accent1"/>
            </a:fillRef>
            <a:effectRef idx="0">
              <a:schemeClr val="accent1"/>
            </a:effectRef>
            <a:fontRef idx="minor">
              <a:schemeClr val="lt1"/>
            </a:fontRef>
          </p:style>
          <p:txBody>
            <a:bodyPr lIns="121920" tIns="60960" rIns="121920" bIns="6096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Explains in detail the services RECCo will provide via the CCS.</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1" i="0" u="sng" strike="noStrike" kern="1200" cap="none" spc="0" normalizeH="0" baseline="0" noProof="0">
                  <a:ln>
                    <a:noFill/>
                  </a:ln>
                  <a:solidFill>
                    <a:srgbClr val="000000"/>
                  </a:solidFill>
                  <a:effectLst/>
                  <a:uLnTx/>
                  <a:uFillTx/>
                  <a:latin typeface="Figtree" pitchFamily="2" charset="0"/>
                  <a:ea typeface="+mn-ea"/>
                  <a:cs typeface="+mn-cs"/>
                </a:rPr>
                <a:t>Contents:</a:t>
              </a:r>
              <a:endParaRPr kumimoji="0" lang="en-GB" sz="1000" b="0" i="0" u="none" strike="noStrike" kern="1200" cap="none" spc="0" normalizeH="0" baseline="0" noProof="0">
                <a:ln>
                  <a:noFill/>
                </a:ln>
                <a:solidFill>
                  <a:srgbClr val="000000"/>
                </a:solidFill>
                <a:effectLst/>
                <a:uLnTx/>
                <a:uFillTx/>
                <a:latin typeface="Figtree" pitchFamily="2" charset="0"/>
                <a:ea typeface="+mn-ea"/>
                <a:cs typeface="+mn-cs"/>
              </a:endParaRPr>
            </a:p>
            <a:p>
              <a:pPr marL="171022" marR="0" lvl="0" indent="-171022"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Provision of Consumer Consent functional components </a:t>
              </a:r>
            </a:p>
            <a:p>
              <a:pPr marL="171022" marR="0" lvl="0" indent="-171022"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Details of CCS users and associated access requirements</a:t>
              </a:r>
            </a:p>
            <a:p>
              <a:pPr marL="171022" marR="0" lvl="0" indent="-171022"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Details of Non-Functional Requirements</a:t>
              </a:r>
            </a:p>
            <a:p>
              <a:pPr marL="171022" marR="0" lvl="0" indent="-171022"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Service management expectations e.g. service desk SLAs</a:t>
              </a:r>
            </a:p>
            <a:p>
              <a:pPr marL="171022" marR="0" lvl="0" indent="-171022" algn="l" defTabSz="914377" rtl="0" eaLnBrk="1" fontAlgn="auto" latinLnBrk="0" hangingPunct="1">
                <a:lnSpc>
                  <a:spcPct val="100000"/>
                </a:lnSpc>
                <a:spcBef>
                  <a:spcPts val="300"/>
                </a:spcBef>
                <a:spcAft>
                  <a:spcPts val="300"/>
                </a:spcAft>
                <a:buClrTx/>
                <a:buSzTx/>
                <a:buFont typeface="Arial" panose="020B0604020202020204" pitchFamily="34" charset="0"/>
                <a:buChar char="•"/>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Provision of any service monitoring tooling, to support assurance of the CCS.</a:t>
              </a:r>
            </a:p>
          </p:txBody>
        </p:sp>
      </p:grpSp>
      <p:sp>
        <p:nvSpPr>
          <p:cNvPr id="20" name="Rectangle 19">
            <a:extLst>
              <a:ext uri="{FF2B5EF4-FFF2-40B4-BE49-F238E27FC236}">
                <a16:creationId xmlns:a16="http://schemas.microsoft.com/office/drawing/2014/main" id="{80916AED-4013-9E77-F6C4-B27E77134CA3}"/>
              </a:ext>
            </a:extLst>
          </p:cNvPr>
          <p:cNvSpPr/>
          <p:nvPr/>
        </p:nvSpPr>
        <p:spPr>
          <a:xfrm>
            <a:off x="466646" y="5755720"/>
            <a:ext cx="11283041" cy="848036"/>
          </a:xfrm>
          <a:prstGeom prst="rect">
            <a:avLst/>
          </a:prstGeom>
          <a:solidFill>
            <a:schemeClr val="bg1"/>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defRPr/>
            </a:pPr>
            <a:r>
              <a:rPr kumimoji="0" lang="en-GB" sz="1100" b="0" i="0" u="none" strike="noStrike" kern="1200" cap="none" spc="0" normalizeH="0" baseline="0" noProof="0">
                <a:ln>
                  <a:noFill/>
                </a:ln>
                <a:solidFill>
                  <a:srgbClr val="000000"/>
                </a:solidFill>
                <a:effectLst/>
                <a:uLnTx/>
                <a:uFillTx/>
                <a:latin typeface="Figtree" panose="020B0604020202020204" charset="0"/>
              </a:rPr>
              <a:t>In addition, new definitions will be included in Schedule 1: </a:t>
            </a:r>
            <a:r>
              <a:rPr kumimoji="0" lang="en-GB" sz="1100" b="0" i="0" u="none" strike="noStrike" kern="1200" cap="none" spc="0" normalizeH="0" baseline="0" noProof="0">
                <a:ln>
                  <a:noFill/>
                </a:ln>
                <a:solidFill>
                  <a:srgbClr val="4D38F5"/>
                </a:solidFill>
                <a:effectLst/>
                <a:uLnTx/>
                <a:uFillTx/>
                <a:latin typeface="Figtree" panose="020B0604020202020204" charset="0"/>
                <a:hlinkClick r:id="rId3">
                  <a:extLst>
                    <a:ext uri="{A12FA001-AC4F-418D-AE19-62706E023703}">
                      <ahyp:hlinkClr xmlns:ahyp="http://schemas.microsoft.com/office/drawing/2018/hyperlinkcolor" val="tx"/>
                    </a:ext>
                  </a:extLst>
                </a:hlinkClick>
              </a:rPr>
              <a:t>Schedule 1 Interpretations and Definitions</a:t>
            </a:r>
            <a:r>
              <a:rPr kumimoji="0" lang="en-GB" sz="1100" b="0" i="0" u="none" strike="noStrike" kern="1200" cap="none" spc="0" normalizeH="0" baseline="0" noProof="0">
                <a:ln>
                  <a:noFill/>
                </a:ln>
                <a:solidFill>
                  <a:srgbClr val="4D38F5"/>
                </a:solidFill>
                <a:effectLst/>
                <a:uLnTx/>
                <a:uFillTx/>
                <a:latin typeface="Figtree" panose="020B0604020202020204" charset="0"/>
              </a:rPr>
              <a:t>, </a:t>
            </a:r>
            <a:r>
              <a:rPr kumimoji="0" lang="en-GB" sz="1100" b="0" i="0" u="none" strike="noStrike" kern="1200" cap="none" spc="0" normalizeH="0" baseline="0" noProof="0">
                <a:ln>
                  <a:noFill/>
                </a:ln>
                <a:solidFill>
                  <a:srgbClr val="000000"/>
                </a:solidFill>
                <a:effectLst/>
                <a:uLnTx/>
                <a:uFillTx/>
                <a:latin typeface="Figtree" panose="020B0604020202020204" charset="0"/>
              </a:rPr>
              <a:t>details of the funding arrangements will be included in the Charging Methodology</a:t>
            </a:r>
            <a:r>
              <a:rPr lang="en-GB" sz="1100">
                <a:solidFill>
                  <a:srgbClr val="000000"/>
                </a:solidFill>
                <a:latin typeface="Figtree" panose="020B0604020202020204" charset="0"/>
              </a:rPr>
              <a:t> </a:t>
            </a:r>
            <a:r>
              <a:rPr lang="en-GB" sz="1100">
                <a:solidFill>
                  <a:srgbClr val="000000"/>
                </a:solidFill>
                <a:latin typeface="Figtree" panose="020B0604020202020204" charset="0"/>
                <a:ea typeface="+mn-lt"/>
                <a:cs typeface="+mn-lt"/>
                <a:hlinkClick r:id="rId4"/>
              </a:rPr>
              <a:t>Schedule 10 Charging Methodology</a:t>
            </a:r>
            <a:r>
              <a:rPr lang="en-GB" sz="1100">
                <a:solidFill>
                  <a:srgbClr val="000000"/>
                </a:solidFill>
                <a:latin typeface="Figtree" panose="020B0604020202020204" charset="0"/>
              </a:rPr>
              <a:t>, details of the accreditation will be included in</a:t>
            </a:r>
            <a:r>
              <a:rPr kumimoji="0" lang="en-GB" sz="1100" b="0" i="0" u="none" strike="noStrike" kern="1200" cap="none" spc="0" normalizeH="0" baseline="0" noProof="0">
                <a:ln>
                  <a:noFill/>
                </a:ln>
                <a:solidFill>
                  <a:srgbClr val="000000"/>
                </a:solidFill>
                <a:effectLst/>
                <a:uLnTx/>
                <a:uFillTx/>
                <a:latin typeface="Figtree" panose="020B0604020202020204" charset="0"/>
              </a:rPr>
              <a:t> </a:t>
            </a:r>
            <a:r>
              <a:rPr lang="en-GB" sz="1100">
                <a:solidFill>
                  <a:srgbClr val="000000"/>
                </a:solidFill>
                <a:latin typeface="Figtree" panose="020B0604020202020204" charset="0"/>
              </a:rPr>
              <a:t>Schedule 9: </a:t>
            </a:r>
            <a:r>
              <a:rPr lang="en-GB" sz="1100">
                <a:solidFill>
                  <a:srgbClr val="000000"/>
                </a:solidFill>
                <a:latin typeface="Figtree" panose="020B0604020202020204" charset="0"/>
                <a:ea typeface="+mn-lt"/>
                <a:cs typeface="+mn-lt"/>
                <a:hlinkClick r:id="rId5"/>
              </a:rPr>
              <a:t>Schedule 9 Qualification and Maintenance</a:t>
            </a:r>
            <a:r>
              <a:rPr lang="en-GB" sz="1100">
                <a:solidFill>
                  <a:srgbClr val="000000"/>
                </a:solidFill>
                <a:latin typeface="Figtree" panose="020B0604020202020204" charset="0"/>
              </a:rPr>
              <a:t> </a:t>
            </a:r>
            <a:r>
              <a:rPr kumimoji="0" lang="en-GB" sz="1100" b="0" i="0" u="none" strike="noStrike" kern="1200" cap="none" spc="0" normalizeH="0" baseline="0" noProof="0">
                <a:ln>
                  <a:noFill/>
                </a:ln>
                <a:solidFill>
                  <a:srgbClr val="000000"/>
                </a:solidFill>
                <a:effectLst/>
                <a:uLnTx/>
                <a:uFillTx/>
                <a:latin typeface="Figtree" panose="020B0604020202020204" charset="0"/>
              </a:rPr>
              <a:t>and reporting requirements will be defined in the Performance Assurance Reporting Catalogue: </a:t>
            </a:r>
            <a:r>
              <a:rPr kumimoji="0" lang="en-GB" sz="1100" b="0" i="0" u="none" strike="noStrike" kern="1200" cap="none" spc="0" normalizeH="0" baseline="0" noProof="0">
                <a:ln>
                  <a:noFill/>
                </a:ln>
                <a:solidFill>
                  <a:srgbClr val="4D38F5"/>
                </a:solidFill>
                <a:effectLst/>
                <a:uLnTx/>
                <a:uFillTx/>
                <a:latin typeface="Figtree" panose="020B0604020202020204" charset="0"/>
                <a:hlinkClick r:id="rId6">
                  <a:extLst>
                    <a:ext uri="{A12FA001-AC4F-418D-AE19-62706E023703}">
                      <ahyp:hlinkClr xmlns:ahyp="http://schemas.microsoft.com/office/drawing/2018/hyperlinkcolor" val="tx"/>
                    </a:ext>
                  </a:extLst>
                </a:hlinkClick>
              </a:rPr>
              <a:t>Reporting Catalogue </a:t>
            </a:r>
            <a:r>
              <a:rPr kumimoji="0" lang="en-GB" sz="1100" b="0" i="0" u="none" strike="noStrike" kern="1200" cap="none" spc="0" normalizeH="0" baseline="0" noProof="0">
                <a:ln>
                  <a:noFill/>
                </a:ln>
                <a:solidFill>
                  <a:srgbClr val="4D38F5"/>
                </a:solidFill>
                <a:effectLst/>
                <a:uLnTx/>
                <a:uFillTx/>
                <a:latin typeface="Figtree" panose="020B0604020202020204" charset="0"/>
              </a:rPr>
              <a:t> </a:t>
            </a:r>
          </a:p>
        </p:txBody>
      </p:sp>
      <p:grpSp>
        <p:nvGrpSpPr>
          <p:cNvPr id="21" name="Group 20">
            <a:extLst>
              <a:ext uri="{FF2B5EF4-FFF2-40B4-BE49-F238E27FC236}">
                <a16:creationId xmlns:a16="http://schemas.microsoft.com/office/drawing/2014/main" id="{08921F4A-F984-326B-C038-F0AEE86371A7}"/>
              </a:ext>
            </a:extLst>
          </p:cNvPr>
          <p:cNvGrpSpPr/>
          <p:nvPr/>
        </p:nvGrpSpPr>
        <p:grpSpPr>
          <a:xfrm>
            <a:off x="4631919" y="4450638"/>
            <a:ext cx="3120461" cy="1095952"/>
            <a:chOff x="9432176" y="1269392"/>
            <a:chExt cx="2360563" cy="1876100"/>
          </a:xfrm>
        </p:grpSpPr>
        <p:sp>
          <p:nvSpPr>
            <p:cNvPr id="22" name="Round Same-side Corner of Rectangle 27">
              <a:extLst>
                <a:ext uri="{FF2B5EF4-FFF2-40B4-BE49-F238E27FC236}">
                  <a16:creationId xmlns:a16="http://schemas.microsoft.com/office/drawing/2014/main" id="{DA67052C-4A82-158B-01A6-F8BFC473C4CD}"/>
                </a:ext>
              </a:extLst>
            </p:cNvPr>
            <p:cNvSpPr/>
            <p:nvPr/>
          </p:nvSpPr>
          <p:spPr>
            <a:xfrm>
              <a:off x="9434845" y="1269392"/>
              <a:ext cx="2353850" cy="411594"/>
            </a:xfrm>
            <a:prstGeom prst="round2SameRect">
              <a:avLst>
                <a:gd name="adj1" fmla="val 50000"/>
                <a:gd name="adj2" fmla="val 0"/>
              </a:avLst>
            </a:prstGeom>
            <a:solidFill>
              <a:srgbClr val="3037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prstClr val="white"/>
                  </a:solidFill>
                  <a:effectLst/>
                  <a:uLnTx/>
                  <a:uFillTx/>
                  <a:latin typeface="Figtree" pitchFamily="2" charset="0"/>
                  <a:ea typeface="+mn-ea"/>
                  <a:cs typeface="+mn-cs"/>
                </a:rPr>
                <a:t>CAT 2 - Data Specification</a:t>
              </a:r>
            </a:p>
          </p:txBody>
        </p:sp>
        <p:sp>
          <p:nvSpPr>
            <p:cNvPr id="23" name="Rectangle 22">
              <a:extLst>
                <a:ext uri="{FF2B5EF4-FFF2-40B4-BE49-F238E27FC236}">
                  <a16:creationId xmlns:a16="http://schemas.microsoft.com/office/drawing/2014/main" id="{69B202BE-8D14-598D-88B9-0AA1DBF26E0B}"/>
                </a:ext>
              </a:extLst>
            </p:cNvPr>
            <p:cNvSpPr/>
            <p:nvPr/>
          </p:nvSpPr>
          <p:spPr>
            <a:xfrm>
              <a:off x="9432176" y="1680986"/>
              <a:ext cx="2360563" cy="439203"/>
            </a:xfrm>
            <a:prstGeom prst="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GB" sz="1100" b="1" i="0" u="none" strike="noStrike" kern="1200" cap="none" spc="0" normalizeH="0" baseline="0" noProof="0">
                  <a:ln>
                    <a:noFill/>
                  </a:ln>
                  <a:solidFill>
                    <a:schemeClr val="bg1"/>
                  </a:solidFill>
                  <a:effectLst/>
                  <a:uLnTx/>
                  <a:uFillTx/>
                  <a:latin typeface="Figtree" pitchFamily="2" charset="0"/>
                  <a:ea typeface="+mn-ea"/>
                  <a:cs typeface="+mn-cs"/>
                </a:rPr>
                <a:t>Customer Experience Guidelines</a:t>
              </a:r>
            </a:p>
          </p:txBody>
        </p:sp>
        <p:sp>
          <p:nvSpPr>
            <p:cNvPr id="24" name="Rectangle 23">
              <a:extLst>
                <a:ext uri="{FF2B5EF4-FFF2-40B4-BE49-F238E27FC236}">
                  <a16:creationId xmlns:a16="http://schemas.microsoft.com/office/drawing/2014/main" id="{064151BD-6657-1F9C-A36D-EFC1000787CD}"/>
                </a:ext>
              </a:extLst>
            </p:cNvPr>
            <p:cNvSpPr/>
            <p:nvPr/>
          </p:nvSpPr>
          <p:spPr>
            <a:xfrm>
              <a:off x="9432176" y="2116086"/>
              <a:ext cx="2360563" cy="1029406"/>
            </a:xfrm>
            <a:prstGeom prst="rect">
              <a:avLst/>
            </a:prstGeom>
            <a:solidFill>
              <a:srgbClr val="EBE8F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Figtree" pitchFamily="2" charset="0"/>
                  <a:ea typeface="+mn-ea"/>
                  <a:cs typeface="+mn-cs"/>
                </a:rPr>
                <a:t>Defines the UX principles to be applied by Authorised Third Parties when engaging with consumers.</a:t>
              </a:r>
            </a:p>
          </p:txBody>
        </p:sp>
      </p:grpSp>
      <p:sp>
        <p:nvSpPr>
          <p:cNvPr id="3" name="Title 1">
            <a:extLst>
              <a:ext uri="{FF2B5EF4-FFF2-40B4-BE49-F238E27FC236}">
                <a16:creationId xmlns:a16="http://schemas.microsoft.com/office/drawing/2014/main" id="{DD7CC79D-D2F1-93DE-65BC-94101C1512E2}"/>
              </a:ext>
            </a:extLst>
          </p:cNvPr>
          <p:cNvSpPr txBox="1">
            <a:spLocks/>
          </p:cNvSpPr>
          <p:nvPr/>
        </p:nvSpPr>
        <p:spPr>
          <a:xfrm>
            <a:off x="454479" y="-133584"/>
            <a:ext cx="10825775" cy="57735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609630" rtl="0" eaLnBrk="1" fontAlgn="auto" latinLnBrk="0" hangingPunct="1">
              <a:lnSpc>
                <a:spcPts val="4650"/>
              </a:lnSpc>
              <a:spcBef>
                <a:spcPct val="0"/>
              </a:spcBef>
              <a:spcAft>
                <a:spcPts val="0"/>
              </a:spcAft>
              <a:buClrTx/>
              <a:buSzTx/>
              <a:buFontTx/>
              <a:buNone/>
              <a:tabLst/>
              <a:defRPr/>
            </a:pPr>
            <a:r>
              <a:rPr kumimoji="0" lang="en-GB" sz="1200" b="1" i="0" u="none" strike="noStrike" kern="1200" cap="none" spc="0" normalizeH="0" baseline="0" noProof="1">
                <a:ln>
                  <a:noFill/>
                </a:ln>
                <a:solidFill>
                  <a:srgbClr val="201E2E"/>
                </a:solidFill>
                <a:effectLst/>
                <a:uLnTx/>
                <a:uFillTx/>
                <a:latin typeface="Figtree" pitchFamily="2" charset="0"/>
                <a:ea typeface="+mj-ea"/>
                <a:cs typeface="Arial"/>
              </a:rPr>
              <a:t>Consumer Consent Programme – Governance</a:t>
            </a:r>
            <a:endParaRPr kumimoji="0" lang="en-GB" sz="1200" b="0" i="0" u="none" strike="noStrike" kern="1200" cap="none" spc="0" normalizeH="0" baseline="0" noProof="1">
              <a:ln>
                <a:noFill/>
              </a:ln>
              <a:solidFill>
                <a:srgbClr val="201E2E"/>
              </a:solidFill>
              <a:effectLst/>
              <a:uLnTx/>
              <a:uFillTx/>
              <a:latin typeface="Figtree" pitchFamily="2" charset="0"/>
              <a:ea typeface="+mj-ea"/>
              <a:cs typeface="Arial"/>
            </a:endParaRPr>
          </a:p>
        </p:txBody>
      </p:sp>
    </p:spTree>
    <p:extLst>
      <p:ext uri="{BB962C8B-B14F-4D97-AF65-F5344CB8AC3E}">
        <p14:creationId xmlns:p14="http://schemas.microsoft.com/office/powerpoint/2010/main" val="38368877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9A2B9AF-CB5C-F27F-EC42-5579EEA68A49}"/>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9467093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28F1A-D65A-EB12-791A-8EEF5CF6CD8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0D4AFAE8-E5EE-7533-1AF0-EAD6B9A23E27}"/>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23192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D63522-DA9B-417D-697B-E289D06079A4}"/>
              </a:ext>
            </a:extLst>
          </p:cNvPr>
          <p:cNvSpPr>
            <a:spLocks noGrp="1"/>
          </p:cNvSpPr>
          <p:nvPr>
            <p:ph type="title"/>
          </p:nvPr>
        </p:nvSpPr>
        <p:spPr>
          <a:xfrm>
            <a:off x="349631" y="258987"/>
            <a:ext cx="10515600" cy="577352"/>
          </a:xfrm>
        </p:spPr>
        <p:txBody>
          <a:bodyPr/>
          <a:lstStyle/>
          <a:p>
            <a:r>
              <a:rPr lang="en-GB" sz="3200"/>
              <a:t>Consumer Consent Arrangements Schedule (2)</a:t>
            </a:r>
          </a:p>
        </p:txBody>
      </p:sp>
      <p:sp>
        <p:nvSpPr>
          <p:cNvPr id="10" name="Picture Placeholder 9">
            <a:extLst>
              <a:ext uri="{FF2B5EF4-FFF2-40B4-BE49-F238E27FC236}">
                <a16:creationId xmlns:a16="http://schemas.microsoft.com/office/drawing/2014/main" id="{2BBDFC5F-109B-CF99-1CD0-642968CCF19D}"/>
              </a:ext>
            </a:extLst>
          </p:cNvPr>
          <p:cNvSpPr>
            <a:spLocks noGrp="1"/>
          </p:cNvSpPr>
          <p:nvPr>
            <p:ph type="pic" idx="4294967295"/>
          </p:nvPr>
        </p:nvSpPr>
        <p:spPr>
          <a:xfrm>
            <a:off x="-890608" y="3146846"/>
            <a:ext cx="368905" cy="358307"/>
          </a:xfrm>
        </p:spPr>
        <p:txBody>
          <a:bodyPr>
            <a:normAutofit fontScale="77500" lnSpcReduction="20000"/>
          </a:bodyPr>
          <a:lstStyle/>
          <a:p>
            <a:endParaRPr lang="en-GB"/>
          </a:p>
        </p:txBody>
      </p:sp>
      <p:sp>
        <p:nvSpPr>
          <p:cNvPr id="11" name="Text Placeholder 10">
            <a:extLst>
              <a:ext uri="{FF2B5EF4-FFF2-40B4-BE49-F238E27FC236}">
                <a16:creationId xmlns:a16="http://schemas.microsoft.com/office/drawing/2014/main" id="{CD4CF202-B67D-844D-6A49-973C501CA008}"/>
              </a:ext>
            </a:extLst>
          </p:cNvPr>
          <p:cNvSpPr>
            <a:spLocks noGrp="1"/>
          </p:cNvSpPr>
          <p:nvPr>
            <p:ph type="body" idx="4294967295"/>
          </p:nvPr>
        </p:nvSpPr>
        <p:spPr>
          <a:xfrm>
            <a:off x="347159" y="1715244"/>
            <a:ext cx="3245103" cy="358307"/>
          </a:xfrm>
          <a:solidFill>
            <a:srgbClr val="4D38F5"/>
          </a:solidFill>
        </p:spPr>
        <p:txBody>
          <a:bodyPr>
            <a:normAutofit/>
          </a:bodyPr>
          <a:lstStyle/>
          <a:p>
            <a:pPr algn="ctr"/>
            <a:r>
              <a:rPr lang="en-GB" sz="1800">
                <a:solidFill>
                  <a:schemeClr val="bg1"/>
                </a:solidFill>
              </a:rPr>
              <a:t>ATP Responsibilities</a:t>
            </a:r>
          </a:p>
        </p:txBody>
      </p:sp>
      <p:sp>
        <p:nvSpPr>
          <p:cNvPr id="12" name="Text Placeholder 11">
            <a:extLst>
              <a:ext uri="{FF2B5EF4-FFF2-40B4-BE49-F238E27FC236}">
                <a16:creationId xmlns:a16="http://schemas.microsoft.com/office/drawing/2014/main" id="{C3EA6207-E429-407E-6311-D652EA0EF187}"/>
              </a:ext>
            </a:extLst>
          </p:cNvPr>
          <p:cNvSpPr>
            <a:spLocks noGrp="1"/>
          </p:cNvSpPr>
          <p:nvPr>
            <p:ph type="body" idx="4294967295"/>
          </p:nvPr>
        </p:nvSpPr>
        <p:spPr>
          <a:xfrm>
            <a:off x="4206229" y="1714183"/>
            <a:ext cx="3317134" cy="358307"/>
          </a:xfrm>
          <a:solidFill>
            <a:schemeClr val="accent6">
              <a:lumMod val="75000"/>
            </a:schemeClr>
          </a:solidFill>
        </p:spPr>
        <p:txBody>
          <a:bodyPr>
            <a:normAutofit/>
          </a:bodyPr>
          <a:lstStyle/>
          <a:p>
            <a:pPr algn="ctr"/>
            <a:r>
              <a:rPr lang="en-GB" sz="1800">
                <a:solidFill>
                  <a:schemeClr val="bg1"/>
                </a:solidFill>
              </a:rPr>
              <a:t>RECCo Responsibilities </a:t>
            </a:r>
          </a:p>
        </p:txBody>
      </p:sp>
      <p:sp>
        <p:nvSpPr>
          <p:cNvPr id="13" name="Text Placeholder 12">
            <a:extLst>
              <a:ext uri="{FF2B5EF4-FFF2-40B4-BE49-F238E27FC236}">
                <a16:creationId xmlns:a16="http://schemas.microsoft.com/office/drawing/2014/main" id="{472545D6-0553-80E4-396C-51DF81D06105}"/>
              </a:ext>
            </a:extLst>
          </p:cNvPr>
          <p:cNvSpPr>
            <a:spLocks noGrp="1"/>
          </p:cNvSpPr>
          <p:nvPr>
            <p:ph type="body" idx="4294967295"/>
          </p:nvPr>
        </p:nvSpPr>
        <p:spPr>
          <a:xfrm>
            <a:off x="8134859" y="1672842"/>
            <a:ext cx="3208738" cy="358307"/>
          </a:xfrm>
          <a:solidFill>
            <a:srgbClr val="002060"/>
          </a:solidFill>
        </p:spPr>
        <p:txBody>
          <a:bodyPr>
            <a:normAutofit/>
          </a:bodyPr>
          <a:lstStyle/>
          <a:p>
            <a:pPr algn="ctr"/>
            <a:r>
              <a:rPr lang="en-GB" sz="1800">
                <a:solidFill>
                  <a:schemeClr val="bg1"/>
                </a:solidFill>
              </a:rPr>
              <a:t>EDH Responsibilities </a:t>
            </a:r>
          </a:p>
        </p:txBody>
      </p:sp>
      <p:sp>
        <p:nvSpPr>
          <p:cNvPr id="14" name="Text Placeholder 13">
            <a:extLst>
              <a:ext uri="{FF2B5EF4-FFF2-40B4-BE49-F238E27FC236}">
                <a16:creationId xmlns:a16="http://schemas.microsoft.com/office/drawing/2014/main" id="{A00CBF58-511E-F5BC-1AD4-E1D52981CF42}"/>
              </a:ext>
            </a:extLst>
          </p:cNvPr>
          <p:cNvSpPr>
            <a:spLocks noGrp="1"/>
          </p:cNvSpPr>
          <p:nvPr>
            <p:ph type="body" idx="4294967295"/>
          </p:nvPr>
        </p:nvSpPr>
        <p:spPr>
          <a:xfrm>
            <a:off x="347159" y="2067392"/>
            <a:ext cx="3245103" cy="3539882"/>
          </a:xfrm>
          <a:ln>
            <a:solidFill>
              <a:srgbClr val="4D38F5"/>
            </a:solidFill>
          </a:ln>
        </p:spPr>
        <p:txBody>
          <a:bodyPr>
            <a:normAutofit/>
          </a:bodyPr>
          <a:lstStyle/>
          <a:p>
            <a:endParaRPr lang="en-GB" sz="1470" b="0">
              <a:latin typeface="Figtree"/>
            </a:endParaRPr>
          </a:p>
          <a:p>
            <a:r>
              <a:rPr lang="en-GB" sz="1400" b="0">
                <a:latin typeface="Figtree"/>
              </a:rPr>
              <a:t>ATPs are responsible for determining the relevant </a:t>
            </a:r>
            <a:r>
              <a:rPr lang="en-GB" sz="1400" b="0">
                <a:solidFill>
                  <a:srgbClr val="4D38F5"/>
                </a:solidFill>
                <a:latin typeface="Figtree"/>
              </a:rPr>
              <a:t>Lawful Basis </a:t>
            </a:r>
            <a:r>
              <a:rPr lang="en-GB" sz="1400" b="0">
                <a:latin typeface="Figtree"/>
              </a:rPr>
              <a:t>by which it can access energy data under Data Protection Legislation.</a:t>
            </a:r>
          </a:p>
          <a:p>
            <a:endParaRPr lang="en-GB" sz="1400" b="0">
              <a:latin typeface="Figtree"/>
            </a:endParaRPr>
          </a:p>
          <a:p>
            <a:r>
              <a:rPr lang="en-GB" sz="1400" b="0">
                <a:latin typeface="Figtree"/>
              </a:rPr>
              <a:t>ATPs shall also comply with any relevant </a:t>
            </a:r>
            <a:r>
              <a:rPr lang="en-GB" sz="1400" b="0">
                <a:solidFill>
                  <a:srgbClr val="4D38F5"/>
                </a:solidFill>
                <a:latin typeface="Figtree"/>
              </a:rPr>
              <a:t>energy regulations </a:t>
            </a:r>
            <a:r>
              <a:rPr lang="en-GB" sz="1400" b="0">
                <a:latin typeface="Figtree"/>
              </a:rPr>
              <a:t>regarding the use of the CCS.</a:t>
            </a:r>
          </a:p>
          <a:p>
            <a:endParaRPr lang="en-GB" sz="1400" b="0">
              <a:latin typeface="Figtree"/>
            </a:endParaRPr>
          </a:p>
          <a:p>
            <a:r>
              <a:rPr lang="en-GB" sz="1400" b="0">
                <a:latin typeface="Figtree"/>
              </a:rPr>
              <a:t>ATPs are responsible for ensuring that use of data is </a:t>
            </a:r>
            <a:r>
              <a:rPr lang="en-GB" sz="1400" b="0">
                <a:solidFill>
                  <a:srgbClr val="4D38F5"/>
                </a:solidFill>
                <a:latin typeface="Figtree"/>
              </a:rPr>
              <a:t>compliant with the purpose </a:t>
            </a:r>
            <a:r>
              <a:rPr lang="en-GB" sz="1400" b="0">
                <a:latin typeface="Figtree"/>
              </a:rPr>
              <a:t>agreed by the consumer as part of the consent granting process.</a:t>
            </a:r>
          </a:p>
        </p:txBody>
      </p:sp>
      <p:sp>
        <p:nvSpPr>
          <p:cNvPr id="15" name="Text Placeholder 14">
            <a:extLst>
              <a:ext uri="{FF2B5EF4-FFF2-40B4-BE49-F238E27FC236}">
                <a16:creationId xmlns:a16="http://schemas.microsoft.com/office/drawing/2014/main" id="{6C27CCA6-4973-19AE-E1D4-95BD1C1901A0}"/>
              </a:ext>
            </a:extLst>
          </p:cNvPr>
          <p:cNvSpPr>
            <a:spLocks noGrp="1"/>
          </p:cNvSpPr>
          <p:nvPr>
            <p:ph type="body" idx="4294967295"/>
          </p:nvPr>
        </p:nvSpPr>
        <p:spPr>
          <a:xfrm>
            <a:off x="4206229" y="2067392"/>
            <a:ext cx="3317134" cy="3539882"/>
          </a:xfrm>
          <a:ln>
            <a:solidFill>
              <a:srgbClr val="4EA72E"/>
            </a:solidFill>
          </a:ln>
        </p:spPr>
        <p:txBody>
          <a:bodyPr vert="horz" wrap="square" lIns="91440" tIns="45720" rIns="91440" bIns="45720" anchor="t" anchorCtr="0" compatLnSpc="1">
            <a:noAutofit/>
          </a:bodyPr>
          <a:lstStyle/>
          <a:p>
            <a:endParaRPr lang="en-GB" sz="1470" b="0">
              <a:latin typeface="Figtree"/>
            </a:endParaRPr>
          </a:p>
          <a:p>
            <a:r>
              <a:rPr lang="en-GB" sz="1400" b="0">
                <a:latin typeface="Figtree"/>
              </a:rPr>
              <a:t>RECCo is responsible for the provision of the Consumer Consent Service, consistent with the description set out in the </a:t>
            </a:r>
            <a:r>
              <a:rPr lang="en-GB" sz="1400" b="0">
                <a:solidFill>
                  <a:schemeClr val="accent3">
                    <a:lumMod val="75000"/>
                  </a:schemeClr>
                </a:solidFill>
                <a:latin typeface="Figtree"/>
              </a:rPr>
              <a:t>CCS Service Definition and Consumer Consent Arrangements Schedule.</a:t>
            </a:r>
          </a:p>
          <a:p>
            <a:endParaRPr lang="en-GB" sz="1400" b="0">
              <a:latin typeface="Figtree"/>
            </a:endParaRPr>
          </a:p>
          <a:p>
            <a:r>
              <a:rPr lang="en-GB" sz="1400" b="0">
                <a:latin typeface="Figtree"/>
              </a:rPr>
              <a:t>RECCo is responsible for </a:t>
            </a:r>
            <a:r>
              <a:rPr lang="en-GB" sz="1400" b="0">
                <a:solidFill>
                  <a:schemeClr val="accent3">
                    <a:lumMod val="75000"/>
                  </a:schemeClr>
                </a:solidFill>
                <a:latin typeface="Figtree"/>
              </a:rPr>
              <a:t>identity verification, address and MPxN matching </a:t>
            </a:r>
            <a:r>
              <a:rPr lang="en-GB" sz="1400" b="0">
                <a:latin typeface="Figtree"/>
              </a:rPr>
              <a:t>and ensuring consent granted through the CCS is reflected in</a:t>
            </a:r>
            <a:r>
              <a:rPr lang="en-GB" sz="1400" b="0">
                <a:solidFill>
                  <a:srgbClr val="4EA72E"/>
                </a:solidFill>
                <a:latin typeface="Figtree"/>
              </a:rPr>
              <a:t> </a:t>
            </a:r>
            <a:r>
              <a:rPr lang="en-GB" sz="1400" b="0">
                <a:solidFill>
                  <a:schemeClr val="accent3">
                    <a:lumMod val="75000"/>
                  </a:schemeClr>
                </a:solidFill>
                <a:latin typeface="Figtree"/>
              </a:rPr>
              <a:t>access tokens and revocation notifications are issued where required.</a:t>
            </a:r>
          </a:p>
          <a:p>
            <a:endParaRPr lang="en-GB" sz="1470" b="0">
              <a:latin typeface="Figtree"/>
            </a:endParaRPr>
          </a:p>
          <a:p>
            <a:endParaRPr lang="en-GB" sz="1470" b="0">
              <a:latin typeface="Figtree"/>
            </a:endParaRPr>
          </a:p>
          <a:p>
            <a:endParaRPr lang="en-GB" sz="1470" b="0">
              <a:latin typeface="Figtree"/>
            </a:endParaRPr>
          </a:p>
          <a:p>
            <a:endParaRPr lang="en-GB" sz="1470" b="0">
              <a:latin typeface="Figtree"/>
            </a:endParaRPr>
          </a:p>
          <a:p>
            <a:endParaRPr lang="en-GB" sz="1470" b="0">
              <a:latin typeface="Figtree"/>
            </a:endParaRPr>
          </a:p>
          <a:p>
            <a:endParaRPr lang="en-GB" sz="1470" b="0">
              <a:latin typeface="Figtree"/>
            </a:endParaRPr>
          </a:p>
          <a:p>
            <a:endParaRPr lang="en-GB" sz="1470" b="0">
              <a:latin typeface="Figtree"/>
            </a:endParaRPr>
          </a:p>
          <a:p>
            <a:endParaRPr lang="en-GB" sz="1470" b="0">
              <a:latin typeface="Figtree"/>
            </a:endParaRPr>
          </a:p>
          <a:p>
            <a:endParaRPr lang="en-GB" sz="1470" b="0">
              <a:latin typeface="Figtree"/>
            </a:endParaRPr>
          </a:p>
        </p:txBody>
      </p:sp>
      <p:sp>
        <p:nvSpPr>
          <p:cNvPr id="16" name="Text Placeholder 15">
            <a:extLst>
              <a:ext uri="{FF2B5EF4-FFF2-40B4-BE49-F238E27FC236}">
                <a16:creationId xmlns:a16="http://schemas.microsoft.com/office/drawing/2014/main" id="{74A1A35E-1499-1D93-35E5-F45310F973C0}"/>
              </a:ext>
            </a:extLst>
          </p:cNvPr>
          <p:cNvSpPr>
            <a:spLocks noGrp="1"/>
          </p:cNvSpPr>
          <p:nvPr>
            <p:ph type="body" idx="4294967295"/>
          </p:nvPr>
        </p:nvSpPr>
        <p:spPr>
          <a:xfrm>
            <a:off x="8134860" y="2029668"/>
            <a:ext cx="3208738" cy="3539882"/>
          </a:xfrm>
          <a:ln>
            <a:solidFill>
              <a:schemeClr val="accent4">
                <a:lumMod val="75000"/>
              </a:schemeClr>
            </a:solidFill>
          </a:ln>
        </p:spPr>
        <p:txBody>
          <a:bodyPr>
            <a:normAutofit/>
          </a:bodyPr>
          <a:lstStyle/>
          <a:p>
            <a:endParaRPr lang="en-GB" sz="1470" b="0">
              <a:latin typeface="Figtree"/>
            </a:endParaRPr>
          </a:p>
          <a:p>
            <a:r>
              <a:rPr lang="en-GB" sz="1400" b="0">
                <a:latin typeface="Figtree"/>
              </a:rPr>
              <a:t>EDHs are </a:t>
            </a:r>
            <a:r>
              <a:rPr lang="en-US" sz="1400" b="0">
                <a:latin typeface="Figtree"/>
              </a:rPr>
              <a:t>responsible for determining whether Permission via the CCS is required under any Energy Code or Energy Licence before they release</a:t>
            </a:r>
            <a:r>
              <a:rPr lang="en-GB" sz="1400" b="0">
                <a:latin typeface="Figtree"/>
              </a:rPr>
              <a:t> energy data to an ATP.</a:t>
            </a:r>
          </a:p>
          <a:p>
            <a:endParaRPr lang="en-GB" sz="1400" b="0">
              <a:latin typeface="Figtree"/>
            </a:endParaRPr>
          </a:p>
          <a:p>
            <a:r>
              <a:rPr lang="en-GB" sz="1400" b="0">
                <a:latin typeface="Figtree"/>
              </a:rPr>
              <a:t>EDHs are responsible for validating that requests for access to energy data are received from </a:t>
            </a:r>
            <a:r>
              <a:rPr lang="en-GB" sz="1400" b="0">
                <a:solidFill>
                  <a:schemeClr val="accent4">
                    <a:lumMod val="75000"/>
                  </a:schemeClr>
                </a:solidFill>
                <a:latin typeface="Figtree"/>
              </a:rPr>
              <a:t>a qualified CCS User,</a:t>
            </a:r>
            <a:r>
              <a:rPr lang="en-GB" sz="1400" b="0">
                <a:solidFill>
                  <a:srgbClr val="FF206E"/>
                </a:solidFill>
                <a:latin typeface="Figtree"/>
              </a:rPr>
              <a:t> </a:t>
            </a:r>
            <a:r>
              <a:rPr lang="en-GB" sz="1400" b="0">
                <a:latin typeface="Figtree"/>
              </a:rPr>
              <a:t>and that </a:t>
            </a:r>
            <a:r>
              <a:rPr lang="en-GB" sz="1400" b="0">
                <a:solidFill>
                  <a:schemeClr val="accent4">
                    <a:lumMod val="75000"/>
                  </a:schemeClr>
                </a:solidFill>
                <a:latin typeface="Figtree"/>
              </a:rPr>
              <a:t>consent is still active</a:t>
            </a:r>
            <a:r>
              <a:rPr lang="en-GB" sz="1400" b="0">
                <a:solidFill>
                  <a:srgbClr val="FF206E"/>
                </a:solidFill>
                <a:latin typeface="Figtree"/>
              </a:rPr>
              <a:t> </a:t>
            </a:r>
            <a:r>
              <a:rPr lang="en-GB" sz="1400" b="0">
                <a:latin typeface="Figtree"/>
              </a:rPr>
              <a:t>before sharing data</a:t>
            </a:r>
          </a:p>
        </p:txBody>
      </p:sp>
    </p:spTree>
    <p:extLst>
      <p:ext uri="{BB962C8B-B14F-4D97-AF65-F5344CB8AC3E}">
        <p14:creationId xmlns:p14="http://schemas.microsoft.com/office/powerpoint/2010/main" val="904091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FD92A9-AAEC-EF62-AED5-4FFA607291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37A4DF-3E26-D595-9D05-1B0EB3D47D2B}"/>
              </a:ext>
            </a:extLst>
          </p:cNvPr>
          <p:cNvSpPr txBox="1">
            <a:spLocks/>
          </p:cNvSpPr>
          <p:nvPr/>
        </p:nvSpPr>
        <p:spPr>
          <a:xfrm>
            <a:off x="166971" y="55225"/>
            <a:ext cx="10515600" cy="727691"/>
          </a:xfrm>
          <a:prstGeom prst="rect">
            <a:avLst/>
          </a:prstGeom>
        </p:spPr>
        <p:txBody>
          <a:bodyPr lIns="121920" tIns="60960" rIns="121920" bIns="6096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rgbClr val="201E2E"/>
                </a:solidFill>
                <a:effectLst/>
                <a:uLnTx/>
                <a:uFillTx/>
                <a:latin typeface="Figtree" pitchFamily="2" charset="0"/>
                <a:ea typeface="Calibri"/>
                <a:cs typeface="Calibri"/>
                <a:sym typeface="Arial"/>
              </a:rPr>
              <a:t>Qualification and Maintenance – Schedule 9</a:t>
            </a:r>
          </a:p>
        </p:txBody>
      </p:sp>
      <p:sp>
        <p:nvSpPr>
          <p:cNvPr id="74" name="TextBox 73">
            <a:extLst>
              <a:ext uri="{FF2B5EF4-FFF2-40B4-BE49-F238E27FC236}">
                <a16:creationId xmlns:a16="http://schemas.microsoft.com/office/drawing/2014/main" id="{B63DF48A-EBA6-98F8-7C35-D6312CA657AF}"/>
              </a:ext>
            </a:extLst>
          </p:cNvPr>
          <p:cNvSpPr txBox="1"/>
          <p:nvPr/>
        </p:nvSpPr>
        <p:spPr>
          <a:xfrm>
            <a:off x="359068" y="1273215"/>
            <a:ext cx="7511300" cy="572464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
                <a:srgbClr val="000000"/>
              </a:buClr>
              <a:buSzTx/>
              <a:buFontTx/>
              <a:buNone/>
              <a:tabLst/>
              <a:defRPr/>
            </a:pPr>
            <a:endParaRPr lang="en-GB" sz="1400" kern="0">
              <a:solidFill>
                <a:srgbClr val="201E2E"/>
              </a:solidFill>
              <a:latin typeface="Figtree" pitchFamily="2" charset="0"/>
              <a:ea typeface="Calibri"/>
              <a:cs typeface="Calibri"/>
              <a:sym typeface="Arial"/>
            </a:endParaRPr>
          </a:p>
          <a:p>
            <a:pPr>
              <a:buNone/>
            </a:pPr>
            <a:r>
              <a:rPr lang="en-GB" sz="1400"/>
              <a:t>Some concerns were raised about potential duplication between REC and SEC accreditation activities, which are addressed on the following slides.</a:t>
            </a:r>
          </a:p>
          <a:p>
            <a:pPr>
              <a:buNone/>
            </a:pPr>
            <a:endParaRPr lang="en-GB" sz="1400"/>
          </a:p>
          <a:p>
            <a:pPr>
              <a:buNone/>
            </a:pPr>
            <a:r>
              <a:rPr lang="en-GB" sz="1400"/>
              <a:t>The REC Qualification process, set out in the </a:t>
            </a:r>
            <a:r>
              <a:rPr lang="en-GB" sz="1400" b="1"/>
              <a:t>Qualification and Maintenance Schedule</a:t>
            </a:r>
            <a:r>
              <a:rPr lang="en-GB" sz="1400"/>
              <a:t> for REC Parties and Non-Party REC Service Users, will also apply to CCS Users. At a high level, this includes:</a:t>
            </a:r>
          </a:p>
          <a:p>
            <a:pPr>
              <a:buNone/>
            </a:pPr>
            <a:endParaRPr lang="en-GB" sz="1400"/>
          </a:p>
          <a:p>
            <a:pPr marL="285750" indent="-285750">
              <a:buFont typeface="Arial" panose="020B0604020202020204" pitchFamily="34" charset="0"/>
              <a:buChar char="•"/>
            </a:pPr>
            <a:r>
              <a:rPr lang="en-GB" sz="1400"/>
              <a:t>Submission of an initial application </a:t>
            </a:r>
          </a:p>
          <a:p>
            <a:pPr marL="285750" indent="-285750">
              <a:buFont typeface="Arial" panose="020B0604020202020204" pitchFamily="34" charset="0"/>
              <a:buChar char="•"/>
            </a:pPr>
            <a:r>
              <a:rPr lang="en-GB" sz="1400"/>
              <a:t>Completion of an ISDP Assessment </a:t>
            </a:r>
          </a:p>
          <a:p>
            <a:pPr marL="285750" indent="-285750">
              <a:buFont typeface="Arial" panose="020B0604020202020204" pitchFamily="34" charset="0"/>
              <a:buChar char="•"/>
            </a:pPr>
            <a:r>
              <a:rPr lang="en-GB" sz="1400"/>
              <a:t>Completion of external testing </a:t>
            </a:r>
          </a:p>
          <a:p>
            <a:pPr marL="285750" indent="-285750">
              <a:buFont typeface="Arial" panose="020B0604020202020204" pitchFamily="34" charset="0"/>
              <a:buChar char="•"/>
            </a:pPr>
            <a:r>
              <a:rPr lang="en-GB" sz="1400"/>
              <a:t>Execution of an Access Agreement </a:t>
            </a:r>
          </a:p>
          <a:p>
            <a:pPr>
              <a:buFont typeface="Arial" panose="020B0604020202020204" pitchFamily="34" charset="0"/>
              <a:buChar char="•"/>
            </a:pPr>
            <a:endParaRPr lang="en-GB" sz="1400"/>
          </a:p>
          <a:p>
            <a:pPr>
              <a:buNone/>
            </a:pPr>
            <a:r>
              <a:rPr lang="en-GB" sz="1400"/>
              <a:t>The existing schedule will be extended to include:</a:t>
            </a:r>
          </a:p>
          <a:p>
            <a:pPr>
              <a:buNone/>
            </a:pPr>
            <a:endParaRPr lang="en-GB" sz="1400"/>
          </a:p>
          <a:p>
            <a:pPr marL="285750" indent="-285750">
              <a:buFont typeface="Arial" panose="020B0604020202020204" pitchFamily="34" charset="0"/>
              <a:buChar char="•"/>
            </a:pPr>
            <a:r>
              <a:rPr lang="en-GB" sz="1400"/>
              <a:t>Inclusion of the </a:t>
            </a:r>
            <a:r>
              <a:rPr lang="en-GB" sz="1400" b="1"/>
              <a:t>Consumer Consent Service (CCS)</a:t>
            </a:r>
            <a:r>
              <a:rPr lang="en-GB" sz="1400"/>
              <a:t> as a REC Service within scope </a:t>
            </a:r>
          </a:p>
          <a:p>
            <a:pPr marL="285750" indent="-285750">
              <a:buFont typeface="Arial" panose="020B0604020202020204" pitchFamily="34" charset="0"/>
              <a:buChar char="•"/>
            </a:pPr>
            <a:r>
              <a:rPr lang="en-GB" sz="1400"/>
              <a:t>Addition of </a:t>
            </a:r>
            <a:r>
              <a:rPr lang="en-GB" sz="1400" b="1"/>
              <a:t>CCS Testing</a:t>
            </a:r>
            <a:r>
              <a:rPr lang="en-GB" sz="1400"/>
              <a:t> to the list of external testing types (further details to be provided at a future meeting) </a:t>
            </a:r>
          </a:p>
          <a:p>
            <a:pPr marL="285750" indent="-285750">
              <a:buFont typeface="Arial" panose="020B0604020202020204" pitchFamily="34" charset="0"/>
              <a:buChar char="•"/>
            </a:pPr>
            <a:r>
              <a:rPr lang="en-GB" sz="1400"/>
              <a:t>Inclusion of CCS access provisions within the </a:t>
            </a:r>
            <a:r>
              <a:rPr lang="en-GB" sz="1400" b="1"/>
              <a:t>Access Agreement</a:t>
            </a:r>
            <a:r>
              <a:rPr lang="en-GB" sz="1400"/>
              <a:t> template</a:t>
            </a:r>
          </a:p>
          <a:p>
            <a:pPr marL="285750" indent="-285750" defTabSz="914354">
              <a:buFont typeface="Arial" panose="020B0604020202020204" pitchFamily="34" charset="0"/>
              <a:buChar char="•"/>
              <a:defRPr/>
            </a:pPr>
            <a:r>
              <a:rPr lang="en-GB" sz="1400">
                <a:solidFill>
                  <a:srgbClr val="000000"/>
                </a:solidFill>
                <a:latin typeface="Aptos"/>
                <a:ea typeface="Calibri"/>
                <a:cs typeface="Calibri"/>
              </a:rPr>
              <a:t>Qualification of CCS Users for TI Energy Suppliers under the </a:t>
            </a:r>
            <a:r>
              <a:rPr lang="en-GB" sz="1400" b="1">
                <a:solidFill>
                  <a:srgbClr val="000000"/>
                </a:solidFill>
                <a:latin typeface="Aptos"/>
                <a:ea typeface="Calibri"/>
                <a:cs typeface="Calibri"/>
              </a:rPr>
              <a:t>Tariff Interoperability Arrangements Schedule</a:t>
            </a:r>
            <a:r>
              <a:rPr lang="en-GB" sz="1400">
                <a:solidFill>
                  <a:srgbClr val="000000"/>
                </a:solidFill>
                <a:latin typeface="Aptos"/>
                <a:ea typeface="Calibri"/>
                <a:cs typeface="Calibri"/>
              </a:rPr>
              <a:t> </a:t>
            </a:r>
          </a:p>
          <a:p>
            <a:pPr marL="285750" indent="-285750" defTabSz="914354">
              <a:buFont typeface="Arial" panose="020B0604020202020204" pitchFamily="34" charset="0"/>
              <a:buChar char="•"/>
              <a:defRPr/>
            </a:pPr>
            <a:endParaRPr lang="en-GB" sz="1400">
              <a:solidFill>
                <a:srgbClr val="000000"/>
              </a:solidFill>
              <a:latin typeface="Aptos"/>
              <a:ea typeface="Calibri"/>
              <a:cs typeface="Calibri"/>
            </a:endParaRPr>
          </a:p>
          <a:p>
            <a:pPr defTabSz="914354">
              <a:defRPr/>
            </a:pPr>
            <a:r>
              <a:rPr lang="en-GB" sz="1400">
                <a:solidFill>
                  <a:srgbClr val="000000"/>
                </a:solidFill>
                <a:latin typeface="Aptos"/>
                <a:ea typeface="Calibri"/>
                <a:cs typeface="Calibri"/>
              </a:rPr>
              <a:t>Information on the existing qualification approach is available on the REC Portal: </a:t>
            </a:r>
            <a:r>
              <a:rPr lang="en-GB" sz="1400">
                <a:solidFill>
                  <a:srgbClr val="000000"/>
                </a:solidFill>
                <a:ea typeface="+mn-lt"/>
                <a:cs typeface="+mn-lt"/>
                <a:hlinkClick r:id="rId3"/>
              </a:rPr>
              <a:t>Entry Assessment Information Pack</a:t>
            </a:r>
            <a:endParaRPr lang="en-GB" sz="1400">
              <a:solidFill>
                <a:srgbClr val="000000"/>
              </a:solidFill>
              <a:latin typeface="Aptos"/>
              <a:ea typeface="Calibri"/>
              <a:cs typeface="Calibri"/>
            </a:endParaRPr>
          </a:p>
          <a:p>
            <a:pPr defTabSz="914354">
              <a:buClr>
                <a:srgbClr val="000000"/>
              </a:buClr>
              <a:defRPr/>
            </a:pPr>
            <a:endParaRPr lang="en-GB" sz="1400" kern="0">
              <a:solidFill>
                <a:srgbClr val="201E2E"/>
              </a:solidFill>
              <a:latin typeface="Figtree" pitchFamily="2" charset="0"/>
              <a:ea typeface="Calibri"/>
              <a:cs typeface="Calibri"/>
            </a:endParaRPr>
          </a:p>
        </p:txBody>
      </p:sp>
      <p:graphicFrame>
        <p:nvGraphicFramePr>
          <p:cNvPr id="3" name="Diagram 2">
            <a:extLst>
              <a:ext uri="{FF2B5EF4-FFF2-40B4-BE49-F238E27FC236}">
                <a16:creationId xmlns:a16="http://schemas.microsoft.com/office/drawing/2014/main" id="{94EE8CEF-77CE-8C32-9452-EAD95513A875}"/>
              </a:ext>
            </a:extLst>
          </p:cNvPr>
          <p:cNvGraphicFramePr/>
          <p:nvPr/>
        </p:nvGraphicFramePr>
        <p:xfrm>
          <a:off x="8041342" y="1845478"/>
          <a:ext cx="3742662" cy="302235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Arrow: Up 4">
            <a:extLst>
              <a:ext uri="{FF2B5EF4-FFF2-40B4-BE49-F238E27FC236}">
                <a16:creationId xmlns:a16="http://schemas.microsoft.com/office/drawing/2014/main" id="{91BB2720-1E55-DA44-519C-D9619367B9FA}"/>
              </a:ext>
            </a:extLst>
          </p:cNvPr>
          <p:cNvSpPr/>
          <p:nvPr/>
        </p:nvSpPr>
        <p:spPr>
          <a:xfrm rot="5400000">
            <a:off x="7831407" y="3448077"/>
            <a:ext cx="419868" cy="510891"/>
          </a:xfrm>
          <a:prstGeom prst="upArrow">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Figtree"/>
            </a:endParaRPr>
          </a:p>
        </p:txBody>
      </p:sp>
      <p:sp>
        <p:nvSpPr>
          <p:cNvPr id="6" name="TextBox 5">
            <a:extLst>
              <a:ext uri="{FF2B5EF4-FFF2-40B4-BE49-F238E27FC236}">
                <a16:creationId xmlns:a16="http://schemas.microsoft.com/office/drawing/2014/main" id="{A8BC29FE-77F6-15D1-AD66-67722D71AEB6}"/>
              </a:ext>
            </a:extLst>
          </p:cNvPr>
          <p:cNvSpPr txBox="1"/>
          <p:nvPr/>
        </p:nvSpPr>
        <p:spPr>
          <a:xfrm>
            <a:off x="213181" y="752525"/>
            <a:ext cx="11570823" cy="276999"/>
          </a:xfrm>
          <a:prstGeom prst="rect">
            <a:avLst/>
          </a:prstGeom>
          <a:noFill/>
        </p:spPr>
        <p:txBody>
          <a:bodyPr wrap="square" lIns="91440" tIns="45720" rIns="91440" bIns="45720" anchor="t">
            <a:spAutoFit/>
          </a:bodyPr>
          <a:lstStyle/>
          <a:p>
            <a:pPr marL="0" marR="0" lvl="0" indent="0" algn="l" defTabSz="914354" rtl="0" eaLnBrk="1" fontAlgn="auto" latinLnBrk="0" hangingPunct="1">
              <a:lnSpc>
                <a:spcPct val="100000"/>
              </a:lnSpc>
              <a:spcBef>
                <a:spcPts val="0"/>
              </a:spcBef>
              <a:spcAft>
                <a:spcPts val="0"/>
              </a:spcAft>
              <a:buClr>
                <a:srgbClr val="000000"/>
              </a:buClr>
              <a:buSzTx/>
              <a:buFontTx/>
              <a:buNone/>
              <a:tabLst/>
              <a:defRPr/>
            </a:pPr>
            <a:r>
              <a:rPr kumimoji="0" lang="en-GB" sz="1200" b="1" i="0" u="none" strike="noStrike" kern="0" cap="none" spc="0" normalizeH="0" baseline="0" noProof="0">
                <a:ln>
                  <a:noFill/>
                </a:ln>
                <a:solidFill>
                  <a:srgbClr val="201E2E"/>
                </a:solidFill>
                <a:effectLst/>
                <a:uLnTx/>
                <a:uFillTx/>
                <a:latin typeface="Figtree"/>
                <a:ea typeface="Calibri"/>
                <a:cs typeface="Calibri"/>
                <a:sym typeface="Arial"/>
              </a:rPr>
              <a:t>Consultation respondents supported applying existing REC Service User qualification arrangements to the CCS.</a:t>
            </a:r>
          </a:p>
        </p:txBody>
      </p:sp>
    </p:spTree>
    <p:extLst>
      <p:ext uri="{BB962C8B-B14F-4D97-AF65-F5344CB8AC3E}">
        <p14:creationId xmlns:p14="http://schemas.microsoft.com/office/powerpoint/2010/main" val="158944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360A7-A93E-E3C1-06F7-8FD8B59FE52A}"/>
            </a:ext>
          </a:extLst>
        </p:cNvPr>
        <p:cNvGrpSpPr/>
        <p:nvPr/>
      </p:nvGrpSpPr>
      <p:grpSpPr>
        <a:xfrm>
          <a:off x="0" y="0"/>
          <a:ext cx="0" cy="0"/>
          <a:chOff x="0" y="0"/>
          <a:chExt cx="0" cy="0"/>
        </a:xfrm>
      </p:grpSpPr>
      <p:sp>
        <p:nvSpPr>
          <p:cNvPr id="31" name="Title 1">
            <a:extLst>
              <a:ext uri="{FF2B5EF4-FFF2-40B4-BE49-F238E27FC236}">
                <a16:creationId xmlns:a16="http://schemas.microsoft.com/office/drawing/2014/main" id="{D4E6E2C9-4F41-961A-4B31-9814D6C70635}"/>
              </a:ext>
            </a:extLst>
          </p:cNvPr>
          <p:cNvSpPr txBox="1">
            <a:spLocks/>
          </p:cNvSpPr>
          <p:nvPr/>
        </p:nvSpPr>
        <p:spPr>
          <a:xfrm>
            <a:off x="289265" y="285162"/>
            <a:ext cx="10515600" cy="727691"/>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54">
              <a:defRPr/>
            </a:pPr>
            <a:r>
              <a:rPr lang="en-GB" sz="3200" b="1">
                <a:solidFill>
                  <a:srgbClr val="201E2E"/>
                </a:solidFill>
                <a:latin typeface="Figtree"/>
                <a:ea typeface="Calibri"/>
                <a:cs typeface="Calibri"/>
              </a:rPr>
              <a:t>REC ISDP Question Categories</a:t>
            </a:r>
          </a:p>
        </p:txBody>
      </p:sp>
      <p:sp>
        <p:nvSpPr>
          <p:cNvPr id="25" name="Rectangle: Rounded Corners 24">
            <a:extLst>
              <a:ext uri="{FF2B5EF4-FFF2-40B4-BE49-F238E27FC236}">
                <a16:creationId xmlns:a16="http://schemas.microsoft.com/office/drawing/2014/main" id="{7602BE10-0CB2-0C11-66E0-9D07B88F98AB}"/>
              </a:ext>
            </a:extLst>
          </p:cNvPr>
          <p:cNvSpPr/>
          <p:nvPr/>
        </p:nvSpPr>
        <p:spPr>
          <a:xfrm>
            <a:off x="423074" y="2136135"/>
            <a:ext cx="2599840" cy="3279649"/>
          </a:xfrm>
          <a:prstGeom prst="roundRect">
            <a:avLst/>
          </a:prstGeom>
          <a:solidFill>
            <a:srgbClr val="4D38F5"/>
          </a:solidFill>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p>
            <a:pPr defTabSz="914377"/>
            <a:r>
              <a:rPr lang="en-GB" sz="1450">
                <a:solidFill>
                  <a:srgbClr val="F8F8F8"/>
                </a:solidFill>
                <a:latin typeface="Figtree"/>
                <a:ea typeface="Roboto"/>
              </a:rPr>
              <a:t>We have considered the risk profile associated with unauthorised access to half-hourly metered data and believe this requires enhanced DP questions.</a:t>
            </a:r>
            <a:endParaRPr lang="en-US">
              <a:solidFill>
                <a:srgbClr val="FFFFFF"/>
              </a:solidFill>
              <a:latin typeface="Aptos" panose="02110004020202020204"/>
              <a:ea typeface="Roboto"/>
            </a:endParaRPr>
          </a:p>
          <a:p>
            <a:pPr defTabSz="914377"/>
            <a:endParaRPr lang="en-GB" sz="1450">
              <a:solidFill>
                <a:srgbClr val="F8F8F8"/>
              </a:solidFill>
              <a:latin typeface="Figtree"/>
              <a:ea typeface="Roboto"/>
            </a:endParaRPr>
          </a:p>
          <a:p>
            <a:pPr defTabSz="914377"/>
            <a:r>
              <a:rPr lang="en-GB" sz="1450">
                <a:solidFill>
                  <a:srgbClr val="F8F8F8"/>
                </a:solidFill>
                <a:latin typeface="Figtree"/>
                <a:ea typeface="Roboto"/>
              </a:rPr>
              <a:t>Changes are also required to r</a:t>
            </a:r>
            <a:r>
              <a:rPr lang="en-GB" sz="1500">
                <a:solidFill>
                  <a:srgbClr val="F8F8F8"/>
                </a:solidFill>
                <a:latin typeface="Aptos"/>
                <a:ea typeface="Roboto"/>
              </a:rPr>
              <a:t>ecognise</a:t>
            </a:r>
            <a:r>
              <a:rPr lang="en-GB" sz="1500">
                <a:solidFill>
                  <a:srgbClr val="F8F8F8"/>
                </a:solidFill>
                <a:ea typeface="+mn-lt"/>
                <a:cs typeface="+mn-lt"/>
              </a:rPr>
              <a:t> the reliance on CE+ certification.</a:t>
            </a:r>
            <a:endParaRPr lang="en-GB" sz="1450">
              <a:solidFill>
                <a:srgbClr val="F8F8F8"/>
              </a:solidFill>
              <a:latin typeface="Figtree"/>
              <a:ea typeface="Roboto"/>
            </a:endParaRPr>
          </a:p>
        </p:txBody>
      </p:sp>
      <p:graphicFrame>
        <p:nvGraphicFramePr>
          <p:cNvPr id="3" name="Object 2">
            <a:extLst>
              <a:ext uri="{FF2B5EF4-FFF2-40B4-BE49-F238E27FC236}">
                <a16:creationId xmlns:a16="http://schemas.microsoft.com/office/drawing/2014/main" id="{AA41DE86-A348-3A78-501C-07F20124AE62}"/>
              </a:ext>
            </a:extLst>
          </p:cNvPr>
          <p:cNvGraphicFramePr>
            <a:graphicFrameLocks noChangeAspect="1"/>
          </p:cNvGraphicFramePr>
          <p:nvPr>
            <p:extLst>
              <p:ext uri="{D42A27DB-BD31-4B8C-83A1-F6EECF244321}">
                <p14:modId xmlns:p14="http://schemas.microsoft.com/office/powerpoint/2010/main" val="1400601697"/>
              </p:ext>
            </p:extLst>
          </p:nvPr>
        </p:nvGraphicFramePr>
        <p:xfrm>
          <a:off x="3851730" y="1545772"/>
          <a:ext cx="7827433" cy="5056717"/>
        </p:xfrm>
        <a:graphic>
          <a:graphicData uri="http://schemas.openxmlformats.org/presentationml/2006/ole">
            <mc:AlternateContent xmlns:mc="http://schemas.openxmlformats.org/markup-compatibility/2006">
              <mc:Choice xmlns:v="urn:schemas-microsoft-com:vml" Requires="v">
                <p:oleObj name="Document" r:id="rId3" imgW="8863180" imgH="5693982" progId="Word.Document.12">
                  <p:embed/>
                </p:oleObj>
              </mc:Choice>
              <mc:Fallback>
                <p:oleObj name="Document" r:id="rId3" imgW="8863180" imgH="5693982" progId="Word.Document.12">
                  <p:embed/>
                  <p:pic>
                    <p:nvPicPr>
                      <p:cNvPr id="3" name="Object 2">
                        <a:extLst>
                          <a:ext uri="{FF2B5EF4-FFF2-40B4-BE49-F238E27FC236}">
                            <a16:creationId xmlns:a16="http://schemas.microsoft.com/office/drawing/2014/main" id="{AA41DE86-A348-3A78-501C-07F20124AE62}"/>
                          </a:ext>
                        </a:extLst>
                      </p:cNvPr>
                      <p:cNvPicPr/>
                      <p:nvPr/>
                    </p:nvPicPr>
                    <p:blipFill>
                      <a:blip r:embed="rId4"/>
                      <a:stretch>
                        <a:fillRect/>
                      </a:stretch>
                    </p:blipFill>
                    <p:spPr>
                      <a:xfrm>
                        <a:off x="3851730" y="1545772"/>
                        <a:ext cx="7827433" cy="5056717"/>
                      </a:xfrm>
                      <a:prstGeom prst="rect">
                        <a:avLst/>
                      </a:prstGeom>
                    </p:spPr>
                  </p:pic>
                </p:oleObj>
              </mc:Fallback>
            </mc:AlternateContent>
          </a:graphicData>
        </a:graphic>
      </p:graphicFrame>
    </p:spTree>
    <p:extLst>
      <p:ext uri="{BB962C8B-B14F-4D97-AF65-F5344CB8AC3E}">
        <p14:creationId xmlns:p14="http://schemas.microsoft.com/office/powerpoint/2010/main" val="3987355609"/>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 Placeholder 1">
            <a:extLst>
              <a:ext uri="{FF2B5EF4-FFF2-40B4-BE49-F238E27FC236}">
                <a16:creationId xmlns:a16="http://schemas.microsoft.com/office/drawing/2014/main" id="{C2BEC9C9-EB4D-6744-44BA-CF819C912A29}"/>
              </a:ext>
            </a:extLst>
          </p:cNvPr>
          <p:cNvSpPr txBox="1">
            <a:spLocks/>
          </p:cNvSpPr>
          <p:nvPr/>
        </p:nvSpPr>
        <p:spPr>
          <a:xfrm>
            <a:off x="224292" y="200232"/>
            <a:ext cx="8066437" cy="798554"/>
          </a:xfrm>
          <a:prstGeom prst="rect">
            <a:avLst/>
          </a:prstGeom>
        </p:spPr>
        <p:txBody>
          <a:bodyPr>
            <a:normAutofit/>
          </a:bodyPr>
          <a:lst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3200"/>
              <a:t>Assessment of Risk Levels</a:t>
            </a:r>
          </a:p>
        </p:txBody>
      </p:sp>
      <p:sp>
        <p:nvSpPr>
          <p:cNvPr id="15" name="TextBox 14">
            <a:extLst>
              <a:ext uri="{FF2B5EF4-FFF2-40B4-BE49-F238E27FC236}">
                <a16:creationId xmlns:a16="http://schemas.microsoft.com/office/drawing/2014/main" id="{68567A5D-41F5-30DA-25BE-6CBA1F1408D0}"/>
              </a:ext>
            </a:extLst>
          </p:cNvPr>
          <p:cNvSpPr txBox="1"/>
          <p:nvPr/>
        </p:nvSpPr>
        <p:spPr>
          <a:xfrm>
            <a:off x="118561" y="785514"/>
            <a:ext cx="11849147" cy="1415772"/>
          </a:xfrm>
          <a:prstGeom prst="rect">
            <a:avLst/>
          </a:prstGeom>
          <a:noFill/>
        </p:spPr>
        <p:txBody>
          <a:bodyPr wrap="square" lIns="121920" tIns="60960" rIns="121920" bIns="60960" anchor="t">
            <a:spAutoFit/>
          </a:bodyPr>
          <a:lstStyle/>
          <a:p>
            <a:pPr fontAlgn="base"/>
            <a:r>
              <a:rPr lang="en-GB" sz="1400">
                <a:latin typeface="Figtree"/>
              </a:rPr>
              <a:t>All CCS applicants required to undertake an ISDP assessment will be expected to respond to each question. However, the level of evidence required will depend on RECCo's assessment of the applicant’s individual risk profile. </a:t>
            </a:r>
          </a:p>
          <a:p>
            <a:pPr fontAlgn="base"/>
            <a:endParaRPr lang="en-GB" sz="1400">
              <a:latin typeface="Figtree"/>
            </a:endParaRPr>
          </a:p>
          <a:p>
            <a:pPr fontAlgn="base"/>
            <a:r>
              <a:rPr lang="en-GB" sz="1400">
                <a:latin typeface="Figtree"/>
              </a:rPr>
              <a:t>Applicants will be classified as </a:t>
            </a:r>
            <a:r>
              <a:rPr lang="en-GB" sz="1400" b="1">
                <a:latin typeface="Figtree"/>
              </a:rPr>
              <a:t>low</a:t>
            </a:r>
            <a:r>
              <a:rPr lang="en-GB" sz="1400">
                <a:latin typeface="Figtree"/>
              </a:rPr>
              <a:t>, </a:t>
            </a:r>
            <a:r>
              <a:rPr lang="en-GB" sz="1400" b="1">
                <a:latin typeface="Figtree"/>
              </a:rPr>
              <a:t>medium</a:t>
            </a:r>
            <a:r>
              <a:rPr lang="en-GB" sz="1400">
                <a:latin typeface="Figtree"/>
              </a:rPr>
              <a:t> or </a:t>
            </a:r>
            <a:r>
              <a:rPr lang="en-GB" sz="1400" b="1">
                <a:latin typeface="Figtree"/>
              </a:rPr>
              <a:t>high</a:t>
            </a:r>
            <a:r>
              <a:rPr lang="en-GB" sz="1400">
                <a:latin typeface="Figtree"/>
              </a:rPr>
              <a:t>. </a:t>
            </a:r>
          </a:p>
          <a:p>
            <a:pPr fontAlgn="base"/>
            <a:endParaRPr lang="en-GB" sz="1400">
              <a:latin typeface="Figtree"/>
            </a:endParaRPr>
          </a:p>
          <a:p>
            <a:pPr fontAlgn="base"/>
            <a:r>
              <a:rPr lang="en-GB" sz="1400">
                <a:latin typeface="Figtree"/>
              </a:rPr>
              <a:t>The following factors will be considered when determining the level of applicant risk: </a:t>
            </a:r>
          </a:p>
        </p:txBody>
      </p:sp>
      <p:sp>
        <p:nvSpPr>
          <p:cNvPr id="16" name="Rectangle: Rounded Corners 15">
            <a:extLst>
              <a:ext uri="{FF2B5EF4-FFF2-40B4-BE49-F238E27FC236}">
                <a16:creationId xmlns:a16="http://schemas.microsoft.com/office/drawing/2014/main" id="{74181F37-E7B9-9934-255A-4CA2CAA28CAC}"/>
              </a:ext>
            </a:extLst>
          </p:cNvPr>
          <p:cNvSpPr/>
          <p:nvPr/>
        </p:nvSpPr>
        <p:spPr>
          <a:xfrm>
            <a:off x="1706499" y="2587752"/>
            <a:ext cx="2514600" cy="1819656"/>
          </a:xfrm>
          <a:prstGeom prst="roundRect">
            <a:avLst/>
          </a:prstGeom>
          <a:no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Rounded Corners 17">
            <a:extLst>
              <a:ext uri="{FF2B5EF4-FFF2-40B4-BE49-F238E27FC236}">
                <a16:creationId xmlns:a16="http://schemas.microsoft.com/office/drawing/2014/main" id="{2AEF18A9-441D-2177-7502-B3405B5811AB}"/>
              </a:ext>
            </a:extLst>
          </p:cNvPr>
          <p:cNvSpPr/>
          <p:nvPr/>
        </p:nvSpPr>
        <p:spPr>
          <a:xfrm>
            <a:off x="7943638" y="2610612"/>
            <a:ext cx="2514600" cy="1819656"/>
          </a:xfrm>
          <a:prstGeom prst="roundRect">
            <a:avLst/>
          </a:prstGeom>
          <a:no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Rounded Corners 19">
            <a:extLst>
              <a:ext uri="{FF2B5EF4-FFF2-40B4-BE49-F238E27FC236}">
                <a16:creationId xmlns:a16="http://schemas.microsoft.com/office/drawing/2014/main" id="{8E6EC447-D919-8442-4767-18EF67743015}"/>
              </a:ext>
            </a:extLst>
          </p:cNvPr>
          <p:cNvSpPr/>
          <p:nvPr/>
        </p:nvSpPr>
        <p:spPr>
          <a:xfrm>
            <a:off x="1731264" y="4678680"/>
            <a:ext cx="2514600" cy="1819656"/>
          </a:xfrm>
          <a:prstGeom prst="roundRect">
            <a:avLst/>
          </a:prstGeom>
          <a:noFill/>
          <a:ln>
            <a:solidFill>
              <a:srgbClr val="4EA7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21">
            <a:extLst>
              <a:ext uri="{FF2B5EF4-FFF2-40B4-BE49-F238E27FC236}">
                <a16:creationId xmlns:a16="http://schemas.microsoft.com/office/drawing/2014/main" id="{792B5D24-2892-4CAC-D672-2C5EFA6B0A0C}"/>
              </a:ext>
            </a:extLst>
          </p:cNvPr>
          <p:cNvSpPr/>
          <p:nvPr/>
        </p:nvSpPr>
        <p:spPr>
          <a:xfrm>
            <a:off x="4838700" y="4678680"/>
            <a:ext cx="2514600" cy="1819656"/>
          </a:xfrm>
          <a:prstGeom prst="roundRect">
            <a:avLst/>
          </a:prstGeom>
          <a:noFill/>
          <a:ln>
            <a:solidFill>
              <a:srgbClr val="4D38F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Rounded Corners 29">
            <a:extLst>
              <a:ext uri="{FF2B5EF4-FFF2-40B4-BE49-F238E27FC236}">
                <a16:creationId xmlns:a16="http://schemas.microsoft.com/office/drawing/2014/main" id="{E27F0687-AAF1-518F-E840-74ABAC206B9D}"/>
              </a:ext>
            </a:extLst>
          </p:cNvPr>
          <p:cNvSpPr/>
          <p:nvPr/>
        </p:nvSpPr>
        <p:spPr>
          <a:xfrm>
            <a:off x="7946136" y="4712208"/>
            <a:ext cx="2514600" cy="1819656"/>
          </a:xfrm>
          <a:prstGeom prst="roundRect">
            <a:avLst/>
          </a:prstGeom>
          <a:noFill/>
          <a:ln>
            <a:solidFill>
              <a:srgbClr val="FF20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97D6945F-6C3A-C4BD-C1C1-C64A7B8DE61C}"/>
              </a:ext>
            </a:extLst>
          </p:cNvPr>
          <p:cNvSpPr txBox="1"/>
          <p:nvPr/>
        </p:nvSpPr>
        <p:spPr>
          <a:xfrm>
            <a:off x="1937049" y="3197274"/>
            <a:ext cx="2283714" cy="646331"/>
          </a:xfrm>
          <a:prstGeom prst="rect">
            <a:avLst/>
          </a:prstGeom>
          <a:noFill/>
        </p:spPr>
        <p:txBody>
          <a:bodyPr wrap="square">
            <a:spAutoFit/>
          </a:bodyPr>
          <a:lstStyle/>
          <a:p>
            <a:r>
              <a:rPr lang="en-US" sz="1200">
                <a:latin typeface="Figtree" panose="020B0604020202020204" charset="0"/>
              </a:rPr>
              <a:t>The type of user and the purpose for which they are seeking to access data. </a:t>
            </a:r>
          </a:p>
        </p:txBody>
      </p:sp>
      <p:sp>
        <p:nvSpPr>
          <p:cNvPr id="48" name="Freeform: Shape 47">
            <a:extLst>
              <a:ext uri="{FF2B5EF4-FFF2-40B4-BE49-F238E27FC236}">
                <a16:creationId xmlns:a16="http://schemas.microsoft.com/office/drawing/2014/main" id="{7EA99671-96E3-BCF1-6DDF-8B09D2433834}"/>
              </a:ext>
            </a:extLst>
          </p:cNvPr>
          <p:cNvSpPr/>
          <p:nvPr/>
        </p:nvSpPr>
        <p:spPr>
          <a:xfrm>
            <a:off x="1864647" y="2716581"/>
            <a:ext cx="413267" cy="413286"/>
          </a:xfrm>
          <a:custGeom>
            <a:avLst/>
            <a:gdLst>
              <a:gd name="connsiteX0" fmla="*/ 166633 w 413267"/>
              <a:gd name="connsiteY0" fmla="*/ 386628 h 413286"/>
              <a:gd name="connsiteX1" fmla="*/ 166633 w 413267"/>
              <a:gd name="connsiteY1" fmla="*/ 399957 h 413286"/>
              <a:gd name="connsiteX2" fmla="*/ 286616 w 413267"/>
              <a:gd name="connsiteY2" fmla="*/ 399957 h 413286"/>
              <a:gd name="connsiteX3" fmla="*/ 286616 w 413267"/>
              <a:gd name="connsiteY3" fmla="*/ 386628 h 413286"/>
              <a:gd name="connsiteX4" fmla="*/ 339941 w 413267"/>
              <a:gd name="connsiteY4" fmla="*/ 333292 h 413286"/>
              <a:gd name="connsiteX5" fmla="*/ 333273 w 413267"/>
              <a:gd name="connsiteY5" fmla="*/ 339960 h 413286"/>
              <a:gd name="connsiteX6" fmla="*/ 339941 w 413267"/>
              <a:gd name="connsiteY6" fmla="*/ 346627 h 413286"/>
              <a:gd name="connsiteX7" fmla="*/ 346609 w 413267"/>
              <a:gd name="connsiteY7" fmla="*/ 339960 h 413286"/>
              <a:gd name="connsiteX8" fmla="*/ 339941 w 413267"/>
              <a:gd name="connsiteY8" fmla="*/ 333292 h 413286"/>
              <a:gd name="connsiteX9" fmla="*/ 46650 w 413267"/>
              <a:gd name="connsiteY9" fmla="*/ 333292 h 413286"/>
              <a:gd name="connsiteX10" fmla="*/ 39982 w 413267"/>
              <a:gd name="connsiteY10" fmla="*/ 339960 h 413286"/>
              <a:gd name="connsiteX11" fmla="*/ 46650 w 413267"/>
              <a:gd name="connsiteY11" fmla="*/ 346627 h 413286"/>
              <a:gd name="connsiteX12" fmla="*/ 53318 w 413267"/>
              <a:gd name="connsiteY12" fmla="*/ 339960 h 413286"/>
              <a:gd name="connsiteX13" fmla="*/ 46650 w 413267"/>
              <a:gd name="connsiteY13" fmla="*/ 333292 h 413286"/>
              <a:gd name="connsiteX14" fmla="*/ 379941 w 413267"/>
              <a:gd name="connsiteY14" fmla="*/ 246635 h 413286"/>
              <a:gd name="connsiteX15" fmla="*/ 373273 w 413267"/>
              <a:gd name="connsiteY15" fmla="*/ 253303 h 413286"/>
              <a:gd name="connsiteX16" fmla="*/ 379941 w 413267"/>
              <a:gd name="connsiteY16" fmla="*/ 259971 h 413286"/>
              <a:gd name="connsiteX17" fmla="*/ 386609 w 413267"/>
              <a:gd name="connsiteY17" fmla="*/ 253303 h 413286"/>
              <a:gd name="connsiteX18" fmla="*/ 379941 w 413267"/>
              <a:gd name="connsiteY18" fmla="*/ 246635 h 413286"/>
              <a:gd name="connsiteX19" fmla="*/ 86644 w 413267"/>
              <a:gd name="connsiteY19" fmla="*/ 246635 h 413286"/>
              <a:gd name="connsiteX20" fmla="*/ 79976 w 413267"/>
              <a:gd name="connsiteY20" fmla="*/ 253303 h 413286"/>
              <a:gd name="connsiteX21" fmla="*/ 86644 w 413267"/>
              <a:gd name="connsiteY21" fmla="*/ 259971 h 413286"/>
              <a:gd name="connsiteX22" fmla="*/ 93312 w 413267"/>
              <a:gd name="connsiteY22" fmla="*/ 253303 h 413286"/>
              <a:gd name="connsiteX23" fmla="*/ 86644 w 413267"/>
              <a:gd name="connsiteY23" fmla="*/ 246635 h 413286"/>
              <a:gd name="connsiteX24" fmla="*/ 379941 w 413267"/>
              <a:gd name="connsiteY24" fmla="*/ 233312 h 413286"/>
              <a:gd name="connsiteX25" fmla="*/ 399932 w 413267"/>
              <a:gd name="connsiteY25" fmla="*/ 253309 h 413286"/>
              <a:gd name="connsiteX26" fmla="*/ 386603 w 413267"/>
              <a:gd name="connsiteY26" fmla="*/ 272079 h 413286"/>
              <a:gd name="connsiteX27" fmla="*/ 386603 w 413267"/>
              <a:gd name="connsiteY27" fmla="*/ 359963 h 413286"/>
              <a:gd name="connsiteX28" fmla="*/ 373273 w 413267"/>
              <a:gd name="connsiteY28" fmla="*/ 359963 h 413286"/>
              <a:gd name="connsiteX29" fmla="*/ 373273 w 413267"/>
              <a:gd name="connsiteY29" fmla="*/ 272079 h 413286"/>
              <a:gd name="connsiteX30" fmla="*/ 359944 w 413267"/>
              <a:gd name="connsiteY30" fmla="*/ 253309 h 413286"/>
              <a:gd name="connsiteX31" fmla="*/ 379941 w 413267"/>
              <a:gd name="connsiteY31" fmla="*/ 233312 h 413286"/>
              <a:gd name="connsiteX32" fmla="*/ 333279 w 413267"/>
              <a:gd name="connsiteY32" fmla="*/ 233312 h 413286"/>
              <a:gd name="connsiteX33" fmla="*/ 346609 w 413267"/>
              <a:gd name="connsiteY33" fmla="*/ 233312 h 413286"/>
              <a:gd name="connsiteX34" fmla="*/ 346609 w 413267"/>
              <a:gd name="connsiteY34" fmla="*/ 321190 h 413286"/>
              <a:gd name="connsiteX35" fmla="*/ 359944 w 413267"/>
              <a:gd name="connsiteY35" fmla="*/ 339966 h 413286"/>
              <a:gd name="connsiteX36" fmla="*/ 339947 w 413267"/>
              <a:gd name="connsiteY36" fmla="*/ 359963 h 413286"/>
              <a:gd name="connsiteX37" fmla="*/ 319950 w 413267"/>
              <a:gd name="connsiteY37" fmla="*/ 339966 h 413286"/>
              <a:gd name="connsiteX38" fmla="*/ 333279 w 413267"/>
              <a:gd name="connsiteY38" fmla="*/ 321196 h 413286"/>
              <a:gd name="connsiteX39" fmla="*/ 86644 w 413267"/>
              <a:gd name="connsiteY39" fmla="*/ 233312 h 413286"/>
              <a:gd name="connsiteX40" fmla="*/ 106635 w 413267"/>
              <a:gd name="connsiteY40" fmla="*/ 253309 h 413286"/>
              <a:gd name="connsiteX41" fmla="*/ 93306 w 413267"/>
              <a:gd name="connsiteY41" fmla="*/ 272079 h 413286"/>
              <a:gd name="connsiteX42" fmla="*/ 93306 w 413267"/>
              <a:gd name="connsiteY42" fmla="*/ 359963 h 413286"/>
              <a:gd name="connsiteX43" fmla="*/ 79976 w 413267"/>
              <a:gd name="connsiteY43" fmla="*/ 359963 h 413286"/>
              <a:gd name="connsiteX44" fmla="*/ 79976 w 413267"/>
              <a:gd name="connsiteY44" fmla="*/ 272079 h 413286"/>
              <a:gd name="connsiteX45" fmla="*/ 66647 w 413267"/>
              <a:gd name="connsiteY45" fmla="*/ 253309 h 413286"/>
              <a:gd name="connsiteX46" fmla="*/ 86644 w 413267"/>
              <a:gd name="connsiteY46" fmla="*/ 233312 h 413286"/>
              <a:gd name="connsiteX47" fmla="*/ 39982 w 413267"/>
              <a:gd name="connsiteY47" fmla="*/ 233312 h 413286"/>
              <a:gd name="connsiteX48" fmla="*/ 53312 w 413267"/>
              <a:gd name="connsiteY48" fmla="*/ 233312 h 413286"/>
              <a:gd name="connsiteX49" fmla="*/ 53312 w 413267"/>
              <a:gd name="connsiteY49" fmla="*/ 321190 h 413286"/>
              <a:gd name="connsiteX50" fmla="*/ 66647 w 413267"/>
              <a:gd name="connsiteY50" fmla="*/ 339966 h 413286"/>
              <a:gd name="connsiteX51" fmla="*/ 46650 w 413267"/>
              <a:gd name="connsiteY51" fmla="*/ 359963 h 413286"/>
              <a:gd name="connsiteX52" fmla="*/ 26653 w 413267"/>
              <a:gd name="connsiteY52" fmla="*/ 339966 h 413286"/>
              <a:gd name="connsiteX53" fmla="*/ 39982 w 413267"/>
              <a:gd name="connsiteY53" fmla="*/ 321196 h 413286"/>
              <a:gd name="connsiteX54" fmla="*/ 346608 w 413267"/>
              <a:gd name="connsiteY54" fmla="*/ 179981 h 413286"/>
              <a:gd name="connsiteX55" fmla="*/ 314665 w 413267"/>
              <a:gd name="connsiteY55" fmla="*/ 195921 h 413286"/>
              <a:gd name="connsiteX56" fmla="*/ 346608 w 413267"/>
              <a:gd name="connsiteY56" fmla="*/ 206646 h 413286"/>
              <a:gd name="connsiteX57" fmla="*/ 378551 w 413267"/>
              <a:gd name="connsiteY57" fmla="*/ 195921 h 413286"/>
              <a:gd name="connsiteX58" fmla="*/ 346608 w 413267"/>
              <a:gd name="connsiteY58" fmla="*/ 179981 h 413286"/>
              <a:gd name="connsiteX59" fmla="*/ 66647 w 413267"/>
              <a:gd name="connsiteY59" fmla="*/ 179981 h 413286"/>
              <a:gd name="connsiteX60" fmla="*/ 34704 w 413267"/>
              <a:gd name="connsiteY60" fmla="*/ 195921 h 413286"/>
              <a:gd name="connsiteX61" fmla="*/ 66647 w 413267"/>
              <a:gd name="connsiteY61" fmla="*/ 206646 h 413286"/>
              <a:gd name="connsiteX62" fmla="*/ 98590 w 413267"/>
              <a:gd name="connsiteY62" fmla="*/ 195921 h 413286"/>
              <a:gd name="connsiteX63" fmla="*/ 66647 w 413267"/>
              <a:gd name="connsiteY63" fmla="*/ 179981 h 413286"/>
              <a:gd name="connsiteX64" fmla="*/ 206627 w 413267"/>
              <a:gd name="connsiteY64" fmla="*/ 133319 h 413286"/>
              <a:gd name="connsiteX65" fmla="*/ 199960 w 413267"/>
              <a:gd name="connsiteY65" fmla="*/ 139987 h 413286"/>
              <a:gd name="connsiteX66" fmla="*/ 199960 w 413267"/>
              <a:gd name="connsiteY66" fmla="*/ 266732 h 413286"/>
              <a:gd name="connsiteX67" fmla="*/ 196441 w 413267"/>
              <a:gd name="connsiteY67" fmla="*/ 281633 h 413286"/>
              <a:gd name="connsiteX68" fmla="*/ 190750 w 413267"/>
              <a:gd name="connsiteY68" fmla="*/ 293027 h 413286"/>
              <a:gd name="connsiteX69" fmla="*/ 174497 w 413267"/>
              <a:gd name="connsiteY69" fmla="*/ 293027 h 413286"/>
              <a:gd name="connsiteX70" fmla="*/ 165926 w 413267"/>
              <a:gd name="connsiteY70" fmla="*/ 250184 h 413286"/>
              <a:gd name="connsiteX71" fmla="*/ 136869 w 413267"/>
              <a:gd name="connsiteY71" fmla="*/ 226368 h 413286"/>
              <a:gd name="connsiteX72" fmla="*/ 133300 w 413267"/>
              <a:gd name="connsiteY72" fmla="*/ 229930 h 413286"/>
              <a:gd name="connsiteX73" fmla="*/ 133901 w 413267"/>
              <a:gd name="connsiteY73" fmla="*/ 231915 h 413286"/>
              <a:gd name="connsiteX74" fmla="*/ 140769 w 413267"/>
              <a:gd name="connsiteY74" fmla="*/ 242214 h 413286"/>
              <a:gd name="connsiteX75" fmla="*/ 147650 w 413267"/>
              <a:gd name="connsiteY75" fmla="*/ 260709 h 413286"/>
              <a:gd name="connsiteX76" fmla="*/ 152264 w 413267"/>
              <a:gd name="connsiteY76" fmla="*/ 297598 h 413286"/>
              <a:gd name="connsiteX77" fmla="*/ 156397 w 413267"/>
              <a:gd name="connsiteY77" fmla="*/ 309988 h 413286"/>
              <a:gd name="connsiteX78" fmla="*/ 179969 w 413267"/>
              <a:gd name="connsiteY78" fmla="*/ 358429 h 413286"/>
              <a:gd name="connsiteX79" fmla="*/ 179969 w 413267"/>
              <a:gd name="connsiteY79" fmla="*/ 373292 h 413286"/>
              <a:gd name="connsiteX80" fmla="*/ 273287 w 413267"/>
              <a:gd name="connsiteY80" fmla="*/ 373292 h 413286"/>
              <a:gd name="connsiteX81" fmla="*/ 273287 w 413267"/>
              <a:gd name="connsiteY81" fmla="*/ 357740 h 413286"/>
              <a:gd name="connsiteX82" fmla="*/ 286616 w 413267"/>
              <a:gd name="connsiteY82" fmla="*/ 339965 h 413286"/>
              <a:gd name="connsiteX83" fmla="*/ 293284 w 413267"/>
              <a:gd name="connsiteY83" fmla="*/ 319968 h 413286"/>
              <a:gd name="connsiteX84" fmla="*/ 293290 w 413267"/>
              <a:gd name="connsiteY84" fmla="*/ 319968 h 413286"/>
              <a:gd name="connsiteX85" fmla="*/ 293290 w 413267"/>
              <a:gd name="connsiteY85" fmla="*/ 233305 h 413286"/>
              <a:gd name="connsiteX86" fmla="*/ 286623 w 413267"/>
              <a:gd name="connsiteY86" fmla="*/ 226637 h 413286"/>
              <a:gd name="connsiteX87" fmla="*/ 279955 w 413267"/>
              <a:gd name="connsiteY87" fmla="*/ 233305 h 413286"/>
              <a:gd name="connsiteX88" fmla="*/ 279955 w 413267"/>
              <a:gd name="connsiteY88" fmla="*/ 246634 h 413286"/>
              <a:gd name="connsiteX89" fmla="*/ 266625 w 413267"/>
              <a:gd name="connsiteY89" fmla="*/ 246634 h 413286"/>
              <a:gd name="connsiteX90" fmla="*/ 266625 w 413267"/>
              <a:gd name="connsiteY90" fmla="*/ 233305 h 413286"/>
              <a:gd name="connsiteX91" fmla="*/ 266625 w 413267"/>
              <a:gd name="connsiteY91" fmla="*/ 219976 h 413286"/>
              <a:gd name="connsiteX92" fmla="*/ 259958 w 413267"/>
              <a:gd name="connsiteY92" fmla="*/ 213308 h 413286"/>
              <a:gd name="connsiteX93" fmla="*/ 253290 w 413267"/>
              <a:gd name="connsiteY93" fmla="*/ 219976 h 413286"/>
              <a:gd name="connsiteX94" fmla="*/ 253290 w 413267"/>
              <a:gd name="connsiteY94" fmla="*/ 246641 h 413286"/>
              <a:gd name="connsiteX95" fmla="*/ 239960 w 413267"/>
              <a:gd name="connsiteY95" fmla="*/ 246641 h 413286"/>
              <a:gd name="connsiteX96" fmla="*/ 239960 w 413267"/>
              <a:gd name="connsiteY96" fmla="*/ 219976 h 413286"/>
              <a:gd name="connsiteX97" fmla="*/ 233292 w 413267"/>
              <a:gd name="connsiteY97" fmla="*/ 213308 h 413286"/>
              <a:gd name="connsiteX98" fmla="*/ 226625 w 413267"/>
              <a:gd name="connsiteY98" fmla="*/ 219976 h 413286"/>
              <a:gd name="connsiteX99" fmla="*/ 226625 w 413267"/>
              <a:gd name="connsiteY99" fmla="*/ 246641 h 413286"/>
              <a:gd name="connsiteX100" fmla="*/ 213295 w 413267"/>
              <a:gd name="connsiteY100" fmla="*/ 246641 h 413286"/>
              <a:gd name="connsiteX101" fmla="*/ 213295 w 413267"/>
              <a:gd name="connsiteY101" fmla="*/ 219976 h 413286"/>
              <a:gd name="connsiteX102" fmla="*/ 213295 w 413267"/>
              <a:gd name="connsiteY102" fmla="*/ 139987 h 413286"/>
              <a:gd name="connsiteX103" fmla="*/ 206627 w 413267"/>
              <a:gd name="connsiteY103" fmla="*/ 133319 h 413286"/>
              <a:gd name="connsiteX104" fmla="*/ 346608 w 413267"/>
              <a:gd name="connsiteY104" fmla="*/ 126657 h 413286"/>
              <a:gd name="connsiteX105" fmla="*/ 326611 w 413267"/>
              <a:gd name="connsiteY105" fmla="*/ 146655 h 413286"/>
              <a:gd name="connsiteX106" fmla="*/ 346608 w 413267"/>
              <a:gd name="connsiteY106" fmla="*/ 166652 h 413286"/>
              <a:gd name="connsiteX107" fmla="*/ 366605 w 413267"/>
              <a:gd name="connsiteY107" fmla="*/ 146655 h 413286"/>
              <a:gd name="connsiteX108" fmla="*/ 346608 w 413267"/>
              <a:gd name="connsiteY108" fmla="*/ 126657 h 413286"/>
              <a:gd name="connsiteX109" fmla="*/ 66647 w 413267"/>
              <a:gd name="connsiteY109" fmla="*/ 126657 h 413286"/>
              <a:gd name="connsiteX110" fmla="*/ 46650 w 413267"/>
              <a:gd name="connsiteY110" fmla="*/ 146655 h 413286"/>
              <a:gd name="connsiteX111" fmla="*/ 66647 w 413267"/>
              <a:gd name="connsiteY111" fmla="*/ 166652 h 413286"/>
              <a:gd name="connsiteX112" fmla="*/ 86644 w 413267"/>
              <a:gd name="connsiteY112" fmla="*/ 146655 h 413286"/>
              <a:gd name="connsiteX113" fmla="*/ 66647 w 413267"/>
              <a:gd name="connsiteY113" fmla="*/ 126657 h 413286"/>
              <a:gd name="connsiteX114" fmla="*/ 66647 w 413267"/>
              <a:gd name="connsiteY114" fmla="*/ 99999 h 413286"/>
              <a:gd name="connsiteX115" fmla="*/ 13323 w 413267"/>
              <a:gd name="connsiteY115" fmla="*/ 153322 h 413286"/>
              <a:gd name="connsiteX116" fmla="*/ 25106 w 413267"/>
              <a:gd name="connsiteY116" fmla="*/ 186680 h 413286"/>
              <a:gd name="connsiteX117" fmla="*/ 44646 w 413267"/>
              <a:gd name="connsiteY117" fmla="*/ 171498 h 413286"/>
              <a:gd name="connsiteX118" fmla="*/ 33320 w 413267"/>
              <a:gd name="connsiteY118" fmla="*/ 146661 h 413286"/>
              <a:gd name="connsiteX119" fmla="*/ 66647 w 413267"/>
              <a:gd name="connsiteY119" fmla="*/ 113334 h 413286"/>
              <a:gd name="connsiteX120" fmla="*/ 99974 w 413267"/>
              <a:gd name="connsiteY120" fmla="*/ 146661 h 413286"/>
              <a:gd name="connsiteX121" fmla="*/ 88648 w 413267"/>
              <a:gd name="connsiteY121" fmla="*/ 171498 h 413286"/>
              <a:gd name="connsiteX122" fmla="*/ 108188 w 413267"/>
              <a:gd name="connsiteY122" fmla="*/ 186680 h 413286"/>
              <a:gd name="connsiteX123" fmla="*/ 119971 w 413267"/>
              <a:gd name="connsiteY123" fmla="*/ 153322 h 413286"/>
              <a:gd name="connsiteX124" fmla="*/ 66647 w 413267"/>
              <a:gd name="connsiteY124" fmla="*/ 99999 h 413286"/>
              <a:gd name="connsiteX125" fmla="*/ 346608 w 413267"/>
              <a:gd name="connsiteY125" fmla="*/ 99992 h 413286"/>
              <a:gd name="connsiteX126" fmla="*/ 293284 w 413267"/>
              <a:gd name="connsiteY126" fmla="*/ 153316 h 413286"/>
              <a:gd name="connsiteX127" fmla="*/ 305067 w 413267"/>
              <a:gd name="connsiteY127" fmla="*/ 186674 h 413286"/>
              <a:gd name="connsiteX128" fmla="*/ 324607 w 413267"/>
              <a:gd name="connsiteY128" fmla="*/ 171491 h 413286"/>
              <a:gd name="connsiteX129" fmla="*/ 313281 w 413267"/>
              <a:gd name="connsiteY129" fmla="*/ 146655 h 413286"/>
              <a:gd name="connsiteX130" fmla="*/ 346608 w 413267"/>
              <a:gd name="connsiteY130" fmla="*/ 113328 h 413286"/>
              <a:gd name="connsiteX131" fmla="*/ 379935 w 413267"/>
              <a:gd name="connsiteY131" fmla="*/ 146655 h 413286"/>
              <a:gd name="connsiteX132" fmla="*/ 368609 w 413267"/>
              <a:gd name="connsiteY132" fmla="*/ 171491 h 413286"/>
              <a:gd name="connsiteX133" fmla="*/ 388149 w 413267"/>
              <a:gd name="connsiteY133" fmla="*/ 186674 h 413286"/>
              <a:gd name="connsiteX134" fmla="*/ 399932 w 413267"/>
              <a:gd name="connsiteY134" fmla="*/ 153316 h 413286"/>
              <a:gd name="connsiteX135" fmla="*/ 346608 w 413267"/>
              <a:gd name="connsiteY135" fmla="*/ 99992 h 413286"/>
              <a:gd name="connsiteX136" fmla="*/ 206627 w 413267"/>
              <a:gd name="connsiteY136" fmla="*/ 93325 h 413286"/>
              <a:gd name="connsiteX137" fmla="*/ 169043 w 413267"/>
              <a:gd name="connsiteY137" fmla="*/ 120008 h 413286"/>
              <a:gd name="connsiteX138" fmla="*/ 189034 w 413267"/>
              <a:gd name="connsiteY138" fmla="*/ 130683 h 413286"/>
              <a:gd name="connsiteX139" fmla="*/ 206627 w 413267"/>
              <a:gd name="connsiteY139" fmla="*/ 119990 h 413286"/>
              <a:gd name="connsiteX140" fmla="*/ 224227 w 413267"/>
              <a:gd name="connsiteY140" fmla="*/ 130683 h 413286"/>
              <a:gd name="connsiteX141" fmla="*/ 244211 w 413267"/>
              <a:gd name="connsiteY141" fmla="*/ 119996 h 413286"/>
              <a:gd name="connsiteX142" fmla="*/ 206627 w 413267"/>
              <a:gd name="connsiteY142" fmla="*/ 93325 h 413286"/>
              <a:gd name="connsiteX143" fmla="*/ 206627 w 413267"/>
              <a:gd name="connsiteY143" fmla="*/ 40001 h 413286"/>
              <a:gd name="connsiteX144" fmla="*/ 186630 w 413267"/>
              <a:gd name="connsiteY144" fmla="*/ 59998 h 413286"/>
              <a:gd name="connsiteX145" fmla="*/ 206627 w 413267"/>
              <a:gd name="connsiteY145" fmla="*/ 79995 h 413286"/>
              <a:gd name="connsiteX146" fmla="*/ 226625 w 413267"/>
              <a:gd name="connsiteY146" fmla="*/ 59998 h 413286"/>
              <a:gd name="connsiteX147" fmla="*/ 206627 w 413267"/>
              <a:gd name="connsiteY147" fmla="*/ 40001 h 413286"/>
              <a:gd name="connsiteX148" fmla="*/ 206627 w 413267"/>
              <a:gd name="connsiteY148" fmla="*/ 13336 h 413286"/>
              <a:gd name="connsiteX149" fmla="*/ 146636 w 413267"/>
              <a:gd name="connsiteY149" fmla="*/ 73327 h 413286"/>
              <a:gd name="connsiteX150" fmla="*/ 158907 w 413267"/>
              <a:gd name="connsiteY150" fmla="*/ 109540 h 413286"/>
              <a:gd name="connsiteX151" fmla="*/ 184539 w 413267"/>
              <a:gd name="connsiteY151" fmla="*/ 84760 h 413286"/>
              <a:gd name="connsiteX152" fmla="*/ 173301 w 413267"/>
              <a:gd name="connsiteY152" fmla="*/ 59998 h 413286"/>
              <a:gd name="connsiteX153" fmla="*/ 206627 w 413267"/>
              <a:gd name="connsiteY153" fmla="*/ 26671 h 413286"/>
              <a:gd name="connsiteX154" fmla="*/ 239954 w 413267"/>
              <a:gd name="connsiteY154" fmla="*/ 59998 h 413286"/>
              <a:gd name="connsiteX155" fmla="*/ 228716 w 413267"/>
              <a:gd name="connsiteY155" fmla="*/ 84760 h 413286"/>
              <a:gd name="connsiteX156" fmla="*/ 254342 w 413267"/>
              <a:gd name="connsiteY156" fmla="*/ 109534 h 413286"/>
              <a:gd name="connsiteX157" fmla="*/ 266619 w 413267"/>
              <a:gd name="connsiteY157" fmla="*/ 73327 h 413286"/>
              <a:gd name="connsiteX158" fmla="*/ 206627 w 413267"/>
              <a:gd name="connsiteY158" fmla="*/ 13336 h 413286"/>
              <a:gd name="connsiteX159" fmla="*/ 206634 w 413267"/>
              <a:gd name="connsiteY159" fmla="*/ 0 h 413286"/>
              <a:gd name="connsiteX160" fmla="*/ 279748 w 413267"/>
              <a:gd name="connsiteY160" fmla="*/ 69264 h 413286"/>
              <a:gd name="connsiteX161" fmla="*/ 320813 w 413267"/>
              <a:gd name="connsiteY161" fmla="*/ 91853 h 413286"/>
              <a:gd name="connsiteX162" fmla="*/ 346608 w 413267"/>
              <a:gd name="connsiteY162" fmla="*/ 86657 h 413286"/>
              <a:gd name="connsiteX163" fmla="*/ 413267 w 413267"/>
              <a:gd name="connsiteY163" fmla="*/ 153316 h 413286"/>
              <a:gd name="connsiteX164" fmla="*/ 346608 w 413267"/>
              <a:gd name="connsiteY164" fmla="*/ 219976 h 413286"/>
              <a:gd name="connsiteX165" fmla="*/ 279949 w 413267"/>
              <a:gd name="connsiteY165" fmla="*/ 153316 h 413286"/>
              <a:gd name="connsiteX166" fmla="*/ 307265 w 413267"/>
              <a:gd name="connsiteY166" fmla="*/ 99629 h 413286"/>
              <a:gd name="connsiteX167" fmla="*/ 279085 w 413267"/>
              <a:gd name="connsiteY167" fmla="*/ 84127 h 413286"/>
              <a:gd name="connsiteX168" fmla="*/ 226625 w 413267"/>
              <a:gd name="connsiteY168" fmla="*/ 143843 h 413286"/>
              <a:gd name="connsiteX169" fmla="*/ 226625 w 413267"/>
              <a:gd name="connsiteY169" fmla="*/ 201206 h 413286"/>
              <a:gd name="connsiteX170" fmla="*/ 233292 w 413267"/>
              <a:gd name="connsiteY170" fmla="*/ 199978 h 413286"/>
              <a:gd name="connsiteX171" fmla="*/ 246622 w 413267"/>
              <a:gd name="connsiteY171" fmla="*/ 205175 h 413286"/>
              <a:gd name="connsiteX172" fmla="*/ 259951 w 413267"/>
              <a:gd name="connsiteY172" fmla="*/ 199978 h 413286"/>
              <a:gd name="connsiteX173" fmla="*/ 279178 w 413267"/>
              <a:gd name="connsiteY173" fmla="*/ 214779 h 413286"/>
              <a:gd name="connsiteX174" fmla="*/ 286616 w 413267"/>
              <a:gd name="connsiteY174" fmla="*/ 213314 h 413286"/>
              <a:gd name="connsiteX175" fmla="*/ 306645 w 413267"/>
              <a:gd name="connsiteY175" fmla="*/ 233311 h 413286"/>
              <a:gd name="connsiteX176" fmla="*/ 306645 w 413267"/>
              <a:gd name="connsiteY176" fmla="*/ 319962 h 413286"/>
              <a:gd name="connsiteX177" fmla="*/ 297310 w 413267"/>
              <a:gd name="connsiteY177" fmla="*/ 347960 h 413286"/>
              <a:gd name="connsiteX178" fmla="*/ 286648 w 413267"/>
              <a:gd name="connsiteY178" fmla="*/ 362179 h 413286"/>
              <a:gd name="connsiteX179" fmla="*/ 286648 w 413267"/>
              <a:gd name="connsiteY179" fmla="*/ 373292 h 413286"/>
              <a:gd name="connsiteX180" fmla="*/ 299977 w 413267"/>
              <a:gd name="connsiteY180" fmla="*/ 373292 h 413286"/>
              <a:gd name="connsiteX181" fmla="*/ 299977 w 413267"/>
              <a:gd name="connsiteY181" fmla="*/ 413286 h 413286"/>
              <a:gd name="connsiteX182" fmla="*/ 153329 w 413267"/>
              <a:gd name="connsiteY182" fmla="*/ 413286 h 413286"/>
              <a:gd name="connsiteX183" fmla="*/ 153329 w 413267"/>
              <a:gd name="connsiteY183" fmla="*/ 373292 h 413286"/>
              <a:gd name="connsiteX184" fmla="*/ 166658 w 413267"/>
              <a:gd name="connsiteY184" fmla="*/ 373292 h 413286"/>
              <a:gd name="connsiteX185" fmla="*/ 166658 w 413267"/>
              <a:gd name="connsiteY185" fmla="*/ 361496 h 413286"/>
              <a:gd name="connsiteX186" fmla="*/ 144639 w 413267"/>
              <a:gd name="connsiteY186" fmla="*/ 316211 h 413286"/>
              <a:gd name="connsiteX187" fmla="*/ 139060 w 413267"/>
              <a:gd name="connsiteY187" fmla="*/ 299232 h 413286"/>
              <a:gd name="connsiteX188" fmla="*/ 134446 w 413267"/>
              <a:gd name="connsiteY188" fmla="*/ 262349 h 413286"/>
              <a:gd name="connsiteX189" fmla="*/ 129700 w 413267"/>
              <a:gd name="connsiteY189" fmla="*/ 249590 h 413286"/>
              <a:gd name="connsiteX190" fmla="*/ 122838 w 413267"/>
              <a:gd name="connsiteY190" fmla="*/ 239297 h 413286"/>
              <a:gd name="connsiteX191" fmla="*/ 119996 w 413267"/>
              <a:gd name="connsiteY191" fmla="*/ 229924 h 413286"/>
              <a:gd name="connsiteX192" fmla="*/ 136894 w 413267"/>
              <a:gd name="connsiteY192" fmla="*/ 213026 h 413286"/>
              <a:gd name="connsiteX193" fmla="*/ 179023 w 413267"/>
              <a:gd name="connsiteY193" fmla="*/ 247561 h 413286"/>
              <a:gd name="connsiteX194" fmla="*/ 184614 w 413267"/>
              <a:gd name="connsiteY194" fmla="*/ 275516 h 413286"/>
              <a:gd name="connsiteX195" fmla="*/ 186655 w 413267"/>
              <a:gd name="connsiteY195" fmla="*/ 266726 h 413286"/>
              <a:gd name="connsiteX196" fmla="*/ 186655 w 413267"/>
              <a:gd name="connsiteY196" fmla="*/ 143856 h 413286"/>
              <a:gd name="connsiteX197" fmla="*/ 134189 w 413267"/>
              <a:gd name="connsiteY197" fmla="*/ 84121 h 413286"/>
              <a:gd name="connsiteX198" fmla="*/ 105997 w 413267"/>
              <a:gd name="connsiteY198" fmla="*/ 99623 h 413286"/>
              <a:gd name="connsiteX199" fmla="*/ 133319 w 413267"/>
              <a:gd name="connsiteY199" fmla="*/ 153316 h 413286"/>
              <a:gd name="connsiteX200" fmla="*/ 66659 w 413267"/>
              <a:gd name="connsiteY200" fmla="*/ 219976 h 413286"/>
              <a:gd name="connsiteX201" fmla="*/ 0 w 413267"/>
              <a:gd name="connsiteY201" fmla="*/ 153316 h 413286"/>
              <a:gd name="connsiteX202" fmla="*/ 66659 w 413267"/>
              <a:gd name="connsiteY202" fmla="*/ 86657 h 413286"/>
              <a:gd name="connsiteX203" fmla="*/ 92454 w 413267"/>
              <a:gd name="connsiteY203" fmla="*/ 91853 h 413286"/>
              <a:gd name="connsiteX204" fmla="*/ 133519 w 413267"/>
              <a:gd name="connsiteY204" fmla="*/ 69270 h 413286"/>
              <a:gd name="connsiteX205" fmla="*/ 206634 w 413267"/>
              <a:gd name="connsiteY205" fmla="*/ 0 h 413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Lst>
            <a:rect l="l" t="t" r="r" b="b"/>
            <a:pathLst>
              <a:path w="413267" h="413286">
                <a:moveTo>
                  <a:pt x="166633" y="386628"/>
                </a:moveTo>
                <a:lnTo>
                  <a:pt x="166633" y="399957"/>
                </a:lnTo>
                <a:lnTo>
                  <a:pt x="286616" y="399957"/>
                </a:lnTo>
                <a:lnTo>
                  <a:pt x="286616" y="386628"/>
                </a:lnTo>
                <a:close/>
                <a:moveTo>
                  <a:pt x="339941" y="333292"/>
                </a:moveTo>
                <a:cubicBezTo>
                  <a:pt x="336260" y="333292"/>
                  <a:pt x="333273" y="336278"/>
                  <a:pt x="333273" y="339960"/>
                </a:cubicBezTo>
                <a:cubicBezTo>
                  <a:pt x="333273" y="343641"/>
                  <a:pt x="336260" y="346627"/>
                  <a:pt x="339941" y="346627"/>
                </a:cubicBezTo>
                <a:cubicBezTo>
                  <a:pt x="343622" y="346627"/>
                  <a:pt x="346609" y="343641"/>
                  <a:pt x="346609" y="339960"/>
                </a:cubicBezTo>
                <a:cubicBezTo>
                  <a:pt x="346609" y="336278"/>
                  <a:pt x="343622" y="333292"/>
                  <a:pt x="339941" y="333292"/>
                </a:cubicBezTo>
                <a:close/>
                <a:moveTo>
                  <a:pt x="46650" y="333292"/>
                </a:moveTo>
                <a:cubicBezTo>
                  <a:pt x="42969" y="333292"/>
                  <a:pt x="39982" y="336278"/>
                  <a:pt x="39982" y="339960"/>
                </a:cubicBezTo>
                <a:cubicBezTo>
                  <a:pt x="39982" y="343641"/>
                  <a:pt x="42969" y="346627"/>
                  <a:pt x="46650" y="346627"/>
                </a:cubicBezTo>
                <a:cubicBezTo>
                  <a:pt x="50325" y="346627"/>
                  <a:pt x="53318" y="343641"/>
                  <a:pt x="53318" y="339960"/>
                </a:cubicBezTo>
                <a:cubicBezTo>
                  <a:pt x="53318" y="336278"/>
                  <a:pt x="50332" y="333292"/>
                  <a:pt x="46650" y="333292"/>
                </a:cubicBezTo>
                <a:close/>
                <a:moveTo>
                  <a:pt x="379941" y="246635"/>
                </a:moveTo>
                <a:cubicBezTo>
                  <a:pt x="376260" y="246635"/>
                  <a:pt x="373273" y="249622"/>
                  <a:pt x="373273" y="253303"/>
                </a:cubicBezTo>
                <a:cubicBezTo>
                  <a:pt x="373273" y="256984"/>
                  <a:pt x="376260" y="259971"/>
                  <a:pt x="379941" y="259971"/>
                </a:cubicBezTo>
                <a:cubicBezTo>
                  <a:pt x="383616" y="259971"/>
                  <a:pt x="386603" y="256984"/>
                  <a:pt x="386609" y="253303"/>
                </a:cubicBezTo>
                <a:cubicBezTo>
                  <a:pt x="386609" y="249622"/>
                  <a:pt x="383623" y="246635"/>
                  <a:pt x="379941" y="246635"/>
                </a:cubicBezTo>
                <a:close/>
                <a:moveTo>
                  <a:pt x="86644" y="246635"/>
                </a:moveTo>
                <a:cubicBezTo>
                  <a:pt x="82963" y="246635"/>
                  <a:pt x="79976" y="249622"/>
                  <a:pt x="79976" y="253303"/>
                </a:cubicBezTo>
                <a:cubicBezTo>
                  <a:pt x="79976" y="256984"/>
                  <a:pt x="82963" y="259971"/>
                  <a:pt x="86644" y="259971"/>
                </a:cubicBezTo>
                <a:cubicBezTo>
                  <a:pt x="90319" y="259971"/>
                  <a:pt x="93306" y="256984"/>
                  <a:pt x="93312" y="253303"/>
                </a:cubicBezTo>
                <a:cubicBezTo>
                  <a:pt x="93312" y="249622"/>
                  <a:pt x="90326" y="246635"/>
                  <a:pt x="86644" y="246635"/>
                </a:cubicBezTo>
                <a:close/>
                <a:moveTo>
                  <a:pt x="379941" y="233312"/>
                </a:moveTo>
                <a:cubicBezTo>
                  <a:pt x="390967" y="233312"/>
                  <a:pt x="399938" y="242284"/>
                  <a:pt x="399932" y="253309"/>
                </a:cubicBezTo>
                <a:cubicBezTo>
                  <a:pt x="399932" y="261987"/>
                  <a:pt x="394341" y="269318"/>
                  <a:pt x="386603" y="272079"/>
                </a:cubicBezTo>
                <a:lnTo>
                  <a:pt x="386603" y="359963"/>
                </a:lnTo>
                <a:lnTo>
                  <a:pt x="373273" y="359963"/>
                </a:lnTo>
                <a:lnTo>
                  <a:pt x="373273" y="272079"/>
                </a:lnTo>
                <a:cubicBezTo>
                  <a:pt x="365535" y="269318"/>
                  <a:pt x="359944" y="261987"/>
                  <a:pt x="359944" y="253309"/>
                </a:cubicBezTo>
                <a:cubicBezTo>
                  <a:pt x="359944" y="242284"/>
                  <a:pt x="368916" y="233312"/>
                  <a:pt x="379941" y="233312"/>
                </a:cubicBezTo>
                <a:close/>
                <a:moveTo>
                  <a:pt x="333279" y="233312"/>
                </a:moveTo>
                <a:lnTo>
                  <a:pt x="346609" y="233312"/>
                </a:lnTo>
                <a:lnTo>
                  <a:pt x="346609" y="321190"/>
                </a:lnTo>
                <a:cubicBezTo>
                  <a:pt x="354347" y="323951"/>
                  <a:pt x="359938" y="331282"/>
                  <a:pt x="359944" y="339966"/>
                </a:cubicBezTo>
                <a:cubicBezTo>
                  <a:pt x="359944" y="350991"/>
                  <a:pt x="350973" y="359963"/>
                  <a:pt x="339947" y="359963"/>
                </a:cubicBezTo>
                <a:cubicBezTo>
                  <a:pt x="328922" y="359963"/>
                  <a:pt x="319950" y="350991"/>
                  <a:pt x="319950" y="339966"/>
                </a:cubicBezTo>
                <a:cubicBezTo>
                  <a:pt x="319950" y="331288"/>
                  <a:pt x="325541" y="323957"/>
                  <a:pt x="333279" y="321196"/>
                </a:cubicBezTo>
                <a:close/>
                <a:moveTo>
                  <a:pt x="86644" y="233312"/>
                </a:moveTo>
                <a:cubicBezTo>
                  <a:pt x="97670" y="233312"/>
                  <a:pt x="106641" y="242284"/>
                  <a:pt x="106635" y="253309"/>
                </a:cubicBezTo>
                <a:cubicBezTo>
                  <a:pt x="106635" y="261987"/>
                  <a:pt x="101044" y="269318"/>
                  <a:pt x="93306" y="272079"/>
                </a:cubicBezTo>
                <a:lnTo>
                  <a:pt x="93306" y="359963"/>
                </a:lnTo>
                <a:lnTo>
                  <a:pt x="79976" y="359963"/>
                </a:lnTo>
                <a:lnTo>
                  <a:pt x="79976" y="272079"/>
                </a:lnTo>
                <a:cubicBezTo>
                  <a:pt x="72238" y="269318"/>
                  <a:pt x="66647" y="261987"/>
                  <a:pt x="66647" y="253309"/>
                </a:cubicBezTo>
                <a:cubicBezTo>
                  <a:pt x="66647" y="242284"/>
                  <a:pt x="75619" y="233312"/>
                  <a:pt x="86644" y="233312"/>
                </a:cubicBezTo>
                <a:close/>
                <a:moveTo>
                  <a:pt x="39982" y="233312"/>
                </a:moveTo>
                <a:lnTo>
                  <a:pt x="53312" y="233312"/>
                </a:lnTo>
                <a:lnTo>
                  <a:pt x="53312" y="321190"/>
                </a:lnTo>
                <a:cubicBezTo>
                  <a:pt x="61050" y="323951"/>
                  <a:pt x="66647" y="331282"/>
                  <a:pt x="66647" y="339966"/>
                </a:cubicBezTo>
                <a:cubicBezTo>
                  <a:pt x="66647" y="350991"/>
                  <a:pt x="57676" y="359963"/>
                  <a:pt x="46650" y="359963"/>
                </a:cubicBezTo>
                <a:cubicBezTo>
                  <a:pt x="35625" y="359963"/>
                  <a:pt x="26653" y="350991"/>
                  <a:pt x="26653" y="339966"/>
                </a:cubicBezTo>
                <a:cubicBezTo>
                  <a:pt x="26653" y="331288"/>
                  <a:pt x="32244" y="323957"/>
                  <a:pt x="39982" y="321196"/>
                </a:cubicBezTo>
                <a:close/>
                <a:moveTo>
                  <a:pt x="346608" y="179981"/>
                </a:moveTo>
                <a:cubicBezTo>
                  <a:pt x="333961" y="179981"/>
                  <a:pt x="322166" y="185973"/>
                  <a:pt x="314665" y="195921"/>
                </a:cubicBezTo>
                <a:cubicBezTo>
                  <a:pt x="323580" y="202621"/>
                  <a:pt x="334618" y="206646"/>
                  <a:pt x="346608" y="206646"/>
                </a:cubicBezTo>
                <a:cubicBezTo>
                  <a:pt x="358604" y="206646"/>
                  <a:pt x="369642" y="202621"/>
                  <a:pt x="378551" y="195921"/>
                </a:cubicBezTo>
                <a:cubicBezTo>
                  <a:pt x="371050" y="185973"/>
                  <a:pt x="359255" y="179981"/>
                  <a:pt x="346608" y="179981"/>
                </a:cubicBezTo>
                <a:close/>
                <a:moveTo>
                  <a:pt x="66647" y="179981"/>
                </a:moveTo>
                <a:cubicBezTo>
                  <a:pt x="54000" y="179981"/>
                  <a:pt x="42205" y="185973"/>
                  <a:pt x="34704" y="195921"/>
                </a:cubicBezTo>
                <a:cubicBezTo>
                  <a:pt x="43619" y="202621"/>
                  <a:pt x="54657" y="206646"/>
                  <a:pt x="66647" y="206646"/>
                </a:cubicBezTo>
                <a:cubicBezTo>
                  <a:pt x="78636" y="206646"/>
                  <a:pt x="89674" y="202621"/>
                  <a:pt x="98590" y="195921"/>
                </a:cubicBezTo>
                <a:cubicBezTo>
                  <a:pt x="91089" y="185973"/>
                  <a:pt x="79294" y="179981"/>
                  <a:pt x="66647" y="179981"/>
                </a:cubicBezTo>
                <a:close/>
                <a:moveTo>
                  <a:pt x="206627" y="133319"/>
                </a:moveTo>
                <a:cubicBezTo>
                  <a:pt x="202946" y="133319"/>
                  <a:pt x="199960" y="136305"/>
                  <a:pt x="199960" y="139987"/>
                </a:cubicBezTo>
                <a:lnTo>
                  <a:pt x="199960" y="266732"/>
                </a:lnTo>
                <a:cubicBezTo>
                  <a:pt x="199960" y="271872"/>
                  <a:pt x="198739" y="277031"/>
                  <a:pt x="196441" y="281633"/>
                </a:cubicBezTo>
                <a:lnTo>
                  <a:pt x="190750" y="293027"/>
                </a:lnTo>
                <a:lnTo>
                  <a:pt x="174497" y="293027"/>
                </a:lnTo>
                <a:lnTo>
                  <a:pt x="165926" y="250184"/>
                </a:lnTo>
                <a:cubicBezTo>
                  <a:pt x="163158" y="236385"/>
                  <a:pt x="150943" y="226368"/>
                  <a:pt x="136869" y="226368"/>
                </a:cubicBezTo>
                <a:cubicBezTo>
                  <a:pt x="134903" y="226368"/>
                  <a:pt x="133300" y="227965"/>
                  <a:pt x="133300" y="229930"/>
                </a:cubicBezTo>
                <a:cubicBezTo>
                  <a:pt x="133300" y="230644"/>
                  <a:pt x="133507" y="231327"/>
                  <a:pt x="133901" y="231915"/>
                </a:cubicBezTo>
                <a:lnTo>
                  <a:pt x="140769" y="242214"/>
                </a:lnTo>
                <a:cubicBezTo>
                  <a:pt x="144457" y="247730"/>
                  <a:pt x="146830" y="254129"/>
                  <a:pt x="147650" y="260709"/>
                </a:cubicBezTo>
                <a:lnTo>
                  <a:pt x="152264" y="297598"/>
                </a:lnTo>
                <a:cubicBezTo>
                  <a:pt x="152809" y="301987"/>
                  <a:pt x="154199" y="306157"/>
                  <a:pt x="156397" y="309988"/>
                </a:cubicBezTo>
                <a:lnTo>
                  <a:pt x="179969" y="358429"/>
                </a:lnTo>
                <a:lnTo>
                  <a:pt x="179969" y="373292"/>
                </a:lnTo>
                <a:lnTo>
                  <a:pt x="273287" y="373292"/>
                </a:lnTo>
                <a:lnTo>
                  <a:pt x="273287" y="357740"/>
                </a:lnTo>
                <a:lnTo>
                  <a:pt x="286616" y="339965"/>
                </a:lnTo>
                <a:cubicBezTo>
                  <a:pt x="290917" y="334237"/>
                  <a:pt x="293284" y="327137"/>
                  <a:pt x="293284" y="319968"/>
                </a:cubicBezTo>
                <a:lnTo>
                  <a:pt x="293290" y="319968"/>
                </a:lnTo>
                <a:lnTo>
                  <a:pt x="293290" y="233305"/>
                </a:lnTo>
                <a:cubicBezTo>
                  <a:pt x="293290" y="229624"/>
                  <a:pt x="290304" y="226637"/>
                  <a:pt x="286623" y="226637"/>
                </a:cubicBezTo>
                <a:cubicBezTo>
                  <a:pt x="282941" y="226637"/>
                  <a:pt x="279955" y="229624"/>
                  <a:pt x="279955" y="233305"/>
                </a:cubicBezTo>
                <a:lnTo>
                  <a:pt x="279955" y="246634"/>
                </a:lnTo>
                <a:lnTo>
                  <a:pt x="266625" y="246634"/>
                </a:lnTo>
                <a:lnTo>
                  <a:pt x="266625" y="233305"/>
                </a:lnTo>
                <a:lnTo>
                  <a:pt x="266625" y="219976"/>
                </a:lnTo>
                <a:cubicBezTo>
                  <a:pt x="266625" y="216294"/>
                  <a:pt x="263639" y="213308"/>
                  <a:pt x="259958" y="213308"/>
                </a:cubicBezTo>
                <a:cubicBezTo>
                  <a:pt x="256276" y="213308"/>
                  <a:pt x="253290" y="216294"/>
                  <a:pt x="253290" y="219976"/>
                </a:cubicBezTo>
                <a:lnTo>
                  <a:pt x="253290" y="246641"/>
                </a:lnTo>
                <a:lnTo>
                  <a:pt x="239960" y="246641"/>
                </a:lnTo>
                <a:lnTo>
                  <a:pt x="239960" y="219976"/>
                </a:lnTo>
                <a:cubicBezTo>
                  <a:pt x="239960" y="216294"/>
                  <a:pt x="236974" y="213308"/>
                  <a:pt x="233292" y="213308"/>
                </a:cubicBezTo>
                <a:cubicBezTo>
                  <a:pt x="229611" y="213308"/>
                  <a:pt x="226625" y="216294"/>
                  <a:pt x="226625" y="219976"/>
                </a:cubicBezTo>
                <a:lnTo>
                  <a:pt x="226625" y="246641"/>
                </a:lnTo>
                <a:lnTo>
                  <a:pt x="213295" y="246641"/>
                </a:lnTo>
                <a:lnTo>
                  <a:pt x="213295" y="219976"/>
                </a:lnTo>
                <a:lnTo>
                  <a:pt x="213295" y="139987"/>
                </a:lnTo>
                <a:cubicBezTo>
                  <a:pt x="213295" y="136305"/>
                  <a:pt x="210309" y="133319"/>
                  <a:pt x="206627" y="133319"/>
                </a:cubicBezTo>
                <a:close/>
                <a:moveTo>
                  <a:pt x="346608" y="126657"/>
                </a:moveTo>
                <a:cubicBezTo>
                  <a:pt x="335583" y="126657"/>
                  <a:pt x="326611" y="135629"/>
                  <a:pt x="326611" y="146655"/>
                </a:cubicBezTo>
                <a:cubicBezTo>
                  <a:pt x="326611" y="157680"/>
                  <a:pt x="335583" y="166652"/>
                  <a:pt x="346608" y="166652"/>
                </a:cubicBezTo>
                <a:cubicBezTo>
                  <a:pt x="357633" y="166652"/>
                  <a:pt x="366605" y="157680"/>
                  <a:pt x="366605" y="146655"/>
                </a:cubicBezTo>
                <a:cubicBezTo>
                  <a:pt x="366605" y="135629"/>
                  <a:pt x="357633" y="126657"/>
                  <a:pt x="346608" y="126657"/>
                </a:cubicBezTo>
                <a:close/>
                <a:moveTo>
                  <a:pt x="66647" y="126657"/>
                </a:moveTo>
                <a:cubicBezTo>
                  <a:pt x="55622" y="126657"/>
                  <a:pt x="46650" y="135629"/>
                  <a:pt x="46650" y="146655"/>
                </a:cubicBezTo>
                <a:cubicBezTo>
                  <a:pt x="46650" y="157680"/>
                  <a:pt x="55622" y="166652"/>
                  <a:pt x="66647" y="166652"/>
                </a:cubicBezTo>
                <a:cubicBezTo>
                  <a:pt x="77672" y="166652"/>
                  <a:pt x="86644" y="157680"/>
                  <a:pt x="86644" y="146655"/>
                </a:cubicBezTo>
                <a:cubicBezTo>
                  <a:pt x="86644" y="135629"/>
                  <a:pt x="77672" y="126657"/>
                  <a:pt x="66647" y="126657"/>
                </a:cubicBezTo>
                <a:close/>
                <a:moveTo>
                  <a:pt x="66647" y="99999"/>
                </a:moveTo>
                <a:cubicBezTo>
                  <a:pt x="37246" y="99999"/>
                  <a:pt x="13323" y="123921"/>
                  <a:pt x="13323" y="153322"/>
                </a:cubicBezTo>
                <a:cubicBezTo>
                  <a:pt x="13323" y="165944"/>
                  <a:pt x="17750" y="177539"/>
                  <a:pt x="25106" y="186680"/>
                </a:cubicBezTo>
                <a:cubicBezTo>
                  <a:pt x="30390" y="180113"/>
                  <a:pt x="37083" y="174935"/>
                  <a:pt x="44646" y="171498"/>
                </a:cubicBezTo>
                <a:cubicBezTo>
                  <a:pt x="37753" y="165387"/>
                  <a:pt x="33320" y="156572"/>
                  <a:pt x="33320" y="146661"/>
                </a:cubicBezTo>
                <a:cubicBezTo>
                  <a:pt x="33320" y="128285"/>
                  <a:pt x="48271" y="113334"/>
                  <a:pt x="66647" y="113334"/>
                </a:cubicBezTo>
                <a:cubicBezTo>
                  <a:pt x="85023" y="113334"/>
                  <a:pt x="99974" y="128285"/>
                  <a:pt x="99974" y="146661"/>
                </a:cubicBezTo>
                <a:cubicBezTo>
                  <a:pt x="99974" y="156572"/>
                  <a:pt x="95541" y="165387"/>
                  <a:pt x="88648" y="171498"/>
                </a:cubicBezTo>
                <a:cubicBezTo>
                  <a:pt x="96217" y="174929"/>
                  <a:pt x="102910" y="180106"/>
                  <a:pt x="108188" y="186680"/>
                </a:cubicBezTo>
                <a:cubicBezTo>
                  <a:pt x="115544" y="177539"/>
                  <a:pt x="119971" y="165938"/>
                  <a:pt x="119971" y="153322"/>
                </a:cubicBezTo>
                <a:cubicBezTo>
                  <a:pt x="119971" y="123915"/>
                  <a:pt x="96048" y="99999"/>
                  <a:pt x="66647" y="99999"/>
                </a:cubicBezTo>
                <a:close/>
                <a:moveTo>
                  <a:pt x="346608" y="99992"/>
                </a:moveTo>
                <a:cubicBezTo>
                  <a:pt x="317207" y="99992"/>
                  <a:pt x="293284" y="123915"/>
                  <a:pt x="293284" y="153316"/>
                </a:cubicBezTo>
                <a:cubicBezTo>
                  <a:pt x="293284" y="165938"/>
                  <a:pt x="297711" y="177533"/>
                  <a:pt x="305067" y="186674"/>
                </a:cubicBezTo>
                <a:cubicBezTo>
                  <a:pt x="310351" y="180106"/>
                  <a:pt x="317044" y="174929"/>
                  <a:pt x="324607" y="171491"/>
                </a:cubicBezTo>
                <a:cubicBezTo>
                  <a:pt x="317714" y="165381"/>
                  <a:pt x="313281" y="156566"/>
                  <a:pt x="313281" y="146655"/>
                </a:cubicBezTo>
                <a:cubicBezTo>
                  <a:pt x="313281" y="128279"/>
                  <a:pt x="328232" y="113328"/>
                  <a:pt x="346608" y="113328"/>
                </a:cubicBezTo>
                <a:cubicBezTo>
                  <a:pt x="364984" y="113328"/>
                  <a:pt x="379935" y="128279"/>
                  <a:pt x="379935" y="146655"/>
                </a:cubicBezTo>
                <a:cubicBezTo>
                  <a:pt x="379935" y="156566"/>
                  <a:pt x="375502" y="165381"/>
                  <a:pt x="368609" y="171491"/>
                </a:cubicBezTo>
                <a:cubicBezTo>
                  <a:pt x="376178" y="174922"/>
                  <a:pt x="382871" y="180100"/>
                  <a:pt x="388149" y="186674"/>
                </a:cubicBezTo>
                <a:cubicBezTo>
                  <a:pt x="395505" y="177533"/>
                  <a:pt x="399932" y="165932"/>
                  <a:pt x="399932" y="153316"/>
                </a:cubicBezTo>
                <a:cubicBezTo>
                  <a:pt x="399932" y="123915"/>
                  <a:pt x="376009" y="99992"/>
                  <a:pt x="346608" y="99992"/>
                </a:cubicBezTo>
                <a:close/>
                <a:moveTo>
                  <a:pt x="206627" y="93325"/>
                </a:moveTo>
                <a:cubicBezTo>
                  <a:pt x="189479" y="93325"/>
                  <a:pt x="174628" y="104150"/>
                  <a:pt x="169043" y="120008"/>
                </a:cubicBezTo>
                <a:cubicBezTo>
                  <a:pt x="174885" y="124729"/>
                  <a:pt x="181615" y="128410"/>
                  <a:pt x="189034" y="130683"/>
                </a:cubicBezTo>
                <a:cubicBezTo>
                  <a:pt x="192396" y="124353"/>
                  <a:pt x="198977" y="119990"/>
                  <a:pt x="206627" y="119990"/>
                </a:cubicBezTo>
                <a:cubicBezTo>
                  <a:pt x="214278" y="119990"/>
                  <a:pt x="220858" y="124360"/>
                  <a:pt x="224227" y="130683"/>
                </a:cubicBezTo>
                <a:cubicBezTo>
                  <a:pt x="231640" y="128410"/>
                  <a:pt x="238370" y="124723"/>
                  <a:pt x="244211" y="119996"/>
                </a:cubicBezTo>
                <a:cubicBezTo>
                  <a:pt x="238608" y="104150"/>
                  <a:pt x="223757" y="93325"/>
                  <a:pt x="206627" y="93325"/>
                </a:cubicBezTo>
                <a:close/>
                <a:moveTo>
                  <a:pt x="206627" y="40001"/>
                </a:moveTo>
                <a:cubicBezTo>
                  <a:pt x="195602" y="40001"/>
                  <a:pt x="186630" y="48973"/>
                  <a:pt x="186630" y="59998"/>
                </a:cubicBezTo>
                <a:cubicBezTo>
                  <a:pt x="186630" y="71023"/>
                  <a:pt x="195602" y="79995"/>
                  <a:pt x="206627" y="79995"/>
                </a:cubicBezTo>
                <a:cubicBezTo>
                  <a:pt x="217653" y="79995"/>
                  <a:pt x="226625" y="71023"/>
                  <a:pt x="226625" y="59998"/>
                </a:cubicBezTo>
                <a:cubicBezTo>
                  <a:pt x="226625" y="48973"/>
                  <a:pt x="217653" y="40001"/>
                  <a:pt x="206627" y="40001"/>
                </a:cubicBezTo>
                <a:close/>
                <a:moveTo>
                  <a:pt x="206627" y="13336"/>
                </a:moveTo>
                <a:cubicBezTo>
                  <a:pt x="173545" y="13336"/>
                  <a:pt x="146636" y="40245"/>
                  <a:pt x="146636" y="73327"/>
                </a:cubicBezTo>
                <a:cubicBezTo>
                  <a:pt x="146636" y="86788"/>
                  <a:pt x="151194" y="99385"/>
                  <a:pt x="158907" y="109540"/>
                </a:cubicBezTo>
                <a:cubicBezTo>
                  <a:pt x="164398" y="98483"/>
                  <a:pt x="173482" y="89775"/>
                  <a:pt x="184539" y="84760"/>
                </a:cubicBezTo>
                <a:cubicBezTo>
                  <a:pt x="177702" y="78655"/>
                  <a:pt x="173301" y="69871"/>
                  <a:pt x="173301" y="59998"/>
                </a:cubicBezTo>
                <a:cubicBezTo>
                  <a:pt x="173301" y="41622"/>
                  <a:pt x="188252" y="26671"/>
                  <a:pt x="206627" y="26671"/>
                </a:cubicBezTo>
                <a:cubicBezTo>
                  <a:pt x="225003" y="26671"/>
                  <a:pt x="239954" y="41622"/>
                  <a:pt x="239954" y="59998"/>
                </a:cubicBezTo>
                <a:cubicBezTo>
                  <a:pt x="239954" y="69871"/>
                  <a:pt x="235553" y="78655"/>
                  <a:pt x="228716" y="84760"/>
                </a:cubicBezTo>
                <a:cubicBezTo>
                  <a:pt x="239772" y="89768"/>
                  <a:pt x="248857" y="98477"/>
                  <a:pt x="254342" y="109534"/>
                </a:cubicBezTo>
                <a:cubicBezTo>
                  <a:pt x="262055" y="99373"/>
                  <a:pt x="266619" y="86769"/>
                  <a:pt x="266619" y="73327"/>
                </a:cubicBezTo>
                <a:cubicBezTo>
                  <a:pt x="266619" y="40245"/>
                  <a:pt x="239710" y="13336"/>
                  <a:pt x="206627" y="13336"/>
                </a:cubicBezTo>
                <a:close/>
                <a:moveTo>
                  <a:pt x="206634" y="0"/>
                </a:moveTo>
                <a:cubicBezTo>
                  <a:pt x="245695" y="0"/>
                  <a:pt x="277626" y="30728"/>
                  <a:pt x="279748" y="69264"/>
                </a:cubicBezTo>
                <a:lnTo>
                  <a:pt x="320813" y="91853"/>
                </a:lnTo>
                <a:cubicBezTo>
                  <a:pt x="328752" y="88510"/>
                  <a:pt x="337467" y="86657"/>
                  <a:pt x="346608" y="86657"/>
                </a:cubicBezTo>
                <a:cubicBezTo>
                  <a:pt x="383365" y="86657"/>
                  <a:pt x="413267" y="116559"/>
                  <a:pt x="413267" y="153316"/>
                </a:cubicBezTo>
                <a:cubicBezTo>
                  <a:pt x="413267" y="190074"/>
                  <a:pt x="383365" y="219976"/>
                  <a:pt x="346608" y="219976"/>
                </a:cubicBezTo>
                <a:cubicBezTo>
                  <a:pt x="309850" y="219976"/>
                  <a:pt x="279949" y="190074"/>
                  <a:pt x="279949" y="153316"/>
                </a:cubicBezTo>
                <a:cubicBezTo>
                  <a:pt x="279949" y="131284"/>
                  <a:pt x="290742" y="111769"/>
                  <a:pt x="307265" y="99629"/>
                </a:cubicBezTo>
                <a:lnTo>
                  <a:pt x="279085" y="84127"/>
                </a:lnTo>
                <a:cubicBezTo>
                  <a:pt x="274852" y="112351"/>
                  <a:pt x="254342" y="135992"/>
                  <a:pt x="226625" y="143843"/>
                </a:cubicBezTo>
                <a:lnTo>
                  <a:pt x="226625" y="201206"/>
                </a:lnTo>
                <a:cubicBezTo>
                  <a:pt x="228722" y="200461"/>
                  <a:pt x="230945" y="199978"/>
                  <a:pt x="233292" y="199978"/>
                </a:cubicBezTo>
                <a:cubicBezTo>
                  <a:pt x="238433" y="199978"/>
                  <a:pt x="243078" y="201976"/>
                  <a:pt x="246622" y="205175"/>
                </a:cubicBezTo>
                <a:cubicBezTo>
                  <a:pt x="250166" y="201982"/>
                  <a:pt x="254811" y="199978"/>
                  <a:pt x="259951" y="199978"/>
                </a:cubicBezTo>
                <a:cubicBezTo>
                  <a:pt x="269174" y="199978"/>
                  <a:pt x="276881" y="206283"/>
                  <a:pt x="279178" y="214779"/>
                </a:cubicBezTo>
                <a:cubicBezTo>
                  <a:pt x="281482" y="213853"/>
                  <a:pt x="283980" y="213314"/>
                  <a:pt x="286616" y="213314"/>
                </a:cubicBezTo>
                <a:cubicBezTo>
                  <a:pt x="297642" y="213314"/>
                  <a:pt x="306614" y="222286"/>
                  <a:pt x="306645" y="233311"/>
                </a:cubicBezTo>
                <a:lnTo>
                  <a:pt x="306645" y="319962"/>
                </a:lnTo>
                <a:cubicBezTo>
                  <a:pt x="306645" y="330004"/>
                  <a:pt x="303327" y="339940"/>
                  <a:pt x="297310" y="347960"/>
                </a:cubicBezTo>
                <a:lnTo>
                  <a:pt x="286648" y="362179"/>
                </a:lnTo>
                <a:lnTo>
                  <a:pt x="286648" y="373292"/>
                </a:lnTo>
                <a:lnTo>
                  <a:pt x="299977" y="373292"/>
                </a:lnTo>
                <a:lnTo>
                  <a:pt x="299977" y="413286"/>
                </a:lnTo>
                <a:lnTo>
                  <a:pt x="153329" y="413286"/>
                </a:lnTo>
                <a:lnTo>
                  <a:pt x="153329" y="373292"/>
                </a:lnTo>
                <a:lnTo>
                  <a:pt x="166658" y="373292"/>
                </a:lnTo>
                <a:lnTo>
                  <a:pt x="166658" y="361496"/>
                </a:lnTo>
                <a:lnTo>
                  <a:pt x="144639" y="316211"/>
                </a:lnTo>
                <a:cubicBezTo>
                  <a:pt x="141765" y="311228"/>
                  <a:pt x="139818" y="305386"/>
                  <a:pt x="139060" y="299232"/>
                </a:cubicBezTo>
                <a:lnTo>
                  <a:pt x="134446" y="262349"/>
                </a:lnTo>
                <a:cubicBezTo>
                  <a:pt x="133882" y="257810"/>
                  <a:pt x="132242" y="253396"/>
                  <a:pt x="129700" y="249590"/>
                </a:cubicBezTo>
                <a:lnTo>
                  <a:pt x="122838" y="239297"/>
                </a:lnTo>
                <a:cubicBezTo>
                  <a:pt x="120979" y="236511"/>
                  <a:pt x="119996" y="233267"/>
                  <a:pt x="119996" y="229924"/>
                </a:cubicBezTo>
                <a:cubicBezTo>
                  <a:pt x="119996" y="220614"/>
                  <a:pt x="127584" y="213026"/>
                  <a:pt x="136894" y="213026"/>
                </a:cubicBezTo>
                <a:cubicBezTo>
                  <a:pt x="157298" y="213026"/>
                  <a:pt x="175016" y="227551"/>
                  <a:pt x="179023" y="247561"/>
                </a:cubicBezTo>
                <a:lnTo>
                  <a:pt x="184614" y="275516"/>
                </a:lnTo>
                <a:cubicBezTo>
                  <a:pt x="185954" y="272799"/>
                  <a:pt x="186655" y="269756"/>
                  <a:pt x="186655" y="266726"/>
                </a:cubicBezTo>
                <a:lnTo>
                  <a:pt x="186655" y="143856"/>
                </a:lnTo>
                <a:cubicBezTo>
                  <a:pt x="158920" y="135999"/>
                  <a:pt x="138422" y="112376"/>
                  <a:pt x="134189" y="84121"/>
                </a:cubicBezTo>
                <a:lnTo>
                  <a:pt x="105997" y="99623"/>
                </a:lnTo>
                <a:cubicBezTo>
                  <a:pt x="122525" y="111769"/>
                  <a:pt x="133319" y="131278"/>
                  <a:pt x="133319" y="153316"/>
                </a:cubicBezTo>
                <a:cubicBezTo>
                  <a:pt x="133319" y="190074"/>
                  <a:pt x="103417" y="219976"/>
                  <a:pt x="66659" y="219976"/>
                </a:cubicBezTo>
                <a:cubicBezTo>
                  <a:pt x="29902" y="219976"/>
                  <a:pt x="0" y="190074"/>
                  <a:pt x="0" y="153316"/>
                </a:cubicBezTo>
                <a:cubicBezTo>
                  <a:pt x="0" y="116559"/>
                  <a:pt x="29902" y="86657"/>
                  <a:pt x="66659" y="86657"/>
                </a:cubicBezTo>
                <a:cubicBezTo>
                  <a:pt x="75800" y="86657"/>
                  <a:pt x="84515" y="88510"/>
                  <a:pt x="92454" y="91853"/>
                </a:cubicBezTo>
                <a:lnTo>
                  <a:pt x="133519" y="69270"/>
                </a:lnTo>
                <a:cubicBezTo>
                  <a:pt x="135635" y="30728"/>
                  <a:pt x="167572" y="0"/>
                  <a:pt x="206634" y="0"/>
                </a:cubicBezTo>
                <a:close/>
              </a:path>
            </a:pathLst>
          </a:custGeom>
          <a:solidFill>
            <a:schemeClr val="tx1"/>
          </a:solidFill>
          <a:ln w="623" cap="flat">
            <a:noFill/>
            <a:prstDash val="solid"/>
            <a:miter/>
          </a:ln>
        </p:spPr>
        <p:txBody>
          <a:bodyPr rtlCol="0" anchor="ctr"/>
          <a:lstStyle/>
          <a:p>
            <a:endParaRPr lang="en-GB"/>
          </a:p>
        </p:txBody>
      </p:sp>
      <p:sp>
        <p:nvSpPr>
          <p:cNvPr id="50" name="Freeform 105">
            <a:extLst>
              <a:ext uri="{FF2B5EF4-FFF2-40B4-BE49-F238E27FC236}">
                <a16:creationId xmlns:a16="http://schemas.microsoft.com/office/drawing/2014/main" id="{6E20F2D1-DF84-B3F7-531C-129521435650}"/>
              </a:ext>
            </a:extLst>
          </p:cNvPr>
          <p:cNvSpPr>
            <a:spLocks noEditPoints="1"/>
          </p:cNvSpPr>
          <p:nvPr/>
        </p:nvSpPr>
        <p:spPr bwMode="auto">
          <a:xfrm>
            <a:off x="8111630" y="2716581"/>
            <a:ext cx="444500" cy="446088"/>
          </a:xfrm>
          <a:custGeom>
            <a:avLst/>
            <a:gdLst>
              <a:gd name="T0" fmla="*/ 1462 w 1464"/>
              <a:gd name="T1" fmla="*/ 878 h 1467"/>
              <a:gd name="T2" fmla="*/ 1153 w 1464"/>
              <a:gd name="T3" fmla="*/ 1012 h 1467"/>
              <a:gd name="T4" fmla="*/ 959 w 1464"/>
              <a:gd name="T5" fmla="*/ 1448 h 1467"/>
              <a:gd name="T6" fmla="*/ 822 w 1464"/>
              <a:gd name="T7" fmla="*/ 1464 h 1467"/>
              <a:gd name="T8" fmla="*/ 470 w 1464"/>
              <a:gd name="T9" fmla="*/ 1293 h 1467"/>
              <a:gd name="T10" fmla="*/ 234 w 1464"/>
              <a:gd name="T11" fmla="*/ 1337 h 1467"/>
              <a:gd name="T12" fmla="*/ 468 w 1464"/>
              <a:gd name="T13" fmla="*/ 1244 h 1467"/>
              <a:gd name="T14" fmla="*/ 580 w 1464"/>
              <a:gd name="T15" fmla="*/ 1089 h 1467"/>
              <a:gd name="T16" fmla="*/ 252 w 1464"/>
              <a:gd name="T17" fmla="*/ 907 h 1467"/>
              <a:gd name="T18" fmla="*/ 204 w 1464"/>
              <a:gd name="T19" fmla="*/ 1174 h 1467"/>
              <a:gd name="T20" fmla="*/ 90 w 1464"/>
              <a:gd name="T21" fmla="*/ 964 h 1467"/>
              <a:gd name="T22" fmla="*/ 82 w 1464"/>
              <a:gd name="T23" fmla="*/ 632 h 1467"/>
              <a:gd name="T24" fmla="*/ 150 w 1464"/>
              <a:gd name="T25" fmla="*/ 251 h 1467"/>
              <a:gd name="T26" fmla="*/ 132 w 1464"/>
              <a:gd name="T27" fmla="*/ 11 h 1467"/>
              <a:gd name="T28" fmla="*/ 208 w 1464"/>
              <a:gd name="T29" fmla="*/ 241 h 1467"/>
              <a:gd name="T30" fmla="*/ 631 w 1464"/>
              <a:gd name="T31" fmla="*/ 505 h 1467"/>
              <a:gd name="T32" fmla="*/ 821 w 1464"/>
              <a:gd name="T33" fmla="*/ 199 h 1467"/>
              <a:gd name="T34" fmla="*/ 604 w 1464"/>
              <a:gd name="T35" fmla="*/ 78 h 1467"/>
              <a:gd name="T36" fmla="*/ 838 w 1464"/>
              <a:gd name="T37" fmla="*/ 153 h 1467"/>
              <a:gd name="T38" fmla="*/ 916 w 1464"/>
              <a:gd name="T39" fmla="*/ 165 h 1467"/>
              <a:gd name="T40" fmla="*/ 1464 w 1464"/>
              <a:gd name="T41" fmla="*/ 272 h 1467"/>
              <a:gd name="T42" fmla="*/ 1152 w 1464"/>
              <a:gd name="T43" fmla="*/ 591 h 1467"/>
              <a:gd name="T44" fmla="*/ 1087 w 1464"/>
              <a:gd name="T45" fmla="*/ 997 h 1467"/>
              <a:gd name="T46" fmla="*/ 1275 w 1464"/>
              <a:gd name="T47" fmla="*/ 759 h 1467"/>
              <a:gd name="T48" fmla="*/ 914 w 1464"/>
              <a:gd name="T49" fmla="*/ 438 h 1467"/>
              <a:gd name="T50" fmla="*/ 680 w 1464"/>
              <a:gd name="T51" fmla="*/ 945 h 1467"/>
              <a:gd name="T52" fmla="*/ 914 w 1464"/>
              <a:gd name="T53" fmla="*/ 438 h 1467"/>
              <a:gd name="T54" fmla="*/ 1011 w 1464"/>
              <a:gd name="T55" fmla="*/ 988 h 1467"/>
              <a:gd name="T56" fmla="*/ 770 w 1464"/>
              <a:gd name="T57" fmla="*/ 1236 h 1467"/>
              <a:gd name="T58" fmla="*/ 944 w 1464"/>
              <a:gd name="T59" fmla="*/ 1236 h 1467"/>
              <a:gd name="T60" fmla="*/ 992 w 1464"/>
              <a:gd name="T61" fmla="*/ 140 h 1467"/>
              <a:gd name="T62" fmla="*/ 1088 w 1464"/>
              <a:gd name="T63" fmla="*/ 192 h 1467"/>
              <a:gd name="T64" fmla="*/ 1260 w 1464"/>
              <a:gd name="T65" fmla="*/ 363 h 1467"/>
              <a:gd name="T66" fmla="*/ 287 w 1464"/>
              <a:gd name="T67" fmla="*/ 531 h 1467"/>
              <a:gd name="T68" fmla="*/ 461 w 1464"/>
              <a:gd name="T69" fmla="*/ 699 h 1467"/>
              <a:gd name="T70" fmla="*/ 542 w 1464"/>
              <a:gd name="T71" fmla="*/ 469 h 1467"/>
              <a:gd name="T72" fmla="*/ 284 w 1464"/>
              <a:gd name="T73" fmla="*/ 702 h 1467"/>
              <a:gd name="T74" fmla="*/ 314 w 1464"/>
              <a:gd name="T75" fmla="*/ 744 h 1467"/>
              <a:gd name="T76" fmla="*/ 513 w 1464"/>
              <a:gd name="T77" fmla="*/ 837 h 1467"/>
              <a:gd name="T78" fmla="*/ 997 w 1464"/>
              <a:gd name="T79" fmla="*/ 1362 h 1467"/>
              <a:gd name="T80" fmla="*/ 718 w 1464"/>
              <a:gd name="T81" fmla="*/ 1357 h 1467"/>
              <a:gd name="T82" fmla="*/ 1173 w 1464"/>
              <a:gd name="T83" fmla="*/ 400 h 1467"/>
              <a:gd name="T84" fmla="*/ 1038 w 1464"/>
              <a:gd name="T85" fmla="*/ 503 h 1467"/>
              <a:gd name="T86" fmla="*/ 1269 w 1464"/>
              <a:gd name="T87" fmla="*/ 424 h 1467"/>
              <a:gd name="T88" fmla="*/ 784 w 1464"/>
              <a:gd name="T89" fmla="*/ 132 h 1467"/>
              <a:gd name="T90" fmla="*/ 712 w 1464"/>
              <a:gd name="T91" fmla="*/ 205 h 1467"/>
              <a:gd name="T92" fmla="*/ 1100 w 1464"/>
              <a:gd name="T93" fmla="*/ 277 h 1467"/>
              <a:gd name="T94" fmla="*/ 129 w 1464"/>
              <a:gd name="T95" fmla="*/ 1006 h 1467"/>
              <a:gd name="T96" fmla="*/ 202 w 1464"/>
              <a:gd name="T97" fmla="*/ 1078 h 1467"/>
              <a:gd name="T98" fmla="*/ 347 w 1464"/>
              <a:gd name="T99" fmla="*/ 1370 h 1467"/>
              <a:gd name="T100" fmla="*/ 275 w 1464"/>
              <a:gd name="T101" fmla="*/ 1295 h 1467"/>
              <a:gd name="T102" fmla="*/ 57 w 1464"/>
              <a:gd name="T103" fmla="*/ 132 h 1467"/>
              <a:gd name="T104" fmla="*/ 1343 w 1464"/>
              <a:gd name="T105" fmla="*/ 933 h 1467"/>
              <a:gd name="T106" fmla="*/ 1270 w 1464"/>
              <a:gd name="T107" fmla="*/ 860 h 1467"/>
              <a:gd name="T108" fmla="*/ 857 w 1464"/>
              <a:gd name="T109" fmla="*/ 1224 h 1467"/>
              <a:gd name="T110" fmla="*/ 784 w 1464"/>
              <a:gd name="T111" fmla="*/ 1151 h 1467"/>
              <a:gd name="T112" fmla="*/ 299 w 1464"/>
              <a:gd name="T113" fmla="*/ 618 h 14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64" h="1467">
                <a:moveTo>
                  <a:pt x="1464" y="847"/>
                </a:moveTo>
                <a:cubicBezTo>
                  <a:pt x="1464" y="856"/>
                  <a:pt x="1464" y="866"/>
                  <a:pt x="1464" y="875"/>
                </a:cubicBezTo>
                <a:cubicBezTo>
                  <a:pt x="1463" y="876"/>
                  <a:pt x="1463" y="877"/>
                  <a:pt x="1462" y="878"/>
                </a:cubicBezTo>
                <a:cubicBezTo>
                  <a:pt x="1448" y="973"/>
                  <a:pt x="1335" y="1014"/>
                  <a:pt x="1263" y="951"/>
                </a:cubicBezTo>
                <a:cubicBezTo>
                  <a:pt x="1257" y="945"/>
                  <a:pt x="1253" y="947"/>
                  <a:pt x="1247" y="951"/>
                </a:cubicBezTo>
                <a:cubicBezTo>
                  <a:pt x="1216" y="972"/>
                  <a:pt x="1185" y="992"/>
                  <a:pt x="1153" y="1012"/>
                </a:cubicBezTo>
                <a:cubicBezTo>
                  <a:pt x="1140" y="1021"/>
                  <a:pt x="1127" y="1029"/>
                  <a:pt x="1114" y="1038"/>
                </a:cubicBezTo>
                <a:cubicBezTo>
                  <a:pt x="1117" y="1045"/>
                  <a:pt x="1120" y="1050"/>
                  <a:pt x="1122" y="1056"/>
                </a:cubicBezTo>
                <a:cubicBezTo>
                  <a:pt x="1192" y="1208"/>
                  <a:pt x="1117" y="1391"/>
                  <a:pt x="959" y="1448"/>
                </a:cubicBezTo>
                <a:cubicBezTo>
                  <a:pt x="936" y="1456"/>
                  <a:pt x="911" y="1461"/>
                  <a:pt x="887" y="1467"/>
                </a:cubicBezTo>
                <a:cubicBezTo>
                  <a:pt x="868" y="1467"/>
                  <a:pt x="849" y="1467"/>
                  <a:pt x="830" y="1467"/>
                </a:cubicBezTo>
                <a:cubicBezTo>
                  <a:pt x="827" y="1466"/>
                  <a:pt x="825" y="1465"/>
                  <a:pt x="822" y="1464"/>
                </a:cubicBezTo>
                <a:cubicBezTo>
                  <a:pt x="743" y="1454"/>
                  <a:pt x="679" y="1419"/>
                  <a:pt x="631" y="1356"/>
                </a:cubicBezTo>
                <a:cubicBezTo>
                  <a:pt x="610" y="1330"/>
                  <a:pt x="595" y="1299"/>
                  <a:pt x="576" y="1268"/>
                </a:cubicBezTo>
                <a:cubicBezTo>
                  <a:pt x="543" y="1275"/>
                  <a:pt x="507" y="1284"/>
                  <a:pt x="470" y="1293"/>
                </a:cubicBezTo>
                <a:cubicBezTo>
                  <a:pt x="469" y="1302"/>
                  <a:pt x="468" y="1311"/>
                  <a:pt x="467" y="1319"/>
                </a:cubicBezTo>
                <a:cubicBezTo>
                  <a:pt x="457" y="1374"/>
                  <a:pt x="411" y="1414"/>
                  <a:pt x="352" y="1418"/>
                </a:cubicBezTo>
                <a:cubicBezTo>
                  <a:pt x="303" y="1422"/>
                  <a:pt x="250" y="1386"/>
                  <a:pt x="234" y="1337"/>
                </a:cubicBezTo>
                <a:cubicBezTo>
                  <a:pt x="213" y="1276"/>
                  <a:pt x="240" y="1214"/>
                  <a:pt x="298" y="1186"/>
                </a:cubicBezTo>
                <a:cubicBezTo>
                  <a:pt x="354" y="1160"/>
                  <a:pt x="419" y="1182"/>
                  <a:pt x="452" y="1237"/>
                </a:cubicBezTo>
                <a:cubicBezTo>
                  <a:pt x="456" y="1243"/>
                  <a:pt x="460" y="1246"/>
                  <a:pt x="468" y="1244"/>
                </a:cubicBezTo>
                <a:cubicBezTo>
                  <a:pt x="498" y="1236"/>
                  <a:pt x="529" y="1229"/>
                  <a:pt x="559" y="1222"/>
                </a:cubicBezTo>
                <a:cubicBezTo>
                  <a:pt x="562" y="1221"/>
                  <a:pt x="566" y="1219"/>
                  <a:pt x="569" y="1218"/>
                </a:cubicBezTo>
                <a:cubicBezTo>
                  <a:pt x="563" y="1174"/>
                  <a:pt x="567" y="1131"/>
                  <a:pt x="580" y="1089"/>
                </a:cubicBezTo>
                <a:cubicBezTo>
                  <a:pt x="593" y="1047"/>
                  <a:pt x="615" y="1011"/>
                  <a:pt x="644" y="977"/>
                </a:cubicBezTo>
                <a:cubicBezTo>
                  <a:pt x="612" y="942"/>
                  <a:pt x="581" y="908"/>
                  <a:pt x="549" y="873"/>
                </a:cubicBezTo>
                <a:cubicBezTo>
                  <a:pt x="456" y="939"/>
                  <a:pt x="357" y="950"/>
                  <a:pt x="252" y="907"/>
                </a:cubicBezTo>
                <a:cubicBezTo>
                  <a:pt x="239" y="931"/>
                  <a:pt x="227" y="954"/>
                  <a:pt x="214" y="976"/>
                </a:cubicBezTo>
                <a:cubicBezTo>
                  <a:pt x="209" y="984"/>
                  <a:pt x="210" y="989"/>
                  <a:pt x="216" y="996"/>
                </a:cubicBezTo>
                <a:cubicBezTo>
                  <a:pt x="266" y="1050"/>
                  <a:pt x="261" y="1127"/>
                  <a:pt x="204" y="1174"/>
                </a:cubicBezTo>
                <a:cubicBezTo>
                  <a:pt x="168" y="1202"/>
                  <a:pt x="115" y="1208"/>
                  <a:pt x="75" y="1187"/>
                </a:cubicBezTo>
                <a:cubicBezTo>
                  <a:pt x="31" y="1163"/>
                  <a:pt x="4" y="1117"/>
                  <a:pt x="9" y="1072"/>
                </a:cubicBezTo>
                <a:cubicBezTo>
                  <a:pt x="13" y="1021"/>
                  <a:pt x="45" y="979"/>
                  <a:pt x="90" y="964"/>
                </a:cubicBezTo>
                <a:cubicBezTo>
                  <a:pt x="115" y="956"/>
                  <a:pt x="140" y="956"/>
                  <a:pt x="166" y="963"/>
                </a:cubicBezTo>
                <a:cubicBezTo>
                  <a:pt x="181" y="936"/>
                  <a:pt x="195" y="910"/>
                  <a:pt x="210" y="884"/>
                </a:cubicBezTo>
                <a:cubicBezTo>
                  <a:pt x="125" y="821"/>
                  <a:pt x="79" y="739"/>
                  <a:pt x="82" y="632"/>
                </a:cubicBezTo>
                <a:cubicBezTo>
                  <a:pt x="85" y="526"/>
                  <a:pt x="137" y="447"/>
                  <a:pt x="225" y="390"/>
                </a:cubicBezTo>
                <a:cubicBezTo>
                  <a:pt x="203" y="342"/>
                  <a:pt x="181" y="296"/>
                  <a:pt x="159" y="250"/>
                </a:cubicBezTo>
                <a:cubicBezTo>
                  <a:pt x="155" y="250"/>
                  <a:pt x="152" y="251"/>
                  <a:pt x="150" y="251"/>
                </a:cubicBezTo>
                <a:cubicBezTo>
                  <a:pt x="101" y="258"/>
                  <a:pt x="60" y="242"/>
                  <a:pt x="31" y="202"/>
                </a:cubicBezTo>
                <a:cubicBezTo>
                  <a:pt x="4" y="164"/>
                  <a:pt x="0" y="122"/>
                  <a:pt x="21" y="79"/>
                </a:cubicBezTo>
                <a:cubicBezTo>
                  <a:pt x="43" y="34"/>
                  <a:pt x="82" y="11"/>
                  <a:pt x="132" y="11"/>
                </a:cubicBezTo>
                <a:cubicBezTo>
                  <a:pt x="181" y="11"/>
                  <a:pt x="225" y="44"/>
                  <a:pt x="242" y="88"/>
                </a:cubicBezTo>
                <a:cubicBezTo>
                  <a:pt x="260" y="136"/>
                  <a:pt x="249" y="185"/>
                  <a:pt x="211" y="220"/>
                </a:cubicBezTo>
                <a:cubicBezTo>
                  <a:pt x="204" y="227"/>
                  <a:pt x="204" y="232"/>
                  <a:pt x="208" y="241"/>
                </a:cubicBezTo>
                <a:cubicBezTo>
                  <a:pt x="226" y="278"/>
                  <a:pt x="243" y="315"/>
                  <a:pt x="261" y="352"/>
                </a:cubicBezTo>
                <a:cubicBezTo>
                  <a:pt x="264" y="358"/>
                  <a:pt x="267" y="363"/>
                  <a:pt x="269" y="368"/>
                </a:cubicBezTo>
                <a:cubicBezTo>
                  <a:pt x="425" y="324"/>
                  <a:pt x="544" y="371"/>
                  <a:pt x="631" y="505"/>
                </a:cubicBezTo>
                <a:cubicBezTo>
                  <a:pt x="719" y="468"/>
                  <a:pt x="807" y="431"/>
                  <a:pt x="896" y="393"/>
                </a:cubicBezTo>
                <a:cubicBezTo>
                  <a:pt x="878" y="337"/>
                  <a:pt x="877" y="281"/>
                  <a:pt x="893" y="225"/>
                </a:cubicBezTo>
                <a:cubicBezTo>
                  <a:pt x="868" y="216"/>
                  <a:pt x="845" y="207"/>
                  <a:pt x="821" y="199"/>
                </a:cubicBezTo>
                <a:cubicBezTo>
                  <a:pt x="818" y="198"/>
                  <a:pt x="812" y="201"/>
                  <a:pt x="809" y="204"/>
                </a:cubicBezTo>
                <a:cubicBezTo>
                  <a:pt x="763" y="262"/>
                  <a:pt x="688" y="270"/>
                  <a:pt x="632" y="223"/>
                </a:cubicBezTo>
                <a:cubicBezTo>
                  <a:pt x="591" y="189"/>
                  <a:pt x="579" y="125"/>
                  <a:pt x="604" y="78"/>
                </a:cubicBezTo>
                <a:cubicBezTo>
                  <a:pt x="631" y="26"/>
                  <a:pt x="689" y="0"/>
                  <a:pt x="742" y="15"/>
                </a:cubicBezTo>
                <a:cubicBezTo>
                  <a:pt x="800" y="32"/>
                  <a:pt x="834" y="79"/>
                  <a:pt x="833" y="141"/>
                </a:cubicBezTo>
                <a:cubicBezTo>
                  <a:pt x="833" y="145"/>
                  <a:pt x="835" y="151"/>
                  <a:pt x="838" y="153"/>
                </a:cubicBezTo>
                <a:cubicBezTo>
                  <a:pt x="862" y="162"/>
                  <a:pt x="885" y="170"/>
                  <a:pt x="908" y="178"/>
                </a:cubicBezTo>
                <a:cubicBezTo>
                  <a:pt x="910" y="177"/>
                  <a:pt x="910" y="176"/>
                  <a:pt x="911" y="176"/>
                </a:cubicBezTo>
                <a:cubicBezTo>
                  <a:pt x="913" y="172"/>
                  <a:pt x="914" y="169"/>
                  <a:pt x="916" y="165"/>
                </a:cubicBezTo>
                <a:cubicBezTo>
                  <a:pt x="971" y="71"/>
                  <a:pt x="1052" y="16"/>
                  <a:pt x="1162" y="11"/>
                </a:cubicBezTo>
                <a:cubicBezTo>
                  <a:pt x="1302" y="6"/>
                  <a:pt x="1421" y="98"/>
                  <a:pt x="1456" y="234"/>
                </a:cubicBezTo>
                <a:cubicBezTo>
                  <a:pt x="1459" y="247"/>
                  <a:pt x="1461" y="260"/>
                  <a:pt x="1464" y="272"/>
                </a:cubicBezTo>
                <a:cubicBezTo>
                  <a:pt x="1464" y="291"/>
                  <a:pt x="1464" y="310"/>
                  <a:pt x="1464" y="329"/>
                </a:cubicBezTo>
                <a:cubicBezTo>
                  <a:pt x="1463" y="334"/>
                  <a:pt x="1462" y="338"/>
                  <a:pt x="1461" y="343"/>
                </a:cubicBezTo>
                <a:cubicBezTo>
                  <a:pt x="1439" y="497"/>
                  <a:pt x="1298" y="605"/>
                  <a:pt x="1152" y="591"/>
                </a:cubicBezTo>
                <a:cubicBezTo>
                  <a:pt x="1134" y="590"/>
                  <a:pt x="1116" y="587"/>
                  <a:pt x="1097" y="584"/>
                </a:cubicBezTo>
                <a:cubicBezTo>
                  <a:pt x="1057" y="693"/>
                  <a:pt x="1018" y="802"/>
                  <a:pt x="979" y="911"/>
                </a:cubicBezTo>
                <a:cubicBezTo>
                  <a:pt x="1022" y="932"/>
                  <a:pt x="1058" y="961"/>
                  <a:pt x="1087" y="997"/>
                </a:cubicBezTo>
                <a:cubicBezTo>
                  <a:pt x="1132" y="968"/>
                  <a:pt x="1175" y="940"/>
                  <a:pt x="1219" y="912"/>
                </a:cubicBezTo>
                <a:cubicBezTo>
                  <a:pt x="1228" y="906"/>
                  <a:pt x="1229" y="901"/>
                  <a:pt x="1226" y="891"/>
                </a:cubicBezTo>
                <a:cubicBezTo>
                  <a:pt x="1212" y="843"/>
                  <a:pt x="1233" y="787"/>
                  <a:pt x="1275" y="759"/>
                </a:cubicBezTo>
                <a:cubicBezTo>
                  <a:pt x="1319" y="731"/>
                  <a:pt x="1377" y="733"/>
                  <a:pt x="1417" y="765"/>
                </a:cubicBezTo>
                <a:cubicBezTo>
                  <a:pt x="1444" y="786"/>
                  <a:pt x="1458" y="814"/>
                  <a:pt x="1464" y="847"/>
                </a:cubicBezTo>
                <a:close/>
                <a:moveTo>
                  <a:pt x="914" y="438"/>
                </a:moveTo>
                <a:cubicBezTo>
                  <a:pt x="825" y="476"/>
                  <a:pt x="737" y="513"/>
                  <a:pt x="649" y="551"/>
                </a:cubicBezTo>
                <a:cubicBezTo>
                  <a:pt x="680" y="660"/>
                  <a:pt x="659" y="755"/>
                  <a:pt x="585" y="840"/>
                </a:cubicBezTo>
                <a:cubicBezTo>
                  <a:pt x="617" y="875"/>
                  <a:pt x="648" y="910"/>
                  <a:pt x="680" y="945"/>
                </a:cubicBezTo>
                <a:cubicBezTo>
                  <a:pt x="757" y="889"/>
                  <a:pt x="841" y="872"/>
                  <a:pt x="933" y="895"/>
                </a:cubicBezTo>
                <a:cubicBezTo>
                  <a:pt x="973" y="785"/>
                  <a:pt x="1012" y="676"/>
                  <a:pt x="1051" y="567"/>
                </a:cubicBezTo>
                <a:cubicBezTo>
                  <a:pt x="973" y="522"/>
                  <a:pt x="959" y="506"/>
                  <a:pt x="914" y="438"/>
                </a:cubicBezTo>
                <a:close/>
                <a:moveTo>
                  <a:pt x="944" y="1236"/>
                </a:moveTo>
                <a:cubicBezTo>
                  <a:pt x="989" y="1255"/>
                  <a:pt x="1021" y="1288"/>
                  <a:pt x="1040" y="1333"/>
                </a:cubicBezTo>
                <a:cubicBezTo>
                  <a:pt x="1130" y="1233"/>
                  <a:pt x="1116" y="1073"/>
                  <a:pt x="1011" y="988"/>
                </a:cubicBezTo>
                <a:cubicBezTo>
                  <a:pt x="901" y="899"/>
                  <a:pt x="743" y="920"/>
                  <a:pt x="660" y="1036"/>
                </a:cubicBezTo>
                <a:cubicBezTo>
                  <a:pt x="584" y="1140"/>
                  <a:pt x="614" y="1275"/>
                  <a:pt x="675" y="1331"/>
                </a:cubicBezTo>
                <a:cubicBezTo>
                  <a:pt x="694" y="1287"/>
                  <a:pt x="726" y="1256"/>
                  <a:pt x="770" y="1236"/>
                </a:cubicBezTo>
                <a:cubicBezTo>
                  <a:pt x="716" y="1174"/>
                  <a:pt x="733" y="1101"/>
                  <a:pt x="774" y="1063"/>
                </a:cubicBezTo>
                <a:cubicBezTo>
                  <a:pt x="822" y="1019"/>
                  <a:pt x="891" y="1019"/>
                  <a:pt x="939" y="1063"/>
                </a:cubicBezTo>
                <a:cubicBezTo>
                  <a:pt x="978" y="1098"/>
                  <a:pt x="1000" y="1171"/>
                  <a:pt x="944" y="1236"/>
                </a:cubicBezTo>
                <a:close/>
                <a:moveTo>
                  <a:pt x="1356" y="459"/>
                </a:moveTo>
                <a:cubicBezTo>
                  <a:pt x="1432" y="377"/>
                  <a:pt x="1442" y="227"/>
                  <a:pt x="1343" y="129"/>
                </a:cubicBezTo>
                <a:cubicBezTo>
                  <a:pt x="1243" y="32"/>
                  <a:pt x="1086" y="37"/>
                  <a:pt x="992" y="140"/>
                </a:cubicBezTo>
                <a:cubicBezTo>
                  <a:pt x="900" y="242"/>
                  <a:pt x="920" y="387"/>
                  <a:pt x="990" y="458"/>
                </a:cubicBezTo>
                <a:cubicBezTo>
                  <a:pt x="1009" y="414"/>
                  <a:pt x="1041" y="382"/>
                  <a:pt x="1085" y="363"/>
                </a:cubicBezTo>
                <a:cubicBezTo>
                  <a:pt x="1032" y="299"/>
                  <a:pt x="1050" y="229"/>
                  <a:pt x="1088" y="192"/>
                </a:cubicBezTo>
                <a:cubicBezTo>
                  <a:pt x="1129" y="151"/>
                  <a:pt x="1197" y="145"/>
                  <a:pt x="1243" y="179"/>
                </a:cubicBezTo>
                <a:cubicBezTo>
                  <a:pt x="1268" y="197"/>
                  <a:pt x="1285" y="222"/>
                  <a:pt x="1291" y="252"/>
                </a:cubicBezTo>
                <a:cubicBezTo>
                  <a:pt x="1300" y="294"/>
                  <a:pt x="1288" y="330"/>
                  <a:pt x="1260" y="363"/>
                </a:cubicBezTo>
                <a:cubicBezTo>
                  <a:pt x="1305" y="382"/>
                  <a:pt x="1336" y="415"/>
                  <a:pt x="1356" y="459"/>
                </a:cubicBezTo>
                <a:close/>
                <a:moveTo>
                  <a:pt x="284" y="702"/>
                </a:moveTo>
                <a:cubicBezTo>
                  <a:pt x="232" y="641"/>
                  <a:pt x="247" y="570"/>
                  <a:pt x="287" y="531"/>
                </a:cubicBezTo>
                <a:cubicBezTo>
                  <a:pt x="329" y="489"/>
                  <a:pt x="398" y="485"/>
                  <a:pt x="444" y="521"/>
                </a:cubicBezTo>
                <a:cubicBezTo>
                  <a:pt x="469" y="540"/>
                  <a:pt x="485" y="564"/>
                  <a:pt x="490" y="595"/>
                </a:cubicBezTo>
                <a:cubicBezTo>
                  <a:pt x="498" y="635"/>
                  <a:pt x="487" y="671"/>
                  <a:pt x="461" y="699"/>
                </a:cubicBezTo>
                <a:cubicBezTo>
                  <a:pt x="480" y="714"/>
                  <a:pt x="500" y="726"/>
                  <a:pt x="516" y="742"/>
                </a:cubicBezTo>
                <a:cubicBezTo>
                  <a:pt x="532" y="758"/>
                  <a:pt x="544" y="779"/>
                  <a:pt x="557" y="797"/>
                </a:cubicBezTo>
                <a:cubicBezTo>
                  <a:pt x="634" y="713"/>
                  <a:pt x="639" y="564"/>
                  <a:pt x="542" y="469"/>
                </a:cubicBezTo>
                <a:cubicBezTo>
                  <a:pt x="446" y="375"/>
                  <a:pt x="291" y="377"/>
                  <a:pt x="198" y="473"/>
                </a:cubicBezTo>
                <a:cubicBezTo>
                  <a:pt x="102" y="572"/>
                  <a:pt x="115" y="720"/>
                  <a:pt x="189" y="798"/>
                </a:cubicBezTo>
                <a:cubicBezTo>
                  <a:pt x="208" y="754"/>
                  <a:pt x="239" y="722"/>
                  <a:pt x="284" y="702"/>
                </a:cubicBezTo>
                <a:close/>
                <a:moveTo>
                  <a:pt x="513" y="837"/>
                </a:moveTo>
                <a:cubicBezTo>
                  <a:pt x="504" y="790"/>
                  <a:pt x="472" y="755"/>
                  <a:pt x="427" y="744"/>
                </a:cubicBezTo>
                <a:cubicBezTo>
                  <a:pt x="390" y="735"/>
                  <a:pt x="351" y="734"/>
                  <a:pt x="314" y="744"/>
                </a:cubicBezTo>
                <a:cubicBezTo>
                  <a:pt x="271" y="756"/>
                  <a:pt x="244" y="786"/>
                  <a:pt x="232" y="828"/>
                </a:cubicBezTo>
                <a:cubicBezTo>
                  <a:pt x="231" y="832"/>
                  <a:pt x="233" y="839"/>
                  <a:pt x="236" y="842"/>
                </a:cubicBezTo>
                <a:cubicBezTo>
                  <a:pt x="313" y="900"/>
                  <a:pt x="439" y="898"/>
                  <a:pt x="513" y="837"/>
                </a:cubicBezTo>
                <a:close/>
                <a:moveTo>
                  <a:pt x="857" y="1418"/>
                </a:moveTo>
                <a:cubicBezTo>
                  <a:pt x="906" y="1418"/>
                  <a:pt x="951" y="1404"/>
                  <a:pt x="992" y="1377"/>
                </a:cubicBezTo>
                <a:cubicBezTo>
                  <a:pt x="998" y="1372"/>
                  <a:pt x="999" y="1368"/>
                  <a:pt x="997" y="1362"/>
                </a:cubicBezTo>
                <a:cubicBezTo>
                  <a:pt x="985" y="1315"/>
                  <a:pt x="939" y="1276"/>
                  <a:pt x="891" y="1274"/>
                </a:cubicBezTo>
                <a:cubicBezTo>
                  <a:pt x="868" y="1273"/>
                  <a:pt x="846" y="1273"/>
                  <a:pt x="824" y="1274"/>
                </a:cubicBezTo>
                <a:cubicBezTo>
                  <a:pt x="776" y="1276"/>
                  <a:pt x="732" y="1311"/>
                  <a:pt x="718" y="1357"/>
                </a:cubicBezTo>
                <a:cubicBezTo>
                  <a:pt x="715" y="1367"/>
                  <a:pt x="716" y="1373"/>
                  <a:pt x="725" y="1379"/>
                </a:cubicBezTo>
                <a:cubicBezTo>
                  <a:pt x="766" y="1404"/>
                  <a:pt x="809" y="1418"/>
                  <a:pt x="857" y="1418"/>
                </a:cubicBezTo>
                <a:close/>
                <a:moveTo>
                  <a:pt x="1173" y="400"/>
                </a:moveTo>
                <a:cubicBezTo>
                  <a:pt x="1161" y="400"/>
                  <a:pt x="1149" y="400"/>
                  <a:pt x="1137" y="400"/>
                </a:cubicBezTo>
                <a:cubicBezTo>
                  <a:pt x="1090" y="403"/>
                  <a:pt x="1044" y="442"/>
                  <a:pt x="1033" y="488"/>
                </a:cubicBezTo>
                <a:cubicBezTo>
                  <a:pt x="1032" y="492"/>
                  <a:pt x="1035" y="500"/>
                  <a:pt x="1038" y="503"/>
                </a:cubicBezTo>
                <a:cubicBezTo>
                  <a:pt x="1114" y="558"/>
                  <a:pt x="1232" y="558"/>
                  <a:pt x="1308" y="503"/>
                </a:cubicBezTo>
                <a:cubicBezTo>
                  <a:pt x="1314" y="499"/>
                  <a:pt x="1315" y="494"/>
                  <a:pt x="1313" y="488"/>
                </a:cubicBezTo>
                <a:cubicBezTo>
                  <a:pt x="1305" y="461"/>
                  <a:pt x="1291" y="440"/>
                  <a:pt x="1269" y="424"/>
                </a:cubicBezTo>
                <a:cubicBezTo>
                  <a:pt x="1241" y="402"/>
                  <a:pt x="1208" y="397"/>
                  <a:pt x="1173" y="400"/>
                </a:cubicBezTo>
                <a:close/>
                <a:moveTo>
                  <a:pt x="712" y="205"/>
                </a:moveTo>
                <a:cubicBezTo>
                  <a:pt x="752" y="204"/>
                  <a:pt x="784" y="172"/>
                  <a:pt x="784" y="132"/>
                </a:cubicBezTo>
                <a:cubicBezTo>
                  <a:pt x="784" y="93"/>
                  <a:pt x="752" y="60"/>
                  <a:pt x="712" y="59"/>
                </a:cubicBezTo>
                <a:cubicBezTo>
                  <a:pt x="672" y="59"/>
                  <a:pt x="639" y="92"/>
                  <a:pt x="639" y="133"/>
                </a:cubicBezTo>
                <a:cubicBezTo>
                  <a:pt x="639" y="172"/>
                  <a:pt x="672" y="205"/>
                  <a:pt x="712" y="205"/>
                </a:cubicBezTo>
                <a:close/>
                <a:moveTo>
                  <a:pt x="1245" y="278"/>
                </a:moveTo>
                <a:cubicBezTo>
                  <a:pt x="1245" y="238"/>
                  <a:pt x="1213" y="205"/>
                  <a:pt x="1173" y="205"/>
                </a:cubicBezTo>
                <a:cubicBezTo>
                  <a:pt x="1134" y="205"/>
                  <a:pt x="1101" y="238"/>
                  <a:pt x="1100" y="277"/>
                </a:cubicBezTo>
                <a:cubicBezTo>
                  <a:pt x="1100" y="317"/>
                  <a:pt x="1133" y="350"/>
                  <a:pt x="1173" y="350"/>
                </a:cubicBezTo>
                <a:cubicBezTo>
                  <a:pt x="1213" y="350"/>
                  <a:pt x="1245" y="318"/>
                  <a:pt x="1245" y="278"/>
                </a:cubicBezTo>
                <a:close/>
                <a:moveTo>
                  <a:pt x="129" y="1006"/>
                </a:moveTo>
                <a:cubicBezTo>
                  <a:pt x="89" y="1006"/>
                  <a:pt x="57" y="1039"/>
                  <a:pt x="57" y="1079"/>
                </a:cubicBezTo>
                <a:cubicBezTo>
                  <a:pt x="57" y="1118"/>
                  <a:pt x="90" y="1151"/>
                  <a:pt x="129" y="1151"/>
                </a:cubicBezTo>
                <a:cubicBezTo>
                  <a:pt x="169" y="1151"/>
                  <a:pt x="202" y="1118"/>
                  <a:pt x="202" y="1078"/>
                </a:cubicBezTo>
                <a:cubicBezTo>
                  <a:pt x="201" y="1038"/>
                  <a:pt x="169" y="1006"/>
                  <a:pt x="129" y="1006"/>
                </a:cubicBezTo>
                <a:close/>
                <a:moveTo>
                  <a:pt x="275" y="1295"/>
                </a:moveTo>
                <a:cubicBezTo>
                  <a:pt x="275" y="1336"/>
                  <a:pt x="307" y="1369"/>
                  <a:pt x="347" y="1370"/>
                </a:cubicBezTo>
                <a:cubicBezTo>
                  <a:pt x="387" y="1370"/>
                  <a:pt x="420" y="1337"/>
                  <a:pt x="420" y="1298"/>
                </a:cubicBezTo>
                <a:cubicBezTo>
                  <a:pt x="421" y="1258"/>
                  <a:pt x="389" y="1225"/>
                  <a:pt x="349" y="1225"/>
                </a:cubicBezTo>
                <a:cubicBezTo>
                  <a:pt x="309" y="1224"/>
                  <a:pt x="276" y="1256"/>
                  <a:pt x="275" y="1295"/>
                </a:cubicBezTo>
                <a:close/>
                <a:moveTo>
                  <a:pt x="202" y="131"/>
                </a:moveTo>
                <a:cubicBezTo>
                  <a:pt x="201" y="92"/>
                  <a:pt x="169" y="59"/>
                  <a:pt x="129" y="59"/>
                </a:cubicBezTo>
                <a:cubicBezTo>
                  <a:pt x="90" y="60"/>
                  <a:pt x="57" y="93"/>
                  <a:pt x="57" y="132"/>
                </a:cubicBezTo>
                <a:cubicBezTo>
                  <a:pt x="57" y="172"/>
                  <a:pt x="90" y="205"/>
                  <a:pt x="130" y="205"/>
                </a:cubicBezTo>
                <a:cubicBezTo>
                  <a:pt x="170" y="204"/>
                  <a:pt x="202" y="171"/>
                  <a:pt x="202" y="131"/>
                </a:cubicBezTo>
                <a:close/>
                <a:moveTo>
                  <a:pt x="1343" y="933"/>
                </a:moveTo>
                <a:cubicBezTo>
                  <a:pt x="1382" y="933"/>
                  <a:pt x="1415" y="900"/>
                  <a:pt x="1415" y="861"/>
                </a:cubicBezTo>
                <a:cubicBezTo>
                  <a:pt x="1416" y="821"/>
                  <a:pt x="1383" y="788"/>
                  <a:pt x="1344" y="787"/>
                </a:cubicBezTo>
                <a:cubicBezTo>
                  <a:pt x="1304" y="787"/>
                  <a:pt x="1270" y="820"/>
                  <a:pt x="1270" y="860"/>
                </a:cubicBezTo>
                <a:cubicBezTo>
                  <a:pt x="1270" y="900"/>
                  <a:pt x="1303" y="932"/>
                  <a:pt x="1343" y="933"/>
                </a:cubicBezTo>
                <a:close/>
                <a:moveTo>
                  <a:pt x="784" y="1151"/>
                </a:moveTo>
                <a:cubicBezTo>
                  <a:pt x="784" y="1191"/>
                  <a:pt x="817" y="1224"/>
                  <a:pt x="857" y="1224"/>
                </a:cubicBezTo>
                <a:cubicBezTo>
                  <a:pt x="897" y="1224"/>
                  <a:pt x="929" y="1191"/>
                  <a:pt x="929" y="1151"/>
                </a:cubicBezTo>
                <a:cubicBezTo>
                  <a:pt x="929" y="1111"/>
                  <a:pt x="897" y="1079"/>
                  <a:pt x="857" y="1079"/>
                </a:cubicBezTo>
                <a:cubicBezTo>
                  <a:pt x="817" y="1079"/>
                  <a:pt x="785" y="1111"/>
                  <a:pt x="784" y="1151"/>
                </a:cubicBezTo>
                <a:close/>
                <a:moveTo>
                  <a:pt x="444" y="617"/>
                </a:moveTo>
                <a:cubicBezTo>
                  <a:pt x="444" y="577"/>
                  <a:pt x="412" y="545"/>
                  <a:pt x="372" y="545"/>
                </a:cubicBezTo>
                <a:cubicBezTo>
                  <a:pt x="332" y="545"/>
                  <a:pt x="298" y="578"/>
                  <a:pt x="299" y="618"/>
                </a:cubicBezTo>
                <a:cubicBezTo>
                  <a:pt x="299" y="658"/>
                  <a:pt x="333" y="690"/>
                  <a:pt x="372" y="690"/>
                </a:cubicBezTo>
                <a:cubicBezTo>
                  <a:pt x="412" y="690"/>
                  <a:pt x="444" y="657"/>
                  <a:pt x="444" y="617"/>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p>
        </p:txBody>
      </p:sp>
      <p:sp>
        <p:nvSpPr>
          <p:cNvPr id="52" name="TextBox 51">
            <a:extLst>
              <a:ext uri="{FF2B5EF4-FFF2-40B4-BE49-F238E27FC236}">
                <a16:creationId xmlns:a16="http://schemas.microsoft.com/office/drawing/2014/main" id="{FAB2B4BB-B2E8-994D-3C8D-F7B048536E9E}"/>
              </a:ext>
            </a:extLst>
          </p:cNvPr>
          <p:cNvSpPr txBox="1"/>
          <p:nvPr/>
        </p:nvSpPr>
        <p:spPr>
          <a:xfrm>
            <a:off x="7943638" y="3197274"/>
            <a:ext cx="2722626" cy="830997"/>
          </a:xfrm>
          <a:prstGeom prst="rect">
            <a:avLst/>
          </a:prstGeom>
          <a:noFill/>
        </p:spPr>
        <p:txBody>
          <a:bodyPr wrap="square">
            <a:spAutoFit/>
          </a:bodyPr>
          <a:lstStyle/>
          <a:p>
            <a:r>
              <a:rPr lang="en-US" sz="1200"/>
              <a:t>Whether the applicant is accessing data for its own purposes or is expecting to pass consumer data to other downstream organisations. </a:t>
            </a:r>
          </a:p>
        </p:txBody>
      </p:sp>
      <p:sp>
        <p:nvSpPr>
          <p:cNvPr id="54" name="TextBox 53">
            <a:extLst>
              <a:ext uri="{FF2B5EF4-FFF2-40B4-BE49-F238E27FC236}">
                <a16:creationId xmlns:a16="http://schemas.microsoft.com/office/drawing/2014/main" id="{0930C9B4-C25E-AC03-EE88-7807288E400C}"/>
              </a:ext>
            </a:extLst>
          </p:cNvPr>
          <p:cNvSpPr txBox="1"/>
          <p:nvPr/>
        </p:nvSpPr>
        <p:spPr>
          <a:xfrm>
            <a:off x="1788112" y="5183946"/>
            <a:ext cx="2494243" cy="1200329"/>
          </a:xfrm>
          <a:prstGeom prst="rect">
            <a:avLst/>
          </a:prstGeom>
          <a:noFill/>
        </p:spPr>
        <p:txBody>
          <a:bodyPr wrap="square">
            <a:spAutoFit/>
          </a:bodyPr>
          <a:lstStyle/>
          <a:p>
            <a:r>
              <a:rPr lang="en-US" sz="1200"/>
              <a:t>The number of data access requests that the applicant is expecting to make, or is making, on an annual basis when considering ongoing maintenance of qualification assessments. </a:t>
            </a:r>
          </a:p>
        </p:txBody>
      </p:sp>
      <p:sp>
        <p:nvSpPr>
          <p:cNvPr id="56" name="Freeform: Shape 55">
            <a:extLst>
              <a:ext uri="{FF2B5EF4-FFF2-40B4-BE49-F238E27FC236}">
                <a16:creationId xmlns:a16="http://schemas.microsoft.com/office/drawing/2014/main" id="{FB001346-9055-28EA-951F-54F127811495}"/>
              </a:ext>
            </a:extLst>
          </p:cNvPr>
          <p:cNvSpPr/>
          <p:nvPr/>
        </p:nvSpPr>
        <p:spPr>
          <a:xfrm>
            <a:off x="1949655" y="4775830"/>
            <a:ext cx="371150" cy="408116"/>
          </a:xfrm>
          <a:custGeom>
            <a:avLst/>
            <a:gdLst>
              <a:gd name="connsiteX0" fmla="*/ 13617 w 371150"/>
              <a:gd name="connsiteY0" fmla="*/ 303261 h 408116"/>
              <a:gd name="connsiteX1" fmla="*/ 13617 w 371150"/>
              <a:gd name="connsiteY1" fmla="*/ 395353 h 408116"/>
              <a:gd name="connsiteX2" fmla="*/ 69611 w 371150"/>
              <a:gd name="connsiteY2" fmla="*/ 395353 h 408116"/>
              <a:gd name="connsiteX3" fmla="*/ 69611 w 371150"/>
              <a:gd name="connsiteY3" fmla="*/ 303261 h 408116"/>
              <a:gd name="connsiteX4" fmla="*/ 7236 w 371150"/>
              <a:gd name="connsiteY4" fmla="*/ 290499 h 408116"/>
              <a:gd name="connsiteX5" fmla="*/ 75992 w 371150"/>
              <a:gd name="connsiteY5" fmla="*/ 290499 h 408116"/>
              <a:gd name="connsiteX6" fmla="*/ 82373 w 371150"/>
              <a:gd name="connsiteY6" fmla="*/ 296880 h 408116"/>
              <a:gd name="connsiteX7" fmla="*/ 82373 w 371150"/>
              <a:gd name="connsiteY7" fmla="*/ 401734 h 408116"/>
              <a:gd name="connsiteX8" fmla="*/ 75992 w 371150"/>
              <a:gd name="connsiteY8" fmla="*/ 408115 h 408116"/>
              <a:gd name="connsiteX9" fmla="*/ 7236 w 371150"/>
              <a:gd name="connsiteY9" fmla="*/ 408115 h 408116"/>
              <a:gd name="connsiteX10" fmla="*/ 855 w 371150"/>
              <a:gd name="connsiteY10" fmla="*/ 401734 h 408116"/>
              <a:gd name="connsiteX11" fmla="*/ 855 w 371150"/>
              <a:gd name="connsiteY11" fmla="*/ 296880 h 408116"/>
              <a:gd name="connsiteX12" fmla="*/ 7236 w 371150"/>
              <a:gd name="connsiteY12" fmla="*/ 290499 h 408116"/>
              <a:gd name="connsiteX13" fmla="*/ 109876 w 371150"/>
              <a:gd name="connsiteY13" fmla="*/ 262008 h 408116"/>
              <a:gd name="connsiteX14" fmla="*/ 109876 w 371150"/>
              <a:gd name="connsiteY14" fmla="*/ 395354 h 408116"/>
              <a:gd name="connsiteX15" fmla="*/ 165870 w 371150"/>
              <a:gd name="connsiteY15" fmla="*/ 395354 h 408116"/>
              <a:gd name="connsiteX16" fmla="*/ 165870 w 371150"/>
              <a:gd name="connsiteY16" fmla="*/ 262008 h 408116"/>
              <a:gd name="connsiteX17" fmla="*/ 103495 w 371150"/>
              <a:gd name="connsiteY17" fmla="*/ 249246 h 408116"/>
              <a:gd name="connsiteX18" fmla="*/ 172251 w 371150"/>
              <a:gd name="connsiteY18" fmla="*/ 249246 h 408116"/>
              <a:gd name="connsiteX19" fmla="*/ 178632 w 371150"/>
              <a:gd name="connsiteY19" fmla="*/ 255627 h 408116"/>
              <a:gd name="connsiteX20" fmla="*/ 178632 w 371150"/>
              <a:gd name="connsiteY20" fmla="*/ 401735 h 408116"/>
              <a:gd name="connsiteX21" fmla="*/ 172251 w 371150"/>
              <a:gd name="connsiteY21" fmla="*/ 408116 h 408116"/>
              <a:gd name="connsiteX22" fmla="*/ 103495 w 371150"/>
              <a:gd name="connsiteY22" fmla="*/ 408116 h 408116"/>
              <a:gd name="connsiteX23" fmla="*/ 97114 w 371150"/>
              <a:gd name="connsiteY23" fmla="*/ 401735 h 408116"/>
              <a:gd name="connsiteX24" fmla="*/ 97114 w 371150"/>
              <a:gd name="connsiteY24" fmla="*/ 255627 h 408116"/>
              <a:gd name="connsiteX25" fmla="*/ 103495 w 371150"/>
              <a:gd name="connsiteY25" fmla="*/ 249246 h 408116"/>
              <a:gd name="connsiteX26" fmla="*/ 206134 w 371150"/>
              <a:gd name="connsiteY26" fmla="*/ 210436 h 408116"/>
              <a:gd name="connsiteX27" fmla="*/ 206134 w 371150"/>
              <a:gd name="connsiteY27" fmla="*/ 395354 h 408116"/>
              <a:gd name="connsiteX28" fmla="*/ 262128 w 371150"/>
              <a:gd name="connsiteY28" fmla="*/ 395354 h 408116"/>
              <a:gd name="connsiteX29" fmla="*/ 262128 w 371150"/>
              <a:gd name="connsiteY29" fmla="*/ 210436 h 408116"/>
              <a:gd name="connsiteX30" fmla="*/ 199753 w 371150"/>
              <a:gd name="connsiteY30" fmla="*/ 197674 h 408116"/>
              <a:gd name="connsiteX31" fmla="*/ 268509 w 371150"/>
              <a:gd name="connsiteY31" fmla="*/ 197674 h 408116"/>
              <a:gd name="connsiteX32" fmla="*/ 274890 w 371150"/>
              <a:gd name="connsiteY32" fmla="*/ 204055 h 408116"/>
              <a:gd name="connsiteX33" fmla="*/ 274890 w 371150"/>
              <a:gd name="connsiteY33" fmla="*/ 401729 h 408116"/>
              <a:gd name="connsiteX34" fmla="*/ 268509 w 371150"/>
              <a:gd name="connsiteY34" fmla="*/ 408110 h 408116"/>
              <a:gd name="connsiteX35" fmla="*/ 199753 w 371150"/>
              <a:gd name="connsiteY35" fmla="*/ 408110 h 408116"/>
              <a:gd name="connsiteX36" fmla="*/ 193372 w 371150"/>
              <a:gd name="connsiteY36" fmla="*/ 401729 h 408116"/>
              <a:gd name="connsiteX37" fmla="*/ 193372 w 371150"/>
              <a:gd name="connsiteY37" fmla="*/ 204055 h 408116"/>
              <a:gd name="connsiteX38" fmla="*/ 199753 w 371150"/>
              <a:gd name="connsiteY38" fmla="*/ 197674 h 408116"/>
              <a:gd name="connsiteX39" fmla="*/ 296012 w 371150"/>
              <a:gd name="connsiteY39" fmla="*/ 163299 h 408116"/>
              <a:gd name="connsiteX40" fmla="*/ 364768 w 371150"/>
              <a:gd name="connsiteY40" fmla="*/ 163299 h 408116"/>
              <a:gd name="connsiteX41" fmla="*/ 371149 w 371150"/>
              <a:gd name="connsiteY41" fmla="*/ 169680 h 408116"/>
              <a:gd name="connsiteX42" fmla="*/ 371149 w 371150"/>
              <a:gd name="connsiteY42" fmla="*/ 266015 h 408116"/>
              <a:gd name="connsiteX43" fmla="*/ 364768 w 371150"/>
              <a:gd name="connsiteY43" fmla="*/ 272397 h 408116"/>
              <a:gd name="connsiteX44" fmla="*/ 358387 w 371150"/>
              <a:gd name="connsiteY44" fmla="*/ 266015 h 408116"/>
              <a:gd name="connsiteX45" fmla="*/ 358387 w 371150"/>
              <a:gd name="connsiteY45" fmla="*/ 176061 h 408116"/>
              <a:gd name="connsiteX46" fmla="*/ 302393 w 371150"/>
              <a:gd name="connsiteY46" fmla="*/ 176061 h 408116"/>
              <a:gd name="connsiteX47" fmla="*/ 302393 w 371150"/>
              <a:gd name="connsiteY47" fmla="*/ 395347 h 408116"/>
              <a:gd name="connsiteX48" fmla="*/ 358387 w 371150"/>
              <a:gd name="connsiteY48" fmla="*/ 395347 h 408116"/>
              <a:gd name="connsiteX49" fmla="*/ 358387 w 371150"/>
              <a:gd name="connsiteY49" fmla="*/ 295796 h 408116"/>
              <a:gd name="connsiteX50" fmla="*/ 364768 w 371150"/>
              <a:gd name="connsiteY50" fmla="*/ 289415 h 408116"/>
              <a:gd name="connsiteX51" fmla="*/ 371149 w 371150"/>
              <a:gd name="connsiteY51" fmla="*/ 295796 h 408116"/>
              <a:gd name="connsiteX52" fmla="*/ 371149 w 371150"/>
              <a:gd name="connsiteY52" fmla="*/ 401729 h 408116"/>
              <a:gd name="connsiteX53" fmla="*/ 364768 w 371150"/>
              <a:gd name="connsiteY53" fmla="*/ 408110 h 408116"/>
              <a:gd name="connsiteX54" fmla="*/ 296012 w 371150"/>
              <a:gd name="connsiteY54" fmla="*/ 408110 h 408116"/>
              <a:gd name="connsiteX55" fmla="*/ 289631 w 371150"/>
              <a:gd name="connsiteY55" fmla="*/ 401729 h 408116"/>
              <a:gd name="connsiteX56" fmla="*/ 289631 w 371150"/>
              <a:gd name="connsiteY56" fmla="*/ 169680 h 408116"/>
              <a:gd name="connsiteX57" fmla="*/ 296012 w 371150"/>
              <a:gd name="connsiteY57" fmla="*/ 163299 h 408116"/>
              <a:gd name="connsiteX58" fmla="*/ 282261 w 371150"/>
              <a:gd name="connsiteY58" fmla="*/ 0 h 408116"/>
              <a:gd name="connsiteX59" fmla="*/ 351018 w 371150"/>
              <a:gd name="connsiteY59" fmla="*/ 0 h 408116"/>
              <a:gd name="connsiteX60" fmla="*/ 371150 w 371150"/>
              <a:gd name="connsiteY60" fmla="*/ 20132 h 408116"/>
              <a:gd name="connsiteX61" fmla="*/ 371150 w 371150"/>
              <a:gd name="connsiteY61" fmla="*/ 88889 h 408116"/>
              <a:gd name="connsiteX62" fmla="*/ 364769 w 371150"/>
              <a:gd name="connsiteY62" fmla="*/ 95270 h 408116"/>
              <a:gd name="connsiteX63" fmla="*/ 337273 w 371150"/>
              <a:gd name="connsiteY63" fmla="*/ 95270 h 408116"/>
              <a:gd name="connsiteX64" fmla="*/ 330892 w 371150"/>
              <a:gd name="connsiteY64" fmla="*/ 88889 h 408116"/>
              <a:gd name="connsiteX65" fmla="*/ 330892 w 371150"/>
              <a:gd name="connsiteY65" fmla="*/ 68731 h 408116"/>
              <a:gd name="connsiteX66" fmla="*/ 265562 w 371150"/>
              <a:gd name="connsiteY66" fmla="*/ 134060 h 408116"/>
              <a:gd name="connsiteX67" fmla="*/ 251326 w 371150"/>
              <a:gd name="connsiteY67" fmla="*/ 139957 h 408116"/>
              <a:gd name="connsiteX68" fmla="*/ 197444 w 371150"/>
              <a:gd name="connsiteY68" fmla="*/ 139957 h 408116"/>
              <a:gd name="connsiteX69" fmla="*/ 118344 w 371150"/>
              <a:gd name="connsiteY69" fmla="*/ 226254 h 408116"/>
              <a:gd name="connsiteX70" fmla="*/ 103495 w 371150"/>
              <a:gd name="connsiteY70" fmla="*/ 232782 h 408116"/>
              <a:gd name="connsiteX71" fmla="*/ 6381 w 371150"/>
              <a:gd name="connsiteY71" fmla="*/ 232782 h 408116"/>
              <a:gd name="connsiteX72" fmla="*/ 0 w 371150"/>
              <a:gd name="connsiteY72" fmla="*/ 226401 h 408116"/>
              <a:gd name="connsiteX73" fmla="*/ 0 w 371150"/>
              <a:gd name="connsiteY73" fmla="*/ 198905 h 408116"/>
              <a:gd name="connsiteX74" fmla="*/ 6381 w 371150"/>
              <a:gd name="connsiteY74" fmla="*/ 192524 h 408116"/>
              <a:gd name="connsiteX75" fmla="*/ 47265 w 371150"/>
              <a:gd name="connsiteY75" fmla="*/ 192524 h 408116"/>
              <a:gd name="connsiteX76" fmla="*/ 53646 w 371150"/>
              <a:gd name="connsiteY76" fmla="*/ 198905 h 408116"/>
              <a:gd name="connsiteX77" fmla="*/ 47265 w 371150"/>
              <a:gd name="connsiteY77" fmla="*/ 205286 h 408116"/>
              <a:gd name="connsiteX78" fmla="*/ 12762 w 371150"/>
              <a:gd name="connsiteY78" fmla="*/ 205286 h 408116"/>
              <a:gd name="connsiteX79" fmla="*/ 12762 w 371150"/>
              <a:gd name="connsiteY79" fmla="*/ 220020 h 408116"/>
              <a:gd name="connsiteX80" fmla="*/ 103489 w 371150"/>
              <a:gd name="connsiteY80" fmla="*/ 220020 h 408116"/>
              <a:gd name="connsiteX81" fmla="*/ 108925 w 371150"/>
              <a:gd name="connsiteY81" fmla="*/ 217634 h 408116"/>
              <a:gd name="connsiteX82" fmla="*/ 189927 w 371150"/>
              <a:gd name="connsiteY82" fmla="*/ 129262 h 408116"/>
              <a:gd name="connsiteX83" fmla="*/ 194630 w 371150"/>
              <a:gd name="connsiteY83" fmla="*/ 127194 h 408116"/>
              <a:gd name="connsiteX84" fmla="*/ 251319 w 371150"/>
              <a:gd name="connsiteY84" fmla="*/ 127194 h 408116"/>
              <a:gd name="connsiteX85" fmla="*/ 256533 w 371150"/>
              <a:gd name="connsiteY85" fmla="*/ 125038 h 408116"/>
              <a:gd name="connsiteX86" fmla="*/ 332755 w 371150"/>
              <a:gd name="connsiteY86" fmla="*/ 48815 h 408116"/>
              <a:gd name="connsiteX87" fmla="*/ 339710 w 371150"/>
              <a:gd name="connsiteY87" fmla="*/ 47431 h 408116"/>
              <a:gd name="connsiteX88" fmla="*/ 343647 w 371150"/>
              <a:gd name="connsiteY88" fmla="*/ 53327 h 408116"/>
              <a:gd name="connsiteX89" fmla="*/ 343647 w 371150"/>
              <a:gd name="connsiteY89" fmla="*/ 82514 h 408116"/>
              <a:gd name="connsiteX90" fmla="*/ 358381 w 371150"/>
              <a:gd name="connsiteY90" fmla="*/ 82514 h 408116"/>
              <a:gd name="connsiteX91" fmla="*/ 358381 w 371150"/>
              <a:gd name="connsiteY91" fmla="*/ 20132 h 408116"/>
              <a:gd name="connsiteX92" fmla="*/ 351011 w 371150"/>
              <a:gd name="connsiteY92" fmla="*/ 12762 h 408116"/>
              <a:gd name="connsiteX93" fmla="*/ 288636 w 371150"/>
              <a:gd name="connsiteY93" fmla="*/ 12762 h 408116"/>
              <a:gd name="connsiteX94" fmla="*/ 288636 w 371150"/>
              <a:gd name="connsiteY94" fmla="*/ 27515 h 408116"/>
              <a:gd name="connsiteX95" fmla="*/ 317810 w 371150"/>
              <a:gd name="connsiteY95" fmla="*/ 27515 h 408116"/>
              <a:gd name="connsiteX96" fmla="*/ 323707 w 371150"/>
              <a:gd name="connsiteY96" fmla="*/ 31452 h 408116"/>
              <a:gd name="connsiteX97" fmla="*/ 322322 w 371150"/>
              <a:gd name="connsiteY97" fmla="*/ 38408 h 408116"/>
              <a:gd name="connsiteX98" fmla="*/ 250133 w 371150"/>
              <a:gd name="connsiteY98" fmla="*/ 110597 h 408116"/>
              <a:gd name="connsiteX99" fmla="*/ 245621 w 371150"/>
              <a:gd name="connsiteY99" fmla="*/ 112467 h 408116"/>
              <a:gd name="connsiteX100" fmla="*/ 188574 w 371150"/>
              <a:gd name="connsiteY100" fmla="*/ 112467 h 408116"/>
              <a:gd name="connsiteX101" fmla="*/ 183144 w 371150"/>
              <a:gd name="connsiteY101" fmla="*/ 114853 h 408116"/>
              <a:gd name="connsiteX102" fmla="*/ 102136 w 371150"/>
              <a:gd name="connsiteY102" fmla="*/ 203219 h 408116"/>
              <a:gd name="connsiteX103" fmla="*/ 97433 w 371150"/>
              <a:gd name="connsiteY103" fmla="*/ 205286 h 408116"/>
              <a:gd name="connsiteX104" fmla="*/ 77033 w 371150"/>
              <a:gd name="connsiteY104" fmla="*/ 205286 h 408116"/>
              <a:gd name="connsiteX105" fmla="*/ 70652 w 371150"/>
              <a:gd name="connsiteY105" fmla="*/ 198905 h 408116"/>
              <a:gd name="connsiteX106" fmla="*/ 77033 w 371150"/>
              <a:gd name="connsiteY106" fmla="*/ 192524 h 408116"/>
              <a:gd name="connsiteX107" fmla="*/ 94632 w 371150"/>
              <a:gd name="connsiteY107" fmla="*/ 192524 h 408116"/>
              <a:gd name="connsiteX108" fmla="*/ 173744 w 371150"/>
              <a:gd name="connsiteY108" fmla="*/ 106226 h 408116"/>
              <a:gd name="connsiteX109" fmla="*/ 188580 w 371150"/>
              <a:gd name="connsiteY109" fmla="*/ 99698 h 408116"/>
              <a:gd name="connsiteX110" fmla="*/ 242986 w 371150"/>
              <a:gd name="connsiteY110" fmla="*/ 99698 h 408116"/>
              <a:gd name="connsiteX111" fmla="*/ 302413 w 371150"/>
              <a:gd name="connsiteY111" fmla="*/ 40271 h 408116"/>
              <a:gd name="connsiteX112" fmla="*/ 282261 w 371150"/>
              <a:gd name="connsiteY112" fmla="*/ 40271 h 408116"/>
              <a:gd name="connsiteX113" fmla="*/ 275880 w 371150"/>
              <a:gd name="connsiteY113" fmla="*/ 33890 h 408116"/>
              <a:gd name="connsiteX114" fmla="*/ 275880 w 371150"/>
              <a:gd name="connsiteY114" fmla="*/ 6381 h 408116"/>
              <a:gd name="connsiteX115" fmla="*/ 282261 w 371150"/>
              <a:gd name="connsiteY115" fmla="*/ 0 h 40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Lst>
            <a:rect l="l" t="t" r="r" b="b"/>
            <a:pathLst>
              <a:path w="371150" h="408116">
                <a:moveTo>
                  <a:pt x="13617" y="303261"/>
                </a:moveTo>
                <a:lnTo>
                  <a:pt x="13617" y="395353"/>
                </a:lnTo>
                <a:lnTo>
                  <a:pt x="69611" y="395353"/>
                </a:lnTo>
                <a:lnTo>
                  <a:pt x="69611" y="303261"/>
                </a:lnTo>
                <a:close/>
                <a:moveTo>
                  <a:pt x="7236" y="290499"/>
                </a:moveTo>
                <a:lnTo>
                  <a:pt x="75992" y="290499"/>
                </a:lnTo>
                <a:cubicBezTo>
                  <a:pt x="79515" y="290499"/>
                  <a:pt x="82373" y="293351"/>
                  <a:pt x="82373" y="296880"/>
                </a:cubicBezTo>
                <a:lnTo>
                  <a:pt x="82373" y="401734"/>
                </a:lnTo>
                <a:cubicBezTo>
                  <a:pt x="82373" y="405257"/>
                  <a:pt x="79515" y="408115"/>
                  <a:pt x="75992" y="408115"/>
                </a:cubicBezTo>
                <a:lnTo>
                  <a:pt x="7236" y="408115"/>
                </a:lnTo>
                <a:cubicBezTo>
                  <a:pt x="3714" y="408115"/>
                  <a:pt x="855" y="405257"/>
                  <a:pt x="855" y="401734"/>
                </a:cubicBezTo>
                <a:lnTo>
                  <a:pt x="855" y="296880"/>
                </a:lnTo>
                <a:cubicBezTo>
                  <a:pt x="855" y="293358"/>
                  <a:pt x="3714" y="290499"/>
                  <a:pt x="7236" y="290499"/>
                </a:cubicBezTo>
                <a:close/>
                <a:moveTo>
                  <a:pt x="109876" y="262008"/>
                </a:moveTo>
                <a:lnTo>
                  <a:pt x="109876" y="395354"/>
                </a:lnTo>
                <a:lnTo>
                  <a:pt x="165870" y="395354"/>
                </a:lnTo>
                <a:lnTo>
                  <a:pt x="165870" y="262008"/>
                </a:lnTo>
                <a:close/>
                <a:moveTo>
                  <a:pt x="103495" y="249246"/>
                </a:moveTo>
                <a:lnTo>
                  <a:pt x="172251" y="249246"/>
                </a:lnTo>
                <a:cubicBezTo>
                  <a:pt x="175774" y="249246"/>
                  <a:pt x="178632" y="252098"/>
                  <a:pt x="178632" y="255627"/>
                </a:cubicBezTo>
                <a:lnTo>
                  <a:pt x="178632" y="401735"/>
                </a:lnTo>
                <a:cubicBezTo>
                  <a:pt x="178632" y="405257"/>
                  <a:pt x="175774" y="408116"/>
                  <a:pt x="172251" y="408116"/>
                </a:cubicBezTo>
                <a:lnTo>
                  <a:pt x="103495" y="408116"/>
                </a:lnTo>
                <a:cubicBezTo>
                  <a:pt x="99973" y="408116"/>
                  <a:pt x="97114" y="405257"/>
                  <a:pt x="97114" y="401735"/>
                </a:cubicBezTo>
                <a:lnTo>
                  <a:pt x="97114" y="255627"/>
                </a:lnTo>
                <a:cubicBezTo>
                  <a:pt x="97114" y="252105"/>
                  <a:pt x="99973" y="249246"/>
                  <a:pt x="103495" y="249246"/>
                </a:cubicBezTo>
                <a:close/>
                <a:moveTo>
                  <a:pt x="206134" y="210436"/>
                </a:moveTo>
                <a:lnTo>
                  <a:pt x="206134" y="395354"/>
                </a:lnTo>
                <a:lnTo>
                  <a:pt x="262128" y="395354"/>
                </a:lnTo>
                <a:lnTo>
                  <a:pt x="262128" y="210436"/>
                </a:lnTo>
                <a:close/>
                <a:moveTo>
                  <a:pt x="199753" y="197674"/>
                </a:moveTo>
                <a:lnTo>
                  <a:pt x="268509" y="197674"/>
                </a:lnTo>
                <a:cubicBezTo>
                  <a:pt x="272032" y="197674"/>
                  <a:pt x="274890" y="200533"/>
                  <a:pt x="274890" y="204055"/>
                </a:cubicBezTo>
                <a:lnTo>
                  <a:pt x="274890" y="401729"/>
                </a:lnTo>
                <a:cubicBezTo>
                  <a:pt x="274890" y="405251"/>
                  <a:pt x="272032" y="408110"/>
                  <a:pt x="268509" y="408110"/>
                </a:cubicBezTo>
                <a:lnTo>
                  <a:pt x="199753" y="408110"/>
                </a:lnTo>
                <a:cubicBezTo>
                  <a:pt x="196231" y="408110"/>
                  <a:pt x="193372" y="405251"/>
                  <a:pt x="193372" y="401729"/>
                </a:cubicBezTo>
                <a:lnTo>
                  <a:pt x="193372" y="204055"/>
                </a:lnTo>
                <a:cubicBezTo>
                  <a:pt x="193372" y="200533"/>
                  <a:pt x="196231" y="197674"/>
                  <a:pt x="199753" y="197674"/>
                </a:cubicBezTo>
                <a:close/>
                <a:moveTo>
                  <a:pt x="296012" y="163299"/>
                </a:moveTo>
                <a:lnTo>
                  <a:pt x="364768" y="163299"/>
                </a:lnTo>
                <a:cubicBezTo>
                  <a:pt x="368291" y="163299"/>
                  <a:pt x="371149" y="166151"/>
                  <a:pt x="371149" y="169680"/>
                </a:cubicBezTo>
                <a:lnTo>
                  <a:pt x="371149" y="266015"/>
                </a:lnTo>
                <a:cubicBezTo>
                  <a:pt x="371149" y="269538"/>
                  <a:pt x="368291" y="272397"/>
                  <a:pt x="364768" y="272397"/>
                </a:cubicBezTo>
                <a:cubicBezTo>
                  <a:pt x="361246" y="272397"/>
                  <a:pt x="358387" y="269538"/>
                  <a:pt x="358387" y="266015"/>
                </a:cubicBezTo>
                <a:lnTo>
                  <a:pt x="358387" y="176061"/>
                </a:lnTo>
                <a:lnTo>
                  <a:pt x="302393" y="176061"/>
                </a:lnTo>
                <a:lnTo>
                  <a:pt x="302393" y="395347"/>
                </a:lnTo>
                <a:lnTo>
                  <a:pt x="358387" y="395347"/>
                </a:lnTo>
                <a:lnTo>
                  <a:pt x="358387" y="295796"/>
                </a:lnTo>
                <a:cubicBezTo>
                  <a:pt x="358387" y="292274"/>
                  <a:pt x="361246" y="289415"/>
                  <a:pt x="364768" y="289415"/>
                </a:cubicBezTo>
                <a:cubicBezTo>
                  <a:pt x="368291" y="289415"/>
                  <a:pt x="371149" y="292274"/>
                  <a:pt x="371149" y="295796"/>
                </a:cubicBezTo>
                <a:lnTo>
                  <a:pt x="371149" y="401729"/>
                </a:lnTo>
                <a:cubicBezTo>
                  <a:pt x="371149" y="405251"/>
                  <a:pt x="368291" y="408110"/>
                  <a:pt x="364768" y="408110"/>
                </a:cubicBezTo>
                <a:lnTo>
                  <a:pt x="296012" y="408110"/>
                </a:lnTo>
                <a:cubicBezTo>
                  <a:pt x="292490" y="408110"/>
                  <a:pt x="289631" y="405251"/>
                  <a:pt x="289631" y="401729"/>
                </a:cubicBezTo>
                <a:lnTo>
                  <a:pt x="289631" y="169680"/>
                </a:lnTo>
                <a:cubicBezTo>
                  <a:pt x="289631" y="166158"/>
                  <a:pt x="292490" y="163299"/>
                  <a:pt x="296012" y="163299"/>
                </a:cubicBezTo>
                <a:close/>
                <a:moveTo>
                  <a:pt x="282261" y="0"/>
                </a:moveTo>
                <a:lnTo>
                  <a:pt x="351018" y="0"/>
                </a:lnTo>
                <a:cubicBezTo>
                  <a:pt x="362114" y="0"/>
                  <a:pt x="371150" y="9029"/>
                  <a:pt x="371150" y="20132"/>
                </a:cubicBezTo>
                <a:lnTo>
                  <a:pt x="371150" y="88889"/>
                </a:lnTo>
                <a:cubicBezTo>
                  <a:pt x="371150" y="92411"/>
                  <a:pt x="368291" y="95270"/>
                  <a:pt x="364769" y="95270"/>
                </a:cubicBezTo>
                <a:lnTo>
                  <a:pt x="337273" y="95270"/>
                </a:lnTo>
                <a:cubicBezTo>
                  <a:pt x="333750" y="95270"/>
                  <a:pt x="330892" y="92411"/>
                  <a:pt x="330892" y="88889"/>
                </a:cubicBezTo>
                <a:lnTo>
                  <a:pt x="330892" y="68731"/>
                </a:lnTo>
                <a:lnTo>
                  <a:pt x="265562" y="134060"/>
                </a:lnTo>
                <a:cubicBezTo>
                  <a:pt x="261765" y="137864"/>
                  <a:pt x="256705" y="139957"/>
                  <a:pt x="251326" y="139957"/>
                </a:cubicBezTo>
                <a:lnTo>
                  <a:pt x="197444" y="139957"/>
                </a:lnTo>
                <a:lnTo>
                  <a:pt x="118344" y="226254"/>
                </a:lnTo>
                <a:cubicBezTo>
                  <a:pt x="114541" y="230402"/>
                  <a:pt x="109129" y="232782"/>
                  <a:pt x="103495" y="232782"/>
                </a:cubicBezTo>
                <a:lnTo>
                  <a:pt x="6381" y="232782"/>
                </a:lnTo>
                <a:cubicBezTo>
                  <a:pt x="2859" y="232782"/>
                  <a:pt x="0" y="229924"/>
                  <a:pt x="0" y="226401"/>
                </a:cubicBezTo>
                <a:lnTo>
                  <a:pt x="0" y="198905"/>
                </a:lnTo>
                <a:cubicBezTo>
                  <a:pt x="0" y="195383"/>
                  <a:pt x="2859" y="192524"/>
                  <a:pt x="6381" y="192524"/>
                </a:cubicBezTo>
                <a:lnTo>
                  <a:pt x="47265" y="192524"/>
                </a:lnTo>
                <a:cubicBezTo>
                  <a:pt x="50787" y="192524"/>
                  <a:pt x="53646" y="195383"/>
                  <a:pt x="53646" y="198905"/>
                </a:cubicBezTo>
                <a:cubicBezTo>
                  <a:pt x="53646" y="202427"/>
                  <a:pt x="50787" y="205286"/>
                  <a:pt x="47265" y="205286"/>
                </a:cubicBezTo>
                <a:lnTo>
                  <a:pt x="12762" y="205286"/>
                </a:lnTo>
                <a:lnTo>
                  <a:pt x="12762" y="220020"/>
                </a:lnTo>
                <a:lnTo>
                  <a:pt x="103489" y="220020"/>
                </a:lnTo>
                <a:cubicBezTo>
                  <a:pt x="105556" y="220020"/>
                  <a:pt x="107534" y="219152"/>
                  <a:pt x="108925" y="217634"/>
                </a:cubicBezTo>
                <a:lnTo>
                  <a:pt x="189927" y="129262"/>
                </a:lnTo>
                <a:cubicBezTo>
                  <a:pt x="191133" y="127947"/>
                  <a:pt x="192843" y="127194"/>
                  <a:pt x="194630" y="127194"/>
                </a:cubicBezTo>
                <a:lnTo>
                  <a:pt x="251319" y="127194"/>
                </a:lnTo>
                <a:cubicBezTo>
                  <a:pt x="253291" y="127194"/>
                  <a:pt x="255142" y="126429"/>
                  <a:pt x="256533" y="125038"/>
                </a:cubicBezTo>
                <a:lnTo>
                  <a:pt x="332755" y="48815"/>
                </a:lnTo>
                <a:cubicBezTo>
                  <a:pt x="334580" y="46990"/>
                  <a:pt x="337330" y="46448"/>
                  <a:pt x="339710" y="47431"/>
                </a:cubicBezTo>
                <a:cubicBezTo>
                  <a:pt x="342091" y="48420"/>
                  <a:pt x="343647" y="50749"/>
                  <a:pt x="343647" y="53327"/>
                </a:cubicBezTo>
                <a:lnTo>
                  <a:pt x="343647" y="82514"/>
                </a:lnTo>
                <a:lnTo>
                  <a:pt x="358381" y="82514"/>
                </a:lnTo>
                <a:lnTo>
                  <a:pt x="358381" y="20132"/>
                </a:lnTo>
                <a:cubicBezTo>
                  <a:pt x="358381" y="16068"/>
                  <a:pt x="355076" y="12762"/>
                  <a:pt x="351011" y="12762"/>
                </a:cubicBezTo>
                <a:lnTo>
                  <a:pt x="288636" y="12762"/>
                </a:lnTo>
                <a:lnTo>
                  <a:pt x="288636" y="27515"/>
                </a:lnTo>
                <a:lnTo>
                  <a:pt x="317810" y="27515"/>
                </a:lnTo>
                <a:cubicBezTo>
                  <a:pt x="320395" y="27515"/>
                  <a:pt x="322718" y="29066"/>
                  <a:pt x="323707" y="31452"/>
                </a:cubicBezTo>
                <a:cubicBezTo>
                  <a:pt x="324689" y="33839"/>
                  <a:pt x="324147" y="36583"/>
                  <a:pt x="322322" y="38408"/>
                </a:cubicBezTo>
                <a:lnTo>
                  <a:pt x="250133" y="110597"/>
                </a:lnTo>
                <a:cubicBezTo>
                  <a:pt x="248939" y="111797"/>
                  <a:pt x="247312" y="112467"/>
                  <a:pt x="245621" y="112467"/>
                </a:cubicBezTo>
                <a:lnTo>
                  <a:pt x="188574" y="112467"/>
                </a:lnTo>
                <a:cubicBezTo>
                  <a:pt x="186513" y="112467"/>
                  <a:pt x="184535" y="113335"/>
                  <a:pt x="183144" y="114853"/>
                </a:cubicBezTo>
                <a:lnTo>
                  <a:pt x="102136" y="203219"/>
                </a:lnTo>
                <a:cubicBezTo>
                  <a:pt x="100930" y="204533"/>
                  <a:pt x="99220" y="205286"/>
                  <a:pt x="97433" y="205286"/>
                </a:cubicBezTo>
                <a:lnTo>
                  <a:pt x="77033" y="205286"/>
                </a:lnTo>
                <a:cubicBezTo>
                  <a:pt x="73510" y="205286"/>
                  <a:pt x="70652" y="202427"/>
                  <a:pt x="70652" y="198905"/>
                </a:cubicBezTo>
                <a:cubicBezTo>
                  <a:pt x="70652" y="195383"/>
                  <a:pt x="73510" y="192524"/>
                  <a:pt x="77033" y="192524"/>
                </a:cubicBezTo>
                <a:lnTo>
                  <a:pt x="94632" y="192524"/>
                </a:lnTo>
                <a:lnTo>
                  <a:pt x="173744" y="106226"/>
                </a:lnTo>
                <a:cubicBezTo>
                  <a:pt x="177541" y="102078"/>
                  <a:pt x="182952" y="99698"/>
                  <a:pt x="188580" y="99698"/>
                </a:cubicBezTo>
                <a:lnTo>
                  <a:pt x="242986" y="99698"/>
                </a:lnTo>
                <a:lnTo>
                  <a:pt x="302413" y="40271"/>
                </a:lnTo>
                <a:lnTo>
                  <a:pt x="282261" y="40271"/>
                </a:lnTo>
                <a:cubicBezTo>
                  <a:pt x="278739" y="40271"/>
                  <a:pt x="275880" y="37412"/>
                  <a:pt x="275880" y="33890"/>
                </a:cubicBezTo>
                <a:lnTo>
                  <a:pt x="275880" y="6381"/>
                </a:lnTo>
                <a:cubicBezTo>
                  <a:pt x="275880" y="2859"/>
                  <a:pt x="278739" y="0"/>
                  <a:pt x="282261" y="0"/>
                </a:cubicBezTo>
                <a:close/>
              </a:path>
            </a:pathLst>
          </a:custGeom>
          <a:solidFill>
            <a:schemeClr val="tx1"/>
          </a:solidFill>
          <a:ln w="636" cap="flat">
            <a:noFill/>
            <a:prstDash val="solid"/>
            <a:miter/>
          </a:ln>
        </p:spPr>
        <p:txBody>
          <a:bodyPr rtlCol="0" anchor="ctr"/>
          <a:lstStyle/>
          <a:p>
            <a:endParaRPr lang="en-GB"/>
          </a:p>
        </p:txBody>
      </p:sp>
      <p:sp>
        <p:nvSpPr>
          <p:cNvPr id="58" name="TextBox 57">
            <a:extLst>
              <a:ext uri="{FF2B5EF4-FFF2-40B4-BE49-F238E27FC236}">
                <a16:creationId xmlns:a16="http://schemas.microsoft.com/office/drawing/2014/main" id="{F9AC9302-B609-8425-4BB4-1067CE7FC559}"/>
              </a:ext>
            </a:extLst>
          </p:cNvPr>
          <p:cNvSpPr txBox="1"/>
          <p:nvPr/>
        </p:nvSpPr>
        <p:spPr>
          <a:xfrm>
            <a:off x="4875191" y="5301508"/>
            <a:ext cx="2514599" cy="646331"/>
          </a:xfrm>
          <a:prstGeom prst="rect">
            <a:avLst/>
          </a:prstGeom>
          <a:noFill/>
        </p:spPr>
        <p:txBody>
          <a:bodyPr wrap="square">
            <a:spAutoFit/>
          </a:bodyPr>
          <a:lstStyle/>
          <a:p>
            <a:r>
              <a:rPr lang="en-US" sz="1200"/>
              <a:t>The extent of reliance on third-party processors, subcontractors or other service providers. </a:t>
            </a:r>
          </a:p>
        </p:txBody>
      </p:sp>
      <p:grpSp>
        <p:nvGrpSpPr>
          <p:cNvPr id="59" name="Graphic 249">
            <a:extLst>
              <a:ext uri="{FF2B5EF4-FFF2-40B4-BE49-F238E27FC236}">
                <a16:creationId xmlns:a16="http://schemas.microsoft.com/office/drawing/2014/main" id="{184B4D76-4935-EB6A-F9DC-5093F9D9631C}"/>
              </a:ext>
            </a:extLst>
          </p:cNvPr>
          <p:cNvGrpSpPr/>
          <p:nvPr/>
        </p:nvGrpSpPr>
        <p:grpSpPr>
          <a:xfrm>
            <a:off x="5042384" y="4814362"/>
            <a:ext cx="405000" cy="405135"/>
            <a:chOff x="377642" y="2816365"/>
            <a:chExt cx="405000" cy="405135"/>
          </a:xfrm>
          <a:solidFill>
            <a:schemeClr val="tx1"/>
          </a:solidFill>
        </p:grpSpPr>
        <p:sp>
          <p:nvSpPr>
            <p:cNvPr id="60" name="Freeform: Shape 59">
              <a:extLst>
                <a:ext uri="{FF2B5EF4-FFF2-40B4-BE49-F238E27FC236}">
                  <a16:creationId xmlns:a16="http://schemas.microsoft.com/office/drawing/2014/main" id="{DEDD0D7A-3562-4000-607E-D41505716863}"/>
                </a:ext>
              </a:extLst>
            </p:cNvPr>
            <p:cNvSpPr/>
            <p:nvPr/>
          </p:nvSpPr>
          <p:spPr>
            <a:xfrm>
              <a:off x="378181" y="2816432"/>
              <a:ext cx="242535" cy="182047"/>
            </a:xfrm>
            <a:custGeom>
              <a:avLst/>
              <a:gdLst>
                <a:gd name="connsiteX0" fmla="*/ 8640 w 242535"/>
                <a:gd name="connsiteY0" fmla="*/ 182048 h 182047"/>
                <a:gd name="connsiteX1" fmla="*/ 5265 w 242535"/>
                <a:gd name="connsiteY1" fmla="*/ 181103 h 182047"/>
                <a:gd name="connsiteX2" fmla="*/ 1890 w 242535"/>
                <a:gd name="connsiteY2" fmla="*/ 175433 h 182047"/>
                <a:gd name="connsiteX3" fmla="*/ 0 w 242535"/>
                <a:gd name="connsiteY3" fmla="*/ 87953 h 182047"/>
                <a:gd name="connsiteX4" fmla="*/ 3240 w 242535"/>
                <a:gd name="connsiteY4" fmla="*/ 82013 h 182047"/>
                <a:gd name="connsiteX5" fmla="*/ 9990 w 242535"/>
                <a:gd name="connsiteY5" fmla="*/ 82013 h 182047"/>
                <a:gd name="connsiteX6" fmla="*/ 31185 w 242535"/>
                <a:gd name="connsiteY6" fmla="*/ 94163 h 182047"/>
                <a:gd name="connsiteX7" fmla="*/ 148635 w 242535"/>
                <a:gd name="connsiteY7" fmla="*/ 7223 h 182047"/>
                <a:gd name="connsiteX8" fmla="*/ 236925 w 242535"/>
                <a:gd name="connsiteY8" fmla="*/ 3038 h 182047"/>
                <a:gd name="connsiteX9" fmla="*/ 242460 w 242535"/>
                <a:gd name="connsiteY9" fmla="*/ 10868 h 182047"/>
                <a:gd name="connsiteX10" fmla="*/ 234630 w 242535"/>
                <a:gd name="connsiteY10" fmla="*/ 16403 h 182047"/>
                <a:gd name="connsiteX11" fmla="*/ 152280 w 242535"/>
                <a:gd name="connsiteY11" fmla="*/ 20318 h 182047"/>
                <a:gd name="connsiteX12" fmla="*/ 39420 w 242535"/>
                <a:gd name="connsiteY12" fmla="*/ 106583 h 182047"/>
                <a:gd name="connsiteX13" fmla="*/ 30240 w 242535"/>
                <a:gd name="connsiteY13" fmla="*/ 109013 h 182047"/>
                <a:gd name="connsiteX14" fmla="*/ 13770 w 242535"/>
                <a:gd name="connsiteY14" fmla="*/ 99563 h 182047"/>
                <a:gd name="connsiteX15" fmla="*/ 15120 w 242535"/>
                <a:gd name="connsiteY15" fmla="*/ 163823 h 182047"/>
                <a:gd name="connsiteX16" fmla="*/ 71145 w 242535"/>
                <a:gd name="connsiteY16" fmla="*/ 132368 h 182047"/>
                <a:gd name="connsiteX17" fmla="*/ 55485 w 242535"/>
                <a:gd name="connsiteY17" fmla="*/ 123458 h 182047"/>
                <a:gd name="connsiteX18" fmla="*/ 52650 w 242535"/>
                <a:gd name="connsiteY18" fmla="*/ 114953 h 182047"/>
                <a:gd name="connsiteX19" fmla="*/ 155790 w 242535"/>
                <a:gd name="connsiteY19" fmla="*/ 33143 h 182047"/>
                <a:gd name="connsiteX20" fmla="*/ 166860 w 242535"/>
                <a:gd name="connsiteY20" fmla="*/ 30443 h 182047"/>
                <a:gd name="connsiteX21" fmla="*/ 174825 w 242535"/>
                <a:gd name="connsiteY21" fmla="*/ 35708 h 182047"/>
                <a:gd name="connsiteX22" fmla="*/ 169560 w 242535"/>
                <a:gd name="connsiteY22" fmla="*/ 43673 h 182047"/>
                <a:gd name="connsiteX23" fmla="*/ 159300 w 242535"/>
                <a:gd name="connsiteY23" fmla="*/ 46103 h 182047"/>
                <a:gd name="connsiteX24" fmla="*/ 67770 w 242535"/>
                <a:gd name="connsiteY24" fmla="*/ 114818 h 182047"/>
                <a:gd name="connsiteX25" fmla="*/ 88290 w 242535"/>
                <a:gd name="connsiteY25" fmla="*/ 126563 h 182047"/>
                <a:gd name="connsiteX26" fmla="*/ 91665 w 242535"/>
                <a:gd name="connsiteY26" fmla="*/ 132503 h 182047"/>
                <a:gd name="connsiteX27" fmla="*/ 88155 w 242535"/>
                <a:gd name="connsiteY27" fmla="*/ 138308 h 182047"/>
                <a:gd name="connsiteX28" fmla="*/ 11880 w 242535"/>
                <a:gd name="connsiteY28" fmla="*/ 181103 h 182047"/>
                <a:gd name="connsiteX29" fmla="*/ 8640 w 242535"/>
                <a:gd name="connsiteY29" fmla="*/ 182048 h 1820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2535" h="182047">
                  <a:moveTo>
                    <a:pt x="8640" y="182048"/>
                  </a:moveTo>
                  <a:cubicBezTo>
                    <a:pt x="7425" y="182048"/>
                    <a:pt x="6345" y="181778"/>
                    <a:pt x="5265" y="181103"/>
                  </a:cubicBezTo>
                  <a:cubicBezTo>
                    <a:pt x="3240" y="179888"/>
                    <a:pt x="1890" y="177728"/>
                    <a:pt x="1890" y="175433"/>
                  </a:cubicBezTo>
                  <a:lnTo>
                    <a:pt x="0" y="87953"/>
                  </a:lnTo>
                  <a:cubicBezTo>
                    <a:pt x="0" y="85523"/>
                    <a:pt x="1215" y="83228"/>
                    <a:pt x="3240" y="82013"/>
                  </a:cubicBezTo>
                  <a:cubicBezTo>
                    <a:pt x="5400" y="80798"/>
                    <a:pt x="7965" y="80798"/>
                    <a:pt x="9990" y="82013"/>
                  </a:cubicBezTo>
                  <a:lnTo>
                    <a:pt x="31185" y="94163"/>
                  </a:lnTo>
                  <a:cubicBezTo>
                    <a:pt x="58320" y="51368"/>
                    <a:pt x="99765" y="20588"/>
                    <a:pt x="148635" y="7223"/>
                  </a:cubicBezTo>
                  <a:cubicBezTo>
                    <a:pt x="177660" y="-742"/>
                    <a:pt x="207360" y="-2092"/>
                    <a:pt x="236925" y="3038"/>
                  </a:cubicBezTo>
                  <a:cubicBezTo>
                    <a:pt x="240570" y="3713"/>
                    <a:pt x="243000" y="7223"/>
                    <a:pt x="242460" y="10868"/>
                  </a:cubicBezTo>
                  <a:cubicBezTo>
                    <a:pt x="241785" y="14513"/>
                    <a:pt x="238275" y="17078"/>
                    <a:pt x="234630" y="16403"/>
                  </a:cubicBezTo>
                  <a:cubicBezTo>
                    <a:pt x="207090" y="11543"/>
                    <a:pt x="179415" y="12893"/>
                    <a:pt x="152280" y="20318"/>
                  </a:cubicBezTo>
                  <a:cubicBezTo>
                    <a:pt x="104625" y="33143"/>
                    <a:pt x="64530" y="63788"/>
                    <a:pt x="39420" y="106583"/>
                  </a:cubicBezTo>
                  <a:cubicBezTo>
                    <a:pt x="37530" y="109823"/>
                    <a:pt x="33480" y="110903"/>
                    <a:pt x="30240" y="109013"/>
                  </a:cubicBezTo>
                  <a:lnTo>
                    <a:pt x="13770" y="99563"/>
                  </a:lnTo>
                  <a:lnTo>
                    <a:pt x="15120" y="163823"/>
                  </a:lnTo>
                  <a:lnTo>
                    <a:pt x="71145" y="132368"/>
                  </a:lnTo>
                  <a:lnTo>
                    <a:pt x="55485" y="123458"/>
                  </a:lnTo>
                  <a:cubicBezTo>
                    <a:pt x="52515" y="121703"/>
                    <a:pt x="51300" y="118193"/>
                    <a:pt x="52650" y="114953"/>
                  </a:cubicBezTo>
                  <a:cubicBezTo>
                    <a:pt x="53730" y="112523"/>
                    <a:pt x="78570" y="54203"/>
                    <a:pt x="155790" y="33143"/>
                  </a:cubicBezTo>
                  <a:cubicBezTo>
                    <a:pt x="159435" y="32063"/>
                    <a:pt x="163215" y="31253"/>
                    <a:pt x="166860" y="30443"/>
                  </a:cubicBezTo>
                  <a:cubicBezTo>
                    <a:pt x="170505" y="29633"/>
                    <a:pt x="174150" y="32063"/>
                    <a:pt x="174825" y="35708"/>
                  </a:cubicBezTo>
                  <a:cubicBezTo>
                    <a:pt x="175500" y="39353"/>
                    <a:pt x="173205" y="42863"/>
                    <a:pt x="169560" y="43673"/>
                  </a:cubicBezTo>
                  <a:cubicBezTo>
                    <a:pt x="166185" y="44348"/>
                    <a:pt x="162675" y="45158"/>
                    <a:pt x="159300" y="46103"/>
                  </a:cubicBezTo>
                  <a:cubicBezTo>
                    <a:pt x="101520" y="61898"/>
                    <a:pt x="75600" y="100643"/>
                    <a:pt x="67770" y="114818"/>
                  </a:cubicBezTo>
                  <a:lnTo>
                    <a:pt x="88290" y="126563"/>
                  </a:lnTo>
                  <a:cubicBezTo>
                    <a:pt x="90450" y="127778"/>
                    <a:pt x="91665" y="130073"/>
                    <a:pt x="91665" y="132503"/>
                  </a:cubicBezTo>
                  <a:cubicBezTo>
                    <a:pt x="91665" y="134933"/>
                    <a:pt x="90315" y="137228"/>
                    <a:pt x="88155" y="138308"/>
                  </a:cubicBezTo>
                  <a:lnTo>
                    <a:pt x="11880" y="181103"/>
                  </a:lnTo>
                  <a:cubicBezTo>
                    <a:pt x="10935" y="181778"/>
                    <a:pt x="9720" y="182048"/>
                    <a:pt x="8640" y="182048"/>
                  </a:cubicBezTo>
                  <a:close/>
                </a:path>
              </a:pathLst>
            </a:custGeom>
            <a:grpFill/>
            <a:ln w="13395" cap="flat">
              <a:noFill/>
              <a:prstDash val="solid"/>
              <a:miter/>
            </a:ln>
          </p:spPr>
          <p:txBody>
            <a:bodyPr rtlCol="0" anchor="ctr"/>
            <a:lstStyle/>
            <a:p>
              <a:endParaRPr lang="en-GB"/>
            </a:p>
          </p:txBody>
        </p:sp>
        <p:sp>
          <p:nvSpPr>
            <p:cNvPr id="61" name="Freeform: Shape 60">
              <a:extLst>
                <a:ext uri="{FF2B5EF4-FFF2-40B4-BE49-F238E27FC236}">
                  <a16:creationId xmlns:a16="http://schemas.microsoft.com/office/drawing/2014/main" id="{724906C9-AB61-8B3E-B5EB-FC35DF0D202D}"/>
                </a:ext>
              </a:extLst>
            </p:cNvPr>
            <p:cNvSpPr/>
            <p:nvPr/>
          </p:nvSpPr>
          <p:spPr>
            <a:xfrm>
              <a:off x="539701" y="3039283"/>
              <a:ext cx="242265" cy="182216"/>
            </a:xfrm>
            <a:custGeom>
              <a:avLst/>
              <a:gdLst>
                <a:gd name="connsiteX0" fmla="*/ 40440 w 242265"/>
                <a:gd name="connsiteY0" fmla="*/ 182216 h 182216"/>
                <a:gd name="connsiteX1" fmla="*/ 5610 w 242265"/>
                <a:gd name="connsiteY1" fmla="*/ 179111 h 182216"/>
                <a:gd name="connsiteX2" fmla="*/ 75 w 242265"/>
                <a:gd name="connsiteY2" fmla="*/ 171281 h 182216"/>
                <a:gd name="connsiteX3" fmla="*/ 7905 w 242265"/>
                <a:gd name="connsiteY3" fmla="*/ 165746 h 182216"/>
                <a:gd name="connsiteX4" fmla="*/ 90255 w 242265"/>
                <a:gd name="connsiteY4" fmla="*/ 161831 h 182216"/>
                <a:gd name="connsiteX5" fmla="*/ 202980 w 242265"/>
                <a:gd name="connsiteY5" fmla="*/ 75431 h 182216"/>
                <a:gd name="connsiteX6" fmla="*/ 212160 w 242265"/>
                <a:gd name="connsiteY6" fmla="*/ 73001 h 182216"/>
                <a:gd name="connsiteX7" fmla="*/ 228630 w 242265"/>
                <a:gd name="connsiteY7" fmla="*/ 82451 h 182216"/>
                <a:gd name="connsiteX8" fmla="*/ 227280 w 242265"/>
                <a:gd name="connsiteY8" fmla="*/ 18191 h 182216"/>
                <a:gd name="connsiteX9" fmla="*/ 171255 w 242265"/>
                <a:gd name="connsiteY9" fmla="*/ 49646 h 182216"/>
                <a:gd name="connsiteX10" fmla="*/ 186915 w 242265"/>
                <a:gd name="connsiteY10" fmla="*/ 58556 h 182216"/>
                <a:gd name="connsiteX11" fmla="*/ 189750 w 242265"/>
                <a:gd name="connsiteY11" fmla="*/ 67061 h 182216"/>
                <a:gd name="connsiteX12" fmla="*/ 86610 w 242265"/>
                <a:gd name="connsiteY12" fmla="*/ 148871 h 182216"/>
                <a:gd name="connsiteX13" fmla="*/ 61365 w 242265"/>
                <a:gd name="connsiteY13" fmla="*/ 153866 h 182216"/>
                <a:gd name="connsiteX14" fmla="*/ 53805 w 242265"/>
                <a:gd name="connsiteY14" fmla="*/ 148061 h 182216"/>
                <a:gd name="connsiteX15" fmla="*/ 59610 w 242265"/>
                <a:gd name="connsiteY15" fmla="*/ 140501 h 182216"/>
                <a:gd name="connsiteX16" fmla="*/ 82965 w 242265"/>
                <a:gd name="connsiteY16" fmla="*/ 135911 h 182216"/>
                <a:gd name="connsiteX17" fmla="*/ 174495 w 242265"/>
                <a:gd name="connsiteY17" fmla="*/ 67196 h 182216"/>
                <a:gd name="connsiteX18" fmla="*/ 153975 w 242265"/>
                <a:gd name="connsiteY18" fmla="*/ 55451 h 182216"/>
                <a:gd name="connsiteX19" fmla="*/ 150600 w 242265"/>
                <a:gd name="connsiteY19" fmla="*/ 49511 h 182216"/>
                <a:gd name="connsiteX20" fmla="*/ 154110 w 242265"/>
                <a:gd name="connsiteY20" fmla="*/ 43706 h 182216"/>
                <a:gd name="connsiteX21" fmla="*/ 230385 w 242265"/>
                <a:gd name="connsiteY21" fmla="*/ 911 h 182216"/>
                <a:gd name="connsiteX22" fmla="*/ 237000 w 242265"/>
                <a:gd name="connsiteY22" fmla="*/ 911 h 182216"/>
                <a:gd name="connsiteX23" fmla="*/ 240375 w 242265"/>
                <a:gd name="connsiteY23" fmla="*/ 6581 h 182216"/>
                <a:gd name="connsiteX24" fmla="*/ 242265 w 242265"/>
                <a:gd name="connsiteY24" fmla="*/ 94061 h 182216"/>
                <a:gd name="connsiteX25" fmla="*/ 239025 w 242265"/>
                <a:gd name="connsiteY25" fmla="*/ 100001 h 182216"/>
                <a:gd name="connsiteX26" fmla="*/ 232275 w 242265"/>
                <a:gd name="connsiteY26" fmla="*/ 100001 h 182216"/>
                <a:gd name="connsiteX27" fmla="*/ 211080 w 242265"/>
                <a:gd name="connsiteY27" fmla="*/ 87851 h 182216"/>
                <a:gd name="connsiteX28" fmla="*/ 93630 w 242265"/>
                <a:gd name="connsiteY28" fmla="*/ 174791 h 182216"/>
                <a:gd name="connsiteX29" fmla="*/ 40440 w 242265"/>
                <a:gd name="connsiteY29" fmla="*/ 182216 h 18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2265" h="182216">
                  <a:moveTo>
                    <a:pt x="40440" y="182216"/>
                  </a:moveTo>
                  <a:cubicBezTo>
                    <a:pt x="28830" y="182216"/>
                    <a:pt x="17220" y="181136"/>
                    <a:pt x="5610" y="179111"/>
                  </a:cubicBezTo>
                  <a:cubicBezTo>
                    <a:pt x="1965" y="178436"/>
                    <a:pt x="-465" y="174926"/>
                    <a:pt x="75" y="171281"/>
                  </a:cubicBezTo>
                  <a:cubicBezTo>
                    <a:pt x="750" y="167636"/>
                    <a:pt x="4260" y="165071"/>
                    <a:pt x="7905" y="165746"/>
                  </a:cubicBezTo>
                  <a:cubicBezTo>
                    <a:pt x="35445" y="170606"/>
                    <a:pt x="63120" y="169256"/>
                    <a:pt x="90255" y="161831"/>
                  </a:cubicBezTo>
                  <a:cubicBezTo>
                    <a:pt x="137775" y="148871"/>
                    <a:pt x="177870" y="118091"/>
                    <a:pt x="202980" y="75431"/>
                  </a:cubicBezTo>
                  <a:cubicBezTo>
                    <a:pt x="204870" y="72326"/>
                    <a:pt x="208920" y="71111"/>
                    <a:pt x="212160" y="73001"/>
                  </a:cubicBezTo>
                  <a:lnTo>
                    <a:pt x="228630" y="82451"/>
                  </a:lnTo>
                  <a:lnTo>
                    <a:pt x="227280" y="18191"/>
                  </a:lnTo>
                  <a:lnTo>
                    <a:pt x="171255" y="49646"/>
                  </a:lnTo>
                  <a:lnTo>
                    <a:pt x="186915" y="58556"/>
                  </a:lnTo>
                  <a:cubicBezTo>
                    <a:pt x="189885" y="60311"/>
                    <a:pt x="191100" y="63821"/>
                    <a:pt x="189750" y="67061"/>
                  </a:cubicBezTo>
                  <a:cubicBezTo>
                    <a:pt x="188670" y="69491"/>
                    <a:pt x="163830" y="127811"/>
                    <a:pt x="86610" y="148871"/>
                  </a:cubicBezTo>
                  <a:cubicBezTo>
                    <a:pt x="78375" y="151166"/>
                    <a:pt x="70005" y="152786"/>
                    <a:pt x="61365" y="153866"/>
                  </a:cubicBezTo>
                  <a:cubicBezTo>
                    <a:pt x="57585" y="154406"/>
                    <a:pt x="54345" y="151706"/>
                    <a:pt x="53805" y="148061"/>
                  </a:cubicBezTo>
                  <a:cubicBezTo>
                    <a:pt x="53400" y="144416"/>
                    <a:pt x="55965" y="141041"/>
                    <a:pt x="59610" y="140501"/>
                  </a:cubicBezTo>
                  <a:cubicBezTo>
                    <a:pt x="67440" y="139556"/>
                    <a:pt x="75405" y="137936"/>
                    <a:pt x="82965" y="135911"/>
                  </a:cubicBezTo>
                  <a:cubicBezTo>
                    <a:pt x="140610" y="120116"/>
                    <a:pt x="166665" y="81371"/>
                    <a:pt x="174495" y="67196"/>
                  </a:cubicBezTo>
                  <a:lnTo>
                    <a:pt x="153975" y="55451"/>
                  </a:lnTo>
                  <a:cubicBezTo>
                    <a:pt x="151815" y="54236"/>
                    <a:pt x="150600" y="51941"/>
                    <a:pt x="150600" y="49511"/>
                  </a:cubicBezTo>
                  <a:cubicBezTo>
                    <a:pt x="150600" y="47081"/>
                    <a:pt x="151950" y="44786"/>
                    <a:pt x="154110" y="43706"/>
                  </a:cubicBezTo>
                  <a:lnTo>
                    <a:pt x="230385" y="911"/>
                  </a:lnTo>
                  <a:cubicBezTo>
                    <a:pt x="232410" y="-304"/>
                    <a:pt x="234975" y="-304"/>
                    <a:pt x="237000" y="911"/>
                  </a:cubicBezTo>
                  <a:cubicBezTo>
                    <a:pt x="239025" y="2126"/>
                    <a:pt x="240375" y="4286"/>
                    <a:pt x="240375" y="6581"/>
                  </a:cubicBezTo>
                  <a:lnTo>
                    <a:pt x="242265" y="94061"/>
                  </a:lnTo>
                  <a:cubicBezTo>
                    <a:pt x="242265" y="96491"/>
                    <a:pt x="241050" y="98786"/>
                    <a:pt x="239025" y="100001"/>
                  </a:cubicBezTo>
                  <a:cubicBezTo>
                    <a:pt x="237000" y="101216"/>
                    <a:pt x="234300" y="101351"/>
                    <a:pt x="232275" y="100001"/>
                  </a:cubicBezTo>
                  <a:lnTo>
                    <a:pt x="211080" y="87851"/>
                  </a:lnTo>
                  <a:cubicBezTo>
                    <a:pt x="183945" y="130646"/>
                    <a:pt x="142500" y="161426"/>
                    <a:pt x="93630" y="174791"/>
                  </a:cubicBezTo>
                  <a:cubicBezTo>
                    <a:pt x="76215" y="179786"/>
                    <a:pt x="58260" y="182216"/>
                    <a:pt x="40440" y="182216"/>
                  </a:cubicBezTo>
                  <a:close/>
                </a:path>
              </a:pathLst>
            </a:custGeom>
            <a:grpFill/>
            <a:ln w="13395" cap="flat">
              <a:noFill/>
              <a:prstDash val="solid"/>
              <a:miter/>
            </a:ln>
          </p:spPr>
          <p:txBody>
            <a:bodyPr rtlCol="0" anchor="ctr"/>
            <a:lstStyle/>
            <a:p>
              <a:endParaRPr lang="en-GB"/>
            </a:p>
          </p:txBody>
        </p:sp>
        <p:sp>
          <p:nvSpPr>
            <p:cNvPr id="62" name="Freeform: Shape 61">
              <a:extLst>
                <a:ext uri="{FF2B5EF4-FFF2-40B4-BE49-F238E27FC236}">
                  <a16:creationId xmlns:a16="http://schemas.microsoft.com/office/drawing/2014/main" id="{83E9EB73-07FB-3B94-DD7B-EF1848411FFA}"/>
                </a:ext>
              </a:extLst>
            </p:cNvPr>
            <p:cNvSpPr/>
            <p:nvPr/>
          </p:nvSpPr>
          <p:spPr>
            <a:xfrm>
              <a:off x="607142" y="2816365"/>
              <a:ext cx="175500" cy="126090"/>
            </a:xfrm>
            <a:custGeom>
              <a:avLst/>
              <a:gdLst>
                <a:gd name="connsiteX0" fmla="*/ 162405 w 175500"/>
                <a:gd name="connsiteY0" fmla="*/ 126090 h 126090"/>
                <a:gd name="connsiteX1" fmla="*/ 159840 w 175500"/>
                <a:gd name="connsiteY1" fmla="*/ 125550 h 126090"/>
                <a:gd name="connsiteX2" fmla="*/ 156195 w 175500"/>
                <a:gd name="connsiteY2" fmla="*/ 116640 h 126090"/>
                <a:gd name="connsiteX3" fmla="*/ 162000 w 175500"/>
                <a:gd name="connsiteY3" fmla="*/ 87750 h 126090"/>
                <a:gd name="connsiteX4" fmla="*/ 87750 w 175500"/>
                <a:gd name="connsiteY4" fmla="*/ 13500 h 126090"/>
                <a:gd name="connsiteX5" fmla="*/ 13500 w 175500"/>
                <a:gd name="connsiteY5" fmla="*/ 87750 h 126090"/>
                <a:gd name="connsiteX6" fmla="*/ 19170 w 175500"/>
                <a:gd name="connsiteY6" fmla="*/ 116235 h 126090"/>
                <a:gd name="connsiteX7" fmla="*/ 15525 w 175500"/>
                <a:gd name="connsiteY7" fmla="*/ 125010 h 126090"/>
                <a:gd name="connsiteX8" fmla="*/ 6750 w 175500"/>
                <a:gd name="connsiteY8" fmla="*/ 121365 h 126090"/>
                <a:gd name="connsiteX9" fmla="*/ 0 w 175500"/>
                <a:gd name="connsiteY9" fmla="*/ 87750 h 126090"/>
                <a:gd name="connsiteX10" fmla="*/ 87750 w 175500"/>
                <a:gd name="connsiteY10" fmla="*/ 0 h 126090"/>
                <a:gd name="connsiteX11" fmla="*/ 175500 w 175500"/>
                <a:gd name="connsiteY11" fmla="*/ 87750 h 126090"/>
                <a:gd name="connsiteX12" fmla="*/ 168615 w 175500"/>
                <a:gd name="connsiteY12" fmla="*/ 121905 h 126090"/>
                <a:gd name="connsiteX13" fmla="*/ 162405 w 175500"/>
                <a:gd name="connsiteY13" fmla="*/ 126090 h 12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500" h="126090">
                  <a:moveTo>
                    <a:pt x="162405" y="126090"/>
                  </a:moveTo>
                  <a:cubicBezTo>
                    <a:pt x="161460" y="126090"/>
                    <a:pt x="160650" y="125955"/>
                    <a:pt x="159840" y="125550"/>
                  </a:cubicBezTo>
                  <a:cubicBezTo>
                    <a:pt x="156465" y="124065"/>
                    <a:pt x="154845" y="120150"/>
                    <a:pt x="156195" y="116640"/>
                  </a:cubicBezTo>
                  <a:cubicBezTo>
                    <a:pt x="159975" y="107595"/>
                    <a:pt x="162000" y="97875"/>
                    <a:pt x="162000" y="87750"/>
                  </a:cubicBezTo>
                  <a:cubicBezTo>
                    <a:pt x="162000" y="46845"/>
                    <a:pt x="128655" y="13500"/>
                    <a:pt x="87750" y="13500"/>
                  </a:cubicBezTo>
                  <a:cubicBezTo>
                    <a:pt x="46845" y="13500"/>
                    <a:pt x="13500" y="46845"/>
                    <a:pt x="13500" y="87750"/>
                  </a:cubicBezTo>
                  <a:cubicBezTo>
                    <a:pt x="13500" y="97605"/>
                    <a:pt x="15390" y="107190"/>
                    <a:pt x="19170" y="116235"/>
                  </a:cubicBezTo>
                  <a:cubicBezTo>
                    <a:pt x="20655" y="119610"/>
                    <a:pt x="18900" y="123660"/>
                    <a:pt x="15525" y="125010"/>
                  </a:cubicBezTo>
                  <a:cubicBezTo>
                    <a:pt x="12015" y="126360"/>
                    <a:pt x="8100" y="124740"/>
                    <a:pt x="6750" y="121365"/>
                  </a:cubicBezTo>
                  <a:cubicBezTo>
                    <a:pt x="2295" y="110835"/>
                    <a:pt x="0" y="99495"/>
                    <a:pt x="0" y="87750"/>
                  </a:cubicBezTo>
                  <a:cubicBezTo>
                    <a:pt x="0" y="39420"/>
                    <a:pt x="39420" y="0"/>
                    <a:pt x="87750" y="0"/>
                  </a:cubicBezTo>
                  <a:cubicBezTo>
                    <a:pt x="136080" y="0"/>
                    <a:pt x="175500" y="39420"/>
                    <a:pt x="175500" y="87750"/>
                  </a:cubicBezTo>
                  <a:cubicBezTo>
                    <a:pt x="175500" y="99630"/>
                    <a:pt x="173205" y="111105"/>
                    <a:pt x="168615" y="121905"/>
                  </a:cubicBezTo>
                  <a:cubicBezTo>
                    <a:pt x="167535" y="124470"/>
                    <a:pt x="164970" y="126090"/>
                    <a:pt x="162405" y="126090"/>
                  </a:cubicBezTo>
                  <a:close/>
                </a:path>
              </a:pathLst>
            </a:custGeom>
            <a:grpFill/>
            <a:ln w="13395" cap="flat">
              <a:noFill/>
              <a:prstDash val="solid"/>
              <a:miter/>
            </a:ln>
          </p:spPr>
          <p:txBody>
            <a:bodyPr rtlCol="0" anchor="ctr"/>
            <a:lstStyle/>
            <a:p>
              <a:endParaRPr lang="en-GB"/>
            </a:p>
          </p:txBody>
        </p:sp>
        <p:sp>
          <p:nvSpPr>
            <p:cNvPr id="63" name="Freeform: Shape 62">
              <a:extLst>
                <a:ext uri="{FF2B5EF4-FFF2-40B4-BE49-F238E27FC236}">
                  <a16:creationId xmlns:a16="http://schemas.microsoft.com/office/drawing/2014/main" id="{95D667B2-82D0-57C8-12E1-51261DD191CF}"/>
                </a:ext>
              </a:extLst>
            </p:cNvPr>
            <p:cNvSpPr/>
            <p:nvPr/>
          </p:nvSpPr>
          <p:spPr>
            <a:xfrm>
              <a:off x="631204" y="2931115"/>
              <a:ext cx="127510" cy="60750"/>
            </a:xfrm>
            <a:custGeom>
              <a:avLst/>
              <a:gdLst>
                <a:gd name="connsiteX0" fmla="*/ 63688 w 127510"/>
                <a:gd name="connsiteY0" fmla="*/ 60750 h 60750"/>
                <a:gd name="connsiteX1" fmla="*/ 1993 w 127510"/>
                <a:gd name="connsiteY1" fmla="*/ 35235 h 60750"/>
                <a:gd name="connsiteX2" fmla="*/ 643 w 127510"/>
                <a:gd name="connsiteY2" fmla="*/ 27675 h 60750"/>
                <a:gd name="connsiteX3" fmla="*/ 43438 w 127510"/>
                <a:gd name="connsiteY3" fmla="*/ 0 h 60750"/>
                <a:gd name="connsiteX4" fmla="*/ 83938 w 127510"/>
                <a:gd name="connsiteY4" fmla="*/ 0 h 60750"/>
                <a:gd name="connsiteX5" fmla="*/ 126868 w 127510"/>
                <a:gd name="connsiteY5" fmla="*/ 27675 h 60750"/>
                <a:gd name="connsiteX6" fmla="*/ 125518 w 127510"/>
                <a:gd name="connsiteY6" fmla="*/ 35235 h 60750"/>
                <a:gd name="connsiteX7" fmla="*/ 63688 w 127510"/>
                <a:gd name="connsiteY7" fmla="*/ 60750 h 60750"/>
                <a:gd name="connsiteX8" fmla="*/ 15088 w 127510"/>
                <a:gd name="connsiteY8" fmla="*/ 29160 h 60750"/>
                <a:gd name="connsiteX9" fmla="*/ 63688 w 127510"/>
                <a:gd name="connsiteY9" fmla="*/ 47250 h 60750"/>
                <a:gd name="connsiteX10" fmla="*/ 112288 w 127510"/>
                <a:gd name="connsiteY10" fmla="*/ 29160 h 60750"/>
                <a:gd name="connsiteX11" fmla="*/ 83938 w 127510"/>
                <a:gd name="connsiteY11" fmla="*/ 13500 h 60750"/>
                <a:gd name="connsiteX12" fmla="*/ 43438 w 127510"/>
                <a:gd name="connsiteY12" fmla="*/ 13500 h 60750"/>
                <a:gd name="connsiteX13" fmla="*/ 15088 w 127510"/>
                <a:gd name="connsiteY13" fmla="*/ 29160 h 6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510" h="60750">
                  <a:moveTo>
                    <a:pt x="63688" y="60750"/>
                  </a:moveTo>
                  <a:cubicBezTo>
                    <a:pt x="40333" y="60750"/>
                    <a:pt x="18328" y="51705"/>
                    <a:pt x="1993" y="35235"/>
                  </a:cubicBezTo>
                  <a:cubicBezTo>
                    <a:pt x="-32" y="33210"/>
                    <a:pt x="-572" y="30240"/>
                    <a:pt x="643" y="27675"/>
                  </a:cubicBezTo>
                  <a:cubicBezTo>
                    <a:pt x="8203" y="10935"/>
                    <a:pt x="25078" y="0"/>
                    <a:pt x="43438" y="0"/>
                  </a:cubicBezTo>
                  <a:lnTo>
                    <a:pt x="83938" y="0"/>
                  </a:lnTo>
                  <a:cubicBezTo>
                    <a:pt x="102298" y="0"/>
                    <a:pt x="119173" y="10935"/>
                    <a:pt x="126868" y="27675"/>
                  </a:cubicBezTo>
                  <a:cubicBezTo>
                    <a:pt x="128083" y="30240"/>
                    <a:pt x="127543" y="33210"/>
                    <a:pt x="125518" y="35235"/>
                  </a:cubicBezTo>
                  <a:cubicBezTo>
                    <a:pt x="109048" y="51705"/>
                    <a:pt x="87043" y="60750"/>
                    <a:pt x="63688" y="60750"/>
                  </a:cubicBezTo>
                  <a:close/>
                  <a:moveTo>
                    <a:pt x="15088" y="29160"/>
                  </a:moveTo>
                  <a:cubicBezTo>
                    <a:pt x="28453" y="40905"/>
                    <a:pt x="45598" y="47250"/>
                    <a:pt x="63688" y="47250"/>
                  </a:cubicBezTo>
                  <a:cubicBezTo>
                    <a:pt x="81778" y="47250"/>
                    <a:pt x="98788" y="40905"/>
                    <a:pt x="112288" y="29160"/>
                  </a:cubicBezTo>
                  <a:cubicBezTo>
                    <a:pt x="106078" y="19575"/>
                    <a:pt x="95413" y="13500"/>
                    <a:pt x="83938" y="13500"/>
                  </a:cubicBezTo>
                  <a:lnTo>
                    <a:pt x="43438" y="13500"/>
                  </a:lnTo>
                  <a:cubicBezTo>
                    <a:pt x="31963" y="13500"/>
                    <a:pt x="21298" y="19575"/>
                    <a:pt x="15088" y="29160"/>
                  </a:cubicBezTo>
                  <a:close/>
                </a:path>
              </a:pathLst>
            </a:custGeom>
            <a:grpFill/>
            <a:ln w="13395" cap="flat">
              <a:noFill/>
              <a:prstDash val="solid"/>
              <a:miter/>
            </a:ln>
          </p:spPr>
          <p:txBody>
            <a:bodyPr rtlCol="0" anchor="ctr"/>
            <a:lstStyle/>
            <a:p>
              <a:endParaRPr lang="en-GB"/>
            </a:p>
          </p:txBody>
        </p:sp>
        <p:sp>
          <p:nvSpPr>
            <p:cNvPr id="64" name="Freeform: Shape 63">
              <a:extLst>
                <a:ext uri="{FF2B5EF4-FFF2-40B4-BE49-F238E27FC236}">
                  <a16:creationId xmlns:a16="http://schemas.microsoft.com/office/drawing/2014/main" id="{B0345529-CC56-7520-B1A7-3316867DF894}"/>
                </a:ext>
              </a:extLst>
            </p:cNvPr>
            <p:cNvSpPr/>
            <p:nvPr/>
          </p:nvSpPr>
          <p:spPr>
            <a:xfrm>
              <a:off x="661142" y="2850115"/>
              <a:ext cx="67500" cy="67500"/>
            </a:xfrm>
            <a:custGeom>
              <a:avLst/>
              <a:gdLst>
                <a:gd name="connsiteX0" fmla="*/ 33750 w 67500"/>
                <a:gd name="connsiteY0" fmla="*/ 67500 h 67500"/>
                <a:gd name="connsiteX1" fmla="*/ 0 w 67500"/>
                <a:gd name="connsiteY1" fmla="*/ 33750 h 67500"/>
                <a:gd name="connsiteX2" fmla="*/ 33750 w 67500"/>
                <a:gd name="connsiteY2" fmla="*/ 0 h 67500"/>
                <a:gd name="connsiteX3" fmla="*/ 67500 w 67500"/>
                <a:gd name="connsiteY3" fmla="*/ 33750 h 67500"/>
                <a:gd name="connsiteX4" fmla="*/ 33750 w 67500"/>
                <a:gd name="connsiteY4" fmla="*/ 67500 h 67500"/>
                <a:gd name="connsiteX5" fmla="*/ 33750 w 67500"/>
                <a:gd name="connsiteY5" fmla="*/ 13500 h 67500"/>
                <a:gd name="connsiteX6" fmla="*/ 13500 w 67500"/>
                <a:gd name="connsiteY6" fmla="*/ 33750 h 67500"/>
                <a:gd name="connsiteX7" fmla="*/ 33750 w 67500"/>
                <a:gd name="connsiteY7" fmla="*/ 54000 h 67500"/>
                <a:gd name="connsiteX8" fmla="*/ 54000 w 67500"/>
                <a:gd name="connsiteY8" fmla="*/ 33750 h 67500"/>
                <a:gd name="connsiteX9" fmla="*/ 33750 w 67500"/>
                <a:gd name="connsiteY9" fmla="*/ 13500 h 6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500" h="67500">
                  <a:moveTo>
                    <a:pt x="33750" y="67500"/>
                  </a:moveTo>
                  <a:cubicBezTo>
                    <a:pt x="15120" y="67500"/>
                    <a:pt x="0" y="52380"/>
                    <a:pt x="0" y="33750"/>
                  </a:cubicBezTo>
                  <a:cubicBezTo>
                    <a:pt x="0" y="15120"/>
                    <a:pt x="15120" y="0"/>
                    <a:pt x="33750" y="0"/>
                  </a:cubicBezTo>
                  <a:cubicBezTo>
                    <a:pt x="52380" y="0"/>
                    <a:pt x="67500" y="15255"/>
                    <a:pt x="67500" y="33750"/>
                  </a:cubicBezTo>
                  <a:cubicBezTo>
                    <a:pt x="67500" y="52245"/>
                    <a:pt x="52380" y="67500"/>
                    <a:pt x="33750" y="67500"/>
                  </a:cubicBezTo>
                  <a:close/>
                  <a:moveTo>
                    <a:pt x="33750" y="13500"/>
                  </a:moveTo>
                  <a:cubicBezTo>
                    <a:pt x="22545" y="13500"/>
                    <a:pt x="13500" y="22680"/>
                    <a:pt x="13500" y="33750"/>
                  </a:cubicBezTo>
                  <a:cubicBezTo>
                    <a:pt x="13500" y="44820"/>
                    <a:pt x="22545" y="54000"/>
                    <a:pt x="33750" y="54000"/>
                  </a:cubicBezTo>
                  <a:cubicBezTo>
                    <a:pt x="44955" y="54000"/>
                    <a:pt x="54000" y="44955"/>
                    <a:pt x="54000" y="33750"/>
                  </a:cubicBezTo>
                  <a:cubicBezTo>
                    <a:pt x="54000" y="22545"/>
                    <a:pt x="44955" y="13500"/>
                    <a:pt x="33750" y="13500"/>
                  </a:cubicBezTo>
                  <a:close/>
                </a:path>
              </a:pathLst>
            </a:custGeom>
            <a:grpFill/>
            <a:ln w="13395" cap="flat">
              <a:noFill/>
              <a:prstDash val="solid"/>
              <a:miter/>
            </a:ln>
          </p:spPr>
          <p:txBody>
            <a:bodyPr rtlCol="0" anchor="ctr"/>
            <a:lstStyle/>
            <a:p>
              <a:endParaRPr lang="en-GB"/>
            </a:p>
          </p:txBody>
        </p:sp>
        <p:sp>
          <p:nvSpPr>
            <p:cNvPr id="65" name="Freeform: Shape 64">
              <a:extLst>
                <a:ext uri="{FF2B5EF4-FFF2-40B4-BE49-F238E27FC236}">
                  <a16:creationId xmlns:a16="http://schemas.microsoft.com/office/drawing/2014/main" id="{5F906E1F-31FB-790C-7650-68675BC6B316}"/>
                </a:ext>
              </a:extLst>
            </p:cNvPr>
            <p:cNvSpPr/>
            <p:nvPr/>
          </p:nvSpPr>
          <p:spPr>
            <a:xfrm>
              <a:off x="377642" y="3045865"/>
              <a:ext cx="175500" cy="126090"/>
            </a:xfrm>
            <a:custGeom>
              <a:avLst/>
              <a:gdLst>
                <a:gd name="connsiteX0" fmla="*/ 162405 w 175500"/>
                <a:gd name="connsiteY0" fmla="*/ 126090 h 126090"/>
                <a:gd name="connsiteX1" fmla="*/ 159840 w 175500"/>
                <a:gd name="connsiteY1" fmla="*/ 125550 h 126090"/>
                <a:gd name="connsiteX2" fmla="*/ 156195 w 175500"/>
                <a:gd name="connsiteY2" fmla="*/ 116640 h 126090"/>
                <a:gd name="connsiteX3" fmla="*/ 162000 w 175500"/>
                <a:gd name="connsiteY3" fmla="*/ 87750 h 126090"/>
                <a:gd name="connsiteX4" fmla="*/ 87750 w 175500"/>
                <a:gd name="connsiteY4" fmla="*/ 13500 h 126090"/>
                <a:gd name="connsiteX5" fmla="*/ 13500 w 175500"/>
                <a:gd name="connsiteY5" fmla="*/ 87750 h 126090"/>
                <a:gd name="connsiteX6" fmla="*/ 19170 w 175500"/>
                <a:gd name="connsiteY6" fmla="*/ 116235 h 126090"/>
                <a:gd name="connsiteX7" fmla="*/ 15525 w 175500"/>
                <a:gd name="connsiteY7" fmla="*/ 125010 h 126090"/>
                <a:gd name="connsiteX8" fmla="*/ 6750 w 175500"/>
                <a:gd name="connsiteY8" fmla="*/ 121365 h 126090"/>
                <a:gd name="connsiteX9" fmla="*/ 0 w 175500"/>
                <a:gd name="connsiteY9" fmla="*/ 87750 h 126090"/>
                <a:gd name="connsiteX10" fmla="*/ 87750 w 175500"/>
                <a:gd name="connsiteY10" fmla="*/ 0 h 126090"/>
                <a:gd name="connsiteX11" fmla="*/ 175500 w 175500"/>
                <a:gd name="connsiteY11" fmla="*/ 87750 h 126090"/>
                <a:gd name="connsiteX12" fmla="*/ 168615 w 175500"/>
                <a:gd name="connsiteY12" fmla="*/ 121905 h 126090"/>
                <a:gd name="connsiteX13" fmla="*/ 162405 w 175500"/>
                <a:gd name="connsiteY13" fmla="*/ 126090 h 1260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75500" h="126090">
                  <a:moveTo>
                    <a:pt x="162405" y="126090"/>
                  </a:moveTo>
                  <a:cubicBezTo>
                    <a:pt x="161460" y="126090"/>
                    <a:pt x="160650" y="125955"/>
                    <a:pt x="159840" y="125550"/>
                  </a:cubicBezTo>
                  <a:cubicBezTo>
                    <a:pt x="156465" y="124065"/>
                    <a:pt x="154845" y="120150"/>
                    <a:pt x="156195" y="116640"/>
                  </a:cubicBezTo>
                  <a:cubicBezTo>
                    <a:pt x="159975" y="107595"/>
                    <a:pt x="162000" y="97875"/>
                    <a:pt x="162000" y="87750"/>
                  </a:cubicBezTo>
                  <a:cubicBezTo>
                    <a:pt x="162000" y="46845"/>
                    <a:pt x="128655" y="13500"/>
                    <a:pt x="87750" y="13500"/>
                  </a:cubicBezTo>
                  <a:cubicBezTo>
                    <a:pt x="46845" y="13500"/>
                    <a:pt x="13500" y="46845"/>
                    <a:pt x="13500" y="87750"/>
                  </a:cubicBezTo>
                  <a:cubicBezTo>
                    <a:pt x="13500" y="97605"/>
                    <a:pt x="15390" y="107190"/>
                    <a:pt x="19170" y="116235"/>
                  </a:cubicBezTo>
                  <a:cubicBezTo>
                    <a:pt x="20655" y="119610"/>
                    <a:pt x="18900" y="123660"/>
                    <a:pt x="15525" y="125010"/>
                  </a:cubicBezTo>
                  <a:cubicBezTo>
                    <a:pt x="12015" y="126360"/>
                    <a:pt x="8100" y="124740"/>
                    <a:pt x="6750" y="121365"/>
                  </a:cubicBezTo>
                  <a:cubicBezTo>
                    <a:pt x="2295" y="110835"/>
                    <a:pt x="0" y="99495"/>
                    <a:pt x="0" y="87750"/>
                  </a:cubicBezTo>
                  <a:cubicBezTo>
                    <a:pt x="0" y="39420"/>
                    <a:pt x="39420" y="0"/>
                    <a:pt x="87750" y="0"/>
                  </a:cubicBezTo>
                  <a:cubicBezTo>
                    <a:pt x="136080" y="0"/>
                    <a:pt x="175500" y="39420"/>
                    <a:pt x="175500" y="87750"/>
                  </a:cubicBezTo>
                  <a:cubicBezTo>
                    <a:pt x="175500" y="99630"/>
                    <a:pt x="173205" y="111105"/>
                    <a:pt x="168615" y="121905"/>
                  </a:cubicBezTo>
                  <a:cubicBezTo>
                    <a:pt x="167535" y="124470"/>
                    <a:pt x="164970" y="126090"/>
                    <a:pt x="162405" y="126090"/>
                  </a:cubicBezTo>
                  <a:close/>
                </a:path>
              </a:pathLst>
            </a:custGeom>
            <a:grpFill/>
            <a:ln w="13395" cap="flat">
              <a:noFill/>
              <a:prstDash val="solid"/>
              <a:miter/>
            </a:ln>
          </p:spPr>
          <p:txBody>
            <a:bodyPr rtlCol="0" anchor="ctr"/>
            <a:lstStyle/>
            <a:p>
              <a:endParaRPr lang="en-GB"/>
            </a:p>
          </p:txBody>
        </p:sp>
        <p:sp>
          <p:nvSpPr>
            <p:cNvPr id="66" name="Freeform: Shape 65">
              <a:extLst>
                <a:ext uri="{FF2B5EF4-FFF2-40B4-BE49-F238E27FC236}">
                  <a16:creationId xmlns:a16="http://schemas.microsoft.com/office/drawing/2014/main" id="{9B54AF04-3D77-3BF8-F129-2A5B89D4D604}"/>
                </a:ext>
              </a:extLst>
            </p:cNvPr>
            <p:cNvSpPr/>
            <p:nvPr/>
          </p:nvSpPr>
          <p:spPr>
            <a:xfrm>
              <a:off x="401704" y="3160615"/>
              <a:ext cx="127510" cy="60750"/>
            </a:xfrm>
            <a:custGeom>
              <a:avLst/>
              <a:gdLst>
                <a:gd name="connsiteX0" fmla="*/ 63688 w 127510"/>
                <a:gd name="connsiteY0" fmla="*/ 60750 h 60750"/>
                <a:gd name="connsiteX1" fmla="*/ 1993 w 127510"/>
                <a:gd name="connsiteY1" fmla="*/ 35235 h 60750"/>
                <a:gd name="connsiteX2" fmla="*/ 643 w 127510"/>
                <a:gd name="connsiteY2" fmla="*/ 27675 h 60750"/>
                <a:gd name="connsiteX3" fmla="*/ 43438 w 127510"/>
                <a:gd name="connsiteY3" fmla="*/ 0 h 60750"/>
                <a:gd name="connsiteX4" fmla="*/ 83938 w 127510"/>
                <a:gd name="connsiteY4" fmla="*/ 0 h 60750"/>
                <a:gd name="connsiteX5" fmla="*/ 126868 w 127510"/>
                <a:gd name="connsiteY5" fmla="*/ 27675 h 60750"/>
                <a:gd name="connsiteX6" fmla="*/ 125518 w 127510"/>
                <a:gd name="connsiteY6" fmla="*/ 35235 h 60750"/>
                <a:gd name="connsiteX7" fmla="*/ 63688 w 127510"/>
                <a:gd name="connsiteY7" fmla="*/ 60750 h 60750"/>
                <a:gd name="connsiteX8" fmla="*/ 15088 w 127510"/>
                <a:gd name="connsiteY8" fmla="*/ 29160 h 60750"/>
                <a:gd name="connsiteX9" fmla="*/ 63688 w 127510"/>
                <a:gd name="connsiteY9" fmla="*/ 47250 h 60750"/>
                <a:gd name="connsiteX10" fmla="*/ 112288 w 127510"/>
                <a:gd name="connsiteY10" fmla="*/ 29160 h 60750"/>
                <a:gd name="connsiteX11" fmla="*/ 83938 w 127510"/>
                <a:gd name="connsiteY11" fmla="*/ 13500 h 60750"/>
                <a:gd name="connsiteX12" fmla="*/ 43438 w 127510"/>
                <a:gd name="connsiteY12" fmla="*/ 13500 h 60750"/>
                <a:gd name="connsiteX13" fmla="*/ 15088 w 127510"/>
                <a:gd name="connsiteY13" fmla="*/ 29160 h 60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7510" h="60750">
                  <a:moveTo>
                    <a:pt x="63688" y="60750"/>
                  </a:moveTo>
                  <a:cubicBezTo>
                    <a:pt x="40333" y="60750"/>
                    <a:pt x="18328" y="51705"/>
                    <a:pt x="1993" y="35235"/>
                  </a:cubicBezTo>
                  <a:cubicBezTo>
                    <a:pt x="-32" y="33210"/>
                    <a:pt x="-572" y="30240"/>
                    <a:pt x="643" y="27675"/>
                  </a:cubicBezTo>
                  <a:cubicBezTo>
                    <a:pt x="8203" y="10935"/>
                    <a:pt x="25078" y="0"/>
                    <a:pt x="43438" y="0"/>
                  </a:cubicBezTo>
                  <a:lnTo>
                    <a:pt x="83938" y="0"/>
                  </a:lnTo>
                  <a:cubicBezTo>
                    <a:pt x="102298" y="0"/>
                    <a:pt x="119173" y="10935"/>
                    <a:pt x="126868" y="27675"/>
                  </a:cubicBezTo>
                  <a:cubicBezTo>
                    <a:pt x="128083" y="30240"/>
                    <a:pt x="127543" y="33210"/>
                    <a:pt x="125518" y="35235"/>
                  </a:cubicBezTo>
                  <a:cubicBezTo>
                    <a:pt x="109048" y="51705"/>
                    <a:pt x="87043" y="60750"/>
                    <a:pt x="63688" y="60750"/>
                  </a:cubicBezTo>
                  <a:close/>
                  <a:moveTo>
                    <a:pt x="15088" y="29160"/>
                  </a:moveTo>
                  <a:cubicBezTo>
                    <a:pt x="28453" y="40905"/>
                    <a:pt x="45598" y="47250"/>
                    <a:pt x="63688" y="47250"/>
                  </a:cubicBezTo>
                  <a:cubicBezTo>
                    <a:pt x="81778" y="47250"/>
                    <a:pt x="98788" y="40905"/>
                    <a:pt x="112288" y="29160"/>
                  </a:cubicBezTo>
                  <a:cubicBezTo>
                    <a:pt x="106078" y="19575"/>
                    <a:pt x="95413" y="13500"/>
                    <a:pt x="83938" y="13500"/>
                  </a:cubicBezTo>
                  <a:lnTo>
                    <a:pt x="43438" y="13500"/>
                  </a:lnTo>
                  <a:cubicBezTo>
                    <a:pt x="31963" y="13500"/>
                    <a:pt x="21298" y="19575"/>
                    <a:pt x="15088" y="29160"/>
                  </a:cubicBezTo>
                  <a:close/>
                </a:path>
              </a:pathLst>
            </a:custGeom>
            <a:grpFill/>
            <a:ln w="13395" cap="flat">
              <a:noFill/>
              <a:prstDash val="solid"/>
              <a:miter/>
            </a:ln>
          </p:spPr>
          <p:txBody>
            <a:bodyPr rtlCol="0" anchor="ctr"/>
            <a:lstStyle/>
            <a:p>
              <a:endParaRPr lang="en-GB"/>
            </a:p>
          </p:txBody>
        </p:sp>
        <p:sp>
          <p:nvSpPr>
            <p:cNvPr id="67" name="Freeform: Shape 66">
              <a:extLst>
                <a:ext uri="{FF2B5EF4-FFF2-40B4-BE49-F238E27FC236}">
                  <a16:creationId xmlns:a16="http://schemas.microsoft.com/office/drawing/2014/main" id="{4B0D561C-4281-47FD-8DE6-1F554FC69C17}"/>
                </a:ext>
              </a:extLst>
            </p:cNvPr>
            <p:cNvSpPr/>
            <p:nvPr/>
          </p:nvSpPr>
          <p:spPr>
            <a:xfrm>
              <a:off x="431642" y="3079615"/>
              <a:ext cx="67500" cy="67500"/>
            </a:xfrm>
            <a:custGeom>
              <a:avLst/>
              <a:gdLst>
                <a:gd name="connsiteX0" fmla="*/ 33750 w 67500"/>
                <a:gd name="connsiteY0" fmla="*/ 67500 h 67500"/>
                <a:gd name="connsiteX1" fmla="*/ 0 w 67500"/>
                <a:gd name="connsiteY1" fmla="*/ 33750 h 67500"/>
                <a:gd name="connsiteX2" fmla="*/ 33750 w 67500"/>
                <a:gd name="connsiteY2" fmla="*/ 0 h 67500"/>
                <a:gd name="connsiteX3" fmla="*/ 67500 w 67500"/>
                <a:gd name="connsiteY3" fmla="*/ 33750 h 67500"/>
                <a:gd name="connsiteX4" fmla="*/ 33750 w 67500"/>
                <a:gd name="connsiteY4" fmla="*/ 67500 h 67500"/>
                <a:gd name="connsiteX5" fmla="*/ 33750 w 67500"/>
                <a:gd name="connsiteY5" fmla="*/ 13500 h 67500"/>
                <a:gd name="connsiteX6" fmla="*/ 13500 w 67500"/>
                <a:gd name="connsiteY6" fmla="*/ 33750 h 67500"/>
                <a:gd name="connsiteX7" fmla="*/ 33750 w 67500"/>
                <a:gd name="connsiteY7" fmla="*/ 54000 h 67500"/>
                <a:gd name="connsiteX8" fmla="*/ 54000 w 67500"/>
                <a:gd name="connsiteY8" fmla="*/ 33750 h 67500"/>
                <a:gd name="connsiteX9" fmla="*/ 33750 w 67500"/>
                <a:gd name="connsiteY9" fmla="*/ 13500 h 6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500" h="67500">
                  <a:moveTo>
                    <a:pt x="33750" y="67500"/>
                  </a:moveTo>
                  <a:cubicBezTo>
                    <a:pt x="15120" y="67500"/>
                    <a:pt x="0" y="52380"/>
                    <a:pt x="0" y="33750"/>
                  </a:cubicBezTo>
                  <a:cubicBezTo>
                    <a:pt x="0" y="15120"/>
                    <a:pt x="15120" y="0"/>
                    <a:pt x="33750" y="0"/>
                  </a:cubicBezTo>
                  <a:cubicBezTo>
                    <a:pt x="52380" y="0"/>
                    <a:pt x="67500" y="15120"/>
                    <a:pt x="67500" y="33750"/>
                  </a:cubicBezTo>
                  <a:cubicBezTo>
                    <a:pt x="67500" y="52380"/>
                    <a:pt x="52380" y="67500"/>
                    <a:pt x="33750" y="67500"/>
                  </a:cubicBezTo>
                  <a:close/>
                  <a:moveTo>
                    <a:pt x="33750" y="13500"/>
                  </a:moveTo>
                  <a:cubicBezTo>
                    <a:pt x="22545" y="13500"/>
                    <a:pt x="13500" y="22680"/>
                    <a:pt x="13500" y="33750"/>
                  </a:cubicBezTo>
                  <a:cubicBezTo>
                    <a:pt x="13500" y="44820"/>
                    <a:pt x="22545" y="54000"/>
                    <a:pt x="33750" y="54000"/>
                  </a:cubicBezTo>
                  <a:cubicBezTo>
                    <a:pt x="44955" y="54000"/>
                    <a:pt x="54000" y="44955"/>
                    <a:pt x="54000" y="33750"/>
                  </a:cubicBezTo>
                  <a:cubicBezTo>
                    <a:pt x="54000" y="22545"/>
                    <a:pt x="44955" y="13500"/>
                    <a:pt x="33750" y="13500"/>
                  </a:cubicBezTo>
                  <a:close/>
                </a:path>
              </a:pathLst>
            </a:custGeom>
            <a:grpFill/>
            <a:ln w="13395" cap="flat">
              <a:noFill/>
              <a:prstDash val="solid"/>
              <a:miter/>
            </a:ln>
          </p:spPr>
          <p:txBody>
            <a:bodyPr rtlCol="0" anchor="ctr"/>
            <a:lstStyle/>
            <a:p>
              <a:endParaRPr lang="en-GB"/>
            </a:p>
          </p:txBody>
        </p:sp>
        <p:sp>
          <p:nvSpPr>
            <p:cNvPr id="68" name="Freeform: Shape 67">
              <a:extLst>
                <a:ext uri="{FF2B5EF4-FFF2-40B4-BE49-F238E27FC236}">
                  <a16:creationId xmlns:a16="http://schemas.microsoft.com/office/drawing/2014/main" id="{CC461276-4A4E-B119-17AD-9FF20ECA360F}"/>
                </a:ext>
              </a:extLst>
            </p:cNvPr>
            <p:cNvSpPr/>
            <p:nvPr/>
          </p:nvSpPr>
          <p:spPr>
            <a:xfrm>
              <a:off x="565291" y="3180865"/>
              <a:ext cx="14850" cy="13500"/>
            </a:xfrm>
            <a:custGeom>
              <a:avLst/>
              <a:gdLst>
                <a:gd name="connsiteX0" fmla="*/ 8100 w 14850"/>
                <a:gd name="connsiteY0" fmla="*/ 13500 h 13500"/>
                <a:gd name="connsiteX1" fmla="*/ 6750 w 14850"/>
                <a:gd name="connsiteY1" fmla="*/ 13500 h 13500"/>
                <a:gd name="connsiteX2" fmla="*/ 0 w 14850"/>
                <a:gd name="connsiteY2" fmla="*/ 6750 h 13500"/>
                <a:gd name="connsiteX3" fmla="*/ 6750 w 14850"/>
                <a:gd name="connsiteY3" fmla="*/ 0 h 13500"/>
                <a:gd name="connsiteX4" fmla="*/ 8100 w 14850"/>
                <a:gd name="connsiteY4" fmla="*/ 0 h 13500"/>
                <a:gd name="connsiteX5" fmla="*/ 14850 w 14850"/>
                <a:gd name="connsiteY5" fmla="*/ 6750 h 13500"/>
                <a:gd name="connsiteX6" fmla="*/ 8100 w 14850"/>
                <a:gd name="connsiteY6" fmla="*/ 13500 h 1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50" h="13500">
                  <a:moveTo>
                    <a:pt x="8100" y="13500"/>
                  </a:moveTo>
                  <a:lnTo>
                    <a:pt x="6750" y="13500"/>
                  </a:lnTo>
                  <a:cubicBezTo>
                    <a:pt x="2970" y="13500"/>
                    <a:pt x="0" y="10530"/>
                    <a:pt x="0" y="6750"/>
                  </a:cubicBezTo>
                  <a:cubicBezTo>
                    <a:pt x="0" y="2970"/>
                    <a:pt x="2970" y="0"/>
                    <a:pt x="6750" y="0"/>
                  </a:cubicBezTo>
                  <a:lnTo>
                    <a:pt x="8100" y="0"/>
                  </a:lnTo>
                  <a:cubicBezTo>
                    <a:pt x="11880" y="0"/>
                    <a:pt x="14850" y="2970"/>
                    <a:pt x="14850" y="6750"/>
                  </a:cubicBezTo>
                  <a:cubicBezTo>
                    <a:pt x="14850" y="10530"/>
                    <a:pt x="11880" y="13500"/>
                    <a:pt x="8100" y="13500"/>
                  </a:cubicBezTo>
                  <a:close/>
                </a:path>
              </a:pathLst>
            </a:custGeom>
            <a:grpFill/>
            <a:ln w="13395" cap="flat">
              <a:noFill/>
              <a:prstDash val="solid"/>
              <a:miter/>
            </a:ln>
          </p:spPr>
          <p:txBody>
            <a:bodyPr rtlCol="0" anchor="ctr"/>
            <a:lstStyle/>
            <a:p>
              <a:endParaRPr lang="en-GB"/>
            </a:p>
          </p:txBody>
        </p:sp>
        <p:sp>
          <p:nvSpPr>
            <p:cNvPr id="69" name="Freeform: Shape 68">
              <a:extLst>
                <a:ext uri="{FF2B5EF4-FFF2-40B4-BE49-F238E27FC236}">
                  <a16:creationId xmlns:a16="http://schemas.microsoft.com/office/drawing/2014/main" id="{68EFA032-29F8-DFEA-4954-0919152C90C9}"/>
                </a:ext>
              </a:extLst>
            </p:cNvPr>
            <p:cNvSpPr/>
            <p:nvPr/>
          </p:nvSpPr>
          <p:spPr>
            <a:xfrm>
              <a:off x="566642" y="2843365"/>
              <a:ext cx="14850" cy="13500"/>
            </a:xfrm>
            <a:custGeom>
              <a:avLst/>
              <a:gdLst>
                <a:gd name="connsiteX0" fmla="*/ 8100 w 14850"/>
                <a:gd name="connsiteY0" fmla="*/ 13500 h 13500"/>
                <a:gd name="connsiteX1" fmla="*/ 6750 w 14850"/>
                <a:gd name="connsiteY1" fmla="*/ 13500 h 13500"/>
                <a:gd name="connsiteX2" fmla="*/ 0 w 14850"/>
                <a:gd name="connsiteY2" fmla="*/ 6750 h 13500"/>
                <a:gd name="connsiteX3" fmla="*/ 6750 w 14850"/>
                <a:gd name="connsiteY3" fmla="*/ 0 h 13500"/>
                <a:gd name="connsiteX4" fmla="*/ 8100 w 14850"/>
                <a:gd name="connsiteY4" fmla="*/ 0 h 13500"/>
                <a:gd name="connsiteX5" fmla="*/ 14850 w 14850"/>
                <a:gd name="connsiteY5" fmla="*/ 6750 h 13500"/>
                <a:gd name="connsiteX6" fmla="*/ 8100 w 14850"/>
                <a:gd name="connsiteY6" fmla="*/ 13500 h 13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850" h="13500">
                  <a:moveTo>
                    <a:pt x="8100" y="13500"/>
                  </a:moveTo>
                  <a:lnTo>
                    <a:pt x="6750" y="13500"/>
                  </a:lnTo>
                  <a:cubicBezTo>
                    <a:pt x="2970" y="13500"/>
                    <a:pt x="0" y="10530"/>
                    <a:pt x="0" y="6750"/>
                  </a:cubicBezTo>
                  <a:cubicBezTo>
                    <a:pt x="0" y="2970"/>
                    <a:pt x="2970" y="0"/>
                    <a:pt x="6750" y="0"/>
                  </a:cubicBezTo>
                  <a:lnTo>
                    <a:pt x="8100" y="0"/>
                  </a:lnTo>
                  <a:cubicBezTo>
                    <a:pt x="11880" y="0"/>
                    <a:pt x="14850" y="2970"/>
                    <a:pt x="14850" y="6750"/>
                  </a:cubicBezTo>
                  <a:cubicBezTo>
                    <a:pt x="14850" y="10530"/>
                    <a:pt x="11880" y="13500"/>
                    <a:pt x="8100" y="13500"/>
                  </a:cubicBezTo>
                  <a:close/>
                </a:path>
              </a:pathLst>
            </a:custGeom>
            <a:grpFill/>
            <a:ln w="13395" cap="flat">
              <a:noFill/>
              <a:prstDash val="solid"/>
              <a:miter/>
            </a:ln>
          </p:spPr>
          <p:txBody>
            <a:bodyPr rtlCol="0" anchor="ctr"/>
            <a:lstStyle/>
            <a:p>
              <a:endParaRPr lang="en-GB"/>
            </a:p>
          </p:txBody>
        </p:sp>
        <p:sp>
          <p:nvSpPr>
            <p:cNvPr id="70" name="Freeform: Shape 69">
              <a:extLst>
                <a:ext uri="{FF2B5EF4-FFF2-40B4-BE49-F238E27FC236}">
                  <a16:creationId xmlns:a16="http://schemas.microsoft.com/office/drawing/2014/main" id="{412C866B-C01A-BDFF-2996-A8EA0A0F4DBB}"/>
                </a:ext>
              </a:extLst>
            </p:cNvPr>
            <p:cNvSpPr/>
            <p:nvPr/>
          </p:nvSpPr>
          <p:spPr>
            <a:xfrm>
              <a:off x="505892" y="2944750"/>
              <a:ext cx="148229" cy="148364"/>
            </a:xfrm>
            <a:custGeom>
              <a:avLst/>
              <a:gdLst>
                <a:gd name="connsiteX0" fmla="*/ 82890 w 148229"/>
                <a:gd name="connsiteY0" fmla="*/ 148365 h 148364"/>
                <a:gd name="connsiteX1" fmla="*/ 65610 w 148229"/>
                <a:gd name="connsiteY1" fmla="*/ 148365 h 148364"/>
                <a:gd name="connsiteX2" fmla="*/ 58995 w 148229"/>
                <a:gd name="connsiteY2" fmla="*/ 143100 h 148364"/>
                <a:gd name="connsiteX3" fmla="*/ 56430 w 148229"/>
                <a:gd name="connsiteY3" fmla="*/ 131220 h 148364"/>
                <a:gd name="connsiteX4" fmla="*/ 46575 w 148229"/>
                <a:gd name="connsiteY4" fmla="*/ 127170 h 148364"/>
                <a:gd name="connsiteX5" fmla="*/ 36315 w 148229"/>
                <a:gd name="connsiteY5" fmla="*/ 133785 h 148364"/>
                <a:gd name="connsiteX6" fmla="*/ 27945 w 148229"/>
                <a:gd name="connsiteY6" fmla="*/ 132840 h 148364"/>
                <a:gd name="connsiteX7" fmla="*/ 15660 w 148229"/>
                <a:gd name="connsiteY7" fmla="*/ 120555 h 148364"/>
                <a:gd name="connsiteX8" fmla="*/ 14715 w 148229"/>
                <a:gd name="connsiteY8" fmla="*/ 112050 h 148364"/>
                <a:gd name="connsiteX9" fmla="*/ 21330 w 148229"/>
                <a:gd name="connsiteY9" fmla="*/ 101790 h 148364"/>
                <a:gd name="connsiteX10" fmla="*/ 17145 w 148229"/>
                <a:gd name="connsiteY10" fmla="*/ 91935 h 148364"/>
                <a:gd name="connsiteX11" fmla="*/ 5265 w 148229"/>
                <a:gd name="connsiteY11" fmla="*/ 89370 h 148364"/>
                <a:gd name="connsiteX12" fmla="*/ 0 w 148229"/>
                <a:gd name="connsiteY12" fmla="*/ 82755 h 148364"/>
                <a:gd name="connsiteX13" fmla="*/ 0 w 148229"/>
                <a:gd name="connsiteY13" fmla="*/ 65475 h 148364"/>
                <a:gd name="connsiteX14" fmla="*/ 5265 w 148229"/>
                <a:gd name="connsiteY14" fmla="*/ 58860 h 148364"/>
                <a:gd name="connsiteX15" fmla="*/ 17145 w 148229"/>
                <a:gd name="connsiteY15" fmla="*/ 56295 h 148364"/>
                <a:gd name="connsiteX16" fmla="*/ 21195 w 148229"/>
                <a:gd name="connsiteY16" fmla="*/ 46575 h 148364"/>
                <a:gd name="connsiteX17" fmla="*/ 14580 w 148229"/>
                <a:gd name="connsiteY17" fmla="*/ 36315 h 148364"/>
                <a:gd name="connsiteX18" fmla="*/ 15390 w 148229"/>
                <a:gd name="connsiteY18" fmla="*/ 27945 h 148364"/>
                <a:gd name="connsiteX19" fmla="*/ 27675 w 148229"/>
                <a:gd name="connsiteY19" fmla="*/ 15525 h 148364"/>
                <a:gd name="connsiteX20" fmla="*/ 36180 w 148229"/>
                <a:gd name="connsiteY20" fmla="*/ 14580 h 148364"/>
                <a:gd name="connsiteX21" fmla="*/ 46440 w 148229"/>
                <a:gd name="connsiteY21" fmla="*/ 21195 h 148364"/>
                <a:gd name="connsiteX22" fmla="*/ 56295 w 148229"/>
                <a:gd name="connsiteY22" fmla="*/ 17145 h 148364"/>
                <a:gd name="connsiteX23" fmla="*/ 58860 w 148229"/>
                <a:gd name="connsiteY23" fmla="*/ 5265 h 148364"/>
                <a:gd name="connsiteX24" fmla="*/ 65475 w 148229"/>
                <a:gd name="connsiteY24" fmla="*/ 0 h 148364"/>
                <a:gd name="connsiteX25" fmla="*/ 82755 w 148229"/>
                <a:gd name="connsiteY25" fmla="*/ 0 h 148364"/>
                <a:gd name="connsiteX26" fmla="*/ 89370 w 148229"/>
                <a:gd name="connsiteY26" fmla="*/ 5265 h 148364"/>
                <a:gd name="connsiteX27" fmla="*/ 91935 w 148229"/>
                <a:gd name="connsiteY27" fmla="*/ 17145 h 148364"/>
                <a:gd name="connsiteX28" fmla="*/ 101790 w 148229"/>
                <a:gd name="connsiteY28" fmla="*/ 21195 h 148364"/>
                <a:gd name="connsiteX29" fmla="*/ 112050 w 148229"/>
                <a:gd name="connsiteY29" fmla="*/ 14580 h 148364"/>
                <a:gd name="connsiteX30" fmla="*/ 120420 w 148229"/>
                <a:gd name="connsiteY30" fmla="*/ 15525 h 148364"/>
                <a:gd name="connsiteX31" fmla="*/ 132705 w 148229"/>
                <a:gd name="connsiteY31" fmla="*/ 27810 h 148364"/>
                <a:gd name="connsiteX32" fmla="*/ 133650 w 148229"/>
                <a:gd name="connsiteY32" fmla="*/ 36315 h 148364"/>
                <a:gd name="connsiteX33" fmla="*/ 127035 w 148229"/>
                <a:gd name="connsiteY33" fmla="*/ 46575 h 148364"/>
                <a:gd name="connsiteX34" fmla="*/ 131085 w 148229"/>
                <a:gd name="connsiteY34" fmla="*/ 56295 h 148364"/>
                <a:gd name="connsiteX35" fmla="*/ 142965 w 148229"/>
                <a:gd name="connsiteY35" fmla="*/ 58860 h 148364"/>
                <a:gd name="connsiteX36" fmla="*/ 148230 w 148229"/>
                <a:gd name="connsiteY36" fmla="*/ 65475 h 148364"/>
                <a:gd name="connsiteX37" fmla="*/ 148230 w 148229"/>
                <a:gd name="connsiteY37" fmla="*/ 82755 h 148364"/>
                <a:gd name="connsiteX38" fmla="*/ 142965 w 148229"/>
                <a:gd name="connsiteY38" fmla="*/ 89370 h 148364"/>
                <a:gd name="connsiteX39" fmla="*/ 131085 w 148229"/>
                <a:gd name="connsiteY39" fmla="*/ 91935 h 148364"/>
                <a:gd name="connsiteX40" fmla="*/ 126900 w 148229"/>
                <a:gd name="connsiteY40" fmla="*/ 101790 h 148364"/>
                <a:gd name="connsiteX41" fmla="*/ 133515 w 148229"/>
                <a:gd name="connsiteY41" fmla="*/ 112050 h 148364"/>
                <a:gd name="connsiteX42" fmla="*/ 132570 w 148229"/>
                <a:gd name="connsiteY42" fmla="*/ 120555 h 148364"/>
                <a:gd name="connsiteX43" fmla="*/ 120285 w 148229"/>
                <a:gd name="connsiteY43" fmla="*/ 132840 h 148364"/>
                <a:gd name="connsiteX44" fmla="*/ 111915 w 148229"/>
                <a:gd name="connsiteY44" fmla="*/ 133785 h 148364"/>
                <a:gd name="connsiteX45" fmla="*/ 101655 w 148229"/>
                <a:gd name="connsiteY45" fmla="*/ 127170 h 148364"/>
                <a:gd name="connsiteX46" fmla="*/ 91800 w 148229"/>
                <a:gd name="connsiteY46" fmla="*/ 131220 h 148364"/>
                <a:gd name="connsiteX47" fmla="*/ 89235 w 148229"/>
                <a:gd name="connsiteY47" fmla="*/ 143100 h 148364"/>
                <a:gd name="connsiteX48" fmla="*/ 82890 w 148229"/>
                <a:gd name="connsiteY48" fmla="*/ 148365 h 148364"/>
                <a:gd name="connsiteX49" fmla="*/ 71010 w 148229"/>
                <a:gd name="connsiteY49" fmla="*/ 134865 h 148364"/>
                <a:gd name="connsiteX50" fmla="*/ 77490 w 148229"/>
                <a:gd name="connsiteY50" fmla="*/ 134865 h 148364"/>
                <a:gd name="connsiteX51" fmla="*/ 79785 w 148229"/>
                <a:gd name="connsiteY51" fmla="*/ 124335 h 148364"/>
                <a:gd name="connsiteX52" fmla="*/ 84780 w 148229"/>
                <a:gd name="connsiteY52" fmla="*/ 119205 h 148364"/>
                <a:gd name="connsiteX53" fmla="*/ 98550 w 148229"/>
                <a:gd name="connsiteY53" fmla="*/ 113535 h 148364"/>
                <a:gd name="connsiteX54" fmla="*/ 105705 w 148229"/>
                <a:gd name="connsiteY54" fmla="*/ 113670 h 148364"/>
                <a:gd name="connsiteX55" fmla="*/ 114885 w 148229"/>
                <a:gd name="connsiteY55" fmla="*/ 119475 h 148364"/>
                <a:gd name="connsiteX56" fmla="*/ 119475 w 148229"/>
                <a:gd name="connsiteY56" fmla="*/ 114885 h 148364"/>
                <a:gd name="connsiteX57" fmla="*/ 113535 w 148229"/>
                <a:gd name="connsiteY57" fmla="*/ 105705 h 148364"/>
                <a:gd name="connsiteX58" fmla="*/ 113535 w 148229"/>
                <a:gd name="connsiteY58" fmla="*/ 98415 h 148364"/>
                <a:gd name="connsiteX59" fmla="*/ 119340 w 148229"/>
                <a:gd name="connsiteY59" fmla="*/ 84645 h 148364"/>
                <a:gd name="connsiteX60" fmla="*/ 124470 w 148229"/>
                <a:gd name="connsiteY60" fmla="*/ 79650 h 148364"/>
                <a:gd name="connsiteX61" fmla="*/ 135000 w 148229"/>
                <a:gd name="connsiteY61" fmla="*/ 77355 h 148364"/>
                <a:gd name="connsiteX62" fmla="*/ 135000 w 148229"/>
                <a:gd name="connsiteY62" fmla="*/ 70875 h 148364"/>
                <a:gd name="connsiteX63" fmla="*/ 124470 w 148229"/>
                <a:gd name="connsiteY63" fmla="*/ 68580 h 148364"/>
                <a:gd name="connsiteX64" fmla="*/ 119340 w 148229"/>
                <a:gd name="connsiteY64" fmla="*/ 63585 h 148364"/>
                <a:gd name="connsiteX65" fmla="*/ 113535 w 148229"/>
                <a:gd name="connsiteY65" fmla="*/ 49950 h 148364"/>
                <a:gd name="connsiteX66" fmla="*/ 113535 w 148229"/>
                <a:gd name="connsiteY66" fmla="*/ 42660 h 148364"/>
                <a:gd name="connsiteX67" fmla="*/ 119475 w 148229"/>
                <a:gd name="connsiteY67" fmla="*/ 33480 h 148364"/>
                <a:gd name="connsiteX68" fmla="*/ 114885 w 148229"/>
                <a:gd name="connsiteY68" fmla="*/ 28890 h 148364"/>
                <a:gd name="connsiteX69" fmla="*/ 105705 w 148229"/>
                <a:gd name="connsiteY69" fmla="*/ 34695 h 148364"/>
                <a:gd name="connsiteX70" fmla="*/ 98550 w 148229"/>
                <a:gd name="connsiteY70" fmla="*/ 34695 h 148364"/>
                <a:gd name="connsiteX71" fmla="*/ 84915 w 148229"/>
                <a:gd name="connsiteY71" fmla="*/ 29025 h 148364"/>
                <a:gd name="connsiteX72" fmla="*/ 79785 w 148229"/>
                <a:gd name="connsiteY72" fmla="*/ 23895 h 148364"/>
                <a:gd name="connsiteX73" fmla="*/ 77490 w 148229"/>
                <a:gd name="connsiteY73" fmla="*/ 13365 h 148364"/>
                <a:gd name="connsiteX74" fmla="*/ 71010 w 148229"/>
                <a:gd name="connsiteY74" fmla="*/ 13365 h 148364"/>
                <a:gd name="connsiteX75" fmla="*/ 68715 w 148229"/>
                <a:gd name="connsiteY75" fmla="*/ 24030 h 148364"/>
                <a:gd name="connsiteX76" fmla="*/ 63585 w 148229"/>
                <a:gd name="connsiteY76" fmla="*/ 29160 h 148364"/>
                <a:gd name="connsiteX77" fmla="*/ 49950 w 148229"/>
                <a:gd name="connsiteY77" fmla="*/ 34830 h 148364"/>
                <a:gd name="connsiteX78" fmla="*/ 42660 w 148229"/>
                <a:gd name="connsiteY78" fmla="*/ 34830 h 148364"/>
                <a:gd name="connsiteX79" fmla="*/ 33480 w 148229"/>
                <a:gd name="connsiteY79" fmla="*/ 28890 h 148364"/>
                <a:gd name="connsiteX80" fmla="*/ 28890 w 148229"/>
                <a:gd name="connsiteY80" fmla="*/ 33480 h 148364"/>
                <a:gd name="connsiteX81" fmla="*/ 34830 w 148229"/>
                <a:gd name="connsiteY81" fmla="*/ 42660 h 148364"/>
                <a:gd name="connsiteX82" fmla="*/ 34830 w 148229"/>
                <a:gd name="connsiteY82" fmla="*/ 49950 h 148364"/>
                <a:gd name="connsiteX83" fmla="*/ 29160 w 148229"/>
                <a:gd name="connsiteY83" fmla="*/ 63450 h 148364"/>
                <a:gd name="connsiteX84" fmla="*/ 24030 w 148229"/>
                <a:gd name="connsiteY84" fmla="*/ 68580 h 148364"/>
                <a:gd name="connsiteX85" fmla="*/ 13365 w 148229"/>
                <a:gd name="connsiteY85" fmla="*/ 70875 h 148364"/>
                <a:gd name="connsiteX86" fmla="*/ 13365 w 148229"/>
                <a:gd name="connsiteY86" fmla="*/ 77355 h 148364"/>
                <a:gd name="connsiteX87" fmla="*/ 23895 w 148229"/>
                <a:gd name="connsiteY87" fmla="*/ 79650 h 148364"/>
                <a:gd name="connsiteX88" fmla="*/ 29025 w 148229"/>
                <a:gd name="connsiteY88" fmla="*/ 84645 h 148364"/>
                <a:gd name="connsiteX89" fmla="*/ 34830 w 148229"/>
                <a:gd name="connsiteY89" fmla="*/ 98415 h 148364"/>
                <a:gd name="connsiteX90" fmla="*/ 34830 w 148229"/>
                <a:gd name="connsiteY90" fmla="*/ 105705 h 148364"/>
                <a:gd name="connsiteX91" fmla="*/ 28890 w 148229"/>
                <a:gd name="connsiteY91" fmla="*/ 114885 h 148364"/>
                <a:gd name="connsiteX92" fmla="*/ 33480 w 148229"/>
                <a:gd name="connsiteY92" fmla="*/ 119475 h 148364"/>
                <a:gd name="connsiteX93" fmla="*/ 42660 w 148229"/>
                <a:gd name="connsiteY93" fmla="*/ 113670 h 148364"/>
                <a:gd name="connsiteX94" fmla="*/ 49815 w 148229"/>
                <a:gd name="connsiteY94" fmla="*/ 113535 h 148364"/>
                <a:gd name="connsiteX95" fmla="*/ 63585 w 148229"/>
                <a:gd name="connsiteY95" fmla="*/ 119205 h 148364"/>
                <a:gd name="connsiteX96" fmla="*/ 68580 w 148229"/>
                <a:gd name="connsiteY96" fmla="*/ 124335 h 148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148229" h="148364">
                  <a:moveTo>
                    <a:pt x="82890" y="148365"/>
                  </a:moveTo>
                  <a:lnTo>
                    <a:pt x="65610" y="148365"/>
                  </a:lnTo>
                  <a:cubicBezTo>
                    <a:pt x="62505" y="148365"/>
                    <a:pt x="59670" y="146205"/>
                    <a:pt x="58995" y="143100"/>
                  </a:cubicBezTo>
                  <a:lnTo>
                    <a:pt x="56430" y="131220"/>
                  </a:lnTo>
                  <a:cubicBezTo>
                    <a:pt x="53055" y="130140"/>
                    <a:pt x="49815" y="128790"/>
                    <a:pt x="46575" y="127170"/>
                  </a:cubicBezTo>
                  <a:lnTo>
                    <a:pt x="36315" y="133785"/>
                  </a:lnTo>
                  <a:cubicBezTo>
                    <a:pt x="33615" y="135540"/>
                    <a:pt x="30105" y="135135"/>
                    <a:pt x="27945" y="132840"/>
                  </a:cubicBezTo>
                  <a:lnTo>
                    <a:pt x="15660" y="120555"/>
                  </a:lnTo>
                  <a:cubicBezTo>
                    <a:pt x="13365" y="118260"/>
                    <a:pt x="13095" y="114750"/>
                    <a:pt x="14715" y="112050"/>
                  </a:cubicBezTo>
                  <a:lnTo>
                    <a:pt x="21330" y="101790"/>
                  </a:lnTo>
                  <a:cubicBezTo>
                    <a:pt x="19710" y="98685"/>
                    <a:pt x="18225" y="95310"/>
                    <a:pt x="17145" y="91935"/>
                  </a:cubicBezTo>
                  <a:lnTo>
                    <a:pt x="5265" y="89370"/>
                  </a:lnTo>
                  <a:cubicBezTo>
                    <a:pt x="2160" y="88695"/>
                    <a:pt x="0" y="85995"/>
                    <a:pt x="0" y="82755"/>
                  </a:cubicBezTo>
                  <a:lnTo>
                    <a:pt x="0" y="65475"/>
                  </a:lnTo>
                  <a:cubicBezTo>
                    <a:pt x="0" y="62235"/>
                    <a:pt x="2160" y="59535"/>
                    <a:pt x="5265" y="58860"/>
                  </a:cubicBezTo>
                  <a:lnTo>
                    <a:pt x="17145" y="56295"/>
                  </a:lnTo>
                  <a:cubicBezTo>
                    <a:pt x="18225" y="52920"/>
                    <a:pt x="19575" y="49680"/>
                    <a:pt x="21195" y="46575"/>
                  </a:cubicBezTo>
                  <a:lnTo>
                    <a:pt x="14580" y="36315"/>
                  </a:lnTo>
                  <a:cubicBezTo>
                    <a:pt x="12825" y="33615"/>
                    <a:pt x="13230" y="30105"/>
                    <a:pt x="15390" y="27945"/>
                  </a:cubicBezTo>
                  <a:lnTo>
                    <a:pt x="27675" y="15525"/>
                  </a:lnTo>
                  <a:cubicBezTo>
                    <a:pt x="29970" y="13230"/>
                    <a:pt x="33480" y="12825"/>
                    <a:pt x="36180" y="14580"/>
                  </a:cubicBezTo>
                  <a:lnTo>
                    <a:pt x="46440" y="21195"/>
                  </a:lnTo>
                  <a:cubicBezTo>
                    <a:pt x="49680" y="19440"/>
                    <a:pt x="52920" y="18090"/>
                    <a:pt x="56295" y="17145"/>
                  </a:cubicBezTo>
                  <a:lnTo>
                    <a:pt x="58860" y="5265"/>
                  </a:lnTo>
                  <a:cubicBezTo>
                    <a:pt x="59535" y="2160"/>
                    <a:pt x="62235" y="0"/>
                    <a:pt x="65475" y="0"/>
                  </a:cubicBezTo>
                  <a:lnTo>
                    <a:pt x="82755" y="0"/>
                  </a:lnTo>
                  <a:cubicBezTo>
                    <a:pt x="85860" y="0"/>
                    <a:pt x="88695" y="2160"/>
                    <a:pt x="89370" y="5265"/>
                  </a:cubicBezTo>
                  <a:lnTo>
                    <a:pt x="91935" y="17145"/>
                  </a:lnTo>
                  <a:cubicBezTo>
                    <a:pt x="95310" y="18225"/>
                    <a:pt x="98550" y="19575"/>
                    <a:pt x="101790" y="21195"/>
                  </a:cubicBezTo>
                  <a:lnTo>
                    <a:pt x="112050" y="14580"/>
                  </a:lnTo>
                  <a:cubicBezTo>
                    <a:pt x="114750" y="12825"/>
                    <a:pt x="118260" y="13230"/>
                    <a:pt x="120420" y="15525"/>
                  </a:cubicBezTo>
                  <a:lnTo>
                    <a:pt x="132705" y="27810"/>
                  </a:lnTo>
                  <a:cubicBezTo>
                    <a:pt x="135000" y="30105"/>
                    <a:pt x="135270" y="33615"/>
                    <a:pt x="133650" y="36315"/>
                  </a:cubicBezTo>
                  <a:lnTo>
                    <a:pt x="127035" y="46575"/>
                  </a:lnTo>
                  <a:cubicBezTo>
                    <a:pt x="128655" y="49680"/>
                    <a:pt x="130140" y="52920"/>
                    <a:pt x="131085" y="56295"/>
                  </a:cubicBezTo>
                  <a:lnTo>
                    <a:pt x="142965" y="58860"/>
                  </a:lnTo>
                  <a:cubicBezTo>
                    <a:pt x="146070" y="59535"/>
                    <a:pt x="148230" y="62235"/>
                    <a:pt x="148230" y="65475"/>
                  </a:cubicBezTo>
                  <a:lnTo>
                    <a:pt x="148230" y="82755"/>
                  </a:lnTo>
                  <a:cubicBezTo>
                    <a:pt x="148230" y="85860"/>
                    <a:pt x="146070" y="88695"/>
                    <a:pt x="142965" y="89370"/>
                  </a:cubicBezTo>
                  <a:lnTo>
                    <a:pt x="131085" y="91935"/>
                  </a:lnTo>
                  <a:cubicBezTo>
                    <a:pt x="130005" y="95310"/>
                    <a:pt x="128655" y="98550"/>
                    <a:pt x="126900" y="101790"/>
                  </a:cubicBezTo>
                  <a:lnTo>
                    <a:pt x="133515" y="112050"/>
                  </a:lnTo>
                  <a:cubicBezTo>
                    <a:pt x="135270" y="114750"/>
                    <a:pt x="134865" y="118260"/>
                    <a:pt x="132570" y="120555"/>
                  </a:cubicBezTo>
                  <a:lnTo>
                    <a:pt x="120285" y="132840"/>
                  </a:lnTo>
                  <a:cubicBezTo>
                    <a:pt x="117990" y="135135"/>
                    <a:pt x="114480" y="135540"/>
                    <a:pt x="111915" y="133785"/>
                  </a:cubicBezTo>
                  <a:lnTo>
                    <a:pt x="101655" y="127170"/>
                  </a:lnTo>
                  <a:cubicBezTo>
                    <a:pt x="98415" y="128790"/>
                    <a:pt x="95175" y="130140"/>
                    <a:pt x="91800" y="131220"/>
                  </a:cubicBezTo>
                  <a:lnTo>
                    <a:pt x="89235" y="143100"/>
                  </a:lnTo>
                  <a:cubicBezTo>
                    <a:pt x="88830" y="146205"/>
                    <a:pt x="86130" y="148365"/>
                    <a:pt x="82890" y="148365"/>
                  </a:cubicBezTo>
                  <a:close/>
                  <a:moveTo>
                    <a:pt x="71010" y="134865"/>
                  </a:moveTo>
                  <a:lnTo>
                    <a:pt x="77490" y="134865"/>
                  </a:lnTo>
                  <a:lnTo>
                    <a:pt x="79785" y="124335"/>
                  </a:lnTo>
                  <a:cubicBezTo>
                    <a:pt x="80325" y="121770"/>
                    <a:pt x="82350" y="119880"/>
                    <a:pt x="84780" y="119205"/>
                  </a:cubicBezTo>
                  <a:cubicBezTo>
                    <a:pt x="89505" y="118125"/>
                    <a:pt x="94230" y="116100"/>
                    <a:pt x="98550" y="113535"/>
                  </a:cubicBezTo>
                  <a:cubicBezTo>
                    <a:pt x="100710" y="112185"/>
                    <a:pt x="103545" y="112185"/>
                    <a:pt x="105705" y="113670"/>
                  </a:cubicBezTo>
                  <a:lnTo>
                    <a:pt x="114885" y="119475"/>
                  </a:lnTo>
                  <a:lnTo>
                    <a:pt x="119475" y="114885"/>
                  </a:lnTo>
                  <a:lnTo>
                    <a:pt x="113535" y="105705"/>
                  </a:lnTo>
                  <a:cubicBezTo>
                    <a:pt x="112050" y="103545"/>
                    <a:pt x="112050" y="100710"/>
                    <a:pt x="113535" y="98415"/>
                  </a:cubicBezTo>
                  <a:cubicBezTo>
                    <a:pt x="116235" y="94095"/>
                    <a:pt x="118125" y="89505"/>
                    <a:pt x="119340" y="84645"/>
                  </a:cubicBezTo>
                  <a:cubicBezTo>
                    <a:pt x="119880" y="82080"/>
                    <a:pt x="121905" y="80190"/>
                    <a:pt x="124470" y="79650"/>
                  </a:cubicBezTo>
                  <a:lnTo>
                    <a:pt x="135000" y="77355"/>
                  </a:lnTo>
                  <a:lnTo>
                    <a:pt x="135000" y="70875"/>
                  </a:lnTo>
                  <a:lnTo>
                    <a:pt x="124470" y="68580"/>
                  </a:lnTo>
                  <a:cubicBezTo>
                    <a:pt x="121905" y="68040"/>
                    <a:pt x="120015" y="66015"/>
                    <a:pt x="119340" y="63585"/>
                  </a:cubicBezTo>
                  <a:cubicBezTo>
                    <a:pt x="118125" y="58725"/>
                    <a:pt x="116235" y="54135"/>
                    <a:pt x="113535" y="49950"/>
                  </a:cubicBezTo>
                  <a:cubicBezTo>
                    <a:pt x="112050" y="47655"/>
                    <a:pt x="112050" y="44820"/>
                    <a:pt x="113535" y="42660"/>
                  </a:cubicBezTo>
                  <a:lnTo>
                    <a:pt x="119475" y="33480"/>
                  </a:lnTo>
                  <a:lnTo>
                    <a:pt x="114885" y="28890"/>
                  </a:lnTo>
                  <a:lnTo>
                    <a:pt x="105705" y="34695"/>
                  </a:lnTo>
                  <a:cubicBezTo>
                    <a:pt x="103545" y="36045"/>
                    <a:pt x="100710" y="36180"/>
                    <a:pt x="98550" y="34695"/>
                  </a:cubicBezTo>
                  <a:cubicBezTo>
                    <a:pt x="94230" y="31995"/>
                    <a:pt x="89640" y="30105"/>
                    <a:pt x="84915" y="29025"/>
                  </a:cubicBezTo>
                  <a:cubicBezTo>
                    <a:pt x="82350" y="28485"/>
                    <a:pt x="80325" y="26460"/>
                    <a:pt x="79785" y="23895"/>
                  </a:cubicBezTo>
                  <a:lnTo>
                    <a:pt x="77490" y="13365"/>
                  </a:lnTo>
                  <a:lnTo>
                    <a:pt x="71010" y="13365"/>
                  </a:lnTo>
                  <a:lnTo>
                    <a:pt x="68715" y="24030"/>
                  </a:lnTo>
                  <a:cubicBezTo>
                    <a:pt x="68175" y="26595"/>
                    <a:pt x="66150" y="28620"/>
                    <a:pt x="63585" y="29160"/>
                  </a:cubicBezTo>
                  <a:cubicBezTo>
                    <a:pt x="58860" y="30240"/>
                    <a:pt x="54270" y="32130"/>
                    <a:pt x="49950" y="34830"/>
                  </a:cubicBezTo>
                  <a:cubicBezTo>
                    <a:pt x="47790" y="36180"/>
                    <a:pt x="44955" y="36180"/>
                    <a:pt x="42660" y="34830"/>
                  </a:cubicBezTo>
                  <a:lnTo>
                    <a:pt x="33480" y="28890"/>
                  </a:lnTo>
                  <a:lnTo>
                    <a:pt x="28890" y="33480"/>
                  </a:lnTo>
                  <a:lnTo>
                    <a:pt x="34830" y="42660"/>
                  </a:lnTo>
                  <a:cubicBezTo>
                    <a:pt x="36315" y="44820"/>
                    <a:pt x="36315" y="47790"/>
                    <a:pt x="34830" y="49950"/>
                  </a:cubicBezTo>
                  <a:cubicBezTo>
                    <a:pt x="32130" y="54135"/>
                    <a:pt x="30240" y="58725"/>
                    <a:pt x="29160" y="63450"/>
                  </a:cubicBezTo>
                  <a:cubicBezTo>
                    <a:pt x="28620" y="66015"/>
                    <a:pt x="26595" y="68040"/>
                    <a:pt x="24030" y="68580"/>
                  </a:cubicBezTo>
                  <a:lnTo>
                    <a:pt x="13365" y="70875"/>
                  </a:lnTo>
                  <a:lnTo>
                    <a:pt x="13365" y="77355"/>
                  </a:lnTo>
                  <a:lnTo>
                    <a:pt x="23895" y="79650"/>
                  </a:lnTo>
                  <a:cubicBezTo>
                    <a:pt x="26460" y="80190"/>
                    <a:pt x="28350" y="82215"/>
                    <a:pt x="29025" y="84645"/>
                  </a:cubicBezTo>
                  <a:cubicBezTo>
                    <a:pt x="30240" y="89505"/>
                    <a:pt x="32130" y="94095"/>
                    <a:pt x="34830" y="98415"/>
                  </a:cubicBezTo>
                  <a:cubicBezTo>
                    <a:pt x="36180" y="100710"/>
                    <a:pt x="36180" y="103410"/>
                    <a:pt x="34830" y="105705"/>
                  </a:cubicBezTo>
                  <a:lnTo>
                    <a:pt x="28890" y="114885"/>
                  </a:lnTo>
                  <a:lnTo>
                    <a:pt x="33480" y="119475"/>
                  </a:lnTo>
                  <a:lnTo>
                    <a:pt x="42660" y="113670"/>
                  </a:lnTo>
                  <a:cubicBezTo>
                    <a:pt x="44820" y="112320"/>
                    <a:pt x="47655" y="112185"/>
                    <a:pt x="49815" y="113535"/>
                  </a:cubicBezTo>
                  <a:cubicBezTo>
                    <a:pt x="54270" y="116235"/>
                    <a:pt x="58860" y="118125"/>
                    <a:pt x="63585" y="119205"/>
                  </a:cubicBezTo>
                  <a:cubicBezTo>
                    <a:pt x="66150" y="119745"/>
                    <a:pt x="68040" y="121770"/>
                    <a:pt x="68580" y="124335"/>
                  </a:cubicBezTo>
                  <a:close/>
                </a:path>
              </a:pathLst>
            </a:custGeom>
            <a:grpFill/>
            <a:ln w="13395" cap="flat">
              <a:noFill/>
              <a:prstDash val="solid"/>
              <a:miter/>
            </a:ln>
          </p:spPr>
          <p:txBody>
            <a:bodyPr rtlCol="0" anchor="ctr"/>
            <a:lstStyle/>
            <a:p>
              <a:endParaRPr lang="en-GB"/>
            </a:p>
          </p:txBody>
        </p:sp>
        <p:sp>
          <p:nvSpPr>
            <p:cNvPr id="71" name="Freeform: Shape 70">
              <a:extLst>
                <a:ext uri="{FF2B5EF4-FFF2-40B4-BE49-F238E27FC236}">
                  <a16:creationId xmlns:a16="http://schemas.microsoft.com/office/drawing/2014/main" id="{E05ACCD7-8B80-C23A-E748-8AE3A576F9D0}"/>
                </a:ext>
              </a:extLst>
            </p:cNvPr>
            <p:cNvSpPr/>
            <p:nvPr/>
          </p:nvSpPr>
          <p:spPr>
            <a:xfrm>
              <a:off x="472394" y="2911117"/>
              <a:ext cx="107765" cy="106667"/>
            </a:xfrm>
            <a:custGeom>
              <a:avLst/>
              <a:gdLst>
                <a:gd name="connsiteX0" fmla="*/ 6768 w 107765"/>
                <a:gd name="connsiteY0" fmla="*/ 106668 h 106667"/>
                <a:gd name="connsiteX1" fmla="*/ 6228 w 107765"/>
                <a:gd name="connsiteY1" fmla="*/ 106668 h 106667"/>
                <a:gd name="connsiteX2" fmla="*/ 18 w 107765"/>
                <a:gd name="connsiteY2" fmla="*/ 99378 h 106667"/>
                <a:gd name="connsiteX3" fmla="*/ 100458 w 107765"/>
                <a:gd name="connsiteY3" fmla="*/ 18 h 106667"/>
                <a:gd name="connsiteX4" fmla="*/ 107748 w 107765"/>
                <a:gd name="connsiteY4" fmla="*/ 6363 h 106667"/>
                <a:gd name="connsiteX5" fmla="*/ 101403 w 107765"/>
                <a:gd name="connsiteY5" fmla="*/ 13518 h 106667"/>
                <a:gd name="connsiteX6" fmla="*/ 13518 w 107765"/>
                <a:gd name="connsiteY6" fmla="*/ 100458 h 106667"/>
                <a:gd name="connsiteX7" fmla="*/ 6768 w 107765"/>
                <a:gd name="connsiteY7" fmla="*/ 106668 h 1066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7765" h="106667">
                  <a:moveTo>
                    <a:pt x="6768" y="106668"/>
                  </a:moveTo>
                  <a:cubicBezTo>
                    <a:pt x="6633" y="106668"/>
                    <a:pt x="6363" y="106668"/>
                    <a:pt x="6228" y="106668"/>
                  </a:cubicBezTo>
                  <a:cubicBezTo>
                    <a:pt x="2583" y="106398"/>
                    <a:pt x="-252" y="103158"/>
                    <a:pt x="18" y="99378"/>
                  </a:cubicBezTo>
                  <a:cubicBezTo>
                    <a:pt x="4068" y="46188"/>
                    <a:pt x="47268" y="3528"/>
                    <a:pt x="100458" y="18"/>
                  </a:cubicBezTo>
                  <a:cubicBezTo>
                    <a:pt x="104238" y="-252"/>
                    <a:pt x="107478" y="2583"/>
                    <a:pt x="107748" y="6363"/>
                  </a:cubicBezTo>
                  <a:cubicBezTo>
                    <a:pt x="108018" y="10143"/>
                    <a:pt x="105183" y="13248"/>
                    <a:pt x="101403" y="13518"/>
                  </a:cubicBezTo>
                  <a:cubicBezTo>
                    <a:pt x="54828" y="16623"/>
                    <a:pt x="17028" y="53883"/>
                    <a:pt x="13518" y="100458"/>
                  </a:cubicBezTo>
                  <a:cubicBezTo>
                    <a:pt x="13248" y="103968"/>
                    <a:pt x="10278" y="106668"/>
                    <a:pt x="6768" y="106668"/>
                  </a:cubicBezTo>
                  <a:close/>
                </a:path>
              </a:pathLst>
            </a:custGeom>
            <a:grpFill/>
            <a:ln w="13395" cap="flat">
              <a:noFill/>
              <a:prstDash val="solid"/>
              <a:miter/>
            </a:ln>
          </p:spPr>
          <p:txBody>
            <a:bodyPr rtlCol="0" anchor="ctr"/>
            <a:lstStyle/>
            <a:p>
              <a:endParaRPr lang="en-GB"/>
            </a:p>
          </p:txBody>
        </p:sp>
        <p:sp>
          <p:nvSpPr>
            <p:cNvPr id="72" name="Freeform: Shape 71">
              <a:extLst>
                <a:ext uri="{FF2B5EF4-FFF2-40B4-BE49-F238E27FC236}">
                  <a16:creationId xmlns:a16="http://schemas.microsoft.com/office/drawing/2014/main" id="{1F8072EA-D021-2AC0-150F-361C9E6B08AE}"/>
                </a:ext>
              </a:extLst>
            </p:cNvPr>
            <p:cNvSpPr/>
            <p:nvPr/>
          </p:nvSpPr>
          <p:spPr>
            <a:xfrm>
              <a:off x="579584" y="3018827"/>
              <a:ext cx="108427" cy="107902"/>
            </a:xfrm>
            <a:custGeom>
              <a:avLst/>
              <a:gdLst>
                <a:gd name="connsiteX0" fmla="*/ 6768 w 108427"/>
                <a:gd name="connsiteY0" fmla="*/ 107902 h 107902"/>
                <a:gd name="connsiteX1" fmla="*/ 18 w 108427"/>
                <a:gd name="connsiteY1" fmla="*/ 101557 h 107902"/>
                <a:gd name="connsiteX2" fmla="*/ 6363 w 108427"/>
                <a:gd name="connsiteY2" fmla="*/ 94402 h 107902"/>
                <a:gd name="connsiteX3" fmla="*/ 94923 w 108427"/>
                <a:gd name="connsiteY3" fmla="*/ 6382 h 107902"/>
                <a:gd name="connsiteX4" fmla="*/ 102078 w 108427"/>
                <a:gd name="connsiteY4" fmla="*/ 37 h 107902"/>
                <a:gd name="connsiteX5" fmla="*/ 108423 w 108427"/>
                <a:gd name="connsiteY5" fmla="*/ 7192 h 107902"/>
                <a:gd name="connsiteX6" fmla="*/ 7308 w 108427"/>
                <a:gd name="connsiteY6" fmla="*/ 107767 h 107902"/>
                <a:gd name="connsiteX7" fmla="*/ 6768 w 108427"/>
                <a:gd name="connsiteY7" fmla="*/ 107902 h 1079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8427" h="107902">
                  <a:moveTo>
                    <a:pt x="6768" y="107902"/>
                  </a:moveTo>
                  <a:cubicBezTo>
                    <a:pt x="3258" y="107902"/>
                    <a:pt x="288" y="105202"/>
                    <a:pt x="18" y="101557"/>
                  </a:cubicBezTo>
                  <a:cubicBezTo>
                    <a:pt x="-252" y="97777"/>
                    <a:pt x="2583" y="94672"/>
                    <a:pt x="6363" y="94402"/>
                  </a:cubicBezTo>
                  <a:cubicBezTo>
                    <a:pt x="53748" y="91567"/>
                    <a:pt x="91818" y="53767"/>
                    <a:pt x="94923" y="6382"/>
                  </a:cubicBezTo>
                  <a:cubicBezTo>
                    <a:pt x="95193" y="2602"/>
                    <a:pt x="98298" y="-368"/>
                    <a:pt x="102078" y="37"/>
                  </a:cubicBezTo>
                  <a:cubicBezTo>
                    <a:pt x="105858" y="307"/>
                    <a:pt x="108558" y="3547"/>
                    <a:pt x="108423" y="7192"/>
                  </a:cubicBezTo>
                  <a:cubicBezTo>
                    <a:pt x="104913" y="61192"/>
                    <a:pt x="61443" y="104527"/>
                    <a:pt x="7308" y="107767"/>
                  </a:cubicBezTo>
                  <a:cubicBezTo>
                    <a:pt x="7038" y="107902"/>
                    <a:pt x="6903" y="107902"/>
                    <a:pt x="6768" y="107902"/>
                  </a:cubicBezTo>
                  <a:close/>
                </a:path>
              </a:pathLst>
            </a:custGeom>
            <a:grpFill/>
            <a:ln w="13395" cap="flat">
              <a:noFill/>
              <a:prstDash val="solid"/>
              <a:miter/>
            </a:ln>
          </p:spPr>
          <p:txBody>
            <a:bodyPr rtlCol="0" anchor="ctr"/>
            <a:lstStyle/>
            <a:p>
              <a:endParaRPr lang="en-GB"/>
            </a:p>
          </p:txBody>
        </p:sp>
        <p:sp>
          <p:nvSpPr>
            <p:cNvPr id="73" name="Freeform: Shape 72">
              <a:extLst>
                <a:ext uri="{FF2B5EF4-FFF2-40B4-BE49-F238E27FC236}">
                  <a16:creationId xmlns:a16="http://schemas.microsoft.com/office/drawing/2014/main" id="{20EEE1CE-68AB-B308-9EAC-9D041618D26D}"/>
                </a:ext>
              </a:extLst>
            </p:cNvPr>
            <p:cNvSpPr/>
            <p:nvPr/>
          </p:nvSpPr>
          <p:spPr>
            <a:xfrm>
              <a:off x="546392" y="2985115"/>
              <a:ext cx="67500" cy="67500"/>
            </a:xfrm>
            <a:custGeom>
              <a:avLst/>
              <a:gdLst>
                <a:gd name="connsiteX0" fmla="*/ 33750 w 67500"/>
                <a:gd name="connsiteY0" fmla="*/ 67500 h 67500"/>
                <a:gd name="connsiteX1" fmla="*/ 0 w 67500"/>
                <a:gd name="connsiteY1" fmla="*/ 33750 h 67500"/>
                <a:gd name="connsiteX2" fmla="*/ 33750 w 67500"/>
                <a:gd name="connsiteY2" fmla="*/ 0 h 67500"/>
                <a:gd name="connsiteX3" fmla="*/ 67500 w 67500"/>
                <a:gd name="connsiteY3" fmla="*/ 33750 h 67500"/>
                <a:gd name="connsiteX4" fmla="*/ 33750 w 67500"/>
                <a:gd name="connsiteY4" fmla="*/ 67500 h 67500"/>
                <a:gd name="connsiteX5" fmla="*/ 33750 w 67500"/>
                <a:gd name="connsiteY5" fmla="*/ 13500 h 67500"/>
                <a:gd name="connsiteX6" fmla="*/ 13500 w 67500"/>
                <a:gd name="connsiteY6" fmla="*/ 33750 h 67500"/>
                <a:gd name="connsiteX7" fmla="*/ 33750 w 67500"/>
                <a:gd name="connsiteY7" fmla="*/ 54000 h 67500"/>
                <a:gd name="connsiteX8" fmla="*/ 54000 w 67500"/>
                <a:gd name="connsiteY8" fmla="*/ 33750 h 67500"/>
                <a:gd name="connsiteX9" fmla="*/ 33750 w 67500"/>
                <a:gd name="connsiteY9" fmla="*/ 13500 h 6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500" h="67500">
                  <a:moveTo>
                    <a:pt x="33750" y="67500"/>
                  </a:moveTo>
                  <a:cubicBezTo>
                    <a:pt x="15120" y="67500"/>
                    <a:pt x="0" y="52380"/>
                    <a:pt x="0" y="33750"/>
                  </a:cubicBezTo>
                  <a:cubicBezTo>
                    <a:pt x="0" y="15120"/>
                    <a:pt x="15120" y="0"/>
                    <a:pt x="33750" y="0"/>
                  </a:cubicBezTo>
                  <a:cubicBezTo>
                    <a:pt x="52380" y="0"/>
                    <a:pt x="67500" y="15120"/>
                    <a:pt x="67500" y="33750"/>
                  </a:cubicBezTo>
                  <a:cubicBezTo>
                    <a:pt x="67500" y="52380"/>
                    <a:pt x="52380" y="67500"/>
                    <a:pt x="33750" y="67500"/>
                  </a:cubicBezTo>
                  <a:close/>
                  <a:moveTo>
                    <a:pt x="33750" y="13500"/>
                  </a:moveTo>
                  <a:cubicBezTo>
                    <a:pt x="22545" y="13500"/>
                    <a:pt x="13500" y="22545"/>
                    <a:pt x="13500" y="33750"/>
                  </a:cubicBezTo>
                  <a:cubicBezTo>
                    <a:pt x="13500" y="44955"/>
                    <a:pt x="22545" y="54000"/>
                    <a:pt x="33750" y="54000"/>
                  </a:cubicBezTo>
                  <a:cubicBezTo>
                    <a:pt x="44955" y="54000"/>
                    <a:pt x="54000" y="44955"/>
                    <a:pt x="54000" y="33750"/>
                  </a:cubicBezTo>
                  <a:cubicBezTo>
                    <a:pt x="54000" y="22680"/>
                    <a:pt x="44955" y="13500"/>
                    <a:pt x="33750" y="13500"/>
                  </a:cubicBezTo>
                  <a:close/>
                </a:path>
              </a:pathLst>
            </a:custGeom>
            <a:grpFill/>
            <a:ln w="13395" cap="flat">
              <a:noFill/>
              <a:prstDash val="solid"/>
              <a:miter/>
            </a:ln>
          </p:spPr>
          <p:txBody>
            <a:bodyPr rtlCol="0" anchor="ctr"/>
            <a:lstStyle/>
            <a:p>
              <a:endParaRPr lang="en-GB"/>
            </a:p>
          </p:txBody>
        </p:sp>
      </p:grpSp>
      <p:sp>
        <p:nvSpPr>
          <p:cNvPr id="75" name="TextBox 74">
            <a:extLst>
              <a:ext uri="{FF2B5EF4-FFF2-40B4-BE49-F238E27FC236}">
                <a16:creationId xmlns:a16="http://schemas.microsoft.com/office/drawing/2014/main" id="{68EFC2E7-A8D3-CBC6-4247-1AFC34EDF673}"/>
              </a:ext>
            </a:extLst>
          </p:cNvPr>
          <p:cNvSpPr txBox="1"/>
          <p:nvPr/>
        </p:nvSpPr>
        <p:spPr>
          <a:xfrm>
            <a:off x="8072502" y="5299646"/>
            <a:ext cx="2331386" cy="830997"/>
          </a:xfrm>
          <a:prstGeom prst="rect">
            <a:avLst/>
          </a:prstGeom>
          <a:noFill/>
        </p:spPr>
        <p:txBody>
          <a:bodyPr wrap="square">
            <a:spAutoFit/>
          </a:bodyPr>
          <a:lstStyle/>
          <a:p>
            <a:r>
              <a:rPr lang="en-US" sz="1200"/>
              <a:t>Any relevant history of information security incidents, personal data breaches or regulatory enforcement activity.  </a:t>
            </a:r>
          </a:p>
        </p:txBody>
      </p:sp>
      <p:sp>
        <p:nvSpPr>
          <p:cNvPr id="77" name="Freeform: Shape 76">
            <a:extLst>
              <a:ext uri="{FF2B5EF4-FFF2-40B4-BE49-F238E27FC236}">
                <a16:creationId xmlns:a16="http://schemas.microsoft.com/office/drawing/2014/main" id="{1DF204A7-8117-DDDA-75F7-99ADF9934271}"/>
              </a:ext>
            </a:extLst>
          </p:cNvPr>
          <p:cNvSpPr/>
          <p:nvPr/>
        </p:nvSpPr>
        <p:spPr>
          <a:xfrm>
            <a:off x="8141552" y="4838506"/>
            <a:ext cx="432587" cy="431809"/>
          </a:xfrm>
          <a:custGeom>
            <a:avLst/>
            <a:gdLst>
              <a:gd name="connsiteX0" fmla="*/ 65792 w 432587"/>
              <a:gd name="connsiteY0" fmla="*/ 346127 h 431809"/>
              <a:gd name="connsiteX1" fmla="*/ 288528 w 432587"/>
              <a:gd name="connsiteY1" fmla="*/ 346127 h 431809"/>
              <a:gd name="connsiteX2" fmla="*/ 288528 w 432587"/>
              <a:gd name="connsiteY2" fmla="*/ 360467 h 431809"/>
              <a:gd name="connsiteX3" fmla="*/ 65792 w 432587"/>
              <a:gd name="connsiteY3" fmla="*/ 360467 h 431809"/>
              <a:gd name="connsiteX4" fmla="*/ 65792 w 432587"/>
              <a:gd name="connsiteY4" fmla="*/ 317447 h 431809"/>
              <a:gd name="connsiteX5" fmla="*/ 259788 w 432587"/>
              <a:gd name="connsiteY5" fmla="*/ 317447 h 431809"/>
              <a:gd name="connsiteX6" fmla="*/ 259788 w 432587"/>
              <a:gd name="connsiteY6" fmla="*/ 331787 h 431809"/>
              <a:gd name="connsiteX7" fmla="*/ 65792 w 432587"/>
              <a:gd name="connsiteY7" fmla="*/ 331787 h 431809"/>
              <a:gd name="connsiteX8" fmla="*/ 327327 w 432587"/>
              <a:gd name="connsiteY8" fmla="*/ 310277 h 431809"/>
              <a:gd name="connsiteX9" fmla="*/ 310083 w 432587"/>
              <a:gd name="connsiteY9" fmla="*/ 327484 h 431809"/>
              <a:gd name="connsiteX10" fmla="*/ 310083 w 432587"/>
              <a:gd name="connsiteY10" fmla="*/ 333218 h 431809"/>
              <a:gd name="connsiteX11" fmla="*/ 312238 w 432587"/>
              <a:gd name="connsiteY11" fmla="*/ 338239 h 431809"/>
              <a:gd name="connsiteX12" fmla="*/ 386961 w 432587"/>
              <a:gd name="connsiteY12" fmla="*/ 412808 h 431809"/>
              <a:gd name="connsiteX13" fmla="*/ 399896 w 432587"/>
              <a:gd name="connsiteY13" fmla="*/ 417829 h 431809"/>
              <a:gd name="connsiteX14" fmla="*/ 412828 w 432587"/>
              <a:gd name="connsiteY14" fmla="*/ 412808 h 431809"/>
              <a:gd name="connsiteX15" fmla="*/ 412828 w 432587"/>
              <a:gd name="connsiteY15" fmla="*/ 386994 h 431809"/>
              <a:gd name="connsiteX16" fmla="*/ 338105 w 432587"/>
              <a:gd name="connsiteY16" fmla="*/ 312426 h 431809"/>
              <a:gd name="connsiteX17" fmla="*/ 333073 w 432587"/>
              <a:gd name="connsiteY17" fmla="*/ 310277 h 431809"/>
              <a:gd name="connsiteX18" fmla="*/ 37052 w 432587"/>
              <a:gd name="connsiteY18" fmla="*/ 288766 h 431809"/>
              <a:gd name="connsiteX19" fmla="*/ 51422 w 432587"/>
              <a:gd name="connsiteY19" fmla="*/ 288766 h 431809"/>
              <a:gd name="connsiteX20" fmla="*/ 51422 w 432587"/>
              <a:gd name="connsiteY20" fmla="*/ 360467 h 431809"/>
              <a:gd name="connsiteX21" fmla="*/ 72977 w 432587"/>
              <a:gd name="connsiteY21" fmla="*/ 381978 h 431809"/>
              <a:gd name="connsiteX22" fmla="*/ 324453 w 432587"/>
              <a:gd name="connsiteY22" fmla="*/ 381978 h 431809"/>
              <a:gd name="connsiteX23" fmla="*/ 324453 w 432587"/>
              <a:gd name="connsiteY23" fmla="*/ 396318 h 431809"/>
              <a:gd name="connsiteX24" fmla="*/ 72977 w 432587"/>
              <a:gd name="connsiteY24" fmla="*/ 396318 h 431809"/>
              <a:gd name="connsiteX25" fmla="*/ 37052 w 432587"/>
              <a:gd name="connsiteY25" fmla="*/ 360467 h 431809"/>
              <a:gd name="connsiteX26" fmla="*/ 324453 w 432587"/>
              <a:gd name="connsiteY26" fmla="*/ 252916 h 431809"/>
              <a:gd name="connsiteX27" fmla="*/ 367563 w 432587"/>
              <a:gd name="connsiteY27" fmla="*/ 252916 h 431809"/>
              <a:gd name="connsiteX28" fmla="*/ 367563 w 432587"/>
              <a:gd name="connsiteY28" fmla="*/ 267256 h 431809"/>
              <a:gd name="connsiteX29" fmla="*/ 324453 w 432587"/>
              <a:gd name="connsiteY29" fmla="*/ 267256 h 431809"/>
              <a:gd name="connsiteX30" fmla="*/ 266973 w 432587"/>
              <a:gd name="connsiteY30" fmla="*/ 250048 h 431809"/>
              <a:gd name="connsiteX31" fmla="*/ 256195 w 432587"/>
              <a:gd name="connsiteY31" fmla="*/ 261517 h 431809"/>
              <a:gd name="connsiteX32" fmla="*/ 302898 w 432587"/>
              <a:gd name="connsiteY32" fmla="*/ 313862 h 431809"/>
              <a:gd name="connsiteX33" fmla="*/ 314391 w 432587"/>
              <a:gd name="connsiteY33" fmla="*/ 303107 h 431809"/>
              <a:gd name="connsiteX34" fmla="*/ 317268 w 432587"/>
              <a:gd name="connsiteY34" fmla="*/ 217065 h 431809"/>
              <a:gd name="connsiteX35" fmla="*/ 367563 w 432587"/>
              <a:gd name="connsiteY35" fmla="*/ 217065 h 431809"/>
              <a:gd name="connsiteX36" fmla="*/ 367563 w 432587"/>
              <a:gd name="connsiteY36" fmla="*/ 231405 h 431809"/>
              <a:gd name="connsiteX37" fmla="*/ 317268 w 432587"/>
              <a:gd name="connsiteY37" fmla="*/ 231405 h 431809"/>
              <a:gd name="connsiteX38" fmla="*/ 101717 w 432587"/>
              <a:gd name="connsiteY38" fmla="*/ 209895 h 431809"/>
              <a:gd name="connsiteX39" fmla="*/ 202307 w 432587"/>
              <a:gd name="connsiteY39" fmla="*/ 209895 h 431809"/>
              <a:gd name="connsiteX40" fmla="*/ 202307 w 432587"/>
              <a:gd name="connsiteY40" fmla="*/ 224235 h 431809"/>
              <a:gd name="connsiteX41" fmla="*/ 101717 w 432587"/>
              <a:gd name="connsiteY41" fmla="*/ 224235 h 431809"/>
              <a:gd name="connsiteX42" fmla="*/ 317268 w 432587"/>
              <a:gd name="connsiteY42" fmla="*/ 181215 h 431809"/>
              <a:gd name="connsiteX43" fmla="*/ 367563 w 432587"/>
              <a:gd name="connsiteY43" fmla="*/ 181215 h 431809"/>
              <a:gd name="connsiteX44" fmla="*/ 367563 w 432587"/>
              <a:gd name="connsiteY44" fmla="*/ 195555 h 431809"/>
              <a:gd name="connsiteX45" fmla="*/ 317268 w 432587"/>
              <a:gd name="connsiteY45" fmla="*/ 195555 h 431809"/>
              <a:gd name="connsiteX46" fmla="*/ 317268 w 432587"/>
              <a:gd name="connsiteY46" fmla="*/ 145364 h 431809"/>
              <a:gd name="connsiteX47" fmla="*/ 367563 w 432587"/>
              <a:gd name="connsiteY47" fmla="*/ 145364 h 431809"/>
              <a:gd name="connsiteX48" fmla="*/ 367563 w 432587"/>
              <a:gd name="connsiteY48" fmla="*/ 159704 h 431809"/>
              <a:gd name="connsiteX49" fmla="*/ 317268 w 432587"/>
              <a:gd name="connsiteY49" fmla="*/ 159704 h 431809"/>
              <a:gd name="connsiteX50" fmla="*/ 152012 w 432587"/>
              <a:gd name="connsiteY50" fmla="*/ 138194 h 431809"/>
              <a:gd name="connsiteX51" fmla="*/ 137642 w 432587"/>
              <a:gd name="connsiteY51" fmla="*/ 152534 h 431809"/>
              <a:gd name="connsiteX52" fmla="*/ 152012 w 432587"/>
              <a:gd name="connsiteY52" fmla="*/ 166874 h 431809"/>
              <a:gd name="connsiteX53" fmla="*/ 166382 w 432587"/>
              <a:gd name="connsiteY53" fmla="*/ 152534 h 431809"/>
              <a:gd name="connsiteX54" fmla="*/ 152012 w 432587"/>
              <a:gd name="connsiteY54" fmla="*/ 138194 h 431809"/>
              <a:gd name="connsiteX55" fmla="*/ 161352 w 432587"/>
              <a:gd name="connsiteY55" fmla="*/ 125285 h 431809"/>
              <a:gd name="connsiteX56" fmla="*/ 180034 w 432587"/>
              <a:gd name="connsiteY56" fmla="*/ 143928 h 431809"/>
              <a:gd name="connsiteX57" fmla="*/ 161352 w 432587"/>
              <a:gd name="connsiteY57" fmla="*/ 179779 h 431809"/>
              <a:gd name="connsiteX58" fmla="*/ 221705 w 432587"/>
              <a:gd name="connsiteY58" fmla="*/ 152534 h 431809"/>
              <a:gd name="connsiteX59" fmla="*/ 161352 w 432587"/>
              <a:gd name="connsiteY59" fmla="*/ 125285 h 431809"/>
              <a:gd name="connsiteX60" fmla="*/ 142670 w 432587"/>
              <a:gd name="connsiteY60" fmla="*/ 125285 h 431809"/>
              <a:gd name="connsiteX61" fmla="*/ 82317 w 432587"/>
              <a:gd name="connsiteY61" fmla="*/ 152534 h 431809"/>
              <a:gd name="connsiteX62" fmla="*/ 142670 w 432587"/>
              <a:gd name="connsiteY62" fmla="*/ 179779 h 431809"/>
              <a:gd name="connsiteX63" fmla="*/ 123988 w 432587"/>
              <a:gd name="connsiteY63" fmla="*/ 161135 h 431809"/>
              <a:gd name="connsiteX64" fmla="*/ 142670 w 432587"/>
              <a:gd name="connsiteY64" fmla="*/ 125285 h 431809"/>
              <a:gd name="connsiteX65" fmla="*/ 156951 w 432587"/>
              <a:gd name="connsiteY65" fmla="*/ 110677 h 431809"/>
              <a:gd name="connsiteX66" fmla="*/ 236795 w 432587"/>
              <a:gd name="connsiteY66" fmla="*/ 148231 h 431809"/>
              <a:gd name="connsiteX67" fmla="*/ 241107 w 432587"/>
              <a:gd name="connsiteY67" fmla="*/ 152534 h 431809"/>
              <a:gd name="connsiteX68" fmla="*/ 237514 w 432587"/>
              <a:gd name="connsiteY68" fmla="*/ 157550 h 431809"/>
              <a:gd name="connsiteX69" fmla="*/ 230329 w 432587"/>
              <a:gd name="connsiteY69" fmla="*/ 164720 h 431809"/>
              <a:gd name="connsiteX70" fmla="*/ 68666 w 432587"/>
              <a:gd name="connsiteY70" fmla="*/ 157550 h 431809"/>
              <a:gd name="connsiteX71" fmla="*/ 67947 w 432587"/>
              <a:gd name="connsiteY71" fmla="*/ 156836 h 431809"/>
              <a:gd name="connsiteX72" fmla="*/ 64354 w 432587"/>
              <a:gd name="connsiteY72" fmla="*/ 152534 h 431809"/>
              <a:gd name="connsiteX73" fmla="*/ 67227 w 432587"/>
              <a:gd name="connsiteY73" fmla="*/ 147513 h 431809"/>
              <a:gd name="connsiteX74" fmla="*/ 74412 w 432587"/>
              <a:gd name="connsiteY74" fmla="*/ 140343 h 431809"/>
              <a:gd name="connsiteX75" fmla="*/ 156951 w 432587"/>
              <a:gd name="connsiteY75" fmla="*/ 110677 h 431809"/>
              <a:gd name="connsiteX76" fmla="*/ 317268 w 432587"/>
              <a:gd name="connsiteY76" fmla="*/ 109513 h 431809"/>
              <a:gd name="connsiteX77" fmla="*/ 367563 w 432587"/>
              <a:gd name="connsiteY77" fmla="*/ 109513 h 431809"/>
              <a:gd name="connsiteX78" fmla="*/ 367563 w 432587"/>
              <a:gd name="connsiteY78" fmla="*/ 123853 h 431809"/>
              <a:gd name="connsiteX79" fmla="*/ 317268 w 432587"/>
              <a:gd name="connsiteY79" fmla="*/ 123853 h 431809"/>
              <a:gd name="connsiteX80" fmla="*/ 101717 w 432587"/>
              <a:gd name="connsiteY80" fmla="*/ 80832 h 431809"/>
              <a:gd name="connsiteX81" fmla="*/ 202307 w 432587"/>
              <a:gd name="connsiteY81" fmla="*/ 80832 h 431809"/>
              <a:gd name="connsiteX82" fmla="*/ 202307 w 432587"/>
              <a:gd name="connsiteY82" fmla="*/ 95173 h 431809"/>
              <a:gd name="connsiteX83" fmla="*/ 101717 w 432587"/>
              <a:gd name="connsiteY83" fmla="*/ 95173 h 431809"/>
              <a:gd name="connsiteX84" fmla="*/ 302898 w 432587"/>
              <a:gd name="connsiteY84" fmla="*/ 73662 h 431809"/>
              <a:gd name="connsiteX85" fmla="*/ 367563 w 432587"/>
              <a:gd name="connsiteY85" fmla="*/ 73662 h 431809"/>
              <a:gd name="connsiteX86" fmla="*/ 367563 w 432587"/>
              <a:gd name="connsiteY86" fmla="*/ 88002 h 431809"/>
              <a:gd name="connsiteX87" fmla="*/ 302898 w 432587"/>
              <a:gd name="connsiteY87" fmla="*/ 88002 h 431809"/>
              <a:gd name="connsiteX88" fmla="*/ 152012 w 432587"/>
              <a:gd name="connsiteY88" fmla="*/ 44982 h 431809"/>
              <a:gd name="connsiteX89" fmla="*/ 44237 w 432587"/>
              <a:gd name="connsiteY89" fmla="*/ 152535 h 431809"/>
              <a:gd name="connsiteX90" fmla="*/ 152012 w 432587"/>
              <a:gd name="connsiteY90" fmla="*/ 260086 h 431809"/>
              <a:gd name="connsiteX91" fmla="*/ 259788 w 432587"/>
              <a:gd name="connsiteY91" fmla="*/ 152535 h 431809"/>
              <a:gd name="connsiteX92" fmla="*/ 152012 w 432587"/>
              <a:gd name="connsiteY92" fmla="*/ 44982 h 431809"/>
              <a:gd name="connsiteX93" fmla="*/ 281343 w 432587"/>
              <a:gd name="connsiteY93" fmla="*/ 37812 h 431809"/>
              <a:gd name="connsiteX94" fmla="*/ 360378 w 432587"/>
              <a:gd name="connsiteY94" fmla="*/ 37812 h 431809"/>
              <a:gd name="connsiteX95" fmla="*/ 396304 w 432587"/>
              <a:gd name="connsiteY95" fmla="*/ 73663 h 431809"/>
              <a:gd name="connsiteX96" fmla="*/ 396304 w 432587"/>
              <a:gd name="connsiteY96" fmla="*/ 310277 h 431809"/>
              <a:gd name="connsiteX97" fmla="*/ 381933 w 432587"/>
              <a:gd name="connsiteY97" fmla="*/ 310277 h 431809"/>
              <a:gd name="connsiteX98" fmla="*/ 381933 w 432587"/>
              <a:gd name="connsiteY98" fmla="*/ 73663 h 431809"/>
              <a:gd name="connsiteX99" fmla="*/ 360378 w 432587"/>
              <a:gd name="connsiteY99" fmla="*/ 52152 h 431809"/>
              <a:gd name="connsiteX100" fmla="*/ 281343 w 432587"/>
              <a:gd name="connsiteY100" fmla="*/ 52152 h 431809"/>
              <a:gd name="connsiteX101" fmla="*/ 152012 w 432587"/>
              <a:gd name="connsiteY101" fmla="*/ 30642 h 431809"/>
              <a:gd name="connsiteX102" fmla="*/ 274158 w 432587"/>
              <a:gd name="connsiteY102" fmla="*/ 152535 h 431809"/>
              <a:gd name="connsiteX103" fmla="*/ 152012 w 432587"/>
              <a:gd name="connsiteY103" fmla="*/ 274427 h 431809"/>
              <a:gd name="connsiteX104" fmla="*/ 29867 w 432587"/>
              <a:gd name="connsiteY104" fmla="*/ 152535 h 431809"/>
              <a:gd name="connsiteX105" fmla="*/ 152012 w 432587"/>
              <a:gd name="connsiteY105" fmla="*/ 30642 h 431809"/>
              <a:gd name="connsiteX106" fmla="*/ 152012 w 432587"/>
              <a:gd name="connsiteY106" fmla="*/ 16301 h 431809"/>
              <a:gd name="connsiteX107" fmla="*/ 15497 w 432587"/>
              <a:gd name="connsiteY107" fmla="*/ 152534 h 431809"/>
              <a:gd name="connsiteX108" fmla="*/ 152012 w 432587"/>
              <a:gd name="connsiteY108" fmla="*/ 288766 h 431809"/>
              <a:gd name="connsiteX109" fmla="*/ 288528 w 432587"/>
              <a:gd name="connsiteY109" fmla="*/ 152534 h 431809"/>
              <a:gd name="connsiteX110" fmla="*/ 152012 w 432587"/>
              <a:gd name="connsiteY110" fmla="*/ 16301 h 431809"/>
              <a:gd name="connsiteX111" fmla="*/ 124528 w 432587"/>
              <a:gd name="connsiteY111" fmla="*/ 2497 h 431809"/>
              <a:gd name="connsiteX112" fmla="*/ 238233 w 432587"/>
              <a:gd name="connsiteY112" fmla="*/ 27056 h 431809"/>
              <a:gd name="connsiteX113" fmla="*/ 276313 w 432587"/>
              <a:gd name="connsiteY113" fmla="*/ 237858 h 431809"/>
              <a:gd name="connsiteX114" fmla="*/ 328046 w 432587"/>
              <a:gd name="connsiteY114" fmla="*/ 295937 h 431809"/>
              <a:gd name="connsiteX115" fmla="*/ 333073 w 432587"/>
              <a:gd name="connsiteY115" fmla="*/ 295937 h 431809"/>
              <a:gd name="connsiteX116" fmla="*/ 348163 w 432587"/>
              <a:gd name="connsiteY116" fmla="*/ 302389 h 431809"/>
              <a:gd name="connsiteX117" fmla="*/ 422886 w 432587"/>
              <a:gd name="connsiteY117" fmla="*/ 376239 h 431809"/>
              <a:gd name="connsiteX118" fmla="*/ 422886 w 432587"/>
              <a:gd name="connsiteY118" fmla="*/ 422131 h 431809"/>
              <a:gd name="connsiteX119" fmla="*/ 376903 w 432587"/>
              <a:gd name="connsiteY119" fmla="*/ 422131 h 431809"/>
              <a:gd name="connsiteX120" fmla="*/ 302180 w 432587"/>
              <a:gd name="connsiteY120" fmla="*/ 347559 h 431809"/>
              <a:gd name="connsiteX121" fmla="*/ 295713 w 432587"/>
              <a:gd name="connsiteY121" fmla="*/ 332504 h 431809"/>
              <a:gd name="connsiteX122" fmla="*/ 295713 w 432587"/>
              <a:gd name="connsiteY122" fmla="*/ 326766 h 431809"/>
              <a:gd name="connsiteX123" fmla="*/ 245418 w 432587"/>
              <a:gd name="connsiteY123" fmla="*/ 270123 h 431809"/>
              <a:gd name="connsiteX124" fmla="*/ 65073 w 432587"/>
              <a:gd name="connsiteY124" fmla="*/ 275857 h 431809"/>
              <a:gd name="connsiteX125" fmla="*/ 26990 w 432587"/>
              <a:gd name="connsiteY125" fmla="*/ 65057 h 431809"/>
              <a:gd name="connsiteX126" fmla="*/ 124528 w 432587"/>
              <a:gd name="connsiteY126" fmla="*/ 2497 h 431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32587" h="431809">
                <a:moveTo>
                  <a:pt x="65792" y="346127"/>
                </a:moveTo>
                <a:lnTo>
                  <a:pt x="288528" y="346127"/>
                </a:lnTo>
                <a:lnTo>
                  <a:pt x="288528" y="360467"/>
                </a:lnTo>
                <a:lnTo>
                  <a:pt x="65792" y="360467"/>
                </a:lnTo>
                <a:close/>
                <a:moveTo>
                  <a:pt x="65792" y="317447"/>
                </a:moveTo>
                <a:lnTo>
                  <a:pt x="259788" y="317447"/>
                </a:lnTo>
                <a:lnTo>
                  <a:pt x="259788" y="331787"/>
                </a:lnTo>
                <a:lnTo>
                  <a:pt x="65792" y="331787"/>
                </a:lnTo>
                <a:close/>
                <a:moveTo>
                  <a:pt x="327327" y="310277"/>
                </a:moveTo>
                <a:lnTo>
                  <a:pt x="310083" y="327484"/>
                </a:lnTo>
                <a:lnTo>
                  <a:pt x="310083" y="333218"/>
                </a:lnTo>
                <a:cubicBezTo>
                  <a:pt x="310083" y="335372"/>
                  <a:pt x="310799" y="336804"/>
                  <a:pt x="312238" y="338239"/>
                </a:cubicBezTo>
                <a:lnTo>
                  <a:pt x="386961" y="412808"/>
                </a:lnTo>
                <a:cubicBezTo>
                  <a:pt x="390554" y="415675"/>
                  <a:pt x="394866" y="417829"/>
                  <a:pt x="399896" y="417829"/>
                </a:cubicBezTo>
                <a:cubicBezTo>
                  <a:pt x="404204" y="417829"/>
                  <a:pt x="409236" y="415675"/>
                  <a:pt x="412828" y="412808"/>
                </a:cubicBezTo>
                <a:cubicBezTo>
                  <a:pt x="420013" y="405638"/>
                  <a:pt x="420013" y="394165"/>
                  <a:pt x="412828" y="386994"/>
                </a:cubicBezTo>
                <a:lnTo>
                  <a:pt x="338105" y="312426"/>
                </a:lnTo>
                <a:cubicBezTo>
                  <a:pt x="336666" y="310994"/>
                  <a:pt x="335231" y="310277"/>
                  <a:pt x="333073" y="310277"/>
                </a:cubicBezTo>
                <a:close/>
                <a:moveTo>
                  <a:pt x="37052" y="288766"/>
                </a:moveTo>
                <a:lnTo>
                  <a:pt x="51422" y="288766"/>
                </a:lnTo>
                <a:lnTo>
                  <a:pt x="51422" y="360467"/>
                </a:lnTo>
                <a:cubicBezTo>
                  <a:pt x="51422" y="372654"/>
                  <a:pt x="60761" y="381978"/>
                  <a:pt x="72977" y="381978"/>
                </a:cubicBezTo>
                <a:lnTo>
                  <a:pt x="324453" y="381978"/>
                </a:lnTo>
                <a:lnTo>
                  <a:pt x="324453" y="396318"/>
                </a:lnTo>
                <a:lnTo>
                  <a:pt x="72977" y="396318"/>
                </a:lnTo>
                <a:cubicBezTo>
                  <a:pt x="52857" y="396318"/>
                  <a:pt x="37052" y="380542"/>
                  <a:pt x="37052" y="360467"/>
                </a:cubicBezTo>
                <a:close/>
                <a:moveTo>
                  <a:pt x="324453" y="252916"/>
                </a:moveTo>
                <a:lnTo>
                  <a:pt x="367563" y="252916"/>
                </a:lnTo>
                <a:lnTo>
                  <a:pt x="367563" y="267256"/>
                </a:lnTo>
                <a:lnTo>
                  <a:pt x="324453" y="267256"/>
                </a:lnTo>
                <a:close/>
                <a:moveTo>
                  <a:pt x="266973" y="250048"/>
                </a:moveTo>
                <a:cubicBezTo>
                  <a:pt x="264096" y="253633"/>
                  <a:pt x="259788" y="257932"/>
                  <a:pt x="256195" y="261517"/>
                </a:cubicBezTo>
                <a:lnTo>
                  <a:pt x="302898" y="313862"/>
                </a:lnTo>
                <a:lnTo>
                  <a:pt x="314391" y="303107"/>
                </a:lnTo>
                <a:close/>
                <a:moveTo>
                  <a:pt x="317268" y="217065"/>
                </a:moveTo>
                <a:lnTo>
                  <a:pt x="367563" y="217065"/>
                </a:lnTo>
                <a:lnTo>
                  <a:pt x="367563" y="231405"/>
                </a:lnTo>
                <a:lnTo>
                  <a:pt x="317268" y="231405"/>
                </a:lnTo>
                <a:close/>
                <a:moveTo>
                  <a:pt x="101717" y="209895"/>
                </a:moveTo>
                <a:lnTo>
                  <a:pt x="202307" y="209895"/>
                </a:lnTo>
                <a:lnTo>
                  <a:pt x="202307" y="224235"/>
                </a:lnTo>
                <a:lnTo>
                  <a:pt x="101717" y="224235"/>
                </a:lnTo>
                <a:close/>
                <a:moveTo>
                  <a:pt x="317268" y="181215"/>
                </a:moveTo>
                <a:lnTo>
                  <a:pt x="367563" y="181215"/>
                </a:lnTo>
                <a:lnTo>
                  <a:pt x="367563" y="195555"/>
                </a:lnTo>
                <a:lnTo>
                  <a:pt x="317268" y="195555"/>
                </a:lnTo>
                <a:close/>
                <a:moveTo>
                  <a:pt x="317268" y="145364"/>
                </a:moveTo>
                <a:lnTo>
                  <a:pt x="367563" y="145364"/>
                </a:lnTo>
                <a:lnTo>
                  <a:pt x="367563" y="159704"/>
                </a:lnTo>
                <a:lnTo>
                  <a:pt x="317268" y="159704"/>
                </a:lnTo>
                <a:close/>
                <a:moveTo>
                  <a:pt x="152012" y="138194"/>
                </a:moveTo>
                <a:cubicBezTo>
                  <a:pt x="144109" y="138194"/>
                  <a:pt x="137642" y="144646"/>
                  <a:pt x="137642" y="152534"/>
                </a:cubicBezTo>
                <a:cubicBezTo>
                  <a:pt x="137642" y="160421"/>
                  <a:pt x="144109" y="166874"/>
                  <a:pt x="152012" y="166874"/>
                </a:cubicBezTo>
                <a:cubicBezTo>
                  <a:pt x="159913" y="166874"/>
                  <a:pt x="166382" y="160421"/>
                  <a:pt x="166382" y="152534"/>
                </a:cubicBezTo>
                <a:cubicBezTo>
                  <a:pt x="166382" y="144646"/>
                  <a:pt x="159913" y="138194"/>
                  <a:pt x="152012" y="138194"/>
                </a:cubicBezTo>
                <a:close/>
                <a:moveTo>
                  <a:pt x="161352" y="125285"/>
                </a:moveTo>
                <a:cubicBezTo>
                  <a:pt x="170691" y="128156"/>
                  <a:pt x="177160" y="135326"/>
                  <a:pt x="180034" y="143928"/>
                </a:cubicBezTo>
                <a:cubicBezTo>
                  <a:pt x="184345" y="158986"/>
                  <a:pt x="176441" y="174761"/>
                  <a:pt x="161352" y="179779"/>
                </a:cubicBezTo>
                <a:cubicBezTo>
                  <a:pt x="183627" y="177629"/>
                  <a:pt x="204462" y="168306"/>
                  <a:pt x="221705" y="152534"/>
                </a:cubicBezTo>
                <a:cubicBezTo>
                  <a:pt x="205182" y="136758"/>
                  <a:pt x="183627" y="127438"/>
                  <a:pt x="161352" y="125285"/>
                </a:cubicBezTo>
                <a:close/>
                <a:moveTo>
                  <a:pt x="142670" y="125285"/>
                </a:moveTo>
                <a:cubicBezTo>
                  <a:pt x="120396" y="127438"/>
                  <a:pt x="99560" y="136758"/>
                  <a:pt x="82317" y="152534"/>
                </a:cubicBezTo>
                <a:cubicBezTo>
                  <a:pt x="98840" y="168306"/>
                  <a:pt x="120396" y="177629"/>
                  <a:pt x="142670" y="179779"/>
                </a:cubicBezTo>
                <a:cubicBezTo>
                  <a:pt x="133331" y="176911"/>
                  <a:pt x="126865" y="169741"/>
                  <a:pt x="123988" y="161135"/>
                </a:cubicBezTo>
                <a:cubicBezTo>
                  <a:pt x="119680" y="146081"/>
                  <a:pt x="127581" y="130306"/>
                  <a:pt x="142670" y="125285"/>
                </a:cubicBezTo>
                <a:close/>
                <a:moveTo>
                  <a:pt x="156951" y="110677"/>
                </a:moveTo>
                <a:cubicBezTo>
                  <a:pt x="186320" y="112021"/>
                  <a:pt x="215240" y="124569"/>
                  <a:pt x="236795" y="148231"/>
                </a:cubicBezTo>
                <a:lnTo>
                  <a:pt x="241107" y="152534"/>
                </a:lnTo>
                <a:lnTo>
                  <a:pt x="237514" y="157550"/>
                </a:lnTo>
                <a:cubicBezTo>
                  <a:pt x="235356" y="160421"/>
                  <a:pt x="232483" y="162571"/>
                  <a:pt x="230329" y="164720"/>
                </a:cubicBezTo>
                <a:cubicBezTo>
                  <a:pt x="183627" y="207027"/>
                  <a:pt x="111057" y="204156"/>
                  <a:pt x="68666" y="157550"/>
                </a:cubicBezTo>
                <a:lnTo>
                  <a:pt x="67947" y="156836"/>
                </a:lnTo>
                <a:lnTo>
                  <a:pt x="64354" y="152534"/>
                </a:lnTo>
                <a:lnTo>
                  <a:pt x="67227" y="147513"/>
                </a:lnTo>
                <a:cubicBezTo>
                  <a:pt x="69385" y="144646"/>
                  <a:pt x="72258" y="142496"/>
                  <a:pt x="74412" y="140343"/>
                </a:cubicBezTo>
                <a:cubicBezTo>
                  <a:pt x="97764" y="119192"/>
                  <a:pt x="127582" y="109333"/>
                  <a:pt x="156951" y="110677"/>
                </a:cubicBezTo>
                <a:close/>
                <a:moveTo>
                  <a:pt x="317268" y="109513"/>
                </a:moveTo>
                <a:lnTo>
                  <a:pt x="367563" y="109513"/>
                </a:lnTo>
                <a:lnTo>
                  <a:pt x="367563" y="123853"/>
                </a:lnTo>
                <a:lnTo>
                  <a:pt x="317268" y="123853"/>
                </a:lnTo>
                <a:close/>
                <a:moveTo>
                  <a:pt x="101717" y="80832"/>
                </a:moveTo>
                <a:lnTo>
                  <a:pt x="202307" y="80832"/>
                </a:lnTo>
                <a:lnTo>
                  <a:pt x="202307" y="95173"/>
                </a:lnTo>
                <a:lnTo>
                  <a:pt x="101717" y="95173"/>
                </a:lnTo>
                <a:close/>
                <a:moveTo>
                  <a:pt x="302898" y="73662"/>
                </a:moveTo>
                <a:lnTo>
                  <a:pt x="367563" y="73662"/>
                </a:lnTo>
                <a:lnTo>
                  <a:pt x="367563" y="88002"/>
                </a:lnTo>
                <a:lnTo>
                  <a:pt x="302898" y="88002"/>
                </a:lnTo>
                <a:close/>
                <a:moveTo>
                  <a:pt x="152012" y="44982"/>
                </a:moveTo>
                <a:cubicBezTo>
                  <a:pt x="92375" y="44982"/>
                  <a:pt x="44237" y="93020"/>
                  <a:pt x="44237" y="152535"/>
                </a:cubicBezTo>
                <a:cubicBezTo>
                  <a:pt x="44237" y="212045"/>
                  <a:pt x="92375" y="260086"/>
                  <a:pt x="152012" y="260086"/>
                </a:cubicBezTo>
                <a:cubicBezTo>
                  <a:pt x="211647" y="260086"/>
                  <a:pt x="259788" y="212045"/>
                  <a:pt x="259788" y="152535"/>
                </a:cubicBezTo>
                <a:cubicBezTo>
                  <a:pt x="259788" y="93020"/>
                  <a:pt x="211647" y="44982"/>
                  <a:pt x="152012" y="44982"/>
                </a:cubicBezTo>
                <a:close/>
                <a:moveTo>
                  <a:pt x="281343" y="37812"/>
                </a:moveTo>
                <a:lnTo>
                  <a:pt x="360378" y="37812"/>
                </a:lnTo>
                <a:cubicBezTo>
                  <a:pt x="380496" y="37812"/>
                  <a:pt x="396304" y="53584"/>
                  <a:pt x="396304" y="73663"/>
                </a:cubicBezTo>
                <a:lnTo>
                  <a:pt x="396304" y="310277"/>
                </a:lnTo>
                <a:lnTo>
                  <a:pt x="381933" y="310277"/>
                </a:lnTo>
                <a:lnTo>
                  <a:pt x="381933" y="73663"/>
                </a:lnTo>
                <a:cubicBezTo>
                  <a:pt x="381933" y="61472"/>
                  <a:pt x="372591" y="52152"/>
                  <a:pt x="360378" y="52152"/>
                </a:cubicBezTo>
                <a:lnTo>
                  <a:pt x="281343" y="52152"/>
                </a:lnTo>
                <a:close/>
                <a:moveTo>
                  <a:pt x="152012" y="30642"/>
                </a:moveTo>
                <a:cubicBezTo>
                  <a:pt x="219551" y="30642"/>
                  <a:pt x="274158" y="85136"/>
                  <a:pt x="274158" y="152535"/>
                </a:cubicBezTo>
                <a:cubicBezTo>
                  <a:pt x="274158" y="219933"/>
                  <a:pt x="219551" y="274427"/>
                  <a:pt x="152012" y="274427"/>
                </a:cubicBezTo>
                <a:cubicBezTo>
                  <a:pt x="84470" y="274427"/>
                  <a:pt x="29867" y="219933"/>
                  <a:pt x="29867" y="152535"/>
                </a:cubicBezTo>
                <a:cubicBezTo>
                  <a:pt x="29867" y="85136"/>
                  <a:pt x="84470" y="30642"/>
                  <a:pt x="152012" y="30642"/>
                </a:cubicBezTo>
                <a:close/>
                <a:moveTo>
                  <a:pt x="152012" y="16301"/>
                </a:moveTo>
                <a:cubicBezTo>
                  <a:pt x="76570" y="16301"/>
                  <a:pt x="15497" y="77247"/>
                  <a:pt x="15497" y="152534"/>
                </a:cubicBezTo>
                <a:cubicBezTo>
                  <a:pt x="15497" y="227820"/>
                  <a:pt x="76570" y="288766"/>
                  <a:pt x="152012" y="288766"/>
                </a:cubicBezTo>
                <a:cubicBezTo>
                  <a:pt x="227455" y="288766"/>
                  <a:pt x="288528" y="227820"/>
                  <a:pt x="288528" y="152534"/>
                </a:cubicBezTo>
                <a:cubicBezTo>
                  <a:pt x="288528" y="77247"/>
                  <a:pt x="227455" y="16301"/>
                  <a:pt x="152012" y="16301"/>
                </a:cubicBezTo>
                <a:close/>
                <a:moveTo>
                  <a:pt x="124528" y="2497"/>
                </a:moveTo>
                <a:cubicBezTo>
                  <a:pt x="162789" y="-4494"/>
                  <a:pt x="203745" y="3036"/>
                  <a:pt x="238233" y="27056"/>
                </a:cubicBezTo>
                <a:cubicBezTo>
                  <a:pt x="307206" y="75094"/>
                  <a:pt x="323735" y="169024"/>
                  <a:pt x="276313" y="237858"/>
                </a:cubicBezTo>
                <a:lnTo>
                  <a:pt x="328046" y="295937"/>
                </a:lnTo>
                <a:lnTo>
                  <a:pt x="333073" y="295937"/>
                </a:lnTo>
                <a:cubicBezTo>
                  <a:pt x="338823" y="295937"/>
                  <a:pt x="343851" y="298086"/>
                  <a:pt x="348163" y="302389"/>
                </a:cubicBezTo>
                <a:lnTo>
                  <a:pt x="422886" y="376239"/>
                </a:lnTo>
                <a:cubicBezTo>
                  <a:pt x="435821" y="389148"/>
                  <a:pt x="435821" y="409223"/>
                  <a:pt x="422886" y="422131"/>
                </a:cubicBezTo>
                <a:cubicBezTo>
                  <a:pt x="409955" y="435036"/>
                  <a:pt x="389834" y="435036"/>
                  <a:pt x="376903" y="422131"/>
                </a:cubicBezTo>
                <a:lnTo>
                  <a:pt x="302180" y="347559"/>
                </a:lnTo>
                <a:cubicBezTo>
                  <a:pt x="297868" y="343974"/>
                  <a:pt x="295713" y="338239"/>
                  <a:pt x="295713" y="332504"/>
                </a:cubicBezTo>
                <a:lnTo>
                  <a:pt x="295713" y="326766"/>
                </a:lnTo>
                <a:lnTo>
                  <a:pt x="245418" y="270123"/>
                </a:lnTo>
                <a:cubicBezTo>
                  <a:pt x="192965" y="311708"/>
                  <a:pt x="119680" y="313862"/>
                  <a:pt x="65073" y="275857"/>
                </a:cubicBezTo>
                <a:cubicBezTo>
                  <a:pt x="-3904" y="227820"/>
                  <a:pt x="-20428" y="133173"/>
                  <a:pt x="26990" y="65057"/>
                </a:cubicBezTo>
                <a:cubicBezTo>
                  <a:pt x="50701" y="30999"/>
                  <a:pt x="86268" y="9488"/>
                  <a:pt x="124528" y="2497"/>
                </a:cubicBezTo>
                <a:close/>
              </a:path>
            </a:pathLst>
          </a:custGeom>
          <a:solidFill>
            <a:schemeClr val="tx1"/>
          </a:solidFill>
          <a:ln w="891" cap="flat">
            <a:noFill/>
            <a:prstDash val="solid"/>
            <a:miter/>
          </a:ln>
        </p:spPr>
        <p:txBody>
          <a:bodyPr rtlCol="0" anchor="ctr"/>
          <a:lstStyle/>
          <a:p>
            <a:endParaRPr lang="en-GB"/>
          </a:p>
        </p:txBody>
      </p:sp>
      <p:sp>
        <p:nvSpPr>
          <p:cNvPr id="3" name="Rectangle: Rounded Corners 2">
            <a:extLst>
              <a:ext uri="{FF2B5EF4-FFF2-40B4-BE49-F238E27FC236}">
                <a16:creationId xmlns:a16="http://schemas.microsoft.com/office/drawing/2014/main" id="{A0035DA8-6280-C74A-0BD6-0C58497B7EF1}"/>
              </a:ext>
            </a:extLst>
          </p:cNvPr>
          <p:cNvSpPr/>
          <p:nvPr/>
        </p:nvSpPr>
        <p:spPr>
          <a:xfrm>
            <a:off x="4820496" y="2620052"/>
            <a:ext cx="2514600" cy="1819656"/>
          </a:xfrm>
          <a:prstGeom prst="round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D2130A1F-04B7-6DE8-AA41-FBEC35533EB5}"/>
              </a:ext>
            </a:extLst>
          </p:cNvPr>
          <p:cNvSpPr txBox="1"/>
          <p:nvPr/>
        </p:nvSpPr>
        <p:spPr>
          <a:xfrm>
            <a:off x="4990633" y="3305586"/>
            <a:ext cx="2283714" cy="461665"/>
          </a:xfrm>
          <a:prstGeom prst="rect">
            <a:avLst/>
          </a:prstGeom>
          <a:noFill/>
        </p:spPr>
        <p:txBody>
          <a:bodyPr wrap="square">
            <a:spAutoFit/>
          </a:bodyPr>
          <a:lstStyle/>
          <a:p>
            <a:r>
              <a:rPr lang="en-US" sz="1200">
                <a:latin typeface="Figtree" panose="020B0604020202020204" charset="0"/>
              </a:rPr>
              <a:t>Whether the applicant is a new or established organisation</a:t>
            </a:r>
          </a:p>
        </p:txBody>
      </p:sp>
      <p:grpSp>
        <p:nvGrpSpPr>
          <p:cNvPr id="6" name="Group 5">
            <a:extLst>
              <a:ext uri="{FF2B5EF4-FFF2-40B4-BE49-F238E27FC236}">
                <a16:creationId xmlns:a16="http://schemas.microsoft.com/office/drawing/2014/main" id="{5850ABDB-3BC3-919F-F5A8-9D9F07D9061E}"/>
              </a:ext>
            </a:extLst>
          </p:cNvPr>
          <p:cNvGrpSpPr/>
          <p:nvPr/>
        </p:nvGrpSpPr>
        <p:grpSpPr>
          <a:xfrm>
            <a:off x="5066446" y="2728899"/>
            <a:ext cx="457200" cy="457201"/>
            <a:chOff x="8294688" y="2468563"/>
            <a:chExt cx="457200" cy="457201"/>
          </a:xfrm>
          <a:solidFill>
            <a:schemeClr val="tx1">
              <a:lumMod val="75000"/>
              <a:lumOff val="25000"/>
            </a:schemeClr>
          </a:solidFill>
        </p:grpSpPr>
        <p:sp>
          <p:nvSpPr>
            <p:cNvPr id="7" name="Freeform 53">
              <a:extLst>
                <a:ext uri="{FF2B5EF4-FFF2-40B4-BE49-F238E27FC236}">
                  <a16:creationId xmlns:a16="http://schemas.microsoft.com/office/drawing/2014/main" id="{1F2547B8-7051-5450-C6EA-930CC4DC02FB}"/>
                </a:ext>
              </a:extLst>
            </p:cNvPr>
            <p:cNvSpPr>
              <a:spLocks noEditPoints="1"/>
            </p:cNvSpPr>
            <p:nvPr/>
          </p:nvSpPr>
          <p:spPr bwMode="auto">
            <a:xfrm>
              <a:off x="8294688" y="2574926"/>
              <a:ext cx="457200" cy="350838"/>
            </a:xfrm>
            <a:custGeom>
              <a:avLst/>
              <a:gdLst>
                <a:gd name="T0" fmla="*/ 173 w 1639"/>
                <a:gd name="T1" fmla="*/ 708 h 1259"/>
                <a:gd name="T2" fmla="*/ 260 w 1639"/>
                <a:gd name="T3" fmla="*/ 632 h 1259"/>
                <a:gd name="T4" fmla="*/ 371 w 1639"/>
                <a:gd name="T5" fmla="*/ 132 h 1259"/>
                <a:gd name="T6" fmla="*/ 822 w 1639"/>
                <a:gd name="T7" fmla="*/ 0 h 1259"/>
                <a:gd name="T8" fmla="*/ 1454 w 1639"/>
                <a:gd name="T9" fmla="*/ 288 h 1259"/>
                <a:gd name="T10" fmla="*/ 1382 w 1639"/>
                <a:gd name="T11" fmla="*/ 630 h 1259"/>
                <a:gd name="T12" fmla="*/ 1639 w 1639"/>
                <a:gd name="T13" fmla="*/ 932 h 1259"/>
                <a:gd name="T14" fmla="*/ 1367 w 1639"/>
                <a:gd name="T15" fmla="*/ 1054 h 1259"/>
                <a:gd name="T16" fmla="*/ 1368 w 1639"/>
                <a:gd name="T17" fmla="*/ 1195 h 1259"/>
                <a:gd name="T18" fmla="*/ 1555 w 1639"/>
                <a:gd name="T19" fmla="*/ 1256 h 1259"/>
                <a:gd name="T20" fmla="*/ 65 w 1639"/>
                <a:gd name="T21" fmla="*/ 1221 h 1259"/>
                <a:gd name="T22" fmla="*/ 289 w 1639"/>
                <a:gd name="T23" fmla="*/ 1195 h 1259"/>
                <a:gd name="T24" fmla="*/ 43 w 1639"/>
                <a:gd name="T25" fmla="*/ 1054 h 1259"/>
                <a:gd name="T26" fmla="*/ 882 w 1639"/>
                <a:gd name="T27" fmla="*/ 274 h 1259"/>
                <a:gd name="T28" fmla="*/ 605 w 1639"/>
                <a:gd name="T29" fmla="*/ 479 h 1259"/>
                <a:gd name="T30" fmla="*/ 1036 w 1639"/>
                <a:gd name="T31" fmla="*/ 356 h 1259"/>
                <a:gd name="T32" fmla="*/ 352 w 1639"/>
                <a:gd name="T33" fmla="*/ 1193 h 1259"/>
                <a:gd name="T34" fmla="*/ 375 w 1639"/>
                <a:gd name="T35" fmla="*/ 992 h 1259"/>
                <a:gd name="T36" fmla="*/ 1286 w 1639"/>
                <a:gd name="T37" fmla="*/ 1101 h 1259"/>
                <a:gd name="T38" fmla="*/ 905 w 1639"/>
                <a:gd name="T39" fmla="*/ 1194 h 1259"/>
                <a:gd name="T40" fmla="*/ 924 w 1639"/>
                <a:gd name="T41" fmla="*/ 91 h 1259"/>
                <a:gd name="T42" fmla="*/ 795 w 1639"/>
                <a:gd name="T43" fmla="*/ 251 h 1259"/>
                <a:gd name="T44" fmla="*/ 955 w 1639"/>
                <a:gd name="T45" fmla="*/ 204 h 1259"/>
                <a:gd name="T46" fmla="*/ 244 w 1639"/>
                <a:gd name="T47" fmla="*/ 404 h 1259"/>
                <a:gd name="T48" fmla="*/ 437 w 1639"/>
                <a:gd name="T49" fmla="*/ 604 h 1259"/>
                <a:gd name="T50" fmla="*/ 396 w 1639"/>
                <a:gd name="T51" fmla="*/ 368 h 1259"/>
                <a:gd name="T52" fmla="*/ 1100 w 1639"/>
                <a:gd name="T53" fmla="*/ 404 h 1259"/>
                <a:gd name="T54" fmla="*/ 1294 w 1639"/>
                <a:gd name="T55" fmla="*/ 604 h 1259"/>
                <a:gd name="T56" fmla="*/ 1254 w 1639"/>
                <a:gd name="T57" fmla="*/ 368 h 1259"/>
                <a:gd name="T58" fmla="*/ 1574 w 1639"/>
                <a:gd name="T59" fmla="*/ 990 h 1259"/>
                <a:gd name="T60" fmla="*/ 1352 w 1639"/>
                <a:gd name="T61" fmla="*/ 746 h 1259"/>
                <a:gd name="T62" fmla="*/ 1326 w 1639"/>
                <a:gd name="T63" fmla="*/ 975 h 1259"/>
                <a:gd name="T64" fmla="*/ 1574 w 1639"/>
                <a:gd name="T65" fmla="*/ 990 h 1259"/>
                <a:gd name="T66" fmla="*/ 287 w 1639"/>
                <a:gd name="T67" fmla="*/ 746 h 1259"/>
                <a:gd name="T68" fmla="*/ 66 w 1639"/>
                <a:gd name="T69" fmla="*/ 989 h 1259"/>
                <a:gd name="T70" fmla="*/ 743 w 1639"/>
                <a:gd name="T71" fmla="*/ 797 h 1259"/>
                <a:gd name="T72" fmla="*/ 896 w 1639"/>
                <a:gd name="T73" fmla="*/ 799 h 1259"/>
                <a:gd name="T74" fmla="*/ 244 w 1639"/>
                <a:gd name="T75" fmla="*/ 339 h 1259"/>
                <a:gd name="T76" fmla="*/ 433 w 1639"/>
                <a:gd name="T77" fmla="*/ 314 h 1259"/>
                <a:gd name="T78" fmla="*/ 306 w 1639"/>
                <a:gd name="T79" fmla="*/ 218 h 1259"/>
                <a:gd name="T80" fmla="*/ 1330 w 1639"/>
                <a:gd name="T81" fmla="*/ 217 h 1259"/>
                <a:gd name="T82" fmla="*/ 1220 w 1639"/>
                <a:gd name="T83" fmla="*/ 306 h 1259"/>
                <a:gd name="T84" fmla="*/ 758 w 1639"/>
                <a:gd name="T85" fmla="*/ 1115 h 1259"/>
                <a:gd name="T86" fmla="*/ 758 w 1639"/>
                <a:gd name="T87" fmla="*/ 1115 h 1259"/>
                <a:gd name="T88" fmla="*/ 882 w 1639"/>
                <a:gd name="T89" fmla="*/ 1112 h 1259"/>
                <a:gd name="T90" fmla="*/ 521 w 1639"/>
                <a:gd name="T91" fmla="*/ 633 h 1259"/>
                <a:gd name="T92" fmla="*/ 637 w 1639"/>
                <a:gd name="T93" fmla="*/ 718 h 1259"/>
                <a:gd name="T94" fmla="*/ 669 w 1639"/>
                <a:gd name="T95" fmla="*/ 685 h 1259"/>
                <a:gd name="T96" fmla="*/ 1010 w 1639"/>
                <a:gd name="T97" fmla="*/ 715 h 1259"/>
                <a:gd name="T98" fmla="*/ 1132 w 1639"/>
                <a:gd name="T99" fmla="*/ 645 h 1259"/>
                <a:gd name="T100" fmla="*/ 964 w 1639"/>
                <a:gd name="T101" fmla="*/ 726 h 1259"/>
                <a:gd name="T102" fmla="*/ 1202 w 1639"/>
                <a:gd name="T103" fmla="*/ 712 h 1259"/>
                <a:gd name="T104" fmla="*/ 1296 w 1639"/>
                <a:gd name="T105" fmla="*/ 706 h 1259"/>
                <a:gd name="T106" fmla="*/ 437 w 1639"/>
                <a:gd name="T107" fmla="*/ 672 h 1259"/>
                <a:gd name="T108" fmla="*/ 437 w 1639"/>
                <a:gd name="T109" fmla="*/ 672 h 1259"/>
                <a:gd name="T110" fmla="*/ 1162 w 1639"/>
                <a:gd name="T111" fmla="*/ 814 h 1259"/>
                <a:gd name="T112" fmla="*/ 477 w 1639"/>
                <a:gd name="T113" fmla="*/ 814 h 1259"/>
                <a:gd name="T114" fmla="*/ 494 w 1639"/>
                <a:gd name="T115" fmla="*/ 747 h 1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39" h="1259">
                  <a:moveTo>
                    <a:pt x="0" y="900"/>
                  </a:moveTo>
                  <a:cubicBezTo>
                    <a:pt x="6" y="879"/>
                    <a:pt x="11" y="858"/>
                    <a:pt x="19" y="838"/>
                  </a:cubicBezTo>
                  <a:cubicBezTo>
                    <a:pt x="48" y="769"/>
                    <a:pt x="101" y="727"/>
                    <a:pt x="173" y="708"/>
                  </a:cubicBezTo>
                  <a:cubicBezTo>
                    <a:pt x="204" y="700"/>
                    <a:pt x="235" y="693"/>
                    <a:pt x="266" y="686"/>
                  </a:cubicBezTo>
                  <a:cubicBezTo>
                    <a:pt x="276" y="684"/>
                    <a:pt x="278" y="680"/>
                    <a:pt x="279" y="671"/>
                  </a:cubicBezTo>
                  <a:cubicBezTo>
                    <a:pt x="280" y="654"/>
                    <a:pt x="275" y="643"/>
                    <a:pt x="260" y="632"/>
                  </a:cubicBezTo>
                  <a:cubicBezTo>
                    <a:pt x="214" y="599"/>
                    <a:pt x="185" y="553"/>
                    <a:pt x="182" y="496"/>
                  </a:cubicBezTo>
                  <a:cubicBezTo>
                    <a:pt x="179" y="431"/>
                    <a:pt x="177" y="365"/>
                    <a:pt x="183" y="300"/>
                  </a:cubicBezTo>
                  <a:cubicBezTo>
                    <a:pt x="192" y="208"/>
                    <a:pt x="278" y="136"/>
                    <a:pt x="371" y="132"/>
                  </a:cubicBezTo>
                  <a:cubicBezTo>
                    <a:pt x="430" y="129"/>
                    <a:pt x="485" y="140"/>
                    <a:pt x="532" y="180"/>
                  </a:cubicBezTo>
                  <a:cubicBezTo>
                    <a:pt x="538" y="185"/>
                    <a:pt x="543" y="190"/>
                    <a:pt x="549" y="196"/>
                  </a:cubicBezTo>
                  <a:cubicBezTo>
                    <a:pt x="599" y="72"/>
                    <a:pt x="687" y="0"/>
                    <a:pt x="822" y="0"/>
                  </a:cubicBezTo>
                  <a:cubicBezTo>
                    <a:pt x="954" y="1"/>
                    <a:pt x="1041" y="74"/>
                    <a:pt x="1088" y="193"/>
                  </a:cubicBezTo>
                  <a:cubicBezTo>
                    <a:pt x="1108" y="180"/>
                    <a:pt x="1127" y="163"/>
                    <a:pt x="1150" y="153"/>
                  </a:cubicBezTo>
                  <a:cubicBezTo>
                    <a:pt x="1261" y="101"/>
                    <a:pt x="1418" y="138"/>
                    <a:pt x="1454" y="288"/>
                  </a:cubicBezTo>
                  <a:cubicBezTo>
                    <a:pt x="1456" y="295"/>
                    <a:pt x="1458" y="301"/>
                    <a:pt x="1457" y="307"/>
                  </a:cubicBezTo>
                  <a:cubicBezTo>
                    <a:pt x="1457" y="377"/>
                    <a:pt x="1459" y="446"/>
                    <a:pt x="1453" y="515"/>
                  </a:cubicBezTo>
                  <a:cubicBezTo>
                    <a:pt x="1449" y="562"/>
                    <a:pt x="1421" y="602"/>
                    <a:pt x="1382" y="630"/>
                  </a:cubicBezTo>
                  <a:cubicBezTo>
                    <a:pt x="1361" y="644"/>
                    <a:pt x="1358" y="660"/>
                    <a:pt x="1362" y="683"/>
                  </a:cubicBezTo>
                  <a:cubicBezTo>
                    <a:pt x="1395" y="691"/>
                    <a:pt x="1428" y="699"/>
                    <a:pt x="1462" y="708"/>
                  </a:cubicBezTo>
                  <a:cubicBezTo>
                    <a:pt x="1571" y="735"/>
                    <a:pt x="1638" y="820"/>
                    <a:pt x="1639" y="932"/>
                  </a:cubicBezTo>
                  <a:cubicBezTo>
                    <a:pt x="1639" y="960"/>
                    <a:pt x="1639" y="988"/>
                    <a:pt x="1638" y="1015"/>
                  </a:cubicBezTo>
                  <a:cubicBezTo>
                    <a:pt x="1638" y="1042"/>
                    <a:pt x="1626" y="1054"/>
                    <a:pt x="1600" y="1054"/>
                  </a:cubicBezTo>
                  <a:cubicBezTo>
                    <a:pt x="1522" y="1054"/>
                    <a:pt x="1444" y="1054"/>
                    <a:pt x="1367" y="1054"/>
                  </a:cubicBezTo>
                  <a:cubicBezTo>
                    <a:pt x="1361" y="1054"/>
                    <a:pt x="1355" y="1054"/>
                    <a:pt x="1350" y="1054"/>
                  </a:cubicBezTo>
                  <a:cubicBezTo>
                    <a:pt x="1350" y="1101"/>
                    <a:pt x="1350" y="1147"/>
                    <a:pt x="1350" y="1195"/>
                  </a:cubicBezTo>
                  <a:cubicBezTo>
                    <a:pt x="1357" y="1195"/>
                    <a:pt x="1363" y="1195"/>
                    <a:pt x="1368" y="1195"/>
                  </a:cubicBezTo>
                  <a:cubicBezTo>
                    <a:pt x="1425" y="1195"/>
                    <a:pt x="1482" y="1194"/>
                    <a:pt x="1538" y="1195"/>
                  </a:cubicBezTo>
                  <a:cubicBezTo>
                    <a:pt x="1558" y="1195"/>
                    <a:pt x="1570" y="1204"/>
                    <a:pt x="1573" y="1221"/>
                  </a:cubicBezTo>
                  <a:cubicBezTo>
                    <a:pt x="1577" y="1235"/>
                    <a:pt x="1570" y="1248"/>
                    <a:pt x="1555" y="1256"/>
                  </a:cubicBezTo>
                  <a:cubicBezTo>
                    <a:pt x="1553" y="1257"/>
                    <a:pt x="1551" y="1258"/>
                    <a:pt x="1549" y="1259"/>
                  </a:cubicBezTo>
                  <a:cubicBezTo>
                    <a:pt x="1063" y="1259"/>
                    <a:pt x="576" y="1259"/>
                    <a:pt x="90" y="1259"/>
                  </a:cubicBezTo>
                  <a:cubicBezTo>
                    <a:pt x="70" y="1248"/>
                    <a:pt x="62" y="1236"/>
                    <a:pt x="65" y="1221"/>
                  </a:cubicBezTo>
                  <a:cubicBezTo>
                    <a:pt x="69" y="1203"/>
                    <a:pt x="82" y="1195"/>
                    <a:pt x="105" y="1195"/>
                  </a:cubicBezTo>
                  <a:cubicBezTo>
                    <a:pt x="157" y="1195"/>
                    <a:pt x="209" y="1195"/>
                    <a:pt x="260" y="1195"/>
                  </a:cubicBezTo>
                  <a:cubicBezTo>
                    <a:pt x="269" y="1195"/>
                    <a:pt x="278" y="1195"/>
                    <a:pt x="289" y="1195"/>
                  </a:cubicBezTo>
                  <a:cubicBezTo>
                    <a:pt x="289" y="1147"/>
                    <a:pt x="289" y="1101"/>
                    <a:pt x="289" y="1054"/>
                  </a:cubicBezTo>
                  <a:cubicBezTo>
                    <a:pt x="283" y="1054"/>
                    <a:pt x="277" y="1054"/>
                    <a:pt x="271" y="1054"/>
                  </a:cubicBezTo>
                  <a:cubicBezTo>
                    <a:pt x="195" y="1054"/>
                    <a:pt x="119" y="1053"/>
                    <a:pt x="43" y="1054"/>
                  </a:cubicBezTo>
                  <a:cubicBezTo>
                    <a:pt x="23" y="1054"/>
                    <a:pt x="8" y="1048"/>
                    <a:pt x="0" y="1028"/>
                  </a:cubicBezTo>
                  <a:cubicBezTo>
                    <a:pt x="0" y="986"/>
                    <a:pt x="0" y="943"/>
                    <a:pt x="0" y="900"/>
                  </a:cubicBezTo>
                  <a:close/>
                  <a:moveTo>
                    <a:pt x="882" y="274"/>
                  </a:moveTo>
                  <a:cubicBezTo>
                    <a:pt x="841" y="303"/>
                    <a:pt x="798" y="327"/>
                    <a:pt x="749" y="337"/>
                  </a:cubicBezTo>
                  <a:cubicBezTo>
                    <a:pt x="701" y="347"/>
                    <a:pt x="652" y="352"/>
                    <a:pt x="605" y="359"/>
                  </a:cubicBezTo>
                  <a:cubicBezTo>
                    <a:pt x="605" y="397"/>
                    <a:pt x="601" y="438"/>
                    <a:pt x="605" y="479"/>
                  </a:cubicBezTo>
                  <a:cubicBezTo>
                    <a:pt x="617" y="576"/>
                    <a:pt x="698" y="653"/>
                    <a:pt x="794" y="663"/>
                  </a:cubicBezTo>
                  <a:cubicBezTo>
                    <a:pt x="895" y="674"/>
                    <a:pt x="988" y="617"/>
                    <a:pt x="1023" y="524"/>
                  </a:cubicBezTo>
                  <a:cubicBezTo>
                    <a:pt x="1044" y="469"/>
                    <a:pt x="1036" y="412"/>
                    <a:pt x="1036" y="356"/>
                  </a:cubicBezTo>
                  <a:cubicBezTo>
                    <a:pt x="1036" y="355"/>
                    <a:pt x="1035" y="355"/>
                    <a:pt x="1034" y="354"/>
                  </a:cubicBezTo>
                  <a:cubicBezTo>
                    <a:pt x="957" y="349"/>
                    <a:pt x="946" y="344"/>
                    <a:pt x="882" y="274"/>
                  </a:cubicBezTo>
                  <a:close/>
                  <a:moveTo>
                    <a:pt x="352" y="1193"/>
                  </a:moveTo>
                  <a:cubicBezTo>
                    <a:pt x="482" y="1193"/>
                    <a:pt x="610" y="1193"/>
                    <a:pt x="735" y="1193"/>
                  </a:cubicBezTo>
                  <a:cubicBezTo>
                    <a:pt x="640" y="1098"/>
                    <a:pt x="543" y="1002"/>
                    <a:pt x="447" y="905"/>
                  </a:cubicBezTo>
                  <a:cubicBezTo>
                    <a:pt x="416" y="927"/>
                    <a:pt x="392" y="957"/>
                    <a:pt x="375" y="992"/>
                  </a:cubicBezTo>
                  <a:cubicBezTo>
                    <a:pt x="343" y="1057"/>
                    <a:pt x="354" y="1125"/>
                    <a:pt x="352" y="1193"/>
                  </a:cubicBezTo>
                  <a:close/>
                  <a:moveTo>
                    <a:pt x="1287" y="1194"/>
                  </a:moveTo>
                  <a:cubicBezTo>
                    <a:pt x="1287" y="1162"/>
                    <a:pt x="1288" y="1131"/>
                    <a:pt x="1286" y="1101"/>
                  </a:cubicBezTo>
                  <a:cubicBezTo>
                    <a:pt x="1284" y="1073"/>
                    <a:pt x="1281" y="1043"/>
                    <a:pt x="1273" y="1016"/>
                  </a:cubicBezTo>
                  <a:cubicBezTo>
                    <a:pt x="1259" y="969"/>
                    <a:pt x="1230" y="932"/>
                    <a:pt x="1194" y="906"/>
                  </a:cubicBezTo>
                  <a:cubicBezTo>
                    <a:pt x="1096" y="1004"/>
                    <a:pt x="1000" y="1100"/>
                    <a:pt x="905" y="1194"/>
                  </a:cubicBezTo>
                  <a:cubicBezTo>
                    <a:pt x="1030" y="1194"/>
                    <a:pt x="1157" y="1194"/>
                    <a:pt x="1287" y="1194"/>
                  </a:cubicBezTo>
                  <a:close/>
                  <a:moveTo>
                    <a:pt x="1036" y="288"/>
                  </a:moveTo>
                  <a:cubicBezTo>
                    <a:pt x="1041" y="209"/>
                    <a:pt x="997" y="129"/>
                    <a:pt x="924" y="91"/>
                  </a:cubicBezTo>
                  <a:cubicBezTo>
                    <a:pt x="847" y="50"/>
                    <a:pt x="770" y="53"/>
                    <a:pt x="697" y="102"/>
                  </a:cubicBezTo>
                  <a:cubicBezTo>
                    <a:pt x="632" y="145"/>
                    <a:pt x="602" y="209"/>
                    <a:pt x="602" y="288"/>
                  </a:cubicBezTo>
                  <a:cubicBezTo>
                    <a:pt x="671" y="293"/>
                    <a:pt x="735" y="282"/>
                    <a:pt x="795" y="251"/>
                  </a:cubicBezTo>
                  <a:cubicBezTo>
                    <a:pt x="839" y="229"/>
                    <a:pt x="876" y="198"/>
                    <a:pt x="908" y="161"/>
                  </a:cubicBezTo>
                  <a:cubicBezTo>
                    <a:pt x="922" y="145"/>
                    <a:pt x="941" y="144"/>
                    <a:pt x="955" y="156"/>
                  </a:cubicBezTo>
                  <a:cubicBezTo>
                    <a:pt x="969" y="168"/>
                    <a:pt x="970" y="186"/>
                    <a:pt x="955" y="204"/>
                  </a:cubicBezTo>
                  <a:cubicBezTo>
                    <a:pt x="948" y="213"/>
                    <a:pt x="940" y="221"/>
                    <a:pt x="932" y="230"/>
                  </a:cubicBezTo>
                  <a:cubicBezTo>
                    <a:pt x="956" y="274"/>
                    <a:pt x="991" y="293"/>
                    <a:pt x="1036" y="288"/>
                  </a:cubicBezTo>
                  <a:close/>
                  <a:moveTo>
                    <a:pt x="244" y="404"/>
                  </a:moveTo>
                  <a:cubicBezTo>
                    <a:pt x="244" y="431"/>
                    <a:pt x="243" y="456"/>
                    <a:pt x="244" y="481"/>
                  </a:cubicBezTo>
                  <a:cubicBezTo>
                    <a:pt x="245" y="508"/>
                    <a:pt x="255" y="533"/>
                    <a:pt x="271" y="555"/>
                  </a:cubicBezTo>
                  <a:cubicBezTo>
                    <a:pt x="311" y="607"/>
                    <a:pt x="373" y="619"/>
                    <a:pt x="437" y="604"/>
                  </a:cubicBezTo>
                  <a:cubicBezTo>
                    <a:pt x="476" y="594"/>
                    <a:pt x="504" y="570"/>
                    <a:pt x="523" y="534"/>
                  </a:cubicBezTo>
                  <a:cubicBezTo>
                    <a:pt x="544" y="493"/>
                    <a:pt x="536" y="448"/>
                    <a:pt x="538" y="404"/>
                  </a:cubicBezTo>
                  <a:cubicBezTo>
                    <a:pt x="487" y="402"/>
                    <a:pt x="440" y="391"/>
                    <a:pt x="396" y="368"/>
                  </a:cubicBezTo>
                  <a:cubicBezTo>
                    <a:pt x="393" y="366"/>
                    <a:pt x="388" y="366"/>
                    <a:pt x="385" y="368"/>
                  </a:cubicBezTo>
                  <a:cubicBezTo>
                    <a:pt x="341" y="391"/>
                    <a:pt x="294" y="402"/>
                    <a:pt x="244" y="404"/>
                  </a:cubicBezTo>
                  <a:close/>
                  <a:moveTo>
                    <a:pt x="1100" y="404"/>
                  </a:moveTo>
                  <a:cubicBezTo>
                    <a:pt x="1101" y="437"/>
                    <a:pt x="1100" y="469"/>
                    <a:pt x="1105" y="500"/>
                  </a:cubicBezTo>
                  <a:cubicBezTo>
                    <a:pt x="1108" y="519"/>
                    <a:pt x="1118" y="538"/>
                    <a:pt x="1129" y="554"/>
                  </a:cubicBezTo>
                  <a:cubicBezTo>
                    <a:pt x="1167" y="607"/>
                    <a:pt x="1230" y="619"/>
                    <a:pt x="1294" y="604"/>
                  </a:cubicBezTo>
                  <a:cubicBezTo>
                    <a:pt x="1333" y="595"/>
                    <a:pt x="1361" y="570"/>
                    <a:pt x="1380" y="535"/>
                  </a:cubicBezTo>
                  <a:cubicBezTo>
                    <a:pt x="1402" y="493"/>
                    <a:pt x="1394" y="449"/>
                    <a:pt x="1395" y="404"/>
                  </a:cubicBezTo>
                  <a:cubicBezTo>
                    <a:pt x="1345" y="402"/>
                    <a:pt x="1298" y="391"/>
                    <a:pt x="1254" y="368"/>
                  </a:cubicBezTo>
                  <a:cubicBezTo>
                    <a:pt x="1251" y="366"/>
                    <a:pt x="1245" y="366"/>
                    <a:pt x="1241" y="368"/>
                  </a:cubicBezTo>
                  <a:cubicBezTo>
                    <a:pt x="1198" y="391"/>
                    <a:pt x="1152" y="402"/>
                    <a:pt x="1100" y="404"/>
                  </a:cubicBezTo>
                  <a:close/>
                  <a:moveTo>
                    <a:pt x="1574" y="990"/>
                  </a:moveTo>
                  <a:cubicBezTo>
                    <a:pt x="1574" y="964"/>
                    <a:pt x="1576" y="941"/>
                    <a:pt x="1574" y="919"/>
                  </a:cubicBezTo>
                  <a:cubicBezTo>
                    <a:pt x="1570" y="854"/>
                    <a:pt x="1538" y="805"/>
                    <a:pt x="1479" y="781"/>
                  </a:cubicBezTo>
                  <a:cubicBezTo>
                    <a:pt x="1439" y="765"/>
                    <a:pt x="1395" y="757"/>
                    <a:pt x="1352" y="746"/>
                  </a:cubicBezTo>
                  <a:cubicBezTo>
                    <a:pt x="1339" y="797"/>
                    <a:pt x="1328" y="845"/>
                    <a:pt x="1314" y="893"/>
                  </a:cubicBezTo>
                  <a:cubicBezTo>
                    <a:pt x="1307" y="918"/>
                    <a:pt x="1302" y="941"/>
                    <a:pt x="1320" y="962"/>
                  </a:cubicBezTo>
                  <a:cubicBezTo>
                    <a:pt x="1323" y="966"/>
                    <a:pt x="1325" y="971"/>
                    <a:pt x="1326" y="975"/>
                  </a:cubicBezTo>
                  <a:cubicBezTo>
                    <a:pt x="1329" y="987"/>
                    <a:pt x="1336" y="990"/>
                    <a:pt x="1348" y="990"/>
                  </a:cubicBezTo>
                  <a:cubicBezTo>
                    <a:pt x="1396" y="989"/>
                    <a:pt x="1445" y="990"/>
                    <a:pt x="1493" y="990"/>
                  </a:cubicBezTo>
                  <a:cubicBezTo>
                    <a:pt x="1520" y="990"/>
                    <a:pt x="1546" y="990"/>
                    <a:pt x="1574" y="990"/>
                  </a:cubicBezTo>
                  <a:close/>
                  <a:moveTo>
                    <a:pt x="306" y="989"/>
                  </a:moveTo>
                  <a:cubicBezTo>
                    <a:pt x="335" y="933"/>
                    <a:pt x="335" y="933"/>
                    <a:pt x="320" y="874"/>
                  </a:cubicBezTo>
                  <a:cubicBezTo>
                    <a:pt x="309" y="832"/>
                    <a:pt x="298" y="790"/>
                    <a:pt x="287" y="746"/>
                  </a:cubicBezTo>
                  <a:cubicBezTo>
                    <a:pt x="245" y="757"/>
                    <a:pt x="205" y="767"/>
                    <a:pt x="165" y="778"/>
                  </a:cubicBezTo>
                  <a:cubicBezTo>
                    <a:pt x="153" y="782"/>
                    <a:pt x="142" y="789"/>
                    <a:pt x="132" y="796"/>
                  </a:cubicBezTo>
                  <a:cubicBezTo>
                    <a:pt x="63" y="845"/>
                    <a:pt x="60" y="915"/>
                    <a:pt x="66" y="989"/>
                  </a:cubicBezTo>
                  <a:cubicBezTo>
                    <a:pt x="146" y="989"/>
                    <a:pt x="226" y="989"/>
                    <a:pt x="306" y="989"/>
                  </a:cubicBezTo>
                  <a:close/>
                  <a:moveTo>
                    <a:pt x="738" y="717"/>
                  </a:moveTo>
                  <a:cubicBezTo>
                    <a:pt x="740" y="746"/>
                    <a:pt x="737" y="772"/>
                    <a:pt x="743" y="797"/>
                  </a:cubicBezTo>
                  <a:cubicBezTo>
                    <a:pt x="765" y="891"/>
                    <a:pt x="790" y="984"/>
                    <a:pt x="814" y="1077"/>
                  </a:cubicBezTo>
                  <a:cubicBezTo>
                    <a:pt x="815" y="1082"/>
                    <a:pt x="817" y="1086"/>
                    <a:pt x="819" y="1091"/>
                  </a:cubicBezTo>
                  <a:cubicBezTo>
                    <a:pt x="846" y="993"/>
                    <a:pt x="872" y="896"/>
                    <a:pt x="896" y="799"/>
                  </a:cubicBezTo>
                  <a:cubicBezTo>
                    <a:pt x="902" y="773"/>
                    <a:pt x="899" y="746"/>
                    <a:pt x="901" y="717"/>
                  </a:cubicBezTo>
                  <a:cubicBezTo>
                    <a:pt x="846" y="732"/>
                    <a:pt x="794" y="732"/>
                    <a:pt x="738" y="717"/>
                  </a:cubicBezTo>
                  <a:close/>
                  <a:moveTo>
                    <a:pt x="244" y="339"/>
                  </a:moveTo>
                  <a:cubicBezTo>
                    <a:pt x="289" y="338"/>
                    <a:pt x="330" y="327"/>
                    <a:pt x="367" y="304"/>
                  </a:cubicBezTo>
                  <a:cubicBezTo>
                    <a:pt x="383" y="294"/>
                    <a:pt x="398" y="293"/>
                    <a:pt x="414" y="304"/>
                  </a:cubicBezTo>
                  <a:cubicBezTo>
                    <a:pt x="420" y="308"/>
                    <a:pt x="426" y="311"/>
                    <a:pt x="433" y="314"/>
                  </a:cubicBezTo>
                  <a:cubicBezTo>
                    <a:pt x="465" y="330"/>
                    <a:pt x="500" y="339"/>
                    <a:pt x="536" y="339"/>
                  </a:cubicBezTo>
                  <a:cubicBezTo>
                    <a:pt x="541" y="293"/>
                    <a:pt x="516" y="241"/>
                    <a:pt x="475" y="218"/>
                  </a:cubicBezTo>
                  <a:cubicBezTo>
                    <a:pt x="419" y="186"/>
                    <a:pt x="361" y="185"/>
                    <a:pt x="306" y="218"/>
                  </a:cubicBezTo>
                  <a:cubicBezTo>
                    <a:pt x="262" y="244"/>
                    <a:pt x="244" y="287"/>
                    <a:pt x="244" y="339"/>
                  </a:cubicBezTo>
                  <a:close/>
                  <a:moveTo>
                    <a:pt x="1395" y="340"/>
                  </a:moveTo>
                  <a:cubicBezTo>
                    <a:pt x="1395" y="286"/>
                    <a:pt x="1376" y="242"/>
                    <a:pt x="1330" y="217"/>
                  </a:cubicBezTo>
                  <a:cubicBezTo>
                    <a:pt x="1273" y="185"/>
                    <a:pt x="1214" y="185"/>
                    <a:pt x="1159" y="222"/>
                  </a:cubicBezTo>
                  <a:cubicBezTo>
                    <a:pt x="1118" y="249"/>
                    <a:pt x="1101" y="290"/>
                    <a:pt x="1101" y="340"/>
                  </a:cubicBezTo>
                  <a:cubicBezTo>
                    <a:pt x="1145" y="338"/>
                    <a:pt x="1184" y="328"/>
                    <a:pt x="1220" y="306"/>
                  </a:cubicBezTo>
                  <a:cubicBezTo>
                    <a:pt x="1239" y="294"/>
                    <a:pt x="1257" y="293"/>
                    <a:pt x="1276" y="306"/>
                  </a:cubicBezTo>
                  <a:cubicBezTo>
                    <a:pt x="1312" y="328"/>
                    <a:pt x="1351" y="338"/>
                    <a:pt x="1395" y="340"/>
                  </a:cubicBezTo>
                  <a:close/>
                  <a:moveTo>
                    <a:pt x="758" y="1115"/>
                  </a:moveTo>
                  <a:cubicBezTo>
                    <a:pt x="734" y="1021"/>
                    <a:pt x="709" y="925"/>
                    <a:pt x="684" y="828"/>
                  </a:cubicBezTo>
                  <a:cubicBezTo>
                    <a:pt x="626" y="842"/>
                    <a:pt x="569" y="856"/>
                    <a:pt x="513" y="870"/>
                  </a:cubicBezTo>
                  <a:cubicBezTo>
                    <a:pt x="596" y="953"/>
                    <a:pt x="677" y="1034"/>
                    <a:pt x="758" y="1115"/>
                  </a:cubicBezTo>
                  <a:close/>
                  <a:moveTo>
                    <a:pt x="1125" y="870"/>
                  </a:moveTo>
                  <a:cubicBezTo>
                    <a:pt x="1070" y="856"/>
                    <a:pt x="1013" y="843"/>
                    <a:pt x="955" y="829"/>
                  </a:cubicBezTo>
                  <a:cubicBezTo>
                    <a:pt x="930" y="925"/>
                    <a:pt x="906" y="1019"/>
                    <a:pt x="882" y="1112"/>
                  </a:cubicBezTo>
                  <a:cubicBezTo>
                    <a:pt x="963" y="1032"/>
                    <a:pt x="1043" y="951"/>
                    <a:pt x="1125" y="870"/>
                  </a:cubicBezTo>
                  <a:close/>
                  <a:moveTo>
                    <a:pt x="576" y="589"/>
                  </a:moveTo>
                  <a:cubicBezTo>
                    <a:pt x="559" y="603"/>
                    <a:pt x="542" y="620"/>
                    <a:pt x="521" y="633"/>
                  </a:cubicBezTo>
                  <a:cubicBezTo>
                    <a:pt x="506" y="642"/>
                    <a:pt x="501" y="653"/>
                    <a:pt x="502" y="670"/>
                  </a:cubicBezTo>
                  <a:cubicBezTo>
                    <a:pt x="503" y="680"/>
                    <a:pt x="505" y="684"/>
                    <a:pt x="515" y="686"/>
                  </a:cubicBezTo>
                  <a:cubicBezTo>
                    <a:pt x="556" y="696"/>
                    <a:pt x="597" y="706"/>
                    <a:pt x="637" y="718"/>
                  </a:cubicBezTo>
                  <a:cubicBezTo>
                    <a:pt x="650" y="721"/>
                    <a:pt x="662" y="729"/>
                    <a:pt x="675" y="735"/>
                  </a:cubicBezTo>
                  <a:cubicBezTo>
                    <a:pt x="675" y="721"/>
                    <a:pt x="676" y="709"/>
                    <a:pt x="675" y="697"/>
                  </a:cubicBezTo>
                  <a:cubicBezTo>
                    <a:pt x="675" y="693"/>
                    <a:pt x="673" y="688"/>
                    <a:pt x="669" y="685"/>
                  </a:cubicBezTo>
                  <a:cubicBezTo>
                    <a:pt x="629" y="659"/>
                    <a:pt x="596" y="624"/>
                    <a:pt x="576" y="589"/>
                  </a:cubicBezTo>
                  <a:close/>
                  <a:moveTo>
                    <a:pt x="964" y="734"/>
                  </a:moveTo>
                  <a:cubicBezTo>
                    <a:pt x="980" y="727"/>
                    <a:pt x="995" y="719"/>
                    <a:pt x="1010" y="715"/>
                  </a:cubicBezTo>
                  <a:cubicBezTo>
                    <a:pt x="1046" y="705"/>
                    <a:pt x="1084" y="696"/>
                    <a:pt x="1121" y="686"/>
                  </a:cubicBezTo>
                  <a:cubicBezTo>
                    <a:pt x="1126" y="685"/>
                    <a:pt x="1135" y="681"/>
                    <a:pt x="1135" y="678"/>
                  </a:cubicBezTo>
                  <a:cubicBezTo>
                    <a:pt x="1136" y="667"/>
                    <a:pt x="1138" y="651"/>
                    <a:pt x="1132" y="645"/>
                  </a:cubicBezTo>
                  <a:cubicBezTo>
                    <a:pt x="1112" y="623"/>
                    <a:pt x="1088" y="604"/>
                    <a:pt x="1065" y="584"/>
                  </a:cubicBezTo>
                  <a:cubicBezTo>
                    <a:pt x="1047" y="616"/>
                    <a:pt x="1024" y="648"/>
                    <a:pt x="991" y="669"/>
                  </a:cubicBezTo>
                  <a:cubicBezTo>
                    <a:pt x="968" y="684"/>
                    <a:pt x="959" y="701"/>
                    <a:pt x="964" y="726"/>
                  </a:cubicBezTo>
                  <a:cubicBezTo>
                    <a:pt x="964" y="728"/>
                    <a:pt x="964" y="730"/>
                    <a:pt x="964" y="734"/>
                  </a:cubicBezTo>
                  <a:close/>
                  <a:moveTo>
                    <a:pt x="1200" y="672"/>
                  </a:moveTo>
                  <a:cubicBezTo>
                    <a:pt x="1200" y="685"/>
                    <a:pt x="1199" y="699"/>
                    <a:pt x="1202" y="712"/>
                  </a:cubicBezTo>
                  <a:cubicBezTo>
                    <a:pt x="1213" y="758"/>
                    <a:pt x="1225" y="804"/>
                    <a:pt x="1238" y="850"/>
                  </a:cubicBezTo>
                  <a:cubicBezTo>
                    <a:pt x="1240" y="857"/>
                    <a:pt x="1246" y="864"/>
                    <a:pt x="1250" y="871"/>
                  </a:cubicBezTo>
                  <a:cubicBezTo>
                    <a:pt x="1268" y="816"/>
                    <a:pt x="1283" y="761"/>
                    <a:pt x="1296" y="706"/>
                  </a:cubicBezTo>
                  <a:cubicBezTo>
                    <a:pt x="1298" y="695"/>
                    <a:pt x="1296" y="683"/>
                    <a:pt x="1296" y="672"/>
                  </a:cubicBezTo>
                  <a:cubicBezTo>
                    <a:pt x="1263" y="672"/>
                    <a:pt x="1233" y="672"/>
                    <a:pt x="1200" y="672"/>
                  </a:cubicBezTo>
                  <a:close/>
                  <a:moveTo>
                    <a:pt x="437" y="672"/>
                  </a:moveTo>
                  <a:cubicBezTo>
                    <a:pt x="406" y="672"/>
                    <a:pt x="375" y="672"/>
                    <a:pt x="344" y="672"/>
                  </a:cubicBezTo>
                  <a:cubicBezTo>
                    <a:pt x="340" y="695"/>
                    <a:pt x="370" y="836"/>
                    <a:pt x="387" y="869"/>
                  </a:cubicBezTo>
                  <a:cubicBezTo>
                    <a:pt x="404" y="857"/>
                    <a:pt x="442" y="708"/>
                    <a:pt x="437" y="672"/>
                  </a:cubicBezTo>
                  <a:close/>
                  <a:moveTo>
                    <a:pt x="1027" y="775"/>
                  </a:moveTo>
                  <a:cubicBezTo>
                    <a:pt x="1027" y="777"/>
                    <a:pt x="1027" y="778"/>
                    <a:pt x="1027" y="779"/>
                  </a:cubicBezTo>
                  <a:cubicBezTo>
                    <a:pt x="1071" y="791"/>
                    <a:pt x="1116" y="802"/>
                    <a:pt x="1162" y="814"/>
                  </a:cubicBezTo>
                  <a:cubicBezTo>
                    <a:pt x="1156" y="791"/>
                    <a:pt x="1150" y="769"/>
                    <a:pt x="1144" y="747"/>
                  </a:cubicBezTo>
                  <a:cubicBezTo>
                    <a:pt x="1104" y="756"/>
                    <a:pt x="1065" y="766"/>
                    <a:pt x="1027" y="775"/>
                  </a:cubicBezTo>
                  <a:close/>
                  <a:moveTo>
                    <a:pt x="477" y="814"/>
                  </a:moveTo>
                  <a:cubicBezTo>
                    <a:pt x="524" y="802"/>
                    <a:pt x="568" y="790"/>
                    <a:pt x="612" y="779"/>
                  </a:cubicBezTo>
                  <a:cubicBezTo>
                    <a:pt x="612" y="778"/>
                    <a:pt x="612" y="777"/>
                    <a:pt x="612" y="775"/>
                  </a:cubicBezTo>
                  <a:cubicBezTo>
                    <a:pt x="573" y="766"/>
                    <a:pt x="534" y="756"/>
                    <a:pt x="494" y="747"/>
                  </a:cubicBezTo>
                  <a:cubicBezTo>
                    <a:pt x="488" y="769"/>
                    <a:pt x="483" y="791"/>
                    <a:pt x="477" y="814"/>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8" name="Freeform 54">
              <a:extLst>
                <a:ext uri="{FF2B5EF4-FFF2-40B4-BE49-F238E27FC236}">
                  <a16:creationId xmlns:a16="http://schemas.microsoft.com/office/drawing/2014/main" id="{1CA5F642-7D23-3A4E-A1F9-6082DE006B0C}"/>
                </a:ext>
              </a:extLst>
            </p:cNvPr>
            <p:cNvSpPr>
              <a:spLocks/>
            </p:cNvSpPr>
            <p:nvPr/>
          </p:nvSpPr>
          <p:spPr bwMode="auto">
            <a:xfrm>
              <a:off x="8577263" y="2505076"/>
              <a:ext cx="55563" cy="53975"/>
            </a:xfrm>
            <a:custGeom>
              <a:avLst/>
              <a:gdLst>
                <a:gd name="T0" fmla="*/ 46 w 200"/>
                <a:gd name="T1" fmla="*/ 191 h 192"/>
                <a:gd name="T2" fmla="*/ 12 w 200"/>
                <a:gd name="T3" fmla="*/ 145 h 192"/>
                <a:gd name="T4" fmla="*/ 23 w 200"/>
                <a:gd name="T5" fmla="*/ 132 h 192"/>
                <a:gd name="T6" fmla="*/ 137 w 200"/>
                <a:gd name="T7" fmla="*/ 18 h 192"/>
                <a:gd name="T8" fmla="*/ 150 w 200"/>
                <a:gd name="T9" fmla="*/ 7 h 192"/>
                <a:gd name="T10" fmla="*/ 188 w 200"/>
                <a:gd name="T11" fmla="*/ 13 h 192"/>
                <a:gd name="T12" fmla="*/ 192 w 200"/>
                <a:gd name="T13" fmla="*/ 50 h 192"/>
                <a:gd name="T14" fmla="*/ 183 w 200"/>
                <a:gd name="T15" fmla="*/ 62 h 192"/>
                <a:gd name="T16" fmla="*/ 67 w 200"/>
                <a:gd name="T17" fmla="*/ 177 h 192"/>
                <a:gd name="T18" fmla="*/ 46 w 200"/>
                <a:gd name="T19" fmla="*/ 191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0" h="192">
                  <a:moveTo>
                    <a:pt x="46" y="191"/>
                  </a:moveTo>
                  <a:cubicBezTo>
                    <a:pt x="16" y="192"/>
                    <a:pt x="0" y="166"/>
                    <a:pt x="12" y="145"/>
                  </a:cubicBezTo>
                  <a:cubicBezTo>
                    <a:pt x="14" y="140"/>
                    <a:pt x="19" y="136"/>
                    <a:pt x="23" y="132"/>
                  </a:cubicBezTo>
                  <a:cubicBezTo>
                    <a:pt x="61" y="94"/>
                    <a:pt x="99" y="56"/>
                    <a:pt x="137" y="18"/>
                  </a:cubicBezTo>
                  <a:cubicBezTo>
                    <a:pt x="141" y="14"/>
                    <a:pt x="145" y="10"/>
                    <a:pt x="150" y="7"/>
                  </a:cubicBezTo>
                  <a:cubicBezTo>
                    <a:pt x="163" y="0"/>
                    <a:pt x="179" y="2"/>
                    <a:pt x="188" y="13"/>
                  </a:cubicBezTo>
                  <a:cubicBezTo>
                    <a:pt x="198" y="24"/>
                    <a:pt x="200" y="36"/>
                    <a:pt x="192" y="50"/>
                  </a:cubicBezTo>
                  <a:cubicBezTo>
                    <a:pt x="190" y="54"/>
                    <a:pt x="186" y="58"/>
                    <a:pt x="183" y="62"/>
                  </a:cubicBezTo>
                  <a:cubicBezTo>
                    <a:pt x="144" y="101"/>
                    <a:pt x="106" y="139"/>
                    <a:pt x="67" y="177"/>
                  </a:cubicBezTo>
                  <a:cubicBezTo>
                    <a:pt x="60" y="184"/>
                    <a:pt x="50" y="188"/>
                    <a:pt x="46" y="19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9" name="Freeform 55">
              <a:extLst>
                <a:ext uri="{FF2B5EF4-FFF2-40B4-BE49-F238E27FC236}">
                  <a16:creationId xmlns:a16="http://schemas.microsoft.com/office/drawing/2014/main" id="{677B015F-3C2D-DDE2-9000-C875D406D7D0}"/>
                </a:ext>
              </a:extLst>
            </p:cNvPr>
            <p:cNvSpPr>
              <a:spLocks/>
            </p:cNvSpPr>
            <p:nvPr/>
          </p:nvSpPr>
          <p:spPr bwMode="auto">
            <a:xfrm>
              <a:off x="8415338" y="2505076"/>
              <a:ext cx="50800" cy="53975"/>
            </a:xfrm>
            <a:custGeom>
              <a:avLst/>
              <a:gdLst>
                <a:gd name="T0" fmla="*/ 184 w 184"/>
                <a:gd name="T1" fmla="*/ 152 h 193"/>
                <a:gd name="T2" fmla="*/ 142 w 184"/>
                <a:gd name="T3" fmla="*/ 185 h 193"/>
                <a:gd name="T4" fmla="*/ 128 w 184"/>
                <a:gd name="T5" fmla="*/ 176 h 193"/>
                <a:gd name="T6" fmla="*/ 14 w 184"/>
                <a:gd name="T7" fmla="*/ 62 h 193"/>
                <a:gd name="T8" fmla="*/ 8 w 184"/>
                <a:gd name="T9" fmla="*/ 20 h 193"/>
                <a:gd name="T10" fmla="*/ 55 w 184"/>
                <a:gd name="T11" fmla="*/ 14 h 193"/>
                <a:gd name="T12" fmla="*/ 176 w 184"/>
                <a:gd name="T13" fmla="*/ 135 h 193"/>
                <a:gd name="T14" fmla="*/ 184 w 184"/>
                <a:gd name="T15" fmla="*/ 152 h 19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4" h="193">
                  <a:moveTo>
                    <a:pt x="184" y="152"/>
                  </a:moveTo>
                  <a:cubicBezTo>
                    <a:pt x="184" y="178"/>
                    <a:pt x="162" y="193"/>
                    <a:pt x="142" y="185"/>
                  </a:cubicBezTo>
                  <a:cubicBezTo>
                    <a:pt x="137" y="183"/>
                    <a:pt x="132" y="180"/>
                    <a:pt x="128" y="176"/>
                  </a:cubicBezTo>
                  <a:cubicBezTo>
                    <a:pt x="90" y="138"/>
                    <a:pt x="52" y="100"/>
                    <a:pt x="14" y="62"/>
                  </a:cubicBezTo>
                  <a:cubicBezTo>
                    <a:pt x="1" y="49"/>
                    <a:pt x="0" y="33"/>
                    <a:pt x="8" y="20"/>
                  </a:cubicBezTo>
                  <a:cubicBezTo>
                    <a:pt x="19" y="4"/>
                    <a:pt x="40" y="0"/>
                    <a:pt x="55" y="14"/>
                  </a:cubicBezTo>
                  <a:cubicBezTo>
                    <a:pt x="96" y="53"/>
                    <a:pt x="136" y="94"/>
                    <a:pt x="176" y="135"/>
                  </a:cubicBezTo>
                  <a:cubicBezTo>
                    <a:pt x="181" y="140"/>
                    <a:pt x="183" y="148"/>
                    <a:pt x="184" y="15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0" name="Freeform 56">
              <a:extLst>
                <a:ext uri="{FF2B5EF4-FFF2-40B4-BE49-F238E27FC236}">
                  <a16:creationId xmlns:a16="http://schemas.microsoft.com/office/drawing/2014/main" id="{07867F62-5372-B3B9-525E-51B6121BA2E0}"/>
                </a:ext>
              </a:extLst>
            </p:cNvPr>
            <p:cNvSpPr>
              <a:spLocks/>
            </p:cNvSpPr>
            <p:nvPr/>
          </p:nvSpPr>
          <p:spPr bwMode="auto">
            <a:xfrm>
              <a:off x="8513763" y="2468563"/>
              <a:ext cx="19050" cy="57150"/>
            </a:xfrm>
            <a:custGeom>
              <a:avLst/>
              <a:gdLst>
                <a:gd name="T0" fmla="*/ 64 w 65"/>
                <a:gd name="T1" fmla="*/ 101 h 202"/>
                <a:gd name="T2" fmla="*/ 64 w 65"/>
                <a:gd name="T3" fmla="*/ 165 h 202"/>
                <a:gd name="T4" fmla="*/ 32 w 65"/>
                <a:gd name="T5" fmla="*/ 201 h 202"/>
                <a:gd name="T6" fmla="*/ 1 w 65"/>
                <a:gd name="T7" fmla="*/ 165 h 202"/>
                <a:gd name="T8" fmla="*/ 1 w 65"/>
                <a:gd name="T9" fmla="*/ 36 h 202"/>
                <a:gd name="T10" fmla="*/ 33 w 65"/>
                <a:gd name="T11" fmla="*/ 0 h 202"/>
                <a:gd name="T12" fmla="*/ 64 w 65"/>
                <a:gd name="T13" fmla="*/ 36 h 202"/>
                <a:gd name="T14" fmla="*/ 64 w 65"/>
                <a:gd name="T15" fmla="*/ 101 h 2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5" h="202">
                  <a:moveTo>
                    <a:pt x="64" y="101"/>
                  </a:moveTo>
                  <a:cubicBezTo>
                    <a:pt x="64" y="123"/>
                    <a:pt x="65" y="144"/>
                    <a:pt x="64" y="165"/>
                  </a:cubicBezTo>
                  <a:cubicBezTo>
                    <a:pt x="64" y="187"/>
                    <a:pt x="50" y="202"/>
                    <a:pt x="32" y="201"/>
                  </a:cubicBezTo>
                  <a:cubicBezTo>
                    <a:pt x="14" y="201"/>
                    <a:pt x="1" y="186"/>
                    <a:pt x="1" y="165"/>
                  </a:cubicBezTo>
                  <a:cubicBezTo>
                    <a:pt x="0" y="122"/>
                    <a:pt x="0" y="79"/>
                    <a:pt x="1" y="36"/>
                  </a:cubicBezTo>
                  <a:cubicBezTo>
                    <a:pt x="1" y="15"/>
                    <a:pt x="15" y="0"/>
                    <a:pt x="33" y="0"/>
                  </a:cubicBezTo>
                  <a:cubicBezTo>
                    <a:pt x="51" y="1"/>
                    <a:pt x="64" y="15"/>
                    <a:pt x="64" y="36"/>
                  </a:cubicBezTo>
                  <a:cubicBezTo>
                    <a:pt x="65" y="58"/>
                    <a:pt x="64" y="80"/>
                    <a:pt x="64" y="101"/>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57">
              <a:extLst>
                <a:ext uri="{FF2B5EF4-FFF2-40B4-BE49-F238E27FC236}">
                  <a16:creationId xmlns:a16="http://schemas.microsoft.com/office/drawing/2014/main" id="{74991590-9455-CC46-426C-1306C449EC9C}"/>
                </a:ext>
              </a:extLst>
            </p:cNvPr>
            <p:cNvSpPr>
              <a:spLocks/>
            </p:cNvSpPr>
            <p:nvPr/>
          </p:nvSpPr>
          <p:spPr bwMode="auto">
            <a:xfrm>
              <a:off x="8513763" y="2538413"/>
              <a:ext cx="19050" cy="17463"/>
            </a:xfrm>
            <a:custGeom>
              <a:avLst/>
              <a:gdLst>
                <a:gd name="T0" fmla="*/ 64 w 65"/>
                <a:gd name="T1" fmla="*/ 32 h 63"/>
                <a:gd name="T2" fmla="*/ 32 w 65"/>
                <a:gd name="T3" fmla="*/ 63 h 63"/>
                <a:gd name="T4" fmla="*/ 1 w 65"/>
                <a:gd name="T5" fmla="*/ 31 h 63"/>
                <a:gd name="T6" fmla="*/ 33 w 65"/>
                <a:gd name="T7" fmla="*/ 0 h 63"/>
                <a:gd name="T8" fmla="*/ 64 w 65"/>
                <a:gd name="T9" fmla="*/ 32 h 63"/>
              </a:gdLst>
              <a:ahLst/>
              <a:cxnLst>
                <a:cxn ang="0">
                  <a:pos x="T0" y="T1"/>
                </a:cxn>
                <a:cxn ang="0">
                  <a:pos x="T2" y="T3"/>
                </a:cxn>
                <a:cxn ang="0">
                  <a:pos x="T4" y="T5"/>
                </a:cxn>
                <a:cxn ang="0">
                  <a:pos x="T6" y="T7"/>
                </a:cxn>
                <a:cxn ang="0">
                  <a:pos x="T8" y="T9"/>
                </a:cxn>
              </a:cxnLst>
              <a:rect l="0" t="0" r="r" b="b"/>
              <a:pathLst>
                <a:path w="65" h="63">
                  <a:moveTo>
                    <a:pt x="64" y="32"/>
                  </a:moveTo>
                  <a:cubicBezTo>
                    <a:pt x="64" y="49"/>
                    <a:pt x="49" y="63"/>
                    <a:pt x="32" y="63"/>
                  </a:cubicBezTo>
                  <a:cubicBezTo>
                    <a:pt x="15" y="63"/>
                    <a:pt x="0" y="48"/>
                    <a:pt x="1" y="31"/>
                  </a:cubicBezTo>
                  <a:cubicBezTo>
                    <a:pt x="1" y="14"/>
                    <a:pt x="16" y="0"/>
                    <a:pt x="33" y="0"/>
                  </a:cubicBezTo>
                  <a:cubicBezTo>
                    <a:pt x="50" y="1"/>
                    <a:pt x="65" y="15"/>
                    <a:pt x="64" y="32"/>
                  </a:cubicBezTo>
                  <a:close/>
                </a:path>
              </a:pathLst>
            </a:custGeom>
            <a:grpFill/>
            <a:ln>
              <a:noFill/>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608039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360A7-A93E-E3C1-06F7-8FD8B59FE52A}"/>
            </a:ext>
          </a:extLst>
        </p:cNvPr>
        <p:cNvGrpSpPr/>
        <p:nvPr/>
      </p:nvGrpSpPr>
      <p:grpSpPr>
        <a:xfrm>
          <a:off x="0" y="0"/>
          <a:ext cx="0" cy="0"/>
          <a:chOff x="0" y="0"/>
          <a:chExt cx="0" cy="0"/>
        </a:xfrm>
      </p:grpSpPr>
      <p:sp>
        <p:nvSpPr>
          <p:cNvPr id="31" name="Title 1">
            <a:extLst>
              <a:ext uri="{FF2B5EF4-FFF2-40B4-BE49-F238E27FC236}">
                <a16:creationId xmlns:a16="http://schemas.microsoft.com/office/drawing/2014/main" id="{D4E6E2C9-4F41-961A-4B31-9814D6C70635}"/>
              </a:ext>
            </a:extLst>
          </p:cNvPr>
          <p:cNvSpPr txBox="1">
            <a:spLocks/>
          </p:cNvSpPr>
          <p:nvPr/>
        </p:nvSpPr>
        <p:spPr>
          <a:xfrm>
            <a:off x="262371" y="177585"/>
            <a:ext cx="10515600" cy="72769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defTabSz="914354">
              <a:defRPr/>
            </a:pPr>
            <a:r>
              <a:rPr lang="en-GB" sz="3200" b="1">
                <a:solidFill>
                  <a:srgbClr val="201E2E"/>
                </a:solidFill>
                <a:latin typeface="Figtree" panose="020B0604020202020204"/>
                <a:ea typeface="Calibri"/>
                <a:cs typeface="Calibri"/>
              </a:rPr>
              <a:t>REC ISDP Costs</a:t>
            </a:r>
          </a:p>
        </p:txBody>
      </p:sp>
      <p:sp>
        <p:nvSpPr>
          <p:cNvPr id="2" name="TextBox 1">
            <a:extLst>
              <a:ext uri="{FF2B5EF4-FFF2-40B4-BE49-F238E27FC236}">
                <a16:creationId xmlns:a16="http://schemas.microsoft.com/office/drawing/2014/main" id="{070857AF-1C4A-F55D-76B3-2B189539422C}"/>
              </a:ext>
            </a:extLst>
          </p:cNvPr>
          <p:cNvSpPr txBox="1"/>
          <p:nvPr/>
        </p:nvSpPr>
        <p:spPr>
          <a:xfrm>
            <a:off x="262371" y="789186"/>
            <a:ext cx="11748654" cy="984885"/>
          </a:xfrm>
          <a:prstGeom prst="rect">
            <a:avLst/>
          </a:prstGeom>
          <a:noFill/>
        </p:spPr>
        <p:txBody>
          <a:bodyPr wrap="square" lIns="121920" tIns="60960" rIns="121920" bIns="60960" anchor="t">
            <a:spAutoFit/>
          </a:bodyPr>
          <a:lstStyle/>
          <a:p>
            <a:pPr marR="0" lvl="0" algn="l" defTabSz="914354" rtl="0" eaLnBrk="1" fontAlgn="auto" latinLnBrk="0" hangingPunct="1">
              <a:spcBef>
                <a:spcPts val="0"/>
              </a:spcBef>
              <a:spcAft>
                <a:spcPts val="0"/>
              </a:spcAft>
              <a:buClr>
                <a:srgbClr val="000000"/>
              </a:buClr>
              <a:buSzTx/>
              <a:tabLst/>
              <a:defRPr/>
            </a:pPr>
            <a:r>
              <a:rPr lang="en-GB" sz="1400">
                <a:latin typeface="Figtree" panose="020B0604020202020204" charset="0"/>
              </a:rPr>
              <a:t>Development of the ISDP scope is ongoing; however, </a:t>
            </a:r>
            <a:r>
              <a:rPr lang="en-GB" sz="1400" err="1">
                <a:latin typeface="Figtree" panose="020B0604020202020204" charset="0"/>
              </a:rPr>
              <a:t>RECCo</a:t>
            </a:r>
            <a:r>
              <a:rPr lang="en-GB" sz="1400">
                <a:latin typeface="Figtree" panose="020B0604020202020204" charset="0"/>
              </a:rPr>
              <a:t> has established estimated costs for Non-Party CCS User ISDP Assessments. </a:t>
            </a:r>
          </a:p>
          <a:p>
            <a:pPr marR="0" lvl="0" algn="l" defTabSz="914354" rtl="0" eaLnBrk="1" fontAlgn="auto" latinLnBrk="0" hangingPunct="1">
              <a:spcBef>
                <a:spcPts val="0"/>
              </a:spcBef>
              <a:spcAft>
                <a:spcPts val="0"/>
              </a:spcAft>
              <a:buClr>
                <a:srgbClr val="000000"/>
              </a:buClr>
              <a:buSzTx/>
              <a:tabLst/>
              <a:defRPr/>
            </a:pPr>
            <a:r>
              <a:rPr lang="en-GB" sz="1400">
                <a:latin typeface="Figtree" panose="020B0604020202020204" charset="0"/>
              </a:rPr>
              <a:t>These estimates are based on the CCS Minimum Market Product (MMP), which provides access to half-hourly metered data.</a:t>
            </a:r>
          </a:p>
          <a:p>
            <a:pPr marR="0" lvl="0" algn="l" defTabSz="914354" rtl="0" eaLnBrk="1" fontAlgn="auto" latinLnBrk="0" hangingPunct="1">
              <a:spcBef>
                <a:spcPts val="0"/>
              </a:spcBef>
              <a:spcAft>
                <a:spcPts val="0"/>
              </a:spcAft>
              <a:buClr>
                <a:srgbClr val="000000"/>
              </a:buClr>
              <a:buSzTx/>
              <a:tabLst/>
              <a:defRPr/>
            </a:pPr>
            <a:endParaRPr lang="en-GB" sz="1400">
              <a:latin typeface="Figtree" panose="020B0604020202020204" charset="0"/>
            </a:endParaRPr>
          </a:p>
          <a:p>
            <a:pPr marR="0" lvl="0" algn="l" defTabSz="914354" rtl="0" eaLnBrk="1" fontAlgn="auto" latinLnBrk="0" hangingPunct="1">
              <a:spcBef>
                <a:spcPts val="0"/>
              </a:spcBef>
              <a:spcAft>
                <a:spcPts val="0"/>
              </a:spcAft>
              <a:buClr>
                <a:srgbClr val="000000"/>
              </a:buClr>
              <a:buSzTx/>
              <a:tabLst/>
              <a:defRPr/>
            </a:pPr>
            <a:r>
              <a:rPr lang="en-GB" sz="1400">
                <a:latin typeface="Figtree" panose="020B0604020202020204" charset="0"/>
              </a:rPr>
              <a:t>Registered Tariff Interoperability Users accessing CCS solely for tariff data will not be required to complete an ISDP.</a:t>
            </a:r>
            <a:endParaRPr lang="en-GB" sz="1400" kern="0">
              <a:solidFill>
                <a:srgbClr val="201E2E"/>
              </a:solidFill>
              <a:latin typeface="Figtree" panose="020B0604020202020204" charset="0"/>
              <a:ea typeface="Calibri"/>
              <a:cs typeface="Calibri"/>
              <a:sym typeface="Arial"/>
            </a:endParaRPr>
          </a:p>
        </p:txBody>
      </p:sp>
      <p:graphicFrame>
        <p:nvGraphicFramePr>
          <p:cNvPr id="4" name="Table 3">
            <a:extLst>
              <a:ext uri="{FF2B5EF4-FFF2-40B4-BE49-F238E27FC236}">
                <a16:creationId xmlns:a16="http://schemas.microsoft.com/office/drawing/2014/main" id="{80289EFB-DF57-13C1-811A-D1E0E19778F8}"/>
              </a:ext>
            </a:extLst>
          </p:cNvPr>
          <p:cNvGraphicFramePr>
            <a:graphicFrameLocks noGrp="1"/>
          </p:cNvGraphicFramePr>
          <p:nvPr>
            <p:extLst>
              <p:ext uri="{D42A27DB-BD31-4B8C-83A1-F6EECF244321}">
                <p14:modId xmlns:p14="http://schemas.microsoft.com/office/powerpoint/2010/main" val="2414016059"/>
              </p:ext>
            </p:extLst>
          </p:nvPr>
        </p:nvGraphicFramePr>
        <p:xfrm>
          <a:off x="262371" y="2382819"/>
          <a:ext cx="11520054" cy="3648296"/>
        </p:xfrm>
        <a:graphic>
          <a:graphicData uri="http://schemas.openxmlformats.org/drawingml/2006/table">
            <a:tbl>
              <a:tblPr firstRow="1" bandRow="1">
                <a:tableStyleId>{5C22544A-7EE6-4342-B048-85BDC9FD1C3A}</a:tableStyleId>
              </a:tblPr>
              <a:tblGrid>
                <a:gridCol w="4198897">
                  <a:extLst>
                    <a:ext uri="{9D8B030D-6E8A-4147-A177-3AD203B41FA5}">
                      <a16:colId xmlns:a16="http://schemas.microsoft.com/office/drawing/2014/main" val="1806296027"/>
                    </a:ext>
                  </a:extLst>
                </a:gridCol>
                <a:gridCol w="2557518">
                  <a:extLst>
                    <a:ext uri="{9D8B030D-6E8A-4147-A177-3AD203B41FA5}">
                      <a16:colId xmlns:a16="http://schemas.microsoft.com/office/drawing/2014/main" val="2699001565"/>
                    </a:ext>
                  </a:extLst>
                </a:gridCol>
                <a:gridCol w="4763639">
                  <a:extLst>
                    <a:ext uri="{9D8B030D-6E8A-4147-A177-3AD203B41FA5}">
                      <a16:colId xmlns:a16="http://schemas.microsoft.com/office/drawing/2014/main" val="2008268912"/>
                    </a:ext>
                  </a:extLst>
                </a:gridCol>
              </a:tblGrid>
              <a:tr h="405685">
                <a:tc>
                  <a:txBody>
                    <a:bodyPr/>
                    <a:lstStyle/>
                    <a:p>
                      <a:endParaRPr lang="en-GB" sz="1400"/>
                    </a:p>
                  </a:txBody>
                  <a:tcPr>
                    <a:solidFill>
                      <a:srgbClr val="4D38F5"/>
                    </a:solidFill>
                  </a:tcPr>
                </a:tc>
                <a:tc>
                  <a:txBody>
                    <a:bodyPr/>
                    <a:lstStyle/>
                    <a:p>
                      <a:r>
                        <a:rPr lang="en-GB" sz="1400"/>
                        <a:t>Cost Per Assessment</a:t>
                      </a:r>
                    </a:p>
                  </a:txBody>
                  <a:tcPr>
                    <a:solidFill>
                      <a:srgbClr val="4D38F5"/>
                    </a:solidFill>
                  </a:tcPr>
                </a:tc>
                <a:tc>
                  <a:txBody>
                    <a:bodyPr/>
                    <a:lstStyle/>
                    <a:p>
                      <a:r>
                        <a:rPr lang="en-GB" sz="1400"/>
                        <a:t>Rationale</a:t>
                      </a:r>
                    </a:p>
                  </a:txBody>
                  <a:tcPr>
                    <a:solidFill>
                      <a:srgbClr val="4D38F5"/>
                    </a:solidFill>
                  </a:tcPr>
                </a:tc>
                <a:extLst>
                  <a:ext uri="{0D108BD9-81ED-4DB2-BD59-A6C34878D82A}">
                    <a16:rowId xmlns:a16="http://schemas.microsoft.com/office/drawing/2014/main" val="3116427579"/>
                  </a:ext>
                </a:extLst>
              </a:tr>
              <a:tr h="831444">
                <a:tc>
                  <a:txBody>
                    <a:bodyPr/>
                    <a:lstStyle/>
                    <a:p>
                      <a:r>
                        <a:rPr lang="en-GB" sz="1400" kern="0">
                          <a:solidFill>
                            <a:srgbClr val="201E2E"/>
                          </a:solidFill>
                          <a:latin typeface="Figtree" pitchFamily="2" charset="0"/>
                          <a:ea typeface="Calibri"/>
                          <a:cs typeface="Calibri"/>
                        </a:rPr>
                        <a:t>Onboarding and assessing a new CCS User </a:t>
                      </a:r>
                    </a:p>
                  </a:txBody>
                  <a:tcPr>
                    <a:solidFill>
                      <a:schemeClr val="bg1">
                        <a:lumMod val="95000"/>
                      </a:schemeClr>
                    </a:solidFill>
                  </a:tcPr>
                </a:tc>
                <a:tc>
                  <a:txBody>
                    <a:bodyPr/>
                    <a:lstStyle/>
                    <a:p>
                      <a:pPr rtl="0" fontAlgn="base"/>
                      <a:r>
                        <a:rPr lang="en-GB" sz="1400" kern="0">
                          <a:solidFill>
                            <a:srgbClr val="201E2E"/>
                          </a:solidFill>
                          <a:latin typeface="Figtree" pitchFamily="2" charset="0"/>
                          <a:ea typeface="Calibri"/>
                          <a:cs typeface="Calibri"/>
                        </a:rPr>
                        <a:t>High risk - up to 15k</a:t>
                      </a:r>
                    </a:p>
                    <a:p>
                      <a:pPr rtl="0" fontAlgn="base"/>
                      <a:r>
                        <a:rPr lang="en-GB" sz="1400" kern="0">
                          <a:solidFill>
                            <a:srgbClr val="201E2E"/>
                          </a:solidFill>
                          <a:latin typeface="Figtree" pitchFamily="2" charset="0"/>
                          <a:ea typeface="Calibri"/>
                          <a:cs typeface="Calibri"/>
                        </a:rPr>
                        <a:t>Medium risk - 8-10k </a:t>
                      </a:r>
                    </a:p>
                    <a:p>
                      <a:pPr rtl="0" fontAlgn="base"/>
                      <a:r>
                        <a:rPr lang="en-GB" sz="1400" kern="0">
                          <a:solidFill>
                            <a:srgbClr val="201E2E"/>
                          </a:solidFill>
                          <a:latin typeface="Figtree" pitchFamily="2" charset="0"/>
                          <a:ea typeface="Calibri"/>
                          <a:cs typeface="Calibri"/>
                        </a:rPr>
                        <a:t>Low risk - approx. 5k </a:t>
                      </a:r>
                    </a:p>
                  </a:txBody>
                  <a:tcPr>
                    <a:solidFill>
                      <a:schemeClr val="bg1">
                        <a:lumMod val="95000"/>
                      </a:schemeClr>
                    </a:solidFill>
                  </a:tcPr>
                </a:tc>
                <a:tc>
                  <a:txBody>
                    <a:bodyPr/>
                    <a:lstStyle/>
                    <a:p>
                      <a:r>
                        <a:rPr lang="en-GB" sz="1400" kern="0">
                          <a:solidFill>
                            <a:srgbClr val="201E2E"/>
                          </a:solidFill>
                          <a:latin typeface="Figtree" pitchFamily="2" charset="0"/>
                          <a:ea typeface="Calibri"/>
                          <a:cs typeface="Calibri"/>
                        </a:rPr>
                        <a:t>Level of work is likely to vary by complexity and the level of follow ups.  </a:t>
                      </a:r>
                    </a:p>
                  </a:txBody>
                  <a:tcPr>
                    <a:solidFill>
                      <a:schemeClr val="bg1">
                        <a:lumMod val="95000"/>
                      </a:schemeClr>
                    </a:solidFill>
                  </a:tcPr>
                </a:tc>
                <a:extLst>
                  <a:ext uri="{0D108BD9-81ED-4DB2-BD59-A6C34878D82A}">
                    <a16:rowId xmlns:a16="http://schemas.microsoft.com/office/drawing/2014/main" val="3823470338"/>
                  </a:ext>
                </a:extLst>
              </a:tr>
              <a:tr h="826207">
                <a:tc>
                  <a:txBody>
                    <a:bodyPr/>
                    <a:lstStyle/>
                    <a:p>
                      <a:r>
                        <a:rPr lang="en-GB" sz="1400" kern="0">
                          <a:solidFill>
                            <a:srgbClr val="201E2E"/>
                          </a:solidFill>
                          <a:latin typeface="Figtree" pitchFamily="2" charset="0"/>
                          <a:ea typeface="Calibri"/>
                          <a:cs typeface="Calibri"/>
                        </a:rPr>
                        <a:t>Assessing an existing REC Enquiry Service User seeking access to CCS</a:t>
                      </a:r>
                    </a:p>
                  </a:txBody>
                  <a:tcPr>
                    <a:solidFill>
                      <a:schemeClr val="bg1">
                        <a:lumMod val="95000"/>
                      </a:schemeClr>
                    </a:solidFill>
                  </a:tcPr>
                </a:tc>
                <a:tc>
                  <a:txBody>
                    <a:bodyPr/>
                    <a:lstStyle/>
                    <a:p>
                      <a:pPr rtl="0" fontAlgn="base"/>
                      <a:r>
                        <a:rPr lang="en-GB" sz="1400" kern="0">
                          <a:solidFill>
                            <a:srgbClr val="201E2E"/>
                          </a:solidFill>
                          <a:latin typeface="Figtree" pitchFamily="2" charset="0"/>
                          <a:ea typeface="Calibri"/>
                          <a:cs typeface="Calibri"/>
                        </a:rPr>
                        <a:t>High risk – up to 10k </a:t>
                      </a:r>
                    </a:p>
                    <a:p>
                      <a:pPr rtl="0" fontAlgn="base"/>
                      <a:r>
                        <a:rPr lang="en-GB" sz="1400" kern="0">
                          <a:solidFill>
                            <a:srgbClr val="201E2E"/>
                          </a:solidFill>
                          <a:latin typeface="Figtree" pitchFamily="2" charset="0"/>
                          <a:ea typeface="Calibri"/>
                          <a:cs typeface="Calibri"/>
                        </a:rPr>
                        <a:t>Medium risk - 6-8k </a:t>
                      </a:r>
                    </a:p>
                    <a:p>
                      <a:pPr rtl="0" fontAlgn="base"/>
                      <a:r>
                        <a:rPr lang="en-GB" sz="1400" kern="0">
                          <a:solidFill>
                            <a:srgbClr val="201E2E"/>
                          </a:solidFill>
                          <a:latin typeface="Figtree" pitchFamily="2" charset="0"/>
                          <a:ea typeface="Calibri"/>
                          <a:cs typeface="Calibri"/>
                        </a:rPr>
                        <a:t>Low risk – approx. 1k</a:t>
                      </a:r>
                    </a:p>
                  </a:txBody>
                  <a:tcPr>
                    <a:solidFill>
                      <a:schemeClr val="bg1">
                        <a:lumMod val="95000"/>
                      </a:schemeClr>
                    </a:solidFill>
                  </a:tcPr>
                </a:tc>
                <a:tc>
                  <a:txBody>
                    <a:bodyPr/>
                    <a:lstStyle/>
                    <a:p>
                      <a:r>
                        <a:rPr lang="en-GB" sz="1400" kern="0">
                          <a:solidFill>
                            <a:srgbClr val="201E2E"/>
                          </a:solidFill>
                          <a:latin typeface="Figtree" pitchFamily="2" charset="0"/>
                          <a:ea typeface="Calibri"/>
                          <a:cs typeface="Calibri"/>
                        </a:rPr>
                        <a:t>Based on the incremental work needed over and above Enquiry Service Qualification.  </a:t>
                      </a:r>
                    </a:p>
                  </a:txBody>
                  <a:tcPr>
                    <a:solidFill>
                      <a:schemeClr val="bg1">
                        <a:lumMod val="95000"/>
                      </a:schemeClr>
                    </a:solidFill>
                  </a:tcPr>
                </a:tc>
                <a:extLst>
                  <a:ext uri="{0D108BD9-81ED-4DB2-BD59-A6C34878D82A}">
                    <a16:rowId xmlns:a16="http://schemas.microsoft.com/office/drawing/2014/main" val="3825564191"/>
                  </a:ext>
                </a:extLst>
              </a:tr>
              <a:tr h="1300415">
                <a:tc>
                  <a:txBody>
                    <a:bodyPr/>
                    <a:lstStyle/>
                    <a:p>
                      <a:pPr rtl="0" fontAlgn="base"/>
                      <a:r>
                        <a:rPr lang="en-GB" sz="1400" kern="0">
                          <a:solidFill>
                            <a:srgbClr val="201E2E"/>
                          </a:solidFill>
                          <a:latin typeface="Figtree" pitchFamily="2" charset="0"/>
                          <a:ea typeface="Calibri"/>
                          <a:cs typeface="Calibri"/>
                        </a:rPr>
                        <a:t>Ongoing CCS Maintenance of Qualification and reassessment activities</a:t>
                      </a:r>
                    </a:p>
                    <a:p>
                      <a:pPr rtl="0" fontAlgn="base"/>
                      <a:endParaRPr lang="en-GB" sz="1400" kern="0">
                        <a:solidFill>
                          <a:srgbClr val="201E2E"/>
                        </a:solidFill>
                        <a:latin typeface="Figtree" pitchFamily="2" charset="0"/>
                        <a:ea typeface="Calibri"/>
                        <a:cs typeface="Calibri"/>
                      </a:endParaRPr>
                    </a:p>
                    <a:p>
                      <a:pPr rtl="0" fontAlgn="base"/>
                      <a:r>
                        <a:rPr lang="en-GB" sz="1400" kern="0">
                          <a:solidFill>
                            <a:srgbClr val="201E2E"/>
                          </a:solidFill>
                          <a:latin typeface="Figtree" pitchFamily="2" charset="0"/>
                          <a:ea typeface="Calibri"/>
                          <a:cs typeface="Calibri"/>
                        </a:rPr>
                        <a:t>Completed either annually, bi-annually or every three years depending on risk level</a:t>
                      </a:r>
                    </a:p>
                    <a:p>
                      <a:pPr rtl="0" fontAlgn="base"/>
                      <a:endParaRPr lang="en-GB" sz="1400" kern="0">
                        <a:solidFill>
                          <a:srgbClr val="201E2E"/>
                        </a:solidFill>
                        <a:latin typeface="Figtree" pitchFamily="2" charset="0"/>
                        <a:ea typeface="Calibri"/>
                        <a:cs typeface="Calibri"/>
                      </a:endParaRPr>
                    </a:p>
                    <a:p>
                      <a:pPr rtl="0" fontAlgn="base"/>
                      <a:endParaRPr lang="en-GB" sz="1400" kern="0">
                        <a:solidFill>
                          <a:srgbClr val="201E2E"/>
                        </a:solidFill>
                        <a:latin typeface="Figtree" pitchFamily="2" charset="0"/>
                        <a:ea typeface="Calibri"/>
                        <a:cs typeface="Calibri"/>
                      </a:endParaRPr>
                    </a:p>
                  </a:txBody>
                  <a:tcPr>
                    <a:solidFill>
                      <a:schemeClr val="bg1">
                        <a:lumMod val="95000"/>
                      </a:schemeClr>
                    </a:solidFill>
                  </a:tcPr>
                </a:tc>
                <a:tc>
                  <a:txBody>
                    <a:bodyPr/>
                    <a:lstStyle/>
                    <a:p>
                      <a:pPr rtl="0" fontAlgn="base"/>
                      <a:r>
                        <a:rPr lang="en-GB" sz="1400" kern="0">
                          <a:solidFill>
                            <a:srgbClr val="201E2E"/>
                          </a:solidFill>
                          <a:latin typeface="Figtree" pitchFamily="2" charset="0"/>
                          <a:ea typeface="Calibri"/>
                          <a:cs typeface="Calibri"/>
                        </a:rPr>
                        <a:t>For external assessments  </a:t>
                      </a:r>
                    </a:p>
                    <a:p>
                      <a:pPr rtl="0" fontAlgn="base"/>
                      <a:r>
                        <a:rPr lang="en-GB" sz="1400" kern="0">
                          <a:solidFill>
                            <a:srgbClr val="201E2E"/>
                          </a:solidFill>
                          <a:latin typeface="Figtree" pitchFamily="2" charset="0"/>
                          <a:ea typeface="Calibri"/>
                          <a:cs typeface="Calibri"/>
                        </a:rPr>
                        <a:t>High risk - up to 15k </a:t>
                      </a:r>
                    </a:p>
                    <a:p>
                      <a:pPr rtl="0" fontAlgn="base"/>
                      <a:r>
                        <a:rPr lang="en-GB" sz="1400" kern="0">
                          <a:solidFill>
                            <a:srgbClr val="201E2E"/>
                          </a:solidFill>
                          <a:latin typeface="Figtree" pitchFamily="2" charset="0"/>
                          <a:ea typeface="Calibri"/>
                          <a:cs typeface="Calibri"/>
                        </a:rPr>
                        <a:t>Medium risk: 8-10k </a:t>
                      </a:r>
                    </a:p>
                    <a:p>
                      <a:pPr rtl="0" fontAlgn="base"/>
                      <a:r>
                        <a:rPr lang="en-GB" sz="1400" kern="0">
                          <a:solidFill>
                            <a:srgbClr val="201E2E"/>
                          </a:solidFill>
                          <a:latin typeface="Figtree" pitchFamily="2" charset="0"/>
                          <a:ea typeface="Calibri"/>
                          <a:cs typeface="Calibri"/>
                        </a:rPr>
                        <a:t>Low risk – approx. 5k </a:t>
                      </a:r>
                    </a:p>
                  </a:txBody>
                  <a:tcPr>
                    <a:solidFill>
                      <a:schemeClr val="bg1">
                        <a:lumMod val="95000"/>
                      </a:schemeClr>
                    </a:solidFill>
                  </a:tcPr>
                </a:tc>
                <a:tc>
                  <a:txBody>
                    <a:bodyPr/>
                    <a:lstStyle/>
                    <a:p>
                      <a:r>
                        <a:rPr lang="en-GB" sz="1400" kern="0">
                          <a:solidFill>
                            <a:srgbClr val="201E2E"/>
                          </a:solidFill>
                          <a:latin typeface="Figtree" pitchFamily="2" charset="0"/>
                          <a:ea typeface="Calibri"/>
                          <a:cs typeface="Calibri"/>
                        </a:rPr>
                        <a:t>Level of work is likely to vary based on the nature of the risk level, and whether an external assessment is needed.  </a:t>
                      </a:r>
                    </a:p>
                  </a:txBody>
                  <a:tcPr>
                    <a:solidFill>
                      <a:schemeClr val="bg1">
                        <a:lumMod val="95000"/>
                      </a:schemeClr>
                    </a:solidFill>
                  </a:tcPr>
                </a:tc>
                <a:extLst>
                  <a:ext uri="{0D108BD9-81ED-4DB2-BD59-A6C34878D82A}">
                    <a16:rowId xmlns:a16="http://schemas.microsoft.com/office/drawing/2014/main" val="1700020670"/>
                  </a:ext>
                </a:extLst>
              </a:tr>
            </a:tbl>
          </a:graphicData>
        </a:graphic>
      </p:graphicFrame>
    </p:spTree>
    <p:extLst>
      <p:ext uri="{BB962C8B-B14F-4D97-AF65-F5344CB8AC3E}">
        <p14:creationId xmlns:p14="http://schemas.microsoft.com/office/powerpoint/2010/main" val="194240878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029F3DF-8A75-8BA6-D1CE-5A4700D65347}"/>
              </a:ext>
            </a:extLst>
          </p:cNvPr>
          <p:cNvSpPr>
            <a:spLocks noGrp="1"/>
          </p:cNvSpPr>
          <p:nvPr>
            <p:ph type="title"/>
          </p:nvPr>
        </p:nvSpPr>
        <p:spPr>
          <a:xfrm>
            <a:off x="144439" y="12702"/>
            <a:ext cx="11316119" cy="654198"/>
          </a:xfrm>
        </p:spPr>
        <p:txBody>
          <a:bodyPr/>
          <a:lstStyle/>
          <a:p>
            <a:r>
              <a:rPr lang="en-GB">
                <a:latin typeface="Figtree"/>
              </a:rPr>
              <a:t>SEC/REC Interactions </a:t>
            </a:r>
          </a:p>
        </p:txBody>
      </p:sp>
      <p:sp>
        <p:nvSpPr>
          <p:cNvPr id="15" name="Rectangle: Rounded Corners 14">
            <a:extLst>
              <a:ext uri="{FF2B5EF4-FFF2-40B4-BE49-F238E27FC236}">
                <a16:creationId xmlns:a16="http://schemas.microsoft.com/office/drawing/2014/main" id="{4608FC3B-F359-BABF-6A3D-83FC839FE89E}"/>
              </a:ext>
            </a:extLst>
          </p:cNvPr>
          <p:cNvSpPr/>
          <p:nvPr/>
        </p:nvSpPr>
        <p:spPr>
          <a:xfrm>
            <a:off x="301776" y="3761458"/>
            <a:ext cx="5408710" cy="2819733"/>
          </a:xfrm>
          <a:prstGeom prst="roundRect">
            <a:avLst/>
          </a:prstGeom>
          <a:solidFill>
            <a:schemeClr val="bg1"/>
          </a:solidFill>
          <a:ln>
            <a:solidFill>
              <a:schemeClr val="accent6">
                <a:lumMod val="50000"/>
              </a:schemeClr>
            </a:solidFill>
          </a:ln>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p>
            <a:pPr defTabSz="914377"/>
            <a:endParaRPr lang="en-GB" sz="1400">
              <a:solidFill>
                <a:srgbClr val="F8F8F8"/>
              </a:solidFill>
              <a:latin typeface="Figtree"/>
              <a:ea typeface="Roboto"/>
            </a:endParaRPr>
          </a:p>
        </p:txBody>
      </p:sp>
      <p:sp>
        <p:nvSpPr>
          <p:cNvPr id="17" name="Rectangle: Rounded Corners 16">
            <a:extLst>
              <a:ext uri="{FF2B5EF4-FFF2-40B4-BE49-F238E27FC236}">
                <a16:creationId xmlns:a16="http://schemas.microsoft.com/office/drawing/2014/main" id="{B58D33AC-2C46-3D1A-8821-2434FB8A4B53}"/>
              </a:ext>
            </a:extLst>
          </p:cNvPr>
          <p:cNvSpPr/>
          <p:nvPr/>
        </p:nvSpPr>
        <p:spPr>
          <a:xfrm>
            <a:off x="6094659" y="3761458"/>
            <a:ext cx="5714731" cy="2775037"/>
          </a:xfrm>
          <a:prstGeom prst="roundRect">
            <a:avLst/>
          </a:prstGeom>
          <a:solidFill>
            <a:schemeClr val="bg1"/>
          </a:solidFill>
          <a:ln>
            <a:solidFill>
              <a:srgbClr val="7030A0"/>
            </a:solidFill>
          </a:ln>
        </p:spPr>
        <p:style>
          <a:lnRef idx="2">
            <a:schemeClr val="accent6">
              <a:shade val="15000"/>
            </a:schemeClr>
          </a:lnRef>
          <a:fillRef idx="1">
            <a:schemeClr val="accent6"/>
          </a:fillRef>
          <a:effectRef idx="0">
            <a:schemeClr val="accent6"/>
          </a:effectRef>
          <a:fontRef idx="minor">
            <a:schemeClr val="lt1"/>
          </a:fontRef>
        </p:style>
        <p:txBody>
          <a:bodyPr lIns="91440" tIns="45720" rIns="91440" bIns="45720" rtlCol="0" anchor="ctr"/>
          <a:lstStyle/>
          <a:p>
            <a:endParaRPr lang="en-GB" sz="1200">
              <a:solidFill>
                <a:srgbClr val="30374F"/>
              </a:solidFill>
              <a:latin typeface="Figtree" panose="020B0604020202020204" charset="0"/>
            </a:endParaRPr>
          </a:p>
        </p:txBody>
      </p:sp>
      <p:sp>
        <p:nvSpPr>
          <p:cNvPr id="19" name="TextBox 18">
            <a:extLst>
              <a:ext uri="{FF2B5EF4-FFF2-40B4-BE49-F238E27FC236}">
                <a16:creationId xmlns:a16="http://schemas.microsoft.com/office/drawing/2014/main" id="{94EB5F3A-9BE9-B6F0-F2B5-43134029460E}"/>
              </a:ext>
            </a:extLst>
          </p:cNvPr>
          <p:cNvSpPr txBox="1"/>
          <p:nvPr/>
        </p:nvSpPr>
        <p:spPr>
          <a:xfrm>
            <a:off x="382610" y="4366171"/>
            <a:ext cx="5048926" cy="2123658"/>
          </a:xfrm>
          <a:prstGeom prst="rect">
            <a:avLst/>
          </a:prstGeom>
          <a:noFill/>
        </p:spPr>
        <p:txBody>
          <a:bodyPr wrap="square" lIns="91440" tIns="45720" rIns="91440" bIns="45720" anchor="t">
            <a:spAutoFit/>
          </a:bodyPr>
          <a:lstStyle/>
          <a:p>
            <a:r>
              <a:rPr lang="en-US" sz="1200" b="1">
                <a:solidFill>
                  <a:srgbClr val="30374F"/>
                </a:solidFill>
                <a:latin typeface="Figtree"/>
              </a:rPr>
              <a:t>SEC Security and Privacy Assessments </a:t>
            </a:r>
            <a:r>
              <a:rPr lang="en-US" sz="1200">
                <a:solidFill>
                  <a:srgbClr val="30374F"/>
                </a:solidFill>
                <a:latin typeface="Figtree"/>
              </a:rPr>
              <a:t>focus on evaluating the security of organisations accessing smart metering data via DCC and confirming the approach used to obtain consumer consent. </a:t>
            </a:r>
          </a:p>
          <a:p>
            <a:endParaRPr lang="en-US" sz="1200">
              <a:solidFill>
                <a:srgbClr val="30374F"/>
              </a:solidFill>
              <a:latin typeface="Figtree"/>
            </a:endParaRPr>
          </a:p>
          <a:p>
            <a:r>
              <a:rPr lang="en-US" sz="1200">
                <a:solidFill>
                  <a:srgbClr val="30374F"/>
                </a:solidFill>
                <a:latin typeface="Figtree"/>
              </a:rPr>
              <a:t>This covers:</a:t>
            </a:r>
            <a:endParaRPr lang="en-US" sz="1200">
              <a:solidFill>
                <a:srgbClr val="30374F"/>
              </a:solidFill>
              <a:latin typeface="Figtree" panose="020B0604020202020204" charset="0"/>
            </a:endParaRPr>
          </a:p>
          <a:p>
            <a:pPr marL="171450" indent="-171450">
              <a:buFont typeface="Arial" panose="020B0604020202020204" pitchFamily="34" charset="0"/>
              <a:buChar char="•"/>
            </a:pPr>
            <a:r>
              <a:rPr lang="en-US" sz="1200">
                <a:solidFill>
                  <a:srgbClr val="30374F"/>
                </a:solidFill>
                <a:latin typeface="Figtree" panose="020B0604020202020204" charset="0"/>
              </a:rPr>
              <a:t>Data in transit: the secure transmission and reception of messages to and from the smart meter.</a:t>
            </a:r>
          </a:p>
          <a:p>
            <a:pPr marL="171450" indent="-171450">
              <a:buFont typeface="Arial" panose="020B0604020202020204" pitchFamily="34" charset="0"/>
              <a:buChar char="•"/>
            </a:pPr>
            <a:r>
              <a:rPr lang="en-US" sz="1200">
                <a:solidFill>
                  <a:srgbClr val="30374F"/>
                </a:solidFill>
                <a:latin typeface="Figtree" panose="020B0604020202020204" charset="0"/>
              </a:rPr>
              <a:t>User System Boundary: The assessment's focus largely concludes once data leaves the User System</a:t>
            </a:r>
          </a:p>
          <a:p>
            <a:pPr marL="171450" indent="-171450">
              <a:buFont typeface="Arial" panose="020B0604020202020204" pitchFamily="34" charset="0"/>
              <a:buChar char="•"/>
            </a:pPr>
            <a:r>
              <a:rPr lang="en-US" sz="1200">
                <a:solidFill>
                  <a:srgbClr val="30374F"/>
                </a:solidFill>
                <a:latin typeface="Figtree" panose="020B0604020202020204" charset="0"/>
              </a:rPr>
              <a:t>Use of a mechanism for obtaining consent aligned to the Privacy Controls Framework</a:t>
            </a:r>
          </a:p>
        </p:txBody>
      </p:sp>
      <p:sp>
        <p:nvSpPr>
          <p:cNvPr id="21" name="Freeform: Shape 20">
            <a:extLst>
              <a:ext uri="{FF2B5EF4-FFF2-40B4-BE49-F238E27FC236}">
                <a16:creationId xmlns:a16="http://schemas.microsoft.com/office/drawing/2014/main" id="{C40882F3-2278-B558-1ED4-5B4E9FD588DF}"/>
              </a:ext>
            </a:extLst>
          </p:cNvPr>
          <p:cNvSpPr/>
          <p:nvPr/>
        </p:nvSpPr>
        <p:spPr>
          <a:xfrm>
            <a:off x="594106" y="3865317"/>
            <a:ext cx="408778" cy="409492"/>
          </a:xfrm>
          <a:custGeom>
            <a:avLst/>
            <a:gdLst>
              <a:gd name="connsiteX0" fmla="*/ 350560 w 408778"/>
              <a:gd name="connsiteY0" fmla="*/ 304449 h 409492"/>
              <a:gd name="connsiteX1" fmla="*/ 363119 w 408778"/>
              <a:gd name="connsiteY1" fmla="*/ 304449 h 409492"/>
              <a:gd name="connsiteX2" fmla="*/ 363119 w 408778"/>
              <a:gd name="connsiteY2" fmla="*/ 317018 h 409492"/>
              <a:gd name="connsiteX3" fmla="*/ 325423 w 408778"/>
              <a:gd name="connsiteY3" fmla="*/ 354713 h 409492"/>
              <a:gd name="connsiteX4" fmla="*/ 312855 w 408778"/>
              <a:gd name="connsiteY4" fmla="*/ 354713 h 409492"/>
              <a:gd name="connsiteX5" fmla="*/ 294007 w 408778"/>
              <a:gd name="connsiteY5" fmla="*/ 335865 h 409492"/>
              <a:gd name="connsiteX6" fmla="*/ 294007 w 408778"/>
              <a:gd name="connsiteY6" fmla="*/ 323297 h 409492"/>
              <a:gd name="connsiteX7" fmla="*/ 306576 w 408778"/>
              <a:gd name="connsiteY7" fmla="*/ 323297 h 409492"/>
              <a:gd name="connsiteX8" fmla="*/ 319144 w 408778"/>
              <a:gd name="connsiteY8" fmla="*/ 335865 h 409492"/>
              <a:gd name="connsiteX9" fmla="*/ 328803 w 408778"/>
              <a:gd name="connsiteY9" fmla="*/ 267308 h 409492"/>
              <a:gd name="connsiteX10" fmla="*/ 266599 w 408778"/>
              <a:gd name="connsiteY10" fmla="*/ 329513 h 409492"/>
              <a:gd name="connsiteX11" fmla="*/ 328803 w 408778"/>
              <a:gd name="connsiteY11" fmla="*/ 391718 h 409492"/>
              <a:gd name="connsiteX12" fmla="*/ 391008 w 408778"/>
              <a:gd name="connsiteY12" fmla="*/ 329513 h 409492"/>
              <a:gd name="connsiteX13" fmla="*/ 328803 w 408778"/>
              <a:gd name="connsiteY13" fmla="*/ 267308 h 409492"/>
              <a:gd name="connsiteX14" fmla="*/ 328803 w 408778"/>
              <a:gd name="connsiteY14" fmla="*/ 249528 h 409492"/>
              <a:gd name="connsiteX15" fmla="*/ 408778 w 408778"/>
              <a:gd name="connsiteY15" fmla="*/ 329502 h 409492"/>
              <a:gd name="connsiteX16" fmla="*/ 328803 w 408778"/>
              <a:gd name="connsiteY16" fmla="*/ 409477 h 409492"/>
              <a:gd name="connsiteX17" fmla="*/ 248829 w 408778"/>
              <a:gd name="connsiteY17" fmla="*/ 329502 h 409492"/>
              <a:gd name="connsiteX18" fmla="*/ 328803 w 408778"/>
              <a:gd name="connsiteY18" fmla="*/ 249528 h 409492"/>
              <a:gd name="connsiteX19" fmla="*/ 133294 w 408778"/>
              <a:gd name="connsiteY19" fmla="*/ 196218 h 409492"/>
              <a:gd name="connsiteX20" fmla="*/ 204383 w 408778"/>
              <a:gd name="connsiteY20" fmla="*/ 196218 h 409492"/>
              <a:gd name="connsiteX21" fmla="*/ 235810 w 408778"/>
              <a:gd name="connsiteY21" fmla="*/ 209226 h 409492"/>
              <a:gd name="connsiteX22" fmla="*/ 248797 w 408778"/>
              <a:gd name="connsiteY22" fmla="*/ 240653 h 409492"/>
              <a:gd name="connsiteX23" fmla="*/ 239913 w 408778"/>
              <a:gd name="connsiteY23" fmla="*/ 249538 h 409492"/>
              <a:gd name="connsiteX24" fmla="*/ 231028 w 408778"/>
              <a:gd name="connsiteY24" fmla="*/ 240653 h 409492"/>
              <a:gd name="connsiteX25" fmla="*/ 223221 w 408778"/>
              <a:gd name="connsiteY25" fmla="*/ 221805 h 409492"/>
              <a:gd name="connsiteX26" fmla="*/ 204373 w 408778"/>
              <a:gd name="connsiteY26" fmla="*/ 213998 h 409492"/>
              <a:gd name="connsiteX27" fmla="*/ 133283 w 408778"/>
              <a:gd name="connsiteY27" fmla="*/ 213998 h 409492"/>
              <a:gd name="connsiteX28" fmla="*/ 114436 w 408778"/>
              <a:gd name="connsiteY28" fmla="*/ 221805 h 409492"/>
              <a:gd name="connsiteX29" fmla="*/ 106629 w 408778"/>
              <a:gd name="connsiteY29" fmla="*/ 240653 h 409492"/>
              <a:gd name="connsiteX30" fmla="*/ 97744 w 408778"/>
              <a:gd name="connsiteY30" fmla="*/ 249538 h 409492"/>
              <a:gd name="connsiteX31" fmla="*/ 88859 w 408778"/>
              <a:gd name="connsiteY31" fmla="*/ 240653 h 409492"/>
              <a:gd name="connsiteX32" fmla="*/ 101867 w 408778"/>
              <a:gd name="connsiteY32" fmla="*/ 209226 h 409492"/>
              <a:gd name="connsiteX33" fmla="*/ 133294 w 408778"/>
              <a:gd name="connsiteY33" fmla="*/ 196218 h 409492"/>
              <a:gd name="connsiteX34" fmla="*/ 8885 w 408778"/>
              <a:gd name="connsiteY34" fmla="*/ 125118 h 409492"/>
              <a:gd name="connsiteX35" fmla="*/ 17770 w 408778"/>
              <a:gd name="connsiteY35" fmla="*/ 134003 h 409492"/>
              <a:gd name="connsiteX36" fmla="*/ 17770 w 408778"/>
              <a:gd name="connsiteY36" fmla="*/ 204810 h 409492"/>
              <a:gd name="connsiteX37" fmla="*/ 61378 w 408778"/>
              <a:gd name="connsiteY37" fmla="*/ 310549 h 409492"/>
              <a:gd name="connsiteX38" fmla="*/ 167044 w 408778"/>
              <a:gd name="connsiteY38" fmla="*/ 391330 h 409492"/>
              <a:gd name="connsiteX39" fmla="*/ 170728 w 408778"/>
              <a:gd name="connsiteY39" fmla="*/ 391288 h 409492"/>
              <a:gd name="connsiteX40" fmla="*/ 223347 w 408778"/>
              <a:gd name="connsiteY40" fmla="*/ 358846 h 409492"/>
              <a:gd name="connsiteX41" fmla="*/ 235758 w 408778"/>
              <a:gd name="connsiteY41" fmla="*/ 360772 h 409492"/>
              <a:gd name="connsiteX42" fmla="*/ 233833 w 408778"/>
              <a:gd name="connsiteY42" fmla="*/ 373183 h 409492"/>
              <a:gd name="connsiteX43" fmla="*/ 178661 w 408778"/>
              <a:gd name="connsiteY43" fmla="*/ 407205 h 409492"/>
              <a:gd name="connsiteX44" fmla="*/ 178524 w 408778"/>
              <a:gd name="connsiteY44" fmla="*/ 407268 h 409492"/>
              <a:gd name="connsiteX45" fmla="*/ 159185 w 408778"/>
              <a:gd name="connsiteY45" fmla="*/ 407289 h 409492"/>
              <a:gd name="connsiteX46" fmla="*/ 159038 w 408778"/>
              <a:gd name="connsiteY46" fmla="*/ 407205 h 409492"/>
              <a:gd name="connsiteX47" fmla="*/ 47878 w 408778"/>
              <a:gd name="connsiteY47" fmla="*/ 322113 h 409492"/>
              <a:gd name="connsiteX48" fmla="*/ 0 w 408778"/>
              <a:gd name="connsiteY48" fmla="*/ 204810 h 409492"/>
              <a:gd name="connsiteX49" fmla="*/ 0 w 408778"/>
              <a:gd name="connsiteY49" fmla="*/ 134003 h 409492"/>
              <a:gd name="connsiteX50" fmla="*/ 8885 w 408778"/>
              <a:gd name="connsiteY50" fmla="*/ 125118 h 409492"/>
              <a:gd name="connsiteX51" fmla="*/ 168844 w 408778"/>
              <a:gd name="connsiteY51" fmla="*/ 89296 h 409492"/>
              <a:gd name="connsiteX52" fmla="*/ 150049 w 408778"/>
              <a:gd name="connsiteY52" fmla="*/ 97040 h 409492"/>
              <a:gd name="connsiteX53" fmla="*/ 149997 w 408778"/>
              <a:gd name="connsiteY53" fmla="*/ 97103 h 409492"/>
              <a:gd name="connsiteX54" fmla="*/ 142190 w 408778"/>
              <a:gd name="connsiteY54" fmla="*/ 115951 h 409492"/>
              <a:gd name="connsiteX55" fmla="*/ 142190 w 408778"/>
              <a:gd name="connsiteY55" fmla="*/ 133721 h 409492"/>
              <a:gd name="connsiteX56" fmla="*/ 149934 w 408778"/>
              <a:gd name="connsiteY56" fmla="*/ 152516 h 409492"/>
              <a:gd name="connsiteX57" fmla="*/ 149997 w 408778"/>
              <a:gd name="connsiteY57" fmla="*/ 152579 h 409492"/>
              <a:gd name="connsiteX58" fmla="*/ 168844 w 408778"/>
              <a:gd name="connsiteY58" fmla="*/ 160386 h 409492"/>
              <a:gd name="connsiteX59" fmla="*/ 187692 w 408778"/>
              <a:gd name="connsiteY59" fmla="*/ 152579 h 409492"/>
              <a:gd name="connsiteX60" fmla="*/ 195499 w 408778"/>
              <a:gd name="connsiteY60" fmla="*/ 133721 h 409492"/>
              <a:gd name="connsiteX61" fmla="*/ 195499 w 408778"/>
              <a:gd name="connsiteY61" fmla="*/ 115951 h 409492"/>
              <a:gd name="connsiteX62" fmla="*/ 187692 w 408778"/>
              <a:gd name="connsiteY62" fmla="*/ 97103 h 409492"/>
              <a:gd name="connsiteX63" fmla="*/ 168844 w 408778"/>
              <a:gd name="connsiteY63" fmla="*/ 89296 h 409492"/>
              <a:gd name="connsiteX64" fmla="*/ 168855 w 408778"/>
              <a:gd name="connsiteY64" fmla="*/ 71516 h 409492"/>
              <a:gd name="connsiteX65" fmla="*/ 200282 w 408778"/>
              <a:gd name="connsiteY65" fmla="*/ 84535 h 409492"/>
              <a:gd name="connsiteX66" fmla="*/ 213290 w 408778"/>
              <a:gd name="connsiteY66" fmla="*/ 115951 h 409492"/>
              <a:gd name="connsiteX67" fmla="*/ 213290 w 408778"/>
              <a:gd name="connsiteY67" fmla="*/ 133721 h 409492"/>
              <a:gd name="connsiteX68" fmla="*/ 200282 w 408778"/>
              <a:gd name="connsiteY68" fmla="*/ 165147 h 409492"/>
              <a:gd name="connsiteX69" fmla="*/ 168855 w 408778"/>
              <a:gd name="connsiteY69" fmla="*/ 178156 h 409492"/>
              <a:gd name="connsiteX70" fmla="*/ 137428 w 408778"/>
              <a:gd name="connsiteY70" fmla="*/ 165147 h 409492"/>
              <a:gd name="connsiteX71" fmla="*/ 124420 w 408778"/>
              <a:gd name="connsiteY71" fmla="*/ 133721 h 409492"/>
              <a:gd name="connsiteX72" fmla="*/ 124420 w 408778"/>
              <a:gd name="connsiteY72" fmla="*/ 115951 h 409492"/>
              <a:gd name="connsiteX73" fmla="*/ 137428 w 408778"/>
              <a:gd name="connsiteY73" fmla="*/ 84535 h 409492"/>
              <a:gd name="connsiteX74" fmla="*/ 137522 w 408778"/>
              <a:gd name="connsiteY74" fmla="*/ 84440 h 409492"/>
              <a:gd name="connsiteX75" fmla="*/ 168855 w 408778"/>
              <a:gd name="connsiteY75" fmla="*/ 71516 h 409492"/>
              <a:gd name="connsiteX76" fmla="*/ 168856 w 408778"/>
              <a:gd name="connsiteY76" fmla="*/ 0 h 409492"/>
              <a:gd name="connsiteX77" fmla="*/ 181643 w 408778"/>
              <a:gd name="connsiteY77" fmla="*/ 4027 h 409492"/>
              <a:gd name="connsiteX78" fmla="*/ 316476 w 408778"/>
              <a:gd name="connsiteY78" fmla="*/ 53411 h 409492"/>
              <a:gd name="connsiteX79" fmla="*/ 337657 w 408778"/>
              <a:gd name="connsiteY79" fmla="*/ 75545 h 409492"/>
              <a:gd name="connsiteX80" fmla="*/ 337699 w 408778"/>
              <a:gd name="connsiteY80" fmla="*/ 204821 h 409492"/>
              <a:gd name="connsiteX81" fmla="*/ 336496 w 408778"/>
              <a:gd name="connsiteY81" fmla="*/ 223993 h 409492"/>
              <a:gd name="connsiteX82" fmla="*/ 326564 w 408778"/>
              <a:gd name="connsiteY82" fmla="*/ 231695 h 409492"/>
              <a:gd name="connsiteX83" fmla="*/ 318851 w 408778"/>
              <a:gd name="connsiteY83" fmla="*/ 221764 h 409492"/>
              <a:gd name="connsiteX84" fmla="*/ 319919 w 408778"/>
              <a:gd name="connsiteY84" fmla="*/ 204810 h 409492"/>
              <a:gd name="connsiteX85" fmla="*/ 319877 w 408778"/>
              <a:gd name="connsiteY85" fmla="*/ 75566 h 409492"/>
              <a:gd name="connsiteX86" fmla="*/ 319877 w 408778"/>
              <a:gd name="connsiteY86" fmla="*/ 75545 h 409492"/>
              <a:gd name="connsiteX87" fmla="*/ 315649 w 408778"/>
              <a:gd name="connsiteY87" fmla="*/ 71160 h 409492"/>
              <a:gd name="connsiteX88" fmla="*/ 315503 w 408778"/>
              <a:gd name="connsiteY88" fmla="*/ 71150 h 409492"/>
              <a:gd name="connsiteX89" fmla="*/ 171429 w 408778"/>
              <a:gd name="connsiteY89" fmla="*/ 18573 h 409492"/>
              <a:gd name="connsiteX90" fmla="*/ 171408 w 408778"/>
              <a:gd name="connsiteY90" fmla="*/ 18573 h 409492"/>
              <a:gd name="connsiteX91" fmla="*/ 166322 w 408778"/>
              <a:gd name="connsiteY91" fmla="*/ 18583 h 409492"/>
              <a:gd name="connsiteX92" fmla="*/ 22165 w 408778"/>
              <a:gd name="connsiteY92" fmla="*/ 71129 h 409492"/>
              <a:gd name="connsiteX93" fmla="*/ 22040 w 408778"/>
              <a:gd name="connsiteY93" fmla="*/ 71139 h 409492"/>
              <a:gd name="connsiteX94" fmla="*/ 17770 w 408778"/>
              <a:gd name="connsiteY94" fmla="*/ 75577 h 409492"/>
              <a:gd name="connsiteX95" fmla="*/ 17770 w 408778"/>
              <a:gd name="connsiteY95" fmla="*/ 98464 h 409492"/>
              <a:gd name="connsiteX96" fmla="*/ 8885 w 408778"/>
              <a:gd name="connsiteY96" fmla="*/ 107349 h 409492"/>
              <a:gd name="connsiteX97" fmla="*/ 21 w 408778"/>
              <a:gd name="connsiteY97" fmla="*/ 98464 h 409492"/>
              <a:gd name="connsiteX98" fmla="*/ 21 w 408778"/>
              <a:gd name="connsiteY98" fmla="*/ 75577 h 409492"/>
              <a:gd name="connsiteX99" fmla="*/ 21286 w 408778"/>
              <a:gd name="connsiteY99" fmla="*/ 53390 h 409492"/>
              <a:gd name="connsiteX100" fmla="*/ 156077 w 408778"/>
              <a:gd name="connsiteY100" fmla="*/ 4089 h 409492"/>
              <a:gd name="connsiteX101" fmla="*/ 168856 w 408778"/>
              <a:gd name="connsiteY101" fmla="*/ 0 h 409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408778" h="409492">
                <a:moveTo>
                  <a:pt x="350560" y="304449"/>
                </a:moveTo>
                <a:cubicBezTo>
                  <a:pt x="354024" y="300985"/>
                  <a:pt x="359655" y="300985"/>
                  <a:pt x="363119" y="304449"/>
                </a:cubicBezTo>
                <a:cubicBezTo>
                  <a:pt x="366583" y="307923"/>
                  <a:pt x="366583" y="313554"/>
                  <a:pt x="363119" y="317018"/>
                </a:cubicBezTo>
                <a:lnTo>
                  <a:pt x="325423" y="354713"/>
                </a:lnTo>
                <a:cubicBezTo>
                  <a:pt x="321949" y="358177"/>
                  <a:pt x="316319" y="358177"/>
                  <a:pt x="312855" y="354713"/>
                </a:cubicBezTo>
                <a:lnTo>
                  <a:pt x="294007" y="335865"/>
                </a:lnTo>
                <a:cubicBezTo>
                  <a:pt x="290543" y="332391"/>
                  <a:pt x="290543" y="326761"/>
                  <a:pt x="294007" y="323297"/>
                </a:cubicBezTo>
                <a:cubicBezTo>
                  <a:pt x="297481" y="319833"/>
                  <a:pt x="303112" y="319833"/>
                  <a:pt x="306576" y="323297"/>
                </a:cubicBezTo>
                <a:lnTo>
                  <a:pt x="319144" y="335865"/>
                </a:lnTo>
                <a:close/>
                <a:moveTo>
                  <a:pt x="328803" y="267308"/>
                </a:moveTo>
                <a:cubicBezTo>
                  <a:pt x="294478" y="267308"/>
                  <a:pt x="266599" y="295187"/>
                  <a:pt x="266599" y="329513"/>
                </a:cubicBezTo>
                <a:cubicBezTo>
                  <a:pt x="266599" y="363838"/>
                  <a:pt x="294478" y="391718"/>
                  <a:pt x="328803" y="391718"/>
                </a:cubicBezTo>
                <a:cubicBezTo>
                  <a:pt x="363129" y="391718"/>
                  <a:pt x="391008" y="363838"/>
                  <a:pt x="391008" y="329513"/>
                </a:cubicBezTo>
                <a:cubicBezTo>
                  <a:pt x="391008" y="295187"/>
                  <a:pt x="363129" y="267308"/>
                  <a:pt x="328803" y="267308"/>
                </a:cubicBezTo>
                <a:close/>
                <a:moveTo>
                  <a:pt x="328803" y="249528"/>
                </a:moveTo>
                <a:cubicBezTo>
                  <a:pt x="372945" y="249528"/>
                  <a:pt x="408778" y="285371"/>
                  <a:pt x="408778" y="329502"/>
                </a:cubicBezTo>
                <a:cubicBezTo>
                  <a:pt x="408778" y="373634"/>
                  <a:pt x="372935" y="409477"/>
                  <a:pt x="328803" y="409477"/>
                </a:cubicBezTo>
                <a:cubicBezTo>
                  <a:pt x="284672" y="409477"/>
                  <a:pt x="248829" y="373634"/>
                  <a:pt x="248829" y="329502"/>
                </a:cubicBezTo>
                <a:cubicBezTo>
                  <a:pt x="248829" y="285371"/>
                  <a:pt x="284662" y="249528"/>
                  <a:pt x="328803" y="249528"/>
                </a:cubicBezTo>
                <a:close/>
                <a:moveTo>
                  <a:pt x="133294" y="196218"/>
                </a:moveTo>
                <a:lnTo>
                  <a:pt x="204383" y="196218"/>
                </a:lnTo>
                <a:cubicBezTo>
                  <a:pt x="216167" y="196218"/>
                  <a:pt x="227469" y="200896"/>
                  <a:pt x="235810" y="209226"/>
                </a:cubicBezTo>
                <a:cubicBezTo>
                  <a:pt x="244140" y="217556"/>
                  <a:pt x="248829" y="228859"/>
                  <a:pt x="248797" y="240653"/>
                </a:cubicBezTo>
                <a:cubicBezTo>
                  <a:pt x="248797" y="245561"/>
                  <a:pt x="244821" y="249538"/>
                  <a:pt x="239913" y="249538"/>
                </a:cubicBezTo>
                <a:cubicBezTo>
                  <a:pt x="235004" y="249538"/>
                  <a:pt x="231028" y="245561"/>
                  <a:pt x="231028" y="240653"/>
                </a:cubicBezTo>
                <a:cubicBezTo>
                  <a:pt x="231028" y="233578"/>
                  <a:pt x="228223" y="226797"/>
                  <a:pt x="223221" y="221805"/>
                </a:cubicBezTo>
                <a:cubicBezTo>
                  <a:pt x="218229" y="216803"/>
                  <a:pt x="211447" y="213998"/>
                  <a:pt x="204373" y="213998"/>
                </a:cubicBezTo>
                <a:lnTo>
                  <a:pt x="133283" y="213998"/>
                </a:lnTo>
                <a:cubicBezTo>
                  <a:pt x="126209" y="213998"/>
                  <a:pt x="119428" y="216803"/>
                  <a:pt x="114436" y="221805"/>
                </a:cubicBezTo>
                <a:cubicBezTo>
                  <a:pt x="109433" y="226797"/>
                  <a:pt x="106629" y="233578"/>
                  <a:pt x="106629" y="240653"/>
                </a:cubicBezTo>
                <a:cubicBezTo>
                  <a:pt x="106629" y="245561"/>
                  <a:pt x="102652" y="249538"/>
                  <a:pt x="97744" y="249538"/>
                </a:cubicBezTo>
                <a:cubicBezTo>
                  <a:pt x="92836" y="249538"/>
                  <a:pt x="88859" y="245561"/>
                  <a:pt x="88859" y="240653"/>
                </a:cubicBezTo>
                <a:cubicBezTo>
                  <a:pt x="88859" y="228869"/>
                  <a:pt x="93537" y="217567"/>
                  <a:pt x="101867" y="209226"/>
                </a:cubicBezTo>
                <a:cubicBezTo>
                  <a:pt x="110208" y="200906"/>
                  <a:pt x="121510" y="196218"/>
                  <a:pt x="133294" y="196218"/>
                </a:cubicBezTo>
                <a:close/>
                <a:moveTo>
                  <a:pt x="8885" y="125118"/>
                </a:moveTo>
                <a:cubicBezTo>
                  <a:pt x="13793" y="125118"/>
                  <a:pt x="17770" y="129095"/>
                  <a:pt x="17770" y="134003"/>
                </a:cubicBezTo>
                <a:lnTo>
                  <a:pt x="17770" y="204810"/>
                </a:lnTo>
                <a:cubicBezTo>
                  <a:pt x="17770" y="246440"/>
                  <a:pt x="36890" y="281938"/>
                  <a:pt x="61378" y="310549"/>
                </a:cubicBezTo>
                <a:cubicBezTo>
                  <a:pt x="99042" y="354545"/>
                  <a:pt x="149578" y="382487"/>
                  <a:pt x="167044" y="391330"/>
                </a:cubicBezTo>
                <a:cubicBezTo>
                  <a:pt x="168216" y="391853"/>
                  <a:pt x="169566" y="391842"/>
                  <a:pt x="170728" y="391288"/>
                </a:cubicBezTo>
                <a:cubicBezTo>
                  <a:pt x="180283" y="386453"/>
                  <a:pt x="200616" y="375454"/>
                  <a:pt x="223347" y="358846"/>
                </a:cubicBezTo>
                <a:cubicBezTo>
                  <a:pt x="227302" y="355947"/>
                  <a:pt x="232870" y="356805"/>
                  <a:pt x="235758" y="360772"/>
                </a:cubicBezTo>
                <a:cubicBezTo>
                  <a:pt x="238657" y="364727"/>
                  <a:pt x="237788" y="370295"/>
                  <a:pt x="233833" y="373183"/>
                </a:cubicBezTo>
                <a:cubicBezTo>
                  <a:pt x="209972" y="390639"/>
                  <a:pt x="188623" y="402172"/>
                  <a:pt x="178661" y="407205"/>
                </a:cubicBezTo>
                <a:cubicBezTo>
                  <a:pt x="178608" y="407226"/>
                  <a:pt x="178566" y="407247"/>
                  <a:pt x="178524" y="407268"/>
                </a:cubicBezTo>
                <a:cubicBezTo>
                  <a:pt x="172413" y="410230"/>
                  <a:pt x="165286" y="410230"/>
                  <a:pt x="159185" y="407289"/>
                </a:cubicBezTo>
                <a:cubicBezTo>
                  <a:pt x="159133" y="407258"/>
                  <a:pt x="159080" y="407237"/>
                  <a:pt x="159038" y="407205"/>
                </a:cubicBezTo>
                <a:cubicBezTo>
                  <a:pt x="140829" y="398006"/>
                  <a:pt x="87583" y="368505"/>
                  <a:pt x="47878" y="322113"/>
                </a:cubicBezTo>
                <a:cubicBezTo>
                  <a:pt x="20752" y="290415"/>
                  <a:pt x="0" y="250919"/>
                  <a:pt x="0" y="204810"/>
                </a:cubicBezTo>
                <a:lnTo>
                  <a:pt x="0" y="134003"/>
                </a:lnTo>
                <a:cubicBezTo>
                  <a:pt x="0" y="129095"/>
                  <a:pt x="3977" y="125118"/>
                  <a:pt x="8885" y="125118"/>
                </a:cubicBezTo>
                <a:close/>
                <a:moveTo>
                  <a:pt x="168844" y="89296"/>
                </a:moveTo>
                <a:cubicBezTo>
                  <a:pt x="161801" y="89296"/>
                  <a:pt x="155041" y="92080"/>
                  <a:pt x="150049" y="97040"/>
                </a:cubicBezTo>
                <a:lnTo>
                  <a:pt x="149997" y="97103"/>
                </a:lnTo>
                <a:cubicBezTo>
                  <a:pt x="144994" y="102106"/>
                  <a:pt x="142190" y="108887"/>
                  <a:pt x="142190" y="115951"/>
                </a:cubicBezTo>
                <a:lnTo>
                  <a:pt x="142190" y="133721"/>
                </a:lnTo>
                <a:cubicBezTo>
                  <a:pt x="142190" y="140764"/>
                  <a:pt x="144974" y="147524"/>
                  <a:pt x="149934" y="152516"/>
                </a:cubicBezTo>
                <a:lnTo>
                  <a:pt x="149997" y="152579"/>
                </a:lnTo>
                <a:cubicBezTo>
                  <a:pt x="154989" y="157581"/>
                  <a:pt x="161770" y="160386"/>
                  <a:pt x="168844" y="160386"/>
                </a:cubicBezTo>
                <a:cubicBezTo>
                  <a:pt x="175919" y="160386"/>
                  <a:pt x="182700" y="157571"/>
                  <a:pt x="187692" y="152579"/>
                </a:cubicBezTo>
                <a:cubicBezTo>
                  <a:pt x="192694" y="147576"/>
                  <a:pt x="195499" y="140795"/>
                  <a:pt x="195499" y="133721"/>
                </a:cubicBezTo>
                <a:lnTo>
                  <a:pt x="195499" y="115951"/>
                </a:lnTo>
                <a:cubicBezTo>
                  <a:pt x="195499" y="108887"/>
                  <a:pt x="192694" y="102106"/>
                  <a:pt x="187692" y="97103"/>
                </a:cubicBezTo>
                <a:cubicBezTo>
                  <a:pt x="182700" y="92101"/>
                  <a:pt x="175919" y="89286"/>
                  <a:pt x="168844" y="89296"/>
                </a:cubicBezTo>
                <a:close/>
                <a:moveTo>
                  <a:pt x="168855" y="71516"/>
                </a:moveTo>
                <a:cubicBezTo>
                  <a:pt x="180639" y="71516"/>
                  <a:pt x="191941" y="76194"/>
                  <a:pt x="200282" y="84535"/>
                </a:cubicBezTo>
                <a:cubicBezTo>
                  <a:pt x="208601" y="92865"/>
                  <a:pt x="213290" y="104167"/>
                  <a:pt x="213290" y="115951"/>
                </a:cubicBezTo>
                <a:lnTo>
                  <a:pt x="213290" y="133721"/>
                </a:lnTo>
                <a:cubicBezTo>
                  <a:pt x="213290" y="145504"/>
                  <a:pt x="208612" y="156807"/>
                  <a:pt x="200282" y="165147"/>
                </a:cubicBezTo>
                <a:cubicBezTo>
                  <a:pt x="191941" y="173467"/>
                  <a:pt x="180639" y="178156"/>
                  <a:pt x="168855" y="178156"/>
                </a:cubicBezTo>
                <a:cubicBezTo>
                  <a:pt x="157071" y="178156"/>
                  <a:pt x="145769" y="173478"/>
                  <a:pt x="137428" y="165147"/>
                </a:cubicBezTo>
                <a:cubicBezTo>
                  <a:pt x="129098" y="156807"/>
                  <a:pt x="124420" y="145504"/>
                  <a:pt x="124420" y="133721"/>
                </a:cubicBezTo>
                <a:lnTo>
                  <a:pt x="124420" y="115951"/>
                </a:lnTo>
                <a:cubicBezTo>
                  <a:pt x="124420" y="104167"/>
                  <a:pt x="129098" y="92865"/>
                  <a:pt x="137428" y="84535"/>
                </a:cubicBezTo>
                <a:lnTo>
                  <a:pt x="137522" y="84440"/>
                </a:lnTo>
                <a:cubicBezTo>
                  <a:pt x="145853" y="76163"/>
                  <a:pt x="157103" y="71516"/>
                  <a:pt x="168855" y="71516"/>
                </a:cubicBezTo>
                <a:close/>
                <a:moveTo>
                  <a:pt x="168856" y="0"/>
                </a:moveTo>
                <a:cubicBezTo>
                  <a:pt x="173331" y="-10"/>
                  <a:pt x="177808" y="1332"/>
                  <a:pt x="181643" y="4027"/>
                </a:cubicBezTo>
                <a:cubicBezTo>
                  <a:pt x="228527" y="36866"/>
                  <a:pt x="274615" y="51109"/>
                  <a:pt x="316476" y="53411"/>
                </a:cubicBezTo>
                <a:cubicBezTo>
                  <a:pt x="328312" y="53935"/>
                  <a:pt x="337657" y="63688"/>
                  <a:pt x="337657" y="75545"/>
                </a:cubicBezTo>
                <a:cubicBezTo>
                  <a:pt x="337699" y="110593"/>
                  <a:pt x="337699" y="204821"/>
                  <a:pt x="337699" y="204821"/>
                </a:cubicBezTo>
                <a:cubicBezTo>
                  <a:pt x="337699" y="211351"/>
                  <a:pt x="337281" y="217735"/>
                  <a:pt x="336496" y="223993"/>
                </a:cubicBezTo>
                <a:cubicBezTo>
                  <a:pt x="335878" y="228849"/>
                  <a:pt x="331431" y="232313"/>
                  <a:pt x="326564" y="231695"/>
                </a:cubicBezTo>
                <a:cubicBezTo>
                  <a:pt x="321698" y="231078"/>
                  <a:pt x="318234" y="226620"/>
                  <a:pt x="318851" y="221764"/>
                </a:cubicBezTo>
                <a:cubicBezTo>
                  <a:pt x="319553" y="216228"/>
                  <a:pt x="319919" y="210577"/>
                  <a:pt x="319919" y="204810"/>
                </a:cubicBezTo>
                <a:cubicBezTo>
                  <a:pt x="319919" y="204810"/>
                  <a:pt x="319919" y="110593"/>
                  <a:pt x="319877" y="75566"/>
                </a:cubicBezTo>
                <a:lnTo>
                  <a:pt x="319877" y="75545"/>
                </a:lnTo>
                <a:cubicBezTo>
                  <a:pt x="319877" y="73190"/>
                  <a:pt x="318014" y="71244"/>
                  <a:pt x="315649" y="71160"/>
                </a:cubicBezTo>
                <a:cubicBezTo>
                  <a:pt x="315597" y="71160"/>
                  <a:pt x="315555" y="71150"/>
                  <a:pt x="315503" y="71150"/>
                </a:cubicBezTo>
                <a:cubicBezTo>
                  <a:pt x="270806" y="68690"/>
                  <a:pt x="221505" y="53652"/>
                  <a:pt x="171429" y="18573"/>
                </a:cubicBezTo>
                <a:lnTo>
                  <a:pt x="171408" y="18573"/>
                </a:lnTo>
                <a:cubicBezTo>
                  <a:pt x="169891" y="17495"/>
                  <a:pt x="167850" y="17495"/>
                  <a:pt x="166322" y="18583"/>
                </a:cubicBezTo>
                <a:cubicBezTo>
                  <a:pt x="115849" y="54343"/>
                  <a:pt x="67092" y="68837"/>
                  <a:pt x="22165" y="71129"/>
                </a:cubicBezTo>
                <a:cubicBezTo>
                  <a:pt x="22123" y="71129"/>
                  <a:pt x="22082" y="71129"/>
                  <a:pt x="22040" y="71139"/>
                </a:cubicBezTo>
                <a:cubicBezTo>
                  <a:pt x="19664" y="71233"/>
                  <a:pt x="17770" y="73190"/>
                  <a:pt x="17770" y="75577"/>
                </a:cubicBezTo>
                <a:lnTo>
                  <a:pt x="17770" y="98464"/>
                </a:lnTo>
                <a:cubicBezTo>
                  <a:pt x="17770" y="103372"/>
                  <a:pt x="13793" y="107349"/>
                  <a:pt x="8885" y="107349"/>
                </a:cubicBezTo>
                <a:cubicBezTo>
                  <a:pt x="3987" y="107349"/>
                  <a:pt x="0" y="103361"/>
                  <a:pt x="21" y="98464"/>
                </a:cubicBezTo>
                <a:lnTo>
                  <a:pt x="21" y="75577"/>
                </a:lnTo>
                <a:cubicBezTo>
                  <a:pt x="21" y="63667"/>
                  <a:pt x="9419" y="53893"/>
                  <a:pt x="21286" y="53390"/>
                </a:cubicBezTo>
                <a:cubicBezTo>
                  <a:pt x="63314" y="51245"/>
                  <a:pt x="108858" y="37536"/>
                  <a:pt x="156077" y="4089"/>
                </a:cubicBezTo>
                <a:cubicBezTo>
                  <a:pt x="159907" y="1374"/>
                  <a:pt x="164381" y="11"/>
                  <a:pt x="168856" y="0"/>
                </a:cubicBezTo>
                <a:close/>
              </a:path>
            </a:pathLst>
          </a:custGeom>
          <a:solidFill>
            <a:schemeClr val="accent6">
              <a:lumMod val="50000"/>
            </a:schemeClr>
          </a:solidFill>
          <a:ln w="1046" cap="flat">
            <a:noFill/>
            <a:prstDash val="solid"/>
            <a:miter/>
          </a:ln>
        </p:spPr>
        <p:txBody>
          <a:bodyPr rtlCol="0" anchor="ctr"/>
          <a:lstStyle/>
          <a:p>
            <a:endParaRPr lang="en-GB"/>
          </a:p>
        </p:txBody>
      </p:sp>
      <p:pic>
        <p:nvPicPr>
          <p:cNvPr id="23" name="Graphic 22" descr="Information outline">
            <a:extLst>
              <a:ext uri="{FF2B5EF4-FFF2-40B4-BE49-F238E27FC236}">
                <a16:creationId xmlns:a16="http://schemas.microsoft.com/office/drawing/2014/main" id="{02A57257-51B4-B387-0202-3A78728F4A1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69639" y="3788030"/>
            <a:ext cx="505506" cy="505506"/>
          </a:xfrm>
          <a:prstGeom prst="rect">
            <a:avLst/>
          </a:prstGeom>
        </p:spPr>
      </p:pic>
      <p:sp>
        <p:nvSpPr>
          <p:cNvPr id="25" name="TextBox 24">
            <a:extLst>
              <a:ext uri="{FF2B5EF4-FFF2-40B4-BE49-F238E27FC236}">
                <a16:creationId xmlns:a16="http://schemas.microsoft.com/office/drawing/2014/main" id="{39D9A99F-ABBF-52A8-BB4F-7D30B7797DB0}"/>
              </a:ext>
            </a:extLst>
          </p:cNvPr>
          <p:cNvSpPr txBox="1"/>
          <p:nvPr/>
        </p:nvSpPr>
        <p:spPr>
          <a:xfrm>
            <a:off x="6192956" y="4305700"/>
            <a:ext cx="5484693" cy="212365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1" i="0" u="none" strike="noStrike" kern="1200" cap="none" spc="0" normalizeH="0" baseline="0" noProof="0">
                <a:ln>
                  <a:noFill/>
                </a:ln>
                <a:solidFill>
                  <a:srgbClr val="30374F"/>
                </a:solidFill>
                <a:effectLst/>
                <a:uLnTx/>
                <a:uFillTx/>
                <a:latin typeface="Figtree" panose="020B0604020202020204" charset="0"/>
                <a:ea typeface="+mn-ea"/>
                <a:cs typeface="+mn-cs"/>
              </a:rPr>
              <a:t>REC ISDPs </a:t>
            </a:r>
            <a:r>
              <a:rPr kumimoji="0" lang="en-GB" sz="1200" i="0" u="none" strike="noStrike" kern="1200" cap="none" spc="0" normalizeH="0" baseline="0" noProof="0">
                <a:ln>
                  <a:noFill/>
                </a:ln>
                <a:solidFill>
                  <a:srgbClr val="30374F"/>
                </a:solidFill>
                <a:effectLst/>
                <a:uLnTx/>
                <a:uFillTx/>
                <a:latin typeface="Figtree" panose="020B0604020202020204" charset="0"/>
                <a:ea typeface="+mn-ea"/>
                <a:cs typeface="+mn-cs"/>
              </a:rPr>
              <a:t>focus on ensuring organisations have adequate controls to prevent data leakage or misuse. </a:t>
            </a:r>
            <a:r>
              <a:rPr kumimoji="0" lang="en-GB" sz="1200" b="0" i="0" u="none" strike="noStrike" kern="1200" cap="none" spc="0" normalizeH="0" baseline="0" noProof="0">
                <a:ln>
                  <a:noFill/>
                </a:ln>
                <a:solidFill>
                  <a:srgbClr val="30374F"/>
                </a:solidFill>
                <a:effectLst/>
                <a:uLnTx/>
                <a:uFillTx/>
                <a:latin typeface="Figtree" panose="020B0604020202020204" charset="0"/>
                <a:ea typeface="+mn-ea"/>
                <a:cs typeface="+mn-cs"/>
              </a:rPr>
              <a:t>This covers: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30374F"/>
              </a:solidFill>
              <a:effectLst/>
              <a:uLnTx/>
              <a:uFillTx/>
              <a:latin typeface="Figtree" panose="020B0604020202020204" charset="0"/>
              <a:ea typeface="+mn-ea"/>
              <a:cs typeface="+mn-cs"/>
            </a:endParaRPr>
          </a:p>
          <a:p>
            <a:pPr marL="171450" indent="-171450">
              <a:buFont typeface="Arial" panose="020B0604020202020204" pitchFamily="34" charset="0"/>
              <a:buChar char="•"/>
              <a:defRPr/>
            </a:pPr>
            <a:r>
              <a:rPr lang="en-GB" sz="1200">
                <a:solidFill>
                  <a:srgbClr val="30374F"/>
                </a:solidFill>
                <a:latin typeface="Figtree"/>
              </a:rPr>
              <a:t>Standards to support access to data including data handling, data governance and operational controls.  </a:t>
            </a:r>
            <a:endParaRPr lang="en-GB" sz="1200" b="0" i="0" u="none" strike="noStrike" kern="1200" cap="none" spc="0" normalizeH="0" baseline="0" noProof="0">
              <a:ln>
                <a:noFill/>
              </a:ln>
              <a:solidFill>
                <a:srgbClr val="30374F"/>
              </a:solidFill>
              <a:effectLst/>
              <a:uLnTx/>
              <a:uFillTx/>
              <a:latin typeface="Figtree"/>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30374F"/>
              </a:solidFill>
              <a:effectLst/>
              <a:uLnTx/>
              <a:uFillTx/>
              <a:latin typeface="Figtree" panose="020B0604020202020204"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200" b="0" i="0" u="none" strike="noStrike" kern="1200" cap="none" spc="0" normalizeH="0" baseline="0" noProof="0">
                <a:ln>
                  <a:noFill/>
                </a:ln>
                <a:solidFill>
                  <a:srgbClr val="30374F"/>
                </a:solidFill>
                <a:effectLst/>
                <a:uLnTx/>
                <a:uFillTx/>
                <a:latin typeface="Figtree" panose="020B0604020202020204" charset="0"/>
                <a:ea typeface="+mn-ea"/>
                <a:cs typeface="+mn-cs"/>
              </a:rPr>
              <a:t>Non-SEC routes where the organisation accesses data through alternative routes (e.g., BSC or REC).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200" b="0" i="0" u="none" strike="noStrike" kern="1200" cap="none" spc="0" normalizeH="0" baseline="0" noProof="0">
              <a:ln>
                <a:noFill/>
              </a:ln>
              <a:solidFill>
                <a:srgbClr val="30374F"/>
              </a:solidFill>
              <a:effectLst/>
              <a:uLnTx/>
              <a:uFillTx/>
              <a:latin typeface="Figtree" panose="020B0604020202020204" charset="0"/>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en-GB" sz="1200" b="0" i="0" u="none" strike="noStrike" kern="1200" cap="none" spc="0" normalizeH="0" baseline="0" noProof="0">
                <a:ln>
                  <a:noFill/>
                </a:ln>
                <a:solidFill>
                  <a:srgbClr val="30374F"/>
                </a:solidFill>
                <a:effectLst/>
                <a:uLnTx/>
                <a:uFillTx/>
                <a:latin typeface="Figtree"/>
              </a:rPr>
              <a:t>By setting CE+ as a minimum-security requirement, RECCo will rely on this third-party assessment and focus the ISDP on areas not covered by CE+</a:t>
            </a:r>
            <a:endParaRPr lang="en-GB" sz="1200" b="0" i="0" u="none" strike="noStrike" kern="1200" cap="none" spc="0" normalizeH="0" baseline="0" noProof="0">
              <a:ln>
                <a:noFill/>
              </a:ln>
              <a:solidFill>
                <a:srgbClr val="30374F"/>
              </a:solidFill>
              <a:effectLst/>
              <a:uLnTx/>
              <a:uFillTx/>
              <a:latin typeface="Figtree"/>
            </a:endParaRPr>
          </a:p>
        </p:txBody>
      </p:sp>
      <p:grpSp>
        <p:nvGrpSpPr>
          <p:cNvPr id="3" name="Group 2">
            <a:extLst>
              <a:ext uri="{FF2B5EF4-FFF2-40B4-BE49-F238E27FC236}">
                <a16:creationId xmlns:a16="http://schemas.microsoft.com/office/drawing/2014/main" id="{28E90F79-2941-C30D-8E20-51102D409A29}"/>
              </a:ext>
            </a:extLst>
          </p:cNvPr>
          <p:cNvGrpSpPr/>
          <p:nvPr/>
        </p:nvGrpSpPr>
        <p:grpSpPr>
          <a:xfrm>
            <a:off x="712499" y="1256364"/>
            <a:ext cx="11096891" cy="2345939"/>
            <a:chOff x="664293" y="710684"/>
            <a:chExt cx="11356523" cy="2683005"/>
          </a:xfrm>
        </p:grpSpPr>
        <p:sp>
          <p:nvSpPr>
            <p:cNvPr id="11" name="Rectangle: Rounded Corners 10">
              <a:extLst>
                <a:ext uri="{FF2B5EF4-FFF2-40B4-BE49-F238E27FC236}">
                  <a16:creationId xmlns:a16="http://schemas.microsoft.com/office/drawing/2014/main" id="{4F23A267-5222-77F5-3709-A5A8114697A2}"/>
                </a:ext>
              </a:extLst>
            </p:cNvPr>
            <p:cNvSpPr/>
            <p:nvPr/>
          </p:nvSpPr>
          <p:spPr>
            <a:xfrm>
              <a:off x="3341034" y="1696295"/>
              <a:ext cx="1243584" cy="1047169"/>
            </a:xfrm>
            <a:prstGeom prst="roundRect">
              <a:avLst/>
            </a:prstGeom>
            <a:solidFill>
              <a:srgbClr val="1EF395">
                <a:lumMod val="75000"/>
              </a:srgbClr>
            </a:solidFill>
            <a:ln w="19050" cap="flat" cmpd="sng" algn="ctr">
              <a:solidFill>
                <a:srgbClr val="021D5E">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9" name="Rectangle: Rounded Corners 8">
              <a:extLst>
                <a:ext uri="{FF2B5EF4-FFF2-40B4-BE49-F238E27FC236}">
                  <a16:creationId xmlns:a16="http://schemas.microsoft.com/office/drawing/2014/main" id="{FF3877A5-A0AA-4D86-24B3-2D7C24DD2019}"/>
                </a:ext>
              </a:extLst>
            </p:cNvPr>
            <p:cNvSpPr/>
            <p:nvPr/>
          </p:nvSpPr>
          <p:spPr>
            <a:xfrm>
              <a:off x="664293" y="1696296"/>
              <a:ext cx="1243584" cy="1047169"/>
            </a:xfrm>
            <a:prstGeom prst="roundRect">
              <a:avLst/>
            </a:prstGeom>
            <a:solidFill>
              <a:srgbClr val="1EF395">
                <a:lumMod val="75000"/>
              </a:srgbClr>
            </a:solidFill>
            <a:ln w="19050" cap="flat" cmpd="sng" algn="ctr">
              <a:solidFill>
                <a:srgbClr val="021D5E">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grpSp>
          <p:nvGrpSpPr>
            <p:cNvPr id="40" name="Group 39">
              <a:extLst>
                <a:ext uri="{FF2B5EF4-FFF2-40B4-BE49-F238E27FC236}">
                  <a16:creationId xmlns:a16="http://schemas.microsoft.com/office/drawing/2014/main" id="{7ACD71A8-AC16-18FB-4733-8E68D81E7816}"/>
                </a:ext>
              </a:extLst>
            </p:cNvPr>
            <p:cNvGrpSpPr/>
            <p:nvPr/>
          </p:nvGrpSpPr>
          <p:grpSpPr>
            <a:xfrm>
              <a:off x="2359345" y="1309737"/>
              <a:ext cx="9088584" cy="2083952"/>
              <a:chOff x="1619795" y="4224631"/>
              <a:chExt cx="6782927" cy="1850280"/>
            </a:xfrm>
            <a:solidFill>
              <a:schemeClr val="accent1"/>
            </a:solidFill>
          </p:grpSpPr>
          <p:sp>
            <p:nvSpPr>
              <p:cNvPr id="41" name="Oval 40">
                <a:extLst>
                  <a:ext uri="{FF2B5EF4-FFF2-40B4-BE49-F238E27FC236}">
                    <a16:creationId xmlns:a16="http://schemas.microsoft.com/office/drawing/2014/main" id="{E283797D-1F62-8372-2F9C-DECC1927D98E}"/>
                  </a:ext>
                </a:extLst>
              </p:cNvPr>
              <p:cNvSpPr/>
              <p:nvPr/>
            </p:nvSpPr>
            <p:spPr>
              <a:xfrm>
                <a:off x="6055725" y="4224631"/>
                <a:ext cx="2346997" cy="1841136"/>
              </a:xfrm>
              <a:prstGeom prst="ellipse">
                <a:avLst/>
              </a:prstGeom>
              <a:solidFill>
                <a:schemeClr val="bg1"/>
              </a:solidFill>
              <a:ln>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GB" sz="1400">
                  <a:solidFill>
                    <a:srgbClr val="F8F8F8"/>
                  </a:solidFill>
                  <a:latin typeface="Figtree"/>
                </a:endParaRPr>
              </a:p>
            </p:txBody>
          </p:sp>
          <p:sp>
            <p:nvSpPr>
              <p:cNvPr id="42" name="Oval 41">
                <a:extLst>
                  <a:ext uri="{FF2B5EF4-FFF2-40B4-BE49-F238E27FC236}">
                    <a16:creationId xmlns:a16="http://schemas.microsoft.com/office/drawing/2014/main" id="{2257D60E-BEAB-5A69-F761-B6CE41748F26}"/>
                  </a:ext>
                </a:extLst>
              </p:cNvPr>
              <p:cNvSpPr/>
              <p:nvPr/>
            </p:nvSpPr>
            <p:spPr>
              <a:xfrm>
                <a:off x="3628350" y="4233775"/>
                <a:ext cx="3063317" cy="1841136"/>
              </a:xfrm>
              <a:prstGeom prst="ellipse">
                <a:avLst/>
              </a:prstGeom>
              <a:solidFill>
                <a:schemeClr val="bg1"/>
              </a:solidFill>
              <a:ln>
                <a:solidFill>
                  <a:schemeClr val="accent6">
                    <a:lumMod val="5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GB" sz="1400">
                  <a:solidFill>
                    <a:srgbClr val="F8F8F8"/>
                  </a:solidFill>
                  <a:latin typeface="Figtree"/>
                </a:endParaRPr>
              </a:p>
            </p:txBody>
          </p:sp>
          <p:sp>
            <p:nvSpPr>
              <p:cNvPr id="44" name="Arrow: Right 43">
                <a:extLst>
                  <a:ext uri="{FF2B5EF4-FFF2-40B4-BE49-F238E27FC236}">
                    <a16:creationId xmlns:a16="http://schemas.microsoft.com/office/drawing/2014/main" id="{7E683F9A-D96B-50C0-C019-DF70604DBA5F}"/>
                  </a:ext>
                </a:extLst>
              </p:cNvPr>
              <p:cNvSpPr/>
              <p:nvPr/>
            </p:nvSpPr>
            <p:spPr>
              <a:xfrm>
                <a:off x="1619795" y="4607409"/>
                <a:ext cx="603504" cy="297749"/>
              </a:xfrm>
              <a:prstGeom prst="rightArrow">
                <a:avLst/>
              </a:prstGeom>
              <a:solidFill>
                <a:srgbClr val="1EF3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GB" sz="1400">
                  <a:solidFill>
                    <a:schemeClr val="tx1"/>
                  </a:solidFill>
                  <a:latin typeface="Figtree"/>
                </a:endParaRPr>
              </a:p>
            </p:txBody>
          </p:sp>
          <p:sp>
            <p:nvSpPr>
              <p:cNvPr id="46" name="Arrow: Right 45">
                <a:extLst>
                  <a:ext uri="{FF2B5EF4-FFF2-40B4-BE49-F238E27FC236}">
                    <a16:creationId xmlns:a16="http://schemas.microsoft.com/office/drawing/2014/main" id="{F5677998-6DBE-0F7F-8316-E687224F2EEF}"/>
                  </a:ext>
                </a:extLst>
              </p:cNvPr>
              <p:cNvSpPr/>
              <p:nvPr/>
            </p:nvSpPr>
            <p:spPr>
              <a:xfrm>
                <a:off x="3499206" y="4607408"/>
                <a:ext cx="603504" cy="297750"/>
              </a:xfrm>
              <a:prstGeom prst="rightArrow">
                <a:avLst/>
              </a:prstGeom>
              <a:solidFill>
                <a:srgbClr val="1EF3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GB" sz="1400">
                  <a:solidFill>
                    <a:schemeClr val="tx1"/>
                  </a:solidFill>
                  <a:latin typeface="Figtree"/>
                </a:endParaRPr>
              </a:p>
            </p:txBody>
          </p:sp>
          <p:sp>
            <p:nvSpPr>
              <p:cNvPr id="49" name="Arrow: Right 48">
                <a:extLst>
                  <a:ext uri="{FF2B5EF4-FFF2-40B4-BE49-F238E27FC236}">
                    <a16:creationId xmlns:a16="http://schemas.microsoft.com/office/drawing/2014/main" id="{9653B108-8B92-5E3D-B078-137463CE99AD}"/>
                  </a:ext>
                </a:extLst>
              </p:cNvPr>
              <p:cNvSpPr/>
              <p:nvPr/>
            </p:nvSpPr>
            <p:spPr>
              <a:xfrm>
                <a:off x="5286708" y="4635097"/>
                <a:ext cx="603504" cy="270061"/>
              </a:xfrm>
              <a:prstGeom prst="rightArrow">
                <a:avLst/>
              </a:prstGeom>
              <a:solidFill>
                <a:srgbClr val="1EF3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GB" sz="1400">
                  <a:solidFill>
                    <a:schemeClr val="tx1"/>
                  </a:solidFill>
                  <a:latin typeface="Figtree"/>
                </a:endParaRPr>
              </a:p>
            </p:txBody>
          </p:sp>
          <p:sp>
            <p:nvSpPr>
              <p:cNvPr id="51" name="Arrow: Right 50">
                <a:extLst>
                  <a:ext uri="{FF2B5EF4-FFF2-40B4-BE49-F238E27FC236}">
                    <a16:creationId xmlns:a16="http://schemas.microsoft.com/office/drawing/2014/main" id="{AAECACF5-4205-ED0C-233B-4562BFC3896D}"/>
                  </a:ext>
                </a:extLst>
              </p:cNvPr>
              <p:cNvSpPr/>
              <p:nvPr/>
            </p:nvSpPr>
            <p:spPr>
              <a:xfrm>
                <a:off x="7253233" y="4607408"/>
                <a:ext cx="955373" cy="311000"/>
              </a:xfrm>
              <a:prstGeom prst="rightArrow">
                <a:avLst/>
              </a:prstGeom>
              <a:solidFill>
                <a:srgbClr val="1EF39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377"/>
                <a:endParaRPr lang="en-GB" sz="1400">
                  <a:solidFill>
                    <a:schemeClr val="tx1"/>
                  </a:solidFill>
                  <a:latin typeface="Figtree"/>
                </a:endParaRPr>
              </a:p>
            </p:txBody>
          </p:sp>
          <p:sp>
            <p:nvSpPr>
              <p:cNvPr id="52" name="TextBox 51">
                <a:extLst>
                  <a:ext uri="{FF2B5EF4-FFF2-40B4-BE49-F238E27FC236}">
                    <a16:creationId xmlns:a16="http://schemas.microsoft.com/office/drawing/2014/main" id="{41772C32-69A8-495F-5057-4E72E76ED749}"/>
                  </a:ext>
                </a:extLst>
              </p:cNvPr>
              <p:cNvSpPr txBox="1"/>
              <p:nvPr/>
            </p:nvSpPr>
            <p:spPr>
              <a:xfrm>
                <a:off x="4235475" y="5607669"/>
                <a:ext cx="2034295" cy="245939"/>
              </a:xfrm>
              <a:prstGeom prst="rect">
                <a:avLst/>
              </a:prstGeom>
              <a:noFill/>
              <a:ln>
                <a:noFill/>
              </a:ln>
            </p:spPr>
            <p:txBody>
              <a:bodyPr wrap="square">
                <a:spAutoFit/>
              </a:bodyPr>
              <a:lstStyle/>
              <a:p>
                <a:pPr algn="ctr" defTabSz="914377"/>
                <a:r>
                  <a:rPr lang="en-GB" sz="1200">
                    <a:solidFill>
                      <a:srgbClr val="201E2E"/>
                    </a:solidFill>
                    <a:latin typeface="Figtree"/>
                  </a:rPr>
                  <a:t>Focus of the SEC Assessments</a:t>
                </a:r>
              </a:p>
            </p:txBody>
          </p:sp>
          <p:sp>
            <p:nvSpPr>
              <p:cNvPr id="53" name="TextBox 52">
                <a:extLst>
                  <a:ext uri="{FF2B5EF4-FFF2-40B4-BE49-F238E27FC236}">
                    <a16:creationId xmlns:a16="http://schemas.microsoft.com/office/drawing/2014/main" id="{12662335-759A-FCBC-2BD8-FE0363BC4BFC}"/>
                  </a:ext>
                </a:extLst>
              </p:cNvPr>
              <p:cNvSpPr txBox="1"/>
              <p:nvPr/>
            </p:nvSpPr>
            <p:spPr>
              <a:xfrm>
                <a:off x="6539996" y="5554194"/>
                <a:ext cx="1439045" cy="409899"/>
              </a:xfrm>
              <a:prstGeom prst="rect">
                <a:avLst/>
              </a:prstGeom>
              <a:noFill/>
            </p:spPr>
            <p:txBody>
              <a:bodyPr wrap="square">
                <a:spAutoFit/>
              </a:bodyPr>
              <a:lstStyle/>
              <a:p>
                <a:pPr algn="ctr" defTabSz="914377"/>
                <a:r>
                  <a:rPr lang="en-GB" sz="1200">
                    <a:solidFill>
                      <a:srgbClr val="201E2E"/>
                    </a:solidFill>
                    <a:latin typeface="Figtree"/>
                  </a:rPr>
                  <a:t>Focus of the CCS assessments</a:t>
                </a:r>
              </a:p>
            </p:txBody>
          </p:sp>
        </p:grpSp>
        <p:sp>
          <p:nvSpPr>
            <p:cNvPr id="69" name="TextBox 68">
              <a:extLst>
                <a:ext uri="{FF2B5EF4-FFF2-40B4-BE49-F238E27FC236}">
                  <a16:creationId xmlns:a16="http://schemas.microsoft.com/office/drawing/2014/main" id="{170CA75B-AA6C-D52D-1E1B-2CF256B12C98}"/>
                </a:ext>
              </a:extLst>
            </p:cNvPr>
            <p:cNvSpPr txBox="1"/>
            <p:nvPr/>
          </p:nvSpPr>
          <p:spPr>
            <a:xfrm>
              <a:off x="3652985" y="1776121"/>
              <a:ext cx="758734" cy="369332"/>
            </a:xfrm>
            <a:prstGeom prst="rect">
              <a:avLst/>
            </a:prstGeom>
            <a:noFill/>
          </p:spPr>
          <p:txBody>
            <a:bodyPr wrap="square" rtlCol="0">
              <a:spAutoFit/>
            </a:bodyPr>
            <a:lstStyle/>
            <a:p>
              <a:r>
                <a:rPr lang="en-GB"/>
                <a:t>DCC</a:t>
              </a:r>
            </a:p>
          </p:txBody>
        </p:sp>
        <p:pic>
          <p:nvPicPr>
            <p:cNvPr id="71" name="Graphic 70" descr="Server outline">
              <a:extLst>
                <a:ext uri="{FF2B5EF4-FFF2-40B4-BE49-F238E27FC236}">
                  <a16:creationId xmlns:a16="http://schemas.microsoft.com/office/drawing/2014/main" id="{9FB8AC55-58A3-0853-0DA3-A1284944275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667308" y="2103697"/>
              <a:ext cx="604730" cy="604730"/>
            </a:xfrm>
            <a:prstGeom prst="rect">
              <a:avLst/>
            </a:prstGeom>
          </p:spPr>
        </p:pic>
        <p:sp>
          <p:nvSpPr>
            <p:cNvPr id="2" name="Arrow: Right 1">
              <a:extLst>
                <a:ext uri="{FF2B5EF4-FFF2-40B4-BE49-F238E27FC236}">
                  <a16:creationId xmlns:a16="http://schemas.microsoft.com/office/drawing/2014/main" id="{1623ED0A-9DD9-989A-1585-52BB7637AC19}"/>
                </a:ext>
              </a:extLst>
            </p:cNvPr>
            <p:cNvSpPr/>
            <p:nvPr/>
          </p:nvSpPr>
          <p:spPr>
            <a:xfrm>
              <a:off x="923365" y="710684"/>
              <a:ext cx="10351523" cy="648532"/>
            </a:xfrm>
            <a:prstGeom prst="rightArrow">
              <a:avLst/>
            </a:prstGeom>
            <a:solidFill>
              <a:srgbClr val="1EF395">
                <a:lumMod val="75000"/>
              </a:srgbClr>
            </a:solidFill>
            <a:ln w="19050" cap="flat" cmpd="sng" algn="ctr">
              <a:solidFill>
                <a:srgbClr val="021D5E">
                  <a:shade val="15000"/>
                </a:srgbClr>
              </a:solidFill>
              <a:prstDash val="solid"/>
              <a:miter lim="800000"/>
            </a:ln>
            <a:effectLst/>
          </p:spPr>
          <p:txBody>
            <a:bodyPr rtlCol="0" anchor="ctr"/>
            <a:lstStyle/>
            <a:p>
              <a:pPr marL="0" marR="0" lvl="0" indent="0" algn="ctr" defTabSz="914377" eaLnBrk="1" fontAlgn="auto" latinLnBrk="0" hangingPunct="1">
                <a:lnSpc>
                  <a:spcPct val="100000"/>
                </a:lnSpc>
                <a:spcBef>
                  <a:spcPts val="0"/>
                </a:spcBef>
                <a:spcAft>
                  <a:spcPts val="0"/>
                </a:spcAft>
                <a:buClr>
                  <a:srgbClr val="000000"/>
                </a:buClr>
                <a:buSzTx/>
                <a:buFont typeface="Arial"/>
                <a:buNone/>
                <a:tabLst/>
                <a:defRPr/>
              </a:pPr>
              <a:r>
                <a:rPr kumimoji="0" lang="en-GB" sz="1400" b="0" i="0" u="none" strike="noStrike" kern="0" cap="none" spc="0" normalizeH="0" baseline="0" noProof="0">
                  <a:ln>
                    <a:noFill/>
                  </a:ln>
                  <a:solidFill>
                    <a:srgbClr val="021E5E"/>
                  </a:solidFill>
                  <a:effectLst/>
                  <a:uLnTx/>
                  <a:uFillTx/>
                  <a:latin typeface="Figtree"/>
                  <a:ea typeface="+mn-ea"/>
                  <a:cs typeface="+mn-cs"/>
                  <a:sym typeface="Arial"/>
                </a:rPr>
                <a:t>Metered Data flow</a:t>
              </a:r>
            </a:p>
          </p:txBody>
        </p:sp>
        <p:grpSp>
          <p:nvGrpSpPr>
            <p:cNvPr id="84" name="Group 83">
              <a:extLst>
                <a:ext uri="{FF2B5EF4-FFF2-40B4-BE49-F238E27FC236}">
                  <a16:creationId xmlns:a16="http://schemas.microsoft.com/office/drawing/2014/main" id="{DFB33E75-1CDF-BDBE-FEF4-D618DDFE3BD1}"/>
                </a:ext>
              </a:extLst>
            </p:cNvPr>
            <p:cNvGrpSpPr/>
            <p:nvPr/>
          </p:nvGrpSpPr>
          <p:grpSpPr>
            <a:xfrm>
              <a:off x="925061" y="2197192"/>
              <a:ext cx="660019" cy="456615"/>
              <a:chOff x="392113" y="2981325"/>
              <a:chExt cx="862012" cy="511176"/>
            </a:xfrm>
            <a:solidFill>
              <a:schemeClr val="tx1">
                <a:lumMod val="85000"/>
                <a:lumOff val="15000"/>
              </a:schemeClr>
            </a:solidFill>
          </p:grpSpPr>
          <p:sp>
            <p:nvSpPr>
              <p:cNvPr id="85" name="Freeform 181">
                <a:extLst>
                  <a:ext uri="{FF2B5EF4-FFF2-40B4-BE49-F238E27FC236}">
                    <a16:creationId xmlns:a16="http://schemas.microsoft.com/office/drawing/2014/main" id="{69930D49-CA61-A6A8-2326-599961578F18}"/>
                  </a:ext>
                </a:extLst>
              </p:cNvPr>
              <p:cNvSpPr>
                <a:spLocks noEditPoints="1"/>
              </p:cNvSpPr>
              <p:nvPr/>
            </p:nvSpPr>
            <p:spPr bwMode="auto">
              <a:xfrm>
                <a:off x="392113" y="3116263"/>
                <a:ext cx="862012" cy="376238"/>
              </a:xfrm>
              <a:custGeom>
                <a:avLst/>
                <a:gdLst>
                  <a:gd name="T0" fmla="*/ 375 w 3801"/>
                  <a:gd name="T1" fmla="*/ 226 h 1657"/>
                  <a:gd name="T2" fmla="*/ 316 w 3801"/>
                  <a:gd name="T3" fmla="*/ 249 h 1657"/>
                  <a:gd name="T4" fmla="*/ 267 w 3801"/>
                  <a:gd name="T5" fmla="*/ 289 h 1657"/>
                  <a:gd name="T6" fmla="*/ 235 w 3801"/>
                  <a:gd name="T7" fmla="*/ 345 h 1657"/>
                  <a:gd name="T8" fmla="*/ 222 w 3801"/>
                  <a:gd name="T9" fmla="*/ 411 h 1657"/>
                  <a:gd name="T10" fmla="*/ 226 w 3801"/>
                  <a:gd name="T11" fmla="*/ 1281 h 1657"/>
                  <a:gd name="T12" fmla="*/ 249 w 3801"/>
                  <a:gd name="T13" fmla="*/ 1341 h 1657"/>
                  <a:gd name="T14" fmla="*/ 289 w 3801"/>
                  <a:gd name="T15" fmla="*/ 1390 h 1657"/>
                  <a:gd name="T16" fmla="*/ 344 w 3801"/>
                  <a:gd name="T17" fmla="*/ 1423 h 1657"/>
                  <a:gd name="T18" fmla="*/ 410 w 3801"/>
                  <a:gd name="T19" fmla="*/ 1434 h 1657"/>
                  <a:gd name="T20" fmla="*/ 3426 w 3801"/>
                  <a:gd name="T21" fmla="*/ 1431 h 1657"/>
                  <a:gd name="T22" fmla="*/ 3485 w 3801"/>
                  <a:gd name="T23" fmla="*/ 1409 h 1657"/>
                  <a:gd name="T24" fmla="*/ 3534 w 3801"/>
                  <a:gd name="T25" fmla="*/ 1367 h 1657"/>
                  <a:gd name="T26" fmla="*/ 3566 w 3801"/>
                  <a:gd name="T27" fmla="*/ 1312 h 1657"/>
                  <a:gd name="T28" fmla="*/ 3579 w 3801"/>
                  <a:gd name="T29" fmla="*/ 1247 h 1657"/>
                  <a:gd name="T30" fmla="*/ 3575 w 3801"/>
                  <a:gd name="T31" fmla="*/ 377 h 1657"/>
                  <a:gd name="T32" fmla="*/ 3552 w 3801"/>
                  <a:gd name="T33" fmla="*/ 316 h 1657"/>
                  <a:gd name="T34" fmla="*/ 3512 w 3801"/>
                  <a:gd name="T35" fmla="*/ 267 h 1657"/>
                  <a:gd name="T36" fmla="*/ 3457 w 3801"/>
                  <a:gd name="T37" fmla="*/ 235 h 1657"/>
                  <a:gd name="T38" fmla="*/ 3391 w 3801"/>
                  <a:gd name="T39" fmla="*/ 222 h 1657"/>
                  <a:gd name="T40" fmla="*/ 410 w 3801"/>
                  <a:gd name="T41" fmla="*/ 0 h 1657"/>
                  <a:gd name="T42" fmla="*/ 3443 w 3801"/>
                  <a:gd name="T43" fmla="*/ 3 h 1657"/>
                  <a:gd name="T44" fmla="*/ 3540 w 3801"/>
                  <a:gd name="T45" fmla="*/ 27 h 1657"/>
                  <a:gd name="T46" fmla="*/ 3625 w 3801"/>
                  <a:gd name="T47" fmla="*/ 74 h 1657"/>
                  <a:gd name="T48" fmla="*/ 3697 w 3801"/>
                  <a:gd name="T49" fmla="*/ 138 h 1657"/>
                  <a:gd name="T50" fmla="*/ 3753 w 3801"/>
                  <a:gd name="T51" fmla="*/ 218 h 1657"/>
                  <a:gd name="T52" fmla="*/ 3788 w 3801"/>
                  <a:gd name="T53" fmla="*/ 309 h 1657"/>
                  <a:gd name="T54" fmla="*/ 3801 w 3801"/>
                  <a:gd name="T55" fmla="*/ 411 h 1657"/>
                  <a:gd name="T56" fmla="*/ 3798 w 3801"/>
                  <a:gd name="T57" fmla="*/ 1298 h 1657"/>
                  <a:gd name="T58" fmla="*/ 3773 w 3801"/>
                  <a:gd name="T59" fmla="*/ 1395 h 1657"/>
                  <a:gd name="T60" fmla="*/ 3727 w 3801"/>
                  <a:gd name="T61" fmla="*/ 1482 h 1657"/>
                  <a:gd name="T62" fmla="*/ 3663 w 3801"/>
                  <a:gd name="T63" fmla="*/ 1553 h 1657"/>
                  <a:gd name="T64" fmla="*/ 3583 w 3801"/>
                  <a:gd name="T65" fmla="*/ 1609 h 1657"/>
                  <a:gd name="T66" fmla="*/ 3492 w 3801"/>
                  <a:gd name="T67" fmla="*/ 1644 h 1657"/>
                  <a:gd name="T68" fmla="*/ 3391 w 3801"/>
                  <a:gd name="T69" fmla="*/ 1657 h 1657"/>
                  <a:gd name="T70" fmla="*/ 358 w 3801"/>
                  <a:gd name="T71" fmla="*/ 1654 h 1657"/>
                  <a:gd name="T72" fmla="*/ 261 w 3801"/>
                  <a:gd name="T73" fmla="*/ 1629 h 1657"/>
                  <a:gd name="T74" fmla="*/ 176 w 3801"/>
                  <a:gd name="T75" fmla="*/ 1583 h 1657"/>
                  <a:gd name="T76" fmla="*/ 104 w 3801"/>
                  <a:gd name="T77" fmla="*/ 1520 h 1657"/>
                  <a:gd name="T78" fmla="*/ 48 w 3801"/>
                  <a:gd name="T79" fmla="*/ 1440 h 1657"/>
                  <a:gd name="T80" fmla="*/ 13 w 3801"/>
                  <a:gd name="T81" fmla="*/ 1348 h 1657"/>
                  <a:gd name="T82" fmla="*/ 0 w 3801"/>
                  <a:gd name="T83" fmla="*/ 1247 h 1657"/>
                  <a:gd name="T84" fmla="*/ 3 w 3801"/>
                  <a:gd name="T85" fmla="*/ 359 h 1657"/>
                  <a:gd name="T86" fmla="*/ 28 w 3801"/>
                  <a:gd name="T87" fmla="*/ 262 h 1657"/>
                  <a:gd name="T88" fmla="*/ 74 w 3801"/>
                  <a:gd name="T89" fmla="*/ 176 h 1657"/>
                  <a:gd name="T90" fmla="*/ 138 w 3801"/>
                  <a:gd name="T91" fmla="*/ 104 h 1657"/>
                  <a:gd name="T92" fmla="*/ 218 w 3801"/>
                  <a:gd name="T93" fmla="*/ 48 h 1657"/>
                  <a:gd name="T94" fmla="*/ 309 w 3801"/>
                  <a:gd name="T95" fmla="*/ 12 h 1657"/>
                  <a:gd name="T96" fmla="*/ 410 w 3801"/>
                  <a:gd name="T97" fmla="*/ 0 h 16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801" h="1657">
                    <a:moveTo>
                      <a:pt x="410" y="222"/>
                    </a:moveTo>
                    <a:lnTo>
                      <a:pt x="375" y="226"/>
                    </a:lnTo>
                    <a:lnTo>
                      <a:pt x="344" y="235"/>
                    </a:lnTo>
                    <a:lnTo>
                      <a:pt x="316" y="249"/>
                    </a:lnTo>
                    <a:lnTo>
                      <a:pt x="289" y="267"/>
                    </a:lnTo>
                    <a:lnTo>
                      <a:pt x="267" y="289"/>
                    </a:lnTo>
                    <a:lnTo>
                      <a:pt x="249" y="316"/>
                    </a:lnTo>
                    <a:lnTo>
                      <a:pt x="235" y="345"/>
                    </a:lnTo>
                    <a:lnTo>
                      <a:pt x="226" y="377"/>
                    </a:lnTo>
                    <a:lnTo>
                      <a:pt x="222" y="411"/>
                    </a:lnTo>
                    <a:lnTo>
                      <a:pt x="222" y="1247"/>
                    </a:lnTo>
                    <a:lnTo>
                      <a:pt x="226" y="1281"/>
                    </a:lnTo>
                    <a:lnTo>
                      <a:pt x="235" y="1312"/>
                    </a:lnTo>
                    <a:lnTo>
                      <a:pt x="249" y="1341"/>
                    </a:lnTo>
                    <a:lnTo>
                      <a:pt x="267" y="1367"/>
                    </a:lnTo>
                    <a:lnTo>
                      <a:pt x="289" y="1390"/>
                    </a:lnTo>
                    <a:lnTo>
                      <a:pt x="316" y="1409"/>
                    </a:lnTo>
                    <a:lnTo>
                      <a:pt x="344" y="1423"/>
                    </a:lnTo>
                    <a:lnTo>
                      <a:pt x="375" y="1431"/>
                    </a:lnTo>
                    <a:lnTo>
                      <a:pt x="410" y="1434"/>
                    </a:lnTo>
                    <a:lnTo>
                      <a:pt x="3391" y="1434"/>
                    </a:lnTo>
                    <a:lnTo>
                      <a:pt x="3426" y="1431"/>
                    </a:lnTo>
                    <a:lnTo>
                      <a:pt x="3457" y="1423"/>
                    </a:lnTo>
                    <a:lnTo>
                      <a:pt x="3485" y="1409"/>
                    </a:lnTo>
                    <a:lnTo>
                      <a:pt x="3512" y="1390"/>
                    </a:lnTo>
                    <a:lnTo>
                      <a:pt x="3534" y="1367"/>
                    </a:lnTo>
                    <a:lnTo>
                      <a:pt x="3552" y="1341"/>
                    </a:lnTo>
                    <a:lnTo>
                      <a:pt x="3566" y="1312"/>
                    </a:lnTo>
                    <a:lnTo>
                      <a:pt x="3575" y="1281"/>
                    </a:lnTo>
                    <a:lnTo>
                      <a:pt x="3579" y="1247"/>
                    </a:lnTo>
                    <a:lnTo>
                      <a:pt x="3579" y="411"/>
                    </a:lnTo>
                    <a:lnTo>
                      <a:pt x="3575" y="377"/>
                    </a:lnTo>
                    <a:lnTo>
                      <a:pt x="3566" y="345"/>
                    </a:lnTo>
                    <a:lnTo>
                      <a:pt x="3552" y="316"/>
                    </a:lnTo>
                    <a:lnTo>
                      <a:pt x="3534" y="289"/>
                    </a:lnTo>
                    <a:lnTo>
                      <a:pt x="3512" y="267"/>
                    </a:lnTo>
                    <a:lnTo>
                      <a:pt x="3485" y="249"/>
                    </a:lnTo>
                    <a:lnTo>
                      <a:pt x="3457" y="235"/>
                    </a:lnTo>
                    <a:lnTo>
                      <a:pt x="3426" y="226"/>
                    </a:lnTo>
                    <a:lnTo>
                      <a:pt x="3391" y="222"/>
                    </a:lnTo>
                    <a:lnTo>
                      <a:pt x="410" y="222"/>
                    </a:lnTo>
                    <a:close/>
                    <a:moveTo>
                      <a:pt x="410" y="0"/>
                    </a:moveTo>
                    <a:lnTo>
                      <a:pt x="3391" y="0"/>
                    </a:lnTo>
                    <a:lnTo>
                      <a:pt x="3443" y="3"/>
                    </a:lnTo>
                    <a:lnTo>
                      <a:pt x="3492" y="12"/>
                    </a:lnTo>
                    <a:lnTo>
                      <a:pt x="3540" y="27"/>
                    </a:lnTo>
                    <a:lnTo>
                      <a:pt x="3583" y="48"/>
                    </a:lnTo>
                    <a:lnTo>
                      <a:pt x="3625" y="74"/>
                    </a:lnTo>
                    <a:lnTo>
                      <a:pt x="3663" y="104"/>
                    </a:lnTo>
                    <a:lnTo>
                      <a:pt x="3697" y="138"/>
                    </a:lnTo>
                    <a:lnTo>
                      <a:pt x="3727" y="176"/>
                    </a:lnTo>
                    <a:lnTo>
                      <a:pt x="3753" y="218"/>
                    </a:lnTo>
                    <a:lnTo>
                      <a:pt x="3773" y="262"/>
                    </a:lnTo>
                    <a:lnTo>
                      <a:pt x="3788" y="309"/>
                    </a:lnTo>
                    <a:lnTo>
                      <a:pt x="3798" y="359"/>
                    </a:lnTo>
                    <a:lnTo>
                      <a:pt x="3801" y="411"/>
                    </a:lnTo>
                    <a:lnTo>
                      <a:pt x="3801" y="1247"/>
                    </a:lnTo>
                    <a:lnTo>
                      <a:pt x="3798" y="1298"/>
                    </a:lnTo>
                    <a:lnTo>
                      <a:pt x="3788" y="1348"/>
                    </a:lnTo>
                    <a:lnTo>
                      <a:pt x="3773" y="1395"/>
                    </a:lnTo>
                    <a:lnTo>
                      <a:pt x="3753" y="1440"/>
                    </a:lnTo>
                    <a:lnTo>
                      <a:pt x="3727" y="1482"/>
                    </a:lnTo>
                    <a:lnTo>
                      <a:pt x="3697" y="1520"/>
                    </a:lnTo>
                    <a:lnTo>
                      <a:pt x="3663" y="1553"/>
                    </a:lnTo>
                    <a:lnTo>
                      <a:pt x="3625" y="1583"/>
                    </a:lnTo>
                    <a:lnTo>
                      <a:pt x="3583" y="1609"/>
                    </a:lnTo>
                    <a:lnTo>
                      <a:pt x="3540" y="1629"/>
                    </a:lnTo>
                    <a:lnTo>
                      <a:pt x="3492" y="1644"/>
                    </a:lnTo>
                    <a:lnTo>
                      <a:pt x="3443" y="1654"/>
                    </a:lnTo>
                    <a:lnTo>
                      <a:pt x="3391" y="1657"/>
                    </a:lnTo>
                    <a:lnTo>
                      <a:pt x="410" y="1657"/>
                    </a:lnTo>
                    <a:lnTo>
                      <a:pt x="358" y="1654"/>
                    </a:lnTo>
                    <a:lnTo>
                      <a:pt x="309" y="1644"/>
                    </a:lnTo>
                    <a:lnTo>
                      <a:pt x="261" y="1629"/>
                    </a:lnTo>
                    <a:lnTo>
                      <a:pt x="218" y="1609"/>
                    </a:lnTo>
                    <a:lnTo>
                      <a:pt x="176" y="1583"/>
                    </a:lnTo>
                    <a:lnTo>
                      <a:pt x="138" y="1553"/>
                    </a:lnTo>
                    <a:lnTo>
                      <a:pt x="104" y="1520"/>
                    </a:lnTo>
                    <a:lnTo>
                      <a:pt x="74" y="1482"/>
                    </a:lnTo>
                    <a:lnTo>
                      <a:pt x="48" y="1440"/>
                    </a:lnTo>
                    <a:lnTo>
                      <a:pt x="28" y="1395"/>
                    </a:lnTo>
                    <a:lnTo>
                      <a:pt x="13" y="1348"/>
                    </a:lnTo>
                    <a:lnTo>
                      <a:pt x="3" y="1298"/>
                    </a:lnTo>
                    <a:lnTo>
                      <a:pt x="0" y="1247"/>
                    </a:lnTo>
                    <a:lnTo>
                      <a:pt x="0" y="411"/>
                    </a:lnTo>
                    <a:lnTo>
                      <a:pt x="3" y="359"/>
                    </a:lnTo>
                    <a:lnTo>
                      <a:pt x="13" y="309"/>
                    </a:lnTo>
                    <a:lnTo>
                      <a:pt x="28" y="262"/>
                    </a:lnTo>
                    <a:lnTo>
                      <a:pt x="48" y="218"/>
                    </a:lnTo>
                    <a:lnTo>
                      <a:pt x="74" y="176"/>
                    </a:lnTo>
                    <a:lnTo>
                      <a:pt x="104" y="138"/>
                    </a:lnTo>
                    <a:lnTo>
                      <a:pt x="138" y="104"/>
                    </a:lnTo>
                    <a:lnTo>
                      <a:pt x="176" y="74"/>
                    </a:lnTo>
                    <a:lnTo>
                      <a:pt x="218" y="48"/>
                    </a:lnTo>
                    <a:lnTo>
                      <a:pt x="261" y="27"/>
                    </a:lnTo>
                    <a:lnTo>
                      <a:pt x="309" y="12"/>
                    </a:lnTo>
                    <a:lnTo>
                      <a:pt x="358" y="3"/>
                    </a:lnTo>
                    <a:lnTo>
                      <a:pt x="410" y="0"/>
                    </a:lnTo>
                    <a:close/>
                  </a:path>
                </a:pathLst>
              </a:custGeom>
              <a:grpFill/>
              <a:ln w="0">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6" name="Freeform 182">
                <a:extLst>
                  <a:ext uri="{FF2B5EF4-FFF2-40B4-BE49-F238E27FC236}">
                    <a16:creationId xmlns:a16="http://schemas.microsoft.com/office/drawing/2014/main" id="{F2D2740F-F925-4D67-C3D5-656798CCC261}"/>
                  </a:ext>
                </a:extLst>
              </p:cNvPr>
              <p:cNvSpPr>
                <a:spLocks/>
              </p:cNvSpPr>
              <p:nvPr/>
            </p:nvSpPr>
            <p:spPr bwMode="auto">
              <a:xfrm>
                <a:off x="392113" y="2981325"/>
                <a:ext cx="50800" cy="50800"/>
              </a:xfrm>
              <a:custGeom>
                <a:avLst/>
                <a:gdLst>
                  <a:gd name="T0" fmla="*/ 112 w 222"/>
                  <a:gd name="T1" fmla="*/ 0 h 224"/>
                  <a:gd name="T2" fmla="*/ 134 w 222"/>
                  <a:gd name="T3" fmla="*/ 2 h 224"/>
                  <a:gd name="T4" fmla="*/ 154 w 222"/>
                  <a:gd name="T5" fmla="*/ 9 h 224"/>
                  <a:gd name="T6" fmla="*/ 173 w 222"/>
                  <a:gd name="T7" fmla="*/ 19 h 224"/>
                  <a:gd name="T8" fmla="*/ 190 w 222"/>
                  <a:gd name="T9" fmla="*/ 33 h 224"/>
                  <a:gd name="T10" fmla="*/ 204 w 222"/>
                  <a:gd name="T11" fmla="*/ 49 h 224"/>
                  <a:gd name="T12" fmla="*/ 214 w 222"/>
                  <a:gd name="T13" fmla="*/ 69 h 224"/>
                  <a:gd name="T14" fmla="*/ 220 w 222"/>
                  <a:gd name="T15" fmla="*/ 90 h 224"/>
                  <a:gd name="T16" fmla="*/ 222 w 222"/>
                  <a:gd name="T17" fmla="*/ 112 h 224"/>
                  <a:gd name="T18" fmla="*/ 220 w 222"/>
                  <a:gd name="T19" fmla="*/ 134 h 224"/>
                  <a:gd name="T20" fmla="*/ 214 w 222"/>
                  <a:gd name="T21" fmla="*/ 155 h 224"/>
                  <a:gd name="T22" fmla="*/ 204 w 222"/>
                  <a:gd name="T23" fmla="*/ 174 h 224"/>
                  <a:gd name="T24" fmla="*/ 190 w 222"/>
                  <a:gd name="T25" fmla="*/ 190 h 224"/>
                  <a:gd name="T26" fmla="*/ 173 w 222"/>
                  <a:gd name="T27" fmla="*/ 204 h 224"/>
                  <a:gd name="T28" fmla="*/ 154 w 222"/>
                  <a:gd name="T29" fmla="*/ 215 h 224"/>
                  <a:gd name="T30" fmla="*/ 134 w 222"/>
                  <a:gd name="T31" fmla="*/ 221 h 224"/>
                  <a:gd name="T32" fmla="*/ 112 w 222"/>
                  <a:gd name="T33" fmla="*/ 224 h 224"/>
                  <a:gd name="T34" fmla="*/ 90 w 222"/>
                  <a:gd name="T35" fmla="*/ 221 h 224"/>
                  <a:gd name="T36" fmla="*/ 69 w 222"/>
                  <a:gd name="T37" fmla="*/ 215 h 224"/>
                  <a:gd name="T38" fmla="*/ 50 w 222"/>
                  <a:gd name="T39" fmla="*/ 204 h 224"/>
                  <a:gd name="T40" fmla="*/ 32 w 222"/>
                  <a:gd name="T41" fmla="*/ 190 h 224"/>
                  <a:gd name="T42" fmla="*/ 18 w 222"/>
                  <a:gd name="T43" fmla="*/ 174 h 224"/>
                  <a:gd name="T44" fmla="*/ 8 w 222"/>
                  <a:gd name="T45" fmla="*/ 155 h 224"/>
                  <a:gd name="T46" fmla="*/ 2 w 222"/>
                  <a:gd name="T47" fmla="*/ 134 h 224"/>
                  <a:gd name="T48" fmla="*/ 0 w 222"/>
                  <a:gd name="T49" fmla="*/ 112 h 224"/>
                  <a:gd name="T50" fmla="*/ 2 w 222"/>
                  <a:gd name="T51" fmla="*/ 90 h 224"/>
                  <a:gd name="T52" fmla="*/ 8 w 222"/>
                  <a:gd name="T53" fmla="*/ 69 h 224"/>
                  <a:gd name="T54" fmla="*/ 18 w 222"/>
                  <a:gd name="T55" fmla="*/ 49 h 224"/>
                  <a:gd name="T56" fmla="*/ 32 w 222"/>
                  <a:gd name="T57" fmla="*/ 33 h 224"/>
                  <a:gd name="T58" fmla="*/ 50 w 222"/>
                  <a:gd name="T59" fmla="*/ 19 h 224"/>
                  <a:gd name="T60" fmla="*/ 69 w 222"/>
                  <a:gd name="T61" fmla="*/ 9 h 224"/>
                  <a:gd name="T62" fmla="*/ 90 w 222"/>
                  <a:gd name="T63" fmla="*/ 2 h 224"/>
                  <a:gd name="T64" fmla="*/ 112 w 222"/>
                  <a:gd name="T6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2" h="224">
                    <a:moveTo>
                      <a:pt x="112" y="0"/>
                    </a:moveTo>
                    <a:lnTo>
                      <a:pt x="134" y="2"/>
                    </a:lnTo>
                    <a:lnTo>
                      <a:pt x="154" y="9"/>
                    </a:lnTo>
                    <a:lnTo>
                      <a:pt x="173" y="19"/>
                    </a:lnTo>
                    <a:lnTo>
                      <a:pt x="190" y="33"/>
                    </a:lnTo>
                    <a:lnTo>
                      <a:pt x="204" y="49"/>
                    </a:lnTo>
                    <a:lnTo>
                      <a:pt x="214" y="69"/>
                    </a:lnTo>
                    <a:lnTo>
                      <a:pt x="220" y="90"/>
                    </a:lnTo>
                    <a:lnTo>
                      <a:pt x="222" y="112"/>
                    </a:lnTo>
                    <a:lnTo>
                      <a:pt x="220" y="134"/>
                    </a:lnTo>
                    <a:lnTo>
                      <a:pt x="214" y="155"/>
                    </a:lnTo>
                    <a:lnTo>
                      <a:pt x="204" y="174"/>
                    </a:lnTo>
                    <a:lnTo>
                      <a:pt x="190" y="190"/>
                    </a:lnTo>
                    <a:lnTo>
                      <a:pt x="173" y="204"/>
                    </a:lnTo>
                    <a:lnTo>
                      <a:pt x="154" y="215"/>
                    </a:lnTo>
                    <a:lnTo>
                      <a:pt x="134" y="221"/>
                    </a:lnTo>
                    <a:lnTo>
                      <a:pt x="112" y="224"/>
                    </a:lnTo>
                    <a:lnTo>
                      <a:pt x="90" y="221"/>
                    </a:lnTo>
                    <a:lnTo>
                      <a:pt x="69" y="215"/>
                    </a:lnTo>
                    <a:lnTo>
                      <a:pt x="50" y="204"/>
                    </a:lnTo>
                    <a:lnTo>
                      <a:pt x="32" y="190"/>
                    </a:lnTo>
                    <a:lnTo>
                      <a:pt x="18" y="174"/>
                    </a:lnTo>
                    <a:lnTo>
                      <a:pt x="8" y="155"/>
                    </a:lnTo>
                    <a:lnTo>
                      <a:pt x="2" y="134"/>
                    </a:lnTo>
                    <a:lnTo>
                      <a:pt x="0" y="112"/>
                    </a:lnTo>
                    <a:lnTo>
                      <a:pt x="2" y="90"/>
                    </a:lnTo>
                    <a:lnTo>
                      <a:pt x="8" y="69"/>
                    </a:lnTo>
                    <a:lnTo>
                      <a:pt x="18" y="49"/>
                    </a:lnTo>
                    <a:lnTo>
                      <a:pt x="32" y="33"/>
                    </a:lnTo>
                    <a:lnTo>
                      <a:pt x="50" y="19"/>
                    </a:lnTo>
                    <a:lnTo>
                      <a:pt x="69" y="9"/>
                    </a:lnTo>
                    <a:lnTo>
                      <a:pt x="90" y="2"/>
                    </a:lnTo>
                    <a:lnTo>
                      <a:pt x="1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7" name="Freeform 183">
                <a:extLst>
                  <a:ext uri="{FF2B5EF4-FFF2-40B4-BE49-F238E27FC236}">
                    <a16:creationId xmlns:a16="http://schemas.microsoft.com/office/drawing/2014/main" id="{D7FFF9EE-FE4B-48DC-F504-941BD819FBA5}"/>
                  </a:ext>
                </a:extLst>
              </p:cNvPr>
              <p:cNvSpPr>
                <a:spLocks/>
              </p:cNvSpPr>
              <p:nvPr/>
            </p:nvSpPr>
            <p:spPr bwMode="auto">
              <a:xfrm>
                <a:off x="500063" y="2981325"/>
                <a:ext cx="50800" cy="50800"/>
              </a:xfrm>
              <a:custGeom>
                <a:avLst/>
                <a:gdLst>
                  <a:gd name="T0" fmla="*/ 112 w 223"/>
                  <a:gd name="T1" fmla="*/ 0 h 224"/>
                  <a:gd name="T2" fmla="*/ 133 w 223"/>
                  <a:gd name="T3" fmla="*/ 2 h 224"/>
                  <a:gd name="T4" fmla="*/ 154 w 223"/>
                  <a:gd name="T5" fmla="*/ 9 h 224"/>
                  <a:gd name="T6" fmla="*/ 174 w 223"/>
                  <a:gd name="T7" fmla="*/ 19 h 224"/>
                  <a:gd name="T8" fmla="*/ 190 w 223"/>
                  <a:gd name="T9" fmla="*/ 33 h 224"/>
                  <a:gd name="T10" fmla="*/ 204 w 223"/>
                  <a:gd name="T11" fmla="*/ 49 h 224"/>
                  <a:gd name="T12" fmla="*/ 214 w 223"/>
                  <a:gd name="T13" fmla="*/ 69 h 224"/>
                  <a:gd name="T14" fmla="*/ 221 w 223"/>
                  <a:gd name="T15" fmla="*/ 90 h 224"/>
                  <a:gd name="T16" fmla="*/ 223 w 223"/>
                  <a:gd name="T17" fmla="*/ 112 h 224"/>
                  <a:gd name="T18" fmla="*/ 221 w 223"/>
                  <a:gd name="T19" fmla="*/ 134 h 224"/>
                  <a:gd name="T20" fmla="*/ 214 w 223"/>
                  <a:gd name="T21" fmla="*/ 155 h 224"/>
                  <a:gd name="T22" fmla="*/ 204 w 223"/>
                  <a:gd name="T23" fmla="*/ 174 h 224"/>
                  <a:gd name="T24" fmla="*/ 190 w 223"/>
                  <a:gd name="T25" fmla="*/ 190 h 224"/>
                  <a:gd name="T26" fmla="*/ 174 w 223"/>
                  <a:gd name="T27" fmla="*/ 204 h 224"/>
                  <a:gd name="T28" fmla="*/ 154 w 223"/>
                  <a:gd name="T29" fmla="*/ 215 h 224"/>
                  <a:gd name="T30" fmla="*/ 133 w 223"/>
                  <a:gd name="T31" fmla="*/ 221 h 224"/>
                  <a:gd name="T32" fmla="*/ 112 w 223"/>
                  <a:gd name="T33" fmla="*/ 224 h 224"/>
                  <a:gd name="T34" fmla="*/ 90 w 223"/>
                  <a:gd name="T35" fmla="*/ 221 h 224"/>
                  <a:gd name="T36" fmla="*/ 69 w 223"/>
                  <a:gd name="T37" fmla="*/ 215 h 224"/>
                  <a:gd name="T38" fmla="*/ 49 w 223"/>
                  <a:gd name="T39" fmla="*/ 204 h 224"/>
                  <a:gd name="T40" fmla="*/ 33 w 223"/>
                  <a:gd name="T41" fmla="*/ 190 h 224"/>
                  <a:gd name="T42" fmla="*/ 19 w 223"/>
                  <a:gd name="T43" fmla="*/ 174 h 224"/>
                  <a:gd name="T44" fmla="*/ 9 w 223"/>
                  <a:gd name="T45" fmla="*/ 155 h 224"/>
                  <a:gd name="T46" fmla="*/ 2 w 223"/>
                  <a:gd name="T47" fmla="*/ 134 h 224"/>
                  <a:gd name="T48" fmla="*/ 0 w 223"/>
                  <a:gd name="T49" fmla="*/ 112 h 224"/>
                  <a:gd name="T50" fmla="*/ 2 w 223"/>
                  <a:gd name="T51" fmla="*/ 90 h 224"/>
                  <a:gd name="T52" fmla="*/ 9 w 223"/>
                  <a:gd name="T53" fmla="*/ 69 h 224"/>
                  <a:gd name="T54" fmla="*/ 19 w 223"/>
                  <a:gd name="T55" fmla="*/ 49 h 224"/>
                  <a:gd name="T56" fmla="*/ 33 w 223"/>
                  <a:gd name="T57" fmla="*/ 33 h 224"/>
                  <a:gd name="T58" fmla="*/ 49 w 223"/>
                  <a:gd name="T59" fmla="*/ 19 h 224"/>
                  <a:gd name="T60" fmla="*/ 69 w 223"/>
                  <a:gd name="T61" fmla="*/ 9 h 224"/>
                  <a:gd name="T62" fmla="*/ 90 w 223"/>
                  <a:gd name="T63" fmla="*/ 2 h 224"/>
                  <a:gd name="T64" fmla="*/ 112 w 223"/>
                  <a:gd name="T6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3" h="224">
                    <a:moveTo>
                      <a:pt x="112" y="0"/>
                    </a:moveTo>
                    <a:lnTo>
                      <a:pt x="133" y="2"/>
                    </a:lnTo>
                    <a:lnTo>
                      <a:pt x="154" y="9"/>
                    </a:lnTo>
                    <a:lnTo>
                      <a:pt x="174" y="19"/>
                    </a:lnTo>
                    <a:lnTo>
                      <a:pt x="190" y="33"/>
                    </a:lnTo>
                    <a:lnTo>
                      <a:pt x="204" y="49"/>
                    </a:lnTo>
                    <a:lnTo>
                      <a:pt x="214" y="69"/>
                    </a:lnTo>
                    <a:lnTo>
                      <a:pt x="221" y="90"/>
                    </a:lnTo>
                    <a:lnTo>
                      <a:pt x="223" y="112"/>
                    </a:lnTo>
                    <a:lnTo>
                      <a:pt x="221" y="134"/>
                    </a:lnTo>
                    <a:lnTo>
                      <a:pt x="214" y="155"/>
                    </a:lnTo>
                    <a:lnTo>
                      <a:pt x="204" y="174"/>
                    </a:lnTo>
                    <a:lnTo>
                      <a:pt x="190" y="190"/>
                    </a:lnTo>
                    <a:lnTo>
                      <a:pt x="174" y="204"/>
                    </a:lnTo>
                    <a:lnTo>
                      <a:pt x="154" y="215"/>
                    </a:lnTo>
                    <a:lnTo>
                      <a:pt x="133" y="221"/>
                    </a:lnTo>
                    <a:lnTo>
                      <a:pt x="112" y="224"/>
                    </a:lnTo>
                    <a:lnTo>
                      <a:pt x="90" y="221"/>
                    </a:lnTo>
                    <a:lnTo>
                      <a:pt x="69" y="215"/>
                    </a:lnTo>
                    <a:lnTo>
                      <a:pt x="49" y="204"/>
                    </a:lnTo>
                    <a:lnTo>
                      <a:pt x="33" y="190"/>
                    </a:lnTo>
                    <a:lnTo>
                      <a:pt x="19" y="174"/>
                    </a:lnTo>
                    <a:lnTo>
                      <a:pt x="9" y="155"/>
                    </a:lnTo>
                    <a:lnTo>
                      <a:pt x="2" y="134"/>
                    </a:lnTo>
                    <a:lnTo>
                      <a:pt x="0" y="112"/>
                    </a:lnTo>
                    <a:lnTo>
                      <a:pt x="2" y="90"/>
                    </a:lnTo>
                    <a:lnTo>
                      <a:pt x="9" y="69"/>
                    </a:lnTo>
                    <a:lnTo>
                      <a:pt x="19" y="49"/>
                    </a:lnTo>
                    <a:lnTo>
                      <a:pt x="33" y="33"/>
                    </a:lnTo>
                    <a:lnTo>
                      <a:pt x="49" y="19"/>
                    </a:lnTo>
                    <a:lnTo>
                      <a:pt x="69" y="9"/>
                    </a:lnTo>
                    <a:lnTo>
                      <a:pt x="90" y="2"/>
                    </a:lnTo>
                    <a:lnTo>
                      <a:pt x="1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8" name="Freeform 184">
                <a:extLst>
                  <a:ext uri="{FF2B5EF4-FFF2-40B4-BE49-F238E27FC236}">
                    <a16:creationId xmlns:a16="http://schemas.microsoft.com/office/drawing/2014/main" id="{17B46D0C-7A40-D9ED-3830-0C721669766B}"/>
                  </a:ext>
                </a:extLst>
              </p:cNvPr>
              <p:cNvSpPr>
                <a:spLocks/>
              </p:cNvSpPr>
              <p:nvPr/>
            </p:nvSpPr>
            <p:spPr bwMode="auto">
              <a:xfrm>
                <a:off x="608013" y="2981325"/>
                <a:ext cx="50800" cy="50800"/>
              </a:xfrm>
              <a:custGeom>
                <a:avLst/>
                <a:gdLst>
                  <a:gd name="T0" fmla="*/ 111 w 223"/>
                  <a:gd name="T1" fmla="*/ 0 h 224"/>
                  <a:gd name="T2" fmla="*/ 133 w 223"/>
                  <a:gd name="T3" fmla="*/ 2 h 224"/>
                  <a:gd name="T4" fmla="*/ 154 w 223"/>
                  <a:gd name="T5" fmla="*/ 9 h 224"/>
                  <a:gd name="T6" fmla="*/ 174 w 223"/>
                  <a:gd name="T7" fmla="*/ 19 h 224"/>
                  <a:gd name="T8" fmla="*/ 190 w 223"/>
                  <a:gd name="T9" fmla="*/ 33 h 224"/>
                  <a:gd name="T10" fmla="*/ 204 w 223"/>
                  <a:gd name="T11" fmla="*/ 49 h 224"/>
                  <a:gd name="T12" fmla="*/ 214 w 223"/>
                  <a:gd name="T13" fmla="*/ 69 h 224"/>
                  <a:gd name="T14" fmla="*/ 221 w 223"/>
                  <a:gd name="T15" fmla="*/ 90 h 224"/>
                  <a:gd name="T16" fmla="*/ 223 w 223"/>
                  <a:gd name="T17" fmla="*/ 112 h 224"/>
                  <a:gd name="T18" fmla="*/ 221 w 223"/>
                  <a:gd name="T19" fmla="*/ 134 h 224"/>
                  <a:gd name="T20" fmla="*/ 214 w 223"/>
                  <a:gd name="T21" fmla="*/ 155 h 224"/>
                  <a:gd name="T22" fmla="*/ 204 w 223"/>
                  <a:gd name="T23" fmla="*/ 174 h 224"/>
                  <a:gd name="T24" fmla="*/ 190 w 223"/>
                  <a:gd name="T25" fmla="*/ 190 h 224"/>
                  <a:gd name="T26" fmla="*/ 174 w 223"/>
                  <a:gd name="T27" fmla="*/ 204 h 224"/>
                  <a:gd name="T28" fmla="*/ 154 w 223"/>
                  <a:gd name="T29" fmla="*/ 215 h 224"/>
                  <a:gd name="T30" fmla="*/ 133 w 223"/>
                  <a:gd name="T31" fmla="*/ 221 h 224"/>
                  <a:gd name="T32" fmla="*/ 111 w 223"/>
                  <a:gd name="T33" fmla="*/ 224 h 224"/>
                  <a:gd name="T34" fmla="*/ 90 w 223"/>
                  <a:gd name="T35" fmla="*/ 221 h 224"/>
                  <a:gd name="T36" fmla="*/ 69 w 223"/>
                  <a:gd name="T37" fmla="*/ 215 h 224"/>
                  <a:gd name="T38" fmla="*/ 49 w 223"/>
                  <a:gd name="T39" fmla="*/ 204 h 224"/>
                  <a:gd name="T40" fmla="*/ 33 w 223"/>
                  <a:gd name="T41" fmla="*/ 190 h 224"/>
                  <a:gd name="T42" fmla="*/ 19 w 223"/>
                  <a:gd name="T43" fmla="*/ 174 h 224"/>
                  <a:gd name="T44" fmla="*/ 9 w 223"/>
                  <a:gd name="T45" fmla="*/ 155 h 224"/>
                  <a:gd name="T46" fmla="*/ 2 w 223"/>
                  <a:gd name="T47" fmla="*/ 134 h 224"/>
                  <a:gd name="T48" fmla="*/ 0 w 223"/>
                  <a:gd name="T49" fmla="*/ 112 h 224"/>
                  <a:gd name="T50" fmla="*/ 2 w 223"/>
                  <a:gd name="T51" fmla="*/ 90 h 224"/>
                  <a:gd name="T52" fmla="*/ 9 w 223"/>
                  <a:gd name="T53" fmla="*/ 69 h 224"/>
                  <a:gd name="T54" fmla="*/ 19 w 223"/>
                  <a:gd name="T55" fmla="*/ 49 h 224"/>
                  <a:gd name="T56" fmla="*/ 33 w 223"/>
                  <a:gd name="T57" fmla="*/ 33 h 224"/>
                  <a:gd name="T58" fmla="*/ 49 w 223"/>
                  <a:gd name="T59" fmla="*/ 19 h 224"/>
                  <a:gd name="T60" fmla="*/ 69 w 223"/>
                  <a:gd name="T61" fmla="*/ 9 h 224"/>
                  <a:gd name="T62" fmla="*/ 90 w 223"/>
                  <a:gd name="T63" fmla="*/ 2 h 224"/>
                  <a:gd name="T64" fmla="*/ 111 w 223"/>
                  <a:gd name="T6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23" h="224">
                    <a:moveTo>
                      <a:pt x="111" y="0"/>
                    </a:moveTo>
                    <a:lnTo>
                      <a:pt x="133" y="2"/>
                    </a:lnTo>
                    <a:lnTo>
                      <a:pt x="154" y="9"/>
                    </a:lnTo>
                    <a:lnTo>
                      <a:pt x="174" y="19"/>
                    </a:lnTo>
                    <a:lnTo>
                      <a:pt x="190" y="33"/>
                    </a:lnTo>
                    <a:lnTo>
                      <a:pt x="204" y="49"/>
                    </a:lnTo>
                    <a:lnTo>
                      <a:pt x="214" y="69"/>
                    </a:lnTo>
                    <a:lnTo>
                      <a:pt x="221" y="90"/>
                    </a:lnTo>
                    <a:lnTo>
                      <a:pt x="223" y="112"/>
                    </a:lnTo>
                    <a:lnTo>
                      <a:pt x="221" y="134"/>
                    </a:lnTo>
                    <a:lnTo>
                      <a:pt x="214" y="155"/>
                    </a:lnTo>
                    <a:lnTo>
                      <a:pt x="204" y="174"/>
                    </a:lnTo>
                    <a:lnTo>
                      <a:pt x="190" y="190"/>
                    </a:lnTo>
                    <a:lnTo>
                      <a:pt x="174" y="204"/>
                    </a:lnTo>
                    <a:lnTo>
                      <a:pt x="154" y="215"/>
                    </a:lnTo>
                    <a:lnTo>
                      <a:pt x="133" y="221"/>
                    </a:lnTo>
                    <a:lnTo>
                      <a:pt x="111" y="224"/>
                    </a:lnTo>
                    <a:lnTo>
                      <a:pt x="90" y="221"/>
                    </a:lnTo>
                    <a:lnTo>
                      <a:pt x="69" y="215"/>
                    </a:lnTo>
                    <a:lnTo>
                      <a:pt x="49" y="204"/>
                    </a:lnTo>
                    <a:lnTo>
                      <a:pt x="33" y="190"/>
                    </a:lnTo>
                    <a:lnTo>
                      <a:pt x="19" y="174"/>
                    </a:lnTo>
                    <a:lnTo>
                      <a:pt x="9" y="155"/>
                    </a:lnTo>
                    <a:lnTo>
                      <a:pt x="2" y="134"/>
                    </a:lnTo>
                    <a:lnTo>
                      <a:pt x="0" y="112"/>
                    </a:lnTo>
                    <a:lnTo>
                      <a:pt x="2" y="90"/>
                    </a:lnTo>
                    <a:lnTo>
                      <a:pt x="9" y="69"/>
                    </a:lnTo>
                    <a:lnTo>
                      <a:pt x="19" y="49"/>
                    </a:lnTo>
                    <a:lnTo>
                      <a:pt x="33" y="33"/>
                    </a:lnTo>
                    <a:lnTo>
                      <a:pt x="49" y="19"/>
                    </a:lnTo>
                    <a:lnTo>
                      <a:pt x="69" y="9"/>
                    </a:lnTo>
                    <a:lnTo>
                      <a:pt x="90" y="2"/>
                    </a:lnTo>
                    <a:lnTo>
                      <a:pt x="111"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185">
                <a:extLst>
                  <a:ext uri="{FF2B5EF4-FFF2-40B4-BE49-F238E27FC236}">
                    <a16:creationId xmlns:a16="http://schemas.microsoft.com/office/drawing/2014/main" id="{886120C5-88CD-4B20-94A8-5D8B97E1EACC}"/>
                  </a:ext>
                </a:extLst>
              </p:cNvPr>
              <p:cNvSpPr>
                <a:spLocks noEditPoints="1"/>
              </p:cNvSpPr>
              <p:nvPr/>
            </p:nvSpPr>
            <p:spPr bwMode="auto">
              <a:xfrm>
                <a:off x="500063" y="3225800"/>
                <a:ext cx="646112" cy="158750"/>
              </a:xfrm>
              <a:custGeom>
                <a:avLst/>
                <a:gdLst>
                  <a:gd name="T0" fmla="*/ 1654 w 2847"/>
                  <a:gd name="T1" fmla="*/ 223 h 701"/>
                  <a:gd name="T2" fmla="*/ 1654 w 2847"/>
                  <a:gd name="T3" fmla="*/ 478 h 701"/>
                  <a:gd name="T4" fmla="*/ 2624 w 2847"/>
                  <a:gd name="T5" fmla="*/ 478 h 701"/>
                  <a:gd name="T6" fmla="*/ 2624 w 2847"/>
                  <a:gd name="T7" fmla="*/ 223 h 701"/>
                  <a:gd name="T8" fmla="*/ 1654 w 2847"/>
                  <a:gd name="T9" fmla="*/ 223 h 701"/>
                  <a:gd name="T10" fmla="*/ 1177 w 2847"/>
                  <a:gd name="T11" fmla="*/ 223 h 701"/>
                  <a:gd name="T12" fmla="*/ 1177 w 2847"/>
                  <a:gd name="T13" fmla="*/ 478 h 701"/>
                  <a:gd name="T14" fmla="*/ 1432 w 2847"/>
                  <a:gd name="T15" fmla="*/ 478 h 701"/>
                  <a:gd name="T16" fmla="*/ 1432 w 2847"/>
                  <a:gd name="T17" fmla="*/ 223 h 701"/>
                  <a:gd name="T18" fmla="*/ 1177 w 2847"/>
                  <a:gd name="T19" fmla="*/ 223 h 701"/>
                  <a:gd name="T20" fmla="*/ 700 w 2847"/>
                  <a:gd name="T21" fmla="*/ 223 h 701"/>
                  <a:gd name="T22" fmla="*/ 700 w 2847"/>
                  <a:gd name="T23" fmla="*/ 478 h 701"/>
                  <a:gd name="T24" fmla="*/ 955 w 2847"/>
                  <a:gd name="T25" fmla="*/ 478 h 701"/>
                  <a:gd name="T26" fmla="*/ 955 w 2847"/>
                  <a:gd name="T27" fmla="*/ 223 h 701"/>
                  <a:gd name="T28" fmla="*/ 700 w 2847"/>
                  <a:gd name="T29" fmla="*/ 223 h 701"/>
                  <a:gd name="T30" fmla="*/ 223 w 2847"/>
                  <a:gd name="T31" fmla="*/ 223 h 701"/>
                  <a:gd name="T32" fmla="*/ 223 w 2847"/>
                  <a:gd name="T33" fmla="*/ 478 h 701"/>
                  <a:gd name="T34" fmla="*/ 477 w 2847"/>
                  <a:gd name="T35" fmla="*/ 478 h 701"/>
                  <a:gd name="T36" fmla="*/ 477 w 2847"/>
                  <a:gd name="T37" fmla="*/ 223 h 701"/>
                  <a:gd name="T38" fmla="*/ 223 w 2847"/>
                  <a:gd name="T39" fmla="*/ 223 h 701"/>
                  <a:gd name="T40" fmla="*/ 112 w 2847"/>
                  <a:gd name="T41" fmla="*/ 0 h 701"/>
                  <a:gd name="T42" fmla="*/ 2735 w 2847"/>
                  <a:gd name="T43" fmla="*/ 0 h 701"/>
                  <a:gd name="T44" fmla="*/ 2761 w 2847"/>
                  <a:gd name="T45" fmla="*/ 3 h 701"/>
                  <a:gd name="T46" fmla="*/ 2785 w 2847"/>
                  <a:gd name="T47" fmla="*/ 11 h 701"/>
                  <a:gd name="T48" fmla="*/ 2806 w 2847"/>
                  <a:gd name="T49" fmla="*/ 25 h 701"/>
                  <a:gd name="T50" fmla="*/ 2823 w 2847"/>
                  <a:gd name="T51" fmla="*/ 42 h 701"/>
                  <a:gd name="T52" fmla="*/ 2836 w 2847"/>
                  <a:gd name="T53" fmla="*/ 62 h 701"/>
                  <a:gd name="T54" fmla="*/ 2844 w 2847"/>
                  <a:gd name="T55" fmla="*/ 86 h 701"/>
                  <a:gd name="T56" fmla="*/ 2847 w 2847"/>
                  <a:gd name="T57" fmla="*/ 111 h 701"/>
                  <a:gd name="T58" fmla="*/ 2847 w 2847"/>
                  <a:gd name="T59" fmla="*/ 589 h 701"/>
                  <a:gd name="T60" fmla="*/ 2844 w 2847"/>
                  <a:gd name="T61" fmla="*/ 615 h 701"/>
                  <a:gd name="T62" fmla="*/ 2836 w 2847"/>
                  <a:gd name="T63" fmla="*/ 639 h 701"/>
                  <a:gd name="T64" fmla="*/ 2823 w 2847"/>
                  <a:gd name="T65" fmla="*/ 660 h 701"/>
                  <a:gd name="T66" fmla="*/ 2806 w 2847"/>
                  <a:gd name="T67" fmla="*/ 677 h 701"/>
                  <a:gd name="T68" fmla="*/ 2785 w 2847"/>
                  <a:gd name="T69" fmla="*/ 690 h 701"/>
                  <a:gd name="T70" fmla="*/ 2761 w 2847"/>
                  <a:gd name="T71" fmla="*/ 698 h 701"/>
                  <a:gd name="T72" fmla="*/ 2735 w 2847"/>
                  <a:gd name="T73" fmla="*/ 701 h 701"/>
                  <a:gd name="T74" fmla="*/ 112 w 2847"/>
                  <a:gd name="T75" fmla="*/ 701 h 701"/>
                  <a:gd name="T76" fmla="*/ 86 w 2847"/>
                  <a:gd name="T77" fmla="*/ 698 h 701"/>
                  <a:gd name="T78" fmla="*/ 62 w 2847"/>
                  <a:gd name="T79" fmla="*/ 690 h 701"/>
                  <a:gd name="T80" fmla="*/ 41 w 2847"/>
                  <a:gd name="T81" fmla="*/ 677 h 701"/>
                  <a:gd name="T82" fmla="*/ 24 w 2847"/>
                  <a:gd name="T83" fmla="*/ 660 h 701"/>
                  <a:gd name="T84" fmla="*/ 11 w 2847"/>
                  <a:gd name="T85" fmla="*/ 639 h 701"/>
                  <a:gd name="T86" fmla="*/ 3 w 2847"/>
                  <a:gd name="T87" fmla="*/ 615 h 701"/>
                  <a:gd name="T88" fmla="*/ 0 w 2847"/>
                  <a:gd name="T89" fmla="*/ 589 h 701"/>
                  <a:gd name="T90" fmla="*/ 0 w 2847"/>
                  <a:gd name="T91" fmla="*/ 111 h 701"/>
                  <a:gd name="T92" fmla="*/ 3 w 2847"/>
                  <a:gd name="T93" fmla="*/ 86 h 701"/>
                  <a:gd name="T94" fmla="*/ 11 w 2847"/>
                  <a:gd name="T95" fmla="*/ 62 h 701"/>
                  <a:gd name="T96" fmla="*/ 24 w 2847"/>
                  <a:gd name="T97" fmla="*/ 42 h 701"/>
                  <a:gd name="T98" fmla="*/ 41 w 2847"/>
                  <a:gd name="T99" fmla="*/ 25 h 701"/>
                  <a:gd name="T100" fmla="*/ 62 w 2847"/>
                  <a:gd name="T101" fmla="*/ 11 h 701"/>
                  <a:gd name="T102" fmla="*/ 86 w 2847"/>
                  <a:gd name="T103" fmla="*/ 3 h 701"/>
                  <a:gd name="T104" fmla="*/ 112 w 2847"/>
                  <a:gd name="T105" fmla="*/ 0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47" h="701">
                    <a:moveTo>
                      <a:pt x="1654" y="223"/>
                    </a:moveTo>
                    <a:lnTo>
                      <a:pt x="1654" y="478"/>
                    </a:lnTo>
                    <a:lnTo>
                      <a:pt x="2624" y="478"/>
                    </a:lnTo>
                    <a:lnTo>
                      <a:pt x="2624" y="223"/>
                    </a:lnTo>
                    <a:lnTo>
                      <a:pt x="1654" y="223"/>
                    </a:lnTo>
                    <a:close/>
                    <a:moveTo>
                      <a:pt x="1177" y="223"/>
                    </a:moveTo>
                    <a:lnTo>
                      <a:pt x="1177" y="478"/>
                    </a:lnTo>
                    <a:lnTo>
                      <a:pt x="1432" y="478"/>
                    </a:lnTo>
                    <a:lnTo>
                      <a:pt x="1432" y="223"/>
                    </a:lnTo>
                    <a:lnTo>
                      <a:pt x="1177" y="223"/>
                    </a:lnTo>
                    <a:close/>
                    <a:moveTo>
                      <a:pt x="700" y="223"/>
                    </a:moveTo>
                    <a:lnTo>
                      <a:pt x="700" y="478"/>
                    </a:lnTo>
                    <a:lnTo>
                      <a:pt x="955" y="478"/>
                    </a:lnTo>
                    <a:lnTo>
                      <a:pt x="955" y="223"/>
                    </a:lnTo>
                    <a:lnTo>
                      <a:pt x="700" y="223"/>
                    </a:lnTo>
                    <a:close/>
                    <a:moveTo>
                      <a:pt x="223" y="223"/>
                    </a:moveTo>
                    <a:lnTo>
                      <a:pt x="223" y="478"/>
                    </a:lnTo>
                    <a:lnTo>
                      <a:pt x="477" y="478"/>
                    </a:lnTo>
                    <a:lnTo>
                      <a:pt x="477" y="223"/>
                    </a:lnTo>
                    <a:lnTo>
                      <a:pt x="223" y="223"/>
                    </a:lnTo>
                    <a:close/>
                    <a:moveTo>
                      <a:pt x="112" y="0"/>
                    </a:moveTo>
                    <a:lnTo>
                      <a:pt x="2735" y="0"/>
                    </a:lnTo>
                    <a:lnTo>
                      <a:pt x="2761" y="3"/>
                    </a:lnTo>
                    <a:lnTo>
                      <a:pt x="2785" y="11"/>
                    </a:lnTo>
                    <a:lnTo>
                      <a:pt x="2806" y="25"/>
                    </a:lnTo>
                    <a:lnTo>
                      <a:pt x="2823" y="42"/>
                    </a:lnTo>
                    <a:lnTo>
                      <a:pt x="2836" y="62"/>
                    </a:lnTo>
                    <a:lnTo>
                      <a:pt x="2844" y="86"/>
                    </a:lnTo>
                    <a:lnTo>
                      <a:pt x="2847" y="111"/>
                    </a:lnTo>
                    <a:lnTo>
                      <a:pt x="2847" y="589"/>
                    </a:lnTo>
                    <a:lnTo>
                      <a:pt x="2844" y="615"/>
                    </a:lnTo>
                    <a:lnTo>
                      <a:pt x="2836" y="639"/>
                    </a:lnTo>
                    <a:lnTo>
                      <a:pt x="2823" y="660"/>
                    </a:lnTo>
                    <a:lnTo>
                      <a:pt x="2806" y="677"/>
                    </a:lnTo>
                    <a:lnTo>
                      <a:pt x="2785" y="690"/>
                    </a:lnTo>
                    <a:lnTo>
                      <a:pt x="2761" y="698"/>
                    </a:lnTo>
                    <a:lnTo>
                      <a:pt x="2735" y="701"/>
                    </a:lnTo>
                    <a:lnTo>
                      <a:pt x="112" y="701"/>
                    </a:lnTo>
                    <a:lnTo>
                      <a:pt x="86" y="698"/>
                    </a:lnTo>
                    <a:lnTo>
                      <a:pt x="62" y="690"/>
                    </a:lnTo>
                    <a:lnTo>
                      <a:pt x="41" y="677"/>
                    </a:lnTo>
                    <a:lnTo>
                      <a:pt x="24" y="660"/>
                    </a:lnTo>
                    <a:lnTo>
                      <a:pt x="11" y="639"/>
                    </a:lnTo>
                    <a:lnTo>
                      <a:pt x="3" y="615"/>
                    </a:lnTo>
                    <a:lnTo>
                      <a:pt x="0" y="589"/>
                    </a:lnTo>
                    <a:lnTo>
                      <a:pt x="0" y="111"/>
                    </a:lnTo>
                    <a:lnTo>
                      <a:pt x="3" y="86"/>
                    </a:lnTo>
                    <a:lnTo>
                      <a:pt x="11" y="62"/>
                    </a:lnTo>
                    <a:lnTo>
                      <a:pt x="24" y="42"/>
                    </a:lnTo>
                    <a:lnTo>
                      <a:pt x="41" y="25"/>
                    </a:lnTo>
                    <a:lnTo>
                      <a:pt x="62" y="11"/>
                    </a:lnTo>
                    <a:lnTo>
                      <a:pt x="86" y="3"/>
                    </a:lnTo>
                    <a:lnTo>
                      <a:pt x="112"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5" name="TextBox 4">
              <a:extLst>
                <a:ext uri="{FF2B5EF4-FFF2-40B4-BE49-F238E27FC236}">
                  <a16:creationId xmlns:a16="http://schemas.microsoft.com/office/drawing/2014/main" id="{E4A758FE-11C8-C2B1-790C-69B50ABC08B0}"/>
                </a:ext>
              </a:extLst>
            </p:cNvPr>
            <p:cNvSpPr txBox="1"/>
            <p:nvPr/>
          </p:nvSpPr>
          <p:spPr>
            <a:xfrm>
              <a:off x="871762" y="1715136"/>
              <a:ext cx="846087" cy="422398"/>
            </a:xfrm>
            <a:prstGeom prst="rect">
              <a:avLst/>
            </a:prstGeom>
            <a:noFill/>
          </p:spPr>
          <p:txBody>
            <a:bodyPr wrap="square" rtlCol="0">
              <a:spAutoFit/>
            </a:bodyPr>
            <a:lstStyle/>
            <a:p>
              <a:r>
                <a:rPr lang="en-GB"/>
                <a:t>Meter</a:t>
              </a:r>
            </a:p>
          </p:txBody>
        </p:sp>
        <p:sp>
          <p:nvSpPr>
            <p:cNvPr id="13" name="Rectangle: Rounded Corners 12">
              <a:extLst>
                <a:ext uri="{FF2B5EF4-FFF2-40B4-BE49-F238E27FC236}">
                  <a16:creationId xmlns:a16="http://schemas.microsoft.com/office/drawing/2014/main" id="{741BB40E-05FD-D74B-218A-D34A9D5BF480}"/>
                </a:ext>
              </a:extLst>
            </p:cNvPr>
            <p:cNvSpPr/>
            <p:nvPr/>
          </p:nvSpPr>
          <p:spPr>
            <a:xfrm>
              <a:off x="5859296" y="1652015"/>
              <a:ext cx="1243584" cy="1047169"/>
            </a:xfrm>
            <a:prstGeom prst="roundRect">
              <a:avLst/>
            </a:prstGeom>
            <a:solidFill>
              <a:srgbClr val="1EF395">
                <a:lumMod val="75000"/>
              </a:srgbClr>
            </a:solidFill>
            <a:ln w="19050" cap="flat" cmpd="sng" algn="ctr">
              <a:solidFill>
                <a:srgbClr val="021D5E">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sp>
          <p:nvSpPr>
            <p:cNvPr id="83" name="Graphic 6">
              <a:extLst>
                <a:ext uri="{FF2B5EF4-FFF2-40B4-BE49-F238E27FC236}">
                  <a16:creationId xmlns:a16="http://schemas.microsoft.com/office/drawing/2014/main" id="{6D246E26-015F-7392-B07C-DA1B9B53B001}"/>
                </a:ext>
              </a:extLst>
            </p:cNvPr>
            <p:cNvSpPr/>
            <p:nvPr/>
          </p:nvSpPr>
          <p:spPr>
            <a:xfrm>
              <a:off x="6182062" y="2145063"/>
              <a:ext cx="566375" cy="454914"/>
            </a:xfrm>
            <a:custGeom>
              <a:avLst/>
              <a:gdLst>
                <a:gd name="connsiteX0" fmla="*/ 403162 w 425249"/>
                <a:gd name="connsiteY0" fmla="*/ 63166 h 416377"/>
                <a:gd name="connsiteX1" fmla="*/ 300458 w 425249"/>
                <a:gd name="connsiteY1" fmla="*/ 63166 h 416377"/>
                <a:gd name="connsiteX2" fmla="*/ 302516 w 425249"/>
                <a:gd name="connsiteY2" fmla="*/ 61100 h 416377"/>
                <a:gd name="connsiteX3" fmla="*/ 306254 w 425249"/>
                <a:gd name="connsiteY3" fmla="*/ 52138 h 416377"/>
                <a:gd name="connsiteX4" fmla="*/ 302531 w 425249"/>
                <a:gd name="connsiteY4" fmla="*/ 43121 h 416377"/>
                <a:gd name="connsiteX5" fmla="*/ 282464 w 425249"/>
                <a:gd name="connsiteY5" fmla="*/ 23054 h 416377"/>
                <a:gd name="connsiteX6" fmla="*/ 273475 w 425249"/>
                <a:gd name="connsiteY6" fmla="*/ 19331 h 416377"/>
                <a:gd name="connsiteX7" fmla="*/ 273448 w 425249"/>
                <a:gd name="connsiteY7" fmla="*/ 19331 h 416377"/>
                <a:gd name="connsiteX8" fmla="*/ 264506 w 425249"/>
                <a:gd name="connsiteY8" fmla="*/ 23049 h 416377"/>
                <a:gd name="connsiteX9" fmla="*/ 259678 w 425249"/>
                <a:gd name="connsiteY9" fmla="*/ 27861 h 416377"/>
                <a:gd name="connsiteX10" fmla="*/ 239531 w 425249"/>
                <a:gd name="connsiteY10" fmla="*/ 19491 h 416377"/>
                <a:gd name="connsiteX11" fmla="*/ 239531 w 425249"/>
                <a:gd name="connsiteY11" fmla="*/ 12687 h 416377"/>
                <a:gd name="connsiteX12" fmla="*/ 226819 w 425249"/>
                <a:gd name="connsiteY12" fmla="*/ 0 h 416377"/>
                <a:gd name="connsiteX13" fmla="*/ 198431 w 425249"/>
                <a:gd name="connsiteY13" fmla="*/ 0 h 416377"/>
                <a:gd name="connsiteX14" fmla="*/ 185719 w 425249"/>
                <a:gd name="connsiteY14" fmla="*/ 12687 h 416377"/>
                <a:gd name="connsiteX15" fmla="*/ 185719 w 425249"/>
                <a:gd name="connsiteY15" fmla="*/ 19505 h 416377"/>
                <a:gd name="connsiteX16" fmla="*/ 165555 w 425249"/>
                <a:gd name="connsiteY16" fmla="*/ 27859 h 416377"/>
                <a:gd name="connsiteX17" fmla="*/ 160750 w 425249"/>
                <a:gd name="connsiteY17" fmla="*/ 23055 h 416377"/>
                <a:gd name="connsiteX18" fmla="*/ 151760 w 425249"/>
                <a:gd name="connsiteY18" fmla="*/ 19331 h 416377"/>
                <a:gd name="connsiteX19" fmla="*/ 151736 w 425249"/>
                <a:gd name="connsiteY19" fmla="*/ 19331 h 416377"/>
                <a:gd name="connsiteX20" fmla="*/ 142789 w 425249"/>
                <a:gd name="connsiteY20" fmla="*/ 23052 h 416377"/>
                <a:gd name="connsiteX21" fmla="*/ 122696 w 425249"/>
                <a:gd name="connsiteY21" fmla="*/ 43122 h 416377"/>
                <a:gd name="connsiteX22" fmla="*/ 118973 w 425249"/>
                <a:gd name="connsiteY22" fmla="*/ 52138 h 416377"/>
                <a:gd name="connsiteX23" fmla="*/ 122691 w 425249"/>
                <a:gd name="connsiteY23" fmla="*/ 61081 h 416377"/>
                <a:gd name="connsiteX24" fmla="*/ 124770 w 425249"/>
                <a:gd name="connsiteY24" fmla="*/ 63167 h 416377"/>
                <a:gd name="connsiteX25" fmla="*/ 22088 w 425249"/>
                <a:gd name="connsiteY25" fmla="*/ 63167 h 416377"/>
                <a:gd name="connsiteX26" fmla="*/ 0 w 425249"/>
                <a:gd name="connsiteY26" fmla="*/ 85254 h 416377"/>
                <a:gd name="connsiteX27" fmla="*/ 0 w 425249"/>
                <a:gd name="connsiteY27" fmla="*/ 315961 h 416377"/>
                <a:gd name="connsiteX28" fmla="*/ 22088 w 425249"/>
                <a:gd name="connsiteY28" fmla="*/ 338048 h 416377"/>
                <a:gd name="connsiteX29" fmla="*/ 154721 w 425249"/>
                <a:gd name="connsiteY29" fmla="*/ 338048 h 416377"/>
                <a:gd name="connsiteX30" fmla="*/ 154721 w 425249"/>
                <a:gd name="connsiteY30" fmla="*/ 378014 h 416377"/>
                <a:gd name="connsiteX31" fmla="*/ 121272 w 425249"/>
                <a:gd name="connsiteY31" fmla="*/ 378014 h 416377"/>
                <a:gd name="connsiteX32" fmla="*/ 102079 w 425249"/>
                <a:gd name="connsiteY32" fmla="*/ 397184 h 416377"/>
                <a:gd name="connsiteX33" fmla="*/ 102079 w 425249"/>
                <a:gd name="connsiteY33" fmla="*/ 411320 h 416377"/>
                <a:gd name="connsiteX34" fmla="*/ 107137 w 425249"/>
                <a:gd name="connsiteY34" fmla="*/ 416378 h 416377"/>
                <a:gd name="connsiteX35" fmla="*/ 318089 w 425249"/>
                <a:gd name="connsiteY35" fmla="*/ 416378 h 416377"/>
                <a:gd name="connsiteX36" fmla="*/ 323147 w 425249"/>
                <a:gd name="connsiteY36" fmla="*/ 411320 h 416377"/>
                <a:gd name="connsiteX37" fmla="*/ 323147 w 425249"/>
                <a:gd name="connsiteY37" fmla="*/ 397184 h 416377"/>
                <a:gd name="connsiteX38" fmla="*/ 303977 w 425249"/>
                <a:gd name="connsiteY38" fmla="*/ 378014 h 416377"/>
                <a:gd name="connsiteX39" fmla="*/ 270528 w 425249"/>
                <a:gd name="connsiteY39" fmla="*/ 378014 h 416377"/>
                <a:gd name="connsiteX40" fmla="*/ 270528 w 425249"/>
                <a:gd name="connsiteY40" fmla="*/ 338048 h 416377"/>
                <a:gd name="connsiteX41" fmla="*/ 403161 w 425249"/>
                <a:gd name="connsiteY41" fmla="*/ 338048 h 416377"/>
                <a:gd name="connsiteX42" fmla="*/ 425249 w 425249"/>
                <a:gd name="connsiteY42" fmla="*/ 315961 h 416377"/>
                <a:gd name="connsiteX43" fmla="*/ 425249 w 425249"/>
                <a:gd name="connsiteY43" fmla="*/ 85253 h 416377"/>
                <a:gd name="connsiteX44" fmla="*/ 403161 w 425249"/>
                <a:gd name="connsiteY44" fmla="*/ 63165 h 416377"/>
                <a:gd name="connsiteX45" fmla="*/ 129846 w 425249"/>
                <a:gd name="connsiteY45" fmla="*/ 50277 h 416377"/>
                <a:gd name="connsiteX46" fmla="*/ 149952 w 425249"/>
                <a:gd name="connsiteY46" fmla="*/ 30194 h 416377"/>
                <a:gd name="connsiteX47" fmla="*/ 151753 w 425249"/>
                <a:gd name="connsiteY47" fmla="*/ 29448 h 416377"/>
                <a:gd name="connsiteX48" fmla="*/ 151758 w 425249"/>
                <a:gd name="connsiteY48" fmla="*/ 29448 h 416377"/>
                <a:gd name="connsiteX49" fmla="*/ 153595 w 425249"/>
                <a:gd name="connsiteY49" fmla="*/ 30208 h 416377"/>
                <a:gd name="connsiteX50" fmla="*/ 161154 w 425249"/>
                <a:gd name="connsiteY50" fmla="*/ 37765 h 416377"/>
                <a:gd name="connsiteX51" fmla="*/ 167363 w 425249"/>
                <a:gd name="connsiteY51" fmla="*/ 38508 h 416377"/>
                <a:gd name="connsiteX52" fmla="*/ 191962 w 425249"/>
                <a:gd name="connsiteY52" fmla="*/ 28320 h 416377"/>
                <a:gd name="connsiteX53" fmla="*/ 195834 w 425249"/>
                <a:gd name="connsiteY53" fmla="*/ 23402 h 416377"/>
                <a:gd name="connsiteX54" fmla="*/ 195834 w 425249"/>
                <a:gd name="connsiteY54" fmla="*/ 12687 h 416377"/>
                <a:gd name="connsiteX55" fmla="*/ 198430 w 425249"/>
                <a:gd name="connsiteY55" fmla="*/ 10117 h 416377"/>
                <a:gd name="connsiteX56" fmla="*/ 226819 w 425249"/>
                <a:gd name="connsiteY56" fmla="*/ 10117 h 416377"/>
                <a:gd name="connsiteX57" fmla="*/ 229414 w 425249"/>
                <a:gd name="connsiteY57" fmla="*/ 12687 h 416377"/>
                <a:gd name="connsiteX58" fmla="*/ 229414 w 425249"/>
                <a:gd name="connsiteY58" fmla="*/ 23379 h 416377"/>
                <a:gd name="connsiteX59" fmla="*/ 233272 w 425249"/>
                <a:gd name="connsiteY59" fmla="*/ 28293 h 416377"/>
                <a:gd name="connsiteX60" fmla="*/ 257862 w 425249"/>
                <a:gd name="connsiteY60" fmla="*/ 38508 h 416377"/>
                <a:gd name="connsiteX61" fmla="*/ 264066 w 425249"/>
                <a:gd name="connsiteY61" fmla="*/ 37771 h 416377"/>
                <a:gd name="connsiteX62" fmla="*/ 271668 w 425249"/>
                <a:gd name="connsiteY62" fmla="*/ 30194 h 416377"/>
                <a:gd name="connsiteX63" fmla="*/ 273468 w 425249"/>
                <a:gd name="connsiteY63" fmla="*/ 29448 h 416377"/>
                <a:gd name="connsiteX64" fmla="*/ 273473 w 425249"/>
                <a:gd name="connsiteY64" fmla="*/ 29448 h 416377"/>
                <a:gd name="connsiteX65" fmla="*/ 275311 w 425249"/>
                <a:gd name="connsiteY65" fmla="*/ 30208 h 416377"/>
                <a:gd name="connsiteX66" fmla="*/ 295377 w 425249"/>
                <a:gd name="connsiteY66" fmla="*/ 50273 h 416377"/>
                <a:gd name="connsiteX67" fmla="*/ 296138 w 425249"/>
                <a:gd name="connsiteY67" fmla="*/ 52118 h 416377"/>
                <a:gd name="connsiteX68" fmla="*/ 295372 w 425249"/>
                <a:gd name="connsiteY68" fmla="*/ 53938 h 416377"/>
                <a:gd name="connsiteX69" fmla="*/ 287814 w 425249"/>
                <a:gd name="connsiteY69" fmla="*/ 61519 h 416377"/>
                <a:gd name="connsiteX70" fmla="*/ 287078 w 425249"/>
                <a:gd name="connsiteY70" fmla="*/ 67723 h 416377"/>
                <a:gd name="connsiteX71" fmla="*/ 297267 w 425249"/>
                <a:gd name="connsiteY71" fmla="*/ 92300 h 416377"/>
                <a:gd name="connsiteX72" fmla="*/ 302183 w 425249"/>
                <a:gd name="connsiteY72" fmla="*/ 96171 h 416377"/>
                <a:gd name="connsiteX73" fmla="*/ 312874 w 425249"/>
                <a:gd name="connsiteY73" fmla="*/ 96171 h 416377"/>
                <a:gd name="connsiteX74" fmla="*/ 315469 w 425249"/>
                <a:gd name="connsiteY74" fmla="*/ 98766 h 416377"/>
                <a:gd name="connsiteX75" fmla="*/ 315469 w 425249"/>
                <a:gd name="connsiteY75" fmla="*/ 127156 h 416377"/>
                <a:gd name="connsiteX76" fmla="*/ 312874 w 425249"/>
                <a:gd name="connsiteY76" fmla="*/ 129750 h 416377"/>
                <a:gd name="connsiteX77" fmla="*/ 302183 w 425249"/>
                <a:gd name="connsiteY77" fmla="*/ 129750 h 416377"/>
                <a:gd name="connsiteX78" fmla="*/ 297266 w 425249"/>
                <a:gd name="connsiteY78" fmla="*/ 133623 h 416377"/>
                <a:gd name="connsiteX79" fmla="*/ 287078 w 425249"/>
                <a:gd name="connsiteY79" fmla="*/ 158222 h 416377"/>
                <a:gd name="connsiteX80" fmla="*/ 287820 w 425249"/>
                <a:gd name="connsiteY80" fmla="*/ 164431 h 416377"/>
                <a:gd name="connsiteX81" fmla="*/ 295377 w 425249"/>
                <a:gd name="connsiteY81" fmla="*/ 171989 h 416377"/>
                <a:gd name="connsiteX82" fmla="*/ 296138 w 425249"/>
                <a:gd name="connsiteY82" fmla="*/ 173832 h 416377"/>
                <a:gd name="connsiteX83" fmla="*/ 295375 w 425249"/>
                <a:gd name="connsiteY83" fmla="*/ 175649 h 416377"/>
                <a:gd name="connsiteX84" fmla="*/ 275325 w 425249"/>
                <a:gd name="connsiteY84" fmla="*/ 195722 h 416377"/>
                <a:gd name="connsiteX85" fmla="*/ 271649 w 425249"/>
                <a:gd name="connsiteY85" fmla="*/ 195731 h 416377"/>
                <a:gd name="connsiteX86" fmla="*/ 264067 w 425249"/>
                <a:gd name="connsiteY86" fmla="*/ 188173 h 416377"/>
                <a:gd name="connsiteX87" fmla="*/ 257863 w 425249"/>
                <a:gd name="connsiteY87" fmla="*/ 187437 h 416377"/>
                <a:gd name="connsiteX88" fmla="*/ 233272 w 425249"/>
                <a:gd name="connsiteY88" fmla="*/ 197628 h 416377"/>
                <a:gd name="connsiteX89" fmla="*/ 229415 w 425249"/>
                <a:gd name="connsiteY89" fmla="*/ 202542 h 416377"/>
                <a:gd name="connsiteX90" fmla="*/ 229415 w 425249"/>
                <a:gd name="connsiteY90" fmla="*/ 213233 h 416377"/>
                <a:gd name="connsiteX91" fmla="*/ 226819 w 425249"/>
                <a:gd name="connsiteY91" fmla="*/ 215828 h 416377"/>
                <a:gd name="connsiteX92" fmla="*/ 198431 w 425249"/>
                <a:gd name="connsiteY92" fmla="*/ 215828 h 416377"/>
                <a:gd name="connsiteX93" fmla="*/ 195835 w 425249"/>
                <a:gd name="connsiteY93" fmla="*/ 213233 h 416377"/>
                <a:gd name="connsiteX94" fmla="*/ 195835 w 425249"/>
                <a:gd name="connsiteY94" fmla="*/ 202542 h 416377"/>
                <a:gd name="connsiteX95" fmla="*/ 191974 w 425249"/>
                <a:gd name="connsiteY95" fmla="*/ 197627 h 416377"/>
                <a:gd name="connsiteX96" fmla="*/ 167364 w 425249"/>
                <a:gd name="connsiteY96" fmla="*/ 187413 h 416377"/>
                <a:gd name="connsiteX97" fmla="*/ 164733 w 425249"/>
                <a:gd name="connsiteY97" fmla="*/ 186674 h 416377"/>
                <a:gd name="connsiteX98" fmla="*/ 161149 w 425249"/>
                <a:gd name="connsiteY98" fmla="*/ 188161 h 416377"/>
                <a:gd name="connsiteX99" fmla="*/ 153610 w 425249"/>
                <a:gd name="connsiteY99" fmla="*/ 195723 h 416377"/>
                <a:gd name="connsiteX100" fmla="*/ 149939 w 425249"/>
                <a:gd name="connsiteY100" fmla="*/ 195737 h 416377"/>
                <a:gd name="connsiteX101" fmla="*/ 129835 w 425249"/>
                <a:gd name="connsiteY101" fmla="*/ 175633 h 416377"/>
                <a:gd name="connsiteX102" fmla="*/ 129088 w 425249"/>
                <a:gd name="connsiteY102" fmla="*/ 173833 h 416377"/>
                <a:gd name="connsiteX103" fmla="*/ 129848 w 425249"/>
                <a:gd name="connsiteY103" fmla="*/ 171990 h 416377"/>
                <a:gd name="connsiteX104" fmla="*/ 137406 w 425249"/>
                <a:gd name="connsiteY104" fmla="*/ 164432 h 416377"/>
                <a:gd name="connsiteX105" fmla="*/ 138148 w 425249"/>
                <a:gd name="connsiteY105" fmla="*/ 158223 h 416377"/>
                <a:gd name="connsiteX106" fmla="*/ 127960 w 425249"/>
                <a:gd name="connsiteY106" fmla="*/ 133624 h 416377"/>
                <a:gd name="connsiteX107" fmla="*/ 123042 w 425249"/>
                <a:gd name="connsiteY107" fmla="*/ 129751 h 416377"/>
                <a:gd name="connsiteX108" fmla="*/ 112351 w 425249"/>
                <a:gd name="connsiteY108" fmla="*/ 129751 h 416377"/>
                <a:gd name="connsiteX109" fmla="*/ 109757 w 425249"/>
                <a:gd name="connsiteY109" fmla="*/ 127157 h 416377"/>
                <a:gd name="connsiteX110" fmla="*/ 109757 w 425249"/>
                <a:gd name="connsiteY110" fmla="*/ 98767 h 416377"/>
                <a:gd name="connsiteX111" fmla="*/ 112351 w 425249"/>
                <a:gd name="connsiteY111" fmla="*/ 96171 h 416377"/>
                <a:gd name="connsiteX112" fmla="*/ 123042 w 425249"/>
                <a:gd name="connsiteY112" fmla="*/ 96171 h 416377"/>
                <a:gd name="connsiteX113" fmla="*/ 127959 w 425249"/>
                <a:gd name="connsiteY113" fmla="*/ 92301 h 416377"/>
                <a:gd name="connsiteX114" fmla="*/ 138148 w 425249"/>
                <a:gd name="connsiteY114" fmla="*/ 67724 h 416377"/>
                <a:gd name="connsiteX115" fmla="*/ 137411 w 425249"/>
                <a:gd name="connsiteY115" fmla="*/ 61520 h 416377"/>
                <a:gd name="connsiteX116" fmla="*/ 129835 w 425249"/>
                <a:gd name="connsiteY116" fmla="*/ 53918 h 416377"/>
                <a:gd name="connsiteX117" fmla="*/ 129088 w 425249"/>
                <a:gd name="connsiteY117" fmla="*/ 52118 h 416377"/>
                <a:gd name="connsiteX118" fmla="*/ 129846 w 425249"/>
                <a:gd name="connsiteY118" fmla="*/ 50277 h 416377"/>
                <a:gd name="connsiteX119" fmla="*/ 112351 w 425249"/>
                <a:gd name="connsiteY119" fmla="*/ 139868 h 416377"/>
                <a:gd name="connsiteX120" fmla="*/ 119145 w 425249"/>
                <a:gd name="connsiteY120" fmla="*/ 139868 h 416377"/>
                <a:gd name="connsiteX121" fmla="*/ 127499 w 425249"/>
                <a:gd name="connsiteY121" fmla="*/ 160032 h 416377"/>
                <a:gd name="connsiteX122" fmla="*/ 122695 w 425249"/>
                <a:gd name="connsiteY122" fmla="*/ 164837 h 416377"/>
                <a:gd name="connsiteX123" fmla="*/ 118971 w 425249"/>
                <a:gd name="connsiteY123" fmla="*/ 173854 h 416377"/>
                <a:gd name="connsiteX124" fmla="*/ 122695 w 425249"/>
                <a:gd name="connsiteY124" fmla="*/ 182801 h 416377"/>
                <a:gd name="connsiteX125" fmla="*/ 129163 w 425249"/>
                <a:gd name="connsiteY125" fmla="*/ 189269 h 416377"/>
                <a:gd name="connsiteX126" fmla="*/ 99112 w 425249"/>
                <a:gd name="connsiteY126" fmla="*/ 219320 h 416377"/>
                <a:gd name="connsiteX127" fmla="*/ 97630 w 425249"/>
                <a:gd name="connsiteY127" fmla="*/ 222897 h 416377"/>
                <a:gd name="connsiteX128" fmla="*/ 97630 w 425249"/>
                <a:gd name="connsiteY128" fmla="*/ 255522 h 416377"/>
                <a:gd name="connsiteX129" fmla="*/ 83568 w 425249"/>
                <a:gd name="connsiteY129" fmla="*/ 273960 h 416377"/>
                <a:gd name="connsiteX130" fmla="*/ 102689 w 425249"/>
                <a:gd name="connsiteY130" fmla="*/ 293058 h 416377"/>
                <a:gd name="connsiteX131" fmla="*/ 121811 w 425249"/>
                <a:gd name="connsiteY131" fmla="*/ 273960 h 416377"/>
                <a:gd name="connsiteX132" fmla="*/ 107747 w 425249"/>
                <a:gd name="connsiteY132" fmla="*/ 255522 h 416377"/>
                <a:gd name="connsiteX133" fmla="*/ 107747 w 425249"/>
                <a:gd name="connsiteY133" fmla="*/ 224992 h 416377"/>
                <a:gd name="connsiteX134" fmla="*/ 136316 w 425249"/>
                <a:gd name="connsiteY134" fmla="*/ 196422 h 416377"/>
                <a:gd name="connsiteX135" fmla="*/ 142784 w 425249"/>
                <a:gd name="connsiteY135" fmla="*/ 202891 h 416377"/>
                <a:gd name="connsiteX136" fmla="*/ 160755 w 425249"/>
                <a:gd name="connsiteY136" fmla="*/ 202885 h 416377"/>
                <a:gd name="connsiteX137" fmla="*/ 165559 w 425249"/>
                <a:gd name="connsiteY137" fmla="*/ 198065 h 416377"/>
                <a:gd name="connsiteX138" fmla="*/ 185718 w 425249"/>
                <a:gd name="connsiteY138" fmla="*/ 206432 h 416377"/>
                <a:gd name="connsiteX139" fmla="*/ 185718 w 425249"/>
                <a:gd name="connsiteY139" fmla="*/ 213234 h 416377"/>
                <a:gd name="connsiteX140" fmla="*/ 198430 w 425249"/>
                <a:gd name="connsiteY140" fmla="*/ 225945 h 416377"/>
                <a:gd name="connsiteX141" fmla="*/ 207553 w 425249"/>
                <a:gd name="connsiteY141" fmla="*/ 225945 h 416377"/>
                <a:gd name="connsiteX142" fmla="*/ 207553 w 425249"/>
                <a:gd name="connsiteY142" fmla="*/ 255522 h 416377"/>
                <a:gd name="connsiteX143" fmla="*/ 193490 w 425249"/>
                <a:gd name="connsiteY143" fmla="*/ 273960 h 416377"/>
                <a:gd name="connsiteX144" fmla="*/ 212612 w 425249"/>
                <a:gd name="connsiteY144" fmla="*/ 293058 h 416377"/>
                <a:gd name="connsiteX145" fmla="*/ 231733 w 425249"/>
                <a:gd name="connsiteY145" fmla="*/ 273960 h 416377"/>
                <a:gd name="connsiteX146" fmla="*/ 217670 w 425249"/>
                <a:gd name="connsiteY146" fmla="*/ 255522 h 416377"/>
                <a:gd name="connsiteX147" fmla="*/ 217670 w 425249"/>
                <a:gd name="connsiteY147" fmla="*/ 225945 h 416377"/>
                <a:gd name="connsiteX148" fmla="*/ 226819 w 425249"/>
                <a:gd name="connsiteY148" fmla="*/ 225945 h 416377"/>
                <a:gd name="connsiteX149" fmla="*/ 239531 w 425249"/>
                <a:gd name="connsiteY149" fmla="*/ 213234 h 416377"/>
                <a:gd name="connsiteX150" fmla="*/ 239531 w 425249"/>
                <a:gd name="connsiteY150" fmla="*/ 206432 h 416377"/>
                <a:gd name="connsiteX151" fmla="*/ 259676 w 425249"/>
                <a:gd name="connsiteY151" fmla="*/ 198083 h 416377"/>
                <a:gd name="connsiteX152" fmla="*/ 264499 w 425249"/>
                <a:gd name="connsiteY152" fmla="*/ 202890 h 416377"/>
                <a:gd name="connsiteX153" fmla="*/ 282466 w 425249"/>
                <a:gd name="connsiteY153" fmla="*/ 202888 h 416377"/>
                <a:gd name="connsiteX154" fmla="*/ 288929 w 425249"/>
                <a:gd name="connsiteY154" fmla="*/ 196418 h 416377"/>
                <a:gd name="connsiteX155" fmla="*/ 317502 w 425249"/>
                <a:gd name="connsiteY155" fmla="*/ 224992 h 416377"/>
                <a:gd name="connsiteX156" fmla="*/ 317502 w 425249"/>
                <a:gd name="connsiteY156" fmla="*/ 255522 h 416377"/>
                <a:gd name="connsiteX157" fmla="*/ 303439 w 425249"/>
                <a:gd name="connsiteY157" fmla="*/ 273960 h 416377"/>
                <a:gd name="connsiteX158" fmla="*/ 322561 w 425249"/>
                <a:gd name="connsiteY158" fmla="*/ 293058 h 416377"/>
                <a:gd name="connsiteX159" fmla="*/ 341682 w 425249"/>
                <a:gd name="connsiteY159" fmla="*/ 273960 h 416377"/>
                <a:gd name="connsiteX160" fmla="*/ 327619 w 425249"/>
                <a:gd name="connsiteY160" fmla="*/ 255522 h 416377"/>
                <a:gd name="connsiteX161" fmla="*/ 327619 w 425249"/>
                <a:gd name="connsiteY161" fmla="*/ 222897 h 416377"/>
                <a:gd name="connsiteX162" fmla="*/ 326137 w 425249"/>
                <a:gd name="connsiteY162" fmla="*/ 219320 h 416377"/>
                <a:gd name="connsiteX163" fmla="*/ 296078 w 425249"/>
                <a:gd name="connsiteY163" fmla="*/ 189261 h 416377"/>
                <a:gd name="connsiteX164" fmla="*/ 302516 w 425249"/>
                <a:gd name="connsiteY164" fmla="*/ 182814 h 416377"/>
                <a:gd name="connsiteX165" fmla="*/ 306254 w 425249"/>
                <a:gd name="connsiteY165" fmla="*/ 173853 h 416377"/>
                <a:gd name="connsiteX166" fmla="*/ 302531 w 425249"/>
                <a:gd name="connsiteY166" fmla="*/ 164836 h 416377"/>
                <a:gd name="connsiteX167" fmla="*/ 297726 w 425249"/>
                <a:gd name="connsiteY167" fmla="*/ 160032 h 416377"/>
                <a:gd name="connsiteX168" fmla="*/ 306080 w 425249"/>
                <a:gd name="connsiteY168" fmla="*/ 139868 h 416377"/>
                <a:gd name="connsiteX169" fmla="*/ 312874 w 425249"/>
                <a:gd name="connsiteY169" fmla="*/ 139868 h 416377"/>
                <a:gd name="connsiteX170" fmla="*/ 325585 w 425249"/>
                <a:gd name="connsiteY170" fmla="*/ 127157 h 416377"/>
                <a:gd name="connsiteX171" fmla="*/ 325585 w 425249"/>
                <a:gd name="connsiteY171" fmla="*/ 98767 h 416377"/>
                <a:gd name="connsiteX172" fmla="*/ 325317 w 425249"/>
                <a:gd name="connsiteY172" fmla="*/ 96171 h 416377"/>
                <a:gd name="connsiteX173" fmla="*/ 392220 w 425249"/>
                <a:gd name="connsiteY173" fmla="*/ 96171 h 416377"/>
                <a:gd name="connsiteX174" fmla="*/ 392220 w 425249"/>
                <a:gd name="connsiteY174" fmla="*/ 305042 h 416377"/>
                <a:gd name="connsiteX175" fmla="*/ 33006 w 425249"/>
                <a:gd name="connsiteY175" fmla="*/ 305042 h 416377"/>
                <a:gd name="connsiteX176" fmla="*/ 33006 w 425249"/>
                <a:gd name="connsiteY176" fmla="*/ 96171 h 416377"/>
                <a:gd name="connsiteX177" fmla="*/ 99908 w 425249"/>
                <a:gd name="connsiteY177" fmla="*/ 96171 h 416377"/>
                <a:gd name="connsiteX178" fmla="*/ 99640 w 425249"/>
                <a:gd name="connsiteY178" fmla="*/ 98766 h 416377"/>
                <a:gd name="connsiteX179" fmla="*/ 99640 w 425249"/>
                <a:gd name="connsiteY179" fmla="*/ 127156 h 416377"/>
                <a:gd name="connsiteX180" fmla="*/ 112351 w 425249"/>
                <a:gd name="connsiteY180" fmla="*/ 139867 h 416377"/>
                <a:gd name="connsiteX181" fmla="*/ 102689 w 425249"/>
                <a:gd name="connsiteY181" fmla="*/ 264956 h 416377"/>
                <a:gd name="connsiteX182" fmla="*/ 111694 w 425249"/>
                <a:gd name="connsiteY182" fmla="*/ 273961 h 416377"/>
                <a:gd name="connsiteX183" fmla="*/ 102689 w 425249"/>
                <a:gd name="connsiteY183" fmla="*/ 282943 h 416377"/>
                <a:gd name="connsiteX184" fmla="*/ 93684 w 425249"/>
                <a:gd name="connsiteY184" fmla="*/ 273961 h 416377"/>
                <a:gd name="connsiteX185" fmla="*/ 102689 w 425249"/>
                <a:gd name="connsiteY185" fmla="*/ 264956 h 416377"/>
                <a:gd name="connsiteX186" fmla="*/ 212612 w 425249"/>
                <a:gd name="connsiteY186" fmla="*/ 264956 h 416377"/>
                <a:gd name="connsiteX187" fmla="*/ 221618 w 425249"/>
                <a:gd name="connsiteY187" fmla="*/ 273961 h 416377"/>
                <a:gd name="connsiteX188" fmla="*/ 212612 w 425249"/>
                <a:gd name="connsiteY188" fmla="*/ 282943 h 416377"/>
                <a:gd name="connsiteX189" fmla="*/ 203608 w 425249"/>
                <a:gd name="connsiteY189" fmla="*/ 273961 h 416377"/>
                <a:gd name="connsiteX190" fmla="*/ 212612 w 425249"/>
                <a:gd name="connsiteY190" fmla="*/ 264956 h 416377"/>
                <a:gd name="connsiteX191" fmla="*/ 322561 w 425249"/>
                <a:gd name="connsiteY191" fmla="*/ 264956 h 416377"/>
                <a:gd name="connsiteX192" fmla="*/ 331566 w 425249"/>
                <a:gd name="connsiteY192" fmla="*/ 273961 h 416377"/>
                <a:gd name="connsiteX193" fmla="*/ 322561 w 425249"/>
                <a:gd name="connsiteY193" fmla="*/ 282943 h 416377"/>
                <a:gd name="connsiteX194" fmla="*/ 313556 w 425249"/>
                <a:gd name="connsiteY194" fmla="*/ 273961 h 416377"/>
                <a:gd name="connsiteX195" fmla="*/ 322561 w 425249"/>
                <a:gd name="connsiteY195" fmla="*/ 264956 h 416377"/>
                <a:gd name="connsiteX196" fmla="*/ 313030 w 425249"/>
                <a:gd name="connsiteY196" fmla="*/ 397184 h 416377"/>
                <a:gd name="connsiteX197" fmla="*/ 313030 w 425249"/>
                <a:gd name="connsiteY197" fmla="*/ 406261 h 416377"/>
                <a:gd name="connsiteX198" fmla="*/ 112196 w 425249"/>
                <a:gd name="connsiteY198" fmla="*/ 406261 h 416377"/>
                <a:gd name="connsiteX199" fmla="*/ 112196 w 425249"/>
                <a:gd name="connsiteY199" fmla="*/ 397184 h 416377"/>
                <a:gd name="connsiteX200" fmla="*/ 121273 w 425249"/>
                <a:gd name="connsiteY200" fmla="*/ 388131 h 416377"/>
                <a:gd name="connsiteX201" fmla="*/ 303978 w 425249"/>
                <a:gd name="connsiteY201" fmla="*/ 388131 h 416377"/>
                <a:gd name="connsiteX202" fmla="*/ 313030 w 425249"/>
                <a:gd name="connsiteY202" fmla="*/ 397184 h 416377"/>
                <a:gd name="connsiteX203" fmla="*/ 260412 w 425249"/>
                <a:gd name="connsiteY203" fmla="*/ 378014 h 416377"/>
                <a:gd name="connsiteX204" fmla="*/ 164838 w 425249"/>
                <a:gd name="connsiteY204" fmla="*/ 378014 h 416377"/>
                <a:gd name="connsiteX205" fmla="*/ 164838 w 425249"/>
                <a:gd name="connsiteY205" fmla="*/ 338048 h 416377"/>
                <a:gd name="connsiteX206" fmla="*/ 181630 w 425249"/>
                <a:gd name="connsiteY206" fmla="*/ 338048 h 416377"/>
                <a:gd name="connsiteX207" fmla="*/ 212613 w 425249"/>
                <a:gd name="connsiteY207" fmla="*/ 359717 h 416377"/>
                <a:gd name="connsiteX208" fmla="*/ 243617 w 425249"/>
                <a:gd name="connsiteY208" fmla="*/ 338048 h 416377"/>
                <a:gd name="connsiteX209" fmla="*/ 260412 w 425249"/>
                <a:gd name="connsiteY209" fmla="*/ 338048 h 416377"/>
                <a:gd name="connsiteX210" fmla="*/ 193523 w 425249"/>
                <a:gd name="connsiteY210" fmla="*/ 338048 h 416377"/>
                <a:gd name="connsiteX211" fmla="*/ 231715 w 425249"/>
                <a:gd name="connsiteY211" fmla="*/ 338048 h 416377"/>
                <a:gd name="connsiteX212" fmla="*/ 212613 w 425249"/>
                <a:gd name="connsiteY212" fmla="*/ 349599 h 416377"/>
                <a:gd name="connsiteX213" fmla="*/ 193523 w 425249"/>
                <a:gd name="connsiteY213" fmla="*/ 338048 h 416377"/>
                <a:gd name="connsiteX214" fmla="*/ 415133 w 425249"/>
                <a:gd name="connsiteY214" fmla="*/ 315960 h 416377"/>
                <a:gd name="connsiteX215" fmla="*/ 403162 w 425249"/>
                <a:gd name="connsiteY215" fmla="*/ 327931 h 416377"/>
                <a:gd name="connsiteX216" fmla="*/ 22088 w 425249"/>
                <a:gd name="connsiteY216" fmla="*/ 327931 h 416377"/>
                <a:gd name="connsiteX217" fmla="*/ 10117 w 425249"/>
                <a:gd name="connsiteY217" fmla="*/ 315960 h 416377"/>
                <a:gd name="connsiteX218" fmla="*/ 10117 w 425249"/>
                <a:gd name="connsiteY218" fmla="*/ 85253 h 416377"/>
                <a:gd name="connsiteX219" fmla="*/ 22088 w 425249"/>
                <a:gd name="connsiteY219" fmla="*/ 73281 h 416377"/>
                <a:gd name="connsiteX220" fmla="*/ 123813 w 425249"/>
                <a:gd name="connsiteY220" fmla="*/ 73281 h 416377"/>
                <a:gd name="connsiteX221" fmla="*/ 119148 w 425249"/>
                <a:gd name="connsiteY221" fmla="*/ 86053 h 416377"/>
                <a:gd name="connsiteX222" fmla="*/ 27948 w 425249"/>
                <a:gd name="connsiteY222" fmla="*/ 86053 h 416377"/>
                <a:gd name="connsiteX223" fmla="*/ 22889 w 425249"/>
                <a:gd name="connsiteY223" fmla="*/ 91112 h 416377"/>
                <a:gd name="connsiteX224" fmla="*/ 22889 w 425249"/>
                <a:gd name="connsiteY224" fmla="*/ 310098 h 416377"/>
                <a:gd name="connsiteX225" fmla="*/ 27948 w 425249"/>
                <a:gd name="connsiteY225" fmla="*/ 315157 h 416377"/>
                <a:gd name="connsiteX226" fmla="*/ 397279 w 425249"/>
                <a:gd name="connsiteY226" fmla="*/ 315157 h 416377"/>
                <a:gd name="connsiteX227" fmla="*/ 402337 w 425249"/>
                <a:gd name="connsiteY227" fmla="*/ 310098 h 416377"/>
                <a:gd name="connsiteX228" fmla="*/ 402337 w 425249"/>
                <a:gd name="connsiteY228" fmla="*/ 91112 h 416377"/>
                <a:gd name="connsiteX229" fmla="*/ 397279 w 425249"/>
                <a:gd name="connsiteY229" fmla="*/ 86054 h 416377"/>
                <a:gd name="connsiteX230" fmla="*/ 306079 w 425249"/>
                <a:gd name="connsiteY230" fmla="*/ 86054 h 416377"/>
                <a:gd name="connsiteX231" fmla="*/ 301414 w 425249"/>
                <a:gd name="connsiteY231" fmla="*/ 73282 h 416377"/>
                <a:gd name="connsiteX232" fmla="*/ 403163 w 425249"/>
                <a:gd name="connsiteY232" fmla="*/ 73282 h 416377"/>
                <a:gd name="connsiteX233" fmla="*/ 415134 w 425249"/>
                <a:gd name="connsiteY233" fmla="*/ 85253 h 416377"/>
                <a:gd name="connsiteX234" fmla="*/ 415134 w 425249"/>
                <a:gd name="connsiteY234" fmla="*/ 315960 h 416377"/>
                <a:gd name="connsiteX235" fmla="*/ 212613 w 425249"/>
                <a:gd name="connsiteY235" fmla="*/ 181843 h 416377"/>
                <a:gd name="connsiteX236" fmla="*/ 281483 w 425249"/>
                <a:gd name="connsiteY236" fmla="*/ 112974 h 416377"/>
                <a:gd name="connsiteX237" fmla="*/ 212613 w 425249"/>
                <a:gd name="connsiteY237" fmla="*/ 44104 h 416377"/>
                <a:gd name="connsiteX238" fmla="*/ 143744 w 425249"/>
                <a:gd name="connsiteY238" fmla="*/ 112974 h 416377"/>
                <a:gd name="connsiteX239" fmla="*/ 212613 w 425249"/>
                <a:gd name="connsiteY239" fmla="*/ 181843 h 416377"/>
                <a:gd name="connsiteX240" fmla="*/ 212613 w 425249"/>
                <a:gd name="connsiteY240" fmla="*/ 54220 h 416377"/>
                <a:gd name="connsiteX241" fmla="*/ 271367 w 425249"/>
                <a:gd name="connsiteY241" fmla="*/ 112974 h 416377"/>
                <a:gd name="connsiteX242" fmla="*/ 212613 w 425249"/>
                <a:gd name="connsiteY242" fmla="*/ 171727 h 416377"/>
                <a:gd name="connsiteX243" fmla="*/ 153860 w 425249"/>
                <a:gd name="connsiteY243" fmla="*/ 112974 h 416377"/>
                <a:gd name="connsiteX244" fmla="*/ 212613 w 425249"/>
                <a:gd name="connsiteY244" fmla="*/ 54220 h 416377"/>
                <a:gd name="connsiteX245" fmla="*/ 185606 w 425249"/>
                <a:gd name="connsiteY245" fmla="*/ 154762 h 416377"/>
                <a:gd name="connsiteX246" fmla="*/ 185951 w 425249"/>
                <a:gd name="connsiteY246" fmla="*/ 155277 h 416377"/>
                <a:gd name="connsiteX247" fmla="*/ 185976 w 425249"/>
                <a:gd name="connsiteY247" fmla="*/ 155307 h 416377"/>
                <a:gd name="connsiteX248" fmla="*/ 186347 w 425249"/>
                <a:gd name="connsiteY248" fmla="*/ 155729 h 416377"/>
                <a:gd name="connsiteX249" fmla="*/ 186460 w 425249"/>
                <a:gd name="connsiteY249" fmla="*/ 155840 h 416377"/>
                <a:gd name="connsiteX250" fmla="*/ 186806 w 425249"/>
                <a:gd name="connsiteY250" fmla="*/ 156143 h 416377"/>
                <a:gd name="connsiteX251" fmla="*/ 186933 w 425249"/>
                <a:gd name="connsiteY251" fmla="*/ 156244 h 416377"/>
                <a:gd name="connsiteX252" fmla="*/ 187419 w 425249"/>
                <a:gd name="connsiteY252" fmla="*/ 156568 h 416377"/>
                <a:gd name="connsiteX253" fmla="*/ 188029 w 425249"/>
                <a:gd name="connsiteY253" fmla="*/ 156871 h 416377"/>
                <a:gd name="connsiteX254" fmla="*/ 188496 w 425249"/>
                <a:gd name="connsiteY254" fmla="*/ 157030 h 416377"/>
                <a:gd name="connsiteX255" fmla="*/ 188648 w 425249"/>
                <a:gd name="connsiteY255" fmla="*/ 157082 h 416377"/>
                <a:gd name="connsiteX256" fmla="*/ 189286 w 425249"/>
                <a:gd name="connsiteY256" fmla="*/ 157210 h 416377"/>
                <a:gd name="connsiteX257" fmla="*/ 189293 w 425249"/>
                <a:gd name="connsiteY257" fmla="*/ 157211 h 416377"/>
                <a:gd name="connsiteX258" fmla="*/ 189958 w 425249"/>
                <a:gd name="connsiteY258" fmla="*/ 157256 h 416377"/>
                <a:gd name="connsiteX259" fmla="*/ 189970 w 425249"/>
                <a:gd name="connsiteY259" fmla="*/ 157256 h 416377"/>
                <a:gd name="connsiteX260" fmla="*/ 235262 w 425249"/>
                <a:gd name="connsiteY260" fmla="*/ 157256 h 416377"/>
                <a:gd name="connsiteX261" fmla="*/ 239642 w 425249"/>
                <a:gd name="connsiteY261" fmla="*/ 154728 h 416377"/>
                <a:gd name="connsiteX262" fmla="*/ 262292 w 425249"/>
                <a:gd name="connsiteY262" fmla="*/ 115503 h 416377"/>
                <a:gd name="connsiteX263" fmla="*/ 262309 w 425249"/>
                <a:gd name="connsiteY263" fmla="*/ 115468 h 416377"/>
                <a:gd name="connsiteX264" fmla="*/ 262587 w 425249"/>
                <a:gd name="connsiteY264" fmla="*/ 114905 h 416377"/>
                <a:gd name="connsiteX265" fmla="*/ 262594 w 425249"/>
                <a:gd name="connsiteY265" fmla="*/ 114886 h 416377"/>
                <a:gd name="connsiteX266" fmla="*/ 262780 w 425249"/>
                <a:gd name="connsiteY266" fmla="*/ 114334 h 416377"/>
                <a:gd name="connsiteX267" fmla="*/ 262816 w 425249"/>
                <a:gd name="connsiteY267" fmla="*/ 114193 h 416377"/>
                <a:gd name="connsiteX268" fmla="*/ 262908 w 425249"/>
                <a:gd name="connsiteY268" fmla="*/ 113726 h 416377"/>
                <a:gd name="connsiteX269" fmla="*/ 262930 w 425249"/>
                <a:gd name="connsiteY269" fmla="*/ 113579 h 416377"/>
                <a:gd name="connsiteX270" fmla="*/ 262970 w 425249"/>
                <a:gd name="connsiteY270" fmla="*/ 112975 h 416377"/>
                <a:gd name="connsiteX271" fmla="*/ 262930 w 425249"/>
                <a:gd name="connsiteY271" fmla="*/ 112371 h 416377"/>
                <a:gd name="connsiteX272" fmla="*/ 262908 w 425249"/>
                <a:gd name="connsiteY272" fmla="*/ 112224 h 416377"/>
                <a:gd name="connsiteX273" fmla="*/ 262816 w 425249"/>
                <a:gd name="connsiteY273" fmla="*/ 111756 h 416377"/>
                <a:gd name="connsiteX274" fmla="*/ 262780 w 425249"/>
                <a:gd name="connsiteY274" fmla="*/ 111615 h 416377"/>
                <a:gd name="connsiteX275" fmla="*/ 262594 w 425249"/>
                <a:gd name="connsiteY275" fmla="*/ 111065 h 416377"/>
                <a:gd name="connsiteX276" fmla="*/ 262587 w 425249"/>
                <a:gd name="connsiteY276" fmla="*/ 111044 h 416377"/>
                <a:gd name="connsiteX277" fmla="*/ 262310 w 425249"/>
                <a:gd name="connsiteY277" fmla="*/ 110481 h 416377"/>
                <a:gd name="connsiteX278" fmla="*/ 262292 w 425249"/>
                <a:gd name="connsiteY278" fmla="*/ 110446 h 416377"/>
                <a:gd name="connsiteX279" fmla="*/ 239643 w 425249"/>
                <a:gd name="connsiteY279" fmla="*/ 71222 h 416377"/>
                <a:gd name="connsiteX280" fmla="*/ 235263 w 425249"/>
                <a:gd name="connsiteY280" fmla="*/ 68693 h 416377"/>
                <a:gd name="connsiteX281" fmla="*/ 189964 w 425249"/>
                <a:gd name="connsiteY281" fmla="*/ 68693 h 416377"/>
                <a:gd name="connsiteX282" fmla="*/ 189924 w 425249"/>
                <a:gd name="connsiteY282" fmla="*/ 68696 h 416377"/>
                <a:gd name="connsiteX283" fmla="*/ 189298 w 425249"/>
                <a:gd name="connsiteY283" fmla="*/ 68737 h 416377"/>
                <a:gd name="connsiteX284" fmla="*/ 189274 w 425249"/>
                <a:gd name="connsiteY284" fmla="*/ 68741 h 416377"/>
                <a:gd name="connsiteX285" fmla="*/ 188706 w 425249"/>
                <a:gd name="connsiteY285" fmla="*/ 68855 h 416377"/>
                <a:gd name="connsiteX286" fmla="*/ 188565 w 425249"/>
                <a:gd name="connsiteY286" fmla="*/ 68895 h 416377"/>
                <a:gd name="connsiteX287" fmla="*/ 188120 w 425249"/>
                <a:gd name="connsiteY287" fmla="*/ 69047 h 416377"/>
                <a:gd name="connsiteX288" fmla="*/ 187975 w 425249"/>
                <a:gd name="connsiteY288" fmla="*/ 69103 h 416377"/>
                <a:gd name="connsiteX289" fmla="*/ 187446 w 425249"/>
                <a:gd name="connsiteY289" fmla="*/ 69365 h 416377"/>
                <a:gd name="connsiteX290" fmla="*/ 187420 w 425249"/>
                <a:gd name="connsiteY290" fmla="*/ 69380 h 416377"/>
                <a:gd name="connsiteX291" fmla="*/ 186934 w 425249"/>
                <a:gd name="connsiteY291" fmla="*/ 69704 h 416377"/>
                <a:gd name="connsiteX292" fmla="*/ 186807 w 425249"/>
                <a:gd name="connsiteY292" fmla="*/ 69805 h 416377"/>
                <a:gd name="connsiteX293" fmla="*/ 186461 w 425249"/>
                <a:gd name="connsiteY293" fmla="*/ 70108 h 416377"/>
                <a:gd name="connsiteX294" fmla="*/ 186348 w 425249"/>
                <a:gd name="connsiteY294" fmla="*/ 70219 h 416377"/>
                <a:gd name="connsiteX295" fmla="*/ 185977 w 425249"/>
                <a:gd name="connsiteY295" fmla="*/ 70640 h 416377"/>
                <a:gd name="connsiteX296" fmla="*/ 185952 w 425249"/>
                <a:gd name="connsiteY296" fmla="*/ 70671 h 416377"/>
                <a:gd name="connsiteX297" fmla="*/ 185607 w 425249"/>
                <a:gd name="connsiteY297" fmla="*/ 71186 h 416377"/>
                <a:gd name="connsiteX298" fmla="*/ 185583 w 425249"/>
                <a:gd name="connsiteY298" fmla="*/ 71223 h 416377"/>
                <a:gd name="connsiteX299" fmla="*/ 162958 w 425249"/>
                <a:gd name="connsiteY299" fmla="*/ 110447 h 416377"/>
                <a:gd name="connsiteX300" fmla="*/ 162958 w 425249"/>
                <a:gd name="connsiteY300" fmla="*/ 115501 h 416377"/>
                <a:gd name="connsiteX301" fmla="*/ 185583 w 425249"/>
                <a:gd name="connsiteY301" fmla="*/ 154725 h 416377"/>
                <a:gd name="connsiteX302" fmla="*/ 185607 w 425249"/>
                <a:gd name="connsiteY302" fmla="*/ 154762 h 416377"/>
                <a:gd name="connsiteX303" fmla="*/ 232343 w 425249"/>
                <a:gd name="connsiteY303" fmla="*/ 147140 h 416377"/>
                <a:gd name="connsiteX304" fmla="*/ 198726 w 425249"/>
                <a:gd name="connsiteY304" fmla="*/ 147140 h 416377"/>
                <a:gd name="connsiteX305" fmla="*/ 215533 w 425249"/>
                <a:gd name="connsiteY305" fmla="*/ 118032 h 416377"/>
                <a:gd name="connsiteX306" fmla="*/ 249151 w 425249"/>
                <a:gd name="connsiteY306" fmla="*/ 118032 h 416377"/>
                <a:gd name="connsiteX307" fmla="*/ 249151 w 425249"/>
                <a:gd name="connsiteY307" fmla="*/ 107916 h 416377"/>
                <a:gd name="connsiteX308" fmla="*/ 215533 w 425249"/>
                <a:gd name="connsiteY308" fmla="*/ 107916 h 416377"/>
                <a:gd name="connsiteX309" fmla="*/ 198726 w 425249"/>
                <a:gd name="connsiteY309" fmla="*/ 78808 h 416377"/>
                <a:gd name="connsiteX310" fmla="*/ 232343 w 425249"/>
                <a:gd name="connsiteY310" fmla="*/ 78808 h 416377"/>
                <a:gd name="connsiteX311" fmla="*/ 189966 w 425249"/>
                <a:gd name="connsiteY311" fmla="*/ 83869 h 416377"/>
                <a:gd name="connsiteX312" fmla="*/ 206772 w 425249"/>
                <a:gd name="connsiteY312" fmla="*/ 112974 h 416377"/>
                <a:gd name="connsiteX313" fmla="*/ 189966 w 425249"/>
                <a:gd name="connsiteY313" fmla="*/ 142079 h 416377"/>
                <a:gd name="connsiteX314" fmla="*/ 173178 w 425249"/>
                <a:gd name="connsiteY314" fmla="*/ 112974 h 4163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Lst>
              <a:rect l="l" t="t" r="r" b="b"/>
              <a:pathLst>
                <a:path w="425249" h="416377">
                  <a:moveTo>
                    <a:pt x="403162" y="63166"/>
                  </a:moveTo>
                  <a:lnTo>
                    <a:pt x="300458" y="63166"/>
                  </a:lnTo>
                  <a:lnTo>
                    <a:pt x="302516" y="61100"/>
                  </a:lnTo>
                  <a:cubicBezTo>
                    <a:pt x="304920" y="58716"/>
                    <a:pt x="306248" y="55532"/>
                    <a:pt x="306254" y="52138"/>
                  </a:cubicBezTo>
                  <a:cubicBezTo>
                    <a:pt x="306261" y="48732"/>
                    <a:pt x="304939" y="45530"/>
                    <a:pt x="302531" y="43121"/>
                  </a:cubicBezTo>
                  <a:lnTo>
                    <a:pt x="282464" y="23054"/>
                  </a:lnTo>
                  <a:cubicBezTo>
                    <a:pt x="280062" y="20652"/>
                    <a:pt x="276870" y="19331"/>
                    <a:pt x="273475" y="19331"/>
                  </a:cubicBezTo>
                  <a:lnTo>
                    <a:pt x="273448" y="19331"/>
                  </a:lnTo>
                  <a:cubicBezTo>
                    <a:pt x="270053" y="19338"/>
                    <a:pt x="266871" y="20666"/>
                    <a:pt x="264506" y="23049"/>
                  </a:cubicBezTo>
                  <a:lnTo>
                    <a:pt x="259678" y="27861"/>
                  </a:lnTo>
                  <a:cubicBezTo>
                    <a:pt x="253287" y="24316"/>
                    <a:pt x="246538" y="21512"/>
                    <a:pt x="239531" y="19491"/>
                  </a:cubicBezTo>
                  <a:lnTo>
                    <a:pt x="239531" y="12687"/>
                  </a:lnTo>
                  <a:cubicBezTo>
                    <a:pt x="239531" y="5691"/>
                    <a:pt x="233828" y="0"/>
                    <a:pt x="226819" y="0"/>
                  </a:cubicBezTo>
                  <a:lnTo>
                    <a:pt x="198431" y="0"/>
                  </a:lnTo>
                  <a:cubicBezTo>
                    <a:pt x="191421" y="0"/>
                    <a:pt x="185719" y="5691"/>
                    <a:pt x="185719" y="12687"/>
                  </a:cubicBezTo>
                  <a:lnTo>
                    <a:pt x="185719" y="19505"/>
                  </a:lnTo>
                  <a:cubicBezTo>
                    <a:pt x="178716" y="21507"/>
                    <a:pt x="171960" y="24306"/>
                    <a:pt x="165555" y="27859"/>
                  </a:cubicBezTo>
                  <a:lnTo>
                    <a:pt x="160750" y="23055"/>
                  </a:lnTo>
                  <a:cubicBezTo>
                    <a:pt x="158348" y="20652"/>
                    <a:pt x="155157" y="19331"/>
                    <a:pt x="151760" y="19331"/>
                  </a:cubicBezTo>
                  <a:lnTo>
                    <a:pt x="151736" y="19331"/>
                  </a:lnTo>
                  <a:cubicBezTo>
                    <a:pt x="148341" y="19338"/>
                    <a:pt x="145158" y="20665"/>
                    <a:pt x="142789" y="23052"/>
                  </a:cubicBezTo>
                  <a:lnTo>
                    <a:pt x="122696" y="43122"/>
                  </a:lnTo>
                  <a:cubicBezTo>
                    <a:pt x="120288" y="45530"/>
                    <a:pt x="118966" y="48732"/>
                    <a:pt x="118973" y="52138"/>
                  </a:cubicBezTo>
                  <a:cubicBezTo>
                    <a:pt x="118980" y="55532"/>
                    <a:pt x="120307" y="58716"/>
                    <a:pt x="122691" y="61081"/>
                  </a:cubicBezTo>
                  <a:lnTo>
                    <a:pt x="124770" y="63167"/>
                  </a:lnTo>
                  <a:lnTo>
                    <a:pt x="22088" y="63167"/>
                  </a:lnTo>
                  <a:cubicBezTo>
                    <a:pt x="9908" y="63167"/>
                    <a:pt x="0" y="73075"/>
                    <a:pt x="0" y="85254"/>
                  </a:cubicBezTo>
                  <a:lnTo>
                    <a:pt x="0" y="315961"/>
                  </a:lnTo>
                  <a:cubicBezTo>
                    <a:pt x="0" y="328140"/>
                    <a:pt x="9908" y="338048"/>
                    <a:pt x="22088" y="338048"/>
                  </a:cubicBezTo>
                  <a:lnTo>
                    <a:pt x="154721" y="338048"/>
                  </a:lnTo>
                  <a:lnTo>
                    <a:pt x="154721" y="378014"/>
                  </a:lnTo>
                  <a:lnTo>
                    <a:pt x="121272" y="378014"/>
                  </a:lnTo>
                  <a:cubicBezTo>
                    <a:pt x="110689" y="378014"/>
                    <a:pt x="102079" y="386614"/>
                    <a:pt x="102079" y="397184"/>
                  </a:cubicBezTo>
                  <a:lnTo>
                    <a:pt x="102079" y="411320"/>
                  </a:lnTo>
                  <a:cubicBezTo>
                    <a:pt x="102079" y="414114"/>
                    <a:pt x="104343" y="416378"/>
                    <a:pt x="107137" y="416378"/>
                  </a:cubicBezTo>
                  <a:lnTo>
                    <a:pt x="318089" y="416378"/>
                  </a:lnTo>
                  <a:cubicBezTo>
                    <a:pt x="320883" y="416378"/>
                    <a:pt x="323147" y="414113"/>
                    <a:pt x="323147" y="411320"/>
                  </a:cubicBezTo>
                  <a:lnTo>
                    <a:pt x="323147" y="397184"/>
                  </a:lnTo>
                  <a:cubicBezTo>
                    <a:pt x="323147" y="386615"/>
                    <a:pt x="314547" y="378014"/>
                    <a:pt x="303977" y="378014"/>
                  </a:cubicBezTo>
                  <a:lnTo>
                    <a:pt x="270528" y="378014"/>
                  </a:lnTo>
                  <a:lnTo>
                    <a:pt x="270528" y="338048"/>
                  </a:lnTo>
                  <a:lnTo>
                    <a:pt x="403161" y="338048"/>
                  </a:lnTo>
                  <a:cubicBezTo>
                    <a:pt x="415341" y="338048"/>
                    <a:pt x="425249" y="328140"/>
                    <a:pt x="425249" y="315961"/>
                  </a:cubicBezTo>
                  <a:lnTo>
                    <a:pt x="425249" y="85253"/>
                  </a:lnTo>
                  <a:cubicBezTo>
                    <a:pt x="425249" y="73073"/>
                    <a:pt x="415341" y="63165"/>
                    <a:pt x="403161" y="63165"/>
                  </a:cubicBezTo>
                  <a:close/>
                  <a:moveTo>
                    <a:pt x="129846" y="50277"/>
                  </a:moveTo>
                  <a:lnTo>
                    <a:pt x="149952" y="30194"/>
                  </a:lnTo>
                  <a:cubicBezTo>
                    <a:pt x="150595" y="29546"/>
                    <a:pt x="151356" y="29449"/>
                    <a:pt x="151753" y="29448"/>
                  </a:cubicBezTo>
                  <a:lnTo>
                    <a:pt x="151758" y="29448"/>
                  </a:lnTo>
                  <a:cubicBezTo>
                    <a:pt x="152162" y="29448"/>
                    <a:pt x="152935" y="29547"/>
                    <a:pt x="153595" y="30208"/>
                  </a:cubicBezTo>
                  <a:lnTo>
                    <a:pt x="161154" y="37765"/>
                  </a:lnTo>
                  <a:cubicBezTo>
                    <a:pt x="162803" y="39416"/>
                    <a:pt x="165369" y="39721"/>
                    <a:pt x="167363" y="38508"/>
                  </a:cubicBezTo>
                  <a:cubicBezTo>
                    <a:pt x="175031" y="33834"/>
                    <a:pt x="183307" y="30405"/>
                    <a:pt x="191962" y="28320"/>
                  </a:cubicBezTo>
                  <a:cubicBezTo>
                    <a:pt x="194233" y="27772"/>
                    <a:pt x="195834" y="25739"/>
                    <a:pt x="195834" y="23402"/>
                  </a:cubicBezTo>
                  <a:lnTo>
                    <a:pt x="195834" y="12687"/>
                  </a:lnTo>
                  <a:cubicBezTo>
                    <a:pt x="195834" y="11270"/>
                    <a:pt x="196999" y="10117"/>
                    <a:pt x="198430" y="10117"/>
                  </a:cubicBezTo>
                  <a:lnTo>
                    <a:pt x="226819" y="10117"/>
                  </a:lnTo>
                  <a:cubicBezTo>
                    <a:pt x="228250" y="10117"/>
                    <a:pt x="229414" y="11270"/>
                    <a:pt x="229414" y="12687"/>
                  </a:cubicBezTo>
                  <a:lnTo>
                    <a:pt x="229414" y="23379"/>
                  </a:lnTo>
                  <a:cubicBezTo>
                    <a:pt x="229414" y="25710"/>
                    <a:pt x="231008" y="27739"/>
                    <a:pt x="233272" y="28293"/>
                  </a:cubicBezTo>
                  <a:cubicBezTo>
                    <a:pt x="241941" y="30410"/>
                    <a:pt x="250215" y="33847"/>
                    <a:pt x="257862" y="38508"/>
                  </a:cubicBezTo>
                  <a:cubicBezTo>
                    <a:pt x="259851" y="39721"/>
                    <a:pt x="262415" y="39416"/>
                    <a:pt x="264066" y="37771"/>
                  </a:cubicBezTo>
                  <a:lnTo>
                    <a:pt x="271668" y="30194"/>
                  </a:lnTo>
                  <a:cubicBezTo>
                    <a:pt x="272311" y="29546"/>
                    <a:pt x="273071" y="29449"/>
                    <a:pt x="273468" y="29448"/>
                  </a:cubicBezTo>
                  <a:lnTo>
                    <a:pt x="273473" y="29448"/>
                  </a:lnTo>
                  <a:cubicBezTo>
                    <a:pt x="273878" y="29448"/>
                    <a:pt x="274651" y="29547"/>
                    <a:pt x="275311" y="30208"/>
                  </a:cubicBezTo>
                  <a:lnTo>
                    <a:pt x="295377" y="50273"/>
                  </a:lnTo>
                  <a:cubicBezTo>
                    <a:pt x="296041" y="50937"/>
                    <a:pt x="296139" y="51713"/>
                    <a:pt x="296138" y="52118"/>
                  </a:cubicBezTo>
                  <a:cubicBezTo>
                    <a:pt x="296138" y="52514"/>
                    <a:pt x="296039" y="53275"/>
                    <a:pt x="295372" y="53938"/>
                  </a:cubicBezTo>
                  <a:lnTo>
                    <a:pt x="287814" y="61519"/>
                  </a:lnTo>
                  <a:cubicBezTo>
                    <a:pt x="286169" y="63170"/>
                    <a:pt x="285863" y="65732"/>
                    <a:pt x="287078" y="67723"/>
                  </a:cubicBezTo>
                  <a:cubicBezTo>
                    <a:pt x="291749" y="75387"/>
                    <a:pt x="295178" y="83656"/>
                    <a:pt x="297267" y="92300"/>
                  </a:cubicBezTo>
                  <a:cubicBezTo>
                    <a:pt x="297815" y="94571"/>
                    <a:pt x="299848" y="96171"/>
                    <a:pt x="302183" y="96171"/>
                  </a:cubicBezTo>
                  <a:lnTo>
                    <a:pt x="312874" y="96171"/>
                  </a:lnTo>
                  <a:cubicBezTo>
                    <a:pt x="314304" y="96171"/>
                    <a:pt x="315469" y="97335"/>
                    <a:pt x="315469" y="98766"/>
                  </a:cubicBezTo>
                  <a:lnTo>
                    <a:pt x="315469" y="127156"/>
                  </a:lnTo>
                  <a:cubicBezTo>
                    <a:pt x="315469" y="128562"/>
                    <a:pt x="314281" y="129750"/>
                    <a:pt x="312874" y="129750"/>
                  </a:cubicBezTo>
                  <a:lnTo>
                    <a:pt x="302183" y="129750"/>
                  </a:lnTo>
                  <a:cubicBezTo>
                    <a:pt x="299846" y="129750"/>
                    <a:pt x="297813" y="131351"/>
                    <a:pt x="297266" y="133623"/>
                  </a:cubicBezTo>
                  <a:cubicBezTo>
                    <a:pt x="295179" y="142277"/>
                    <a:pt x="291752" y="150553"/>
                    <a:pt x="287078" y="158222"/>
                  </a:cubicBezTo>
                  <a:cubicBezTo>
                    <a:pt x="285863" y="160215"/>
                    <a:pt x="286170" y="162780"/>
                    <a:pt x="287820" y="164431"/>
                  </a:cubicBezTo>
                  <a:lnTo>
                    <a:pt x="295377" y="171989"/>
                  </a:lnTo>
                  <a:cubicBezTo>
                    <a:pt x="296041" y="172652"/>
                    <a:pt x="296139" y="173429"/>
                    <a:pt x="296138" y="173832"/>
                  </a:cubicBezTo>
                  <a:cubicBezTo>
                    <a:pt x="296138" y="174229"/>
                    <a:pt x="296039" y="174990"/>
                    <a:pt x="295375" y="175649"/>
                  </a:cubicBezTo>
                  <a:lnTo>
                    <a:pt x="275325" y="195722"/>
                  </a:lnTo>
                  <a:cubicBezTo>
                    <a:pt x="274307" y="196733"/>
                    <a:pt x="272660" y="196742"/>
                    <a:pt x="271649" y="195731"/>
                  </a:cubicBezTo>
                  <a:lnTo>
                    <a:pt x="264067" y="188173"/>
                  </a:lnTo>
                  <a:cubicBezTo>
                    <a:pt x="262416" y="186528"/>
                    <a:pt x="259855" y="186223"/>
                    <a:pt x="257863" y="187437"/>
                  </a:cubicBezTo>
                  <a:cubicBezTo>
                    <a:pt x="250259" y="192071"/>
                    <a:pt x="241987" y="195500"/>
                    <a:pt x="233272" y="197628"/>
                  </a:cubicBezTo>
                  <a:cubicBezTo>
                    <a:pt x="231008" y="198182"/>
                    <a:pt x="229415" y="200212"/>
                    <a:pt x="229415" y="202542"/>
                  </a:cubicBezTo>
                  <a:lnTo>
                    <a:pt x="229415" y="213233"/>
                  </a:lnTo>
                  <a:cubicBezTo>
                    <a:pt x="229415" y="214640"/>
                    <a:pt x="228226" y="215828"/>
                    <a:pt x="226819" y="215828"/>
                  </a:cubicBezTo>
                  <a:lnTo>
                    <a:pt x="198431" y="215828"/>
                  </a:lnTo>
                  <a:cubicBezTo>
                    <a:pt x="197000" y="215828"/>
                    <a:pt x="195835" y="214663"/>
                    <a:pt x="195835" y="213233"/>
                  </a:cubicBezTo>
                  <a:lnTo>
                    <a:pt x="195835" y="202542"/>
                  </a:lnTo>
                  <a:cubicBezTo>
                    <a:pt x="195835" y="200209"/>
                    <a:pt x="194241" y="198179"/>
                    <a:pt x="191974" y="197627"/>
                  </a:cubicBezTo>
                  <a:cubicBezTo>
                    <a:pt x="183295" y="195513"/>
                    <a:pt x="175015" y="192076"/>
                    <a:pt x="167364" y="187413"/>
                  </a:cubicBezTo>
                  <a:cubicBezTo>
                    <a:pt x="166549" y="186916"/>
                    <a:pt x="165637" y="186674"/>
                    <a:pt x="164733" y="186674"/>
                  </a:cubicBezTo>
                  <a:cubicBezTo>
                    <a:pt x="163423" y="186674"/>
                    <a:pt x="162125" y="187182"/>
                    <a:pt x="161149" y="188161"/>
                  </a:cubicBezTo>
                  <a:lnTo>
                    <a:pt x="153610" y="195723"/>
                  </a:lnTo>
                  <a:cubicBezTo>
                    <a:pt x="152590" y="196734"/>
                    <a:pt x="150943" y="196741"/>
                    <a:pt x="149939" y="195737"/>
                  </a:cubicBezTo>
                  <a:lnTo>
                    <a:pt x="129835" y="175633"/>
                  </a:lnTo>
                  <a:cubicBezTo>
                    <a:pt x="129187" y="174990"/>
                    <a:pt x="129089" y="174230"/>
                    <a:pt x="129088" y="173833"/>
                  </a:cubicBezTo>
                  <a:cubicBezTo>
                    <a:pt x="129088" y="173429"/>
                    <a:pt x="129185" y="172654"/>
                    <a:pt x="129848" y="171990"/>
                  </a:cubicBezTo>
                  <a:lnTo>
                    <a:pt x="137406" y="164432"/>
                  </a:lnTo>
                  <a:cubicBezTo>
                    <a:pt x="139056" y="162780"/>
                    <a:pt x="139363" y="160215"/>
                    <a:pt x="138148" y="158223"/>
                  </a:cubicBezTo>
                  <a:cubicBezTo>
                    <a:pt x="133474" y="150554"/>
                    <a:pt x="130046" y="142278"/>
                    <a:pt x="127960" y="133624"/>
                  </a:cubicBezTo>
                  <a:cubicBezTo>
                    <a:pt x="127413" y="131352"/>
                    <a:pt x="125379" y="129751"/>
                    <a:pt x="123042" y="129751"/>
                  </a:cubicBezTo>
                  <a:lnTo>
                    <a:pt x="112351" y="129751"/>
                  </a:lnTo>
                  <a:cubicBezTo>
                    <a:pt x="110945" y="129751"/>
                    <a:pt x="109757" y="128563"/>
                    <a:pt x="109757" y="127157"/>
                  </a:cubicBezTo>
                  <a:lnTo>
                    <a:pt x="109757" y="98767"/>
                  </a:lnTo>
                  <a:cubicBezTo>
                    <a:pt x="109757" y="97360"/>
                    <a:pt x="110945" y="96171"/>
                    <a:pt x="112351" y="96171"/>
                  </a:cubicBezTo>
                  <a:lnTo>
                    <a:pt x="123042" y="96171"/>
                  </a:lnTo>
                  <a:cubicBezTo>
                    <a:pt x="125379" y="96171"/>
                    <a:pt x="127410" y="94572"/>
                    <a:pt x="127959" y="92301"/>
                  </a:cubicBezTo>
                  <a:cubicBezTo>
                    <a:pt x="130049" y="83657"/>
                    <a:pt x="133476" y="75387"/>
                    <a:pt x="138148" y="67724"/>
                  </a:cubicBezTo>
                  <a:cubicBezTo>
                    <a:pt x="139361" y="65733"/>
                    <a:pt x="139057" y="63171"/>
                    <a:pt x="137411" y="61520"/>
                  </a:cubicBezTo>
                  <a:lnTo>
                    <a:pt x="129835" y="53918"/>
                  </a:lnTo>
                  <a:cubicBezTo>
                    <a:pt x="129187" y="53275"/>
                    <a:pt x="129089" y="52514"/>
                    <a:pt x="129088" y="52118"/>
                  </a:cubicBezTo>
                  <a:cubicBezTo>
                    <a:pt x="129088" y="51713"/>
                    <a:pt x="129185" y="50938"/>
                    <a:pt x="129846" y="50277"/>
                  </a:cubicBezTo>
                  <a:close/>
                  <a:moveTo>
                    <a:pt x="112351" y="139868"/>
                  </a:moveTo>
                  <a:lnTo>
                    <a:pt x="119145" y="139868"/>
                  </a:lnTo>
                  <a:cubicBezTo>
                    <a:pt x="121147" y="146871"/>
                    <a:pt x="123945" y="153627"/>
                    <a:pt x="127499" y="160032"/>
                  </a:cubicBezTo>
                  <a:lnTo>
                    <a:pt x="122695" y="164837"/>
                  </a:lnTo>
                  <a:cubicBezTo>
                    <a:pt x="120287" y="167245"/>
                    <a:pt x="118965" y="170447"/>
                    <a:pt x="118971" y="173854"/>
                  </a:cubicBezTo>
                  <a:cubicBezTo>
                    <a:pt x="118978" y="177248"/>
                    <a:pt x="120305" y="180432"/>
                    <a:pt x="122695" y="182801"/>
                  </a:cubicBezTo>
                  <a:lnTo>
                    <a:pt x="129163" y="189269"/>
                  </a:lnTo>
                  <a:lnTo>
                    <a:pt x="99112" y="219320"/>
                  </a:lnTo>
                  <a:cubicBezTo>
                    <a:pt x="98164" y="220269"/>
                    <a:pt x="97630" y="221555"/>
                    <a:pt x="97630" y="222897"/>
                  </a:cubicBezTo>
                  <a:lnTo>
                    <a:pt x="97630" y="255522"/>
                  </a:lnTo>
                  <a:cubicBezTo>
                    <a:pt x="89535" y="257746"/>
                    <a:pt x="83568" y="265167"/>
                    <a:pt x="83568" y="273960"/>
                  </a:cubicBezTo>
                  <a:cubicBezTo>
                    <a:pt x="83568" y="284490"/>
                    <a:pt x="92145" y="293058"/>
                    <a:pt x="102689" y="293058"/>
                  </a:cubicBezTo>
                  <a:cubicBezTo>
                    <a:pt x="113232" y="293058"/>
                    <a:pt x="121811" y="284491"/>
                    <a:pt x="121811" y="273960"/>
                  </a:cubicBezTo>
                  <a:cubicBezTo>
                    <a:pt x="121811" y="265167"/>
                    <a:pt x="115843" y="257746"/>
                    <a:pt x="107747" y="255522"/>
                  </a:cubicBezTo>
                  <a:lnTo>
                    <a:pt x="107747" y="224992"/>
                  </a:lnTo>
                  <a:lnTo>
                    <a:pt x="136316" y="196422"/>
                  </a:lnTo>
                  <a:lnTo>
                    <a:pt x="142784" y="202891"/>
                  </a:lnTo>
                  <a:cubicBezTo>
                    <a:pt x="147718" y="207824"/>
                    <a:pt x="155771" y="207831"/>
                    <a:pt x="160755" y="202885"/>
                  </a:cubicBezTo>
                  <a:lnTo>
                    <a:pt x="165559" y="198065"/>
                  </a:lnTo>
                  <a:cubicBezTo>
                    <a:pt x="171952" y="201611"/>
                    <a:pt x="178705" y="204414"/>
                    <a:pt x="185718" y="206432"/>
                  </a:cubicBezTo>
                  <a:lnTo>
                    <a:pt x="185718" y="213234"/>
                  </a:lnTo>
                  <a:cubicBezTo>
                    <a:pt x="185718" y="220244"/>
                    <a:pt x="191421" y="225945"/>
                    <a:pt x="198430" y="225945"/>
                  </a:cubicBezTo>
                  <a:lnTo>
                    <a:pt x="207553" y="225945"/>
                  </a:lnTo>
                  <a:lnTo>
                    <a:pt x="207553" y="255522"/>
                  </a:lnTo>
                  <a:cubicBezTo>
                    <a:pt x="199457" y="257746"/>
                    <a:pt x="193490" y="265167"/>
                    <a:pt x="193490" y="273960"/>
                  </a:cubicBezTo>
                  <a:cubicBezTo>
                    <a:pt x="193490" y="284490"/>
                    <a:pt x="202068" y="293058"/>
                    <a:pt x="212612" y="293058"/>
                  </a:cubicBezTo>
                  <a:cubicBezTo>
                    <a:pt x="223155" y="293058"/>
                    <a:pt x="231733" y="284491"/>
                    <a:pt x="231733" y="273960"/>
                  </a:cubicBezTo>
                  <a:cubicBezTo>
                    <a:pt x="231733" y="265167"/>
                    <a:pt x="225766" y="257746"/>
                    <a:pt x="217670" y="255522"/>
                  </a:cubicBezTo>
                  <a:lnTo>
                    <a:pt x="217670" y="225945"/>
                  </a:lnTo>
                  <a:lnTo>
                    <a:pt x="226819" y="225945"/>
                  </a:lnTo>
                  <a:cubicBezTo>
                    <a:pt x="233828" y="225945"/>
                    <a:pt x="239531" y="220243"/>
                    <a:pt x="239531" y="213234"/>
                  </a:cubicBezTo>
                  <a:lnTo>
                    <a:pt x="239531" y="206432"/>
                  </a:lnTo>
                  <a:cubicBezTo>
                    <a:pt x="246560" y="204409"/>
                    <a:pt x="253309" y="201612"/>
                    <a:pt x="259676" y="198083"/>
                  </a:cubicBezTo>
                  <a:lnTo>
                    <a:pt x="264499" y="202890"/>
                  </a:lnTo>
                  <a:cubicBezTo>
                    <a:pt x="269431" y="207824"/>
                    <a:pt x="277483" y="207830"/>
                    <a:pt x="282466" y="202888"/>
                  </a:cubicBezTo>
                  <a:lnTo>
                    <a:pt x="288929" y="196418"/>
                  </a:lnTo>
                  <a:lnTo>
                    <a:pt x="317502" y="224992"/>
                  </a:lnTo>
                  <a:lnTo>
                    <a:pt x="317502" y="255522"/>
                  </a:lnTo>
                  <a:cubicBezTo>
                    <a:pt x="309407" y="257746"/>
                    <a:pt x="303439" y="265167"/>
                    <a:pt x="303439" y="273960"/>
                  </a:cubicBezTo>
                  <a:cubicBezTo>
                    <a:pt x="303439" y="284490"/>
                    <a:pt x="312017" y="293058"/>
                    <a:pt x="322561" y="293058"/>
                  </a:cubicBezTo>
                  <a:cubicBezTo>
                    <a:pt x="333104" y="293058"/>
                    <a:pt x="341682" y="284491"/>
                    <a:pt x="341682" y="273960"/>
                  </a:cubicBezTo>
                  <a:cubicBezTo>
                    <a:pt x="341682" y="265167"/>
                    <a:pt x="335715" y="257746"/>
                    <a:pt x="327619" y="255522"/>
                  </a:cubicBezTo>
                  <a:lnTo>
                    <a:pt x="327619" y="222897"/>
                  </a:lnTo>
                  <a:cubicBezTo>
                    <a:pt x="327619" y="221555"/>
                    <a:pt x="327086" y="220269"/>
                    <a:pt x="326137" y="219320"/>
                  </a:cubicBezTo>
                  <a:lnTo>
                    <a:pt x="296078" y="189261"/>
                  </a:lnTo>
                  <a:lnTo>
                    <a:pt x="302516" y="182814"/>
                  </a:lnTo>
                  <a:cubicBezTo>
                    <a:pt x="304920" y="180431"/>
                    <a:pt x="306248" y="177247"/>
                    <a:pt x="306254" y="173853"/>
                  </a:cubicBezTo>
                  <a:cubicBezTo>
                    <a:pt x="306261" y="170447"/>
                    <a:pt x="304939" y="167244"/>
                    <a:pt x="302531" y="164836"/>
                  </a:cubicBezTo>
                  <a:lnTo>
                    <a:pt x="297726" y="160032"/>
                  </a:lnTo>
                  <a:cubicBezTo>
                    <a:pt x="301280" y="153625"/>
                    <a:pt x="304078" y="146869"/>
                    <a:pt x="306080" y="139868"/>
                  </a:cubicBezTo>
                  <a:lnTo>
                    <a:pt x="312874" y="139868"/>
                  </a:lnTo>
                  <a:cubicBezTo>
                    <a:pt x="319884" y="139868"/>
                    <a:pt x="325585" y="134166"/>
                    <a:pt x="325585" y="127157"/>
                  </a:cubicBezTo>
                  <a:lnTo>
                    <a:pt x="325585" y="98767"/>
                  </a:lnTo>
                  <a:cubicBezTo>
                    <a:pt x="325585" y="97878"/>
                    <a:pt x="325492" y="97009"/>
                    <a:pt x="325317" y="96171"/>
                  </a:cubicBezTo>
                  <a:lnTo>
                    <a:pt x="392220" y="96171"/>
                  </a:lnTo>
                  <a:lnTo>
                    <a:pt x="392220" y="305042"/>
                  </a:lnTo>
                  <a:lnTo>
                    <a:pt x="33006" y="305042"/>
                  </a:lnTo>
                  <a:lnTo>
                    <a:pt x="33006" y="96171"/>
                  </a:lnTo>
                  <a:lnTo>
                    <a:pt x="99908" y="96171"/>
                  </a:lnTo>
                  <a:cubicBezTo>
                    <a:pt x="99734" y="97009"/>
                    <a:pt x="99640" y="97877"/>
                    <a:pt x="99640" y="98766"/>
                  </a:cubicBezTo>
                  <a:lnTo>
                    <a:pt x="99640" y="127156"/>
                  </a:lnTo>
                  <a:cubicBezTo>
                    <a:pt x="99640" y="134166"/>
                    <a:pt x="105342" y="139867"/>
                    <a:pt x="112351" y="139867"/>
                  </a:cubicBezTo>
                  <a:close/>
                  <a:moveTo>
                    <a:pt x="102689" y="264956"/>
                  </a:moveTo>
                  <a:cubicBezTo>
                    <a:pt x="107654" y="264956"/>
                    <a:pt x="111694" y="268996"/>
                    <a:pt x="111694" y="273961"/>
                  </a:cubicBezTo>
                  <a:cubicBezTo>
                    <a:pt x="111694" y="278927"/>
                    <a:pt x="107654" y="282943"/>
                    <a:pt x="102689" y="282943"/>
                  </a:cubicBezTo>
                  <a:cubicBezTo>
                    <a:pt x="97723" y="282943"/>
                    <a:pt x="93684" y="278914"/>
                    <a:pt x="93684" y="273961"/>
                  </a:cubicBezTo>
                  <a:cubicBezTo>
                    <a:pt x="93684" y="269009"/>
                    <a:pt x="97723" y="264956"/>
                    <a:pt x="102689" y="264956"/>
                  </a:cubicBezTo>
                  <a:close/>
                  <a:moveTo>
                    <a:pt x="212612" y="264956"/>
                  </a:moveTo>
                  <a:cubicBezTo>
                    <a:pt x="217578" y="264956"/>
                    <a:pt x="221618" y="268996"/>
                    <a:pt x="221618" y="273961"/>
                  </a:cubicBezTo>
                  <a:cubicBezTo>
                    <a:pt x="221618" y="278927"/>
                    <a:pt x="217578" y="282943"/>
                    <a:pt x="212612" y="282943"/>
                  </a:cubicBezTo>
                  <a:cubicBezTo>
                    <a:pt x="207647" y="282943"/>
                    <a:pt x="203608" y="278914"/>
                    <a:pt x="203608" y="273961"/>
                  </a:cubicBezTo>
                  <a:cubicBezTo>
                    <a:pt x="203608" y="269009"/>
                    <a:pt x="207647" y="264956"/>
                    <a:pt x="212612" y="264956"/>
                  </a:cubicBezTo>
                  <a:close/>
                  <a:moveTo>
                    <a:pt x="322561" y="264956"/>
                  </a:moveTo>
                  <a:cubicBezTo>
                    <a:pt x="327527" y="264956"/>
                    <a:pt x="331566" y="268996"/>
                    <a:pt x="331566" y="273961"/>
                  </a:cubicBezTo>
                  <a:cubicBezTo>
                    <a:pt x="331566" y="278927"/>
                    <a:pt x="327527" y="282943"/>
                    <a:pt x="322561" y="282943"/>
                  </a:cubicBezTo>
                  <a:cubicBezTo>
                    <a:pt x="317596" y="282943"/>
                    <a:pt x="313556" y="278914"/>
                    <a:pt x="313556" y="273961"/>
                  </a:cubicBezTo>
                  <a:cubicBezTo>
                    <a:pt x="313556" y="269009"/>
                    <a:pt x="317596" y="264956"/>
                    <a:pt x="322561" y="264956"/>
                  </a:cubicBezTo>
                  <a:close/>
                  <a:moveTo>
                    <a:pt x="313030" y="397184"/>
                  </a:moveTo>
                  <a:lnTo>
                    <a:pt x="313030" y="406261"/>
                  </a:lnTo>
                  <a:lnTo>
                    <a:pt x="112196" y="406261"/>
                  </a:lnTo>
                  <a:lnTo>
                    <a:pt x="112196" y="397184"/>
                  </a:lnTo>
                  <a:cubicBezTo>
                    <a:pt x="112196" y="392192"/>
                    <a:pt x="116268" y="388131"/>
                    <a:pt x="121273" y="388131"/>
                  </a:cubicBezTo>
                  <a:lnTo>
                    <a:pt x="303978" y="388131"/>
                  </a:lnTo>
                  <a:cubicBezTo>
                    <a:pt x="308969" y="388131"/>
                    <a:pt x="313030" y="392192"/>
                    <a:pt x="313030" y="397184"/>
                  </a:cubicBezTo>
                  <a:close/>
                  <a:moveTo>
                    <a:pt x="260412" y="378014"/>
                  </a:moveTo>
                  <a:lnTo>
                    <a:pt x="164838" y="378014"/>
                  </a:lnTo>
                  <a:lnTo>
                    <a:pt x="164838" y="338048"/>
                  </a:lnTo>
                  <a:lnTo>
                    <a:pt x="181630" y="338048"/>
                  </a:lnTo>
                  <a:cubicBezTo>
                    <a:pt x="188938" y="351678"/>
                    <a:pt x="200340" y="359717"/>
                    <a:pt x="212613" y="359717"/>
                  </a:cubicBezTo>
                  <a:cubicBezTo>
                    <a:pt x="224886" y="359717"/>
                    <a:pt x="236286" y="351679"/>
                    <a:pt x="243617" y="338048"/>
                  </a:cubicBezTo>
                  <a:lnTo>
                    <a:pt x="260412" y="338048"/>
                  </a:lnTo>
                  <a:close/>
                  <a:moveTo>
                    <a:pt x="193523" y="338048"/>
                  </a:moveTo>
                  <a:lnTo>
                    <a:pt x="231715" y="338048"/>
                  </a:lnTo>
                  <a:cubicBezTo>
                    <a:pt x="226442" y="345387"/>
                    <a:pt x="219643" y="349599"/>
                    <a:pt x="212613" y="349599"/>
                  </a:cubicBezTo>
                  <a:cubicBezTo>
                    <a:pt x="205583" y="349599"/>
                    <a:pt x="198781" y="345387"/>
                    <a:pt x="193523" y="338048"/>
                  </a:cubicBezTo>
                  <a:close/>
                  <a:moveTo>
                    <a:pt x="415133" y="315960"/>
                  </a:moveTo>
                  <a:cubicBezTo>
                    <a:pt x="415133" y="322561"/>
                    <a:pt x="409764" y="327931"/>
                    <a:pt x="403162" y="327931"/>
                  </a:cubicBezTo>
                  <a:lnTo>
                    <a:pt x="22088" y="327931"/>
                  </a:lnTo>
                  <a:cubicBezTo>
                    <a:pt x="15487" y="327931"/>
                    <a:pt x="10117" y="322561"/>
                    <a:pt x="10117" y="315960"/>
                  </a:cubicBezTo>
                  <a:lnTo>
                    <a:pt x="10117" y="85253"/>
                  </a:lnTo>
                  <a:cubicBezTo>
                    <a:pt x="10117" y="78652"/>
                    <a:pt x="15486" y="73281"/>
                    <a:pt x="22088" y="73281"/>
                  </a:cubicBezTo>
                  <a:lnTo>
                    <a:pt x="123813" y="73281"/>
                  </a:lnTo>
                  <a:cubicBezTo>
                    <a:pt x="121956" y="77427"/>
                    <a:pt x="120396" y="81692"/>
                    <a:pt x="119148" y="86053"/>
                  </a:cubicBezTo>
                  <a:lnTo>
                    <a:pt x="27948" y="86053"/>
                  </a:lnTo>
                  <a:cubicBezTo>
                    <a:pt x="25153" y="86053"/>
                    <a:pt x="22889" y="88318"/>
                    <a:pt x="22889" y="91112"/>
                  </a:cubicBezTo>
                  <a:lnTo>
                    <a:pt x="22889" y="310098"/>
                  </a:lnTo>
                  <a:cubicBezTo>
                    <a:pt x="22889" y="312893"/>
                    <a:pt x="25154" y="315157"/>
                    <a:pt x="27948" y="315157"/>
                  </a:cubicBezTo>
                  <a:lnTo>
                    <a:pt x="397279" y="315157"/>
                  </a:lnTo>
                  <a:cubicBezTo>
                    <a:pt x="400073" y="315157"/>
                    <a:pt x="402337" y="312892"/>
                    <a:pt x="402337" y="310098"/>
                  </a:cubicBezTo>
                  <a:lnTo>
                    <a:pt x="402337" y="91112"/>
                  </a:lnTo>
                  <a:cubicBezTo>
                    <a:pt x="402337" y="88318"/>
                    <a:pt x="400073" y="86054"/>
                    <a:pt x="397279" y="86054"/>
                  </a:cubicBezTo>
                  <a:lnTo>
                    <a:pt x="306079" y="86054"/>
                  </a:lnTo>
                  <a:cubicBezTo>
                    <a:pt x="304830" y="81693"/>
                    <a:pt x="303271" y="77428"/>
                    <a:pt x="301414" y="73282"/>
                  </a:cubicBezTo>
                  <a:lnTo>
                    <a:pt x="403163" y="73282"/>
                  </a:lnTo>
                  <a:cubicBezTo>
                    <a:pt x="409764" y="73282"/>
                    <a:pt x="415134" y="78652"/>
                    <a:pt x="415134" y="85253"/>
                  </a:cubicBezTo>
                  <a:lnTo>
                    <a:pt x="415134" y="315960"/>
                  </a:lnTo>
                  <a:close/>
                  <a:moveTo>
                    <a:pt x="212613" y="181843"/>
                  </a:moveTo>
                  <a:cubicBezTo>
                    <a:pt x="250589" y="181843"/>
                    <a:pt x="281483" y="150949"/>
                    <a:pt x="281483" y="112974"/>
                  </a:cubicBezTo>
                  <a:cubicBezTo>
                    <a:pt x="281483" y="74999"/>
                    <a:pt x="250589" y="44104"/>
                    <a:pt x="212613" y="44104"/>
                  </a:cubicBezTo>
                  <a:cubicBezTo>
                    <a:pt x="174638" y="44104"/>
                    <a:pt x="143744" y="74998"/>
                    <a:pt x="143744" y="112974"/>
                  </a:cubicBezTo>
                  <a:cubicBezTo>
                    <a:pt x="143744" y="150949"/>
                    <a:pt x="174639" y="181843"/>
                    <a:pt x="212613" y="181843"/>
                  </a:cubicBezTo>
                  <a:close/>
                  <a:moveTo>
                    <a:pt x="212613" y="54220"/>
                  </a:moveTo>
                  <a:cubicBezTo>
                    <a:pt x="245010" y="54220"/>
                    <a:pt x="271367" y="80576"/>
                    <a:pt x="271367" y="112974"/>
                  </a:cubicBezTo>
                  <a:cubicBezTo>
                    <a:pt x="271367" y="145371"/>
                    <a:pt x="245011" y="171727"/>
                    <a:pt x="212613" y="171727"/>
                  </a:cubicBezTo>
                  <a:cubicBezTo>
                    <a:pt x="180216" y="171727"/>
                    <a:pt x="153860" y="145371"/>
                    <a:pt x="153860" y="112974"/>
                  </a:cubicBezTo>
                  <a:cubicBezTo>
                    <a:pt x="153860" y="80577"/>
                    <a:pt x="180217" y="54220"/>
                    <a:pt x="212613" y="54220"/>
                  </a:cubicBezTo>
                  <a:close/>
                  <a:moveTo>
                    <a:pt x="185606" y="154762"/>
                  </a:moveTo>
                  <a:cubicBezTo>
                    <a:pt x="185711" y="154940"/>
                    <a:pt x="185824" y="155112"/>
                    <a:pt x="185951" y="155277"/>
                  </a:cubicBezTo>
                  <a:cubicBezTo>
                    <a:pt x="185959" y="155288"/>
                    <a:pt x="185968" y="155297"/>
                    <a:pt x="185976" y="155307"/>
                  </a:cubicBezTo>
                  <a:cubicBezTo>
                    <a:pt x="186091" y="155454"/>
                    <a:pt x="186216" y="155594"/>
                    <a:pt x="186347" y="155729"/>
                  </a:cubicBezTo>
                  <a:cubicBezTo>
                    <a:pt x="186384" y="155767"/>
                    <a:pt x="186422" y="155804"/>
                    <a:pt x="186460" y="155840"/>
                  </a:cubicBezTo>
                  <a:cubicBezTo>
                    <a:pt x="186570" y="155945"/>
                    <a:pt x="186686" y="156046"/>
                    <a:pt x="186806" y="156143"/>
                  </a:cubicBezTo>
                  <a:cubicBezTo>
                    <a:pt x="186848" y="156176"/>
                    <a:pt x="186890" y="156212"/>
                    <a:pt x="186933" y="156244"/>
                  </a:cubicBezTo>
                  <a:cubicBezTo>
                    <a:pt x="187087" y="156360"/>
                    <a:pt x="187248" y="156468"/>
                    <a:pt x="187419" y="156568"/>
                  </a:cubicBezTo>
                  <a:cubicBezTo>
                    <a:pt x="187615" y="156682"/>
                    <a:pt x="187819" y="156784"/>
                    <a:pt x="188029" y="156871"/>
                  </a:cubicBezTo>
                  <a:cubicBezTo>
                    <a:pt x="188183" y="156935"/>
                    <a:pt x="188339" y="156983"/>
                    <a:pt x="188496" y="157030"/>
                  </a:cubicBezTo>
                  <a:cubicBezTo>
                    <a:pt x="188548" y="157046"/>
                    <a:pt x="188597" y="157067"/>
                    <a:pt x="188648" y="157082"/>
                  </a:cubicBezTo>
                  <a:cubicBezTo>
                    <a:pt x="188859" y="157139"/>
                    <a:pt x="189073" y="157181"/>
                    <a:pt x="189286" y="157210"/>
                  </a:cubicBezTo>
                  <a:cubicBezTo>
                    <a:pt x="189288" y="157210"/>
                    <a:pt x="189290" y="157210"/>
                    <a:pt x="189293" y="157211"/>
                  </a:cubicBezTo>
                  <a:cubicBezTo>
                    <a:pt x="189514" y="157240"/>
                    <a:pt x="189736" y="157256"/>
                    <a:pt x="189958" y="157256"/>
                  </a:cubicBezTo>
                  <a:lnTo>
                    <a:pt x="189970" y="157256"/>
                  </a:lnTo>
                  <a:lnTo>
                    <a:pt x="235262" y="157256"/>
                  </a:lnTo>
                  <a:cubicBezTo>
                    <a:pt x="237069" y="157256"/>
                    <a:pt x="238739" y="156292"/>
                    <a:pt x="239642" y="154728"/>
                  </a:cubicBezTo>
                  <a:lnTo>
                    <a:pt x="262292" y="115503"/>
                  </a:lnTo>
                  <a:cubicBezTo>
                    <a:pt x="262298" y="115492"/>
                    <a:pt x="262302" y="115479"/>
                    <a:pt x="262309" y="115468"/>
                  </a:cubicBezTo>
                  <a:cubicBezTo>
                    <a:pt x="262412" y="115287"/>
                    <a:pt x="262506" y="115099"/>
                    <a:pt x="262587" y="114905"/>
                  </a:cubicBezTo>
                  <a:cubicBezTo>
                    <a:pt x="262589" y="114899"/>
                    <a:pt x="262591" y="114892"/>
                    <a:pt x="262594" y="114886"/>
                  </a:cubicBezTo>
                  <a:cubicBezTo>
                    <a:pt x="262666" y="114707"/>
                    <a:pt x="262728" y="114522"/>
                    <a:pt x="262780" y="114334"/>
                  </a:cubicBezTo>
                  <a:cubicBezTo>
                    <a:pt x="262794" y="114288"/>
                    <a:pt x="262805" y="114240"/>
                    <a:pt x="262816" y="114193"/>
                  </a:cubicBezTo>
                  <a:cubicBezTo>
                    <a:pt x="262854" y="114040"/>
                    <a:pt x="262885" y="113884"/>
                    <a:pt x="262908" y="113726"/>
                  </a:cubicBezTo>
                  <a:cubicBezTo>
                    <a:pt x="262916" y="113677"/>
                    <a:pt x="262925" y="113629"/>
                    <a:pt x="262930" y="113579"/>
                  </a:cubicBezTo>
                  <a:cubicBezTo>
                    <a:pt x="262954" y="113381"/>
                    <a:pt x="262970" y="113180"/>
                    <a:pt x="262970" y="112975"/>
                  </a:cubicBezTo>
                  <a:cubicBezTo>
                    <a:pt x="262970" y="112770"/>
                    <a:pt x="262954" y="112569"/>
                    <a:pt x="262930" y="112371"/>
                  </a:cubicBezTo>
                  <a:cubicBezTo>
                    <a:pt x="262924" y="112322"/>
                    <a:pt x="262915" y="112273"/>
                    <a:pt x="262908" y="112224"/>
                  </a:cubicBezTo>
                  <a:cubicBezTo>
                    <a:pt x="262885" y="112065"/>
                    <a:pt x="262854" y="111910"/>
                    <a:pt x="262816" y="111756"/>
                  </a:cubicBezTo>
                  <a:cubicBezTo>
                    <a:pt x="262805" y="111709"/>
                    <a:pt x="262794" y="111663"/>
                    <a:pt x="262780" y="111615"/>
                  </a:cubicBezTo>
                  <a:cubicBezTo>
                    <a:pt x="262728" y="111427"/>
                    <a:pt x="262667" y="111243"/>
                    <a:pt x="262594" y="111065"/>
                  </a:cubicBezTo>
                  <a:cubicBezTo>
                    <a:pt x="262592" y="111058"/>
                    <a:pt x="262589" y="111051"/>
                    <a:pt x="262587" y="111044"/>
                  </a:cubicBezTo>
                  <a:cubicBezTo>
                    <a:pt x="262507" y="110850"/>
                    <a:pt x="262413" y="110663"/>
                    <a:pt x="262310" y="110481"/>
                  </a:cubicBezTo>
                  <a:cubicBezTo>
                    <a:pt x="262303" y="110470"/>
                    <a:pt x="262299" y="110457"/>
                    <a:pt x="262292" y="110446"/>
                  </a:cubicBezTo>
                  <a:lnTo>
                    <a:pt x="239643" y="71222"/>
                  </a:lnTo>
                  <a:cubicBezTo>
                    <a:pt x="238740" y="69657"/>
                    <a:pt x="237069" y="68693"/>
                    <a:pt x="235263" y="68693"/>
                  </a:cubicBezTo>
                  <a:lnTo>
                    <a:pt x="189964" y="68693"/>
                  </a:lnTo>
                  <a:cubicBezTo>
                    <a:pt x="189950" y="68693"/>
                    <a:pt x="189937" y="68696"/>
                    <a:pt x="189924" y="68696"/>
                  </a:cubicBezTo>
                  <a:cubicBezTo>
                    <a:pt x="189716" y="68697"/>
                    <a:pt x="189506" y="68709"/>
                    <a:pt x="189298" y="68737"/>
                  </a:cubicBezTo>
                  <a:cubicBezTo>
                    <a:pt x="189290" y="68738"/>
                    <a:pt x="189282" y="68740"/>
                    <a:pt x="189274" y="68741"/>
                  </a:cubicBezTo>
                  <a:cubicBezTo>
                    <a:pt x="189084" y="68767"/>
                    <a:pt x="188895" y="68807"/>
                    <a:pt x="188706" y="68855"/>
                  </a:cubicBezTo>
                  <a:cubicBezTo>
                    <a:pt x="188659" y="68867"/>
                    <a:pt x="188612" y="68881"/>
                    <a:pt x="188565" y="68895"/>
                  </a:cubicBezTo>
                  <a:cubicBezTo>
                    <a:pt x="188415" y="68939"/>
                    <a:pt x="188267" y="68989"/>
                    <a:pt x="188120" y="69047"/>
                  </a:cubicBezTo>
                  <a:cubicBezTo>
                    <a:pt x="188072" y="69065"/>
                    <a:pt x="188023" y="69083"/>
                    <a:pt x="187975" y="69103"/>
                  </a:cubicBezTo>
                  <a:cubicBezTo>
                    <a:pt x="187796" y="69180"/>
                    <a:pt x="187619" y="69265"/>
                    <a:pt x="187446" y="69365"/>
                  </a:cubicBezTo>
                  <a:cubicBezTo>
                    <a:pt x="187437" y="69370"/>
                    <a:pt x="187428" y="69375"/>
                    <a:pt x="187420" y="69380"/>
                  </a:cubicBezTo>
                  <a:cubicBezTo>
                    <a:pt x="187249" y="69479"/>
                    <a:pt x="187088" y="69588"/>
                    <a:pt x="186934" y="69704"/>
                  </a:cubicBezTo>
                  <a:cubicBezTo>
                    <a:pt x="186891" y="69737"/>
                    <a:pt x="186849" y="69771"/>
                    <a:pt x="186807" y="69805"/>
                  </a:cubicBezTo>
                  <a:cubicBezTo>
                    <a:pt x="186686" y="69901"/>
                    <a:pt x="186571" y="70003"/>
                    <a:pt x="186461" y="70108"/>
                  </a:cubicBezTo>
                  <a:cubicBezTo>
                    <a:pt x="186423" y="70144"/>
                    <a:pt x="186385" y="70181"/>
                    <a:pt x="186348" y="70219"/>
                  </a:cubicBezTo>
                  <a:cubicBezTo>
                    <a:pt x="186216" y="70354"/>
                    <a:pt x="186092" y="70494"/>
                    <a:pt x="185977" y="70640"/>
                  </a:cubicBezTo>
                  <a:cubicBezTo>
                    <a:pt x="185968" y="70651"/>
                    <a:pt x="185959" y="70660"/>
                    <a:pt x="185952" y="70671"/>
                  </a:cubicBezTo>
                  <a:cubicBezTo>
                    <a:pt x="185825" y="70835"/>
                    <a:pt x="185711" y="71008"/>
                    <a:pt x="185607" y="71186"/>
                  </a:cubicBezTo>
                  <a:cubicBezTo>
                    <a:pt x="185600" y="71198"/>
                    <a:pt x="185590" y="71210"/>
                    <a:pt x="185583" y="71223"/>
                  </a:cubicBezTo>
                  <a:lnTo>
                    <a:pt x="162958" y="110447"/>
                  </a:lnTo>
                  <a:cubicBezTo>
                    <a:pt x="162056" y="112011"/>
                    <a:pt x="162056" y="113937"/>
                    <a:pt x="162958" y="115501"/>
                  </a:cubicBezTo>
                  <a:lnTo>
                    <a:pt x="185583" y="154725"/>
                  </a:lnTo>
                  <a:cubicBezTo>
                    <a:pt x="185590" y="154738"/>
                    <a:pt x="185601" y="154750"/>
                    <a:pt x="185607" y="154762"/>
                  </a:cubicBezTo>
                  <a:close/>
                  <a:moveTo>
                    <a:pt x="232343" y="147140"/>
                  </a:moveTo>
                  <a:lnTo>
                    <a:pt x="198726" y="147140"/>
                  </a:lnTo>
                  <a:lnTo>
                    <a:pt x="215533" y="118032"/>
                  </a:lnTo>
                  <a:lnTo>
                    <a:pt x="249151" y="118032"/>
                  </a:lnTo>
                  <a:close/>
                  <a:moveTo>
                    <a:pt x="249151" y="107916"/>
                  </a:moveTo>
                  <a:lnTo>
                    <a:pt x="215533" y="107916"/>
                  </a:lnTo>
                  <a:lnTo>
                    <a:pt x="198726" y="78808"/>
                  </a:lnTo>
                  <a:lnTo>
                    <a:pt x="232343" y="78808"/>
                  </a:lnTo>
                  <a:close/>
                  <a:moveTo>
                    <a:pt x="189966" y="83869"/>
                  </a:moveTo>
                  <a:lnTo>
                    <a:pt x="206772" y="112974"/>
                  </a:lnTo>
                  <a:lnTo>
                    <a:pt x="189966" y="142079"/>
                  </a:lnTo>
                  <a:lnTo>
                    <a:pt x="173178" y="112974"/>
                  </a:lnTo>
                  <a:close/>
                </a:path>
              </a:pathLst>
            </a:custGeom>
            <a:solidFill>
              <a:srgbClr val="000000"/>
            </a:solidFill>
            <a:ln w="837" cap="flat">
              <a:noFill/>
              <a:prstDash val="solid"/>
              <a:miter/>
            </a:ln>
          </p:spPr>
          <p:txBody>
            <a:bodyPr rtlCol="0" anchor="ctr"/>
            <a:lstStyle/>
            <a:p>
              <a:endParaRPr lang="en-GB"/>
            </a:p>
          </p:txBody>
        </p:sp>
        <p:sp>
          <p:nvSpPr>
            <p:cNvPr id="77" name="TextBox 76">
              <a:extLst>
                <a:ext uri="{FF2B5EF4-FFF2-40B4-BE49-F238E27FC236}">
                  <a16:creationId xmlns:a16="http://schemas.microsoft.com/office/drawing/2014/main" id="{402996A2-C53D-D23C-A74F-FC53C44E2842}"/>
                </a:ext>
              </a:extLst>
            </p:cNvPr>
            <p:cNvSpPr txBox="1"/>
            <p:nvPr/>
          </p:nvSpPr>
          <p:spPr>
            <a:xfrm>
              <a:off x="5924816" y="1621843"/>
              <a:ext cx="1122579" cy="523220"/>
            </a:xfrm>
            <a:prstGeom prst="rect">
              <a:avLst/>
            </a:prstGeom>
            <a:noFill/>
          </p:spPr>
          <p:txBody>
            <a:bodyPr wrap="square">
              <a:spAutoFit/>
            </a:bodyPr>
            <a:lstStyle/>
            <a:p>
              <a:pPr algn="ctr"/>
              <a:r>
                <a:rPr lang="en-GB" sz="1400"/>
                <a:t>User System</a:t>
              </a:r>
            </a:p>
          </p:txBody>
        </p:sp>
        <p:sp>
          <p:nvSpPr>
            <p:cNvPr id="16" name="Rectangle: Rounded Corners 15">
              <a:extLst>
                <a:ext uri="{FF2B5EF4-FFF2-40B4-BE49-F238E27FC236}">
                  <a16:creationId xmlns:a16="http://schemas.microsoft.com/office/drawing/2014/main" id="{4A1148D2-C278-1F1F-7C70-757752A4630B}"/>
                </a:ext>
              </a:extLst>
            </p:cNvPr>
            <p:cNvSpPr/>
            <p:nvPr/>
          </p:nvSpPr>
          <p:spPr>
            <a:xfrm>
              <a:off x="8214937" y="1590693"/>
              <a:ext cx="1447614" cy="1192184"/>
            </a:xfrm>
            <a:prstGeom prst="roundRect">
              <a:avLst/>
            </a:prstGeom>
            <a:solidFill>
              <a:srgbClr val="1EF395">
                <a:lumMod val="75000"/>
              </a:srgbClr>
            </a:solidFill>
            <a:ln w="19050" cap="flat" cmpd="sng" algn="ctr">
              <a:solidFill>
                <a:srgbClr val="021D5E">
                  <a:shade val="15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GB" sz="1400" b="0" i="0" u="none" strike="noStrike" kern="0" cap="none" spc="0" normalizeH="0" baseline="0" noProof="0">
                <a:ln>
                  <a:noFill/>
                </a:ln>
                <a:solidFill>
                  <a:srgbClr val="F8F8F8"/>
                </a:solidFill>
                <a:effectLst/>
                <a:uLnTx/>
                <a:uFillTx/>
                <a:latin typeface="Aptos" panose="02110004020202020204"/>
                <a:ea typeface="+mn-ea"/>
                <a:cs typeface="+mn-cs"/>
                <a:sym typeface="Arial"/>
              </a:endParaRPr>
            </a:p>
          </p:txBody>
        </p:sp>
        <p:pic>
          <p:nvPicPr>
            <p:cNvPr id="81" name="Graphic 80" descr="Server outline">
              <a:extLst>
                <a:ext uri="{FF2B5EF4-FFF2-40B4-BE49-F238E27FC236}">
                  <a16:creationId xmlns:a16="http://schemas.microsoft.com/office/drawing/2014/main" id="{E9CDA77C-4FD1-5287-6EE5-D0597538B93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35440" y="2093552"/>
              <a:ext cx="604730" cy="604730"/>
            </a:xfrm>
            <a:prstGeom prst="rect">
              <a:avLst/>
            </a:prstGeom>
          </p:spPr>
        </p:pic>
        <p:sp>
          <p:nvSpPr>
            <p:cNvPr id="79" name="TextBox 78">
              <a:extLst>
                <a:ext uri="{FF2B5EF4-FFF2-40B4-BE49-F238E27FC236}">
                  <a16:creationId xmlns:a16="http://schemas.microsoft.com/office/drawing/2014/main" id="{C3CDE5BA-274D-413D-845E-E88E7501A775}"/>
                </a:ext>
              </a:extLst>
            </p:cNvPr>
            <p:cNvSpPr txBox="1"/>
            <p:nvPr/>
          </p:nvSpPr>
          <p:spPr>
            <a:xfrm>
              <a:off x="5924816" y="1664979"/>
              <a:ext cx="6096000" cy="461665"/>
            </a:xfrm>
            <a:prstGeom prst="rect">
              <a:avLst/>
            </a:prstGeom>
            <a:noFill/>
          </p:spPr>
          <p:txBody>
            <a:bodyPr wrap="square" lIns="91440" tIns="45720" rIns="91440" bIns="45720" anchor="t">
              <a:spAutoFit/>
            </a:bodyPr>
            <a:lstStyle/>
            <a:p>
              <a:pPr algn="ctr"/>
              <a:r>
                <a:rPr lang="en-GB" sz="1200"/>
                <a:t>User</a:t>
              </a:r>
              <a:endParaRPr lang="en-US"/>
            </a:p>
            <a:p>
              <a:pPr algn="ctr"/>
              <a:r>
                <a:rPr lang="en-GB" sz="1200"/>
                <a:t>Backend Systems</a:t>
              </a:r>
            </a:p>
          </p:txBody>
        </p:sp>
      </p:grpSp>
      <p:sp>
        <p:nvSpPr>
          <p:cNvPr id="6" name="TextBox 5">
            <a:extLst>
              <a:ext uri="{FF2B5EF4-FFF2-40B4-BE49-F238E27FC236}">
                <a16:creationId xmlns:a16="http://schemas.microsoft.com/office/drawing/2014/main" id="{D0FC67C1-A651-F8BF-3304-EA3E9EDFCEDE}"/>
              </a:ext>
            </a:extLst>
          </p:cNvPr>
          <p:cNvSpPr txBox="1"/>
          <p:nvPr/>
        </p:nvSpPr>
        <p:spPr>
          <a:xfrm>
            <a:off x="249426" y="700022"/>
            <a:ext cx="11690465" cy="523220"/>
          </a:xfrm>
          <a:prstGeom prst="rect">
            <a:avLst/>
          </a:prstGeom>
          <a:noFill/>
        </p:spPr>
        <p:txBody>
          <a:bodyPr wrap="square">
            <a:spAutoFit/>
          </a:bodyPr>
          <a:lstStyle/>
          <a:p>
            <a:r>
              <a:rPr lang="en-US" sz="1400" b="1"/>
              <a:t>RECCo is working with SECCo to develop a complementary assurance framework that recognises existing SEC assurance, avoiding duplication while maintaining appropriate oversight.</a:t>
            </a:r>
            <a:endParaRPr lang="en-GB" sz="1400" b="1"/>
          </a:p>
        </p:txBody>
      </p:sp>
    </p:spTree>
    <p:extLst>
      <p:ext uri="{BB962C8B-B14F-4D97-AF65-F5344CB8AC3E}">
        <p14:creationId xmlns:p14="http://schemas.microsoft.com/office/powerpoint/2010/main" val="176441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2688F14-B43F-BBB8-1969-CC81F0A20CC7}"/>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3704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08524-4EE7-35E4-2D09-4808F18A72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ABF189-8754-3122-1A43-3EDDAA3A4450}"/>
              </a:ext>
            </a:extLst>
          </p:cNvPr>
          <p:cNvSpPr txBox="1">
            <a:spLocks/>
          </p:cNvSpPr>
          <p:nvPr/>
        </p:nvSpPr>
        <p:spPr>
          <a:xfrm>
            <a:off x="212691" y="89694"/>
            <a:ext cx="10515600" cy="727691"/>
          </a:xfrm>
          <a:prstGeom prst="rect">
            <a:avLst/>
          </a:prstGeom>
        </p:spPr>
        <p:txBody>
          <a:bodyPr lIns="121920" tIns="60960" rIns="121920" bIns="6096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srgbClr val="201E2E"/>
                </a:solidFill>
                <a:effectLst/>
                <a:uLnTx/>
                <a:uFillTx/>
                <a:latin typeface="Figtree" pitchFamily="2" charset="0"/>
                <a:ea typeface="Calibri"/>
                <a:cs typeface="Calibri"/>
                <a:sym typeface="Arial"/>
              </a:rPr>
              <a:t>Charging Methodology – Schedule 10</a:t>
            </a:r>
          </a:p>
        </p:txBody>
      </p:sp>
      <p:sp>
        <p:nvSpPr>
          <p:cNvPr id="37" name="TextBox 36">
            <a:extLst>
              <a:ext uri="{FF2B5EF4-FFF2-40B4-BE49-F238E27FC236}">
                <a16:creationId xmlns:a16="http://schemas.microsoft.com/office/drawing/2014/main" id="{C26A2352-8225-2811-3C54-0DE63D94F265}"/>
              </a:ext>
            </a:extLst>
          </p:cNvPr>
          <p:cNvSpPr txBox="1"/>
          <p:nvPr/>
        </p:nvSpPr>
        <p:spPr>
          <a:xfrm>
            <a:off x="459671" y="4075724"/>
            <a:ext cx="11272658" cy="2262158"/>
          </a:xfrm>
          <a:prstGeom prst="rect">
            <a:avLst/>
          </a:prstGeom>
          <a:noFill/>
          <a:ln w="19050">
            <a:solidFill>
              <a:srgbClr val="002060"/>
            </a:solidFill>
          </a:ln>
        </p:spPr>
        <p:txBody>
          <a:bodyPr wrap="square" lIns="121920" tIns="60960" rIns="121920" bIns="60960" anchor="ctr">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en-GB" sz="1600" b="1" i="0" u="none" strike="noStrike" kern="0" cap="none" spc="0" normalizeH="0" baseline="0" noProof="0">
                <a:ln>
                  <a:noFill/>
                </a:ln>
                <a:solidFill>
                  <a:srgbClr val="4D38F5"/>
                </a:solidFill>
                <a:effectLst/>
                <a:uLnTx/>
                <a:uFillTx/>
                <a:latin typeface="Figtree" panose="020B0604020202020204" charset="0"/>
                <a:ea typeface="Calibri"/>
                <a:cs typeface="Calibri"/>
                <a:sym typeface="Arial"/>
              </a:rPr>
              <a:t>Conclusion</a:t>
            </a:r>
            <a:endParaRPr kumimoji="0" lang="en-GB" sz="1600" b="1" i="0" u="none" strike="noStrike" kern="0" cap="none" spc="0" normalizeH="0" baseline="0" noProof="0">
              <a:ln>
                <a:noFill/>
              </a:ln>
              <a:solidFill>
                <a:srgbClr val="1EF395"/>
              </a:solidFill>
              <a:effectLst/>
              <a:uLnTx/>
              <a:uFillTx/>
              <a:latin typeface="Figtree" panose="020B0604020202020204" charset="0"/>
              <a:ea typeface="Calibri"/>
              <a:cs typeface="Calibri"/>
              <a:sym typeface="Arial"/>
            </a:endParaRPr>
          </a:p>
          <a:p>
            <a:pPr marL="171450" lvl="0" indent="-171450" defTabSz="914354">
              <a:spcBef>
                <a:spcPts val="600"/>
              </a:spcBef>
              <a:buClr>
                <a:srgbClr val="000000"/>
              </a:buClr>
              <a:buFont typeface="Arial" panose="020B0604020202020204" pitchFamily="34" charset="0"/>
              <a:buChar char="•"/>
              <a:defRPr/>
            </a:pPr>
            <a:r>
              <a:rPr lang="en-US" sz="1400" b="1" kern="0">
                <a:solidFill>
                  <a:srgbClr val="201E2E"/>
                </a:solidFill>
                <a:latin typeface="Figtree" panose="020B0604020202020204" charset="0"/>
                <a:ea typeface="Calibri"/>
                <a:cs typeface="Calibri"/>
              </a:rPr>
              <a:t>Hybrid Model B to be adopted</a:t>
            </a:r>
            <a:r>
              <a:rPr lang="en-US" sz="1400" kern="0">
                <a:solidFill>
                  <a:srgbClr val="201E2E"/>
                </a:solidFill>
                <a:latin typeface="Figtree" panose="020B0604020202020204" charset="0"/>
                <a:ea typeface="Calibri"/>
                <a:cs typeface="Calibri"/>
              </a:rPr>
              <a:t>: </a:t>
            </a:r>
          </a:p>
          <a:p>
            <a:pPr marL="171450" lvl="0" indent="-171450" defTabSz="914354">
              <a:spcBef>
                <a:spcPts val="600"/>
              </a:spcBef>
              <a:buClr>
                <a:srgbClr val="000000"/>
              </a:buClr>
              <a:buFont typeface="Arial" panose="020B0604020202020204" pitchFamily="34" charset="0"/>
              <a:buChar char="•"/>
              <a:defRPr/>
            </a:pPr>
            <a:r>
              <a:rPr lang="en-US" sz="1400" kern="0" err="1">
                <a:solidFill>
                  <a:srgbClr val="201E2E"/>
                </a:solidFill>
                <a:latin typeface="Figtree" panose="020B0604020202020204" charset="0"/>
                <a:ea typeface="Calibri"/>
                <a:cs typeface="Calibri"/>
              </a:rPr>
              <a:t>RECCo</a:t>
            </a:r>
            <a:r>
              <a:rPr lang="en-US" sz="1400" kern="0">
                <a:solidFill>
                  <a:srgbClr val="201E2E"/>
                </a:solidFill>
                <a:latin typeface="Figtree" panose="020B0604020202020204" charset="0"/>
                <a:ea typeface="Calibri"/>
                <a:cs typeface="Calibri"/>
              </a:rPr>
              <a:t> recognises concerns raised regarding mutualization across the market; however, recovery of core CCS costs through the </a:t>
            </a:r>
            <a:r>
              <a:rPr lang="en-US" sz="1400" kern="0" err="1">
                <a:solidFill>
                  <a:srgbClr val="201E2E"/>
                </a:solidFill>
                <a:latin typeface="Figtree" panose="020B0604020202020204" charset="0"/>
                <a:ea typeface="Calibri"/>
                <a:cs typeface="Calibri"/>
              </a:rPr>
              <a:t>RECCo</a:t>
            </a:r>
            <a:r>
              <a:rPr lang="en-US" sz="1400" kern="0">
                <a:solidFill>
                  <a:srgbClr val="201E2E"/>
                </a:solidFill>
                <a:latin typeface="Figtree" panose="020B0604020202020204" charset="0"/>
                <a:ea typeface="Calibri"/>
                <a:cs typeface="Calibri"/>
              </a:rPr>
              <a:t> cost recovery model remains appropriate during the initial implementation period.</a:t>
            </a:r>
          </a:p>
          <a:p>
            <a:pPr marL="171450" lvl="0" indent="-171450" defTabSz="914354">
              <a:spcBef>
                <a:spcPts val="600"/>
              </a:spcBef>
              <a:buClr>
                <a:srgbClr val="000000"/>
              </a:buClr>
              <a:buFont typeface="Arial" panose="020B0604020202020204" pitchFamily="34" charset="0"/>
              <a:buChar char="•"/>
              <a:defRPr/>
            </a:pPr>
            <a:r>
              <a:rPr lang="en-GB" sz="1400" kern="0">
                <a:solidFill>
                  <a:srgbClr val="201E2E"/>
                </a:solidFill>
                <a:latin typeface="Figtree" panose="020B0604020202020204" charset="0"/>
                <a:ea typeface="Calibri"/>
                <a:cs typeface="Calibri"/>
              </a:rPr>
              <a:t>This approach will support voluntary uptake of CCS, avoid placing disproportionate costs on early adopters and reflects the role of CCS as a core cross-market enabling service.</a:t>
            </a:r>
            <a:endParaRPr lang="en-US" sz="1400" kern="0">
              <a:solidFill>
                <a:srgbClr val="201E2E"/>
              </a:solidFill>
              <a:latin typeface="Figtree" panose="020B0604020202020204" charset="0"/>
              <a:ea typeface="Calibri"/>
              <a:cs typeface="Calibri"/>
            </a:endParaRPr>
          </a:p>
          <a:p>
            <a:pPr marL="171450" lvl="0" indent="-171450" defTabSz="914354">
              <a:spcBef>
                <a:spcPts val="600"/>
              </a:spcBef>
              <a:buClr>
                <a:srgbClr val="000000"/>
              </a:buClr>
              <a:buFont typeface="Arial" panose="020B0604020202020204" pitchFamily="34" charset="0"/>
              <a:buChar char="•"/>
              <a:defRPr/>
            </a:pPr>
            <a:r>
              <a:rPr lang="en-US" sz="1400" kern="0">
                <a:solidFill>
                  <a:srgbClr val="201E2E"/>
                </a:solidFill>
                <a:latin typeface="Figtree" panose="020B0604020202020204" charset="0"/>
                <a:ea typeface="Calibri"/>
                <a:cs typeface="Calibri"/>
              </a:rPr>
              <a:t>The detailed approach will be defined in the REC Charging Methodology and kept under review alongside other smart data initiatives.</a:t>
            </a:r>
          </a:p>
          <a:p>
            <a:pPr marL="171450" lvl="0" indent="-171450" defTabSz="914354">
              <a:spcBef>
                <a:spcPts val="600"/>
              </a:spcBef>
              <a:buClr>
                <a:srgbClr val="000000"/>
              </a:buClr>
              <a:buFont typeface="Arial" panose="020B0604020202020204" pitchFamily="34" charset="0"/>
              <a:buChar char="•"/>
              <a:defRPr/>
            </a:pPr>
            <a:r>
              <a:rPr lang="en-US" sz="1400" kern="0">
                <a:solidFill>
                  <a:srgbClr val="201E2E"/>
                </a:solidFill>
                <a:latin typeface="Figtree" panose="020B0604020202020204" charset="0"/>
                <a:ea typeface="Calibri"/>
                <a:cs typeface="Calibri"/>
              </a:rPr>
              <a:t>Qualification and any bespoke assurance costs will be recovered directly from the relevant CCS User.</a:t>
            </a:r>
            <a:endParaRPr lang="en-GB" sz="1400" kern="0">
              <a:solidFill>
                <a:srgbClr val="201E2E"/>
              </a:solidFill>
              <a:latin typeface="Figtree" panose="020B0604020202020204" charset="0"/>
              <a:ea typeface="Calibri"/>
              <a:cs typeface="Calibri"/>
            </a:endParaRPr>
          </a:p>
        </p:txBody>
      </p:sp>
      <p:sp>
        <p:nvSpPr>
          <p:cNvPr id="38" name="TextBox 37">
            <a:extLst>
              <a:ext uri="{FF2B5EF4-FFF2-40B4-BE49-F238E27FC236}">
                <a16:creationId xmlns:a16="http://schemas.microsoft.com/office/drawing/2014/main" id="{40AC4DF1-3BF9-2660-432F-B16C1A572253}"/>
              </a:ext>
            </a:extLst>
          </p:cNvPr>
          <p:cNvSpPr txBox="1"/>
          <p:nvPr/>
        </p:nvSpPr>
        <p:spPr>
          <a:xfrm>
            <a:off x="212691" y="1168212"/>
            <a:ext cx="11850624" cy="553998"/>
          </a:xfrm>
          <a:prstGeom prst="rect">
            <a:avLst/>
          </a:prstGeom>
          <a:noFill/>
        </p:spPr>
        <p:txBody>
          <a:bodyPr wrap="square" lIns="121920" tIns="60960" rIns="121920" bIns="60960" anchor="t">
            <a:spAutoFit/>
          </a:bodyPr>
          <a:lstStyle/>
          <a:p>
            <a:r>
              <a:rPr lang="en-GB" sz="1400"/>
              <a:t>The February Design Consultation presented four options for ongoing funding and recommended adopting </a:t>
            </a:r>
            <a:r>
              <a:rPr lang="en-GB" sz="1400" b="1"/>
              <a:t>Hybrid Model B</a:t>
            </a:r>
            <a:r>
              <a:rPr lang="en-GB" sz="1400"/>
              <a:t>. </a:t>
            </a:r>
          </a:p>
          <a:p>
            <a:endParaRPr lang="en-GB" sz="1400"/>
          </a:p>
        </p:txBody>
      </p:sp>
      <p:pic>
        <p:nvPicPr>
          <p:cNvPr id="73" name="Picture 72">
            <a:extLst>
              <a:ext uri="{FF2B5EF4-FFF2-40B4-BE49-F238E27FC236}">
                <a16:creationId xmlns:a16="http://schemas.microsoft.com/office/drawing/2014/main" id="{2E16C8F7-9911-893B-B0AF-269ADF2D6DB3}"/>
              </a:ext>
            </a:extLst>
          </p:cNvPr>
          <p:cNvPicPr>
            <a:picLocks noChangeAspect="1"/>
          </p:cNvPicPr>
          <p:nvPr/>
        </p:nvPicPr>
        <p:blipFill>
          <a:blip r:embed="rId2"/>
          <a:stretch>
            <a:fillRect/>
          </a:stretch>
        </p:blipFill>
        <p:spPr>
          <a:xfrm>
            <a:off x="2011716" y="1651198"/>
            <a:ext cx="6917550" cy="2279562"/>
          </a:xfrm>
          <a:prstGeom prst="rect">
            <a:avLst/>
          </a:prstGeom>
        </p:spPr>
      </p:pic>
      <p:sp>
        <p:nvSpPr>
          <p:cNvPr id="74" name="TextBox 73">
            <a:extLst>
              <a:ext uri="{FF2B5EF4-FFF2-40B4-BE49-F238E27FC236}">
                <a16:creationId xmlns:a16="http://schemas.microsoft.com/office/drawing/2014/main" id="{F9473BB6-A73D-826A-A875-A95EEE752FB1}"/>
              </a:ext>
            </a:extLst>
          </p:cNvPr>
          <p:cNvSpPr txBox="1"/>
          <p:nvPr/>
        </p:nvSpPr>
        <p:spPr>
          <a:xfrm>
            <a:off x="212691" y="701169"/>
            <a:ext cx="11372296" cy="338554"/>
          </a:xfrm>
          <a:prstGeom prst="rect">
            <a:avLst/>
          </a:prstGeom>
          <a:noFill/>
        </p:spPr>
        <p:txBody>
          <a:bodyPr wrap="square" lIns="121920" tIns="60960" rIns="121920" bIns="60960" anchor="t">
            <a:spAutoFit/>
          </a:bodyPr>
          <a:lstStyle/>
          <a:p>
            <a:pPr marL="0" marR="0" lvl="0" indent="0" algn="l" defTabSz="914354" rtl="0" eaLnBrk="1" fontAlgn="auto" latinLnBrk="0" hangingPunct="1">
              <a:lnSpc>
                <a:spcPct val="100000"/>
              </a:lnSpc>
              <a:spcBef>
                <a:spcPts val="0"/>
              </a:spcBef>
              <a:spcAft>
                <a:spcPts val="0"/>
              </a:spcAft>
              <a:buClr>
                <a:srgbClr val="000000"/>
              </a:buClr>
              <a:buSzTx/>
              <a:buFontTx/>
              <a:buNone/>
              <a:tabLst/>
              <a:defRPr/>
            </a:pPr>
            <a:r>
              <a:rPr kumimoji="0" lang="en-GB" sz="1400" b="1" i="0" u="none" strike="noStrike" kern="0" cap="none" spc="0" normalizeH="0" baseline="0" noProof="0">
                <a:ln>
                  <a:noFill/>
                </a:ln>
                <a:solidFill>
                  <a:srgbClr val="201E2E"/>
                </a:solidFill>
                <a:effectLst/>
                <a:uLnTx/>
                <a:uFillTx/>
                <a:latin typeface="Figtree" pitchFamily="2" charset="0"/>
                <a:ea typeface="Calibri"/>
                <a:cs typeface="Calibri"/>
                <a:sym typeface="Arial"/>
              </a:rPr>
              <a:t>Development and delivery of CCS will be funded using the RECCo Cost Recovery Model up until and including the delivery of MMP.</a:t>
            </a:r>
            <a:endParaRPr lang="en-GB" sz="1400" b="1" kern="0">
              <a:solidFill>
                <a:srgbClr val="201E2E"/>
              </a:solidFill>
              <a:latin typeface="Figtree" pitchFamily="2" charset="0"/>
              <a:ea typeface="Calibri"/>
              <a:cs typeface="Calibri"/>
              <a:sym typeface="Arial"/>
            </a:endParaRPr>
          </a:p>
        </p:txBody>
      </p:sp>
    </p:spTree>
    <p:extLst>
      <p:ext uri="{BB962C8B-B14F-4D97-AF65-F5344CB8AC3E}">
        <p14:creationId xmlns:p14="http://schemas.microsoft.com/office/powerpoint/2010/main" val="21772548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40414-B160-AF06-644D-7EC0D5C0D8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ED022D-057C-7E4A-6DC9-32B0C7A1971F}"/>
              </a:ext>
            </a:extLst>
          </p:cNvPr>
          <p:cNvSpPr txBox="1">
            <a:spLocks noGrp="1"/>
          </p:cNvSpPr>
          <p:nvPr>
            <p:ph type="title"/>
          </p:nvPr>
        </p:nvSpPr>
        <p:spPr>
          <a:xfrm>
            <a:off x="1690259" y="2078687"/>
            <a:ext cx="8811487" cy="1083161"/>
          </a:xfrm>
        </p:spPr>
        <p:txBody>
          <a:bodyPr/>
          <a:lstStyle/>
          <a:p>
            <a:r>
              <a:rPr lang="en-GB" sz="5400">
                <a:latin typeface="Figtree"/>
              </a:rPr>
              <a:t>REC Access Agreement</a:t>
            </a:r>
            <a:endParaRPr lang="en-US"/>
          </a:p>
        </p:txBody>
      </p:sp>
    </p:spTree>
    <p:extLst>
      <p:ext uri="{BB962C8B-B14F-4D97-AF65-F5344CB8AC3E}">
        <p14:creationId xmlns:p14="http://schemas.microsoft.com/office/powerpoint/2010/main" val="37957331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5DDBB-67AE-C04A-85A8-80171680B0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85CB86-CC41-4FDF-A932-57340A93FF91}"/>
              </a:ext>
            </a:extLst>
          </p:cNvPr>
          <p:cNvSpPr>
            <a:spLocks noGrp="1"/>
          </p:cNvSpPr>
          <p:nvPr>
            <p:ph type="title"/>
          </p:nvPr>
        </p:nvSpPr>
        <p:spPr>
          <a:xfrm>
            <a:off x="91584" y="267645"/>
            <a:ext cx="10515600" cy="404278"/>
          </a:xfrm>
        </p:spPr>
        <p:txBody>
          <a:bodyPr>
            <a:normAutofit fontScale="90000"/>
          </a:bodyPr>
          <a:lstStyle/>
          <a:p>
            <a:r>
              <a:rPr lang="en-GB" sz="3200"/>
              <a:t>Access Agreement key principles</a:t>
            </a:r>
          </a:p>
        </p:txBody>
      </p:sp>
      <p:sp>
        <p:nvSpPr>
          <p:cNvPr id="3" name="Rectangle: Rounded Corners 2">
            <a:extLst>
              <a:ext uri="{FF2B5EF4-FFF2-40B4-BE49-F238E27FC236}">
                <a16:creationId xmlns:a16="http://schemas.microsoft.com/office/drawing/2014/main" id="{5604E6EF-39B8-3291-4821-0539966A228F}"/>
              </a:ext>
            </a:extLst>
          </p:cNvPr>
          <p:cNvSpPr/>
          <p:nvPr/>
        </p:nvSpPr>
        <p:spPr>
          <a:xfrm>
            <a:off x="186905" y="780074"/>
            <a:ext cx="11611155" cy="1069676"/>
          </a:xfrm>
          <a:prstGeom prst="roundRect">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2" name="Group 11">
            <a:extLst>
              <a:ext uri="{FF2B5EF4-FFF2-40B4-BE49-F238E27FC236}">
                <a16:creationId xmlns:a16="http://schemas.microsoft.com/office/drawing/2014/main" id="{6F834BCA-C62D-A9F5-F313-5875C42A90CB}"/>
              </a:ext>
            </a:extLst>
          </p:cNvPr>
          <p:cNvGrpSpPr/>
          <p:nvPr/>
        </p:nvGrpSpPr>
        <p:grpSpPr>
          <a:xfrm>
            <a:off x="517593" y="983585"/>
            <a:ext cx="543456" cy="662653"/>
            <a:chOff x="6507163" y="4503738"/>
            <a:chExt cx="330200" cy="403225"/>
          </a:xfrm>
          <a:solidFill>
            <a:schemeClr val="bg1"/>
          </a:solidFill>
        </p:grpSpPr>
        <p:sp>
          <p:nvSpPr>
            <p:cNvPr id="13" name="Freeform 154">
              <a:extLst>
                <a:ext uri="{FF2B5EF4-FFF2-40B4-BE49-F238E27FC236}">
                  <a16:creationId xmlns:a16="http://schemas.microsoft.com/office/drawing/2014/main" id="{204A0530-EE9F-9426-6744-90DFADE683F8}"/>
                </a:ext>
              </a:extLst>
            </p:cNvPr>
            <p:cNvSpPr>
              <a:spLocks noEditPoints="1"/>
            </p:cNvSpPr>
            <p:nvPr/>
          </p:nvSpPr>
          <p:spPr bwMode="auto">
            <a:xfrm>
              <a:off x="6507163" y="4503738"/>
              <a:ext cx="330200" cy="403225"/>
            </a:xfrm>
            <a:custGeom>
              <a:avLst/>
              <a:gdLst>
                <a:gd name="T0" fmla="*/ 169 w 1109"/>
                <a:gd name="T1" fmla="*/ 0 h 1354"/>
                <a:gd name="T2" fmla="*/ 814 w 1109"/>
                <a:gd name="T3" fmla="*/ 21 h 1354"/>
                <a:gd name="T4" fmla="*/ 998 w 1109"/>
                <a:gd name="T5" fmla="*/ 764 h 1354"/>
                <a:gd name="T6" fmla="*/ 1041 w 1109"/>
                <a:gd name="T7" fmla="*/ 867 h 1354"/>
                <a:gd name="T8" fmla="*/ 1045 w 1109"/>
                <a:gd name="T9" fmla="*/ 952 h 1354"/>
                <a:gd name="T10" fmla="*/ 1109 w 1109"/>
                <a:gd name="T11" fmla="*/ 1057 h 1354"/>
                <a:gd name="T12" fmla="*/ 1023 w 1109"/>
                <a:gd name="T13" fmla="*/ 1143 h 1354"/>
                <a:gd name="T14" fmla="*/ 1039 w 1109"/>
                <a:gd name="T15" fmla="*/ 1233 h 1354"/>
                <a:gd name="T16" fmla="*/ 938 w 1109"/>
                <a:gd name="T17" fmla="*/ 1278 h 1354"/>
                <a:gd name="T18" fmla="*/ 858 w 1109"/>
                <a:gd name="T19" fmla="*/ 1326 h 1354"/>
                <a:gd name="T20" fmla="*/ 723 w 1109"/>
                <a:gd name="T21" fmla="*/ 1322 h 1354"/>
                <a:gd name="T22" fmla="*/ 0 w 1109"/>
                <a:gd name="T23" fmla="*/ 1216 h 1354"/>
                <a:gd name="T24" fmla="*/ 72 w 1109"/>
                <a:gd name="T25" fmla="*/ 96 h 1354"/>
                <a:gd name="T26" fmla="*/ 691 w 1109"/>
                <a:gd name="T27" fmla="*/ 768 h 1354"/>
                <a:gd name="T28" fmla="*/ 257 w 1109"/>
                <a:gd name="T29" fmla="*/ 745 h 1354"/>
                <a:gd name="T30" fmla="*/ 526 w 1109"/>
                <a:gd name="T31" fmla="*/ 719 h 1354"/>
                <a:gd name="T32" fmla="*/ 852 w 1109"/>
                <a:gd name="T33" fmla="*/ 741 h 1354"/>
                <a:gd name="T34" fmla="*/ 933 w 1109"/>
                <a:gd name="T35" fmla="*/ 782 h 1354"/>
                <a:gd name="T36" fmla="*/ 950 w 1109"/>
                <a:gd name="T37" fmla="*/ 235 h 1354"/>
                <a:gd name="T38" fmla="*/ 801 w 1109"/>
                <a:gd name="T39" fmla="*/ 215 h 1354"/>
                <a:gd name="T40" fmla="*/ 741 w 1109"/>
                <a:gd name="T41" fmla="*/ 48 h 1354"/>
                <a:gd name="T42" fmla="*/ 145 w 1109"/>
                <a:gd name="T43" fmla="*/ 1122 h 1354"/>
                <a:gd name="T44" fmla="*/ 555 w 1109"/>
                <a:gd name="T45" fmla="*/ 1151 h 1354"/>
                <a:gd name="T46" fmla="*/ 467 w 1109"/>
                <a:gd name="T47" fmla="*/ 1064 h 1354"/>
                <a:gd name="T48" fmla="*/ 291 w 1109"/>
                <a:gd name="T49" fmla="*/ 1008 h 1354"/>
                <a:gd name="T50" fmla="*/ 273 w 1109"/>
                <a:gd name="T51" fmla="*/ 962 h 1354"/>
                <a:gd name="T52" fmla="*/ 548 w 1109"/>
                <a:gd name="T53" fmla="*/ 932 h 1354"/>
                <a:gd name="T54" fmla="*/ 409 w 1109"/>
                <a:gd name="T55" fmla="*/ 888 h 1354"/>
                <a:gd name="T56" fmla="*/ 284 w 1109"/>
                <a:gd name="T57" fmla="*/ 840 h 1354"/>
                <a:gd name="T58" fmla="*/ 532 w 1109"/>
                <a:gd name="T59" fmla="*/ 834 h 1354"/>
                <a:gd name="T60" fmla="*/ 695 w 1109"/>
                <a:gd name="T61" fmla="*/ 790 h 1354"/>
                <a:gd name="T62" fmla="*/ 753 w 1109"/>
                <a:gd name="T63" fmla="*/ 796 h 1354"/>
                <a:gd name="T64" fmla="*/ 681 w 1109"/>
                <a:gd name="T65" fmla="*/ 849 h 1354"/>
                <a:gd name="T66" fmla="*/ 575 w 1109"/>
                <a:gd name="T67" fmla="*/ 857 h 1354"/>
                <a:gd name="T68" fmla="*/ 587 w 1109"/>
                <a:gd name="T69" fmla="*/ 966 h 1354"/>
                <a:gd name="T70" fmla="*/ 525 w 1109"/>
                <a:gd name="T71" fmla="*/ 1060 h 1354"/>
                <a:gd name="T72" fmla="*/ 600 w 1109"/>
                <a:gd name="T73" fmla="*/ 1130 h 1354"/>
                <a:gd name="T74" fmla="*/ 614 w 1109"/>
                <a:gd name="T75" fmla="*/ 1243 h 1354"/>
                <a:gd name="T76" fmla="*/ 734 w 1109"/>
                <a:gd name="T77" fmla="*/ 1237 h 1354"/>
                <a:gd name="T78" fmla="*/ 773 w 1109"/>
                <a:gd name="T79" fmla="*/ 1305 h 1354"/>
                <a:gd name="T80" fmla="*/ 825 w 1109"/>
                <a:gd name="T81" fmla="*/ 1258 h 1354"/>
                <a:gd name="T82" fmla="*/ 928 w 1109"/>
                <a:gd name="T83" fmla="*/ 1216 h 1354"/>
                <a:gd name="T84" fmla="*/ 976 w 1109"/>
                <a:gd name="T85" fmla="*/ 1170 h 1354"/>
                <a:gd name="T86" fmla="*/ 1029 w 1109"/>
                <a:gd name="T87" fmla="*/ 1059 h 1354"/>
                <a:gd name="T88" fmla="*/ 1015 w 1109"/>
                <a:gd name="T89" fmla="*/ 995 h 1354"/>
                <a:gd name="T90" fmla="*/ 971 w 1109"/>
                <a:gd name="T91" fmla="*/ 892 h 1354"/>
                <a:gd name="T92" fmla="*/ 920 w 1109"/>
                <a:gd name="T93" fmla="*/ 845 h 1354"/>
                <a:gd name="T94" fmla="*/ 819 w 1109"/>
                <a:gd name="T95" fmla="*/ 805 h 1354"/>
                <a:gd name="T96" fmla="*/ 49 w 1109"/>
                <a:gd name="T97" fmla="*/ 185 h 1354"/>
                <a:gd name="T98" fmla="*/ 74 w 1109"/>
                <a:gd name="T99" fmla="*/ 1247 h 1354"/>
                <a:gd name="T100" fmla="*/ 527 w 1109"/>
                <a:gd name="T101" fmla="*/ 1199 h 1354"/>
                <a:gd name="T102" fmla="*/ 148 w 1109"/>
                <a:gd name="T103" fmla="*/ 1197 h 1354"/>
                <a:gd name="T104" fmla="*/ 97 w 1109"/>
                <a:gd name="T105" fmla="*/ 146 h 1354"/>
                <a:gd name="T106" fmla="*/ 818 w 1109"/>
                <a:gd name="T107" fmla="*/ 169 h 1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09" h="1354">
                  <a:moveTo>
                    <a:pt x="97" y="96"/>
                  </a:moveTo>
                  <a:cubicBezTo>
                    <a:pt x="97" y="87"/>
                    <a:pt x="97" y="80"/>
                    <a:pt x="97" y="74"/>
                  </a:cubicBezTo>
                  <a:cubicBezTo>
                    <a:pt x="97" y="28"/>
                    <a:pt x="124" y="1"/>
                    <a:pt x="169" y="0"/>
                  </a:cubicBezTo>
                  <a:cubicBezTo>
                    <a:pt x="250" y="0"/>
                    <a:pt x="330" y="0"/>
                    <a:pt x="411" y="0"/>
                  </a:cubicBezTo>
                  <a:cubicBezTo>
                    <a:pt x="527" y="0"/>
                    <a:pt x="644" y="1"/>
                    <a:pt x="760" y="0"/>
                  </a:cubicBezTo>
                  <a:cubicBezTo>
                    <a:pt x="782" y="0"/>
                    <a:pt x="799" y="6"/>
                    <a:pt x="814" y="21"/>
                  </a:cubicBezTo>
                  <a:cubicBezTo>
                    <a:pt x="867" y="69"/>
                    <a:pt x="921" y="116"/>
                    <a:pt x="975" y="163"/>
                  </a:cubicBezTo>
                  <a:cubicBezTo>
                    <a:pt x="991" y="178"/>
                    <a:pt x="998" y="194"/>
                    <a:pt x="998" y="215"/>
                  </a:cubicBezTo>
                  <a:cubicBezTo>
                    <a:pt x="998" y="398"/>
                    <a:pt x="998" y="581"/>
                    <a:pt x="998" y="764"/>
                  </a:cubicBezTo>
                  <a:cubicBezTo>
                    <a:pt x="997" y="781"/>
                    <a:pt x="1000" y="795"/>
                    <a:pt x="1015" y="806"/>
                  </a:cubicBezTo>
                  <a:cubicBezTo>
                    <a:pt x="1022" y="811"/>
                    <a:pt x="1028" y="818"/>
                    <a:pt x="1034" y="824"/>
                  </a:cubicBezTo>
                  <a:cubicBezTo>
                    <a:pt x="1046" y="837"/>
                    <a:pt x="1048" y="852"/>
                    <a:pt x="1041" y="867"/>
                  </a:cubicBezTo>
                  <a:cubicBezTo>
                    <a:pt x="1039" y="871"/>
                    <a:pt x="1037" y="875"/>
                    <a:pt x="1034" y="879"/>
                  </a:cubicBezTo>
                  <a:cubicBezTo>
                    <a:pt x="1018" y="898"/>
                    <a:pt x="1015" y="918"/>
                    <a:pt x="1030" y="939"/>
                  </a:cubicBezTo>
                  <a:cubicBezTo>
                    <a:pt x="1034" y="945"/>
                    <a:pt x="1039" y="950"/>
                    <a:pt x="1045" y="952"/>
                  </a:cubicBezTo>
                  <a:cubicBezTo>
                    <a:pt x="1057" y="957"/>
                    <a:pt x="1070" y="958"/>
                    <a:pt x="1082" y="962"/>
                  </a:cubicBezTo>
                  <a:cubicBezTo>
                    <a:pt x="1098" y="966"/>
                    <a:pt x="1107" y="978"/>
                    <a:pt x="1107" y="994"/>
                  </a:cubicBezTo>
                  <a:cubicBezTo>
                    <a:pt x="1108" y="1015"/>
                    <a:pt x="1109" y="1036"/>
                    <a:pt x="1109" y="1057"/>
                  </a:cubicBezTo>
                  <a:cubicBezTo>
                    <a:pt x="1109" y="1078"/>
                    <a:pt x="1099" y="1090"/>
                    <a:pt x="1080" y="1096"/>
                  </a:cubicBezTo>
                  <a:cubicBezTo>
                    <a:pt x="1077" y="1097"/>
                    <a:pt x="1073" y="1098"/>
                    <a:pt x="1070" y="1098"/>
                  </a:cubicBezTo>
                  <a:cubicBezTo>
                    <a:pt x="1035" y="1108"/>
                    <a:pt x="1035" y="1108"/>
                    <a:pt x="1023" y="1143"/>
                  </a:cubicBezTo>
                  <a:cubicBezTo>
                    <a:pt x="1021" y="1146"/>
                    <a:pt x="1022" y="1152"/>
                    <a:pt x="1024" y="1156"/>
                  </a:cubicBezTo>
                  <a:cubicBezTo>
                    <a:pt x="1030" y="1167"/>
                    <a:pt x="1038" y="1177"/>
                    <a:pt x="1044" y="1188"/>
                  </a:cubicBezTo>
                  <a:cubicBezTo>
                    <a:pt x="1054" y="1205"/>
                    <a:pt x="1052" y="1219"/>
                    <a:pt x="1039" y="1233"/>
                  </a:cubicBezTo>
                  <a:cubicBezTo>
                    <a:pt x="1025" y="1248"/>
                    <a:pt x="1011" y="1263"/>
                    <a:pt x="996" y="1277"/>
                  </a:cubicBezTo>
                  <a:cubicBezTo>
                    <a:pt x="982" y="1292"/>
                    <a:pt x="968" y="1293"/>
                    <a:pt x="950" y="1284"/>
                  </a:cubicBezTo>
                  <a:cubicBezTo>
                    <a:pt x="946" y="1282"/>
                    <a:pt x="942" y="1280"/>
                    <a:pt x="938" y="1278"/>
                  </a:cubicBezTo>
                  <a:cubicBezTo>
                    <a:pt x="920" y="1263"/>
                    <a:pt x="903" y="1260"/>
                    <a:pt x="882" y="1273"/>
                  </a:cubicBezTo>
                  <a:cubicBezTo>
                    <a:pt x="873" y="1278"/>
                    <a:pt x="867" y="1282"/>
                    <a:pt x="866" y="1292"/>
                  </a:cubicBezTo>
                  <a:cubicBezTo>
                    <a:pt x="864" y="1303"/>
                    <a:pt x="861" y="1315"/>
                    <a:pt x="858" y="1326"/>
                  </a:cubicBezTo>
                  <a:cubicBezTo>
                    <a:pt x="853" y="1342"/>
                    <a:pt x="841" y="1351"/>
                    <a:pt x="824" y="1352"/>
                  </a:cubicBezTo>
                  <a:cubicBezTo>
                    <a:pt x="804" y="1353"/>
                    <a:pt x="784" y="1353"/>
                    <a:pt x="764" y="1354"/>
                  </a:cubicBezTo>
                  <a:cubicBezTo>
                    <a:pt x="741" y="1354"/>
                    <a:pt x="729" y="1345"/>
                    <a:pt x="723" y="1322"/>
                  </a:cubicBezTo>
                  <a:cubicBezTo>
                    <a:pt x="715" y="1295"/>
                    <a:pt x="715" y="1295"/>
                    <a:pt x="688" y="1295"/>
                  </a:cubicBezTo>
                  <a:cubicBezTo>
                    <a:pt x="485" y="1295"/>
                    <a:pt x="282" y="1295"/>
                    <a:pt x="79" y="1296"/>
                  </a:cubicBezTo>
                  <a:cubicBezTo>
                    <a:pt x="30" y="1296"/>
                    <a:pt x="0" y="1265"/>
                    <a:pt x="0" y="1216"/>
                  </a:cubicBezTo>
                  <a:cubicBezTo>
                    <a:pt x="1" y="868"/>
                    <a:pt x="1" y="520"/>
                    <a:pt x="1" y="173"/>
                  </a:cubicBezTo>
                  <a:cubicBezTo>
                    <a:pt x="1" y="135"/>
                    <a:pt x="16" y="111"/>
                    <a:pt x="46" y="101"/>
                  </a:cubicBezTo>
                  <a:cubicBezTo>
                    <a:pt x="54" y="98"/>
                    <a:pt x="63" y="97"/>
                    <a:pt x="72" y="96"/>
                  </a:cubicBezTo>
                  <a:cubicBezTo>
                    <a:pt x="79" y="96"/>
                    <a:pt x="87" y="96"/>
                    <a:pt x="97" y="96"/>
                  </a:cubicBezTo>
                  <a:close/>
                  <a:moveTo>
                    <a:pt x="707" y="768"/>
                  </a:moveTo>
                  <a:cubicBezTo>
                    <a:pt x="702" y="768"/>
                    <a:pt x="696" y="768"/>
                    <a:pt x="691" y="768"/>
                  </a:cubicBezTo>
                  <a:cubicBezTo>
                    <a:pt x="559" y="768"/>
                    <a:pt x="427" y="768"/>
                    <a:pt x="295" y="768"/>
                  </a:cubicBezTo>
                  <a:cubicBezTo>
                    <a:pt x="290" y="768"/>
                    <a:pt x="284" y="768"/>
                    <a:pt x="279" y="767"/>
                  </a:cubicBezTo>
                  <a:cubicBezTo>
                    <a:pt x="265" y="766"/>
                    <a:pt x="257" y="758"/>
                    <a:pt x="257" y="745"/>
                  </a:cubicBezTo>
                  <a:cubicBezTo>
                    <a:pt x="256" y="732"/>
                    <a:pt x="263" y="723"/>
                    <a:pt x="276" y="721"/>
                  </a:cubicBezTo>
                  <a:cubicBezTo>
                    <a:pt x="282" y="720"/>
                    <a:pt x="288" y="720"/>
                    <a:pt x="294" y="720"/>
                  </a:cubicBezTo>
                  <a:cubicBezTo>
                    <a:pt x="372" y="720"/>
                    <a:pt x="449" y="721"/>
                    <a:pt x="526" y="719"/>
                  </a:cubicBezTo>
                  <a:cubicBezTo>
                    <a:pt x="604" y="718"/>
                    <a:pt x="682" y="728"/>
                    <a:pt x="759" y="712"/>
                  </a:cubicBezTo>
                  <a:cubicBezTo>
                    <a:pt x="776" y="708"/>
                    <a:pt x="794" y="710"/>
                    <a:pt x="811" y="710"/>
                  </a:cubicBezTo>
                  <a:cubicBezTo>
                    <a:pt x="833" y="710"/>
                    <a:pt x="846" y="720"/>
                    <a:pt x="852" y="741"/>
                  </a:cubicBezTo>
                  <a:cubicBezTo>
                    <a:pt x="855" y="753"/>
                    <a:pt x="857" y="764"/>
                    <a:pt x="861" y="776"/>
                  </a:cubicBezTo>
                  <a:cubicBezTo>
                    <a:pt x="862" y="779"/>
                    <a:pt x="866" y="783"/>
                    <a:pt x="869" y="785"/>
                  </a:cubicBezTo>
                  <a:cubicBezTo>
                    <a:pt x="902" y="801"/>
                    <a:pt x="902" y="801"/>
                    <a:pt x="933" y="782"/>
                  </a:cubicBezTo>
                  <a:cubicBezTo>
                    <a:pt x="935" y="780"/>
                    <a:pt x="936" y="779"/>
                    <a:pt x="938" y="778"/>
                  </a:cubicBezTo>
                  <a:cubicBezTo>
                    <a:pt x="948" y="775"/>
                    <a:pt x="950" y="767"/>
                    <a:pt x="950" y="757"/>
                  </a:cubicBezTo>
                  <a:cubicBezTo>
                    <a:pt x="950" y="583"/>
                    <a:pt x="950" y="409"/>
                    <a:pt x="950" y="235"/>
                  </a:cubicBezTo>
                  <a:cubicBezTo>
                    <a:pt x="950" y="230"/>
                    <a:pt x="949" y="225"/>
                    <a:pt x="949" y="219"/>
                  </a:cubicBezTo>
                  <a:cubicBezTo>
                    <a:pt x="909" y="219"/>
                    <a:pt x="870" y="219"/>
                    <a:pt x="832" y="219"/>
                  </a:cubicBezTo>
                  <a:cubicBezTo>
                    <a:pt x="821" y="218"/>
                    <a:pt x="811" y="218"/>
                    <a:pt x="801" y="215"/>
                  </a:cubicBezTo>
                  <a:cubicBezTo>
                    <a:pt x="774" y="206"/>
                    <a:pt x="756" y="181"/>
                    <a:pt x="756" y="152"/>
                  </a:cubicBezTo>
                  <a:cubicBezTo>
                    <a:pt x="756" y="118"/>
                    <a:pt x="756" y="83"/>
                    <a:pt x="756" y="48"/>
                  </a:cubicBezTo>
                  <a:cubicBezTo>
                    <a:pt x="750" y="48"/>
                    <a:pt x="745" y="48"/>
                    <a:pt x="741" y="48"/>
                  </a:cubicBezTo>
                  <a:cubicBezTo>
                    <a:pt x="552" y="48"/>
                    <a:pt x="362" y="48"/>
                    <a:pt x="173" y="48"/>
                  </a:cubicBezTo>
                  <a:cubicBezTo>
                    <a:pt x="150" y="48"/>
                    <a:pt x="145" y="54"/>
                    <a:pt x="145" y="77"/>
                  </a:cubicBezTo>
                  <a:cubicBezTo>
                    <a:pt x="145" y="425"/>
                    <a:pt x="145" y="774"/>
                    <a:pt x="145" y="1122"/>
                  </a:cubicBezTo>
                  <a:cubicBezTo>
                    <a:pt x="145" y="1146"/>
                    <a:pt x="150" y="1151"/>
                    <a:pt x="174" y="1151"/>
                  </a:cubicBezTo>
                  <a:cubicBezTo>
                    <a:pt x="296" y="1151"/>
                    <a:pt x="418" y="1151"/>
                    <a:pt x="540" y="1151"/>
                  </a:cubicBezTo>
                  <a:cubicBezTo>
                    <a:pt x="544" y="1151"/>
                    <a:pt x="549" y="1151"/>
                    <a:pt x="555" y="1151"/>
                  </a:cubicBezTo>
                  <a:cubicBezTo>
                    <a:pt x="549" y="1128"/>
                    <a:pt x="542" y="1108"/>
                    <a:pt x="514" y="1107"/>
                  </a:cubicBezTo>
                  <a:cubicBezTo>
                    <a:pt x="509" y="1107"/>
                    <a:pt x="504" y="1105"/>
                    <a:pt x="499" y="1104"/>
                  </a:cubicBezTo>
                  <a:cubicBezTo>
                    <a:pt x="476" y="1098"/>
                    <a:pt x="468" y="1088"/>
                    <a:pt x="467" y="1064"/>
                  </a:cubicBezTo>
                  <a:cubicBezTo>
                    <a:pt x="467" y="1046"/>
                    <a:pt x="467" y="1027"/>
                    <a:pt x="467" y="1008"/>
                  </a:cubicBezTo>
                  <a:cubicBezTo>
                    <a:pt x="458" y="1008"/>
                    <a:pt x="453" y="1008"/>
                    <a:pt x="447" y="1008"/>
                  </a:cubicBezTo>
                  <a:cubicBezTo>
                    <a:pt x="395" y="1008"/>
                    <a:pt x="343" y="1008"/>
                    <a:pt x="291" y="1008"/>
                  </a:cubicBezTo>
                  <a:cubicBezTo>
                    <a:pt x="286" y="1008"/>
                    <a:pt x="281" y="1008"/>
                    <a:pt x="276" y="1007"/>
                  </a:cubicBezTo>
                  <a:cubicBezTo>
                    <a:pt x="264" y="1005"/>
                    <a:pt x="258" y="998"/>
                    <a:pt x="257" y="986"/>
                  </a:cubicBezTo>
                  <a:cubicBezTo>
                    <a:pt x="256" y="974"/>
                    <a:pt x="261" y="965"/>
                    <a:pt x="273" y="962"/>
                  </a:cubicBezTo>
                  <a:cubicBezTo>
                    <a:pt x="278" y="960"/>
                    <a:pt x="284" y="960"/>
                    <a:pt x="290" y="960"/>
                  </a:cubicBezTo>
                  <a:cubicBezTo>
                    <a:pt x="362" y="960"/>
                    <a:pt x="433" y="960"/>
                    <a:pt x="505" y="960"/>
                  </a:cubicBezTo>
                  <a:cubicBezTo>
                    <a:pt x="536" y="960"/>
                    <a:pt x="536" y="960"/>
                    <a:pt x="548" y="932"/>
                  </a:cubicBezTo>
                  <a:cubicBezTo>
                    <a:pt x="549" y="929"/>
                    <a:pt x="550" y="927"/>
                    <a:pt x="551" y="925"/>
                  </a:cubicBezTo>
                  <a:cubicBezTo>
                    <a:pt x="557" y="910"/>
                    <a:pt x="543" y="888"/>
                    <a:pt x="527" y="888"/>
                  </a:cubicBezTo>
                  <a:cubicBezTo>
                    <a:pt x="488" y="888"/>
                    <a:pt x="448" y="888"/>
                    <a:pt x="409" y="888"/>
                  </a:cubicBezTo>
                  <a:cubicBezTo>
                    <a:pt x="367" y="888"/>
                    <a:pt x="326" y="888"/>
                    <a:pt x="284" y="888"/>
                  </a:cubicBezTo>
                  <a:cubicBezTo>
                    <a:pt x="267" y="888"/>
                    <a:pt x="257" y="879"/>
                    <a:pt x="256" y="865"/>
                  </a:cubicBezTo>
                  <a:cubicBezTo>
                    <a:pt x="256" y="850"/>
                    <a:pt x="267" y="840"/>
                    <a:pt x="284" y="840"/>
                  </a:cubicBezTo>
                  <a:cubicBezTo>
                    <a:pt x="288" y="840"/>
                    <a:pt x="292" y="840"/>
                    <a:pt x="296" y="840"/>
                  </a:cubicBezTo>
                  <a:cubicBezTo>
                    <a:pt x="369" y="840"/>
                    <a:pt x="442" y="840"/>
                    <a:pt x="515" y="840"/>
                  </a:cubicBezTo>
                  <a:cubicBezTo>
                    <a:pt x="521" y="839"/>
                    <a:pt x="528" y="838"/>
                    <a:pt x="532" y="834"/>
                  </a:cubicBezTo>
                  <a:cubicBezTo>
                    <a:pt x="546" y="821"/>
                    <a:pt x="558" y="808"/>
                    <a:pt x="571" y="794"/>
                  </a:cubicBezTo>
                  <a:cubicBezTo>
                    <a:pt x="595" y="769"/>
                    <a:pt x="605" y="767"/>
                    <a:pt x="634" y="786"/>
                  </a:cubicBezTo>
                  <a:cubicBezTo>
                    <a:pt x="655" y="799"/>
                    <a:pt x="673" y="803"/>
                    <a:pt x="695" y="790"/>
                  </a:cubicBezTo>
                  <a:cubicBezTo>
                    <a:pt x="704" y="784"/>
                    <a:pt x="709" y="780"/>
                    <a:pt x="707" y="768"/>
                  </a:cubicBezTo>
                  <a:close/>
                  <a:moveTo>
                    <a:pt x="807" y="760"/>
                  </a:moveTo>
                  <a:cubicBezTo>
                    <a:pt x="762" y="755"/>
                    <a:pt x="762" y="755"/>
                    <a:pt x="753" y="796"/>
                  </a:cubicBezTo>
                  <a:cubicBezTo>
                    <a:pt x="752" y="799"/>
                    <a:pt x="751" y="802"/>
                    <a:pt x="750" y="805"/>
                  </a:cubicBezTo>
                  <a:cubicBezTo>
                    <a:pt x="749" y="817"/>
                    <a:pt x="741" y="824"/>
                    <a:pt x="729" y="829"/>
                  </a:cubicBezTo>
                  <a:cubicBezTo>
                    <a:pt x="713" y="835"/>
                    <a:pt x="696" y="842"/>
                    <a:pt x="681" y="849"/>
                  </a:cubicBezTo>
                  <a:cubicBezTo>
                    <a:pt x="669" y="855"/>
                    <a:pt x="659" y="855"/>
                    <a:pt x="648" y="849"/>
                  </a:cubicBezTo>
                  <a:cubicBezTo>
                    <a:pt x="635" y="841"/>
                    <a:pt x="622" y="833"/>
                    <a:pt x="610" y="826"/>
                  </a:cubicBezTo>
                  <a:cubicBezTo>
                    <a:pt x="598" y="837"/>
                    <a:pt x="587" y="847"/>
                    <a:pt x="575" y="857"/>
                  </a:cubicBezTo>
                  <a:cubicBezTo>
                    <a:pt x="584" y="871"/>
                    <a:pt x="591" y="884"/>
                    <a:pt x="600" y="896"/>
                  </a:cubicBezTo>
                  <a:cubicBezTo>
                    <a:pt x="608" y="908"/>
                    <a:pt x="608" y="919"/>
                    <a:pt x="601" y="932"/>
                  </a:cubicBezTo>
                  <a:cubicBezTo>
                    <a:pt x="595" y="943"/>
                    <a:pt x="589" y="954"/>
                    <a:pt x="587" y="966"/>
                  </a:cubicBezTo>
                  <a:cubicBezTo>
                    <a:pt x="582" y="990"/>
                    <a:pt x="568" y="1000"/>
                    <a:pt x="545" y="1005"/>
                  </a:cubicBezTo>
                  <a:cubicBezTo>
                    <a:pt x="511" y="1012"/>
                    <a:pt x="511" y="1013"/>
                    <a:pt x="515" y="1049"/>
                  </a:cubicBezTo>
                  <a:cubicBezTo>
                    <a:pt x="515" y="1053"/>
                    <a:pt x="521" y="1059"/>
                    <a:pt x="525" y="1060"/>
                  </a:cubicBezTo>
                  <a:cubicBezTo>
                    <a:pt x="535" y="1064"/>
                    <a:pt x="546" y="1066"/>
                    <a:pt x="557" y="1068"/>
                  </a:cubicBezTo>
                  <a:cubicBezTo>
                    <a:pt x="573" y="1071"/>
                    <a:pt x="581" y="1079"/>
                    <a:pt x="586" y="1094"/>
                  </a:cubicBezTo>
                  <a:cubicBezTo>
                    <a:pt x="589" y="1107"/>
                    <a:pt x="594" y="1120"/>
                    <a:pt x="600" y="1130"/>
                  </a:cubicBezTo>
                  <a:cubicBezTo>
                    <a:pt x="611" y="1147"/>
                    <a:pt x="610" y="1162"/>
                    <a:pt x="600" y="1179"/>
                  </a:cubicBezTo>
                  <a:cubicBezTo>
                    <a:pt x="579" y="1213"/>
                    <a:pt x="579" y="1213"/>
                    <a:pt x="610" y="1240"/>
                  </a:cubicBezTo>
                  <a:cubicBezTo>
                    <a:pt x="611" y="1241"/>
                    <a:pt x="612" y="1242"/>
                    <a:pt x="614" y="1243"/>
                  </a:cubicBezTo>
                  <a:cubicBezTo>
                    <a:pt x="627" y="1235"/>
                    <a:pt x="640" y="1227"/>
                    <a:pt x="653" y="1218"/>
                  </a:cubicBezTo>
                  <a:cubicBezTo>
                    <a:pt x="664" y="1212"/>
                    <a:pt x="673" y="1212"/>
                    <a:pt x="685" y="1217"/>
                  </a:cubicBezTo>
                  <a:cubicBezTo>
                    <a:pt x="701" y="1224"/>
                    <a:pt x="718" y="1231"/>
                    <a:pt x="734" y="1237"/>
                  </a:cubicBezTo>
                  <a:cubicBezTo>
                    <a:pt x="746" y="1241"/>
                    <a:pt x="753" y="1248"/>
                    <a:pt x="756" y="1259"/>
                  </a:cubicBezTo>
                  <a:cubicBezTo>
                    <a:pt x="759" y="1271"/>
                    <a:pt x="762" y="1284"/>
                    <a:pt x="766" y="1295"/>
                  </a:cubicBezTo>
                  <a:cubicBezTo>
                    <a:pt x="767" y="1299"/>
                    <a:pt x="770" y="1304"/>
                    <a:pt x="773" y="1305"/>
                  </a:cubicBezTo>
                  <a:cubicBezTo>
                    <a:pt x="785" y="1305"/>
                    <a:pt x="797" y="1305"/>
                    <a:pt x="809" y="1304"/>
                  </a:cubicBezTo>
                  <a:cubicBezTo>
                    <a:pt x="812" y="1304"/>
                    <a:pt x="815" y="1299"/>
                    <a:pt x="816" y="1296"/>
                  </a:cubicBezTo>
                  <a:cubicBezTo>
                    <a:pt x="819" y="1283"/>
                    <a:pt x="822" y="1271"/>
                    <a:pt x="825" y="1258"/>
                  </a:cubicBezTo>
                  <a:cubicBezTo>
                    <a:pt x="827" y="1246"/>
                    <a:pt x="834" y="1239"/>
                    <a:pt x="846" y="1235"/>
                  </a:cubicBezTo>
                  <a:cubicBezTo>
                    <a:pt x="861" y="1229"/>
                    <a:pt x="877" y="1223"/>
                    <a:pt x="892" y="1215"/>
                  </a:cubicBezTo>
                  <a:cubicBezTo>
                    <a:pt x="905" y="1209"/>
                    <a:pt x="916" y="1209"/>
                    <a:pt x="928" y="1216"/>
                  </a:cubicBezTo>
                  <a:cubicBezTo>
                    <a:pt x="940" y="1224"/>
                    <a:pt x="953" y="1231"/>
                    <a:pt x="965" y="1238"/>
                  </a:cubicBezTo>
                  <a:cubicBezTo>
                    <a:pt x="977" y="1227"/>
                    <a:pt x="988" y="1217"/>
                    <a:pt x="999" y="1207"/>
                  </a:cubicBezTo>
                  <a:cubicBezTo>
                    <a:pt x="991" y="1193"/>
                    <a:pt x="984" y="1181"/>
                    <a:pt x="976" y="1170"/>
                  </a:cubicBezTo>
                  <a:cubicBezTo>
                    <a:pt x="967" y="1157"/>
                    <a:pt x="966" y="1145"/>
                    <a:pt x="974" y="1131"/>
                  </a:cubicBezTo>
                  <a:cubicBezTo>
                    <a:pt x="980" y="1120"/>
                    <a:pt x="986" y="1109"/>
                    <a:pt x="988" y="1098"/>
                  </a:cubicBezTo>
                  <a:cubicBezTo>
                    <a:pt x="992" y="1074"/>
                    <a:pt x="1007" y="1064"/>
                    <a:pt x="1029" y="1059"/>
                  </a:cubicBezTo>
                  <a:cubicBezTo>
                    <a:pt x="1063" y="1052"/>
                    <a:pt x="1063" y="1051"/>
                    <a:pt x="1060" y="1015"/>
                  </a:cubicBezTo>
                  <a:cubicBezTo>
                    <a:pt x="1059" y="1011"/>
                    <a:pt x="1054" y="1005"/>
                    <a:pt x="1050" y="1004"/>
                  </a:cubicBezTo>
                  <a:cubicBezTo>
                    <a:pt x="1039" y="1000"/>
                    <a:pt x="1027" y="997"/>
                    <a:pt x="1015" y="995"/>
                  </a:cubicBezTo>
                  <a:cubicBezTo>
                    <a:pt x="1002" y="993"/>
                    <a:pt x="995" y="985"/>
                    <a:pt x="990" y="973"/>
                  </a:cubicBezTo>
                  <a:cubicBezTo>
                    <a:pt x="984" y="957"/>
                    <a:pt x="978" y="941"/>
                    <a:pt x="970" y="926"/>
                  </a:cubicBezTo>
                  <a:cubicBezTo>
                    <a:pt x="964" y="914"/>
                    <a:pt x="964" y="904"/>
                    <a:pt x="971" y="892"/>
                  </a:cubicBezTo>
                  <a:cubicBezTo>
                    <a:pt x="979" y="879"/>
                    <a:pt x="986" y="866"/>
                    <a:pt x="993" y="854"/>
                  </a:cubicBezTo>
                  <a:cubicBezTo>
                    <a:pt x="982" y="842"/>
                    <a:pt x="972" y="831"/>
                    <a:pt x="962" y="820"/>
                  </a:cubicBezTo>
                  <a:cubicBezTo>
                    <a:pt x="947" y="829"/>
                    <a:pt x="935" y="839"/>
                    <a:pt x="920" y="845"/>
                  </a:cubicBezTo>
                  <a:cubicBezTo>
                    <a:pt x="912" y="849"/>
                    <a:pt x="900" y="849"/>
                    <a:pt x="891" y="847"/>
                  </a:cubicBezTo>
                  <a:cubicBezTo>
                    <a:pt x="874" y="842"/>
                    <a:pt x="858" y="833"/>
                    <a:pt x="841" y="827"/>
                  </a:cubicBezTo>
                  <a:cubicBezTo>
                    <a:pt x="829" y="824"/>
                    <a:pt x="822" y="817"/>
                    <a:pt x="819" y="805"/>
                  </a:cubicBezTo>
                  <a:cubicBezTo>
                    <a:pt x="815" y="790"/>
                    <a:pt x="811" y="775"/>
                    <a:pt x="807" y="760"/>
                  </a:cubicBezTo>
                  <a:close/>
                  <a:moveTo>
                    <a:pt x="97" y="146"/>
                  </a:moveTo>
                  <a:cubicBezTo>
                    <a:pt x="54" y="140"/>
                    <a:pt x="49" y="145"/>
                    <a:pt x="49" y="185"/>
                  </a:cubicBezTo>
                  <a:cubicBezTo>
                    <a:pt x="49" y="484"/>
                    <a:pt x="49" y="783"/>
                    <a:pt x="49" y="1082"/>
                  </a:cubicBezTo>
                  <a:cubicBezTo>
                    <a:pt x="49" y="1129"/>
                    <a:pt x="49" y="1175"/>
                    <a:pt x="49" y="1222"/>
                  </a:cubicBezTo>
                  <a:cubicBezTo>
                    <a:pt x="49" y="1241"/>
                    <a:pt x="55" y="1247"/>
                    <a:pt x="74" y="1247"/>
                  </a:cubicBezTo>
                  <a:cubicBezTo>
                    <a:pt x="227" y="1247"/>
                    <a:pt x="381" y="1247"/>
                    <a:pt x="535" y="1247"/>
                  </a:cubicBezTo>
                  <a:cubicBezTo>
                    <a:pt x="539" y="1247"/>
                    <a:pt x="542" y="1246"/>
                    <a:pt x="541" y="1246"/>
                  </a:cubicBezTo>
                  <a:cubicBezTo>
                    <a:pt x="536" y="1231"/>
                    <a:pt x="532" y="1216"/>
                    <a:pt x="527" y="1199"/>
                  </a:cubicBezTo>
                  <a:cubicBezTo>
                    <a:pt x="524" y="1199"/>
                    <a:pt x="518" y="1199"/>
                    <a:pt x="512" y="1199"/>
                  </a:cubicBezTo>
                  <a:cubicBezTo>
                    <a:pt x="399" y="1199"/>
                    <a:pt x="286" y="1199"/>
                    <a:pt x="173" y="1199"/>
                  </a:cubicBezTo>
                  <a:cubicBezTo>
                    <a:pt x="165" y="1199"/>
                    <a:pt x="156" y="1199"/>
                    <a:pt x="148" y="1197"/>
                  </a:cubicBezTo>
                  <a:cubicBezTo>
                    <a:pt x="115" y="1190"/>
                    <a:pt x="97" y="1163"/>
                    <a:pt x="97" y="1124"/>
                  </a:cubicBezTo>
                  <a:cubicBezTo>
                    <a:pt x="97" y="805"/>
                    <a:pt x="97" y="485"/>
                    <a:pt x="97" y="166"/>
                  </a:cubicBezTo>
                  <a:cubicBezTo>
                    <a:pt x="97" y="159"/>
                    <a:pt x="97" y="153"/>
                    <a:pt x="97" y="146"/>
                  </a:cubicBezTo>
                  <a:close/>
                  <a:moveTo>
                    <a:pt x="804" y="76"/>
                  </a:moveTo>
                  <a:cubicBezTo>
                    <a:pt x="804" y="104"/>
                    <a:pt x="803" y="129"/>
                    <a:pt x="805" y="153"/>
                  </a:cubicBezTo>
                  <a:cubicBezTo>
                    <a:pt x="805" y="159"/>
                    <a:pt x="813" y="169"/>
                    <a:pt x="818" y="169"/>
                  </a:cubicBezTo>
                  <a:cubicBezTo>
                    <a:pt x="848" y="171"/>
                    <a:pt x="877" y="170"/>
                    <a:pt x="911" y="170"/>
                  </a:cubicBezTo>
                  <a:cubicBezTo>
                    <a:pt x="874" y="138"/>
                    <a:pt x="841" y="108"/>
                    <a:pt x="804" y="7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155">
              <a:extLst>
                <a:ext uri="{FF2B5EF4-FFF2-40B4-BE49-F238E27FC236}">
                  <a16:creationId xmlns:a16="http://schemas.microsoft.com/office/drawing/2014/main" id="{6CFF178C-7976-9E6B-FDCD-15D41042DFB9}"/>
                </a:ext>
              </a:extLst>
            </p:cNvPr>
            <p:cNvSpPr>
              <a:spLocks/>
            </p:cNvSpPr>
            <p:nvPr/>
          </p:nvSpPr>
          <p:spPr bwMode="auto">
            <a:xfrm>
              <a:off x="6583363" y="4611688"/>
              <a:ext cx="177800" cy="14288"/>
            </a:xfrm>
            <a:custGeom>
              <a:avLst/>
              <a:gdLst>
                <a:gd name="T0" fmla="*/ 300 w 600"/>
                <a:gd name="T1" fmla="*/ 48 h 48"/>
                <a:gd name="T2" fmla="*/ 36 w 600"/>
                <a:gd name="T3" fmla="*/ 48 h 48"/>
                <a:gd name="T4" fmla="*/ 20 w 600"/>
                <a:gd name="T5" fmla="*/ 47 h 48"/>
                <a:gd name="T6" fmla="*/ 1 w 600"/>
                <a:gd name="T7" fmla="*/ 25 h 48"/>
                <a:gd name="T8" fmla="*/ 16 w 600"/>
                <a:gd name="T9" fmla="*/ 2 h 48"/>
                <a:gd name="T10" fmla="*/ 34 w 600"/>
                <a:gd name="T11" fmla="*/ 0 h 48"/>
                <a:gd name="T12" fmla="*/ 567 w 600"/>
                <a:gd name="T13" fmla="*/ 0 h 48"/>
                <a:gd name="T14" fmla="*/ 584 w 600"/>
                <a:gd name="T15" fmla="*/ 2 h 48"/>
                <a:gd name="T16" fmla="*/ 600 w 600"/>
                <a:gd name="T17" fmla="*/ 26 h 48"/>
                <a:gd name="T18" fmla="*/ 580 w 600"/>
                <a:gd name="T19" fmla="*/ 47 h 48"/>
                <a:gd name="T20" fmla="*/ 564 w 600"/>
                <a:gd name="T21" fmla="*/ 48 h 48"/>
                <a:gd name="T22" fmla="*/ 300 w 600"/>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0" h="48">
                  <a:moveTo>
                    <a:pt x="300" y="48"/>
                  </a:moveTo>
                  <a:cubicBezTo>
                    <a:pt x="212" y="48"/>
                    <a:pt x="124" y="48"/>
                    <a:pt x="36" y="48"/>
                  </a:cubicBezTo>
                  <a:cubicBezTo>
                    <a:pt x="31" y="48"/>
                    <a:pt x="25" y="48"/>
                    <a:pt x="20" y="47"/>
                  </a:cubicBezTo>
                  <a:cubicBezTo>
                    <a:pt x="8" y="45"/>
                    <a:pt x="1" y="37"/>
                    <a:pt x="1" y="25"/>
                  </a:cubicBezTo>
                  <a:cubicBezTo>
                    <a:pt x="0" y="14"/>
                    <a:pt x="5" y="5"/>
                    <a:pt x="16" y="2"/>
                  </a:cubicBezTo>
                  <a:cubicBezTo>
                    <a:pt x="22" y="0"/>
                    <a:pt x="28" y="0"/>
                    <a:pt x="34" y="0"/>
                  </a:cubicBezTo>
                  <a:cubicBezTo>
                    <a:pt x="212" y="0"/>
                    <a:pt x="389" y="0"/>
                    <a:pt x="567" y="0"/>
                  </a:cubicBezTo>
                  <a:cubicBezTo>
                    <a:pt x="573" y="0"/>
                    <a:pt x="579" y="0"/>
                    <a:pt x="584" y="2"/>
                  </a:cubicBezTo>
                  <a:cubicBezTo>
                    <a:pt x="595" y="5"/>
                    <a:pt x="600" y="14"/>
                    <a:pt x="600" y="26"/>
                  </a:cubicBezTo>
                  <a:cubicBezTo>
                    <a:pt x="599" y="38"/>
                    <a:pt x="592" y="45"/>
                    <a:pt x="580" y="47"/>
                  </a:cubicBezTo>
                  <a:cubicBezTo>
                    <a:pt x="575" y="48"/>
                    <a:pt x="569" y="48"/>
                    <a:pt x="564" y="48"/>
                  </a:cubicBezTo>
                  <a:cubicBezTo>
                    <a:pt x="476" y="48"/>
                    <a:pt x="388" y="48"/>
                    <a:pt x="300" y="4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5" name="Freeform 156">
              <a:extLst>
                <a:ext uri="{FF2B5EF4-FFF2-40B4-BE49-F238E27FC236}">
                  <a16:creationId xmlns:a16="http://schemas.microsoft.com/office/drawing/2014/main" id="{41DF6AB4-95EB-CEDE-506E-7612E8C5F143}"/>
                </a:ext>
              </a:extLst>
            </p:cNvPr>
            <p:cNvSpPr>
              <a:spLocks/>
            </p:cNvSpPr>
            <p:nvPr/>
          </p:nvSpPr>
          <p:spPr bwMode="auto">
            <a:xfrm>
              <a:off x="6583363" y="4646613"/>
              <a:ext cx="177800" cy="14288"/>
            </a:xfrm>
            <a:custGeom>
              <a:avLst/>
              <a:gdLst>
                <a:gd name="T0" fmla="*/ 300 w 600"/>
                <a:gd name="T1" fmla="*/ 48 h 48"/>
                <a:gd name="T2" fmla="*/ 36 w 600"/>
                <a:gd name="T3" fmla="*/ 48 h 48"/>
                <a:gd name="T4" fmla="*/ 20 w 600"/>
                <a:gd name="T5" fmla="*/ 47 h 48"/>
                <a:gd name="T6" fmla="*/ 1 w 600"/>
                <a:gd name="T7" fmla="*/ 25 h 48"/>
                <a:gd name="T8" fmla="*/ 16 w 600"/>
                <a:gd name="T9" fmla="*/ 2 h 48"/>
                <a:gd name="T10" fmla="*/ 35 w 600"/>
                <a:gd name="T11" fmla="*/ 0 h 48"/>
                <a:gd name="T12" fmla="*/ 566 w 600"/>
                <a:gd name="T13" fmla="*/ 0 h 48"/>
                <a:gd name="T14" fmla="*/ 584 w 600"/>
                <a:gd name="T15" fmla="*/ 2 h 48"/>
                <a:gd name="T16" fmla="*/ 600 w 600"/>
                <a:gd name="T17" fmla="*/ 26 h 48"/>
                <a:gd name="T18" fmla="*/ 580 w 600"/>
                <a:gd name="T19" fmla="*/ 47 h 48"/>
                <a:gd name="T20" fmla="*/ 564 w 600"/>
                <a:gd name="T21" fmla="*/ 48 h 48"/>
                <a:gd name="T22" fmla="*/ 300 w 600"/>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0" h="48">
                  <a:moveTo>
                    <a:pt x="300" y="48"/>
                  </a:moveTo>
                  <a:cubicBezTo>
                    <a:pt x="212" y="48"/>
                    <a:pt x="124" y="48"/>
                    <a:pt x="36" y="48"/>
                  </a:cubicBezTo>
                  <a:cubicBezTo>
                    <a:pt x="31" y="48"/>
                    <a:pt x="25" y="48"/>
                    <a:pt x="20" y="47"/>
                  </a:cubicBezTo>
                  <a:cubicBezTo>
                    <a:pt x="8" y="45"/>
                    <a:pt x="1" y="37"/>
                    <a:pt x="1" y="25"/>
                  </a:cubicBezTo>
                  <a:cubicBezTo>
                    <a:pt x="0" y="14"/>
                    <a:pt x="5" y="5"/>
                    <a:pt x="16" y="2"/>
                  </a:cubicBezTo>
                  <a:cubicBezTo>
                    <a:pt x="22" y="0"/>
                    <a:pt x="29" y="0"/>
                    <a:pt x="35" y="0"/>
                  </a:cubicBezTo>
                  <a:cubicBezTo>
                    <a:pt x="212" y="0"/>
                    <a:pt x="389" y="0"/>
                    <a:pt x="566" y="0"/>
                  </a:cubicBezTo>
                  <a:cubicBezTo>
                    <a:pt x="572" y="0"/>
                    <a:pt x="578" y="0"/>
                    <a:pt x="584" y="2"/>
                  </a:cubicBezTo>
                  <a:cubicBezTo>
                    <a:pt x="595" y="5"/>
                    <a:pt x="600" y="14"/>
                    <a:pt x="600" y="26"/>
                  </a:cubicBezTo>
                  <a:cubicBezTo>
                    <a:pt x="599" y="38"/>
                    <a:pt x="592" y="45"/>
                    <a:pt x="580" y="47"/>
                  </a:cubicBezTo>
                  <a:cubicBezTo>
                    <a:pt x="575" y="48"/>
                    <a:pt x="569" y="48"/>
                    <a:pt x="564" y="48"/>
                  </a:cubicBezTo>
                  <a:cubicBezTo>
                    <a:pt x="476" y="48"/>
                    <a:pt x="388" y="48"/>
                    <a:pt x="300" y="4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 name="Freeform 157">
              <a:extLst>
                <a:ext uri="{FF2B5EF4-FFF2-40B4-BE49-F238E27FC236}">
                  <a16:creationId xmlns:a16="http://schemas.microsoft.com/office/drawing/2014/main" id="{E60E6838-57C9-4DE5-7FFA-73ACD1599A3A}"/>
                </a:ext>
              </a:extLst>
            </p:cNvPr>
            <p:cNvSpPr>
              <a:spLocks/>
            </p:cNvSpPr>
            <p:nvPr/>
          </p:nvSpPr>
          <p:spPr bwMode="auto">
            <a:xfrm>
              <a:off x="6583363" y="4683125"/>
              <a:ext cx="177800" cy="14288"/>
            </a:xfrm>
            <a:custGeom>
              <a:avLst/>
              <a:gdLst>
                <a:gd name="T0" fmla="*/ 300 w 600"/>
                <a:gd name="T1" fmla="*/ 48 h 48"/>
                <a:gd name="T2" fmla="*/ 36 w 600"/>
                <a:gd name="T3" fmla="*/ 48 h 48"/>
                <a:gd name="T4" fmla="*/ 20 w 600"/>
                <a:gd name="T5" fmla="*/ 47 h 48"/>
                <a:gd name="T6" fmla="*/ 1 w 600"/>
                <a:gd name="T7" fmla="*/ 25 h 48"/>
                <a:gd name="T8" fmla="*/ 16 w 600"/>
                <a:gd name="T9" fmla="*/ 2 h 48"/>
                <a:gd name="T10" fmla="*/ 34 w 600"/>
                <a:gd name="T11" fmla="*/ 0 h 48"/>
                <a:gd name="T12" fmla="*/ 567 w 600"/>
                <a:gd name="T13" fmla="*/ 0 h 48"/>
                <a:gd name="T14" fmla="*/ 584 w 600"/>
                <a:gd name="T15" fmla="*/ 2 h 48"/>
                <a:gd name="T16" fmla="*/ 600 w 600"/>
                <a:gd name="T17" fmla="*/ 26 h 48"/>
                <a:gd name="T18" fmla="*/ 580 w 600"/>
                <a:gd name="T19" fmla="*/ 47 h 48"/>
                <a:gd name="T20" fmla="*/ 564 w 600"/>
                <a:gd name="T21" fmla="*/ 48 h 48"/>
                <a:gd name="T22" fmla="*/ 300 w 600"/>
                <a:gd name="T23"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00" h="48">
                  <a:moveTo>
                    <a:pt x="300" y="48"/>
                  </a:moveTo>
                  <a:cubicBezTo>
                    <a:pt x="212" y="48"/>
                    <a:pt x="124" y="48"/>
                    <a:pt x="36" y="48"/>
                  </a:cubicBezTo>
                  <a:cubicBezTo>
                    <a:pt x="31" y="48"/>
                    <a:pt x="25" y="48"/>
                    <a:pt x="20" y="47"/>
                  </a:cubicBezTo>
                  <a:cubicBezTo>
                    <a:pt x="8" y="45"/>
                    <a:pt x="1" y="37"/>
                    <a:pt x="1" y="25"/>
                  </a:cubicBezTo>
                  <a:cubicBezTo>
                    <a:pt x="0" y="14"/>
                    <a:pt x="5" y="5"/>
                    <a:pt x="16" y="2"/>
                  </a:cubicBezTo>
                  <a:cubicBezTo>
                    <a:pt x="22" y="0"/>
                    <a:pt x="28" y="0"/>
                    <a:pt x="34" y="0"/>
                  </a:cubicBezTo>
                  <a:cubicBezTo>
                    <a:pt x="212" y="0"/>
                    <a:pt x="390" y="0"/>
                    <a:pt x="567" y="0"/>
                  </a:cubicBezTo>
                  <a:cubicBezTo>
                    <a:pt x="573" y="0"/>
                    <a:pt x="579" y="0"/>
                    <a:pt x="584" y="2"/>
                  </a:cubicBezTo>
                  <a:cubicBezTo>
                    <a:pt x="595" y="5"/>
                    <a:pt x="600" y="14"/>
                    <a:pt x="600" y="26"/>
                  </a:cubicBezTo>
                  <a:cubicBezTo>
                    <a:pt x="599" y="38"/>
                    <a:pt x="592" y="45"/>
                    <a:pt x="580" y="47"/>
                  </a:cubicBezTo>
                  <a:cubicBezTo>
                    <a:pt x="575" y="48"/>
                    <a:pt x="569" y="48"/>
                    <a:pt x="564" y="48"/>
                  </a:cubicBezTo>
                  <a:cubicBezTo>
                    <a:pt x="476" y="48"/>
                    <a:pt x="388" y="48"/>
                    <a:pt x="300" y="4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58">
              <a:extLst>
                <a:ext uri="{FF2B5EF4-FFF2-40B4-BE49-F238E27FC236}">
                  <a16:creationId xmlns:a16="http://schemas.microsoft.com/office/drawing/2014/main" id="{3CC12D2C-D32F-BB60-F321-5C6C0AF676C5}"/>
                </a:ext>
              </a:extLst>
            </p:cNvPr>
            <p:cNvSpPr>
              <a:spLocks/>
            </p:cNvSpPr>
            <p:nvPr/>
          </p:nvSpPr>
          <p:spPr bwMode="auto">
            <a:xfrm>
              <a:off x="6629400" y="4560888"/>
              <a:ext cx="85725" cy="14288"/>
            </a:xfrm>
            <a:custGeom>
              <a:avLst/>
              <a:gdLst>
                <a:gd name="T0" fmla="*/ 144 w 290"/>
                <a:gd name="T1" fmla="*/ 48 h 48"/>
                <a:gd name="T2" fmla="*/ 30 w 290"/>
                <a:gd name="T3" fmla="*/ 48 h 48"/>
                <a:gd name="T4" fmla="*/ 0 w 290"/>
                <a:gd name="T5" fmla="*/ 24 h 48"/>
                <a:gd name="T6" fmla="*/ 30 w 290"/>
                <a:gd name="T7" fmla="*/ 0 h 48"/>
                <a:gd name="T8" fmla="*/ 259 w 290"/>
                <a:gd name="T9" fmla="*/ 0 h 48"/>
                <a:gd name="T10" fmla="*/ 287 w 290"/>
                <a:gd name="T11" fmla="*/ 18 h 48"/>
                <a:gd name="T12" fmla="*/ 276 w 290"/>
                <a:gd name="T13" fmla="*/ 44 h 48"/>
                <a:gd name="T14" fmla="*/ 257 w 290"/>
                <a:gd name="T15" fmla="*/ 48 h 48"/>
                <a:gd name="T16" fmla="*/ 144 w 290"/>
                <a:gd name="T17"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0" h="48">
                  <a:moveTo>
                    <a:pt x="144" y="48"/>
                  </a:moveTo>
                  <a:cubicBezTo>
                    <a:pt x="106" y="48"/>
                    <a:pt x="68" y="48"/>
                    <a:pt x="30" y="48"/>
                  </a:cubicBezTo>
                  <a:cubicBezTo>
                    <a:pt x="11" y="48"/>
                    <a:pt x="1" y="39"/>
                    <a:pt x="0" y="24"/>
                  </a:cubicBezTo>
                  <a:cubicBezTo>
                    <a:pt x="0" y="9"/>
                    <a:pt x="11" y="0"/>
                    <a:pt x="30" y="0"/>
                  </a:cubicBezTo>
                  <a:cubicBezTo>
                    <a:pt x="107" y="0"/>
                    <a:pt x="183" y="0"/>
                    <a:pt x="259" y="0"/>
                  </a:cubicBezTo>
                  <a:cubicBezTo>
                    <a:pt x="273" y="0"/>
                    <a:pt x="283" y="4"/>
                    <a:pt x="287" y="18"/>
                  </a:cubicBezTo>
                  <a:cubicBezTo>
                    <a:pt x="290" y="29"/>
                    <a:pt x="286" y="39"/>
                    <a:pt x="276" y="44"/>
                  </a:cubicBezTo>
                  <a:cubicBezTo>
                    <a:pt x="270" y="47"/>
                    <a:pt x="263" y="48"/>
                    <a:pt x="257" y="48"/>
                  </a:cubicBezTo>
                  <a:cubicBezTo>
                    <a:pt x="219" y="48"/>
                    <a:pt x="182" y="48"/>
                    <a:pt x="144" y="4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159">
              <a:extLst>
                <a:ext uri="{FF2B5EF4-FFF2-40B4-BE49-F238E27FC236}">
                  <a16:creationId xmlns:a16="http://schemas.microsoft.com/office/drawing/2014/main" id="{A1619EA3-FA58-012A-B64B-9B2242F4B37E}"/>
                </a:ext>
              </a:extLst>
            </p:cNvPr>
            <p:cNvSpPr>
              <a:spLocks noEditPoints="1"/>
            </p:cNvSpPr>
            <p:nvPr/>
          </p:nvSpPr>
          <p:spPr bwMode="auto">
            <a:xfrm>
              <a:off x="6691313" y="4760913"/>
              <a:ext cx="100013" cy="100013"/>
            </a:xfrm>
            <a:custGeom>
              <a:avLst/>
              <a:gdLst>
                <a:gd name="T0" fmla="*/ 168 w 334"/>
                <a:gd name="T1" fmla="*/ 1 h 335"/>
                <a:gd name="T2" fmla="*/ 334 w 334"/>
                <a:gd name="T3" fmla="*/ 168 h 335"/>
                <a:gd name="T4" fmla="*/ 166 w 334"/>
                <a:gd name="T5" fmla="*/ 334 h 335"/>
                <a:gd name="T6" fmla="*/ 1 w 334"/>
                <a:gd name="T7" fmla="*/ 165 h 335"/>
                <a:gd name="T8" fmla="*/ 168 w 334"/>
                <a:gd name="T9" fmla="*/ 1 h 335"/>
                <a:gd name="T10" fmla="*/ 49 w 334"/>
                <a:gd name="T11" fmla="*/ 167 h 335"/>
                <a:gd name="T12" fmla="*/ 167 w 334"/>
                <a:gd name="T13" fmla="*/ 286 h 335"/>
                <a:gd name="T14" fmla="*/ 286 w 334"/>
                <a:gd name="T15" fmla="*/ 168 h 335"/>
                <a:gd name="T16" fmla="*/ 167 w 334"/>
                <a:gd name="T17" fmla="*/ 49 h 335"/>
                <a:gd name="T18" fmla="*/ 49 w 334"/>
                <a:gd name="T19" fmla="*/ 167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4" h="335">
                  <a:moveTo>
                    <a:pt x="168" y="1"/>
                  </a:moveTo>
                  <a:cubicBezTo>
                    <a:pt x="261" y="1"/>
                    <a:pt x="334" y="76"/>
                    <a:pt x="334" y="168"/>
                  </a:cubicBezTo>
                  <a:cubicBezTo>
                    <a:pt x="333" y="260"/>
                    <a:pt x="257" y="335"/>
                    <a:pt x="166" y="334"/>
                  </a:cubicBezTo>
                  <a:cubicBezTo>
                    <a:pt x="74" y="333"/>
                    <a:pt x="0" y="258"/>
                    <a:pt x="1" y="165"/>
                  </a:cubicBezTo>
                  <a:cubicBezTo>
                    <a:pt x="2" y="74"/>
                    <a:pt x="77" y="0"/>
                    <a:pt x="168" y="1"/>
                  </a:cubicBezTo>
                  <a:close/>
                  <a:moveTo>
                    <a:pt x="49" y="167"/>
                  </a:moveTo>
                  <a:cubicBezTo>
                    <a:pt x="49" y="232"/>
                    <a:pt x="102" y="286"/>
                    <a:pt x="167" y="286"/>
                  </a:cubicBezTo>
                  <a:cubicBezTo>
                    <a:pt x="232" y="286"/>
                    <a:pt x="286" y="233"/>
                    <a:pt x="286" y="168"/>
                  </a:cubicBezTo>
                  <a:cubicBezTo>
                    <a:pt x="286" y="102"/>
                    <a:pt x="233" y="48"/>
                    <a:pt x="167" y="49"/>
                  </a:cubicBezTo>
                  <a:cubicBezTo>
                    <a:pt x="101" y="49"/>
                    <a:pt x="49" y="101"/>
                    <a:pt x="49" y="1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1" name="TextBox 20">
            <a:extLst>
              <a:ext uri="{FF2B5EF4-FFF2-40B4-BE49-F238E27FC236}">
                <a16:creationId xmlns:a16="http://schemas.microsoft.com/office/drawing/2014/main" id="{E47627AE-888E-C114-CBE7-D5C34231D302}"/>
              </a:ext>
            </a:extLst>
          </p:cNvPr>
          <p:cNvSpPr txBox="1"/>
          <p:nvPr/>
        </p:nvSpPr>
        <p:spPr>
          <a:xfrm>
            <a:off x="1136818" y="821446"/>
            <a:ext cx="10311433" cy="1169551"/>
          </a:xfrm>
          <a:prstGeom prst="rect">
            <a:avLst/>
          </a:prstGeom>
          <a:noFill/>
        </p:spPr>
        <p:txBody>
          <a:bodyPr wrap="square" rtlCol="0">
            <a:spAutoFit/>
          </a:bodyPr>
          <a:lstStyle/>
          <a:p>
            <a:pPr algn="ctr"/>
            <a:r>
              <a:rPr lang="en-GB" sz="1400">
                <a:solidFill>
                  <a:schemeClr val="bg1"/>
                </a:solidFill>
                <a:latin typeface="Figtree" panose="020B0604020202020204" charset="0"/>
              </a:rPr>
              <a:t>The Access Agreement is the legal mechanism that allows Non-REC Parties to use REC Services</a:t>
            </a:r>
          </a:p>
          <a:p>
            <a:endParaRPr lang="en-GB" sz="1400">
              <a:solidFill>
                <a:schemeClr val="bg1"/>
              </a:solidFill>
              <a:latin typeface="Figtree" panose="020B0604020202020204" charset="0"/>
            </a:endParaRPr>
          </a:p>
          <a:p>
            <a:pPr algn="ctr"/>
            <a:r>
              <a:rPr lang="en-GB" sz="1400">
                <a:solidFill>
                  <a:schemeClr val="bg1"/>
                </a:solidFill>
                <a:latin typeface="Figtree" panose="020B0604020202020204" charset="0"/>
              </a:rPr>
              <a:t>It provides access on an Equivalent Basis to selected REC provisions so that Non-Party REC Service Users operate to the same standard and controls as REC Parties, without duplicating the REC itself</a:t>
            </a:r>
          </a:p>
          <a:p>
            <a:endParaRPr lang="en-GB" sz="1400">
              <a:solidFill>
                <a:schemeClr val="bg1"/>
              </a:solidFill>
              <a:latin typeface="Figtree" panose="020B0604020202020204" charset="0"/>
            </a:endParaRPr>
          </a:p>
        </p:txBody>
      </p:sp>
      <p:grpSp>
        <p:nvGrpSpPr>
          <p:cNvPr id="40" name="Group 39">
            <a:extLst>
              <a:ext uri="{FF2B5EF4-FFF2-40B4-BE49-F238E27FC236}">
                <a16:creationId xmlns:a16="http://schemas.microsoft.com/office/drawing/2014/main" id="{03436890-E825-9FE1-4EC0-D2B210836CCC}"/>
              </a:ext>
            </a:extLst>
          </p:cNvPr>
          <p:cNvGrpSpPr/>
          <p:nvPr/>
        </p:nvGrpSpPr>
        <p:grpSpPr>
          <a:xfrm>
            <a:off x="517593" y="2780581"/>
            <a:ext cx="10905988" cy="1886309"/>
            <a:chOff x="643006" y="2728823"/>
            <a:chExt cx="10905988" cy="1886309"/>
          </a:xfrm>
        </p:grpSpPr>
        <p:sp>
          <p:nvSpPr>
            <p:cNvPr id="24" name="Rectangle: Rounded Corners 23">
              <a:extLst>
                <a:ext uri="{FF2B5EF4-FFF2-40B4-BE49-F238E27FC236}">
                  <a16:creationId xmlns:a16="http://schemas.microsoft.com/office/drawing/2014/main" id="{10D46E7F-E679-C49D-4214-197E3912C5CA}"/>
                </a:ext>
              </a:extLst>
            </p:cNvPr>
            <p:cNvSpPr/>
            <p:nvPr/>
          </p:nvSpPr>
          <p:spPr>
            <a:xfrm>
              <a:off x="643006" y="2743200"/>
              <a:ext cx="3057726" cy="187193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Rounded Corners 30">
              <a:extLst>
                <a:ext uri="{FF2B5EF4-FFF2-40B4-BE49-F238E27FC236}">
                  <a16:creationId xmlns:a16="http://schemas.microsoft.com/office/drawing/2014/main" id="{8C7E0FF5-18B1-7983-126F-AFFD2A353399}"/>
                </a:ext>
              </a:extLst>
            </p:cNvPr>
            <p:cNvSpPr/>
            <p:nvPr/>
          </p:nvSpPr>
          <p:spPr>
            <a:xfrm>
              <a:off x="4567137" y="2743200"/>
              <a:ext cx="3057726" cy="187193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Rounded Corners 35">
              <a:extLst>
                <a:ext uri="{FF2B5EF4-FFF2-40B4-BE49-F238E27FC236}">
                  <a16:creationId xmlns:a16="http://schemas.microsoft.com/office/drawing/2014/main" id="{56DFC425-344A-A122-D8D4-A67CD9A8EB06}"/>
                </a:ext>
              </a:extLst>
            </p:cNvPr>
            <p:cNvSpPr/>
            <p:nvPr/>
          </p:nvSpPr>
          <p:spPr>
            <a:xfrm>
              <a:off x="8491268" y="2728823"/>
              <a:ext cx="3057726" cy="1871932"/>
            </a:xfrm>
            <a:prstGeom prst="round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1" name="Oval 40">
            <a:extLst>
              <a:ext uri="{FF2B5EF4-FFF2-40B4-BE49-F238E27FC236}">
                <a16:creationId xmlns:a16="http://schemas.microsoft.com/office/drawing/2014/main" id="{6DAE1056-418C-C804-C6B5-75F695BB7D7B}"/>
              </a:ext>
            </a:extLst>
          </p:cNvPr>
          <p:cNvSpPr/>
          <p:nvPr/>
        </p:nvSpPr>
        <p:spPr>
          <a:xfrm>
            <a:off x="1589256" y="2337758"/>
            <a:ext cx="914400" cy="9144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a:extLst>
              <a:ext uri="{FF2B5EF4-FFF2-40B4-BE49-F238E27FC236}">
                <a16:creationId xmlns:a16="http://schemas.microsoft.com/office/drawing/2014/main" id="{F966FCE2-6FCE-BD20-24E1-637842CCAE21}"/>
              </a:ext>
            </a:extLst>
          </p:cNvPr>
          <p:cNvSpPr/>
          <p:nvPr/>
        </p:nvSpPr>
        <p:spPr>
          <a:xfrm>
            <a:off x="5513387" y="2323381"/>
            <a:ext cx="914400" cy="9144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Oval 45">
            <a:extLst>
              <a:ext uri="{FF2B5EF4-FFF2-40B4-BE49-F238E27FC236}">
                <a16:creationId xmlns:a16="http://schemas.microsoft.com/office/drawing/2014/main" id="{331B47E0-4DA0-E8B8-62A5-65728D7846F2}"/>
              </a:ext>
            </a:extLst>
          </p:cNvPr>
          <p:cNvSpPr/>
          <p:nvPr/>
        </p:nvSpPr>
        <p:spPr>
          <a:xfrm>
            <a:off x="9437518" y="2323381"/>
            <a:ext cx="914400" cy="914400"/>
          </a:xfrm>
          <a:prstGeom prst="ellipse">
            <a:avLst/>
          </a:prstGeom>
          <a:solidFill>
            <a:srgbClr val="00206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7" name="Group 46">
            <a:extLst>
              <a:ext uri="{FF2B5EF4-FFF2-40B4-BE49-F238E27FC236}">
                <a16:creationId xmlns:a16="http://schemas.microsoft.com/office/drawing/2014/main" id="{2742CA27-80C2-38F6-AA26-ACCB5052C8AC}"/>
              </a:ext>
            </a:extLst>
          </p:cNvPr>
          <p:cNvGrpSpPr/>
          <p:nvPr/>
        </p:nvGrpSpPr>
        <p:grpSpPr>
          <a:xfrm>
            <a:off x="1816268" y="2566358"/>
            <a:ext cx="460375" cy="457200"/>
            <a:chOff x="5105400" y="3028950"/>
            <a:chExt cx="460375" cy="457200"/>
          </a:xfrm>
          <a:solidFill>
            <a:schemeClr val="bg1"/>
          </a:solidFill>
        </p:grpSpPr>
        <p:sp>
          <p:nvSpPr>
            <p:cNvPr id="48" name="Freeform 112">
              <a:extLst>
                <a:ext uri="{FF2B5EF4-FFF2-40B4-BE49-F238E27FC236}">
                  <a16:creationId xmlns:a16="http://schemas.microsoft.com/office/drawing/2014/main" id="{1053BEA5-4887-34AD-80F5-FC37AF2E20C6}"/>
                </a:ext>
              </a:extLst>
            </p:cNvPr>
            <p:cNvSpPr>
              <a:spLocks/>
            </p:cNvSpPr>
            <p:nvPr/>
          </p:nvSpPr>
          <p:spPr bwMode="auto">
            <a:xfrm>
              <a:off x="5105400" y="3028950"/>
              <a:ext cx="460375" cy="457200"/>
            </a:xfrm>
            <a:custGeom>
              <a:avLst/>
              <a:gdLst>
                <a:gd name="T0" fmla="*/ 816 w 1550"/>
                <a:gd name="T1" fmla="*/ 0 h 1536"/>
                <a:gd name="T2" fmla="*/ 900 w 1550"/>
                <a:gd name="T3" fmla="*/ 12 h 1536"/>
                <a:gd name="T4" fmla="*/ 982 w 1550"/>
                <a:gd name="T5" fmla="*/ 30 h 1536"/>
                <a:gd name="T6" fmla="*/ 1019 w 1550"/>
                <a:gd name="T7" fmla="*/ 91 h 1536"/>
                <a:gd name="T8" fmla="*/ 957 w 1550"/>
                <a:gd name="T9" fmla="*/ 123 h 1536"/>
                <a:gd name="T10" fmla="*/ 700 w 1550"/>
                <a:gd name="T11" fmla="*/ 99 h 1536"/>
                <a:gd name="T12" fmla="*/ 388 w 1550"/>
                <a:gd name="T13" fmla="*/ 214 h 1536"/>
                <a:gd name="T14" fmla="*/ 111 w 1550"/>
                <a:gd name="T15" fmla="*/ 633 h 1536"/>
                <a:gd name="T16" fmla="*/ 322 w 1550"/>
                <a:gd name="T17" fmla="*/ 1269 h 1536"/>
                <a:gd name="T18" fmla="*/ 669 w 1550"/>
                <a:gd name="T19" fmla="*/ 1432 h 1536"/>
                <a:gd name="T20" fmla="*/ 1199 w 1550"/>
                <a:gd name="T21" fmla="*/ 1282 h 1536"/>
                <a:gd name="T22" fmla="*/ 1426 w 1550"/>
                <a:gd name="T23" fmla="*/ 904 h 1536"/>
                <a:gd name="T24" fmla="*/ 1415 w 1550"/>
                <a:gd name="T25" fmla="*/ 585 h 1536"/>
                <a:gd name="T26" fmla="*/ 1412 w 1550"/>
                <a:gd name="T27" fmla="*/ 556 h 1536"/>
                <a:gd name="T28" fmla="*/ 1456 w 1550"/>
                <a:gd name="T29" fmla="*/ 516 h 1536"/>
                <a:gd name="T30" fmla="*/ 1505 w 1550"/>
                <a:gd name="T31" fmla="*/ 551 h 1536"/>
                <a:gd name="T32" fmla="*/ 1532 w 1550"/>
                <a:gd name="T33" fmla="*/ 692 h 1536"/>
                <a:gd name="T34" fmla="*/ 1387 w 1550"/>
                <a:gd name="T35" fmla="*/ 1222 h 1536"/>
                <a:gd name="T36" fmla="*/ 857 w 1550"/>
                <a:gd name="T37" fmla="*/ 1531 h 1536"/>
                <a:gd name="T38" fmla="*/ 816 w 1550"/>
                <a:gd name="T39" fmla="*/ 1536 h 1536"/>
                <a:gd name="T40" fmla="*/ 720 w 1550"/>
                <a:gd name="T41" fmla="*/ 1536 h 1536"/>
                <a:gd name="T42" fmla="*/ 710 w 1550"/>
                <a:gd name="T43" fmla="*/ 1534 h 1536"/>
                <a:gd name="T44" fmla="*/ 605 w 1550"/>
                <a:gd name="T45" fmla="*/ 1518 h 1536"/>
                <a:gd name="T46" fmla="*/ 12 w 1550"/>
                <a:gd name="T47" fmla="*/ 903 h 1536"/>
                <a:gd name="T48" fmla="*/ 0 w 1550"/>
                <a:gd name="T49" fmla="*/ 816 h 1536"/>
                <a:gd name="T50" fmla="*/ 0 w 1550"/>
                <a:gd name="T51" fmla="*/ 720 h 1536"/>
                <a:gd name="T52" fmla="*/ 15 w 1550"/>
                <a:gd name="T53" fmla="*/ 618 h 1536"/>
                <a:gd name="T54" fmla="*/ 634 w 1550"/>
                <a:gd name="T55" fmla="*/ 12 h 1536"/>
                <a:gd name="T56" fmla="*/ 720 w 1550"/>
                <a:gd name="T57" fmla="*/ 0 h 1536"/>
                <a:gd name="T58" fmla="*/ 816 w 1550"/>
                <a:gd name="T59" fmla="*/ 0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550" h="1536">
                  <a:moveTo>
                    <a:pt x="816" y="0"/>
                  </a:moveTo>
                  <a:cubicBezTo>
                    <a:pt x="844" y="4"/>
                    <a:pt x="872" y="7"/>
                    <a:pt x="900" y="12"/>
                  </a:cubicBezTo>
                  <a:cubicBezTo>
                    <a:pt x="928" y="17"/>
                    <a:pt x="955" y="23"/>
                    <a:pt x="982" y="30"/>
                  </a:cubicBezTo>
                  <a:cubicBezTo>
                    <a:pt x="1011" y="38"/>
                    <a:pt x="1027" y="64"/>
                    <a:pt x="1019" y="91"/>
                  </a:cubicBezTo>
                  <a:cubicBezTo>
                    <a:pt x="1011" y="117"/>
                    <a:pt x="985" y="131"/>
                    <a:pt x="957" y="123"/>
                  </a:cubicBezTo>
                  <a:cubicBezTo>
                    <a:pt x="872" y="99"/>
                    <a:pt x="787" y="90"/>
                    <a:pt x="700" y="99"/>
                  </a:cubicBezTo>
                  <a:cubicBezTo>
                    <a:pt x="586" y="111"/>
                    <a:pt x="482" y="149"/>
                    <a:pt x="388" y="214"/>
                  </a:cubicBezTo>
                  <a:cubicBezTo>
                    <a:pt x="241" y="317"/>
                    <a:pt x="144" y="456"/>
                    <a:pt x="111" y="633"/>
                  </a:cubicBezTo>
                  <a:cubicBezTo>
                    <a:pt x="63" y="883"/>
                    <a:pt x="135" y="1097"/>
                    <a:pt x="322" y="1269"/>
                  </a:cubicBezTo>
                  <a:cubicBezTo>
                    <a:pt x="420" y="1360"/>
                    <a:pt x="537" y="1414"/>
                    <a:pt x="669" y="1432"/>
                  </a:cubicBezTo>
                  <a:cubicBezTo>
                    <a:pt x="868" y="1460"/>
                    <a:pt x="1045" y="1410"/>
                    <a:pt x="1199" y="1282"/>
                  </a:cubicBezTo>
                  <a:cubicBezTo>
                    <a:pt x="1319" y="1183"/>
                    <a:pt x="1394" y="1056"/>
                    <a:pt x="1426" y="904"/>
                  </a:cubicBezTo>
                  <a:cubicBezTo>
                    <a:pt x="1448" y="797"/>
                    <a:pt x="1444" y="690"/>
                    <a:pt x="1415" y="585"/>
                  </a:cubicBezTo>
                  <a:cubicBezTo>
                    <a:pt x="1412" y="575"/>
                    <a:pt x="1410" y="565"/>
                    <a:pt x="1412" y="556"/>
                  </a:cubicBezTo>
                  <a:cubicBezTo>
                    <a:pt x="1415" y="532"/>
                    <a:pt x="1434" y="517"/>
                    <a:pt x="1456" y="516"/>
                  </a:cubicBezTo>
                  <a:cubicBezTo>
                    <a:pt x="1479" y="515"/>
                    <a:pt x="1499" y="528"/>
                    <a:pt x="1505" y="551"/>
                  </a:cubicBezTo>
                  <a:cubicBezTo>
                    <a:pt x="1515" y="598"/>
                    <a:pt x="1527" y="645"/>
                    <a:pt x="1532" y="692"/>
                  </a:cubicBezTo>
                  <a:cubicBezTo>
                    <a:pt x="1550" y="887"/>
                    <a:pt x="1504" y="1065"/>
                    <a:pt x="1387" y="1222"/>
                  </a:cubicBezTo>
                  <a:cubicBezTo>
                    <a:pt x="1255" y="1400"/>
                    <a:pt x="1078" y="1503"/>
                    <a:pt x="857" y="1531"/>
                  </a:cubicBezTo>
                  <a:cubicBezTo>
                    <a:pt x="844" y="1532"/>
                    <a:pt x="830" y="1534"/>
                    <a:pt x="816" y="1536"/>
                  </a:cubicBezTo>
                  <a:cubicBezTo>
                    <a:pt x="784" y="1536"/>
                    <a:pt x="752" y="1536"/>
                    <a:pt x="720" y="1536"/>
                  </a:cubicBezTo>
                  <a:cubicBezTo>
                    <a:pt x="717" y="1535"/>
                    <a:pt x="713" y="1534"/>
                    <a:pt x="710" y="1534"/>
                  </a:cubicBezTo>
                  <a:cubicBezTo>
                    <a:pt x="675" y="1528"/>
                    <a:pt x="640" y="1525"/>
                    <a:pt x="605" y="1518"/>
                  </a:cubicBezTo>
                  <a:cubicBezTo>
                    <a:pt x="307" y="1459"/>
                    <a:pt x="60" y="1202"/>
                    <a:pt x="12" y="903"/>
                  </a:cubicBezTo>
                  <a:cubicBezTo>
                    <a:pt x="7" y="874"/>
                    <a:pt x="4" y="845"/>
                    <a:pt x="0" y="816"/>
                  </a:cubicBezTo>
                  <a:cubicBezTo>
                    <a:pt x="0" y="784"/>
                    <a:pt x="0" y="752"/>
                    <a:pt x="0" y="720"/>
                  </a:cubicBezTo>
                  <a:cubicBezTo>
                    <a:pt x="5" y="686"/>
                    <a:pt x="9" y="652"/>
                    <a:pt x="15" y="618"/>
                  </a:cubicBezTo>
                  <a:cubicBezTo>
                    <a:pt x="72" y="312"/>
                    <a:pt x="327" y="62"/>
                    <a:pt x="634" y="12"/>
                  </a:cubicBezTo>
                  <a:cubicBezTo>
                    <a:pt x="663" y="7"/>
                    <a:pt x="691" y="4"/>
                    <a:pt x="720" y="0"/>
                  </a:cubicBezTo>
                  <a:cubicBezTo>
                    <a:pt x="752" y="0"/>
                    <a:pt x="784" y="0"/>
                    <a:pt x="816"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49" name="Freeform 113">
              <a:extLst>
                <a:ext uri="{FF2B5EF4-FFF2-40B4-BE49-F238E27FC236}">
                  <a16:creationId xmlns:a16="http://schemas.microsoft.com/office/drawing/2014/main" id="{3AD271C9-8482-3B39-02B9-3110CDCAB85D}"/>
                </a:ext>
              </a:extLst>
            </p:cNvPr>
            <p:cNvSpPr>
              <a:spLocks noEditPoints="1"/>
            </p:cNvSpPr>
            <p:nvPr/>
          </p:nvSpPr>
          <p:spPr bwMode="auto">
            <a:xfrm>
              <a:off x="5316538" y="3028950"/>
              <a:ext cx="246063" cy="244475"/>
            </a:xfrm>
            <a:custGeom>
              <a:avLst/>
              <a:gdLst>
                <a:gd name="T0" fmla="*/ 561 w 832"/>
                <a:gd name="T1" fmla="*/ 0 h 819"/>
                <a:gd name="T2" fmla="*/ 598 w 832"/>
                <a:gd name="T3" fmla="*/ 59 h 819"/>
                <a:gd name="T4" fmla="*/ 609 w 832"/>
                <a:gd name="T5" fmla="*/ 205 h 819"/>
                <a:gd name="T6" fmla="*/ 622 w 832"/>
                <a:gd name="T7" fmla="*/ 219 h 819"/>
                <a:gd name="T8" fmla="*/ 780 w 832"/>
                <a:gd name="T9" fmla="*/ 231 h 819"/>
                <a:gd name="T10" fmla="*/ 824 w 832"/>
                <a:gd name="T11" fmla="*/ 262 h 819"/>
                <a:gd name="T12" fmla="*/ 813 w 832"/>
                <a:gd name="T13" fmla="*/ 314 h 819"/>
                <a:gd name="T14" fmla="*/ 643 w 832"/>
                <a:gd name="T15" fmla="*/ 483 h 819"/>
                <a:gd name="T16" fmla="*/ 611 w 832"/>
                <a:gd name="T17" fmla="*/ 498 h 819"/>
                <a:gd name="T18" fmla="*/ 413 w 832"/>
                <a:gd name="T19" fmla="*/ 519 h 819"/>
                <a:gd name="T20" fmla="*/ 380 w 832"/>
                <a:gd name="T21" fmla="*/ 523 h 819"/>
                <a:gd name="T22" fmla="*/ 363 w 832"/>
                <a:gd name="T23" fmla="*/ 533 h 819"/>
                <a:gd name="T24" fmla="*/ 98 w 832"/>
                <a:gd name="T25" fmla="*/ 798 h 819"/>
                <a:gd name="T26" fmla="*/ 51 w 832"/>
                <a:gd name="T27" fmla="*/ 815 h 819"/>
                <a:gd name="T28" fmla="*/ 23 w 832"/>
                <a:gd name="T29" fmla="*/ 738 h 819"/>
                <a:gd name="T30" fmla="*/ 34 w 832"/>
                <a:gd name="T31" fmla="*/ 726 h 819"/>
                <a:gd name="T32" fmla="*/ 295 w 832"/>
                <a:gd name="T33" fmla="*/ 465 h 819"/>
                <a:gd name="T34" fmla="*/ 306 w 832"/>
                <a:gd name="T35" fmla="*/ 441 h 819"/>
                <a:gd name="T36" fmla="*/ 328 w 832"/>
                <a:gd name="T37" fmla="*/ 226 h 819"/>
                <a:gd name="T38" fmla="*/ 350 w 832"/>
                <a:gd name="T39" fmla="*/ 179 h 819"/>
                <a:gd name="T40" fmla="*/ 503 w 832"/>
                <a:gd name="T41" fmla="*/ 26 h 819"/>
                <a:gd name="T42" fmla="*/ 537 w 832"/>
                <a:gd name="T43" fmla="*/ 0 h 819"/>
                <a:gd name="T44" fmla="*/ 561 w 832"/>
                <a:gd name="T45" fmla="*/ 0 h 819"/>
                <a:gd name="T46" fmla="*/ 405 w 832"/>
                <a:gd name="T47" fmla="*/ 423 h 819"/>
                <a:gd name="T48" fmla="*/ 414 w 832"/>
                <a:gd name="T49" fmla="*/ 423 h 819"/>
                <a:gd name="T50" fmla="*/ 547 w 832"/>
                <a:gd name="T51" fmla="*/ 410 h 819"/>
                <a:gd name="T52" fmla="*/ 617 w 832"/>
                <a:gd name="T53" fmla="*/ 375 h 819"/>
                <a:gd name="T54" fmla="*/ 673 w 832"/>
                <a:gd name="T55" fmla="*/ 319 h 819"/>
                <a:gd name="T56" fmla="*/ 589 w 832"/>
                <a:gd name="T57" fmla="*/ 312 h 819"/>
                <a:gd name="T58" fmla="*/ 516 w 832"/>
                <a:gd name="T59" fmla="*/ 240 h 819"/>
                <a:gd name="T60" fmla="*/ 509 w 832"/>
                <a:gd name="T61" fmla="*/ 156 h 819"/>
                <a:gd name="T62" fmla="*/ 456 w 832"/>
                <a:gd name="T63" fmla="*/ 208 h 819"/>
                <a:gd name="T64" fmla="*/ 418 w 832"/>
                <a:gd name="T65" fmla="*/ 285 h 819"/>
                <a:gd name="T66" fmla="*/ 405 w 832"/>
                <a:gd name="T67" fmla="*/ 423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32" h="819">
                  <a:moveTo>
                    <a:pt x="561" y="0"/>
                  </a:moveTo>
                  <a:cubicBezTo>
                    <a:pt x="587" y="11"/>
                    <a:pt x="597" y="31"/>
                    <a:pt x="598" y="59"/>
                  </a:cubicBezTo>
                  <a:cubicBezTo>
                    <a:pt x="600" y="108"/>
                    <a:pt x="605" y="157"/>
                    <a:pt x="609" y="205"/>
                  </a:cubicBezTo>
                  <a:cubicBezTo>
                    <a:pt x="610" y="215"/>
                    <a:pt x="612" y="218"/>
                    <a:pt x="622" y="219"/>
                  </a:cubicBezTo>
                  <a:cubicBezTo>
                    <a:pt x="675" y="223"/>
                    <a:pt x="728" y="227"/>
                    <a:pt x="780" y="231"/>
                  </a:cubicBezTo>
                  <a:cubicBezTo>
                    <a:pt x="801" y="233"/>
                    <a:pt x="817" y="242"/>
                    <a:pt x="824" y="262"/>
                  </a:cubicBezTo>
                  <a:cubicBezTo>
                    <a:pt x="832" y="282"/>
                    <a:pt x="828" y="299"/>
                    <a:pt x="813" y="314"/>
                  </a:cubicBezTo>
                  <a:cubicBezTo>
                    <a:pt x="756" y="371"/>
                    <a:pt x="700" y="428"/>
                    <a:pt x="643" y="483"/>
                  </a:cubicBezTo>
                  <a:cubicBezTo>
                    <a:pt x="635" y="491"/>
                    <a:pt x="622" y="497"/>
                    <a:pt x="611" y="498"/>
                  </a:cubicBezTo>
                  <a:cubicBezTo>
                    <a:pt x="545" y="506"/>
                    <a:pt x="479" y="512"/>
                    <a:pt x="413" y="519"/>
                  </a:cubicBezTo>
                  <a:cubicBezTo>
                    <a:pt x="402" y="520"/>
                    <a:pt x="391" y="520"/>
                    <a:pt x="380" y="523"/>
                  </a:cubicBezTo>
                  <a:cubicBezTo>
                    <a:pt x="374" y="524"/>
                    <a:pt x="368" y="528"/>
                    <a:pt x="363" y="533"/>
                  </a:cubicBezTo>
                  <a:cubicBezTo>
                    <a:pt x="275" y="621"/>
                    <a:pt x="186" y="709"/>
                    <a:pt x="98" y="798"/>
                  </a:cubicBezTo>
                  <a:cubicBezTo>
                    <a:pt x="85" y="811"/>
                    <a:pt x="70" y="819"/>
                    <a:pt x="51" y="815"/>
                  </a:cubicBezTo>
                  <a:cubicBezTo>
                    <a:pt x="15" y="808"/>
                    <a:pt x="0" y="766"/>
                    <a:pt x="23" y="738"/>
                  </a:cubicBezTo>
                  <a:cubicBezTo>
                    <a:pt x="26" y="734"/>
                    <a:pt x="30" y="730"/>
                    <a:pt x="34" y="726"/>
                  </a:cubicBezTo>
                  <a:cubicBezTo>
                    <a:pt x="121" y="639"/>
                    <a:pt x="208" y="552"/>
                    <a:pt x="295" y="465"/>
                  </a:cubicBezTo>
                  <a:cubicBezTo>
                    <a:pt x="301" y="459"/>
                    <a:pt x="305" y="449"/>
                    <a:pt x="306" y="441"/>
                  </a:cubicBezTo>
                  <a:cubicBezTo>
                    <a:pt x="314" y="369"/>
                    <a:pt x="321" y="297"/>
                    <a:pt x="328" y="226"/>
                  </a:cubicBezTo>
                  <a:cubicBezTo>
                    <a:pt x="329" y="207"/>
                    <a:pt x="336" y="192"/>
                    <a:pt x="350" y="179"/>
                  </a:cubicBezTo>
                  <a:cubicBezTo>
                    <a:pt x="401" y="128"/>
                    <a:pt x="452" y="77"/>
                    <a:pt x="503" y="26"/>
                  </a:cubicBezTo>
                  <a:cubicBezTo>
                    <a:pt x="513" y="16"/>
                    <a:pt x="526" y="9"/>
                    <a:pt x="537" y="0"/>
                  </a:cubicBezTo>
                  <a:cubicBezTo>
                    <a:pt x="545" y="0"/>
                    <a:pt x="553" y="0"/>
                    <a:pt x="561" y="0"/>
                  </a:cubicBezTo>
                  <a:close/>
                  <a:moveTo>
                    <a:pt x="405" y="423"/>
                  </a:moveTo>
                  <a:cubicBezTo>
                    <a:pt x="409" y="423"/>
                    <a:pt x="412" y="423"/>
                    <a:pt x="414" y="423"/>
                  </a:cubicBezTo>
                  <a:cubicBezTo>
                    <a:pt x="458" y="418"/>
                    <a:pt x="502" y="411"/>
                    <a:pt x="547" y="410"/>
                  </a:cubicBezTo>
                  <a:cubicBezTo>
                    <a:pt x="577" y="409"/>
                    <a:pt x="598" y="397"/>
                    <a:pt x="617" y="375"/>
                  </a:cubicBezTo>
                  <a:cubicBezTo>
                    <a:pt x="633" y="356"/>
                    <a:pt x="652" y="339"/>
                    <a:pt x="673" y="319"/>
                  </a:cubicBezTo>
                  <a:cubicBezTo>
                    <a:pt x="642" y="317"/>
                    <a:pt x="616" y="314"/>
                    <a:pt x="589" y="312"/>
                  </a:cubicBezTo>
                  <a:cubicBezTo>
                    <a:pt x="529" y="309"/>
                    <a:pt x="519" y="299"/>
                    <a:pt x="516" y="240"/>
                  </a:cubicBezTo>
                  <a:cubicBezTo>
                    <a:pt x="514" y="213"/>
                    <a:pt x="511" y="186"/>
                    <a:pt x="509" y="156"/>
                  </a:cubicBezTo>
                  <a:cubicBezTo>
                    <a:pt x="490" y="175"/>
                    <a:pt x="474" y="193"/>
                    <a:pt x="456" y="208"/>
                  </a:cubicBezTo>
                  <a:cubicBezTo>
                    <a:pt x="432" y="228"/>
                    <a:pt x="419" y="252"/>
                    <a:pt x="418" y="285"/>
                  </a:cubicBezTo>
                  <a:cubicBezTo>
                    <a:pt x="416" y="331"/>
                    <a:pt x="409" y="376"/>
                    <a:pt x="405" y="42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0" name="Freeform 114">
              <a:extLst>
                <a:ext uri="{FF2B5EF4-FFF2-40B4-BE49-F238E27FC236}">
                  <a16:creationId xmlns:a16="http://schemas.microsoft.com/office/drawing/2014/main" id="{F6A289C3-C1BB-2181-7FB6-1DCCA0C3D6D2}"/>
                </a:ext>
              </a:extLst>
            </p:cNvPr>
            <p:cNvSpPr>
              <a:spLocks/>
            </p:cNvSpPr>
            <p:nvPr/>
          </p:nvSpPr>
          <p:spPr bwMode="auto">
            <a:xfrm>
              <a:off x="5175250" y="3098800"/>
              <a:ext cx="322263" cy="319088"/>
            </a:xfrm>
            <a:custGeom>
              <a:avLst/>
              <a:gdLst>
                <a:gd name="T0" fmla="*/ 0 w 1083"/>
                <a:gd name="T1" fmla="*/ 536 h 1077"/>
                <a:gd name="T2" fmla="*/ 421 w 1083"/>
                <a:gd name="T3" fmla="*/ 18 h 1077"/>
                <a:gd name="T4" fmla="*/ 669 w 1083"/>
                <a:gd name="T5" fmla="*/ 25 h 1077"/>
                <a:gd name="T6" fmla="*/ 706 w 1083"/>
                <a:gd name="T7" fmla="*/ 72 h 1077"/>
                <a:gd name="T8" fmla="*/ 672 w 1083"/>
                <a:gd name="T9" fmla="*/ 117 h 1077"/>
                <a:gd name="T10" fmla="*/ 637 w 1083"/>
                <a:gd name="T11" fmla="*/ 115 h 1077"/>
                <a:gd name="T12" fmla="*/ 145 w 1083"/>
                <a:gd name="T13" fmla="*/ 339 h 1077"/>
                <a:gd name="T14" fmla="*/ 455 w 1083"/>
                <a:gd name="T15" fmla="*/ 963 h 1077"/>
                <a:gd name="T16" fmla="*/ 959 w 1083"/>
                <a:gd name="T17" fmla="*/ 603 h 1077"/>
                <a:gd name="T18" fmla="*/ 949 w 1083"/>
                <a:gd name="T19" fmla="*/ 422 h 1077"/>
                <a:gd name="T20" fmla="*/ 972 w 1083"/>
                <a:gd name="T21" fmla="*/ 367 h 1077"/>
                <a:gd name="T22" fmla="*/ 1029 w 1083"/>
                <a:gd name="T23" fmla="*/ 375 h 1077"/>
                <a:gd name="T24" fmla="*/ 1043 w 1083"/>
                <a:gd name="T25" fmla="*/ 402 h 1077"/>
                <a:gd name="T26" fmla="*/ 948 w 1083"/>
                <a:gd name="T27" fmla="*/ 860 h 1077"/>
                <a:gd name="T28" fmla="*/ 484 w 1083"/>
                <a:gd name="T29" fmla="*/ 1063 h 1077"/>
                <a:gd name="T30" fmla="*/ 9 w 1083"/>
                <a:gd name="T31" fmla="*/ 623 h 1077"/>
                <a:gd name="T32" fmla="*/ 0 w 1083"/>
                <a:gd name="T33" fmla="*/ 536 h 10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083" h="1077">
                  <a:moveTo>
                    <a:pt x="0" y="536"/>
                  </a:moveTo>
                  <a:cubicBezTo>
                    <a:pt x="3" y="285"/>
                    <a:pt x="176" y="70"/>
                    <a:pt x="421" y="18"/>
                  </a:cubicBezTo>
                  <a:cubicBezTo>
                    <a:pt x="504" y="0"/>
                    <a:pt x="587" y="2"/>
                    <a:pt x="669" y="25"/>
                  </a:cubicBezTo>
                  <a:cubicBezTo>
                    <a:pt x="693" y="32"/>
                    <a:pt x="706" y="49"/>
                    <a:pt x="706" y="72"/>
                  </a:cubicBezTo>
                  <a:cubicBezTo>
                    <a:pt x="706" y="93"/>
                    <a:pt x="693" y="113"/>
                    <a:pt x="672" y="117"/>
                  </a:cubicBezTo>
                  <a:cubicBezTo>
                    <a:pt x="661" y="119"/>
                    <a:pt x="648" y="118"/>
                    <a:pt x="637" y="115"/>
                  </a:cubicBezTo>
                  <a:cubicBezTo>
                    <a:pt x="440" y="67"/>
                    <a:pt x="237" y="159"/>
                    <a:pt x="145" y="339"/>
                  </a:cubicBezTo>
                  <a:cubicBezTo>
                    <a:pt x="13" y="597"/>
                    <a:pt x="170" y="913"/>
                    <a:pt x="455" y="963"/>
                  </a:cubicBezTo>
                  <a:cubicBezTo>
                    <a:pt x="695" y="1004"/>
                    <a:pt x="920" y="844"/>
                    <a:pt x="959" y="603"/>
                  </a:cubicBezTo>
                  <a:cubicBezTo>
                    <a:pt x="969" y="543"/>
                    <a:pt x="965" y="482"/>
                    <a:pt x="949" y="422"/>
                  </a:cubicBezTo>
                  <a:cubicBezTo>
                    <a:pt x="943" y="399"/>
                    <a:pt x="953" y="378"/>
                    <a:pt x="972" y="367"/>
                  </a:cubicBezTo>
                  <a:cubicBezTo>
                    <a:pt x="990" y="356"/>
                    <a:pt x="1015" y="359"/>
                    <a:pt x="1029" y="375"/>
                  </a:cubicBezTo>
                  <a:cubicBezTo>
                    <a:pt x="1036" y="383"/>
                    <a:pt x="1041" y="392"/>
                    <a:pt x="1043" y="402"/>
                  </a:cubicBezTo>
                  <a:cubicBezTo>
                    <a:pt x="1083" y="569"/>
                    <a:pt x="1055" y="724"/>
                    <a:pt x="948" y="860"/>
                  </a:cubicBezTo>
                  <a:cubicBezTo>
                    <a:pt x="831" y="1010"/>
                    <a:pt x="674" y="1077"/>
                    <a:pt x="484" y="1063"/>
                  </a:cubicBezTo>
                  <a:cubicBezTo>
                    <a:pt x="248" y="1046"/>
                    <a:pt x="45" y="857"/>
                    <a:pt x="9" y="623"/>
                  </a:cubicBezTo>
                  <a:cubicBezTo>
                    <a:pt x="5" y="594"/>
                    <a:pt x="3" y="565"/>
                    <a:pt x="0" y="53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51" name="Freeform 115">
              <a:extLst>
                <a:ext uri="{FF2B5EF4-FFF2-40B4-BE49-F238E27FC236}">
                  <a16:creationId xmlns:a16="http://schemas.microsoft.com/office/drawing/2014/main" id="{18F65F82-8453-4C11-9687-313229F9CC24}"/>
                </a:ext>
              </a:extLst>
            </p:cNvPr>
            <p:cNvSpPr>
              <a:spLocks/>
            </p:cNvSpPr>
            <p:nvPr/>
          </p:nvSpPr>
          <p:spPr bwMode="auto">
            <a:xfrm>
              <a:off x="5246688" y="3168650"/>
              <a:ext cx="173038" cy="182563"/>
            </a:xfrm>
            <a:custGeom>
              <a:avLst/>
              <a:gdLst>
                <a:gd name="T0" fmla="*/ 300 w 581"/>
                <a:gd name="T1" fmla="*/ 108 h 611"/>
                <a:gd name="T2" fmla="*/ 102 w 581"/>
                <a:gd name="T3" fmla="*/ 279 h 611"/>
                <a:gd name="T4" fmla="*/ 252 w 581"/>
                <a:gd name="T5" fmla="*/ 486 h 611"/>
                <a:gd name="T6" fmla="*/ 485 w 581"/>
                <a:gd name="T7" fmla="*/ 308 h 611"/>
                <a:gd name="T8" fmla="*/ 486 w 581"/>
                <a:gd name="T9" fmla="*/ 289 h 611"/>
                <a:gd name="T10" fmla="*/ 539 w 581"/>
                <a:gd name="T11" fmla="*/ 251 h 611"/>
                <a:gd name="T12" fmla="*/ 581 w 581"/>
                <a:gd name="T13" fmla="*/ 300 h 611"/>
                <a:gd name="T14" fmla="*/ 475 w 581"/>
                <a:gd name="T15" fmla="*/ 521 h 611"/>
                <a:gd name="T16" fmla="*/ 162 w 581"/>
                <a:gd name="T17" fmla="*/ 554 h 611"/>
                <a:gd name="T18" fmla="*/ 6 w 581"/>
                <a:gd name="T19" fmla="*/ 281 h 611"/>
                <a:gd name="T20" fmla="*/ 313 w 581"/>
                <a:gd name="T21" fmla="*/ 12 h 611"/>
                <a:gd name="T22" fmla="*/ 355 w 581"/>
                <a:gd name="T23" fmla="*/ 28 h 611"/>
                <a:gd name="T24" fmla="*/ 364 w 581"/>
                <a:gd name="T25" fmla="*/ 78 h 611"/>
                <a:gd name="T26" fmla="*/ 322 w 581"/>
                <a:gd name="T27" fmla="*/ 108 h 611"/>
                <a:gd name="T28" fmla="*/ 300 w 581"/>
                <a:gd name="T29" fmla="*/ 108 h 6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1" h="611">
                  <a:moveTo>
                    <a:pt x="300" y="108"/>
                  </a:moveTo>
                  <a:cubicBezTo>
                    <a:pt x="198" y="105"/>
                    <a:pt x="115" y="176"/>
                    <a:pt x="102" y="279"/>
                  </a:cubicBezTo>
                  <a:cubicBezTo>
                    <a:pt x="90" y="373"/>
                    <a:pt x="156" y="464"/>
                    <a:pt x="252" y="486"/>
                  </a:cubicBezTo>
                  <a:cubicBezTo>
                    <a:pt x="366" y="513"/>
                    <a:pt x="480" y="425"/>
                    <a:pt x="485" y="308"/>
                  </a:cubicBezTo>
                  <a:cubicBezTo>
                    <a:pt x="485" y="301"/>
                    <a:pt x="485" y="295"/>
                    <a:pt x="486" y="289"/>
                  </a:cubicBezTo>
                  <a:cubicBezTo>
                    <a:pt x="492" y="264"/>
                    <a:pt x="514" y="248"/>
                    <a:pt x="539" y="251"/>
                  </a:cubicBezTo>
                  <a:cubicBezTo>
                    <a:pt x="563" y="254"/>
                    <a:pt x="581" y="275"/>
                    <a:pt x="581" y="300"/>
                  </a:cubicBezTo>
                  <a:cubicBezTo>
                    <a:pt x="579" y="390"/>
                    <a:pt x="545" y="465"/>
                    <a:pt x="475" y="521"/>
                  </a:cubicBezTo>
                  <a:cubicBezTo>
                    <a:pt x="379" y="597"/>
                    <a:pt x="272" y="611"/>
                    <a:pt x="162" y="554"/>
                  </a:cubicBezTo>
                  <a:cubicBezTo>
                    <a:pt x="53" y="498"/>
                    <a:pt x="0" y="404"/>
                    <a:pt x="6" y="281"/>
                  </a:cubicBezTo>
                  <a:cubicBezTo>
                    <a:pt x="13" y="123"/>
                    <a:pt x="155" y="0"/>
                    <a:pt x="313" y="12"/>
                  </a:cubicBezTo>
                  <a:cubicBezTo>
                    <a:pt x="328" y="13"/>
                    <a:pt x="344" y="15"/>
                    <a:pt x="355" y="28"/>
                  </a:cubicBezTo>
                  <a:cubicBezTo>
                    <a:pt x="368" y="43"/>
                    <a:pt x="371" y="60"/>
                    <a:pt x="364" y="78"/>
                  </a:cubicBezTo>
                  <a:cubicBezTo>
                    <a:pt x="356" y="96"/>
                    <a:pt x="342" y="107"/>
                    <a:pt x="322" y="108"/>
                  </a:cubicBezTo>
                  <a:cubicBezTo>
                    <a:pt x="315" y="108"/>
                    <a:pt x="307" y="108"/>
                    <a:pt x="300" y="10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55" name="Freeform: Shape 54">
            <a:extLst>
              <a:ext uri="{FF2B5EF4-FFF2-40B4-BE49-F238E27FC236}">
                <a16:creationId xmlns:a16="http://schemas.microsoft.com/office/drawing/2014/main" id="{A15F3EB7-DFA0-B019-7DB7-1554ABEA2485}"/>
              </a:ext>
            </a:extLst>
          </p:cNvPr>
          <p:cNvSpPr/>
          <p:nvPr/>
        </p:nvSpPr>
        <p:spPr>
          <a:xfrm>
            <a:off x="9682084" y="2556924"/>
            <a:ext cx="425267" cy="447313"/>
          </a:xfrm>
          <a:custGeom>
            <a:avLst/>
            <a:gdLst>
              <a:gd name="connsiteX0" fmla="*/ 420363 w 1046603"/>
              <a:gd name="connsiteY0" fmla="*/ 1019235 h 1115143"/>
              <a:gd name="connsiteX1" fmla="*/ 408970 w 1046603"/>
              <a:gd name="connsiteY1" fmla="*/ 1023919 h 1115143"/>
              <a:gd name="connsiteX2" fmla="*/ 408952 w 1046603"/>
              <a:gd name="connsiteY2" fmla="*/ 1023937 h 1115143"/>
              <a:gd name="connsiteX3" fmla="*/ 408916 w 1046603"/>
              <a:gd name="connsiteY3" fmla="*/ 1023973 h 1115143"/>
              <a:gd name="connsiteX4" fmla="*/ 387545 w 1046603"/>
              <a:gd name="connsiteY4" fmla="*/ 1045343 h 1115143"/>
              <a:gd name="connsiteX5" fmla="*/ 387527 w 1046603"/>
              <a:gd name="connsiteY5" fmla="*/ 1045361 h 1115143"/>
              <a:gd name="connsiteX6" fmla="*/ 387509 w 1046603"/>
              <a:gd name="connsiteY6" fmla="*/ 1045379 h 1115143"/>
              <a:gd name="connsiteX7" fmla="*/ 382790 w 1046603"/>
              <a:gd name="connsiteY7" fmla="*/ 1056809 h 1115143"/>
              <a:gd name="connsiteX8" fmla="*/ 387509 w 1046603"/>
              <a:gd name="connsiteY8" fmla="*/ 1068239 h 1115143"/>
              <a:gd name="connsiteX9" fmla="*/ 410387 w 1046603"/>
              <a:gd name="connsiteY9" fmla="*/ 1068239 h 1115143"/>
              <a:gd name="connsiteX10" fmla="*/ 431811 w 1046603"/>
              <a:gd name="connsiteY10" fmla="*/ 1046832 h 1115143"/>
              <a:gd name="connsiteX11" fmla="*/ 436548 w 1046603"/>
              <a:gd name="connsiteY11" fmla="*/ 1035384 h 1115143"/>
              <a:gd name="connsiteX12" fmla="*/ 431811 w 1046603"/>
              <a:gd name="connsiteY12" fmla="*/ 1023937 h 1115143"/>
              <a:gd name="connsiteX13" fmla="*/ 420363 w 1046603"/>
              <a:gd name="connsiteY13" fmla="*/ 1019235 h 1115143"/>
              <a:gd name="connsiteX14" fmla="*/ 375308 w 1046603"/>
              <a:gd name="connsiteY14" fmla="*/ 974162 h 1115143"/>
              <a:gd name="connsiteX15" fmla="*/ 363878 w 1046603"/>
              <a:gd name="connsiteY15" fmla="*/ 978881 h 1115143"/>
              <a:gd name="connsiteX16" fmla="*/ 342453 w 1046603"/>
              <a:gd name="connsiteY16" fmla="*/ 1000305 h 1115143"/>
              <a:gd name="connsiteX17" fmla="*/ 337734 w 1046603"/>
              <a:gd name="connsiteY17" fmla="*/ 1011753 h 1115143"/>
              <a:gd name="connsiteX18" fmla="*/ 342453 w 1046603"/>
              <a:gd name="connsiteY18" fmla="*/ 1023165 h 1115143"/>
              <a:gd name="connsiteX19" fmla="*/ 353883 w 1046603"/>
              <a:gd name="connsiteY19" fmla="*/ 1027884 h 1115143"/>
              <a:gd name="connsiteX20" fmla="*/ 365295 w 1046603"/>
              <a:gd name="connsiteY20" fmla="*/ 1023201 h 1115143"/>
              <a:gd name="connsiteX21" fmla="*/ 365331 w 1046603"/>
              <a:gd name="connsiteY21" fmla="*/ 1023165 h 1115143"/>
              <a:gd name="connsiteX22" fmla="*/ 386756 w 1046603"/>
              <a:gd name="connsiteY22" fmla="*/ 1001777 h 1115143"/>
              <a:gd name="connsiteX23" fmla="*/ 391493 w 1046603"/>
              <a:gd name="connsiteY23" fmla="*/ 990329 h 1115143"/>
              <a:gd name="connsiteX24" fmla="*/ 386756 w 1046603"/>
              <a:gd name="connsiteY24" fmla="*/ 978881 h 1115143"/>
              <a:gd name="connsiteX25" fmla="*/ 375308 w 1046603"/>
              <a:gd name="connsiteY25" fmla="*/ 974162 h 1115143"/>
              <a:gd name="connsiteX26" fmla="*/ 330234 w 1046603"/>
              <a:gd name="connsiteY26" fmla="*/ 929088 h 1115143"/>
              <a:gd name="connsiteX27" fmla="*/ 318804 w 1046603"/>
              <a:gd name="connsiteY27" fmla="*/ 933825 h 1115143"/>
              <a:gd name="connsiteX28" fmla="*/ 297398 w 1046603"/>
              <a:gd name="connsiteY28" fmla="*/ 955232 h 1115143"/>
              <a:gd name="connsiteX29" fmla="*/ 297380 w 1046603"/>
              <a:gd name="connsiteY29" fmla="*/ 955250 h 1115143"/>
              <a:gd name="connsiteX30" fmla="*/ 292661 w 1046603"/>
              <a:gd name="connsiteY30" fmla="*/ 966697 h 1115143"/>
              <a:gd name="connsiteX31" fmla="*/ 297362 w 1046603"/>
              <a:gd name="connsiteY31" fmla="*/ 978127 h 1115143"/>
              <a:gd name="connsiteX32" fmla="*/ 308792 w 1046603"/>
              <a:gd name="connsiteY32" fmla="*/ 982846 h 1115143"/>
              <a:gd name="connsiteX33" fmla="*/ 320240 w 1046603"/>
              <a:gd name="connsiteY33" fmla="*/ 978127 h 1115143"/>
              <a:gd name="connsiteX34" fmla="*/ 320258 w 1046603"/>
              <a:gd name="connsiteY34" fmla="*/ 978109 h 1115143"/>
              <a:gd name="connsiteX35" fmla="*/ 341628 w 1046603"/>
              <a:gd name="connsiteY35" fmla="*/ 956739 h 1115143"/>
              <a:gd name="connsiteX36" fmla="*/ 341664 w 1046603"/>
              <a:gd name="connsiteY36" fmla="*/ 956703 h 1115143"/>
              <a:gd name="connsiteX37" fmla="*/ 346365 w 1046603"/>
              <a:gd name="connsiteY37" fmla="*/ 945273 h 1115143"/>
              <a:gd name="connsiteX38" fmla="*/ 341664 w 1046603"/>
              <a:gd name="connsiteY38" fmla="*/ 933825 h 1115143"/>
              <a:gd name="connsiteX39" fmla="*/ 330234 w 1046603"/>
              <a:gd name="connsiteY39" fmla="*/ 929088 h 1115143"/>
              <a:gd name="connsiteX40" fmla="*/ 285178 w 1046603"/>
              <a:gd name="connsiteY40" fmla="*/ 884032 h 1115143"/>
              <a:gd name="connsiteX41" fmla="*/ 273767 w 1046603"/>
              <a:gd name="connsiteY41" fmla="*/ 888752 h 1115143"/>
              <a:gd name="connsiteX42" fmla="*/ 252342 w 1046603"/>
              <a:gd name="connsiteY42" fmla="*/ 910176 h 1115143"/>
              <a:gd name="connsiteX43" fmla="*/ 247605 w 1046603"/>
              <a:gd name="connsiteY43" fmla="*/ 921642 h 1115143"/>
              <a:gd name="connsiteX44" fmla="*/ 252342 w 1046603"/>
              <a:gd name="connsiteY44" fmla="*/ 933072 h 1115143"/>
              <a:gd name="connsiteX45" fmla="*/ 275220 w 1046603"/>
              <a:gd name="connsiteY45" fmla="*/ 933072 h 1115143"/>
              <a:gd name="connsiteX46" fmla="*/ 275238 w 1046603"/>
              <a:gd name="connsiteY46" fmla="*/ 933054 h 1115143"/>
              <a:gd name="connsiteX47" fmla="*/ 296608 w 1046603"/>
              <a:gd name="connsiteY47" fmla="*/ 911683 h 1115143"/>
              <a:gd name="connsiteX48" fmla="*/ 296644 w 1046603"/>
              <a:gd name="connsiteY48" fmla="*/ 911647 h 1115143"/>
              <a:gd name="connsiteX49" fmla="*/ 301381 w 1046603"/>
              <a:gd name="connsiteY49" fmla="*/ 900235 h 1115143"/>
              <a:gd name="connsiteX50" fmla="*/ 296644 w 1046603"/>
              <a:gd name="connsiteY50" fmla="*/ 888769 h 1115143"/>
              <a:gd name="connsiteX51" fmla="*/ 285196 w 1046603"/>
              <a:gd name="connsiteY51" fmla="*/ 884032 h 1115143"/>
              <a:gd name="connsiteX52" fmla="*/ 285178 w 1046603"/>
              <a:gd name="connsiteY52" fmla="*/ 884032 h 1115143"/>
              <a:gd name="connsiteX53" fmla="*/ 278934 w 1046603"/>
              <a:gd name="connsiteY53" fmla="*/ 652635 h 1115143"/>
              <a:gd name="connsiteX54" fmla="*/ 218555 w 1046603"/>
              <a:gd name="connsiteY54" fmla="*/ 878021 h 1115143"/>
              <a:gd name="connsiteX55" fmla="*/ 230254 w 1046603"/>
              <a:gd name="connsiteY55" fmla="*/ 887836 h 1115143"/>
              <a:gd name="connsiteX56" fmla="*/ 251571 w 1046603"/>
              <a:gd name="connsiteY56" fmla="*/ 866520 h 1115143"/>
              <a:gd name="connsiteX57" fmla="*/ 318804 w 1046603"/>
              <a:gd name="connsiteY57" fmla="*/ 866520 h 1115143"/>
              <a:gd name="connsiteX58" fmla="*/ 332621 w 1046603"/>
              <a:gd name="connsiteY58" fmla="*/ 897741 h 1115143"/>
              <a:gd name="connsiteX59" fmla="*/ 363860 w 1046603"/>
              <a:gd name="connsiteY59" fmla="*/ 911593 h 1115143"/>
              <a:gd name="connsiteX60" fmla="*/ 377676 w 1046603"/>
              <a:gd name="connsiteY60" fmla="*/ 942797 h 1115143"/>
              <a:gd name="connsiteX61" fmla="*/ 408916 w 1046603"/>
              <a:gd name="connsiteY61" fmla="*/ 956649 h 1115143"/>
              <a:gd name="connsiteX62" fmla="*/ 422750 w 1046603"/>
              <a:gd name="connsiteY62" fmla="*/ 987888 h 1115143"/>
              <a:gd name="connsiteX63" fmla="*/ 453971 w 1046603"/>
              <a:gd name="connsiteY63" fmla="*/ 1001723 h 1115143"/>
              <a:gd name="connsiteX64" fmla="*/ 467877 w 1046603"/>
              <a:gd name="connsiteY64" fmla="*/ 1035331 h 1115143"/>
              <a:gd name="connsiteX65" fmla="*/ 460305 w 1046603"/>
              <a:gd name="connsiteY65" fmla="*/ 1061097 h 1115143"/>
              <a:gd name="connsiteX66" fmla="*/ 474068 w 1046603"/>
              <a:gd name="connsiteY66" fmla="*/ 1073460 h 1115143"/>
              <a:gd name="connsiteX67" fmla="*/ 475378 w 1046603"/>
              <a:gd name="connsiteY67" fmla="*/ 1074627 h 1115143"/>
              <a:gd name="connsiteX68" fmla="*/ 506348 w 1046603"/>
              <a:gd name="connsiteY68" fmla="*/ 1079938 h 1115143"/>
              <a:gd name="connsiteX69" fmla="*/ 506886 w 1046603"/>
              <a:gd name="connsiteY69" fmla="*/ 1050995 h 1115143"/>
              <a:gd name="connsiteX70" fmla="*/ 437948 w 1046603"/>
              <a:gd name="connsiteY70" fmla="*/ 963755 h 1115143"/>
              <a:gd name="connsiteX71" fmla="*/ 442003 w 1046603"/>
              <a:gd name="connsiteY71" fmla="*/ 941936 h 1115143"/>
              <a:gd name="connsiteX72" fmla="*/ 453774 w 1046603"/>
              <a:gd name="connsiteY72" fmla="*/ 939459 h 1115143"/>
              <a:gd name="connsiteX73" fmla="*/ 463840 w 1046603"/>
              <a:gd name="connsiteY73" fmla="*/ 946027 h 1115143"/>
              <a:gd name="connsiteX74" fmla="*/ 544316 w 1046603"/>
              <a:gd name="connsiteY74" fmla="*/ 1043387 h 1115143"/>
              <a:gd name="connsiteX75" fmla="*/ 545285 w 1046603"/>
              <a:gd name="connsiteY75" fmla="*/ 1044338 h 1115143"/>
              <a:gd name="connsiteX76" fmla="*/ 576112 w 1046603"/>
              <a:gd name="connsiteY76" fmla="*/ 1049470 h 1115143"/>
              <a:gd name="connsiteX77" fmla="*/ 576883 w 1046603"/>
              <a:gd name="connsiteY77" fmla="*/ 1020904 h 1115143"/>
              <a:gd name="connsiteX78" fmla="*/ 486036 w 1046603"/>
              <a:gd name="connsiteY78" fmla="*/ 904901 h 1115143"/>
              <a:gd name="connsiteX79" fmla="*/ 490504 w 1046603"/>
              <a:gd name="connsiteY79" fmla="*/ 883171 h 1115143"/>
              <a:gd name="connsiteX80" fmla="*/ 512233 w 1046603"/>
              <a:gd name="connsiteY80" fmla="*/ 887621 h 1115143"/>
              <a:gd name="connsiteX81" fmla="*/ 606436 w 1046603"/>
              <a:gd name="connsiteY81" fmla="*/ 1005383 h 1115143"/>
              <a:gd name="connsiteX82" fmla="*/ 607351 w 1046603"/>
              <a:gd name="connsiteY82" fmla="*/ 1006262 h 1115143"/>
              <a:gd name="connsiteX83" fmla="*/ 638267 w 1046603"/>
              <a:gd name="connsiteY83" fmla="*/ 1011466 h 1115143"/>
              <a:gd name="connsiteX84" fmla="*/ 639111 w 1046603"/>
              <a:gd name="connsiteY84" fmla="*/ 983098 h 1115143"/>
              <a:gd name="connsiteX85" fmla="*/ 523538 w 1046603"/>
              <a:gd name="connsiteY85" fmla="*/ 833181 h 1115143"/>
              <a:gd name="connsiteX86" fmla="*/ 528436 w 1046603"/>
              <a:gd name="connsiteY86" fmla="*/ 811559 h 1115143"/>
              <a:gd name="connsiteX87" fmla="*/ 550076 w 1046603"/>
              <a:gd name="connsiteY87" fmla="*/ 816458 h 1115143"/>
              <a:gd name="connsiteX88" fmla="*/ 661504 w 1046603"/>
              <a:gd name="connsiteY88" fmla="*/ 961045 h 1115143"/>
              <a:gd name="connsiteX89" fmla="*/ 661719 w 1046603"/>
              <a:gd name="connsiteY89" fmla="*/ 961243 h 1115143"/>
              <a:gd name="connsiteX90" fmla="*/ 662491 w 1046603"/>
              <a:gd name="connsiteY90" fmla="*/ 961960 h 1115143"/>
              <a:gd name="connsiteX91" fmla="*/ 693461 w 1046603"/>
              <a:gd name="connsiteY91" fmla="*/ 967236 h 1115143"/>
              <a:gd name="connsiteX92" fmla="*/ 693443 w 1046603"/>
              <a:gd name="connsiteY92" fmla="*/ 937414 h 1115143"/>
              <a:gd name="connsiteX93" fmla="*/ 686966 w 1046603"/>
              <a:gd name="connsiteY93" fmla="*/ 928209 h 1115143"/>
              <a:gd name="connsiteX94" fmla="*/ 484960 w 1046603"/>
              <a:gd name="connsiteY94" fmla="*/ 706250 h 1115143"/>
              <a:gd name="connsiteX95" fmla="*/ 483291 w 1046603"/>
              <a:gd name="connsiteY95" fmla="*/ 706286 h 1115143"/>
              <a:gd name="connsiteX96" fmla="*/ 373872 w 1046603"/>
              <a:gd name="connsiteY96" fmla="*/ 715527 h 1115143"/>
              <a:gd name="connsiteX97" fmla="*/ 316454 w 1046603"/>
              <a:gd name="connsiteY97" fmla="*/ 657731 h 1115143"/>
              <a:gd name="connsiteX98" fmla="*/ 278934 w 1046603"/>
              <a:gd name="connsiteY98" fmla="*/ 652635 h 1115143"/>
              <a:gd name="connsiteX99" fmla="*/ 842929 w 1046603"/>
              <a:gd name="connsiteY99" fmla="*/ 606323 h 1115143"/>
              <a:gd name="connsiteX100" fmla="*/ 862146 w 1046603"/>
              <a:gd name="connsiteY100" fmla="*/ 617412 h 1115143"/>
              <a:gd name="connsiteX101" fmla="*/ 872482 w 1046603"/>
              <a:gd name="connsiteY101" fmla="*/ 656062 h 1115143"/>
              <a:gd name="connsiteX102" fmla="*/ 861411 w 1046603"/>
              <a:gd name="connsiteY102" fmla="*/ 675279 h 1115143"/>
              <a:gd name="connsiteX103" fmla="*/ 857373 w 1046603"/>
              <a:gd name="connsiteY103" fmla="*/ 675800 h 1115143"/>
              <a:gd name="connsiteX104" fmla="*/ 857320 w 1046603"/>
              <a:gd name="connsiteY104" fmla="*/ 675800 h 1115143"/>
              <a:gd name="connsiteX105" fmla="*/ 842193 w 1046603"/>
              <a:gd name="connsiteY105" fmla="*/ 664208 h 1115143"/>
              <a:gd name="connsiteX106" fmla="*/ 831840 w 1046603"/>
              <a:gd name="connsiteY106" fmla="*/ 625541 h 1115143"/>
              <a:gd name="connsiteX107" fmla="*/ 842929 w 1046603"/>
              <a:gd name="connsiteY107" fmla="*/ 606323 h 1115143"/>
              <a:gd name="connsiteX108" fmla="*/ 203662 w 1046603"/>
              <a:gd name="connsiteY108" fmla="*/ 606323 h 1115143"/>
              <a:gd name="connsiteX109" fmla="*/ 213190 w 1046603"/>
              <a:gd name="connsiteY109" fmla="*/ 613644 h 1115143"/>
              <a:gd name="connsiteX110" fmla="*/ 214769 w 1046603"/>
              <a:gd name="connsiteY110" fmla="*/ 625540 h 1115143"/>
              <a:gd name="connsiteX111" fmla="*/ 204416 w 1046603"/>
              <a:gd name="connsiteY111" fmla="*/ 664190 h 1115143"/>
              <a:gd name="connsiteX112" fmla="*/ 189289 w 1046603"/>
              <a:gd name="connsiteY112" fmla="*/ 675799 h 1115143"/>
              <a:gd name="connsiteX113" fmla="*/ 189271 w 1046603"/>
              <a:gd name="connsiteY113" fmla="*/ 675799 h 1115143"/>
              <a:gd name="connsiteX114" fmla="*/ 185198 w 1046603"/>
              <a:gd name="connsiteY114" fmla="*/ 675279 h 1115143"/>
              <a:gd name="connsiteX115" fmla="*/ 174109 w 1046603"/>
              <a:gd name="connsiteY115" fmla="*/ 656062 h 1115143"/>
              <a:gd name="connsiteX116" fmla="*/ 184463 w 1046603"/>
              <a:gd name="connsiteY116" fmla="*/ 617430 h 1115143"/>
              <a:gd name="connsiteX117" fmla="*/ 203662 w 1046603"/>
              <a:gd name="connsiteY117" fmla="*/ 606323 h 1115143"/>
              <a:gd name="connsiteX118" fmla="*/ 613270 w 1046603"/>
              <a:gd name="connsiteY118" fmla="*/ 596033 h 1115143"/>
              <a:gd name="connsiteX119" fmla="*/ 513130 w 1046603"/>
              <a:gd name="connsiteY119" fmla="*/ 622544 h 1115143"/>
              <a:gd name="connsiteX120" fmla="*/ 365367 w 1046603"/>
              <a:gd name="connsiteY120" fmla="*/ 639806 h 1115143"/>
              <a:gd name="connsiteX121" fmla="*/ 346921 w 1046603"/>
              <a:gd name="connsiteY121" fmla="*/ 644973 h 1115143"/>
              <a:gd name="connsiteX122" fmla="*/ 381857 w 1046603"/>
              <a:gd name="connsiteY122" fmla="*/ 685274 h 1115143"/>
              <a:gd name="connsiteX123" fmla="*/ 471502 w 1046603"/>
              <a:gd name="connsiteY123" fmla="*/ 677146 h 1115143"/>
              <a:gd name="connsiteX124" fmla="*/ 477298 w 1046603"/>
              <a:gd name="connsiteY124" fmla="*/ 675351 h 1115143"/>
              <a:gd name="connsiteX125" fmla="*/ 712678 w 1046603"/>
              <a:gd name="connsiteY125" fmla="*/ 910284 h 1115143"/>
              <a:gd name="connsiteX126" fmla="*/ 715262 w 1046603"/>
              <a:gd name="connsiteY126" fmla="*/ 913944 h 1115143"/>
              <a:gd name="connsiteX127" fmla="*/ 827677 w 1046603"/>
              <a:gd name="connsiteY127" fmla="*/ 876837 h 1115143"/>
              <a:gd name="connsiteX128" fmla="*/ 770402 w 1046603"/>
              <a:gd name="connsiteY128" fmla="*/ 663042 h 1115143"/>
              <a:gd name="connsiteX129" fmla="*/ 693856 w 1046603"/>
              <a:gd name="connsiteY129" fmla="*/ 646606 h 1115143"/>
              <a:gd name="connsiteX130" fmla="*/ 613270 w 1046603"/>
              <a:gd name="connsiteY130" fmla="*/ 596033 h 1115143"/>
              <a:gd name="connsiteX131" fmla="*/ 919511 w 1046603"/>
              <a:gd name="connsiteY131" fmla="*/ 550538 h 1115143"/>
              <a:gd name="connsiteX132" fmla="*/ 883068 w 1046603"/>
              <a:gd name="connsiteY132" fmla="*/ 560299 h 1115143"/>
              <a:gd name="connsiteX133" fmla="*/ 882727 w 1046603"/>
              <a:gd name="connsiteY133" fmla="*/ 560388 h 1115143"/>
              <a:gd name="connsiteX134" fmla="*/ 782568 w 1046603"/>
              <a:gd name="connsiteY134" fmla="*/ 587232 h 1115143"/>
              <a:gd name="connsiteX135" fmla="*/ 874796 w 1046603"/>
              <a:gd name="connsiteY135" fmla="*/ 931349 h 1115143"/>
              <a:gd name="connsiteX136" fmla="*/ 1011722 w 1046603"/>
              <a:gd name="connsiteY136" fmla="*/ 894655 h 1115143"/>
              <a:gd name="connsiteX137" fmla="*/ 127062 w 1046603"/>
              <a:gd name="connsiteY137" fmla="*/ 550538 h 1115143"/>
              <a:gd name="connsiteX138" fmla="*/ 34851 w 1046603"/>
              <a:gd name="connsiteY138" fmla="*/ 894655 h 1115143"/>
              <a:gd name="connsiteX139" fmla="*/ 171794 w 1046603"/>
              <a:gd name="connsiteY139" fmla="*/ 931349 h 1115143"/>
              <a:gd name="connsiteX140" fmla="*/ 186006 w 1046603"/>
              <a:gd name="connsiteY140" fmla="*/ 878344 h 1115143"/>
              <a:gd name="connsiteX141" fmla="*/ 186024 w 1046603"/>
              <a:gd name="connsiteY141" fmla="*/ 878255 h 1115143"/>
              <a:gd name="connsiteX142" fmla="*/ 264005 w 1046603"/>
              <a:gd name="connsiteY142" fmla="*/ 587232 h 1115143"/>
              <a:gd name="connsiteX143" fmla="*/ 255105 w 1046603"/>
              <a:gd name="connsiteY143" fmla="*/ 459923 h 1115143"/>
              <a:gd name="connsiteX144" fmla="*/ 318535 w 1046603"/>
              <a:gd name="connsiteY144" fmla="*/ 459923 h 1115143"/>
              <a:gd name="connsiteX145" fmla="*/ 334218 w 1046603"/>
              <a:gd name="connsiteY145" fmla="*/ 475606 h 1115143"/>
              <a:gd name="connsiteX146" fmla="*/ 329624 w 1046603"/>
              <a:gd name="connsiteY146" fmla="*/ 486694 h 1115143"/>
              <a:gd name="connsiteX147" fmla="*/ 318535 w 1046603"/>
              <a:gd name="connsiteY147" fmla="*/ 491288 h 1115143"/>
              <a:gd name="connsiteX148" fmla="*/ 255105 w 1046603"/>
              <a:gd name="connsiteY148" fmla="*/ 491288 h 1115143"/>
              <a:gd name="connsiteX149" fmla="*/ 239423 w 1046603"/>
              <a:gd name="connsiteY149" fmla="*/ 475606 h 1115143"/>
              <a:gd name="connsiteX150" fmla="*/ 255105 w 1046603"/>
              <a:gd name="connsiteY150" fmla="*/ 459923 h 1115143"/>
              <a:gd name="connsiteX151" fmla="*/ 634283 w 1046603"/>
              <a:gd name="connsiteY151" fmla="*/ 459905 h 1115143"/>
              <a:gd name="connsiteX152" fmla="*/ 791503 w 1046603"/>
              <a:gd name="connsiteY152" fmla="*/ 459905 h 1115143"/>
              <a:gd name="connsiteX153" fmla="*/ 807185 w 1046603"/>
              <a:gd name="connsiteY153" fmla="*/ 475587 h 1115143"/>
              <a:gd name="connsiteX154" fmla="*/ 802592 w 1046603"/>
              <a:gd name="connsiteY154" fmla="*/ 486676 h 1115143"/>
              <a:gd name="connsiteX155" fmla="*/ 791503 w 1046603"/>
              <a:gd name="connsiteY155" fmla="*/ 491270 h 1115143"/>
              <a:gd name="connsiteX156" fmla="*/ 634283 w 1046603"/>
              <a:gd name="connsiteY156" fmla="*/ 491270 h 1115143"/>
              <a:gd name="connsiteX157" fmla="*/ 618601 w 1046603"/>
              <a:gd name="connsiteY157" fmla="*/ 475587 h 1115143"/>
              <a:gd name="connsiteX158" fmla="*/ 634283 w 1046603"/>
              <a:gd name="connsiteY158" fmla="*/ 459905 h 1115143"/>
              <a:gd name="connsiteX159" fmla="*/ 376617 w 1046603"/>
              <a:gd name="connsiteY159" fmla="*/ 459905 h 1115143"/>
              <a:gd name="connsiteX160" fmla="*/ 576219 w 1046603"/>
              <a:gd name="connsiteY160" fmla="*/ 459905 h 1115143"/>
              <a:gd name="connsiteX161" fmla="*/ 591902 w 1046603"/>
              <a:gd name="connsiteY161" fmla="*/ 475587 h 1115143"/>
              <a:gd name="connsiteX162" fmla="*/ 587308 w 1046603"/>
              <a:gd name="connsiteY162" fmla="*/ 486676 h 1115143"/>
              <a:gd name="connsiteX163" fmla="*/ 576219 w 1046603"/>
              <a:gd name="connsiteY163" fmla="*/ 491270 h 1115143"/>
              <a:gd name="connsiteX164" fmla="*/ 376617 w 1046603"/>
              <a:gd name="connsiteY164" fmla="*/ 491270 h 1115143"/>
              <a:gd name="connsiteX165" fmla="*/ 360935 w 1046603"/>
              <a:gd name="connsiteY165" fmla="*/ 475587 h 1115143"/>
              <a:gd name="connsiteX166" fmla="*/ 376617 w 1046603"/>
              <a:gd name="connsiteY166" fmla="*/ 459905 h 1115143"/>
              <a:gd name="connsiteX167" fmla="*/ 709717 w 1046603"/>
              <a:gd name="connsiteY167" fmla="*/ 360804 h 1115143"/>
              <a:gd name="connsiteX168" fmla="*/ 791503 w 1046603"/>
              <a:gd name="connsiteY168" fmla="*/ 360804 h 1115143"/>
              <a:gd name="connsiteX169" fmla="*/ 807186 w 1046603"/>
              <a:gd name="connsiteY169" fmla="*/ 376486 h 1115143"/>
              <a:gd name="connsiteX170" fmla="*/ 802592 w 1046603"/>
              <a:gd name="connsiteY170" fmla="*/ 387575 h 1115143"/>
              <a:gd name="connsiteX171" fmla="*/ 791503 w 1046603"/>
              <a:gd name="connsiteY171" fmla="*/ 392169 h 1115143"/>
              <a:gd name="connsiteX172" fmla="*/ 709717 w 1046603"/>
              <a:gd name="connsiteY172" fmla="*/ 392169 h 1115143"/>
              <a:gd name="connsiteX173" fmla="*/ 694035 w 1046603"/>
              <a:gd name="connsiteY173" fmla="*/ 376486 h 1115143"/>
              <a:gd name="connsiteX174" fmla="*/ 709717 w 1046603"/>
              <a:gd name="connsiteY174" fmla="*/ 360804 h 1115143"/>
              <a:gd name="connsiteX175" fmla="*/ 491418 w 1046603"/>
              <a:gd name="connsiteY175" fmla="*/ 360804 h 1115143"/>
              <a:gd name="connsiteX176" fmla="*/ 651635 w 1046603"/>
              <a:gd name="connsiteY176" fmla="*/ 360804 h 1115143"/>
              <a:gd name="connsiteX177" fmla="*/ 667317 w 1046603"/>
              <a:gd name="connsiteY177" fmla="*/ 376486 h 1115143"/>
              <a:gd name="connsiteX178" fmla="*/ 651635 w 1046603"/>
              <a:gd name="connsiteY178" fmla="*/ 392169 h 1115143"/>
              <a:gd name="connsiteX179" fmla="*/ 491418 w 1046603"/>
              <a:gd name="connsiteY179" fmla="*/ 392169 h 1115143"/>
              <a:gd name="connsiteX180" fmla="*/ 475736 w 1046603"/>
              <a:gd name="connsiteY180" fmla="*/ 376486 h 1115143"/>
              <a:gd name="connsiteX181" fmla="*/ 491418 w 1046603"/>
              <a:gd name="connsiteY181" fmla="*/ 360804 h 1115143"/>
              <a:gd name="connsiteX182" fmla="*/ 255105 w 1046603"/>
              <a:gd name="connsiteY182" fmla="*/ 360804 h 1115143"/>
              <a:gd name="connsiteX183" fmla="*/ 433373 w 1046603"/>
              <a:gd name="connsiteY183" fmla="*/ 360804 h 1115143"/>
              <a:gd name="connsiteX184" fmla="*/ 449055 w 1046603"/>
              <a:gd name="connsiteY184" fmla="*/ 376486 h 1115143"/>
              <a:gd name="connsiteX185" fmla="*/ 433373 w 1046603"/>
              <a:gd name="connsiteY185" fmla="*/ 392169 h 1115143"/>
              <a:gd name="connsiteX186" fmla="*/ 255105 w 1046603"/>
              <a:gd name="connsiteY186" fmla="*/ 392169 h 1115143"/>
              <a:gd name="connsiteX187" fmla="*/ 239423 w 1046603"/>
              <a:gd name="connsiteY187" fmla="*/ 376486 h 1115143"/>
              <a:gd name="connsiteX188" fmla="*/ 255105 w 1046603"/>
              <a:gd name="connsiteY188" fmla="*/ 360804 h 1115143"/>
              <a:gd name="connsiteX189" fmla="*/ 588187 w 1046603"/>
              <a:gd name="connsiteY189" fmla="*/ 261703 h 1115143"/>
              <a:gd name="connsiteX190" fmla="*/ 791485 w 1046603"/>
              <a:gd name="connsiteY190" fmla="*/ 261703 h 1115143"/>
              <a:gd name="connsiteX191" fmla="*/ 807168 w 1046603"/>
              <a:gd name="connsiteY191" fmla="*/ 277385 h 1115143"/>
              <a:gd name="connsiteX192" fmla="*/ 802574 w 1046603"/>
              <a:gd name="connsiteY192" fmla="*/ 288474 h 1115143"/>
              <a:gd name="connsiteX193" fmla="*/ 791485 w 1046603"/>
              <a:gd name="connsiteY193" fmla="*/ 293068 h 1115143"/>
              <a:gd name="connsiteX194" fmla="*/ 588205 w 1046603"/>
              <a:gd name="connsiteY194" fmla="*/ 293068 h 1115143"/>
              <a:gd name="connsiteX195" fmla="*/ 572523 w 1046603"/>
              <a:gd name="connsiteY195" fmla="*/ 277385 h 1115143"/>
              <a:gd name="connsiteX196" fmla="*/ 588187 w 1046603"/>
              <a:gd name="connsiteY196" fmla="*/ 261703 h 1115143"/>
              <a:gd name="connsiteX197" fmla="*/ 421350 w 1046603"/>
              <a:gd name="connsiteY197" fmla="*/ 261703 h 1115143"/>
              <a:gd name="connsiteX198" fmla="*/ 530159 w 1046603"/>
              <a:gd name="connsiteY198" fmla="*/ 261703 h 1115143"/>
              <a:gd name="connsiteX199" fmla="*/ 545841 w 1046603"/>
              <a:gd name="connsiteY199" fmla="*/ 277385 h 1115143"/>
              <a:gd name="connsiteX200" fmla="*/ 541248 w 1046603"/>
              <a:gd name="connsiteY200" fmla="*/ 288474 h 1115143"/>
              <a:gd name="connsiteX201" fmla="*/ 530159 w 1046603"/>
              <a:gd name="connsiteY201" fmla="*/ 293068 h 1115143"/>
              <a:gd name="connsiteX202" fmla="*/ 421350 w 1046603"/>
              <a:gd name="connsiteY202" fmla="*/ 293068 h 1115143"/>
              <a:gd name="connsiteX203" fmla="*/ 405668 w 1046603"/>
              <a:gd name="connsiteY203" fmla="*/ 277385 h 1115143"/>
              <a:gd name="connsiteX204" fmla="*/ 421350 w 1046603"/>
              <a:gd name="connsiteY204" fmla="*/ 261703 h 1115143"/>
              <a:gd name="connsiteX205" fmla="*/ 255105 w 1046603"/>
              <a:gd name="connsiteY205" fmla="*/ 261703 h 1115143"/>
              <a:gd name="connsiteX206" fmla="*/ 363268 w 1046603"/>
              <a:gd name="connsiteY206" fmla="*/ 261703 h 1115143"/>
              <a:gd name="connsiteX207" fmla="*/ 378950 w 1046603"/>
              <a:gd name="connsiteY207" fmla="*/ 277385 h 1115143"/>
              <a:gd name="connsiteX208" fmla="*/ 374357 w 1046603"/>
              <a:gd name="connsiteY208" fmla="*/ 288474 h 1115143"/>
              <a:gd name="connsiteX209" fmla="*/ 363268 w 1046603"/>
              <a:gd name="connsiteY209" fmla="*/ 293068 h 1115143"/>
              <a:gd name="connsiteX210" fmla="*/ 255105 w 1046603"/>
              <a:gd name="connsiteY210" fmla="*/ 293068 h 1115143"/>
              <a:gd name="connsiteX211" fmla="*/ 239423 w 1046603"/>
              <a:gd name="connsiteY211" fmla="*/ 277385 h 1115143"/>
              <a:gd name="connsiteX212" fmla="*/ 255105 w 1046603"/>
              <a:gd name="connsiteY212" fmla="*/ 261703 h 1115143"/>
              <a:gd name="connsiteX213" fmla="*/ 392641 w 1046603"/>
              <a:gd name="connsiteY213" fmla="*/ 145054 h 1115143"/>
              <a:gd name="connsiteX214" fmla="*/ 653896 w 1046603"/>
              <a:gd name="connsiteY214" fmla="*/ 145054 h 1115143"/>
              <a:gd name="connsiteX215" fmla="*/ 669579 w 1046603"/>
              <a:gd name="connsiteY215" fmla="*/ 160736 h 1115143"/>
              <a:gd name="connsiteX216" fmla="*/ 664985 w 1046603"/>
              <a:gd name="connsiteY216" fmla="*/ 171825 h 1115143"/>
              <a:gd name="connsiteX217" fmla="*/ 653896 w 1046603"/>
              <a:gd name="connsiteY217" fmla="*/ 176419 h 1115143"/>
              <a:gd name="connsiteX218" fmla="*/ 392659 w 1046603"/>
              <a:gd name="connsiteY218" fmla="*/ 176419 h 1115143"/>
              <a:gd name="connsiteX219" fmla="*/ 376959 w 1046603"/>
              <a:gd name="connsiteY219" fmla="*/ 160736 h 1115143"/>
              <a:gd name="connsiteX220" fmla="*/ 392641 w 1046603"/>
              <a:gd name="connsiteY220" fmla="*/ 145054 h 1115143"/>
              <a:gd name="connsiteX221" fmla="*/ 455586 w 1046603"/>
              <a:gd name="connsiteY221" fmla="*/ 79255 h 1115143"/>
              <a:gd name="connsiteX222" fmla="*/ 590987 w 1046603"/>
              <a:gd name="connsiteY222" fmla="*/ 79255 h 1115143"/>
              <a:gd name="connsiteX223" fmla="*/ 606669 w 1046603"/>
              <a:gd name="connsiteY223" fmla="*/ 94937 h 1115143"/>
              <a:gd name="connsiteX224" fmla="*/ 602076 w 1046603"/>
              <a:gd name="connsiteY224" fmla="*/ 106044 h 1115143"/>
              <a:gd name="connsiteX225" fmla="*/ 590987 w 1046603"/>
              <a:gd name="connsiteY225" fmla="*/ 110620 h 1115143"/>
              <a:gd name="connsiteX226" fmla="*/ 455586 w 1046603"/>
              <a:gd name="connsiteY226" fmla="*/ 110620 h 1115143"/>
              <a:gd name="connsiteX227" fmla="*/ 439904 w 1046603"/>
              <a:gd name="connsiteY227" fmla="*/ 94937 h 1115143"/>
              <a:gd name="connsiteX228" fmla="*/ 455586 w 1046603"/>
              <a:gd name="connsiteY228" fmla="*/ 79255 h 1115143"/>
              <a:gd name="connsiteX229" fmla="*/ 183835 w 1046603"/>
              <a:gd name="connsiteY229" fmla="*/ 31365 h 1115143"/>
              <a:gd name="connsiteX230" fmla="*/ 183835 w 1046603"/>
              <a:gd name="connsiteY230" fmla="*/ 533276 h 1115143"/>
              <a:gd name="connsiteX231" fmla="*/ 287278 w 1046603"/>
              <a:gd name="connsiteY231" fmla="*/ 560999 h 1115143"/>
              <a:gd name="connsiteX232" fmla="*/ 296806 w 1046603"/>
              <a:gd name="connsiteY232" fmla="*/ 568284 h 1115143"/>
              <a:gd name="connsiteX233" fmla="*/ 298385 w 1046603"/>
              <a:gd name="connsiteY233" fmla="*/ 580216 h 1115143"/>
              <a:gd name="connsiteX234" fmla="*/ 287098 w 1046603"/>
              <a:gd name="connsiteY234" fmla="*/ 622311 h 1115143"/>
              <a:gd name="connsiteX235" fmla="*/ 320796 w 1046603"/>
              <a:gd name="connsiteY235" fmla="*/ 626707 h 1115143"/>
              <a:gd name="connsiteX236" fmla="*/ 370140 w 1046603"/>
              <a:gd name="connsiteY236" fmla="*/ 608800 h 1115143"/>
              <a:gd name="connsiteX237" fmla="*/ 496784 w 1046603"/>
              <a:gd name="connsiteY237" fmla="*/ 595773 h 1115143"/>
              <a:gd name="connsiteX238" fmla="*/ 718779 w 1046603"/>
              <a:gd name="connsiteY238" fmla="*/ 627550 h 1115143"/>
              <a:gd name="connsiteX239" fmla="*/ 762166 w 1046603"/>
              <a:gd name="connsiteY239" fmla="*/ 632216 h 1115143"/>
              <a:gd name="connsiteX240" fmla="*/ 748224 w 1046603"/>
              <a:gd name="connsiteY240" fmla="*/ 580198 h 1115143"/>
              <a:gd name="connsiteX241" fmla="*/ 749785 w 1046603"/>
              <a:gd name="connsiteY241" fmla="*/ 568284 h 1115143"/>
              <a:gd name="connsiteX242" fmla="*/ 759295 w 1046603"/>
              <a:gd name="connsiteY242" fmla="*/ 560999 h 1115143"/>
              <a:gd name="connsiteX243" fmla="*/ 862757 w 1046603"/>
              <a:gd name="connsiteY243" fmla="*/ 533276 h 1115143"/>
              <a:gd name="connsiteX244" fmla="*/ 862775 w 1046603"/>
              <a:gd name="connsiteY244" fmla="*/ 31365 h 1115143"/>
              <a:gd name="connsiteX245" fmla="*/ 168152 w 1046603"/>
              <a:gd name="connsiteY245" fmla="*/ 0 h 1115143"/>
              <a:gd name="connsiteX246" fmla="*/ 878457 w 1046603"/>
              <a:gd name="connsiteY246" fmla="*/ 0 h 1115143"/>
              <a:gd name="connsiteX247" fmla="*/ 894139 w 1046603"/>
              <a:gd name="connsiteY247" fmla="*/ 15682 h 1115143"/>
              <a:gd name="connsiteX248" fmla="*/ 894139 w 1046603"/>
              <a:gd name="connsiteY248" fmla="*/ 524879 h 1115143"/>
              <a:gd name="connsiteX249" fmla="*/ 926545 w 1046603"/>
              <a:gd name="connsiteY249" fmla="*/ 516194 h 1115143"/>
              <a:gd name="connsiteX250" fmla="*/ 938460 w 1046603"/>
              <a:gd name="connsiteY250" fmla="*/ 517755 h 1115143"/>
              <a:gd name="connsiteX251" fmla="*/ 945744 w 1046603"/>
              <a:gd name="connsiteY251" fmla="*/ 527283 h 1115143"/>
              <a:gd name="connsiteX252" fmla="*/ 1046084 w 1046603"/>
              <a:gd name="connsiteY252" fmla="*/ 901707 h 1115143"/>
              <a:gd name="connsiteX253" fmla="*/ 1044522 w 1046603"/>
              <a:gd name="connsiteY253" fmla="*/ 913603 h 1115143"/>
              <a:gd name="connsiteX254" fmla="*/ 1034976 w 1046603"/>
              <a:gd name="connsiteY254" fmla="*/ 920924 h 1115143"/>
              <a:gd name="connsiteX255" fmla="*/ 867763 w 1046603"/>
              <a:gd name="connsiteY255" fmla="*/ 965728 h 1115143"/>
              <a:gd name="connsiteX256" fmla="*/ 863689 w 1046603"/>
              <a:gd name="connsiteY256" fmla="*/ 966249 h 1115143"/>
              <a:gd name="connsiteX257" fmla="*/ 848545 w 1046603"/>
              <a:gd name="connsiteY257" fmla="*/ 954604 h 1115143"/>
              <a:gd name="connsiteX258" fmla="*/ 836200 w 1046603"/>
              <a:gd name="connsiteY258" fmla="*/ 908489 h 1115143"/>
              <a:gd name="connsiteX259" fmla="*/ 729796 w 1046603"/>
              <a:gd name="connsiteY259" fmla="*/ 944807 h 1115143"/>
              <a:gd name="connsiteX260" fmla="*/ 713037 w 1046603"/>
              <a:gd name="connsiteY260" fmla="*/ 991818 h 1115143"/>
              <a:gd name="connsiteX261" fmla="*/ 681780 w 1046603"/>
              <a:gd name="connsiteY261" fmla="*/ 1002494 h 1115143"/>
              <a:gd name="connsiteX262" fmla="*/ 675410 w 1046603"/>
              <a:gd name="connsiteY262" fmla="*/ 1002082 h 1115143"/>
              <a:gd name="connsiteX263" fmla="*/ 657861 w 1046603"/>
              <a:gd name="connsiteY263" fmla="*/ 1036048 h 1115143"/>
              <a:gd name="connsiteX264" fmla="*/ 626604 w 1046603"/>
              <a:gd name="connsiteY264" fmla="*/ 1046707 h 1115143"/>
              <a:gd name="connsiteX265" fmla="*/ 612716 w 1046603"/>
              <a:gd name="connsiteY265" fmla="*/ 1044841 h 1115143"/>
              <a:gd name="connsiteX266" fmla="*/ 595724 w 1046603"/>
              <a:gd name="connsiteY266" fmla="*/ 1073963 h 1115143"/>
              <a:gd name="connsiteX267" fmla="*/ 564467 w 1046603"/>
              <a:gd name="connsiteY267" fmla="*/ 1084639 h 1115143"/>
              <a:gd name="connsiteX268" fmla="*/ 564449 w 1046603"/>
              <a:gd name="connsiteY268" fmla="*/ 1084639 h 1115143"/>
              <a:gd name="connsiteX269" fmla="*/ 542001 w 1046603"/>
              <a:gd name="connsiteY269" fmla="*/ 1079740 h 1115143"/>
              <a:gd name="connsiteX270" fmla="*/ 525960 w 1046603"/>
              <a:gd name="connsiteY270" fmla="*/ 1104448 h 1115143"/>
              <a:gd name="connsiteX271" fmla="*/ 494703 w 1046603"/>
              <a:gd name="connsiteY271" fmla="*/ 1115143 h 1115143"/>
              <a:gd name="connsiteX272" fmla="*/ 453828 w 1046603"/>
              <a:gd name="connsiteY272" fmla="*/ 1097397 h 1115143"/>
              <a:gd name="connsiteX273" fmla="*/ 438953 w 1046603"/>
              <a:gd name="connsiteY273" fmla="*/ 1084029 h 1115143"/>
              <a:gd name="connsiteX274" fmla="*/ 432601 w 1046603"/>
              <a:gd name="connsiteY274" fmla="*/ 1090363 h 1115143"/>
              <a:gd name="connsiteX275" fmla="*/ 398993 w 1046603"/>
              <a:gd name="connsiteY275" fmla="*/ 1104269 h 1115143"/>
              <a:gd name="connsiteX276" fmla="*/ 365367 w 1046603"/>
              <a:gd name="connsiteY276" fmla="*/ 1090363 h 1115143"/>
              <a:gd name="connsiteX277" fmla="*/ 351533 w 1046603"/>
              <a:gd name="connsiteY277" fmla="*/ 1059159 h 1115143"/>
              <a:gd name="connsiteX278" fmla="*/ 320311 w 1046603"/>
              <a:gd name="connsiteY278" fmla="*/ 1045307 h 1115143"/>
              <a:gd name="connsiteX279" fmla="*/ 306477 w 1046603"/>
              <a:gd name="connsiteY279" fmla="*/ 1014104 h 1115143"/>
              <a:gd name="connsiteX280" fmla="*/ 275256 w 1046603"/>
              <a:gd name="connsiteY280" fmla="*/ 1000251 h 1115143"/>
              <a:gd name="connsiteX281" fmla="*/ 261439 w 1046603"/>
              <a:gd name="connsiteY281" fmla="*/ 969048 h 1115143"/>
              <a:gd name="connsiteX282" fmla="*/ 230200 w 1046603"/>
              <a:gd name="connsiteY282" fmla="*/ 955214 h 1115143"/>
              <a:gd name="connsiteX283" fmla="*/ 216599 w 1046603"/>
              <a:gd name="connsiteY283" fmla="*/ 916259 h 1115143"/>
              <a:gd name="connsiteX284" fmla="*/ 209601 w 1046603"/>
              <a:gd name="connsiteY284" fmla="*/ 911647 h 1115143"/>
              <a:gd name="connsiteX285" fmla="*/ 198099 w 1046603"/>
              <a:gd name="connsiteY285" fmla="*/ 954586 h 1115143"/>
              <a:gd name="connsiteX286" fmla="*/ 182937 w 1046603"/>
              <a:gd name="connsiteY286" fmla="*/ 966213 h 1115143"/>
              <a:gd name="connsiteX287" fmla="*/ 178882 w 1046603"/>
              <a:gd name="connsiteY287" fmla="*/ 965693 h 1115143"/>
              <a:gd name="connsiteX288" fmla="*/ 11632 w 1046603"/>
              <a:gd name="connsiteY288" fmla="*/ 920888 h 1115143"/>
              <a:gd name="connsiteX289" fmla="*/ 2104 w 1046603"/>
              <a:gd name="connsiteY289" fmla="*/ 913567 h 1115143"/>
              <a:gd name="connsiteX290" fmla="*/ 543 w 1046603"/>
              <a:gd name="connsiteY290" fmla="*/ 901689 h 1115143"/>
              <a:gd name="connsiteX291" fmla="*/ 100865 w 1046603"/>
              <a:gd name="connsiteY291" fmla="*/ 527247 h 1115143"/>
              <a:gd name="connsiteX292" fmla="*/ 108185 w 1046603"/>
              <a:gd name="connsiteY292" fmla="*/ 517737 h 1115143"/>
              <a:gd name="connsiteX293" fmla="*/ 120064 w 1046603"/>
              <a:gd name="connsiteY293" fmla="*/ 516176 h 1115143"/>
              <a:gd name="connsiteX294" fmla="*/ 152469 w 1046603"/>
              <a:gd name="connsiteY294" fmla="*/ 524861 h 1115143"/>
              <a:gd name="connsiteX295" fmla="*/ 152469 w 1046603"/>
              <a:gd name="connsiteY295" fmla="*/ 15682 h 1115143"/>
              <a:gd name="connsiteX296" fmla="*/ 168152 w 1046603"/>
              <a:gd name="connsiteY296" fmla="*/ 0 h 111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Lst>
            <a:rect l="l" t="t" r="r" b="b"/>
            <a:pathLst>
              <a:path w="1046603" h="1115143">
                <a:moveTo>
                  <a:pt x="420363" y="1019235"/>
                </a:moveTo>
                <a:cubicBezTo>
                  <a:pt x="416039" y="1019235"/>
                  <a:pt x="412002" y="1020904"/>
                  <a:pt x="408970" y="1023919"/>
                </a:cubicBezTo>
                <a:cubicBezTo>
                  <a:pt x="408970" y="1023919"/>
                  <a:pt x="408952" y="1023937"/>
                  <a:pt x="408952" y="1023937"/>
                </a:cubicBezTo>
                <a:cubicBezTo>
                  <a:pt x="408934" y="1023955"/>
                  <a:pt x="408934" y="1023955"/>
                  <a:pt x="408916" y="1023973"/>
                </a:cubicBezTo>
                <a:lnTo>
                  <a:pt x="387545" y="1045343"/>
                </a:lnTo>
                <a:cubicBezTo>
                  <a:pt x="387545" y="1045343"/>
                  <a:pt x="387527" y="1045361"/>
                  <a:pt x="387527" y="1045361"/>
                </a:cubicBezTo>
                <a:cubicBezTo>
                  <a:pt x="387527" y="1045361"/>
                  <a:pt x="387509" y="1045379"/>
                  <a:pt x="387509" y="1045379"/>
                </a:cubicBezTo>
                <a:cubicBezTo>
                  <a:pt x="384459" y="1048429"/>
                  <a:pt x="382790" y="1052485"/>
                  <a:pt x="382790" y="1056809"/>
                </a:cubicBezTo>
                <a:cubicBezTo>
                  <a:pt x="382790" y="1061133"/>
                  <a:pt x="384459" y="1065188"/>
                  <a:pt x="387509" y="1068239"/>
                </a:cubicBezTo>
                <a:cubicBezTo>
                  <a:pt x="393825" y="1074537"/>
                  <a:pt x="404089" y="1074537"/>
                  <a:pt x="410387" y="1068239"/>
                </a:cubicBezTo>
                <a:lnTo>
                  <a:pt x="431811" y="1046832"/>
                </a:lnTo>
                <a:cubicBezTo>
                  <a:pt x="434862" y="1043782"/>
                  <a:pt x="436548" y="1039709"/>
                  <a:pt x="436548" y="1035384"/>
                </a:cubicBezTo>
                <a:cubicBezTo>
                  <a:pt x="436548" y="1031060"/>
                  <a:pt x="434862" y="1026987"/>
                  <a:pt x="431811" y="1023937"/>
                </a:cubicBezTo>
                <a:cubicBezTo>
                  <a:pt x="428779" y="1020904"/>
                  <a:pt x="424724" y="1019235"/>
                  <a:pt x="420363" y="1019235"/>
                </a:cubicBezTo>
                <a:close/>
                <a:moveTo>
                  <a:pt x="375308" y="974162"/>
                </a:moveTo>
                <a:cubicBezTo>
                  <a:pt x="371163" y="974162"/>
                  <a:pt x="367018" y="975741"/>
                  <a:pt x="363878" y="978881"/>
                </a:cubicBezTo>
                <a:lnTo>
                  <a:pt x="342453" y="1000305"/>
                </a:lnTo>
                <a:cubicBezTo>
                  <a:pt x="339403" y="1003356"/>
                  <a:pt x="337717" y="1007429"/>
                  <a:pt x="337734" y="1011753"/>
                </a:cubicBezTo>
                <a:cubicBezTo>
                  <a:pt x="337734" y="1016077"/>
                  <a:pt x="339403" y="1020133"/>
                  <a:pt x="342453" y="1023165"/>
                </a:cubicBezTo>
                <a:cubicBezTo>
                  <a:pt x="345486" y="1026215"/>
                  <a:pt x="349541" y="1027884"/>
                  <a:pt x="353883" y="1027884"/>
                </a:cubicBezTo>
                <a:cubicBezTo>
                  <a:pt x="358226" y="1027884"/>
                  <a:pt x="362281" y="1026215"/>
                  <a:pt x="365295" y="1023201"/>
                </a:cubicBezTo>
                <a:cubicBezTo>
                  <a:pt x="365313" y="1023183"/>
                  <a:pt x="365313" y="1023183"/>
                  <a:pt x="365331" y="1023165"/>
                </a:cubicBezTo>
                <a:lnTo>
                  <a:pt x="386756" y="1001777"/>
                </a:lnTo>
                <a:cubicBezTo>
                  <a:pt x="389806" y="998726"/>
                  <a:pt x="391493" y="994653"/>
                  <a:pt x="391493" y="990329"/>
                </a:cubicBezTo>
                <a:cubicBezTo>
                  <a:pt x="391493" y="986004"/>
                  <a:pt x="389806" y="981931"/>
                  <a:pt x="386756" y="978881"/>
                </a:cubicBezTo>
                <a:cubicBezTo>
                  <a:pt x="383598" y="975741"/>
                  <a:pt x="379453" y="974162"/>
                  <a:pt x="375308" y="974162"/>
                </a:cubicBezTo>
                <a:close/>
                <a:moveTo>
                  <a:pt x="330234" y="929088"/>
                </a:moveTo>
                <a:cubicBezTo>
                  <a:pt x="325910" y="929088"/>
                  <a:pt x="321855" y="930775"/>
                  <a:pt x="318804" y="933825"/>
                </a:cubicBezTo>
                <a:lnTo>
                  <a:pt x="297398" y="955232"/>
                </a:lnTo>
                <a:cubicBezTo>
                  <a:pt x="297398" y="955232"/>
                  <a:pt x="297398" y="955232"/>
                  <a:pt x="297380" y="955250"/>
                </a:cubicBezTo>
                <a:cubicBezTo>
                  <a:pt x="294365" y="958282"/>
                  <a:pt x="292715" y="962337"/>
                  <a:pt x="292661" y="966697"/>
                </a:cubicBezTo>
                <a:cubicBezTo>
                  <a:pt x="292661" y="971040"/>
                  <a:pt x="294330" y="975095"/>
                  <a:pt x="297362" y="978127"/>
                </a:cubicBezTo>
                <a:cubicBezTo>
                  <a:pt x="300412" y="981178"/>
                  <a:pt x="304468" y="982846"/>
                  <a:pt x="308792" y="982846"/>
                </a:cubicBezTo>
                <a:cubicBezTo>
                  <a:pt x="313134" y="982846"/>
                  <a:pt x="317189" y="981178"/>
                  <a:pt x="320240" y="978127"/>
                </a:cubicBezTo>
                <a:cubicBezTo>
                  <a:pt x="320258" y="978109"/>
                  <a:pt x="320258" y="978109"/>
                  <a:pt x="320258" y="978109"/>
                </a:cubicBezTo>
                <a:lnTo>
                  <a:pt x="341628" y="956739"/>
                </a:lnTo>
                <a:cubicBezTo>
                  <a:pt x="341646" y="956721"/>
                  <a:pt x="341646" y="956721"/>
                  <a:pt x="341664" y="956703"/>
                </a:cubicBezTo>
                <a:cubicBezTo>
                  <a:pt x="344696" y="953671"/>
                  <a:pt x="346365" y="949615"/>
                  <a:pt x="346365" y="945273"/>
                </a:cubicBezTo>
                <a:cubicBezTo>
                  <a:pt x="346365" y="940913"/>
                  <a:pt x="344696" y="936858"/>
                  <a:pt x="341664" y="933825"/>
                </a:cubicBezTo>
                <a:cubicBezTo>
                  <a:pt x="338614" y="930775"/>
                  <a:pt x="334559" y="929088"/>
                  <a:pt x="330234" y="929088"/>
                </a:cubicBezTo>
                <a:close/>
                <a:moveTo>
                  <a:pt x="285178" y="884032"/>
                </a:moveTo>
                <a:cubicBezTo>
                  <a:pt x="280854" y="884032"/>
                  <a:pt x="276799" y="885701"/>
                  <a:pt x="273767" y="888752"/>
                </a:cubicBezTo>
                <a:lnTo>
                  <a:pt x="252342" y="910176"/>
                </a:lnTo>
                <a:cubicBezTo>
                  <a:pt x="249292" y="913226"/>
                  <a:pt x="247605" y="917299"/>
                  <a:pt x="247605" y="921642"/>
                </a:cubicBezTo>
                <a:cubicBezTo>
                  <a:pt x="247605" y="925966"/>
                  <a:pt x="249292" y="930021"/>
                  <a:pt x="252342" y="933072"/>
                </a:cubicBezTo>
                <a:cubicBezTo>
                  <a:pt x="258658" y="939370"/>
                  <a:pt x="268922" y="939370"/>
                  <a:pt x="275220" y="933072"/>
                </a:cubicBezTo>
                <a:cubicBezTo>
                  <a:pt x="275238" y="933054"/>
                  <a:pt x="275238" y="933054"/>
                  <a:pt x="275238" y="933054"/>
                </a:cubicBezTo>
                <a:lnTo>
                  <a:pt x="296608" y="911683"/>
                </a:lnTo>
                <a:cubicBezTo>
                  <a:pt x="296626" y="911665"/>
                  <a:pt x="296626" y="911665"/>
                  <a:pt x="296644" y="911647"/>
                </a:cubicBezTo>
                <a:cubicBezTo>
                  <a:pt x="299695" y="908615"/>
                  <a:pt x="301381" y="904560"/>
                  <a:pt x="301381" y="900235"/>
                </a:cubicBezTo>
                <a:cubicBezTo>
                  <a:pt x="301381" y="895893"/>
                  <a:pt x="299695" y="891820"/>
                  <a:pt x="296644" y="888769"/>
                </a:cubicBezTo>
                <a:cubicBezTo>
                  <a:pt x="293594" y="885719"/>
                  <a:pt x="289521" y="884032"/>
                  <a:pt x="285196" y="884032"/>
                </a:cubicBezTo>
                <a:cubicBezTo>
                  <a:pt x="285178" y="884032"/>
                  <a:pt x="285178" y="884032"/>
                  <a:pt x="285178" y="884032"/>
                </a:cubicBezTo>
                <a:close/>
                <a:moveTo>
                  <a:pt x="278934" y="652635"/>
                </a:moveTo>
                <a:lnTo>
                  <a:pt x="218555" y="878021"/>
                </a:lnTo>
                <a:cubicBezTo>
                  <a:pt x="222556" y="882023"/>
                  <a:pt x="226450" y="885324"/>
                  <a:pt x="230254" y="887836"/>
                </a:cubicBezTo>
                <a:lnTo>
                  <a:pt x="251571" y="866520"/>
                </a:lnTo>
                <a:cubicBezTo>
                  <a:pt x="270088" y="848002"/>
                  <a:pt x="300251" y="848002"/>
                  <a:pt x="318804" y="866520"/>
                </a:cubicBezTo>
                <a:cubicBezTo>
                  <a:pt x="327184" y="874935"/>
                  <a:pt x="332028" y="885934"/>
                  <a:pt x="332621" y="897741"/>
                </a:cubicBezTo>
                <a:cubicBezTo>
                  <a:pt x="343997" y="898315"/>
                  <a:pt x="355193" y="902927"/>
                  <a:pt x="363860" y="911593"/>
                </a:cubicBezTo>
                <a:cubicBezTo>
                  <a:pt x="372240" y="919991"/>
                  <a:pt x="377084" y="930990"/>
                  <a:pt x="377676" y="942797"/>
                </a:cubicBezTo>
                <a:cubicBezTo>
                  <a:pt x="389501" y="943389"/>
                  <a:pt x="400518" y="948252"/>
                  <a:pt x="408916" y="956649"/>
                </a:cubicBezTo>
                <a:cubicBezTo>
                  <a:pt x="417564" y="965316"/>
                  <a:pt x="422176" y="976530"/>
                  <a:pt x="422750" y="987888"/>
                </a:cubicBezTo>
                <a:cubicBezTo>
                  <a:pt x="434557" y="988463"/>
                  <a:pt x="445574" y="993325"/>
                  <a:pt x="453971" y="1001723"/>
                </a:cubicBezTo>
                <a:cubicBezTo>
                  <a:pt x="462943" y="1010694"/>
                  <a:pt x="467877" y="1022627"/>
                  <a:pt x="467877" y="1035331"/>
                </a:cubicBezTo>
                <a:cubicBezTo>
                  <a:pt x="467877" y="1044625"/>
                  <a:pt x="465222" y="1053489"/>
                  <a:pt x="460305" y="1061097"/>
                </a:cubicBezTo>
                <a:cubicBezTo>
                  <a:pt x="465096" y="1065798"/>
                  <a:pt x="469690" y="1069943"/>
                  <a:pt x="474068" y="1073460"/>
                </a:cubicBezTo>
                <a:cubicBezTo>
                  <a:pt x="474517" y="1073801"/>
                  <a:pt x="475001" y="1074250"/>
                  <a:pt x="475378" y="1074627"/>
                </a:cubicBezTo>
                <a:cubicBezTo>
                  <a:pt x="486790" y="1086146"/>
                  <a:pt x="499422" y="1085446"/>
                  <a:pt x="506348" y="1079938"/>
                </a:cubicBezTo>
                <a:cubicBezTo>
                  <a:pt x="513884" y="1073945"/>
                  <a:pt x="514046" y="1062928"/>
                  <a:pt x="506886" y="1050995"/>
                </a:cubicBezTo>
                <a:cubicBezTo>
                  <a:pt x="486359" y="1029876"/>
                  <a:pt x="463266" y="1000664"/>
                  <a:pt x="437948" y="963755"/>
                </a:cubicBezTo>
                <a:cubicBezTo>
                  <a:pt x="433067" y="956613"/>
                  <a:pt x="434880" y="946834"/>
                  <a:pt x="442003" y="941936"/>
                </a:cubicBezTo>
                <a:cubicBezTo>
                  <a:pt x="445484" y="939567"/>
                  <a:pt x="449647" y="938688"/>
                  <a:pt x="453774" y="939459"/>
                </a:cubicBezTo>
                <a:cubicBezTo>
                  <a:pt x="457901" y="940231"/>
                  <a:pt x="461472" y="942564"/>
                  <a:pt x="463840" y="946027"/>
                </a:cubicBezTo>
                <a:cubicBezTo>
                  <a:pt x="494792" y="991172"/>
                  <a:pt x="521887" y="1023919"/>
                  <a:pt x="544316" y="1043387"/>
                </a:cubicBezTo>
                <a:cubicBezTo>
                  <a:pt x="544657" y="1043692"/>
                  <a:pt x="544980" y="1043997"/>
                  <a:pt x="545285" y="1044338"/>
                </a:cubicBezTo>
                <a:cubicBezTo>
                  <a:pt x="556571" y="1055696"/>
                  <a:pt x="569203" y="1054979"/>
                  <a:pt x="576112" y="1049470"/>
                </a:cubicBezTo>
                <a:cubicBezTo>
                  <a:pt x="583576" y="1043531"/>
                  <a:pt x="583809" y="1032675"/>
                  <a:pt x="576883" y="1020904"/>
                </a:cubicBezTo>
                <a:cubicBezTo>
                  <a:pt x="550901" y="995981"/>
                  <a:pt x="520380" y="957026"/>
                  <a:pt x="486036" y="904901"/>
                </a:cubicBezTo>
                <a:cubicBezTo>
                  <a:pt x="481299" y="897687"/>
                  <a:pt x="483291" y="887944"/>
                  <a:pt x="490504" y="883171"/>
                </a:cubicBezTo>
                <a:cubicBezTo>
                  <a:pt x="497717" y="878416"/>
                  <a:pt x="507461" y="880408"/>
                  <a:pt x="512233" y="887621"/>
                </a:cubicBezTo>
                <a:cubicBezTo>
                  <a:pt x="549035" y="943479"/>
                  <a:pt x="580741" y="983133"/>
                  <a:pt x="606436" y="1005383"/>
                </a:cubicBezTo>
                <a:cubicBezTo>
                  <a:pt x="606759" y="1005670"/>
                  <a:pt x="607064" y="1005957"/>
                  <a:pt x="607351" y="1006262"/>
                </a:cubicBezTo>
                <a:cubicBezTo>
                  <a:pt x="618745" y="1017710"/>
                  <a:pt x="631359" y="1016993"/>
                  <a:pt x="638267" y="1011466"/>
                </a:cubicBezTo>
                <a:cubicBezTo>
                  <a:pt x="645660" y="1005545"/>
                  <a:pt x="645929" y="994779"/>
                  <a:pt x="639111" y="983098"/>
                </a:cubicBezTo>
                <a:cubicBezTo>
                  <a:pt x="607118" y="954747"/>
                  <a:pt x="569293" y="905672"/>
                  <a:pt x="523538" y="833181"/>
                </a:cubicBezTo>
                <a:cubicBezTo>
                  <a:pt x="518944" y="825878"/>
                  <a:pt x="521151" y="816189"/>
                  <a:pt x="528436" y="811559"/>
                </a:cubicBezTo>
                <a:cubicBezTo>
                  <a:pt x="535775" y="806948"/>
                  <a:pt x="545482" y="809155"/>
                  <a:pt x="550076" y="816458"/>
                </a:cubicBezTo>
                <a:cubicBezTo>
                  <a:pt x="594378" y="886634"/>
                  <a:pt x="631880" y="935279"/>
                  <a:pt x="661504" y="961045"/>
                </a:cubicBezTo>
                <a:cubicBezTo>
                  <a:pt x="661576" y="961117"/>
                  <a:pt x="661647" y="961171"/>
                  <a:pt x="661719" y="961243"/>
                </a:cubicBezTo>
                <a:cubicBezTo>
                  <a:pt x="661989" y="961476"/>
                  <a:pt x="662240" y="961709"/>
                  <a:pt x="662491" y="961960"/>
                </a:cubicBezTo>
                <a:cubicBezTo>
                  <a:pt x="673885" y="973462"/>
                  <a:pt x="686517" y="972762"/>
                  <a:pt x="693461" y="967236"/>
                </a:cubicBezTo>
                <a:cubicBezTo>
                  <a:pt x="701177" y="961081"/>
                  <a:pt x="701159" y="949669"/>
                  <a:pt x="693443" y="937414"/>
                </a:cubicBezTo>
                <a:lnTo>
                  <a:pt x="686966" y="928209"/>
                </a:lnTo>
                <a:cubicBezTo>
                  <a:pt x="583720" y="781271"/>
                  <a:pt x="531002" y="706250"/>
                  <a:pt x="484960" y="706250"/>
                </a:cubicBezTo>
                <a:cubicBezTo>
                  <a:pt x="484403" y="706250"/>
                  <a:pt x="483847" y="706268"/>
                  <a:pt x="483291" y="706286"/>
                </a:cubicBezTo>
                <a:cubicBezTo>
                  <a:pt x="452159" y="721896"/>
                  <a:pt x="411320" y="725359"/>
                  <a:pt x="373872" y="715527"/>
                </a:cubicBezTo>
                <a:cubicBezTo>
                  <a:pt x="342579" y="707309"/>
                  <a:pt x="321406" y="681739"/>
                  <a:pt x="316454" y="657731"/>
                </a:cubicBezTo>
                <a:cubicBezTo>
                  <a:pt x="303965" y="656619"/>
                  <a:pt x="291423" y="654914"/>
                  <a:pt x="278934" y="652635"/>
                </a:cubicBezTo>
                <a:close/>
                <a:moveTo>
                  <a:pt x="842929" y="606323"/>
                </a:moveTo>
                <a:cubicBezTo>
                  <a:pt x="851273" y="604080"/>
                  <a:pt x="859903" y="609069"/>
                  <a:pt x="862146" y="617412"/>
                </a:cubicBezTo>
                <a:lnTo>
                  <a:pt x="872482" y="656062"/>
                </a:lnTo>
                <a:cubicBezTo>
                  <a:pt x="874725" y="664406"/>
                  <a:pt x="869772" y="673037"/>
                  <a:pt x="861411" y="675279"/>
                </a:cubicBezTo>
                <a:cubicBezTo>
                  <a:pt x="860047" y="675638"/>
                  <a:pt x="858737" y="675800"/>
                  <a:pt x="857373" y="675800"/>
                </a:cubicBezTo>
                <a:cubicBezTo>
                  <a:pt x="857355" y="675800"/>
                  <a:pt x="857338" y="675800"/>
                  <a:pt x="857320" y="675800"/>
                </a:cubicBezTo>
                <a:cubicBezTo>
                  <a:pt x="850268" y="675800"/>
                  <a:pt x="844041" y="671027"/>
                  <a:pt x="842193" y="664208"/>
                </a:cubicBezTo>
                <a:lnTo>
                  <a:pt x="831840" y="625541"/>
                </a:lnTo>
                <a:cubicBezTo>
                  <a:pt x="829615" y="617179"/>
                  <a:pt x="834603" y="608566"/>
                  <a:pt x="842929" y="606323"/>
                </a:cubicBezTo>
                <a:close/>
                <a:moveTo>
                  <a:pt x="203662" y="606323"/>
                </a:moveTo>
                <a:cubicBezTo>
                  <a:pt x="207717" y="607417"/>
                  <a:pt x="211091" y="610019"/>
                  <a:pt x="213190" y="613644"/>
                </a:cubicBezTo>
                <a:cubicBezTo>
                  <a:pt x="215271" y="617268"/>
                  <a:pt x="215828" y="621485"/>
                  <a:pt x="214769" y="625540"/>
                </a:cubicBezTo>
                <a:lnTo>
                  <a:pt x="204416" y="664190"/>
                </a:lnTo>
                <a:cubicBezTo>
                  <a:pt x="202585" y="671027"/>
                  <a:pt x="196377" y="675799"/>
                  <a:pt x="189289" y="675799"/>
                </a:cubicBezTo>
                <a:cubicBezTo>
                  <a:pt x="189271" y="675799"/>
                  <a:pt x="189271" y="675799"/>
                  <a:pt x="189271" y="675799"/>
                </a:cubicBezTo>
                <a:cubicBezTo>
                  <a:pt x="187872" y="675799"/>
                  <a:pt x="186508" y="675620"/>
                  <a:pt x="185198" y="675279"/>
                </a:cubicBezTo>
                <a:cubicBezTo>
                  <a:pt x="176837" y="673036"/>
                  <a:pt x="171866" y="664405"/>
                  <a:pt x="174109" y="656062"/>
                </a:cubicBezTo>
                <a:lnTo>
                  <a:pt x="184463" y="617430"/>
                </a:lnTo>
                <a:cubicBezTo>
                  <a:pt x="186706" y="609086"/>
                  <a:pt x="195318" y="604098"/>
                  <a:pt x="203662" y="606323"/>
                </a:cubicBezTo>
                <a:close/>
                <a:moveTo>
                  <a:pt x="613270" y="596033"/>
                </a:moveTo>
                <a:cubicBezTo>
                  <a:pt x="582657" y="591955"/>
                  <a:pt x="548784" y="600725"/>
                  <a:pt x="513130" y="622544"/>
                </a:cubicBezTo>
                <a:cubicBezTo>
                  <a:pt x="493195" y="634728"/>
                  <a:pt x="396624" y="644579"/>
                  <a:pt x="365367" y="639806"/>
                </a:cubicBezTo>
                <a:cubicBezTo>
                  <a:pt x="357687" y="638621"/>
                  <a:pt x="348249" y="638568"/>
                  <a:pt x="346921" y="644973"/>
                </a:cubicBezTo>
                <a:cubicBezTo>
                  <a:pt x="344768" y="655380"/>
                  <a:pt x="356395" y="678581"/>
                  <a:pt x="381857" y="685274"/>
                </a:cubicBezTo>
                <a:cubicBezTo>
                  <a:pt x="406081" y="691626"/>
                  <a:pt x="442344" y="692828"/>
                  <a:pt x="471502" y="677146"/>
                </a:cubicBezTo>
                <a:cubicBezTo>
                  <a:pt x="473260" y="676195"/>
                  <a:pt x="475216" y="675585"/>
                  <a:pt x="477298" y="675351"/>
                </a:cubicBezTo>
                <a:cubicBezTo>
                  <a:pt x="542881" y="668569"/>
                  <a:pt x="592584" y="739337"/>
                  <a:pt x="712678" y="910284"/>
                </a:cubicBezTo>
                <a:lnTo>
                  <a:pt x="715262" y="913944"/>
                </a:lnTo>
                <a:cubicBezTo>
                  <a:pt x="746179" y="915182"/>
                  <a:pt x="798501" y="896019"/>
                  <a:pt x="827677" y="876837"/>
                </a:cubicBezTo>
                <a:lnTo>
                  <a:pt x="770402" y="663042"/>
                </a:lnTo>
                <a:cubicBezTo>
                  <a:pt x="740580" y="675872"/>
                  <a:pt x="711889" y="670202"/>
                  <a:pt x="693856" y="646606"/>
                </a:cubicBezTo>
                <a:cubicBezTo>
                  <a:pt x="671239" y="617036"/>
                  <a:pt x="643884" y="600111"/>
                  <a:pt x="613270" y="596033"/>
                </a:cubicBezTo>
                <a:close/>
                <a:moveTo>
                  <a:pt x="919511" y="550538"/>
                </a:moveTo>
                <a:lnTo>
                  <a:pt x="883068" y="560299"/>
                </a:lnTo>
                <a:cubicBezTo>
                  <a:pt x="882961" y="560335"/>
                  <a:pt x="882835" y="560353"/>
                  <a:pt x="882727" y="560388"/>
                </a:cubicBezTo>
                <a:lnTo>
                  <a:pt x="782568" y="587232"/>
                </a:lnTo>
                <a:lnTo>
                  <a:pt x="874796" y="931349"/>
                </a:lnTo>
                <a:lnTo>
                  <a:pt x="1011722" y="894655"/>
                </a:lnTo>
                <a:close/>
                <a:moveTo>
                  <a:pt x="127062" y="550538"/>
                </a:moveTo>
                <a:lnTo>
                  <a:pt x="34851" y="894655"/>
                </a:lnTo>
                <a:lnTo>
                  <a:pt x="171794" y="931349"/>
                </a:lnTo>
                <a:lnTo>
                  <a:pt x="186006" y="878344"/>
                </a:lnTo>
                <a:cubicBezTo>
                  <a:pt x="186006" y="878308"/>
                  <a:pt x="186024" y="878273"/>
                  <a:pt x="186024" y="878255"/>
                </a:cubicBezTo>
                <a:lnTo>
                  <a:pt x="264005" y="587232"/>
                </a:lnTo>
                <a:close/>
                <a:moveTo>
                  <a:pt x="255105" y="459923"/>
                </a:moveTo>
                <a:lnTo>
                  <a:pt x="318535" y="459923"/>
                </a:lnTo>
                <a:cubicBezTo>
                  <a:pt x="327184" y="459923"/>
                  <a:pt x="334218" y="466957"/>
                  <a:pt x="334218" y="475606"/>
                </a:cubicBezTo>
                <a:cubicBezTo>
                  <a:pt x="334218" y="479786"/>
                  <a:pt x="332585" y="483734"/>
                  <a:pt x="329624" y="486694"/>
                </a:cubicBezTo>
                <a:cubicBezTo>
                  <a:pt x="326664" y="489655"/>
                  <a:pt x="322716" y="491288"/>
                  <a:pt x="318535" y="491288"/>
                </a:cubicBezTo>
                <a:lnTo>
                  <a:pt x="255105" y="491288"/>
                </a:lnTo>
                <a:cubicBezTo>
                  <a:pt x="246457" y="491288"/>
                  <a:pt x="239405" y="484254"/>
                  <a:pt x="239423" y="475606"/>
                </a:cubicBezTo>
                <a:cubicBezTo>
                  <a:pt x="239423" y="466957"/>
                  <a:pt x="246457" y="459923"/>
                  <a:pt x="255105" y="459923"/>
                </a:cubicBezTo>
                <a:close/>
                <a:moveTo>
                  <a:pt x="634283" y="459905"/>
                </a:moveTo>
                <a:lnTo>
                  <a:pt x="791503" y="459905"/>
                </a:lnTo>
                <a:cubicBezTo>
                  <a:pt x="800152" y="459905"/>
                  <a:pt x="807185" y="466957"/>
                  <a:pt x="807185" y="475587"/>
                </a:cubicBezTo>
                <a:cubicBezTo>
                  <a:pt x="807185" y="479768"/>
                  <a:pt x="805553" y="483716"/>
                  <a:pt x="802592" y="486676"/>
                </a:cubicBezTo>
                <a:cubicBezTo>
                  <a:pt x="799631" y="489637"/>
                  <a:pt x="795684" y="491270"/>
                  <a:pt x="791503" y="491270"/>
                </a:cubicBezTo>
                <a:lnTo>
                  <a:pt x="634283" y="491270"/>
                </a:lnTo>
                <a:cubicBezTo>
                  <a:pt x="625635" y="491270"/>
                  <a:pt x="618601" y="484236"/>
                  <a:pt x="618601" y="475587"/>
                </a:cubicBezTo>
                <a:cubicBezTo>
                  <a:pt x="618601" y="466939"/>
                  <a:pt x="625635" y="459905"/>
                  <a:pt x="634283" y="459905"/>
                </a:cubicBezTo>
                <a:close/>
                <a:moveTo>
                  <a:pt x="376617" y="459905"/>
                </a:moveTo>
                <a:lnTo>
                  <a:pt x="576219" y="459905"/>
                </a:lnTo>
                <a:cubicBezTo>
                  <a:pt x="584868" y="459905"/>
                  <a:pt x="591902" y="466957"/>
                  <a:pt x="591902" y="475587"/>
                </a:cubicBezTo>
                <a:cubicBezTo>
                  <a:pt x="591902" y="479768"/>
                  <a:pt x="590269" y="483716"/>
                  <a:pt x="587308" y="486676"/>
                </a:cubicBezTo>
                <a:cubicBezTo>
                  <a:pt x="584348" y="489637"/>
                  <a:pt x="580400" y="491270"/>
                  <a:pt x="576219" y="491270"/>
                </a:cubicBezTo>
                <a:lnTo>
                  <a:pt x="376617" y="491270"/>
                </a:lnTo>
                <a:cubicBezTo>
                  <a:pt x="367969" y="491270"/>
                  <a:pt x="360935" y="484236"/>
                  <a:pt x="360935" y="475587"/>
                </a:cubicBezTo>
                <a:cubicBezTo>
                  <a:pt x="360935" y="466939"/>
                  <a:pt x="367969" y="459905"/>
                  <a:pt x="376617" y="459905"/>
                </a:cubicBezTo>
                <a:close/>
                <a:moveTo>
                  <a:pt x="709717" y="360804"/>
                </a:moveTo>
                <a:lnTo>
                  <a:pt x="791503" y="360804"/>
                </a:lnTo>
                <a:cubicBezTo>
                  <a:pt x="800152" y="360804"/>
                  <a:pt x="807186" y="367838"/>
                  <a:pt x="807186" y="376486"/>
                </a:cubicBezTo>
                <a:cubicBezTo>
                  <a:pt x="807186" y="380667"/>
                  <a:pt x="805553" y="384615"/>
                  <a:pt x="802592" y="387575"/>
                </a:cubicBezTo>
                <a:cubicBezTo>
                  <a:pt x="799631" y="390536"/>
                  <a:pt x="795684" y="392169"/>
                  <a:pt x="791503" y="392169"/>
                </a:cubicBezTo>
                <a:lnTo>
                  <a:pt x="709717" y="392169"/>
                </a:lnTo>
                <a:cubicBezTo>
                  <a:pt x="701069" y="392169"/>
                  <a:pt x="694035" y="385135"/>
                  <a:pt x="694035" y="376486"/>
                </a:cubicBezTo>
                <a:cubicBezTo>
                  <a:pt x="694035" y="367838"/>
                  <a:pt x="701069" y="360804"/>
                  <a:pt x="709717" y="360804"/>
                </a:cubicBezTo>
                <a:close/>
                <a:moveTo>
                  <a:pt x="491418" y="360804"/>
                </a:moveTo>
                <a:lnTo>
                  <a:pt x="651635" y="360804"/>
                </a:lnTo>
                <a:cubicBezTo>
                  <a:pt x="660283" y="360804"/>
                  <a:pt x="667317" y="367838"/>
                  <a:pt x="667317" y="376486"/>
                </a:cubicBezTo>
                <a:cubicBezTo>
                  <a:pt x="667317" y="385135"/>
                  <a:pt x="660283" y="392169"/>
                  <a:pt x="651635" y="392169"/>
                </a:cubicBezTo>
                <a:lnTo>
                  <a:pt x="491418" y="392169"/>
                </a:lnTo>
                <a:cubicBezTo>
                  <a:pt x="482770" y="392169"/>
                  <a:pt x="475736" y="385135"/>
                  <a:pt x="475736" y="376486"/>
                </a:cubicBezTo>
                <a:cubicBezTo>
                  <a:pt x="475736" y="367838"/>
                  <a:pt x="482770" y="360804"/>
                  <a:pt x="491418" y="360804"/>
                </a:cubicBezTo>
                <a:close/>
                <a:moveTo>
                  <a:pt x="255105" y="360804"/>
                </a:moveTo>
                <a:lnTo>
                  <a:pt x="433373" y="360804"/>
                </a:lnTo>
                <a:cubicBezTo>
                  <a:pt x="442021" y="360804"/>
                  <a:pt x="449055" y="367838"/>
                  <a:pt x="449055" y="376486"/>
                </a:cubicBezTo>
                <a:cubicBezTo>
                  <a:pt x="449055" y="385135"/>
                  <a:pt x="442021" y="392169"/>
                  <a:pt x="433373" y="392169"/>
                </a:cubicBezTo>
                <a:lnTo>
                  <a:pt x="255105" y="392169"/>
                </a:lnTo>
                <a:cubicBezTo>
                  <a:pt x="246457" y="392169"/>
                  <a:pt x="239405" y="385135"/>
                  <a:pt x="239423" y="376486"/>
                </a:cubicBezTo>
                <a:cubicBezTo>
                  <a:pt x="239423" y="367838"/>
                  <a:pt x="246457" y="360804"/>
                  <a:pt x="255105" y="360804"/>
                </a:cubicBezTo>
                <a:close/>
                <a:moveTo>
                  <a:pt x="588187" y="261703"/>
                </a:moveTo>
                <a:lnTo>
                  <a:pt x="791485" y="261703"/>
                </a:lnTo>
                <a:cubicBezTo>
                  <a:pt x="800134" y="261703"/>
                  <a:pt x="807168" y="268737"/>
                  <a:pt x="807168" y="277385"/>
                </a:cubicBezTo>
                <a:cubicBezTo>
                  <a:pt x="807168" y="281566"/>
                  <a:pt x="805535" y="285514"/>
                  <a:pt x="802574" y="288474"/>
                </a:cubicBezTo>
                <a:cubicBezTo>
                  <a:pt x="799614" y="291435"/>
                  <a:pt x="795666" y="293068"/>
                  <a:pt x="791485" y="293068"/>
                </a:cubicBezTo>
                <a:lnTo>
                  <a:pt x="588205" y="293068"/>
                </a:lnTo>
                <a:cubicBezTo>
                  <a:pt x="579557" y="293068"/>
                  <a:pt x="572523" y="286034"/>
                  <a:pt x="572523" y="277385"/>
                </a:cubicBezTo>
                <a:cubicBezTo>
                  <a:pt x="572523" y="268737"/>
                  <a:pt x="579575" y="261703"/>
                  <a:pt x="588187" y="261703"/>
                </a:cubicBezTo>
                <a:close/>
                <a:moveTo>
                  <a:pt x="421350" y="261703"/>
                </a:moveTo>
                <a:lnTo>
                  <a:pt x="530159" y="261703"/>
                </a:lnTo>
                <a:cubicBezTo>
                  <a:pt x="538807" y="261703"/>
                  <a:pt x="545841" y="268737"/>
                  <a:pt x="545841" y="277385"/>
                </a:cubicBezTo>
                <a:cubicBezTo>
                  <a:pt x="545841" y="281566"/>
                  <a:pt x="544208" y="285514"/>
                  <a:pt x="541248" y="288474"/>
                </a:cubicBezTo>
                <a:cubicBezTo>
                  <a:pt x="538269" y="291435"/>
                  <a:pt x="534340" y="293068"/>
                  <a:pt x="530159" y="293068"/>
                </a:cubicBezTo>
                <a:lnTo>
                  <a:pt x="421350" y="293068"/>
                </a:lnTo>
                <a:cubicBezTo>
                  <a:pt x="412702" y="293068"/>
                  <a:pt x="405668" y="286034"/>
                  <a:pt x="405668" y="277385"/>
                </a:cubicBezTo>
                <a:cubicBezTo>
                  <a:pt x="405668" y="268737"/>
                  <a:pt x="412702" y="261703"/>
                  <a:pt x="421350" y="261703"/>
                </a:cubicBezTo>
                <a:close/>
                <a:moveTo>
                  <a:pt x="255105" y="261703"/>
                </a:moveTo>
                <a:lnTo>
                  <a:pt x="363268" y="261703"/>
                </a:lnTo>
                <a:cubicBezTo>
                  <a:pt x="371917" y="261703"/>
                  <a:pt x="378950" y="268737"/>
                  <a:pt x="378950" y="277385"/>
                </a:cubicBezTo>
                <a:cubicBezTo>
                  <a:pt x="378950" y="281566"/>
                  <a:pt x="377318" y="285514"/>
                  <a:pt x="374357" y="288474"/>
                </a:cubicBezTo>
                <a:cubicBezTo>
                  <a:pt x="371396" y="291435"/>
                  <a:pt x="367449" y="293068"/>
                  <a:pt x="363268" y="293068"/>
                </a:cubicBezTo>
                <a:lnTo>
                  <a:pt x="255105" y="293068"/>
                </a:lnTo>
                <a:cubicBezTo>
                  <a:pt x="246457" y="293068"/>
                  <a:pt x="239405" y="286034"/>
                  <a:pt x="239423" y="277385"/>
                </a:cubicBezTo>
                <a:cubicBezTo>
                  <a:pt x="239423" y="268737"/>
                  <a:pt x="246457" y="261703"/>
                  <a:pt x="255105" y="261703"/>
                </a:cubicBezTo>
                <a:close/>
                <a:moveTo>
                  <a:pt x="392641" y="145054"/>
                </a:moveTo>
                <a:lnTo>
                  <a:pt x="653896" y="145054"/>
                </a:lnTo>
                <a:cubicBezTo>
                  <a:pt x="662545" y="145054"/>
                  <a:pt x="669579" y="152088"/>
                  <a:pt x="669579" y="160736"/>
                </a:cubicBezTo>
                <a:cubicBezTo>
                  <a:pt x="669579" y="164917"/>
                  <a:pt x="667946" y="168865"/>
                  <a:pt x="664985" y="171825"/>
                </a:cubicBezTo>
                <a:cubicBezTo>
                  <a:pt x="662025" y="174786"/>
                  <a:pt x="658077" y="176419"/>
                  <a:pt x="653896" y="176419"/>
                </a:cubicBezTo>
                <a:lnTo>
                  <a:pt x="392659" y="176419"/>
                </a:lnTo>
                <a:cubicBezTo>
                  <a:pt x="384011" y="176419"/>
                  <a:pt x="376977" y="169385"/>
                  <a:pt x="376959" y="160736"/>
                </a:cubicBezTo>
                <a:cubicBezTo>
                  <a:pt x="376959" y="152088"/>
                  <a:pt x="383993" y="145054"/>
                  <a:pt x="392641" y="145054"/>
                </a:cubicBezTo>
                <a:close/>
                <a:moveTo>
                  <a:pt x="455586" y="79255"/>
                </a:moveTo>
                <a:lnTo>
                  <a:pt x="590987" y="79255"/>
                </a:lnTo>
                <a:cubicBezTo>
                  <a:pt x="599636" y="79255"/>
                  <a:pt x="606669" y="86289"/>
                  <a:pt x="606669" y="94937"/>
                </a:cubicBezTo>
                <a:cubicBezTo>
                  <a:pt x="606669" y="99136"/>
                  <a:pt x="605037" y="103084"/>
                  <a:pt x="602076" y="106044"/>
                </a:cubicBezTo>
                <a:cubicBezTo>
                  <a:pt x="599115" y="108987"/>
                  <a:pt x="595168" y="110620"/>
                  <a:pt x="590987" y="110620"/>
                </a:cubicBezTo>
                <a:lnTo>
                  <a:pt x="455586" y="110620"/>
                </a:lnTo>
                <a:cubicBezTo>
                  <a:pt x="446938" y="110620"/>
                  <a:pt x="439904" y="103586"/>
                  <a:pt x="439904" y="94937"/>
                </a:cubicBezTo>
                <a:cubicBezTo>
                  <a:pt x="439904" y="86289"/>
                  <a:pt x="446938" y="79255"/>
                  <a:pt x="455586" y="79255"/>
                </a:cubicBezTo>
                <a:close/>
                <a:moveTo>
                  <a:pt x="183835" y="31365"/>
                </a:moveTo>
                <a:lnTo>
                  <a:pt x="183835" y="533276"/>
                </a:lnTo>
                <a:lnTo>
                  <a:pt x="287278" y="560999"/>
                </a:lnTo>
                <a:cubicBezTo>
                  <a:pt x="291315" y="562093"/>
                  <a:pt x="294706" y="564677"/>
                  <a:pt x="296806" y="568284"/>
                </a:cubicBezTo>
                <a:cubicBezTo>
                  <a:pt x="298923" y="571926"/>
                  <a:pt x="299479" y="576161"/>
                  <a:pt x="298385" y="580216"/>
                </a:cubicBezTo>
                <a:lnTo>
                  <a:pt x="287098" y="622311"/>
                </a:lnTo>
                <a:cubicBezTo>
                  <a:pt x="298313" y="624285"/>
                  <a:pt x="309563" y="625738"/>
                  <a:pt x="320796" y="626707"/>
                </a:cubicBezTo>
                <a:cubicBezTo>
                  <a:pt x="328260" y="614093"/>
                  <a:pt x="343835" y="604798"/>
                  <a:pt x="370140" y="608800"/>
                </a:cubicBezTo>
                <a:cubicBezTo>
                  <a:pt x="398652" y="613160"/>
                  <a:pt x="486754" y="601891"/>
                  <a:pt x="496784" y="595773"/>
                </a:cubicBezTo>
                <a:cubicBezTo>
                  <a:pt x="582410" y="543378"/>
                  <a:pt x="663316" y="554970"/>
                  <a:pt x="718779" y="627550"/>
                </a:cubicBezTo>
                <a:cubicBezTo>
                  <a:pt x="729617" y="641708"/>
                  <a:pt x="746950" y="639842"/>
                  <a:pt x="762166" y="632216"/>
                </a:cubicBezTo>
                <a:lnTo>
                  <a:pt x="748224" y="580198"/>
                </a:lnTo>
                <a:cubicBezTo>
                  <a:pt x="747130" y="576143"/>
                  <a:pt x="747686" y="571908"/>
                  <a:pt x="749785" y="568284"/>
                </a:cubicBezTo>
                <a:cubicBezTo>
                  <a:pt x="751849" y="564677"/>
                  <a:pt x="755240" y="562093"/>
                  <a:pt x="759295" y="560999"/>
                </a:cubicBezTo>
                <a:lnTo>
                  <a:pt x="862757" y="533276"/>
                </a:lnTo>
                <a:lnTo>
                  <a:pt x="862775" y="31365"/>
                </a:lnTo>
                <a:close/>
                <a:moveTo>
                  <a:pt x="168152" y="0"/>
                </a:moveTo>
                <a:lnTo>
                  <a:pt x="878457" y="0"/>
                </a:lnTo>
                <a:cubicBezTo>
                  <a:pt x="887106" y="0"/>
                  <a:pt x="894139" y="7034"/>
                  <a:pt x="894139" y="15682"/>
                </a:cubicBezTo>
                <a:lnTo>
                  <a:pt x="894139" y="524879"/>
                </a:lnTo>
                <a:lnTo>
                  <a:pt x="926545" y="516194"/>
                </a:lnTo>
                <a:cubicBezTo>
                  <a:pt x="930582" y="515099"/>
                  <a:pt x="934817" y="515656"/>
                  <a:pt x="938460" y="517755"/>
                </a:cubicBezTo>
                <a:cubicBezTo>
                  <a:pt x="942084" y="519854"/>
                  <a:pt x="944668" y="523246"/>
                  <a:pt x="945744" y="527283"/>
                </a:cubicBezTo>
                <a:lnTo>
                  <a:pt x="1046084" y="901707"/>
                </a:lnTo>
                <a:cubicBezTo>
                  <a:pt x="1047142" y="905672"/>
                  <a:pt x="1046568" y="909996"/>
                  <a:pt x="1044522" y="913603"/>
                </a:cubicBezTo>
                <a:cubicBezTo>
                  <a:pt x="1042441" y="917192"/>
                  <a:pt x="1038960" y="919865"/>
                  <a:pt x="1034976" y="920924"/>
                </a:cubicBezTo>
                <a:lnTo>
                  <a:pt x="867763" y="965728"/>
                </a:lnTo>
                <a:cubicBezTo>
                  <a:pt x="866417" y="966069"/>
                  <a:pt x="865053" y="966249"/>
                  <a:pt x="863689" y="966249"/>
                </a:cubicBezTo>
                <a:cubicBezTo>
                  <a:pt x="856584" y="966249"/>
                  <a:pt x="850358" y="961458"/>
                  <a:pt x="848545" y="954604"/>
                </a:cubicBezTo>
                <a:lnTo>
                  <a:pt x="836200" y="908489"/>
                </a:lnTo>
                <a:cubicBezTo>
                  <a:pt x="806558" y="926002"/>
                  <a:pt x="764463" y="941756"/>
                  <a:pt x="729796" y="944807"/>
                </a:cubicBezTo>
                <a:cubicBezTo>
                  <a:pt x="733511" y="964885"/>
                  <a:pt x="725472" y="981913"/>
                  <a:pt x="713037" y="991818"/>
                </a:cubicBezTo>
                <a:cubicBezTo>
                  <a:pt x="704442" y="998690"/>
                  <a:pt x="693335" y="1002494"/>
                  <a:pt x="681780" y="1002494"/>
                </a:cubicBezTo>
                <a:cubicBezTo>
                  <a:pt x="679645" y="1002494"/>
                  <a:pt x="677527" y="1002333"/>
                  <a:pt x="675410" y="1002082"/>
                </a:cubicBezTo>
                <a:cubicBezTo>
                  <a:pt x="674477" y="1016400"/>
                  <a:pt x="667497" y="1028369"/>
                  <a:pt x="657861" y="1036048"/>
                </a:cubicBezTo>
                <a:cubicBezTo>
                  <a:pt x="649249" y="1042921"/>
                  <a:pt x="638142" y="1046707"/>
                  <a:pt x="626604" y="1046707"/>
                </a:cubicBezTo>
                <a:cubicBezTo>
                  <a:pt x="621921" y="1046707"/>
                  <a:pt x="617274" y="1046079"/>
                  <a:pt x="612716" y="1044841"/>
                </a:cubicBezTo>
                <a:cubicBezTo>
                  <a:pt x="610688" y="1057006"/>
                  <a:pt x="604247" y="1067162"/>
                  <a:pt x="595724" y="1073963"/>
                </a:cubicBezTo>
                <a:cubicBezTo>
                  <a:pt x="587111" y="1080835"/>
                  <a:pt x="576022" y="1084639"/>
                  <a:pt x="564467" y="1084639"/>
                </a:cubicBezTo>
                <a:cubicBezTo>
                  <a:pt x="564467" y="1084639"/>
                  <a:pt x="564449" y="1084639"/>
                  <a:pt x="564449" y="1084639"/>
                </a:cubicBezTo>
                <a:cubicBezTo>
                  <a:pt x="558330" y="1084639"/>
                  <a:pt x="550453" y="1083562"/>
                  <a:pt x="542001" y="1079740"/>
                </a:cubicBezTo>
                <a:cubicBezTo>
                  <a:pt x="539310" y="1089950"/>
                  <a:pt x="533424" y="1098491"/>
                  <a:pt x="525960" y="1104448"/>
                </a:cubicBezTo>
                <a:cubicBezTo>
                  <a:pt x="517329" y="1111339"/>
                  <a:pt x="506222" y="1115143"/>
                  <a:pt x="494703" y="1115143"/>
                </a:cubicBezTo>
                <a:cubicBezTo>
                  <a:pt x="479953" y="1115143"/>
                  <a:pt x="465455" y="1108845"/>
                  <a:pt x="453828" y="1097397"/>
                </a:cubicBezTo>
                <a:cubicBezTo>
                  <a:pt x="449055" y="1093521"/>
                  <a:pt x="444085" y="1089035"/>
                  <a:pt x="438953" y="1084029"/>
                </a:cubicBezTo>
                <a:lnTo>
                  <a:pt x="432601" y="1090363"/>
                </a:lnTo>
                <a:cubicBezTo>
                  <a:pt x="423647" y="1099335"/>
                  <a:pt x="411697" y="1104269"/>
                  <a:pt x="398993" y="1104269"/>
                </a:cubicBezTo>
                <a:cubicBezTo>
                  <a:pt x="386271" y="1104269"/>
                  <a:pt x="374339" y="1099335"/>
                  <a:pt x="365367" y="1090363"/>
                </a:cubicBezTo>
                <a:cubicBezTo>
                  <a:pt x="356719" y="1081714"/>
                  <a:pt x="352107" y="1070518"/>
                  <a:pt x="351533" y="1059159"/>
                </a:cubicBezTo>
                <a:cubicBezTo>
                  <a:pt x="339708" y="1058585"/>
                  <a:pt x="328691" y="1053705"/>
                  <a:pt x="320311" y="1045307"/>
                </a:cubicBezTo>
                <a:cubicBezTo>
                  <a:pt x="311645" y="1036658"/>
                  <a:pt x="307051" y="1025462"/>
                  <a:pt x="306477" y="1014104"/>
                </a:cubicBezTo>
                <a:cubicBezTo>
                  <a:pt x="294653" y="1013529"/>
                  <a:pt x="283635" y="1008649"/>
                  <a:pt x="275256" y="1000251"/>
                </a:cubicBezTo>
                <a:cubicBezTo>
                  <a:pt x="266876" y="991908"/>
                  <a:pt x="262014" y="980891"/>
                  <a:pt x="261439" y="969048"/>
                </a:cubicBezTo>
                <a:cubicBezTo>
                  <a:pt x="249615" y="968474"/>
                  <a:pt x="238597" y="963611"/>
                  <a:pt x="230200" y="955214"/>
                </a:cubicBezTo>
                <a:cubicBezTo>
                  <a:pt x="219578" y="944591"/>
                  <a:pt x="215038" y="930147"/>
                  <a:pt x="216599" y="916259"/>
                </a:cubicBezTo>
                <a:cubicBezTo>
                  <a:pt x="214266" y="914877"/>
                  <a:pt x="211934" y="913352"/>
                  <a:pt x="209601" y="911647"/>
                </a:cubicBezTo>
                <a:lnTo>
                  <a:pt x="198099" y="954586"/>
                </a:lnTo>
                <a:cubicBezTo>
                  <a:pt x="196251" y="961440"/>
                  <a:pt x="190007" y="966213"/>
                  <a:pt x="182937" y="966213"/>
                </a:cubicBezTo>
                <a:cubicBezTo>
                  <a:pt x="181556" y="966213"/>
                  <a:pt x="180192" y="966034"/>
                  <a:pt x="178882" y="965693"/>
                </a:cubicBezTo>
                <a:lnTo>
                  <a:pt x="11632" y="920888"/>
                </a:lnTo>
                <a:cubicBezTo>
                  <a:pt x="7631" y="919829"/>
                  <a:pt x="4150" y="917156"/>
                  <a:pt x="2104" y="913567"/>
                </a:cubicBezTo>
                <a:cubicBezTo>
                  <a:pt x="23" y="909979"/>
                  <a:pt x="-551" y="905744"/>
                  <a:pt x="543" y="901689"/>
                </a:cubicBezTo>
                <a:lnTo>
                  <a:pt x="100865" y="527247"/>
                </a:lnTo>
                <a:cubicBezTo>
                  <a:pt x="101923" y="523264"/>
                  <a:pt x="104597" y="519783"/>
                  <a:pt x="108185" y="517737"/>
                </a:cubicBezTo>
                <a:cubicBezTo>
                  <a:pt x="111774" y="515656"/>
                  <a:pt x="116009" y="515081"/>
                  <a:pt x="120064" y="516176"/>
                </a:cubicBezTo>
                <a:lnTo>
                  <a:pt x="152469" y="524861"/>
                </a:lnTo>
                <a:lnTo>
                  <a:pt x="152469" y="15682"/>
                </a:lnTo>
                <a:cubicBezTo>
                  <a:pt x="152469" y="7034"/>
                  <a:pt x="159503" y="0"/>
                  <a:pt x="168152" y="0"/>
                </a:cubicBezTo>
                <a:close/>
              </a:path>
            </a:pathLst>
          </a:custGeom>
          <a:solidFill>
            <a:schemeClr val="bg1"/>
          </a:solidFill>
          <a:ln w="1793" cap="flat">
            <a:noFill/>
            <a:prstDash val="solid"/>
            <a:miter/>
          </a:ln>
        </p:spPr>
        <p:txBody>
          <a:bodyPr rtlCol="0" anchor="ctr"/>
          <a:lstStyle/>
          <a:p>
            <a:endParaRPr lang="en-GB"/>
          </a:p>
        </p:txBody>
      </p:sp>
      <p:cxnSp>
        <p:nvCxnSpPr>
          <p:cNvPr id="57" name="Straight Connector 56">
            <a:extLst>
              <a:ext uri="{FF2B5EF4-FFF2-40B4-BE49-F238E27FC236}">
                <a16:creationId xmlns:a16="http://schemas.microsoft.com/office/drawing/2014/main" id="{4D581A36-E725-3D25-D6FA-1D3EB04275BA}"/>
              </a:ext>
            </a:extLst>
          </p:cNvPr>
          <p:cNvCxnSpPr/>
          <p:nvPr/>
        </p:nvCxnSpPr>
        <p:spPr>
          <a:xfrm>
            <a:off x="859865" y="3606555"/>
            <a:ext cx="227305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8" name="Straight Connector 57">
            <a:extLst>
              <a:ext uri="{FF2B5EF4-FFF2-40B4-BE49-F238E27FC236}">
                <a16:creationId xmlns:a16="http://schemas.microsoft.com/office/drawing/2014/main" id="{81839958-6AD3-EFB6-3D22-B8756E9416B8}"/>
              </a:ext>
            </a:extLst>
          </p:cNvPr>
          <p:cNvCxnSpPr/>
          <p:nvPr/>
        </p:nvCxnSpPr>
        <p:spPr>
          <a:xfrm>
            <a:off x="4821523" y="3591514"/>
            <a:ext cx="2273057"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59" name="Straight Connector 58">
            <a:extLst>
              <a:ext uri="{FF2B5EF4-FFF2-40B4-BE49-F238E27FC236}">
                <a16:creationId xmlns:a16="http://schemas.microsoft.com/office/drawing/2014/main" id="{0D12D4B8-C2F5-1559-147E-E7AF014B11F6}"/>
              </a:ext>
            </a:extLst>
          </p:cNvPr>
          <p:cNvCxnSpPr/>
          <p:nvPr/>
        </p:nvCxnSpPr>
        <p:spPr>
          <a:xfrm>
            <a:off x="8704425" y="3591514"/>
            <a:ext cx="2273057" cy="0"/>
          </a:xfrm>
          <a:prstGeom prst="line">
            <a:avLst/>
          </a:prstGeom>
        </p:spPr>
        <p:style>
          <a:lnRef idx="2">
            <a:schemeClr val="accent1"/>
          </a:lnRef>
          <a:fillRef idx="0">
            <a:schemeClr val="accent1"/>
          </a:fillRef>
          <a:effectRef idx="1">
            <a:schemeClr val="accent1"/>
          </a:effectRef>
          <a:fontRef idx="minor">
            <a:schemeClr val="tx1"/>
          </a:fontRef>
        </p:style>
      </p:cxnSp>
      <p:sp>
        <p:nvSpPr>
          <p:cNvPr id="60" name="TextBox 59">
            <a:extLst>
              <a:ext uri="{FF2B5EF4-FFF2-40B4-BE49-F238E27FC236}">
                <a16:creationId xmlns:a16="http://schemas.microsoft.com/office/drawing/2014/main" id="{783314A4-11B9-0F18-A683-A0173F455628}"/>
              </a:ext>
            </a:extLst>
          </p:cNvPr>
          <p:cNvSpPr txBox="1"/>
          <p:nvPr/>
        </p:nvSpPr>
        <p:spPr>
          <a:xfrm>
            <a:off x="875609" y="3251445"/>
            <a:ext cx="2665544" cy="307777"/>
          </a:xfrm>
          <a:prstGeom prst="rect">
            <a:avLst/>
          </a:prstGeom>
          <a:noFill/>
        </p:spPr>
        <p:txBody>
          <a:bodyPr wrap="square" rtlCol="0">
            <a:spAutoFit/>
          </a:bodyPr>
          <a:lstStyle/>
          <a:p>
            <a:r>
              <a:rPr lang="en-GB" sz="1400" b="1"/>
              <a:t>REC alignment by design</a:t>
            </a:r>
          </a:p>
        </p:txBody>
      </p:sp>
      <p:sp>
        <p:nvSpPr>
          <p:cNvPr id="62" name="TextBox 61">
            <a:extLst>
              <a:ext uri="{FF2B5EF4-FFF2-40B4-BE49-F238E27FC236}">
                <a16:creationId xmlns:a16="http://schemas.microsoft.com/office/drawing/2014/main" id="{BB9EBDC9-2438-6F98-6DC6-3D38061C3F78}"/>
              </a:ext>
            </a:extLst>
          </p:cNvPr>
          <p:cNvSpPr txBox="1"/>
          <p:nvPr/>
        </p:nvSpPr>
        <p:spPr>
          <a:xfrm>
            <a:off x="4625279" y="3252158"/>
            <a:ext cx="2665544" cy="307777"/>
          </a:xfrm>
          <a:prstGeom prst="rect">
            <a:avLst/>
          </a:prstGeom>
          <a:noFill/>
        </p:spPr>
        <p:txBody>
          <a:bodyPr wrap="square" rtlCol="0">
            <a:spAutoFit/>
          </a:bodyPr>
          <a:lstStyle/>
          <a:p>
            <a:pPr algn="ctr"/>
            <a:r>
              <a:rPr lang="en-GB" sz="1400" b="1"/>
              <a:t>Access to CCS</a:t>
            </a:r>
          </a:p>
        </p:txBody>
      </p:sp>
      <p:sp>
        <p:nvSpPr>
          <p:cNvPr id="64" name="TextBox 63">
            <a:extLst>
              <a:ext uri="{FF2B5EF4-FFF2-40B4-BE49-F238E27FC236}">
                <a16:creationId xmlns:a16="http://schemas.microsoft.com/office/drawing/2014/main" id="{C0D8AFE4-E128-50D6-3FAD-759625F404E9}"/>
              </a:ext>
            </a:extLst>
          </p:cNvPr>
          <p:cNvSpPr txBox="1"/>
          <p:nvPr/>
        </p:nvSpPr>
        <p:spPr>
          <a:xfrm>
            <a:off x="8508181" y="3237780"/>
            <a:ext cx="2665544" cy="307777"/>
          </a:xfrm>
          <a:prstGeom prst="rect">
            <a:avLst/>
          </a:prstGeom>
          <a:noFill/>
        </p:spPr>
        <p:txBody>
          <a:bodyPr wrap="square" rtlCol="0">
            <a:spAutoFit/>
          </a:bodyPr>
          <a:lstStyle/>
          <a:p>
            <a:pPr algn="ctr"/>
            <a:r>
              <a:rPr lang="en-GB" sz="1400" b="1"/>
              <a:t>Change control tracks the REC</a:t>
            </a:r>
          </a:p>
        </p:txBody>
      </p:sp>
      <p:sp>
        <p:nvSpPr>
          <p:cNvPr id="68" name="TextBox 67">
            <a:extLst>
              <a:ext uri="{FF2B5EF4-FFF2-40B4-BE49-F238E27FC236}">
                <a16:creationId xmlns:a16="http://schemas.microsoft.com/office/drawing/2014/main" id="{CEC4EFF2-DAA7-EC91-5911-E7AF3E109010}"/>
              </a:ext>
            </a:extLst>
          </p:cNvPr>
          <p:cNvSpPr txBox="1"/>
          <p:nvPr/>
        </p:nvSpPr>
        <p:spPr>
          <a:xfrm>
            <a:off x="533502" y="3708645"/>
            <a:ext cx="2987807" cy="600164"/>
          </a:xfrm>
          <a:prstGeom prst="rect">
            <a:avLst/>
          </a:prstGeom>
          <a:noFill/>
        </p:spPr>
        <p:txBody>
          <a:bodyPr wrap="square">
            <a:spAutoFit/>
          </a:bodyPr>
          <a:lstStyle/>
          <a:p>
            <a:pPr algn="ctr"/>
            <a:r>
              <a:rPr lang="en-US" sz="1100" i="1">
                <a:latin typeface="Figtree" panose="020B0604020202020204" charset="0"/>
              </a:rPr>
              <a:t>REC definitions and obligations are incorporated on an Equivalent Basis, ensuring consistency as the REC evolves</a:t>
            </a:r>
          </a:p>
        </p:txBody>
      </p:sp>
      <p:sp>
        <p:nvSpPr>
          <p:cNvPr id="70" name="TextBox 69">
            <a:extLst>
              <a:ext uri="{FF2B5EF4-FFF2-40B4-BE49-F238E27FC236}">
                <a16:creationId xmlns:a16="http://schemas.microsoft.com/office/drawing/2014/main" id="{24C06367-790D-B56E-4AAB-E5F701D60B46}"/>
              </a:ext>
            </a:extLst>
          </p:cNvPr>
          <p:cNvSpPr txBox="1"/>
          <p:nvPr/>
        </p:nvSpPr>
        <p:spPr>
          <a:xfrm>
            <a:off x="4544917" y="3696129"/>
            <a:ext cx="2851339" cy="769441"/>
          </a:xfrm>
          <a:prstGeom prst="rect">
            <a:avLst/>
          </a:prstGeom>
          <a:noFill/>
        </p:spPr>
        <p:txBody>
          <a:bodyPr wrap="square">
            <a:spAutoFit/>
          </a:bodyPr>
          <a:lstStyle/>
          <a:p>
            <a:pPr algn="ctr">
              <a:spcBef>
                <a:spcPts val="400"/>
              </a:spcBef>
              <a:spcAft>
                <a:spcPts val="400"/>
              </a:spcAft>
            </a:pPr>
            <a:r>
              <a:rPr lang="en-US" sz="1100" i="1">
                <a:solidFill>
                  <a:schemeClr val="tx1"/>
                </a:solidFill>
                <a:latin typeface="Figtree" panose="020B0604020202020204" charset="0"/>
              </a:rPr>
              <a:t>The agreement will allow CCS Users to access the CCS and bind them to key existing REC clauses for IPR, Confidentiality and Data Protection </a:t>
            </a:r>
            <a:endParaRPr lang="en-GB" sz="1100" i="1">
              <a:solidFill>
                <a:schemeClr val="tx1"/>
              </a:solidFill>
              <a:latin typeface="Figtree" panose="020B0604020202020204" charset="0"/>
            </a:endParaRPr>
          </a:p>
        </p:txBody>
      </p:sp>
      <p:sp>
        <p:nvSpPr>
          <p:cNvPr id="72" name="TextBox 71">
            <a:extLst>
              <a:ext uri="{FF2B5EF4-FFF2-40B4-BE49-F238E27FC236}">
                <a16:creationId xmlns:a16="http://schemas.microsoft.com/office/drawing/2014/main" id="{8D10E5DC-103B-B23B-ED1F-8D4CC00CE287}"/>
              </a:ext>
            </a:extLst>
          </p:cNvPr>
          <p:cNvSpPr txBox="1"/>
          <p:nvPr/>
        </p:nvSpPr>
        <p:spPr>
          <a:xfrm>
            <a:off x="8419280" y="3614793"/>
            <a:ext cx="2950874" cy="938719"/>
          </a:xfrm>
          <a:prstGeom prst="rect">
            <a:avLst/>
          </a:prstGeom>
          <a:noFill/>
        </p:spPr>
        <p:txBody>
          <a:bodyPr wrap="square">
            <a:spAutoFit/>
          </a:bodyPr>
          <a:lstStyle/>
          <a:p>
            <a:pPr algn="ctr">
              <a:spcBef>
                <a:spcPts val="400"/>
              </a:spcBef>
              <a:spcAft>
                <a:spcPts val="400"/>
              </a:spcAft>
            </a:pPr>
            <a:r>
              <a:rPr lang="en-GB" sz="1100" i="1">
                <a:solidFill>
                  <a:schemeClr val="tx1"/>
                </a:solidFill>
                <a:latin typeface="Figtree" panose="020B0604020202020204" charset="0"/>
              </a:rPr>
              <a:t>Any changes impacting the CCS Arrangements or the Access Agreement would go through the REC Change Process. Central to that is comprehensive stakeholder engagement. </a:t>
            </a:r>
          </a:p>
        </p:txBody>
      </p:sp>
      <p:sp>
        <p:nvSpPr>
          <p:cNvPr id="74" name="Rectangle: Rounded Corners 73">
            <a:extLst>
              <a:ext uri="{FF2B5EF4-FFF2-40B4-BE49-F238E27FC236}">
                <a16:creationId xmlns:a16="http://schemas.microsoft.com/office/drawing/2014/main" id="{29611292-D222-F1BD-C633-E73FB9B63B11}"/>
              </a:ext>
            </a:extLst>
          </p:cNvPr>
          <p:cNvSpPr/>
          <p:nvPr/>
        </p:nvSpPr>
        <p:spPr>
          <a:xfrm>
            <a:off x="290422" y="5123377"/>
            <a:ext cx="11611155" cy="1344697"/>
          </a:xfrm>
          <a:prstGeom prst="roundRect">
            <a:avLst/>
          </a:prstGeom>
          <a:noFill/>
          <a:ln>
            <a:solidFill>
              <a:srgbClr val="0070C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5" name="Straight Connector 74">
            <a:extLst>
              <a:ext uri="{FF2B5EF4-FFF2-40B4-BE49-F238E27FC236}">
                <a16:creationId xmlns:a16="http://schemas.microsoft.com/office/drawing/2014/main" id="{B890E59A-EF00-216C-CA07-883478CE525D}"/>
              </a:ext>
            </a:extLst>
          </p:cNvPr>
          <p:cNvCxnSpPr>
            <a:cxnSpLocks/>
          </p:cNvCxnSpPr>
          <p:nvPr/>
        </p:nvCxnSpPr>
        <p:spPr>
          <a:xfrm>
            <a:off x="1850606" y="5280821"/>
            <a:ext cx="0" cy="941033"/>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grpSp>
        <p:nvGrpSpPr>
          <p:cNvPr id="79" name="Group 78">
            <a:extLst>
              <a:ext uri="{FF2B5EF4-FFF2-40B4-BE49-F238E27FC236}">
                <a16:creationId xmlns:a16="http://schemas.microsoft.com/office/drawing/2014/main" id="{5EDFBF42-FDAE-1C52-3C1B-8CC89FF13754}"/>
              </a:ext>
            </a:extLst>
          </p:cNvPr>
          <p:cNvGrpSpPr/>
          <p:nvPr/>
        </p:nvGrpSpPr>
        <p:grpSpPr>
          <a:xfrm>
            <a:off x="758185" y="5394937"/>
            <a:ext cx="605727" cy="673738"/>
            <a:chOff x="6623050" y="3017838"/>
            <a:chExt cx="457200" cy="458788"/>
          </a:xfrm>
          <a:solidFill>
            <a:schemeClr val="tx2">
              <a:lumMod val="90000"/>
              <a:lumOff val="10000"/>
            </a:schemeClr>
          </a:solidFill>
        </p:grpSpPr>
        <p:sp>
          <p:nvSpPr>
            <p:cNvPr id="80" name="Freeform 173">
              <a:extLst>
                <a:ext uri="{FF2B5EF4-FFF2-40B4-BE49-F238E27FC236}">
                  <a16:creationId xmlns:a16="http://schemas.microsoft.com/office/drawing/2014/main" id="{39DAB66B-623A-70A6-468F-3DD76FF5E06A}"/>
                </a:ext>
              </a:extLst>
            </p:cNvPr>
            <p:cNvSpPr>
              <a:spLocks noEditPoints="1"/>
            </p:cNvSpPr>
            <p:nvPr/>
          </p:nvSpPr>
          <p:spPr bwMode="auto">
            <a:xfrm>
              <a:off x="6623050" y="3221038"/>
              <a:ext cx="457200" cy="255588"/>
            </a:xfrm>
            <a:custGeom>
              <a:avLst/>
              <a:gdLst>
                <a:gd name="T0" fmla="*/ 1079 w 1537"/>
                <a:gd name="T1" fmla="*/ 829 h 863"/>
                <a:gd name="T2" fmla="*/ 683 w 1537"/>
                <a:gd name="T3" fmla="*/ 818 h 863"/>
                <a:gd name="T4" fmla="*/ 666 w 1537"/>
                <a:gd name="T5" fmla="*/ 654 h 863"/>
                <a:gd name="T6" fmla="*/ 504 w 1537"/>
                <a:gd name="T7" fmla="*/ 818 h 863"/>
                <a:gd name="T8" fmla="*/ 459 w 1537"/>
                <a:gd name="T9" fmla="*/ 832 h 863"/>
                <a:gd name="T10" fmla="*/ 1 w 1537"/>
                <a:gd name="T11" fmla="*/ 632 h 863"/>
                <a:gd name="T12" fmla="*/ 116 w 1537"/>
                <a:gd name="T13" fmla="*/ 320 h 863"/>
                <a:gd name="T14" fmla="*/ 364 w 1537"/>
                <a:gd name="T15" fmla="*/ 14 h 863"/>
                <a:gd name="T16" fmla="*/ 449 w 1537"/>
                <a:gd name="T17" fmla="*/ 454 h 863"/>
                <a:gd name="T18" fmla="*/ 578 w 1537"/>
                <a:gd name="T19" fmla="*/ 207 h 863"/>
                <a:gd name="T20" fmla="*/ 966 w 1537"/>
                <a:gd name="T21" fmla="*/ 245 h 863"/>
                <a:gd name="T22" fmla="*/ 1089 w 1537"/>
                <a:gd name="T23" fmla="*/ 454 h 863"/>
                <a:gd name="T24" fmla="*/ 1121 w 1537"/>
                <a:gd name="T25" fmla="*/ 43 h 863"/>
                <a:gd name="T26" fmla="*/ 1374 w 1537"/>
                <a:gd name="T27" fmla="*/ 443 h 863"/>
                <a:gd name="T28" fmla="*/ 1537 w 1537"/>
                <a:gd name="T29" fmla="*/ 608 h 863"/>
                <a:gd name="T30" fmla="*/ 807 w 1537"/>
                <a:gd name="T31" fmla="*/ 535 h 863"/>
                <a:gd name="T32" fmla="*/ 748 w 1537"/>
                <a:gd name="T33" fmla="*/ 262 h 863"/>
                <a:gd name="T34" fmla="*/ 618 w 1537"/>
                <a:gd name="T35" fmla="*/ 359 h 863"/>
                <a:gd name="T36" fmla="*/ 1375 w 1537"/>
                <a:gd name="T37" fmla="*/ 345 h 863"/>
                <a:gd name="T38" fmla="*/ 1145 w 1537"/>
                <a:gd name="T39" fmla="*/ 227 h 863"/>
                <a:gd name="T40" fmla="*/ 331 w 1537"/>
                <a:gd name="T41" fmla="*/ 475 h 863"/>
                <a:gd name="T42" fmla="*/ 230 w 1537"/>
                <a:gd name="T43" fmla="*/ 227 h 863"/>
                <a:gd name="T44" fmla="*/ 1317 w 1537"/>
                <a:gd name="T45" fmla="*/ 743 h 863"/>
                <a:gd name="T46" fmla="*/ 1465 w 1537"/>
                <a:gd name="T47" fmla="*/ 568 h 863"/>
                <a:gd name="T48" fmla="*/ 225 w 1537"/>
                <a:gd name="T49" fmla="*/ 751 h 863"/>
                <a:gd name="T50" fmla="*/ 210 w 1537"/>
                <a:gd name="T51" fmla="*/ 589 h 863"/>
                <a:gd name="T52" fmla="*/ 225 w 1537"/>
                <a:gd name="T53" fmla="*/ 751 h 863"/>
                <a:gd name="T54" fmla="*/ 945 w 1537"/>
                <a:gd name="T55" fmla="*/ 607 h 863"/>
                <a:gd name="T56" fmla="*/ 860 w 1537"/>
                <a:gd name="T57" fmla="*/ 809 h 863"/>
                <a:gd name="T58" fmla="*/ 865 w 1537"/>
                <a:gd name="T59" fmla="*/ 149 h 863"/>
                <a:gd name="T60" fmla="*/ 617 w 1537"/>
                <a:gd name="T61" fmla="*/ 303 h 863"/>
                <a:gd name="T62" fmla="*/ 828 w 1537"/>
                <a:gd name="T63" fmla="*/ 246 h 863"/>
                <a:gd name="T64" fmla="*/ 1352 w 1537"/>
                <a:gd name="T65" fmla="*/ 109 h 863"/>
                <a:gd name="T66" fmla="*/ 1075 w 1537"/>
                <a:gd name="T67" fmla="*/ 247 h 863"/>
                <a:gd name="T68" fmla="*/ 1284 w 1537"/>
                <a:gd name="T69" fmla="*/ 179 h 863"/>
                <a:gd name="T70" fmla="*/ 436 w 1537"/>
                <a:gd name="T71" fmla="*/ 108 h 863"/>
                <a:gd name="T72" fmla="*/ 160 w 1537"/>
                <a:gd name="T73" fmla="*/ 247 h 863"/>
                <a:gd name="T74" fmla="*/ 369 w 1537"/>
                <a:gd name="T75" fmla="*/ 179 h 863"/>
                <a:gd name="T76" fmla="*/ 487 w 1537"/>
                <a:gd name="T77" fmla="*/ 541 h 863"/>
                <a:gd name="T78" fmla="*/ 402 w 1537"/>
                <a:gd name="T79" fmla="*/ 744 h 863"/>
                <a:gd name="T80" fmla="*/ 550 w 1537"/>
                <a:gd name="T81" fmla="*/ 567 h 863"/>
                <a:gd name="T82" fmla="*/ 1164 w 1537"/>
                <a:gd name="T83" fmla="*/ 616 h 863"/>
                <a:gd name="T84" fmla="*/ 1037 w 1537"/>
                <a:gd name="T85" fmla="*/ 539 h 863"/>
                <a:gd name="T86" fmla="*/ 785 w 1537"/>
                <a:gd name="T87" fmla="*/ 818 h 863"/>
                <a:gd name="T88" fmla="*/ 744 w 1537"/>
                <a:gd name="T89" fmla="*/ 707 h 863"/>
                <a:gd name="T90" fmla="*/ 1277 w 1537"/>
                <a:gd name="T91" fmla="*/ 723 h 863"/>
                <a:gd name="T92" fmla="*/ 1203 w 1537"/>
                <a:gd name="T93" fmla="*/ 640 h 863"/>
                <a:gd name="T94" fmla="*/ 361 w 1537"/>
                <a:gd name="T95" fmla="*/ 726 h 863"/>
                <a:gd name="T96" fmla="*/ 258 w 1537"/>
                <a:gd name="T97" fmla="*/ 705 h 863"/>
                <a:gd name="T98" fmla="*/ 868 w 1537"/>
                <a:gd name="T99" fmla="*/ 553 h 863"/>
                <a:gd name="T100" fmla="*/ 627 w 1537"/>
                <a:gd name="T101" fmla="*/ 575 h 863"/>
                <a:gd name="T102" fmla="*/ 627 w 1537"/>
                <a:gd name="T103" fmla="*/ 575 h 863"/>
                <a:gd name="T104" fmla="*/ 414 w 1537"/>
                <a:gd name="T105" fmla="*/ 486 h 863"/>
                <a:gd name="T106" fmla="*/ 1305 w 1537"/>
                <a:gd name="T107" fmla="*/ 551 h 863"/>
                <a:gd name="T108" fmla="*/ 233 w 1537"/>
                <a:gd name="T109" fmla="*/ 551 h 863"/>
                <a:gd name="T110" fmla="*/ 1148 w 1537"/>
                <a:gd name="T111" fmla="*/ 550 h 863"/>
                <a:gd name="T112" fmla="*/ 1226 w 1537"/>
                <a:gd name="T113" fmla="*/ 535 h 863"/>
                <a:gd name="T114" fmla="*/ 328 w 1537"/>
                <a:gd name="T115" fmla="*/ 583 h 863"/>
                <a:gd name="T116" fmla="*/ 784 w 1537"/>
                <a:gd name="T117" fmla="*/ 652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7" h="863">
                  <a:moveTo>
                    <a:pt x="1537" y="773"/>
                  </a:moveTo>
                  <a:cubicBezTo>
                    <a:pt x="1529" y="792"/>
                    <a:pt x="1514" y="798"/>
                    <a:pt x="1494" y="797"/>
                  </a:cubicBezTo>
                  <a:cubicBezTo>
                    <a:pt x="1362" y="797"/>
                    <a:pt x="1231" y="797"/>
                    <a:pt x="1099" y="797"/>
                  </a:cubicBezTo>
                  <a:cubicBezTo>
                    <a:pt x="1093" y="797"/>
                    <a:pt x="1087" y="797"/>
                    <a:pt x="1079" y="797"/>
                  </a:cubicBezTo>
                  <a:cubicBezTo>
                    <a:pt x="1079" y="808"/>
                    <a:pt x="1080" y="819"/>
                    <a:pt x="1079" y="829"/>
                  </a:cubicBezTo>
                  <a:cubicBezTo>
                    <a:pt x="1078" y="852"/>
                    <a:pt x="1066" y="863"/>
                    <a:pt x="1044" y="863"/>
                  </a:cubicBezTo>
                  <a:cubicBezTo>
                    <a:pt x="908" y="863"/>
                    <a:pt x="772" y="863"/>
                    <a:pt x="636" y="863"/>
                  </a:cubicBezTo>
                  <a:cubicBezTo>
                    <a:pt x="618" y="863"/>
                    <a:pt x="608" y="854"/>
                    <a:pt x="609" y="840"/>
                  </a:cubicBezTo>
                  <a:cubicBezTo>
                    <a:pt x="609" y="826"/>
                    <a:pt x="619" y="818"/>
                    <a:pt x="635" y="818"/>
                  </a:cubicBezTo>
                  <a:cubicBezTo>
                    <a:pt x="650" y="818"/>
                    <a:pt x="665" y="818"/>
                    <a:pt x="683" y="818"/>
                  </a:cubicBezTo>
                  <a:cubicBezTo>
                    <a:pt x="678" y="809"/>
                    <a:pt x="675" y="802"/>
                    <a:pt x="670" y="795"/>
                  </a:cubicBezTo>
                  <a:cubicBezTo>
                    <a:pt x="664" y="785"/>
                    <a:pt x="663" y="775"/>
                    <a:pt x="669" y="764"/>
                  </a:cubicBezTo>
                  <a:cubicBezTo>
                    <a:pt x="681" y="738"/>
                    <a:pt x="694" y="711"/>
                    <a:pt x="706" y="684"/>
                  </a:cubicBezTo>
                  <a:cubicBezTo>
                    <a:pt x="708" y="678"/>
                    <a:pt x="709" y="670"/>
                    <a:pt x="711" y="661"/>
                  </a:cubicBezTo>
                  <a:cubicBezTo>
                    <a:pt x="692" y="668"/>
                    <a:pt x="679" y="662"/>
                    <a:pt x="666" y="654"/>
                  </a:cubicBezTo>
                  <a:cubicBezTo>
                    <a:pt x="642" y="638"/>
                    <a:pt x="618" y="623"/>
                    <a:pt x="593" y="607"/>
                  </a:cubicBezTo>
                  <a:cubicBezTo>
                    <a:pt x="587" y="602"/>
                    <a:pt x="582" y="602"/>
                    <a:pt x="575" y="606"/>
                  </a:cubicBezTo>
                  <a:cubicBezTo>
                    <a:pt x="560" y="616"/>
                    <a:pt x="545" y="624"/>
                    <a:pt x="531" y="634"/>
                  </a:cubicBezTo>
                  <a:cubicBezTo>
                    <a:pt x="514" y="646"/>
                    <a:pt x="505" y="662"/>
                    <a:pt x="504" y="683"/>
                  </a:cubicBezTo>
                  <a:cubicBezTo>
                    <a:pt x="504" y="727"/>
                    <a:pt x="504" y="772"/>
                    <a:pt x="504" y="818"/>
                  </a:cubicBezTo>
                  <a:cubicBezTo>
                    <a:pt x="512" y="818"/>
                    <a:pt x="519" y="818"/>
                    <a:pt x="527" y="818"/>
                  </a:cubicBezTo>
                  <a:cubicBezTo>
                    <a:pt x="540" y="819"/>
                    <a:pt x="549" y="828"/>
                    <a:pt x="549" y="839"/>
                  </a:cubicBezTo>
                  <a:cubicBezTo>
                    <a:pt x="550" y="852"/>
                    <a:pt x="541" y="862"/>
                    <a:pt x="527" y="863"/>
                  </a:cubicBezTo>
                  <a:cubicBezTo>
                    <a:pt x="515" y="863"/>
                    <a:pt x="503" y="863"/>
                    <a:pt x="491" y="863"/>
                  </a:cubicBezTo>
                  <a:cubicBezTo>
                    <a:pt x="472" y="862"/>
                    <a:pt x="461" y="851"/>
                    <a:pt x="459" y="832"/>
                  </a:cubicBezTo>
                  <a:cubicBezTo>
                    <a:pt x="458" y="821"/>
                    <a:pt x="459" y="810"/>
                    <a:pt x="459" y="797"/>
                  </a:cubicBezTo>
                  <a:cubicBezTo>
                    <a:pt x="451" y="797"/>
                    <a:pt x="446" y="797"/>
                    <a:pt x="440" y="797"/>
                  </a:cubicBezTo>
                  <a:cubicBezTo>
                    <a:pt x="308" y="797"/>
                    <a:pt x="176" y="797"/>
                    <a:pt x="44" y="797"/>
                  </a:cubicBezTo>
                  <a:cubicBezTo>
                    <a:pt x="11" y="797"/>
                    <a:pt x="1" y="787"/>
                    <a:pt x="1" y="754"/>
                  </a:cubicBezTo>
                  <a:cubicBezTo>
                    <a:pt x="1" y="713"/>
                    <a:pt x="2" y="673"/>
                    <a:pt x="1" y="632"/>
                  </a:cubicBezTo>
                  <a:cubicBezTo>
                    <a:pt x="0" y="583"/>
                    <a:pt x="21" y="546"/>
                    <a:pt x="63" y="521"/>
                  </a:cubicBezTo>
                  <a:cubicBezTo>
                    <a:pt x="95" y="501"/>
                    <a:pt x="127" y="482"/>
                    <a:pt x="159" y="463"/>
                  </a:cubicBezTo>
                  <a:cubicBezTo>
                    <a:pt x="164" y="460"/>
                    <a:pt x="168" y="457"/>
                    <a:pt x="171" y="456"/>
                  </a:cubicBezTo>
                  <a:cubicBezTo>
                    <a:pt x="157" y="432"/>
                    <a:pt x="140" y="410"/>
                    <a:pt x="130" y="385"/>
                  </a:cubicBezTo>
                  <a:cubicBezTo>
                    <a:pt x="121" y="365"/>
                    <a:pt x="117" y="342"/>
                    <a:pt x="116" y="320"/>
                  </a:cubicBezTo>
                  <a:cubicBezTo>
                    <a:pt x="113" y="274"/>
                    <a:pt x="113" y="228"/>
                    <a:pt x="116" y="182"/>
                  </a:cubicBezTo>
                  <a:cubicBezTo>
                    <a:pt x="117" y="157"/>
                    <a:pt x="122" y="131"/>
                    <a:pt x="130" y="107"/>
                  </a:cubicBezTo>
                  <a:cubicBezTo>
                    <a:pt x="141" y="75"/>
                    <a:pt x="164" y="55"/>
                    <a:pt x="196" y="47"/>
                  </a:cubicBezTo>
                  <a:cubicBezTo>
                    <a:pt x="200" y="46"/>
                    <a:pt x="203" y="45"/>
                    <a:pt x="206" y="43"/>
                  </a:cubicBezTo>
                  <a:cubicBezTo>
                    <a:pt x="253" y="1"/>
                    <a:pt x="307" y="0"/>
                    <a:pt x="364" y="14"/>
                  </a:cubicBezTo>
                  <a:cubicBezTo>
                    <a:pt x="399" y="23"/>
                    <a:pt x="431" y="40"/>
                    <a:pt x="458" y="65"/>
                  </a:cubicBezTo>
                  <a:cubicBezTo>
                    <a:pt x="491" y="97"/>
                    <a:pt x="509" y="135"/>
                    <a:pt x="508" y="181"/>
                  </a:cubicBezTo>
                  <a:cubicBezTo>
                    <a:pt x="508" y="225"/>
                    <a:pt x="507" y="269"/>
                    <a:pt x="508" y="313"/>
                  </a:cubicBezTo>
                  <a:cubicBezTo>
                    <a:pt x="509" y="365"/>
                    <a:pt x="488" y="407"/>
                    <a:pt x="456" y="445"/>
                  </a:cubicBezTo>
                  <a:cubicBezTo>
                    <a:pt x="454" y="448"/>
                    <a:pt x="452" y="451"/>
                    <a:pt x="449" y="454"/>
                  </a:cubicBezTo>
                  <a:cubicBezTo>
                    <a:pt x="497" y="483"/>
                    <a:pt x="544" y="512"/>
                    <a:pt x="594" y="542"/>
                  </a:cubicBezTo>
                  <a:cubicBezTo>
                    <a:pt x="604" y="536"/>
                    <a:pt x="618" y="528"/>
                    <a:pt x="632" y="520"/>
                  </a:cubicBezTo>
                  <a:cubicBezTo>
                    <a:pt x="605" y="490"/>
                    <a:pt x="584" y="458"/>
                    <a:pt x="576" y="419"/>
                  </a:cubicBezTo>
                  <a:cubicBezTo>
                    <a:pt x="575" y="416"/>
                    <a:pt x="574" y="414"/>
                    <a:pt x="574" y="412"/>
                  </a:cubicBezTo>
                  <a:cubicBezTo>
                    <a:pt x="575" y="343"/>
                    <a:pt x="573" y="275"/>
                    <a:pt x="578" y="207"/>
                  </a:cubicBezTo>
                  <a:cubicBezTo>
                    <a:pt x="582" y="160"/>
                    <a:pt x="607" y="124"/>
                    <a:pt x="657" y="112"/>
                  </a:cubicBezTo>
                  <a:cubicBezTo>
                    <a:pt x="659" y="111"/>
                    <a:pt x="662" y="110"/>
                    <a:pt x="663" y="109"/>
                  </a:cubicBezTo>
                  <a:cubicBezTo>
                    <a:pt x="711" y="66"/>
                    <a:pt x="766" y="66"/>
                    <a:pt x="823" y="80"/>
                  </a:cubicBezTo>
                  <a:cubicBezTo>
                    <a:pt x="859" y="90"/>
                    <a:pt x="890" y="107"/>
                    <a:pt x="917" y="133"/>
                  </a:cubicBezTo>
                  <a:cubicBezTo>
                    <a:pt x="949" y="164"/>
                    <a:pt x="966" y="201"/>
                    <a:pt x="966" y="245"/>
                  </a:cubicBezTo>
                  <a:cubicBezTo>
                    <a:pt x="965" y="292"/>
                    <a:pt x="966" y="338"/>
                    <a:pt x="966" y="385"/>
                  </a:cubicBezTo>
                  <a:cubicBezTo>
                    <a:pt x="965" y="432"/>
                    <a:pt x="946" y="471"/>
                    <a:pt x="918" y="506"/>
                  </a:cubicBezTo>
                  <a:cubicBezTo>
                    <a:pt x="914" y="511"/>
                    <a:pt x="911" y="515"/>
                    <a:pt x="906" y="520"/>
                  </a:cubicBezTo>
                  <a:cubicBezTo>
                    <a:pt x="920" y="528"/>
                    <a:pt x="933" y="536"/>
                    <a:pt x="944" y="543"/>
                  </a:cubicBezTo>
                  <a:cubicBezTo>
                    <a:pt x="993" y="512"/>
                    <a:pt x="1041" y="483"/>
                    <a:pt x="1089" y="454"/>
                  </a:cubicBezTo>
                  <a:cubicBezTo>
                    <a:pt x="1064" y="426"/>
                    <a:pt x="1044" y="395"/>
                    <a:pt x="1035" y="359"/>
                  </a:cubicBezTo>
                  <a:cubicBezTo>
                    <a:pt x="1034" y="353"/>
                    <a:pt x="1032" y="347"/>
                    <a:pt x="1032" y="342"/>
                  </a:cubicBezTo>
                  <a:cubicBezTo>
                    <a:pt x="1031" y="272"/>
                    <a:pt x="1024" y="203"/>
                    <a:pt x="1036" y="134"/>
                  </a:cubicBezTo>
                  <a:cubicBezTo>
                    <a:pt x="1045" y="90"/>
                    <a:pt x="1068" y="57"/>
                    <a:pt x="1114" y="46"/>
                  </a:cubicBezTo>
                  <a:cubicBezTo>
                    <a:pt x="1117" y="46"/>
                    <a:pt x="1119" y="45"/>
                    <a:pt x="1121" y="43"/>
                  </a:cubicBezTo>
                  <a:cubicBezTo>
                    <a:pt x="1168" y="1"/>
                    <a:pt x="1222" y="0"/>
                    <a:pt x="1279" y="14"/>
                  </a:cubicBezTo>
                  <a:cubicBezTo>
                    <a:pt x="1324" y="26"/>
                    <a:pt x="1363" y="49"/>
                    <a:pt x="1392" y="86"/>
                  </a:cubicBezTo>
                  <a:cubicBezTo>
                    <a:pt x="1412" y="113"/>
                    <a:pt x="1423" y="143"/>
                    <a:pt x="1423" y="177"/>
                  </a:cubicBezTo>
                  <a:cubicBezTo>
                    <a:pt x="1423" y="220"/>
                    <a:pt x="1422" y="264"/>
                    <a:pt x="1423" y="307"/>
                  </a:cubicBezTo>
                  <a:cubicBezTo>
                    <a:pt x="1425" y="359"/>
                    <a:pt x="1406" y="403"/>
                    <a:pt x="1374" y="443"/>
                  </a:cubicBezTo>
                  <a:cubicBezTo>
                    <a:pt x="1371" y="446"/>
                    <a:pt x="1368" y="449"/>
                    <a:pt x="1366" y="452"/>
                  </a:cubicBezTo>
                  <a:cubicBezTo>
                    <a:pt x="1366" y="453"/>
                    <a:pt x="1366" y="453"/>
                    <a:pt x="1365" y="455"/>
                  </a:cubicBezTo>
                  <a:cubicBezTo>
                    <a:pt x="1392" y="471"/>
                    <a:pt x="1419" y="487"/>
                    <a:pt x="1445" y="503"/>
                  </a:cubicBezTo>
                  <a:cubicBezTo>
                    <a:pt x="1455" y="508"/>
                    <a:pt x="1464" y="514"/>
                    <a:pt x="1474" y="520"/>
                  </a:cubicBezTo>
                  <a:cubicBezTo>
                    <a:pt x="1508" y="540"/>
                    <a:pt x="1529" y="569"/>
                    <a:pt x="1537" y="608"/>
                  </a:cubicBezTo>
                  <a:cubicBezTo>
                    <a:pt x="1537" y="663"/>
                    <a:pt x="1537" y="718"/>
                    <a:pt x="1537" y="773"/>
                  </a:cubicBezTo>
                  <a:close/>
                  <a:moveTo>
                    <a:pt x="618" y="359"/>
                  </a:moveTo>
                  <a:cubicBezTo>
                    <a:pt x="618" y="363"/>
                    <a:pt x="617" y="365"/>
                    <a:pt x="617" y="368"/>
                  </a:cubicBezTo>
                  <a:cubicBezTo>
                    <a:pt x="615" y="440"/>
                    <a:pt x="664" y="510"/>
                    <a:pt x="733" y="536"/>
                  </a:cubicBezTo>
                  <a:cubicBezTo>
                    <a:pt x="758" y="546"/>
                    <a:pt x="783" y="546"/>
                    <a:pt x="807" y="535"/>
                  </a:cubicBezTo>
                  <a:cubicBezTo>
                    <a:pt x="859" y="513"/>
                    <a:pt x="895" y="475"/>
                    <a:pt x="914" y="422"/>
                  </a:cubicBezTo>
                  <a:cubicBezTo>
                    <a:pt x="923" y="397"/>
                    <a:pt x="921" y="372"/>
                    <a:pt x="920" y="346"/>
                  </a:cubicBezTo>
                  <a:cubicBezTo>
                    <a:pt x="870" y="340"/>
                    <a:pt x="861" y="336"/>
                    <a:pt x="825" y="303"/>
                  </a:cubicBezTo>
                  <a:cubicBezTo>
                    <a:pt x="818" y="297"/>
                    <a:pt x="811" y="290"/>
                    <a:pt x="803" y="283"/>
                  </a:cubicBezTo>
                  <a:cubicBezTo>
                    <a:pt x="787" y="270"/>
                    <a:pt x="769" y="262"/>
                    <a:pt x="748" y="262"/>
                  </a:cubicBezTo>
                  <a:cubicBezTo>
                    <a:pt x="735" y="262"/>
                    <a:pt x="722" y="262"/>
                    <a:pt x="709" y="262"/>
                  </a:cubicBezTo>
                  <a:cubicBezTo>
                    <a:pt x="698" y="261"/>
                    <a:pt x="693" y="266"/>
                    <a:pt x="691" y="277"/>
                  </a:cubicBezTo>
                  <a:cubicBezTo>
                    <a:pt x="687" y="291"/>
                    <a:pt x="684" y="306"/>
                    <a:pt x="679" y="320"/>
                  </a:cubicBezTo>
                  <a:cubicBezTo>
                    <a:pt x="671" y="341"/>
                    <a:pt x="655" y="353"/>
                    <a:pt x="632" y="357"/>
                  </a:cubicBezTo>
                  <a:cubicBezTo>
                    <a:pt x="627" y="357"/>
                    <a:pt x="623" y="358"/>
                    <a:pt x="618" y="359"/>
                  </a:cubicBezTo>
                  <a:close/>
                  <a:moveTo>
                    <a:pt x="1074" y="292"/>
                  </a:moveTo>
                  <a:cubicBezTo>
                    <a:pt x="1075" y="310"/>
                    <a:pt x="1074" y="325"/>
                    <a:pt x="1077" y="339"/>
                  </a:cubicBezTo>
                  <a:cubicBezTo>
                    <a:pt x="1092" y="403"/>
                    <a:pt x="1132" y="445"/>
                    <a:pt x="1192" y="470"/>
                  </a:cubicBezTo>
                  <a:cubicBezTo>
                    <a:pt x="1209" y="478"/>
                    <a:pt x="1229" y="481"/>
                    <a:pt x="1247" y="475"/>
                  </a:cubicBezTo>
                  <a:cubicBezTo>
                    <a:pt x="1312" y="454"/>
                    <a:pt x="1356" y="411"/>
                    <a:pt x="1375" y="345"/>
                  </a:cubicBezTo>
                  <a:cubicBezTo>
                    <a:pt x="1380" y="325"/>
                    <a:pt x="1378" y="302"/>
                    <a:pt x="1379" y="279"/>
                  </a:cubicBezTo>
                  <a:cubicBezTo>
                    <a:pt x="1347" y="281"/>
                    <a:pt x="1321" y="271"/>
                    <a:pt x="1299" y="252"/>
                  </a:cubicBezTo>
                  <a:cubicBezTo>
                    <a:pt x="1292" y="246"/>
                    <a:pt x="1284" y="240"/>
                    <a:pt x="1278" y="233"/>
                  </a:cubicBezTo>
                  <a:cubicBezTo>
                    <a:pt x="1252" y="205"/>
                    <a:pt x="1222" y="193"/>
                    <a:pt x="1184" y="196"/>
                  </a:cubicBezTo>
                  <a:cubicBezTo>
                    <a:pt x="1150" y="198"/>
                    <a:pt x="1153" y="190"/>
                    <a:pt x="1145" y="227"/>
                  </a:cubicBezTo>
                  <a:cubicBezTo>
                    <a:pt x="1137" y="265"/>
                    <a:pt x="1119" y="291"/>
                    <a:pt x="1074" y="292"/>
                  </a:cubicBezTo>
                  <a:close/>
                  <a:moveTo>
                    <a:pt x="159" y="292"/>
                  </a:moveTo>
                  <a:cubicBezTo>
                    <a:pt x="160" y="310"/>
                    <a:pt x="159" y="326"/>
                    <a:pt x="162" y="342"/>
                  </a:cubicBezTo>
                  <a:cubicBezTo>
                    <a:pt x="178" y="404"/>
                    <a:pt x="218" y="445"/>
                    <a:pt x="276" y="470"/>
                  </a:cubicBezTo>
                  <a:cubicBezTo>
                    <a:pt x="293" y="478"/>
                    <a:pt x="312" y="480"/>
                    <a:pt x="331" y="475"/>
                  </a:cubicBezTo>
                  <a:cubicBezTo>
                    <a:pt x="414" y="457"/>
                    <a:pt x="475" y="364"/>
                    <a:pt x="461" y="279"/>
                  </a:cubicBezTo>
                  <a:cubicBezTo>
                    <a:pt x="433" y="281"/>
                    <a:pt x="408" y="272"/>
                    <a:pt x="387" y="254"/>
                  </a:cubicBezTo>
                  <a:cubicBezTo>
                    <a:pt x="379" y="247"/>
                    <a:pt x="370" y="241"/>
                    <a:pt x="363" y="233"/>
                  </a:cubicBezTo>
                  <a:cubicBezTo>
                    <a:pt x="337" y="206"/>
                    <a:pt x="306" y="193"/>
                    <a:pt x="268" y="196"/>
                  </a:cubicBezTo>
                  <a:cubicBezTo>
                    <a:pt x="235" y="198"/>
                    <a:pt x="238" y="190"/>
                    <a:pt x="230" y="227"/>
                  </a:cubicBezTo>
                  <a:cubicBezTo>
                    <a:pt x="222" y="265"/>
                    <a:pt x="204" y="291"/>
                    <a:pt x="159" y="292"/>
                  </a:cubicBezTo>
                  <a:close/>
                  <a:moveTo>
                    <a:pt x="1285" y="595"/>
                  </a:moveTo>
                  <a:cubicBezTo>
                    <a:pt x="1287" y="604"/>
                    <a:pt x="1286" y="611"/>
                    <a:pt x="1289" y="616"/>
                  </a:cubicBezTo>
                  <a:cubicBezTo>
                    <a:pt x="1299" y="639"/>
                    <a:pt x="1308" y="662"/>
                    <a:pt x="1320" y="684"/>
                  </a:cubicBezTo>
                  <a:cubicBezTo>
                    <a:pt x="1332" y="705"/>
                    <a:pt x="1333" y="724"/>
                    <a:pt x="1317" y="743"/>
                  </a:cubicBezTo>
                  <a:cubicBezTo>
                    <a:pt x="1316" y="745"/>
                    <a:pt x="1315" y="748"/>
                    <a:pt x="1313" y="752"/>
                  </a:cubicBezTo>
                  <a:cubicBezTo>
                    <a:pt x="1344" y="752"/>
                    <a:pt x="1373" y="752"/>
                    <a:pt x="1403" y="752"/>
                  </a:cubicBezTo>
                  <a:cubicBezTo>
                    <a:pt x="1432" y="752"/>
                    <a:pt x="1461" y="752"/>
                    <a:pt x="1491" y="752"/>
                  </a:cubicBezTo>
                  <a:cubicBezTo>
                    <a:pt x="1491" y="705"/>
                    <a:pt x="1492" y="659"/>
                    <a:pt x="1491" y="613"/>
                  </a:cubicBezTo>
                  <a:cubicBezTo>
                    <a:pt x="1490" y="594"/>
                    <a:pt x="1480" y="579"/>
                    <a:pt x="1465" y="568"/>
                  </a:cubicBezTo>
                  <a:cubicBezTo>
                    <a:pt x="1450" y="558"/>
                    <a:pt x="1435" y="549"/>
                    <a:pt x="1420" y="541"/>
                  </a:cubicBezTo>
                  <a:cubicBezTo>
                    <a:pt x="1416" y="538"/>
                    <a:pt x="1407" y="538"/>
                    <a:pt x="1403" y="541"/>
                  </a:cubicBezTo>
                  <a:cubicBezTo>
                    <a:pt x="1378" y="556"/>
                    <a:pt x="1354" y="572"/>
                    <a:pt x="1330" y="588"/>
                  </a:cubicBezTo>
                  <a:cubicBezTo>
                    <a:pt x="1317" y="596"/>
                    <a:pt x="1304" y="603"/>
                    <a:pt x="1285" y="595"/>
                  </a:cubicBezTo>
                  <a:close/>
                  <a:moveTo>
                    <a:pt x="225" y="751"/>
                  </a:moveTo>
                  <a:cubicBezTo>
                    <a:pt x="222" y="746"/>
                    <a:pt x="220" y="741"/>
                    <a:pt x="217" y="737"/>
                  </a:cubicBezTo>
                  <a:cubicBezTo>
                    <a:pt x="205" y="722"/>
                    <a:pt x="206" y="707"/>
                    <a:pt x="215" y="690"/>
                  </a:cubicBezTo>
                  <a:cubicBezTo>
                    <a:pt x="227" y="666"/>
                    <a:pt x="238" y="641"/>
                    <a:pt x="249" y="617"/>
                  </a:cubicBezTo>
                  <a:cubicBezTo>
                    <a:pt x="251" y="611"/>
                    <a:pt x="251" y="604"/>
                    <a:pt x="253" y="595"/>
                  </a:cubicBezTo>
                  <a:cubicBezTo>
                    <a:pt x="234" y="603"/>
                    <a:pt x="222" y="597"/>
                    <a:pt x="210" y="589"/>
                  </a:cubicBezTo>
                  <a:cubicBezTo>
                    <a:pt x="196" y="580"/>
                    <a:pt x="182" y="571"/>
                    <a:pt x="167" y="562"/>
                  </a:cubicBezTo>
                  <a:cubicBezTo>
                    <a:pt x="122" y="532"/>
                    <a:pt x="122" y="533"/>
                    <a:pt x="78" y="565"/>
                  </a:cubicBezTo>
                  <a:cubicBezTo>
                    <a:pt x="61" y="577"/>
                    <a:pt x="48" y="591"/>
                    <a:pt x="47" y="612"/>
                  </a:cubicBezTo>
                  <a:cubicBezTo>
                    <a:pt x="46" y="658"/>
                    <a:pt x="47" y="704"/>
                    <a:pt x="47" y="751"/>
                  </a:cubicBezTo>
                  <a:cubicBezTo>
                    <a:pt x="106" y="751"/>
                    <a:pt x="165" y="751"/>
                    <a:pt x="225" y="751"/>
                  </a:cubicBezTo>
                  <a:close/>
                  <a:moveTo>
                    <a:pt x="1033" y="817"/>
                  </a:moveTo>
                  <a:cubicBezTo>
                    <a:pt x="1033" y="769"/>
                    <a:pt x="1034" y="722"/>
                    <a:pt x="1033" y="676"/>
                  </a:cubicBezTo>
                  <a:cubicBezTo>
                    <a:pt x="1032" y="659"/>
                    <a:pt x="1023" y="645"/>
                    <a:pt x="1009" y="636"/>
                  </a:cubicBezTo>
                  <a:cubicBezTo>
                    <a:pt x="993" y="625"/>
                    <a:pt x="977" y="615"/>
                    <a:pt x="961" y="605"/>
                  </a:cubicBezTo>
                  <a:cubicBezTo>
                    <a:pt x="957" y="603"/>
                    <a:pt x="949" y="604"/>
                    <a:pt x="945" y="607"/>
                  </a:cubicBezTo>
                  <a:cubicBezTo>
                    <a:pt x="921" y="622"/>
                    <a:pt x="896" y="638"/>
                    <a:pt x="872" y="654"/>
                  </a:cubicBezTo>
                  <a:cubicBezTo>
                    <a:pt x="859" y="662"/>
                    <a:pt x="846" y="669"/>
                    <a:pt x="827" y="661"/>
                  </a:cubicBezTo>
                  <a:cubicBezTo>
                    <a:pt x="829" y="670"/>
                    <a:pt x="829" y="677"/>
                    <a:pt x="832" y="683"/>
                  </a:cubicBezTo>
                  <a:cubicBezTo>
                    <a:pt x="841" y="705"/>
                    <a:pt x="851" y="727"/>
                    <a:pt x="862" y="748"/>
                  </a:cubicBezTo>
                  <a:cubicBezTo>
                    <a:pt x="874" y="770"/>
                    <a:pt x="877" y="789"/>
                    <a:pt x="860" y="809"/>
                  </a:cubicBezTo>
                  <a:cubicBezTo>
                    <a:pt x="858" y="811"/>
                    <a:pt x="857" y="814"/>
                    <a:pt x="856" y="817"/>
                  </a:cubicBezTo>
                  <a:cubicBezTo>
                    <a:pt x="915" y="817"/>
                    <a:pt x="974" y="817"/>
                    <a:pt x="1033" y="817"/>
                  </a:cubicBezTo>
                  <a:close/>
                  <a:moveTo>
                    <a:pt x="921" y="299"/>
                  </a:moveTo>
                  <a:cubicBezTo>
                    <a:pt x="921" y="283"/>
                    <a:pt x="920" y="268"/>
                    <a:pt x="921" y="253"/>
                  </a:cubicBezTo>
                  <a:cubicBezTo>
                    <a:pt x="923" y="207"/>
                    <a:pt x="903" y="172"/>
                    <a:pt x="865" y="149"/>
                  </a:cubicBezTo>
                  <a:cubicBezTo>
                    <a:pt x="843" y="136"/>
                    <a:pt x="818" y="126"/>
                    <a:pt x="793" y="120"/>
                  </a:cubicBezTo>
                  <a:cubicBezTo>
                    <a:pt x="755" y="112"/>
                    <a:pt x="717" y="115"/>
                    <a:pt x="688" y="148"/>
                  </a:cubicBezTo>
                  <a:cubicBezTo>
                    <a:pt x="686" y="151"/>
                    <a:pt x="681" y="154"/>
                    <a:pt x="677" y="154"/>
                  </a:cubicBezTo>
                  <a:cubicBezTo>
                    <a:pt x="641" y="158"/>
                    <a:pt x="626" y="182"/>
                    <a:pt x="622" y="214"/>
                  </a:cubicBezTo>
                  <a:cubicBezTo>
                    <a:pt x="618" y="243"/>
                    <a:pt x="619" y="273"/>
                    <a:pt x="617" y="303"/>
                  </a:cubicBezTo>
                  <a:cubicBezTo>
                    <a:pt x="617" y="306"/>
                    <a:pt x="619" y="309"/>
                    <a:pt x="619" y="312"/>
                  </a:cubicBezTo>
                  <a:cubicBezTo>
                    <a:pt x="632" y="313"/>
                    <a:pt x="638" y="306"/>
                    <a:pt x="640" y="296"/>
                  </a:cubicBezTo>
                  <a:cubicBezTo>
                    <a:pt x="644" y="281"/>
                    <a:pt x="647" y="267"/>
                    <a:pt x="652" y="252"/>
                  </a:cubicBezTo>
                  <a:cubicBezTo>
                    <a:pt x="658" y="236"/>
                    <a:pt x="669" y="222"/>
                    <a:pt x="686" y="220"/>
                  </a:cubicBezTo>
                  <a:cubicBezTo>
                    <a:pt x="736" y="213"/>
                    <a:pt x="785" y="211"/>
                    <a:pt x="828" y="246"/>
                  </a:cubicBezTo>
                  <a:cubicBezTo>
                    <a:pt x="843" y="258"/>
                    <a:pt x="858" y="272"/>
                    <a:pt x="873" y="285"/>
                  </a:cubicBezTo>
                  <a:cubicBezTo>
                    <a:pt x="886" y="296"/>
                    <a:pt x="901" y="302"/>
                    <a:pt x="921" y="299"/>
                  </a:cubicBezTo>
                  <a:close/>
                  <a:moveTo>
                    <a:pt x="1378" y="233"/>
                  </a:moveTo>
                  <a:cubicBezTo>
                    <a:pt x="1378" y="214"/>
                    <a:pt x="1378" y="195"/>
                    <a:pt x="1378" y="177"/>
                  </a:cubicBezTo>
                  <a:cubicBezTo>
                    <a:pt x="1379" y="151"/>
                    <a:pt x="1369" y="128"/>
                    <a:pt x="1352" y="109"/>
                  </a:cubicBezTo>
                  <a:cubicBezTo>
                    <a:pt x="1323" y="77"/>
                    <a:pt x="1286" y="59"/>
                    <a:pt x="1244" y="53"/>
                  </a:cubicBezTo>
                  <a:cubicBezTo>
                    <a:pt x="1207" y="48"/>
                    <a:pt x="1172" y="52"/>
                    <a:pt x="1145" y="83"/>
                  </a:cubicBezTo>
                  <a:cubicBezTo>
                    <a:pt x="1142" y="86"/>
                    <a:pt x="1137" y="88"/>
                    <a:pt x="1132" y="89"/>
                  </a:cubicBezTo>
                  <a:cubicBezTo>
                    <a:pt x="1106" y="92"/>
                    <a:pt x="1091" y="108"/>
                    <a:pt x="1083" y="131"/>
                  </a:cubicBezTo>
                  <a:cubicBezTo>
                    <a:pt x="1071" y="169"/>
                    <a:pt x="1076" y="208"/>
                    <a:pt x="1075" y="247"/>
                  </a:cubicBezTo>
                  <a:cubicBezTo>
                    <a:pt x="1090" y="248"/>
                    <a:pt x="1095" y="239"/>
                    <a:pt x="1098" y="228"/>
                  </a:cubicBezTo>
                  <a:cubicBezTo>
                    <a:pt x="1102" y="214"/>
                    <a:pt x="1105" y="200"/>
                    <a:pt x="1110" y="187"/>
                  </a:cubicBezTo>
                  <a:cubicBezTo>
                    <a:pt x="1118" y="164"/>
                    <a:pt x="1135" y="152"/>
                    <a:pt x="1159" y="152"/>
                  </a:cubicBezTo>
                  <a:cubicBezTo>
                    <a:pt x="1174" y="151"/>
                    <a:pt x="1189" y="151"/>
                    <a:pt x="1204" y="151"/>
                  </a:cubicBezTo>
                  <a:cubicBezTo>
                    <a:pt x="1234" y="151"/>
                    <a:pt x="1261" y="160"/>
                    <a:pt x="1284" y="179"/>
                  </a:cubicBezTo>
                  <a:cubicBezTo>
                    <a:pt x="1298" y="191"/>
                    <a:pt x="1312" y="203"/>
                    <a:pt x="1326" y="215"/>
                  </a:cubicBezTo>
                  <a:cubicBezTo>
                    <a:pt x="1340" y="228"/>
                    <a:pt x="1356" y="237"/>
                    <a:pt x="1378" y="233"/>
                  </a:cubicBezTo>
                  <a:close/>
                  <a:moveTo>
                    <a:pt x="463" y="233"/>
                  </a:moveTo>
                  <a:cubicBezTo>
                    <a:pt x="463" y="214"/>
                    <a:pt x="463" y="196"/>
                    <a:pt x="463" y="177"/>
                  </a:cubicBezTo>
                  <a:cubicBezTo>
                    <a:pt x="463" y="151"/>
                    <a:pt x="454" y="127"/>
                    <a:pt x="436" y="108"/>
                  </a:cubicBezTo>
                  <a:cubicBezTo>
                    <a:pt x="407" y="76"/>
                    <a:pt x="371" y="59"/>
                    <a:pt x="329" y="53"/>
                  </a:cubicBezTo>
                  <a:cubicBezTo>
                    <a:pt x="292" y="48"/>
                    <a:pt x="257" y="52"/>
                    <a:pt x="230" y="83"/>
                  </a:cubicBezTo>
                  <a:cubicBezTo>
                    <a:pt x="227" y="86"/>
                    <a:pt x="222" y="88"/>
                    <a:pt x="217" y="89"/>
                  </a:cubicBezTo>
                  <a:cubicBezTo>
                    <a:pt x="189" y="92"/>
                    <a:pt x="174" y="110"/>
                    <a:pt x="167" y="135"/>
                  </a:cubicBezTo>
                  <a:cubicBezTo>
                    <a:pt x="156" y="172"/>
                    <a:pt x="161" y="209"/>
                    <a:pt x="160" y="247"/>
                  </a:cubicBezTo>
                  <a:cubicBezTo>
                    <a:pt x="175" y="248"/>
                    <a:pt x="180" y="240"/>
                    <a:pt x="183" y="228"/>
                  </a:cubicBezTo>
                  <a:cubicBezTo>
                    <a:pt x="187" y="215"/>
                    <a:pt x="189" y="201"/>
                    <a:pt x="194" y="188"/>
                  </a:cubicBezTo>
                  <a:cubicBezTo>
                    <a:pt x="202" y="165"/>
                    <a:pt x="219" y="152"/>
                    <a:pt x="245" y="151"/>
                  </a:cubicBezTo>
                  <a:cubicBezTo>
                    <a:pt x="259" y="151"/>
                    <a:pt x="274" y="151"/>
                    <a:pt x="288" y="151"/>
                  </a:cubicBezTo>
                  <a:cubicBezTo>
                    <a:pt x="318" y="151"/>
                    <a:pt x="345" y="160"/>
                    <a:pt x="369" y="179"/>
                  </a:cubicBezTo>
                  <a:cubicBezTo>
                    <a:pt x="383" y="191"/>
                    <a:pt x="397" y="204"/>
                    <a:pt x="412" y="216"/>
                  </a:cubicBezTo>
                  <a:cubicBezTo>
                    <a:pt x="426" y="228"/>
                    <a:pt x="441" y="237"/>
                    <a:pt x="463" y="233"/>
                  </a:cubicBezTo>
                  <a:close/>
                  <a:moveTo>
                    <a:pt x="550" y="567"/>
                  </a:moveTo>
                  <a:cubicBezTo>
                    <a:pt x="534" y="558"/>
                    <a:pt x="520" y="550"/>
                    <a:pt x="505" y="540"/>
                  </a:cubicBezTo>
                  <a:cubicBezTo>
                    <a:pt x="498" y="536"/>
                    <a:pt x="493" y="537"/>
                    <a:pt x="487" y="541"/>
                  </a:cubicBezTo>
                  <a:cubicBezTo>
                    <a:pt x="463" y="557"/>
                    <a:pt x="438" y="573"/>
                    <a:pt x="414" y="589"/>
                  </a:cubicBezTo>
                  <a:cubicBezTo>
                    <a:pt x="401" y="597"/>
                    <a:pt x="389" y="603"/>
                    <a:pt x="370" y="595"/>
                  </a:cubicBezTo>
                  <a:cubicBezTo>
                    <a:pt x="371" y="605"/>
                    <a:pt x="371" y="611"/>
                    <a:pt x="374" y="617"/>
                  </a:cubicBezTo>
                  <a:cubicBezTo>
                    <a:pt x="383" y="639"/>
                    <a:pt x="392" y="660"/>
                    <a:pt x="404" y="681"/>
                  </a:cubicBezTo>
                  <a:cubicBezTo>
                    <a:pt x="416" y="703"/>
                    <a:pt x="419" y="723"/>
                    <a:pt x="402" y="744"/>
                  </a:cubicBezTo>
                  <a:cubicBezTo>
                    <a:pt x="400" y="746"/>
                    <a:pt x="400" y="748"/>
                    <a:pt x="398" y="751"/>
                  </a:cubicBezTo>
                  <a:cubicBezTo>
                    <a:pt x="419" y="751"/>
                    <a:pt x="438" y="751"/>
                    <a:pt x="459" y="751"/>
                  </a:cubicBezTo>
                  <a:cubicBezTo>
                    <a:pt x="459" y="728"/>
                    <a:pt x="459" y="705"/>
                    <a:pt x="459" y="682"/>
                  </a:cubicBezTo>
                  <a:cubicBezTo>
                    <a:pt x="461" y="648"/>
                    <a:pt x="475" y="620"/>
                    <a:pt x="502" y="599"/>
                  </a:cubicBezTo>
                  <a:cubicBezTo>
                    <a:pt x="516" y="589"/>
                    <a:pt x="532" y="579"/>
                    <a:pt x="550" y="567"/>
                  </a:cubicBezTo>
                  <a:close/>
                  <a:moveTo>
                    <a:pt x="1080" y="751"/>
                  </a:moveTo>
                  <a:cubicBezTo>
                    <a:pt x="1101" y="751"/>
                    <a:pt x="1120" y="751"/>
                    <a:pt x="1140" y="751"/>
                  </a:cubicBezTo>
                  <a:cubicBezTo>
                    <a:pt x="1137" y="746"/>
                    <a:pt x="1135" y="741"/>
                    <a:pt x="1133" y="738"/>
                  </a:cubicBezTo>
                  <a:cubicBezTo>
                    <a:pt x="1120" y="722"/>
                    <a:pt x="1121" y="707"/>
                    <a:pt x="1130" y="689"/>
                  </a:cubicBezTo>
                  <a:cubicBezTo>
                    <a:pt x="1143" y="666"/>
                    <a:pt x="1153" y="641"/>
                    <a:pt x="1164" y="616"/>
                  </a:cubicBezTo>
                  <a:cubicBezTo>
                    <a:pt x="1167" y="611"/>
                    <a:pt x="1166" y="604"/>
                    <a:pt x="1167" y="598"/>
                  </a:cubicBezTo>
                  <a:cubicBezTo>
                    <a:pt x="1165" y="599"/>
                    <a:pt x="1164" y="600"/>
                    <a:pt x="1162" y="601"/>
                  </a:cubicBezTo>
                  <a:cubicBezTo>
                    <a:pt x="1151" y="597"/>
                    <a:pt x="1138" y="596"/>
                    <a:pt x="1127" y="590"/>
                  </a:cubicBezTo>
                  <a:cubicBezTo>
                    <a:pt x="1101" y="575"/>
                    <a:pt x="1077" y="557"/>
                    <a:pt x="1051" y="542"/>
                  </a:cubicBezTo>
                  <a:cubicBezTo>
                    <a:pt x="1047" y="539"/>
                    <a:pt x="1040" y="537"/>
                    <a:pt x="1037" y="539"/>
                  </a:cubicBezTo>
                  <a:cubicBezTo>
                    <a:pt x="1021" y="547"/>
                    <a:pt x="1005" y="557"/>
                    <a:pt x="987" y="568"/>
                  </a:cubicBezTo>
                  <a:cubicBezTo>
                    <a:pt x="1021" y="588"/>
                    <a:pt x="1053" y="605"/>
                    <a:pt x="1069" y="641"/>
                  </a:cubicBezTo>
                  <a:cubicBezTo>
                    <a:pt x="1085" y="676"/>
                    <a:pt x="1077" y="714"/>
                    <a:pt x="1080" y="751"/>
                  </a:cubicBezTo>
                  <a:close/>
                  <a:moveTo>
                    <a:pt x="769" y="818"/>
                  </a:moveTo>
                  <a:cubicBezTo>
                    <a:pt x="774" y="818"/>
                    <a:pt x="780" y="817"/>
                    <a:pt x="785" y="818"/>
                  </a:cubicBezTo>
                  <a:cubicBezTo>
                    <a:pt x="798" y="820"/>
                    <a:pt x="804" y="814"/>
                    <a:pt x="811" y="804"/>
                  </a:cubicBezTo>
                  <a:cubicBezTo>
                    <a:pt x="825" y="785"/>
                    <a:pt x="826" y="769"/>
                    <a:pt x="813" y="750"/>
                  </a:cubicBezTo>
                  <a:cubicBezTo>
                    <a:pt x="808" y="742"/>
                    <a:pt x="803" y="732"/>
                    <a:pt x="801" y="723"/>
                  </a:cubicBezTo>
                  <a:cubicBezTo>
                    <a:pt x="795" y="700"/>
                    <a:pt x="781" y="695"/>
                    <a:pt x="760" y="698"/>
                  </a:cubicBezTo>
                  <a:cubicBezTo>
                    <a:pt x="752" y="699"/>
                    <a:pt x="748" y="700"/>
                    <a:pt x="744" y="707"/>
                  </a:cubicBezTo>
                  <a:cubicBezTo>
                    <a:pt x="736" y="728"/>
                    <a:pt x="725" y="748"/>
                    <a:pt x="716" y="769"/>
                  </a:cubicBezTo>
                  <a:cubicBezTo>
                    <a:pt x="715" y="773"/>
                    <a:pt x="714" y="779"/>
                    <a:pt x="715" y="782"/>
                  </a:cubicBezTo>
                  <a:cubicBezTo>
                    <a:pt x="726" y="804"/>
                    <a:pt x="735" y="830"/>
                    <a:pt x="769" y="818"/>
                  </a:cubicBezTo>
                  <a:close/>
                  <a:moveTo>
                    <a:pt x="1231" y="752"/>
                  </a:moveTo>
                  <a:cubicBezTo>
                    <a:pt x="1254" y="761"/>
                    <a:pt x="1267" y="745"/>
                    <a:pt x="1277" y="723"/>
                  </a:cubicBezTo>
                  <a:cubicBezTo>
                    <a:pt x="1281" y="715"/>
                    <a:pt x="1282" y="709"/>
                    <a:pt x="1278" y="701"/>
                  </a:cubicBezTo>
                  <a:cubicBezTo>
                    <a:pt x="1269" y="682"/>
                    <a:pt x="1260" y="663"/>
                    <a:pt x="1252" y="644"/>
                  </a:cubicBezTo>
                  <a:cubicBezTo>
                    <a:pt x="1248" y="634"/>
                    <a:pt x="1243" y="631"/>
                    <a:pt x="1233" y="632"/>
                  </a:cubicBezTo>
                  <a:cubicBezTo>
                    <a:pt x="1227" y="633"/>
                    <a:pt x="1221" y="631"/>
                    <a:pt x="1215" y="632"/>
                  </a:cubicBezTo>
                  <a:cubicBezTo>
                    <a:pt x="1211" y="634"/>
                    <a:pt x="1205" y="637"/>
                    <a:pt x="1203" y="640"/>
                  </a:cubicBezTo>
                  <a:cubicBezTo>
                    <a:pt x="1193" y="662"/>
                    <a:pt x="1183" y="683"/>
                    <a:pt x="1173" y="705"/>
                  </a:cubicBezTo>
                  <a:cubicBezTo>
                    <a:pt x="1172" y="708"/>
                    <a:pt x="1171" y="713"/>
                    <a:pt x="1173" y="716"/>
                  </a:cubicBezTo>
                  <a:cubicBezTo>
                    <a:pt x="1185" y="748"/>
                    <a:pt x="1192" y="752"/>
                    <a:pt x="1231" y="752"/>
                  </a:cubicBezTo>
                  <a:close/>
                  <a:moveTo>
                    <a:pt x="310" y="750"/>
                  </a:moveTo>
                  <a:cubicBezTo>
                    <a:pt x="335" y="758"/>
                    <a:pt x="351" y="749"/>
                    <a:pt x="361" y="726"/>
                  </a:cubicBezTo>
                  <a:cubicBezTo>
                    <a:pt x="365" y="716"/>
                    <a:pt x="368" y="708"/>
                    <a:pt x="362" y="698"/>
                  </a:cubicBezTo>
                  <a:cubicBezTo>
                    <a:pt x="355" y="685"/>
                    <a:pt x="349" y="671"/>
                    <a:pt x="343" y="658"/>
                  </a:cubicBezTo>
                  <a:cubicBezTo>
                    <a:pt x="330" y="630"/>
                    <a:pt x="330" y="630"/>
                    <a:pt x="300" y="632"/>
                  </a:cubicBezTo>
                  <a:cubicBezTo>
                    <a:pt x="296" y="633"/>
                    <a:pt x="290" y="636"/>
                    <a:pt x="288" y="640"/>
                  </a:cubicBezTo>
                  <a:cubicBezTo>
                    <a:pt x="277" y="662"/>
                    <a:pt x="268" y="683"/>
                    <a:pt x="258" y="705"/>
                  </a:cubicBezTo>
                  <a:cubicBezTo>
                    <a:pt x="256" y="709"/>
                    <a:pt x="256" y="714"/>
                    <a:pt x="258" y="717"/>
                  </a:cubicBezTo>
                  <a:cubicBezTo>
                    <a:pt x="269" y="738"/>
                    <a:pt x="278" y="764"/>
                    <a:pt x="310" y="750"/>
                  </a:cubicBezTo>
                  <a:close/>
                  <a:moveTo>
                    <a:pt x="911" y="575"/>
                  </a:moveTo>
                  <a:cubicBezTo>
                    <a:pt x="897" y="567"/>
                    <a:pt x="886" y="560"/>
                    <a:pt x="874" y="554"/>
                  </a:cubicBezTo>
                  <a:cubicBezTo>
                    <a:pt x="873" y="553"/>
                    <a:pt x="869" y="552"/>
                    <a:pt x="868" y="553"/>
                  </a:cubicBezTo>
                  <a:cubicBezTo>
                    <a:pt x="850" y="563"/>
                    <a:pt x="833" y="573"/>
                    <a:pt x="816" y="583"/>
                  </a:cubicBezTo>
                  <a:cubicBezTo>
                    <a:pt x="825" y="592"/>
                    <a:pt x="833" y="602"/>
                    <a:pt x="843" y="611"/>
                  </a:cubicBezTo>
                  <a:cubicBezTo>
                    <a:pt x="845" y="613"/>
                    <a:pt x="850" y="614"/>
                    <a:pt x="852" y="613"/>
                  </a:cubicBezTo>
                  <a:cubicBezTo>
                    <a:pt x="871" y="601"/>
                    <a:pt x="890" y="589"/>
                    <a:pt x="911" y="575"/>
                  </a:cubicBezTo>
                  <a:close/>
                  <a:moveTo>
                    <a:pt x="627" y="575"/>
                  </a:moveTo>
                  <a:cubicBezTo>
                    <a:pt x="650" y="590"/>
                    <a:pt x="670" y="603"/>
                    <a:pt x="691" y="616"/>
                  </a:cubicBezTo>
                  <a:cubicBezTo>
                    <a:pt x="702" y="604"/>
                    <a:pt x="712" y="593"/>
                    <a:pt x="722" y="582"/>
                  </a:cubicBezTo>
                  <a:cubicBezTo>
                    <a:pt x="704" y="572"/>
                    <a:pt x="688" y="563"/>
                    <a:pt x="671" y="554"/>
                  </a:cubicBezTo>
                  <a:cubicBezTo>
                    <a:pt x="669" y="553"/>
                    <a:pt x="664" y="553"/>
                    <a:pt x="662" y="555"/>
                  </a:cubicBezTo>
                  <a:cubicBezTo>
                    <a:pt x="651" y="561"/>
                    <a:pt x="640" y="567"/>
                    <a:pt x="627" y="575"/>
                  </a:cubicBezTo>
                  <a:close/>
                  <a:moveTo>
                    <a:pt x="414" y="486"/>
                  </a:moveTo>
                  <a:cubicBezTo>
                    <a:pt x="395" y="496"/>
                    <a:pt x="377" y="506"/>
                    <a:pt x="358" y="516"/>
                  </a:cubicBezTo>
                  <a:cubicBezTo>
                    <a:pt x="368" y="528"/>
                    <a:pt x="379" y="539"/>
                    <a:pt x="390" y="551"/>
                  </a:cubicBezTo>
                  <a:cubicBezTo>
                    <a:pt x="411" y="537"/>
                    <a:pt x="431" y="524"/>
                    <a:pt x="453" y="509"/>
                  </a:cubicBezTo>
                  <a:cubicBezTo>
                    <a:pt x="438" y="501"/>
                    <a:pt x="426" y="493"/>
                    <a:pt x="414" y="486"/>
                  </a:cubicBezTo>
                  <a:close/>
                  <a:moveTo>
                    <a:pt x="1305" y="551"/>
                  </a:moveTo>
                  <a:cubicBezTo>
                    <a:pt x="1326" y="537"/>
                    <a:pt x="1346" y="524"/>
                    <a:pt x="1368" y="509"/>
                  </a:cubicBezTo>
                  <a:cubicBezTo>
                    <a:pt x="1354" y="501"/>
                    <a:pt x="1341" y="493"/>
                    <a:pt x="1330" y="486"/>
                  </a:cubicBezTo>
                  <a:cubicBezTo>
                    <a:pt x="1311" y="496"/>
                    <a:pt x="1292" y="506"/>
                    <a:pt x="1273" y="516"/>
                  </a:cubicBezTo>
                  <a:cubicBezTo>
                    <a:pt x="1283" y="527"/>
                    <a:pt x="1293" y="538"/>
                    <a:pt x="1305" y="551"/>
                  </a:cubicBezTo>
                  <a:close/>
                  <a:moveTo>
                    <a:pt x="233" y="551"/>
                  </a:moveTo>
                  <a:cubicBezTo>
                    <a:pt x="245" y="538"/>
                    <a:pt x="255" y="527"/>
                    <a:pt x="265" y="516"/>
                  </a:cubicBezTo>
                  <a:cubicBezTo>
                    <a:pt x="246" y="506"/>
                    <a:pt x="227" y="496"/>
                    <a:pt x="208" y="486"/>
                  </a:cubicBezTo>
                  <a:cubicBezTo>
                    <a:pt x="197" y="493"/>
                    <a:pt x="184" y="501"/>
                    <a:pt x="170" y="510"/>
                  </a:cubicBezTo>
                  <a:cubicBezTo>
                    <a:pt x="192" y="524"/>
                    <a:pt x="212" y="537"/>
                    <a:pt x="233" y="551"/>
                  </a:cubicBezTo>
                  <a:close/>
                  <a:moveTo>
                    <a:pt x="1180" y="516"/>
                  </a:moveTo>
                  <a:cubicBezTo>
                    <a:pt x="1163" y="507"/>
                    <a:pt x="1146" y="497"/>
                    <a:pt x="1129" y="488"/>
                  </a:cubicBezTo>
                  <a:cubicBezTo>
                    <a:pt x="1127" y="487"/>
                    <a:pt x="1123" y="487"/>
                    <a:pt x="1121" y="488"/>
                  </a:cubicBezTo>
                  <a:cubicBezTo>
                    <a:pt x="1109" y="495"/>
                    <a:pt x="1098" y="502"/>
                    <a:pt x="1085" y="510"/>
                  </a:cubicBezTo>
                  <a:cubicBezTo>
                    <a:pt x="1107" y="524"/>
                    <a:pt x="1128" y="537"/>
                    <a:pt x="1148" y="550"/>
                  </a:cubicBezTo>
                  <a:cubicBezTo>
                    <a:pt x="1157" y="541"/>
                    <a:pt x="1165" y="533"/>
                    <a:pt x="1172" y="525"/>
                  </a:cubicBezTo>
                  <a:cubicBezTo>
                    <a:pt x="1175" y="523"/>
                    <a:pt x="1177" y="519"/>
                    <a:pt x="1180" y="516"/>
                  </a:cubicBezTo>
                  <a:close/>
                  <a:moveTo>
                    <a:pt x="1211" y="588"/>
                  </a:moveTo>
                  <a:cubicBezTo>
                    <a:pt x="1222" y="583"/>
                    <a:pt x="1237" y="596"/>
                    <a:pt x="1245" y="580"/>
                  </a:cubicBezTo>
                  <a:cubicBezTo>
                    <a:pt x="1254" y="561"/>
                    <a:pt x="1249" y="551"/>
                    <a:pt x="1226" y="535"/>
                  </a:cubicBezTo>
                  <a:cubicBezTo>
                    <a:pt x="1200" y="559"/>
                    <a:pt x="1200" y="560"/>
                    <a:pt x="1211" y="588"/>
                  </a:cubicBezTo>
                  <a:close/>
                  <a:moveTo>
                    <a:pt x="312" y="534"/>
                  </a:moveTo>
                  <a:cubicBezTo>
                    <a:pt x="299" y="547"/>
                    <a:pt x="281" y="556"/>
                    <a:pt x="292" y="578"/>
                  </a:cubicBezTo>
                  <a:cubicBezTo>
                    <a:pt x="294" y="582"/>
                    <a:pt x="297" y="587"/>
                    <a:pt x="300" y="587"/>
                  </a:cubicBezTo>
                  <a:cubicBezTo>
                    <a:pt x="310" y="587"/>
                    <a:pt x="321" y="588"/>
                    <a:pt x="328" y="583"/>
                  </a:cubicBezTo>
                  <a:cubicBezTo>
                    <a:pt x="337" y="577"/>
                    <a:pt x="335" y="558"/>
                    <a:pt x="326" y="549"/>
                  </a:cubicBezTo>
                  <a:cubicBezTo>
                    <a:pt x="322" y="544"/>
                    <a:pt x="317" y="539"/>
                    <a:pt x="312" y="534"/>
                  </a:cubicBezTo>
                  <a:close/>
                  <a:moveTo>
                    <a:pt x="769" y="600"/>
                  </a:moveTo>
                  <a:cubicBezTo>
                    <a:pt x="741" y="628"/>
                    <a:pt x="741" y="620"/>
                    <a:pt x="754" y="652"/>
                  </a:cubicBezTo>
                  <a:cubicBezTo>
                    <a:pt x="764" y="652"/>
                    <a:pt x="775" y="652"/>
                    <a:pt x="784" y="652"/>
                  </a:cubicBezTo>
                  <a:cubicBezTo>
                    <a:pt x="801" y="628"/>
                    <a:pt x="786" y="614"/>
                    <a:pt x="769" y="60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1" name="Freeform 174">
              <a:extLst>
                <a:ext uri="{FF2B5EF4-FFF2-40B4-BE49-F238E27FC236}">
                  <a16:creationId xmlns:a16="http://schemas.microsoft.com/office/drawing/2014/main" id="{BE115100-7FC4-82EA-79E6-D602D5481A41}"/>
                </a:ext>
              </a:extLst>
            </p:cNvPr>
            <p:cNvSpPr>
              <a:spLocks/>
            </p:cNvSpPr>
            <p:nvPr/>
          </p:nvSpPr>
          <p:spPr bwMode="auto">
            <a:xfrm>
              <a:off x="6757988" y="3017838"/>
              <a:ext cx="179388" cy="201613"/>
            </a:xfrm>
            <a:custGeom>
              <a:avLst/>
              <a:gdLst>
                <a:gd name="T0" fmla="*/ 603 w 603"/>
                <a:gd name="T1" fmla="*/ 364 h 673"/>
                <a:gd name="T2" fmla="*/ 319 w 603"/>
                <a:gd name="T3" fmla="*/ 664 h 673"/>
                <a:gd name="T4" fmla="*/ 7 w 603"/>
                <a:gd name="T5" fmla="*/ 408 h 673"/>
                <a:gd name="T6" fmla="*/ 14 w 603"/>
                <a:gd name="T7" fmla="*/ 286 h 673"/>
                <a:gd name="T8" fmla="*/ 42 w 603"/>
                <a:gd name="T9" fmla="*/ 268 h 673"/>
                <a:gd name="T10" fmla="*/ 57 w 603"/>
                <a:gd name="T11" fmla="*/ 297 h 673"/>
                <a:gd name="T12" fmla="*/ 55 w 603"/>
                <a:gd name="T13" fmla="*/ 306 h 673"/>
                <a:gd name="T14" fmla="*/ 84 w 603"/>
                <a:gd name="T15" fmla="*/ 495 h 673"/>
                <a:gd name="T16" fmla="*/ 357 w 603"/>
                <a:gd name="T17" fmla="*/ 614 h 673"/>
                <a:gd name="T18" fmla="*/ 556 w 603"/>
                <a:gd name="T19" fmla="*/ 397 h 673"/>
                <a:gd name="T20" fmla="*/ 408 w 603"/>
                <a:gd name="T21" fmla="*/ 132 h 673"/>
                <a:gd name="T22" fmla="*/ 112 w 603"/>
                <a:gd name="T23" fmla="*/ 196 h 673"/>
                <a:gd name="T24" fmla="*/ 101 w 603"/>
                <a:gd name="T25" fmla="*/ 210 h 673"/>
                <a:gd name="T26" fmla="*/ 68 w 603"/>
                <a:gd name="T27" fmla="*/ 215 h 673"/>
                <a:gd name="T28" fmla="*/ 66 w 603"/>
                <a:gd name="T29" fmla="*/ 182 h 673"/>
                <a:gd name="T30" fmla="*/ 176 w 603"/>
                <a:gd name="T31" fmla="*/ 94 h 673"/>
                <a:gd name="T32" fmla="*/ 603 w 603"/>
                <a:gd name="T33" fmla="*/ 364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3" h="673">
                  <a:moveTo>
                    <a:pt x="603" y="364"/>
                  </a:moveTo>
                  <a:cubicBezTo>
                    <a:pt x="603" y="524"/>
                    <a:pt x="482" y="653"/>
                    <a:pt x="319" y="664"/>
                  </a:cubicBezTo>
                  <a:cubicBezTo>
                    <a:pt x="166" y="673"/>
                    <a:pt x="30" y="564"/>
                    <a:pt x="7" y="408"/>
                  </a:cubicBezTo>
                  <a:cubicBezTo>
                    <a:pt x="0" y="367"/>
                    <a:pt x="3" y="326"/>
                    <a:pt x="14" y="286"/>
                  </a:cubicBezTo>
                  <a:cubicBezTo>
                    <a:pt x="18" y="271"/>
                    <a:pt x="29" y="264"/>
                    <a:pt x="42" y="268"/>
                  </a:cubicBezTo>
                  <a:cubicBezTo>
                    <a:pt x="55" y="271"/>
                    <a:pt x="60" y="282"/>
                    <a:pt x="57" y="297"/>
                  </a:cubicBezTo>
                  <a:cubicBezTo>
                    <a:pt x="57" y="300"/>
                    <a:pt x="56" y="303"/>
                    <a:pt x="55" y="306"/>
                  </a:cubicBezTo>
                  <a:cubicBezTo>
                    <a:pt x="40" y="373"/>
                    <a:pt x="50" y="436"/>
                    <a:pt x="84" y="495"/>
                  </a:cubicBezTo>
                  <a:cubicBezTo>
                    <a:pt x="140" y="589"/>
                    <a:pt x="249" y="636"/>
                    <a:pt x="357" y="614"/>
                  </a:cubicBezTo>
                  <a:cubicBezTo>
                    <a:pt x="461" y="592"/>
                    <a:pt x="541" y="505"/>
                    <a:pt x="556" y="397"/>
                  </a:cubicBezTo>
                  <a:cubicBezTo>
                    <a:pt x="570" y="286"/>
                    <a:pt x="510" y="179"/>
                    <a:pt x="408" y="132"/>
                  </a:cubicBezTo>
                  <a:cubicBezTo>
                    <a:pt x="306" y="87"/>
                    <a:pt x="185" y="113"/>
                    <a:pt x="112" y="196"/>
                  </a:cubicBezTo>
                  <a:cubicBezTo>
                    <a:pt x="108" y="201"/>
                    <a:pt x="105" y="205"/>
                    <a:pt x="101" y="210"/>
                  </a:cubicBezTo>
                  <a:cubicBezTo>
                    <a:pt x="90" y="222"/>
                    <a:pt x="78" y="224"/>
                    <a:pt x="68" y="215"/>
                  </a:cubicBezTo>
                  <a:cubicBezTo>
                    <a:pt x="58" y="207"/>
                    <a:pt x="57" y="194"/>
                    <a:pt x="66" y="182"/>
                  </a:cubicBezTo>
                  <a:cubicBezTo>
                    <a:pt x="95" y="143"/>
                    <a:pt x="132" y="114"/>
                    <a:pt x="176" y="94"/>
                  </a:cubicBezTo>
                  <a:cubicBezTo>
                    <a:pt x="374" y="0"/>
                    <a:pt x="603" y="145"/>
                    <a:pt x="603" y="36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2" name="Freeform 175">
              <a:extLst>
                <a:ext uri="{FF2B5EF4-FFF2-40B4-BE49-F238E27FC236}">
                  <a16:creationId xmlns:a16="http://schemas.microsoft.com/office/drawing/2014/main" id="{EAB2B8FF-BE4B-D7D3-E861-1D8E1448A0A4}"/>
                </a:ext>
              </a:extLst>
            </p:cNvPr>
            <p:cNvSpPr>
              <a:spLocks/>
            </p:cNvSpPr>
            <p:nvPr/>
          </p:nvSpPr>
          <p:spPr bwMode="auto">
            <a:xfrm>
              <a:off x="6804025" y="3090863"/>
              <a:ext cx="80963" cy="66675"/>
            </a:xfrm>
            <a:custGeom>
              <a:avLst/>
              <a:gdLst>
                <a:gd name="T0" fmla="*/ 100 w 271"/>
                <a:gd name="T1" fmla="*/ 165 h 224"/>
                <a:gd name="T2" fmla="*/ 223 w 271"/>
                <a:gd name="T3" fmla="*/ 19 h 224"/>
                <a:gd name="T4" fmla="*/ 230 w 271"/>
                <a:gd name="T5" fmla="*/ 10 h 224"/>
                <a:gd name="T6" fmla="*/ 260 w 271"/>
                <a:gd name="T7" fmla="*/ 8 h 224"/>
                <a:gd name="T8" fmla="*/ 265 w 271"/>
                <a:gd name="T9" fmla="*/ 38 h 224"/>
                <a:gd name="T10" fmla="*/ 258 w 271"/>
                <a:gd name="T11" fmla="*/ 46 h 224"/>
                <a:gd name="T12" fmla="*/ 125 w 271"/>
                <a:gd name="T13" fmla="*/ 205 h 224"/>
                <a:gd name="T14" fmla="*/ 82 w 271"/>
                <a:gd name="T15" fmla="*/ 208 h 224"/>
                <a:gd name="T16" fmla="*/ 18 w 271"/>
                <a:gd name="T17" fmla="*/ 154 h 224"/>
                <a:gd name="T18" fmla="*/ 9 w 271"/>
                <a:gd name="T19" fmla="*/ 118 h 224"/>
                <a:gd name="T20" fmla="*/ 47 w 271"/>
                <a:gd name="T21" fmla="*/ 120 h 224"/>
                <a:gd name="T22" fmla="*/ 100 w 271"/>
                <a:gd name="T23" fmla="*/ 16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1" h="224">
                  <a:moveTo>
                    <a:pt x="100" y="165"/>
                  </a:moveTo>
                  <a:cubicBezTo>
                    <a:pt x="142" y="115"/>
                    <a:pt x="182" y="67"/>
                    <a:pt x="223" y="19"/>
                  </a:cubicBezTo>
                  <a:cubicBezTo>
                    <a:pt x="225" y="16"/>
                    <a:pt x="228" y="12"/>
                    <a:pt x="230" y="10"/>
                  </a:cubicBezTo>
                  <a:cubicBezTo>
                    <a:pt x="240" y="1"/>
                    <a:pt x="250" y="0"/>
                    <a:pt x="260" y="8"/>
                  </a:cubicBezTo>
                  <a:cubicBezTo>
                    <a:pt x="270" y="16"/>
                    <a:pt x="271" y="27"/>
                    <a:pt x="265" y="38"/>
                  </a:cubicBezTo>
                  <a:cubicBezTo>
                    <a:pt x="263" y="41"/>
                    <a:pt x="261" y="43"/>
                    <a:pt x="258" y="46"/>
                  </a:cubicBezTo>
                  <a:cubicBezTo>
                    <a:pt x="214" y="99"/>
                    <a:pt x="170" y="152"/>
                    <a:pt x="125" y="205"/>
                  </a:cubicBezTo>
                  <a:cubicBezTo>
                    <a:pt x="110" y="223"/>
                    <a:pt x="100" y="224"/>
                    <a:pt x="82" y="208"/>
                  </a:cubicBezTo>
                  <a:cubicBezTo>
                    <a:pt x="60" y="190"/>
                    <a:pt x="39" y="172"/>
                    <a:pt x="18" y="154"/>
                  </a:cubicBezTo>
                  <a:cubicBezTo>
                    <a:pt x="3" y="141"/>
                    <a:pt x="0" y="129"/>
                    <a:pt x="9" y="118"/>
                  </a:cubicBezTo>
                  <a:cubicBezTo>
                    <a:pt x="19" y="107"/>
                    <a:pt x="32" y="107"/>
                    <a:pt x="47" y="120"/>
                  </a:cubicBezTo>
                  <a:cubicBezTo>
                    <a:pt x="64" y="135"/>
                    <a:pt x="82" y="149"/>
                    <a:pt x="100" y="1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84" name="TextBox 83">
            <a:extLst>
              <a:ext uri="{FF2B5EF4-FFF2-40B4-BE49-F238E27FC236}">
                <a16:creationId xmlns:a16="http://schemas.microsoft.com/office/drawing/2014/main" id="{8E492070-7BDC-A53B-699F-6BC0987FBD0D}"/>
              </a:ext>
            </a:extLst>
          </p:cNvPr>
          <p:cNvSpPr txBox="1"/>
          <p:nvPr/>
        </p:nvSpPr>
        <p:spPr>
          <a:xfrm>
            <a:off x="1996393" y="5301745"/>
            <a:ext cx="10311433" cy="738664"/>
          </a:xfrm>
          <a:prstGeom prst="rect">
            <a:avLst/>
          </a:prstGeom>
          <a:noFill/>
        </p:spPr>
        <p:txBody>
          <a:bodyPr wrap="square" rtlCol="0">
            <a:spAutoFit/>
          </a:bodyPr>
          <a:lstStyle/>
          <a:p>
            <a:r>
              <a:rPr lang="en-GB" sz="1400">
                <a:latin typeface="Figtree" panose="020B0604020202020204" charset="0"/>
              </a:rPr>
              <a:t>Enabling organisations wishing to access multiple REC Services to sign a single access agreement</a:t>
            </a:r>
          </a:p>
          <a:p>
            <a:endParaRPr lang="en-GB" sz="1400">
              <a:latin typeface="Figtree" panose="020B0604020202020204" charset="0"/>
            </a:endParaRPr>
          </a:p>
          <a:p>
            <a:r>
              <a:rPr lang="en-GB" sz="1400">
                <a:latin typeface="Figtree" panose="020B0604020202020204" charset="0"/>
              </a:rPr>
              <a:t>Existing REC Service Users will require an additional schedule to be added to their current agreement</a:t>
            </a:r>
          </a:p>
        </p:txBody>
      </p:sp>
      <p:sp>
        <p:nvSpPr>
          <p:cNvPr id="86" name="TextBox 85">
            <a:extLst>
              <a:ext uri="{FF2B5EF4-FFF2-40B4-BE49-F238E27FC236}">
                <a16:creationId xmlns:a16="http://schemas.microsoft.com/office/drawing/2014/main" id="{C84E99B8-7620-E370-63F3-23C510D11C92}"/>
              </a:ext>
            </a:extLst>
          </p:cNvPr>
          <p:cNvSpPr txBox="1"/>
          <p:nvPr/>
        </p:nvSpPr>
        <p:spPr>
          <a:xfrm>
            <a:off x="1957556" y="6092286"/>
            <a:ext cx="10311433" cy="307777"/>
          </a:xfrm>
          <a:prstGeom prst="rect">
            <a:avLst/>
          </a:prstGeom>
          <a:noFill/>
        </p:spPr>
        <p:txBody>
          <a:bodyPr wrap="square" rtlCol="0">
            <a:spAutoFit/>
          </a:bodyPr>
          <a:lstStyle/>
          <a:p>
            <a:r>
              <a:rPr lang="en-GB" sz="1400" b="1">
                <a:solidFill>
                  <a:srgbClr val="30374F"/>
                </a:solidFill>
                <a:latin typeface="Figtree" panose="020B0604020202020204" charset="0"/>
              </a:rPr>
              <a:t>Delivering low-friction participation, </a:t>
            </a:r>
            <a:r>
              <a:rPr lang="en-US" sz="1400" b="1">
                <a:solidFill>
                  <a:srgbClr val="30374F"/>
                </a:solidFill>
                <a:latin typeface="Figtree" panose="020B0604020202020204" charset="0"/>
              </a:rPr>
              <a:t>a consistent standard, and a future-proof</a:t>
            </a:r>
            <a:r>
              <a:rPr lang="en-GB" sz="1400" b="1">
                <a:solidFill>
                  <a:srgbClr val="30374F"/>
                </a:solidFill>
                <a:latin typeface="Figtree" panose="020B0604020202020204" charset="0"/>
              </a:rPr>
              <a:t> path that evolves with the REC. </a:t>
            </a:r>
          </a:p>
        </p:txBody>
      </p:sp>
      <p:grpSp>
        <p:nvGrpSpPr>
          <p:cNvPr id="87" name="Group 86">
            <a:extLst>
              <a:ext uri="{FF2B5EF4-FFF2-40B4-BE49-F238E27FC236}">
                <a16:creationId xmlns:a16="http://schemas.microsoft.com/office/drawing/2014/main" id="{B28892EA-6924-925D-BB3F-7EB8C8C804B8}"/>
              </a:ext>
            </a:extLst>
          </p:cNvPr>
          <p:cNvGrpSpPr/>
          <p:nvPr/>
        </p:nvGrpSpPr>
        <p:grpSpPr>
          <a:xfrm>
            <a:off x="5815120" y="2556292"/>
            <a:ext cx="423731" cy="422234"/>
            <a:chOff x="4357688" y="2805113"/>
            <a:chExt cx="449262" cy="447675"/>
          </a:xfrm>
          <a:solidFill>
            <a:schemeClr val="bg1"/>
          </a:solidFill>
        </p:grpSpPr>
        <p:sp>
          <p:nvSpPr>
            <p:cNvPr id="88" name="Freeform 225">
              <a:extLst>
                <a:ext uri="{FF2B5EF4-FFF2-40B4-BE49-F238E27FC236}">
                  <a16:creationId xmlns:a16="http://schemas.microsoft.com/office/drawing/2014/main" id="{0338E222-DB63-CAE5-AFB2-F989121D2862}"/>
                </a:ext>
              </a:extLst>
            </p:cNvPr>
            <p:cNvSpPr>
              <a:spLocks noEditPoints="1"/>
            </p:cNvSpPr>
            <p:nvPr/>
          </p:nvSpPr>
          <p:spPr bwMode="auto">
            <a:xfrm>
              <a:off x="4357688" y="2805113"/>
              <a:ext cx="314325" cy="447675"/>
            </a:xfrm>
            <a:custGeom>
              <a:avLst/>
              <a:gdLst>
                <a:gd name="T0" fmla="*/ 685 w 1057"/>
                <a:gd name="T1" fmla="*/ 26 h 1507"/>
                <a:gd name="T2" fmla="*/ 731 w 1057"/>
                <a:gd name="T3" fmla="*/ 100 h 1507"/>
                <a:gd name="T4" fmla="*/ 808 w 1057"/>
                <a:gd name="T5" fmla="*/ 125 h 1507"/>
                <a:gd name="T6" fmla="*/ 1054 w 1057"/>
                <a:gd name="T7" fmla="*/ 241 h 1507"/>
                <a:gd name="T8" fmla="*/ 1056 w 1057"/>
                <a:gd name="T9" fmla="*/ 542 h 1507"/>
                <a:gd name="T10" fmla="*/ 1005 w 1057"/>
                <a:gd name="T11" fmla="*/ 541 h 1507"/>
                <a:gd name="T12" fmla="*/ 1005 w 1057"/>
                <a:gd name="T13" fmla="*/ 247 h 1507"/>
                <a:gd name="T14" fmla="*/ 829 w 1057"/>
                <a:gd name="T15" fmla="*/ 176 h 1507"/>
                <a:gd name="T16" fmla="*/ 875 w 1057"/>
                <a:gd name="T17" fmla="*/ 226 h 1507"/>
                <a:gd name="T18" fmla="*/ 955 w 1057"/>
                <a:gd name="T19" fmla="*/ 671 h 1507"/>
                <a:gd name="T20" fmla="*/ 905 w 1057"/>
                <a:gd name="T21" fmla="*/ 674 h 1507"/>
                <a:gd name="T22" fmla="*/ 905 w 1057"/>
                <a:gd name="T23" fmla="*/ 311 h 1507"/>
                <a:gd name="T24" fmla="*/ 850 w 1057"/>
                <a:gd name="T25" fmla="*/ 276 h 1507"/>
                <a:gd name="T26" fmla="*/ 705 w 1057"/>
                <a:gd name="T27" fmla="*/ 326 h 1507"/>
                <a:gd name="T28" fmla="*/ 259 w 1057"/>
                <a:gd name="T29" fmla="*/ 285 h 1507"/>
                <a:gd name="T30" fmla="*/ 180 w 1057"/>
                <a:gd name="T31" fmla="*/ 276 h 1507"/>
                <a:gd name="T32" fmla="*/ 151 w 1057"/>
                <a:gd name="T33" fmla="*/ 315 h 1507"/>
                <a:gd name="T34" fmla="*/ 190 w 1057"/>
                <a:gd name="T35" fmla="*/ 1357 h 1507"/>
                <a:gd name="T36" fmla="*/ 905 w 1057"/>
                <a:gd name="T37" fmla="*/ 1318 h 1507"/>
                <a:gd name="T38" fmla="*/ 906 w 1057"/>
                <a:gd name="T39" fmla="*/ 1153 h 1507"/>
                <a:gd name="T40" fmla="*/ 955 w 1057"/>
                <a:gd name="T41" fmla="*/ 1155 h 1507"/>
                <a:gd name="T42" fmla="*/ 897 w 1057"/>
                <a:gd name="T43" fmla="*/ 1404 h 1507"/>
                <a:gd name="T44" fmla="*/ 189 w 1057"/>
                <a:gd name="T45" fmla="*/ 1407 h 1507"/>
                <a:gd name="T46" fmla="*/ 101 w 1057"/>
                <a:gd name="T47" fmla="*/ 309 h 1507"/>
                <a:gd name="T48" fmla="*/ 218 w 1057"/>
                <a:gd name="T49" fmla="*/ 226 h 1507"/>
                <a:gd name="T50" fmla="*/ 228 w 1057"/>
                <a:gd name="T51" fmla="*/ 177 h 1507"/>
                <a:gd name="T52" fmla="*/ 52 w 1057"/>
                <a:gd name="T53" fmla="*/ 241 h 1507"/>
                <a:gd name="T54" fmla="*/ 50 w 1057"/>
                <a:gd name="T55" fmla="*/ 1372 h 1507"/>
                <a:gd name="T56" fmla="*/ 134 w 1057"/>
                <a:gd name="T57" fmla="*/ 1457 h 1507"/>
                <a:gd name="T58" fmla="*/ 920 w 1057"/>
                <a:gd name="T59" fmla="*/ 1457 h 1507"/>
                <a:gd name="T60" fmla="*/ 1005 w 1057"/>
                <a:gd name="T61" fmla="*/ 1070 h 1507"/>
                <a:gd name="T62" fmla="*/ 1031 w 1057"/>
                <a:gd name="T63" fmla="*/ 1030 h 1507"/>
                <a:gd name="T64" fmla="*/ 1056 w 1057"/>
                <a:gd name="T65" fmla="*/ 1065 h 1507"/>
                <a:gd name="T66" fmla="*/ 961 w 1057"/>
                <a:gd name="T67" fmla="*/ 1503 h 1507"/>
                <a:gd name="T68" fmla="*/ 133 w 1057"/>
                <a:gd name="T69" fmla="*/ 1507 h 1507"/>
                <a:gd name="T70" fmla="*/ 0 w 1057"/>
                <a:gd name="T71" fmla="*/ 258 h 1507"/>
                <a:gd name="T72" fmla="*/ 249 w 1057"/>
                <a:gd name="T73" fmla="*/ 125 h 1507"/>
                <a:gd name="T74" fmla="*/ 327 w 1057"/>
                <a:gd name="T75" fmla="*/ 100 h 1507"/>
                <a:gd name="T76" fmla="*/ 413 w 1057"/>
                <a:gd name="T77" fmla="*/ 0 h 1507"/>
                <a:gd name="T78" fmla="*/ 527 w 1057"/>
                <a:gd name="T79" fmla="*/ 276 h 1507"/>
                <a:gd name="T80" fmla="*/ 772 w 1057"/>
                <a:gd name="T81" fmla="*/ 231 h 1507"/>
                <a:gd name="T82" fmla="*/ 654 w 1057"/>
                <a:gd name="T83" fmla="*/ 76 h 1507"/>
                <a:gd name="T84" fmla="*/ 430 w 1057"/>
                <a:gd name="T85" fmla="*/ 50 h 1507"/>
                <a:gd name="T86" fmla="*/ 396 w 1057"/>
                <a:gd name="T87" fmla="*/ 105 h 1507"/>
                <a:gd name="T88" fmla="*/ 280 w 1057"/>
                <a:gd name="T89" fmla="*/ 221 h 1507"/>
                <a:gd name="T90" fmla="*/ 527 w 1057"/>
                <a:gd name="T91" fmla="*/ 276 h 1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57" h="1507">
                  <a:moveTo>
                    <a:pt x="642" y="0"/>
                  </a:moveTo>
                  <a:cubicBezTo>
                    <a:pt x="657" y="8"/>
                    <a:pt x="672" y="16"/>
                    <a:pt x="685" y="26"/>
                  </a:cubicBezTo>
                  <a:cubicBezTo>
                    <a:pt x="699" y="38"/>
                    <a:pt x="702" y="55"/>
                    <a:pt x="704" y="73"/>
                  </a:cubicBezTo>
                  <a:cubicBezTo>
                    <a:pt x="706" y="91"/>
                    <a:pt x="713" y="98"/>
                    <a:pt x="731" y="100"/>
                  </a:cubicBezTo>
                  <a:cubicBezTo>
                    <a:pt x="752" y="102"/>
                    <a:pt x="772" y="108"/>
                    <a:pt x="790" y="121"/>
                  </a:cubicBezTo>
                  <a:cubicBezTo>
                    <a:pt x="794" y="124"/>
                    <a:pt x="802" y="125"/>
                    <a:pt x="808" y="125"/>
                  </a:cubicBezTo>
                  <a:cubicBezTo>
                    <a:pt x="852" y="126"/>
                    <a:pt x="896" y="124"/>
                    <a:pt x="940" y="126"/>
                  </a:cubicBezTo>
                  <a:cubicBezTo>
                    <a:pt x="1001" y="129"/>
                    <a:pt x="1052" y="180"/>
                    <a:pt x="1054" y="241"/>
                  </a:cubicBezTo>
                  <a:cubicBezTo>
                    <a:pt x="1057" y="321"/>
                    <a:pt x="1055" y="402"/>
                    <a:pt x="1056" y="483"/>
                  </a:cubicBezTo>
                  <a:cubicBezTo>
                    <a:pt x="1056" y="503"/>
                    <a:pt x="1056" y="523"/>
                    <a:pt x="1056" y="542"/>
                  </a:cubicBezTo>
                  <a:cubicBezTo>
                    <a:pt x="1056" y="566"/>
                    <a:pt x="1048" y="577"/>
                    <a:pt x="1031" y="577"/>
                  </a:cubicBezTo>
                  <a:cubicBezTo>
                    <a:pt x="1014" y="577"/>
                    <a:pt x="1005" y="565"/>
                    <a:pt x="1005" y="541"/>
                  </a:cubicBezTo>
                  <a:cubicBezTo>
                    <a:pt x="1005" y="462"/>
                    <a:pt x="1005" y="383"/>
                    <a:pt x="1005" y="304"/>
                  </a:cubicBezTo>
                  <a:cubicBezTo>
                    <a:pt x="1005" y="285"/>
                    <a:pt x="1006" y="266"/>
                    <a:pt x="1005" y="247"/>
                  </a:cubicBezTo>
                  <a:cubicBezTo>
                    <a:pt x="1003" y="207"/>
                    <a:pt x="973" y="177"/>
                    <a:pt x="933" y="176"/>
                  </a:cubicBezTo>
                  <a:cubicBezTo>
                    <a:pt x="898" y="175"/>
                    <a:pt x="863" y="176"/>
                    <a:pt x="829" y="176"/>
                  </a:cubicBezTo>
                  <a:cubicBezTo>
                    <a:pt x="829" y="193"/>
                    <a:pt x="829" y="208"/>
                    <a:pt x="829" y="226"/>
                  </a:cubicBezTo>
                  <a:cubicBezTo>
                    <a:pt x="844" y="226"/>
                    <a:pt x="859" y="226"/>
                    <a:pt x="875" y="226"/>
                  </a:cubicBezTo>
                  <a:cubicBezTo>
                    <a:pt x="924" y="226"/>
                    <a:pt x="955" y="257"/>
                    <a:pt x="955" y="306"/>
                  </a:cubicBezTo>
                  <a:cubicBezTo>
                    <a:pt x="955" y="428"/>
                    <a:pt x="955" y="549"/>
                    <a:pt x="955" y="671"/>
                  </a:cubicBezTo>
                  <a:cubicBezTo>
                    <a:pt x="955" y="695"/>
                    <a:pt x="939" y="709"/>
                    <a:pt x="920" y="701"/>
                  </a:cubicBezTo>
                  <a:cubicBezTo>
                    <a:pt x="909" y="695"/>
                    <a:pt x="905" y="686"/>
                    <a:pt x="905" y="674"/>
                  </a:cubicBezTo>
                  <a:cubicBezTo>
                    <a:pt x="905" y="660"/>
                    <a:pt x="905" y="645"/>
                    <a:pt x="905" y="630"/>
                  </a:cubicBezTo>
                  <a:cubicBezTo>
                    <a:pt x="905" y="524"/>
                    <a:pt x="905" y="417"/>
                    <a:pt x="905" y="311"/>
                  </a:cubicBezTo>
                  <a:cubicBezTo>
                    <a:pt x="905" y="284"/>
                    <a:pt x="897" y="276"/>
                    <a:pt x="871" y="276"/>
                  </a:cubicBezTo>
                  <a:cubicBezTo>
                    <a:pt x="864" y="276"/>
                    <a:pt x="857" y="277"/>
                    <a:pt x="850" y="276"/>
                  </a:cubicBezTo>
                  <a:cubicBezTo>
                    <a:pt x="824" y="274"/>
                    <a:pt x="800" y="276"/>
                    <a:pt x="779" y="299"/>
                  </a:cubicBezTo>
                  <a:cubicBezTo>
                    <a:pt x="761" y="320"/>
                    <a:pt x="733" y="326"/>
                    <a:pt x="705" y="326"/>
                  </a:cubicBezTo>
                  <a:cubicBezTo>
                    <a:pt x="587" y="326"/>
                    <a:pt x="469" y="327"/>
                    <a:pt x="350" y="326"/>
                  </a:cubicBezTo>
                  <a:cubicBezTo>
                    <a:pt x="314" y="326"/>
                    <a:pt x="284" y="311"/>
                    <a:pt x="259" y="285"/>
                  </a:cubicBezTo>
                  <a:cubicBezTo>
                    <a:pt x="255" y="280"/>
                    <a:pt x="248" y="277"/>
                    <a:pt x="242" y="277"/>
                  </a:cubicBezTo>
                  <a:cubicBezTo>
                    <a:pt x="222" y="276"/>
                    <a:pt x="201" y="276"/>
                    <a:pt x="180" y="276"/>
                  </a:cubicBezTo>
                  <a:cubicBezTo>
                    <a:pt x="161" y="276"/>
                    <a:pt x="152" y="286"/>
                    <a:pt x="151" y="305"/>
                  </a:cubicBezTo>
                  <a:cubicBezTo>
                    <a:pt x="151" y="309"/>
                    <a:pt x="151" y="312"/>
                    <a:pt x="151" y="315"/>
                  </a:cubicBezTo>
                  <a:cubicBezTo>
                    <a:pt x="151" y="649"/>
                    <a:pt x="151" y="983"/>
                    <a:pt x="151" y="1317"/>
                  </a:cubicBezTo>
                  <a:cubicBezTo>
                    <a:pt x="151" y="1350"/>
                    <a:pt x="158" y="1357"/>
                    <a:pt x="190" y="1357"/>
                  </a:cubicBezTo>
                  <a:cubicBezTo>
                    <a:pt x="416" y="1357"/>
                    <a:pt x="641" y="1357"/>
                    <a:pt x="866" y="1357"/>
                  </a:cubicBezTo>
                  <a:cubicBezTo>
                    <a:pt x="898" y="1357"/>
                    <a:pt x="905" y="1350"/>
                    <a:pt x="905" y="1318"/>
                  </a:cubicBezTo>
                  <a:cubicBezTo>
                    <a:pt x="905" y="1268"/>
                    <a:pt x="905" y="1218"/>
                    <a:pt x="905" y="1168"/>
                  </a:cubicBezTo>
                  <a:cubicBezTo>
                    <a:pt x="905" y="1163"/>
                    <a:pt x="905" y="1158"/>
                    <a:pt x="906" y="1153"/>
                  </a:cubicBezTo>
                  <a:cubicBezTo>
                    <a:pt x="908" y="1139"/>
                    <a:pt x="919" y="1130"/>
                    <a:pt x="932" y="1131"/>
                  </a:cubicBezTo>
                  <a:cubicBezTo>
                    <a:pt x="945" y="1132"/>
                    <a:pt x="955" y="1141"/>
                    <a:pt x="955" y="1155"/>
                  </a:cubicBezTo>
                  <a:cubicBezTo>
                    <a:pt x="955" y="1217"/>
                    <a:pt x="955" y="1278"/>
                    <a:pt x="954" y="1339"/>
                  </a:cubicBezTo>
                  <a:cubicBezTo>
                    <a:pt x="954" y="1370"/>
                    <a:pt x="928" y="1397"/>
                    <a:pt x="897" y="1404"/>
                  </a:cubicBezTo>
                  <a:cubicBezTo>
                    <a:pt x="888" y="1406"/>
                    <a:pt x="878" y="1407"/>
                    <a:pt x="868" y="1407"/>
                  </a:cubicBezTo>
                  <a:cubicBezTo>
                    <a:pt x="642" y="1407"/>
                    <a:pt x="415" y="1407"/>
                    <a:pt x="189" y="1407"/>
                  </a:cubicBezTo>
                  <a:cubicBezTo>
                    <a:pt x="130" y="1407"/>
                    <a:pt x="101" y="1377"/>
                    <a:pt x="101" y="1318"/>
                  </a:cubicBezTo>
                  <a:cubicBezTo>
                    <a:pt x="101" y="982"/>
                    <a:pt x="101" y="646"/>
                    <a:pt x="101" y="309"/>
                  </a:cubicBezTo>
                  <a:cubicBezTo>
                    <a:pt x="101" y="257"/>
                    <a:pt x="131" y="226"/>
                    <a:pt x="184" y="226"/>
                  </a:cubicBezTo>
                  <a:cubicBezTo>
                    <a:pt x="195" y="226"/>
                    <a:pt x="206" y="226"/>
                    <a:pt x="218" y="226"/>
                  </a:cubicBezTo>
                  <a:cubicBezTo>
                    <a:pt x="221" y="226"/>
                    <a:pt x="224" y="225"/>
                    <a:pt x="228" y="225"/>
                  </a:cubicBezTo>
                  <a:cubicBezTo>
                    <a:pt x="228" y="209"/>
                    <a:pt x="228" y="193"/>
                    <a:pt x="228" y="177"/>
                  </a:cubicBezTo>
                  <a:cubicBezTo>
                    <a:pt x="189" y="177"/>
                    <a:pt x="150" y="174"/>
                    <a:pt x="110" y="178"/>
                  </a:cubicBezTo>
                  <a:cubicBezTo>
                    <a:pt x="79" y="181"/>
                    <a:pt x="56" y="209"/>
                    <a:pt x="52" y="241"/>
                  </a:cubicBezTo>
                  <a:cubicBezTo>
                    <a:pt x="51" y="248"/>
                    <a:pt x="51" y="254"/>
                    <a:pt x="51" y="260"/>
                  </a:cubicBezTo>
                  <a:cubicBezTo>
                    <a:pt x="51" y="631"/>
                    <a:pt x="51" y="1002"/>
                    <a:pt x="50" y="1372"/>
                  </a:cubicBezTo>
                  <a:cubicBezTo>
                    <a:pt x="50" y="1396"/>
                    <a:pt x="56" y="1418"/>
                    <a:pt x="73" y="1435"/>
                  </a:cubicBezTo>
                  <a:cubicBezTo>
                    <a:pt x="90" y="1452"/>
                    <a:pt x="111" y="1457"/>
                    <a:pt x="134" y="1457"/>
                  </a:cubicBezTo>
                  <a:cubicBezTo>
                    <a:pt x="278" y="1457"/>
                    <a:pt x="423" y="1457"/>
                    <a:pt x="568" y="1457"/>
                  </a:cubicBezTo>
                  <a:cubicBezTo>
                    <a:pt x="685" y="1457"/>
                    <a:pt x="803" y="1457"/>
                    <a:pt x="920" y="1457"/>
                  </a:cubicBezTo>
                  <a:cubicBezTo>
                    <a:pt x="975" y="1457"/>
                    <a:pt x="1005" y="1427"/>
                    <a:pt x="1005" y="1372"/>
                  </a:cubicBezTo>
                  <a:cubicBezTo>
                    <a:pt x="1005" y="1271"/>
                    <a:pt x="1005" y="1170"/>
                    <a:pt x="1005" y="1070"/>
                  </a:cubicBezTo>
                  <a:cubicBezTo>
                    <a:pt x="1005" y="1064"/>
                    <a:pt x="1005" y="1058"/>
                    <a:pt x="1006" y="1052"/>
                  </a:cubicBezTo>
                  <a:cubicBezTo>
                    <a:pt x="1009" y="1038"/>
                    <a:pt x="1019" y="1030"/>
                    <a:pt x="1031" y="1030"/>
                  </a:cubicBezTo>
                  <a:cubicBezTo>
                    <a:pt x="1044" y="1031"/>
                    <a:pt x="1054" y="1040"/>
                    <a:pt x="1055" y="1054"/>
                  </a:cubicBezTo>
                  <a:cubicBezTo>
                    <a:pt x="1056" y="1058"/>
                    <a:pt x="1056" y="1062"/>
                    <a:pt x="1056" y="1065"/>
                  </a:cubicBezTo>
                  <a:cubicBezTo>
                    <a:pt x="1056" y="1168"/>
                    <a:pt x="1056" y="1271"/>
                    <a:pt x="1056" y="1373"/>
                  </a:cubicBezTo>
                  <a:cubicBezTo>
                    <a:pt x="1055" y="1439"/>
                    <a:pt x="1022" y="1486"/>
                    <a:pt x="961" y="1503"/>
                  </a:cubicBezTo>
                  <a:cubicBezTo>
                    <a:pt x="949" y="1506"/>
                    <a:pt x="936" y="1507"/>
                    <a:pt x="924" y="1507"/>
                  </a:cubicBezTo>
                  <a:cubicBezTo>
                    <a:pt x="660" y="1507"/>
                    <a:pt x="397" y="1507"/>
                    <a:pt x="133" y="1507"/>
                  </a:cubicBezTo>
                  <a:cubicBezTo>
                    <a:pt x="54" y="1507"/>
                    <a:pt x="0" y="1453"/>
                    <a:pt x="0" y="1375"/>
                  </a:cubicBezTo>
                  <a:cubicBezTo>
                    <a:pt x="0" y="1003"/>
                    <a:pt x="0" y="630"/>
                    <a:pt x="0" y="258"/>
                  </a:cubicBezTo>
                  <a:cubicBezTo>
                    <a:pt x="0" y="180"/>
                    <a:pt x="53" y="126"/>
                    <a:pt x="131" y="125"/>
                  </a:cubicBezTo>
                  <a:cubicBezTo>
                    <a:pt x="171" y="125"/>
                    <a:pt x="210" y="126"/>
                    <a:pt x="249" y="125"/>
                  </a:cubicBezTo>
                  <a:cubicBezTo>
                    <a:pt x="255" y="125"/>
                    <a:pt x="262" y="125"/>
                    <a:pt x="266" y="121"/>
                  </a:cubicBezTo>
                  <a:cubicBezTo>
                    <a:pt x="284" y="108"/>
                    <a:pt x="305" y="101"/>
                    <a:pt x="327" y="100"/>
                  </a:cubicBezTo>
                  <a:cubicBezTo>
                    <a:pt x="340" y="99"/>
                    <a:pt x="350" y="92"/>
                    <a:pt x="351" y="78"/>
                  </a:cubicBezTo>
                  <a:cubicBezTo>
                    <a:pt x="354" y="38"/>
                    <a:pt x="375" y="12"/>
                    <a:pt x="413" y="0"/>
                  </a:cubicBezTo>
                  <a:cubicBezTo>
                    <a:pt x="489" y="0"/>
                    <a:pt x="566" y="0"/>
                    <a:pt x="642" y="0"/>
                  </a:cubicBezTo>
                  <a:close/>
                  <a:moveTo>
                    <a:pt x="527" y="276"/>
                  </a:moveTo>
                  <a:cubicBezTo>
                    <a:pt x="584" y="276"/>
                    <a:pt x="642" y="276"/>
                    <a:pt x="699" y="276"/>
                  </a:cubicBezTo>
                  <a:cubicBezTo>
                    <a:pt x="732" y="276"/>
                    <a:pt x="758" y="262"/>
                    <a:pt x="772" y="231"/>
                  </a:cubicBezTo>
                  <a:cubicBezTo>
                    <a:pt x="791" y="192"/>
                    <a:pt x="771" y="155"/>
                    <a:pt x="731" y="150"/>
                  </a:cubicBezTo>
                  <a:cubicBezTo>
                    <a:pt x="682" y="145"/>
                    <a:pt x="661" y="124"/>
                    <a:pt x="654" y="76"/>
                  </a:cubicBezTo>
                  <a:cubicBezTo>
                    <a:pt x="652" y="59"/>
                    <a:pt x="643" y="50"/>
                    <a:pt x="627" y="50"/>
                  </a:cubicBezTo>
                  <a:cubicBezTo>
                    <a:pt x="561" y="49"/>
                    <a:pt x="496" y="50"/>
                    <a:pt x="430" y="50"/>
                  </a:cubicBezTo>
                  <a:cubicBezTo>
                    <a:pt x="414" y="50"/>
                    <a:pt x="406" y="58"/>
                    <a:pt x="403" y="74"/>
                  </a:cubicBezTo>
                  <a:cubicBezTo>
                    <a:pt x="401" y="84"/>
                    <a:pt x="400" y="95"/>
                    <a:pt x="396" y="105"/>
                  </a:cubicBezTo>
                  <a:cubicBezTo>
                    <a:pt x="383" y="133"/>
                    <a:pt x="360" y="148"/>
                    <a:pt x="329" y="150"/>
                  </a:cubicBezTo>
                  <a:cubicBezTo>
                    <a:pt x="290" y="153"/>
                    <a:pt x="269" y="183"/>
                    <a:pt x="280" y="221"/>
                  </a:cubicBezTo>
                  <a:cubicBezTo>
                    <a:pt x="290" y="255"/>
                    <a:pt x="318" y="276"/>
                    <a:pt x="356" y="276"/>
                  </a:cubicBezTo>
                  <a:cubicBezTo>
                    <a:pt x="413" y="276"/>
                    <a:pt x="470" y="276"/>
                    <a:pt x="527" y="276"/>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9" name="Freeform 226">
              <a:extLst>
                <a:ext uri="{FF2B5EF4-FFF2-40B4-BE49-F238E27FC236}">
                  <a16:creationId xmlns:a16="http://schemas.microsoft.com/office/drawing/2014/main" id="{B2F36790-6F2A-DEAC-38B7-2C0777C55C60}"/>
                </a:ext>
              </a:extLst>
            </p:cNvPr>
            <p:cNvSpPr>
              <a:spLocks noEditPoints="1"/>
            </p:cNvSpPr>
            <p:nvPr/>
          </p:nvSpPr>
          <p:spPr bwMode="auto">
            <a:xfrm>
              <a:off x="4543425" y="2900363"/>
              <a:ext cx="263525" cy="269875"/>
            </a:xfrm>
            <a:custGeom>
              <a:avLst/>
              <a:gdLst>
                <a:gd name="T0" fmla="*/ 884 w 889"/>
                <a:gd name="T1" fmla="*/ 323 h 906"/>
                <a:gd name="T2" fmla="*/ 845 w 889"/>
                <a:gd name="T3" fmla="*/ 381 h 906"/>
                <a:gd name="T4" fmla="*/ 728 w 889"/>
                <a:gd name="T5" fmla="*/ 497 h 906"/>
                <a:gd name="T6" fmla="*/ 715 w 889"/>
                <a:gd name="T7" fmla="*/ 509 h 906"/>
                <a:gd name="T8" fmla="*/ 685 w 889"/>
                <a:gd name="T9" fmla="*/ 505 h 906"/>
                <a:gd name="T10" fmla="*/ 681 w 889"/>
                <a:gd name="T11" fmla="*/ 476 h 906"/>
                <a:gd name="T12" fmla="*/ 692 w 889"/>
                <a:gd name="T13" fmla="*/ 462 h 906"/>
                <a:gd name="T14" fmla="*/ 814 w 889"/>
                <a:gd name="T15" fmla="*/ 340 h 906"/>
                <a:gd name="T16" fmla="*/ 808 w 889"/>
                <a:gd name="T17" fmla="*/ 275 h 906"/>
                <a:gd name="T18" fmla="*/ 797 w 889"/>
                <a:gd name="T19" fmla="*/ 286 h 906"/>
                <a:gd name="T20" fmla="*/ 655 w 889"/>
                <a:gd name="T21" fmla="*/ 428 h 906"/>
                <a:gd name="T22" fmla="*/ 606 w 889"/>
                <a:gd name="T23" fmla="*/ 448 h 906"/>
                <a:gd name="T24" fmla="*/ 591 w 889"/>
                <a:gd name="T25" fmla="*/ 457 h 906"/>
                <a:gd name="T26" fmla="*/ 303 w 889"/>
                <a:gd name="T27" fmla="*/ 744 h 906"/>
                <a:gd name="T28" fmla="*/ 277 w 889"/>
                <a:gd name="T29" fmla="*/ 765 h 906"/>
                <a:gd name="T30" fmla="*/ 113 w 889"/>
                <a:gd name="T31" fmla="*/ 863 h 906"/>
                <a:gd name="T32" fmla="*/ 74 w 889"/>
                <a:gd name="T33" fmla="*/ 874 h 906"/>
                <a:gd name="T34" fmla="*/ 61 w 889"/>
                <a:gd name="T35" fmla="*/ 881 h 906"/>
                <a:gd name="T36" fmla="*/ 41 w 889"/>
                <a:gd name="T37" fmla="*/ 899 h 906"/>
                <a:gd name="T38" fmla="*/ 9 w 889"/>
                <a:gd name="T39" fmla="*/ 896 h 906"/>
                <a:gd name="T40" fmla="*/ 7 w 889"/>
                <a:gd name="T41" fmla="*/ 863 h 906"/>
                <a:gd name="T42" fmla="*/ 14 w 889"/>
                <a:gd name="T43" fmla="*/ 856 h 906"/>
                <a:gd name="T44" fmla="*/ 31 w 889"/>
                <a:gd name="T45" fmla="*/ 820 h 906"/>
                <a:gd name="T46" fmla="*/ 40 w 889"/>
                <a:gd name="T47" fmla="*/ 794 h 906"/>
                <a:gd name="T48" fmla="*/ 144 w 889"/>
                <a:gd name="T49" fmla="*/ 623 h 906"/>
                <a:gd name="T50" fmla="*/ 161 w 889"/>
                <a:gd name="T51" fmla="*/ 603 h 906"/>
                <a:gd name="T52" fmla="*/ 448 w 889"/>
                <a:gd name="T53" fmla="*/ 316 h 906"/>
                <a:gd name="T54" fmla="*/ 458 w 889"/>
                <a:gd name="T55" fmla="*/ 293 h 906"/>
                <a:gd name="T56" fmla="*/ 474 w 889"/>
                <a:gd name="T57" fmla="*/ 255 h 906"/>
                <a:gd name="T58" fmla="*/ 666 w 889"/>
                <a:gd name="T59" fmla="*/ 62 h 906"/>
                <a:gd name="T60" fmla="*/ 868 w 889"/>
                <a:gd name="T61" fmla="*/ 97 h 906"/>
                <a:gd name="T62" fmla="*/ 856 w 889"/>
                <a:gd name="T63" fmla="*/ 224 h 906"/>
                <a:gd name="T64" fmla="*/ 847 w 889"/>
                <a:gd name="T65" fmla="*/ 235 h 906"/>
                <a:gd name="T66" fmla="*/ 884 w 889"/>
                <a:gd name="T67" fmla="*/ 294 h 906"/>
                <a:gd name="T68" fmla="*/ 884 w 889"/>
                <a:gd name="T69" fmla="*/ 323 h 906"/>
                <a:gd name="T70" fmla="*/ 614 w 889"/>
                <a:gd name="T71" fmla="*/ 398 h 906"/>
                <a:gd name="T72" fmla="*/ 621 w 889"/>
                <a:gd name="T73" fmla="*/ 390 h 906"/>
                <a:gd name="T74" fmla="*/ 804 w 889"/>
                <a:gd name="T75" fmla="*/ 207 h 906"/>
                <a:gd name="T76" fmla="*/ 819 w 889"/>
                <a:gd name="T77" fmla="*/ 190 h 906"/>
                <a:gd name="T78" fmla="*/ 788 w 889"/>
                <a:gd name="T79" fmla="*/ 81 h 906"/>
                <a:gd name="T80" fmla="*/ 697 w 889"/>
                <a:gd name="T81" fmla="*/ 102 h 906"/>
                <a:gd name="T82" fmla="*/ 514 w 889"/>
                <a:gd name="T83" fmla="*/ 285 h 906"/>
                <a:gd name="T84" fmla="*/ 508 w 889"/>
                <a:gd name="T85" fmla="*/ 292 h 906"/>
                <a:gd name="T86" fmla="*/ 614 w 889"/>
                <a:gd name="T87" fmla="*/ 398 h 906"/>
                <a:gd name="T88" fmla="*/ 276 w 889"/>
                <a:gd name="T89" fmla="*/ 698 h 906"/>
                <a:gd name="T90" fmla="*/ 557 w 889"/>
                <a:gd name="T91" fmla="*/ 417 h 906"/>
                <a:gd name="T92" fmla="*/ 490 w 889"/>
                <a:gd name="T93" fmla="*/ 349 h 906"/>
                <a:gd name="T94" fmla="*/ 209 w 889"/>
                <a:gd name="T95" fmla="*/ 630 h 906"/>
                <a:gd name="T96" fmla="*/ 276 w 889"/>
                <a:gd name="T97" fmla="*/ 698 h 906"/>
                <a:gd name="T98" fmla="*/ 83 w 889"/>
                <a:gd name="T99" fmla="*/ 820 h 906"/>
                <a:gd name="T100" fmla="*/ 85 w 889"/>
                <a:gd name="T101" fmla="*/ 822 h 906"/>
                <a:gd name="T102" fmla="*/ 233 w 889"/>
                <a:gd name="T103" fmla="*/ 733 h 906"/>
                <a:gd name="T104" fmla="*/ 173 w 889"/>
                <a:gd name="T105" fmla="*/ 672 h 906"/>
                <a:gd name="T106" fmla="*/ 83 w 889"/>
                <a:gd name="T107" fmla="*/ 82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89" h="906">
                  <a:moveTo>
                    <a:pt x="884" y="323"/>
                  </a:moveTo>
                  <a:cubicBezTo>
                    <a:pt x="877" y="347"/>
                    <a:pt x="862" y="364"/>
                    <a:pt x="845" y="381"/>
                  </a:cubicBezTo>
                  <a:cubicBezTo>
                    <a:pt x="806" y="419"/>
                    <a:pt x="767" y="458"/>
                    <a:pt x="728" y="497"/>
                  </a:cubicBezTo>
                  <a:cubicBezTo>
                    <a:pt x="724" y="501"/>
                    <a:pt x="720" y="506"/>
                    <a:pt x="715" y="509"/>
                  </a:cubicBezTo>
                  <a:cubicBezTo>
                    <a:pt x="704" y="515"/>
                    <a:pt x="694" y="513"/>
                    <a:pt x="685" y="505"/>
                  </a:cubicBezTo>
                  <a:cubicBezTo>
                    <a:pt x="676" y="497"/>
                    <a:pt x="675" y="486"/>
                    <a:pt x="681" y="476"/>
                  </a:cubicBezTo>
                  <a:cubicBezTo>
                    <a:pt x="684" y="471"/>
                    <a:pt x="688" y="466"/>
                    <a:pt x="692" y="462"/>
                  </a:cubicBezTo>
                  <a:cubicBezTo>
                    <a:pt x="732" y="421"/>
                    <a:pt x="773" y="381"/>
                    <a:pt x="814" y="340"/>
                  </a:cubicBezTo>
                  <a:cubicBezTo>
                    <a:pt x="841" y="313"/>
                    <a:pt x="841" y="301"/>
                    <a:pt x="808" y="275"/>
                  </a:cubicBezTo>
                  <a:cubicBezTo>
                    <a:pt x="805" y="279"/>
                    <a:pt x="801" y="282"/>
                    <a:pt x="797" y="286"/>
                  </a:cubicBezTo>
                  <a:cubicBezTo>
                    <a:pt x="750" y="333"/>
                    <a:pt x="702" y="380"/>
                    <a:pt x="655" y="428"/>
                  </a:cubicBezTo>
                  <a:cubicBezTo>
                    <a:pt x="642" y="442"/>
                    <a:pt x="627" y="450"/>
                    <a:pt x="606" y="448"/>
                  </a:cubicBezTo>
                  <a:cubicBezTo>
                    <a:pt x="601" y="448"/>
                    <a:pt x="595" y="453"/>
                    <a:pt x="591" y="457"/>
                  </a:cubicBezTo>
                  <a:cubicBezTo>
                    <a:pt x="495" y="553"/>
                    <a:pt x="399" y="648"/>
                    <a:pt x="303" y="744"/>
                  </a:cubicBezTo>
                  <a:cubicBezTo>
                    <a:pt x="295" y="752"/>
                    <a:pt x="286" y="759"/>
                    <a:pt x="277" y="765"/>
                  </a:cubicBezTo>
                  <a:cubicBezTo>
                    <a:pt x="222" y="798"/>
                    <a:pt x="168" y="831"/>
                    <a:pt x="113" y="863"/>
                  </a:cubicBezTo>
                  <a:cubicBezTo>
                    <a:pt x="102" y="870"/>
                    <a:pt x="87" y="871"/>
                    <a:pt x="74" y="874"/>
                  </a:cubicBezTo>
                  <a:cubicBezTo>
                    <a:pt x="70" y="876"/>
                    <a:pt x="64" y="878"/>
                    <a:pt x="61" y="881"/>
                  </a:cubicBezTo>
                  <a:cubicBezTo>
                    <a:pt x="54" y="886"/>
                    <a:pt x="48" y="893"/>
                    <a:pt x="41" y="899"/>
                  </a:cubicBezTo>
                  <a:cubicBezTo>
                    <a:pt x="31" y="906"/>
                    <a:pt x="18" y="905"/>
                    <a:pt x="9" y="896"/>
                  </a:cubicBezTo>
                  <a:cubicBezTo>
                    <a:pt x="1" y="887"/>
                    <a:pt x="0" y="874"/>
                    <a:pt x="7" y="863"/>
                  </a:cubicBezTo>
                  <a:cubicBezTo>
                    <a:pt x="9" y="861"/>
                    <a:pt x="11" y="858"/>
                    <a:pt x="14" y="856"/>
                  </a:cubicBezTo>
                  <a:cubicBezTo>
                    <a:pt x="24" y="846"/>
                    <a:pt x="34" y="837"/>
                    <a:pt x="31" y="820"/>
                  </a:cubicBezTo>
                  <a:cubicBezTo>
                    <a:pt x="30" y="812"/>
                    <a:pt x="36" y="802"/>
                    <a:pt x="40" y="794"/>
                  </a:cubicBezTo>
                  <a:cubicBezTo>
                    <a:pt x="74" y="737"/>
                    <a:pt x="109" y="680"/>
                    <a:pt x="144" y="623"/>
                  </a:cubicBezTo>
                  <a:cubicBezTo>
                    <a:pt x="148" y="616"/>
                    <a:pt x="154" y="609"/>
                    <a:pt x="161" y="603"/>
                  </a:cubicBezTo>
                  <a:cubicBezTo>
                    <a:pt x="256" y="507"/>
                    <a:pt x="352" y="411"/>
                    <a:pt x="448" y="316"/>
                  </a:cubicBezTo>
                  <a:cubicBezTo>
                    <a:pt x="455" y="309"/>
                    <a:pt x="456" y="302"/>
                    <a:pt x="458" y="293"/>
                  </a:cubicBezTo>
                  <a:cubicBezTo>
                    <a:pt x="460" y="279"/>
                    <a:pt x="465" y="264"/>
                    <a:pt x="474" y="255"/>
                  </a:cubicBezTo>
                  <a:cubicBezTo>
                    <a:pt x="537" y="190"/>
                    <a:pt x="600" y="125"/>
                    <a:pt x="666" y="62"/>
                  </a:cubicBezTo>
                  <a:cubicBezTo>
                    <a:pt x="731" y="0"/>
                    <a:pt x="829" y="17"/>
                    <a:pt x="868" y="97"/>
                  </a:cubicBezTo>
                  <a:cubicBezTo>
                    <a:pt x="889" y="141"/>
                    <a:pt x="884" y="184"/>
                    <a:pt x="856" y="224"/>
                  </a:cubicBezTo>
                  <a:cubicBezTo>
                    <a:pt x="853" y="229"/>
                    <a:pt x="849" y="233"/>
                    <a:pt x="847" y="235"/>
                  </a:cubicBezTo>
                  <a:cubicBezTo>
                    <a:pt x="860" y="256"/>
                    <a:pt x="872" y="275"/>
                    <a:pt x="884" y="294"/>
                  </a:cubicBezTo>
                  <a:cubicBezTo>
                    <a:pt x="884" y="304"/>
                    <a:pt x="884" y="314"/>
                    <a:pt x="884" y="323"/>
                  </a:cubicBezTo>
                  <a:close/>
                  <a:moveTo>
                    <a:pt x="614" y="398"/>
                  </a:moveTo>
                  <a:cubicBezTo>
                    <a:pt x="616" y="395"/>
                    <a:pt x="619" y="393"/>
                    <a:pt x="621" y="390"/>
                  </a:cubicBezTo>
                  <a:cubicBezTo>
                    <a:pt x="682" y="329"/>
                    <a:pt x="743" y="268"/>
                    <a:pt x="804" y="207"/>
                  </a:cubicBezTo>
                  <a:cubicBezTo>
                    <a:pt x="810" y="202"/>
                    <a:pt x="814" y="196"/>
                    <a:pt x="819" y="190"/>
                  </a:cubicBezTo>
                  <a:cubicBezTo>
                    <a:pt x="845" y="154"/>
                    <a:pt x="829" y="99"/>
                    <a:pt x="788" y="81"/>
                  </a:cubicBezTo>
                  <a:cubicBezTo>
                    <a:pt x="755" y="67"/>
                    <a:pt x="726" y="73"/>
                    <a:pt x="697" y="102"/>
                  </a:cubicBezTo>
                  <a:cubicBezTo>
                    <a:pt x="636" y="162"/>
                    <a:pt x="575" y="224"/>
                    <a:pt x="514" y="285"/>
                  </a:cubicBezTo>
                  <a:cubicBezTo>
                    <a:pt x="512" y="287"/>
                    <a:pt x="510" y="290"/>
                    <a:pt x="508" y="292"/>
                  </a:cubicBezTo>
                  <a:cubicBezTo>
                    <a:pt x="543" y="327"/>
                    <a:pt x="578" y="362"/>
                    <a:pt x="614" y="398"/>
                  </a:cubicBezTo>
                  <a:close/>
                  <a:moveTo>
                    <a:pt x="276" y="698"/>
                  </a:moveTo>
                  <a:cubicBezTo>
                    <a:pt x="370" y="604"/>
                    <a:pt x="464" y="510"/>
                    <a:pt x="557" y="417"/>
                  </a:cubicBezTo>
                  <a:cubicBezTo>
                    <a:pt x="535" y="394"/>
                    <a:pt x="511" y="371"/>
                    <a:pt x="490" y="349"/>
                  </a:cubicBezTo>
                  <a:cubicBezTo>
                    <a:pt x="396" y="443"/>
                    <a:pt x="302" y="537"/>
                    <a:pt x="209" y="630"/>
                  </a:cubicBezTo>
                  <a:cubicBezTo>
                    <a:pt x="231" y="652"/>
                    <a:pt x="254" y="675"/>
                    <a:pt x="276" y="698"/>
                  </a:cubicBezTo>
                  <a:close/>
                  <a:moveTo>
                    <a:pt x="83" y="820"/>
                  </a:moveTo>
                  <a:cubicBezTo>
                    <a:pt x="84" y="821"/>
                    <a:pt x="85" y="821"/>
                    <a:pt x="85" y="822"/>
                  </a:cubicBezTo>
                  <a:cubicBezTo>
                    <a:pt x="135" y="792"/>
                    <a:pt x="184" y="762"/>
                    <a:pt x="233" y="733"/>
                  </a:cubicBezTo>
                  <a:cubicBezTo>
                    <a:pt x="213" y="712"/>
                    <a:pt x="193" y="693"/>
                    <a:pt x="173" y="672"/>
                  </a:cubicBezTo>
                  <a:cubicBezTo>
                    <a:pt x="143" y="721"/>
                    <a:pt x="113" y="770"/>
                    <a:pt x="83" y="82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0" name="Freeform 227">
              <a:extLst>
                <a:ext uri="{FF2B5EF4-FFF2-40B4-BE49-F238E27FC236}">
                  <a16:creationId xmlns:a16="http://schemas.microsoft.com/office/drawing/2014/main" id="{858491DB-4A5F-6279-DBDF-27E7D8A309AD}"/>
                </a:ext>
              </a:extLst>
            </p:cNvPr>
            <p:cNvSpPr>
              <a:spLocks/>
            </p:cNvSpPr>
            <p:nvPr/>
          </p:nvSpPr>
          <p:spPr bwMode="auto">
            <a:xfrm>
              <a:off x="4478338" y="3013075"/>
              <a:ext cx="127000" cy="15875"/>
            </a:xfrm>
            <a:custGeom>
              <a:avLst/>
              <a:gdLst>
                <a:gd name="T0" fmla="*/ 212 w 427"/>
                <a:gd name="T1" fmla="*/ 50 h 51"/>
                <a:gd name="T2" fmla="*/ 35 w 427"/>
                <a:gd name="T3" fmla="*/ 50 h 51"/>
                <a:gd name="T4" fmla="*/ 18 w 427"/>
                <a:gd name="T5" fmla="*/ 49 h 51"/>
                <a:gd name="T6" fmla="*/ 0 w 427"/>
                <a:gd name="T7" fmla="*/ 25 h 51"/>
                <a:gd name="T8" fmla="*/ 19 w 427"/>
                <a:gd name="T9" fmla="*/ 1 h 51"/>
                <a:gd name="T10" fmla="*/ 35 w 427"/>
                <a:gd name="T11" fmla="*/ 0 h 51"/>
                <a:gd name="T12" fmla="*/ 391 w 427"/>
                <a:gd name="T13" fmla="*/ 0 h 51"/>
                <a:gd name="T14" fmla="*/ 403 w 427"/>
                <a:gd name="T15" fmla="*/ 1 h 51"/>
                <a:gd name="T16" fmla="*/ 426 w 427"/>
                <a:gd name="T17" fmla="*/ 25 h 51"/>
                <a:gd name="T18" fmla="*/ 403 w 427"/>
                <a:gd name="T19" fmla="*/ 50 h 51"/>
                <a:gd name="T20" fmla="*/ 390 w 427"/>
                <a:gd name="T21" fmla="*/ 50 h 51"/>
                <a:gd name="T22" fmla="*/ 212 w 427"/>
                <a:gd name="T23" fmla="*/ 5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7" h="51">
                  <a:moveTo>
                    <a:pt x="212" y="50"/>
                  </a:moveTo>
                  <a:cubicBezTo>
                    <a:pt x="153" y="50"/>
                    <a:pt x="94" y="50"/>
                    <a:pt x="35" y="50"/>
                  </a:cubicBezTo>
                  <a:cubicBezTo>
                    <a:pt x="29" y="50"/>
                    <a:pt x="23" y="50"/>
                    <a:pt x="18" y="49"/>
                  </a:cubicBezTo>
                  <a:cubicBezTo>
                    <a:pt x="6" y="45"/>
                    <a:pt x="0" y="37"/>
                    <a:pt x="0" y="25"/>
                  </a:cubicBezTo>
                  <a:cubicBezTo>
                    <a:pt x="0" y="12"/>
                    <a:pt x="7" y="4"/>
                    <a:pt x="19" y="1"/>
                  </a:cubicBezTo>
                  <a:cubicBezTo>
                    <a:pt x="24" y="0"/>
                    <a:pt x="30" y="0"/>
                    <a:pt x="35" y="0"/>
                  </a:cubicBezTo>
                  <a:cubicBezTo>
                    <a:pt x="154" y="0"/>
                    <a:pt x="272" y="0"/>
                    <a:pt x="391" y="0"/>
                  </a:cubicBezTo>
                  <a:cubicBezTo>
                    <a:pt x="395" y="0"/>
                    <a:pt x="399" y="0"/>
                    <a:pt x="403" y="1"/>
                  </a:cubicBezTo>
                  <a:cubicBezTo>
                    <a:pt x="417" y="2"/>
                    <a:pt x="426" y="12"/>
                    <a:pt x="426" y="25"/>
                  </a:cubicBezTo>
                  <a:cubicBezTo>
                    <a:pt x="427" y="38"/>
                    <a:pt x="417" y="48"/>
                    <a:pt x="403" y="50"/>
                  </a:cubicBezTo>
                  <a:cubicBezTo>
                    <a:pt x="399" y="51"/>
                    <a:pt x="394" y="50"/>
                    <a:pt x="390" y="50"/>
                  </a:cubicBezTo>
                  <a:cubicBezTo>
                    <a:pt x="330" y="50"/>
                    <a:pt x="271" y="50"/>
                    <a:pt x="212" y="5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1" name="Freeform 228">
              <a:extLst>
                <a:ext uri="{FF2B5EF4-FFF2-40B4-BE49-F238E27FC236}">
                  <a16:creationId xmlns:a16="http://schemas.microsoft.com/office/drawing/2014/main" id="{6A656BE9-1526-10B3-830C-07F350B4F662}"/>
                </a:ext>
              </a:extLst>
            </p:cNvPr>
            <p:cNvSpPr>
              <a:spLocks/>
            </p:cNvSpPr>
            <p:nvPr/>
          </p:nvSpPr>
          <p:spPr bwMode="auto">
            <a:xfrm>
              <a:off x="4476750" y="3043238"/>
              <a:ext cx="127000" cy="15875"/>
            </a:xfrm>
            <a:custGeom>
              <a:avLst/>
              <a:gdLst>
                <a:gd name="T0" fmla="*/ 213 w 427"/>
                <a:gd name="T1" fmla="*/ 50 h 50"/>
                <a:gd name="T2" fmla="*/ 36 w 427"/>
                <a:gd name="T3" fmla="*/ 50 h 50"/>
                <a:gd name="T4" fmla="*/ 22 w 427"/>
                <a:gd name="T5" fmla="*/ 49 h 50"/>
                <a:gd name="T6" fmla="*/ 1 w 427"/>
                <a:gd name="T7" fmla="*/ 27 h 50"/>
                <a:gd name="T8" fmla="*/ 18 w 427"/>
                <a:gd name="T9" fmla="*/ 2 h 50"/>
                <a:gd name="T10" fmla="*/ 37 w 427"/>
                <a:gd name="T11" fmla="*/ 0 h 50"/>
                <a:gd name="T12" fmla="*/ 390 w 427"/>
                <a:gd name="T13" fmla="*/ 0 h 50"/>
                <a:gd name="T14" fmla="*/ 395 w 427"/>
                <a:gd name="T15" fmla="*/ 0 h 50"/>
                <a:gd name="T16" fmla="*/ 427 w 427"/>
                <a:gd name="T17" fmla="*/ 25 h 50"/>
                <a:gd name="T18" fmla="*/ 395 w 427"/>
                <a:gd name="T19" fmla="*/ 50 h 50"/>
                <a:gd name="T20" fmla="*/ 213 w 427"/>
                <a:gd name="T2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7" h="50">
                  <a:moveTo>
                    <a:pt x="213" y="50"/>
                  </a:moveTo>
                  <a:cubicBezTo>
                    <a:pt x="154" y="50"/>
                    <a:pt x="95" y="50"/>
                    <a:pt x="36" y="50"/>
                  </a:cubicBezTo>
                  <a:cubicBezTo>
                    <a:pt x="31" y="50"/>
                    <a:pt x="26" y="50"/>
                    <a:pt x="22" y="49"/>
                  </a:cubicBezTo>
                  <a:cubicBezTo>
                    <a:pt x="10" y="47"/>
                    <a:pt x="2" y="40"/>
                    <a:pt x="1" y="27"/>
                  </a:cubicBezTo>
                  <a:cubicBezTo>
                    <a:pt x="0" y="14"/>
                    <a:pt x="6" y="5"/>
                    <a:pt x="18" y="2"/>
                  </a:cubicBezTo>
                  <a:cubicBezTo>
                    <a:pt x="24" y="0"/>
                    <a:pt x="31" y="0"/>
                    <a:pt x="37" y="0"/>
                  </a:cubicBezTo>
                  <a:cubicBezTo>
                    <a:pt x="155" y="0"/>
                    <a:pt x="273" y="0"/>
                    <a:pt x="390" y="0"/>
                  </a:cubicBezTo>
                  <a:cubicBezTo>
                    <a:pt x="392" y="0"/>
                    <a:pt x="393" y="0"/>
                    <a:pt x="395" y="0"/>
                  </a:cubicBezTo>
                  <a:cubicBezTo>
                    <a:pt x="416" y="0"/>
                    <a:pt x="427" y="9"/>
                    <a:pt x="427" y="25"/>
                  </a:cubicBezTo>
                  <a:cubicBezTo>
                    <a:pt x="427" y="41"/>
                    <a:pt x="416" y="50"/>
                    <a:pt x="395" y="50"/>
                  </a:cubicBezTo>
                  <a:cubicBezTo>
                    <a:pt x="335" y="50"/>
                    <a:pt x="274" y="50"/>
                    <a:pt x="213" y="5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2" name="Freeform 229">
              <a:extLst>
                <a:ext uri="{FF2B5EF4-FFF2-40B4-BE49-F238E27FC236}">
                  <a16:creationId xmlns:a16="http://schemas.microsoft.com/office/drawing/2014/main" id="{21AAD7C0-E241-31C3-EBE6-1BBB6EB26E1C}"/>
                </a:ext>
              </a:extLst>
            </p:cNvPr>
            <p:cNvSpPr>
              <a:spLocks/>
            </p:cNvSpPr>
            <p:nvPr/>
          </p:nvSpPr>
          <p:spPr bwMode="auto">
            <a:xfrm>
              <a:off x="4476750" y="2984500"/>
              <a:ext cx="128588" cy="14288"/>
            </a:xfrm>
            <a:custGeom>
              <a:avLst/>
              <a:gdLst>
                <a:gd name="T0" fmla="*/ 214 w 428"/>
                <a:gd name="T1" fmla="*/ 0 h 50"/>
                <a:gd name="T2" fmla="*/ 390 w 428"/>
                <a:gd name="T3" fmla="*/ 0 h 50"/>
                <a:gd name="T4" fmla="*/ 405 w 428"/>
                <a:gd name="T5" fmla="*/ 0 h 50"/>
                <a:gd name="T6" fmla="*/ 427 w 428"/>
                <a:gd name="T7" fmla="*/ 22 h 50"/>
                <a:gd name="T8" fmla="*/ 408 w 428"/>
                <a:gd name="T9" fmla="*/ 48 h 50"/>
                <a:gd name="T10" fmla="*/ 395 w 428"/>
                <a:gd name="T11" fmla="*/ 50 h 50"/>
                <a:gd name="T12" fmla="*/ 33 w 428"/>
                <a:gd name="T13" fmla="*/ 50 h 50"/>
                <a:gd name="T14" fmla="*/ 18 w 428"/>
                <a:gd name="T15" fmla="*/ 48 h 50"/>
                <a:gd name="T16" fmla="*/ 1 w 428"/>
                <a:gd name="T17" fmla="*/ 23 h 50"/>
                <a:gd name="T18" fmla="*/ 21 w 428"/>
                <a:gd name="T19" fmla="*/ 1 h 50"/>
                <a:gd name="T20" fmla="*/ 37 w 428"/>
                <a:gd name="T21" fmla="*/ 0 h 50"/>
                <a:gd name="T22" fmla="*/ 214 w 428"/>
                <a:gd name="T2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8" h="50">
                  <a:moveTo>
                    <a:pt x="214" y="0"/>
                  </a:moveTo>
                  <a:cubicBezTo>
                    <a:pt x="273" y="0"/>
                    <a:pt x="331" y="0"/>
                    <a:pt x="390" y="0"/>
                  </a:cubicBezTo>
                  <a:cubicBezTo>
                    <a:pt x="395" y="0"/>
                    <a:pt x="400" y="0"/>
                    <a:pt x="405" y="0"/>
                  </a:cubicBezTo>
                  <a:cubicBezTo>
                    <a:pt x="418" y="2"/>
                    <a:pt x="425" y="9"/>
                    <a:pt x="427" y="22"/>
                  </a:cubicBezTo>
                  <a:cubicBezTo>
                    <a:pt x="428" y="35"/>
                    <a:pt x="421" y="45"/>
                    <a:pt x="408" y="48"/>
                  </a:cubicBezTo>
                  <a:cubicBezTo>
                    <a:pt x="404" y="50"/>
                    <a:pt x="400" y="50"/>
                    <a:pt x="395" y="50"/>
                  </a:cubicBezTo>
                  <a:cubicBezTo>
                    <a:pt x="275" y="50"/>
                    <a:pt x="154" y="50"/>
                    <a:pt x="33" y="50"/>
                  </a:cubicBezTo>
                  <a:cubicBezTo>
                    <a:pt x="28" y="50"/>
                    <a:pt x="23" y="49"/>
                    <a:pt x="18" y="48"/>
                  </a:cubicBezTo>
                  <a:cubicBezTo>
                    <a:pt x="6" y="44"/>
                    <a:pt x="0" y="35"/>
                    <a:pt x="1" y="23"/>
                  </a:cubicBezTo>
                  <a:cubicBezTo>
                    <a:pt x="2" y="11"/>
                    <a:pt x="9" y="3"/>
                    <a:pt x="21" y="1"/>
                  </a:cubicBezTo>
                  <a:cubicBezTo>
                    <a:pt x="26" y="0"/>
                    <a:pt x="32" y="0"/>
                    <a:pt x="37" y="0"/>
                  </a:cubicBezTo>
                  <a:cubicBezTo>
                    <a:pt x="96" y="0"/>
                    <a:pt x="155" y="0"/>
                    <a:pt x="21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3" name="Freeform 230">
              <a:extLst>
                <a:ext uri="{FF2B5EF4-FFF2-40B4-BE49-F238E27FC236}">
                  <a16:creationId xmlns:a16="http://schemas.microsoft.com/office/drawing/2014/main" id="{BD96676B-BEEB-16C6-364C-B01D37CBFAE7}"/>
                </a:ext>
              </a:extLst>
            </p:cNvPr>
            <p:cNvSpPr>
              <a:spLocks/>
            </p:cNvSpPr>
            <p:nvPr/>
          </p:nvSpPr>
          <p:spPr bwMode="auto">
            <a:xfrm>
              <a:off x="4476750" y="2954338"/>
              <a:ext cx="128588" cy="14288"/>
            </a:xfrm>
            <a:custGeom>
              <a:avLst/>
              <a:gdLst>
                <a:gd name="T0" fmla="*/ 214 w 428"/>
                <a:gd name="T1" fmla="*/ 0 h 51"/>
                <a:gd name="T2" fmla="*/ 391 w 428"/>
                <a:gd name="T3" fmla="*/ 0 h 51"/>
                <a:gd name="T4" fmla="*/ 408 w 428"/>
                <a:gd name="T5" fmla="*/ 1 h 51"/>
                <a:gd name="T6" fmla="*/ 427 w 428"/>
                <a:gd name="T7" fmla="*/ 23 h 51"/>
                <a:gd name="T8" fmla="*/ 412 w 428"/>
                <a:gd name="T9" fmla="*/ 48 h 51"/>
                <a:gd name="T10" fmla="*/ 392 w 428"/>
                <a:gd name="T11" fmla="*/ 51 h 51"/>
                <a:gd name="T12" fmla="*/ 36 w 428"/>
                <a:gd name="T13" fmla="*/ 51 h 51"/>
                <a:gd name="T14" fmla="*/ 19 w 428"/>
                <a:gd name="T15" fmla="*/ 49 h 51"/>
                <a:gd name="T16" fmla="*/ 1 w 428"/>
                <a:gd name="T17" fmla="*/ 23 h 51"/>
                <a:gd name="T18" fmla="*/ 21 w 428"/>
                <a:gd name="T19" fmla="*/ 1 h 51"/>
                <a:gd name="T20" fmla="*/ 38 w 428"/>
                <a:gd name="T21" fmla="*/ 0 h 51"/>
                <a:gd name="T22" fmla="*/ 214 w 428"/>
                <a:gd name="T2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8" h="51">
                  <a:moveTo>
                    <a:pt x="214" y="0"/>
                  </a:moveTo>
                  <a:cubicBezTo>
                    <a:pt x="273" y="0"/>
                    <a:pt x="332" y="0"/>
                    <a:pt x="391" y="0"/>
                  </a:cubicBezTo>
                  <a:cubicBezTo>
                    <a:pt x="397" y="0"/>
                    <a:pt x="403" y="0"/>
                    <a:pt x="408" y="1"/>
                  </a:cubicBezTo>
                  <a:cubicBezTo>
                    <a:pt x="419" y="4"/>
                    <a:pt x="426" y="12"/>
                    <a:pt x="427" y="23"/>
                  </a:cubicBezTo>
                  <a:cubicBezTo>
                    <a:pt x="428" y="35"/>
                    <a:pt x="423" y="44"/>
                    <a:pt x="412" y="48"/>
                  </a:cubicBezTo>
                  <a:cubicBezTo>
                    <a:pt x="406" y="50"/>
                    <a:pt x="399" y="51"/>
                    <a:pt x="392" y="51"/>
                  </a:cubicBezTo>
                  <a:cubicBezTo>
                    <a:pt x="273" y="51"/>
                    <a:pt x="155" y="51"/>
                    <a:pt x="36" y="51"/>
                  </a:cubicBezTo>
                  <a:cubicBezTo>
                    <a:pt x="30" y="51"/>
                    <a:pt x="24" y="50"/>
                    <a:pt x="19" y="49"/>
                  </a:cubicBezTo>
                  <a:cubicBezTo>
                    <a:pt x="6" y="45"/>
                    <a:pt x="0" y="36"/>
                    <a:pt x="1" y="23"/>
                  </a:cubicBezTo>
                  <a:cubicBezTo>
                    <a:pt x="2" y="11"/>
                    <a:pt x="9" y="3"/>
                    <a:pt x="21" y="1"/>
                  </a:cubicBezTo>
                  <a:cubicBezTo>
                    <a:pt x="27" y="0"/>
                    <a:pt x="32" y="0"/>
                    <a:pt x="38" y="0"/>
                  </a:cubicBezTo>
                  <a:cubicBezTo>
                    <a:pt x="96" y="0"/>
                    <a:pt x="155" y="0"/>
                    <a:pt x="21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4" name="Freeform 231">
              <a:extLst>
                <a:ext uri="{FF2B5EF4-FFF2-40B4-BE49-F238E27FC236}">
                  <a16:creationId xmlns:a16="http://schemas.microsoft.com/office/drawing/2014/main" id="{C3D04F21-670F-D688-D6E5-B9D602114BDA}"/>
                </a:ext>
              </a:extLst>
            </p:cNvPr>
            <p:cNvSpPr>
              <a:spLocks/>
            </p:cNvSpPr>
            <p:nvPr/>
          </p:nvSpPr>
          <p:spPr bwMode="auto">
            <a:xfrm>
              <a:off x="4476750" y="2924175"/>
              <a:ext cx="127000" cy="14288"/>
            </a:xfrm>
            <a:custGeom>
              <a:avLst/>
              <a:gdLst>
                <a:gd name="T0" fmla="*/ 212 w 427"/>
                <a:gd name="T1" fmla="*/ 50 h 50"/>
                <a:gd name="T2" fmla="*/ 39 w 427"/>
                <a:gd name="T3" fmla="*/ 50 h 50"/>
                <a:gd name="T4" fmla="*/ 21 w 427"/>
                <a:gd name="T5" fmla="*/ 49 h 50"/>
                <a:gd name="T6" fmla="*/ 1 w 427"/>
                <a:gd name="T7" fmla="*/ 24 h 50"/>
                <a:gd name="T8" fmla="*/ 22 w 427"/>
                <a:gd name="T9" fmla="*/ 1 h 50"/>
                <a:gd name="T10" fmla="*/ 38 w 427"/>
                <a:gd name="T11" fmla="*/ 0 h 50"/>
                <a:gd name="T12" fmla="*/ 391 w 427"/>
                <a:gd name="T13" fmla="*/ 0 h 50"/>
                <a:gd name="T14" fmla="*/ 397 w 427"/>
                <a:gd name="T15" fmla="*/ 0 h 50"/>
                <a:gd name="T16" fmla="*/ 427 w 427"/>
                <a:gd name="T17" fmla="*/ 24 h 50"/>
                <a:gd name="T18" fmla="*/ 396 w 427"/>
                <a:gd name="T19" fmla="*/ 50 h 50"/>
                <a:gd name="T20" fmla="*/ 212 w 427"/>
                <a:gd name="T21" fmla="*/ 5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27" h="50">
                  <a:moveTo>
                    <a:pt x="212" y="50"/>
                  </a:moveTo>
                  <a:cubicBezTo>
                    <a:pt x="154" y="50"/>
                    <a:pt x="97" y="50"/>
                    <a:pt x="39" y="50"/>
                  </a:cubicBezTo>
                  <a:cubicBezTo>
                    <a:pt x="33" y="50"/>
                    <a:pt x="27" y="50"/>
                    <a:pt x="21" y="49"/>
                  </a:cubicBezTo>
                  <a:cubicBezTo>
                    <a:pt x="8" y="46"/>
                    <a:pt x="0" y="36"/>
                    <a:pt x="1" y="24"/>
                  </a:cubicBezTo>
                  <a:cubicBezTo>
                    <a:pt x="2" y="11"/>
                    <a:pt x="9" y="3"/>
                    <a:pt x="22" y="1"/>
                  </a:cubicBezTo>
                  <a:cubicBezTo>
                    <a:pt x="27" y="0"/>
                    <a:pt x="32" y="0"/>
                    <a:pt x="38" y="0"/>
                  </a:cubicBezTo>
                  <a:cubicBezTo>
                    <a:pt x="156" y="0"/>
                    <a:pt x="273" y="0"/>
                    <a:pt x="391" y="0"/>
                  </a:cubicBezTo>
                  <a:cubicBezTo>
                    <a:pt x="393" y="0"/>
                    <a:pt x="395" y="0"/>
                    <a:pt x="397" y="0"/>
                  </a:cubicBezTo>
                  <a:cubicBezTo>
                    <a:pt x="416" y="0"/>
                    <a:pt x="427" y="9"/>
                    <a:pt x="427" y="24"/>
                  </a:cubicBezTo>
                  <a:cubicBezTo>
                    <a:pt x="427" y="40"/>
                    <a:pt x="416" y="50"/>
                    <a:pt x="396" y="50"/>
                  </a:cubicBezTo>
                  <a:cubicBezTo>
                    <a:pt x="335" y="50"/>
                    <a:pt x="274" y="50"/>
                    <a:pt x="212" y="5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5" name="Freeform 232">
              <a:extLst>
                <a:ext uri="{FF2B5EF4-FFF2-40B4-BE49-F238E27FC236}">
                  <a16:creationId xmlns:a16="http://schemas.microsoft.com/office/drawing/2014/main" id="{8265A5FA-AB5B-1BA1-98B2-FC3C99576EEF}"/>
                </a:ext>
              </a:extLst>
            </p:cNvPr>
            <p:cNvSpPr>
              <a:spLocks/>
            </p:cNvSpPr>
            <p:nvPr/>
          </p:nvSpPr>
          <p:spPr bwMode="auto">
            <a:xfrm>
              <a:off x="4424363" y="3095625"/>
              <a:ext cx="47625" cy="46038"/>
            </a:xfrm>
            <a:custGeom>
              <a:avLst/>
              <a:gdLst>
                <a:gd name="T0" fmla="*/ 43 w 158"/>
                <a:gd name="T1" fmla="*/ 75 h 157"/>
                <a:gd name="T2" fmla="*/ 14 w 158"/>
                <a:gd name="T3" fmla="*/ 48 h 157"/>
                <a:gd name="T4" fmla="*/ 12 w 158"/>
                <a:gd name="T5" fmla="*/ 10 h 157"/>
                <a:gd name="T6" fmla="*/ 49 w 158"/>
                <a:gd name="T7" fmla="*/ 12 h 157"/>
                <a:gd name="T8" fmla="*/ 78 w 158"/>
                <a:gd name="T9" fmla="*/ 44 h 157"/>
                <a:gd name="T10" fmla="*/ 108 w 158"/>
                <a:gd name="T11" fmla="*/ 13 h 157"/>
                <a:gd name="T12" fmla="*/ 147 w 158"/>
                <a:gd name="T13" fmla="*/ 11 h 157"/>
                <a:gd name="T14" fmla="*/ 144 w 158"/>
                <a:gd name="T15" fmla="*/ 49 h 157"/>
                <a:gd name="T16" fmla="*/ 129 w 158"/>
                <a:gd name="T17" fmla="*/ 63 h 157"/>
                <a:gd name="T18" fmla="*/ 112 w 158"/>
                <a:gd name="T19" fmla="*/ 77 h 157"/>
                <a:gd name="T20" fmla="*/ 140 w 158"/>
                <a:gd name="T21" fmla="*/ 103 h 157"/>
                <a:gd name="T22" fmla="*/ 147 w 158"/>
                <a:gd name="T23" fmla="*/ 145 h 157"/>
                <a:gd name="T24" fmla="*/ 105 w 158"/>
                <a:gd name="T25" fmla="*/ 139 h 157"/>
                <a:gd name="T26" fmla="*/ 79 w 158"/>
                <a:gd name="T27" fmla="*/ 110 h 157"/>
                <a:gd name="T28" fmla="*/ 49 w 158"/>
                <a:gd name="T29" fmla="*/ 143 h 157"/>
                <a:gd name="T30" fmla="*/ 11 w 158"/>
                <a:gd name="T31" fmla="*/ 147 h 157"/>
                <a:gd name="T32" fmla="*/ 14 w 158"/>
                <a:gd name="T33" fmla="*/ 108 h 157"/>
                <a:gd name="T34" fmla="*/ 41 w 158"/>
                <a:gd name="T35" fmla="*/ 79 h 157"/>
                <a:gd name="T36" fmla="*/ 43 w 158"/>
                <a:gd name="T37" fmla="*/ 75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58" h="157">
                  <a:moveTo>
                    <a:pt x="43" y="75"/>
                  </a:moveTo>
                  <a:cubicBezTo>
                    <a:pt x="34" y="67"/>
                    <a:pt x="23" y="58"/>
                    <a:pt x="14" y="48"/>
                  </a:cubicBezTo>
                  <a:cubicBezTo>
                    <a:pt x="1" y="35"/>
                    <a:pt x="1" y="20"/>
                    <a:pt x="12" y="10"/>
                  </a:cubicBezTo>
                  <a:cubicBezTo>
                    <a:pt x="22" y="0"/>
                    <a:pt x="36" y="1"/>
                    <a:pt x="49" y="12"/>
                  </a:cubicBezTo>
                  <a:cubicBezTo>
                    <a:pt x="58" y="22"/>
                    <a:pt x="67" y="32"/>
                    <a:pt x="78" y="44"/>
                  </a:cubicBezTo>
                  <a:cubicBezTo>
                    <a:pt x="89" y="33"/>
                    <a:pt x="98" y="23"/>
                    <a:pt x="108" y="13"/>
                  </a:cubicBezTo>
                  <a:cubicBezTo>
                    <a:pt x="122" y="0"/>
                    <a:pt x="137" y="0"/>
                    <a:pt x="147" y="11"/>
                  </a:cubicBezTo>
                  <a:cubicBezTo>
                    <a:pt x="157" y="22"/>
                    <a:pt x="156" y="35"/>
                    <a:pt x="144" y="49"/>
                  </a:cubicBezTo>
                  <a:cubicBezTo>
                    <a:pt x="139" y="54"/>
                    <a:pt x="134" y="59"/>
                    <a:pt x="129" y="63"/>
                  </a:cubicBezTo>
                  <a:cubicBezTo>
                    <a:pt x="124" y="67"/>
                    <a:pt x="119" y="71"/>
                    <a:pt x="112" y="77"/>
                  </a:cubicBezTo>
                  <a:cubicBezTo>
                    <a:pt x="123" y="87"/>
                    <a:pt x="131" y="95"/>
                    <a:pt x="140" y="103"/>
                  </a:cubicBezTo>
                  <a:cubicBezTo>
                    <a:pt x="156" y="120"/>
                    <a:pt x="158" y="133"/>
                    <a:pt x="147" y="145"/>
                  </a:cubicBezTo>
                  <a:cubicBezTo>
                    <a:pt x="135" y="157"/>
                    <a:pt x="121" y="155"/>
                    <a:pt x="105" y="139"/>
                  </a:cubicBezTo>
                  <a:cubicBezTo>
                    <a:pt x="96" y="131"/>
                    <a:pt x="89" y="121"/>
                    <a:pt x="79" y="110"/>
                  </a:cubicBezTo>
                  <a:cubicBezTo>
                    <a:pt x="68" y="123"/>
                    <a:pt x="59" y="134"/>
                    <a:pt x="49" y="143"/>
                  </a:cubicBezTo>
                  <a:cubicBezTo>
                    <a:pt x="36" y="156"/>
                    <a:pt x="22" y="157"/>
                    <a:pt x="11" y="147"/>
                  </a:cubicBezTo>
                  <a:cubicBezTo>
                    <a:pt x="0" y="136"/>
                    <a:pt x="1" y="121"/>
                    <a:pt x="14" y="108"/>
                  </a:cubicBezTo>
                  <a:cubicBezTo>
                    <a:pt x="23" y="98"/>
                    <a:pt x="32" y="89"/>
                    <a:pt x="41" y="79"/>
                  </a:cubicBezTo>
                  <a:cubicBezTo>
                    <a:pt x="42" y="79"/>
                    <a:pt x="42" y="78"/>
                    <a:pt x="43" y="7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6" name="Freeform 233">
              <a:extLst>
                <a:ext uri="{FF2B5EF4-FFF2-40B4-BE49-F238E27FC236}">
                  <a16:creationId xmlns:a16="http://schemas.microsoft.com/office/drawing/2014/main" id="{BAACFA05-6E74-025E-0131-1B9F86D91E24}"/>
                </a:ext>
              </a:extLst>
            </p:cNvPr>
            <p:cNvSpPr>
              <a:spLocks/>
            </p:cNvSpPr>
            <p:nvPr/>
          </p:nvSpPr>
          <p:spPr bwMode="auto">
            <a:xfrm>
              <a:off x="4484688" y="3111500"/>
              <a:ext cx="68263" cy="14288"/>
            </a:xfrm>
            <a:custGeom>
              <a:avLst/>
              <a:gdLst>
                <a:gd name="T0" fmla="*/ 114 w 227"/>
                <a:gd name="T1" fmla="*/ 0 h 50"/>
                <a:gd name="T2" fmla="*/ 196 w 227"/>
                <a:gd name="T3" fmla="*/ 0 h 50"/>
                <a:gd name="T4" fmla="*/ 227 w 227"/>
                <a:gd name="T5" fmla="*/ 25 h 50"/>
                <a:gd name="T6" fmla="*/ 196 w 227"/>
                <a:gd name="T7" fmla="*/ 50 h 50"/>
                <a:gd name="T8" fmla="*/ 32 w 227"/>
                <a:gd name="T9" fmla="*/ 50 h 50"/>
                <a:gd name="T10" fmla="*/ 1 w 227"/>
                <a:gd name="T11" fmla="*/ 26 h 50"/>
                <a:gd name="T12" fmla="*/ 32 w 227"/>
                <a:gd name="T13" fmla="*/ 0 h 50"/>
                <a:gd name="T14" fmla="*/ 114 w 227"/>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7" h="50">
                  <a:moveTo>
                    <a:pt x="114" y="0"/>
                  </a:moveTo>
                  <a:cubicBezTo>
                    <a:pt x="142" y="0"/>
                    <a:pt x="169" y="0"/>
                    <a:pt x="196" y="0"/>
                  </a:cubicBezTo>
                  <a:cubicBezTo>
                    <a:pt x="215" y="0"/>
                    <a:pt x="227" y="10"/>
                    <a:pt x="227" y="25"/>
                  </a:cubicBezTo>
                  <a:cubicBezTo>
                    <a:pt x="227" y="40"/>
                    <a:pt x="215" y="50"/>
                    <a:pt x="196" y="50"/>
                  </a:cubicBezTo>
                  <a:cubicBezTo>
                    <a:pt x="141" y="50"/>
                    <a:pt x="86" y="50"/>
                    <a:pt x="32" y="50"/>
                  </a:cubicBezTo>
                  <a:cubicBezTo>
                    <a:pt x="13" y="50"/>
                    <a:pt x="1" y="41"/>
                    <a:pt x="1" y="26"/>
                  </a:cubicBezTo>
                  <a:cubicBezTo>
                    <a:pt x="0" y="10"/>
                    <a:pt x="12" y="0"/>
                    <a:pt x="32" y="0"/>
                  </a:cubicBezTo>
                  <a:cubicBezTo>
                    <a:pt x="59" y="0"/>
                    <a:pt x="87" y="0"/>
                    <a:pt x="114"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7" name="Freeform 234">
              <a:extLst>
                <a:ext uri="{FF2B5EF4-FFF2-40B4-BE49-F238E27FC236}">
                  <a16:creationId xmlns:a16="http://schemas.microsoft.com/office/drawing/2014/main" id="{4EED67A8-077E-BD23-2068-89E7AD02A38B}"/>
                </a:ext>
              </a:extLst>
            </p:cNvPr>
            <p:cNvSpPr>
              <a:spLocks/>
            </p:cNvSpPr>
            <p:nvPr/>
          </p:nvSpPr>
          <p:spPr bwMode="auto">
            <a:xfrm>
              <a:off x="4597400" y="3155950"/>
              <a:ext cx="14288" cy="38100"/>
            </a:xfrm>
            <a:custGeom>
              <a:avLst/>
              <a:gdLst>
                <a:gd name="T0" fmla="*/ 51 w 51"/>
                <a:gd name="T1" fmla="*/ 64 h 126"/>
                <a:gd name="T2" fmla="*/ 50 w 51"/>
                <a:gd name="T3" fmla="*/ 101 h 126"/>
                <a:gd name="T4" fmla="*/ 25 w 51"/>
                <a:gd name="T5" fmla="*/ 126 h 126"/>
                <a:gd name="T6" fmla="*/ 1 w 51"/>
                <a:gd name="T7" fmla="*/ 102 h 126"/>
                <a:gd name="T8" fmla="*/ 1 w 51"/>
                <a:gd name="T9" fmla="*/ 26 h 126"/>
                <a:gd name="T10" fmla="*/ 27 w 51"/>
                <a:gd name="T11" fmla="*/ 1 h 126"/>
                <a:gd name="T12" fmla="*/ 50 w 51"/>
                <a:gd name="T13" fmla="*/ 27 h 126"/>
                <a:gd name="T14" fmla="*/ 51 w 51"/>
                <a:gd name="T15" fmla="*/ 64 h 12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1" h="126">
                  <a:moveTo>
                    <a:pt x="51" y="64"/>
                  </a:moveTo>
                  <a:cubicBezTo>
                    <a:pt x="51" y="76"/>
                    <a:pt x="51" y="88"/>
                    <a:pt x="50" y="101"/>
                  </a:cubicBezTo>
                  <a:cubicBezTo>
                    <a:pt x="50" y="116"/>
                    <a:pt x="39" y="126"/>
                    <a:pt x="25" y="126"/>
                  </a:cubicBezTo>
                  <a:cubicBezTo>
                    <a:pt x="13" y="126"/>
                    <a:pt x="1" y="116"/>
                    <a:pt x="1" y="102"/>
                  </a:cubicBezTo>
                  <a:cubicBezTo>
                    <a:pt x="0" y="76"/>
                    <a:pt x="0" y="51"/>
                    <a:pt x="1" y="26"/>
                  </a:cubicBezTo>
                  <a:cubicBezTo>
                    <a:pt x="1" y="11"/>
                    <a:pt x="13" y="0"/>
                    <a:pt x="27" y="1"/>
                  </a:cubicBezTo>
                  <a:cubicBezTo>
                    <a:pt x="40" y="1"/>
                    <a:pt x="50" y="12"/>
                    <a:pt x="50" y="27"/>
                  </a:cubicBezTo>
                  <a:cubicBezTo>
                    <a:pt x="51" y="40"/>
                    <a:pt x="51" y="52"/>
                    <a:pt x="51" y="6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8" name="Freeform 235">
              <a:extLst>
                <a:ext uri="{FF2B5EF4-FFF2-40B4-BE49-F238E27FC236}">
                  <a16:creationId xmlns:a16="http://schemas.microsoft.com/office/drawing/2014/main" id="{C488029F-9D57-5346-7775-D59F729FB8E5}"/>
                </a:ext>
              </a:extLst>
            </p:cNvPr>
            <p:cNvSpPr>
              <a:spLocks/>
            </p:cNvSpPr>
            <p:nvPr/>
          </p:nvSpPr>
          <p:spPr bwMode="auto">
            <a:xfrm>
              <a:off x="4424363" y="2984500"/>
              <a:ext cx="31750" cy="14288"/>
            </a:xfrm>
            <a:custGeom>
              <a:avLst/>
              <a:gdLst>
                <a:gd name="T0" fmla="*/ 52 w 103"/>
                <a:gd name="T1" fmla="*/ 0 h 50"/>
                <a:gd name="T2" fmla="*/ 79 w 103"/>
                <a:gd name="T3" fmla="*/ 0 h 50"/>
                <a:gd name="T4" fmla="*/ 102 w 103"/>
                <a:gd name="T5" fmla="*/ 23 h 50"/>
                <a:gd name="T6" fmla="*/ 82 w 103"/>
                <a:gd name="T7" fmla="*/ 48 h 50"/>
                <a:gd name="T8" fmla="*/ 22 w 103"/>
                <a:gd name="T9" fmla="*/ 49 h 50"/>
                <a:gd name="T10" fmla="*/ 2 w 103"/>
                <a:gd name="T11" fmla="*/ 22 h 50"/>
                <a:gd name="T12" fmla="*/ 26 w 103"/>
                <a:gd name="T13" fmla="*/ 0 h 50"/>
                <a:gd name="T14" fmla="*/ 52 w 103"/>
                <a:gd name="T15" fmla="*/ 0 h 50"/>
                <a:gd name="T16" fmla="*/ 52 w 103"/>
                <a:gd name="T1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50">
                  <a:moveTo>
                    <a:pt x="52" y="0"/>
                  </a:moveTo>
                  <a:cubicBezTo>
                    <a:pt x="61" y="0"/>
                    <a:pt x="70" y="0"/>
                    <a:pt x="79" y="0"/>
                  </a:cubicBezTo>
                  <a:cubicBezTo>
                    <a:pt x="92" y="1"/>
                    <a:pt x="100" y="10"/>
                    <a:pt x="102" y="23"/>
                  </a:cubicBezTo>
                  <a:cubicBezTo>
                    <a:pt x="103" y="35"/>
                    <a:pt x="95" y="47"/>
                    <a:pt x="82" y="48"/>
                  </a:cubicBezTo>
                  <a:cubicBezTo>
                    <a:pt x="62" y="50"/>
                    <a:pt x="42" y="50"/>
                    <a:pt x="22" y="49"/>
                  </a:cubicBezTo>
                  <a:cubicBezTo>
                    <a:pt x="8" y="47"/>
                    <a:pt x="0" y="35"/>
                    <a:pt x="2" y="22"/>
                  </a:cubicBezTo>
                  <a:cubicBezTo>
                    <a:pt x="4" y="9"/>
                    <a:pt x="12" y="1"/>
                    <a:pt x="26" y="0"/>
                  </a:cubicBezTo>
                  <a:cubicBezTo>
                    <a:pt x="35" y="0"/>
                    <a:pt x="44" y="0"/>
                    <a:pt x="52" y="0"/>
                  </a:cubicBezTo>
                  <a:cubicBezTo>
                    <a:pt x="52" y="0"/>
                    <a:pt x="52" y="0"/>
                    <a:pt x="52"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9" name="Freeform 236">
              <a:extLst>
                <a:ext uri="{FF2B5EF4-FFF2-40B4-BE49-F238E27FC236}">
                  <a16:creationId xmlns:a16="http://schemas.microsoft.com/office/drawing/2014/main" id="{0B3D52C9-17CA-776E-AB35-6A6C70743C9A}"/>
                </a:ext>
              </a:extLst>
            </p:cNvPr>
            <p:cNvSpPr>
              <a:spLocks/>
            </p:cNvSpPr>
            <p:nvPr/>
          </p:nvSpPr>
          <p:spPr bwMode="auto">
            <a:xfrm>
              <a:off x="4425950" y="3013075"/>
              <a:ext cx="28575" cy="15875"/>
            </a:xfrm>
            <a:custGeom>
              <a:avLst/>
              <a:gdLst>
                <a:gd name="T0" fmla="*/ 49 w 100"/>
                <a:gd name="T1" fmla="*/ 50 h 51"/>
                <a:gd name="T2" fmla="*/ 24 w 100"/>
                <a:gd name="T3" fmla="*/ 50 h 51"/>
                <a:gd name="T4" fmla="*/ 0 w 100"/>
                <a:gd name="T5" fmla="*/ 25 h 51"/>
                <a:gd name="T6" fmla="*/ 24 w 100"/>
                <a:gd name="T7" fmla="*/ 1 h 51"/>
                <a:gd name="T8" fmla="*/ 76 w 100"/>
                <a:gd name="T9" fmla="*/ 1 h 51"/>
                <a:gd name="T10" fmla="*/ 100 w 100"/>
                <a:gd name="T11" fmla="*/ 25 h 51"/>
                <a:gd name="T12" fmla="*/ 75 w 100"/>
                <a:gd name="T13" fmla="*/ 50 h 51"/>
                <a:gd name="T14" fmla="*/ 49 w 100"/>
                <a:gd name="T15" fmla="*/ 5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0" h="51">
                  <a:moveTo>
                    <a:pt x="49" y="50"/>
                  </a:moveTo>
                  <a:cubicBezTo>
                    <a:pt x="41" y="50"/>
                    <a:pt x="32" y="51"/>
                    <a:pt x="24" y="50"/>
                  </a:cubicBezTo>
                  <a:cubicBezTo>
                    <a:pt x="10" y="49"/>
                    <a:pt x="0" y="38"/>
                    <a:pt x="0" y="25"/>
                  </a:cubicBezTo>
                  <a:cubicBezTo>
                    <a:pt x="0" y="12"/>
                    <a:pt x="10" y="1"/>
                    <a:pt x="24" y="1"/>
                  </a:cubicBezTo>
                  <a:cubicBezTo>
                    <a:pt x="41" y="0"/>
                    <a:pt x="59" y="0"/>
                    <a:pt x="76" y="1"/>
                  </a:cubicBezTo>
                  <a:cubicBezTo>
                    <a:pt x="90" y="1"/>
                    <a:pt x="100" y="13"/>
                    <a:pt x="100" y="25"/>
                  </a:cubicBezTo>
                  <a:cubicBezTo>
                    <a:pt x="100" y="38"/>
                    <a:pt x="90" y="49"/>
                    <a:pt x="75" y="50"/>
                  </a:cubicBezTo>
                  <a:cubicBezTo>
                    <a:pt x="67" y="51"/>
                    <a:pt x="58" y="50"/>
                    <a:pt x="49" y="5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0" name="Freeform 237">
              <a:extLst>
                <a:ext uri="{FF2B5EF4-FFF2-40B4-BE49-F238E27FC236}">
                  <a16:creationId xmlns:a16="http://schemas.microsoft.com/office/drawing/2014/main" id="{00D53CB6-7E21-5245-7874-BA4D19C4E15E}"/>
                </a:ext>
              </a:extLst>
            </p:cNvPr>
            <p:cNvSpPr>
              <a:spLocks/>
            </p:cNvSpPr>
            <p:nvPr/>
          </p:nvSpPr>
          <p:spPr bwMode="auto">
            <a:xfrm>
              <a:off x="4425950" y="3043238"/>
              <a:ext cx="28575" cy="15875"/>
            </a:xfrm>
            <a:custGeom>
              <a:avLst/>
              <a:gdLst>
                <a:gd name="T0" fmla="*/ 51 w 101"/>
                <a:gd name="T1" fmla="*/ 51 h 51"/>
                <a:gd name="T2" fmla="*/ 24 w 101"/>
                <a:gd name="T3" fmla="*/ 50 h 51"/>
                <a:gd name="T4" fmla="*/ 1 w 101"/>
                <a:gd name="T5" fmla="*/ 28 h 51"/>
                <a:gd name="T6" fmla="*/ 22 w 101"/>
                <a:gd name="T7" fmla="*/ 2 h 51"/>
                <a:gd name="T8" fmla="*/ 80 w 101"/>
                <a:gd name="T9" fmla="*/ 2 h 51"/>
                <a:gd name="T10" fmla="*/ 101 w 101"/>
                <a:gd name="T11" fmla="*/ 27 h 51"/>
                <a:gd name="T12" fmla="*/ 77 w 101"/>
                <a:gd name="T13" fmla="*/ 50 h 51"/>
                <a:gd name="T14" fmla="*/ 51 w 101"/>
                <a:gd name="T15" fmla="*/ 51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1" h="51">
                  <a:moveTo>
                    <a:pt x="51" y="51"/>
                  </a:moveTo>
                  <a:cubicBezTo>
                    <a:pt x="42" y="51"/>
                    <a:pt x="33" y="51"/>
                    <a:pt x="24" y="50"/>
                  </a:cubicBezTo>
                  <a:cubicBezTo>
                    <a:pt x="11" y="49"/>
                    <a:pt x="2" y="40"/>
                    <a:pt x="1" y="28"/>
                  </a:cubicBezTo>
                  <a:cubicBezTo>
                    <a:pt x="0" y="15"/>
                    <a:pt x="8" y="3"/>
                    <a:pt x="22" y="2"/>
                  </a:cubicBezTo>
                  <a:cubicBezTo>
                    <a:pt x="41" y="0"/>
                    <a:pt x="61" y="0"/>
                    <a:pt x="80" y="2"/>
                  </a:cubicBezTo>
                  <a:cubicBezTo>
                    <a:pt x="93" y="3"/>
                    <a:pt x="101" y="15"/>
                    <a:pt x="101" y="27"/>
                  </a:cubicBezTo>
                  <a:cubicBezTo>
                    <a:pt x="100" y="39"/>
                    <a:pt x="91" y="49"/>
                    <a:pt x="77" y="50"/>
                  </a:cubicBezTo>
                  <a:cubicBezTo>
                    <a:pt x="68" y="51"/>
                    <a:pt x="59" y="51"/>
                    <a:pt x="51" y="5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1" name="Freeform 238">
              <a:extLst>
                <a:ext uri="{FF2B5EF4-FFF2-40B4-BE49-F238E27FC236}">
                  <a16:creationId xmlns:a16="http://schemas.microsoft.com/office/drawing/2014/main" id="{863F20A0-4B43-598E-04CC-A361002410F4}"/>
                </a:ext>
              </a:extLst>
            </p:cNvPr>
            <p:cNvSpPr>
              <a:spLocks/>
            </p:cNvSpPr>
            <p:nvPr/>
          </p:nvSpPr>
          <p:spPr bwMode="auto">
            <a:xfrm>
              <a:off x="4425950" y="2954338"/>
              <a:ext cx="30163" cy="14288"/>
            </a:xfrm>
            <a:custGeom>
              <a:avLst/>
              <a:gdLst>
                <a:gd name="T0" fmla="*/ 51 w 102"/>
                <a:gd name="T1" fmla="*/ 1 h 50"/>
                <a:gd name="T2" fmla="*/ 77 w 102"/>
                <a:gd name="T3" fmla="*/ 1 h 50"/>
                <a:gd name="T4" fmla="*/ 101 w 102"/>
                <a:gd name="T5" fmla="*/ 23 h 50"/>
                <a:gd name="T6" fmla="*/ 82 w 102"/>
                <a:gd name="T7" fmla="*/ 49 h 50"/>
                <a:gd name="T8" fmla="*/ 20 w 102"/>
                <a:gd name="T9" fmla="*/ 49 h 50"/>
                <a:gd name="T10" fmla="*/ 1 w 102"/>
                <a:gd name="T11" fmla="*/ 23 h 50"/>
                <a:gd name="T12" fmla="*/ 23 w 102"/>
                <a:gd name="T13" fmla="*/ 1 h 50"/>
                <a:gd name="T14" fmla="*/ 51 w 102"/>
                <a:gd name="T15" fmla="*/ 1 h 50"/>
                <a:gd name="T16" fmla="*/ 51 w 102"/>
                <a:gd name="T17"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50">
                  <a:moveTo>
                    <a:pt x="51" y="1"/>
                  </a:moveTo>
                  <a:cubicBezTo>
                    <a:pt x="60" y="1"/>
                    <a:pt x="68" y="0"/>
                    <a:pt x="77" y="1"/>
                  </a:cubicBezTo>
                  <a:cubicBezTo>
                    <a:pt x="91" y="2"/>
                    <a:pt x="99" y="10"/>
                    <a:pt x="101" y="23"/>
                  </a:cubicBezTo>
                  <a:cubicBezTo>
                    <a:pt x="102" y="35"/>
                    <a:pt x="94" y="48"/>
                    <a:pt x="82" y="49"/>
                  </a:cubicBezTo>
                  <a:cubicBezTo>
                    <a:pt x="61" y="50"/>
                    <a:pt x="40" y="50"/>
                    <a:pt x="20" y="49"/>
                  </a:cubicBezTo>
                  <a:cubicBezTo>
                    <a:pt x="7" y="47"/>
                    <a:pt x="0" y="36"/>
                    <a:pt x="1" y="23"/>
                  </a:cubicBezTo>
                  <a:cubicBezTo>
                    <a:pt x="3" y="10"/>
                    <a:pt x="10" y="2"/>
                    <a:pt x="23" y="1"/>
                  </a:cubicBezTo>
                  <a:cubicBezTo>
                    <a:pt x="32" y="0"/>
                    <a:pt x="41" y="1"/>
                    <a:pt x="51" y="1"/>
                  </a:cubicBezTo>
                  <a:cubicBezTo>
                    <a:pt x="51" y="1"/>
                    <a:pt x="51" y="1"/>
                    <a:pt x="51"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2" name="Freeform 239">
              <a:extLst>
                <a:ext uri="{FF2B5EF4-FFF2-40B4-BE49-F238E27FC236}">
                  <a16:creationId xmlns:a16="http://schemas.microsoft.com/office/drawing/2014/main" id="{B194FDCF-62BB-B71F-68B1-FF6B147B7961}"/>
                </a:ext>
              </a:extLst>
            </p:cNvPr>
            <p:cNvSpPr>
              <a:spLocks/>
            </p:cNvSpPr>
            <p:nvPr/>
          </p:nvSpPr>
          <p:spPr bwMode="auto">
            <a:xfrm>
              <a:off x="4425950" y="2924175"/>
              <a:ext cx="30163" cy="14288"/>
            </a:xfrm>
            <a:custGeom>
              <a:avLst/>
              <a:gdLst>
                <a:gd name="T0" fmla="*/ 51 w 101"/>
                <a:gd name="T1" fmla="*/ 0 h 51"/>
                <a:gd name="T2" fmla="*/ 79 w 101"/>
                <a:gd name="T3" fmla="*/ 2 h 51"/>
                <a:gd name="T4" fmla="*/ 100 w 101"/>
                <a:gd name="T5" fmla="*/ 25 h 51"/>
                <a:gd name="T6" fmla="*/ 80 w 101"/>
                <a:gd name="T7" fmla="*/ 49 h 51"/>
                <a:gd name="T8" fmla="*/ 20 w 101"/>
                <a:gd name="T9" fmla="*/ 49 h 51"/>
                <a:gd name="T10" fmla="*/ 0 w 101"/>
                <a:gd name="T11" fmla="*/ 25 h 51"/>
                <a:gd name="T12" fmla="*/ 21 w 101"/>
                <a:gd name="T13" fmla="*/ 2 h 51"/>
                <a:gd name="T14" fmla="*/ 51 w 101"/>
                <a:gd name="T15" fmla="*/ 1 h 51"/>
                <a:gd name="T16" fmla="*/ 51 w 101"/>
                <a:gd name="T17"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 h="51">
                  <a:moveTo>
                    <a:pt x="51" y="0"/>
                  </a:moveTo>
                  <a:cubicBezTo>
                    <a:pt x="60" y="1"/>
                    <a:pt x="69" y="1"/>
                    <a:pt x="79" y="2"/>
                  </a:cubicBezTo>
                  <a:cubicBezTo>
                    <a:pt x="92" y="3"/>
                    <a:pt x="98" y="12"/>
                    <a:pt x="100" y="25"/>
                  </a:cubicBezTo>
                  <a:cubicBezTo>
                    <a:pt x="101" y="36"/>
                    <a:pt x="92" y="48"/>
                    <a:pt x="80" y="49"/>
                  </a:cubicBezTo>
                  <a:cubicBezTo>
                    <a:pt x="60" y="51"/>
                    <a:pt x="39" y="51"/>
                    <a:pt x="20" y="49"/>
                  </a:cubicBezTo>
                  <a:cubicBezTo>
                    <a:pt x="7" y="48"/>
                    <a:pt x="0" y="38"/>
                    <a:pt x="0" y="25"/>
                  </a:cubicBezTo>
                  <a:cubicBezTo>
                    <a:pt x="0" y="13"/>
                    <a:pt x="8" y="3"/>
                    <a:pt x="21" y="2"/>
                  </a:cubicBezTo>
                  <a:cubicBezTo>
                    <a:pt x="31" y="1"/>
                    <a:pt x="41" y="1"/>
                    <a:pt x="51" y="1"/>
                  </a:cubicBezTo>
                  <a:cubicBezTo>
                    <a:pt x="51" y="1"/>
                    <a:pt x="51" y="1"/>
                    <a:pt x="51"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3" name="Freeform 240">
              <a:extLst>
                <a:ext uri="{FF2B5EF4-FFF2-40B4-BE49-F238E27FC236}">
                  <a16:creationId xmlns:a16="http://schemas.microsoft.com/office/drawing/2014/main" id="{5DF5EC5D-12E9-2886-AB79-35FAF96DFDE7}"/>
                </a:ext>
              </a:extLst>
            </p:cNvPr>
            <p:cNvSpPr>
              <a:spLocks/>
            </p:cNvSpPr>
            <p:nvPr/>
          </p:nvSpPr>
          <p:spPr bwMode="auto">
            <a:xfrm>
              <a:off x="4478338" y="2857500"/>
              <a:ext cx="74613" cy="14288"/>
            </a:xfrm>
            <a:custGeom>
              <a:avLst/>
              <a:gdLst>
                <a:gd name="T0" fmla="*/ 125 w 251"/>
                <a:gd name="T1" fmla="*/ 0 h 50"/>
                <a:gd name="T2" fmla="*/ 221 w 251"/>
                <a:gd name="T3" fmla="*/ 0 h 50"/>
                <a:gd name="T4" fmla="*/ 251 w 251"/>
                <a:gd name="T5" fmla="*/ 25 h 50"/>
                <a:gd name="T6" fmla="*/ 220 w 251"/>
                <a:gd name="T7" fmla="*/ 50 h 50"/>
                <a:gd name="T8" fmla="*/ 30 w 251"/>
                <a:gd name="T9" fmla="*/ 50 h 50"/>
                <a:gd name="T10" fmla="*/ 0 w 251"/>
                <a:gd name="T11" fmla="*/ 25 h 50"/>
                <a:gd name="T12" fmla="*/ 31 w 251"/>
                <a:gd name="T13" fmla="*/ 0 h 50"/>
                <a:gd name="T14" fmla="*/ 125 w 25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1" h="50">
                  <a:moveTo>
                    <a:pt x="125" y="0"/>
                  </a:moveTo>
                  <a:cubicBezTo>
                    <a:pt x="157" y="0"/>
                    <a:pt x="189" y="0"/>
                    <a:pt x="221" y="0"/>
                  </a:cubicBezTo>
                  <a:cubicBezTo>
                    <a:pt x="239" y="0"/>
                    <a:pt x="251" y="10"/>
                    <a:pt x="251" y="25"/>
                  </a:cubicBezTo>
                  <a:cubicBezTo>
                    <a:pt x="250" y="40"/>
                    <a:pt x="239" y="50"/>
                    <a:pt x="220" y="50"/>
                  </a:cubicBezTo>
                  <a:cubicBezTo>
                    <a:pt x="157" y="50"/>
                    <a:pt x="94" y="50"/>
                    <a:pt x="30" y="50"/>
                  </a:cubicBezTo>
                  <a:cubicBezTo>
                    <a:pt x="11" y="50"/>
                    <a:pt x="0" y="40"/>
                    <a:pt x="0" y="25"/>
                  </a:cubicBezTo>
                  <a:cubicBezTo>
                    <a:pt x="0" y="9"/>
                    <a:pt x="11" y="0"/>
                    <a:pt x="31" y="0"/>
                  </a:cubicBezTo>
                  <a:cubicBezTo>
                    <a:pt x="62" y="0"/>
                    <a:pt x="94" y="0"/>
                    <a:pt x="125" y="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25563474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EC3DB6EC-58F9-A9AB-1331-5AF0960B47CA}"/>
              </a:ext>
            </a:extLst>
          </p:cNvPr>
          <p:cNvSpPr>
            <a:spLocks noGrp="1"/>
          </p:cNvSpPr>
          <p:nvPr>
            <p:ph type="title"/>
          </p:nvPr>
        </p:nvSpPr>
        <p:spPr>
          <a:xfrm>
            <a:off x="250970" y="209643"/>
            <a:ext cx="10515600" cy="490838"/>
          </a:xfrm>
        </p:spPr>
        <p:txBody>
          <a:bodyPr>
            <a:normAutofit/>
          </a:bodyPr>
          <a:lstStyle/>
          <a:p>
            <a:r>
              <a:rPr lang="en-GB" sz="3200"/>
              <a:t>Access Agreement Rationale</a:t>
            </a:r>
          </a:p>
        </p:txBody>
      </p:sp>
      <p:sp>
        <p:nvSpPr>
          <p:cNvPr id="7" name="Rectangle: Rounded Corners 6">
            <a:extLst>
              <a:ext uri="{FF2B5EF4-FFF2-40B4-BE49-F238E27FC236}">
                <a16:creationId xmlns:a16="http://schemas.microsoft.com/office/drawing/2014/main" id="{E4B4F796-2A46-6F6E-6F26-F701A244D320}"/>
              </a:ext>
            </a:extLst>
          </p:cNvPr>
          <p:cNvSpPr/>
          <p:nvPr/>
        </p:nvSpPr>
        <p:spPr>
          <a:xfrm>
            <a:off x="336430" y="845389"/>
            <a:ext cx="11076317" cy="992037"/>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solidFill>
                <a:srgbClr val="30374F"/>
              </a:solidFill>
            </a:endParaRPr>
          </a:p>
        </p:txBody>
      </p:sp>
      <p:sp>
        <p:nvSpPr>
          <p:cNvPr id="9" name="TextBox 8">
            <a:extLst>
              <a:ext uri="{FF2B5EF4-FFF2-40B4-BE49-F238E27FC236}">
                <a16:creationId xmlns:a16="http://schemas.microsoft.com/office/drawing/2014/main" id="{0A3B7046-42B9-9A74-83A0-F6EDD3C54228}"/>
              </a:ext>
            </a:extLst>
          </p:cNvPr>
          <p:cNvSpPr txBox="1"/>
          <p:nvPr/>
        </p:nvSpPr>
        <p:spPr>
          <a:xfrm>
            <a:off x="1492771" y="1060593"/>
            <a:ext cx="9332977" cy="523220"/>
          </a:xfrm>
          <a:prstGeom prst="rect">
            <a:avLst/>
          </a:prstGeom>
          <a:noFill/>
        </p:spPr>
        <p:txBody>
          <a:bodyPr wrap="square">
            <a:spAutoFit/>
          </a:bodyPr>
          <a:lstStyle/>
          <a:p>
            <a:r>
              <a:rPr lang="en-US" sz="1400" b="1">
                <a:solidFill>
                  <a:srgbClr val="002060"/>
                </a:solidFill>
                <a:latin typeface="Figtree" panose="020B0604020202020204" charset="0"/>
              </a:rPr>
              <a:t>The Retail Energy Code (REC) is a rulebook that makes sure the retail energy market in Great Britain runs smoothly. Licensed energy suppliers (and others) must sign up to it and follow its rules.</a:t>
            </a:r>
            <a:endParaRPr lang="en-GB" sz="1400" b="1">
              <a:solidFill>
                <a:srgbClr val="002060"/>
              </a:solidFill>
              <a:latin typeface="Figtree" panose="020B0604020202020204" charset="0"/>
            </a:endParaRPr>
          </a:p>
        </p:txBody>
      </p:sp>
      <p:sp>
        <p:nvSpPr>
          <p:cNvPr id="11" name="Rectangle: Rounded Corners 10">
            <a:extLst>
              <a:ext uri="{FF2B5EF4-FFF2-40B4-BE49-F238E27FC236}">
                <a16:creationId xmlns:a16="http://schemas.microsoft.com/office/drawing/2014/main" id="{FC6F8F23-458D-E405-6092-05657E8E0B68}"/>
              </a:ext>
            </a:extLst>
          </p:cNvPr>
          <p:cNvSpPr/>
          <p:nvPr/>
        </p:nvSpPr>
        <p:spPr>
          <a:xfrm>
            <a:off x="336430" y="2106809"/>
            <a:ext cx="4856672" cy="1487557"/>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solidFill>
                <a:srgbClr val="30374F"/>
              </a:solidFill>
            </a:endParaRPr>
          </a:p>
        </p:txBody>
      </p:sp>
      <p:sp>
        <p:nvSpPr>
          <p:cNvPr id="13" name="Rectangle: Rounded Corners 12">
            <a:extLst>
              <a:ext uri="{FF2B5EF4-FFF2-40B4-BE49-F238E27FC236}">
                <a16:creationId xmlns:a16="http://schemas.microsoft.com/office/drawing/2014/main" id="{B2164582-D9FF-A7C8-7950-796C1907BD55}"/>
              </a:ext>
            </a:extLst>
          </p:cNvPr>
          <p:cNvSpPr/>
          <p:nvPr/>
        </p:nvSpPr>
        <p:spPr>
          <a:xfrm>
            <a:off x="6159260" y="2080784"/>
            <a:ext cx="5253487" cy="1473659"/>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solidFill>
                <a:srgbClr val="30374F"/>
              </a:solidFill>
            </a:endParaRPr>
          </a:p>
        </p:txBody>
      </p:sp>
      <p:sp>
        <p:nvSpPr>
          <p:cNvPr id="15" name="Rectangle: Rounded Corners 14">
            <a:extLst>
              <a:ext uri="{FF2B5EF4-FFF2-40B4-BE49-F238E27FC236}">
                <a16:creationId xmlns:a16="http://schemas.microsoft.com/office/drawing/2014/main" id="{A41C21A2-E885-21B3-97B6-F47C21A367AF}"/>
              </a:ext>
            </a:extLst>
          </p:cNvPr>
          <p:cNvSpPr/>
          <p:nvPr/>
        </p:nvSpPr>
        <p:spPr>
          <a:xfrm>
            <a:off x="324930" y="3794560"/>
            <a:ext cx="4856672" cy="1645827"/>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solidFill>
                <a:srgbClr val="30374F"/>
              </a:solidFill>
            </a:endParaRPr>
          </a:p>
        </p:txBody>
      </p:sp>
      <p:sp>
        <p:nvSpPr>
          <p:cNvPr id="17" name="Rectangle: Rounded Corners 16">
            <a:extLst>
              <a:ext uri="{FF2B5EF4-FFF2-40B4-BE49-F238E27FC236}">
                <a16:creationId xmlns:a16="http://schemas.microsoft.com/office/drawing/2014/main" id="{44267963-F75F-115F-A287-6B0964AF47FD}"/>
              </a:ext>
            </a:extLst>
          </p:cNvPr>
          <p:cNvSpPr/>
          <p:nvPr/>
        </p:nvSpPr>
        <p:spPr>
          <a:xfrm>
            <a:off x="6147760" y="3794560"/>
            <a:ext cx="5253487" cy="1645827"/>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solidFill>
                <a:srgbClr val="30374F"/>
              </a:solidFill>
            </a:endParaRPr>
          </a:p>
        </p:txBody>
      </p:sp>
      <p:sp>
        <p:nvSpPr>
          <p:cNvPr id="19" name="Rectangle: Rounded Corners 18">
            <a:extLst>
              <a:ext uri="{FF2B5EF4-FFF2-40B4-BE49-F238E27FC236}">
                <a16:creationId xmlns:a16="http://schemas.microsoft.com/office/drawing/2014/main" id="{38122DD7-F910-5340-7620-7E3F122B40F8}"/>
              </a:ext>
            </a:extLst>
          </p:cNvPr>
          <p:cNvSpPr/>
          <p:nvPr/>
        </p:nvSpPr>
        <p:spPr>
          <a:xfrm>
            <a:off x="336430" y="5548064"/>
            <a:ext cx="11076317" cy="992037"/>
          </a:xfrm>
          <a:prstGeom prst="roundRect">
            <a:avLst/>
          </a:prstGeom>
          <a:solidFill>
            <a:schemeClr val="bg1">
              <a:lumMod val="9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a:solidFill>
                <a:srgbClr val="30374F"/>
              </a:solidFill>
            </a:endParaRPr>
          </a:p>
        </p:txBody>
      </p:sp>
      <p:sp>
        <p:nvSpPr>
          <p:cNvPr id="20" name="TextBox 19">
            <a:extLst>
              <a:ext uri="{FF2B5EF4-FFF2-40B4-BE49-F238E27FC236}">
                <a16:creationId xmlns:a16="http://schemas.microsoft.com/office/drawing/2014/main" id="{DE81DAB5-287F-700E-606E-F9180A8289C9}"/>
              </a:ext>
            </a:extLst>
          </p:cNvPr>
          <p:cNvSpPr txBox="1"/>
          <p:nvPr/>
        </p:nvSpPr>
        <p:spPr>
          <a:xfrm>
            <a:off x="1311215" y="2161228"/>
            <a:ext cx="3303917" cy="307777"/>
          </a:xfrm>
          <a:prstGeom prst="rect">
            <a:avLst/>
          </a:prstGeom>
          <a:noFill/>
        </p:spPr>
        <p:txBody>
          <a:bodyPr wrap="square" rtlCol="0">
            <a:spAutoFit/>
          </a:bodyPr>
          <a:lstStyle/>
          <a:p>
            <a:r>
              <a:rPr lang="en-GB" sz="1400" b="1">
                <a:solidFill>
                  <a:srgbClr val="002060"/>
                </a:solidFill>
                <a:latin typeface="Figtree" panose="020B0604020202020204" charset="0"/>
              </a:rPr>
              <a:t>1. Existing legal pathways</a:t>
            </a:r>
          </a:p>
        </p:txBody>
      </p:sp>
      <p:sp>
        <p:nvSpPr>
          <p:cNvPr id="22" name="TextBox 21">
            <a:extLst>
              <a:ext uri="{FF2B5EF4-FFF2-40B4-BE49-F238E27FC236}">
                <a16:creationId xmlns:a16="http://schemas.microsoft.com/office/drawing/2014/main" id="{F6FC3459-B333-935E-80F2-32C068F89F75}"/>
              </a:ext>
            </a:extLst>
          </p:cNvPr>
          <p:cNvSpPr txBox="1"/>
          <p:nvPr/>
        </p:nvSpPr>
        <p:spPr>
          <a:xfrm>
            <a:off x="1311215" y="2495505"/>
            <a:ext cx="3743865" cy="1107996"/>
          </a:xfrm>
          <a:prstGeom prst="rect">
            <a:avLst/>
          </a:prstGeom>
          <a:noFill/>
        </p:spPr>
        <p:txBody>
          <a:bodyPr wrap="square" rtlCol="0">
            <a:spAutoFit/>
          </a:bodyPr>
          <a:lstStyle/>
          <a:p>
            <a:r>
              <a:rPr lang="en-US" sz="1100">
                <a:latin typeface="Figtree" panose="020B0604020202020204" charset="0"/>
              </a:rPr>
              <a:t>Legal pathways already exist to allow a broad range of other organisations to access REC Services without becoming fully signed up to the Code.</a:t>
            </a:r>
          </a:p>
          <a:p>
            <a:r>
              <a:rPr lang="en-GB" sz="1100">
                <a:latin typeface="Figtree" panose="020B0604020202020204" charset="0"/>
              </a:rPr>
              <a:t>We are using these proven pathways to enable the Consumer Consent Arrangements. </a:t>
            </a:r>
            <a:endParaRPr lang="en-GB" sz="1100">
              <a:latin typeface="Figtree" panose="020B0604020202020204" charset="0"/>
              <a:ea typeface="Calibri"/>
              <a:cs typeface="Calibri"/>
            </a:endParaRPr>
          </a:p>
          <a:p>
            <a:endParaRPr lang="en-US" sz="1100">
              <a:solidFill>
                <a:srgbClr val="002060"/>
              </a:solidFill>
              <a:latin typeface="Figtree" panose="020B0604020202020204" charset="0"/>
            </a:endParaRPr>
          </a:p>
        </p:txBody>
      </p:sp>
      <p:sp>
        <p:nvSpPr>
          <p:cNvPr id="24" name="TextBox 23">
            <a:extLst>
              <a:ext uri="{FF2B5EF4-FFF2-40B4-BE49-F238E27FC236}">
                <a16:creationId xmlns:a16="http://schemas.microsoft.com/office/drawing/2014/main" id="{142A5365-A43D-78F3-2531-B65C24996D67}"/>
              </a:ext>
            </a:extLst>
          </p:cNvPr>
          <p:cNvSpPr txBox="1"/>
          <p:nvPr/>
        </p:nvSpPr>
        <p:spPr>
          <a:xfrm>
            <a:off x="7453220" y="2187728"/>
            <a:ext cx="3303917" cy="307777"/>
          </a:xfrm>
          <a:prstGeom prst="rect">
            <a:avLst/>
          </a:prstGeom>
          <a:noFill/>
        </p:spPr>
        <p:txBody>
          <a:bodyPr wrap="square" rtlCol="0">
            <a:spAutoFit/>
          </a:bodyPr>
          <a:lstStyle/>
          <a:p>
            <a:r>
              <a:rPr lang="en-GB" sz="1400" b="1">
                <a:solidFill>
                  <a:srgbClr val="002060"/>
                </a:solidFill>
                <a:latin typeface="Figtree" panose="020B0604020202020204" charset="0"/>
              </a:rPr>
              <a:t>2. Consumer Consent Arrangements</a:t>
            </a:r>
          </a:p>
        </p:txBody>
      </p:sp>
      <p:sp>
        <p:nvSpPr>
          <p:cNvPr id="26" name="TextBox 25">
            <a:extLst>
              <a:ext uri="{FF2B5EF4-FFF2-40B4-BE49-F238E27FC236}">
                <a16:creationId xmlns:a16="http://schemas.microsoft.com/office/drawing/2014/main" id="{FFB185B6-45AB-7515-029F-DBF5987159C7}"/>
              </a:ext>
            </a:extLst>
          </p:cNvPr>
          <p:cNvSpPr txBox="1"/>
          <p:nvPr/>
        </p:nvSpPr>
        <p:spPr>
          <a:xfrm>
            <a:off x="1272395" y="4817118"/>
            <a:ext cx="3743865" cy="600164"/>
          </a:xfrm>
          <a:prstGeom prst="rect">
            <a:avLst/>
          </a:prstGeom>
          <a:noFill/>
        </p:spPr>
        <p:txBody>
          <a:bodyPr wrap="square" rtlCol="0">
            <a:spAutoFit/>
          </a:bodyPr>
          <a:lstStyle/>
          <a:p>
            <a:r>
              <a:rPr lang="en-GB" sz="1100" b="1">
                <a:solidFill>
                  <a:srgbClr val="4D38F5"/>
                </a:solidFill>
                <a:latin typeface="Figtree" panose="020B0604020202020204" charset="0"/>
              </a:rPr>
              <a:t>CCS Users: </a:t>
            </a:r>
            <a:r>
              <a:rPr lang="en-GB" sz="1100">
                <a:latin typeface="Figtree" panose="020B0604020202020204" charset="0"/>
              </a:rPr>
              <a:t>Authorised Third Parties (ATPs) and Energy Data Holders (EDHs)</a:t>
            </a:r>
            <a:endParaRPr lang="en-GB" sz="1100">
              <a:latin typeface="Figtree" panose="020B0604020202020204" charset="0"/>
              <a:ea typeface="Calibri"/>
              <a:cs typeface="Calibri"/>
            </a:endParaRPr>
          </a:p>
          <a:p>
            <a:endParaRPr lang="en-US" sz="1100">
              <a:solidFill>
                <a:srgbClr val="002060"/>
              </a:solidFill>
              <a:latin typeface="Figtree" panose="020B0604020202020204" charset="0"/>
            </a:endParaRPr>
          </a:p>
        </p:txBody>
      </p:sp>
      <p:sp>
        <p:nvSpPr>
          <p:cNvPr id="28" name="TextBox 27">
            <a:extLst>
              <a:ext uri="{FF2B5EF4-FFF2-40B4-BE49-F238E27FC236}">
                <a16:creationId xmlns:a16="http://schemas.microsoft.com/office/drawing/2014/main" id="{23ECD5D9-4589-FAA0-79CF-078070CEC161}"/>
              </a:ext>
            </a:extLst>
          </p:cNvPr>
          <p:cNvSpPr txBox="1"/>
          <p:nvPr/>
        </p:nvSpPr>
        <p:spPr>
          <a:xfrm>
            <a:off x="1311215" y="3851455"/>
            <a:ext cx="3303917" cy="307777"/>
          </a:xfrm>
          <a:prstGeom prst="rect">
            <a:avLst/>
          </a:prstGeom>
          <a:noFill/>
        </p:spPr>
        <p:txBody>
          <a:bodyPr wrap="square" rtlCol="0">
            <a:spAutoFit/>
          </a:bodyPr>
          <a:lstStyle/>
          <a:p>
            <a:r>
              <a:rPr lang="en-GB" sz="1400" b="1">
                <a:solidFill>
                  <a:srgbClr val="002060"/>
                </a:solidFill>
                <a:latin typeface="Figtree" panose="020B0604020202020204" charset="0"/>
              </a:rPr>
              <a:t>3. CCS Users must</a:t>
            </a:r>
          </a:p>
        </p:txBody>
      </p:sp>
      <p:sp>
        <p:nvSpPr>
          <p:cNvPr id="30" name="TextBox 29">
            <a:extLst>
              <a:ext uri="{FF2B5EF4-FFF2-40B4-BE49-F238E27FC236}">
                <a16:creationId xmlns:a16="http://schemas.microsoft.com/office/drawing/2014/main" id="{B87F05D8-407F-9A65-694A-E367404C25CC}"/>
              </a:ext>
            </a:extLst>
          </p:cNvPr>
          <p:cNvSpPr txBox="1"/>
          <p:nvPr/>
        </p:nvSpPr>
        <p:spPr>
          <a:xfrm>
            <a:off x="1272396" y="4160283"/>
            <a:ext cx="3743865" cy="600164"/>
          </a:xfrm>
          <a:prstGeom prst="rect">
            <a:avLst/>
          </a:prstGeom>
          <a:noFill/>
        </p:spPr>
        <p:txBody>
          <a:bodyPr wrap="square" rtlCol="0">
            <a:spAutoFit/>
          </a:bodyPr>
          <a:lstStyle/>
          <a:p>
            <a:pPr marL="171450" indent="-171450">
              <a:buFont typeface="Wingdings" panose="05000000000000000000" pitchFamily="2" charset="2"/>
              <a:buChar char="ü"/>
            </a:pPr>
            <a:r>
              <a:rPr lang="en-GB" sz="1100">
                <a:latin typeface="Figtree" panose="020B0604020202020204" charset="0"/>
              </a:rPr>
              <a:t>Have a clear legal right to use the CCS</a:t>
            </a:r>
          </a:p>
          <a:p>
            <a:pPr marL="171450" indent="-171450">
              <a:buFont typeface="Wingdings" panose="05000000000000000000" pitchFamily="2" charset="2"/>
              <a:buChar char="ü"/>
            </a:pPr>
            <a:r>
              <a:rPr lang="en-GB" sz="1100">
                <a:latin typeface="Figtree" panose="020B0604020202020204" charset="0"/>
                <a:ea typeface="Calibri"/>
                <a:cs typeface="Calibri"/>
              </a:rPr>
              <a:t>Fully comply with the scheme rules</a:t>
            </a:r>
          </a:p>
          <a:p>
            <a:pPr marL="171450" indent="-171450">
              <a:buFont typeface="Wingdings" panose="05000000000000000000" pitchFamily="2" charset="2"/>
              <a:buChar char="ü"/>
            </a:pPr>
            <a:r>
              <a:rPr lang="en-GB" sz="1100">
                <a:latin typeface="Figtree" panose="020B0604020202020204" charset="0"/>
                <a:ea typeface="Calibri"/>
                <a:cs typeface="Calibri"/>
              </a:rPr>
              <a:t>Risk losing access if they break those rules</a:t>
            </a:r>
          </a:p>
        </p:txBody>
      </p:sp>
      <p:sp>
        <p:nvSpPr>
          <p:cNvPr id="32" name="TextBox 31">
            <a:extLst>
              <a:ext uri="{FF2B5EF4-FFF2-40B4-BE49-F238E27FC236}">
                <a16:creationId xmlns:a16="http://schemas.microsoft.com/office/drawing/2014/main" id="{98A5823C-E908-7709-14B7-E9990305A457}"/>
              </a:ext>
            </a:extLst>
          </p:cNvPr>
          <p:cNvSpPr txBox="1"/>
          <p:nvPr/>
        </p:nvSpPr>
        <p:spPr>
          <a:xfrm>
            <a:off x="7453220" y="2551506"/>
            <a:ext cx="3743865" cy="600164"/>
          </a:xfrm>
          <a:prstGeom prst="rect">
            <a:avLst/>
          </a:prstGeom>
          <a:noFill/>
        </p:spPr>
        <p:txBody>
          <a:bodyPr wrap="square" rtlCol="0">
            <a:spAutoFit/>
          </a:bodyPr>
          <a:lstStyle/>
          <a:p>
            <a:r>
              <a:rPr lang="en-GB" sz="1100">
                <a:latin typeface="Figtree" panose="020B0604020202020204" charset="0"/>
              </a:rPr>
              <a:t>From the CCS MMP go-live date, the Consumer Consent Arrangements will be part of the REC.</a:t>
            </a:r>
            <a:endParaRPr lang="en-GB" sz="1100">
              <a:latin typeface="Figtree" panose="020B0604020202020204" charset="0"/>
              <a:ea typeface="Calibri"/>
              <a:cs typeface="Calibri"/>
            </a:endParaRPr>
          </a:p>
          <a:p>
            <a:endParaRPr lang="en-US" sz="1100">
              <a:solidFill>
                <a:srgbClr val="002060"/>
              </a:solidFill>
              <a:latin typeface="Figtree" panose="020B0604020202020204" charset="0"/>
            </a:endParaRPr>
          </a:p>
        </p:txBody>
      </p:sp>
      <p:sp>
        <p:nvSpPr>
          <p:cNvPr id="34" name="TextBox 33">
            <a:extLst>
              <a:ext uri="{FF2B5EF4-FFF2-40B4-BE49-F238E27FC236}">
                <a16:creationId xmlns:a16="http://schemas.microsoft.com/office/drawing/2014/main" id="{8604210D-6EF5-1E36-0C73-92C8650D0409}"/>
              </a:ext>
            </a:extLst>
          </p:cNvPr>
          <p:cNvSpPr txBox="1"/>
          <p:nvPr/>
        </p:nvSpPr>
        <p:spPr>
          <a:xfrm>
            <a:off x="7157044" y="3879013"/>
            <a:ext cx="4192441" cy="307777"/>
          </a:xfrm>
          <a:prstGeom prst="rect">
            <a:avLst/>
          </a:prstGeom>
          <a:noFill/>
        </p:spPr>
        <p:txBody>
          <a:bodyPr wrap="square" rtlCol="0">
            <a:spAutoFit/>
          </a:bodyPr>
          <a:lstStyle/>
          <a:p>
            <a:r>
              <a:rPr lang="en-GB" sz="1400" b="1">
                <a:solidFill>
                  <a:srgbClr val="002060"/>
                </a:solidFill>
                <a:latin typeface="Figtree" panose="020B0604020202020204" charset="0"/>
              </a:rPr>
              <a:t>4. Who uses the Access Agreement pathway?</a:t>
            </a:r>
          </a:p>
        </p:txBody>
      </p:sp>
      <p:sp>
        <p:nvSpPr>
          <p:cNvPr id="36" name="TextBox 35">
            <a:extLst>
              <a:ext uri="{FF2B5EF4-FFF2-40B4-BE49-F238E27FC236}">
                <a16:creationId xmlns:a16="http://schemas.microsoft.com/office/drawing/2014/main" id="{95C7620F-A98C-3D11-F12D-8C213DE0565F}"/>
              </a:ext>
            </a:extLst>
          </p:cNvPr>
          <p:cNvSpPr txBox="1"/>
          <p:nvPr/>
        </p:nvSpPr>
        <p:spPr>
          <a:xfrm>
            <a:off x="7157044" y="4197333"/>
            <a:ext cx="4192441" cy="600164"/>
          </a:xfrm>
          <a:prstGeom prst="rect">
            <a:avLst/>
          </a:prstGeom>
          <a:noFill/>
        </p:spPr>
        <p:txBody>
          <a:bodyPr wrap="square" rtlCol="0">
            <a:spAutoFit/>
          </a:bodyPr>
          <a:lstStyle/>
          <a:p>
            <a:r>
              <a:rPr lang="en-GB" sz="1100" b="1">
                <a:solidFill>
                  <a:srgbClr val="4D38F5"/>
                </a:solidFill>
                <a:latin typeface="Figtree" panose="020B0604020202020204" charset="0"/>
              </a:rPr>
              <a:t>REC Parties </a:t>
            </a:r>
            <a:r>
              <a:rPr lang="en-GB" sz="1100">
                <a:latin typeface="Figtree" panose="020B0604020202020204" charset="0"/>
              </a:rPr>
              <a:t>(i.e licensed energy suppliers) won’t need to sign an Access Agreement as they are already REC Parties</a:t>
            </a:r>
          </a:p>
          <a:p>
            <a:endParaRPr lang="en-US" sz="1100">
              <a:solidFill>
                <a:srgbClr val="002060"/>
              </a:solidFill>
              <a:latin typeface="Figtree" panose="020B0604020202020204" charset="0"/>
            </a:endParaRPr>
          </a:p>
        </p:txBody>
      </p:sp>
      <p:sp>
        <p:nvSpPr>
          <p:cNvPr id="38" name="TextBox 37">
            <a:extLst>
              <a:ext uri="{FF2B5EF4-FFF2-40B4-BE49-F238E27FC236}">
                <a16:creationId xmlns:a16="http://schemas.microsoft.com/office/drawing/2014/main" id="{C6836D68-C2F6-1000-3843-0F9B99672BDD}"/>
              </a:ext>
            </a:extLst>
          </p:cNvPr>
          <p:cNvSpPr txBox="1"/>
          <p:nvPr/>
        </p:nvSpPr>
        <p:spPr>
          <a:xfrm>
            <a:off x="7182925" y="4670946"/>
            <a:ext cx="4192441" cy="769441"/>
          </a:xfrm>
          <a:prstGeom prst="rect">
            <a:avLst/>
          </a:prstGeom>
          <a:noFill/>
        </p:spPr>
        <p:txBody>
          <a:bodyPr wrap="square" rtlCol="0">
            <a:spAutoFit/>
          </a:bodyPr>
          <a:lstStyle/>
          <a:p>
            <a:r>
              <a:rPr lang="en-GB" sz="1100" b="1">
                <a:solidFill>
                  <a:srgbClr val="4D38F5"/>
                </a:solidFill>
                <a:latin typeface="Figtree" panose="020B0604020202020204" charset="0"/>
              </a:rPr>
              <a:t>Non- Party REC Service Users </a:t>
            </a:r>
            <a:r>
              <a:rPr lang="en-GB" sz="1100">
                <a:latin typeface="Figtree" panose="020B0604020202020204" charset="0"/>
              </a:rPr>
              <a:t>will access the Consumer Consent Arrangements through the proven Access Agreement pathway</a:t>
            </a:r>
          </a:p>
          <a:p>
            <a:endParaRPr lang="en-US" sz="1100">
              <a:solidFill>
                <a:srgbClr val="002060"/>
              </a:solidFill>
              <a:latin typeface="Figtree" panose="020B0604020202020204" charset="0"/>
            </a:endParaRPr>
          </a:p>
        </p:txBody>
      </p:sp>
      <p:grpSp>
        <p:nvGrpSpPr>
          <p:cNvPr id="66" name="Group 65">
            <a:extLst>
              <a:ext uri="{FF2B5EF4-FFF2-40B4-BE49-F238E27FC236}">
                <a16:creationId xmlns:a16="http://schemas.microsoft.com/office/drawing/2014/main" id="{0B84D159-DFAE-D7AB-33EA-19AF4E0D670F}"/>
              </a:ext>
            </a:extLst>
          </p:cNvPr>
          <p:cNvGrpSpPr/>
          <p:nvPr/>
        </p:nvGrpSpPr>
        <p:grpSpPr>
          <a:xfrm>
            <a:off x="573935" y="2576910"/>
            <a:ext cx="647197" cy="658925"/>
            <a:chOff x="4968875" y="2647950"/>
            <a:chExt cx="458788" cy="457201"/>
          </a:xfrm>
          <a:solidFill>
            <a:srgbClr val="4D38F5"/>
          </a:solidFill>
        </p:grpSpPr>
        <p:sp>
          <p:nvSpPr>
            <p:cNvPr id="67" name="Freeform 41">
              <a:extLst>
                <a:ext uri="{FF2B5EF4-FFF2-40B4-BE49-F238E27FC236}">
                  <a16:creationId xmlns:a16="http://schemas.microsoft.com/office/drawing/2014/main" id="{B6AF2CEC-3186-FEBA-F077-056109322FB9}"/>
                </a:ext>
              </a:extLst>
            </p:cNvPr>
            <p:cNvSpPr>
              <a:spLocks noEditPoints="1"/>
            </p:cNvSpPr>
            <p:nvPr/>
          </p:nvSpPr>
          <p:spPr bwMode="auto">
            <a:xfrm>
              <a:off x="4968875" y="2903538"/>
              <a:ext cx="134938" cy="201613"/>
            </a:xfrm>
            <a:custGeom>
              <a:avLst/>
              <a:gdLst>
                <a:gd name="T0" fmla="*/ 0 w 456"/>
                <a:gd name="T1" fmla="*/ 205 h 676"/>
                <a:gd name="T2" fmla="*/ 8 w 456"/>
                <a:gd name="T3" fmla="*/ 172 h 676"/>
                <a:gd name="T4" fmla="*/ 244 w 456"/>
                <a:gd name="T5" fmla="*/ 7 h 676"/>
                <a:gd name="T6" fmla="*/ 447 w 456"/>
                <a:gd name="T7" fmla="*/ 201 h 676"/>
                <a:gd name="T8" fmla="*/ 425 w 456"/>
                <a:gd name="T9" fmla="*/ 387 h 676"/>
                <a:gd name="T10" fmla="*/ 263 w 456"/>
                <a:gd name="T11" fmla="*/ 657 h 676"/>
                <a:gd name="T12" fmla="*/ 237 w 456"/>
                <a:gd name="T13" fmla="*/ 676 h 676"/>
                <a:gd name="T14" fmla="*/ 213 w 456"/>
                <a:gd name="T15" fmla="*/ 676 h 676"/>
                <a:gd name="T16" fmla="*/ 190 w 456"/>
                <a:gd name="T17" fmla="*/ 660 h 676"/>
                <a:gd name="T18" fmla="*/ 18 w 456"/>
                <a:gd name="T19" fmla="*/ 360 h 676"/>
                <a:gd name="T20" fmla="*/ 0 w 456"/>
                <a:gd name="T21" fmla="*/ 268 h 676"/>
                <a:gd name="T22" fmla="*/ 0 w 456"/>
                <a:gd name="T23" fmla="*/ 205 h 676"/>
                <a:gd name="T24" fmla="*/ 227 w 456"/>
                <a:gd name="T25" fmla="*/ 567 h 676"/>
                <a:gd name="T26" fmla="*/ 291 w 456"/>
                <a:gd name="T27" fmla="*/ 470 h 676"/>
                <a:gd name="T28" fmla="*/ 360 w 456"/>
                <a:gd name="T29" fmla="*/ 228 h 676"/>
                <a:gd name="T30" fmla="*/ 237 w 456"/>
                <a:gd name="T31" fmla="*/ 97 h 676"/>
                <a:gd name="T32" fmla="*/ 93 w 456"/>
                <a:gd name="T33" fmla="*/ 208 h 676"/>
                <a:gd name="T34" fmla="*/ 97 w 456"/>
                <a:gd name="T35" fmla="*/ 296 h 676"/>
                <a:gd name="T36" fmla="*/ 227 w 456"/>
                <a:gd name="T37" fmla="*/ 567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6" h="676">
                  <a:moveTo>
                    <a:pt x="0" y="205"/>
                  </a:moveTo>
                  <a:cubicBezTo>
                    <a:pt x="3" y="194"/>
                    <a:pt x="5" y="183"/>
                    <a:pt x="8" y="172"/>
                  </a:cubicBezTo>
                  <a:cubicBezTo>
                    <a:pt x="37" y="67"/>
                    <a:pt x="134" y="0"/>
                    <a:pt x="244" y="7"/>
                  </a:cubicBezTo>
                  <a:cubicBezTo>
                    <a:pt x="347" y="14"/>
                    <a:pt x="433" y="96"/>
                    <a:pt x="447" y="201"/>
                  </a:cubicBezTo>
                  <a:cubicBezTo>
                    <a:pt x="456" y="265"/>
                    <a:pt x="443" y="326"/>
                    <a:pt x="425" y="387"/>
                  </a:cubicBezTo>
                  <a:cubicBezTo>
                    <a:pt x="393" y="490"/>
                    <a:pt x="338" y="579"/>
                    <a:pt x="263" y="657"/>
                  </a:cubicBezTo>
                  <a:cubicBezTo>
                    <a:pt x="255" y="664"/>
                    <a:pt x="246" y="670"/>
                    <a:pt x="237" y="676"/>
                  </a:cubicBezTo>
                  <a:cubicBezTo>
                    <a:pt x="229" y="676"/>
                    <a:pt x="221" y="676"/>
                    <a:pt x="213" y="676"/>
                  </a:cubicBezTo>
                  <a:cubicBezTo>
                    <a:pt x="205" y="671"/>
                    <a:pt x="197" y="666"/>
                    <a:pt x="190" y="660"/>
                  </a:cubicBezTo>
                  <a:cubicBezTo>
                    <a:pt x="107" y="575"/>
                    <a:pt x="47" y="476"/>
                    <a:pt x="18" y="360"/>
                  </a:cubicBezTo>
                  <a:cubicBezTo>
                    <a:pt x="10" y="330"/>
                    <a:pt x="6" y="299"/>
                    <a:pt x="0" y="268"/>
                  </a:cubicBezTo>
                  <a:cubicBezTo>
                    <a:pt x="0" y="247"/>
                    <a:pt x="0" y="226"/>
                    <a:pt x="0" y="205"/>
                  </a:cubicBezTo>
                  <a:close/>
                  <a:moveTo>
                    <a:pt x="227" y="567"/>
                  </a:moveTo>
                  <a:cubicBezTo>
                    <a:pt x="250" y="533"/>
                    <a:pt x="272" y="503"/>
                    <a:pt x="291" y="470"/>
                  </a:cubicBezTo>
                  <a:cubicBezTo>
                    <a:pt x="334" y="395"/>
                    <a:pt x="360" y="315"/>
                    <a:pt x="360" y="228"/>
                  </a:cubicBezTo>
                  <a:cubicBezTo>
                    <a:pt x="359" y="160"/>
                    <a:pt x="304" y="102"/>
                    <a:pt x="237" y="97"/>
                  </a:cubicBezTo>
                  <a:cubicBezTo>
                    <a:pt x="166" y="92"/>
                    <a:pt x="103" y="139"/>
                    <a:pt x="93" y="208"/>
                  </a:cubicBezTo>
                  <a:cubicBezTo>
                    <a:pt x="89" y="237"/>
                    <a:pt x="92" y="267"/>
                    <a:pt x="97" y="296"/>
                  </a:cubicBezTo>
                  <a:cubicBezTo>
                    <a:pt x="113" y="397"/>
                    <a:pt x="157" y="485"/>
                    <a:pt x="227" y="5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8" name="Freeform 42">
              <a:extLst>
                <a:ext uri="{FF2B5EF4-FFF2-40B4-BE49-F238E27FC236}">
                  <a16:creationId xmlns:a16="http://schemas.microsoft.com/office/drawing/2014/main" id="{65E271C1-4E46-6564-C978-EF933BA22D23}"/>
                </a:ext>
              </a:extLst>
            </p:cNvPr>
            <p:cNvSpPr>
              <a:spLocks noEditPoints="1"/>
            </p:cNvSpPr>
            <p:nvPr/>
          </p:nvSpPr>
          <p:spPr bwMode="auto">
            <a:xfrm>
              <a:off x="5021263" y="2670175"/>
              <a:ext cx="366713" cy="401638"/>
            </a:xfrm>
            <a:custGeom>
              <a:avLst/>
              <a:gdLst>
                <a:gd name="T0" fmla="*/ 535 w 1231"/>
                <a:gd name="T1" fmla="*/ 632 h 1352"/>
                <a:gd name="T2" fmla="*/ 1124 w 1231"/>
                <a:gd name="T3" fmla="*/ 806 h 1352"/>
                <a:gd name="T4" fmla="*/ 1231 w 1231"/>
                <a:gd name="T5" fmla="*/ 947 h 1352"/>
                <a:gd name="T6" fmla="*/ 1124 w 1231"/>
                <a:gd name="T7" fmla="*/ 1089 h 1352"/>
                <a:gd name="T8" fmla="*/ 867 w 1231"/>
                <a:gd name="T9" fmla="*/ 1262 h 1352"/>
                <a:gd name="T10" fmla="*/ 711 w 1231"/>
                <a:gd name="T11" fmla="*/ 1273 h 1352"/>
                <a:gd name="T12" fmla="*/ 466 w 1231"/>
                <a:gd name="T13" fmla="*/ 1273 h 1352"/>
                <a:gd name="T14" fmla="*/ 355 w 1231"/>
                <a:gd name="T15" fmla="*/ 1262 h 1352"/>
                <a:gd name="T16" fmla="*/ 356 w 1231"/>
                <a:gd name="T17" fmla="*/ 1172 h 1352"/>
                <a:gd name="T18" fmla="*/ 467 w 1231"/>
                <a:gd name="T19" fmla="*/ 1161 h 1352"/>
                <a:gd name="T20" fmla="*/ 712 w 1231"/>
                <a:gd name="T21" fmla="*/ 1161 h 1352"/>
                <a:gd name="T22" fmla="*/ 878 w 1231"/>
                <a:gd name="T23" fmla="*/ 1172 h 1352"/>
                <a:gd name="T24" fmla="*/ 961 w 1231"/>
                <a:gd name="T25" fmla="*/ 948 h 1352"/>
                <a:gd name="T26" fmla="*/ 919 w 1231"/>
                <a:gd name="T27" fmla="*/ 729 h 1352"/>
                <a:gd name="T28" fmla="*/ 530 w 1231"/>
                <a:gd name="T29" fmla="*/ 722 h 1352"/>
                <a:gd name="T30" fmla="*/ 390 w 1231"/>
                <a:gd name="T31" fmla="*/ 810 h 1352"/>
                <a:gd name="T32" fmla="*/ 252 w 1231"/>
                <a:gd name="T33" fmla="*/ 721 h 1352"/>
                <a:gd name="T34" fmla="*/ 4 w 1231"/>
                <a:gd name="T35" fmla="*/ 320 h 1352"/>
                <a:gd name="T36" fmla="*/ 446 w 1231"/>
                <a:gd name="T37" fmla="*/ 90 h 1352"/>
                <a:gd name="T38" fmla="*/ 589 w 1231"/>
                <a:gd name="T39" fmla="*/ 0 h 1352"/>
                <a:gd name="T40" fmla="*/ 732 w 1231"/>
                <a:gd name="T41" fmla="*/ 90 h 1352"/>
                <a:gd name="T42" fmla="*/ 826 w 1231"/>
                <a:gd name="T43" fmla="*/ 136 h 1352"/>
                <a:gd name="T44" fmla="*/ 726 w 1231"/>
                <a:gd name="T45" fmla="*/ 180 h 1352"/>
                <a:gd name="T46" fmla="*/ 589 w 1231"/>
                <a:gd name="T47" fmla="*/ 269 h 1352"/>
                <a:gd name="T48" fmla="*/ 454 w 1231"/>
                <a:gd name="T49" fmla="*/ 180 h 1352"/>
                <a:gd name="T50" fmla="*/ 92 w 1231"/>
                <a:gd name="T51" fmla="*/ 346 h 1352"/>
                <a:gd name="T52" fmla="*/ 252 w 1231"/>
                <a:gd name="T53" fmla="*/ 631 h 1352"/>
                <a:gd name="T54" fmla="*/ 392 w 1231"/>
                <a:gd name="T55" fmla="*/ 542 h 1352"/>
                <a:gd name="T56" fmla="*/ 519 w 1231"/>
                <a:gd name="T57" fmla="*/ 632 h 1352"/>
                <a:gd name="T58" fmla="*/ 634 w 1231"/>
                <a:gd name="T59" fmla="*/ 1217 h 1352"/>
                <a:gd name="T60" fmla="*/ 544 w 1231"/>
                <a:gd name="T61" fmla="*/ 1217 h 1352"/>
                <a:gd name="T62" fmla="*/ 589 w 1231"/>
                <a:gd name="T63" fmla="*/ 179 h 1352"/>
                <a:gd name="T64" fmla="*/ 589 w 1231"/>
                <a:gd name="T65" fmla="*/ 90 h 1352"/>
                <a:gd name="T66" fmla="*/ 589 w 1231"/>
                <a:gd name="T67" fmla="*/ 179 h 1352"/>
                <a:gd name="T68" fmla="*/ 1096 w 1231"/>
                <a:gd name="T69" fmla="*/ 902 h 1352"/>
                <a:gd name="T70" fmla="*/ 1097 w 1231"/>
                <a:gd name="T71" fmla="*/ 992 h 1352"/>
                <a:gd name="T72" fmla="*/ 345 w 1231"/>
                <a:gd name="T73" fmla="*/ 675 h 1352"/>
                <a:gd name="T74" fmla="*/ 435 w 1231"/>
                <a:gd name="T75" fmla="*/ 676 h 1352"/>
                <a:gd name="T76" fmla="*/ 345 w 1231"/>
                <a:gd name="T77" fmla="*/ 675 h 1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1" h="1352">
                  <a:moveTo>
                    <a:pt x="519" y="632"/>
                  </a:moveTo>
                  <a:cubicBezTo>
                    <a:pt x="524" y="632"/>
                    <a:pt x="529" y="632"/>
                    <a:pt x="535" y="632"/>
                  </a:cubicBezTo>
                  <a:cubicBezTo>
                    <a:pt x="645" y="632"/>
                    <a:pt x="756" y="632"/>
                    <a:pt x="866" y="632"/>
                  </a:cubicBezTo>
                  <a:cubicBezTo>
                    <a:pt x="985" y="632"/>
                    <a:pt x="1079" y="696"/>
                    <a:pt x="1124" y="806"/>
                  </a:cubicBezTo>
                  <a:cubicBezTo>
                    <a:pt x="1126" y="811"/>
                    <a:pt x="1132" y="816"/>
                    <a:pt x="1138" y="818"/>
                  </a:cubicBezTo>
                  <a:cubicBezTo>
                    <a:pt x="1194" y="838"/>
                    <a:pt x="1231" y="889"/>
                    <a:pt x="1231" y="947"/>
                  </a:cubicBezTo>
                  <a:cubicBezTo>
                    <a:pt x="1231" y="1005"/>
                    <a:pt x="1194" y="1056"/>
                    <a:pt x="1138" y="1076"/>
                  </a:cubicBezTo>
                  <a:cubicBezTo>
                    <a:pt x="1132" y="1078"/>
                    <a:pt x="1126" y="1083"/>
                    <a:pt x="1124" y="1089"/>
                  </a:cubicBezTo>
                  <a:cubicBezTo>
                    <a:pt x="1086" y="1180"/>
                    <a:pt x="1019" y="1237"/>
                    <a:pt x="922" y="1257"/>
                  </a:cubicBezTo>
                  <a:cubicBezTo>
                    <a:pt x="904" y="1260"/>
                    <a:pt x="886" y="1261"/>
                    <a:pt x="867" y="1262"/>
                  </a:cubicBezTo>
                  <a:cubicBezTo>
                    <a:pt x="821" y="1262"/>
                    <a:pt x="775" y="1262"/>
                    <a:pt x="729" y="1262"/>
                  </a:cubicBezTo>
                  <a:cubicBezTo>
                    <a:pt x="720" y="1262"/>
                    <a:pt x="716" y="1264"/>
                    <a:pt x="711" y="1273"/>
                  </a:cubicBezTo>
                  <a:cubicBezTo>
                    <a:pt x="687" y="1324"/>
                    <a:pt x="645" y="1352"/>
                    <a:pt x="589" y="1352"/>
                  </a:cubicBezTo>
                  <a:cubicBezTo>
                    <a:pt x="532" y="1351"/>
                    <a:pt x="491" y="1323"/>
                    <a:pt x="466" y="1273"/>
                  </a:cubicBezTo>
                  <a:cubicBezTo>
                    <a:pt x="463" y="1265"/>
                    <a:pt x="459" y="1262"/>
                    <a:pt x="450" y="1262"/>
                  </a:cubicBezTo>
                  <a:cubicBezTo>
                    <a:pt x="418" y="1262"/>
                    <a:pt x="387" y="1262"/>
                    <a:pt x="355" y="1262"/>
                  </a:cubicBezTo>
                  <a:cubicBezTo>
                    <a:pt x="326" y="1262"/>
                    <a:pt x="306" y="1244"/>
                    <a:pt x="305" y="1218"/>
                  </a:cubicBezTo>
                  <a:cubicBezTo>
                    <a:pt x="305" y="1191"/>
                    <a:pt x="326" y="1172"/>
                    <a:pt x="356" y="1172"/>
                  </a:cubicBezTo>
                  <a:cubicBezTo>
                    <a:pt x="387" y="1172"/>
                    <a:pt x="418" y="1172"/>
                    <a:pt x="449" y="1172"/>
                  </a:cubicBezTo>
                  <a:cubicBezTo>
                    <a:pt x="458" y="1172"/>
                    <a:pt x="462" y="1170"/>
                    <a:pt x="467" y="1161"/>
                  </a:cubicBezTo>
                  <a:cubicBezTo>
                    <a:pt x="491" y="1110"/>
                    <a:pt x="532" y="1082"/>
                    <a:pt x="589" y="1082"/>
                  </a:cubicBezTo>
                  <a:cubicBezTo>
                    <a:pt x="646" y="1082"/>
                    <a:pt x="687" y="1110"/>
                    <a:pt x="712" y="1161"/>
                  </a:cubicBezTo>
                  <a:cubicBezTo>
                    <a:pt x="715" y="1169"/>
                    <a:pt x="719" y="1172"/>
                    <a:pt x="728" y="1172"/>
                  </a:cubicBezTo>
                  <a:cubicBezTo>
                    <a:pt x="778" y="1172"/>
                    <a:pt x="828" y="1173"/>
                    <a:pt x="878" y="1172"/>
                  </a:cubicBezTo>
                  <a:cubicBezTo>
                    <a:pt x="949" y="1169"/>
                    <a:pt x="1001" y="1133"/>
                    <a:pt x="1035" y="1068"/>
                  </a:cubicBezTo>
                  <a:cubicBezTo>
                    <a:pt x="989" y="1041"/>
                    <a:pt x="961" y="1002"/>
                    <a:pt x="961" y="948"/>
                  </a:cubicBezTo>
                  <a:cubicBezTo>
                    <a:pt x="961" y="893"/>
                    <a:pt x="988" y="854"/>
                    <a:pt x="1035" y="826"/>
                  </a:cubicBezTo>
                  <a:cubicBezTo>
                    <a:pt x="1010" y="776"/>
                    <a:pt x="972" y="743"/>
                    <a:pt x="919" y="729"/>
                  </a:cubicBezTo>
                  <a:cubicBezTo>
                    <a:pt x="904" y="724"/>
                    <a:pt x="888" y="722"/>
                    <a:pt x="872" y="722"/>
                  </a:cubicBezTo>
                  <a:cubicBezTo>
                    <a:pt x="758" y="722"/>
                    <a:pt x="644" y="722"/>
                    <a:pt x="530" y="722"/>
                  </a:cubicBezTo>
                  <a:cubicBezTo>
                    <a:pt x="521" y="722"/>
                    <a:pt x="516" y="724"/>
                    <a:pt x="512" y="733"/>
                  </a:cubicBezTo>
                  <a:cubicBezTo>
                    <a:pt x="487" y="783"/>
                    <a:pt x="446" y="810"/>
                    <a:pt x="390" y="810"/>
                  </a:cubicBezTo>
                  <a:cubicBezTo>
                    <a:pt x="334" y="810"/>
                    <a:pt x="293" y="783"/>
                    <a:pt x="268" y="733"/>
                  </a:cubicBezTo>
                  <a:cubicBezTo>
                    <a:pt x="264" y="725"/>
                    <a:pt x="261" y="722"/>
                    <a:pt x="252" y="721"/>
                  </a:cubicBezTo>
                  <a:cubicBezTo>
                    <a:pt x="107" y="710"/>
                    <a:pt x="1" y="595"/>
                    <a:pt x="1" y="450"/>
                  </a:cubicBezTo>
                  <a:cubicBezTo>
                    <a:pt x="1" y="406"/>
                    <a:pt x="0" y="363"/>
                    <a:pt x="4" y="320"/>
                  </a:cubicBezTo>
                  <a:cubicBezTo>
                    <a:pt x="17" y="203"/>
                    <a:pt x="121" y="101"/>
                    <a:pt x="237" y="93"/>
                  </a:cubicBezTo>
                  <a:cubicBezTo>
                    <a:pt x="307" y="88"/>
                    <a:pt x="376" y="90"/>
                    <a:pt x="446" y="90"/>
                  </a:cubicBezTo>
                  <a:cubicBezTo>
                    <a:pt x="457" y="90"/>
                    <a:pt x="463" y="87"/>
                    <a:pt x="468" y="76"/>
                  </a:cubicBezTo>
                  <a:cubicBezTo>
                    <a:pt x="493" y="26"/>
                    <a:pt x="534" y="0"/>
                    <a:pt x="589" y="0"/>
                  </a:cubicBezTo>
                  <a:cubicBezTo>
                    <a:pt x="645" y="0"/>
                    <a:pt x="686" y="27"/>
                    <a:pt x="710" y="77"/>
                  </a:cubicBezTo>
                  <a:cubicBezTo>
                    <a:pt x="715" y="87"/>
                    <a:pt x="721" y="90"/>
                    <a:pt x="732" y="90"/>
                  </a:cubicBezTo>
                  <a:cubicBezTo>
                    <a:pt x="748" y="89"/>
                    <a:pt x="764" y="89"/>
                    <a:pt x="780" y="90"/>
                  </a:cubicBezTo>
                  <a:cubicBezTo>
                    <a:pt x="807" y="90"/>
                    <a:pt x="827" y="110"/>
                    <a:pt x="826" y="136"/>
                  </a:cubicBezTo>
                  <a:cubicBezTo>
                    <a:pt x="825" y="161"/>
                    <a:pt x="806" y="179"/>
                    <a:pt x="778" y="179"/>
                  </a:cubicBezTo>
                  <a:cubicBezTo>
                    <a:pt x="761" y="180"/>
                    <a:pt x="743" y="179"/>
                    <a:pt x="726" y="180"/>
                  </a:cubicBezTo>
                  <a:cubicBezTo>
                    <a:pt x="721" y="180"/>
                    <a:pt x="715" y="184"/>
                    <a:pt x="713" y="188"/>
                  </a:cubicBezTo>
                  <a:cubicBezTo>
                    <a:pt x="688" y="240"/>
                    <a:pt x="647" y="269"/>
                    <a:pt x="589" y="269"/>
                  </a:cubicBezTo>
                  <a:cubicBezTo>
                    <a:pt x="531" y="269"/>
                    <a:pt x="490" y="240"/>
                    <a:pt x="465" y="189"/>
                  </a:cubicBezTo>
                  <a:cubicBezTo>
                    <a:pt x="463" y="185"/>
                    <a:pt x="458" y="180"/>
                    <a:pt x="454" y="180"/>
                  </a:cubicBezTo>
                  <a:cubicBezTo>
                    <a:pt x="384" y="180"/>
                    <a:pt x="314" y="177"/>
                    <a:pt x="244" y="183"/>
                  </a:cubicBezTo>
                  <a:cubicBezTo>
                    <a:pt x="163" y="189"/>
                    <a:pt x="95" y="263"/>
                    <a:pt x="92" y="346"/>
                  </a:cubicBezTo>
                  <a:cubicBezTo>
                    <a:pt x="90" y="391"/>
                    <a:pt x="89" y="437"/>
                    <a:pt x="94" y="482"/>
                  </a:cubicBezTo>
                  <a:cubicBezTo>
                    <a:pt x="103" y="561"/>
                    <a:pt x="173" y="624"/>
                    <a:pt x="252" y="631"/>
                  </a:cubicBezTo>
                  <a:cubicBezTo>
                    <a:pt x="256" y="631"/>
                    <a:pt x="263" y="627"/>
                    <a:pt x="265" y="623"/>
                  </a:cubicBezTo>
                  <a:cubicBezTo>
                    <a:pt x="291" y="570"/>
                    <a:pt x="333" y="541"/>
                    <a:pt x="392" y="542"/>
                  </a:cubicBezTo>
                  <a:cubicBezTo>
                    <a:pt x="451" y="542"/>
                    <a:pt x="492" y="573"/>
                    <a:pt x="515" y="626"/>
                  </a:cubicBezTo>
                  <a:cubicBezTo>
                    <a:pt x="516" y="628"/>
                    <a:pt x="517" y="630"/>
                    <a:pt x="519" y="632"/>
                  </a:cubicBezTo>
                  <a:close/>
                  <a:moveTo>
                    <a:pt x="589" y="1262"/>
                  </a:moveTo>
                  <a:cubicBezTo>
                    <a:pt x="613" y="1262"/>
                    <a:pt x="634" y="1242"/>
                    <a:pt x="634" y="1217"/>
                  </a:cubicBezTo>
                  <a:cubicBezTo>
                    <a:pt x="634" y="1193"/>
                    <a:pt x="613" y="1172"/>
                    <a:pt x="588" y="1172"/>
                  </a:cubicBezTo>
                  <a:cubicBezTo>
                    <a:pt x="564" y="1172"/>
                    <a:pt x="544" y="1193"/>
                    <a:pt x="544" y="1217"/>
                  </a:cubicBezTo>
                  <a:cubicBezTo>
                    <a:pt x="544" y="1241"/>
                    <a:pt x="565" y="1262"/>
                    <a:pt x="589" y="1262"/>
                  </a:cubicBezTo>
                  <a:close/>
                  <a:moveTo>
                    <a:pt x="589" y="179"/>
                  </a:moveTo>
                  <a:cubicBezTo>
                    <a:pt x="614" y="179"/>
                    <a:pt x="634" y="159"/>
                    <a:pt x="634" y="135"/>
                  </a:cubicBezTo>
                  <a:cubicBezTo>
                    <a:pt x="634" y="111"/>
                    <a:pt x="613" y="90"/>
                    <a:pt x="589" y="90"/>
                  </a:cubicBezTo>
                  <a:cubicBezTo>
                    <a:pt x="565" y="89"/>
                    <a:pt x="544" y="111"/>
                    <a:pt x="544" y="135"/>
                  </a:cubicBezTo>
                  <a:cubicBezTo>
                    <a:pt x="544" y="160"/>
                    <a:pt x="565" y="179"/>
                    <a:pt x="589" y="179"/>
                  </a:cubicBezTo>
                  <a:close/>
                  <a:moveTo>
                    <a:pt x="1141" y="946"/>
                  </a:moveTo>
                  <a:cubicBezTo>
                    <a:pt x="1140" y="922"/>
                    <a:pt x="1120" y="902"/>
                    <a:pt x="1096" y="902"/>
                  </a:cubicBezTo>
                  <a:cubicBezTo>
                    <a:pt x="1071" y="902"/>
                    <a:pt x="1050" y="923"/>
                    <a:pt x="1051" y="948"/>
                  </a:cubicBezTo>
                  <a:cubicBezTo>
                    <a:pt x="1052" y="973"/>
                    <a:pt x="1073" y="993"/>
                    <a:pt x="1097" y="992"/>
                  </a:cubicBezTo>
                  <a:cubicBezTo>
                    <a:pt x="1121" y="991"/>
                    <a:pt x="1141" y="970"/>
                    <a:pt x="1141" y="946"/>
                  </a:cubicBezTo>
                  <a:close/>
                  <a:moveTo>
                    <a:pt x="345" y="675"/>
                  </a:moveTo>
                  <a:cubicBezTo>
                    <a:pt x="345" y="700"/>
                    <a:pt x="365" y="721"/>
                    <a:pt x="389" y="721"/>
                  </a:cubicBezTo>
                  <a:cubicBezTo>
                    <a:pt x="414" y="721"/>
                    <a:pt x="435" y="701"/>
                    <a:pt x="435" y="676"/>
                  </a:cubicBezTo>
                  <a:cubicBezTo>
                    <a:pt x="435" y="652"/>
                    <a:pt x="415" y="631"/>
                    <a:pt x="390" y="631"/>
                  </a:cubicBezTo>
                  <a:cubicBezTo>
                    <a:pt x="366" y="631"/>
                    <a:pt x="346" y="650"/>
                    <a:pt x="345" y="67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69" name="Freeform 43">
              <a:extLst>
                <a:ext uri="{FF2B5EF4-FFF2-40B4-BE49-F238E27FC236}">
                  <a16:creationId xmlns:a16="http://schemas.microsoft.com/office/drawing/2014/main" id="{2F46D060-61C6-D45C-D819-FA7C4972DF35}"/>
                </a:ext>
              </a:extLst>
            </p:cNvPr>
            <p:cNvSpPr>
              <a:spLocks noEditPoints="1"/>
            </p:cNvSpPr>
            <p:nvPr/>
          </p:nvSpPr>
          <p:spPr bwMode="auto">
            <a:xfrm>
              <a:off x="5267325" y="2647950"/>
              <a:ext cx="160338" cy="185738"/>
            </a:xfrm>
            <a:custGeom>
              <a:avLst/>
              <a:gdLst>
                <a:gd name="T0" fmla="*/ 79 w 536"/>
                <a:gd name="T1" fmla="*/ 534 h 624"/>
                <a:gd name="T2" fmla="*/ 79 w 536"/>
                <a:gd name="T3" fmla="*/ 514 h 624"/>
                <a:gd name="T4" fmla="*/ 79 w 536"/>
                <a:gd name="T5" fmla="*/ 55 h 624"/>
                <a:gd name="T6" fmla="*/ 134 w 536"/>
                <a:gd name="T7" fmla="*/ 0 h 624"/>
                <a:gd name="T8" fmla="*/ 476 w 536"/>
                <a:gd name="T9" fmla="*/ 0 h 624"/>
                <a:gd name="T10" fmla="*/ 523 w 536"/>
                <a:gd name="T11" fmla="*/ 24 h 624"/>
                <a:gd name="T12" fmla="*/ 516 w 536"/>
                <a:gd name="T13" fmla="*/ 78 h 624"/>
                <a:gd name="T14" fmla="*/ 450 w 536"/>
                <a:gd name="T15" fmla="*/ 170 h 624"/>
                <a:gd name="T16" fmla="*/ 509 w 536"/>
                <a:gd name="T17" fmla="*/ 245 h 624"/>
                <a:gd name="T18" fmla="*/ 524 w 536"/>
                <a:gd name="T19" fmla="*/ 306 h 624"/>
                <a:gd name="T20" fmla="*/ 467 w 536"/>
                <a:gd name="T21" fmla="*/ 332 h 624"/>
                <a:gd name="T22" fmla="*/ 189 w 536"/>
                <a:gd name="T23" fmla="*/ 332 h 624"/>
                <a:gd name="T24" fmla="*/ 170 w 536"/>
                <a:gd name="T25" fmla="*/ 332 h 624"/>
                <a:gd name="T26" fmla="*/ 170 w 536"/>
                <a:gd name="T27" fmla="*/ 534 h 624"/>
                <a:gd name="T28" fmla="*/ 203 w 536"/>
                <a:gd name="T29" fmla="*/ 534 h 624"/>
                <a:gd name="T30" fmla="*/ 248 w 536"/>
                <a:gd name="T31" fmla="*/ 579 h 624"/>
                <a:gd name="T32" fmla="*/ 204 w 536"/>
                <a:gd name="T33" fmla="*/ 624 h 624"/>
                <a:gd name="T34" fmla="*/ 45 w 536"/>
                <a:gd name="T35" fmla="*/ 624 h 624"/>
                <a:gd name="T36" fmla="*/ 0 w 536"/>
                <a:gd name="T37" fmla="*/ 579 h 624"/>
                <a:gd name="T38" fmla="*/ 45 w 536"/>
                <a:gd name="T39" fmla="*/ 534 h 624"/>
                <a:gd name="T40" fmla="*/ 79 w 536"/>
                <a:gd name="T41" fmla="*/ 534 h 624"/>
                <a:gd name="T42" fmla="*/ 169 w 536"/>
                <a:gd name="T43" fmla="*/ 90 h 624"/>
                <a:gd name="T44" fmla="*/ 169 w 536"/>
                <a:gd name="T45" fmla="*/ 240 h 624"/>
                <a:gd name="T46" fmla="*/ 391 w 536"/>
                <a:gd name="T47" fmla="*/ 240 h 624"/>
                <a:gd name="T48" fmla="*/ 368 w 536"/>
                <a:gd name="T49" fmla="*/ 211 h 624"/>
                <a:gd name="T50" fmla="*/ 367 w 536"/>
                <a:gd name="T51" fmla="*/ 132 h 624"/>
                <a:gd name="T52" fmla="*/ 396 w 536"/>
                <a:gd name="T53" fmla="*/ 90 h 624"/>
                <a:gd name="T54" fmla="*/ 169 w 536"/>
                <a:gd name="T55" fmla="*/ 9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6" h="624">
                  <a:moveTo>
                    <a:pt x="79" y="534"/>
                  </a:moveTo>
                  <a:cubicBezTo>
                    <a:pt x="79" y="526"/>
                    <a:pt x="79" y="520"/>
                    <a:pt x="79" y="514"/>
                  </a:cubicBezTo>
                  <a:cubicBezTo>
                    <a:pt x="79" y="361"/>
                    <a:pt x="79" y="208"/>
                    <a:pt x="79" y="55"/>
                  </a:cubicBezTo>
                  <a:cubicBezTo>
                    <a:pt x="79" y="16"/>
                    <a:pt x="95" y="0"/>
                    <a:pt x="134" y="0"/>
                  </a:cubicBezTo>
                  <a:cubicBezTo>
                    <a:pt x="248" y="0"/>
                    <a:pt x="362" y="0"/>
                    <a:pt x="476" y="0"/>
                  </a:cubicBezTo>
                  <a:cubicBezTo>
                    <a:pt x="496" y="0"/>
                    <a:pt x="513" y="5"/>
                    <a:pt x="523" y="24"/>
                  </a:cubicBezTo>
                  <a:cubicBezTo>
                    <a:pt x="534" y="44"/>
                    <a:pt x="528" y="61"/>
                    <a:pt x="516" y="78"/>
                  </a:cubicBezTo>
                  <a:cubicBezTo>
                    <a:pt x="494" y="108"/>
                    <a:pt x="473" y="138"/>
                    <a:pt x="450" y="170"/>
                  </a:cubicBezTo>
                  <a:cubicBezTo>
                    <a:pt x="470" y="195"/>
                    <a:pt x="489" y="220"/>
                    <a:pt x="509" y="245"/>
                  </a:cubicBezTo>
                  <a:cubicBezTo>
                    <a:pt x="523" y="263"/>
                    <a:pt x="536" y="281"/>
                    <a:pt x="524" y="306"/>
                  </a:cubicBezTo>
                  <a:cubicBezTo>
                    <a:pt x="512" y="330"/>
                    <a:pt x="490" y="332"/>
                    <a:pt x="467" y="332"/>
                  </a:cubicBezTo>
                  <a:cubicBezTo>
                    <a:pt x="374" y="332"/>
                    <a:pt x="282" y="332"/>
                    <a:pt x="189" y="332"/>
                  </a:cubicBezTo>
                  <a:cubicBezTo>
                    <a:pt x="183" y="332"/>
                    <a:pt x="177" y="332"/>
                    <a:pt x="170" y="332"/>
                  </a:cubicBezTo>
                  <a:cubicBezTo>
                    <a:pt x="170" y="399"/>
                    <a:pt x="170" y="466"/>
                    <a:pt x="170" y="534"/>
                  </a:cubicBezTo>
                  <a:cubicBezTo>
                    <a:pt x="181" y="534"/>
                    <a:pt x="192" y="534"/>
                    <a:pt x="203" y="534"/>
                  </a:cubicBezTo>
                  <a:cubicBezTo>
                    <a:pt x="229" y="535"/>
                    <a:pt x="248" y="554"/>
                    <a:pt x="248" y="579"/>
                  </a:cubicBezTo>
                  <a:cubicBezTo>
                    <a:pt x="248" y="603"/>
                    <a:pt x="229" y="623"/>
                    <a:pt x="204" y="624"/>
                  </a:cubicBezTo>
                  <a:cubicBezTo>
                    <a:pt x="151" y="624"/>
                    <a:pt x="98" y="624"/>
                    <a:pt x="45" y="624"/>
                  </a:cubicBezTo>
                  <a:cubicBezTo>
                    <a:pt x="19" y="623"/>
                    <a:pt x="0" y="604"/>
                    <a:pt x="0" y="579"/>
                  </a:cubicBezTo>
                  <a:cubicBezTo>
                    <a:pt x="0" y="554"/>
                    <a:pt x="19" y="535"/>
                    <a:pt x="45" y="534"/>
                  </a:cubicBezTo>
                  <a:cubicBezTo>
                    <a:pt x="55" y="534"/>
                    <a:pt x="66" y="534"/>
                    <a:pt x="79" y="534"/>
                  </a:cubicBezTo>
                  <a:close/>
                  <a:moveTo>
                    <a:pt x="169" y="90"/>
                  </a:moveTo>
                  <a:cubicBezTo>
                    <a:pt x="169" y="141"/>
                    <a:pt x="169" y="190"/>
                    <a:pt x="169" y="240"/>
                  </a:cubicBezTo>
                  <a:cubicBezTo>
                    <a:pt x="243" y="240"/>
                    <a:pt x="316" y="240"/>
                    <a:pt x="391" y="240"/>
                  </a:cubicBezTo>
                  <a:cubicBezTo>
                    <a:pt x="382" y="229"/>
                    <a:pt x="375" y="220"/>
                    <a:pt x="368" y="211"/>
                  </a:cubicBezTo>
                  <a:cubicBezTo>
                    <a:pt x="342" y="178"/>
                    <a:pt x="342" y="166"/>
                    <a:pt x="367" y="132"/>
                  </a:cubicBezTo>
                  <a:cubicBezTo>
                    <a:pt x="376" y="118"/>
                    <a:pt x="385" y="105"/>
                    <a:pt x="396" y="90"/>
                  </a:cubicBezTo>
                  <a:cubicBezTo>
                    <a:pt x="319" y="90"/>
                    <a:pt x="245" y="90"/>
                    <a:pt x="169" y="9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0" name="Freeform 44">
              <a:extLst>
                <a:ext uri="{FF2B5EF4-FFF2-40B4-BE49-F238E27FC236}">
                  <a16:creationId xmlns:a16="http://schemas.microsoft.com/office/drawing/2014/main" id="{7A2795CF-7516-FF47-5FAC-F929BA4F456B}"/>
                </a:ext>
              </a:extLst>
            </p:cNvPr>
            <p:cNvSpPr>
              <a:spLocks/>
            </p:cNvSpPr>
            <p:nvPr/>
          </p:nvSpPr>
          <p:spPr bwMode="auto">
            <a:xfrm>
              <a:off x="5022850" y="2959100"/>
              <a:ext cx="25400" cy="26988"/>
            </a:xfrm>
            <a:custGeom>
              <a:avLst/>
              <a:gdLst>
                <a:gd name="T0" fmla="*/ 90 w 90"/>
                <a:gd name="T1" fmla="*/ 44 h 90"/>
                <a:gd name="T2" fmla="*/ 46 w 90"/>
                <a:gd name="T3" fmla="*/ 90 h 90"/>
                <a:gd name="T4" fmla="*/ 0 w 90"/>
                <a:gd name="T5" fmla="*/ 44 h 90"/>
                <a:gd name="T6" fmla="*/ 45 w 90"/>
                <a:gd name="T7" fmla="*/ 0 h 90"/>
                <a:gd name="T8" fmla="*/ 90 w 90"/>
                <a:gd name="T9" fmla="*/ 44 h 90"/>
              </a:gdLst>
              <a:ahLst/>
              <a:cxnLst>
                <a:cxn ang="0">
                  <a:pos x="T0" y="T1"/>
                </a:cxn>
                <a:cxn ang="0">
                  <a:pos x="T2" y="T3"/>
                </a:cxn>
                <a:cxn ang="0">
                  <a:pos x="T4" y="T5"/>
                </a:cxn>
                <a:cxn ang="0">
                  <a:pos x="T6" y="T7"/>
                </a:cxn>
                <a:cxn ang="0">
                  <a:pos x="T8" y="T9"/>
                </a:cxn>
              </a:cxnLst>
              <a:rect l="0" t="0" r="r" b="b"/>
              <a:pathLst>
                <a:path w="90" h="90">
                  <a:moveTo>
                    <a:pt x="90" y="44"/>
                  </a:moveTo>
                  <a:cubicBezTo>
                    <a:pt x="90" y="68"/>
                    <a:pt x="70" y="89"/>
                    <a:pt x="46" y="90"/>
                  </a:cubicBezTo>
                  <a:cubicBezTo>
                    <a:pt x="21" y="90"/>
                    <a:pt x="0" y="69"/>
                    <a:pt x="0" y="44"/>
                  </a:cubicBezTo>
                  <a:cubicBezTo>
                    <a:pt x="0" y="20"/>
                    <a:pt x="21" y="0"/>
                    <a:pt x="45" y="0"/>
                  </a:cubicBezTo>
                  <a:cubicBezTo>
                    <a:pt x="70" y="0"/>
                    <a:pt x="90" y="20"/>
                    <a:pt x="90" y="4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2" name="Freeform: Shape 71">
            <a:extLst>
              <a:ext uri="{FF2B5EF4-FFF2-40B4-BE49-F238E27FC236}">
                <a16:creationId xmlns:a16="http://schemas.microsoft.com/office/drawing/2014/main" id="{02FB70B3-DE29-516A-75E2-DC45F6DFCC58}"/>
              </a:ext>
            </a:extLst>
          </p:cNvPr>
          <p:cNvSpPr/>
          <p:nvPr/>
        </p:nvSpPr>
        <p:spPr>
          <a:xfrm>
            <a:off x="573935" y="4186790"/>
            <a:ext cx="582626" cy="607115"/>
          </a:xfrm>
          <a:custGeom>
            <a:avLst/>
            <a:gdLst>
              <a:gd name="connsiteX0" fmla="*/ 128498 w 382065"/>
              <a:gd name="connsiteY0" fmla="*/ 293208 h 429864"/>
              <a:gd name="connsiteX1" fmla="*/ 134221 w 382065"/>
              <a:gd name="connsiteY1" fmla="*/ 287486 h 429864"/>
              <a:gd name="connsiteX2" fmla="*/ 134221 w 382065"/>
              <a:gd name="connsiteY2" fmla="*/ 287486 h 429864"/>
              <a:gd name="connsiteX3" fmla="*/ 209382 w 382065"/>
              <a:gd name="connsiteY3" fmla="*/ 287486 h 429864"/>
              <a:gd name="connsiteX4" fmla="*/ 215104 w 382065"/>
              <a:gd name="connsiteY4" fmla="*/ 293208 h 429864"/>
              <a:gd name="connsiteX5" fmla="*/ 209382 w 382065"/>
              <a:gd name="connsiteY5" fmla="*/ 298931 h 429864"/>
              <a:gd name="connsiteX6" fmla="*/ 134221 w 382065"/>
              <a:gd name="connsiteY6" fmla="*/ 298931 h 429864"/>
              <a:gd name="connsiteX7" fmla="*/ 128498 w 382065"/>
              <a:gd name="connsiteY7" fmla="*/ 293208 h 429864"/>
              <a:gd name="connsiteX8" fmla="*/ 128498 w 382065"/>
              <a:gd name="connsiteY8" fmla="*/ 293208 h 429864"/>
              <a:gd name="connsiteX9" fmla="*/ 134221 w 382065"/>
              <a:gd name="connsiteY9" fmla="*/ 326548 h 429864"/>
              <a:gd name="connsiteX10" fmla="*/ 197364 w 382065"/>
              <a:gd name="connsiteY10" fmla="*/ 326548 h 429864"/>
              <a:gd name="connsiteX11" fmla="*/ 203158 w 382065"/>
              <a:gd name="connsiteY11" fmla="*/ 320898 h 429864"/>
              <a:gd name="connsiteX12" fmla="*/ 197507 w 382065"/>
              <a:gd name="connsiteY12" fmla="*/ 315104 h 429864"/>
              <a:gd name="connsiteX13" fmla="*/ 197364 w 382065"/>
              <a:gd name="connsiteY13" fmla="*/ 315104 h 429864"/>
              <a:gd name="connsiteX14" fmla="*/ 134221 w 382065"/>
              <a:gd name="connsiteY14" fmla="*/ 315104 h 429864"/>
              <a:gd name="connsiteX15" fmla="*/ 128427 w 382065"/>
              <a:gd name="connsiteY15" fmla="*/ 320754 h 429864"/>
              <a:gd name="connsiteX16" fmla="*/ 134078 w 382065"/>
              <a:gd name="connsiteY16" fmla="*/ 326548 h 429864"/>
              <a:gd name="connsiteX17" fmla="*/ 134221 w 382065"/>
              <a:gd name="connsiteY17" fmla="*/ 326548 h 429864"/>
              <a:gd name="connsiteX18" fmla="*/ 114860 w 382065"/>
              <a:gd name="connsiteY18" fmla="*/ 280196 h 429864"/>
              <a:gd name="connsiteX19" fmla="*/ 115209 w 382065"/>
              <a:gd name="connsiteY19" fmla="*/ 288274 h 429864"/>
              <a:gd name="connsiteX20" fmla="*/ 115209 w 382065"/>
              <a:gd name="connsiteY20" fmla="*/ 288274 h 429864"/>
              <a:gd name="connsiteX21" fmla="*/ 110095 w 382065"/>
              <a:gd name="connsiteY21" fmla="*/ 293853 h 429864"/>
              <a:gd name="connsiteX22" fmla="*/ 97791 w 382065"/>
              <a:gd name="connsiteY22" fmla="*/ 337635 h 429864"/>
              <a:gd name="connsiteX23" fmla="*/ 54009 w 382065"/>
              <a:gd name="connsiteY23" fmla="*/ 325331 h 429864"/>
              <a:gd name="connsiteX24" fmla="*/ 66313 w 382065"/>
              <a:gd name="connsiteY24" fmla="*/ 281548 h 429864"/>
              <a:gd name="connsiteX25" fmla="*/ 102725 w 382065"/>
              <a:gd name="connsiteY25" fmla="*/ 284960 h 429864"/>
              <a:gd name="connsiteX26" fmla="*/ 106773 w 382065"/>
              <a:gd name="connsiteY26" fmla="*/ 280545 h 429864"/>
              <a:gd name="connsiteX27" fmla="*/ 114860 w 382065"/>
              <a:gd name="connsiteY27" fmla="*/ 280196 h 429864"/>
              <a:gd name="connsiteX28" fmla="*/ 114860 w 382065"/>
              <a:gd name="connsiteY28" fmla="*/ 280196 h 429864"/>
              <a:gd name="connsiteX29" fmla="*/ 101704 w 382065"/>
              <a:gd name="connsiteY29" fmla="*/ 303014 h 429864"/>
              <a:gd name="connsiteX30" fmla="*/ 87582 w 382065"/>
              <a:gd name="connsiteY30" fmla="*/ 318417 h 429864"/>
              <a:gd name="connsiteX31" fmla="*/ 80310 w 382065"/>
              <a:gd name="connsiteY31" fmla="*/ 319384 h 429864"/>
              <a:gd name="connsiteX32" fmla="*/ 68382 w 382065"/>
              <a:gd name="connsiteY32" fmla="*/ 311853 h 429864"/>
              <a:gd name="connsiteX33" fmla="*/ 66716 w 382065"/>
              <a:gd name="connsiteY33" fmla="*/ 303936 h 429864"/>
              <a:gd name="connsiteX34" fmla="*/ 74498 w 382065"/>
              <a:gd name="connsiteY34" fmla="*/ 302181 h 429864"/>
              <a:gd name="connsiteX35" fmla="*/ 82388 w 382065"/>
              <a:gd name="connsiteY35" fmla="*/ 307160 h 429864"/>
              <a:gd name="connsiteX36" fmla="*/ 94997 w 382065"/>
              <a:gd name="connsiteY36" fmla="*/ 293405 h 429864"/>
              <a:gd name="connsiteX37" fmla="*/ 66000 w 382065"/>
              <a:gd name="connsiteY37" fmla="*/ 296683 h 429864"/>
              <a:gd name="connsiteX38" fmla="*/ 69278 w 382065"/>
              <a:gd name="connsiteY38" fmla="*/ 325680 h 429864"/>
              <a:gd name="connsiteX39" fmla="*/ 98275 w 382065"/>
              <a:gd name="connsiteY39" fmla="*/ 322402 h 429864"/>
              <a:gd name="connsiteX40" fmla="*/ 101704 w 382065"/>
              <a:gd name="connsiteY40" fmla="*/ 303014 h 429864"/>
              <a:gd name="connsiteX41" fmla="*/ 101704 w 382065"/>
              <a:gd name="connsiteY41" fmla="*/ 303014 h 429864"/>
              <a:gd name="connsiteX42" fmla="*/ 134221 w 382065"/>
              <a:gd name="connsiteY42" fmla="*/ 212468 h 429864"/>
              <a:gd name="connsiteX43" fmla="*/ 221086 w 382065"/>
              <a:gd name="connsiteY43" fmla="*/ 212468 h 429864"/>
              <a:gd name="connsiteX44" fmla="*/ 226809 w 382065"/>
              <a:gd name="connsiteY44" fmla="*/ 206745 h 429864"/>
              <a:gd name="connsiteX45" fmla="*/ 221086 w 382065"/>
              <a:gd name="connsiteY45" fmla="*/ 201023 h 429864"/>
              <a:gd name="connsiteX46" fmla="*/ 134221 w 382065"/>
              <a:gd name="connsiteY46" fmla="*/ 201023 h 429864"/>
              <a:gd name="connsiteX47" fmla="*/ 128498 w 382065"/>
              <a:gd name="connsiteY47" fmla="*/ 206745 h 429864"/>
              <a:gd name="connsiteX48" fmla="*/ 134221 w 382065"/>
              <a:gd name="connsiteY48" fmla="*/ 212468 h 429864"/>
              <a:gd name="connsiteX49" fmla="*/ 134221 w 382065"/>
              <a:gd name="connsiteY49" fmla="*/ 240095 h 429864"/>
              <a:gd name="connsiteX50" fmla="*/ 250379 w 382065"/>
              <a:gd name="connsiteY50" fmla="*/ 240095 h 429864"/>
              <a:gd name="connsiteX51" fmla="*/ 256173 w 382065"/>
              <a:gd name="connsiteY51" fmla="*/ 234444 h 429864"/>
              <a:gd name="connsiteX52" fmla="*/ 250522 w 382065"/>
              <a:gd name="connsiteY52" fmla="*/ 228650 h 429864"/>
              <a:gd name="connsiteX53" fmla="*/ 250379 w 382065"/>
              <a:gd name="connsiteY53" fmla="*/ 228650 h 429864"/>
              <a:gd name="connsiteX54" fmla="*/ 134221 w 382065"/>
              <a:gd name="connsiteY54" fmla="*/ 228650 h 429864"/>
              <a:gd name="connsiteX55" fmla="*/ 128427 w 382065"/>
              <a:gd name="connsiteY55" fmla="*/ 234301 h 429864"/>
              <a:gd name="connsiteX56" fmla="*/ 134078 w 382065"/>
              <a:gd name="connsiteY56" fmla="*/ 240095 h 429864"/>
              <a:gd name="connsiteX57" fmla="*/ 134221 w 382065"/>
              <a:gd name="connsiteY57" fmla="*/ 240095 h 429864"/>
              <a:gd name="connsiteX58" fmla="*/ 114860 w 382065"/>
              <a:gd name="connsiteY58" fmla="*/ 193742 h 429864"/>
              <a:gd name="connsiteX59" fmla="*/ 115209 w 382065"/>
              <a:gd name="connsiteY59" fmla="*/ 201820 h 429864"/>
              <a:gd name="connsiteX60" fmla="*/ 115209 w 382065"/>
              <a:gd name="connsiteY60" fmla="*/ 201820 h 429864"/>
              <a:gd name="connsiteX61" fmla="*/ 110095 w 382065"/>
              <a:gd name="connsiteY61" fmla="*/ 207399 h 429864"/>
              <a:gd name="connsiteX62" fmla="*/ 97791 w 382065"/>
              <a:gd name="connsiteY62" fmla="*/ 251181 h 429864"/>
              <a:gd name="connsiteX63" fmla="*/ 54009 w 382065"/>
              <a:gd name="connsiteY63" fmla="*/ 238877 h 429864"/>
              <a:gd name="connsiteX64" fmla="*/ 66313 w 382065"/>
              <a:gd name="connsiteY64" fmla="*/ 195095 h 429864"/>
              <a:gd name="connsiteX65" fmla="*/ 102725 w 382065"/>
              <a:gd name="connsiteY65" fmla="*/ 198507 h 429864"/>
              <a:gd name="connsiteX66" fmla="*/ 106773 w 382065"/>
              <a:gd name="connsiteY66" fmla="*/ 194092 h 429864"/>
              <a:gd name="connsiteX67" fmla="*/ 114860 w 382065"/>
              <a:gd name="connsiteY67" fmla="*/ 193742 h 429864"/>
              <a:gd name="connsiteX68" fmla="*/ 114860 w 382065"/>
              <a:gd name="connsiteY68" fmla="*/ 193742 h 429864"/>
              <a:gd name="connsiteX69" fmla="*/ 114860 w 382065"/>
              <a:gd name="connsiteY69" fmla="*/ 193742 h 429864"/>
              <a:gd name="connsiteX70" fmla="*/ 101695 w 382065"/>
              <a:gd name="connsiteY70" fmla="*/ 216551 h 429864"/>
              <a:gd name="connsiteX71" fmla="*/ 87573 w 382065"/>
              <a:gd name="connsiteY71" fmla="*/ 231954 h 429864"/>
              <a:gd name="connsiteX72" fmla="*/ 80301 w 382065"/>
              <a:gd name="connsiteY72" fmla="*/ 232922 h 429864"/>
              <a:gd name="connsiteX73" fmla="*/ 68373 w 382065"/>
              <a:gd name="connsiteY73" fmla="*/ 225390 h 429864"/>
              <a:gd name="connsiteX74" fmla="*/ 66707 w 382065"/>
              <a:gd name="connsiteY74" fmla="*/ 217474 h 429864"/>
              <a:gd name="connsiteX75" fmla="*/ 74490 w 382065"/>
              <a:gd name="connsiteY75" fmla="*/ 215719 h 429864"/>
              <a:gd name="connsiteX76" fmla="*/ 82379 w 382065"/>
              <a:gd name="connsiteY76" fmla="*/ 220698 h 429864"/>
              <a:gd name="connsiteX77" fmla="*/ 94988 w 382065"/>
              <a:gd name="connsiteY77" fmla="*/ 206942 h 429864"/>
              <a:gd name="connsiteX78" fmla="*/ 65991 w 382065"/>
              <a:gd name="connsiteY78" fmla="*/ 210220 h 429864"/>
              <a:gd name="connsiteX79" fmla="*/ 69269 w 382065"/>
              <a:gd name="connsiteY79" fmla="*/ 239217 h 429864"/>
              <a:gd name="connsiteX80" fmla="*/ 98266 w 382065"/>
              <a:gd name="connsiteY80" fmla="*/ 235939 h 429864"/>
              <a:gd name="connsiteX81" fmla="*/ 101695 w 382065"/>
              <a:gd name="connsiteY81" fmla="*/ 216551 h 429864"/>
              <a:gd name="connsiteX82" fmla="*/ 101695 w 382065"/>
              <a:gd name="connsiteY82" fmla="*/ 216551 h 429864"/>
              <a:gd name="connsiteX83" fmla="*/ 134221 w 382065"/>
              <a:gd name="connsiteY83" fmla="*/ 125996 h 429864"/>
              <a:gd name="connsiteX84" fmla="*/ 250379 w 382065"/>
              <a:gd name="connsiteY84" fmla="*/ 125996 h 429864"/>
              <a:gd name="connsiteX85" fmla="*/ 256101 w 382065"/>
              <a:gd name="connsiteY85" fmla="*/ 120274 h 429864"/>
              <a:gd name="connsiteX86" fmla="*/ 250379 w 382065"/>
              <a:gd name="connsiteY86" fmla="*/ 114551 h 429864"/>
              <a:gd name="connsiteX87" fmla="*/ 134221 w 382065"/>
              <a:gd name="connsiteY87" fmla="*/ 114551 h 429864"/>
              <a:gd name="connsiteX88" fmla="*/ 128498 w 382065"/>
              <a:gd name="connsiteY88" fmla="*/ 120274 h 429864"/>
              <a:gd name="connsiteX89" fmla="*/ 134221 w 382065"/>
              <a:gd name="connsiteY89" fmla="*/ 125996 h 429864"/>
              <a:gd name="connsiteX90" fmla="*/ 134221 w 382065"/>
              <a:gd name="connsiteY90" fmla="*/ 125996 h 429864"/>
              <a:gd name="connsiteX91" fmla="*/ 134221 w 382065"/>
              <a:gd name="connsiteY91" fmla="*/ 153623 h 429864"/>
              <a:gd name="connsiteX92" fmla="*/ 250379 w 382065"/>
              <a:gd name="connsiteY92" fmla="*/ 153623 h 429864"/>
              <a:gd name="connsiteX93" fmla="*/ 256173 w 382065"/>
              <a:gd name="connsiteY93" fmla="*/ 147972 h 429864"/>
              <a:gd name="connsiteX94" fmla="*/ 250522 w 382065"/>
              <a:gd name="connsiteY94" fmla="*/ 142178 h 429864"/>
              <a:gd name="connsiteX95" fmla="*/ 250379 w 382065"/>
              <a:gd name="connsiteY95" fmla="*/ 142178 h 429864"/>
              <a:gd name="connsiteX96" fmla="*/ 134221 w 382065"/>
              <a:gd name="connsiteY96" fmla="*/ 142178 h 429864"/>
              <a:gd name="connsiteX97" fmla="*/ 128427 w 382065"/>
              <a:gd name="connsiteY97" fmla="*/ 147829 h 429864"/>
              <a:gd name="connsiteX98" fmla="*/ 134078 w 382065"/>
              <a:gd name="connsiteY98" fmla="*/ 153623 h 429864"/>
              <a:gd name="connsiteX99" fmla="*/ 134221 w 382065"/>
              <a:gd name="connsiteY99" fmla="*/ 153623 h 429864"/>
              <a:gd name="connsiteX100" fmla="*/ 134221 w 382065"/>
              <a:gd name="connsiteY100" fmla="*/ 153623 h 429864"/>
              <a:gd name="connsiteX101" fmla="*/ 82110 w 382065"/>
              <a:gd name="connsiteY101" fmla="*/ 104513 h 429864"/>
              <a:gd name="connsiteX102" fmla="*/ 102725 w 382065"/>
              <a:gd name="connsiteY102" fmla="*/ 112035 h 429864"/>
              <a:gd name="connsiteX103" fmla="*/ 106773 w 382065"/>
              <a:gd name="connsiteY103" fmla="*/ 107620 h 429864"/>
              <a:gd name="connsiteX104" fmla="*/ 114860 w 382065"/>
              <a:gd name="connsiteY104" fmla="*/ 107351 h 429864"/>
              <a:gd name="connsiteX105" fmla="*/ 115209 w 382065"/>
              <a:gd name="connsiteY105" fmla="*/ 115348 h 429864"/>
              <a:gd name="connsiteX106" fmla="*/ 110095 w 382065"/>
              <a:gd name="connsiteY106" fmla="*/ 120928 h 429864"/>
              <a:gd name="connsiteX107" fmla="*/ 97764 w 382065"/>
              <a:gd name="connsiteY107" fmla="*/ 164593 h 429864"/>
              <a:gd name="connsiteX108" fmla="*/ 54098 w 382065"/>
              <a:gd name="connsiteY108" fmla="*/ 152262 h 429864"/>
              <a:gd name="connsiteX109" fmla="*/ 66430 w 382065"/>
              <a:gd name="connsiteY109" fmla="*/ 108596 h 429864"/>
              <a:gd name="connsiteX110" fmla="*/ 82110 w 382065"/>
              <a:gd name="connsiteY110" fmla="*/ 104513 h 429864"/>
              <a:gd name="connsiteX111" fmla="*/ 82110 w 382065"/>
              <a:gd name="connsiteY111" fmla="*/ 104513 h 429864"/>
              <a:gd name="connsiteX112" fmla="*/ 66600 w 382065"/>
              <a:gd name="connsiteY112" fmla="*/ 131038 h 429864"/>
              <a:gd name="connsiteX113" fmla="*/ 74490 w 382065"/>
              <a:gd name="connsiteY113" fmla="*/ 129256 h 429864"/>
              <a:gd name="connsiteX114" fmla="*/ 74490 w 382065"/>
              <a:gd name="connsiteY114" fmla="*/ 129256 h 429864"/>
              <a:gd name="connsiteX115" fmla="*/ 82379 w 382065"/>
              <a:gd name="connsiteY115" fmla="*/ 134235 h 429864"/>
              <a:gd name="connsiteX116" fmla="*/ 94988 w 382065"/>
              <a:gd name="connsiteY116" fmla="*/ 120480 h 429864"/>
              <a:gd name="connsiteX117" fmla="*/ 65991 w 382065"/>
              <a:gd name="connsiteY117" fmla="*/ 123757 h 429864"/>
              <a:gd name="connsiteX118" fmla="*/ 69269 w 382065"/>
              <a:gd name="connsiteY118" fmla="*/ 152754 h 429864"/>
              <a:gd name="connsiteX119" fmla="*/ 98266 w 382065"/>
              <a:gd name="connsiteY119" fmla="*/ 149477 h 429864"/>
              <a:gd name="connsiteX120" fmla="*/ 101704 w 382065"/>
              <a:gd name="connsiteY120" fmla="*/ 130089 h 429864"/>
              <a:gd name="connsiteX121" fmla="*/ 87582 w 382065"/>
              <a:gd name="connsiteY121" fmla="*/ 145492 h 429864"/>
              <a:gd name="connsiteX122" fmla="*/ 80310 w 382065"/>
              <a:gd name="connsiteY122" fmla="*/ 146468 h 429864"/>
              <a:gd name="connsiteX123" fmla="*/ 68382 w 382065"/>
              <a:gd name="connsiteY123" fmla="*/ 138936 h 429864"/>
              <a:gd name="connsiteX124" fmla="*/ 66600 w 382065"/>
              <a:gd name="connsiteY124" fmla="*/ 131038 h 429864"/>
              <a:gd name="connsiteX125" fmla="*/ 66600 w 382065"/>
              <a:gd name="connsiteY125" fmla="*/ 131038 h 429864"/>
              <a:gd name="connsiteX126" fmla="*/ 382065 w 382065"/>
              <a:gd name="connsiteY126" fmla="*/ 345632 h 429864"/>
              <a:gd name="connsiteX127" fmla="*/ 297913 w 382065"/>
              <a:gd name="connsiteY127" fmla="*/ 429865 h 429864"/>
              <a:gd name="connsiteX128" fmla="*/ 247477 w 382065"/>
              <a:gd name="connsiteY128" fmla="*/ 413119 h 429864"/>
              <a:gd name="connsiteX129" fmla="*/ 37693 w 382065"/>
              <a:gd name="connsiteY129" fmla="*/ 413119 h 429864"/>
              <a:gd name="connsiteX130" fmla="*/ 0 w 382065"/>
              <a:gd name="connsiteY130" fmla="*/ 375426 h 429864"/>
              <a:gd name="connsiteX131" fmla="*/ 0 w 382065"/>
              <a:gd name="connsiteY131" fmla="*/ 73169 h 429864"/>
              <a:gd name="connsiteX132" fmla="*/ 37693 w 382065"/>
              <a:gd name="connsiteY132" fmla="*/ 35477 h 429864"/>
              <a:gd name="connsiteX133" fmla="*/ 91540 w 382065"/>
              <a:gd name="connsiteY133" fmla="*/ 35477 h 429864"/>
              <a:gd name="connsiteX134" fmla="*/ 91540 w 382065"/>
              <a:gd name="connsiteY134" fmla="*/ 29629 h 429864"/>
              <a:gd name="connsiteX135" fmla="*/ 97263 w 382065"/>
              <a:gd name="connsiteY135" fmla="*/ 23907 h 429864"/>
              <a:gd name="connsiteX136" fmla="*/ 97263 w 382065"/>
              <a:gd name="connsiteY136" fmla="*/ 23907 h 429864"/>
              <a:gd name="connsiteX137" fmla="*/ 125803 w 382065"/>
              <a:gd name="connsiteY137" fmla="*/ 23907 h 429864"/>
              <a:gd name="connsiteX138" fmla="*/ 161194 w 382065"/>
              <a:gd name="connsiteY138" fmla="*/ 623 h 429864"/>
              <a:gd name="connsiteX139" fmla="*/ 184478 w 382065"/>
              <a:gd name="connsiteY139" fmla="*/ 23907 h 429864"/>
              <a:gd name="connsiteX140" fmla="*/ 213018 w 382065"/>
              <a:gd name="connsiteY140" fmla="*/ 23907 h 429864"/>
              <a:gd name="connsiteX141" fmla="*/ 218740 w 382065"/>
              <a:gd name="connsiteY141" fmla="*/ 29629 h 429864"/>
              <a:gd name="connsiteX142" fmla="*/ 218740 w 382065"/>
              <a:gd name="connsiteY142" fmla="*/ 29629 h 429864"/>
              <a:gd name="connsiteX143" fmla="*/ 218740 w 382065"/>
              <a:gd name="connsiteY143" fmla="*/ 35477 h 429864"/>
              <a:gd name="connsiteX144" fmla="*/ 272597 w 382065"/>
              <a:gd name="connsiteY144" fmla="*/ 35477 h 429864"/>
              <a:gd name="connsiteX145" fmla="*/ 310289 w 382065"/>
              <a:gd name="connsiteY145" fmla="*/ 73169 h 429864"/>
              <a:gd name="connsiteX146" fmla="*/ 310289 w 382065"/>
              <a:gd name="connsiteY146" fmla="*/ 110942 h 429864"/>
              <a:gd name="connsiteX147" fmla="*/ 334137 w 382065"/>
              <a:gd name="connsiteY147" fmla="*/ 88438 h 429864"/>
              <a:gd name="connsiteX148" fmla="*/ 352657 w 382065"/>
              <a:gd name="connsiteY148" fmla="*/ 88975 h 429864"/>
              <a:gd name="connsiteX149" fmla="*/ 352657 w 382065"/>
              <a:gd name="connsiteY149" fmla="*/ 88975 h 429864"/>
              <a:gd name="connsiteX150" fmla="*/ 364316 w 382065"/>
              <a:gd name="connsiteY150" fmla="*/ 101325 h 429864"/>
              <a:gd name="connsiteX151" fmla="*/ 363779 w 382065"/>
              <a:gd name="connsiteY151" fmla="*/ 119844 h 429864"/>
              <a:gd name="connsiteX152" fmla="*/ 310289 w 382065"/>
              <a:gd name="connsiteY152" fmla="*/ 170334 h 429864"/>
              <a:gd name="connsiteX153" fmla="*/ 310289 w 382065"/>
              <a:gd name="connsiteY153" fmla="*/ 262313 h 429864"/>
              <a:gd name="connsiteX154" fmla="*/ 382065 w 382065"/>
              <a:gd name="connsiteY154" fmla="*/ 345632 h 429864"/>
              <a:gd name="connsiteX155" fmla="*/ 298854 w 382065"/>
              <a:gd name="connsiteY155" fmla="*/ 181134 h 429864"/>
              <a:gd name="connsiteX156" fmla="*/ 287910 w 382065"/>
              <a:gd name="connsiteY156" fmla="*/ 191459 h 429864"/>
              <a:gd name="connsiteX157" fmla="*/ 287910 w 382065"/>
              <a:gd name="connsiteY157" fmla="*/ 261981 h 429864"/>
              <a:gd name="connsiteX158" fmla="*/ 297833 w 382065"/>
              <a:gd name="connsiteY158" fmla="*/ 261399 h 429864"/>
              <a:gd name="connsiteX159" fmla="*/ 298854 w 382065"/>
              <a:gd name="connsiteY159" fmla="*/ 261408 h 429864"/>
              <a:gd name="connsiteX160" fmla="*/ 298854 w 382065"/>
              <a:gd name="connsiteY160" fmla="*/ 181134 h 429864"/>
              <a:gd name="connsiteX161" fmla="*/ 91549 w 382065"/>
              <a:gd name="connsiteY161" fmla="*/ 75086 h 429864"/>
              <a:gd name="connsiteX162" fmla="*/ 91549 w 382065"/>
              <a:gd name="connsiteY162" fmla="*/ 69292 h 429864"/>
              <a:gd name="connsiteX163" fmla="*/ 37693 w 382065"/>
              <a:gd name="connsiteY163" fmla="*/ 69292 h 429864"/>
              <a:gd name="connsiteX164" fmla="*/ 33815 w 382065"/>
              <a:gd name="connsiteY164" fmla="*/ 73169 h 429864"/>
              <a:gd name="connsiteX165" fmla="*/ 33815 w 382065"/>
              <a:gd name="connsiteY165" fmla="*/ 375426 h 429864"/>
              <a:gd name="connsiteX166" fmla="*/ 37693 w 382065"/>
              <a:gd name="connsiteY166" fmla="*/ 379304 h 429864"/>
              <a:gd name="connsiteX167" fmla="*/ 220621 w 382065"/>
              <a:gd name="connsiteY167" fmla="*/ 379304 h 429864"/>
              <a:gd name="connsiteX168" fmla="*/ 264125 w 382065"/>
              <a:gd name="connsiteY168" fmla="*/ 268429 h 429864"/>
              <a:gd name="connsiteX169" fmla="*/ 276466 w 382065"/>
              <a:gd name="connsiteY169" fmla="*/ 264148 h 429864"/>
              <a:gd name="connsiteX170" fmla="*/ 276466 w 382065"/>
              <a:gd name="connsiteY170" fmla="*/ 200101 h 429864"/>
              <a:gd name="connsiteX171" fmla="*/ 246376 w 382065"/>
              <a:gd name="connsiteY171" fmla="*/ 207238 h 429864"/>
              <a:gd name="connsiteX172" fmla="*/ 239489 w 382065"/>
              <a:gd name="connsiteY172" fmla="*/ 202993 h 429864"/>
              <a:gd name="connsiteX173" fmla="*/ 239579 w 382065"/>
              <a:gd name="connsiteY173" fmla="*/ 200029 h 429864"/>
              <a:gd name="connsiteX174" fmla="*/ 244245 w 382065"/>
              <a:gd name="connsiteY174" fmla="*/ 184438 h 429864"/>
              <a:gd name="connsiteX175" fmla="*/ 244316 w 382065"/>
              <a:gd name="connsiteY175" fmla="*/ 184205 h 429864"/>
              <a:gd name="connsiteX176" fmla="*/ 249519 w 382065"/>
              <a:gd name="connsiteY176" fmla="*/ 169214 h 429864"/>
              <a:gd name="connsiteX177" fmla="*/ 249564 w 382065"/>
              <a:gd name="connsiteY177" fmla="*/ 169089 h 429864"/>
              <a:gd name="connsiteX178" fmla="*/ 251086 w 382065"/>
              <a:gd name="connsiteY178" fmla="*/ 166832 h 429864"/>
              <a:gd name="connsiteX179" fmla="*/ 276474 w 382065"/>
              <a:gd name="connsiteY179" fmla="*/ 142868 h 429864"/>
              <a:gd name="connsiteX180" fmla="*/ 276474 w 382065"/>
              <a:gd name="connsiteY180" fmla="*/ 73169 h 429864"/>
              <a:gd name="connsiteX181" fmla="*/ 272597 w 382065"/>
              <a:gd name="connsiteY181" fmla="*/ 69292 h 429864"/>
              <a:gd name="connsiteX182" fmla="*/ 218749 w 382065"/>
              <a:gd name="connsiteY182" fmla="*/ 69292 h 429864"/>
              <a:gd name="connsiteX183" fmla="*/ 218749 w 382065"/>
              <a:gd name="connsiteY183" fmla="*/ 75086 h 429864"/>
              <a:gd name="connsiteX184" fmla="*/ 213027 w 382065"/>
              <a:gd name="connsiteY184" fmla="*/ 80808 h 429864"/>
              <a:gd name="connsiteX185" fmla="*/ 213027 w 382065"/>
              <a:gd name="connsiteY185" fmla="*/ 80808 h 429864"/>
              <a:gd name="connsiteX186" fmla="*/ 97263 w 382065"/>
              <a:gd name="connsiteY186" fmla="*/ 80808 h 429864"/>
              <a:gd name="connsiteX187" fmla="*/ 91549 w 382065"/>
              <a:gd name="connsiteY187" fmla="*/ 75086 h 429864"/>
              <a:gd name="connsiteX188" fmla="*/ 91549 w 382065"/>
              <a:gd name="connsiteY188" fmla="*/ 75086 h 429864"/>
              <a:gd name="connsiteX189" fmla="*/ 255170 w 382065"/>
              <a:gd name="connsiteY189" fmla="*/ 187832 h 429864"/>
              <a:gd name="connsiteX190" fmla="*/ 253379 w 382065"/>
              <a:gd name="connsiteY190" fmla="*/ 193805 h 429864"/>
              <a:gd name="connsiteX191" fmla="*/ 265755 w 382065"/>
              <a:gd name="connsiteY191" fmla="*/ 190868 h 429864"/>
              <a:gd name="connsiteX192" fmla="*/ 257239 w 382065"/>
              <a:gd name="connsiteY192" fmla="*/ 181850 h 429864"/>
              <a:gd name="connsiteX193" fmla="*/ 255170 w 382065"/>
              <a:gd name="connsiteY193" fmla="*/ 187832 h 429864"/>
              <a:gd name="connsiteX194" fmla="*/ 263024 w 382065"/>
              <a:gd name="connsiteY194" fmla="*/ 171301 h 429864"/>
              <a:gd name="connsiteX195" fmla="*/ 276958 w 382065"/>
              <a:gd name="connsiteY195" fmla="*/ 186068 h 429864"/>
              <a:gd name="connsiteX196" fmla="*/ 355925 w 382065"/>
              <a:gd name="connsiteY196" fmla="*/ 111525 h 429864"/>
              <a:gd name="connsiteX197" fmla="*/ 355997 w 382065"/>
              <a:gd name="connsiteY197" fmla="*/ 109178 h 429864"/>
              <a:gd name="connsiteX198" fmla="*/ 344337 w 382065"/>
              <a:gd name="connsiteY198" fmla="*/ 96829 h 429864"/>
              <a:gd name="connsiteX199" fmla="*/ 341991 w 382065"/>
              <a:gd name="connsiteY199" fmla="*/ 96766 h 429864"/>
              <a:gd name="connsiteX200" fmla="*/ 263024 w 382065"/>
              <a:gd name="connsiteY200" fmla="*/ 171301 h 429864"/>
              <a:gd name="connsiteX201" fmla="*/ 218749 w 382065"/>
              <a:gd name="connsiteY201" fmla="*/ 46913 h 429864"/>
              <a:gd name="connsiteX202" fmla="*/ 218749 w 382065"/>
              <a:gd name="connsiteY202" fmla="*/ 57856 h 429864"/>
              <a:gd name="connsiteX203" fmla="*/ 272597 w 382065"/>
              <a:gd name="connsiteY203" fmla="*/ 57856 h 429864"/>
              <a:gd name="connsiteX204" fmla="*/ 287910 w 382065"/>
              <a:gd name="connsiteY204" fmla="*/ 73169 h 429864"/>
              <a:gd name="connsiteX205" fmla="*/ 287910 w 382065"/>
              <a:gd name="connsiteY205" fmla="*/ 132068 h 429864"/>
              <a:gd name="connsiteX206" fmla="*/ 298854 w 382065"/>
              <a:gd name="connsiteY206" fmla="*/ 121751 h 429864"/>
              <a:gd name="connsiteX207" fmla="*/ 298854 w 382065"/>
              <a:gd name="connsiteY207" fmla="*/ 73178 h 429864"/>
              <a:gd name="connsiteX208" fmla="*/ 272597 w 382065"/>
              <a:gd name="connsiteY208" fmla="*/ 46922 h 429864"/>
              <a:gd name="connsiteX209" fmla="*/ 218749 w 382065"/>
              <a:gd name="connsiteY209" fmla="*/ 46913 h 429864"/>
              <a:gd name="connsiteX210" fmla="*/ 102985 w 382065"/>
              <a:gd name="connsiteY210" fmla="*/ 69372 h 429864"/>
              <a:gd name="connsiteX211" fmla="*/ 207304 w 382065"/>
              <a:gd name="connsiteY211" fmla="*/ 69372 h 429864"/>
              <a:gd name="connsiteX212" fmla="*/ 207304 w 382065"/>
              <a:gd name="connsiteY212" fmla="*/ 35351 h 429864"/>
              <a:gd name="connsiteX213" fmla="*/ 179382 w 382065"/>
              <a:gd name="connsiteY213" fmla="*/ 35351 h 429864"/>
              <a:gd name="connsiteX214" fmla="*/ 173660 w 382065"/>
              <a:gd name="connsiteY214" fmla="*/ 29710 h 429864"/>
              <a:gd name="connsiteX215" fmla="*/ 154889 w 382065"/>
              <a:gd name="connsiteY215" fmla="*/ 11450 h 429864"/>
              <a:gd name="connsiteX216" fmla="*/ 136630 w 382065"/>
              <a:gd name="connsiteY216" fmla="*/ 29710 h 429864"/>
              <a:gd name="connsiteX217" fmla="*/ 130907 w 382065"/>
              <a:gd name="connsiteY217" fmla="*/ 35351 h 429864"/>
              <a:gd name="connsiteX218" fmla="*/ 102985 w 382065"/>
              <a:gd name="connsiteY218" fmla="*/ 35351 h 429864"/>
              <a:gd name="connsiteX219" fmla="*/ 102985 w 382065"/>
              <a:gd name="connsiteY219" fmla="*/ 69372 h 429864"/>
              <a:gd name="connsiteX220" fmla="*/ 37693 w 382065"/>
              <a:gd name="connsiteY220" fmla="*/ 401674 h 429864"/>
              <a:gd name="connsiteX221" fmla="*/ 235003 w 382065"/>
              <a:gd name="connsiteY221" fmla="*/ 401674 h 429864"/>
              <a:gd name="connsiteX222" fmla="*/ 226719 w 382065"/>
              <a:gd name="connsiteY222" fmla="*/ 390739 h 429864"/>
              <a:gd name="connsiteX223" fmla="*/ 37693 w 382065"/>
              <a:gd name="connsiteY223" fmla="*/ 390739 h 429864"/>
              <a:gd name="connsiteX224" fmla="*/ 22379 w 382065"/>
              <a:gd name="connsiteY224" fmla="*/ 375426 h 429864"/>
              <a:gd name="connsiteX225" fmla="*/ 22379 w 382065"/>
              <a:gd name="connsiteY225" fmla="*/ 73169 h 429864"/>
              <a:gd name="connsiteX226" fmla="*/ 37693 w 382065"/>
              <a:gd name="connsiteY226" fmla="*/ 57856 h 429864"/>
              <a:gd name="connsiteX227" fmla="*/ 91540 w 382065"/>
              <a:gd name="connsiteY227" fmla="*/ 57856 h 429864"/>
              <a:gd name="connsiteX228" fmla="*/ 91540 w 382065"/>
              <a:gd name="connsiteY228" fmla="*/ 46913 h 429864"/>
              <a:gd name="connsiteX229" fmla="*/ 37693 w 382065"/>
              <a:gd name="connsiteY229" fmla="*/ 46913 h 429864"/>
              <a:gd name="connsiteX230" fmla="*/ 11436 w 382065"/>
              <a:gd name="connsiteY230" fmla="*/ 73169 h 429864"/>
              <a:gd name="connsiteX231" fmla="*/ 11436 w 382065"/>
              <a:gd name="connsiteY231" fmla="*/ 375426 h 429864"/>
              <a:gd name="connsiteX232" fmla="*/ 37693 w 382065"/>
              <a:gd name="connsiteY232" fmla="*/ 401674 h 429864"/>
              <a:gd name="connsiteX233" fmla="*/ 370630 w 382065"/>
              <a:gd name="connsiteY233" fmla="*/ 345632 h 429864"/>
              <a:gd name="connsiteX234" fmla="*/ 297833 w 382065"/>
              <a:gd name="connsiteY234" fmla="*/ 272835 h 429864"/>
              <a:gd name="connsiteX235" fmla="*/ 225036 w 382065"/>
              <a:gd name="connsiteY235" fmla="*/ 345632 h 429864"/>
              <a:gd name="connsiteX236" fmla="*/ 297833 w 382065"/>
              <a:gd name="connsiteY236" fmla="*/ 418429 h 429864"/>
              <a:gd name="connsiteX237" fmla="*/ 297833 w 382065"/>
              <a:gd name="connsiteY237" fmla="*/ 418429 h 429864"/>
              <a:gd name="connsiteX238" fmla="*/ 370630 w 382065"/>
              <a:gd name="connsiteY238" fmla="*/ 345632 h 429864"/>
              <a:gd name="connsiteX239" fmla="*/ 370630 w 382065"/>
              <a:gd name="connsiteY239" fmla="*/ 345632 h 429864"/>
              <a:gd name="connsiteX240" fmla="*/ 328827 w 382065"/>
              <a:gd name="connsiteY240" fmla="*/ 317898 h 429864"/>
              <a:gd name="connsiteX241" fmla="*/ 288295 w 382065"/>
              <a:gd name="connsiteY241" fmla="*/ 362110 h 429864"/>
              <a:gd name="connsiteX242" fmla="*/ 265683 w 382065"/>
              <a:gd name="connsiteY242" fmla="*/ 347826 h 429864"/>
              <a:gd name="connsiteX243" fmla="*/ 257821 w 382065"/>
              <a:gd name="connsiteY243" fmla="*/ 349716 h 429864"/>
              <a:gd name="connsiteX244" fmla="*/ 259576 w 382065"/>
              <a:gd name="connsiteY244" fmla="*/ 357498 h 429864"/>
              <a:gd name="connsiteX245" fmla="*/ 286236 w 382065"/>
              <a:gd name="connsiteY245" fmla="*/ 374334 h 429864"/>
              <a:gd name="connsiteX246" fmla="*/ 293507 w 382065"/>
              <a:gd name="connsiteY246" fmla="*/ 373366 h 429864"/>
              <a:gd name="connsiteX247" fmla="*/ 337262 w 382065"/>
              <a:gd name="connsiteY247" fmla="*/ 325635 h 429864"/>
              <a:gd name="connsiteX248" fmla="*/ 336913 w 382065"/>
              <a:gd name="connsiteY248" fmla="*/ 317557 h 429864"/>
              <a:gd name="connsiteX249" fmla="*/ 328827 w 382065"/>
              <a:gd name="connsiteY249" fmla="*/ 317898 h 429864"/>
              <a:gd name="connsiteX250" fmla="*/ 328827 w 382065"/>
              <a:gd name="connsiteY250" fmla="*/ 317898 h 429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82065" h="429864">
                <a:moveTo>
                  <a:pt x="128498" y="293208"/>
                </a:moveTo>
                <a:cubicBezTo>
                  <a:pt x="128498" y="290047"/>
                  <a:pt x="131060" y="287486"/>
                  <a:pt x="134221" y="287486"/>
                </a:cubicBezTo>
                <a:lnTo>
                  <a:pt x="134221" y="287486"/>
                </a:lnTo>
                <a:lnTo>
                  <a:pt x="209382" y="287486"/>
                </a:lnTo>
                <a:cubicBezTo>
                  <a:pt x="212543" y="287486"/>
                  <a:pt x="215104" y="290047"/>
                  <a:pt x="215104" y="293208"/>
                </a:cubicBezTo>
                <a:cubicBezTo>
                  <a:pt x="215104" y="296369"/>
                  <a:pt x="212543" y="298931"/>
                  <a:pt x="209382" y="298931"/>
                </a:cubicBezTo>
                <a:lnTo>
                  <a:pt x="134221" y="298931"/>
                </a:lnTo>
                <a:cubicBezTo>
                  <a:pt x="131060" y="298931"/>
                  <a:pt x="128498" y="296369"/>
                  <a:pt x="128498" y="293208"/>
                </a:cubicBezTo>
                <a:lnTo>
                  <a:pt x="128498" y="293208"/>
                </a:lnTo>
                <a:close/>
                <a:moveTo>
                  <a:pt x="134221" y="326548"/>
                </a:moveTo>
                <a:lnTo>
                  <a:pt x="197364" y="326548"/>
                </a:lnTo>
                <a:cubicBezTo>
                  <a:pt x="200525" y="326584"/>
                  <a:pt x="203113" y="324059"/>
                  <a:pt x="203158" y="320898"/>
                </a:cubicBezTo>
                <a:cubicBezTo>
                  <a:pt x="203194" y="317736"/>
                  <a:pt x="200669" y="315148"/>
                  <a:pt x="197507" y="315104"/>
                </a:cubicBezTo>
                <a:cubicBezTo>
                  <a:pt x="197463" y="315104"/>
                  <a:pt x="197409" y="315104"/>
                  <a:pt x="197364" y="315104"/>
                </a:cubicBezTo>
                <a:lnTo>
                  <a:pt x="134221" y="315104"/>
                </a:lnTo>
                <a:cubicBezTo>
                  <a:pt x="131060" y="315068"/>
                  <a:pt x="128472" y="317593"/>
                  <a:pt x="128427" y="320754"/>
                </a:cubicBezTo>
                <a:cubicBezTo>
                  <a:pt x="128391" y="323916"/>
                  <a:pt x="130916" y="326504"/>
                  <a:pt x="134078" y="326548"/>
                </a:cubicBezTo>
                <a:cubicBezTo>
                  <a:pt x="134122" y="326557"/>
                  <a:pt x="134176" y="326557"/>
                  <a:pt x="134221" y="326548"/>
                </a:cubicBezTo>
                <a:close/>
                <a:moveTo>
                  <a:pt x="114860" y="280196"/>
                </a:moveTo>
                <a:cubicBezTo>
                  <a:pt x="117188" y="282328"/>
                  <a:pt x="117349" y="285945"/>
                  <a:pt x="115209" y="288274"/>
                </a:cubicBezTo>
                <a:cubicBezTo>
                  <a:pt x="115209" y="288274"/>
                  <a:pt x="115209" y="288274"/>
                  <a:pt x="115209" y="288274"/>
                </a:cubicBezTo>
                <a:lnTo>
                  <a:pt x="110095" y="293853"/>
                </a:lnTo>
                <a:cubicBezTo>
                  <a:pt x="118791" y="309336"/>
                  <a:pt x="113275" y="328939"/>
                  <a:pt x="97791" y="337635"/>
                </a:cubicBezTo>
                <a:cubicBezTo>
                  <a:pt x="82307" y="346331"/>
                  <a:pt x="62704" y="340814"/>
                  <a:pt x="54009" y="325331"/>
                </a:cubicBezTo>
                <a:cubicBezTo>
                  <a:pt x="45313" y="309847"/>
                  <a:pt x="50830" y="290244"/>
                  <a:pt x="66313" y="281548"/>
                </a:cubicBezTo>
                <a:cubicBezTo>
                  <a:pt x="77982" y="275002"/>
                  <a:pt x="92481" y="276363"/>
                  <a:pt x="102725" y="284960"/>
                </a:cubicBezTo>
                <a:lnTo>
                  <a:pt x="106773" y="280545"/>
                </a:lnTo>
                <a:cubicBezTo>
                  <a:pt x="108904" y="278226"/>
                  <a:pt x="112522" y="278065"/>
                  <a:pt x="114860" y="280196"/>
                </a:cubicBezTo>
                <a:lnTo>
                  <a:pt x="114860" y="280196"/>
                </a:lnTo>
                <a:close/>
                <a:moveTo>
                  <a:pt x="101704" y="303014"/>
                </a:moveTo>
                <a:lnTo>
                  <a:pt x="87582" y="318417"/>
                </a:lnTo>
                <a:cubicBezTo>
                  <a:pt x="85710" y="320459"/>
                  <a:pt x="82648" y="320871"/>
                  <a:pt x="80310" y="319384"/>
                </a:cubicBezTo>
                <a:lnTo>
                  <a:pt x="68382" y="311853"/>
                </a:lnTo>
                <a:cubicBezTo>
                  <a:pt x="65731" y="310125"/>
                  <a:pt x="64988" y="306587"/>
                  <a:pt x="66716" y="303936"/>
                </a:cubicBezTo>
                <a:cubicBezTo>
                  <a:pt x="68409" y="301339"/>
                  <a:pt x="71857" y="300569"/>
                  <a:pt x="74498" y="302181"/>
                </a:cubicBezTo>
                <a:lnTo>
                  <a:pt x="82388" y="307160"/>
                </a:lnTo>
                <a:lnTo>
                  <a:pt x="94997" y="293405"/>
                </a:lnTo>
                <a:cubicBezTo>
                  <a:pt x="86087" y="286304"/>
                  <a:pt x="73101" y="287772"/>
                  <a:pt x="66000" y="296683"/>
                </a:cubicBezTo>
                <a:cubicBezTo>
                  <a:pt x="58898" y="305593"/>
                  <a:pt x="60367" y="318578"/>
                  <a:pt x="69278" y="325680"/>
                </a:cubicBezTo>
                <a:cubicBezTo>
                  <a:pt x="78188" y="332781"/>
                  <a:pt x="91173" y="331313"/>
                  <a:pt x="98275" y="322402"/>
                </a:cubicBezTo>
                <a:cubicBezTo>
                  <a:pt x="102618" y="316939"/>
                  <a:pt x="103916" y="309650"/>
                  <a:pt x="101704" y="303014"/>
                </a:cubicBezTo>
                <a:lnTo>
                  <a:pt x="101704" y="303014"/>
                </a:lnTo>
                <a:close/>
                <a:moveTo>
                  <a:pt x="134221" y="212468"/>
                </a:moveTo>
                <a:lnTo>
                  <a:pt x="221086" y="212468"/>
                </a:lnTo>
                <a:cubicBezTo>
                  <a:pt x="224248" y="212468"/>
                  <a:pt x="226809" y="209907"/>
                  <a:pt x="226809" y="206745"/>
                </a:cubicBezTo>
                <a:cubicBezTo>
                  <a:pt x="226809" y="203584"/>
                  <a:pt x="224248" y="201023"/>
                  <a:pt x="221086" y="201023"/>
                </a:cubicBezTo>
                <a:lnTo>
                  <a:pt x="134221" y="201023"/>
                </a:lnTo>
                <a:cubicBezTo>
                  <a:pt x="131060" y="201023"/>
                  <a:pt x="128498" y="203584"/>
                  <a:pt x="128498" y="206745"/>
                </a:cubicBezTo>
                <a:cubicBezTo>
                  <a:pt x="128498" y="209907"/>
                  <a:pt x="131060" y="212468"/>
                  <a:pt x="134221" y="212468"/>
                </a:cubicBezTo>
                <a:close/>
                <a:moveTo>
                  <a:pt x="134221" y="240095"/>
                </a:moveTo>
                <a:lnTo>
                  <a:pt x="250379" y="240095"/>
                </a:lnTo>
                <a:cubicBezTo>
                  <a:pt x="253540" y="240131"/>
                  <a:pt x="256128" y="237605"/>
                  <a:pt x="256173" y="234444"/>
                </a:cubicBezTo>
                <a:cubicBezTo>
                  <a:pt x="256209" y="231283"/>
                  <a:pt x="253683" y="228695"/>
                  <a:pt x="250522" y="228650"/>
                </a:cubicBezTo>
                <a:cubicBezTo>
                  <a:pt x="250477" y="228650"/>
                  <a:pt x="250424" y="228650"/>
                  <a:pt x="250379" y="228650"/>
                </a:cubicBezTo>
                <a:lnTo>
                  <a:pt x="134221" y="228650"/>
                </a:lnTo>
                <a:cubicBezTo>
                  <a:pt x="131060" y="228614"/>
                  <a:pt x="128472" y="231139"/>
                  <a:pt x="128427" y="234301"/>
                </a:cubicBezTo>
                <a:cubicBezTo>
                  <a:pt x="128391" y="237462"/>
                  <a:pt x="130916" y="240050"/>
                  <a:pt x="134078" y="240095"/>
                </a:cubicBezTo>
                <a:cubicBezTo>
                  <a:pt x="134122" y="240095"/>
                  <a:pt x="134176" y="240095"/>
                  <a:pt x="134221" y="240095"/>
                </a:cubicBezTo>
                <a:close/>
                <a:moveTo>
                  <a:pt x="114860" y="193742"/>
                </a:moveTo>
                <a:cubicBezTo>
                  <a:pt x="117188" y="195874"/>
                  <a:pt x="117349" y="199492"/>
                  <a:pt x="115209" y="201820"/>
                </a:cubicBezTo>
                <a:cubicBezTo>
                  <a:pt x="115209" y="201820"/>
                  <a:pt x="115209" y="201820"/>
                  <a:pt x="115209" y="201820"/>
                </a:cubicBezTo>
                <a:lnTo>
                  <a:pt x="110095" y="207399"/>
                </a:lnTo>
                <a:cubicBezTo>
                  <a:pt x="118791" y="222883"/>
                  <a:pt x="113275" y="242486"/>
                  <a:pt x="97791" y="251181"/>
                </a:cubicBezTo>
                <a:cubicBezTo>
                  <a:pt x="82307" y="259877"/>
                  <a:pt x="62704" y="254360"/>
                  <a:pt x="54009" y="238877"/>
                </a:cubicBezTo>
                <a:cubicBezTo>
                  <a:pt x="45313" y="223393"/>
                  <a:pt x="50830" y="203790"/>
                  <a:pt x="66313" y="195095"/>
                </a:cubicBezTo>
                <a:cubicBezTo>
                  <a:pt x="77982" y="188548"/>
                  <a:pt x="92481" y="189910"/>
                  <a:pt x="102725" y="198507"/>
                </a:cubicBezTo>
                <a:lnTo>
                  <a:pt x="106773" y="194092"/>
                </a:lnTo>
                <a:cubicBezTo>
                  <a:pt x="108904" y="191763"/>
                  <a:pt x="112522" y="191602"/>
                  <a:pt x="114860" y="193742"/>
                </a:cubicBezTo>
                <a:cubicBezTo>
                  <a:pt x="114851" y="193733"/>
                  <a:pt x="114851" y="193733"/>
                  <a:pt x="114860" y="193742"/>
                </a:cubicBezTo>
                <a:lnTo>
                  <a:pt x="114860" y="193742"/>
                </a:lnTo>
                <a:close/>
                <a:moveTo>
                  <a:pt x="101695" y="216551"/>
                </a:moveTo>
                <a:lnTo>
                  <a:pt x="87573" y="231954"/>
                </a:lnTo>
                <a:cubicBezTo>
                  <a:pt x="85701" y="233996"/>
                  <a:pt x="82639" y="234408"/>
                  <a:pt x="80301" y="232922"/>
                </a:cubicBezTo>
                <a:lnTo>
                  <a:pt x="68373" y="225390"/>
                </a:lnTo>
                <a:cubicBezTo>
                  <a:pt x="65722" y="223662"/>
                  <a:pt x="64979" y="220125"/>
                  <a:pt x="66707" y="217474"/>
                </a:cubicBezTo>
                <a:cubicBezTo>
                  <a:pt x="68400" y="214877"/>
                  <a:pt x="71848" y="214107"/>
                  <a:pt x="74490" y="215719"/>
                </a:cubicBezTo>
                <a:lnTo>
                  <a:pt x="82379" y="220698"/>
                </a:lnTo>
                <a:lnTo>
                  <a:pt x="94988" y="206942"/>
                </a:lnTo>
                <a:cubicBezTo>
                  <a:pt x="86078" y="199841"/>
                  <a:pt x="73093" y="201310"/>
                  <a:pt x="65991" y="210220"/>
                </a:cubicBezTo>
                <a:cubicBezTo>
                  <a:pt x="58890" y="219131"/>
                  <a:pt x="60358" y="232116"/>
                  <a:pt x="69269" y="239217"/>
                </a:cubicBezTo>
                <a:cubicBezTo>
                  <a:pt x="78179" y="246319"/>
                  <a:pt x="91164" y="244850"/>
                  <a:pt x="98266" y="235939"/>
                </a:cubicBezTo>
                <a:cubicBezTo>
                  <a:pt x="102618" y="230477"/>
                  <a:pt x="103916" y="223178"/>
                  <a:pt x="101695" y="216551"/>
                </a:cubicBezTo>
                <a:lnTo>
                  <a:pt x="101695" y="216551"/>
                </a:lnTo>
                <a:close/>
                <a:moveTo>
                  <a:pt x="134221" y="125996"/>
                </a:moveTo>
                <a:lnTo>
                  <a:pt x="250379" y="125996"/>
                </a:lnTo>
                <a:cubicBezTo>
                  <a:pt x="253540" y="125996"/>
                  <a:pt x="256101" y="123435"/>
                  <a:pt x="256101" y="120274"/>
                </a:cubicBezTo>
                <a:cubicBezTo>
                  <a:pt x="256101" y="117113"/>
                  <a:pt x="253540" y="114551"/>
                  <a:pt x="250379" y="114551"/>
                </a:cubicBezTo>
                <a:lnTo>
                  <a:pt x="134221" y="114551"/>
                </a:lnTo>
                <a:cubicBezTo>
                  <a:pt x="131060" y="114551"/>
                  <a:pt x="128498" y="117113"/>
                  <a:pt x="128498" y="120274"/>
                </a:cubicBezTo>
                <a:cubicBezTo>
                  <a:pt x="128498" y="123435"/>
                  <a:pt x="131060" y="125996"/>
                  <a:pt x="134221" y="125996"/>
                </a:cubicBezTo>
                <a:lnTo>
                  <a:pt x="134221" y="125996"/>
                </a:lnTo>
                <a:close/>
                <a:moveTo>
                  <a:pt x="134221" y="153623"/>
                </a:moveTo>
                <a:lnTo>
                  <a:pt x="250379" y="153623"/>
                </a:lnTo>
                <a:cubicBezTo>
                  <a:pt x="253540" y="153659"/>
                  <a:pt x="256128" y="151134"/>
                  <a:pt x="256173" y="147972"/>
                </a:cubicBezTo>
                <a:cubicBezTo>
                  <a:pt x="256209" y="144811"/>
                  <a:pt x="253683" y="142223"/>
                  <a:pt x="250522" y="142178"/>
                </a:cubicBezTo>
                <a:cubicBezTo>
                  <a:pt x="250477" y="142178"/>
                  <a:pt x="250424" y="142178"/>
                  <a:pt x="250379" y="142178"/>
                </a:cubicBezTo>
                <a:lnTo>
                  <a:pt x="134221" y="142178"/>
                </a:lnTo>
                <a:cubicBezTo>
                  <a:pt x="131060" y="142142"/>
                  <a:pt x="128472" y="144668"/>
                  <a:pt x="128427" y="147829"/>
                </a:cubicBezTo>
                <a:cubicBezTo>
                  <a:pt x="128391" y="150990"/>
                  <a:pt x="130916" y="153578"/>
                  <a:pt x="134078" y="153623"/>
                </a:cubicBezTo>
                <a:cubicBezTo>
                  <a:pt x="134122" y="153623"/>
                  <a:pt x="134176" y="153623"/>
                  <a:pt x="134221" y="153623"/>
                </a:cubicBezTo>
                <a:lnTo>
                  <a:pt x="134221" y="153623"/>
                </a:lnTo>
                <a:close/>
                <a:moveTo>
                  <a:pt x="82110" y="104513"/>
                </a:moveTo>
                <a:cubicBezTo>
                  <a:pt x="89660" y="104504"/>
                  <a:pt x="96958" y="107172"/>
                  <a:pt x="102725" y="112035"/>
                </a:cubicBezTo>
                <a:lnTo>
                  <a:pt x="106773" y="107620"/>
                </a:lnTo>
                <a:cubicBezTo>
                  <a:pt x="108931" y="105310"/>
                  <a:pt x="112549" y="105193"/>
                  <a:pt x="114860" y="107351"/>
                </a:cubicBezTo>
                <a:cubicBezTo>
                  <a:pt x="117134" y="109483"/>
                  <a:pt x="117287" y="113029"/>
                  <a:pt x="115209" y="115348"/>
                </a:cubicBezTo>
                <a:lnTo>
                  <a:pt x="110095" y="120928"/>
                </a:lnTo>
                <a:cubicBezTo>
                  <a:pt x="118746" y="136393"/>
                  <a:pt x="113221" y="155942"/>
                  <a:pt x="97764" y="164593"/>
                </a:cubicBezTo>
                <a:cubicBezTo>
                  <a:pt x="82307" y="173244"/>
                  <a:pt x="62749" y="167719"/>
                  <a:pt x="54098" y="152262"/>
                </a:cubicBezTo>
                <a:cubicBezTo>
                  <a:pt x="45448" y="136805"/>
                  <a:pt x="50973" y="117247"/>
                  <a:pt x="66430" y="108596"/>
                </a:cubicBezTo>
                <a:cubicBezTo>
                  <a:pt x="71221" y="105910"/>
                  <a:pt x="76621" y="104504"/>
                  <a:pt x="82110" y="104513"/>
                </a:cubicBezTo>
                <a:lnTo>
                  <a:pt x="82110" y="104513"/>
                </a:lnTo>
                <a:close/>
                <a:moveTo>
                  <a:pt x="66600" y="131038"/>
                </a:moveTo>
                <a:cubicBezTo>
                  <a:pt x="68284" y="128369"/>
                  <a:pt x="71821" y="127572"/>
                  <a:pt x="74490" y="129256"/>
                </a:cubicBezTo>
                <a:cubicBezTo>
                  <a:pt x="74490" y="129256"/>
                  <a:pt x="74490" y="129256"/>
                  <a:pt x="74490" y="129256"/>
                </a:cubicBezTo>
                <a:lnTo>
                  <a:pt x="82379" y="134235"/>
                </a:lnTo>
                <a:lnTo>
                  <a:pt x="94988" y="120480"/>
                </a:lnTo>
                <a:cubicBezTo>
                  <a:pt x="86078" y="113378"/>
                  <a:pt x="73093" y="114847"/>
                  <a:pt x="65991" y="123757"/>
                </a:cubicBezTo>
                <a:cubicBezTo>
                  <a:pt x="58890" y="132668"/>
                  <a:pt x="60358" y="145653"/>
                  <a:pt x="69269" y="152754"/>
                </a:cubicBezTo>
                <a:cubicBezTo>
                  <a:pt x="78179" y="159856"/>
                  <a:pt x="91164" y="158387"/>
                  <a:pt x="98266" y="149477"/>
                </a:cubicBezTo>
                <a:cubicBezTo>
                  <a:pt x="102618" y="144014"/>
                  <a:pt x="103916" y="136716"/>
                  <a:pt x="101704" y="130089"/>
                </a:cubicBezTo>
                <a:lnTo>
                  <a:pt x="87582" y="145492"/>
                </a:lnTo>
                <a:cubicBezTo>
                  <a:pt x="85710" y="147534"/>
                  <a:pt x="82648" y="147945"/>
                  <a:pt x="80310" y="146468"/>
                </a:cubicBezTo>
                <a:lnTo>
                  <a:pt x="68382" y="138936"/>
                </a:lnTo>
                <a:cubicBezTo>
                  <a:pt x="65713" y="137244"/>
                  <a:pt x="64916" y="133716"/>
                  <a:pt x="66600" y="131038"/>
                </a:cubicBezTo>
                <a:lnTo>
                  <a:pt x="66600" y="131038"/>
                </a:lnTo>
                <a:close/>
                <a:moveTo>
                  <a:pt x="382065" y="345632"/>
                </a:moveTo>
                <a:cubicBezTo>
                  <a:pt x="382083" y="392128"/>
                  <a:pt x="344409" y="429847"/>
                  <a:pt x="297913" y="429865"/>
                </a:cubicBezTo>
                <a:cubicBezTo>
                  <a:pt x="279734" y="429874"/>
                  <a:pt x="262039" y="423999"/>
                  <a:pt x="247477" y="413119"/>
                </a:cubicBezTo>
                <a:lnTo>
                  <a:pt x="37693" y="413119"/>
                </a:lnTo>
                <a:cubicBezTo>
                  <a:pt x="16890" y="413092"/>
                  <a:pt x="27" y="396229"/>
                  <a:pt x="0" y="375426"/>
                </a:cubicBezTo>
                <a:lnTo>
                  <a:pt x="0" y="73169"/>
                </a:lnTo>
                <a:cubicBezTo>
                  <a:pt x="27" y="52357"/>
                  <a:pt x="16890" y="35504"/>
                  <a:pt x="37693" y="35477"/>
                </a:cubicBezTo>
                <a:lnTo>
                  <a:pt x="91540" y="35477"/>
                </a:lnTo>
                <a:lnTo>
                  <a:pt x="91540" y="29629"/>
                </a:lnTo>
                <a:cubicBezTo>
                  <a:pt x="91540" y="26468"/>
                  <a:pt x="94101" y="23907"/>
                  <a:pt x="97263" y="23907"/>
                </a:cubicBezTo>
                <a:cubicBezTo>
                  <a:pt x="97263" y="23907"/>
                  <a:pt x="97263" y="23907"/>
                  <a:pt x="97263" y="23907"/>
                </a:cubicBezTo>
                <a:lnTo>
                  <a:pt x="125803" y="23907"/>
                </a:lnTo>
                <a:cubicBezTo>
                  <a:pt x="129143" y="7707"/>
                  <a:pt x="144994" y="-2717"/>
                  <a:pt x="161194" y="623"/>
                </a:cubicBezTo>
                <a:cubicBezTo>
                  <a:pt x="172907" y="3041"/>
                  <a:pt x="182060" y="12193"/>
                  <a:pt x="184478" y="23907"/>
                </a:cubicBezTo>
                <a:lnTo>
                  <a:pt x="213018" y="23907"/>
                </a:lnTo>
                <a:cubicBezTo>
                  <a:pt x="216179" y="23907"/>
                  <a:pt x="218740" y="26468"/>
                  <a:pt x="218740" y="29629"/>
                </a:cubicBezTo>
                <a:cubicBezTo>
                  <a:pt x="218740" y="29629"/>
                  <a:pt x="218740" y="29629"/>
                  <a:pt x="218740" y="29629"/>
                </a:cubicBezTo>
                <a:lnTo>
                  <a:pt x="218740" y="35477"/>
                </a:lnTo>
                <a:lnTo>
                  <a:pt x="272597" y="35477"/>
                </a:lnTo>
                <a:cubicBezTo>
                  <a:pt x="293409" y="35504"/>
                  <a:pt x="310271" y="52366"/>
                  <a:pt x="310289" y="73169"/>
                </a:cubicBezTo>
                <a:lnTo>
                  <a:pt x="310289" y="110942"/>
                </a:lnTo>
                <a:lnTo>
                  <a:pt x="334137" y="88438"/>
                </a:lnTo>
                <a:cubicBezTo>
                  <a:pt x="339403" y="83477"/>
                  <a:pt x="347686" y="83719"/>
                  <a:pt x="352657" y="88975"/>
                </a:cubicBezTo>
                <a:lnTo>
                  <a:pt x="352657" y="88975"/>
                </a:lnTo>
                <a:lnTo>
                  <a:pt x="364316" y="101325"/>
                </a:lnTo>
                <a:cubicBezTo>
                  <a:pt x="369268" y="106590"/>
                  <a:pt x="369027" y="114874"/>
                  <a:pt x="363779" y="119844"/>
                </a:cubicBezTo>
                <a:lnTo>
                  <a:pt x="310289" y="170334"/>
                </a:lnTo>
                <a:lnTo>
                  <a:pt x="310289" y="262313"/>
                </a:lnTo>
                <a:cubicBezTo>
                  <a:pt x="351519" y="268536"/>
                  <a:pt x="382012" y="303936"/>
                  <a:pt x="382065" y="345632"/>
                </a:cubicBezTo>
                <a:close/>
                <a:moveTo>
                  <a:pt x="298854" y="181134"/>
                </a:moveTo>
                <a:lnTo>
                  <a:pt x="287910" y="191459"/>
                </a:lnTo>
                <a:lnTo>
                  <a:pt x="287910" y="261981"/>
                </a:lnTo>
                <a:cubicBezTo>
                  <a:pt x="291206" y="261596"/>
                  <a:pt x="294519" y="261399"/>
                  <a:pt x="297833" y="261399"/>
                </a:cubicBezTo>
                <a:cubicBezTo>
                  <a:pt x="298173" y="261399"/>
                  <a:pt x="298513" y="261408"/>
                  <a:pt x="298854" y="261408"/>
                </a:cubicBezTo>
                <a:lnTo>
                  <a:pt x="298854" y="181134"/>
                </a:lnTo>
                <a:close/>
                <a:moveTo>
                  <a:pt x="91549" y="75086"/>
                </a:moveTo>
                <a:lnTo>
                  <a:pt x="91549" y="69292"/>
                </a:lnTo>
                <a:lnTo>
                  <a:pt x="37693" y="69292"/>
                </a:lnTo>
                <a:cubicBezTo>
                  <a:pt x="35561" y="69319"/>
                  <a:pt x="33842" y="71038"/>
                  <a:pt x="33815" y="73169"/>
                </a:cubicBezTo>
                <a:lnTo>
                  <a:pt x="33815" y="375426"/>
                </a:lnTo>
                <a:cubicBezTo>
                  <a:pt x="33842" y="377557"/>
                  <a:pt x="35561" y="379277"/>
                  <a:pt x="37693" y="379304"/>
                </a:cubicBezTo>
                <a:lnTo>
                  <a:pt x="220621" y="379304"/>
                </a:lnTo>
                <a:cubicBezTo>
                  <a:pt x="202021" y="336668"/>
                  <a:pt x="221498" y="287029"/>
                  <a:pt x="264125" y="268429"/>
                </a:cubicBezTo>
                <a:cubicBezTo>
                  <a:pt x="268119" y="266683"/>
                  <a:pt x="272248" y="265259"/>
                  <a:pt x="276466" y="264148"/>
                </a:cubicBezTo>
                <a:lnTo>
                  <a:pt x="276466" y="200101"/>
                </a:lnTo>
                <a:lnTo>
                  <a:pt x="246376" y="207238"/>
                </a:lnTo>
                <a:cubicBezTo>
                  <a:pt x="243304" y="207963"/>
                  <a:pt x="240224" y="206065"/>
                  <a:pt x="239489" y="202993"/>
                </a:cubicBezTo>
                <a:cubicBezTo>
                  <a:pt x="239257" y="202017"/>
                  <a:pt x="239283" y="200996"/>
                  <a:pt x="239579" y="200029"/>
                </a:cubicBezTo>
                <a:lnTo>
                  <a:pt x="244245" y="184438"/>
                </a:lnTo>
                <a:cubicBezTo>
                  <a:pt x="244271" y="184357"/>
                  <a:pt x="244289" y="184277"/>
                  <a:pt x="244316" y="184205"/>
                </a:cubicBezTo>
                <a:lnTo>
                  <a:pt x="249519" y="169214"/>
                </a:lnTo>
                <a:cubicBezTo>
                  <a:pt x="249537" y="169169"/>
                  <a:pt x="249546" y="169134"/>
                  <a:pt x="249564" y="169089"/>
                </a:cubicBezTo>
                <a:cubicBezTo>
                  <a:pt x="249886" y="168229"/>
                  <a:pt x="250406" y="167450"/>
                  <a:pt x="251086" y="166832"/>
                </a:cubicBezTo>
                <a:lnTo>
                  <a:pt x="276474" y="142868"/>
                </a:lnTo>
                <a:lnTo>
                  <a:pt x="276474" y="73169"/>
                </a:lnTo>
                <a:cubicBezTo>
                  <a:pt x="276448" y="71038"/>
                  <a:pt x="274728" y="69319"/>
                  <a:pt x="272597" y="69292"/>
                </a:cubicBezTo>
                <a:lnTo>
                  <a:pt x="218749" y="69292"/>
                </a:lnTo>
                <a:lnTo>
                  <a:pt x="218749" y="75086"/>
                </a:lnTo>
                <a:cubicBezTo>
                  <a:pt x="218749" y="78247"/>
                  <a:pt x="216188" y="80808"/>
                  <a:pt x="213027" y="80808"/>
                </a:cubicBezTo>
                <a:lnTo>
                  <a:pt x="213027" y="80808"/>
                </a:lnTo>
                <a:lnTo>
                  <a:pt x="97263" y="80808"/>
                </a:lnTo>
                <a:cubicBezTo>
                  <a:pt x="94110" y="80808"/>
                  <a:pt x="91549" y="78247"/>
                  <a:pt x="91549" y="75086"/>
                </a:cubicBezTo>
                <a:lnTo>
                  <a:pt x="91549" y="75086"/>
                </a:lnTo>
                <a:close/>
                <a:moveTo>
                  <a:pt x="255170" y="187832"/>
                </a:moveTo>
                <a:lnTo>
                  <a:pt x="253379" y="193805"/>
                </a:lnTo>
                <a:lnTo>
                  <a:pt x="265755" y="190868"/>
                </a:lnTo>
                <a:lnTo>
                  <a:pt x="257239" y="181850"/>
                </a:lnTo>
                <a:lnTo>
                  <a:pt x="255170" y="187832"/>
                </a:lnTo>
                <a:close/>
                <a:moveTo>
                  <a:pt x="263024" y="171301"/>
                </a:moveTo>
                <a:lnTo>
                  <a:pt x="276958" y="186068"/>
                </a:lnTo>
                <a:lnTo>
                  <a:pt x="355925" y="111525"/>
                </a:lnTo>
                <a:cubicBezTo>
                  <a:pt x="356579" y="110889"/>
                  <a:pt x="356615" y="109850"/>
                  <a:pt x="355997" y="109178"/>
                </a:cubicBezTo>
                <a:lnTo>
                  <a:pt x="344337" y="96829"/>
                </a:lnTo>
                <a:cubicBezTo>
                  <a:pt x="343701" y="96175"/>
                  <a:pt x="342663" y="96148"/>
                  <a:pt x="341991" y="96766"/>
                </a:cubicBezTo>
                <a:lnTo>
                  <a:pt x="263024" y="171301"/>
                </a:lnTo>
                <a:close/>
                <a:moveTo>
                  <a:pt x="218749" y="46913"/>
                </a:moveTo>
                <a:lnTo>
                  <a:pt x="218749" y="57856"/>
                </a:lnTo>
                <a:lnTo>
                  <a:pt x="272597" y="57856"/>
                </a:lnTo>
                <a:cubicBezTo>
                  <a:pt x="281051" y="57865"/>
                  <a:pt x="287901" y="64716"/>
                  <a:pt x="287910" y="73169"/>
                </a:cubicBezTo>
                <a:lnTo>
                  <a:pt x="287910" y="132068"/>
                </a:lnTo>
                <a:lnTo>
                  <a:pt x="298854" y="121751"/>
                </a:lnTo>
                <a:lnTo>
                  <a:pt x="298854" y="73178"/>
                </a:lnTo>
                <a:cubicBezTo>
                  <a:pt x="298836" y="58689"/>
                  <a:pt x="287095" y="46939"/>
                  <a:pt x="272597" y="46922"/>
                </a:cubicBezTo>
                <a:lnTo>
                  <a:pt x="218749" y="46913"/>
                </a:lnTo>
                <a:close/>
                <a:moveTo>
                  <a:pt x="102985" y="69372"/>
                </a:moveTo>
                <a:lnTo>
                  <a:pt x="207304" y="69372"/>
                </a:lnTo>
                <a:lnTo>
                  <a:pt x="207304" y="35351"/>
                </a:lnTo>
                <a:lnTo>
                  <a:pt x="179382" y="35351"/>
                </a:lnTo>
                <a:cubicBezTo>
                  <a:pt x="176257" y="35351"/>
                  <a:pt x="173704" y="32835"/>
                  <a:pt x="173660" y="29710"/>
                </a:cubicBezTo>
                <a:cubicBezTo>
                  <a:pt x="173516" y="19483"/>
                  <a:pt x="165116" y="11307"/>
                  <a:pt x="154889" y="11450"/>
                </a:cubicBezTo>
                <a:cubicBezTo>
                  <a:pt x="144869" y="11593"/>
                  <a:pt x="136773" y="19680"/>
                  <a:pt x="136630" y="29710"/>
                </a:cubicBezTo>
                <a:cubicBezTo>
                  <a:pt x="136585" y="32835"/>
                  <a:pt x="134042" y="35351"/>
                  <a:pt x="130907" y="35351"/>
                </a:cubicBezTo>
                <a:lnTo>
                  <a:pt x="102985" y="35351"/>
                </a:lnTo>
                <a:lnTo>
                  <a:pt x="102985" y="69372"/>
                </a:lnTo>
                <a:close/>
                <a:moveTo>
                  <a:pt x="37693" y="401674"/>
                </a:moveTo>
                <a:lnTo>
                  <a:pt x="235003" y="401674"/>
                </a:lnTo>
                <a:cubicBezTo>
                  <a:pt x="231949" y="398262"/>
                  <a:pt x="229182" y="394599"/>
                  <a:pt x="226719" y="390739"/>
                </a:cubicBezTo>
                <a:lnTo>
                  <a:pt x="37693" y="390739"/>
                </a:lnTo>
                <a:cubicBezTo>
                  <a:pt x="29239" y="390731"/>
                  <a:pt x="22388" y="383880"/>
                  <a:pt x="22379" y="375426"/>
                </a:cubicBezTo>
                <a:lnTo>
                  <a:pt x="22379" y="73169"/>
                </a:lnTo>
                <a:cubicBezTo>
                  <a:pt x="22388" y="64716"/>
                  <a:pt x="29239" y="57865"/>
                  <a:pt x="37693" y="57856"/>
                </a:cubicBezTo>
                <a:lnTo>
                  <a:pt x="91540" y="57856"/>
                </a:lnTo>
                <a:lnTo>
                  <a:pt x="91540" y="46913"/>
                </a:lnTo>
                <a:lnTo>
                  <a:pt x="37693" y="46913"/>
                </a:lnTo>
                <a:cubicBezTo>
                  <a:pt x="23203" y="46931"/>
                  <a:pt x="11454" y="58671"/>
                  <a:pt x="11436" y="73169"/>
                </a:cubicBezTo>
                <a:lnTo>
                  <a:pt x="11436" y="375426"/>
                </a:lnTo>
                <a:cubicBezTo>
                  <a:pt x="11454" y="389916"/>
                  <a:pt x="23203" y="401656"/>
                  <a:pt x="37693" y="401674"/>
                </a:cubicBezTo>
                <a:close/>
                <a:moveTo>
                  <a:pt x="370630" y="345632"/>
                </a:moveTo>
                <a:cubicBezTo>
                  <a:pt x="370630" y="305432"/>
                  <a:pt x="338042" y="272835"/>
                  <a:pt x="297833" y="272835"/>
                </a:cubicBezTo>
                <a:cubicBezTo>
                  <a:pt x="257624" y="272835"/>
                  <a:pt x="225036" y="305423"/>
                  <a:pt x="225036" y="345632"/>
                </a:cubicBezTo>
                <a:cubicBezTo>
                  <a:pt x="225036" y="385841"/>
                  <a:pt x="257624" y="418429"/>
                  <a:pt x="297833" y="418429"/>
                </a:cubicBezTo>
                <a:cubicBezTo>
                  <a:pt x="297833" y="418429"/>
                  <a:pt x="297833" y="418429"/>
                  <a:pt x="297833" y="418429"/>
                </a:cubicBezTo>
                <a:cubicBezTo>
                  <a:pt x="338015" y="418375"/>
                  <a:pt x="370585" y="385814"/>
                  <a:pt x="370630" y="345632"/>
                </a:cubicBezTo>
                <a:lnTo>
                  <a:pt x="370630" y="345632"/>
                </a:lnTo>
                <a:close/>
                <a:moveTo>
                  <a:pt x="328827" y="317898"/>
                </a:moveTo>
                <a:lnTo>
                  <a:pt x="288295" y="362110"/>
                </a:lnTo>
                <a:lnTo>
                  <a:pt x="265683" y="347826"/>
                </a:lnTo>
                <a:cubicBezTo>
                  <a:pt x="262988" y="346178"/>
                  <a:pt x="259469" y="347020"/>
                  <a:pt x="257821" y="349716"/>
                </a:cubicBezTo>
                <a:cubicBezTo>
                  <a:pt x="256209" y="352357"/>
                  <a:pt x="256979" y="355805"/>
                  <a:pt x="259576" y="357498"/>
                </a:cubicBezTo>
                <a:lnTo>
                  <a:pt x="286236" y="374334"/>
                </a:lnTo>
                <a:cubicBezTo>
                  <a:pt x="288573" y="375811"/>
                  <a:pt x="291636" y="375399"/>
                  <a:pt x="293507" y="373366"/>
                </a:cubicBezTo>
                <a:lnTo>
                  <a:pt x="337262" y="325635"/>
                </a:lnTo>
                <a:cubicBezTo>
                  <a:pt x="339394" y="323307"/>
                  <a:pt x="339242" y="319689"/>
                  <a:pt x="336913" y="317557"/>
                </a:cubicBezTo>
                <a:cubicBezTo>
                  <a:pt x="334576" y="315408"/>
                  <a:pt x="330958" y="315569"/>
                  <a:pt x="328827" y="317898"/>
                </a:cubicBezTo>
                <a:lnTo>
                  <a:pt x="328827" y="317898"/>
                </a:lnTo>
                <a:close/>
              </a:path>
            </a:pathLst>
          </a:custGeom>
          <a:solidFill>
            <a:srgbClr val="4D38F5"/>
          </a:solidFill>
          <a:ln w="895" cap="flat">
            <a:noFill/>
            <a:prstDash val="solid"/>
            <a:miter/>
          </a:ln>
        </p:spPr>
        <p:txBody>
          <a:bodyPr rtlCol="0" anchor="ctr"/>
          <a:lstStyle/>
          <a:p>
            <a:endParaRPr lang="en-GB"/>
          </a:p>
        </p:txBody>
      </p:sp>
      <p:pic>
        <p:nvPicPr>
          <p:cNvPr id="74" name="Graphic 73" descr="Shield Tick outline">
            <a:extLst>
              <a:ext uri="{FF2B5EF4-FFF2-40B4-BE49-F238E27FC236}">
                <a16:creationId xmlns:a16="http://schemas.microsoft.com/office/drawing/2014/main" id="{692886F1-022C-9EFE-E728-4F00885295D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340410" y="2311039"/>
            <a:ext cx="868696" cy="868696"/>
          </a:xfrm>
          <a:prstGeom prst="rect">
            <a:avLst/>
          </a:prstGeom>
        </p:spPr>
      </p:pic>
      <p:sp>
        <p:nvSpPr>
          <p:cNvPr id="76" name="Freeform: Shape 75">
            <a:extLst>
              <a:ext uri="{FF2B5EF4-FFF2-40B4-BE49-F238E27FC236}">
                <a16:creationId xmlns:a16="http://schemas.microsoft.com/office/drawing/2014/main" id="{EC175144-CDEE-1155-EA9D-466BF7694CB4}"/>
              </a:ext>
            </a:extLst>
          </p:cNvPr>
          <p:cNvSpPr/>
          <p:nvPr/>
        </p:nvSpPr>
        <p:spPr>
          <a:xfrm>
            <a:off x="6426674" y="4216954"/>
            <a:ext cx="603854" cy="600164"/>
          </a:xfrm>
          <a:custGeom>
            <a:avLst/>
            <a:gdLst>
              <a:gd name="connsiteX0" fmla="*/ 342191 w 425314"/>
              <a:gd name="connsiteY0" fmla="*/ 303651 h 424434"/>
              <a:gd name="connsiteX1" fmla="*/ 343909 w 425314"/>
              <a:gd name="connsiteY1" fmla="*/ 316221 h 424434"/>
              <a:gd name="connsiteX2" fmla="*/ 285608 w 425314"/>
              <a:gd name="connsiteY2" fmla="*/ 363150 h 424434"/>
              <a:gd name="connsiteX3" fmla="*/ 213000 w 425314"/>
              <a:gd name="connsiteY3" fmla="*/ 379807 h 424434"/>
              <a:gd name="connsiteX4" fmla="*/ 212340 w 425314"/>
              <a:gd name="connsiteY4" fmla="*/ 379807 h 424434"/>
              <a:gd name="connsiteX5" fmla="*/ 139732 w 425314"/>
              <a:gd name="connsiteY5" fmla="*/ 363150 h 424434"/>
              <a:gd name="connsiteX6" fmla="*/ 81450 w 425314"/>
              <a:gd name="connsiteY6" fmla="*/ 316240 h 424434"/>
              <a:gd name="connsiteX7" fmla="*/ 82865 w 425314"/>
              <a:gd name="connsiteY7" fmla="*/ 303877 h 424434"/>
              <a:gd name="connsiteX8" fmla="*/ 95492 w 425314"/>
              <a:gd name="connsiteY8" fmla="*/ 305076 h 424434"/>
              <a:gd name="connsiteX9" fmla="*/ 212670 w 425314"/>
              <a:gd name="connsiteY9" fmla="*/ 361508 h 424434"/>
              <a:gd name="connsiteX10" fmla="*/ 329810 w 425314"/>
              <a:gd name="connsiteY10" fmla="*/ 305123 h 424434"/>
              <a:gd name="connsiteX11" fmla="*/ 342191 w 425314"/>
              <a:gd name="connsiteY11" fmla="*/ 303651 h 424434"/>
              <a:gd name="connsiteX12" fmla="*/ 395529 w 425314"/>
              <a:gd name="connsiteY12" fmla="*/ 302830 h 424434"/>
              <a:gd name="connsiteX13" fmla="*/ 399059 w 425314"/>
              <a:gd name="connsiteY13" fmla="*/ 315004 h 424434"/>
              <a:gd name="connsiteX14" fmla="*/ 318553 w 425314"/>
              <a:gd name="connsiteY14" fmla="*/ 397076 h 424434"/>
              <a:gd name="connsiteX15" fmla="*/ 212661 w 425314"/>
              <a:gd name="connsiteY15" fmla="*/ 424434 h 424434"/>
              <a:gd name="connsiteX16" fmla="*/ 106779 w 425314"/>
              <a:gd name="connsiteY16" fmla="*/ 397086 h 424434"/>
              <a:gd name="connsiteX17" fmla="*/ 26264 w 425314"/>
              <a:gd name="connsiteY17" fmla="*/ 315004 h 424434"/>
              <a:gd name="connsiteX18" fmla="*/ 29699 w 425314"/>
              <a:gd name="connsiteY18" fmla="*/ 303057 h 424434"/>
              <a:gd name="connsiteX19" fmla="*/ 41957 w 425314"/>
              <a:gd name="connsiteY19" fmla="*/ 306312 h 424434"/>
              <a:gd name="connsiteX20" fmla="*/ 41976 w 425314"/>
              <a:gd name="connsiteY20" fmla="*/ 306341 h 424434"/>
              <a:gd name="connsiteX21" fmla="*/ 118604 w 425314"/>
              <a:gd name="connsiteY21" fmla="*/ 382968 h 424434"/>
              <a:gd name="connsiteX22" fmla="*/ 212340 w 425314"/>
              <a:gd name="connsiteY22" fmla="*/ 407136 h 424434"/>
              <a:gd name="connsiteX23" fmla="*/ 383365 w 425314"/>
              <a:gd name="connsiteY23" fmla="*/ 306341 h 424434"/>
              <a:gd name="connsiteX24" fmla="*/ 395529 w 425314"/>
              <a:gd name="connsiteY24" fmla="*/ 302830 h 424434"/>
              <a:gd name="connsiteX25" fmla="*/ 212671 w 425314"/>
              <a:gd name="connsiteY25" fmla="*/ 226014 h 424434"/>
              <a:gd name="connsiteX26" fmla="*/ 137412 w 425314"/>
              <a:gd name="connsiteY26" fmla="*/ 270678 h 424434"/>
              <a:gd name="connsiteX27" fmla="*/ 134835 w 425314"/>
              <a:gd name="connsiteY27" fmla="*/ 280785 h 424434"/>
              <a:gd name="connsiteX28" fmla="*/ 156087 w 425314"/>
              <a:gd name="connsiteY28" fmla="*/ 302122 h 424434"/>
              <a:gd name="connsiteX29" fmla="*/ 269254 w 425314"/>
              <a:gd name="connsiteY29" fmla="*/ 302122 h 424434"/>
              <a:gd name="connsiteX30" fmla="*/ 278993 w 425314"/>
              <a:gd name="connsiteY30" fmla="*/ 299640 h 424434"/>
              <a:gd name="connsiteX31" fmla="*/ 289459 w 425314"/>
              <a:gd name="connsiteY31" fmla="*/ 287014 h 424434"/>
              <a:gd name="connsiteX32" fmla="*/ 287921 w 425314"/>
              <a:gd name="connsiteY32" fmla="*/ 270688 h 424434"/>
              <a:gd name="connsiteX33" fmla="*/ 287921 w 425314"/>
              <a:gd name="connsiteY33" fmla="*/ 270678 h 424434"/>
              <a:gd name="connsiteX34" fmla="*/ 212671 w 425314"/>
              <a:gd name="connsiteY34" fmla="*/ 226014 h 424434"/>
              <a:gd name="connsiteX35" fmla="*/ 343145 w 425314"/>
              <a:gd name="connsiteY35" fmla="*/ 202185 h 424434"/>
              <a:gd name="connsiteX36" fmla="*/ 283268 w 425314"/>
              <a:gd name="connsiteY36" fmla="*/ 235592 h 424434"/>
              <a:gd name="connsiteX37" fmla="*/ 304520 w 425314"/>
              <a:gd name="connsiteY37" fmla="*/ 263969 h 424434"/>
              <a:gd name="connsiteX38" fmla="*/ 391000 w 425314"/>
              <a:gd name="connsiteY38" fmla="*/ 263969 h 424434"/>
              <a:gd name="connsiteX39" fmla="*/ 398549 w 425314"/>
              <a:gd name="connsiteY39" fmla="*/ 262044 h 424434"/>
              <a:gd name="connsiteX40" fmla="*/ 405523 w 425314"/>
              <a:gd name="connsiteY40" fmla="*/ 239499 h 424434"/>
              <a:gd name="connsiteX41" fmla="*/ 343192 w 425314"/>
              <a:gd name="connsiteY41" fmla="*/ 202185 h 424434"/>
              <a:gd name="connsiteX42" fmla="*/ 343145 w 425314"/>
              <a:gd name="connsiteY42" fmla="*/ 202185 h 424434"/>
              <a:gd name="connsiteX43" fmla="*/ 82074 w 425314"/>
              <a:gd name="connsiteY43" fmla="*/ 202185 h 424434"/>
              <a:gd name="connsiteX44" fmla="*/ 19818 w 425314"/>
              <a:gd name="connsiteY44" fmla="*/ 239518 h 424434"/>
              <a:gd name="connsiteX45" fmla="*/ 17893 w 425314"/>
              <a:gd name="connsiteY45" fmla="*/ 247077 h 424434"/>
              <a:gd name="connsiteX46" fmla="*/ 34361 w 425314"/>
              <a:gd name="connsiteY46" fmla="*/ 263978 h 424434"/>
              <a:gd name="connsiteX47" fmla="*/ 120821 w 425314"/>
              <a:gd name="connsiteY47" fmla="*/ 263978 h 424434"/>
              <a:gd name="connsiteX48" fmla="*/ 142064 w 425314"/>
              <a:gd name="connsiteY48" fmla="*/ 235611 h 424434"/>
              <a:gd name="connsiteX49" fmla="*/ 82074 w 425314"/>
              <a:gd name="connsiteY49" fmla="*/ 202185 h 424434"/>
              <a:gd name="connsiteX50" fmla="*/ 212671 w 425314"/>
              <a:gd name="connsiteY50" fmla="*/ 131673 h 424434"/>
              <a:gd name="connsiteX51" fmla="*/ 174451 w 425314"/>
              <a:gd name="connsiteY51" fmla="*/ 169534 h 424434"/>
              <a:gd name="connsiteX52" fmla="*/ 212661 w 425314"/>
              <a:gd name="connsiteY52" fmla="*/ 207395 h 424434"/>
              <a:gd name="connsiteX53" fmla="*/ 250881 w 425314"/>
              <a:gd name="connsiteY53" fmla="*/ 169487 h 424434"/>
              <a:gd name="connsiteX54" fmla="*/ 212671 w 425314"/>
              <a:gd name="connsiteY54" fmla="*/ 131673 h 424434"/>
              <a:gd name="connsiteX55" fmla="*/ 343183 w 425314"/>
              <a:gd name="connsiteY55" fmla="*/ 122802 h 424434"/>
              <a:gd name="connsiteX56" fmla="*/ 312296 w 425314"/>
              <a:gd name="connsiteY56" fmla="*/ 153378 h 424434"/>
              <a:gd name="connsiteX57" fmla="*/ 342890 w 425314"/>
              <a:gd name="connsiteY57" fmla="*/ 183953 h 424434"/>
              <a:gd name="connsiteX58" fmla="*/ 374079 w 425314"/>
              <a:gd name="connsiteY58" fmla="*/ 153368 h 424434"/>
              <a:gd name="connsiteX59" fmla="*/ 343485 w 425314"/>
              <a:gd name="connsiteY59" fmla="*/ 122802 h 424434"/>
              <a:gd name="connsiteX60" fmla="*/ 343183 w 425314"/>
              <a:gd name="connsiteY60" fmla="*/ 122802 h 424434"/>
              <a:gd name="connsiteX61" fmla="*/ 82149 w 425314"/>
              <a:gd name="connsiteY61" fmla="*/ 122783 h 424434"/>
              <a:gd name="connsiteX62" fmla="*/ 51262 w 425314"/>
              <a:gd name="connsiteY62" fmla="*/ 153368 h 424434"/>
              <a:gd name="connsiteX63" fmla="*/ 81857 w 425314"/>
              <a:gd name="connsiteY63" fmla="*/ 183953 h 424434"/>
              <a:gd name="connsiteX64" fmla="*/ 82149 w 425314"/>
              <a:gd name="connsiteY64" fmla="*/ 183953 h 424434"/>
              <a:gd name="connsiteX65" fmla="*/ 113036 w 425314"/>
              <a:gd name="connsiteY65" fmla="*/ 153359 h 424434"/>
              <a:gd name="connsiteX66" fmla="*/ 82442 w 425314"/>
              <a:gd name="connsiteY66" fmla="*/ 122783 h 424434"/>
              <a:gd name="connsiteX67" fmla="*/ 82149 w 425314"/>
              <a:gd name="connsiteY67" fmla="*/ 122783 h 424434"/>
              <a:gd name="connsiteX68" fmla="*/ 82140 w 425314"/>
              <a:gd name="connsiteY68" fmla="*/ 104910 h 424434"/>
              <a:gd name="connsiteX69" fmla="*/ 82158 w 425314"/>
              <a:gd name="connsiteY69" fmla="*/ 104910 h 424434"/>
              <a:gd name="connsiteX70" fmla="*/ 130966 w 425314"/>
              <a:gd name="connsiteY70" fmla="*/ 153312 h 424434"/>
              <a:gd name="connsiteX71" fmla="*/ 113914 w 425314"/>
              <a:gd name="connsiteY71" fmla="*/ 190352 h 424434"/>
              <a:gd name="connsiteX72" fmla="*/ 156219 w 425314"/>
              <a:gd name="connsiteY72" fmla="*/ 224551 h 424434"/>
              <a:gd name="connsiteX73" fmla="*/ 178132 w 425314"/>
              <a:gd name="connsiteY73" fmla="*/ 213727 h 424434"/>
              <a:gd name="connsiteX74" fmla="*/ 156521 w 425314"/>
              <a:gd name="connsiteY74" fmla="*/ 169534 h 424434"/>
              <a:gd name="connsiteX75" fmla="*/ 212661 w 425314"/>
              <a:gd name="connsiteY75" fmla="*/ 113800 h 424434"/>
              <a:gd name="connsiteX76" fmla="*/ 268811 w 425314"/>
              <a:gd name="connsiteY76" fmla="*/ 169487 h 424434"/>
              <a:gd name="connsiteX77" fmla="*/ 247200 w 425314"/>
              <a:gd name="connsiteY77" fmla="*/ 213736 h 424434"/>
              <a:gd name="connsiteX78" fmla="*/ 269103 w 425314"/>
              <a:gd name="connsiteY78" fmla="*/ 224551 h 424434"/>
              <a:gd name="connsiteX79" fmla="*/ 311418 w 425314"/>
              <a:gd name="connsiteY79" fmla="*/ 190352 h 424434"/>
              <a:gd name="connsiteX80" fmla="*/ 294375 w 425314"/>
              <a:gd name="connsiteY80" fmla="*/ 153378 h 424434"/>
              <a:gd name="connsiteX81" fmla="*/ 343183 w 425314"/>
              <a:gd name="connsiteY81" fmla="*/ 104910 h 424434"/>
              <a:gd name="connsiteX82" fmla="*/ 392009 w 425314"/>
              <a:gd name="connsiteY82" fmla="*/ 153321 h 424434"/>
              <a:gd name="connsiteX83" fmla="*/ 374976 w 425314"/>
              <a:gd name="connsiteY83" fmla="*/ 190342 h 424434"/>
              <a:gd name="connsiteX84" fmla="*/ 421320 w 425314"/>
              <a:gd name="connsiteY84" fmla="*/ 231015 h 424434"/>
              <a:gd name="connsiteX85" fmla="*/ 425312 w 425314"/>
              <a:gd name="connsiteY85" fmla="*/ 246775 h 424434"/>
              <a:gd name="connsiteX86" fmla="*/ 391009 w 425314"/>
              <a:gd name="connsiteY86" fmla="*/ 281890 h 424434"/>
              <a:gd name="connsiteX87" fmla="*/ 308389 w 425314"/>
              <a:gd name="connsiteY87" fmla="*/ 281890 h 424434"/>
              <a:gd name="connsiteX88" fmla="*/ 296942 w 425314"/>
              <a:gd name="connsiteY88" fmla="*/ 308549 h 424434"/>
              <a:gd name="connsiteX89" fmla="*/ 269245 w 425314"/>
              <a:gd name="connsiteY89" fmla="*/ 320043 h 424434"/>
              <a:gd name="connsiteX90" fmla="*/ 156078 w 425314"/>
              <a:gd name="connsiteY90" fmla="*/ 320043 h 424434"/>
              <a:gd name="connsiteX91" fmla="*/ 128286 w 425314"/>
              <a:gd name="connsiteY91" fmla="*/ 308360 h 424434"/>
              <a:gd name="connsiteX92" fmla="*/ 116943 w 425314"/>
              <a:gd name="connsiteY92" fmla="*/ 281899 h 424434"/>
              <a:gd name="connsiteX93" fmla="*/ 34332 w 425314"/>
              <a:gd name="connsiteY93" fmla="*/ 281899 h 424434"/>
              <a:gd name="connsiteX94" fmla="*/ 18563 w 425314"/>
              <a:gd name="connsiteY94" fmla="*/ 277907 h 424434"/>
              <a:gd name="connsiteX95" fmla="*/ 1577 w 425314"/>
              <a:gd name="connsiteY95" fmla="*/ 257476 h 424434"/>
              <a:gd name="connsiteX96" fmla="*/ 4012 w 425314"/>
              <a:gd name="connsiteY96" fmla="*/ 231025 h 424434"/>
              <a:gd name="connsiteX97" fmla="*/ 4021 w 425314"/>
              <a:gd name="connsiteY97" fmla="*/ 231015 h 424434"/>
              <a:gd name="connsiteX98" fmla="*/ 50366 w 425314"/>
              <a:gd name="connsiteY98" fmla="*/ 190333 h 424434"/>
              <a:gd name="connsiteX99" fmla="*/ 33332 w 425314"/>
              <a:gd name="connsiteY99" fmla="*/ 153368 h 424434"/>
              <a:gd name="connsiteX100" fmla="*/ 82140 w 425314"/>
              <a:gd name="connsiteY100" fmla="*/ 104910 h 424434"/>
              <a:gd name="connsiteX101" fmla="*/ 212670 w 425314"/>
              <a:gd name="connsiteY101" fmla="*/ 44920 h 424434"/>
              <a:gd name="connsiteX102" fmla="*/ 312239 w 425314"/>
              <a:gd name="connsiteY102" fmla="*/ 77666 h 424434"/>
              <a:gd name="connsiteX103" fmla="*/ 314079 w 425314"/>
              <a:gd name="connsiteY103" fmla="*/ 89972 h 424434"/>
              <a:gd name="connsiteX104" fmla="*/ 301575 w 425314"/>
              <a:gd name="connsiteY104" fmla="*/ 92086 h 424434"/>
              <a:gd name="connsiteX105" fmla="*/ 123803 w 425314"/>
              <a:gd name="connsiteY105" fmla="*/ 92067 h 424434"/>
              <a:gd name="connsiteX106" fmla="*/ 118566 w 425314"/>
              <a:gd name="connsiteY106" fmla="*/ 93756 h 424434"/>
              <a:gd name="connsiteX107" fmla="*/ 111478 w 425314"/>
              <a:gd name="connsiteY107" fmla="*/ 90264 h 424434"/>
              <a:gd name="connsiteX108" fmla="*/ 109676 w 425314"/>
              <a:gd name="connsiteY108" fmla="*/ 83640 h 424434"/>
              <a:gd name="connsiteX109" fmla="*/ 113083 w 425314"/>
              <a:gd name="connsiteY109" fmla="*/ 77685 h 424434"/>
              <a:gd name="connsiteX110" fmla="*/ 113111 w 425314"/>
              <a:gd name="connsiteY110" fmla="*/ 77666 h 424434"/>
              <a:gd name="connsiteX111" fmla="*/ 212670 w 425314"/>
              <a:gd name="connsiteY111" fmla="*/ 44920 h 424434"/>
              <a:gd name="connsiteX112" fmla="*/ 212670 w 425314"/>
              <a:gd name="connsiteY112" fmla="*/ 0 h 424434"/>
              <a:gd name="connsiteX113" fmla="*/ 374116 w 425314"/>
              <a:gd name="connsiteY113" fmla="*/ 73853 h 424434"/>
              <a:gd name="connsiteX114" fmla="*/ 373144 w 425314"/>
              <a:gd name="connsiteY114" fmla="*/ 86234 h 424434"/>
              <a:gd name="connsiteX115" fmla="*/ 360490 w 425314"/>
              <a:gd name="connsiteY115" fmla="*/ 85498 h 424434"/>
              <a:gd name="connsiteX116" fmla="*/ 360452 w 425314"/>
              <a:gd name="connsiteY116" fmla="*/ 85461 h 424434"/>
              <a:gd name="connsiteX117" fmla="*/ 212670 w 425314"/>
              <a:gd name="connsiteY117" fmla="*/ 17892 h 424434"/>
              <a:gd name="connsiteX118" fmla="*/ 64888 w 425314"/>
              <a:gd name="connsiteY118" fmla="*/ 85461 h 424434"/>
              <a:gd name="connsiteX119" fmla="*/ 58141 w 425314"/>
              <a:gd name="connsiteY119" fmla="*/ 88518 h 424434"/>
              <a:gd name="connsiteX120" fmla="*/ 52460 w 425314"/>
              <a:gd name="connsiteY120" fmla="*/ 86470 h 424434"/>
              <a:gd name="connsiteX121" fmla="*/ 49232 w 425314"/>
              <a:gd name="connsiteY121" fmla="*/ 80421 h 424434"/>
              <a:gd name="connsiteX122" fmla="*/ 51224 w 425314"/>
              <a:gd name="connsiteY122" fmla="*/ 73853 h 424434"/>
              <a:gd name="connsiteX123" fmla="*/ 212670 w 425314"/>
              <a:gd name="connsiteY123" fmla="*/ 0 h 4244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Lst>
            <a:rect l="l" t="t" r="r" b="b"/>
            <a:pathLst>
              <a:path w="425314" h="424434">
                <a:moveTo>
                  <a:pt x="342191" y="303651"/>
                </a:moveTo>
                <a:cubicBezTo>
                  <a:pt x="346136" y="306642"/>
                  <a:pt x="346900" y="312286"/>
                  <a:pt x="343909" y="316221"/>
                </a:cubicBezTo>
                <a:cubicBezTo>
                  <a:pt x="328366" y="335982"/>
                  <a:pt x="308209" y="352204"/>
                  <a:pt x="285608" y="363150"/>
                </a:cubicBezTo>
                <a:cubicBezTo>
                  <a:pt x="263110" y="374050"/>
                  <a:pt x="238008" y="379807"/>
                  <a:pt x="213000" y="379807"/>
                </a:cubicBezTo>
                <a:cubicBezTo>
                  <a:pt x="212783" y="379807"/>
                  <a:pt x="212557" y="379807"/>
                  <a:pt x="212340" y="379807"/>
                </a:cubicBezTo>
                <a:cubicBezTo>
                  <a:pt x="187332" y="379807"/>
                  <a:pt x="162239" y="374050"/>
                  <a:pt x="139732" y="363150"/>
                </a:cubicBezTo>
                <a:cubicBezTo>
                  <a:pt x="117131" y="352194"/>
                  <a:pt x="96974" y="335972"/>
                  <a:pt x="81450" y="316240"/>
                </a:cubicBezTo>
                <a:cubicBezTo>
                  <a:pt x="78515" y="312370"/>
                  <a:pt x="79147" y="306954"/>
                  <a:pt x="82865" y="303877"/>
                </a:cubicBezTo>
                <a:cubicBezTo>
                  <a:pt x="86678" y="300725"/>
                  <a:pt x="92340" y="301263"/>
                  <a:pt x="95492" y="305076"/>
                </a:cubicBezTo>
                <a:cubicBezTo>
                  <a:pt x="122850" y="340955"/>
                  <a:pt x="165552" y="361508"/>
                  <a:pt x="212670" y="361508"/>
                </a:cubicBezTo>
                <a:cubicBezTo>
                  <a:pt x="259779" y="361508"/>
                  <a:pt x="302481" y="340955"/>
                  <a:pt x="329810" y="305123"/>
                </a:cubicBezTo>
                <a:cubicBezTo>
                  <a:pt x="332915" y="301358"/>
                  <a:pt x="338341" y="300725"/>
                  <a:pt x="342191" y="303651"/>
                </a:cubicBezTo>
                <a:close/>
                <a:moveTo>
                  <a:pt x="395529" y="302830"/>
                </a:moveTo>
                <a:cubicBezTo>
                  <a:pt x="399861" y="305208"/>
                  <a:pt x="401446" y="310672"/>
                  <a:pt x="399059" y="315004"/>
                </a:cubicBezTo>
                <a:cubicBezTo>
                  <a:pt x="380260" y="349675"/>
                  <a:pt x="352422" y="378052"/>
                  <a:pt x="318553" y="397076"/>
                </a:cubicBezTo>
                <a:cubicBezTo>
                  <a:pt x="286684" y="414969"/>
                  <a:pt x="250069" y="424434"/>
                  <a:pt x="212661" y="424434"/>
                </a:cubicBezTo>
                <a:cubicBezTo>
                  <a:pt x="175263" y="424443"/>
                  <a:pt x="138648" y="414978"/>
                  <a:pt x="106779" y="397086"/>
                </a:cubicBezTo>
                <a:cubicBezTo>
                  <a:pt x="72910" y="378071"/>
                  <a:pt x="45071" y="349684"/>
                  <a:pt x="26264" y="315004"/>
                </a:cubicBezTo>
                <a:cubicBezTo>
                  <a:pt x="24018" y="310710"/>
                  <a:pt x="25528" y="305472"/>
                  <a:pt x="29699" y="303057"/>
                </a:cubicBezTo>
                <a:cubicBezTo>
                  <a:pt x="33983" y="300575"/>
                  <a:pt x="39475" y="302037"/>
                  <a:pt x="41957" y="306312"/>
                </a:cubicBezTo>
                <a:lnTo>
                  <a:pt x="41976" y="306341"/>
                </a:lnTo>
                <a:cubicBezTo>
                  <a:pt x="59784" y="338662"/>
                  <a:pt x="86282" y="365161"/>
                  <a:pt x="118604" y="382968"/>
                </a:cubicBezTo>
                <a:cubicBezTo>
                  <a:pt x="148349" y="399360"/>
                  <a:pt x="180557" y="407136"/>
                  <a:pt x="212340" y="407136"/>
                </a:cubicBezTo>
                <a:cubicBezTo>
                  <a:pt x="281116" y="407146"/>
                  <a:pt x="347892" y="370719"/>
                  <a:pt x="383365" y="306341"/>
                </a:cubicBezTo>
                <a:cubicBezTo>
                  <a:pt x="385762" y="302028"/>
                  <a:pt x="391207" y="300462"/>
                  <a:pt x="395529" y="302830"/>
                </a:cubicBezTo>
                <a:close/>
                <a:moveTo>
                  <a:pt x="212671" y="226014"/>
                </a:moveTo>
                <a:cubicBezTo>
                  <a:pt x="180161" y="226014"/>
                  <a:pt x="152020" y="242708"/>
                  <a:pt x="137412" y="270678"/>
                </a:cubicBezTo>
                <a:cubicBezTo>
                  <a:pt x="135732" y="273783"/>
                  <a:pt x="134845" y="277275"/>
                  <a:pt x="134835" y="280785"/>
                </a:cubicBezTo>
                <a:cubicBezTo>
                  <a:pt x="134816" y="292525"/>
                  <a:pt x="144348" y="302094"/>
                  <a:pt x="156087" y="302122"/>
                </a:cubicBezTo>
                <a:lnTo>
                  <a:pt x="269254" y="302122"/>
                </a:lnTo>
                <a:cubicBezTo>
                  <a:pt x="272623" y="302084"/>
                  <a:pt x="276002" y="301226"/>
                  <a:pt x="278993" y="299640"/>
                </a:cubicBezTo>
                <a:cubicBezTo>
                  <a:pt x="284051" y="296970"/>
                  <a:pt x="287769" y="292487"/>
                  <a:pt x="289459" y="287014"/>
                </a:cubicBezTo>
                <a:cubicBezTo>
                  <a:pt x="291148" y="281540"/>
                  <a:pt x="290601" y="275746"/>
                  <a:pt x="287921" y="270688"/>
                </a:cubicBezTo>
                <a:lnTo>
                  <a:pt x="287921" y="270678"/>
                </a:lnTo>
                <a:cubicBezTo>
                  <a:pt x="273312" y="242708"/>
                  <a:pt x="245181" y="226014"/>
                  <a:pt x="212671" y="226014"/>
                </a:cubicBezTo>
                <a:close/>
                <a:moveTo>
                  <a:pt x="343145" y="202185"/>
                </a:moveTo>
                <a:cubicBezTo>
                  <a:pt x="318892" y="202270"/>
                  <a:pt x="296055" y="215048"/>
                  <a:pt x="283268" y="235592"/>
                </a:cubicBezTo>
                <a:cubicBezTo>
                  <a:pt x="292054" y="243717"/>
                  <a:pt x="299198" y="253258"/>
                  <a:pt x="304520" y="263969"/>
                </a:cubicBezTo>
                <a:lnTo>
                  <a:pt x="391000" y="263969"/>
                </a:lnTo>
                <a:cubicBezTo>
                  <a:pt x="393604" y="263941"/>
                  <a:pt x="396218" y="263271"/>
                  <a:pt x="398549" y="262044"/>
                </a:cubicBezTo>
                <a:cubicBezTo>
                  <a:pt x="406693" y="257750"/>
                  <a:pt x="409817" y="247634"/>
                  <a:pt x="405523" y="239499"/>
                </a:cubicBezTo>
                <a:cubicBezTo>
                  <a:pt x="393189" y="216482"/>
                  <a:pt x="369314" y="202185"/>
                  <a:pt x="343192" y="202185"/>
                </a:cubicBezTo>
                <a:cubicBezTo>
                  <a:pt x="343183" y="202185"/>
                  <a:pt x="343164" y="202185"/>
                  <a:pt x="343145" y="202185"/>
                </a:cubicBezTo>
                <a:close/>
                <a:moveTo>
                  <a:pt x="82074" y="202185"/>
                </a:moveTo>
                <a:cubicBezTo>
                  <a:pt x="55990" y="202214"/>
                  <a:pt x="32133" y="216511"/>
                  <a:pt x="19818" y="239518"/>
                </a:cubicBezTo>
                <a:cubicBezTo>
                  <a:pt x="18592" y="241830"/>
                  <a:pt x="17931" y="244444"/>
                  <a:pt x="17893" y="247077"/>
                </a:cubicBezTo>
                <a:cubicBezTo>
                  <a:pt x="17771" y="256278"/>
                  <a:pt x="25160" y="263856"/>
                  <a:pt x="34361" y="263978"/>
                </a:cubicBezTo>
                <a:lnTo>
                  <a:pt x="120821" y="263978"/>
                </a:lnTo>
                <a:cubicBezTo>
                  <a:pt x="126144" y="253267"/>
                  <a:pt x="133288" y="243736"/>
                  <a:pt x="142064" y="235611"/>
                </a:cubicBezTo>
                <a:cubicBezTo>
                  <a:pt x="129239" y="215029"/>
                  <a:pt x="106364" y="202252"/>
                  <a:pt x="82074" y="202185"/>
                </a:cubicBezTo>
                <a:close/>
                <a:moveTo>
                  <a:pt x="212671" y="131673"/>
                </a:moveTo>
                <a:cubicBezTo>
                  <a:pt x="194854" y="131673"/>
                  <a:pt x="175301" y="143516"/>
                  <a:pt x="174451" y="169534"/>
                </a:cubicBezTo>
                <a:cubicBezTo>
                  <a:pt x="175301" y="195551"/>
                  <a:pt x="194854" y="207395"/>
                  <a:pt x="212661" y="207395"/>
                </a:cubicBezTo>
                <a:cubicBezTo>
                  <a:pt x="230488" y="207395"/>
                  <a:pt x="250050" y="195532"/>
                  <a:pt x="250881" y="169487"/>
                </a:cubicBezTo>
                <a:cubicBezTo>
                  <a:pt x="250060" y="143535"/>
                  <a:pt x="230497" y="131673"/>
                  <a:pt x="212671" y="131673"/>
                </a:cubicBezTo>
                <a:close/>
                <a:moveTo>
                  <a:pt x="343183" y="122802"/>
                </a:moveTo>
                <a:cubicBezTo>
                  <a:pt x="326291" y="122802"/>
                  <a:pt x="312466" y="136448"/>
                  <a:pt x="312296" y="153378"/>
                </a:cubicBezTo>
                <a:cubicBezTo>
                  <a:pt x="312466" y="170081"/>
                  <a:pt x="326187" y="183793"/>
                  <a:pt x="342890" y="183953"/>
                </a:cubicBezTo>
                <a:cubicBezTo>
                  <a:pt x="359943" y="184133"/>
                  <a:pt x="373919" y="170393"/>
                  <a:pt x="374079" y="153368"/>
                </a:cubicBezTo>
                <a:cubicBezTo>
                  <a:pt x="373919" y="136684"/>
                  <a:pt x="360198" y="122963"/>
                  <a:pt x="343485" y="122802"/>
                </a:cubicBezTo>
                <a:cubicBezTo>
                  <a:pt x="343381" y="122802"/>
                  <a:pt x="343287" y="122802"/>
                  <a:pt x="343183" y="122802"/>
                </a:cubicBezTo>
                <a:close/>
                <a:moveTo>
                  <a:pt x="82149" y="122783"/>
                </a:moveTo>
                <a:cubicBezTo>
                  <a:pt x="65248" y="122783"/>
                  <a:pt x="51432" y="136439"/>
                  <a:pt x="51262" y="153368"/>
                </a:cubicBezTo>
                <a:cubicBezTo>
                  <a:pt x="51423" y="170081"/>
                  <a:pt x="65144" y="183793"/>
                  <a:pt x="81857" y="183953"/>
                </a:cubicBezTo>
                <a:cubicBezTo>
                  <a:pt x="81951" y="183953"/>
                  <a:pt x="82055" y="183953"/>
                  <a:pt x="82149" y="183953"/>
                </a:cubicBezTo>
                <a:cubicBezTo>
                  <a:pt x="99051" y="183953"/>
                  <a:pt x="112876" y="170289"/>
                  <a:pt x="113036" y="153359"/>
                </a:cubicBezTo>
                <a:cubicBezTo>
                  <a:pt x="112876" y="136665"/>
                  <a:pt x="99154" y="122944"/>
                  <a:pt x="82442" y="122783"/>
                </a:cubicBezTo>
                <a:cubicBezTo>
                  <a:pt x="82347" y="122783"/>
                  <a:pt x="82243" y="122783"/>
                  <a:pt x="82149" y="122783"/>
                </a:cubicBezTo>
                <a:close/>
                <a:moveTo>
                  <a:pt x="82140" y="104910"/>
                </a:moveTo>
                <a:cubicBezTo>
                  <a:pt x="82149" y="104910"/>
                  <a:pt x="82149" y="104910"/>
                  <a:pt x="82158" y="104910"/>
                </a:cubicBezTo>
                <a:cubicBezTo>
                  <a:pt x="104854" y="104910"/>
                  <a:pt x="129815" y="120066"/>
                  <a:pt x="130966" y="153312"/>
                </a:cubicBezTo>
                <a:cubicBezTo>
                  <a:pt x="130957" y="167524"/>
                  <a:pt x="124624" y="181170"/>
                  <a:pt x="113914" y="190352"/>
                </a:cubicBezTo>
                <a:cubicBezTo>
                  <a:pt x="131174" y="197024"/>
                  <a:pt x="146075" y="209065"/>
                  <a:pt x="156219" y="224551"/>
                </a:cubicBezTo>
                <a:cubicBezTo>
                  <a:pt x="163070" y="220087"/>
                  <a:pt x="170422" y="216454"/>
                  <a:pt x="178132" y="213727"/>
                </a:cubicBezTo>
                <a:cubicBezTo>
                  <a:pt x="164561" y="203157"/>
                  <a:pt x="156531" y="186832"/>
                  <a:pt x="156521" y="169534"/>
                </a:cubicBezTo>
                <a:cubicBezTo>
                  <a:pt x="157880" y="131229"/>
                  <a:pt x="186568" y="113800"/>
                  <a:pt x="212661" y="113800"/>
                </a:cubicBezTo>
                <a:cubicBezTo>
                  <a:pt x="238764" y="113800"/>
                  <a:pt x="267461" y="131229"/>
                  <a:pt x="268811" y="169487"/>
                </a:cubicBezTo>
                <a:cubicBezTo>
                  <a:pt x="268801" y="186832"/>
                  <a:pt x="260771" y="203157"/>
                  <a:pt x="247200" y="213736"/>
                </a:cubicBezTo>
                <a:cubicBezTo>
                  <a:pt x="254901" y="216464"/>
                  <a:pt x="262252" y="220087"/>
                  <a:pt x="269103" y="224551"/>
                </a:cubicBezTo>
                <a:cubicBezTo>
                  <a:pt x="279239" y="209046"/>
                  <a:pt x="294149" y="196995"/>
                  <a:pt x="311418" y="190352"/>
                </a:cubicBezTo>
                <a:cubicBezTo>
                  <a:pt x="300717" y="181170"/>
                  <a:pt x="294385" y="167533"/>
                  <a:pt x="294375" y="153378"/>
                </a:cubicBezTo>
                <a:cubicBezTo>
                  <a:pt x="295564" y="120066"/>
                  <a:pt x="320506" y="104910"/>
                  <a:pt x="343183" y="104910"/>
                </a:cubicBezTo>
                <a:cubicBezTo>
                  <a:pt x="365860" y="104901"/>
                  <a:pt x="390820" y="120056"/>
                  <a:pt x="392009" y="153321"/>
                </a:cubicBezTo>
                <a:cubicBezTo>
                  <a:pt x="392000" y="167524"/>
                  <a:pt x="385668" y="181160"/>
                  <a:pt x="374976" y="190342"/>
                </a:cubicBezTo>
                <a:cubicBezTo>
                  <a:pt x="394812" y="197911"/>
                  <a:pt x="411204" y="212274"/>
                  <a:pt x="421320" y="231015"/>
                </a:cubicBezTo>
                <a:cubicBezTo>
                  <a:pt x="423868" y="235866"/>
                  <a:pt x="425246" y="241320"/>
                  <a:pt x="425312" y="246775"/>
                </a:cubicBezTo>
                <a:cubicBezTo>
                  <a:pt x="425539" y="265913"/>
                  <a:pt x="410147" y="281663"/>
                  <a:pt x="391009" y="281890"/>
                </a:cubicBezTo>
                <a:lnTo>
                  <a:pt x="308389" y="281890"/>
                </a:lnTo>
                <a:cubicBezTo>
                  <a:pt x="308125" y="291959"/>
                  <a:pt x="304086" y="301396"/>
                  <a:pt x="296942" y="308549"/>
                </a:cubicBezTo>
                <a:cubicBezTo>
                  <a:pt x="289544" y="315957"/>
                  <a:pt x="279710" y="320033"/>
                  <a:pt x="269245" y="320043"/>
                </a:cubicBezTo>
                <a:lnTo>
                  <a:pt x="156078" y="320043"/>
                </a:lnTo>
                <a:cubicBezTo>
                  <a:pt x="145527" y="319986"/>
                  <a:pt x="135675" y="315834"/>
                  <a:pt x="128286" y="308360"/>
                </a:cubicBezTo>
                <a:cubicBezTo>
                  <a:pt x="121237" y="301226"/>
                  <a:pt x="117235" y="291874"/>
                  <a:pt x="116943" y="281899"/>
                </a:cubicBezTo>
                <a:lnTo>
                  <a:pt x="34332" y="281899"/>
                </a:lnTo>
                <a:cubicBezTo>
                  <a:pt x="28849" y="281833"/>
                  <a:pt x="23404" y="280455"/>
                  <a:pt x="18563" y="277907"/>
                </a:cubicBezTo>
                <a:cubicBezTo>
                  <a:pt x="10353" y="273585"/>
                  <a:pt x="4323" y="266328"/>
                  <a:pt x="1577" y="257476"/>
                </a:cubicBezTo>
                <a:cubicBezTo>
                  <a:pt x="-1169" y="248624"/>
                  <a:pt x="-311" y="239225"/>
                  <a:pt x="4012" y="231025"/>
                </a:cubicBezTo>
                <a:lnTo>
                  <a:pt x="4021" y="231015"/>
                </a:lnTo>
                <a:cubicBezTo>
                  <a:pt x="14137" y="212274"/>
                  <a:pt x="30529" y="197901"/>
                  <a:pt x="50366" y="190333"/>
                </a:cubicBezTo>
                <a:cubicBezTo>
                  <a:pt x="39664" y="181151"/>
                  <a:pt x="33341" y="167524"/>
                  <a:pt x="33332" y="153368"/>
                </a:cubicBezTo>
                <a:cubicBezTo>
                  <a:pt x="34512" y="120056"/>
                  <a:pt x="59453" y="104910"/>
                  <a:pt x="82140" y="104910"/>
                </a:cubicBezTo>
                <a:close/>
                <a:moveTo>
                  <a:pt x="212670" y="44920"/>
                </a:moveTo>
                <a:cubicBezTo>
                  <a:pt x="248757" y="44920"/>
                  <a:pt x="283183" y="56244"/>
                  <a:pt x="312239" y="77666"/>
                </a:cubicBezTo>
                <a:cubicBezTo>
                  <a:pt x="316080" y="80648"/>
                  <a:pt x="316872" y="86037"/>
                  <a:pt x="314079" y="89972"/>
                </a:cubicBezTo>
                <a:cubicBezTo>
                  <a:pt x="311210" y="94001"/>
                  <a:pt x="305605" y="94945"/>
                  <a:pt x="301575" y="92086"/>
                </a:cubicBezTo>
                <a:cubicBezTo>
                  <a:pt x="248398" y="52866"/>
                  <a:pt x="176961" y="52866"/>
                  <a:pt x="123803" y="92067"/>
                </a:cubicBezTo>
                <a:cubicBezTo>
                  <a:pt x="122208" y="93209"/>
                  <a:pt x="120377" y="93756"/>
                  <a:pt x="118566" y="93756"/>
                </a:cubicBezTo>
                <a:cubicBezTo>
                  <a:pt x="115885" y="93756"/>
                  <a:pt x="113243" y="92548"/>
                  <a:pt x="111478" y="90264"/>
                </a:cubicBezTo>
                <a:cubicBezTo>
                  <a:pt x="110016" y="88367"/>
                  <a:pt x="109374" y="86018"/>
                  <a:pt x="109676" y="83640"/>
                </a:cubicBezTo>
                <a:cubicBezTo>
                  <a:pt x="109978" y="81261"/>
                  <a:pt x="111186" y="79148"/>
                  <a:pt x="113083" y="77685"/>
                </a:cubicBezTo>
                <a:lnTo>
                  <a:pt x="113111" y="77666"/>
                </a:lnTo>
                <a:cubicBezTo>
                  <a:pt x="142158" y="56244"/>
                  <a:pt x="176584" y="44920"/>
                  <a:pt x="212670" y="44920"/>
                </a:cubicBezTo>
                <a:close/>
                <a:moveTo>
                  <a:pt x="212670" y="0"/>
                </a:moveTo>
                <a:cubicBezTo>
                  <a:pt x="276501" y="0"/>
                  <a:pt x="335350" y="26923"/>
                  <a:pt x="374116" y="73853"/>
                </a:cubicBezTo>
                <a:cubicBezTo>
                  <a:pt x="377174" y="77590"/>
                  <a:pt x="376749" y="83026"/>
                  <a:pt x="373144" y="86234"/>
                </a:cubicBezTo>
                <a:cubicBezTo>
                  <a:pt x="369455" y="89518"/>
                  <a:pt x="363774" y="89188"/>
                  <a:pt x="360490" y="85498"/>
                </a:cubicBezTo>
                <a:lnTo>
                  <a:pt x="360452" y="85461"/>
                </a:lnTo>
                <a:cubicBezTo>
                  <a:pt x="324979" y="42523"/>
                  <a:pt x="271113" y="17892"/>
                  <a:pt x="212670" y="17892"/>
                </a:cubicBezTo>
                <a:cubicBezTo>
                  <a:pt x="154227" y="17892"/>
                  <a:pt x="100362" y="42523"/>
                  <a:pt x="64888" y="85461"/>
                </a:cubicBezTo>
                <a:cubicBezTo>
                  <a:pt x="63095" y="87480"/>
                  <a:pt x="60623" y="88518"/>
                  <a:pt x="58141" y="88518"/>
                </a:cubicBezTo>
                <a:cubicBezTo>
                  <a:pt x="56140" y="88518"/>
                  <a:pt x="54130" y="87839"/>
                  <a:pt x="52460" y="86470"/>
                </a:cubicBezTo>
                <a:cubicBezTo>
                  <a:pt x="50610" y="84951"/>
                  <a:pt x="49459" y="82809"/>
                  <a:pt x="49232" y="80421"/>
                </a:cubicBezTo>
                <a:cubicBezTo>
                  <a:pt x="48997" y="78034"/>
                  <a:pt x="49704" y="75703"/>
                  <a:pt x="51224" y="73853"/>
                </a:cubicBezTo>
                <a:cubicBezTo>
                  <a:pt x="89990" y="26923"/>
                  <a:pt x="148839" y="0"/>
                  <a:pt x="212670" y="0"/>
                </a:cubicBezTo>
                <a:close/>
              </a:path>
            </a:pathLst>
          </a:custGeom>
          <a:solidFill>
            <a:srgbClr val="4D38F5"/>
          </a:solidFill>
          <a:ln w="943" cap="flat">
            <a:noFill/>
            <a:prstDash val="solid"/>
            <a:miter/>
          </a:ln>
        </p:spPr>
        <p:txBody>
          <a:bodyPr rtlCol="0" anchor="ctr"/>
          <a:lstStyle/>
          <a:p>
            <a:endParaRPr lang="en-GB"/>
          </a:p>
        </p:txBody>
      </p:sp>
      <p:sp>
        <p:nvSpPr>
          <p:cNvPr id="78" name="Freeform: Shape 77">
            <a:extLst>
              <a:ext uri="{FF2B5EF4-FFF2-40B4-BE49-F238E27FC236}">
                <a16:creationId xmlns:a16="http://schemas.microsoft.com/office/drawing/2014/main" id="{F87EF13A-3307-F11F-DFE6-1A018E06083F}"/>
              </a:ext>
            </a:extLst>
          </p:cNvPr>
          <p:cNvSpPr/>
          <p:nvPr/>
        </p:nvSpPr>
        <p:spPr>
          <a:xfrm>
            <a:off x="932354" y="1066204"/>
            <a:ext cx="465585" cy="488587"/>
          </a:xfrm>
          <a:custGeom>
            <a:avLst/>
            <a:gdLst>
              <a:gd name="connsiteX0" fmla="*/ 185268 w 431999"/>
              <a:gd name="connsiteY0" fmla="*/ 312240 h 394175"/>
              <a:gd name="connsiteX1" fmla="*/ 149877 w 431999"/>
              <a:gd name="connsiteY1" fmla="*/ 349557 h 394175"/>
              <a:gd name="connsiteX2" fmla="*/ 279113 w 431999"/>
              <a:gd name="connsiteY2" fmla="*/ 349557 h 394175"/>
              <a:gd name="connsiteX3" fmla="*/ 243722 w 431999"/>
              <a:gd name="connsiteY3" fmla="*/ 312240 h 394175"/>
              <a:gd name="connsiteX4" fmla="*/ 185268 w 431999"/>
              <a:gd name="connsiteY4" fmla="*/ 312240 h 394175"/>
              <a:gd name="connsiteX5" fmla="*/ 12656 w 431999"/>
              <a:gd name="connsiteY5" fmla="*/ 215532 h 394175"/>
              <a:gd name="connsiteX6" fmla="*/ 48048 w 431999"/>
              <a:gd name="connsiteY6" fmla="*/ 252848 h 394175"/>
              <a:gd name="connsiteX7" fmla="*/ 87701 w 431999"/>
              <a:gd name="connsiteY7" fmla="*/ 252848 h 394175"/>
              <a:gd name="connsiteX8" fmla="*/ 123093 w 431999"/>
              <a:gd name="connsiteY8" fmla="*/ 215532 h 394175"/>
              <a:gd name="connsiteX9" fmla="*/ 12656 w 431999"/>
              <a:gd name="connsiteY9" fmla="*/ 215532 h 394175"/>
              <a:gd name="connsiteX10" fmla="*/ 308908 w 431999"/>
              <a:gd name="connsiteY10" fmla="*/ 215530 h 394175"/>
              <a:gd name="connsiteX11" fmla="*/ 344299 w 431999"/>
              <a:gd name="connsiteY11" fmla="*/ 252847 h 394175"/>
              <a:gd name="connsiteX12" fmla="*/ 383951 w 431999"/>
              <a:gd name="connsiteY12" fmla="*/ 252847 h 394175"/>
              <a:gd name="connsiteX13" fmla="*/ 419344 w 431999"/>
              <a:gd name="connsiteY13" fmla="*/ 215530 h 394175"/>
              <a:gd name="connsiteX14" fmla="*/ 308908 w 431999"/>
              <a:gd name="connsiteY14" fmla="*/ 215530 h 394175"/>
              <a:gd name="connsiteX15" fmla="*/ 363241 w 431999"/>
              <a:gd name="connsiteY15" fmla="*/ 116690 h 394175"/>
              <a:gd name="connsiteX16" fmla="*/ 325913 w 431999"/>
              <a:gd name="connsiteY16" fmla="*/ 202875 h 394175"/>
              <a:gd name="connsiteX17" fmla="*/ 402336 w 431999"/>
              <a:gd name="connsiteY17" fmla="*/ 202875 h 394175"/>
              <a:gd name="connsiteX18" fmla="*/ 365008 w 431999"/>
              <a:gd name="connsiteY18" fmla="*/ 116690 h 394175"/>
              <a:gd name="connsiteX19" fmla="*/ 363247 w 431999"/>
              <a:gd name="connsiteY19" fmla="*/ 116690 h 394175"/>
              <a:gd name="connsiteX20" fmla="*/ 363241 w 431999"/>
              <a:gd name="connsiteY20" fmla="*/ 116690 h 394175"/>
              <a:gd name="connsiteX21" fmla="*/ 66991 w 431999"/>
              <a:gd name="connsiteY21" fmla="*/ 116690 h 394175"/>
              <a:gd name="connsiteX22" fmla="*/ 29663 w 431999"/>
              <a:gd name="connsiteY22" fmla="*/ 202875 h 394175"/>
              <a:gd name="connsiteX23" fmla="*/ 106086 w 431999"/>
              <a:gd name="connsiteY23" fmla="*/ 202875 h 394175"/>
              <a:gd name="connsiteX24" fmla="*/ 68758 w 431999"/>
              <a:gd name="connsiteY24" fmla="*/ 116690 h 394175"/>
              <a:gd name="connsiteX25" fmla="*/ 66991 w 431999"/>
              <a:gd name="connsiteY25" fmla="*/ 116690 h 394175"/>
              <a:gd name="connsiteX26" fmla="*/ 364125 w 431999"/>
              <a:gd name="connsiteY26" fmla="*/ 91331 h 394175"/>
              <a:gd name="connsiteX27" fmla="*/ 357784 w 431999"/>
              <a:gd name="connsiteY27" fmla="*/ 97960 h 394175"/>
              <a:gd name="connsiteX28" fmla="*/ 357783 w 431999"/>
              <a:gd name="connsiteY28" fmla="*/ 98092 h 394175"/>
              <a:gd name="connsiteX29" fmla="*/ 364125 w 431999"/>
              <a:gd name="connsiteY29" fmla="*/ 104054 h 394175"/>
              <a:gd name="connsiteX30" fmla="*/ 370486 w 431999"/>
              <a:gd name="connsiteY30" fmla="*/ 97693 h 394175"/>
              <a:gd name="connsiteX31" fmla="*/ 364125 w 431999"/>
              <a:gd name="connsiteY31" fmla="*/ 91331 h 394175"/>
              <a:gd name="connsiteX32" fmla="*/ 67875 w 431999"/>
              <a:gd name="connsiteY32" fmla="*/ 91331 h 394175"/>
              <a:gd name="connsiteX33" fmla="*/ 61514 w 431999"/>
              <a:gd name="connsiteY33" fmla="*/ 97692 h 394175"/>
              <a:gd name="connsiteX34" fmla="*/ 67875 w 431999"/>
              <a:gd name="connsiteY34" fmla="*/ 104053 h 394175"/>
              <a:gd name="connsiteX35" fmla="*/ 74217 w 431999"/>
              <a:gd name="connsiteY35" fmla="*/ 98091 h 394175"/>
              <a:gd name="connsiteX36" fmla="*/ 74216 w 431999"/>
              <a:gd name="connsiteY36" fmla="*/ 97959 h 394175"/>
              <a:gd name="connsiteX37" fmla="*/ 67875 w 431999"/>
              <a:gd name="connsiteY37" fmla="*/ 91331 h 394175"/>
              <a:gd name="connsiteX38" fmla="*/ 174589 w 431999"/>
              <a:gd name="connsiteY38" fmla="*/ 70459 h 394175"/>
              <a:gd name="connsiteX39" fmla="*/ 94441 w 431999"/>
              <a:gd name="connsiteY39" fmla="*/ 91894 h 394175"/>
              <a:gd name="connsiteX40" fmla="*/ 185115 w 431999"/>
              <a:gd name="connsiteY40" fmla="*/ 91894 h 394175"/>
              <a:gd name="connsiteX41" fmla="*/ 174589 w 431999"/>
              <a:gd name="connsiteY41" fmla="*/ 70459 h 394175"/>
              <a:gd name="connsiteX42" fmla="*/ 254429 w 431999"/>
              <a:gd name="connsiteY42" fmla="*/ 70309 h 394175"/>
              <a:gd name="connsiteX43" fmla="*/ 243868 w 431999"/>
              <a:gd name="connsiteY43" fmla="*/ 91894 h 394175"/>
              <a:gd name="connsiteX44" fmla="*/ 335760 w 431999"/>
              <a:gd name="connsiteY44" fmla="*/ 91894 h 394175"/>
              <a:gd name="connsiteX45" fmla="*/ 254429 w 431999"/>
              <a:gd name="connsiteY45" fmla="*/ 70309 h 394175"/>
              <a:gd name="connsiteX46" fmla="*/ 214495 w 431999"/>
              <a:gd name="connsiteY46" fmla="*/ 58093 h 394175"/>
              <a:gd name="connsiteX47" fmla="*/ 208439 w 431999"/>
              <a:gd name="connsiteY47" fmla="*/ 64148 h 394175"/>
              <a:gd name="connsiteX48" fmla="*/ 214495 w 431999"/>
              <a:gd name="connsiteY48" fmla="*/ 70203 h 394175"/>
              <a:gd name="connsiteX49" fmla="*/ 220550 w 431999"/>
              <a:gd name="connsiteY49" fmla="*/ 64148 h 394175"/>
              <a:gd name="connsiteX50" fmla="*/ 214495 w 431999"/>
              <a:gd name="connsiteY50" fmla="*/ 58093 h 394175"/>
              <a:gd name="connsiteX51" fmla="*/ 214495 w 431999"/>
              <a:gd name="connsiteY51" fmla="*/ 45435 h 394175"/>
              <a:gd name="connsiteX52" fmla="*/ 233207 w 431999"/>
              <a:gd name="connsiteY52" fmla="*/ 64147 h 394175"/>
              <a:gd name="connsiteX53" fmla="*/ 214495 w 431999"/>
              <a:gd name="connsiteY53" fmla="*/ 82860 h 394175"/>
              <a:gd name="connsiteX54" fmla="*/ 195782 w 431999"/>
              <a:gd name="connsiteY54" fmla="*/ 64147 h 394175"/>
              <a:gd name="connsiteX55" fmla="*/ 214495 w 431999"/>
              <a:gd name="connsiteY55" fmla="*/ 45435 h 394175"/>
              <a:gd name="connsiteX56" fmla="*/ 205413 w 431999"/>
              <a:gd name="connsiteY56" fmla="*/ 37936 h 394175"/>
              <a:gd name="connsiteX57" fmla="*/ 186765 w 431999"/>
              <a:gd name="connsiteY57" fmla="*/ 63489 h 394175"/>
              <a:gd name="connsiteX58" fmla="*/ 186767 w 431999"/>
              <a:gd name="connsiteY58" fmla="*/ 63534 h 394175"/>
              <a:gd name="connsiteX59" fmla="*/ 214495 w 431999"/>
              <a:gd name="connsiteY59" fmla="*/ 91895 h 394175"/>
              <a:gd name="connsiteX60" fmla="*/ 242241 w 431999"/>
              <a:gd name="connsiteY60" fmla="*/ 64148 h 394175"/>
              <a:gd name="connsiteX61" fmla="*/ 205413 w 431999"/>
              <a:gd name="connsiteY61" fmla="*/ 37936 h 394175"/>
              <a:gd name="connsiteX62" fmla="*/ 211727 w 431999"/>
              <a:gd name="connsiteY62" fmla="*/ 12657 h 394175"/>
              <a:gd name="connsiteX63" fmla="*/ 208439 w 431999"/>
              <a:gd name="connsiteY63" fmla="*/ 15945 h 394175"/>
              <a:gd name="connsiteX64" fmla="*/ 208439 w 431999"/>
              <a:gd name="connsiteY64" fmla="*/ 24198 h 394175"/>
              <a:gd name="connsiteX65" fmla="*/ 214494 w 431999"/>
              <a:gd name="connsiteY65" fmla="*/ 23745 h 394175"/>
              <a:gd name="connsiteX66" fmla="*/ 220550 w 431999"/>
              <a:gd name="connsiteY66" fmla="*/ 24198 h 394175"/>
              <a:gd name="connsiteX67" fmla="*/ 220550 w 431999"/>
              <a:gd name="connsiteY67" fmla="*/ 15945 h 394175"/>
              <a:gd name="connsiteX68" fmla="*/ 217261 w 431999"/>
              <a:gd name="connsiteY68" fmla="*/ 12657 h 394175"/>
              <a:gd name="connsiteX69" fmla="*/ 211728 w 431999"/>
              <a:gd name="connsiteY69" fmla="*/ 0 h 394175"/>
              <a:gd name="connsiteX70" fmla="*/ 217262 w 431999"/>
              <a:gd name="connsiteY70" fmla="*/ 0 h 394175"/>
              <a:gd name="connsiteX71" fmla="*/ 233207 w 431999"/>
              <a:gd name="connsiteY71" fmla="*/ 15945 h 394175"/>
              <a:gd name="connsiteX72" fmla="*/ 233207 w 431999"/>
              <a:gd name="connsiteY72" fmla="*/ 28356 h 394175"/>
              <a:gd name="connsiteX73" fmla="*/ 254354 w 431999"/>
              <a:gd name="connsiteY73" fmla="*/ 57562 h 394175"/>
              <a:gd name="connsiteX74" fmla="*/ 350444 w 431999"/>
              <a:gd name="connsiteY74" fmla="*/ 84501 h 394175"/>
              <a:gd name="connsiteX75" fmla="*/ 364125 w 431999"/>
              <a:gd name="connsiteY75" fmla="*/ 78674 h 394175"/>
              <a:gd name="connsiteX76" fmla="*/ 383144 w 431999"/>
              <a:gd name="connsiteY76" fmla="*/ 97693 h 394175"/>
              <a:gd name="connsiteX77" fmla="*/ 376734 w 431999"/>
              <a:gd name="connsiteY77" fmla="*/ 111915 h 394175"/>
              <a:gd name="connsiteX78" fmla="*/ 416130 w 431999"/>
              <a:gd name="connsiteY78" fmla="*/ 202875 h 394175"/>
              <a:gd name="connsiteX79" fmla="*/ 425672 w 431999"/>
              <a:gd name="connsiteY79" fmla="*/ 202875 h 394175"/>
              <a:gd name="connsiteX80" fmla="*/ 431999 w 431999"/>
              <a:gd name="connsiteY80" fmla="*/ 209204 h 394175"/>
              <a:gd name="connsiteX81" fmla="*/ 431999 w 431999"/>
              <a:gd name="connsiteY81" fmla="*/ 217457 h 394175"/>
              <a:gd name="connsiteX82" fmla="*/ 383951 w 431999"/>
              <a:gd name="connsiteY82" fmla="*/ 265505 h 394175"/>
              <a:gd name="connsiteX83" fmla="*/ 344299 w 431999"/>
              <a:gd name="connsiteY83" fmla="*/ 265505 h 394175"/>
              <a:gd name="connsiteX84" fmla="*/ 296251 w 431999"/>
              <a:gd name="connsiteY84" fmla="*/ 217457 h 394175"/>
              <a:gd name="connsiteX85" fmla="*/ 296251 w 431999"/>
              <a:gd name="connsiteY85" fmla="*/ 209204 h 394175"/>
              <a:gd name="connsiteX86" fmla="*/ 302579 w 431999"/>
              <a:gd name="connsiteY86" fmla="*/ 202875 h 394175"/>
              <a:gd name="connsiteX87" fmla="*/ 312123 w 431999"/>
              <a:gd name="connsiteY87" fmla="*/ 202875 h 394175"/>
              <a:gd name="connsiteX88" fmla="*/ 351519 w 431999"/>
              <a:gd name="connsiteY88" fmla="*/ 111916 h 394175"/>
              <a:gd name="connsiteX89" fmla="*/ 346392 w 431999"/>
              <a:gd name="connsiteY89" fmla="*/ 104551 h 394175"/>
              <a:gd name="connsiteX90" fmla="*/ 239860 w 431999"/>
              <a:gd name="connsiteY90" fmla="*/ 104551 h 394175"/>
              <a:gd name="connsiteX91" fmla="*/ 239860 w 431999"/>
              <a:gd name="connsiteY91" fmla="*/ 194437 h 394175"/>
              <a:gd name="connsiteX92" fmla="*/ 233532 w 431999"/>
              <a:gd name="connsiteY92" fmla="*/ 200766 h 394175"/>
              <a:gd name="connsiteX93" fmla="*/ 227204 w 431999"/>
              <a:gd name="connsiteY93" fmla="*/ 194437 h 394175"/>
              <a:gd name="connsiteX94" fmla="*/ 227204 w 431999"/>
              <a:gd name="connsiteY94" fmla="*/ 102533 h 394175"/>
              <a:gd name="connsiteX95" fmla="*/ 201791 w 431999"/>
              <a:gd name="connsiteY95" fmla="*/ 102533 h 394175"/>
              <a:gd name="connsiteX96" fmla="*/ 201791 w 431999"/>
              <a:gd name="connsiteY96" fmla="*/ 299582 h 394175"/>
              <a:gd name="connsiteX97" fmla="*/ 227204 w 431999"/>
              <a:gd name="connsiteY97" fmla="*/ 299582 h 394175"/>
              <a:gd name="connsiteX98" fmla="*/ 227204 w 431999"/>
              <a:gd name="connsiteY98" fmla="*/ 223969 h 394175"/>
              <a:gd name="connsiteX99" fmla="*/ 233532 w 431999"/>
              <a:gd name="connsiteY99" fmla="*/ 217641 h 394175"/>
              <a:gd name="connsiteX100" fmla="*/ 239860 w 431999"/>
              <a:gd name="connsiteY100" fmla="*/ 223969 h 394175"/>
              <a:gd name="connsiteX101" fmla="*/ 239860 w 431999"/>
              <a:gd name="connsiteY101" fmla="*/ 299582 h 394175"/>
              <a:gd name="connsiteX102" fmla="*/ 243723 w 431999"/>
              <a:gd name="connsiteY102" fmla="*/ 299582 h 394175"/>
              <a:gd name="connsiteX103" fmla="*/ 291771 w 431999"/>
              <a:gd name="connsiteY103" fmla="*/ 349740 h 394175"/>
              <a:gd name="connsiteX104" fmla="*/ 305898 w 431999"/>
              <a:gd name="connsiteY104" fmla="*/ 366010 h 394175"/>
              <a:gd name="connsiteX105" fmla="*/ 305898 w 431999"/>
              <a:gd name="connsiteY105" fmla="*/ 377721 h 394175"/>
              <a:gd name="connsiteX106" fmla="*/ 289444 w 431999"/>
              <a:gd name="connsiteY106" fmla="*/ 394175 h 394175"/>
              <a:gd name="connsiteX107" fmla="*/ 229263 w 431999"/>
              <a:gd name="connsiteY107" fmla="*/ 394175 h 394175"/>
              <a:gd name="connsiteX108" fmla="*/ 222935 w 431999"/>
              <a:gd name="connsiteY108" fmla="*/ 387847 h 394175"/>
              <a:gd name="connsiteX109" fmla="*/ 229263 w 431999"/>
              <a:gd name="connsiteY109" fmla="*/ 381518 h 394175"/>
              <a:gd name="connsiteX110" fmla="*/ 289444 w 431999"/>
              <a:gd name="connsiteY110" fmla="*/ 381518 h 394175"/>
              <a:gd name="connsiteX111" fmla="*/ 293241 w 431999"/>
              <a:gd name="connsiteY111" fmla="*/ 377722 h 394175"/>
              <a:gd name="connsiteX112" fmla="*/ 293241 w 431999"/>
              <a:gd name="connsiteY112" fmla="*/ 366011 h 394175"/>
              <a:gd name="connsiteX113" fmla="*/ 289444 w 431999"/>
              <a:gd name="connsiteY113" fmla="*/ 362214 h 394175"/>
              <a:gd name="connsiteX114" fmla="*/ 139547 w 431999"/>
              <a:gd name="connsiteY114" fmla="*/ 362214 h 394175"/>
              <a:gd name="connsiteX115" fmla="*/ 135750 w 431999"/>
              <a:gd name="connsiteY115" fmla="*/ 366011 h 394175"/>
              <a:gd name="connsiteX116" fmla="*/ 135750 w 431999"/>
              <a:gd name="connsiteY116" fmla="*/ 377722 h 394175"/>
              <a:gd name="connsiteX117" fmla="*/ 139547 w 431999"/>
              <a:gd name="connsiteY117" fmla="*/ 381518 h 394175"/>
              <a:gd name="connsiteX118" fmla="*/ 199728 w 431999"/>
              <a:gd name="connsiteY118" fmla="*/ 381518 h 394175"/>
              <a:gd name="connsiteX119" fmla="*/ 206056 w 431999"/>
              <a:gd name="connsiteY119" fmla="*/ 387847 h 394175"/>
              <a:gd name="connsiteX120" fmla="*/ 199728 w 431999"/>
              <a:gd name="connsiteY120" fmla="*/ 394175 h 394175"/>
              <a:gd name="connsiteX121" fmla="*/ 139547 w 431999"/>
              <a:gd name="connsiteY121" fmla="*/ 394175 h 394175"/>
              <a:gd name="connsiteX122" fmla="*/ 123093 w 431999"/>
              <a:gd name="connsiteY122" fmla="*/ 377721 h 394175"/>
              <a:gd name="connsiteX123" fmla="*/ 123093 w 431999"/>
              <a:gd name="connsiteY123" fmla="*/ 366010 h 394175"/>
              <a:gd name="connsiteX124" fmla="*/ 137220 w 431999"/>
              <a:gd name="connsiteY124" fmla="*/ 349740 h 394175"/>
              <a:gd name="connsiteX125" fmla="*/ 185268 w 431999"/>
              <a:gd name="connsiteY125" fmla="*/ 299582 h 394175"/>
              <a:gd name="connsiteX126" fmla="*/ 189131 w 431999"/>
              <a:gd name="connsiteY126" fmla="*/ 299582 h 394175"/>
              <a:gd name="connsiteX127" fmla="*/ 189131 w 431999"/>
              <a:gd name="connsiteY127" fmla="*/ 104550 h 394175"/>
              <a:gd name="connsiteX128" fmla="*/ 85609 w 431999"/>
              <a:gd name="connsiteY128" fmla="*/ 104550 h 394175"/>
              <a:gd name="connsiteX129" fmla="*/ 80483 w 431999"/>
              <a:gd name="connsiteY129" fmla="*/ 111915 h 394175"/>
              <a:gd name="connsiteX130" fmla="*/ 119878 w 431999"/>
              <a:gd name="connsiteY130" fmla="*/ 202875 h 394175"/>
              <a:gd name="connsiteX131" fmla="*/ 129420 w 431999"/>
              <a:gd name="connsiteY131" fmla="*/ 202875 h 394175"/>
              <a:gd name="connsiteX132" fmla="*/ 135748 w 431999"/>
              <a:gd name="connsiteY132" fmla="*/ 209203 h 394175"/>
              <a:gd name="connsiteX133" fmla="*/ 135748 w 431999"/>
              <a:gd name="connsiteY133" fmla="*/ 217456 h 394175"/>
              <a:gd name="connsiteX134" fmla="*/ 87700 w 431999"/>
              <a:gd name="connsiteY134" fmla="*/ 265505 h 394175"/>
              <a:gd name="connsiteX135" fmla="*/ 48048 w 431999"/>
              <a:gd name="connsiteY135" fmla="*/ 265505 h 394175"/>
              <a:gd name="connsiteX136" fmla="*/ 0 w 431999"/>
              <a:gd name="connsiteY136" fmla="*/ 217456 h 394175"/>
              <a:gd name="connsiteX137" fmla="*/ 0 w 431999"/>
              <a:gd name="connsiteY137" fmla="*/ 209203 h 394175"/>
              <a:gd name="connsiteX138" fmla="*/ 6328 w 431999"/>
              <a:gd name="connsiteY138" fmla="*/ 202875 h 394175"/>
              <a:gd name="connsiteX139" fmla="*/ 15870 w 431999"/>
              <a:gd name="connsiteY139" fmla="*/ 202875 h 394175"/>
              <a:gd name="connsiteX140" fmla="*/ 55267 w 431999"/>
              <a:gd name="connsiteY140" fmla="*/ 111915 h 394175"/>
              <a:gd name="connsiteX141" fmla="*/ 48857 w 431999"/>
              <a:gd name="connsiteY141" fmla="*/ 97693 h 394175"/>
              <a:gd name="connsiteX142" fmla="*/ 67875 w 431999"/>
              <a:gd name="connsiteY142" fmla="*/ 78674 h 394175"/>
              <a:gd name="connsiteX143" fmla="*/ 80993 w 431999"/>
              <a:gd name="connsiteY143" fmla="*/ 83940 h 394175"/>
              <a:gd name="connsiteX144" fmla="*/ 174612 w 431999"/>
              <a:gd name="connsiteY144" fmla="*/ 57711 h 394175"/>
              <a:gd name="connsiteX145" fmla="*/ 195783 w 431999"/>
              <a:gd name="connsiteY145" fmla="*/ 28356 h 394175"/>
              <a:gd name="connsiteX146" fmla="*/ 195783 w 431999"/>
              <a:gd name="connsiteY146" fmla="*/ 15945 h 394175"/>
              <a:gd name="connsiteX147" fmla="*/ 211728 w 431999"/>
              <a:gd name="connsiteY147" fmla="*/ 0 h 39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Lst>
            <a:rect l="l" t="t" r="r" b="b"/>
            <a:pathLst>
              <a:path w="431999" h="394175">
                <a:moveTo>
                  <a:pt x="185268" y="312240"/>
                </a:moveTo>
                <a:cubicBezTo>
                  <a:pt x="167178" y="312240"/>
                  <a:pt x="149877" y="326080"/>
                  <a:pt x="149877" y="349557"/>
                </a:cubicBezTo>
                <a:lnTo>
                  <a:pt x="279113" y="349557"/>
                </a:lnTo>
                <a:cubicBezTo>
                  <a:pt x="279113" y="326113"/>
                  <a:pt x="261868" y="312240"/>
                  <a:pt x="243722" y="312240"/>
                </a:cubicBezTo>
                <a:cubicBezTo>
                  <a:pt x="237851" y="312240"/>
                  <a:pt x="191143" y="312240"/>
                  <a:pt x="185268" y="312240"/>
                </a:cubicBezTo>
                <a:close/>
                <a:moveTo>
                  <a:pt x="12656" y="215532"/>
                </a:moveTo>
                <a:cubicBezTo>
                  <a:pt x="12656" y="238975"/>
                  <a:pt x="29903" y="252848"/>
                  <a:pt x="48048" y="252848"/>
                </a:cubicBezTo>
                <a:lnTo>
                  <a:pt x="87701" y="252848"/>
                </a:lnTo>
                <a:cubicBezTo>
                  <a:pt x="105792" y="252848"/>
                  <a:pt x="123093" y="239009"/>
                  <a:pt x="123093" y="215532"/>
                </a:cubicBezTo>
                <a:cubicBezTo>
                  <a:pt x="119555" y="215532"/>
                  <a:pt x="16376" y="215532"/>
                  <a:pt x="12656" y="215532"/>
                </a:cubicBezTo>
                <a:close/>
                <a:moveTo>
                  <a:pt x="308908" y="215530"/>
                </a:moveTo>
                <a:cubicBezTo>
                  <a:pt x="308908" y="238974"/>
                  <a:pt x="326153" y="252847"/>
                  <a:pt x="344299" y="252847"/>
                </a:cubicBezTo>
                <a:lnTo>
                  <a:pt x="383951" y="252847"/>
                </a:lnTo>
                <a:cubicBezTo>
                  <a:pt x="402042" y="252847"/>
                  <a:pt x="419343" y="239009"/>
                  <a:pt x="419344" y="215530"/>
                </a:cubicBezTo>
                <a:cubicBezTo>
                  <a:pt x="415806" y="215530"/>
                  <a:pt x="312627" y="215530"/>
                  <a:pt x="308908" y="215530"/>
                </a:cubicBezTo>
                <a:close/>
                <a:moveTo>
                  <a:pt x="363241" y="116690"/>
                </a:moveTo>
                <a:lnTo>
                  <a:pt x="325913" y="202875"/>
                </a:lnTo>
                <a:lnTo>
                  <a:pt x="402336" y="202875"/>
                </a:lnTo>
                <a:lnTo>
                  <a:pt x="365008" y="116690"/>
                </a:lnTo>
                <a:cubicBezTo>
                  <a:pt x="364386" y="116724"/>
                  <a:pt x="363817" y="116716"/>
                  <a:pt x="363247" y="116690"/>
                </a:cubicBezTo>
                <a:cubicBezTo>
                  <a:pt x="363245" y="116690"/>
                  <a:pt x="363243" y="116690"/>
                  <a:pt x="363241" y="116690"/>
                </a:cubicBezTo>
                <a:close/>
                <a:moveTo>
                  <a:pt x="66991" y="116690"/>
                </a:moveTo>
                <a:lnTo>
                  <a:pt x="29663" y="202875"/>
                </a:lnTo>
                <a:lnTo>
                  <a:pt x="106086" y="202875"/>
                </a:lnTo>
                <a:lnTo>
                  <a:pt x="68758" y="116690"/>
                </a:lnTo>
                <a:cubicBezTo>
                  <a:pt x="68243" y="116718"/>
                  <a:pt x="67576" y="116722"/>
                  <a:pt x="66991" y="116690"/>
                </a:cubicBezTo>
                <a:close/>
                <a:moveTo>
                  <a:pt x="364125" y="91331"/>
                </a:moveTo>
                <a:cubicBezTo>
                  <a:pt x="360572" y="91331"/>
                  <a:pt x="357633" y="94281"/>
                  <a:pt x="357784" y="97960"/>
                </a:cubicBezTo>
                <a:cubicBezTo>
                  <a:pt x="357786" y="98004"/>
                  <a:pt x="357782" y="98048"/>
                  <a:pt x="357783" y="98092"/>
                </a:cubicBezTo>
                <a:cubicBezTo>
                  <a:pt x="357996" y="101490"/>
                  <a:pt x="360835" y="104054"/>
                  <a:pt x="364125" y="104054"/>
                </a:cubicBezTo>
                <a:cubicBezTo>
                  <a:pt x="367567" y="104054"/>
                  <a:pt x="370486" y="101253"/>
                  <a:pt x="370486" y="97693"/>
                </a:cubicBezTo>
                <a:cubicBezTo>
                  <a:pt x="370486" y="94185"/>
                  <a:pt x="367632" y="91331"/>
                  <a:pt x="364125" y="91331"/>
                </a:cubicBezTo>
                <a:close/>
                <a:moveTo>
                  <a:pt x="67875" y="91331"/>
                </a:moveTo>
                <a:cubicBezTo>
                  <a:pt x="64367" y="91331"/>
                  <a:pt x="61512" y="94185"/>
                  <a:pt x="61514" y="97692"/>
                </a:cubicBezTo>
                <a:cubicBezTo>
                  <a:pt x="61514" y="101253"/>
                  <a:pt x="64431" y="104053"/>
                  <a:pt x="67875" y="104053"/>
                </a:cubicBezTo>
                <a:cubicBezTo>
                  <a:pt x="71133" y="104053"/>
                  <a:pt x="74004" y="101513"/>
                  <a:pt x="74217" y="98091"/>
                </a:cubicBezTo>
                <a:cubicBezTo>
                  <a:pt x="74219" y="98047"/>
                  <a:pt x="74215" y="98003"/>
                  <a:pt x="74216" y="97959"/>
                </a:cubicBezTo>
                <a:cubicBezTo>
                  <a:pt x="74370" y="94241"/>
                  <a:pt x="71395" y="91331"/>
                  <a:pt x="67875" y="91331"/>
                </a:cubicBezTo>
                <a:close/>
                <a:moveTo>
                  <a:pt x="174589" y="70459"/>
                </a:moveTo>
                <a:cubicBezTo>
                  <a:pt x="146981" y="74021"/>
                  <a:pt x="120105" y="81211"/>
                  <a:pt x="94441" y="91894"/>
                </a:cubicBezTo>
                <a:lnTo>
                  <a:pt x="185115" y="91894"/>
                </a:lnTo>
                <a:cubicBezTo>
                  <a:pt x="179393" y="85848"/>
                  <a:pt x="175830" y="78336"/>
                  <a:pt x="174589" y="70459"/>
                </a:cubicBezTo>
                <a:close/>
                <a:moveTo>
                  <a:pt x="254429" y="70309"/>
                </a:moveTo>
                <a:cubicBezTo>
                  <a:pt x="253220" y="78187"/>
                  <a:pt x="249600" y="85830"/>
                  <a:pt x="243868" y="91894"/>
                </a:cubicBezTo>
                <a:lnTo>
                  <a:pt x="335760" y="91894"/>
                </a:lnTo>
                <a:cubicBezTo>
                  <a:pt x="309727" y="81056"/>
                  <a:pt x="282456" y="73816"/>
                  <a:pt x="254429" y="70309"/>
                </a:cubicBezTo>
                <a:close/>
                <a:moveTo>
                  <a:pt x="214495" y="58093"/>
                </a:moveTo>
                <a:cubicBezTo>
                  <a:pt x="211156" y="58093"/>
                  <a:pt x="208439" y="60809"/>
                  <a:pt x="208439" y="64148"/>
                </a:cubicBezTo>
                <a:cubicBezTo>
                  <a:pt x="208439" y="67486"/>
                  <a:pt x="211156" y="70203"/>
                  <a:pt x="214495" y="70203"/>
                </a:cubicBezTo>
                <a:cubicBezTo>
                  <a:pt x="217834" y="70203"/>
                  <a:pt x="220551" y="67486"/>
                  <a:pt x="220550" y="64148"/>
                </a:cubicBezTo>
                <a:cubicBezTo>
                  <a:pt x="220550" y="60809"/>
                  <a:pt x="217833" y="58093"/>
                  <a:pt x="214495" y="58093"/>
                </a:cubicBezTo>
                <a:close/>
                <a:moveTo>
                  <a:pt x="214495" y="45435"/>
                </a:moveTo>
                <a:cubicBezTo>
                  <a:pt x="224814" y="45435"/>
                  <a:pt x="233208" y="53829"/>
                  <a:pt x="233207" y="64147"/>
                </a:cubicBezTo>
                <a:cubicBezTo>
                  <a:pt x="233207" y="74465"/>
                  <a:pt x="224814" y="82860"/>
                  <a:pt x="214495" y="82860"/>
                </a:cubicBezTo>
                <a:cubicBezTo>
                  <a:pt x="204177" y="82860"/>
                  <a:pt x="195782" y="74466"/>
                  <a:pt x="195782" y="64147"/>
                </a:cubicBezTo>
                <a:cubicBezTo>
                  <a:pt x="195782" y="53829"/>
                  <a:pt x="204176" y="45435"/>
                  <a:pt x="214495" y="45435"/>
                </a:cubicBezTo>
                <a:close/>
                <a:moveTo>
                  <a:pt x="205413" y="37936"/>
                </a:moveTo>
                <a:cubicBezTo>
                  <a:pt x="194757" y="41627"/>
                  <a:pt x="187043" y="51670"/>
                  <a:pt x="186765" y="63489"/>
                </a:cubicBezTo>
                <a:cubicBezTo>
                  <a:pt x="186765" y="63504"/>
                  <a:pt x="186767" y="63518"/>
                  <a:pt x="186767" y="63534"/>
                </a:cubicBezTo>
                <a:cubicBezTo>
                  <a:pt x="186425" y="79138"/>
                  <a:pt x="199005" y="91895"/>
                  <a:pt x="214495" y="91895"/>
                </a:cubicBezTo>
                <a:cubicBezTo>
                  <a:pt x="229784" y="91895"/>
                  <a:pt x="242241" y="79469"/>
                  <a:pt x="242241" y="64148"/>
                </a:cubicBezTo>
                <a:cubicBezTo>
                  <a:pt x="242241" y="45298"/>
                  <a:pt x="223522" y="31636"/>
                  <a:pt x="205413" y="37936"/>
                </a:cubicBezTo>
                <a:close/>
                <a:moveTo>
                  <a:pt x="211727" y="12657"/>
                </a:moveTo>
                <a:cubicBezTo>
                  <a:pt x="209914" y="12657"/>
                  <a:pt x="208439" y="14132"/>
                  <a:pt x="208439" y="15945"/>
                </a:cubicBezTo>
                <a:lnTo>
                  <a:pt x="208439" y="24198"/>
                </a:lnTo>
                <a:cubicBezTo>
                  <a:pt x="210360" y="23908"/>
                  <a:pt x="212643" y="23745"/>
                  <a:pt x="214494" y="23745"/>
                </a:cubicBezTo>
                <a:cubicBezTo>
                  <a:pt x="216384" y="23745"/>
                  <a:pt x="218666" y="23913"/>
                  <a:pt x="220550" y="24198"/>
                </a:cubicBezTo>
                <a:lnTo>
                  <a:pt x="220550" y="15945"/>
                </a:lnTo>
                <a:cubicBezTo>
                  <a:pt x="220550" y="14132"/>
                  <a:pt x="219075" y="12657"/>
                  <a:pt x="217261" y="12657"/>
                </a:cubicBezTo>
                <a:close/>
                <a:moveTo>
                  <a:pt x="211728" y="0"/>
                </a:moveTo>
                <a:lnTo>
                  <a:pt x="217262" y="0"/>
                </a:lnTo>
                <a:cubicBezTo>
                  <a:pt x="226053" y="0"/>
                  <a:pt x="233207" y="7152"/>
                  <a:pt x="233207" y="15945"/>
                </a:cubicBezTo>
                <a:lnTo>
                  <a:pt x="233207" y="28356"/>
                </a:lnTo>
                <a:cubicBezTo>
                  <a:pt x="244228" y="34141"/>
                  <a:pt x="252262" y="44860"/>
                  <a:pt x="254354" y="57562"/>
                </a:cubicBezTo>
                <a:cubicBezTo>
                  <a:pt x="287645" y="61557"/>
                  <a:pt x="319919" y="70605"/>
                  <a:pt x="350444" y="84501"/>
                </a:cubicBezTo>
                <a:cubicBezTo>
                  <a:pt x="353906" y="80912"/>
                  <a:pt x="358758" y="78674"/>
                  <a:pt x="364125" y="78674"/>
                </a:cubicBezTo>
                <a:cubicBezTo>
                  <a:pt x="374612" y="78674"/>
                  <a:pt x="383144" y="87205"/>
                  <a:pt x="383144" y="97693"/>
                </a:cubicBezTo>
                <a:cubicBezTo>
                  <a:pt x="383144" y="103346"/>
                  <a:pt x="380662" y="108429"/>
                  <a:pt x="376734" y="111915"/>
                </a:cubicBezTo>
                <a:lnTo>
                  <a:pt x="416130" y="202875"/>
                </a:lnTo>
                <a:lnTo>
                  <a:pt x="425672" y="202875"/>
                </a:lnTo>
                <a:cubicBezTo>
                  <a:pt x="429167" y="202875"/>
                  <a:pt x="432000" y="205707"/>
                  <a:pt x="431999" y="209204"/>
                </a:cubicBezTo>
                <a:lnTo>
                  <a:pt x="431999" y="217457"/>
                </a:lnTo>
                <a:cubicBezTo>
                  <a:pt x="431999" y="243950"/>
                  <a:pt x="410445" y="265505"/>
                  <a:pt x="383951" y="265505"/>
                </a:cubicBezTo>
                <a:lnTo>
                  <a:pt x="344299" y="265505"/>
                </a:lnTo>
                <a:cubicBezTo>
                  <a:pt x="317806" y="265505"/>
                  <a:pt x="296251" y="243951"/>
                  <a:pt x="296251" y="217457"/>
                </a:cubicBezTo>
                <a:lnTo>
                  <a:pt x="296251" y="209204"/>
                </a:lnTo>
                <a:cubicBezTo>
                  <a:pt x="296251" y="205708"/>
                  <a:pt x="299083" y="202875"/>
                  <a:pt x="302579" y="202875"/>
                </a:cubicBezTo>
                <a:lnTo>
                  <a:pt x="312123" y="202875"/>
                </a:lnTo>
                <a:lnTo>
                  <a:pt x="351519" y="111916"/>
                </a:lnTo>
                <a:cubicBezTo>
                  <a:pt x="349270" y="109920"/>
                  <a:pt x="347498" y="107401"/>
                  <a:pt x="346392" y="104551"/>
                </a:cubicBezTo>
                <a:lnTo>
                  <a:pt x="239860" y="104551"/>
                </a:lnTo>
                <a:lnTo>
                  <a:pt x="239860" y="194437"/>
                </a:lnTo>
                <a:cubicBezTo>
                  <a:pt x="239860" y="197934"/>
                  <a:pt x="237028" y="200766"/>
                  <a:pt x="233532" y="200766"/>
                </a:cubicBezTo>
                <a:cubicBezTo>
                  <a:pt x="230037" y="200766"/>
                  <a:pt x="227204" y="197933"/>
                  <a:pt x="227204" y="194437"/>
                </a:cubicBezTo>
                <a:lnTo>
                  <a:pt x="227204" y="102533"/>
                </a:lnTo>
                <a:cubicBezTo>
                  <a:pt x="218949" y="105292"/>
                  <a:pt x="210047" y="105292"/>
                  <a:pt x="201791" y="102533"/>
                </a:cubicBezTo>
                <a:lnTo>
                  <a:pt x="201791" y="299582"/>
                </a:lnTo>
                <a:lnTo>
                  <a:pt x="227204" y="299582"/>
                </a:lnTo>
                <a:lnTo>
                  <a:pt x="227204" y="223969"/>
                </a:lnTo>
                <a:cubicBezTo>
                  <a:pt x="227204" y="220474"/>
                  <a:pt x="230037" y="217641"/>
                  <a:pt x="233532" y="217641"/>
                </a:cubicBezTo>
                <a:cubicBezTo>
                  <a:pt x="237028" y="217641"/>
                  <a:pt x="239860" y="220474"/>
                  <a:pt x="239860" y="223969"/>
                </a:cubicBezTo>
                <a:lnTo>
                  <a:pt x="239860" y="299582"/>
                </a:lnTo>
                <a:lnTo>
                  <a:pt x="243723" y="299582"/>
                </a:lnTo>
                <a:cubicBezTo>
                  <a:pt x="268682" y="299582"/>
                  <a:pt x="291771" y="318921"/>
                  <a:pt x="291771" y="349740"/>
                </a:cubicBezTo>
                <a:cubicBezTo>
                  <a:pt x="299743" y="350877"/>
                  <a:pt x="305898" y="357730"/>
                  <a:pt x="305898" y="366010"/>
                </a:cubicBezTo>
                <a:lnTo>
                  <a:pt x="305898" y="377721"/>
                </a:lnTo>
                <a:cubicBezTo>
                  <a:pt x="305898" y="386794"/>
                  <a:pt x="298517" y="394175"/>
                  <a:pt x="289444" y="394175"/>
                </a:cubicBezTo>
                <a:lnTo>
                  <a:pt x="229263" y="394175"/>
                </a:lnTo>
                <a:cubicBezTo>
                  <a:pt x="225767" y="394175"/>
                  <a:pt x="222935" y="391342"/>
                  <a:pt x="222935" y="387847"/>
                </a:cubicBezTo>
                <a:cubicBezTo>
                  <a:pt x="222935" y="384351"/>
                  <a:pt x="225767" y="381518"/>
                  <a:pt x="229263" y="381518"/>
                </a:cubicBezTo>
                <a:lnTo>
                  <a:pt x="289444" y="381518"/>
                </a:lnTo>
                <a:cubicBezTo>
                  <a:pt x="291502" y="381518"/>
                  <a:pt x="293241" y="379779"/>
                  <a:pt x="293241" y="377722"/>
                </a:cubicBezTo>
                <a:lnTo>
                  <a:pt x="293241" y="366011"/>
                </a:lnTo>
                <a:cubicBezTo>
                  <a:pt x="293241" y="363953"/>
                  <a:pt x="291502" y="362214"/>
                  <a:pt x="289444" y="362214"/>
                </a:cubicBezTo>
                <a:cubicBezTo>
                  <a:pt x="287375" y="362214"/>
                  <a:pt x="141572" y="362214"/>
                  <a:pt x="139547" y="362214"/>
                </a:cubicBezTo>
                <a:cubicBezTo>
                  <a:pt x="137489" y="362214"/>
                  <a:pt x="135750" y="363953"/>
                  <a:pt x="135750" y="366011"/>
                </a:cubicBezTo>
                <a:lnTo>
                  <a:pt x="135750" y="377722"/>
                </a:lnTo>
                <a:cubicBezTo>
                  <a:pt x="135750" y="379779"/>
                  <a:pt x="137489" y="381518"/>
                  <a:pt x="139547" y="381518"/>
                </a:cubicBezTo>
                <a:lnTo>
                  <a:pt x="199728" y="381518"/>
                </a:lnTo>
                <a:cubicBezTo>
                  <a:pt x="203224" y="381518"/>
                  <a:pt x="206056" y="384351"/>
                  <a:pt x="206056" y="387847"/>
                </a:cubicBezTo>
                <a:cubicBezTo>
                  <a:pt x="206056" y="391342"/>
                  <a:pt x="203224" y="394175"/>
                  <a:pt x="199728" y="394175"/>
                </a:cubicBezTo>
                <a:lnTo>
                  <a:pt x="139547" y="394175"/>
                </a:lnTo>
                <a:cubicBezTo>
                  <a:pt x="130475" y="394175"/>
                  <a:pt x="123093" y="386794"/>
                  <a:pt x="123093" y="377721"/>
                </a:cubicBezTo>
                <a:lnTo>
                  <a:pt x="123093" y="366010"/>
                </a:lnTo>
                <a:cubicBezTo>
                  <a:pt x="123093" y="357730"/>
                  <a:pt x="129248" y="350877"/>
                  <a:pt x="137220" y="349740"/>
                </a:cubicBezTo>
                <a:cubicBezTo>
                  <a:pt x="137220" y="318648"/>
                  <a:pt x="160545" y="299582"/>
                  <a:pt x="185268" y="299582"/>
                </a:cubicBezTo>
                <a:lnTo>
                  <a:pt x="189131" y="299582"/>
                </a:lnTo>
                <a:lnTo>
                  <a:pt x="189131" y="104550"/>
                </a:lnTo>
                <a:lnTo>
                  <a:pt x="85609" y="104550"/>
                </a:lnTo>
                <a:cubicBezTo>
                  <a:pt x="84503" y="107401"/>
                  <a:pt x="82731" y="109920"/>
                  <a:pt x="80483" y="111915"/>
                </a:cubicBezTo>
                <a:lnTo>
                  <a:pt x="119878" y="202875"/>
                </a:lnTo>
                <a:lnTo>
                  <a:pt x="129420" y="202875"/>
                </a:lnTo>
                <a:cubicBezTo>
                  <a:pt x="132916" y="202875"/>
                  <a:pt x="135748" y="205707"/>
                  <a:pt x="135748" y="209203"/>
                </a:cubicBezTo>
                <a:lnTo>
                  <a:pt x="135748" y="217456"/>
                </a:lnTo>
                <a:cubicBezTo>
                  <a:pt x="135748" y="243949"/>
                  <a:pt x="114194" y="265505"/>
                  <a:pt x="87700" y="265505"/>
                </a:cubicBezTo>
                <a:lnTo>
                  <a:pt x="48048" y="265505"/>
                </a:lnTo>
                <a:cubicBezTo>
                  <a:pt x="21555" y="265505"/>
                  <a:pt x="0" y="243950"/>
                  <a:pt x="0" y="217456"/>
                </a:cubicBezTo>
                <a:lnTo>
                  <a:pt x="0" y="209203"/>
                </a:lnTo>
                <a:cubicBezTo>
                  <a:pt x="0" y="205707"/>
                  <a:pt x="2832" y="202875"/>
                  <a:pt x="6328" y="202875"/>
                </a:cubicBezTo>
                <a:lnTo>
                  <a:pt x="15870" y="202875"/>
                </a:lnTo>
                <a:lnTo>
                  <a:pt x="55267" y="111915"/>
                </a:lnTo>
                <a:cubicBezTo>
                  <a:pt x="51339" y="108429"/>
                  <a:pt x="48857" y="103346"/>
                  <a:pt x="48857" y="97693"/>
                </a:cubicBezTo>
                <a:cubicBezTo>
                  <a:pt x="48857" y="87206"/>
                  <a:pt x="57388" y="78674"/>
                  <a:pt x="67875" y="78674"/>
                </a:cubicBezTo>
                <a:cubicBezTo>
                  <a:pt x="72958" y="78674"/>
                  <a:pt x="77578" y="80681"/>
                  <a:pt x="80993" y="83940"/>
                </a:cubicBezTo>
                <a:cubicBezTo>
                  <a:pt x="110768" y="70536"/>
                  <a:pt x="142213" y="61725"/>
                  <a:pt x="174612" y="57711"/>
                </a:cubicBezTo>
                <a:cubicBezTo>
                  <a:pt x="176664" y="44943"/>
                  <a:pt x="184720" y="34163"/>
                  <a:pt x="195783" y="28356"/>
                </a:cubicBezTo>
                <a:lnTo>
                  <a:pt x="195783" y="15945"/>
                </a:lnTo>
                <a:cubicBezTo>
                  <a:pt x="195783" y="7154"/>
                  <a:pt x="202935" y="0"/>
                  <a:pt x="211728" y="0"/>
                </a:cubicBezTo>
                <a:close/>
              </a:path>
            </a:pathLst>
          </a:custGeom>
          <a:solidFill>
            <a:srgbClr val="002060"/>
          </a:solidFill>
          <a:ln w="837" cap="flat">
            <a:noFill/>
            <a:prstDash val="solid"/>
            <a:miter/>
          </a:ln>
        </p:spPr>
        <p:txBody>
          <a:bodyPr rtlCol="0" anchor="ctr"/>
          <a:lstStyle/>
          <a:p>
            <a:endParaRPr lang="en-GB"/>
          </a:p>
        </p:txBody>
      </p:sp>
      <p:sp>
        <p:nvSpPr>
          <p:cNvPr id="80" name="TextBox 79">
            <a:extLst>
              <a:ext uri="{FF2B5EF4-FFF2-40B4-BE49-F238E27FC236}">
                <a16:creationId xmlns:a16="http://schemas.microsoft.com/office/drawing/2014/main" id="{BE1BEA5F-C97A-85A9-79B0-78084F456FE5}"/>
              </a:ext>
            </a:extLst>
          </p:cNvPr>
          <p:cNvSpPr txBox="1"/>
          <p:nvPr/>
        </p:nvSpPr>
        <p:spPr>
          <a:xfrm>
            <a:off x="1673921" y="5755773"/>
            <a:ext cx="9332977" cy="523220"/>
          </a:xfrm>
          <a:prstGeom prst="rect">
            <a:avLst/>
          </a:prstGeom>
          <a:noFill/>
        </p:spPr>
        <p:txBody>
          <a:bodyPr wrap="square">
            <a:spAutoFit/>
          </a:bodyPr>
          <a:lstStyle/>
          <a:p>
            <a:r>
              <a:rPr lang="en-US" sz="1400" b="1">
                <a:solidFill>
                  <a:srgbClr val="002060"/>
                </a:solidFill>
                <a:latin typeface="Figtree" panose="020B0604020202020204" charset="0"/>
              </a:rPr>
              <a:t>The Access Agreement legal pathway allows the parts of the REC applicable to the Consumer Consent Arrangements to apply. It is targeted and proportional approach</a:t>
            </a:r>
            <a:endParaRPr lang="en-GB" sz="1400" b="1">
              <a:solidFill>
                <a:srgbClr val="002060"/>
              </a:solidFill>
              <a:latin typeface="Figtree" panose="020B0604020202020204" charset="0"/>
            </a:endParaRPr>
          </a:p>
        </p:txBody>
      </p:sp>
      <p:sp>
        <p:nvSpPr>
          <p:cNvPr id="82" name="Freeform: Shape 81">
            <a:extLst>
              <a:ext uri="{FF2B5EF4-FFF2-40B4-BE49-F238E27FC236}">
                <a16:creationId xmlns:a16="http://schemas.microsoft.com/office/drawing/2014/main" id="{BFA77E1E-8D50-88B8-F55D-90C2A1DE0633}"/>
              </a:ext>
            </a:extLst>
          </p:cNvPr>
          <p:cNvSpPr/>
          <p:nvPr/>
        </p:nvSpPr>
        <p:spPr>
          <a:xfrm>
            <a:off x="789176" y="5799965"/>
            <a:ext cx="478896" cy="479027"/>
          </a:xfrm>
          <a:custGeom>
            <a:avLst/>
            <a:gdLst>
              <a:gd name="connsiteX0" fmla="*/ 311723 w 432000"/>
              <a:gd name="connsiteY0" fmla="*/ 135734 h 432000"/>
              <a:gd name="connsiteX1" fmla="*/ 326615 w 432000"/>
              <a:gd name="connsiteY1" fmla="*/ 142374 h 432000"/>
              <a:gd name="connsiteX2" fmla="*/ 332454 w 432000"/>
              <a:gd name="connsiteY2" fmla="*/ 157604 h 432000"/>
              <a:gd name="connsiteX3" fmla="*/ 325814 w 432000"/>
              <a:gd name="connsiteY3" fmla="*/ 172504 h 432000"/>
              <a:gd name="connsiteX4" fmla="*/ 201470 w 432000"/>
              <a:gd name="connsiteY4" fmla="*/ 290427 h 432000"/>
              <a:gd name="connsiteX5" fmla="*/ 186806 w 432000"/>
              <a:gd name="connsiteY5" fmla="*/ 296274 h 432000"/>
              <a:gd name="connsiteX6" fmla="*/ 171542 w 432000"/>
              <a:gd name="connsiteY6" fmla="*/ 289828 h 432000"/>
              <a:gd name="connsiteX7" fmla="*/ 106160 w 432000"/>
              <a:gd name="connsiteY7" fmla="*/ 222699 h 432000"/>
              <a:gd name="connsiteX8" fmla="*/ 100119 w 432000"/>
              <a:gd name="connsiteY8" fmla="*/ 207554 h 432000"/>
              <a:gd name="connsiteX9" fmla="*/ 106557 w 432000"/>
              <a:gd name="connsiteY9" fmla="*/ 192569 h 432000"/>
              <a:gd name="connsiteX10" fmla="*/ 136687 w 432000"/>
              <a:gd name="connsiteY10" fmla="*/ 192965 h 432000"/>
              <a:gd name="connsiteX11" fmla="*/ 187405 w 432000"/>
              <a:gd name="connsiteY11" fmla="*/ 245033 h 432000"/>
              <a:gd name="connsiteX12" fmla="*/ 296493 w 432000"/>
              <a:gd name="connsiteY12" fmla="*/ 141572 h 432000"/>
              <a:gd name="connsiteX13" fmla="*/ 311723 w 432000"/>
              <a:gd name="connsiteY13" fmla="*/ 135734 h 432000"/>
              <a:gd name="connsiteX14" fmla="*/ 216000 w 432000"/>
              <a:gd name="connsiteY14" fmla="*/ 43200 h 432000"/>
              <a:gd name="connsiteX15" fmla="*/ 43200 w 432000"/>
              <a:gd name="connsiteY15" fmla="*/ 216000 h 432000"/>
              <a:gd name="connsiteX16" fmla="*/ 216000 w 432000"/>
              <a:gd name="connsiteY16" fmla="*/ 388800 h 432000"/>
              <a:gd name="connsiteX17" fmla="*/ 388800 w 432000"/>
              <a:gd name="connsiteY17" fmla="*/ 216000 h 432000"/>
              <a:gd name="connsiteX18" fmla="*/ 216000 w 432000"/>
              <a:gd name="connsiteY18" fmla="*/ 43200 h 432000"/>
              <a:gd name="connsiteX19" fmla="*/ 216000 w 432000"/>
              <a:gd name="connsiteY19" fmla="*/ 0 h 432000"/>
              <a:gd name="connsiteX20" fmla="*/ 432000 w 432000"/>
              <a:gd name="connsiteY20" fmla="*/ 216000 h 432000"/>
              <a:gd name="connsiteX21" fmla="*/ 216000 w 432000"/>
              <a:gd name="connsiteY21" fmla="*/ 432000 h 432000"/>
              <a:gd name="connsiteX22" fmla="*/ 0 w 432000"/>
              <a:gd name="connsiteY22" fmla="*/ 216000 h 432000"/>
              <a:gd name="connsiteX23" fmla="*/ 216000 w 432000"/>
              <a:gd name="connsiteY23" fmla="*/ 0 h 432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32000" h="432000">
                <a:moveTo>
                  <a:pt x="311723" y="135734"/>
                </a:moveTo>
                <a:cubicBezTo>
                  <a:pt x="317410" y="135885"/>
                  <a:pt x="322700" y="138248"/>
                  <a:pt x="326615" y="142374"/>
                </a:cubicBezTo>
                <a:cubicBezTo>
                  <a:pt x="330539" y="146500"/>
                  <a:pt x="332614" y="151908"/>
                  <a:pt x="332454" y="157604"/>
                </a:cubicBezTo>
                <a:cubicBezTo>
                  <a:pt x="332302" y="163299"/>
                  <a:pt x="329940" y="168589"/>
                  <a:pt x="325814" y="172504"/>
                </a:cubicBezTo>
                <a:lnTo>
                  <a:pt x="201470" y="290427"/>
                </a:lnTo>
                <a:cubicBezTo>
                  <a:pt x="197479" y="294198"/>
                  <a:pt x="192273" y="296274"/>
                  <a:pt x="186806" y="296274"/>
                </a:cubicBezTo>
                <a:cubicBezTo>
                  <a:pt x="181009" y="296274"/>
                  <a:pt x="175584" y="293979"/>
                  <a:pt x="171542" y="289828"/>
                </a:cubicBezTo>
                <a:lnTo>
                  <a:pt x="106160" y="222699"/>
                </a:lnTo>
                <a:cubicBezTo>
                  <a:pt x="102186" y="218624"/>
                  <a:pt x="100043" y="213249"/>
                  <a:pt x="100119" y="207554"/>
                </a:cubicBezTo>
                <a:cubicBezTo>
                  <a:pt x="100195" y="201858"/>
                  <a:pt x="102481" y="196543"/>
                  <a:pt x="106557" y="192569"/>
                </a:cubicBezTo>
                <a:cubicBezTo>
                  <a:pt x="114969" y="184376"/>
                  <a:pt x="128486" y="184553"/>
                  <a:pt x="136687" y="192965"/>
                </a:cubicBezTo>
                <a:lnTo>
                  <a:pt x="187405" y="245033"/>
                </a:lnTo>
                <a:lnTo>
                  <a:pt x="296493" y="141572"/>
                </a:lnTo>
                <a:cubicBezTo>
                  <a:pt x="300619" y="137657"/>
                  <a:pt x="306028" y="135573"/>
                  <a:pt x="311723" y="135734"/>
                </a:cubicBezTo>
                <a:close/>
                <a:moveTo>
                  <a:pt x="216000" y="43200"/>
                </a:moveTo>
                <a:cubicBezTo>
                  <a:pt x="120614" y="43200"/>
                  <a:pt x="43200" y="120614"/>
                  <a:pt x="43200" y="216000"/>
                </a:cubicBezTo>
                <a:cubicBezTo>
                  <a:pt x="43200" y="311361"/>
                  <a:pt x="120614" y="388800"/>
                  <a:pt x="216000" y="388800"/>
                </a:cubicBezTo>
                <a:cubicBezTo>
                  <a:pt x="311361" y="388800"/>
                  <a:pt x="388800" y="311361"/>
                  <a:pt x="388800" y="216000"/>
                </a:cubicBezTo>
                <a:cubicBezTo>
                  <a:pt x="388800" y="120614"/>
                  <a:pt x="311361" y="43200"/>
                  <a:pt x="216000" y="43200"/>
                </a:cubicBezTo>
                <a:close/>
                <a:moveTo>
                  <a:pt x="216000" y="0"/>
                </a:moveTo>
                <a:cubicBezTo>
                  <a:pt x="335214" y="0"/>
                  <a:pt x="432000" y="96787"/>
                  <a:pt x="432000" y="216000"/>
                </a:cubicBezTo>
                <a:cubicBezTo>
                  <a:pt x="432000" y="335213"/>
                  <a:pt x="335214" y="432000"/>
                  <a:pt x="216000" y="432000"/>
                </a:cubicBezTo>
                <a:cubicBezTo>
                  <a:pt x="96787" y="432000"/>
                  <a:pt x="0" y="335213"/>
                  <a:pt x="0" y="216000"/>
                </a:cubicBezTo>
                <a:cubicBezTo>
                  <a:pt x="0" y="96787"/>
                  <a:pt x="96787" y="0"/>
                  <a:pt x="216000" y="0"/>
                </a:cubicBezTo>
                <a:close/>
              </a:path>
            </a:pathLst>
          </a:custGeom>
          <a:solidFill>
            <a:srgbClr val="002060"/>
          </a:solidFill>
          <a:ln w="841" cap="flat">
            <a:noFill/>
            <a:prstDash val="solid"/>
            <a:miter/>
          </a:ln>
        </p:spPr>
        <p:txBody>
          <a:bodyPr rtlCol="0" anchor="ctr"/>
          <a:lstStyle/>
          <a:p>
            <a:endParaRPr lang="en-GB"/>
          </a:p>
        </p:txBody>
      </p:sp>
    </p:spTree>
    <p:extLst>
      <p:ext uri="{BB962C8B-B14F-4D97-AF65-F5344CB8AC3E}">
        <p14:creationId xmlns:p14="http://schemas.microsoft.com/office/powerpoint/2010/main" val="2003149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3CDA575-8AD9-2106-2E03-AF1BAEBFC7AF}"/>
              </a:ext>
            </a:extLst>
          </p:cNvPr>
          <p:cNvSpPr txBox="1">
            <a:spLocks/>
          </p:cNvSpPr>
          <p:nvPr/>
        </p:nvSpPr>
        <p:spPr>
          <a:xfrm>
            <a:off x="1028035" y="0"/>
            <a:ext cx="9666049" cy="988088"/>
          </a:xfrm>
          <a:prstGeom prst="rect">
            <a:avLst/>
          </a:prstGeom>
          <a:noFill/>
          <a:ln>
            <a:noFill/>
          </a:ln>
        </p:spPr>
        <p:txBody>
          <a:bodyPr vert="horz" wrap="square" lIns="0" tIns="0" rIns="0" bIns="0" anchor="ctr" anchorCtr="1" compatLnSpc="1">
            <a:normAutofit/>
          </a:bodyPr>
          <a:lstStyle>
            <a:lvl1pPr marL="0" marR="0" lvl="0" indent="0" algn="ctr" defTabSz="914400" rtl="0" fontAlgn="auto" hangingPunct="1">
              <a:lnSpc>
                <a:spcPct val="90000"/>
              </a:lnSpc>
              <a:spcBef>
                <a:spcPts val="0"/>
              </a:spcBef>
              <a:spcAft>
                <a:spcPts val="0"/>
              </a:spcAft>
              <a:buNone/>
              <a:tabLst/>
              <a:defRPr lang="en-US" sz="6000" b="1" i="0" u="none" strike="noStrike" kern="1200" cap="none" spc="100" baseline="0">
                <a:solidFill>
                  <a:srgbClr val="201E2E"/>
                </a:solidFill>
                <a:uFillTx/>
                <a:latin typeface="Figtree ExtraBold" pitchFamily="2"/>
                <a:ea typeface="Figtree ExtraBold" pitchFamily="2"/>
                <a:cs typeface="Arial"/>
              </a:defRPr>
            </a:lvl1pPr>
          </a:lstStyle>
          <a:p>
            <a:r>
              <a:rPr lang="en-GB" sz="3200"/>
              <a:t>What is the Access Agreement</a:t>
            </a:r>
          </a:p>
        </p:txBody>
      </p:sp>
      <p:grpSp>
        <p:nvGrpSpPr>
          <p:cNvPr id="5" name="Group 4">
            <a:extLst>
              <a:ext uri="{FF2B5EF4-FFF2-40B4-BE49-F238E27FC236}">
                <a16:creationId xmlns:a16="http://schemas.microsoft.com/office/drawing/2014/main" id="{4EB815F6-DAE9-1CD4-D71A-AF7D504E656D}"/>
              </a:ext>
            </a:extLst>
          </p:cNvPr>
          <p:cNvGrpSpPr/>
          <p:nvPr/>
        </p:nvGrpSpPr>
        <p:grpSpPr>
          <a:xfrm>
            <a:off x="517093" y="1468121"/>
            <a:ext cx="11132161" cy="4753276"/>
            <a:chOff x="517093" y="1468121"/>
            <a:chExt cx="11132161" cy="4753276"/>
          </a:xfrm>
        </p:grpSpPr>
        <p:grpSp>
          <p:nvGrpSpPr>
            <p:cNvPr id="6" name="Group 5">
              <a:extLst>
                <a:ext uri="{FF2B5EF4-FFF2-40B4-BE49-F238E27FC236}">
                  <a16:creationId xmlns:a16="http://schemas.microsoft.com/office/drawing/2014/main" id="{9D1B5FB5-0FDE-4C93-B31D-5E165597FC68}"/>
                </a:ext>
              </a:extLst>
            </p:cNvPr>
            <p:cNvGrpSpPr/>
            <p:nvPr/>
          </p:nvGrpSpPr>
          <p:grpSpPr>
            <a:xfrm>
              <a:off x="743106" y="1468121"/>
              <a:ext cx="723111" cy="4753276"/>
              <a:chOff x="563734" y="1549569"/>
              <a:chExt cx="807866" cy="4925658"/>
            </a:xfrm>
          </p:grpSpPr>
          <p:sp>
            <p:nvSpPr>
              <p:cNvPr id="63" name="Rectangle 62">
                <a:extLst>
                  <a:ext uri="{FF2B5EF4-FFF2-40B4-BE49-F238E27FC236}">
                    <a16:creationId xmlns:a16="http://schemas.microsoft.com/office/drawing/2014/main" id="{0383E579-568A-4C78-2B4E-8297DA3E3A31}"/>
                  </a:ext>
                </a:extLst>
              </p:cNvPr>
              <p:cNvSpPr/>
              <p:nvPr/>
            </p:nvSpPr>
            <p:spPr>
              <a:xfrm rot="16200000">
                <a:off x="-1320557" y="3807240"/>
                <a:ext cx="4178898" cy="410316"/>
              </a:xfrm>
              <a:prstGeom prst="rect">
                <a:avLst/>
              </a:prstGeom>
              <a:solidFill>
                <a:schemeClr val="bg1"/>
              </a:solidFill>
              <a:ln>
                <a:noFill/>
              </a:ln>
              <a:effectLst>
                <a:outerShdw blurRad="508000" dist="127000" dir="105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4" name="Rectangle 63">
                <a:extLst>
                  <a:ext uri="{FF2B5EF4-FFF2-40B4-BE49-F238E27FC236}">
                    <a16:creationId xmlns:a16="http://schemas.microsoft.com/office/drawing/2014/main" id="{D51B5F2D-7E72-AE56-C36D-C2C8CFCD9436}"/>
                  </a:ext>
                </a:extLst>
              </p:cNvPr>
              <p:cNvSpPr/>
              <p:nvPr/>
            </p:nvSpPr>
            <p:spPr>
              <a:xfrm rot="16200000">
                <a:off x="-1495162" y="3608465"/>
                <a:ext cx="4925658" cy="8078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7" name="Group 6">
              <a:extLst>
                <a:ext uri="{FF2B5EF4-FFF2-40B4-BE49-F238E27FC236}">
                  <a16:creationId xmlns:a16="http://schemas.microsoft.com/office/drawing/2014/main" id="{96974B07-3391-6DDC-5176-BD9C8F05A064}"/>
                </a:ext>
              </a:extLst>
            </p:cNvPr>
            <p:cNvGrpSpPr/>
            <p:nvPr/>
          </p:nvGrpSpPr>
          <p:grpSpPr>
            <a:xfrm>
              <a:off x="7506231" y="1468121"/>
              <a:ext cx="723111" cy="4753276"/>
              <a:chOff x="563734" y="1549569"/>
              <a:chExt cx="807866" cy="4925658"/>
            </a:xfrm>
          </p:grpSpPr>
          <p:sp>
            <p:nvSpPr>
              <p:cNvPr id="61" name="Rectangle 60">
                <a:extLst>
                  <a:ext uri="{FF2B5EF4-FFF2-40B4-BE49-F238E27FC236}">
                    <a16:creationId xmlns:a16="http://schemas.microsoft.com/office/drawing/2014/main" id="{3B23B31B-76CA-C83F-8B1E-C94A78A5CDC7}"/>
                  </a:ext>
                </a:extLst>
              </p:cNvPr>
              <p:cNvSpPr/>
              <p:nvPr/>
            </p:nvSpPr>
            <p:spPr>
              <a:xfrm rot="16200000">
                <a:off x="-1320557" y="3807240"/>
                <a:ext cx="4178898" cy="410316"/>
              </a:xfrm>
              <a:prstGeom prst="rect">
                <a:avLst/>
              </a:prstGeom>
              <a:solidFill>
                <a:schemeClr val="bg1"/>
              </a:solidFill>
              <a:ln>
                <a:noFill/>
              </a:ln>
              <a:effectLst>
                <a:outerShdw blurRad="508000" dist="127000" dir="105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2" name="Rectangle 61">
                <a:extLst>
                  <a:ext uri="{FF2B5EF4-FFF2-40B4-BE49-F238E27FC236}">
                    <a16:creationId xmlns:a16="http://schemas.microsoft.com/office/drawing/2014/main" id="{840E25DA-B6FE-F6C4-9E73-9B9D2772B6F6}"/>
                  </a:ext>
                </a:extLst>
              </p:cNvPr>
              <p:cNvSpPr/>
              <p:nvPr/>
            </p:nvSpPr>
            <p:spPr>
              <a:xfrm rot="16200000">
                <a:off x="-1495162" y="3608465"/>
                <a:ext cx="4925658" cy="8078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8" name="Group 7">
              <a:extLst>
                <a:ext uri="{FF2B5EF4-FFF2-40B4-BE49-F238E27FC236}">
                  <a16:creationId xmlns:a16="http://schemas.microsoft.com/office/drawing/2014/main" id="{8743DE67-2053-C8BA-AC74-BD9F366A00FA}"/>
                </a:ext>
              </a:extLst>
            </p:cNvPr>
            <p:cNvGrpSpPr/>
            <p:nvPr/>
          </p:nvGrpSpPr>
          <p:grpSpPr>
            <a:xfrm>
              <a:off x="7280219" y="2042740"/>
              <a:ext cx="2114659" cy="1264707"/>
              <a:chOff x="5460164" y="1478715"/>
              <a:chExt cx="1585994" cy="948530"/>
            </a:xfrm>
          </p:grpSpPr>
          <p:grpSp>
            <p:nvGrpSpPr>
              <p:cNvPr id="57" name="Group 56">
                <a:extLst>
                  <a:ext uri="{FF2B5EF4-FFF2-40B4-BE49-F238E27FC236}">
                    <a16:creationId xmlns:a16="http://schemas.microsoft.com/office/drawing/2014/main" id="{698D07CC-D9D3-FE38-1FF6-1A5154398CDE}"/>
                  </a:ext>
                </a:extLst>
              </p:cNvPr>
              <p:cNvGrpSpPr/>
              <p:nvPr/>
            </p:nvGrpSpPr>
            <p:grpSpPr>
              <a:xfrm>
                <a:off x="5460164" y="2160564"/>
                <a:ext cx="169509" cy="266681"/>
                <a:chOff x="5460164" y="2160564"/>
                <a:chExt cx="169509" cy="266681"/>
              </a:xfrm>
            </p:grpSpPr>
            <p:sp>
              <p:nvSpPr>
                <p:cNvPr id="59" name="Right Triangle 58">
                  <a:extLst>
                    <a:ext uri="{FF2B5EF4-FFF2-40B4-BE49-F238E27FC236}">
                      <a16:creationId xmlns:a16="http://schemas.microsoft.com/office/drawing/2014/main" id="{FECCFA42-DA27-F36D-CC9C-C1BE2550EA35}"/>
                    </a:ext>
                  </a:extLst>
                </p:cNvPr>
                <p:cNvSpPr/>
                <p:nvPr/>
              </p:nvSpPr>
              <p:spPr>
                <a:xfrm rot="16200000" flipH="1">
                  <a:off x="5411578" y="2209150"/>
                  <a:ext cx="266681" cy="169509"/>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60" name="Right Triangle 59">
                  <a:extLst>
                    <a:ext uri="{FF2B5EF4-FFF2-40B4-BE49-F238E27FC236}">
                      <a16:creationId xmlns:a16="http://schemas.microsoft.com/office/drawing/2014/main" id="{2C34455D-5727-A7D1-1931-2DB68C1D7050}"/>
                    </a:ext>
                  </a:extLst>
                </p:cNvPr>
                <p:cNvSpPr/>
                <p:nvPr/>
              </p:nvSpPr>
              <p:spPr>
                <a:xfrm rot="16200000" flipH="1">
                  <a:off x="5411578" y="2209150"/>
                  <a:ext cx="266681" cy="169509"/>
                </a:xfrm>
                <a:prstGeom prst="rtTriangl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58" name="Arrow: Pentagon 57">
                <a:extLst>
                  <a:ext uri="{FF2B5EF4-FFF2-40B4-BE49-F238E27FC236}">
                    <a16:creationId xmlns:a16="http://schemas.microsoft.com/office/drawing/2014/main" id="{490BD9BE-46C6-A4C3-F069-C196FE0F6B7C}"/>
                  </a:ext>
                </a:extLst>
              </p:cNvPr>
              <p:cNvSpPr/>
              <p:nvPr/>
            </p:nvSpPr>
            <p:spPr>
              <a:xfrm>
                <a:off x="5460164" y="1478715"/>
                <a:ext cx="1585994" cy="681848"/>
              </a:xfrm>
              <a:prstGeom prst="homePlate">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grpSp>
        <p:grpSp>
          <p:nvGrpSpPr>
            <p:cNvPr id="9" name="Group 8">
              <a:extLst>
                <a:ext uri="{FF2B5EF4-FFF2-40B4-BE49-F238E27FC236}">
                  <a16:creationId xmlns:a16="http://schemas.microsoft.com/office/drawing/2014/main" id="{F84E8C09-BD21-3F5E-CB18-7DF5AC1322B8}"/>
                </a:ext>
              </a:extLst>
            </p:cNvPr>
            <p:cNvGrpSpPr/>
            <p:nvPr/>
          </p:nvGrpSpPr>
          <p:grpSpPr>
            <a:xfrm>
              <a:off x="5251855" y="1468121"/>
              <a:ext cx="723111" cy="4753276"/>
              <a:chOff x="563734" y="1549569"/>
              <a:chExt cx="807866" cy="4925658"/>
            </a:xfrm>
          </p:grpSpPr>
          <p:sp>
            <p:nvSpPr>
              <p:cNvPr id="55" name="Rectangle 54">
                <a:extLst>
                  <a:ext uri="{FF2B5EF4-FFF2-40B4-BE49-F238E27FC236}">
                    <a16:creationId xmlns:a16="http://schemas.microsoft.com/office/drawing/2014/main" id="{3CC5F1DC-C1E5-3ECF-FC66-218305D2C99C}"/>
                  </a:ext>
                </a:extLst>
              </p:cNvPr>
              <p:cNvSpPr/>
              <p:nvPr/>
            </p:nvSpPr>
            <p:spPr>
              <a:xfrm rot="16200000">
                <a:off x="-1320557" y="3807240"/>
                <a:ext cx="4178898" cy="410316"/>
              </a:xfrm>
              <a:prstGeom prst="rect">
                <a:avLst/>
              </a:prstGeom>
              <a:solidFill>
                <a:schemeClr val="bg1"/>
              </a:solidFill>
              <a:ln>
                <a:noFill/>
              </a:ln>
              <a:effectLst>
                <a:outerShdw blurRad="508000" dist="127000" dir="105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6" name="Rectangle 55">
                <a:extLst>
                  <a:ext uri="{FF2B5EF4-FFF2-40B4-BE49-F238E27FC236}">
                    <a16:creationId xmlns:a16="http://schemas.microsoft.com/office/drawing/2014/main" id="{3AB9380E-D2C6-B2D5-B380-8ABB9D9AB07D}"/>
                  </a:ext>
                </a:extLst>
              </p:cNvPr>
              <p:cNvSpPr/>
              <p:nvPr/>
            </p:nvSpPr>
            <p:spPr>
              <a:xfrm rot="16200000">
                <a:off x="-1495162" y="3608465"/>
                <a:ext cx="4925658" cy="8078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0" name="Group 9">
              <a:extLst>
                <a:ext uri="{FF2B5EF4-FFF2-40B4-BE49-F238E27FC236}">
                  <a16:creationId xmlns:a16="http://schemas.microsoft.com/office/drawing/2014/main" id="{E01BD9EF-1758-73A8-446E-56E72D474E18}"/>
                </a:ext>
              </a:extLst>
            </p:cNvPr>
            <p:cNvGrpSpPr/>
            <p:nvPr/>
          </p:nvGrpSpPr>
          <p:grpSpPr>
            <a:xfrm>
              <a:off x="5025843" y="2042740"/>
              <a:ext cx="2114659" cy="1264707"/>
              <a:chOff x="3769382" y="1478715"/>
              <a:chExt cx="1585994" cy="948530"/>
            </a:xfrm>
          </p:grpSpPr>
          <p:grpSp>
            <p:nvGrpSpPr>
              <p:cNvPr id="51" name="Group 50">
                <a:extLst>
                  <a:ext uri="{FF2B5EF4-FFF2-40B4-BE49-F238E27FC236}">
                    <a16:creationId xmlns:a16="http://schemas.microsoft.com/office/drawing/2014/main" id="{C34C17BE-D614-D539-0485-A8CAD584B05E}"/>
                  </a:ext>
                </a:extLst>
              </p:cNvPr>
              <p:cNvGrpSpPr/>
              <p:nvPr/>
            </p:nvGrpSpPr>
            <p:grpSpPr>
              <a:xfrm>
                <a:off x="3769382" y="2160564"/>
                <a:ext cx="169509" cy="266681"/>
                <a:chOff x="3769382" y="2160564"/>
                <a:chExt cx="169509" cy="266681"/>
              </a:xfrm>
            </p:grpSpPr>
            <p:sp>
              <p:nvSpPr>
                <p:cNvPr id="53" name="Right Triangle 52">
                  <a:extLst>
                    <a:ext uri="{FF2B5EF4-FFF2-40B4-BE49-F238E27FC236}">
                      <a16:creationId xmlns:a16="http://schemas.microsoft.com/office/drawing/2014/main" id="{AF5BEB20-C06F-97EA-6A8F-D78114D1E618}"/>
                    </a:ext>
                  </a:extLst>
                </p:cNvPr>
                <p:cNvSpPr/>
                <p:nvPr/>
              </p:nvSpPr>
              <p:spPr>
                <a:xfrm rot="16200000" flipH="1">
                  <a:off x="3720796" y="2209150"/>
                  <a:ext cx="266681" cy="169509"/>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4" name="Right Triangle 53">
                  <a:extLst>
                    <a:ext uri="{FF2B5EF4-FFF2-40B4-BE49-F238E27FC236}">
                      <a16:creationId xmlns:a16="http://schemas.microsoft.com/office/drawing/2014/main" id="{A9E14DEA-9844-B403-8E29-BAAF7EB644D4}"/>
                    </a:ext>
                  </a:extLst>
                </p:cNvPr>
                <p:cNvSpPr/>
                <p:nvPr/>
              </p:nvSpPr>
              <p:spPr>
                <a:xfrm rot="16200000" flipH="1">
                  <a:off x="3720796" y="2209150"/>
                  <a:ext cx="266681" cy="169509"/>
                </a:xfrm>
                <a:prstGeom prst="rtTriangle">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52" name="Arrow: Pentagon 51">
                <a:extLst>
                  <a:ext uri="{FF2B5EF4-FFF2-40B4-BE49-F238E27FC236}">
                    <a16:creationId xmlns:a16="http://schemas.microsoft.com/office/drawing/2014/main" id="{2F430522-AC9F-36A4-8870-A35C3323074A}"/>
                  </a:ext>
                </a:extLst>
              </p:cNvPr>
              <p:cNvSpPr/>
              <p:nvPr/>
            </p:nvSpPr>
            <p:spPr>
              <a:xfrm>
                <a:off x="3769382" y="1478715"/>
                <a:ext cx="1585994" cy="681848"/>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grpSp>
        <p:grpSp>
          <p:nvGrpSpPr>
            <p:cNvPr id="11" name="Group 10">
              <a:extLst>
                <a:ext uri="{FF2B5EF4-FFF2-40B4-BE49-F238E27FC236}">
                  <a16:creationId xmlns:a16="http://schemas.microsoft.com/office/drawing/2014/main" id="{1F8F2C71-6DC3-3AB9-CE2B-4408B06E2CAD}"/>
                </a:ext>
              </a:extLst>
            </p:cNvPr>
            <p:cNvGrpSpPr/>
            <p:nvPr/>
          </p:nvGrpSpPr>
          <p:grpSpPr>
            <a:xfrm>
              <a:off x="2997481" y="1468121"/>
              <a:ext cx="723111" cy="4753276"/>
              <a:chOff x="563734" y="1549569"/>
              <a:chExt cx="807866" cy="4925658"/>
            </a:xfrm>
          </p:grpSpPr>
          <p:sp>
            <p:nvSpPr>
              <p:cNvPr id="49" name="Rectangle 48">
                <a:extLst>
                  <a:ext uri="{FF2B5EF4-FFF2-40B4-BE49-F238E27FC236}">
                    <a16:creationId xmlns:a16="http://schemas.microsoft.com/office/drawing/2014/main" id="{D7DC77D9-35AC-75ED-57A1-2ECAD6F4373E}"/>
                  </a:ext>
                </a:extLst>
              </p:cNvPr>
              <p:cNvSpPr/>
              <p:nvPr/>
            </p:nvSpPr>
            <p:spPr>
              <a:xfrm rot="16200000">
                <a:off x="-1320557" y="3807240"/>
                <a:ext cx="4178898" cy="410316"/>
              </a:xfrm>
              <a:prstGeom prst="rect">
                <a:avLst/>
              </a:prstGeom>
              <a:solidFill>
                <a:schemeClr val="bg1"/>
              </a:solidFill>
              <a:ln>
                <a:noFill/>
              </a:ln>
              <a:effectLst>
                <a:outerShdw blurRad="508000" dist="127000" dir="105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50" name="Rectangle 49">
                <a:extLst>
                  <a:ext uri="{FF2B5EF4-FFF2-40B4-BE49-F238E27FC236}">
                    <a16:creationId xmlns:a16="http://schemas.microsoft.com/office/drawing/2014/main" id="{11B192B4-FDE6-6DDF-DF2F-9DC4459D272B}"/>
                  </a:ext>
                </a:extLst>
              </p:cNvPr>
              <p:cNvSpPr/>
              <p:nvPr/>
            </p:nvSpPr>
            <p:spPr>
              <a:xfrm rot="16200000">
                <a:off x="-1495162" y="3608465"/>
                <a:ext cx="4925658" cy="8078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2" name="Group 11">
              <a:extLst>
                <a:ext uri="{FF2B5EF4-FFF2-40B4-BE49-F238E27FC236}">
                  <a16:creationId xmlns:a16="http://schemas.microsoft.com/office/drawing/2014/main" id="{AD0C34D6-D726-83CE-D061-5AFC1CAB033D}"/>
                </a:ext>
              </a:extLst>
            </p:cNvPr>
            <p:cNvGrpSpPr/>
            <p:nvPr/>
          </p:nvGrpSpPr>
          <p:grpSpPr>
            <a:xfrm>
              <a:off x="2771468" y="2042740"/>
              <a:ext cx="2114659" cy="1264707"/>
              <a:chOff x="2078601" y="1478715"/>
              <a:chExt cx="1585994" cy="948530"/>
            </a:xfrm>
          </p:grpSpPr>
          <p:grpSp>
            <p:nvGrpSpPr>
              <p:cNvPr id="45" name="Group 44">
                <a:extLst>
                  <a:ext uri="{FF2B5EF4-FFF2-40B4-BE49-F238E27FC236}">
                    <a16:creationId xmlns:a16="http://schemas.microsoft.com/office/drawing/2014/main" id="{CCD034C3-6B2D-5D71-CE5A-901D7F4E728B}"/>
                  </a:ext>
                </a:extLst>
              </p:cNvPr>
              <p:cNvGrpSpPr/>
              <p:nvPr/>
            </p:nvGrpSpPr>
            <p:grpSpPr>
              <a:xfrm>
                <a:off x="2078601" y="2160564"/>
                <a:ext cx="169509" cy="266681"/>
                <a:chOff x="2078601" y="2160564"/>
                <a:chExt cx="169509" cy="266681"/>
              </a:xfrm>
            </p:grpSpPr>
            <p:sp>
              <p:nvSpPr>
                <p:cNvPr id="47" name="Right Triangle 46">
                  <a:extLst>
                    <a:ext uri="{FF2B5EF4-FFF2-40B4-BE49-F238E27FC236}">
                      <a16:creationId xmlns:a16="http://schemas.microsoft.com/office/drawing/2014/main" id="{18860FD7-D9AF-DB62-0013-FA464B33D6D3}"/>
                    </a:ext>
                  </a:extLst>
                </p:cNvPr>
                <p:cNvSpPr/>
                <p:nvPr/>
              </p:nvSpPr>
              <p:spPr>
                <a:xfrm rot="16200000" flipH="1">
                  <a:off x="2030015" y="2209150"/>
                  <a:ext cx="266681" cy="169509"/>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8" name="Right Triangle 47">
                  <a:extLst>
                    <a:ext uri="{FF2B5EF4-FFF2-40B4-BE49-F238E27FC236}">
                      <a16:creationId xmlns:a16="http://schemas.microsoft.com/office/drawing/2014/main" id="{C747E8DF-652F-80E1-B81A-E5C98E1C5806}"/>
                    </a:ext>
                  </a:extLst>
                </p:cNvPr>
                <p:cNvSpPr/>
                <p:nvPr/>
              </p:nvSpPr>
              <p:spPr>
                <a:xfrm rot="16200000" flipH="1">
                  <a:off x="2030015" y="2209150"/>
                  <a:ext cx="266681" cy="169509"/>
                </a:xfrm>
                <a:prstGeom prst="rtTriangle">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6" name="Arrow: Pentagon 45">
                <a:extLst>
                  <a:ext uri="{FF2B5EF4-FFF2-40B4-BE49-F238E27FC236}">
                    <a16:creationId xmlns:a16="http://schemas.microsoft.com/office/drawing/2014/main" id="{9D30C296-CC58-E5DA-A552-0605D1792155}"/>
                  </a:ext>
                </a:extLst>
              </p:cNvPr>
              <p:cNvSpPr/>
              <p:nvPr/>
            </p:nvSpPr>
            <p:spPr>
              <a:xfrm>
                <a:off x="2078601" y="1478715"/>
                <a:ext cx="1585994" cy="681848"/>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grpSp>
        <p:grpSp>
          <p:nvGrpSpPr>
            <p:cNvPr id="13" name="Group 12">
              <a:extLst>
                <a:ext uri="{FF2B5EF4-FFF2-40B4-BE49-F238E27FC236}">
                  <a16:creationId xmlns:a16="http://schemas.microsoft.com/office/drawing/2014/main" id="{2D50F883-BF65-87F1-9620-64B8AC85A89B}"/>
                </a:ext>
              </a:extLst>
            </p:cNvPr>
            <p:cNvGrpSpPr/>
            <p:nvPr/>
          </p:nvGrpSpPr>
          <p:grpSpPr>
            <a:xfrm>
              <a:off x="9760607" y="1468121"/>
              <a:ext cx="723111" cy="4753276"/>
              <a:chOff x="563734" y="1549569"/>
              <a:chExt cx="807866" cy="4925658"/>
            </a:xfrm>
          </p:grpSpPr>
          <p:sp>
            <p:nvSpPr>
              <p:cNvPr id="43" name="Rectangle 42">
                <a:extLst>
                  <a:ext uri="{FF2B5EF4-FFF2-40B4-BE49-F238E27FC236}">
                    <a16:creationId xmlns:a16="http://schemas.microsoft.com/office/drawing/2014/main" id="{AD5F8A1F-4A25-38E6-C510-288B59617617}"/>
                  </a:ext>
                </a:extLst>
              </p:cNvPr>
              <p:cNvSpPr/>
              <p:nvPr/>
            </p:nvSpPr>
            <p:spPr>
              <a:xfrm rot="16200000">
                <a:off x="-1320557" y="3807240"/>
                <a:ext cx="4178898" cy="410316"/>
              </a:xfrm>
              <a:prstGeom prst="rect">
                <a:avLst/>
              </a:prstGeom>
              <a:solidFill>
                <a:schemeClr val="bg1"/>
              </a:solidFill>
              <a:ln>
                <a:noFill/>
              </a:ln>
              <a:effectLst>
                <a:outerShdw blurRad="508000" dist="127000" dir="10500000"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4" name="Rectangle 43">
                <a:extLst>
                  <a:ext uri="{FF2B5EF4-FFF2-40B4-BE49-F238E27FC236}">
                    <a16:creationId xmlns:a16="http://schemas.microsoft.com/office/drawing/2014/main" id="{E20D1F71-06CE-BD60-8424-71456E7333F8}"/>
                  </a:ext>
                </a:extLst>
              </p:cNvPr>
              <p:cNvSpPr/>
              <p:nvPr/>
            </p:nvSpPr>
            <p:spPr>
              <a:xfrm rot="16200000">
                <a:off x="-1495162" y="3608465"/>
                <a:ext cx="4925658" cy="80786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grpSp>
          <p:nvGrpSpPr>
            <p:cNvPr id="14" name="Group 13">
              <a:extLst>
                <a:ext uri="{FF2B5EF4-FFF2-40B4-BE49-F238E27FC236}">
                  <a16:creationId xmlns:a16="http://schemas.microsoft.com/office/drawing/2014/main" id="{663A24BD-3BA7-53B3-743C-E0F51486C038}"/>
                </a:ext>
              </a:extLst>
            </p:cNvPr>
            <p:cNvGrpSpPr/>
            <p:nvPr/>
          </p:nvGrpSpPr>
          <p:grpSpPr>
            <a:xfrm>
              <a:off x="9534595" y="2042740"/>
              <a:ext cx="2114659" cy="1264707"/>
              <a:chOff x="7150946" y="1478715"/>
              <a:chExt cx="1585994" cy="948530"/>
            </a:xfrm>
          </p:grpSpPr>
          <p:grpSp>
            <p:nvGrpSpPr>
              <p:cNvPr id="39" name="Group 38">
                <a:extLst>
                  <a:ext uri="{FF2B5EF4-FFF2-40B4-BE49-F238E27FC236}">
                    <a16:creationId xmlns:a16="http://schemas.microsoft.com/office/drawing/2014/main" id="{3FF766CE-F408-5852-47A1-4007C9E96D36}"/>
                  </a:ext>
                </a:extLst>
              </p:cNvPr>
              <p:cNvGrpSpPr/>
              <p:nvPr/>
            </p:nvGrpSpPr>
            <p:grpSpPr>
              <a:xfrm>
                <a:off x="7150946" y="2160564"/>
                <a:ext cx="169509" cy="266681"/>
                <a:chOff x="7150946" y="2160564"/>
                <a:chExt cx="169509" cy="266681"/>
              </a:xfrm>
            </p:grpSpPr>
            <p:sp>
              <p:nvSpPr>
                <p:cNvPr id="41" name="Right Triangle 40">
                  <a:extLst>
                    <a:ext uri="{FF2B5EF4-FFF2-40B4-BE49-F238E27FC236}">
                      <a16:creationId xmlns:a16="http://schemas.microsoft.com/office/drawing/2014/main" id="{38FBD7F0-C6C4-6A0C-52D9-41D5E9ACF5E3}"/>
                    </a:ext>
                  </a:extLst>
                </p:cNvPr>
                <p:cNvSpPr/>
                <p:nvPr/>
              </p:nvSpPr>
              <p:spPr>
                <a:xfrm rot="16200000" flipH="1">
                  <a:off x="7102360" y="2209150"/>
                  <a:ext cx="266681" cy="169509"/>
                </a:xfrm>
                <a:prstGeom prst="r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42" name="Right Triangle 41">
                  <a:extLst>
                    <a:ext uri="{FF2B5EF4-FFF2-40B4-BE49-F238E27FC236}">
                      <a16:creationId xmlns:a16="http://schemas.microsoft.com/office/drawing/2014/main" id="{44F1A197-9C3E-E165-D713-AE6EBF8CDC9E}"/>
                    </a:ext>
                  </a:extLst>
                </p:cNvPr>
                <p:cNvSpPr/>
                <p:nvPr/>
              </p:nvSpPr>
              <p:spPr>
                <a:xfrm rot="16200000" flipH="1">
                  <a:off x="7102360" y="2209150"/>
                  <a:ext cx="266681" cy="169509"/>
                </a:xfrm>
                <a:prstGeom prst="rtTriangle">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40" name="Arrow: Pentagon 39">
                <a:extLst>
                  <a:ext uri="{FF2B5EF4-FFF2-40B4-BE49-F238E27FC236}">
                    <a16:creationId xmlns:a16="http://schemas.microsoft.com/office/drawing/2014/main" id="{50D636C7-D1AD-6C1C-6043-608A929CCD3D}"/>
                  </a:ext>
                </a:extLst>
              </p:cNvPr>
              <p:cNvSpPr/>
              <p:nvPr/>
            </p:nvSpPr>
            <p:spPr>
              <a:xfrm>
                <a:off x="7150946" y="1478715"/>
                <a:ext cx="1585994" cy="681848"/>
              </a:xfrm>
              <a:prstGeom prst="homePlat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grpSp>
        <p:grpSp>
          <p:nvGrpSpPr>
            <p:cNvPr id="15" name="Group 14">
              <a:extLst>
                <a:ext uri="{FF2B5EF4-FFF2-40B4-BE49-F238E27FC236}">
                  <a16:creationId xmlns:a16="http://schemas.microsoft.com/office/drawing/2014/main" id="{8278F3F2-AB91-5410-AFE0-8625828C4380}"/>
                </a:ext>
              </a:extLst>
            </p:cNvPr>
            <p:cNvGrpSpPr/>
            <p:nvPr/>
          </p:nvGrpSpPr>
          <p:grpSpPr>
            <a:xfrm>
              <a:off x="517093" y="2042740"/>
              <a:ext cx="2114659" cy="1264707"/>
              <a:chOff x="517093" y="2042740"/>
              <a:chExt cx="2114659" cy="1264707"/>
            </a:xfrm>
          </p:grpSpPr>
          <p:sp>
            <p:nvSpPr>
              <p:cNvPr id="36" name="Arrow: Pentagon 35">
                <a:extLst>
                  <a:ext uri="{FF2B5EF4-FFF2-40B4-BE49-F238E27FC236}">
                    <a16:creationId xmlns:a16="http://schemas.microsoft.com/office/drawing/2014/main" id="{F84019B4-6535-88F5-9764-FAFF95805611}"/>
                  </a:ext>
                </a:extLst>
              </p:cNvPr>
              <p:cNvSpPr/>
              <p:nvPr/>
            </p:nvSpPr>
            <p:spPr>
              <a:xfrm>
                <a:off x="517093" y="2042740"/>
                <a:ext cx="2114659" cy="909131"/>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800"/>
              </a:p>
            </p:txBody>
          </p:sp>
          <p:sp>
            <p:nvSpPr>
              <p:cNvPr id="37" name="Right Triangle 36">
                <a:extLst>
                  <a:ext uri="{FF2B5EF4-FFF2-40B4-BE49-F238E27FC236}">
                    <a16:creationId xmlns:a16="http://schemas.microsoft.com/office/drawing/2014/main" id="{8ABB3695-3B4A-D5D3-4BA2-8C62B452840F}"/>
                  </a:ext>
                </a:extLst>
              </p:cNvPr>
              <p:cNvSpPr/>
              <p:nvPr/>
            </p:nvSpPr>
            <p:spPr>
              <a:xfrm rot="16200000" flipH="1">
                <a:off x="452313" y="3016654"/>
                <a:ext cx="355575" cy="226012"/>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8" name="Right Triangle 37">
                <a:extLst>
                  <a:ext uri="{FF2B5EF4-FFF2-40B4-BE49-F238E27FC236}">
                    <a16:creationId xmlns:a16="http://schemas.microsoft.com/office/drawing/2014/main" id="{735C9AEF-BEAD-9113-2F7E-82D59B0478CD}"/>
                  </a:ext>
                </a:extLst>
              </p:cNvPr>
              <p:cNvSpPr/>
              <p:nvPr/>
            </p:nvSpPr>
            <p:spPr>
              <a:xfrm rot="16200000" flipH="1">
                <a:off x="452313" y="3016654"/>
                <a:ext cx="355575" cy="226012"/>
              </a:xfrm>
              <a:prstGeom prst="rtTriangle">
                <a:avLst/>
              </a:prstGeom>
              <a:solidFill>
                <a:schemeClr val="tx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grpSp>
        <p:sp>
          <p:nvSpPr>
            <p:cNvPr id="16" name="TextBox 15">
              <a:extLst>
                <a:ext uri="{FF2B5EF4-FFF2-40B4-BE49-F238E27FC236}">
                  <a16:creationId xmlns:a16="http://schemas.microsoft.com/office/drawing/2014/main" id="{6162F50C-8F48-F76A-FA86-6BABC9CFA16B}"/>
                </a:ext>
              </a:extLst>
            </p:cNvPr>
            <p:cNvSpPr txBox="1"/>
            <p:nvPr/>
          </p:nvSpPr>
          <p:spPr>
            <a:xfrm>
              <a:off x="658539" y="2374195"/>
              <a:ext cx="1659786" cy="246221"/>
            </a:xfrm>
            <a:prstGeom prst="rect">
              <a:avLst/>
            </a:prstGeom>
            <a:noFill/>
          </p:spPr>
          <p:txBody>
            <a:bodyPr wrap="square" lIns="0" tIns="0" rIns="0" bIns="0" anchor="ctr">
              <a:spAutoFit/>
            </a:bodyPr>
            <a:lstStyle/>
            <a:p>
              <a:r>
                <a:rPr lang="en-US" sz="1600" b="1">
                  <a:solidFill>
                    <a:schemeClr val="bg1"/>
                  </a:solidFill>
                  <a:latin typeface="Figtree" panose="020B0604020202020204" charset="0"/>
                  <a:ea typeface="Roboto Light" panose="02000000000000000000" pitchFamily="2" charset="0"/>
                  <a:cs typeface="Mongolian Baiti" panose="03000500000000000000" pitchFamily="66" charset="0"/>
                </a:rPr>
                <a:t>Access</a:t>
              </a:r>
              <a:endParaRPr lang="en-US" b="1">
                <a:solidFill>
                  <a:schemeClr val="bg1"/>
                </a:solidFill>
                <a:latin typeface="Figtree" panose="020B0604020202020204" charset="0"/>
                <a:cs typeface="Mongolian Baiti" panose="03000500000000000000" pitchFamily="66" charset="0"/>
              </a:endParaRPr>
            </a:p>
          </p:txBody>
        </p:sp>
        <p:sp>
          <p:nvSpPr>
            <p:cNvPr id="26" name="TextBox 25">
              <a:extLst>
                <a:ext uri="{FF2B5EF4-FFF2-40B4-BE49-F238E27FC236}">
                  <a16:creationId xmlns:a16="http://schemas.microsoft.com/office/drawing/2014/main" id="{9F3AB4B6-5F7D-C951-4181-9DB44F6A09F5}"/>
                </a:ext>
              </a:extLst>
            </p:cNvPr>
            <p:cNvSpPr txBox="1"/>
            <p:nvPr/>
          </p:nvSpPr>
          <p:spPr>
            <a:xfrm>
              <a:off x="1039151" y="4068296"/>
              <a:ext cx="1486870" cy="1279838"/>
            </a:xfrm>
            <a:prstGeom prst="rect">
              <a:avLst/>
            </a:prstGeom>
            <a:noFill/>
          </p:spPr>
          <p:txBody>
            <a:bodyPr wrap="square" lIns="0" tIns="0" rIns="0" bIns="0" anchor="ctr">
              <a:spAutoFit/>
            </a:bodyPr>
            <a:lstStyle/>
            <a:p>
              <a:pPr>
                <a:spcAft>
                  <a:spcPts val="133"/>
                </a:spcAft>
              </a:pPr>
              <a:endParaRPr lang="en-US" sz="1600" b="1">
                <a:latin typeface="Figtree" panose="020B0604020202020204" charset="0"/>
                <a:ea typeface="Roboto Light" panose="02000000000000000000" pitchFamily="2" charset="0"/>
                <a:cs typeface="Mongolian Baiti" panose="03000500000000000000" pitchFamily="66" charset="0"/>
              </a:endParaRPr>
            </a:p>
            <a:p>
              <a:pPr>
                <a:spcBef>
                  <a:spcPts val="400"/>
                </a:spcBef>
              </a:pPr>
              <a:r>
                <a:rPr lang="en-US" sz="1050">
                  <a:latin typeface="Figtree" panose="020B0604020202020204" charset="0"/>
                  <a:cs typeface="Mongolian Baiti" panose="03000500000000000000" pitchFamily="66" charset="0"/>
                </a:rPr>
                <a:t>The Access Agreement is the mechanism that provides the legal pathway to allow Non-REC Parties to use the CCS</a:t>
              </a:r>
            </a:p>
          </p:txBody>
        </p:sp>
        <p:sp>
          <p:nvSpPr>
            <p:cNvPr id="27" name="TextBox 26">
              <a:extLst>
                <a:ext uri="{FF2B5EF4-FFF2-40B4-BE49-F238E27FC236}">
                  <a16:creationId xmlns:a16="http://schemas.microsoft.com/office/drawing/2014/main" id="{82B975F7-9071-6FC0-DA85-111D144CF32F}"/>
                </a:ext>
              </a:extLst>
            </p:cNvPr>
            <p:cNvSpPr txBox="1"/>
            <p:nvPr/>
          </p:nvSpPr>
          <p:spPr>
            <a:xfrm>
              <a:off x="10052905" y="4327782"/>
              <a:ext cx="1486870" cy="969496"/>
            </a:xfrm>
            <a:prstGeom prst="rect">
              <a:avLst/>
            </a:prstGeom>
            <a:noFill/>
          </p:spPr>
          <p:txBody>
            <a:bodyPr wrap="square" lIns="0" tIns="0" rIns="0" bIns="0" anchor="ctr">
              <a:spAutoFit/>
            </a:bodyPr>
            <a:lstStyle/>
            <a:p>
              <a:pPr>
                <a:spcBef>
                  <a:spcPts val="400"/>
                </a:spcBef>
                <a:spcAft>
                  <a:spcPts val="400"/>
                </a:spcAft>
              </a:pPr>
              <a:r>
                <a:rPr lang="en-GB" sz="1050">
                  <a:latin typeface="Figtree" panose="020B0604020202020204" charset="0"/>
                  <a:cs typeface="Mongolian Baiti" panose="03000500000000000000" pitchFamily="66" charset="0"/>
                </a:rPr>
                <a:t>Each will need assurance that there are consequences of non-compliance and that the consequences provide an adequate deterrent</a:t>
              </a:r>
              <a:r>
                <a:rPr lang="en-GB" sz="900"/>
                <a:t>.  </a:t>
              </a:r>
            </a:p>
          </p:txBody>
        </p:sp>
        <p:sp>
          <p:nvSpPr>
            <p:cNvPr id="28" name="TextBox 27">
              <a:extLst>
                <a:ext uri="{FF2B5EF4-FFF2-40B4-BE49-F238E27FC236}">
                  <a16:creationId xmlns:a16="http://schemas.microsoft.com/office/drawing/2014/main" id="{FD6A3312-176D-CCAC-BC5F-38784186D836}"/>
                </a:ext>
              </a:extLst>
            </p:cNvPr>
            <p:cNvSpPr txBox="1"/>
            <p:nvPr/>
          </p:nvSpPr>
          <p:spPr>
            <a:xfrm>
              <a:off x="7778206" y="4465709"/>
              <a:ext cx="1486870" cy="830997"/>
            </a:xfrm>
            <a:prstGeom prst="rect">
              <a:avLst/>
            </a:prstGeom>
            <a:noFill/>
          </p:spPr>
          <p:txBody>
            <a:bodyPr wrap="square" lIns="0" tIns="0" rIns="0" bIns="0" anchor="ctr">
              <a:spAutoFit/>
            </a:bodyPr>
            <a:lstStyle>
              <a:defPPr>
                <a:defRPr lang="en-US"/>
              </a:defPPr>
              <a:lvl1pPr>
                <a:spcBef>
                  <a:spcPts val="400"/>
                </a:spcBef>
                <a:defRPr sz="1050">
                  <a:latin typeface="Figtree" panose="020B0604020202020204" charset="0"/>
                  <a:cs typeface="Mongolian Baiti" panose="03000500000000000000" pitchFamily="66" charset="0"/>
                </a:defRPr>
              </a:lvl1pPr>
            </a:lstStyle>
            <a:p>
              <a:r>
                <a:rPr lang="en-GB"/>
                <a:t>All participants require confidence that their obligations can be discharged, their IP protected, and their confidential data protected. </a:t>
              </a:r>
            </a:p>
          </p:txBody>
        </p:sp>
        <p:sp>
          <p:nvSpPr>
            <p:cNvPr id="29" name="TextBox 28">
              <a:extLst>
                <a:ext uri="{FF2B5EF4-FFF2-40B4-BE49-F238E27FC236}">
                  <a16:creationId xmlns:a16="http://schemas.microsoft.com/office/drawing/2014/main" id="{F4F2E583-1485-E1CE-B0A5-434B292CA696}"/>
                </a:ext>
              </a:extLst>
            </p:cNvPr>
            <p:cNvSpPr txBox="1"/>
            <p:nvPr/>
          </p:nvSpPr>
          <p:spPr>
            <a:xfrm>
              <a:off x="5685291" y="4502305"/>
              <a:ext cx="1486870" cy="553998"/>
            </a:xfrm>
            <a:prstGeom prst="rect">
              <a:avLst/>
            </a:prstGeom>
            <a:noFill/>
          </p:spPr>
          <p:txBody>
            <a:bodyPr wrap="square" lIns="0" tIns="0" rIns="0" bIns="0" anchor="ctr">
              <a:spAutoFit/>
            </a:bodyPr>
            <a:lstStyle>
              <a:defPPr>
                <a:defRPr lang="en-US"/>
              </a:defPPr>
              <a:lvl1pPr>
                <a:spcBef>
                  <a:spcPts val="400"/>
                </a:spcBef>
                <a:defRPr sz="1050">
                  <a:latin typeface="Figtree" panose="020B0604020202020204" charset="0"/>
                  <a:cs typeface="Mongolian Baiti" panose="03000500000000000000" pitchFamily="66" charset="0"/>
                </a:defRPr>
              </a:lvl1pPr>
            </a:lstStyle>
            <a:p>
              <a:r>
                <a:rPr lang="en-US"/>
                <a:t>Consumers require confidence that a robust legal framework exists which protects the use of their data. </a:t>
              </a:r>
            </a:p>
          </p:txBody>
        </p:sp>
        <p:sp>
          <p:nvSpPr>
            <p:cNvPr id="30" name="TextBox 29">
              <a:extLst>
                <a:ext uri="{FF2B5EF4-FFF2-40B4-BE49-F238E27FC236}">
                  <a16:creationId xmlns:a16="http://schemas.microsoft.com/office/drawing/2014/main" id="{D318705A-98C2-2BB7-20E5-618317DF35DF}"/>
                </a:ext>
              </a:extLst>
            </p:cNvPr>
            <p:cNvSpPr txBox="1"/>
            <p:nvPr/>
          </p:nvSpPr>
          <p:spPr>
            <a:xfrm>
              <a:off x="3280096" y="4375348"/>
              <a:ext cx="1486870" cy="807913"/>
            </a:xfrm>
            <a:prstGeom prst="rect">
              <a:avLst/>
            </a:prstGeom>
            <a:noFill/>
          </p:spPr>
          <p:txBody>
            <a:bodyPr wrap="square" lIns="0" tIns="0" rIns="0" bIns="0" anchor="ctr">
              <a:spAutoFit/>
            </a:bodyPr>
            <a:lstStyle/>
            <a:p>
              <a:pPr>
                <a:spcBef>
                  <a:spcPts val="400"/>
                </a:spcBef>
              </a:pPr>
              <a:r>
                <a:rPr lang="en-US" sz="1050">
                  <a:latin typeface="Figtree" panose="020B0604020202020204" charset="0"/>
                  <a:cs typeface="Mongolian Baiti" panose="03000500000000000000" pitchFamily="66" charset="0"/>
                </a:rPr>
                <a:t>If Non-REC Parties want to utilise the CCS, they will need to comply with the Consumer Consent Arrangements. </a:t>
              </a:r>
            </a:p>
          </p:txBody>
        </p:sp>
      </p:grpSp>
      <p:sp>
        <p:nvSpPr>
          <p:cNvPr id="66" name="TextBox 65">
            <a:extLst>
              <a:ext uri="{FF2B5EF4-FFF2-40B4-BE49-F238E27FC236}">
                <a16:creationId xmlns:a16="http://schemas.microsoft.com/office/drawing/2014/main" id="{DFDAB0CB-0EE7-527C-4685-B97E16F77EF5}"/>
              </a:ext>
            </a:extLst>
          </p:cNvPr>
          <p:cNvSpPr txBox="1"/>
          <p:nvPr/>
        </p:nvSpPr>
        <p:spPr>
          <a:xfrm>
            <a:off x="2909714" y="2373411"/>
            <a:ext cx="1928183" cy="246221"/>
          </a:xfrm>
          <a:prstGeom prst="rect">
            <a:avLst/>
          </a:prstGeom>
          <a:noFill/>
        </p:spPr>
        <p:txBody>
          <a:bodyPr wrap="square" lIns="0" tIns="0" rIns="0" bIns="0" anchor="ctr">
            <a:spAutoFit/>
          </a:bodyPr>
          <a:lstStyle/>
          <a:p>
            <a:r>
              <a:rPr lang="en-US" sz="1600" b="1">
                <a:solidFill>
                  <a:schemeClr val="bg1"/>
                </a:solidFill>
                <a:latin typeface="Figtree" panose="020B0604020202020204" charset="0"/>
                <a:ea typeface="Roboto Light" panose="02000000000000000000" pitchFamily="2" charset="0"/>
                <a:cs typeface="Mongolian Baiti" panose="03000500000000000000" pitchFamily="66" charset="0"/>
              </a:rPr>
              <a:t>Compliance</a:t>
            </a:r>
            <a:endParaRPr lang="en-US" b="1">
              <a:solidFill>
                <a:schemeClr val="bg1"/>
              </a:solidFill>
              <a:latin typeface="Figtree" panose="020B0604020202020204" charset="0"/>
              <a:cs typeface="Mongolian Baiti" panose="03000500000000000000" pitchFamily="66" charset="0"/>
            </a:endParaRPr>
          </a:p>
        </p:txBody>
      </p:sp>
      <p:sp>
        <p:nvSpPr>
          <p:cNvPr id="68" name="TextBox 67">
            <a:extLst>
              <a:ext uri="{FF2B5EF4-FFF2-40B4-BE49-F238E27FC236}">
                <a16:creationId xmlns:a16="http://schemas.microsoft.com/office/drawing/2014/main" id="{2DFE4B08-F12C-A376-2A75-C59F45ADACEA}"/>
              </a:ext>
            </a:extLst>
          </p:cNvPr>
          <p:cNvSpPr txBox="1"/>
          <p:nvPr/>
        </p:nvSpPr>
        <p:spPr>
          <a:xfrm>
            <a:off x="2838783" y="833062"/>
            <a:ext cx="10383168" cy="338554"/>
          </a:xfrm>
          <a:prstGeom prst="rect">
            <a:avLst/>
          </a:prstGeom>
          <a:noFill/>
        </p:spPr>
        <p:txBody>
          <a:bodyPr wrap="square">
            <a:spAutoFit/>
          </a:bodyPr>
          <a:lstStyle/>
          <a:p>
            <a:r>
              <a:rPr lang="en-US" sz="1600" b="1"/>
              <a:t>What is the Access Agreement, and why does it need to be robust</a:t>
            </a:r>
          </a:p>
        </p:txBody>
      </p:sp>
      <p:grpSp>
        <p:nvGrpSpPr>
          <p:cNvPr id="71" name="Group 70">
            <a:extLst>
              <a:ext uri="{FF2B5EF4-FFF2-40B4-BE49-F238E27FC236}">
                <a16:creationId xmlns:a16="http://schemas.microsoft.com/office/drawing/2014/main" id="{DE6B3A80-D376-74DF-8FED-A7D4385A463F}"/>
              </a:ext>
            </a:extLst>
          </p:cNvPr>
          <p:cNvGrpSpPr/>
          <p:nvPr/>
        </p:nvGrpSpPr>
        <p:grpSpPr>
          <a:xfrm>
            <a:off x="1227184" y="3236390"/>
            <a:ext cx="647197" cy="658925"/>
            <a:chOff x="4968875" y="2647950"/>
            <a:chExt cx="458788" cy="457201"/>
          </a:xfrm>
          <a:solidFill>
            <a:schemeClr val="bg2">
              <a:lumMod val="25000"/>
            </a:schemeClr>
          </a:solidFill>
        </p:grpSpPr>
        <p:sp>
          <p:nvSpPr>
            <p:cNvPr id="72" name="Freeform 41">
              <a:extLst>
                <a:ext uri="{FF2B5EF4-FFF2-40B4-BE49-F238E27FC236}">
                  <a16:creationId xmlns:a16="http://schemas.microsoft.com/office/drawing/2014/main" id="{30A5FA1E-F64A-CE42-4301-2C22FCAC60D6}"/>
                </a:ext>
              </a:extLst>
            </p:cNvPr>
            <p:cNvSpPr>
              <a:spLocks noEditPoints="1"/>
            </p:cNvSpPr>
            <p:nvPr/>
          </p:nvSpPr>
          <p:spPr bwMode="auto">
            <a:xfrm>
              <a:off x="4968875" y="2903538"/>
              <a:ext cx="134938" cy="201613"/>
            </a:xfrm>
            <a:custGeom>
              <a:avLst/>
              <a:gdLst>
                <a:gd name="T0" fmla="*/ 0 w 456"/>
                <a:gd name="T1" fmla="*/ 205 h 676"/>
                <a:gd name="T2" fmla="*/ 8 w 456"/>
                <a:gd name="T3" fmla="*/ 172 h 676"/>
                <a:gd name="T4" fmla="*/ 244 w 456"/>
                <a:gd name="T5" fmla="*/ 7 h 676"/>
                <a:gd name="T6" fmla="*/ 447 w 456"/>
                <a:gd name="T7" fmla="*/ 201 h 676"/>
                <a:gd name="T8" fmla="*/ 425 w 456"/>
                <a:gd name="T9" fmla="*/ 387 h 676"/>
                <a:gd name="T10" fmla="*/ 263 w 456"/>
                <a:gd name="T11" fmla="*/ 657 h 676"/>
                <a:gd name="T12" fmla="*/ 237 w 456"/>
                <a:gd name="T13" fmla="*/ 676 h 676"/>
                <a:gd name="T14" fmla="*/ 213 w 456"/>
                <a:gd name="T15" fmla="*/ 676 h 676"/>
                <a:gd name="T16" fmla="*/ 190 w 456"/>
                <a:gd name="T17" fmla="*/ 660 h 676"/>
                <a:gd name="T18" fmla="*/ 18 w 456"/>
                <a:gd name="T19" fmla="*/ 360 h 676"/>
                <a:gd name="T20" fmla="*/ 0 w 456"/>
                <a:gd name="T21" fmla="*/ 268 h 676"/>
                <a:gd name="T22" fmla="*/ 0 w 456"/>
                <a:gd name="T23" fmla="*/ 205 h 676"/>
                <a:gd name="T24" fmla="*/ 227 w 456"/>
                <a:gd name="T25" fmla="*/ 567 h 676"/>
                <a:gd name="T26" fmla="*/ 291 w 456"/>
                <a:gd name="T27" fmla="*/ 470 h 676"/>
                <a:gd name="T28" fmla="*/ 360 w 456"/>
                <a:gd name="T29" fmla="*/ 228 h 676"/>
                <a:gd name="T30" fmla="*/ 237 w 456"/>
                <a:gd name="T31" fmla="*/ 97 h 676"/>
                <a:gd name="T32" fmla="*/ 93 w 456"/>
                <a:gd name="T33" fmla="*/ 208 h 676"/>
                <a:gd name="T34" fmla="*/ 97 w 456"/>
                <a:gd name="T35" fmla="*/ 296 h 676"/>
                <a:gd name="T36" fmla="*/ 227 w 456"/>
                <a:gd name="T37" fmla="*/ 567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6" h="676">
                  <a:moveTo>
                    <a:pt x="0" y="205"/>
                  </a:moveTo>
                  <a:cubicBezTo>
                    <a:pt x="3" y="194"/>
                    <a:pt x="5" y="183"/>
                    <a:pt x="8" y="172"/>
                  </a:cubicBezTo>
                  <a:cubicBezTo>
                    <a:pt x="37" y="67"/>
                    <a:pt x="134" y="0"/>
                    <a:pt x="244" y="7"/>
                  </a:cubicBezTo>
                  <a:cubicBezTo>
                    <a:pt x="347" y="14"/>
                    <a:pt x="433" y="96"/>
                    <a:pt x="447" y="201"/>
                  </a:cubicBezTo>
                  <a:cubicBezTo>
                    <a:pt x="456" y="265"/>
                    <a:pt x="443" y="326"/>
                    <a:pt x="425" y="387"/>
                  </a:cubicBezTo>
                  <a:cubicBezTo>
                    <a:pt x="393" y="490"/>
                    <a:pt x="338" y="579"/>
                    <a:pt x="263" y="657"/>
                  </a:cubicBezTo>
                  <a:cubicBezTo>
                    <a:pt x="255" y="664"/>
                    <a:pt x="246" y="670"/>
                    <a:pt x="237" y="676"/>
                  </a:cubicBezTo>
                  <a:cubicBezTo>
                    <a:pt x="229" y="676"/>
                    <a:pt x="221" y="676"/>
                    <a:pt x="213" y="676"/>
                  </a:cubicBezTo>
                  <a:cubicBezTo>
                    <a:pt x="205" y="671"/>
                    <a:pt x="197" y="666"/>
                    <a:pt x="190" y="660"/>
                  </a:cubicBezTo>
                  <a:cubicBezTo>
                    <a:pt x="107" y="575"/>
                    <a:pt x="47" y="476"/>
                    <a:pt x="18" y="360"/>
                  </a:cubicBezTo>
                  <a:cubicBezTo>
                    <a:pt x="10" y="330"/>
                    <a:pt x="6" y="299"/>
                    <a:pt x="0" y="268"/>
                  </a:cubicBezTo>
                  <a:cubicBezTo>
                    <a:pt x="0" y="247"/>
                    <a:pt x="0" y="226"/>
                    <a:pt x="0" y="205"/>
                  </a:cubicBezTo>
                  <a:close/>
                  <a:moveTo>
                    <a:pt x="227" y="567"/>
                  </a:moveTo>
                  <a:cubicBezTo>
                    <a:pt x="250" y="533"/>
                    <a:pt x="272" y="503"/>
                    <a:pt x="291" y="470"/>
                  </a:cubicBezTo>
                  <a:cubicBezTo>
                    <a:pt x="334" y="395"/>
                    <a:pt x="360" y="315"/>
                    <a:pt x="360" y="228"/>
                  </a:cubicBezTo>
                  <a:cubicBezTo>
                    <a:pt x="359" y="160"/>
                    <a:pt x="304" y="102"/>
                    <a:pt x="237" y="97"/>
                  </a:cubicBezTo>
                  <a:cubicBezTo>
                    <a:pt x="166" y="92"/>
                    <a:pt x="103" y="139"/>
                    <a:pt x="93" y="208"/>
                  </a:cubicBezTo>
                  <a:cubicBezTo>
                    <a:pt x="89" y="237"/>
                    <a:pt x="92" y="267"/>
                    <a:pt x="97" y="296"/>
                  </a:cubicBezTo>
                  <a:cubicBezTo>
                    <a:pt x="113" y="397"/>
                    <a:pt x="157" y="485"/>
                    <a:pt x="227" y="56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3" name="Freeform 42">
              <a:extLst>
                <a:ext uri="{FF2B5EF4-FFF2-40B4-BE49-F238E27FC236}">
                  <a16:creationId xmlns:a16="http://schemas.microsoft.com/office/drawing/2014/main" id="{AEEC71EF-05F4-5BF0-DE33-2C353D879AD0}"/>
                </a:ext>
              </a:extLst>
            </p:cNvPr>
            <p:cNvSpPr>
              <a:spLocks noEditPoints="1"/>
            </p:cNvSpPr>
            <p:nvPr/>
          </p:nvSpPr>
          <p:spPr bwMode="auto">
            <a:xfrm>
              <a:off x="5021263" y="2670175"/>
              <a:ext cx="366713" cy="401638"/>
            </a:xfrm>
            <a:custGeom>
              <a:avLst/>
              <a:gdLst>
                <a:gd name="T0" fmla="*/ 535 w 1231"/>
                <a:gd name="T1" fmla="*/ 632 h 1352"/>
                <a:gd name="T2" fmla="*/ 1124 w 1231"/>
                <a:gd name="T3" fmla="*/ 806 h 1352"/>
                <a:gd name="T4" fmla="*/ 1231 w 1231"/>
                <a:gd name="T5" fmla="*/ 947 h 1352"/>
                <a:gd name="T6" fmla="*/ 1124 w 1231"/>
                <a:gd name="T7" fmla="*/ 1089 h 1352"/>
                <a:gd name="T8" fmla="*/ 867 w 1231"/>
                <a:gd name="T9" fmla="*/ 1262 h 1352"/>
                <a:gd name="T10" fmla="*/ 711 w 1231"/>
                <a:gd name="T11" fmla="*/ 1273 h 1352"/>
                <a:gd name="T12" fmla="*/ 466 w 1231"/>
                <a:gd name="T13" fmla="*/ 1273 h 1352"/>
                <a:gd name="T14" fmla="*/ 355 w 1231"/>
                <a:gd name="T15" fmla="*/ 1262 h 1352"/>
                <a:gd name="T16" fmla="*/ 356 w 1231"/>
                <a:gd name="T17" fmla="*/ 1172 h 1352"/>
                <a:gd name="T18" fmla="*/ 467 w 1231"/>
                <a:gd name="T19" fmla="*/ 1161 h 1352"/>
                <a:gd name="T20" fmla="*/ 712 w 1231"/>
                <a:gd name="T21" fmla="*/ 1161 h 1352"/>
                <a:gd name="T22" fmla="*/ 878 w 1231"/>
                <a:gd name="T23" fmla="*/ 1172 h 1352"/>
                <a:gd name="T24" fmla="*/ 961 w 1231"/>
                <a:gd name="T25" fmla="*/ 948 h 1352"/>
                <a:gd name="T26" fmla="*/ 919 w 1231"/>
                <a:gd name="T27" fmla="*/ 729 h 1352"/>
                <a:gd name="T28" fmla="*/ 530 w 1231"/>
                <a:gd name="T29" fmla="*/ 722 h 1352"/>
                <a:gd name="T30" fmla="*/ 390 w 1231"/>
                <a:gd name="T31" fmla="*/ 810 h 1352"/>
                <a:gd name="T32" fmla="*/ 252 w 1231"/>
                <a:gd name="T33" fmla="*/ 721 h 1352"/>
                <a:gd name="T34" fmla="*/ 4 w 1231"/>
                <a:gd name="T35" fmla="*/ 320 h 1352"/>
                <a:gd name="T36" fmla="*/ 446 w 1231"/>
                <a:gd name="T37" fmla="*/ 90 h 1352"/>
                <a:gd name="T38" fmla="*/ 589 w 1231"/>
                <a:gd name="T39" fmla="*/ 0 h 1352"/>
                <a:gd name="T40" fmla="*/ 732 w 1231"/>
                <a:gd name="T41" fmla="*/ 90 h 1352"/>
                <a:gd name="T42" fmla="*/ 826 w 1231"/>
                <a:gd name="T43" fmla="*/ 136 h 1352"/>
                <a:gd name="T44" fmla="*/ 726 w 1231"/>
                <a:gd name="T45" fmla="*/ 180 h 1352"/>
                <a:gd name="T46" fmla="*/ 589 w 1231"/>
                <a:gd name="T47" fmla="*/ 269 h 1352"/>
                <a:gd name="T48" fmla="*/ 454 w 1231"/>
                <a:gd name="T49" fmla="*/ 180 h 1352"/>
                <a:gd name="T50" fmla="*/ 92 w 1231"/>
                <a:gd name="T51" fmla="*/ 346 h 1352"/>
                <a:gd name="T52" fmla="*/ 252 w 1231"/>
                <a:gd name="T53" fmla="*/ 631 h 1352"/>
                <a:gd name="T54" fmla="*/ 392 w 1231"/>
                <a:gd name="T55" fmla="*/ 542 h 1352"/>
                <a:gd name="T56" fmla="*/ 519 w 1231"/>
                <a:gd name="T57" fmla="*/ 632 h 1352"/>
                <a:gd name="T58" fmla="*/ 634 w 1231"/>
                <a:gd name="T59" fmla="*/ 1217 h 1352"/>
                <a:gd name="T60" fmla="*/ 544 w 1231"/>
                <a:gd name="T61" fmla="*/ 1217 h 1352"/>
                <a:gd name="T62" fmla="*/ 589 w 1231"/>
                <a:gd name="T63" fmla="*/ 179 h 1352"/>
                <a:gd name="T64" fmla="*/ 589 w 1231"/>
                <a:gd name="T65" fmla="*/ 90 h 1352"/>
                <a:gd name="T66" fmla="*/ 589 w 1231"/>
                <a:gd name="T67" fmla="*/ 179 h 1352"/>
                <a:gd name="T68" fmla="*/ 1096 w 1231"/>
                <a:gd name="T69" fmla="*/ 902 h 1352"/>
                <a:gd name="T70" fmla="*/ 1097 w 1231"/>
                <a:gd name="T71" fmla="*/ 992 h 1352"/>
                <a:gd name="T72" fmla="*/ 345 w 1231"/>
                <a:gd name="T73" fmla="*/ 675 h 1352"/>
                <a:gd name="T74" fmla="*/ 435 w 1231"/>
                <a:gd name="T75" fmla="*/ 676 h 1352"/>
                <a:gd name="T76" fmla="*/ 345 w 1231"/>
                <a:gd name="T77" fmla="*/ 675 h 1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31" h="1352">
                  <a:moveTo>
                    <a:pt x="519" y="632"/>
                  </a:moveTo>
                  <a:cubicBezTo>
                    <a:pt x="524" y="632"/>
                    <a:pt x="529" y="632"/>
                    <a:pt x="535" y="632"/>
                  </a:cubicBezTo>
                  <a:cubicBezTo>
                    <a:pt x="645" y="632"/>
                    <a:pt x="756" y="632"/>
                    <a:pt x="866" y="632"/>
                  </a:cubicBezTo>
                  <a:cubicBezTo>
                    <a:pt x="985" y="632"/>
                    <a:pt x="1079" y="696"/>
                    <a:pt x="1124" y="806"/>
                  </a:cubicBezTo>
                  <a:cubicBezTo>
                    <a:pt x="1126" y="811"/>
                    <a:pt x="1132" y="816"/>
                    <a:pt x="1138" y="818"/>
                  </a:cubicBezTo>
                  <a:cubicBezTo>
                    <a:pt x="1194" y="838"/>
                    <a:pt x="1231" y="889"/>
                    <a:pt x="1231" y="947"/>
                  </a:cubicBezTo>
                  <a:cubicBezTo>
                    <a:pt x="1231" y="1005"/>
                    <a:pt x="1194" y="1056"/>
                    <a:pt x="1138" y="1076"/>
                  </a:cubicBezTo>
                  <a:cubicBezTo>
                    <a:pt x="1132" y="1078"/>
                    <a:pt x="1126" y="1083"/>
                    <a:pt x="1124" y="1089"/>
                  </a:cubicBezTo>
                  <a:cubicBezTo>
                    <a:pt x="1086" y="1180"/>
                    <a:pt x="1019" y="1237"/>
                    <a:pt x="922" y="1257"/>
                  </a:cubicBezTo>
                  <a:cubicBezTo>
                    <a:pt x="904" y="1260"/>
                    <a:pt x="886" y="1261"/>
                    <a:pt x="867" y="1262"/>
                  </a:cubicBezTo>
                  <a:cubicBezTo>
                    <a:pt x="821" y="1262"/>
                    <a:pt x="775" y="1262"/>
                    <a:pt x="729" y="1262"/>
                  </a:cubicBezTo>
                  <a:cubicBezTo>
                    <a:pt x="720" y="1262"/>
                    <a:pt x="716" y="1264"/>
                    <a:pt x="711" y="1273"/>
                  </a:cubicBezTo>
                  <a:cubicBezTo>
                    <a:pt x="687" y="1324"/>
                    <a:pt x="645" y="1352"/>
                    <a:pt x="589" y="1352"/>
                  </a:cubicBezTo>
                  <a:cubicBezTo>
                    <a:pt x="532" y="1351"/>
                    <a:pt x="491" y="1323"/>
                    <a:pt x="466" y="1273"/>
                  </a:cubicBezTo>
                  <a:cubicBezTo>
                    <a:pt x="463" y="1265"/>
                    <a:pt x="459" y="1262"/>
                    <a:pt x="450" y="1262"/>
                  </a:cubicBezTo>
                  <a:cubicBezTo>
                    <a:pt x="418" y="1262"/>
                    <a:pt x="387" y="1262"/>
                    <a:pt x="355" y="1262"/>
                  </a:cubicBezTo>
                  <a:cubicBezTo>
                    <a:pt x="326" y="1262"/>
                    <a:pt x="306" y="1244"/>
                    <a:pt x="305" y="1218"/>
                  </a:cubicBezTo>
                  <a:cubicBezTo>
                    <a:pt x="305" y="1191"/>
                    <a:pt x="326" y="1172"/>
                    <a:pt x="356" y="1172"/>
                  </a:cubicBezTo>
                  <a:cubicBezTo>
                    <a:pt x="387" y="1172"/>
                    <a:pt x="418" y="1172"/>
                    <a:pt x="449" y="1172"/>
                  </a:cubicBezTo>
                  <a:cubicBezTo>
                    <a:pt x="458" y="1172"/>
                    <a:pt x="462" y="1170"/>
                    <a:pt x="467" y="1161"/>
                  </a:cubicBezTo>
                  <a:cubicBezTo>
                    <a:pt x="491" y="1110"/>
                    <a:pt x="532" y="1082"/>
                    <a:pt x="589" y="1082"/>
                  </a:cubicBezTo>
                  <a:cubicBezTo>
                    <a:pt x="646" y="1082"/>
                    <a:pt x="687" y="1110"/>
                    <a:pt x="712" y="1161"/>
                  </a:cubicBezTo>
                  <a:cubicBezTo>
                    <a:pt x="715" y="1169"/>
                    <a:pt x="719" y="1172"/>
                    <a:pt x="728" y="1172"/>
                  </a:cubicBezTo>
                  <a:cubicBezTo>
                    <a:pt x="778" y="1172"/>
                    <a:pt x="828" y="1173"/>
                    <a:pt x="878" y="1172"/>
                  </a:cubicBezTo>
                  <a:cubicBezTo>
                    <a:pt x="949" y="1169"/>
                    <a:pt x="1001" y="1133"/>
                    <a:pt x="1035" y="1068"/>
                  </a:cubicBezTo>
                  <a:cubicBezTo>
                    <a:pt x="989" y="1041"/>
                    <a:pt x="961" y="1002"/>
                    <a:pt x="961" y="948"/>
                  </a:cubicBezTo>
                  <a:cubicBezTo>
                    <a:pt x="961" y="893"/>
                    <a:pt x="988" y="854"/>
                    <a:pt x="1035" y="826"/>
                  </a:cubicBezTo>
                  <a:cubicBezTo>
                    <a:pt x="1010" y="776"/>
                    <a:pt x="972" y="743"/>
                    <a:pt x="919" y="729"/>
                  </a:cubicBezTo>
                  <a:cubicBezTo>
                    <a:pt x="904" y="724"/>
                    <a:pt x="888" y="722"/>
                    <a:pt x="872" y="722"/>
                  </a:cubicBezTo>
                  <a:cubicBezTo>
                    <a:pt x="758" y="722"/>
                    <a:pt x="644" y="722"/>
                    <a:pt x="530" y="722"/>
                  </a:cubicBezTo>
                  <a:cubicBezTo>
                    <a:pt x="521" y="722"/>
                    <a:pt x="516" y="724"/>
                    <a:pt x="512" y="733"/>
                  </a:cubicBezTo>
                  <a:cubicBezTo>
                    <a:pt x="487" y="783"/>
                    <a:pt x="446" y="810"/>
                    <a:pt x="390" y="810"/>
                  </a:cubicBezTo>
                  <a:cubicBezTo>
                    <a:pt x="334" y="810"/>
                    <a:pt x="293" y="783"/>
                    <a:pt x="268" y="733"/>
                  </a:cubicBezTo>
                  <a:cubicBezTo>
                    <a:pt x="264" y="725"/>
                    <a:pt x="261" y="722"/>
                    <a:pt x="252" y="721"/>
                  </a:cubicBezTo>
                  <a:cubicBezTo>
                    <a:pt x="107" y="710"/>
                    <a:pt x="1" y="595"/>
                    <a:pt x="1" y="450"/>
                  </a:cubicBezTo>
                  <a:cubicBezTo>
                    <a:pt x="1" y="406"/>
                    <a:pt x="0" y="363"/>
                    <a:pt x="4" y="320"/>
                  </a:cubicBezTo>
                  <a:cubicBezTo>
                    <a:pt x="17" y="203"/>
                    <a:pt x="121" y="101"/>
                    <a:pt x="237" y="93"/>
                  </a:cubicBezTo>
                  <a:cubicBezTo>
                    <a:pt x="307" y="88"/>
                    <a:pt x="376" y="90"/>
                    <a:pt x="446" y="90"/>
                  </a:cubicBezTo>
                  <a:cubicBezTo>
                    <a:pt x="457" y="90"/>
                    <a:pt x="463" y="87"/>
                    <a:pt x="468" y="76"/>
                  </a:cubicBezTo>
                  <a:cubicBezTo>
                    <a:pt x="493" y="26"/>
                    <a:pt x="534" y="0"/>
                    <a:pt x="589" y="0"/>
                  </a:cubicBezTo>
                  <a:cubicBezTo>
                    <a:pt x="645" y="0"/>
                    <a:pt x="686" y="27"/>
                    <a:pt x="710" y="77"/>
                  </a:cubicBezTo>
                  <a:cubicBezTo>
                    <a:pt x="715" y="87"/>
                    <a:pt x="721" y="90"/>
                    <a:pt x="732" y="90"/>
                  </a:cubicBezTo>
                  <a:cubicBezTo>
                    <a:pt x="748" y="89"/>
                    <a:pt x="764" y="89"/>
                    <a:pt x="780" y="90"/>
                  </a:cubicBezTo>
                  <a:cubicBezTo>
                    <a:pt x="807" y="90"/>
                    <a:pt x="827" y="110"/>
                    <a:pt x="826" y="136"/>
                  </a:cubicBezTo>
                  <a:cubicBezTo>
                    <a:pt x="825" y="161"/>
                    <a:pt x="806" y="179"/>
                    <a:pt x="778" y="179"/>
                  </a:cubicBezTo>
                  <a:cubicBezTo>
                    <a:pt x="761" y="180"/>
                    <a:pt x="743" y="179"/>
                    <a:pt x="726" y="180"/>
                  </a:cubicBezTo>
                  <a:cubicBezTo>
                    <a:pt x="721" y="180"/>
                    <a:pt x="715" y="184"/>
                    <a:pt x="713" y="188"/>
                  </a:cubicBezTo>
                  <a:cubicBezTo>
                    <a:pt x="688" y="240"/>
                    <a:pt x="647" y="269"/>
                    <a:pt x="589" y="269"/>
                  </a:cubicBezTo>
                  <a:cubicBezTo>
                    <a:pt x="531" y="269"/>
                    <a:pt x="490" y="240"/>
                    <a:pt x="465" y="189"/>
                  </a:cubicBezTo>
                  <a:cubicBezTo>
                    <a:pt x="463" y="185"/>
                    <a:pt x="458" y="180"/>
                    <a:pt x="454" y="180"/>
                  </a:cubicBezTo>
                  <a:cubicBezTo>
                    <a:pt x="384" y="180"/>
                    <a:pt x="314" y="177"/>
                    <a:pt x="244" y="183"/>
                  </a:cubicBezTo>
                  <a:cubicBezTo>
                    <a:pt x="163" y="189"/>
                    <a:pt x="95" y="263"/>
                    <a:pt x="92" y="346"/>
                  </a:cubicBezTo>
                  <a:cubicBezTo>
                    <a:pt x="90" y="391"/>
                    <a:pt x="89" y="437"/>
                    <a:pt x="94" y="482"/>
                  </a:cubicBezTo>
                  <a:cubicBezTo>
                    <a:pt x="103" y="561"/>
                    <a:pt x="173" y="624"/>
                    <a:pt x="252" y="631"/>
                  </a:cubicBezTo>
                  <a:cubicBezTo>
                    <a:pt x="256" y="631"/>
                    <a:pt x="263" y="627"/>
                    <a:pt x="265" y="623"/>
                  </a:cubicBezTo>
                  <a:cubicBezTo>
                    <a:pt x="291" y="570"/>
                    <a:pt x="333" y="541"/>
                    <a:pt x="392" y="542"/>
                  </a:cubicBezTo>
                  <a:cubicBezTo>
                    <a:pt x="451" y="542"/>
                    <a:pt x="492" y="573"/>
                    <a:pt x="515" y="626"/>
                  </a:cubicBezTo>
                  <a:cubicBezTo>
                    <a:pt x="516" y="628"/>
                    <a:pt x="517" y="630"/>
                    <a:pt x="519" y="632"/>
                  </a:cubicBezTo>
                  <a:close/>
                  <a:moveTo>
                    <a:pt x="589" y="1262"/>
                  </a:moveTo>
                  <a:cubicBezTo>
                    <a:pt x="613" y="1262"/>
                    <a:pt x="634" y="1242"/>
                    <a:pt x="634" y="1217"/>
                  </a:cubicBezTo>
                  <a:cubicBezTo>
                    <a:pt x="634" y="1193"/>
                    <a:pt x="613" y="1172"/>
                    <a:pt x="588" y="1172"/>
                  </a:cubicBezTo>
                  <a:cubicBezTo>
                    <a:pt x="564" y="1172"/>
                    <a:pt x="544" y="1193"/>
                    <a:pt x="544" y="1217"/>
                  </a:cubicBezTo>
                  <a:cubicBezTo>
                    <a:pt x="544" y="1241"/>
                    <a:pt x="565" y="1262"/>
                    <a:pt x="589" y="1262"/>
                  </a:cubicBezTo>
                  <a:close/>
                  <a:moveTo>
                    <a:pt x="589" y="179"/>
                  </a:moveTo>
                  <a:cubicBezTo>
                    <a:pt x="614" y="179"/>
                    <a:pt x="634" y="159"/>
                    <a:pt x="634" y="135"/>
                  </a:cubicBezTo>
                  <a:cubicBezTo>
                    <a:pt x="634" y="111"/>
                    <a:pt x="613" y="90"/>
                    <a:pt x="589" y="90"/>
                  </a:cubicBezTo>
                  <a:cubicBezTo>
                    <a:pt x="565" y="89"/>
                    <a:pt x="544" y="111"/>
                    <a:pt x="544" y="135"/>
                  </a:cubicBezTo>
                  <a:cubicBezTo>
                    <a:pt x="544" y="160"/>
                    <a:pt x="565" y="179"/>
                    <a:pt x="589" y="179"/>
                  </a:cubicBezTo>
                  <a:close/>
                  <a:moveTo>
                    <a:pt x="1141" y="946"/>
                  </a:moveTo>
                  <a:cubicBezTo>
                    <a:pt x="1140" y="922"/>
                    <a:pt x="1120" y="902"/>
                    <a:pt x="1096" y="902"/>
                  </a:cubicBezTo>
                  <a:cubicBezTo>
                    <a:pt x="1071" y="902"/>
                    <a:pt x="1050" y="923"/>
                    <a:pt x="1051" y="948"/>
                  </a:cubicBezTo>
                  <a:cubicBezTo>
                    <a:pt x="1052" y="973"/>
                    <a:pt x="1073" y="993"/>
                    <a:pt x="1097" y="992"/>
                  </a:cubicBezTo>
                  <a:cubicBezTo>
                    <a:pt x="1121" y="991"/>
                    <a:pt x="1141" y="970"/>
                    <a:pt x="1141" y="946"/>
                  </a:cubicBezTo>
                  <a:close/>
                  <a:moveTo>
                    <a:pt x="345" y="675"/>
                  </a:moveTo>
                  <a:cubicBezTo>
                    <a:pt x="345" y="700"/>
                    <a:pt x="365" y="721"/>
                    <a:pt x="389" y="721"/>
                  </a:cubicBezTo>
                  <a:cubicBezTo>
                    <a:pt x="414" y="721"/>
                    <a:pt x="435" y="701"/>
                    <a:pt x="435" y="676"/>
                  </a:cubicBezTo>
                  <a:cubicBezTo>
                    <a:pt x="435" y="652"/>
                    <a:pt x="415" y="631"/>
                    <a:pt x="390" y="631"/>
                  </a:cubicBezTo>
                  <a:cubicBezTo>
                    <a:pt x="366" y="631"/>
                    <a:pt x="346" y="650"/>
                    <a:pt x="345" y="67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4" name="Freeform 43">
              <a:extLst>
                <a:ext uri="{FF2B5EF4-FFF2-40B4-BE49-F238E27FC236}">
                  <a16:creationId xmlns:a16="http://schemas.microsoft.com/office/drawing/2014/main" id="{23374C66-DD2E-E8E3-14B0-8CCD24EFE46C}"/>
                </a:ext>
              </a:extLst>
            </p:cNvPr>
            <p:cNvSpPr>
              <a:spLocks noEditPoints="1"/>
            </p:cNvSpPr>
            <p:nvPr/>
          </p:nvSpPr>
          <p:spPr bwMode="auto">
            <a:xfrm>
              <a:off x="5267325" y="2647950"/>
              <a:ext cx="160338" cy="185738"/>
            </a:xfrm>
            <a:custGeom>
              <a:avLst/>
              <a:gdLst>
                <a:gd name="T0" fmla="*/ 79 w 536"/>
                <a:gd name="T1" fmla="*/ 534 h 624"/>
                <a:gd name="T2" fmla="*/ 79 w 536"/>
                <a:gd name="T3" fmla="*/ 514 h 624"/>
                <a:gd name="T4" fmla="*/ 79 w 536"/>
                <a:gd name="T5" fmla="*/ 55 h 624"/>
                <a:gd name="T6" fmla="*/ 134 w 536"/>
                <a:gd name="T7" fmla="*/ 0 h 624"/>
                <a:gd name="T8" fmla="*/ 476 w 536"/>
                <a:gd name="T9" fmla="*/ 0 h 624"/>
                <a:gd name="T10" fmla="*/ 523 w 536"/>
                <a:gd name="T11" fmla="*/ 24 h 624"/>
                <a:gd name="T12" fmla="*/ 516 w 536"/>
                <a:gd name="T13" fmla="*/ 78 h 624"/>
                <a:gd name="T14" fmla="*/ 450 w 536"/>
                <a:gd name="T15" fmla="*/ 170 h 624"/>
                <a:gd name="T16" fmla="*/ 509 w 536"/>
                <a:gd name="T17" fmla="*/ 245 h 624"/>
                <a:gd name="T18" fmla="*/ 524 w 536"/>
                <a:gd name="T19" fmla="*/ 306 h 624"/>
                <a:gd name="T20" fmla="*/ 467 w 536"/>
                <a:gd name="T21" fmla="*/ 332 h 624"/>
                <a:gd name="T22" fmla="*/ 189 w 536"/>
                <a:gd name="T23" fmla="*/ 332 h 624"/>
                <a:gd name="T24" fmla="*/ 170 w 536"/>
                <a:gd name="T25" fmla="*/ 332 h 624"/>
                <a:gd name="T26" fmla="*/ 170 w 536"/>
                <a:gd name="T27" fmla="*/ 534 h 624"/>
                <a:gd name="T28" fmla="*/ 203 w 536"/>
                <a:gd name="T29" fmla="*/ 534 h 624"/>
                <a:gd name="T30" fmla="*/ 248 w 536"/>
                <a:gd name="T31" fmla="*/ 579 h 624"/>
                <a:gd name="T32" fmla="*/ 204 w 536"/>
                <a:gd name="T33" fmla="*/ 624 h 624"/>
                <a:gd name="T34" fmla="*/ 45 w 536"/>
                <a:gd name="T35" fmla="*/ 624 h 624"/>
                <a:gd name="T36" fmla="*/ 0 w 536"/>
                <a:gd name="T37" fmla="*/ 579 h 624"/>
                <a:gd name="T38" fmla="*/ 45 w 536"/>
                <a:gd name="T39" fmla="*/ 534 h 624"/>
                <a:gd name="T40" fmla="*/ 79 w 536"/>
                <a:gd name="T41" fmla="*/ 534 h 624"/>
                <a:gd name="T42" fmla="*/ 169 w 536"/>
                <a:gd name="T43" fmla="*/ 90 h 624"/>
                <a:gd name="T44" fmla="*/ 169 w 536"/>
                <a:gd name="T45" fmla="*/ 240 h 624"/>
                <a:gd name="T46" fmla="*/ 391 w 536"/>
                <a:gd name="T47" fmla="*/ 240 h 624"/>
                <a:gd name="T48" fmla="*/ 368 w 536"/>
                <a:gd name="T49" fmla="*/ 211 h 624"/>
                <a:gd name="T50" fmla="*/ 367 w 536"/>
                <a:gd name="T51" fmla="*/ 132 h 624"/>
                <a:gd name="T52" fmla="*/ 396 w 536"/>
                <a:gd name="T53" fmla="*/ 90 h 624"/>
                <a:gd name="T54" fmla="*/ 169 w 536"/>
                <a:gd name="T55" fmla="*/ 90 h 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36" h="624">
                  <a:moveTo>
                    <a:pt x="79" y="534"/>
                  </a:moveTo>
                  <a:cubicBezTo>
                    <a:pt x="79" y="526"/>
                    <a:pt x="79" y="520"/>
                    <a:pt x="79" y="514"/>
                  </a:cubicBezTo>
                  <a:cubicBezTo>
                    <a:pt x="79" y="361"/>
                    <a:pt x="79" y="208"/>
                    <a:pt x="79" y="55"/>
                  </a:cubicBezTo>
                  <a:cubicBezTo>
                    <a:pt x="79" y="16"/>
                    <a:pt x="95" y="0"/>
                    <a:pt x="134" y="0"/>
                  </a:cubicBezTo>
                  <a:cubicBezTo>
                    <a:pt x="248" y="0"/>
                    <a:pt x="362" y="0"/>
                    <a:pt x="476" y="0"/>
                  </a:cubicBezTo>
                  <a:cubicBezTo>
                    <a:pt x="496" y="0"/>
                    <a:pt x="513" y="5"/>
                    <a:pt x="523" y="24"/>
                  </a:cubicBezTo>
                  <a:cubicBezTo>
                    <a:pt x="534" y="44"/>
                    <a:pt x="528" y="61"/>
                    <a:pt x="516" y="78"/>
                  </a:cubicBezTo>
                  <a:cubicBezTo>
                    <a:pt x="494" y="108"/>
                    <a:pt x="473" y="138"/>
                    <a:pt x="450" y="170"/>
                  </a:cubicBezTo>
                  <a:cubicBezTo>
                    <a:pt x="470" y="195"/>
                    <a:pt x="489" y="220"/>
                    <a:pt x="509" y="245"/>
                  </a:cubicBezTo>
                  <a:cubicBezTo>
                    <a:pt x="523" y="263"/>
                    <a:pt x="536" y="281"/>
                    <a:pt x="524" y="306"/>
                  </a:cubicBezTo>
                  <a:cubicBezTo>
                    <a:pt x="512" y="330"/>
                    <a:pt x="490" y="332"/>
                    <a:pt x="467" y="332"/>
                  </a:cubicBezTo>
                  <a:cubicBezTo>
                    <a:pt x="374" y="332"/>
                    <a:pt x="282" y="332"/>
                    <a:pt x="189" y="332"/>
                  </a:cubicBezTo>
                  <a:cubicBezTo>
                    <a:pt x="183" y="332"/>
                    <a:pt x="177" y="332"/>
                    <a:pt x="170" y="332"/>
                  </a:cubicBezTo>
                  <a:cubicBezTo>
                    <a:pt x="170" y="399"/>
                    <a:pt x="170" y="466"/>
                    <a:pt x="170" y="534"/>
                  </a:cubicBezTo>
                  <a:cubicBezTo>
                    <a:pt x="181" y="534"/>
                    <a:pt x="192" y="534"/>
                    <a:pt x="203" y="534"/>
                  </a:cubicBezTo>
                  <a:cubicBezTo>
                    <a:pt x="229" y="535"/>
                    <a:pt x="248" y="554"/>
                    <a:pt x="248" y="579"/>
                  </a:cubicBezTo>
                  <a:cubicBezTo>
                    <a:pt x="248" y="603"/>
                    <a:pt x="229" y="623"/>
                    <a:pt x="204" y="624"/>
                  </a:cubicBezTo>
                  <a:cubicBezTo>
                    <a:pt x="151" y="624"/>
                    <a:pt x="98" y="624"/>
                    <a:pt x="45" y="624"/>
                  </a:cubicBezTo>
                  <a:cubicBezTo>
                    <a:pt x="19" y="623"/>
                    <a:pt x="0" y="604"/>
                    <a:pt x="0" y="579"/>
                  </a:cubicBezTo>
                  <a:cubicBezTo>
                    <a:pt x="0" y="554"/>
                    <a:pt x="19" y="535"/>
                    <a:pt x="45" y="534"/>
                  </a:cubicBezTo>
                  <a:cubicBezTo>
                    <a:pt x="55" y="534"/>
                    <a:pt x="66" y="534"/>
                    <a:pt x="79" y="534"/>
                  </a:cubicBezTo>
                  <a:close/>
                  <a:moveTo>
                    <a:pt x="169" y="90"/>
                  </a:moveTo>
                  <a:cubicBezTo>
                    <a:pt x="169" y="141"/>
                    <a:pt x="169" y="190"/>
                    <a:pt x="169" y="240"/>
                  </a:cubicBezTo>
                  <a:cubicBezTo>
                    <a:pt x="243" y="240"/>
                    <a:pt x="316" y="240"/>
                    <a:pt x="391" y="240"/>
                  </a:cubicBezTo>
                  <a:cubicBezTo>
                    <a:pt x="382" y="229"/>
                    <a:pt x="375" y="220"/>
                    <a:pt x="368" y="211"/>
                  </a:cubicBezTo>
                  <a:cubicBezTo>
                    <a:pt x="342" y="178"/>
                    <a:pt x="342" y="166"/>
                    <a:pt x="367" y="132"/>
                  </a:cubicBezTo>
                  <a:cubicBezTo>
                    <a:pt x="376" y="118"/>
                    <a:pt x="385" y="105"/>
                    <a:pt x="396" y="90"/>
                  </a:cubicBezTo>
                  <a:cubicBezTo>
                    <a:pt x="319" y="90"/>
                    <a:pt x="245" y="90"/>
                    <a:pt x="169" y="9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75" name="Freeform 44">
              <a:extLst>
                <a:ext uri="{FF2B5EF4-FFF2-40B4-BE49-F238E27FC236}">
                  <a16:creationId xmlns:a16="http://schemas.microsoft.com/office/drawing/2014/main" id="{AA3DCDD3-DE1C-65F9-0325-8C54DF810AE9}"/>
                </a:ext>
              </a:extLst>
            </p:cNvPr>
            <p:cNvSpPr>
              <a:spLocks/>
            </p:cNvSpPr>
            <p:nvPr/>
          </p:nvSpPr>
          <p:spPr bwMode="auto">
            <a:xfrm>
              <a:off x="5022850" y="2959100"/>
              <a:ext cx="25400" cy="26988"/>
            </a:xfrm>
            <a:custGeom>
              <a:avLst/>
              <a:gdLst>
                <a:gd name="T0" fmla="*/ 90 w 90"/>
                <a:gd name="T1" fmla="*/ 44 h 90"/>
                <a:gd name="T2" fmla="*/ 46 w 90"/>
                <a:gd name="T3" fmla="*/ 90 h 90"/>
                <a:gd name="T4" fmla="*/ 0 w 90"/>
                <a:gd name="T5" fmla="*/ 44 h 90"/>
                <a:gd name="T6" fmla="*/ 45 w 90"/>
                <a:gd name="T7" fmla="*/ 0 h 90"/>
                <a:gd name="T8" fmla="*/ 90 w 90"/>
                <a:gd name="T9" fmla="*/ 44 h 90"/>
              </a:gdLst>
              <a:ahLst/>
              <a:cxnLst>
                <a:cxn ang="0">
                  <a:pos x="T0" y="T1"/>
                </a:cxn>
                <a:cxn ang="0">
                  <a:pos x="T2" y="T3"/>
                </a:cxn>
                <a:cxn ang="0">
                  <a:pos x="T4" y="T5"/>
                </a:cxn>
                <a:cxn ang="0">
                  <a:pos x="T6" y="T7"/>
                </a:cxn>
                <a:cxn ang="0">
                  <a:pos x="T8" y="T9"/>
                </a:cxn>
              </a:cxnLst>
              <a:rect l="0" t="0" r="r" b="b"/>
              <a:pathLst>
                <a:path w="90" h="90">
                  <a:moveTo>
                    <a:pt x="90" y="44"/>
                  </a:moveTo>
                  <a:cubicBezTo>
                    <a:pt x="90" y="68"/>
                    <a:pt x="70" y="89"/>
                    <a:pt x="46" y="90"/>
                  </a:cubicBezTo>
                  <a:cubicBezTo>
                    <a:pt x="21" y="90"/>
                    <a:pt x="0" y="69"/>
                    <a:pt x="0" y="44"/>
                  </a:cubicBezTo>
                  <a:cubicBezTo>
                    <a:pt x="0" y="20"/>
                    <a:pt x="21" y="0"/>
                    <a:pt x="45" y="0"/>
                  </a:cubicBezTo>
                  <a:cubicBezTo>
                    <a:pt x="70" y="0"/>
                    <a:pt x="90" y="20"/>
                    <a:pt x="90" y="4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77" name="Freeform: Shape 76">
            <a:extLst>
              <a:ext uri="{FF2B5EF4-FFF2-40B4-BE49-F238E27FC236}">
                <a16:creationId xmlns:a16="http://schemas.microsoft.com/office/drawing/2014/main" id="{9940C1FD-0CCE-5B2A-C54B-B91F526A907F}"/>
              </a:ext>
            </a:extLst>
          </p:cNvPr>
          <p:cNvSpPr/>
          <p:nvPr/>
        </p:nvSpPr>
        <p:spPr>
          <a:xfrm>
            <a:off x="3483820" y="3268421"/>
            <a:ext cx="582626" cy="607115"/>
          </a:xfrm>
          <a:custGeom>
            <a:avLst/>
            <a:gdLst>
              <a:gd name="connsiteX0" fmla="*/ 128498 w 382065"/>
              <a:gd name="connsiteY0" fmla="*/ 293208 h 429864"/>
              <a:gd name="connsiteX1" fmla="*/ 134221 w 382065"/>
              <a:gd name="connsiteY1" fmla="*/ 287486 h 429864"/>
              <a:gd name="connsiteX2" fmla="*/ 134221 w 382065"/>
              <a:gd name="connsiteY2" fmla="*/ 287486 h 429864"/>
              <a:gd name="connsiteX3" fmla="*/ 209382 w 382065"/>
              <a:gd name="connsiteY3" fmla="*/ 287486 h 429864"/>
              <a:gd name="connsiteX4" fmla="*/ 215104 w 382065"/>
              <a:gd name="connsiteY4" fmla="*/ 293208 h 429864"/>
              <a:gd name="connsiteX5" fmla="*/ 209382 w 382065"/>
              <a:gd name="connsiteY5" fmla="*/ 298931 h 429864"/>
              <a:gd name="connsiteX6" fmla="*/ 134221 w 382065"/>
              <a:gd name="connsiteY6" fmla="*/ 298931 h 429864"/>
              <a:gd name="connsiteX7" fmla="*/ 128498 w 382065"/>
              <a:gd name="connsiteY7" fmla="*/ 293208 h 429864"/>
              <a:gd name="connsiteX8" fmla="*/ 128498 w 382065"/>
              <a:gd name="connsiteY8" fmla="*/ 293208 h 429864"/>
              <a:gd name="connsiteX9" fmla="*/ 134221 w 382065"/>
              <a:gd name="connsiteY9" fmla="*/ 326548 h 429864"/>
              <a:gd name="connsiteX10" fmla="*/ 197364 w 382065"/>
              <a:gd name="connsiteY10" fmla="*/ 326548 h 429864"/>
              <a:gd name="connsiteX11" fmla="*/ 203158 w 382065"/>
              <a:gd name="connsiteY11" fmla="*/ 320898 h 429864"/>
              <a:gd name="connsiteX12" fmla="*/ 197507 w 382065"/>
              <a:gd name="connsiteY12" fmla="*/ 315104 h 429864"/>
              <a:gd name="connsiteX13" fmla="*/ 197364 w 382065"/>
              <a:gd name="connsiteY13" fmla="*/ 315104 h 429864"/>
              <a:gd name="connsiteX14" fmla="*/ 134221 w 382065"/>
              <a:gd name="connsiteY14" fmla="*/ 315104 h 429864"/>
              <a:gd name="connsiteX15" fmla="*/ 128427 w 382065"/>
              <a:gd name="connsiteY15" fmla="*/ 320754 h 429864"/>
              <a:gd name="connsiteX16" fmla="*/ 134078 w 382065"/>
              <a:gd name="connsiteY16" fmla="*/ 326548 h 429864"/>
              <a:gd name="connsiteX17" fmla="*/ 134221 w 382065"/>
              <a:gd name="connsiteY17" fmla="*/ 326548 h 429864"/>
              <a:gd name="connsiteX18" fmla="*/ 114860 w 382065"/>
              <a:gd name="connsiteY18" fmla="*/ 280196 h 429864"/>
              <a:gd name="connsiteX19" fmla="*/ 115209 w 382065"/>
              <a:gd name="connsiteY19" fmla="*/ 288274 h 429864"/>
              <a:gd name="connsiteX20" fmla="*/ 115209 w 382065"/>
              <a:gd name="connsiteY20" fmla="*/ 288274 h 429864"/>
              <a:gd name="connsiteX21" fmla="*/ 110095 w 382065"/>
              <a:gd name="connsiteY21" fmla="*/ 293853 h 429864"/>
              <a:gd name="connsiteX22" fmla="*/ 97791 w 382065"/>
              <a:gd name="connsiteY22" fmla="*/ 337635 h 429864"/>
              <a:gd name="connsiteX23" fmla="*/ 54009 w 382065"/>
              <a:gd name="connsiteY23" fmla="*/ 325331 h 429864"/>
              <a:gd name="connsiteX24" fmla="*/ 66313 w 382065"/>
              <a:gd name="connsiteY24" fmla="*/ 281548 h 429864"/>
              <a:gd name="connsiteX25" fmla="*/ 102725 w 382065"/>
              <a:gd name="connsiteY25" fmla="*/ 284960 h 429864"/>
              <a:gd name="connsiteX26" fmla="*/ 106773 w 382065"/>
              <a:gd name="connsiteY26" fmla="*/ 280545 h 429864"/>
              <a:gd name="connsiteX27" fmla="*/ 114860 w 382065"/>
              <a:gd name="connsiteY27" fmla="*/ 280196 h 429864"/>
              <a:gd name="connsiteX28" fmla="*/ 114860 w 382065"/>
              <a:gd name="connsiteY28" fmla="*/ 280196 h 429864"/>
              <a:gd name="connsiteX29" fmla="*/ 101704 w 382065"/>
              <a:gd name="connsiteY29" fmla="*/ 303014 h 429864"/>
              <a:gd name="connsiteX30" fmla="*/ 87582 w 382065"/>
              <a:gd name="connsiteY30" fmla="*/ 318417 h 429864"/>
              <a:gd name="connsiteX31" fmla="*/ 80310 w 382065"/>
              <a:gd name="connsiteY31" fmla="*/ 319384 h 429864"/>
              <a:gd name="connsiteX32" fmla="*/ 68382 w 382065"/>
              <a:gd name="connsiteY32" fmla="*/ 311853 h 429864"/>
              <a:gd name="connsiteX33" fmla="*/ 66716 w 382065"/>
              <a:gd name="connsiteY33" fmla="*/ 303936 h 429864"/>
              <a:gd name="connsiteX34" fmla="*/ 74498 w 382065"/>
              <a:gd name="connsiteY34" fmla="*/ 302181 h 429864"/>
              <a:gd name="connsiteX35" fmla="*/ 82388 w 382065"/>
              <a:gd name="connsiteY35" fmla="*/ 307160 h 429864"/>
              <a:gd name="connsiteX36" fmla="*/ 94997 w 382065"/>
              <a:gd name="connsiteY36" fmla="*/ 293405 h 429864"/>
              <a:gd name="connsiteX37" fmla="*/ 66000 w 382065"/>
              <a:gd name="connsiteY37" fmla="*/ 296683 h 429864"/>
              <a:gd name="connsiteX38" fmla="*/ 69278 w 382065"/>
              <a:gd name="connsiteY38" fmla="*/ 325680 h 429864"/>
              <a:gd name="connsiteX39" fmla="*/ 98275 w 382065"/>
              <a:gd name="connsiteY39" fmla="*/ 322402 h 429864"/>
              <a:gd name="connsiteX40" fmla="*/ 101704 w 382065"/>
              <a:gd name="connsiteY40" fmla="*/ 303014 h 429864"/>
              <a:gd name="connsiteX41" fmla="*/ 101704 w 382065"/>
              <a:gd name="connsiteY41" fmla="*/ 303014 h 429864"/>
              <a:gd name="connsiteX42" fmla="*/ 134221 w 382065"/>
              <a:gd name="connsiteY42" fmla="*/ 212468 h 429864"/>
              <a:gd name="connsiteX43" fmla="*/ 221086 w 382065"/>
              <a:gd name="connsiteY43" fmla="*/ 212468 h 429864"/>
              <a:gd name="connsiteX44" fmla="*/ 226809 w 382065"/>
              <a:gd name="connsiteY44" fmla="*/ 206745 h 429864"/>
              <a:gd name="connsiteX45" fmla="*/ 221086 w 382065"/>
              <a:gd name="connsiteY45" fmla="*/ 201023 h 429864"/>
              <a:gd name="connsiteX46" fmla="*/ 134221 w 382065"/>
              <a:gd name="connsiteY46" fmla="*/ 201023 h 429864"/>
              <a:gd name="connsiteX47" fmla="*/ 128498 w 382065"/>
              <a:gd name="connsiteY47" fmla="*/ 206745 h 429864"/>
              <a:gd name="connsiteX48" fmla="*/ 134221 w 382065"/>
              <a:gd name="connsiteY48" fmla="*/ 212468 h 429864"/>
              <a:gd name="connsiteX49" fmla="*/ 134221 w 382065"/>
              <a:gd name="connsiteY49" fmla="*/ 240095 h 429864"/>
              <a:gd name="connsiteX50" fmla="*/ 250379 w 382065"/>
              <a:gd name="connsiteY50" fmla="*/ 240095 h 429864"/>
              <a:gd name="connsiteX51" fmla="*/ 256173 w 382065"/>
              <a:gd name="connsiteY51" fmla="*/ 234444 h 429864"/>
              <a:gd name="connsiteX52" fmla="*/ 250522 w 382065"/>
              <a:gd name="connsiteY52" fmla="*/ 228650 h 429864"/>
              <a:gd name="connsiteX53" fmla="*/ 250379 w 382065"/>
              <a:gd name="connsiteY53" fmla="*/ 228650 h 429864"/>
              <a:gd name="connsiteX54" fmla="*/ 134221 w 382065"/>
              <a:gd name="connsiteY54" fmla="*/ 228650 h 429864"/>
              <a:gd name="connsiteX55" fmla="*/ 128427 w 382065"/>
              <a:gd name="connsiteY55" fmla="*/ 234301 h 429864"/>
              <a:gd name="connsiteX56" fmla="*/ 134078 w 382065"/>
              <a:gd name="connsiteY56" fmla="*/ 240095 h 429864"/>
              <a:gd name="connsiteX57" fmla="*/ 134221 w 382065"/>
              <a:gd name="connsiteY57" fmla="*/ 240095 h 429864"/>
              <a:gd name="connsiteX58" fmla="*/ 114860 w 382065"/>
              <a:gd name="connsiteY58" fmla="*/ 193742 h 429864"/>
              <a:gd name="connsiteX59" fmla="*/ 115209 w 382065"/>
              <a:gd name="connsiteY59" fmla="*/ 201820 h 429864"/>
              <a:gd name="connsiteX60" fmla="*/ 115209 w 382065"/>
              <a:gd name="connsiteY60" fmla="*/ 201820 h 429864"/>
              <a:gd name="connsiteX61" fmla="*/ 110095 w 382065"/>
              <a:gd name="connsiteY61" fmla="*/ 207399 h 429864"/>
              <a:gd name="connsiteX62" fmla="*/ 97791 w 382065"/>
              <a:gd name="connsiteY62" fmla="*/ 251181 h 429864"/>
              <a:gd name="connsiteX63" fmla="*/ 54009 w 382065"/>
              <a:gd name="connsiteY63" fmla="*/ 238877 h 429864"/>
              <a:gd name="connsiteX64" fmla="*/ 66313 w 382065"/>
              <a:gd name="connsiteY64" fmla="*/ 195095 h 429864"/>
              <a:gd name="connsiteX65" fmla="*/ 102725 w 382065"/>
              <a:gd name="connsiteY65" fmla="*/ 198507 h 429864"/>
              <a:gd name="connsiteX66" fmla="*/ 106773 w 382065"/>
              <a:gd name="connsiteY66" fmla="*/ 194092 h 429864"/>
              <a:gd name="connsiteX67" fmla="*/ 114860 w 382065"/>
              <a:gd name="connsiteY67" fmla="*/ 193742 h 429864"/>
              <a:gd name="connsiteX68" fmla="*/ 114860 w 382065"/>
              <a:gd name="connsiteY68" fmla="*/ 193742 h 429864"/>
              <a:gd name="connsiteX69" fmla="*/ 114860 w 382065"/>
              <a:gd name="connsiteY69" fmla="*/ 193742 h 429864"/>
              <a:gd name="connsiteX70" fmla="*/ 101695 w 382065"/>
              <a:gd name="connsiteY70" fmla="*/ 216551 h 429864"/>
              <a:gd name="connsiteX71" fmla="*/ 87573 w 382065"/>
              <a:gd name="connsiteY71" fmla="*/ 231954 h 429864"/>
              <a:gd name="connsiteX72" fmla="*/ 80301 w 382065"/>
              <a:gd name="connsiteY72" fmla="*/ 232922 h 429864"/>
              <a:gd name="connsiteX73" fmla="*/ 68373 w 382065"/>
              <a:gd name="connsiteY73" fmla="*/ 225390 h 429864"/>
              <a:gd name="connsiteX74" fmla="*/ 66707 w 382065"/>
              <a:gd name="connsiteY74" fmla="*/ 217474 h 429864"/>
              <a:gd name="connsiteX75" fmla="*/ 74490 w 382065"/>
              <a:gd name="connsiteY75" fmla="*/ 215719 h 429864"/>
              <a:gd name="connsiteX76" fmla="*/ 82379 w 382065"/>
              <a:gd name="connsiteY76" fmla="*/ 220698 h 429864"/>
              <a:gd name="connsiteX77" fmla="*/ 94988 w 382065"/>
              <a:gd name="connsiteY77" fmla="*/ 206942 h 429864"/>
              <a:gd name="connsiteX78" fmla="*/ 65991 w 382065"/>
              <a:gd name="connsiteY78" fmla="*/ 210220 h 429864"/>
              <a:gd name="connsiteX79" fmla="*/ 69269 w 382065"/>
              <a:gd name="connsiteY79" fmla="*/ 239217 h 429864"/>
              <a:gd name="connsiteX80" fmla="*/ 98266 w 382065"/>
              <a:gd name="connsiteY80" fmla="*/ 235939 h 429864"/>
              <a:gd name="connsiteX81" fmla="*/ 101695 w 382065"/>
              <a:gd name="connsiteY81" fmla="*/ 216551 h 429864"/>
              <a:gd name="connsiteX82" fmla="*/ 101695 w 382065"/>
              <a:gd name="connsiteY82" fmla="*/ 216551 h 429864"/>
              <a:gd name="connsiteX83" fmla="*/ 134221 w 382065"/>
              <a:gd name="connsiteY83" fmla="*/ 125996 h 429864"/>
              <a:gd name="connsiteX84" fmla="*/ 250379 w 382065"/>
              <a:gd name="connsiteY84" fmla="*/ 125996 h 429864"/>
              <a:gd name="connsiteX85" fmla="*/ 256101 w 382065"/>
              <a:gd name="connsiteY85" fmla="*/ 120274 h 429864"/>
              <a:gd name="connsiteX86" fmla="*/ 250379 w 382065"/>
              <a:gd name="connsiteY86" fmla="*/ 114551 h 429864"/>
              <a:gd name="connsiteX87" fmla="*/ 134221 w 382065"/>
              <a:gd name="connsiteY87" fmla="*/ 114551 h 429864"/>
              <a:gd name="connsiteX88" fmla="*/ 128498 w 382065"/>
              <a:gd name="connsiteY88" fmla="*/ 120274 h 429864"/>
              <a:gd name="connsiteX89" fmla="*/ 134221 w 382065"/>
              <a:gd name="connsiteY89" fmla="*/ 125996 h 429864"/>
              <a:gd name="connsiteX90" fmla="*/ 134221 w 382065"/>
              <a:gd name="connsiteY90" fmla="*/ 125996 h 429864"/>
              <a:gd name="connsiteX91" fmla="*/ 134221 w 382065"/>
              <a:gd name="connsiteY91" fmla="*/ 153623 h 429864"/>
              <a:gd name="connsiteX92" fmla="*/ 250379 w 382065"/>
              <a:gd name="connsiteY92" fmla="*/ 153623 h 429864"/>
              <a:gd name="connsiteX93" fmla="*/ 256173 w 382065"/>
              <a:gd name="connsiteY93" fmla="*/ 147972 h 429864"/>
              <a:gd name="connsiteX94" fmla="*/ 250522 w 382065"/>
              <a:gd name="connsiteY94" fmla="*/ 142178 h 429864"/>
              <a:gd name="connsiteX95" fmla="*/ 250379 w 382065"/>
              <a:gd name="connsiteY95" fmla="*/ 142178 h 429864"/>
              <a:gd name="connsiteX96" fmla="*/ 134221 w 382065"/>
              <a:gd name="connsiteY96" fmla="*/ 142178 h 429864"/>
              <a:gd name="connsiteX97" fmla="*/ 128427 w 382065"/>
              <a:gd name="connsiteY97" fmla="*/ 147829 h 429864"/>
              <a:gd name="connsiteX98" fmla="*/ 134078 w 382065"/>
              <a:gd name="connsiteY98" fmla="*/ 153623 h 429864"/>
              <a:gd name="connsiteX99" fmla="*/ 134221 w 382065"/>
              <a:gd name="connsiteY99" fmla="*/ 153623 h 429864"/>
              <a:gd name="connsiteX100" fmla="*/ 134221 w 382065"/>
              <a:gd name="connsiteY100" fmla="*/ 153623 h 429864"/>
              <a:gd name="connsiteX101" fmla="*/ 82110 w 382065"/>
              <a:gd name="connsiteY101" fmla="*/ 104513 h 429864"/>
              <a:gd name="connsiteX102" fmla="*/ 102725 w 382065"/>
              <a:gd name="connsiteY102" fmla="*/ 112035 h 429864"/>
              <a:gd name="connsiteX103" fmla="*/ 106773 w 382065"/>
              <a:gd name="connsiteY103" fmla="*/ 107620 h 429864"/>
              <a:gd name="connsiteX104" fmla="*/ 114860 w 382065"/>
              <a:gd name="connsiteY104" fmla="*/ 107351 h 429864"/>
              <a:gd name="connsiteX105" fmla="*/ 115209 w 382065"/>
              <a:gd name="connsiteY105" fmla="*/ 115348 h 429864"/>
              <a:gd name="connsiteX106" fmla="*/ 110095 w 382065"/>
              <a:gd name="connsiteY106" fmla="*/ 120928 h 429864"/>
              <a:gd name="connsiteX107" fmla="*/ 97764 w 382065"/>
              <a:gd name="connsiteY107" fmla="*/ 164593 h 429864"/>
              <a:gd name="connsiteX108" fmla="*/ 54098 w 382065"/>
              <a:gd name="connsiteY108" fmla="*/ 152262 h 429864"/>
              <a:gd name="connsiteX109" fmla="*/ 66430 w 382065"/>
              <a:gd name="connsiteY109" fmla="*/ 108596 h 429864"/>
              <a:gd name="connsiteX110" fmla="*/ 82110 w 382065"/>
              <a:gd name="connsiteY110" fmla="*/ 104513 h 429864"/>
              <a:gd name="connsiteX111" fmla="*/ 82110 w 382065"/>
              <a:gd name="connsiteY111" fmla="*/ 104513 h 429864"/>
              <a:gd name="connsiteX112" fmla="*/ 66600 w 382065"/>
              <a:gd name="connsiteY112" fmla="*/ 131038 h 429864"/>
              <a:gd name="connsiteX113" fmla="*/ 74490 w 382065"/>
              <a:gd name="connsiteY113" fmla="*/ 129256 h 429864"/>
              <a:gd name="connsiteX114" fmla="*/ 74490 w 382065"/>
              <a:gd name="connsiteY114" fmla="*/ 129256 h 429864"/>
              <a:gd name="connsiteX115" fmla="*/ 82379 w 382065"/>
              <a:gd name="connsiteY115" fmla="*/ 134235 h 429864"/>
              <a:gd name="connsiteX116" fmla="*/ 94988 w 382065"/>
              <a:gd name="connsiteY116" fmla="*/ 120480 h 429864"/>
              <a:gd name="connsiteX117" fmla="*/ 65991 w 382065"/>
              <a:gd name="connsiteY117" fmla="*/ 123757 h 429864"/>
              <a:gd name="connsiteX118" fmla="*/ 69269 w 382065"/>
              <a:gd name="connsiteY118" fmla="*/ 152754 h 429864"/>
              <a:gd name="connsiteX119" fmla="*/ 98266 w 382065"/>
              <a:gd name="connsiteY119" fmla="*/ 149477 h 429864"/>
              <a:gd name="connsiteX120" fmla="*/ 101704 w 382065"/>
              <a:gd name="connsiteY120" fmla="*/ 130089 h 429864"/>
              <a:gd name="connsiteX121" fmla="*/ 87582 w 382065"/>
              <a:gd name="connsiteY121" fmla="*/ 145492 h 429864"/>
              <a:gd name="connsiteX122" fmla="*/ 80310 w 382065"/>
              <a:gd name="connsiteY122" fmla="*/ 146468 h 429864"/>
              <a:gd name="connsiteX123" fmla="*/ 68382 w 382065"/>
              <a:gd name="connsiteY123" fmla="*/ 138936 h 429864"/>
              <a:gd name="connsiteX124" fmla="*/ 66600 w 382065"/>
              <a:gd name="connsiteY124" fmla="*/ 131038 h 429864"/>
              <a:gd name="connsiteX125" fmla="*/ 66600 w 382065"/>
              <a:gd name="connsiteY125" fmla="*/ 131038 h 429864"/>
              <a:gd name="connsiteX126" fmla="*/ 382065 w 382065"/>
              <a:gd name="connsiteY126" fmla="*/ 345632 h 429864"/>
              <a:gd name="connsiteX127" fmla="*/ 297913 w 382065"/>
              <a:gd name="connsiteY127" fmla="*/ 429865 h 429864"/>
              <a:gd name="connsiteX128" fmla="*/ 247477 w 382065"/>
              <a:gd name="connsiteY128" fmla="*/ 413119 h 429864"/>
              <a:gd name="connsiteX129" fmla="*/ 37693 w 382065"/>
              <a:gd name="connsiteY129" fmla="*/ 413119 h 429864"/>
              <a:gd name="connsiteX130" fmla="*/ 0 w 382065"/>
              <a:gd name="connsiteY130" fmla="*/ 375426 h 429864"/>
              <a:gd name="connsiteX131" fmla="*/ 0 w 382065"/>
              <a:gd name="connsiteY131" fmla="*/ 73169 h 429864"/>
              <a:gd name="connsiteX132" fmla="*/ 37693 w 382065"/>
              <a:gd name="connsiteY132" fmla="*/ 35477 h 429864"/>
              <a:gd name="connsiteX133" fmla="*/ 91540 w 382065"/>
              <a:gd name="connsiteY133" fmla="*/ 35477 h 429864"/>
              <a:gd name="connsiteX134" fmla="*/ 91540 w 382065"/>
              <a:gd name="connsiteY134" fmla="*/ 29629 h 429864"/>
              <a:gd name="connsiteX135" fmla="*/ 97263 w 382065"/>
              <a:gd name="connsiteY135" fmla="*/ 23907 h 429864"/>
              <a:gd name="connsiteX136" fmla="*/ 97263 w 382065"/>
              <a:gd name="connsiteY136" fmla="*/ 23907 h 429864"/>
              <a:gd name="connsiteX137" fmla="*/ 125803 w 382065"/>
              <a:gd name="connsiteY137" fmla="*/ 23907 h 429864"/>
              <a:gd name="connsiteX138" fmla="*/ 161194 w 382065"/>
              <a:gd name="connsiteY138" fmla="*/ 623 h 429864"/>
              <a:gd name="connsiteX139" fmla="*/ 184478 w 382065"/>
              <a:gd name="connsiteY139" fmla="*/ 23907 h 429864"/>
              <a:gd name="connsiteX140" fmla="*/ 213018 w 382065"/>
              <a:gd name="connsiteY140" fmla="*/ 23907 h 429864"/>
              <a:gd name="connsiteX141" fmla="*/ 218740 w 382065"/>
              <a:gd name="connsiteY141" fmla="*/ 29629 h 429864"/>
              <a:gd name="connsiteX142" fmla="*/ 218740 w 382065"/>
              <a:gd name="connsiteY142" fmla="*/ 29629 h 429864"/>
              <a:gd name="connsiteX143" fmla="*/ 218740 w 382065"/>
              <a:gd name="connsiteY143" fmla="*/ 35477 h 429864"/>
              <a:gd name="connsiteX144" fmla="*/ 272597 w 382065"/>
              <a:gd name="connsiteY144" fmla="*/ 35477 h 429864"/>
              <a:gd name="connsiteX145" fmla="*/ 310289 w 382065"/>
              <a:gd name="connsiteY145" fmla="*/ 73169 h 429864"/>
              <a:gd name="connsiteX146" fmla="*/ 310289 w 382065"/>
              <a:gd name="connsiteY146" fmla="*/ 110942 h 429864"/>
              <a:gd name="connsiteX147" fmla="*/ 334137 w 382065"/>
              <a:gd name="connsiteY147" fmla="*/ 88438 h 429864"/>
              <a:gd name="connsiteX148" fmla="*/ 352657 w 382065"/>
              <a:gd name="connsiteY148" fmla="*/ 88975 h 429864"/>
              <a:gd name="connsiteX149" fmla="*/ 352657 w 382065"/>
              <a:gd name="connsiteY149" fmla="*/ 88975 h 429864"/>
              <a:gd name="connsiteX150" fmla="*/ 364316 w 382065"/>
              <a:gd name="connsiteY150" fmla="*/ 101325 h 429864"/>
              <a:gd name="connsiteX151" fmla="*/ 363779 w 382065"/>
              <a:gd name="connsiteY151" fmla="*/ 119844 h 429864"/>
              <a:gd name="connsiteX152" fmla="*/ 310289 w 382065"/>
              <a:gd name="connsiteY152" fmla="*/ 170334 h 429864"/>
              <a:gd name="connsiteX153" fmla="*/ 310289 w 382065"/>
              <a:gd name="connsiteY153" fmla="*/ 262313 h 429864"/>
              <a:gd name="connsiteX154" fmla="*/ 382065 w 382065"/>
              <a:gd name="connsiteY154" fmla="*/ 345632 h 429864"/>
              <a:gd name="connsiteX155" fmla="*/ 298854 w 382065"/>
              <a:gd name="connsiteY155" fmla="*/ 181134 h 429864"/>
              <a:gd name="connsiteX156" fmla="*/ 287910 w 382065"/>
              <a:gd name="connsiteY156" fmla="*/ 191459 h 429864"/>
              <a:gd name="connsiteX157" fmla="*/ 287910 w 382065"/>
              <a:gd name="connsiteY157" fmla="*/ 261981 h 429864"/>
              <a:gd name="connsiteX158" fmla="*/ 297833 w 382065"/>
              <a:gd name="connsiteY158" fmla="*/ 261399 h 429864"/>
              <a:gd name="connsiteX159" fmla="*/ 298854 w 382065"/>
              <a:gd name="connsiteY159" fmla="*/ 261408 h 429864"/>
              <a:gd name="connsiteX160" fmla="*/ 298854 w 382065"/>
              <a:gd name="connsiteY160" fmla="*/ 181134 h 429864"/>
              <a:gd name="connsiteX161" fmla="*/ 91549 w 382065"/>
              <a:gd name="connsiteY161" fmla="*/ 75086 h 429864"/>
              <a:gd name="connsiteX162" fmla="*/ 91549 w 382065"/>
              <a:gd name="connsiteY162" fmla="*/ 69292 h 429864"/>
              <a:gd name="connsiteX163" fmla="*/ 37693 w 382065"/>
              <a:gd name="connsiteY163" fmla="*/ 69292 h 429864"/>
              <a:gd name="connsiteX164" fmla="*/ 33815 w 382065"/>
              <a:gd name="connsiteY164" fmla="*/ 73169 h 429864"/>
              <a:gd name="connsiteX165" fmla="*/ 33815 w 382065"/>
              <a:gd name="connsiteY165" fmla="*/ 375426 h 429864"/>
              <a:gd name="connsiteX166" fmla="*/ 37693 w 382065"/>
              <a:gd name="connsiteY166" fmla="*/ 379304 h 429864"/>
              <a:gd name="connsiteX167" fmla="*/ 220621 w 382065"/>
              <a:gd name="connsiteY167" fmla="*/ 379304 h 429864"/>
              <a:gd name="connsiteX168" fmla="*/ 264125 w 382065"/>
              <a:gd name="connsiteY168" fmla="*/ 268429 h 429864"/>
              <a:gd name="connsiteX169" fmla="*/ 276466 w 382065"/>
              <a:gd name="connsiteY169" fmla="*/ 264148 h 429864"/>
              <a:gd name="connsiteX170" fmla="*/ 276466 w 382065"/>
              <a:gd name="connsiteY170" fmla="*/ 200101 h 429864"/>
              <a:gd name="connsiteX171" fmla="*/ 246376 w 382065"/>
              <a:gd name="connsiteY171" fmla="*/ 207238 h 429864"/>
              <a:gd name="connsiteX172" fmla="*/ 239489 w 382065"/>
              <a:gd name="connsiteY172" fmla="*/ 202993 h 429864"/>
              <a:gd name="connsiteX173" fmla="*/ 239579 w 382065"/>
              <a:gd name="connsiteY173" fmla="*/ 200029 h 429864"/>
              <a:gd name="connsiteX174" fmla="*/ 244245 w 382065"/>
              <a:gd name="connsiteY174" fmla="*/ 184438 h 429864"/>
              <a:gd name="connsiteX175" fmla="*/ 244316 w 382065"/>
              <a:gd name="connsiteY175" fmla="*/ 184205 h 429864"/>
              <a:gd name="connsiteX176" fmla="*/ 249519 w 382065"/>
              <a:gd name="connsiteY176" fmla="*/ 169214 h 429864"/>
              <a:gd name="connsiteX177" fmla="*/ 249564 w 382065"/>
              <a:gd name="connsiteY177" fmla="*/ 169089 h 429864"/>
              <a:gd name="connsiteX178" fmla="*/ 251086 w 382065"/>
              <a:gd name="connsiteY178" fmla="*/ 166832 h 429864"/>
              <a:gd name="connsiteX179" fmla="*/ 276474 w 382065"/>
              <a:gd name="connsiteY179" fmla="*/ 142868 h 429864"/>
              <a:gd name="connsiteX180" fmla="*/ 276474 w 382065"/>
              <a:gd name="connsiteY180" fmla="*/ 73169 h 429864"/>
              <a:gd name="connsiteX181" fmla="*/ 272597 w 382065"/>
              <a:gd name="connsiteY181" fmla="*/ 69292 h 429864"/>
              <a:gd name="connsiteX182" fmla="*/ 218749 w 382065"/>
              <a:gd name="connsiteY182" fmla="*/ 69292 h 429864"/>
              <a:gd name="connsiteX183" fmla="*/ 218749 w 382065"/>
              <a:gd name="connsiteY183" fmla="*/ 75086 h 429864"/>
              <a:gd name="connsiteX184" fmla="*/ 213027 w 382065"/>
              <a:gd name="connsiteY184" fmla="*/ 80808 h 429864"/>
              <a:gd name="connsiteX185" fmla="*/ 213027 w 382065"/>
              <a:gd name="connsiteY185" fmla="*/ 80808 h 429864"/>
              <a:gd name="connsiteX186" fmla="*/ 97263 w 382065"/>
              <a:gd name="connsiteY186" fmla="*/ 80808 h 429864"/>
              <a:gd name="connsiteX187" fmla="*/ 91549 w 382065"/>
              <a:gd name="connsiteY187" fmla="*/ 75086 h 429864"/>
              <a:gd name="connsiteX188" fmla="*/ 91549 w 382065"/>
              <a:gd name="connsiteY188" fmla="*/ 75086 h 429864"/>
              <a:gd name="connsiteX189" fmla="*/ 255170 w 382065"/>
              <a:gd name="connsiteY189" fmla="*/ 187832 h 429864"/>
              <a:gd name="connsiteX190" fmla="*/ 253379 w 382065"/>
              <a:gd name="connsiteY190" fmla="*/ 193805 h 429864"/>
              <a:gd name="connsiteX191" fmla="*/ 265755 w 382065"/>
              <a:gd name="connsiteY191" fmla="*/ 190868 h 429864"/>
              <a:gd name="connsiteX192" fmla="*/ 257239 w 382065"/>
              <a:gd name="connsiteY192" fmla="*/ 181850 h 429864"/>
              <a:gd name="connsiteX193" fmla="*/ 255170 w 382065"/>
              <a:gd name="connsiteY193" fmla="*/ 187832 h 429864"/>
              <a:gd name="connsiteX194" fmla="*/ 263024 w 382065"/>
              <a:gd name="connsiteY194" fmla="*/ 171301 h 429864"/>
              <a:gd name="connsiteX195" fmla="*/ 276958 w 382065"/>
              <a:gd name="connsiteY195" fmla="*/ 186068 h 429864"/>
              <a:gd name="connsiteX196" fmla="*/ 355925 w 382065"/>
              <a:gd name="connsiteY196" fmla="*/ 111525 h 429864"/>
              <a:gd name="connsiteX197" fmla="*/ 355997 w 382065"/>
              <a:gd name="connsiteY197" fmla="*/ 109178 h 429864"/>
              <a:gd name="connsiteX198" fmla="*/ 344337 w 382065"/>
              <a:gd name="connsiteY198" fmla="*/ 96829 h 429864"/>
              <a:gd name="connsiteX199" fmla="*/ 341991 w 382065"/>
              <a:gd name="connsiteY199" fmla="*/ 96766 h 429864"/>
              <a:gd name="connsiteX200" fmla="*/ 263024 w 382065"/>
              <a:gd name="connsiteY200" fmla="*/ 171301 h 429864"/>
              <a:gd name="connsiteX201" fmla="*/ 218749 w 382065"/>
              <a:gd name="connsiteY201" fmla="*/ 46913 h 429864"/>
              <a:gd name="connsiteX202" fmla="*/ 218749 w 382065"/>
              <a:gd name="connsiteY202" fmla="*/ 57856 h 429864"/>
              <a:gd name="connsiteX203" fmla="*/ 272597 w 382065"/>
              <a:gd name="connsiteY203" fmla="*/ 57856 h 429864"/>
              <a:gd name="connsiteX204" fmla="*/ 287910 w 382065"/>
              <a:gd name="connsiteY204" fmla="*/ 73169 h 429864"/>
              <a:gd name="connsiteX205" fmla="*/ 287910 w 382065"/>
              <a:gd name="connsiteY205" fmla="*/ 132068 h 429864"/>
              <a:gd name="connsiteX206" fmla="*/ 298854 w 382065"/>
              <a:gd name="connsiteY206" fmla="*/ 121751 h 429864"/>
              <a:gd name="connsiteX207" fmla="*/ 298854 w 382065"/>
              <a:gd name="connsiteY207" fmla="*/ 73178 h 429864"/>
              <a:gd name="connsiteX208" fmla="*/ 272597 w 382065"/>
              <a:gd name="connsiteY208" fmla="*/ 46922 h 429864"/>
              <a:gd name="connsiteX209" fmla="*/ 218749 w 382065"/>
              <a:gd name="connsiteY209" fmla="*/ 46913 h 429864"/>
              <a:gd name="connsiteX210" fmla="*/ 102985 w 382065"/>
              <a:gd name="connsiteY210" fmla="*/ 69372 h 429864"/>
              <a:gd name="connsiteX211" fmla="*/ 207304 w 382065"/>
              <a:gd name="connsiteY211" fmla="*/ 69372 h 429864"/>
              <a:gd name="connsiteX212" fmla="*/ 207304 w 382065"/>
              <a:gd name="connsiteY212" fmla="*/ 35351 h 429864"/>
              <a:gd name="connsiteX213" fmla="*/ 179382 w 382065"/>
              <a:gd name="connsiteY213" fmla="*/ 35351 h 429864"/>
              <a:gd name="connsiteX214" fmla="*/ 173660 w 382065"/>
              <a:gd name="connsiteY214" fmla="*/ 29710 h 429864"/>
              <a:gd name="connsiteX215" fmla="*/ 154889 w 382065"/>
              <a:gd name="connsiteY215" fmla="*/ 11450 h 429864"/>
              <a:gd name="connsiteX216" fmla="*/ 136630 w 382065"/>
              <a:gd name="connsiteY216" fmla="*/ 29710 h 429864"/>
              <a:gd name="connsiteX217" fmla="*/ 130907 w 382065"/>
              <a:gd name="connsiteY217" fmla="*/ 35351 h 429864"/>
              <a:gd name="connsiteX218" fmla="*/ 102985 w 382065"/>
              <a:gd name="connsiteY218" fmla="*/ 35351 h 429864"/>
              <a:gd name="connsiteX219" fmla="*/ 102985 w 382065"/>
              <a:gd name="connsiteY219" fmla="*/ 69372 h 429864"/>
              <a:gd name="connsiteX220" fmla="*/ 37693 w 382065"/>
              <a:gd name="connsiteY220" fmla="*/ 401674 h 429864"/>
              <a:gd name="connsiteX221" fmla="*/ 235003 w 382065"/>
              <a:gd name="connsiteY221" fmla="*/ 401674 h 429864"/>
              <a:gd name="connsiteX222" fmla="*/ 226719 w 382065"/>
              <a:gd name="connsiteY222" fmla="*/ 390739 h 429864"/>
              <a:gd name="connsiteX223" fmla="*/ 37693 w 382065"/>
              <a:gd name="connsiteY223" fmla="*/ 390739 h 429864"/>
              <a:gd name="connsiteX224" fmla="*/ 22379 w 382065"/>
              <a:gd name="connsiteY224" fmla="*/ 375426 h 429864"/>
              <a:gd name="connsiteX225" fmla="*/ 22379 w 382065"/>
              <a:gd name="connsiteY225" fmla="*/ 73169 h 429864"/>
              <a:gd name="connsiteX226" fmla="*/ 37693 w 382065"/>
              <a:gd name="connsiteY226" fmla="*/ 57856 h 429864"/>
              <a:gd name="connsiteX227" fmla="*/ 91540 w 382065"/>
              <a:gd name="connsiteY227" fmla="*/ 57856 h 429864"/>
              <a:gd name="connsiteX228" fmla="*/ 91540 w 382065"/>
              <a:gd name="connsiteY228" fmla="*/ 46913 h 429864"/>
              <a:gd name="connsiteX229" fmla="*/ 37693 w 382065"/>
              <a:gd name="connsiteY229" fmla="*/ 46913 h 429864"/>
              <a:gd name="connsiteX230" fmla="*/ 11436 w 382065"/>
              <a:gd name="connsiteY230" fmla="*/ 73169 h 429864"/>
              <a:gd name="connsiteX231" fmla="*/ 11436 w 382065"/>
              <a:gd name="connsiteY231" fmla="*/ 375426 h 429864"/>
              <a:gd name="connsiteX232" fmla="*/ 37693 w 382065"/>
              <a:gd name="connsiteY232" fmla="*/ 401674 h 429864"/>
              <a:gd name="connsiteX233" fmla="*/ 370630 w 382065"/>
              <a:gd name="connsiteY233" fmla="*/ 345632 h 429864"/>
              <a:gd name="connsiteX234" fmla="*/ 297833 w 382065"/>
              <a:gd name="connsiteY234" fmla="*/ 272835 h 429864"/>
              <a:gd name="connsiteX235" fmla="*/ 225036 w 382065"/>
              <a:gd name="connsiteY235" fmla="*/ 345632 h 429864"/>
              <a:gd name="connsiteX236" fmla="*/ 297833 w 382065"/>
              <a:gd name="connsiteY236" fmla="*/ 418429 h 429864"/>
              <a:gd name="connsiteX237" fmla="*/ 297833 w 382065"/>
              <a:gd name="connsiteY237" fmla="*/ 418429 h 429864"/>
              <a:gd name="connsiteX238" fmla="*/ 370630 w 382065"/>
              <a:gd name="connsiteY238" fmla="*/ 345632 h 429864"/>
              <a:gd name="connsiteX239" fmla="*/ 370630 w 382065"/>
              <a:gd name="connsiteY239" fmla="*/ 345632 h 429864"/>
              <a:gd name="connsiteX240" fmla="*/ 328827 w 382065"/>
              <a:gd name="connsiteY240" fmla="*/ 317898 h 429864"/>
              <a:gd name="connsiteX241" fmla="*/ 288295 w 382065"/>
              <a:gd name="connsiteY241" fmla="*/ 362110 h 429864"/>
              <a:gd name="connsiteX242" fmla="*/ 265683 w 382065"/>
              <a:gd name="connsiteY242" fmla="*/ 347826 h 429864"/>
              <a:gd name="connsiteX243" fmla="*/ 257821 w 382065"/>
              <a:gd name="connsiteY243" fmla="*/ 349716 h 429864"/>
              <a:gd name="connsiteX244" fmla="*/ 259576 w 382065"/>
              <a:gd name="connsiteY244" fmla="*/ 357498 h 429864"/>
              <a:gd name="connsiteX245" fmla="*/ 286236 w 382065"/>
              <a:gd name="connsiteY245" fmla="*/ 374334 h 429864"/>
              <a:gd name="connsiteX246" fmla="*/ 293507 w 382065"/>
              <a:gd name="connsiteY246" fmla="*/ 373366 h 429864"/>
              <a:gd name="connsiteX247" fmla="*/ 337262 w 382065"/>
              <a:gd name="connsiteY247" fmla="*/ 325635 h 429864"/>
              <a:gd name="connsiteX248" fmla="*/ 336913 w 382065"/>
              <a:gd name="connsiteY248" fmla="*/ 317557 h 429864"/>
              <a:gd name="connsiteX249" fmla="*/ 328827 w 382065"/>
              <a:gd name="connsiteY249" fmla="*/ 317898 h 429864"/>
              <a:gd name="connsiteX250" fmla="*/ 328827 w 382065"/>
              <a:gd name="connsiteY250" fmla="*/ 317898 h 4298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Lst>
            <a:rect l="l" t="t" r="r" b="b"/>
            <a:pathLst>
              <a:path w="382065" h="429864">
                <a:moveTo>
                  <a:pt x="128498" y="293208"/>
                </a:moveTo>
                <a:cubicBezTo>
                  <a:pt x="128498" y="290047"/>
                  <a:pt x="131060" y="287486"/>
                  <a:pt x="134221" y="287486"/>
                </a:cubicBezTo>
                <a:lnTo>
                  <a:pt x="134221" y="287486"/>
                </a:lnTo>
                <a:lnTo>
                  <a:pt x="209382" y="287486"/>
                </a:lnTo>
                <a:cubicBezTo>
                  <a:pt x="212543" y="287486"/>
                  <a:pt x="215104" y="290047"/>
                  <a:pt x="215104" y="293208"/>
                </a:cubicBezTo>
                <a:cubicBezTo>
                  <a:pt x="215104" y="296369"/>
                  <a:pt x="212543" y="298931"/>
                  <a:pt x="209382" y="298931"/>
                </a:cubicBezTo>
                <a:lnTo>
                  <a:pt x="134221" y="298931"/>
                </a:lnTo>
                <a:cubicBezTo>
                  <a:pt x="131060" y="298931"/>
                  <a:pt x="128498" y="296369"/>
                  <a:pt x="128498" y="293208"/>
                </a:cubicBezTo>
                <a:lnTo>
                  <a:pt x="128498" y="293208"/>
                </a:lnTo>
                <a:close/>
                <a:moveTo>
                  <a:pt x="134221" y="326548"/>
                </a:moveTo>
                <a:lnTo>
                  <a:pt x="197364" y="326548"/>
                </a:lnTo>
                <a:cubicBezTo>
                  <a:pt x="200525" y="326584"/>
                  <a:pt x="203113" y="324059"/>
                  <a:pt x="203158" y="320898"/>
                </a:cubicBezTo>
                <a:cubicBezTo>
                  <a:pt x="203194" y="317736"/>
                  <a:pt x="200669" y="315148"/>
                  <a:pt x="197507" y="315104"/>
                </a:cubicBezTo>
                <a:cubicBezTo>
                  <a:pt x="197463" y="315104"/>
                  <a:pt x="197409" y="315104"/>
                  <a:pt x="197364" y="315104"/>
                </a:cubicBezTo>
                <a:lnTo>
                  <a:pt x="134221" y="315104"/>
                </a:lnTo>
                <a:cubicBezTo>
                  <a:pt x="131060" y="315068"/>
                  <a:pt x="128472" y="317593"/>
                  <a:pt x="128427" y="320754"/>
                </a:cubicBezTo>
                <a:cubicBezTo>
                  <a:pt x="128391" y="323916"/>
                  <a:pt x="130916" y="326504"/>
                  <a:pt x="134078" y="326548"/>
                </a:cubicBezTo>
                <a:cubicBezTo>
                  <a:pt x="134122" y="326557"/>
                  <a:pt x="134176" y="326557"/>
                  <a:pt x="134221" y="326548"/>
                </a:cubicBezTo>
                <a:close/>
                <a:moveTo>
                  <a:pt x="114860" y="280196"/>
                </a:moveTo>
                <a:cubicBezTo>
                  <a:pt x="117188" y="282328"/>
                  <a:pt x="117349" y="285945"/>
                  <a:pt x="115209" y="288274"/>
                </a:cubicBezTo>
                <a:cubicBezTo>
                  <a:pt x="115209" y="288274"/>
                  <a:pt x="115209" y="288274"/>
                  <a:pt x="115209" y="288274"/>
                </a:cubicBezTo>
                <a:lnTo>
                  <a:pt x="110095" y="293853"/>
                </a:lnTo>
                <a:cubicBezTo>
                  <a:pt x="118791" y="309336"/>
                  <a:pt x="113275" y="328939"/>
                  <a:pt x="97791" y="337635"/>
                </a:cubicBezTo>
                <a:cubicBezTo>
                  <a:pt x="82307" y="346331"/>
                  <a:pt x="62704" y="340814"/>
                  <a:pt x="54009" y="325331"/>
                </a:cubicBezTo>
                <a:cubicBezTo>
                  <a:pt x="45313" y="309847"/>
                  <a:pt x="50830" y="290244"/>
                  <a:pt x="66313" y="281548"/>
                </a:cubicBezTo>
                <a:cubicBezTo>
                  <a:pt x="77982" y="275002"/>
                  <a:pt x="92481" y="276363"/>
                  <a:pt x="102725" y="284960"/>
                </a:cubicBezTo>
                <a:lnTo>
                  <a:pt x="106773" y="280545"/>
                </a:lnTo>
                <a:cubicBezTo>
                  <a:pt x="108904" y="278226"/>
                  <a:pt x="112522" y="278065"/>
                  <a:pt x="114860" y="280196"/>
                </a:cubicBezTo>
                <a:lnTo>
                  <a:pt x="114860" y="280196"/>
                </a:lnTo>
                <a:close/>
                <a:moveTo>
                  <a:pt x="101704" y="303014"/>
                </a:moveTo>
                <a:lnTo>
                  <a:pt x="87582" y="318417"/>
                </a:lnTo>
                <a:cubicBezTo>
                  <a:pt x="85710" y="320459"/>
                  <a:pt x="82648" y="320871"/>
                  <a:pt x="80310" y="319384"/>
                </a:cubicBezTo>
                <a:lnTo>
                  <a:pt x="68382" y="311853"/>
                </a:lnTo>
                <a:cubicBezTo>
                  <a:pt x="65731" y="310125"/>
                  <a:pt x="64988" y="306587"/>
                  <a:pt x="66716" y="303936"/>
                </a:cubicBezTo>
                <a:cubicBezTo>
                  <a:pt x="68409" y="301339"/>
                  <a:pt x="71857" y="300569"/>
                  <a:pt x="74498" y="302181"/>
                </a:cubicBezTo>
                <a:lnTo>
                  <a:pt x="82388" y="307160"/>
                </a:lnTo>
                <a:lnTo>
                  <a:pt x="94997" y="293405"/>
                </a:lnTo>
                <a:cubicBezTo>
                  <a:pt x="86087" y="286304"/>
                  <a:pt x="73101" y="287772"/>
                  <a:pt x="66000" y="296683"/>
                </a:cubicBezTo>
                <a:cubicBezTo>
                  <a:pt x="58898" y="305593"/>
                  <a:pt x="60367" y="318578"/>
                  <a:pt x="69278" y="325680"/>
                </a:cubicBezTo>
                <a:cubicBezTo>
                  <a:pt x="78188" y="332781"/>
                  <a:pt x="91173" y="331313"/>
                  <a:pt x="98275" y="322402"/>
                </a:cubicBezTo>
                <a:cubicBezTo>
                  <a:pt x="102618" y="316939"/>
                  <a:pt x="103916" y="309650"/>
                  <a:pt x="101704" y="303014"/>
                </a:cubicBezTo>
                <a:lnTo>
                  <a:pt x="101704" y="303014"/>
                </a:lnTo>
                <a:close/>
                <a:moveTo>
                  <a:pt x="134221" y="212468"/>
                </a:moveTo>
                <a:lnTo>
                  <a:pt x="221086" y="212468"/>
                </a:lnTo>
                <a:cubicBezTo>
                  <a:pt x="224248" y="212468"/>
                  <a:pt x="226809" y="209907"/>
                  <a:pt x="226809" y="206745"/>
                </a:cubicBezTo>
                <a:cubicBezTo>
                  <a:pt x="226809" y="203584"/>
                  <a:pt x="224248" y="201023"/>
                  <a:pt x="221086" y="201023"/>
                </a:cubicBezTo>
                <a:lnTo>
                  <a:pt x="134221" y="201023"/>
                </a:lnTo>
                <a:cubicBezTo>
                  <a:pt x="131060" y="201023"/>
                  <a:pt x="128498" y="203584"/>
                  <a:pt x="128498" y="206745"/>
                </a:cubicBezTo>
                <a:cubicBezTo>
                  <a:pt x="128498" y="209907"/>
                  <a:pt x="131060" y="212468"/>
                  <a:pt x="134221" y="212468"/>
                </a:cubicBezTo>
                <a:close/>
                <a:moveTo>
                  <a:pt x="134221" y="240095"/>
                </a:moveTo>
                <a:lnTo>
                  <a:pt x="250379" y="240095"/>
                </a:lnTo>
                <a:cubicBezTo>
                  <a:pt x="253540" y="240131"/>
                  <a:pt x="256128" y="237605"/>
                  <a:pt x="256173" y="234444"/>
                </a:cubicBezTo>
                <a:cubicBezTo>
                  <a:pt x="256209" y="231283"/>
                  <a:pt x="253683" y="228695"/>
                  <a:pt x="250522" y="228650"/>
                </a:cubicBezTo>
                <a:cubicBezTo>
                  <a:pt x="250477" y="228650"/>
                  <a:pt x="250424" y="228650"/>
                  <a:pt x="250379" y="228650"/>
                </a:cubicBezTo>
                <a:lnTo>
                  <a:pt x="134221" y="228650"/>
                </a:lnTo>
                <a:cubicBezTo>
                  <a:pt x="131060" y="228614"/>
                  <a:pt x="128472" y="231139"/>
                  <a:pt x="128427" y="234301"/>
                </a:cubicBezTo>
                <a:cubicBezTo>
                  <a:pt x="128391" y="237462"/>
                  <a:pt x="130916" y="240050"/>
                  <a:pt x="134078" y="240095"/>
                </a:cubicBezTo>
                <a:cubicBezTo>
                  <a:pt x="134122" y="240095"/>
                  <a:pt x="134176" y="240095"/>
                  <a:pt x="134221" y="240095"/>
                </a:cubicBezTo>
                <a:close/>
                <a:moveTo>
                  <a:pt x="114860" y="193742"/>
                </a:moveTo>
                <a:cubicBezTo>
                  <a:pt x="117188" y="195874"/>
                  <a:pt x="117349" y="199492"/>
                  <a:pt x="115209" y="201820"/>
                </a:cubicBezTo>
                <a:cubicBezTo>
                  <a:pt x="115209" y="201820"/>
                  <a:pt x="115209" y="201820"/>
                  <a:pt x="115209" y="201820"/>
                </a:cubicBezTo>
                <a:lnTo>
                  <a:pt x="110095" y="207399"/>
                </a:lnTo>
                <a:cubicBezTo>
                  <a:pt x="118791" y="222883"/>
                  <a:pt x="113275" y="242486"/>
                  <a:pt x="97791" y="251181"/>
                </a:cubicBezTo>
                <a:cubicBezTo>
                  <a:pt x="82307" y="259877"/>
                  <a:pt x="62704" y="254360"/>
                  <a:pt x="54009" y="238877"/>
                </a:cubicBezTo>
                <a:cubicBezTo>
                  <a:pt x="45313" y="223393"/>
                  <a:pt x="50830" y="203790"/>
                  <a:pt x="66313" y="195095"/>
                </a:cubicBezTo>
                <a:cubicBezTo>
                  <a:pt x="77982" y="188548"/>
                  <a:pt x="92481" y="189910"/>
                  <a:pt x="102725" y="198507"/>
                </a:cubicBezTo>
                <a:lnTo>
                  <a:pt x="106773" y="194092"/>
                </a:lnTo>
                <a:cubicBezTo>
                  <a:pt x="108904" y="191763"/>
                  <a:pt x="112522" y="191602"/>
                  <a:pt x="114860" y="193742"/>
                </a:cubicBezTo>
                <a:cubicBezTo>
                  <a:pt x="114851" y="193733"/>
                  <a:pt x="114851" y="193733"/>
                  <a:pt x="114860" y="193742"/>
                </a:cubicBezTo>
                <a:lnTo>
                  <a:pt x="114860" y="193742"/>
                </a:lnTo>
                <a:close/>
                <a:moveTo>
                  <a:pt x="101695" y="216551"/>
                </a:moveTo>
                <a:lnTo>
                  <a:pt x="87573" y="231954"/>
                </a:lnTo>
                <a:cubicBezTo>
                  <a:pt x="85701" y="233996"/>
                  <a:pt x="82639" y="234408"/>
                  <a:pt x="80301" y="232922"/>
                </a:cubicBezTo>
                <a:lnTo>
                  <a:pt x="68373" y="225390"/>
                </a:lnTo>
                <a:cubicBezTo>
                  <a:pt x="65722" y="223662"/>
                  <a:pt x="64979" y="220125"/>
                  <a:pt x="66707" y="217474"/>
                </a:cubicBezTo>
                <a:cubicBezTo>
                  <a:pt x="68400" y="214877"/>
                  <a:pt x="71848" y="214107"/>
                  <a:pt x="74490" y="215719"/>
                </a:cubicBezTo>
                <a:lnTo>
                  <a:pt x="82379" y="220698"/>
                </a:lnTo>
                <a:lnTo>
                  <a:pt x="94988" y="206942"/>
                </a:lnTo>
                <a:cubicBezTo>
                  <a:pt x="86078" y="199841"/>
                  <a:pt x="73093" y="201310"/>
                  <a:pt x="65991" y="210220"/>
                </a:cubicBezTo>
                <a:cubicBezTo>
                  <a:pt x="58890" y="219131"/>
                  <a:pt x="60358" y="232116"/>
                  <a:pt x="69269" y="239217"/>
                </a:cubicBezTo>
                <a:cubicBezTo>
                  <a:pt x="78179" y="246319"/>
                  <a:pt x="91164" y="244850"/>
                  <a:pt x="98266" y="235939"/>
                </a:cubicBezTo>
                <a:cubicBezTo>
                  <a:pt x="102618" y="230477"/>
                  <a:pt x="103916" y="223178"/>
                  <a:pt x="101695" y="216551"/>
                </a:cubicBezTo>
                <a:lnTo>
                  <a:pt x="101695" y="216551"/>
                </a:lnTo>
                <a:close/>
                <a:moveTo>
                  <a:pt x="134221" y="125996"/>
                </a:moveTo>
                <a:lnTo>
                  <a:pt x="250379" y="125996"/>
                </a:lnTo>
                <a:cubicBezTo>
                  <a:pt x="253540" y="125996"/>
                  <a:pt x="256101" y="123435"/>
                  <a:pt x="256101" y="120274"/>
                </a:cubicBezTo>
                <a:cubicBezTo>
                  <a:pt x="256101" y="117113"/>
                  <a:pt x="253540" y="114551"/>
                  <a:pt x="250379" y="114551"/>
                </a:cubicBezTo>
                <a:lnTo>
                  <a:pt x="134221" y="114551"/>
                </a:lnTo>
                <a:cubicBezTo>
                  <a:pt x="131060" y="114551"/>
                  <a:pt x="128498" y="117113"/>
                  <a:pt x="128498" y="120274"/>
                </a:cubicBezTo>
                <a:cubicBezTo>
                  <a:pt x="128498" y="123435"/>
                  <a:pt x="131060" y="125996"/>
                  <a:pt x="134221" y="125996"/>
                </a:cubicBezTo>
                <a:lnTo>
                  <a:pt x="134221" y="125996"/>
                </a:lnTo>
                <a:close/>
                <a:moveTo>
                  <a:pt x="134221" y="153623"/>
                </a:moveTo>
                <a:lnTo>
                  <a:pt x="250379" y="153623"/>
                </a:lnTo>
                <a:cubicBezTo>
                  <a:pt x="253540" y="153659"/>
                  <a:pt x="256128" y="151134"/>
                  <a:pt x="256173" y="147972"/>
                </a:cubicBezTo>
                <a:cubicBezTo>
                  <a:pt x="256209" y="144811"/>
                  <a:pt x="253683" y="142223"/>
                  <a:pt x="250522" y="142178"/>
                </a:cubicBezTo>
                <a:cubicBezTo>
                  <a:pt x="250477" y="142178"/>
                  <a:pt x="250424" y="142178"/>
                  <a:pt x="250379" y="142178"/>
                </a:cubicBezTo>
                <a:lnTo>
                  <a:pt x="134221" y="142178"/>
                </a:lnTo>
                <a:cubicBezTo>
                  <a:pt x="131060" y="142142"/>
                  <a:pt x="128472" y="144668"/>
                  <a:pt x="128427" y="147829"/>
                </a:cubicBezTo>
                <a:cubicBezTo>
                  <a:pt x="128391" y="150990"/>
                  <a:pt x="130916" y="153578"/>
                  <a:pt x="134078" y="153623"/>
                </a:cubicBezTo>
                <a:cubicBezTo>
                  <a:pt x="134122" y="153623"/>
                  <a:pt x="134176" y="153623"/>
                  <a:pt x="134221" y="153623"/>
                </a:cubicBezTo>
                <a:lnTo>
                  <a:pt x="134221" y="153623"/>
                </a:lnTo>
                <a:close/>
                <a:moveTo>
                  <a:pt x="82110" y="104513"/>
                </a:moveTo>
                <a:cubicBezTo>
                  <a:pt x="89660" y="104504"/>
                  <a:pt x="96958" y="107172"/>
                  <a:pt x="102725" y="112035"/>
                </a:cubicBezTo>
                <a:lnTo>
                  <a:pt x="106773" y="107620"/>
                </a:lnTo>
                <a:cubicBezTo>
                  <a:pt x="108931" y="105310"/>
                  <a:pt x="112549" y="105193"/>
                  <a:pt x="114860" y="107351"/>
                </a:cubicBezTo>
                <a:cubicBezTo>
                  <a:pt x="117134" y="109483"/>
                  <a:pt x="117287" y="113029"/>
                  <a:pt x="115209" y="115348"/>
                </a:cubicBezTo>
                <a:lnTo>
                  <a:pt x="110095" y="120928"/>
                </a:lnTo>
                <a:cubicBezTo>
                  <a:pt x="118746" y="136393"/>
                  <a:pt x="113221" y="155942"/>
                  <a:pt x="97764" y="164593"/>
                </a:cubicBezTo>
                <a:cubicBezTo>
                  <a:pt x="82307" y="173244"/>
                  <a:pt x="62749" y="167719"/>
                  <a:pt x="54098" y="152262"/>
                </a:cubicBezTo>
                <a:cubicBezTo>
                  <a:pt x="45448" y="136805"/>
                  <a:pt x="50973" y="117247"/>
                  <a:pt x="66430" y="108596"/>
                </a:cubicBezTo>
                <a:cubicBezTo>
                  <a:pt x="71221" y="105910"/>
                  <a:pt x="76621" y="104504"/>
                  <a:pt x="82110" y="104513"/>
                </a:cubicBezTo>
                <a:lnTo>
                  <a:pt x="82110" y="104513"/>
                </a:lnTo>
                <a:close/>
                <a:moveTo>
                  <a:pt x="66600" y="131038"/>
                </a:moveTo>
                <a:cubicBezTo>
                  <a:pt x="68284" y="128369"/>
                  <a:pt x="71821" y="127572"/>
                  <a:pt x="74490" y="129256"/>
                </a:cubicBezTo>
                <a:cubicBezTo>
                  <a:pt x="74490" y="129256"/>
                  <a:pt x="74490" y="129256"/>
                  <a:pt x="74490" y="129256"/>
                </a:cubicBezTo>
                <a:lnTo>
                  <a:pt x="82379" y="134235"/>
                </a:lnTo>
                <a:lnTo>
                  <a:pt x="94988" y="120480"/>
                </a:lnTo>
                <a:cubicBezTo>
                  <a:pt x="86078" y="113378"/>
                  <a:pt x="73093" y="114847"/>
                  <a:pt x="65991" y="123757"/>
                </a:cubicBezTo>
                <a:cubicBezTo>
                  <a:pt x="58890" y="132668"/>
                  <a:pt x="60358" y="145653"/>
                  <a:pt x="69269" y="152754"/>
                </a:cubicBezTo>
                <a:cubicBezTo>
                  <a:pt x="78179" y="159856"/>
                  <a:pt x="91164" y="158387"/>
                  <a:pt x="98266" y="149477"/>
                </a:cubicBezTo>
                <a:cubicBezTo>
                  <a:pt x="102618" y="144014"/>
                  <a:pt x="103916" y="136716"/>
                  <a:pt x="101704" y="130089"/>
                </a:cubicBezTo>
                <a:lnTo>
                  <a:pt x="87582" y="145492"/>
                </a:lnTo>
                <a:cubicBezTo>
                  <a:pt x="85710" y="147534"/>
                  <a:pt x="82648" y="147945"/>
                  <a:pt x="80310" y="146468"/>
                </a:cubicBezTo>
                <a:lnTo>
                  <a:pt x="68382" y="138936"/>
                </a:lnTo>
                <a:cubicBezTo>
                  <a:pt x="65713" y="137244"/>
                  <a:pt x="64916" y="133716"/>
                  <a:pt x="66600" y="131038"/>
                </a:cubicBezTo>
                <a:lnTo>
                  <a:pt x="66600" y="131038"/>
                </a:lnTo>
                <a:close/>
                <a:moveTo>
                  <a:pt x="382065" y="345632"/>
                </a:moveTo>
                <a:cubicBezTo>
                  <a:pt x="382083" y="392128"/>
                  <a:pt x="344409" y="429847"/>
                  <a:pt x="297913" y="429865"/>
                </a:cubicBezTo>
                <a:cubicBezTo>
                  <a:pt x="279734" y="429874"/>
                  <a:pt x="262039" y="423999"/>
                  <a:pt x="247477" y="413119"/>
                </a:cubicBezTo>
                <a:lnTo>
                  <a:pt x="37693" y="413119"/>
                </a:lnTo>
                <a:cubicBezTo>
                  <a:pt x="16890" y="413092"/>
                  <a:pt x="27" y="396229"/>
                  <a:pt x="0" y="375426"/>
                </a:cubicBezTo>
                <a:lnTo>
                  <a:pt x="0" y="73169"/>
                </a:lnTo>
                <a:cubicBezTo>
                  <a:pt x="27" y="52357"/>
                  <a:pt x="16890" y="35504"/>
                  <a:pt x="37693" y="35477"/>
                </a:cubicBezTo>
                <a:lnTo>
                  <a:pt x="91540" y="35477"/>
                </a:lnTo>
                <a:lnTo>
                  <a:pt x="91540" y="29629"/>
                </a:lnTo>
                <a:cubicBezTo>
                  <a:pt x="91540" y="26468"/>
                  <a:pt x="94101" y="23907"/>
                  <a:pt x="97263" y="23907"/>
                </a:cubicBezTo>
                <a:cubicBezTo>
                  <a:pt x="97263" y="23907"/>
                  <a:pt x="97263" y="23907"/>
                  <a:pt x="97263" y="23907"/>
                </a:cubicBezTo>
                <a:lnTo>
                  <a:pt x="125803" y="23907"/>
                </a:lnTo>
                <a:cubicBezTo>
                  <a:pt x="129143" y="7707"/>
                  <a:pt x="144994" y="-2717"/>
                  <a:pt x="161194" y="623"/>
                </a:cubicBezTo>
                <a:cubicBezTo>
                  <a:pt x="172907" y="3041"/>
                  <a:pt x="182060" y="12193"/>
                  <a:pt x="184478" y="23907"/>
                </a:cubicBezTo>
                <a:lnTo>
                  <a:pt x="213018" y="23907"/>
                </a:lnTo>
                <a:cubicBezTo>
                  <a:pt x="216179" y="23907"/>
                  <a:pt x="218740" y="26468"/>
                  <a:pt x="218740" y="29629"/>
                </a:cubicBezTo>
                <a:cubicBezTo>
                  <a:pt x="218740" y="29629"/>
                  <a:pt x="218740" y="29629"/>
                  <a:pt x="218740" y="29629"/>
                </a:cubicBezTo>
                <a:lnTo>
                  <a:pt x="218740" y="35477"/>
                </a:lnTo>
                <a:lnTo>
                  <a:pt x="272597" y="35477"/>
                </a:lnTo>
                <a:cubicBezTo>
                  <a:pt x="293409" y="35504"/>
                  <a:pt x="310271" y="52366"/>
                  <a:pt x="310289" y="73169"/>
                </a:cubicBezTo>
                <a:lnTo>
                  <a:pt x="310289" y="110942"/>
                </a:lnTo>
                <a:lnTo>
                  <a:pt x="334137" y="88438"/>
                </a:lnTo>
                <a:cubicBezTo>
                  <a:pt x="339403" y="83477"/>
                  <a:pt x="347686" y="83719"/>
                  <a:pt x="352657" y="88975"/>
                </a:cubicBezTo>
                <a:lnTo>
                  <a:pt x="352657" y="88975"/>
                </a:lnTo>
                <a:lnTo>
                  <a:pt x="364316" y="101325"/>
                </a:lnTo>
                <a:cubicBezTo>
                  <a:pt x="369268" y="106590"/>
                  <a:pt x="369027" y="114874"/>
                  <a:pt x="363779" y="119844"/>
                </a:cubicBezTo>
                <a:lnTo>
                  <a:pt x="310289" y="170334"/>
                </a:lnTo>
                <a:lnTo>
                  <a:pt x="310289" y="262313"/>
                </a:lnTo>
                <a:cubicBezTo>
                  <a:pt x="351519" y="268536"/>
                  <a:pt x="382012" y="303936"/>
                  <a:pt x="382065" y="345632"/>
                </a:cubicBezTo>
                <a:close/>
                <a:moveTo>
                  <a:pt x="298854" y="181134"/>
                </a:moveTo>
                <a:lnTo>
                  <a:pt x="287910" y="191459"/>
                </a:lnTo>
                <a:lnTo>
                  <a:pt x="287910" y="261981"/>
                </a:lnTo>
                <a:cubicBezTo>
                  <a:pt x="291206" y="261596"/>
                  <a:pt x="294519" y="261399"/>
                  <a:pt x="297833" y="261399"/>
                </a:cubicBezTo>
                <a:cubicBezTo>
                  <a:pt x="298173" y="261399"/>
                  <a:pt x="298513" y="261408"/>
                  <a:pt x="298854" y="261408"/>
                </a:cubicBezTo>
                <a:lnTo>
                  <a:pt x="298854" y="181134"/>
                </a:lnTo>
                <a:close/>
                <a:moveTo>
                  <a:pt x="91549" y="75086"/>
                </a:moveTo>
                <a:lnTo>
                  <a:pt x="91549" y="69292"/>
                </a:lnTo>
                <a:lnTo>
                  <a:pt x="37693" y="69292"/>
                </a:lnTo>
                <a:cubicBezTo>
                  <a:pt x="35561" y="69319"/>
                  <a:pt x="33842" y="71038"/>
                  <a:pt x="33815" y="73169"/>
                </a:cubicBezTo>
                <a:lnTo>
                  <a:pt x="33815" y="375426"/>
                </a:lnTo>
                <a:cubicBezTo>
                  <a:pt x="33842" y="377557"/>
                  <a:pt x="35561" y="379277"/>
                  <a:pt x="37693" y="379304"/>
                </a:cubicBezTo>
                <a:lnTo>
                  <a:pt x="220621" y="379304"/>
                </a:lnTo>
                <a:cubicBezTo>
                  <a:pt x="202021" y="336668"/>
                  <a:pt x="221498" y="287029"/>
                  <a:pt x="264125" y="268429"/>
                </a:cubicBezTo>
                <a:cubicBezTo>
                  <a:pt x="268119" y="266683"/>
                  <a:pt x="272248" y="265259"/>
                  <a:pt x="276466" y="264148"/>
                </a:cubicBezTo>
                <a:lnTo>
                  <a:pt x="276466" y="200101"/>
                </a:lnTo>
                <a:lnTo>
                  <a:pt x="246376" y="207238"/>
                </a:lnTo>
                <a:cubicBezTo>
                  <a:pt x="243304" y="207963"/>
                  <a:pt x="240224" y="206065"/>
                  <a:pt x="239489" y="202993"/>
                </a:cubicBezTo>
                <a:cubicBezTo>
                  <a:pt x="239257" y="202017"/>
                  <a:pt x="239283" y="200996"/>
                  <a:pt x="239579" y="200029"/>
                </a:cubicBezTo>
                <a:lnTo>
                  <a:pt x="244245" y="184438"/>
                </a:lnTo>
                <a:cubicBezTo>
                  <a:pt x="244271" y="184357"/>
                  <a:pt x="244289" y="184277"/>
                  <a:pt x="244316" y="184205"/>
                </a:cubicBezTo>
                <a:lnTo>
                  <a:pt x="249519" y="169214"/>
                </a:lnTo>
                <a:cubicBezTo>
                  <a:pt x="249537" y="169169"/>
                  <a:pt x="249546" y="169134"/>
                  <a:pt x="249564" y="169089"/>
                </a:cubicBezTo>
                <a:cubicBezTo>
                  <a:pt x="249886" y="168229"/>
                  <a:pt x="250406" y="167450"/>
                  <a:pt x="251086" y="166832"/>
                </a:cubicBezTo>
                <a:lnTo>
                  <a:pt x="276474" y="142868"/>
                </a:lnTo>
                <a:lnTo>
                  <a:pt x="276474" y="73169"/>
                </a:lnTo>
                <a:cubicBezTo>
                  <a:pt x="276448" y="71038"/>
                  <a:pt x="274728" y="69319"/>
                  <a:pt x="272597" y="69292"/>
                </a:cubicBezTo>
                <a:lnTo>
                  <a:pt x="218749" y="69292"/>
                </a:lnTo>
                <a:lnTo>
                  <a:pt x="218749" y="75086"/>
                </a:lnTo>
                <a:cubicBezTo>
                  <a:pt x="218749" y="78247"/>
                  <a:pt x="216188" y="80808"/>
                  <a:pt x="213027" y="80808"/>
                </a:cubicBezTo>
                <a:lnTo>
                  <a:pt x="213027" y="80808"/>
                </a:lnTo>
                <a:lnTo>
                  <a:pt x="97263" y="80808"/>
                </a:lnTo>
                <a:cubicBezTo>
                  <a:pt x="94110" y="80808"/>
                  <a:pt x="91549" y="78247"/>
                  <a:pt x="91549" y="75086"/>
                </a:cubicBezTo>
                <a:lnTo>
                  <a:pt x="91549" y="75086"/>
                </a:lnTo>
                <a:close/>
                <a:moveTo>
                  <a:pt x="255170" y="187832"/>
                </a:moveTo>
                <a:lnTo>
                  <a:pt x="253379" y="193805"/>
                </a:lnTo>
                <a:lnTo>
                  <a:pt x="265755" y="190868"/>
                </a:lnTo>
                <a:lnTo>
                  <a:pt x="257239" y="181850"/>
                </a:lnTo>
                <a:lnTo>
                  <a:pt x="255170" y="187832"/>
                </a:lnTo>
                <a:close/>
                <a:moveTo>
                  <a:pt x="263024" y="171301"/>
                </a:moveTo>
                <a:lnTo>
                  <a:pt x="276958" y="186068"/>
                </a:lnTo>
                <a:lnTo>
                  <a:pt x="355925" y="111525"/>
                </a:lnTo>
                <a:cubicBezTo>
                  <a:pt x="356579" y="110889"/>
                  <a:pt x="356615" y="109850"/>
                  <a:pt x="355997" y="109178"/>
                </a:cubicBezTo>
                <a:lnTo>
                  <a:pt x="344337" y="96829"/>
                </a:lnTo>
                <a:cubicBezTo>
                  <a:pt x="343701" y="96175"/>
                  <a:pt x="342663" y="96148"/>
                  <a:pt x="341991" y="96766"/>
                </a:cubicBezTo>
                <a:lnTo>
                  <a:pt x="263024" y="171301"/>
                </a:lnTo>
                <a:close/>
                <a:moveTo>
                  <a:pt x="218749" y="46913"/>
                </a:moveTo>
                <a:lnTo>
                  <a:pt x="218749" y="57856"/>
                </a:lnTo>
                <a:lnTo>
                  <a:pt x="272597" y="57856"/>
                </a:lnTo>
                <a:cubicBezTo>
                  <a:pt x="281051" y="57865"/>
                  <a:pt x="287901" y="64716"/>
                  <a:pt x="287910" y="73169"/>
                </a:cubicBezTo>
                <a:lnTo>
                  <a:pt x="287910" y="132068"/>
                </a:lnTo>
                <a:lnTo>
                  <a:pt x="298854" y="121751"/>
                </a:lnTo>
                <a:lnTo>
                  <a:pt x="298854" y="73178"/>
                </a:lnTo>
                <a:cubicBezTo>
                  <a:pt x="298836" y="58689"/>
                  <a:pt x="287095" y="46939"/>
                  <a:pt x="272597" y="46922"/>
                </a:cubicBezTo>
                <a:lnTo>
                  <a:pt x="218749" y="46913"/>
                </a:lnTo>
                <a:close/>
                <a:moveTo>
                  <a:pt x="102985" y="69372"/>
                </a:moveTo>
                <a:lnTo>
                  <a:pt x="207304" y="69372"/>
                </a:lnTo>
                <a:lnTo>
                  <a:pt x="207304" y="35351"/>
                </a:lnTo>
                <a:lnTo>
                  <a:pt x="179382" y="35351"/>
                </a:lnTo>
                <a:cubicBezTo>
                  <a:pt x="176257" y="35351"/>
                  <a:pt x="173704" y="32835"/>
                  <a:pt x="173660" y="29710"/>
                </a:cubicBezTo>
                <a:cubicBezTo>
                  <a:pt x="173516" y="19483"/>
                  <a:pt x="165116" y="11307"/>
                  <a:pt x="154889" y="11450"/>
                </a:cubicBezTo>
                <a:cubicBezTo>
                  <a:pt x="144869" y="11593"/>
                  <a:pt x="136773" y="19680"/>
                  <a:pt x="136630" y="29710"/>
                </a:cubicBezTo>
                <a:cubicBezTo>
                  <a:pt x="136585" y="32835"/>
                  <a:pt x="134042" y="35351"/>
                  <a:pt x="130907" y="35351"/>
                </a:cubicBezTo>
                <a:lnTo>
                  <a:pt x="102985" y="35351"/>
                </a:lnTo>
                <a:lnTo>
                  <a:pt x="102985" y="69372"/>
                </a:lnTo>
                <a:close/>
                <a:moveTo>
                  <a:pt x="37693" y="401674"/>
                </a:moveTo>
                <a:lnTo>
                  <a:pt x="235003" y="401674"/>
                </a:lnTo>
                <a:cubicBezTo>
                  <a:pt x="231949" y="398262"/>
                  <a:pt x="229182" y="394599"/>
                  <a:pt x="226719" y="390739"/>
                </a:cubicBezTo>
                <a:lnTo>
                  <a:pt x="37693" y="390739"/>
                </a:lnTo>
                <a:cubicBezTo>
                  <a:pt x="29239" y="390731"/>
                  <a:pt x="22388" y="383880"/>
                  <a:pt x="22379" y="375426"/>
                </a:cubicBezTo>
                <a:lnTo>
                  <a:pt x="22379" y="73169"/>
                </a:lnTo>
                <a:cubicBezTo>
                  <a:pt x="22388" y="64716"/>
                  <a:pt x="29239" y="57865"/>
                  <a:pt x="37693" y="57856"/>
                </a:cubicBezTo>
                <a:lnTo>
                  <a:pt x="91540" y="57856"/>
                </a:lnTo>
                <a:lnTo>
                  <a:pt x="91540" y="46913"/>
                </a:lnTo>
                <a:lnTo>
                  <a:pt x="37693" y="46913"/>
                </a:lnTo>
                <a:cubicBezTo>
                  <a:pt x="23203" y="46931"/>
                  <a:pt x="11454" y="58671"/>
                  <a:pt x="11436" y="73169"/>
                </a:cubicBezTo>
                <a:lnTo>
                  <a:pt x="11436" y="375426"/>
                </a:lnTo>
                <a:cubicBezTo>
                  <a:pt x="11454" y="389916"/>
                  <a:pt x="23203" y="401656"/>
                  <a:pt x="37693" y="401674"/>
                </a:cubicBezTo>
                <a:close/>
                <a:moveTo>
                  <a:pt x="370630" y="345632"/>
                </a:moveTo>
                <a:cubicBezTo>
                  <a:pt x="370630" y="305432"/>
                  <a:pt x="338042" y="272835"/>
                  <a:pt x="297833" y="272835"/>
                </a:cubicBezTo>
                <a:cubicBezTo>
                  <a:pt x="257624" y="272835"/>
                  <a:pt x="225036" y="305423"/>
                  <a:pt x="225036" y="345632"/>
                </a:cubicBezTo>
                <a:cubicBezTo>
                  <a:pt x="225036" y="385841"/>
                  <a:pt x="257624" y="418429"/>
                  <a:pt x="297833" y="418429"/>
                </a:cubicBezTo>
                <a:cubicBezTo>
                  <a:pt x="297833" y="418429"/>
                  <a:pt x="297833" y="418429"/>
                  <a:pt x="297833" y="418429"/>
                </a:cubicBezTo>
                <a:cubicBezTo>
                  <a:pt x="338015" y="418375"/>
                  <a:pt x="370585" y="385814"/>
                  <a:pt x="370630" y="345632"/>
                </a:cubicBezTo>
                <a:lnTo>
                  <a:pt x="370630" y="345632"/>
                </a:lnTo>
                <a:close/>
                <a:moveTo>
                  <a:pt x="328827" y="317898"/>
                </a:moveTo>
                <a:lnTo>
                  <a:pt x="288295" y="362110"/>
                </a:lnTo>
                <a:lnTo>
                  <a:pt x="265683" y="347826"/>
                </a:lnTo>
                <a:cubicBezTo>
                  <a:pt x="262988" y="346178"/>
                  <a:pt x="259469" y="347020"/>
                  <a:pt x="257821" y="349716"/>
                </a:cubicBezTo>
                <a:cubicBezTo>
                  <a:pt x="256209" y="352357"/>
                  <a:pt x="256979" y="355805"/>
                  <a:pt x="259576" y="357498"/>
                </a:cubicBezTo>
                <a:lnTo>
                  <a:pt x="286236" y="374334"/>
                </a:lnTo>
                <a:cubicBezTo>
                  <a:pt x="288573" y="375811"/>
                  <a:pt x="291636" y="375399"/>
                  <a:pt x="293507" y="373366"/>
                </a:cubicBezTo>
                <a:lnTo>
                  <a:pt x="337262" y="325635"/>
                </a:lnTo>
                <a:cubicBezTo>
                  <a:pt x="339394" y="323307"/>
                  <a:pt x="339242" y="319689"/>
                  <a:pt x="336913" y="317557"/>
                </a:cubicBezTo>
                <a:cubicBezTo>
                  <a:pt x="334576" y="315408"/>
                  <a:pt x="330958" y="315569"/>
                  <a:pt x="328827" y="317898"/>
                </a:cubicBezTo>
                <a:lnTo>
                  <a:pt x="328827" y="317898"/>
                </a:lnTo>
                <a:close/>
              </a:path>
            </a:pathLst>
          </a:custGeom>
          <a:solidFill>
            <a:schemeClr val="bg2">
              <a:lumMod val="25000"/>
            </a:schemeClr>
          </a:solidFill>
          <a:ln w="895" cap="flat">
            <a:noFill/>
            <a:prstDash val="solid"/>
            <a:miter/>
          </a:ln>
        </p:spPr>
        <p:txBody>
          <a:bodyPr rtlCol="0" anchor="ctr"/>
          <a:lstStyle/>
          <a:p>
            <a:endParaRPr lang="en-GB"/>
          </a:p>
        </p:txBody>
      </p:sp>
      <p:sp>
        <p:nvSpPr>
          <p:cNvPr id="81" name="Freeform: Shape 80">
            <a:extLst>
              <a:ext uri="{FF2B5EF4-FFF2-40B4-BE49-F238E27FC236}">
                <a16:creationId xmlns:a16="http://schemas.microsoft.com/office/drawing/2014/main" id="{A4AA4D1F-F84A-3244-EFA3-70A083E23649}"/>
              </a:ext>
            </a:extLst>
          </p:cNvPr>
          <p:cNvSpPr/>
          <p:nvPr/>
        </p:nvSpPr>
        <p:spPr>
          <a:xfrm>
            <a:off x="8050306" y="3314104"/>
            <a:ext cx="544765" cy="592026"/>
          </a:xfrm>
          <a:custGeom>
            <a:avLst/>
            <a:gdLst>
              <a:gd name="connsiteX0" fmla="*/ 412746 w 496374"/>
              <a:gd name="connsiteY0" fmla="*/ 297349 h 489446"/>
              <a:gd name="connsiteX1" fmla="*/ 335964 w 496374"/>
              <a:gd name="connsiteY1" fmla="*/ 374132 h 489446"/>
              <a:gd name="connsiteX2" fmla="*/ 308547 w 496374"/>
              <a:gd name="connsiteY2" fmla="*/ 346715 h 489446"/>
              <a:gd name="connsiteX3" fmla="*/ 286607 w 496374"/>
              <a:gd name="connsiteY3" fmla="*/ 368654 h 489446"/>
              <a:gd name="connsiteX4" fmla="*/ 335964 w 496374"/>
              <a:gd name="connsiteY4" fmla="*/ 418010 h 489446"/>
              <a:gd name="connsiteX5" fmla="*/ 434686 w 496374"/>
              <a:gd name="connsiteY5" fmla="*/ 319288 h 489446"/>
              <a:gd name="connsiteX6" fmla="*/ 412737 w 496374"/>
              <a:gd name="connsiteY6" fmla="*/ 275429 h 489446"/>
              <a:gd name="connsiteX7" fmla="*/ 456615 w 496374"/>
              <a:gd name="connsiteY7" fmla="*/ 319298 h 489446"/>
              <a:gd name="connsiteX8" fmla="*/ 335964 w 496374"/>
              <a:gd name="connsiteY8" fmla="*/ 439950 h 489446"/>
              <a:gd name="connsiteX9" fmla="*/ 264668 w 496374"/>
              <a:gd name="connsiteY9" fmla="*/ 368654 h 489446"/>
              <a:gd name="connsiteX10" fmla="*/ 308547 w 496374"/>
              <a:gd name="connsiteY10" fmla="*/ 324785 h 489446"/>
              <a:gd name="connsiteX11" fmla="*/ 335964 w 496374"/>
              <a:gd name="connsiteY11" fmla="*/ 352202 h 489446"/>
              <a:gd name="connsiteX12" fmla="*/ 155505 w 496374"/>
              <a:gd name="connsiteY12" fmla="*/ 260819 h 489446"/>
              <a:gd name="connsiteX13" fmla="*/ 102910 w 496374"/>
              <a:gd name="connsiteY13" fmla="*/ 274004 h 489446"/>
              <a:gd name="connsiteX14" fmla="*/ 85314 w 496374"/>
              <a:gd name="connsiteY14" fmla="*/ 296564 h 489446"/>
              <a:gd name="connsiteX15" fmla="*/ 85314 w 496374"/>
              <a:gd name="connsiteY15" fmla="*/ 341635 h 489446"/>
              <a:gd name="connsiteX16" fmla="*/ 108582 w 496374"/>
              <a:gd name="connsiteY16" fmla="*/ 367462 h 489446"/>
              <a:gd name="connsiteX17" fmla="*/ 108582 w 496374"/>
              <a:gd name="connsiteY17" fmla="*/ 311154 h 489446"/>
              <a:gd name="connsiteX18" fmla="*/ 124094 w 496374"/>
              <a:gd name="connsiteY18" fmla="*/ 311154 h 489446"/>
              <a:gd name="connsiteX19" fmla="*/ 124094 w 496374"/>
              <a:gd name="connsiteY19" fmla="*/ 380472 h 489446"/>
              <a:gd name="connsiteX20" fmla="*/ 132896 w 496374"/>
              <a:gd name="connsiteY20" fmla="*/ 386754 h 489446"/>
              <a:gd name="connsiteX21" fmla="*/ 193896 w 496374"/>
              <a:gd name="connsiteY21" fmla="*/ 427405 h 489446"/>
              <a:gd name="connsiteX22" fmla="*/ 238831 w 496374"/>
              <a:gd name="connsiteY22" fmla="*/ 397467 h 489446"/>
              <a:gd name="connsiteX23" fmla="*/ 266791 w 496374"/>
              <a:gd name="connsiteY23" fmla="*/ 269496 h 489446"/>
              <a:gd name="connsiteX24" fmla="*/ 232268 w 496374"/>
              <a:gd name="connsiteY24" fmla="*/ 260819 h 489446"/>
              <a:gd name="connsiteX25" fmla="*/ 201642 w 496374"/>
              <a:gd name="connsiteY25" fmla="*/ 294867 h 489446"/>
              <a:gd name="connsiteX26" fmla="*/ 201642 w 496374"/>
              <a:gd name="connsiteY26" fmla="*/ 326666 h 489446"/>
              <a:gd name="connsiteX27" fmla="*/ 186131 w 496374"/>
              <a:gd name="connsiteY27" fmla="*/ 326666 h 489446"/>
              <a:gd name="connsiteX28" fmla="*/ 186131 w 496374"/>
              <a:gd name="connsiteY28" fmla="*/ 294867 h 489446"/>
              <a:gd name="connsiteX29" fmla="*/ 155505 w 496374"/>
              <a:gd name="connsiteY29" fmla="*/ 260819 h 489446"/>
              <a:gd name="connsiteX30" fmla="*/ 170629 w 496374"/>
              <a:gd name="connsiteY30" fmla="*/ 245230 h 489446"/>
              <a:gd name="connsiteX31" fmla="*/ 170629 w 496374"/>
              <a:gd name="connsiteY31" fmla="*/ 256864 h 489446"/>
              <a:gd name="connsiteX32" fmla="*/ 193896 w 496374"/>
              <a:gd name="connsiteY32" fmla="*/ 280131 h 489446"/>
              <a:gd name="connsiteX33" fmla="*/ 217164 w 496374"/>
              <a:gd name="connsiteY33" fmla="*/ 256864 h 489446"/>
              <a:gd name="connsiteX34" fmla="*/ 217164 w 496374"/>
              <a:gd name="connsiteY34" fmla="*/ 245230 h 489446"/>
              <a:gd name="connsiteX35" fmla="*/ 211996 w 496374"/>
              <a:gd name="connsiteY35" fmla="*/ 249108 h 489446"/>
              <a:gd name="connsiteX36" fmla="*/ 175806 w 496374"/>
              <a:gd name="connsiteY36" fmla="*/ 249108 h 489446"/>
              <a:gd name="connsiteX37" fmla="*/ 364524 w 496374"/>
              <a:gd name="connsiteY37" fmla="*/ 241352 h 489446"/>
              <a:gd name="connsiteX38" fmla="*/ 248187 w 496374"/>
              <a:gd name="connsiteY38" fmla="*/ 357689 h 489446"/>
              <a:gd name="connsiteX39" fmla="*/ 364524 w 496374"/>
              <a:gd name="connsiteY39" fmla="*/ 474027 h 489446"/>
              <a:gd name="connsiteX40" fmla="*/ 480862 w 496374"/>
              <a:gd name="connsiteY40" fmla="*/ 357689 h 489446"/>
              <a:gd name="connsiteX41" fmla="*/ 364524 w 496374"/>
              <a:gd name="connsiteY41" fmla="*/ 241352 h 489446"/>
              <a:gd name="connsiteX42" fmla="*/ 403304 w 496374"/>
              <a:gd name="connsiteY42" fmla="*/ 194817 h 489446"/>
              <a:gd name="connsiteX43" fmla="*/ 434327 w 496374"/>
              <a:gd name="connsiteY43" fmla="*/ 194817 h 489446"/>
              <a:gd name="connsiteX44" fmla="*/ 434327 w 496374"/>
              <a:gd name="connsiteY44" fmla="*/ 210329 h 489446"/>
              <a:gd name="connsiteX45" fmla="*/ 403304 w 496374"/>
              <a:gd name="connsiteY45" fmla="*/ 210329 h 489446"/>
              <a:gd name="connsiteX46" fmla="*/ 403304 w 496374"/>
              <a:gd name="connsiteY46" fmla="*/ 163793 h 489446"/>
              <a:gd name="connsiteX47" fmla="*/ 465351 w 496374"/>
              <a:gd name="connsiteY47" fmla="*/ 163793 h 489446"/>
              <a:gd name="connsiteX48" fmla="*/ 465351 w 496374"/>
              <a:gd name="connsiteY48" fmla="*/ 179305 h 489446"/>
              <a:gd name="connsiteX49" fmla="*/ 403304 w 496374"/>
              <a:gd name="connsiteY49" fmla="*/ 179305 h 489446"/>
              <a:gd name="connsiteX50" fmla="*/ 211182 w 496374"/>
              <a:gd name="connsiteY50" fmla="*/ 156038 h 489446"/>
              <a:gd name="connsiteX51" fmla="*/ 176552 w 496374"/>
              <a:gd name="connsiteY51" fmla="*/ 163794 h 489446"/>
              <a:gd name="connsiteX52" fmla="*/ 155127 w 496374"/>
              <a:gd name="connsiteY52" fmla="*/ 163794 h 489446"/>
              <a:gd name="connsiteX53" fmla="*/ 155127 w 496374"/>
              <a:gd name="connsiteY53" fmla="*/ 214206 h 489446"/>
              <a:gd name="connsiteX54" fmla="*/ 180973 w 496374"/>
              <a:gd name="connsiteY54" fmla="*/ 233596 h 489446"/>
              <a:gd name="connsiteX55" fmla="*/ 206829 w 496374"/>
              <a:gd name="connsiteY55" fmla="*/ 233596 h 489446"/>
              <a:gd name="connsiteX56" fmla="*/ 232675 w 496374"/>
              <a:gd name="connsiteY56" fmla="*/ 214206 h 489446"/>
              <a:gd name="connsiteX57" fmla="*/ 232675 w 496374"/>
              <a:gd name="connsiteY57" fmla="*/ 181884 h 489446"/>
              <a:gd name="connsiteX58" fmla="*/ 213286 w 496374"/>
              <a:gd name="connsiteY58" fmla="*/ 156038 h 489446"/>
              <a:gd name="connsiteX59" fmla="*/ 403304 w 496374"/>
              <a:gd name="connsiteY59" fmla="*/ 132770 h 489446"/>
              <a:gd name="connsiteX60" fmla="*/ 496374 w 496374"/>
              <a:gd name="connsiteY60" fmla="*/ 132770 h 489446"/>
              <a:gd name="connsiteX61" fmla="*/ 496374 w 496374"/>
              <a:gd name="connsiteY61" fmla="*/ 148282 h 489446"/>
              <a:gd name="connsiteX62" fmla="*/ 403304 w 496374"/>
              <a:gd name="connsiteY62" fmla="*/ 148282 h 489446"/>
              <a:gd name="connsiteX63" fmla="*/ 183785 w 496374"/>
              <a:gd name="connsiteY63" fmla="*/ 119254 h 489446"/>
              <a:gd name="connsiteX64" fmla="*/ 156862 w 496374"/>
              <a:gd name="connsiteY64" fmla="*/ 125868 h 489446"/>
              <a:gd name="connsiteX65" fmla="*/ 140245 w 496374"/>
              <a:gd name="connsiteY65" fmla="*/ 148282 h 489446"/>
              <a:gd name="connsiteX66" fmla="*/ 176552 w 496374"/>
              <a:gd name="connsiteY66" fmla="*/ 148282 h 489446"/>
              <a:gd name="connsiteX67" fmla="*/ 205937 w 496374"/>
              <a:gd name="connsiteY67" fmla="*/ 141340 h 489446"/>
              <a:gd name="connsiteX68" fmla="*/ 207575 w 496374"/>
              <a:gd name="connsiteY68" fmla="*/ 140526 h 489446"/>
              <a:gd name="connsiteX69" fmla="*/ 221041 w 496374"/>
              <a:gd name="connsiteY69" fmla="*/ 140526 h 489446"/>
              <a:gd name="connsiteX70" fmla="*/ 232675 w 496374"/>
              <a:gd name="connsiteY70" fmla="*/ 156038 h 489446"/>
              <a:gd name="connsiteX71" fmla="*/ 232675 w 496374"/>
              <a:gd name="connsiteY71" fmla="*/ 132770 h 489446"/>
              <a:gd name="connsiteX72" fmla="*/ 224919 w 496374"/>
              <a:gd name="connsiteY72" fmla="*/ 125014 h 489446"/>
              <a:gd name="connsiteX73" fmla="*/ 213111 w 496374"/>
              <a:gd name="connsiteY73" fmla="*/ 125014 h 489446"/>
              <a:gd name="connsiteX74" fmla="*/ 211327 w 496374"/>
              <a:gd name="connsiteY74" fmla="*/ 122436 h 489446"/>
              <a:gd name="connsiteX75" fmla="*/ 183785 w 496374"/>
              <a:gd name="connsiteY75" fmla="*/ 119254 h 489446"/>
              <a:gd name="connsiteX76" fmla="*/ 193896 w 496374"/>
              <a:gd name="connsiteY76" fmla="*/ 52013 h 489446"/>
              <a:gd name="connsiteX77" fmla="*/ 46535 w 496374"/>
              <a:gd name="connsiteY77" fmla="*/ 125693 h 489446"/>
              <a:gd name="connsiteX78" fmla="*/ 46535 w 496374"/>
              <a:gd name="connsiteY78" fmla="*/ 225365 h 489446"/>
              <a:gd name="connsiteX79" fmla="*/ 69803 w 496374"/>
              <a:gd name="connsiteY79" fmla="*/ 317495 h 489446"/>
              <a:gd name="connsiteX80" fmla="*/ 69803 w 496374"/>
              <a:gd name="connsiteY80" fmla="*/ 296554 h 489446"/>
              <a:gd name="connsiteX81" fmla="*/ 99139 w 496374"/>
              <a:gd name="connsiteY81" fmla="*/ 258958 h 489446"/>
              <a:gd name="connsiteX82" fmla="*/ 155117 w 496374"/>
              <a:gd name="connsiteY82" fmla="*/ 244881 h 489446"/>
              <a:gd name="connsiteX83" fmla="*/ 155117 w 496374"/>
              <a:gd name="connsiteY83" fmla="*/ 233586 h 489446"/>
              <a:gd name="connsiteX84" fmla="*/ 139605 w 496374"/>
              <a:gd name="connsiteY84" fmla="*/ 221953 h 489446"/>
              <a:gd name="connsiteX85" fmla="*/ 139605 w 496374"/>
              <a:gd name="connsiteY85" fmla="*/ 163784 h 489446"/>
              <a:gd name="connsiteX86" fmla="*/ 124094 w 496374"/>
              <a:gd name="connsiteY86" fmla="*/ 163784 h 489446"/>
              <a:gd name="connsiteX87" fmla="*/ 124094 w 496374"/>
              <a:gd name="connsiteY87" fmla="*/ 156028 h 489446"/>
              <a:gd name="connsiteX88" fmla="*/ 160817 w 496374"/>
              <a:gd name="connsiteY88" fmla="*/ 107486 h 489446"/>
              <a:gd name="connsiteX89" fmla="*/ 219762 w 496374"/>
              <a:gd name="connsiteY89" fmla="*/ 109493 h 489446"/>
              <a:gd name="connsiteX90" fmla="*/ 224919 w 496374"/>
              <a:gd name="connsiteY90" fmla="*/ 109493 h 489446"/>
              <a:gd name="connsiteX91" fmla="*/ 248187 w 496374"/>
              <a:gd name="connsiteY91" fmla="*/ 132761 h 489446"/>
              <a:gd name="connsiteX92" fmla="*/ 248187 w 496374"/>
              <a:gd name="connsiteY92" fmla="*/ 221953 h 489446"/>
              <a:gd name="connsiteX93" fmla="*/ 232675 w 496374"/>
              <a:gd name="connsiteY93" fmla="*/ 233586 h 489446"/>
              <a:gd name="connsiteX94" fmla="*/ 232675 w 496374"/>
              <a:gd name="connsiteY94" fmla="*/ 244920 h 489446"/>
              <a:gd name="connsiteX95" fmla="*/ 279831 w 496374"/>
              <a:gd name="connsiteY95" fmla="*/ 256776 h 489446"/>
              <a:gd name="connsiteX96" fmla="*/ 341199 w 496374"/>
              <a:gd name="connsiteY96" fmla="*/ 228031 h 489446"/>
              <a:gd name="connsiteX97" fmla="*/ 341257 w 496374"/>
              <a:gd name="connsiteY97" fmla="*/ 225375 h 489446"/>
              <a:gd name="connsiteX98" fmla="*/ 341257 w 496374"/>
              <a:gd name="connsiteY98" fmla="*/ 125693 h 489446"/>
              <a:gd name="connsiteX99" fmla="*/ 193896 w 496374"/>
              <a:gd name="connsiteY99" fmla="*/ 17344 h 489446"/>
              <a:gd name="connsiteX100" fmla="*/ 15512 w 496374"/>
              <a:gd name="connsiteY100" fmla="*/ 106536 h 489446"/>
              <a:gd name="connsiteX101" fmla="*/ 15512 w 496374"/>
              <a:gd name="connsiteY101" fmla="*/ 225365 h 489446"/>
              <a:gd name="connsiteX102" fmla="*/ 115678 w 496374"/>
              <a:gd name="connsiteY102" fmla="*/ 412572 h 489446"/>
              <a:gd name="connsiteX103" fmla="*/ 193896 w 496374"/>
              <a:gd name="connsiteY103" fmla="*/ 464710 h 489446"/>
              <a:gd name="connsiteX104" fmla="*/ 251978 w 496374"/>
              <a:gd name="connsiteY104" fmla="*/ 425999 h 489446"/>
              <a:gd name="connsiteX105" fmla="*/ 244639 w 496374"/>
              <a:gd name="connsiteY105" fmla="*/ 412223 h 489446"/>
              <a:gd name="connsiteX106" fmla="*/ 193896 w 496374"/>
              <a:gd name="connsiteY106" fmla="*/ 446028 h 489446"/>
              <a:gd name="connsiteX107" fmla="*/ 124287 w 496374"/>
              <a:gd name="connsiteY107" fmla="*/ 399648 h 489446"/>
              <a:gd name="connsiteX108" fmla="*/ 31023 w 496374"/>
              <a:gd name="connsiteY108" fmla="*/ 225365 h 489446"/>
              <a:gd name="connsiteX109" fmla="*/ 31023 w 496374"/>
              <a:gd name="connsiteY109" fmla="*/ 116105 h 489446"/>
              <a:gd name="connsiteX110" fmla="*/ 193896 w 496374"/>
              <a:gd name="connsiteY110" fmla="*/ 34669 h 489446"/>
              <a:gd name="connsiteX111" fmla="*/ 356769 w 496374"/>
              <a:gd name="connsiteY111" fmla="*/ 116095 h 489446"/>
              <a:gd name="connsiteX112" fmla="*/ 356769 w 496374"/>
              <a:gd name="connsiteY112" fmla="*/ 226228 h 489446"/>
              <a:gd name="connsiteX113" fmla="*/ 364524 w 496374"/>
              <a:gd name="connsiteY113" fmla="*/ 225831 h 489446"/>
              <a:gd name="connsiteX114" fmla="*/ 372280 w 496374"/>
              <a:gd name="connsiteY114" fmla="*/ 226228 h 489446"/>
              <a:gd name="connsiteX115" fmla="*/ 372280 w 496374"/>
              <a:gd name="connsiteY115" fmla="*/ 106536 h 489446"/>
              <a:gd name="connsiteX116" fmla="*/ 193896 w 496374"/>
              <a:gd name="connsiteY116" fmla="*/ 0 h 489446"/>
              <a:gd name="connsiteX117" fmla="*/ 387792 w 496374"/>
              <a:gd name="connsiteY117" fmla="*/ 96938 h 489446"/>
              <a:gd name="connsiteX118" fmla="*/ 387744 w 496374"/>
              <a:gd name="connsiteY118" fmla="*/ 228012 h 489446"/>
              <a:gd name="connsiteX119" fmla="*/ 495666 w 496374"/>
              <a:gd name="connsiteY119" fmla="*/ 344107 h 489446"/>
              <a:gd name="connsiteX120" fmla="*/ 413871 w 496374"/>
              <a:gd name="connsiteY120" fmla="*/ 479883 h 489446"/>
              <a:gd name="connsiteX121" fmla="*/ 260780 w 496374"/>
              <a:gd name="connsiteY121" fmla="*/ 438767 h 489446"/>
              <a:gd name="connsiteX122" fmla="*/ 193896 w 496374"/>
              <a:gd name="connsiteY122" fmla="*/ 483324 h 489446"/>
              <a:gd name="connsiteX123" fmla="*/ 107069 w 496374"/>
              <a:gd name="connsiteY123" fmla="*/ 425466 h 489446"/>
              <a:gd name="connsiteX124" fmla="*/ 0 w 496374"/>
              <a:gd name="connsiteY124" fmla="*/ 225365 h 489446"/>
              <a:gd name="connsiteX125" fmla="*/ 0 w 496374"/>
              <a:gd name="connsiteY125" fmla="*/ 96948 h 489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Lst>
            <a:rect l="l" t="t" r="r" b="b"/>
            <a:pathLst>
              <a:path w="496374" h="489446">
                <a:moveTo>
                  <a:pt x="412746" y="297349"/>
                </a:moveTo>
                <a:lnTo>
                  <a:pt x="335964" y="374132"/>
                </a:lnTo>
                <a:lnTo>
                  <a:pt x="308547" y="346715"/>
                </a:lnTo>
                <a:lnTo>
                  <a:pt x="286607" y="368654"/>
                </a:lnTo>
                <a:lnTo>
                  <a:pt x="335964" y="418010"/>
                </a:lnTo>
                <a:lnTo>
                  <a:pt x="434686" y="319288"/>
                </a:lnTo>
                <a:close/>
                <a:moveTo>
                  <a:pt x="412737" y="275429"/>
                </a:moveTo>
                <a:lnTo>
                  <a:pt x="456615" y="319298"/>
                </a:lnTo>
                <a:lnTo>
                  <a:pt x="335964" y="439950"/>
                </a:lnTo>
                <a:lnTo>
                  <a:pt x="264668" y="368654"/>
                </a:lnTo>
                <a:lnTo>
                  <a:pt x="308547" y="324785"/>
                </a:lnTo>
                <a:lnTo>
                  <a:pt x="335964" y="352202"/>
                </a:lnTo>
                <a:close/>
                <a:moveTo>
                  <a:pt x="155505" y="260819"/>
                </a:moveTo>
                <a:lnTo>
                  <a:pt x="102910" y="274004"/>
                </a:lnTo>
                <a:cubicBezTo>
                  <a:pt x="92566" y="276602"/>
                  <a:pt x="85314" y="285899"/>
                  <a:pt x="85314" y="296564"/>
                </a:cubicBezTo>
                <a:lnTo>
                  <a:pt x="85314" y="341635"/>
                </a:lnTo>
                <a:cubicBezTo>
                  <a:pt x="92285" y="350922"/>
                  <a:pt x="100070" y="359570"/>
                  <a:pt x="108582" y="367462"/>
                </a:cubicBezTo>
                <a:lnTo>
                  <a:pt x="108582" y="311154"/>
                </a:lnTo>
                <a:lnTo>
                  <a:pt x="124094" y="311154"/>
                </a:lnTo>
                <a:lnTo>
                  <a:pt x="124094" y="380472"/>
                </a:lnTo>
                <a:cubicBezTo>
                  <a:pt x="126973" y="382634"/>
                  <a:pt x="129881" y="384748"/>
                  <a:pt x="132896" y="386754"/>
                </a:cubicBezTo>
                <a:lnTo>
                  <a:pt x="193896" y="427405"/>
                </a:lnTo>
                <a:lnTo>
                  <a:pt x="238831" y="397467"/>
                </a:lnTo>
                <a:cubicBezTo>
                  <a:pt x="224667" y="352861"/>
                  <a:pt x="235322" y="304106"/>
                  <a:pt x="266791" y="269496"/>
                </a:cubicBezTo>
                <a:lnTo>
                  <a:pt x="232268" y="260819"/>
                </a:lnTo>
                <a:cubicBezTo>
                  <a:pt x="230581" y="277640"/>
                  <a:pt x="218191" y="291416"/>
                  <a:pt x="201642" y="294867"/>
                </a:cubicBezTo>
                <a:lnTo>
                  <a:pt x="201642" y="326666"/>
                </a:lnTo>
                <a:lnTo>
                  <a:pt x="186131" y="326666"/>
                </a:lnTo>
                <a:lnTo>
                  <a:pt x="186131" y="294867"/>
                </a:lnTo>
                <a:cubicBezTo>
                  <a:pt x="169591" y="291416"/>
                  <a:pt x="157192" y="277640"/>
                  <a:pt x="155505" y="260819"/>
                </a:cubicBezTo>
                <a:close/>
                <a:moveTo>
                  <a:pt x="170629" y="245230"/>
                </a:moveTo>
                <a:lnTo>
                  <a:pt x="170629" y="256864"/>
                </a:lnTo>
                <a:cubicBezTo>
                  <a:pt x="170629" y="269709"/>
                  <a:pt x="181050" y="280131"/>
                  <a:pt x="193896" y="280131"/>
                </a:cubicBezTo>
                <a:cubicBezTo>
                  <a:pt x="206742" y="280131"/>
                  <a:pt x="217164" y="269709"/>
                  <a:pt x="217164" y="256864"/>
                </a:cubicBezTo>
                <a:lnTo>
                  <a:pt x="217164" y="245230"/>
                </a:lnTo>
                <a:lnTo>
                  <a:pt x="211996" y="249108"/>
                </a:lnTo>
                <a:lnTo>
                  <a:pt x="175806" y="249108"/>
                </a:lnTo>
                <a:close/>
                <a:moveTo>
                  <a:pt x="364524" y="241352"/>
                </a:moveTo>
                <a:cubicBezTo>
                  <a:pt x="300277" y="241352"/>
                  <a:pt x="248187" y="293432"/>
                  <a:pt x="248187" y="357689"/>
                </a:cubicBezTo>
                <a:cubicBezTo>
                  <a:pt x="248187" y="421937"/>
                  <a:pt x="300277" y="474027"/>
                  <a:pt x="364524" y="474027"/>
                </a:cubicBezTo>
                <a:cubicBezTo>
                  <a:pt x="428743" y="473949"/>
                  <a:pt x="480794" y="421908"/>
                  <a:pt x="480862" y="357689"/>
                </a:cubicBezTo>
                <a:cubicBezTo>
                  <a:pt x="480862" y="293432"/>
                  <a:pt x="428772" y="241352"/>
                  <a:pt x="364524" y="241352"/>
                </a:cubicBezTo>
                <a:close/>
                <a:moveTo>
                  <a:pt x="403304" y="194817"/>
                </a:moveTo>
                <a:lnTo>
                  <a:pt x="434327" y="194817"/>
                </a:lnTo>
                <a:lnTo>
                  <a:pt x="434327" y="210329"/>
                </a:lnTo>
                <a:lnTo>
                  <a:pt x="403304" y="210329"/>
                </a:lnTo>
                <a:close/>
                <a:moveTo>
                  <a:pt x="403304" y="163793"/>
                </a:moveTo>
                <a:lnTo>
                  <a:pt x="465351" y="163793"/>
                </a:lnTo>
                <a:lnTo>
                  <a:pt x="465351" y="179305"/>
                </a:lnTo>
                <a:lnTo>
                  <a:pt x="403304" y="179305"/>
                </a:lnTo>
                <a:close/>
                <a:moveTo>
                  <a:pt x="211182" y="156038"/>
                </a:moveTo>
                <a:cubicBezTo>
                  <a:pt x="200343" y="161127"/>
                  <a:pt x="188525" y="163774"/>
                  <a:pt x="176552" y="163794"/>
                </a:cubicBezTo>
                <a:lnTo>
                  <a:pt x="155127" y="163794"/>
                </a:lnTo>
                <a:lnTo>
                  <a:pt x="155127" y="214206"/>
                </a:lnTo>
                <a:lnTo>
                  <a:pt x="180973" y="233596"/>
                </a:lnTo>
                <a:lnTo>
                  <a:pt x="206829" y="233596"/>
                </a:lnTo>
                <a:lnTo>
                  <a:pt x="232675" y="214206"/>
                </a:lnTo>
                <a:lnTo>
                  <a:pt x="232675" y="181884"/>
                </a:lnTo>
                <a:lnTo>
                  <a:pt x="213286" y="156038"/>
                </a:lnTo>
                <a:close/>
                <a:moveTo>
                  <a:pt x="403304" y="132770"/>
                </a:moveTo>
                <a:lnTo>
                  <a:pt x="496374" y="132770"/>
                </a:lnTo>
                <a:lnTo>
                  <a:pt x="496374" y="148282"/>
                </a:lnTo>
                <a:lnTo>
                  <a:pt x="403304" y="148282"/>
                </a:lnTo>
                <a:close/>
                <a:moveTo>
                  <a:pt x="183785" y="119254"/>
                </a:moveTo>
                <a:cubicBezTo>
                  <a:pt x="174562" y="119835"/>
                  <a:pt x="165442" y="122048"/>
                  <a:pt x="156862" y="125868"/>
                </a:cubicBezTo>
                <a:cubicBezTo>
                  <a:pt x="148011" y="130201"/>
                  <a:pt x="141816" y="138558"/>
                  <a:pt x="140245" y="148282"/>
                </a:cubicBezTo>
                <a:lnTo>
                  <a:pt x="176552" y="148282"/>
                </a:lnTo>
                <a:cubicBezTo>
                  <a:pt x="186751" y="148262"/>
                  <a:pt x="196804" y="145887"/>
                  <a:pt x="205937" y="141340"/>
                </a:cubicBezTo>
                <a:lnTo>
                  <a:pt x="207575" y="140526"/>
                </a:lnTo>
                <a:lnTo>
                  <a:pt x="221041" y="140526"/>
                </a:lnTo>
                <a:lnTo>
                  <a:pt x="232675" y="156038"/>
                </a:lnTo>
                <a:lnTo>
                  <a:pt x="232675" y="132770"/>
                </a:lnTo>
                <a:cubicBezTo>
                  <a:pt x="232675" y="128485"/>
                  <a:pt x="229204" y="125014"/>
                  <a:pt x="224919" y="125014"/>
                </a:cubicBezTo>
                <a:lnTo>
                  <a:pt x="213111" y="125014"/>
                </a:lnTo>
                <a:lnTo>
                  <a:pt x="211327" y="122436"/>
                </a:lnTo>
                <a:cubicBezTo>
                  <a:pt x="202335" y="119726"/>
                  <a:pt x="193009" y="118674"/>
                  <a:pt x="183785" y="119254"/>
                </a:cubicBezTo>
                <a:close/>
                <a:moveTo>
                  <a:pt x="193896" y="52013"/>
                </a:moveTo>
                <a:lnTo>
                  <a:pt x="46535" y="125693"/>
                </a:lnTo>
                <a:lnTo>
                  <a:pt x="46535" y="225365"/>
                </a:lnTo>
                <a:cubicBezTo>
                  <a:pt x="46516" y="257533"/>
                  <a:pt x="54514" y="289196"/>
                  <a:pt x="69803" y="317495"/>
                </a:cubicBezTo>
                <a:lnTo>
                  <a:pt x="69803" y="296554"/>
                </a:lnTo>
                <a:cubicBezTo>
                  <a:pt x="69783" y="278774"/>
                  <a:pt x="81882" y="263262"/>
                  <a:pt x="99139" y="258958"/>
                </a:cubicBezTo>
                <a:lnTo>
                  <a:pt x="155117" y="244881"/>
                </a:lnTo>
                <a:lnTo>
                  <a:pt x="155117" y="233586"/>
                </a:lnTo>
                <a:lnTo>
                  <a:pt x="139605" y="221953"/>
                </a:lnTo>
                <a:lnTo>
                  <a:pt x="139605" y="163784"/>
                </a:lnTo>
                <a:lnTo>
                  <a:pt x="124094" y="163784"/>
                </a:lnTo>
                <a:lnTo>
                  <a:pt x="124094" y="156028"/>
                </a:lnTo>
                <a:cubicBezTo>
                  <a:pt x="123299" y="133197"/>
                  <a:pt x="138626" y="112935"/>
                  <a:pt x="160817" y="107486"/>
                </a:cubicBezTo>
                <a:cubicBezTo>
                  <a:pt x="180604" y="101291"/>
                  <a:pt x="208545" y="102668"/>
                  <a:pt x="219762" y="109493"/>
                </a:cubicBezTo>
                <a:lnTo>
                  <a:pt x="224919" y="109493"/>
                </a:lnTo>
                <a:cubicBezTo>
                  <a:pt x="237765" y="109493"/>
                  <a:pt x="248187" y="119905"/>
                  <a:pt x="248187" y="132761"/>
                </a:cubicBezTo>
                <a:lnTo>
                  <a:pt x="248187" y="221953"/>
                </a:lnTo>
                <a:lnTo>
                  <a:pt x="232675" y="233586"/>
                </a:lnTo>
                <a:lnTo>
                  <a:pt x="232675" y="244920"/>
                </a:lnTo>
                <a:lnTo>
                  <a:pt x="279831" y="256776"/>
                </a:lnTo>
                <a:cubicBezTo>
                  <a:pt x="297417" y="241982"/>
                  <a:pt x="318581" y="232074"/>
                  <a:pt x="341199" y="228031"/>
                </a:cubicBezTo>
                <a:cubicBezTo>
                  <a:pt x="341208" y="227149"/>
                  <a:pt x="341257" y="226267"/>
                  <a:pt x="341257" y="225375"/>
                </a:cubicBezTo>
                <a:lnTo>
                  <a:pt x="341257" y="125693"/>
                </a:lnTo>
                <a:close/>
                <a:moveTo>
                  <a:pt x="193896" y="17344"/>
                </a:moveTo>
                <a:lnTo>
                  <a:pt x="15512" y="106536"/>
                </a:lnTo>
                <a:lnTo>
                  <a:pt x="15512" y="225365"/>
                </a:lnTo>
                <a:cubicBezTo>
                  <a:pt x="15434" y="300606"/>
                  <a:pt x="53040" y="370884"/>
                  <a:pt x="115678" y="412572"/>
                </a:cubicBezTo>
                <a:lnTo>
                  <a:pt x="193896" y="464710"/>
                </a:lnTo>
                <a:lnTo>
                  <a:pt x="251978" y="425999"/>
                </a:lnTo>
                <a:cubicBezTo>
                  <a:pt x="249263" y="421559"/>
                  <a:pt x="246810" y="416954"/>
                  <a:pt x="244639" y="412223"/>
                </a:cubicBezTo>
                <a:lnTo>
                  <a:pt x="193896" y="446028"/>
                </a:lnTo>
                <a:lnTo>
                  <a:pt x="124287" y="399648"/>
                </a:lnTo>
                <a:cubicBezTo>
                  <a:pt x="65973" y="360840"/>
                  <a:pt x="30965" y="295410"/>
                  <a:pt x="31023" y="225365"/>
                </a:cubicBezTo>
                <a:lnTo>
                  <a:pt x="31023" y="116105"/>
                </a:lnTo>
                <a:lnTo>
                  <a:pt x="193896" y="34669"/>
                </a:lnTo>
                <a:lnTo>
                  <a:pt x="356769" y="116095"/>
                </a:lnTo>
                <a:cubicBezTo>
                  <a:pt x="356769" y="116095"/>
                  <a:pt x="356769" y="225937"/>
                  <a:pt x="356769" y="226228"/>
                </a:cubicBezTo>
                <a:cubicBezTo>
                  <a:pt x="359338" y="226073"/>
                  <a:pt x="361897" y="225831"/>
                  <a:pt x="364524" y="225831"/>
                </a:cubicBezTo>
                <a:cubicBezTo>
                  <a:pt x="367152" y="225831"/>
                  <a:pt x="369701" y="226073"/>
                  <a:pt x="372280" y="226228"/>
                </a:cubicBezTo>
                <a:lnTo>
                  <a:pt x="372280" y="106536"/>
                </a:lnTo>
                <a:close/>
                <a:moveTo>
                  <a:pt x="193896" y="0"/>
                </a:moveTo>
                <a:lnTo>
                  <a:pt x="387792" y="96938"/>
                </a:lnTo>
                <a:cubicBezTo>
                  <a:pt x="387792" y="96938"/>
                  <a:pt x="387744" y="227130"/>
                  <a:pt x="387744" y="228012"/>
                </a:cubicBezTo>
                <a:cubicBezTo>
                  <a:pt x="445583" y="238317"/>
                  <a:pt x="489607" y="285677"/>
                  <a:pt x="495666" y="344107"/>
                </a:cubicBezTo>
                <a:cubicBezTo>
                  <a:pt x="501725" y="402538"/>
                  <a:pt x="468365" y="457924"/>
                  <a:pt x="413871" y="479883"/>
                </a:cubicBezTo>
                <a:cubicBezTo>
                  <a:pt x="359377" y="501851"/>
                  <a:pt x="296932" y="485079"/>
                  <a:pt x="260780" y="438767"/>
                </a:cubicBezTo>
                <a:lnTo>
                  <a:pt x="193896" y="483324"/>
                </a:lnTo>
                <a:lnTo>
                  <a:pt x="107069" y="425466"/>
                </a:lnTo>
                <a:cubicBezTo>
                  <a:pt x="40117" y="380908"/>
                  <a:pt x="-77" y="305783"/>
                  <a:pt x="0" y="225365"/>
                </a:cubicBezTo>
                <a:lnTo>
                  <a:pt x="0" y="96948"/>
                </a:lnTo>
                <a:close/>
              </a:path>
            </a:pathLst>
          </a:custGeom>
          <a:solidFill>
            <a:schemeClr val="tx1">
              <a:lumMod val="75000"/>
              <a:lumOff val="25000"/>
            </a:schemeClr>
          </a:solidFill>
          <a:ln w="968" cap="flat">
            <a:noFill/>
            <a:prstDash val="solid"/>
            <a:miter/>
          </a:ln>
        </p:spPr>
        <p:txBody>
          <a:bodyPr rtlCol="0" anchor="ctr"/>
          <a:lstStyle/>
          <a:p>
            <a:endParaRPr lang="en-GB"/>
          </a:p>
        </p:txBody>
      </p:sp>
      <p:sp>
        <p:nvSpPr>
          <p:cNvPr id="85" name="Freeform: Shape 84">
            <a:extLst>
              <a:ext uri="{FF2B5EF4-FFF2-40B4-BE49-F238E27FC236}">
                <a16:creationId xmlns:a16="http://schemas.microsoft.com/office/drawing/2014/main" id="{503F5691-CF8C-13BB-8D32-6370CF1BDADA}"/>
              </a:ext>
            </a:extLst>
          </p:cNvPr>
          <p:cNvSpPr/>
          <p:nvPr/>
        </p:nvSpPr>
        <p:spPr>
          <a:xfrm>
            <a:off x="10327811" y="3372242"/>
            <a:ext cx="528225" cy="514914"/>
          </a:xfrm>
          <a:custGeom>
            <a:avLst/>
            <a:gdLst>
              <a:gd name="connsiteX0" fmla="*/ 99366 w 306748"/>
              <a:gd name="connsiteY0" fmla="*/ 255367 h 314101"/>
              <a:gd name="connsiteX1" fmla="*/ 99366 w 306748"/>
              <a:gd name="connsiteY1" fmla="*/ 266929 h 314101"/>
              <a:gd name="connsiteX2" fmla="*/ 179833 w 306748"/>
              <a:gd name="connsiteY2" fmla="*/ 266929 h 314101"/>
              <a:gd name="connsiteX3" fmla="*/ 179833 w 306748"/>
              <a:gd name="connsiteY3" fmla="*/ 255367 h 314101"/>
              <a:gd name="connsiteX4" fmla="*/ 212951 w 306748"/>
              <a:gd name="connsiteY4" fmla="*/ 236992 h 314101"/>
              <a:gd name="connsiteX5" fmla="*/ 238466 w 306748"/>
              <a:gd name="connsiteY5" fmla="*/ 236992 h 314101"/>
              <a:gd name="connsiteX6" fmla="*/ 243375 w 306748"/>
              <a:gd name="connsiteY6" fmla="*/ 241900 h 314101"/>
              <a:gd name="connsiteX7" fmla="*/ 238466 w 306748"/>
              <a:gd name="connsiteY7" fmla="*/ 246808 h 314101"/>
              <a:gd name="connsiteX8" fmla="*/ 212951 w 306748"/>
              <a:gd name="connsiteY8" fmla="*/ 246808 h 314101"/>
              <a:gd name="connsiteX9" fmla="*/ 208043 w 306748"/>
              <a:gd name="connsiteY9" fmla="*/ 241900 h 314101"/>
              <a:gd name="connsiteX10" fmla="*/ 212951 w 306748"/>
              <a:gd name="connsiteY10" fmla="*/ 236992 h 314101"/>
              <a:gd name="connsiteX11" fmla="*/ 115798 w 306748"/>
              <a:gd name="connsiteY11" fmla="*/ 233558 h 314101"/>
              <a:gd name="connsiteX12" fmla="*/ 108929 w 306748"/>
              <a:gd name="connsiteY12" fmla="*/ 240427 h 314101"/>
              <a:gd name="connsiteX13" fmla="*/ 108929 w 306748"/>
              <a:gd name="connsiteY13" fmla="*/ 245336 h 314101"/>
              <a:gd name="connsiteX14" fmla="*/ 170750 w 306748"/>
              <a:gd name="connsiteY14" fmla="*/ 245336 h 314101"/>
              <a:gd name="connsiteX15" fmla="*/ 170750 w 306748"/>
              <a:gd name="connsiteY15" fmla="*/ 240427 h 314101"/>
              <a:gd name="connsiteX16" fmla="*/ 163881 w 306748"/>
              <a:gd name="connsiteY16" fmla="*/ 233558 h 314101"/>
              <a:gd name="connsiteX17" fmla="*/ 192344 w 306748"/>
              <a:gd name="connsiteY17" fmla="*/ 208536 h 314101"/>
              <a:gd name="connsiteX18" fmla="*/ 238466 w 306748"/>
              <a:gd name="connsiteY18" fmla="*/ 208536 h 314101"/>
              <a:gd name="connsiteX19" fmla="*/ 243375 w 306748"/>
              <a:gd name="connsiteY19" fmla="*/ 213444 h 314101"/>
              <a:gd name="connsiteX20" fmla="*/ 238466 w 306748"/>
              <a:gd name="connsiteY20" fmla="*/ 218352 h 314101"/>
              <a:gd name="connsiteX21" fmla="*/ 192344 w 306748"/>
              <a:gd name="connsiteY21" fmla="*/ 218352 h 314101"/>
              <a:gd name="connsiteX22" fmla="*/ 187436 w 306748"/>
              <a:gd name="connsiteY22" fmla="*/ 213444 h 314101"/>
              <a:gd name="connsiteX23" fmla="*/ 192344 w 306748"/>
              <a:gd name="connsiteY23" fmla="*/ 208536 h 314101"/>
              <a:gd name="connsiteX24" fmla="*/ 163881 w 306748"/>
              <a:gd name="connsiteY24" fmla="*/ 180567 h 314101"/>
              <a:gd name="connsiteX25" fmla="*/ 238466 w 306748"/>
              <a:gd name="connsiteY25" fmla="*/ 180567 h 314101"/>
              <a:gd name="connsiteX26" fmla="*/ 243374 w 306748"/>
              <a:gd name="connsiteY26" fmla="*/ 185475 h 314101"/>
              <a:gd name="connsiteX27" fmla="*/ 238466 w 306748"/>
              <a:gd name="connsiteY27" fmla="*/ 190383 h 314101"/>
              <a:gd name="connsiteX28" fmla="*/ 163881 w 306748"/>
              <a:gd name="connsiteY28" fmla="*/ 190383 h 314101"/>
              <a:gd name="connsiteX29" fmla="*/ 158973 w 306748"/>
              <a:gd name="connsiteY29" fmla="*/ 185475 h 314101"/>
              <a:gd name="connsiteX30" fmla="*/ 163881 w 306748"/>
              <a:gd name="connsiteY30" fmla="*/ 180567 h 314101"/>
              <a:gd name="connsiteX31" fmla="*/ 74388 w 306748"/>
              <a:gd name="connsiteY31" fmla="*/ 173711 h 314101"/>
              <a:gd name="connsiteX32" fmla="*/ 23048 w 306748"/>
              <a:gd name="connsiteY32" fmla="*/ 221383 h 314101"/>
              <a:gd name="connsiteX33" fmla="*/ 22611 w 306748"/>
              <a:gd name="connsiteY33" fmla="*/ 232053 h 314101"/>
              <a:gd name="connsiteX34" fmla="*/ 28291 w 306748"/>
              <a:gd name="connsiteY34" fmla="*/ 234229 h 314101"/>
              <a:gd name="connsiteX35" fmla="*/ 33003 w 306748"/>
              <a:gd name="connsiteY35" fmla="*/ 231926 h 314101"/>
              <a:gd name="connsiteX36" fmla="*/ 33206 w 306748"/>
              <a:gd name="connsiteY36" fmla="*/ 231692 h 314101"/>
              <a:gd name="connsiteX37" fmla="*/ 80954 w 306748"/>
              <a:gd name="connsiteY37" fmla="*/ 180276 h 314101"/>
              <a:gd name="connsiteX38" fmla="*/ 133711 w 306748"/>
              <a:gd name="connsiteY38" fmla="*/ 167196 h 314101"/>
              <a:gd name="connsiteX39" fmla="*/ 131048 w 306748"/>
              <a:gd name="connsiteY39" fmla="*/ 168335 h 314101"/>
              <a:gd name="connsiteX40" fmla="*/ 103572 w 306748"/>
              <a:gd name="connsiteY40" fmla="*/ 195811 h 314101"/>
              <a:gd name="connsiteX41" fmla="*/ 102433 w 306748"/>
              <a:gd name="connsiteY41" fmla="*/ 198473 h 314101"/>
              <a:gd name="connsiteX42" fmla="*/ 103572 w 306748"/>
              <a:gd name="connsiteY42" fmla="*/ 201136 h 314101"/>
              <a:gd name="connsiteX43" fmla="*/ 106576 w 306748"/>
              <a:gd name="connsiteY43" fmla="*/ 202275 h 314101"/>
              <a:gd name="connsiteX44" fmla="*/ 108645 w 306748"/>
              <a:gd name="connsiteY44" fmla="*/ 201414 h 314101"/>
              <a:gd name="connsiteX45" fmla="*/ 108898 w 306748"/>
              <a:gd name="connsiteY45" fmla="*/ 201136 h 314101"/>
              <a:gd name="connsiteX46" fmla="*/ 136374 w 306748"/>
              <a:gd name="connsiteY46" fmla="*/ 173660 h 314101"/>
              <a:gd name="connsiteX47" fmla="*/ 137512 w 306748"/>
              <a:gd name="connsiteY47" fmla="*/ 170997 h 314101"/>
              <a:gd name="connsiteX48" fmla="*/ 136374 w 306748"/>
              <a:gd name="connsiteY48" fmla="*/ 168335 h 314101"/>
              <a:gd name="connsiteX49" fmla="*/ 133711 w 306748"/>
              <a:gd name="connsiteY49" fmla="*/ 167196 h 314101"/>
              <a:gd name="connsiteX50" fmla="*/ 171737 w 306748"/>
              <a:gd name="connsiteY50" fmla="*/ 152104 h 314101"/>
              <a:gd name="connsiteX51" fmla="*/ 238466 w 306748"/>
              <a:gd name="connsiteY51" fmla="*/ 152104 h 314101"/>
              <a:gd name="connsiteX52" fmla="*/ 243375 w 306748"/>
              <a:gd name="connsiteY52" fmla="*/ 157012 h 314101"/>
              <a:gd name="connsiteX53" fmla="*/ 238466 w 306748"/>
              <a:gd name="connsiteY53" fmla="*/ 161920 h 314101"/>
              <a:gd name="connsiteX54" fmla="*/ 171737 w 306748"/>
              <a:gd name="connsiteY54" fmla="*/ 161920 h 314101"/>
              <a:gd name="connsiteX55" fmla="*/ 166829 w 306748"/>
              <a:gd name="connsiteY55" fmla="*/ 157012 h 314101"/>
              <a:gd name="connsiteX56" fmla="*/ 171737 w 306748"/>
              <a:gd name="connsiteY56" fmla="*/ 152104 h 314101"/>
              <a:gd name="connsiteX57" fmla="*/ 13681 w 306748"/>
              <a:gd name="connsiteY57" fmla="*/ 137879 h 314101"/>
              <a:gd name="connsiteX58" fmla="*/ 19703 w 306748"/>
              <a:gd name="connsiteY58" fmla="*/ 148891 h 314101"/>
              <a:gd name="connsiteX59" fmla="*/ 25939 w 306748"/>
              <a:gd name="connsiteY59" fmla="*/ 137879 h 314101"/>
              <a:gd name="connsiteX60" fmla="*/ 90144 w 306748"/>
              <a:gd name="connsiteY60" fmla="*/ 133964 h 314101"/>
              <a:gd name="connsiteX61" fmla="*/ 69328 w 306748"/>
              <a:gd name="connsiteY61" fmla="*/ 154780 h 314101"/>
              <a:gd name="connsiteX62" fmla="*/ 77260 w 306748"/>
              <a:gd name="connsiteY62" fmla="*/ 162712 h 314101"/>
              <a:gd name="connsiteX63" fmla="*/ 78044 w 306748"/>
              <a:gd name="connsiteY63" fmla="*/ 163350 h 314101"/>
              <a:gd name="connsiteX64" fmla="*/ 91295 w 306748"/>
              <a:gd name="connsiteY64" fmla="*/ 176601 h 314101"/>
              <a:gd name="connsiteX65" fmla="*/ 91934 w 306748"/>
              <a:gd name="connsiteY65" fmla="*/ 177386 h 314101"/>
              <a:gd name="connsiteX66" fmla="*/ 99865 w 306748"/>
              <a:gd name="connsiteY66" fmla="*/ 185317 h 314101"/>
              <a:gd name="connsiteX67" fmla="*/ 120668 w 306748"/>
              <a:gd name="connsiteY67" fmla="*/ 164489 h 314101"/>
              <a:gd name="connsiteX68" fmla="*/ 83661 w 306748"/>
              <a:gd name="connsiteY68" fmla="*/ 117146 h 314101"/>
              <a:gd name="connsiteX69" fmla="*/ 80998 w 306748"/>
              <a:gd name="connsiteY69" fmla="*/ 118285 h 314101"/>
              <a:gd name="connsiteX70" fmla="*/ 53522 w 306748"/>
              <a:gd name="connsiteY70" fmla="*/ 145760 h 314101"/>
              <a:gd name="connsiteX71" fmla="*/ 53522 w 306748"/>
              <a:gd name="connsiteY71" fmla="*/ 151086 h 314101"/>
              <a:gd name="connsiteX72" fmla="*/ 56526 w 306748"/>
              <a:gd name="connsiteY72" fmla="*/ 152225 h 314101"/>
              <a:gd name="connsiteX73" fmla="*/ 58595 w 306748"/>
              <a:gd name="connsiteY73" fmla="*/ 151364 h 314101"/>
              <a:gd name="connsiteX74" fmla="*/ 58848 w 306748"/>
              <a:gd name="connsiteY74" fmla="*/ 151086 h 314101"/>
              <a:gd name="connsiteX75" fmla="*/ 86323 w 306748"/>
              <a:gd name="connsiteY75" fmla="*/ 123610 h 314101"/>
              <a:gd name="connsiteX76" fmla="*/ 87462 w 306748"/>
              <a:gd name="connsiteY76" fmla="*/ 120947 h 314101"/>
              <a:gd name="connsiteX77" fmla="*/ 86323 w 306748"/>
              <a:gd name="connsiteY77" fmla="*/ 118285 h 314101"/>
              <a:gd name="connsiteX78" fmla="*/ 83661 w 306748"/>
              <a:gd name="connsiteY78" fmla="*/ 117146 h 314101"/>
              <a:gd name="connsiteX79" fmla="*/ 183476 w 306748"/>
              <a:gd name="connsiteY79" fmla="*/ 53939 h 314101"/>
              <a:gd name="connsiteX80" fmla="*/ 190414 w 306748"/>
              <a:gd name="connsiteY80" fmla="*/ 53939 h 314101"/>
              <a:gd name="connsiteX81" fmla="*/ 190427 w 306748"/>
              <a:gd name="connsiteY81" fmla="*/ 60878 h 314101"/>
              <a:gd name="connsiteX82" fmla="*/ 162458 w 306748"/>
              <a:gd name="connsiteY82" fmla="*/ 88847 h 314101"/>
              <a:gd name="connsiteX83" fmla="*/ 158985 w 306748"/>
              <a:gd name="connsiteY83" fmla="*/ 90283 h 314101"/>
              <a:gd name="connsiteX84" fmla="*/ 155513 w 306748"/>
              <a:gd name="connsiteY84" fmla="*/ 88847 h 314101"/>
              <a:gd name="connsiteX85" fmla="*/ 145696 w 306748"/>
              <a:gd name="connsiteY85" fmla="*/ 79031 h 314101"/>
              <a:gd name="connsiteX86" fmla="*/ 145696 w 306748"/>
              <a:gd name="connsiteY86" fmla="*/ 72092 h 314101"/>
              <a:gd name="connsiteX87" fmla="*/ 152635 w 306748"/>
              <a:gd name="connsiteY87" fmla="*/ 72092 h 314101"/>
              <a:gd name="connsiteX88" fmla="*/ 158979 w 306748"/>
              <a:gd name="connsiteY88" fmla="*/ 78436 h 314101"/>
              <a:gd name="connsiteX89" fmla="*/ 270363 w 306748"/>
              <a:gd name="connsiteY89" fmla="*/ 47071 h 314101"/>
              <a:gd name="connsiteX90" fmla="*/ 270363 w 306748"/>
              <a:gd name="connsiteY90" fmla="*/ 251717 h 314101"/>
              <a:gd name="connsiteX91" fmla="*/ 259864 w 306748"/>
              <a:gd name="connsiteY91" fmla="*/ 272211 h 314101"/>
              <a:gd name="connsiteX92" fmla="*/ 244848 w 306748"/>
              <a:gd name="connsiteY92" fmla="*/ 277233 h 314101"/>
              <a:gd name="connsiteX93" fmla="*/ 91377 w 306748"/>
              <a:gd name="connsiteY93" fmla="*/ 277233 h 314101"/>
              <a:gd name="connsiteX94" fmla="*/ 94641 w 306748"/>
              <a:gd name="connsiteY94" fmla="*/ 284620 h 314101"/>
              <a:gd name="connsiteX95" fmla="*/ 104938 w 306748"/>
              <a:gd name="connsiteY95" fmla="*/ 290009 h 314101"/>
              <a:gd name="connsiteX96" fmla="*/ 259035 w 306748"/>
              <a:gd name="connsiteY96" fmla="*/ 304241 h 314101"/>
              <a:gd name="connsiteX97" fmla="*/ 270388 w 306748"/>
              <a:gd name="connsiteY97" fmla="*/ 300844 h 314101"/>
              <a:gd name="connsiteX98" fmla="*/ 275777 w 306748"/>
              <a:gd name="connsiteY98" fmla="*/ 290547 h 314101"/>
              <a:gd name="connsiteX99" fmla="*/ 296878 w 306748"/>
              <a:gd name="connsiteY99" fmla="*/ 64813 h 314101"/>
              <a:gd name="connsiteX100" fmla="*/ 293380 w 306748"/>
              <a:gd name="connsiteY100" fmla="*/ 53409 h 314101"/>
              <a:gd name="connsiteX101" fmla="*/ 282710 w 306748"/>
              <a:gd name="connsiteY101" fmla="*/ 48070 h 314101"/>
              <a:gd name="connsiteX102" fmla="*/ 10310 w 306748"/>
              <a:gd name="connsiteY102" fmla="*/ 29929 h 314101"/>
              <a:gd name="connsiteX103" fmla="*/ 10310 w 306748"/>
              <a:gd name="connsiteY103" fmla="*/ 128062 h 314101"/>
              <a:gd name="connsiteX104" fmla="*/ 29936 w 306748"/>
              <a:gd name="connsiteY104" fmla="*/ 128062 h 314101"/>
              <a:gd name="connsiteX105" fmla="*/ 29936 w 306748"/>
              <a:gd name="connsiteY105" fmla="*/ 29929 h 314101"/>
              <a:gd name="connsiteX106" fmla="*/ 167771 w 306748"/>
              <a:gd name="connsiteY106" fmla="*/ 29854 h 314101"/>
              <a:gd name="connsiteX107" fmla="*/ 140706 w 306748"/>
              <a:gd name="connsiteY107" fmla="*/ 41518 h 314101"/>
              <a:gd name="connsiteX108" fmla="*/ 140459 w 306748"/>
              <a:gd name="connsiteY108" fmla="*/ 41581 h 314101"/>
              <a:gd name="connsiteX109" fmla="*/ 124710 w 306748"/>
              <a:gd name="connsiteY109" fmla="*/ 44661 h 314101"/>
              <a:gd name="connsiteX110" fmla="*/ 168277 w 306748"/>
              <a:gd name="connsiteY110" fmla="*/ 123617 h 314101"/>
              <a:gd name="connsiteX111" fmla="*/ 211395 w 306748"/>
              <a:gd name="connsiteY111" fmla="*/ 44661 h 314101"/>
              <a:gd name="connsiteX112" fmla="*/ 197056 w 306748"/>
              <a:gd name="connsiteY112" fmla="*/ 41986 h 314101"/>
              <a:gd name="connsiteX113" fmla="*/ 195247 w 306748"/>
              <a:gd name="connsiteY113" fmla="*/ 41600 h 314101"/>
              <a:gd name="connsiteX114" fmla="*/ 195139 w 306748"/>
              <a:gd name="connsiteY114" fmla="*/ 41574 h 314101"/>
              <a:gd name="connsiteX115" fmla="*/ 167771 w 306748"/>
              <a:gd name="connsiteY115" fmla="*/ 29854 h 314101"/>
              <a:gd name="connsiteX116" fmla="*/ 165146 w 306748"/>
              <a:gd name="connsiteY116" fmla="*/ 19918 h 314101"/>
              <a:gd name="connsiteX117" fmla="*/ 170535 w 306748"/>
              <a:gd name="connsiteY117" fmla="*/ 19956 h 314101"/>
              <a:gd name="connsiteX118" fmla="*/ 197359 w 306748"/>
              <a:gd name="connsiteY118" fmla="*/ 32011 h 314101"/>
              <a:gd name="connsiteX119" fmla="*/ 199118 w 306748"/>
              <a:gd name="connsiteY119" fmla="*/ 32391 h 314101"/>
              <a:gd name="connsiteX120" fmla="*/ 216739 w 306748"/>
              <a:gd name="connsiteY120" fmla="*/ 35338 h 314101"/>
              <a:gd name="connsiteX121" fmla="*/ 221300 w 306748"/>
              <a:gd name="connsiteY121" fmla="*/ 40234 h 314101"/>
              <a:gd name="connsiteX122" fmla="*/ 207498 w 306748"/>
              <a:gd name="connsiteY122" fmla="*/ 94249 h 314101"/>
              <a:gd name="connsiteX123" fmla="*/ 171009 w 306748"/>
              <a:gd name="connsiteY123" fmla="*/ 133629 h 314101"/>
              <a:gd name="connsiteX124" fmla="*/ 168302 w 306748"/>
              <a:gd name="connsiteY124" fmla="*/ 134445 h 314101"/>
              <a:gd name="connsiteX125" fmla="*/ 165652 w 306748"/>
              <a:gd name="connsiteY125" fmla="*/ 133661 h 314101"/>
              <a:gd name="connsiteX126" fmla="*/ 128885 w 306748"/>
              <a:gd name="connsiteY126" fmla="*/ 94521 h 314101"/>
              <a:gd name="connsiteX127" fmla="*/ 114824 w 306748"/>
              <a:gd name="connsiteY127" fmla="*/ 40727 h 314101"/>
              <a:gd name="connsiteX128" fmla="*/ 114824 w 306748"/>
              <a:gd name="connsiteY128" fmla="*/ 40234 h 314101"/>
              <a:gd name="connsiteX129" fmla="*/ 119378 w 306748"/>
              <a:gd name="connsiteY129" fmla="*/ 35338 h 314101"/>
              <a:gd name="connsiteX130" fmla="*/ 138125 w 306748"/>
              <a:gd name="connsiteY130" fmla="*/ 32043 h 314101"/>
              <a:gd name="connsiteX131" fmla="*/ 165146 w 306748"/>
              <a:gd name="connsiteY131" fmla="*/ 19918 h 314101"/>
              <a:gd name="connsiteX132" fmla="*/ 19867 w 306748"/>
              <a:gd name="connsiteY132" fmla="*/ 9936 h 314101"/>
              <a:gd name="connsiteX133" fmla="*/ 12068 w 306748"/>
              <a:gd name="connsiteY133" fmla="*/ 11448 h 314101"/>
              <a:gd name="connsiteX134" fmla="*/ 11657 w 306748"/>
              <a:gd name="connsiteY134" fmla="*/ 11587 h 314101"/>
              <a:gd name="connsiteX135" fmla="*/ 10310 w 306748"/>
              <a:gd name="connsiteY135" fmla="*/ 13737 h 314101"/>
              <a:gd name="connsiteX136" fmla="*/ 10310 w 306748"/>
              <a:gd name="connsiteY136" fmla="*/ 20113 h 314101"/>
              <a:gd name="connsiteX137" fmla="*/ 29443 w 306748"/>
              <a:gd name="connsiteY137" fmla="*/ 20113 h 314101"/>
              <a:gd name="connsiteX138" fmla="*/ 29443 w 306748"/>
              <a:gd name="connsiteY138" fmla="*/ 13737 h 314101"/>
              <a:gd name="connsiteX139" fmla="*/ 28096 w 306748"/>
              <a:gd name="connsiteY139" fmla="*/ 11587 h 314101"/>
              <a:gd name="connsiteX140" fmla="*/ 27685 w 306748"/>
              <a:gd name="connsiteY140" fmla="*/ 11448 h 314101"/>
              <a:gd name="connsiteX141" fmla="*/ 19867 w 306748"/>
              <a:gd name="connsiteY141" fmla="*/ 9936 h 314101"/>
              <a:gd name="connsiteX142" fmla="*/ 90776 w 306748"/>
              <a:gd name="connsiteY142" fmla="*/ 9810 h 314101"/>
              <a:gd name="connsiteX143" fmla="*/ 75565 w 306748"/>
              <a:gd name="connsiteY143" fmla="*/ 25022 h 314101"/>
              <a:gd name="connsiteX144" fmla="*/ 75565 w 306748"/>
              <a:gd name="connsiteY144" fmla="*/ 110062 h 314101"/>
              <a:gd name="connsiteX145" fmla="*/ 83661 w 306748"/>
              <a:gd name="connsiteY145" fmla="*/ 107336 h 314101"/>
              <a:gd name="connsiteX146" fmla="*/ 93262 w 306748"/>
              <a:gd name="connsiteY146" fmla="*/ 111352 h 314101"/>
              <a:gd name="connsiteX147" fmla="*/ 97272 w 306748"/>
              <a:gd name="connsiteY147" fmla="*/ 120954 h 314101"/>
              <a:gd name="connsiteX148" fmla="*/ 96216 w 306748"/>
              <a:gd name="connsiteY148" fmla="*/ 126178 h 314101"/>
              <a:gd name="connsiteX149" fmla="*/ 128480 w 306748"/>
              <a:gd name="connsiteY149" fmla="*/ 158442 h 314101"/>
              <a:gd name="connsiteX150" fmla="*/ 133704 w 306748"/>
              <a:gd name="connsiteY150" fmla="*/ 157386 h 314101"/>
              <a:gd name="connsiteX151" fmla="*/ 143306 w 306748"/>
              <a:gd name="connsiteY151" fmla="*/ 161402 h 314101"/>
              <a:gd name="connsiteX152" fmla="*/ 147316 w 306748"/>
              <a:gd name="connsiteY152" fmla="*/ 171004 h 314101"/>
              <a:gd name="connsiteX153" fmla="*/ 143306 w 306748"/>
              <a:gd name="connsiteY153" fmla="*/ 180605 h 314101"/>
              <a:gd name="connsiteX154" fmla="*/ 115944 w 306748"/>
              <a:gd name="connsiteY154" fmla="*/ 207967 h 314101"/>
              <a:gd name="connsiteX155" fmla="*/ 106943 w 306748"/>
              <a:gd name="connsiteY155" fmla="*/ 212085 h 314101"/>
              <a:gd name="connsiteX156" fmla="*/ 106405 w 306748"/>
              <a:gd name="connsiteY156" fmla="*/ 212097 h 314101"/>
              <a:gd name="connsiteX157" fmla="*/ 96627 w 306748"/>
              <a:gd name="connsiteY157" fmla="*/ 208081 h 314101"/>
              <a:gd name="connsiteX158" fmla="*/ 92617 w 306748"/>
              <a:gd name="connsiteY158" fmla="*/ 198480 h 314101"/>
              <a:gd name="connsiteX159" fmla="*/ 93755 w 306748"/>
              <a:gd name="connsiteY159" fmla="*/ 193084 h 314101"/>
              <a:gd name="connsiteX160" fmla="*/ 87892 w 306748"/>
              <a:gd name="connsiteY160" fmla="*/ 187221 h 314101"/>
              <a:gd name="connsiteX161" fmla="*/ 75565 w 306748"/>
              <a:gd name="connsiteY161" fmla="*/ 200497 h 314101"/>
              <a:gd name="connsiteX162" fmla="*/ 75565 w 306748"/>
              <a:gd name="connsiteY162" fmla="*/ 251711 h 314101"/>
              <a:gd name="connsiteX163" fmla="*/ 89543 w 306748"/>
              <a:gd name="connsiteY163" fmla="*/ 266866 h 314101"/>
              <a:gd name="connsiteX164" fmla="*/ 89543 w 306748"/>
              <a:gd name="connsiteY164" fmla="*/ 250452 h 314101"/>
              <a:gd name="connsiteX165" fmla="*/ 94451 w 306748"/>
              <a:gd name="connsiteY165" fmla="*/ 245544 h 314101"/>
              <a:gd name="connsiteX166" fmla="*/ 99106 w 306748"/>
              <a:gd name="connsiteY166" fmla="*/ 245544 h 314101"/>
              <a:gd name="connsiteX167" fmla="*/ 99106 w 306748"/>
              <a:gd name="connsiteY167" fmla="*/ 240421 h 314101"/>
              <a:gd name="connsiteX168" fmla="*/ 115792 w 306748"/>
              <a:gd name="connsiteY168" fmla="*/ 223736 h 314101"/>
              <a:gd name="connsiteX169" fmla="*/ 163875 w 306748"/>
              <a:gd name="connsiteY169" fmla="*/ 223736 h 314101"/>
              <a:gd name="connsiteX170" fmla="*/ 180560 w 306748"/>
              <a:gd name="connsiteY170" fmla="*/ 240421 h 314101"/>
              <a:gd name="connsiteX171" fmla="*/ 180560 w 306748"/>
              <a:gd name="connsiteY171" fmla="*/ 245544 h 314101"/>
              <a:gd name="connsiteX172" fmla="*/ 184735 w 306748"/>
              <a:gd name="connsiteY172" fmla="*/ 245544 h 314101"/>
              <a:gd name="connsiteX173" fmla="*/ 189643 w 306748"/>
              <a:gd name="connsiteY173" fmla="*/ 250452 h 314101"/>
              <a:gd name="connsiteX174" fmla="*/ 189643 w 306748"/>
              <a:gd name="connsiteY174" fmla="*/ 266917 h 314101"/>
              <a:gd name="connsiteX175" fmla="*/ 245329 w 306748"/>
              <a:gd name="connsiteY175" fmla="*/ 266917 h 314101"/>
              <a:gd name="connsiteX176" fmla="*/ 254683 w 306748"/>
              <a:gd name="connsiteY176" fmla="*/ 263779 h 314101"/>
              <a:gd name="connsiteX177" fmla="*/ 260053 w 306748"/>
              <a:gd name="connsiteY177" fmla="*/ 252198 h 314101"/>
              <a:gd name="connsiteX178" fmla="*/ 260053 w 306748"/>
              <a:gd name="connsiteY178" fmla="*/ 41701 h 314101"/>
              <a:gd name="connsiteX179" fmla="*/ 260547 w 306748"/>
              <a:gd name="connsiteY179" fmla="*/ 39576 h 314101"/>
              <a:gd name="connsiteX180" fmla="*/ 260547 w 306748"/>
              <a:gd name="connsiteY180" fmla="*/ 25022 h 314101"/>
              <a:gd name="connsiteX181" fmla="*/ 245335 w 306748"/>
              <a:gd name="connsiteY181" fmla="*/ 9810 h 314101"/>
              <a:gd name="connsiteX182" fmla="*/ 19854 w 306748"/>
              <a:gd name="connsiteY182" fmla="*/ 138 h 314101"/>
              <a:gd name="connsiteX183" fmla="*/ 32074 w 306748"/>
              <a:gd name="connsiteY183" fmla="*/ 2251 h 314101"/>
              <a:gd name="connsiteX184" fmla="*/ 32245 w 306748"/>
              <a:gd name="connsiteY184" fmla="*/ 2314 h 314101"/>
              <a:gd name="connsiteX185" fmla="*/ 39747 w 306748"/>
              <a:gd name="connsiteY185" fmla="*/ 13737 h 314101"/>
              <a:gd name="connsiteX186" fmla="*/ 39747 w 306748"/>
              <a:gd name="connsiteY186" fmla="*/ 132964 h 314101"/>
              <a:gd name="connsiteX187" fmla="*/ 37760 w 306748"/>
              <a:gd name="connsiteY187" fmla="*/ 136905 h 314101"/>
              <a:gd name="connsiteX188" fmla="*/ 23902 w 306748"/>
              <a:gd name="connsiteY188" fmla="*/ 161389 h 314101"/>
              <a:gd name="connsiteX189" fmla="*/ 19633 w 306748"/>
              <a:gd name="connsiteY189" fmla="*/ 163881 h 314101"/>
              <a:gd name="connsiteX190" fmla="*/ 19595 w 306748"/>
              <a:gd name="connsiteY190" fmla="*/ 163881 h 314101"/>
              <a:gd name="connsiteX191" fmla="*/ 15326 w 306748"/>
              <a:gd name="connsiteY191" fmla="*/ 161332 h 314101"/>
              <a:gd name="connsiteX192" fmla="*/ 1101 w 306748"/>
              <a:gd name="connsiteY192" fmla="*/ 135330 h 314101"/>
              <a:gd name="connsiteX193" fmla="*/ 715 w 306748"/>
              <a:gd name="connsiteY193" fmla="*/ 134413 h 314101"/>
              <a:gd name="connsiteX194" fmla="*/ 677 w 306748"/>
              <a:gd name="connsiteY194" fmla="*/ 134267 h 314101"/>
              <a:gd name="connsiteX195" fmla="*/ 595 w 306748"/>
              <a:gd name="connsiteY195" fmla="*/ 133951 h 314101"/>
              <a:gd name="connsiteX196" fmla="*/ 493 w 306748"/>
              <a:gd name="connsiteY196" fmla="*/ 132964 h 314101"/>
              <a:gd name="connsiteX197" fmla="*/ 493 w 306748"/>
              <a:gd name="connsiteY197" fmla="*/ 27146 h 314101"/>
              <a:gd name="connsiteX198" fmla="*/ 0 w 306748"/>
              <a:gd name="connsiteY198" fmla="*/ 25021 h 314101"/>
              <a:gd name="connsiteX199" fmla="*/ 0 w 306748"/>
              <a:gd name="connsiteY199" fmla="*/ 13737 h 314101"/>
              <a:gd name="connsiteX200" fmla="*/ 7502 w 306748"/>
              <a:gd name="connsiteY200" fmla="*/ 2314 h 314101"/>
              <a:gd name="connsiteX201" fmla="*/ 7672 w 306748"/>
              <a:gd name="connsiteY201" fmla="*/ 2251 h 314101"/>
              <a:gd name="connsiteX202" fmla="*/ 19854 w 306748"/>
              <a:gd name="connsiteY202" fmla="*/ 138 h 314101"/>
              <a:gd name="connsiteX203" fmla="*/ 90783 w 306748"/>
              <a:gd name="connsiteY203" fmla="*/ 0 h 314101"/>
              <a:gd name="connsiteX204" fmla="*/ 245341 w 306748"/>
              <a:gd name="connsiteY204" fmla="*/ 0 h 314101"/>
              <a:gd name="connsiteX205" fmla="*/ 270363 w 306748"/>
              <a:gd name="connsiteY205" fmla="*/ 25022 h 314101"/>
              <a:gd name="connsiteX206" fmla="*/ 270363 w 306748"/>
              <a:gd name="connsiteY206" fmla="*/ 37223 h 314101"/>
              <a:gd name="connsiteX207" fmla="*/ 283519 w 306748"/>
              <a:gd name="connsiteY207" fmla="*/ 38292 h 314101"/>
              <a:gd name="connsiteX208" fmla="*/ 300888 w 306748"/>
              <a:gd name="connsiteY208" fmla="*/ 47084 h 314101"/>
              <a:gd name="connsiteX209" fmla="*/ 306644 w 306748"/>
              <a:gd name="connsiteY209" fmla="*/ 65667 h 314101"/>
              <a:gd name="connsiteX210" fmla="*/ 306644 w 306748"/>
              <a:gd name="connsiteY210" fmla="*/ 65698 h 314101"/>
              <a:gd name="connsiteX211" fmla="*/ 285543 w 306748"/>
              <a:gd name="connsiteY211" fmla="*/ 291407 h 314101"/>
              <a:gd name="connsiteX212" fmla="*/ 276581 w 306748"/>
              <a:gd name="connsiteY212" fmla="*/ 308434 h 314101"/>
              <a:gd name="connsiteX213" fmla="*/ 260490 w 306748"/>
              <a:gd name="connsiteY213" fmla="*/ 314101 h 314101"/>
              <a:gd name="connsiteX214" fmla="*/ 258156 w 306748"/>
              <a:gd name="connsiteY214" fmla="*/ 314000 h 314101"/>
              <a:gd name="connsiteX215" fmla="*/ 104059 w 306748"/>
              <a:gd name="connsiteY215" fmla="*/ 299769 h 314101"/>
              <a:gd name="connsiteX216" fmla="*/ 87032 w 306748"/>
              <a:gd name="connsiteY216" fmla="*/ 290806 h 314101"/>
              <a:gd name="connsiteX217" fmla="*/ 81371 w 306748"/>
              <a:gd name="connsiteY217" fmla="*/ 274956 h 314101"/>
              <a:gd name="connsiteX218" fmla="*/ 65748 w 306748"/>
              <a:gd name="connsiteY218" fmla="*/ 251705 h 314101"/>
              <a:gd name="connsiteX219" fmla="*/ 65748 w 306748"/>
              <a:gd name="connsiteY219" fmla="*/ 211054 h 314101"/>
              <a:gd name="connsiteX220" fmla="*/ 40492 w 306748"/>
              <a:gd name="connsiteY220" fmla="*/ 238258 h 314101"/>
              <a:gd name="connsiteX221" fmla="*/ 28778 w 306748"/>
              <a:gd name="connsiteY221" fmla="*/ 244020 h 314101"/>
              <a:gd name="connsiteX222" fmla="*/ 27912 w 306748"/>
              <a:gd name="connsiteY222" fmla="*/ 244039 h 314101"/>
              <a:gd name="connsiteX223" fmla="*/ 15667 w 306748"/>
              <a:gd name="connsiteY223" fmla="*/ 238979 h 314101"/>
              <a:gd name="connsiteX224" fmla="*/ 16160 w 306748"/>
              <a:gd name="connsiteY224" fmla="*/ 214374 h 314101"/>
              <a:gd name="connsiteX225" fmla="*/ 16293 w 306748"/>
              <a:gd name="connsiteY225" fmla="*/ 214248 h 314101"/>
              <a:gd name="connsiteX226" fmla="*/ 67443 w 306748"/>
              <a:gd name="connsiteY226" fmla="*/ 166753 h 314101"/>
              <a:gd name="connsiteX227" fmla="*/ 61637 w 306748"/>
              <a:gd name="connsiteY227" fmla="*/ 160947 h 314101"/>
              <a:gd name="connsiteX228" fmla="*/ 56906 w 306748"/>
              <a:gd name="connsiteY228" fmla="*/ 162022 h 314101"/>
              <a:gd name="connsiteX229" fmla="*/ 56368 w 306748"/>
              <a:gd name="connsiteY229" fmla="*/ 162035 h 314101"/>
              <a:gd name="connsiteX230" fmla="*/ 46590 w 306748"/>
              <a:gd name="connsiteY230" fmla="*/ 158025 h 314101"/>
              <a:gd name="connsiteX231" fmla="*/ 46590 w 306748"/>
              <a:gd name="connsiteY231" fmla="*/ 138822 h 314101"/>
              <a:gd name="connsiteX232" fmla="*/ 65761 w 306748"/>
              <a:gd name="connsiteY232" fmla="*/ 119651 h 314101"/>
              <a:gd name="connsiteX233" fmla="*/ 65761 w 306748"/>
              <a:gd name="connsiteY233" fmla="*/ 25022 h 314101"/>
              <a:gd name="connsiteX234" fmla="*/ 90783 w 306748"/>
              <a:gd name="connsiteY234" fmla="*/ 0 h 31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Lst>
            <a:rect l="l" t="t" r="r" b="b"/>
            <a:pathLst>
              <a:path w="306748" h="314101">
                <a:moveTo>
                  <a:pt x="99366" y="255367"/>
                </a:moveTo>
                <a:lnTo>
                  <a:pt x="99366" y="266929"/>
                </a:lnTo>
                <a:lnTo>
                  <a:pt x="179833" y="266929"/>
                </a:lnTo>
                <a:lnTo>
                  <a:pt x="179833" y="255367"/>
                </a:lnTo>
                <a:close/>
                <a:moveTo>
                  <a:pt x="212951" y="236992"/>
                </a:moveTo>
                <a:lnTo>
                  <a:pt x="238466" y="236992"/>
                </a:lnTo>
                <a:cubicBezTo>
                  <a:pt x="241180" y="236992"/>
                  <a:pt x="243375" y="239187"/>
                  <a:pt x="243375" y="241900"/>
                </a:cubicBezTo>
                <a:cubicBezTo>
                  <a:pt x="243375" y="244614"/>
                  <a:pt x="241173" y="246808"/>
                  <a:pt x="238466" y="246808"/>
                </a:cubicBezTo>
                <a:lnTo>
                  <a:pt x="212951" y="246808"/>
                </a:lnTo>
                <a:cubicBezTo>
                  <a:pt x="210238" y="246808"/>
                  <a:pt x="208043" y="244614"/>
                  <a:pt x="208043" y="241900"/>
                </a:cubicBezTo>
                <a:cubicBezTo>
                  <a:pt x="208043" y="239187"/>
                  <a:pt x="210244" y="236992"/>
                  <a:pt x="212951" y="236992"/>
                </a:cubicBezTo>
                <a:close/>
                <a:moveTo>
                  <a:pt x="115798" y="233558"/>
                </a:moveTo>
                <a:cubicBezTo>
                  <a:pt x="112142" y="233558"/>
                  <a:pt x="108929" y="236765"/>
                  <a:pt x="108929" y="240427"/>
                </a:cubicBezTo>
                <a:lnTo>
                  <a:pt x="108929" y="245336"/>
                </a:lnTo>
                <a:lnTo>
                  <a:pt x="170750" y="245336"/>
                </a:lnTo>
                <a:lnTo>
                  <a:pt x="170750" y="240427"/>
                </a:lnTo>
                <a:cubicBezTo>
                  <a:pt x="170750" y="236771"/>
                  <a:pt x="167543" y="233558"/>
                  <a:pt x="163881" y="233558"/>
                </a:cubicBezTo>
                <a:close/>
                <a:moveTo>
                  <a:pt x="192344" y="208536"/>
                </a:moveTo>
                <a:lnTo>
                  <a:pt x="238466" y="208536"/>
                </a:lnTo>
                <a:cubicBezTo>
                  <a:pt x="241180" y="208536"/>
                  <a:pt x="243375" y="210731"/>
                  <a:pt x="243375" y="213444"/>
                </a:cubicBezTo>
                <a:cubicBezTo>
                  <a:pt x="243375" y="216158"/>
                  <a:pt x="241173" y="218352"/>
                  <a:pt x="238466" y="218352"/>
                </a:cubicBezTo>
                <a:lnTo>
                  <a:pt x="192344" y="218352"/>
                </a:lnTo>
                <a:cubicBezTo>
                  <a:pt x="189631" y="218352"/>
                  <a:pt x="187436" y="216158"/>
                  <a:pt x="187436" y="213444"/>
                </a:cubicBezTo>
                <a:cubicBezTo>
                  <a:pt x="187436" y="210731"/>
                  <a:pt x="189637" y="208536"/>
                  <a:pt x="192344" y="208536"/>
                </a:cubicBezTo>
                <a:close/>
                <a:moveTo>
                  <a:pt x="163881" y="180567"/>
                </a:moveTo>
                <a:lnTo>
                  <a:pt x="238466" y="180567"/>
                </a:lnTo>
                <a:cubicBezTo>
                  <a:pt x="241179" y="180567"/>
                  <a:pt x="243374" y="182762"/>
                  <a:pt x="243374" y="185475"/>
                </a:cubicBezTo>
                <a:cubicBezTo>
                  <a:pt x="243374" y="188189"/>
                  <a:pt x="241173" y="190383"/>
                  <a:pt x="238466" y="190383"/>
                </a:cubicBezTo>
                <a:lnTo>
                  <a:pt x="163881" y="190383"/>
                </a:lnTo>
                <a:cubicBezTo>
                  <a:pt x="161168" y="190383"/>
                  <a:pt x="158973" y="188189"/>
                  <a:pt x="158973" y="185475"/>
                </a:cubicBezTo>
                <a:cubicBezTo>
                  <a:pt x="158973" y="182762"/>
                  <a:pt x="161174" y="180567"/>
                  <a:pt x="163881" y="180567"/>
                </a:cubicBezTo>
                <a:close/>
                <a:moveTo>
                  <a:pt x="74388" y="173711"/>
                </a:moveTo>
                <a:lnTo>
                  <a:pt x="23048" y="221383"/>
                </a:lnTo>
                <a:cubicBezTo>
                  <a:pt x="19955" y="224532"/>
                  <a:pt x="19759" y="229200"/>
                  <a:pt x="22611" y="232053"/>
                </a:cubicBezTo>
                <a:cubicBezTo>
                  <a:pt x="24098" y="233539"/>
                  <a:pt x="26166" y="234336"/>
                  <a:pt x="28291" y="234229"/>
                </a:cubicBezTo>
                <a:cubicBezTo>
                  <a:pt x="30189" y="234134"/>
                  <a:pt x="31865" y="233318"/>
                  <a:pt x="33003" y="231926"/>
                </a:cubicBezTo>
                <a:cubicBezTo>
                  <a:pt x="33067" y="231844"/>
                  <a:pt x="33136" y="231768"/>
                  <a:pt x="33206" y="231692"/>
                </a:cubicBezTo>
                <a:lnTo>
                  <a:pt x="80954" y="180276"/>
                </a:lnTo>
                <a:close/>
                <a:moveTo>
                  <a:pt x="133711" y="167196"/>
                </a:moveTo>
                <a:cubicBezTo>
                  <a:pt x="132724" y="167196"/>
                  <a:pt x="131782" y="167601"/>
                  <a:pt x="131048" y="168335"/>
                </a:cubicBezTo>
                <a:lnTo>
                  <a:pt x="103572" y="195811"/>
                </a:lnTo>
                <a:cubicBezTo>
                  <a:pt x="102838" y="196544"/>
                  <a:pt x="102433" y="197493"/>
                  <a:pt x="102433" y="198473"/>
                </a:cubicBezTo>
                <a:cubicBezTo>
                  <a:pt x="102433" y="199454"/>
                  <a:pt x="102838" y="200402"/>
                  <a:pt x="103572" y="201136"/>
                </a:cubicBezTo>
                <a:cubicBezTo>
                  <a:pt x="104325" y="201895"/>
                  <a:pt x="105444" y="202313"/>
                  <a:pt x="106576" y="202275"/>
                </a:cubicBezTo>
                <a:cubicBezTo>
                  <a:pt x="107449" y="202243"/>
                  <a:pt x="108208" y="201927"/>
                  <a:pt x="108645" y="201414"/>
                </a:cubicBezTo>
                <a:cubicBezTo>
                  <a:pt x="108721" y="201320"/>
                  <a:pt x="108809" y="201225"/>
                  <a:pt x="108898" y="201136"/>
                </a:cubicBezTo>
                <a:lnTo>
                  <a:pt x="136374" y="173660"/>
                </a:lnTo>
                <a:cubicBezTo>
                  <a:pt x="137107" y="172927"/>
                  <a:pt x="137512" y="171978"/>
                  <a:pt x="137512" y="170997"/>
                </a:cubicBezTo>
                <a:cubicBezTo>
                  <a:pt x="137512" y="170017"/>
                  <a:pt x="137107" y="169068"/>
                  <a:pt x="136374" y="168335"/>
                </a:cubicBezTo>
                <a:cubicBezTo>
                  <a:pt x="135640" y="167601"/>
                  <a:pt x="134691" y="167196"/>
                  <a:pt x="133711" y="167196"/>
                </a:cubicBezTo>
                <a:close/>
                <a:moveTo>
                  <a:pt x="171737" y="152104"/>
                </a:moveTo>
                <a:lnTo>
                  <a:pt x="238466" y="152104"/>
                </a:lnTo>
                <a:cubicBezTo>
                  <a:pt x="241180" y="152104"/>
                  <a:pt x="243375" y="154305"/>
                  <a:pt x="243375" y="157012"/>
                </a:cubicBezTo>
                <a:cubicBezTo>
                  <a:pt x="243375" y="159726"/>
                  <a:pt x="241173" y="161920"/>
                  <a:pt x="238466" y="161920"/>
                </a:cubicBezTo>
                <a:lnTo>
                  <a:pt x="171737" y="161920"/>
                </a:lnTo>
                <a:cubicBezTo>
                  <a:pt x="169024" y="161920"/>
                  <a:pt x="166829" y="159719"/>
                  <a:pt x="166829" y="157012"/>
                </a:cubicBezTo>
                <a:cubicBezTo>
                  <a:pt x="166829" y="154305"/>
                  <a:pt x="169030" y="152110"/>
                  <a:pt x="171737" y="152104"/>
                </a:cubicBezTo>
                <a:close/>
                <a:moveTo>
                  <a:pt x="13681" y="137879"/>
                </a:moveTo>
                <a:lnTo>
                  <a:pt x="19703" y="148891"/>
                </a:lnTo>
                <a:lnTo>
                  <a:pt x="25939" y="137879"/>
                </a:lnTo>
                <a:close/>
                <a:moveTo>
                  <a:pt x="90144" y="133964"/>
                </a:moveTo>
                <a:lnTo>
                  <a:pt x="69328" y="154780"/>
                </a:lnTo>
                <a:lnTo>
                  <a:pt x="77260" y="162712"/>
                </a:lnTo>
                <a:cubicBezTo>
                  <a:pt x="77538" y="162895"/>
                  <a:pt x="77804" y="163110"/>
                  <a:pt x="78044" y="163350"/>
                </a:cubicBezTo>
                <a:lnTo>
                  <a:pt x="91295" y="176601"/>
                </a:lnTo>
                <a:cubicBezTo>
                  <a:pt x="91542" y="176842"/>
                  <a:pt x="91750" y="177107"/>
                  <a:pt x="91934" y="177386"/>
                </a:cubicBezTo>
                <a:lnTo>
                  <a:pt x="99865" y="185317"/>
                </a:lnTo>
                <a:lnTo>
                  <a:pt x="120668" y="164489"/>
                </a:lnTo>
                <a:close/>
                <a:moveTo>
                  <a:pt x="83661" y="117146"/>
                </a:moveTo>
                <a:cubicBezTo>
                  <a:pt x="82680" y="117146"/>
                  <a:pt x="81732" y="117551"/>
                  <a:pt x="80998" y="118285"/>
                </a:cubicBezTo>
                <a:lnTo>
                  <a:pt x="53522" y="145760"/>
                </a:lnTo>
                <a:cubicBezTo>
                  <a:pt x="52004" y="147278"/>
                  <a:pt x="52004" y="149568"/>
                  <a:pt x="53522" y="151086"/>
                </a:cubicBezTo>
                <a:cubicBezTo>
                  <a:pt x="54275" y="151845"/>
                  <a:pt x="55407" y="152269"/>
                  <a:pt x="56526" y="152225"/>
                </a:cubicBezTo>
                <a:cubicBezTo>
                  <a:pt x="57399" y="152193"/>
                  <a:pt x="58152" y="151883"/>
                  <a:pt x="58595" y="151364"/>
                </a:cubicBezTo>
                <a:cubicBezTo>
                  <a:pt x="58670" y="151270"/>
                  <a:pt x="58759" y="151175"/>
                  <a:pt x="58848" y="151086"/>
                </a:cubicBezTo>
                <a:lnTo>
                  <a:pt x="86323" y="123610"/>
                </a:lnTo>
                <a:cubicBezTo>
                  <a:pt x="87057" y="122876"/>
                  <a:pt x="87462" y="121928"/>
                  <a:pt x="87462" y="120947"/>
                </a:cubicBezTo>
                <a:cubicBezTo>
                  <a:pt x="87462" y="119967"/>
                  <a:pt x="87057" y="119018"/>
                  <a:pt x="86323" y="118285"/>
                </a:cubicBezTo>
                <a:cubicBezTo>
                  <a:pt x="85590" y="117551"/>
                  <a:pt x="84641" y="117146"/>
                  <a:pt x="83661" y="117146"/>
                </a:cubicBezTo>
                <a:close/>
                <a:moveTo>
                  <a:pt x="183476" y="53939"/>
                </a:moveTo>
                <a:cubicBezTo>
                  <a:pt x="185392" y="52023"/>
                  <a:pt x="188498" y="52023"/>
                  <a:pt x="190414" y="53939"/>
                </a:cubicBezTo>
                <a:cubicBezTo>
                  <a:pt x="192331" y="55856"/>
                  <a:pt x="192331" y="58961"/>
                  <a:pt x="190427" y="60878"/>
                </a:cubicBezTo>
                <a:lnTo>
                  <a:pt x="162458" y="88847"/>
                </a:lnTo>
                <a:cubicBezTo>
                  <a:pt x="161496" y="89802"/>
                  <a:pt x="160244" y="90283"/>
                  <a:pt x="158985" y="90283"/>
                </a:cubicBezTo>
                <a:cubicBezTo>
                  <a:pt x="157727" y="90283"/>
                  <a:pt x="156468" y="89802"/>
                  <a:pt x="155513" y="88847"/>
                </a:cubicBezTo>
                <a:lnTo>
                  <a:pt x="145696" y="79031"/>
                </a:lnTo>
                <a:cubicBezTo>
                  <a:pt x="143780" y="77114"/>
                  <a:pt x="143780" y="74009"/>
                  <a:pt x="145696" y="72092"/>
                </a:cubicBezTo>
                <a:cubicBezTo>
                  <a:pt x="147613" y="70176"/>
                  <a:pt x="150718" y="70176"/>
                  <a:pt x="152635" y="72092"/>
                </a:cubicBezTo>
                <a:lnTo>
                  <a:pt x="158979" y="78436"/>
                </a:lnTo>
                <a:close/>
                <a:moveTo>
                  <a:pt x="270363" y="47071"/>
                </a:moveTo>
                <a:lnTo>
                  <a:pt x="270363" y="251717"/>
                </a:lnTo>
                <a:cubicBezTo>
                  <a:pt x="270363" y="260288"/>
                  <a:pt x="266252" y="267720"/>
                  <a:pt x="259864" y="272211"/>
                </a:cubicBezTo>
                <a:cubicBezTo>
                  <a:pt x="255683" y="275360"/>
                  <a:pt x="250477" y="277233"/>
                  <a:pt x="244848" y="277233"/>
                </a:cubicBezTo>
                <a:lnTo>
                  <a:pt x="91377" y="277233"/>
                </a:lnTo>
                <a:cubicBezTo>
                  <a:pt x="91801" y="279959"/>
                  <a:pt x="92908" y="282495"/>
                  <a:pt x="94641" y="284620"/>
                </a:cubicBezTo>
                <a:cubicBezTo>
                  <a:pt x="97184" y="287739"/>
                  <a:pt x="100839" y="289655"/>
                  <a:pt x="104938" y="290009"/>
                </a:cubicBezTo>
                <a:lnTo>
                  <a:pt x="259035" y="304241"/>
                </a:lnTo>
                <a:cubicBezTo>
                  <a:pt x="263216" y="304601"/>
                  <a:pt x="267257" y="303399"/>
                  <a:pt x="270388" y="300844"/>
                </a:cubicBezTo>
                <a:cubicBezTo>
                  <a:pt x="273507" y="298301"/>
                  <a:pt x="275423" y="294646"/>
                  <a:pt x="275777" y="290547"/>
                </a:cubicBezTo>
                <a:lnTo>
                  <a:pt x="296878" y="64813"/>
                </a:lnTo>
                <a:cubicBezTo>
                  <a:pt x="297238" y="60562"/>
                  <a:pt x="295998" y="56514"/>
                  <a:pt x="293380" y="53409"/>
                </a:cubicBezTo>
                <a:cubicBezTo>
                  <a:pt x="290780" y="50322"/>
                  <a:pt x="286992" y="48424"/>
                  <a:pt x="282710" y="48070"/>
                </a:cubicBezTo>
                <a:close/>
                <a:moveTo>
                  <a:pt x="10310" y="29929"/>
                </a:moveTo>
                <a:lnTo>
                  <a:pt x="10310" y="128062"/>
                </a:lnTo>
                <a:lnTo>
                  <a:pt x="29936" y="128062"/>
                </a:lnTo>
                <a:lnTo>
                  <a:pt x="29936" y="29929"/>
                </a:lnTo>
                <a:close/>
                <a:moveTo>
                  <a:pt x="167771" y="29854"/>
                </a:moveTo>
                <a:cubicBezTo>
                  <a:pt x="159618" y="34762"/>
                  <a:pt x="150327" y="38773"/>
                  <a:pt x="140706" y="41518"/>
                </a:cubicBezTo>
                <a:cubicBezTo>
                  <a:pt x="140624" y="41543"/>
                  <a:pt x="140542" y="41562"/>
                  <a:pt x="140459" y="41581"/>
                </a:cubicBezTo>
                <a:cubicBezTo>
                  <a:pt x="135399" y="42751"/>
                  <a:pt x="130207" y="43946"/>
                  <a:pt x="124710" y="44661"/>
                </a:cubicBezTo>
                <a:cubicBezTo>
                  <a:pt x="125937" y="76406"/>
                  <a:pt x="141965" y="105489"/>
                  <a:pt x="168277" y="123617"/>
                </a:cubicBezTo>
                <a:cubicBezTo>
                  <a:pt x="194191" y="105306"/>
                  <a:pt x="210041" y="76248"/>
                  <a:pt x="211395" y="44661"/>
                </a:cubicBezTo>
                <a:cubicBezTo>
                  <a:pt x="206543" y="44029"/>
                  <a:pt x="201901" y="43029"/>
                  <a:pt x="197056" y="41986"/>
                </a:cubicBezTo>
                <a:lnTo>
                  <a:pt x="195247" y="41600"/>
                </a:lnTo>
                <a:cubicBezTo>
                  <a:pt x="195209" y="41593"/>
                  <a:pt x="195177" y="41581"/>
                  <a:pt x="195139" y="41574"/>
                </a:cubicBezTo>
                <a:cubicBezTo>
                  <a:pt x="185740" y="39335"/>
                  <a:pt x="176759" y="35490"/>
                  <a:pt x="167771" y="29854"/>
                </a:cubicBezTo>
                <a:close/>
                <a:moveTo>
                  <a:pt x="165146" y="19918"/>
                </a:moveTo>
                <a:cubicBezTo>
                  <a:pt x="166790" y="18855"/>
                  <a:pt x="168909" y="18868"/>
                  <a:pt x="170535" y="19956"/>
                </a:cubicBezTo>
                <a:cubicBezTo>
                  <a:pt x="179422" y="25882"/>
                  <a:pt x="188194" y="29823"/>
                  <a:pt x="197359" y="32011"/>
                </a:cubicBezTo>
                <a:lnTo>
                  <a:pt x="199118" y="32391"/>
                </a:lnTo>
                <a:cubicBezTo>
                  <a:pt x="205139" y="33687"/>
                  <a:pt x="210825" y="34914"/>
                  <a:pt x="216739" y="35338"/>
                </a:cubicBezTo>
                <a:cubicBezTo>
                  <a:pt x="219307" y="35521"/>
                  <a:pt x="221300" y="37659"/>
                  <a:pt x="221300" y="40234"/>
                </a:cubicBezTo>
                <a:cubicBezTo>
                  <a:pt x="221300" y="59228"/>
                  <a:pt x="216524" y="77906"/>
                  <a:pt x="207498" y="94249"/>
                </a:cubicBezTo>
                <a:cubicBezTo>
                  <a:pt x="198808" y="109973"/>
                  <a:pt x="186196" y="123591"/>
                  <a:pt x="171009" y="133629"/>
                </a:cubicBezTo>
                <a:cubicBezTo>
                  <a:pt x="170187" y="134173"/>
                  <a:pt x="169245" y="134445"/>
                  <a:pt x="168302" y="134445"/>
                </a:cubicBezTo>
                <a:cubicBezTo>
                  <a:pt x="167379" y="134445"/>
                  <a:pt x="166455" y="134186"/>
                  <a:pt x="165652" y="133661"/>
                </a:cubicBezTo>
                <a:cubicBezTo>
                  <a:pt x="150472" y="123882"/>
                  <a:pt x="137752" y="110347"/>
                  <a:pt x="128885" y="94521"/>
                </a:cubicBezTo>
                <a:cubicBezTo>
                  <a:pt x="119688" y="78114"/>
                  <a:pt x="114824" y="59512"/>
                  <a:pt x="114824" y="40727"/>
                </a:cubicBezTo>
                <a:lnTo>
                  <a:pt x="114824" y="40234"/>
                </a:lnTo>
                <a:cubicBezTo>
                  <a:pt x="114824" y="37659"/>
                  <a:pt x="116810" y="35521"/>
                  <a:pt x="119378" y="35338"/>
                </a:cubicBezTo>
                <a:cubicBezTo>
                  <a:pt x="125823" y="34876"/>
                  <a:pt x="131800" y="33504"/>
                  <a:pt x="138125" y="32043"/>
                </a:cubicBezTo>
                <a:cubicBezTo>
                  <a:pt x="147860" y="29247"/>
                  <a:pt x="157202" y="25054"/>
                  <a:pt x="165146" y="19918"/>
                </a:cubicBezTo>
                <a:close/>
                <a:moveTo>
                  <a:pt x="19867" y="9936"/>
                </a:moveTo>
                <a:cubicBezTo>
                  <a:pt x="17204" y="9974"/>
                  <a:pt x="14598" y="10474"/>
                  <a:pt x="12068" y="11448"/>
                </a:cubicBezTo>
                <a:cubicBezTo>
                  <a:pt x="11935" y="11498"/>
                  <a:pt x="11796" y="11549"/>
                  <a:pt x="11657" y="11587"/>
                </a:cubicBezTo>
                <a:cubicBezTo>
                  <a:pt x="11290" y="11688"/>
                  <a:pt x="10310" y="11973"/>
                  <a:pt x="10310" y="13737"/>
                </a:cubicBezTo>
                <a:lnTo>
                  <a:pt x="10310" y="20113"/>
                </a:lnTo>
                <a:lnTo>
                  <a:pt x="29443" y="20113"/>
                </a:lnTo>
                <a:lnTo>
                  <a:pt x="29443" y="13737"/>
                </a:lnTo>
                <a:cubicBezTo>
                  <a:pt x="29443" y="11973"/>
                  <a:pt x="28463" y="11694"/>
                  <a:pt x="28096" y="11587"/>
                </a:cubicBezTo>
                <a:cubicBezTo>
                  <a:pt x="27957" y="11549"/>
                  <a:pt x="27817" y="11498"/>
                  <a:pt x="27685" y="11448"/>
                </a:cubicBezTo>
                <a:cubicBezTo>
                  <a:pt x="25148" y="10474"/>
                  <a:pt x="22536" y="9974"/>
                  <a:pt x="19867" y="9936"/>
                </a:cubicBezTo>
                <a:close/>
                <a:moveTo>
                  <a:pt x="90776" y="9810"/>
                </a:moveTo>
                <a:cubicBezTo>
                  <a:pt x="82244" y="9810"/>
                  <a:pt x="75565" y="16489"/>
                  <a:pt x="75565" y="25022"/>
                </a:cubicBezTo>
                <a:lnTo>
                  <a:pt x="75565" y="110062"/>
                </a:lnTo>
                <a:cubicBezTo>
                  <a:pt x="77905" y="108304"/>
                  <a:pt x="80713" y="107336"/>
                  <a:pt x="83661" y="107336"/>
                </a:cubicBezTo>
                <a:cubicBezTo>
                  <a:pt x="87266" y="107336"/>
                  <a:pt x="90675" y="108765"/>
                  <a:pt x="93262" y="111352"/>
                </a:cubicBezTo>
                <a:cubicBezTo>
                  <a:pt x="95849" y="113939"/>
                  <a:pt x="97272" y="117348"/>
                  <a:pt x="97272" y="120954"/>
                </a:cubicBezTo>
                <a:cubicBezTo>
                  <a:pt x="97272" y="122775"/>
                  <a:pt x="96905" y="124540"/>
                  <a:pt x="96216" y="126178"/>
                </a:cubicBezTo>
                <a:lnTo>
                  <a:pt x="128480" y="158442"/>
                </a:lnTo>
                <a:cubicBezTo>
                  <a:pt x="130118" y="157753"/>
                  <a:pt x="131889" y="157386"/>
                  <a:pt x="133704" y="157386"/>
                </a:cubicBezTo>
                <a:cubicBezTo>
                  <a:pt x="137310" y="157386"/>
                  <a:pt x="140719" y="158815"/>
                  <a:pt x="143306" y="161402"/>
                </a:cubicBezTo>
                <a:cubicBezTo>
                  <a:pt x="145893" y="163989"/>
                  <a:pt x="147316" y="167398"/>
                  <a:pt x="147316" y="171004"/>
                </a:cubicBezTo>
                <a:cubicBezTo>
                  <a:pt x="147316" y="174609"/>
                  <a:pt x="145893" y="178018"/>
                  <a:pt x="143306" y="180605"/>
                </a:cubicBezTo>
                <a:lnTo>
                  <a:pt x="115944" y="207967"/>
                </a:lnTo>
                <a:cubicBezTo>
                  <a:pt x="113736" y="210453"/>
                  <a:pt x="110466" y="211952"/>
                  <a:pt x="106943" y="212085"/>
                </a:cubicBezTo>
                <a:cubicBezTo>
                  <a:pt x="106766" y="212091"/>
                  <a:pt x="106583" y="212097"/>
                  <a:pt x="106405" y="212097"/>
                </a:cubicBezTo>
                <a:cubicBezTo>
                  <a:pt x="102731" y="212097"/>
                  <a:pt x="99195" y="210649"/>
                  <a:pt x="96627" y="208081"/>
                </a:cubicBezTo>
                <a:cubicBezTo>
                  <a:pt x="94040" y="205494"/>
                  <a:pt x="92617" y="202085"/>
                  <a:pt x="92617" y="198480"/>
                </a:cubicBezTo>
                <a:cubicBezTo>
                  <a:pt x="92617" y="196595"/>
                  <a:pt x="93015" y="194773"/>
                  <a:pt x="93755" y="193084"/>
                </a:cubicBezTo>
                <a:lnTo>
                  <a:pt x="87892" y="187221"/>
                </a:lnTo>
                <a:lnTo>
                  <a:pt x="75565" y="200497"/>
                </a:lnTo>
                <a:lnTo>
                  <a:pt x="75565" y="251711"/>
                </a:lnTo>
                <a:cubicBezTo>
                  <a:pt x="75565" y="259833"/>
                  <a:pt x="81618" y="266271"/>
                  <a:pt x="89543" y="266866"/>
                </a:cubicBezTo>
                <a:lnTo>
                  <a:pt x="89543" y="250452"/>
                </a:lnTo>
                <a:cubicBezTo>
                  <a:pt x="89543" y="247739"/>
                  <a:pt x="91744" y="245544"/>
                  <a:pt x="94451" y="245544"/>
                </a:cubicBezTo>
                <a:lnTo>
                  <a:pt x="99106" y="245544"/>
                </a:lnTo>
                <a:lnTo>
                  <a:pt x="99106" y="240421"/>
                </a:lnTo>
                <a:cubicBezTo>
                  <a:pt x="99106" y="231376"/>
                  <a:pt x="106747" y="223736"/>
                  <a:pt x="115792" y="223736"/>
                </a:cubicBezTo>
                <a:lnTo>
                  <a:pt x="163875" y="223736"/>
                </a:lnTo>
                <a:cubicBezTo>
                  <a:pt x="172920" y="223736"/>
                  <a:pt x="180560" y="231376"/>
                  <a:pt x="180560" y="240421"/>
                </a:cubicBezTo>
                <a:lnTo>
                  <a:pt x="180560" y="245544"/>
                </a:lnTo>
                <a:lnTo>
                  <a:pt x="184735" y="245544"/>
                </a:lnTo>
                <a:cubicBezTo>
                  <a:pt x="187448" y="245544"/>
                  <a:pt x="189643" y="247745"/>
                  <a:pt x="189643" y="250452"/>
                </a:cubicBezTo>
                <a:lnTo>
                  <a:pt x="189643" y="266917"/>
                </a:lnTo>
                <a:lnTo>
                  <a:pt x="245329" y="266917"/>
                </a:lnTo>
                <a:cubicBezTo>
                  <a:pt x="248890" y="266917"/>
                  <a:pt x="252122" y="265753"/>
                  <a:pt x="254683" y="263779"/>
                </a:cubicBezTo>
                <a:cubicBezTo>
                  <a:pt x="257966" y="260990"/>
                  <a:pt x="260053" y="256834"/>
                  <a:pt x="260053" y="252198"/>
                </a:cubicBezTo>
                <a:lnTo>
                  <a:pt x="260053" y="41701"/>
                </a:lnTo>
                <a:cubicBezTo>
                  <a:pt x="260053" y="40955"/>
                  <a:pt x="260230" y="40234"/>
                  <a:pt x="260547" y="39576"/>
                </a:cubicBezTo>
                <a:lnTo>
                  <a:pt x="260547" y="25022"/>
                </a:lnTo>
                <a:cubicBezTo>
                  <a:pt x="260547" y="16489"/>
                  <a:pt x="253867" y="9810"/>
                  <a:pt x="245335" y="9810"/>
                </a:cubicBezTo>
                <a:close/>
                <a:moveTo>
                  <a:pt x="19854" y="138"/>
                </a:moveTo>
                <a:cubicBezTo>
                  <a:pt x="23902" y="101"/>
                  <a:pt x="28014" y="803"/>
                  <a:pt x="32074" y="2251"/>
                </a:cubicBezTo>
                <a:cubicBezTo>
                  <a:pt x="32131" y="2270"/>
                  <a:pt x="32188" y="2289"/>
                  <a:pt x="32245" y="2314"/>
                </a:cubicBezTo>
                <a:cubicBezTo>
                  <a:pt x="36590" y="4054"/>
                  <a:pt x="39747" y="8854"/>
                  <a:pt x="39747" y="13737"/>
                </a:cubicBezTo>
                <a:lnTo>
                  <a:pt x="39747" y="132964"/>
                </a:lnTo>
                <a:cubicBezTo>
                  <a:pt x="39747" y="134583"/>
                  <a:pt x="38962" y="136013"/>
                  <a:pt x="37760" y="136905"/>
                </a:cubicBezTo>
                <a:lnTo>
                  <a:pt x="23902" y="161389"/>
                </a:lnTo>
                <a:cubicBezTo>
                  <a:pt x="23030" y="162932"/>
                  <a:pt x="21398" y="163881"/>
                  <a:pt x="19633" y="163881"/>
                </a:cubicBezTo>
                <a:cubicBezTo>
                  <a:pt x="19620" y="163881"/>
                  <a:pt x="19608" y="163881"/>
                  <a:pt x="19595" y="163881"/>
                </a:cubicBezTo>
                <a:cubicBezTo>
                  <a:pt x="17811" y="163868"/>
                  <a:pt x="16179" y="162894"/>
                  <a:pt x="15326" y="161332"/>
                </a:cubicBezTo>
                <a:lnTo>
                  <a:pt x="1101" y="135330"/>
                </a:lnTo>
                <a:cubicBezTo>
                  <a:pt x="942" y="135039"/>
                  <a:pt x="816" y="134735"/>
                  <a:pt x="715" y="134413"/>
                </a:cubicBezTo>
                <a:cubicBezTo>
                  <a:pt x="702" y="134368"/>
                  <a:pt x="689" y="134318"/>
                  <a:pt x="677" y="134267"/>
                </a:cubicBezTo>
                <a:cubicBezTo>
                  <a:pt x="645" y="134160"/>
                  <a:pt x="614" y="134058"/>
                  <a:pt x="595" y="133951"/>
                </a:cubicBezTo>
                <a:cubicBezTo>
                  <a:pt x="525" y="133628"/>
                  <a:pt x="493" y="133299"/>
                  <a:pt x="493" y="132964"/>
                </a:cubicBezTo>
                <a:lnTo>
                  <a:pt x="493" y="27146"/>
                </a:lnTo>
                <a:cubicBezTo>
                  <a:pt x="177" y="26508"/>
                  <a:pt x="0" y="25786"/>
                  <a:pt x="0" y="25021"/>
                </a:cubicBezTo>
                <a:lnTo>
                  <a:pt x="0" y="13737"/>
                </a:lnTo>
                <a:cubicBezTo>
                  <a:pt x="0" y="8861"/>
                  <a:pt x="3156" y="4054"/>
                  <a:pt x="7502" y="2314"/>
                </a:cubicBezTo>
                <a:cubicBezTo>
                  <a:pt x="7558" y="2295"/>
                  <a:pt x="7615" y="2270"/>
                  <a:pt x="7672" y="2251"/>
                </a:cubicBezTo>
                <a:cubicBezTo>
                  <a:pt x="11720" y="803"/>
                  <a:pt x="15819" y="101"/>
                  <a:pt x="19854" y="138"/>
                </a:cubicBezTo>
                <a:close/>
                <a:moveTo>
                  <a:pt x="90783" y="0"/>
                </a:moveTo>
                <a:lnTo>
                  <a:pt x="245341" y="0"/>
                </a:lnTo>
                <a:cubicBezTo>
                  <a:pt x="259370" y="0"/>
                  <a:pt x="270363" y="10987"/>
                  <a:pt x="270363" y="25022"/>
                </a:cubicBezTo>
                <a:lnTo>
                  <a:pt x="270363" y="37223"/>
                </a:lnTo>
                <a:lnTo>
                  <a:pt x="283519" y="38292"/>
                </a:lnTo>
                <a:cubicBezTo>
                  <a:pt x="290426" y="38867"/>
                  <a:pt x="296593" y="41986"/>
                  <a:pt x="300888" y="47084"/>
                </a:cubicBezTo>
                <a:cubicBezTo>
                  <a:pt x="305201" y="52207"/>
                  <a:pt x="307251" y="58810"/>
                  <a:pt x="306644" y="65667"/>
                </a:cubicBezTo>
                <a:cubicBezTo>
                  <a:pt x="306644" y="65679"/>
                  <a:pt x="306644" y="65686"/>
                  <a:pt x="306644" y="65698"/>
                </a:cubicBezTo>
                <a:lnTo>
                  <a:pt x="285543" y="291407"/>
                </a:lnTo>
                <a:cubicBezTo>
                  <a:pt x="284955" y="298143"/>
                  <a:pt x="281773" y="304203"/>
                  <a:pt x="276581" y="308434"/>
                </a:cubicBezTo>
                <a:cubicBezTo>
                  <a:pt x="272058" y="312128"/>
                  <a:pt x="266410" y="314101"/>
                  <a:pt x="260490" y="314101"/>
                </a:cubicBezTo>
                <a:cubicBezTo>
                  <a:pt x="259718" y="314101"/>
                  <a:pt x="258940" y="314070"/>
                  <a:pt x="258156" y="314000"/>
                </a:cubicBezTo>
                <a:lnTo>
                  <a:pt x="104059" y="299769"/>
                </a:lnTo>
                <a:cubicBezTo>
                  <a:pt x="97323" y="299181"/>
                  <a:pt x="91263" y="295999"/>
                  <a:pt x="87032" y="290806"/>
                </a:cubicBezTo>
                <a:cubicBezTo>
                  <a:pt x="83389" y="286341"/>
                  <a:pt x="81422" y="280787"/>
                  <a:pt x="81371" y="274956"/>
                </a:cubicBezTo>
                <a:cubicBezTo>
                  <a:pt x="72130" y="271312"/>
                  <a:pt x="65748" y="262394"/>
                  <a:pt x="65748" y="251705"/>
                </a:cubicBezTo>
                <a:lnTo>
                  <a:pt x="65748" y="211054"/>
                </a:lnTo>
                <a:lnTo>
                  <a:pt x="40492" y="238258"/>
                </a:lnTo>
                <a:cubicBezTo>
                  <a:pt x="37583" y="241743"/>
                  <a:pt x="33427" y="243786"/>
                  <a:pt x="28778" y="244020"/>
                </a:cubicBezTo>
                <a:cubicBezTo>
                  <a:pt x="28487" y="244033"/>
                  <a:pt x="28196" y="244039"/>
                  <a:pt x="27912" y="244039"/>
                </a:cubicBezTo>
                <a:cubicBezTo>
                  <a:pt x="23333" y="244039"/>
                  <a:pt x="18911" y="242224"/>
                  <a:pt x="15667" y="238979"/>
                </a:cubicBezTo>
                <a:cubicBezTo>
                  <a:pt x="9019" y="232331"/>
                  <a:pt x="9240" y="221294"/>
                  <a:pt x="16160" y="214374"/>
                </a:cubicBezTo>
                <a:cubicBezTo>
                  <a:pt x="16204" y="214330"/>
                  <a:pt x="16248" y="214292"/>
                  <a:pt x="16293" y="214248"/>
                </a:cubicBezTo>
                <a:lnTo>
                  <a:pt x="67443" y="166753"/>
                </a:lnTo>
                <a:lnTo>
                  <a:pt x="61637" y="160947"/>
                </a:lnTo>
                <a:cubicBezTo>
                  <a:pt x="60170" y="161579"/>
                  <a:pt x="58569" y="161959"/>
                  <a:pt x="56906" y="162022"/>
                </a:cubicBezTo>
                <a:cubicBezTo>
                  <a:pt x="56729" y="162028"/>
                  <a:pt x="56545" y="162035"/>
                  <a:pt x="56368" y="162035"/>
                </a:cubicBezTo>
                <a:cubicBezTo>
                  <a:pt x="52693" y="162035"/>
                  <a:pt x="49158" y="160593"/>
                  <a:pt x="46590" y="158025"/>
                </a:cubicBezTo>
                <a:cubicBezTo>
                  <a:pt x="41207" y="152642"/>
                  <a:pt x="41207" y="144205"/>
                  <a:pt x="46590" y="138822"/>
                </a:cubicBezTo>
                <a:lnTo>
                  <a:pt x="65761" y="119651"/>
                </a:lnTo>
                <a:lnTo>
                  <a:pt x="65761" y="25022"/>
                </a:lnTo>
                <a:cubicBezTo>
                  <a:pt x="65761" y="10993"/>
                  <a:pt x="76747" y="0"/>
                  <a:pt x="90783" y="0"/>
                </a:cubicBezTo>
                <a:close/>
              </a:path>
            </a:pathLst>
          </a:custGeom>
          <a:solidFill>
            <a:schemeClr val="tx1">
              <a:lumMod val="85000"/>
              <a:lumOff val="15000"/>
            </a:schemeClr>
          </a:solidFill>
          <a:ln w="631" cap="flat">
            <a:noFill/>
            <a:prstDash val="solid"/>
            <a:miter/>
          </a:ln>
        </p:spPr>
        <p:txBody>
          <a:bodyPr rtlCol="0" anchor="ctr"/>
          <a:lstStyle/>
          <a:p>
            <a:endParaRPr lang="en-GB"/>
          </a:p>
        </p:txBody>
      </p:sp>
      <p:sp>
        <p:nvSpPr>
          <p:cNvPr id="87" name="TextBox 86">
            <a:extLst>
              <a:ext uri="{FF2B5EF4-FFF2-40B4-BE49-F238E27FC236}">
                <a16:creationId xmlns:a16="http://schemas.microsoft.com/office/drawing/2014/main" id="{AD7C8A0B-9E04-AE4E-C3E1-5657B8693369}"/>
              </a:ext>
            </a:extLst>
          </p:cNvPr>
          <p:cNvSpPr txBox="1"/>
          <p:nvPr/>
        </p:nvSpPr>
        <p:spPr>
          <a:xfrm>
            <a:off x="5268499" y="2374195"/>
            <a:ext cx="1659786" cy="246221"/>
          </a:xfrm>
          <a:prstGeom prst="rect">
            <a:avLst/>
          </a:prstGeom>
          <a:noFill/>
        </p:spPr>
        <p:txBody>
          <a:bodyPr wrap="square" lIns="0" tIns="0" rIns="0" bIns="0" anchor="ctr">
            <a:spAutoFit/>
          </a:bodyPr>
          <a:lstStyle/>
          <a:p>
            <a:r>
              <a:rPr lang="en-US" sz="1600" b="1">
                <a:solidFill>
                  <a:schemeClr val="bg1"/>
                </a:solidFill>
                <a:latin typeface="Figtree" panose="020B0604020202020204" charset="0"/>
                <a:ea typeface="Roboto Light" panose="02000000000000000000" pitchFamily="2" charset="0"/>
                <a:cs typeface="Mongolian Baiti" panose="03000500000000000000" pitchFamily="66" charset="0"/>
              </a:rPr>
              <a:t>Protection</a:t>
            </a:r>
            <a:endParaRPr lang="en-US" b="1">
              <a:solidFill>
                <a:schemeClr val="bg1"/>
              </a:solidFill>
              <a:latin typeface="Figtree" panose="020B0604020202020204" charset="0"/>
              <a:cs typeface="Mongolian Baiti" panose="03000500000000000000" pitchFamily="66" charset="0"/>
            </a:endParaRPr>
          </a:p>
        </p:txBody>
      </p:sp>
      <p:sp>
        <p:nvSpPr>
          <p:cNvPr id="89" name="TextBox 88">
            <a:extLst>
              <a:ext uri="{FF2B5EF4-FFF2-40B4-BE49-F238E27FC236}">
                <a16:creationId xmlns:a16="http://schemas.microsoft.com/office/drawing/2014/main" id="{5675E384-3B4E-709B-8520-2D011A481C69}"/>
              </a:ext>
            </a:extLst>
          </p:cNvPr>
          <p:cNvSpPr txBox="1"/>
          <p:nvPr/>
        </p:nvSpPr>
        <p:spPr>
          <a:xfrm>
            <a:off x="7561474" y="2401423"/>
            <a:ext cx="1659786" cy="246221"/>
          </a:xfrm>
          <a:prstGeom prst="rect">
            <a:avLst/>
          </a:prstGeom>
          <a:noFill/>
        </p:spPr>
        <p:txBody>
          <a:bodyPr wrap="square" lIns="0" tIns="0" rIns="0" bIns="0" anchor="ctr">
            <a:spAutoFit/>
          </a:bodyPr>
          <a:lstStyle/>
          <a:p>
            <a:r>
              <a:rPr lang="en-US" sz="1600" b="1">
                <a:solidFill>
                  <a:schemeClr val="bg1"/>
                </a:solidFill>
                <a:latin typeface="Figtree" panose="020B0604020202020204" charset="0"/>
                <a:ea typeface="Roboto Light" panose="02000000000000000000" pitchFamily="2" charset="0"/>
                <a:cs typeface="Mongolian Baiti" panose="03000500000000000000" pitchFamily="66" charset="0"/>
              </a:rPr>
              <a:t>Assurance</a:t>
            </a:r>
            <a:endParaRPr lang="en-US" b="1">
              <a:solidFill>
                <a:schemeClr val="bg1"/>
              </a:solidFill>
              <a:latin typeface="Figtree" panose="020B0604020202020204" charset="0"/>
              <a:cs typeface="Mongolian Baiti" panose="03000500000000000000" pitchFamily="66" charset="0"/>
            </a:endParaRPr>
          </a:p>
        </p:txBody>
      </p:sp>
      <p:sp>
        <p:nvSpPr>
          <p:cNvPr id="91" name="TextBox 90">
            <a:extLst>
              <a:ext uri="{FF2B5EF4-FFF2-40B4-BE49-F238E27FC236}">
                <a16:creationId xmlns:a16="http://schemas.microsoft.com/office/drawing/2014/main" id="{8CBF2100-80F8-F2F0-A47C-841AA075E28B}"/>
              </a:ext>
            </a:extLst>
          </p:cNvPr>
          <p:cNvSpPr txBox="1"/>
          <p:nvPr/>
        </p:nvSpPr>
        <p:spPr>
          <a:xfrm>
            <a:off x="9864191" y="2374194"/>
            <a:ext cx="1659786" cy="246221"/>
          </a:xfrm>
          <a:prstGeom prst="rect">
            <a:avLst/>
          </a:prstGeom>
          <a:noFill/>
        </p:spPr>
        <p:txBody>
          <a:bodyPr wrap="square" lIns="0" tIns="0" rIns="0" bIns="0" anchor="ctr">
            <a:spAutoFit/>
          </a:bodyPr>
          <a:lstStyle/>
          <a:p>
            <a:r>
              <a:rPr lang="en-US" sz="1600" b="1">
                <a:solidFill>
                  <a:schemeClr val="bg1"/>
                </a:solidFill>
                <a:latin typeface="Figtree" panose="020B0604020202020204" charset="0"/>
                <a:ea typeface="Roboto Light" panose="02000000000000000000" pitchFamily="2" charset="0"/>
                <a:cs typeface="Mongolian Baiti" panose="03000500000000000000" pitchFamily="66" charset="0"/>
              </a:rPr>
              <a:t>Accountability</a:t>
            </a:r>
            <a:endParaRPr lang="en-US" b="1">
              <a:solidFill>
                <a:schemeClr val="bg1"/>
              </a:solidFill>
              <a:latin typeface="Figtree" panose="020B0604020202020204" charset="0"/>
              <a:cs typeface="Mongolian Baiti" panose="03000500000000000000" pitchFamily="66" charset="0"/>
            </a:endParaRPr>
          </a:p>
        </p:txBody>
      </p:sp>
      <p:pic>
        <p:nvPicPr>
          <p:cNvPr id="3" name="Graphic 2">
            <a:extLst>
              <a:ext uri="{FF2B5EF4-FFF2-40B4-BE49-F238E27FC236}">
                <a16:creationId xmlns:a16="http://schemas.microsoft.com/office/drawing/2014/main" id="{F5B7AAEF-A706-5F57-D973-23CA3741FC9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5816212" y="3417681"/>
            <a:ext cx="524483" cy="524483"/>
          </a:xfrm>
          <a:prstGeom prst="rect">
            <a:avLst/>
          </a:prstGeom>
        </p:spPr>
      </p:pic>
    </p:spTree>
    <p:extLst>
      <p:ext uri="{BB962C8B-B14F-4D97-AF65-F5344CB8AC3E}">
        <p14:creationId xmlns:p14="http://schemas.microsoft.com/office/powerpoint/2010/main" val="29346437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09C3FB5-A6F9-BA00-4E8E-34A5932C6223}"/>
              </a:ext>
            </a:extLst>
          </p:cNvPr>
          <p:cNvSpPr>
            <a:spLocks noGrp="1"/>
          </p:cNvSpPr>
          <p:nvPr>
            <p:ph type="title"/>
          </p:nvPr>
        </p:nvSpPr>
        <p:spPr>
          <a:xfrm>
            <a:off x="1453572" y="418641"/>
            <a:ext cx="9284855" cy="660111"/>
          </a:xfrm>
        </p:spPr>
        <p:txBody>
          <a:bodyPr>
            <a:normAutofit/>
          </a:bodyPr>
          <a:lstStyle/>
          <a:p>
            <a:r>
              <a:rPr lang="en-GB" sz="3600"/>
              <a:t>Access Agreement Provisions</a:t>
            </a:r>
          </a:p>
        </p:txBody>
      </p:sp>
      <p:sp>
        <p:nvSpPr>
          <p:cNvPr id="8" name="Frame 7">
            <a:extLst>
              <a:ext uri="{FF2B5EF4-FFF2-40B4-BE49-F238E27FC236}">
                <a16:creationId xmlns:a16="http://schemas.microsoft.com/office/drawing/2014/main" id="{F85A8EC5-77B5-F3D9-5D4A-FD5BD2E988E7}"/>
              </a:ext>
            </a:extLst>
          </p:cNvPr>
          <p:cNvSpPr/>
          <p:nvPr/>
        </p:nvSpPr>
        <p:spPr bwMode="auto">
          <a:xfrm rot="10800000" flipV="1">
            <a:off x="6233555" y="1565413"/>
            <a:ext cx="5441355" cy="1479472"/>
          </a:xfrm>
          <a:prstGeom prst="frame">
            <a:avLst>
              <a:gd name="adj1" fmla="val 1556"/>
            </a:avLst>
          </a:prstGeom>
          <a:solidFill>
            <a:schemeClr val="accent4">
              <a:lumMod val="60000"/>
              <a:lumOff val="40000"/>
            </a:schemeClr>
          </a:solidFill>
          <a:ln w="9525">
            <a:noFill/>
            <a:round/>
            <a:headEnd/>
            <a:tailEnd/>
          </a:ln>
        </p:spPr>
        <p:txBody>
          <a:bodyPr vert="horz" wrap="square" lIns="121920" tIns="60960" rIns="121920" bIns="60960" numCol="1" rtlCol="0" anchor="t" anchorCtr="0" compatLnSpc="1">
            <a:prstTxWarp prst="textNoShape">
              <a:avLst/>
            </a:prstTxWarp>
          </a:bodyPr>
          <a:lstStyle/>
          <a:p>
            <a:pPr algn="ctr"/>
            <a:endParaRPr lang="en-US" sz="3200"/>
          </a:p>
        </p:txBody>
      </p:sp>
      <p:sp>
        <p:nvSpPr>
          <p:cNvPr id="10" name="Frame 9">
            <a:extLst>
              <a:ext uri="{FF2B5EF4-FFF2-40B4-BE49-F238E27FC236}">
                <a16:creationId xmlns:a16="http://schemas.microsoft.com/office/drawing/2014/main" id="{B103F7B0-CE3E-E5C5-FCD7-56692850909E}"/>
              </a:ext>
            </a:extLst>
          </p:cNvPr>
          <p:cNvSpPr/>
          <p:nvPr/>
        </p:nvSpPr>
        <p:spPr bwMode="auto">
          <a:xfrm rot="10800000" flipV="1">
            <a:off x="6233554" y="3150018"/>
            <a:ext cx="5441356" cy="1479472"/>
          </a:xfrm>
          <a:prstGeom prst="frame">
            <a:avLst>
              <a:gd name="adj1" fmla="val 1556"/>
            </a:avLst>
          </a:prstGeom>
          <a:solidFill>
            <a:srgbClr val="002060"/>
          </a:solidFill>
          <a:ln w="9525">
            <a:noFill/>
            <a:round/>
            <a:headEnd/>
            <a:tailEnd/>
          </a:ln>
        </p:spPr>
        <p:txBody>
          <a:bodyPr vert="horz" wrap="square" lIns="121920" tIns="60960" rIns="121920" bIns="60960" numCol="1" rtlCol="0" anchor="t" anchorCtr="0" compatLnSpc="1">
            <a:prstTxWarp prst="textNoShape">
              <a:avLst/>
            </a:prstTxWarp>
          </a:bodyPr>
          <a:lstStyle/>
          <a:p>
            <a:pPr algn="ctr"/>
            <a:endParaRPr lang="en-US" sz="3200"/>
          </a:p>
        </p:txBody>
      </p:sp>
      <p:sp>
        <p:nvSpPr>
          <p:cNvPr id="12" name="Frame 11">
            <a:extLst>
              <a:ext uri="{FF2B5EF4-FFF2-40B4-BE49-F238E27FC236}">
                <a16:creationId xmlns:a16="http://schemas.microsoft.com/office/drawing/2014/main" id="{1A602939-251A-B0AC-8790-4D7975EF9A04}"/>
              </a:ext>
            </a:extLst>
          </p:cNvPr>
          <p:cNvSpPr/>
          <p:nvPr/>
        </p:nvSpPr>
        <p:spPr bwMode="auto">
          <a:xfrm rot="10800000" flipV="1">
            <a:off x="6233552" y="4734623"/>
            <a:ext cx="5441358" cy="1479472"/>
          </a:xfrm>
          <a:prstGeom prst="frame">
            <a:avLst>
              <a:gd name="adj1" fmla="val 1556"/>
            </a:avLst>
          </a:prstGeom>
          <a:solidFill>
            <a:srgbClr val="7030A0"/>
          </a:solidFill>
          <a:ln w="9525">
            <a:noFill/>
            <a:round/>
            <a:headEnd/>
            <a:tailEnd/>
          </a:ln>
        </p:spPr>
        <p:txBody>
          <a:bodyPr vert="horz" wrap="square" lIns="121920" tIns="60960" rIns="121920" bIns="60960" numCol="1" rtlCol="0" anchor="t" anchorCtr="0" compatLnSpc="1">
            <a:prstTxWarp prst="textNoShape">
              <a:avLst/>
            </a:prstTxWarp>
          </a:bodyPr>
          <a:lstStyle/>
          <a:p>
            <a:pPr algn="ctr"/>
            <a:endParaRPr lang="en-US" sz="3200"/>
          </a:p>
        </p:txBody>
      </p:sp>
      <p:sp>
        <p:nvSpPr>
          <p:cNvPr id="20" name="Frame 19">
            <a:extLst>
              <a:ext uri="{FF2B5EF4-FFF2-40B4-BE49-F238E27FC236}">
                <a16:creationId xmlns:a16="http://schemas.microsoft.com/office/drawing/2014/main" id="{4EED00A4-1A5D-799B-C2D2-CD614BEE0ABC}"/>
              </a:ext>
            </a:extLst>
          </p:cNvPr>
          <p:cNvSpPr/>
          <p:nvPr/>
        </p:nvSpPr>
        <p:spPr bwMode="auto">
          <a:xfrm rot="10800000" flipV="1">
            <a:off x="517090" y="1565413"/>
            <a:ext cx="5441355" cy="1479472"/>
          </a:xfrm>
          <a:prstGeom prst="frame">
            <a:avLst>
              <a:gd name="adj1" fmla="val 1556"/>
            </a:avLst>
          </a:prstGeom>
          <a:solidFill>
            <a:schemeClr val="accent1"/>
          </a:solidFill>
          <a:ln w="9525">
            <a:noFill/>
            <a:round/>
            <a:headEnd/>
            <a:tailEnd/>
          </a:ln>
        </p:spPr>
        <p:txBody>
          <a:bodyPr vert="horz" wrap="square" lIns="121920" tIns="60960" rIns="121920" bIns="60960" numCol="1" rtlCol="0" anchor="t" anchorCtr="0" compatLnSpc="1">
            <a:prstTxWarp prst="textNoShape">
              <a:avLst/>
            </a:prstTxWarp>
          </a:bodyPr>
          <a:lstStyle/>
          <a:p>
            <a:pPr algn="ctr"/>
            <a:endParaRPr lang="en-US" sz="3200"/>
          </a:p>
        </p:txBody>
      </p:sp>
      <p:sp>
        <p:nvSpPr>
          <p:cNvPr id="22" name="Frame 21">
            <a:extLst>
              <a:ext uri="{FF2B5EF4-FFF2-40B4-BE49-F238E27FC236}">
                <a16:creationId xmlns:a16="http://schemas.microsoft.com/office/drawing/2014/main" id="{C518D75A-A4E9-180D-0AF5-4CD4035525A5}"/>
              </a:ext>
            </a:extLst>
          </p:cNvPr>
          <p:cNvSpPr/>
          <p:nvPr/>
        </p:nvSpPr>
        <p:spPr bwMode="auto">
          <a:xfrm rot="10800000" flipV="1">
            <a:off x="517090" y="3150018"/>
            <a:ext cx="5441356" cy="1479472"/>
          </a:xfrm>
          <a:prstGeom prst="frame">
            <a:avLst>
              <a:gd name="adj1" fmla="val 1556"/>
            </a:avLst>
          </a:prstGeom>
          <a:solidFill>
            <a:schemeClr val="accent5">
              <a:lumMod val="75000"/>
            </a:schemeClr>
          </a:solidFill>
          <a:ln w="9525">
            <a:solidFill>
              <a:schemeClr val="accent5">
                <a:lumMod val="75000"/>
              </a:schemeClr>
            </a:solidFill>
            <a:round/>
            <a:headEnd/>
            <a:tailEnd/>
          </a:ln>
        </p:spPr>
        <p:txBody>
          <a:bodyPr vert="horz" wrap="square" lIns="121920" tIns="60960" rIns="121920" bIns="60960" numCol="1" rtlCol="0" anchor="t" anchorCtr="0" compatLnSpc="1">
            <a:prstTxWarp prst="textNoShape">
              <a:avLst/>
            </a:prstTxWarp>
          </a:bodyPr>
          <a:lstStyle/>
          <a:p>
            <a:pPr algn="ctr"/>
            <a:endParaRPr lang="en-US" sz="3200"/>
          </a:p>
        </p:txBody>
      </p:sp>
      <p:sp>
        <p:nvSpPr>
          <p:cNvPr id="24" name="Frame 23">
            <a:extLst>
              <a:ext uri="{FF2B5EF4-FFF2-40B4-BE49-F238E27FC236}">
                <a16:creationId xmlns:a16="http://schemas.microsoft.com/office/drawing/2014/main" id="{8A3BF30C-C36A-2F8D-3EB9-F24CDDC737D7}"/>
              </a:ext>
            </a:extLst>
          </p:cNvPr>
          <p:cNvSpPr/>
          <p:nvPr/>
        </p:nvSpPr>
        <p:spPr bwMode="auto">
          <a:xfrm rot="10800000" flipV="1">
            <a:off x="517089" y="4734623"/>
            <a:ext cx="5441357" cy="1479472"/>
          </a:xfrm>
          <a:prstGeom prst="frame">
            <a:avLst>
              <a:gd name="adj1" fmla="val 1556"/>
            </a:avLst>
          </a:prstGeom>
          <a:solidFill>
            <a:schemeClr val="accent3"/>
          </a:solidFill>
          <a:ln w="9525">
            <a:noFill/>
            <a:round/>
            <a:headEnd/>
            <a:tailEnd/>
          </a:ln>
        </p:spPr>
        <p:txBody>
          <a:bodyPr vert="horz" wrap="square" lIns="121920" tIns="60960" rIns="121920" bIns="60960" numCol="1" rtlCol="0" anchor="t" anchorCtr="0" compatLnSpc="1">
            <a:prstTxWarp prst="textNoShape">
              <a:avLst/>
            </a:prstTxWarp>
          </a:bodyPr>
          <a:lstStyle/>
          <a:p>
            <a:pPr algn="ctr"/>
            <a:endParaRPr lang="en-US" sz="3200"/>
          </a:p>
        </p:txBody>
      </p:sp>
      <p:sp>
        <p:nvSpPr>
          <p:cNvPr id="32" name="TextBox 31">
            <a:extLst>
              <a:ext uri="{FF2B5EF4-FFF2-40B4-BE49-F238E27FC236}">
                <a16:creationId xmlns:a16="http://schemas.microsoft.com/office/drawing/2014/main" id="{33586245-8107-CAA9-9DB5-327A85E918E7}"/>
              </a:ext>
            </a:extLst>
          </p:cNvPr>
          <p:cNvSpPr txBox="1"/>
          <p:nvPr/>
        </p:nvSpPr>
        <p:spPr>
          <a:xfrm>
            <a:off x="797859" y="1878624"/>
            <a:ext cx="4873364" cy="853054"/>
          </a:xfrm>
          <a:prstGeom prst="rect">
            <a:avLst/>
          </a:prstGeom>
          <a:noFill/>
        </p:spPr>
        <p:txBody>
          <a:bodyPr wrap="square" lIns="0" rIns="0" anchor="ctr">
            <a:spAutoFit/>
          </a:bodyPr>
          <a:lstStyle/>
          <a:p>
            <a:pPr>
              <a:lnSpc>
                <a:spcPct val="120000"/>
              </a:lnSpc>
            </a:pPr>
            <a:r>
              <a:rPr lang="en-US" sz="1400" b="1">
                <a:solidFill>
                  <a:schemeClr val="tx1">
                    <a:lumMod val="75000"/>
                    <a:lumOff val="25000"/>
                  </a:schemeClr>
                </a:solidFill>
                <a:latin typeface="Figtree" panose="020B0604020202020204" charset="0"/>
                <a:ea typeface="Roboto Light" panose="02000000000000000000" pitchFamily="2" charset="0"/>
                <a:cs typeface="Mongolian Baiti" panose="03000500000000000000" pitchFamily="66" charset="0"/>
              </a:rPr>
              <a:t>The Consumer Consent Arrangements Schedule: </a:t>
            </a:r>
            <a:r>
              <a:rPr lang="en-US" sz="1400"/>
              <a:t>This document will say what RECCo, EDHs and ATPs must do, must not do, and how they need to do it.</a:t>
            </a:r>
          </a:p>
        </p:txBody>
      </p:sp>
      <p:sp>
        <p:nvSpPr>
          <p:cNvPr id="34" name="TextBox 33">
            <a:extLst>
              <a:ext uri="{FF2B5EF4-FFF2-40B4-BE49-F238E27FC236}">
                <a16:creationId xmlns:a16="http://schemas.microsoft.com/office/drawing/2014/main" id="{8BAAAEEB-82BD-489F-BCDD-4582214FF43F}"/>
              </a:ext>
            </a:extLst>
          </p:cNvPr>
          <p:cNvSpPr txBox="1"/>
          <p:nvPr/>
        </p:nvSpPr>
        <p:spPr>
          <a:xfrm>
            <a:off x="797859" y="3412701"/>
            <a:ext cx="5020235" cy="954107"/>
          </a:xfrm>
          <a:prstGeom prst="rect">
            <a:avLst/>
          </a:prstGeom>
          <a:noFill/>
        </p:spPr>
        <p:txBody>
          <a:bodyPr wrap="square" lIns="0" rIns="0" anchor="ctr">
            <a:spAutoFit/>
          </a:bodyPr>
          <a:lstStyle/>
          <a:p>
            <a:pPr marL="0" lvl="1">
              <a:spcBef>
                <a:spcPts val="600"/>
              </a:spcBef>
              <a:spcAft>
                <a:spcPts val="600"/>
              </a:spcAft>
            </a:pPr>
            <a:r>
              <a:rPr lang="en-GB" sz="1400" b="1"/>
              <a:t>Confidentiality &amp; Data Protection: </a:t>
            </a:r>
            <a:r>
              <a:rPr lang="en-GB" sz="1400"/>
              <a:t>The drafting in the REC is what we would reasonably expect to see in a contract. This clause is necessary to protect CCS Users who will be sharing confidential data (personal or otherwise)  </a:t>
            </a:r>
            <a:endParaRPr lang="en-GB" sz="1400">
              <a:ea typeface="Calibri"/>
              <a:cs typeface="Calibri"/>
            </a:endParaRPr>
          </a:p>
        </p:txBody>
      </p:sp>
      <p:sp>
        <p:nvSpPr>
          <p:cNvPr id="36" name="TextBox 35">
            <a:extLst>
              <a:ext uri="{FF2B5EF4-FFF2-40B4-BE49-F238E27FC236}">
                <a16:creationId xmlns:a16="http://schemas.microsoft.com/office/drawing/2014/main" id="{48808492-846F-58F6-4693-2C99A4A0B4D6}"/>
              </a:ext>
            </a:extLst>
          </p:cNvPr>
          <p:cNvSpPr txBox="1"/>
          <p:nvPr/>
        </p:nvSpPr>
        <p:spPr>
          <a:xfrm>
            <a:off x="797859" y="4997305"/>
            <a:ext cx="5038905" cy="954107"/>
          </a:xfrm>
          <a:prstGeom prst="rect">
            <a:avLst/>
          </a:prstGeom>
          <a:noFill/>
        </p:spPr>
        <p:txBody>
          <a:bodyPr wrap="square" lIns="0" rIns="0" anchor="ctr">
            <a:spAutoFit/>
          </a:bodyPr>
          <a:lstStyle/>
          <a:p>
            <a:pPr marL="0" lvl="1">
              <a:spcBef>
                <a:spcPts val="600"/>
              </a:spcBef>
              <a:spcAft>
                <a:spcPts val="600"/>
              </a:spcAft>
            </a:pPr>
            <a:r>
              <a:rPr lang="en-GB" sz="1400" b="1"/>
              <a:t>Intellectual Property Rights (IPR): </a:t>
            </a:r>
            <a:r>
              <a:rPr lang="en-US" sz="1400"/>
              <a:t>The REC drafting includes standard contractual provisions to protect existing and newly created IPR arising from the Consumer Consent Arrangements, including the API Technical Specification.</a:t>
            </a:r>
            <a:endParaRPr lang="en-GB" sz="1400"/>
          </a:p>
        </p:txBody>
      </p:sp>
      <p:sp>
        <p:nvSpPr>
          <p:cNvPr id="38" name="TextBox 37">
            <a:extLst>
              <a:ext uri="{FF2B5EF4-FFF2-40B4-BE49-F238E27FC236}">
                <a16:creationId xmlns:a16="http://schemas.microsoft.com/office/drawing/2014/main" id="{27D4BCCD-4081-366E-F7A6-10F40CD45647}"/>
              </a:ext>
            </a:extLst>
          </p:cNvPr>
          <p:cNvSpPr txBox="1"/>
          <p:nvPr/>
        </p:nvSpPr>
        <p:spPr>
          <a:xfrm>
            <a:off x="6445624" y="1620088"/>
            <a:ext cx="5186808" cy="1370119"/>
          </a:xfrm>
          <a:prstGeom prst="rect">
            <a:avLst/>
          </a:prstGeom>
          <a:noFill/>
        </p:spPr>
        <p:txBody>
          <a:bodyPr wrap="square" lIns="0" rIns="0" anchor="ctr">
            <a:spAutoFit/>
          </a:bodyPr>
          <a:lstStyle/>
          <a:p>
            <a:pPr>
              <a:lnSpc>
                <a:spcPct val="120000"/>
              </a:lnSpc>
            </a:pPr>
            <a:r>
              <a:rPr lang="en-GB" sz="1400" b="1"/>
              <a:t>Limitation of Liability:</a:t>
            </a:r>
            <a:r>
              <a:rPr lang="en-GB" sz="1400"/>
              <a:t> Standard contractual clause outlining consequences of breach. Confidentiality breaches carry unlimited liability, but under the REC, recovery is limited to direct losses only (excluding consequential losses such as loss of profit). This exposure is generally insurable.</a:t>
            </a:r>
            <a:endParaRPr lang="en-US" sz="1400">
              <a:solidFill>
                <a:schemeClr val="tx1">
                  <a:lumMod val="75000"/>
                  <a:lumOff val="25000"/>
                </a:schemeClr>
              </a:solidFill>
              <a:cs typeface="Mongolian Baiti" panose="03000500000000000000" pitchFamily="66" charset="0"/>
            </a:endParaRPr>
          </a:p>
        </p:txBody>
      </p:sp>
      <p:sp>
        <p:nvSpPr>
          <p:cNvPr id="40" name="TextBox 39">
            <a:extLst>
              <a:ext uri="{FF2B5EF4-FFF2-40B4-BE49-F238E27FC236}">
                <a16:creationId xmlns:a16="http://schemas.microsoft.com/office/drawing/2014/main" id="{EBB6CBA1-E671-5E7B-7ECE-DEE805328A7A}"/>
              </a:ext>
            </a:extLst>
          </p:cNvPr>
          <p:cNvSpPr txBox="1"/>
          <p:nvPr/>
        </p:nvSpPr>
        <p:spPr>
          <a:xfrm>
            <a:off x="6445624" y="3289278"/>
            <a:ext cx="5137871" cy="1169551"/>
          </a:xfrm>
          <a:prstGeom prst="rect">
            <a:avLst/>
          </a:prstGeom>
          <a:noFill/>
        </p:spPr>
        <p:txBody>
          <a:bodyPr wrap="square" lIns="0" rIns="0" anchor="ctr">
            <a:spAutoFit/>
          </a:bodyPr>
          <a:lstStyle/>
          <a:p>
            <a:pPr marL="0" lvl="1">
              <a:spcBef>
                <a:spcPts val="600"/>
              </a:spcBef>
              <a:spcAft>
                <a:spcPts val="600"/>
              </a:spcAft>
            </a:pPr>
            <a:r>
              <a:rPr lang="en-GB" sz="1400" b="1"/>
              <a:t>Charging</a:t>
            </a:r>
            <a:r>
              <a:rPr lang="en-GB" sz="1400"/>
              <a:t>: RECCo is required under the REC to develop a Charging Methodology, and the Access Agreement refers to that. Initially, CCS costs will be recovered from Energy Suppliers with the ability for RECCo to recover the costs for qualification and investigation of suspected breaches. </a:t>
            </a:r>
          </a:p>
        </p:txBody>
      </p:sp>
      <p:sp>
        <p:nvSpPr>
          <p:cNvPr id="42" name="TextBox 41">
            <a:extLst>
              <a:ext uri="{FF2B5EF4-FFF2-40B4-BE49-F238E27FC236}">
                <a16:creationId xmlns:a16="http://schemas.microsoft.com/office/drawing/2014/main" id="{EB87D9BD-BF16-9060-E505-A244D89A3971}"/>
              </a:ext>
            </a:extLst>
          </p:cNvPr>
          <p:cNvSpPr txBox="1"/>
          <p:nvPr/>
        </p:nvSpPr>
        <p:spPr>
          <a:xfrm>
            <a:off x="6526306" y="5105027"/>
            <a:ext cx="4975412" cy="738664"/>
          </a:xfrm>
          <a:prstGeom prst="rect">
            <a:avLst/>
          </a:prstGeom>
          <a:noFill/>
        </p:spPr>
        <p:txBody>
          <a:bodyPr wrap="square" lIns="0" rIns="0" anchor="ctr">
            <a:spAutoFit/>
          </a:bodyPr>
          <a:lstStyle/>
          <a:p>
            <a:pPr marL="0" lvl="1">
              <a:spcBef>
                <a:spcPts val="600"/>
              </a:spcBef>
              <a:spcAft>
                <a:spcPts val="600"/>
              </a:spcAft>
            </a:pPr>
            <a:r>
              <a:rPr lang="en-GB" sz="1400" b="1"/>
              <a:t>Other Clauses</a:t>
            </a:r>
            <a:r>
              <a:rPr lang="en-GB" sz="1400"/>
              <a:t>: The Access Agreement contains references to other legal obligations and all are standard and required for legal completeness. </a:t>
            </a:r>
            <a:endParaRPr lang="en-GB" sz="1400" b="1"/>
          </a:p>
        </p:txBody>
      </p:sp>
    </p:spTree>
    <p:extLst>
      <p:ext uri="{BB962C8B-B14F-4D97-AF65-F5344CB8AC3E}">
        <p14:creationId xmlns:p14="http://schemas.microsoft.com/office/powerpoint/2010/main" val="11700811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F5B28B-F48F-51FF-5A0E-66C37A190A50}"/>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537186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427CF8E7-2ECB-DC3B-0C61-D658E530ECF7}"/>
              </a:ext>
            </a:extLst>
          </p:cNvPr>
          <p:cNvSpPr>
            <a:spLocks noGrp="1"/>
          </p:cNvSpPr>
          <p:nvPr>
            <p:ph type="title"/>
          </p:nvPr>
        </p:nvSpPr>
        <p:spPr/>
        <p:txBody>
          <a:bodyPr/>
          <a:lstStyle/>
          <a:p>
            <a:r>
              <a:rPr lang="en-GB"/>
              <a:t>Questions? </a:t>
            </a:r>
          </a:p>
        </p:txBody>
      </p:sp>
    </p:spTree>
    <p:extLst>
      <p:ext uri="{BB962C8B-B14F-4D97-AF65-F5344CB8AC3E}">
        <p14:creationId xmlns:p14="http://schemas.microsoft.com/office/powerpoint/2010/main" val="34021948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CE3FA3-2DC1-2BC1-F985-CDE9E6884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88F8E6-0144-D721-FD80-99D1A6EBC579}"/>
              </a:ext>
            </a:extLst>
          </p:cNvPr>
          <p:cNvSpPr txBox="1">
            <a:spLocks noGrp="1"/>
          </p:cNvSpPr>
          <p:nvPr>
            <p:ph type="title"/>
          </p:nvPr>
        </p:nvSpPr>
        <p:spPr>
          <a:xfrm>
            <a:off x="1690259" y="2078687"/>
            <a:ext cx="8811487" cy="1083161"/>
          </a:xfrm>
        </p:spPr>
        <p:txBody>
          <a:bodyPr/>
          <a:lstStyle/>
          <a:p>
            <a:pPr lvl="0"/>
            <a:r>
              <a:rPr lang="en-GB" sz="5400"/>
              <a:t>Forward Plan</a:t>
            </a:r>
          </a:p>
        </p:txBody>
      </p:sp>
    </p:spTree>
    <p:extLst>
      <p:ext uri="{BB962C8B-B14F-4D97-AF65-F5344CB8AC3E}">
        <p14:creationId xmlns:p14="http://schemas.microsoft.com/office/powerpoint/2010/main" val="18955326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DF216-592A-810E-3226-BE94E9B5E19A}"/>
            </a:ext>
          </a:extLst>
        </p:cNvPr>
        <p:cNvGrpSpPr/>
        <p:nvPr/>
      </p:nvGrpSpPr>
      <p:grpSpPr>
        <a:xfrm>
          <a:off x="0" y="0"/>
          <a:ext cx="0" cy="0"/>
          <a:chOff x="0" y="0"/>
          <a:chExt cx="0" cy="0"/>
        </a:xfrm>
      </p:grpSpPr>
      <p:pic>
        <p:nvPicPr>
          <p:cNvPr id="2" name="Rectangle 40175" descr="preencoded.png">
            <a:extLst>
              <a:ext uri="{FF2B5EF4-FFF2-40B4-BE49-F238E27FC236}">
                <a16:creationId xmlns:a16="http://schemas.microsoft.com/office/drawing/2014/main" id="{7049A423-3923-3DE7-0F0C-479E04365EE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 y="0"/>
            <a:ext cx="12192000" cy="857717"/>
          </a:xfrm>
          <a:prstGeom prst="rect">
            <a:avLst/>
          </a:prstGeom>
        </p:spPr>
      </p:pic>
      <p:sp>
        <p:nvSpPr>
          <p:cNvPr id="7" name="Google Shape;65;p14">
            <a:extLst>
              <a:ext uri="{FF2B5EF4-FFF2-40B4-BE49-F238E27FC236}">
                <a16:creationId xmlns:a16="http://schemas.microsoft.com/office/drawing/2014/main" id="{AB2D678F-251A-9A2F-095B-501F0E1F48D0}"/>
              </a:ext>
            </a:extLst>
          </p:cNvPr>
          <p:cNvSpPr txBox="1">
            <a:spLocks noGrp="1"/>
          </p:cNvSpPr>
          <p:nvPr>
            <p:ph type="title"/>
          </p:nvPr>
        </p:nvSpPr>
        <p:spPr>
          <a:xfrm>
            <a:off x="109861" y="0"/>
            <a:ext cx="10515600" cy="689379"/>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sz="3200" b="1">
                <a:latin typeface="Outfit" pitchFamily="2" charset="0"/>
                <a:cs typeface="Segoe UI Light" panose="020B0502040204020203" pitchFamily="34" charset="0"/>
              </a:rPr>
              <a:t>Forward Plan</a:t>
            </a:r>
          </a:p>
        </p:txBody>
      </p:sp>
      <p:graphicFrame>
        <p:nvGraphicFramePr>
          <p:cNvPr id="26" name="Table 25">
            <a:extLst>
              <a:ext uri="{FF2B5EF4-FFF2-40B4-BE49-F238E27FC236}">
                <a16:creationId xmlns:a16="http://schemas.microsoft.com/office/drawing/2014/main" id="{4F670B9B-D484-E665-F8F5-6DC651622DEB}"/>
              </a:ext>
            </a:extLst>
          </p:cNvPr>
          <p:cNvGraphicFramePr>
            <a:graphicFrameLocks noGrp="1"/>
          </p:cNvGraphicFramePr>
          <p:nvPr/>
        </p:nvGraphicFramePr>
        <p:xfrm>
          <a:off x="218018" y="895736"/>
          <a:ext cx="10833442" cy="1699488"/>
        </p:xfrm>
        <a:graphic>
          <a:graphicData uri="http://schemas.openxmlformats.org/drawingml/2006/table">
            <a:tbl>
              <a:tblPr firstRow="1" bandRow="1">
                <a:tableStyleId>{69012ECD-51FC-41F1-AA8D-1B2483CD663E}</a:tableStyleId>
              </a:tblPr>
              <a:tblGrid>
                <a:gridCol w="2802347">
                  <a:extLst>
                    <a:ext uri="{9D8B030D-6E8A-4147-A177-3AD203B41FA5}">
                      <a16:colId xmlns:a16="http://schemas.microsoft.com/office/drawing/2014/main" val="3740012327"/>
                    </a:ext>
                  </a:extLst>
                </a:gridCol>
                <a:gridCol w="8031095">
                  <a:extLst>
                    <a:ext uri="{9D8B030D-6E8A-4147-A177-3AD203B41FA5}">
                      <a16:colId xmlns:a16="http://schemas.microsoft.com/office/drawing/2014/main" val="1360464723"/>
                    </a:ext>
                  </a:extLst>
                </a:gridCol>
              </a:tblGrid>
              <a:tr h="319109">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449656">
                <a:tc>
                  <a:txBody>
                    <a:bodyPr/>
                    <a:lstStyle/>
                    <a:p>
                      <a:r>
                        <a:rPr lang="en-GB" sz="1400">
                          <a:latin typeface="Figtree" panose="020B0604020202020204"/>
                        </a:rPr>
                        <a:t>16</a:t>
                      </a:r>
                      <a:r>
                        <a:rPr lang="en-GB" sz="1400" baseline="30000">
                          <a:latin typeface="Figtree" panose="020B0604020202020204"/>
                        </a:rPr>
                        <a:t>th</a:t>
                      </a:r>
                      <a:r>
                        <a:rPr lang="en-GB" sz="1400">
                          <a:latin typeface="Figtree" panose="020B0604020202020204"/>
                        </a:rPr>
                        <a:t> April 2026 ✅</a:t>
                      </a:r>
                    </a:p>
                  </a:txBody>
                  <a:tcPr marL="121920" marR="121920" marT="60960" marB="60960" anchor="ctr"/>
                </a:tc>
                <a:tc>
                  <a:txBody>
                    <a:bodyPr/>
                    <a:lstStyle/>
                    <a:p>
                      <a:pPr>
                        <a:buNone/>
                      </a:pPr>
                      <a:r>
                        <a:rPr lang="en-US" sz="1400" kern="1200">
                          <a:solidFill>
                            <a:schemeClr val="tx1"/>
                          </a:solidFill>
                          <a:latin typeface="Figtree" panose="020B0604020202020204"/>
                          <a:ea typeface="+mn-ea"/>
                          <a:cs typeface="+mn-cs"/>
                        </a:rPr>
                        <a:t>Quarterly Review &amp; Plan – key headlines</a:t>
                      </a:r>
                    </a:p>
                  </a:txBody>
                  <a:tcPr marL="121920" marR="121920" marT="60960" marB="60960" anchor="ctr"/>
                </a:tc>
                <a:extLst>
                  <a:ext uri="{0D108BD9-81ED-4DB2-BD59-A6C34878D82A}">
                    <a16:rowId xmlns:a16="http://schemas.microsoft.com/office/drawing/2014/main" val="2489487174"/>
                  </a:ext>
                </a:extLst>
              </a:tr>
              <a:tr h="449656">
                <a:tc>
                  <a:txBody>
                    <a:bodyPr/>
                    <a:lstStyle/>
                    <a:p>
                      <a:r>
                        <a:rPr lang="en-GB" sz="1400">
                          <a:latin typeface="Figtree"/>
                        </a:rPr>
                        <a:t>28</a:t>
                      </a:r>
                      <a:r>
                        <a:rPr lang="en-GB" sz="1400" baseline="30000">
                          <a:latin typeface="Figtree"/>
                        </a:rPr>
                        <a:t>th</a:t>
                      </a:r>
                      <a:r>
                        <a:rPr lang="en-GB" sz="1400">
                          <a:latin typeface="Figtree"/>
                        </a:rPr>
                        <a:t> May ✅</a:t>
                      </a:r>
                      <a:endParaRPr lang="en-GB" sz="1000">
                        <a:latin typeface="Figtree"/>
                      </a:endParaRPr>
                    </a:p>
                  </a:txBody>
                  <a:tcPr marL="121920" marR="121920" marT="60960" marB="60960" anchor="ctr"/>
                </a:tc>
                <a:tc>
                  <a:txBody>
                    <a:bodyPr/>
                    <a:lstStyle/>
                    <a:p>
                      <a:pPr lvl="0">
                        <a:buNone/>
                      </a:pPr>
                      <a:r>
                        <a:rPr lang="en-GB" sz="1400">
                          <a:latin typeface="Figtree"/>
                        </a:rPr>
                        <a:t>Design Consultation Responses Webinar</a:t>
                      </a:r>
                    </a:p>
                  </a:txBody>
                  <a:tcPr marL="121920" marR="121920" marT="60960" marB="60960" anchor="ctr"/>
                </a:tc>
                <a:extLst>
                  <a:ext uri="{0D108BD9-81ED-4DB2-BD59-A6C34878D82A}">
                    <a16:rowId xmlns:a16="http://schemas.microsoft.com/office/drawing/2014/main" val="1531682364"/>
                  </a:ext>
                </a:extLst>
              </a:tr>
              <a:tr h="449656">
                <a:tc>
                  <a:txBody>
                    <a:bodyPr/>
                    <a:lstStyle/>
                    <a:p>
                      <a:pPr lvl="0">
                        <a:buNone/>
                      </a:pPr>
                      <a:r>
                        <a:rPr lang="en-GB" sz="1400">
                          <a:latin typeface="Figtree" panose="020B0604020202020204"/>
                        </a:rPr>
                        <a:t>22</a:t>
                      </a:r>
                      <a:r>
                        <a:rPr lang="en-GB" sz="1400" baseline="30000">
                          <a:latin typeface="Figtree" panose="020B0604020202020204"/>
                        </a:rPr>
                        <a:t>nd</a:t>
                      </a:r>
                      <a:r>
                        <a:rPr lang="en-GB" sz="1400">
                          <a:latin typeface="Figtree" panose="020B0604020202020204"/>
                        </a:rPr>
                        <a:t> July 2026 </a:t>
                      </a:r>
                      <a:r>
                        <a:rPr lang="en-GB" sz="1000">
                          <a:latin typeface="Figtree" panose="020B0604020202020204"/>
                        </a:rPr>
                        <a:t>(provisional)</a:t>
                      </a:r>
                    </a:p>
                  </a:txBody>
                  <a:tcPr marL="121920" marR="121920" marT="60959" marB="60959" anchor="ctr"/>
                </a:tc>
                <a:tc>
                  <a:txBody>
                    <a:bodyPr/>
                    <a:lstStyle/>
                    <a:p>
                      <a:pPr lvl="0">
                        <a:buNone/>
                      </a:pPr>
                      <a:r>
                        <a:rPr lang="en-US" sz="1400" kern="1200">
                          <a:solidFill>
                            <a:schemeClr val="tx1"/>
                          </a:solidFill>
                          <a:latin typeface="Figtree" panose="020B0604020202020204"/>
                          <a:ea typeface="+mn-ea"/>
                          <a:cs typeface="+mn-cs"/>
                        </a:rPr>
                        <a:t>Quarterly Review &amp; Plan – key headlines</a:t>
                      </a:r>
                    </a:p>
                  </a:txBody>
                  <a:tcPr marL="121920" marR="121920" marT="60959" marB="60959" anchor="ctr"/>
                </a:tc>
                <a:extLst>
                  <a:ext uri="{0D108BD9-81ED-4DB2-BD59-A6C34878D82A}">
                    <a16:rowId xmlns:a16="http://schemas.microsoft.com/office/drawing/2014/main" val="3696905313"/>
                  </a:ext>
                </a:extLst>
              </a:tr>
            </a:tbl>
          </a:graphicData>
        </a:graphic>
      </p:graphicFrame>
      <p:sp>
        <p:nvSpPr>
          <p:cNvPr id="28" name="TextBox 27">
            <a:extLst>
              <a:ext uri="{FF2B5EF4-FFF2-40B4-BE49-F238E27FC236}">
                <a16:creationId xmlns:a16="http://schemas.microsoft.com/office/drawing/2014/main" id="{452BB13F-B33B-6890-AFA7-4B18B8E74D20}"/>
              </a:ext>
            </a:extLst>
          </p:cNvPr>
          <p:cNvSpPr txBox="1"/>
          <p:nvPr/>
        </p:nvSpPr>
        <p:spPr>
          <a:xfrm>
            <a:off x="129529" y="568348"/>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Webinar: </a:t>
            </a:r>
          </a:p>
        </p:txBody>
      </p:sp>
      <p:graphicFrame>
        <p:nvGraphicFramePr>
          <p:cNvPr id="29" name="Table 28">
            <a:extLst>
              <a:ext uri="{FF2B5EF4-FFF2-40B4-BE49-F238E27FC236}">
                <a16:creationId xmlns:a16="http://schemas.microsoft.com/office/drawing/2014/main" id="{5EC41A98-4B28-3B93-27F8-859795EDA78F}"/>
              </a:ext>
            </a:extLst>
          </p:cNvPr>
          <p:cNvGraphicFramePr>
            <a:graphicFrameLocks noGrp="1"/>
          </p:cNvGraphicFramePr>
          <p:nvPr>
            <p:extLst>
              <p:ext uri="{D42A27DB-BD31-4B8C-83A1-F6EECF244321}">
                <p14:modId xmlns:p14="http://schemas.microsoft.com/office/powerpoint/2010/main" val="1930694851"/>
              </p:ext>
            </p:extLst>
          </p:nvPr>
        </p:nvGraphicFramePr>
        <p:xfrm>
          <a:off x="218018" y="2989362"/>
          <a:ext cx="10902267" cy="3427149"/>
        </p:xfrm>
        <a:graphic>
          <a:graphicData uri="http://schemas.openxmlformats.org/drawingml/2006/table">
            <a:tbl>
              <a:tblPr firstRow="1" bandRow="1">
                <a:tableStyleId>{69012ECD-51FC-41F1-AA8D-1B2483CD663E}</a:tableStyleId>
              </a:tblPr>
              <a:tblGrid>
                <a:gridCol w="2820151">
                  <a:extLst>
                    <a:ext uri="{9D8B030D-6E8A-4147-A177-3AD203B41FA5}">
                      <a16:colId xmlns:a16="http://schemas.microsoft.com/office/drawing/2014/main" val="3740012327"/>
                    </a:ext>
                  </a:extLst>
                </a:gridCol>
                <a:gridCol w="8082116">
                  <a:extLst>
                    <a:ext uri="{9D8B030D-6E8A-4147-A177-3AD203B41FA5}">
                      <a16:colId xmlns:a16="http://schemas.microsoft.com/office/drawing/2014/main" val="1360464723"/>
                    </a:ext>
                  </a:extLst>
                </a:gridCol>
              </a:tblGrid>
              <a:tr h="345440">
                <a:tc>
                  <a:txBody>
                    <a:bodyPr/>
                    <a:lstStyle/>
                    <a:p>
                      <a:r>
                        <a:rPr lang="en-GB" sz="1500">
                          <a:latin typeface="Figtree" panose="020B0604020202020204"/>
                        </a:rPr>
                        <a:t>Date</a:t>
                      </a:r>
                    </a:p>
                  </a:txBody>
                  <a:tcPr marL="121920" marR="121920" marT="60960" marB="60960">
                    <a:solidFill>
                      <a:srgbClr val="4D38F5"/>
                    </a:solidFill>
                  </a:tcPr>
                </a:tc>
                <a:tc>
                  <a:txBody>
                    <a:bodyPr/>
                    <a:lstStyle/>
                    <a:p>
                      <a:r>
                        <a:rPr lang="en-GB" sz="1500">
                          <a:latin typeface="Figtree" panose="020B0604020202020204"/>
                        </a:rPr>
                        <a:t>Agenda</a:t>
                      </a:r>
                    </a:p>
                  </a:txBody>
                  <a:tcPr marL="121920" marR="121920" marT="60960" marB="60960">
                    <a:solidFill>
                      <a:srgbClr val="4D38F5"/>
                    </a:solidFill>
                  </a:tcPr>
                </a:tc>
                <a:extLst>
                  <a:ext uri="{0D108BD9-81ED-4DB2-BD59-A6C34878D82A}">
                    <a16:rowId xmlns:a16="http://schemas.microsoft.com/office/drawing/2014/main" val="2578189609"/>
                  </a:ext>
                </a:extLst>
              </a:tr>
              <a:tr h="335280">
                <a:tc>
                  <a:txBody>
                    <a:bodyPr/>
                    <a:lstStyle/>
                    <a:p>
                      <a:r>
                        <a:rPr lang="en-GB" sz="1400">
                          <a:latin typeface="Figtree" panose="020B0604020202020204"/>
                        </a:rPr>
                        <a:t>22</a:t>
                      </a:r>
                      <a:r>
                        <a:rPr lang="en-GB" sz="1400" baseline="30000">
                          <a:latin typeface="Figtree" panose="020B0604020202020204"/>
                        </a:rPr>
                        <a:t>nd</a:t>
                      </a:r>
                      <a:r>
                        <a:rPr lang="en-GB" sz="1400">
                          <a:latin typeface="Figtree" panose="020B0604020202020204"/>
                        </a:rPr>
                        <a:t> April 2026 ✅</a:t>
                      </a:r>
                    </a:p>
                  </a:txBody>
                  <a:tcPr marL="121920" marR="121920" marT="60960" marB="60960"/>
                </a:tc>
                <a:tc>
                  <a:txBody>
                    <a:bodyPr/>
                    <a:lstStyle/>
                    <a:p>
                      <a:pPr marL="0" marR="0" lvl="0" indent="0" algn="l">
                        <a:lnSpc>
                          <a:spcPct val="100000"/>
                        </a:lnSpc>
                        <a:spcBef>
                          <a:spcPts val="0"/>
                        </a:spcBef>
                        <a:spcAft>
                          <a:spcPts val="0"/>
                        </a:spcAft>
                        <a:buNone/>
                      </a:pPr>
                      <a:r>
                        <a:rPr lang="en-GB" sz="1400" kern="1200">
                          <a:solidFill>
                            <a:schemeClr val="tx1"/>
                          </a:solidFill>
                          <a:latin typeface="Figtree" panose="020B0604020202020204"/>
                          <a:ea typeface="+mn-ea"/>
                          <a:cs typeface="+mn-cs"/>
                        </a:rPr>
                        <a:t>Tariff Interoperability &amp; CCS alignment</a:t>
                      </a:r>
                      <a:endParaRPr lang="en-GB" sz="1400" i="1"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2489487174"/>
                  </a:ext>
                </a:extLst>
              </a:tr>
              <a:tr h="335280">
                <a:tc>
                  <a:txBody>
                    <a:bodyPr/>
                    <a:lstStyle/>
                    <a:p>
                      <a:r>
                        <a:rPr lang="en-GB" sz="1400">
                          <a:latin typeface="Figtree" panose="020B0604020202020204"/>
                        </a:rPr>
                        <a:t>7</a:t>
                      </a:r>
                      <a:r>
                        <a:rPr lang="en-GB" sz="1400" baseline="30000">
                          <a:latin typeface="Figtree" panose="020B0604020202020204"/>
                        </a:rPr>
                        <a:t>th</a:t>
                      </a:r>
                      <a:r>
                        <a:rPr lang="en-GB" sz="1400">
                          <a:latin typeface="Figtree" panose="020B0604020202020204"/>
                        </a:rPr>
                        <a:t> May 2026 ✅</a:t>
                      </a:r>
                    </a:p>
                  </a:txBody>
                  <a:tcPr marL="121920" marR="121920" marT="60960" marB="60960"/>
                </a:tc>
                <a:tc>
                  <a:txBody>
                    <a:bodyPr/>
                    <a:lstStyle/>
                    <a:p>
                      <a:pPr marL="0" lvl="0" algn="l">
                        <a:buNone/>
                      </a:pPr>
                      <a:r>
                        <a:rPr lang="en-GB" sz="1400" kern="1200">
                          <a:solidFill>
                            <a:schemeClr val="tx1"/>
                          </a:solidFill>
                          <a:latin typeface="Figtree" panose="020B0604020202020204"/>
                          <a:ea typeface="+mn-ea"/>
                          <a:cs typeface="+mn-cs"/>
                        </a:rPr>
                        <a:t>UX – CCS Wave 1 Research Findings &amp; Accessibility</a:t>
                      </a:r>
                    </a:p>
                  </a:txBody>
                  <a:tcPr marL="121920" marR="121920" marT="60960" marB="60960" anchor="ctr"/>
                </a:tc>
                <a:extLst>
                  <a:ext uri="{0D108BD9-81ED-4DB2-BD59-A6C34878D82A}">
                    <a16:rowId xmlns:a16="http://schemas.microsoft.com/office/drawing/2014/main" val="4139299493"/>
                  </a:ext>
                </a:extLst>
              </a:tr>
              <a:tr h="335280">
                <a:tc>
                  <a:txBody>
                    <a:bodyPr/>
                    <a:lstStyle/>
                    <a:p>
                      <a:r>
                        <a:rPr lang="en-GB" sz="1400">
                          <a:latin typeface="Figtree" panose="020B0604020202020204"/>
                        </a:rPr>
                        <a:t>21</a:t>
                      </a:r>
                      <a:r>
                        <a:rPr lang="en-GB" sz="1400" baseline="30000">
                          <a:latin typeface="Figtree" panose="020B0604020202020204"/>
                        </a:rPr>
                        <a:t>st</a:t>
                      </a:r>
                      <a:r>
                        <a:rPr lang="en-GB" sz="1400">
                          <a:latin typeface="Figtree" panose="020B0604020202020204"/>
                        </a:rPr>
                        <a:t> May 2026 ✅</a:t>
                      </a:r>
                    </a:p>
                  </a:txBody>
                  <a:tcPr marL="121920" marR="121920" marT="60960" marB="60960"/>
                </a:tc>
                <a:tc>
                  <a:txBody>
                    <a:bodyPr/>
                    <a:lstStyle/>
                    <a:p>
                      <a:pPr marL="0" marR="0" lvl="0" indent="0" algn="l" rtl="0" eaLnBrk="1" fontAlgn="auto" latinLnBrk="0" hangingPunct="1">
                        <a:lnSpc>
                          <a:spcPct val="100000"/>
                        </a:lnSpc>
                        <a:spcBef>
                          <a:spcPts val="0"/>
                        </a:spcBef>
                        <a:spcAft>
                          <a:spcPts val="0"/>
                        </a:spcAft>
                        <a:buClrTx/>
                        <a:buSzTx/>
                        <a:buFontTx/>
                        <a:buNone/>
                      </a:pPr>
                      <a:r>
                        <a:rPr lang="en-GB" sz="1400" kern="1200">
                          <a:solidFill>
                            <a:schemeClr val="tx1"/>
                          </a:solidFill>
                          <a:latin typeface="Figtree" panose="020B0604020202020204"/>
                          <a:ea typeface="+mn-ea"/>
                          <a:cs typeface="+mn-cs"/>
                        </a:rPr>
                        <a:t>Trust Framework Partner update following </a:t>
                      </a:r>
                      <a:r>
                        <a:rPr lang="en-GB" sz="1400" kern="1200">
                          <a:solidFill>
                            <a:schemeClr val="tx1"/>
                          </a:solidFill>
                          <a:latin typeface="Figtree" panose="020B0604020202020204"/>
                          <a:ea typeface="+mn-ea"/>
                          <a:cs typeface="+mn-cs"/>
                          <a:hlinkClick r:id="rId4"/>
                        </a:rPr>
                        <a:t>announcement</a:t>
                      </a:r>
                      <a:endParaRPr lang="en-GB" sz="1400" kern="1200">
                        <a:solidFill>
                          <a:schemeClr val="tx1"/>
                        </a:solidFill>
                        <a:latin typeface="Figtree" panose="020B0604020202020204"/>
                        <a:ea typeface="+mn-ea"/>
                        <a:cs typeface="+mn-cs"/>
                      </a:endParaRPr>
                    </a:p>
                  </a:txBody>
                  <a:tcPr marL="121920" marR="121920" marT="60960" marB="60960" anchor="ctr"/>
                </a:tc>
                <a:extLst>
                  <a:ext uri="{0D108BD9-81ED-4DB2-BD59-A6C34878D82A}">
                    <a16:rowId xmlns:a16="http://schemas.microsoft.com/office/drawing/2014/main" val="1531682364"/>
                  </a:ext>
                </a:extLst>
              </a:tr>
              <a:tr h="335280">
                <a:tc>
                  <a:txBody>
                    <a:bodyPr/>
                    <a:lstStyle/>
                    <a:p>
                      <a:r>
                        <a:rPr lang="en-GB" sz="1400">
                          <a:latin typeface="Figtree" panose="020B0604020202020204"/>
                        </a:rPr>
                        <a:t>4</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algn="l" defTabSz="685800" rtl="0" eaLnBrk="1" latinLnBrk="0" hangingPunct="1">
                        <a:buNone/>
                      </a:pPr>
                      <a:r>
                        <a:rPr lang="en-GB" sz="1400" kern="1200">
                          <a:solidFill>
                            <a:schemeClr val="tx1"/>
                          </a:solidFill>
                          <a:latin typeface="Figtree" panose="020B0604020202020204"/>
                          <a:ea typeface="+mn-ea"/>
                          <a:cs typeface="+mn-cs"/>
                        </a:rPr>
                        <a:t>Tech focused - Consent Record Schema (more topics to be added and notified by email)</a:t>
                      </a:r>
                    </a:p>
                  </a:txBody>
                  <a:tcPr marL="121920" marR="121920" marT="60960" marB="60960" anchor="ctr"/>
                </a:tc>
                <a:extLst>
                  <a:ext uri="{0D108BD9-81ED-4DB2-BD59-A6C34878D82A}">
                    <a16:rowId xmlns:a16="http://schemas.microsoft.com/office/drawing/2014/main" val="1450651097"/>
                  </a:ext>
                </a:extLst>
              </a:tr>
              <a:tr h="335280">
                <a:tc>
                  <a:txBody>
                    <a:bodyPr/>
                    <a:lstStyle/>
                    <a:p>
                      <a:r>
                        <a:rPr lang="en-GB" sz="1400">
                          <a:latin typeface="Figtree" panose="020B0604020202020204"/>
                        </a:rPr>
                        <a:t>17</a:t>
                      </a:r>
                      <a:r>
                        <a:rPr lang="en-GB" sz="1400" baseline="30000">
                          <a:latin typeface="Figtree" panose="020B0604020202020204"/>
                        </a:rPr>
                        <a:t>th</a:t>
                      </a:r>
                      <a:r>
                        <a:rPr lang="en-GB" sz="1400">
                          <a:latin typeface="Figtree" panose="020B0604020202020204"/>
                        </a:rPr>
                        <a:t> June 2026✅</a:t>
                      </a:r>
                    </a:p>
                  </a:txBody>
                  <a:tcPr marL="121920" marR="121920" marT="60960" marB="60960"/>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GB" sz="1400" kern="1200">
                          <a:solidFill>
                            <a:schemeClr val="tx1"/>
                          </a:solidFill>
                          <a:latin typeface="Figtree" panose="020B0604020202020204"/>
                          <a:ea typeface="+mn-ea"/>
                          <a:cs typeface="+mn-cs"/>
                        </a:rPr>
                        <a:t>Policy position updates, CCS User platform R&amp;R, RBAC, Auth Roles- Data Share Access</a:t>
                      </a:r>
                    </a:p>
                  </a:txBody>
                  <a:tcPr marL="121920" marR="121920" marT="60960" marB="60960" anchor="ctr"/>
                </a:tc>
                <a:extLst>
                  <a:ext uri="{0D108BD9-81ED-4DB2-BD59-A6C34878D82A}">
                    <a16:rowId xmlns:a16="http://schemas.microsoft.com/office/drawing/2014/main" val="144681485"/>
                  </a:ext>
                </a:extLst>
              </a:tr>
              <a:tr h="466743">
                <a:tc>
                  <a:txBody>
                    <a:bodyPr/>
                    <a:lstStyle/>
                    <a:p>
                      <a:r>
                        <a:rPr lang="en-GB" sz="1400">
                          <a:latin typeface="Figtree" panose="020B0604020202020204"/>
                        </a:rPr>
                        <a:t>1</a:t>
                      </a:r>
                      <a:r>
                        <a:rPr lang="en-GB" sz="1400" baseline="30000">
                          <a:latin typeface="Figtree" panose="020B0604020202020204"/>
                        </a:rPr>
                        <a:t>st</a:t>
                      </a:r>
                      <a:r>
                        <a:rPr lang="en-GB" sz="1400">
                          <a:latin typeface="Figtree" panose="020B0604020202020204"/>
                        </a:rPr>
                        <a:t> 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SEC &amp; REC alignment, Legal Access Agreement, CCS User requirements, CCS Definition</a:t>
                      </a:r>
                    </a:p>
                  </a:txBody>
                  <a:tcPr marL="121920" marR="121920" marT="60960" marB="60960" anchor="ctr"/>
                </a:tc>
                <a:extLst>
                  <a:ext uri="{0D108BD9-81ED-4DB2-BD59-A6C34878D82A}">
                    <a16:rowId xmlns:a16="http://schemas.microsoft.com/office/drawing/2014/main" val="3985924813"/>
                  </a:ext>
                </a:extLst>
              </a:tr>
              <a:tr h="466743">
                <a:tc>
                  <a:txBody>
                    <a:bodyPr/>
                    <a:lstStyle/>
                    <a:p>
                      <a:r>
                        <a:rPr lang="en-GB" sz="1400">
                          <a:latin typeface="Figtree" panose="020B0604020202020204"/>
                        </a:rPr>
                        <a:t>15</a:t>
                      </a:r>
                      <a:r>
                        <a:rPr lang="en-GB" sz="1400" baseline="30000">
                          <a:latin typeface="Figtree" panose="020B0604020202020204"/>
                        </a:rPr>
                        <a:t>th</a:t>
                      </a:r>
                      <a:r>
                        <a:rPr lang="en-GB" sz="1400">
                          <a:latin typeface="Figtree" panose="020B0604020202020204"/>
                        </a:rPr>
                        <a:t> 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IDV Photo- define service driven IDV/ Federated capabilities</a:t>
                      </a:r>
                    </a:p>
                  </a:txBody>
                  <a:tcPr marL="121920" marR="121920" marT="60960" marB="60960" anchor="ctr"/>
                </a:tc>
                <a:extLst>
                  <a:ext uri="{0D108BD9-81ED-4DB2-BD59-A6C34878D82A}">
                    <a16:rowId xmlns:a16="http://schemas.microsoft.com/office/drawing/2014/main" val="113912175"/>
                  </a:ext>
                </a:extLst>
              </a:tr>
              <a:tr h="466743">
                <a:tc>
                  <a:txBody>
                    <a:bodyPr/>
                    <a:lstStyle/>
                    <a:p>
                      <a:r>
                        <a:rPr lang="en-GB" sz="1400" baseline="30000">
                          <a:latin typeface="Figtree" panose="020B0604020202020204"/>
                        </a:rPr>
                        <a:t> </a:t>
                      </a:r>
                      <a:r>
                        <a:rPr lang="en-GB" sz="1400" kern="1200">
                          <a:solidFill>
                            <a:schemeClr val="tx1"/>
                          </a:solidFill>
                          <a:latin typeface="Figtree" panose="020B0604020202020204"/>
                          <a:ea typeface="+mn-ea"/>
                          <a:cs typeface="+mn-cs"/>
                        </a:rPr>
                        <a:t>29th </a:t>
                      </a:r>
                      <a:r>
                        <a:rPr lang="en-GB" sz="1400">
                          <a:latin typeface="Figtree" panose="020B0604020202020204"/>
                        </a:rPr>
                        <a:t>July 2026</a:t>
                      </a:r>
                    </a:p>
                  </a:txBody>
                  <a:tcPr marL="121920" marR="121920" marT="60960" marB="60960" anchor="ctr"/>
                </a:tc>
                <a:tc>
                  <a:txBody>
                    <a:bodyPr/>
                    <a:lstStyle/>
                    <a:p>
                      <a:pPr>
                        <a:buNone/>
                      </a:pPr>
                      <a:r>
                        <a:rPr lang="en-GB" sz="1400" kern="1200">
                          <a:solidFill>
                            <a:schemeClr val="tx1"/>
                          </a:solidFill>
                          <a:latin typeface="Figtree" panose="020B0604020202020204"/>
                          <a:ea typeface="+mn-ea"/>
                          <a:cs typeface="+mn-cs"/>
                        </a:rPr>
                        <a:t>topics to be added and notified by email</a:t>
                      </a:r>
                    </a:p>
                  </a:txBody>
                  <a:tcPr marL="121920" marR="121920" marT="60960" marB="60960" anchor="ctr"/>
                </a:tc>
                <a:extLst>
                  <a:ext uri="{0D108BD9-81ED-4DB2-BD59-A6C34878D82A}">
                    <a16:rowId xmlns:a16="http://schemas.microsoft.com/office/drawing/2014/main" val="862225513"/>
                  </a:ext>
                </a:extLst>
              </a:tr>
            </a:tbl>
          </a:graphicData>
        </a:graphic>
      </p:graphicFrame>
      <p:sp>
        <p:nvSpPr>
          <p:cNvPr id="30" name="TextBox 29">
            <a:extLst>
              <a:ext uri="{FF2B5EF4-FFF2-40B4-BE49-F238E27FC236}">
                <a16:creationId xmlns:a16="http://schemas.microsoft.com/office/drawing/2014/main" id="{D241744F-E241-D1BD-FC06-0F15A7B26FFF}"/>
              </a:ext>
            </a:extLst>
          </p:cNvPr>
          <p:cNvSpPr txBox="1"/>
          <p:nvPr/>
        </p:nvSpPr>
        <p:spPr>
          <a:xfrm>
            <a:off x="129529" y="2633243"/>
            <a:ext cx="6096000" cy="318100"/>
          </a:xfrm>
          <a:prstGeom prst="rect">
            <a:avLst/>
          </a:prstGeom>
          <a:noFill/>
        </p:spPr>
        <p:txBody>
          <a:bodyPr wrap="square">
            <a:spAutoFit/>
          </a:bodyPr>
          <a:lstStyle/>
          <a:p>
            <a:pPr defTabSz="1219170">
              <a:buClr>
                <a:srgbClr val="000000"/>
              </a:buClr>
            </a:pPr>
            <a:r>
              <a:rPr lang="en-GB" sz="1467" b="1" kern="0">
                <a:solidFill>
                  <a:srgbClr val="000000"/>
                </a:solidFill>
                <a:latin typeface="Figtree" panose="020B0604020202020204"/>
                <a:cs typeface="Arial"/>
                <a:sym typeface="Arial"/>
              </a:rPr>
              <a:t>CCS Topic Specific Solution Groups: </a:t>
            </a:r>
          </a:p>
        </p:txBody>
      </p:sp>
    </p:spTree>
    <p:extLst>
      <p:ext uri="{BB962C8B-B14F-4D97-AF65-F5344CB8AC3E}">
        <p14:creationId xmlns:p14="http://schemas.microsoft.com/office/powerpoint/2010/main" val="102819130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694D3-A323-FBDC-D716-29D9DC3CA384}"/>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3F679E5B-1F6F-90E4-D849-34DFC164AA7A}"/>
              </a:ext>
            </a:extLst>
          </p:cNvPr>
          <p:cNvSpPr txBox="1"/>
          <p:nvPr/>
        </p:nvSpPr>
        <p:spPr>
          <a:xfrm>
            <a:off x="154927" y="1"/>
            <a:ext cx="4471127" cy="1323439"/>
          </a:xfrm>
          <a:prstGeom prst="rect">
            <a:avLst/>
          </a:prstGeom>
          <a:noFill/>
        </p:spPr>
        <p:txBody>
          <a:bodyPr wrap="square" rtlCol="0">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defTabSz="914377">
              <a:buClrTx/>
              <a:defRPr/>
            </a:pPr>
            <a:r>
              <a:rPr lang="en-GB" sz="4000" b="1">
                <a:solidFill>
                  <a:srgbClr val="FFFFFF"/>
                </a:solidFill>
                <a:latin typeface="Figtree" panose="020B0604020202020204"/>
                <a:ea typeface="+mn-ea"/>
              </a:rPr>
              <a:t>Retail Energy </a:t>
            </a:r>
          </a:p>
          <a:p>
            <a:pPr defTabSz="914377">
              <a:buClrTx/>
              <a:defRPr/>
            </a:pPr>
            <a:r>
              <a:rPr lang="en-GB" sz="4000" b="1">
                <a:solidFill>
                  <a:srgbClr val="FFFFFF"/>
                </a:solidFill>
                <a:latin typeface="Figtree" panose="020B0604020202020204"/>
                <a:ea typeface="+mn-ea"/>
              </a:rPr>
              <a:t>Code Company</a:t>
            </a:r>
          </a:p>
        </p:txBody>
      </p:sp>
      <p:sp>
        <p:nvSpPr>
          <p:cNvPr id="10" name="Subtitle 2">
            <a:extLst>
              <a:ext uri="{FF2B5EF4-FFF2-40B4-BE49-F238E27FC236}">
                <a16:creationId xmlns:a16="http://schemas.microsoft.com/office/drawing/2014/main" id="{A15E1B69-E493-A923-5952-9EAA418C21CD}"/>
              </a:ext>
            </a:extLst>
          </p:cNvPr>
          <p:cNvSpPr txBox="1">
            <a:spLocks/>
          </p:cNvSpPr>
          <p:nvPr/>
        </p:nvSpPr>
        <p:spPr>
          <a:xfrm>
            <a:off x="154927" y="1318787"/>
            <a:ext cx="3690019" cy="338555"/>
          </a:xfrm>
          <a:prstGeom prst="rect">
            <a:avLst/>
          </a:prstGeom>
        </p:spPr>
        <p:txBody>
          <a:bodyPr>
            <a:normAutofit fontScale="92500"/>
          </a:bodyPr>
          <a:lstStyle>
            <a:defPPr marR="0" lvl="0" algn="l" rtl="0">
              <a:lnSpc>
                <a:spcPct val="100000"/>
              </a:lnSpc>
              <a:spcBef>
                <a:spcPts val="0"/>
              </a:spcBef>
              <a:spcAft>
                <a:spcPts val="0"/>
              </a:spcAft>
            </a:defPPr>
            <a:lvl1pPr marL="228594" marR="0" lvl="0" indent="-228594" algn="l" defTabSz="914377" rtl="0" eaLnBrk="1" latinLnBrk="0" hangingPunct="1">
              <a:lnSpc>
                <a:spcPct val="90000"/>
              </a:lnSpc>
              <a:spcBef>
                <a:spcPts val="1000"/>
              </a:spcBef>
              <a:spcAft>
                <a:spcPts val="0"/>
              </a:spcAft>
              <a:buClr>
                <a:srgbClr val="000000"/>
              </a:buClr>
              <a:buFont typeface="Arial" panose="020B0604020202020204" pitchFamily="34" charset="0"/>
              <a:buChar char="•"/>
              <a:defRPr sz="2800" b="0" i="0" u="none" strike="noStrike" kern="1200" cap="none">
                <a:solidFill>
                  <a:schemeClr val="tx1"/>
                </a:solidFill>
                <a:latin typeface="+mn-lt"/>
                <a:ea typeface="+mn-ea"/>
                <a:cs typeface="+mn-cs"/>
                <a:sym typeface="Arial"/>
              </a:defRPr>
            </a:lvl1pPr>
            <a:lvl2pPr marL="685783" marR="0" lvl="1"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400" b="0" i="0" u="none" strike="noStrike" kern="1200" cap="none">
                <a:solidFill>
                  <a:schemeClr val="tx1"/>
                </a:solidFill>
                <a:latin typeface="+mn-lt"/>
                <a:ea typeface="+mn-ea"/>
                <a:cs typeface="+mn-cs"/>
                <a:sym typeface="Arial"/>
              </a:defRPr>
            </a:lvl2pPr>
            <a:lvl3pPr marL="1142971" marR="0" lvl="2"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2000" b="0" i="0" u="none" strike="noStrike" kern="1200" cap="none">
                <a:solidFill>
                  <a:schemeClr val="tx1"/>
                </a:solidFill>
                <a:latin typeface="+mn-lt"/>
                <a:ea typeface="+mn-ea"/>
                <a:cs typeface="+mn-cs"/>
                <a:sym typeface="Arial"/>
              </a:defRPr>
            </a:lvl3pPr>
            <a:lvl4pPr marL="1600160" marR="0" lvl="3"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4pPr>
            <a:lvl5pPr marL="2057349" marR="0" lvl="4"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5pPr>
            <a:lvl6pPr marL="2514537" marR="0" lvl="5"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6pPr>
            <a:lvl7pPr marL="2971726" marR="0" lvl="6"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7pPr>
            <a:lvl8pPr marL="3428914" marR="0" lvl="7"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8pPr>
            <a:lvl9pPr marL="3886103" marR="0" lvl="8" indent="-228594" algn="l" defTabSz="914377" rtl="0" eaLnBrk="1" latinLnBrk="0" hangingPunct="1">
              <a:lnSpc>
                <a:spcPct val="90000"/>
              </a:lnSpc>
              <a:spcBef>
                <a:spcPts val="500"/>
              </a:spcBef>
              <a:spcAft>
                <a:spcPts val="0"/>
              </a:spcAft>
              <a:buClr>
                <a:srgbClr val="000000"/>
              </a:buClr>
              <a:buFont typeface="Arial" panose="020B0604020202020204" pitchFamily="34" charset="0"/>
              <a:buChar char="•"/>
              <a:defRPr sz="1800" b="0" i="0" u="none" strike="noStrike" kern="1200" cap="none">
                <a:solidFill>
                  <a:schemeClr val="tx1"/>
                </a:solidFill>
                <a:latin typeface="+mn-lt"/>
                <a:ea typeface="+mn-ea"/>
                <a:cs typeface="+mn-cs"/>
                <a:sym typeface="Arial"/>
              </a:defRPr>
            </a:lvl9pPr>
          </a:lstStyle>
          <a:p>
            <a:pPr marL="0" indent="0" defTabSz="914354">
              <a:buClrTx/>
              <a:buNone/>
              <a:defRPr/>
            </a:pPr>
            <a:r>
              <a:rPr lang="en-GB" sz="1400" i="1">
                <a:solidFill>
                  <a:srgbClr val="FFFFFF"/>
                </a:solidFill>
                <a:latin typeface="Playfair Display" pitchFamily="2" charset="0"/>
              </a:rPr>
              <a:t>Building a Retail Energy Market fit for the future</a:t>
            </a:r>
          </a:p>
        </p:txBody>
      </p:sp>
      <p:sp>
        <p:nvSpPr>
          <p:cNvPr id="11" name="TextBox 10">
            <a:extLst>
              <a:ext uri="{FF2B5EF4-FFF2-40B4-BE49-F238E27FC236}">
                <a16:creationId xmlns:a16="http://schemas.microsoft.com/office/drawing/2014/main" id="{569A3FC1-BB22-C2D1-0840-61B94A156840}"/>
              </a:ext>
            </a:extLst>
          </p:cNvPr>
          <p:cNvSpPr txBox="1"/>
          <p:nvPr/>
        </p:nvSpPr>
        <p:spPr>
          <a:xfrm>
            <a:off x="154927" y="2115455"/>
            <a:ext cx="6717821" cy="1384995"/>
          </a:xfrm>
          <a:prstGeom prst="rect">
            <a:avLst/>
          </a:prstGeom>
          <a:noFill/>
        </p:spPr>
        <p:txBody>
          <a:bodyPr wrap="square">
            <a:spAutoFit/>
          </a:bodyPr>
          <a:lstStyle/>
          <a:p>
            <a:pPr defTabSz="914377">
              <a:defRPr/>
            </a:pPr>
            <a:r>
              <a:rPr lang="en-GB" sz="2400" i="1">
                <a:solidFill>
                  <a:srgbClr val="FFFFFF"/>
                </a:solidFill>
                <a:latin typeface="Outfit"/>
                <a:cs typeface="Arial"/>
                <a:sym typeface="Arial"/>
              </a:rPr>
              <a:t>Involved in consumer data and consent in the energy sector? </a:t>
            </a:r>
          </a:p>
          <a:p>
            <a:pPr defTabSz="914377">
              <a:defRPr/>
            </a:pPr>
            <a:endParaRPr lang="en-GB">
              <a:solidFill>
                <a:srgbClr val="FFFFFF"/>
              </a:solidFill>
              <a:latin typeface="Outfit"/>
              <a:cs typeface="Arial"/>
              <a:sym typeface="Arial"/>
            </a:endParaRPr>
          </a:p>
          <a:p>
            <a:pPr defTabSz="914377">
              <a:defRPr/>
            </a:pPr>
            <a:r>
              <a:rPr lang="en-GB">
                <a:solidFill>
                  <a:srgbClr val="FFFFFF"/>
                </a:solidFill>
                <a:latin typeface="Outfit"/>
                <a:cs typeface="Arial"/>
                <a:sym typeface="Arial"/>
              </a:rPr>
              <a:t>Let’s connect.</a:t>
            </a:r>
          </a:p>
        </p:txBody>
      </p:sp>
      <p:sp>
        <p:nvSpPr>
          <p:cNvPr id="12" name="TextBox 11">
            <a:extLst>
              <a:ext uri="{FF2B5EF4-FFF2-40B4-BE49-F238E27FC236}">
                <a16:creationId xmlns:a16="http://schemas.microsoft.com/office/drawing/2014/main" id="{59824D86-832A-DD4A-D6F5-0E53AAFFEF45}"/>
              </a:ext>
            </a:extLst>
          </p:cNvPr>
          <p:cNvSpPr txBox="1"/>
          <p:nvPr/>
        </p:nvSpPr>
        <p:spPr>
          <a:xfrm>
            <a:off x="154927" y="4031570"/>
            <a:ext cx="6943964" cy="1384995"/>
          </a:xfrm>
          <a:prstGeom prst="rect">
            <a:avLst/>
          </a:prstGeom>
          <a:noFill/>
        </p:spPr>
        <p:txBody>
          <a:bodyPr wrap="square">
            <a:spAutoFit/>
          </a:bodyPr>
          <a:lstStyle/>
          <a:p>
            <a:pPr defTabSz="914377">
              <a:defRPr/>
            </a:pPr>
            <a:r>
              <a:rPr lang="en-GB" sz="1600">
                <a:solidFill>
                  <a:srgbClr val="FFFFFF"/>
                </a:solidFill>
                <a:latin typeface="Outfit"/>
                <a:ea typeface="Aptos" panose="020B0004020202020204" pitchFamily="34" charset="0"/>
                <a:cs typeface="Aptos" panose="020B0004020202020204" pitchFamily="34" charset="0"/>
                <a:sym typeface="Arial"/>
              </a:rPr>
              <a:t>The Consumer Consent Project is live, and we want to hear from you. Whether you have a question or concern or want to stay in the loop, our team is here to collaborate.</a:t>
            </a:r>
          </a:p>
          <a:p>
            <a:pPr defTabSz="914377">
              <a:defRPr/>
            </a:pPr>
            <a:endParaRPr lang="en-GB">
              <a:solidFill>
                <a:srgbClr val="FFFFFF"/>
              </a:solidFill>
              <a:latin typeface="Aptos" panose="020B0004020202020204" pitchFamily="34" charset="0"/>
              <a:ea typeface="Aptos" panose="020B0004020202020204" pitchFamily="34" charset="0"/>
              <a:cs typeface="Aptos" panose="020B0004020202020204" pitchFamily="34" charset="0"/>
              <a:sym typeface="Arial"/>
            </a:endParaRPr>
          </a:p>
          <a:p>
            <a:pPr defTabSz="914377">
              <a:defRPr/>
            </a:pPr>
            <a:r>
              <a:rPr lang="en-GB" b="1">
                <a:solidFill>
                  <a:srgbClr val="FFFFFF"/>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b="1">
                <a:solidFill>
                  <a:srgbClr val="FFFFFF"/>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b="1" u="sng">
                <a:solidFill>
                  <a:srgbClr val="FFFFFF"/>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b="1">
                <a:solidFill>
                  <a:srgbClr val="FFFFFF"/>
                </a:solidFill>
                <a:latin typeface="Outfit"/>
                <a:ea typeface="Aptos" panose="020B0004020202020204" pitchFamily="34" charset="0"/>
                <a:cs typeface="Aptos" panose="020B0004020202020204" pitchFamily="34" charset="0"/>
                <a:sym typeface="Arial"/>
              </a:rPr>
              <a:t> </a:t>
            </a:r>
          </a:p>
        </p:txBody>
      </p:sp>
      <p:sp>
        <p:nvSpPr>
          <p:cNvPr id="13" name="TextBox 12">
            <a:extLst>
              <a:ext uri="{FF2B5EF4-FFF2-40B4-BE49-F238E27FC236}">
                <a16:creationId xmlns:a16="http://schemas.microsoft.com/office/drawing/2014/main" id="{F7E3F10C-9184-2360-78AE-7EA0EC54789D}"/>
              </a:ext>
            </a:extLst>
          </p:cNvPr>
          <p:cNvSpPr txBox="1"/>
          <p:nvPr/>
        </p:nvSpPr>
        <p:spPr>
          <a:xfrm>
            <a:off x="194788" y="5597681"/>
            <a:ext cx="6098389" cy="584775"/>
          </a:xfrm>
          <a:prstGeom prst="rect">
            <a:avLst/>
          </a:prstGeom>
          <a:noFill/>
        </p:spPr>
        <p:txBody>
          <a:bodyPr wrap="square">
            <a:spAutoFit/>
          </a:bodyPr>
          <a:lstStyle/>
          <a:p>
            <a:pPr defTabSz="914377">
              <a:defRPr/>
            </a:pPr>
            <a:r>
              <a:rPr lang="en-GB" sz="1600">
                <a:solidFill>
                  <a:srgbClr val="FFFFFF"/>
                </a:solidFill>
                <a:latin typeface="Outfit"/>
                <a:cs typeface="Arial"/>
                <a:sym typeface="Arial"/>
              </a:rPr>
              <a:t>Your feedback plays a key role in shaping a secure, consumer-centric solution.</a:t>
            </a:r>
          </a:p>
        </p:txBody>
      </p:sp>
      <p:sp>
        <p:nvSpPr>
          <p:cNvPr id="15" name="TextBox 14">
            <a:extLst>
              <a:ext uri="{FF2B5EF4-FFF2-40B4-BE49-F238E27FC236}">
                <a16:creationId xmlns:a16="http://schemas.microsoft.com/office/drawing/2014/main" id="{978FEE3C-F5C4-28CC-7037-F8CBBE56FC35}"/>
              </a:ext>
            </a:extLst>
          </p:cNvPr>
          <p:cNvSpPr txBox="1"/>
          <p:nvPr/>
        </p:nvSpPr>
        <p:spPr>
          <a:xfrm>
            <a:off x="7436019" y="2043640"/>
            <a:ext cx="3962400" cy="748795"/>
          </a:xfrm>
          <a:prstGeom prst="rect">
            <a:avLst/>
          </a:prstGeom>
          <a:noFill/>
        </p:spPr>
        <p:txBody>
          <a:bodyPr wrap="square">
            <a:spAutoFit/>
          </a:bodyPr>
          <a:lstStyle/>
          <a:p>
            <a:pPr defTabSz="1219170">
              <a:buClr>
                <a:srgbClr val="000000"/>
              </a:buClr>
            </a:pPr>
            <a:r>
              <a:rPr lang="en-US" sz="2133" b="1" kern="0">
                <a:solidFill>
                  <a:srgbClr val="1EF395"/>
                </a:solidFill>
                <a:latin typeface="Arial"/>
                <a:cs typeface="Arial"/>
                <a:sym typeface="Arial"/>
              </a:rPr>
              <a:t>Get Involved in Developing Consumer Consent (MMP)</a:t>
            </a:r>
          </a:p>
        </p:txBody>
      </p:sp>
      <p:pic>
        <p:nvPicPr>
          <p:cNvPr id="18" name="Picture 17">
            <a:extLst>
              <a:ext uri="{FF2B5EF4-FFF2-40B4-BE49-F238E27FC236}">
                <a16:creationId xmlns:a16="http://schemas.microsoft.com/office/drawing/2014/main" id="{6E0D56C7-0396-A68C-B620-41A0F0A24279}"/>
              </a:ext>
            </a:extLst>
          </p:cNvPr>
          <p:cNvPicPr>
            <a:picLocks noChangeAspect="1"/>
          </p:cNvPicPr>
          <p:nvPr/>
        </p:nvPicPr>
        <p:blipFill>
          <a:blip r:embed="rId3"/>
          <a:stretch>
            <a:fillRect/>
          </a:stretch>
        </p:blipFill>
        <p:spPr>
          <a:xfrm>
            <a:off x="8136559" y="3483999"/>
            <a:ext cx="2210663" cy="2210663"/>
          </a:xfrm>
          <a:prstGeom prst="rect">
            <a:avLst/>
          </a:prstGeom>
        </p:spPr>
      </p:pic>
      <p:sp>
        <p:nvSpPr>
          <p:cNvPr id="20" name="TextBox 19">
            <a:extLst>
              <a:ext uri="{FF2B5EF4-FFF2-40B4-BE49-F238E27FC236}">
                <a16:creationId xmlns:a16="http://schemas.microsoft.com/office/drawing/2014/main" id="{395A4677-04C6-ECA1-E722-FBC6B0A5AB17}"/>
              </a:ext>
            </a:extLst>
          </p:cNvPr>
          <p:cNvSpPr txBox="1"/>
          <p:nvPr/>
        </p:nvSpPr>
        <p:spPr>
          <a:xfrm>
            <a:off x="7787149" y="2799487"/>
            <a:ext cx="3480620" cy="543867"/>
          </a:xfrm>
          <a:prstGeom prst="rect">
            <a:avLst/>
          </a:prstGeom>
          <a:noFill/>
        </p:spPr>
        <p:txBody>
          <a:bodyPr wrap="square">
            <a:spAutoFit/>
          </a:bodyPr>
          <a:lstStyle/>
          <a:p>
            <a:pPr defTabSz="1219170">
              <a:buClr>
                <a:srgbClr val="000000"/>
              </a:buClr>
            </a:pPr>
            <a:r>
              <a:rPr lang="en-US" sz="1467" i="1" kern="0">
                <a:solidFill>
                  <a:prstClr val="white"/>
                </a:solidFill>
                <a:latin typeface="Arial"/>
                <a:cs typeface="Arial"/>
                <a:sym typeface="Arial"/>
              </a:rPr>
              <a:t>Help shape a practical, consumer-centred approach to consent</a:t>
            </a:r>
          </a:p>
        </p:txBody>
      </p:sp>
      <p:grpSp>
        <p:nvGrpSpPr>
          <p:cNvPr id="24" name="Group 23">
            <a:extLst>
              <a:ext uri="{FF2B5EF4-FFF2-40B4-BE49-F238E27FC236}">
                <a16:creationId xmlns:a16="http://schemas.microsoft.com/office/drawing/2014/main" id="{5EE1AABE-4C96-2E34-637B-ADE9C5663459}"/>
              </a:ext>
            </a:extLst>
          </p:cNvPr>
          <p:cNvGrpSpPr/>
          <p:nvPr/>
        </p:nvGrpSpPr>
        <p:grpSpPr>
          <a:xfrm>
            <a:off x="8136560" y="5804658"/>
            <a:ext cx="2210661" cy="664969"/>
            <a:chOff x="6102419" y="4370780"/>
            <a:chExt cx="1657996" cy="540434"/>
          </a:xfrm>
        </p:grpSpPr>
        <p:sp>
          <p:nvSpPr>
            <p:cNvPr id="23" name="Right Triangle 22">
              <a:extLst>
                <a:ext uri="{FF2B5EF4-FFF2-40B4-BE49-F238E27FC236}">
                  <a16:creationId xmlns:a16="http://schemas.microsoft.com/office/drawing/2014/main" id="{80163F32-8DAF-4D87-B74A-D9034A93A2BC}"/>
                </a:ext>
              </a:extLst>
            </p:cNvPr>
            <p:cNvSpPr/>
            <p:nvPr/>
          </p:nvSpPr>
          <p:spPr>
            <a:xfrm rot="8136603">
              <a:off x="6695981" y="4370780"/>
              <a:ext cx="470870" cy="454869"/>
            </a:xfrm>
            <a:prstGeom prst="rtTriangle">
              <a:avLst/>
            </a:prstGeom>
            <a:solidFill>
              <a:srgbClr val="4D38F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endParaRPr lang="en-GB" sz="1867" kern="0">
                <a:solidFill>
                  <a:prstClr val="white"/>
                </a:solidFill>
                <a:latin typeface="Aptos" panose="02110004020202020204"/>
                <a:sym typeface="Arial"/>
              </a:endParaRPr>
            </a:p>
          </p:txBody>
        </p:sp>
        <p:sp>
          <p:nvSpPr>
            <p:cNvPr id="22" name="Rectangle: Rounded Corners 21">
              <a:extLst>
                <a:ext uri="{FF2B5EF4-FFF2-40B4-BE49-F238E27FC236}">
                  <a16:creationId xmlns:a16="http://schemas.microsoft.com/office/drawing/2014/main" id="{1E2EE2A7-986E-0AE2-5D01-EA829E258A3F}"/>
                </a:ext>
              </a:extLst>
            </p:cNvPr>
            <p:cNvSpPr/>
            <p:nvPr/>
          </p:nvSpPr>
          <p:spPr>
            <a:xfrm>
              <a:off x="6102419" y="4513008"/>
              <a:ext cx="1657996" cy="398206"/>
            </a:xfrm>
            <a:prstGeom prst="roundRect">
              <a:avLst/>
            </a:prstGeom>
            <a:solidFill>
              <a:srgbClr val="4D38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1219170">
                <a:buClr>
                  <a:srgbClr val="000000"/>
                </a:buClr>
              </a:pPr>
              <a:r>
                <a:rPr lang="en-GB" sz="1867" i="1" kern="0">
                  <a:solidFill>
                    <a:prstClr val="white"/>
                  </a:solidFill>
                  <a:latin typeface="Aptos" panose="02110004020202020204"/>
                  <a:sym typeface="Arial"/>
                </a:rPr>
                <a:t>Scan me!</a:t>
              </a:r>
            </a:p>
          </p:txBody>
        </p:sp>
      </p:grpSp>
    </p:spTree>
    <p:extLst>
      <p:ext uri="{BB962C8B-B14F-4D97-AF65-F5344CB8AC3E}">
        <p14:creationId xmlns:p14="http://schemas.microsoft.com/office/powerpoint/2010/main" val="3589583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2A830-D74A-9FFD-B5F0-99A8ACB1C69A}"/>
              </a:ext>
            </a:extLst>
          </p:cNvPr>
          <p:cNvSpPr>
            <a:spLocks noGrp="1"/>
          </p:cNvSpPr>
          <p:nvPr>
            <p:ph type="title"/>
          </p:nvPr>
        </p:nvSpPr>
        <p:spPr/>
        <p:txBody>
          <a:bodyPr/>
          <a:lstStyle/>
          <a:p>
            <a:r>
              <a:rPr lang="en-GB"/>
              <a:t>Appendix</a:t>
            </a:r>
          </a:p>
        </p:txBody>
      </p:sp>
    </p:spTree>
    <p:extLst>
      <p:ext uri="{BB962C8B-B14F-4D97-AF65-F5344CB8AC3E}">
        <p14:creationId xmlns:p14="http://schemas.microsoft.com/office/powerpoint/2010/main" val="3209587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2B9CF9-92E3-F157-5C3F-D990E83C3AAB}"/>
            </a:ext>
          </a:extLst>
        </p:cNvPr>
        <p:cNvGrpSpPr/>
        <p:nvPr/>
      </p:nvGrpSpPr>
      <p:grpSpPr>
        <a:xfrm>
          <a:off x="0" y="0"/>
          <a:ext cx="0" cy="0"/>
          <a:chOff x="0" y="0"/>
          <a:chExt cx="0" cy="0"/>
        </a:xfrm>
      </p:grpSpPr>
      <p:sp>
        <p:nvSpPr>
          <p:cNvPr id="7" name="Google Shape;65;p14">
            <a:extLst>
              <a:ext uri="{FF2B5EF4-FFF2-40B4-BE49-F238E27FC236}">
                <a16:creationId xmlns:a16="http://schemas.microsoft.com/office/drawing/2014/main" id="{BB01F8AF-1648-C89D-B97F-5921D765DE16}"/>
              </a:ext>
            </a:extLst>
          </p:cNvPr>
          <p:cNvSpPr txBox="1">
            <a:spLocks noGrp="1"/>
          </p:cNvSpPr>
          <p:nvPr>
            <p:ph type="title"/>
          </p:nvPr>
        </p:nvSpPr>
        <p:spPr>
          <a:xfrm>
            <a:off x="22031" y="140891"/>
            <a:ext cx="10515600" cy="763182"/>
          </a:xfrm>
          <a:prstGeom prst="rect">
            <a:avLst/>
          </a:prstGeom>
          <a:noFill/>
          <a:ln>
            <a:noFill/>
          </a:ln>
        </p:spPr>
        <p:txBody>
          <a:bodyPr spcFirstLastPara="1" vert="horz" wrap="square" lIns="121900" tIns="121900" rIns="121900" bIns="121900" rtlCol="0" anchor="t" anchorCtr="0">
            <a:spAutoFit/>
          </a:bodyPr>
          <a:lstStyle/>
          <a:p>
            <a:pPr defTabSz="1219050">
              <a:defRPr/>
            </a:pPr>
            <a:r>
              <a:rPr lang="en-GB" b="1">
                <a:solidFill>
                  <a:srgbClr val="021E5E"/>
                </a:solidFill>
                <a:latin typeface="Outfit"/>
                <a:cs typeface="Times New Roman" panose="02020603050405020304" pitchFamily="18" charset="0"/>
              </a:rPr>
              <a:t>Consumer</a:t>
            </a:r>
            <a:r>
              <a:rPr lang="en-GB" sz="3733" b="1">
                <a:solidFill>
                  <a:srgbClr val="021E5E"/>
                </a:solidFill>
                <a:latin typeface="Outfit"/>
                <a:cs typeface="Times New Roman" panose="02020603050405020304" pitchFamily="18" charset="0"/>
              </a:rPr>
              <a:t> Consent Project Team </a:t>
            </a:r>
            <a:endParaRPr lang="en-GB" b="1">
              <a:solidFill>
                <a:srgbClr val="002060"/>
              </a:solidFill>
              <a:latin typeface="Figtree" panose="020B0604020202020204"/>
              <a:cs typeface="Segoe UI Light" panose="020B0502040204020203" pitchFamily="34" charset="0"/>
            </a:endParaRPr>
          </a:p>
        </p:txBody>
      </p:sp>
      <p:sp>
        <p:nvSpPr>
          <p:cNvPr id="4" name="TextBox 3">
            <a:extLst>
              <a:ext uri="{FF2B5EF4-FFF2-40B4-BE49-F238E27FC236}">
                <a16:creationId xmlns:a16="http://schemas.microsoft.com/office/drawing/2014/main" id="{18978754-1C70-29E7-BA81-654E0C9B35E0}"/>
              </a:ext>
            </a:extLst>
          </p:cNvPr>
          <p:cNvSpPr txBox="1"/>
          <p:nvPr/>
        </p:nvSpPr>
        <p:spPr>
          <a:xfrm>
            <a:off x="314423" y="6042633"/>
            <a:ext cx="7377920" cy="379656"/>
          </a:xfrm>
          <a:prstGeom prst="rect">
            <a:avLst/>
          </a:prstGeom>
          <a:noFill/>
        </p:spPr>
        <p:txBody>
          <a:bodyPr wrap="square">
            <a:spAutoFit/>
          </a:bodyPr>
          <a:lstStyle/>
          <a:p>
            <a:pPr defTabSz="914377">
              <a:defRPr/>
            </a:pPr>
            <a:r>
              <a:rPr lang="en-GB" sz="1867" b="1">
                <a:solidFill>
                  <a:srgbClr val="201E2E"/>
                </a:solidFill>
                <a:latin typeface="Segoe UI Emoji" panose="020B0502040204020203" pitchFamily="34" charset="0"/>
                <a:ea typeface="Aptos" panose="020B0004020202020204" pitchFamily="34" charset="0"/>
                <a:cs typeface="Segoe UI Emoji" panose="020B0502040204020203" pitchFamily="34" charset="0"/>
                <a:sym typeface="Arial"/>
              </a:rPr>
              <a:t>📩</a:t>
            </a:r>
            <a:r>
              <a:rPr lang="en-GB" sz="1867" b="1">
                <a:solidFill>
                  <a:srgbClr val="201E2E"/>
                </a:solidFill>
                <a:latin typeface="Aptos" panose="020B0004020202020204" pitchFamily="34" charset="0"/>
                <a:ea typeface="Aptos" panose="020B0004020202020204" pitchFamily="34" charset="0"/>
                <a:cs typeface="Aptos" panose="020B0004020202020204" pitchFamily="34" charset="0"/>
                <a:sym typeface="Arial"/>
              </a:rPr>
              <a:t> Reach us at: </a:t>
            </a:r>
            <a:r>
              <a:rPr lang="en-GB" sz="1867" b="1" u="sng">
                <a:solidFill>
                  <a:srgbClr val="201E2E"/>
                </a:solidFill>
                <a:latin typeface="Outfit"/>
                <a:ea typeface="Aptos" panose="020B0004020202020204" pitchFamily="34" charset="0"/>
                <a:cs typeface="Aptos" panose="020B0004020202020204" pitchFamily="34" charset="0"/>
                <a:sym typeface="Arial"/>
                <a:hlinkClick r:id="rId2">
                  <a:extLst>
                    <a:ext uri="{A12FA001-AC4F-418D-AE19-62706E023703}">
                      <ahyp:hlinkClr xmlns:ahyp="http://schemas.microsoft.com/office/drawing/2018/hyperlinkcolor" val="tx"/>
                    </a:ext>
                  </a:extLst>
                </a:hlinkClick>
              </a:rPr>
              <a:t>consumerconsent@retailenergycode.co.uk</a:t>
            </a:r>
            <a:r>
              <a:rPr lang="en-GB" sz="1867" b="1">
                <a:solidFill>
                  <a:srgbClr val="201E2E"/>
                </a:solidFill>
                <a:latin typeface="Outfit"/>
                <a:ea typeface="Aptos" panose="020B0004020202020204" pitchFamily="34" charset="0"/>
                <a:cs typeface="Aptos" panose="020B0004020202020204" pitchFamily="34" charset="0"/>
                <a:sym typeface="Arial"/>
              </a:rPr>
              <a:t> </a:t>
            </a:r>
          </a:p>
        </p:txBody>
      </p:sp>
      <p:sp>
        <p:nvSpPr>
          <p:cNvPr id="5" name="Rectangle 4">
            <a:extLst>
              <a:ext uri="{FF2B5EF4-FFF2-40B4-BE49-F238E27FC236}">
                <a16:creationId xmlns:a16="http://schemas.microsoft.com/office/drawing/2014/main" id="{7A206C6F-B4CA-3255-6DFC-B708CEA006C6}"/>
              </a:ext>
            </a:extLst>
          </p:cNvPr>
          <p:cNvSpPr/>
          <p:nvPr/>
        </p:nvSpPr>
        <p:spPr>
          <a:xfrm>
            <a:off x="878563" y="2509421"/>
            <a:ext cx="2563205"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Michael Walsh</a:t>
            </a:r>
            <a:endParaRPr lang="en-GB" sz="2400" b="1" kern="0">
              <a:solidFill>
                <a:srgbClr val="FFFFFF"/>
              </a:solidFill>
              <a:latin typeface="Outfit"/>
              <a:cs typeface="Arial"/>
              <a:sym typeface="Arial"/>
            </a:endParaRPr>
          </a:p>
          <a:p>
            <a:pPr algn="ctr" defTabSz="914377">
              <a:defRPr/>
            </a:pPr>
            <a:r>
              <a:rPr lang="en-GB" sz="1333" kern="0">
                <a:solidFill>
                  <a:srgbClr val="FFFFFF"/>
                </a:solidFill>
                <a:latin typeface="Outfit"/>
                <a:cs typeface="Arial"/>
                <a:sym typeface="Arial"/>
              </a:rPr>
              <a:t>Project Manager</a:t>
            </a:r>
          </a:p>
          <a:p>
            <a:pPr marL="285744" indent="-285744" algn="ctr" defTabSz="914377">
              <a:buFont typeface="Arial"/>
              <a:buChar char="•"/>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6" name="Rectangle 5">
            <a:extLst>
              <a:ext uri="{FF2B5EF4-FFF2-40B4-BE49-F238E27FC236}">
                <a16:creationId xmlns:a16="http://schemas.microsoft.com/office/drawing/2014/main" id="{4B90C3E1-10F3-40B9-4074-055EB7240571}"/>
              </a:ext>
            </a:extLst>
          </p:cNvPr>
          <p:cNvSpPr/>
          <p:nvPr/>
        </p:nvSpPr>
        <p:spPr>
          <a:xfrm>
            <a:off x="2157560" y="1676492"/>
            <a:ext cx="2563207" cy="728733"/>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Pete Davies</a:t>
            </a:r>
            <a:br>
              <a:rPr lang="en-GB" sz="1867" kern="0">
                <a:solidFill>
                  <a:srgbClr val="FFFFFF"/>
                </a:solidFill>
                <a:latin typeface="Outfit"/>
                <a:cs typeface="Arial"/>
                <a:sym typeface="Arial"/>
              </a:rPr>
            </a:br>
            <a:r>
              <a:rPr lang="en-GB" sz="1333" kern="0">
                <a:solidFill>
                  <a:srgbClr val="FFFFFF"/>
                </a:solidFill>
                <a:latin typeface="Outfit"/>
                <a:cs typeface="Arial"/>
                <a:sym typeface="Arial"/>
              </a:rPr>
              <a:t>Executive Sponsor</a:t>
            </a:r>
            <a:endParaRPr lang="en-GB" sz="1867" kern="0">
              <a:solidFill>
                <a:srgbClr val="FFFFFF"/>
              </a:solidFill>
              <a:latin typeface="Outfit"/>
              <a:cs typeface="Arial"/>
              <a:sym typeface="Arial"/>
            </a:endParaRPr>
          </a:p>
        </p:txBody>
      </p:sp>
      <p:sp>
        <p:nvSpPr>
          <p:cNvPr id="10" name="Rectangle 9">
            <a:extLst>
              <a:ext uri="{FF2B5EF4-FFF2-40B4-BE49-F238E27FC236}">
                <a16:creationId xmlns:a16="http://schemas.microsoft.com/office/drawing/2014/main" id="{181BD158-95B9-D341-772E-5AEFF6522C25}"/>
              </a:ext>
            </a:extLst>
          </p:cNvPr>
          <p:cNvSpPr/>
          <p:nvPr/>
        </p:nvSpPr>
        <p:spPr>
          <a:xfrm>
            <a:off x="3532795" y="250942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Vicky Brown</a:t>
            </a:r>
          </a:p>
          <a:p>
            <a:pPr algn="ctr" defTabSz="914377">
              <a:defRPr/>
            </a:pPr>
            <a:r>
              <a:rPr lang="en-GB" sz="1333" kern="0">
                <a:solidFill>
                  <a:srgbClr val="FFFFFF"/>
                </a:solidFill>
                <a:latin typeface="Outfit"/>
                <a:cs typeface="Arial"/>
                <a:sym typeface="Arial"/>
              </a:rPr>
              <a:t>PMO</a:t>
            </a:r>
          </a:p>
          <a:p>
            <a:pPr algn="ctr" defTabSz="914377">
              <a:defRPr/>
            </a:pPr>
            <a:endParaRPr lang="en-GB" sz="1333" kern="0">
              <a:solidFill>
                <a:srgbClr val="FFFFFF"/>
              </a:solidFill>
              <a:latin typeface="Outfit"/>
              <a:ea typeface="+mn-lt"/>
              <a:cs typeface="+mn-lt"/>
              <a:sym typeface="Arial"/>
            </a:endParaRPr>
          </a:p>
          <a:p>
            <a:pPr algn="ctr" defTabSz="914377">
              <a:defRPr/>
            </a:pPr>
            <a:endParaRPr lang="en-GB" sz="1400" kern="0">
              <a:solidFill>
                <a:srgbClr val="FFFFFF"/>
              </a:solidFill>
              <a:latin typeface="Outfit"/>
              <a:cs typeface="Arial"/>
              <a:sym typeface="Arial"/>
            </a:endParaRPr>
          </a:p>
        </p:txBody>
      </p:sp>
      <p:sp>
        <p:nvSpPr>
          <p:cNvPr id="11" name="Rectangle 10">
            <a:extLst>
              <a:ext uri="{FF2B5EF4-FFF2-40B4-BE49-F238E27FC236}">
                <a16:creationId xmlns:a16="http://schemas.microsoft.com/office/drawing/2014/main" id="{2B8BE65F-D020-2E93-AB7C-6E7C3F1AFCE8}"/>
              </a:ext>
            </a:extLst>
          </p:cNvPr>
          <p:cNvSpPr/>
          <p:nvPr/>
        </p:nvSpPr>
        <p:spPr>
          <a:xfrm>
            <a:off x="878563" y="3324761"/>
            <a:ext cx="2563205"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lnSpc>
                <a:spcPts val="1800"/>
              </a:lnSpc>
              <a:defRPr/>
            </a:pPr>
            <a:r>
              <a:rPr lang="en-GB" sz="1867" b="1" kern="0">
                <a:solidFill>
                  <a:srgbClr val="FFFFFF"/>
                </a:solidFill>
                <a:latin typeface="Outfit"/>
                <a:cs typeface="Arial"/>
                <a:sym typeface="Arial"/>
              </a:rPr>
              <a:t>Teresa Thompson​</a:t>
            </a:r>
          </a:p>
          <a:p>
            <a:pPr algn="ctr" defTabSz="914377">
              <a:defRPr/>
            </a:pPr>
            <a:r>
              <a:rPr lang="en-GB" sz="1333" kern="0">
                <a:solidFill>
                  <a:srgbClr val="FFFFFF"/>
                </a:solidFill>
                <a:latin typeface="Outfit"/>
                <a:cs typeface="Arial"/>
                <a:sym typeface="Arial"/>
              </a:rPr>
              <a:t>Stakeholder </a:t>
            </a:r>
            <a:br>
              <a:rPr lang="en-GB" sz="1333" kern="0">
                <a:solidFill>
                  <a:srgbClr val="FFFFFF"/>
                </a:solidFill>
                <a:latin typeface="Outfit"/>
                <a:cs typeface="Arial"/>
                <a:sym typeface="Arial"/>
              </a:rPr>
            </a:br>
            <a:r>
              <a:rPr lang="en-GB" sz="1333" kern="0">
                <a:solidFill>
                  <a:srgbClr val="FFFFFF"/>
                </a:solidFill>
                <a:latin typeface="Outfit"/>
                <a:cs typeface="Arial"/>
                <a:sym typeface="Arial"/>
              </a:rPr>
              <a:t>Engagement </a:t>
            </a:r>
            <a:r>
              <a:rPr lang="en-GB" sz="1333" kern="0" err="1">
                <a:solidFill>
                  <a:srgbClr val="FFFFFF"/>
                </a:solidFill>
                <a:latin typeface="Outfit"/>
                <a:cs typeface="Arial"/>
                <a:sym typeface="Arial"/>
              </a:rPr>
              <a:t>Mgr</a:t>
            </a:r>
            <a:endParaRPr lang="en-GB" sz="1333" kern="0">
              <a:solidFill>
                <a:srgbClr val="FFFFFF"/>
              </a:solidFill>
              <a:latin typeface="Outfit"/>
              <a:cs typeface="Arial"/>
              <a:sym typeface="Arial"/>
            </a:endParaRPr>
          </a:p>
        </p:txBody>
      </p:sp>
      <p:sp>
        <p:nvSpPr>
          <p:cNvPr id="12" name="Rectangle 11">
            <a:extLst>
              <a:ext uri="{FF2B5EF4-FFF2-40B4-BE49-F238E27FC236}">
                <a16:creationId xmlns:a16="http://schemas.microsoft.com/office/drawing/2014/main" id="{ABFFE986-E8CE-6F8F-1F6A-D968169A9916}"/>
              </a:ext>
            </a:extLst>
          </p:cNvPr>
          <p:cNvSpPr/>
          <p:nvPr/>
        </p:nvSpPr>
        <p:spPr>
          <a:xfrm>
            <a:off x="3532795" y="332476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Nathan Gould​​</a:t>
            </a:r>
          </a:p>
          <a:p>
            <a:pPr algn="ctr" defTabSz="914377"/>
            <a:r>
              <a:rPr lang="en-GB" sz="1333" kern="0">
                <a:solidFill>
                  <a:srgbClr val="FFFFFF"/>
                </a:solidFill>
                <a:latin typeface="Outfit"/>
                <a:cs typeface="Arial"/>
                <a:sym typeface="Arial"/>
              </a:rPr>
              <a:t>Enterprise Architect</a:t>
            </a:r>
            <a:r>
              <a:rPr lang="en-GB" sz="1867" b="1" kern="0">
                <a:solidFill>
                  <a:srgbClr val="FFFFFF"/>
                </a:solidFill>
                <a:latin typeface="Outfit"/>
                <a:cs typeface="Arial"/>
                <a:sym typeface="Arial"/>
              </a:rPr>
              <a:t>​​</a:t>
            </a:r>
          </a:p>
        </p:txBody>
      </p:sp>
      <p:sp>
        <p:nvSpPr>
          <p:cNvPr id="13" name="Rectangle 12">
            <a:extLst>
              <a:ext uri="{FF2B5EF4-FFF2-40B4-BE49-F238E27FC236}">
                <a16:creationId xmlns:a16="http://schemas.microsoft.com/office/drawing/2014/main" id="{658AE45E-4E94-C829-A1B8-3213EB5B01C0}"/>
              </a:ext>
            </a:extLst>
          </p:cNvPr>
          <p:cNvSpPr/>
          <p:nvPr/>
        </p:nvSpPr>
        <p:spPr>
          <a:xfrm>
            <a:off x="878565" y="4134695"/>
            <a:ext cx="2557991" cy="738259"/>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Sarah Jones</a:t>
            </a:r>
            <a:br>
              <a:rPr lang="en-GB" sz="1867" b="1" kern="0">
                <a:solidFill>
                  <a:srgbClr val="FFFFFF"/>
                </a:solidFill>
                <a:latin typeface="Outfit"/>
                <a:cs typeface="Arial"/>
                <a:sym typeface="Arial"/>
              </a:rPr>
            </a:br>
            <a:r>
              <a:rPr lang="en-GB" sz="1333" kern="0">
                <a:solidFill>
                  <a:srgbClr val="FFFFFF"/>
                </a:solidFill>
                <a:latin typeface="Outfit"/>
                <a:cs typeface="Arial"/>
                <a:sym typeface="Arial"/>
              </a:rPr>
              <a:t> Regulatory Compliance Lead</a:t>
            </a:r>
          </a:p>
        </p:txBody>
      </p:sp>
      <p:sp>
        <p:nvSpPr>
          <p:cNvPr id="14" name="Rectangle 13">
            <a:extLst>
              <a:ext uri="{FF2B5EF4-FFF2-40B4-BE49-F238E27FC236}">
                <a16:creationId xmlns:a16="http://schemas.microsoft.com/office/drawing/2014/main" id="{73B24781-43E9-4040-4321-A500558CB730}"/>
              </a:ext>
            </a:extLst>
          </p:cNvPr>
          <p:cNvSpPr/>
          <p:nvPr/>
        </p:nvSpPr>
        <p:spPr>
          <a:xfrm>
            <a:off x="3532795" y="4134696"/>
            <a:ext cx="2557991" cy="728733"/>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latin typeface="Outfit"/>
                <a:cs typeface="Arial"/>
                <a:sym typeface="Arial"/>
              </a:rPr>
              <a:t>Harriet Truss</a:t>
            </a:r>
          </a:p>
          <a:p>
            <a:pPr algn="ctr" defTabSz="914377">
              <a:defRPr/>
            </a:pPr>
            <a:r>
              <a:rPr lang="en-GB" sz="1333" kern="0">
                <a:solidFill>
                  <a:srgbClr val="FFFFFF"/>
                </a:solidFill>
                <a:latin typeface="Outfit"/>
                <a:cs typeface="Arial"/>
                <a:sym typeface="Arial"/>
              </a:rPr>
              <a:t>Change Lead</a:t>
            </a: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867" kern="0">
              <a:solidFill>
                <a:srgbClr val="FFFFFF"/>
              </a:solidFill>
              <a:latin typeface="Outfit"/>
              <a:cs typeface="Arial"/>
              <a:sym typeface="Arial"/>
            </a:endParaRPr>
          </a:p>
          <a:p>
            <a:pPr algn="ctr" defTabSz="914377">
              <a:defRPr/>
            </a:pPr>
            <a:endParaRPr lang="en-GB" sz="1400" kern="0">
              <a:solidFill>
                <a:srgbClr val="FFFFFF"/>
              </a:solidFill>
              <a:latin typeface="Outfit"/>
              <a:cs typeface="Arial"/>
              <a:sym typeface="Arial"/>
            </a:endParaRPr>
          </a:p>
        </p:txBody>
      </p:sp>
      <p:sp>
        <p:nvSpPr>
          <p:cNvPr id="16" name="Rectangle 15">
            <a:extLst>
              <a:ext uri="{FF2B5EF4-FFF2-40B4-BE49-F238E27FC236}">
                <a16:creationId xmlns:a16="http://schemas.microsoft.com/office/drawing/2014/main" id="{92FD9A2A-99CB-FE8C-14E2-D6A2CE13DDA1}"/>
              </a:ext>
            </a:extLst>
          </p:cNvPr>
          <p:cNvSpPr/>
          <p:nvPr/>
        </p:nvSpPr>
        <p:spPr>
          <a:xfrm>
            <a:off x="9388108" y="204085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Ray Newton </a:t>
            </a:r>
          </a:p>
          <a:p>
            <a:pPr algn="ctr" defTabSz="914377">
              <a:defRPr/>
            </a:pPr>
            <a:r>
              <a:rPr lang="en-GB" sz="1333" kern="0">
                <a:solidFill>
                  <a:srgbClr val="FFFFFF"/>
                </a:solidFill>
                <a:latin typeface="Outfit"/>
                <a:cs typeface="Arial"/>
                <a:sym typeface="Arial"/>
              </a:rPr>
              <a:t>Commercial</a:t>
            </a:r>
            <a:endParaRPr lang="en-GB" sz="1200" kern="0">
              <a:solidFill>
                <a:srgbClr val="FFFFFF"/>
              </a:solidFill>
              <a:latin typeface="Outfit"/>
              <a:cs typeface="Arial"/>
              <a:sym typeface="Arial"/>
            </a:endParaRPr>
          </a:p>
        </p:txBody>
      </p:sp>
      <p:sp>
        <p:nvSpPr>
          <p:cNvPr id="17" name="Rectangle 16">
            <a:extLst>
              <a:ext uri="{FF2B5EF4-FFF2-40B4-BE49-F238E27FC236}">
                <a16:creationId xmlns:a16="http://schemas.microsoft.com/office/drawing/2014/main" id="{963E62E4-865B-C893-3344-A5909B1F9052}"/>
              </a:ext>
            </a:extLst>
          </p:cNvPr>
          <p:cNvSpPr/>
          <p:nvPr/>
        </p:nvSpPr>
        <p:spPr>
          <a:xfrm>
            <a:off x="9387764" y="2762253"/>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Alison Nickson</a:t>
            </a:r>
          </a:p>
          <a:p>
            <a:pPr algn="ctr" defTabSz="914377">
              <a:defRPr/>
            </a:pPr>
            <a:r>
              <a:rPr lang="en-GB" sz="1333" kern="0">
                <a:solidFill>
                  <a:srgbClr val="FFFFFF"/>
                </a:solidFill>
                <a:latin typeface="Outfit"/>
                <a:cs typeface="Arial"/>
                <a:sym typeface="Arial"/>
              </a:rPr>
              <a:t>InfoSec &amp; Data Protection</a:t>
            </a:r>
          </a:p>
        </p:txBody>
      </p:sp>
      <p:sp>
        <p:nvSpPr>
          <p:cNvPr id="18" name="TextBox 17">
            <a:extLst>
              <a:ext uri="{FF2B5EF4-FFF2-40B4-BE49-F238E27FC236}">
                <a16:creationId xmlns:a16="http://schemas.microsoft.com/office/drawing/2014/main" id="{1C7DA122-DC4D-522E-C1C0-59FE20DDC12E}"/>
              </a:ext>
            </a:extLst>
          </p:cNvPr>
          <p:cNvSpPr txBox="1"/>
          <p:nvPr/>
        </p:nvSpPr>
        <p:spPr>
          <a:xfrm>
            <a:off x="9389714" y="1646264"/>
            <a:ext cx="1579084"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defTabSz="914377">
              <a:defRPr/>
            </a:pPr>
            <a:r>
              <a:rPr lang="en-GB" sz="1600" b="1">
                <a:solidFill>
                  <a:srgbClr val="201E2E"/>
                </a:solidFill>
                <a:latin typeface="Outfit"/>
                <a:cs typeface="Arial"/>
                <a:sym typeface="Arial"/>
              </a:rPr>
              <a:t>Project SME's</a:t>
            </a:r>
          </a:p>
        </p:txBody>
      </p:sp>
      <p:sp>
        <p:nvSpPr>
          <p:cNvPr id="19" name="Rectangle 18">
            <a:extLst>
              <a:ext uri="{FF2B5EF4-FFF2-40B4-BE49-F238E27FC236}">
                <a16:creationId xmlns:a16="http://schemas.microsoft.com/office/drawing/2014/main" id="{4B75ED32-ACE6-E13D-6CAF-913B69096838}"/>
              </a:ext>
            </a:extLst>
          </p:cNvPr>
          <p:cNvSpPr/>
          <p:nvPr/>
        </p:nvSpPr>
        <p:spPr>
          <a:xfrm>
            <a:off x="6187027" y="2509421"/>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defRPr/>
            </a:pPr>
            <a:r>
              <a:rPr lang="en-GB" sz="1867" b="1" kern="0">
                <a:solidFill>
                  <a:srgbClr val="FFFFFF"/>
                </a:solidFill>
                <a:cs typeface="Arial"/>
                <a:sym typeface="Arial"/>
              </a:rPr>
              <a:t>Eva Von-Schaxmann</a:t>
            </a:r>
          </a:p>
          <a:p>
            <a:pPr algn="ctr" defTabSz="914377">
              <a:defRPr/>
            </a:pPr>
            <a:r>
              <a:rPr lang="en-GB" sz="1333" kern="0">
                <a:solidFill>
                  <a:srgbClr val="FFFFFF"/>
                </a:solidFill>
                <a:cs typeface="Arial"/>
                <a:sym typeface="Arial"/>
              </a:rPr>
              <a:t>Business Analyst</a:t>
            </a:r>
            <a:endParaRPr lang="en-GB" sz="1867" kern="0">
              <a:solidFill>
                <a:srgbClr val="FFFFFF"/>
              </a:solidFill>
              <a:cs typeface="Arial"/>
              <a:sym typeface="Arial"/>
            </a:endParaRPr>
          </a:p>
        </p:txBody>
      </p:sp>
      <p:sp>
        <p:nvSpPr>
          <p:cNvPr id="20" name="Rectangle 19">
            <a:extLst>
              <a:ext uri="{FF2B5EF4-FFF2-40B4-BE49-F238E27FC236}">
                <a16:creationId xmlns:a16="http://schemas.microsoft.com/office/drawing/2014/main" id="{13E4DF60-D44B-04AD-96B6-263DC0BD6F52}"/>
              </a:ext>
            </a:extLst>
          </p:cNvPr>
          <p:cNvSpPr/>
          <p:nvPr/>
        </p:nvSpPr>
        <p:spPr>
          <a:xfrm>
            <a:off x="9387613" y="3471135"/>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a:solidFill>
                  <a:srgbClr val="FFFFFF"/>
                </a:solidFill>
                <a:latin typeface="Outfit"/>
                <a:cs typeface="Arial"/>
                <a:sym typeface="Arial"/>
              </a:rPr>
              <a:t>Hemant Mistry </a:t>
            </a:r>
          </a:p>
          <a:p>
            <a:pPr algn="ctr" defTabSz="914377">
              <a:defRPr/>
            </a:pPr>
            <a:r>
              <a:rPr lang="en-GB" sz="1333" kern="0">
                <a:solidFill>
                  <a:srgbClr val="FFFFFF"/>
                </a:solidFill>
                <a:latin typeface="Outfit"/>
                <a:cs typeface="Arial"/>
                <a:sym typeface="Arial"/>
              </a:rPr>
              <a:t>UX Lead</a:t>
            </a:r>
          </a:p>
        </p:txBody>
      </p:sp>
      <p:sp>
        <p:nvSpPr>
          <p:cNvPr id="22" name="Rectangle 21">
            <a:extLst>
              <a:ext uri="{FF2B5EF4-FFF2-40B4-BE49-F238E27FC236}">
                <a16:creationId xmlns:a16="http://schemas.microsoft.com/office/drawing/2014/main" id="{DBB16596-A95B-37CB-05CD-96FFE6EAB6B7}"/>
              </a:ext>
            </a:extLst>
          </p:cNvPr>
          <p:cNvSpPr/>
          <p:nvPr/>
        </p:nvSpPr>
        <p:spPr>
          <a:xfrm>
            <a:off x="9387764" y="4192529"/>
            <a:ext cx="2281377" cy="657416"/>
          </a:xfrm>
          <a:prstGeom prst="rect">
            <a:avLst/>
          </a:prstGeom>
          <a:solidFill>
            <a:srgbClr val="F1BB67"/>
          </a:solidFill>
          <a:ln w="12700" cap="flat" cmpd="sng" algn="ctr">
            <a:noFill/>
            <a:prstDash val="solid"/>
            <a:miter lim="800000"/>
          </a:ln>
          <a:effectLst/>
        </p:spPr>
        <p:txBody>
          <a:bodyPr lIns="54000" tIns="45720" rIns="91440" bIns="45720" rtlCol="0" anchor="t"/>
          <a:lstStyle/>
          <a:p>
            <a:pPr algn="ctr" defTabSz="914377">
              <a:defRPr/>
            </a:pPr>
            <a:r>
              <a:rPr lang="en-GB" sz="1867" b="1" kern="0" err="1">
                <a:solidFill>
                  <a:srgbClr val="FFFFFF"/>
                </a:solidFill>
                <a:latin typeface="Outfit"/>
                <a:cs typeface="Arial"/>
                <a:sym typeface="Arial"/>
              </a:rPr>
              <a:t>CoCo</a:t>
            </a:r>
            <a:r>
              <a:rPr lang="en-GB" sz="1867" b="1" kern="0">
                <a:solidFill>
                  <a:srgbClr val="FFFFFF"/>
                </a:solidFill>
                <a:latin typeface="Outfit"/>
                <a:cs typeface="Arial"/>
                <a:sym typeface="Arial"/>
              </a:rPr>
              <a:t> </a:t>
            </a:r>
            <a:br>
              <a:rPr lang="en-GB" sz="1200" b="1" kern="0">
                <a:solidFill>
                  <a:srgbClr val="FFFFFF"/>
                </a:solidFill>
                <a:latin typeface="Outfit"/>
                <a:cs typeface="Arial"/>
                <a:sym typeface="Arial"/>
              </a:rPr>
            </a:br>
            <a:r>
              <a:rPr lang="en-GB" sz="1333" kern="0">
                <a:solidFill>
                  <a:srgbClr val="FFFFFF"/>
                </a:solidFill>
                <a:latin typeface="Outfit"/>
                <a:cs typeface="Arial"/>
                <a:sym typeface="Arial"/>
              </a:rPr>
              <a:t>Commercial Lead</a:t>
            </a:r>
            <a:endParaRPr lang="en-GB" sz="1200" kern="0">
              <a:solidFill>
                <a:srgbClr val="FFFFFF"/>
              </a:solidFill>
              <a:latin typeface="Outfit"/>
              <a:cs typeface="Arial"/>
              <a:sym typeface="Arial"/>
            </a:endParaRPr>
          </a:p>
        </p:txBody>
      </p:sp>
      <p:sp>
        <p:nvSpPr>
          <p:cNvPr id="23" name="Rectangle 22">
            <a:extLst>
              <a:ext uri="{FF2B5EF4-FFF2-40B4-BE49-F238E27FC236}">
                <a16:creationId xmlns:a16="http://schemas.microsoft.com/office/drawing/2014/main" id="{304D683E-3AE2-B949-7444-4D72E46B7FC7}"/>
              </a:ext>
            </a:extLst>
          </p:cNvPr>
          <p:cNvSpPr/>
          <p:nvPr/>
        </p:nvSpPr>
        <p:spPr>
          <a:xfrm>
            <a:off x="6187027" y="3324761"/>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George Roberts</a:t>
            </a:r>
          </a:p>
          <a:p>
            <a:pPr algn="ctr" defTabSz="914377"/>
            <a:r>
              <a:rPr lang="en-GB" sz="1333" kern="0">
                <a:solidFill>
                  <a:srgbClr val="FFFFFF"/>
                </a:solidFill>
                <a:latin typeface="Outfit"/>
                <a:cs typeface="Arial"/>
                <a:sym typeface="Arial"/>
              </a:rPr>
              <a:t>Technical Architect</a:t>
            </a:r>
          </a:p>
        </p:txBody>
      </p:sp>
      <p:sp>
        <p:nvSpPr>
          <p:cNvPr id="24" name="Rectangle 23">
            <a:extLst>
              <a:ext uri="{FF2B5EF4-FFF2-40B4-BE49-F238E27FC236}">
                <a16:creationId xmlns:a16="http://schemas.microsoft.com/office/drawing/2014/main" id="{08BCCD05-82EF-F1D0-6D93-57FEDD9D4B02}"/>
              </a:ext>
            </a:extLst>
          </p:cNvPr>
          <p:cNvSpPr/>
          <p:nvPr/>
        </p:nvSpPr>
        <p:spPr>
          <a:xfrm>
            <a:off x="6190768" y="4134695"/>
            <a:ext cx="2553680" cy="734891"/>
          </a:xfrm>
          <a:prstGeom prst="rect">
            <a:avLst/>
          </a:prstGeom>
          <a:solidFill>
            <a:srgbClr val="4D38F5"/>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Ann Perry</a:t>
            </a:r>
          </a:p>
          <a:p>
            <a:pPr algn="ctr" defTabSz="914377"/>
            <a:r>
              <a:rPr lang="en-GB" sz="1333" kern="0">
                <a:solidFill>
                  <a:srgbClr val="FFFFFF"/>
                </a:solidFill>
                <a:latin typeface="Outfit"/>
                <a:cs typeface="Arial"/>
                <a:sym typeface="Arial"/>
              </a:rPr>
              <a:t>Market Design Lead</a:t>
            </a:r>
          </a:p>
        </p:txBody>
      </p:sp>
      <p:sp>
        <p:nvSpPr>
          <p:cNvPr id="2" name="TextBox 1">
            <a:extLst>
              <a:ext uri="{FF2B5EF4-FFF2-40B4-BE49-F238E27FC236}">
                <a16:creationId xmlns:a16="http://schemas.microsoft.com/office/drawing/2014/main" id="{64718755-0317-E13F-B2F9-F7962A19DD4E}"/>
              </a:ext>
            </a:extLst>
          </p:cNvPr>
          <p:cNvSpPr txBox="1"/>
          <p:nvPr/>
        </p:nvSpPr>
        <p:spPr>
          <a:xfrm>
            <a:off x="314423" y="6490345"/>
            <a:ext cx="10112188" cy="338554"/>
          </a:xfrm>
          <a:prstGeom prst="rect">
            <a:avLst/>
          </a:prstGeom>
          <a:noFill/>
        </p:spPr>
        <p:txBody>
          <a:bodyPr wrap="square" rtlCol="0">
            <a:spAutoFit/>
          </a:bodyPr>
          <a:lstStyle/>
          <a:p>
            <a:r>
              <a:rPr lang="en-GB" sz="1600" i="1"/>
              <a:t>N.B: Names &amp; roles provided for transparency; not all roles are assigned 100% to CCS</a:t>
            </a:r>
          </a:p>
        </p:txBody>
      </p:sp>
      <p:sp>
        <p:nvSpPr>
          <p:cNvPr id="8" name="Rectangle 7">
            <a:extLst>
              <a:ext uri="{FF2B5EF4-FFF2-40B4-BE49-F238E27FC236}">
                <a16:creationId xmlns:a16="http://schemas.microsoft.com/office/drawing/2014/main" id="{5DC481B8-BAD2-4BFD-8958-2CC72D3F4473}"/>
              </a:ext>
            </a:extLst>
          </p:cNvPr>
          <p:cNvSpPr/>
          <p:nvPr/>
        </p:nvSpPr>
        <p:spPr>
          <a:xfrm>
            <a:off x="4819160" y="1684717"/>
            <a:ext cx="2553680" cy="734891"/>
          </a:xfrm>
          <a:prstGeom prst="rect">
            <a:avLst/>
          </a:prstGeom>
          <a:solidFill>
            <a:srgbClr val="FF206E"/>
          </a:solidFill>
          <a:ln w="12700" cap="flat" cmpd="sng" algn="ctr">
            <a:noFill/>
            <a:prstDash val="solid"/>
            <a:miter lim="800000"/>
          </a:ln>
          <a:effectLst/>
        </p:spPr>
        <p:txBody>
          <a:bodyPr lIns="96000" tIns="48000" rIns="96000" bIns="45720" rtlCol="0" anchor="t"/>
          <a:lstStyle/>
          <a:p>
            <a:pPr algn="ctr" defTabSz="914377"/>
            <a:r>
              <a:rPr lang="en-GB" sz="1867" b="1" kern="0">
                <a:solidFill>
                  <a:srgbClr val="FFFFFF"/>
                </a:solidFill>
                <a:latin typeface="Outfit"/>
                <a:cs typeface="Arial"/>
                <a:sym typeface="Arial"/>
              </a:rPr>
              <a:t>Matt White</a:t>
            </a:r>
          </a:p>
          <a:p>
            <a:pPr algn="ctr" defTabSz="914377"/>
            <a:r>
              <a:rPr lang="en-GB" sz="1300" kern="0">
                <a:solidFill>
                  <a:srgbClr val="FFFFFF"/>
                </a:solidFill>
                <a:latin typeface="Outfit"/>
                <a:cs typeface="Arial"/>
                <a:sym typeface="Arial"/>
              </a:rPr>
              <a:t>Product Owner &amp; SRO</a:t>
            </a:r>
            <a:endParaRPr lang="en-GB" sz="1300" kern="0">
              <a:solidFill>
                <a:srgbClr val="FFFFFF"/>
              </a:solidFill>
              <a:latin typeface="Outfit"/>
              <a:cs typeface="Arial"/>
            </a:endParaRPr>
          </a:p>
        </p:txBody>
      </p:sp>
    </p:spTree>
    <p:extLst>
      <p:ext uri="{BB962C8B-B14F-4D97-AF65-F5344CB8AC3E}">
        <p14:creationId xmlns:p14="http://schemas.microsoft.com/office/powerpoint/2010/main" val="1221392591"/>
      </p:ext>
    </p:extLst>
  </p:cSld>
  <p:clrMapOvr>
    <a:masterClrMapping/>
  </p:clrMapOvr>
</p:sld>
</file>

<file path=ppt/theme/theme1.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RECCo Theme">
  <a:themeElements>
    <a:clrScheme name="RECCo">
      <a:dk1>
        <a:srgbClr val="201E2E"/>
      </a:dk1>
      <a:lt1>
        <a:srgbClr val="FFFFFF"/>
      </a:lt1>
      <a:dk2>
        <a:srgbClr val="000000"/>
      </a:dk2>
      <a:lt2>
        <a:srgbClr val="F8F8F8"/>
      </a:lt2>
      <a:accent1>
        <a:srgbClr val="4D38F5"/>
      </a:accent1>
      <a:accent2>
        <a:srgbClr val="021E5E"/>
      </a:accent2>
      <a:accent3>
        <a:srgbClr val="F1BB67"/>
      </a:accent3>
      <a:accent4>
        <a:srgbClr val="FF206E"/>
      </a:accent4>
      <a:accent5>
        <a:srgbClr val="1EF395"/>
      </a:accent5>
      <a:accent6>
        <a:srgbClr val="201E2E"/>
      </a:accent6>
      <a:hlink>
        <a:srgbClr val="0563C1"/>
      </a:hlink>
      <a:folHlink>
        <a:srgbClr val="954F72"/>
      </a:folHlink>
    </a:clrScheme>
    <a:fontScheme name="Outfit">
      <a:majorFont>
        <a:latin typeface="Outfit SemiBold"/>
        <a:ea typeface=""/>
        <a:cs typeface=""/>
      </a:majorFont>
      <a:minorFont>
        <a:latin typeface="Outfi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RECCo Theme" id="{420B5958-835D-4CCF-940E-88128B05E997}" vid="{3FABC8DB-5437-4196-9DE5-DDE042AD09BB}"/>
    </a:ext>
  </a:extLst>
</a:theme>
</file>

<file path=ppt/theme/theme3.xml><?xml version="1.0" encoding="utf-8"?>
<a:theme xmlns:a="http://schemas.openxmlformats.org/drawingml/2006/main" name="1_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E28666D2EA0C149BCF3C912B094EAD5" ma:contentTypeVersion="55" ma:contentTypeDescription="Create a new document." ma:contentTypeScope="" ma:versionID="59bd367c9c271900248329351b42de4c">
  <xsd:schema xmlns:xsd="http://www.w3.org/2001/XMLSchema" xmlns:xs="http://www.w3.org/2001/XMLSchema" xmlns:p="http://schemas.microsoft.com/office/2006/metadata/properties" xmlns:ns2="eac983b2-6b98-449b-852c-dacad15ce743" xmlns:ns3="01d5d7fc-ae26-48ed-a943-bede2c51cfa8" targetNamespace="http://schemas.microsoft.com/office/2006/metadata/properties" ma:root="true" ma:fieldsID="9bf8a21721845ba0b449a7f02d0cbd97" ns2:_="" ns3:_="">
    <xsd:import namespace="eac983b2-6b98-449b-852c-dacad15ce743"/>
    <xsd:import namespace="01d5d7fc-ae26-48ed-a943-bede2c51cfa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RespondentName" minOccurs="0"/>
                <xsd:element ref="ns2:Organisation" minOccurs="0"/>
                <xsd:element ref="ns2:OrgCategory" minOccurs="0"/>
                <xsd:element ref="ns2:e_x002d_mail" minOccurs="0"/>
                <xsd:element ref="ns2:Confidentiality" minOccurs="0"/>
                <xsd:element ref="ns2:Q1_x0020_Response" minOccurs="0"/>
                <xsd:element ref="ns2:Q2_x0020_Response" minOccurs="0"/>
                <xsd:element ref="ns2:Q3_x0020_Response" minOccurs="0"/>
                <xsd:element ref="ns2:Q4_x0020_Response" minOccurs="0"/>
                <xsd:element ref="ns2:Q5_x0020_Response" minOccurs="0"/>
                <xsd:element ref="ns2:Q6_x0020_Response" minOccurs="0"/>
                <xsd:element ref="ns2:Q7_x0020_Response" minOccurs="0"/>
                <xsd:element ref="ns2:Q8_x0020_Response" minOccurs="0"/>
                <xsd:element ref="ns2:Q9_x0020_Response" minOccurs="0"/>
                <xsd:element ref="ns2:Q10_x0020_Response" minOccurs="0"/>
                <xsd:element ref="ns2:Q11_x0020_Response" minOccurs="0"/>
                <xsd:element ref="ns2:Q12_x0020_Response" minOccurs="0"/>
                <xsd:element ref="ns2:Q13_x0020_Response" minOccurs="0"/>
                <xsd:element ref="ns2:Q14_x0020_Response" minOccurs="0"/>
                <xsd:element ref="ns2:Q15_x0020_Response" minOccurs="0"/>
                <xsd:element ref="ns2:Q16_x0020_Response" minOccurs="0"/>
                <xsd:element ref="ns2:Q17_x0020_Response" minOccurs="0"/>
                <xsd:element ref="ns2:Q18_x0020_Response" minOccurs="0"/>
                <xsd:element ref="ns2:Q19_x0020_Response" minOccurs="0"/>
                <xsd:element ref="ns2:Q20_x0020_Response" minOccurs="0"/>
                <xsd:element ref="ns2:Q21_x0020_Response" minOccurs="0"/>
                <xsd:element ref="ns2:Q22_x0020_Response" minOccurs="0"/>
                <xsd:element ref="ns2:Q23_x0020_Response" minOccurs="0"/>
                <xsd:element ref="ns2:Q24_x0020_Response" minOccurs="0"/>
                <xsd:element ref="ns2:Q25_x0020_Response" minOccurs="0"/>
                <xsd:element ref="ns2:Q26_x0020_Response" minOccurs="0"/>
                <xsd:element ref="ns2:Q27_x0020_Response" minOccurs="0"/>
                <xsd:element ref="ns2:Q28_x0020_Response" minOccurs="0"/>
                <xsd:element ref="ns2:Q29_x0020_Response" minOccurs="0"/>
                <xsd:element ref="ns2:Q30_x0020_Response" minOccurs="0"/>
                <xsd:element ref="ns2:Q31_x0020_Response" minOccurs="0"/>
                <xsd:element ref="ns2:Q32_x0020_Respons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ac983b2-6b98-449b-852c-dacad15ce7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db99b72c-b327-4ee5-b04e-550fbd06a779"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RespondentName" ma:index="19" nillable="true" ma:displayName="RespondentName" ma:internalName="RespondentName">
      <xsd:simpleType>
        <xsd:restriction base="dms:Text">
          <xsd:maxLength value="255"/>
        </xsd:restriction>
      </xsd:simpleType>
    </xsd:element>
    <xsd:element name="Organisation" ma:index="20" nillable="true" ma:displayName="Organisation" ma:internalName="Organisation">
      <xsd:simpleType>
        <xsd:restriction base="dms:Text">
          <xsd:maxLength value="255"/>
        </xsd:restriction>
      </xsd:simpleType>
    </xsd:element>
    <xsd:element name="OrgCategory" ma:index="21" nillable="true" ma:displayName="OrgCategory" ma:format="Dropdown" ma:internalName="OrgCategory">
      <xsd:simpleType>
        <xsd:restriction base="dms:Choice">
          <xsd:enumeration value="Charity"/>
          <xsd:enumeration value="Code Body/ Administrator"/>
          <xsd:enumeration value="Consultancy"/>
          <xsd:enumeration value="Consumer Organisation"/>
          <xsd:enumeration value="DCC"/>
          <xsd:enumeration value="Energy Supplier"/>
          <xsd:enumeration value="Government Body/ Dept"/>
          <xsd:enumeration value="Metering"/>
          <xsd:enumeration value="Network Operator"/>
          <xsd:enumeration value="Regulator"/>
          <xsd:enumeration value="SEC Other User"/>
          <xsd:enumeration value="Tech/Software Provider"/>
          <xsd:enumeration value="Third Party Intermediary (TPI)"/>
          <xsd:enumeration value="Trade Association"/>
          <xsd:enumeration value="Other"/>
        </xsd:restriction>
      </xsd:simpleType>
    </xsd:element>
    <xsd:element name="e_x002d_mail" ma:index="22" nillable="true" ma:displayName="e-mail" ma:internalName="e_x002d_mail">
      <xsd:simpleType>
        <xsd:restriction base="dms:Text">
          <xsd:maxLength value="255"/>
        </xsd:restriction>
      </xsd:simpleType>
    </xsd:element>
    <xsd:element name="Confidentiality" ma:index="23" nillable="true" ma:displayName="Confidentiality" ma:default="Non-confidential (recommended)" ma:format="RadioButtons" ma:internalName="Confidentiality">
      <xsd:simpleType>
        <xsd:restriction base="dms:Choice">
          <xsd:enumeration value="Non-confidential (recommended)"/>
          <xsd:enumeration value="Confidential"/>
          <xsd:enumeration value="Anonymous"/>
        </xsd:restriction>
      </xsd:simpleType>
    </xsd:element>
    <xsd:element name="Q1_x0020_Response" ma:index="24" nillable="true" ma:displayName="Q1 Response" ma:internalName="Q1_x0020_Response">
      <xsd:simpleType>
        <xsd:restriction base="dms:Note">
          <xsd:maxLength value="255"/>
        </xsd:restriction>
      </xsd:simpleType>
    </xsd:element>
    <xsd:element name="Q2_x0020_Response" ma:index="25" nillable="true" ma:displayName="Q2 Response" ma:internalName="Q2_x0020_Response">
      <xsd:simpleType>
        <xsd:restriction base="dms:Note">
          <xsd:maxLength value="255"/>
        </xsd:restriction>
      </xsd:simpleType>
    </xsd:element>
    <xsd:element name="Q3_x0020_Response" ma:index="26" nillable="true" ma:displayName="Q3 Response" ma:internalName="Q3_x0020_Response">
      <xsd:simpleType>
        <xsd:restriction base="dms:Note">
          <xsd:maxLength value="255"/>
        </xsd:restriction>
      </xsd:simpleType>
    </xsd:element>
    <xsd:element name="Q4_x0020_Response" ma:index="27" nillable="true" ma:displayName="Q4 Response" ma:internalName="Q4_x0020_Response">
      <xsd:simpleType>
        <xsd:restriction base="dms:Note">
          <xsd:maxLength value="255"/>
        </xsd:restriction>
      </xsd:simpleType>
    </xsd:element>
    <xsd:element name="Q5_x0020_Response" ma:index="28" nillable="true" ma:displayName="Q5 Response" ma:internalName="Q5_x0020_Response">
      <xsd:simpleType>
        <xsd:restriction base="dms:Note">
          <xsd:maxLength value="255"/>
        </xsd:restriction>
      </xsd:simpleType>
    </xsd:element>
    <xsd:element name="Q6_x0020_Response" ma:index="29" nillable="true" ma:displayName="Q6 Response" ma:internalName="Q6_x0020_Response">
      <xsd:simpleType>
        <xsd:restriction base="dms:Note">
          <xsd:maxLength value="255"/>
        </xsd:restriction>
      </xsd:simpleType>
    </xsd:element>
    <xsd:element name="Q7_x0020_Response" ma:index="30" nillable="true" ma:displayName="Q7 Response" ma:internalName="Q7_x0020_Response">
      <xsd:simpleType>
        <xsd:restriction base="dms:Note">
          <xsd:maxLength value="255"/>
        </xsd:restriction>
      </xsd:simpleType>
    </xsd:element>
    <xsd:element name="Q8_x0020_Response" ma:index="31" nillable="true" ma:displayName="Q8 Response" ma:internalName="Q8_x0020_Response">
      <xsd:simpleType>
        <xsd:restriction base="dms:Note">
          <xsd:maxLength value="255"/>
        </xsd:restriction>
      </xsd:simpleType>
    </xsd:element>
    <xsd:element name="Q9_x0020_Response" ma:index="32" nillable="true" ma:displayName="Q9 Response" ma:internalName="Q9_x0020_Response">
      <xsd:simpleType>
        <xsd:restriction base="dms:Note">
          <xsd:maxLength value="255"/>
        </xsd:restriction>
      </xsd:simpleType>
    </xsd:element>
    <xsd:element name="Q10_x0020_Response" ma:index="33" nillable="true" ma:displayName="Q10 Response" ma:internalName="Q10_x0020_Response">
      <xsd:simpleType>
        <xsd:restriction base="dms:Note">
          <xsd:maxLength value="255"/>
        </xsd:restriction>
      </xsd:simpleType>
    </xsd:element>
    <xsd:element name="Q11_x0020_Response" ma:index="34" nillable="true" ma:displayName="Q11 Response" ma:internalName="Q11_x0020_Response">
      <xsd:simpleType>
        <xsd:restriction base="dms:Note">
          <xsd:maxLength value="255"/>
        </xsd:restriction>
      </xsd:simpleType>
    </xsd:element>
    <xsd:element name="Q12_x0020_Response" ma:index="35" nillable="true" ma:displayName="Q12 Response" ma:internalName="Q12_x0020_Response">
      <xsd:simpleType>
        <xsd:restriction base="dms:Note">
          <xsd:maxLength value="255"/>
        </xsd:restriction>
      </xsd:simpleType>
    </xsd:element>
    <xsd:element name="Q13_x0020_Response" ma:index="36" nillable="true" ma:displayName="Q13 Response" ma:internalName="Q13_x0020_Response">
      <xsd:simpleType>
        <xsd:restriction base="dms:Note">
          <xsd:maxLength value="255"/>
        </xsd:restriction>
      </xsd:simpleType>
    </xsd:element>
    <xsd:element name="Q14_x0020_Response" ma:index="37" nillable="true" ma:displayName="Q14 Response" ma:internalName="Q14_x0020_Response">
      <xsd:simpleType>
        <xsd:restriction base="dms:Note">
          <xsd:maxLength value="255"/>
        </xsd:restriction>
      </xsd:simpleType>
    </xsd:element>
    <xsd:element name="Q15_x0020_Response" ma:index="38" nillable="true" ma:displayName="Q15 Response" ma:internalName="Q15_x0020_Response">
      <xsd:simpleType>
        <xsd:restriction base="dms:Note">
          <xsd:maxLength value="255"/>
        </xsd:restriction>
      </xsd:simpleType>
    </xsd:element>
    <xsd:element name="Q16_x0020_Response" ma:index="39" nillable="true" ma:displayName="Q16 Response" ma:internalName="Q16_x0020_Response">
      <xsd:simpleType>
        <xsd:restriction base="dms:Note">
          <xsd:maxLength value="255"/>
        </xsd:restriction>
      </xsd:simpleType>
    </xsd:element>
    <xsd:element name="Q17_x0020_Response" ma:index="40" nillable="true" ma:displayName="Q17 Response" ma:internalName="Q17_x0020_Response">
      <xsd:simpleType>
        <xsd:restriction base="dms:Note">
          <xsd:maxLength value="255"/>
        </xsd:restriction>
      </xsd:simpleType>
    </xsd:element>
    <xsd:element name="Q18_x0020_Response" ma:index="41" nillable="true" ma:displayName="Q18 Response" ma:internalName="Q18_x0020_Response">
      <xsd:simpleType>
        <xsd:restriction base="dms:Note">
          <xsd:maxLength value="255"/>
        </xsd:restriction>
      </xsd:simpleType>
    </xsd:element>
    <xsd:element name="Q19_x0020_Response" ma:index="42" nillable="true" ma:displayName="Q19 Response" ma:internalName="Q19_x0020_Response">
      <xsd:simpleType>
        <xsd:restriction base="dms:Note">
          <xsd:maxLength value="255"/>
        </xsd:restriction>
      </xsd:simpleType>
    </xsd:element>
    <xsd:element name="Q20_x0020_Response" ma:index="43" nillable="true" ma:displayName="Q20 Response" ma:internalName="Q20_x0020_Response">
      <xsd:simpleType>
        <xsd:restriction base="dms:Note">
          <xsd:maxLength value="255"/>
        </xsd:restriction>
      </xsd:simpleType>
    </xsd:element>
    <xsd:element name="Q21_x0020_Response" ma:index="44" nillable="true" ma:displayName="Q21 Response" ma:internalName="Q21_x0020_Response">
      <xsd:simpleType>
        <xsd:restriction base="dms:Note">
          <xsd:maxLength value="255"/>
        </xsd:restriction>
      </xsd:simpleType>
    </xsd:element>
    <xsd:element name="Q22_x0020_Response" ma:index="45" nillable="true" ma:displayName="Q22 Response" ma:internalName="Q22_x0020_Response">
      <xsd:simpleType>
        <xsd:restriction base="dms:Note">
          <xsd:maxLength value="255"/>
        </xsd:restriction>
      </xsd:simpleType>
    </xsd:element>
    <xsd:element name="Q23_x0020_Response" ma:index="46" nillable="true" ma:displayName="Q23 Response" ma:internalName="Q23_x0020_Response">
      <xsd:simpleType>
        <xsd:restriction base="dms:Note">
          <xsd:maxLength value="255"/>
        </xsd:restriction>
      </xsd:simpleType>
    </xsd:element>
    <xsd:element name="Q24_x0020_Response" ma:index="47" nillable="true" ma:displayName="Q24 Response" ma:internalName="Q24_x0020_Response">
      <xsd:simpleType>
        <xsd:restriction base="dms:Note">
          <xsd:maxLength value="255"/>
        </xsd:restriction>
      </xsd:simpleType>
    </xsd:element>
    <xsd:element name="Q25_x0020_Response" ma:index="48" nillable="true" ma:displayName="Q25 Response" ma:internalName="Q25_x0020_Response">
      <xsd:simpleType>
        <xsd:restriction base="dms:Note">
          <xsd:maxLength value="255"/>
        </xsd:restriction>
      </xsd:simpleType>
    </xsd:element>
    <xsd:element name="Q26_x0020_Response" ma:index="49" nillable="true" ma:displayName="Q26 Response" ma:internalName="Q26_x0020_Response">
      <xsd:simpleType>
        <xsd:restriction base="dms:Note">
          <xsd:maxLength value="255"/>
        </xsd:restriction>
      </xsd:simpleType>
    </xsd:element>
    <xsd:element name="Q27_x0020_Response" ma:index="50" nillable="true" ma:displayName="Q27 Response" ma:internalName="Q27_x0020_Response">
      <xsd:simpleType>
        <xsd:restriction base="dms:Note">
          <xsd:maxLength value="255"/>
        </xsd:restriction>
      </xsd:simpleType>
    </xsd:element>
    <xsd:element name="Q28_x0020_Response" ma:index="51" nillable="true" ma:displayName="Q28 Response" ma:internalName="Q28_x0020_Response">
      <xsd:simpleType>
        <xsd:restriction base="dms:Note">
          <xsd:maxLength value="255"/>
        </xsd:restriction>
      </xsd:simpleType>
    </xsd:element>
    <xsd:element name="Q29_x0020_Response" ma:index="52" nillable="true" ma:displayName="Q29 Response" ma:internalName="Q29_x0020_Response">
      <xsd:simpleType>
        <xsd:restriction base="dms:Note">
          <xsd:maxLength value="255"/>
        </xsd:restriction>
      </xsd:simpleType>
    </xsd:element>
    <xsd:element name="Q30_x0020_Response" ma:index="53" nillable="true" ma:displayName="Q30 Response" ma:internalName="Q30_x0020_Response">
      <xsd:simpleType>
        <xsd:restriction base="dms:Note">
          <xsd:maxLength value="255"/>
        </xsd:restriction>
      </xsd:simpleType>
    </xsd:element>
    <xsd:element name="Q31_x0020_Response" ma:index="54" nillable="true" ma:displayName="Q31 Response" ma:internalName="Q31_x0020_Response">
      <xsd:simpleType>
        <xsd:restriction base="dms:Note">
          <xsd:maxLength value="255"/>
        </xsd:restriction>
      </xsd:simpleType>
    </xsd:element>
    <xsd:element name="Q32_x0020_Response" ma:index="55" nillable="true" ma:displayName="Q32 Response" ma:internalName="Q32_x0020_Response">
      <xsd:simpleType>
        <xsd:restriction base="dms:Note">
          <xsd:maxLength value="255"/>
        </xsd:restriction>
      </xsd:simpleType>
    </xsd:element>
    <xsd:element name="MediaServiceBillingMetadata" ma:index="5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d5d7fc-ae26-48ed-a943-bede2c51cfa8"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ad25892-0b4b-493c-9ce3-29e3008df089}" ma:internalName="TaxCatchAll" ma:showField="CatchAllData" ma:web="01d5d7fc-ae26-48ed-a943-bede2c51cfa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1d5d7fc-ae26-48ed-a943-bede2c51cfa8" xsi:nil="true"/>
    <lcf76f155ced4ddcb4097134ff3c332f xmlns="eac983b2-6b98-449b-852c-dacad15ce743">
      <Terms xmlns="http://schemas.microsoft.com/office/infopath/2007/PartnerControls"/>
    </lcf76f155ced4ddcb4097134ff3c332f>
    <Q28_x0020_Response xmlns="eac983b2-6b98-449b-852c-dacad15ce743" xsi:nil="true"/>
    <Q6_x0020_Response xmlns="eac983b2-6b98-449b-852c-dacad15ce743" xsi:nil="true"/>
    <Q8_x0020_Response xmlns="eac983b2-6b98-449b-852c-dacad15ce743" xsi:nil="true"/>
    <Q29_x0020_Response xmlns="eac983b2-6b98-449b-852c-dacad15ce743" xsi:nil="true"/>
    <RespondentName xmlns="eac983b2-6b98-449b-852c-dacad15ce743" xsi:nil="true"/>
    <Q18_x0020_Response xmlns="eac983b2-6b98-449b-852c-dacad15ce743" xsi:nil="true"/>
    <Q30_x0020_Response xmlns="eac983b2-6b98-449b-852c-dacad15ce743" xsi:nil="true"/>
    <Q2_x0020_Response xmlns="eac983b2-6b98-449b-852c-dacad15ce743" xsi:nil="true"/>
    <Q7_x0020_Response xmlns="eac983b2-6b98-449b-852c-dacad15ce743" xsi:nil="true"/>
    <Q9_x0020_Response xmlns="eac983b2-6b98-449b-852c-dacad15ce743" xsi:nil="true"/>
    <Q19_x0020_Response xmlns="eac983b2-6b98-449b-852c-dacad15ce743" xsi:nil="true"/>
    <Q31_x0020_Response xmlns="eac983b2-6b98-449b-852c-dacad15ce743" xsi:nil="true"/>
    <Confidentiality xmlns="eac983b2-6b98-449b-852c-dacad15ce743">Non-confidential (recommended)</Confidentiality>
    <Q20_x0020_Response xmlns="eac983b2-6b98-449b-852c-dacad15ce743" xsi:nil="true"/>
    <Q3_x0020_Response xmlns="eac983b2-6b98-449b-852c-dacad15ce743" xsi:nil="true"/>
    <Q4_x0020_Response xmlns="eac983b2-6b98-449b-852c-dacad15ce743" xsi:nil="true"/>
    <Q21_x0020_Response xmlns="eac983b2-6b98-449b-852c-dacad15ce743" xsi:nil="true"/>
    <OrgCategory xmlns="eac983b2-6b98-449b-852c-dacad15ce743" xsi:nil="true"/>
    <Q22_x0020_Response xmlns="eac983b2-6b98-449b-852c-dacad15ce743" xsi:nil="true"/>
    <Q23_x0020_Response xmlns="eac983b2-6b98-449b-852c-dacad15ce743" xsi:nil="true"/>
    <Q10_x0020_Response xmlns="eac983b2-6b98-449b-852c-dacad15ce743" xsi:nil="true"/>
    <Q24_x0020_Response xmlns="eac983b2-6b98-449b-852c-dacad15ce743" xsi:nil="true"/>
    <e_x002d_mail xmlns="eac983b2-6b98-449b-852c-dacad15ce743" xsi:nil="true"/>
    <Q5_x0020_Response xmlns="eac983b2-6b98-449b-852c-dacad15ce743" xsi:nil="true"/>
    <Q11_x0020_Response xmlns="eac983b2-6b98-449b-852c-dacad15ce743" xsi:nil="true"/>
    <Q25_x0020_Response xmlns="eac983b2-6b98-449b-852c-dacad15ce743" xsi:nil="true"/>
    <Q12_x0020_Response xmlns="eac983b2-6b98-449b-852c-dacad15ce743" xsi:nil="true"/>
    <Q26_x0020_Response xmlns="eac983b2-6b98-449b-852c-dacad15ce743" xsi:nil="true"/>
    <Q13_x0020_Response xmlns="eac983b2-6b98-449b-852c-dacad15ce743" xsi:nil="true"/>
    <Q27_x0020_Response xmlns="eac983b2-6b98-449b-852c-dacad15ce743" xsi:nil="true"/>
    <Q14_x0020_Response xmlns="eac983b2-6b98-449b-852c-dacad15ce743" xsi:nil="true"/>
    <Q1_x0020_Response xmlns="eac983b2-6b98-449b-852c-dacad15ce743" xsi:nil="true"/>
    <Q15_x0020_Response xmlns="eac983b2-6b98-449b-852c-dacad15ce743" xsi:nil="true"/>
    <Organisation xmlns="eac983b2-6b98-449b-852c-dacad15ce743" xsi:nil="true"/>
    <Q16_x0020_Response xmlns="eac983b2-6b98-449b-852c-dacad15ce743" xsi:nil="true"/>
    <Q17_x0020_Response xmlns="eac983b2-6b98-449b-852c-dacad15ce743" xsi:nil="true"/>
    <Q32_x0020_Response xmlns="eac983b2-6b98-449b-852c-dacad15ce74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0F1EC80-768E-47AB-A520-E4CC866A3D8E}">
  <ds:schemaRefs>
    <ds:schemaRef ds:uri="01d5d7fc-ae26-48ed-a943-bede2c51cfa8"/>
    <ds:schemaRef ds:uri="eac983b2-6b98-449b-852c-dacad15ce7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0AD28D5-A549-4DCF-882B-2AABB58AA4FD}">
  <ds:schemaRefs>
    <ds:schemaRef ds:uri="01d5d7fc-ae26-48ed-a943-bede2c51cfa8"/>
    <ds:schemaRef ds:uri="eac983b2-6b98-449b-852c-dacad15ce74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76B269F6-A86D-4DDA-A22F-292E238B56E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RECCo%20Template</Template>
  <TotalTime>0</TotalTime>
  <Words>2872</Words>
  <Application>Microsoft Office PowerPoint</Application>
  <PresentationFormat>Widescreen</PresentationFormat>
  <Paragraphs>349</Paragraphs>
  <Slides>28</Slides>
  <Notes>9</Notes>
  <HiddenSlides>0</HiddenSlides>
  <MMClips>0</MMClips>
  <ScaleCrop>false</ScaleCrop>
  <HeadingPairs>
    <vt:vector size="8" baseType="variant">
      <vt:variant>
        <vt:lpstr>Fonts Used</vt:lpstr>
      </vt:variant>
      <vt:variant>
        <vt:i4>15</vt:i4>
      </vt:variant>
      <vt:variant>
        <vt:lpstr>Theme</vt:lpstr>
      </vt:variant>
      <vt:variant>
        <vt:i4>4</vt:i4>
      </vt:variant>
      <vt:variant>
        <vt:lpstr>Embedded OLE Servers</vt:lpstr>
      </vt:variant>
      <vt:variant>
        <vt:i4>1</vt:i4>
      </vt:variant>
      <vt:variant>
        <vt:lpstr>Slide Titles</vt:lpstr>
      </vt:variant>
      <vt:variant>
        <vt:i4>28</vt:i4>
      </vt:variant>
    </vt:vector>
  </HeadingPairs>
  <TitlesOfParts>
    <vt:vector size="48" baseType="lpstr">
      <vt:lpstr>Aptos</vt:lpstr>
      <vt:lpstr>Arial</vt:lpstr>
      <vt:lpstr>Arial,Sans-Serif</vt:lpstr>
      <vt:lpstr>Calibri</vt:lpstr>
      <vt:lpstr>Figtree</vt:lpstr>
      <vt:lpstr>Figtree Bold</vt:lpstr>
      <vt:lpstr>Figtree ExtraBold</vt:lpstr>
      <vt:lpstr>Figtree SemiBold</vt:lpstr>
      <vt:lpstr>Mongolian Baiti</vt:lpstr>
      <vt:lpstr>Outfit</vt:lpstr>
      <vt:lpstr>Outfit SemiBold</vt:lpstr>
      <vt:lpstr>Playfair Display</vt:lpstr>
      <vt:lpstr>Segoe UI Emoji</vt:lpstr>
      <vt:lpstr>Verdana</vt:lpstr>
      <vt:lpstr>Wingdings</vt:lpstr>
      <vt:lpstr>White theme</vt:lpstr>
      <vt:lpstr>RECCo Theme</vt:lpstr>
      <vt:lpstr>1_Dark blue theme</vt:lpstr>
      <vt:lpstr>Dark blue theme</vt:lpstr>
      <vt:lpstr>Document</vt:lpstr>
      <vt:lpstr>Consumer Consent Solution  Solution Group</vt:lpstr>
      <vt:lpstr>PowerPoint Presentation</vt:lpstr>
      <vt:lpstr>PowerPoint Presentation</vt:lpstr>
      <vt:lpstr>CCS Governance</vt:lpstr>
      <vt:lpstr>PowerPoint Presentation</vt:lpstr>
      <vt:lpstr>PowerPoint Presentation</vt:lpstr>
      <vt:lpstr>PowerPoint Presentation</vt:lpstr>
      <vt:lpstr>PowerPoint Presentation</vt:lpstr>
      <vt:lpstr>Consumer Consent Arrangements Schedule (2)</vt:lpstr>
      <vt:lpstr>PowerPoint Presentation</vt:lpstr>
      <vt:lpstr>PowerPoint Presentation</vt:lpstr>
      <vt:lpstr>PowerPoint Presentation</vt:lpstr>
      <vt:lpstr>PowerPoint Presentation</vt:lpstr>
      <vt:lpstr>SEC/REC Interactions </vt:lpstr>
      <vt:lpstr>PowerPoint Presentation</vt:lpstr>
      <vt:lpstr>PowerPoint Presentation</vt:lpstr>
      <vt:lpstr>REC Access Agreement</vt:lpstr>
      <vt:lpstr>Access Agreement key principles</vt:lpstr>
      <vt:lpstr>Access Agreement Rationale</vt:lpstr>
      <vt:lpstr>PowerPoint Presentation</vt:lpstr>
      <vt:lpstr>Access Agreement Provisions</vt:lpstr>
      <vt:lpstr>PowerPoint Presentation</vt:lpstr>
      <vt:lpstr>Questions? </vt:lpstr>
      <vt:lpstr>Forward Plan</vt:lpstr>
      <vt:lpstr>Forward Plan</vt:lpstr>
      <vt:lpstr>PowerPoint Presentation</vt:lpstr>
      <vt:lpstr>Appendix</vt:lpstr>
      <vt:lpstr>Consumer Consent Project Team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Teresa Thompson</dc:creator>
  <dc:description/>
  <cp:lastModifiedBy>Harry FIRTH</cp:lastModifiedBy>
  <cp:revision>1</cp:revision>
  <dcterms:created xsi:type="dcterms:W3CDTF">2025-12-03T11:16:02Z</dcterms:created>
  <dcterms:modified xsi:type="dcterms:W3CDTF">2026-07-01T11:41:23Z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0x0101001E28666D2EA0C149BCF3C912B094EAD5</vt:lpwstr>
  </property>
  <property fmtid="{D5CDD505-2E9C-101B-9397-08002B2CF9AE}" pid="13" name="MediaServiceImageTags">
    <vt:lpwstr/>
  </property>
</Properties>
</file>