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9" r:id="rId4"/>
    <p:sldMasterId id="2147483648" r:id="rId5"/>
    <p:sldMasterId id="2147483670" r:id="rId6"/>
    <p:sldMasterId id="2147484262" r:id="rId7"/>
    <p:sldMasterId id="2147484286" r:id="rId8"/>
  </p:sldMasterIdLst>
  <p:notesMasterIdLst>
    <p:notesMasterId r:id="rId24"/>
  </p:notesMasterIdLst>
  <p:sldIdLst>
    <p:sldId id="2147480050" r:id="rId9"/>
    <p:sldId id="2147480051" r:id="rId10"/>
    <p:sldId id="2147480052" r:id="rId11"/>
    <p:sldId id="2146846646" r:id="rId12"/>
    <p:sldId id="2146846647" r:id="rId13"/>
    <p:sldId id="2146846629" r:id="rId14"/>
    <p:sldId id="2146846643" r:id="rId15"/>
    <p:sldId id="2147480049" r:id="rId16"/>
    <p:sldId id="2147374716" r:id="rId17"/>
    <p:sldId id="2146846641" r:id="rId18"/>
    <p:sldId id="2147480054" r:id="rId19"/>
    <p:sldId id="2147480059" r:id="rId20"/>
    <p:sldId id="2147480056" r:id="rId21"/>
    <p:sldId id="2147480060" r:id="rId22"/>
    <p:sldId id="21474800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97735D33-44DF-6B10-3F04-FC8639A5E975}" name="Sarah Jones" initials="SJ" userId="S::sjones@sj-energy.co.uk::2b33ad30-bf8f-48f7-838e-149beb7c674a" providerId="AD"/>
  <p188:author id="{1F6B5DBE-AFBF-0369-9BD8-A5888DB8FD61}" name="Michael Walsh" initials="MW" userId="S::michael.walsh@retailenergycode.co.uk::e562cbde-f90b-45f5-a30c-78c235610bb7" providerId="AD"/>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38F5"/>
    <a:srgbClr val="FE357B"/>
    <a:srgbClr val="FFC7DB"/>
    <a:srgbClr val="041F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74020E-122A-BF14-33DF-C30383128B71}" v="380" dt="2026-04-20T15:25:53.353"/>
    <p1510:client id="{A39C84B5-5CB6-C691-46C0-765A9C347B4D}" v="4" dt="2026-04-20T10:48:31.120"/>
    <p1510:client id="{BC19922B-4A2B-4175-AF83-424E6DBCE48B}" v="24" dt="2026-04-20T10:45:37.111"/>
    <p1510:client id="{C8A9ABCE-2377-46DE-8F3B-A26BDA283AD3}" v="40" dt="2026-04-20T15:09:22.510"/>
    <p1510:client id="{E7809FC5-B8D6-7CF8-B39A-42AD88C6E5F9}" v="135" dt="2026-04-20T09:18:18.0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CB22B0-0EE9-46DD-AC1E-29320DC10274}" type="datetimeFigureOut">
              <a:rPr lang="en-GB" smtClean="0"/>
              <a:t>20/04/2026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FE0D6-38A1-4239-8A4D-C05957871246}" type="slidenum">
              <a:rPr lang="en-GB" smtClean="0"/>
              <a:t>‹#›</a:t>
            </a:fld>
            <a:endParaRPr lang="en-GB"/>
          </a:p>
        </p:txBody>
      </p:sp>
    </p:spTree>
    <p:extLst>
      <p:ext uri="{BB962C8B-B14F-4D97-AF65-F5344CB8AC3E}">
        <p14:creationId xmlns:p14="http://schemas.microsoft.com/office/powerpoint/2010/main" val="54059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7B75A8EE-D908-E4AF-044C-77BCFD4DB373}"/>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75260B39-7F61-3232-23A9-6D28AC7D86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CBBC76EC-04A9-7EF8-57C4-A05ADD8427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8758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992123D7-826D-1367-8BA2-7D9906A3EB1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096C81F-E466-9E09-84C7-A19ABA764C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F1AFD9F9-DDE1-7C81-8E05-A4FC67DFD0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86848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D59CDC15-DF89-AF49-0388-ACE4823E5B2E}"/>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661014D9-EFED-95B5-30F4-956AA97639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56F8F11C-423B-81B9-26A4-C20AC1D9D8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757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8D5113D-B6CD-DD31-706C-56F12CF83B71}"/>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2FC42FDB-507E-4D8C-A23A-BA19218EED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D066996C-4CB0-5CA5-F2E0-E9FE27F6E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816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8</a:t>
            </a:fld>
            <a:endParaRPr lang="en-GB"/>
          </a:p>
        </p:txBody>
      </p:sp>
    </p:spTree>
    <p:extLst>
      <p:ext uri="{BB962C8B-B14F-4D97-AF65-F5344CB8AC3E}">
        <p14:creationId xmlns:p14="http://schemas.microsoft.com/office/powerpoint/2010/main" val="640917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a:extLst>
            <a:ext uri="{FF2B5EF4-FFF2-40B4-BE49-F238E27FC236}">
              <a16:creationId xmlns:a16="http://schemas.microsoft.com/office/drawing/2014/main" id="{ABD2BEDF-8974-DFFC-F457-E80BAAEFCB02}"/>
            </a:ext>
          </a:extLst>
        </p:cNvPr>
        <p:cNvGrpSpPr/>
        <p:nvPr/>
      </p:nvGrpSpPr>
      <p:grpSpPr>
        <a:xfrm>
          <a:off x="0" y="0"/>
          <a:ext cx="0" cy="0"/>
          <a:chOff x="0" y="0"/>
          <a:chExt cx="0" cy="0"/>
        </a:xfrm>
      </p:grpSpPr>
      <p:sp>
        <p:nvSpPr>
          <p:cNvPr id="77" name="Google Shape;77;g17b885a0929_0_11:notes">
            <a:extLst>
              <a:ext uri="{FF2B5EF4-FFF2-40B4-BE49-F238E27FC236}">
                <a16:creationId xmlns:a16="http://schemas.microsoft.com/office/drawing/2014/main" id="{55EED2C2-99A8-52C2-D1F0-53580E4D90C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7b885a0929_0_11:notes">
            <a:extLst>
              <a:ext uri="{FF2B5EF4-FFF2-40B4-BE49-F238E27FC236}">
                <a16:creationId xmlns:a16="http://schemas.microsoft.com/office/drawing/2014/main" id="{6970A6E8-CCAE-FC14-6908-782C4BE3D9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2573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2.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14.png"/><Relationship Id="rId7" Type="http://schemas.openxmlformats.org/officeDocument/2006/relationships/hyperlink" Target="mailto:info@retailenergycode.co.uk" TargetMode="External"/><Relationship Id="rId2" Type="http://schemas.openxmlformats.org/officeDocument/2006/relationships/image" Target="../media/image17.png"/><Relationship Id="rId1" Type="http://schemas.openxmlformats.org/officeDocument/2006/relationships/slideMaster" Target="../slideMasters/slideMaster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6.png"/><Relationship Id="rId9" Type="http://schemas.openxmlformats.org/officeDocument/2006/relationships/hyperlink" Target="https://uk.linkedin.com/company/the-retail-energy-code-company" TargetMode="Externa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7.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5.xml"/><Relationship Id="rId6" Type="http://schemas.openxmlformats.org/officeDocument/2006/relationships/hyperlink" Target="mailto:info@retailenergycode.co.uk" TargetMode="External"/><Relationship Id="rId5" Type="http://schemas.openxmlformats.org/officeDocument/2006/relationships/image" Target="../media/image10.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9.png"/><Relationship Id="rId9"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439360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70570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7581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8528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352641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67474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533022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949710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236021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atin typeface="Outfit" pitchFamily="2"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latin typeface="Outfit" pitchFamily="2" charset="0"/>
            </a:endParaRPr>
          </a:p>
        </p:txBody>
      </p:sp>
    </p:spTree>
    <p:extLst>
      <p:ext uri="{BB962C8B-B14F-4D97-AF65-F5344CB8AC3E}">
        <p14:creationId xmlns:p14="http://schemas.microsoft.com/office/powerpoint/2010/main" val="323468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3306879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84098166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714800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3203964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11979956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44118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993960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8598286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1_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7489730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1_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418664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6765267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7769349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5605858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1773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955954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16">
          <p15:clr>
            <a:srgbClr val="FBAE40"/>
          </p15:clr>
        </p15:guide>
        <p15:guide id="4" pos="260">
          <p15:clr>
            <a:srgbClr val="FBAE40"/>
          </p15:clr>
        </p15:guide>
        <p15:guide id="5" orient="horz" pos="2998">
          <p15:clr>
            <a:srgbClr val="FBAE40"/>
          </p15:clr>
        </p15:guide>
        <p15:guide id="6" orient="horz" pos="19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20/04/2026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8830035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53565249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65267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ma14="http://schemas.microsoft.com/office/mac/drawingml/2011/main" xmlns=""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0993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9547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39200179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635517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123936273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theme" Target="../theme/theme3.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slideLayout" Target="../slideLayouts/slideLayout83.xml"/><Relationship Id="rId3" Type="http://schemas.openxmlformats.org/officeDocument/2006/relationships/slideLayout" Target="../slideLayouts/slideLayout68.xml"/><Relationship Id="rId21" Type="http://schemas.openxmlformats.org/officeDocument/2006/relationships/slideLayout" Target="../slideLayouts/slideLayout86.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slideLayout" Target="../slideLayouts/slideLayout8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theme" Target="../theme/theme4.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slideLayout" Target="../slideLayouts/slideLayout88.xml"/><Relationship Id="rId10" Type="http://schemas.openxmlformats.org/officeDocument/2006/relationships/slideLayout" Target="../slideLayouts/slideLayout75.xml"/><Relationship Id="rId19" Type="http://schemas.openxmlformats.org/officeDocument/2006/relationships/slideLayout" Target="../slideLayouts/slideLayout84.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slideLayout" Target="../slideLayouts/slideLayout8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theme" Target="../theme/theme5.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3" name="TextBox 2">
            <a:extLst>
              <a:ext uri="{FF2B5EF4-FFF2-40B4-BE49-F238E27FC236}">
                <a16:creationId xmlns:a16="http://schemas.microsoft.com/office/drawing/2014/main" id="{71F6CCD0-6E6F-6A34-6E3E-8CC22AB1BD10}"/>
              </a:ext>
            </a:extLst>
          </p:cNvPr>
          <p:cNvSpPr txBox="1"/>
          <p:nvPr userDrawn="1">
            <p:extLst>
              <p:ext uri="{1162E1C5-73C7-4A58-AE30-91384D911F3F}">
                <p184:classification xmlns:p184="http://schemas.microsoft.com/office/powerpoint/2018/4/main" val="ftr"/>
              </p:ext>
            </p:extLst>
          </p:nvPr>
        </p:nvSpPr>
        <p:spPr>
          <a:xfrm>
            <a:off x="63500" y="6687820"/>
            <a:ext cx="10052050" cy="106680"/>
          </a:xfrm>
          <a:prstGeom prst="rect">
            <a:avLst/>
          </a:prstGeom>
        </p:spPr>
        <p:txBody>
          <a:bodyPr horzOverflow="overflow" lIns="0" tIns="0" rIns="0" bIns="0">
            <a:spAutoFit/>
          </a:bodyPr>
          <a:lstStyle/>
          <a:p>
            <a:pPr algn="l"/>
            <a:r>
              <a:rPr lang="en-GB"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3283547954"/>
      </p:ext>
    </p:extLst>
  </p:cSld>
  <p:clrMap bg1="lt1" tx1="dk1" bg2="dk2" tx2="lt2" accent1="accent1" accent2="accent2" accent3="accent3" accent4="accent4" accent5="accent5" accent6="accent6" hlink="hlink" folHlink="folHlink"/>
  <p:sldLayoutIdLst>
    <p:sldLayoutId id="2147484320" r:id="rId1"/>
    <p:sldLayoutId id="2147484321" r:id="rId2"/>
    <p:sldLayoutId id="2147484322" r:id="rId3"/>
    <p:sldLayoutId id="2147484323" r:id="rId4"/>
    <p:sldLayoutId id="2147484324" r:id="rId5"/>
    <p:sldLayoutId id="2147484325" r:id="rId6"/>
    <p:sldLayoutId id="2147484326" r:id="rId7"/>
    <p:sldLayoutId id="2147484327" r:id="rId8"/>
    <p:sldLayoutId id="2147484315" r:id="rId9"/>
    <p:sldLayoutId id="2147484317" r:id="rId10"/>
    <p:sldLayoutId id="2147484316" r:id="rId11"/>
    <p:sldLayoutId id="214748431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Outfit" pitchFamily="2" charset="0"/>
          <a:ea typeface="Outfit" pitchFamily="2" charset="0"/>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Outfit" pitchFamily="2" charset="0"/>
          <a:ea typeface="Outfit" pitchFamily="2" charset="0"/>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4261"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4307" r:id="rId1"/>
    <p:sldLayoutId id="2147483672" r:id="rId2"/>
    <p:sldLayoutId id="2147484308" r:id="rId3"/>
    <p:sldLayoutId id="2147484309" r:id="rId4"/>
    <p:sldLayoutId id="2147483675" r:id="rId5"/>
    <p:sldLayoutId id="2147484310" r:id="rId6"/>
    <p:sldLayoutId id="2147483677" r:id="rId7"/>
    <p:sldLayoutId id="2147483678" r:id="rId8"/>
    <p:sldLayoutId id="2147483679" r:id="rId9"/>
    <p:sldLayoutId id="2147484311" r:id="rId10"/>
    <p:sldLayoutId id="2147483671" r:id="rId11"/>
    <p:sldLayoutId id="2147484312" r:id="rId12"/>
    <p:sldLayoutId id="2147484313" r:id="rId13"/>
    <p:sldLayoutId id="2147483673" r:id="rId14"/>
    <p:sldLayoutId id="2147483674" r:id="rId15"/>
    <p:sldLayoutId id="2147483683" r:id="rId16"/>
    <p:sldLayoutId id="2147483684" r:id="rId17"/>
    <p:sldLayoutId id="2147484314" r:id="rId18"/>
    <p:sldLayoutId id="2147483676" r:id="rId19"/>
    <p:sldLayoutId id="2147483686" r:id="rId20"/>
    <p:sldLayoutId id="2147483687" r:id="rId21"/>
    <p:sldLayoutId id="2147483688" r:id="rId22"/>
    <p:sldLayoutId id="2147483689" r:id="rId23"/>
    <p:sldLayoutId id="2147483680" r:id="rId24"/>
    <p:sldLayoutId id="2147483681" r:id="rId25"/>
    <p:sldLayoutId id="2147483682" r:id="rId26"/>
    <p:sldLayoutId id="2147483690" r:id="rId27"/>
    <p:sldLayoutId id="2147483691" r:id="rId28"/>
    <p:sldLayoutId id="2147483747" r:id="rId29"/>
    <p:sldLayoutId id="2147483748" r:id="rId30"/>
    <p:sldLayoutId id="2147483685" r:id="rId31"/>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20/04/2026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85579063"/>
      </p:ext>
    </p:extLst>
  </p:cSld>
  <p:clrMap bg1="lt1" tx1="dk1" bg2="lt2" tx2="dk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 id="2147484275" r:id="rId13"/>
    <p:sldLayoutId id="2147484276" r:id="rId14"/>
    <p:sldLayoutId id="2147484277" r:id="rId15"/>
    <p:sldLayoutId id="2147484278" r:id="rId16"/>
    <p:sldLayoutId id="2147484279" r:id="rId17"/>
    <p:sldLayoutId id="2147484280" r:id="rId18"/>
    <p:sldLayoutId id="2147484281" r:id="rId19"/>
    <p:sldLayoutId id="2147484282" r:id="rId20"/>
    <p:sldLayoutId id="2147484283" r:id="rId21"/>
    <p:sldLayoutId id="2147484284" r:id="rId22"/>
    <p:sldLayoutId id="2147484285" r:id="rId2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5.sv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35.sv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88.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8.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22/04/26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2506536233"/>
              </p:ext>
            </p:extLst>
          </p:nvPr>
        </p:nvGraphicFramePr>
        <p:xfrm>
          <a:off x="423065" y="1716933"/>
          <a:ext cx="6375924" cy="211163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rPr>
                        <a:t>Approx </a:t>
                      </a:r>
                      <a:br>
                        <a:rPr lang="en-GB" sz="1100" b="1" noProof="0">
                          <a:solidFill>
                            <a:srgbClr val="FFFFFF"/>
                          </a:solidFill>
                          <a:effectLst/>
                        </a:rPr>
                      </a:br>
                      <a:r>
                        <a:rPr lang="en-GB" sz="1100" b="1" noProof="0">
                          <a:solidFill>
                            <a:srgbClr val="FFFFFF"/>
                          </a:solidFill>
                          <a:effectLst/>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Mike Walsh</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lvl="0">
                        <a:lnSpc>
                          <a:spcPct val="100000"/>
                        </a:lnSpc>
                        <a:buNone/>
                      </a:pPr>
                      <a:r>
                        <a:rPr lang="en-GB" sz="1400" b="1" kern="1200" noProof="0">
                          <a:solidFill>
                            <a:schemeClr val="tx1"/>
                          </a:solidFill>
                          <a:effectLst/>
                          <a:latin typeface="Figtree"/>
                          <a:ea typeface="+mn-ea"/>
                          <a:cs typeface="+mn-cs"/>
                        </a:rPr>
                        <a:t>Interactions with Tariff Interoperability </a:t>
                      </a:r>
                      <a:endParaRPr lang="en-US"/>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Sarah Jones</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30 mins</a:t>
                      </a:r>
                      <a:endParaRPr lang="en-US"/>
                    </a:p>
                  </a:txBody>
                  <a:tcPr anchor="ctr"/>
                </a:tc>
                <a:extLst>
                  <a:ext uri="{0D108BD9-81ED-4DB2-BD59-A6C34878D82A}">
                    <a16:rowId xmlns:a16="http://schemas.microsoft.com/office/drawing/2014/main" val="1689702995"/>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 Walsh</a:t>
                      </a:r>
                      <a:endParaRPr lang="en-US" sz="1400" b="0">
                        <a:solidFill>
                          <a:schemeClr val="tx1"/>
                        </a:solidFill>
                        <a:latin typeface="Figtree" panose="020B0604020202020204"/>
                      </a:endParaRPr>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3497069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12E55-BD81-DCF1-FB02-CECAC0E96A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CCA7E-67AE-91AB-164F-35E7A01C56E4}"/>
              </a:ext>
            </a:extLst>
          </p:cNvPr>
          <p:cNvSpPr txBox="1">
            <a:spLocks noGrp="1"/>
          </p:cNvSpPr>
          <p:nvPr>
            <p:ph type="title"/>
          </p:nvPr>
        </p:nvSpPr>
        <p:spPr>
          <a:xfrm>
            <a:off x="1690259" y="2078687"/>
            <a:ext cx="8811487" cy="1083161"/>
          </a:xfrm>
        </p:spPr>
        <p:txBody>
          <a:bodyPr/>
          <a:lstStyle/>
          <a:p>
            <a:r>
              <a:rPr lang="en-GB" sz="5400">
                <a:latin typeface="Figtree"/>
              </a:rPr>
              <a:t>Interactions with Tariff Interoperability </a:t>
            </a:r>
            <a:endParaRPr lang="en-GB" sz="5400"/>
          </a:p>
        </p:txBody>
      </p:sp>
    </p:spTree>
    <p:extLst>
      <p:ext uri="{BB962C8B-B14F-4D97-AF65-F5344CB8AC3E}">
        <p14:creationId xmlns:p14="http://schemas.microsoft.com/office/powerpoint/2010/main" val="303068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AEC4FB7-8C54-2D5A-DD2F-183F011F1362}"/>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269E6593-8336-078F-D9FB-80CAA0A16ED2}"/>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pic>
        <p:nvPicPr>
          <p:cNvPr id="83" name="Google Shape;83;p16">
            <a:extLst>
              <a:ext uri="{FF2B5EF4-FFF2-40B4-BE49-F238E27FC236}">
                <a16:creationId xmlns:a16="http://schemas.microsoft.com/office/drawing/2014/main" id="{A80846BC-2CBD-F61F-0E51-0FAD3EDD5C3E}"/>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111A5724-FCEF-A319-E0C7-1953AC9CB5A8}"/>
              </a:ext>
            </a:extLst>
          </p:cNvPr>
          <p:cNvSpPr txBox="1"/>
          <p:nvPr/>
        </p:nvSpPr>
        <p:spPr>
          <a:xfrm>
            <a:off x="164247" y="158192"/>
            <a:ext cx="8551128" cy="541646"/>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21E5E"/>
                </a:solidFill>
                <a:effectLst/>
                <a:uLnTx/>
                <a:uFillTx/>
                <a:latin typeface="Outfit" pitchFamily="2" charset="0"/>
                <a:ea typeface="+mn-ea"/>
                <a:cs typeface="+mn-cs"/>
                <a:sym typeface="Playfair Display"/>
              </a:rPr>
              <a:t>What problem does Tariff Interoperability solve?</a:t>
            </a:r>
            <a:endParaRPr kumimoji="0" lang="en-GB" sz="2400" b="1" i="0" u="none" strike="noStrike" kern="0" cap="none" spc="0" normalizeH="0" baseline="0" noProof="0">
              <a:ln>
                <a:noFill/>
              </a:ln>
              <a:solidFill>
                <a:srgbClr val="021E5E"/>
              </a:solidFill>
              <a:effectLst/>
              <a:uLnTx/>
              <a:uFillTx/>
              <a:latin typeface="Outfit" pitchFamily="2" charset="0"/>
              <a:ea typeface="+mn-ea"/>
              <a:cs typeface="+mn-cs"/>
              <a:sym typeface="Outfit"/>
            </a:endParaRPr>
          </a:p>
        </p:txBody>
      </p:sp>
      <p:sp>
        <p:nvSpPr>
          <p:cNvPr id="7" name="TextBox 6">
            <a:extLst>
              <a:ext uri="{FF2B5EF4-FFF2-40B4-BE49-F238E27FC236}">
                <a16:creationId xmlns:a16="http://schemas.microsoft.com/office/drawing/2014/main" id="{B05186E7-529C-A651-AE9C-14C137FE75E8}"/>
              </a:ext>
            </a:extLst>
          </p:cNvPr>
          <p:cNvSpPr txBox="1"/>
          <p:nvPr/>
        </p:nvSpPr>
        <p:spPr>
          <a:xfrm>
            <a:off x="1160194" y="819506"/>
            <a:ext cx="11021238" cy="1128417"/>
          </a:xfrm>
          <a:prstGeom prst="rect">
            <a:avLst/>
          </a:prstGeom>
          <a:solidFill>
            <a:srgbClr val="4D38F5">
              <a:alpha val="11000"/>
            </a:srgbClr>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rPr>
              <a:t>The availability and format of tariff pricing data for the purposes of optimisation varies from Supplier to Supplier</a:t>
            </a:r>
          </a:p>
        </p:txBody>
      </p:sp>
      <p:sp>
        <p:nvSpPr>
          <p:cNvPr id="8" name="TextBox 7">
            <a:extLst>
              <a:ext uri="{FF2B5EF4-FFF2-40B4-BE49-F238E27FC236}">
                <a16:creationId xmlns:a16="http://schemas.microsoft.com/office/drawing/2014/main" id="{047678FA-0718-E797-086F-C716CCBCF822}"/>
              </a:ext>
            </a:extLst>
          </p:cNvPr>
          <p:cNvSpPr txBox="1"/>
          <p:nvPr/>
        </p:nvSpPr>
        <p:spPr>
          <a:xfrm>
            <a:off x="1160194" y="2283250"/>
            <a:ext cx="11021238" cy="1128417"/>
          </a:xfrm>
          <a:prstGeom prst="rect">
            <a:avLst/>
          </a:prstGeom>
          <a:solidFill>
            <a:srgbClr val="4D38F5">
              <a:alpha val="11000"/>
            </a:srgbClr>
          </a:solidFill>
          <a:ln>
            <a:noFill/>
          </a:ln>
        </p:spPr>
        <p:txBody>
          <a:bodyPr wrap="square" lIns="90000" tIns="45720" rIns="91440" bIns="45720" anchor="ctr">
            <a:noAutofit/>
          </a:bodyPr>
          <a:lstStyle/>
          <a:p>
            <a:pPr defTabSz="1219170">
              <a:buClr>
                <a:srgbClr val="000000"/>
              </a:buClr>
              <a:defRPr/>
            </a:pPr>
            <a:r>
              <a:rPr kumimoji="0" lang="en-GB" sz="1600" b="1" i="0" u="none" strike="noStrike" kern="0" cap="none" spc="0" normalizeH="0" baseline="0" noProof="0">
                <a:ln>
                  <a:noFill/>
                </a:ln>
                <a:solidFill>
                  <a:srgbClr val="000000"/>
                </a:solidFill>
                <a:effectLst/>
                <a:uLnTx/>
                <a:uFillTx/>
                <a:latin typeface="Outfit"/>
                <a:cs typeface="Arial"/>
                <a:sym typeface="Arial"/>
              </a:rPr>
              <a:t>This makes it difficult for </a:t>
            </a:r>
            <a:r>
              <a:rPr lang="en-GB" sz="1600" b="1" kern="0">
                <a:solidFill>
                  <a:srgbClr val="000000"/>
                </a:solidFill>
                <a:latin typeface="Outfit"/>
                <a:cs typeface="Arial"/>
                <a:sym typeface="Arial"/>
              </a:rPr>
              <a:t>Optimisers / Flexibility</a:t>
            </a:r>
            <a:r>
              <a:rPr kumimoji="0" lang="en-GB" sz="1600" b="1" i="0" u="none" strike="noStrike" kern="0" cap="none" spc="0" normalizeH="0" baseline="0" noProof="0">
                <a:ln>
                  <a:noFill/>
                </a:ln>
                <a:solidFill>
                  <a:srgbClr val="000000"/>
                </a:solidFill>
                <a:effectLst/>
                <a:uLnTx/>
                <a:uFillTx/>
                <a:latin typeface="Outfit"/>
                <a:cs typeface="Arial"/>
                <a:sym typeface="Arial"/>
              </a:rPr>
              <a:t> Service Providers to access the data they need to optimise consumers’ energy consumption in a repeatable, consistent manner</a:t>
            </a:r>
          </a:p>
        </p:txBody>
      </p:sp>
      <p:sp>
        <p:nvSpPr>
          <p:cNvPr id="13" name="TextBox 12">
            <a:extLst>
              <a:ext uri="{FF2B5EF4-FFF2-40B4-BE49-F238E27FC236}">
                <a16:creationId xmlns:a16="http://schemas.microsoft.com/office/drawing/2014/main" id="{4226EF4B-6A25-4021-3EA9-5FCAD3A19D52}"/>
              </a:ext>
            </a:extLst>
          </p:cNvPr>
          <p:cNvSpPr txBox="1"/>
          <p:nvPr/>
        </p:nvSpPr>
        <p:spPr>
          <a:xfrm>
            <a:off x="1160194" y="3746994"/>
            <a:ext cx="11021238" cy="1128417"/>
          </a:xfrm>
          <a:prstGeom prst="rect">
            <a:avLst/>
          </a:prstGeom>
          <a:solidFill>
            <a:srgbClr val="4D38F5">
              <a:alpha val="11000"/>
            </a:srgbClr>
          </a:solidFill>
          <a:ln>
            <a:noFill/>
          </a:ln>
        </p:spPr>
        <p:txBody>
          <a:bodyPr wrap="square" lIns="90000" tIns="45720" rIns="91440" bIns="45720" anchor="ctr">
            <a:noAutofit/>
          </a:bodyPr>
          <a:lstStyle/>
          <a:p>
            <a:pPr defTabSz="1219170">
              <a:buClr>
                <a:srgbClr val="000000"/>
              </a:buClr>
              <a:defRPr/>
            </a:pPr>
            <a:r>
              <a:rPr kumimoji="0" lang="en-GB" sz="1600" b="1" i="0" u="none" strike="noStrike" kern="0" cap="none" spc="0" normalizeH="0" baseline="0" noProof="0">
                <a:ln>
                  <a:noFill/>
                </a:ln>
                <a:solidFill>
                  <a:srgbClr val="000000"/>
                </a:solidFill>
                <a:effectLst/>
                <a:uLnTx/>
                <a:uFillTx/>
                <a:latin typeface="Outfit"/>
                <a:cs typeface="Arial"/>
                <a:sym typeface="Arial"/>
              </a:rPr>
              <a:t>DESNZ is introducing Tariff Interoperability so that tariff/contract pricing data would be made available in a standardised format, allowing TI Users </a:t>
            </a:r>
            <a:r>
              <a:rPr lang="en-GB" sz="1600" b="1" kern="0">
                <a:solidFill>
                  <a:srgbClr val="000000"/>
                </a:solidFill>
                <a:latin typeface="Outfit"/>
                <a:cs typeface="Arial"/>
                <a:sym typeface="Arial"/>
              </a:rPr>
              <a:t>and RTI Users </a:t>
            </a:r>
            <a:r>
              <a:rPr kumimoji="0" lang="en-GB" sz="1600" b="1" i="0" u="none" strike="noStrike" kern="0" cap="none" spc="0" normalizeH="0" baseline="0" noProof="0">
                <a:ln>
                  <a:noFill/>
                </a:ln>
                <a:solidFill>
                  <a:srgbClr val="000000"/>
                </a:solidFill>
                <a:effectLst/>
                <a:uLnTx/>
                <a:uFillTx/>
                <a:latin typeface="Outfit"/>
                <a:cs typeface="Arial"/>
                <a:sym typeface="Arial"/>
              </a:rPr>
              <a:t>to more readily optimise consumers’ energy consumption </a:t>
            </a:r>
          </a:p>
        </p:txBody>
      </p:sp>
      <p:sp>
        <p:nvSpPr>
          <p:cNvPr id="14" name="TextBox 13">
            <a:extLst>
              <a:ext uri="{FF2B5EF4-FFF2-40B4-BE49-F238E27FC236}">
                <a16:creationId xmlns:a16="http://schemas.microsoft.com/office/drawing/2014/main" id="{A42D9832-5979-95F9-C452-0408D1498C1F}"/>
              </a:ext>
            </a:extLst>
          </p:cNvPr>
          <p:cNvSpPr txBox="1"/>
          <p:nvPr/>
        </p:nvSpPr>
        <p:spPr>
          <a:xfrm>
            <a:off x="1160194" y="5210738"/>
            <a:ext cx="11021238" cy="1128417"/>
          </a:xfrm>
          <a:prstGeom prst="rect">
            <a:avLst/>
          </a:prstGeom>
          <a:solidFill>
            <a:srgbClr val="4D38F5">
              <a:alpha val="11000"/>
            </a:srgbClr>
          </a:solid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GB" sz="1600" b="1" i="0" u="none" strike="noStrike" kern="0" cap="none" spc="0" normalizeH="0" baseline="0" noProof="0" err="1">
                <a:ln>
                  <a:noFill/>
                </a:ln>
                <a:solidFill>
                  <a:srgbClr val="000000"/>
                </a:solidFill>
                <a:effectLst/>
                <a:uLnTx/>
                <a:uFillTx/>
                <a:latin typeface="Outfit" pitchFamily="2" charset="0"/>
                <a:ea typeface="+mn-ea"/>
                <a:cs typeface="Arial"/>
                <a:sym typeface="Arial"/>
              </a:rPr>
              <a:t>RECCo</a:t>
            </a:r>
            <a:r>
              <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rPr>
              <a:t> was chosen as the delivery body for Tariff Interoperability, and we have developed an API Technical Specification, Data Specification, REC Schedule and User Agreement to support delivery</a:t>
            </a:r>
          </a:p>
        </p:txBody>
      </p:sp>
      <p:grpSp>
        <p:nvGrpSpPr>
          <p:cNvPr id="21" name="Group 20">
            <a:extLst>
              <a:ext uri="{FF2B5EF4-FFF2-40B4-BE49-F238E27FC236}">
                <a16:creationId xmlns:a16="http://schemas.microsoft.com/office/drawing/2014/main" id="{71056BFE-F7B8-BCB2-0749-967701701E23}"/>
              </a:ext>
            </a:extLst>
          </p:cNvPr>
          <p:cNvGrpSpPr/>
          <p:nvPr/>
        </p:nvGrpSpPr>
        <p:grpSpPr>
          <a:xfrm>
            <a:off x="-1" y="819506"/>
            <a:ext cx="1104222" cy="1128417"/>
            <a:chOff x="-1" y="819506"/>
            <a:chExt cx="1104222" cy="975735"/>
          </a:xfrm>
          <a:solidFill>
            <a:srgbClr val="4D38F5"/>
          </a:solidFill>
        </p:grpSpPr>
        <p:sp>
          <p:nvSpPr>
            <p:cNvPr id="18" name="TextBox 17">
              <a:extLst>
                <a:ext uri="{FF2B5EF4-FFF2-40B4-BE49-F238E27FC236}">
                  <a16:creationId xmlns:a16="http://schemas.microsoft.com/office/drawing/2014/main" id="{EC18FFEB-09E0-AB86-97F1-9F439FB48C8B}"/>
                </a:ext>
              </a:extLst>
            </p:cNvPr>
            <p:cNvSpPr txBox="1"/>
            <p:nvPr/>
          </p:nvSpPr>
          <p:spPr>
            <a:xfrm>
              <a:off x="-1" y="819506"/>
              <a:ext cx="720672"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sp>
          <p:nvSpPr>
            <p:cNvPr id="20" name="TextBox 19">
              <a:extLst>
                <a:ext uri="{FF2B5EF4-FFF2-40B4-BE49-F238E27FC236}">
                  <a16:creationId xmlns:a16="http://schemas.microsoft.com/office/drawing/2014/main" id="{4D7DA030-CC18-501C-C8D6-938FE16DC232}"/>
                </a:ext>
              </a:extLst>
            </p:cNvPr>
            <p:cNvSpPr txBox="1"/>
            <p:nvPr/>
          </p:nvSpPr>
          <p:spPr>
            <a:xfrm>
              <a:off x="776643" y="819506"/>
              <a:ext cx="327578"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grpSp>
      <p:grpSp>
        <p:nvGrpSpPr>
          <p:cNvPr id="25" name="Group 24">
            <a:extLst>
              <a:ext uri="{FF2B5EF4-FFF2-40B4-BE49-F238E27FC236}">
                <a16:creationId xmlns:a16="http://schemas.microsoft.com/office/drawing/2014/main" id="{5CE21033-77DB-DF80-B052-6A5E2D6CCFCA}"/>
              </a:ext>
            </a:extLst>
          </p:cNvPr>
          <p:cNvGrpSpPr/>
          <p:nvPr/>
        </p:nvGrpSpPr>
        <p:grpSpPr>
          <a:xfrm>
            <a:off x="-1" y="2283250"/>
            <a:ext cx="1104222" cy="1128417"/>
            <a:chOff x="-1" y="819506"/>
            <a:chExt cx="1104222" cy="975735"/>
          </a:xfrm>
          <a:solidFill>
            <a:srgbClr val="4D38F5"/>
          </a:solidFill>
        </p:grpSpPr>
        <p:sp>
          <p:nvSpPr>
            <p:cNvPr id="26" name="TextBox 25">
              <a:extLst>
                <a:ext uri="{FF2B5EF4-FFF2-40B4-BE49-F238E27FC236}">
                  <a16:creationId xmlns:a16="http://schemas.microsoft.com/office/drawing/2014/main" id="{9A26D518-2942-800A-72C6-4B5397E86AD0}"/>
                </a:ext>
              </a:extLst>
            </p:cNvPr>
            <p:cNvSpPr txBox="1"/>
            <p:nvPr/>
          </p:nvSpPr>
          <p:spPr>
            <a:xfrm>
              <a:off x="-1" y="819506"/>
              <a:ext cx="720672"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sp>
          <p:nvSpPr>
            <p:cNvPr id="28" name="TextBox 27">
              <a:extLst>
                <a:ext uri="{FF2B5EF4-FFF2-40B4-BE49-F238E27FC236}">
                  <a16:creationId xmlns:a16="http://schemas.microsoft.com/office/drawing/2014/main" id="{9467B71D-0613-6F39-F1E5-BCA13BD5D7AC}"/>
                </a:ext>
              </a:extLst>
            </p:cNvPr>
            <p:cNvSpPr txBox="1"/>
            <p:nvPr/>
          </p:nvSpPr>
          <p:spPr>
            <a:xfrm>
              <a:off x="776643" y="819506"/>
              <a:ext cx="327578"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grpSp>
      <p:grpSp>
        <p:nvGrpSpPr>
          <p:cNvPr id="29" name="Group 28">
            <a:extLst>
              <a:ext uri="{FF2B5EF4-FFF2-40B4-BE49-F238E27FC236}">
                <a16:creationId xmlns:a16="http://schemas.microsoft.com/office/drawing/2014/main" id="{60AE7CB8-74F0-EABE-786E-042436BCFD6E}"/>
              </a:ext>
            </a:extLst>
          </p:cNvPr>
          <p:cNvGrpSpPr/>
          <p:nvPr/>
        </p:nvGrpSpPr>
        <p:grpSpPr>
          <a:xfrm>
            <a:off x="-1" y="3746994"/>
            <a:ext cx="1104222" cy="1128417"/>
            <a:chOff x="-1" y="819506"/>
            <a:chExt cx="1104222" cy="975735"/>
          </a:xfrm>
          <a:solidFill>
            <a:srgbClr val="4D38F5"/>
          </a:solidFill>
        </p:grpSpPr>
        <p:sp>
          <p:nvSpPr>
            <p:cNvPr id="32" name="TextBox 31">
              <a:extLst>
                <a:ext uri="{FF2B5EF4-FFF2-40B4-BE49-F238E27FC236}">
                  <a16:creationId xmlns:a16="http://schemas.microsoft.com/office/drawing/2014/main" id="{C2B1E481-A2B7-C70E-9320-CA783F24B371}"/>
                </a:ext>
              </a:extLst>
            </p:cNvPr>
            <p:cNvSpPr txBox="1"/>
            <p:nvPr/>
          </p:nvSpPr>
          <p:spPr>
            <a:xfrm>
              <a:off x="-1" y="819506"/>
              <a:ext cx="720672"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sp>
          <p:nvSpPr>
            <p:cNvPr id="33" name="TextBox 32">
              <a:extLst>
                <a:ext uri="{FF2B5EF4-FFF2-40B4-BE49-F238E27FC236}">
                  <a16:creationId xmlns:a16="http://schemas.microsoft.com/office/drawing/2014/main" id="{8087378D-EFD6-4B27-B761-2716A1ADD864}"/>
                </a:ext>
              </a:extLst>
            </p:cNvPr>
            <p:cNvSpPr txBox="1"/>
            <p:nvPr/>
          </p:nvSpPr>
          <p:spPr>
            <a:xfrm>
              <a:off x="776643" y="819506"/>
              <a:ext cx="327578"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grpSp>
      <p:grpSp>
        <p:nvGrpSpPr>
          <p:cNvPr id="34" name="Group 33">
            <a:extLst>
              <a:ext uri="{FF2B5EF4-FFF2-40B4-BE49-F238E27FC236}">
                <a16:creationId xmlns:a16="http://schemas.microsoft.com/office/drawing/2014/main" id="{BAC1A72C-3504-3A73-864D-0A8E3E97A661}"/>
              </a:ext>
            </a:extLst>
          </p:cNvPr>
          <p:cNvGrpSpPr/>
          <p:nvPr/>
        </p:nvGrpSpPr>
        <p:grpSpPr>
          <a:xfrm>
            <a:off x="-1" y="5210738"/>
            <a:ext cx="1104222" cy="1128417"/>
            <a:chOff x="-1" y="819506"/>
            <a:chExt cx="1104222" cy="975735"/>
          </a:xfrm>
          <a:solidFill>
            <a:srgbClr val="4D38F5"/>
          </a:solidFill>
        </p:grpSpPr>
        <p:sp>
          <p:nvSpPr>
            <p:cNvPr id="37" name="TextBox 36">
              <a:extLst>
                <a:ext uri="{FF2B5EF4-FFF2-40B4-BE49-F238E27FC236}">
                  <a16:creationId xmlns:a16="http://schemas.microsoft.com/office/drawing/2014/main" id="{AB2C9D0C-52CC-94D6-0568-E9BCD7409240}"/>
                </a:ext>
              </a:extLst>
            </p:cNvPr>
            <p:cNvSpPr txBox="1"/>
            <p:nvPr/>
          </p:nvSpPr>
          <p:spPr>
            <a:xfrm>
              <a:off x="-1" y="819506"/>
              <a:ext cx="720672"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sp>
          <p:nvSpPr>
            <p:cNvPr id="38" name="TextBox 37">
              <a:extLst>
                <a:ext uri="{FF2B5EF4-FFF2-40B4-BE49-F238E27FC236}">
                  <a16:creationId xmlns:a16="http://schemas.microsoft.com/office/drawing/2014/main" id="{83301B5A-D267-D54C-8A75-C75B24A5BF96}"/>
                </a:ext>
              </a:extLst>
            </p:cNvPr>
            <p:cNvSpPr txBox="1"/>
            <p:nvPr/>
          </p:nvSpPr>
          <p:spPr>
            <a:xfrm>
              <a:off x="776643" y="819506"/>
              <a:ext cx="327578" cy="975735"/>
            </a:xfrm>
            <a:prstGeom prst="rect">
              <a:avLst/>
            </a:prstGeom>
            <a:grpFill/>
            <a:ln>
              <a:noFill/>
            </a:ln>
          </p:spPr>
          <p:txBody>
            <a:bodyPr wrap="square" lIns="90000" anchor="ctr">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1600" b="1" i="0" u="none" strike="noStrike" kern="0" cap="none" spc="0" normalizeH="0" baseline="0" noProof="0">
                <a:ln>
                  <a:noFill/>
                </a:ln>
                <a:solidFill>
                  <a:srgbClr val="000000"/>
                </a:solidFill>
                <a:effectLst/>
                <a:uLnTx/>
                <a:uFillTx/>
                <a:latin typeface="Outfit" pitchFamily="2" charset="0"/>
                <a:ea typeface="+mn-ea"/>
                <a:cs typeface="Arial"/>
                <a:sym typeface="Arial"/>
              </a:endParaRPr>
            </a:p>
          </p:txBody>
        </p:sp>
      </p:grpSp>
      <p:pic>
        <p:nvPicPr>
          <p:cNvPr id="4" name="Graphic 3" descr="Delivery with solid fill">
            <a:extLst>
              <a:ext uri="{FF2B5EF4-FFF2-40B4-BE49-F238E27FC236}">
                <a16:creationId xmlns:a16="http://schemas.microsoft.com/office/drawing/2014/main" id="{7B3FD514-0413-BB5D-4CC8-9BF6A9C5DB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 y="5462672"/>
            <a:ext cx="624548" cy="624548"/>
          </a:xfrm>
          <a:prstGeom prst="rect">
            <a:avLst/>
          </a:prstGeom>
        </p:spPr>
      </p:pic>
      <p:pic>
        <p:nvPicPr>
          <p:cNvPr id="6" name="Graphic 5" descr="Internet Of Things with solid fill">
            <a:extLst>
              <a:ext uri="{FF2B5EF4-FFF2-40B4-BE49-F238E27FC236}">
                <a16:creationId xmlns:a16="http://schemas.microsoft.com/office/drawing/2014/main" id="{B5545A23-4716-B4FD-240F-92BAC7F747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937" y="3998928"/>
            <a:ext cx="624548" cy="624548"/>
          </a:xfrm>
          <a:prstGeom prst="rect">
            <a:avLst/>
          </a:prstGeom>
        </p:spPr>
      </p:pic>
      <p:pic>
        <p:nvPicPr>
          <p:cNvPr id="10" name="Graphic 9" descr="Key with solid fill">
            <a:extLst>
              <a:ext uri="{FF2B5EF4-FFF2-40B4-BE49-F238E27FC236}">
                <a16:creationId xmlns:a16="http://schemas.microsoft.com/office/drawing/2014/main" id="{598744CC-DAEB-93AC-BC8F-7695066904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351" y="2535184"/>
            <a:ext cx="624548" cy="624548"/>
          </a:xfrm>
          <a:prstGeom prst="rect">
            <a:avLst/>
          </a:prstGeom>
        </p:spPr>
      </p:pic>
      <p:pic>
        <p:nvPicPr>
          <p:cNvPr id="12" name="Graphic 11" descr="Research with solid fill">
            <a:extLst>
              <a:ext uri="{FF2B5EF4-FFF2-40B4-BE49-F238E27FC236}">
                <a16:creationId xmlns:a16="http://schemas.microsoft.com/office/drawing/2014/main" id="{E73E5C28-C195-2060-35BC-CA35F428F4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0351" y="1047989"/>
            <a:ext cx="624548" cy="624548"/>
          </a:xfrm>
          <a:prstGeom prst="rect">
            <a:avLst/>
          </a:prstGeom>
        </p:spPr>
      </p:pic>
    </p:spTree>
    <p:extLst>
      <p:ext uri="{BB962C8B-B14F-4D97-AF65-F5344CB8AC3E}">
        <p14:creationId xmlns:p14="http://schemas.microsoft.com/office/powerpoint/2010/main" val="4023462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4B5F4623-508A-F5E6-A5F9-DED2DEB0905E}"/>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D88D59AA-BDBB-2BBA-BE6F-3964EE358054}"/>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Outfit" pitchFamily="2" charset="0"/>
              <a:cs typeface="Arial"/>
              <a:sym typeface="Arial"/>
            </a:endParaRPr>
          </a:p>
        </p:txBody>
      </p:sp>
      <p:pic>
        <p:nvPicPr>
          <p:cNvPr id="83" name="Google Shape;83;p16">
            <a:extLst>
              <a:ext uri="{FF2B5EF4-FFF2-40B4-BE49-F238E27FC236}">
                <a16:creationId xmlns:a16="http://schemas.microsoft.com/office/drawing/2014/main" id="{0B1B5A3C-9857-AF8E-0BE4-DB6EF8507297}"/>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BCF31B6C-CE85-D933-1D49-530936A05769}"/>
              </a:ext>
            </a:extLst>
          </p:cNvPr>
          <p:cNvSpPr txBox="1"/>
          <p:nvPr/>
        </p:nvSpPr>
        <p:spPr>
          <a:xfrm>
            <a:off x="164247" y="158192"/>
            <a:ext cx="6615126" cy="541646"/>
          </a:xfrm>
          <a:prstGeom prst="rect">
            <a:avLst/>
          </a:prstGeom>
          <a:noFill/>
          <a:ln>
            <a:noFill/>
          </a:ln>
        </p:spPr>
        <p:txBody>
          <a:bodyPr spcFirstLastPara="1" wrap="square" lIns="121900" tIns="121900" rIns="121900" bIns="121900" anchor="t" anchorCtr="0">
            <a:spAutoFit/>
          </a:bodyPr>
          <a:lstStyle/>
          <a:p>
            <a:pPr defTabSz="1219170">
              <a:lnSpc>
                <a:spcPct val="80000"/>
              </a:lnSpc>
              <a:buClr>
                <a:srgbClr val="000000"/>
              </a:buClr>
            </a:pPr>
            <a:r>
              <a:rPr lang="en-GB" sz="2400" b="1" kern="0">
                <a:solidFill>
                  <a:srgbClr val="021E5E"/>
                </a:solidFill>
                <a:latin typeface="Outfit" pitchFamily="2" charset="0"/>
                <a:sym typeface="Outfit"/>
              </a:rPr>
              <a:t>Who’s involved and what’s the impact?</a:t>
            </a:r>
          </a:p>
        </p:txBody>
      </p:sp>
      <p:sp>
        <p:nvSpPr>
          <p:cNvPr id="19" name="TextBox 18">
            <a:extLst>
              <a:ext uri="{FF2B5EF4-FFF2-40B4-BE49-F238E27FC236}">
                <a16:creationId xmlns:a16="http://schemas.microsoft.com/office/drawing/2014/main" id="{BCB7B563-F694-404F-96AE-8C2A3B55BE7B}"/>
              </a:ext>
            </a:extLst>
          </p:cNvPr>
          <p:cNvSpPr txBox="1"/>
          <p:nvPr/>
        </p:nvSpPr>
        <p:spPr>
          <a:xfrm>
            <a:off x="4304043" y="2244188"/>
            <a:ext cx="3521361" cy="3711398"/>
          </a:xfrm>
          <a:prstGeom prst="rect">
            <a:avLst/>
          </a:prstGeom>
          <a:solidFill>
            <a:srgbClr val="4D38F5">
              <a:alpha val="11000"/>
            </a:srgbClr>
          </a:solidFill>
          <a:ln>
            <a:no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a:buClr>
                <a:srgbClr val="4D38F5"/>
              </a:buClr>
              <a:buFont typeface="Wingdings" pitchFamily="2" charset="2"/>
              <a:buChar char="§"/>
            </a:pPr>
            <a:r>
              <a:rPr lang="en-GB">
                <a:latin typeface="Outfit"/>
                <a:sym typeface="Arial"/>
              </a:rPr>
              <a:t>TI Users are third-party organisations or individuals who wish to use the TI Arrangements to access Tariff Pricing Data</a:t>
            </a:r>
          </a:p>
          <a:p>
            <a:pPr>
              <a:buClr>
                <a:srgbClr val="4D38F5"/>
              </a:buClr>
              <a:buFont typeface="Wingdings" pitchFamily="2" charset="2"/>
              <a:buChar char="§"/>
            </a:pPr>
            <a:r>
              <a:rPr lang="en-GB">
                <a:latin typeface="Outfit" pitchFamily="2" charset="0"/>
                <a:sym typeface="Arial"/>
              </a:rPr>
              <a:t>TI Users are any user who wishes to access tariff data from Suppliers which is publicly available</a:t>
            </a:r>
            <a:endParaRPr lang="en-GB">
              <a:latin typeface="Outfit" pitchFamily="2" charset="0"/>
            </a:endParaRPr>
          </a:p>
          <a:p>
            <a:pPr>
              <a:buClr>
                <a:srgbClr val="4D38F5"/>
              </a:buClr>
              <a:buFont typeface="Wingdings" pitchFamily="2" charset="2"/>
              <a:buChar char="§"/>
            </a:pPr>
            <a:r>
              <a:rPr lang="en-GB">
                <a:latin typeface="Outfit"/>
                <a:sym typeface="Arial"/>
              </a:rPr>
              <a:t>As this information is not consumer specific then TI Users are not required to register with the REC</a:t>
            </a:r>
            <a:endParaRPr lang="en-GB">
              <a:latin typeface="Outfit"/>
            </a:endParaRPr>
          </a:p>
          <a:p>
            <a:pPr>
              <a:buClr>
                <a:srgbClr val="4D38F5"/>
              </a:buClr>
              <a:buFont typeface="Wingdings" pitchFamily="2" charset="2"/>
              <a:buChar char="§"/>
            </a:pPr>
            <a:r>
              <a:rPr lang="en-GB">
                <a:latin typeface="Outfit"/>
                <a:sym typeface="Arial"/>
              </a:rPr>
              <a:t>However, they must use the API in accordance with the TI API Technical Specification</a:t>
            </a:r>
            <a:endParaRPr lang="en-GB">
              <a:latin typeface="Outfit"/>
            </a:endParaRPr>
          </a:p>
        </p:txBody>
      </p:sp>
      <p:sp>
        <p:nvSpPr>
          <p:cNvPr id="24" name="TextBox 23">
            <a:extLst>
              <a:ext uri="{FF2B5EF4-FFF2-40B4-BE49-F238E27FC236}">
                <a16:creationId xmlns:a16="http://schemas.microsoft.com/office/drawing/2014/main" id="{992910B0-7201-A8D5-4748-CCE77318000A}"/>
              </a:ext>
            </a:extLst>
          </p:cNvPr>
          <p:cNvSpPr txBox="1"/>
          <p:nvPr/>
        </p:nvSpPr>
        <p:spPr>
          <a:xfrm>
            <a:off x="5126047" y="1115771"/>
            <a:ext cx="2697890" cy="1128417"/>
          </a:xfrm>
          <a:prstGeom prst="rect">
            <a:avLst/>
          </a:prstGeom>
          <a:solidFill>
            <a:srgbClr val="4D38F5"/>
          </a:solidFill>
          <a:ln>
            <a:noFill/>
          </a:ln>
        </p:spPr>
        <p:txBody>
          <a:bodyPr wrap="square" lIns="90000" anchor="ctr">
            <a:noAutofit/>
          </a:bodyPr>
          <a:lstStyle/>
          <a:p>
            <a:pPr algn="ctr" defTabSz="1219170">
              <a:buClr>
                <a:srgbClr val="000000"/>
              </a:buClr>
            </a:pPr>
            <a:r>
              <a:rPr lang="en-GB" sz="2000" b="1" kern="0">
                <a:solidFill>
                  <a:schemeClr val="bg1"/>
                </a:solidFill>
                <a:latin typeface="Outfit" pitchFamily="2" charset="0"/>
                <a:cs typeface="Arial"/>
                <a:sym typeface="Arial"/>
              </a:rPr>
              <a:t>TI Users</a:t>
            </a:r>
          </a:p>
        </p:txBody>
      </p:sp>
      <p:grpSp>
        <p:nvGrpSpPr>
          <p:cNvPr id="30" name="Group 29">
            <a:extLst>
              <a:ext uri="{FF2B5EF4-FFF2-40B4-BE49-F238E27FC236}">
                <a16:creationId xmlns:a16="http://schemas.microsoft.com/office/drawing/2014/main" id="{D0A1D7AC-8219-C5F1-8661-A3BD6D5D8617}"/>
              </a:ext>
            </a:extLst>
          </p:cNvPr>
          <p:cNvGrpSpPr/>
          <p:nvPr/>
        </p:nvGrpSpPr>
        <p:grpSpPr>
          <a:xfrm>
            <a:off x="4302576" y="1115771"/>
            <a:ext cx="720672" cy="1128417"/>
            <a:chOff x="8113904" y="1355502"/>
            <a:chExt cx="720672" cy="1128417"/>
          </a:xfrm>
        </p:grpSpPr>
        <p:sp>
          <p:nvSpPr>
            <p:cNvPr id="23" name="TextBox 22">
              <a:extLst>
                <a:ext uri="{FF2B5EF4-FFF2-40B4-BE49-F238E27FC236}">
                  <a16:creationId xmlns:a16="http://schemas.microsoft.com/office/drawing/2014/main" id="{973AE534-925F-D7EF-E87A-AD7F19FD93B6}"/>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defTabSz="1219170">
                <a:buClr>
                  <a:srgbClr val="000000"/>
                </a:buClr>
              </a:pPr>
              <a:endParaRPr lang="en-GB" sz="1600" b="1" kern="0">
                <a:latin typeface="Outfit" pitchFamily="2" charset="0"/>
                <a:cs typeface="Arial"/>
                <a:sym typeface="Arial"/>
              </a:endParaRPr>
            </a:p>
          </p:txBody>
        </p:sp>
        <p:pic>
          <p:nvPicPr>
            <p:cNvPr id="27" name="Graphic 26" descr="Research with solid fill">
              <a:extLst>
                <a:ext uri="{FF2B5EF4-FFF2-40B4-BE49-F238E27FC236}">
                  <a16:creationId xmlns:a16="http://schemas.microsoft.com/office/drawing/2014/main" id="{AEA9044C-E315-5D7B-D4EF-2AF54DB00A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54256" y="1583985"/>
              <a:ext cx="624548" cy="624548"/>
            </a:xfrm>
            <a:prstGeom prst="rect">
              <a:avLst/>
            </a:prstGeom>
          </p:spPr>
        </p:pic>
      </p:grpSp>
      <p:sp>
        <p:nvSpPr>
          <p:cNvPr id="36" name="TextBox 35">
            <a:extLst>
              <a:ext uri="{FF2B5EF4-FFF2-40B4-BE49-F238E27FC236}">
                <a16:creationId xmlns:a16="http://schemas.microsoft.com/office/drawing/2014/main" id="{A675FF65-C66B-4B16-21A0-9CD627995A0F}"/>
              </a:ext>
            </a:extLst>
          </p:cNvPr>
          <p:cNvSpPr txBox="1"/>
          <p:nvPr/>
        </p:nvSpPr>
        <p:spPr>
          <a:xfrm>
            <a:off x="8442372" y="2244188"/>
            <a:ext cx="3521361" cy="3711398"/>
          </a:xfrm>
          <a:prstGeom prst="rect">
            <a:avLst/>
          </a:prstGeom>
          <a:solidFill>
            <a:srgbClr val="4D38F5">
              <a:alpha val="11000"/>
            </a:srgbClr>
          </a:solidFill>
          <a:ln>
            <a:noFill/>
          </a:ln>
        </p:spPr>
        <p:txBody>
          <a:bodyPr wrap="square" lIns="90000" tIns="45720" rIns="91440" bIns="45720" anchor="ctr">
            <a:noAutofit/>
          </a:bodyPr>
          <a:lstStyle>
            <a:defPPr>
              <a:defRPr lang="en-GB"/>
            </a:defPPr>
            <a:lvl1pPr marL="285750" indent="-285750" defTabSz="1219170">
              <a:spcBef>
                <a:spcPts val="400"/>
              </a:spcBef>
              <a:spcAft>
                <a:spcPts val="400"/>
              </a:spcAft>
              <a:buClr>
                <a:srgbClr val="000000"/>
              </a:buClr>
              <a:buFont typeface="Arial" panose="020B0604020202020204" pitchFamily="34" charset="0"/>
              <a:buChar char="•"/>
              <a:defRPr sz="1500" kern="0">
                <a:latin typeface="Arial"/>
                <a:cs typeface="Arial"/>
              </a:defRPr>
            </a:lvl1pPr>
          </a:lstStyle>
          <a:p>
            <a:pPr>
              <a:buClr>
                <a:srgbClr val="4D38F5"/>
              </a:buClr>
              <a:buFont typeface="Wingdings" pitchFamily="2" charset="2"/>
              <a:buChar char="§"/>
            </a:pPr>
            <a:r>
              <a:rPr lang="en-GB">
                <a:latin typeface="Outfit" pitchFamily="2" charset="0"/>
                <a:sym typeface="Arial"/>
              </a:rPr>
              <a:t>RTI Users are users who wish to access consumer-specific tariff information from Suppliers</a:t>
            </a:r>
          </a:p>
          <a:p>
            <a:pPr>
              <a:buClr>
                <a:srgbClr val="4D38F5"/>
              </a:buClr>
              <a:buFont typeface="Wingdings" pitchFamily="2" charset="2"/>
              <a:buChar char="§"/>
            </a:pPr>
            <a:r>
              <a:rPr lang="en-GB">
                <a:latin typeface="Outfit" pitchFamily="2" charset="0"/>
                <a:sym typeface="Arial"/>
              </a:rPr>
              <a:t>To access this type of data, RTI Users must first register with the TI Arrangements</a:t>
            </a:r>
            <a:endParaRPr lang="en-GB">
              <a:latin typeface="Outfit" pitchFamily="2" charset="0"/>
            </a:endParaRPr>
          </a:p>
          <a:p>
            <a:pPr>
              <a:buClr>
                <a:srgbClr val="4D38F5"/>
              </a:buClr>
              <a:buFont typeface="Wingdings" pitchFamily="2" charset="2"/>
              <a:buChar char="§"/>
            </a:pPr>
            <a:r>
              <a:rPr lang="en-GB">
                <a:latin typeface="Outfit" pitchFamily="2" charset="0"/>
                <a:sym typeface="Arial"/>
              </a:rPr>
              <a:t>This includes signing a User Agreement which binds them to certain clauses within the REC</a:t>
            </a:r>
            <a:endParaRPr lang="en-GB">
              <a:latin typeface="Outfit" pitchFamily="2" charset="0"/>
            </a:endParaRPr>
          </a:p>
          <a:p>
            <a:pPr>
              <a:buClr>
                <a:srgbClr val="4D38F5"/>
              </a:buClr>
              <a:buFont typeface="Wingdings" pitchFamily="2" charset="2"/>
              <a:buChar char="§"/>
            </a:pPr>
            <a:r>
              <a:rPr lang="en-GB">
                <a:latin typeface="Outfit" pitchFamily="2" charset="0"/>
                <a:sym typeface="Arial"/>
              </a:rPr>
              <a:t>They must also have the consumer’s explicit consent</a:t>
            </a:r>
            <a:endParaRPr lang="en-GB">
              <a:latin typeface="Outfit" pitchFamily="2" charset="0"/>
            </a:endParaRPr>
          </a:p>
          <a:p>
            <a:pPr>
              <a:buClr>
                <a:srgbClr val="4D38F5"/>
              </a:buClr>
              <a:buFont typeface="Wingdings" pitchFamily="2" charset="2"/>
              <a:buChar char="§"/>
            </a:pPr>
            <a:r>
              <a:rPr lang="en-GB">
                <a:latin typeface="Outfit" pitchFamily="2" charset="0"/>
                <a:sym typeface="Arial"/>
              </a:rPr>
              <a:t>They must build and use their API in line with the TI API Tech Spec</a:t>
            </a:r>
            <a:endParaRPr lang="en-GB">
              <a:latin typeface="Outfit" pitchFamily="2" charset="0"/>
            </a:endParaRPr>
          </a:p>
        </p:txBody>
      </p:sp>
      <p:sp>
        <p:nvSpPr>
          <p:cNvPr id="39" name="TextBox 38">
            <a:extLst>
              <a:ext uri="{FF2B5EF4-FFF2-40B4-BE49-F238E27FC236}">
                <a16:creationId xmlns:a16="http://schemas.microsoft.com/office/drawing/2014/main" id="{B283EBB4-1411-A00C-2377-CA5CDD8A5330}"/>
              </a:ext>
            </a:extLst>
          </p:cNvPr>
          <p:cNvSpPr txBox="1"/>
          <p:nvPr/>
        </p:nvSpPr>
        <p:spPr>
          <a:xfrm>
            <a:off x="9264376" y="1115771"/>
            <a:ext cx="2697890" cy="1128417"/>
          </a:xfrm>
          <a:prstGeom prst="rect">
            <a:avLst/>
          </a:prstGeom>
          <a:solidFill>
            <a:srgbClr val="4D38F5"/>
          </a:solidFill>
          <a:ln>
            <a:noFill/>
          </a:ln>
        </p:spPr>
        <p:txBody>
          <a:bodyPr wrap="square" lIns="90000" anchor="ctr">
            <a:noAutofit/>
          </a:bodyPr>
          <a:lstStyle/>
          <a:p>
            <a:pPr algn="ctr" defTabSz="1219170">
              <a:buClr>
                <a:srgbClr val="000000"/>
              </a:buClr>
            </a:pPr>
            <a:r>
              <a:rPr lang="en-GB" sz="2000" b="1" kern="0">
                <a:solidFill>
                  <a:schemeClr val="bg1"/>
                </a:solidFill>
                <a:latin typeface="Outfit" pitchFamily="2" charset="0"/>
                <a:cs typeface="Arial"/>
                <a:sym typeface="Arial"/>
              </a:rPr>
              <a:t>Registered TI Users (RTI Users)</a:t>
            </a:r>
          </a:p>
        </p:txBody>
      </p:sp>
      <p:grpSp>
        <p:nvGrpSpPr>
          <p:cNvPr id="40" name="Group 39">
            <a:extLst>
              <a:ext uri="{FF2B5EF4-FFF2-40B4-BE49-F238E27FC236}">
                <a16:creationId xmlns:a16="http://schemas.microsoft.com/office/drawing/2014/main" id="{D743000D-750B-EFD0-664D-1A0A76D620FA}"/>
              </a:ext>
            </a:extLst>
          </p:cNvPr>
          <p:cNvGrpSpPr/>
          <p:nvPr/>
        </p:nvGrpSpPr>
        <p:grpSpPr>
          <a:xfrm>
            <a:off x="8440905" y="1115771"/>
            <a:ext cx="720672" cy="1128417"/>
            <a:chOff x="8113904" y="1355502"/>
            <a:chExt cx="720672" cy="1128417"/>
          </a:xfrm>
        </p:grpSpPr>
        <p:sp>
          <p:nvSpPr>
            <p:cNvPr id="41" name="TextBox 40">
              <a:extLst>
                <a:ext uri="{FF2B5EF4-FFF2-40B4-BE49-F238E27FC236}">
                  <a16:creationId xmlns:a16="http://schemas.microsoft.com/office/drawing/2014/main" id="{CF44FD02-8778-9D08-01BF-70B4D295AEC9}"/>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defTabSz="1219170">
                <a:buClr>
                  <a:srgbClr val="000000"/>
                </a:buClr>
              </a:pPr>
              <a:endParaRPr lang="en-GB" sz="1600" b="1" kern="0">
                <a:latin typeface="Outfit" pitchFamily="2" charset="0"/>
                <a:cs typeface="Arial"/>
                <a:sym typeface="Arial"/>
              </a:endParaRPr>
            </a:p>
          </p:txBody>
        </p:sp>
        <p:pic>
          <p:nvPicPr>
            <p:cNvPr id="42" name="Graphic 41" descr="Research with solid fill">
              <a:extLst>
                <a:ext uri="{FF2B5EF4-FFF2-40B4-BE49-F238E27FC236}">
                  <a16:creationId xmlns:a16="http://schemas.microsoft.com/office/drawing/2014/main" id="{733888FF-774C-B4AC-B695-6FB3074767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54256" y="1583985"/>
              <a:ext cx="624548" cy="624548"/>
            </a:xfrm>
            <a:prstGeom prst="rect">
              <a:avLst/>
            </a:prstGeom>
          </p:spPr>
        </p:pic>
      </p:grpSp>
      <p:sp>
        <p:nvSpPr>
          <p:cNvPr id="44" name="TextBox 43">
            <a:extLst>
              <a:ext uri="{FF2B5EF4-FFF2-40B4-BE49-F238E27FC236}">
                <a16:creationId xmlns:a16="http://schemas.microsoft.com/office/drawing/2014/main" id="{A294D5B1-F0AB-B854-3CFB-BCE843919C23}"/>
              </a:ext>
            </a:extLst>
          </p:cNvPr>
          <p:cNvSpPr txBox="1"/>
          <p:nvPr/>
        </p:nvSpPr>
        <p:spPr>
          <a:xfrm>
            <a:off x="165714" y="2244188"/>
            <a:ext cx="3521361" cy="3711398"/>
          </a:xfrm>
          <a:prstGeom prst="rect">
            <a:avLst/>
          </a:prstGeom>
          <a:solidFill>
            <a:srgbClr val="4D38F5">
              <a:alpha val="11000"/>
            </a:srgbClr>
          </a:solidFill>
          <a:ln>
            <a:noFill/>
          </a:ln>
        </p:spPr>
        <p:txBody>
          <a:bodyPr wrap="square" lIns="90000" tIns="45720" rIns="91440" bIns="45720" anchor="t">
            <a:noAutofit/>
          </a:bodyPr>
          <a:lstStyle/>
          <a:p>
            <a:pPr marL="285750" indent="-285750" defTabSz="1219170">
              <a:spcBef>
                <a:spcPts val="400"/>
              </a:spcBef>
              <a:spcAft>
                <a:spcPts val="400"/>
              </a:spcAft>
              <a:buClr>
                <a:srgbClr val="4D38F5"/>
              </a:buClr>
              <a:buFont typeface="Wingdings" pitchFamily="2" charset="2"/>
              <a:buChar char="§"/>
            </a:pPr>
            <a:endParaRPr lang="en-GB" sz="1500" kern="0">
              <a:latin typeface="Outfit" pitchFamily="2" charset="0"/>
              <a:cs typeface="Arial"/>
              <a:sym typeface="Arial"/>
            </a:endParaRPr>
          </a:p>
          <a:p>
            <a:pPr marL="285750" indent="-285750" defTabSz="1219170">
              <a:spcBef>
                <a:spcPts val="400"/>
              </a:spcBef>
              <a:spcAft>
                <a:spcPts val="400"/>
              </a:spcAft>
              <a:buClr>
                <a:srgbClr val="4D38F5"/>
              </a:buClr>
              <a:buFont typeface="Wingdings" pitchFamily="2" charset="2"/>
              <a:buChar char="§"/>
            </a:pPr>
            <a:r>
              <a:rPr lang="en-GB" sz="1500" kern="0">
                <a:latin typeface="Outfit"/>
                <a:cs typeface="Arial"/>
                <a:sym typeface="Arial"/>
              </a:rPr>
              <a:t>Suppliers will be required to build their API according to the TI API Technical Specification</a:t>
            </a:r>
            <a:endParaRPr lang="en-GB" sz="1500" kern="0">
              <a:latin typeface="Outfit"/>
              <a:cs typeface="Arial"/>
            </a:endParaRPr>
          </a:p>
          <a:p>
            <a:pPr marL="285750" indent="-285750" defTabSz="1219170">
              <a:spcBef>
                <a:spcPts val="400"/>
              </a:spcBef>
              <a:spcAft>
                <a:spcPts val="400"/>
              </a:spcAft>
              <a:buClr>
                <a:srgbClr val="4D38F5"/>
              </a:buClr>
              <a:buFont typeface="Wingdings" pitchFamily="2" charset="2"/>
              <a:buChar char="§"/>
            </a:pPr>
            <a:r>
              <a:rPr lang="en-GB" sz="1500" kern="0">
                <a:latin typeface="Outfit"/>
                <a:cs typeface="Arial"/>
                <a:sym typeface="Arial"/>
              </a:rPr>
              <a:t>The new TI Arrangements REC Schedule will outline the governance and performance obligations that Suppliers will need to comply with</a:t>
            </a:r>
            <a:endParaRPr lang="en-GB" sz="1500" kern="0">
              <a:latin typeface="Outfit"/>
              <a:cs typeface="Arial"/>
            </a:endParaRPr>
          </a:p>
          <a:p>
            <a:pPr marL="285750" indent="-285750" defTabSz="1219170">
              <a:spcBef>
                <a:spcPts val="400"/>
              </a:spcBef>
              <a:spcAft>
                <a:spcPts val="400"/>
              </a:spcAft>
              <a:buClr>
                <a:srgbClr val="4D38F5"/>
              </a:buClr>
              <a:buFont typeface="Wingdings" pitchFamily="2" charset="2"/>
              <a:buChar char="§"/>
            </a:pPr>
            <a:r>
              <a:rPr lang="en-GB" sz="1500" kern="0">
                <a:latin typeface="Outfit"/>
                <a:cs typeface="Arial"/>
                <a:sym typeface="Arial"/>
              </a:rPr>
              <a:t>Tariff Data (including Consumer </a:t>
            </a:r>
            <a:r>
              <a:rPr lang="en-GB" sz="1500" kern="0" err="1">
                <a:latin typeface="Outfit"/>
                <a:cs typeface="Arial"/>
                <a:sym typeface="Arial"/>
              </a:rPr>
              <a:t>Speciifc</a:t>
            </a:r>
            <a:r>
              <a:rPr lang="en-GB" sz="1500" kern="0">
                <a:latin typeface="Outfit"/>
                <a:cs typeface="Arial"/>
                <a:sym typeface="Arial"/>
              </a:rPr>
              <a:t> Tariff Information) will need to be made available to TI Users</a:t>
            </a:r>
            <a:endParaRPr lang="en-GB" sz="1500" kern="0">
              <a:latin typeface="Outfit"/>
              <a:cs typeface="Arial"/>
            </a:endParaRPr>
          </a:p>
        </p:txBody>
      </p:sp>
      <p:sp>
        <p:nvSpPr>
          <p:cNvPr id="45" name="TextBox 44">
            <a:extLst>
              <a:ext uri="{FF2B5EF4-FFF2-40B4-BE49-F238E27FC236}">
                <a16:creationId xmlns:a16="http://schemas.microsoft.com/office/drawing/2014/main" id="{2CDC03D6-56A1-0D9F-5E6C-A35623628EDD}"/>
              </a:ext>
            </a:extLst>
          </p:cNvPr>
          <p:cNvSpPr txBox="1"/>
          <p:nvPr/>
        </p:nvSpPr>
        <p:spPr>
          <a:xfrm>
            <a:off x="987718" y="1115771"/>
            <a:ext cx="2697890" cy="1128417"/>
          </a:xfrm>
          <a:prstGeom prst="rect">
            <a:avLst/>
          </a:prstGeom>
          <a:solidFill>
            <a:srgbClr val="4D38F5"/>
          </a:solidFill>
          <a:ln>
            <a:noFill/>
          </a:ln>
        </p:spPr>
        <p:txBody>
          <a:bodyPr wrap="square" lIns="90000" anchor="ctr">
            <a:noAutofit/>
          </a:bodyPr>
          <a:lstStyle/>
          <a:p>
            <a:pPr algn="ctr" defTabSz="1219170">
              <a:buClr>
                <a:srgbClr val="000000"/>
              </a:buClr>
            </a:pPr>
            <a:r>
              <a:rPr lang="en-GB" sz="2000" b="1" kern="0">
                <a:solidFill>
                  <a:schemeClr val="bg1"/>
                </a:solidFill>
                <a:latin typeface="Outfit" pitchFamily="2" charset="0"/>
                <a:cs typeface="Arial"/>
                <a:sym typeface="Arial"/>
              </a:rPr>
              <a:t>Suppliers</a:t>
            </a:r>
          </a:p>
        </p:txBody>
      </p:sp>
      <p:grpSp>
        <p:nvGrpSpPr>
          <p:cNvPr id="46" name="Group 45">
            <a:extLst>
              <a:ext uri="{FF2B5EF4-FFF2-40B4-BE49-F238E27FC236}">
                <a16:creationId xmlns:a16="http://schemas.microsoft.com/office/drawing/2014/main" id="{5FF81BBF-4AA9-721B-6F47-A52D42A75FD6}"/>
              </a:ext>
            </a:extLst>
          </p:cNvPr>
          <p:cNvGrpSpPr/>
          <p:nvPr/>
        </p:nvGrpSpPr>
        <p:grpSpPr>
          <a:xfrm>
            <a:off x="164247" y="1115771"/>
            <a:ext cx="720672" cy="1128417"/>
            <a:chOff x="8113904" y="1355502"/>
            <a:chExt cx="720672" cy="1128417"/>
          </a:xfrm>
        </p:grpSpPr>
        <p:sp>
          <p:nvSpPr>
            <p:cNvPr id="47" name="TextBox 46">
              <a:extLst>
                <a:ext uri="{FF2B5EF4-FFF2-40B4-BE49-F238E27FC236}">
                  <a16:creationId xmlns:a16="http://schemas.microsoft.com/office/drawing/2014/main" id="{A01C0F2D-DF1C-A6C6-CC08-9509A0EA4DF7}"/>
                </a:ext>
              </a:extLst>
            </p:cNvPr>
            <p:cNvSpPr txBox="1"/>
            <p:nvPr/>
          </p:nvSpPr>
          <p:spPr>
            <a:xfrm>
              <a:off x="8113904" y="1355502"/>
              <a:ext cx="720672" cy="1128417"/>
            </a:xfrm>
            <a:prstGeom prst="rect">
              <a:avLst/>
            </a:prstGeom>
            <a:solidFill>
              <a:schemeClr val="accent1"/>
            </a:solidFill>
            <a:ln>
              <a:noFill/>
            </a:ln>
          </p:spPr>
          <p:txBody>
            <a:bodyPr wrap="square" lIns="90000" anchor="ctr">
              <a:noAutofit/>
            </a:bodyPr>
            <a:lstStyle/>
            <a:p>
              <a:pPr defTabSz="1219170">
                <a:buClr>
                  <a:srgbClr val="000000"/>
                </a:buClr>
              </a:pPr>
              <a:endParaRPr lang="en-GB" sz="1600" b="1" kern="0">
                <a:latin typeface="Outfit" pitchFamily="2" charset="0"/>
                <a:cs typeface="Arial"/>
                <a:sym typeface="Arial"/>
              </a:endParaRPr>
            </a:p>
          </p:txBody>
        </p:sp>
        <p:pic>
          <p:nvPicPr>
            <p:cNvPr id="48" name="Graphic 47" descr="Research with solid fill">
              <a:extLst>
                <a:ext uri="{FF2B5EF4-FFF2-40B4-BE49-F238E27FC236}">
                  <a16:creationId xmlns:a16="http://schemas.microsoft.com/office/drawing/2014/main" id="{32B3649E-FE0D-7CBA-431D-0C02CF6A3323}"/>
                </a:ext>
              </a:extLst>
            </p:cNvPr>
            <p:cNvPicPr>
              <a:picLocks noChangeAspect="1"/>
            </p:cNvPicPr>
            <p:nvPr/>
          </p:nvPicPr>
          <p:blipFill>
            <a:blip>
              <a:duotone>
                <a:prstClr val="black"/>
                <a:schemeClr val="tx2">
                  <a:tint val="45000"/>
                  <a:satMod val="400000"/>
                </a:schemeClr>
              </a:duotone>
              <a:extLst>
                <a:ext uri="{96DAC541-7B7A-43D3-8B79-37D633B846F1}">
                  <asvg:svgBlip xmlns:asvg="http://schemas.microsoft.com/office/drawing/2016/SVG/main" r:embed="rId4"/>
                </a:ext>
              </a:extLst>
            </a:blip>
            <a:stretch>
              <a:fillRect/>
            </a:stretch>
          </p:blipFill>
          <p:spPr>
            <a:xfrm>
              <a:off x="8154256" y="1583985"/>
              <a:ext cx="624548" cy="624548"/>
            </a:xfrm>
            <a:prstGeom prst="rect">
              <a:avLst/>
            </a:prstGeom>
          </p:spPr>
        </p:pic>
      </p:grpSp>
    </p:spTree>
    <p:extLst>
      <p:ext uri="{BB962C8B-B14F-4D97-AF65-F5344CB8AC3E}">
        <p14:creationId xmlns:p14="http://schemas.microsoft.com/office/powerpoint/2010/main" val="424904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E9D29E51-640D-1E52-A76B-B95CA79CE24D}"/>
            </a:ext>
          </a:extLst>
        </p:cNvPr>
        <p:cNvGrpSpPr/>
        <p:nvPr/>
      </p:nvGrpSpPr>
      <p:grpSpPr>
        <a:xfrm>
          <a:off x="0" y="0"/>
          <a:ext cx="0" cy="0"/>
          <a:chOff x="0" y="0"/>
          <a:chExt cx="0" cy="0"/>
        </a:xfrm>
      </p:grpSpPr>
      <p:sp>
        <p:nvSpPr>
          <p:cNvPr id="150" name="TextBox 149">
            <a:extLst>
              <a:ext uri="{FF2B5EF4-FFF2-40B4-BE49-F238E27FC236}">
                <a16:creationId xmlns:a16="http://schemas.microsoft.com/office/drawing/2014/main" id="{85602E96-D0BA-588F-A611-DB39A288539F}"/>
              </a:ext>
            </a:extLst>
          </p:cNvPr>
          <p:cNvSpPr txBox="1"/>
          <p:nvPr/>
        </p:nvSpPr>
        <p:spPr>
          <a:xfrm>
            <a:off x="2731734" y="936775"/>
            <a:ext cx="3923290" cy="357600"/>
          </a:xfrm>
          <a:prstGeom prst="rect">
            <a:avLst/>
          </a:prstGeom>
          <a:noFill/>
          <a:ln w="19050">
            <a:solidFill>
              <a:srgbClr val="4D38F5"/>
            </a:solidFill>
          </a:ln>
        </p:spPr>
        <p:txBody>
          <a:bodyPr wrap="square" lIns="90000" anchor="t">
            <a:noAutofit/>
          </a:bodyPr>
          <a:lstStyle/>
          <a:p>
            <a:pPr algn="ctr"/>
            <a:r>
              <a:rPr lang="en-GB" sz="900" i="1">
                <a:latin typeface="Outfit" pitchFamily="2" charset="0"/>
              </a:rPr>
              <a:t>Publicly Available Tariff Pricing Data (For TI Users)</a:t>
            </a:r>
          </a:p>
        </p:txBody>
      </p:sp>
      <p:sp>
        <p:nvSpPr>
          <p:cNvPr id="148" name="Rounded Rectangle 147">
            <a:extLst>
              <a:ext uri="{FF2B5EF4-FFF2-40B4-BE49-F238E27FC236}">
                <a16:creationId xmlns:a16="http://schemas.microsoft.com/office/drawing/2014/main" id="{93EB68F9-E1C8-CF48-6532-A1F4FC23BE80}"/>
              </a:ext>
            </a:extLst>
          </p:cNvPr>
          <p:cNvSpPr/>
          <p:nvPr/>
        </p:nvSpPr>
        <p:spPr>
          <a:xfrm>
            <a:off x="2731734" y="1170849"/>
            <a:ext cx="9331963" cy="914400"/>
          </a:xfrm>
          <a:prstGeom prst="roundRect">
            <a:avLst>
              <a:gd name="adj" fmla="val 5060"/>
            </a:avLst>
          </a:prstGeom>
          <a:solidFill>
            <a:srgbClr val="F8F8F8"/>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Outfit" pitchFamily="2" charset="0"/>
            </a:endParaRPr>
          </a:p>
        </p:txBody>
      </p:sp>
      <p:sp>
        <p:nvSpPr>
          <p:cNvPr id="81" name="Google Shape;81;p16">
            <a:extLst>
              <a:ext uri="{FF2B5EF4-FFF2-40B4-BE49-F238E27FC236}">
                <a16:creationId xmlns:a16="http://schemas.microsoft.com/office/drawing/2014/main" id="{58205B59-F142-261C-E92E-492C61A4A1C7}"/>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endParaRPr sz="2400">
              <a:latin typeface="Outfit" pitchFamily="2" charset="0"/>
            </a:endParaRPr>
          </a:p>
        </p:txBody>
      </p:sp>
      <p:pic>
        <p:nvPicPr>
          <p:cNvPr id="83" name="Google Shape;83;p16">
            <a:extLst>
              <a:ext uri="{FF2B5EF4-FFF2-40B4-BE49-F238E27FC236}">
                <a16:creationId xmlns:a16="http://schemas.microsoft.com/office/drawing/2014/main" id="{ADEE2155-F44F-B9A3-BF55-382D6C8C147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9D07734E-4B78-57D4-A9CF-AE5D38252B86}"/>
              </a:ext>
            </a:extLst>
          </p:cNvPr>
          <p:cNvSpPr txBox="1"/>
          <p:nvPr/>
        </p:nvSpPr>
        <p:spPr>
          <a:xfrm>
            <a:off x="164246" y="158192"/>
            <a:ext cx="10316185" cy="541646"/>
          </a:xfrm>
          <a:prstGeom prst="rect">
            <a:avLst/>
          </a:prstGeom>
          <a:noFill/>
          <a:ln>
            <a:noFill/>
          </a:ln>
        </p:spPr>
        <p:txBody>
          <a:bodyPr spcFirstLastPara="1" wrap="square" lIns="121900" tIns="121900" rIns="121900" bIns="121900" anchor="t" anchorCtr="0">
            <a:spAutoFit/>
          </a:bodyPr>
          <a:lstStyle/>
          <a:p>
            <a:pPr>
              <a:lnSpc>
                <a:spcPct val="80000"/>
              </a:lnSpc>
            </a:pPr>
            <a:r>
              <a:rPr lang="en-US" sz="2400" b="1">
                <a:solidFill>
                  <a:srgbClr val="021E5E"/>
                </a:solidFill>
                <a:latin typeface="Outfit"/>
                <a:ea typeface="Outfit"/>
                <a:cs typeface="Outfit"/>
                <a:sym typeface="Playfair Display"/>
              </a:rPr>
              <a:t>How do the TI Arrangements work?</a:t>
            </a:r>
            <a:endParaRPr lang="en-GB" sz="2400" b="1">
              <a:solidFill>
                <a:srgbClr val="021E5E"/>
              </a:solidFill>
              <a:latin typeface="Outfit"/>
              <a:ea typeface="Outfit"/>
              <a:cs typeface="Outfit"/>
              <a:sym typeface="Outfit"/>
            </a:endParaRPr>
          </a:p>
        </p:txBody>
      </p:sp>
      <p:sp>
        <p:nvSpPr>
          <p:cNvPr id="12" name="TextBox 11">
            <a:extLst>
              <a:ext uri="{FF2B5EF4-FFF2-40B4-BE49-F238E27FC236}">
                <a16:creationId xmlns:a16="http://schemas.microsoft.com/office/drawing/2014/main" id="{F9023643-75FE-4149-CD4C-4214CB66F20D}"/>
              </a:ext>
            </a:extLst>
          </p:cNvPr>
          <p:cNvSpPr txBox="1"/>
          <p:nvPr/>
        </p:nvSpPr>
        <p:spPr>
          <a:xfrm>
            <a:off x="1687406" y="1874697"/>
            <a:ext cx="749823" cy="369332"/>
          </a:xfrm>
          <a:prstGeom prst="rect">
            <a:avLst/>
          </a:prstGeom>
          <a:noFill/>
          <a:ln w="19050">
            <a:solidFill>
              <a:srgbClr val="4D38F5"/>
            </a:solidFill>
          </a:ln>
        </p:spPr>
        <p:txBody>
          <a:bodyPr wrap="square" anchor="ctr">
            <a:spAutoFit/>
          </a:bodyPr>
          <a:lstStyle/>
          <a:p>
            <a:pPr algn="ctr"/>
            <a:r>
              <a:rPr lang="en-GB" sz="900" i="1">
                <a:latin typeface="Outfit" pitchFamily="2" charset="0"/>
              </a:rPr>
              <a:t>Publicly available</a:t>
            </a:r>
          </a:p>
        </p:txBody>
      </p:sp>
      <p:sp>
        <p:nvSpPr>
          <p:cNvPr id="31" name="TextBox 30">
            <a:extLst>
              <a:ext uri="{FF2B5EF4-FFF2-40B4-BE49-F238E27FC236}">
                <a16:creationId xmlns:a16="http://schemas.microsoft.com/office/drawing/2014/main" id="{2328DFCC-0677-0DC6-F3FE-47A08D7AF56E}"/>
              </a:ext>
            </a:extLst>
          </p:cNvPr>
          <p:cNvSpPr txBox="1"/>
          <p:nvPr/>
        </p:nvSpPr>
        <p:spPr>
          <a:xfrm>
            <a:off x="2943388"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Access Supplier Register</a:t>
            </a:r>
          </a:p>
        </p:txBody>
      </p:sp>
      <p:sp>
        <p:nvSpPr>
          <p:cNvPr id="33" name="TextBox 32">
            <a:extLst>
              <a:ext uri="{FF2B5EF4-FFF2-40B4-BE49-F238E27FC236}">
                <a16:creationId xmlns:a16="http://schemas.microsoft.com/office/drawing/2014/main" id="{97D7FF23-08BF-A9ED-8BB2-04C934D12FC7}"/>
              </a:ext>
            </a:extLst>
          </p:cNvPr>
          <p:cNvSpPr txBox="1"/>
          <p:nvPr/>
        </p:nvSpPr>
        <p:spPr>
          <a:xfrm>
            <a:off x="4273895"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Get Supplier MPID Endpoint</a:t>
            </a:r>
          </a:p>
        </p:txBody>
      </p:sp>
      <p:sp>
        <p:nvSpPr>
          <p:cNvPr id="34" name="TextBox 33">
            <a:extLst>
              <a:ext uri="{FF2B5EF4-FFF2-40B4-BE49-F238E27FC236}">
                <a16:creationId xmlns:a16="http://schemas.microsoft.com/office/drawing/2014/main" id="{4C3B1CF1-0E4C-F278-DAF5-7F136A90E8B8}"/>
              </a:ext>
            </a:extLst>
          </p:cNvPr>
          <p:cNvSpPr txBox="1"/>
          <p:nvPr/>
        </p:nvSpPr>
        <p:spPr>
          <a:xfrm>
            <a:off x="5604402"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Issue Request for List of Tariff IDs</a:t>
            </a:r>
          </a:p>
        </p:txBody>
      </p:sp>
      <p:sp>
        <p:nvSpPr>
          <p:cNvPr id="36" name="TextBox 35">
            <a:extLst>
              <a:ext uri="{FF2B5EF4-FFF2-40B4-BE49-F238E27FC236}">
                <a16:creationId xmlns:a16="http://schemas.microsoft.com/office/drawing/2014/main" id="{386B78D5-9594-6DCC-2AEE-44ED52B686A3}"/>
              </a:ext>
            </a:extLst>
          </p:cNvPr>
          <p:cNvSpPr txBox="1"/>
          <p:nvPr/>
        </p:nvSpPr>
        <p:spPr>
          <a:xfrm>
            <a:off x="9595923"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Supplier provides Tariff Data</a:t>
            </a:r>
          </a:p>
        </p:txBody>
      </p:sp>
      <p:sp>
        <p:nvSpPr>
          <p:cNvPr id="37" name="TextBox 36">
            <a:extLst>
              <a:ext uri="{FF2B5EF4-FFF2-40B4-BE49-F238E27FC236}">
                <a16:creationId xmlns:a16="http://schemas.microsoft.com/office/drawing/2014/main" id="{EED914DA-8CEC-2E24-AF97-17B8615CBA76}"/>
              </a:ext>
            </a:extLst>
          </p:cNvPr>
          <p:cNvSpPr txBox="1"/>
          <p:nvPr/>
        </p:nvSpPr>
        <p:spPr>
          <a:xfrm>
            <a:off x="10926430"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END</a:t>
            </a:r>
          </a:p>
        </p:txBody>
      </p:sp>
      <p:cxnSp>
        <p:nvCxnSpPr>
          <p:cNvPr id="39" name="Straight Connector 38">
            <a:extLst>
              <a:ext uri="{FF2B5EF4-FFF2-40B4-BE49-F238E27FC236}">
                <a16:creationId xmlns:a16="http://schemas.microsoft.com/office/drawing/2014/main" id="{4436FAAA-9648-ACCA-2F73-5FC7426605D5}"/>
              </a:ext>
            </a:extLst>
          </p:cNvPr>
          <p:cNvCxnSpPr>
            <a:cxnSpLocks/>
            <a:stCxn id="33" idx="1"/>
            <a:endCxn id="31" idx="3"/>
          </p:cNvCxnSpPr>
          <p:nvPr/>
        </p:nvCxnSpPr>
        <p:spPr>
          <a:xfrm flipH="1">
            <a:off x="3976898" y="1636080"/>
            <a:ext cx="296997"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3B85176-9A6E-97BF-015D-67986EA6143F}"/>
              </a:ext>
            </a:extLst>
          </p:cNvPr>
          <p:cNvCxnSpPr>
            <a:cxnSpLocks/>
            <a:stCxn id="34" idx="1"/>
            <a:endCxn id="33" idx="3"/>
          </p:cNvCxnSpPr>
          <p:nvPr/>
        </p:nvCxnSpPr>
        <p:spPr>
          <a:xfrm flipH="1">
            <a:off x="5307405" y="1636080"/>
            <a:ext cx="296997"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62825C6-2FDD-058F-AAE0-1F5538FDA85F}"/>
              </a:ext>
            </a:extLst>
          </p:cNvPr>
          <p:cNvCxnSpPr>
            <a:cxnSpLocks/>
            <a:stCxn id="36" idx="1"/>
            <a:endCxn id="34" idx="3"/>
          </p:cNvCxnSpPr>
          <p:nvPr/>
        </p:nvCxnSpPr>
        <p:spPr>
          <a:xfrm flipH="1">
            <a:off x="6637912" y="1636080"/>
            <a:ext cx="2958011"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0A23BE4-44B2-26F1-F6E9-29E778D613EF}"/>
              </a:ext>
            </a:extLst>
          </p:cNvPr>
          <p:cNvCxnSpPr>
            <a:cxnSpLocks/>
            <a:stCxn id="37" idx="1"/>
            <a:endCxn id="36" idx="3"/>
          </p:cNvCxnSpPr>
          <p:nvPr/>
        </p:nvCxnSpPr>
        <p:spPr>
          <a:xfrm flipH="1">
            <a:off x="10629433" y="1636080"/>
            <a:ext cx="296997"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Elbow Connector 59">
            <a:extLst>
              <a:ext uri="{FF2B5EF4-FFF2-40B4-BE49-F238E27FC236}">
                <a16:creationId xmlns:a16="http://schemas.microsoft.com/office/drawing/2014/main" id="{5934ADBC-13C3-3FE2-ECE7-C22F0F9CF7A4}"/>
              </a:ext>
            </a:extLst>
          </p:cNvPr>
          <p:cNvCxnSpPr>
            <a:stCxn id="12" idx="0"/>
            <a:endCxn id="31" idx="1"/>
          </p:cNvCxnSpPr>
          <p:nvPr/>
        </p:nvCxnSpPr>
        <p:spPr>
          <a:xfrm rot="5400000" flipH="1" flipV="1">
            <a:off x="2383545" y="1314854"/>
            <a:ext cx="238617" cy="881070"/>
          </a:xfrm>
          <a:prstGeom prst="bentConnector2">
            <a:avLst/>
          </a:prstGeom>
          <a:ln w="19050">
            <a:solidFill>
              <a:srgbClr val="4D38F5"/>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4C22C78-E8C7-1EB0-B2FA-A69DAC4CBC3B}"/>
              </a:ext>
            </a:extLst>
          </p:cNvPr>
          <p:cNvSpPr txBox="1"/>
          <p:nvPr/>
        </p:nvSpPr>
        <p:spPr>
          <a:xfrm>
            <a:off x="6934909"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Supplier provides list of Tariff IDs</a:t>
            </a:r>
          </a:p>
        </p:txBody>
      </p:sp>
      <p:sp>
        <p:nvSpPr>
          <p:cNvPr id="16" name="TextBox 15">
            <a:extLst>
              <a:ext uri="{FF2B5EF4-FFF2-40B4-BE49-F238E27FC236}">
                <a16:creationId xmlns:a16="http://schemas.microsoft.com/office/drawing/2014/main" id="{202D4C41-FD39-F358-F42C-AFC41CC490B7}"/>
              </a:ext>
            </a:extLst>
          </p:cNvPr>
          <p:cNvSpPr txBox="1"/>
          <p:nvPr/>
        </p:nvSpPr>
        <p:spPr>
          <a:xfrm>
            <a:off x="8265416" y="1346839"/>
            <a:ext cx="1033510" cy="578482"/>
          </a:xfrm>
          <a:prstGeom prst="rect">
            <a:avLst/>
          </a:prstGeom>
          <a:solidFill>
            <a:schemeClr val="bg1"/>
          </a:solidFill>
          <a:ln w="19050">
            <a:solidFill>
              <a:srgbClr val="4D38F5"/>
            </a:solidFill>
          </a:ln>
        </p:spPr>
        <p:txBody>
          <a:bodyPr wrap="square" anchor="ctr">
            <a:noAutofit/>
          </a:bodyPr>
          <a:lstStyle/>
          <a:p>
            <a:pPr algn="ctr"/>
            <a:r>
              <a:rPr lang="en-GB" sz="900">
                <a:latin typeface="Outfit" pitchFamily="2" charset="0"/>
              </a:rPr>
              <a:t>Issue request for specific tariff data using ID</a:t>
            </a:r>
          </a:p>
        </p:txBody>
      </p:sp>
      <p:grpSp>
        <p:nvGrpSpPr>
          <p:cNvPr id="9" name="Group 8">
            <a:extLst>
              <a:ext uri="{FF2B5EF4-FFF2-40B4-BE49-F238E27FC236}">
                <a16:creationId xmlns:a16="http://schemas.microsoft.com/office/drawing/2014/main" id="{80850D80-C86B-ED40-8D7B-ACE23BED7418}"/>
              </a:ext>
            </a:extLst>
          </p:cNvPr>
          <p:cNvGrpSpPr/>
          <p:nvPr/>
        </p:nvGrpSpPr>
        <p:grpSpPr>
          <a:xfrm>
            <a:off x="237956" y="2244029"/>
            <a:ext cx="11825740" cy="4344297"/>
            <a:chOff x="237956" y="2244029"/>
            <a:chExt cx="11825740" cy="4344297"/>
          </a:xfrm>
        </p:grpSpPr>
        <p:sp>
          <p:nvSpPr>
            <p:cNvPr id="110" name="TextBox 109">
              <a:extLst>
                <a:ext uri="{FF2B5EF4-FFF2-40B4-BE49-F238E27FC236}">
                  <a16:creationId xmlns:a16="http://schemas.microsoft.com/office/drawing/2014/main" id="{42EC48F9-C5D0-7BC1-61A1-23AFB79A4376}"/>
                </a:ext>
              </a:extLst>
            </p:cNvPr>
            <p:cNvSpPr txBox="1"/>
            <p:nvPr/>
          </p:nvSpPr>
          <p:spPr>
            <a:xfrm>
              <a:off x="5377070" y="3872349"/>
              <a:ext cx="3011459" cy="298399"/>
            </a:xfrm>
            <a:prstGeom prst="rect">
              <a:avLst/>
            </a:prstGeom>
            <a:noFill/>
            <a:ln w="19050">
              <a:solidFill>
                <a:srgbClr val="4D38F5"/>
              </a:solidFill>
            </a:ln>
          </p:spPr>
          <p:txBody>
            <a:bodyPr wrap="square" lIns="9000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Outfit" pitchFamily="2" charset="0"/>
                </a:rPr>
                <a:t>Consumer-specific Tariff Pricing Data (For RTI Users)</a:t>
              </a:r>
            </a:p>
          </p:txBody>
        </p:sp>
        <p:sp>
          <p:nvSpPr>
            <p:cNvPr id="109" name="Freeform 108">
              <a:extLst>
                <a:ext uri="{FF2B5EF4-FFF2-40B4-BE49-F238E27FC236}">
                  <a16:creationId xmlns:a16="http://schemas.microsoft.com/office/drawing/2014/main" id="{8DA04D8F-1486-2A6C-BA36-041D2E2A83BF}"/>
                </a:ext>
              </a:extLst>
            </p:cNvPr>
            <p:cNvSpPr/>
            <p:nvPr/>
          </p:nvSpPr>
          <p:spPr>
            <a:xfrm>
              <a:off x="387633" y="2612300"/>
              <a:ext cx="11676063" cy="3976026"/>
            </a:xfrm>
            <a:custGeom>
              <a:avLst/>
              <a:gdLst>
                <a:gd name="connsiteX0" fmla="*/ 8077554 w 11676063"/>
                <a:gd name="connsiteY0" fmla="*/ 0 h 3976026"/>
                <a:gd name="connsiteX1" fmla="*/ 11591076 w 11676063"/>
                <a:gd name="connsiteY1" fmla="*/ 0 h 3976026"/>
                <a:gd name="connsiteX2" fmla="*/ 11676063 w 11676063"/>
                <a:gd name="connsiteY2" fmla="*/ 84987 h 3976026"/>
                <a:gd name="connsiteX3" fmla="*/ 11676063 w 11676063"/>
                <a:gd name="connsiteY3" fmla="*/ 1594590 h 3976026"/>
                <a:gd name="connsiteX4" fmla="*/ 11671107 w 11676063"/>
                <a:gd name="connsiteY4" fmla="*/ 1619140 h 3976026"/>
                <a:gd name="connsiteX5" fmla="*/ 11676063 w 11676063"/>
                <a:gd name="connsiteY5" fmla="*/ 1643688 h 3976026"/>
                <a:gd name="connsiteX6" fmla="*/ 11676063 w 11676063"/>
                <a:gd name="connsiteY6" fmla="*/ 3851720 h 3976026"/>
                <a:gd name="connsiteX7" fmla="*/ 11551757 w 11676063"/>
                <a:gd name="connsiteY7" fmla="*/ 3976026 h 3976026"/>
                <a:gd name="connsiteX8" fmla="*/ 124306 w 11676063"/>
                <a:gd name="connsiteY8" fmla="*/ 3976026 h 3976026"/>
                <a:gd name="connsiteX9" fmla="*/ 0 w 11676063"/>
                <a:gd name="connsiteY9" fmla="*/ 3851720 h 3976026"/>
                <a:gd name="connsiteX10" fmla="*/ 0 w 11676063"/>
                <a:gd name="connsiteY10" fmla="*/ 1643688 h 3976026"/>
                <a:gd name="connsiteX11" fmla="*/ 124306 w 11676063"/>
                <a:gd name="connsiteY11" fmla="*/ 1519382 h 3976026"/>
                <a:gd name="connsiteX12" fmla="*/ 7992567 w 11676063"/>
                <a:gd name="connsiteY12" fmla="*/ 1519382 h 3976026"/>
                <a:gd name="connsiteX13" fmla="*/ 7992567 w 11676063"/>
                <a:gd name="connsiteY13" fmla="*/ 84987 h 3976026"/>
                <a:gd name="connsiteX14" fmla="*/ 8077554 w 11676063"/>
                <a:gd name="connsiteY14" fmla="*/ 0 h 397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76063" h="3976026">
                  <a:moveTo>
                    <a:pt x="8077554" y="0"/>
                  </a:moveTo>
                  <a:lnTo>
                    <a:pt x="11591076" y="0"/>
                  </a:lnTo>
                  <a:cubicBezTo>
                    <a:pt x="11638013" y="0"/>
                    <a:pt x="11676063" y="38050"/>
                    <a:pt x="11676063" y="84987"/>
                  </a:cubicBezTo>
                  <a:lnTo>
                    <a:pt x="11676063" y="1594590"/>
                  </a:lnTo>
                  <a:lnTo>
                    <a:pt x="11671107" y="1619140"/>
                  </a:lnTo>
                  <a:lnTo>
                    <a:pt x="11676063" y="1643688"/>
                  </a:lnTo>
                  <a:lnTo>
                    <a:pt x="11676063" y="3851720"/>
                  </a:lnTo>
                  <a:cubicBezTo>
                    <a:pt x="11676063" y="3920372"/>
                    <a:pt x="11620409" y="3976026"/>
                    <a:pt x="11551757" y="3976026"/>
                  </a:cubicBezTo>
                  <a:lnTo>
                    <a:pt x="124306" y="3976026"/>
                  </a:lnTo>
                  <a:cubicBezTo>
                    <a:pt x="55654" y="3976026"/>
                    <a:pt x="0" y="3920372"/>
                    <a:pt x="0" y="3851720"/>
                  </a:cubicBezTo>
                  <a:lnTo>
                    <a:pt x="0" y="1643688"/>
                  </a:lnTo>
                  <a:cubicBezTo>
                    <a:pt x="0" y="1575036"/>
                    <a:pt x="55654" y="1519382"/>
                    <a:pt x="124306" y="1519382"/>
                  </a:cubicBezTo>
                  <a:lnTo>
                    <a:pt x="7992567" y="1519382"/>
                  </a:lnTo>
                  <a:lnTo>
                    <a:pt x="7992567" y="84987"/>
                  </a:lnTo>
                  <a:cubicBezTo>
                    <a:pt x="7992567" y="38050"/>
                    <a:pt x="8030617" y="0"/>
                    <a:pt x="8077554" y="0"/>
                  </a:cubicBezTo>
                  <a:close/>
                </a:path>
              </a:pathLst>
            </a:custGeom>
            <a:solidFill>
              <a:srgbClr val="F8F8F8"/>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latin typeface="Outfit" pitchFamily="2" charset="0"/>
              </a:endParaRPr>
            </a:p>
          </p:txBody>
        </p:sp>
        <p:sp>
          <p:nvSpPr>
            <p:cNvPr id="2" name="Rectangle 1">
              <a:extLst>
                <a:ext uri="{FF2B5EF4-FFF2-40B4-BE49-F238E27FC236}">
                  <a16:creationId xmlns:a16="http://schemas.microsoft.com/office/drawing/2014/main" id="{C7B641A2-0E6F-F21D-0867-7CBC5A0B7635}"/>
                </a:ext>
              </a:extLst>
            </p:cNvPr>
            <p:cNvSpPr/>
            <p:nvPr/>
          </p:nvSpPr>
          <p:spPr>
            <a:xfrm>
              <a:off x="237956" y="2713483"/>
              <a:ext cx="1002599" cy="56888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a:latin typeface="Outfit" pitchFamily="2" charset="0"/>
                </a:rPr>
                <a:t>Users</a:t>
              </a:r>
              <a:endParaRPr lang="en-GB" sz="900" i="1">
                <a:latin typeface="Outfit" pitchFamily="2" charset="0"/>
              </a:endParaRPr>
            </a:p>
          </p:txBody>
        </p:sp>
        <p:sp>
          <p:nvSpPr>
            <p:cNvPr id="6" name="Diamond 5">
              <a:extLst>
                <a:ext uri="{FF2B5EF4-FFF2-40B4-BE49-F238E27FC236}">
                  <a16:creationId xmlns:a16="http://schemas.microsoft.com/office/drawing/2014/main" id="{6EEC674C-9758-71AC-5DD2-22640F2CE883}"/>
                </a:ext>
              </a:extLst>
            </p:cNvPr>
            <p:cNvSpPr/>
            <p:nvPr/>
          </p:nvSpPr>
          <p:spPr>
            <a:xfrm>
              <a:off x="1510891" y="2494019"/>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Outfit" pitchFamily="2" charset="0"/>
              </a:endParaRPr>
            </a:p>
          </p:txBody>
        </p:sp>
        <p:sp>
          <p:nvSpPr>
            <p:cNvPr id="10" name="TextBox 9">
              <a:extLst>
                <a:ext uri="{FF2B5EF4-FFF2-40B4-BE49-F238E27FC236}">
                  <a16:creationId xmlns:a16="http://schemas.microsoft.com/office/drawing/2014/main" id="{ADAC600A-C8C0-0D9A-3556-92F1CB66DB46}"/>
                </a:ext>
              </a:extLst>
            </p:cNvPr>
            <p:cNvSpPr txBox="1"/>
            <p:nvPr/>
          </p:nvSpPr>
          <p:spPr>
            <a:xfrm>
              <a:off x="1687408" y="2744008"/>
              <a:ext cx="749823" cy="507831"/>
            </a:xfrm>
            <a:prstGeom prst="rect">
              <a:avLst/>
            </a:prstGeom>
            <a:noFill/>
            <a:ln>
              <a:noFill/>
            </a:ln>
          </p:spPr>
          <p:txBody>
            <a:bodyPr wrap="square" anchor="ctr">
              <a:spAutoFit/>
            </a:bodyPr>
            <a:lstStyle/>
            <a:p>
              <a:pPr algn="ctr"/>
              <a:r>
                <a:rPr lang="en-GB" sz="900">
                  <a:latin typeface="Outfit" pitchFamily="2" charset="0"/>
                </a:rPr>
                <a:t>What type of data is required?</a:t>
              </a:r>
            </a:p>
          </p:txBody>
        </p:sp>
        <p:sp>
          <p:nvSpPr>
            <p:cNvPr id="11" name="TextBox 10">
              <a:extLst>
                <a:ext uri="{FF2B5EF4-FFF2-40B4-BE49-F238E27FC236}">
                  <a16:creationId xmlns:a16="http://schemas.microsoft.com/office/drawing/2014/main" id="{4B6050F5-358A-3425-7B59-9EAC52AE0E46}"/>
                </a:ext>
              </a:extLst>
            </p:cNvPr>
            <p:cNvSpPr txBox="1"/>
            <p:nvPr/>
          </p:nvSpPr>
          <p:spPr>
            <a:xfrm>
              <a:off x="1687407" y="3619244"/>
              <a:ext cx="749823" cy="369332"/>
            </a:xfrm>
            <a:prstGeom prst="rect">
              <a:avLst/>
            </a:prstGeom>
            <a:noFill/>
            <a:ln w="19050">
              <a:solidFill>
                <a:srgbClr val="4D38F5"/>
              </a:solidFill>
            </a:ln>
          </p:spPr>
          <p:txBody>
            <a:bodyPr wrap="square" anchor="ctr">
              <a:spAutoFit/>
            </a:bodyPr>
            <a:lstStyle/>
            <a:p>
              <a:pPr algn="ctr"/>
              <a:r>
                <a:rPr lang="en-GB" sz="900" i="1">
                  <a:latin typeface="Outfit" pitchFamily="2" charset="0"/>
                </a:rPr>
                <a:t>Consumer Specific</a:t>
              </a:r>
            </a:p>
          </p:txBody>
        </p:sp>
        <p:cxnSp>
          <p:nvCxnSpPr>
            <p:cNvPr id="14" name="Straight Connector 13">
              <a:extLst>
                <a:ext uri="{FF2B5EF4-FFF2-40B4-BE49-F238E27FC236}">
                  <a16:creationId xmlns:a16="http://schemas.microsoft.com/office/drawing/2014/main" id="{DD70E17D-5AB7-B2F6-B2C5-300DFDBE82D8}"/>
                </a:ext>
              </a:extLst>
            </p:cNvPr>
            <p:cNvCxnSpPr>
              <a:stCxn id="6" idx="0"/>
              <a:endCxn id="12" idx="2"/>
            </p:cNvCxnSpPr>
            <p:nvPr/>
          </p:nvCxnSpPr>
          <p:spPr>
            <a:xfrm flipH="1" flipV="1">
              <a:off x="2062318" y="2244029"/>
              <a:ext cx="3" cy="249990"/>
            </a:xfrm>
            <a:prstGeom prst="line">
              <a:avLst/>
            </a:prstGeom>
            <a:ln w="19050">
              <a:solidFill>
                <a:srgbClr val="4D38F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9F7235A-E1ED-3B90-16D0-F5D97C2ED9AC}"/>
                </a:ext>
              </a:extLst>
            </p:cNvPr>
            <p:cNvCxnSpPr>
              <a:cxnSpLocks/>
              <a:stCxn id="6" idx="2"/>
              <a:endCxn id="11" idx="0"/>
            </p:cNvCxnSpPr>
            <p:nvPr/>
          </p:nvCxnSpPr>
          <p:spPr>
            <a:xfrm flipH="1">
              <a:off x="2062319" y="3501829"/>
              <a:ext cx="2" cy="117415"/>
            </a:xfrm>
            <a:prstGeom prst="line">
              <a:avLst/>
            </a:prstGeom>
            <a:ln w="19050">
              <a:solidFill>
                <a:srgbClr val="4D38F5"/>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8036E9C-9A7D-4725-5E2F-267C0EA64225}"/>
                </a:ext>
              </a:extLst>
            </p:cNvPr>
            <p:cNvCxnSpPr>
              <a:cxnSpLocks/>
              <a:stCxn id="6" idx="1"/>
              <a:endCxn id="2" idx="3"/>
            </p:cNvCxnSpPr>
            <p:nvPr/>
          </p:nvCxnSpPr>
          <p:spPr>
            <a:xfrm flipH="1">
              <a:off x="1240555" y="2997924"/>
              <a:ext cx="270336"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Elbow Connector 61">
              <a:extLst>
                <a:ext uri="{FF2B5EF4-FFF2-40B4-BE49-F238E27FC236}">
                  <a16:creationId xmlns:a16="http://schemas.microsoft.com/office/drawing/2014/main" id="{1329F015-2126-33C7-82BC-5E64B5C90EB6}"/>
                </a:ext>
              </a:extLst>
            </p:cNvPr>
            <p:cNvCxnSpPr>
              <a:cxnSpLocks/>
              <a:stCxn id="11" idx="1"/>
              <a:endCxn id="43" idx="0"/>
            </p:cNvCxnSpPr>
            <p:nvPr/>
          </p:nvCxnSpPr>
          <p:spPr>
            <a:xfrm rot="10800000" flipV="1">
              <a:off x="1158375" y="3803909"/>
              <a:ext cx="529033" cy="715107"/>
            </a:xfrm>
            <a:prstGeom prst="bentConnector2">
              <a:avLst/>
            </a:prstGeom>
            <a:ln w="19050">
              <a:solidFill>
                <a:srgbClr val="4D38F5"/>
              </a:solidFill>
              <a:tailEnd type="triangle"/>
            </a:ln>
          </p:spPr>
          <p:style>
            <a:lnRef idx="1">
              <a:schemeClr val="accent1"/>
            </a:lnRef>
            <a:fillRef idx="0">
              <a:schemeClr val="accent1"/>
            </a:fillRef>
            <a:effectRef idx="0">
              <a:schemeClr val="accent1"/>
            </a:effectRef>
            <a:fontRef idx="minor">
              <a:schemeClr val="tx1"/>
            </a:fontRef>
          </p:style>
        </p:cxnSp>
        <p:sp>
          <p:nvSpPr>
            <p:cNvPr id="54" name="Diamond 53">
              <a:extLst>
                <a:ext uri="{FF2B5EF4-FFF2-40B4-BE49-F238E27FC236}">
                  <a16:creationId xmlns:a16="http://schemas.microsoft.com/office/drawing/2014/main" id="{2BD4E180-D901-0B85-B7B8-1DD7CA6F63EC}"/>
                </a:ext>
              </a:extLst>
            </p:cNvPr>
            <p:cNvSpPr/>
            <p:nvPr/>
          </p:nvSpPr>
          <p:spPr>
            <a:xfrm>
              <a:off x="7260342" y="4304352"/>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Outfit" pitchFamily="2" charset="0"/>
              </a:endParaRPr>
            </a:p>
          </p:txBody>
        </p:sp>
        <p:sp>
          <p:nvSpPr>
            <p:cNvPr id="53" name="Diamond 52">
              <a:extLst>
                <a:ext uri="{FF2B5EF4-FFF2-40B4-BE49-F238E27FC236}">
                  <a16:creationId xmlns:a16="http://schemas.microsoft.com/office/drawing/2014/main" id="{89E6469A-3A69-16D4-4DE0-CE3418F533D4}"/>
                </a:ext>
              </a:extLst>
            </p:cNvPr>
            <p:cNvSpPr/>
            <p:nvPr/>
          </p:nvSpPr>
          <p:spPr>
            <a:xfrm>
              <a:off x="2045111" y="4304353"/>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Outfit" pitchFamily="2" charset="0"/>
              </a:endParaRPr>
            </a:p>
          </p:txBody>
        </p:sp>
        <p:sp>
          <p:nvSpPr>
            <p:cNvPr id="17" name="TextBox 16">
              <a:extLst>
                <a:ext uri="{FF2B5EF4-FFF2-40B4-BE49-F238E27FC236}">
                  <a16:creationId xmlns:a16="http://schemas.microsoft.com/office/drawing/2014/main" id="{A6485FCC-52DF-8FFB-E717-53B2315ECE53}"/>
                </a:ext>
              </a:extLst>
            </p:cNvPr>
            <p:cNvSpPr txBox="1"/>
            <p:nvPr/>
          </p:nvSpPr>
          <p:spPr>
            <a:xfrm>
              <a:off x="3409429" y="4519017"/>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Consumer Consent Process</a:t>
              </a:r>
            </a:p>
          </p:txBody>
        </p:sp>
        <p:sp>
          <p:nvSpPr>
            <p:cNvPr id="18" name="TextBox 17">
              <a:extLst>
                <a:ext uri="{FF2B5EF4-FFF2-40B4-BE49-F238E27FC236}">
                  <a16:creationId xmlns:a16="http://schemas.microsoft.com/office/drawing/2014/main" id="{CC668EA3-20B4-C443-7DDF-4D4031ACE213}"/>
                </a:ext>
              </a:extLst>
            </p:cNvPr>
            <p:cNvSpPr txBox="1"/>
            <p:nvPr/>
          </p:nvSpPr>
          <p:spPr>
            <a:xfrm>
              <a:off x="3499114" y="4519016"/>
              <a:ext cx="854141"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Consent Mechanism</a:t>
              </a:r>
            </a:p>
          </p:txBody>
        </p:sp>
        <p:sp>
          <p:nvSpPr>
            <p:cNvPr id="19" name="TextBox 18">
              <a:extLst>
                <a:ext uri="{FF2B5EF4-FFF2-40B4-BE49-F238E27FC236}">
                  <a16:creationId xmlns:a16="http://schemas.microsoft.com/office/drawing/2014/main" id="{404823D1-F68F-3C5B-13B6-B50C4F0D7759}"/>
                </a:ext>
              </a:extLst>
            </p:cNvPr>
            <p:cNvSpPr txBox="1"/>
            <p:nvPr/>
          </p:nvSpPr>
          <p:spPr>
            <a:xfrm>
              <a:off x="4687399" y="4519016"/>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Request Tariff Pricing Data from Supplier</a:t>
              </a:r>
            </a:p>
          </p:txBody>
        </p:sp>
        <p:sp>
          <p:nvSpPr>
            <p:cNvPr id="20" name="TextBox 19">
              <a:extLst>
                <a:ext uri="{FF2B5EF4-FFF2-40B4-BE49-F238E27FC236}">
                  <a16:creationId xmlns:a16="http://schemas.microsoft.com/office/drawing/2014/main" id="{C2DFEBAF-1841-777A-D26F-8E2EAE3737D0}"/>
                </a:ext>
              </a:extLst>
            </p:cNvPr>
            <p:cNvSpPr txBox="1"/>
            <p:nvPr/>
          </p:nvSpPr>
          <p:spPr>
            <a:xfrm>
              <a:off x="5965369" y="4519016"/>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Supplier checks consent and registration</a:t>
              </a:r>
            </a:p>
          </p:txBody>
        </p:sp>
        <p:sp>
          <p:nvSpPr>
            <p:cNvPr id="21" name="TextBox 20">
              <a:extLst>
                <a:ext uri="{FF2B5EF4-FFF2-40B4-BE49-F238E27FC236}">
                  <a16:creationId xmlns:a16="http://schemas.microsoft.com/office/drawing/2014/main" id="{0CF20653-3835-3C72-80A3-77A7348A4C0F}"/>
                </a:ext>
              </a:extLst>
            </p:cNvPr>
            <p:cNvSpPr txBox="1"/>
            <p:nvPr/>
          </p:nvSpPr>
          <p:spPr>
            <a:xfrm>
              <a:off x="8689530" y="4519015"/>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Return information to RTI User</a:t>
              </a:r>
            </a:p>
          </p:txBody>
        </p:sp>
        <p:cxnSp>
          <p:nvCxnSpPr>
            <p:cNvPr id="23" name="Straight Connector 22">
              <a:extLst>
                <a:ext uri="{FF2B5EF4-FFF2-40B4-BE49-F238E27FC236}">
                  <a16:creationId xmlns:a16="http://schemas.microsoft.com/office/drawing/2014/main" id="{33FC48C5-6C05-6BA6-CEB9-8361D64DE311}"/>
                </a:ext>
              </a:extLst>
            </p:cNvPr>
            <p:cNvCxnSpPr>
              <a:cxnSpLocks/>
              <a:endCxn id="43" idx="3"/>
            </p:cNvCxnSpPr>
            <p:nvPr/>
          </p:nvCxnSpPr>
          <p:spPr>
            <a:xfrm flipH="1">
              <a:off x="1675129" y="4808258"/>
              <a:ext cx="369982"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4FF0DDC-C9E5-4C76-2BE8-EF35ED75CB95}"/>
                </a:ext>
              </a:extLst>
            </p:cNvPr>
            <p:cNvCxnSpPr>
              <a:cxnSpLocks/>
              <a:stCxn id="17" idx="1"/>
            </p:cNvCxnSpPr>
            <p:nvPr/>
          </p:nvCxnSpPr>
          <p:spPr>
            <a:xfrm flipH="1">
              <a:off x="3147970" y="4808258"/>
              <a:ext cx="261459"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BF6EE5A-DE3D-BF02-9A77-C25B539B8DEC}"/>
                </a:ext>
              </a:extLst>
            </p:cNvPr>
            <p:cNvCxnSpPr>
              <a:cxnSpLocks/>
              <a:stCxn id="19" idx="1"/>
              <a:endCxn id="17" idx="3"/>
            </p:cNvCxnSpPr>
            <p:nvPr/>
          </p:nvCxnSpPr>
          <p:spPr>
            <a:xfrm flipH="1">
              <a:off x="4442939" y="4808257"/>
              <a:ext cx="244460"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88E570-A6B3-5CC6-9298-9C88995AA911}"/>
                </a:ext>
              </a:extLst>
            </p:cNvPr>
            <p:cNvCxnSpPr>
              <a:cxnSpLocks/>
              <a:stCxn id="20" idx="1"/>
              <a:endCxn id="19" idx="3"/>
            </p:cNvCxnSpPr>
            <p:nvPr/>
          </p:nvCxnSpPr>
          <p:spPr>
            <a:xfrm flipH="1">
              <a:off x="5720909" y="4808257"/>
              <a:ext cx="244460"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85B032B-6A3C-0B61-F543-A9ABEA29B993}"/>
                </a:ext>
              </a:extLst>
            </p:cNvPr>
            <p:cNvCxnSpPr>
              <a:cxnSpLocks/>
              <a:endCxn id="20" idx="3"/>
            </p:cNvCxnSpPr>
            <p:nvPr/>
          </p:nvCxnSpPr>
          <p:spPr>
            <a:xfrm flipH="1">
              <a:off x="6998879" y="4808257"/>
              <a:ext cx="261463" cy="0"/>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441EA5-1278-D88A-806C-FCD819265E40}"/>
                </a:ext>
              </a:extLst>
            </p:cNvPr>
            <p:cNvCxnSpPr>
              <a:cxnSpLocks/>
              <a:stCxn id="21" idx="1"/>
            </p:cNvCxnSpPr>
            <p:nvPr/>
          </p:nvCxnSpPr>
          <p:spPr>
            <a:xfrm flipH="1">
              <a:off x="8538311" y="4808256"/>
              <a:ext cx="151219"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B0B9F3-85BB-B330-DDA5-F53B8D0DB4FB}"/>
                </a:ext>
              </a:extLst>
            </p:cNvPr>
            <p:cNvSpPr txBox="1"/>
            <p:nvPr/>
          </p:nvSpPr>
          <p:spPr>
            <a:xfrm>
              <a:off x="2184137" y="4623591"/>
              <a:ext cx="824805" cy="369332"/>
            </a:xfrm>
            <a:prstGeom prst="rect">
              <a:avLst/>
            </a:prstGeom>
            <a:no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Registration Complete?</a:t>
              </a:r>
            </a:p>
          </p:txBody>
        </p:sp>
        <p:sp>
          <p:nvSpPr>
            <p:cNvPr id="32" name="TextBox 31">
              <a:extLst>
                <a:ext uri="{FF2B5EF4-FFF2-40B4-BE49-F238E27FC236}">
                  <a16:creationId xmlns:a16="http://schemas.microsoft.com/office/drawing/2014/main" id="{826AD63E-908B-7DE1-0F46-B34BD9AF5194}"/>
                </a:ext>
              </a:extLst>
            </p:cNvPr>
            <p:cNvSpPr txBox="1"/>
            <p:nvPr/>
          </p:nvSpPr>
          <p:spPr>
            <a:xfrm>
              <a:off x="2028108" y="5705911"/>
              <a:ext cx="1136861" cy="769951"/>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Outfit" pitchFamily="2" charset="0"/>
                </a:rPr>
                <a:t>Manual checks carried out by REC CM</a:t>
              </a:r>
            </a:p>
          </p:txBody>
        </p:sp>
        <p:cxnSp>
          <p:nvCxnSpPr>
            <p:cNvPr id="35" name="Straight Connector 34">
              <a:extLst>
                <a:ext uri="{FF2B5EF4-FFF2-40B4-BE49-F238E27FC236}">
                  <a16:creationId xmlns:a16="http://schemas.microsoft.com/office/drawing/2014/main" id="{634F1F2A-8140-A629-C7B4-5E710B15752C}"/>
                </a:ext>
              </a:extLst>
            </p:cNvPr>
            <p:cNvCxnSpPr>
              <a:cxnSpLocks/>
              <a:stCxn id="32" idx="0"/>
            </p:cNvCxnSpPr>
            <p:nvPr/>
          </p:nvCxnSpPr>
          <p:spPr>
            <a:xfrm flipV="1">
              <a:off x="2596539" y="5312163"/>
              <a:ext cx="2" cy="393748"/>
            </a:xfrm>
            <a:prstGeom prst="line">
              <a:avLst/>
            </a:prstGeom>
            <a:solidFill>
              <a:schemeClr val="bg1"/>
            </a:solidFill>
            <a:ln w="19050">
              <a:solidFill>
                <a:srgbClr val="4D38F5"/>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9789D723-40EB-B38A-74F3-327B1CEF3E1C}"/>
                </a:ext>
              </a:extLst>
            </p:cNvPr>
            <p:cNvSpPr txBox="1"/>
            <p:nvPr/>
          </p:nvSpPr>
          <p:spPr>
            <a:xfrm>
              <a:off x="7399368" y="4623590"/>
              <a:ext cx="824805" cy="369332"/>
            </a:xfrm>
            <a:prstGeom prst="rect">
              <a:avLst/>
            </a:prstGeom>
            <a:no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Consent / Registered?</a:t>
              </a:r>
            </a:p>
          </p:txBody>
        </p:sp>
        <p:sp>
          <p:nvSpPr>
            <p:cNvPr id="40" name="TextBox 39">
              <a:extLst>
                <a:ext uri="{FF2B5EF4-FFF2-40B4-BE49-F238E27FC236}">
                  <a16:creationId xmlns:a16="http://schemas.microsoft.com/office/drawing/2014/main" id="{8748110C-C026-227B-2424-33F865770BD2}"/>
                </a:ext>
              </a:extLst>
            </p:cNvPr>
            <p:cNvSpPr txBox="1"/>
            <p:nvPr/>
          </p:nvSpPr>
          <p:spPr>
            <a:xfrm>
              <a:off x="7243339" y="5700650"/>
              <a:ext cx="1136861" cy="769951"/>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Outfit" pitchFamily="2" charset="0"/>
                </a:rPr>
                <a:t>User Receives Error Message</a:t>
              </a:r>
            </a:p>
          </p:txBody>
        </p:sp>
        <p:cxnSp>
          <p:nvCxnSpPr>
            <p:cNvPr id="41" name="Straight Connector 40">
              <a:extLst>
                <a:ext uri="{FF2B5EF4-FFF2-40B4-BE49-F238E27FC236}">
                  <a16:creationId xmlns:a16="http://schemas.microsoft.com/office/drawing/2014/main" id="{E0E6EB84-A599-5628-6712-2EB6D8CA5985}"/>
                </a:ext>
              </a:extLst>
            </p:cNvPr>
            <p:cNvCxnSpPr>
              <a:cxnSpLocks/>
              <a:stCxn id="40" idx="0"/>
            </p:cNvCxnSpPr>
            <p:nvPr/>
          </p:nvCxnSpPr>
          <p:spPr>
            <a:xfrm flipV="1">
              <a:off x="7811770" y="5312162"/>
              <a:ext cx="2" cy="388488"/>
            </a:xfrm>
            <a:prstGeom prst="line">
              <a:avLst/>
            </a:prstGeom>
            <a:solidFill>
              <a:schemeClr val="bg1"/>
            </a:solidFill>
            <a:ln w="19050">
              <a:solidFill>
                <a:srgbClr val="4D38F5"/>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148AFC0F-67D6-8104-9324-2941867BA60A}"/>
                </a:ext>
              </a:extLst>
            </p:cNvPr>
            <p:cNvSpPr txBox="1"/>
            <p:nvPr/>
          </p:nvSpPr>
          <p:spPr>
            <a:xfrm>
              <a:off x="641619" y="4519017"/>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Register as RTI User</a:t>
              </a:r>
            </a:p>
          </p:txBody>
        </p:sp>
        <p:sp>
          <p:nvSpPr>
            <p:cNvPr id="44" name="TextBox 43">
              <a:extLst>
                <a:ext uri="{FF2B5EF4-FFF2-40B4-BE49-F238E27FC236}">
                  <a16:creationId xmlns:a16="http://schemas.microsoft.com/office/drawing/2014/main" id="{16C97909-04EA-3BED-6FA2-56626A34788C}"/>
                </a:ext>
              </a:extLst>
            </p:cNvPr>
            <p:cNvSpPr txBox="1"/>
            <p:nvPr/>
          </p:nvSpPr>
          <p:spPr>
            <a:xfrm>
              <a:off x="533101" y="5705912"/>
              <a:ext cx="1250547" cy="769959"/>
            </a:xfrm>
            <a:prstGeom prst="rect">
              <a:avLst/>
            </a:prstGeom>
            <a:solidFill>
              <a:schemeClr val="bg1"/>
            </a:solidFill>
            <a:ln w="19050">
              <a:solidFill>
                <a:srgbClr val="4D38F5"/>
              </a:solidFill>
            </a:ln>
          </p:spPr>
          <p:txBody>
            <a:bodyPr wrap="square" lIns="91440" tIns="45720" rIns="91440" bIns="45720" anchor="ctr">
              <a:noAutofit/>
            </a:bodyPr>
            <a:lstStyle/>
            <a:p>
              <a:pPr algn="ctr">
                <a:defRPr/>
              </a:pPr>
              <a:r>
                <a:rPr lang="en-GB" sz="900" i="1">
                  <a:solidFill>
                    <a:srgbClr val="000000"/>
                  </a:solidFill>
                  <a:latin typeface="Outfit"/>
                </a:rPr>
                <a:t>Through the REC Portal, including</a:t>
              </a:r>
              <a:r>
                <a:rPr kumimoji="0" lang="en-GB" sz="900" b="0" i="1" u="none" strike="noStrike" kern="1200" cap="none" spc="0" normalizeH="0" baseline="0" noProof="0">
                  <a:ln>
                    <a:noFill/>
                  </a:ln>
                  <a:solidFill>
                    <a:srgbClr val="000000"/>
                  </a:solidFill>
                  <a:effectLst/>
                  <a:uLnTx/>
                  <a:uFillTx/>
                  <a:latin typeface="Outfit"/>
                </a:rPr>
                <a:t> agreement to User Agreement</a:t>
              </a:r>
            </a:p>
          </p:txBody>
        </p:sp>
        <p:cxnSp>
          <p:nvCxnSpPr>
            <p:cNvPr id="45" name="Straight Connector 44">
              <a:extLst>
                <a:ext uri="{FF2B5EF4-FFF2-40B4-BE49-F238E27FC236}">
                  <a16:creationId xmlns:a16="http://schemas.microsoft.com/office/drawing/2014/main" id="{93F351FA-DEEA-76CC-1E04-857A892E34EE}"/>
                </a:ext>
              </a:extLst>
            </p:cNvPr>
            <p:cNvCxnSpPr>
              <a:cxnSpLocks/>
              <a:stCxn id="44" idx="0"/>
              <a:endCxn id="43" idx="2"/>
            </p:cNvCxnSpPr>
            <p:nvPr/>
          </p:nvCxnSpPr>
          <p:spPr>
            <a:xfrm flipH="1" flipV="1">
              <a:off x="1158374" y="5097499"/>
              <a:ext cx="1" cy="608413"/>
            </a:xfrm>
            <a:prstGeom prst="line">
              <a:avLst/>
            </a:prstGeom>
            <a:solidFill>
              <a:schemeClr val="bg1"/>
            </a:solidFill>
            <a:ln w="19050">
              <a:solidFill>
                <a:srgbClr val="4D38F5"/>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E75DFA1-EB84-F0D2-57E4-FBB1611DBE24}"/>
                </a:ext>
              </a:extLst>
            </p:cNvPr>
            <p:cNvSpPr txBox="1"/>
            <p:nvPr/>
          </p:nvSpPr>
          <p:spPr>
            <a:xfrm>
              <a:off x="2497812" y="5406378"/>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Outfit" pitchFamily="2" charset="0"/>
                </a:rPr>
                <a:t>N</a:t>
              </a:r>
            </a:p>
          </p:txBody>
        </p:sp>
        <p:sp>
          <p:nvSpPr>
            <p:cNvPr id="47" name="TextBox 46">
              <a:extLst>
                <a:ext uri="{FF2B5EF4-FFF2-40B4-BE49-F238E27FC236}">
                  <a16:creationId xmlns:a16="http://schemas.microsoft.com/office/drawing/2014/main" id="{B2FF79F4-3E8E-DF5E-F83B-7AB44D9C8D92}"/>
                </a:ext>
              </a:extLst>
            </p:cNvPr>
            <p:cNvSpPr txBox="1"/>
            <p:nvPr/>
          </p:nvSpPr>
          <p:spPr>
            <a:xfrm>
              <a:off x="7713044" y="5406378"/>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Outfit" pitchFamily="2" charset="0"/>
                </a:rPr>
                <a:t>N</a:t>
              </a:r>
            </a:p>
          </p:txBody>
        </p:sp>
        <p:sp>
          <p:nvSpPr>
            <p:cNvPr id="49" name="TextBox 48">
              <a:extLst>
                <a:ext uri="{FF2B5EF4-FFF2-40B4-BE49-F238E27FC236}">
                  <a16:creationId xmlns:a16="http://schemas.microsoft.com/office/drawing/2014/main" id="{AC4FA1E2-BDB7-4A8E-C98C-573E8C83BFC5}"/>
                </a:ext>
              </a:extLst>
            </p:cNvPr>
            <p:cNvSpPr txBox="1"/>
            <p:nvPr/>
          </p:nvSpPr>
          <p:spPr>
            <a:xfrm>
              <a:off x="8386036" y="4708228"/>
              <a:ext cx="134861"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Outfit" pitchFamily="2" charset="0"/>
                </a:rPr>
                <a:t>Y</a:t>
              </a:r>
            </a:p>
          </p:txBody>
        </p:sp>
        <p:sp>
          <p:nvSpPr>
            <p:cNvPr id="50" name="TextBox 49">
              <a:extLst>
                <a:ext uri="{FF2B5EF4-FFF2-40B4-BE49-F238E27FC236}">
                  <a16:creationId xmlns:a16="http://schemas.microsoft.com/office/drawing/2014/main" id="{8653CAD4-0C19-4DF6-AD51-1F8E78E0706C}"/>
                </a:ext>
              </a:extLst>
            </p:cNvPr>
            <p:cNvSpPr txBox="1"/>
            <p:nvPr/>
          </p:nvSpPr>
          <p:spPr>
            <a:xfrm>
              <a:off x="3175280" y="4708228"/>
              <a:ext cx="134861"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Outfit" pitchFamily="2" charset="0"/>
                </a:rPr>
                <a:t>Y</a:t>
              </a:r>
            </a:p>
          </p:txBody>
        </p:sp>
        <p:sp>
          <p:nvSpPr>
            <p:cNvPr id="63" name="Rounded Rectangle 62">
              <a:extLst>
                <a:ext uri="{FF2B5EF4-FFF2-40B4-BE49-F238E27FC236}">
                  <a16:creationId xmlns:a16="http://schemas.microsoft.com/office/drawing/2014/main" id="{CF2BBE21-A322-41CD-45B1-2EF371BBA9D1}"/>
                </a:ext>
              </a:extLst>
            </p:cNvPr>
            <p:cNvSpPr/>
            <p:nvPr/>
          </p:nvSpPr>
          <p:spPr>
            <a:xfrm>
              <a:off x="8487936" y="2744008"/>
              <a:ext cx="3466107" cy="1445006"/>
            </a:xfrm>
            <a:prstGeom prst="roundRect">
              <a:avLst>
                <a:gd name="adj" fmla="val 2235"/>
              </a:avLst>
            </a:prstGeom>
            <a:solidFill>
              <a:srgbClr val="4D38F5">
                <a:alpha val="11000"/>
              </a:srgbClr>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pitchFamily="2" charset="0"/>
              </a:endParaRPr>
            </a:p>
          </p:txBody>
        </p:sp>
        <p:sp>
          <p:nvSpPr>
            <p:cNvPr id="64" name="TextBox 63">
              <a:extLst>
                <a:ext uri="{FF2B5EF4-FFF2-40B4-BE49-F238E27FC236}">
                  <a16:creationId xmlns:a16="http://schemas.microsoft.com/office/drawing/2014/main" id="{D05051DE-A7DA-FBB5-ED1B-EC8FF80B874A}"/>
                </a:ext>
              </a:extLst>
            </p:cNvPr>
            <p:cNvSpPr txBox="1"/>
            <p:nvPr/>
          </p:nvSpPr>
          <p:spPr>
            <a:xfrm>
              <a:off x="10280365" y="2747778"/>
              <a:ext cx="1673679" cy="279082"/>
            </a:xfrm>
            <a:prstGeom prst="rect">
              <a:avLst/>
            </a:prstGeom>
            <a:noFill/>
            <a:ln w="19050">
              <a:solidFill>
                <a:srgbClr val="4D38F5"/>
              </a:solidFill>
            </a:ln>
          </p:spPr>
          <p:txBody>
            <a:bodyPr wrap="square" lIns="900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1" u="none" strike="noStrike" kern="1200" cap="none" spc="0" normalizeH="0" baseline="0" noProof="0">
                  <a:ln>
                    <a:noFill/>
                  </a:ln>
                  <a:solidFill>
                    <a:srgbClr val="000000"/>
                  </a:solidFill>
                  <a:effectLst/>
                  <a:uLnTx/>
                  <a:uFillTx/>
                  <a:latin typeface="Outfit" pitchFamily="2" charset="0"/>
                </a:rPr>
                <a:t>Receiving Event Notifications</a:t>
              </a:r>
            </a:p>
          </p:txBody>
        </p:sp>
        <p:sp>
          <p:nvSpPr>
            <p:cNvPr id="65" name="Diamond 64">
              <a:extLst>
                <a:ext uri="{FF2B5EF4-FFF2-40B4-BE49-F238E27FC236}">
                  <a16:creationId xmlns:a16="http://schemas.microsoft.com/office/drawing/2014/main" id="{50B216FC-5A01-A514-193F-0E127971B177}"/>
                </a:ext>
              </a:extLst>
            </p:cNvPr>
            <p:cNvSpPr/>
            <p:nvPr/>
          </p:nvSpPr>
          <p:spPr>
            <a:xfrm>
              <a:off x="8670260" y="2839431"/>
              <a:ext cx="1102859" cy="1007810"/>
            </a:xfrm>
            <a:prstGeom prst="diamond">
              <a:avLst/>
            </a:prstGeom>
            <a:solidFill>
              <a:schemeClr val="bg1"/>
            </a:solidFill>
            <a:ln w="19050">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FFFFFF"/>
                </a:solidFill>
                <a:effectLst/>
                <a:uLnTx/>
                <a:uFillTx/>
                <a:latin typeface="Outfit" pitchFamily="2" charset="0"/>
              </a:endParaRPr>
            </a:p>
          </p:txBody>
        </p:sp>
        <p:sp>
          <p:nvSpPr>
            <p:cNvPr id="67" name="TextBox 66">
              <a:extLst>
                <a:ext uri="{FF2B5EF4-FFF2-40B4-BE49-F238E27FC236}">
                  <a16:creationId xmlns:a16="http://schemas.microsoft.com/office/drawing/2014/main" id="{1F5D7F83-CC4D-1F67-84CC-A3DDC1AA35E5}"/>
                </a:ext>
              </a:extLst>
            </p:cNvPr>
            <p:cNvSpPr txBox="1"/>
            <p:nvPr/>
          </p:nvSpPr>
          <p:spPr>
            <a:xfrm>
              <a:off x="8812239" y="3089420"/>
              <a:ext cx="824805" cy="507831"/>
            </a:xfrm>
            <a:prstGeom prst="rect">
              <a:avLst/>
            </a:prstGeom>
            <a:noFill/>
            <a:ln>
              <a:no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Event notifications required?</a:t>
              </a:r>
            </a:p>
          </p:txBody>
        </p:sp>
        <p:sp>
          <p:nvSpPr>
            <p:cNvPr id="68" name="TextBox 67">
              <a:extLst>
                <a:ext uri="{FF2B5EF4-FFF2-40B4-BE49-F238E27FC236}">
                  <a16:creationId xmlns:a16="http://schemas.microsoft.com/office/drawing/2014/main" id="{FDF06091-A3EB-84BF-BDB4-F1DC10190A07}"/>
                </a:ext>
              </a:extLst>
            </p:cNvPr>
            <p:cNvSpPr txBox="1"/>
            <p:nvPr/>
          </p:nvSpPr>
          <p:spPr>
            <a:xfrm>
              <a:off x="10816791" y="3054094"/>
              <a:ext cx="1033510" cy="578482"/>
            </a:xfrm>
            <a:prstGeom prst="rect">
              <a:avLst/>
            </a:prstGeom>
            <a:solidFill>
              <a:schemeClr val="bg1"/>
            </a:solidFill>
            <a:ln w="19050">
              <a:solidFill>
                <a:srgbClr val="4D38F5"/>
              </a:solidFill>
            </a:ln>
          </p:spPr>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Outfit" pitchFamily="2" charset="0"/>
                </a:rPr>
                <a:t>Register Webhook on User Register</a:t>
              </a:r>
            </a:p>
          </p:txBody>
        </p:sp>
        <p:cxnSp>
          <p:nvCxnSpPr>
            <p:cNvPr id="69" name="Straight Connector 68">
              <a:extLst>
                <a:ext uri="{FF2B5EF4-FFF2-40B4-BE49-F238E27FC236}">
                  <a16:creationId xmlns:a16="http://schemas.microsoft.com/office/drawing/2014/main" id="{55DF3840-848C-3642-E3FA-98F03506503A}"/>
                </a:ext>
              </a:extLst>
            </p:cNvPr>
            <p:cNvCxnSpPr>
              <a:cxnSpLocks/>
              <a:stCxn id="68" idx="1"/>
              <a:endCxn id="65" idx="3"/>
            </p:cNvCxnSpPr>
            <p:nvPr/>
          </p:nvCxnSpPr>
          <p:spPr>
            <a:xfrm flipH="1">
              <a:off x="9773119" y="3343335"/>
              <a:ext cx="1043672" cy="1"/>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D7CE092D-A772-7120-23C0-313447D0E935}"/>
                </a:ext>
              </a:extLst>
            </p:cNvPr>
            <p:cNvSpPr txBox="1"/>
            <p:nvPr/>
          </p:nvSpPr>
          <p:spPr>
            <a:xfrm>
              <a:off x="10099839" y="3243307"/>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Outfit" pitchFamily="2" charset="0"/>
                </a:rPr>
                <a:t>Y</a:t>
              </a:r>
            </a:p>
          </p:txBody>
        </p:sp>
        <p:cxnSp>
          <p:nvCxnSpPr>
            <p:cNvPr id="88" name="Straight Connector 87">
              <a:extLst>
                <a:ext uri="{FF2B5EF4-FFF2-40B4-BE49-F238E27FC236}">
                  <a16:creationId xmlns:a16="http://schemas.microsoft.com/office/drawing/2014/main" id="{6B106551-8A1E-783C-0953-F28DA7230FE4}"/>
                </a:ext>
              </a:extLst>
            </p:cNvPr>
            <p:cNvCxnSpPr>
              <a:cxnSpLocks/>
              <a:stCxn id="65" idx="2"/>
            </p:cNvCxnSpPr>
            <p:nvPr/>
          </p:nvCxnSpPr>
          <p:spPr>
            <a:xfrm flipH="1">
              <a:off x="9221689" y="3847241"/>
              <a:ext cx="1" cy="671774"/>
            </a:xfrm>
            <a:prstGeom prst="line">
              <a:avLst/>
            </a:prstGeom>
            <a:ln w="19050">
              <a:solidFill>
                <a:srgbClr val="4D38F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Elbow Connector 94">
              <a:extLst>
                <a:ext uri="{FF2B5EF4-FFF2-40B4-BE49-F238E27FC236}">
                  <a16:creationId xmlns:a16="http://schemas.microsoft.com/office/drawing/2014/main" id="{5D3F808E-9234-7C22-903B-C9EF1E807DF8}"/>
                </a:ext>
              </a:extLst>
            </p:cNvPr>
            <p:cNvCxnSpPr>
              <a:cxnSpLocks/>
              <a:stCxn id="65" idx="1"/>
              <a:endCxn id="19" idx="0"/>
            </p:cNvCxnSpPr>
            <p:nvPr/>
          </p:nvCxnSpPr>
          <p:spPr>
            <a:xfrm rot="10800000" flipV="1">
              <a:off x="5204154" y="3343336"/>
              <a:ext cx="3466106" cy="1175680"/>
            </a:xfrm>
            <a:prstGeom prst="bentConnector2">
              <a:avLst/>
            </a:prstGeom>
            <a:ln w="19050">
              <a:solidFill>
                <a:srgbClr val="4D38F5"/>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4599F278-E3A3-DAE1-2451-692B37F49015}"/>
                </a:ext>
              </a:extLst>
            </p:cNvPr>
            <p:cNvSpPr txBox="1"/>
            <p:nvPr/>
          </p:nvSpPr>
          <p:spPr>
            <a:xfrm>
              <a:off x="7919467" y="3260667"/>
              <a:ext cx="197450" cy="200055"/>
            </a:xfrm>
            <a:prstGeom prst="rect">
              <a:avLst/>
            </a:prstGeom>
            <a:solidFill>
              <a:schemeClr val="bg1"/>
            </a:solidFill>
            <a:ln w="19050">
              <a:solidFill>
                <a:srgbClr val="4D38F5"/>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1" u="none" strike="noStrike" kern="1200" cap="none" spc="0" normalizeH="0" baseline="0" noProof="0">
                  <a:ln>
                    <a:noFill/>
                  </a:ln>
                  <a:solidFill>
                    <a:srgbClr val="000000"/>
                  </a:solidFill>
                  <a:effectLst/>
                  <a:uLnTx/>
                  <a:uFillTx/>
                  <a:latin typeface="Outfit" pitchFamily="2" charset="0"/>
                </a:rPr>
                <a:t>N</a:t>
              </a:r>
            </a:p>
          </p:txBody>
        </p:sp>
        <p:sp>
          <p:nvSpPr>
            <p:cNvPr id="3" name="TextBox 2">
              <a:extLst>
                <a:ext uri="{FF2B5EF4-FFF2-40B4-BE49-F238E27FC236}">
                  <a16:creationId xmlns:a16="http://schemas.microsoft.com/office/drawing/2014/main" id="{D1EF2B60-7855-5970-74D8-4474845F3E85}"/>
                </a:ext>
              </a:extLst>
            </p:cNvPr>
            <p:cNvSpPr txBox="1"/>
            <p:nvPr/>
          </p:nvSpPr>
          <p:spPr>
            <a:xfrm>
              <a:off x="9967764" y="5196942"/>
              <a:ext cx="1917331" cy="1015663"/>
            </a:xfrm>
            <a:prstGeom prst="rect">
              <a:avLst/>
            </a:prstGeom>
            <a:solidFill>
              <a:schemeClr val="accent1">
                <a:lumMod val="40000"/>
                <a:lumOff val="60000"/>
              </a:schemeClr>
            </a:solidFill>
          </p:spPr>
          <p:txBody>
            <a:bodyPr wrap="square" rtlCol="0">
              <a:spAutoFit/>
            </a:bodyPr>
            <a:lstStyle/>
            <a:p>
              <a:r>
                <a:rPr lang="en-GB" sz="1000" b="1"/>
                <a:t>Event Notifications:</a:t>
              </a:r>
            </a:p>
            <a:p>
              <a:r>
                <a:rPr lang="en-GB" sz="1000"/>
                <a:t>Change of Tariff</a:t>
              </a:r>
            </a:p>
            <a:p>
              <a:r>
                <a:rPr lang="en-GB" sz="1000"/>
                <a:t>Change of Tariff Pricing Data</a:t>
              </a:r>
            </a:p>
            <a:p>
              <a:r>
                <a:rPr lang="en-GB" sz="1000"/>
                <a:t>Change of Supplier</a:t>
              </a:r>
            </a:p>
            <a:p>
              <a:r>
                <a:rPr lang="en-GB" sz="1000"/>
                <a:t>Revocation of Consent</a:t>
              </a:r>
            </a:p>
            <a:p>
              <a:r>
                <a:rPr lang="en-GB" sz="1000"/>
                <a:t>Cessation of TI involvements</a:t>
              </a:r>
            </a:p>
          </p:txBody>
        </p:sp>
        <p:cxnSp>
          <p:nvCxnSpPr>
            <p:cNvPr id="7" name="Straight Connector 6">
              <a:extLst>
                <a:ext uri="{FF2B5EF4-FFF2-40B4-BE49-F238E27FC236}">
                  <a16:creationId xmlns:a16="http://schemas.microsoft.com/office/drawing/2014/main" id="{7B02454E-603E-7024-BC63-3A5CF6C6C98C}"/>
                </a:ext>
              </a:extLst>
            </p:cNvPr>
            <p:cNvCxnSpPr>
              <a:cxnSpLocks/>
              <a:endCxn id="3" idx="0"/>
            </p:cNvCxnSpPr>
            <p:nvPr/>
          </p:nvCxnSpPr>
          <p:spPr>
            <a:xfrm>
              <a:off x="9476509" y="3619244"/>
              <a:ext cx="1449921" cy="1577698"/>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4C46532-3579-E7DD-3A12-AB633A04FC48}"/>
                </a:ext>
              </a:extLst>
            </p:cNvPr>
            <p:cNvSpPr txBox="1"/>
            <p:nvPr/>
          </p:nvSpPr>
          <p:spPr>
            <a:xfrm>
              <a:off x="5453347" y="3890916"/>
              <a:ext cx="2908789" cy="2308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i="1">
                  <a:latin typeface="Outfit"/>
                  <a:cs typeface="Arial"/>
                </a:rPr>
                <a:t>Customer Specific Tariff Information</a:t>
              </a:r>
            </a:p>
          </p:txBody>
        </p:sp>
      </p:grpSp>
    </p:spTree>
    <p:extLst>
      <p:ext uri="{BB962C8B-B14F-4D97-AF65-F5344CB8AC3E}">
        <p14:creationId xmlns:p14="http://schemas.microsoft.com/office/powerpoint/2010/main" val="3328554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AFBB68A4-7E79-3555-1BF8-FBCFEF445BEB}"/>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D4E8197-DC11-65AB-F368-6D233AB6C50E}"/>
              </a:ext>
            </a:extLst>
          </p:cNvPr>
          <p:cNvSpPr/>
          <p:nvPr/>
        </p:nvSpPr>
        <p:spPr>
          <a:xfrm>
            <a:off x="-1" y="0"/>
            <a:ext cx="12181433" cy="825200"/>
          </a:xfrm>
          <a:prstGeom prst="rect">
            <a:avLst/>
          </a:prstGeom>
          <a:solidFill>
            <a:srgbClr val="F8F8F8"/>
          </a:solidFill>
          <a:ln>
            <a:noFill/>
          </a:ln>
        </p:spPr>
        <p:txBody>
          <a:bodyPr spcFirstLastPara="1" wrap="square" lIns="121900" tIns="121900" rIns="121900" bIns="121900" anchor="ctr" anchorCtr="0">
            <a:noAutofit/>
          </a:bodyPr>
          <a:lstStyle/>
          <a:p>
            <a:endParaRPr sz="2400"/>
          </a:p>
        </p:txBody>
      </p:sp>
      <p:pic>
        <p:nvPicPr>
          <p:cNvPr id="83" name="Google Shape;83;p16">
            <a:extLst>
              <a:ext uri="{FF2B5EF4-FFF2-40B4-BE49-F238E27FC236}">
                <a16:creationId xmlns:a16="http://schemas.microsoft.com/office/drawing/2014/main" id="{7D90B853-A964-EFF1-D021-0E2615CDD160}"/>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8BCFEFE1-334F-E41B-3170-004D0511F8D2}"/>
              </a:ext>
            </a:extLst>
          </p:cNvPr>
          <p:cNvSpPr txBox="1"/>
          <p:nvPr/>
        </p:nvSpPr>
        <p:spPr>
          <a:xfrm>
            <a:off x="164247" y="158192"/>
            <a:ext cx="5071141" cy="541646"/>
          </a:xfrm>
          <a:prstGeom prst="rect">
            <a:avLst/>
          </a:prstGeom>
          <a:noFill/>
          <a:ln>
            <a:noFill/>
          </a:ln>
        </p:spPr>
        <p:txBody>
          <a:bodyPr spcFirstLastPara="1" wrap="square" lIns="121900" tIns="121900" rIns="121900" bIns="121900" anchor="t" anchorCtr="0">
            <a:spAutoFit/>
          </a:bodyPr>
          <a:lstStyle/>
          <a:p>
            <a:pPr>
              <a:lnSpc>
                <a:spcPct val="80000"/>
              </a:lnSpc>
            </a:pPr>
            <a:r>
              <a:rPr lang="en-US" sz="2400" b="1">
                <a:solidFill>
                  <a:srgbClr val="021E5E"/>
                </a:solidFill>
                <a:latin typeface="Outfit" charset="0"/>
                <a:ea typeface="Outfit"/>
                <a:cs typeface="Outfit"/>
                <a:sym typeface="Playfair Display"/>
              </a:rPr>
              <a:t>Interaction with CCS</a:t>
            </a:r>
            <a:endParaRPr lang="en-GB" sz="2400" b="1">
              <a:solidFill>
                <a:srgbClr val="021E5E"/>
              </a:solidFill>
              <a:latin typeface="Outfit" charset="0"/>
              <a:ea typeface="Outfit"/>
              <a:cs typeface="Outfit"/>
              <a:sym typeface="Outfit"/>
            </a:endParaRPr>
          </a:p>
        </p:txBody>
      </p:sp>
      <p:sp>
        <p:nvSpPr>
          <p:cNvPr id="54" name="Rectangle 53">
            <a:extLst>
              <a:ext uri="{FF2B5EF4-FFF2-40B4-BE49-F238E27FC236}">
                <a16:creationId xmlns:a16="http://schemas.microsoft.com/office/drawing/2014/main" id="{0F827F77-D5BB-6930-9E05-5772F267EDAB}"/>
              </a:ext>
            </a:extLst>
          </p:cNvPr>
          <p:cNvSpPr/>
          <p:nvPr/>
        </p:nvSpPr>
        <p:spPr>
          <a:xfrm>
            <a:off x="252463" y="1169773"/>
            <a:ext cx="11139055" cy="3807005"/>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nSpc>
                <a:spcPct val="150000"/>
              </a:lnSpc>
              <a:spcBef>
                <a:spcPts val="400"/>
              </a:spcBef>
              <a:spcAft>
                <a:spcPts val="400"/>
              </a:spcAft>
              <a:buClr>
                <a:srgbClr val="4D38F5"/>
              </a:buClr>
              <a:buFont typeface="Wingdings" pitchFamily="2" charset="2"/>
              <a:buChar char="§"/>
            </a:pPr>
            <a:r>
              <a:rPr lang="en-GB" sz="1600" err="1">
                <a:solidFill>
                  <a:schemeClr val="tx1"/>
                </a:solidFill>
                <a:latin typeface="Outfit"/>
              </a:rPr>
              <a:t>RECCo</a:t>
            </a:r>
            <a:r>
              <a:rPr lang="en-GB" sz="1600">
                <a:solidFill>
                  <a:schemeClr val="tx1"/>
                </a:solidFill>
                <a:latin typeface="Outfit"/>
              </a:rPr>
              <a:t> </a:t>
            </a:r>
            <a:r>
              <a:rPr lang="en-GB" sz="1600">
                <a:solidFill>
                  <a:schemeClr val="tx1"/>
                </a:solidFill>
                <a:latin typeface="Outfit"/>
                <a:ea typeface="Calibri"/>
                <a:cs typeface="Calibri"/>
              </a:rPr>
              <a:t>and DESNZ issued a joint TI consultation in November 2025 – responses received January 2026. </a:t>
            </a:r>
          </a:p>
          <a:p>
            <a:pPr marL="285750" indent="-285750">
              <a:lnSpc>
                <a:spcPct val="150000"/>
              </a:lnSpc>
              <a:spcBef>
                <a:spcPts val="400"/>
              </a:spcBef>
              <a:spcAft>
                <a:spcPts val="400"/>
              </a:spcAft>
              <a:buClr>
                <a:srgbClr val="4D38F5"/>
              </a:buClr>
              <a:buFont typeface="Wingdings" pitchFamily="2" charset="2"/>
              <a:buChar char="§"/>
            </a:pPr>
            <a:r>
              <a:rPr lang="en-GB" sz="1600" b="0">
                <a:solidFill>
                  <a:schemeClr val="tx1"/>
                </a:solidFill>
                <a:latin typeface="Outfit"/>
                <a:ea typeface="Calibri"/>
                <a:cs typeface="Calibri"/>
              </a:rPr>
              <a:t>Concerns were raised regarding the introduction of a bespoke consent mechanism within the TI Arrangements</a:t>
            </a:r>
            <a:r>
              <a:rPr lang="en-GB" sz="1600">
                <a:solidFill>
                  <a:schemeClr val="tx1"/>
                </a:solidFill>
                <a:latin typeface="Outfit"/>
                <a:ea typeface="Calibri"/>
                <a:cs typeface="Calibri"/>
              </a:rPr>
              <a:t> in the context of Ofgem's direction relating to Supplier consents being recorded in the Consumer Consent Solution (CSS):</a:t>
            </a:r>
            <a:r>
              <a:rPr lang="en-GB" sz="1600" b="0">
                <a:solidFill>
                  <a:schemeClr val="tx1"/>
                </a:solidFill>
                <a:latin typeface="Outfit"/>
                <a:ea typeface="Calibri"/>
                <a:cs typeface="Calibri"/>
              </a:rPr>
              <a:t> </a:t>
            </a:r>
          </a:p>
          <a:p>
            <a:pPr marL="742950" lvl="1" indent="-285750">
              <a:spcBef>
                <a:spcPts val="800"/>
              </a:spcBef>
              <a:spcAft>
                <a:spcPts val="800"/>
              </a:spcAft>
              <a:buClr>
                <a:srgbClr val="4D38F5"/>
              </a:buClr>
              <a:buFont typeface="Courier New" panose="02070309020205020404" pitchFamily="49" charset="0"/>
              <a:buChar char="o"/>
            </a:pPr>
            <a:r>
              <a:rPr lang="en-GB" sz="1600">
                <a:solidFill>
                  <a:schemeClr val="tx1"/>
                </a:solidFill>
                <a:latin typeface="Outfit"/>
              </a:rPr>
              <a:t>There is risk of cost and resource duplication due to the requirement to build a standalone consent mechanism for Tariff Interoperability shortly before migrating to the CCS.</a:t>
            </a:r>
          </a:p>
          <a:p>
            <a:pPr marL="742950" lvl="1" indent="-285750">
              <a:spcBef>
                <a:spcPts val="800"/>
              </a:spcBef>
              <a:spcAft>
                <a:spcPts val="800"/>
              </a:spcAft>
              <a:buClr>
                <a:srgbClr val="4D38F5"/>
              </a:buClr>
              <a:buFont typeface="Courier New" panose="02070309020205020404" pitchFamily="49" charset="0"/>
              <a:buChar char="o"/>
            </a:pPr>
            <a:r>
              <a:rPr lang="en-GB" sz="1600">
                <a:solidFill>
                  <a:schemeClr val="tx1"/>
                </a:solidFill>
                <a:latin typeface="Outfit"/>
              </a:rPr>
              <a:t>There are risks around cost, complexity and potential for data errors in migration from Tariff Interoperability’s consent solution (OAuth) to CCS </a:t>
            </a:r>
            <a:endParaRPr lang="en-GB" sz="1600">
              <a:solidFill>
                <a:schemeClr val="tx1"/>
              </a:solidFill>
              <a:latin typeface="Outfit"/>
              <a:ea typeface="Calibri"/>
              <a:cs typeface="Calibri"/>
            </a:endParaRPr>
          </a:p>
          <a:p>
            <a:pPr marL="285750" indent="-285750">
              <a:spcBef>
                <a:spcPts val="800"/>
              </a:spcBef>
              <a:spcAft>
                <a:spcPts val="800"/>
              </a:spcAft>
              <a:buClr>
                <a:srgbClr val="4D38F5"/>
              </a:buClr>
              <a:buFont typeface="Wingdings" panose="02070309020205020404" pitchFamily="49" charset="0"/>
              <a:buChar char="§"/>
            </a:pPr>
            <a:r>
              <a:rPr lang="en-GB" sz="1600" err="1">
                <a:solidFill>
                  <a:schemeClr val="tx1"/>
                </a:solidFill>
                <a:latin typeface="Outfit"/>
                <a:ea typeface="Calibri"/>
                <a:cs typeface="Calibri"/>
              </a:rPr>
              <a:t>RECCo</a:t>
            </a:r>
            <a:r>
              <a:rPr lang="en-GB" sz="1600" b="0">
                <a:solidFill>
                  <a:schemeClr val="tx1"/>
                </a:solidFill>
                <a:latin typeface="Outfit"/>
                <a:ea typeface="Calibri"/>
                <a:cs typeface="Calibri"/>
              </a:rPr>
              <a:t>, DESNZ and Ofgem </a:t>
            </a:r>
            <a:r>
              <a:rPr lang="en-GB" sz="1600">
                <a:solidFill>
                  <a:schemeClr val="tx1"/>
                </a:solidFill>
                <a:latin typeface="Outfit"/>
                <a:ea typeface="Calibri"/>
                <a:cs typeface="Calibri"/>
              </a:rPr>
              <a:t>have aligned</a:t>
            </a:r>
            <a:r>
              <a:rPr lang="en-GB" sz="1600" b="0">
                <a:solidFill>
                  <a:schemeClr val="tx1"/>
                </a:solidFill>
                <a:latin typeface="Outfit"/>
                <a:ea typeface="Calibri"/>
                <a:cs typeface="Calibri"/>
              </a:rPr>
              <a:t> on a move to a phased approach that delivers public tariff standardisation first (Phase 1a), with access to Consumer Specific Tariff Information (which </a:t>
            </a:r>
            <a:r>
              <a:rPr lang="en-GB" sz="1600">
                <a:solidFill>
                  <a:schemeClr val="tx1"/>
                </a:solidFill>
                <a:latin typeface="Outfit"/>
                <a:ea typeface="Calibri"/>
                <a:cs typeface="Calibri"/>
              </a:rPr>
              <a:t>requires consent</a:t>
            </a:r>
            <a:r>
              <a:rPr lang="en-GB" sz="1600" b="0">
                <a:solidFill>
                  <a:schemeClr val="tx1"/>
                </a:solidFill>
                <a:latin typeface="Outfit"/>
                <a:ea typeface="Calibri"/>
                <a:cs typeface="Calibri"/>
              </a:rPr>
              <a:t>) as part of the CCS roadmap (Phase 1b). </a:t>
            </a:r>
            <a:endParaRPr lang="en-GB">
              <a:solidFill>
                <a:schemeClr val="tx1"/>
              </a:solidFill>
              <a:cs typeface="Arial"/>
            </a:endParaRPr>
          </a:p>
          <a:p>
            <a:pPr marL="285750" indent="-285750">
              <a:lnSpc>
                <a:spcPct val="150000"/>
              </a:lnSpc>
              <a:spcBef>
                <a:spcPts val="400"/>
              </a:spcBef>
              <a:spcAft>
                <a:spcPts val="400"/>
              </a:spcAft>
              <a:buClr>
                <a:srgbClr val="4D38F5"/>
              </a:buClr>
              <a:buFont typeface="Wingdings" pitchFamily="2" charset="2"/>
              <a:buChar char="§"/>
            </a:pPr>
            <a:r>
              <a:rPr lang="en-GB" sz="1600" b="0">
                <a:solidFill>
                  <a:schemeClr val="tx1"/>
                </a:solidFill>
                <a:latin typeface="Outfit"/>
                <a:ea typeface="Calibri"/>
                <a:cs typeface="Calibri"/>
              </a:rPr>
              <a:t>This would reduce duplication, lower delivery risk, and still meet policy objectives within a reasonable timeframe.</a:t>
            </a:r>
            <a:endParaRPr lang="en-US" sz="1600" b="0">
              <a:solidFill>
                <a:schemeClr val="tx1"/>
              </a:solidFill>
              <a:latin typeface="Outfit"/>
              <a:ea typeface="Calibri"/>
              <a:cs typeface="Calibri"/>
            </a:endParaRPr>
          </a:p>
        </p:txBody>
      </p:sp>
    </p:spTree>
    <p:extLst>
      <p:ext uri="{BB962C8B-B14F-4D97-AF65-F5344CB8AC3E}">
        <p14:creationId xmlns:p14="http://schemas.microsoft.com/office/powerpoint/2010/main" val="2011349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A34D8-A06B-99F8-DD0E-28E07DCAD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D59BE-003A-2431-0414-40BD41450C00}"/>
              </a:ext>
            </a:extLst>
          </p:cNvPr>
          <p:cNvSpPr txBox="1"/>
          <p:nvPr/>
        </p:nvSpPr>
        <p:spPr>
          <a:xfrm>
            <a:off x="165911" y="47960"/>
            <a:ext cx="10825773" cy="577352"/>
          </a:xfrm>
          <a:prstGeom prst="rect">
            <a:avLst/>
          </a:prstGeom>
          <a:noFill/>
          <a:ln cap="flat">
            <a:noFill/>
          </a:ln>
        </p:spPr>
        <p:txBody>
          <a:bodyPr vert="horz" wrap="square" lIns="91440" tIns="45720" rIns="91440" bIns="45720" anchor="t" anchorCtr="0" compatLnSpc="1">
            <a:noAutofit/>
          </a:bodyPr>
          <a:lstStyle/>
          <a:p>
            <a:pPr marL="0" marR="0" lvl="0" indent="0" algn="l" defTabSz="609612" rtl="0" eaLnBrk="1" fontAlgn="auto" latinLnBrk="0" hangingPunct="1">
              <a:lnSpc>
                <a:spcPts val="4650"/>
              </a:lnSpc>
              <a:spcBef>
                <a:spcPts val="0"/>
              </a:spcBef>
              <a:spcAft>
                <a:spcPts val="0"/>
              </a:spcAft>
              <a:buClrTx/>
              <a:buSzTx/>
              <a:buFontTx/>
              <a:buNone/>
              <a:tabLst/>
              <a:defRPr sz="1800" b="0" i="0" u="none" strike="noStrike" kern="0" cap="none" spc="0" baseline="0">
                <a:solidFill>
                  <a:srgbClr val="000000"/>
                </a:solidFill>
                <a:uFillTx/>
              </a:defRPr>
            </a:pPr>
            <a:r>
              <a:rPr lang="en-US" sz="2400" b="1">
                <a:solidFill>
                  <a:srgbClr val="021E5E"/>
                </a:solidFill>
                <a:latin typeface="Outfit" charset="0"/>
              </a:rPr>
              <a:t>CCS &amp; Tariff Interoperability Phase 1B</a:t>
            </a:r>
          </a:p>
        </p:txBody>
      </p:sp>
      <p:graphicFrame>
        <p:nvGraphicFramePr>
          <p:cNvPr id="3" name="Table 3">
            <a:extLst>
              <a:ext uri="{FF2B5EF4-FFF2-40B4-BE49-F238E27FC236}">
                <a16:creationId xmlns:a16="http://schemas.microsoft.com/office/drawing/2014/main" id="{CADCF6DA-E2CF-37A9-5EAB-55C95DA07FCD}"/>
              </a:ext>
            </a:extLst>
          </p:cNvPr>
          <p:cNvGraphicFramePr>
            <a:graphicFrameLocks noGrp="1"/>
          </p:cNvGraphicFramePr>
          <p:nvPr>
            <p:extLst>
              <p:ext uri="{D42A27DB-BD31-4B8C-83A1-F6EECF244321}">
                <p14:modId xmlns:p14="http://schemas.microsoft.com/office/powerpoint/2010/main" val="1085209786"/>
              </p:ext>
            </p:extLst>
          </p:nvPr>
        </p:nvGraphicFramePr>
        <p:xfrm>
          <a:off x="200555" y="1111336"/>
          <a:ext cx="11516395" cy="5085069"/>
        </p:xfrm>
        <a:graphic>
          <a:graphicData uri="http://schemas.openxmlformats.org/drawingml/2006/table">
            <a:tbl>
              <a:tblPr firstRow="1" bandRow="1">
                <a:effectLst/>
                <a:tableStyleId>{5C22544A-7EE6-4342-B048-85BDC9FD1C3A}</a:tableStyleId>
              </a:tblPr>
              <a:tblGrid>
                <a:gridCol w="2303279">
                  <a:extLst>
                    <a:ext uri="{9D8B030D-6E8A-4147-A177-3AD203B41FA5}">
                      <a16:colId xmlns:a16="http://schemas.microsoft.com/office/drawing/2014/main" val="1483861265"/>
                    </a:ext>
                  </a:extLst>
                </a:gridCol>
                <a:gridCol w="2303279">
                  <a:extLst>
                    <a:ext uri="{9D8B030D-6E8A-4147-A177-3AD203B41FA5}">
                      <a16:colId xmlns:a16="http://schemas.microsoft.com/office/drawing/2014/main" val="3057169726"/>
                    </a:ext>
                  </a:extLst>
                </a:gridCol>
                <a:gridCol w="2303279">
                  <a:extLst>
                    <a:ext uri="{9D8B030D-6E8A-4147-A177-3AD203B41FA5}">
                      <a16:colId xmlns:a16="http://schemas.microsoft.com/office/drawing/2014/main" val="796353878"/>
                    </a:ext>
                  </a:extLst>
                </a:gridCol>
                <a:gridCol w="2303279">
                  <a:extLst>
                    <a:ext uri="{9D8B030D-6E8A-4147-A177-3AD203B41FA5}">
                      <a16:colId xmlns:a16="http://schemas.microsoft.com/office/drawing/2014/main" val="300178342"/>
                    </a:ext>
                  </a:extLst>
                </a:gridCol>
                <a:gridCol w="2303279">
                  <a:extLst>
                    <a:ext uri="{9D8B030D-6E8A-4147-A177-3AD203B41FA5}">
                      <a16:colId xmlns:a16="http://schemas.microsoft.com/office/drawing/2014/main" val="2280790007"/>
                    </a:ext>
                  </a:extLst>
                </a:gridCol>
              </a:tblGrid>
              <a:tr h="422635">
                <a:tc>
                  <a:txBody>
                    <a:bodyPr/>
                    <a:lstStyle/>
                    <a:p>
                      <a:pPr lvl="0" algn="ctr"/>
                      <a:r>
                        <a:rPr lang="en-GB" sz="1600">
                          <a:latin typeface="Figtree"/>
                        </a:rPr>
                        <a:t>Complete</a:t>
                      </a:r>
                    </a:p>
                    <a:p>
                      <a:pPr lvl="0" algn="ctr"/>
                      <a:r>
                        <a:rPr lang="en-GB" sz="1600">
                          <a:latin typeface="Figtree"/>
                        </a:rPr>
                        <a:t>Q3 2025</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H1 2026</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H2 2026</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H1 2027</a:t>
                      </a:r>
                    </a:p>
                  </a:txBody>
                  <a:tcPr>
                    <a:lnB w="38103" cap="flat" cmpd="sng" algn="ctr">
                      <a:noFill/>
                      <a:prstDash val="solid"/>
                      <a:round/>
                      <a:headEnd type="none" w="med" len="med"/>
                      <a:tailEnd type="none" w="med" len="med"/>
                    </a:lnB>
                    <a:solidFill>
                      <a:srgbClr val="021E5E"/>
                    </a:solidFill>
                  </a:tcPr>
                </a:tc>
                <a:tc>
                  <a:txBody>
                    <a:bodyPr/>
                    <a:lstStyle/>
                    <a:p>
                      <a:pPr lvl="0" algn="ctr"/>
                      <a:r>
                        <a:rPr lang="en-GB" sz="1600">
                          <a:latin typeface="Figtree"/>
                        </a:rPr>
                        <a:t>H2 2027</a:t>
                      </a:r>
                    </a:p>
                  </a:txBody>
                  <a:tcPr>
                    <a:lnB w="38103" cap="flat" cmpd="sng" algn="ctr">
                      <a:noFill/>
                      <a:prstDash val="solid"/>
                      <a:round/>
                      <a:headEnd type="none" w="med" len="med"/>
                      <a:tailEnd type="none" w="med" len="med"/>
                    </a:lnB>
                    <a:solidFill>
                      <a:srgbClr val="021E5E"/>
                    </a:solidFill>
                  </a:tcPr>
                </a:tc>
                <a:extLst>
                  <a:ext uri="{0D108BD9-81ED-4DB2-BD59-A6C34878D82A}">
                    <a16:rowId xmlns:a16="http://schemas.microsoft.com/office/drawing/2014/main" val="322980172"/>
                  </a:ext>
                </a:extLst>
              </a:tr>
              <a:tr h="4505949">
                <a:tc>
                  <a:txBody>
                    <a:bodyPr/>
                    <a:lstStyle/>
                    <a:p>
                      <a:pPr marL="0" lvl="0" indent="0">
                        <a:buNone/>
                      </a:pPr>
                      <a:endParaRPr lang="en-GB" sz="1500"/>
                    </a:p>
                  </a:txBody>
                  <a:tcPr>
                    <a:lnL w="12701" cap="flat" cmpd="sng" algn="ctr">
                      <a:noFill/>
                      <a:prstDash val="solid"/>
                      <a:round/>
                      <a:headEnd type="none" w="med" len="med"/>
                      <a:tailEnd type="none" w="med" len="me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endParaRPr lang="en-GB" sz="1500"/>
                    </a:p>
                  </a:txBody>
                  <a:tcPr>
                    <a:lnL w="12700" cmpd="sng">
                      <a:noFill/>
                      <a:prstDash val="solid"/>
                    </a:lnL>
                    <a:lnR w="12700" cmpd="sng">
                      <a:noFill/>
                      <a:prstDash val="solid"/>
                    </a:lnR>
                    <a:lnT w="38103"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50975955"/>
                  </a:ext>
                </a:extLst>
              </a:tr>
            </a:tbl>
          </a:graphicData>
        </a:graphic>
      </p:graphicFrame>
      <p:sp>
        <p:nvSpPr>
          <p:cNvPr id="4" name="Rectangle 4">
            <a:extLst>
              <a:ext uri="{FF2B5EF4-FFF2-40B4-BE49-F238E27FC236}">
                <a16:creationId xmlns:a16="http://schemas.microsoft.com/office/drawing/2014/main" id="{7F887D77-EC14-C0AD-91F3-6793D13FC314}"/>
              </a:ext>
            </a:extLst>
          </p:cNvPr>
          <p:cNvSpPr/>
          <p:nvPr/>
        </p:nvSpPr>
        <p:spPr>
          <a:xfrm>
            <a:off x="248423" y="1848970"/>
            <a:ext cx="2198377" cy="1472205"/>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Mobilisation</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Onboard project team, establish governance &amp; working groups</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endParaRP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Pre-core procurement</a:t>
            </a:r>
            <a:r>
              <a:rPr lang="en-GB" sz="1200">
                <a:solidFill>
                  <a:srgbClr val="000000"/>
                </a:solidFill>
                <a:latin typeface="Figtree"/>
                <a:ea typeface="Calibri" pitchFamily="34"/>
                <a:cs typeface="Calibri" pitchFamily="34"/>
              </a:rPr>
              <a:t> &amp;</a:t>
            </a: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 Market Testing</a:t>
            </a:r>
          </a:p>
        </p:txBody>
      </p:sp>
      <p:sp>
        <p:nvSpPr>
          <p:cNvPr id="6" name="Rectangle 6">
            <a:extLst>
              <a:ext uri="{FF2B5EF4-FFF2-40B4-BE49-F238E27FC236}">
                <a16:creationId xmlns:a16="http://schemas.microsoft.com/office/drawing/2014/main" id="{89DEB772-21BF-AD3F-F0A6-CC7A912C3411}"/>
              </a:ext>
            </a:extLst>
          </p:cNvPr>
          <p:cNvSpPr/>
          <p:nvPr/>
        </p:nvSpPr>
        <p:spPr>
          <a:xfrm>
            <a:off x="248423" y="3383072"/>
            <a:ext cx="2185508" cy="860459"/>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Ofgem finalise &amp; publish </a:t>
            </a: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Impact Assessment </a:t>
            </a:r>
          </a:p>
        </p:txBody>
      </p:sp>
      <p:sp>
        <p:nvSpPr>
          <p:cNvPr id="7" name="Rectangle 7">
            <a:extLst>
              <a:ext uri="{FF2B5EF4-FFF2-40B4-BE49-F238E27FC236}">
                <a16:creationId xmlns:a16="http://schemas.microsoft.com/office/drawing/2014/main" id="{39780F06-21AB-71E6-14C1-FBCD4FF69BAF}"/>
              </a:ext>
            </a:extLst>
          </p:cNvPr>
          <p:cNvSpPr/>
          <p:nvPr/>
        </p:nvSpPr>
        <p:spPr>
          <a:xfrm>
            <a:off x="248423" y="4307574"/>
            <a:ext cx="2185508" cy="852467"/>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CC Working Group Advisory Reports </a:t>
            </a: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drafted &amp; published</a:t>
            </a:r>
          </a:p>
        </p:txBody>
      </p:sp>
      <p:sp>
        <p:nvSpPr>
          <p:cNvPr id="8" name="Rectangle 8">
            <a:extLst>
              <a:ext uri="{FF2B5EF4-FFF2-40B4-BE49-F238E27FC236}">
                <a16:creationId xmlns:a16="http://schemas.microsoft.com/office/drawing/2014/main" id="{CE00B7B4-EB28-90CE-F689-85355C0EFFFF}"/>
              </a:ext>
            </a:extLst>
          </p:cNvPr>
          <p:cNvSpPr/>
          <p:nvPr/>
        </p:nvSpPr>
        <p:spPr>
          <a:xfrm>
            <a:off x="2564669" y="1864636"/>
            <a:ext cx="2176611" cy="1068842"/>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algn="ctr" defTabSz="1219169">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a:cs typeface="Calibri"/>
              </a:rPr>
              <a:t>Design Consultation &amp; </a:t>
            </a:r>
            <a:br>
              <a:rPr lang="en-GB" sz="1200" b="1" kern="0">
                <a:solidFill>
                  <a:srgbClr val="000000"/>
                </a:solidFill>
                <a:latin typeface="Figtree"/>
                <a:ea typeface="Calibri"/>
                <a:cs typeface="Calibri"/>
              </a:rPr>
            </a:br>
            <a:r>
              <a:rPr kumimoji="0" lang="en-GB" sz="1200" b="1" i="0" u="none" strike="noStrike" kern="0" cap="none" spc="0" normalizeH="0" baseline="0" noProof="0">
                <a:ln>
                  <a:noFill/>
                </a:ln>
                <a:solidFill>
                  <a:srgbClr val="000000"/>
                </a:solidFill>
                <a:effectLst/>
                <a:uLnTx/>
                <a:uFillTx/>
                <a:latin typeface="Figtree"/>
                <a:ea typeface="Calibri"/>
                <a:cs typeface="Calibri"/>
              </a:rPr>
              <a:t>Response Review</a:t>
            </a:r>
          </a:p>
          <a:p>
            <a:pPr marL="171450" marR="0" lvl="0" indent="-171450" algn="ctr" defTabSz="1219169" rtl="0" eaLnBrk="1" fontAlgn="auto" latinLnBrk="0" hangingPunct="1">
              <a:lnSpc>
                <a:spcPct val="100000"/>
              </a:lnSpc>
              <a:spcBef>
                <a:spcPts val="0"/>
              </a:spcBef>
              <a:spcAft>
                <a:spcPts val="0"/>
              </a:spcAft>
              <a:buClrTx/>
              <a:buSzTx/>
              <a:buFontTx/>
              <a:buChar char="-"/>
              <a:tabLst/>
              <a:defRPr sz="1800" b="0" i="0" u="none" strike="noStrike" kern="0" cap="none" spc="0" baseline="0">
                <a:solidFill>
                  <a:srgbClr val="000000"/>
                </a:solidFill>
                <a:uFillTx/>
              </a:defRPr>
            </a:pPr>
            <a:r>
              <a:rPr lang="en-GB" sz="1200" kern="0">
                <a:solidFill>
                  <a:srgbClr val="000000"/>
                </a:solidFill>
                <a:latin typeface="Figtree"/>
                <a:ea typeface="Calibri"/>
                <a:cs typeface="Calibri"/>
              </a:rPr>
              <a:t>Policy &amp; Governance</a:t>
            </a:r>
          </a:p>
          <a:p>
            <a:pPr marL="171450" marR="0" lvl="0" indent="-171450" algn="ctr" defTabSz="1219169" rtl="0" eaLnBrk="1" fontAlgn="auto" latinLnBrk="0" hangingPunct="1">
              <a:lnSpc>
                <a:spcPct val="100000"/>
              </a:lnSpc>
              <a:spcBef>
                <a:spcPts val="0"/>
              </a:spcBef>
              <a:spcAft>
                <a:spcPts val="0"/>
              </a:spcAft>
              <a:buClrTx/>
              <a:buSzTx/>
              <a:buFontTx/>
              <a:buChar char="-"/>
              <a:tabLst/>
              <a:defRPr sz="1800" b="0" i="0" u="none" strike="noStrike" kern="0" cap="none" spc="0" baseline="0">
                <a:solidFill>
                  <a:srgbClr val="000000"/>
                </a:solidFill>
                <a:uFillTx/>
              </a:defRPr>
            </a:pPr>
            <a:r>
              <a:rPr kumimoji="0" lang="en-GB" sz="1200" b="0" i="0" u="none" strike="noStrike" kern="0" cap="none" spc="0" normalizeH="0" baseline="0" noProof="0">
                <a:ln>
                  <a:noFill/>
                </a:ln>
                <a:solidFill>
                  <a:srgbClr val="000000"/>
                </a:solidFill>
                <a:effectLst/>
                <a:uLnTx/>
                <a:uFillTx/>
                <a:latin typeface="Figtree"/>
                <a:ea typeface="Calibri"/>
                <a:cs typeface="Calibri"/>
              </a:rPr>
              <a:t>User Experience</a:t>
            </a:r>
          </a:p>
          <a:p>
            <a:pPr marL="171450" marR="0" lvl="0" indent="-171450" algn="ctr" defTabSz="1219169" rtl="0" eaLnBrk="1" fontAlgn="auto" latinLnBrk="0" hangingPunct="1">
              <a:lnSpc>
                <a:spcPct val="100000"/>
              </a:lnSpc>
              <a:spcBef>
                <a:spcPts val="0"/>
              </a:spcBef>
              <a:spcAft>
                <a:spcPts val="0"/>
              </a:spcAft>
              <a:buClrTx/>
              <a:buSzTx/>
              <a:buFontTx/>
              <a:buChar char="-"/>
              <a:tabLst/>
              <a:defRPr sz="1800" b="0" i="0" u="none" strike="noStrike" kern="0" cap="none" spc="0" baseline="0">
                <a:solidFill>
                  <a:srgbClr val="000000"/>
                </a:solidFill>
                <a:uFillTx/>
              </a:defRPr>
            </a:pPr>
            <a:r>
              <a:rPr lang="en-GB" sz="1200" kern="0">
                <a:solidFill>
                  <a:srgbClr val="000000"/>
                </a:solidFill>
                <a:latin typeface="Figtree"/>
                <a:ea typeface="Calibri"/>
                <a:cs typeface="Calibri"/>
              </a:rPr>
              <a:t>Technology</a:t>
            </a:r>
            <a:endParaRPr kumimoji="0" lang="en-GB" sz="1200" b="0" i="0" u="none" strike="noStrike" kern="0" cap="none" spc="0" normalizeH="0" baseline="0" noProof="0">
              <a:ln>
                <a:noFill/>
              </a:ln>
              <a:solidFill>
                <a:srgbClr val="000000"/>
              </a:solidFill>
              <a:effectLst/>
              <a:uLnTx/>
              <a:uFillTx/>
              <a:latin typeface="Figtree"/>
              <a:ea typeface="Calibri"/>
              <a:cs typeface="Calibri"/>
            </a:endParaRPr>
          </a:p>
        </p:txBody>
      </p:sp>
      <p:sp>
        <p:nvSpPr>
          <p:cNvPr id="9" name="Rectangle 9">
            <a:extLst>
              <a:ext uri="{FF2B5EF4-FFF2-40B4-BE49-F238E27FC236}">
                <a16:creationId xmlns:a16="http://schemas.microsoft.com/office/drawing/2014/main" id="{AC6F3073-A651-BDA7-948D-639843189D48}"/>
              </a:ext>
            </a:extLst>
          </p:cNvPr>
          <p:cNvSpPr/>
          <p:nvPr/>
        </p:nvSpPr>
        <p:spPr>
          <a:xfrm>
            <a:off x="4867173" y="2403090"/>
            <a:ext cx="2176611" cy="160273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Design, Test &amp; Development of MMP </a:t>
            </a:r>
            <a:r>
              <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rPr>
              <a:t>(Minimum Marketable Product)</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200" b="0" i="0" u="none" strike="noStrike" kern="0" cap="none" spc="0" normalizeH="0" baseline="0" noProof="0">
              <a:ln>
                <a:noFill/>
              </a:ln>
              <a:solidFill>
                <a:srgbClr val="000000"/>
              </a:solidFill>
              <a:effectLst/>
              <a:uLnTx/>
              <a:uFillTx/>
              <a:latin typeface="Figtree"/>
              <a:ea typeface="Calibri" pitchFamily="34"/>
              <a:cs typeface="Calibri" pitchFamily="34"/>
            </a:endParaRPr>
          </a:p>
          <a:p>
            <a:pPr marL="0" marR="0" lvl="0" indent="0" algn="ctr"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Aptos"/>
                <a:cs typeface="Arial"/>
              </a:rPr>
              <a:t>Early Adopter CCS User integration</a:t>
            </a:r>
            <a:r>
              <a:rPr kumimoji="0" lang="en-GB" sz="1200" b="0" i="0" u="none" strike="noStrike" kern="0" cap="none" spc="0" normalizeH="0" baseline="0" noProof="0">
                <a:ln>
                  <a:noFill/>
                </a:ln>
                <a:solidFill>
                  <a:srgbClr val="000000"/>
                </a:solidFill>
                <a:effectLst/>
                <a:uLnTx/>
                <a:uFillTx/>
                <a:latin typeface="Figtree"/>
                <a:ea typeface="Aptos"/>
                <a:cs typeface="Arial"/>
              </a:rPr>
              <a:t> </a:t>
            </a:r>
            <a:br>
              <a:rPr kumimoji="0" lang="en-GB" sz="1200" b="0" i="0" u="none" strike="noStrike" kern="0" cap="none" spc="0" normalizeH="0" baseline="0" noProof="0">
                <a:ln>
                  <a:noFill/>
                </a:ln>
                <a:solidFill>
                  <a:srgbClr val="000000"/>
                </a:solidFill>
                <a:effectLst/>
                <a:uLnTx/>
                <a:uFillTx/>
                <a:latin typeface="Figtree"/>
                <a:ea typeface="Aptos"/>
                <a:cs typeface="Arial"/>
              </a:rPr>
            </a:br>
            <a:r>
              <a:rPr kumimoji="0" lang="en-GB" sz="1200" b="0" i="0" u="none" strike="noStrike" kern="0" cap="none" spc="0" normalizeH="0" baseline="0" noProof="0">
                <a:ln>
                  <a:noFill/>
                </a:ln>
                <a:solidFill>
                  <a:srgbClr val="000000"/>
                </a:solidFill>
                <a:effectLst/>
                <a:uLnTx/>
                <a:uFillTx/>
                <a:latin typeface="Figtree"/>
                <a:ea typeface="Aptos"/>
                <a:cs typeface="Arial"/>
              </a:rPr>
              <a:t>with technical solution</a:t>
            </a:r>
            <a:endParaRPr kumimoji="0" lang="en-US" sz="1200" b="0" i="0" u="none" strike="noStrike" kern="0" cap="none" spc="0" normalizeH="0" baseline="0" noProof="0">
              <a:ln>
                <a:noFill/>
              </a:ln>
              <a:solidFill>
                <a:srgbClr val="000000"/>
              </a:solidFill>
              <a:effectLst/>
              <a:uLnTx/>
              <a:uFillTx/>
              <a:latin typeface="Figtree"/>
              <a:ea typeface="Aptos"/>
              <a:cs typeface="Arial"/>
            </a:endParaRPr>
          </a:p>
        </p:txBody>
      </p:sp>
      <p:sp>
        <p:nvSpPr>
          <p:cNvPr id="10" name="Rectangle 10">
            <a:extLst>
              <a:ext uri="{FF2B5EF4-FFF2-40B4-BE49-F238E27FC236}">
                <a16:creationId xmlns:a16="http://schemas.microsoft.com/office/drawing/2014/main" id="{04690B29-6B5E-8271-30E6-ADCF7DDF98A6}"/>
              </a:ext>
            </a:extLst>
          </p:cNvPr>
          <p:cNvSpPr/>
          <p:nvPr/>
        </p:nvSpPr>
        <p:spPr>
          <a:xfrm>
            <a:off x="7136949" y="2427241"/>
            <a:ext cx="2237224" cy="1204950"/>
          </a:xfrm>
          <a:prstGeom prst="rect">
            <a:avLst/>
          </a:prstGeom>
          <a:solidFill>
            <a:srgbClr val="4D38F5">
              <a:alpha val="90000"/>
            </a:srgbClr>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chemeClr val="bg1"/>
                </a:solidFill>
                <a:effectLst/>
                <a:uLnTx/>
                <a:uFillTx/>
                <a:latin typeface="Figtree"/>
                <a:ea typeface="Calibri" pitchFamily="34"/>
                <a:cs typeface="Calibri" pitchFamily="34"/>
              </a:rPr>
              <a:t>Launch Consumer Consent MMP</a:t>
            </a:r>
            <a:r>
              <a:rPr lang="en-GB" sz="1200">
                <a:solidFill>
                  <a:schemeClr val="bg1"/>
                </a:solidFill>
                <a:latin typeface="Figtree"/>
                <a:ea typeface="Calibri" pitchFamily="34"/>
                <a:cs typeface="Calibri" pitchFamily="34"/>
              </a:rPr>
              <a:t> </a:t>
            </a:r>
            <a:br>
              <a:rPr lang="en-GB" sz="1200">
                <a:solidFill>
                  <a:schemeClr val="bg1"/>
                </a:solidFill>
                <a:latin typeface="Figtree"/>
                <a:ea typeface="Calibri" pitchFamily="34"/>
                <a:cs typeface="Calibri" pitchFamily="34"/>
              </a:rPr>
            </a:br>
            <a:r>
              <a:rPr lang="en-GB" sz="1200">
                <a:solidFill>
                  <a:schemeClr val="bg1"/>
                </a:solidFill>
                <a:latin typeface="Figtree"/>
                <a:ea typeface="Calibri" pitchFamily="34"/>
                <a:cs typeface="Calibri" pitchFamily="34"/>
              </a:rPr>
              <a:t>(March ’27)</a:t>
            </a:r>
            <a:endParaRPr kumimoji="0" lang="en-GB" sz="1200" b="1" i="0" u="none" strike="noStrike" kern="1200" cap="none" spc="0" normalizeH="0" baseline="0" noProof="0">
              <a:ln>
                <a:noFill/>
              </a:ln>
              <a:solidFill>
                <a:schemeClr val="bg1"/>
              </a:solidFill>
              <a:effectLst/>
              <a:uLnTx/>
              <a:uFillTx/>
              <a:latin typeface="Figtree"/>
              <a:ea typeface="Calibri" pitchFamily="34"/>
              <a:cs typeface="Calibri" pitchFamily="34"/>
            </a:endParaRPr>
          </a:p>
        </p:txBody>
      </p:sp>
      <p:sp>
        <p:nvSpPr>
          <p:cNvPr id="11" name="Rectangle 11">
            <a:extLst>
              <a:ext uri="{FF2B5EF4-FFF2-40B4-BE49-F238E27FC236}">
                <a16:creationId xmlns:a16="http://schemas.microsoft.com/office/drawing/2014/main" id="{2F96F045-B257-BF1E-2622-23627BC1943D}"/>
              </a:ext>
            </a:extLst>
          </p:cNvPr>
          <p:cNvSpPr/>
          <p:nvPr/>
        </p:nvSpPr>
        <p:spPr>
          <a:xfrm>
            <a:off x="9457541" y="2413519"/>
            <a:ext cx="2237224" cy="120495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MMP Optimisation</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endParaRP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Ongoing evolution</a:t>
            </a:r>
            <a:b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b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&amp; development</a:t>
            </a:r>
            <a:endParaRPr kumimoji="0" lang="en-GB" sz="1200" b="0" i="0" u="none" strike="noStrike" kern="1200" cap="none" spc="0" normalizeH="0" baseline="0" noProof="0">
              <a:ln>
                <a:noFill/>
              </a:ln>
              <a:solidFill>
                <a:srgbClr val="000000"/>
              </a:solidFill>
              <a:effectLst/>
              <a:uLnTx/>
              <a:uFillTx/>
              <a:latin typeface="Figtree"/>
              <a:ea typeface="Calibri" pitchFamily="34"/>
              <a:cs typeface="Calibri" pitchFamily="34"/>
            </a:endParaRPr>
          </a:p>
        </p:txBody>
      </p:sp>
      <p:sp>
        <p:nvSpPr>
          <p:cNvPr id="13" name="Rectangle 15">
            <a:extLst>
              <a:ext uri="{FF2B5EF4-FFF2-40B4-BE49-F238E27FC236}">
                <a16:creationId xmlns:a16="http://schemas.microsoft.com/office/drawing/2014/main" id="{0B964DEB-85F1-CF6E-C9EF-FB7EC23C0FE5}"/>
              </a:ext>
            </a:extLst>
          </p:cNvPr>
          <p:cNvSpPr/>
          <p:nvPr/>
        </p:nvSpPr>
        <p:spPr>
          <a:xfrm>
            <a:off x="248423" y="5223111"/>
            <a:ext cx="2183643" cy="805545"/>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a:cs typeface="Calibri"/>
              </a:rPr>
              <a:t>  Procurement activity </a:t>
            </a:r>
            <a:r>
              <a:rPr kumimoji="0" lang="en-GB" sz="1200" b="0" i="0" u="none" strike="noStrike" kern="1200" cap="none" spc="0" normalizeH="0" baseline="0" noProof="0">
                <a:ln>
                  <a:noFill/>
                </a:ln>
                <a:solidFill>
                  <a:srgbClr val="000000"/>
                </a:solidFill>
                <a:effectLst/>
                <a:uLnTx/>
                <a:uFillTx/>
                <a:latin typeface="Figtree"/>
                <a:ea typeface="Calibri"/>
                <a:cs typeface="Calibri"/>
              </a:rPr>
              <a:t>for Tech</a:t>
            </a:r>
            <a:r>
              <a:rPr kumimoji="0" lang="en-GB" sz="1200" b="0" i="0" u="none" strike="noStrike" kern="0" cap="none" spc="0" normalizeH="0" baseline="0" noProof="0">
                <a:ln>
                  <a:noFill/>
                </a:ln>
                <a:solidFill>
                  <a:srgbClr val="000000"/>
                </a:solidFill>
                <a:effectLst/>
                <a:uLnTx/>
                <a:uFillTx/>
                <a:latin typeface="Figtree"/>
                <a:ea typeface="Calibri"/>
                <a:cs typeface="Calibri"/>
              </a:rPr>
              <a:t> Prototypes</a:t>
            </a:r>
            <a:r>
              <a:rPr kumimoji="0" lang="en-GB" sz="1200" b="0" i="0" u="none" strike="noStrike" kern="1200" cap="none" spc="0" normalizeH="0" baseline="0" noProof="0">
                <a:ln>
                  <a:noFill/>
                </a:ln>
                <a:solidFill>
                  <a:srgbClr val="000000"/>
                </a:solidFill>
                <a:effectLst/>
                <a:uLnTx/>
                <a:uFillTx/>
                <a:latin typeface="Figtree"/>
                <a:ea typeface="Calibri"/>
                <a:cs typeface="Calibri"/>
              </a:rPr>
              <a:t>, UX</a:t>
            </a:r>
            <a:r>
              <a:rPr lang="en-GB" sz="1200">
                <a:solidFill>
                  <a:srgbClr val="000000"/>
                </a:solidFill>
                <a:latin typeface="Figtree"/>
                <a:ea typeface="Calibri"/>
                <a:cs typeface="Calibri"/>
              </a:rPr>
              <a:t> &amp;</a:t>
            </a:r>
            <a:r>
              <a:rPr kumimoji="0" lang="en-GB" sz="1200" b="0" i="0" u="none" strike="noStrike" kern="1200" cap="none" spc="0" normalizeH="0" baseline="0" noProof="0">
                <a:ln>
                  <a:noFill/>
                </a:ln>
                <a:solidFill>
                  <a:srgbClr val="000000"/>
                </a:solidFill>
                <a:effectLst/>
                <a:uLnTx/>
                <a:uFillTx/>
                <a:latin typeface="Figtree"/>
                <a:ea typeface="Calibri"/>
                <a:cs typeface="Calibri"/>
              </a:rPr>
              <a:t> Prog. Assurance</a:t>
            </a:r>
          </a:p>
        </p:txBody>
      </p:sp>
      <p:sp>
        <p:nvSpPr>
          <p:cNvPr id="14" name="Rectangle 16">
            <a:extLst>
              <a:ext uri="{FF2B5EF4-FFF2-40B4-BE49-F238E27FC236}">
                <a16:creationId xmlns:a16="http://schemas.microsoft.com/office/drawing/2014/main" id="{D4D3014A-D59B-801F-72CB-56487A2D7228}"/>
              </a:ext>
            </a:extLst>
          </p:cNvPr>
          <p:cNvSpPr/>
          <p:nvPr/>
        </p:nvSpPr>
        <p:spPr>
          <a:xfrm>
            <a:off x="4910468" y="4127703"/>
            <a:ext cx="2974424" cy="526477"/>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pitchFamily="34"/>
                <a:cs typeface="Calibri" pitchFamily="34"/>
              </a:rPr>
              <a:t>Governance Change Process </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0" i="0" u="none" strike="noStrike" kern="0" cap="none" spc="0" normalizeH="0" baseline="0" noProof="0">
                <a:ln>
                  <a:noFill/>
                </a:ln>
                <a:solidFill>
                  <a:srgbClr val="000000"/>
                </a:solidFill>
                <a:effectLst/>
                <a:uLnTx/>
                <a:uFillTx/>
                <a:latin typeface="Figtree"/>
                <a:ea typeface="Calibri" pitchFamily="34"/>
                <a:cs typeface="Calibri" pitchFamily="34"/>
              </a:rPr>
              <a:t>(Code / Regulatory)</a:t>
            </a:r>
            <a:endPar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endParaRPr>
          </a:p>
        </p:txBody>
      </p:sp>
      <p:sp>
        <p:nvSpPr>
          <p:cNvPr id="15" name="Rectangle 17">
            <a:extLst>
              <a:ext uri="{FF2B5EF4-FFF2-40B4-BE49-F238E27FC236}">
                <a16:creationId xmlns:a16="http://schemas.microsoft.com/office/drawing/2014/main" id="{8CCE6428-71A0-B4F3-07E8-6E8711C27D2B}"/>
              </a:ext>
            </a:extLst>
          </p:cNvPr>
          <p:cNvSpPr/>
          <p:nvPr/>
        </p:nvSpPr>
        <p:spPr>
          <a:xfrm>
            <a:off x="2564669" y="3709303"/>
            <a:ext cx="217661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Governance Framework</a:t>
            </a:r>
          </a:p>
        </p:txBody>
      </p:sp>
      <p:sp>
        <p:nvSpPr>
          <p:cNvPr id="16" name="Rectangle 18">
            <a:extLst>
              <a:ext uri="{FF2B5EF4-FFF2-40B4-BE49-F238E27FC236}">
                <a16:creationId xmlns:a16="http://schemas.microsoft.com/office/drawing/2014/main" id="{DE4B2214-0886-D889-B407-8A9B7502F032}"/>
              </a:ext>
            </a:extLst>
          </p:cNvPr>
          <p:cNvSpPr/>
          <p:nvPr/>
        </p:nvSpPr>
        <p:spPr>
          <a:xfrm>
            <a:off x="2564669" y="3058573"/>
            <a:ext cx="217661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algn="ctr" defTabSz="1219169">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Aptos"/>
                <a:cs typeface="Arial"/>
              </a:rPr>
              <a:t>Procurement activity </a:t>
            </a:r>
            <a:br>
              <a:rPr lang="en-GB" sz="1200" b="1" kern="0">
                <a:solidFill>
                  <a:srgbClr val="000000"/>
                </a:solidFill>
                <a:latin typeface="Figtree"/>
                <a:ea typeface="Aptos"/>
                <a:cs typeface="Arial"/>
              </a:rPr>
            </a:br>
            <a:r>
              <a:rPr kumimoji="0" lang="en-GB" sz="1200" b="0" i="0" u="none" strike="noStrike" kern="0" cap="none" spc="0" normalizeH="0" baseline="0" noProof="0">
                <a:ln>
                  <a:noFill/>
                </a:ln>
                <a:solidFill>
                  <a:srgbClr val="000000"/>
                </a:solidFill>
                <a:effectLst/>
                <a:uLnTx/>
                <a:uFillTx/>
                <a:latin typeface="Figtree"/>
                <a:ea typeface="Aptos"/>
                <a:cs typeface="Arial"/>
              </a:rPr>
              <a:t>for Tech Partner</a:t>
            </a:r>
            <a:endParaRPr kumimoji="0" lang="en-US" sz="1200" b="0" i="0" u="none" strike="noStrike" kern="0" cap="none" spc="0" normalizeH="0" baseline="0" noProof="0">
              <a:ln>
                <a:noFill/>
              </a:ln>
              <a:solidFill>
                <a:srgbClr val="000000"/>
              </a:solidFill>
              <a:effectLst/>
              <a:uLnTx/>
              <a:uFillTx/>
              <a:latin typeface="Figtree"/>
              <a:ea typeface="Aptos"/>
              <a:cs typeface="Arial"/>
            </a:endParaRPr>
          </a:p>
        </p:txBody>
      </p:sp>
      <p:sp>
        <p:nvSpPr>
          <p:cNvPr id="17" name="Oval 22">
            <a:extLst>
              <a:ext uri="{FF2B5EF4-FFF2-40B4-BE49-F238E27FC236}">
                <a16:creationId xmlns:a16="http://schemas.microsoft.com/office/drawing/2014/main" id="{B24D10CB-C741-6A5A-FE07-1F64F4BEC8F8}"/>
              </a:ext>
            </a:extLst>
          </p:cNvPr>
          <p:cNvSpPr/>
          <p:nvPr/>
        </p:nvSpPr>
        <p:spPr>
          <a:xfrm>
            <a:off x="200555" y="1819462"/>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19" name="Oval 24">
            <a:extLst>
              <a:ext uri="{FF2B5EF4-FFF2-40B4-BE49-F238E27FC236}">
                <a16:creationId xmlns:a16="http://schemas.microsoft.com/office/drawing/2014/main" id="{A3501078-2FFB-BF3A-379C-693DA9A5F56C}"/>
              </a:ext>
            </a:extLst>
          </p:cNvPr>
          <p:cNvSpPr/>
          <p:nvPr/>
        </p:nvSpPr>
        <p:spPr>
          <a:xfrm>
            <a:off x="200555" y="3363088"/>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20" name="Oval 27">
            <a:extLst>
              <a:ext uri="{FF2B5EF4-FFF2-40B4-BE49-F238E27FC236}">
                <a16:creationId xmlns:a16="http://schemas.microsoft.com/office/drawing/2014/main" id="{A16E77F3-D46E-0CDD-A22A-54834DF66D0F}"/>
              </a:ext>
            </a:extLst>
          </p:cNvPr>
          <p:cNvSpPr/>
          <p:nvPr/>
        </p:nvSpPr>
        <p:spPr>
          <a:xfrm>
            <a:off x="9255010" y="6416339"/>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21" name="TextBox 28">
            <a:extLst>
              <a:ext uri="{FF2B5EF4-FFF2-40B4-BE49-F238E27FC236}">
                <a16:creationId xmlns:a16="http://schemas.microsoft.com/office/drawing/2014/main" id="{223DE461-5C02-A560-1CCA-C74A4AC568A3}"/>
              </a:ext>
            </a:extLst>
          </p:cNvPr>
          <p:cNvSpPr txBox="1"/>
          <p:nvPr/>
        </p:nvSpPr>
        <p:spPr>
          <a:xfrm>
            <a:off x="9487554" y="6391519"/>
            <a:ext cx="1507479" cy="287322"/>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067" b="0" i="0" u="none" strike="noStrike" kern="0" cap="none" spc="0" normalizeH="0" baseline="0" noProof="0">
                <a:ln>
                  <a:noFill/>
                </a:ln>
                <a:solidFill>
                  <a:srgbClr val="000000"/>
                </a:solidFill>
                <a:effectLst/>
                <a:uLnTx/>
                <a:uFillTx/>
                <a:latin typeface="Arial"/>
                <a:ea typeface="+mn-ea"/>
                <a:cs typeface="Arial"/>
              </a:rPr>
              <a:t>Complete</a:t>
            </a:r>
          </a:p>
        </p:txBody>
      </p:sp>
      <p:sp>
        <p:nvSpPr>
          <p:cNvPr id="22" name="TextBox 29">
            <a:extLst>
              <a:ext uri="{FF2B5EF4-FFF2-40B4-BE49-F238E27FC236}">
                <a16:creationId xmlns:a16="http://schemas.microsoft.com/office/drawing/2014/main" id="{7C50E667-D17F-1018-1BC0-B3596B60E9B2}"/>
              </a:ext>
            </a:extLst>
          </p:cNvPr>
          <p:cNvSpPr txBox="1"/>
          <p:nvPr/>
        </p:nvSpPr>
        <p:spPr>
          <a:xfrm>
            <a:off x="10690671" y="6399064"/>
            <a:ext cx="1507479" cy="287322"/>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067" b="0" i="0" u="none" strike="noStrike" kern="0" cap="none" spc="0" normalizeH="0" baseline="0" noProof="0">
                <a:ln>
                  <a:noFill/>
                </a:ln>
                <a:solidFill>
                  <a:srgbClr val="000000"/>
                </a:solidFill>
                <a:effectLst/>
                <a:uLnTx/>
                <a:uFillTx/>
                <a:latin typeface="Arial"/>
                <a:ea typeface="+mn-ea"/>
                <a:cs typeface="Arial"/>
              </a:rPr>
              <a:t>In Progress</a:t>
            </a:r>
            <a:endParaRPr kumimoji="0" lang="en-US" sz="1867" b="0" i="0" u="none" strike="noStrike" kern="0" cap="none" spc="0" normalizeH="0" baseline="0" noProof="0">
              <a:ln>
                <a:noFill/>
              </a:ln>
              <a:solidFill>
                <a:srgbClr val="000000"/>
              </a:solidFill>
              <a:effectLst/>
              <a:uLnTx/>
              <a:uFillTx/>
              <a:latin typeface="Arial"/>
              <a:ea typeface="+mn-ea"/>
              <a:cs typeface="Arial"/>
            </a:endParaRPr>
          </a:p>
        </p:txBody>
      </p:sp>
      <p:grpSp>
        <p:nvGrpSpPr>
          <p:cNvPr id="23" name="Group 13">
            <a:extLst>
              <a:ext uri="{FF2B5EF4-FFF2-40B4-BE49-F238E27FC236}">
                <a16:creationId xmlns:a16="http://schemas.microsoft.com/office/drawing/2014/main" id="{DAFFE5B4-7189-F08A-6FD5-E9C5AAC36406}"/>
              </a:ext>
            </a:extLst>
          </p:cNvPr>
          <p:cNvGrpSpPr/>
          <p:nvPr/>
        </p:nvGrpSpPr>
        <p:grpSpPr>
          <a:xfrm>
            <a:off x="10426208" y="6340893"/>
            <a:ext cx="526913" cy="348880"/>
            <a:chOff x="10426208" y="6442432"/>
            <a:chExt cx="526913" cy="348880"/>
          </a:xfrm>
        </p:grpSpPr>
        <p:sp>
          <p:nvSpPr>
            <p:cNvPr id="24" name="Oval 14">
              <a:extLst>
                <a:ext uri="{FF2B5EF4-FFF2-40B4-BE49-F238E27FC236}">
                  <a16:creationId xmlns:a16="http://schemas.microsoft.com/office/drawing/2014/main" id="{0B568AF1-5365-B43C-1B58-67070D6BE1BF}"/>
                </a:ext>
              </a:extLst>
            </p:cNvPr>
            <p:cNvSpPr/>
            <p:nvPr/>
          </p:nvSpPr>
          <p:spPr>
            <a:xfrm>
              <a:off x="10445492" y="6527883"/>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2F2F2"/>
            </a:solidFill>
            <a:ln w="19046" cap="flat">
              <a:solidFill>
                <a:srgbClr val="7F7F7F"/>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1" i="0" u="none" strike="noStrike" kern="1200" cap="none" spc="0" normalizeH="0" baseline="0" noProof="0">
                <a:ln>
                  <a:noFill/>
                </a:ln>
                <a:solidFill>
                  <a:srgbClr val="7F7F7F"/>
                </a:solidFill>
                <a:effectLst/>
                <a:uLnTx/>
                <a:uFillTx/>
                <a:latin typeface="Aptos"/>
                <a:ea typeface="+mn-ea"/>
                <a:cs typeface="+mn-cs"/>
              </a:endParaRPr>
            </a:p>
          </p:txBody>
        </p:sp>
        <p:sp>
          <p:nvSpPr>
            <p:cNvPr id="25" name="TextBox 20">
              <a:extLst>
                <a:ext uri="{FF2B5EF4-FFF2-40B4-BE49-F238E27FC236}">
                  <a16:creationId xmlns:a16="http://schemas.microsoft.com/office/drawing/2014/main" id="{A258E8F0-A3F8-3FB2-AE3E-D82335BE2C03}"/>
                </a:ext>
              </a:extLst>
            </p:cNvPr>
            <p:cNvSpPr txBox="1"/>
            <p:nvPr/>
          </p:nvSpPr>
          <p:spPr>
            <a:xfrm>
              <a:off x="10426208" y="6442432"/>
              <a:ext cx="526913" cy="348880"/>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467" b="0" i="0" u="none" strike="noStrike" kern="0" cap="none" spc="0" normalizeH="0" baseline="0" noProof="0">
                  <a:ln>
                    <a:noFill/>
                  </a:ln>
                  <a:solidFill>
                    <a:srgbClr val="7F7F7F"/>
                  </a:solidFill>
                  <a:effectLst/>
                  <a:uLnTx/>
                  <a:uFillTx/>
                  <a:latin typeface="Arial"/>
                  <a:ea typeface="+mn-ea"/>
                  <a:cs typeface="Arial"/>
                </a:rPr>
                <a:t>L</a:t>
              </a:r>
            </a:p>
          </p:txBody>
        </p:sp>
      </p:grpSp>
      <p:grpSp>
        <p:nvGrpSpPr>
          <p:cNvPr id="26" name="Group 47">
            <a:extLst>
              <a:ext uri="{FF2B5EF4-FFF2-40B4-BE49-F238E27FC236}">
                <a16:creationId xmlns:a16="http://schemas.microsoft.com/office/drawing/2014/main" id="{A819C3AD-5F15-A03F-21C3-5B4A31696124}"/>
              </a:ext>
            </a:extLst>
          </p:cNvPr>
          <p:cNvGrpSpPr/>
          <p:nvPr/>
        </p:nvGrpSpPr>
        <p:grpSpPr>
          <a:xfrm>
            <a:off x="2468978" y="1776296"/>
            <a:ext cx="526913" cy="348880"/>
            <a:chOff x="4088373" y="3116101"/>
            <a:chExt cx="526913" cy="348880"/>
          </a:xfrm>
        </p:grpSpPr>
        <p:sp>
          <p:nvSpPr>
            <p:cNvPr id="27" name="Oval 48">
              <a:extLst>
                <a:ext uri="{FF2B5EF4-FFF2-40B4-BE49-F238E27FC236}">
                  <a16:creationId xmlns:a16="http://schemas.microsoft.com/office/drawing/2014/main" id="{02AD4FF0-BD79-97D1-C4B1-0486078C8238}"/>
                </a:ext>
              </a:extLst>
            </p:cNvPr>
            <p:cNvSpPr/>
            <p:nvPr/>
          </p:nvSpPr>
          <p:spPr>
            <a:xfrm>
              <a:off x="4107658" y="3201543"/>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2F2F2"/>
            </a:solidFill>
            <a:ln w="19046" cap="flat">
              <a:solidFill>
                <a:srgbClr val="7F7F7F"/>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1" i="0" u="none" strike="noStrike" kern="1200" cap="none" spc="0" normalizeH="0" baseline="0" noProof="0">
                <a:ln>
                  <a:noFill/>
                </a:ln>
                <a:solidFill>
                  <a:srgbClr val="7F7F7F"/>
                </a:solidFill>
                <a:effectLst/>
                <a:uLnTx/>
                <a:uFillTx/>
                <a:latin typeface="Aptos"/>
                <a:ea typeface="+mn-ea"/>
                <a:cs typeface="+mn-cs"/>
              </a:endParaRPr>
            </a:p>
          </p:txBody>
        </p:sp>
        <p:sp>
          <p:nvSpPr>
            <p:cNvPr id="28" name="TextBox 49">
              <a:extLst>
                <a:ext uri="{FF2B5EF4-FFF2-40B4-BE49-F238E27FC236}">
                  <a16:creationId xmlns:a16="http://schemas.microsoft.com/office/drawing/2014/main" id="{DB0918CC-9380-422D-1980-D6EBA968FA79}"/>
                </a:ext>
              </a:extLst>
            </p:cNvPr>
            <p:cNvSpPr txBox="1"/>
            <p:nvPr/>
          </p:nvSpPr>
          <p:spPr>
            <a:xfrm>
              <a:off x="4088373" y="3116101"/>
              <a:ext cx="526913" cy="348880"/>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467" b="0" i="0" u="none" strike="noStrike" kern="0" cap="none" spc="0" normalizeH="0" baseline="0" noProof="0">
                  <a:ln>
                    <a:noFill/>
                  </a:ln>
                  <a:solidFill>
                    <a:srgbClr val="7F7F7F"/>
                  </a:solidFill>
                  <a:effectLst/>
                  <a:uLnTx/>
                  <a:uFillTx/>
                  <a:latin typeface="Arial"/>
                  <a:ea typeface="+mn-ea"/>
                  <a:cs typeface="Arial"/>
                </a:rPr>
                <a:t>L</a:t>
              </a:r>
            </a:p>
          </p:txBody>
        </p:sp>
      </p:grpSp>
      <p:grpSp>
        <p:nvGrpSpPr>
          <p:cNvPr id="29" name="Group 50">
            <a:extLst>
              <a:ext uri="{FF2B5EF4-FFF2-40B4-BE49-F238E27FC236}">
                <a16:creationId xmlns:a16="http://schemas.microsoft.com/office/drawing/2014/main" id="{56540A32-2CB0-73E2-5C0D-FC966E8D401F}"/>
              </a:ext>
            </a:extLst>
          </p:cNvPr>
          <p:cNvGrpSpPr/>
          <p:nvPr/>
        </p:nvGrpSpPr>
        <p:grpSpPr>
          <a:xfrm>
            <a:off x="2468978" y="3591637"/>
            <a:ext cx="526913" cy="348880"/>
            <a:chOff x="4088373" y="4407389"/>
            <a:chExt cx="526913" cy="348880"/>
          </a:xfrm>
        </p:grpSpPr>
        <p:sp>
          <p:nvSpPr>
            <p:cNvPr id="30" name="Oval 51">
              <a:extLst>
                <a:ext uri="{FF2B5EF4-FFF2-40B4-BE49-F238E27FC236}">
                  <a16:creationId xmlns:a16="http://schemas.microsoft.com/office/drawing/2014/main" id="{B46E889A-A230-A1BB-07ED-D7B0700C29EA}"/>
                </a:ext>
              </a:extLst>
            </p:cNvPr>
            <p:cNvSpPr/>
            <p:nvPr/>
          </p:nvSpPr>
          <p:spPr>
            <a:xfrm>
              <a:off x="4107649" y="4492840"/>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2F2F2"/>
            </a:solidFill>
            <a:ln w="19046" cap="flat">
              <a:solidFill>
                <a:srgbClr val="7F7F7F"/>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1" i="0" u="none" strike="noStrike" kern="1200" cap="none" spc="0" normalizeH="0" baseline="0" noProof="0">
                <a:ln>
                  <a:noFill/>
                </a:ln>
                <a:solidFill>
                  <a:srgbClr val="7F7F7F"/>
                </a:solidFill>
                <a:effectLst/>
                <a:uLnTx/>
                <a:uFillTx/>
                <a:latin typeface="Aptos"/>
                <a:ea typeface="+mn-ea"/>
                <a:cs typeface="+mn-cs"/>
              </a:endParaRPr>
            </a:p>
          </p:txBody>
        </p:sp>
        <p:sp>
          <p:nvSpPr>
            <p:cNvPr id="31" name="TextBox 52">
              <a:extLst>
                <a:ext uri="{FF2B5EF4-FFF2-40B4-BE49-F238E27FC236}">
                  <a16:creationId xmlns:a16="http://schemas.microsoft.com/office/drawing/2014/main" id="{D48EA604-8640-0008-7E56-55964288ED0D}"/>
                </a:ext>
              </a:extLst>
            </p:cNvPr>
            <p:cNvSpPr txBox="1"/>
            <p:nvPr/>
          </p:nvSpPr>
          <p:spPr>
            <a:xfrm>
              <a:off x="4088373" y="4407389"/>
              <a:ext cx="526913" cy="348880"/>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467" b="0" i="0" u="none" strike="noStrike" kern="0" cap="none" spc="0" normalizeH="0" baseline="0" noProof="0">
                  <a:ln>
                    <a:noFill/>
                  </a:ln>
                  <a:solidFill>
                    <a:srgbClr val="7F7F7F"/>
                  </a:solidFill>
                  <a:effectLst/>
                  <a:uLnTx/>
                  <a:uFillTx/>
                  <a:latin typeface="Arial"/>
                  <a:ea typeface="+mn-ea"/>
                  <a:cs typeface="Arial"/>
                </a:rPr>
                <a:t>L</a:t>
              </a:r>
            </a:p>
          </p:txBody>
        </p:sp>
      </p:grpSp>
      <p:sp>
        <p:nvSpPr>
          <p:cNvPr id="32" name="Oval 19">
            <a:extLst>
              <a:ext uri="{FF2B5EF4-FFF2-40B4-BE49-F238E27FC236}">
                <a16:creationId xmlns:a16="http://schemas.microsoft.com/office/drawing/2014/main" id="{CDA0C23E-CA66-908B-1044-1CADE0454C8D}"/>
              </a:ext>
            </a:extLst>
          </p:cNvPr>
          <p:cNvSpPr/>
          <p:nvPr/>
        </p:nvSpPr>
        <p:spPr>
          <a:xfrm>
            <a:off x="200555" y="4312422"/>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grpSp>
        <p:nvGrpSpPr>
          <p:cNvPr id="33" name="Group 37">
            <a:extLst>
              <a:ext uri="{FF2B5EF4-FFF2-40B4-BE49-F238E27FC236}">
                <a16:creationId xmlns:a16="http://schemas.microsoft.com/office/drawing/2014/main" id="{6C4FA5D3-CF61-54CF-8CA0-CD4B3ACE382F}"/>
              </a:ext>
            </a:extLst>
          </p:cNvPr>
          <p:cNvGrpSpPr/>
          <p:nvPr/>
        </p:nvGrpSpPr>
        <p:grpSpPr>
          <a:xfrm>
            <a:off x="2468978" y="2881816"/>
            <a:ext cx="526913" cy="348880"/>
            <a:chOff x="4107649" y="4981797"/>
            <a:chExt cx="526913" cy="348880"/>
          </a:xfrm>
        </p:grpSpPr>
        <p:sp>
          <p:nvSpPr>
            <p:cNvPr id="34" name="Oval 38">
              <a:extLst>
                <a:ext uri="{FF2B5EF4-FFF2-40B4-BE49-F238E27FC236}">
                  <a16:creationId xmlns:a16="http://schemas.microsoft.com/office/drawing/2014/main" id="{DD49AC79-18CF-4CB9-C5F6-C14DF29463A6}"/>
                </a:ext>
              </a:extLst>
            </p:cNvPr>
            <p:cNvSpPr/>
            <p:nvPr/>
          </p:nvSpPr>
          <p:spPr>
            <a:xfrm>
              <a:off x="4126934" y="5067248"/>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2F2F2"/>
            </a:solidFill>
            <a:ln w="19046" cap="flat">
              <a:solidFill>
                <a:srgbClr val="7F7F7F"/>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600" b="1" i="0" u="none" strike="noStrike" kern="1200" cap="none" spc="0" normalizeH="0" baseline="0" noProof="0">
                <a:ln>
                  <a:noFill/>
                </a:ln>
                <a:solidFill>
                  <a:srgbClr val="7F7F7F"/>
                </a:solidFill>
                <a:effectLst/>
                <a:uLnTx/>
                <a:uFillTx/>
                <a:latin typeface="Aptos"/>
                <a:ea typeface="+mn-ea"/>
                <a:cs typeface="+mn-cs"/>
              </a:endParaRPr>
            </a:p>
          </p:txBody>
        </p:sp>
        <p:sp>
          <p:nvSpPr>
            <p:cNvPr id="35" name="TextBox 39">
              <a:extLst>
                <a:ext uri="{FF2B5EF4-FFF2-40B4-BE49-F238E27FC236}">
                  <a16:creationId xmlns:a16="http://schemas.microsoft.com/office/drawing/2014/main" id="{6FF9ED58-A212-AA6B-CB2C-16C9AB5AF350}"/>
                </a:ext>
              </a:extLst>
            </p:cNvPr>
            <p:cNvSpPr txBox="1"/>
            <p:nvPr/>
          </p:nvSpPr>
          <p:spPr>
            <a:xfrm>
              <a:off x="4107649" y="4981797"/>
              <a:ext cx="526913" cy="348880"/>
            </a:xfrm>
            <a:prstGeom prst="rect">
              <a:avLst/>
            </a:prstGeom>
            <a:noFill/>
            <a:ln cap="flat">
              <a:noFill/>
            </a:ln>
          </p:spPr>
          <p:txBody>
            <a:bodyPr vert="horz" wrap="square" lIns="121916" tIns="60963" rIns="121916" bIns="60963" anchor="t" anchorCtr="0" compatLnSpc="1">
              <a:spAutoFit/>
            </a:bodyPr>
            <a:lstStyle/>
            <a:p>
              <a:pPr marL="0" marR="0" lvl="0" indent="0" algn="l" defTabSz="1219169"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467" b="0" i="0" u="none" strike="noStrike" kern="0" cap="none" spc="0" normalizeH="0" baseline="0" noProof="0">
                  <a:ln>
                    <a:noFill/>
                  </a:ln>
                  <a:solidFill>
                    <a:srgbClr val="7F7F7F"/>
                  </a:solidFill>
                  <a:effectLst/>
                  <a:uLnTx/>
                  <a:uFillTx/>
                  <a:latin typeface="Arial"/>
                  <a:ea typeface="+mn-ea"/>
                  <a:cs typeface="Arial"/>
                </a:rPr>
                <a:t>L</a:t>
              </a:r>
            </a:p>
          </p:txBody>
        </p:sp>
      </p:grpSp>
      <p:sp>
        <p:nvSpPr>
          <p:cNvPr id="36" name="Oval 21">
            <a:extLst>
              <a:ext uri="{FF2B5EF4-FFF2-40B4-BE49-F238E27FC236}">
                <a16:creationId xmlns:a16="http://schemas.microsoft.com/office/drawing/2014/main" id="{23778F69-ED06-431F-4064-B48D6AA30750}"/>
              </a:ext>
            </a:extLst>
          </p:cNvPr>
          <p:cNvSpPr/>
          <p:nvPr/>
        </p:nvSpPr>
        <p:spPr>
          <a:xfrm>
            <a:off x="200555" y="5196774"/>
            <a:ext cx="239801" cy="2398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EF395"/>
          </a:solidFill>
          <a:ln w="19046" cap="flat">
            <a:solidFill>
              <a:srgbClr val="07824B"/>
            </a:solidFill>
            <a:prstDash val="solid"/>
            <a:miter/>
          </a:ln>
        </p:spPr>
        <p:txBody>
          <a:bodyPr vert="horz" wrap="square" lIns="27002" tIns="27002" rIns="27002" bIns="0" anchor="ctr" anchorCtr="1" compatLnSpc="1">
            <a:noAutofit/>
          </a:bodyPr>
          <a:lstStyle/>
          <a:p>
            <a:pPr marL="0" marR="0" lvl="0" indent="0" algn="ctr" defTabSz="685781"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651" b="1" i="0" u="none" strike="noStrike" kern="1200" cap="none" spc="0" normalizeH="0" baseline="0" noProof="0">
                <a:ln>
                  <a:noFill/>
                </a:ln>
                <a:solidFill>
                  <a:srgbClr val="F8F8F8"/>
                </a:solidFill>
                <a:effectLst/>
                <a:uLnTx/>
                <a:uFillTx/>
                <a:latin typeface="Wingdings 2" pitchFamily="18"/>
                <a:ea typeface="+mn-ea"/>
                <a:cs typeface="+mn-cs"/>
              </a:rPr>
              <a:t>P</a:t>
            </a:r>
          </a:p>
        </p:txBody>
      </p:sp>
      <p:sp>
        <p:nvSpPr>
          <p:cNvPr id="37" name="Rectangle 16">
            <a:extLst>
              <a:ext uri="{FF2B5EF4-FFF2-40B4-BE49-F238E27FC236}">
                <a16:creationId xmlns:a16="http://schemas.microsoft.com/office/drawing/2014/main" id="{D974B1AA-82A4-D85F-049C-A9E8455387CF}"/>
              </a:ext>
            </a:extLst>
          </p:cNvPr>
          <p:cNvSpPr/>
          <p:nvPr/>
        </p:nvSpPr>
        <p:spPr>
          <a:xfrm>
            <a:off x="4867173" y="1802786"/>
            <a:ext cx="217661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0" cap="none" spc="0" normalizeH="0" baseline="0" noProof="0">
                <a:ln>
                  <a:noFill/>
                </a:ln>
                <a:solidFill>
                  <a:srgbClr val="000000"/>
                </a:solidFill>
                <a:effectLst/>
                <a:uLnTx/>
                <a:uFillTx/>
                <a:latin typeface="Figtree"/>
                <a:ea typeface="Calibri" pitchFamily="34"/>
                <a:cs typeface="Calibri" pitchFamily="34"/>
              </a:rPr>
              <a:t>REC Drafting Consultation</a:t>
            </a:r>
          </a:p>
        </p:txBody>
      </p:sp>
      <p:sp>
        <p:nvSpPr>
          <p:cNvPr id="38" name="Rectangle 16">
            <a:extLst>
              <a:ext uri="{FF2B5EF4-FFF2-40B4-BE49-F238E27FC236}">
                <a16:creationId xmlns:a16="http://schemas.microsoft.com/office/drawing/2014/main" id="{84A73344-88D4-23CB-7A05-8A3FFF7E3EB6}"/>
              </a:ext>
            </a:extLst>
          </p:cNvPr>
          <p:cNvSpPr/>
          <p:nvPr/>
        </p:nvSpPr>
        <p:spPr>
          <a:xfrm>
            <a:off x="7956603" y="4125689"/>
            <a:ext cx="915931" cy="529090"/>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algn="ctr" defTabSz="914372">
              <a:defRPr sz="1800" b="0" i="0" u="none" strike="noStrike" kern="0" cap="none" spc="0" baseline="0">
                <a:solidFill>
                  <a:srgbClr val="000000"/>
                </a:solidFill>
                <a:uFillTx/>
              </a:defRPr>
            </a:pPr>
            <a:r>
              <a:rPr lang="en-GB" sz="1200" b="1" kern="0">
                <a:solidFill>
                  <a:srgbClr val="000000"/>
                </a:solidFill>
                <a:latin typeface="Figtree"/>
                <a:ea typeface="Calibri"/>
                <a:cs typeface="Calibri"/>
              </a:rPr>
              <a:t>CP Approval</a:t>
            </a:r>
            <a:endParaRPr lang="en-US"/>
          </a:p>
        </p:txBody>
      </p:sp>
      <p:sp>
        <p:nvSpPr>
          <p:cNvPr id="40" name="Rectangle 17">
            <a:extLst>
              <a:ext uri="{FF2B5EF4-FFF2-40B4-BE49-F238E27FC236}">
                <a16:creationId xmlns:a16="http://schemas.microsoft.com/office/drawing/2014/main" id="{B8EAE726-A588-B497-7E24-482487FD6FE3}"/>
              </a:ext>
            </a:extLst>
          </p:cNvPr>
          <p:cNvSpPr/>
          <p:nvPr/>
        </p:nvSpPr>
        <p:spPr>
          <a:xfrm>
            <a:off x="4835147" y="6340893"/>
            <a:ext cx="1314680" cy="348881"/>
          </a:xfrm>
          <a:prstGeom prst="rect">
            <a:avLst/>
          </a:prstGeom>
          <a:solidFill>
            <a:srgbClr val="4D38F5">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CCS</a:t>
            </a:r>
          </a:p>
        </p:txBody>
      </p:sp>
      <p:sp>
        <p:nvSpPr>
          <p:cNvPr id="41" name="Rectangle 17">
            <a:extLst>
              <a:ext uri="{FF2B5EF4-FFF2-40B4-BE49-F238E27FC236}">
                <a16:creationId xmlns:a16="http://schemas.microsoft.com/office/drawing/2014/main" id="{58BF2D06-2B59-5C7C-A0FB-0B7F6FBEEB0C}"/>
              </a:ext>
            </a:extLst>
          </p:cNvPr>
          <p:cNvSpPr/>
          <p:nvPr/>
        </p:nvSpPr>
        <p:spPr>
          <a:xfrm>
            <a:off x="6383935" y="6306257"/>
            <a:ext cx="1314680" cy="348881"/>
          </a:xfrm>
          <a:prstGeom prst="rect">
            <a:avLst/>
          </a:prstGeom>
          <a:solidFill>
            <a:srgbClr val="FF206E">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a:cs typeface="Calibri"/>
              </a:rPr>
              <a:t>TI </a:t>
            </a:r>
          </a:p>
        </p:txBody>
      </p:sp>
      <p:sp>
        <p:nvSpPr>
          <p:cNvPr id="42" name="Rectangle 17">
            <a:extLst>
              <a:ext uri="{FF2B5EF4-FFF2-40B4-BE49-F238E27FC236}">
                <a16:creationId xmlns:a16="http://schemas.microsoft.com/office/drawing/2014/main" id="{C4D78721-F468-3D75-9B45-961FBA41721B}"/>
              </a:ext>
            </a:extLst>
          </p:cNvPr>
          <p:cNvSpPr/>
          <p:nvPr/>
        </p:nvSpPr>
        <p:spPr>
          <a:xfrm>
            <a:off x="7171319" y="4798401"/>
            <a:ext cx="2224236" cy="621368"/>
          </a:xfrm>
          <a:prstGeom prst="rect">
            <a:avLst/>
          </a:prstGeom>
          <a:solidFill>
            <a:srgbClr val="FFC7DB"/>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C0C0C"/>
                </a:solidFill>
                <a:effectLst/>
                <a:uLnTx/>
                <a:uFillTx/>
                <a:latin typeface="Figtree"/>
                <a:ea typeface="Calibri" pitchFamily="34"/>
                <a:cs typeface="Calibri" pitchFamily="34"/>
              </a:rPr>
              <a:t>Phase 1A Implementation</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en-GB" sz="1200" b="1">
                <a:solidFill>
                  <a:srgbClr val="0C0C0C"/>
                </a:solidFill>
                <a:latin typeface="Figtree"/>
                <a:ea typeface="Calibri" pitchFamily="34"/>
                <a:cs typeface="Calibri" pitchFamily="34"/>
              </a:rPr>
              <a:t>(Feb ‘27)</a:t>
            </a:r>
            <a:endParaRPr kumimoji="0" lang="en-GB" sz="1200" b="1" i="0" u="none" strike="noStrike" kern="1200" cap="none" spc="0" normalizeH="0" baseline="0" noProof="0">
              <a:ln>
                <a:noFill/>
              </a:ln>
              <a:solidFill>
                <a:srgbClr val="0C0C0C"/>
              </a:solidFill>
              <a:effectLst/>
              <a:uLnTx/>
              <a:uFillTx/>
              <a:latin typeface="Figtree"/>
              <a:ea typeface="Calibri" pitchFamily="34"/>
              <a:cs typeface="Calibri" pitchFamily="34"/>
            </a:endParaRPr>
          </a:p>
        </p:txBody>
      </p:sp>
      <p:sp>
        <p:nvSpPr>
          <p:cNvPr id="43" name="Rectangle 17">
            <a:extLst>
              <a:ext uri="{FF2B5EF4-FFF2-40B4-BE49-F238E27FC236}">
                <a16:creationId xmlns:a16="http://schemas.microsoft.com/office/drawing/2014/main" id="{129EF02A-B477-57BE-1BF3-604BCF543259}"/>
              </a:ext>
            </a:extLst>
          </p:cNvPr>
          <p:cNvSpPr/>
          <p:nvPr/>
        </p:nvSpPr>
        <p:spPr>
          <a:xfrm>
            <a:off x="3822434" y="5440943"/>
            <a:ext cx="3347961" cy="620087"/>
          </a:xfrm>
          <a:prstGeom prst="rect">
            <a:avLst/>
          </a:prstGeom>
          <a:solidFill>
            <a:srgbClr val="FF206E">
              <a:alpha val="25000"/>
            </a:srgbClr>
          </a:solidFill>
          <a:ln cap="flat">
            <a:noFill/>
            <a:prstDash val="solid"/>
          </a:ln>
        </p:spPr>
        <p:txBody>
          <a:bodyPr vert="horz" wrap="square" lIns="91440" tIns="45720" rIns="91440" bIns="45720" anchor="ctr" anchorCtr="1" compatLnSpc="1">
            <a:noAutofit/>
          </a:bodyPr>
          <a:lstStyle/>
          <a:p>
            <a:pPr algn="ctr" defTabSz="914372">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a:cs typeface="Calibri"/>
              </a:rPr>
              <a:t>Phase </a:t>
            </a:r>
            <a:r>
              <a:rPr lang="en-GB" sz="1200" b="1">
                <a:solidFill>
                  <a:srgbClr val="000000"/>
                </a:solidFill>
                <a:latin typeface="Figtree"/>
                <a:ea typeface="Calibri"/>
                <a:cs typeface="Calibri"/>
              </a:rPr>
              <a:t>1B</a:t>
            </a:r>
            <a:r>
              <a:rPr kumimoji="0" lang="en-GB" sz="1200" b="1" i="0" u="none" strike="noStrike" kern="1200" cap="none" spc="0" normalizeH="0" baseline="0" noProof="0">
                <a:ln>
                  <a:noFill/>
                </a:ln>
                <a:solidFill>
                  <a:srgbClr val="000000"/>
                </a:solidFill>
                <a:effectLst/>
                <a:uLnTx/>
                <a:uFillTx/>
                <a:latin typeface="Figtree"/>
                <a:ea typeface="Calibri"/>
                <a:cs typeface="Calibri"/>
              </a:rPr>
              <a:t> </a:t>
            </a:r>
            <a:r>
              <a:rPr lang="en-GB" sz="1200" b="1">
                <a:solidFill>
                  <a:srgbClr val="000000"/>
                </a:solidFill>
                <a:latin typeface="Figtree"/>
                <a:ea typeface="Calibri"/>
                <a:cs typeface="Calibri"/>
              </a:rPr>
              <a:t>Design </a:t>
            </a:r>
            <a:r>
              <a:rPr kumimoji="0" lang="en-GB" sz="1200" b="1" i="0" u="none" strike="noStrike" kern="1200" cap="none" spc="0" normalizeH="0" baseline="0" noProof="0">
                <a:ln>
                  <a:noFill/>
                </a:ln>
                <a:solidFill>
                  <a:srgbClr val="000000"/>
                </a:solidFill>
                <a:effectLst/>
                <a:uLnTx/>
                <a:uFillTx/>
                <a:latin typeface="Figtree"/>
                <a:ea typeface="Calibri"/>
                <a:cs typeface="Calibri"/>
              </a:rPr>
              <a:t>&amp; </a:t>
            </a:r>
            <a:r>
              <a:rPr lang="en-GB" sz="1200" b="1">
                <a:solidFill>
                  <a:srgbClr val="000000"/>
                </a:solidFill>
                <a:latin typeface="Figtree"/>
                <a:ea typeface="Calibri"/>
                <a:cs typeface="Calibri"/>
              </a:rPr>
              <a:t>Consultation</a:t>
            </a:r>
            <a:endParaRPr kumimoji="0" lang="en-GB" sz="1200" b="1" i="0" u="none" strike="noStrike" kern="1200" cap="none" spc="0" normalizeH="0" baseline="0" noProof="0">
              <a:ln>
                <a:noFill/>
              </a:ln>
              <a:solidFill>
                <a:srgbClr val="000000"/>
              </a:solidFill>
              <a:effectLst/>
              <a:uLnTx/>
              <a:uFillTx/>
              <a:latin typeface="Figtree"/>
              <a:ea typeface="Calibri"/>
              <a:cs typeface="Calibri"/>
            </a:endParaRPr>
          </a:p>
        </p:txBody>
      </p:sp>
      <p:sp>
        <p:nvSpPr>
          <p:cNvPr id="44" name="Rectangle 17">
            <a:extLst>
              <a:ext uri="{FF2B5EF4-FFF2-40B4-BE49-F238E27FC236}">
                <a16:creationId xmlns:a16="http://schemas.microsoft.com/office/drawing/2014/main" id="{DCDF03ED-A5AE-B796-B8D8-B34CA707A03B}"/>
              </a:ext>
            </a:extLst>
          </p:cNvPr>
          <p:cNvSpPr/>
          <p:nvPr/>
        </p:nvSpPr>
        <p:spPr>
          <a:xfrm>
            <a:off x="8254599" y="5478630"/>
            <a:ext cx="2418595" cy="621368"/>
          </a:xfrm>
          <a:prstGeom prst="rect">
            <a:avLst/>
          </a:prstGeom>
          <a:solidFill>
            <a:srgbClr val="FF206E">
              <a:alpha val="25000"/>
            </a:srgbClr>
          </a:solidFill>
          <a:ln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Phase 1B </a:t>
            </a:r>
          </a:p>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rgbClr val="000000"/>
                </a:solidFill>
                <a:effectLst/>
                <a:uLnTx/>
                <a:uFillTx/>
                <a:latin typeface="Figtree"/>
                <a:ea typeface="Calibri" pitchFamily="34"/>
                <a:cs typeface="Calibri" pitchFamily="34"/>
              </a:rPr>
              <a:t>Development &amp; Testing</a:t>
            </a:r>
          </a:p>
        </p:txBody>
      </p:sp>
      <p:sp>
        <p:nvSpPr>
          <p:cNvPr id="45" name="Rectangle 17">
            <a:extLst>
              <a:ext uri="{FF2B5EF4-FFF2-40B4-BE49-F238E27FC236}">
                <a16:creationId xmlns:a16="http://schemas.microsoft.com/office/drawing/2014/main" id="{4844781B-B726-58E8-4DB4-35590A1F006D}"/>
              </a:ext>
            </a:extLst>
          </p:cNvPr>
          <p:cNvSpPr/>
          <p:nvPr/>
        </p:nvSpPr>
        <p:spPr>
          <a:xfrm>
            <a:off x="9487292" y="4798401"/>
            <a:ext cx="2237224" cy="621368"/>
          </a:xfrm>
          <a:prstGeom prst="rect">
            <a:avLst/>
          </a:prstGeom>
          <a:solidFill>
            <a:srgbClr val="FE357B"/>
          </a:solidFill>
          <a:ln w="57150" cap="flat">
            <a:noFill/>
            <a:prstDash val="solid"/>
          </a:ln>
        </p:spPr>
        <p:txBody>
          <a:bodyPr vert="horz" wrap="square" lIns="91440" tIns="45720" rIns="91440" bIns="45720" anchor="ctr" anchorCtr="1" compatLnSpc="1">
            <a:noAutofit/>
          </a:bodyPr>
          <a:lstStyle/>
          <a:p>
            <a:pPr marL="0" marR="0" lvl="0" indent="0" algn="ctr" defTabSz="914372"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GB" sz="1200" b="1" i="0" u="none" strike="noStrike" kern="1200" cap="none" spc="0" normalizeH="0" baseline="0" noProof="0">
                <a:ln>
                  <a:noFill/>
                </a:ln>
                <a:solidFill>
                  <a:schemeClr val="bg1"/>
                </a:solidFill>
                <a:effectLst/>
                <a:uLnTx/>
                <a:uFillTx/>
                <a:latin typeface="Figtree"/>
                <a:ea typeface="Calibri"/>
                <a:cs typeface="Calibri"/>
              </a:rPr>
              <a:t>Phase 1B Implementation</a:t>
            </a:r>
            <a:endParaRPr lang="en-GB" sz="1200" b="1" i="0" u="none" strike="noStrike" kern="1200" cap="none" spc="0" normalizeH="0" baseline="0" noProof="0">
              <a:ln>
                <a:noFill/>
              </a:ln>
              <a:solidFill>
                <a:schemeClr val="bg1"/>
              </a:solidFill>
              <a:effectLst/>
              <a:uLnTx/>
              <a:uFillTx/>
              <a:latin typeface="Figtree"/>
              <a:ea typeface="Calibri"/>
              <a:cs typeface="Calibri"/>
            </a:endParaRPr>
          </a:p>
          <a:p>
            <a:pPr algn="ctr" defTabSz="914372">
              <a:defRPr sz="1800" b="0" i="0" u="none" strike="noStrike" kern="0" cap="none" spc="0" baseline="0">
                <a:solidFill>
                  <a:srgbClr val="000000"/>
                </a:solidFill>
                <a:uFillTx/>
              </a:defRPr>
            </a:pPr>
            <a:r>
              <a:rPr lang="en-GB" sz="1200" b="1">
                <a:solidFill>
                  <a:schemeClr val="bg1"/>
                </a:solidFill>
                <a:latin typeface="Figtree"/>
                <a:ea typeface="Calibri"/>
                <a:cs typeface="Calibri"/>
              </a:rPr>
              <a:t>TBC </a:t>
            </a:r>
            <a:endParaRPr lang="en-GB" sz="1200" b="1" i="0" u="none" strike="noStrike" kern="0" cap="none" spc="0" normalizeH="0" baseline="0" noProof="0">
              <a:ln>
                <a:noFill/>
              </a:ln>
              <a:solidFill>
                <a:schemeClr val="bg1"/>
              </a:solidFill>
              <a:effectLst/>
              <a:uLnTx/>
              <a:uFillTx/>
              <a:latin typeface="Figtree"/>
              <a:ea typeface="Calibri" pitchFamily="34"/>
              <a:cs typeface="Calibri" pitchFamily="34"/>
            </a:endParaRPr>
          </a:p>
        </p:txBody>
      </p:sp>
      <p:sp>
        <p:nvSpPr>
          <p:cNvPr id="5" name="Rectangle 17">
            <a:extLst>
              <a:ext uri="{FF2B5EF4-FFF2-40B4-BE49-F238E27FC236}">
                <a16:creationId xmlns:a16="http://schemas.microsoft.com/office/drawing/2014/main" id="{4AA9922F-5512-BB7E-1F6C-6DFC641B1D7C}"/>
              </a:ext>
            </a:extLst>
          </p:cNvPr>
          <p:cNvSpPr/>
          <p:nvPr/>
        </p:nvSpPr>
        <p:spPr>
          <a:xfrm>
            <a:off x="2980750" y="4797853"/>
            <a:ext cx="1339937" cy="621368"/>
          </a:xfrm>
          <a:prstGeom prst="rect">
            <a:avLst/>
          </a:prstGeom>
          <a:solidFill>
            <a:srgbClr val="FFC7DB"/>
          </a:solidFill>
          <a:ln w="57150" cap="flat">
            <a:noFill/>
            <a:prstDash val="solid"/>
          </a:ln>
        </p:spPr>
        <p:txBody>
          <a:bodyPr vert="horz" wrap="square" lIns="91440" tIns="45720" rIns="91440" bIns="45720" anchor="ctr" anchorCtr="1" compatLnSpc="1">
            <a:noAutofit/>
          </a:bodyPr>
          <a:lstStyle/>
          <a:p>
            <a:pPr algn="ctr" defTabSz="914372">
              <a:defRPr sz="1800" b="0" i="0" u="none" strike="noStrike" kern="0" cap="none" spc="0" baseline="0">
                <a:solidFill>
                  <a:srgbClr val="000000"/>
                </a:solidFill>
                <a:uFillTx/>
              </a:defRPr>
            </a:pPr>
            <a:r>
              <a:rPr lang="en-GB" sz="1200" b="1">
                <a:solidFill>
                  <a:srgbClr val="0C0C0C"/>
                </a:solidFill>
                <a:latin typeface="Figtree"/>
                <a:ea typeface="Calibri"/>
                <a:cs typeface="Calibri"/>
              </a:rPr>
              <a:t>Government Response</a:t>
            </a:r>
            <a:endParaRPr lang="en-US">
              <a:solidFill>
                <a:srgbClr val="0C0C0C"/>
              </a:solidFill>
            </a:endParaRPr>
          </a:p>
        </p:txBody>
      </p:sp>
      <p:sp>
        <p:nvSpPr>
          <p:cNvPr id="12" name="TextBox 11">
            <a:extLst>
              <a:ext uri="{FF2B5EF4-FFF2-40B4-BE49-F238E27FC236}">
                <a16:creationId xmlns:a16="http://schemas.microsoft.com/office/drawing/2014/main" id="{4535B00B-F370-2296-4DCD-F53AE4870645}"/>
              </a:ext>
            </a:extLst>
          </p:cNvPr>
          <p:cNvSpPr txBox="1"/>
          <p:nvPr/>
        </p:nvSpPr>
        <p:spPr>
          <a:xfrm>
            <a:off x="7216205" y="-143282"/>
            <a:ext cx="3399692" cy="22599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46" name="TextBox 45">
            <a:extLst>
              <a:ext uri="{FF2B5EF4-FFF2-40B4-BE49-F238E27FC236}">
                <a16:creationId xmlns:a16="http://schemas.microsoft.com/office/drawing/2014/main" id="{4370F495-0D14-A3CE-22FC-8647BDEB4E37}"/>
              </a:ext>
            </a:extLst>
          </p:cNvPr>
          <p:cNvSpPr txBox="1"/>
          <p:nvPr/>
        </p:nvSpPr>
        <p:spPr>
          <a:xfrm>
            <a:off x="10863384" y="104204"/>
            <a:ext cx="1217897" cy="5014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882765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23AE2-45C3-19D4-E43E-EAD552357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D2E4E-F14D-7151-497D-E21DA7194D90}"/>
              </a:ext>
            </a:extLst>
          </p:cNvPr>
          <p:cNvSpPr>
            <a:spLocks noGrp="1"/>
          </p:cNvSpPr>
          <p:nvPr>
            <p:ph type="title"/>
          </p:nvPr>
        </p:nvSpPr>
        <p:spPr>
          <a:xfrm>
            <a:off x="415600" y="324935"/>
            <a:ext cx="11360800" cy="763600"/>
          </a:xfrm>
        </p:spPr>
        <p:txBody>
          <a:bodyPr>
            <a:normAutofit/>
          </a:bodyPr>
          <a:lstStyle/>
          <a:p>
            <a:r>
              <a:rPr lang="en-GB" sz="2400" b="1">
                <a:solidFill>
                  <a:srgbClr val="021E5E"/>
                </a:solidFill>
                <a:ea typeface="+mn-ea"/>
                <a:cs typeface="+mn-cs"/>
              </a:rPr>
              <a:t>Integrated Phase 1b Solution</a:t>
            </a:r>
            <a:r>
              <a:rPr lang="en-GB">
                <a:latin typeface="Roboto"/>
                <a:ea typeface="Roboto"/>
                <a:cs typeface="Roboto"/>
              </a:rPr>
              <a:t>  </a:t>
            </a:r>
            <a:endParaRPr lang="en-GB"/>
          </a:p>
        </p:txBody>
      </p:sp>
      <p:graphicFrame>
        <p:nvGraphicFramePr>
          <p:cNvPr id="5" name="Table 4">
            <a:extLst>
              <a:ext uri="{FF2B5EF4-FFF2-40B4-BE49-F238E27FC236}">
                <a16:creationId xmlns:a16="http://schemas.microsoft.com/office/drawing/2014/main" id="{9B87CA78-3F55-92D9-340E-EEAA70AC3F75}"/>
              </a:ext>
            </a:extLst>
          </p:cNvPr>
          <p:cNvGraphicFramePr>
            <a:graphicFrameLocks noGrp="1"/>
          </p:cNvGraphicFramePr>
          <p:nvPr>
            <p:extLst>
              <p:ext uri="{D42A27DB-BD31-4B8C-83A1-F6EECF244321}">
                <p14:modId xmlns:p14="http://schemas.microsoft.com/office/powerpoint/2010/main" val="1601175595"/>
              </p:ext>
            </p:extLst>
          </p:nvPr>
        </p:nvGraphicFramePr>
        <p:xfrm>
          <a:off x="282979" y="1356967"/>
          <a:ext cx="11587745" cy="5035595"/>
        </p:xfrm>
        <a:graphic>
          <a:graphicData uri="http://schemas.openxmlformats.org/drawingml/2006/table">
            <a:tbl>
              <a:tblPr/>
              <a:tblGrid>
                <a:gridCol w="1774227">
                  <a:extLst>
                    <a:ext uri="{9D8B030D-6E8A-4147-A177-3AD203B41FA5}">
                      <a16:colId xmlns:a16="http://schemas.microsoft.com/office/drawing/2014/main" val="2471027497"/>
                    </a:ext>
                  </a:extLst>
                </a:gridCol>
                <a:gridCol w="9813518">
                  <a:extLst>
                    <a:ext uri="{9D8B030D-6E8A-4147-A177-3AD203B41FA5}">
                      <a16:colId xmlns:a16="http://schemas.microsoft.com/office/drawing/2014/main" val="633791070"/>
                    </a:ext>
                  </a:extLst>
                </a:gridCol>
              </a:tblGrid>
              <a:tr h="484196">
                <a:tc>
                  <a:txBody>
                    <a:bodyPr/>
                    <a:lstStyle/>
                    <a:p>
                      <a:pPr algn="l" fontAlgn="auto">
                        <a:lnSpc>
                          <a:spcPts val="1950"/>
                        </a:lnSpc>
                        <a:buNone/>
                      </a:pPr>
                      <a:r>
                        <a:rPr lang="en-GB" sz="1400" b="1" i="0">
                          <a:solidFill>
                            <a:srgbClr val="FFFFFF"/>
                          </a:solidFill>
                          <a:effectLst/>
                          <a:latin typeface="Calibri"/>
                        </a:rPr>
                        <a:t>​Attributes</a:t>
                      </a:r>
                    </a:p>
                  </a:txBody>
                  <a:tcPr marL="62721" marR="62721" marT="31360" marB="3136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38F5"/>
                    </a:solidFill>
                  </a:tcPr>
                </a:tc>
                <a:tc>
                  <a:txBody>
                    <a:bodyPr/>
                    <a:lstStyle/>
                    <a:p>
                      <a:pPr algn="l" fontAlgn="base">
                        <a:lnSpc>
                          <a:spcPts val="1950"/>
                        </a:lnSpc>
                        <a:buNone/>
                      </a:pPr>
                      <a:r>
                        <a:rPr lang="en-GB" sz="1600" b="1" i="0">
                          <a:solidFill>
                            <a:srgbClr val="FFFFFF"/>
                          </a:solidFill>
                          <a:effectLst/>
                          <a:latin typeface="Calibri"/>
                        </a:rPr>
                        <a:t>Description</a:t>
                      </a:r>
                    </a:p>
                  </a:txBody>
                  <a:tcPr marL="62721" marR="62721" marT="31360" marB="3136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D38F5"/>
                    </a:solidFill>
                  </a:tcPr>
                </a:tc>
                <a:extLst>
                  <a:ext uri="{0D108BD9-81ED-4DB2-BD59-A6C34878D82A}">
                    <a16:rowId xmlns:a16="http://schemas.microsoft.com/office/drawing/2014/main" val="2026170556"/>
                  </a:ext>
                </a:extLst>
              </a:tr>
              <a:tr h="1175762">
                <a:tc>
                  <a:txBody>
                    <a:bodyPr/>
                    <a:lstStyle/>
                    <a:p>
                      <a:pPr marR="0" algn="l" rtl="0" fontAlgn="base">
                        <a:lnSpc>
                          <a:spcPts val="1950"/>
                        </a:lnSpc>
                        <a:spcBef>
                          <a:spcPts val="0"/>
                        </a:spcBef>
                        <a:spcAft>
                          <a:spcPts val="0"/>
                        </a:spcAft>
                        <a:buClr>
                          <a:srgbClr val="000000"/>
                        </a:buClr>
                        <a:buFont typeface="Arial"/>
                        <a:buNone/>
                      </a:pPr>
                      <a:r>
                        <a:rPr lang="en-GB" sz="1400" b="1" i="0" u="none" strike="noStrike" cap="none">
                          <a:solidFill>
                            <a:srgbClr val="000000"/>
                          </a:solidFill>
                          <a:effectLst/>
                          <a:latin typeface="Calibri"/>
                          <a:ea typeface="+mn-ea"/>
                          <a:cs typeface="+mn-cs"/>
                          <a:sym typeface="Arial"/>
                        </a:rPr>
                        <a:t>Features​</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rtl="0" eaLnBrk="1" fontAlgn="base" latinLnBrk="0" hangingPunct="1">
                        <a:lnSpc>
                          <a:spcPts val="1950"/>
                        </a:lnSpc>
                        <a:spcBef>
                          <a:spcPts val="0"/>
                        </a:spcBef>
                        <a:spcAft>
                          <a:spcPts val="0"/>
                        </a:spcAft>
                        <a:buClr>
                          <a:srgbClr val="000000"/>
                        </a:buClr>
                        <a:buSzTx/>
                        <a:buFont typeface="Arial" panose="020B0604020202020204" pitchFamily="34" charset="0"/>
                        <a:buChar char="•"/>
                      </a:pPr>
                      <a:r>
                        <a:rPr lang="en-US" sz="1400" b="0" i="0" u="none" strike="noStrike" cap="none">
                          <a:solidFill>
                            <a:srgbClr val="000000"/>
                          </a:solidFill>
                          <a:effectLst/>
                          <a:latin typeface="Calibri"/>
                          <a:ea typeface="+mn-ea"/>
                          <a:cs typeface="+mn-cs"/>
                          <a:sym typeface="Arial"/>
                        </a:rPr>
                        <a:t>RTI </a:t>
                      </a:r>
                      <a:r>
                        <a:rPr lang="en-US" sz="1400" b="0" i="0" u="none" strike="noStrike" cap="none">
                          <a:solidFill>
                            <a:srgbClr val="000000"/>
                          </a:solidFill>
                          <a:effectLst/>
                          <a:latin typeface="Calibri"/>
                          <a:ea typeface="+mn-ea"/>
                          <a:cs typeface="+mn-cs"/>
                        </a:rPr>
                        <a:t>User</a:t>
                      </a:r>
                      <a:r>
                        <a:rPr lang="en-US" sz="1400" b="0" i="0" u="none" strike="noStrike" cap="none" dirty="0">
                          <a:solidFill>
                            <a:srgbClr val="000000"/>
                          </a:solidFill>
                          <a:effectLst/>
                          <a:latin typeface="Calibri"/>
                          <a:ea typeface="+mn-ea"/>
                          <a:cs typeface="+mn-cs"/>
                          <a:sym typeface="Arial"/>
                        </a:rPr>
                        <a:t> </a:t>
                      </a:r>
                      <a:r>
                        <a:rPr lang="en-US" sz="1400" b="0" i="0" u="none" strike="noStrike" cap="none">
                          <a:solidFill>
                            <a:srgbClr val="000000"/>
                          </a:solidFill>
                          <a:effectLst/>
                          <a:latin typeface="Calibri"/>
                          <a:ea typeface="+mn-ea"/>
                          <a:cs typeface="+mn-cs"/>
                        </a:rPr>
                        <a:t>details held within CCS</a:t>
                      </a:r>
                      <a:r>
                        <a:rPr lang="en-US" sz="1400" b="0" i="0" u="none" strike="noStrike" cap="none">
                          <a:solidFill>
                            <a:srgbClr val="000000"/>
                          </a:solidFill>
                          <a:effectLst/>
                          <a:latin typeface="Calibri"/>
                          <a:ea typeface="+mn-ea"/>
                          <a:cs typeface="+mn-cs"/>
                          <a:sym typeface="Arial"/>
                        </a:rPr>
                        <a:t>: CCS accreditation will be sufficiently flexible to </a:t>
                      </a:r>
                      <a:r>
                        <a:rPr lang="en-US" sz="1400" b="0" i="0" u="none" strike="noStrike" cap="none" err="1">
                          <a:solidFill>
                            <a:srgbClr val="000000"/>
                          </a:solidFill>
                          <a:effectLst/>
                          <a:latin typeface="Calibri"/>
                          <a:ea typeface="+mn-ea"/>
                          <a:cs typeface="+mn-cs"/>
                          <a:sym typeface="Arial"/>
                        </a:rPr>
                        <a:t>recognise</a:t>
                      </a:r>
                      <a:r>
                        <a:rPr lang="en-US" sz="1400" b="0" i="0" u="none" strike="noStrike" cap="none">
                          <a:solidFill>
                            <a:srgbClr val="000000"/>
                          </a:solidFill>
                          <a:effectLst/>
                          <a:latin typeface="Calibri"/>
                          <a:ea typeface="+mn-ea"/>
                          <a:cs typeface="+mn-cs"/>
                          <a:sym typeface="Arial"/>
                        </a:rPr>
                        <a:t> the level of risk associated with </a:t>
                      </a:r>
                      <a:r>
                        <a:rPr lang="en-US" sz="1400" b="0" i="0" u="none" strike="noStrike" cap="none">
                          <a:solidFill>
                            <a:srgbClr val="000000"/>
                          </a:solidFill>
                          <a:effectLst/>
                          <a:latin typeface="Calibri"/>
                          <a:ea typeface="+mn-ea"/>
                          <a:cs typeface="+mn-cs"/>
                        </a:rPr>
                        <a:t>data being accessed.</a:t>
                      </a:r>
                      <a:endParaRPr lang="en-US" sz="1400" b="0" i="0" u="none" strike="noStrike" cap="none" err="1">
                        <a:solidFill>
                          <a:srgbClr val="000000"/>
                        </a:solidFill>
                        <a:effectLst/>
                        <a:latin typeface="Calibri"/>
                        <a:ea typeface="+mn-ea"/>
                        <a:cs typeface="+mn-cs"/>
                        <a:sym typeface="Arial"/>
                      </a:endParaRPr>
                    </a:p>
                    <a:p>
                      <a:pPr marL="285750" marR="0" lvl="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​Supplier and RTI User Registers integrated into CCS Registry / Directory</a:t>
                      </a:r>
                      <a:r>
                        <a:rPr lang="en-GB" sz="1400" b="0" i="0" u="none" strike="noStrike" cap="none">
                          <a:solidFill>
                            <a:srgbClr val="000000"/>
                          </a:solidFill>
                          <a:effectLst/>
                          <a:latin typeface="Calibri"/>
                          <a:ea typeface="+mn-ea"/>
                          <a:cs typeface="+mn-cs"/>
                        </a:rPr>
                        <a:t>.</a:t>
                      </a:r>
                      <a:endParaRPr lang="en-GB" sz="1400" b="0" i="0" u="none" strike="noStrike" cap="none">
                        <a:solidFill>
                          <a:srgbClr val="000000"/>
                        </a:solidFill>
                        <a:effectLst/>
                        <a:latin typeface="Calibri"/>
                        <a:ea typeface="+mn-ea"/>
                        <a:cs typeface="+mn-cs"/>
                        <a:sym typeface="Arial"/>
                      </a:endParaRPr>
                    </a:p>
                    <a:p>
                      <a:pPr marL="285750" marR="0" lvl="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Consent recorded centrally in CCS with Supplier verifying customer account</a:t>
                      </a:r>
                      <a:r>
                        <a:rPr lang="en-GB" sz="1400" b="0" i="0" u="none" strike="noStrike" cap="none">
                          <a:solidFill>
                            <a:srgbClr val="000000"/>
                          </a:solidFill>
                          <a:effectLst/>
                          <a:latin typeface="Calibri"/>
                          <a:ea typeface="+mn-ea"/>
                          <a:cs typeface="+mn-cs"/>
                        </a:rPr>
                        <a:t>.</a:t>
                      </a:r>
                      <a:r>
                        <a:rPr lang="en-GB" sz="1400" b="0" i="0" u="none" strike="noStrike" cap="none">
                          <a:solidFill>
                            <a:srgbClr val="000000"/>
                          </a:solidFill>
                          <a:effectLst/>
                          <a:latin typeface="Calibri"/>
                          <a:ea typeface="+mn-ea"/>
                          <a:cs typeface="+mn-cs"/>
                          <a:sym typeface="Arial"/>
                        </a:rPr>
                        <a:t> ​</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1238228"/>
                  </a:ext>
                </a:extLst>
              </a:tr>
              <a:tr h="894592">
                <a:tc>
                  <a:txBody>
                    <a:bodyPr/>
                    <a:lstStyle/>
                    <a:p>
                      <a:pPr marR="0" algn="l" rtl="0" fontAlgn="base">
                        <a:lnSpc>
                          <a:spcPts val="1950"/>
                        </a:lnSpc>
                        <a:spcBef>
                          <a:spcPts val="0"/>
                        </a:spcBef>
                        <a:spcAft>
                          <a:spcPts val="0"/>
                        </a:spcAft>
                        <a:buClr>
                          <a:srgbClr val="000000"/>
                        </a:buClr>
                        <a:buFont typeface="Arial"/>
                        <a:buNone/>
                      </a:pPr>
                      <a:r>
                        <a:rPr lang="en-GB" sz="1400" b="1" i="0" u="none" strike="noStrike" cap="none">
                          <a:solidFill>
                            <a:srgbClr val="000000"/>
                          </a:solidFill>
                          <a:effectLst/>
                          <a:latin typeface="Calibri"/>
                          <a:ea typeface="+mn-ea"/>
                          <a:cs typeface="+mn-cs"/>
                          <a:sym typeface="Arial"/>
                        </a:rPr>
                        <a:t>Governance</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Aligns with Ofgem direction to deliver a centralised consent solution, avoiding fragmentation and inconsistent consent models</a:t>
                      </a:r>
                      <a:r>
                        <a:rPr lang="en-GB" sz="1400" b="0" i="0" u="none" strike="noStrike" cap="none">
                          <a:solidFill>
                            <a:srgbClr val="000000"/>
                          </a:solidFill>
                          <a:effectLst/>
                          <a:latin typeface="Calibri"/>
                          <a:ea typeface="+mn-ea"/>
                          <a:cs typeface="+mn-cs"/>
                        </a:rPr>
                        <a:t>.</a:t>
                      </a:r>
                      <a:endParaRPr lang="en-GB" sz="1400" b="0" i="0" u="none" strike="noStrike" cap="none">
                        <a:solidFill>
                          <a:srgbClr val="000000"/>
                        </a:solidFill>
                        <a:effectLst/>
                        <a:latin typeface="Calibri"/>
                        <a:ea typeface="+mn-ea"/>
                        <a:cs typeface="+mn-cs"/>
                        <a:sym typeface="Arial"/>
                      </a:endParaRPr>
                    </a:p>
                    <a:p>
                      <a:pPr marL="285750" marR="0" lvl="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Aligns with the approach set out within the Digitalisation Framework, using the CCS infrastructure to support delivery of smart data initiatives</a:t>
                      </a:r>
                      <a:r>
                        <a:rPr lang="en-GB" sz="1400" b="0" i="0" u="none" strike="noStrike" cap="none">
                          <a:solidFill>
                            <a:srgbClr val="000000"/>
                          </a:solidFill>
                          <a:effectLst/>
                          <a:latin typeface="Calibri"/>
                          <a:ea typeface="+mn-ea"/>
                          <a:cs typeface="+mn-cs"/>
                        </a:rPr>
                        <a:t>.</a:t>
                      </a:r>
                      <a:endParaRPr lang="en-GB" sz="1400" b="0" i="0" u="none" strike="noStrike" cap="none">
                        <a:solidFill>
                          <a:srgbClr val="000000"/>
                        </a:solidFill>
                        <a:effectLst/>
                        <a:latin typeface="Calibri"/>
                        <a:ea typeface="+mn-ea"/>
                        <a:cs typeface="+mn-cs"/>
                        <a:sym typeface="Arial"/>
                      </a:endParaRP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6724303"/>
                  </a:ext>
                </a:extLst>
              </a:tr>
              <a:tr h="894592">
                <a:tc>
                  <a:txBody>
                    <a:bodyPr/>
                    <a:lstStyle/>
                    <a:p>
                      <a:pPr marR="0" algn="l" rtl="0" fontAlgn="base">
                        <a:lnSpc>
                          <a:spcPts val="1950"/>
                        </a:lnSpc>
                        <a:spcBef>
                          <a:spcPts val="0"/>
                        </a:spcBef>
                        <a:spcAft>
                          <a:spcPts val="0"/>
                        </a:spcAft>
                        <a:buClr>
                          <a:srgbClr val="000000"/>
                        </a:buClr>
                        <a:buFont typeface="Arial"/>
                        <a:buNone/>
                      </a:pPr>
                      <a:r>
                        <a:rPr lang="en-GB" sz="1400" b="1" i="0" u="none" strike="noStrike" cap="none">
                          <a:solidFill>
                            <a:srgbClr val="000000"/>
                          </a:solidFill>
                          <a:effectLst/>
                          <a:latin typeface="Calibri"/>
                          <a:ea typeface="+mn-ea"/>
                          <a:cs typeface="+mn-cs"/>
                          <a:sym typeface="Arial"/>
                        </a:rPr>
                        <a:t>Benefits​</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Centralises consent mechanism ​</a:t>
                      </a:r>
                      <a:r>
                        <a:rPr lang="en-GB" sz="1400" b="0" i="0" u="none" strike="noStrike" cap="none">
                          <a:solidFill>
                            <a:srgbClr val="000000"/>
                          </a:solidFill>
                          <a:effectLst/>
                          <a:latin typeface="Calibri"/>
                          <a:ea typeface="+mn-ea"/>
                          <a:cs typeface="+mn-cs"/>
                        </a:rPr>
                        <a:t>with a single directory / registry providing visibility of tariff and other energy data available.</a:t>
                      </a:r>
                      <a:endParaRPr lang="en-GB" sz="1400" b="0" i="0" u="none" strike="noStrike" cap="none">
                        <a:solidFill>
                          <a:srgbClr val="000000"/>
                        </a:solidFill>
                        <a:effectLst/>
                        <a:latin typeface="Calibri"/>
                        <a:ea typeface="+mn-ea"/>
                        <a:cs typeface="+mn-cs"/>
                        <a:sym typeface="Arial"/>
                      </a:endParaRPr>
                    </a:p>
                    <a:p>
                      <a:pPr marL="285750" marR="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Single consent implementation for Suppliers</a:t>
                      </a:r>
                      <a:r>
                        <a:rPr lang="en-GB" sz="1400" b="0" i="0" u="none" strike="noStrike" cap="none">
                          <a:solidFill>
                            <a:srgbClr val="000000"/>
                          </a:solidFill>
                          <a:effectLst/>
                          <a:latin typeface="Calibri"/>
                          <a:ea typeface="+mn-ea"/>
                          <a:cs typeface="+mn-cs"/>
                        </a:rPr>
                        <a:t>.</a:t>
                      </a:r>
                      <a:endParaRPr lang="en-GB" sz="1400" b="0" i="0" u="none" strike="noStrike" cap="none">
                        <a:solidFill>
                          <a:srgbClr val="000000"/>
                        </a:solidFill>
                        <a:effectLst/>
                        <a:latin typeface="Calibri"/>
                        <a:ea typeface="+mn-ea"/>
                        <a:cs typeface="+mn-cs"/>
                        <a:sym typeface="Arial"/>
                      </a:endParaRPr>
                    </a:p>
                    <a:p>
                      <a:pPr marL="285750" marR="0" lvl="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Single solution and access agreement for RTI Users wishing to access tariff and HH </a:t>
                      </a:r>
                      <a:r>
                        <a:rPr lang="en-GB" sz="1400" b="0" i="0" u="none" strike="noStrike" cap="none">
                          <a:solidFill>
                            <a:srgbClr val="000000"/>
                          </a:solidFill>
                          <a:effectLst/>
                          <a:latin typeface="Calibri"/>
                          <a:ea typeface="+mn-ea"/>
                          <a:cs typeface="+mn-cs"/>
                        </a:rPr>
                        <a:t>metered data.</a:t>
                      </a:r>
                      <a:endParaRPr lang="en-GB" sz="1400" b="0" i="0" u="none" strike="noStrike" cap="none">
                        <a:solidFill>
                          <a:srgbClr val="000000"/>
                        </a:solidFill>
                        <a:effectLst/>
                        <a:latin typeface="Calibri"/>
                        <a:ea typeface="+mn-ea"/>
                        <a:cs typeface="+mn-cs"/>
                        <a:sym typeface="Arial"/>
                      </a:endParaRP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1785464"/>
                  </a:ext>
                </a:extLst>
              </a:tr>
              <a:tr h="613423">
                <a:tc>
                  <a:txBody>
                    <a:bodyPr/>
                    <a:lstStyle/>
                    <a:p>
                      <a:pPr marR="0" algn="l" rtl="0" fontAlgn="base">
                        <a:lnSpc>
                          <a:spcPts val="1950"/>
                        </a:lnSpc>
                        <a:spcBef>
                          <a:spcPts val="0"/>
                        </a:spcBef>
                        <a:spcAft>
                          <a:spcPts val="0"/>
                        </a:spcAft>
                        <a:buClr>
                          <a:srgbClr val="000000"/>
                        </a:buClr>
                        <a:buFont typeface="Arial"/>
                        <a:buNone/>
                      </a:pPr>
                      <a:r>
                        <a:rPr lang="en-GB" sz="1400" b="1" i="0" u="none" strike="noStrike" cap="none">
                          <a:solidFill>
                            <a:srgbClr val="000000"/>
                          </a:solidFill>
                          <a:effectLst/>
                          <a:latin typeface="Calibri"/>
                          <a:ea typeface="+mn-ea"/>
                          <a:cs typeface="+mn-cs"/>
                          <a:sym typeface="Arial"/>
                        </a:rPr>
                        <a:t>Costs​</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Enables Suppliers to build the consent arrangements once​​ with no migration requirements</a:t>
                      </a:r>
                      <a:r>
                        <a:rPr lang="en-GB" sz="1400" b="0" i="0" u="none" strike="noStrike" cap="none">
                          <a:solidFill>
                            <a:srgbClr val="000000"/>
                          </a:solidFill>
                          <a:effectLst/>
                          <a:latin typeface="Calibri"/>
                          <a:ea typeface="+mn-ea"/>
                          <a:cs typeface="+mn-cs"/>
                        </a:rPr>
                        <a:t>.</a:t>
                      </a:r>
                      <a:endParaRPr lang="en-GB" sz="1400" b="0" i="0" u="none" strike="noStrike" cap="none">
                        <a:solidFill>
                          <a:srgbClr val="000000"/>
                        </a:solidFill>
                        <a:effectLst/>
                        <a:latin typeface="Calibri"/>
                        <a:ea typeface="+mn-ea"/>
                        <a:cs typeface="+mn-cs"/>
                        <a:sym typeface="Arial"/>
                      </a:endParaRPr>
                    </a:p>
                    <a:p>
                      <a:pPr marL="285750" marR="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​Utilises the central consent solution, minimising central delivery effort and cost.</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0324988"/>
                  </a:ext>
                </a:extLst>
              </a:tr>
              <a:tr h="973030">
                <a:tc>
                  <a:txBody>
                    <a:bodyPr/>
                    <a:lstStyle/>
                    <a:p>
                      <a:pPr marR="0" algn="l" rtl="0" fontAlgn="base">
                        <a:lnSpc>
                          <a:spcPts val="1950"/>
                        </a:lnSpc>
                        <a:spcBef>
                          <a:spcPts val="0"/>
                        </a:spcBef>
                        <a:spcAft>
                          <a:spcPts val="0"/>
                        </a:spcAft>
                        <a:buClr>
                          <a:srgbClr val="000000"/>
                        </a:buClr>
                        <a:buFont typeface="Arial"/>
                        <a:buNone/>
                      </a:pPr>
                      <a:r>
                        <a:rPr lang="en-GB" sz="1400" b="1" i="0" u="none" strike="noStrike" cap="none">
                          <a:solidFill>
                            <a:srgbClr val="000000"/>
                          </a:solidFill>
                          <a:effectLst/>
                          <a:latin typeface="Calibri"/>
                          <a:ea typeface="+mn-ea"/>
                          <a:cs typeface="+mn-cs"/>
                          <a:sym typeface="Arial"/>
                        </a:rPr>
                        <a:t>Timeframe​</a:t>
                      </a: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TI Phase 1a: February 2027 Public Tariff Pricing Data</a:t>
                      </a:r>
                      <a:r>
                        <a:rPr lang="en-GB" sz="1400" b="0" i="0" u="none" strike="noStrike" cap="none">
                          <a:solidFill>
                            <a:srgbClr val="000000"/>
                          </a:solidFill>
                          <a:effectLst/>
                          <a:latin typeface="Calibri"/>
                          <a:ea typeface="+mn-ea"/>
                          <a:cs typeface="+mn-cs"/>
                        </a:rPr>
                        <a:t>.</a:t>
                      </a:r>
                      <a:endParaRPr lang="en-GB" sz="1400" b="0" i="0" u="none" strike="noStrike" cap="none">
                        <a:solidFill>
                          <a:srgbClr val="000000"/>
                        </a:solidFill>
                        <a:effectLst/>
                        <a:latin typeface="Calibri"/>
                        <a:ea typeface="+mn-ea"/>
                        <a:cs typeface="+mn-cs"/>
                        <a:sym typeface="Arial"/>
                      </a:endParaRPr>
                    </a:p>
                    <a:p>
                      <a:pPr marL="285750" marR="0" indent="-285750" algn="l" rtl="0" fontAlgn="base">
                        <a:lnSpc>
                          <a:spcPts val="1950"/>
                        </a:lnSpc>
                        <a:spcBef>
                          <a:spcPts val="0"/>
                        </a:spcBef>
                        <a:spcAft>
                          <a:spcPts val="0"/>
                        </a:spcAft>
                        <a:buClr>
                          <a:srgbClr val="000000"/>
                        </a:buClr>
                        <a:buFont typeface="Arial" panose="020B0604020202020204" pitchFamily="34" charset="0"/>
                        <a:buChar char="•"/>
                      </a:pPr>
                      <a:r>
                        <a:rPr lang="en-GB" sz="1400" b="0" i="0" u="none" strike="noStrike" cap="none">
                          <a:solidFill>
                            <a:srgbClr val="000000"/>
                          </a:solidFill>
                          <a:effectLst/>
                          <a:latin typeface="Calibri"/>
                          <a:ea typeface="+mn-ea"/>
                          <a:cs typeface="+mn-cs"/>
                          <a:sym typeface="Arial"/>
                        </a:rPr>
                        <a:t>TI / CCS Phase 1b: </a:t>
                      </a:r>
                      <a:r>
                        <a:rPr lang="en-GB" sz="1400" b="0" i="0" u="none" strike="noStrike" cap="none">
                          <a:solidFill>
                            <a:srgbClr val="000000"/>
                          </a:solidFill>
                          <a:effectLst/>
                          <a:latin typeface="Calibri"/>
                          <a:ea typeface="+mn-ea"/>
                          <a:cs typeface="+mn-cs"/>
                        </a:rPr>
                        <a:t>implementation TBC.</a:t>
                      </a:r>
                      <a:endParaRPr lang="en-GB" sz="1400" b="0" i="0" u="none" strike="noStrike" cap="none">
                        <a:solidFill>
                          <a:srgbClr val="000000"/>
                        </a:solidFill>
                        <a:effectLst/>
                        <a:latin typeface="Calibri"/>
                        <a:ea typeface="+mn-ea"/>
                        <a:cs typeface="+mn-cs"/>
                        <a:sym typeface="Arial"/>
                      </a:endParaRPr>
                    </a:p>
                  </a:txBody>
                  <a:tcPr marL="62721" marR="62721" marT="31360" marB="313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8107673"/>
                  </a:ext>
                </a:extLst>
              </a:tr>
            </a:tbl>
          </a:graphicData>
        </a:graphic>
      </p:graphicFrame>
    </p:spTree>
    <p:extLst>
      <p:ext uri="{BB962C8B-B14F-4D97-AF65-F5344CB8AC3E}">
        <p14:creationId xmlns:p14="http://schemas.microsoft.com/office/powerpoint/2010/main" val="138397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
          <a:extLst>
            <a:ext uri="{FF2B5EF4-FFF2-40B4-BE49-F238E27FC236}">
              <a16:creationId xmlns:a16="http://schemas.microsoft.com/office/drawing/2014/main" id="{FF5AE0F0-CDDB-4B50-EF1A-1D93D0508780}"/>
            </a:ext>
          </a:extLst>
        </p:cNvPr>
        <p:cNvGrpSpPr/>
        <p:nvPr/>
      </p:nvGrpSpPr>
      <p:grpSpPr>
        <a:xfrm>
          <a:off x="0" y="0"/>
          <a:ext cx="0" cy="0"/>
          <a:chOff x="0" y="0"/>
          <a:chExt cx="0" cy="0"/>
        </a:xfrm>
      </p:grpSpPr>
      <p:sp>
        <p:nvSpPr>
          <p:cNvPr id="81" name="Google Shape;81;p16">
            <a:extLst>
              <a:ext uri="{FF2B5EF4-FFF2-40B4-BE49-F238E27FC236}">
                <a16:creationId xmlns:a16="http://schemas.microsoft.com/office/drawing/2014/main" id="{6ACBA9B8-EC45-3A78-96E9-C8E1669E5A2C}"/>
              </a:ext>
            </a:extLst>
          </p:cNvPr>
          <p:cNvSpPr/>
          <p:nvPr/>
        </p:nvSpPr>
        <p:spPr>
          <a:xfrm>
            <a:off x="-1" y="-28136"/>
            <a:ext cx="12181433"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Outfit" pitchFamily="2" charset="0"/>
              <a:ea typeface="+mn-ea"/>
              <a:cs typeface="+mn-cs"/>
            </a:endParaRPr>
          </a:p>
        </p:txBody>
      </p:sp>
      <p:pic>
        <p:nvPicPr>
          <p:cNvPr id="83" name="Google Shape;83;p16">
            <a:extLst>
              <a:ext uri="{FF2B5EF4-FFF2-40B4-BE49-F238E27FC236}">
                <a16:creationId xmlns:a16="http://schemas.microsoft.com/office/drawing/2014/main" id="{1BDAA82F-0D06-576E-7B86-960F940B7819}"/>
              </a:ext>
            </a:extLst>
          </p:cNvPr>
          <p:cNvPicPr preferRelativeResize="0"/>
          <p:nvPr/>
        </p:nvPicPr>
        <p:blipFill>
          <a:blip r:embed="rId3">
            <a:alphaModFix/>
          </a:blip>
          <a:stretch>
            <a:fillRect/>
          </a:stretch>
        </p:blipFill>
        <p:spPr>
          <a:xfrm>
            <a:off x="10325597" y="269667"/>
            <a:ext cx="1484268" cy="285867"/>
          </a:xfrm>
          <a:prstGeom prst="rect">
            <a:avLst/>
          </a:prstGeom>
          <a:noFill/>
          <a:ln>
            <a:noFill/>
          </a:ln>
        </p:spPr>
      </p:pic>
      <p:sp>
        <p:nvSpPr>
          <p:cNvPr id="22" name="Google Shape;65;p14">
            <a:extLst>
              <a:ext uri="{FF2B5EF4-FFF2-40B4-BE49-F238E27FC236}">
                <a16:creationId xmlns:a16="http://schemas.microsoft.com/office/drawing/2014/main" id="{6A52BA59-69B0-4456-E459-F467FC7BEA87}"/>
              </a:ext>
            </a:extLst>
          </p:cNvPr>
          <p:cNvSpPr txBox="1"/>
          <p:nvPr/>
        </p:nvSpPr>
        <p:spPr>
          <a:xfrm>
            <a:off x="164247" y="158192"/>
            <a:ext cx="5071141" cy="541646"/>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1E5E"/>
                </a:solidFill>
                <a:effectLst/>
                <a:uLnTx/>
                <a:uFillTx/>
                <a:latin typeface="Outfit" pitchFamily="2" charset="0"/>
                <a:ea typeface="Outfit"/>
                <a:cs typeface="Outfit"/>
                <a:sym typeface="Playfair Display"/>
              </a:rPr>
              <a:t>Next Steps</a:t>
            </a:r>
            <a:endParaRPr kumimoji="0" lang="en-GB" sz="2400" b="1" i="0" u="none" strike="noStrike" kern="1200" cap="none" spc="0" normalizeH="0" baseline="0" noProof="0">
              <a:ln>
                <a:noFill/>
              </a:ln>
              <a:solidFill>
                <a:srgbClr val="021E5E"/>
              </a:solidFill>
              <a:effectLst/>
              <a:uLnTx/>
              <a:uFillTx/>
              <a:latin typeface="Outfit" pitchFamily="2" charset="0"/>
              <a:ea typeface="Outfit"/>
              <a:cs typeface="Outfit"/>
              <a:sym typeface="Outfit"/>
            </a:endParaRPr>
          </a:p>
        </p:txBody>
      </p:sp>
      <p:sp>
        <p:nvSpPr>
          <p:cNvPr id="54" name="Rectangle 53">
            <a:extLst>
              <a:ext uri="{FF2B5EF4-FFF2-40B4-BE49-F238E27FC236}">
                <a16:creationId xmlns:a16="http://schemas.microsoft.com/office/drawing/2014/main" id="{37BED153-DEF5-E864-602A-09EECCC63B02}"/>
              </a:ext>
            </a:extLst>
          </p:cNvPr>
          <p:cNvSpPr/>
          <p:nvPr/>
        </p:nvSpPr>
        <p:spPr>
          <a:xfrm>
            <a:off x="235988" y="983391"/>
            <a:ext cx="11573877" cy="3827147"/>
          </a:xfrm>
          <a:prstGeom prst="rect">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914400" rtl="0" eaLnBrk="1" fontAlgn="auto" latinLnBrk="0" hangingPunct="1">
              <a:lnSpc>
                <a:spcPct val="100000"/>
              </a:lnSpc>
              <a:spcBef>
                <a:spcPts val="800"/>
              </a:spcBef>
              <a:spcAft>
                <a:spcPts val="800"/>
              </a:spcAft>
              <a:buClr>
                <a:srgbClr val="4D38F5"/>
              </a:buClr>
              <a:buSzTx/>
              <a:buFont typeface="Wingdings" pitchFamily="2" charset="2"/>
              <a:buChar char="§"/>
              <a:tabLst/>
              <a:defRPr/>
            </a:pPr>
            <a:r>
              <a:rPr kumimoji="0" lang="en-GB" sz="1600" b="1" i="0" u="none" strike="noStrike" kern="1200" cap="none" spc="0" normalizeH="0" baseline="0" noProof="0">
                <a:ln>
                  <a:noFill/>
                </a:ln>
                <a:solidFill>
                  <a:srgbClr val="000000"/>
                </a:solidFill>
                <a:effectLst/>
                <a:uLnTx/>
                <a:uFillTx/>
                <a:latin typeface="Outfit" pitchFamily="2" charset="0"/>
                <a:ea typeface="+mn-ea"/>
                <a:cs typeface="+mn-cs"/>
              </a:rPr>
              <a:t>Definition of TI Consent Solution</a:t>
            </a:r>
          </a:p>
          <a:p>
            <a:pPr marL="742950" marR="0" lvl="1" indent="-285750" algn="l" defTabSz="914400" rtl="0" eaLnBrk="1" fontAlgn="auto" latinLnBrk="0" hangingPunct="1">
              <a:lnSpc>
                <a:spcPct val="100000"/>
              </a:lnSpc>
              <a:spcBef>
                <a:spcPts val="800"/>
              </a:spcBef>
              <a:spcAft>
                <a:spcPts val="800"/>
              </a:spcAft>
              <a:buClr>
                <a:srgbClr val="4D38F5"/>
              </a:buClr>
              <a:buSzTx/>
              <a:buFont typeface="Wingdings" pitchFamily="2" charset="2"/>
              <a:buChar char="§"/>
              <a:tabLst/>
              <a:defRPr/>
            </a:pPr>
            <a:r>
              <a:rPr kumimoji="0" lang="en-GB" sz="1600" b="0" i="0" u="none" strike="noStrike" kern="1200" cap="none" spc="0" normalizeH="0" baseline="0" noProof="0">
                <a:ln>
                  <a:noFill/>
                </a:ln>
                <a:solidFill>
                  <a:srgbClr val="000000"/>
                </a:solidFill>
                <a:effectLst/>
                <a:uLnTx/>
                <a:uFillTx/>
                <a:latin typeface="Outfit"/>
              </a:rPr>
              <a:t>End to end customer journey to be mapped – recognising the different policy position regarding consent for access to tariff data versus consumption data (account holder versus occupier). </a:t>
            </a:r>
            <a:r>
              <a:rPr lang="en-GB" sz="1600">
                <a:solidFill>
                  <a:srgbClr val="000000"/>
                </a:solidFill>
                <a:latin typeface="Outfit"/>
              </a:rPr>
              <a:t>This element of the design is dependent on current CCS activities considering legal and ICO positions regarding granting of consent.</a:t>
            </a:r>
          </a:p>
          <a:p>
            <a:pPr marL="742950" marR="0" lvl="1" indent="-285750" algn="l" defTabSz="914400" rtl="0" eaLnBrk="1" fontAlgn="auto" latinLnBrk="0" hangingPunct="1">
              <a:lnSpc>
                <a:spcPct val="100000"/>
              </a:lnSpc>
              <a:spcBef>
                <a:spcPts val="800"/>
              </a:spcBef>
              <a:spcAft>
                <a:spcPts val="800"/>
              </a:spcAft>
              <a:buClr>
                <a:srgbClr val="4D38F5"/>
              </a:buClr>
              <a:buSzTx/>
              <a:buFont typeface="Wingdings" pitchFamily="2" charset="2"/>
              <a:buChar char="§"/>
              <a:tabLst/>
              <a:defRPr/>
            </a:pPr>
            <a:r>
              <a:rPr lang="en-GB" sz="1600">
                <a:solidFill>
                  <a:srgbClr val="000000"/>
                </a:solidFill>
                <a:latin typeface="Outfit" pitchFamily="2" charset="0"/>
              </a:rPr>
              <a:t>Existing TI solution is based on energy suppliers confirming the consumer is the account holder by logging into their energy account. Consideration on how the CCS technical solution can incorporate this element within the overall design.</a:t>
            </a:r>
          </a:p>
          <a:p>
            <a:pPr marL="742950" lvl="1" indent="-285750">
              <a:spcBef>
                <a:spcPts val="800"/>
              </a:spcBef>
              <a:spcAft>
                <a:spcPts val="800"/>
              </a:spcAft>
              <a:buClr>
                <a:srgbClr val="4D38F5"/>
              </a:buClr>
              <a:buFont typeface="Wingdings" pitchFamily="2" charset="2"/>
              <a:buChar char="§"/>
              <a:defRPr/>
            </a:pPr>
            <a:r>
              <a:rPr lang="en-GB" sz="1600">
                <a:solidFill>
                  <a:srgbClr val="000000"/>
                </a:solidFill>
                <a:latin typeface="Outfit"/>
              </a:rPr>
              <a:t>Supplier and RTI User requirements to be defined and included within legal drafting – interaction between TI and CCS legal drafting to be considered.</a:t>
            </a:r>
          </a:p>
          <a:p>
            <a:pPr marL="742950" lvl="1" indent="-285750">
              <a:spcBef>
                <a:spcPts val="800"/>
              </a:spcBef>
              <a:spcAft>
                <a:spcPts val="800"/>
              </a:spcAft>
              <a:buClr>
                <a:srgbClr val="4D38F5"/>
              </a:buClr>
              <a:buFont typeface="Wingdings" pitchFamily="2" charset="2"/>
              <a:buChar char="§"/>
              <a:defRPr/>
            </a:pPr>
            <a:r>
              <a:rPr lang="en-GB" sz="1600">
                <a:solidFill>
                  <a:srgbClr val="000000"/>
                </a:solidFill>
                <a:latin typeface="Outfit"/>
              </a:rPr>
              <a:t>Definition of accreditation requirements and how these will flex depending on the data being accessed within the CCS arrangements – starting point is to ensure the policy position developed through the TI solution development is reflected.</a:t>
            </a:r>
            <a:endParaRPr lang="en-GB" sz="1600" b="0" i="0" u="none" strike="noStrike" kern="1200" cap="none" spc="0" normalizeH="0" baseline="0" noProof="0">
              <a:ln>
                <a:noFill/>
              </a:ln>
              <a:solidFill>
                <a:srgbClr val="000000"/>
              </a:solidFill>
              <a:effectLst/>
              <a:uLnTx/>
              <a:uFillTx/>
              <a:latin typeface="Outfit"/>
            </a:endParaRPr>
          </a:p>
        </p:txBody>
      </p:sp>
      <p:sp>
        <p:nvSpPr>
          <p:cNvPr id="2" name="TextBox 29">
            <a:extLst>
              <a:ext uri="{FF2B5EF4-FFF2-40B4-BE49-F238E27FC236}">
                <a16:creationId xmlns:a16="http://schemas.microsoft.com/office/drawing/2014/main" id="{C1603FBA-E338-1C52-34EC-316A831D8B15}"/>
              </a:ext>
            </a:extLst>
          </p:cNvPr>
          <p:cNvSpPr txBox="1"/>
          <p:nvPr/>
        </p:nvSpPr>
        <p:spPr>
          <a:xfrm>
            <a:off x="260453" y="5009268"/>
            <a:ext cx="11548272" cy="1340855"/>
          </a:xfrm>
          <a:prstGeom prst="rect">
            <a:avLst/>
          </a:prstGeom>
          <a:solidFill>
            <a:srgbClr val="4D38F5">
              <a:alpha val="11000"/>
            </a:srgbClr>
          </a:solidFill>
          <a:ln w="28575">
            <a:solidFill>
              <a:schemeClr val="accent1"/>
            </a:solidFill>
          </a:ln>
        </p:spPr>
        <p:txBody>
          <a:bodyPr wrap="square" lIns="120000" tIns="45720" rIns="91440" bIns="45720" anchor="ctr">
            <a:no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8255" lvl="1" defTabSz="1219170">
              <a:spcBef>
                <a:spcPts val="500"/>
              </a:spcBef>
              <a:spcAft>
                <a:spcPts val="500"/>
              </a:spcAft>
              <a:buClr>
                <a:srgbClr val="000000"/>
              </a:buClr>
            </a:pPr>
            <a:r>
              <a:rPr lang="en-GB" sz="1600" b="1" kern="0">
                <a:solidFill>
                  <a:srgbClr val="000000"/>
                </a:solidFill>
                <a:latin typeface="Outfit"/>
                <a:cs typeface="Arial"/>
                <a:sym typeface="Arial"/>
              </a:rPr>
              <a:t>Views requested from working group members on:</a:t>
            </a:r>
            <a:endParaRPr lang="en-US">
              <a:solidFill>
                <a:srgbClr val="000000"/>
              </a:solidFill>
              <a:latin typeface="Arial"/>
              <a:cs typeface="Arial"/>
            </a:endParaRPr>
          </a:p>
          <a:p>
            <a:pPr marL="579755" lvl="1" indent="-285750" defTabSz="1219170">
              <a:spcBef>
                <a:spcPts val="500"/>
              </a:spcBef>
              <a:spcAft>
                <a:spcPts val="500"/>
              </a:spcAft>
              <a:buFont typeface="Arial"/>
              <a:buChar char="•"/>
            </a:pPr>
            <a:r>
              <a:rPr lang="en-GB" sz="1600" b="1" kern="0">
                <a:solidFill>
                  <a:srgbClr val="000000"/>
                </a:solidFill>
                <a:latin typeface="Outfit"/>
                <a:cs typeface="Arial"/>
                <a:sym typeface="Arial"/>
              </a:rPr>
              <a:t>Whether there are other specific elements to be considered, and </a:t>
            </a:r>
            <a:endParaRPr lang="en-US">
              <a:solidFill>
                <a:srgbClr val="000000"/>
              </a:solidFill>
              <a:latin typeface="Arial"/>
              <a:cs typeface="Arial"/>
            </a:endParaRPr>
          </a:p>
          <a:p>
            <a:pPr marL="579755" lvl="1" indent="-285750" defTabSz="1219170">
              <a:spcBef>
                <a:spcPts val="500"/>
              </a:spcBef>
              <a:spcAft>
                <a:spcPts val="500"/>
              </a:spcAft>
              <a:buFont typeface="Arial"/>
              <a:buChar char="•"/>
            </a:pPr>
            <a:r>
              <a:rPr lang="en-GB" sz="1600" b="1" kern="0">
                <a:solidFill>
                  <a:srgbClr val="000000"/>
                </a:solidFill>
                <a:latin typeface="Outfit"/>
                <a:cs typeface="Arial"/>
                <a:sym typeface="Arial"/>
              </a:rPr>
              <a:t>How these design elements should be agreed e.g. TIWG, CCS Topic Specific Working Groups or a Phase 1b Specific Sub-Group.</a:t>
            </a:r>
            <a:endParaRPr lang="en-US">
              <a:cs typeface="Arial"/>
            </a:endParaRPr>
          </a:p>
        </p:txBody>
      </p:sp>
    </p:spTree>
    <p:extLst>
      <p:ext uri="{BB962C8B-B14F-4D97-AF65-F5344CB8AC3E}">
        <p14:creationId xmlns:p14="http://schemas.microsoft.com/office/powerpoint/2010/main" val="492827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AD7F3-DC05-931F-6A78-57B48DE2C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98216-795B-9BBB-0A16-4654614FD693}"/>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366406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503422742"/>
              </p:ext>
            </p:extLst>
          </p:nvPr>
        </p:nvGraphicFramePr>
        <p:xfrm>
          <a:off x="218018" y="895736"/>
          <a:ext cx="10833442" cy="1699488"/>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t>Date</a:t>
                      </a:r>
                    </a:p>
                  </a:txBody>
                  <a:tcPr marL="121920" marR="121920" marT="60960" marB="60960">
                    <a:solidFill>
                      <a:srgbClr val="4D38F5"/>
                    </a:solidFill>
                  </a:tcPr>
                </a:tc>
                <a:tc>
                  <a:txBody>
                    <a:bodyPr/>
                    <a:lstStyle/>
                    <a:p>
                      <a:r>
                        <a:rPr lang="en-GB" sz="1500"/>
                        <a:t>Agenda</a:t>
                      </a:r>
                    </a:p>
                  </a:txBody>
                  <a:tcPr marL="121920" marR="121920" marT="60960" marB="60960">
                    <a:solidFill>
                      <a:srgbClr val="4D38F5"/>
                    </a:solidFill>
                  </a:tcPr>
                </a:tc>
                <a:extLst>
                  <a:ext uri="{0D108BD9-81ED-4DB2-BD59-A6C34878D82A}">
                    <a16:rowId xmlns:a16="http://schemas.microsoft.com/office/drawing/2014/main" val="2578189609"/>
                  </a:ext>
                </a:extLst>
              </a:tr>
              <a:tr h="449656">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 ✅</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Quarterly Review &amp; Plan – key headlines</a:t>
                      </a:r>
                    </a:p>
                  </a:txBody>
                  <a:tcPr marL="121920" marR="121920" marT="60960" marB="60960" anchor="ctr"/>
                </a:tc>
                <a:extLst>
                  <a:ext uri="{0D108BD9-81ED-4DB2-BD59-A6C34878D82A}">
                    <a16:rowId xmlns:a16="http://schemas.microsoft.com/office/drawing/2014/main" val="2489487174"/>
                  </a:ext>
                </a:extLst>
              </a:tr>
              <a:tr h="449656">
                <a:tc>
                  <a:txBody>
                    <a:bodyPr/>
                    <a:lstStyle/>
                    <a:p>
                      <a:r>
                        <a:rPr lang="en-GB" sz="1400">
                          <a:latin typeface="Figtree" pitchFamily="2" charset="0"/>
                        </a:rPr>
                        <a:t>28</a:t>
                      </a:r>
                      <a:r>
                        <a:rPr lang="en-GB" sz="1400" baseline="30000">
                          <a:latin typeface="Figtree" pitchFamily="2" charset="0"/>
                        </a:rPr>
                        <a:t>th</a:t>
                      </a:r>
                      <a:r>
                        <a:rPr lang="en-GB" sz="1400">
                          <a:latin typeface="Figtree" pitchFamily="2" charset="0"/>
                        </a:rPr>
                        <a:t> May or 4</a:t>
                      </a:r>
                      <a:r>
                        <a:rPr lang="en-GB" sz="1400" baseline="30000">
                          <a:latin typeface="Figtree" pitchFamily="2" charset="0"/>
                        </a:rPr>
                        <a:t>th</a:t>
                      </a:r>
                      <a:r>
                        <a:rPr lang="en-GB" sz="1400">
                          <a:latin typeface="Figtree" pitchFamily="2" charset="0"/>
                        </a:rPr>
                        <a:t> June 2026 </a:t>
                      </a:r>
                      <a:r>
                        <a:rPr lang="en-GB" sz="1000">
                          <a:latin typeface="Figtree" pitchFamily="2" charset="0"/>
                        </a:rPr>
                        <a:t>(TBC)</a:t>
                      </a:r>
                      <a:endParaRPr lang="en-GB" sz="1400">
                        <a:latin typeface="Figtree" pitchFamily="2" charset="0"/>
                      </a:endParaRPr>
                    </a:p>
                  </a:txBody>
                  <a:tcPr marL="121920" marR="121920" marT="60960" marB="60960" anchor="ctr"/>
                </a:tc>
                <a:tc>
                  <a:txBody>
                    <a:bodyPr/>
                    <a:lstStyle/>
                    <a:p>
                      <a:r>
                        <a:rPr lang="en-GB" sz="1400">
                          <a:latin typeface="Figtree" pitchFamily="2" charset="0"/>
                        </a:rPr>
                        <a:t>Mid-Quarter Progress Update</a:t>
                      </a:r>
                    </a:p>
                  </a:txBody>
                  <a:tcPr marL="121920" marR="121920" marT="60960" marB="60960" anchor="ctr"/>
                </a:tc>
                <a:extLst>
                  <a:ext uri="{0D108BD9-81ED-4DB2-BD59-A6C34878D82A}">
                    <a16:rowId xmlns:a16="http://schemas.microsoft.com/office/drawing/2014/main" val="1531682364"/>
                  </a:ext>
                </a:extLst>
              </a:tr>
              <a:tr h="449656">
                <a:tc>
                  <a:txBody>
                    <a:bodyPr/>
                    <a:lstStyle/>
                    <a:p>
                      <a:pPr lvl="0">
                        <a:buNone/>
                      </a:pPr>
                      <a:r>
                        <a:rPr lang="en-GB" sz="1400">
                          <a:latin typeface="Figtree" pitchFamily="2" charset="0"/>
                        </a:rPr>
                        <a:t>16</a:t>
                      </a:r>
                      <a:r>
                        <a:rPr lang="en-GB" sz="1400" baseline="30000">
                          <a:latin typeface="Figtree" pitchFamily="2" charset="0"/>
                        </a:rPr>
                        <a:t>th</a:t>
                      </a:r>
                      <a:r>
                        <a:rPr lang="en-GB" sz="1400">
                          <a:latin typeface="Figtree" pitchFamily="2" charset="0"/>
                        </a:rPr>
                        <a:t> July 2026 </a:t>
                      </a:r>
                      <a:r>
                        <a:rPr lang="en-GB" sz="1000">
                          <a:latin typeface="Figtree" pitchFamily="2" charset="0"/>
                        </a:rPr>
                        <a:t>(provisional)</a:t>
                      </a: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Quarterly Review &amp; Plan – key headlines</a:t>
                      </a:r>
                      <a:endParaRPr lang="en-US" sz="1400" kern="1200">
                        <a:solidFill>
                          <a:schemeClr val="tx1"/>
                        </a:solidFill>
                        <a:latin typeface="Figtree" pitchFamily="2" charset="0"/>
                        <a:ea typeface="+mn-ea"/>
                        <a:cs typeface="+mn-cs"/>
                      </a:endParaRP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56834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533083681"/>
              </p:ext>
            </p:extLst>
          </p:nvPr>
        </p:nvGraphicFramePr>
        <p:xfrm>
          <a:off x="218017" y="3547014"/>
          <a:ext cx="10902267" cy="2493663"/>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t>Date</a:t>
                      </a:r>
                    </a:p>
                  </a:txBody>
                  <a:tcPr marL="121920" marR="121920" marT="60960" marB="60960">
                    <a:solidFill>
                      <a:srgbClr val="4D38F5"/>
                    </a:solidFill>
                  </a:tcPr>
                </a:tc>
                <a:tc>
                  <a:txBody>
                    <a:bodyPr/>
                    <a:lstStyle/>
                    <a:p>
                      <a:r>
                        <a:rPr lang="en-GB" sz="1500"/>
                        <a:t>Agenda</a:t>
                      </a:r>
                    </a:p>
                  </a:txBody>
                  <a:tcPr marL="121920" marR="121920" marT="60960" marB="60960">
                    <a:solidFill>
                      <a:srgbClr val="4D38F5"/>
                    </a:solidFill>
                  </a:tcPr>
                </a:tc>
                <a:extLst>
                  <a:ext uri="{0D108BD9-81ED-4DB2-BD59-A6C34878D82A}">
                    <a16:rowId xmlns:a16="http://schemas.microsoft.com/office/drawing/2014/main" val="2578189609"/>
                  </a:ext>
                </a:extLst>
              </a:tr>
              <a:tr h="335280">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35280">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Details TBC</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Details TBC</a:t>
                      </a: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Details TBC</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18</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Details TBC</a:t>
                      </a:r>
                    </a:p>
                  </a:txBody>
                  <a:tcPr marL="121920" marR="121920" marT="60960" marB="60960" anchor="ctr"/>
                </a:tc>
                <a:extLst>
                  <a:ext uri="{0D108BD9-81ED-4DB2-BD59-A6C34878D82A}">
                    <a16:rowId xmlns:a16="http://schemas.microsoft.com/office/drawing/2014/main" val="144681485"/>
                  </a:ext>
                </a:extLst>
              </a:tr>
              <a:tr h="466743">
                <a:tc>
                  <a:txBody>
                    <a:bodyPr/>
                    <a:lstStyle/>
                    <a:p>
                      <a:r>
                        <a:rPr lang="en-GB" sz="1400">
                          <a:latin typeface="Figtree" panose="020B0604020202020204"/>
                        </a:rPr>
                        <a:t>Ongoing</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Sessions to continue a fortnightly basis, with focus topics to be confirmed</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39859248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3198200"/>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Arial"/>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Harriet Truss</a:t>
            </a:r>
          </a:p>
          <a:p>
            <a:pPr algn="ctr" defTabSz="914377">
              <a:defRPr/>
            </a:pPr>
            <a:r>
              <a:rPr lang="en-GB" sz="1333" kern="0">
                <a:solidFill>
                  <a:srgbClr val="FFFFFF"/>
                </a:solidFill>
                <a:latin typeface="Outfit"/>
                <a:cs typeface="Arial"/>
                <a:sym typeface="Arial"/>
              </a:rPr>
              <a:t>Change Lead</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62253"/>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cs typeface="Arial"/>
                <a:sym typeface="Arial"/>
              </a:rPr>
              <a:t>Eva Von-Schaxmann</a:t>
            </a:r>
          </a:p>
          <a:p>
            <a:pPr algn="ctr" defTabSz="914377">
              <a:defRPr/>
            </a:pPr>
            <a:r>
              <a:rPr lang="en-GB" sz="1333" kern="0">
                <a:solidFill>
                  <a:srgbClr val="FFFFFF"/>
                </a:solidFill>
                <a:cs typeface="Arial"/>
                <a:sym typeface="Arial"/>
              </a:rPr>
              <a:t>Business Analyst</a:t>
            </a:r>
            <a:endParaRPr lang="en-GB" sz="1867" kern="0">
              <a:solidFill>
                <a:srgbClr val="FFFFFF"/>
              </a:solidFill>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7613" y="3471135"/>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C396B"/>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a:solidFill>
                  <a:srgbClr val="FFFFFF"/>
                </a:solidFill>
                <a:latin typeface="Outfit"/>
                <a:cs typeface="Arial"/>
                <a:sym typeface="Arial"/>
              </a:rPr>
              <a:t>Product Owner &amp; SRO</a:t>
            </a:r>
            <a:endParaRPr lang="en-GB" sz="1300" kern="0">
              <a:solidFill>
                <a:srgbClr val="FFFFFF"/>
              </a:solidFill>
              <a:latin typeface="Outfit"/>
              <a:cs typeface="Arial"/>
            </a:endParaRPr>
          </a:p>
        </p:txBody>
      </p:sp>
    </p:spTree>
    <p:extLst>
      <p:ext uri="{BB962C8B-B14F-4D97-AF65-F5344CB8AC3E}">
        <p14:creationId xmlns:p14="http://schemas.microsoft.com/office/powerpoint/2010/main" val="1221392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5.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ecdd8c3-3529-4dee-9d38-3ed14a032f34">
      <Terms xmlns="http://schemas.microsoft.com/office/infopath/2007/PartnerControls"/>
    </lcf76f155ced4ddcb4097134ff3c332f>
    <TaxCatchAll xmlns="a0f5f377-3c13-4c54-b2e9-6c7cd1b5aad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204314-14D2-44FA-A6FC-7D91CA078C4F}">
  <ds:schemaRefs>
    <ds:schemaRef ds:uri="01d5d7fc-ae26-48ed-a943-bede2c51cfa8"/>
    <ds:schemaRef ds:uri="eac983b2-6b98-449b-852c-dacad15ce7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5240122-FA5D-4955-B617-846DC64E6D9D}">
  <ds:schemaRefs>
    <ds:schemaRef ds:uri="http://schemas.microsoft.com/sharepoint/v3/contenttype/forms"/>
  </ds:schemaRefs>
</ds:datastoreItem>
</file>

<file path=customXml/itemProps3.xml><?xml version="1.0" encoding="utf-8"?>
<ds:datastoreItem xmlns:ds="http://schemas.openxmlformats.org/officeDocument/2006/customXml" ds:itemID="{692C8BA0-B98C-4AC5-AC2B-E07FBCADDA03}"/>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7</Notes>
  <HiddenSlides>0</HiddenSlides>
  <ScaleCrop>false</ScaleCrop>
  <HeadingPairs>
    <vt:vector size="4" baseType="variant">
      <vt:variant>
        <vt:lpstr>Theme</vt:lpstr>
      </vt:variant>
      <vt:variant>
        <vt:i4>5</vt:i4>
      </vt:variant>
      <vt:variant>
        <vt:lpstr>Slide Titles</vt:lpstr>
      </vt:variant>
      <vt:variant>
        <vt:i4>15</vt:i4>
      </vt:variant>
    </vt:vector>
  </HeadingPairs>
  <TitlesOfParts>
    <vt:vector size="20" baseType="lpstr">
      <vt:lpstr>Simple Light</vt:lpstr>
      <vt:lpstr>1_Dark blue theme</vt:lpstr>
      <vt:lpstr>White theme</vt:lpstr>
      <vt:lpstr>1_RECCo Theme</vt:lpstr>
      <vt:lpstr>Dark blue theme</vt:lpstr>
      <vt:lpstr>Consumer Consent Solution  Solution Group</vt:lpstr>
      <vt:lpstr>PowerPoint Presentation</vt:lpstr>
      <vt:lpstr>Interactions with Tariff Interoperability </vt:lpstr>
      <vt:lpstr>PowerPoint Presentation</vt:lpstr>
      <vt:lpstr>PowerPoint Presentation</vt:lpstr>
      <vt:lpstr>PowerPoint Presentation</vt:lpstr>
      <vt:lpstr>PowerPoint Presentation</vt:lpstr>
      <vt:lpstr>PowerPoint Presentation</vt:lpstr>
      <vt:lpstr>Integrated Phase 1b Solution  </vt:lpstr>
      <vt:lpstr>PowerPoint Presentation</vt:lpstr>
      <vt:lpstr>Forward Plan</vt:lpstr>
      <vt:lpstr>Forward Plan</vt:lpstr>
      <vt:lpstr>Appendix</vt:lpstr>
      <vt:lpstr>Consumer Consent Project Team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Jones</dc:creator>
  <cp:revision>5</cp:revision>
  <dcterms:created xsi:type="dcterms:W3CDTF">2026-04-15T11:49:15Z</dcterms:created>
  <dcterms:modified xsi:type="dcterms:W3CDTF">2026-04-20T15:26:16Z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0x0101000E4EF6FBA5AEBA4A9786C325684170E9</vt:lpwstr>
  </property>
  <property fmtid="{D5CDD505-2E9C-101B-9397-08002B2CF9AE}" pid="3" name="MSIP_Label_6e012c00-73e0-4c5a-b205-28a930a96e5e_Enabled">
    <vt:lpwstr>true</vt:lpwstr>
  </property>
  <property fmtid="{D5CDD505-2E9C-101B-9397-08002B2CF9AE}" pid="4" name="MSIP_Label_6e012c00-73e0-4c5a-b205-28a930a96e5e_SetDate">
    <vt:lpwstr>2026-04-16T07:40:12Z</vt:lpwstr>
  </property>
  <property fmtid="{D5CDD505-2E9C-101B-9397-08002B2CF9AE}" pid="5" name="MSIP_Label_6e012c00-73e0-4c5a-b205-28a930a96e5e_Method">
    <vt:lpwstr>Standard</vt:lpwstr>
  </property>
  <property fmtid="{D5CDD505-2E9C-101B-9397-08002B2CF9AE}" pid="6" name="MSIP_Label_6e012c00-73e0-4c5a-b205-28a930a96e5e_Name">
    <vt:lpwstr>Internal and Partners</vt:lpwstr>
  </property>
  <property fmtid="{D5CDD505-2E9C-101B-9397-08002B2CF9AE}" pid="7" name="MSIP_Label_6e012c00-73e0-4c5a-b205-28a930a96e5e_SiteId">
    <vt:lpwstr>f59e1ee2-6e37-44df-b088-2e81f9d1b201</vt:lpwstr>
  </property>
  <property fmtid="{D5CDD505-2E9C-101B-9397-08002B2CF9AE}" pid="8" name="MSIP_Label_6e012c00-73e0-4c5a-b205-28a930a96e5e_ActionId">
    <vt:lpwstr>69356956-f6eb-4d59-be20-adc94b6abd1e</vt:lpwstr>
  </property>
  <property fmtid="{D5CDD505-2E9C-101B-9397-08002B2CF9AE}" pid="9" name="MSIP_Label_6e012c00-73e0-4c5a-b205-28a930a96e5e_ContentBits">
    <vt:lpwstr>2</vt:lpwstr>
  </property>
  <property fmtid="{D5CDD505-2E9C-101B-9397-08002B2CF9AE}" pid="10" name="MSIP_Label_6e012c00-73e0-4c5a-b205-28a930a96e5e_Tag">
    <vt:lpwstr>10, 3, 0, 1</vt:lpwstr>
  </property>
  <property fmtid="{D5CDD505-2E9C-101B-9397-08002B2CF9AE}" pid="11" name="ClassificationContentMarkingFooterLocations">
    <vt:lpwstr>Simple Light:3</vt:lpwstr>
  </property>
  <property fmtid="{D5CDD505-2E9C-101B-9397-08002B2CF9AE}" pid="12"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3" name="MediaServiceImageTags">
    <vt:lpwstr/>
  </property>
</Properties>
</file>