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3.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4204" r:id="rId5"/>
    <p:sldMasterId id="2147483648" r:id="rId6"/>
    <p:sldMasterId id="2147484286" r:id="rId7"/>
  </p:sldMasterIdLst>
  <p:notesMasterIdLst>
    <p:notesMasterId r:id="rId44"/>
  </p:notesMasterIdLst>
  <p:handoutMasterIdLst>
    <p:handoutMasterId r:id="rId45"/>
  </p:handoutMasterIdLst>
  <p:sldIdLst>
    <p:sldId id="2147480035" r:id="rId8"/>
    <p:sldId id="2147480080" r:id="rId9"/>
    <p:sldId id="2147480082" r:id="rId10"/>
    <p:sldId id="2147480101" r:id="rId11"/>
    <p:sldId id="2147480143" r:id="rId12"/>
    <p:sldId id="2147480168" r:id="rId13"/>
    <p:sldId id="2147480173" r:id="rId14"/>
    <p:sldId id="2147480206" r:id="rId15"/>
    <p:sldId id="2147480170" r:id="rId16"/>
    <p:sldId id="2147480177" r:id="rId17"/>
    <p:sldId id="2147480165" r:id="rId18"/>
    <p:sldId id="2147480095" r:id="rId19"/>
    <p:sldId id="2147480169" r:id="rId20"/>
    <p:sldId id="2147480163" r:id="rId21"/>
    <p:sldId id="2147480179" r:id="rId22"/>
    <p:sldId id="2147480174" r:id="rId23"/>
    <p:sldId id="2147480176" r:id="rId24"/>
    <p:sldId id="2147480167" r:id="rId25"/>
    <p:sldId id="2147480171" r:id="rId26"/>
    <p:sldId id="2147480144" r:id="rId27"/>
    <p:sldId id="2147480098" r:id="rId28"/>
    <p:sldId id="2147480146" r:id="rId29"/>
    <p:sldId id="2147480088" r:id="rId30"/>
    <p:sldId id="2147480181" r:id="rId31"/>
    <p:sldId id="2147480150" r:id="rId32"/>
    <p:sldId id="2147480151" r:id="rId33"/>
    <p:sldId id="2147480155" r:id="rId34"/>
    <p:sldId id="2147480156" r:id="rId35"/>
    <p:sldId id="2147480157" r:id="rId36"/>
    <p:sldId id="2147480158" r:id="rId37"/>
    <p:sldId id="2147480154" r:id="rId38"/>
    <p:sldId id="2147480083" r:id="rId39"/>
    <p:sldId id="2147480084" r:id="rId40"/>
    <p:sldId id="2147480085" r:id="rId41"/>
    <p:sldId id="2147480086" r:id="rId42"/>
    <p:sldId id="214748008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805081-8B85-4675-892B-6BC55C6B8880}">
          <p14:sldIdLst>
            <p14:sldId id="2147480035"/>
            <p14:sldId id="2147480080"/>
            <p14:sldId id="2147480082"/>
            <p14:sldId id="2147480101"/>
            <p14:sldId id="2147480143"/>
            <p14:sldId id="2147480168"/>
            <p14:sldId id="2147480173"/>
            <p14:sldId id="2147480206"/>
            <p14:sldId id="2147480170"/>
            <p14:sldId id="2147480177"/>
            <p14:sldId id="2147480165"/>
            <p14:sldId id="2147480095"/>
            <p14:sldId id="2147480169"/>
            <p14:sldId id="2147480163"/>
            <p14:sldId id="2147480179"/>
            <p14:sldId id="2147480174"/>
            <p14:sldId id="2147480176"/>
            <p14:sldId id="2147480167"/>
            <p14:sldId id="2147480171"/>
            <p14:sldId id="2147480144"/>
            <p14:sldId id="2147480098"/>
            <p14:sldId id="2147480146"/>
            <p14:sldId id="2147480088"/>
            <p14:sldId id="2147480181"/>
            <p14:sldId id="2147480150"/>
            <p14:sldId id="2147480151"/>
            <p14:sldId id="2147480155"/>
            <p14:sldId id="2147480156"/>
            <p14:sldId id="2147480157"/>
            <p14:sldId id="2147480158"/>
            <p14:sldId id="2147480154"/>
            <p14:sldId id="2147480083"/>
            <p14:sldId id="2147480084"/>
            <p14:sldId id="2147480085"/>
            <p14:sldId id="2147480086"/>
            <p14:sldId id="21474800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6D1410-DD0F-F1DB-A0D8-AC8867FB838C}" name="Vicky Brown" initials="" userId="S::vicky.brown@retailenergycode.co.uk::7c5427b5-95b1-45b2-889e-d4ba8f2e9f61" providerId="AD"/>
  <p188:author id="{97A36017-8F62-7A8C-701B-5E671F2FEE8F}" name="Matt White" initials="MW" userId="S::matt.white@retailenergycode.co.uk::9ed4c64f-9359-4970-9925-7e30f0aad640" providerId="AD"/>
  <p188:author id="{C5B7992A-3031-616F-DBA7-0C84A58968A3}" name="Brian O'Shea" initials="BO" userId="S::brian@retailenergycode.co.uk::d1f81628-ff9b-4796-84ed-a720ca286958" providerId="AD"/>
  <p188:author id="{97735D33-44DF-6B10-3F04-FC8639A5E975}" name="Sarah Jones" initials="SJ" userId="S::sjones@sj-energy.co.uk::2b33ad30-bf8f-48f7-838e-149beb7c674a" providerId="AD"/>
  <p188:author id="{9A0D9347-0570-AB5D-ABB5-47C34EDA68A4}" name="Sarah Jones" initials="SJ" userId="S::sarah.jones@SJW-Energy.co.uk::547e17a6-5e6b-48a9-88ae-da4c0cd98a84" providerId="AD"/>
  <p188:author id="{E20E2A59-B878-B9E2-4E67-E88A29EDF282}" name="Liana Bakar" initials="LB" userId="S::liana.bakar_publicissapient.com#ext#@retailenergycodecompany.onmicrosoft.com::a9b2558b-11e3-48a9-b0f9-91b63520cb9f" providerId="AD"/>
  <p188:author id="{AB0B6860-EECA-3055-13D3-928DAE5ABDBF}" name="Roberts, George" initials="RG" userId="S::george.a.roberts_capgemini.com#ext#@retailenergycodecompany.onmicrosoft.com::0979a66e-cb15-4ddb-a6cf-ce520ef0bd2a" providerId="AD"/>
  <p188:author id="{71ECD26B-A846-87BA-D76A-DDC15538C66B}" name="Teresa Thompson" initials="" userId="S::teresa.thompson@retailenergycode.co.uk::887e2656-c524-45b3-a8cf-eef824935171" providerId="AD"/>
  <p188:author id="{9D91197F-AD41-A9BD-7206-03ADD481FD74}" name="Eva Von-Schaxmann" initials="" userId="S::eva.von-schaxmann@retailenergycode.co.uk::2635d874-7c84-4919-9484-f4ef4c8c0283" providerId="AD"/>
  <p188:author id="{28E5A29F-57AD-A6C8-5C51-F695845D0CA4}" name="Ann Perry" initials="AP" userId="S::Ann.Perry@retailenergycode.co.uk::26679ad4-d969-4aba-9a3b-bf0823ca1a6c" providerId="AD"/>
  <p188:author id="{15DBF6AA-0FEE-D52A-98EC-4721A7D2180F}" name="Roberts, George" initials="GR" userId="S::george.a.roberts@capgemini.com::15629d79-56e8-4d69-9084-5d0f399956d4" providerId="AD"/>
  <p188:author id="{3B6CB0B1-E80F-2B0A-1791-98E18E28DF44}" name="Brian O'Shea" initials="BO" userId="S::Brian@retailenergycode.co.uk::d1f81628-ff9b-4796-84ed-a720ca286958" providerId="AD"/>
  <p188:author id="{8A0942BA-9D5D-CDEC-7A93-216A4D7345F4}" name="Nathan Gould" initials="" userId="S::nathan.gould@retailenergycode.co.uk::6283d53b-d841-464e-87a4-96c31b2b609d" providerId="AD"/>
  <p188:author id="{1F6B5DBE-AFBF-0369-9BD8-A5888DB8FD61}" name="Michael Walsh" initials="MW" userId="S::michael.walsh@retailenergycode.co.uk::e562cbde-f90b-45f5-a30c-78c235610bb7" providerId="AD"/>
  <p188:author id="{79D18DE3-61C7-0DD5-1EFC-B90549964F31}" name="Sarah Jones" initials="SJ" userId="S::sarah.jones@retailenergycode.co.uk::7a772374-e7f6-4a90-af30-60a214e7477f"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8E8"/>
    <a:srgbClr val="FF206E"/>
    <a:srgbClr val="4D38F5"/>
    <a:srgbClr val="EBE8FE"/>
    <a:srgbClr val="4EA72E"/>
    <a:srgbClr val="30374F"/>
    <a:srgbClr val="FF7920"/>
    <a:srgbClr val="20D6FF"/>
    <a:srgbClr val="1EF395"/>
    <a:srgbClr val="FEC8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77D024-D5A5-9A89-2402-8BD106FD2A1B}" v="49" dt="2026-07-23T09:14:31.945"/>
    <p1510:client id="{2699CAE7-D6AD-9F64-A921-6BB393AB893C}" v="3" dt="2026-07-22T12:48:06.150"/>
    <p1510:client id="{430C3288-4344-4AD2-AD86-7B716929F469}" v="133" dt="2026-07-22T12:46:26.683"/>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1244" y="3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theme" Target="theme/theme1.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7/23/2026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txBody>
          <a:bodyPr/>
          <a:lstStyle/>
          <a:p>
            <a:endParaRPr lang="en-GB"/>
          </a:p>
        </p:txBody>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idx="12"/>
          </p:nvPr>
        </p:nvSpPr>
        <p:spPr/>
        <p:txBody>
          <a:bodyPr/>
          <a:lstStyle/>
          <a:p>
            <a:pPr algn="r"/>
            <a:fld id="{00000000-1234-1234-1234-123412341234}" type="slidenum">
              <a:rPr lang="en-GB" sz="1200" smtClean="0">
                <a:solidFill>
                  <a:schemeClr val="dk1"/>
                </a:solidFill>
              </a:rPr>
              <a:pPr algn="r"/>
              <a:t>3</a:t>
            </a:fld>
            <a:endParaRPr lang="en-GB" sz="1200">
              <a:solidFill>
                <a:schemeClr val="dk1"/>
              </a:solidFill>
            </a:endParaRPr>
          </a:p>
        </p:txBody>
      </p:sp>
    </p:spTree>
    <p:extLst>
      <p:ext uri="{BB962C8B-B14F-4D97-AF65-F5344CB8AC3E}">
        <p14:creationId xmlns:p14="http://schemas.microsoft.com/office/powerpoint/2010/main" val="140446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11</a:t>
            </a:fld>
            <a:endParaRPr lang="en-GB"/>
          </a:p>
        </p:txBody>
      </p:sp>
    </p:spTree>
    <p:extLst>
      <p:ext uri="{BB962C8B-B14F-4D97-AF65-F5344CB8AC3E}">
        <p14:creationId xmlns:p14="http://schemas.microsoft.com/office/powerpoint/2010/main" val="4040734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hyperlink" Target="../../../../6.e%20External%20Access%20(Sapient)%20&#8288;/4.%20Working%20groups/Solution%20Group%20sessions/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5.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9.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5.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23.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26.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5.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0"/>
            <a:ext cx="11160124" cy="1214439"/>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23/07/2026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29728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2">
            <a:normAutofit/>
          </a:bodyPr>
          <a:lstStyle>
            <a:lvl1pPr marL="285737" indent="-285737">
              <a:lnSpc>
                <a:spcPct val="150000"/>
              </a:lnSpc>
              <a:buFont typeface="Arial" panose="020B0604020202020204" pitchFamily="34" charset="0"/>
              <a:buChar char="•"/>
              <a:defRPr sz="1400"/>
            </a:lvl1pPr>
            <a:lvl2pPr marL="457178"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67171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30555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23/07/2026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 xmlns:ma14="http://schemas.microsoft.com/office/mac/drawingml/2011/main"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23/07/2026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0821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765349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 Type="http://schemas.openxmlformats.org/officeDocument/2006/relationships/slideLayout" Target="../slideLayouts/slideLayout39.xml"/><Relationship Id="rId21" Type="http://schemas.openxmlformats.org/officeDocument/2006/relationships/slideLayout" Target="../slideLayouts/slideLayout57.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theme" Target="../theme/theme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26" Type="http://schemas.openxmlformats.org/officeDocument/2006/relationships/theme" Target="../theme/theme3.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slideLayout" Target="../slideLayouts/slideLayout89.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3" Type="http://schemas.openxmlformats.org/officeDocument/2006/relationships/slideLayout" Target="../slideLayouts/slideLayout92.xml"/><Relationship Id="rId21" Type="http://schemas.openxmlformats.org/officeDocument/2006/relationships/theme" Target="../theme/theme4.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15" r:id="rId1"/>
    <p:sldLayoutId id="2147483672" r:id="rId2"/>
    <p:sldLayoutId id="2147484316" r:id="rId3"/>
    <p:sldLayoutId id="2147484317" r:id="rId4"/>
    <p:sldLayoutId id="2147483675" r:id="rId5"/>
    <p:sldLayoutId id="2147484318" r:id="rId6"/>
    <p:sldLayoutId id="2147483677" r:id="rId7"/>
    <p:sldLayoutId id="2147483678" r:id="rId8"/>
    <p:sldLayoutId id="2147483679" r:id="rId9"/>
    <p:sldLayoutId id="2147483680" r:id="rId10"/>
    <p:sldLayoutId id="2147484319" r:id="rId11"/>
    <p:sldLayoutId id="2147483671" r:id="rId12"/>
    <p:sldLayoutId id="2147484320" r:id="rId13"/>
    <p:sldLayoutId id="2147483673" r:id="rId14"/>
    <p:sldLayoutId id="2147483674" r:id="rId15"/>
    <p:sldLayoutId id="2147483683" r:id="rId16"/>
    <p:sldLayoutId id="2147483684" r:id="rId17"/>
    <p:sldLayoutId id="2147484322" r:id="rId18"/>
    <p:sldLayoutId id="2147483676" r:id="rId19"/>
    <p:sldLayoutId id="2147483686" r:id="rId20"/>
    <p:sldLayoutId id="2147483687" r:id="rId21"/>
    <p:sldLayoutId id="2147483688" r:id="rId22"/>
    <p:sldLayoutId id="2147483689" r:id="rId23"/>
    <p:sldLayoutId id="2147484340" r:id="rId24"/>
    <p:sldLayoutId id="2147483690" r:id="rId25"/>
    <p:sldLayoutId id="2147483681" r:id="rId26"/>
    <p:sldLayoutId id="2147483682" r:id="rId27"/>
    <p:sldLayoutId id="2147484354" r:id="rId28"/>
    <p:sldLayoutId id="2147484321" r:id="rId29"/>
    <p:sldLayoutId id="2147483691" r:id="rId30"/>
    <p:sldLayoutId id="2147483747" r:id="rId31"/>
    <p:sldLayoutId id="2147483748" r:id="rId32"/>
    <p:sldLayoutId id="2147483685" r:id="rId33"/>
    <p:sldLayoutId id="2147484353" r:id="rId34"/>
    <p:sldLayoutId id="2147484341" r:id="rId35"/>
    <p:sldLayoutId id="2147484358" r:id="rId36"/>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23/07/2026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
        <p:nvSpPr>
          <p:cNvPr id="7"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82" r:id="rId21"/>
    <p:sldLayoutId id="2147484220" r:id="rId22"/>
    <p:sldLayoutId id="2147484284" r:id="rId23"/>
    <p:sldLayoutId id="2147484285" r:id="rId24"/>
    <p:sldLayoutId id="2147483989" r:id="rId25"/>
    <p:sldLayoutId id="2147484256" r:id="rId26"/>
    <p:sldLayoutId id="2147484222" r:id="rId27"/>
    <p:sldLayoutId id="2147484258" r:id="rId2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57"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4352" r:id="rId20"/>
    <p:sldLayoutId id="2147483668" r:id="rId21"/>
    <p:sldLayoutId id="2147483669" r:id="rId22"/>
    <p:sldLayoutId id="2147484261" r:id="rId23"/>
    <p:sldLayoutId id="2147484351" r:id="rId24"/>
    <p:sldLayoutId id="2147484355" r:id="rId2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35.sv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svg"/><Relationship Id="rId1" Type="http://schemas.openxmlformats.org/officeDocument/2006/relationships/slideLayout" Target="../slideLayouts/slideLayout14.xml"/><Relationship Id="rId5" Type="http://schemas.openxmlformats.org/officeDocument/2006/relationships/image" Target="../media/image41.svg"/><Relationship Id="rId4" Type="http://schemas.openxmlformats.org/officeDocument/2006/relationships/image" Target="../media/image40.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42.svg"/><Relationship Id="rId1" Type="http://schemas.openxmlformats.org/officeDocument/2006/relationships/slideLayout" Target="../slideLayouts/slideLayout14.xml"/><Relationship Id="rId4" Type="http://schemas.openxmlformats.org/officeDocument/2006/relationships/image" Target="../media/image44.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s://retailenergycode.co.uk/recco-appoints-raidiam-and-paypoint-as-trust-framework-partners-for-consumer-consent-solution/"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22/07/26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1312842126"/>
              </p:ext>
            </p:extLst>
          </p:nvPr>
        </p:nvGraphicFramePr>
        <p:xfrm>
          <a:off x="423065" y="1716933"/>
          <a:ext cx="6375924" cy="318971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latin typeface="Figtree" panose="020B0604020202020204"/>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Approx </a:t>
                      </a:r>
                      <a:br>
                        <a:rPr lang="en-GB" sz="1100" b="1" noProof="0">
                          <a:solidFill>
                            <a:srgbClr val="FFFFFF"/>
                          </a:solidFill>
                          <a:effectLst/>
                          <a:latin typeface="Figtree" panose="020B0604020202020204"/>
                        </a:rPr>
                      </a:br>
                      <a:r>
                        <a:rPr lang="en-GB" sz="1100" b="1" noProof="0">
                          <a:solidFill>
                            <a:srgbClr val="FFFFFF"/>
                          </a:solidFill>
                          <a:effectLst/>
                          <a:latin typeface="Figtree" panose="020B0604020202020204"/>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Mike</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u="none" strike="noStrike" kern="1200">
                          <a:solidFill>
                            <a:schemeClr val="tx1"/>
                          </a:solidFill>
                          <a:effectLst/>
                          <a:latin typeface="+mn-lt"/>
                          <a:ea typeface="+mn-ea"/>
                          <a:cs typeface="+mn-cs"/>
                        </a:rPr>
                        <a:t>Consent Schema</a:t>
                      </a:r>
                    </a:p>
                  </a:txBody>
                  <a:tcPr anchor="ctr"/>
                </a:tc>
                <a:tc>
                  <a:txBody>
                    <a:bodyPr/>
                    <a:lstStyle/>
                    <a:p>
                      <a:pPr marL="0" marR="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George / Christian</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60 mins</a:t>
                      </a:r>
                    </a:p>
                  </a:txBody>
                  <a:tcPr anchor="ctr"/>
                </a:tc>
                <a:extLst>
                  <a:ext uri="{0D108BD9-81ED-4DB2-BD59-A6C34878D82A}">
                    <a16:rowId xmlns:a16="http://schemas.microsoft.com/office/drawing/2014/main" val="3143458546"/>
                  </a:ext>
                </a:extLst>
              </a:tr>
              <a:tr h="539040">
                <a:tc>
                  <a:txBody>
                    <a:bodyPr/>
                    <a:lstStyle/>
                    <a:p>
                      <a:pPr marL="0" marR="0" lvl="0" indent="0" algn="l" rtl="0">
                        <a:lnSpc>
                          <a:spcPct val="100000"/>
                        </a:lnSpc>
                        <a:spcBef>
                          <a:spcPts val="0"/>
                        </a:spcBef>
                        <a:spcAft>
                          <a:spcPts val="0"/>
                        </a:spcAft>
                        <a:buClrTx/>
                        <a:buSzTx/>
                        <a:buFontTx/>
                        <a:buNone/>
                      </a:pPr>
                      <a:r>
                        <a:rPr lang="en-US" sz="1400" b="1" i="0" u="none" strike="noStrike" kern="1200" noProof="0">
                          <a:solidFill>
                            <a:schemeClr val="tx1"/>
                          </a:solidFill>
                          <a:effectLst/>
                        </a:rPr>
                        <a:t>Address / MPxN Misalignment</a:t>
                      </a:r>
                    </a:p>
                  </a:txBody>
                  <a:tcPr anchor="ctr"/>
                </a:tc>
                <a:tc>
                  <a:txBody>
                    <a:bodyPr/>
                    <a:lstStyle/>
                    <a:p>
                      <a:pPr marL="0" marR="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George / Christian</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30 mins</a:t>
                      </a:r>
                    </a:p>
                  </a:txBody>
                  <a:tcPr anchor="ctr"/>
                </a:tc>
                <a:extLst>
                  <a:ext uri="{0D108BD9-81ED-4DB2-BD59-A6C34878D82A}">
                    <a16:rowId xmlns:a16="http://schemas.microsoft.com/office/drawing/2014/main" val="769031361"/>
                  </a:ext>
                </a:extLst>
              </a:tr>
              <a:tr h="539040">
                <a:tc>
                  <a:txBody>
                    <a:bodyPr/>
                    <a:lstStyle/>
                    <a:p>
                      <a:pPr lvl="0">
                        <a:lnSpc>
                          <a:spcPct val="100000"/>
                        </a:lnSpc>
                        <a:buNone/>
                      </a:pPr>
                      <a:r>
                        <a:rPr lang="en-US" sz="1400" b="1" i="0" u="none" strike="noStrike" kern="1200" noProof="0">
                          <a:solidFill>
                            <a:schemeClr val="tx1"/>
                          </a:solidFill>
                          <a:effectLst/>
                          <a:latin typeface="Aptos"/>
                          <a:ea typeface="+mn-ea"/>
                          <a:cs typeface="+mn-cs"/>
                        </a:rPr>
                        <a:t>OIDC Registration Framework</a:t>
                      </a:r>
                      <a:endParaRPr lang="en-GB"/>
                    </a:p>
                  </a:txBody>
                  <a:tcPr anchor="ctr"/>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b="0" kern="1200" noProof="0">
                          <a:solidFill>
                            <a:schemeClr val="tx1"/>
                          </a:solidFill>
                          <a:effectLst/>
                          <a:latin typeface="Figtree"/>
                          <a:ea typeface="+mn-ea"/>
                          <a:cs typeface="+mn-cs"/>
                        </a:rPr>
                        <a:t>Christian </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20 mins</a:t>
                      </a:r>
                    </a:p>
                  </a:txBody>
                  <a:tcPr anchor="ctr"/>
                </a:tc>
                <a:extLst>
                  <a:ext uri="{0D108BD9-81ED-4DB2-BD59-A6C34878D82A}">
                    <a16:rowId xmlns:a16="http://schemas.microsoft.com/office/drawing/2014/main" val="1861668899"/>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a:t>
                      </a:r>
                    </a:p>
                  </a:txBody>
                  <a:tcPr anchor="ctr"/>
                </a:tc>
                <a:tc>
                  <a:txBody>
                    <a:bodyPr/>
                    <a:lstStyle/>
                    <a:p>
                      <a:pPr lvl="0">
                        <a:lnSpc>
                          <a:spcPct val="100000"/>
                        </a:lnSpc>
                        <a:buNone/>
                      </a:pPr>
                      <a:r>
                        <a:rPr lang="en-GB" sz="1400" b="0" i="0" u="none" strike="noStrike" kern="1200" noProof="0">
                          <a:solidFill>
                            <a:schemeClr val="tx1"/>
                          </a:solidFill>
                          <a:effectLst/>
                          <a:latin typeface="Aptos"/>
                        </a:rPr>
                        <a:t>Mike </a:t>
                      </a:r>
                      <a:endParaRPr lang="en-US"/>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3769284035"/>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62831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D2068EB-7461-3388-8F63-19D0480D12EF}"/>
              </a:ext>
            </a:extLst>
          </p:cNvPr>
          <p:cNvPicPr>
            <a:picLocks noGrp="1" noChangeAspect="1"/>
          </p:cNvPicPr>
          <p:nvPr>
            <p:ph type="pic" idx="2"/>
          </p:nvPr>
        </p:nvPicPr>
        <p:blipFill>
          <a:blip r:embed="rId3"/>
          <a:srcRect t="281" b="281"/>
          <a:stretch/>
        </p:blipFill>
        <p:spPr>
          <a:xfrm>
            <a:off x="8743594" y="10"/>
            <a:ext cx="3448405" cy="6857990"/>
          </a:xfrm>
          <a:prstGeom prst="rect">
            <a:avLst/>
          </a:prstGeom>
          <a:noFill/>
          <a:ln>
            <a:noFill/>
          </a:ln>
        </p:spPr>
      </p:pic>
      <p:sp>
        <p:nvSpPr>
          <p:cNvPr id="4" name="Text Placeholder 3">
            <a:extLst>
              <a:ext uri="{FF2B5EF4-FFF2-40B4-BE49-F238E27FC236}">
                <a16:creationId xmlns:a16="http://schemas.microsoft.com/office/drawing/2014/main" id="{053959AC-A1EB-CB41-EB11-7CC5D3E9DA59}"/>
              </a:ext>
            </a:extLst>
          </p:cNvPr>
          <p:cNvSpPr>
            <a:spLocks noGrp="1"/>
          </p:cNvSpPr>
          <p:nvPr>
            <p:ph type="body" sz="quarter" idx="11"/>
          </p:nvPr>
        </p:nvSpPr>
        <p:spPr>
          <a:xfrm>
            <a:off x="924422" y="1968746"/>
            <a:ext cx="7102661" cy="2584966"/>
          </a:xfrm>
        </p:spPr>
        <p:txBody>
          <a:bodyPr vert="horz" lIns="0" tIns="0" rIns="0" bIns="0" rtlCol="0">
            <a:normAutofit/>
          </a:bodyPr>
          <a:lstStyle/>
          <a:p>
            <a:pPr marL="285750" indent="-285750">
              <a:lnSpc>
                <a:spcPct val="100000"/>
              </a:lnSpc>
              <a:spcBef>
                <a:spcPts val="1000"/>
              </a:spcBef>
              <a:buFont typeface="Arial,Sans-Serif"/>
              <a:buChar char="•"/>
            </a:pPr>
            <a:r>
              <a:rPr lang="en-GB" sz="1800"/>
              <a:t>Please ensure that microphones remain switched off during the speaker sessions.</a:t>
            </a:r>
            <a:endParaRPr lang="en-US" sz="1800"/>
          </a:p>
          <a:p>
            <a:pPr marL="285750" indent="-285750">
              <a:lnSpc>
                <a:spcPct val="100000"/>
              </a:lnSpc>
              <a:spcBef>
                <a:spcPts val="1000"/>
              </a:spcBef>
              <a:buFont typeface="Arial,Sans-Serif"/>
              <a:buChar char="•"/>
            </a:pPr>
            <a:r>
              <a:rPr lang="en-GB" sz="1800">
                <a:latin typeface="Figtree"/>
              </a:rPr>
              <a:t>Raise your Hand in Teams if you have any questions – </a:t>
            </a:r>
            <a:r>
              <a:rPr lang="en-GB" sz="1800" b="1">
                <a:latin typeface="Figtree"/>
              </a:rPr>
              <a:t>today we will run through material and then pause on slides inviting feedback, so please hold questions until we reach those moments</a:t>
            </a:r>
            <a:endParaRPr lang="en-US" sz="1800" b="1"/>
          </a:p>
          <a:p>
            <a:pPr marL="285750" indent="-285750">
              <a:lnSpc>
                <a:spcPct val="100000"/>
              </a:lnSpc>
              <a:spcBef>
                <a:spcPts val="1000"/>
              </a:spcBef>
              <a:buFont typeface="Arial,Sans-Serif"/>
              <a:buChar char="•"/>
            </a:pPr>
            <a:r>
              <a:rPr lang="en-GB" sz="1800">
                <a:latin typeface="Figtree"/>
              </a:rPr>
              <a:t>Please keep all questions relevant to </a:t>
            </a:r>
            <a:br>
              <a:rPr lang="en-GB" sz="1800"/>
            </a:br>
            <a:r>
              <a:rPr lang="en-GB" sz="1800">
                <a:latin typeface="Figtree"/>
              </a:rPr>
              <a:t>the session and avoid referencing other organisations</a:t>
            </a:r>
            <a:endParaRPr lang="en-GB" sz="1800">
              <a:highlight>
                <a:srgbClr val="FFFF00"/>
              </a:highlight>
              <a:latin typeface="Figtree"/>
            </a:endParaRPr>
          </a:p>
          <a:p>
            <a:pPr marL="285750" indent="-285750">
              <a:lnSpc>
                <a:spcPct val="100000"/>
              </a:lnSpc>
              <a:spcBef>
                <a:spcPts val="1000"/>
              </a:spcBef>
              <a:buFont typeface="Arial,Sans-Serif"/>
              <a:buChar char="•"/>
            </a:pPr>
            <a:r>
              <a:rPr lang="en-GB" sz="1800">
                <a:latin typeface="Figtree"/>
              </a:rPr>
              <a:t>The slides &amp; minutes will be circulated following the session</a:t>
            </a:r>
            <a:endParaRPr lang="en-US" sz="1800">
              <a:latin typeface="Figtree"/>
            </a:endParaRPr>
          </a:p>
        </p:txBody>
      </p:sp>
      <p:sp>
        <p:nvSpPr>
          <p:cNvPr id="3" name="Title 1">
            <a:extLst>
              <a:ext uri="{FF2B5EF4-FFF2-40B4-BE49-F238E27FC236}">
                <a16:creationId xmlns:a16="http://schemas.microsoft.com/office/drawing/2014/main" id="{08E38671-EAFD-3665-72AD-30EDD053CD0A}"/>
              </a:ext>
            </a:extLst>
          </p:cNvPr>
          <p:cNvSpPr txBox="1">
            <a:spLocks/>
          </p:cNvSpPr>
          <p:nvPr/>
        </p:nvSpPr>
        <p:spPr>
          <a:xfrm>
            <a:off x="924422" y="590547"/>
            <a:ext cx="10440000" cy="577350"/>
          </a:xfrm>
          <a:prstGeom prst="rect">
            <a:avLst/>
          </a:prstGeom>
          <a:noFill/>
          <a:ln>
            <a:noFill/>
          </a:ln>
        </p:spPr>
        <p:txBody>
          <a:bodyPr spcFirstLastPara="1" vert="horz" wrap="square" lIns="0" tIns="0" rIns="0" bIns="0" rtlCol="0" anchor="b"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solidFill>
                  <a:schemeClr val="bg2"/>
                </a:solidFill>
                <a:latin typeface="Figtree SemiBold" pitchFamily="2" charset="0"/>
              </a:rPr>
              <a:t>Housekeeping</a:t>
            </a:r>
          </a:p>
        </p:txBody>
      </p:sp>
    </p:spTree>
    <p:extLst>
      <p:ext uri="{BB962C8B-B14F-4D97-AF65-F5344CB8AC3E}">
        <p14:creationId xmlns:p14="http://schemas.microsoft.com/office/powerpoint/2010/main" val="3986822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EAD94-E4EF-CA74-0CC6-0057A3037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F3A8BD-9C90-0DE5-BDC4-3FE7D386E8A7}"/>
              </a:ext>
            </a:extLst>
          </p:cNvPr>
          <p:cNvSpPr txBox="1">
            <a:spLocks noGrp="1"/>
          </p:cNvSpPr>
          <p:nvPr>
            <p:ph type="title"/>
          </p:nvPr>
        </p:nvSpPr>
        <p:spPr/>
        <p:txBody>
          <a:bodyPr/>
          <a:lstStyle/>
          <a:p>
            <a:r>
              <a:rPr lang="en-US" sz="5400">
                <a:latin typeface="Figtree"/>
              </a:rPr>
              <a:t>Consent Schema </a:t>
            </a:r>
            <a:br>
              <a:rPr lang="en-US" sz="5400">
                <a:latin typeface="Figtree"/>
              </a:rPr>
            </a:br>
            <a:r>
              <a:rPr lang="en-US" sz="2800">
                <a:latin typeface="Figtree"/>
              </a:rPr>
              <a:t>Introduction </a:t>
            </a:r>
            <a:endParaRPr lang="en-US" sz="2800"/>
          </a:p>
        </p:txBody>
      </p:sp>
    </p:spTree>
    <p:extLst>
      <p:ext uri="{BB962C8B-B14F-4D97-AF65-F5344CB8AC3E}">
        <p14:creationId xmlns:p14="http://schemas.microsoft.com/office/powerpoint/2010/main" val="1592495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8D75D-6FA6-A83D-24EA-B8D0CEB4C4A5}"/>
              </a:ext>
            </a:extLst>
          </p:cNvPr>
          <p:cNvSpPr>
            <a:spLocks noGrp="1"/>
          </p:cNvSpPr>
          <p:nvPr>
            <p:ph type="title"/>
          </p:nvPr>
        </p:nvSpPr>
        <p:spPr>
          <a:xfrm>
            <a:off x="384049" y="267512"/>
            <a:ext cx="10684002" cy="749808"/>
          </a:xfrm>
        </p:spPr>
        <p:txBody>
          <a:bodyPr/>
          <a:lstStyle/>
          <a:p>
            <a:r>
              <a:rPr lang="en-GB" sz="2800">
                <a:latin typeface="Figtree" panose="020B0604020202020204" charset="0"/>
              </a:rPr>
              <a:t>CCS Consent Schema: Context for our designs and vision for today </a:t>
            </a:r>
          </a:p>
        </p:txBody>
      </p:sp>
      <p:sp>
        <p:nvSpPr>
          <p:cNvPr id="3" name="Text Placeholder 2">
            <a:extLst>
              <a:ext uri="{FF2B5EF4-FFF2-40B4-BE49-F238E27FC236}">
                <a16:creationId xmlns:a16="http://schemas.microsoft.com/office/drawing/2014/main" id="{BABB505F-9DD5-FA11-0AE7-C0FF8A8C902C}"/>
              </a:ext>
            </a:extLst>
          </p:cNvPr>
          <p:cNvSpPr>
            <a:spLocks noGrp="1"/>
          </p:cNvSpPr>
          <p:nvPr>
            <p:ph type="body" idx="4294967295"/>
          </p:nvPr>
        </p:nvSpPr>
        <p:spPr>
          <a:xfrm>
            <a:off x="384048" y="1158115"/>
            <a:ext cx="11475719" cy="5123814"/>
          </a:xfrm>
        </p:spPr>
        <p:txBody>
          <a:bodyPr vert="horz" wrap="square" lIns="91440" tIns="45720" rIns="91440" bIns="45720" anchor="t" anchorCtr="0" compatLnSpc="1">
            <a:noAutofit/>
          </a:bodyPr>
          <a:lstStyle/>
          <a:p>
            <a:pPr>
              <a:lnSpc>
                <a:spcPct val="120000"/>
              </a:lnSpc>
            </a:pPr>
            <a:r>
              <a:rPr lang="en-GB" sz="1200">
                <a:latin typeface="Figtree"/>
              </a:rPr>
              <a:t>The schema has an essential role to play for smart data objectives.</a:t>
            </a:r>
          </a:p>
          <a:p>
            <a:pPr>
              <a:lnSpc>
                <a:spcPct val="120000"/>
              </a:lnSpc>
            </a:pPr>
            <a:r>
              <a:rPr lang="en-GB" sz="1200" b="0">
                <a:latin typeface="Figtree"/>
              </a:rPr>
              <a:t>The consent schema is an essential object that impacts all areas of CCS. The schema </a:t>
            </a:r>
            <a:r>
              <a:rPr lang="en-US" sz="1200" b="0">
                <a:latin typeface="Figtree"/>
              </a:rPr>
              <a:t>defines the consent, forms the consent record,</a:t>
            </a:r>
            <a:r>
              <a:rPr lang="en-GB" sz="1200" b="0">
                <a:latin typeface="Figtree"/>
              </a:rPr>
              <a:t> and is tied to the token that unlocks energy data in the Trust Framework. </a:t>
            </a:r>
          </a:p>
          <a:p>
            <a:pPr>
              <a:lnSpc>
                <a:spcPct val="120000"/>
              </a:lnSpc>
            </a:pPr>
            <a:r>
              <a:rPr lang="en-GB" sz="1200" b="0">
                <a:latin typeface="Figtree"/>
              </a:rPr>
              <a:t>The schema we collaboratively implement needs to: </a:t>
            </a:r>
          </a:p>
          <a:p>
            <a:pPr marL="285750" indent="-285750">
              <a:lnSpc>
                <a:spcPct val="120000"/>
              </a:lnSpc>
              <a:buFont typeface="Arial"/>
              <a:buChar char="•"/>
            </a:pPr>
            <a:r>
              <a:rPr lang="en-GB" sz="1200" b="0">
                <a:latin typeface="Figtree"/>
              </a:rPr>
              <a:t>be the right representation of a consumer’s consent, </a:t>
            </a:r>
            <a:endParaRPr lang="en-GB" sz="1200"/>
          </a:p>
          <a:p>
            <a:pPr marL="285750" indent="-285750">
              <a:lnSpc>
                <a:spcPct val="120000"/>
              </a:lnSpc>
              <a:buFont typeface="Arial"/>
              <a:buChar char="•"/>
            </a:pPr>
            <a:r>
              <a:rPr lang="en-GB" sz="1200" b="0">
                <a:latin typeface="Figtree"/>
              </a:rPr>
              <a:t>include the necessary data fields to allow EDHs to retrieve the right data, </a:t>
            </a:r>
            <a:endParaRPr lang="en-GB" sz="1200"/>
          </a:p>
          <a:p>
            <a:pPr marL="285750" indent="-285750">
              <a:lnSpc>
                <a:spcPct val="120000"/>
              </a:lnSpc>
              <a:buFont typeface="Arial"/>
              <a:buChar char="•"/>
            </a:pPr>
            <a:r>
              <a:rPr lang="en-GB" sz="1200" b="0">
                <a:latin typeface="Figtree"/>
              </a:rPr>
              <a:t>maintain principles of data minimisation, </a:t>
            </a:r>
            <a:endParaRPr lang="en-GB" sz="1200"/>
          </a:p>
          <a:p>
            <a:pPr marL="285750" indent="-285750">
              <a:lnSpc>
                <a:spcPct val="120000"/>
              </a:lnSpc>
              <a:buFont typeface="Arial"/>
              <a:buChar char="•"/>
            </a:pPr>
            <a:r>
              <a:rPr lang="en-GB" sz="1200" b="0">
                <a:latin typeface="Figtree"/>
              </a:rPr>
              <a:t>but also structured in a way that is future-proof. CCS will start with half-hourly metered data; however, it will soon include a range of other services and have cross-sector applications. </a:t>
            </a:r>
            <a:endParaRPr lang="en-GB" sz="1200"/>
          </a:p>
          <a:p>
            <a:pPr>
              <a:lnSpc>
                <a:spcPct val="120000"/>
              </a:lnSpc>
            </a:pPr>
            <a:r>
              <a:rPr lang="en-GB" sz="1200" b="0">
                <a:latin typeface="Figtree"/>
              </a:rPr>
              <a:t>The schema structure we deploy has </a:t>
            </a:r>
            <a:r>
              <a:rPr lang="en-US" sz="1200" b="0">
                <a:latin typeface="Figtree"/>
              </a:rPr>
              <a:t>been flexible to allow innovation within the energy sector whilst also being able to play a role in </a:t>
            </a:r>
            <a:r>
              <a:rPr lang="en-GB" sz="1200" b="0">
                <a:latin typeface="Figtree"/>
              </a:rPr>
              <a:t>broad, UK-wide smart data objectives.</a:t>
            </a:r>
            <a:endParaRPr lang="en-GB" sz="1200"/>
          </a:p>
          <a:p>
            <a:pPr>
              <a:lnSpc>
                <a:spcPct val="120000"/>
              </a:lnSpc>
            </a:pPr>
            <a:r>
              <a:rPr lang="en-GB" sz="1200">
                <a:latin typeface="Figtree"/>
              </a:rPr>
              <a:t>We have extensively iterated on our schema design since June, the last time we gathered your feedback.</a:t>
            </a:r>
          </a:p>
          <a:p>
            <a:pPr>
              <a:lnSpc>
                <a:spcPct val="120000"/>
              </a:lnSpc>
            </a:pPr>
            <a:r>
              <a:rPr lang="en-GB" sz="1200" b="0">
                <a:latin typeface="Figtree"/>
              </a:rPr>
              <a:t>We worked with you </a:t>
            </a:r>
            <a:r>
              <a:rPr lang="en-US" sz="1200" b="0">
                <a:latin typeface="Figtree"/>
              </a:rPr>
              <a:t>in June to refine our consent schema and gathered</a:t>
            </a:r>
            <a:r>
              <a:rPr lang="en-GB" sz="1200" b="0">
                <a:latin typeface="Figtree"/>
              </a:rPr>
              <a:t> valuable feedback. Since then, we have undertaken lower-level technical designs, implementation planning, and unhappy-path design, as well as extensive User Experience work. We have iterated </a:t>
            </a:r>
            <a:r>
              <a:rPr lang="en-US" sz="1200" b="0">
                <a:latin typeface="Figtree"/>
              </a:rPr>
              <a:t>on and refined the consent schema to account for</a:t>
            </a:r>
            <a:r>
              <a:rPr lang="en-GB" sz="1200" b="0">
                <a:latin typeface="Figtree"/>
              </a:rPr>
              <a:t> all aspects of our recent design work.</a:t>
            </a:r>
            <a:endParaRPr lang="en-GB" sz="1200" b="0">
              <a:latin typeface="Figtree" panose="020B0604020202020204" charset="0"/>
            </a:endParaRPr>
          </a:p>
          <a:p>
            <a:pPr>
              <a:lnSpc>
                <a:spcPct val="120000"/>
              </a:lnSpc>
            </a:pPr>
            <a:endParaRPr lang="en-GB" sz="1200">
              <a:latin typeface="Figtree"/>
            </a:endParaRPr>
          </a:p>
          <a:p>
            <a:pPr>
              <a:lnSpc>
                <a:spcPct val="120000"/>
              </a:lnSpc>
            </a:pPr>
            <a:r>
              <a:rPr lang="en-GB" sz="1200">
                <a:latin typeface="Figtree"/>
              </a:rPr>
              <a:t>The following outlines our second version, ready for WG feedback.</a:t>
            </a:r>
          </a:p>
        </p:txBody>
      </p:sp>
    </p:spTree>
    <p:extLst>
      <p:ext uri="{BB962C8B-B14F-4D97-AF65-F5344CB8AC3E}">
        <p14:creationId xmlns:p14="http://schemas.microsoft.com/office/powerpoint/2010/main" val="26458954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478356-EEED-AC66-3A81-12876C223527}"/>
              </a:ext>
            </a:extLst>
          </p:cNvPr>
          <p:cNvSpPr>
            <a:spLocks noGrp="1"/>
          </p:cNvSpPr>
          <p:nvPr>
            <p:ph type="title"/>
          </p:nvPr>
        </p:nvSpPr>
        <p:spPr>
          <a:xfrm>
            <a:off x="382268" y="338240"/>
            <a:ext cx="11472922" cy="577352"/>
          </a:xfrm>
        </p:spPr>
        <p:txBody>
          <a:bodyPr/>
          <a:lstStyle/>
          <a:p>
            <a:r>
              <a:rPr lang="en-GB" sz="2800"/>
              <a:t>We have used your feedback to feed our subsequent iterations</a:t>
            </a:r>
          </a:p>
        </p:txBody>
      </p:sp>
      <p:grpSp>
        <p:nvGrpSpPr>
          <p:cNvPr id="3" name="Group 2">
            <a:extLst>
              <a:ext uri="{FF2B5EF4-FFF2-40B4-BE49-F238E27FC236}">
                <a16:creationId xmlns:a16="http://schemas.microsoft.com/office/drawing/2014/main" id="{AE54F466-80BD-0471-3BEA-716606BC3A83}"/>
              </a:ext>
            </a:extLst>
          </p:cNvPr>
          <p:cNvGrpSpPr/>
          <p:nvPr/>
        </p:nvGrpSpPr>
        <p:grpSpPr>
          <a:xfrm>
            <a:off x="278950" y="1055998"/>
            <a:ext cx="11679557" cy="5050467"/>
            <a:chOff x="382268" y="1284598"/>
            <a:chExt cx="11679557" cy="5050467"/>
          </a:xfrm>
        </p:grpSpPr>
        <p:sp>
          <p:nvSpPr>
            <p:cNvPr id="2" name="Arrow: Right 1">
              <a:extLst>
                <a:ext uri="{FF2B5EF4-FFF2-40B4-BE49-F238E27FC236}">
                  <a16:creationId xmlns:a16="http://schemas.microsoft.com/office/drawing/2014/main" id="{BC042042-C8A3-27BB-0538-581698D47A5A}"/>
                </a:ext>
              </a:extLst>
            </p:cNvPr>
            <p:cNvSpPr/>
            <p:nvPr/>
          </p:nvSpPr>
          <p:spPr>
            <a:xfrm>
              <a:off x="530422" y="1284598"/>
              <a:ext cx="11324768" cy="894326"/>
            </a:xfrm>
            <a:prstGeom prst="rightArrow">
              <a:avLst/>
            </a:prstGeom>
            <a:solidFill>
              <a:srgbClr val="EBE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2" name="Rectangle 21">
              <a:extLst>
                <a:ext uri="{FF2B5EF4-FFF2-40B4-BE49-F238E27FC236}">
                  <a16:creationId xmlns:a16="http://schemas.microsoft.com/office/drawing/2014/main" id="{A750F770-4618-B393-FCC8-F2E46D8AADB5}"/>
                </a:ext>
              </a:extLst>
            </p:cNvPr>
            <p:cNvSpPr>
              <a:spLocks/>
            </p:cNvSpPr>
            <p:nvPr/>
          </p:nvSpPr>
          <p:spPr>
            <a:xfrm>
              <a:off x="8185148" y="2103348"/>
              <a:ext cx="3876677" cy="4231717"/>
            </a:xfrm>
            <a:prstGeom prst="rect">
              <a:avLst/>
            </a:prstGeom>
            <a:gradFill flip="none" rotWithShape="1">
              <a:gsLst>
                <a:gs pos="0">
                  <a:schemeClr val="accent6">
                    <a:lumMod val="60000"/>
                    <a:lumOff val="40000"/>
                    <a:tint val="66000"/>
                    <a:satMod val="160000"/>
                  </a:schemeClr>
                </a:gs>
                <a:gs pos="50000">
                  <a:schemeClr val="accent6">
                    <a:lumMod val="60000"/>
                    <a:lumOff val="40000"/>
                    <a:tint val="44500"/>
                    <a:satMod val="160000"/>
                  </a:schemeClr>
                </a:gs>
                <a:gs pos="100000">
                  <a:schemeClr val="accent6">
                    <a:lumMod val="60000"/>
                    <a:lumOff val="40000"/>
                    <a:tint val="23500"/>
                    <a:satMod val="160000"/>
                  </a:schemeClr>
                </a:gs>
              </a:gsLst>
              <a:lin ang="16200000" scaled="1"/>
              <a:tileRect/>
            </a:gra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4" name="TextBox 23">
              <a:extLst>
                <a:ext uri="{FF2B5EF4-FFF2-40B4-BE49-F238E27FC236}">
                  <a16:creationId xmlns:a16="http://schemas.microsoft.com/office/drawing/2014/main" id="{511350BA-F5A4-F06C-3E8E-69311A670F1F}"/>
                </a:ext>
              </a:extLst>
            </p:cNvPr>
            <p:cNvSpPr txBox="1"/>
            <p:nvPr/>
          </p:nvSpPr>
          <p:spPr>
            <a:xfrm>
              <a:off x="8174846" y="1550631"/>
              <a:ext cx="3719516" cy="307777"/>
            </a:xfrm>
            <a:prstGeom prst="rect">
              <a:avLst/>
            </a:prstGeom>
            <a:noFill/>
          </p:spPr>
          <p:txBody>
            <a:bodyPr wrap="square" rtlCol="0">
              <a:spAutoFit/>
            </a:bodyPr>
            <a:lstStyle/>
            <a:p>
              <a:r>
                <a:rPr lang="en-GB" sz="1400" b="1">
                  <a:latin typeface="Figtree" panose="020B0604020202020204"/>
                </a:rPr>
                <a:t>Our direct responses to this feedback:</a:t>
              </a:r>
            </a:p>
          </p:txBody>
        </p:sp>
        <p:sp>
          <p:nvSpPr>
            <p:cNvPr id="25" name="Rectangle 24">
              <a:extLst>
                <a:ext uri="{FF2B5EF4-FFF2-40B4-BE49-F238E27FC236}">
                  <a16:creationId xmlns:a16="http://schemas.microsoft.com/office/drawing/2014/main" id="{6CC0317A-2C0F-5C36-C573-99FC1317E111}"/>
                </a:ext>
              </a:extLst>
            </p:cNvPr>
            <p:cNvSpPr>
              <a:spLocks/>
            </p:cNvSpPr>
            <p:nvPr/>
          </p:nvSpPr>
          <p:spPr>
            <a:xfrm>
              <a:off x="3575682" y="2125837"/>
              <a:ext cx="3876677" cy="4209228"/>
            </a:xfrm>
            <a:prstGeom prst="rect">
              <a:avLst/>
            </a:prstGeom>
            <a:solidFill>
              <a:schemeClr val="bg1">
                <a:lumMod val="95000"/>
              </a:schemeClr>
            </a:solid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6" name="TextBox 25">
              <a:extLst>
                <a:ext uri="{FF2B5EF4-FFF2-40B4-BE49-F238E27FC236}">
                  <a16:creationId xmlns:a16="http://schemas.microsoft.com/office/drawing/2014/main" id="{DCDECB9D-C053-3ED5-3ACA-4CE06BA7E33D}"/>
                </a:ext>
              </a:extLst>
            </p:cNvPr>
            <p:cNvSpPr txBox="1"/>
            <p:nvPr/>
          </p:nvSpPr>
          <p:spPr>
            <a:xfrm>
              <a:off x="3575682" y="1578343"/>
              <a:ext cx="3159125" cy="307777"/>
            </a:xfrm>
            <a:prstGeom prst="rect">
              <a:avLst/>
            </a:prstGeom>
            <a:noFill/>
          </p:spPr>
          <p:txBody>
            <a:bodyPr wrap="square" rtlCol="0">
              <a:spAutoFit/>
            </a:bodyPr>
            <a:lstStyle/>
            <a:p>
              <a:r>
                <a:rPr lang="en-GB" sz="1400" b="1">
                  <a:latin typeface="Figtree" panose="020B0604020202020204"/>
                </a:rPr>
                <a:t>Feedback gathered from 4</a:t>
              </a:r>
              <a:r>
                <a:rPr lang="en-GB" sz="1400" b="1" baseline="30000">
                  <a:latin typeface="Figtree" panose="020B0604020202020204"/>
                </a:rPr>
                <a:t>th</a:t>
              </a:r>
              <a:r>
                <a:rPr lang="en-GB" sz="1400" b="1">
                  <a:latin typeface="Figtree" panose="020B0604020202020204"/>
                </a:rPr>
                <a:t> June:</a:t>
              </a:r>
            </a:p>
          </p:txBody>
        </p:sp>
        <p:sp>
          <p:nvSpPr>
            <p:cNvPr id="27" name="TextBox 26">
              <a:extLst>
                <a:ext uri="{FF2B5EF4-FFF2-40B4-BE49-F238E27FC236}">
                  <a16:creationId xmlns:a16="http://schemas.microsoft.com/office/drawing/2014/main" id="{77EA4B11-6EAC-560D-48F6-4EDB5DE22A49}"/>
                </a:ext>
              </a:extLst>
            </p:cNvPr>
            <p:cNvSpPr txBox="1"/>
            <p:nvPr/>
          </p:nvSpPr>
          <p:spPr>
            <a:xfrm>
              <a:off x="569594" y="1584887"/>
              <a:ext cx="2525393" cy="307777"/>
            </a:xfrm>
            <a:prstGeom prst="rect">
              <a:avLst/>
            </a:prstGeom>
            <a:noFill/>
          </p:spPr>
          <p:txBody>
            <a:bodyPr wrap="square" rtlCol="0">
              <a:spAutoFit/>
            </a:bodyPr>
            <a:lstStyle/>
            <a:p>
              <a:r>
                <a:rPr lang="en-GB" sz="1400" b="1">
                  <a:latin typeface="Figtree" panose="020B0604020202020204"/>
                </a:rPr>
                <a:t>Original schema design:</a:t>
              </a:r>
            </a:p>
          </p:txBody>
        </p:sp>
        <p:pic>
          <p:nvPicPr>
            <p:cNvPr id="28" name="Picture 27">
              <a:extLst>
                <a:ext uri="{FF2B5EF4-FFF2-40B4-BE49-F238E27FC236}">
                  <a16:creationId xmlns:a16="http://schemas.microsoft.com/office/drawing/2014/main" id="{93CF0BF7-1D05-00F8-9827-F958498A4522}"/>
                </a:ext>
              </a:extLst>
            </p:cNvPr>
            <p:cNvPicPr>
              <a:picLocks noChangeAspect="1"/>
            </p:cNvPicPr>
            <p:nvPr/>
          </p:nvPicPr>
          <p:blipFill>
            <a:blip r:embed="rId2"/>
            <a:srcRect r="17839"/>
            <a:stretch>
              <a:fillRect/>
            </a:stretch>
          </p:blipFill>
          <p:spPr>
            <a:xfrm>
              <a:off x="382268" y="3960944"/>
              <a:ext cx="2712719" cy="1565895"/>
            </a:xfrm>
            <a:prstGeom prst="rect">
              <a:avLst/>
            </a:prstGeom>
          </p:spPr>
        </p:pic>
        <p:sp>
          <p:nvSpPr>
            <p:cNvPr id="29" name="TextBox 28">
              <a:extLst>
                <a:ext uri="{FF2B5EF4-FFF2-40B4-BE49-F238E27FC236}">
                  <a16:creationId xmlns:a16="http://schemas.microsoft.com/office/drawing/2014/main" id="{B2F538B0-3F2A-8FDC-233A-641DFBAE7E93}"/>
                </a:ext>
              </a:extLst>
            </p:cNvPr>
            <p:cNvSpPr txBox="1"/>
            <p:nvPr/>
          </p:nvSpPr>
          <p:spPr>
            <a:xfrm>
              <a:off x="672143" y="2230360"/>
              <a:ext cx="2525393" cy="1384995"/>
            </a:xfrm>
            <a:prstGeom prst="rect">
              <a:avLst/>
            </a:prstGeom>
            <a:noFill/>
          </p:spPr>
          <p:txBody>
            <a:bodyPr wrap="square" rtlCol="0">
              <a:spAutoFit/>
            </a:bodyPr>
            <a:lstStyle/>
            <a:p>
              <a:pPr marL="285750" indent="-285750">
                <a:buFont typeface="Arial" panose="020B0604020202020204" pitchFamily="34" charset="0"/>
                <a:buChar char="•"/>
              </a:pPr>
              <a:r>
                <a:rPr lang="en-GB" sz="1400">
                  <a:latin typeface="Figtree" panose="020B0604020202020204"/>
                </a:rPr>
                <a:t>Type</a:t>
              </a:r>
            </a:p>
            <a:p>
              <a:pPr marL="285750" indent="-285750">
                <a:buFont typeface="Arial" panose="020B0604020202020204" pitchFamily="34" charset="0"/>
                <a:buChar char="•"/>
              </a:pPr>
              <a:r>
                <a:rPr lang="en-GB" sz="1400">
                  <a:latin typeface="Figtree" panose="020B0604020202020204"/>
                </a:rPr>
                <a:t>Purpose</a:t>
              </a:r>
            </a:p>
            <a:p>
              <a:pPr marL="285750" indent="-285750">
                <a:buFont typeface="Arial" panose="020B0604020202020204" pitchFamily="34" charset="0"/>
                <a:buChar char="•"/>
              </a:pPr>
              <a:r>
                <a:rPr lang="en-GB" sz="1400" err="1">
                  <a:latin typeface="Figtree" panose="020B0604020202020204"/>
                </a:rPr>
                <a:t>additionalInformation</a:t>
              </a:r>
              <a:endParaRPr lang="en-GB" sz="1400">
                <a:latin typeface="Figtree" panose="020B0604020202020204"/>
              </a:endParaRPr>
            </a:p>
            <a:p>
              <a:pPr marL="285750" indent="-285750">
                <a:buFont typeface="Arial" panose="020B0604020202020204" pitchFamily="34" charset="0"/>
                <a:buChar char="•"/>
              </a:pPr>
              <a:r>
                <a:rPr lang="en-GB" sz="1400">
                  <a:latin typeface="Figtree" panose="020B0604020202020204"/>
                </a:rPr>
                <a:t>Start/end date times</a:t>
              </a:r>
            </a:p>
            <a:p>
              <a:pPr marL="285750" indent="-285750">
                <a:buFont typeface="Arial" panose="020B0604020202020204" pitchFamily="34" charset="0"/>
                <a:buChar char="•"/>
              </a:pPr>
              <a:r>
                <a:rPr lang="en-GB" sz="1400">
                  <a:latin typeface="Figtree" panose="020B0604020202020204"/>
                </a:rPr>
                <a:t>From/to data range</a:t>
              </a:r>
            </a:p>
            <a:p>
              <a:pPr marL="285750" indent="-285750">
                <a:buFont typeface="Arial" panose="020B0604020202020204" pitchFamily="34" charset="0"/>
                <a:buChar char="•"/>
              </a:pPr>
              <a:r>
                <a:rPr lang="en-GB" sz="1400" err="1">
                  <a:latin typeface="Figtree" panose="020B0604020202020204"/>
                </a:rPr>
                <a:t>MPxNs</a:t>
              </a:r>
              <a:endParaRPr lang="en-GB" sz="1400">
                <a:latin typeface="Figtree" panose="020B0604020202020204"/>
              </a:endParaRPr>
            </a:p>
          </p:txBody>
        </p:sp>
        <p:sp>
          <p:nvSpPr>
            <p:cNvPr id="30" name="TextBox 29">
              <a:extLst>
                <a:ext uri="{FF2B5EF4-FFF2-40B4-BE49-F238E27FC236}">
                  <a16:creationId xmlns:a16="http://schemas.microsoft.com/office/drawing/2014/main" id="{381EC379-2F40-E507-C1F2-AF5A56FE4260}"/>
                </a:ext>
              </a:extLst>
            </p:cNvPr>
            <p:cNvSpPr txBox="1"/>
            <p:nvPr/>
          </p:nvSpPr>
          <p:spPr>
            <a:xfrm>
              <a:off x="3654262" y="2187819"/>
              <a:ext cx="3719516" cy="3077766"/>
            </a:xfrm>
            <a:prstGeom prst="rect">
              <a:avLst/>
            </a:prstGeom>
            <a:noFill/>
          </p:spPr>
          <p:txBody>
            <a:bodyPr wrap="square" rtlCol="0">
              <a:spAutoFit/>
            </a:bodyPr>
            <a:lstStyle/>
            <a:p>
              <a:r>
                <a:rPr lang="en-GB" sz="1400" b="1">
                  <a:latin typeface="Figtree" panose="020B0604020202020204"/>
                </a:rPr>
                <a:t>Specific feedback on data fields:</a:t>
              </a: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b="1">
                <a:latin typeface="Figtree" panose="020B0604020202020204"/>
              </a:endParaRPr>
            </a:p>
            <a:p>
              <a:endParaRPr lang="en-GB" sz="1400">
                <a:latin typeface="Figtree" panose="020B0604020202020204"/>
              </a:endParaRPr>
            </a:p>
            <a:p>
              <a:r>
                <a:rPr lang="en-GB" sz="1400" b="1">
                  <a:latin typeface="Figtree" panose="020B0604020202020204"/>
                </a:rPr>
                <a:t>Key additional themes:</a:t>
              </a:r>
            </a:p>
            <a:p>
              <a:endParaRPr lang="en-GB" sz="1400" b="1">
                <a:latin typeface="Figtree" panose="020B0604020202020204"/>
              </a:endParaRPr>
            </a:p>
            <a:p>
              <a:endParaRPr lang="en-GB" sz="1200">
                <a:latin typeface="Figtree" panose="020B0604020202020204"/>
              </a:endParaRPr>
            </a:p>
          </p:txBody>
        </p:sp>
        <p:sp>
          <p:nvSpPr>
            <p:cNvPr id="44" name="Rectangle 43">
              <a:extLst>
                <a:ext uri="{FF2B5EF4-FFF2-40B4-BE49-F238E27FC236}">
                  <a16:creationId xmlns:a16="http://schemas.microsoft.com/office/drawing/2014/main" id="{DF27E2BC-F72A-0DAD-0843-CC6DF3EF01E0}"/>
                </a:ext>
              </a:extLst>
            </p:cNvPr>
            <p:cNvSpPr/>
            <p:nvPr/>
          </p:nvSpPr>
          <p:spPr>
            <a:xfrm>
              <a:off x="8287697" y="2451100"/>
              <a:ext cx="3719516" cy="596900"/>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45" name="Rectangle 44">
              <a:extLst>
                <a:ext uri="{FF2B5EF4-FFF2-40B4-BE49-F238E27FC236}">
                  <a16:creationId xmlns:a16="http://schemas.microsoft.com/office/drawing/2014/main" id="{1180AB07-DCE5-F73F-22B0-DB0734441A09}"/>
                </a:ext>
              </a:extLst>
            </p:cNvPr>
            <p:cNvSpPr/>
            <p:nvPr/>
          </p:nvSpPr>
          <p:spPr>
            <a:xfrm>
              <a:off x="8287697" y="3035300"/>
              <a:ext cx="3719516" cy="236538"/>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46" name="Rectangle 45">
              <a:extLst>
                <a:ext uri="{FF2B5EF4-FFF2-40B4-BE49-F238E27FC236}">
                  <a16:creationId xmlns:a16="http://schemas.microsoft.com/office/drawing/2014/main" id="{623F18AA-35AE-2E8B-C202-75AA2DA92311}"/>
                </a:ext>
              </a:extLst>
            </p:cNvPr>
            <p:cNvSpPr/>
            <p:nvPr/>
          </p:nvSpPr>
          <p:spPr>
            <a:xfrm>
              <a:off x="8287697" y="3271838"/>
              <a:ext cx="3719516" cy="236538"/>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100">
                <a:latin typeface="Figtree" panose="020B0604020202020204"/>
              </a:endParaRPr>
            </a:p>
          </p:txBody>
        </p:sp>
        <p:sp>
          <p:nvSpPr>
            <p:cNvPr id="47" name="Rectangle 46">
              <a:extLst>
                <a:ext uri="{FF2B5EF4-FFF2-40B4-BE49-F238E27FC236}">
                  <a16:creationId xmlns:a16="http://schemas.microsoft.com/office/drawing/2014/main" id="{46A3555A-2203-CCF5-CA18-5289365ED02D}"/>
                </a:ext>
              </a:extLst>
            </p:cNvPr>
            <p:cNvSpPr/>
            <p:nvPr/>
          </p:nvSpPr>
          <p:spPr>
            <a:xfrm>
              <a:off x="8287697" y="3508376"/>
              <a:ext cx="3719516" cy="223838"/>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48" name="Rectangle 47">
              <a:extLst>
                <a:ext uri="{FF2B5EF4-FFF2-40B4-BE49-F238E27FC236}">
                  <a16:creationId xmlns:a16="http://schemas.microsoft.com/office/drawing/2014/main" id="{FCFF4F63-19DB-C66B-EC0F-DAD45DA632F6}"/>
                </a:ext>
              </a:extLst>
            </p:cNvPr>
            <p:cNvSpPr/>
            <p:nvPr/>
          </p:nvSpPr>
          <p:spPr>
            <a:xfrm>
              <a:off x="8287697" y="3725152"/>
              <a:ext cx="3719516" cy="223838"/>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49" name="Rectangle 48">
              <a:extLst>
                <a:ext uri="{FF2B5EF4-FFF2-40B4-BE49-F238E27FC236}">
                  <a16:creationId xmlns:a16="http://schemas.microsoft.com/office/drawing/2014/main" id="{9A6E26B2-1052-F89E-7546-449F5804AC2F}"/>
                </a:ext>
              </a:extLst>
            </p:cNvPr>
            <p:cNvSpPr/>
            <p:nvPr/>
          </p:nvSpPr>
          <p:spPr>
            <a:xfrm>
              <a:off x="8287697" y="3948990"/>
              <a:ext cx="3719516" cy="223838"/>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50" name="TextBox 49">
              <a:extLst>
                <a:ext uri="{FF2B5EF4-FFF2-40B4-BE49-F238E27FC236}">
                  <a16:creationId xmlns:a16="http://schemas.microsoft.com/office/drawing/2014/main" id="{BCBC70FD-376E-A3BF-83DE-965F5DB3E489}"/>
                </a:ext>
              </a:extLst>
            </p:cNvPr>
            <p:cNvSpPr txBox="1"/>
            <p:nvPr/>
          </p:nvSpPr>
          <p:spPr>
            <a:xfrm>
              <a:off x="8326869" y="2415496"/>
              <a:ext cx="3680344" cy="600164"/>
            </a:xfrm>
            <a:prstGeom prst="rect">
              <a:avLst/>
            </a:prstGeom>
            <a:noFill/>
          </p:spPr>
          <p:txBody>
            <a:bodyPr wrap="square" rtlCol="0">
              <a:spAutoFit/>
            </a:bodyPr>
            <a:lstStyle/>
            <a:p>
              <a:r>
                <a:rPr lang="en-GB" sz="1100">
                  <a:latin typeface="Figtree" panose="020B0604020202020204"/>
                </a:rPr>
                <a:t>Removed </a:t>
              </a:r>
              <a:r>
                <a:rPr lang="en-GB" sz="1100" i="1">
                  <a:latin typeface="Figtree" panose="020B0604020202020204"/>
                </a:rPr>
                <a:t>Other</a:t>
              </a:r>
              <a:r>
                <a:rPr lang="en-GB" sz="1100">
                  <a:latin typeface="Figtree" panose="020B0604020202020204"/>
                </a:rPr>
                <a:t> and </a:t>
              </a:r>
              <a:r>
                <a:rPr lang="en-GB" sz="1100" i="1" err="1">
                  <a:latin typeface="Figtree" panose="020B0604020202020204"/>
                </a:rPr>
                <a:t>additionalInformation</a:t>
              </a:r>
              <a:r>
                <a:rPr lang="en-GB" sz="1100">
                  <a:latin typeface="Figtree" panose="020B0604020202020204"/>
                </a:rPr>
                <a:t>. Worked to refine change process for adding new purposes to avoid Cat 2 REC change process.</a:t>
              </a:r>
            </a:p>
          </p:txBody>
        </p:sp>
        <p:sp>
          <p:nvSpPr>
            <p:cNvPr id="51" name="TextBox 50">
              <a:extLst>
                <a:ext uri="{FF2B5EF4-FFF2-40B4-BE49-F238E27FC236}">
                  <a16:creationId xmlns:a16="http://schemas.microsoft.com/office/drawing/2014/main" id="{88F52839-F193-2FBB-DAA5-35EE70B0E8BC}"/>
                </a:ext>
              </a:extLst>
            </p:cNvPr>
            <p:cNvSpPr txBox="1"/>
            <p:nvPr/>
          </p:nvSpPr>
          <p:spPr>
            <a:xfrm>
              <a:off x="8334126" y="3018216"/>
              <a:ext cx="3680344" cy="261610"/>
            </a:xfrm>
            <a:prstGeom prst="rect">
              <a:avLst/>
            </a:prstGeom>
            <a:noFill/>
          </p:spPr>
          <p:txBody>
            <a:bodyPr wrap="square" lIns="91440" tIns="45720" rIns="91440" bIns="45720" rtlCol="0" anchor="t">
              <a:spAutoFit/>
            </a:bodyPr>
            <a:lstStyle/>
            <a:p>
              <a:r>
                <a:rPr lang="en-GB" sz="1100">
                  <a:latin typeface="Figtree" panose="020B0604020202020204"/>
                </a:rPr>
                <a:t>Added </a:t>
              </a:r>
            </a:p>
          </p:txBody>
        </p:sp>
        <p:sp>
          <p:nvSpPr>
            <p:cNvPr id="52" name="TextBox 51">
              <a:extLst>
                <a:ext uri="{FF2B5EF4-FFF2-40B4-BE49-F238E27FC236}">
                  <a16:creationId xmlns:a16="http://schemas.microsoft.com/office/drawing/2014/main" id="{CD0308AA-CB62-5F65-8546-03E1625AD32F}"/>
                </a:ext>
              </a:extLst>
            </p:cNvPr>
            <p:cNvSpPr txBox="1"/>
            <p:nvPr/>
          </p:nvSpPr>
          <p:spPr>
            <a:xfrm>
              <a:off x="8326869" y="3242656"/>
              <a:ext cx="3680344" cy="261610"/>
            </a:xfrm>
            <a:prstGeom prst="rect">
              <a:avLst/>
            </a:prstGeom>
            <a:noFill/>
          </p:spPr>
          <p:txBody>
            <a:bodyPr wrap="square" lIns="91440" tIns="45720" rIns="91440" bIns="45720" rtlCol="0" anchor="t">
              <a:spAutoFit/>
            </a:bodyPr>
            <a:lstStyle/>
            <a:p>
              <a:r>
                <a:rPr lang="en-GB" sz="1100">
                  <a:latin typeface="Figtree" panose="020B0604020202020204"/>
                </a:rPr>
                <a:t>Added</a:t>
              </a:r>
            </a:p>
          </p:txBody>
        </p:sp>
        <p:sp>
          <p:nvSpPr>
            <p:cNvPr id="53" name="TextBox 52">
              <a:extLst>
                <a:ext uri="{FF2B5EF4-FFF2-40B4-BE49-F238E27FC236}">
                  <a16:creationId xmlns:a16="http://schemas.microsoft.com/office/drawing/2014/main" id="{593A3795-7FDE-B41A-71F1-A5F5259EE9D3}"/>
                </a:ext>
              </a:extLst>
            </p:cNvPr>
            <p:cNvSpPr txBox="1"/>
            <p:nvPr/>
          </p:nvSpPr>
          <p:spPr>
            <a:xfrm>
              <a:off x="8326869" y="3477335"/>
              <a:ext cx="3680344" cy="261610"/>
            </a:xfrm>
            <a:prstGeom prst="rect">
              <a:avLst/>
            </a:prstGeom>
            <a:noFill/>
          </p:spPr>
          <p:txBody>
            <a:bodyPr wrap="square" rtlCol="0">
              <a:spAutoFit/>
            </a:bodyPr>
            <a:lstStyle/>
            <a:p>
              <a:r>
                <a:rPr lang="en-GB" sz="1100">
                  <a:latin typeface="Figtree" panose="020B0604020202020204"/>
                </a:rPr>
                <a:t>Removed</a:t>
              </a:r>
            </a:p>
          </p:txBody>
        </p:sp>
        <p:sp>
          <p:nvSpPr>
            <p:cNvPr id="54" name="TextBox 53">
              <a:extLst>
                <a:ext uri="{FF2B5EF4-FFF2-40B4-BE49-F238E27FC236}">
                  <a16:creationId xmlns:a16="http://schemas.microsoft.com/office/drawing/2014/main" id="{00CBEC0C-2470-DD37-D8FD-9472D7DF02F8}"/>
                </a:ext>
              </a:extLst>
            </p:cNvPr>
            <p:cNvSpPr txBox="1"/>
            <p:nvPr/>
          </p:nvSpPr>
          <p:spPr>
            <a:xfrm>
              <a:off x="8326869" y="3702246"/>
              <a:ext cx="3680344" cy="261610"/>
            </a:xfrm>
            <a:prstGeom prst="rect">
              <a:avLst/>
            </a:prstGeom>
            <a:noFill/>
          </p:spPr>
          <p:txBody>
            <a:bodyPr wrap="square" rtlCol="0">
              <a:spAutoFit/>
            </a:bodyPr>
            <a:lstStyle/>
            <a:p>
              <a:r>
                <a:rPr lang="en-GB" sz="1100">
                  <a:latin typeface="Figtree" panose="020B0604020202020204"/>
                </a:rPr>
                <a:t>Enumerated lists for </a:t>
              </a:r>
              <a:r>
                <a:rPr lang="en-GB" sz="1100" i="1">
                  <a:latin typeface="Figtree" panose="020B0604020202020204"/>
                </a:rPr>
                <a:t>purpose</a:t>
              </a:r>
              <a:r>
                <a:rPr lang="en-GB" sz="1100">
                  <a:latin typeface="Figtree" panose="020B0604020202020204"/>
                </a:rPr>
                <a:t> and </a:t>
              </a:r>
              <a:r>
                <a:rPr lang="en-GB" sz="1100" i="1">
                  <a:latin typeface="Figtree" panose="020B0604020202020204"/>
                </a:rPr>
                <a:t>type</a:t>
              </a:r>
              <a:r>
                <a:rPr lang="en-GB" sz="1100">
                  <a:latin typeface="Figtree" panose="020B0604020202020204"/>
                </a:rPr>
                <a:t> incorporated</a:t>
              </a:r>
            </a:p>
          </p:txBody>
        </p:sp>
        <p:sp>
          <p:nvSpPr>
            <p:cNvPr id="56" name="TextBox 55">
              <a:extLst>
                <a:ext uri="{FF2B5EF4-FFF2-40B4-BE49-F238E27FC236}">
                  <a16:creationId xmlns:a16="http://schemas.microsoft.com/office/drawing/2014/main" id="{A4122FC5-EED1-2904-2A2B-7FDF10A913DA}"/>
                </a:ext>
              </a:extLst>
            </p:cNvPr>
            <p:cNvSpPr txBox="1"/>
            <p:nvPr/>
          </p:nvSpPr>
          <p:spPr>
            <a:xfrm>
              <a:off x="8326869" y="3919022"/>
              <a:ext cx="3680344" cy="261610"/>
            </a:xfrm>
            <a:prstGeom prst="rect">
              <a:avLst/>
            </a:prstGeom>
            <a:noFill/>
            <a:ln>
              <a:noFill/>
            </a:ln>
          </p:spPr>
          <p:txBody>
            <a:bodyPr wrap="square" lIns="91440" tIns="45720" rIns="91440" bIns="45720" rtlCol="0" anchor="t">
              <a:spAutoFit/>
            </a:bodyPr>
            <a:lstStyle/>
            <a:p>
              <a:r>
                <a:rPr lang="en-GB" sz="1100">
                  <a:latin typeface="Figtree" panose="020B0604020202020204"/>
                </a:rPr>
                <a:t>Added </a:t>
              </a:r>
            </a:p>
          </p:txBody>
        </p:sp>
        <p:cxnSp>
          <p:nvCxnSpPr>
            <p:cNvPr id="58" name="Straight Arrow Connector 57">
              <a:extLst>
                <a:ext uri="{FF2B5EF4-FFF2-40B4-BE49-F238E27FC236}">
                  <a16:creationId xmlns:a16="http://schemas.microsoft.com/office/drawing/2014/main" id="{FE04B791-476A-A0F1-D2A9-D0226860E574}"/>
                </a:ext>
              </a:extLst>
            </p:cNvPr>
            <p:cNvCxnSpPr>
              <a:cxnSpLocks/>
              <a:endCxn id="44" idx="1"/>
            </p:cNvCxnSpPr>
            <p:nvPr/>
          </p:nvCxnSpPr>
          <p:spPr>
            <a:xfrm flipV="1">
              <a:off x="7373778" y="2749550"/>
              <a:ext cx="913919"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0" name="Straight Arrow Connector 59">
              <a:extLst>
                <a:ext uri="{FF2B5EF4-FFF2-40B4-BE49-F238E27FC236}">
                  <a16:creationId xmlns:a16="http://schemas.microsoft.com/office/drawing/2014/main" id="{2A68C46B-3D51-CA87-E11C-4AD9D53F6FDD}"/>
                </a:ext>
              </a:extLst>
            </p:cNvPr>
            <p:cNvCxnSpPr>
              <a:cxnSpLocks/>
              <a:endCxn id="45" idx="1"/>
            </p:cNvCxnSpPr>
            <p:nvPr/>
          </p:nvCxnSpPr>
          <p:spPr>
            <a:xfrm flipV="1">
              <a:off x="7373778" y="3153569"/>
              <a:ext cx="913919"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271502A0-C083-8A63-AF4D-C94E5DCB7E89}"/>
                </a:ext>
              </a:extLst>
            </p:cNvPr>
            <p:cNvCxnSpPr>
              <a:cxnSpLocks/>
              <a:endCxn id="46" idx="1"/>
            </p:cNvCxnSpPr>
            <p:nvPr/>
          </p:nvCxnSpPr>
          <p:spPr>
            <a:xfrm>
              <a:off x="7373778" y="3390107"/>
              <a:ext cx="913919"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EA4EA0FE-5A2F-243D-5F50-1A8BC948A89A}"/>
                </a:ext>
              </a:extLst>
            </p:cNvPr>
            <p:cNvCxnSpPr>
              <a:endCxn id="47" idx="1"/>
            </p:cNvCxnSpPr>
            <p:nvPr/>
          </p:nvCxnSpPr>
          <p:spPr>
            <a:xfrm>
              <a:off x="7373778" y="3615355"/>
              <a:ext cx="913919" cy="494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6" name="Straight Arrow Connector 65">
              <a:extLst>
                <a:ext uri="{FF2B5EF4-FFF2-40B4-BE49-F238E27FC236}">
                  <a16:creationId xmlns:a16="http://schemas.microsoft.com/office/drawing/2014/main" id="{41D6A56E-3845-C2FD-3C58-4BFC26B5D4BD}"/>
                </a:ext>
              </a:extLst>
            </p:cNvPr>
            <p:cNvCxnSpPr>
              <a:endCxn id="48" idx="1"/>
            </p:cNvCxnSpPr>
            <p:nvPr/>
          </p:nvCxnSpPr>
          <p:spPr>
            <a:xfrm>
              <a:off x="7373778" y="3837071"/>
              <a:ext cx="913919"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8" name="Straight Arrow Connector 67">
              <a:extLst>
                <a:ext uri="{FF2B5EF4-FFF2-40B4-BE49-F238E27FC236}">
                  <a16:creationId xmlns:a16="http://schemas.microsoft.com/office/drawing/2014/main" id="{AB43FCAC-1A9B-0748-EBA0-7B894A7072E4}"/>
                </a:ext>
              </a:extLst>
            </p:cNvPr>
            <p:cNvCxnSpPr>
              <a:cxnSpLocks/>
              <a:endCxn id="49" idx="1"/>
            </p:cNvCxnSpPr>
            <p:nvPr/>
          </p:nvCxnSpPr>
          <p:spPr>
            <a:xfrm>
              <a:off x="7373778" y="4060909"/>
              <a:ext cx="913919"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70" name="Picture 69">
              <a:extLst>
                <a:ext uri="{FF2B5EF4-FFF2-40B4-BE49-F238E27FC236}">
                  <a16:creationId xmlns:a16="http://schemas.microsoft.com/office/drawing/2014/main" id="{EF5ED0A1-0384-EC02-B1A6-90A1AE54F2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1926" y="3248383"/>
              <a:ext cx="262454" cy="262454"/>
            </a:xfrm>
            <a:prstGeom prst="rect">
              <a:avLst/>
            </a:prstGeom>
          </p:spPr>
        </p:pic>
        <p:pic>
          <p:nvPicPr>
            <p:cNvPr id="71" name="Picture 70">
              <a:extLst>
                <a:ext uri="{FF2B5EF4-FFF2-40B4-BE49-F238E27FC236}">
                  <a16:creationId xmlns:a16="http://schemas.microsoft.com/office/drawing/2014/main" id="{9A6D42B8-E29F-C3BE-E0A3-988F9088E7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0022" y="3045662"/>
              <a:ext cx="262454" cy="262454"/>
            </a:xfrm>
            <a:prstGeom prst="rect">
              <a:avLst/>
            </a:prstGeom>
          </p:spPr>
        </p:pic>
        <p:pic>
          <p:nvPicPr>
            <p:cNvPr id="72" name="Picture 71">
              <a:extLst>
                <a:ext uri="{FF2B5EF4-FFF2-40B4-BE49-F238E27FC236}">
                  <a16:creationId xmlns:a16="http://schemas.microsoft.com/office/drawing/2014/main" id="{E6163B90-66E9-AD78-0F53-8A8636F2A4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6472" y="2639971"/>
              <a:ext cx="262454" cy="262454"/>
            </a:xfrm>
            <a:prstGeom prst="rect">
              <a:avLst/>
            </a:prstGeom>
          </p:spPr>
        </p:pic>
        <p:pic>
          <p:nvPicPr>
            <p:cNvPr id="73" name="Picture 72">
              <a:extLst>
                <a:ext uri="{FF2B5EF4-FFF2-40B4-BE49-F238E27FC236}">
                  <a16:creationId xmlns:a16="http://schemas.microsoft.com/office/drawing/2014/main" id="{B7D8EBCD-97B0-C225-EFFB-2CD5F0B9B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7380" y="3461954"/>
              <a:ext cx="262454" cy="262454"/>
            </a:xfrm>
            <a:prstGeom prst="rect">
              <a:avLst/>
            </a:prstGeom>
          </p:spPr>
        </p:pic>
        <p:pic>
          <p:nvPicPr>
            <p:cNvPr id="74" name="Picture 73">
              <a:extLst>
                <a:ext uri="{FF2B5EF4-FFF2-40B4-BE49-F238E27FC236}">
                  <a16:creationId xmlns:a16="http://schemas.microsoft.com/office/drawing/2014/main" id="{B4E9E232-DDEC-B61A-A245-161E6A3C50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2292" y="3686537"/>
              <a:ext cx="262454" cy="262454"/>
            </a:xfrm>
            <a:prstGeom prst="rect">
              <a:avLst/>
            </a:prstGeom>
          </p:spPr>
        </p:pic>
        <p:pic>
          <p:nvPicPr>
            <p:cNvPr id="75" name="Picture 74">
              <a:extLst>
                <a:ext uri="{FF2B5EF4-FFF2-40B4-BE49-F238E27FC236}">
                  <a16:creationId xmlns:a16="http://schemas.microsoft.com/office/drawing/2014/main" id="{9B2F4E0D-2BD4-E306-64FC-60C9F807E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8701" y="3933567"/>
              <a:ext cx="262454" cy="262454"/>
            </a:xfrm>
            <a:prstGeom prst="rect">
              <a:avLst/>
            </a:prstGeom>
          </p:spPr>
        </p:pic>
        <p:sp>
          <p:nvSpPr>
            <p:cNvPr id="77" name="TextBox 76">
              <a:extLst>
                <a:ext uri="{FF2B5EF4-FFF2-40B4-BE49-F238E27FC236}">
                  <a16:creationId xmlns:a16="http://schemas.microsoft.com/office/drawing/2014/main" id="{D86148EE-B734-CB80-CC55-3E7E208AA53C}"/>
                </a:ext>
              </a:extLst>
            </p:cNvPr>
            <p:cNvSpPr txBox="1"/>
            <p:nvPr/>
          </p:nvSpPr>
          <p:spPr>
            <a:xfrm>
              <a:off x="8281661" y="4871844"/>
              <a:ext cx="3740443" cy="646331"/>
            </a:xfrm>
            <a:prstGeom prst="rect">
              <a:avLst/>
            </a:prstGeom>
            <a:noFill/>
          </p:spPr>
          <p:txBody>
            <a:bodyPr wrap="square">
              <a:spAutoFit/>
            </a:bodyPr>
            <a:lstStyle/>
            <a:p>
              <a:r>
                <a:rPr lang="en-GB" sz="1200">
                  <a:latin typeface="Figtree" panose="020B0604020202020204"/>
                </a:rPr>
                <a:t>Proposing to split out data type elements from the consent elements – each </a:t>
              </a:r>
              <a:r>
                <a:rPr lang="en-GB" sz="1200" i="1">
                  <a:latin typeface="Figtree" panose="020B0604020202020204"/>
                </a:rPr>
                <a:t>type </a:t>
              </a:r>
              <a:r>
                <a:rPr lang="en-GB" sz="1200">
                  <a:latin typeface="Figtree" panose="020B0604020202020204"/>
                </a:rPr>
                <a:t>would trigger a range of conditional fields that are data type specific.</a:t>
              </a:r>
            </a:p>
          </p:txBody>
        </p:sp>
        <p:sp>
          <p:nvSpPr>
            <p:cNvPr id="78" name="Rectangle 77">
              <a:extLst>
                <a:ext uri="{FF2B5EF4-FFF2-40B4-BE49-F238E27FC236}">
                  <a16:creationId xmlns:a16="http://schemas.microsoft.com/office/drawing/2014/main" id="{67D12567-4DA2-C856-D43B-8F6AF8B32A0B}"/>
                </a:ext>
              </a:extLst>
            </p:cNvPr>
            <p:cNvSpPr/>
            <p:nvPr/>
          </p:nvSpPr>
          <p:spPr>
            <a:xfrm>
              <a:off x="3644712" y="4881930"/>
              <a:ext cx="3719516" cy="65659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100">
                  <a:solidFill>
                    <a:schemeClr val="tx1"/>
                  </a:solidFill>
                  <a:latin typeface="Figtree" panose="020B0604020202020204"/>
                </a:rPr>
                <a:t>General discussion noted how future services would require additional data items – the WG noted future complexity in this.</a:t>
              </a:r>
            </a:p>
          </p:txBody>
        </p:sp>
        <p:sp>
          <p:nvSpPr>
            <p:cNvPr id="79" name="Rectangle 78">
              <a:extLst>
                <a:ext uri="{FF2B5EF4-FFF2-40B4-BE49-F238E27FC236}">
                  <a16:creationId xmlns:a16="http://schemas.microsoft.com/office/drawing/2014/main" id="{36FF025B-14BF-5B55-4FF1-EED6A24D6026}"/>
                </a:ext>
              </a:extLst>
            </p:cNvPr>
            <p:cNvSpPr/>
            <p:nvPr/>
          </p:nvSpPr>
          <p:spPr>
            <a:xfrm>
              <a:off x="3644769" y="5608950"/>
              <a:ext cx="3719516" cy="65659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100">
                  <a:solidFill>
                    <a:schemeClr val="tx1"/>
                  </a:solidFill>
                  <a:latin typeface="Figtree" panose="020B0604020202020204"/>
                </a:rPr>
                <a:t>The schema needed to be assessed in regard to consumer transparency and clarity – particularly as it will be essential to ensuring informed consent.</a:t>
              </a:r>
            </a:p>
          </p:txBody>
        </p:sp>
        <p:sp>
          <p:nvSpPr>
            <p:cNvPr id="80" name="Rectangle 79">
              <a:extLst>
                <a:ext uri="{FF2B5EF4-FFF2-40B4-BE49-F238E27FC236}">
                  <a16:creationId xmlns:a16="http://schemas.microsoft.com/office/drawing/2014/main" id="{D5BB5367-E2C6-26D6-6113-2ADB988FBE61}"/>
                </a:ext>
              </a:extLst>
            </p:cNvPr>
            <p:cNvSpPr/>
            <p:nvPr/>
          </p:nvSpPr>
          <p:spPr>
            <a:xfrm>
              <a:off x="8321811" y="4871844"/>
              <a:ext cx="3719516" cy="656592"/>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cxnSp>
          <p:nvCxnSpPr>
            <p:cNvPr id="83" name="Straight Arrow Connector 82">
              <a:extLst>
                <a:ext uri="{FF2B5EF4-FFF2-40B4-BE49-F238E27FC236}">
                  <a16:creationId xmlns:a16="http://schemas.microsoft.com/office/drawing/2014/main" id="{AECCF565-196B-B25B-1B72-9A87BCFDE733}"/>
                </a:ext>
              </a:extLst>
            </p:cNvPr>
            <p:cNvCxnSpPr>
              <a:cxnSpLocks/>
              <a:stCxn id="78" idx="3"/>
              <a:endCxn id="80" idx="1"/>
            </p:cNvCxnSpPr>
            <p:nvPr/>
          </p:nvCxnSpPr>
          <p:spPr>
            <a:xfrm flipV="1">
              <a:off x="7364228" y="5200140"/>
              <a:ext cx="957583" cy="10086"/>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84" name="Picture 83">
              <a:extLst>
                <a:ext uri="{FF2B5EF4-FFF2-40B4-BE49-F238E27FC236}">
                  <a16:creationId xmlns:a16="http://schemas.microsoft.com/office/drawing/2014/main" id="{DC7D0617-54BC-86C7-396D-E6738822BB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0622" y="5057940"/>
              <a:ext cx="262454" cy="262454"/>
            </a:xfrm>
            <a:prstGeom prst="rect">
              <a:avLst/>
            </a:prstGeom>
          </p:spPr>
        </p:pic>
        <p:sp>
          <p:nvSpPr>
            <p:cNvPr id="90" name="TextBox 89">
              <a:extLst>
                <a:ext uri="{FF2B5EF4-FFF2-40B4-BE49-F238E27FC236}">
                  <a16:creationId xmlns:a16="http://schemas.microsoft.com/office/drawing/2014/main" id="{DCDDF853-9974-EDB9-E159-B28317D1F9C5}"/>
                </a:ext>
              </a:extLst>
            </p:cNvPr>
            <p:cNvSpPr txBox="1"/>
            <p:nvPr/>
          </p:nvSpPr>
          <p:spPr>
            <a:xfrm>
              <a:off x="8302159" y="5603682"/>
              <a:ext cx="3573529" cy="646331"/>
            </a:xfrm>
            <a:prstGeom prst="rect">
              <a:avLst/>
            </a:prstGeom>
            <a:noFill/>
          </p:spPr>
          <p:txBody>
            <a:bodyPr wrap="square">
              <a:spAutoFit/>
            </a:bodyPr>
            <a:lstStyle/>
            <a:p>
              <a:r>
                <a:rPr lang="en-GB" sz="1200">
                  <a:latin typeface="Figtree" panose="020B0604020202020204"/>
                </a:rPr>
                <a:t>Continually assessed what information must be shown to the consumer at the point of consent and how this data can be technically presented.</a:t>
              </a:r>
            </a:p>
          </p:txBody>
        </p:sp>
        <p:sp>
          <p:nvSpPr>
            <p:cNvPr id="91" name="Rectangle 90">
              <a:extLst>
                <a:ext uri="{FF2B5EF4-FFF2-40B4-BE49-F238E27FC236}">
                  <a16:creationId xmlns:a16="http://schemas.microsoft.com/office/drawing/2014/main" id="{898F40B1-3F9D-347A-929C-5D2B6737D686}"/>
                </a:ext>
              </a:extLst>
            </p:cNvPr>
            <p:cNvSpPr/>
            <p:nvPr/>
          </p:nvSpPr>
          <p:spPr>
            <a:xfrm>
              <a:off x="8312335" y="5603682"/>
              <a:ext cx="3719516" cy="656592"/>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cxnSp>
          <p:nvCxnSpPr>
            <p:cNvPr id="92" name="Straight Arrow Connector 91">
              <a:extLst>
                <a:ext uri="{FF2B5EF4-FFF2-40B4-BE49-F238E27FC236}">
                  <a16:creationId xmlns:a16="http://schemas.microsoft.com/office/drawing/2014/main" id="{5FDF38B9-600E-1E09-2B2B-D686C79055EA}"/>
                </a:ext>
              </a:extLst>
            </p:cNvPr>
            <p:cNvCxnSpPr>
              <a:cxnSpLocks/>
              <a:endCxn id="91" idx="1"/>
            </p:cNvCxnSpPr>
            <p:nvPr/>
          </p:nvCxnSpPr>
          <p:spPr>
            <a:xfrm>
              <a:off x="7343804" y="5931978"/>
              <a:ext cx="968531"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93" name="Picture 92">
              <a:extLst>
                <a:ext uri="{FF2B5EF4-FFF2-40B4-BE49-F238E27FC236}">
                  <a16:creationId xmlns:a16="http://schemas.microsoft.com/office/drawing/2014/main" id="{A52AFF7A-9A22-2472-DC16-F7E34D710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1120" y="5789778"/>
              <a:ext cx="262454" cy="262454"/>
            </a:xfrm>
            <a:prstGeom prst="rect">
              <a:avLst/>
            </a:prstGeom>
          </p:spPr>
        </p:pic>
        <p:sp>
          <p:nvSpPr>
            <p:cNvPr id="96" name="TextBox 95">
              <a:extLst>
                <a:ext uri="{FF2B5EF4-FFF2-40B4-BE49-F238E27FC236}">
                  <a16:creationId xmlns:a16="http://schemas.microsoft.com/office/drawing/2014/main" id="{7BAB5F29-AEB5-3668-6B31-3309F940DF6E}"/>
                </a:ext>
              </a:extLst>
            </p:cNvPr>
            <p:cNvSpPr txBox="1"/>
            <p:nvPr/>
          </p:nvSpPr>
          <p:spPr>
            <a:xfrm>
              <a:off x="8343278" y="4155413"/>
              <a:ext cx="3680344" cy="261610"/>
            </a:xfrm>
            <a:prstGeom prst="rect">
              <a:avLst/>
            </a:prstGeom>
            <a:noFill/>
            <a:ln>
              <a:noFill/>
            </a:ln>
          </p:spPr>
          <p:txBody>
            <a:bodyPr wrap="square" lIns="91440" tIns="45720" rIns="91440" bIns="45720" rtlCol="0" anchor="t">
              <a:spAutoFit/>
            </a:bodyPr>
            <a:lstStyle/>
            <a:p>
              <a:r>
                <a:rPr lang="en-GB" sz="1100">
                  <a:latin typeface="Figtree" panose="020B0604020202020204"/>
                </a:rPr>
                <a:t>Added </a:t>
              </a:r>
            </a:p>
          </p:txBody>
        </p:sp>
        <p:cxnSp>
          <p:nvCxnSpPr>
            <p:cNvPr id="97" name="Straight Arrow Connector 96">
              <a:extLst>
                <a:ext uri="{FF2B5EF4-FFF2-40B4-BE49-F238E27FC236}">
                  <a16:creationId xmlns:a16="http://schemas.microsoft.com/office/drawing/2014/main" id="{4828590B-845E-09FB-CD13-9C02629E59DC}"/>
                </a:ext>
              </a:extLst>
            </p:cNvPr>
            <p:cNvCxnSpPr/>
            <p:nvPr/>
          </p:nvCxnSpPr>
          <p:spPr>
            <a:xfrm>
              <a:off x="7390187" y="4297300"/>
              <a:ext cx="913919" cy="0"/>
            </a:xfrm>
            <a:prstGeom prst="straightConnector1">
              <a:avLst/>
            </a:prstGeom>
            <a:ln>
              <a:solidFill>
                <a:schemeClr val="accent3">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pic>
          <p:nvPicPr>
            <p:cNvPr id="98" name="Picture 97">
              <a:extLst>
                <a:ext uri="{FF2B5EF4-FFF2-40B4-BE49-F238E27FC236}">
                  <a16:creationId xmlns:a16="http://schemas.microsoft.com/office/drawing/2014/main" id="{C38E6F1B-983B-046F-38A0-327C30A789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35110" y="4169958"/>
              <a:ext cx="262454" cy="262454"/>
            </a:xfrm>
            <a:prstGeom prst="rect">
              <a:avLst/>
            </a:prstGeom>
          </p:spPr>
        </p:pic>
        <p:sp>
          <p:nvSpPr>
            <p:cNvPr id="101" name="Rectangle 100">
              <a:extLst>
                <a:ext uri="{FF2B5EF4-FFF2-40B4-BE49-F238E27FC236}">
                  <a16:creationId xmlns:a16="http://schemas.microsoft.com/office/drawing/2014/main" id="{0AF48200-C294-5B8C-3A89-C6F18F778A66}"/>
                </a:ext>
              </a:extLst>
            </p:cNvPr>
            <p:cNvSpPr/>
            <p:nvPr/>
          </p:nvSpPr>
          <p:spPr>
            <a:xfrm>
              <a:off x="8280315" y="4164584"/>
              <a:ext cx="3719516" cy="223838"/>
            </a:xfrm>
            <a:prstGeom prst="rect">
              <a:avLst/>
            </a:prstGeom>
            <a:noFill/>
            <a:ln>
              <a:solidFill>
                <a:schemeClr val="accent3">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04" name="Rectangle 103">
              <a:extLst>
                <a:ext uri="{FF2B5EF4-FFF2-40B4-BE49-F238E27FC236}">
                  <a16:creationId xmlns:a16="http://schemas.microsoft.com/office/drawing/2014/main" id="{93D15F75-710B-9B2C-F8C1-8629691E092A}"/>
                </a:ext>
              </a:extLst>
            </p:cNvPr>
            <p:cNvSpPr/>
            <p:nvPr/>
          </p:nvSpPr>
          <p:spPr>
            <a:xfrm>
              <a:off x="3640337" y="2464322"/>
              <a:ext cx="3719516" cy="59690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05" name="Rectangle 104">
              <a:extLst>
                <a:ext uri="{FF2B5EF4-FFF2-40B4-BE49-F238E27FC236}">
                  <a16:creationId xmlns:a16="http://schemas.microsoft.com/office/drawing/2014/main" id="{A4790DDA-F59F-64E1-1094-AA8B700596F0}"/>
                </a:ext>
              </a:extLst>
            </p:cNvPr>
            <p:cNvSpPr/>
            <p:nvPr/>
          </p:nvSpPr>
          <p:spPr>
            <a:xfrm>
              <a:off x="3640337" y="3048522"/>
              <a:ext cx="3719516" cy="2365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06" name="Rectangle 105">
              <a:extLst>
                <a:ext uri="{FF2B5EF4-FFF2-40B4-BE49-F238E27FC236}">
                  <a16:creationId xmlns:a16="http://schemas.microsoft.com/office/drawing/2014/main" id="{6350A3A6-F676-F2A2-72F5-7E10CD18257E}"/>
                </a:ext>
              </a:extLst>
            </p:cNvPr>
            <p:cNvSpPr/>
            <p:nvPr/>
          </p:nvSpPr>
          <p:spPr>
            <a:xfrm>
              <a:off x="3640337" y="3285060"/>
              <a:ext cx="3719516" cy="2365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07" name="Rectangle 106">
              <a:extLst>
                <a:ext uri="{FF2B5EF4-FFF2-40B4-BE49-F238E27FC236}">
                  <a16:creationId xmlns:a16="http://schemas.microsoft.com/office/drawing/2014/main" id="{C16EACA1-3C6F-CA2E-E754-1F235CF398F2}"/>
                </a:ext>
              </a:extLst>
            </p:cNvPr>
            <p:cNvSpPr/>
            <p:nvPr/>
          </p:nvSpPr>
          <p:spPr>
            <a:xfrm>
              <a:off x="3640337" y="3521598"/>
              <a:ext cx="3719516" cy="2238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08" name="Rectangle 107">
              <a:extLst>
                <a:ext uri="{FF2B5EF4-FFF2-40B4-BE49-F238E27FC236}">
                  <a16:creationId xmlns:a16="http://schemas.microsoft.com/office/drawing/2014/main" id="{A3299E52-F6AA-D037-322A-F0637D9696AE}"/>
                </a:ext>
              </a:extLst>
            </p:cNvPr>
            <p:cNvSpPr/>
            <p:nvPr/>
          </p:nvSpPr>
          <p:spPr>
            <a:xfrm>
              <a:off x="3640337" y="3738374"/>
              <a:ext cx="3719516" cy="2238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09" name="Rectangle 108">
              <a:extLst>
                <a:ext uri="{FF2B5EF4-FFF2-40B4-BE49-F238E27FC236}">
                  <a16:creationId xmlns:a16="http://schemas.microsoft.com/office/drawing/2014/main" id="{73864A97-2D4D-4A19-BB09-2D6F33B60CBC}"/>
                </a:ext>
              </a:extLst>
            </p:cNvPr>
            <p:cNvSpPr/>
            <p:nvPr/>
          </p:nvSpPr>
          <p:spPr>
            <a:xfrm>
              <a:off x="3640337" y="3962212"/>
              <a:ext cx="3719516" cy="2238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110" name="TextBox 109">
              <a:extLst>
                <a:ext uri="{FF2B5EF4-FFF2-40B4-BE49-F238E27FC236}">
                  <a16:creationId xmlns:a16="http://schemas.microsoft.com/office/drawing/2014/main" id="{F94C7200-CEB5-43D9-4789-640291145C68}"/>
                </a:ext>
              </a:extLst>
            </p:cNvPr>
            <p:cNvSpPr txBox="1"/>
            <p:nvPr/>
          </p:nvSpPr>
          <p:spPr>
            <a:xfrm>
              <a:off x="3679509" y="2428718"/>
              <a:ext cx="3680344" cy="646331"/>
            </a:xfrm>
            <a:prstGeom prst="rect">
              <a:avLst/>
            </a:prstGeom>
            <a:noFill/>
          </p:spPr>
          <p:txBody>
            <a:bodyPr wrap="square" lIns="91440" tIns="45720" rIns="91440" bIns="45720" rtlCol="0" anchor="t">
              <a:spAutoFit/>
            </a:bodyPr>
            <a:lstStyle/>
            <a:p>
              <a:r>
                <a:rPr lang="en-GB" sz="1200">
                  <a:latin typeface="Figtree" panose="020B0604020202020204"/>
                </a:rPr>
                <a:t>Purpose agreed as needing to be enumerated and managed centrally; Other with a free text option was rejected</a:t>
              </a:r>
            </a:p>
          </p:txBody>
        </p:sp>
        <p:sp>
          <p:nvSpPr>
            <p:cNvPr id="111" name="TextBox 110">
              <a:extLst>
                <a:ext uri="{FF2B5EF4-FFF2-40B4-BE49-F238E27FC236}">
                  <a16:creationId xmlns:a16="http://schemas.microsoft.com/office/drawing/2014/main" id="{053DCB9D-C617-5BEB-DCBD-DBAD600D7D09}"/>
                </a:ext>
              </a:extLst>
            </p:cNvPr>
            <p:cNvSpPr txBox="1"/>
            <p:nvPr/>
          </p:nvSpPr>
          <p:spPr>
            <a:xfrm>
              <a:off x="3663460" y="3028453"/>
              <a:ext cx="3680344" cy="261610"/>
            </a:xfrm>
            <a:prstGeom prst="rect">
              <a:avLst/>
            </a:prstGeom>
            <a:noFill/>
          </p:spPr>
          <p:txBody>
            <a:bodyPr wrap="square" rtlCol="0">
              <a:spAutoFit/>
            </a:bodyPr>
            <a:lstStyle/>
            <a:p>
              <a:r>
                <a:rPr lang="en-GB" sz="1100">
                  <a:latin typeface="Figtree" panose="020B0604020202020204"/>
                </a:rPr>
                <a:t>Missing fuel type</a:t>
              </a:r>
            </a:p>
          </p:txBody>
        </p:sp>
        <p:sp>
          <p:nvSpPr>
            <p:cNvPr id="112" name="TextBox 111">
              <a:extLst>
                <a:ext uri="{FF2B5EF4-FFF2-40B4-BE49-F238E27FC236}">
                  <a16:creationId xmlns:a16="http://schemas.microsoft.com/office/drawing/2014/main" id="{EB08E4E4-90E4-2646-F620-E31401136A51}"/>
                </a:ext>
              </a:extLst>
            </p:cNvPr>
            <p:cNvSpPr txBox="1"/>
            <p:nvPr/>
          </p:nvSpPr>
          <p:spPr>
            <a:xfrm>
              <a:off x="3679509" y="3255878"/>
              <a:ext cx="3680344" cy="261610"/>
            </a:xfrm>
            <a:prstGeom prst="rect">
              <a:avLst/>
            </a:prstGeom>
            <a:noFill/>
          </p:spPr>
          <p:txBody>
            <a:bodyPr wrap="square" rtlCol="0">
              <a:spAutoFit/>
            </a:bodyPr>
            <a:lstStyle/>
            <a:p>
              <a:r>
                <a:rPr lang="en-GB" sz="1100">
                  <a:latin typeface="Figtree" panose="020B0604020202020204"/>
                </a:rPr>
                <a:t>Energy flow direction was missing</a:t>
              </a:r>
            </a:p>
          </p:txBody>
        </p:sp>
        <p:sp>
          <p:nvSpPr>
            <p:cNvPr id="113" name="TextBox 112">
              <a:extLst>
                <a:ext uri="{FF2B5EF4-FFF2-40B4-BE49-F238E27FC236}">
                  <a16:creationId xmlns:a16="http://schemas.microsoft.com/office/drawing/2014/main" id="{6C549EDB-9CF5-CB22-ADE5-42070535090D}"/>
                </a:ext>
              </a:extLst>
            </p:cNvPr>
            <p:cNvSpPr txBox="1"/>
            <p:nvPr/>
          </p:nvSpPr>
          <p:spPr>
            <a:xfrm>
              <a:off x="3679509" y="3490557"/>
              <a:ext cx="3680344" cy="430887"/>
            </a:xfrm>
            <a:prstGeom prst="rect">
              <a:avLst/>
            </a:prstGeom>
            <a:noFill/>
          </p:spPr>
          <p:txBody>
            <a:bodyPr wrap="square" rtlCol="0">
              <a:spAutoFit/>
            </a:bodyPr>
            <a:lstStyle/>
            <a:p>
              <a:r>
                <a:rPr lang="en-GB" sz="1100">
                  <a:latin typeface="Figtree" panose="020B0604020202020204"/>
                </a:rPr>
                <a:t>Frequency was deemed as unnecessary</a:t>
              </a:r>
            </a:p>
            <a:p>
              <a:endParaRPr lang="en-GB" sz="1100">
                <a:latin typeface="Figtree" panose="020B0604020202020204"/>
              </a:endParaRPr>
            </a:p>
          </p:txBody>
        </p:sp>
        <p:sp>
          <p:nvSpPr>
            <p:cNvPr id="114" name="TextBox 113">
              <a:extLst>
                <a:ext uri="{FF2B5EF4-FFF2-40B4-BE49-F238E27FC236}">
                  <a16:creationId xmlns:a16="http://schemas.microsoft.com/office/drawing/2014/main" id="{95F3B700-8033-016B-6DE8-B1A2CE1732CD}"/>
                </a:ext>
              </a:extLst>
            </p:cNvPr>
            <p:cNvSpPr txBox="1"/>
            <p:nvPr/>
          </p:nvSpPr>
          <p:spPr>
            <a:xfrm>
              <a:off x="3679509" y="3715468"/>
              <a:ext cx="3680344" cy="261610"/>
            </a:xfrm>
            <a:prstGeom prst="rect">
              <a:avLst/>
            </a:prstGeom>
            <a:noFill/>
          </p:spPr>
          <p:txBody>
            <a:bodyPr wrap="square" rtlCol="0">
              <a:spAutoFit/>
            </a:bodyPr>
            <a:lstStyle/>
            <a:p>
              <a:r>
                <a:rPr lang="en-GB" sz="1100">
                  <a:latin typeface="Figtree" panose="020B0604020202020204"/>
                </a:rPr>
                <a:t>Free text in additional information</a:t>
              </a:r>
            </a:p>
          </p:txBody>
        </p:sp>
        <p:sp>
          <p:nvSpPr>
            <p:cNvPr id="115" name="TextBox 114">
              <a:extLst>
                <a:ext uri="{FF2B5EF4-FFF2-40B4-BE49-F238E27FC236}">
                  <a16:creationId xmlns:a16="http://schemas.microsoft.com/office/drawing/2014/main" id="{299DBEA1-DC75-B8EF-C6DA-E85AB0937CFC}"/>
                </a:ext>
              </a:extLst>
            </p:cNvPr>
            <p:cNvSpPr txBox="1"/>
            <p:nvPr/>
          </p:nvSpPr>
          <p:spPr>
            <a:xfrm>
              <a:off x="3679509" y="3932244"/>
              <a:ext cx="3680344" cy="261610"/>
            </a:xfrm>
            <a:prstGeom prst="rect">
              <a:avLst/>
            </a:prstGeom>
            <a:noFill/>
            <a:ln>
              <a:noFill/>
            </a:ln>
          </p:spPr>
          <p:txBody>
            <a:bodyPr wrap="square" rtlCol="0">
              <a:spAutoFit/>
            </a:bodyPr>
            <a:lstStyle/>
            <a:p>
              <a:r>
                <a:rPr lang="en-GB" sz="1100">
                  <a:latin typeface="Figtree" panose="020B0604020202020204"/>
                </a:rPr>
                <a:t>Requirement to know the EDH was noted</a:t>
              </a:r>
            </a:p>
          </p:txBody>
        </p:sp>
        <p:sp>
          <p:nvSpPr>
            <p:cNvPr id="116" name="TextBox 115">
              <a:extLst>
                <a:ext uri="{FF2B5EF4-FFF2-40B4-BE49-F238E27FC236}">
                  <a16:creationId xmlns:a16="http://schemas.microsoft.com/office/drawing/2014/main" id="{EB62333D-4DDE-3081-014E-A6419C21438E}"/>
                </a:ext>
              </a:extLst>
            </p:cNvPr>
            <p:cNvSpPr txBox="1"/>
            <p:nvPr/>
          </p:nvSpPr>
          <p:spPr>
            <a:xfrm>
              <a:off x="3663460" y="4167709"/>
              <a:ext cx="3680344" cy="261610"/>
            </a:xfrm>
            <a:prstGeom prst="rect">
              <a:avLst/>
            </a:prstGeom>
            <a:noFill/>
            <a:ln>
              <a:noFill/>
            </a:ln>
          </p:spPr>
          <p:txBody>
            <a:bodyPr wrap="square" rtlCol="0">
              <a:spAutoFit/>
            </a:bodyPr>
            <a:lstStyle/>
            <a:p>
              <a:r>
                <a:rPr lang="en-GB" sz="1100">
                  <a:latin typeface="Figtree" panose="020B0604020202020204"/>
                </a:rPr>
                <a:t>Consent type (one-off, enduring) needed</a:t>
              </a:r>
            </a:p>
          </p:txBody>
        </p:sp>
        <p:sp>
          <p:nvSpPr>
            <p:cNvPr id="117" name="Rectangle 116">
              <a:extLst>
                <a:ext uri="{FF2B5EF4-FFF2-40B4-BE49-F238E27FC236}">
                  <a16:creationId xmlns:a16="http://schemas.microsoft.com/office/drawing/2014/main" id="{ACD50783-F0E8-7700-5009-A6738DA8A0FA}"/>
                </a:ext>
              </a:extLst>
            </p:cNvPr>
            <p:cNvSpPr/>
            <p:nvPr/>
          </p:nvSpPr>
          <p:spPr>
            <a:xfrm>
              <a:off x="3640337" y="4172659"/>
              <a:ext cx="3719516" cy="2238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grpSp>
    </p:spTree>
    <p:extLst>
      <p:ext uri="{BB962C8B-B14F-4D97-AF65-F5344CB8AC3E}">
        <p14:creationId xmlns:p14="http://schemas.microsoft.com/office/powerpoint/2010/main" val="38531908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F3610-DD7A-4E08-DDD0-BB7A81D61EED}"/>
            </a:ext>
          </a:extLst>
        </p:cNvPr>
        <p:cNvGrpSpPr/>
        <p:nvPr/>
      </p:nvGrpSpPr>
      <p:grpSpPr>
        <a:xfrm>
          <a:off x="0" y="0"/>
          <a:ext cx="0" cy="0"/>
          <a:chOff x="0" y="0"/>
          <a:chExt cx="0" cy="0"/>
        </a:xfrm>
      </p:grpSpPr>
      <p:sp>
        <p:nvSpPr>
          <p:cNvPr id="60" name="Rectangle 59">
            <a:extLst>
              <a:ext uri="{FF2B5EF4-FFF2-40B4-BE49-F238E27FC236}">
                <a16:creationId xmlns:a16="http://schemas.microsoft.com/office/drawing/2014/main" id="{08F99B29-32B8-79ED-6C2F-F15DBC7E6EF0}"/>
              </a:ext>
            </a:extLst>
          </p:cNvPr>
          <p:cNvSpPr/>
          <p:nvPr/>
        </p:nvSpPr>
        <p:spPr>
          <a:xfrm>
            <a:off x="206790" y="958646"/>
            <a:ext cx="11379318" cy="1288606"/>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300">
              <a:latin typeface="Figtree" panose="020B0604020202020204"/>
            </a:endParaRPr>
          </a:p>
        </p:txBody>
      </p:sp>
      <p:sp>
        <p:nvSpPr>
          <p:cNvPr id="54" name="Rectangle 53">
            <a:extLst>
              <a:ext uri="{FF2B5EF4-FFF2-40B4-BE49-F238E27FC236}">
                <a16:creationId xmlns:a16="http://schemas.microsoft.com/office/drawing/2014/main" id="{E5E7B550-DB13-87B1-CAD2-F28EC338AFEF}"/>
              </a:ext>
            </a:extLst>
          </p:cNvPr>
          <p:cNvSpPr/>
          <p:nvPr/>
        </p:nvSpPr>
        <p:spPr>
          <a:xfrm>
            <a:off x="206790" y="2688509"/>
            <a:ext cx="11387008" cy="1651590"/>
          </a:xfrm>
          <a:prstGeom prst="rect">
            <a:avLst/>
          </a:prstGeom>
          <a:solidFill>
            <a:schemeClr val="tx2">
              <a:lumMod val="10000"/>
              <a:lumOff val="9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300">
              <a:latin typeface="Figtree" panose="020B0604020202020204"/>
            </a:endParaRPr>
          </a:p>
        </p:txBody>
      </p:sp>
      <p:sp>
        <p:nvSpPr>
          <p:cNvPr id="5" name="Title 4">
            <a:extLst>
              <a:ext uri="{FF2B5EF4-FFF2-40B4-BE49-F238E27FC236}">
                <a16:creationId xmlns:a16="http://schemas.microsoft.com/office/drawing/2014/main" id="{D08EFDF0-1759-D99C-6A53-662A6B2941FC}"/>
              </a:ext>
            </a:extLst>
          </p:cNvPr>
          <p:cNvSpPr>
            <a:spLocks noGrp="1"/>
          </p:cNvSpPr>
          <p:nvPr>
            <p:ph type="title"/>
          </p:nvPr>
        </p:nvSpPr>
        <p:spPr>
          <a:xfrm>
            <a:off x="351748" y="34476"/>
            <a:ext cx="10515600" cy="577352"/>
          </a:xfrm>
        </p:spPr>
        <p:txBody>
          <a:bodyPr/>
          <a:lstStyle/>
          <a:p>
            <a:r>
              <a:rPr lang="en-GB" sz="2800">
                <a:latin typeface="Figtree"/>
              </a:rPr>
              <a:t>The consent schema is integral to our data sharing flows</a:t>
            </a:r>
            <a:endParaRPr lang="en-US" sz="2800"/>
          </a:p>
        </p:txBody>
      </p:sp>
      <p:sp>
        <p:nvSpPr>
          <p:cNvPr id="58" name="Rectangle 57">
            <a:extLst>
              <a:ext uri="{FF2B5EF4-FFF2-40B4-BE49-F238E27FC236}">
                <a16:creationId xmlns:a16="http://schemas.microsoft.com/office/drawing/2014/main" id="{97387A36-B233-9262-A15A-3991CBAD03DC}"/>
              </a:ext>
            </a:extLst>
          </p:cNvPr>
          <p:cNvSpPr/>
          <p:nvPr/>
        </p:nvSpPr>
        <p:spPr>
          <a:xfrm>
            <a:off x="204382" y="887817"/>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600" b="1">
                <a:latin typeface="Figtree" panose="020B0604020202020204"/>
              </a:rPr>
              <a:t>ATP</a:t>
            </a:r>
          </a:p>
        </p:txBody>
      </p:sp>
      <p:sp>
        <p:nvSpPr>
          <p:cNvPr id="25" name="Rectangle 24">
            <a:extLst>
              <a:ext uri="{FF2B5EF4-FFF2-40B4-BE49-F238E27FC236}">
                <a16:creationId xmlns:a16="http://schemas.microsoft.com/office/drawing/2014/main" id="{E2F5FAFE-462F-DF52-8008-C31AC710D88A}"/>
              </a:ext>
            </a:extLst>
          </p:cNvPr>
          <p:cNvSpPr/>
          <p:nvPr/>
        </p:nvSpPr>
        <p:spPr>
          <a:xfrm>
            <a:off x="199533" y="4804863"/>
            <a:ext cx="11386575" cy="551117"/>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300">
              <a:latin typeface="Figtree" panose="020B0604020202020204"/>
            </a:endParaRPr>
          </a:p>
        </p:txBody>
      </p:sp>
      <p:sp>
        <p:nvSpPr>
          <p:cNvPr id="56" name="Rectangle 55">
            <a:extLst>
              <a:ext uri="{FF2B5EF4-FFF2-40B4-BE49-F238E27FC236}">
                <a16:creationId xmlns:a16="http://schemas.microsoft.com/office/drawing/2014/main" id="{7CA85E0D-E311-5846-D89E-56A990464437}"/>
              </a:ext>
            </a:extLst>
          </p:cNvPr>
          <p:cNvSpPr/>
          <p:nvPr/>
        </p:nvSpPr>
        <p:spPr>
          <a:xfrm>
            <a:off x="178645" y="2682203"/>
            <a:ext cx="843269" cy="480873"/>
          </a:xfrm>
          <a:prstGeom prst="rect">
            <a:avLst/>
          </a:prstGeom>
          <a:solidFill>
            <a:schemeClr val="tx2">
              <a:lumMod val="10000"/>
              <a:lumOff val="9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600" b="1">
                <a:latin typeface="Figtree" panose="020B0604020202020204"/>
              </a:rPr>
              <a:t>CCS</a:t>
            </a:r>
          </a:p>
        </p:txBody>
      </p:sp>
      <p:sp>
        <p:nvSpPr>
          <p:cNvPr id="27" name="Rectangle 26">
            <a:extLst>
              <a:ext uri="{FF2B5EF4-FFF2-40B4-BE49-F238E27FC236}">
                <a16:creationId xmlns:a16="http://schemas.microsoft.com/office/drawing/2014/main" id="{E6224F4F-8E8F-F92C-C9D8-403932BE1DD8}"/>
              </a:ext>
            </a:extLst>
          </p:cNvPr>
          <p:cNvSpPr/>
          <p:nvPr/>
        </p:nvSpPr>
        <p:spPr>
          <a:xfrm>
            <a:off x="178645" y="4737508"/>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600" b="1">
                <a:latin typeface="Figtree" panose="020B0604020202020204"/>
              </a:rPr>
              <a:t>ATP</a:t>
            </a:r>
          </a:p>
        </p:txBody>
      </p:sp>
      <p:sp>
        <p:nvSpPr>
          <p:cNvPr id="30" name="TextBox 29">
            <a:extLst>
              <a:ext uri="{FF2B5EF4-FFF2-40B4-BE49-F238E27FC236}">
                <a16:creationId xmlns:a16="http://schemas.microsoft.com/office/drawing/2014/main" id="{29C53E8A-F066-0177-A110-9950E6712A1C}"/>
              </a:ext>
            </a:extLst>
          </p:cNvPr>
          <p:cNvSpPr txBox="1"/>
          <p:nvPr/>
        </p:nvSpPr>
        <p:spPr>
          <a:xfrm>
            <a:off x="356597" y="1371980"/>
            <a:ext cx="10968628" cy="692497"/>
          </a:xfrm>
          <a:prstGeom prst="rect">
            <a:avLst/>
          </a:prstGeom>
          <a:noFill/>
        </p:spPr>
        <p:txBody>
          <a:bodyPr wrap="square" lIns="91440" tIns="45720" rIns="91440" bIns="45720" rtlCol="0" anchor="t">
            <a:spAutoFit/>
          </a:bodyPr>
          <a:lstStyle/>
          <a:p>
            <a:r>
              <a:rPr lang="en-GB" sz="1300">
                <a:latin typeface="Figtree" panose="020B0604020202020204"/>
              </a:rPr>
              <a:t>An ATP submits a request to CCS – known as a Push Authorisation Request, or PAR – essentially informing CCS that it requires consent for a service.</a:t>
            </a:r>
          </a:p>
          <a:p>
            <a:r>
              <a:rPr lang="en-GB" sz="1300">
                <a:latin typeface="Figtree" panose="020B0604020202020204"/>
              </a:rPr>
              <a:t>The data fields that are contained within the</a:t>
            </a:r>
            <a:r>
              <a:rPr lang="en-GB" sz="1300">
                <a:solidFill>
                  <a:srgbClr val="000000"/>
                </a:solidFill>
                <a:latin typeface="Figtree" panose="020B0604020202020204"/>
              </a:rPr>
              <a:t> </a:t>
            </a:r>
            <a:r>
              <a:rPr lang="en-GB" sz="1300" b="1">
                <a:solidFill>
                  <a:srgbClr val="000000"/>
                </a:solidFill>
                <a:latin typeface="Figtree" panose="020B0604020202020204"/>
              </a:rPr>
              <a:t>consent schema of this request</a:t>
            </a:r>
            <a:r>
              <a:rPr lang="en-GB" sz="1300">
                <a:solidFill>
                  <a:srgbClr val="000000"/>
                </a:solidFill>
                <a:latin typeface="Figtree" panose="020B0604020202020204"/>
              </a:rPr>
              <a:t> </a:t>
            </a:r>
            <a:r>
              <a:rPr lang="en-GB" sz="1300">
                <a:latin typeface="Figtree" panose="020B0604020202020204"/>
              </a:rPr>
              <a:t>– or authorisation details – are </a:t>
            </a:r>
            <a:r>
              <a:rPr lang="en-GB" sz="1300" b="1">
                <a:latin typeface="Figtree" panose="020B0604020202020204"/>
              </a:rPr>
              <a:t>what specify the details of the data they want to collect on behalf of the consumer and what validate consent </a:t>
            </a:r>
            <a:r>
              <a:rPr lang="en-GB" sz="1300">
                <a:latin typeface="Figtree" panose="020B0604020202020204"/>
              </a:rPr>
              <a:t>is in place. </a:t>
            </a:r>
          </a:p>
        </p:txBody>
      </p:sp>
      <p:sp>
        <p:nvSpPr>
          <p:cNvPr id="31" name="TextBox 30">
            <a:extLst>
              <a:ext uri="{FF2B5EF4-FFF2-40B4-BE49-F238E27FC236}">
                <a16:creationId xmlns:a16="http://schemas.microsoft.com/office/drawing/2014/main" id="{9290C6F4-6B64-AEAB-A56C-EA4C3BA401A7}"/>
              </a:ext>
            </a:extLst>
          </p:cNvPr>
          <p:cNvSpPr txBox="1"/>
          <p:nvPr/>
        </p:nvSpPr>
        <p:spPr>
          <a:xfrm>
            <a:off x="1208831" y="953489"/>
            <a:ext cx="10639918" cy="292388"/>
          </a:xfrm>
          <a:prstGeom prst="rect">
            <a:avLst/>
          </a:prstGeom>
          <a:noFill/>
        </p:spPr>
        <p:txBody>
          <a:bodyPr wrap="square" lIns="91440" tIns="45720" rIns="91440" bIns="45720" rtlCol="0" anchor="t">
            <a:spAutoFit/>
          </a:bodyPr>
          <a:lstStyle/>
          <a:p>
            <a:pPr marL="342900" indent="-342900">
              <a:buAutoNum type="arabicPeriod"/>
            </a:pPr>
            <a:r>
              <a:rPr lang="en-GB" sz="1300" b="1">
                <a:latin typeface="Figtree" panose="020B0604020202020204"/>
              </a:rPr>
              <a:t>Submits a Push Authorisation Request with an initial view of the consent and service requirements  </a:t>
            </a:r>
            <a:endParaRPr lang="en-US" sz="1300">
              <a:latin typeface="Figtree" panose="020B0604020202020204"/>
            </a:endParaRPr>
          </a:p>
        </p:txBody>
      </p:sp>
      <p:sp>
        <p:nvSpPr>
          <p:cNvPr id="32" name="TextBox 31">
            <a:extLst>
              <a:ext uri="{FF2B5EF4-FFF2-40B4-BE49-F238E27FC236}">
                <a16:creationId xmlns:a16="http://schemas.microsoft.com/office/drawing/2014/main" id="{6F22438C-DEEF-5336-A9A9-B6D4F7262CCA}"/>
              </a:ext>
            </a:extLst>
          </p:cNvPr>
          <p:cNvSpPr txBox="1"/>
          <p:nvPr/>
        </p:nvSpPr>
        <p:spPr>
          <a:xfrm>
            <a:off x="1187943" y="2689220"/>
            <a:ext cx="10407690" cy="492443"/>
          </a:xfrm>
          <a:prstGeom prst="rect">
            <a:avLst/>
          </a:prstGeom>
          <a:noFill/>
        </p:spPr>
        <p:txBody>
          <a:bodyPr wrap="square" lIns="91440" tIns="45720" rIns="91440" bIns="45720" rtlCol="0" anchor="t">
            <a:spAutoFit/>
          </a:bodyPr>
          <a:lstStyle/>
          <a:p>
            <a:r>
              <a:rPr lang="en-GB" sz="1300" b="1">
                <a:latin typeface="Figtree" panose="020B0604020202020204"/>
              </a:rPr>
              <a:t>2. Validates the details provided by the ATP – particularly who the consumer is and their right to consent – and enriches the original PAR with any additional information it can determine or needs to determine.</a:t>
            </a:r>
          </a:p>
        </p:txBody>
      </p:sp>
      <p:sp>
        <p:nvSpPr>
          <p:cNvPr id="33" name="TextBox 32">
            <a:extLst>
              <a:ext uri="{FF2B5EF4-FFF2-40B4-BE49-F238E27FC236}">
                <a16:creationId xmlns:a16="http://schemas.microsoft.com/office/drawing/2014/main" id="{16A6D5DF-03FC-18A3-52B7-245D2F084DE6}"/>
              </a:ext>
            </a:extLst>
          </p:cNvPr>
          <p:cNvSpPr txBox="1"/>
          <p:nvPr/>
        </p:nvSpPr>
        <p:spPr>
          <a:xfrm>
            <a:off x="335709" y="3250386"/>
            <a:ext cx="10989516" cy="1292662"/>
          </a:xfrm>
          <a:prstGeom prst="rect">
            <a:avLst/>
          </a:prstGeom>
          <a:noFill/>
        </p:spPr>
        <p:txBody>
          <a:bodyPr wrap="square" lIns="91440" tIns="45720" rIns="91440" bIns="45720" rtlCol="0" anchor="t">
            <a:spAutoFit/>
          </a:bodyPr>
          <a:lstStyle/>
          <a:p>
            <a:r>
              <a:rPr lang="en-GB" sz="1300">
                <a:latin typeface="Figtree" panose="020B0604020202020204"/>
              </a:rPr>
              <a:t>CCS then authenticates the consumer, validating they have the right to consent to the request and for the specified property. CCS then collects consent and stores this as a tamper-proof consent object.</a:t>
            </a:r>
          </a:p>
          <a:p>
            <a:r>
              <a:rPr lang="en-GB" sz="1300">
                <a:latin typeface="Figtree" panose="020B0604020202020204"/>
              </a:rPr>
              <a:t>During this process, CCS can determine information that may or may not have been known by the ATP. Post validation, CCS ‘enriches’ the original PAR with any more precise or verified information through its IDV and matching processes.</a:t>
            </a:r>
          </a:p>
          <a:p>
            <a:r>
              <a:rPr lang="en-GB" sz="1300">
                <a:latin typeface="Figtree" panose="020B0604020202020204"/>
              </a:rPr>
              <a:t>With the fully formed consent schema, CCS creates an access token and shares it with the ATP.</a:t>
            </a:r>
          </a:p>
          <a:p>
            <a:endParaRPr lang="en-GB" sz="1300">
              <a:latin typeface="Figtree" panose="020B0604020202020204"/>
            </a:endParaRPr>
          </a:p>
        </p:txBody>
      </p:sp>
      <p:sp>
        <p:nvSpPr>
          <p:cNvPr id="37" name="TextBox 36">
            <a:extLst>
              <a:ext uri="{FF2B5EF4-FFF2-40B4-BE49-F238E27FC236}">
                <a16:creationId xmlns:a16="http://schemas.microsoft.com/office/drawing/2014/main" id="{2F9BD3C8-D2C8-6197-9F4D-94BE0BBCC23D}"/>
              </a:ext>
            </a:extLst>
          </p:cNvPr>
          <p:cNvSpPr txBox="1"/>
          <p:nvPr/>
        </p:nvSpPr>
        <p:spPr>
          <a:xfrm>
            <a:off x="1190518" y="4804863"/>
            <a:ext cx="10403959" cy="492443"/>
          </a:xfrm>
          <a:prstGeom prst="rect">
            <a:avLst/>
          </a:prstGeom>
          <a:noFill/>
        </p:spPr>
        <p:txBody>
          <a:bodyPr wrap="square" lIns="91440" tIns="45720" rIns="91440" bIns="45720" rtlCol="0" anchor="t">
            <a:spAutoFit/>
          </a:bodyPr>
          <a:lstStyle/>
          <a:p>
            <a:r>
              <a:rPr lang="en-GB" sz="1300" b="1">
                <a:latin typeface="Figtree" panose="020B0604020202020204"/>
              </a:rPr>
              <a:t>3. The ATP is then able to collect a secure access token, in the form of a JSON Web Token (JWT) which represents the consent record. The ATP presents this access token (securely) to the EDH when requesting data.</a:t>
            </a:r>
          </a:p>
        </p:txBody>
      </p:sp>
      <p:sp>
        <p:nvSpPr>
          <p:cNvPr id="38" name="Rectangle 37">
            <a:extLst>
              <a:ext uri="{FF2B5EF4-FFF2-40B4-BE49-F238E27FC236}">
                <a16:creationId xmlns:a16="http://schemas.microsoft.com/office/drawing/2014/main" id="{1A538FC4-14D7-5F35-8CDD-10AD3B9578C5}"/>
              </a:ext>
            </a:extLst>
          </p:cNvPr>
          <p:cNvSpPr/>
          <p:nvPr/>
        </p:nvSpPr>
        <p:spPr>
          <a:xfrm>
            <a:off x="199533" y="5779163"/>
            <a:ext cx="11386575" cy="640467"/>
          </a:xfrm>
          <a:prstGeom prst="rect">
            <a:avLst/>
          </a:prstGeom>
          <a:solidFill>
            <a:schemeClr val="tx2">
              <a:lumMod val="90000"/>
              <a:lumOff val="10000"/>
            </a:schemeClr>
          </a:solidFill>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sz="1300">
              <a:latin typeface="Figtree" panose="020B0604020202020204"/>
            </a:endParaRPr>
          </a:p>
        </p:txBody>
      </p:sp>
      <p:sp>
        <p:nvSpPr>
          <p:cNvPr id="39" name="Rectangle 38">
            <a:extLst>
              <a:ext uri="{FF2B5EF4-FFF2-40B4-BE49-F238E27FC236}">
                <a16:creationId xmlns:a16="http://schemas.microsoft.com/office/drawing/2014/main" id="{04F15FA7-0316-8228-D57E-C24EE99AAF9B}"/>
              </a:ext>
            </a:extLst>
          </p:cNvPr>
          <p:cNvSpPr/>
          <p:nvPr/>
        </p:nvSpPr>
        <p:spPr>
          <a:xfrm>
            <a:off x="178645" y="5710155"/>
            <a:ext cx="732549" cy="480873"/>
          </a:xfrm>
          <a:prstGeom prst="rect">
            <a:avLst/>
          </a:prstGeom>
          <a:solidFill>
            <a:schemeClr val="tx2">
              <a:lumMod val="50000"/>
              <a:lumOff val="5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sz="1600" b="1">
                <a:solidFill>
                  <a:schemeClr val="bg1"/>
                </a:solidFill>
                <a:latin typeface="Figtree" panose="020B0604020202020204"/>
              </a:rPr>
              <a:t>EDH</a:t>
            </a:r>
          </a:p>
        </p:txBody>
      </p:sp>
      <p:sp>
        <p:nvSpPr>
          <p:cNvPr id="41" name="Isosceles Triangle 40">
            <a:extLst>
              <a:ext uri="{FF2B5EF4-FFF2-40B4-BE49-F238E27FC236}">
                <a16:creationId xmlns:a16="http://schemas.microsoft.com/office/drawing/2014/main" id="{0ED13A13-96BE-7917-C1FA-190D4EE364AB}"/>
              </a:ext>
            </a:extLst>
          </p:cNvPr>
          <p:cNvSpPr/>
          <p:nvPr/>
        </p:nvSpPr>
        <p:spPr>
          <a:xfrm rot="10800000">
            <a:off x="4332291" y="2288619"/>
            <a:ext cx="2554514" cy="307776"/>
          </a:xfrm>
          <a:prstGeom prst="triangl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00">
              <a:latin typeface="Figtree" panose="020B0604020202020204"/>
            </a:endParaRPr>
          </a:p>
        </p:txBody>
      </p:sp>
      <p:sp>
        <p:nvSpPr>
          <p:cNvPr id="42" name="Isosceles Triangle 41">
            <a:extLst>
              <a:ext uri="{FF2B5EF4-FFF2-40B4-BE49-F238E27FC236}">
                <a16:creationId xmlns:a16="http://schemas.microsoft.com/office/drawing/2014/main" id="{CE258D88-9FD1-D251-F7C5-8F1A48F9B525}"/>
              </a:ext>
            </a:extLst>
          </p:cNvPr>
          <p:cNvSpPr/>
          <p:nvPr/>
        </p:nvSpPr>
        <p:spPr>
          <a:xfrm rot="10800000">
            <a:off x="4332291" y="4383474"/>
            <a:ext cx="2554514" cy="307776"/>
          </a:xfrm>
          <a:prstGeom prst="triangl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00">
              <a:latin typeface="Figtree" panose="020B0604020202020204"/>
            </a:endParaRPr>
          </a:p>
        </p:txBody>
      </p:sp>
      <p:sp>
        <p:nvSpPr>
          <p:cNvPr id="43" name="Isosceles Triangle 42">
            <a:extLst>
              <a:ext uri="{FF2B5EF4-FFF2-40B4-BE49-F238E27FC236}">
                <a16:creationId xmlns:a16="http://schemas.microsoft.com/office/drawing/2014/main" id="{BC236D6C-B8D8-F750-D94D-695D87060CDD}"/>
              </a:ext>
            </a:extLst>
          </p:cNvPr>
          <p:cNvSpPr/>
          <p:nvPr/>
        </p:nvSpPr>
        <p:spPr>
          <a:xfrm rot="10800000">
            <a:off x="4332291" y="5401522"/>
            <a:ext cx="2554514" cy="307776"/>
          </a:xfrm>
          <a:prstGeom prst="triangl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00">
              <a:latin typeface="Figtree" panose="020B0604020202020204"/>
            </a:endParaRPr>
          </a:p>
        </p:txBody>
      </p:sp>
      <p:sp>
        <p:nvSpPr>
          <p:cNvPr id="40" name="TextBox 39">
            <a:extLst>
              <a:ext uri="{FF2B5EF4-FFF2-40B4-BE49-F238E27FC236}">
                <a16:creationId xmlns:a16="http://schemas.microsoft.com/office/drawing/2014/main" id="{03834FB5-74BF-469A-96F2-F5DB7FDC9A0A}"/>
              </a:ext>
            </a:extLst>
          </p:cNvPr>
          <p:cNvSpPr txBox="1"/>
          <p:nvPr/>
        </p:nvSpPr>
        <p:spPr>
          <a:xfrm>
            <a:off x="1168747" y="5791082"/>
            <a:ext cx="10287844" cy="492443"/>
          </a:xfrm>
          <a:prstGeom prst="rect">
            <a:avLst/>
          </a:prstGeom>
          <a:noFill/>
        </p:spPr>
        <p:txBody>
          <a:bodyPr wrap="square" rtlCol="0">
            <a:spAutoFit/>
          </a:bodyPr>
          <a:lstStyle/>
          <a:p>
            <a:r>
              <a:rPr lang="en-GB" sz="1300" b="1">
                <a:solidFill>
                  <a:schemeClr val="bg1"/>
                </a:solidFill>
                <a:latin typeface="Figtree" panose="020B0604020202020204"/>
              </a:rPr>
              <a:t>The EDH then receives the access token, decodes it and validates its legitimacy and whether consent is still active. The EDH also uses the token to identify what data they need to generate and provide to the ATP.</a:t>
            </a:r>
          </a:p>
        </p:txBody>
      </p:sp>
    </p:spTree>
    <p:extLst>
      <p:ext uri="{BB962C8B-B14F-4D97-AF65-F5344CB8AC3E}">
        <p14:creationId xmlns:p14="http://schemas.microsoft.com/office/powerpoint/2010/main" val="21704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4">
            <a:extLst>
              <a:ext uri="{FF2B5EF4-FFF2-40B4-BE49-F238E27FC236}">
                <a16:creationId xmlns:a16="http://schemas.microsoft.com/office/drawing/2014/main" id="{3659721C-EF76-AB24-326B-24EFB6BB260A}"/>
              </a:ext>
            </a:extLst>
          </p:cNvPr>
          <p:cNvSpPr>
            <a:spLocks noGrp="1"/>
          </p:cNvSpPr>
          <p:nvPr>
            <p:ph type="title"/>
          </p:nvPr>
        </p:nvSpPr>
        <p:spPr>
          <a:xfrm>
            <a:off x="312938" y="326611"/>
            <a:ext cx="11586486" cy="577352"/>
          </a:xfrm>
        </p:spPr>
        <p:txBody>
          <a:bodyPr/>
          <a:lstStyle/>
          <a:p>
            <a:pPr algn="l"/>
            <a:r>
              <a:rPr lang="en-GB" sz="2800">
                <a:latin typeface="Figtree"/>
              </a:rPr>
              <a:t>We are asking for your feedback on the following crucial CCS design decisions today:</a:t>
            </a:r>
          </a:p>
        </p:txBody>
      </p:sp>
      <p:sp>
        <p:nvSpPr>
          <p:cNvPr id="15" name="Text Placeholder 5">
            <a:extLst>
              <a:ext uri="{FF2B5EF4-FFF2-40B4-BE49-F238E27FC236}">
                <a16:creationId xmlns:a16="http://schemas.microsoft.com/office/drawing/2014/main" id="{7AD65CA7-CD17-9799-43DA-D1C4C546FA84}"/>
              </a:ext>
            </a:extLst>
          </p:cNvPr>
          <p:cNvSpPr>
            <a:spLocks noGrp="1"/>
          </p:cNvSpPr>
          <p:nvPr>
            <p:ph type="body" idx="4294967295"/>
          </p:nvPr>
        </p:nvSpPr>
        <p:spPr>
          <a:xfrm>
            <a:off x="1042988" y="2615248"/>
            <a:ext cx="2719387" cy="465137"/>
          </a:xfrm>
        </p:spPr>
        <p:txBody>
          <a:bodyPr>
            <a:normAutofit/>
          </a:bodyPr>
          <a:lstStyle/>
          <a:p>
            <a:r>
              <a:rPr lang="en-GB" sz="1800"/>
              <a:t>Consent schema structure</a:t>
            </a:r>
          </a:p>
        </p:txBody>
      </p:sp>
      <p:sp>
        <p:nvSpPr>
          <p:cNvPr id="16" name="Text Placeholder 6">
            <a:extLst>
              <a:ext uri="{FF2B5EF4-FFF2-40B4-BE49-F238E27FC236}">
                <a16:creationId xmlns:a16="http://schemas.microsoft.com/office/drawing/2014/main" id="{643ADCEF-8BAC-EE01-8CF7-46D3C24EE7A3}"/>
              </a:ext>
            </a:extLst>
          </p:cNvPr>
          <p:cNvSpPr>
            <a:spLocks noGrp="1"/>
          </p:cNvSpPr>
          <p:nvPr>
            <p:ph type="body" idx="4294967295"/>
          </p:nvPr>
        </p:nvSpPr>
        <p:spPr>
          <a:xfrm>
            <a:off x="4799822" y="2566277"/>
            <a:ext cx="2719379" cy="476523"/>
          </a:xfrm>
        </p:spPr>
        <p:txBody>
          <a:bodyPr>
            <a:normAutofit/>
          </a:bodyPr>
          <a:lstStyle/>
          <a:p>
            <a:r>
              <a:rPr lang="en-GB" sz="1800"/>
              <a:t>Review of schema items</a:t>
            </a:r>
          </a:p>
        </p:txBody>
      </p:sp>
      <p:sp>
        <p:nvSpPr>
          <p:cNvPr id="17" name="Text Placeholder 7">
            <a:extLst>
              <a:ext uri="{FF2B5EF4-FFF2-40B4-BE49-F238E27FC236}">
                <a16:creationId xmlns:a16="http://schemas.microsoft.com/office/drawing/2014/main" id="{2C764B3C-4503-82A3-8F5B-8B0FDC12E7A4}"/>
              </a:ext>
            </a:extLst>
          </p:cNvPr>
          <p:cNvSpPr>
            <a:spLocks noGrp="1"/>
          </p:cNvSpPr>
          <p:nvPr>
            <p:ph type="body" idx="4294967295"/>
          </p:nvPr>
        </p:nvSpPr>
        <p:spPr>
          <a:xfrm>
            <a:off x="8689597" y="2432368"/>
            <a:ext cx="2918255" cy="722901"/>
          </a:xfrm>
        </p:spPr>
        <p:txBody>
          <a:bodyPr>
            <a:noAutofit/>
          </a:bodyPr>
          <a:lstStyle/>
          <a:p>
            <a:r>
              <a:rPr lang="en-GB" sz="1800">
                <a:latin typeface="Figtree SemiBold"/>
              </a:rPr>
              <a:t>Addressing misalignment across the Trust Framework </a:t>
            </a:r>
          </a:p>
        </p:txBody>
      </p:sp>
      <p:sp>
        <p:nvSpPr>
          <p:cNvPr id="18" name="Text Placeholder 8">
            <a:extLst>
              <a:ext uri="{FF2B5EF4-FFF2-40B4-BE49-F238E27FC236}">
                <a16:creationId xmlns:a16="http://schemas.microsoft.com/office/drawing/2014/main" id="{6A522752-F971-B4A3-89ED-C23C8D60536F}"/>
              </a:ext>
            </a:extLst>
          </p:cNvPr>
          <p:cNvSpPr>
            <a:spLocks noGrp="1"/>
          </p:cNvSpPr>
          <p:nvPr>
            <p:ph type="body" idx="4294967295"/>
          </p:nvPr>
        </p:nvSpPr>
        <p:spPr>
          <a:xfrm>
            <a:off x="453574" y="3244429"/>
            <a:ext cx="3208739" cy="2351700"/>
          </a:xfrm>
          <a:ln>
            <a:solidFill>
              <a:srgbClr val="4D38F5"/>
            </a:solidFill>
            <a:prstDash val="dashDot"/>
          </a:ln>
        </p:spPr>
        <p:txBody>
          <a:bodyPr>
            <a:noAutofit/>
          </a:bodyPr>
          <a:lstStyle/>
          <a:p>
            <a:r>
              <a:rPr lang="en-GB" sz="1400" b="0">
                <a:latin typeface="Figtree"/>
              </a:rPr>
              <a:t>Within this section, we have two broad points to cover and gather your views on:</a:t>
            </a:r>
          </a:p>
          <a:p>
            <a:pPr marL="285750" indent="-285750">
              <a:buFont typeface="Arial" panose="020B0604020202020204" pitchFamily="34" charset="0"/>
              <a:buChar char="•"/>
            </a:pPr>
            <a:r>
              <a:rPr lang="en-GB" sz="1400" b="0">
                <a:latin typeface="Figtree"/>
              </a:rPr>
              <a:t>Separation of the consent block from the data block within the schema </a:t>
            </a:r>
          </a:p>
          <a:p>
            <a:pPr marL="285750" indent="-285750">
              <a:buFont typeface="Arial" panose="020B0604020202020204" pitchFamily="34" charset="0"/>
              <a:buChar char="•"/>
            </a:pPr>
            <a:r>
              <a:rPr lang="en-GB" sz="1400" b="0">
                <a:latin typeface="Figtree"/>
              </a:rPr>
              <a:t>Use of consumer information hints – with ID token availability – as a mechanism to reduce consumer friction</a:t>
            </a:r>
          </a:p>
        </p:txBody>
      </p:sp>
      <p:sp>
        <p:nvSpPr>
          <p:cNvPr id="19" name="Text Placeholder 9">
            <a:extLst>
              <a:ext uri="{FF2B5EF4-FFF2-40B4-BE49-F238E27FC236}">
                <a16:creationId xmlns:a16="http://schemas.microsoft.com/office/drawing/2014/main" id="{EEFD7131-ECBE-51B2-5BDB-0F72B78C85C2}"/>
              </a:ext>
            </a:extLst>
          </p:cNvPr>
          <p:cNvSpPr>
            <a:spLocks noGrp="1"/>
          </p:cNvSpPr>
          <p:nvPr>
            <p:ph type="body" idx="4294967295"/>
          </p:nvPr>
        </p:nvSpPr>
        <p:spPr>
          <a:xfrm>
            <a:off x="4177594" y="3241044"/>
            <a:ext cx="3512572" cy="2351701"/>
          </a:xfrm>
          <a:noFill/>
          <a:ln>
            <a:solidFill>
              <a:srgbClr val="4D38F5"/>
            </a:solidFill>
            <a:prstDash val="dashDot"/>
          </a:ln>
        </p:spPr>
        <p:txBody>
          <a:bodyPr vert="horz" wrap="square" lIns="91440" tIns="45720" rIns="91440" bIns="45720" anchor="t" anchorCtr="0" compatLnSpc="1">
            <a:noAutofit/>
          </a:bodyPr>
          <a:lstStyle/>
          <a:p>
            <a:r>
              <a:rPr lang="en-GB" sz="1400" b="0">
                <a:latin typeface="Figtree"/>
              </a:rPr>
              <a:t>General review of the items we are including, with particular feedback focused on:</a:t>
            </a:r>
          </a:p>
          <a:p>
            <a:r>
              <a:rPr lang="en-GB" sz="1400" b="0">
                <a:latin typeface="Figtree"/>
              </a:rPr>
              <a:t>What information is essential for EDHs to know how to retrieve the right data? </a:t>
            </a:r>
          </a:p>
          <a:p>
            <a:r>
              <a:rPr lang="en-GB" sz="1400" b="0">
                <a:latin typeface="Figtree"/>
              </a:rPr>
              <a:t>What data fields are required for half-hourly metered data?</a:t>
            </a:r>
          </a:p>
          <a:p>
            <a:r>
              <a:rPr lang="en-GB" sz="1400" b="0">
                <a:latin typeface="Figtree"/>
              </a:rPr>
              <a:t>Have we got the right split between consent data items and data-specific items?</a:t>
            </a:r>
          </a:p>
        </p:txBody>
      </p:sp>
      <p:sp>
        <p:nvSpPr>
          <p:cNvPr id="20" name="Text Placeholder 10">
            <a:extLst>
              <a:ext uri="{FF2B5EF4-FFF2-40B4-BE49-F238E27FC236}">
                <a16:creationId xmlns:a16="http://schemas.microsoft.com/office/drawing/2014/main" id="{772C1D7B-0FA1-FA41-921C-B2CD96F6D4EF}"/>
              </a:ext>
            </a:extLst>
          </p:cNvPr>
          <p:cNvSpPr>
            <a:spLocks noGrp="1"/>
          </p:cNvSpPr>
          <p:nvPr>
            <p:ph type="body" idx="4294967295"/>
          </p:nvPr>
        </p:nvSpPr>
        <p:spPr>
          <a:xfrm>
            <a:off x="8160023" y="3241044"/>
            <a:ext cx="3428019" cy="2351701"/>
          </a:xfrm>
          <a:noFill/>
          <a:ln>
            <a:solidFill>
              <a:srgbClr val="4D38F5"/>
            </a:solidFill>
            <a:prstDash val="dashDot"/>
          </a:ln>
        </p:spPr>
        <p:txBody>
          <a:bodyPr vert="horz" wrap="square" lIns="91440" tIns="45720" rIns="91440" bIns="45720" anchor="t" anchorCtr="0" compatLnSpc="1">
            <a:noAutofit/>
          </a:bodyPr>
          <a:lstStyle/>
          <a:p>
            <a:r>
              <a:rPr lang="en-GB" sz="1400" b="0">
                <a:latin typeface="Figtree"/>
              </a:rPr>
              <a:t>Within this section, we are looking for your assessment on our proposed approaches for handling unhappy paths where address / MPxN data is provided to CCS. </a:t>
            </a:r>
          </a:p>
          <a:p>
            <a:r>
              <a:rPr lang="en-GB" sz="1400" b="0">
                <a:latin typeface="Figtree"/>
              </a:rPr>
              <a:t>These scenarios will be rare; however, we want to understand your views on our proposed solutions and identify any potential gaps or opportunities to exploit.</a:t>
            </a:r>
          </a:p>
        </p:txBody>
      </p:sp>
      <p:grpSp>
        <p:nvGrpSpPr>
          <p:cNvPr id="21" name="Group 20">
            <a:extLst>
              <a:ext uri="{FF2B5EF4-FFF2-40B4-BE49-F238E27FC236}">
                <a16:creationId xmlns:a16="http://schemas.microsoft.com/office/drawing/2014/main" id="{7EB95DE6-EBDA-9A3A-5E75-64EDD5F7624B}"/>
              </a:ext>
            </a:extLst>
          </p:cNvPr>
          <p:cNvGrpSpPr/>
          <p:nvPr/>
        </p:nvGrpSpPr>
        <p:grpSpPr>
          <a:xfrm>
            <a:off x="4200136" y="2521527"/>
            <a:ext cx="549187" cy="544584"/>
            <a:chOff x="7640638" y="3968750"/>
            <a:chExt cx="414338" cy="411163"/>
          </a:xfrm>
          <a:solidFill>
            <a:srgbClr val="002060"/>
          </a:solidFill>
        </p:grpSpPr>
        <p:sp>
          <p:nvSpPr>
            <p:cNvPr id="22" name="Freeform 72">
              <a:extLst>
                <a:ext uri="{FF2B5EF4-FFF2-40B4-BE49-F238E27FC236}">
                  <a16:creationId xmlns:a16="http://schemas.microsoft.com/office/drawing/2014/main" id="{97F2C92C-17FE-14BE-0861-B3AB656B10B1}"/>
                </a:ext>
              </a:extLst>
            </p:cNvPr>
            <p:cNvSpPr>
              <a:spLocks noEditPoints="1"/>
            </p:cNvSpPr>
            <p:nvPr/>
          </p:nvSpPr>
          <p:spPr bwMode="auto">
            <a:xfrm>
              <a:off x="7640638" y="3968750"/>
              <a:ext cx="414338" cy="411163"/>
            </a:xfrm>
            <a:custGeom>
              <a:avLst/>
              <a:gdLst>
                <a:gd name="T0" fmla="*/ 0 w 1389"/>
                <a:gd name="T1" fmla="*/ 75 h 1380"/>
                <a:gd name="T2" fmla="*/ 76 w 1389"/>
                <a:gd name="T3" fmla="*/ 0 h 1380"/>
                <a:gd name="T4" fmla="*/ 1016 w 1389"/>
                <a:gd name="T5" fmla="*/ 2 h 1380"/>
                <a:gd name="T6" fmla="*/ 1089 w 1389"/>
                <a:gd name="T7" fmla="*/ 474 h 1380"/>
                <a:gd name="T8" fmla="*/ 1094 w 1389"/>
                <a:gd name="T9" fmla="*/ 490 h 1380"/>
                <a:gd name="T10" fmla="*/ 1216 w 1389"/>
                <a:gd name="T11" fmla="*/ 365 h 1380"/>
                <a:gd name="T12" fmla="*/ 1348 w 1389"/>
                <a:gd name="T13" fmla="*/ 510 h 1380"/>
                <a:gd name="T14" fmla="*/ 1089 w 1389"/>
                <a:gd name="T15" fmla="*/ 790 h 1380"/>
                <a:gd name="T16" fmla="*/ 989 w 1389"/>
                <a:gd name="T17" fmla="*/ 1380 h 1380"/>
                <a:gd name="T18" fmla="*/ 97 w 1389"/>
                <a:gd name="T19" fmla="*/ 1380 h 1380"/>
                <a:gd name="T20" fmla="*/ 0 w 1389"/>
                <a:gd name="T21" fmla="*/ 1305 h 1380"/>
                <a:gd name="T22" fmla="*/ 852 w 1389"/>
                <a:gd name="T23" fmla="*/ 906 h 1380"/>
                <a:gd name="T24" fmla="*/ 813 w 1389"/>
                <a:gd name="T25" fmla="*/ 867 h 1380"/>
                <a:gd name="T26" fmla="*/ 918 w 1389"/>
                <a:gd name="T27" fmla="*/ 662 h 1380"/>
                <a:gd name="T28" fmla="*/ 928 w 1389"/>
                <a:gd name="T29" fmla="*/ 177 h 1380"/>
                <a:gd name="T30" fmla="*/ 775 w 1389"/>
                <a:gd name="T31" fmla="*/ 163 h 1380"/>
                <a:gd name="T32" fmla="*/ 694 w 1389"/>
                <a:gd name="T33" fmla="*/ 248 h 1380"/>
                <a:gd name="T34" fmla="*/ 319 w 1389"/>
                <a:gd name="T35" fmla="*/ 186 h 1380"/>
                <a:gd name="T36" fmla="*/ 163 w 1389"/>
                <a:gd name="T37" fmla="*/ 163 h 1380"/>
                <a:gd name="T38" fmla="*/ 179 w 1389"/>
                <a:gd name="T39" fmla="*/ 1218 h 1380"/>
                <a:gd name="T40" fmla="*/ 433 w 1389"/>
                <a:gd name="T41" fmla="*/ 1218 h 1380"/>
                <a:gd name="T42" fmla="*/ 433 w 1389"/>
                <a:gd name="T43" fmla="*/ 1272 h 1380"/>
                <a:gd name="T44" fmla="*/ 108 w 1389"/>
                <a:gd name="T45" fmla="*/ 1238 h 1380"/>
                <a:gd name="T46" fmla="*/ 144 w 1389"/>
                <a:gd name="T47" fmla="*/ 108 h 1380"/>
                <a:gd name="T48" fmla="*/ 315 w 1389"/>
                <a:gd name="T49" fmla="*/ 108 h 1380"/>
                <a:gd name="T50" fmla="*/ 300 w 1389"/>
                <a:gd name="T51" fmla="*/ 54 h 1380"/>
                <a:gd name="T52" fmla="*/ 54 w 1389"/>
                <a:gd name="T53" fmla="*/ 101 h 1380"/>
                <a:gd name="T54" fmla="*/ 101 w 1389"/>
                <a:gd name="T55" fmla="*/ 1326 h 1380"/>
                <a:gd name="T56" fmla="*/ 1036 w 1389"/>
                <a:gd name="T57" fmla="*/ 1279 h 1380"/>
                <a:gd name="T58" fmla="*/ 1036 w 1389"/>
                <a:gd name="T59" fmla="*/ 824 h 1380"/>
                <a:gd name="T60" fmla="*/ 981 w 1389"/>
                <a:gd name="T61" fmla="*/ 862 h 1380"/>
                <a:gd name="T62" fmla="*/ 946 w 1389"/>
                <a:gd name="T63" fmla="*/ 1272 h 1380"/>
                <a:gd name="T64" fmla="*/ 650 w 1389"/>
                <a:gd name="T65" fmla="*/ 1272 h 1380"/>
                <a:gd name="T66" fmla="*/ 650 w 1389"/>
                <a:gd name="T67" fmla="*/ 1219 h 1380"/>
                <a:gd name="T68" fmla="*/ 913 w 1389"/>
                <a:gd name="T69" fmla="*/ 1218 h 1380"/>
                <a:gd name="T70" fmla="*/ 927 w 1389"/>
                <a:gd name="T71" fmla="*/ 873 h 1380"/>
                <a:gd name="T72" fmla="*/ 370 w 1389"/>
                <a:gd name="T73" fmla="*/ 55 h 1380"/>
                <a:gd name="T74" fmla="*/ 406 w 1389"/>
                <a:gd name="T75" fmla="*/ 194 h 1380"/>
                <a:gd name="T76" fmla="*/ 687 w 1389"/>
                <a:gd name="T77" fmla="*/ 194 h 1380"/>
                <a:gd name="T78" fmla="*/ 720 w 1389"/>
                <a:gd name="T79" fmla="*/ 55 h 1380"/>
                <a:gd name="T80" fmla="*/ 790 w 1389"/>
                <a:gd name="T81" fmla="*/ 108 h 1380"/>
                <a:gd name="T82" fmla="*/ 982 w 1389"/>
                <a:gd name="T83" fmla="*/ 144 h 1380"/>
                <a:gd name="T84" fmla="*/ 982 w 1389"/>
                <a:gd name="T85" fmla="*/ 596 h 1380"/>
                <a:gd name="T86" fmla="*/ 1027 w 1389"/>
                <a:gd name="T87" fmla="*/ 553 h 1380"/>
                <a:gd name="T88" fmla="*/ 1036 w 1389"/>
                <a:gd name="T89" fmla="*/ 99 h 1380"/>
                <a:gd name="T90" fmla="*/ 788 w 1389"/>
                <a:gd name="T91" fmla="*/ 54 h 1380"/>
                <a:gd name="T92" fmla="*/ 775 w 1389"/>
                <a:gd name="T93" fmla="*/ 108 h 1380"/>
                <a:gd name="T94" fmla="*/ 957 w 1389"/>
                <a:gd name="T95" fmla="*/ 701 h 1380"/>
                <a:gd name="T96" fmla="*/ 1257 w 1389"/>
                <a:gd name="T97" fmla="*/ 522 h 1380"/>
                <a:gd name="T98" fmla="*/ 1237 w 1389"/>
                <a:gd name="T99" fmla="*/ 420 h 1380"/>
                <a:gd name="T100" fmla="*/ 1326 w 1389"/>
                <a:gd name="T101" fmla="*/ 429 h 1380"/>
                <a:gd name="T102" fmla="*/ 1237 w 1389"/>
                <a:gd name="T103" fmla="*/ 420 h 1380"/>
                <a:gd name="T104" fmla="*/ 923 w 1389"/>
                <a:gd name="T105" fmla="*/ 753 h 1380"/>
                <a:gd name="T106" fmla="*/ 960 w 1389"/>
                <a:gd name="T107" fmla="*/ 799 h 1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89" h="1380">
                  <a:moveTo>
                    <a:pt x="0" y="1305"/>
                  </a:moveTo>
                  <a:cubicBezTo>
                    <a:pt x="0" y="895"/>
                    <a:pt x="0" y="485"/>
                    <a:pt x="0" y="75"/>
                  </a:cubicBezTo>
                  <a:cubicBezTo>
                    <a:pt x="7" y="56"/>
                    <a:pt x="14" y="36"/>
                    <a:pt x="32" y="24"/>
                  </a:cubicBezTo>
                  <a:cubicBezTo>
                    <a:pt x="45" y="14"/>
                    <a:pt x="61" y="8"/>
                    <a:pt x="76" y="0"/>
                  </a:cubicBezTo>
                  <a:cubicBezTo>
                    <a:pt x="389" y="0"/>
                    <a:pt x="701" y="0"/>
                    <a:pt x="1014" y="0"/>
                  </a:cubicBezTo>
                  <a:cubicBezTo>
                    <a:pt x="1015" y="1"/>
                    <a:pt x="1015" y="2"/>
                    <a:pt x="1016" y="2"/>
                  </a:cubicBezTo>
                  <a:cubicBezTo>
                    <a:pt x="1068" y="18"/>
                    <a:pt x="1089" y="48"/>
                    <a:pt x="1089" y="102"/>
                  </a:cubicBezTo>
                  <a:cubicBezTo>
                    <a:pt x="1090" y="226"/>
                    <a:pt x="1089" y="350"/>
                    <a:pt x="1089" y="474"/>
                  </a:cubicBezTo>
                  <a:cubicBezTo>
                    <a:pt x="1089" y="479"/>
                    <a:pt x="1089" y="483"/>
                    <a:pt x="1089" y="488"/>
                  </a:cubicBezTo>
                  <a:cubicBezTo>
                    <a:pt x="1091" y="489"/>
                    <a:pt x="1092" y="489"/>
                    <a:pt x="1094" y="490"/>
                  </a:cubicBezTo>
                  <a:cubicBezTo>
                    <a:pt x="1097" y="486"/>
                    <a:pt x="1099" y="482"/>
                    <a:pt x="1102" y="478"/>
                  </a:cubicBezTo>
                  <a:cubicBezTo>
                    <a:pt x="1140" y="440"/>
                    <a:pt x="1177" y="402"/>
                    <a:pt x="1216" y="365"/>
                  </a:cubicBezTo>
                  <a:cubicBezTo>
                    <a:pt x="1267" y="317"/>
                    <a:pt x="1350" y="337"/>
                    <a:pt x="1374" y="402"/>
                  </a:cubicBezTo>
                  <a:cubicBezTo>
                    <a:pt x="1389" y="443"/>
                    <a:pt x="1379" y="479"/>
                    <a:pt x="1348" y="510"/>
                  </a:cubicBezTo>
                  <a:cubicBezTo>
                    <a:pt x="1267" y="592"/>
                    <a:pt x="1186" y="673"/>
                    <a:pt x="1104" y="754"/>
                  </a:cubicBezTo>
                  <a:cubicBezTo>
                    <a:pt x="1093" y="765"/>
                    <a:pt x="1089" y="775"/>
                    <a:pt x="1089" y="790"/>
                  </a:cubicBezTo>
                  <a:cubicBezTo>
                    <a:pt x="1090" y="953"/>
                    <a:pt x="1090" y="1116"/>
                    <a:pt x="1089" y="1279"/>
                  </a:cubicBezTo>
                  <a:cubicBezTo>
                    <a:pt x="1089" y="1342"/>
                    <a:pt x="1052" y="1380"/>
                    <a:pt x="989" y="1380"/>
                  </a:cubicBezTo>
                  <a:cubicBezTo>
                    <a:pt x="798" y="1380"/>
                    <a:pt x="607" y="1380"/>
                    <a:pt x="416" y="1380"/>
                  </a:cubicBezTo>
                  <a:cubicBezTo>
                    <a:pt x="310" y="1380"/>
                    <a:pt x="204" y="1380"/>
                    <a:pt x="97" y="1380"/>
                  </a:cubicBezTo>
                  <a:cubicBezTo>
                    <a:pt x="49" y="1380"/>
                    <a:pt x="16" y="1355"/>
                    <a:pt x="3" y="1309"/>
                  </a:cubicBezTo>
                  <a:cubicBezTo>
                    <a:pt x="2" y="1308"/>
                    <a:pt x="1" y="1306"/>
                    <a:pt x="0" y="1305"/>
                  </a:cubicBezTo>
                  <a:close/>
                  <a:moveTo>
                    <a:pt x="927" y="873"/>
                  </a:moveTo>
                  <a:cubicBezTo>
                    <a:pt x="901" y="884"/>
                    <a:pt x="876" y="895"/>
                    <a:pt x="852" y="906"/>
                  </a:cubicBezTo>
                  <a:cubicBezTo>
                    <a:pt x="839" y="912"/>
                    <a:pt x="827" y="914"/>
                    <a:pt x="816" y="903"/>
                  </a:cubicBezTo>
                  <a:cubicBezTo>
                    <a:pt x="805" y="892"/>
                    <a:pt x="808" y="879"/>
                    <a:pt x="813" y="867"/>
                  </a:cubicBezTo>
                  <a:cubicBezTo>
                    <a:pt x="836" y="818"/>
                    <a:pt x="858" y="769"/>
                    <a:pt x="879" y="719"/>
                  </a:cubicBezTo>
                  <a:cubicBezTo>
                    <a:pt x="888" y="697"/>
                    <a:pt x="900" y="677"/>
                    <a:pt x="918" y="662"/>
                  </a:cubicBezTo>
                  <a:cubicBezTo>
                    <a:pt x="926" y="656"/>
                    <a:pt x="928" y="649"/>
                    <a:pt x="928" y="639"/>
                  </a:cubicBezTo>
                  <a:cubicBezTo>
                    <a:pt x="928" y="485"/>
                    <a:pt x="928" y="331"/>
                    <a:pt x="928" y="177"/>
                  </a:cubicBezTo>
                  <a:cubicBezTo>
                    <a:pt x="928" y="172"/>
                    <a:pt x="928" y="167"/>
                    <a:pt x="928" y="163"/>
                  </a:cubicBezTo>
                  <a:cubicBezTo>
                    <a:pt x="876" y="163"/>
                    <a:pt x="826" y="163"/>
                    <a:pt x="775" y="163"/>
                  </a:cubicBezTo>
                  <a:cubicBezTo>
                    <a:pt x="775" y="166"/>
                    <a:pt x="774" y="169"/>
                    <a:pt x="774" y="172"/>
                  </a:cubicBezTo>
                  <a:cubicBezTo>
                    <a:pt x="770" y="214"/>
                    <a:pt x="735" y="247"/>
                    <a:pt x="694" y="248"/>
                  </a:cubicBezTo>
                  <a:cubicBezTo>
                    <a:pt x="595" y="248"/>
                    <a:pt x="495" y="248"/>
                    <a:pt x="396" y="248"/>
                  </a:cubicBezTo>
                  <a:cubicBezTo>
                    <a:pt x="360" y="247"/>
                    <a:pt x="328" y="221"/>
                    <a:pt x="319" y="186"/>
                  </a:cubicBezTo>
                  <a:cubicBezTo>
                    <a:pt x="317" y="178"/>
                    <a:pt x="316" y="170"/>
                    <a:pt x="314" y="163"/>
                  </a:cubicBezTo>
                  <a:cubicBezTo>
                    <a:pt x="264" y="163"/>
                    <a:pt x="213" y="163"/>
                    <a:pt x="163" y="163"/>
                  </a:cubicBezTo>
                  <a:cubicBezTo>
                    <a:pt x="163" y="515"/>
                    <a:pt x="163" y="866"/>
                    <a:pt x="163" y="1218"/>
                  </a:cubicBezTo>
                  <a:cubicBezTo>
                    <a:pt x="169" y="1218"/>
                    <a:pt x="174" y="1218"/>
                    <a:pt x="179" y="1218"/>
                  </a:cubicBezTo>
                  <a:cubicBezTo>
                    <a:pt x="260" y="1218"/>
                    <a:pt x="342" y="1218"/>
                    <a:pt x="424" y="1218"/>
                  </a:cubicBezTo>
                  <a:cubicBezTo>
                    <a:pt x="427" y="1218"/>
                    <a:pt x="430" y="1218"/>
                    <a:pt x="433" y="1218"/>
                  </a:cubicBezTo>
                  <a:cubicBezTo>
                    <a:pt x="452" y="1219"/>
                    <a:pt x="464" y="1229"/>
                    <a:pt x="464" y="1245"/>
                  </a:cubicBezTo>
                  <a:cubicBezTo>
                    <a:pt x="464" y="1261"/>
                    <a:pt x="452" y="1272"/>
                    <a:pt x="433" y="1272"/>
                  </a:cubicBezTo>
                  <a:cubicBezTo>
                    <a:pt x="336" y="1272"/>
                    <a:pt x="239" y="1272"/>
                    <a:pt x="142" y="1272"/>
                  </a:cubicBezTo>
                  <a:cubicBezTo>
                    <a:pt x="118" y="1272"/>
                    <a:pt x="108" y="1263"/>
                    <a:pt x="108" y="1238"/>
                  </a:cubicBezTo>
                  <a:cubicBezTo>
                    <a:pt x="108" y="873"/>
                    <a:pt x="108" y="508"/>
                    <a:pt x="108" y="142"/>
                  </a:cubicBezTo>
                  <a:cubicBezTo>
                    <a:pt x="108" y="117"/>
                    <a:pt x="118" y="108"/>
                    <a:pt x="144" y="108"/>
                  </a:cubicBezTo>
                  <a:cubicBezTo>
                    <a:pt x="196" y="108"/>
                    <a:pt x="248" y="108"/>
                    <a:pt x="300" y="108"/>
                  </a:cubicBezTo>
                  <a:cubicBezTo>
                    <a:pt x="305" y="108"/>
                    <a:pt x="309" y="108"/>
                    <a:pt x="315" y="108"/>
                  </a:cubicBezTo>
                  <a:cubicBezTo>
                    <a:pt x="315" y="89"/>
                    <a:pt x="315" y="72"/>
                    <a:pt x="315" y="54"/>
                  </a:cubicBezTo>
                  <a:cubicBezTo>
                    <a:pt x="309" y="54"/>
                    <a:pt x="305" y="54"/>
                    <a:pt x="300" y="54"/>
                  </a:cubicBezTo>
                  <a:cubicBezTo>
                    <a:pt x="234" y="54"/>
                    <a:pt x="167" y="54"/>
                    <a:pt x="101" y="54"/>
                  </a:cubicBezTo>
                  <a:cubicBezTo>
                    <a:pt x="68" y="54"/>
                    <a:pt x="54" y="68"/>
                    <a:pt x="54" y="101"/>
                  </a:cubicBezTo>
                  <a:cubicBezTo>
                    <a:pt x="54" y="494"/>
                    <a:pt x="54" y="887"/>
                    <a:pt x="54" y="1280"/>
                  </a:cubicBezTo>
                  <a:cubicBezTo>
                    <a:pt x="54" y="1313"/>
                    <a:pt x="68" y="1326"/>
                    <a:pt x="101" y="1326"/>
                  </a:cubicBezTo>
                  <a:cubicBezTo>
                    <a:pt x="397" y="1326"/>
                    <a:pt x="692" y="1326"/>
                    <a:pt x="988" y="1326"/>
                  </a:cubicBezTo>
                  <a:cubicBezTo>
                    <a:pt x="1022" y="1326"/>
                    <a:pt x="1036" y="1313"/>
                    <a:pt x="1036" y="1279"/>
                  </a:cubicBezTo>
                  <a:cubicBezTo>
                    <a:pt x="1036" y="1132"/>
                    <a:pt x="1036" y="985"/>
                    <a:pt x="1036" y="838"/>
                  </a:cubicBezTo>
                  <a:cubicBezTo>
                    <a:pt x="1036" y="834"/>
                    <a:pt x="1036" y="830"/>
                    <a:pt x="1036" y="824"/>
                  </a:cubicBezTo>
                  <a:cubicBezTo>
                    <a:pt x="1020" y="831"/>
                    <a:pt x="1007" y="838"/>
                    <a:pt x="993" y="843"/>
                  </a:cubicBezTo>
                  <a:cubicBezTo>
                    <a:pt x="984" y="847"/>
                    <a:pt x="981" y="852"/>
                    <a:pt x="981" y="862"/>
                  </a:cubicBezTo>
                  <a:cubicBezTo>
                    <a:pt x="982" y="987"/>
                    <a:pt x="982" y="1112"/>
                    <a:pt x="982" y="1237"/>
                  </a:cubicBezTo>
                  <a:cubicBezTo>
                    <a:pt x="982" y="1263"/>
                    <a:pt x="973" y="1272"/>
                    <a:pt x="946" y="1272"/>
                  </a:cubicBezTo>
                  <a:cubicBezTo>
                    <a:pt x="851" y="1272"/>
                    <a:pt x="756" y="1272"/>
                    <a:pt x="661" y="1272"/>
                  </a:cubicBezTo>
                  <a:cubicBezTo>
                    <a:pt x="657" y="1272"/>
                    <a:pt x="653" y="1272"/>
                    <a:pt x="650" y="1272"/>
                  </a:cubicBezTo>
                  <a:cubicBezTo>
                    <a:pt x="636" y="1270"/>
                    <a:pt x="626" y="1259"/>
                    <a:pt x="626" y="1245"/>
                  </a:cubicBezTo>
                  <a:cubicBezTo>
                    <a:pt x="626" y="1232"/>
                    <a:pt x="636" y="1221"/>
                    <a:pt x="650" y="1219"/>
                  </a:cubicBezTo>
                  <a:cubicBezTo>
                    <a:pt x="654" y="1218"/>
                    <a:pt x="659" y="1218"/>
                    <a:pt x="663" y="1218"/>
                  </a:cubicBezTo>
                  <a:cubicBezTo>
                    <a:pt x="746" y="1218"/>
                    <a:pt x="829" y="1218"/>
                    <a:pt x="913" y="1218"/>
                  </a:cubicBezTo>
                  <a:cubicBezTo>
                    <a:pt x="917" y="1218"/>
                    <a:pt x="922" y="1218"/>
                    <a:pt x="927" y="1218"/>
                  </a:cubicBezTo>
                  <a:cubicBezTo>
                    <a:pt x="927" y="1103"/>
                    <a:pt x="927" y="989"/>
                    <a:pt x="927" y="873"/>
                  </a:cubicBezTo>
                  <a:close/>
                  <a:moveTo>
                    <a:pt x="720" y="55"/>
                  </a:moveTo>
                  <a:cubicBezTo>
                    <a:pt x="602" y="55"/>
                    <a:pt x="486" y="55"/>
                    <a:pt x="370" y="55"/>
                  </a:cubicBezTo>
                  <a:cubicBezTo>
                    <a:pt x="370" y="90"/>
                    <a:pt x="369" y="124"/>
                    <a:pt x="370" y="158"/>
                  </a:cubicBezTo>
                  <a:cubicBezTo>
                    <a:pt x="370" y="183"/>
                    <a:pt x="381" y="194"/>
                    <a:pt x="406" y="194"/>
                  </a:cubicBezTo>
                  <a:cubicBezTo>
                    <a:pt x="454" y="194"/>
                    <a:pt x="503" y="194"/>
                    <a:pt x="551" y="194"/>
                  </a:cubicBezTo>
                  <a:cubicBezTo>
                    <a:pt x="596" y="194"/>
                    <a:pt x="642" y="194"/>
                    <a:pt x="687" y="194"/>
                  </a:cubicBezTo>
                  <a:cubicBezTo>
                    <a:pt x="706" y="194"/>
                    <a:pt x="720" y="183"/>
                    <a:pt x="720" y="166"/>
                  </a:cubicBezTo>
                  <a:cubicBezTo>
                    <a:pt x="721" y="129"/>
                    <a:pt x="720" y="92"/>
                    <a:pt x="720" y="55"/>
                  </a:cubicBezTo>
                  <a:close/>
                  <a:moveTo>
                    <a:pt x="775" y="108"/>
                  </a:moveTo>
                  <a:cubicBezTo>
                    <a:pt x="781" y="108"/>
                    <a:pt x="786" y="108"/>
                    <a:pt x="790" y="108"/>
                  </a:cubicBezTo>
                  <a:cubicBezTo>
                    <a:pt x="842" y="108"/>
                    <a:pt x="894" y="108"/>
                    <a:pt x="945" y="108"/>
                  </a:cubicBezTo>
                  <a:cubicBezTo>
                    <a:pt x="973" y="108"/>
                    <a:pt x="982" y="116"/>
                    <a:pt x="982" y="144"/>
                  </a:cubicBezTo>
                  <a:cubicBezTo>
                    <a:pt x="982" y="290"/>
                    <a:pt x="982" y="436"/>
                    <a:pt x="982" y="582"/>
                  </a:cubicBezTo>
                  <a:cubicBezTo>
                    <a:pt x="982" y="586"/>
                    <a:pt x="982" y="591"/>
                    <a:pt x="982" y="596"/>
                  </a:cubicBezTo>
                  <a:cubicBezTo>
                    <a:pt x="983" y="596"/>
                    <a:pt x="984" y="597"/>
                    <a:pt x="985" y="597"/>
                  </a:cubicBezTo>
                  <a:cubicBezTo>
                    <a:pt x="999" y="583"/>
                    <a:pt x="1013" y="569"/>
                    <a:pt x="1027" y="553"/>
                  </a:cubicBezTo>
                  <a:cubicBezTo>
                    <a:pt x="1031" y="548"/>
                    <a:pt x="1035" y="540"/>
                    <a:pt x="1035" y="533"/>
                  </a:cubicBezTo>
                  <a:cubicBezTo>
                    <a:pt x="1036" y="388"/>
                    <a:pt x="1036" y="243"/>
                    <a:pt x="1036" y="99"/>
                  </a:cubicBezTo>
                  <a:cubicBezTo>
                    <a:pt x="1036" y="68"/>
                    <a:pt x="1021" y="54"/>
                    <a:pt x="990" y="54"/>
                  </a:cubicBezTo>
                  <a:cubicBezTo>
                    <a:pt x="923" y="54"/>
                    <a:pt x="855" y="54"/>
                    <a:pt x="788" y="54"/>
                  </a:cubicBezTo>
                  <a:cubicBezTo>
                    <a:pt x="784" y="54"/>
                    <a:pt x="779" y="54"/>
                    <a:pt x="775" y="55"/>
                  </a:cubicBezTo>
                  <a:cubicBezTo>
                    <a:pt x="775" y="72"/>
                    <a:pt x="775" y="89"/>
                    <a:pt x="775" y="108"/>
                  </a:cubicBezTo>
                  <a:close/>
                  <a:moveTo>
                    <a:pt x="1197" y="461"/>
                  </a:moveTo>
                  <a:cubicBezTo>
                    <a:pt x="1116" y="542"/>
                    <a:pt x="1036" y="622"/>
                    <a:pt x="957" y="701"/>
                  </a:cubicBezTo>
                  <a:cubicBezTo>
                    <a:pt x="977" y="721"/>
                    <a:pt x="998" y="742"/>
                    <a:pt x="1017" y="762"/>
                  </a:cubicBezTo>
                  <a:cubicBezTo>
                    <a:pt x="1097" y="682"/>
                    <a:pt x="1177" y="601"/>
                    <a:pt x="1257" y="522"/>
                  </a:cubicBezTo>
                  <a:cubicBezTo>
                    <a:pt x="1238" y="502"/>
                    <a:pt x="1217" y="482"/>
                    <a:pt x="1197" y="461"/>
                  </a:cubicBezTo>
                  <a:close/>
                  <a:moveTo>
                    <a:pt x="1237" y="420"/>
                  </a:moveTo>
                  <a:cubicBezTo>
                    <a:pt x="1258" y="441"/>
                    <a:pt x="1278" y="462"/>
                    <a:pt x="1299" y="483"/>
                  </a:cubicBezTo>
                  <a:cubicBezTo>
                    <a:pt x="1315" y="469"/>
                    <a:pt x="1331" y="454"/>
                    <a:pt x="1326" y="429"/>
                  </a:cubicBezTo>
                  <a:cubicBezTo>
                    <a:pt x="1322" y="411"/>
                    <a:pt x="1311" y="399"/>
                    <a:pt x="1294" y="394"/>
                  </a:cubicBezTo>
                  <a:cubicBezTo>
                    <a:pt x="1268" y="388"/>
                    <a:pt x="1251" y="402"/>
                    <a:pt x="1237" y="420"/>
                  </a:cubicBezTo>
                  <a:close/>
                  <a:moveTo>
                    <a:pt x="966" y="796"/>
                  </a:moveTo>
                  <a:cubicBezTo>
                    <a:pt x="952" y="782"/>
                    <a:pt x="938" y="767"/>
                    <a:pt x="923" y="753"/>
                  </a:cubicBezTo>
                  <a:cubicBezTo>
                    <a:pt x="912" y="777"/>
                    <a:pt x="901" y="802"/>
                    <a:pt x="889" y="831"/>
                  </a:cubicBezTo>
                  <a:cubicBezTo>
                    <a:pt x="915" y="819"/>
                    <a:pt x="937" y="809"/>
                    <a:pt x="960" y="799"/>
                  </a:cubicBezTo>
                  <a:cubicBezTo>
                    <a:pt x="963" y="798"/>
                    <a:pt x="966" y="796"/>
                    <a:pt x="966" y="7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73">
              <a:extLst>
                <a:ext uri="{FF2B5EF4-FFF2-40B4-BE49-F238E27FC236}">
                  <a16:creationId xmlns:a16="http://schemas.microsoft.com/office/drawing/2014/main" id="{AB04DDB4-BBFE-C725-4A8D-0DE8364AC8D7}"/>
                </a:ext>
              </a:extLst>
            </p:cNvPr>
            <p:cNvSpPr>
              <a:spLocks noEditPoints="1"/>
            </p:cNvSpPr>
            <p:nvPr/>
          </p:nvSpPr>
          <p:spPr bwMode="auto">
            <a:xfrm>
              <a:off x="7712075" y="4065588"/>
              <a:ext cx="66675" cy="66675"/>
            </a:xfrm>
            <a:custGeom>
              <a:avLst/>
              <a:gdLst>
                <a:gd name="T0" fmla="*/ 112 w 226"/>
                <a:gd name="T1" fmla="*/ 227 h 227"/>
                <a:gd name="T2" fmla="*/ 30 w 226"/>
                <a:gd name="T3" fmla="*/ 227 h 227"/>
                <a:gd name="T4" fmla="*/ 0 w 226"/>
                <a:gd name="T5" fmla="*/ 196 h 227"/>
                <a:gd name="T6" fmla="*/ 0 w 226"/>
                <a:gd name="T7" fmla="*/ 32 h 227"/>
                <a:gd name="T8" fmla="*/ 31 w 226"/>
                <a:gd name="T9" fmla="*/ 1 h 227"/>
                <a:gd name="T10" fmla="*/ 194 w 226"/>
                <a:gd name="T11" fmla="*/ 1 h 227"/>
                <a:gd name="T12" fmla="*/ 226 w 226"/>
                <a:gd name="T13" fmla="*/ 33 h 227"/>
                <a:gd name="T14" fmla="*/ 226 w 226"/>
                <a:gd name="T15" fmla="*/ 194 h 227"/>
                <a:gd name="T16" fmla="*/ 193 w 226"/>
                <a:gd name="T17" fmla="*/ 227 h 227"/>
                <a:gd name="T18" fmla="*/ 112 w 226"/>
                <a:gd name="T19" fmla="*/ 227 h 227"/>
                <a:gd name="T20" fmla="*/ 171 w 226"/>
                <a:gd name="T21" fmla="*/ 172 h 227"/>
                <a:gd name="T22" fmla="*/ 171 w 226"/>
                <a:gd name="T23" fmla="*/ 55 h 227"/>
                <a:gd name="T24" fmla="*/ 55 w 226"/>
                <a:gd name="T25" fmla="*/ 55 h 227"/>
                <a:gd name="T26" fmla="*/ 55 w 226"/>
                <a:gd name="T27" fmla="*/ 172 h 227"/>
                <a:gd name="T28" fmla="*/ 171 w 226"/>
                <a:gd name="T29" fmla="*/ 17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227">
                  <a:moveTo>
                    <a:pt x="112" y="227"/>
                  </a:moveTo>
                  <a:cubicBezTo>
                    <a:pt x="85" y="227"/>
                    <a:pt x="58" y="227"/>
                    <a:pt x="30" y="227"/>
                  </a:cubicBezTo>
                  <a:cubicBezTo>
                    <a:pt x="10" y="227"/>
                    <a:pt x="0" y="216"/>
                    <a:pt x="0" y="196"/>
                  </a:cubicBezTo>
                  <a:cubicBezTo>
                    <a:pt x="0" y="141"/>
                    <a:pt x="0" y="86"/>
                    <a:pt x="0" y="32"/>
                  </a:cubicBezTo>
                  <a:cubicBezTo>
                    <a:pt x="0" y="11"/>
                    <a:pt x="10" y="1"/>
                    <a:pt x="31" y="1"/>
                  </a:cubicBezTo>
                  <a:cubicBezTo>
                    <a:pt x="86" y="0"/>
                    <a:pt x="140" y="0"/>
                    <a:pt x="194" y="1"/>
                  </a:cubicBezTo>
                  <a:cubicBezTo>
                    <a:pt x="216" y="1"/>
                    <a:pt x="226" y="11"/>
                    <a:pt x="226" y="33"/>
                  </a:cubicBezTo>
                  <a:cubicBezTo>
                    <a:pt x="226" y="87"/>
                    <a:pt x="226" y="140"/>
                    <a:pt x="226" y="194"/>
                  </a:cubicBezTo>
                  <a:cubicBezTo>
                    <a:pt x="226" y="217"/>
                    <a:pt x="216" y="227"/>
                    <a:pt x="193" y="227"/>
                  </a:cubicBezTo>
                  <a:cubicBezTo>
                    <a:pt x="166" y="227"/>
                    <a:pt x="139" y="227"/>
                    <a:pt x="112" y="227"/>
                  </a:cubicBezTo>
                  <a:close/>
                  <a:moveTo>
                    <a:pt x="171" y="172"/>
                  </a:moveTo>
                  <a:cubicBezTo>
                    <a:pt x="171" y="132"/>
                    <a:pt x="171" y="94"/>
                    <a:pt x="171" y="55"/>
                  </a:cubicBezTo>
                  <a:cubicBezTo>
                    <a:pt x="132" y="55"/>
                    <a:pt x="93" y="55"/>
                    <a:pt x="55" y="55"/>
                  </a:cubicBezTo>
                  <a:cubicBezTo>
                    <a:pt x="55" y="95"/>
                    <a:pt x="55" y="134"/>
                    <a:pt x="55" y="172"/>
                  </a:cubicBezTo>
                  <a:cubicBezTo>
                    <a:pt x="94" y="172"/>
                    <a:pt x="132" y="172"/>
                    <a:pt x="171" y="17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Freeform 74">
              <a:extLst>
                <a:ext uri="{FF2B5EF4-FFF2-40B4-BE49-F238E27FC236}">
                  <a16:creationId xmlns:a16="http://schemas.microsoft.com/office/drawing/2014/main" id="{883BFC3F-51C5-CE36-0C8E-5B69F3D8ADCC}"/>
                </a:ext>
              </a:extLst>
            </p:cNvPr>
            <p:cNvSpPr>
              <a:spLocks noEditPoints="1"/>
            </p:cNvSpPr>
            <p:nvPr/>
          </p:nvSpPr>
          <p:spPr bwMode="auto">
            <a:xfrm>
              <a:off x="7712075" y="4154488"/>
              <a:ext cx="66675" cy="66675"/>
            </a:xfrm>
            <a:custGeom>
              <a:avLst/>
              <a:gdLst>
                <a:gd name="T0" fmla="*/ 226 w 226"/>
                <a:gd name="T1" fmla="*/ 114 h 226"/>
                <a:gd name="T2" fmla="*/ 226 w 226"/>
                <a:gd name="T3" fmla="*/ 193 h 226"/>
                <a:gd name="T4" fmla="*/ 194 w 226"/>
                <a:gd name="T5" fmla="*/ 226 h 226"/>
                <a:gd name="T6" fmla="*/ 32 w 226"/>
                <a:gd name="T7" fmla="*/ 226 h 226"/>
                <a:gd name="T8" fmla="*/ 0 w 226"/>
                <a:gd name="T9" fmla="*/ 195 h 226"/>
                <a:gd name="T10" fmla="*/ 0 w 226"/>
                <a:gd name="T11" fmla="*/ 32 h 226"/>
                <a:gd name="T12" fmla="*/ 32 w 226"/>
                <a:gd name="T13" fmla="*/ 0 h 226"/>
                <a:gd name="T14" fmla="*/ 194 w 226"/>
                <a:gd name="T15" fmla="*/ 0 h 226"/>
                <a:gd name="T16" fmla="*/ 226 w 226"/>
                <a:gd name="T17" fmla="*/ 33 h 226"/>
                <a:gd name="T18" fmla="*/ 226 w 226"/>
                <a:gd name="T19" fmla="*/ 114 h 226"/>
                <a:gd name="T20" fmla="*/ 54 w 226"/>
                <a:gd name="T21" fmla="*/ 172 h 226"/>
                <a:gd name="T22" fmla="*/ 171 w 226"/>
                <a:gd name="T23" fmla="*/ 172 h 226"/>
                <a:gd name="T24" fmla="*/ 171 w 226"/>
                <a:gd name="T25" fmla="*/ 55 h 226"/>
                <a:gd name="T26" fmla="*/ 54 w 226"/>
                <a:gd name="T27" fmla="*/ 55 h 226"/>
                <a:gd name="T28" fmla="*/ 54 w 226"/>
                <a:gd name="T29" fmla="*/ 17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226">
                  <a:moveTo>
                    <a:pt x="226" y="114"/>
                  </a:moveTo>
                  <a:cubicBezTo>
                    <a:pt x="226" y="140"/>
                    <a:pt x="226" y="167"/>
                    <a:pt x="226" y="193"/>
                  </a:cubicBezTo>
                  <a:cubicBezTo>
                    <a:pt x="226" y="217"/>
                    <a:pt x="216" y="226"/>
                    <a:pt x="194" y="226"/>
                  </a:cubicBezTo>
                  <a:cubicBezTo>
                    <a:pt x="140" y="226"/>
                    <a:pt x="86" y="226"/>
                    <a:pt x="32" y="226"/>
                  </a:cubicBezTo>
                  <a:cubicBezTo>
                    <a:pt x="10" y="226"/>
                    <a:pt x="0" y="216"/>
                    <a:pt x="0" y="195"/>
                  </a:cubicBezTo>
                  <a:cubicBezTo>
                    <a:pt x="0" y="140"/>
                    <a:pt x="0" y="86"/>
                    <a:pt x="0" y="32"/>
                  </a:cubicBezTo>
                  <a:cubicBezTo>
                    <a:pt x="0" y="10"/>
                    <a:pt x="10" y="0"/>
                    <a:pt x="32" y="0"/>
                  </a:cubicBezTo>
                  <a:cubicBezTo>
                    <a:pt x="86" y="0"/>
                    <a:pt x="140" y="0"/>
                    <a:pt x="194" y="0"/>
                  </a:cubicBezTo>
                  <a:cubicBezTo>
                    <a:pt x="216" y="0"/>
                    <a:pt x="226" y="10"/>
                    <a:pt x="226" y="33"/>
                  </a:cubicBezTo>
                  <a:cubicBezTo>
                    <a:pt x="226" y="60"/>
                    <a:pt x="226" y="87"/>
                    <a:pt x="226" y="114"/>
                  </a:cubicBezTo>
                  <a:close/>
                  <a:moveTo>
                    <a:pt x="54" y="172"/>
                  </a:moveTo>
                  <a:cubicBezTo>
                    <a:pt x="94" y="172"/>
                    <a:pt x="133" y="172"/>
                    <a:pt x="171" y="172"/>
                  </a:cubicBezTo>
                  <a:cubicBezTo>
                    <a:pt x="171" y="132"/>
                    <a:pt x="171" y="93"/>
                    <a:pt x="171" y="55"/>
                  </a:cubicBezTo>
                  <a:cubicBezTo>
                    <a:pt x="132" y="55"/>
                    <a:pt x="93" y="55"/>
                    <a:pt x="54" y="55"/>
                  </a:cubicBezTo>
                  <a:cubicBezTo>
                    <a:pt x="54" y="94"/>
                    <a:pt x="54" y="132"/>
                    <a:pt x="54" y="17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75">
              <a:extLst>
                <a:ext uri="{FF2B5EF4-FFF2-40B4-BE49-F238E27FC236}">
                  <a16:creationId xmlns:a16="http://schemas.microsoft.com/office/drawing/2014/main" id="{0DB22C06-745F-240E-8D04-2EC429C9D9AC}"/>
                </a:ext>
              </a:extLst>
            </p:cNvPr>
            <p:cNvSpPr>
              <a:spLocks noEditPoints="1"/>
            </p:cNvSpPr>
            <p:nvPr/>
          </p:nvSpPr>
          <p:spPr bwMode="auto">
            <a:xfrm>
              <a:off x="7712075" y="4241800"/>
              <a:ext cx="66675" cy="68263"/>
            </a:xfrm>
            <a:custGeom>
              <a:avLst/>
              <a:gdLst>
                <a:gd name="T0" fmla="*/ 113 w 226"/>
                <a:gd name="T1" fmla="*/ 227 h 227"/>
                <a:gd name="T2" fmla="*/ 32 w 226"/>
                <a:gd name="T3" fmla="*/ 227 h 227"/>
                <a:gd name="T4" fmla="*/ 0 w 226"/>
                <a:gd name="T5" fmla="*/ 195 h 227"/>
                <a:gd name="T6" fmla="*/ 0 w 226"/>
                <a:gd name="T7" fmla="*/ 32 h 227"/>
                <a:gd name="T8" fmla="*/ 32 w 226"/>
                <a:gd name="T9" fmla="*/ 1 h 227"/>
                <a:gd name="T10" fmla="*/ 194 w 226"/>
                <a:gd name="T11" fmla="*/ 1 h 227"/>
                <a:gd name="T12" fmla="*/ 226 w 226"/>
                <a:gd name="T13" fmla="*/ 34 h 227"/>
                <a:gd name="T14" fmla="*/ 226 w 226"/>
                <a:gd name="T15" fmla="*/ 194 h 227"/>
                <a:gd name="T16" fmla="*/ 192 w 226"/>
                <a:gd name="T17" fmla="*/ 227 h 227"/>
                <a:gd name="T18" fmla="*/ 113 w 226"/>
                <a:gd name="T19" fmla="*/ 227 h 227"/>
                <a:gd name="T20" fmla="*/ 171 w 226"/>
                <a:gd name="T21" fmla="*/ 172 h 227"/>
                <a:gd name="T22" fmla="*/ 171 w 226"/>
                <a:gd name="T23" fmla="*/ 55 h 227"/>
                <a:gd name="T24" fmla="*/ 54 w 226"/>
                <a:gd name="T25" fmla="*/ 55 h 227"/>
                <a:gd name="T26" fmla="*/ 54 w 226"/>
                <a:gd name="T27" fmla="*/ 172 h 227"/>
                <a:gd name="T28" fmla="*/ 171 w 226"/>
                <a:gd name="T29" fmla="*/ 17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6" h="227">
                  <a:moveTo>
                    <a:pt x="113" y="227"/>
                  </a:moveTo>
                  <a:cubicBezTo>
                    <a:pt x="86" y="227"/>
                    <a:pt x="59" y="227"/>
                    <a:pt x="32" y="227"/>
                  </a:cubicBezTo>
                  <a:cubicBezTo>
                    <a:pt x="10" y="227"/>
                    <a:pt x="0" y="217"/>
                    <a:pt x="0" y="195"/>
                  </a:cubicBezTo>
                  <a:cubicBezTo>
                    <a:pt x="0" y="141"/>
                    <a:pt x="0" y="87"/>
                    <a:pt x="0" y="32"/>
                  </a:cubicBezTo>
                  <a:cubicBezTo>
                    <a:pt x="0" y="10"/>
                    <a:pt x="10" y="1"/>
                    <a:pt x="32" y="1"/>
                  </a:cubicBezTo>
                  <a:cubicBezTo>
                    <a:pt x="86" y="0"/>
                    <a:pt x="140" y="0"/>
                    <a:pt x="194" y="1"/>
                  </a:cubicBezTo>
                  <a:cubicBezTo>
                    <a:pt x="216" y="1"/>
                    <a:pt x="226" y="10"/>
                    <a:pt x="226" y="34"/>
                  </a:cubicBezTo>
                  <a:cubicBezTo>
                    <a:pt x="226" y="87"/>
                    <a:pt x="226" y="140"/>
                    <a:pt x="226" y="194"/>
                  </a:cubicBezTo>
                  <a:cubicBezTo>
                    <a:pt x="226" y="217"/>
                    <a:pt x="216" y="227"/>
                    <a:pt x="192" y="227"/>
                  </a:cubicBezTo>
                  <a:cubicBezTo>
                    <a:pt x="166" y="227"/>
                    <a:pt x="139" y="227"/>
                    <a:pt x="113" y="227"/>
                  </a:cubicBezTo>
                  <a:close/>
                  <a:moveTo>
                    <a:pt x="171" y="172"/>
                  </a:moveTo>
                  <a:cubicBezTo>
                    <a:pt x="171" y="133"/>
                    <a:pt x="171" y="94"/>
                    <a:pt x="171" y="55"/>
                  </a:cubicBezTo>
                  <a:cubicBezTo>
                    <a:pt x="132" y="55"/>
                    <a:pt x="93" y="55"/>
                    <a:pt x="54" y="55"/>
                  </a:cubicBezTo>
                  <a:cubicBezTo>
                    <a:pt x="54" y="95"/>
                    <a:pt x="54" y="133"/>
                    <a:pt x="54" y="172"/>
                  </a:cubicBezTo>
                  <a:cubicBezTo>
                    <a:pt x="93" y="172"/>
                    <a:pt x="132" y="172"/>
                    <a:pt x="171" y="17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76">
              <a:extLst>
                <a:ext uri="{FF2B5EF4-FFF2-40B4-BE49-F238E27FC236}">
                  <a16:creationId xmlns:a16="http://schemas.microsoft.com/office/drawing/2014/main" id="{2BD230CB-4414-B3E2-A19C-ADC7A2442CF6}"/>
                </a:ext>
              </a:extLst>
            </p:cNvPr>
            <p:cNvSpPr>
              <a:spLocks/>
            </p:cNvSpPr>
            <p:nvPr/>
          </p:nvSpPr>
          <p:spPr bwMode="auto">
            <a:xfrm>
              <a:off x="7816850" y="4248150"/>
              <a:ext cx="53975" cy="55563"/>
            </a:xfrm>
            <a:custGeom>
              <a:avLst/>
              <a:gdLst>
                <a:gd name="T0" fmla="*/ 91 w 182"/>
                <a:gd name="T1" fmla="*/ 127 h 182"/>
                <a:gd name="T2" fmla="*/ 54 w 182"/>
                <a:gd name="T3" fmla="*/ 166 h 182"/>
                <a:gd name="T4" fmla="*/ 11 w 182"/>
                <a:gd name="T5" fmla="*/ 171 h 182"/>
                <a:gd name="T6" fmla="*/ 16 w 182"/>
                <a:gd name="T7" fmla="*/ 128 h 182"/>
                <a:gd name="T8" fmla="*/ 54 w 182"/>
                <a:gd name="T9" fmla="*/ 91 h 182"/>
                <a:gd name="T10" fmla="*/ 12 w 182"/>
                <a:gd name="T11" fmla="*/ 50 h 182"/>
                <a:gd name="T12" fmla="*/ 7 w 182"/>
                <a:gd name="T13" fmla="*/ 17 h 182"/>
                <a:gd name="T14" fmla="*/ 32 w 182"/>
                <a:gd name="T15" fmla="*/ 4 h 182"/>
                <a:gd name="T16" fmla="*/ 53 w 182"/>
                <a:gd name="T17" fmla="*/ 15 h 182"/>
                <a:gd name="T18" fmla="*/ 92 w 182"/>
                <a:gd name="T19" fmla="*/ 55 h 182"/>
                <a:gd name="T20" fmla="*/ 134 w 182"/>
                <a:gd name="T21" fmla="*/ 11 h 182"/>
                <a:gd name="T22" fmla="*/ 170 w 182"/>
                <a:gd name="T23" fmla="*/ 10 h 182"/>
                <a:gd name="T24" fmla="*/ 172 w 182"/>
                <a:gd name="T25" fmla="*/ 48 h 182"/>
                <a:gd name="T26" fmla="*/ 159 w 182"/>
                <a:gd name="T27" fmla="*/ 61 h 182"/>
                <a:gd name="T28" fmla="*/ 132 w 182"/>
                <a:gd name="T29" fmla="*/ 88 h 182"/>
                <a:gd name="T30" fmla="*/ 130 w 182"/>
                <a:gd name="T31" fmla="*/ 94 h 182"/>
                <a:gd name="T32" fmla="*/ 171 w 182"/>
                <a:gd name="T33" fmla="*/ 132 h 182"/>
                <a:gd name="T34" fmla="*/ 174 w 182"/>
                <a:gd name="T35" fmla="*/ 167 h 182"/>
                <a:gd name="T36" fmla="*/ 143 w 182"/>
                <a:gd name="T37" fmla="*/ 177 h 182"/>
                <a:gd name="T38" fmla="*/ 129 w 182"/>
                <a:gd name="T39" fmla="*/ 166 h 182"/>
                <a:gd name="T40" fmla="*/ 91 w 182"/>
                <a:gd name="T41" fmla="*/ 12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2" h="182">
                  <a:moveTo>
                    <a:pt x="91" y="127"/>
                  </a:moveTo>
                  <a:cubicBezTo>
                    <a:pt x="77" y="141"/>
                    <a:pt x="66" y="154"/>
                    <a:pt x="54" y="166"/>
                  </a:cubicBezTo>
                  <a:cubicBezTo>
                    <a:pt x="39" y="181"/>
                    <a:pt x="23" y="182"/>
                    <a:pt x="11" y="171"/>
                  </a:cubicBezTo>
                  <a:cubicBezTo>
                    <a:pt x="0" y="159"/>
                    <a:pt x="1" y="143"/>
                    <a:pt x="16" y="128"/>
                  </a:cubicBezTo>
                  <a:cubicBezTo>
                    <a:pt x="28" y="116"/>
                    <a:pt x="40" y="105"/>
                    <a:pt x="54" y="91"/>
                  </a:cubicBezTo>
                  <a:cubicBezTo>
                    <a:pt x="39" y="76"/>
                    <a:pt x="25" y="63"/>
                    <a:pt x="12" y="50"/>
                  </a:cubicBezTo>
                  <a:cubicBezTo>
                    <a:pt x="3" y="40"/>
                    <a:pt x="1" y="29"/>
                    <a:pt x="7" y="17"/>
                  </a:cubicBezTo>
                  <a:cubicBezTo>
                    <a:pt x="12" y="7"/>
                    <a:pt x="21" y="2"/>
                    <a:pt x="32" y="4"/>
                  </a:cubicBezTo>
                  <a:cubicBezTo>
                    <a:pt x="39" y="5"/>
                    <a:pt x="47" y="9"/>
                    <a:pt x="53" y="15"/>
                  </a:cubicBezTo>
                  <a:cubicBezTo>
                    <a:pt x="66" y="26"/>
                    <a:pt x="77" y="39"/>
                    <a:pt x="92" y="55"/>
                  </a:cubicBezTo>
                  <a:cubicBezTo>
                    <a:pt x="107" y="39"/>
                    <a:pt x="120" y="24"/>
                    <a:pt x="134" y="11"/>
                  </a:cubicBezTo>
                  <a:cubicBezTo>
                    <a:pt x="144" y="0"/>
                    <a:pt x="160" y="1"/>
                    <a:pt x="170" y="10"/>
                  </a:cubicBezTo>
                  <a:cubicBezTo>
                    <a:pt x="181" y="20"/>
                    <a:pt x="182" y="36"/>
                    <a:pt x="172" y="48"/>
                  </a:cubicBezTo>
                  <a:cubicBezTo>
                    <a:pt x="168" y="53"/>
                    <a:pt x="163" y="57"/>
                    <a:pt x="159" y="61"/>
                  </a:cubicBezTo>
                  <a:cubicBezTo>
                    <a:pt x="150" y="70"/>
                    <a:pt x="141" y="79"/>
                    <a:pt x="132" y="88"/>
                  </a:cubicBezTo>
                  <a:cubicBezTo>
                    <a:pt x="131" y="89"/>
                    <a:pt x="131" y="90"/>
                    <a:pt x="130" y="94"/>
                  </a:cubicBezTo>
                  <a:cubicBezTo>
                    <a:pt x="143" y="106"/>
                    <a:pt x="157" y="119"/>
                    <a:pt x="171" y="132"/>
                  </a:cubicBezTo>
                  <a:cubicBezTo>
                    <a:pt x="181" y="143"/>
                    <a:pt x="181" y="156"/>
                    <a:pt x="174" y="167"/>
                  </a:cubicBezTo>
                  <a:cubicBezTo>
                    <a:pt x="167" y="177"/>
                    <a:pt x="154" y="181"/>
                    <a:pt x="143" y="177"/>
                  </a:cubicBezTo>
                  <a:cubicBezTo>
                    <a:pt x="138" y="174"/>
                    <a:pt x="133" y="170"/>
                    <a:pt x="129" y="166"/>
                  </a:cubicBezTo>
                  <a:cubicBezTo>
                    <a:pt x="117" y="154"/>
                    <a:pt x="105" y="142"/>
                    <a:pt x="91" y="1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77">
              <a:extLst>
                <a:ext uri="{FF2B5EF4-FFF2-40B4-BE49-F238E27FC236}">
                  <a16:creationId xmlns:a16="http://schemas.microsoft.com/office/drawing/2014/main" id="{65B7FF14-61D1-CE94-5594-BD0DAD74FBB4}"/>
                </a:ext>
              </a:extLst>
            </p:cNvPr>
            <p:cNvSpPr>
              <a:spLocks/>
            </p:cNvSpPr>
            <p:nvPr/>
          </p:nvSpPr>
          <p:spPr bwMode="auto">
            <a:xfrm>
              <a:off x="7807325" y="4071938"/>
              <a:ext cx="73025" cy="53975"/>
            </a:xfrm>
            <a:custGeom>
              <a:avLst/>
              <a:gdLst>
                <a:gd name="T0" fmla="*/ 90 w 245"/>
                <a:gd name="T1" fmla="*/ 113 h 181"/>
                <a:gd name="T2" fmla="*/ 189 w 245"/>
                <a:gd name="T3" fmla="*/ 13 h 181"/>
                <a:gd name="T4" fmla="*/ 221 w 245"/>
                <a:gd name="T5" fmla="*/ 4 h 181"/>
                <a:gd name="T6" fmla="*/ 229 w 245"/>
                <a:gd name="T7" fmla="*/ 50 h 181"/>
                <a:gd name="T8" fmla="*/ 153 w 245"/>
                <a:gd name="T9" fmla="*/ 126 h 181"/>
                <a:gd name="T10" fmla="*/ 112 w 245"/>
                <a:gd name="T11" fmla="*/ 167 h 181"/>
                <a:gd name="T12" fmla="*/ 69 w 245"/>
                <a:gd name="T13" fmla="*/ 167 h 181"/>
                <a:gd name="T14" fmla="*/ 13 w 245"/>
                <a:gd name="T15" fmla="*/ 112 h 181"/>
                <a:gd name="T16" fmla="*/ 12 w 245"/>
                <a:gd name="T17" fmla="*/ 71 h 181"/>
                <a:gd name="T18" fmla="*/ 51 w 245"/>
                <a:gd name="T19" fmla="*/ 73 h 181"/>
                <a:gd name="T20" fmla="*/ 90 w 245"/>
                <a:gd name="T21" fmla="*/ 113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5" h="181">
                  <a:moveTo>
                    <a:pt x="90" y="113"/>
                  </a:moveTo>
                  <a:cubicBezTo>
                    <a:pt x="124" y="79"/>
                    <a:pt x="157" y="46"/>
                    <a:pt x="189" y="13"/>
                  </a:cubicBezTo>
                  <a:cubicBezTo>
                    <a:pt x="198" y="4"/>
                    <a:pt x="208" y="0"/>
                    <a:pt x="221" y="4"/>
                  </a:cubicBezTo>
                  <a:cubicBezTo>
                    <a:pt x="240" y="10"/>
                    <a:pt x="245" y="34"/>
                    <a:pt x="229" y="50"/>
                  </a:cubicBezTo>
                  <a:cubicBezTo>
                    <a:pt x="204" y="75"/>
                    <a:pt x="179" y="100"/>
                    <a:pt x="153" y="126"/>
                  </a:cubicBezTo>
                  <a:cubicBezTo>
                    <a:pt x="140" y="139"/>
                    <a:pt x="126" y="153"/>
                    <a:pt x="112" y="167"/>
                  </a:cubicBezTo>
                  <a:cubicBezTo>
                    <a:pt x="98" y="181"/>
                    <a:pt x="83" y="181"/>
                    <a:pt x="69" y="167"/>
                  </a:cubicBezTo>
                  <a:cubicBezTo>
                    <a:pt x="50" y="149"/>
                    <a:pt x="32" y="130"/>
                    <a:pt x="13" y="112"/>
                  </a:cubicBezTo>
                  <a:cubicBezTo>
                    <a:pt x="1" y="99"/>
                    <a:pt x="0" y="82"/>
                    <a:pt x="12" y="71"/>
                  </a:cubicBezTo>
                  <a:cubicBezTo>
                    <a:pt x="23" y="60"/>
                    <a:pt x="38" y="61"/>
                    <a:pt x="51" y="73"/>
                  </a:cubicBezTo>
                  <a:cubicBezTo>
                    <a:pt x="64" y="86"/>
                    <a:pt x="76" y="99"/>
                    <a:pt x="90" y="1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78">
              <a:extLst>
                <a:ext uri="{FF2B5EF4-FFF2-40B4-BE49-F238E27FC236}">
                  <a16:creationId xmlns:a16="http://schemas.microsoft.com/office/drawing/2014/main" id="{C7183E45-771B-E957-17D9-02E9390F9090}"/>
                </a:ext>
              </a:extLst>
            </p:cNvPr>
            <p:cNvSpPr>
              <a:spLocks/>
            </p:cNvSpPr>
            <p:nvPr/>
          </p:nvSpPr>
          <p:spPr bwMode="auto">
            <a:xfrm>
              <a:off x="7807325" y="4160838"/>
              <a:ext cx="71438" cy="53975"/>
            </a:xfrm>
            <a:custGeom>
              <a:avLst/>
              <a:gdLst>
                <a:gd name="T0" fmla="*/ 90 w 242"/>
                <a:gd name="T1" fmla="*/ 114 h 182"/>
                <a:gd name="T2" fmla="*/ 184 w 242"/>
                <a:gd name="T3" fmla="*/ 20 h 182"/>
                <a:gd name="T4" fmla="*/ 193 w 242"/>
                <a:gd name="T5" fmla="*/ 10 h 182"/>
                <a:gd name="T6" fmla="*/ 231 w 242"/>
                <a:gd name="T7" fmla="*/ 10 h 182"/>
                <a:gd name="T8" fmla="*/ 231 w 242"/>
                <a:gd name="T9" fmla="*/ 48 h 182"/>
                <a:gd name="T10" fmla="*/ 208 w 242"/>
                <a:gd name="T11" fmla="*/ 71 h 182"/>
                <a:gd name="T12" fmla="*/ 114 w 242"/>
                <a:gd name="T13" fmla="*/ 165 h 182"/>
                <a:gd name="T14" fmla="*/ 66 w 242"/>
                <a:gd name="T15" fmla="*/ 165 h 182"/>
                <a:gd name="T16" fmla="*/ 15 w 242"/>
                <a:gd name="T17" fmla="*/ 113 h 182"/>
                <a:gd name="T18" fmla="*/ 11 w 242"/>
                <a:gd name="T19" fmla="*/ 72 h 182"/>
                <a:gd name="T20" fmla="*/ 53 w 242"/>
                <a:gd name="T21" fmla="*/ 76 h 182"/>
                <a:gd name="T22" fmla="*/ 90 w 242"/>
                <a:gd name="T23" fmla="*/ 11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2" h="182">
                  <a:moveTo>
                    <a:pt x="90" y="114"/>
                  </a:moveTo>
                  <a:cubicBezTo>
                    <a:pt x="122" y="81"/>
                    <a:pt x="153" y="50"/>
                    <a:pt x="184" y="20"/>
                  </a:cubicBezTo>
                  <a:cubicBezTo>
                    <a:pt x="187" y="16"/>
                    <a:pt x="190" y="13"/>
                    <a:pt x="193" y="10"/>
                  </a:cubicBezTo>
                  <a:cubicBezTo>
                    <a:pt x="205" y="0"/>
                    <a:pt x="221" y="0"/>
                    <a:pt x="231" y="10"/>
                  </a:cubicBezTo>
                  <a:cubicBezTo>
                    <a:pt x="241" y="21"/>
                    <a:pt x="242" y="36"/>
                    <a:pt x="231" y="48"/>
                  </a:cubicBezTo>
                  <a:cubicBezTo>
                    <a:pt x="224" y="56"/>
                    <a:pt x="216" y="63"/>
                    <a:pt x="208" y="71"/>
                  </a:cubicBezTo>
                  <a:cubicBezTo>
                    <a:pt x="177" y="102"/>
                    <a:pt x="146" y="134"/>
                    <a:pt x="114" y="165"/>
                  </a:cubicBezTo>
                  <a:cubicBezTo>
                    <a:pt x="97" y="182"/>
                    <a:pt x="83" y="182"/>
                    <a:pt x="66" y="165"/>
                  </a:cubicBezTo>
                  <a:cubicBezTo>
                    <a:pt x="49" y="148"/>
                    <a:pt x="32" y="131"/>
                    <a:pt x="15" y="113"/>
                  </a:cubicBezTo>
                  <a:cubicBezTo>
                    <a:pt x="1" y="99"/>
                    <a:pt x="0" y="83"/>
                    <a:pt x="11" y="72"/>
                  </a:cubicBezTo>
                  <a:cubicBezTo>
                    <a:pt x="23" y="60"/>
                    <a:pt x="39" y="62"/>
                    <a:pt x="53" y="76"/>
                  </a:cubicBezTo>
                  <a:cubicBezTo>
                    <a:pt x="65" y="88"/>
                    <a:pt x="77" y="100"/>
                    <a:pt x="90"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79">
              <a:extLst>
                <a:ext uri="{FF2B5EF4-FFF2-40B4-BE49-F238E27FC236}">
                  <a16:creationId xmlns:a16="http://schemas.microsoft.com/office/drawing/2014/main" id="{CACA660E-524E-2779-0B73-27D63A703C37}"/>
                </a:ext>
              </a:extLst>
            </p:cNvPr>
            <p:cNvSpPr>
              <a:spLocks/>
            </p:cNvSpPr>
            <p:nvPr/>
          </p:nvSpPr>
          <p:spPr bwMode="auto">
            <a:xfrm>
              <a:off x="7794625" y="4332288"/>
              <a:ext cx="17463" cy="15875"/>
            </a:xfrm>
            <a:custGeom>
              <a:avLst/>
              <a:gdLst>
                <a:gd name="T0" fmla="*/ 54 w 54"/>
                <a:gd name="T1" fmla="*/ 27 h 54"/>
                <a:gd name="T2" fmla="*/ 27 w 54"/>
                <a:gd name="T3" fmla="*/ 54 h 54"/>
                <a:gd name="T4" fmla="*/ 0 w 54"/>
                <a:gd name="T5" fmla="*/ 28 h 54"/>
                <a:gd name="T6" fmla="*/ 27 w 54"/>
                <a:gd name="T7" fmla="*/ 1 h 54"/>
                <a:gd name="T8" fmla="*/ 54 w 54"/>
                <a:gd name="T9" fmla="*/ 27 h 54"/>
              </a:gdLst>
              <a:ahLst/>
              <a:cxnLst>
                <a:cxn ang="0">
                  <a:pos x="T0" y="T1"/>
                </a:cxn>
                <a:cxn ang="0">
                  <a:pos x="T2" y="T3"/>
                </a:cxn>
                <a:cxn ang="0">
                  <a:pos x="T4" y="T5"/>
                </a:cxn>
                <a:cxn ang="0">
                  <a:pos x="T6" y="T7"/>
                </a:cxn>
                <a:cxn ang="0">
                  <a:pos x="T8" y="T9"/>
                </a:cxn>
              </a:cxnLst>
              <a:rect l="0" t="0" r="r" b="b"/>
              <a:pathLst>
                <a:path w="54" h="54">
                  <a:moveTo>
                    <a:pt x="54" y="27"/>
                  </a:moveTo>
                  <a:cubicBezTo>
                    <a:pt x="54" y="42"/>
                    <a:pt x="42" y="54"/>
                    <a:pt x="27" y="54"/>
                  </a:cubicBezTo>
                  <a:cubicBezTo>
                    <a:pt x="12" y="54"/>
                    <a:pt x="0" y="42"/>
                    <a:pt x="0" y="28"/>
                  </a:cubicBezTo>
                  <a:cubicBezTo>
                    <a:pt x="0" y="13"/>
                    <a:pt x="12" y="0"/>
                    <a:pt x="27" y="1"/>
                  </a:cubicBezTo>
                  <a:cubicBezTo>
                    <a:pt x="42" y="1"/>
                    <a:pt x="54" y="13"/>
                    <a:pt x="54" y="2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pic>
        <p:nvPicPr>
          <p:cNvPr id="30" name="Graphic 29" descr="Puzzle pieces outline">
            <a:extLst>
              <a:ext uri="{FF2B5EF4-FFF2-40B4-BE49-F238E27FC236}">
                <a16:creationId xmlns:a16="http://schemas.microsoft.com/office/drawing/2014/main" id="{8A4A18AD-65C4-E66F-A6FF-F783843E132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54572" y="2391525"/>
            <a:ext cx="749021" cy="749021"/>
          </a:xfrm>
          <a:prstGeom prst="rect">
            <a:avLst/>
          </a:prstGeom>
        </p:spPr>
      </p:pic>
      <p:sp>
        <p:nvSpPr>
          <p:cNvPr id="31" name="Freeform 24">
            <a:extLst>
              <a:ext uri="{FF2B5EF4-FFF2-40B4-BE49-F238E27FC236}">
                <a16:creationId xmlns:a16="http://schemas.microsoft.com/office/drawing/2014/main" id="{7F88DBB8-3644-E779-5A39-6B1906BEB69A}"/>
              </a:ext>
            </a:extLst>
          </p:cNvPr>
          <p:cNvSpPr>
            <a:spLocks noEditPoints="1"/>
          </p:cNvSpPr>
          <p:nvPr/>
        </p:nvSpPr>
        <p:spPr bwMode="auto">
          <a:xfrm>
            <a:off x="543772" y="2533231"/>
            <a:ext cx="449269" cy="490827"/>
          </a:xfrm>
          <a:custGeom>
            <a:avLst/>
            <a:gdLst/>
            <a:ahLst/>
            <a:cxnLst>
              <a:cxn ang="0">
                <a:pos x="77" y="16"/>
              </a:cxn>
              <a:cxn ang="0">
                <a:pos x="77" y="21"/>
              </a:cxn>
              <a:cxn ang="0">
                <a:pos x="72" y="21"/>
              </a:cxn>
              <a:cxn ang="0">
                <a:pos x="69" y="23"/>
              </a:cxn>
              <a:cxn ang="0">
                <a:pos x="8" y="23"/>
              </a:cxn>
              <a:cxn ang="0">
                <a:pos x="5" y="21"/>
              </a:cxn>
              <a:cxn ang="0">
                <a:pos x="0" y="21"/>
              </a:cxn>
              <a:cxn ang="0">
                <a:pos x="0" y="16"/>
              </a:cxn>
              <a:cxn ang="0">
                <a:pos x="38" y="0"/>
              </a:cxn>
              <a:cxn ang="0">
                <a:pos x="77" y="16"/>
              </a:cxn>
              <a:cxn ang="0">
                <a:pos x="77" y="67"/>
              </a:cxn>
              <a:cxn ang="0">
                <a:pos x="77" y="72"/>
              </a:cxn>
              <a:cxn ang="0">
                <a:pos x="0" y="72"/>
              </a:cxn>
              <a:cxn ang="0">
                <a:pos x="0" y="67"/>
              </a:cxn>
              <a:cxn ang="0">
                <a:pos x="3" y="65"/>
              </a:cxn>
              <a:cxn ang="0">
                <a:pos x="74" y="65"/>
              </a:cxn>
              <a:cxn ang="0">
                <a:pos x="77" y="67"/>
              </a:cxn>
              <a:cxn ang="0">
                <a:pos x="20" y="26"/>
              </a:cxn>
              <a:cxn ang="0">
                <a:pos x="20" y="57"/>
              </a:cxn>
              <a:cxn ang="0">
                <a:pos x="25" y="57"/>
              </a:cxn>
              <a:cxn ang="0">
                <a:pos x="25" y="26"/>
              </a:cxn>
              <a:cxn ang="0">
                <a:pos x="36" y="26"/>
              </a:cxn>
              <a:cxn ang="0">
                <a:pos x="36" y="57"/>
              </a:cxn>
              <a:cxn ang="0">
                <a:pos x="41" y="57"/>
              </a:cxn>
              <a:cxn ang="0">
                <a:pos x="41" y="26"/>
              </a:cxn>
              <a:cxn ang="0">
                <a:pos x="51" y="26"/>
              </a:cxn>
              <a:cxn ang="0">
                <a:pos x="51" y="57"/>
              </a:cxn>
              <a:cxn ang="0">
                <a:pos x="56" y="57"/>
              </a:cxn>
              <a:cxn ang="0">
                <a:pos x="56" y="26"/>
              </a:cxn>
              <a:cxn ang="0">
                <a:pos x="67" y="26"/>
              </a:cxn>
              <a:cxn ang="0">
                <a:pos x="67" y="57"/>
              </a:cxn>
              <a:cxn ang="0">
                <a:pos x="69" y="57"/>
              </a:cxn>
              <a:cxn ang="0">
                <a:pos x="72" y="59"/>
              </a:cxn>
              <a:cxn ang="0">
                <a:pos x="72" y="62"/>
              </a:cxn>
              <a:cxn ang="0">
                <a:pos x="5" y="62"/>
              </a:cxn>
              <a:cxn ang="0">
                <a:pos x="5" y="59"/>
              </a:cxn>
              <a:cxn ang="0">
                <a:pos x="8" y="57"/>
              </a:cxn>
              <a:cxn ang="0">
                <a:pos x="10" y="57"/>
              </a:cxn>
              <a:cxn ang="0">
                <a:pos x="10" y="26"/>
              </a:cxn>
              <a:cxn ang="0">
                <a:pos x="20" y="26"/>
              </a:cxn>
            </a:cxnLst>
            <a:rect l="0" t="0" r="r" b="b"/>
            <a:pathLst>
              <a:path w="77" h="72">
                <a:moveTo>
                  <a:pt x="77" y="16"/>
                </a:moveTo>
                <a:cubicBezTo>
                  <a:pt x="77" y="21"/>
                  <a:pt x="77" y="21"/>
                  <a:pt x="77" y="21"/>
                </a:cubicBezTo>
                <a:cubicBezTo>
                  <a:pt x="72" y="21"/>
                  <a:pt x="72" y="21"/>
                  <a:pt x="72" y="21"/>
                </a:cubicBezTo>
                <a:cubicBezTo>
                  <a:pt x="72" y="22"/>
                  <a:pt x="70" y="23"/>
                  <a:pt x="69" y="23"/>
                </a:cubicBezTo>
                <a:cubicBezTo>
                  <a:pt x="8" y="23"/>
                  <a:pt x="8" y="23"/>
                  <a:pt x="8" y="23"/>
                </a:cubicBezTo>
                <a:cubicBezTo>
                  <a:pt x="6" y="23"/>
                  <a:pt x="5" y="22"/>
                  <a:pt x="5" y="21"/>
                </a:cubicBezTo>
                <a:cubicBezTo>
                  <a:pt x="0" y="21"/>
                  <a:pt x="0" y="21"/>
                  <a:pt x="0" y="21"/>
                </a:cubicBezTo>
                <a:cubicBezTo>
                  <a:pt x="0" y="16"/>
                  <a:pt x="0" y="16"/>
                  <a:pt x="0" y="16"/>
                </a:cubicBezTo>
                <a:cubicBezTo>
                  <a:pt x="38" y="0"/>
                  <a:pt x="38" y="0"/>
                  <a:pt x="38" y="0"/>
                </a:cubicBezTo>
                <a:lnTo>
                  <a:pt x="77" y="16"/>
                </a:lnTo>
                <a:close/>
                <a:moveTo>
                  <a:pt x="77" y="67"/>
                </a:moveTo>
                <a:cubicBezTo>
                  <a:pt x="77" y="72"/>
                  <a:pt x="77" y="72"/>
                  <a:pt x="77" y="72"/>
                </a:cubicBezTo>
                <a:cubicBezTo>
                  <a:pt x="0" y="72"/>
                  <a:pt x="0" y="72"/>
                  <a:pt x="0" y="72"/>
                </a:cubicBezTo>
                <a:cubicBezTo>
                  <a:pt x="0" y="67"/>
                  <a:pt x="0" y="67"/>
                  <a:pt x="0" y="67"/>
                </a:cubicBezTo>
                <a:cubicBezTo>
                  <a:pt x="0" y="66"/>
                  <a:pt x="1" y="65"/>
                  <a:pt x="3" y="65"/>
                </a:cubicBezTo>
                <a:cubicBezTo>
                  <a:pt x="74" y="65"/>
                  <a:pt x="74" y="65"/>
                  <a:pt x="74" y="65"/>
                </a:cubicBezTo>
                <a:cubicBezTo>
                  <a:pt x="76" y="65"/>
                  <a:pt x="77" y="66"/>
                  <a:pt x="77" y="67"/>
                </a:cubicBezTo>
                <a:close/>
                <a:moveTo>
                  <a:pt x="20" y="26"/>
                </a:moveTo>
                <a:cubicBezTo>
                  <a:pt x="20" y="57"/>
                  <a:pt x="20" y="57"/>
                  <a:pt x="20" y="57"/>
                </a:cubicBezTo>
                <a:cubicBezTo>
                  <a:pt x="25" y="57"/>
                  <a:pt x="25" y="57"/>
                  <a:pt x="25" y="57"/>
                </a:cubicBezTo>
                <a:cubicBezTo>
                  <a:pt x="25" y="26"/>
                  <a:pt x="25" y="26"/>
                  <a:pt x="25" y="26"/>
                </a:cubicBezTo>
                <a:cubicBezTo>
                  <a:pt x="36" y="26"/>
                  <a:pt x="36" y="26"/>
                  <a:pt x="36" y="26"/>
                </a:cubicBezTo>
                <a:cubicBezTo>
                  <a:pt x="36" y="57"/>
                  <a:pt x="36" y="57"/>
                  <a:pt x="36" y="57"/>
                </a:cubicBezTo>
                <a:cubicBezTo>
                  <a:pt x="41" y="57"/>
                  <a:pt x="41" y="57"/>
                  <a:pt x="41" y="57"/>
                </a:cubicBezTo>
                <a:cubicBezTo>
                  <a:pt x="41" y="26"/>
                  <a:pt x="41" y="26"/>
                  <a:pt x="41" y="26"/>
                </a:cubicBezTo>
                <a:cubicBezTo>
                  <a:pt x="51" y="26"/>
                  <a:pt x="51" y="26"/>
                  <a:pt x="51" y="26"/>
                </a:cubicBezTo>
                <a:cubicBezTo>
                  <a:pt x="51" y="57"/>
                  <a:pt x="51" y="57"/>
                  <a:pt x="51" y="57"/>
                </a:cubicBezTo>
                <a:cubicBezTo>
                  <a:pt x="56" y="57"/>
                  <a:pt x="56" y="57"/>
                  <a:pt x="56" y="57"/>
                </a:cubicBezTo>
                <a:cubicBezTo>
                  <a:pt x="56" y="26"/>
                  <a:pt x="56" y="26"/>
                  <a:pt x="56" y="26"/>
                </a:cubicBezTo>
                <a:cubicBezTo>
                  <a:pt x="67" y="26"/>
                  <a:pt x="67" y="26"/>
                  <a:pt x="67" y="26"/>
                </a:cubicBezTo>
                <a:cubicBezTo>
                  <a:pt x="67" y="57"/>
                  <a:pt x="67" y="57"/>
                  <a:pt x="67" y="57"/>
                </a:cubicBezTo>
                <a:cubicBezTo>
                  <a:pt x="69" y="57"/>
                  <a:pt x="69" y="57"/>
                  <a:pt x="69" y="57"/>
                </a:cubicBezTo>
                <a:cubicBezTo>
                  <a:pt x="70" y="57"/>
                  <a:pt x="72" y="58"/>
                  <a:pt x="72" y="59"/>
                </a:cubicBezTo>
                <a:cubicBezTo>
                  <a:pt x="72" y="62"/>
                  <a:pt x="72" y="62"/>
                  <a:pt x="72" y="62"/>
                </a:cubicBezTo>
                <a:cubicBezTo>
                  <a:pt x="5" y="62"/>
                  <a:pt x="5" y="62"/>
                  <a:pt x="5" y="62"/>
                </a:cubicBezTo>
                <a:cubicBezTo>
                  <a:pt x="5" y="59"/>
                  <a:pt x="5" y="59"/>
                  <a:pt x="5" y="59"/>
                </a:cubicBezTo>
                <a:cubicBezTo>
                  <a:pt x="5" y="58"/>
                  <a:pt x="6" y="57"/>
                  <a:pt x="8" y="57"/>
                </a:cubicBezTo>
                <a:cubicBezTo>
                  <a:pt x="10" y="57"/>
                  <a:pt x="10" y="57"/>
                  <a:pt x="10" y="57"/>
                </a:cubicBezTo>
                <a:cubicBezTo>
                  <a:pt x="10" y="26"/>
                  <a:pt x="10" y="26"/>
                  <a:pt x="10" y="26"/>
                </a:cubicBezTo>
                <a:lnTo>
                  <a:pt x="20" y="26"/>
                </a:lnTo>
                <a:close/>
              </a:path>
            </a:pathLst>
          </a:custGeom>
          <a:solidFill>
            <a:srgbClr val="00206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720060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3E890662-3AE4-C7DE-3705-7057F0A92366}"/>
              </a:ext>
            </a:extLst>
          </p:cNvPr>
          <p:cNvSpPr>
            <a:spLocks noGrp="1"/>
          </p:cNvSpPr>
          <p:nvPr>
            <p:ph type="title"/>
          </p:nvPr>
        </p:nvSpPr>
        <p:spPr>
          <a:xfrm>
            <a:off x="1408177" y="1879495"/>
            <a:ext cx="9637776" cy="1083161"/>
          </a:xfrm>
        </p:spPr>
        <p:txBody>
          <a:bodyPr/>
          <a:lstStyle/>
          <a:p>
            <a:r>
              <a:rPr lang="en-GB" sz="4400">
                <a:latin typeface="Figtree"/>
              </a:rPr>
              <a:t>Consent Schema:</a:t>
            </a:r>
            <a:br>
              <a:rPr lang="en-GB" sz="4400">
                <a:latin typeface="Figtree"/>
              </a:rPr>
            </a:br>
            <a:br>
              <a:rPr lang="en-GB"/>
            </a:br>
            <a:r>
              <a:rPr lang="en-GB" sz="3200">
                <a:latin typeface="Figtree"/>
              </a:rPr>
              <a:t>Separating consent fields from data-related fields</a:t>
            </a:r>
            <a:endParaRPr lang="en-GB">
              <a:latin typeface="Figtree"/>
            </a:endParaRPr>
          </a:p>
        </p:txBody>
      </p:sp>
    </p:spTree>
    <p:extLst>
      <p:ext uri="{BB962C8B-B14F-4D97-AF65-F5344CB8AC3E}">
        <p14:creationId xmlns:p14="http://schemas.microsoft.com/office/powerpoint/2010/main" val="433096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2ADF8-5DC0-F039-3AB8-5AA8C083844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4DE66B5-333B-957E-4BE5-D788B7C5F2CC}"/>
              </a:ext>
            </a:extLst>
          </p:cNvPr>
          <p:cNvSpPr>
            <a:spLocks noGrp="1"/>
          </p:cNvSpPr>
          <p:nvPr>
            <p:ph type="title"/>
          </p:nvPr>
        </p:nvSpPr>
        <p:spPr>
          <a:xfrm>
            <a:off x="827997" y="596344"/>
            <a:ext cx="9887627" cy="1061005"/>
          </a:xfrm>
        </p:spPr>
        <p:txBody>
          <a:bodyPr/>
          <a:lstStyle/>
          <a:p>
            <a:r>
              <a:rPr lang="en-GB" sz="3200">
                <a:latin typeface="Figtree"/>
              </a:rPr>
              <a:t>Separating Consent from Data Blocks </a:t>
            </a:r>
          </a:p>
        </p:txBody>
      </p:sp>
      <p:sp>
        <p:nvSpPr>
          <p:cNvPr id="7" name="Text Placeholder 6">
            <a:extLst>
              <a:ext uri="{FF2B5EF4-FFF2-40B4-BE49-F238E27FC236}">
                <a16:creationId xmlns:a16="http://schemas.microsoft.com/office/drawing/2014/main" id="{3474EDB5-47B3-5B08-EAA4-ADC9DC1F3F87}"/>
              </a:ext>
            </a:extLst>
          </p:cNvPr>
          <p:cNvSpPr>
            <a:spLocks noGrp="1"/>
          </p:cNvSpPr>
          <p:nvPr>
            <p:ph type="body" idx="4294967295"/>
          </p:nvPr>
        </p:nvSpPr>
        <p:spPr>
          <a:xfrm>
            <a:off x="827996" y="1869561"/>
            <a:ext cx="9811427" cy="3331643"/>
          </a:xfrm>
        </p:spPr>
        <p:txBody>
          <a:bodyPr>
            <a:noAutofit/>
          </a:bodyPr>
          <a:lstStyle/>
          <a:p>
            <a:r>
              <a:rPr lang="en-GB" sz="1600" b="0">
                <a:latin typeface="Figtree"/>
              </a:rPr>
              <a:t>Originally</a:t>
            </a:r>
            <a:r>
              <a:rPr lang="en-US" sz="1600" b="0">
                <a:latin typeface="Figtree"/>
              </a:rPr>
              <a:t>, our schema contained a single data block that included information on consent (e.g., type, purpose, duration) as well as data (fuel type, </a:t>
            </a:r>
            <a:r>
              <a:rPr lang="en-GB" sz="1600" b="0">
                <a:latin typeface="Figtree"/>
              </a:rPr>
              <a:t>direction of energy flow, etc.).</a:t>
            </a:r>
          </a:p>
          <a:p>
            <a:endParaRPr lang="en-GB" sz="1600" b="0">
              <a:latin typeface="Figtree" pitchFamily="2" charset="0"/>
            </a:endParaRPr>
          </a:p>
          <a:p>
            <a:r>
              <a:rPr lang="en-GB" sz="1600" b="0">
                <a:latin typeface="Figtree"/>
              </a:rPr>
              <a:t>In our low-level design work, we have identified that CCS would be more future-proof if we segment these into two distinct blocks. New date types could be treated as separate blocks, and when they are added there would be no disruption to the consent part of the schema beyond adding a new data type in the type list.</a:t>
            </a:r>
          </a:p>
          <a:p>
            <a:endParaRPr lang="en-GB" sz="1600" b="0">
              <a:latin typeface="Figtree"/>
            </a:endParaRPr>
          </a:p>
          <a:p>
            <a:r>
              <a:rPr lang="en-GB" sz="1600" b="0">
                <a:latin typeface="Figtree"/>
              </a:rPr>
              <a:t>Functionally, each </a:t>
            </a:r>
            <a:r>
              <a:rPr lang="en-US" sz="1600" b="0">
                <a:latin typeface="Figtree"/>
              </a:rPr>
              <a:t>data block relating to a data sharing arrangement or service would have a set of conditional fields triggered by</a:t>
            </a:r>
            <a:r>
              <a:rPr lang="en-GB" sz="1600" b="0">
                <a:latin typeface="Figtree"/>
              </a:rPr>
              <a:t> the type selected in the consent block.</a:t>
            </a:r>
            <a:endParaRPr lang="en-GB">
              <a:latin typeface="Figtree"/>
            </a:endParaRPr>
          </a:p>
          <a:p>
            <a:endParaRPr lang="en-GB" sz="1600" b="0">
              <a:latin typeface="Figtree"/>
            </a:endParaRPr>
          </a:p>
          <a:p>
            <a:r>
              <a:rPr lang="en-GB" sz="1600" b="0">
                <a:latin typeface="Figtree"/>
              </a:rPr>
              <a:t>Importantly, both blocks still form a single consent schema together, meaning this doesn't duplicate anything, it only segments the blocks for data management purposes.</a:t>
            </a:r>
          </a:p>
          <a:p>
            <a:endParaRPr lang="en-GB" sz="1600" b="0">
              <a:latin typeface="Figtree" pitchFamily="2" charset="0"/>
            </a:endParaRPr>
          </a:p>
          <a:p>
            <a:endParaRPr lang="en-GB" sz="1600" b="0">
              <a:latin typeface="Figtree" pitchFamily="2" charset="0"/>
            </a:endParaRPr>
          </a:p>
        </p:txBody>
      </p:sp>
      <p:sp>
        <p:nvSpPr>
          <p:cNvPr id="10" name="Title 3">
            <a:extLst>
              <a:ext uri="{FF2B5EF4-FFF2-40B4-BE49-F238E27FC236}">
                <a16:creationId xmlns:a16="http://schemas.microsoft.com/office/drawing/2014/main" id="{CFF62807-96AD-3133-72DC-9B608C1D3421}"/>
              </a:ext>
            </a:extLst>
          </p:cNvPr>
          <p:cNvSpPr txBox="1">
            <a:spLocks/>
          </p:cNvSpPr>
          <p:nvPr/>
        </p:nvSpPr>
        <p:spPr>
          <a:xfrm>
            <a:off x="827996" y="-232331"/>
            <a:ext cx="9887627" cy="1061005"/>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GB" sz="3200"/>
              <a:t>Context</a:t>
            </a:r>
            <a:endParaRPr lang="en-GB"/>
          </a:p>
        </p:txBody>
      </p:sp>
      <p:sp>
        <p:nvSpPr>
          <p:cNvPr id="2" name="TextBox 1">
            <a:extLst>
              <a:ext uri="{FF2B5EF4-FFF2-40B4-BE49-F238E27FC236}">
                <a16:creationId xmlns:a16="http://schemas.microsoft.com/office/drawing/2014/main" id="{A977B973-2A36-9A3C-7B4C-6179487DECC9}"/>
              </a:ext>
            </a:extLst>
          </p:cNvPr>
          <p:cNvSpPr txBox="1"/>
          <p:nvPr/>
        </p:nvSpPr>
        <p:spPr>
          <a:xfrm>
            <a:off x="827996" y="5816600"/>
            <a:ext cx="10157504" cy="646331"/>
          </a:xfrm>
          <a:prstGeom prst="rect">
            <a:avLst/>
          </a:prstGeom>
          <a:noFill/>
        </p:spPr>
        <p:txBody>
          <a:bodyPr wrap="square" rtlCol="0">
            <a:spAutoFit/>
          </a:bodyPr>
          <a:lstStyle/>
          <a:p>
            <a:r>
              <a:rPr lang="en-GB" b="1">
                <a:solidFill>
                  <a:srgbClr val="4D38F5"/>
                </a:solidFill>
              </a:rPr>
              <a:t>We are looking for your support in this segmentation approach and the following slides outline our rationale. </a:t>
            </a:r>
          </a:p>
        </p:txBody>
      </p:sp>
    </p:spTree>
    <p:extLst>
      <p:ext uri="{BB962C8B-B14F-4D97-AF65-F5344CB8AC3E}">
        <p14:creationId xmlns:p14="http://schemas.microsoft.com/office/powerpoint/2010/main" val="3052609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AA7B6-1C66-8E90-4DA3-EF263355E15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9ABA9EEE-E776-1198-A829-6166DA515E03}"/>
              </a:ext>
            </a:extLst>
          </p:cNvPr>
          <p:cNvSpPr/>
          <p:nvPr/>
        </p:nvSpPr>
        <p:spPr>
          <a:xfrm>
            <a:off x="6333826" y="740665"/>
            <a:ext cx="5788359" cy="5850636"/>
          </a:xfrm>
          <a:prstGeom prst="rect">
            <a:avLst/>
          </a:prstGeom>
          <a:solidFill>
            <a:schemeClr val="bg1">
              <a:lumMod val="9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86EBDD7-7564-83C6-818A-0BF700FDF7D6}"/>
              </a:ext>
            </a:extLst>
          </p:cNvPr>
          <p:cNvSpPr/>
          <p:nvPr/>
        </p:nvSpPr>
        <p:spPr>
          <a:xfrm>
            <a:off x="552450" y="753967"/>
            <a:ext cx="5480050" cy="3937678"/>
          </a:xfrm>
          <a:prstGeom prst="rect">
            <a:avLst/>
          </a:prstGeom>
          <a:solidFill>
            <a:schemeClr val="bg1">
              <a:lumMod val="9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56CB7D4-ACF3-9642-CCAC-2EAA89BF5111}"/>
              </a:ext>
            </a:extLst>
          </p:cNvPr>
          <p:cNvSpPr/>
          <p:nvPr/>
        </p:nvSpPr>
        <p:spPr>
          <a:xfrm>
            <a:off x="552450" y="4763037"/>
            <a:ext cx="5480050" cy="1828263"/>
          </a:xfrm>
          <a:prstGeom prst="rect">
            <a:avLst/>
          </a:prstGeom>
          <a:solidFill>
            <a:schemeClr val="bg1">
              <a:lumMod val="95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2">
            <a:extLst>
              <a:ext uri="{FF2B5EF4-FFF2-40B4-BE49-F238E27FC236}">
                <a16:creationId xmlns:a16="http://schemas.microsoft.com/office/drawing/2014/main" id="{827C9102-1E38-996C-E010-06FFB97BEC04}"/>
              </a:ext>
            </a:extLst>
          </p:cNvPr>
          <p:cNvSpPr>
            <a:spLocks noGrp="1"/>
          </p:cNvSpPr>
          <p:nvPr>
            <p:ph type="body" idx="4294967295"/>
          </p:nvPr>
        </p:nvSpPr>
        <p:spPr>
          <a:xfrm>
            <a:off x="827998" y="890365"/>
            <a:ext cx="3986829" cy="358307"/>
          </a:xfrm>
        </p:spPr>
        <p:txBody>
          <a:bodyPr>
            <a:normAutofit/>
          </a:bodyPr>
          <a:lstStyle/>
          <a:p>
            <a:r>
              <a:rPr lang="en-GB" sz="1800"/>
              <a:t>Our previous view</a:t>
            </a:r>
          </a:p>
        </p:txBody>
      </p:sp>
      <p:graphicFrame>
        <p:nvGraphicFramePr>
          <p:cNvPr id="7" name="Table 6">
            <a:extLst>
              <a:ext uri="{FF2B5EF4-FFF2-40B4-BE49-F238E27FC236}">
                <a16:creationId xmlns:a16="http://schemas.microsoft.com/office/drawing/2014/main" id="{07A55B87-68A4-14FC-CB24-7F998DB31236}"/>
              </a:ext>
            </a:extLst>
          </p:cNvPr>
          <p:cNvGraphicFramePr>
            <a:graphicFrameLocks noGrp="1"/>
          </p:cNvGraphicFramePr>
          <p:nvPr>
            <p:extLst>
              <p:ext uri="{D42A27DB-BD31-4B8C-83A1-F6EECF244321}">
                <p14:modId xmlns:p14="http://schemas.microsoft.com/office/powerpoint/2010/main" val="1485771082"/>
              </p:ext>
            </p:extLst>
          </p:nvPr>
        </p:nvGraphicFramePr>
        <p:xfrm>
          <a:off x="666622" y="1213980"/>
          <a:ext cx="3578391" cy="3322320"/>
        </p:xfrm>
        <a:graphic>
          <a:graphicData uri="http://schemas.openxmlformats.org/drawingml/2006/table">
            <a:tbl>
              <a:tblPr firstRow="1" bandRow="1">
                <a:tableStyleId>{5C22544A-7EE6-4342-B048-85BDC9FD1C3A}</a:tableStyleId>
              </a:tblPr>
              <a:tblGrid>
                <a:gridCol w="1823781">
                  <a:extLst>
                    <a:ext uri="{9D8B030D-6E8A-4147-A177-3AD203B41FA5}">
                      <a16:colId xmlns:a16="http://schemas.microsoft.com/office/drawing/2014/main" val="2566189396"/>
                    </a:ext>
                  </a:extLst>
                </a:gridCol>
                <a:gridCol w="1754610">
                  <a:extLst>
                    <a:ext uri="{9D8B030D-6E8A-4147-A177-3AD203B41FA5}">
                      <a16:colId xmlns:a16="http://schemas.microsoft.com/office/drawing/2014/main" val="2156345432"/>
                    </a:ext>
                  </a:extLst>
                </a:gridCol>
              </a:tblGrid>
              <a:tr h="0">
                <a:tc>
                  <a:txBody>
                    <a:bodyPr/>
                    <a:lstStyle/>
                    <a:p>
                      <a:r>
                        <a:rPr lang="en-GB" sz="1200" b="0">
                          <a:latin typeface="Figtree" panose="020B0604020202020204"/>
                        </a:rPr>
                        <a:t>Data Item</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200" b="0">
                          <a:latin typeface="Figtree" panose="020B0604020202020204"/>
                        </a:rPr>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125703">
                <a:tc gridSpan="2">
                  <a:txBody>
                    <a:bodyPr/>
                    <a:lstStyle/>
                    <a:p>
                      <a:r>
                        <a:rPr lang="en-GB" sz="1100" b="1">
                          <a:latin typeface="Figtree" panose="020B0604020202020204"/>
                        </a:rPr>
                        <a:t>Consent block + data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2578671563"/>
                  </a:ext>
                </a:extLst>
              </a:tr>
              <a:tr h="126417">
                <a:tc>
                  <a:txBody>
                    <a:bodyPr/>
                    <a:lstStyle/>
                    <a:p>
                      <a:pPr lvl="0" algn="r"/>
                      <a:r>
                        <a:rPr lang="en-GB" sz="900" b="1">
                          <a:solidFill>
                            <a:schemeClr val="tx1"/>
                          </a:solidFill>
                          <a:latin typeface="Figtree" panose="020B0604020202020204"/>
                        </a:rPr>
                        <a:t>type*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9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76248517"/>
                  </a:ext>
                </a:extLst>
              </a:tr>
              <a:tr h="0">
                <a:tc>
                  <a:txBody>
                    <a:bodyPr/>
                    <a:lstStyle/>
                    <a:p>
                      <a:pPr lvl="0" algn="r"/>
                      <a:r>
                        <a:rPr lang="en-GB" sz="900" b="1">
                          <a:solidFill>
                            <a:schemeClr val="tx1"/>
                          </a:solidFill>
                          <a:latin typeface="Figtree" panose="020B0604020202020204"/>
                        </a:rPr>
                        <a:t>consent_type*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9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28497822"/>
                  </a:ext>
                </a:extLst>
              </a:tr>
              <a:tr h="0">
                <a:tc>
                  <a:txBody>
                    <a:bodyPr/>
                    <a:lstStyle/>
                    <a:p>
                      <a:pPr lvl="0" algn="r"/>
                      <a:r>
                        <a:rPr lang="en-GB" sz="900" b="1">
                          <a:solidFill>
                            <a:schemeClr val="tx1"/>
                          </a:solidFill>
                          <a:latin typeface="Figtree" panose="020B0604020202020204"/>
                        </a:rPr>
                        <a:t>purpose*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9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08637105"/>
                  </a:ext>
                </a:extLst>
              </a:tr>
              <a:tr h="0">
                <a:tc>
                  <a:txBody>
                    <a:bodyPr/>
                    <a:lstStyle/>
                    <a:p>
                      <a:pPr lvl="0" algn="r"/>
                      <a:r>
                        <a:rPr lang="en-GB" sz="900" b="1">
                          <a:solidFill>
                            <a:schemeClr val="tx1"/>
                          </a:solidFill>
                          <a:latin typeface="Figtree" panose="020B0604020202020204"/>
                        </a:rPr>
                        <a:t>start_date_time*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900" kern="1200">
                          <a:solidFill>
                            <a:schemeClr val="tx1"/>
                          </a:solidFill>
                          <a:latin typeface="Figtree" panose="020B0604020202020204"/>
                          <a:ea typeface="+mn-ea"/>
                          <a:cs typeface="+mn-cs"/>
                        </a:rPr>
                        <a:t>String / Date-time</a:t>
                      </a:r>
                    </a:p>
                    <a:p>
                      <a:pPr marL="0" lvl="0" algn="ctr" defTabSz="914400" rtl="0" eaLnBrk="1" latinLnBrk="0" hangingPunct="1"/>
                      <a:r>
                        <a:rPr lang="en-GB" sz="900" kern="1200">
                          <a:solidFill>
                            <a:schemeClr val="tx1"/>
                          </a:solidFill>
                          <a:latin typeface="Figtree" panose="020B0604020202020204"/>
                          <a:ea typeface="+mn-ea"/>
                          <a:cs typeface="+mn-cs"/>
                        </a:rPr>
                        <a:t>(ISO 8601, UTC)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12157751"/>
                  </a:ext>
                </a:extLst>
              </a:tr>
              <a:tr h="0">
                <a:tc>
                  <a:txBody>
                    <a:bodyPr/>
                    <a:lstStyle/>
                    <a:p>
                      <a:pPr lvl="0" algn="r"/>
                      <a:r>
                        <a:rPr lang="en-GB" sz="900" b="1">
                          <a:solidFill>
                            <a:schemeClr val="tx1"/>
                          </a:solidFill>
                          <a:latin typeface="Figtree" panose="020B0604020202020204"/>
                        </a:rPr>
                        <a:t>end_date_time*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latin typeface="Figtree" panose="020B0604020202020204"/>
                        </a:rPr>
                        <a:t>String / Date-time</a:t>
                      </a:r>
                    </a:p>
                    <a:p>
                      <a:pPr algn="ctr"/>
                      <a:r>
                        <a:rPr lang="en-GB" sz="900">
                          <a:latin typeface="Figtree" panose="020B0604020202020204"/>
                        </a:rPr>
                        <a:t>(ISO 8601, UTC)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96989861"/>
                  </a:ext>
                </a:extLst>
              </a:tr>
              <a:tr h="0">
                <a:tc>
                  <a:txBody>
                    <a:bodyPr/>
                    <a:lstStyle/>
                    <a:p>
                      <a:pPr lvl="0" algn="r"/>
                      <a:r>
                        <a:rPr lang="en-GB" sz="900" b="1">
                          <a:solidFill>
                            <a:schemeClr val="tx1"/>
                          </a:solidFill>
                          <a:latin typeface="Figtree" panose="020B0604020202020204"/>
                        </a:rPr>
                        <a:t>linked_consent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900" kern="1200">
                          <a:solidFill>
                            <a:schemeClr val="tx1"/>
                          </a:solidFill>
                          <a:latin typeface="Figtree" panose="020B0604020202020204"/>
                          <a:ea typeface="+mn-ea"/>
                          <a:cs typeface="+mn-cs"/>
                        </a:rPr>
                        <a:t>String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80302202"/>
                  </a:ext>
                </a:extLst>
              </a:tr>
              <a:tr h="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latin typeface="Figtree" panose="020B0604020202020204"/>
                        </a:rPr>
                        <a:t>fuel_type*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91856409"/>
                  </a:ext>
                </a:extLst>
              </a:tr>
              <a:tr h="0">
                <a:tc>
                  <a:txBody>
                    <a:bodyPr/>
                    <a:lstStyle/>
                    <a:p>
                      <a:pPr algn="r"/>
                      <a:r>
                        <a:rPr lang="en-GB" sz="900" b="1">
                          <a:solidFill>
                            <a:schemeClr val="tx1"/>
                          </a:solidFill>
                          <a:latin typeface="Figtree" panose="020B0604020202020204"/>
                        </a:rPr>
                        <a:t>metering_point_energy_flow*</a:t>
                      </a:r>
                      <a:endParaRPr lang="en-GB" sz="1600">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62009674"/>
                  </a:ext>
                </a:extLst>
              </a:tr>
              <a:tr h="0">
                <a:tc>
                  <a:txBody>
                    <a:bodyPr/>
                    <a:lstStyle/>
                    <a:p>
                      <a:pPr lvl="0" algn="r"/>
                      <a:r>
                        <a:rPr lang="en-GB" sz="900" b="1">
                          <a:solidFill>
                            <a:schemeClr val="tx1"/>
                          </a:solidFill>
                          <a:latin typeface="Figtree" panose="020B0604020202020204"/>
                        </a:rPr>
                        <a:t>from*</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900">
                          <a:solidFill>
                            <a:schemeClr val="tx1"/>
                          </a:solidFill>
                          <a:latin typeface="Figtree" panose="020B0604020202020204"/>
                        </a:rPr>
                        <a:t>String / Date-time</a:t>
                      </a:r>
                    </a:p>
                    <a:p>
                      <a:pPr algn="ctr"/>
                      <a:r>
                        <a:rPr lang="en-GB" sz="900">
                          <a:solidFill>
                            <a:schemeClr val="tx1"/>
                          </a:solidFill>
                          <a:latin typeface="Figtree" panose="020B0604020202020204"/>
                        </a:rPr>
                        <a:t>(ISO 8601, UTC)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08069890"/>
                  </a:ext>
                </a:extLst>
              </a:tr>
              <a:tr h="0">
                <a:tc>
                  <a:txBody>
                    <a:bodyPr/>
                    <a:lstStyle/>
                    <a:p>
                      <a:pPr lvl="0" algn="r"/>
                      <a:r>
                        <a:rPr lang="en-GB" sz="900" b="1">
                          <a:solidFill>
                            <a:schemeClr val="tx1"/>
                          </a:solidFill>
                          <a:latin typeface="Figtree" panose="020B0604020202020204"/>
                        </a:rPr>
                        <a:t>to*</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39993091"/>
                  </a:ext>
                </a:extLst>
              </a:tr>
              <a:tr h="0">
                <a:tc>
                  <a:txBody>
                    <a:bodyPr/>
                    <a:lstStyle/>
                    <a:p>
                      <a:pPr lvl="0" algn="r"/>
                      <a:r>
                        <a:rPr lang="en-GB" sz="900" b="1">
                          <a:solidFill>
                            <a:schemeClr val="tx1"/>
                          </a:solidFill>
                          <a:latin typeface="Figtree" panose="020B0604020202020204"/>
                        </a:rPr>
                        <a:t>energy_data_holder*</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a:solidFill>
                            <a:schemeClr val="tx1"/>
                          </a:solidFill>
                          <a:latin typeface="Figtree" panose="020B0604020202020204"/>
                        </a:rPr>
                        <a:t>String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76528779"/>
                  </a:ext>
                </a:extLst>
              </a:tr>
            </a:tbl>
          </a:graphicData>
        </a:graphic>
      </p:graphicFrame>
      <p:sp>
        <p:nvSpPr>
          <p:cNvPr id="2" name="TextBox 1">
            <a:extLst>
              <a:ext uri="{FF2B5EF4-FFF2-40B4-BE49-F238E27FC236}">
                <a16:creationId xmlns:a16="http://schemas.microsoft.com/office/drawing/2014/main" id="{5360984B-4D58-DE63-AB48-3E6E0A0757C4}"/>
              </a:ext>
            </a:extLst>
          </p:cNvPr>
          <p:cNvSpPr txBox="1"/>
          <p:nvPr/>
        </p:nvSpPr>
        <p:spPr>
          <a:xfrm>
            <a:off x="723132" y="4802700"/>
            <a:ext cx="5042667" cy="1677382"/>
          </a:xfrm>
          <a:prstGeom prst="rect">
            <a:avLst/>
          </a:prstGeom>
          <a:noFill/>
        </p:spPr>
        <p:txBody>
          <a:bodyPr wrap="square" lIns="91440" tIns="45720" rIns="91440" bIns="45720" rtlCol="0" anchor="t">
            <a:spAutoFit/>
          </a:bodyPr>
          <a:lstStyle/>
          <a:p>
            <a:r>
              <a:rPr lang="en-GB" sz="1400" b="1">
                <a:latin typeface="Figtree SemiBold" pitchFamily="2" charset="0"/>
              </a:rPr>
              <a:t>Our view on potential challenges:</a:t>
            </a:r>
          </a:p>
          <a:p>
            <a:endParaRPr lang="en-GB" sz="1200">
              <a:latin typeface="Figtree" pitchFamily="2" charset="0"/>
            </a:endParaRPr>
          </a:p>
          <a:p>
            <a:pPr marL="171450" indent="-171450">
              <a:buFont typeface="Arial" panose="020B0604020202020204" pitchFamily="34" charset="0"/>
              <a:buChar char="•"/>
            </a:pPr>
            <a:r>
              <a:rPr lang="en-GB" sz="1100">
                <a:latin typeface="Figtree" pitchFamily="2" charset="0"/>
              </a:rPr>
              <a:t>Every time a new energy-specific or data-specific field is needed, CCS Users will have to amend and assess the entire schema</a:t>
            </a:r>
          </a:p>
          <a:p>
            <a:pPr marL="171450" indent="-171450">
              <a:buFont typeface="Arial" panose="020B0604020202020204" pitchFamily="34" charset="0"/>
              <a:buChar char="•"/>
            </a:pPr>
            <a:r>
              <a:rPr lang="en-GB" sz="1100">
                <a:latin typeface="Figtree"/>
              </a:rPr>
              <a:t>The schema conflates data-specific details with consent</a:t>
            </a:r>
          </a:p>
          <a:p>
            <a:pPr marL="171450" indent="-171450">
              <a:buFont typeface="Arial" panose="020B0604020202020204" pitchFamily="34" charset="0"/>
              <a:buChar char="•"/>
            </a:pPr>
            <a:r>
              <a:rPr lang="en-GB" sz="1100">
                <a:latin typeface="Figtree" pitchFamily="2" charset="0"/>
              </a:rPr>
              <a:t>Over time, as CCS grows to include more data types, the schema will become larger and more complex with a large amount of optional fields</a:t>
            </a:r>
          </a:p>
          <a:p>
            <a:pPr marL="171450" indent="-171450">
              <a:buFont typeface="Arial" panose="020B0604020202020204" pitchFamily="34" charset="0"/>
              <a:buChar char="•"/>
            </a:pPr>
            <a:r>
              <a:rPr lang="en-GB" sz="1100">
                <a:latin typeface="Figtree"/>
              </a:rPr>
              <a:t>Each type may have distinct requirements that could conflict with existing types – segmenting the schemas can mitigate against conflicts</a:t>
            </a:r>
          </a:p>
        </p:txBody>
      </p:sp>
      <p:sp>
        <p:nvSpPr>
          <p:cNvPr id="5" name="TextBox 4">
            <a:extLst>
              <a:ext uri="{FF2B5EF4-FFF2-40B4-BE49-F238E27FC236}">
                <a16:creationId xmlns:a16="http://schemas.microsoft.com/office/drawing/2014/main" id="{34FF90A8-9DCE-480D-4637-CF5D043858A4}"/>
              </a:ext>
            </a:extLst>
          </p:cNvPr>
          <p:cNvSpPr txBox="1"/>
          <p:nvPr/>
        </p:nvSpPr>
        <p:spPr>
          <a:xfrm>
            <a:off x="6434410" y="850659"/>
            <a:ext cx="5867400" cy="584775"/>
          </a:xfrm>
          <a:prstGeom prst="rect">
            <a:avLst/>
          </a:prstGeom>
          <a:noFill/>
        </p:spPr>
        <p:txBody>
          <a:bodyPr wrap="square" rtlCol="0">
            <a:spAutoFit/>
          </a:bodyPr>
          <a:lstStyle/>
          <a:p>
            <a:r>
              <a:rPr lang="en-GB" b="1">
                <a:latin typeface="Figtree SemiBold" pitchFamily="2" charset="0"/>
              </a:rPr>
              <a:t>Proposed schema evolution:</a:t>
            </a:r>
          </a:p>
          <a:p>
            <a:pPr marL="171450" indent="-171450">
              <a:buFont typeface="Arial" panose="020B0604020202020204" pitchFamily="34" charset="0"/>
              <a:buChar char="•"/>
            </a:pPr>
            <a:endParaRPr lang="en-GB" sz="1400">
              <a:latin typeface="Figtree SemiBold" pitchFamily="2" charset="0"/>
            </a:endParaRPr>
          </a:p>
        </p:txBody>
      </p:sp>
      <p:graphicFrame>
        <p:nvGraphicFramePr>
          <p:cNvPr id="9" name="Table 8">
            <a:extLst>
              <a:ext uri="{FF2B5EF4-FFF2-40B4-BE49-F238E27FC236}">
                <a16:creationId xmlns:a16="http://schemas.microsoft.com/office/drawing/2014/main" id="{67E660FE-1D31-546C-176B-8C48D2ED88FB}"/>
              </a:ext>
            </a:extLst>
          </p:cNvPr>
          <p:cNvGraphicFramePr>
            <a:graphicFrameLocks noGrp="1"/>
          </p:cNvGraphicFramePr>
          <p:nvPr>
            <p:extLst>
              <p:ext uri="{D42A27DB-BD31-4B8C-83A1-F6EECF244321}">
                <p14:modId xmlns:p14="http://schemas.microsoft.com/office/powerpoint/2010/main" val="2987431733"/>
              </p:ext>
            </p:extLst>
          </p:nvPr>
        </p:nvGraphicFramePr>
        <p:xfrm>
          <a:off x="6853593" y="1407859"/>
          <a:ext cx="3417015" cy="115062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400338578"/>
                    </a:ext>
                  </a:extLst>
                </a:gridCol>
                <a:gridCol w="1675482">
                  <a:extLst>
                    <a:ext uri="{9D8B030D-6E8A-4147-A177-3AD203B41FA5}">
                      <a16:colId xmlns:a16="http://schemas.microsoft.com/office/drawing/2014/main" val="1234024001"/>
                    </a:ext>
                  </a:extLst>
                </a:gridCol>
              </a:tblGrid>
              <a:tr h="0">
                <a:tc>
                  <a:txBody>
                    <a:bodyPr/>
                    <a:lstStyle/>
                    <a:p>
                      <a:r>
                        <a:rPr lang="en-GB" sz="1100" b="0">
                          <a:latin typeface="Figtree" panose="020B0604020202020204"/>
                        </a:rPr>
                        <a:t>Data Item</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777099783"/>
                  </a:ext>
                </a:extLst>
              </a:tr>
              <a:tr h="125703">
                <a:tc gridSpan="2">
                  <a:txBody>
                    <a:bodyPr/>
                    <a:lstStyle/>
                    <a:p>
                      <a:r>
                        <a:rPr lang="en-GB" sz="1050" b="1">
                          <a:latin typeface="Figtree" panose="020B0604020202020204"/>
                        </a:rPr>
                        <a:t>Consent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207299128"/>
                  </a:ext>
                </a:extLst>
              </a:tr>
              <a:tr h="126417">
                <a:tc>
                  <a:txBody>
                    <a:bodyPr/>
                    <a:lstStyle/>
                    <a:p>
                      <a:pPr lvl="0" algn="r"/>
                      <a:r>
                        <a:rPr lang="en-GB" sz="800" b="1">
                          <a:solidFill>
                            <a:schemeClr val="tx1"/>
                          </a:solidFill>
                          <a:latin typeface="Figtree" panose="020B0604020202020204"/>
                        </a:rPr>
                        <a:t>type*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8908650"/>
                  </a:ext>
                </a:extLst>
              </a:tr>
              <a:tr h="0">
                <a:tc>
                  <a:txBody>
                    <a:bodyPr/>
                    <a:lstStyle/>
                    <a:p>
                      <a:pPr lvl="0" algn="r"/>
                      <a:r>
                        <a:rPr lang="en-GB" sz="800" b="1">
                          <a:solidFill>
                            <a:schemeClr val="tx1"/>
                          </a:solidFill>
                          <a:latin typeface="Figtree" panose="020B0604020202020204"/>
                        </a:rPr>
                        <a:t>consent_type*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92684647"/>
                  </a:ext>
                </a:extLst>
              </a:tr>
              <a:tr h="0">
                <a:tc>
                  <a:txBody>
                    <a:bodyPr/>
                    <a:lstStyle/>
                    <a:p>
                      <a:pPr lvl="0" algn="r"/>
                      <a:r>
                        <a:rPr lang="en-GB" sz="800" b="1">
                          <a:solidFill>
                            <a:schemeClr val="tx1"/>
                          </a:solidFill>
                          <a:latin typeface="Figtree" panose="020B0604020202020204"/>
                        </a:rPr>
                        <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7804883"/>
                  </a:ext>
                </a:extLst>
              </a:tr>
            </a:tbl>
          </a:graphicData>
        </a:graphic>
      </p:graphicFrame>
      <p:graphicFrame>
        <p:nvGraphicFramePr>
          <p:cNvPr id="10" name="Table 9">
            <a:extLst>
              <a:ext uri="{FF2B5EF4-FFF2-40B4-BE49-F238E27FC236}">
                <a16:creationId xmlns:a16="http://schemas.microsoft.com/office/drawing/2014/main" id="{9F016472-7323-3B8E-D75A-64FB8EF63AD0}"/>
              </a:ext>
            </a:extLst>
          </p:cNvPr>
          <p:cNvGraphicFramePr>
            <a:graphicFrameLocks noGrp="1"/>
          </p:cNvGraphicFramePr>
          <p:nvPr>
            <p:extLst>
              <p:ext uri="{D42A27DB-BD31-4B8C-83A1-F6EECF244321}">
                <p14:modId xmlns:p14="http://schemas.microsoft.com/office/powerpoint/2010/main" val="1947757158"/>
              </p:ext>
            </p:extLst>
          </p:nvPr>
        </p:nvGraphicFramePr>
        <p:xfrm>
          <a:off x="6853593" y="3894638"/>
          <a:ext cx="3417015" cy="114300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400338578"/>
                    </a:ext>
                  </a:extLst>
                </a:gridCol>
                <a:gridCol w="1675482">
                  <a:extLst>
                    <a:ext uri="{9D8B030D-6E8A-4147-A177-3AD203B41FA5}">
                      <a16:colId xmlns:a16="http://schemas.microsoft.com/office/drawing/2014/main" val="1234024001"/>
                    </a:ext>
                  </a:extLst>
                </a:gridCol>
              </a:tblGrid>
              <a:tr h="0">
                <a:tc>
                  <a:txBody>
                    <a:bodyPr/>
                    <a:lstStyle/>
                    <a:p>
                      <a:r>
                        <a:rPr lang="en-GB" sz="900" b="0">
                          <a:latin typeface="Figtree" panose="020B0604020202020204"/>
                        </a:rPr>
                        <a:t>Data Item</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900" b="0">
                          <a:latin typeface="Figtree" panose="020B0604020202020204"/>
                        </a:rPr>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2777099783"/>
                  </a:ext>
                </a:extLst>
              </a:tr>
              <a:tr h="125703">
                <a:tc gridSpan="2">
                  <a:txBody>
                    <a:bodyPr/>
                    <a:lstStyle/>
                    <a:p>
                      <a:r>
                        <a:rPr lang="en-GB" sz="900" b="1">
                          <a:latin typeface="Figtree" panose="020B0604020202020204"/>
                        </a:rPr>
                        <a:t>Data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207299128"/>
                  </a:ext>
                </a:extLst>
              </a:tr>
              <a:tr h="126417">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latin typeface="Figtree" panose="020B0604020202020204"/>
                        </a:rPr>
                        <a:t>fuel_type*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58908650"/>
                  </a:ext>
                </a:extLst>
              </a:tr>
              <a:tr h="0">
                <a:tc>
                  <a:txBody>
                    <a:bodyPr/>
                    <a:lstStyle/>
                    <a:p>
                      <a:pPr algn="r"/>
                      <a:r>
                        <a:rPr lang="en-GB" sz="900" b="1">
                          <a:solidFill>
                            <a:schemeClr val="tx1"/>
                          </a:solidFill>
                          <a:latin typeface="Figtree" panose="020B0604020202020204"/>
                        </a:rPr>
                        <a:t>metering_point_energy_flow*</a:t>
                      </a:r>
                      <a:endParaRPr lang="en-GB" sz="900">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092684647"/>
                  </a:ext>
                </a:extLst>
              </a:tr>
              <a:tr h="0">
                <a:tc>
                  <a:txBody>
                    <a:bodyPr/>
                    <a:lstStyle/>
                    <a:p>
                      <a:pPr lvl="0" algn="r"/>
                      <a:r>
                        <a:rPr lang="en-GB" sz="900" b="1">
                          <a:solidFill>
                            <a:schemeClr val="tx1"/>
                          </a:solidFill>
                          <a:latin typeface="Figtree" panose="020B0604020202020204"/>
                        </a:rPr>
                        <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900" kern="1200">
                          <a:solidFill>
                            <a:schemeClr val="tx1"/>
                          </a:solidFill>
                          <a:latin typeface="Figtree" panose="020B0604020202020204"/>
                          <a:ea typeface="+mn-ea"/>
                          <a:cs typeface="+mn-cs"/>
                        </a:rPr>
                        <a: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7804883"/>
                  </a:ext>
                </a:extLst>
              </a:tr>
            </a:tbl>
          </a:graphicData>
        </a:graphic>
      </p:graphicFrame>
      <p:sp>
        <p:nvSpPr>
          <p:cNvPr id="11" name="Right Brace 10">
            <a:extLst>
              <a:ext uri="{FF2B5EF4-FFF2-40B4-BE49-F238E27FC236}">
                <a16:creationId xmlns:a16="http://schemas.microsoft.com/office/drawing/2014/main" id="{F3CCF241-862E-63E7-A5D1-AAF898104BED}"/>
              </a:ext>
            </a:extLst>
          </p:cNvPr>
          <p:cNvSpPr/>
          <p:nvPr/>
        </p:nvSpPr>
        <p:spPr>
          <a:xfrm>
            <a:off x="4343400" y="1793748"/>
            <a:ext cx="358140" cy="151638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igtree" pitchFamily="2" charset="0"/>
            </a:endParaRPr>
          </a:p>
        </p:txBody>
      </p:sp>
      <p:sp>
        <p:nvSpPr>
          <p:cNvPr id="12" name="Right Brace 11">
            <a:extLst>
              <a:ext uri="{FF2B5EF4-FFF2-40B4-BE49-F238E27FC236}">
                <a16:creationId xmlns:a16="http://schemas.microsoft.com/office/drawing/2014/main" id="{9605605F-5092-4422-4A00-9C0E006EC2FF}"/>
              </a:ext>
            </a:extLst>
          </p:cNvPr>
          <p:cNvSpPr/>
          <p:nvPr/>
        </p:nvSpPr>
        <p:spPr>
          <a:xfrm>
            <a:off x="4349174" y="3395682"/>
            <a:ext cx="358140" cy="1069681"/>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igtree" pitchFamily="2" charset="0"/>
            </a:endParaRPr>
          </a:p>
        </p:txBody>
      </p:sp>
      <p:sp>
        <p:nvSpPr>
          <p:cNvPr id="13" name="TextBox 12">
            <a:extLst>
              <a:ext uri="{FF2B5EF4-FFF2-40B4-BE49-F238E27FC236}">
                <a16:creationId xmlns:a16="http://schemas.microsoft.com/office/drawing/2014/main" id="{A9CA516A-948A-5A1C-8DC3-9E2F646DC4CF}"/>
              </a:ext>
            </a:extLst>
          </p:cNvPr>
          <p:cNvSpPr txBox="1"/>
          <p:nvPr/>
        </p:nvSpPr>
        <p:spPr>
          <a:xfrm>
            <a:off x="4799927" y="2285090"/>
            <a:ext cx="1137289" cy="646331"/>
          </a:xfrm>
          <a:prstGeom prst="rect">
            <a:avLst/>
          </a:prstGeom>
          <a:noFill/>
        </p:spPr>
        <p:txBody>
          <a:bodyPr wrap="square" rtlCol="0">
            <a:spAutoFit/>
          </a:bodyPr>
          <a:lstStyle/>
          <a:p>
            <a:r>
              <a:rPr lang="en-GB" sz="1200" b="1">
                <a:latin typeface="Figtree" pitchFamily="2" charset="0"/>
              </a:rPr>
              <a:t>Consent:</a:t>
            </a:r>
          </a:p>
          <a:p>
            <a:r>
              <a:rPr lang="en-GB" sz="1200">
                <a:latin typeface="Figtree" pitchFamily="2" charset="0"/>
              </a:rPr>
              <a:t>What, who, how long</a:t>
            </a:r>
          </a:p>
        </p:txBody>
      </p:sp>
      <p:sp>
        <p:nvSpPr>
          <p:cNvPr id="15" name="TextBox 14">
            <a:extLst>
              <a:ext uri="{FF2B5EF4-FFF2-40B4-BE49-F238E27FC236}">
                <a16:creationId xmlns:a16="http://schemas.microsoft.com/office/drawing/2014/main" id="{AB9E35CD-24A9-5F29-F53A-D77A258AD252}"/>
              </a:ext>
            </a:extLst>
          </p:cNvPr>
          <p:cNvSpPr txBox="1"/>
          <p:nvPr/>
        </p:nvSpPr>
        <p:spPr>
          <a:xfrm>
            <a:off x="4811475" y="3595749"/>
            <a:ext cx="1137289" cy="830997"/>
          </a:xfrm>
          <a:prstGeom prst="rect">
            <a:avLst/>
          </a:prstGeom>
          <a:noFill/>
        </p:spPr>
        <p:txBody>
          <a:bodyPr wrap="square" lIns="91440" tIns="45720" rIns="91440" bIns="45720" rtlCol="0" anchor="t">
            <a:spAutoFit/>
          </a:bodyPr>
          <a:lstStyle/>
          <a:p>
            <a:r>
              <a:rPr lang="en-GB" sz="1200" b="1">
                <a:latin typeface="Figtree"/>
              </a:rPr>
              <a:t>Data:</a:t>
            </a:r>
          </a:p>
          <a:p>
            <a:r>
              <a:rPr lang="en-GB" sz="1200">
                <a:latin typeface="Figtree" pitchFamily="2" charset="0"/>
              </a:rPr>
              <a:t>What data is being requested</a:t>
            </a:r>
          </a:p>
        </p:txBody>
      </p:sp>
      <p:sp>
        <p:nvSpPr>
          <p:cNvPr id="20" name="Right Brace 19">
            <a:extLst>
              <a:ext uri="{FF2B5EF4-FFF2-40B4-BE49-F238E27FC236}">
                <a16:creationId xmlns:a16="http://schemas.microsoft.com/office/drawing/2014/main" id="{28C0716D-DA7F-36E2-B4AD-46D1E9ADD4EA}"/>
              </a:ext>
            </a:extLst>
          </p:cNvPr>
          <p:cNvSpPr/>
          <p:nvPr/>
        </p:nvSpPr>
        <p:spPr>
          <a:xfrm>
            <a:off x="10507508" y="1407859"/>
            <a:ext cx="358140" cy="117348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igtree" pitchFamily="2" charset="0"/>
            </a:endParaRPr>
          </a:p>
        </p:txBody>
      </p:sp>
      <p:sp>
        <p:nvSpPr>
          <p:cNvPr id="22" name="TextBox 21">
            <a:extLst>
              <a:ext uri="{FF2B5EF4-FFF2-40B4-BE49-F238E27FC236}">
                <a16:creationId xmlns:a16="http://schemas.microsoft.com/office/drawing/2014/main" id="{A6B1F00F-A79F-8C81-0A39-D63BC38DA9E7}"/>
              </a:ext>
            </a:extLst>
          </p:cNvPr>
          <p:cNvSpPr txBox="1"/>
          <p:nvPr/>
        </p:nvSpPr>
        <p:spPr>
          <a:xfrm>
            <a:off x="10951942" y="1702420"/>
            <a:ext cx="1137289" cy="646331"/>
          </a:xfrm>
          <a:prstGeom prst="rect">
            <a:avLst/>
          </a:prstGeom>
          <a:noFill/>
        </p:spPr>
        <p:txBody>
          <a:bodyPr wrap="square" rtlCol="0">
            <a:spAutoFit/>
          </a:bodyPr>
          <a:lstStyle/>
          <a:p>
            <a:r>
              <a:rPr lang="en-GB" sz="1200" b="1">
                <a:latin typeface="Figtree" pitchFamily="2" charset="0"/>
              </a:rPr>
              <a:t>Consent:</a:t>
            </a:r>
          </a:p>
          <a:p>
            <a:r>
              <a:rPr lang="en-GB" sz="1200">
                <a:latin typeface="Figtree" pitchFamily="2" charset="0"/>
              </a:rPr>
              <a:t>What, who, how long</a:t>
            </a:r>
          </a:p>
        </p:txBody>
      </p:sp>
      <p:sp>
        <p:nvSpPr>
          <p:cNvPr id="23" name="Oval 22">
            <a:extLst>
              <a:ext uri="{FF2B5EF4-FFF2-40B4-BE49-F238E27FC236}">
                <a16:creationId xmlns:a16="http://schemas.microsoft.com/office/drawing/2014/main" id="{CF1CCF74-E77C-6AEC-9DA1-FF19B0B3F978}"/>
              </a:ext>
            </a:extLst>
          </p:cNvPr>
          <p:cNvSpPr/>
          <p:nvPr/>
        </p:nvSpPr>
        <p:spPr>
          <a:xfrm>
            <a:off x="6807872" y="2009706"/>
            <a:ext cx="45719"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sp>
        <p:nvSpPr>
          <p:cNvPr id="24" name="Oval 23">
            <a:extLst>
              <a:ext uri="{FF2B5EF4-FFF2-40B4-BE49-F238E27FC236}">
                <a16:creationId xmlns:a16="http://schemas.microsoft.com/office/drawing/2014/main" id="{C0BED5CE-FDE3-7895-3923-81D40A8F2FAE}"/>
              </a:ext>
            </a:extLst>
          </p:cNvPr>
          <p:cNvSpPr/>
          <p:nvPr/>
        </p:nvSpPr>
        <p:spPr>
          <a:xfrm>
            <a:off x="6830731" y="3986840"/>
            <a:ext cx="45719"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itchFamily="2" charset="0"/>
            </a:endParaRPr>
          </a:p>
        </p:txBody>
      </p:sp>
      <p:cxnSp>
        <p:nvCxnSpPr>
          <p:cNvPr id="26" name="Connector: Elbow 25">
            <a:extLst>
              <a:ext uri="{FF2B5EF4-FFF2-40B4-BE49-F238E27FC236}">
                <a16:creationId xmlns:a16="http://schemas.microsoft.com/office/drawing/2014/main" id="{D6A476F4-00F7-59B4-532A-DD9F3D26B0EC}"/>
              </a:ext>
            </a:extLst>
          </p:cNvPr>
          <p:cNvCxnSpPr>
            <a:cxnSpLocks/>
            <a:stCxn id="23" idx="2"/>
            <a:endCxn id="24" idx="2"/>
          </p:cNvCxnSpPr>
          <p:nvPr/>
        </p:nvCxnSpPr>
        <p:spPr>
          <a:xfrm rot="10800000" flipH="1" flipV="1">
            <a:off x="6807871" y="2032566"/>
            <a:ext cx="22859" cy="1977134"/>
          </a:xfrm>
          <a:prstGeom prst="bentConnector3">
            <a:avLst>
              <a:gd name="adj1" fmla="val -1000044"/>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Right Brace 26">
            <a:extLst>
              <a:ext uri="{FF2B5EF4-FFF2-40B4-BE49-F238E27FC236}">
                <a16:creationId xmlns:a16="http://schemas.microsoft.com/office/drawing/2014/main" id="{7921D5D9-701F-F754-5016-220E1BB32BCD}"/>
              </a:ext>
            </a:extLst>
          </p:cNvPr>
          <p:cNvSpPr/>
          <p:nvPr/>
        </p:nvSpPr>
        <p:spPr>
          <a:xfrm>
            <a:off x="10507508" y="3894638"/>
            <a:ext cx="358140" cy="117348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latin typeface="Figtree" pitchFamily="2" charset="0"/>
            </a:endParaRPr>
          </a:p>
        </p:txBody>
      </p:sp>
      <p:sp>
        <p:nvSpPr>
          <p:cNvPr id="28" name="TextBox 27">
            <a:extLst>
              <a:ext uri="{FF2B5EF4-FFF2-40B4-BE49-F238E27FC236}">
                <a16:creationId xmlns:a16="http://schemas.microsoft.com/office/drawing/2014/main" id="{0BC29816-914A-508D-84EE-C3998739CB25}"/>
              </a:ext>
            </a:extLst>
          </p:cNvPr>
          <p:cNvSpPr txBox="1"/>
          <p:nvPr/>
        </p:nvSpPr>
        <p:spPr>
          <a:xfrm>
            <a:off x="10925272" y="4154157"/>
            <a:ext cx="1137289" cy="646331"/>
          </a:xfrm>
          <a:prstGeom prst="rect">
            <a:avLst/>
          </a:prstGeom>
          <a:noFill/>
        </p:spPr>
        <p:txBody>
          <a:bodyPr wrap="square" lIns="91440" tIns="45720" rIns="91440" bIns="45720" rtlCol="0" anchor="t">
            <a:spAutoFit/>
          </a:bodyPr>
          <a:lstStyle/>
          <a:p>
            <a:r>
              <a:rPr lang="en-GB" sz="1200" b="1">
                <a:latin typeface="Figtree" pitchFamily="2" charset="0"/>
              </a:rPr>
              <a:t>Service:</a:t>
            </a:r>
          </a:p>
          <a:p>
            <a:r>
              <a:rPr lang="en-GB" sz="1200">
                <a:latin typeface="Figtree"/>
              </a:rPr>
              <a:t>Which data for this request</a:t>
            </a:r>
            <a:endParaRPr lang="en-GB" sz="1200">
              <a:latin typeface="Figtree" pitchFamily="2" charset="0"/>
            </a:endParaRPr>
          </a:p>
        </p:txBody>
      </p:sp>
      <p:sp>
        <p:nvSpPr>
          <p:cNvPr id="31" name="TextBox 30">
            <a:extLst>
              <a:ext uri="{FF2B5EF4-FFF2-40B4-BE49-F238E27FC236}">
                <a16:creationId xmlns:a16="http://schemas.microsoft.com/office/drawing/2014/main" id="{2C9DF718-3E00-0506-E1AA-6532CBEE8038}"/>
              </a:ext>
            </a:extLst>
          </p:cNvPr>
          <p:cNvSpPr txBox="1"/>
          <p:nvPr/>
        </p:nvSpPr>
        <p:spPr>
          <a:xfrm>
            <a:off x="6886388" y="2948435"/>
            <a:ext cx="3565461" cy="600164"/>
          </a:xfrm>
          <a:prstGeom prst="rect">
            <a:avLst/>
          </a:prstGeom>
          <a:noFill/>
          <a:ln>
            <a:solidFill>
              <a:schemeClr val="accent5">
                <a:lumMod val="60000"/>
                <a:lumOff val="40000"/>
              </a:schemeClr>
            </a:solidFill>
            <a:prstDash val="dashDot"/>
          </a:ln>
        </p:spPr>
        <p:txBody>
          <a:bodyPr wrap="square" rtlCol="0">
            <a:spAutoFit/>
          </a:bodyPr>
          <a:lstStyle/>
          <a:p>
            <a:r>
              <a:rPr lang="en-GB" sz="1100" b="1">
                <a:latin typeface="Figtree" pitchFamily="2" charset="0"/>
              </a:rPr>
              <a:t>Type</a:t>
            </a:r>
            <a:r>
              <a:rPr lang="en-GB" sz="1100">
                <a:latin typeface="Figtree" pitchFamily="2" charset="0"/>
              </a:rPr>
              <a:t> in the consent schema, e.g. half hourly metered data, determines the data-specific fields required to access that data type.</a:t>
            </a:r>
          </a:p>
        </p:txBody>
      </p:sp>
      <p:sp>
        <p:nvSpPr>
          <p:cNvPr id="4" name="Text Placeholder 2">
            <a:extLst>
              <a:ext uri="{FF2B5EF4-FFF2-40B4-BE49-F238E27FC236}">
                <a16:creationId xmlns:a16="http://schemas.microsoft.com/office/drawing/2014/main" id="{88CA6BB4-FE4F-97F5-8714-000A798B8C74}"/>
              </a:ext>
            </a:extLst>
          </p:cNvPr>
          <p:cNvSpPr>
            <a:spLocks noGrp="1"/>
          </p:cNvSpPr>
          <p:nvPr>
            <p:ph type="body" idx="4294967295"/>
          </p:nvPr>
        </p:nvSpPr>
        <p:spPr>
          <a:xfrm>
            <a:off x="552450" y="242219"/>
            <a:ext cx="11389278" cy="358307"/>
          </a:xfrm>
        </p:spPr>
        <p:txBody>
          <a:bodyPr>
            <a:noAutofit/>
          </a:bodyPr>
          <a:lstStyle/>
          <a:p>
            <a:r>
              <a:rPr lang="en-GB">
                <a:latin typeface="Figtree" panose="020B0604020202020204"/>
              </a:rPr>
              <a:t>Evolving the schema to reflect separate consent and data blocks</a:t>
            </a:r>
          </a:p>
        </p:txBody>
      </p:sp>
      <p:sp>
        <p:nvSpPr>
          <p:cNvPr id="19" name="TextBox 18">
            <a:extLst>
              <a:ext uri="{FF2B5EF4-FFF2-40B4-BE49-F238E27FC236}">
                <a16:creationId xmlns:a16="http://schemas.microsoft.com/office/drawing/2014/main" id="{E49A612D-A524-FF75-DD16-F2AF4FD7C80B}"/>
              </a:ext>
            </a:extLst>
          </p:cNvPr>
          <p:cNvSpPr txBox="1"/>
          <p:nvPr/>
        </p:nvSpPr>
        <p:spPr>
          <a:xfrm>
            <a:off x="6545264" y="4963253"/>
            <a:ext cx="5357277" cy="1646605"/>
          </a:xfrm>
          <a:prstGeom prst="rect">
            <a:avLst/>
          </a:prstGeom>
          <a:noFill/>
        </p:spPr>
        <p:txBody>
          <a:bodyPr wrap="square" lIns="91440" tIns="45720" rIns="91440" bIns="45720" rtlCol="0" anchor="t">
            <a:spAutoFit/>
          </a:bodyPr>
          <a:lstStyle/>
          <a:p>
            <a:endParaRPr lang="en-GB" sz="1200">
              <a:latin typeface="Figtree" pitchFamily="2" charset="0"/>
            </a:endParaRPr>
          </a:p>
          <a:p>
            <a:pPr marL="171450" indent="-171450">
              <a:buFont typeface="Arial" panose="020B0604020202020204" pitchFamily="34" charset="0"/>
              <a:buChar char="•"/>
            </a:pPr>
            <a:r>
              <a:rPr lang="en-GB" sz="1100">
                <a:latin typeface="Figtree" pitchFamily="2" charset="0"/>
              </a:rPr>
              <a:t>The consent schema remains a single data object, but with multiple blocks underneath it</a:t>
            </a:r>
          </a:p>
          <a:p>
            <a:pPr marL="171450" indent="-171450">
              <a:buFont typeface="Arial" panose="020B0604020202020204" pitchFamily="34" charset="0"/>
              <a:buChar char="•"/>
            </a:pPr>
            <a:r>
              <a:rPr lang="en-GB" sz="1100">
                <a:latin typeface="Figtree"/>
              </a:rPr>
              <a:t>Data blocks will be linked to each </a:t>
            </a:r>
            <a:r>
              <a:rPr lang="en-GB" sz="1100" b="1" i="1">
                <a:latin typeface="Figtree"/>
              </a:rPr>
              <a:t>type</a:t>
            </a:r>
            <a:r>
              <a:rPr lang="en-GB" sz="1100" i="1">
                <a:latin typeface="Figtree"/>
              </a:rPr>
              <a:t> – </a:t>
            </a:r>
            <a:r>
              <a:rPr lang="en-GB" sz="1100">
                <a:latin typeface="Figtree"/>
              </a:rPr>
              <a:t>they will contain all the relevant fields required to retrieve the data</a:t>
            </a:r>
          </a:p>
          <a:p>
            <a:pPr marL="171450" indent="-171450">
              <a:buFont typeface="Arial" panose="020B0604020202020204" pitchFamily="34" charset="0"/>
              <a:buChar char="•"/>
            </a:pPr>
            <a:r>
              <a:rPr lang="en-GB" sz="1100">
                <a:latin typeface="Figtree" pitchFamily="2" charset="0"/>
              </a:rPr>
              <a:t>Whilst still forming a part of the same consent schema, they are conditionally linked to the entry of </a:t>
            </a:r>
            <a:r>
              <a:rPr lang="en-GB" sz="1100" b="1" i="1">
                <a:latin typeface="Figtree" pitchFamily="2" charset="0"/>
              </a:rPr>
              <a:t>type – </a:t>
            </a:r>
            <a:r>
              <a:rPr lang="en-GB" sz="1100">
                <a:latin typeface="Figtree" pitchFamily="2" charset="0"/>
              </a:rPr>
              <a:t>meaning fields required for a certain type will not be automatically present or required for other types</a:t>
            </a:r>
            <a:endParaRPr lang="en-GB" sz="1100" b="1">
              <a:latin typeface="Figtree" pitchFamily="2" charset="0"/>
            </a:endParaRPr>
          </a:p>
          <a:p>
            <a:pPr marL="171450" indent="-171450">
              <a:buFont typeface="Arial" panose="020B0604020202020204" pitchFamily="34" charset="0"/>
              <a:buChar char="•"/>
            </a:pPr>
            <a:endParaRPr lang="en-GB" sz="1200">
              <a:latin typeface="Figtree" pitchFamily="2" charset="0"/>
            </a:endParaRPr>
          </a:p>
        </p:txBody>
      </p:sp>
    </p:spTree>
    <p:extLst>
      <p:ext uri="{BB962C8B-B14F-4D97-AF65-F5344CB8AC3E}">
        <p14:creationId xmlns:p14="http://schemas.microsoft.com/office/powerpoint/2010/main" val="8971479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05C71A69-0FE9-D51A-62F3-61F9F59740C4}"/>
              </a:ext>
            </a:extLst>
          </p:cNvPr>
          <p:cNvSpPr/>
          <p:nvPr/>
        </p:nvSpPr>
        <p:spPr>
          <a:xfrm>
            <a:off x="194685" y="723943"/>
            <a:ext cx="8530216" cy="3034599"/>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54" name="Rectangle 53">
            <a:extLst>
              <a:ext uri="{FF2B5EF4-FFF2-40B4-BE49-F238E27FC236}">
                <a16:creationId xmlns:a16="http://schemas.microsoft.com/office/drawing/2014/main" id="{6F8B07DF-4878-1D86-1CE6-59D0B47131CF}"/>
              </a:ext>
            </a:extLst>
          </p:cNvPr>
          <p:cNvSpPr/>
          <p:nvPr/>
        </p:nvSpPr>
        <p:spPr>
          <a:xfrm>
            <a:off x="239618" y="3974034"/>
            <a:ext cx="8485284" cy="1326359"/>
          </a:xfrm>
          <a:prstGeom prst="rect">
            <a:avLst/>
          </a:prstGeom>
          <a:solidFill>
            <a:schemeClr val="tx2">
              <a:lumMod val="10000"/>
              <a:lumOff val="9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400">
              <a:latin typeface="Figtree" panose="020B0604020202020204"/>
            </a:endParaRPr>
          </a:p>
        </p:txBody>
      </p:sp>
      <p:sp>
        <p:nvSpPr>
          <p:cNvPr id="5" name="Title 4">
            <a:extLst>
              <a:ext uri="{FF2B5EF4-FFF2-40B4-BE49-F238E27FC236}">
                <a16:creationId xmlns:a16="http://schemas.microsoft.com/office/drawing/2014/main" id="{EB478356-EEED-AC66-3A81-12876C223527}"/>
              </a:ext>
            </a:extLst>
          </p:cNvPr>
          <p:cNvSpPr>
            <a:spLocks noGrp="1"/>
          </p:cNvSpPr>
          <p:nvPr>
            <p:ph type="title"/>
          </p:nvPr>
        </p:nvSpPr>
        <p:spPr>
          <a:xfrm>
            <a:off x="351748" y="34476"/>
            <a:ext cx="10515600" cy="577352"/>
          </a:xfrm>
        </p:spPr>
        <p:txBody>
          <a:bodyPr/>
          <a:lstStyle/>
          <a:p>
            <a:r>
              <a:rPr lang="en-GB" sz="2800">
                <a:latin typeface="Figtree"/>
              </a:rPr>
              <a:t>Separating consent from data blocks</a:t>
            </a:r>
            <a:endParaRPr lang="en-US" sz="2800"/>
          </a:p>
        </p:txBody>
      </p:sp>
      <p:sp>
        <p:nvSpPr>
          <p:cNvPr id="6" name="Text Placeholder 5">
            <a:extLst>
              <a:ext uri="{FF2B5EF4-FFF2-40B4-BE49-F238E27FC236}">
                <a16:creationId xmlns:a16="http://schemas.microsoft.com/office/drawing/2014/main" id="{49F1E596-79DA-533A-6773-AD1F60299D56}"/>
              </a:ext>
            </a:extLst>
          </p:cNvPr>
          <p:cNvSpPr>
            <a:spLocks noGrp="1"/>
          </p:cNvSpPr>
          <p:nvPr>
            <p:ph type="body" idx="4294967295"/>
          </p:nvPr>
        </p:nvSpPr>
        <p:spPr>
          <a:xfrm>
            <a:off x="1266557" y="1191536"/>
            <a:ext cx="2719379" cy="358307"/>
          </a:xfrm>
        </p:spPr>
        <p:txBody>
          <a:bodyPr>
            <a:normAutofit fontScale="77500" lnSpcReduction="20000"/>
          </a:bodyPr>
          <a:lstStyle/>
          <a:p>
            <a:r>
              <a:rPr lang="en-GB">
                <a:latin typeface="Figtree" panose="020B0604020202020204"/>
              </a:rPr>
              <a:t>Consent block</a:t>
            </a:r>
          </a:p>
        </p:txBody>
      </p:sp>
      <p:sp>
        <p:nvSpPr>
          <p:cNvPr id="7" name="Text Placeholder 6">
            <a:extLst>
              <a:ext uri="{FF2B5EF4-FFF2-40B4-BE49-F238E27FC236}">
                <a16:creationId xmlns:a16="http://schemas.microsoft.com/office/drawing/2014/main" id="{31B89A33-EFC3-EAD3-3679-99C015E6580E}"/>
              </a:ext>
            </a:extLst>
          </p:cNvPr>
          <p:cNvSpPr>
            <a:spLocks noGrp="1"/>
          </p:cNvSpPr>
          <p:nvPr>
            <p:ph type="body" idx="4294967295"/>
          </p:nvPr>
        </p:nvSpPr>
        <p:spPr>
          <a:xfrm>
            <a:off x="4919989" y="1179831"/>
            <a:ext cx="2026911" cy="358307"/>
          </a:xfrm>
        </p:spPr>
        <p:txBody>
          <a:bodyPr>
            <a:normAutofit fontScale="77500" lnSpcReduction="20000"/>
          </a:bodyPr>
          <a:lstStyle/>
          <a:p>
            <a:r>
              <a:rPr lang="en-GB">
                <a:latin typeface="Figtree" panose="020B0604020202020204"/>
              </a:rPr>
              <a:t>Data block</a:t>
            </a:r>
          </a:p>
        </p:txBody>
      </p:sp>
      <p:sp>
        <p:nvSpPr>
          <p:cNvPr id="9" name="Text Placeholder 8">
            <a:extLst>
              <a:ext uri="{FF2B5EF4-FFF2-40B4-BE49-F238E27FC236}">
                <a16:creationId xmlns:a16="http://schemas.microsoft.com/office/drawing/2014/main" id="{D60CEAF0-490F-8447-6BBB-919F277485A6}"/>
              </a:ext>
            </a:extLst>
          </p:cNvPr>
          <p:cNvSpPr>
            <a:spLocks noGrp="1"/>
          </p:cNvSpPr>
          <p:nvPr>
            <p:ph type="body" idx="4294967295"/>
          </p:nvPr>
        </p:nvSpPr>
        <p:spPr>
          <a:xfrm>
            <a:off x="831077" y="1866647"/>
            <a:ext cx="3201482" cy="1463255"/>
          </a:xfrm>
        </p:spPr>
        <p:txBody>
          <a:bodyPr>
            <a:normAutofit/>
          </a:bodyPr>
          <a:lstStyle/>
          <a:p>
            <a:r>
              <a:rPr lang="en-GB" sz="1200" b="0">
                <a:latin typeface="Figtree" panose="020B0604020202020204"/>
              </a:rPr>
              <a:t>Purely related to the consent itself. </a:t>
            </a:r>
          </a:p>
          <a:p>
            <a:r>
              <a:rPr lang="en-GB" sz="1200" b="0">
                <a:latin typeface="Figtree" panose="020B0604020202020204"/>
              </a:rPr>
              <a:t>Structures how the who, what and for how long are represented in every data request within CCS.</a:t>
            </a:r>
          </a:p>
          <a:p>
            <a:endParaRPr lang="en-GB" sz="1200" b="0">
              <a:latin typeface="Figtree" panose="020B0604020202020204"/>
            </a:endParaRPr>
          </a:p>
        </p:txBody>
      </p:sp>
      <p:sp>
        <p:nvSpPr>
          <p:cNvPr id="10" name="Text Placeholder 9">
            <a:extLst>
              <a:ext uri="{FF2B5EF4-FFF2-40B4-BE49-F238E27FC236}">
                <a16:creationId xmlns:a16="http://schemas.microsoft.com/office/drawing/2014/main" id="{A9580A0E-DFA8-9C16-1875-84ED7DAF5210}"/>
              </a:ext>
            </a:extLst>
          </p:cNvPr>
          <p:cNvSpPr>
            <a:spLocks noGrp="1"/>
          </p:cNvSpPr>
          <p:nvPr>
            <p:ph type="body" idx="4294967295"/>
          </p:nvPr>
        </p:nvSpPr>
        <p:spPr>
          <a:xfrm>
            <a:off x="4404546" y="1872909"/>
            <a:ext cx="3230510" cy="1260055"/>
          </a:xfrm>
        </p:spPr>
        <p:txBody>
          <a:bodyPr>
            <a:normAutofit/>
          </a:bodyPr>
          <a:lstStyle/>
          <a:p>
            <a:r>
              <a:rPr lang="en-GB" sz="1200" b="0">
                <a:latin typeface="Figtree"/>
              </a:rPr>
              <a:t>Specifies the data that is required to retrieve the correct data for the request.</a:t>
            </a:r>
          </a:p>
          <a:p>
            <a:r>
              <a:rPr lang="en-GB" sz="1200" b="0">
                <a:latin typeface="Figtree"/>
              </a:rPr>
              <a:t>Data blocks will be linked to </a:t>
            </a:r>
            <a:r>
              <a:rPr lang="en-GB" sz="1200" b="0" i="1">
                <a:latin typeface="Figtree" panose="020B0604020202020204"/>
              </a:rPr>
              <a:t>type</a:t>
            </a:r>
            <a:r>
              <a:rPr lang="en-GB" sz="1200" b="0">
                <a:latin typeface="Figtree" panose="020B0604020202020204"/>
              </a:rPr>
              <a:t>, enabling bespoke inputs and logic for each service.</a:t>
            </a:r>
          </a:p>
        </p:txBody>
      </p:sp>
      <p:pic>
        <p:nvPicPr>
          <p:cNvPr id="15" name="Graphic 14" descr="Badge with solid fill">
            <a:extLst>
              <a:ext uri="{FF2B5EF4-FFF2-40B4-BE49-F238E27FC236}">
                <a16:creationId xmlns:a16="http://schemas.microsoft.com/office/drawing/2014/main" id="{6B381D00-5405-D3BE-295F-A0BA6316189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274325" y="1070817"/>
            <a:ext cx="577353" cy="577353"/>
          </a:xfrm>
          <a:prstGeom prst="rect">
            <a:avLst/>
          </a:prstGeom>
        </p:spPr>
      </p:pic>
      <p:sp>
        <p:nvSpPr>
          <p:cNvPr id="3" name="Text Placeholder 7">
            <a:extLst>
              <a:ext uri="{FF2B5EF4-FFF2-40B4-BE49-F238E27FC236}">
                <a16:creationId xmlns:a16="http://schemas.microsoft.com/office/drawing/2014/main" id="{0A293CBE-DCD2-461A-E959-5550BD7F398E}"/>
              </a:ext>
            </a:extLst>
          </p:cNvPr>
          <p:cNvSpPr>
            <a:spLocks noGrp="1"/>
          </p:cNvSpPr>
          <p:nvPr>
            <p:ph type="body" idx="4294967295"/>
          </p:nvPr>
        </p:nvSpPr>
        <p:spPr>
          <a:xfrm>
            <a:off x="4904791" y="1504923"/>
            <a:ext cx="2719379" cy="358307"/>
          </a:xfrm>
        </p:spPr>
        <p:txBody>
          <a:bodyPr>
            <a:normAutofit/>
          </a:bodyPr>
          <a:lstStyle/>
          <a:p>
            <a:r>
              <a:rPr lang="en-GB" sz="1100">
                <a:latin typeface="Figtree" panose="020B0604020202020204"/>
              </a:rPr>
              <a:t>Conditional, linked to </a:t>
            </a:r>
            <a:r>
              <a:rPr lang="en-GB" sz="1100" i="1">
                <a:latin typeface="Figtree" panose="020B0604020202020204"/>
              </a:rPr>
              <a:t>type</a:t>
            </a:r>
            <a:endParaRPr lang="en-GB" sz="1100">
              <a:latin typeface="Figtree" panose="020B0604020202020204"/>
            </a:endParaRPr>
          </a:p>
        </p:txBody>
      </p:sp>
      <p:sp>
        <p:nvSpPr>
          <p:cNvPr id="4" name="Text Placeholder 7">
            <a:extLst>
              <a:ext uri="{FF2B5EF4-FFF2-40B4-BE49-F238E27FC236}">
                <a16:creationId xmlns:a16="http://schemas.microsoft.com/office/drawing/2014/main" id="{1E8970EE-A178-C076-2626-F846607B6CA9}"/>
              </a:ext>
            </a:extLst>
          </p:cNvPr>
          <p:cNvSpPr>
            <a:spLocks noGrp="1"/>
          </p:cNvSpPr>
          <p:nvPr>
            <p:ph type="body" idx="4294967295"/>
          </p:nvPr>
        </p:nvSpPr>
        <p:spPr>
          <a:xfrm>
            <a:off x="1318625" y="1517770"/>
            <a:ext cx="2719379" cy="247367"/>
          </a:xfrm>
        </p:spPr>
        <p:txBody>
          <a:bodyPr>
            <a:normAutofit/>
          </a:bodyPr>
          <a:lstStyle/>
          <a:p>
            <a:r>
              <a:rPr lang="en-GB" sz="1100">
                <a:latin typeface="Figtree" panose="020B0604020202020204"/>
              </a:rPr>
              <a:t>Mandatory</a:t>
            </a:r>
          </a:p>
        </p:txBody>
      </p:sp>
      <p:graphicFrame>
        <p:nvGraphicFramePr>
          <p:cNvPr id="18" name="Table 17">
            <a:extLst>
              <a:ext uri="{FF2B5EF4-FFF2-40B4-BE49-F238E27FC236}">
                <a16:creationId xmlns:a16="http://schemas.microsoft.com/office/drawing/2014/main" id="{16213AF3-682A-F2C2-F446-8B9AAFB1EFDA}"/>
              </a:ext>
            </a:extLst>
          </p:cNvPr>
          <p:cNvGraphicFramePr>
            <a:graphicFrameLocks noGrp="1"/>
          </p:cNvGraphicFramePr>
          <p:nvPr>
            <p:extLst>
              <p:ext uri="{D42A27DB-BD31-4B8C-83A1-F6EECF244321}">
                <p14:modId xmlns:p14="http://schemas.microsoft.com/office/powerpoint/2010/main" val="2913288346"/>
              </p:ext>
            </p:extLst>
          </p:nvPr>
        </p:nvGraphicFramePr>
        <p:xfrm>
          <a:off x="4343649" y="2950171"/>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218949">
                <a:tc>
                  <a:txBody>
                    <a:bodyPr/>
                    <a:lstStyle/>
                    <a:p>
                      <a:pPr marL="0" algn="l" rtl="0" eaLnBrk="1" latinLnBrk="0" hangingPunct="1"/>
                      <a:r>
                        <a:rPr lang="en-GB" sz="1100" b="1" kern="1200">
                          <a:solidFill>
                            <a:schemeClr val="lt1"/>
                          </a:solidFill>
                          <a:latin typeface="Figtree"/>
                          <a:ea typeface="+mn-ea"/>
                          <a:cs typeface="+mn-cs"/>
                        </a:rPr>
                        <a:t>Data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tc>
                  <a:txBody>
                    <a:bodyPr/>
                    <a:lstStyle/>
                    <a:p>
                      <a:pPr marL="0" algn="l" defTabSz="914400" rtl="0" eaLnBrk="1" latinLnBrk="0" hangingPunct="1"/>
                      <a:r>
                        <a:rPr lang="en-GB" sz="1100" b="1" kern="1200">
                          <a:solidFill>
                            <a:schemeClr val="lt1"/>
                          </a:solidFill>
                          <a:latin typeface="Figtree"/>
                          <a:ea typeface="+mn-ea"/>
                          <a:cs typeface="+mn-cs"/>
                        </a:rPr>
                        <a:t>Conditional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734478411"/>
                  </a:ext>
                </a:extLst>
              </a:tr>
              <a:tr h="212510">
                <a:tc gridSpan="2">
                  <a:txBody>
                    <a:bodyPr/>
                    <a:lstStyle/>
                    <a:p>
                      <a:r>
                        <a:rPr lang="en-GB" sz="1050" b="1">
                          <a:latin typeface="Figtree"/>
                        </a:rPr>
                        <a:t>Data block: fuel_type, supplier_MPID etc.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19" name="Table 18">
            <a:extLst>
              <a:ext uri="{FF2B5EF4-FFF2-40B4-BE49-F238E27FC236}">
                <a16:creationId xmlns:a16="http://schemas.microsoft.com/office/drawing/2014/main" id="{2F0A6E4B-6B39-941C-68B4-1368C2BE20D8}"/>
              </a:ext>
            </a:extLst>
          </p:cNvPr>
          <p:cNvGraphicFramePr>
            <a:graphicFrameLocks noGrp="1"/>
          </p:cNvGraphicFramePr>
          <p:nvPr/>
        </p:nvGraphicFramePr>
        <p:xfrm>
          <a:off x="683395" y="2950171"/>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0">
                <a:tc>
                  <a:txBody>
                    <a:bodyPr/>
                    <a:lstStyle/>
                    <a:p>
                      <a:r>
                        <a:rPr lang="en-GB" sz="1100" b="1">
                          <a:latin typeface="Figtree"/>
                        </a:rPr>
                        <a:t>Consent block</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1">
                          <a:latin typeface="Figtree"/>
                        </a:rPr>
                        <a:t>Mandatory</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734478411"/>
                  </a:ext>
                </a:extLst>
              </a:tr>
              <a:tr h="125703">
                <a:tc gridSpan="2">
                  <a:txBody>
                    <a:bodyPr/>
                    <a:lstStyle/>
                    <a:p>
                      <a:r>
                        <a:rPr lang="en-GB" sz="1050" b="1">
                          <a:latin typeface="Figtree"/>
                        </a:rPr>
                        <a:t>Consent block: type, purpose, start_end-time etc.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sp>
        <p:nvSpPr>
          <p:cNvPr id="35" name="Rectangle 34">
            <a:extLst>
              <a:ext uri="{FF2B5EF4-FFF2-40B4-BE49-F238E27FC236}">
                <a16:creationId xmlns:a16="http://schemas.microsoft.com/office/drawing/2014/main" id="{7FBB48C9-F736-6D6B-C644-F25A37F07851}"/>
              </a:ext>
            </a:extLst>
          </p:cNvPr>
          <p:cNvSpPr/>
          <p:nvPr/>
        </p:nvSpPr>
        <p:spPr>
          <a:xfrm>
            <a:off x="653275" y="4362555"/>
            <a:ext cx="7414400" cy="852759"/>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400">
              <a:latin typeface="Figtree" panose="020B0604020202020204"/>
            </a:endParaRPr>
          </a:p>
        </p:txBody>
      </p:sp>
      <p:sp>
        <p:nvSpPr>
          <p:cNvPr id="49" name="TextBox 48">
            <a:extLst>
              <a:ext uri="{FF2B5EF4-FFF2-40B4-BE49-F238E27FC236}">
                <a16:creationId xmlns:a16="http://schemas.microsoft.com/office/drawing/2014/main" id="{A2C9A9AC-992F-24BD-B08F-45E935D11642}"/>
              </a:ext>
            </a:extLst>
          </p:cNvPr>
          <p:cNvSpPr txBox="1"/>
          <p:nvPr/>
        </p:nvSpPr>
        <p:spPr>
          <a:xfrm>
            <a:off x="1655445" y="4323042"/>
            <a:ext cx="7505699" cy="307777"/>
          </a:xfrm>
          <a:prstGeom prst="rect">
            <a:avLst/>
          </a:prstGeom>
          <a:noFill/>
        </p:spPr>
        <p:txBody>
          <a:bodyPr wrap="square" rtlCol="0">
            <a:spAutoFit/>
          </a:bodyPr>
          <a:lstStyle/>
          <a:p>
            <a:r>
              <a:rPr lang="en-GB" sz="1400" b="1">
                <a:solidFill>
                  <a:schemeClr val="bg1"/>
                </a:solidFill>
                <a:latin typeface="Figtree" panose="020B0604020202020204"/>
              </a:rPr>
              <a:t>CCS then performs validation, enrichment and consent record creation</a:t>
            </a:r>
            <a:endParaRPr lang="en-GB" sz="1400">
              <a:solidFill>
                <a:schemeClr val="bg1"/>
              </a:solidFill>
              <a:latin typeface="Figtree" panose="020B0604020202020204"/>
            </a:endParaRPr>
          </a:p>
        </p:txBody>
      </p:sp>
      <p:sp>
        <p:nvSpPr>
          <p:cNvPr id="58" name="Rectangle 57">
            <a:extLst>
              <a:ext uri="{FF2B5EF4-FFF2-40B4-BE49-F238E27FC236}">
                <a16:creationId xmlns:a16="http://schemas.microsoft.com/office/drawing/2014/main" id="{46EE7978-AF60-D6F4-8FB9-9E0484187BFF}"/>
              </a:ext>
            </a:extLst>
          </p:cNvPr>
          <p:cNvSpPr/>
          <p:nvPr/>
        </p:nvSpPr>
        <p:spPr>
          <a:xfrm>
            <a:off x="186310" y="704660"/>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ATP</a:t>
            </a:r>
          </a:p>
        </p:txBody>
      </p:sp>
      <p:pic>
        <p:nvPicPr>
          <p:cNvPr id="17" name="Graphic 16" descr="Badge 1 with solid fill">
            <a:extLst>
              <a:ext uri="{FF2B5EF4-FFF2-40B4-BE49-F238E27FC236}">
                <a16:creationId xmlns:a16="http://schemas.microsoft.com/office/drawing/2014/main" id="{3686EE34-9863-FD02-99C4-F247B6F6D5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1150" y="1070817"/>
            <a:ext cx="577353" cy="577353"/>
          </a:xfrm>
          <a:prstGeom prst="rect">
            <a:avLst/>
          </a:prstGeom>
        </p:spPr>
      </p:pic>
      <p:sp>
        <p:nvSpPr>
          <p:cNvPr id="20" name="Isosceles Triangle 19">
            <a:extLst>
              <a:ext uri="{FF2B5EF4-FFF2-40B4-BE49-F238E27FC236}">
                <a16:creationId xmlns:a16="http://schemas.microsoft.com/office/drawing/2014/main" id="{69B5244F-5BC7-EA93-7589-4FF7A18A3BBC}"/>
              </a:ext>
            </a:extLst>
          </p:cNvPr>
          <p:cNvSpPr/>
          <p:nvPr/>
        </p:nvSpPr>
        <p:spPr>
          <a:xfrm rot="10800000">
            <a:off x="1049383" y="3569571"/>
            <a:ext cx="2554514" cy="307776"/>
          </a:xfrm>
          <a:prstGeom prst="triangl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1" name="Isosceles Triangle 20">
            <a:extLst>
              <a:ext uri="{FF2B5EF4-FFF2-40B4-BE49-F238E27FC236}">
                <a16:creationId xmlns:a16="http://schemas.microsoft.com/office/drawing/2014/main" id="{0BF129AF-E85F-67F3-8E8A-604E7D1C22C7}"/>
              </a:ext>
            </a:extLst>
          </p:cNvPr>
          <p:cNvSpPr/>
          <p:nvPr/>
        </p:nvSpPr>
        <p:spPr>
          <a:xfrm rot="10800000">
            <a:off x="4765039" y="3569570"/>
            <a:ext cx="2554514" cy="307776"/>
          </a:xfrm>
          <a:prstGeom prst="triangle">
            <a:avLst/>
          </a:prstGeom>
          <a:solidFill>
            <a:srgbClr val="27531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graphicFrame>
        <p:nvGraphicFramePr>
          <p:cNvPr id="12" name="Table 11">
            <a:extLst>
              <a:ext uri="{FF2B5EF4-FFF2-40B4-BE49-F238E27FC236}">
                <a16:creationId xmlns:a16="http://schemas.microsoft.com/office/drawing/2014/main" id="{C497264D-DD5C-8157-4562-75F0A1E39856}"/>
              </a:ext>
            </a:extLst>
          </p:cNvPr>
          <p:cNvGraphicFramePr>
            <a:graphicFrameLocks noGrp="1"/>
          </p:cNvGraphicFramePr>
          <p:nvPr/>
        </p:nvGraphicFramePr>
        <p:xfrm>
          <a:off x="899826" y="4618595"/>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0">
                <a:tc>
                  <a:txBody>
                    <a:bodyPr/>
                    <a:lstStyle/>
                    <a:p>
                      <a:r>
                        <a:rPr lang="en-GB" sz="1100" b="1">
                          <a:latin typeface="Figtree"/>
                        </a:rPr>
                        <a:t>Consent block</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1">
                          <a:latin typeface="Figtree"/>
                        </a:rPr>
                        <a:t>Mandatory</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734478411"/>
                  </a:ext>
                </a:extLst>
              </a:tr>
              <a:tr h="125703">
                <a:tc gridSpan="2">
                  <a:txBody>
                    <a:bodyPr/>
                    <a:lstStyle/>
                    <a:p>
                      <a:r>
                        <a:rPr lang="en-GB" sz="1050" b="1">
                          <a:latin typeface="Figtree"/>
                        </a:rPr>
                        <a:t>Final consent terms agreed by consumer</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14" name="Table 13">
            <a:extLst>
              <a:ext uri="{FF2B5EF4-FFF2-40B4-BE49-F238E27FC236}">
                <a16:creationId xmlns:a16="http://schemas.microsoft.com/office/drawing/2014/main" id="{E817237E-18C6-891F-287D-22A0A081F7FE}"/>
              </a:ext>
            </a:extLst>
          </p:cNvPr>
          <p:cNvGraphicFramePr>
            <a:graphicFrameLocks noGrp="1"/>
          </p:cNvGraphicFramePr>
          <p:nvPr>
            <p:extLst>
              <p:ext uri="{D42A27DB-BD31-4B8C-83A1-F6EECF244321}">
                <p14:modId xmlns:p14="http://schemas.microsoft.com/office/powerpoint/2010/main" val="3645409670"/>
              </p:ext>
            </p:extLst>
          </p:nvPr>
        </p:nvGraphicFramePr>
        <p:xfrm>
          <a:off x="4416519" y="4618355"/>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124293">
                <a:tc>
                  <a:txBody>
                    <a:bodyPr/>
                    <a:lstStyle/>
                    <a:p>
                      <a:pPr marL="0" algn="l" rtl="0" eaLnBrk="1" latinLnBrk="0" hangingPunct="1"/>
                      <a:r>
                        <a:rPr lang="en-GB" sz="1100" b="1" kern="1200">
                          <a:solidFill>
                            <a:schemeClr val="lt1"/>
                          </a:solidFill>
                          <a:latin typeface="Figtree"/>
                          <a:ea typeface="+mn-ea"/>
                          <a:cs typeface="+mn-cs"/>
                        </a:rPr>
                        <a:t>Data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tc>
                  <a:txBody>
                    <a:bodyPr/>
                    <a:lstStyle/>
                    <a:p>
                      <a:pPr marL="0" algn="l" defTabSz="914400" rtl="0" eaLnBrk="1" latinLnBrk="0" hangingPunct="1"/>
                      <a:r>
                        <a:rPr lang="en-GB" sz="1100" b="1" kern="1200">
                          <a:solidFill>
                            <a:schemeClr val="lt1"/>
                          </a:solidFill>
                          <a:latin typeface="Figtree"/>
                          <a:ea typeface="+mn-ea"/>
                          <a:cs typeface="+mn-cs"/>
                        </a:rPr>
                        <a:t>Conditional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734478411"/>
                  </a:ext>
                </a:extLst>
              </a:tr>
              <a:tr h="120638">
                <a:tc gridSpan="2">
                  <a:txBody>
                    <a:bodyPr/>
                    <a:lstStyle/>
                    <a:p>
                      <a:r>
                        <a:rPr lang="en-GB" sz="1050" b="1">
                          <a:latin typeface="Figtree"/>
                        </a:rPr>
                        <a:t>Validated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sp>
        <p:nvSpPr>
          <p:cNvPr id="25" name="Rectangle 24">
            <a:extLst>
              <a:ext uri="{FF2B5EF4-FFF2-40B4-BE49-F238E27FC236}">
                <a16:creationId xmlns:a16="http://schemas.microsoft.com/office/drawing/2014/main" id="{80462715-ADFB-F17E-0522-202634A8A9B0}"/>
              </a:ext>
            </a:extLst>
          </p:cNvPr>
          <p:cNvSpPr/>
          <p:nvPr/>
        </p:nvSpPr>
        <p:spPr>
          <a:xfrm>
            <a:off x="217151" y="5667806"/>
            <a:ext cx="8485284" cy="855109"/>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56" name="Rectangle 55">
            <a:extLst>
              <a:ext uri="{FF2B5EF4-FFF2-40B4-BE49-F238E27FC236}">
                <a16:creationId xmlns:a16="http://schemas.microsoft.com/office/drawing/2014/main" id="{50F76BAE-AC51-E6DE-BFD3-1ABAC4CFA3B3}"/>
              </a:ext>
            </a:extLst>
          </p:cNvPr>
          <p:cNvSpPr/>
          <p:nvPr/>
        </p:nvSpPr>
        <p:spPr>
          <a:xfrm>
            <a:off x="218730" y="3960471"/>
            <a:ext cx="730970" cy="480873"/>
          </a:xfrm>
          <a:prstGeom prst="rect">
            <a:avLst/>
          </a:prstGeom>
          <a:solidFill>
            <a:schemeClr val="tx2">
              <a:lumMod val="10000"/>
              <a:lumOff val="9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CCS</a:t>
            </a:r>
          </a:p>
        </p:txBody>
      </p:sp>
      <p:sp>
        <p:nvSpPr>
          <p:cNvPr id="28" name="Rectangle 27">
            <a:extLst>
              <a:ext uri="{FF2B5EF4-FFF2-40B4-BE49-F238E27FC236}">
                <a16:creationId xmlns:a16="http://schemas.microsoft.com/office/drawing/2014/main" id="{68C18B62-8E63-A6B0-B956-3C54CC83EE04}"/>
              </a:ext>
            </a:extLst>
          </p:cNvPr>
          <p:cNvSpPr/>
          <p:nvPr/>
        </p:nvSpPr>
        <p:spPr>
          <a:xfrm>
            <a:off x="949698" y="6011429"/>
            <a:ext cx="7318001" cy="44298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200">
                <a:solidFill>
                  <a:schemeClr val="tx1"/>
                </a:solidFill>
                <a:latin typeface="Figtree" panose="020B0604020202020204"/>
              </a:rPr>
              <a:t>ATP receives a JWT access token with the validated information tied to the consent record. They use this JWT to request data from EDHs.</a:t>
            </a:r>
          </a:p>
        </p:txBody>
      </p:sp>
      <p:sp>
        <p:nvSpPr>
          <p:cNvPr id="27" name="Rectangle 26">
            <a:extLst>
              <a:ext uri="{FF2B5EF4-FFF2-40B4-BE49-F238E27FC236}">
                <a16:creationId xmlns:a16="http://schemas.microsoft.com/office/drawing/2014/main" id="{11DC731B-1A4D-325A-E067-CDEB7C1C3E26}"/>
              </a:ext>
            </a:extLst>
          </p:cNvPr>
          <p:cNvSpPr/>
          <p:nvPr/>
        </p:nvSpPr>
        <p:spPr>
          <a:xfrm>
            <a:off x="177861" y="5549610"/>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ATP</a:t>
            </a:r>
          </a:p>
        </p:txBody>
      </p:sp>
      <p:sp>
        <p:nvSpPr>
          <p:cNvPr id="36" name="Isosceles Triangle 35">
            <a:extLst>
              <a:ext uri="{FF2B5EF4-FFF2-40B4-BE49-F238E27FC236}">
                <a16:creationId xmlns:a16="http://schemas.microsoft.com/office/drawing/2014/main" id="{C0BFC7B4-8FAC-B0EB-4F2B-CB44E5EA3DD4}"/>
              </a:ext>
            </a:extLst>
          </p:cNvPr>
          <p:cNvSpPr/>
          <p:nvPr/>
        </p:nvSpPr>
        <p:spPr>
          <a:xfrm rot="10800000">
            <a:off x="3066392" y="5318541"/>
            <a:ext cx="2554514" cy="340577"/>
          </a:xfrm>
          <a:prstGeom prst="triangle">
            <a:avLst/>
          </a:prstGeom>
          <a:solidFill>
            <a:srgbClr val="4E95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40" name="TextBox 39">
            <a:extLst>
              <a:ext uri="{FF2B5EF4-FFF2-40B4-BE49-F238E27FC236}">
                <a16:creationId xmlns:a16="http://schemas.microsoft.com/office/drawing/2014/main" id="{7C1F5F9D-0966-444D-062D-F7B8F16D1278}"/>
              </a:ext>
            </a:extLst>
          </p:cNvPr>
          <p:cNvSpPr txBox="1"/>
          <p:nvPr/>
        </p:nvSpPr>
        <p:spPr>
          <a:xfrm>
            <a:off x="1011031" y="688274"/>
            <a:ext cx="7817915" cy="307777"/>
          </a:xfrm>
          <a:prstGeom prst="rect">
            <a:avLst/>
          </a:prstGeom>
          <a:noFill/>
        </p:spPr>
        <p:txBody>
          <a:bodyPr wrap="square" rtlCol="0">
            <a:spAutoFit/>
          </a:bodyPr>
          <a:lstStyle/>
          <a:p>
            <a:r>
              <a:rPr lang="en-GB" sz="1400" b="1">
                <a:latin typeface="Figtree" panose="020B0604020202020204"/>
              </a:rPr>
              <a:t>ATP submits a PAR, which will include two distinct blocks within the consent schema.</a:t>
            </a:r>
          </a:p>
        </p:txBody>
      </p:sp>
      <p:sp>
        <p:nvSpPr>
          <p:cNvPr id="44" name="TextBox 43">
            <a:extLst>
              <a:ext uri="{FF2B5EF4-FFF2-40B4-BE49-F238E27FC236}">
                <a16:creationId xmlns:a16="http://schemas.microsoft.com/office/drawing/2014/main" id="{D5D3E9E3-9835-71F6-1079-B4325D18109A}"/>
              </a:ext>
            </a:extLst>
          </p:cNvPr>
          <p:cNvSpPr txBox="1"/>
          <p:nvPr/>
        </p:nvSpPr>
        <p:spPr>
          <a:xfrm>
            <a:off x="1011031" y="4024190"/>
            <a:ext cx="7505699" cy="307777"/>
          </a:xfrm>
          <a:prstGeom prst="rect">
            <a:avLst/>
          </a:prstGeom>
          <a:noFill/>
        </p:spPr>
        <p:txBody>
          <a:bodyPr wrap="square" rtlCol="0">
            <a:spAutoFit/>
          </a:bodyPr>
          <a:lstStyle/>
          <a:p>
            <a:r>
              <a:rPr lang="en-GB" sz="1400" b="1">
                <a:latin typeface="Figtree" panose="020B0604020202020204"/>
              </a:rPr>
              <a:t>CCS validates and enriches the information from the PAR and creates the consent record.</a:t>
            </a:r>
          </a:p>
        </p:txBody>
      </p:sp>
      <p:sp>
        <p:nvSpPr>
          <p:cNvPr id="48" name="TextBox 47">
            <a:extLst>
              <a:ext uri="{FF2B5EF4-FFF2-40B4-BE49-F238E27FC236}">
                <a16:creationId xmlns:a16="http://schemas.microsoft.com/office/drawing/2014/main" id="{3ABF8886-277F-5041-EC08-D0F0B21BB5CA}"/>
              </a:ext>
            </a:extLst>
          </p:cNvPr>
          <p:cNvSpPr txBox="1"/>
          <p:nvPr/>
        </p:nvSpPr>
        <p:spPr>
          <a:xfrm>
            <a:off x="949699" y="5630607"/>
            <a:ext cx="6953672" cy="307777"/>
          </a:xfrm>
          <a:prstGeom prst="rect">
            <a:avLst/>
          </a:prstGeom>
          <a:noFill/>
        </p:spPr>
        <p:txBody>
          <a:bodyPr wrap="square" rtlCol="0">
            <a:spAutoFit/>
          </a:bodyPr>
          <a:lstStyle/>
          <a:p>
            <a:r>
              <a:rPr lang="en-GB" sz="1400" b="1">
                <a:latin typeface="Figtree" panose="020B0604020202020204"/>
              </a:rPr>
              <a:t>The ATP collects the JWT access token created from the consent record</a:t>
            </a:r>
          </a:p>
        </p:txBody>
      </p:sp>
      <p:sp>
        <p:nvSpPr>
          <p:cNvPr id="55" name="TextBox 54">
            <a:extLst>
              <a:ext uri="{FF2B5EF4-FFF2-40B4-BE49-F238E27FC236}">
                <a16:creationId xmlns:a16="http://schemas.microsoft.com/office/drawing/2014/main" id="{CCDF42E4-2BE4-3CD8-43B4-57AF8F54C4F7}"/>
              </a:ext>
            </a:extLst>
          </p:cNvPr>
          <p:cNvSpPr txBox="1"/>
          <p:nvPr/>
        </p:nvSpPr>
        <p:spPr>
          <a:xfrm>
            <a:off x="8921118" y="685005"/>
            <a:ext cx="3168368" cy="738664"/>
          </a:xfrm>
          <a:prstGeom prst="rect">
            <a:avLst/>
          </a:prstGeom>
          <a:noFill/>
        </p:spPr>
        <p:txBody>
          <a:bodyPr wrap="square" rtlCol="0">
            <a:spAutoFit/>
          </a:bodyPr>
          <a:lstStyle/>
          <a:p>
            <a:pPr algn="ctr"/>
            <a:r>
              <a:rPr lang="en-GB" sz="1400" b="1">
                <a:latin typeface="Figtree" panose="020B0604020202020204"/>
              </a:rPr>
              <a:t>Key point: Separation of blocks in the schema does not complicate the ecosystem</a:t>
            </a:r>
          </a:p>
        </p:txBody>
      </p:sp>
      <p:sp>
        <p:nvSpPr>
          <p:cNvPr id="57" name="TextBox 56">
            <a:extLst>
              <a:ext uri="{FF2B5EF4-FFF2-40B4-BE49-F238E27FC236}">
                <a16:creationId xmlns:a16="http://schemas.microsoft.com/office/drawing/2014/main" id="{524774D5-560E-4E18-2CBF-F959B5096B08}"/>
              </a:ext>
            </a:extLst>
          </p:cNvPr>
          <p:cNvSpPr txBox="1"/>
          <p:nvPr/>
        </p:nvSpPr>
        <p:spPr>
          <a:xfrm>
            <a:off x="9109778" y="1605410"/>
            <a:ext cx="2752309" cy="1815882"/>
          </a:xfrm>
          <a:prstGeom prst="rect">
            <a:avLst/>
          </a:prstGeom>
          <a:noFill/>
        </p:spPr>
        <p:txBody>
          <a:bodyPr wrap="square" lIns="91440" tIns="45720" rIns="91440" bIns="45720" rtlCol="0" anchor="t">
            <a:spAutoFit/>
          </a:bodyPr>
          <a:lstStyle/>
          <a:p>
            <a:r>
              <a:rPr lang="en-GB" sz="1400">
                <a:latin typeface="Figtree" panose="020B0604020202020204"/>
              </a:rPr>
              <a:t>Both blocks submitted together under one consent schema.</a:t>
            </a:r>
          </a:p>
          <a:p>
            <a:endParaRPr lang="en-GB" sz="1400">
              <a:latin typeface="Figtree" panose="020B0604020202020204"/>
            </a:endParaRPr>
          </a:p>
          <a:p>
            <a:r>
              <a:rPr lang="en-GB" sz="1400">
                <a:latin typeface="Figtree" panose="020B0604020202020204"/>
              </a:rPr>
              <a:t>There is a separation of concerns regarding consent details and data request details; both can be managed independently.</a:t>
            </a:r>
          </a:p>
        </p:txBody>
      </p:sp>
      <p:sp>
        <p:nvSpPr>
          <p:cNvPr id="59" name="TextBox 58">
            <a:extLst>
              <a:ext uri="{FF2B5EF4-FFF2-40B4-BE49-F238E27FC236}">
                <a16:creationId xmlns:a16="http://schemas.microsoft.com/office/drawing/2014/main" id="{DB2E998C-0B2C-56A8-6826-4B9250BBBD61}"/>
              </a:ext>
            </a:extLst>
          </p:cNvPr>
          <p:cNvSpPr txBox="1"/>
          <p:nvPr/>
        </p:nvSpPr>
        <p:spPr>
          <a:xfrm>
            <a:off x="9028326" y="4141301"/>
            <a:ext cx="2752309" cy="954107"/>
          </a:xfrm>
          <a:prstGeom prst="rect">
            <a:avLst/>
          </a:prstGeom>
          <a:noFill/>
        </p:spPr>
        <p:txBody>
          <a:bodyPr wrap="square" rtlCol="0">
            <a:spAutoFit/>
          </a:bodyPr>
          <a:lstStyle/>
          <a:p>
            <a:r>
              <a:rPr lang="en-GB" sz="1400">
                <a:latin typeface="Figtree" panose="020B0604020202020204"/>
              </a:rPr>
              <a:t>CCS combines both blocks into a singular consent record. This record is then represented by a JSON Web Token. </a:t>
            </a:r>
          </a:p>
        </p:txBody>
      </p:sp>
      <p:sp>
        <p:nvSpPr>
          <p:cNvPr id="61" name="TextBox 60">
            <a:extLst>
              <a:ext uri="{FF2B5EF4-FFF2-40B4-BE49-F238E27FC236}">
                <a16:creationId xmlns:a16="http://schemas.microsoft.com/office/drawing/2014/main" id="{1D040265-3184-2C19-B7BE-B3E6E3C93B78}"/>
              </a:ext>
            </a:extLst>
          </p:cNvPr>
          <p:cNvSpPr txBox="1"/>
          <p:nvPr/>
        </p:nvSpPr>
        <p:spPr>
          <a:xfrm>
            <a:off x="9028326" y="5678601"/>
            <a:ext cx="2752309" cy="738664"/>
          </a:xfrm>
          <a:prstGeom prst="rect">
            <a:avLst/>
          </a:prstGeom>
          <a:noFill/>
        </p:spPr>
        <p:txBody>
          <a:bodyPr wrap="square" rtlCol="0">
            <a:spAutoFit/>
          </a:bodyPr>
          <a:lstStyle/>
          <a:p>
            <a:r>
              <a:rPr lang="en-GB" sz="1400">
                <a:latin typeface="Figtree" panose="020B0604020202020204"/>
              </a:rPr>
              <a:t>The ATP still provides a singular token to the EDH who validates it together</a:t>
            </a:r>
          </a:p>
        </p:txBody>
      </p:sp>
      <p:cxnSp>
        <p:nvCxnSpPr>
          <p:cNvPr id="63" name="Straight Arrow Connector 62">
            <a:extLst>
              <a:ext uri="{FF2B5EF4-FFF2-40B4-BE49-F238E27FC236}">
                <a16:creationId xmlns:a16="http://schemas.microsoft.com/office/drawing/2014/main" id="{72773D89-985A-C2D4-5F68-BCFEF43CE35D}"/>
              </a:ext>
            </a:extLst>
          </p:cNvPr>
          <p:cNvCxnSpPr>
            <a:stCxn id="60" idx="3"/>
          </p:cNvCxnSpPr>
          <p:nvPr/>
        </p:nvCxnSpPr>
        <p:spPr>
          <a:xfrm flipV="1">
            <a:off x="8724901" y="2241242"/>
            <a:ext cx="333513"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C4C9B6DC-F211-D277-FA5B-F330E12D16F2}"/>
              </a:ext>
            </a:extLst>
          </p:cNvPr>
          <p:cNvCxnSpPr/>
          <p:nvPr/>
        </p:nvCxnSpPr>
        <p:spPr>
          <a:xfrm flipV="1">
            <a:off x="8720002" y="4635047"/>
            <a:ext cx="333513"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A83EA40C-6565-43A1-8FCD-6643C30D8F4E}"/>
              </a:ext>
            </a:extLst>
          </p:cNvPr>
          <p:cNvCxnSpPr/>
          <p:nvPr/>
        </p:nvCxnSpPr>
        <p:spPr>
          <a:xfrm flipV="1">
            <a:off x="8720002" y="6037867"/>
            <a:ext cx="333513"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D174431B-78B7-3396-3212-069CB3EE8C96}"/>
              </a:ext>
            </a:extLst>
          </p:cNvPr>
          <p:cNvCxnSpPr/>
          <p:nvPr/>
        </p:nvCxnSpPr>
        <p:spPr>
          <a:xfrm>
            <a:off x="9161144" y="1504923"/>
            <a:ext cx="2649579"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5191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F4304-4D5D-277D-6EB5-62C76F792AC5}"/>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29BF318C-C5A8-5EDC-539F-0DA08FF6F39A}"/>
              </a:ext>
            </a:extLst>
          </p:cNvPr>
          <p:cNvSpPr/>
          <p:nvPr/>
        </p:nvSpPr>
        <p:spPr>
          <a:xfrm>
            <a:off x="8886826" y="2289175"/>
            <a:ext cx="3213100" cy="1206500"/>
          </a:xfrm>
          <a:prstGeom prst="rect">
            <a:avLst/>
          </a:prstGeom>
          <a:solidFill>
            <a:schemeClr val="bg1">
              <a:lumMod val="9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latin typeface="Figtree" panose="020B0604020202020204"/>
            </a:endParaRPr>
          </a:p>
        </p:txBody>
      </p:sp>
      <p:sp>
        <p:nvSpPr>
          <p:cNvPr id="5" name="Title 4">
            <a:extLst>
              <a:ext uri="{FF2B5EF4-FFF2-40B4-BE49-F238E27FC236}">
                <a16:creationId xmlns:a16="http://schemas.microsoft.com/office/drawing/2014/main" id="{EBF09832-E5FC-3359-3E2B-EFD8EB64D09B}"/>
              </a:ext>
            </a:extLst>
          </p:cNvPr>
          <p:cNvSpPr>
            <a:spLocks noGrp="1"/>
          </p:cNvSpPr>
          <p:nvPr>
            <p:ph type="title"/>
          </p:nvPr>
        </p:nvSpPr>
        <p:spPr>
          <a:xfrm>
            <a:off x="168278" y="335927"/>
            <a:ext cx="11792074" cy="577352"/>
          </a:xfrm>
        </p:spPr>
        <p:txBody>
          <a:bodyPr/>
          <a:lstStyle/>
          <a:p>
            <a:r>
              <a:rPr lang="en-GB" sz="2800">
                <a:latin typeface="Figtree"/>
              </a:rPr>
              <a:t>Working Position: We are proposing to segment the consent fields from the data-specific fields</a:t>
            </a:r>
          </a:p>
        </p:txBody>
      </p:sp>
      <p:sp>
        <p:nvSpPr>
          <p:cNvPr id="3" name="Rectangle 2">
            <a:extLst>
              <a:ext uri="{FF2B5EF4-FFF2-40B4-BE49-F238E27FC236}">
                <a16:creationId xmlns:a16="http://schemas.microsoft.com/office/drawing/2014/main" id="{2725496E-5C72-E9F6-F7A0-65A08EE79909}"/>
              </a:ext>
            </a:extLst>
          </p:cNvPr>
          <p:cNvSpPr/>
          <p:nvPr/>
        </p:nvSpPr>
        <p:spPr>
          <a:xfrm>
            <a:off x="3314701" y="2289175"/>
            <a:ext cx="5397500" cy="1206500"/>
          </a:xfrm>
          <a:prstGeom prst="rect">
            <a:avLst/>
          </a:prstGeom>
          <a:solidFill>
            <a:srgbClr val="4D38F5"/>
          </a:solidFill>
        </p:spPr>
        <p:style>
          <a:lnRef idx="1">
            <a:schemeClr val="accent4"/>
          </a:lnRef>
          <a:fillRef idx="2">
            <a:schemeClr val="accent4"/>
          </a:fillRef>
          <a:effectRef idx="1">
            <a:schemeClr val="accent4"/>
          </a:effectRef>
          <a:fontRef idx="minor">
            <a:schemeClr val="dk1"/>
          </a:fontRef>
        </p:style>
        <p:txBody>
          <a:bodyPr lIns="91440" tIns="45720" rIns="91440" bIns="45720" rtlCol="0" anchor="t" anchorCtr="0"/>
          <a:lstStyle/>
          <a:p>
            <a:r>
              <a:rPr lang="en-GB" sz="1200" b="1">
                <a:solidFill>
                  <a:schemeClr val="bg1"/>
                </a:solidFill>
                <a:latin typeface="Figtree" panose="020B0604020202020204"/>
              </a:rPr>
              <a:t>Segmenting Consent Block from the Data Block:</a:t>
            </a:r>
          </a:p>
          <a:p>
            <a:r>
              <a:rPr lang="en-GB" sz="1100">
                <a:solidFill>
                  <a:schemeClr val="bg1"/>
                </a:solidFill>
                <a:latin typeface="Figtree" panose="020B0604020202020204"/>
              </a:rPr>
              <a:t>Our working position is that segmenting the blocks will make it easier in the future to bring in new services based on new types. When a certain type is selected by the ATP, the</a:t>
            </a:r>
            <a:r>
              <a:rPr lang="en-US" sz="1100">
                <a:solidFill>
                  <a:schemeClr val="bg1"/>
                </a:solidFill>
                <a:latin typeface="Figtree" panose="020B0604020202020204"/>
              </a:rPr>
              <a:t> fields beneath that type are triggered and form the basis for</a:t>
            </a:r>
            <a:r>
              <a:rPr lang="en-GB" sz="1100">
                <a:solidFill>
                  <a:schemeClr val="bg1"/>
                </a:solidFill>
                <a:latin typeface="Figtree" panose="020B0604020202020204"/>
              </a:rPr>
              <a:t> the rest of the request requirements beyond the consent authorisation details.</a:t>
            </a:r>
          </a:p>
        </p:txBody>
      </p:sp>
      <p:sp>
        <p:nvSpPr>
          <p:cNvPr id="4" name="TextBox 3">
            <a:extLst>
              <a:ext uri="{FF2B5EF4-FFF2-40B4-BE49-F238E27FC236}">
                <a16:creationId xmlns:a16="http://schemas.microsoft.com/office/drawing/2014/main" id="{BC5C66D5-7E07-5682-7BE0-50BFC0008208}"/>
              </a:ext>
            </a:extLst>
          </p:cNvPr>
          <p:cNvSpPr txBox="1"/>
          <p:nvPr/>
        </p:nvSpPr>
        <p:spPr>
          <a:xfrm>
            <a:off x="1203324" y="1926193"/>
            <a:ext cx="2638425" cy="369332"/>
          </a:xfrm>
          <a:prstGeom prst="rect">
            <a:avLst/>
          </a:prstGeom>
          <a:noFill/>
        </p:spPr>
        <p:txBody>
          <a:bodyPr wrap="square" rtlCol="0">
            <a:spAutoFit/>
          </a:bodyPr>
          <a:lstStyle/>
          <a:p>
            <a:r>
              <a:rPr lang="en-GB">
                <a:latin typeface="Figtree" panose="020B0604020202020204"/>
              </a:rPr>
              <a:t>Challenge</a:t>
            </a:r>
          </a:p>
        </p:txBody>
      </p:sp>
      <p:sp>
        <p:nvSpPr>
          <p:cNvPr id="6" name="TextBox 5">
            <a:extLst>
              <a:ext uri="{FF2B5EF4-FFF2-40B4-BE49-F238E27FC236}">
                <a16:creationId xmlns:a16="http://schemas.microsoft.com/office/drawing/2014/main" id="{AACF548B-6472-354A-9A8F-5EC7621E9A08}"/>
              </a:ext>
            </a:extLst>
          </p:cNvPr>
          <p:cNvSpPr txBox="1"/>
          <p:nvPr/>
        </p:nvSpPr>
        <p:spPr>
          <a:xfrm>
            <a:off x="4694235" y="1932543"/>
            <a:ext cx="2638425" cy="369332"/>
          </a:xfrm>
          <a:prstGeom prst="rect">
            <a:avLst/>
          </a:prstGeom>
          <a:noFill/>
        </p:spPr>
        <p:txBody>
          <a:bodyPr wrap="square" rtlCol="0">
            <a:spAutoFit/>
          </a:bodyPr>
          <a:lstStyle/>
          <a:p>
            <a:r>
              <a:rPr lang="en-GB">
                <a:latin typeface="Figtree" panose="020B0604020202020204"/>
              </a:rPr>
              <a:t>Proposed solution</a:t>
            </a:r>
          </a:p>
        </p:txBody>
      </p:sp>
      <p:grpSp>
        <p:nvGrpSpPr>
          <p:cNvPr id="9" name="Group 8">
            <a:extLst>
              <a:ext uri="{FF2B5EF4-FFF2-40B4-BE49-F238E27FC236}">
                <a16:creationId xmlns:a16="http://schemas.microsoft.com/office/drawing/2014/main" id="{F29498EA-D1D8-04B4-4105-5E5345F8A7CE}"/>
              </a:ext>
            </a:extLst>
          </p:cNvPr>
          <p:cNvGrpSpPr/>
          <p:nvPr/>
        </p:nvGrpSpPr>
        <p:grpSpPr>
          <a:xfrm>
            <a:off x="587376" y="2289176"/>
            <a:ext cx="2505074" cy="1206500"/>
            <a:chOff x="587376" y="1841500"/>
            <a:chExt cx="3314700" cy="990600"/>
          </a:xfrm>
        </p:grpSpPr>
        <p:sp>
          <p:nvSpPr>
            <p:cNvPr id="2" name="Rectangle 1">
              <a:extLst>
                <a:ext uri="{FF2B5EF4-FFF2-40B4-BE49-F238E27FC236}">
                  <a16:creationId xmlns:a16="http://schemas.microsoft.com/office/drawing/2014/main" id="{53AD00B6-950C-3634-1423-AA5DFFB25F50}"/>
                </a:ext>
              </a:extLst>
            </p:cNvPr>
            <p:cNvSpPr/>
            <p:nvPr/>
          </p:nvSpPr>
          <p:spPr>
            <a:xfrm>
              <a:off x="587376" y="1841500"/>
              <a:ext cx="3314700" cy="990600"/>
            </a:xfrm>
            <a:prstGeom prst="rect">
              <a:avLst/>
            </a:prstGeom>
            <a:solidFill>
              <a:schemeClr val="bg2">
                <a:lumMod val="25000"/>
              </a:schemeClr>
            </a:solidFill>
            <a:ln>
              <a:solidFill>
                <a:schemeClr val="tx2">
                  <a:lumMod val="25000"/>
                  <a:lumOff val="75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sz="1600">
                <a:latin typeface="Figtree" panose="020B0604020202020204"/>
              </a:endParaRPr>
            </a:p>
          </p:txBody>
        </p:sp>
        <p:sp>
          <p:nvSpPr>
            <p:cNvPr id="7" name="TextBox 6">
              <a:extLst>
                <a:ext uri="{FF2B5EF4-FFF2-40B4-BE49-F238E27FC236}">
                  <a16:creationId xmlns:a16="http://schemas.microsoft.com/office/drawing/2014/main" id="{FCA95E49-24A3-F5FE-4484-1EB2E36C9794}"/>
                </a:ext>
              </a:extLst>
            </p:cNvPr>
            <p:cNvSpPr txBox="1"/>
            <p:nvPr/>
          </p:nvSpPr>
          <p:spPr>
            <a:xfrm>
              <a:off x="693738" y="1900486"/>
              <a:ext cx="3101977" cy="682292"/>
            </a:xfrm>
            <a:prstGeom prst="rect">
              <a:avLst/>
            </a:prstGeom>
            <a:noFill/>
          </p:spPr>
          <p:txBody>
            <a:bodyPr wrap="square" lIns="91440" tIns="45720" rIns="91440" bIns="45720" rtlCol="0" anchor="t">
              <a:spAutoFit/>
            </a:bodyPr>
            <a:lstStyle/>
            <a:p>
              <a:r>
                <a:rPr lang="en-GB" sz="1200">
                  <a:solidFill>
                    <a:schemeClr val="bg1"/>
                  </a:solidFill>
                  <a:latin typeface="Figtree" panose="020B0604020202020204"/>
                </a:rPr>
                <a:t>Over time, CCS will need to be flexible to bring in additional data services; the schema should be designed to do this logically.</a:t>
              </a:r>
            </a:p>
          </p:txBody>
        </p:sp>
      </p:grpSp>
      <p:sp>
        <p:nvSpPr>
          <p:cNvPr id="8" name="TextBox 7">
            <a:extLst>
              <a:ext uri="{FF2B5EF4-FFF2-40B4-BE49-F238E27FC236}">
                <a16:creationId xmlns:a16="http://schemas.microsoft.com/office/drawing/2014/main" id="{F06C2473-665F-14D3-5E27-D3CB86B25E11}"/>
              </a:ext>
            </a:extLst>
          </p:cNvPr>
          <p:cNvSpPr txBox="1"/>
          <p:nvPr/>
        </p:nvSpPr>
        <p:spPr>
          <a:xfrm>
            <a:off x="9235198" y="1894978"/>
            <a:ext cx="2638425" cy="369332"/>
          </a:xfrm>
          <a:prstGeom prst="rect">
            <a:avLst/>
          </a:prstGeom>
          <a:noFill/>
        </p:spPr>
        <p:txBody>
          <a:bodyPr wrap="square" rtlCol="0">
            <a:spAutoFit/>
          </a:bodyPr>
          <a:lstStyle/>
          <a:p>
            <a:r>
              <a:rPr lang="en-GB">
                <a:latin typeface="Figtree" panose="020B0604020202020204"/>
              </a:rPr>
              <a:t>Other considerations</a:t>
            </a:r>
          </a:p>
        </p:txBody>
      </p:sp>
      <p:sp>
        <p:nvSpPr>
          <p:cNvPr id="18" name="TextBox 17">
            <a:extLst>
              <a:ext uri="{FF2B5EF4-FFF2-40B4-BE49-F238E27FC236}">
                <a16:creationId xmlns:a16="http://schemas.microsoft.com/office/drawing/2014/main" id="{F0FC6682-3771-48FF-34F2-803402A5CB4E}"/>
              </a:ext>
            </a:extLst>
          </p:cNvPr>
          <p:cNvSpPr txBox="1"/>
          <p:nvPr/>
        </p:nvSpPr>
        <p:spPr>
          <a:xfrm>
            <a:off x="8934452" y="2301875"/>
            <a:ext cx="3101976" cy="1384995"/>
          </a:xfrm>
          <a:prstGeom prst="rect">
            <a:avLst/>
          </a:prstGeom>
          <a:noFill/>
        </p:spPr>
        <p:txBody>
          <a:bodyPr wrap="square" rtlCol="0">
            <a:spAutoFit/>
          </a:bodyPr>
          <a:lstStyle/>
          <a:p>
            <a:r>
              <a:rPr lang="en-GB" sz="1200" b="1">
                <a:latin typeface="Figtree" panose="020B0604020202020204"/>
              </a:rPr>
              <a:t>1. Adding new types will still be subject to a Cat 2 change as they will be breaking changes. </a:t>
            </a:r>
          </a:p>
          <a:p>
            <a:r>
              <a:rPr lang="en-GB" sz="1200">
                <a:latin typeface="Figtree" panose="020B0604020202020204"/>
              </a:rPr>
              <a:t>The conditional fields still functionally form part of the consent schema and so will be defined in a Cat 2 document. </a:t>
            </a:r>
            <a:endParaRPr lang="en-GB" sz="1200" b="1">
              <a:latin typeface="Figtree" panose="020B0604020202020204"/>
            </a:endParaRPr>
          </a:p>
          <a:p>
            <a:endParaRPr lang="en-GB" sz="1200" b="1">
              <a:latin typeface="Figtree" panose="020B0604020202020204"/>
            </a:endParaRPr>
          </a:p>
        </p:txBody>
      </p:sp>
      <p:sp>
        <p:nvSpPr>
          <p:cNvPr id="39" name="TextBox 38">
            <a:extLst>
              <a:ext uri="{FF2B5EF4-FFF2-40B4-BE49-F238E27FC236}">
                <a16:creationId xmlns:a16="http://schemas.microsoft.com/office/drawing/2014/main" id="{EDF0D478-6063-CADC-3236-68261BDC2781}"/>
              </a:ext>
            </a:extLst>
          </p:cNvPr>
          <p:cNvSpPr txBox="1"/>
          <p:nvPr/>
        </p:nvSpPr>
        <p:spPr>
          <a:xfrm>
            <a:off x="153270" y="1051349"/>
            <a:ext cx="11720353" cy="523220"/>
          </a:xfrm>
          <a:prstGeom prst="rect">
            <a:avLst/>
          </a:prstGeom>
          <a:noFill/>
        </p:spPr>
        <p:txBody>
          <a:bodyPr wrap="square" rtlCol="0">
            <a:spAutoFit/>
          </a:bodyPr>
          <a:lstStyle/>
          <a:p>
            <a:r>
              <a:rPr lang="en-GB" sz="1400">
                <a:latin typeface="Figtree" panose="020B0604020202020204"/>
              </a:rPr>
              <a:t>To future-proof CCS and make it simpler to bring in new data </a:t>
            </a:r>
            <a:r>
              <a:rPr lang="en-GB" sz="1400" i="1">
                <a:latin typeface="Figtree" panose="020B0604020202020204"/>
              </a:rPr>
              <a:t>types </a:t>
            </a:r>
            <a:r>
              <a:rPr lang="en-GB" sz="1400">
                <a:latin typeface="Figtree" panose="020B0604020202020204"/>
              </a:rPr>
              <a:t>over time, we are intending to split the schema into blocks, with one covering the consent details (who, what, how long) and the other covering everything related to the specific use-case of that type.</a:t>
            </a:r>
          </a:p>
        </p:txBody>
      </p:sp>
      <p:grpSp>
        <p:nvGrpSpPr>
          <p:cNvPr id="42" name="Group 41">
            <a:extLst>
              <a:ext uri="{FF2B5EF4-FFF2-40B4-BE49-F238E27FC236}">
                <a16:creationId xmlns:a16="http://schemas.microsoft.com/office/drawing/2014/main" id="{467B1662-F85D-5065-AB26-787F4F27F830}"/>
              </a:ext>
            </a:extLst>
          </p:cNvPr>
          <p:cNvGrpSpPr/>
          <p:nvPr/>
        </p:nvGrpSpPr>
        <p:grpSpPr>
          <a:xfrm>
            <a:off x="676880" y="3917217"/>
            <a:ext cx="582939" cy="582938"/>
            <a:chOff x="5769740" y="742949"/>
            <a:chExt cx="914400" cy="914400"/>
          </a:xfrm>
        </p:grpSpPr>
        <p:pic>
          <p:nvPicPr>
            <p:cNvPr id="43" name="Graphic 42" descr="Paper outline">
              <a:extLst>
                <a:ext uri="{FF2B5EF4-FFF2-40B4-BE49-F238E27FC236}">
                  <a16:creationId xmlns:a16="http://schemas.microsoft.com/office/drawing/2014/main" id="{7E23C4AE-A2DD-5F6F-D0C0-C8887AA23C1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69740" y="742949"/>
              <a:ext cx="914400" cy="914400"/>
            </a:xfrm>
            <a:prstGeom prst="rect">
              <a:avLst/>
            </a:prstGeom>
          </p:spPr>
        </p:pic>
        <p:cxnSp>
          <p:nvCxnSpPr>
            <p:cNvPr id="55" name="Straight Connector 54">
              <a:extLst>
                <a:ext uri="{FF2B5EF4-FFF2-40B4-BE49-F238E27FC236}">
                  <a16:creationId xmlns:a16="http://schemas.microsoft.com/office/drawing/2014/main" id="{9A22B0B8-5553-B530-7F3D-6B6FF06103D7}"/>
                </a:ext>
              </a:extLst>
            </p:cNvPr>
            <p:cNvCxnSpPr>
              <a:cxnSpLocks/>
            </p:cNvCxnSpPr>
            <p:nvPr/>
          </p:nvCxnSpPr>
          <p:spPr>
            <a:xfrm>
              <a:off x="6071428" y="1155535"/>
              <a:ext cx="298457" cy="9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7180261D-E919-9EC2-7AA8-8A5F438914F7}"/>
                </a:ext>
              </a:extLst>
            </p:cNvPr>
            <p:cNvCxnSpPr/>
            <p:nvPr/>
          </p:nvCxnSpPr>
          <p:spPr>
            <a:xfrm>
              <a:off x="6077711" y="1278417"/>
              <a:ext cx="298457" cy="993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87E5865-36B9-9333-0D9E-A96F875EAA65}"/>
                </a:ext>
              </a:extLst>
            </p:cNvPr>
            <p:cNvCxnSpPr/>
            <p:nvPr/>
          </p:nvCxnSpPr>
          <p:spPr>
            <a:xfrm>
              <a:off x="6091609" y="1418800"/>
              <a:ext cx="298457" cy="993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61" name="Group 60">
            <a:extLst>
              <a:ext uri="{FF2B5EF4-FFF2-40B4-BE49-F238E27FC236}">
                <a16:creationId xmlns:a16="http://schemas.microsoft.com/office/drawing/2014/main" id="{26620DAA-A09B-9BD9-427A-2518F7447D8B}"/>
              </a:ext>
            </a:extLst>
          </p:cNvPr>
          <p:cNvGrpSpPr/>
          <p:nvPr/>
        </p:nvGrpSpPr>
        <p:grpSpPr>
          <a:xfrm>
            <a:off x="796502" y="5699831"/>
            <a:ext cx="525952" cy="319219"/>
            <a:chOff x="5769740" y="-74541"/>
            <a:chExt cx="914400" cy="533099"/>
          </a:xfrm>
          <a:solidFill>
            <a:schemeClr val="bg1"/>
          </a:solidFill>
        </p:grpSpPr>
        <p:pic>
          <p:nvPicPr>
            <p:cNvPr id="63" name="Graphic 62" descr="Paper outline">
              <a:extLst>
                <a:ext uri="{FF2B5EF4-FFF2-40B4-BE49-F238E27FC236}">
                  <a16:creationId xmlns:a16="http://schemas.microsoft.com/office/drawing/2014/main" id="{FC67DBDD-A087-76E2-2375-A9C2F275A9C1}"/>
                </a:ext>
              </a:extLst>
            </p:cNvPr>
            <p:cNvPicPr>
              <a:picLocks noChangeAspect="1"/>
            </p:cNvPicPr>
            <p:nvPr/>
          </p:nvPicPr>
          <p:blipFill>
            <a:blip>
              <a:extLst>
                <a:ext uri="{96DAC541-7B7A-43D3-8B79-37D633B846F1}">
                  <asvg:svgBlip xmlns:asvg="http://schemas.microsoft.com/office/drawing/2016/SVG/main" r:embed="rId3"/>
                </a:ext>
              </a:extLst>
            </a:blip>
            <a:srcRect b="42121"/>
            <a:stretch>
              <a:fillRect/>
            </a:stretch>
          </p:blipFill>
          <p:spPr>
            <a:xfrm>
              <a:off x="5769740" y="-74541"/>
              <a:ext cx="914400" cy="529245"/>
            </a:xfrm>
            <a:prstGeom prst="rect">
              <a:avLst/>
            </a:prstGeom>
          </p:spPr>
        </p:pic>
        <p:cxnSp>
          <p:nvCxnSpPr>
            <p:cNvPr id="65" name="Straight Connector 64">
              <a:extLst>
                <a:ext uri="{FF2B5EF4-FFF2-40B4-BE49-F238E27FC236}">
                  <a16:creationId xmlns:a16="http://schemas.microsoft.com/office/drawing/2014/main" id="{2C27159E-53AD-0868-2ACF-592982ADDF4F}"/>
                </a:ext>
              </a:extLst>
            </p:cNvPr>
            <p:cNvCxnSpPr/>
            <p:nvPr/>
          </p:nvCxnSpPr>
          <p:spPr>
            <a:xfrm>
              <a:off x="6077710" y="319309"/>
              <a:ext cx="298457" cy="993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445AB665-FB80-6C48-594A-4D6984C33750}"/>
                </a:ext>
              </a:extLst>
            </p:cNvPr>
            <p:cNvCxnSpPr/>
            <p:nvPr/>
          </p:nvCxnSpPr>
          <p:spPr>
            <a:xfrm>
              <a:off x="5943600" y="458558"/>
              <a:ext cx="565150" cy="0"/>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grpSp>
      <p:grpSp>
        <p:nvGrpSpPr>
          <p:cNvPr id="69" name="Group 68">
            <a:extLst>
              <a:ext uri="{FF2B5EF4-FFF2-40B4-BE49-F238E27FC236}">
                <a16:creationId xmlns:a16="http://schemas.microsoft.com/office/drawing/2014/main" id="{549AAF8A-EF54-B980-E863-824CF40B0CCF}"/>
              </a:ext>
            </a:extLst>
          </p:cNvPr>
          <p:cNvGrpSpPr/>
          <p:nvPr/>
        </p:nvGrpSpPr>
        <p:grpSpPr>
          <a:xfrm>
            <a:off x="476099" y="5028961"/>
            <a:ext cx="582939" cy="582938"/>
            <a:chOff x="5769740" y="742949"/>
            <a:chExt cx="914400" cy="914400"/>
          </a:xfrm>
        </p:grpSpPr>
        <p:pic>
          <p:nvPicPr>
            <p:cNvPr id="76" name="Graphic 75" descr="Paper outline">
              <a:extLst>
                <a:ext uri="{FF2B5EF4-FFF2-40B4-BE49-F238E27FC236}">
                  <a16:creationId xmlns:a16="http://schemas.microsoft.com/office/drawing/2014/main" id="{7C0DB02F-B89D-9941-4A0D-255F7BF45CD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69740" y="742949"/>
              <a:ext cx="914400" cy="914400"/>
            </a:xfrm>
            <a:prstGeom prst="rect">
              <a:avLst/>
            </a:prstGeom>
          </p:spPr>
        </p:pic>
        <p:cxnSp>
          <p:nvCxnSpPr>
            <p:cNvPr id="81" name="Straight Connector 80">
              <a:extLst>
                <a:ext uri="{FF2B5EF4-FFF2-40B4-BE49-F238E27FC236}">
                  <a16:creationId xmlns:a16="http://schemas.microsoft.com/office/drawing/2014/main" id="{54F3558C-B0C8-D291-FDBF-68228E7772C6}"/>
                </a:ext>
              </a:extLst>
            </p:cNvPr>
            <p:cNvCxnSpPr>
              <a:cxnSpLocks/>
            </p:cNvCxnSpPr>
            <p:nvPr/>
          </p:nvCxnSpPr>
          <p:spPr>
            <a:xfrm>
              <a:off x="6071428" y="1155535"/>
              <a:ext cx="298457" cy="9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B95F0277-C36B-499D-5C16-7D5C93552334}"/>
                </a:ext>
              </a:extLst>
            </p:cNvPr>
            <p:cNvCxnSpPr/>
            <p:nvPr/>
          </p:nvCxnSpPr>
          <p:spPr>
            <a:xfrm>
              <a:off x="6092064" y="1356793"/>
              <a:ext cx="298457" cy="992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85" name="Connector: Elbow 84">
            <a:extLst>
              <a:ext uri="{FF2B5EF4-FFF2-40B4-BE49-F238E27FC236}">
                <a16:creationId xmlns:a16="http://schemas.microsoft.com/office/drawing/2014/main" id="{0EBB6AE4-798B-6811-872D-56A4AEECF89E}"/>
              </a:ext>
            </a:extLst>
          </p:cNvPr>
          <p:cNvCxnSpPr>
            <a:cxnSpLocks/>
          </p:cNvCxnSpPr>
          <p:nvPr/>
        </p:nvCxnSpPr>
        <p:spPr>
          <a:xfrm rot="16200000" flipH="1">
            <a:off x="578088" y="5218442"/>
            <a:ext cx="670870" cy="291909"/>
          </a:xfrm>
          <a:prstGeom prst="bentConnector3">
            <a:avLst>
              <a:gd name="adj1" fmla="val -34075"/>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FCAA038D-AC8D-B971-914E-7A73CE2A521D}"/>
              </a:ext>
            </a:extLst>
          </p:cNvPr>
          <p:cNvCxnSpPr/>
          <p:nvPr/>
        </p:nvCxnSpPr>
        <p:spPr>
          <a:xfrm flipV="1">
            <a:off x="168278" y="3686870"/>
            <a:ext cx="11868150" cy="0"/>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EB083560-0A0F-FA55-6BB4-CFEBB5E5C5E2}"/>
              </a:ext>
            </a:extLst>
          </p:cNvPr>
          <p:cNvSpPr txBox="1"/>
          <p:nvPr/>
        </p:nvSpPr>
        <p:spPr>
          <a:xfrm>
            <a:off x="1482070" y="3766596"/>
            <a:ext cx="8202843" cy="369332"/>
          </a:xfrm>
          <a:prstGeom prst="rect">
            <a:avLst/>
          </a:prstGeom>
          <a:noFill/>
        </p:spPr>
        <p:txBody>
          <a:bodyPr wrap="square" lIns="91440" tIns="45720" rIns="91440" bIns="45720" rtlCol="0" anchor="t">
            <a:spAutoFit/>
          </a:bodyPr>
          <a:lstStyle/>
          <a:p>
            <a:r>
              <a:rPr lang="en-GB">
                <a:latin typeface="Figtree" panose="020B0604020202020204"/>
              </a:rPr>
              <a:t>Previous design: Combined consent and data blocks</a:t>
            </a:r>
          </a:p>
        </p:txBody>
      </p:sp>
      <p:pic>
        <p:nvPicPr>
          <p:cNvPr id="89" name="Graphic 88" descr="Badge Unfollow with solid fill">
            <a:extLst>
              <a:ext uri="{FF2B5EF4-FFF2-40B4-BE49-F238E27FC236}">
                <a16:creationId xmlns:a16="http://schemas.microsoft.com/office/drawing/2014/main" id="{39BF665D-88FE-854E-1948-E3A51C4B36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52134" y="4098676"/>
            <a:ext cx="402450" cy="402450"/>
          </a:xfrm>
          <a:prstGeom prst="rect">
            <a:avLst/>
          </a:prstGeom>
        </p:spPr>
      </p:pic>
      <p:sp>
        <p:nvSpPr>
          <p:cNvPr id="94" name="TextBox 93">
            <a:extLst>
              <a:ext uri="{FF2B5EF4-FFF2-40B4-BE49-F238E27FC236}">
                <a16:creationId xmlns:a16="http://schemas.microsoft.com/office/drawing/2014/main" id="{CF7823A9-D829-2652-564B-E404CBA878A7}"/>
              </a:ext>
            </a:extLst>
          </p:cNvPr>
          <p:cNvSpPr txBox="1"/>
          <p:nvPr/>
        </p:nvSpPr>
        <p:spPr>
          <a:xfrm>
            <a:off x="2084965" y="4063200"/>
            <a:ext cx="4440957" cy="430887"/>
          </a:xfrm>
          <a:prstGeom prst="rect">
            <a:avLst/>
          </a:prstGeom>
          <a:noFill/>
        </p:spPr>
        <p:txBody>
          <a:bodyPr wrap="square" rtlCol="0">
            <a:spAutoFit/>
          </a:bodyPr>
          <a:lstStyle/>
          <a:p>
            <a:r>
              <a:rPr lang="en-GB" sz="1100">
                <a:latin typeface="Figtree" panose="020B0604020202020204"/>
              </a:rPr>
              <a:t>Poor long-term extensibility as every new asset/service type would mean impacting both consent and data aspects (one block)</a:t>
            </a:r>
          </a:p>
        </p:txBody>
      </p:sp>
      <p:pic>
        <p:nvPicPr>
          <p:cNvPr id="95" name="Graphic 94" descr="Badge Unfollow with solid fill">
            <a:extLst>
              <a:ext uri="{FF2B5EF4-FFF2-40B4-BE49-F238E27FC236}">
                <a16:creationId xmlns:a16="http://schemas.microsoft.com/office/drawing/2014/main" id="{A8EE0F81-F161-56CD-95F6-FDAEFB4CCF8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52134" y="4560341"/>
            <a:ext cx="402450" cy="402450"/>
          </a:xfrm>
          <a:prstGeom prst="rect">
            <a:avLst/>
          </a:prstGeom>
        </p:spPr>
      </p:pic>
      <p:sp>
        <p:nvSpPr>
          <p:cNvPr id="96" name="TextBox 95">
            <a:extLst>
              <a:ext uri="{FF2B5EF4-FFF2-40B4-BE49-F238E27FC236}">
                <a16:creationId xmlns:a16="http://schemas.microsoft.com/office/drawing/2014/main" id="{A9CDABA1-EDB4-F507-4A8B-07A1BB52E651}"/>
              </a:ext>
            </a:extLst>
          </p:cNvPr>
          <p:cNvSpPr txBox="1"/>
          <p:nvPr/>
        </p:nvSpPr>
        <p:spPr>
          <a:xfrm>
            <a:off x="2084965" y="4501126"/>
            <a:ext cx="4440957" cy="600164"/>
          </a:xfrm>
          <a:prstGeom prst="rect">
            <a:avLst/>
          </a:prstGeom>
          <a:noFill/>
        </p:spPr>
        <p:txBody>
          <a:bodyPr wrap="square" rtlCol="0">
            <a:spAutoFit/>
          </a:bodyPr>
          <a:lstStyle/>
          <a:p>
            <a:r>
              <a:rPr lang="en-GB" sz="1100">
                <a:latin typeface="Figtree" panose="020B0604020202020204"/>
              </a:rPr>
              <a:t>Inevitable schema growth mean it will be harder to understand the interlinking logic; many conditional fields will be created over time that would need to be tracked)</a:t>
            </a:r>
          </a:p>
        </p:txBody>
      </p:sp>
      <p:pic>
        <p:nvPicPr>
          <p:cNvPr id="97" name="Graphic 96" descr="Badge Follow with solid fill">
            <a:extLst>
              <a:ext uri="{FF2B5EF4-FFF2-40B4-BE49-F238E27FC236}">
                <a16:creationId xmlns:a16="http://schemas.microsoft.com/office/drawing/2014/main" id="{7AF76909-A19F-3804-47B5-E81B8323E47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27358" y="4086239"/>
            <a:ext cx="402450" cy="402450"/>
          </a:xfrm>
          <a:prstGeom prst="rect">
            <a:avLst/>
          </a:prstGeom>
        </p:spPr>
      </p:pic>
      <p:sp>
        <p:nvSpPr>
          <p:cNvPr id="98" name="TextBox 97">
            <a:extLst>
              <a:ext uri="{FF2B5EF4-FFF2-40B4-BE49-F238E27FC236}">
                <a16:creationId xmlns:a16="http://schemas.microsoft.com/office/drawing/2014/main" id="{C25C7EBB-4639-834C-2E34-6404E0FB82F7}"/>
              </a:ext>
            </a:extLst>
          </p:cNvPr>
          <p:cNvSpPr txBox="1"/>
          <p:nvPr/>
        </p:nvSpPr>
        <p:spPr>
          <a:xfrm>
            <a:off x="7332659" y="4155971"/>
            <a:ext cx="4440957" cy="261610"/>
          </a:xfrm>
          <a:prstGeom prst="rect">
            <a:avLst/>
          </a:prstGeom>
          <a:noFill/>
        </p:spPr>
        <p:txBody>
          <a:bodyPr wrap="square" rtlCol="0">
            <a:spAutoFit/>
          </a:bodyPr>
          <a:lstStyle/>
          <a:p>
            <a:r>
              <a:rPr lang="en-GB" sz="1100">
                <a:latin typeface="Figtree" panose="020B0604020202020204"/>
              </a:rPr>
              <a:t>Easier to audit and validate as all information is contained in one object</a:t>
            </a:r>
          </a:p>
        </p:txBody>
      </p:sp>
      <p:sp>
        <p:nvSpPr>
          <p:cNvPr id="103" name="TextBox 102">
            <a:extLst>
              <a:ext uri="{FF2B5EF4-FFF2-40B4-BE49-F238E27FC236}">
                <a16:creationId xmlns:a16="http://schemas.microsoft.com/office/drawing/2014/main" id="{1F6AB2AC-DB77-2EA3-B656-35847C754E3E}"/>
              </a:ext>
            </a:extLst>
          </p:cNvPr>
          <p:cNvSpPr txBox="1"/>
          <p:nvPr/>
        </p:nvSpPr>
        <p:spPr>
          <a:xfrm>
            <a:off x="1469762" y="5027597"/>
            <a:ext cx="7242439" cy="369332"/>
          </a:xfrm>
          <a:prstGeom prst="rect">
            <a:avLst/>
          </a:prstGeom>
          <a:noFill/>
        </p:spPr>
        <p:txBody>
          <a:bodyPr wrap="square" lIns="91440" tIns="45720" rIns="91440" bIns="45720" rtlCol="0" anchor="t">
            <a:spAutoFit/>
          </a:bodyPr>
          <a:lstStyle/>
          <a:p>
            <a:r>
              <a:rPr lang="en-GB">
                <a:latin typeface="Figtree" panose="020B0604020202020204"/>
              </a:rPr>
              <a:t>Our proposal: Separate consent and data blocks</a:t>
            </a:r>
          </a:p>
        </p:txBody>
      </p:sp>
      <p:pic>
        <p:nvPicPr>
          <p:cNvPr id="106" name="Graphic 105" descr="Badge Follow with solid fill">
            <a:extLst>
              <a:ext uri="{FF2B5EF4-FFF2-40B4-BE49-F238E27FC236}">
                <a16:creationId xmlns:a16="http://schemas.microsoft.com/office/drawing/2014/main" id="{AB1B690F-AF3C-89DA-AED0-B00EDAB06A4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27358" y="5291988"/>
            <a:ext cx="402450" cy="402450"/>
          </a:xfrm>
          <a:prstGeom prst="rect">
            <a:avLst/>
          </a:prstGeom>
        </p:spPr>
      </p:pic>
      <p:pic>
        <p:nvPicPr>
          <p:cNvPr id="107" name="Graphic 106" descr="Badge Follow with solid fill">
            <a:extLst>
              <a:ext uri="{FF2B5EF4-FFF2-40B4-BE49-F238E27FC236}">
                <a16:creationId xmlns:a16="http://schemas.microsoft.com/office/drawing/2014/main" id="{827390D3-647C-54BF-96BB-18D94646C7B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827358" y="5753616"/>
            <a:ext cx="402450" cy="402450"/>
          </a:xfrm>
          <a:prstGeom prst="rect">
            <a:avLst/>
          </a:prstGeom>
        </p:spPr>
      </p:pic>
      <p:sp>
        <p:nvSpPr>
          <p:cNvPr id="108" name="TextBox 107">
            <a:extLst>
              <a:ext uri="{FF2B5EF4-FFF2-40B4-BE49-F238E27FC236}">
                <a16:creationId xmlns:a16="http://schemas.microsoft.com/office/drawing/2014/main" id="{A8F7ABE4-51CF-35FA-1CA8-42F4DB0D5658}"/>
              </a:ext>
            </a:extLst>
          </p:cNvPr>
          <p:cNvSpPr txBox="1"/>
          <p:nvPr/>
        </p:nvSpPr>
        <p:spPr>
          <a:xfrm>
            <a:off x="7360189" y="5261210"/>
            <a:ext cx="4440957" cy="430887"/>
          </a:xfrm>
          <a:prstGeom prst="rect">
            <a:avLst/>
          </a:prstGeom>
          <a:noFill/>
        </p:spPr>
        <p:txBody>
          <a:bodyPr wrap="square" rtlCol="0">
            <a:spAutoFit/>
          </a:bodyPr>
          <a:lstStyle/>
          <a:p>
            <a:r>
              <a:rPr lang="en-GB" sz="1100">
                <a:latin typeface="Figtree" panose="020B0604020202020204"/>
              </a:rPr>
              <a:t>When new services or added or amended they don’t impact the core schema, making CCS more flexible and future-proof</a:t>
            </a:r>
          </a:p>
        </p:txBody>
      </p:sp>
      <p:sp>
        <p:nvSpPr>
          <p:cNvPr id="109" name="TextBox 108">
            <a:extLst>
              <a:ext uri="{FF2B5EF4-FFF2-40B4-BE49-F238E27FC236}">
                <a16:creationId xmlns:a16="http://schemas.microsoft.com/office/drawing/2014/main" id="{EB35A09C-E43A-55C9-7FD9-122939CE732F}"/>
              </a:ext>
            </a:extLst>
          </p:cNvPr>
          <p:cNvSpPr txBox="1"/>
          <p:nvPr/>
        </p:nvSpPr>
        <p:spPr>
          <a:xfrm>
            <a:off x="7332660" y="5730303"/>
            <a:ext cx="4440957" cy="430887"/>
          </a:xfrm>
          <a:prstGeom prst="rect">
            <a:avLst/>
          </a:prstGeom>
          <a:noFill/>
        </p:spPr>
        <p:txBody>
          <a:bodyPr wrap="square" lIns="91440" tIns="45720" rIns="91440" bIns="45720" rtlCol="0" anchor="t">
            <a:spAutoFit/>
          </a:bodyPr>
          <a:lstStyle/>
          <a:p>
            <a:r>
              <a:rPr lang="en-GB" sz="1100">
                <a:latin typeface="Figtree" panose="020B0604020202020204"/>
              </a:rPr>
              <a:t>Logic for data types can be contained within their own object, tied to the </a:t>
            </a:r>
            <a:r>
              <a:rPr lang="en-GB" sz="1100" i="1">
                <a:latin typeface="Figtree" panose="020B0604020202020204"/>
              </a:rPr>
              <a:t>type </a:t>
            </a:r>
            <a:r>
              <a:rPr lang="en-GB" sz="1100">
                <a:latin typeface="Figtree" panose="020B0604020202020204"/>
              </a:rPr>
              <a:t>in the consent block</a:t>
            </a:r>
          </a:p>
        </p:txBody>
      </p:sp>
      <p:pic>
        <p:nvPicPr>
          <p:cNvPr id="110" name="Graphic 109" descr="Badge Unfollow with solid fill">
            <a:extLst>
              <a:ext uri="{FF2B5EF4-FFF2-40B4-BE49-F238E27FC236}">
                <a16:creationId xmlns:a16="http://schemas.microsoft.com/office/drawing/2014/main" id="{5A4F067C-691F-6F0E-C234-DE3AE6831AE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50951" y="5383383"/>
            <a:ext cx="402450" cy="402450"/>
          </a:xfrm>
          <a:prstGeom prst="rect">
            <a:avLst/>
          </a:prstGeom>
        </p:spPr>
      </p:pic>
      <p:sp>
        <p:nvSpPr>
          <p:cNvPr id="111" name="TextBox 110">
            <a:extLst>
              <a:ext uri="{FF2B5EF4-FFF2-40B4-BE49-F238E27FC236}">
                <a16:creationId xmlns:a16="http://schemas.microsoft.com/office/drawing/2014/main" id="{BF262EC6-C3AD-EF4E-56A0-313897FC731B}"/>
              </a:ext>
            </a:extLst>
          </p:cNvPr>
          <p:cNvSpPr txBox="1"/>
          <p:nvPr/>
        </p:nvSpPr>
        <p:spPr>
          <a:xfrm>
            <a:off x="2083784" y="5364935"/>
            <a:ext cx="4440957" cy="430887"/>
          </a:xfrm>
          <a:prstGeom prst="rect">
            <a:avLst/>
          </a:prstGeom>
          <a:noFill/>
        </p:spPr>
        <p:txBody>
          <a:bodyPr wrap="square" lIns="91440" tIns="45720" rIns="91440" bIns="45720" rtlCol="0" anchor="t">
            <a:spAutoFit/>
          </a:bodyPr>
          <a:lstStyle/>
          <a:p>
            <a:r>
              <a:rPr lang="en-GB" sz="1100">
                <a:latin typeface="Figtree" panose="020B0604020202020204"/>
              </a:rPr>
              <a:t>Logic across between layers still needs to be understood – although segmentation  may help with understanding relationships</a:t>
            </a:r>
          </a:p>
        </p:txBody>
      </p:sp>
      <p:sp>
        <p:nvSpPr>
          <p:cNvPr id="10" name="Rectangle 9">
            <a:extLst>
              <a:ext uri="{FF2B5EF4-FFF2-40B4-BE49-F238E27FC236}">
                <a16:creationId xmlns:a16="http://schemas.microsoft.com/office/drawing/2014/main" id="{35F44FCD-FEE5-08D5-198A-A3A1654AAF97}"/>
              </a:ext>
            </a:extLst>
          </p:cNvPr>
          <p:cNvSpPr/>
          <p:nvPr/>
        </p:nvSpPr>
        <p:spPr>
          <a:xfrm>
            <a:off x="157703" y="6254926"/>
            <a:ext cx="11889299" cy="400664"/>
          </a:xfrm>
          <a:prstGeom prst="rect">
            <a:avLst/>
          </a:prstGeom>
          <a:solidFill>
            <a:schemeClr val="bg1">
              <a:lumMod val="95000"/>
            </a:schemeClr>
          </a:solid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rgbClr val="4D38F5"/>
                </a:solidFill>
                <a:latin typeface="Figtree" panose="020B0604020202020204"/>
              </a:rPr>
              <a:t>Key Question: </a:t>
            </a:r>
            <a:r>
              <a:rPr lang="en-GB" sz="1600">
                <a:solidFill>
                  <a:srgbClr val="4D38F5"/>
                </a:solidFill>
                <a:latin typeface="Figtree" panose="020B0604020202020204"/>
              </a:rPr>
              <a:t>What are your thoughts with this proposed segmentation of consent details with data details?</a:t>
            </a:r>
            <a:endParaRPr lang="en-GB">
              <a:solidFill>
                <a:srgbClr val="4D38F5"/>
              </a:solidFill>
              <a:latin typeface="Figtree" panose="020B0604020202020204"/>
            </a:endParaRPr>
          </a:p>
        </p:txBody>
      </p:sp>
    </p:spTree>
    <p:extLst>
      <p:ext uri="{BB962C8B-B14F-4D97-AF65-F5344CB8AC3E}">
        <p14:creationId xmlns:p14="http://schemas.microsoft.com/office/powerpoint/2010/main" val="1653394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F720A-0A94-B735-7484-16438344DC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D877C-744B-2B33-D482-9E576676EB39}"/>
              </a:ext>
            </a:extLst>
          </p:cNvPr>
          <p:cNvSpPr txBox="1">
            <a:spLocks noGrp="1"/>
          </p:cNvSpPr>
          <p:nvPr>
            <p:ph type="title"/>
          </p:nvPr>
        </p:nvSpPr>
        <p:spPr/>
        <p:txBody>
          <a:bodyPr/>
          <a:lstStyle/>
          <a:p>
            <a:r>
              <a:rPr lang="en-US" sz="5400">
                <a:latin typeface="Figtree"/>
              </a:rPr>
              <a:t>Consent Schema </a:t>
            </a:r>
            <a:br>
              <a:rPr lang="en-US" sz="5400">
                <a:latin typeface="Figtree"/>
              </a:rPr>
            </a:br>
            <a:r>
              <a:rPr lang="en-US" sz="2800">
                <a:latin typeface="Figtree"/>
              </a:rPr>
              <a:t>Consumer Information hints and ID tokens</a:t>
            </a:r>
            <a:endParaRPr lang="en-US" sz="2800"/>
          </a:p>
        </p:txBody>
      </p:sp>
    </p:spTree>
    <p:extLst>
      <p:ext uri="{BB962C8B-B14F-4D97-AF65-F5344CB8AC3E}">
        <p14:creationId xmlns:p14="http://schemas.microsoft.com/office/powerpoint/2010/main" val="2615623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2D3E2-B1C7-34DC-554A-CD45CB12FE0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48CC963-1F64-A966-399F-D1B30364C520}"/>
              </a:ext>
            </a:extLst>
          </p:cNvPr>
          <p:cNvSpPr>
            <a:spLocks noGrp="1"/>
          </p:cNvSpPr>
          <p:nvPr>
            <p:ph type="title"/>
          </p:nvPr>
        </p:nvSpPr>
        <p:spPr>
          <a:xfrm>
            <a:off x="827995" y="395069"/>
            <a:ext cx="9887627" cy="1061005"/>
          </a:xfrm>
        </p:spPr>
        <p:txBody>
          <a:bodyPr/>
          <a:lstStyle/>
          <a:p>
            <a:r>
              <a:rPr lang="en-GB" sz="2800"/>
              <a:t>Why consumer information hints are important</a:t>
            </a:r>
          </a:p>
        </p:txBody>
      </p:sp>
      <p:sp>
        <p:nvSpPr>
          <p:cNvPr id="7" name="Text Placeholder 6">
            <a:extLst>
              <a:ext uri="{FF2B5EF4-FFF2-40B4-BE49-F238E27FC236}">
                <a16:creationId xmlns:a16="http://schemas.microsoft.com/office/drawing/2014/main" id="{E8F10972-3F5D-A19D-891A-78C8D5E826A5}"/>
              </a:ext>
            </a:extLst>
          </p:cNvPr>
          <p:cNvSpPr>
            <a:spLocks noGrp="1"/>
          </p:cNvSpPr>
          <p:nvPr>
            <p:ph type="body" idx="4294967295"/>
          </p:nvPr>
        </p:nvSpPr>
        <p:spPr>
          <a:xfrm>
            <a:off x="827995" y="1688217"/>
            <a:ext cx="10411503" cy="3896239"/>
          </a:xfrm>
        </p:spPr>
        <p:txBody>
          <a:bodyPr>
            <a:noAutofit/>
          </a:bodyPr>
          <a:lstStyle/>
          <a:p>
            <a:r>
              <a:rPr lang="en-GB" sz="1600">
                <a:latin typeface="Figtree" pitchFamily="2" charset="0"/>
              </a:rPr>
              <a:t>CCS is being designed for half-hourly data, which strengthens our ISDP requirements.</a:t>
            </a:r>
          </a:p>
          <a:p>
            <a:r>
              <a:rPr lang="en-GB" sz="1600" b="0">
                <a:latin typeface="Figtree" pitchFamily="2" charset="0"/>
              </a:rPr>
              <a:t>We are looking to develop a consent-based Trust Framework that </a:t>
            </a:r>
            <a:r>
              <a:rPr lang="en-US" sz="1600" b="0">
                <a:latin typeface="Figtree" pitchFamily="2" charset="0"/>
              </a:rPr>
              <a:t>aligns with existing data-sharing arrangements and</a:t>
            </a:r>
            <a:r>
              <a:rPr lang="en-GB" sz="1600" b="0">
                <a:latin typeface="Figtree" pitchFamily="2" charset="0"/>
              </a:rPr>
              <a:t> security requirements associated with half-hourly data, whilst doing so in a user-centric and consumer-friendly way. </a:t>
            </a:r>
          </a:p>
          <a:p>
            <a:r>
              <a:rPr lang="en-GB" sz="1600" b="0">
                <a:latin typeface="Figtree" pitchFamily="2" charset="0"/>
              </a:rPr>
              <a:t>Market-wide half-hourly data requires a significant shift in the Information Security and Data Protection Practices for the energy sector. As a result, CCS has to implement </a:t>
            </a:r>
            <a:r>
              <a:rPr lang="en-US" sz="1600" b="0">
                <a:latin typeface="Figtree" pitchFamily="2" charset="0"/>
              </a:rPr>
              <a:t>robust IDV processes to ensure that a consumer has the definitive and proven right to consent to</a:t>
            </a:r>
            <a:r>
              <a:rPr lang="en-GB" sz="1600" b="0">
                <a:latin typeface="Figtree" pitchFamily="2" charset="0"/>
              </a:rPr>
              <a:t> half-hourly data services.</a:t>
            </a:r>
            <a:br>
              <a:rPr lang="en-GB" sz="1600" b="0">
                <a:latin typeface="Figtree" pitchFamily="2" charset="0"/>
              </a:rPr>
            </a:br>
            <a:br>
              <a:rPr lang="en-GB" sz="1600" b="0">
                <a:latin typeface="Figtree" pitchFamily="2" charset="0"/>
              </a:rPr>
            </a:br>
            <a:r>
              <a:rPr lang="en-GB" sz="1600">
                <a:latin typeface="Figtree" pitchFamily="2" charset="0"/>
              </a:rPr>
              <a:t>In light of this, we are looking to minimise consumer friction wherever possible.</a:t>
            </a:r>
            <a:br>
              <a:rPr lang="en-GB" sz="1600">
                <a:latin typeface="Figtree" pitchFamily="2" charset="0"/>
              </a:rPr>
            </a:br>
            <a:br>
              <a:rPr lang="en-GB" sz="1600" b="0">
                <a:latin typeface="Figtree" pitchFamily="2" charset="0"/>
              </a:rPr>
            </a:br>
            <a:r>
              <a:rPr lang="en-GB" sz="1600" b="0">
                <a:latin typeface="Figtree" pitchFamily="2" charset="0"/>
              </a:rPr>
              <a:t>Having assessed user journeys extensively, we understand the high friction consumers will face to account creation and identity verification. </a:t>
            </a:r>
          </a:p>
          <a:p>
            <a:r>
              <a:rPr lang="en-GB" sz="1600" b="0">
                <a:latin typeface="Figtree" pitchFamily="2" charset="0"/>
              </a:rPr>
              <a:t>To try to create a smoother</a:t>
            </a:r>
            <a:r>
              <a:rPr lang="en-US" sz="1600" b="0">
                <a:latin typeface="Figtree" pitchFamily="2" charset="0"/>
              </a:rPr>
              <a:t>, more efficient user journey, we propose enabling CCS to ingest and manage suggestions for</a:t>
            </a:r>
            <a:r>
              <a:rPr lang="en-GB" sz="1600" b="0">
                <a:latin typeface="Figtree" pitchFamily="2" charset="0"/>
              </a:rPr>
              <a:t> consumer information from ATPs. This will mean consumers won’t have to continuously re-enter personal information if they have had to do so during an ATP journey. </a:t>
            </a:r>
          </a:p>
        </p:txBody>
      </p:sp>
      <p:sp>
        <p:nvSpPr>
          <p:cNvPr id="10" name="Title 3">
            <a:extLst>
              <a:ext uri="{FF2B5EF4-FFF2-40B4-BE49-F238E27FC236}">
                <a16:creationId xmlns:a16="http://schemas.microsoft.com/office/drawing/2014/main" id="{56F658FD-485B-A3AF-84F3-0F2B7E0BFFD8}"/>
              </a:ext>
            </a:extLst>
          </p:cNvPr>
          <p:cNvSpPr txBox="1">
            <a:spLocks/>
          </p:cNvSpPr>
          <p:nvPr/>
        </p:nvSpPr>
        <p:spPr>
          <a:xfrm>
            <a:off x="827996" y="395069"/>
            <a:ext cx="9887627" cy="433605"/>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GB" sz="2800"/>
              <a:t>Context</a:t>
            </a:r>
          </a:p>
        </p:txBody>
      </p:sp>
      <p:sp>
        <p:nvSpPr>
          <p:cNvPr id="2" name="TextBox 1">
            <a:extLst>
              <a:ext uri="{FF2B5EF4-FFF2-40B4-BE49-F238E27FC236}">
                <a16:creationId xmlns:a16="http://schemas.microsoft.com/office/drawing/2014/main" id="{CF51CBE3-6AE1-A3D5-3804-FAFC98AA00C3}"/>
              </a:ext>
            </a:extLst>
          </p:cNvPr>
          <p:cNvSpPr txBox="1"/>
          <p:nvPr/>
        </p:nvSpPr>
        <p:spPr>
          <a:xfrm>
            <a:off x="827995" y="5584456"/>
            <a:ext cx="10121900" cy="646331"/>
          </a:xfrm>
          <a:prstGeom prst="rect">
            <a:avLst/>
          </a:prstGeom>
          <a:noFill/>
        </p:spPr>
        <p:txBody>
          <a:bodyPr wrap="square" rtlCol="0">
            <a:spAutoFit/>
          </a:bodyPr>
          <a:lstStyle/>
          <a:p>
            <a:r>
              <a:rPr lang="en-GB" b="1">
                <a:solidFill>
                  <a:srgbClr val="4D38F5"/>
                </a:solidFill>
              </a:rPr>
              <a:t>The following slides outline our proposed approach for enabling consumer information hints and enabling ID tokens. The subsequent section will address unhappy paths. </a:t>
            </a:r>
          </a:p>
        </p:txBody>
      </p:sp>
    </p:spTree>
    <p:extLst>
      <p:ext uri="{BB962C8B-B14F-4D97-AF65-F5344CB8AC3E}">
        <p14:creationId xmlns:p14="http://schemas.microsoft.com/office/powerpoint/2010/main" val="3817380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2BB48-8F44-131B-4AE6-19DC76A7FC39}"/>
            </a:ext>
          </a:extLst>
        </p:cNvPr>
        <p:cNvGrpSpPr/>
        <p:nvPr/>
      </p:nvGrpSpPr>
      <p:grpSpPr>
        <a:xfrm>
          <a:off x="0" y="0"/>
          <a:ext cx="0" cy="0"/>
          <a:chOff x="0" y="0"/>
          <a:chExt cx="0" cy="0"/>
        </a:xfrm>
      </p:grpSpPr>
      <p:sp>
        <p:nvSpPr>
          <p:cNvPr id="60" name="Rectangle 59">
            <a:extLst>
              <a:ext uri="{FF2B5EF4-FFF2-40B4-BE49-F238E27FC236}">
                <a16:creationId xmlns:a16="http://schemas.microsoft.com/office/drawing/2014/main" id="{DBFCB302-96BF-2393-84B7-7E21D68011DA}"/>
              </a:ext>
            </a:extLst>
          </p:cNvPr>
          <p:cNvSpPr/>
          <p:nvPr/>
        </p:nvSpPr>
        <p:spPr>
          <a:xfrm>
            <a:off x="194684" y="723943"/>
            <a:ext cx="11386575" cy="2970428"/>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54" name="Rectangle 53">
            <a:extLst>
              <a:ext uri="{FF2B5EF4-FFF2-40B4-BE49-F238E27FC236}">
                <a16:creationId xmlns:a16="http://schemas.microsoft.com/office/drawing/2014/main" id="{3896799A-9F0C-5904-EBEA-CE09EE04C05F}"/>
              </a:ext>
            </a:extLst>
          </p:cNvPr>
          <p:cNvSpPr/>
          <p:nvPr/>
        </p:nvSpPr>
        <p:spPr>
          <a:xfrm>
            <a:off x="239617" y="4067379"/>
            <a:ext cx="11365237" cy="1639248"/>
          </a:xfrm>
          <a:prstGeom prst="rect">
            <a:avLst/>
          </a:prstGeom>
          <a:solidFill>
            <a:schemeClr val="tx2">
              <a:lumMod val="10000"/>
              <a:lumOff val="90000"/>
            </a:schemeClr>
          </a:solid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400">
              <a:latin typeface="Figtree" panose="020B0604020202020204"/>
            </a:endParaRPr>
          </a:p>
        </p:txBody>
      </p:sp>
      <p:sp>
        <p:nvSpPr>
          <p:cNvPr id="26" name="Rectangle 25">
            <a:extLst>
              <a:ext uri="{FF2B5EF4-FFF2-40B4-BE49-F238E27FC236}">
                <a16:creationId xmlns:a16="http://schemas.microsoft.com/office/drawing/2014/main" id="{AE99CF04-693E-0587-5C9D-89F7D702DA1E}"/>
              </a:ext>
            </a:extLst>
          </p:cNvPr>
          <p:cNvSpPr/>
          <p:nvPr/>
        </p:nvSpPr>
        <p:spPr>
          <a:xfrm>
            <a:off x="7833534" y="5018258"/>
            <a:ext cx="3603698" cy="648119"/>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400">
              <a:latin typeface="Figtree" panose="020B0604020202020204"/>
            </a:endParaRPr>
          </a:p>
        </p:txBody>
      </p:sp>
      <p:sp>
        <p:nvSpPr>
          <p:cNvPr id="5" name="Title 4">
            <a:extLst>
              <a:ext uri="{FF2B5EF4-FFF2-40B4-BE49-F238E27FC236}">
                <a16:creationId xmlns:a16="http://schemas.microsoft.com/office/drawing/2014/main" id="{D7C68A25-7A70-1E55-1417-33F6E9076143}"/>
              </a:ext>
            </a:extLst>
          </p:cNvPr>
          <p:cNvSpPr>
            <a:spLocks noGrp="1"/>
          </p:cNvSpPr>
          <p:nvPr>
            <p:ph type="title"/>
          </p:nvPr>
        </p:nvSpPr>
        <p:spPr>
          <a:xfrm>
            <a:off x="261113" y="40669"/>
            <a:ext cx="11669774" cy="577352"/>
          </a:xfrm>
        </p:spPr>
        <p:txBody>
          <a:bodyPr/>
          <a:lstStyle/>
          <a:p>
            <a:r>
              <a:rPr lang="en-GB" sz="2400">
                <a:latin typeface="Figtree"/>
              </a:rPr>
              <a:t>Consumer Information hints can also be supplied alongside the consent schema</a:t>
            </a:r>
            <a:endParaRPr lang="en-US" sz="2400"/>
          </a:p>
        </p:txBody>
      </p:sp>
      <p:sp>
        <p:nvSpPr>
          <p:cNvPr id="6" name="Text Placeholder 5">
            <a:extLst>
              <a:ext uri="{FF2B5EF4-FFF2-40B4-BE49-F238E27FC236}">
                <a16:creationId xmlns:a16="http://schemas.microsoft.com/office/drawing/2014/main" id="{8D843AF3-B12A-1244-8D3A-1229E227B4A0}"/>
              </a:ext>
            </a:extLst>
          </p:cNvPr>
          <p:cNvSpPr>
            <a:spLocks noGrp="1"/>
          </p:cNvSpPr>
          <p:nvPr>
            <p:ph type="body" idx="4294967295"/>
          </p:nvPr>
        </p:nvSpPr>
        <p:spPr>
          <a:xfrm>
            <a:off x="1266557" y="1191536"/>
            <a:ext cx="2719379" cy="358307"/>
          </a:xfrm>
        </p:spPr>
        <p:txBody>
          <a:bodyPr>
            <a:normAutofit fontScale="77500" lnSpcReduction="20000"/>
          </a:bodyPr>
          <a:lstStyle/>
          <a:p>
            <a:r>
              <a:rPr lang="en-GB">
                <a:latin typeface="Figtree" panose="020B0604020202020204"/>
              </a:rPr>
              <a:t>Consent block</a:t>
            </a:r>
          </a:p>
        </p:txBody>
      </p:sp>
      <p:sp>
        <p:nvSpPr>
          <p:cNvPr id="7" name="Text Placeholder 6">
            <a:extLst>
              <a:ext uri="{FF2B5EF4-FFF2-40B4-BE49-F238E27FC236}">
                <a16:creationId xmlns:a16="http://schemas.microsoft.com/office/drawing/2014/main" id="{869A0EA2-2638-04EC-5314-33C2BCEB49B4}"/>
              </a:ext>
            </a:extLst>
          </p:cNvPr>
          <p:cNvSpPr>
            <a:spLocks noGrp="1"/>
          </p:cNvSpPr>
          <p:nvPr>
            <p:ph type="body" idx="4294967295"/>
          </p:nvPr>
        </p:nvSpPr>
        <p:spPr>
          <a:xfrm>
            <a:off x="4919989" y="1179831"/>
            <a:ext cx="2026911" cy="358307"/>
          </a:xfrm>
        </p:spPr>
        <p:txBody>
          <a:bodyPr>
            <a:normAutofit fontScale="77500" lnSpcReduction="20000"/>
          </a:bodyPr>
          <a:lstStyle/>
          <a:p>
            <a:r>
              <a:rPr lang="en-GB">
                <a:latin typeface="Figtree" panose="020B0604020202020204"/>
              </a:rPr>
              <a:t>Data block</a:t>
            </a:r>
          </a:p>
        </p:txBody>
      </p:sp>
      <p:sp>
        <p:nvSpPr>
          <p:cNvPr id="8" name="Text Placeholder 7">
            <a:extLst>
              <a:ext uri="{FF2B5EF4-FFF2-40B4-BE49-F238E27FC236}">
                <a16:creationId xmlns:a16="http://schemas.microsoft.com/office/drawing/2014/main" id="{5FBBDEE1-534C-077E-4B9C-905A69E70639}"/>
              </a:ext>
            </a:extLst>
          </p:cNvPr>
          <p:cNvSpPr>
            <a:spLocks noGrp="1"/>
          </p:cNvSpPr>
          <p:nvPr>
            <p:ph type="body" idx="4294967295"/>
          </p:nvPr>
        </p:nvSpPr>
        <p:spPr>
          <a:xfrm>
            <a:off x="8573418" y="1179831"/>
            <a:ext cx="2719379" cy="358307"/>
          </a:xfrm>
        </p:spPr>
        <p:txBody>
          <a:bodyPr>
            <a:normAutofit fontScale="92500" lnSpcReduction="10000"/>
          </a:bodyPr>
          <a:lstStyle/>
          <a:p>
            <a:r>
              <a:rPr lang="en-GB" sz="2200">
                <a:latin typeface="Figtree" panose="020B0604020202020204"/>
              </a:rPr>
              <a:t>Consumer info </a:t>
            </a:r>
          </a:p>
          <a:p>
            <a:endParaRPr lang="en-GB" sz="1900">
              <a:latin typeface="Figtree" panose="020B0604020202020204"/>
            </a:endParaRPr>
          </a:p>
        </p:txBody>
      </p:sp>
      <p:sp>
        <p:nvSpPr>
          <p:cNvPr id="9" name="Text Placeholder 8">
            <a:extLst>
              <a:ext uri="{FF2B5EF4-FFF2-40B4-BE49-F238E27FC236}">
                <a16:creationId xmlns:a16="http://schemas.microsoft.com/office/drawing/2014/main" id="{E82EB260-E2B6-014F-AD93-8E8A850BBC38}"/>
              </a:ext>
            </a:extLst>
          </p:cNvPr>
          <p:cNvSpPr>
            <a:spLocks noGrp="1"/>
          </p:cNvSpPr>
          <p:nvPr>
            <p:ph type="body" idx="4294967295"/>
          </p:nvPr>
        </p:nvSpPr>
        <p:spPr>
          <a:xfrm>
            <a:off x="831077" y="1866647"/>
            <a:ext cx="3201482" cy="1463255"/>
          </a:xfrm>
        </p:spPr>
        <p:txBody>
          <a:bodyPr>
            <a:normAutofit/>
          </a:bodyPr>
          <a:lstStyle/>
          <a:p>
            <a:r>
              <a:rPr lang="en-GB" sz="1200" b="0">
                <a:latin typeface="Figtree" panose="020B0604020202020204"/>
              </a:rPr>
              <a:t>Purely related to the consent itself. </a:t>
            </a:r>
          </a:p>
          <a:p>
            <a:r>
              <a:rPr lang="en-GB" sz="1200" b="0">
                <a:latin typeface="Figtree" panose="020B0604020202020204"/>
              </a:rPr>
              <a:t>Structures how the who, what and for how long are represented in every data request within CCS.</a:t>
            </a:r>
          </a:p>
          <a:p>
            <a:endParaRPr lang="en-GB" sz="1200" b="0">
              <a:latin typeface="Figtree" panose="020B0604020202020204"/>
            </a:endParaRPr>
          </a:p>
        </p:txBody>
      </p:sp>
      <p:sp>
        <p:nvSpPr>
          <p:cNvPr id="10" name="Text Placeholder 9">
            <a:extLst>
              <a:ext uri="{FF2B5EF4-FFF2-40B4-BE49-F238E27FC236}">
                <a16:creationId xmlns:a16="http://schemas.microsoft.com/office/drawing/2014/main" id="{730F12BA-8529-D528-29E6-5F5B15C04660}"/>
              </a:ext>
            </a:extLst>
          </p:cNvPr>
          <p:cNvSpPr>
            <a:spLocks noGrp="1"/>
          </p:cNvSpPr>
          <p:nvPr>
            <p:ph type="body" idx="4294967295"/>
          </p:nvPr>
        </p:nvSpPr>
        <p:spPr>
          <a:xfrm>
            <a:off x="4404546" y="1872909"/>
            <a:ext cx="3230510" cy="1260055"/>
          </a:xfrm>
        </p:spPr>
        <p:txBody>
          <a:bodyPr>
            <a:normAutofit/>
          </a:bodyPr>
          <a:lstStyle/>
          <a:p>
            <a:r>
              <a:rPr lang="en-GB" sz="1200" b="0">
                <a:latin typeface="Figtree" panose="020B0604020202020204"/>
              </a:rPr>
              <a:t>Specifies the data that is required to retrieve the correct data for the service.</a:t>
            </a:r>
          </a:p>
          <a:p>
            <a:r>
              <a:rPr lang="en-GB" sz="1200" b="0">
                <a:latin typeface="Figtree" panose="020B0604020202020204"/>
              </a:rPr>
              <a:t>Data blocks will be linked to </a:t>
            </a:r>
            <a:r>
              <a:rPr lang="en-GB" sz="1200" b="0" i="1">
                <a:latin typeface="Figtree" panose="020B0604020202020204"/>
              </a:rPr>
              <a:t>type</a:t>
            </a:r>
            <a:r>
              <a:rPr lang="en-GB" sz="1200" b="0">
                <a:latin typeface="Figtree" panose="020B0604020202020204"/>
              </a:rPr>
              <a:t>, enabling bespoke inputs and logic for each service.</a:t>
            </a:r>
          </a:p>
        </p:txBody>
      </p:sp>
      <p:sp>
        <p:nvSpPr>
          <p:cNvPr id="11" name="Text Placeholder 10">
            <a:extLst>
              <a:ext uri="{FF2B5EF4-FFF2-40B4-BE49-F238E27FC236}">
                <a16:creationId xmlns:a16="http://schemas.microsoft.com/office/drawing/2014/main" id="{4132164F-46CA-FE4F-6B8B-A5EB273277A3}"/>
              </a:ext>
            </a:extLst>
          </p:cNvPr>
          <p:cNvSpPr>
            <a:spLocks noGrp="1"/>
          </p:cNvSpPr>
          <p:nvPr>
            <p:ph type="body" idx="4294967295"/>
          </p:nvPr>
        </p:nvSpPr>
        <p:spPr>
          <a:xfrm>
            <a:off x="8003903" y="1808880"/>
            <a:ext cx="3532812" cy="1260008"/>
          </a:xfrm>
        </p:spPr>
        <p:txBody>
          <a:bodyPr>
            <a:normAutofit fontScale="92500" lnSpcReduction="10000"/>
          </a:bodyPr>
          <a:lstStyle/>
          <a:p>
            <a:r>
              <a:rPr lang="en-GB" sz="1200" b="0">
                <a:latin typeface="Figtree" panose="020B0604020202020204"/>
              </a:rPr>
              <a:t>Optional hints for consumer information (name, address, email address) to reduce manual entries for consumers, as well as suggested </a:t>
            </a:r>
            <a:r>
              <a:rPr lang="en-GB" sz="1200" b="0" err="1">
                <a:latin typeface="Figtree"/>
              </a:rPr>
              <a:t>MPxNs</a:t>
            </a:r>
            <a:r>
              <a:rPr lang="en-GB" sz="1200" b="0">
                <a:latin typeface="Figtree" panose="020B0604020202020204"/>
              </a:rPr>
              <a:t> supplied by ATPs if they know which one they need to fulfil the service. </a:t>
            </a:r>
          </a:p>
          <a:p>
            <a:r>
              <a:rPr lang="en-GB" sz="1200" b="0">
                <a:latin typeface="Figtree" panose="020B0604020202020204"/>
              </a:rPr>
              <a:t>All hints will be validated by CCS. ATPs include a request for an ID Token if they want verified consumer information to be returned.</a:t>
            </a:r>
          </a:p>
        </p:txBody>
      </p:sp>
      <p:pic>
        <p:nvPicPr>
          <p:cNvPr id="13" name="Graphic 12" descr="Badge 3 with solid fill">
            <a:extLst>
              <a:ext uri="{FF2B5EF4-FFF2-40B4-BE49-F238E27FC236}">
                <a16:creationId xmlns:a16="http://schemas.microsoft.com/office/drawing/2014/main" id="{9F207BF6-5A36-7CE9-2F4F-E67CA8D40EC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37500" y="1070817"/>
            <a:ext cx="577353" cy="577353"/>
          </a:xfrm>
          <a:prstGeom prst="rect">
            <a:avLst/>
          </a:prstGeom>
        </p:spPr>
      </p:pic>
      <p:pic>
        <p:nvPicPr>
          <p:cNvPr id="15" name="Graphic 14" descr="Badge with solid fill">
            <a:extLst>
              <a:ext uri="{FF2B5EF4-FFF2-40B4-BE49-F238E27FC236}">
                <a16:creationId xmlns:a16="http://schemas.microsoft.com/office/drawing/2014/main" id="{E0F3F0F6-E22F-CFDC-4588-DD98F23B77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74325" y="1070817"/>
            <a:ext cx="577353" cy="577353"/>
          </a:xfrm>
          <a:prstGeom prst="rect">
            <a:avLst/>
          </a:prstGeom>
        </p:spPr>
      </p:pic>
      <p:sp>
        <p:nvSpPr>
          <p:cNvPr id="2" name="Text Placeholder 7">
            <a:extLst>
              <a:ext uri="{FF2B5EF4-FFF2-40B4-BE49-F238E27FC236}">
                <a16:creationId xmlns:a16="http://schemas.microsoft.com/office/drawing/2014/main" id="{2474E135-26B9-9FAC-BB5E-3691AE84B853}"/>
              </a:ext>
            </a:extLst>
          </p:cNvPr>
          <p:cNvSpPr>
            <a:spLocks noGrp="1"/>
          </p:cNvSpPr>
          <p:nvPr>
            <p:ph type="body" idx="4294967295"/>
          </p:nvPr>
        </p:nvSpPr>
        <p:spPr>
          <a:xfrm>
            <a:off x="8614770" y="1504922"/>
            <a:ext cx="2719379" cy="358307"/>
          </a:xfrm>
        </p:spPr>
        <p:txBody>
          <a:bodyPr>
            <a:normAutofit/>
          </a:bodyPr>
          <a:lstStyle/>
          <a:p>
            <a:r>
              <a:rPr lang="en-GB" sz="1100">
                <a:latin typeface="Figtree" panose="020B0604020202020204"/>
              </a:rPr>
              <a:t>Optional</a:t>
            </a:r>
          </a:p>
        </p:txBody>
      </p:sp>
      <p:sp>
        <p:nvSpPr>
          <p:cNvPr id="3" name="Text Placeholder 7">
            <a:extLst>
              <a:ext uri="{FF2B5EF4-FFF2-40B4-BE49-F238E27FC236}">
                <a16:creationId xmlns:a16="http://schemas.microsoft.com/office/drawing/2014/main" id="{D34208C7-D08F-FFFB-F4D0-4D0EBA541A48}"/>
              </a:ext>
            </a:extLst>
          </p:cNvPr>
          <p:cNvSpPr>
            <a:spLocks noGrp="1"/>
          </p:cNvSpPr>
          <p:nvPr>
            <p:ph type="body" idx="4294967295"/>
          </p:nvPr>
        </p:nvSpPr>
        <p:spPr>
          <a:xfrm>
            <a:off x="4904791" y="1504923"/>
            <a:ext cx="2719379" cy="358307"/>
          </a:xfrm>
        </p:spPr>
        <p:txBody>
          <a:bodyPr>
            <a:normAutofit/>
          </a:bodyPr>
          <a:lstStyle/>
          <a:p>
            <a:r>
              <a:rPr lang="en-GB" sz="1100">
                <a:latin typeface="Figtree" panose="020B0604020202020204"/>
              </a:rPr>
              <a:t>Conditional, linked to </a:t>
            </a:r>
            <a:r>
              <a:rPr lang="en-GB" sz="1100" i="1">
                <a:latin typeface="Figtree" panose="020B0604020202020204"/>
              </a:rPr>
              <a:t>type</a:t>
            </a:r>
            <a:endParaRPr lang="en-GB" sz="1100">
              <a:latin typeface="Figtree" panose="020B0604020202020204"/>
            </a:endParaRPr>
          </a:p>
        </p:txBody>
      </p:sp>
      <p:sp>
        <p:nvSpPr>
          <p:cNvPr id="4" name="Text Placeholder 7">
            <a:extLst>
              <a:ext uri="{FF2B5EF4-FFF2-40B4-BE49-F238E27FC236}">
                <a16:creationId xmlns:a16="http://schemas.microsoft.com/office/drawing/2014/main" id="{0DEDC261-EBD1-F575-455B-022462AA42B4}"/>
              </a:ext>
            </a:extLst>
          </p:cNvPr>
          <p:cNvSpPr>
            <a:spLocks noGrp="1"/>
          </p:cNvSpPr>
          <p:nvPr>
            <p:ph type="body" idx="4294967295"/>
          </p:nvPr>
        </p:nvSpPr>
        <p:spPr>
          <a:xfrm>
            <a:off x="1318625" y="1517770"/>
            <a:ext cx="2719379" cy="247367"/>
          </a:xfrm>
        </p:spPr>
        <p:txBody>
          <a:bodyPr>
            <a:normAutofit/>
          </a:bodyPr>
          <a:lstStyle/>
          <a:p>
            <a:r>
              <a:rPr lang="en-GB" sz="1100">
                <a:latin typeface="Figtree" panose="020B0604020202020204"/>
              </a:rPr>
              <a:t>Mandatory</a:t>
            </a:r>
          </a:p>
        </p:txBody>
      </p:sp>
      <p:graphicFrame>
        <p:nvGraphicFramePr>
          <p:cNvPr id="16" name="Table 15">
            <a:extLst>
              <a:ext uri="{FF2B5EF4-FFF2-40B4-BE49-F238E27FC236}">
                <a16:creationId xmlns:a16="http://schemas.microsoft.com/office/drawing/2014/main" id="{0594FB03-1123-C97F-AE5D-D808519BB65C}"/>
              </a:ext>
            </a:extLst>
          </p:cNvPr>
          <p:cNvGraphicFramePr>
            <a:graphicFrameLocks noGrp="1"/>
          </p:cNvGraphicFramePr>
          <p:nvPr>
            <p:extLst>
              <p:ext uri="{D42A27DB-BD31-4B8C-83A1-F6EECF244321}">
                <p14:modId xmlns:p14="http://schemas.microsoft.com/office/powerpoint/2010/main" val="2700007985"/>
              </p:ext>
            </p:extLst>
          </p:nvPr>
        </p:nvGraphicFramePr>
        <p:xfrm>
          <a:off x="8003903" y="3134193"/>
          <a:ext cx="3417015" cy="512717"/>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261257">
                <a:tc>
                  <a:txBody>
                    <a:bodyPr/>
                    <a:lstStyle/>
                    <a:p>
                      <a:r>
                        <a:rPr lang="en-GB" sz="1100" b="1">
                          <a:latin typeface="Figtree"/>
                        </a:rPr>
                        <a:t>Hints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r>
                        <a:rPr lang="en-GB" sz="1100" b="1">
                          <a:latin typeface="Figtree"/>
                        </a:rPr>
                        <a:t>Optional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734478411"/>
                  </a:ext>
                </a:extLst>
              </a:tr>
              <a:tr h="216209">
                <a:tc gridSpan="2">
                  <a:txBody>
                    <a:bodyPr/>
                    <a:lstStyle/>
                    <a:p>
                      <a:r>
                        <a:rPr lang="en-GB" sz="1050" b="1">
                          <a:latin typeface="Figtree"/>
                        </a:rPr>
                        <a:t>Hints e.g. consumer address, MPxNs, email etc.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18" name="Table 17">
            <a:extLst>
              <a:ext uri="{FF2B5EF4-FFF2-40B4-BE49-F238E27FC236}">
                <a16:creationId xmlns:a16="http://schemas.microsoft.com/office/drawing/2014/main" id="{B824C83D-28B0-D604-6322-72E255BE0BF5}"/>
              </a:ext>
            </a:extLst>
          </p:cNvPr>
          <p:cNvGraphicFramePr>
            <a:graphicFrameLocks noGrp="1"/>
          </p:cNvGraphicFramePr>
          <p:nvPr>
            <p:extLst>
              <p:ext uri="{D42A27DB-BD31-4B8C-83A1-F6EECF244321}">
                <p14:modId xmlns:p14="http://schemas.microsoft.com/office/powerpoint/2010/main" val="2862109612"/>
              </p:ext>
            </p:extLst>
          </p:nvPr>
        </p:nvGraphicFramePr>
        <p:xfrm>
          <a:off x="4336392" y="3134194"/>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218949">
                <a:tc>
                  <a:txBody>
                    <a:bodyPr/>
                    <a:lstStyle/>
                    <a:p>
                      <a:pPr marL="0" algn="l" rtl="0" eaLnBrk="1" latinLnBrk="0" hangingPunct="1"/>
                      <a:r>
                        <a:rPr lang="en-GB" sz="1100" b="1" kern="1200">
                          <a:solidFill>
                            <a:schemeClr val="lt1"/>
                          </a:solidFill>
                          <a:latin typeface="Figtree"/>
                          <a:ea typeface="+mn-ea"/>
                          <a:cs typeface="+mn-cs"/>
                        </a:rPr>
                        <a:t>Data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tc>
                  <a:txBody>
                    <a:bodyPr/>
                    <a:lstStyle/>
                    <a:p>
                      <a:pPr marL="0" algn="l" defTabSz="914400" rtl="0" eaLnBrk="1" latinLnBrk="0" hangingPunct="1"/>
                      <a:r>
                        <a:rPr lang="en-GB" sz="1100" b="1" kern="1200">
                          <a:solidFill>
                            <a:schemeClr val="lt1"/>
                          </a:solidFill>
                          <a:latin typeface="Figtree"/>
                          <a:ea typeface="+mn-ea"/>
                          <a:cs typeface="+mn-cs"/>
                        </a:rPr>
                        <a:t>Conditional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734478411"/>
                  </a:ext>
                </a:extLst>
              </a:tr>
              <a:tr h="212510">
                <a:tc gridSpan="2">
                  <a:txBody>
                    <a:bodyPr/>
                    <a:lstStyle/>
                    <a:p>
                      <a:r>
                        <a:rPr lang="en-GB" sz="1050" b="1">
                          <a:latin typeface="Figtree"/>
                        </a:rPr>
                        <a:t>Data block: fuel_type, supplier_MPID etc.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19" name="Table 18">
            <a:extLst>
              <a:ext uri="{FF2B5EF4-FFF2-40B4-BE49-F238E27FC236}">
                <a16:creationId xmlns:a16="http://schemas.microsoft.com/office/drawing/2014/main" id="{7DCBF101-7CE6-72BA-A09A-D5E69B5CF08B}"/>
              </a:ext>
            </a:extLst>
          </p:cNvPr>
          <p:cNvGraphicFramePr>
            <a:graphicFrameLocks noGrp="1"/>
          </p:cNvGraphicFramePr>
          <p:nvPr>
            <p:extLst>
              <p:ext uri="{D42A27DB-BD31-4B8C-83A1-F6EECF244321}">
                <p14:modId xmlns:p14="http://schemas.microsoft.com/office/powerpoint/2010/main" val="2109718282"/>
              </p:ext>
            </p:extLst>
          </p:nvPr>
        </p:nvGraphicFramePr>
        <p:xfrm>
          <a:off x="719681" y="3134194"/>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0">
                <a:tc>
                  <a:txBody>
                    <a:bodyPr/>
                    <a:lstStyle/>
                    <a:p>
                      <a:r>
                        <a:rPr lang="en-GB" sz="1100" b="1">
                          <a:latin typeface="Figtree"/>
                        </a:rPr>
                        <a:t>Consent block</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1">
                          <a:latin typeface="Figtree"/>
                        </a:rPr>
                        <a:t>Mandatory</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734478411"/>
                  </a:ext>
                </a:extLst>
              </a:tr>
              <a:tr h="125703">
                <a:tc gridSpan="2">
                  <a:txBody>
                    <a:bodyPr/>
                    <a:lstStyle/>
                    <a:p>
                      <a:r>
                        <a:rPr lang="en-GB" sz="1050" b="1">
                          <a:latin typeface="Figtree"/>
                        </a:rPr>
                        <a:t>Consent block: type, purpose, </a:t>
                      </a:r>
                      <a:r>
                        <a:rPr lang="en-GB" sz="1050" b="1" err="1">
                          <a:latin typeface="Figtree"/>
                        </a:rPr>
                        <a:t>start_end</a:t>
                      </a:r>
                      <a:r>
                        <a:rPr lang="en-GB" sz="1050" b="1">
                          <a:latin typeface="Figtree"/>
                        </a:rPr>
                        <a:t>-time etc.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sp>
        <p:nvSpPr>
          <p:cNvPr id="35" name="Rectangle 34">
            <a:extLst>
              <a:ext uri="{FF2B5EF4-FFF2-40B4-BE49-F238E27FC236}">
                <a16:creationId xmlns:a16="http://schemas.microsoft.com/office/drawing/2014/main" id="{BF924C5F-C01A-0B65-500E-05CFC36D1F2D}"/>
              </a:ext>
            </a:extLst>
          </p:cNvPr>
          <p:cNvSpPr/>
          <p:nvPr/>
        </p:nvSpPr>
        <p:spPr>
          <a:xfrm>
            <a:off x="653275" y="4113000"/>
            <a:ext cx="10770152" cy="852759"/>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sz="1400">
              <a:latin typeface="Figtree" panose="020B0604020202020204"/>
            </a:endParaRPr>
          </a:p>
        </p:txBody>
      </p:sp>
      <p:sp>
        <p:nvSpPr>
          <p:cNvPr id="49" name="TextBox 48">
            <a:extLst>
              <a:ext uri="{FF2B5EF4-FFF2-40B4-BE49-F238E27FC236}">
                <a16:creationId xmlns:a16="http://schemas.microsoft.com/office/drawing/2014/main" id="{CDAE4C4E-AFFF-44C1-A838-A595A47F8CCD}"/>
              </a:ext>
            </a:extLst>
          </p:cNvPr>
          <p:cNvSpPr txBox="1"/>
          <p:nvPr/>
        </p:nvSpPr>
        <p:spPr>
          <a:xfrm>
            <a:off x="2712720" y="4102094"/>
            <a:ext cx="7505699" cy="307777"/>
          </a:xfrm>
          <a:prstGeom prst="rect">
            <a:avLst/>
          </a:prstGeom>
          <a:noFill/>
        </p:spPr>
        <p:txBody>
          <a:bodyPr wrap="square" rtlCol="0">
            <a:spAutoFit/>
          </a:bodyPr>
          <a:lstStyle/>
          <a:p>
            <a:r>
              <a:rPr lang="en-GB" sz="1400" b="1">
                <a:solidFill>
                  <a:schemeClr val="bg1"/>
                </a:solidFill>
                <a:latin typeface="Figtree" panose="020B0604020202020204"/>
              </a:rPr>
              <a:t>CCS then performs validation, enrichment and consent record creation</a:t>
            </a:r>
            <a:endParaRPr lang="en-GB" sz="1400">
              <a:solidFill>
                <a:schemeClr val="bg1"/>
              </a:solidFill>
              <a:latin typeface="Figtree" panose="020B0604020202020204"/>
            </a:endParaRPr>
          </a:p>
        </p:txBody>
      </p:sp>
      <p:pic>
        <p:nvPicPr>
          <p:cNvPr id="17" name="Graphic 16" descr="Badge 1 with solid fill">
            <a:extLst>
              <a:ext uri="{FF2B5EF4-FFF2-40B4-BE49-F238E27FC236}">
                <a16:creationId xmlns:a16="http://schemas.microsoft.com/office/drawing/2014/main" id="{06B0D553-752B-A6CC-2B6F-6CCAE818151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1150" y="1070817"/>
            <a:ext cx="577353" cy="577353"/>
          </a:xfrm>
          <a:prstGeom prst="rect">
            <a:avLst/>
          </a:prstGeom>
        </p:spPr>
      </p:pic>
      <p:sp>
        <p:nvSpPr>
          <p:cNvPr id="20" name="Isosceles Triangle 19">
            <a:extLst>
              <a:ext uri="{FF2B5EF4-FFF2-40B4-BE49-F238E27FC236}">
                <a16:creationId xmlns:a16="http://schemas.microsoft.com/office/drawing/2014/main" id="{9C839B89-9F76-8340-6B64-366D498786D8}"/>
              </a:ext>
            </a:extLst>
          </p:cNvPr>
          <p:cNvSpPr/>
          <p:nvPr/>
        </p:nvSpPr>
        <p:spPr>
          <a:xfrm rot="10800000">
            <a:off x="1049383" y="3729210"/>
            <a:ext cx="2554514" cy="307776"/>
          </a:xfrm>
          <a:prstGeom prst="triangl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1" name="Isosceles Triangle 20">
            <a:extLst>
              <a:ext uri="{FF2B5EF4-FFF2-40B4-BE49-F238E27FC236}">
                <a16:creationId xmlns:a16="http://schemas.microsoft.com/office/drawing/2014/main" id="{00AE43B5-7EFF-748C-534A-0DEB253C4F99}"/>
              </a:ext>
            </a:extLst>
          </p:cNvPr>
          <p:cNvSpPr/>
          <p:nvPr/>
        </p:nvSpPr>
        <p:spPr>
          <a:xfrm rot="10800000">
            <a:off x="4765039" y="3729209"/>
            <a:ext cx="2554514" cy="307776"/>
          </a:xfrm>
          <a:prstGeom prst="triangle">
            <a:avLst/>
          </a:prstGeom>
          <a:solidFill>
            <a:srgbClr val="27531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22" name="Isosceles Triangle 21">
            <a:extLst>
              <a:ext uri="{FF2B5EF4-FFF2-40B4-BE49-F238E27FC236}">
                <a16:creationId xmlns:a16="http://schemas.microsoft.com/office/drawing/2014/main" id="{27B508A2-2CF0-2211-E803-8B542822F6C9}"/>
              </a:ext>
            </a:extLst>
          </p:cNvPr>
          <p:cNvSpPr/>
          <p:nvPr/>
        </p:nvSpPr>
        <p:spPr>
          <a:xfrm rot="10800000">
            <a:off x="8437152" y="3729208"/>
            <a:ext cx="2554514" cy="307776"/>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graphicFrame>
        <p:nvGraphicFramePr>
          <p:cNvPr id="12" name="Table 11">
            <a:extLst>
              <a:ext uri="{FF2B5EF4-FFF2-40B4-BE49-F238E27FC236}">
                <a16:creationId xmlns:a16="http://schemas.microsoft.com/office/drawing/2014/main" id="{AEB63B21-277D-932A-A4C1-CCEEB887B725}"/>
              </a:ext>
            </a:extLst>
          </p:cNvPr>
          <p:cNvGraphicFramePr>
            <a:graphicFrameLocks noGrp="1"/>
          </p:cNvGraphicFramePr>
          <p:nvPr>
            <p:extLst>
              <p:ext uri="{D42A27DB-BD31-4B8C-83A1-F6EECF244321}">
                <p14:modId xmlns:p14="http://schemas.microsoft.com/office/powerpoint/2010/main" val="4163186134"/>
              </p:ext>
            </p:extLst>
          </p:nvPr>
        </p:nvGraphicFramePr>
        <p:xfrm>
          <a:off x="899826" y="4369040"/>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0">
                <a:tc>
                  <a:txBody>
                    <a:bodyPr/>
                    <a:lstStyle/>
                    <a:p>
                      <a:r>
                        <a:rPr lang="en-GB" sz="1100" b="1">
                          <a:latin typeface="Figtree"/>
                        </a:rPr>
                        <a:t>Consent block</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1">
                          <a:latin typeface="Figtree"/>
                        </a:rPr>
                        <a:t>Mandatory</a:t>
                      </a:r>
                      <a:endParaRPr lang="en-US" sz="1100" b="1">
                        <a:latin typeface="Figtree"/>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734478411"/>
                  </a:ext>
                </a:extLst>
              </a:tr>
              <a:tr h="125703">
                <a:tc gridSpan="2">
                  <a:txBody>
                    <a:bodyPr/>
                    <a:lstStyle/>
                    <a:p>
                      <a:r>
                        <a:rPr lang="en-GB" sz="1050" b="1">
                          <a:latin typeface="Figtree"/>
                        </a:rPr>
                        <a:t>Final consent terms agreed by consumer</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14" name="Table 13">
            <a:extLst>
              <a:ext uri="{FF2B5EF4-FFF2-40B4-BE49-F238E27FC236}">
                <a16:creationId xmlns:a16="http://schemas.microsoft.com/office/drawing/2014/main" id="{6B184801-D129-A73C-24DF-D0E906CFBD56}"/>
              </a:ext>
            </a:extLst>
          </p:cNvPr>
          <p:cNvGraphicFramePr>
            <a:graphicFrameLocks noGrp="1"/>
          </p:cNvGraphicFramePr>
          <p:nvPr>
            <p:extLst>
              <p:ext uri="{D42A27DB-BD31-4B8C-83A1-F6EECF244321}">
                <p14:modId xmlns:p14="http://schemas.microsoft.com/office/powerpoint/2010/main" val="3208035737"/>
              </p:ext>
            </p:extLst>
          </p:nvPr>
        </p:nvGraphicFramePr>
        <p:xfrm>
          <a:off x="4416519" y="4368800"/>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124293">
                <a:tc>
                  <a:txBody>
                    <a:bodyPr/>
                    <a:lstStyle/>
                    <a:p>
                      <a:pPr marL="0" algn="l" defTabSz="914400" rtl="0" eaLnBrk="1" latinLnBrk="0" hangingPunct="1"/>
                      <a:r>
                        <a:rPr lang="en-GB" sz="1100" b="1" kern="1200">
                          <a:solidFill>
                            <a:schemeClr val="lt1"/>
                          </a:solidFill>
                          <a:latin typeface="Figtree"/>
                          <a:ea typeface="+mn-ea"/>
                          <a:cs typeface="+mn-cs"/>
                        </a:rPr>
                        <a:t>Data block</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tc>
                  <a:txBody>
                    <a:bodyPr/>
                    <a:lstStyle/>
                    <a:p>
                      <a:pPr marL="0" algn="l" defTabSz="914400" rtl="0" eaLnBrk="1" latinLnBrk="0" hangingPunct="1"/>
                      <a:r>
                        <a:rPr lang="en-GB" sz="1100" b="1" kern="1200">
                          <a:solidFill>
                            <a:schemeClr val="lt1"/>
                          </a:solidFill>
                          <a:latin typeface="Figtree"/>
                          <a:ea typeface="+mn-ea"/>
                          <a:cs typeface="+mn-cs"/>
                        </a:rPr>
                        <a:t>Conditional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1734478411"/>
                  </a:ext>
                </a:extLst>
              </a:tr>
              <a:tr h="120638">
                <a:tc gridSpan="2">
                  <a:txBody>
                    <a:bodyPr/>
                    <a:lstStyle/>
                    <a:p>
                      <a:r>
                        <a:rPr lang="en-GB" sz="1050" b="1">
                          <a:latin typeface="Figtree"/>
                        </a:rPr>
                        <a:t>Validated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23" name="Table 22">
            <a:extLst>
              <a:ext uri="{FF2B5EF4-FFF2-40B4-BE49-F238E27FC236}">
                <a16:creationId xmlns:a16="http://schemas.microsoft.com/office/drawing/2014/main" id="{EBC27FA4-C13C-02E2-8FF2-E42773176E5C}"/>
              </a:ext>
            </a:extLst>
          </p:cNvPr>
          <p:cNvGraphicFramePr>
            <a:graphicFrameLocks noGrp="1"/>
          </p:cNvGraphicFramePr>
          <p:nvPr>
            <p:extLst>
              <p:ext uri="{D42A27DB-BD31-4B8C-83A1-F6EECF244321}">
                <p14:modId xmlns:p14="http://schemas.microsoft.com/office/powerpoint/2010/main" val="574133012"/>
              </p:ext>
            </p:extLst>
          </p:nvPr>
        </p:nvGraphicFramePr>
        <p:xfrm>
          <a:off x="7933212" y="4355601"/>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222762">
                <a:tc>
                  <a:txBody>
                    <a:bodyPr/>
                    <a:lstStyle/>
                    <a:p>
                      <a:r>
                        <a:rPr lang="en-GB" sz="1100" b="1">
                          <a:latin typeface="Figtree"/>
                        </a:rPr>
                        <a:t>Hints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r>
                        <a:rPr lang="en-GB" sz="1100" b="1">
                          <a:latin typeface="Figtree"/>
                        </a:rPr>
                        <a:t>Optional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734478411"/>
                  </a:ext>
                </a:extLst>
              </a:tr>
              <a:tr h="216209">
                <a:tc gridSpan="2">
                  <a:txBody>
                    <a:bodyPr/>
                    <a:lstStyle/>
                    <a:p>
                      <a:r>
                        <a:rPr lang="en-GB" sz="1050" b="1">
                          <a:latin typeface="Figtree"/>
                        </a:rPr>
                        <a:t>Validated </a:t>
                      </a:r>
                      <a:r>
                        <a:rPr lang="en-GB" sz="1050" b="1" err="1">
                          <a:latin typeface="Figtree"/>
                        </a:rPr>
                        <a:t>MPxNs</a:t>
                      </a:r>
                      <a:r>
                        <a:rPr lang="en-GB" sz="1050" b="1">
                          <a:latin typeface="Figtree"/>
                        </a:rPr>
                        <a:t> through IDV &amp; matching</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graphicFrame>
        <p:nvGraphicFramePr>
          <p:cNvPr id="24" name="Table 23">
            <a:extLst>
              <a:ext uri="{FF2B5EF4-FFF2-40B4-BE49-F238E27FC236}">
                <a16:creationId xmlns:a16="http://schemas.microsoft.com/office/drawing/2014/main" id="{1C283C74-2C85-88F7-9DDA-FEA7B735295F}"/>
              </a:ext>
            </a:extLst>
          </p:cNvPr>
          <p:cNvGraphicFramePr>
            <a:graphicFrameLocks noGrp="1"/>
          </p:cNvGraphicFramePr>
          <p:nvPr>
            <p:extLst>
              <p:ext uri="{D42A27DB-BD31-4B8C-83A1-F6EECF244321}">
                <p14:modId xmlns:p14="http://schemas.microsoft.com/office/powerpoint/2010/main" val="176376177"/>
              </p:ext>
            </p:extLst>
          </p:nvPr>
        </p:nvGraphicFramePr>
        <p:xfrm>
          <a:off x="7936617" y="5075196"/>
          <a:ext cx="3417015" cy="510540"/>
        </p:xfrm>
        <a:graphic>
          <a:graphicData uri="http://schemas.openxmlformats.org/drawingml/2006/table">
            <a:tbl>
              <a:tblPr firstRow="1" bandRow="1">
                <a:tableStyleId>{5C22544A-7EE6-4342-B048-85BDC9FD1C3A}</a:tableStyleId>
              </a:tblPr>
              <a:tblGrid>
                <a:gridCol w="1741533">
                  <a:extLst>
                    <a:ext uri="{9D8B030D-6E8A-4147-A177-3AD203B41FA5}">
                      <a16:colId xmlns:a16="http://schemas.microsoft.com/office/drawing/2014/main" val="1044350139"/>
                    </a:ext>
                  </a:extLst>
                </a:gridCol>
                <a:gridCol w="1675482">
                  <a:extLst>
                    <a:ext uri="{9D8B030D-6E8A-4147-A177-3AD203B41FA5}">
                      <a16:colId xmlns:a16="http://schemas.microsoft.com/office/drawing/2014/main" val="2549102947"/>
                    </a:ext>
                  </a:extLst>
                </a:gridCol>
              </a:tblGrid>
              <a:tr h="222762">
                <a:tc>
                  <a:txBody>
                    <a:bodyPr/>
                    <a:lstStyle/>
                    <a:p>
                      <a:r>
                        <a:rPr lang="en-GB" sz="1100" b="1">
                          <a:latin typeface="Figtree"/>
                        </a:rPr>
                        <a:t>ID Token</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5">
                        <a:lumMod val="60000"/>
                        <a:lumOff val="40000"/>
                      </a:schemeClr>
                    </a:solidFill>
                  </a:tcPr>
                </a:tc>
                <a:tc>
                  <a:txBody>
                    <a:bodyPr/>
                    <a:lstStyle/>
                    <a:p>
                      <a:r>
                        <a:rPr lang="en-GB" sz="1100" b="1">
                          <a:latin typeface="Figtree"/>
                        </a:rPr>
                        <a:t>Optional, separated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1734478411"/>
                  </a:ext>
                </a:extLst>
              </a:tr>
              <a:tr h="216209">
                <a:tc gridSpan="2">
                  <a:txBody>
                    <a:bodyPr/>
                    <a:lstStyle/>
                    <a:p>
                      <a:r>
                        <a:rPr lang="en-GB" sz="1050" b="1">
                          <a:latin typeface="Figtree"/>
                        </a:rPr>
                        <a:t>CCS can return ID Token for consumer if requested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1024982937"/>
                  </a:ext>
                </a:extLst>
              </a:tr>
            </a:tbl>
          </a:graphicData>
        </a:graphic>
      </p:graphicFrame>
      <p:sp>
        <p:nvSpPr>
          <p:cNvPr id="25" name="Rectangle 24">
            <a:extLst>
              <a:ext uri="{FF2B5EF4-FFF2-40B4-BE49-F238E27FC236}">
                <a16:creationId xmlns:a16="http://schemas.microsoft.com/office/drawing/2014/main" id="{D678037E-3971-F070-C4CF-78BBAC5074D4}"/>
              </a:ext>
            </a:extLst>
          </p:cNvPr>
          <p:cNvSpPr/>
          <p:nvPr/>
        </p:nvSpPr>
        <p:spPr>
          <a:xfrm>
            <a:off x="239617" y="6028336"/>
            <a:ext cx="11386575" cy="640467"/>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56" name="Rectangle 55">
            <a:extLst>
              <a:ext uri="{FF2B5EF4-FFF2-40B4-BE49-F238E27FC236}">
                <a16:creationId xmlns:a16="http://schemas.microsoft.com/office/drawing/2014/main" id="{A5FD2A55-81C0-32AD-50B2-129561906389}"/>
              </a:ext>
            </a:extLst>
          </p:cNvPr>
          <p:cNvSpPr/>
          <p:nvPr/>
        </p:nvSpPr>
        <p:spPr>
          <a:xfrm>
            <a:off x="218729" y="4053816"/>
            <a:ext cx="843269" cy="480873"/>
          </a:xfrm>
          <a:prstGeom prst="rect">
            <a:avLst/>
          </a:prstGeom>
          <a:solidFill>
            <a:schemeClr val="tx2">
              <a:lumMod val="10000"/>
              <a:lumOff val="9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CCS</a:t>
            </a:r>
          </a:p>
        </p:txBody>
      </p:sp>
      <p:sp>
        <p:nvSpPr>
          <p:cNvPr id="28" name="Rectangle 27">
            <a:extLst>
              <a:ext uri="{FF2B5EF4-FFF2-40B4-BE49-F238E27FC236}">
                <a16:creationId xmlns:a16="http://schemas.microsoft.com/office/drawing/2014/main" id="{61BE3747-1DC7-7104-0BD6-79AD127A6D42}"/>
              </a:ext>
            </a:extLst>
          </p:cNvPr>
          <p:cNvSpPr/>
          <p:nvPr/>
        </p:nvSpPr>
        <p:spPr>
          <a:xfrm>
            <a:off x="972166" y="6111583"/>
            <a:ext cx="6652004" cy="44298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a:solidFill>
                  <a:schemeClr val="tx1"/>
                </a:solidFill>
                <a:latin typeface="Figtree" panose="020B0604020202020204"/>
              </a:rPr>
              <a:t>ATP receives a JWT access token with the validated information tied to the consent record. They use this JWT to request data from EDHs. </a:t>
            </a:r>
            <a:r>
              <a:rPr lang="en-GB" sz="1100" b="1">
                <a:solidFill>
                  <a:schemeClr val="tx1"/>
                </a:solidFill>
                <a:latin typeface="Figtree" panose="020B0604020202020204"/>
              </a:rPr>
              <a:t>Consumer info doesn't leak into the access token.</a:t>
            </a:r>
          </a:p>
        </p:txBody>
      </p:sp>
      <p:sp>
        <p:nvSpPr>
          <p:cNvPr id="27" name="Rectangle 26">
            <a:extLst>
              <a:ext uri="{FF2B5EF4-FFF2-40B4-BE49-F238E27FC236}">
                <a16:creationId xmlns:a16="http://schemas.microsoft.com/office/drawing/2014/main" id="{79AAF905-3C72-C8F5-B8CE-ABB6C9A61E6F}"/>
              </a:ext>
            </a:extLst>
          </p:cNvPr>
          <p:cNvSpPr/>
          <p:nvPr/>
        </p:nvSpPr>
        <p:spPr>
          <a:xfrm>
            <a:off x="199533" y="5813694"/>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ATP</a:t>
            </a:r>
          </a:p>
        </p:txBody>
      </p:sp>
      <p:sp>
        <p:nvSpPr>
          <p:cNvPr id="29" name="Rectangle 28">
            <a:extLst>
              <a:ext uri="{FF2B5EF4-FFF2-40B4-BE49-F238E27FC236}">
                <a16:creationId xmlns:a16="http://schemas.microsoft.com/office/drawing/2014/main" id="{DB2097CF-BF52-4672-8BB9-F7538D491C92}"/>
              </a:ext>
            </a:extLst>
          </p:cNvPr>
          <p:cNvSpPr/>
          <p:nvPr/>
        </p:nvSpPr>
        <p:spPr>
          <a:xfrm>
            <a:off x="7833534" y="6111583"/>
            <a:ext cx="3603698" cy="442980"/>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100">
                <a:solidFill>
                  <a:schemeClr val="dk1"/>
                </a:solidFill>
                <a:latin typeface="Figtree" panose="020B0604020202020204"/>
              </a:rPr>
              <a:t>ATPs can also request an ID token in their original PAR request to get info on the subject</a:t>
            </a:r>
          </a:p>
        </p:txBody>
      </p:sp>
      <p:sp>
        <p:nvSpPr>
          <p:cNvPr id="34" name="Isosceles Triangle 33">
            <a:extLst>
              <a:ext uri="{FF2B5EF4-FFF2-40B4-BE49-F238E27FC236}">
                <a16:creationId xmlns:a16="http://schemas.microsoft.com/office/drawing/2014/main" id="{733DC1EF-7079-27BC-B50A-5CDF7C93E1E5}"/>
              </a:ext>
            </a:extLst>
          </p:cNvPr>
          <p:cNvSpPr/>
          <p:nvPr/>
        </p:nvSpPr>
        <p:spPr>
          <a:xfrm rot="10800000">
            <a:off x="8435153" y="5700634"/>
            <a:ext cx="2554514" cy="307776"/>
          </a:xfrm>
          <a:prstGeom prst="triangle">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36" name="Isosceles Triangle 35">
            <a:extLst>
              <a:ext uri="{FF2B5EF4-FFF2-40B4-BE49-F238E27FC236}">
                <a16:creationId xmlns:a16="http://schemas.microsoft.com/office/drawing/2014/main" id="{CAA21D96-093E-DB93-0E35-007C0CD177F3}"/>
              </a:ext>
            </a:extLst>
          </p:cNvPr>
          <p:cNvSpPr/>
          <p:nvPr/>
        </p:nvSpPr>
        <p:spPr>
          <a:xfrm rot="10800000">
            <a:off x="3039584" y="5424627"/>
            <a:ext cx="2554514" cy="573882"/>
          </a:xfrm>
          <a:prstGeom prst="triangle">
            <a:avLst/>
          </a:prstGeom>
          <a:solidFill>
            <a:srgbClr val="4E95D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58" name="Rectangle 57">
            <a:extLst>
              <a:ext uri="{FF2B5EF4-FFF2-40B4-BE49-F238E27FC236}">
                <a16:creationId xmlns:a16="http://schemas.microsoft.com/office/drawing/2014/main" id="{35FA18CD-44AD-4190-586F-FBAB04F69398}"/>
              </a:ext>
            </a:extLst>
          </p:cNvPr>
          <p:cNvSpPr/>
          <p:nvPr/>
        </p:nvSpPr>
        <p:spPr>
          <a:xfrm>
            <a:off x="186310" y="704660"/>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ATP</a:t>
            </a:r>
          </a:p>
        </p:txBody>
      </p:sp>
      <p:sp>
        <p:nvSpPr>
          <p:cNvPr id="31" name="TextBox 30">
            <a:extLst>
              <a:ext uri="{FF2B5EF4-FFF2-40B4-BE49-F238E27FC236}">
                <a16:creationId xmlns:a16="http://schemas.microsoft.com/office/drawing/2014/main" id="{0DED5113-0A29-1597-355E-1517979AF978}"/>
              </a:ext>
            </a:extLst>
          </p:cNvPr>
          <p:cNvSpPr txBox="1"/>
          <p:nvPr/>
        </p:nvSpPr>
        <p:spPr>
          <a:xfrm>
            <a:off x="1061831" y="702789"/>
            <a:ext cx="9741057" cy="307777"/>
          </a:xfrm>
          <a:prstGeom prst="rect">
            <a:avLst/>
          </a:prstGeom>
          <a:noFill/>
        </p:spPr>
        <p:txBody>
          <a:bodyPr wrap="square" lIns="91440" tIns="45720" rIns="91440" bIns="45720" rtlCol="0" anchor="t">
            <a:spAutoFit/>
          </a:bodyPr>
          <a:lstStyle/>
          <a:p>
            <a:r>
              <a:rPr lang="en-GB" sz="1400" b="1">
                <a:latin typeface="Figtree" panose="020B0604020202020204"/>
              </a:rPr>
              <a:t>ATP submits their PARand alongside the consent schema a range of consumer info hints and MPxN hints.</a:t>
            </a:r>
          </a:p>
        </p:txBody>
      </p:sp>
      <p:sp>
        <p:nvSpPr>
          <p:cNvPr id="30" name="Rectangle 29">
            <a:extLst>
              <a:ext uri="{FF2B5EF4-FFF2-40B4-BE49-F238E27FC236}">
                <a16:creationId xmlns:a16="http://schemas.microsoft.com/office/drawing/2014/main" id="{FA485E6E-E00A-463B-2362-1D6589C7459A}"/>
              </a:ext>
            </a:extLst>
          </p:cNvPr>
          <p:cNvSpPr/>
          <p:nvPr/>
        </p:nvSpPr>
        <p:spPr>
          <a:xfrm>
            <a:off x="188071" y="1010566"/>
            <a:ext cx="7653837" cy="5659315"/>
          </a:xfrm>
          <a:prstGeom prst="rect">
            <a:avLst/>
          </a:prstGeom>
          <a:solidFill>
            <a:srgbClr val="E8E8E8">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93345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E542F-7A2D-F435-42F4-77CA178D42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F036742-BDE1-1775-D9D6-A6E84E148C4F}"/>
              </a:ext>
            </a:extLst>
          </p:cNvPr>
          <p:cNvSpPr/>
          <p:nvPr/>
        </p:nvSpPr>
        <p:spPr>
          <a:xfrm>
            <a:off x="368855" y="3344066"/>
            <a:ext cx="11447033" cy="2124729"/>
          </a:xfrm>
          <a:prstGeom prst="rect">
            <a:avLst/>
          </a:prstGeom>
          <a:solidFill>
            <a:schemeClr val="bg1">
              <a:lumMod val="95000"/>
            </a:schemeClr>
          </a:solidFill>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13" name="Rectangle 12">
            <a:extLst>
              <a:ext uri="{FF2B5EF4-FFF2-40B4-BE49-F238E27FC236}">
                <a16:creationId xmlns:a16="http://schemas.microsoft.com/office/drawing/2014/main" id="{91EBA7A2-B71A-28FC-6A13-047E821D834B}"/>
              </a:ext>
            </a:extLst>
          </p:cNvPr>
          <p:cNvSpPr/>
          <p:nvPr/>
        </p:nvSpPr>
        <p:spPr>
          <a:xfrm>
            <a:off x="368855" y="601872"/>
            <a:ext cx="11447033" cy="2597922"/>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4" name="Text Placeholder 3">
            <a:extLst>
              <a:ext uri="{FF2B5EF4-FFF2-40B4-BE49-F238E27FC236}">
                <a16:creationId xmlns:a16="http://schemas.microsoft.com/office/drawing/2014/main" id="{2C16EA40-B3F9-E9B9-DB9B-17911364D014}"/>
              </a:ext>
            </a:extLst>
          </p:cNvPr>
          <p:cNvSpPr>
            <a:spLocks noGrp="1"/>
          </p:cNvSpPr>
          <p:nvPr>
            <p:ph type="body" idx="4294967295"/>
          </p:nvPr>
        </p:nvSpPr>
        <p:spPr>
          <a:xfrm>
            <a:off x="258944" y="90198"/>
            <a:ext cx="11398351" cy="358307"/>
          </a:xfrm>
        </p:spPr>
        <p:txBody>
          <a:bodyPr>
            <a:noAutofit/>
          </a:bodyPr>
          <a:lstStyle/>
          <a:p>
            <a:r>
              <a:rPr lang="en-GB">
                <a:latin typeface="Figtree" panose="020B0604020202020204"/>
              </a:rPr>
              <a:t>Consumer information hints: proposed approach </a:t>
            </a:r>
          </a:p>
        </p:txBody>
      </p:sp>
      <p:graphicFrame>
        <p:nvGraphicFramePr>
          <p:cNvPr id="72" name="Table 71">
            <a:extLst>
              <a:ext uri="{FF2B5EF4-FFF2-40B4-BE49-F238E27FC236}">
                <a16:creationId xmlns:a16="http://schemas.microsoft.com/office/drawing/2014/main" id="{9262D0CA-B5AE-94DD-EACD-D8806D6DA02B}"/>
              </a:ext>
            </a:extLst>
          </p:cNvPr>
          <p:cNvGraphicFramePr>
            <a:graphicFrameLocks noGrp="1"/>
          </p:cNvGraphicFramePr>
          <p:nvPr>
            <p:extLst>
              <p:ext uri="{D42A27DB-BD31-4B8C-83A1-F6EECF244321}">
                <p14:modId xmlns:p14="http://schemas.microsoft.com/office/powerpoint/2010/main" val="4213764567"/>
              </p:ext>
            </p:extLst>
          </p:nvPr>
        </p:nvGraphicFramePr>
        <p:xfrm>
          <a:off x="606597" y="3809616"/>
          <a:ext cx="6014478" cy="1070038"/>
        </p:xfrm>
        <a:graphic>
          <a:graphicData uri="http://schemas.openxmlformats.org/drawingml/2006/table">
            <a:tbl>
              <a:tblPr firstRow="1" bandRow="1">
                <a:tableStyleId>{5C22544A-7EE6-4342-B048-85BDC9FD1C3A}</a:tableStyleId>
              </a:tblPr>
              <a:tblGrid>
                <a:gridCol w="1518392">
                  <a:extLst>
                    <a:ext uri="{9D8B030D-6E8A-4147-A177-3AD203B41FA5}">
                      <a16:colId xmlns:a16="http://schemas.microsoft.com/office/drawing/2014/main" val="2566189396"/>
                    </a:ext>
                  </a:extLst>
                </a:gridCol>
                <a:gridCol w="1349974">
                  <a:extLst>
                    <a:ext uri="{9D8B030D-6E8A-4147-A177-3AD203B41FA5}">
                      <a16:colId xmlns:a16="http://schemas.microsoft.com/office/drawing/2014/main" val="1894836717"/>
                    </a:ext>
                  </a:extLst>
                </a:gridCol>
                <a:gridCol w="3146112">
                  <a:extLst>
                    <a:ext uri="{9D8B030D-6E8A-4147-A177-3AD203B41FA5}">
                      <a16:colId xmlns:a16="http://schemas.microsoft.com/office/drawing/2014/main" val="2846885814"/>
                    </a:ext>
                  </a:extLst>
                </a:gridCol>
              </a:tblGrid>
              <a:tr h="283559">
                <a:tc>
                  <a:txBody>
                    <a:bodyPr/>
                    <a:lstStyle/>
                    <a:p>
                      <a:r>
                        <a:rPr lang="en-GB" sz="1100" b="0">
                          <a:latin typeface="Figtree" panose="020B0604020202020204"/>
                        </a:rPr>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Type / Format</a:t>
                      </a:r>
                      <a:endParaRPr lang="en-GB">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Description</a:t>
                      </a:r>
                      <a:endParaRPr lang="en-GB" sz="1100">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283559">
                <a:tc gridSpan="3">
                  <a:txBody>
                    <a:bodyPr/>
                    <a:lstStyle/>
                    <a:p>
                      <a:r>
                        <a:rPr lang="en-GB" sz="1100" b="1">
                          <a:solidFill>
                            <a:schemeClr val="tx1"/>
                          </a:solidFill>
                        </a:rPr>
                        <a:t>Enrichment fields – </a:t>
                      </a:r>
                      <a:r>
                        <a:rPr lang="en-GB" sz="1100" b="0">
                          <a:solidFill>
                            <a:schemeClr val="tx1"/>
                          </a:solidFill>
                        </a:rPr>
                        <a:t>verified </a:t>
                      </a:r>
                      <a:r>
                        <a:rPr lang="en-GB" sz="1100" b="0" err="1">
                          <a:solidFill>
                            <a:schemeClr val="tx1"/>
                          </a:solidFill>
                        </a:rPr>
                        <a:t>MPxNs</a:t>
                      </a:r>
                      <a:r>
                        <a:rPr lang="en-GB" sz="1100" b="0">
                          <a:solidFill>
                            <a:schemeClr val="tx1"/>
                          </a:solidFill>
                        </a:rPr>
                        <a:t> identified by CCS through IDV and matching</a:t>
                      </a:r>
                      <a:endParaRPr lang="en-GB" sz="11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tc hMerge="1">
                  <a:txBody>
                    <a:bodyPr/>
                    <a:lstStyle/>
                    <a:p>
                      <a:endParaRPr lang="en-GB" sz="11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250199">
                <a:tc>
                  <a:txBody>
                    <a:bodyPr/>
                    <a:lstStyle/>
                    <a:p>
                      <a:pPr lvl="0" algn="r"/>
                      <a:r>
                        <a:rPr lang="en-GB" sz="800" b="1" err="1">
                          <a:solidFill>
                            <a:schemeClr val="tx1"/>
                          </a:solidFill>
                        </a:rPr>
                        <a:t>verified_MPAN</a:t>
                      </a:r>
                      <a:endParaRPr lang="en-GB" sz="8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strike="noStrike">
                          <a:solidFill>
                            <a:schemeClr val="tx1"/>
                          </a:solidFill>
                          <a:latin typeface="Figtree" panose="020B0604020202020204"/>
                        </a:rPr>
                        <a:t>Confirmed MPxN post Enquiry Services / Supplier (in the case of tariff) validation. Supersedes mpxns provided in hints according to exact_match logic.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250199">
                <a:tc>
                  <a:txBody>
                    <a:bodyPr/>
                    <a:lstStyle/>
                    <a:p>
                      <a:pPr lvl="0" algn="r"/>
                      <a:r>
                        <a:rPr lang="en-GB" sz="800" b="1" err="1">
                          <a:solidFill>
                            <a:schemeClr val="tx1"/>
                          </a:solidFill>
                        </a:rPr>
                        <a:t>verified_MPRN</a:t>
                      </a:r>
                      <a:endParaRPr lang="en-GB" sz="8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chemeClr val="tx1"/>
                          </a:solidFill>
                          <a:latin typeface="Figtree" panose="020B0604020202020204"/>
                        </a:rPr>
                        <a:t>Array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ctr"/>
                      <a:endParaRPr lang="en-GB" sz="90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bl>
          </a:graphicData>
        </a:graphic>
      </p:graphicFrame>
      <p:graphicFrame>
        <p:nvGraphicFramePr>
          <p:cNvPr id="5" name="Table 4">
            <a:extLst>
              <a:ext uri="{FF2B5EF4-FFF2-40B4-BE49-F238E27FC236}">
                <a16:creationId xmlns:a16="http://schemas.microsoft.com/office/drawing/2014/main" id="{B3293BB3-2D51-B8C1-2057-555A8D9CBFE5}"/>
              </a:ext>
            </a:extLst>
          </p:cNvPr>
          <p:cNvGraphicFramePr>
            <a:graphicFrameLocks noGrp="1"/>
          </p:cNvGraphicFramePr>
          <p:nvPr>
            <p:extLst>
              <p:ext uri="{D42A27DB-BD31-4B8C-83A1-F6EECF244321}">
                <p14:modId xmlns:p14="http://schemas.microsoft.com/office/powerpoint/2010/main" val="2844575476"/>
              </p:ext>
            </p:extLst>
          </p:nvPr>
        </p:nvGraphicFramePr>
        <p:xfrm>
          <a:off x="448057" y="1033591"/>
          <a:ext cx="11274548" cy="2110740"/>
        </p:xfrm>
        <a:graphic>
          <a:graphicData uri="http://schemas.openxmlformats.org/drawingml/2006/table">
            <a:tbl>
              <a:tblPr firstRow="1" bandRow="1">
                <a:tableStyleId>{5C22544A-7EE6-4342-B048-85BDC9FD1C3A}</a:tableStyleId>
              </a:tblPr>
              <a:tblGrid>
                <a:gridCol w="1918099">
                  <a:extLst>
                    <a:ext uri="{9D8B030D-6E8A-4147-A177-3AD203B41FA5}">
                      <a16:colId xmlns:a16="http://schemas.microsoft.com/office/drawing/2014/main" val="2566189396"/>
                    </a:ext>
                  </a:extLst>
                </a:gridCol>
                <a:gridCol w="1288868">
                  <a:extLst>
                    <a:ext uri="{9D8B030D-6E8A-4147-A177-3AD203B41FA5}">
                      <a16:colId xmlns:a16="http://schemas.microsoft.com/office/drawing/2014/main" val="1839536177"/>
                    </a:ext>
                  </a:extLst>
                </a:gridCol>
                <a:gridCol w="8067581">
                  <a:extLst>
                    <a:ext uri="{9D8B030D-6E8A-4147-A177-3AD203B41FA5}">
                      <a16:colId xmlns:a16="http://schemas.microsoft.com/office/drawing/2014/main" val="1035018802"/>
                    </a:ext>
                  </a:extLst>
                </a:gridCol>
              </a:tblGrid>
              <a:tr h="136735">
                <a:tc>
                  <a:txBody>
                    <a:bodyPr/>
                    <a:lstStyle/>
                    <a:p>
                      <a:r>
                        <a:rPr lang="en-GB" sz="1100" b="0"/>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t>Description</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136735">
                <a:tc gridSpan="3">
                  <a:txBody>
                    <a:bodyPr/>
                    <a:lstStyle/>
                    <a:p>
                      <a:pPr algn="l"/>
                      <a:r>
                        <a:rPr lang="en-GB" sz="1100" b="1">
                          <a:solidFill>
                            <a:schemeClr val="tx1"/>
                          </a:solidFill>
                        </a:rPr>
                        <a:t>Consumer Information hints – </a:t>
                      </a:r>
                      <a:r>
                        <a:rPr lang="en-GB" sz="1100" b="0">
                          <a:solidFill>
                            <a:schemeClr val="tx1"/>
                          </a:solidFill>
                        </a:rPr>
                        <a:t>suggested information provided with consent schema</a:t>
                      </a:r>
                      <a:endParaRPr lang="en-GB" sz="1100" u="sng">
                        <a:solidFill>
                          <a:schemeClr val="accent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78671563"/>
                  </a:ext>
                </a:extLst>
              </a:tr>
              <a:tr h="118900">
                <a:tc>
                  <a:txBody>
                    <a:bodyPr/>
                    <a:lstStyle/>
                    <a:p>
                      <a:pPr lvl="0" algn="r"/>
                      <a:r>
                        <a:rPr lang="en-GB" sz="800" b="1" err="1">
                          <a:solidFill>
                            <a:sysClr val="windowText" lastClr="000000"/>
                          </a:solidFill>
                        </a:rPr>
                        <a:t>requested_MPAN</a:t>
                      </a:r>
                      <a:r>
                        <a:rPr lang="en-GB" sz="800" b="1">
                          <a:solidFill>
                            <a:sysClr val="windowText" lastClr="000000"/>
                          </a:solidFill>
                        </a:rPr>
                        <a:t>(s)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r"/>
                      <a:r>
                        <a:rPr lang="en-GB" sz="900">
                          <a:solidFill>
                            <a:sysClr val="windowText" lastClr="000000"/>
                          </a:solidFill>
                        </a:rPr>
                        <a:t>Array </a:t>
                      </a:r>
                      <a:endParaRPr lang="en-GB" sz="800" b="1">
                        <a:solidFill>
                          <a:sysClr val="windowText" lastClr="000000"/>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lvl="0" algn="l"/>
                      <a:endParaRPr lang="en-GB" sz="900" b="0">
                        <a:solidFill>
                          <a:sysClr val="windowText" lastClr="000000"/>
                        </a:solidFill>
                      </a:endParaRPr>
                    </a:p>
                    <a:p>
                      <a:pPr lvl="0" algn="l"/>
                      <a:r>
                        <a:rPr lang="en-GB" sz="900" b="0">
                          <a:solidFill>
                            <a:sysClr val="windowText" lastClr="000000"/>
                          </a:solidFill>
                        </a:rPr>
                        <a:t>Suggested MPxN provided by ATP. CCS will provide verified MPxN in enriched schema which can override ATPs suggestion only if exactMatch not selected.</a:t>
                      </a:r>
                      <a:endParaRPr lang="en-GB" sz="900" b="1">
                        <a:solidFill>
                          <a:sysClr val="windowText" lastClr="000000"/>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0">
                <a:tc>
                  <a:txBody>
                    <a:bodyPr/>
                    <a:lstStyle/>
                    <a:p>
                      <a:pPr lvl="0" algn="r"/>
                      <a:r>
                        <a:rPr lang="en-GB" sz="800" b="1" err="1">
                          <a:solidFill>
                            <a:sysClr val="windowText" lastClr="000000"/>
                          </a:solidFill>
                        </a:rPr>
                        <a:t>requested_MPRN</a:t>
                      </a:r>
                      <a:r>
                        <a:rPr lang="en-GB" sz="800" b="1">
                          <a:solidFill>
                            <a:sysClr val="windowText" lastClr="000000"/>
                          </a:solidFill>
                        </a:rPr>
                        <a:t>(s)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r"/>
                      <a:r>
                        <a:rPr lang="en-GB" sz="900">
                          <a:solidFill>
                            <a:sysClr val="windowText" lastClr="000000"/>
                          </a:solidFill>
                        </a:rPr>
                        <a:t>Array </a:t>
                      </a:r>
                      <a:endParaRPr lang="en-GB" sz="800" b="1">
                        <a:solidFill>
                          <a:sysClr val="windowText" lastClr="000000"/>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r"/>
                      <a:endParaRPr lang="en-GB" sz="800" b="1">
                        <a:solidFill>
                          <a:sysClr val="windowText" lastClr="000000"/>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148625">
                <a:tc>
                  <a:txBody>
                    <a:bodyPr/>
                    <a:lstStyle/>
                    <a:p>
                      <a:pPr lvl="0" algn="r"/>
                      <a:r>
                        <a:rPr lang="en-GB" sz="800" b="1">
                          <a:solidFill>
                            <a:schemeClr val="tx1"/>
                          </a:solidFill>
                        </a:rPr>
                        <a:t>address</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r"/>
                      <a:r>
                        <a:rPr lang="en-GB" sz="900">
                          <a:solidFill>
                            <a:schemeClr val="tx1"/>
                          </a:solidFill>
                        </a:rPr>
                        <a:t>TBD</a:t>
                      </a:r>
                      <a:endParaRPr lang="en-GB" sz="8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r>
                        <a:rPr lang="en-GB" sz="900" b="0">
                          <a:solidFill>
                            <a:schemeClr val="tx1"/>
                          </a:solidFill>
                        </a:rPr>
                        <a:t>Suggested consumer address provided by ATP. If address is not verified by CCS for consumer, Consumer Information Mismatch process to be followed.</a:t>
                      </a:r>
                      <a:endParaRPr lang="en-GB" sz="9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5710553"/>
                  </a:ext>
                </a:extLst>
              </a:tr>
              <a:tr h="118900">
                <a:tc>
                  <a:txBody>
                    <a:bodyPr/>
                    <a:lstStyle/>
                    <a:p>
                      <a:pPr lvl="0" algn="r"/>
                      <a:r>
                        <a:rPr lang="en-GB" sz="800" b="1">
                          <a:solidFill>
                            <a:schemeClr val="tx1"/>
                          </a:solidFill>
                        </a:rPr>
                        <a:t>email</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r"/>
                      <a:r>
                        <a:rPr lang="en-GB" sz="800" b="0">
                          <a:solidFill>
                            <a:schemeClr val="tx1"/>
                          </a:solidFill>
                        </a:rPr>
                        <a:t>String</a:t>
                      </a:r>
                      <a:endParaRPr lang="en-GB" sz="8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r>
                        <a:rPr lang="en-GB" sz="900" b="0">
                          <a:solidFill>
                            <a:schemeClr val="tx1"/>
                          </a:solidFill>
                        </a:rPr>
                        <a:t>Known email address of the consumer</a:t>
                      </a:r>
                      <a:endParaRPr lang="en-GB" sz="9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28497822"/>
                  </a:ext>
                </a:extLst>
              </a:tr>
              <a:tr h="118900">
                <a:tc>
                  <a:txBody>
                    <a:bodyPr/>
                    <a:lstStyle/>
                    <a:p>
                      <a:pPr lvl="0" algn="r">
                        <a:buNone/>
                      </a:pPr>
                      <a:r>
                        <a:rPr lang="en-GB" sz="800" b="1">
                          <a:solidFill>
                            <a:schemeClr val="tx1"/>
                          </a:solidFill>
                        </a:rPr>
                        <a:t>name</a:t>
                      </a:r>
                    </a:p>
                  </a:txBody>
                  <a:tcPr>
                    <a:lnL w="12700">
                      <a:solidFill>
                        <a:schemeClr val="bg1">
                          <a:lumMod val="75000"/>
                        </a:schemeClr>
                      </a:solidFill>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a:solidFill>
                        <a:schemeClr val="bg1">
                          <a:lumMod val="85000"/>
                        </a:schemeClr>
                      </a:solidFill>
                    </a:lnB>
                    <a:noFill/>
                  </a:tcPr>
                </a:tc>
                <a:tc>
                  <a:txBody>
                    <a:bodyPr/>
                    <a:lstStyle/>
                    <a:p>
                      <a:pPr lvl="0" algn="r">
                        <a:buNone/>
                      </a:pPr>
                      <a:r>
                        <a:rPr lang="en-GB" sz="800" b="0">
                          <a:solidFill>
                            <a:schemeClr val="tx1"/>
                          </a:solidFill>
                        </a:rPr>
                        <a:t>String</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a:solidFill>
                        <a:schemeClr val="bg1">
                          <a:lumMod val="85000"/>
                        </a:schemeClr>
                      </a:solidFill>
                    </a:lnB>
                    <a:noFill/>
                  </a:tcPr>
                </a:tc>
                <a:tc>
                  <a:txBody>
                    <a:bodyPr/>
                    <a:lstStyle/>
                    <a:p>
                      <a:pPr lvl="0" algn="l">
                        <a:buNone/>
                      </a:pPr>
                      <a:r>
                        <a:rPr lang="en-GB" sz="900" b="0">
                          <a:solidFill>
                            <a:schemeClr val="tx1"/>
                          </a:solidFill>
                        </a:rPr>
                        <a:t>Consumer name</a:t>
                      </a:r>
                    </a:p>
                  </a:txBody>
                  <a:tcPr>
                    <a:lnL w="12700" cap="flat" cmpd="sng" algn="ctr">
                      <a:solidFill>
                        <a:schemeClr val="bg1">
                          <a:lumMod val="85000"/>
                        </a:schemeClr>
                      </a:solidFill>
                      <a:prstDash val="solid"/>
                      <a:round/>
                      <a:headEnd type="none" w="med" len="med"/>
                      <a:tailEnd type="none" w="med" len="med"/>
                    </a:lnL>
                    <a:lnR w="12700">
                      <a:solidFill>
                        <a:schemeClr val="bg1">
                          <a:lumMod val="75000"/>
                        </a:schemeClr>
                      </a:solidFill>
                    </a:lnR>
                    <a:lnT w="12700" cap="flat" cmpd="sng" algn="ctr">
                      <a:solidFill>
                        <a:schemeClr val="bg1">
                          <a:lumMod val="85000"/>
                        </a:schemeClr>
                      </a:solidFill>
                      <a:prstDash val="solid"/>
                      <a:round/>
                      <a:headEnd type="none" w="med" len="med"/>
                      <a:tailEnd type="none" w="med" len="med"/>
                    </a:lnT>
                    <a:lnB w="12700">
                      <a:solidFill>
                        <a:schemeClr val="bg1">
                          <a:lumMod val="85000"/>
                        </a:schemeClr>
                      </a:solidFill>
                    </a:lnB>
                    <a:noFill/>
                  </a:tcPr>
                </a:tc>
                <a:extLst>
                  <a:ext uri="{0D108BD9-81ED-4DB2-BD59-A6C34878D82A}">
                    <a16:rowId xmlns:a16="http://schemas.microsoft.com/office/drawing/2014/main" val="3052643209"/>
                  </a:ext>
                </a:extLst>
              </a:tr>
              <a:tr h="118900">
                <a:tc>
                  <a:txBody>
                    <a:bodyPr/>
                    <a:lstStyle/>
                    <a:p>
                      <a:pPr lvl="0" algn="r"/>
                      <a:r>
                        <a:rPr lang="en-GB" sz="800" b="1" err="1">
                          <a:solidFill>
                            <a:schemeClr val="tx1"/>
                          </a:solidFill>
                        </a:rPr>
                        <a:t>address_exact_match</a:t>
                      </a:r>
                      <a:endParaRPr lang="en-GB" sz="800" b="1">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r"/>
                      <a:r>
                        <a:rPr lang="en-GB" sz="900">
                          <a:solidFill>
                            <a:schemeClr val="tx1"/>
                          </a:solidFill>
                        </a:rPr>
                        <a:t>Boolean</a:t>
                      </a:r>
                      <a:endParaRPr lang="en-GB" sz="8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r>
                        <a:rPr lang="en-GB" sz="900" b="0">
                          <a:solidFill>
                            <a:schemeClr val="tx1"/>
                          </a:solidFill>
                        </a:rPr>
                        <a:t>Determines if the ATP will accept if a different address is validated to consumer by IDV. May include slight mismatches. Default is false.</a:t>
                      </a:r>
                      <a:endParaRPr lang="en-GB" sz="9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608637105"/>
                  </a:ext>
                </a:extLst>
              </a:tr>
              <a:tr h="193213">
                <a:tc>
                  <a:txBody>
                    <a:bodyPr/>
                    <a:lstStyle/>
                    <a:p>
                      <a:pPr lvl="0" algn="r"/>
                      <a:r>
                        <a:rPr lang="en-GB" sz="800" b="1" err="1">
                          <a:solidFill>
                            <a:schemeClr val="tx1"/>
                          </a:solidFill>
                        </a:rPr>
                        <a:t>mpxn_exact_match</a:t>
                      </a:r>
                      <a:endParaRPr lang="en-GB" sz="800" b="1">
                        <a:solidFill>
                          <a:schemeClr val="tx1"/>
                        </a:solidFill>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lgn="r"/>
                      <a:r>
                        <a:rPr lang="en-GB" sz="800">
                          <a:solidFill>
                            <a:schemeClr val="tx1"/>
                          </a:solidFill>
                        </a:rPr>
                        <a:t>Boolean</a:t>
                      </a:r>
                      <a:endParaRPr lang="en-GB" sz="8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lgn="l"/>
                      <a:r>
                        <a:rPr lang="en-GB" sz="850" b="0">
                          <a:solidFill>
                            <a:schemeClr val="tx1"/>
                          </a:solidFill>
                        </a:rPr>
                        <a:t>Determines if the ATP will accept additional MPxNs if the consumer has been verified as able to consent to them. Can’t include slight mismatches. Default is false.</a:t>
                      </a:r>
                      <a:endParaRPr lang="en-GB" sz="85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950094553"/>
                  </a:ext>
                </a:extLst>
              </a:tr>
            </a:tbl>
          </a:graphicData>
        </a:graphic>
      </p:graphicFrame>
      <p:graphicFrame>
        <p:nvGraphicFramePr>
          <p:cNvPr id="7" name="Table 6">
            <a:extLst>
              <a:ext uri="{FF2B5EF4-FFF2-40B4-BE49-F238E27FC236}">
                <a16:creationId xmlns:a16="http://schemas.microsoft.com/office/drawing/2014/main" id="{9D75499A-692A-6F6B-37BE-406EEA7C8B1B}"/>
              </a:ext>
            </a:extLst>
          </p:cNvPr>
          <p:cNvGraphicFramePr>
            <a:graphicFrameLocks noGrp="1"/>
          </p:cNvGraphicFramePr>
          <p:nvPr>
            <p:extLst>
              <p:ext uri="{D42A27DB-BD31-4B8C-83A1-F6EECF244321}">
                <p14:modId xmlns:p14="http://schemas.microsoft.com/office/powerpoint/2010/main" val="2982444999"/>
              </p:ext>
            </p:extLst>
          </p:nvPr>
        </p:nvGraphicFramePr>
        <p:xfrm>
          <a:off x="6948909" y="3864221"/>
          <a:ext cx="4859722" cy="1432560"/>
        </p:xfrm>
        <a:graphic>
          <a:graphicData uri="http://schemas.openxmlformats.org/drawingml/2006/table">
            <a:tbl>
              <a:tblPr firstRow="1" bandRow="1">
                <a:tableStyleId>{5C22544A-7EE6-4342-B048-85BDC9FD1C3A}</a:tableStyleId>
              </a:tblPr>
              <a:tblGrid>
                <a:gridCol w="1225592">
                  <a:extLst>
                    <a:ext uri="{9D8B030D-6E8A-4147-A177-3AD203B41FA5}">
                      <a16:colId xmlns:a16="http://schemas.microsoft.com/office/drawing/2014/main" val="2566189396"/>
                    </a:ext>
                  </a:extLst>
                </a:gridCol>
                <a:gridCol w="1091996">
                  <a:extLst>
                    <a:ext uri="{9D8B030D-6E8A-4147-A177-3AD203B41FA5}">
                      <a16:colId xmlns:a16="http://schemas.microsoft.com/office/drawing/2014/main" val="1894836717"/>
                    </a:ext>
                  </a:extLst>
                </a:gridCol>
                <a:gridCol w="2542134">
                  <a:extLst>
                    <a:ext uri="{9D8B030D-6E8A-4147-A177-3AD203B41FA5}">
                      <a16:colId xmlns:a16="http://schemas.microsoft.com/office/drawing/2014/main" val="3908807189"/>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Figtree" panose="020B0604020202020204"/>
                        </a:rPr>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a:solidFill>
                            <a:schemeClr val="bg1"/>
                          </a:solidFill>
                          <a:latin typeface="Figtree" panose="020B0604020202020204"/>
                        </a:rPr>
                        <a:t>Type / Format</a:t>
                      </a:r>
                      <a:endParaRPr lang="en-GB" sz="1100">
                        <a:solidFill>
                          <a:schemeClr val="bg1"/>
                        </a:solidFill>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solidFill>
                            <a:schemeClr val="bg1"/>
                          </a:solidFill>
                          <a:latin typeface="Figtree" panose="020B0604020202020204"/>
                        </a:rPr>
                        <a:t>Description</a:t>
                      </a:r>
                      <a:endParaRPr lang="en-GB" sz="1100">
                        <a:solidFill>
                          <a:schemeClr val="bg1"/>
                        </a:solidFill>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113363292"/>
                  </a:ext>
                </a:extLst>
              </a:tr>
              <a:tr h="0">
                <a:tc gridSpan="3">
                  <a:txBody>
                    <a:bodyPr/>
                    <a:lstStyle/>
                    <a:p>
                      <a:r>
                        <a:rPr lang="en-GB" sz="1100" b="1">
                          <a:solidFill>
                            <a:schemeClr val="tx1"/>
                          </a:solidFill>
                          <a:latin typeface="Figtree" panose="020B0604020202020204"/>
                        </a:rPr>
                        <a:t>UserInfo – </a:t>
                      </a:r>
                      <a:r>
                        <a:rPr lang="en-GB" sz="1100" b="0">
                          <a:solidFill>
                            <a:schemeClr val="tx1"/>
                          </a:solidFill>
                          <a:latin typeface="Figtree" panose="020B0604020202020204"/>
                        </a:rPr>
                        <a:t>available ID_token requestable by ATP (in PAR) to align records</a:t>
                      </a:r>
                      <a:endParaRPr lang="en-GB" sz="1100" b="1">
                        <a:solidFill>
                          <a:schemeClr val="tx1"/>
                        </a:solidFill>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tc hMerge="1">
                  <a:txBody>
                    <a:bodyPr/>
                    <a:lstStyle/>
                    <a:p>
                      <a:endParaRPr lang="en-GB" sz="11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0">
                <a:tc>
                  <a:txBody>
                    <a:bodyPr/>
                    <a:lstStyle/>
                    <a:p>
                      <a:pPr lvl="0" algn="r"/>
                      <a:r>
                        <a:rPr lang="en-GB" sz="900" b="1">
                          <a:solidFill>
                            <a:sysClr val="windowText" lastClr="000000"/>
                          </a:solidFill>
                          <a:latin typeface="Figtree" panose="020B0604020202020204"/>
                        </a:rPr>
                        <a:t>sub</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ysClr val="windowText" lastClr="000000"/>
                          </a:solidFill>
                          <a:latin typeface="Figtree" panose="020B0604020202020204"/>
                        </a:rPr>
                        <a:t>String /UUID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ysClr val="windowText" lastClr="000000"/>
                          </a:solidFill>
                          <a:latin typeface="Figtree" panose="020B0604020202020204"/>
                        </a:rPr>
                        <a:t>Confirmed subject identifier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0">
                <a:tc>
                  <a:txBody>
                    <a:bodyPr/>
                    <a:lstStyle/>
                    <a:p>
                      <a:pPr lvl="0" algn="r"/>
                      <a:r>
                        <a:rPr lang="en-GB" sz="900" b="1">
                          <a:solidFill>
                            <a:sysClr val="windowText" lastClr="000000"/>
                          </a:solidFill>
                          <a:latin typeface="Figtree" panose="020B0604020202020204"/>
                        </a:rPr>
                        <a:t>name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ysClr val="windowText" lastClr="000000"/>
                          </a:solidFill>
                          <a:latin typeface="Figtree" panose="020B0604020202020204"/>
                        </a:rPr>
                        <a:t>String</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ysClr val="windowText" lastClr="000000"/>
                          </a:solidFill>
                          <a:latin typeface="Figtree" panose="020B0604020202020204"/>
                        </a:rPr>
                        <a:t>Confirmed name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0">
                <a:tc>
                  <a:txBody>
                    <a:bodyPr/>
                    <a:lstStyle/>
                    <a:p>
                      <a:pPr lvl="0" algn="r"/>
                      <a:r>
                        <a:rPr lang="en-GB" sz="900" b="1">
                          <a:solidFill>
                            <a:sysClr val="windowText" lastClr="000000"/>
                          </a:solidFill>
                          <a:latin typeface="Figtree" panose="020B0604020202020204"/>
                        </a:rPr>
                        <a:t>email</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ysClr val="windowText" lastClr="000000"/>
                          </a:solidFill>
                          <a:latin typeface="Figtree" panose="020B0604020202020204"/>
                        </a:rPr>
                        <a:t>Email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ysClr val="windowText" lastClr="000000"/>
                          </a:solidFill>
                          <a:latin typeface="Figtree" panose="020B0604020202020204"/>
                        </a:rPr>
                        <a:t>Confirmed email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196878222"/>
                  </a:ext>
                </a:extLst>
              </a:tr>
              <a:tr h="0">
                <a:tc>
                  <a:txBody>
                    <a:bodyPr/>
                    <a:lstStyle/>
                    <a:p>
                      <a:pPr lvl="0" algn="r"/>
                      <a:r>
                        <a:rPr lang="en-GB" sz="900" b="1">
                          <a:solidFill>
                            <a:schemeClr val="tx1"/>
                          </a:solidFill>
                          <a:latin typeface="Figtree" panose="020B0604020202020204"/>
                        </a:rPr>
                        <a:t>address</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TBD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Confirmed address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76248517"/>
                  </a:ext>
                </a:extLst>
              </a:tr>
            </a:tbl>
          </a:graphicData>
        </a:graphic>
      </p:graphicFrame>
      <p:sp>
        <p:nvSpPr>
          <p:cNvPr id="17" name="Rectangle 16">
            <a:extLst>
              <a:ext uri="{FF2B5EF4-FFF2-40B4-BE49-F238E27FC236}">
                <a16:creationId xmlns:a16="http://schemas.microsoft.com/office/drawing/2014/main" id="{F2EBDD2A-B1C7-82CB-84D3-FEF2A92981D7}"/>
              </a:ext>
            </a:extLst>
          </p:cNvPr>
          <p:cNvSpPr/>
          <p:nvPr/>
        </p:nvSpPr>
        <p:spPr>
          <a:xfrm>
            <a:off x="368855" y="524019"/>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ATP</a:t>
            </a:r>
          </a:p>
        </p:txBody>
      </p:sp>
      <p:sp>
        <p:nvSpPr>
          <p:cNvPr id="19" name="Rectangle 18">
            <a:extLst>
              <a:ext uri="{FF2B5EF4-FFF2-40B4-BE49-F238E27FC236}">
                <a16:creationId xmlns:a16="http://schemas.microsoft.com/office/drawing/2014/main" id="{1BCD036D-73F3-D70C-C7C3-9D464C6DE499}"/>
              </a:ext>
            </a:extLst>
          </p:cNvPr>
          <p:cNvSpPr/>
          <p:nvPr/>
        </p:nvSpPr>
        <p:spPr>
          <a:xfrm>
            <a:off x="365671" y="3329072"/>
            <a:ext cx="843269" cy="480873"/>
          </a:xfrm>
          <a:prstGeom prst="rect">
            <a:avLst/>
          </a:prstGeom>
          <a:solidFill>
            <a:schemeClr val="tx2">
              <a:lumMod val="10000"/>
              <a:lumOff val="9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latin typeface="Figtree" panose="020B0604020202020204"/>
              </a:rPr>
              <a:t>CCS</a:t>
            </a:r>
          </a:p>
        </p:txBody>
      </p:sp>
      <p:sp>
        <p:nvSpPr>
          <p:cNvPr id="6" name="TextBox 5">
            <a:extLst>
              <a:ext uri="{FF2B5EF4-FFF2-40B4-BE49-F238E27FC236}">
                <a16:creationId xmlns:a16="http://schemas.microsoft.com/office/drawing/2014/main" id="{6B9D1EA6-5061-7713-4537-7ABF3842D4C1}"/>
              </a:ext>
            </a:extLst>
          </p:cNvPr>
          <p:cNvSpPr txBox="1"/>
          <p:nvPr/>
        </p:nvSpPr>
        <p:spPr>
          <a:xfrm>
            <a:off x="1082687" y="670921"/>
            <a:ext cx="10639918" cy="269304"/>
          </a:xfrm>
          <a:prstGeom prst="rect">
            <a:avLst/>
          </a:prstGeom>
          <a:noFill/>
        </p:spPr>
        <p:txBody>
          <a:bodyPr wrap="square" rtlCol="0">
            <a:spAutoFit/>
          </a:bodyPr>
          <a:lstStyle/>
          <a:p>
            <a:r>
              <a:rPr lang="en-GB" sz="1150" b="1">
                <a:latin typeface="Figtree" panose="020B0604020202020204"/>
              </a:rPr>
              <a:t>Submits a Push Authorisation Request and in this case includes consumer hints and requested MPxNs. ATP also specifies in their request if they want to receive an ID token.</a:t>
            </a:r>
          </a:p>
        </p:txBody>
      </p:sp>
      <p:sp>
        <p:nvSpPr>
          <p:cNvPr id="10" name="TextBox 9">
            <a:extLst>
              <a:ext uri="{FF2B5EF4-FFF2-40B4-BE49-F238E27FC236}">
                <a16:creationId xmlns:a16="http://schemas.microsoft.com/office/drawing/2014/main" id="{EE9DBC24-1D1A-C37F-15CD-1C3695094AB2}"/>
              </a:ext>
            </a:extLst>
          </p:cNvPr>
          <p:cNvSpPr txBox="1"/>
          <p:nvPr/>
        </p:nvSpPr>
        <p:spPr>
          <a:xfrm>
            <a:off x="1232304" y="3374136"/>
            <a:ext cx="5390364" cy="461665"/>
          </a:xfrm>
          <a:prstGeom prst="rect">
            <a:avLst/>
          </a:prstGeom>
          <a:noFill/>
        </p:spPr>
        <p:txBody>
          <a:bodyPr wrap="square" lIns="91440" tIns="45720" rIns="91440" bIns="45720" rtlCol="0" anchor="t">
            <a:spAutoFit/>
          </a:bodyPr>
          <a:lstStyle/>
          <a:p>
            <a:r>
              <a:rPr lang="en-GB" sz="1200" b="1">
                <a:latin typeface="Figtree" panose="020B0604020202020204"/>
              </a:rPr>
              <a:t>Alongside processing the consent and use-case-specific data, CCS confirms the MPxNs for the service. </a:t>
            </a:r>
            <a:endParaRPr lang="en-GB" sz="1400">
              <a:latin typeface="Figtree" panose="020B0604020202020204"/>
            </a:endParaRPr>
          </a:p>
        </p:txBody>
      </p:sp>
      <p:sp>
        <p:nvSpPr>
          <p:cNvPr id="11" name="TextBox 10">
            <a:extLst>
              <a:ext uri="{FF2B5EF4-FFF2-40B4-BE49-F238E27FC236}">
                <a16:creationId xmlns:a16="http://schemas.microsoft.com/office/drawing/2014/main" id="{108A4B41-EB87-9395-E5B4-6CAFA1F0AE1A}"/>
              </a:ext>
            </a:extLst>
          </p:cNvPr>
          <p:cNvSpPr txBox="1"/>
          <p:nvPr/>
        </p:nvSpPr>
        <p:spPr>
          <a:xfrm>
            <a:off x="6862883" y="3374136"/>
            <a:ext cx="4859722" cy="461665"/>
          </a:xfrm>
          <a:prstGeom prst="rect">
            <a:avLst/>
          </a:prstGeom>
          <a:noFill/>
        </p:spPr>
        <p:txBody>
          <a:bodyPr wrap="square" rtlCol="0">
            <a:spAutoFit/>
          </a:bodyPr>
          <a:lstStyle/>
          <a:p>
            <a:r>
              <a:rPr lang="en-GB" sz="1200" b="1">
                <a:latin typeface="Figtree" panose="020B0604020202020204"/>
              </a:rPr>
              <a:t>CCS can also return an  ID Token – containing IDV- verified consumer information -  if it was requested by the ATP.</a:t>
            </a:r>
            <a:endParaRPr lang="en-GB" sz="1200">
              <a:latin typeface="Figtree" panose="020B0604020202020204"/>
            </a:endParaRPr>
          </a:p>
        </p:txBody>
      </p:sp>
      <p:sp>
        <p:nvSpPr>
          <p:cNvPr id="14" name="TextBox 13">
            <a:extLst>
              <a:ext uri="{FF2B5EF4-FFF2-40B4-BE49-F238E27FC236}">
                <a16:creationId xmlns:a16="http://schemas.microsoft.com/office/drawing/2014/main" id="{9175FB1F-A923-C873-9ED2-4C2A00CC73B6}"/>
              </a:ext>
            </a:extLst>
          </p:cNvPr>
          <p:cNvSpPr txBox="1"/>
          <p:nvPr/>
        </p:nvSpPr>
        <p:spPr>
          <a:xfrm>
            <a:off x="451467" y="4962242"/>
            <a:ext cx="6361177" cy="400110"/>
          </a:xfrm>
          <a:prstGeom prst="rect">
            <a:avLst/>
          </a:prstGeom>
          <a:noFill/>
        </p:spPr>
        <p:txBody>
          <a:bodyPr wrap="square" lIns="91440" tIns="45720" rIns="91440" bIns="45720" anchor="t">
            <a:spAutoFit/>
          </a:bodyPr>
          <a:lstStyle/>
          <a:p>
            <a:r>
              <a:rPr lang="en-GB" sz="1000">
                <a:latin typeface="Figtree" panose="020B0604020202020204"/>
              </a:rPr>
              <a:t>This verified </a:t>
            </a:r>
            <a:r>
              <a:rPr lang="en-GB" sz="1000" err="1">
                <a:latin typeface="Figtree" panose="020B0604020202020204"/>
              </a:rPr>
              <a:t>MPxN</a:t>
            </a:r>
            <a:r>
              <a:rPr lang="en-GB" sz="1000">
                <a:latin typeface="Figtree" panose="020B0604020202020204"/>
              </a:rPr>
              <a:t> field either matches or doesn’t match the requested </a:t>
            </a:r>
            <a:r>
              <a:rPr lang="en-GB" sz="1000" err="1">
                <a:latin typeface="Figtree" panose="020B0604020202020204"/>
              </a:rPr>
              <a:t>MPxNs</a:t>
            </a:r>
            <a:r>
              <a:rPr lang="en-GB" sz="1000">
                <a:latin typeface="Figtree" panose="020B0604020202020204"/>
              </a:rPr>
              <a:t> – determined if ATP specified </a:t>
            </a:r>
            <a:r>
              <a:rPr lang="en-GB" sz="1000" err="1">
                <a:latin typeface="Figtree" panose="020B0604020202020204"/>
              </a:rPr>
              <a:t>exact_match</a:t>
            </a:r>
            <a:r>
              <a:rPr lang="en-GB" sz="1000">
                <a:latin typeface="Figtree" panose="020B0604020202020204"/>
              </a:rPr>
              <a:t> and/or if different </a:t>
            </a:r>
            <a:r>
              <a:rPr lang="en-GB" sz="1000" err="1">
                <a:latin typeface="Figtree" panose="020B0604020202020204"/>
              </a:rPr>
              <a:t>MPxNs</a:t>
            </a:r>
            <a:r>
              <a:rPr lang="en-GB" sz="1000">
                <a:latin typeface="Figtree" panose="020B0604020202020204"/>
              </a:rPr>
              <a:t> are identified at the property the consumer proved occupancy for.</a:t>
            </a:r>
          </a:p>
        </p:txBody>
      </p:sp>
      <p:sp>
        <p:nvSpPr>
          <p:cNvPr id="16" name="Rectangle 15">
            <a:extLst>
              <a:ext uri="{FF2B5EF4-FFF2-40B4-BE49-F238E27FC236}">
                <a16:creationId xmlns:a16="http://schemas.microsoft.com/office/drawing/2014/main" id="{2ECB1B4B-32CD-EBB8-30ED-C96A7125E8AE}"/>
              </a:ext>
            </a:extLst>
          </p:cNvPr>
          <p:cNvSpPr/>
          <p:nvPr/>
        </p:nvSpPr>
        <p:spPr>
          <a:xfrm>
            <a:off x="368855" y="5559707"/>
            <a:ext cx="11442960" cy="1069693"/>
          </a:xfrm>
          <a:prstGeom prst="rect">
            <a:avLst/>
          </a:prstGeom>
          <a:solidFill>
            <a:schemeClr val="bg1">
              <a:lumMod val="95000"/>
            </a:schemeClr>
          </a:solid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a:solidFill>
                  <a:srgbClr val="4D38F5"/>
                </a:solidFill>
                <a:latin typeface="Figtree" panose="020B0604020202020204"/>
              </a:rPr>
              <a:t>Key Questions: </a:t>
            </a:r>
            <a:endParaRPr lang="en-US" sz="1400">
              <a:latin typeface="Figtree" panose="020B0604020202020204"/>
            </a:endParaRPr>
          </a:p>
          <a:p>
            <a:pPr marL="285750" indent="-285750">
              <a:buFont typeface="Arial"/>
              <a:buChar char="•"/>
            </a:pPr>
            <a:r>
              <a:rPr lang="en-GB" sz="1200">
                <a:solidFill>
                  <a:srgbClr val="4D38F5"/>
                </a:solidFill>
                <a:latin typeface="Figtree" panose="020B0604020202020204"/>
              </a:rPr>
              <a:t>What are your thoughts on being able to supply this information to CCS?</a:t>
            </a:r>
          </a:p>
          <a:p>
            <a:pPr marL="285750" indent="-285750">
              <a:buFont typeface="Arial"/>
              <a:buChar char="•"/>
            </a:pPr>
            <a:r>
              <a:rPr lang="en-GB" sz="1200">
                <a:solidFill>
                  <a:srgbClr val="4D38F5"/>
                </a:solidFill>
                <a:latin typeface="Figtree" panose="020B0604020202020204"/>
              </a:rPr>
              <a:t>Are there fields you are interested in / not interested in?</a:t>
            </a:r>
          </a:p>
          <a:p>
            <a:pPr marL="285750" indent="-285750">
              <a:buFont typeface="Arial"/>
              <a:buChar char="•"/>
            </a:pPr>
            <a:r>
              <a:rPr lang="en-GB" sz="1200">
                <a:solidFill>
                  <a:srgbClr val="4D38F5"/>
                </a:solidFill>
                <a:latin typeface="Figtree" panose="020B0604020202020204"/>
              </a:rPr>
              <a:t>Does the exact match field (for MPxN or address) seem useful?</a:t>
            </a:r>
          </a:p>
          <a:p>
            <a:pPr marL="285750" indent="-285750">
              <a:buFont typeface="Arial"/>
              <a:buChar char="•"/>
            </a:pPr>
            <a:r>
              <a:rPr lang="en-GB" sz="1200">
                <a:solidFill>
                  <a:srgbClr val="4D38F5"/>
                </a:solidFill>
                <a:latin typeface="Figtree" panose="020B0604020202020204"/>
              </a:rPr>
              <a:t>Does the ID token seem sensible to you, on the assumption that consumer information hints are provided</a:t>
            </a:r>
            <a:r>
              <a:rPr lang="en-GB" sz="1200">
                <a:solidFill>
                  <a:srgbClr val="4D38F5"/>
                </a:solidFill>
              </a:rPr>
              <a:t>?</a:t>
            </a:r>
          </a:p>
        </p:txBody>
      </p:sp>
    </p:spTree>
    <p:extLst>
      <p:ext uri="{BB962C8B-B14F-4D97-AF65-F5344CB8AC3E}">
        <p14:creationId xmlns:p14="http://schemas.microsoft.com/office/powerpoint/2010/main" val="985213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F4304-4D5D-277D-6EB5-62C76F792AC5}"/>
            </a:ext>
          </a:extLst>
        </p:cNvPr>
        <p:cNvGrpSpPr/>
        <p:nvPr/>
      </p:nvGrpSpPr>
      <p:grpSpPr>
        <a:xfrm>
          <a:off x="0" y="0"/>
          <a:ext cx="0" cy="0"/>
          <a:chOff x="0" y="0"/>
          <a:chExt cx="0" cy="0"/>
        </a:xfrm>
      </p:grpSpPr>
      <p:sp>
        <p:nvSpPr>
          <p:cNvPr id="41" name="Rectangle 40">
            <a:extLst>
              <a:ext uri="{FF2B5EF4-FFF2-40B4-BE49-F238E27FC236}">
                <a16:creationId xmlns:a16="http://schemas.microsoft.com/office/drawing/2014/main" id="{29BF318C-C5A8-5EDC-539F-0DA08FF6F39A}"/>
              </a:ext>
            </a:extLst>
          </p:cNvPr>
          <p:cNvSpPr/>
          <p:nvPr/>
        </p:nvSpPr>
        <p:spPr>
          <a:xfrm>
            <a:off x="8756197" y="2321614"/>
            <a:ext cx="3213100" cy="3440826"/>
          </a:xfrm>
          <a:prstGeom prst="rect">
            <a:avLst/>
          </a:prstGeom>
          <a:solidFill>
            <a:schemeClr val="bg1">
              <a:lumMod val="95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en-GB">
              <a:latin typeface="Figtree" panose="020B0604020202020204"/>
            </a:endParaRPr>
          </a:p>
        </p:txBody>
      </p:sp>
      <p:sp>
        <p:nvSpPr>
          <p:cNvPr id="5" name="Title 4">
            <a:extLst>
              <a:ext uri="{FF2B5EF4-FFF2-40B4-BE49-F238E27FC236}">
                <a16:creationId xmlns:a16="http://schemas.microsoft.com/office/drawing/2014/main" id="{EBF09832-E5FC-3359-3E2B-EFD8EB64D09B}"/>
              </a:ext>
            </a:extLst>
          </p:cNvPr>
          <p:cNvSpPr>
            <a:spLocks noGrp="1"/>
          </p:cNvSpPr>
          <p:nvPr>
            <p:ph type="title"/>
          </p:nvPr>
        </p:nvSpPr>
        <p:spPr>
          <a:xfrm>
            <a:off x="251956" y="366429"/>
            <a:ext cx="11261725" cy="577352"/>
          </a:xfrm>
        </p:spPr>
        <p:txBody>
          <a:bodyPr/>
          <a:lstStyle/>
          <a:p>
            <a:r>
              <a:rPr lang="en-GB" sz="2800"/>
              <a:t>Working Position: we believe offering Consumer Information hints can add value for the ecosystem</a:t>
            </a:r>
          </a:p>
        </p:txBody>
      </p:sp>
      <p:sp>
        <p:nvSpPr>
          <p:cNvPr id="3" name="Rectangle 2">
            <a:extLst>
              <a:ext uri="{FF2B5EF4-FFF2-40B4-BE49-F238E27FC236}">
                <a16:creationId xmlns:a16="http://schemas.microsoft.com/office/drawing/2014/main" id="{2725496E-5C72-E9F6-F7A0-65A08EE79909}"/>
              </a:ext>
            </a:extLst>
          </p:cNvPr>
          <p:cNvSpPr/>
          <p:nvPr/>
        </p:nvSpPr>
        <p:spPr>
          <a:xfrm>
            <a:off x="3184072" y="2321614"/>
            <a:ext cx="5397500" cy="990600"/>
          </a:xfrm>
          <a:prstGeom prst="rect">
            <a:avLst/>
          </a:prstGeom>
          <a:solidFill>
            <a:srgbClr val="4D38F5"/>
          </a:solidFill>
        </p:spPr>
        <p:style>
          <a:lnRef idx="1">
            <a:schemeClr val="accent4"/>
          </a:lnRef>
          <a:fillRef idx="2">
            <a:schemeClr val="accent4"/>
          </a:fillRef>
          <a:effectRef idx="1">
            <a:schemeClr val="accent4"/>
          </a:effectRef>
          <a:fontRef idx="minor">
            <a:schemeClr val="dk1"/>
          </a:fontRef>
        </p:style>
        <p:txBody>
          <a:bodyPr rtlCol="0" anchor="t" anchorCtr="0"/>
          <a:lstStyle/>
          <a:p>
            <a:r>
              <a:rPr lang="en-GB" sz="1200" b="1">
                <a:solidFill>
                  <a:schemeClr val="bg1"/>
                </a:solidFill>
                <a:latin typeface="Figtree" panose="020B0604020202020204"/>
              </a:rPr>
              <a:t>Enabling Consumer Information Hints:</a:t>
            </a:r>
          </a:p>
          <a:p>
            <a:r>
              <a:rPr lang="en-GB" sz="1050">
                <a:solidFill>
                  <a:schemeClr val="bg1"/>
                </a:solidFill>
                <a:latin typeface="Figtree" panose="020B0604020202020204"/>
              </a:rPr>
              <a:t>We </a:t>
            </a:r>
            <a:r>
              <a:rPr lang="en-US" sz="1050">
                <a:solidFill>
                  <a:schemeClr val="bg1"/>
                </a:solidFill>
                <a:latin typeface="Figtree" panose="020B0604020202020204"/>
              </a:rPr>
              <a:t>propose allowing the ATP to provide a Consumer Information hint object to be along with the consent schema, including the consumer's name, address,</a:t>
            </a:r>
            <a:r>
              <a:rPr lang="en-GB" sz="1050">
                <a:solidFill>
                  <a:schemeClr val="bg1"/>
                </a:solidFill>
                <a:latin typeface="Figtree" panose="020B0604020202020204"/>
              </a:rPr>
              <a:t> and email. This is optional, and any information will still need to be validated by CCS or our IDV solution.</a:t>
            </a:r>
          </a:p>
        </p:txBody>
      </p:sp>
      <p:sp>
        <p:nvSpPr>
          <p:cNvPr id="4" name="TextBox 3">
            <a:extLst>
              <a:ext uri="{FF2B5EF4-FFF2-40B4-BE49-F238E27FC236}">
                <a16:creationId xmlns:a16="http://schemas.microsoft.com/office/drawing/2014/main" id="{BC5C66D5-7E07-5682-7BE0-50BFC0008208}"/>
              </a:ext>
            </a:extLst>
          </p:cNvPr>
          <p:cNvSpPr txBox="1"/>
          <p:nvPr/>
        </p:nvSpPr>
        <p:spPr>
          <a:xfrm>
            <a:off x="889815" y="1903768"/>
            <a:ext cx="2638425" cy="369332"/>
          </a:xfrm>
          <a:prstGeom prst="rect">
            <a:avLst/>
          </a:prstGeom>
          <a:noFill/>
        </p:spPr>
        <p:txBody>
          <a:bodyPr wrap="square" rtlCol="0">
            <a:spAutoFit/>
          </a:bodyPr>
          <a:lstStyle/>
          <a:p>
            <a:r>
              <a:rPr lang="en-GB" b="1">
                <a:latin typeface="Figtree" panose="020B0604020202020204"/>
              </a:rPr>
              <a:t>Challenge</a:t>
            </a:r>
          </a:p>
        </p:txBody>
      </p:sp>
      <p:sp>
        <p:nvSpPr>
          <p:cNvPr id="6" name="TextBox 5">
            <a:extLst>
              <a:ext uri="{FF2B5EF4-FFF2-40B4-BE49-F238E27FC236}">
                <a16:creationId xmlns:a16="http://schemas.microsoft.com/office/drawing/2014/main" id="{AACF548B-6472-354A-9A8F-5EC7621E9A08}"/>
              </a:ext>
            </a:extLst>
          </p:cNvPr>
          <p:cNvSpPr txBox="1"/>
          <p:nvPr/>
        </p:nvSpPr>
        <p:spPr>
          <a:xfrm>
            <a:off x="4380726" y="1910118"/>
            <a:ext cx="2638425" cy="369332"/>
          </a:xfrm>
          <a:prstGeom prst="rect">
            <a:avLst/>
          </a:prstGeom>
          <a:noFill/>
        </p:spPr>
        <p:txBody>
          <a:bodyPr wrap="square" rtlCol="0">
            <a:spAutoFit/>
          </a:bodyPr>
          <a:lstStyle/>
          <a:p>
            <a:r>
              <a:rPr lang="en-GB" b="1">
                <a:latin typeface="Figtree" panose="020B0604020202020204"/>
              </a:rPr>
              <a:t>Proposed solution</a:t>
            </a:r>
          </a:p>
        </p:txBody>
      </p:sp>
      <p:grpSp>
        <p:nvGrpSpPr>
          <p:cNvPr id="9" name="Group 8">
            <a:extLst>
              <a:ext uri="{FF2B5EF4-FFF2-40B4-BE49-F238E27FC236}">
                <a16:creationId xmlns:a16="http://schemas.microsoft.com/office/drawing/2014/main" id="{F29498EA-D1D8-04B4-4105-5E5345F8A7CE}"/>
              </a:ext>
            </a:extLst>
          </p:cNvPr>
          <p:cNvGrpSpPr/>
          <p:nvPr/>
        </p:nvGrpSpPr>
        <p:grpSpPr>
          <a:xfrm>
            <a:off x="456747" y="2321614"/>
            <a:ext cx="2505074" cy="990600"/>
            <a:chOff x="587376" y="1841500"/>
            <a:chExt cx="3314700" cy="990600"/>
          </a:xfrm>
        </p:grpSpPr>
        <p:sp>
          <p:nvSpPr>
            <p:cNvPr id="2" name="Rectangle 1">
              <a:extLst>
                <a:ext uri="{FF2B5EF4-FFF2-40B4-BE49-F238E27FC236}">
                  <a16:creationId xmlns:a16="http://schemas.microsoft.com/office/drawing/2014/main" id="{53AD00B6-950C-3634-1423-AA5DFFB25F50}"/>
                </a:ext>
              </a:extLst>
            </p:cNvPr>
            <p:cNvSpPr/>
            <p:nvPr/>
          </p:nvSpPr>
          <p:spPr>
            <a:xfrm>
              <a:off x="587376" y="1841500"/>
              <a:ext cx="3314700" cy="990600"/>
            </a:xfrm>
            <a:prstGeom prst="rect">
              <a:avLst/>
            </a:prstGeom>
            <a:solidFill>
              <a:schemeClr val="bg2">
                <a:lumMod val="25000"/>
              </a:schemeClr>
            </a:solidFill>
            <a:ln>
              <a:solidFill>
                <a:schemeClr val="tx2">
                  <a:lumMod val="25000"/>
                  <a:lumOff val="75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sz="1600">
                <a:latin typeface="Figtree" panose="020B0604020202020204"/>
              </a:endParaRPr>
            </a:p>
          </p:txBody>
        </p:sp>
        <p:sp>
          <p:nvSpPr>
            <p:cNvPr id="7" name="TextBox 6">
              <a:extLst>
                <a:ext uri="{FF2B5EF4-FFF2-40B4-BE49-F238E27FC236}">
                  <a16:creationId xmlns:a16="http://schemas.microsoft.com/office/drawing/2014/main" id="{FCA95E49-24A3-F5FE-4484-1EB2E36C9794}"/>
                </a:ext>
              </a:extLst>
            </p:cNvPr>
            <p:cNvSpPr txBox="1"/>
            <p:nvPr/>
          </p:nvSpPr>
          <p:spPr>
            <a:xfrm>
              <a:off x="693738" y="1900486"/>
              <a:ext cx="3101977" cy="646331"/>
            </a:xfrm>
            <a:prstGeom prst="rect">
              <a:avLst/>
            </a:prstGeom>
            <a:noFill/>
          </p:spPr>
          <p:txBody>
            <a:bodyPr wrap="square" rtlCol="0">
              <a:spAutoFit/>
            </a:bodyPr>
            <a:lstStyle/>
            <a:p>
              <a:r>
                <a:rPr lang="en-GB" sz="1200">
                  <a:solidFill>
                    <a:schemeClr val="bg1"/>
                  </a:solidFill>
                  <a:latin typeface="Figtree" panose="020B0604020202020204"/>
                </a:rPr>
                <a:t>Consumers may experience friction by having to enter details across an ATP site and CCS</a:t>
              </a:r>
            </a:p>
          </p:txBody>
        </p:sp>
      </p:grpSp>
      <p:sp>
        <p:nvSpPr>
          <p:cNvPr id="8" name="TextBox 7">
            <a:extLst>
              <a:ext uri="{FF2B5EF4-FFF2-40B4-BE49-F238E27FC236}">
                <a16:creationId xmlns:a16="http://schemas.microsoft.com/office/drawing/2014/main" id="{F06C2473-665F-14D3-5E27-D3CB86B25E11}"/>
              </a:ext>
            </a:extLst>
          </p:cNvPr>
          <p:cNvSpPr txBox="1"/>
          <p:nvPr/>
        </p:nvSpPr>
        <p:spPr>
          <a:xfrm>
            <a:off x="9147991" y="1910118"/>
            <a:ext cx="2638425" cy="369332"/>
          </a:xfrm>
          <a:prstGeom prst="rect">
            <a:avLst/>
          </a:prstGeom>
          <a:noFill/>
        </p:spPr>
        <p:txBody>
          <a:bodyPr wrap="square" rtlCol="0">
            <a:spAutoFit/>
          </a:bodyPr>
          <a:lstStyle/>
          <a:p>
            <a:r>
              <a:rPr lang="en-GB" b="1">
                <a:latin typeface="Figtree" panose="020B0604020202020204"/>
              </a:rPr>
              <a:t>Other considerations</a:t>
            </a:r>
          </a:p>
        </p:txBody>
      </p:sp>
      <p:grpSp>
        <p:nvGrpSpPr>
          <p:cNvPr id="10" name="Group 9">
            <a:extLst>
              <a:ext uri="{FF2B5EF4-FFF2-40B4-BE49-F238E27FC236}">
                <a16:creationId xmlns:a16="http://schemas.microsoft.com/office/drawing/2014/main" id="{02C5C13F-394C-2280-7544-8A99CAA7BA72}"/>
              </a:ext>
            </a:extLst>
          </p:cNvPr>
          <p:cNvGrpSpPr/>
          <p:nvPr/>
        </p:nvGrpSpPr>
        <p:grpSpPr>
          <a:xfrm>
            <a:off x="456747" y="3413813"/>
            <a:ext cx="2505074" cy="990601"/>
            <a:chOff x="587376" y="1841499"/>
            <a:chExt cx="3314700" cy="990601"/>
          </a:xfrm>
        </p:grpSpPr>
        <p:sp>
          <p:nvSpPr>
            <p:cNvPr id="11" name="Rectangle 10">
              <a:extLst>
                <a:ext uri="{FF2B5EF4-FFF2-40B4-BE49-F238E27FC236}">
                  <a16:creationId xmlns:a16="http://schemas.microsoft.com/office/drawing/2014/main" id="{26203813-42DD-ABAC-7691-94C7346AF94A}"/>
                </a:ext>
              </a:extLst>
            </p:cNvPr>
            <p:cNvSpPr/>
            <p:nvPr/>
          </p:nvSpPr>
          <p:spPr>
            <a:xfrm>
              <a:off x="587376" y="1841500"/>
              <a:ext cx="3314700" cy="990600"/>
            </a:xfrm>
            <a:prstGeom prst="rect">
              <a:avLst/>
            </a:prstGeom>
            <a:solidFill>
              <a:schemeClr val="bg2">
                <a:lumMod val="25000"/>
              </a:schemeClr>
            </a:solidFill>
            <a:ln>
              <a:solidFill>
                <a:schemeClr val="tx2">
                  <a:lumMod val="25000"/>
                  <a:lumOff val="75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sz="1600">
                <a:latin typeface="Figtree" panose="020B0604020202020204"/>
              </a:endParaRPr>
            </a:p>
          </p:txBody>
        </p:sp>
        <p:sp>
          <p:nvSpPr>
            <p:cNvPr id="12" name="TextBox 11">
              <a:extLst>
                <a:ext uri="{FF2B5EF4-FFF2-40B4-BE49-F238E27FC236}">
                  <a16:creationId xmlns:a16="http://schemas.microsoft.com/office/drawing/2014/main" id="{FBD337E4-F745-89CB-C2CC-E8BAED47B866}"/>
                </a:ext>
              </a:extLst>
            </p:cNvPr>
            <p:cNvSpPr txBox="1"/>
            <p:nvPr/>
          </p:nvSpPr>
          <p:spPr>
            <a:xfrm>
              <a:off x="693738" y="1841499"/>
              <a:ext cx="3101977" cy="830997"/>
            </a:xfrm>
            <a:prstGeom prst="rect">
              <a:avLst/>
            </a:prstGeom>
            <a:noFill/>
          </p:spPr>
          <p:txBody>
            <a:bodyPr wrap="square" rtlCol="0">
              <a:spAutoFit/>
            </a:bodyPr>
            <a:lstStyle/>
            <a:p>
              <a:r>
                <a:rPr lang="en-GB" sz="1200">
                  <a:solidFill>
                    <a:schemeClr val="bg1"/>
                  </a:solidFill>
                  <a:latin typeface="Figtree" panose="020B0604020202020204"/>
                </a:rPr>
                <a:t>ATPs may want to share the existing- consumer information that they have, to specify assets they know they need data from </a:t>
              </a:r>
            </a:p>
          </p:txBody>
        </p:sp>
      </p:grpSp>
      <p:sp>
        <p:nvSpPr>
          <p:cNvPr id="16" name="Rectangle 15">
            <a:extLst>
              <a:ext uri="{FF2B5EF4-FFF2-40B4-BE49-F238E27FC236}">
                <a16:creationId xmlns:a16="http://schemas.microsoft.com/office/drawing/2014/main" id="{0B66451F-443E-0C1D-AFED-97ED618AA65B}"/>
              </a:ext>
            </a:extLst>
          </p:cNvPr>
          <p:cNvSpPr/>
          <p:nvPr/>
        </p:nvSpPr>
        <p:spPr>
          <a:xfrm>
            <a:off x="3184071" y="3407692"/>
            <a:ext cx="5397500" cy="990600"/>
          </a:xfrm>
          <a:prstGeom prst="rect">
            <a:avLst/>
          </a:prstGeom>
          <a:solidFill>
            <a:srgbClr val="4D38F5"/>
          </a:solidFill>
        </p:spPr>
        <p:style>
          <a:lnRef idx="1">
            <a:schemeClr val="accent4"/>
          </a:lnRef>
          <a:fillRef idx="2">
            <a:schemeClr val="accent4"/>
          </a:fillRef>
          <a:effectRef idx="1">
            <a:schemeClr val="accent4"/>
          </a:effectRef>
          <a:fontRef idx="minor">
            <a:schemeClr val="dk1"/>
          </a:fontRef>
        </p:style>
        <p:txBody>
          <a:bodyPr rtlCol="0" anchor="t" anchorCtr="0"/>
          <a:lstStyle/>
          <a:p>
            <a:r>
              <a:rPr lang="en-GB" sz="1200" b="1">
                <a:solidFill>
                  <a:schemeClr val="bg1"/>
                </a:solidFill>
                <a:latin typeface="Figtree" panose="020B0604020202020204"/>
              </a:rPr>
              <a:t>Enabling suggestion of MPxNs in Consumer Information Hints:</a:t>
            </a:r>
          </a:p>
          <a:p>
            <a:r>
              <a:rPr lang="en-GB" sz="1050">
                <a:solidFill>
                  <a:schemeClr val="bg1"/>
                </a:solidFill>
                <a:latin typeface="Figtree" panose="020B0604020202020204"/>
              </a:rPr>
              <a:t>Within the consumer information hint, we are proposing to allow ATPs to also supply suggested MPxNs if they know the MPxN that they want to retrieve data from. </a:t>
            </a:r>
          </a:p>
          <a:p>
            <a:r>
              <a:rPr lang="en-GB" sz="1050">
                <a:solidFill>
                  <a:schemeClr val="bg1"/>
                </a:solidFill>
                <a:latin typeface="Figtree" panose="020B0604020202020204"/>
              </a:rPr>
              <a:t>We are also suggesting the ability to determine whether they want an exact match only – this will prevent CCS from returning any MPxNs if they are not the ones specified.</a:t>
            </a:r>
          </a:p>
        </p:txBody>
      </p:sp>
      <p:sp>
        <p:nvSpPr>
          <p:cNvPr id="18" name="TextBox 17">
            <a:extLst>
              <a:ext uri="{FF2B5EF4-FFF2-40B4-BE49-F238E27FC236}">
                <a16:creationId xmlns:a16="http://schemas.microsoft.com/office/drawing/2014/main" id="{F0FC6682-3771-48FF-34F2-803402A5CB4E}"/>
              </a:ext>
            </a:extLst>
          </p:cNvPr>
          <p:cNvSpPr txBox="1"/>
          <p:nvPr/>
        </p:nvSpPr>
        <p:spPr>
          <a:xfrm>
            <a:off x="8803821" y="2403478"/>
            <a:ext cx="3101976" cy="2970044"/>
          </a:xfrm>
          <a:prstGeom prst="rect">
            <a:avLst/>
          </a:prstGeom>
          <a:noFill/>
        </p:spPr>
        <p:txBody>
          <a:bodyPr wrap="square" lIns="91440" tIns="45720" rIns="91440" bIns="45720" rtlCol="0" anchor="t">
            <a:spAutoFit/>
          </a:bodyPr>
          <a:lstStyle/>
          <a:p>
            <a:r>
              <a:rPr lang="en-GB" sz="1100" b="1">
                <a:latin typeface="Figtree" panose="020B0604020202020204"/>
              </a:rPr>
              <a:t>1. Enabling provision of hints will mean CCS has additional logic, particularly in regards to misalignment scenarios. </a:t>
            </a:r>
          </a:p>
          <a:p>
            <a:r>
              <a:rPr lang="en-GB" sz="1100">
                <a:latin typeface="Figtree" panose="020B0604020202020204"/>
              </a:rPr>
              <a:t>We have mapped out logic for resolving misalignment in hints – </a:t>
            </a:r>
            <a:r>
              <a:rPr lang="en-GB" sz="1100" u="sng">
                <a:latin typeface="Figtree" panose="020B0604020202020204"/>
              </a:rPr>
              <a:t>this will be discussed in the next section.</a:t>
            </a:r>
          </a:p>
          <a:p>
            <a:endParaRPr lang="en-GB" sz="1100">
              <a:latin typeface="Figtree" panose="020B0604020202020204"/>
            </a:endParaRPr>
          </a:p>
          <a:p>
            <a:r>
              <a:rPr lang="en-GB" sz="1100" b="1">
                <a:latin typeface="Figtree" panose="020B0604020202020204"/>
              </a:rPr>
              <a:t>2. Before providing any consumer information to CCS, ATPs will have to get consent to share that data with CCS. </a:t>
            </a:r>
            <a:r>
              <a:rPr lang="en-GB" sz="1100">
                <a:latin typeface="Figtree" panose="020B0604020202020204"/>
              </a:rPr>
              <a:t>This can be a light-touch confirmation, but still involves a consent to do so.</a:t>
            </a:r>
          </a:p>
          <a:p>
            <a:endParaRPr lang="en-GB" sz="1100" b="1">
              <a:latin typeface="Figtree"/>
            </a:endParaRPr>
          </a:p>
          <a:p>
            <a:r>
              <a:rPr lang="en-GB" sz="1100" b="1">
                <a:latin typeface="Figtree"/>
              </a:rPr>
              <a:t>3. Enriched schemas will be presented back to the ATP with clarity on what has changed. </a:t>
            </a:r>
            <a:r>
              <a:rPr lang="en-GB" sz="1100">
                <a:latin typeface="Figtree" panose="020B0604020202020204"/>
              </a:rPr>
              <a:t>For example, specific </a:t>
            </a:r>
            <a:r>
              <a:rPr lang="en-GB" sz="1100" i="1" err="1">
                <a:latin typeface="Figtree" panose="020B0604020202020204"/>
              </a:rPr>
              <a:t>verified_MPxN</a:t>
            </a:r>
            <a:r>
              <a:rPr lang="en-GB" sz="1100" i="1">
                <a:latin typeface="Figtree" panose="020B0604020202020204"/>
              </a:rPr>
              <a:t> </a:t>
            </a:r>
            <a:r>
              <a:rPr lang="en-GB" sz="1100">
                <a:latin typeface="Figtree" panose="020B0604020202020204"/>
              </a:rPr>
              <a:t>fields will be returned so ATPs know what MPxNs have been validated for the consumer</a:t>
            </a:r>
          </a:p>
        </p:txBody>
      </p:sp>
      <p:grpSp>
        <p:nvGrpSpPr>
          <p:cNvPr id="21" name="Group 20">
            <a:extLst>
              <a:ext uri="{FF2B5EF4-FFF2-40B4-BE49-F238E27FC236}">
                <a16:creationId xmlns:a16="http://schemas.microsoft.com/office/drawing/2014/main" id="{B1E12365-9C70-96C9-9C94-043D05D8260C}"/>
              </a:ext>
            </a:extLst>
          </p:cNvPr>
          <p:cNvGrpSpPr/>
          <p:nvPr/>
        </p:nvGrpSpPr>
        <p:grpSpPr>
          <a:xfrm>
            <a:off x="456747" y="4553638"/>
            <a:ext cx="2505074" cy="1239582"/>
            <a:chOff x="587376" y="1841499"/>
            <a:chExt cx="3314700" cy="1510740"/>
          </a:xfrm>
        </p:grpSpPr>
        <p:sp>
          <p:nvSpPr>
            <p:cNvPr id="23" name="Rectangle 22">
              <a:extLst>
                <a:ext uri="{FF2B5EF4-FFF2-40B4-BE49-F238E27FC236}">
                  <a16:creationId xmlns:a16="http://schemas.microsoft.com/office/drawing/2014/main" id="{9C172F5F-4AE7-D968-EFBF-83E1667BF2F8}"/>
                </a:ext>
              </a:extLst>
            </p:cNvPr>
            <p:cNvSpPr/>
            <p:nvPr/>
          </p:nvSpPr>
          <p:spPr>
            <a:xfrm>
              <a:off x="587376" y="1841499"/>
              <a:ext cx="3314700" cy="1473228"/>
            </a:xfrm>
            <a:prstGeom prst="rect">
              <a:avLst/>
            </a:prstGeom>
            <a:solidFill>
              <a:schemeClr val="bg2">
                <a:lumMod val="25000"/>
              </a:schemeClr>
            </a:solidFill>
            <a:ln>
              <a:solidFill>
                <a:schemeClr val="tx2">
                  <a:lumMod val="25000"/>
                  <a:lumOff val="75000"/>
                </a:schemeClr>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sz="1600">
                <a:latin typeface="Figtree" panose="020B0604020202020204"/>
              </a:endParaRPr>
            </a:p>
          </p:txBody>
        </p:sp>
        <p:sp>
          <p:nvSpPr>
            <p:cNvPr id="33" name="TextBox 32">
              <a:extLst>
                <a:ext uri="{FF2B5EF4-FFF2-40B4-BE49-F238E27FC236}">
                  <a16:creationId xmlns:a16="http://schemas.microsoft.com/office/drawing/2014/main" id="{627180AF-E739-EE94-51F8-6B0F957C273A}"/>
                </a:ext>
              </a:extLst>
            </p:cNvPr>
            <p:cNvSpPr txBox="1"/>
            <p:nvPr/>
          </p:nvSpPr>
          <p:spPr>
            <a:xfrm>
              <a:off x="693738" y="1889339"/>
              <a:ext cx="3101977" cy="1462900"/>
            </a:xfrm>
            <a:prstGeom prst="rect">
              <a:avLst/>
            </a:prstGeom>
            <a:noFill/>
          </p:spPr>
          <p:txBody>
            <a:bodyPr wrap="square" rtlCol="0">
              <a:spAutoFit/>
            </a:bodyPr>
            <a:lstStyle/>
            <a:p>
              <a:r>
                <a:rPr lang="en-GB" sz="1200">
                  <a:solidFill>
                    <a:schemeClr val="bg1"/>
                  </a:solidFill>
                  <a:latin typeface="Figtree" panose="020B0604020202020204"/>
                </a:rPr>
                <a:t>If ATPs are reliant on accurate consumer information to deliver their services, then this information should be aligned with CCS and the enriched schema that is returned.</a:t>
              </a:r>
            </a:p>
          </p:txBody>
        </p:sp>
      </p:grpSp>
      <p:sp>
        <p:nvSpPr>
          <p:cNvPr id="38" name="Rectangle 37">
            <a:extLst>
              <a:ext uri="{FF2B5EF4-FFF2-40B4-BE49-F238E27FC236}">
                <a16:creationId xmlns:a16="http://schemas.microsoft.com/office/drawing/2014/main" id="{7458E2D5-A1B7-674A-7226-99798283E173}"/>
              </a:ext>
            </a:extLst>
          </p:cNvPr>
          <p:cNvSpPr/>
          <p:nvPr/>
        </p:nvSpPr>
        <p:spPr>
          <a:xfrm>
            <a:off x="3184069" y="4553637"/>
            <a:ext cx="5397500" cy="1208803"/>
          </a:xfrm>
          <a:prstGeom prst="rect">
            <a:avLst/>
          </a:prstGeom>
          <a:solidFill>
            <a:srgbClr val="4D38F5"/>
          </a:solidFill>
        </p:spPr>
        <p:style>
          <a:lnRef idx="1">
            <a:schemeClr val="accent4"/>
          </a:lnRef>
          <a:fillRef idx="2">
            <a:schemeClr val="accent4"/>
          </a:fillRef>
          <a:effectRef idx="1">
            <a:schemeClr val="accent4"/>
          </a:effectRef>
          <a:fontRef idx="minor">
            <a:schemeClr val="dk1"/>
          </a:fontRef>
        </p:style>
        <p:txBody>
          <a:bodyPr rtlCol="0" anchor="t" anchorCtr="0"/>
          <a:lstStyle/>
          <a:p>
            <a:r>
              <a:rPr lang="en-GB" sz="1200" b="1">
                <a:solidFill>
                  <a:schemeClr val="bg1"/>
                </a:solidFill>
                <a:latin typeface="Figtree" panose="020B0604020202020204"/>
              </a:rPr>
              <a:t>Using ID Tokens to Return Verified Information</a:t>
            </a:r>
          </a:p>
          <a:p>
            <a:r>
              <a:rPr lang="en-GB" sz="1050">
                <a:solidFill>
                  <a:schemeClr val="bg1"/>
                </a:solidFill>
                <a:latin typeface="Figtree" panose="020B0604020202020204"/>
              </a:rPr>
              <a:t>Whilst still adhering to our principles of using open standards, we can implement safe and secure sharing of this information back to ATPs through ID tokens. ATPs will be able to request an ID Token hen submitting their initial request with CCS; then, in a separate object to the token, CCS will return the ID Token with the verified consumer information.</a:t>
            </a:r>
          </a:p>
        </p:txBody>
      </p:sp>
      <p:sp>
        <p:nvSpPr>
          <p:cNvPr id="39" name="TextBox 38">
            <a:extLst>
              <a:ext uri="{FF2B5EF4-FFF2-40B4-BE49-F238E27FC236}">
                <a16:creationId xmlns:a16="http://schemas.microsoft.com/office/drawing/2014/main" id="{EDF0D478-6063-CADC-3236-68261BDC2781}"/>
              </a:ext>
            </a:extLst>
          </p:cNvPr>
          <p:cNvSpPr txBox="1"/>
          <p:nvPr/>
        </p:nvSpPr>
        <p:spPr>
          <a:xfrm>
            <a:off x="382584" y="1122571"/>
            <a:ext cx="11541192" cy="584775"/>
          </a:xfrm>
          <a:prstGeom prst="rect">
            <a:avLst/>
          </a:prstGeom>
          <a:noFill/>
        </p:spPr>
        <p:txBody>
          <a:bodyPr wrap="square" rtlCol="0">
            <a:spAutoFit/>
          </a:bodyPr>
          <a:lstStyle/>
          <a:p>
            <a:r>
              <a:rPr lang="en-GB" sz="1600">
                <a:latin typeface="Figtree" panose="020B0604020202020204"/>
              </a:rPr>
              <a:t>Allowing ATPs to submit suggested consumer information when they submit their Push Authorisation Request could have benefits for reducing consumer friction and enabling ATPs to specify specific MPxNs that they know they need data from.  </a:t>
            </a:r>
          </a:p>
        </p:txBody>
      </p:sp>
      <p:sp>
        <p:nvSpPr>
          <p:cNvPr id="14" name="Rectangle 13">
            <a:extLst>
              <a:ext uri="{FF2B5EF4-FFF2-40B4-BE49-F238E27FC236}">
                <a16:creationId xmlns:a16="http://schemas.microsoft.com/office/drawing/2014/main" id="{4B2ADDE4-1734-7BBA-ACBE-04398B25AF1F}"/>
              </a:ext>
            </a:extLst>
          </p:cNvPr>
          <p:cNvSpPr/>
          <p:nvPr/>
        </p:nvSpPr>
        <p:spPr>
          <a:xfrm>
            <a:off x="440207" y="6000534"/>
            <a:ext cx="11555470" cy="491037"/>
          </a:xfrm>
          <a:prstGeom prst="rect">
            <a:avLst/>
          </a:prstGeom>
          <a:solidFill>
            <a:schemeClr val="bg1">
              <a:lumMod val="95000"/>
            </a:schemeClr>
          </a:solid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rgbClr val="4D38F5"/>
                </a:solidFill>
                <a:latin typeface="Figtree" panose="020B0604020202020204"/>
              </a:rPr>
              <a:t>Key Questions: </a:t>
            </a:r>
            <a:r>
              <a:rPr lang="en-GB" sz="1600">
                <a:solidFill>
                  <a:srgbClr val="4D38F5"/>
                </a:solidFill>
                <a:latin typeface="Figtree" panose="020B0604020202020204"/>
              </a:rPr>
              <a:t>What general views do you have to this working position?</a:t>
            </a:r>
          </a:p>
        </p:txBody>
      </p:sp>
    </p:spTree>
    <p:extLst>
      <p:ext uri="{BB962C8B-B14F-4D97-AF65-F5344CB8AC3E}">
        <p14:creationId xmlns:p14="http://schemas.microsoft.com/office/powerpoint/2010/main" val="1658655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1F468-5B0D-7E68-27FF-92E357EE3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04BEF7-603A-E348-B1B8-0C44D04210F9}"/>
              </a:ext>
            </a:extLst>
          </p:cNvPr>
          <p:cNvSpPr txBox="1">
            <a:spLocks noGrp="1"/>
          </p:cNvSpPr>
          <p:nvPr>
            <p:ph type="title"/>
          </p:nvPr>
        </p:nvSpPr>
        <p:spPr/>
        <p:txBody>
          <a:bodyPr/>
          <a:lstStyle/>
          <a:p>
            <a:r>
              <a:rPr lang="en-US" sz="5400">
                <a:latin typeface="Figtree"/>
              </a:rPr>
              <a:t>Consent Schema </a:t>
            </a:r>
            <a:br>
              <a:rPr lang="en-US" sz="5400">
                <a:latin typeface="Figtree"/>
              </a:rPr>
            </a:br>
            <a:r>
              <a:rPr lang="en-US" sz="2800">
                <a:latin typeface="Figtree"/>
              </a:rPr>
              <a:t>Low Level Review</a:t>
            </a:r>
            <a:endParaRPr lang="en-US" sz="2800"/>
          </a:p>
        </p:txBody>
      </p:sp>
    </p:spTree>
    <p:extLst>
      <p:ext uri="{BB962C8B-B14F-4D97-AF65-F5344CB8AC3E}">
        <p14:creationId xmlns:p14="http://schemas.microsoft.com/office/powerpoint/2010/main" val="2677296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7397B-DDB3-82F4-1F00-F4C46D253F7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94977FD-0A0B-1FF2-A18D-595C0A1D249C}"/>
              </a:ext>
            </a:extLst>
          </p:cNvPr>
          <p:cNvSpPr>
            <a:spLocks noGrp="1"/>
          </p:cNvSpPr>
          <p:nvPr>
            <p:ph type="body" idx="4294967295"/>
          </p:nvPr>
        </p:nvSpPr>
        <p:spPr>
          <a:xfrm>
            <a:off x="504111" y="153821"/>
            <a:ext cx="6780991" cy="351050"/>
          </a:xfrm>
        </p:spPr>
        <p:txBody>
          <a:bodyPr>
            <a:noAutofit/>
          </a:bodyPr>
          <a:lstStyle/>
          <a:p>
            <a:r>
              <a:rPr lang="en-GB" sz="3200">
                <a:latin typeface="Figtree" panose="020B0604020202020204"/>
              </a:rPr>
              <a:t>Schema low-level review </a:t>
            </a:r>
            <a:endParaRPr lang="en-US" sz="3200">
              <a:latin typeface="Figtree" panose="020B0604020202020204"/>
            </a:endParaRPr>
          </a:p>
        </p:txBody>
      </p:sp>
      <p:graphicFrame>
        <p:nvGraphicFramePr>
          <p:cNvPr id="11" name="Table 10">
            <a:extLst>
              <a:ext uri="{FF2B5EF4-FFF2-40B4-BE49-F238E27FC236}">
                <a16:creationId xmlns:a16="http://schemas.microsoft.com/office/drawing/2014/main" id="{5F943020-5C4C-5FC2-28F8-6C19E4A7C5A3}"/>
              </a:ext>
            </a:extLst>
          </p:cNvPr>
          <p:cNvGraphicFramePr>
            <a:graphicFrameLocks noGrp="1"/>
          </p:cNvGraphicFramePr>
          <p:nvPr>
            <p:extLst>
              <p:ext uri="{D42A27DB-BD31-4B8C-83A1-F6EECF244321}">
                <p14:modId xmlns:p14="http://schemas.microsoft.com/office/powerpoint/2010/main" val="4138684481"/>
              </p:ext>
            </p:extLst>
          </p:nvPr>
        </p:nvGraphicFramePr>
        <p:xfrm>
          <a:off x="6325799" y="1358049"/>
          <a:ext cx="5675228" cy="1996440"/>
        </p:xfrm>
        <a:graphic>
          <a:graphicData uri="http://schemas.openxmlformats.org/drawingml/2006/table">
            <a:tbl>
              <a:tblPr firstRow="1" bandRow="1">
                <a:tableStyleId>{5C22544A-7EE6-4342-B048-85BDC9FD1C3A}</a:tableStyleId>
              </a:tblPr>
              <a:tblGrid>
                <a:gridCol w="1548201">
                  <a:extLst>
                    <a:ext uri="{9D8B030D-6E8A-4147-A177-3AD203B41FA5}">
                      <a16:colId xmlns:a16="http://schemas.microsoft.com/office/drawing/2014/main" val="2566189396"/>
                    </a:ext>
                  </a:extLst>
                </a:gridCol>
                <a:gridCol w="1060450">
                  <a:extLst>
                    <a:ext uri="{9D8B030D-6E8A-4147-A177-3AD203B41FA5}">
                      <a16:colId xmlns:a16="http://schemas.microsoft.com/office/drawing/2014/main" val="3628184160"/>
                    </a:ext>
                  </a:extLst>
                </a:gridCol>
                <a:gridCol w="3066577">
                  <a:extLst>
                    <a:ext uri="{9D8B030D-6E8A-4147-A177-3AD203B41FA5}">
                      <a16:colId xmlns:a16="http://schemas.microsoft.com/office/drawing/2014/main" val="2648612226"/>
                    </a:ext>
                  </a:extLst>
                </a:gridCol>
              </a:tblGrid>
              <a:tr h="134663">
                <a:tc>
                  <a:txBody>
                    <a:bodyPr/>
                    <a:lstStyle/>
                    <a:p>
                      <a:r>
                        <a:rPr lang="en-GB" sz="1100" b="0">
                          <a:latin typeface="Figtree" panose="020B0604020202020204"/>
                        </a:rPr>
                        <a:t>Data Item</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Description</a:t>
                      </a:r>
                      <a:endParaRPr lang="en-GB" sz="1100">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0">
                <a:tc gridSpan="3">
                  <a:txBody>
                    <a:bodyPr/>
                    <a:lstStyle/>
                    <a:p>
                      <a:r>
                        <a:rPr lang="en-GB" sz="1400" b="1">
                          <a:latin typeface="Figtree" panose="020B0604020202020204"/>
                        </a:rPr>
                        <a:t>Data block: half hourly metered data</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2578671563"/>
                  </a:ext>
                </a:extLst>
              </a:tr>
              <a:tr h="20063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000" b="1" err="1">
                          <a:solidFill>
                            <a:schemeClr val="tx1"/>
                          </a:solidFill>
                          <a:latin typeface="Figtree" panose="020B0604020202020204"/>
                        </a:rPr>
                        <a:t>fuel_type</a:t>
                      </a:r>
                      <a:r>
                        <a:rPr lang="en-GB" sz="1000" b="1">
                          <a:solidFill>
                            <a:schemeClr val="tx1"/>
                          </a:solidFill>
                          <a:latin typeface="Figtree" panose="020B0604020202020204"/>
                        </a:rPr>
                        <a:t>*</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latin typeface="Figtree" panose="020B0604020202020204"/>
                        </a:rPr>
                        <a:t>Array / Enum</a:t>
                      </a:r>
                      <a:endParaRPr lang="en-GB" sz="10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latin typeface="Figtree" panose="020B0604020202020204"/>
                        </a:rPr>
                        <a:t>Determines the fuel type desired</a:t>
                      </a:r>
                      <a:endParaRPr lang="en-GB" sz="10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159327">
                <a:tc>
                  <a:txBody>
                    <a:bodyPr/>
                    <a:lstStyle/>
                    <a:p>
                      <a:pPr algn="r"/>
                      <a:r>
                        <a:rPr lang="en-GB" sz="1000" b="1" err="1">
                          <a:solidFill>
                            <a:schemeClr val="tx1"/>
                          </a:solidFill>
                          <a:latin typeface="Figtree" panose="020B0604020202020204"/>
                        </a:rPr>
                        <a:t>metering_point_energy_flow</a:t>
                      </a:r>
                      <a:r>
                        <a:rPr lang="en-GB" sz="1000" b="1">
                          <a:solidFill>
                            <a:schemeClr val="tx1"/>
                          </a:solidFill>
                          <a:latin typeface="Figtree" panose="020B0604020202020204"/>
                        </a:rPr>
                        <a:t>*</a:t>
                      </a:r>
                      <a:endParaRPr lang="en-GB" sz="1800">
                        <a:latin typeface="Figtree" panose="020B0604020202020204"/>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Array / Enum</a:t>
                      </a:r>
                      <a:endParaRPr lang="en-GB" sz="1000">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1000">
                          <a:solidFill>
                            <a:schemeClr val="tx1"/>
                          </a:solidFill>
                          <a:latin typeface="Figtree" panose="020B0604020202020204"/>
                        </a:rPr>
                        <a:t>Determines the desired direction of energy data</a:t>
                      </a:r>
                      <a:endParaRPr lang="en-GB" sz="1800">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76248517"/>
                  </a:ext>
                </a:extLst>
              </a:tr>
              <a:tr h="190113">
                <a:tc>
                  <a:txBody>
                    <a:bodyPr/>
                    <a:lstStyle/>
                    <a:p>
                      <a:pPr lvl="0" algn="r"/>
                      <a:r>
                        <a:rPr lang="en-GB" sz="1000" b="1">
                          <a:solidFill>
                            <a:schemeClr val="tx1"/>
                          </a:solidFill>
                          <a:latin typeface="Figtree" panose="020B0604020202020204"/>
                        </a:rPr>
                        <a:t>from*</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1000">
                          <a:solidFill>
                            <a:schemeClr val="tx1"/>
                          </a:solidFill>
                          <a:latin typeface="Figtree" panose="020B0604020202020204"/>
                        </a:rPr>
                        <a:t>String / Date-time</a:t>
                      </a:r>
                    </a:p>
                    <a:p>
                      <a:pPr algn="ctr"/>
                      <a:r>
                        <a:rPr lang="en-GB" sz="1000">
                          <a:solidFill>
                            <a:schemeClr val="tx1"/>
                          </a:solidFill>
                          <a:latin typeface="Figtree" panose="020B0604020202020204"/>
                        </a:rPr>
                        <a:t>(ISO 8601, UTC)</a:t>
                      </a:r>
                      <a:endParaRPr lang="en-GB" sz="10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l"/>
                      <a:r>
                        <a:rPr lang="en-GB" sz="1000">
                          <a:solidFill>
                            <a:schemeClr val="tx1"/>
                          </a:solidFill>
                          <a:latin typeface="Figtree" panose="020B0604020202020204"/>
                        </a:rPr>
                        <a:t>Filtering results based on the period of time data should be retrieved for. If from is </a:t>
                      </a:r>
                      <a:endParaRPr lang="en-GB" sz="10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31018426"/>
                  </a:ext>
                </a:extLst>
              </a:tr>
              <a:tr h="190113">
                <a:tc>
                  <a:txBody>
                    <a:bodyPr/>
                    <a:lstStyle/>
                    <a:p>
                      <a:pPr lvl="0" algn="r"/>
                      <a:r>
                        <a:rPr lang="en-GB" sz="1000" b="1">
                          <a:solidFill>
                            <a:schemeClr val="tx1"/>
                          </a:solidFill>
                          <a:latin typeface="Figtree" panose="020B0604020202020204"/>
                        </a:rPr>
                        <a:t>to*</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r"/>
                      <a:endParaRPr lang="en-GB" sz="8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extLst>
                  <a:ext uri="{0D108BD9-81ED-4DB2-BD59-A6C34878D82A}">
                    <a16:rowId xmlns:a16="http://schemas.microsoft.com/office/drawing/2014/main" val="914340554"/>
                  </a:ext>
                </a:extLst>
              </a:tr>
              <a:tr h="190113">
                <a:tc>
                  <a:txBody>
                    <a:bodyPr/>
                    <a:lstStyle/>
                    <a:p>
                      <a:pPr lvl="0" algn="r"/>
                      <a:r>
                        <a:rPr lang="en-GB" sz="1000" b="1" err="1">
                          <a:solidFill>
                            <a:schemeClr val="tx1"/>
                          </a:solidFill>
                          <a:latin typeface="Figtree" panose="020B0604020202020204"/>
                        </a:rPr>
                        <a:t>energy_data_holder</a:t>
                      </a:r>
                      <a:r>
                        <a:rPr lang="en-GB" sz="1000" b="1">
                          <a:solidFill>
                            <a:schemeClr val="tx1"/>
                          </a:solidFill>
                          <a:latin typeface="Figtree" panose="020B0604020202020204"/>
                        </a:rPr>
                        <a:t>*</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lgn="ctr"/>
                      <a:r>
                        <a:rPr lang="en-GB" sz="1000">
                          <a:solidFill>
                            <a:schemeClr val="tx1"/>
                          </a:solidFill>
                          <a:latin typeface="Figtree" panose="020B0604020202020204"/>
                        </a:rPr>
                        <a:t>String </a:t>
                      </a:r>
                      <a:endParaRPr lang="en-GB" sz="10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r>
                        <a:rPr lang="en-GB" sz="1000" kern="1200">
                          <a:solidFill>
                            <a:schemeClr val="tx1"/>
                          </a:solidFill>
                          <a:latin typeface="Figtree" panose="020B0604020202020204"/>
                          <a:ea typeface="+mn-ea"/>
                          <a:cs typeface="+mn-cs"/>
                        </a:rPr>
                        <a:t>Server ID to be used for data requests.</a:t>
                      </a:r>
                      <a:endParaRPr lang="en-GB" sz="10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31572250"/>
                  </a:ext>
                </a:extLst>
              </a:tr>
            </a:tbl>
          </a:graphicData>
        </a:graphic>
      </p:graphicFrame>
      <p:graphicFrame>
        <p:nvGraphicFramePr>
          <p:cNvPr id="72" name="Table 71">
            <a:extLst>
              <a:ext uri="{FF2B5EF4-FFF2-40B4-BE49-F238E27FC236}">
                <a16:creationId xmlns:a16="http://schemas.microsoft.com/office/drawing/2014/main" id="{70C23CF7-CF5C-89EF-CB29-7B4E24106B22}"/>
              </a:ext>
            </a:extLst>
          </p:cNvPr>
          <p:cNvGraphicFramePr>
            <a:graphicFrameLocks noGrp="1"/>
          </p:cNvGraphicFramePr>
          <p:nvPr>
            <p:extLst>
              <p:ext uri="{D42A27DB-BD31-4B8C-83A1-F6EECF244321}">
                <p14:modId xmlns:p14="http://schemas.microsoft.com/office/powerpoint/2010/main" val="3311437984"/>
              </p:ext>
            </p:extLst>
          </p:nvPr>
        </p:nvGraphicFramePr>
        <p:xfrm>
          <a:off x="596031" y="1337909"/>
          <a:ext cx="4774645" cy="2453640"/>
        </p:xfrm>
        <a:graphic>
          <a:graphicData uri="http://schemas.openxmlformats.org/drawingml/2006/table">
            <a:tbl>
              <a:tblPr firstRow="1" bandRow="1">
                <a:tableStyleId>{5C22544A-7EE6-4342-B048-85BDC9FD1C3A}</a:tableStyleId>
              </a:tblPr>
              <a:tblGrid>
                <a:gridCol w="1284432">
                  <a:extLst>
                    <a:ext uri="{9D8B030D-6E8A-4147-A177-3AD203B41FA5}">
                      <a16:colId xmlns:a16="http://schemas.microsoft.com/office/drawing/2014/main" val="2566189396"/>
                    </a:ext>
                  </a:extLst>
                </a:gridCol>
                <a:gridCol w="1141965">
                  <a:extLst>
                    <a:ext uri="{9D8B030D-6E8A-4147-A177-3AD203B41FA5}">
                      <a16:colId xmlns:a16="http://schemas.microsoft.com/office/drawing/2014/main" val="1894836717"/>
                    </a:ext>
                  </a:extLst>
                </a:gridCol>
                <a:gridCol w="2348248">
                  <a:extLst>
                    <a:ext uri="{9D8B030D-6E8A-4147-A177-3AD203B41FA5}">
                      <a16:colId xmlns:a16="http://schemas.microsoft.com/office/drawing/2014/main" val="2846885814"/>
                    </a:ext>
                  </a:extLst>
                </a:gridCol>
              </a:tblGrid>
              <a:tr h="0">
                <a:tc>
                  <a:txBody>
                    <a:bodyPr/>
                    <a:lstStyle/>
                    <a:p>
                      <a:r>
                        <a:rPr lang="en-GB" sz="1100" b="0">
                          <a:latin typeface="Figtree" panose="020B0604020202020204"/>
                        </a:rPr>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Type / Format</a:t>
                      </a:r>
                      <a:endParaRPr lang="en-GB" sz="1100">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0">
                          <a:latin typeface="Figtree" panose="020B0604020202020204"/>
                        </a:rPr>
                        <a:t>Description</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0">
                <a:tc gridSpan="3">
                  <a:txBody>
                    <a:bodyPr/>
                    <a:lstStyle/>
                    <a:p>
                      <a:r>
                        <a:rPr lang="en-GB" sz="1200" b="1">
                          <a:latin typeface="Figtree" panose="020B0604020202020204"/>
                        </a:rPr>
                        <a:t>Consent block</a:t>
                      </a:r>
                      <a:endParaRPr lang="en-GB" sz="1600" b="1">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tc hMerge="1">
                  <a:txBody>
                    <a:bodyPr/>
                    <a:lstStyle/>
                    <a:p>
                      <a:endParaRPr lang="en-GB" sz="11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143188">
                <a:tc>
                  <a:txBody>
                    <a:bodyPr/>
                    <a:lstStyle/>
                    <a:p>
                      <a:pPr lvl="0" algn="r"/>
                      <a:r>
                        <a:rPr lang="en-GB" sz="900" b="1">
                          <a:solidFill>
                            <a:schemeClr val="tx1"/>
                          </a:solidFill>
                          <a:latin typeface="Figtree" panose="020B0604020202020204"/>
                        </a:rPr>
                        <a:t>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The data type being requested, linking to the data block of the schema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164850">
                <a:tc>
                  <a:txBody>
                    <a:bodyPr/>
                    <a:lstStyle/>
                    <a:p>
                      <a:pPr lvl="0" algn="r"/>
                      <a:r>
                        <a:rPr lang="en-GB" sz="900" b="1" err="1">
                          <a:solidFill>
                            <a:schemeClr val="tx1"/>
                          </a:solidFill>
                          <a:latin typeface="Figtree" panose="020B0604020202020204"/>
                        </a:rPr>
                        <a:t>consent_type</a:t>
                      </a:r>
                      <a:r>
                        <a:rPr lang="en-GB" sz="900" b="1">
                          <a:solidFill>
                            <a:schemeClr val="tx1"/>
                          </a:solidFill>
                          <a:latin typeface="Figtree" panose="020B0604020202020204"/>
                        </a:rPr>
                        <a: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type of consent: one-off or enduring</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143188">
                <a:tc>
                  <a:txBody>
                    <a:bodyPr/>
                    <a:lstStyle/>
                    <a:p>
                      <a:pPr lvl="0" algn="r"/>
                      <a:r>
                        <a:rPr lang="en-GB" sz="900" b="1">
                          <a:solidFill>
                            <a:schemeClr val="tx1"/>
                          </a:solidFill>
                          <a:latin typeface="Figtree" panose="020B0604020202020204"/>
                        </a:rPr>
                        <a:t>purpose*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specific purpose for data collection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5710553"/>
                  </a:ext>
                </a:extLst>
              </a:tr>
              <a:tr h="0">
                <a:tc>
                  <a:txBody>
                    <a:bodyPr/>
                    <a:lstStyle/>
                    <a:p>
                      <a:pPr lvl="0" algn="r"/>
                      <a:r>
                        <a:rPr lang="en-GB" sz="900" b="1" err="1">
                          <a:solidFill>
                            <a:schemeClr val="tx1"/>
                          </a:solidFill>
                          <a:latin typeface="Figtree" panose="020B0604020202020204"/>
                        </a:rPr>
                        <a:t>start_date_time</a:t>
                      </a:r>
                      <a:r>
                        <a:rPr lang="en-GB" sz="900" b="1">
                          <a:solidFill>
                            <a:schemeClr val="tx1"/>
                          </a:solidFill>
                          <a:latin typeface="Figtree" panose="020B0604020202020204"/>
                        </a:rPr>
                        <a: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1000">
                          <a:solidFill>
                            <a:schemeClr val="tx1"/>
                          </a:solidFill>
                          <a:latin typeface="Figtree" panose="020B0604020202020204"/>
                        </a:rPr>
                        <a:t>String / Date-time</a:t>
                      </a:r>
                    </a:p>
                    <a:p>
                      <a:pPr algn="ctr"/>
                      <a:r>
                        <a:rPr lang="en-GB" sz="1000">
                          <a:solidFill>
                            <a:schemeClr val="tx1"/>
                          </a:solidFill>
                          <a:latin typeface="Figtree" panose="020B0604020202020204"/>
                        </a:rPr>
                        <a:t>(ISO 8601, UTC)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l"/>
                      <a:r>
                        <a:rPr lang="en-GB" sz="900">
                          <a:solidFill>
                            <a:schemeClr val="tx1"/>
                          </a:solidFill>
                          <a:latin typeface="Figtree" panose="020B0604020202020204"/>
                        </a:rPr>
                        <a:t>Determines the duration of the consent.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28497822"/>
                  </a:ext>
                </a:extLst>
              </a:tr>
              <a:tr h="0">
                <a:tc>
                  <a:txBody>
                    <a:bodyPr/>
                    <a:lstStyle/>
                    <a:p>
                      <a:pPr lvl="0" algn="r"/>
                      <a:r>
                        <a:rPr lang="en-GB" sz="900" b="1" err="1">
                          <a:solidFill>
                            <a:schemeClr val="tx1"/>
                          </a:solidFill>
                          <a:latin typeface="Figtree" panose="020B0604020202020204"/>
                        </a:rPr>
                        <a:t>end_date_time</a:t>
                      </a:r>
                      <a:r>
                        <a:rPr lang="en-GB" sz="900" b="1">
                          <a:solidFill>
                            <a:schemeClr val="tx1"/>
                          </a:solidFill>
                          <a:latin typeface="Figtree" panose="020B0604020202020204"/>
                        </a:rPr>
                        <a: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extLst>
                  <a:ext uri="{0D108BD9-81ED-4DB2-BD59-A6C34878D82A}">
                    <a16:rowId xmlns:a16="http://schemas.microsoft.com/office/drawing/2014/main" val="2608637105"/>
                  </a:ext>
                </a:extLst>
              </a:tr>
              <a:tr h="143188">
                <a:tc>
                  <a:txBody>
                    <a:bodyPr/>
                    <a:lstStyle/>
                    <a:p>
                      <a:pPr lvl="0" algn="r"/>
                      <a:r>
                        <a:rPr lang="en-GB" sz="900" b="1" err="1">
                          <a:solidFill>
                            <a:schemeClr val="tx1"/>
                          </a:solidFill>
                          <a:latin typeface="Figtree" panose="020B0604020202020204"/>
                        </a:rPr>
                        <a:t>linked_consent</a:t>
                      </a:r>
                      <a:endParaRPr lang="en-GB" sz="900" b="1">
                        <a:solidFill>
                          <a:schemeClr val="tx1"/>
                        </a:solidFill>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Reference of a previous consent for this consumer and service that has been extended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50094553"/>
                  </a:ext>
                </a:extLst>
              </a:tr>
            </a:tbl>
          </a:graphicData>
        </a:graphic>
      </p:graphicFrame>
      <p:sp>
        <p:nvSpPr>
          <p:cNvPr id="6" name="Text Placeholder 3">
            <a:extLst>
              <a:ext uri="{FF2B5EF4-FFF2-40B4-BE49-F238E27FC236}">
                <a16:creationId xmlns:a16="http://schemas.microsoft.com/office/drawing/2014/main" id="{7B07113C-50DC-FCB5-2B95-FBB593CC43C7}"/>
              </a:ext>
            </a:extLst>
          </p:cNvPr>
          <p:cNvSpPr>
            <a:spLocks noGrp="1"/>
          </p:cNvSpPr>
          <p:nvPr>
            <p:ph type="body" idx="4294967295"/>
          </p:nvPr>
        </p:nvSpPr>
        <p:spPr>
          <a:xfrm>
            <a:off x="596031" y="962751"/>
            <a:ext cx="3986829" cy="358307"/>
          </a:xfrm>
        </p:spPr>
        <p:txBody>
          <a:bodyPr>
            <a:normAutofit/>
          </a:bodyPr>
          <a:lstStyle/>
          <a:p>
            <a:r>
              <a:rPr lang="en-GB" sz="1800">
                <a:latin typeface="Figtree" panose="020B0604020202020204"/>
              </a:rPr>
              <a:t>Consent schema</a:t>
            </a:r>
          </a:p>
        </p:txBody>
      </p:sp>
      <p:cxnSp>
        <p:nvCxnSpPr>
          <p:cNvPr id="16" name="Connector: Elbow 15">
            <a:extLst>
              <a:ext uri="{FF2B5EF4-FFF2-40B4-BE49-F238E27FC236}">
                <a16:creationId xmlns:a16="http://schemas.microsoft.com/office/drawing/2014/main" id="{BF4F3B51-BE97-E43A-E5EE-9AFA63AF3CD0}"/>
              </a:ext>
            </a:extLst>
          </p:cNvPr>
          <p:cNvCxnSpPr>
            <a:cxnSpLocks/>
            <a:stCxn id="18" idx="6"/>
            <a:endCxn id="11" idx="1"/>
          </p:cNvCxnSpPr>
          <p:nvPr/>
        </p:nvCxnSpPr>
        <p:spPr>
          <a:xfrm>
            <a:off x="5443609" y="2002663"/>
            <a:ext cx="882190" cy="353606"/>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Oval 17">
            <a:extLst>
              <a:ext uri="{FF2B5EF4-FFF2-40B4-BE49-F238E27FC236}">
                <a16:creationId xmlns:a16="http://schemas.microsoft.com/office/drawing/2014/main" id="{61483BEC-D58A-E9F5-08A0-B9618F27A6BD}"/>
              </a:ext>
            </a:extLst>
          </p:cNvPr>
          <p:cNvSpPr/>
          <p:nvPr/>
        </p:nvSpPr>
        <p:spPr>
          <a:xfrm>
            <a:off x="5389261" y="1979803"/>
            <a:ext cx="54348" cy="457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58" name="Text Placeholder 3">
            <a:extLst>
              <a:ext uri="{FF2B5EF4-FFF2-40B4-BE49-F238E27FC236}">
                <a16:creationId xmlns:a16="http://schemas.microsoft.com/office/drawing/2014/main" id="{E5585663-3B80-077E-D014-D65D00584BF8}"/>
              </a:ext>
            </a:extLst>
          </p:cNvPr>
          <p:cNvSpPr>
            <a:spLocks noGrp="1"/>
          </p:cNvSpPr>
          <p:nvPr>
            <p:ph type="body" idx="4294967295"/>
          </p:nvPr>
        </p:nvSpPr>
        <p:spPr>
          <a:xfrm>
            <a:off x="596031" y="715076"/>
            <a:ext cx="3986829" cy="358307"/>
          </a:xfrm>
          <a:noFill/>
          <a:ln>
            <a:noFill/>
          </a:ln>
        </p:spPr>
        <p:txBody>
          <a:bodyPr vert="horz" wrap="square" lIns="91440" tIns="45720" rIns="91440" bIns="45720" anchor="t" anchorCtr="0" compatLnSpc="1">
            <a:normAutofit/>
          </a:bodyPr>
          <a:lstStyle/>
          <a:p>
            <a:r>
              <a:rPr lang="en-GB" sz="1100">
                <a:latin typeface="Figtree" panose="020B0604020202020204"/>
              </a:rPr>
              <a:t>POST https://matls-auth.recco.com/request</a:t>
            </a:r>
          </a:p>
        </p:txBody>
      </p:sp>
      <p:sp>
        <p:nvSpPr>
          <p:cNvPr id="5" name="Rectangle 4">
            <a:extLst>
              <a:ext uri="{FF2B5EF4-FFF2-40B4-BE49-F238E27FC236}">
                <a16:creationId xmlns:a16="http://schemas.microsoft.com/office/drawing/2014/main" id="{BE70C967-C211-6776-CE0D-AB43DB46F17D}"/>
              </a:ext>
            </a:extLst>
          </p:cNvPr>
          <p:cNvSpPr/>
          <p:nvPr/>
        </p:nvSpPr>
        <p:spPr>
          <a:xfrm>
            <a:off x="589835" y="4943114"/>
            <a:ext cx="11306889" cy="1584959"/>
          </a:xfrm>
          <a:prstGeom prst="rect">
            <a:avLst/>
          </a:prstGeom>
          <a:solidFill>
            <a:schemeClr val="bg1">
              <a:lumMod val="95000"/>
            </a:schemeClr>
          </a:solid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rgbClr val="4D38F5"/>
                </a:solidFill>
                <a:latin typeface="Figtree" panose="020B0604020202020204"/>
              </a:rPr>
              <a:t>Key Questions: </a:t>
            </a:r>
            <a:endParaRPr lang="en-GB" sz="1400">
              <a:solidFill>
                <a:srgbClr val="4D38F5"/>
              </a:solidFill>
              <a:latin typeface="Figtree" panose="020B0604020202020204"/>
            </a:endParaRPr>
          </a:p>
          <a:p>
            <a:pPr marL="285750" indent="-285750">
              <a:buFont typeface="Arial"/>
              <a:buChar char="•"/>
            </a:pPr>
            <a:r>
              <a:rPr lang="en-GB" sz="1400">
                <a:solidFill>
                  <a:srgbClr val="4D38F5"/>
                </a:solidFill>
                <a:latin typeface="Figtree" panose="020B0604020202020204"/>
              </a:rPr>
              <a:t>Should </a:t>
            </a:r>
            <a:r>
              <a:rPr lang="en-GB" sz="1400" b="1">
                <a:solidFill>
                  <a:srgbClr val="4D38F5"/>
                </a:solidFill>
                <a:latin typeface="Figtree" panose="020B0604020202020204"/>
              </a:rPr>
              <a:t>from</a:t>
            </a:r>
            <a:r>
              <a:rPr lang="en-GB" sz="1400">
                <a:solidFill>
                  <a:srgbClr val="4D38F5"/>
                </a:solidFill>
                <a:latin typeface="Figtree" panose="020B0604020202020204"/>
              </a:rPr>
              <a:t> and </a:t>
            </a:r>
            <a:r>
              <a:rPr lang="en-GB" sz="1400" b="1">
                <a:solidFill>
                  <a:srgbClr val="4D38F5"/>
                </a:solidFill>
                <a:latin typeface="Figtree" panose="020B0604020202020204"/>
              </a:rPr>
              <a:t>to</a:t>
            </a:r>
            <a:r>
              <a:rPr lang="en-GB" sz="1400">
                <a:solidFill>
                  <a:srgbClr val="4D38F5"/>
                </a:solidFill>
                <a:latin typeface="Figtree" panose="020B0604020202020204"/>
              </a:rPr>
              <a:t> be at a consent level or on a data level – we propose the latter as some services may not need it?</a:t>
            </a:r>
          </a:p>
          <a:p>
            <a:pPr marL="285750" indent="-285750">
              <a:buFont typeface="Arial"/>
              <a:buChar char="•"/>
            </a:pPr>
            <a:r>
              <a:rPr lang="en-GB" sz="1400">
                <a:solidFill>
                  <a:srgbClr val="4D38F5"/>
                </a:solidFill>
                <a:latin typeface="Figtree" panose="020B0604020202020204"/>
              </a:rPr>
              <a:t>We recommend that EDH be detailed in the data block as the specific identifier of the data holder may change based upon the specific use-case (e.g. supplier MPID for tariff) - do you have any thoughts regarding this?</a:t>
            </a:r>
          </a:p>
          <a:p>
            <a:pPr marL="285750" indent="-285750">
              <a:buFont typeface="Arial"/>
              <a:buChar char="•"/>
            </a:pPr>
            <a:r>
              <a:rPr lang="en-GB" sz="1400">
                <a:solidFill>
                  <a:srgbClr val="4D38F5"/>
                </a:solidFill>
                <a:latin typeface="Figtree" panose="020B0604020202020204"/>
              </a:rPr>
              <a:t>Any other observations/comments?</a:t>
            </a:r>
          </a:p>
        </p:txBody>
      </p:sp>
    </p:spTree>
    <p:extLst>
      <p:ext uri="{BB962C8B-B14F-4D97-AF65-F5344CB8AC3E}">
        <p14:creationId xmlns:p14="http://schemas.microsoft.com/office/powerpoint/2010/main" val="196787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0BA21-F38F-AFFA-3A77-F0D2E69A78CC}"/>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361DEBC1-07AA-517E-BCFE-2419282545D6}"/>
              </a:ext>
            </a:extLst>
          </p:cNvPr>
          <p:cNvSpPr/>
          <p:nvPr/>
        </p:nvSpPr>
        <p:spPr>
          <a:xfrm>
            <a:off x="1327533" y="893114"/>
            <a:ext cx="5970410" cy="5443678"/>
          </a:xfrm>
          <a:prstGeom prst="rect">
            <a:avLst/>
          </a:prstGeom>
          <a:solidFill>
            <a:schemeClr val="bg1">
              <a:lumMod val="95000"/>
            </a:schemeClr>
          </a:solidFill>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4" name="Text Placeholder 3">
            <a:extLst>
              <a:ext uri="{FF2B5EF4-FFF2-40B4-BE49-F238E27FC236}">
                <a16:creationId xmlns:a16="http://schemas.microsoft.com/office/drawing/2014/main" id="{2650749F-E685-3619-AFF2-975C2DE97592}"/>
              </a:ext>
            </a:extLst>
          </p:cNvPr>
          <p:cNvSpPr>
            <a:spLocks noGrp="1"/>
          </p:cNvSpPr>
          <p:nvPr>
            <p:ph type="body" idx="4294967295"/>
          </p:nvPr>
        </p:nvSpPr>
        <p:spPr>
          <a:xfrm>
            <a:off x="266700" y="83751"/>
            <a:ext cx="11658600" cy="343793"/>
          </a:xfrm>
        </p:spPr>
        <p:txBody>
          <a:bodyPr>
            <a:noAutofit/>
          </a:bodyPr>
          <a:lstStyle/>
          <a:p>
            <a:r>
              <a:rPr lang="en-GB" sz="3200">
                <a:latin typeface="Figtree SemiBold"/>
              </a:rPr>
              <a:t>Post enrichment, the schema defines the consent record</a:t>
            </a:r>
            <a:endParaRPr lang="en-GB" sz="3200"/>
          </a:p>
        </p:txBody>
      </p:sp>
      <p:graphicFrame>
        <p:nvGraphicFramePr>
          <p:cNvPr id="11" name="Table 10">
            <a:extLst>
              <a:ext uri="{FF2B5EF4-FFF2-40B4-BE49-F238E27FC236}">
                <a16:creationId xmlns:a16="http://schemas.microsoft.com/office/drawing/2014/main" id="{FE53AEF0-4652-9B58-3600-20B248A05EAF}"/>
              </a:ext>
            </a:extLst>
          </p:cNvPr>
          <p:cNvGraphicFramePr>
            <a:graphicFrameLocks noGrp="1"/>
          </p:cNvGraphicFramePr>
          <p:nvPr>
            <p:extLst>
              <p:ext uri="{D42A27DB-BD31-4B8C-83A1-F6EECF244321}">
                <p14:modId xmlns:p14="http://schemas.microsoft.com/office/powerpoint/2010/main" val="595674739"/>
              </p:ext>
            </p:extLst>
          </p:nvPr>
        </p:nvGraphicFramePr>
        <p:xfrm>
          <a:off x="1433470" y="3439548"/>
          <a:ext cx="5751469" cy="762000"/>
        </p:xfrm>
        <a:graphic>
          <a:graphicData uri="http://schemas.openxmlformats.org/drawingml/2006/table">
            <a:tbl>
              <a:tblPr firstRow="1" bandRow="1">
                <a:tableStyleId>{5C22544A-7EE6-4342-B048-85BDC9FD1C3A}</a:tableStyleId>
              </a:tblPr>
              <a:tblGrid>
                <a:gridCol w="1547494">
                  <a:extLst>
                    <a:ext uri="{9D8B030D-6E8A-4147-A177-3AD203B41FA5}">
                      <a16:colId xmlns:a16="http://schemas.microsoft.com/office/drawing/2014/main" val="2566189396"/>
                    </a:ext>
                  </a:extLst>
                </a:gridCol>
                <a:gridCol w="917231">
                  <a:extLst>
                    <a:ext uri="{9D8B030D-6E8A-4147-A177-3AD203B41FA5}">
                      <a16:colId xmlns:a16="http://schemas.microsoft.com/office/drawing/2014/main" val="1894836717"/>
                    </a:ext>
                  </a:extLst>
                </a:gridCol>
                <a:gridCol w="3286744">
                  <a:extLst>
                    <a:ext uri="{9D8B030D-6E8A-4147-A177-3AD203B41FA5}">
                      <a16:colId xmlns:a16="http://schemas.microsoft.com/office/drawing/2014/main" val="3908807189"/>
                    </a:ext>
                  </a:extLst>
                </a:gridCol>
              </a:tblGrid>
              <a:tr h="0">
                <a:tc gridSpan="3">
                  <a:txBody>
                    <a:bodyPr/>
                    <a:lstStyle/>
                    <a:p>
                      <a:r>
                        <a:rPr lang="en-GB" sz="1100" b="1" dirty="0">
                          <a:solidFill>
                            <a:schemeClr val="tx1"/>
                          </a:solidFill>
                          <a:latin typeface="Figtree" panose="020B0604020202020204"/>
                        </a:rPr>
                        <a:t>Enrichment fields – </a:t>
                      </a:r>
                      <a:r>
                        <a:rPr lang="en-GB" sz="1100" b="0" dirty="0">
                          <a:solidFill>
                            <a:schemeClr val="tx1"/>
                          </a:solidFill>
                          <a:latin typeface="Figtree" panose="020B0604020202020204"/>
                        </a:rPr>
                        <a:t>verified </a:t>
                      </a:r>
                      <a:r>
                        <a:rPr lang="en-GB" sz="1100" b="0" dirty="0" err="1">
                          <a:solidFill>
                            <a:schemeClr val="tx1"/>
                          </a:solidFill>
                          <a:latin typeface="Figtree" panose="020B0604020202020204"/>
                        </a:rPr>
                        <a:t>MPxNs</a:t>
                      </a:r>
                      <a:r>
                        <a:rPr lang="en-GB" sz="1100" b="0" dirty="0">
                          <a:solidFill>
                            <a:schemeClr val="tx1"/>
                          </a:solidFill>
                          <a:latin typeface="Figtree" panose="020B0604020202020204"/>
                        </a:rPr>
                        <a:t> identified by CCS through IDV and matching</a:t>
                      </a:r>
                      <a:endParaRPr lang="en-GB" sz="1100" b="1" dirty="0">
                        <a:solidFill>
                          <a:schemeClr val="tx1"/>
                        </a:solidFill>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tc hMerge="1">
                  <a:txBody>
                    <a:bodyPr/>
                    <a:lstStyle/>
                    <a:p>
                      <a:endParaRPr lang="en-GB" sz="11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0">
                <a:tc>
                  <a:txBody>
                    <a:bodyPr/>
                    <a:lstStyle/>
                    <a:p>
                      <a:pPr lvl="0" algn="r"/>
                      <a:r>
                        <a:rPr lang="en-GB" sz="800" b="1" dirty="0" err="1">
                          <a:solidFill>
                            <a:schemeClr val="tx1"/>
                          </a:solidFill>
                          <a:latin typeface="Figtree" panose="020B0604020202020204"/>
                        </a:rPr>
                        <a:t>verified_MPAN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strike="noStrike">
                          <a:solidFill>
                            <a:schemeClr val="tx1"/>
                          </a:solidFill>
                          <a:latin typeface="Figtree" panose="020B0604020202020204"/>
                        </a:rPr>
                        <a:t>Confirmed MPxN post Enquiry Services / Supplier (in the case of tariff) validation.</a:t>
                      </a:r>
                    </a:p>
                    <a:p>
                      <a:pPr marL="0" marR="0" lvl="0" indent="0" algn="ctr" rtl="0" eaLnBrk="1" fontAlgn="auto" latinLnBrk="0" hangingPunct="1">
                        <a:lnSpc>
                          <a:spcPct val="100000"/>
                        </a:lnSpc>
                        <a:spcBef>
                          <a:spcPts val="0"/>
                        </a:spcBef>
                        <a:spcAft>
                          <a:spcPts val="0"/>
                        </a:spcAft>
                        <a:buClrTx/>
                        <a:buSzTx/>
                        <a:buFontTx/>
                        <a:buNone/>
                      </a:pPr>
                      <a:r>
                        <a:rPr lang="en-GB" sz="900" strike="noStrike" dirty="0">
                          <a:solidFill>
                            <a:schemeClr val="tx1"/>
                          </a:solidFill>
                          <a:latin typeface="Figtree" panose="020B0604020202020204"/>
                        </a:rPr>
                        <a:t>Supersedes </a:t>
                      </a:r>
                      <a:r>
                        <a:rPr lang="en-GB" sz="900" strike="noStrike" dirty="0" err="1">
                          <a:solidFill>
                            <a:schemeClr val="tx1"/>
                          </a:solidFill>
                          <a:latin typeface="Figtree" panose="020B0604020202020204"/>
                        </a:rPr>
                        <a:t>MPxNs</a:t>
                      </a:r>
                      <a:r>
                        <a:rPr lang="en-GB" sz="900" strike="noStrike" dirty="0">
                          <a:solidFill>
                            <a:schemeClr val="tx1"/>
                          </a:solidFill>
                          <a:latin typeface="Figtree" panose="020B0604020202020204"/>
                        </a:rPr>
                        <a:t> provided in hints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0">
                <a:tc>
                  <a:txBody>
                    <a:bodyPr/>
                    <a:lstStyle/>
                    <a:p>
                      <a:pPr lvl="0" algn="r"/>
                      <a:r>
                        <a:rPr lang="en-GB" sz="800" b="1" dirty="0" err="1">
                          <a:solidFill>
                            <a:schemeClr val="tx1"/>
                          </a:solidFill>
                          <a:latin typeface="Figtree" panose="020B0604020202020204"/>
                        </a:rPr>
                        <a:t>verified_MPRN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chemeClr val="tx1"/>
                          </a:solidFill>
                          <a:latin typeface="Figtree" panose="020B0604020202020204"/>
                        </a:rPr>
                        <a:t>Array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ctr"/>
                      <a:endParaRPr lang="en-GB" sz="90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bl>
          </a:graphicData>
        </a:graphic>
      </p:graphicFrame>
      <p:graphicFrame>
        <p:nvGraphicFramePr>
          <p:cNvPr id="16" name="Table 15">
            <a:extLst>
              <a:ext uri="{FF2B5EF4-FFF2-40B4-BE49-F238E27FC236}">
                <a16:creationId xmlns:a16="http://schemas.microsoft.com/office/drawing/2014/main" id="{A001B5C9-F986-4DAB-041B-7CEF7DB257D0}"/>
              </a:ext>
            </a:extLst>
          </p:cNvPr>
          <p:cNvGraphicFramePr>
            <a:graphicFrameLocks noGrp="1"/>
          </p:cNvGraphicFramePr>
          <p:nvPr>
            <p:extLst>
              <p:ext uri="{D42A27DB-BD31-4B8C-83A1-F6EECF244321}">
                <p14:modId xmlns:p14="http://schemas.microsoft.com/office/powerpoint/2010/main" val="2484029194"/>
              </p:ext>
            </p:extLst>
          </p:nvPr>
        </p:nvGraphicFramePr>
        <p:xfrm>
          <a:off x="1442663" y="1204397"/>
          <a:ext cx="5756523" cy="2164080"/>
        </p:xfrm>
        <a:graphic>
          <a:graphicData uri="http://schemas.openxmlformats.org/drawingml/2006/table">
            <a:tbl>
              <a:tblPr firstRow="1" bandRow="1">
                <a:tableStyleId>{5C22544A-7EE6-4342-B048-85BDC9FD1C3A}</a:tableStyleId>
              </a:tblPr>
              <a:tblGrid>
                <a:gridCol w="1283357">
                  <a:extLst>
                    <a:ext uri="{9D8B030D-6E8A-4147-A177-3AD203B41FA5}">
                      <a16:colId xmlns:a16="http://schemas.microsoft.com/office/drawing/2014/main" val="2566189396"/>
                    </a:ext>
                  </a:extLst>
                </a:gridCol>
                <a:gridCol w="254906">
                  <a:extLst>
                    <a:ext uri="{9D8B030D-6E8A-4147-A177-3AD203B41FA5}">
                      <a16:colId xmlns:a16="http://schemas.microsoft.com/office/drawing/2014/main" val="3686200802"/>
                    </a:ext>
                  </a:extLst>
                </a:gridCol>
                <a:gridCol w="915352">
                  <a:extLst>
                    <a:ext uri="{9D8B030D-6E8A-4147-A177-3AD203B41FA5}">
                      <a16:colId xmlns:a16="http://schemas.microsoft.com/office/drawing/2014/main" val="193571390"/>
                    </a:ext>
                  </a:extLst>
                </a:gridCol>
                <a:gridCol w="3302908">
                  <a:extLst>
                    <a:ext uri="{9D8B030D-6E8A-4147-A177-3AD203B41FA5}">
                      <a16:colId xmlns:a16="http://schemas.microsoft.com/office/drawing/2014/main" val="2846885814"/>
                    </a:ext>
                  </a:extLst>
                </a:gridCol>
              </a:tblGrid>
              <a:tr h="0">
                <a:tc>
                  <a:txBody>
                    <a:bodyPr/>
                    <a:lstStyle/>
                    <a:p>
                      <a:r>
                        <a:rPr lang="en-GB" sz="1100" b="0">
                          <a:latin typeface="Figtree" panose="020B0604020202020204"/>
                        </a:rPr>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gridSpan="2">
                  <a:txBody>
                    <a:bodyPr/>
                    <a:lstStyle/>
                    <a:p>
                      <a:r>
                        <a:rPr lang="en-GB" sz="1100" b="0">
                          <a:latin typeface="Figtree" panose="020B0604020202020204"/>
                        </a:rPr>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hMerge="1">
                  <a:txBody>
                    <a:bodyPr/>
                    <a:lstStyle/>
                    <a:p>
                      <a:endParaRPr lang="en-GB" sz="1100" b="0"/>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tc>
                  <a:txBody>
                    <a:bodyPr/>
                    <a:lstStyle/>
                    <a:p>
                      <a:r>
                        <a:rPr lang="en-GB" sz="1100" b="0">
                          <a:latin typeface="Figtree" panose="020B0604020202020204"/>
                        </a:rPr>
                        <a:t>Description</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0">
                <a:tc gridSpan="4">
                  <a:txBody>
                    <a:bodyPr/>
                    <a:lstStyle/>
                    <a:p>
                      <a:r>
                        <a:rPr lang="en-GB" sz="1100" b="1">
                          <a:latin typeface="Figtree" panose="020B0604020202020204"/>
                        </a:rPr>
                        <a:t>Consent block– </a:t>
                      </a:r>
                      <a:r>
                        <a:rPr lang="en-GB" sz="1100" b="0">
                          <a:latin typeface="Figtree" panose="020B0604020202020204"/>
                        </a:rPr>
                        <a:t>fundamental model for handling consent records</a:t>
                      </a:r>
                      <a:endParaRPr lang="en-GB" sz="1400" b="1">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sz="14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T w="12700" cap="flat" cmpd="sng" algn="ctr">
                      <a:solidFill>
                        <a:schemeClr val="bg1">
                          <a:lumMod val="85000"/>
                        </a:schemeClr>
                      </a:solidFill>
                      <a:prstDash val="solid"/>
                      <a:round/>
                      <a:headEnd type="none" w="med" len="med"/>
                      <a:tailEnd type="none" w="med" len="med"/>
                    </a:lnT>
                  </a:tcPr>
                </a:tc>
                <a:tc hMerge="1">
                  <a:txBody>
                    <a:bodyPr/>
                    <a:lstStyle/>
                    <a:p>
                      <a:endParaRPr lang="en-GB" sz="1100" b="1"/>
                    </a:p>
                  </a:txBody>
                  <a:tcPr>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0">
                <a:tc gridSpan="2">
                  <a:txBody>
                    <a:bodyPr/>
                    <a:lstStyle/>
                    <a:p>
                      <a:pPr lvl="0" algn="r"/>
                      <a:r>
                        <a:rPr lang="en-GB" sz="800" b="1">
                          <a:solidFill>
                            <a:schemeClr val="tx1"/>
                          </a:solidFill>
                          <a:latin typeface="Figtree" panose="020B0604020202020204"/>
                        </a:rPr>
                        <a:t>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lvl="0" algn="ctr"/>
                      <a:r>
                        <a:rPr lang="en-GB" sz="900">
                          <a:solidFill>
                            <a:schemeClr val="tx1"/>
                          </a:solidFill>
                        </a:rPr>
                        <a:t>String / Enum</a:t>
                      </a:r>
                      <a:endParaRPr lang="en-GB" sz="800" b="1">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The data type being requested, linking to the data block of the schema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0">
                <a:tc gridSpan="2">
                  <a:txBody>
                    <a:bodyPr/>
                    <a:lstStyle/>
                    <a:p>
                      <a:pPr lvl="0" algn="r"/>
                      <a:r>
                        <a:rPr lang="en-GB" sz="800" b="1">
                          <a:solidFill>
                            <a:schemeClr val="tx1"/>
                          </a:solidFill>
                          <a:latin typeface="Figtree" panose="020B0604020202020204"/>
                        </a:rPr>
                        <a:t>consent_type*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lvl="0" algn="ctr"/>
                      <a:r>
                        <a:rPr lang="en-GB" sz="900">
                          <a:solidFill>
                            <a:schemeClr val="tx1"/>
                          </a:solidFill>
                        </a:rPr>
                        <a:t>String / Enum</a:t>
                      </a:r>
                      <a:endParaRPr lang="en-GB" sz="800" b="1">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Determines the type of consent: one-off or enduring</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0">
                <a:tc gridSpan="2">
                  <a:txBody>
                    <a:bodyPr/>
                    <a:lstStyle/>
                    <a:p>
                      <a:pPr lvl="0" algn="r"/>
                      <a:r>
                        <a:rPr lang="en-GB" sz="800" b="1">
                          <a:solidFill>
                            <a:schemeClr val="tx1"/>
                          </a:solidFill>
                          <a:latin typeface="Figtree" panose="020B0604020202020204"/>
                        </a:rPr>
                        <a:t>purpose*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lvl="0" algn="ctr"/>
                      <a:r>
                        <a:rPr lang="en-GB" sz="900">
                          <a:solidFill>
                            <a:schemeClr val="tx1"/>
                          </a:solidFill>
                        </a:rPr>
                        <a:t>String / Enum</a:t>
                      </a:r>
                      <a:endParaRPr lang="en-GB" sz="800" b="1">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Determines the specific purpose for data collection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5710553"/>
                  </a:ext>
                </a:extLst>
              </a:tr>
              <a:tr h="0">
                <a:tc gridSpan="2">
                  <a:txBody>
                    <a:bodyPr/>
                    <a:lstStyle/>
                    <a:p>
                      <a:pPr lvl="0" algn="r"/>
                      <a:r>
                        <a:rPr lang="en-GB" sz="800" b="1">
                          <a:solidFill>
                            <a:schemeClr val="tx1"/>
                          </a:solidFill>
                          <a:latin typeface="Figtree" panose="020B0604020202020204"/>
                        </a:rPr>
                        <a:t>start_date_time*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algn="ctr"/>
                      <a:r>
                        <a:rPr lang="en-GB" sz="900">
                          <a:solidFill>
                            <a:schemeClr val="tx1"/>
                          </a:solidFill>
                        </a:rPr>
                        <a:t>String / Date-time</a:t>
                      </a:r>
                    </a:p>
                    <a:p>
                      <a:pPr algn="ctr"/>
                      <a:r>
                        <a:rPr lang="en-GB" sz="900">
                          <a:solidFill>
                            <a:schemeClr val="tx1"/>
                          </a:solidFill>
                        </a:rPr>
                        <a:t>(ISO 8601, UTC)</a:t>
                      </a:r>
                      <a:endParaRPr lang="en-GB" sz="800" b="1">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lvl="0" algn="ctr" defTabSz="914400" rtl="0" eaLnBrk="1" latinLnBrk="0" hangingPunct="1"/>
                      <a:r>
                        <a:rPr lang="en-GB" sz="800" kern="1200">
                          <a:solidFill>
                            <a:schemeClr val="tx1"/>
                          </a:solidFill>
                          <a:latin typeface="Figtree" panose="020B0604020202020204"/>
                          <a:ea typeface="+mn-ea"/>
                          <a:cs typeface="+mn-cs"/>
                        </a:rPr>
                        <a:t>String / Date-time</a:t>
                      </a:r>
                    </a:p>
                    <a:p>
                      <a:pPr marL="0" lvl="0" algn="ctr" defTabSz="914400" rtl="0" eaLnBrk="1" latinLnBrk="0" hangingPunct="1"/>
                      <a:r>
                        <a:rPr lang="en-GB" sz="800" kern="1200">
                          <a:solidFill>
                            <a:schemeClr val="tx1"/>
                          </a:solidFill>
                          <a:latin typeface="Figtree" panose="020B0604020202020204"/>
                          <a:ea typeface="+mn-ea"/>
                          <a:cs typeface="+mn-cs"/>
                        </a:rPr>
                        <a:t>(ISO 8601, UTC)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2">
                  <a:txBody>
                    <a:bodyPr/>
                    <a:lstStyle/>
                    <a:p>
                      <a:pPr algn="ctr"/>
                      <a:r>
                        <a:rPr lang="en-GB" sz="900">
                          <a:solidFill>
                            <a:schemeClr val="tx1"/>
                          </a:solidFill>
                          <a:latin typeface="Figtree" panose="020B0604020202020204"/>
                        </a:rPr>
                        <a:t>Determines the duration of the consent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28497822"/>
                  </a:ext>
                </a:extLst>
              </a:tr>
              <a:tr h="0">
                <a:tc gridSpan="2">
                  <a:txBody>
                    <a:bodyPr/>
                    <a:lstStyle/>
                    <a:p>
                      <a:pPr lvl="0" algn="r"/>
                      <a:r>
                        <a:rPr lang="en-GB" sz="800" b="1">
                          <a:solidFill>
                            <a:schemeClr val="tx1"/>
                          </a:solidFill>
                          <a:latin typeface="Figtree" panose="020B0604020202020204"/>
                        </a:rPr>
                        <a:t>end_date_time*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endParaRPr lang="en-GB"/>
                    </a:p>
                  </a:txBody>
                  <a:tcPr/>
                </a:tc>
                <a:tc vMerge="1">
                  <a:txBody>
                    <a:bodyPr/>
                    <a:lstStyle/>
                    <a:p>
                      <a:endParaRPr lang="en-GB"/>
                    </a:p>
                  </a:txBody>
                  <a:tcPr>
                    <a:lnT w="12700" cap="flat" cmpd="sng" algn="ctr">
                      <a:solidFill>
                        <a:schemeClr val="bg1">
                          <a:lumMod val="85000"/>
                        </a:schemeClr>
                      </a:solidFill>
                      <a:prstDash val="solid"/>
                      <a:round/>
                      <a:headEnd type="none" w="med" len="med"/>
                      <a:tailEnd type="none" w="med" len="med"/>
                    </a:lnT>
                  </a:tcPr>
                </a:tc>
                <a:tc vMerge="1">
                  <a:txBody>
                    <a:bodyPr/>
                    <a:lstStyle/>
                    <a:p>
                      <a:endParaRPr lang="en-GB"/>
                    </a:p>
                  </a:txBody>
                  <a:tcPr/>
                </a:tc>
                <a:extLst>
                  <a:ext uri="{0D108BD9-81ED-4DB2-BD59-A6C34878D82A}">
                    <a16:rowId xmlns:a16="http://schemas.microsoft.com/office/drawing/2014/main" val="2608637105"/>
                  </a:ext>
                </a:extLst>
              </a:tr>
              <a:tr h="153823">
                <a:tc gridSpan="2">
                  <a:txBody>
                    <a:bodyPr/>
                    <a:lstStyle/>
                    <a:p>
                      <a:pPr lvl="0" algn="r"/>
                      <a:r>
                        <a:rPr lang="en-GB" sz="800" b="1">
                          <a:solidFill>
                            <a:schemeClr val="tx1"/>
                          </a:solidFill>
                          <a:latin typeface="Figtree" panose="020B0604020202020204"/>
                        </a:rPr>
                        <a:t>linked_consent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hMerge="1">
                  <a:txBody>
                    <a:bodyPr/>
                    <a:lstStyle/>
                    <a:p>
                      <a:pPr lvl="0" algn="ctr"/>
                      <a:r>
                        <a:rPr lang="en-GB" sz="900">
                          <a:solidFill>
                            <a:schemeClr val="tx1"/>
                          </a:solidFill>
                        </a:rPr>
                        <a:t>String </a:t>
                      </a:r>
                      <a:endParaRPr lang="en-GB" sz="800" b="1">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lvl="0" algn="ctr" defTabSz="914400" rtl="0" eaLnBrk="1" latinLnBrk="0" hangingPunct="1"/>
                      <a:r>
                        <a:rPr lang="en-GB" sz="800" kern="1200">
                          <a:solidFill>
                            <a:schemeClr val="tx1"/>
                          </a:solidFill>
                          <a:latin typeface="Figtree" panose="020B0604020202020204"/>
                          <a:ea typeface="+mn-ea"/>
                          <a:cs typeface="+mn-cs"/>
                        </a:rPr>
                        <a:t>String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Reference of a previous consent for this consumer and service that has been extended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50094553"/>
                  </a:ext>
                </a:extLst>
              </a:tr>
            </a:tbl>
          </a:graphicData>
        </a:graphic>
      </p:graphicFrame>
      <p:graphicFrame>
        <p:nvGraphicFramePr>
          <p:cNvPr id="25" name="Table 24">
            <a:extLst>
              <a:ext uri="{FF2B5EF4-FFF2-40B4-BE49-F238E27FC236}">
                <a16:creationId xmlns:a16="http://schemas.microsoft.com/office/drawing/2014/main" id="{3C04C67F-A816-9C4D-CDC9-AFCC0595D628}"/>
              </a:ext>
            </a:extLst>
          </p:cNvPr>
          <p:cNvGraphicFramePr>
            <a:graphicFrameLocks noGrp="1"/>
          </p:cNvGraphicFramePr>
          <p:nvPr>
            <p:extLst>
              <p:ext uri="{D42A27DB-BD31-4B8C-83A1-F6EECF244321}">
                <p14:modId xmlns:p14="http://schemas.microsoft.com/office/powerpoint/2010/main" val="3409438731"/>
              </p:ext>
            </p:extLst>
          </p:nvPr>
        </p:nvGraphicFramePr>
        <p:xfrm>
          <a:off x="1435483" y="4333971"/>
          <a:ext cx="5751469" cy="1828800"/>
        </p:xfrm>
        <a:graphic>
          <a:graphicData uri="http://schemas.openxmlformats.org/drawingml/2006/table">
            <a:tbl>
              <a:tblPr firstRow="1" bandRow="1">
                <a:tableStyleId>{5C22544A-7EE6-4342-B048-85BDC9FD1C3A}</a:tableStyleId>
              </a:tblPr>
              <a:tblGrid>
                <a:gridCol w="1580061">
                  <a:extLst>
                    <a:ext uri="{9D8B030D-6E8A-4147-A177-3AD203B41FA5}">
                      <a16:colId xmlns:a16="http://schemas.microsoft.com/office/drawing/2014/main" val="3918219028"/>
                    </a:ext>
                  </a:extLst>
                </a:gridCol>
                <a:gridCol w="879403">
                  <a:extLst>
                    <a:ext uri="{9D8B030D-6E8A-4147-A177-3AD203B41FA5}">
                      <a16:colId xmlns:a16="http://schemas.microsoft.com/office/drawing/2014/main" val="4291696983"/>
                    </a:ext>
                  </a:extLst>
                </a:gridCol>
                <a:gridCol w="3292005">
                  <a:extLst>
                    <a:ext uri="{9D8B030D-6E8A-4147-A177-3AD203B41FA5}">
                      <a16:colId xmlns:a16="http://schemas.microsoft.com/office/drawing/2014/main" val="1588242695"/>
                    </a:ext>
                  </a:extLst>
                </a:gridCol>
              </a:tblGrid>
              <a:tr h="0">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cap="none" spc="0" normalizeH="0" baseline="0" noProof="0">
                          <a:ln>
                            <a:noFill/>
                          </a:ln>
                          <a:solidFill>
                            <a:srgbClr val="000000"/>
                          </a:solidFill>
                          <a:effectLst/>
                          <a:uLnTx/>
                          <a:uFillTx/>
                          <a:latin typeface="Figtree" panose="020B0604020202020204"/>
                          <a:ea typeface="+mn-ea"/>
                          <a:cs typeface="+mn-cs"/>
                        </a:rPr>
                        <a:t>Data</a:t>
                      </a:r>
                      <a:r>
                        <a:rPr kumimoji="0" lang="en-GB" sz="1200" b="1" i="0" u="none" strike="noStrike" kern="1200" cap="none" spc="0" normalizeH="0" baseline="0" noProof="0">
                          <a:ln>
                            <a:noFill/>
                          </a:ln>
                          <a:solidFill>
                            <a:srgbClr val="000000"/>
                          </a:solidFill>
                          <a:effectLst/>
                          <a:uLnTx/>
                          <a:uFillTx/>
                          <a:latin typeface="Figtree" panose="020B0604020202020204"/>
                          <a:ea typeface="+mn-ea"/>
                          <a:cs typeface="+mn-cs"/>
                        </a:rPr>
                        <a:t> </a:t>
                      </a:r>
                      <a:r>
                        <a:rPr lang="en-GB" sz="1200" b="1" i="0" u="none" strike="noStrike" kern="1200" cap="none" spc="0" normalizeH="0" baseline="0" noProof="0">
                          <a:ln>
                            <a:noFill/>
                          </a:ln>
                          <a:solidFill>
                            <a:srgbClr val="000000"/>
                          </a:solidFill>
                          <a:effectLst/>
                          <a:uLnTx/>
                          <a:uFillTx/>
                          <a:latin typeface="Figtree" panose="020B0604020202020204"/>
                          <a:ea typeface="+mn-ea"/>
                          <a:cs typeface="+mn-cs"/>
                        </a:rPr>
                        <a:t>block</a:t>
                      </a:r>
                      <a:r>
                        <a:rPr kumimoji="0" lang="en-GB" sz="1200" b="1" i="0" u="none" strike="noStrike" kern="1200" cap="none" spc="0" normalizeH="0" baseline="0" noProof="0">
                          <a:ln>
                            <a:noFill/>
                          </a:ln>
                          <a:solidFill>
                            <a:srgbClr val="000000"/>
                          </a:solidFill>
                          <a:effectLst/>
                          <a:uLnTx/>
                          <a:uFillTx/>
                          <a:latin typeface="Figtree" panose="020B0604020202020204"/>
                          <a:ea typeface="+mn-ea"/>
                          <a:cs typeface="+mn-cs"/>
                        </a:rPr>
                        <a:t>: half hourly metered data</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sz="11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sz="11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280876243"/>
                  </a:ext>
                </a:extLst>
              </a:tr>
              <a:tr h="20063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latin typeface="Figtree" panose="020B0604020202020204"/>
                        </a:rPr>
                        <a:t>fuel_type*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Array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fuel type desired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82016140"/>
                  </a:ext>
                </a:extLst>
              </a:tr>
              <a:tr h="159327">
                <a:tc>
                  <a:txBody>
                    <a:bodyPr/>
                    <a:lstStyle/>
                    <a:p>
                      <a:pPr algn="r"/>
                      <a:r>
                        <a:rPr lang="en-GB" sz="900" b="1">
                          <a:solidFill>
                            <a:schemeClr val="tx1"/>
                          </a:solidFill>
                          <a:latin typeface="Figtree" panose="020B0604020202020204"/>
                        </a:rPr>
                        <a:t>metering_point_energy_flow*</a:t>
                      </a:r>
                      <a:endParaRPr lang="en-GB" sz="1600">
                        <a:latin typeface="Figtree" panose="020B0604020202020204"/>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Array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desired direction of energy data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68668722"/>
                  </a:ext>
                </a:extLst>
              </a:tr>
              <a:tr h="190113">
                <a:tc>
                  <a:txBody>
                    <a:bodyPr/>
                    <a:lstStyle/>
                    <a:p>
                      <a:pPr lvl="0" algn="r"/>
                      <a:r>
                        <a:rPr lang="en-GB" sz="900" b="1">
                          <a:solidFill>
                            <a:schemeClr val="tx1"/>
                          </a:solidFill>
                          <a:latin typeface="Figtree" panose="020B0604020202020204"/>
                        </a:rPr>
                        <a:t>from*</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1000">
                          <a:solidFill>
                            <a:schemeClr val="tx1"/>
                          </a:solidFill>
                          <a:latin typeface="Figtree" panose="020B0604020202020204"/>
                        </a:rPr>
                        <a:t>String / Date-time</a:t>
                      </a:r>
                    </a:p>
                    <a:p>
                      <a:pPr algn="ctr"/>
                      <a:r>
                        <a:rPr lang="en-GB" sz="1000">
                          <a:solidFill>
                            <a:schemeClr val="tx1"/>
                          </a:solidFill>
                          <a:latin typeface="Figtree" panose="020B0604020202020204"/>
                        </a:rPr>
                        <a:t>(ISO 8601, UTC)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l"/>
                      <a:r>
                        <a:rPr lang="en-GB" sz="900">
                          <a:solidFill>
                            <a:schemeClr val="tx1"/>
                          </a:solidFill>
                          <a:latin typeface="Figtree" panose="020B0604020202020204"/>
                        </a:rPr>
                        <a:t>Filtering results based on the period of time data should be retrieved for</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96025303"/>
                  </a:ext>
                </a:extLst>
              </a:tr>
              <a:tr h="190113">
                <a:tc>
                  <a:txBody>
                    <a:bodyPr/>
                    <a:lstStyle/>
                    <a:p>
                      <a:pPr lvl="0" algn="r"/>
                      <a:r>
                        <a:rPr lang="en-GB" sz="900" b="1">
                          <a:solidFill>
                            <a:schemeClr val="tx1"/>
                          </a:solidFill>
                          <a:latin typeface="Figtree" panose="020B0604020202020204"/>
                        </a:rPr>
                        <a:t>to*</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tc vMerge="1">
                  <a:txBody>
                    <a:bodyPr/>
                    <a:lstStyle/>
                    <a:p>
                      <a:pPr algn="l"/>
                      <a:endParaRPr lang="en-GB" sz="900">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294373272"/>
                  </a:ext>
                </a:extLst>
              </a:tr>
              <a:tr h="190113">
                <a:tc>
                  <a:txBody>
                    <a:bodyPr/>
                    <a:lstStyle/>
                    <a:p>
                      <a:pPr lvl="0" algn="r"/>
                      <a:r>
                        <a:rPr lang="en-GB" sz="900" b="1">
                          <a:solidFill>
                            <a:schemeClr val="tx1"/>
                          </a:solidFill>
                          <a:latin typeface="Figtree" panose="020B0604020202020204"/>
                        </a:rPr>
                        <a:t>energy_data_holder*</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a:solidFill>
                            <a:schemeClr val="tx1"/>
                          </a:solidFill>
                          <a:latin typeface="Figtree" panose="020B0604020202020204"/>
                        </a:rPr>
                        <a:t>String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chemeClr val="tx1"/>
                          </a:solidFill>
                          <a:latin typeface="Figtree" panose="020B0604020202020204"/>
                          <a:ea typeface="+mn-ea"/>
                          <a:cs typeface="+mn-cs"/>
                        </a:rPr>
                        <a:t>Server ID to be used for data requests.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30387747"/>
                  </a:ext>
                </a:extLst>
              </a:tr>
            </a:tbl>
          </a:graphicData>
        </a:graphic>
      </p:graphicFrame>
      <p:sp>
        <p:nvSpPr>
          <p:cNvPr id="29" name="Rectangle 28">
            <a:extLst>
              <a:ext uri="{FF2B5EF4-FFF2-40B4-BE49-F238E27FC236}">
                <a16:creationId xmlns:a16="http://schemas.microsoft.com/office/drawing/2014/main" id="{57A0FB15-9AD4-9D6C-0F8D-42EDEBA89C4C}"/>
              </a:ext>
            </a:extLst>
          </p:cNvPr>
          <p:cNvSpPr/>
          <p:nvPr/>
        </p:nvSpPr>
        <p:spPr>
          <a:xfrm>
            <a:off x="6513235" y="669653"/>
            <a:ext cx="843269" cy="480873"/>
          </a:xfrm>
          <a:prstGeom prst="rect">
            <a:avLst/>
          </a:prstGeom>
          <a:solidFill>
            <a:schemeClr val="tx2">
              <a:lumMod val="10000"/>
              <a:lumOff val="9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t>CCS</a:t>
            </a:r>
          </a:p>
        </p:txBody>
      </p:sp>
      <p:sp>
        <p:nvSpPr>
          <p:cNvPr id="36" name="Rectangle 35">
            <a:extLst>
              <a:ext uri="{FF2B5EF4-FFF2-40B4-BE49-F238E27FC236}">
                <a16:creationId xmlns:a16="http://schemas.microsoft.com/office/drawing/2014/main" id="{A63F4684-ED00-006A-9788-F1F602C9BB96}"/>
              </a:ext>
            </a:extLst>
          </p:cNvPr>
          <p:cNvSpPr/>
          <p:nvPr/>
        </p:nvSpPr>
        <p:spPr>
          <a:xfrm>
            <a:off x="8258335" y="1160689"/>
            <a:ext cx="632459" cy="480873"/>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a:t>ATP</a:t>
            </a:r>
          </a:p>
        </p:txBody>
      </p:sp>
      <p:cxnSp>
        <p:nvCxnSpPr>
          <p:cNvPr id="39" name="Straight Arrow Connector 38">
            <a:extLst>
              <a:ext uri="{FF2B5EF4-FFF2-40B4-BE49-F238E27FC236}">
                <a16:creationId xmlns:a16="http://schemas.microsoft.com/office/drawing/2014/main" id="{A7735604-54EC-4C77-15CE-0CE1BBCF02A2}"/>
              </a:ext>
            </a:extLst>
          </p:cNvPr>
          <p:cNvCxnSpPr>
            <a:cxnSpLocks/>
          </p:cNvCxnSpPr>
          <p:nvPr/>
        </p:nvCxnSpPr>
        <p:spPr>
          <a:xfrm>
            <a:off x="7348742" y="1394267"/>
            <a:ext cx="895079" cy="34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20F54BD5-A686-BC3B-3D2A-AC2CF311541F}"/>
              </a:ext>
            </a:extLst>
          </p:cNvPr>
          <p:cNvSpPr txBox="1"/>
          <p:nvPr/>
        </p:nvSpPr>
        <p:spPr>
          <a:xfrm>
            <a:off x="7305390" y="1125041"/>
            <a:ext cx="1137289" cy="253916"/>
          </a:xfrm>
          <a:prstGeom prst="rect">
            <a:avLst/>
          </a:prstGeom>
          <a:noFill/>
        </p:spPr>
        <p:txBody>
          <a:bodyPr wrap="square" rtlCol="0">
            <a:spAutoFit/>
          </a:bodyPr>
          <a:lstStyle/>
          <a:p>
            <a:r>
              <a:rPr lang="en-GB" sz="1050" err="1">
                <a:latin typeface="Figtree" panose="020B0604020202020204"/>
              </a:rPr>
              <a:t>access_token</a:t>
            </a:r>
            <a:endParaRPr lang="en-GB" sz="1050">
              <a:latin typeface="Figtree" panose="020B0604020202020204"/>
            </a:endParaRPr>
          </a:p>
        </p:txBody>
      </p:sp>
      <p:sp>
        <p:nvSpPr>
          <p:cNvPr id="43" name="Rectangle 42">
            <a:extLst>
              <a:ext uri="{FF2B5EF4-FFF2-40B4-BE49-F238E27FC236}">
                <a16:creationId xmlns:a16="http://schemas.microsoft.com/office/drawing/2014/main" id="{DD5181FF-995E-81F9-0180-EBB0076179B1}"/>
              </a:ext>
            </a:extLst>
          </p:cNvPr>
          <p:cNvSpPr/>
          <p:nvPr/>
        </p:nvSpPr>
        <p:spPr>
          <a:xfrm>
            <a:off x="9836672" y="1125041"/>
            <a:ext cx="632459" cy="480873"/>
          </a:xfrm>
          <a:prstGeom prst="rect">
            <a:avLst/>
          </a:prstGeom>
          <a:solidFill>
            <a:schemeClr val="accent1">
              <a:lumMod val="75000"/>
            </a:schemeClr>
          </a:solidFill>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a:solidFill>
                  <a:schemeClr val="bg1"/>
                </a:solidFill>
              </a:rPr>
              <a:t>EDH</a:t>
            </a:r>
          </a:p>
        </p:txBody>
      </p:sp>
      <p:cxnSp>
        <p:nvCxnSpPr>
          <p:cNvPr id="45" name="Straight Arrow Connector 44">
            <a:extLst>
              <a:ext uri="{FF2B5EF4-FFF2-40B4-BE49-F238E27FC236}">
                <a16:creationId xmlns:a16="http://schemas.microsoft.com/office/drawing/2014/main" id="{68308112-62A9-C428-F573-CD25706A8149}"/>
              </a:ext>
            </a:extLst>
          </p:cNvPr>
          <p:cNvCxnSpPr>
            <a:cxnSpLocks/>
          </p:cNvCxnSpPr>
          <p:nvPr/>
        </p:nvCxnSpPr>
        <p:spPr>
          <a:xfrm>
            <a:off x="8890794" y="1397695"/>
            <a:ext cx="945878" cy="343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7556F78B-E9ED-451B-AE26-15A953C967BA}"/>
              </a:ext>
            </a:extLst>
          </p:cNvPr>
          <p:cNvSpPr txBox="1"/>
          <p:nvPr/>
        </p:nvSpPr>
        <p:spPr>
          <a:xfrm>
            <a:off x="8890794" y="1125041"/>
            <a:ext cx="1137289" cy="253916"/>
          </a:xfrm>
          <a:prstGeom prst="rect">
            <a:avLst/>
          </a:prstGeom>
          <a:noFill/>
        </p:spPr>
        <p:txBody>
          <a:bodyPr wrap="square" rtlCol="0">
            <a:spAutoFit/>
          </a:bodyPr>
          <a:lstStyle/>
          <a:p>
            <a:r>
              <a:rPr lang="en-GB" sz="1050" err="1">
                <a:latin typeface="Figtree" panose="020B0604020202020204"/>
              </a:rPr>
              <a:t>access_token</a:t>
            </a:r>
            <a:endParaRPr lang="en-GB" sz="1050">
              <a:latin typeface="Figtree" panose="020B0604020202020204"/>
            </a:endParaRPr>
          </a:p>
        </p:txBody>
      </p:sp>
      <p:pic>
        <p:nvPicPr>
          <p:cNvPr id="48" name="Graphic 47" descr="Gears with solid fill">
            <a:extLst>
              <a:ext uri="{FF2B5EF4-FFF2-40B4-BE49-F238E27FC236}">
                <a16:creationId xmlns:a16="http://schemas.microsoft.com/office/drawing/2014/main" id="{807D062A-AF53-2D61-C755-4BC8117E94B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76198" y="747197"/>
            <a:ext cx="457200" cy="457200"/>
          </a:xfrm>
          <a:prstGeom prst="rect">
            <a:avLst/>
          </a:prstGeom>
        </p:spPr>
      </p:pic>
      <p:sp>
        <p:nvSpPr>
          <p:cNvPr id="49" name="TextBox 48">
            <a:extLst>
              <a:ext uri="{FF2B5EF4-FFF2-40B4-BE49-F238E27FC236}">
                <a16:creationId xmlns:a16="http://schemas.microsoft.com/office/drawing/2014/main" id="{6B1A1445-9646-D5FE-BD2A-A5C99C204DE6}"/>
              </a:ext>
            </a:extLst>
          </p:cNvPr>
          <p:cNvSpPr txBox="1"/>
          <p:nvPr/>
        </p:nvSpPr>
        <p:spPr>
          <a:xfrm>
            <a:off x="9884513" y="1734471"/>
            <a:ext cx="2097770" cy="1569660"/>
          </a:xfrm>
          <a:prstGeom prst="rect">
            <a:avLst/>
          </a:prstGeom>
          <a:noFill/>
        </p:spPr>
        <p:txBody>
          <a:bodyPr wrap="square" rtlCol="0">
            <a:spAutoFit/>
          </a:bodyPr>
          <a:lstStyle/>
          <a:p>
            <a:r>
              <a:rPr lang="en-GB" sz="1200" b="1">
                <a:latin typeface="Figtree" panose="020B0604020202020204"/>
              </a:rPr>
              <a:t>EDH roles:</a:t>
            </a:r>
          </a:p>
          <a:p>
            <a:pPr marL="171450" indent="-171450">
              <a:buFont typeface="Arial" panose="020B0604020202020204" pitchFamily="34" charset="0"/>
              <a:buChar char="•"/>
            </a:pPr>
            <a:r>
              <a:rPr lang="en-GB" sz="1200">
                <a:latin typeface="Figtree" panose="020B0604020202020204"/>
              </a:rPr>
              <a:t>Decodes JWT</a:t>
            </a:r>
          </a:p>
          <a:p>
            <a:pPr marL="171450" indent="-171450">
              <a:buFont typeface="Arial" panose="020B0604020202020204" pitchFamily="34" charset="0"/>
              <a:buChar char="•"/>
            </a:pPr>
            <a:endParaRPr lang="en-GB" sz="1200">
              <a:latin typeface="Figtree" panose="020B0604020202020204"/>
            </a:endParaRPr>
          </a:p>
          <a:p>
            <a:pPr marL="171450" indent="-171450">
              <a:buFont typeface="Arial" panose="020B0604020202020204" pitchFamily="34" charset="0"/>
              <a:buChar char="•"/>
            </a:pPr>
            <a:r>
              <a:rPr lang="en-GB" sz="1200">
                <a:latin typeface="Figtree" panose="020B0604020202020204"/>
              </a:rPr>
              <a:t>Validates consent according to the consent schema</a:t>
            </a:r>
          </a:p>
          <a:p>
            <a:pPr marL="171450" indent="-171450">
              <a:buFont typeface="Arial" panose="020B0604020202020204" pitchFamily="34" charset="0"/>
              <a:buChar char="•"/>
            </a:pPr>
            <a:endParaRPr lang="en-GB" sz="1200">
              <a:latin typeface="Figtree" panose="020B0604020202020204"/>
            </a:endParaRPr>
          </a:p>
          <a:p>
            <a:pPr marL="171450" indent="-171450">
              <a:buFont typeface="Arial" panose="020B0604020202020204" pitchFamily="34" charset="0"/>
              <a:buChar char="•"/>
            </a:pPr>
            <a:r>
              <a:rPr lang="en-GB" sz="1200">
                <a:latin typeface="Figtree" panose="020B0604020202020204"/>
              </a:rPr>
              <a:t>Routes data based on data block of the schema</a:t>
            </a:r>
          </a:p>
        </p:txBody>
      </p:sp>
      <p:sp>
        <p:nvSpPr>
          <p:cNvPr id="50" name="TextBox 49">
            <a:extLst>
              <a:ext uri="{FF2B5EF4-FFF2-40B4-BE49-F238E27FC236}">
                <a16:creationId xmlns:a16="http://schemas.microsoft.com/office/drawing/2014/main" id="{D37F9451-5F59-24ED-7E23-F5EE2F90684E}"/>
              </a:ext>
            </a:extLst>
          </p:cNvPr>
          <p:cNvSpPr txBox="1"/>
          <p:nvPr/>
        </p:nvSpPr>
        <p:spPr>
          <a:xfrm>
            <a:off x="7785103" y="1779895"/>
            <a:ext cx="1887002" cy="1384995"/>
          </a:xfrm>
          <a:prstGeom prst="rect">
            <a:avLst/>
          </a:prstGeom>
          <a:noFill/>
        </p:spPr>
        <p:txBody>
          <a:bodyPr wrap="square" rtlCol="0">
            <a:spAutoFit/>
          </a:bodyPr>
          <a:lstStyle/>
          <a:p>
            <a:r>
              <a:rPr lang="en-GB" sz="1200" b="1">
                <a:latin typeface="Figtree" panose="020B0604020202020204"/>
              </a:rPr>
              <a:t>EDH roles:</a:t>
            </a:r>
          </a:p>
          <a:p>
            <a:pPr marL="171450" indent="-171450">
              <a:buFont typeface="Arial" panose="020B0604020202020204" pitchFamily="34" charset="0"/>
              <a:buChar char="•"/>
            </a:pPr>
            <a:r>
              <a:rPr lang="en-GB" sz="1200">
                <a:latin typeface="Figtree" panose="020B0604020202020204"/>
              </a:rPr>
              <a:t>Signs client assertion for JWT token</a:t>
            </a:r>
          </a:p>
          <a:p>
            <a:pPr marL="171450" indent="-171450">
              <a:buFont typeface="Arial" panose="020B0604020202020204" pitchFamily="34" charset="0"/>
              <a:buChar char="•"/>
            </a:pPr>
            <a:endParaRPr lang="en-GB" sz="1200">
              <a:latin typeface="Figtree" panose="020B0604020202020204"/>
            </a:endParaRPr>
          </a:p>
          <a:p>
            <a:pPr marL="171450" indent="-171450">
              <a:buFont typeface="Arial" panose="020B0604020202020204" pitchFamily="34" charset="0"/>
              <a:buChar char="•"/>
            </a:pPr>
            <a:r>
              <a:rPr lang="en-GB" sz="1200">
                <a:latin typeface="Figtree" panose="020B0604020202020204"/>
              </a:rPr>
              <a:t>Provides JWT to EDH according to server ID (</a:t>
            </a:r>
            <a:r>
              <a:rPr lang="en-GB" sz="1200" err="1">
                <a:latin typeface="Figtree" panose="020B0604020202020204"/>
              </a:rPr>
              <a:t>energy_data_holder</a:t>
            </a:r>
            <a:r>
              <a:rPr lang="en-GB" sz="1200">
                <a:latin typeface="Figtree" panose="020B0604020202020204"/>
              </a:rPr>
              <a:t>)</a:t>
            </a:r>
          </a:p>
        </p:txBody>
      </p:sp>
      <p:sp>
        <p:nvSpPr>
          <p:cNvPr id="5" name="Rectangle 4">
            <a:extLst>
              <a:ext uri="{FF2B5EF4-FFF2-40B4-BE49-F238E27FC236}">
                <a16:creationId xmlns:a16="http://schemas.microsoft.com/office/drawing/2014/main" id="{94073ACB-B74F-E5B5-8890-F015A8174122}"/>
              </a:ext>
            </a:extLst>
          </p:cNvPr>
          <p:cNvSpPr/>
          <p:nvPr/>
        </p:nvSpPr>
        <p:spPr>
          <a:xfrm>
            <a:off x="7522941" y="3439548"/>
            <a:ext cx="4298328" cy="2553307"/>
          </a:xfrm>
          <a:prstGeom prst="rect">
            <a:avLst/>
          </a:prstGeom>
          <a:solidFill>
            <a:schemeClr val="bg1">
              <a:lumMod val="95000"/>
            </a:schemeClr>
          </a:solid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a:solidFill>
                  <a:srgbClr val="4D38F5"/>
                </a:solidFill>
                <a:latin typeface="Figtree" panose="020B0604020202020204"/>
              </a:rPr>
              <a:t>Key Questions: </a:t>
            </a:r>
            <a:endParaRPr lang="en-US">
              <a:latin typeface="Figtree" panose="020B0604020202020204"/>
            </a:endParaRPr>
          </a:p>
          <a:p>
            <a:pPr marL="285750" indent="-285750">
              <a:buFont typeface="Arial"/>
              <a:buChar char="•"/>
            </a:pPr>
            <a:r>
              <a:rPr lang="en-GB" sz="1200">
                <a:solidFill>
                  <a:srgbClr val="4D38F5"/>
                </a:solidFill>
                <a:latin typeface="Figtree" panose="020B0604020202020204"/>
              </a:rPr>
              <a:t>Some of the data block information is essential to help CCS identify the right MPxN (e.g. import/export, fuel type, etc). However, once the MPxNs are returned, are these fields still useful for ATPs/EDHs?</a:t>
            </a:r>
          </a:p>
          <a:p>
            <a:pPr marL="285750" indent="-285750">
              <a:buFont typeface="Arial"/>
              <a:buChar char="•"/>
            </a:pPr>
            <a:r>
              <a:rPr lang="en-GB" sz="1200">
                <a:solidFill>
                  <a:srgbClr val="4D38F5"/>
                </a:solidFill>
                <a:latin typeface="Figtree" panose="020B0604020202020204"/>
              </a:rPr>
              <a:t>Are there additional fields that would be required by EDHs to respond with the right half-hourly metered data?</a:t>
            </a:r>
          </a:p>
          <a:p>
            <a:pPr marL="285750" indent="-285750">
              <a:buFont typeface="Arial"/>
              <a:buChar char="•"/>
            </a:pPr>
            <a:r>
              <a:rPr lang="en-GB" sz="1200">
                <a:solidFill>
                  <a:srgbClr val="4D38F5"/>
                </a:solidFill>
                <a:latin typeface="Figtree" panose="020B0604020202020204"/>
              </a:rPr>
              <a:t>Are there fields that should not be sent to an EDH?</a:t>
            </a:r>
          </a:p>
        </p:txBody>
      </p:sp>
      <p:sp>
        <p:nvSpPr>
          <p:cNvPr id="2" name="TextBox 1">
            <a:extLst>
              <a:ext uri="{FF2B5EF4-FFF2-40B4-BE49-F238E27FC236}">
                <a16:creationId xmlns:a16="http://schemas.microsoft.com/office/drawing/2014/main" id="{B64037C0-2E1A-FF50-61D1-FDC1C51A9048}"/>
              </a:ext>
            </a:extLst>
          </p:cNvPr>
          <p:cNvSpPr txBox="1"/>
          <p:nvPr/>
        </p:nvSpPr>
        <p:spPr>
          <a:xfrm rot="-10800000" flipV="1">
            <a:off x="1326211" y="880558"/>
            <a:ext cx="500214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a:latin typeface="Figtree"/>
                <a:ea typeface="Figtree"/>
              </a:rPr>
              <a:t>Full consent record: JSON Web Token (JWT)</a:t>
            </a:r>
          </a:p>
        </p:txBody>
      </p:sp>
    </p:spTree>
    <p:extLst>
      <p:ext uri="{BB962C8B-B14F-4D97-AF65-F5344CB8AC3E}">
        <p14:creationId xmlns:p14="http://schemas.microsoft.com/office/powerpoint/2010/main" val="41805828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E3ABB-F135-F99E-E530-DA5D4AB15AE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F9AC77F-FF94-E1B7-9D75-52B47C68C434}"/>
              </a:ext>
            </a:extLst>
          </p:cNvPr>
          <p:cNvSpPr/>
          <p:nvPr/>
        </p:nvSpPr>
        <p:spPr>
          <a:xfrm>
            <a:off x="6184655" y="1395288"/>
            <a:ext cx="5696976" cy="4765254"/>
          </a:xfrm>
          <a:prstGeom prst="rect">
            <a:avLst/>
          </a:prstGeom>
          <a:solidFill>
            <a:schemeClr val="bg1"/>
          </a:solidFill>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13" name="Rectangle 12">
            <a:extLst>
              <a:ext uri="{FF2B5EF4-FFF2-40B4-BE49-F238E27FC236}">
                <a16:creationId xmlns:a16="http://schemas.microsoft.com/office/drawing/2014/main" id="{59CD9F75-4816-DC07-AF72-6A55CAF401E8}"/>
              </a:ext>
            </a:extLst>
          </p:cNvPr>
          <p:cNvSpPr/>
          <p:nvPr/>
        </p:nvSpPr>
        <p:spPr>
          <a:xfrm>
            <a:off x="368855" y="1425232"/>
            <a:ext cx="5696976" cy="4765255"/>
          </a:xfrm>
          <a:prstGeom prst="rect">
            <a:avLst/>
          </a:prstGeom>
          <a:ln>
            <a:solidFill>
              <a:schemeClr val="tx2">
                <a:lumMod val="25000"/>
                <a:lumOff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GB">
              <a:latin typeface="Figtree" panose="020B0604020202020204"/>
            </a:endParaRPr>
          </a:p>
        </p:txBody>
      </p:sp>
      <p:sp>
        <p:nvSpPr>
          <p:cNvPr id="4" name="Text Placeholder 3">
            <a:extLst>
              <a:ext uri="{FF2B5EF4-FFF2-40B4-BE49-F238E27FC236}">
                <a16:creationId xmlns:a16="http://schemas.microsoft.com/office/drawing/2014/main" id="{FC966EC0-0BC5-597A-F693-818202788D48}"/>
              </a:ext>
            </a:extLst>
          </p:cNvPr>
          <p:cNvSpPr>
            <a:spLocks noGrp="1"/>
          </p:cNvSpPr>
          <p:nvPr>
            <p:ph type="body" idx="4294967295"/>
          </p:nvPr>
        </p:nvSpPr>
        <p:spPr>
          <a:xfrm>
            <a:off x="368855" y="52807"/>
            <a:ext cx="8060874" cy="358307"/>
          </a:xfrm>
        </p:spPr>
        <p:txBody>
          <a:bodyPr>
            <a:noAutofit/>
          </a:bodyPr>
          <a:lstStyle/>
          <a:p>
            <a:r>
              <a:rPr lang="en-GB" sz="3200"/>
              <a:t>Consumer info alignment</a:t>
            </a:r>
          </a:p>
        </p:txBody>
      </p:sp>
      <p:graphicFrame>
        <p:nvGraphicFramePr>
          <p:cNvPr id="72" name="Table 71">
            <a:extLst>
              <a:ext uri="{FF2B5EF4-FFF2-40B4-BE49-F238E27FC236}">
                <a16:creationId xmlns:a16="http://schemas.microsoft.com/office/drawing/2014/main" id="{CDD859B2-B055-4EA6-F25F-7D521000A818}"/>
              </a:ext>
            </a:extLst>
          </p:cNvPr>
          <p:cNvGraphicFramePr>
            <a:graphicFrameLocks noGrp="1"/>
          </p:cNvGraphicFramePr>
          <p:nvPr>
            <p:extLst>
              <p:ext uri="{D42A27DB-BD31-4B8C-83A1-F6EECF244321}">
                <p14:modId xmlns:p14="http://schemas.microsoft.com/office/powerpoint/2010/main" val="1559251076"/>
              </p:ext>
            </p:extLst>
          </p:nvPr>
        </p:nvGraphicFramePr>
        <p:xfrm>
          <a:off x="6281936" y="1479210"/>
          <a:ext cx="5419833" cy="2367202"/>
        </p:xfrm>
        <a:graphic>
          <a:graphicData uri="http://schemas.openxmlformats.org/drawingml/2006/table">
            <a:tbl>
              <a:tblPr firstRow="1" bandRow="1">
                <a:tableStyleId>{5C22544A-7EE6-4342-B048-85BDC9FD1C3A}</a:tableStyleId>
              </a:tblPr>
              <a:tblGrid>
                <a:gridCol w="1368270">
                  <a:extLst>
                    <a:ext uri="{9D8B030D-6E8A-4147-A177-3AD203B41FA5}">
                      <a16:colId xmlns:a16="http://schemas.microsoft.com/office/drawing/2014/main" val="2566189396"/>
                    </a:ext>
                  </a:extLst>
                </a:gridCol>
                <a:gridCol w="1216504">
                  <a:extLst>
                    <a:ext uri="{9D8B030D-6E8A-4147-A177-3AD203B41FA5}">
                      <a16:colId xmlns:a16="http://schemas.microsoft.com/office/drawing/2014/main" val="1894836717"/>
                    </a:ext>
                  </a:extLst>
                </a:gridCol>
                <a:gridCol w="2835059">
                  <a:extLst>
                    <a:ext uri="{9D8B030D-6E8A-4147-A177-3AD203B41FA5}">
                      <a16:colId xmlns:a16="http://schemas.microsoft.com/office/drawing/2014/main" val="2846885814"/>
                    </a:ext>
                  </a:extLst>
                </a:gridCol>
              </a:tblGrid>
              <a:tr h="193001">
                <a:tc>
                  <a:txBody>
                    <a:bodyPr/>
                    <a:lstStyle/>
                    <a:p>
                      <a:r>
                        <a:rPr lang="en-GB" sz="1200" b="1">
                          <a:latin typeface="Figtree" panose="020B0604020202020204"/>
                        </a:rPr>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200" b="1">
                          <a:latin typeface="Figtree" panose="020B0604020202020204"/>
                        </a:rPr>
                        <a:t>Type / Format</a:t>
                      </a:r>
                      <a:endParaRPr lang="en-GB" sz="2000" b="1">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200" b="1">
                          <a:latin typeface="Figtree" panose="020B0604020202020204"/>
                        </a:rPr>
                        <a:t>Description</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227060">
                <a:tc gridSpan="3">
                  <a:txBody>
                    <a:bodyPr/>
                    <a:lstStyle/>
                    <a:p>
                      <a:r>
                        <a:rPr lang="en-GB" sz="1200" b="1">
                          <a:latin typeface="Figtree" panose="020B0604020202020204"/>
                        </a:rPr>
                        <a:t>Consent model – </a:t>
                      </a:r>
                      <a:r>
                        <a:rPr lang="en-GB" sz="1200" b="0">
                          <a:latin typeface="Figtree" panose="020B0604020202020204"/>
                        </a:rPr>
                        <a:t>confirmed consent record from consumer consent action</a:t>
                      </a:r>
                      <a:endParaRPr lang="en-GB" sz="1600" b="1">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tc hMerge="1">
                  <a:txBody>
                    <a:bodyPr/>
                    <a:lstStyle/>
                    <a:p>
                      <a:endParaRPr lang="en-GB" sz="11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170295">
                <a:tc>
                  <a:txBody>
                    <a:bodyPr/>
                    <a:lstStyle/>
                    <a:p>
                      <a:pPr lvl="0" algn="r"/>
                      <a:r>
                        <a:rPr lang="en-GB" sz="900" b="1">
                          <a:solidFill>
                            <a:schemeClr val="tx1"/>
                          </a:solidFill>
                          <a:latin typeface="Figtree" panose="020B0604020202020204"/>
                        </a:rPr>
                        <a:t>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The data type being requested, linking to the service schema that is tied to it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386002">
                <a:tc>
                  <a:txBody>
                    <a:bodyPr/>
                    <a:lstStyle/>
                    <a:p>
                      <a:pPr lvl="0" algn="r"/>
                      <a:r>
                        <a:rPr lang="en-GB" sz="900" b="1">
                          <a:solidFill>
                            <a:schemeClr val="tx1"/>
                          </a:solidFill>
                          <a:latin typeface="Figtree" panose="020B0604020202020204"/>
                        </a:rPr>
                        <a:t>consent_type*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Determines the type of consent: one-off or enduring</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0">
                <a:tc>
                  <a:txBody>
                    <a:bodyPr/>
                    <a:lstStyle/>
                    <a:p>
                      <a:pPr lvl="0" algn="r"/>
                      <a:r>
                        <a:rPr lang="en-GB" sz="900" b="1">
                          <a:solidFill>
                            <a:schemeClr val="tx1"/>
                          </a:solidFill>
                          <a:latin typeface="Figtree" panose="020B0604020202020204"/>
                        </a:rPr>
                        <a:t>purpose*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 Enum</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Determines the specific purpose for data collection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5710553"/>
                  </a:ext>
                </a:extLst>
              </a:tr>
              <a:tr h="170295">
                <a:tc>
                  <a:txBody>
                    <a:bodyPr/>
                    <a:lstStyle/>
                    <a:p>
                      <a:pPr lvl="0" algn="r"/>
                      <a:r>
                        <a:rPr lang="en-GB" sz="900" b="1">
                          <a:solidFill>
                            <a:schemeClr val="tx1"/>
                          </a:solidFill>
                          <a:latin typeface="Figtree" panose="020B0604020202020204"/>
                        </a:rPr>
                        <a:t>start_date_time*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1000">
                          <a:solidFill>
                            <a:schemeClr val="tx1"/>
                          </a:solidFill>
                          <a:latin typeface="Figtree" panose="020B0604020202020204"/>
                        </a:rPr>
                        <a:t>String / Date-time</a:t>
                      </a:r>
                    </a:p>
                    <a:p>
                      <a:pPr algn="ctr"/>
                      <a:r>
                        <a:rPr lang="en-GB" sz="1000">
                          <a:solidFill>
                            <a:schemeClr val="tx1"/>
                          </a:solidFill>
                          <a:latin typeface="Figtree" panose="020B0604020202020204"/>
                        </a:rPr>
                        <a:t>(ISO 8601, UTC)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900">
                          <a:solidFill>
                            <a:schemeClr val="tx1"/>
                          </a:solidFill>
                          <a:latin typeface="Figtree" panose="020B0604020202020204"/>
                        </a:rPr>
                        <a:t>Determines the duration of the consent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1628497822"/>
                  </a:ext>
                </a:extLst>
              </a:tr>
              <a:tr h="170295">
                <a:tc>
                  <a:txBody>
                    <a:bodyPr/>
                    <a:lstStyle/>
                    <a:p>
                      <a:pPr lvl="0" algn="r"/>
                      <a:r>
                        <a:rPr lang="en-GB" sz="900" b="1">
                          <a:solidFill>
                            <a:schemeClr val="tx1"/>
                          </a:solidFill>
                          <a:latin typeface="Figtree" panose="020B0604020202020204"/>
                        </a:rPr>
                        <a:t>end_date_time*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extLst>
                  <a:ext uri="{0D108BD9-81ED-4DB2-BD59-A6C34878D82A}">
                    <a16:rowId xmlns:a16="http://schemas.microsoft.com/office/drawing/2014/main" val="2608637105"/>
                  </a:ext>
                </a:extLst>
              </a:tr>
              <a:tr h="227060">
                <a:tc>
                  <a:txBody>
                    <a:bodyPr/>
                    <a:lstStyle/>
                    <a:p>
                      <a:pPr lvl="0" algn="r"/>
                      <a:r>
                        <a:rPr lang="en-GB" sz="900" b="1">
                          <a:solidFill>
                            <a:schemeClr val="tx1"/>
                          </a:solidFill>
                          <a:latin typeface="Figtree" panose="020B0604020202020204"/>
                        </a:rPr>
                        <a:t>linked_consent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1000">
                          <a:solidFill>
                            <a:schemeClr val="tx1"/>
                          </a:solidFill>
                          <a:latin typeface="Figtree" panose="020B0604020202020204"/>
                        </a:rPr>
                        <a:t>String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Reference of a previous consent for this consumer and service that has been extended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50094553"/>
                  </a:ext>
                </a:extLst>
              </a:tr>
            </a:tbl>
          </a:graphicData>
        </a:graphic>
      </p:graphicFrame>
      <p:sp>
        <p:nvSpPr>
          <p:cNvPr id="58" name="Text Placeholder 3">
            <a:extLst>
              <a:ext uri="{FF2B5EF4-FFF2-40B4-BE49-F238E27FC236}">
                <a16:creationId xmlns:a16="http://schemas.microsoft.com/office/drawing/2014/main" id="{E92E7F4F-52C1-E4B2-46A5-87974F765F74}"/>
              </a:ext>
            </a:extLst>
          </p:cNvPr>
          <p:cNvSpPr>
            <a:spLocks noGrp="1"/>
          </p:cNvSpPr>
          <p:nvPr>
            <p:ph type="body" idx="4294967295"/>
          </p:nvPr>
        </p:nvSpPr>
        <p:spPr>
          <a:xfrm>
            <a:off x="484510" y="518671"/>
            <a:ext cx="3986829" cy="358307"/>
          </a:xfrm>
          <a:noFill/>
          <a:ln>
            <a:noFill/>
          </a:ln>
        </p:spPr>
        <p:txBody>
          <a:bodyPr vert="horz" wrap="square" lIns="91440" tIns="45720" rIns="91440" bIns="45720" anchor="t" anchorCtr="0" compatLnSpc="1">
            <a:normAutofit/>
          </a:bodyPr>
          <a:lstStyle/>
          <a:p>
            <a:r>
              <a:rPr lang="en-GB" sz="1050"/>
              <a:t>POST https://matls-auth.recco.com/request</a:t>
            </a:r>
          </a:p>
        </p:txBody>
      </p:sp>
      <p:graphicFrame>
        <p:nvGraphicFramePr>
          <p:cNvPr id="3" name="Table 2">
            <a:extLst>
              <a:ext uri="{FF2B5EF4-FFF2-40B4-BE49-F238E27FC236}">
                <a16:creationId xmlns:a16="http://schemas.microsoft.com/office/drawing/2014/main" id="{0008A6A4-0BA1-7576-5919-6BC2455721BE}"/>
              </a:ext>
            </a:extLst>
          </p:cNvPr>
          <p:cNvGraphicFramePr>
            <a:graphicFrameLocks noGrp="1"/>
          </p:cNvGraphicFramePr>
          <p:nvPr>
            <p:extLst>
              <p:ext uri="{D42A27DB-BD31-4B8C-83A1-F6EECF244321}">
                <p14:modId xmlns:p14="http://schemas.microsoft.com/office/powerpoint/2010/main" val="1843576751"/>
              </p:ext>
            </p:extLst>
          </p:nvPr>
        </p:nvGraphicFramePr>
        <p:xfrm>
          <a:off x="468238" y="3806790"/>
          <a:ext cx="5473216" cy="2484120"/>
        </p:xfrm>
        <a:graphic>
          <a:graphicData uri="http://schemas.openxmlformats.org/drawingml/2006/table">
            <a:tbl>
              <a:tblPr firstRow="1" bandRow="1">
                <a:tableStyleId>{5C22544A-7EE6-4342-B048-85BDC9FD1C3A}</a:tableStyleId>
              </a:tblPr>
              <a:tblGrid>
                <a:gridCol w="1224000">
                  <a:extLst>
                    <a:ext uri="{9D8B030D-6E8A-4147-A177-3AD203B41FA5}">
                      <a16:colId xmlns:a16="http://schemas.microsoft.com/office/drawing/2014/main" val="930224893"/>
                    </a:ext>
                  </a:extLst>
                </a:gridCol>
                <a:gridCol w="1009216">
                  <a:extLst>
                    <a:ext uri="{9D8B030D-6E8A-4147-A177-3AD203B41FA5}">
                      <a16:colId xmlns:a16="http://schemas.microsoft.com/office/drawing/2014/main" val="2845134939"/>
                    </a:ext>
                  </a:extLst>
                </a:gridCol>
                <a:gridCol w="3240000">
                  <a:extLst>
                    <a:ext uri="{9D8B030D-6E8A-4147-A177-3AD203B41FA5}">
                      <a16:colId xmlns:a16="http://schemas.microsoft.com/office/drawing/2014/main" val="76337689"/>
                    </a:ext>
                  </a:extLst>
                </a:gridCol>
              </a:tblGrid>
              <a:tr h="0">
                <a:tc gridSpan="3">
                  <a:txBody>
                    <a:bodyPr/>
                    <a:lstStyle/>
                    <a:p>
                      <a:pPr algn="l"/>
                      <a:r>
                        <a:rPr lang="en-GB" sz="1000" b="1">
                          <a:solidFill>
                            <a:schemeClr val="bg1"/>
                          </a:solidFill>
                          <a:latin typeface="Figtree" panose="020B0604020202020204"/>
                        </a:rPr>
                        <a:t>Consumer Information hints – suggested information provided with consent schema</a:t>
                      </a:r>
                      <a:endParaRPr lang="en-GB" sz="1000" b="1" u="sng">
                        <a:solidFill>
                          <a:schemeClr val="bg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hMerge="1">
                  <a:txBody>
                    <a:bodyPr/>
                    <a:lstStyle/>
                    <a:p>
                      <a:endParaRPr lang="en-GB"/>
                    </a:p>
                  </a:txBody>
                  <a:tcPr/>
                </a:tc>
                <a:tc hMerge="1">
                  <a:txBody>
                    <a:bodyPr/>
                    <a:lstStyle/>
                    <a:p>
                      <a:pPr algn="l"/>
                      <a:endParaRPr lang="en-GB" sz="1100" u="sng">
                        <a:solidFill>
                          <a:schemeClr val="accent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933878605"/>
                  </a:ext>
                </a:extLst>
              </a:tr>
              <a:tr h="226265">
                <a:tc>
                  <a:txBody>
                    <a:bodyPr/>
                    <a:lstStyle/>
                    <a:p>
                      <a:pPr lvl="0" algn="r"/>
                      <a:r>
                        <a:rPr lang="en-GB" sz="900" b="1">
                          <a:solidFill>
                            <a:sysClr val="windowText" lastClr="000000"/>
                          </a:solidFill>
                          <a:latin typeface="Figtree" panose="020B0604020202020204"/>
                        </a:rPr>
                        <a:t>requested_MPAN(s)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ysClr val="windowText" lastClr="000000"/>
                          </a:solidFill>
                          <a:latin typeface="Figtree" panose="020B0604020202020204"/>
                        </a:rPr>
                        <a:t>Array </a:t>
                      </a:r>
                      <a:endParaRPr lang="en-GB" sz="900" b="1">
                        <a:solidFill>
                          <a:sysClr val="windowText" lastClr="000000"/>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lvl="0" algn="l"/>
                      <a:r>
                        <a:rPr lang="en-GB" sz="900" b="0">
                          <a:solidFill>
                            <a:sysClr val="windowText" lastClr="000000"/>
                          </a:solidFill>
                          <a:latin typeface="Figtree" panose="020B0604020202020204"/>
                        </a:rPr>
                        <a:t>Suggested MPxN provided by ATP. CCS will provide verifiedMPxN in enriched schema which can override ATPs suggestion only if exactMatch not selected.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995073274"/>
                  </a:ext>
                </a:extLst>
              </a:tr>
              <a:tr h="188554">
                <a:tc>
                  <a:txBody>
                    <a:bodyPr/>
                    <a:lstStyle/>
                    <a:p>
                      <a:pPr lvl="0" algn="r"/>
                      <a:r>
                        <a:rPr lang="en-GB" sz="900" b="1">
                          <a:solidFill>
                            <a:sysClr val="windowText" lastClr="000000"/>
                          </a:solidFill>
                          <a:latin typeface="Figtree" panose="020B0604020202020204"/>
                        </a:rPr>
                        <a:t>requested_MPRN(s)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ysClr val="windowText" lastClr="000000"/>
                          </a:solidFill>
                          <a:latin typeface="Figtree" panose="020B0604020202020204"/>
                        </a:rPr>
                        <a:t>Array </a:t>
                      </a:r>
                      <a:endParaRPr lang="en-GB" sz="900" b="1">
                        <a:solidFill>
                          <a:sysClr val="windowText" lastClr="000000"/>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ctr"/>
                      <a:endParaRPr lang="en-GB" sz="800" b="0">
                        <a:solidFill>
                          <a:sysClr val="windowText" lastClr="000000"/>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0677996"/>
                  </a:ext>
                </a:extLst>
              </a:tr>
              <a:tr h="0">
                <a:tc>
                  <a:txBody>
                    <a:bodyPr/>
                    <a:lstStyle/>
                    <a:p>
                      <a:pPr lvl="0" algn="r"/>
                      <a:r>
                        <a:rPr lang="en-GB" sz="900" b="1">
                          <a:solidFill>
                            <a:schemeClr val="tx1"/>
                          </a:solidFill>
                          <a:latin typeface="Figtree" panose="020B0604020202020204"/>
                        </a:rPr>
                        <a:t>address</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chemeClr val="tx1"/>
                          </a:solidFill>
                          <a:latin typeface="Figtree" panose="020B0604020202020204"/>
                        </a:rPr>
                        <a:t>TBD</a:t>
                      </a:r>
                      <a:endParaRPr lang="en-GB" sz="9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r>
                        <a:rPr lang="en-GB" sz="900" b="0">
                          <a:solidFill>
                            <a:schemeClr val="tx1"/>
                          </a:solidFill>
                          <a:latin typeface="Figtree" panose="020B0604020202020204"/>
                        </a:rPr>
                        <a:t>Suggested consumer address provided by ATP. If address is not verified by CCS for consumer, Consumer Information Mismatch process to be followed.</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44269340"/>
                  </a:ext>
                </a:extLst>
              </a:tr>
              <a:tr h="0">
                <a:tc>
                  <a:txBody>
                    <a:bodyPr/>
                    <a:lstStyle/>
                    <a:p>
                      <a:pPr lvl="0" algn="r"/>
                      <a:r>
                        <a:rPr lang="en-GB" sz="900" b="1">
                          <a:solidFill>
                            <a:schemeClr val="tx1"/>
                          </a:solidFill>
                          <a:latin typeface="Figtree" panose="020B0604020202020204"/>
                        </a:rPr>
                        <a:t>email</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b="0">
                          <a:solidFill>
                            <a:schemeClr val="tx1"/>
                          </a:solidFill>
                          <a:latin typeface="Figtree" panose="020B0604020202020204"/>
                        </a:rPr>
                        <a:t>String</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solidFill>
                            <a:schemeClr val="tx1"/>
                          </a:solidFill>
                          <a:latin typeface="Figtree" panose="020B0604020202020204"/>
                        </a:rPr>
                        <a:t>Known email address of the consumer</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67890549"/>
                  </a:ext>
                </a:extLst>
              </a:tr>
              <a:tr h="0">
                <a:tc>
                  <a:txBody>
                    <a:bodyPr/>
                    <a:lstStyle/>
                    <a:p>
                      <a:pPr lvl="0" algn="r"/>
                      <a:r>
                        <a:rPr lang="en-GB" sz="900" b="1">
                          <a:solidFill>
                            <a:schemeClr val="tx1"/>
                          </a:solidFill>
                          <a:latin typeface="Figtree" panose="020B0604020202020204"/>
                        </a:rPr>
                        <a:t>address_exact_match</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chemeClr val="tx1"/>
                          </a:solidFill>
                          <a:latin typeface="Figtree" panose="020B0604020202020204"/>
                        </a:rPr>
                        <a:t>Boolean</a:t>
                      </a:r>
                      <a:endParaRPr lang="en-GB" sz="9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solidFill>
                            <a:schemeClr val="tx1"/>
                          </a:solidFill>
                          <a:latin typeface="Figtree" panose="020B0604020202020204"/>
                        </a:rPr>
                        <a:t>Determines if the ATP will accept if a different address is validated to consumer by IDV. May include slight mismatches. Default is false.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783225366"/>
                  </a:ext>
                </a:extLst>
              </a:tr>
              <a:tr h="0">
                <a:tc>
                  <a:txBody>
                    <a:bodyPr/>
                    <a:lstStyle/>
                    <a:p>
                      <a:pPr lvl="0" algn="r"/>
                      <a:r>
                        <a:rPr lang="en-GB" sz="900" b="1">
                          <a:solidFill>
                            <a:schemeClr val="tx1"/>
                          </a:solidFill>
                          <a:latin typeface="Figtree" panose="020B0604020202020204"/>
                        </a:rPr>
                        <a:t>mpxn_exact_match</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a:solidFill>
                            <a:schemeClr val="tx1"/>
                          </a:solidFill>
                          <a:latin typeface="Figtree" panose="020B0604020202020204"/>
                        </a:rPr>
                        <a:t>Boolean</a:t>
                      </a:r>
                      <a:endParaRPr lang="en-GB" sz="9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0">
                          <a:solidFill>
                            <a:schemeClr val="tx1"/>
                          </a:solidFill>
                          <a:latin typeface="Figtree" panose="020B0604020202020204"/>
                        </a:rPr>
                        <a:t>Determines if the ATP will accept additional MPxNs if the consumer has been verified as able to consent to them. Can’t include slight mismatches. Default is false.</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17251172"/>
                  </a:ext>
                </a:extLst>
              </a:tr>
            </a:tbl>
          </a:graphicData>
        </a:graphic>
      </p:graphicFrame>
      <p:graphicFrame>
        <p:nvGraphicFramePr>
          <p:cNvPr id="5" name="Table 4">
            <a:extLst>
              <a:ext uri="{FF2B5EF4-FFF2-40B4-BE49-F238E27FC236}">
                <a16:creationId xmlns:a16="http://schemas.microsoft.com/office/drawing/2014/main" id="{FC5B5161-F1BA-0DB2-FB0E-BD428098B790}"/>
              </a:ext>
            </a:extLst>
          </p:cNvPr>
          <p:cNvGraphicFramePr>
            <a:graphicFrameLocks noGrp="1"/>
          </p:cNvGraphicFramePr>
          <p:nvPr>
            <p:extLst>
              <p:ext uri="{D42A27DB-BD31-4B8C-83A1-F6EECF244321}">
                <p14:modId xmlns:p14="http://schemas.microsoft.com/office/powerpoint/2010/main" val="1262240959"/>
              </p:ext>
            </p:extLst>
          </p:nvPr>
        </p:nvGraphicFramePr>
        <p:xfrm>
          <a:off x="488871" y="1578900"/>
          <a:ext cx="5456944" cy="2164080"/>
        </p:xfrm>
        <a:graphic>
          <a:graphicData uri="http://schemas.openxmlformats.org/drawingml/2006/table">
            <a:tbl>
              <a:tblPr firstRow="1" bandRow="1">
                <a:tableStyleId>{5C22544A-7EE6-4342-B048-85BDC9FD1C3A}</a:tableStyleId>
              </a:tblPr>
              <a:tblGrid>
                <a:gridCol w="1208944">
                  <a:extLst>
                    <a:ext uri="{9D8B030D-6E8A-4147-A177-3AD203B41FA5}">
                      <a16:colId xmlns:a16="http://schemas.microsoft.com/office/drawing/2014/main" val="2566189396"/>
                    </a:ext>
                  </a:extLst>
                </a:gridCol>
                <a:gridCol w="1044000">
                  <a:extLst>
                    <a:ext uri="{9D8B030D-6E8A-4147-A177-3AD203B41FA5}">
                      <a16:colId xmlns:a16="http://schemas.microsoft.com/office/drawing/2014/main" val="3686200802"/>
                    </a:ext>
                  </a:extLst>
                </a:gridCol>
                <a:gridCol w="3204000">
                  <a:extLst>
                    <a:ext uri="{9D8B030D-6E8A-4147-A177-3AD203B41FA5}">
                      <a16:colId xmlns:a16="http://schemas.microsoft.com/office/drawing/2014/main" val="2846885814"/>
                    </a:ext>
                  </a:extLst>
                </a:gridCol>
              </a:tblGrid>
              <a:tr h="0">
                <a:tc>
                  <a:txBody>
                    <a:bodyPr/>
                    <a:lstStyle/>
                    <a:p>
                      <a:r>
                        <a:rPr lang="en-GB" sz="1100" b="1">
                          <a:latin typeface="Figtree" panose="020B0604020202020204"/>
                        </a:rPr>
                        <a:t>Data Item</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1">
                          <a:latin typeface="Figtree" panose="020B0604020202020204"/>
                        </a:rPr>
                        <a:t>Type / Format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tc>
                  <a:txBody>
                    <a:bodyPr/>
                    <a:lstStyle/>
                    <a:p>
                      <a:r>
                        <a:rPr lang="en-GB" sz="1100" b="1">
                          <a:latin typeface="Figtree" panose="020B0604020202020204"/>
                        </a:rPr>
                        <a:t>Description</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2060"/>
                    </a:solidFill>
                  </a:tcPr>
                </a:tc>
                <a:extLst>
                  <a:ext uri="{0D108BD9-81ED-4DB2-BD59-A6C34878D82A}">
                    <a16:rowId xmlns:a16="http://schemas.microsoft.com/office/drawing/2014/main" val="3033329974"/>
                  </a:ext>
                </a:extLst>
              </a:tr>
              <a:tr h="0">
                <a:tc gridSpan="3">
                  <a:txBody>
                    <a:bodyPr/>
                    <a:lstStyle/>
                    <a:p>
                      <a:r>
                        <a:rPr lang="en-GB" sz="1100" b="1"/>
                        <a:t>Consent block– </a:t>
                      </a:r>
                      <a:r>
                        <a:rPr lang="en-GB" sz="1100" b="0"/>
                        <a:t>fundamental model for handling consent records</a:t>
                      </a:r>
                      <a:endParaRPr lang="en-GB" sz="14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sz="14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sz="1100" b="1"/>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0">
                <a:tc>
                  <a:txBody>
                    <a:bodyPr/>
                    <a:lstStyle/>
                    <a:p>
                      <a:pPr lvl="0" algn="r"/>
                      <a:r>
                        <a:rPr lang="en-GB" sz="900" b="1">
                          <a:solidFill>
                            <a:schemeClr val="tx1"/>
                          </a:solidFill>
                          <a:latin typeface="Figtree" panose="020B0604020202020204"/>
                        </a:rPr>
                        <a:t>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kern="1200">
                          <a:solidFill>
                            <a:schemeClr val="tx1"/>
                          </a:solidFill>
                          <a:latin typeface="Figtree" panose="020B0604020202020204"/>
                          <a:ea typeface="+mn-ea"/>
                          <a:cs typeface="+mn-cs"/>
                        </a:rPr>
                        <a:t>String / Enum</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The data type being requested, linking to the data block of the schema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0">
                <a:tc>
                  <a:txBody>
                    <a:bodyPr/>
                    <a:lstStyle/>
                    <a:p>
                      <a:pPr lvl="0" algn="r"/>
                      <a:r>
                        <a:rPr lang="en-GB" sz="900" b="1">
                          <a:solidFill>
                            <a:schemeClr val="tx1"/>
                          </a:solidFill>
                          <a:latin typeface="Figtree" panose="020B0604020202020204"/>
                        </a:rPr>
                        <a:t>consent_type*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kern="1200">
                          <a:solidFill>
                            <a:schemeClr val="tx1"/>
                          </a:solidFill>
                          <a:latin typeface="Figtree" panose="020B0604020202020204"/>
                          <a:ea typeface="+mn-ea"/>
                          <a:cs typeface="+mn-cs"/>
                        </a:rPr>
                        <a:t>String / Enum</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type of consent: one-off or enduring</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0">
                <a:tc>
                  <a:txBody>
                    <a:bodyPr/>
                    <a:lstStyle/>
                    <a:p>
                      <a:pPr lvl="0" algn="r"/>
                      <a:r>
                        <a:rPr lang="en-GB" sz="900" b="1">
                          <a:solidFill>
                            <a:schemeClr val="tx1"/>
                          </a:solidFill>
                          <a:latin typeface="Figtree" panose="020B0604020202020204"/>
                        </a:rPr>
                        <a:t>purpose*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kern="1200">
                          <a:solidFill>
                            <a:schemeClr val="tx1"/>
                          </a:solidFill>
                          <a:latin typeface="Figtree" panose="020B0604020202020204"/>
                          <a:ea typeface="+mn-ea"/>
                          <a:cs typeface="+mn-cs"/>
                        </a:rPr>
                        <a:t>String / Enum</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specific purpose for data collection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295710553"/>
                  </a:ext>
                </a:extLst>
              </a:tr>
              <a:tr h="0">
                <a:tc>
                  <a:txBody>
                    <a:bodyPr/>
                    <a:lstStyle/>
                    <a:p>
                      <a:pPr lvl="0" algn="r"/>
                      <a:r>
                        <a:rPr lang="en-GB" sz="900" b="1">
                          <a:solidFill>
                            <a:schemeClr val="tx1"/>
                          </a:solidFill>
                          <a:latin typeface="Figtree" panose="020B0604020202020204"/>
                        </a:rPr>
                        <a:t>start_date_time*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lvl="0" algn="ctr" defTabSz="914400" rtl="0" eaLnBrk="1" latinLnBrk="0" hangingPunct="1"/>
                      <a:r>
                        <a:rPr lang="en-GB" sz="900" kern="1200">
                          <a:solidFill>
                            <a:schemeClr val="tx1"/>
                          </a:solidFill>
                          <a:latin typeface="Figtree" panose="020B0604020202020204"/>
                          <a:ea typeface="+mn-ea"/>
                          <a:cs typeface="+mn-cs"/>
                        </a:rPr>
                        <a:t>String / Date-time</a:t>
                      </a:r>
                    </a:p>
                    <a:p>
                      <a:pPr marL="0" lvl="0" algn="ctr" defTabSz="914400" rtl="0" eaLnBrk="1" latinLnBrk="0" hangingPunct="1"/>
                      <a:r>
                        <a:rPr lang="en-GB" sz="900" kern="1200">
                          <a:solidFill>
                            <a:schemeClr val="tx1"/>
                          </a:solidFill>
                          <a:latin typeface="Figtree" panose="020B0604020202020204"/>
                          <a:ea typeface="+mn-ea"/>
                          <a:cs typeface="+mn-cs"/>
                        </a:rPr>
                        <a:t>(ISO 8601, UTC)</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rowSpan="2">
                  <a:txBody>
                    <a:bodyPr/>
                    <a:lstStyle/>
                    <a:p>
                      <a:pPr algn="l"/>
                      <a:r>
                        <a:rPr lang="en-GB" sz="900">
                          <a:solidFill>
                            <a:schemeClr val="tx1"/>
                          </a:solidFill>
                          <a:latin typeface="Figtree" panose="020B0604020202020204"/>
                        </a:rPr>
                        <a:t>Determines the duration of the consent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628497822"/>
                  </a:ext>
                </a:extLst>
              </a:tr>
              <a:tr h="0">
                <a:tc>
                  <a:txBody>
                    <a:bodyPr/>
                    <a:lstStyle/>
                    <a:p>
                      <a:pPr lvl="0" algn="r"/>
                      <a:r>
                        <a:rPr lang="en-GB" sz="900" b="1">
                          <a:solidFill>
                            <a:schemeClr val="tx1"/>
                          </a:solidFill>
                          <a:latin typeface="Figtree" panose="020B0604020202020204"/>
                        </a:rPr>
                        <a:t>end_date_time*</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tc vMerge="1">
                  <a:txBody>
                    <a:bodyPr/>
                    <a:lstStyle/>
                    <a:p>
                      <a:endParaRPr lang="en-GB"/>
                    </a:p>
                  </a:txBody>
                  <a:tcPr/>
                </a:tc>
                <a:extLst>
                  <a:ext uri="{0D108BD9-81ED-4DB2-BD59-A6C34878D82A}">
                    <a16:rowId xmlns:a16="http://schemas.microsoft.com/office/drawing/2014/main" val="2608637105"/>
                  </a:ext>
                </a:extLst>
              </a:tr>
              <a:tr h="153823">
                <a:tc>
                  <a:txBody>
                    <a:bodyPr/>
                    <a:lstStyle/>
                    <a:p>
                      <a:pPr lvl="0" algn="r"/>
                      <a:r>
                        <a:rPr lang="en-GB" sz="900" b="1">
                          <a:solidFill>
                            <a:schemeClr val="tx1"/>
                          </a:solidFill>
                          <a:latin typeface="Figtree" panose="020B0604020202020204"/>
                        </a:rPr>
                        <a:t>linked_consent</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kern="1200">
                          <a:solidFill>
                            <a:schemeClr val="tx1"/>
                          </a:solidFill>
                          <a:latin typeface="Figtree" panose="020B0604020202020204"/>
                          <a:ea typeface="+mn-ea"/>
                          <a:cs typeface="+mn-cs"/>
                        </a:rPr>
                        <a:t>String </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Reference of a previous consent for this consumer and service that has been extended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950094553"/>
                  </a:ext>
                </a:extLst>
              </a:tr>
            </a:tbl>
          </a:graphicData>
        </a:graphic>
      </p:graphicFrame>
      <p:sp>
        <p:nvSpPr>
          <p:cNvPr id="17" name="Rectangle 16">
            <a:extLst>
              <a:ext uri="{FF2B5EF4-FFF2-40B4-BE49-F238E27FC236}">
                <a16:creationId xmlns:a16="http://schemas.microsoft.com/office/drawing/2014/main" id="{5260D3C9-9E72-E524-409B-2065C67502F5}"/>
              </a:ext>
            </a:extLst>
          </p:cNvPr>
          <p:cNvSpPr/>
          <p:nvPr/>
        </p:nvSpPr>
        <p:spPr>
          <a:xfrm>
            <a:off x="5333282" y="1297612"/>
            <a:ext cx="732549" cy="480873"/>
          </a:xfrm>
          <a:prstGeom prst="rect">
            <a:avLst/>
          </a:prstGeom>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t>ATP</a:t>
            </a:r>
          </a:p>
        </p:txBody>
      </p:sp>
      <p:sp>
        <p:nvSpPr>
          <p:cNvPr id="19" name="Rectangle 18">
            <a:extLst>
              <a:ext uri="{FF2B5EF4-FFF2-40B4-BE49-F238E27FC236}">
                <a16:creationId xmlns:a16="http://schemas.microsoft.com/office/drawing/2014/main" id="{A8CC4B18-B0C2-CDC5-E4D1-77BB68788B2D}"/>
              </a:ext>
            </a:extLst>
          </p:cNvPr>
          <p:cNvSpPr/>
          <p:nvPr/>
        </p:nvSpPr>
        <p:spPr>
          <a:xfrm>
            <a:off x="11038362" y="1297612"/>
            <a:ext cx="843269" cy="480873"/>
          </a:xfrm>
          <a:prstGeom prst="rect">
            <a:avLst/>
          </a:prstGeom>
          <a:solidFill>
            <a:schemeClr val="tx2">
              <a:lumMod val="10000"/>
              <a:lumOff val="90000"/>
            </a:schemeClr>
          </a:solidFill>
          <a:ln>
            <a:solidFill>
              <a:schemeClr val="tx2">
                <a:lumMod val="25000"/>
                <a:lumOff val="75000"/>
              </a:schemeClr>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r>
              <a:rPr lang="en-GB" b="1"/>
              <a:t>CCS</a:t>
            </a:r>
          </a:p>
        </p:txBody>
      </p:sp>
      <p:graphicFrame>
        <p:nvGraphicFramePr>
          <p:cNvPr id="41" name="Table 40">
            <a:extLst>
              <a:ext uri="{FF2B5EF4-FFF2-40B4-BE49-F238E27FC236}">
                <a16:creationId xmlns:a16="http://schemas.microsoft.com/office/drawing/2014/main" id="{6288449B-A265-3DA1-9999-35331279C7DD}"/>
              </a:ext>
            </a:extLst>
          </p:cNvPr>
          <p:cNvGraphicFramePr>
            <a:graphicFrameLocks noGrp="1"/>
          </p:cNvGraphicFramePr>
          <p:nvPr>
            <p:extLst>
              <p:ext uri="{D42A27DB-BD31-4B8C-83A1-F6EECF244321}">
                <p14:modId xmlns:p14="http://schemas.microsoft.com/office/powerpoint/2010/main" val="2328989324"/>
              </p:ext>
            </p:extLst>
          </p:nvPr>
        </p:nvGraphicFramePr>
        <p:xfrm>
          <a:off x="6281936" y="3897494"/>
          <a:ext cx="5419700" cy="762000"/>
        </p:xfrm>
        <a:graphic>
          <a:graphicData uri="http://schemas.openxmlformats.org/drawingml/2006/table">
            <a:tbl>
              <a:tblPr firstRow="1" bandRow="1">
                <a:tableStyleId>{5C22544A-7EE6-4342-B048-85BDC9FD1C3A}</a:tableStyleId>
              </a:tblPr>
              <a:tblGrid>
                <a:gridCol w="1366815">
                  <a:extLst>
                    <a:ext uri="{9D8B030D-6E8A-4147-A177-3AD203B41FA5}">
                      <a16:colId xmlns:a16="http://schemas.microsoft.com/office/drawing/2014/main" val="2566189396"/>
                    </a:ext>
                  </a:extLst>
                </a:gridCol>
                <a:gridCol w="1217825">
                  <a:extLst>
                    <a:ext uri="{9D8B030D-6E8A-4147-A177-3AD203B41FA5}">
                      <a16:colId xmlns:a16="http://schemas.microsoft.com/office/drawing/2014/main" val="1894836717"/>
                    </a:ext>
                  </a:extLst>
                </a:gridCol>
                <a:gridCol w="2835060">
                  <a:extLst>
                    <a:ext uri="{9D8B030D-6E8A-4147-A177-3AD203B41FA5}">
                      <a16:colId xmlns:a16="http://schemas.microsoft.com/office/drawing/2014/main" val="3908807189"/>
                    </a:ext>
                  </a:extLst>
                </a:gridCol>
              </a:tblGrid>
              <a:tr h="0">
                <a:tc gridSpan="3">
                  <a:txBody>
                    <a:bodyPr/>
                    <a:lstStyle/>
                    <a:p>
                      <a:r>
                        <a:rPr lang="en-GB" sz="1100" b="1">
                          <a:solidFill>
                            <a:schemeClr val="tx1"/>
                          </a:solidFill>
                          <a:latin typeface="Figtree" panose="020B0604020202020204"/>
                        </a:rPr>
                        <a:t>Enrichment fields – </a:t>
                      </a:r>
                      <a:r>
                        <a:rPr lang="en-GB" sz="1100" b="0">
                          <a:solidFill>
                            <a:schemeClr val="tx1"/>
                          </a:solidFill>
                          <a:latin typeface="Figtree" panose="020B0604020202020204"/>
                        </a:rPr>
                        <a:t>verified MPxNs identified by CCS through IDV and matching</a:t>
                      </a:r>
                      <a:endParaRPr lang="en-GB" sz="1100" b="1">
                        <a:solidFill>
                          <a:schemeClr val="tx1"/>
                        </a:solidFill>
                        <a:latin typeface="Figtree" panose="020B0604020202020204"/>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lnL w="12700" cap="flat" cmpd="sng" algn="ctr">
                      <a:solidFill>
                        <a:schemeClr val="bg1">
                          <a:lumMod val="8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tc hMerge="1">
                  <a:txBody>
                    <a:bodyPr/>
                    <a:lstStyle/>
                    <a:p>
                      <a:endParaRPr lang="en-GB" sz="1100" b="1">
                        <a:solidFill>
                          <a:schemeClr val="tx1"/>
                        </a:solidFill>
                      </a:endParaRP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578671563"/>
                  </a:ext>
                </a:extLst>
              </a:tr>
              <a:tr h="0">
                <a:tc>
                  <a:txBody>
                    <a:bodyPr/>
                    <a:lstStyle/>
                    <a:p>
                      <a:pPr lvl="0" algn="r"/>
                      <a:r>
                        <a:rPr lang="en-GB" sz="800" b="1">
                          <a:solidFill>
                            <a:schemeClr val="tx1"/>
                          </a:solidFill>
                          <a:latin typeface="Figtree" panose="020B0604020202020204"/>
                        </a:rPr>
                        <a:t>verified_MPAN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strike="noStrike">
                          <a:solidFill>
                            <a:schemeClr val="tx1"/>
                          </a:solidFill>
                          <a:latin typeface="Figtree" panose="020B0604020202020204"/>
                        </a:rPr>
                        <a:t>Confirmed MPxN post Enquiry Services / Supplier (in the case of tariff) validation. Supersedes mpxns provided in hints according to exact_match logic.</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246457875"/>
                  </a:ext>
                </a:extLst>
              </a:tr>
              <a:tr h="0">
                <a:tc>
                  <a:txBody>
                    <a:bodyPr/>
                    <a:lstStyle/>
                    <a:p>
                      <a:pPr lvl="0" algn="r"/>
                      <a:r>
                        <a:rPr lang="en-GB" sz="800" b="1">
                          <a:solidFill>
                            <a:schemeClr val="tx1"/>
                          </a:solidFill>
                          <a:latin typeface="Figtree" panose="020B0604020202020204"/>
                        </a:rPr>
                        <a:t>verified_MPRN</a:t>
                      </a:r>
                    </a:p>
                  </a:txBody>
                  <a:tcPr>
                    <a:lnL w="12700" cap="flat" cmpd="sng" algn="ctr">
                      <a:solidFill>
                        <a:schemeClr val="bg1">
                          <a:lumMod val="6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ctr"/>
                      <a:r>
                        <a:rPr lang="en-GB" sz="900">
                          <a:solidFill>
                            <a:schemeClr val="tx1"/>
                          </a:solidFill>
                          <a:latin typeface="Figtree" panose="020B0604020202020204"/>
                        </a:rPr>
                        <a:t>Array </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ctr"/>
                      <a:endParaRPr lang="en-GB" sz="90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bl>
          </a:graphicData>
        </a:graphic>
      </p:graphicFrame>
      <p:graphicFrame>
        <p:nvGraphicFramePr>
          <p:cNvPr id="6" name="Table 5">
            <a:extLst>
              <a:ext uri="{FF2B5EF4-FFF2-40B4-BE49-F238E27FC236}">
                <a16:creationId xmlns:a16="http://schemas.microsoft.com/office/drawing/2014/main" id="{25DE5240-46EC-43E0-1E75-BD9C564B8D55}"/>
              </a:ext>
            </a:extLst>
          </p:cNvPr>
          <p:cNvGraphicFramePr>
            <a:graphicFrameLocks noGrp="1"/>
          </p:cNvGraphicFramePr>
          <p:nvPr>
            <p:extLst>
              <p:ext uri="{D42A27DB-BD31-4B8C-83A1-F6EECF244321}">
                <p14:modId xmlns:p14="http://schemas.microsoft.com/office/powerpoint/2010/main" val="2077311679"/>
              </p:ext>
            </p:extLst>
          </p:nvPr>
        </p:nvGraphicFramePr>
        <p:xfrm>
          <a:off x="6281936" y="4708332"/>
          <a:ext cx="5419700" cy="1508760"/>
        </p:xfrm>
        <a:graphic>
          <a:graphicData uri="http://schemas.openxmlformats.org/drawingml/2006/table">
            <a:tbl>
              <a:tblPr firstRow="1" bandRow="1">
                <a:tableStyleId>{5C22544A-7EE6-4342-B048-85BDC9FD1C3A}</a:tableStyleId>
              </a:tblPr>
              <a:tblGrid>
                <a:gridCol w="1299964">
                  <a:extLst>
                    <a:ext uri="{9D8B030D-6E8A-4147-A177-3AD203B41FA5}">
                      <a16:colId xmlns:a16="http://schemas.microsoft.com/office/drawing/2014/main" val="2566189396"/>
                    </a:ext>
                  </a:extLst>
                </a:gridCol>
                <a:gridCol w="1191232">
                  <a:extLst>
                    <a:ext uri="{9D8B030D-6E8A-4147-A177-3AD203B41FA5}">
                      <a16:colId xmlns:a16="http://schemas.microsoft.com/office/drawing/2014/main" val="3628184160"/>
                    </a:ext>
                  </a:extLst>
                </a:gridCol>
                <a:gridCol w="2928504">
                  <a:extLst>
                    <a:ext uri="{9D8B030D-6E8A-4147-A177-3AD203B41FA5}">
                      <a16:colId xmlns:a16="http://schemas.microsoft.com/office/drawing/2014/main" val="2648612226"/>
                    </a:ext>
                  </a:extLst>
                </a:gridCol>
              </a:tblGrid>
              <a:tr h="0">
                <a:tc gridSpan="3">
                  <a:txBody>
                    <a:bodyPr/>
                    <a:lstStyle/>
                    <a:p>
                      <a:r>
                        <a:rPr lang="en-GB" sz="900" b="1">
                          <a:solidFill>
                            <a:schemeClr val="tx1"/>
                          </a:solidFill>
                          <a:latin typeface="Figtree" panose="020B0604020202020204"/>
                        </a:rPr>
                        <a:t>Data block: half hourly metered data</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hMerge="1">
                  <a:txBody>
                    <a:bodyPr/>
                    <a:lstStyle/>
                    <a:p>
                      <a:endParaRPr lang="en-GB"/>
                    </a:p>
                  </a:txBody>
                  <a:tcPr/>
                </a:tc>
                <a:tc hMerge="1">
                  <a:txBody>
                    <a:bodyPr/>
                    <a:lstStyle/>
                    <a:p>
                      <a:endParaRPr lang="en-GB"/>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85000"/>
                        </a:schemeClr>
                      </a:solidFill>
                      <a:prstDash val="solid"/>
                      <a:round/>
                      <a:headEnd type="none" w="med" len="med"/>
                      <a:tailEnd type="none" w="med" len="med"/>
                    </a:lnT>
                  </a:tcPr>
                </a:tc>
                <a:extLst>
                  <a:ext uri="{0D108BD9-81ED-4DB2-BD59-A6C34878D82A}">
                    <a16:rowId xmlns:a16="http://schemas.microsoft.com/office/drawing/2014/main" val="2578671563"/>
                  </a:ext>
                </a:extLst>
              </a:tr>
              <a:tr h="200634">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900" b="1">
                          <a:solidFill>
                            <a:schemeClr val="tx1"/>
                          </a:solidFill>
                          <a:latin typeface="Figtree" panose="020B0604020202020204"/>
                        </a:rPr>
                        <a:t>fuel_type*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900">
                          <a:solidFill>
                            <a:schemeClr val="tx1"/>
                          </a:solidFill>
                          <a:latin typeface="Figtree" panose="020B0604020202020204"/>
                        </a:rPr>
                        <a:t>Array / Enum</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a:solidFill>
                            <a:schemeClr val="tx1"/>
                          </a:solidFill>
                          <a:latin typeface="Figtree" panose="020B0604020202020204"/>
                        </a:rPr>
                        <a:t>Determines the fuel type desired</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149855290"/>
                  </a:ext>
                </a:extLst>
              </a:tr>
              <a:tr h="159327">
                <a:tc>
                  <a:txBody>
                    <a:bodyPr/>
                    <a:lstStyle/>
                    <a:p>
                      <a:pPr algn="r"/>
                      <a:r>
                        <a:rPr lang="en-GB" sz="900" b="1">
                          <a:solidFill>
                            <a:schemeClr val="tx1"/>
                          </a:solidFill>
                          <a:latin typeface="Figtree" panose="020B0604020202020204"/>
                        </a:rPr>
                        <a:t>metering_point_energy_flow*</a:t>
                      </a:r>
                      <a:endParaRPr lang="en-GB" sz="900">
                        <a:latin typeface="Figtree" panose="020B0604020202020204"/>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ctr"/>
                      <a:r>
                        <a:rPr lang="en-GB" sz="900">
                          <a:solidFill>
                            <a:schemeClr val="tx1"/>
                          </a:solidFill>
                          <a:latin typeface="Figtree" panose="020B0604020202020204"/>
                        </a:rPr>
                        <a:t>Array / Enum</a:t>
                      </a:r>
                      <a:endParaRPr lang="en-GB" sz="900">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algn="l"/>
                      <a:r>
                        <a:rPr lang="en-GB" sz="900">
                          <a:solidFill>
                            <a:schemeClr val="tx1"/>
                          </a:solidFill>
                          <a:latin typeface="Figtree" panose="020B0604020202020204"/>
                        </a:rPr>
                        <a:t>Determines the desired direction of energy data</a:t>
                      </a:r>
                      <a:endParaRPr lang="en-GB" sz="900">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876248517"/>
                  </a:ext>
                </a:extLst>
              </a:tr>
              <a:tr h="190113">
                <a:tc>
                  <a:txBody>
                    <a:bodyPr/>
                    <a:lstStyle/>
                    <a:p>
                      <a:pPr lvl="0" algn="r"/>
                      <a:r>
                        <a:rPr lang="en-GB" sz="900" b="1">
                          <a:solidFill>
                            <a:schemeClr val="tx1"/>
                          </a:solidFill>
                          <a:latin typeface="Figtree" panose="020B0604020202020204"/>
                        </a:rPr>
                        <a:t>from*</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ctr"/>
                      <a:r>
                        <a:rPr lang="en-GB" sz="900">
                          <a:solidFill>
                            <a:schemeClr val="tx1"/>
                          </a:solidFill>
                          <a:latin typeface="Figtree" panose="020B0604020202020204"/>
                        </a:rPr>
                        <a:t>String / Date-time</a:t>
                      </a:r>
                    </a:p>
                    <a:p>
                      <a:pPr algn="ctr"/>
                      <a:r>
                        <a:rPr lang="en-GB" sz="900">
                          <a:solidFill>
                            <a:schemeClr val="tx1"/>
                          </a:solidFill>
                          <a:latin typeface="Figtree" panose="020B0604020202020204"/>
                        </a:rPr>
                        <a:t>(ISO 8601, UTC)</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rowSpan="2">
                  <a:txBody>
                    <a:bodyPr/>
                    <a:lstStyle/>
                    <a:p>
                      <a:pPr algn="l"/>
                      <a:r>
                        <a:rPr lang="en-GB" sz="900">
                          <a:solidFill>
                            <a:schemeClr val="tx1"/>
                          </a:solidFill>
                          <a:latin typeface="Figtree" panose="020B0604020202020204"/>
                        </a:rPr>
                        <a:t>Filtering results based on the period of time data should be retrieved for. If from is </a:t>
                      </a:r>
                      <a:endParaRPr lang="en-GB" sz="900" b="1">
                        <a:solidFill>
                          <a:schemeClr val="tx1"/>
                        </a:solidFill>
                        <a:latin typeface="Figtree" panose="020B0604020202020204"/>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31018426"/>
                  </a:ext>
                </a:extLst>
              </a:tr>
              <a:tr h="190113">
                <a:tc>
                  <a:txBody>
                    <a:bodyPr/>
                    <a:lstStyle/>
                    <a:p>
                      <a:pPr lvl="0" algn="r"/>
                      <a:r>
                        <a:rPr lang="en-GB" sz="900" b="1">
                          <a:solidFill>
                            <a:schemeClr val="tx1"/>
                          </a:solidFill>
                          <a:latin typeface="Figtree" panose="020B0604020202020204"/>
                        </a:rPr>
                        <a:t>to*</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pPr lvl="0" algn="r"/>
                      <a:endParaRPr lang="en-GB" sz="800" b="1">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vMerge="1">
                  <a:txBody>
                    <a:bodyPr/>
                    <a:lstStyle/>
                    <a:p>
                      <a:endParaRPr lang="en-GB"/>
                    </a:p>
                  </a:txBody>
                  <a:tcPr/>
                </a:tc>
                <a:extLst>
                  <a:ext uri="{0D108BD9-81ED-4DB2-BD59-A6C34878D82A}">
                    <a16:rowId xmlns:a16="http://schemas.microsoft.com/office/drawing/2014/main" val="914340554"/>
                  </a:ext>
                </a:extLst>
              </a:tr>
              <a:tr h="190113">
                <a:tc>
                  <a:txBody>
                    <a:bodyPr/>
                    <a:lstStyle/>
                    <a:p>
                      <a:pPr lvl="0" algn="r"/>
                      <a:r>
                        <a:rPr lang="en-GB" sz="900" b="1">
                          <a:solidFill>
                            <a:schemeClr val="tx1"/>
                          </a:solidFill>
                          <a:latin typeface="Figtree" panose="020B0604020202020204"/>
                        </a:rPr>
                        <a:t>energy_data_holder*</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lgn="ctr"/>
                      <a:r>
                        <a:rPr lang="en-GB" sz="900">
                          <a:solidFill>
                            <a:schemeClr val="tx1"/>
                          </a:solidFill>
                          <a:latin typeface="Figtree" panose="020B0604020202020204"/>
                        </a:rPr>
                        <a:t>String </a:t>
                      </a:r>
                      <a:endParaRPr lang="en-GB" sz="9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lvl="0" algn="l"/>
                      <a:r>
                        <a:rPr lang="en-GB" sz="900" kern="1200">
                          <a:solidFill>
                            <a:schemeClr val="tx1"/>
                          </a:solidFill>
                          <a:latin typeface="Figtree" panose="020B0604020202020204"/>
                          <a:ea typeface="+mn-ea"/>
                          <a:cs typeface="+mn-cs"/>
                        </a:rPr>
                        <a:t>Server ID to be used for data requests.</a:t>
                      </a:r>
                      <a:endParaRPr lang="en-GB" sz="900" b="1">
                        <a:solidFill>
                          <a:schemeClr val="tx1"/>
                        </a:solidFill>
                        <a:latin typeface="Figtree" panose="020B0604020202020204"/>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431572250"/>
                  </a:ext>
                </a:extLst>
              </a:tr>
            </a:tbl>
          </a:graphicData>
        </a:graphic>
      </p:graphicFrame>
    </p:spTree>
    <p:extLst>
      <p:ext uri="{BB962C8B-B14F-4D97-AF65-F5344CB8AC3E}">
        <p14:creationId xmlns:p14="http://schemas.microsoft.com/office/powerpoint/2010/main" val="1110739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D5EC-AF85-45AF-A1C1-2CF3AF7BA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9BCB6-1865-BE6C-1881-45909B0CFCB4}"/>
              </a:ext>
            </a:extLst>
          </p:cNvPr>
          <p:cNvSpPr txBox="1">
            <a:spLocks noGrp="1"/>
          </p:cNvSpPr>
          <p:nvPr>
            <p:ph type="title"/>
          </p:nvPr>
        </p:nvSpPr>
        <p:spPr/>
        <p:txBody>
          <a:bodyPr/>
          <a:lstStyle/>
          <a:p>
            <a:r>
              <a:rPr lang="en-GB" sz="5400" err="1">
                <a:latin typeface="Figtree"/>
              </a:rPr>
              <a:t>MPxN</a:t>
            </a:r>
            <a:r>
              <a:rPr lang="en-GB" sz="5400">
                <a:latin typeface="Figtree"/>
              </a:rPr>
              <a:t> / address Misalignment</a:t>
            </a:r>
          </a:p>
        </p:txBody>
      </p:sp>
    </p:spTree>
    <p:extLst>
      <p:ext uri="{BB962C8B-B14F-4D97-AF65-F5344CB8AC3E}">
        <p14:creationId xmlns:p14="http://schemas.microsoft.com/office/powerpoint/2010/main" val="1257985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081C5-C026-3F61-1FF4-207A4E0BA4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8A010C2-DDE3-C6C5-EBCB-118EEA204C41}"/>
              </a:ext>
            </a:extLst>
          </p:cNvPr>
          <p:cNvSpPr>
            <a:spLocks noGrp="1"/>
          </p:cNvSpPr>
          <p:nvPr>
            <p:ph type="title"/>
          </p:nvPr>
        </p:nvSpPr>
        <p:spPr>
          <a:xfrm>
            <a:off x="827997" y="596344"/>
            <a:ext cx="10536007" cy="1061005"/>
          </a:xfrm>
        </p:spPr>
        <p:txBody>
          <a:bodyPr/>
          <a:lstStyle/>
          <a:p>
            <a:r>
              <a:rPr lang="en-GB" sz="2800"/>
              <a:t>Enabling address and MPxN hints requires unhappy path mapping</a:t>
            </a:r>
          </a:p>
        </p:txBody>
      </p:sp>
      <p:sp>
        <p:nvSpPr>
          <p:cNvPr id="7" name="Text Placeholder 6">
            <a:extLst>
              <a:ext uri="{FF2B5EF4-FFF2-40B4-BE49-F238E27FC236}">
                <a16:creationId xmlns:a16="http://schemas.microsoft.com/office/drawing/2014/main" id="{2F0526DA-AFB1-BBC7-93ED-07F679B6AA47}"/>
              </a:ext>
            </a:extLst>
          </p:cNvPr>
          <p:cNvSpPr>
            <a:spLocks noGrp="1"/>
          </p:cNvSpPr>
          <p:nvPr>
            <p:ph type="body" idx="4294967295"/>
          </p:nvPr>
        </p:nvSpPr>
        <p:spPr>
          <a:xfrm>
            <a:off x="827996" y="1882261"/>
            <a:ext cx="10411503" cy="3896239"/>
          </a:xfrm>
        </p:spPr>
        <p:txBody>
          <a:bodyPr>
            <a:noAutofit/>
          </a:bodyPr>
          <a:lstStyle/>
          <a:p>
            <a:r>
              <a:rPr lang="en-GB" sz="1600">
                <a:latin typeface="Figtree" panose="020B0604020202020204"/>
              </a:rPr>
              <a:t>When records align, utilisation of ATP-provided information is relatively straightforward.</a:t>
            </a:r>
          </a:p>
          <a:p>
            <a:r>
              <a:rPr lang="en-GB" sz="1600" b="0">
                <a:latin typeface="Figtree" panose="020B0604020202020204"/>
              </a:rPr>
              <a:t>When CCS receives information from an ATP regarding a consumer’s address or MPxN that </a:t>
            </a:r>
            <a:r>
              <a:rPr lang="en-US" sz="1600" b="0">
                <a:latin typeface="Figtree" panose="020B0604020202020204"/>
              </a:rPr>
              <a:t>matches the information gathered from IDV</a:t>
            </a:r>
            <a:r>
              <a:rPr lang="en-GB" sz="1600" b="0">
                <a:latin typeface="Figtree" panose="020B0604020202020204"/>
              </a:rPr>
              <a:t>, the process is straightforward. </a:t>
            </a:r>
          </a:p>
          <a:p>
            <a:r>
              <a:rPr lang="en-GB" sz="1600" b="0">
                <a:latin typeface="Figtree" panose="020B0604020202020204"/>
              </a:rPr>
              <a:t>In many of these cases, ATPs would have been able to specify the exact MPxN they </a:t>
            </a:r>
            <a:r>
              <a:rPr lang="en-US" sz="1600" b="0">
                <a:latin typeface="Figtree" panose="020B0604020202020204"/>
              </a:rPr>
              <a:t>wanted to retrieve data from, and consumers would not have needed to add any additional address data along the way</a:t>
            </a:r>
            <a:r>
              <a:rPr lang="en-GB" sz="1600" b="0">
                <a:latin typeface="Figtree" panose="020B0604020202020204"/>
              </a:rPr>
              <a:t>. </a:t>
            </a:r>
            <a:br>
              <a:rPr lang="en-GB" sz="1600" b="0">
                <a:latin typeface="Figtree" panose="020B0604020202020204"/>
              </a:rPr>
            </a:br>
            <a:br>
              <a:rPr lang="en-GB" sz="1600" b="0">
                <a:latin typeface="Figtree" panose="020B0604020202020204"/>
              </a:rPr>
            </a:br>
            <a:r>
              <a:rPr lang="en-GB" sz="1600">
                <a:latin typeface="Figtree" panose="020B0604020202020204"/>
              </a:rPr>
              <a:t>However, attention has to be paid to what happens when records don’t align.</a:t>
            </a:r>
            <a:br>
              <a:rPr lang="en-GB" sz="1600">
                <a:latin typeface="Figtree" panose="020B0604020202020204"/>
              </a:rPr>
            </a:br>
            <a:br>
              <a:rPr lang="en-GB" sz="1600" b="0">
                <a:latin typeface="Figtree" panose="020B0604020202020204"/>
              </a:rPr>
            </a:br>
            <a:endParaRPr lang="en-GB" sz="1600" b="0">
              <a:latin typeface="Figtree" panose="020B0604020202020204"/>
            </a:endParaRPr>
          </a:p>
        </p:txBody>
      </p:sp>
      <p:sp>
        <p:nvSpPr>
          <p:cNvPr id="10" name="Title 3">
            <a:extLst>
              <a:ext uri="{FF2B5EF4-FFF2-40B4-BE49-F238E27FC236}">
                <a16:creationId xmlns:a16="http://schemas.microsoft.com/office/drawing/2014/main" id="{954D4A5B-F485-1893-B79D-B3764305AF34}"/>
              </a:ext>
            </a:extLst>
          </p:cNvPr>
          <p:cNvSpPr txBox="1">
            <a:spLocks/>
          </p:cNvSpPr>
          <p:nvPr/>
        </p:nvSpPr>
        <p:spPr>
          <a:xfrm>
            <a:off x="827996" y="-232331"/>
            <a:ext cx="9887627" cy="1061005"/>
          </a:xfrm>
          <a:prstGeom prst="rect">
            <a:avLst/>
          </a:prstGeom>
          <a:noFill/>
          <a:ln>
            <a:noFill/>
          </a:ln>
        </p:spPr>
        <p:txBody>
          <a:bodyPr vert="horz" wrap="square" lIns="0" tIns="0" rIns="0" bIns="0" anchor="b" anchorCtr="0" compatLnSpc="1">
            <a:noAutofit/>
          </a:bodyPr>
          <a:lstStyle>
            <a:lvl1pPr marL="0" marR="0" lvl="0" indent="0" algn="l" defTabSz="914400" rtl="0" fontAlgn="auto" hangingPunct="1">
              <a:lnSpc>
                <a:spcPct val="90000"/>
              </a:lnSpc>
              <a:spcBef>
                <a:spcPts val="0"/>
              </a:spcBef>
              <a:spcAft>
                <a:spcPts val="0"/>
              </a:spcAft>
              <a:buNone/>
              <a:tabLst/>
              <a:defRPr lang="en-US" sz="3600" b="1" i="0" u="none" strike="noStrike" kern="1200" cap="none" spc="100" baseline="0">
                <a:solidFill>
                  <a:srgbClr val="201E2E"/>
                </a:solidFill>
                <a:uFillTx/>
                <a:latin typeface="Figtree" pitchFamily="2"/>
                <a:ea typeface="Figtree" pitchFamily="2"/>
                <a:cs typeface="Arial"/>
              </a:defRPr>
            </a:lvl1pPr>
          </a:lstStyle>
          <a:p>
            <a:r>
              <a:rPr lang="en-GB" sz="3200"/>
              <a:t>Context</a:t>
            </a:r>
          </a:p>
        </p:txBody>
      </p:sp>
      <p:sp>
        <p:nvSpPr>
          <p:cNvPr id="2" name="TextBox 1">
            <a:extLst>
              <a:ext uri="{FF2B5EF4-FFF2-40B4-BE49-F238E27FC236}">
                <a16:creationId xmlns:a16="http://schemas.microsoft.com/office/drawing/2014/main" id="{C707C3DF-D731-E26A-1F85-EB3281B8C47C}"/>
              </a:ext>
            </a:extLst>
          </p:cNvPr>
          <p:cNvSpPr txBox="1"/>
          <p:nvPr/>
        </p:nvSpPr>
        <p:spPr>
          <a:xfrm>
            <a:off x="827996" y="4168775"/>
            <a:ext cx="10121900" cy="646331"/>
          </a:xfrm>
          <a:prstGeom prst="rect">
            <a:avLst/>
          </a:prstGeom>
          <a:noFill/>
        </p:spPr>
        <p:txBody>
          <a:bodyPr wrap="square" rtlCol="0">
            <a:spAutoFit/>
          </a:bodyPr>
          <a:lstStyle/>
          <a:p>
            <a:r>
              <a:rPr lang="en-GB" b="1">
                <a:solidFill>
                  <a:srgbClr val="4D38F5"/>
                </a:solidFill>
                <a:latin typeface="Figtree" panose="020B0604020202020204"/>
              </a:rPr>
              <a:t>The following slides outline our proposed solutions for resolving instances where there is misalignment between what an ATP provides regarding consumer addresses or MPxNs.</a:t>
            </a:r>
          </a:p>
        </p:txBody>
      </p:sp>
    </p:spTree>
    <p:extLst>
      <p:ext uri="{BB962C8B-B14F-4D97-AF65-F5344CB8AC3E}">
        <p14:creationId xmlns:p14="http://schemas.microsoft.com/office/powerpoint/2010/main" val="24660359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65021-24F5-9273-368B-FA61DF78416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AF11B05-B4EB-83FF-7EB1-B98996F1F0A8}"/>
              </a:ext>
            </a:extLst>
          </p:cNvPr>
          <p:cNvSpPr>
            <a:spLocks/>
          </p:cNvSpPr>
          <p:nvPr/>
        </p:nvSpPr>
        <p:spPr>
          <a:xfrm>
            <a:off x="-1" y="4991532"/>
            <a:ext cx="12192001" cy="1793576"/>
          </a:xfrm>
          <a:prstGeom prst="rect">
            <a:avLst/>
          </a:prstGeom>
          <a:solidFill>
            <a:srgbClr val="EBE8FE">
              <a:alpha val="6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6" name="Rectangle 5">
            <a:extLst>
              <a:ext uri="{FF2B5EF4-FFF2-40B4-BE49-F238E27FC236}">
                <a16:creationId xmlns:a16="http://schemas.microsoft.com/office/drawing/2014/main" id="{44F52601-66E0-8434-EE82-CE3492F64665}"/>
              </a:ext>
            </a:extLst>
          </p:cNvPr>
          <p:cNvSpPr/>
          <p:nvPr/>
        </p:nvSpPr>
        <p:spPr>
          <a:xfrm>
            <a:off x="0" y="1730674"/>
            <a:ext cx="12192000" cy="1793576"/>
          </a:xfrm>
          <a:prstGeom prst="rect">
            <a:avLst/>
          </a:prstGeom>
          <a:solidFill>
            <a:srgbClr val="EBE8FE">
              <a:alpha val="6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panose="020B0604020202020204"/>
            </a:endParaRPr>
          </a:p>
        </p:txBody>
      </p:sp>
      <p:sp>
        <p:nvSpPr>
          <p:cNvPr id="7" name="Title 6">
            <a:extLst>
              <a:ext uri="{FF2B5EF4-FFF2-40B4-BE49-F238E27FC236}">
                <a16:creationId xmlns:a16="http://schemas.microsoft.com/office/drawing/2014/main" id="{2153C5C5-5478-B07F-89AD-3F97F1180BED}"/>
              </a:ext>
            </a:extLst>
          </p:cNvPr>
          <p:cNvSpPr>
            <a:spLocks noGrp="1"/>
          </p:cNvSpPr>
          <p:nvPr>
            <p:ph type="title"/>
          </p:nvPr>
        </p:nvSpPr>
        <p:spPr>
          <a:xfrm>
            <a:off x="494612" y="136697"/>
            <a:ext cx="11564037" cy="1061005"/>
          </a:xfrm>
        </p:spPr>
        <p:txBody>
          <a:bodyPr/>
          <a:lstStyle/>
          <a:p>
            <a:r>
              <a:rPr lang="en-GB" sz="3200"/>
              <a:t>Recap: Mechanisms for ATPs to provide address or MPxN data to CCS</a:t>
            </a:r>
          </a:p>
        </p:txBody>
      </p:sp>
      <p:sp>
        <p:nvSpPr>
          <p:cNvPr id="2" name="Text Placeholder 9">
            <a:extLst>
              <a:ext uri="{FF2B5EF4-FFF2-40B4-BE49-F238E27FC236}">
                <a16:creationId xmlns:a16="http://schemas.microsoft.com/office/drawing/2014/main" id="{B5CE96BE-57D3-1292-497E-A7242CC297EA}"/>
              </a:ext>
            </a:extLst>
          </p:cNvPr>
          <p:cNvSpPr>
            <a:spLocks noGrp="1"/>
          </p:cNvSpPr>
          <p:nvPr>
            <p:ph type="body" idx="4294967295"/>
          </p:nvPr>
        </p:nvSpPr>
        <p:spPr>
          <a:xfrm>
            <a:off x="827987" y="1413048"/>
            <a:ext cx="10849663" cy="5156714"/>
          </a:xfrm>
        </p:spPr>
        <p:txBody>
          <a:bodyPr>
            <a:noAutofit/>
          </a:bodyPr>
          <a:lstStyle/>
          <a:p>
            <a:r>
              <a:rPr lang="en-GB" sz="1800">
                <a:latin typeface="Figtree" panose="020B0604020202020204"/>
              </a:rPr>
              <a:t>ATPs: </a:t>
            </a:r>
          </a:p>
          <a:p>
            <a:r>
              <a:rPr lang="en-GB" sz="1400">
                <a:latin typeface="Figtree" panose="020B0604020202020204"/>
              </a:rPr>
              <a:t>ATPs can choose to provide consumer information hints if they wish to (none of these fields are mandatory). </a:t>
            </a:r>
            <a:r>
              <a:rPr lang="en-GB" sz="1400" b="0">
                <a:latin typeface="Figtree" panose="020B0604020202020204"/>
              </a:rPr>
              <a:t>These hints can be:</a:t>
            </a:r>
          </a:p>
          <a:p>
            <a:pPr marL="285750" indent="-285750">
              <a:buFontTx/>
              <a:buChar char="-"/>
            </a:pPr>
            <a:r>
              <a:rPr lang="en-GB" sz="1400" b="0">
                <a:latin typeface="Figtree" panose="020B0604020202020204"/>
              </a:rPr>
              <a:t> Consumer’s name</a:t>
            </a:r>
          </a:p>
          <a:p>
            <a:pPr marL="285750" indent="-285750">
              <a:buFontTx/>
              <a:buChar char="-"/>
            </a:pPr>
            <a:r>
              <a:rPr lang="en-GB" sz="1400" b="0">
                <a:latin typeface="Figtree" panose="020B0604020202020204"/>
              </a:rPr>
              <a:t> Consumer’s email address</a:t>
            </a:r>
          </a:p>
          <a:p>
            <a:pPr marL="285750" indent="-285750">
              <a:buFontTx/>
              <a:buChar char="-"/>
            </a:pPr>
            <a:r>
              <a:rPr lang="en-GB" sz="1400" b="0">
                <a:latin typeface="Figtree" panose="020B0604020202020204"/>
              </a:rPr>
              <a:t> Consumer’s physical address</a:t>
            </a:r>
          </a:p>
          <a:p>
            <a:pPr marL="285750" indent="-285750">
              <a:buFontTx/>
              <a:buChar char="-"/>
            </a:pPr>
            <a:r>
              <a:rPr lang="en-GB" sz="1400" b="0">
                <a:latin typeface="Figtree" panose="020B0604020202020204"/>
              </a:rPr>
              <a:t>Known MPxNs for which the ATP wishes to request data.</a:t>
            </a:r>
          </a:p>
          <a:p>
            <a:pPr marL="285750" indent="-285750">
              <a:buFontTx/>
              <a:buChar char="-"/>
            </a:pPr>
            <a:endParaRPr lang="en-GB" sz="1200" b="0">
              <a:latin typeface="Figtree" panose="020B0604020202020204"/>
            </a:endParaRPr>
          </a:p>
          <a:p>
            <a:r>
              <a:rPr lang="en-GB" sz="1400">
                <a:latin typeface="Figtree" panose="020B0604020202020204"/>
              </a:rPr>
              <a:t>ATPs can specify if they need an exact match for the address or MPxNs:</a:t>
            </a:r>
          </a:p>
          <a:p>
            <a:pPr marL="285750" indent="-285750">
              <a:buFontTx/>
              <a:buChar char="-"/>
            </a:pPr>
            <a:r>
              <a:rPr lang="en-GB" sz="1400" b="0">
                <a:latin typeface="Figtree" panose="020B0604020202020204"/>
              </a:rPr>
              <a:t>An exact match for MPxNs specifies if the ATP would accept additional MPxNs beyond the one they have asked data for (assuming CCS can validate those MPxNs to that consumer)</a:t>
            </a:r>
          </a:p>
          <a:p>
            <a:pPr marL="285750" indent="-285750">
              <a:buFontTx/>
              <a:buChar char="-"/>
            </a:pPr>
            <a:r>
              <a:rPr lang="en-GB" sz="1400" b="0">
                <a:latin typeface="Figtree" panose="020B0604020202020204"/>
              </a:rPr>
              <a:t>An exact match for the address specifies whether the ATP will allow a different address for the data request in the event that the consumer can only be verified to a different address</a:t>
            </a:r>
          </a:p>
          <a:p>
            <a:pPr marL="285750" indent="-285750">
              <a:buFontTx/>
              <a:buChar char="-"/>
            </a:pPr>
            <a:endParaRPr lang="en-GB" sz="1200" b="0">
              <a:latin typeface="Figtree" panose="020B0604020202020204"/>
            </a:endParaRPr>
          </a:p>
          <a:p>
            <a:r>
              <a:rPr lang="en-GB" sz="1400">
                <a:latin typeface="Figtree" panose="020B0604020202020204"/>
              </a:rPr>
              <a:t>ATPs can request an ID token to receive verified consumer information from CCS.</a:t>
            </a:r>
          </a:p>
          <a:p>
            <a:pPr marL="171450" indent="-171450">
              <a:buFontTx/>
              <a:buChar char="-"/>
            </a:pPr>
            <a:r>
              <a:rPr lang="en-GB" sz="1400" b="0">
                <a:latin typeface="Figtree" panose="020B0604020202020204"/>
              </a:rPr>
              <a:t>This can enable alignment of consumer records across the trust framework, potentially unlocking future federated logins</a:t>
            </a:r>
          </a:p>
          <a:p>
            <a:pPr marL="171450" indent="-171450">
              <a:buFontTx/>
              <a:buChar char="-"/>
            </a:pPr>
            <a:r>
              <a:rPr lang="en-GB" sz="1400" b="0">
                <a:latin typeface="Figtree" panose="020B0604020202020204"/>
              </a:rPr>
              <a:t>Consumers will be prompted to consent for this along with existing consents</a:t>
            </a:r>
          </a:p>
        </p:txBody>
      </p:sp>
    </p:spTree>
    <p:extLst>
      <p:ext uri="{BB962C8B-B14F-4D97-AF65-F5344CB8AC3E}">
        <p14:creationId xmlns:p14="http://schemas.microsoft.com/office/powerpoint/2010/main" val="3280630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17D59-47C5-3C8B-D953-33502B48F238}"/>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DC9E4C4D-C3D5-5CED-5C4E-46F49FE7F1AF}"/>
              </a:ext>
            </a:extLst>
          </p:cNvPr>
          <p:cNvSpPr>
            <a:spLocks noGrp="1"/>
          </p:cNvSpPr>
          <p:nvPr>
            <p:ph type="title"/>
          </p:nvPr>
        </p:nvSpPr>
        <p:spPr>
          <a:xfrm>
            <a:off x="584073" y="211466"/>
            <a:ext cx="9763812" cy="671882"/>
          </a:xfrm>
        </p:spPr>
        <p:txBody>
          <a:bodyPr/>
          <a:lstStyle/>
          <a:p>
            <a:r>
              <a:rPr lang="en-GB" sz="3200"/>
              <a:t>Recap: CCS-processing of address / MPxN data</a:t>
            </a:r>
          </a:p>
        </p:txBody>
      </p:sp>
      <p:sp>
        <p:nvSpPr>
          <p:cNvPr id="10" name="TextBox 9">
            <a:extLst>
              <a:ext uri="{FF2B5EF4-FFF2-40B4-BE49-F238E27FC236}">
                <a16:creationId xmlns:a16="http://schemas.microsoft.com/office/drawing/2014/main" id="{E8CE1444-236C-6DAA-04B3-E4BD6107129C}"/>
              </a:ext>
            </a:extLst>
          </p:cNvPr>
          <p:cNvSpPr txBox="1"/>
          <p:nvPr/>
        </p:nvSpPr>
        <p:spPr>
          <a:xfrm>
            <a:off x="584073" y="1447972"/>
            <a:ext cx="10783408" cy="3877985"/>
          </a:xfrm>
          <a:prstGeom prst="rect">
            <a:avLst/>
          </a:prstGeom>
          <a:noFill/>
        </p:spPr>
        <p:txBody>
          <a:bodyPr wrap="square">
            <a:spAutoFit/>
          </a:bodyPr>
          <a:lstStyle/>
          <a:p>
            <a:r>
              <a:rPr lang="en-GB" sz="2400" b="1">
                <a:latin typeface="Figtree" panose="020B0604020202020204"/>
              </a:rPr>
              <a:t>CCS:</a:t>
            </a:r>
          </a:p>
          <a:p>
            <a:endParaRPr lang="en-GB" sz="2400" b="1">
              <a:latin typeface="Figtree" panose="020B0604020202020204"/>
            </a:endParaRPr>
          </a:p>
          <a:p>
            <a:pPr marL="171450" indent="-171450">
              <a:buFontTx/>
              <a:buChar char="-"/>
            </a:pPr>
            <a:r>
              <a:rPr lang="en-GB">
                <a:latin typeface="Figtree" panose="020B0604020202020204"/>
              </a:rPr>
              <a:t>CCS can pass through any or all of the consumer information data fields to IDV for validation if the consumer does not have a CCS account</a:t>
            </a:r>
          </a:p>
          <a:p>
            <a:pPr marL="171450" indent="-171450">
              <a:buFontTx/>
              <a:buChar char="-"/>
            </a:pPr>
            <a:endParaRPr lang="en-GB">
              <a:latin typeface="Figtree" panose="020B0604020202020204"/>
            </a:endParaRPr>
          </a:p>
          <a:p>
            <a:pPr marL="171450" indent="-171450">
              <a:buFontTx/>
              <a:buChar char="-"/>
            </a:pPr>
            <a:r>
              <a:rPr lang="en-GB">
                <a:latin typeface="Figtree" panose="020B0604020202020204"/>
              </a:rPr>
              <a:t>CCS can continue or halt a data request if there is misalignment between the ATP’s request and what can be validated by the system. </a:t>
            </a:r>
          </a:p>
          <a:p>
            <a:pPr marL="171450" indent="-171450">
              <a:buFontTx/>
              <a:buChar char="-"/>
            </a:pPr>
            <a:endParaRPr lang="en-GB">
              <a:latin typeface="Figtree" panose="020B0604020202020204"/>
            </a:endParaRPr>
          </a:p>
          <a:p>
            <a:pPr marL="171450" indent="-171450">
              <a:buFontTx/>
              <a:buChar char="-"/>
            </a:pPr>
            <a:r>
              <a:rPr lang="en-GB">
                <a:latin typeface="Figtree" panose="020B0604020202020204"/>
              </a:rPr>
              <a:t>The ATP will specify to the CCS what it wants according to the schema they provide, and if they select yes or no to the exact match fields for address and MPxN</a:t>
            </a:r>
          </a:p>
          <a:p>
            <a:pPr marL="171450" indent="-171450">
              <a:buFontTx/>
              <a:buChar char="-"/>
            </a:pPr>
            <a:endParaRPr lang="en-GB">
              <a:latin typeface="Figtree" panose="020B0604020202020204"/>
            </a:endParaRPr>
          </a:p>
          <a:p>
            <a:pPr marL="171450" indent="-171450">
              <a:buFontTx/>
              <a:buChar char="-"/>
            </a:pPr>
            <a:r>
              <a:rPr lang="en-GB">
                <a:latin typeface="Figtree" panose="020B0604020202020204"/>
              </a:rPr>
              <a:t>CCS can return the verified consumer information in a secure OpenID </a:t>
            </a:r>
            <a:r>
              <a:rPr lang="en-GB" err="1">
                <a:latin typeface="Figtree" panose="020B0604020202020204"/>
              </a:rPr>
              <a:t>ID_token</a:t>
            </a:r>
            <a:r>
              <a:rPr lang="en-GB">
                <a:latin typeface="Figtree" panose="020B0604020202020204"/>
              </a:rPr>
              <a:t> if the ATP requests this information. CCS will ask for consent to do this during the consent flow.</a:t>
            </a:r>
          </a:p>
        </p:txBody>
      </p:sp>
    </p:spTree>
    <p:extLst>
      <p:ext uri="{BB962C8B-B14F-4D97-AF65-F5344CB8AC3E}">
        <p14:creationId xmlns:p14="http://schemas.microsoft.com/office/powerpoint/2010/main" val="2555329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28BF8-409B-2B89-C7B3-6ED48BBCC824}"/>
              </a:ext>
            </a:extLst>
          </p:cNvPr>
          <p:cNvSpPr>
            <a:spLocks noGrp="1"/>
          </p:cNvSpPr>
          <p:nvPr>
            <p:ph type="title"/>
          </p:nvPr>
        </p:nvSpPr>
        <p:spPr>
          <a:xfrm>
            <a:off x="292842" y="-505338"/>
            <a:ext cx="11245256" cy="1061005"/>
          </a:xfrm>
        </p:spPr>
        <p:txBody>
          <a:bodyPr/>
          <a:lstStyle/>
          <a:p>
            <a:r>
              <a:rPr lang="en-GB" sz="3200">
                <a:latin typeface="Figtree"/>
              </a:rPr>
              <a:t>How will address hints work? </a:t>
            </a:r>
            <a:endParaRPr lang="en-GB" sz="3200"/>
          </a:p>
        </p:txBody>
      </p:sp>
      <p:sp>
        <p:nvSpPr>
          <p:cNvPr id="77" name="Rectangle: Rounded Corners 76">
            <a:extLst>
              <a:ext uri="{FF2B5EF4-FFF2-40B4-BE49-F238E27FC236}">
                <a16:creationId xmlns:a16="http://schemas.microsoft.com/office/drawing/2014/main" id="{9EA1904F-00D5-9E8B-45B0-CC7FC67E2FA8}"/>
              </a:ext>
            </a:extLst>
          </p:cNvPr>
          <p:cNvSpPr>
            <a:spLocks/>
          </p:cNvSpPr>
          <p:nvPr/>
        </p:nvSpPr>
        <p:spPr>
          <a:xfrm>
            <a:off x="114435" y="4405480"/>
            <a:ext cx="11305256" cy="1935949"/>
          </a:xfrm>
          <a:prstGeom prst="roundRect">
            <a:avLst>
              <a:gd name="adj" fmla="val 1094"/>
            </a:avLst>
          </a:prstGeom>
          <a:solidFill>
            <a:srgbClr val="FFFFFF">
              <a:lumMod val="85000"/>
            </a:srgbClr>
          </a:solidFill>
          <a:ln w="12700" cap="flat" cmpd="sng" algn="ctr">
            <a:solidFill>
              <a:srgbClr val="4D38F5">
                <a:lumMod val="60000"/>
                <a:lumOff val="4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a:ln>
                <a:noFill/>
              </a:ln>
              <a:solidFill>
                <a:prstClr val="white"/>
              </a:solidFill>
              <a:effectLst/>
              <a:uLnTx/>
              <a:uFillTx/>
              <a:latin typeface="Figtree" panose="020B0604020202020204"/>
            </a:endParaRPr>
          </a:p>
        </p:txBody>
      </p:sp>
      <p:sp>
        <p:nvSpPr>
          <p:cNvPr id="78" name="Rectangle: Rounded Corners 77">
            <a:extLst>
              <a:ext uri="{FF2B5EF4-FFF2-40B4-BE49-F238E27FC236}">
                <a16:creationId xmlns:a16="http://schemas.microsoft.com/office/drawing/2014/main" id="{807CFED6-8C18-9996-D650-E2943DB0F65A}"/>
              </a:ext>
            </a:extLst>
          </p:cNvPr>
          <p:cNvSpPr/>
          <p:nvPr/>
        </p:nvSpPr>
        <p:spPr>
          <a:xfrm>
            <a:off x="1263650" y="4594222"/>
            <a:ext cx="10060819" cy="1671084"/>
          </a:xfrm>
          <a:prstGeom prst="roundRect">
            <a:avLst>
              <a:gd name="adj" fmla="val 1412"/>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Figtree" panose="020B0604020202020204"/>
            </a:endParaRPr>
          </a:p>
        </p:txBody>
      </p:sp>
      <p:sp>
        <p:nvSpPr>
          <p:cNvPr id="79" name="Rectangle: Rounded Corners 78">
            <a:extLst>
              <a:ext uri="{FF2B5EF4-FFF2-40B4-BE49-F238E27FC236}">
                <a16:creationId xmlns:a16="http://schemas.microsoft.com/office/drawing/2014/main" id="{74FCEA8E-5D05-FE6F-E04E-93E2EDF5334C}"/>
              </a:ext>
            </a:extLst>
          </p:cNvPr>
          <p:cNvSpPr>
            <a:spLocks/>
          </p:cNvSpPr>
          <p:nvPr/>
        </p:nvSpPr>
        <p:spPr>
          <a:xfrm>
            <a:off x="3194138" y="4936614"/>
            <a:ext cx="8083462" cy="1033953"/>
          </a:xfrm>
          <a:prstGeom prst="roundRect">
            <a:avLst>
              <a:gd name="adj" fmla="val 2080"/>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Figtree" panose="020B0604020202020204"/>
              </a:rPr>
              <a:t>CONSUMER CONSENT SOLUTION</a:t>
            </a:r>
          </a:p>
        </p:txBody>
      </p:sp>
      <p:sp>
        <p:nvSpPr>
          <p:cNvPr id="82" name="Rectangle 81">
            <a:extLst>
              <a:ext uri="{FF2B5EF4-FFF2-40B4-BE49-F238E27FC236}">
                <a16:creationId xmlns:a16="http://schemas.microsoft.com/office/drawing/2014/main" id="{348033F5-E655-71EB-5468-8320FE9C4250}"/>
              </a:ext>
            </a:extLst>
          </p:cNvPr>
          <p:cNvSpPr/>
          <p:nvPr/>
        </p:nvSpPr>
        <p:spPr>
          <a:xfrm>
            <a:off x="4675833" y="3468225"/>
            <a:ext cx="45719" cy="9433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Figtree" panose="020B0604020202020204"/>
            </a:endParaRPr>
          </a:p>
        </p:txBody>
      </p:sp>
      <p:sp>
        <p:nvSpPr>
          <p:cNvPr id="83" name="Rectangle 82">
            <a:extLst>
              <a:ext uri="{FF2B5EF4-FFF2-40B4-BE49-F238E27FC236}">
                <a16:creationId xmlns:a16="http://schemas.microsoft.com/office/drawing/2014/main" id="{F71E5A70-066A-AB1E-8A55-A7F0CDDAB5DC}"/>
              </a:ext>
            </a:extLst>
          </p:cNvPr>
          <p:cNvSpPr/>
          <p:nvPr/>
        </p:nvSpPr>
        <p:spPr>
          <a:xfrm>
            <a:off x="6456305" y="3468225"/>
            <a:ext cx="45719" cy="9433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Figtree" panose="020B0604020202020204"/>
            </a:endParaRPr>
          </a:p>
        </p:txBody>
      </p:sp>
      <p:sp>
        <p:nvSpPr>
          <p:cNvPr id="84" name="Rectangle 83">
            <a:extLst>
              <a:ext uri="{FF2B5EF4-FFF2-40B4-BE49-F238E27FC236}">
                <a16:creationId xmlns:a16="http://schemas.microsoft.com/office/drawing/2014/main" id="{C927017C-6F3B-91CB-BA41-4145C5919682}"/>
              </a:ext>
            </a:extLst>
          </p:cNvPr>
          <p:cNvSpPr/>
          <p:nvPr/>
        </p:nvSpPr>
        <p:spPr>
          <a:xfrm>
            <a:off x="4485128" y="3453684"/>
            <a:ext cx="45719" cy="9433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Figtree" panose="020B0604020202020204"/>
            </a:endParaRPr>
          </a:p>
        </p:txBody>
      </p:sp>
      <p:sp>
        <p:nvSpPr>
          <p:cNvPr id="85" name="Rectangle: Rounded Corners 84">
            <a:extLst>
              <a:ext uri="{FF2B5EF4-FFF2-40B4-BE49-F238E27FC236}">
                <a16:creationId xmlns:a16="http://schemas.microsoft.com/office/drawing/2014/main" id="{08EF713A-1D32-3ED0-98B5-C858729133E7}"/>
              </a:ext>
            </a:extLst>
          </p:cNvPr>
          <p:cNvSpPr/>
          <p:nvPr/>
        </p:nvSpPr>
        <p:spPr>
          <a:xfrm>
            <a:off x="1379362" y="5762681"/>
            <a:ext cx="1699065" cy="330878"/>
          </a:xfrm>
          <a:prstGeom prst="roundRect">
            <a:avLst>
              <a:gd name="adj" fmla="val 5023"/>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Figtree" panose="020B0604020202020204"/>
              </a:rPr>
              <a:t>ENQUIRY SERVICES</a:t>
            </a:r>
          </a:p>
        </p:txBody>
      </p:sp>
      <p:sp>
        <p:nvSpPr>
          <p:cNvPr id="87" name="Rectangle: Rounded Corners 86">
            <a:extLst>
              <a:ext uri="{FF2B5EF4-FFF2-40B4-BE49-F238E27FC236}">
                <a16:creationId xmlns:a16="http://schemas.microsoft.com/office/drawing/2014/main" id="{0507B179-D8FD-D226-E6AD-881B5F75C84E}"/>
              </a:ext>
            </a:extLst>
          </p:cNvPr>
          <p:cNvSpPr/>
          <p:nvPr/>
        </p:nvSpPr>
        <p:spPr>
          <a:xfrm>
            <a:off x="3389609" y="5132749"/>
            <a:ext cx="2036263" cy="343256"/>
          </a:xfrm>
          <a:prstGeom prst="roundRect">
            <a:avLst>
              <a:gd name="adj" fmla="val 5013"/>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Figtree" panose="020B0604020202020204"/>
              </a:rPr>
              <a:t>Consumer Portal</a:t>
            </a:r>
          </a:p>
        </p:txBody>
      </p:sp>
      <p:pic>
        <p:nvPicPr>
          <p:cNvPr id="88" name="Picture 2" descr="Contact Us - Retail Energy Code Company">
            <a:extLst>
              <a:ext uri="{FF2B5EF4-FFF2-40B4-BE49-F238E27FC236}">
                <a16:creationId xmlns:a16="http://schemas.microsoft.com/office/drawing/2014/main" id="{C0AA5316-7E75-EF88-03B3-96915C42C5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0676" y="6072053"/>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90" name="Rectangle: Rounded Corners 89">
            <a:extLst>
              <a:ext uri="{FF2B5EF4-FFF2-40B4-BE49-F238E27FC236}">
                <a16:creationId xmlns:a16="http://schemas.microsoft.com/office/drawing/2014/main" id="{16E38747-5A2B-7655-E6E6-7550D3681A79}"/>
              </a:ext>
            </a:extLst>
          </p:cNvPr>
          <p:cNvSpPr/>
          <p:nvPr/>
        </p:nvSpPr>
        <p:spPr>
          <a:xfrm>
            <a:off x="307243" y="4943626"/>
            <a:ext cx="2777474" cy="292550"/>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4D38F5"/>
                </a:solidFill>
                <a:effectLst/>
                <a:uLnTx/>
                <a:uFillTx/>
                <a:latin typeface="Figtree" panose="020B0604020202020204"/>
              </a:rPr>
              <a:t>IDV SERVICES</a:t>
            </a:r>
          </a:p>
        </p:txBody>
      </p:sp>
      <p:sp>
        <p:nvSpPr>
          <p:cNvPr id="96" name="Rectangle: Rounded Corners 95">
            <a:extLst>
              <a:ext uri="{FF2B5EF4-FFF2-40B4-BE49-F238E27FC236}">
                <a16:creationId xmlns:a16="http://schemas.microsoft.com/office/drawing/2014/main" id="{146848A4-BB86-A320-9B4C-9AEEEA15342E}"/>
              </a:ext>
            </a:extLst>
          </p:cNvPr>
          <p:cNvSpPr/>
          <p:nvPr/>
        </p:nvSpPr>
        <p:spPr>
          <a:xfrm>
            <a:off x="10063965" y="5138598"/>
            <a:ext cx="1138701" cy="352265"/>
          </a:xfrm>
          <a:prstGeom prst="roundRect">
            <a:avLst>
              <a:gd name="adj" fmla="val 6055"/>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Figtree" panose="020B0604020202020204"/>
              </a:rPr>
              <a:t>Directory</a:t>
            </a:r>
          </a:p>
        </p:txBody>
      </p:sp>
      <p:sp>
        <p:nvSpPr>
          <p:cNvPr id="134" name="Rectangle: Rounded Corners 133">
            <a:extLst>
              <a:ext uri="{FF2B5EF4-FFF2-40B4-BE49-F238E27FC236}">
                <a16:creationId xmlns:a16="http://schemas.microsoft.com/office/drawing/2014/main" id="{02FF6C85-7C84-CAD2-4534-9E2D3C49C729}"/>
              </a:ext>
            </a:extLst>
          </p:cNvPr>
          <p:cNvSpPr/>
          <p:nvPr/>
        </p:nvSpPr>
        <p:spPr>
          <a:xfrm>
            <a:off x="5556955" y="5132196"/>
            <a:ext cx="4350749" cy="533431"/>
          </a:xfrm>
          <a:prstGeom prst="roundRect">
            <a:avLst>
              <a:gd name="adj" fmla="val 3271"/>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01E2E"/>
                </a:solidFill>
                <a:effectLst/>
                <a:uLnTx/>
                <a:uFillTx/>
                <a:latin typeface="Figtree" panose="020B0604020202020204"/>
              </a:rPr>
              <a:t>Authorisation Server</a:t>
            </a:r>
          </a:p>
        </p:txBody>
      </p:sp>
      <p:sp>
        <p:nvSpPr>
          <p:cNvPr id="135" name="Rectangle: Rounded Corners 134">
            <a:extLst>
              <a:ext uri="{FF2B5EF4-FFF2-40B4-BE49-F238E27FC236}">
                <a16:creationId xmlns:a16="http://schemas.microsoft.com/office/drawing/2014/main" id="{B778D31D-AA07-4E59-65E9-D4CC7EF7351C}"/>
              </a:ext>
            </a:extLst>
          </p:cNvPr>
          <p:cNvSpPr/>
          <p:nvPr/>
        </p:nvSpPr>
        <p:spPr>
          <a:xfrm>
            <a:off x="687586" y="1547580"/>
            <a:ext cx="2506552" cy="96007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400" b="1">
                <a:solidFill>
                  <a:srgbClr val="4D38F5"/>
                </a:solidFill>
                <a:latin typeface="Figtree" panose="020B0604020202020204"/>
                <a:ea typeface="Calibri"/>
                <a:cs typeface="Calibri"/>
                <a:sym typeface="Arial"/>
              </a:rPr>
              <a:t>Consumer</a:t>
            </a:r>
          </a:p>
        </p:txBody>
      </p:sp>
      <p:sp>
        <p:nvSpPr>
          <p:cNvPr id="136" name="Rectangle: Rounded Corners 135">
            <a:extLst>
              <a:ext uri="{FF2B5EF4-FFF2-40B4-BE49-F238E27FC236}">
                <a16:creationId xmlns:a16="http://schemas.microsoft.com/office/drawing/2014/main" id="{7950DF7B-26C8-6616-0DE2-E5404469AD8E}"/>
              </a:ext>
            </a:extLst>
          </p:cNvPr>
          <p:cNvSpPr/>
          <p:nvPr/>
        </p:nvSpPr>
        <p:spPr>
          <a:xfrm>
            <a:off x="6217714" y="1514995"/>
            <a:ext cx="3689989"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200" b="1">
                <a:solidFill>
                  <a:srgbClr val="4D38F5"/>
                </a:solidFill>
                <a:latin typeface="Figtree" panose="020B0604020202020204"/>
                <a:ea typeface="Calibri"/>
                <a:cs typeface="Calibri"/>
                <a:sym typeface="Arial"/>
              </a:rPr>
              <a:t>Authorised Third Party </a:t>
            </a:r>
          </a:p>
          <a:p>
            <a:pPr algn="ctr" defTabSz="914377">
              <a:defRPr/>
            </a:pPr>
            <a:r>
              <a:rPr lang="en-GB" sz="1200" b="1">
                <a:solidFill>
                  <a:srgbClr val="4D38F5"/>
                </a:solidFill>
                <a:latin typeface="Figtree" panose="020B0604020202020204"/>
                <a:ea typeface="Calibri"/>
                <a:cs typeface="Calibri"/>
                <a:sym typeface="Arial"/>
              </a:rPr>
              <a:t>(ATP)</a:t>
            </a:r>
          </a:p>
        </p:txBody>
      </p:sp>
      <p:cxnSp>
        <p:nvCxnSpPr>
          <p:cNvPr id="139" name="Straight Arrow Connector 138">
            <a:extLst>
              <a:ext uri="{FF2B5EF4-FFF2-40B4-BE49-F238E27FC236}">
                <a16:creationId xmlns:a16="http://schemas.microsoft.com/office/drawing/2014/main" id="{F28AA855-A837-C55D-C289-CFCEDF540C74}"/>
              </a:ext>
            </a:extLst>
          </p:cNvPr>
          <p:cNvCxnSpPr>
            <a:cxnSpLocks/>
            <a:stCxn id="135" idx="3"/>
            <a:endCxn id="136" idx="1"/>
          </p:cNvCxnSpPr>
          <p:nvPr/>
        </p:nvCxnSpPr>
        <p:spPr>
          <a:xfrm flipV="1">
            <a:off x="3194138" y="2024158"/>
            <a:ext cx="3023576" cy="34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0" name="TextBox 139">
            <a:extLst>
              <a:ext uri="{FF2B5EF4-FFF2-40B4-BE49-F238E27FC236}">
                <a16:creationId xmlns:a16="http://schemas.microsoft.com/office/drawing/2014/main" id="{D98AB64D-A23A-35EE-DCB9-B0F4E4AB52D6}"/>
              </a:ext>
            </a:extLst>
          </p:cNvPr>
          <p:cNvSpPr txBox="1"/>
          <p:nvPr/>
        </p:nvSpPr>
        <p:spPr>
          <a:xfrm>
            <a:off x="3332078" y="1674743"/>
            <a:ext cx="1356840" cy="230832"/>
          </a:xfrm>
          <a:prstGeom prst="rect">
            <a:avLst/>
          </a:prstGeom>
          <a:noFill/>
          <a:ln>
            <a:solidFill>
              <a:schemeClr val="bg1">
                <a:lumMod val="85000"/>
              </a:schemeClr>
            </a:solidFill>
          </a:ln>
        </p:spPr>
        <p:txBody>
          <a:bodyPr wrap="square" rtlCol="0">
            <a:spAutoFit/>
          </a:bodyPr>
          <a:lstStyle/>
          <a:p>
            <a:pPr algn="ctr"/>
            <a:r>
              <a:rPr lang="en-GB" sz="900">
                <a:latin typeface="Figtree" panose="020B0604020202020204"/>
              </a:rPr>
              <a:t>1, Example St, ABC D12</a:t>
            </a:r>
          </a:p>
        </p:txBody>
      </p:sp>
      <p:cxnSp>
        <p:nvCxnSpPr>
          <p:cNvPr id="142" name="Straight Arrow Connector 141">
            <a:extLst>
              <a:ext uri="{FF2B5EF4-FFF2-40B4-BE49-F238E27FC236}">
                <a16:creationId xmlns:a16="http://schemas.microsoft.com/office/drawing/2014/main" id="{764B5319-17F9-FC51-B0EA-36B8F1536CB7}"/>
              </a:ext>
            </a:extLst>
          </p:cNvPr>
          <p:cNvCxnSpPr>
            <a:cxnSpLocks/>
          </p:cNvCxnSpPr>
          <p:nvPr/>
        </p:nvCxnSpPr>
        <p:spPr>
          <a:xfrm>
            <a:off x="7022408" y="2533321"/>
            <a:ext cx="0" cy="25988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DEBA350C-C7C1-D928-CA33-9442C3278D13}"/>
              </a:ext>
            </a:extLst>
          </p:cNvPr>
          <p:cNvCxnSpPr/>
          <p:nvPr/>
        </p:nvCxnSpPr>
        <p:spPr>
          <a:xfrm flipV="1">
            <a:off x="6502024" y="2533321"/>
            <a:ext cx="0" cy="26052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48D8BD58-3585-18E5-FC75-D050D69C66AD}"/>
              </a:ext>
            </a:extLst>
          </p:cNvPr>
          <p:cNvCxnSpPr>
            <a:cxnSpLocks/>
            <a:stCxn id="135" idx="2"/>
            <a:endCxn id="90" idx="0"/>
          </p:cNvCxnSpPr>
          <p:nvPr/>
        </p:nvCxnSpPr>
        <p:spPr>
          <a:xfrm flipH="1">
            <a:off x="1695980" y="2507658"/>
            <a:ext cx="0" cy="243596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2FEB6F8D-EFCB-E131-645C-A7DF444F86FE}"/>
              </a:ext>
            </a:extLst>
          </p:cNvPr>
          <p:cNvSpPr/>
          <p:nvPr/>
        </p:nvSpPr>
        <p:spPr>
          <a:xfrm>
            <a:off x="446494" y="5547102"/>
            <a:ext cx="1044157" cy="447641"/>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err="1">
                <a:latin typeface="Figtree" panose="020B0604020202020204"/>
              </a:rPr>
              <a:t>MPxN</a:t>
            </a:r>
            <a:r>
              <a:rPr lang="en-GB" sz="1000">
                <a:latin typeface="Figtree" panose="020B0604020202020204"/>
              </a:rPr>
              <a:t> valid for address are returned from ES</a:t>
            </a:r>
          </a:p>
        </p:txBody>
      </p:sp>
      <p:cxnSp>
        <p:nvCxnSpPr>
          <p:cNvPr id="12" name="Connector: Elbow 11">
            <a:extLst>
              <a:ext uri="{FF2B5EF4-FFF2-40B4-BE49-F238E27FC236}">
                <a16:creationId xmlns:a16="http://schemas.microsoft.com/office/drawing/2014/main" id="{5FB803F4-F355-0B8E-56D2-C0397010C6BF}"/>
              </a:ext>
            </a:extLst>
          </p:cNvPr>
          <p:cNvCxnSpPr>
            <a:stCxn id="90" idx="2"/>
            <a:endCxn id="79" idx="1"/>
          </p:cNvCxnSpPr>
          <p:nvPr/>
        </p:nvCxnSpPr>
        <p:spPr>
          <a:xfrm rot="16200000" flipH="1">
            <a:off x="2336352" y="4595804"/>
            <a:ext cx="217415" cy="1498158"/>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Connector: Elbow 13">
            <a:extLst>
              <a:ext uri="{FF2B5EF4-FFF2-40B4-BE49-F238E27FC236}">
                <a16:creationId xmlns:a16="http://schemas.microsoft.com/office/drawing/2014/main" id="{AF127C11-5B2B-C879-C878-C3943363257D}"/>
              </a:ext>
            </a:extLst>
          </p:cNvPr>
          <p:cNvCxnSpPr>
            <a:stCxn id="79" idx="1"/>
            <a:endCxn id="85" idx="0"/>
          </p:cNvCxnSpPr>
          <p:nvPr/>
        </p:nvCxnSpPr>
        <p:spPr>
          <a:xfrm rot="10800000" flipV="1">
            <a:off x="2228896" y="5546681"/>
            <a:ext cx="965243" cy="216000"/>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064002F2-8E93-0692-421B-29E8543E4844}"/>
              </a:ext>
            </a:extLst>
          </p:cNvPr>
          <p:cNvSpPr/>
          <p:nvPr/>
        </p:nvSpPr>
        <p:spPr>
          <a:xfrm>
            <a:off x="3346592" y="1234847"/>
            <a:ext cx="2749408" cy="433127"/>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Consumer requests service and enters address information, and consents to sharing details with CCS </a:t>
            </a:r>
          </a:p>
        </p:txBody>
      </p:sp>
      <p:sp>
        <p:nvSpPr>
          <p:cNvPr id="17" name="Rectangle 16">
            <a:extLst>
              <a:ext uri="{FF2B5EF4-FFF2-40B4-BE49-F238E27FC236}">
                <a16:creationId xmlns:a16="http://schemas.microsoft.com/office/drawing/2014/main" id="{2C3E33C6-4AEB-B82C-5BBD-96CD55140950}"/>
              </a:ext>
            </a:extLst>
          </p:cNvPr>
          <p:cNvSpPr/>
          <p:nvPr/>
        </p:nvSpPr>
        <p:spPr>
          <a:xfrm>
            <a:off x="7111275" y="2542976"/>
            <a:ext cx="1344353" cy="79178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ATP sends Push Authorisation Request, providing consent &amp; service schema plus</a:t>
            </a:r>
          </a:p>
          <a:p>
            <a:pPr algn="ctr"/>
            <a:r>
              <a:rPr lang="en-GB" sz="1000">
                <a:latin typeface="Figtree" panose="020B0604020202020204"/>
              </a:rPr>
              <a:t> address hint </a:t>
            </a:r>
          </a:p>
        </p:txBody>
      </p:sp>
      <p:sp>
        <p:nvSpPr>
          <p:cNvPr id="18" name="TextBox 17">
            <a:extLst>
              <a:ext uri="{FF2B5EF4-FFF2-40B4-BE49-F238E27FC236}">
                <a16:creationId xmlns:a16="http://schemas.microsoft.com/office/drawing/2014/main" id="{8A917DA8-278F-A27C-EDC3-B42411074EE8}"/>
              </a:ext>
            </a:extLst>
          </p:cNvPr>
          <p:cNvSpPr txBox="1"/>
          <p:nvPr/>
        </p:nvSpPr>
        <p:spPr>
          <a:xfrm>
            <a:off x="7114744" y="3363550"/>
            <a:ext cx="1356840" cy="230832"/>
          </a:xfrm>
          <a:prstGeom prst="rect">
            <a:avLst/>
          </a:prstGeom>
          <a:noFill/>
          <a:ln>
            <a:solidFill>
              <a:schemeClr val="bg1">
                <a:lumMod val="85000"/>
              </a:schemeClr>
            </a:solidFill>
          </a:ln>
        </p:spPr>
        <p:txBody>
          <a:bodyPr wrap="square" rtlCol="0">
            <a:spAutoFit/>
          </a:bodyPr>
          <a:lstStyle/>
          <a:p>
            <a:pPr algn="ctr"/>
            <a:r>
              <a:rPr lang="en-GB" sz="900">
                <a:latin typeface="Figtree" panose="020B0604020202020204"/>
              </a:rPr>
              <a:t>1, Example St, ABC D12</a:t>
            </a:r>
          </a:p>
        </p:txBody>
      </p:sp>
      <p:sp>
        <p:nvSpPr>
          <p:cNvPr id="19" name="Rectangle 18">
            <a:extLst>
              <a:ext uri="{FF2B5EF4-FFF2-40B4-BE49-F238E27FC236}">
                <a16:creationId xmlns:a16="http://schemas.microsoft.com/office/drawing/2014/main" id="{675C19D9-51DB-4D09-A269-2351B58F5C84}"/>
              </a:ext>
            </a:extLst>
          </p:cNvPr>
          <p:cNvSpPr/>
          <p:nvPr/>
        </p:nvSpPr>
        <p:spPr>
          <a:xfrm>
            <a:off x="5100423" y="3667979"/>
            <a:ext cx="1324542" cy="440727"/>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Consumer is redirected to IDV, with address the hint</a:t>
            </a:r>
          </a:p>
        </p:txBody>
      </p:sp>
      <p:sp>
        <p:nvSpPr>
          <p:cNvPr id="20" name="TextBox 19">
            <a:extLst>
              <a:ext uri="{FF2B5EF4-FFF2-40B4-BE49-F238E27FC236}">
                <a16:creationId xmlns:a16="http://schemas.microsoft.com/office/drawing/2014/main" id="{B3EC3714-998C-DC93-1DCF-CCFF48BD8172}"/>
              </a:ext>
            </a:extLst>
          </p:cNvPr>
          <p:cNvSpPr txBox="1"/>
          <p:nvPr/>
        </p:nvSpPr>
        <p:spPr>
          <a:xfrm>
            <a:off x="5131876" y="4140444"/>
            <a:ext cx="1356840" cy="230832"/>
          </a:xfrm>
          <a:prstGeom prst="rect">
            <a:avLst/>
          </a:prstGeom>
          <a:noFill/>
          <a:ln>
            <a:solidFill>
              <a:schemeClr val="bg1">
                <a:lumMod val="85000"/>
              </a:schemeClr>
            </a:solidFill>
          </a:ln>
        </p:spPr>
        <p:txBody>
          <a:bodyPr wrap="square" rtlCol="0">
            <a:spAutoFit/>
          </a:bodyPr>
          <a:lstStyle/>
          <a:p>
            <a:pPr algn="ctr"/>
            <a:r>
              <a:rPr lang="en-GB" sz="900">
                <a:latin typeface="Figtree" panose="020B0604020202020204"/>
              </a:rPr>
              <a:t>1, Example St, ABC D12</a:t>
            </a:r>
          </a:p>
        </p:txBody>
      </p:sp>
      <p:sp>
        <p:nvSpPr>
          <p:cNvPr id="21" name="Rectangle 20">
            <a:extLst>
              <a:ext uri="{FF2B5EF4-FFF2-40B4-BE49-F238E27FC236}">
                <a16:creationId xmlns:a16="http://schemas.microsoft.com/office/drawing/2014/main" id="{3BFF203A-BAD6-88E9-46BE-5D2A9D56A9B4}"/>
              </a:ext>
            </a:extLst>
          </p:cNvPr>
          <p:cNvSpPr/>
          <p:nvPr/>
        </p:nvSpPr>
        <p:spPr>
          <a:xfrm>
            <a:off x="1295342" y="3453684"/>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Address hint auto-fills for consumer</a:t>
            </a:r>
          </a:p>
        </p:txBody>
      </p:sp>
      <p:sp>
        <p:nvSpPr>
          <p:cNvPr id="22" name="TextBox 21">
            <a:extLst>
              <a:ext uri="{FF2B5EF4-FFF2-40B4-BE49-F238E27FC236}">
                <a16:creationId xmlns:a16="http://schemas.microsoft.com/office/drawing/2014/main" id="{4FB0DED1-2BA1-9E57-C1B1-6595BA3B8E5F}"/>
              </a:ext>
            </a:extLst>
          </p:cNvPr>
          <p:cNvSpPr txBox="1"/>
          <p:nvPr/>
        </p:nvSpPr>
        <p:spPr>
          <a:xfrm>
            <a:off x="1289098" y="3883021"/>
            <a:ext cx="1356840" cy="230832"/>
          </a:xfrm>
          <a:prstGeom prst="rect">
            <a:avLst/>
          </a:prstGeom>
          <a:noFill/>
          <a:ln>
            <a:solidFill>
              <a:schemeClr val="bg1">
                <a:lumMod val="85000"/>
              </a:schemeClr>
            </a:solidFill>
          </a:ln>
        </p:spPr>
        <p:txBody>
          <a:bodyPr wrap="square" rtlCol="0">
            <a:spAutoFit/>
          </a:bodyPr>
          <a:lstStyle/>
          <a:p>
            <a:pPr algn="ctr"/>
            <a:r>
              <a:rPr lang="en-GB" sz="900">
                <a:latin typeface="Figtree" panose="020B0604020202020204"/>
              </a:rPr>
              <a:t>1, Example St, ABC D12</a:t>
            </a:r>
          </a:p>
        </p:txBody>
      </p:sp>
      <p:sp>
        <p:nvSpPr>
          <p:cNvPr id="24" name="Rectangle 23">
            <a:extLst>
              <a:ext uri="{FF2B5EF4-FFF2-40B4-BE49-F238E27FC236}">
                <a16:creationId xmlns:a16="http://schemas.microsoft.com/office/drawing/2014/main" id="{22D578B5-3868-8120-3391-057AAE2E1928}"/>
              </a:ext>
            </a:extLst>
          </p:cNvPr>
          <p:cNvSpPr/>
          <p:nvPr/>
        </p:nvSpPr>
        <p:spPr>
          <a:xfrm>
            <a:off x="1282855" y="4147332"/>
            <a:ext cx="1356839" cy="458885"/>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Consumer will pass/fail based on address input</a:t>
            </a:r>
          </a:p>
        </p:txBody>
      </p:sp>
      <p:cxnSp>
        <p:nvCxnSpPr>
          <p:cNvPr id="26" name="Straight Arrow Connector 25">
            <a:extLst>
              <a:ext uri="{FF2B5EF4-FFF2-40B4-BE49-F238E27FC236}">
                <a16:creationId xmlns:a16="http://schemas.microsoft.com/office/drawing/2014/main" id="{5A1336B9-0957-4B61-FC78-ECECE5E28574}"/>
              </a:ext>
            </a:extLst>
          </p:cNvPr>
          <p:cNvCxnSpPr/>
          <p:nvPr/>
        </p:nvCxnSpPr>
        <p:spPr>
          <a:xfrm flipV="1">
            <a:off x="8800724" y="2533321"/>
            <a:ext cx="0" cy="2605277"/>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F0D23F9D-F0D6-C121-0694-F35C16FEA895}"/>
              </a:ext>
            </a:extLst>
          </p:cNvPr>
          <p:cNvSpPr/>
          <p:nvPr/>
        </p:nvSpPr>
        <p:spPr>
          <a:xfrm>
            <a:off x="8859956" y="3667979"/>
            <a:ext cx="1344353" cy="499249"/>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Token exchange occurs with a validated address only</a:t>
            </a:r>
          </a:p>
        </p:txBody>
      </p:sp>
      <p:sp>
        <p:nvSpPr>
          <p:cNvPr id="28" name="TextBox 27">
            <a:extLst>
              <a:ext uri="{FF2B5EF4-FFF2-40B4-BE49-F238E27FC236}">
                <a16:creationId xmlns:a16="http://schemas.microsoft.com/office/drawing/2014/main" id="{AE8347BB-15E9-9E8E-786F-8A295420DDCA}"/>
              </a:ext>
            </a:extLst>
          </p:cNvPr>
          <p:cNvSpPr txBox="1"/>
          <p:nvPr/>
        </p:nvSpPr>
        <p:spPr>
          <a:xfrm>
            <a:off x="8842269" y="4169874"/>
            <a:ext cx="1356840" cy="230832"/>
          </a:xfrm>
          <a:prstGeom prst="rect">
            <a:avLst/>
          </a:prstGeom>
          <a:noFill/>
          <a:ln>
            <a:solidFill>
              <a:schemeClr val="bg1">
                <a:lumMod val="85000"/>
              </a:schemeClr>
            </a:solidFill>
          </a:ln>
        </p:spPr>
        <p:txBody>
          <a:bodyPr wrap="square" rtlCol="0">
            <a:spAutoFit/>
          </a:bodyPr>
          <a:lstStyle/>
          <a:p>
            <a:pPr algn="ctr"/>
            <a:r>
              <a:rPr lang="en-GB" sz="900">
                <a:latin typeface="Figtree" panose="020B0604020202020204"/>
              </a:rPr>
              <a:t>1, Example St, ABC D12</a:t>
            </a:r>
          </a:p>
        </p:txBody>
      </p:sp>
      <p:sp>
        <p:nvSpPr>
          <p:cNvPr id="29" name="Rectangle 28">
            <a:extLst>
              <a:ext uri="{FF2B5EF4-FFF2-40B4-BE49-F238E27FC236}">
                <a16:creationId xmlns:a16="http://schemas.microsoft.com/office/drawing/2014/main" id="{58A72BAD-3A9A-6428-4C04-D763B2319CA5}"/>
              </a:ext>
            </a:extLst>
          </p:cNvPr>
          <p:cNvSpPr/>
          <p:nvPr/>
        </p:nvSpPr>
        <p:spPr>
          <a:xfrm>
            <a:off x="7099468" y="3623168"/>
            <a:ext cx="1356839" cy="666114"/>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ATP will specify if they need an </a:t>
            </a:r>
            <a:r>
              <a:rPr lang="en-GB" sz="1000" err="1">
                <a:latin typeface="Figtree" panose="020B0604020202020204"/>
              </a:rPr>
              <a:t>exact_match</a:t>
            </a:r>
            <a:r>
              <a:rPr lang="en-GB" sz="1000">
                <a:latin typeface="Figtree" panose="020B0604020202020204"/>
              </a:rPr>
              <a:t> and if they want an </a:t>
            </a:r>
            <a:r>
              <a:rPr lang="en-GB" sz="1000" err="1">
                <a:latin typeface="Figtree" panose="020B0604020202020204"/>
              </a:rPr>
              <a:t>ID_token</a:t>
            </a:r>
            <a:endParaRPr lang="en-GB" sz="1000">
              <a:latin typeface="Figtree" panose="020B0604020202020204"/>
            </a:endParaRPr>
          </a:p>
        </p:txBody>
      </p:sp>
      <p:sp>
        <p:nvSpPr>
          <p:cNvPr id="30" name="Rectangle 29">
            <a:extLst>
              <a:ext uri="{FF2B5EF4-FFF2-40B4-BE49-F238E27FC236}">
                <a16:creationId xmlns:a16="http://schemas.microsoft.com/office/drawing/2014/main" id="{EBCB13C9-F645-57A6-AE25-8A908940B716}"/>
              </a:ext>
            </a:extLst>
          </p:cNvPr>
          <p:cNvSpPr/>
          <p:nvPr/>
        </p:nvSpPr>
        <p:spPr>
          <a:xfrm>
            <a:off x="8842270" y="4398468"/>
            <a:ext cx="1356839" cy="458885"/>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CCS returns an </a:t>
            </a:r>
            <a:r>
              <a:rPr lang="en-GB" sz="1000" err="1">
                <a:latin typeface="Figtree" panose="020B0604020202020204"/>
              </a:rPr>
              <a:t>ID_token</a:t>
            </a:r>
            <a:r>
              <a:rPr lang="en-GB" sz="1000">
                <a:latin typeface="Figtree" panose="020B0604020202020204"/>
              </a:rPr>
              <a:t> if requested</a:t>
            </a:r>
          </a:p>
        </p:txBody>
      </p:sp>
      <p:sp>
        <p:nvSpPr>
          <p:cNvPr id="51" name="Text Placeholder 1">
            <a:extLst>
              <a:ext uri="{FF2B5EF4-FFF2-40B4-BE49-F238E27FC236}">
                <a16:creationId xmlns:a16="http://schemas.microsoft.com/office/drawing/2014/main" id="{5424ABDC-AA21-2CD4-C6FF-5186F032C31E}"/>
              </a:ext>
            </a:extLst>
          </p:cNvPr>
          <p:cNvSpPr>
            <a:spLocks noGrp="1"/>
          </p:cNvSpPr>
          <p:nvPr>
            <p:ph type="body" idx="4294967295"/>
          </p:nvPr>
        </p:nvSpPr>
        <p:spPr>
          <a:xfrm>
            <a:off x="206579" y="592694"/>
            <a:ext cx="9221752" cy="358307"/>
          </a:xfrm>
        </p:spPr>
        <p:txBody>
          <a:bodyPr>
            <a:normAutofit/>
          </a:bodyPr>
          <a:lstStyle/>
          <a:p>
            <a:r>
              <a:rPr lang="en-GB" sz="1800" b="0">
                <a:latin typeface="Figtree SemiBold"/>
              </a:rPr>
              <a:t>Scenario a: Consumer doesn’t have a CCS account</a:t>
            </a:r>
            <a:endParaRPr lang="en-US" sz="1800" b="0"/>
          </a:p>
        </p:txBody>
      </p:sp>
      <p:grpSp>
        <p:nvGrpSpPr>
          <p:cNvPr id="69" name="Group 68">
            <a:extLst>
              <a:ext uri="{FF2B5EF4-FFF2-40B4-BE49-F238E27FC236}">
                <a16:creationId xmlns:a16="http://schemas.microsoft.com/office/drawing/2014/main" id="{A3C06169-49F9-372F-7B49-606EC6AD48B4}"/>
              </a:ext>
            </a:extLst>
          </p:cNvPr>
          <p:cNvGrpSpPr/>
          <p:nvPr/>
        </p:nvGrpSpPr>
        <p:grpSpPr>
          <a:xfrm>
            <a:off x="18175103" y="3444837"/>
            <a:ext cx="246449" cy="276999"/>
            <a:chOff x="2831225" y="-251927"/>
            <a:chExt cx="235005" cy="310483"/>
          </a:xfrm>
        </p:grpSpPr>
        <p:sp>
          <p:nvSpPr>
            <p:cNvPr id="70" name="Oval 69">
              <a:extLst>
                <a:ext uri="{FF2B5EF4-FFF2-40B4-BE49-F238E27FC236}">
                  <a16:creationId xmlns:a16="http://schemas.microsoft.com/office/drawing/2014/main" id="{458830BB-67DA-F233-5EA6-453A3DBFB0A7}"/>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1" name="Rectangle 70">
              <a:extLst>
                <a:ext uri="{FF2B5EF4-FFF2-40B4-BE49-F238E27FC236}">
                  <a16:creationId xmlns:a16="http://schemas.microsoft.com/office/drawing/2014/main" id="{C189CA29-69ED-55D2-0A30-36A850A52740}"/>
                </a:ext>
              </a:extLst>
            </p:cNvPr>
            <p:cNvSpPr/>
            <p:nvPr/>
          </p:nvSpPr>
          <p:spPr>
            <a:xfrm>
              <a:off x="2847764"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2</a:t>
              </a:r>
            </a:p>
          </p:txBody>
        </p:sp>
      </p:grpSp>
      <p:grpSp>
        <p:nvGrpSpPr>
          <p:cNvPr id="75" name="Group 74">
            <a:extLst>
              <a:ext uri="{FF2B5EF4-FFF2-40B4-BE49-F238E27FC236}">
                <a16:creationId xmlns:a16="http://schemas.microsoft.com/office/drawing/2014/main" id="{0A9F3159-56E8-8947-A15A-68D2A3D88755}"/>
              </a:ext>
            </a:extLst>
          </p:cNvPr>
          <p:cNvGrpSpPr/>
          <p:nvPr/>
        </p:nvGrpSpPr>
        <p:grpSpPr>
          <a:xfrm>
            <a:off x="19807546" y="4256073"/>
            <a:ext cx="416009" cy="276999"/>
            <a:chOff x="2757472" y="-251927"/>
            <a:chExt cx="396691" cy="310483"/>
          </a:xfrm>
        </p:grpSpPr>
        <p:sp>
          <p:nvSpPr>
            <p:cNvPr id="80" name="Oval 79">
              <a:extLst>
                <a:ext uri="{FF2B5EF4-FFF2-40B4-BE49-F238E27FC236}">
                  <a16:creationId xmlns:a16="http://schemas.microsoft.com/office/drawing/2014/main" id="{0267A8A5-32AE-2637-F3F9-E40AC7416CA1}"/>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1" name="Rectangle 80">
              <a:extLst>
                <a:ext uri="{FF2B5EF4-FFF2-40B4-BE49-F238E27FC236}">
                  <a16:creationId xmlns:a16="http://schemas.microsoft.com/office/drawing/2014/main" id="{390B38AA-4D30-6A89-6289-70F787489F4E}"/>
                </a:ext>
              </a:extLst>
            </p:cNvPr>
            <p:cNvSpPr/>
            <p:nvPr/>
          </p:nvSpPr>
          <p:spPr>
            <a:xfrm>
              <a:off x="2757472" y="-251927"/>
              <a:ext cx="396691"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3</a:t>
              </a:r>
            </a:p>
          </p:txBody>
        </p:sp>
      </p:grpSp>
      <p:grpSp>
        <p:nvGrpSpPr>
          <p:cNvPr id="97" name="Group 96">
            <a:extLst>
              <a:ext uri="{FF2B5EF4-FFF2-40B4-BE49-F238E27FC236}">
                <a16:creationId xmlns:a16="http://schemas.microsoft.com/office/drawing/2014/main" id="{7E29055D-7FD0-4A1E-6405-3CCD2839D975}"/>
              </a:ext>
            </a:extLst>
          </p:cNvPr>
          <p:cNvGrpSpPr/>
          <p:nvPr/>
        </p:nvGrpSpPr>
        <p:grpSpPr>
          <a:xfrm>
            <a:off x="3142862" y="1080957"/>
            <a:ext cx="403860" cy="307777"/>
            <a:chOff x="11548344" y="365516"/>
            <a:chExt cx="403860" cy="307777"/>
          </a:xfrm>
        </p:grpSpPr>
        <p:sp>
          <p:nvSpPr>
            <p:cNvPr id="67" name="Oval 66">
              <a:extLst>
                <a:ext uri="{FF2B5EF4-FFF2-40B4-BE49-F238E27FC236}">
                  <a16:creationId xmlns:a16="http://schemas.microsoft.com/office/drawing/2014/main" id="{00082065-F2C1-2A06-D84C-662D21A3FCA1}"/>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95" name="TextBox 94">
              <a:extLst>
                <a:ext uri="{FF2B5EF4-FFF2-40B4-BE49-F238E27FC236}">
                  <a16:creationId xmlns:a16="http://schemas.microsoft.com/office/drawing/2014/main" id="{CC2CA59B-CA58-BF1B-275F-D6CB29D7DACF}"/>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1</a:t>
              </a:r>
            </a:p>
          </p:txBody>
        </p:sp>
      </p:grpSp>
      <p:grpSp>
        <p:nvGrpSpPr>
          <p:cNvPr id="98" name="Group 97">
            <a:extLst>
              <a:ext uri="{FF2B5EF4-FFF2-40B4-BE49-F238E27FC236}">
                <a16:creationId xmlns:a16="http://schemas.microsoft.com/office/drawing/2014/main" id="{C3C09083-3B24-F53A-6ADF-DEB6CA472F1F}"/>
              </a:ext>
            </a:extLst>
          </p:cNvPr>
          <p:cNvGrpSpPr/>
          <p:nvPr/>
        </p:nvGrpSpPr>
        <p:grpSpPr>
          <a:xfrm>
            <a:off x="7033939" y="2421126"/>
            <a:ext cx="403860" cy="307777"/>
            <a:chOff x="11548344" y="365516"/>
            <a:chExt cx="403860" cy="307777"/>
          </a:xfrm>
        </p:grpSpPr>
        <p:sp>
          <p:nvSpPr>
            <p:cNvPr id="99" name="Oval 98">
              <a:extLst>
                <a:ext uri="{FF2B5EF4-FFF2-40B4-BE49-F238E27FC236}">
                  <a16:creationId xmlns:a16="http://schemas.microsoft.com/office/drawing/2014/main" id="{85608D95-B1F5-63DC-C687-B7736AB798AA}"/>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0" name="TextBox 99">
              <a:extLst>
                <a:ext uri="{FF2B5EF4-FFF2-40B4-BE49-F238E27FC236}">
                  <a16:creationId xmlns:a16="http://schemas.microsoft.com/office/drawing/2014/main" id="{E7995076-629B-DF6C-C28A-2A96ED683BD1}"/>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2</a:t>
              </a:r>
            </a:p>
          </p:txBody>
        </p:sp>
      </p:grpSp>
      <p:grpSp>
        <p:nvGrpSpPr>
          <p:cNvPr id="101" name="Group 100">
            <a:extLst>
              <a:ext uri="{FF2B5EF4-FFF2-40B4-BE49-F238E27FC236}">
                <a16:creationId xmlns:a16="http://schemas.microsoft.com/office/drawing/2014/main" id="{1BD61324-F100-7AB1-F28C-342C620EBAC3}"/>
              </a:ext>
            </a:extLst>
          </p:cNvPr>
          <p:cNvGrpSpPr/>
          <p:nvPr/>
        </p:nvGrpSpPr>
        <p:grpSpPr>
          <a:xfrm>
            <a:off x="5037615" y="3523372"/>
            <a:ext cx="403860" cy="307777"/>
            <a:chOff x="11548344" y="365516"/>
            <a:chExt cx="403860" cy="307777"/>
          </a:xfrm>
        </p:grpSpPr>
        <p:sp>
          <p:nvSpPr>
            <p:cNvPr id="102" name="Oval 101">
              <a:extLst>
                <a:ext uri="{FF2B5EF4-FFF2-40B4-BE49-F238E27FC236}">
                  <a16:creationId xmlns:a16="http://schemas.microsoft.com/office/drawing/2014/main" id="{222931C0-9C94-F256-8F7E-0553EFFB1BB7}"/>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3" name="TextBox 102">
              <a:extLst>
                <a:ext uri="{FF2B5EF4-FFF2-40B4-BE49-F238E27FC236}">
                  <a16:creationId xmlns:a16="http://schemas.microsoft.com/office/drawing/2014/main" id="{06C09011-1A17-CF23-66A2-6E4934C87FEF}"/>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3</a:t>
              </a:r>
            </a:p>
          </p:txBody>
        </p:sp>
      </p:grpSp>
      <p:grpSp>
        <p:nvGrpSpPr>
          <p:cNvPr id="104" name="Group 103">
            <a:extLst>
              <a:ext uri="{FF2B5EF4-FFF2-40B4-BE49-F238E27FC236}">
                <a16:creationId xmlns:a16="http://schemas.microsoft.com/office/drawing/2014/main" id="{E55D8752-A82E-E7B0-1D91-0599470685B1}"/>
              </a:ext>
            </a:extLst>
          </p:cNvPr>
          <p:cNvGrpSpPr/>
          <p:nvPr/>
        </p:nvGrpSpPr>
        <p:grpSpPr>
          <a:xfrm>
            <a:off x="1166918" y="3272832"/>
            <a:ext cx="403860" cy="307777"/>
            <a:chOff x="11548344" y="365516"/>
            <a:chExt cx="403860" cy="307777"/>
          </a:xfrm>
        </p:grpSpPr>
        <p:sp>
          <p:nvSpPr>
            <p:cNvPr id="105" name="Oval 104">
              <a:extLst>
                <a:ext uri="{FF2B5EF4-FFF2-40B4-BE49-F238E27FC236}">
                  <a16:creationId xmlns:a16="http://schemas.microsoft.com/office/drawing/2014/main" id="{0CE90A54-9C08-AEF6-43D0-C02BF6A9CE9C}"/>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6" name="TextBox 105">
              <a:extLst>
                <a:ext uri="{FF2B5EF4-FFF2-40B4-BE49-F238E27FC236}">
                  <a16:creationId xmlns:a16="http://schemas.microsoft.com/office/drawing/2014/main" id="{9B6A1257-F4AD-80E5-87A9-01D3565ADB9C}"/>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4</a:t>
              </a:r>
            </a:p>
          </p:txBody>
        </p:sp>
      </p:grpSp>
      <p:grpSp>
        <p:nvGrpSpPr>
          <p:cNvPr id="107" name="Group 106">
            <a:extLst>
              <a:ext uri="{FF2B5EF4-FFF2-40B4-BE49-F238E27FC236}">
                <a16:creationId xmlns:a16="http://schemas.microsoft.com/office/drawing/2014/main" id="{9D1C7ACA-6891-DD6E-DF91-DA7E8A4D0F24}"/>
              </a:ext>
            </a:extLst>
          </p:cNvPr>
          <p:cNvGrpSpPr/>
          <p:nvPr/>
        </p:nvGrpSpPr>
        <p:grpSpPr>
          <a:xfrm>
            <a:off x="315411" y="5383797"/>
            <a:ext cx="403860" cy="307777"/>
            <a:chOff x="11548344" y="365516"/>
            <a:chExt cx="403860" cy="307777"/>
          </a:xfrm>
        </p:grpSpPr>
        <p:sp>
          <p:nvSpPr>
            <p:cNvPr id="108" name="Oval 107">
              <a:extLst>
                <a:ext uri="{FF2B5EF4-FFF2-40B4-BE49-F238E27FC236}">
                  <a16:creationId xmlns:a16="http://schemas.microsoft.com/office/drawing/2014/main" id="{E81232CA-968C-5AF0-9218-210FA10FC2C8}"/>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09" name="TextBox 108">
              <a:extLst>
                <a:ext uri="{FF2B5EF4-FFF2-40B4-BE49-F238E27FC236}">
                  <a16:creationId xmlns:a16="http://schemas.microsoft.com/office/drawing/2014/main" id="{A8E9BCCC-8E0B-7EAF-9BEF-386A4481B20E}"/>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5</a:t>
              </a:r>
            </a:p>
          </p:txBody>
        </p:sp>
      </p:grpSp>
      <p:grpSp>
        <p:nvGrpSpPr>
          <p:cNvPr id="110" name="Group 109">
            <a:extLst>
              <a:ext uri="{FF2B5EF4-FFF2-40B4-BE49-F238E27FC236}">
                <a16:creationId xmlns:a16="http://schemas.microsoft.com/office/drawing/2014/main" id="{39BBF6E1-C5C8-67B6-7364-AAF25511CD86}"/>
              </a:ext>
            </a:extLst>
          </p:cNvPr>
          <p:cNvGrpSpPr/>
          <p:nvPr/>
        </p:nvGrpSpPr>
        <p:grpSpPr>
          <a:xfrm>
            <a:off x="8735511" y="3471420"/>
            <a:ext cx="403860" cy="307777"/>
            <a:chOff x="11548344" y="365516"/>
            <a:chExt cx="403860" cy="307777"/>
          </a:xfrm>
        </p:grpSpPr>
        <p:sp>
          <p:nvSpPr>
            <p:cNvPr id="111" name="Oval 110">
              <a:extLst>
                <a:ext uri="{FF2B5EF4-FFF2-40B4-BE49-F238E27FC236}">
                  <a16:creationId xmlns:a16="http://schemas.microsoft.com/office/drawing/2014/main" id="{0F490FBF-B759-2B0C-B183-332EB3F246F9}"/>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12" name="TextBox 111">
              <a:extLst>
                <a:ext uri="{FF2B5EF4-FFF2-40B4-BE49-F238E27FC236}">
                  <a16:creationId xmlns:a16="http://schemas.microsoft.com/office/drawing/2014/main" id="{800B8E4F-07BB-B76A-D056-E4CB65EEE429}"/>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7</a:t>
              </a:r>
            </a:p>
          </p:txBody>
        </p:sp>
      </p:grpSp>
      <p:sp>
        <p:nvSpPr>
          <p:cNvPr id="113" name="Rectangle 112">
            <a:extLst>
              <a:ext uri="{FF2B5EF4-FFF2-40B4-BE49-F238E27FC236}">
                <a16:creationId xmlns:a16="http://schemas.microsoft.com/office/drawing/2014/main" id="{39F9C9B5-6178-8B7F-32FD-F679D42A4B27}"/>
              </a:ext>
            </a:extLst>
          </p:cNvPr>
          <p:cNvSpPr/>
          <p:nvPr/>
        </p:nvSpPr>
        <p:spPr>
          <a:xfrm>
            <a:off x="5106512" y="4398468"/>
            <a:ext cx="1356839" cy="458885"/>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CCS has no consumer record to validate against</a:t>
            </a:r>
          </a:p>
        </p:txBody>
      </p:sp>
      <p:cxnSp>
        <p:nvCxnSpPr>
          <p:cNvPr id="117" name="Straight Arrow Connector 116">
            <a:extLst>
              <a:ext uri="{FF2B5EF4-FFF2-40B4-BE49-F238E27FC236}">
                <a16:creationId xmlns:a16="http://schemas.microsoft.com/office/drawing/2014/main" id="{8B37C996-0835-9AED-B828-1978F5D69BE1}"/>
              </a:ext>
            </a:extLst>
          </p:cNvPr>
          <p:cNvCxnSpPr/>
          <p:nvPr/>
        </p:nvCxnSpPr>
        <p:spPr>
          <a:xfrm>
            <a:off x="2849880" y="2533321"/>
            <a:ext cx="1127760" cy="260527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8" name="Rectangle 117">
            <a:extLst>
              <a:ext uri="{FF2B5EF4-FFF2-40B4-BE49-F238E27FC236}">
                <a16:creationId xmlns:a16="http://schemas.microsoft.com/office/drawing/2014/main" id="{F69C88BE-4E60-1204-0A33-FE6A021A51CF}"/>
              </a:ext>
            </a:extLst>
          </p:cNvPr>
          <p:cNvSpPr/>
          <p:nvPr/>
        </p:nvSpPr>
        <p:spPr>
          <a:xfrm>
            <a:off x="2956724" y="2845067"/>
            <a:ext cx="1365332" cy="458091"/>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Consumer reviews final consent details &amp; consents</a:t>
            </a:r>
          </a:p>
        </p:txBody>
      </p:sp>
      <p:sp>
        <p:nvSpPr>
          <p:cNvPr id="119" name="TextBox 118">
            <a:extLst>
              <a:ext uri="{FF2B5EF4-FFF2-40B4-BE49-F238E27FC236}">
                <a16:creationId xmlns:a16="http://schemas.microsoft.com/office/drawing/2014/main" id="{C0F86752-F1E6-0B97-71CE-4F1C213B88BD}"/>
              </a:ext>
            </a:extLst>
          </p:cNvPr>
          <p:cNvSpPr txBox="1"/>
          <p:nvPr/>
        </p:nvSpPr>
        <p:spPr>
          <a:xfrm>
            <a:off x="2950480" y="3316997"/>
            <a:ext cx="1356840" cy="230832"/>
          </a:xfrm>
          <a:prstGeom prst="rect">
            <a:avLst/>
          </a:prstGeom>
          <a:noFill/>
          <a:ln>
            <a:solidFill>
              <a:schemeClr val="bg1">
                <a:lumMod val="85000"/>
              </a:schemeClr>
            </a:solidFill>
          </a:ln>
        </p:spPr>
        <p:txBody>
          <a:bodyPr wrap="square" rtlCol="0">
            <a:spAutoFit/>
          </a:bodyPr>
          <a:lstStyle/>
          <a:p>
            <a:pPr algn="ctr"/>
            <a:r>
              <a:rPr lang="en-GB" sz="900">
                <a:latin typeface="Figtree" panose="020B0604020202020204"/>
              </a:rPr>
              <a:t>1, Example St, ABC D12</a:t>
            </a:r>
          </a:p>
        </p:txBody>
      </p:sp>
      <p:sp>
        <p:nvSpPr>
          <p:cNvPr id="120" name="Rectangle 119">
            <a:extLst>
              <a:ext uri="{FF2B5EF4-FFF2-40B4-BE49-F238E27FC236}">
                <a16:creationId xmlns:a16="http://schemas.microsoft.com/office/drawing/2014/main" id="{1B3271B2-99DD-CC3C-AEAE-AF09ADDB73DB}"/>
              </a:ext>
            </a:extLst>
          </p:cNvPr>
          <p:cNvSpPr/>
          <p:nvPr/>
        </p:nvSpPr>
        <p:spPr>
          <a:xfrm>
            <a:off x="2944237" y="3581308"/>
            <a:ext cx="1356839" cy="674765"/>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Consumer will also have to consent to sharing </a:t>
            </a:r>
            <a:r>
              <a:rPr lang="en-GB" sz="1000" err="1">
                <a:latin typeface="Figtree" panose="020B0604020202020204"/>
              </a:rPr>
              <a:t>ID_token</a:t>
            </a:r>
            <a:r>
              <a:rPr lang="en-GB" sz="1000">
                <a:latin typeface="Figtree" panose="020B0604020202020204"/>
              </a:rPr>
              <a:t> if requested by ATP</a:t>
            </a:r>
          </a:p>
        </p:txBody>
      </p:sp>
      <p:grpSp>
        <p:nvGrpSpPr>
          <p:cNvPr id="121" name="Group 120">
            <a:extLst>
              <a:ext uri="{FF2B5EF4-FFF2-40B4-BE49-F238E27FC236}">
                <a16:creationId xmlns:a16="http://schemas.microsoft.com/office/drawing/2014/main" id="{A18D0578-F42C-2D85-5AE8-77DD59948F15}"/>
              </a:ext>
            </a:extLst>
          </p:cNvPr>
          <p:cNvGrpSpPr/>
          <p:nvPr/>
        </p:nvGrpSpPr>
        <p:grpSpPr>
          <a:xfrm>
            <a:off x="2828300" y="2706808"/>
            <a:ext cx="403860" cy="307777"/>
            <a:chOff x="11548344" y="365516"/>
            <a:chExt cx="403860" cy="307777"/>
          </a:xfrm>
        </p:grpSpPr>
        <p:sp>
          <p:nvSpPr>
            <p:cNvPr id="122" name="Oval 121">
              <a:extLst>
                <a:ext uri="{FF2B5EF4-FFF2-40B4-BE49-F238E27FC236}">
                  <a16:creationId xmlns:a16="http://schemas.microsoft.com/office/drawing/2014/main" id="{4245D8E8-0377-07D3-FFAE-69049490F382}"/>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latin typeface="Figtree" panose="020B0604020202020204"/>
              </a:endParaRPr>
            </a:p>
          </p:txBody>
        </p:sp>
        <p:sp>
          <p:nvSpPr>
            <p:cNvPr id="123" name="TextBox 122">
              <a:extLst>
                <a:ext uri="{FF2B5EF4-FFF2-40B4-BE49-F238E27FC236}">
                  <a16:creationId xmlns:a16="http://schemas.microsoft.com/office/drawing/2014/main" id="{09DEA666-00B2-EE53-C369-E358732B4A2B}"/>
                </a:ext>
              </a:extLst>
            </p:cNvPr>
            <p:cNvSpPr txBox="1"/>
            <p:nvPr/>
          </p:nvSpPr>
          <p:spPr>
            <a:xfrm>
              <a:off x="11548344" y="365516"/>
              <a:ext cx="403860" cy="307777"/>
            </a:xfrm>
            <a:prstGeom prst="rect">
              <a:avLst/>
            </a:prstGeom>
            <a:noFill/>
          </p:spPr>
          <p:txBody>
            <a:bodyPr wrap="square" rtlCol="0">
              <a:spAutoFit/>
            </a:bodyPr>
            <a:lstStyle/>
            <a:p>
              <a:r>
                <a:rPr lang="en-GB" sz="1400">
                  <a:solidFill>
                    <a:schemeClr val="bg1"/>
                  </a:solidFill>
                  <a:latin typeface="Figtree" panose="020B0604020202020204"/>
                </a:rPr>
                <a:t>6</a:t>
              </a:r>
            </a:p>
          </p:txBody>
        </p:sp>
      </p:grpSp>
      <p:sp>
        <p:nvSpPr>
          <p:cNvPr id="124" name="Rectangle 123">
            <a:extLst>
              <a:ext uri="{FF2B5EF4-FFF2-40B4-BE49-F238E27FC236}">
                <a16:creationId xmlns:a16="http://schemas.microsoft.com/office/drawing/2014/main" id="{7580CFF9-F10C-CB03-328E-D2EC09378BCB}"/>
              </a:ext>
            </a:extLst>
          </p:cNvPr>
          <p:cNvSpPr/>
          <p:nvPr/>
        </p:nvSpPr>
        <p:spPr>
          <a:xfrm>
            <a:off x="7799407" y="236228"/>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50">
                <a:latin typeface="Figtree" panose="020B0604020202020204"/>
              </a:rPr>
              <a:t>Happy path stage description</a:t>
            </a:r>
          </a:p>
        </p:txBody>
      </p:sp>
      <p:sp>
        <p:nvSpPr>
          <p:cNvPr id="125" name="Rectangle 124">
            <a:extLst>
              <a:ext uri="{FF2B5EF4-FFF2-40B4-BE49-F238E27FC236}">
                <a16:creationId xmlns:a16="http://schemas.microsoft.com/office/drawing/2014/main" id="{72BF415C-C328-11C7-2034-8FC69100352D}"/>
              </a:ext>
            </a:extLst>
          </p:cNvPr>
          <p:cNvSpPr/>
          <p:nvPr/>
        </p:nvSpPr>
        <p:spPr>
          <a:xfrm>
            <a:off x="9276476" y="246252"/>
            <a:ext cx="1356839" cy="415062"/>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50">
                <a:latin typeface="Figtree" panose="020B0604020202020204"/>
              </a:rPr>
              <a:t>Consumer info considerations</a:t>
            </a:r>
          </a:p>
        </p:txBody>
      </p:sp>
      <p:sp>
        <p:nvSpPr>
          <p:cNvPr id="3" name="TextBox 2">
            <a:extLst>
              <a:ext uri="{FF2B5EF4-FFF2-40B4-BE49-F238E27FC236}">
                <a16:creationId xmlns:a16="http://schemas.microsoft.com/office/drawing/2014/main" id="{74A3B7CC-1F6C-BC08-456C-A0AD39907BE6}"/>
              </a:ext>
            </a:extLst>
          </p:cNvPr>
          <p:cNvSpPr txBox="1"/>
          <p:nvPr/>
        </p:nvSpPr>
        <p:spPr>
          <a:xfrm>
            <a:off x="1027612" y="6349999"/>
            <a:ext cx="961281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a:latin typeface="Figtree" panose="020B0604020202020204"/>
              </a:rPr>
              <a:t>Please note this slide is assessing address hints in isolation and does not take into account MPxN hints which may also be provided. </a:t>
            </a:r>
          </a:p>
        </p:txBody>
      </p:sp>
    </p:spTree>
    <p:extLst>
      <p:ext uri="{BB962C8B-B14F-4D97-AF65-F5344CB8AC3E}">
        <p14:creationId xmlns:p14="http://schemas.microsoft.com/office/powerpoint/2010/main" val="3049341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1F658-EE84-0A9C-1DE2-F3C04AE846D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31E47C9-2453-6BF6-0F40-9D718B35605F}"/>
              </a:ext>
            </a:extLst>
          </p:cNvPr>
          <p:cNvSpPr txBox="1"/>
          <p:nvPr/>
        </p:nvSpPr>
        <p:spPr>
          <a:xfrm>
            <a:off x="117215" y="1131196"/>
            <a:ext cx="5857772" cy="5339923"/>
          </a:xfrm>
          <a:prstGeom prst="rect">
            <a:avLst/>
          </a:prstGeom>
          <a:noFill/>
        </p:spPr>
        <p:txBody>
          <a:bodyPr wrap="square" rtlCol="0">
            <a:spAutoFit/>
          </a:bodyPr>
          <a:lstStyle/>
          <a:p>
            <a:pPr marL="342900" indent="-342900">
              <a:buAutoNum type="arabicPeriod"/>
            </a:pPr>
            <a:endParaRPr lang="en-GB" sz="1100">
              <a:latin typeface="Figtree" panose="020B0604020202020204"/>
            </a:endParaRPr>
          </a:p>
          <a:p>
            <a:pPr marL="342900" indent="-342900">
              <a:buFont typeface="+mj-lt"/>
              <a:buAutoNum type="arabicPeriod" startAt="4"/>
            </a:pPr>
            <a:r>
              <a:rPr lang="en-GB" sz="1100" b="1">
                <a:latin typeface="Figtree" panose="020B0604020202020204"/>
              </a:rPr>
              <a:t>Stage 4: IDV identifies consumer is not tied to ATP-provided address</a:t>
            </a:r>
          </a:p>
          <a:p>
            <a:endParaRPr lang="en-GB" sz="1100" b="1">
              <a:latin typeface="Figtree" panose="020B0604020202020204"/>
            </a:endParaRPr>
          </a:p>
          <a:p>
            <a:r>
              <a:rPr lang="en-GB" sz="1100" b="1">
                <a:latin typeface="Figtree" panose="020B0604020202020204"/>
              </a:rPr>
              <a:t>Major mismatch events: IDV stage</a:t>
            </a:r>
          </a:p>
          <a:p>
            <a:pPr marL="800100" lvl="1" indent="-342900">
              <a:buFont typeface="+mj-lt"/>
              <a:buAutoNum type="romanLcPeriod"/>
            </a:pPr>
            <a:r>
              <a:rPr lang="en-GB" sz="1100">
                <a:latin typeface="Figtree" panose="020B0604020202020204"/>
              </a:rPr>
              <a:t>The consumer has entered an address which IDV cannot verify them at.</a:t>
            </a:r>
          </a:p>
          <a:p>
            <a:pPr marL="800100" lvl="1" indent="-342900">
              <a:buFont typeface="+mj-lt"/>
              <a:buAutoNum type="romanLcPeriod"/>
            </a:pPr>
            <a:r>
              <a:rPr lang="en-GB" sz="1100">
                <a:latin typeface="Figtree" panose="020B0604020202020204"/>
              </a:rPr>
              <a:t>Consumer will be prompted to enter a new address in IDV</a:t>
            </a:r>
          </a:p>
          <a:p>
            <a:pPr lvl="1"/>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lvl="1"/>
            <a:endParaRPr lang="en-GB" sz="1100">
              <a:latin typeface="Figtree" panose="020B0604020202020204"/>
            </a:endParaRPr>
          </a:p>
          <a:p>
            <a:pPr lvl="1"/>
            <a:endParaRPr lang="en-GB" sz="1100">
              <a:latin typeface="Figtree" panose="020B0604020202020204"/>
            </a:endParaRPr>
          </a:p>
          <a:p>
            <a:pPr lvl="1"/>
            <a:endParaRPr lang="en-GB" sz="1100">
              <a:latin typeface="Figtree" panose="020B0604020202020204"/>
            </a:endParaRPr>
          </a:p>
          <a:p>
            <a:pPr lvl="1"/>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lvl="1"/>
            <a:endParaRPr lang="en-GB" sz="1100">
              <a:latin typeface="Figtree" panose="020B0604020202020204"/>
            </a:endParaRPr>
          </a:p>
          <a:p>
            <a:r>
              <a:rPr lang="en-GB" sz="1100" b="1">
                <a:latin typeface="Figtree" panose="020B0604020202020204"/>
              </a:rPr>
              <a:t>Minor mismatch events: IDV stage</a:t>
            </a:r>
          </a:p>
          <a:p>
            <a:pPr marL="800100" lvl="1" indent="-342900">
              <a:buFont typeface="+mj-lt"/>
              <a:buAutoNum type="romanLcPeriod"/>
            </a:pPr>
            <a:r>
              <a:rPr lang="en-GB" sz="1100">
                <a:latin typeface="Figtree" panose="020B0604020202020204"/>
              </a:rPr>
              <a:t>The IDV solutions we are procuring are designed to resolve slight mismatches and return a range of possible addresses. I.e. a consumer will only pass if there is sufficient confidence in them living at an identifiable property, so small errors on entry will still return a property they are an occupant of and enable a successful occupancy verification</a:t>
            </a:r>
          </a:p>
          <a:p>
            <a:pPr marL="800100" lvl="1" indent="-342900">
              <a:buFont typeface="+mj-lt"/>
              <a:buAutoNum type="romanLcPeriod"/>
            </a:pPr>
            <a:r>
              <a:rPr lang="en-GB" sz="1100">
                <a:latin typeface="Figtree" panose="020B0604020202020204"/>
              </a:rPr>
              <a:t>We will then get IDV providers to return the UPRN address, which will be carried through for matching</a:t>
            </a:r>
          </a:p>
          <a:p>
            <a:pPr marL="800100" lvl="1" indent="-342900">
              <a:buFont typeface="+mj-lt"/>
              <a:buAutoNum type="romanLcPeriod"/>
            </a:pPr>
            <a:r>
              <a:rPr lang="en-GB" sz="1100">
                <a:latin typeface="Figtree" panose="020B0604020202020204"/>
              </a:rPr>
              <a:t>Records across CCS and ATPs can become aligned through the use of </a:t>
            </a:r>
            <a:r>
              <a:rPr lang="en-GB" sz="1100" err="1">
                <a:latin typeface="Figtree" panose="020B0604020202020204"/>
              </a:rPr>
              <a:t>ID_tokens</a:t>
            </a:r>
            <a:r>
              <a:rPr lang="en-GB" sz="1100">
                <a:latin typeface="Figtree" panose="020B0604020202020204"/>
              </a:rPr>
              <a:t> that are requestable by ATPs</a:t>
            </a:r>
          </a:p>
          <a:p>
            <a:pPr lvl="1"/>
            <a:endParaRPr lang="en-GB" sz="1100">
              <a:latin typeface="Figtree" panose="020B0604020202020204"/>
            </a:endParaRPr>
          </a:p>
          <a:p>
            <a:pPr marL="800100" lvl="1" indent="-342900">
              <a:buFont typeface="+mj-lt"/>
              <a:buAutoNum type="romanLcPeriod"/>
            </a:pPr>
            <a:endParaRPr lang="en-GB" sz="1100">
              <a:latin typeface="Figtree" panose="020B0604020202020204"/>
            </a:endParaRPr>
          </a:p>
        </p:txBody>
      </p:sp>
      <p:sp>
        <p:nvSpPr>
          <p:cNvPr id="36" name="Rectangle 35">
            <a:extLst>
              <a:ext uri="{FF2B5EF4-FFF2-40B4-BE49-F238E27FC236}">
                <a16:creationId xmlns:a16="http://schemas.microsoft.com/office/drawing/2014/main" id="{2B668992-BC57-E914-0DAA-9DB99E0AA557}"/>
              </a:ext>
            </a:extLst>
          </p:cNvPr>
          <p:cNvSpPr/>
          <p:nvPr/>
        </p:nvSpPr>
        <p:spPr>
          <a:xfrm>
            <a:off x="117215" y="2240580"/>
            <a:ext cx="5721610" cy="826469"/>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nchorCtr="0"/>
          <a:lstStyle/>
          <a:p>
            <a:pPr algn="ctr"/>
            <a:r>
              <a:rPr lang="en-GB" sz="1100" b="1">
                <a:solidFill>
                  <a:schemeClr val="tx1"/>
                </a:solidFill>
              </a:rPr>
              <a:t>The consumer is able to verify themselves at the newly entered property but if:</a:t>
            </a:r>
          </a:p>
        </p:txBody>
      </p:sp>
      <p:sp>
        <p:nvSpPr>
          <p:cNvPr id="2" name="Title 1">
            <a:extLst>
              <a:ext uri="{FF2B5EF4-FFF2-40B4-BE49-F238E27FC236}">
                <a16:creationId xmlns:a16="http://schemas.microsoft.com/office/drawing/2014/main" id="{1146E24D-AFBF-2195-D948-A8D0A96E0F48}"/>
              </a:ext>
            </a:extLst>
          </p:cNvPr>
          <p:cNvSpPr>
            <a:spLocks noGrp="1"/>
          </p:cNvSpPr>
          <p:nvPr>
            <p:ph type="title"/>
          </p:nvPr>
        </p:nvSpPr>
        <p:spPr>
          <a:xfrm>
            <a:off x="355600" y="-523566"/>
            <a:ext cx="11245256" cy="1061005"/>
          </a:xfrm>
        </p:spPr>
        <p:txBody>
          <a:bodyPr/>
          <a:lstStyle/>
          <a:p>
            <a:r>
              <a:rPr lang="en-GB" sz="3200">
                <a:latin typeface="Figtree"/>
              </a:rPr>
              <a:t>How will address hints work? </a:t>
            </a:r>
            <a:endParaRPr lang="en-GB" sz="3200"/>
          </a:p>
        </p:txBody>
      </p:sp>
      <p:sp>
        <p:nvSpPr>
          <p:cNvPr id="51" name="Text Placeholder 1">
            <a:extLst>
              <a:ext uri="{FF2B5EF4-FFF2-40B4-BE49-F238E27FC236}">
                <a16:creationId xmlns:a16="http://schemas.microsoft.com/office/drawing/2014/main" id="{38AD8C37-5251-BBDD-D099-3B8D08DAB821}"/>
              </a:ext>
            </a:extLst>
          </p:cNvPr>
          <p:cNvSpPr>
            <a:spLocks noGrp="1"/>
          </p:cNvSpPr>
          <p:nvPr>
            <p:ph type="body" idx="4294967295"/>
          </p:nvPr>
        </p:nvSpPr>
        <p:spPr>
          <a:xfrm>
            <a:off x="318761" y="566875"/>
            <a:ext cx="9221752" cy="358307"/>
          </a:xfrm>
        </p:spPr>
        <p:txBody>
          <a:bodyPr>
            <a:normAutofit/>
          </a:bodyPr>
          <a:lstStyle/>
          <a:p>
            <a:r>
              <a:rPr lang="en-GB" sz="1800" b="0">
                <a:latin typeface="Figtree SemiBold"/>
              </a:rPr>
              <a:t>Scenario a: Consumer doesn’t have a CCS account</a:t>
            </a:r>
            <a:endParaRPr lang="en-US" sz="1800" b="0"/>
          </a:p>
        </p:txBody>
      </p:sp>
      <p:grpSp>
        <p:nvGrpSpPr>
          <p:cNvPr id="69" name="Group 68">
            <a:extLst>
              <a:ext uri="{FF2B5EF4-FFF2-40B4-BE49-F238E27FC236}">
                <a16:creationId xmlns:a16="http://schemas.microsoft.com/office/drawing/2014/main" id="{68A606DA-298E-4736-74BD-A783D1BED0DA}"/>
              </a:ext>
            </a:extLst>
          </p:cNvPr>
          <p:cNvGrpSpPr/>
          <p:nvPr/>
        </p:nvGrpSpPr>
        <p:grpSpPr>
          <a:xfrm>
            <a:off x="18175103" y="3444837"/>
            <a:ext cx="246449" cy="276999"/>
            <a:chOff x="2831225" y="-251927"/>
            <a:chExt cx="235005" cy="310483"/>
          </a:xfrm>
        </p:grpSpPr>
        <p:sp>
          <p:nvSpPr>
            <p:cNvPr id="70" name="Oval 69">
              <a:extLst>
                <a:ext uri="{FF2B5EF4-FFF2-40B4-BE49-F238E27FC236}">
                  <a16:creationId xmlns:a16="http://schemas.microsoft.com/office/drawing/2014/main" id="{D6A26AC3-573A-4C9E-9EAE-6CDB8513AF23}"/>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1" name="Rectangle 70">
              <a:extLst>
                <a:ext uri="{FF2B5EF4-FFF2-40B4-BE49-F238E27FC236}">
                  <a16:creationId xmlns:a16="http://schemas.microsoft.com/office/drawing/2014/main" id="{AC558F12-927D-EA62-CA0B-4D3901A5E568}"/>
                </a:ext>
              </a:extLst>
            </p:cNvPr>
            <p:cNvSpPr/>
            <p:nvPr/>
          </p:nvSpPr>
          <p:spPr>
            <a:xfrm>
              <a:off x="2847764"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2</a:t>
              </a:r>
            </a:p>
          </p:txBody>
        </p:sp>
      </p:grpSp>
      <p:grpSp>
        <p:nvGrpSpPr>
          <p:cNvPr id="75" name="Group 74">
            <a:extLst>
              <a:ext uri="{FF2B5EF4-FFF2-40B4-BE49-F238E27FC236}">
                <a16:creationId xmlns:a16="http://schemas.microsoft.com/office/drawing/2014/main" id="{F80F7287-39B0-E666-EF92-E89493BD4F68}"/>
              </a:ext>
            </a:extLst>
          </p:cNvPr>
          <p:cNvGrpSpPr/>
          <p:nvPr/>
        </p:nvGrpSpPr>
        <p:grpSpPr>
          <a:xfrm>
            <a:off x="19807546" y="4256073"/>
            <a:ext cx="416009" cy="276999"/>
            <a:chOff x="2757472" y="-251927"/>
            <a:chExt cx="396691" cy="310483"/>
          </a:xfrm>
        </p:grpSpPr>
        <p:sp>
          <p:nvSpPr>
            <p:cNvPr id="80" name="Oval 79">
              <a:extLst>
                <a:ext uri="{FF2B5EF4-FFF2-40B4-BE49-F238E27FC236}">
                  <a16:creationId xmlns:a16="http://schemas.microsoft.com/office/drawing/2014/main" id="{E983D534-4C62-ECED-073D-322D56105492}"/>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1" name="Rectangle 80">
              <a:extLst>
                <a:ext uri="{FF2B5EF4-FFF2-40B4-BE49-F238E27FC236}">
                  <a16:creationId xmlns:a16="http://schemas.microsoft.com/office/drawing/2014/main" id="{62F0776F-F953-CA67-846D-FCEB79517C46}"/>
                </a:ext>
              </a:extLst>
            </p:cNvPr>
            <p:cNvSpPr/>
            <p:nvPr/>
          </p:nvSpPr>
          <p:spPr>
            <a:xfrm>
              <a:off x="2757472" y="-251927"/>
              <a:ext cx="396691"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3</a:t>
              </a:r>
            </a:p>
          </p:txBody>
        </p:sp>
      </p:grpSp>
      <p:sp>
        <p:nvSpPr>
          <p:cNvPr id="7" name="TextBox 6">
            <a:extLst>
              <a:ext uri="{FF2B5EF4-FFF2-40B4-BE49-F238E27FC236}">
                <a16:creationId xmlns:a16="http://schemas.microsoft.com/office/drawing/2014/main" id="{20E989A7-7AC0-99B3-A8C2-D71CACA1F193}"/>
              </a:ext>
            </a:extLst>
          </p:cNvPr>
          <p:cNvSpPr txBox="1"/>
          <p:nvPr/>
        </p:nvSpPr>
        <p:spPr>
          <a:xfrm>
            <a:off x="6353177" y="3931708"/>
            <a:ext cx="5510426" cy="2523768"/>
          </a:xfrm>
          <a:prstGeom prst="rect">
            <a:avLst/>
          </a:prstGeom>
          <a:noFill/>
        </p:spPr>
        <p:txBody>
          <a:bodyPr wrap="square">
            <a:spAutoFit/>
          </a:bodyPr>
          <a:lstStyle/>
          <a:p>
            <a:r>
              <a:rPr lang="en-GB" sz="1400" b="1">
                <a:latin typeface="Figtree" panose="020B0604020202020204"/>
              </a:rPr>
              <a:t>In all other stages in this scenario, there are no risks of a mismatch</a:t>
            </a:r>
          </a:p>
          <a:p>
            <a:pPr marL="342900" indent="-342900">
              <a:buAutoNum type="arabicPeriod"/>
            </a:pPr>
            <a:r>
              <a:rPr lang="en-GB" sz="1200">
                <a:latin typeface="Figtree" panose="020B0604020202020204"/>
              </a:rPr>
              <a:t>No mismatches can be identified here as validation of addresses will be left to ATPs, although it is encouraged that they use enumerated lists</a:t>
            </a:r>
          </a:p>
          <a:p>
            <a:pPr marL="342900" indent="-342900">
              <a:buAutoNum type="arabicPeriod"/>
            </a:pPr>
            <a:r>
              <a:rPr lang="en-GB" sz="1200">
                <a:latin typeface="Figtree" panose="020B0604020202020204"/>
              </a:rPr>
              <a:t>As above, no validation will occur at the PAR this stage if the consumer does not have an account</a:t>
            </a:r>
          </a:p>
          <a:p>
            <a:pPr marL="342900" indent="-342900">
              <a:buAutoNum type="arabicPeriod"/>
            </a:pPr>
            <a:r>
              <a:rPr lang="en-GB" sz="1200">
                <a:latin typeface="Figtree" panose="020B0604020202020204"/>
              </a:rPr>
              <a:t>No validation occurs at this stage as it is a straightforward redirect to IDV</a:t>
            </a:r>
          </a:p>
          <a:p>
            <a:pPr marL="342900" indent="-342900">
              <a:buFont typeface="+mj-lt"/>
              <a:buAutoNum type="arabicPeriod" startAt="6"/>
            </a:pPr>
            <a:r>
              <a:rPr lang="en-GB" sz="1200">
                <a:latin typeface="Figtree" panose="020B0604020202020204"/>
              </a:rPr>
              <a:t>At the point of consenting, a consumer will also need to consent to CCS sharing information with the ATP if the ATP has requested the </a:t>
            </a:r>
            <a:r>
              <a:rPr lang="en-GB" sz="1200" err="1">
                <a:latin typeface="Figtree" panose="020B0604020202020204"/>
              </a:rPr>
              <a:t>ID_token</a:t>
            </a:r>
            <a:endParaRPr lang="en-GB" sz="1200">
              <a:latin typeface="Figtree" panose="020B0604020202020204"/>
            </a:endParaRPr>
          </a:p>
          <a:p>
            <a:pPr marL="342900" indent="-342900">
              <a:buFont typeface="+mj-lt"/>
              <a:buAutoNum type="arabicPeriod" startAt="6"/>
            </a:pPr>
            <a:r>
              <a:rPr lang="en-GB" sz="1200">
                <a:latin typeface="Figtree" panose="020B0604020202020204"/>
              </a:rPr>
              <a:t>ID token will be returned to ATPs to align consumer records if requested by the ATP. This will contain all validated consumer information</a:t>
            </a:r>
          </a:p>
          <a:p>
            <a:pPr marL="342900" indent="-342900">
              <a:buFont typeface="+mj-lt"/>
              <a:buAutoNum type="arabicPeriod" startAt="6"/>
            </a:pPr>
            <a:endParaRPr lang="en-GB" sz="1200">
              <a:latin typeface="Figtree" panose="020B0604020202020204"/>
            </a:endParaRPr>
          </a:p>
          <a:p>
            <a:endParaRPr lang="en-GB" sz="1200">
              <a:latin typeface="Figtree" panose="020B0604020202020204"/>
            </a:endParaRPr>
          </a:p>
          <a:p>
            <a:endParaRPr lang="en-GB" sz="1200">
              <a:latin typeface="Figtree" panose="020B0604020202020204"/>
            </a:endParaRPr>
          </a:p>
        </p:txBody>
      </p:sp>
      <p:sp>
        <p:nvSpPr>
          <p:cNvPr id="8" name="Rectangle 7">
            <a:extLst>
              <a:ext uri="{FF2B5EF4-FFF2-40B4-BE49-F238E27FC236}">
                <a16:creationId xmlns:a16="http://schemas.microsoft.com/office/drawing/2014/main" id="{6C602706-E13D-8740-380B-70D15A5AE409}"/>
              </a:ext>
            </a:extLst>
          </p:cNvPr>
          <p:cNvSpPr/>
          <p:nvPr/>
        </p:nvSpPr>
        <p:spPr>
          <a:xfrm>
            <a:off x="355599" y="6126832"/>
            <a:ext cx="5883275" cy="188856"/>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latin typeface="Figtree" panose="020B0604020202020204"/>
              </a:rPr>
              <a:t>If ATPs requested </a:t>
            </a:r>
            <a:r>
              <a:rPr lang="en-GB" sz="1200" err="1">
                <a:solidFill>
                  <a:schemeClr val="tx1"/>
                </a:solidFill>
                <a:latin typeface="Figtree" panose="020B0604020202020204"/>
              </a:rPr>
              <a:t>exact_match</a:t>
            </a:r>
            <a:r>
              <a:rPr lang="en-GB" sz="1200">
                <a:solidFill>
                  <a:schemeClr val="tx1"/>
                </a:solidFill>
                <a:latin typeface="Figtree" panose="020B0604020202020204"/>
              </a:rPr>
              <a:t>, the data request won’t be continued</a:t>
            </a:r>
          </a:p>
        </p:txBody>
      </p:sp>
      <p:sp>
        <p:nvSpPr>
          <p:cNvPr id="9" name="Rectangle 8">
            <a:extLst>
              <a:ext uri="{FF2B5EF4-FFF2-40B4-BE49-F238E27FC236}">
                <a16:creationId xmlns:a16="http://schemas.microsoft.com/office/drawing/2014/main" id="{86A24E75-7AC1-FDE3-0643-656222ADD274}"/>
              </a:ext>
            </a:extLst>
          </p:cNvPr>
          <p:cNvSpPr/>
          <p:nvPr/>
        </p:nvSpPr>
        <p:spPr>
          <a:xfrm>
            <a:off x="355599" y="6421262"/>
            <a:ext cx="5883275" cy="188856"/>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a:solidFill>
                  <a:schemeClr val="tx1"/>
                </a:solidFill>
                <a:latin typeface="Figtree" panose="020B0604020202020204"/>
              </a:rPr>
              <a:t>If ATPs did not request exact_match, all tokens can be shared enabling data sharing</a:t>
            </a:r>
          </a:p>
        </p:txBody>
      </p:sp>
      <p:sp>
        <p:nvSpPr>
          <p:cNvPr id="11" name="Rectangle 10">
            <a:extLst>
              <a:ext uri="{FF2B5EF4-FFF2-40B4-BE49-F238E27FC236}">
                <a16:creationId xmlns:a16="http://schemas.microsoft.com/office/drawing/2014/main" id="{67F9AC98-AD53-6C44-500F-BFA6160E3D12}"/>
              </a:ext>
            </a:extLst>
          </p:cNvPr>
          <p:cNvSpPr/>
          <p:nvPr/>
        </p:nvSpPr>
        <p:spPr>
          <a:xfrm>
            <a:off x="355600" y="2460981"/>
            <a:ext cx="5260340" cy="238213"/>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latin typeface="Figtree" panose="020B0604020202020204"/>
              </a:rPr>
              <a:t>If the ATP has requested exact_match, the data request won’t be continued</a:t>
            </a:r>
          </a:p>
        </p:txBody>
      </p:sp>
      <p:sp>
        <p:nvSpPr>
          <p:cNvPr id="13" name="Rectangle 12">
            <a:extLst>
              <a:ext uri="{FF2B5EF4-FFF2-40B4-BE49-F238E27FC236}">
                <a16:creationId xmlns:a16="http://schemas.microsoft.com/office/drawing/2014/main" id="{779DE0B9-8468-9F3D-2661-FA0626693284}"/>
              </a:ext>
            </a:extLst>
          </p:cNvPr>
          <p:cNvSpPr/>
          <p:nvPr/>
        </p:nvSpPr>
        <p:spPr>
          <a:xfrm>
            <a:off x="377849" y="2762048"/>
            <a:ext cx="5260340" cy="238213"/>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latin typeface="Figtree" panose="020B0604020202020204"/>
              </a:rPr>
              <a:t>If the ATP did not request </a:t>
            </a:r>
            <a:r>
              <a:rPr lang="en-GB" sz="1100" err="1">
                <a:solidFill>
                  <a:schemeClr val="tx1"/>
                </a:solidFill>
                <a:latin typeface="Figtree" panose="020B0604020202020204"/>
              </a:rPr>
              <a:t>exact_match</a:t>
            </a:r>
            <a:r>
              <a:rPr lang="en-GB" sz="1100">
                <a:solidFill>
                  <a:schemeClr val="tx1"/>
                </a:solidFill>
                <a:latin typeface="Figtree" panose="020B0604020202020204"/>
              </a:rPr>
              <a:t>, the new address will be carried through</a:t>
            </a:r>
          </a:p>
        </p:txBody>
      </p:sp>
      <p:pic>
        <p:nvPicPr>
          <p:cNvPr id="31" name="Picture 30">
            <a:extLst>
              <a:ext uri="{FF2B5EF4-FFF2-40B4-BE49-F238E27FC236}">
                <a16:creationId xmlns:a16="http://schemas.microsoft.com/office/drawing/2014/main" id="{8D88206B-4BF9-2745-79F6-FD3B7EDEB82A}"/>
              </a:ext>
            </a:extLst>
          </p:cNvPr>
          <p:cNvPicPr>
            <a:picLocks noChangeAspect="1"/>
          </p:cNvPicPr>
          <p:nvPr/>
        </p:nvPicPr>
        <p:blipFill>
          <a:blip r:embed="rId2"/>
          <a:stretch>
            <a:fillRect/>
          </a:stretch>
        </p:blipFill>
        <p:spPr>
          <a:xfrm>
            <a:off x="6238875" y="1188675"/>
            <a:ext cx="5835910" cy="2647541"/>
          </a:xfrm>
          <a:prstGeom prst="rect">
            <a:avLst/>
          </a:prstGeom>
        </p:spPr>
      </p:pic>
      <p:sp>
        <p:nvSpPr>
          <p:cNvPr id="32" name="TextBox 31">
            <a:extLst>
              <a:ext uri="{FF2B5EF4-FFF2-40B4-BE49-F238E27FC236}">
                <a16:creationId xmlns:a16="http://schemas.microsoft.com/office/drawing/2014/main" id="{94CA07C1-8833-66E6-D411-7463F16E80C3}"/>
              </a:ext>
            </a:extLst>
          </p:cNvPr>
          <p:cNvSpPr txBox="1"/>
          <p:nvPr/>
        </p:nvSpPr>
        <p:spPr>
          <a:xfrm>
            <a:off x="82723" y="2699194"/>
            <a:ext cx="787400" cy="276999"/>
          </a:xfrm>
          <a:prstGeom prst="rect">
            <a:avLst/>
          </a:prstGeom>
          <a:noFill/>
        </p:spPr>
        <p:txBody>
          <a:bodyPr wrap="square" rtlCol="0">
            <a:spAutoFit/>
          </a:bodyPr>
          <a:lstStyle/>
          <a:p>
            <a:r>
              <a:rPr lang="en-GB" sz="1200" b="1"/>
              <a:t>or</a:t>
            </a:r>
          </a:p>
        </p:txBody>
      </p:sp>
      <p:sp>
        <p:nvSpPr>
          <p:cNvPr id="33" name="TextBox 32">
            <a:extLst>
              <a:ext uri="{FF2B5EF4-FFF2-40B4-BE49-F238E27FC236}">
                <a16:creationId xmlns:a16="http://schemas.microsoft.com/office/drawing/2014/main" id="{470AA3BF-EF33-0C78-645C-37CD108C3918}"/>
              </a:ext>
            </a:extLst>
          </p:cNvPr>
          <p:cNvSpPr txBox="1"/>
          <p:nvPr/>
        </p:nvSpPr>
        <p:spPr>
          <a:xfrm>
            <a:off x="82723" y="6382475"/>
            <a:ext cx="787400" cy="276999"/>
          </a:xfrm>
          <a:prstGeom prst="rect">
            <a:avLst/>
          </a:prstGeom>
          <a:noFill/>
        </p:spPr>
        <p:txBody>
          <a:bodyPr wrap="square" rtlCol="0">
            <a:spAutoFit/>
          </a:bodyPr>
          <a:lstStyle/>
          <a:p>
            <a:r>
              <a:rPr lang="en-GB" sz="1200" b="1"/>
              <a:t>or</a:t>
            </a:r>
          </a:p>
        </p:txBody>
      </p:sp>
      <p:sp>
        <p:nvSpPr>
          <p:cNvPr id="34" name="Rectangle 33">
            <a:extLst>
              <a:ext uri="{FF2B5EF4-FFF2-40B4-BE49-F238E27FC236}">
                <a16:creationId xmlns:a16="http://schemas.microsoft.com/office/drawing/2014/main" id="{159EAF02-E405-3C38-14C4-5BE72A8093A9}"/>
              </a:ext>
            </a:extLst>
          </p:cNvPr>
          <p:cNvSpPr/>
          <p:nvPr/>
        </p:nvSpPr>
        <p:spPr>
          <a:xfrm>
            <a:off x="7799407" y="236228"/>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50">
                <a:latin typeface="Figtree" panose="020B0604020202020204"/>
              </a:rPr>
              <a:t>Happy path stage description</a:t>
            </a:r>
          </a:p>
        </p:txBody>
      </p:sp>
      <p:sp>
        <p:nvSpPr>
          <p:cNvPr id="35" name="Rectangle 34">
            <a:extLst>
              <a:ext uri="{FF2B5EF4-FFF2-40B4-BE49-F238E27FC236}">
                <a16:creationId xmlns:a16="http://schemas.microsoft.com/office/drawing/2014/main" id="{1B0FA400-827E-22FB-8AD5-CA2E5029B28D}"/>
              </a:ext>
            </a:extLst>
          </p:cNvPr>
          <p:cNvSpPr/>
          <p:nvPr/>
        </p:nvSpPr>
        <p:spPr>
          <a:xfrm>
            <a:off x="9276476" y="246252"/>
            <a:ext cx="1356839" cy="415062"/>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50">
                <a:latin typeface="Figtree" panose="020B0604020202020204"/>
              </a:rPr>
              <a:t>Consumer info considerations</a:t>
            </a:r>
          </a:p>
        </p:txBody>
      </p:sp>
      <p:sp>
        <p:nvSpPr>
          <p:cNvPr id="37" name="Rectangle 36">
            <a:extLst>
              <a:ext uri="{FF2B5EF4-FFF2-40B4-BE49-F238E27FC236}">
                <a16:creationId xmlns:a16="http://schemas.microsoft.com/office/drawing/2014/main" id="{6D79D2EA-A667-4960-560D-2C2EBC350768}"/>
              </a:ext>
            </a:extLst>
          </p:cNvPr>
          <p:cNvSpPr/>
          <p:nvPr/>
        </p:nvSpPr>
        <p:spPr>
          <a:xfrm>
            <a:off x="117215" y="3624633"/>
            <a:ext cx="5721610" cy="677219"/>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nchorCtr="0"/>
          <a:lstStyle/>
          <a:p>
            <a:pPr algn="ctr"/>
            <a:r>
              <a:rPr lang="en-GB" sz="1100" b="1">
                <a:solidFill>
                  <a:schemeClr val="tx1"/>
                </a:solidFill>
                <a:latin typeface="Figtree" panose="020B0604020202020204"/>
              </a:rPr>
              <a:t>The consumer is unable to validate themselves at the newly entered property:</a:t>
            </a:r>
          </a:p>
        </p:txBody>
      </p:sp>
      <p:sp>
        <p:nvSpPr>
          <p:cNvPr id="38" name="Rectangle 37">
            <a:extLst>
              <a:ext uri="{FF2B5EF4-FFF2-40B4-BE49-F238E27FC236}">
                <a16:creationId xmlns:a16="http://schemas.microsoft.com/office/drawing/2014/main" id="{4BF96F7C-F69F-9192-AA16-47D8246C5FC8}"/>
              </a:ext>
            </a:extLst>
          </p:cNvPr>
          <p:cNvSpPr/>
          <p:nvPr/>
        </p:nvSpPr>
        <p:spPr>
          <a:xfrm>
            <a:off x="367301" y="3874637"/>
            <a:ext cx="5260340" cy="351015"/>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100">
                <a:solidFill>
                  <a:schemeClr val="tx1"/>
                </a:solidFill>
                <a:latin typeface="Figtree" panose="020B0604020202020204"/>
              </a:rPr>
              <a:t>Data sharing is halted and their CCS account holds their identity but with no address tied to them</a:t>
            </a:r>
          </a:p>
        </p:txBody>
      </p:sp>
      <p:sp>
        <p:nvSpPr>
          <p:cNvPr id="41" name="TextBox 40">
            <a:extLst>
              <a:ext uri="{FF2B5EF4-FFF2-40B4-BE49-F238E27FC236}">
                <a16:creationId xmlns:a16="http://schemas.microsoft.com/office/drawing/2014/main" id="{1FFB3F71-DBD3-7DE0-FDE9-AD700AACE37D}"/>
              </a:ext>
            </a:extLst>
          </p:cNvPr>
          <p:cNvSpPr txBox="1"/>
          <p:nvPr/>
        </p:nvSpPr>
        <p:spPr>
          <a:xfrm>
            <a:off x="2826073" y="3250265"/>
            <a:ext cx="787400" cy="276999"/>
          </a:xfrm>
          <a:prstGeom prst="rect">
            <a:avLst/>
          </a:prstGeom>
          <a:noFill/>
        </p:spPr>
        <p:txBody>
          <a:bodyPr wrap="square" rtlCol="0">
            <a:spAutoFit/>
          </a:bodyPr>
          <a:lstStyle/>
          <a:p>
            <a:r>
              <a:rPr lang="en-GB" sz="1200" b="1"/>
              <a:t>or</a:t>
            </a:r>
          </a:p>
        </p:txBody>
      </p:sp>
      <p:sp>
        <p:nvSpPr>
          <p:cNvPr id="4" name="TextBox 3">
            <a:extLst>
              <a:ext uri="{FF2B5EF4-FFF2-40B4-BE49-F238E27FC236}">
                <a16:creationId xmlns:a16="http://schemas.microsoft.com/office/drawing/2014/main" id="{B98CC363-6DC4-94B4-6844-EB314388B802}"/>
              </a:ext>
            </a:extLst>
          </p:cNvPr>
          <p:cNvSpPr txBox="1"/>
          <p:nvPr/>
        </p:nvSpPr>
        <p:spPr>
          <a:xfrm>
            <a:off x="6949440" y="6125027"/>
            <a:ext cx="454732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i="1">
                <a:latin typeface="Figtree Medium"/>
              </a:rPr>
              <a:t>Please note this slide is assessing address hints in isolation and does not take into account MPxN hints which may also be provided. </a:t>
            </a:r>
          </a:p>
        </p:txBody>
      </p:sp>
    </p:spTree>
    <p:extLst>
      <p:ext uri="{BB962C8B-B14F-4D97-AF65-F5344CB8AC3E}">
        <p14:creationId xmlns:p14="http://schemas.microsoft.com/office/powerpoint/2010/main" val="37590630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8B500-71CB-8D2B-C4FB-43A0A0B219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613DC0-A2C2-9164-C169-A4A1B27BEA80}"/>
              </a:ext>
            </a:extLst>
          </p:cNvPr>
          <p:cNvSpPr>
            <a:spLocks noGrp="1"/>
          </p:cNvSpPr>
          <p:nvPr>
            <p:ph type="title"/>
          </p:nvPr>
        </p:nvSpPr>
        <p:spPr>
          <a:xfrm>
            <a:off x="591144" y="-344360"/>
            <a:ext cx="11245256" cy="1061005"/>
          </a:xfrm>
        </p:spPr>
        <p:txBody>
          <a:bodyPr/>
          <a:lstStyle/>
          <a:p>
            <a:r>
              <a:rPr lang="en-GB" sz="3200">
                <a:latin typeface="Figtree"/>
              </a:rPr>
              <a:t>How will address hints work? </a:t>
            </a:r>
            <a:endParaRPr lang="en-GB" sz="3200"/>
          </a:p>
        </p:txBody>
      </p:sp>
      <p:sp>
        <p:nvSpPr>
          <p:cNvPr id="77" name="Rectangle: Rounded Corners 76">
            <a:extLst>
              <a:ext uri="{FF2B5EF4-FFF2-40B4-BE49-F238E27FC236}">
                <a16:creationId xmlns:a16="http://schemas.microsoft.com/office/drawing/2014/main" id="{053DF67C-5895-A51D-BB5D-E01C489AA0D8}"/>
              </a:ext>
            </a:extLst>
          </p:cNvPr>
          <p:cNvSpPr>
            <a:spLocks/>
          </p:cNvSpPr>
          <p:nvPr/>
        </p:nvSpPr>
        <p:spPr>
          <a:xfrm>
            <a:off x="1501137" y="4405480"/>
            <a:ext cx="9918553" cy="1791207"/>
          </a:xfrm>
          <a:prstGeom prst="roundRect">
            <a:avLst>
              <a:gd name="adj" fmla="val 1094"/>
            </a:avLst>
          </a:prstGeom>
          <a:solidFill>
            <a:srgbClr val="FFFFFF">
              <a:lumMod val="85000"/>
            </a:srgbClr>
          </a:solidFill>
          <a:ln w="12700" cap="flat" cmpd="sng" algn="ctr">
            <a:solidFill>
              <a:srgbClr val="4D38F5">
                <a:lumMod val="60000"/>
                <a:lumOff val="40000"/>
              </a:srgbClr>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50" b="0" i="0" u="none" strike="noStrike" kern="1200" cap="none" spc="0" normalizeH="0" baseline="0" noProof="0">
              <a:ln>
                <a:noFill/>
              </a:ln>
              <a:solidFill>
                <a:prstClr val="white"/>
              </a:solidFill>
              <a:effectLst/>
              <a:uLnTx/>
              <a:uFillTx/>
              <a:latin typeface="Figtree" panose="020B0604020202020204"/>
            </a:endParaRPr>
          </a:p>
        </p:txBody>
      </p:sp>
      <p:sp>
        <p:nvSpPr>
          <p:cNvPr id="78" name="Rectangle: Rounded Corners 77">
            <a:extLst>
              <a:ext uri="{FF2B5EF4-FFF2-40B4-BE49-F238E27FC236}">
                <a16:creationId xmlns:a16="http://schemas.microsoft.com/office/drawing/2014/main" id="{6A0C1702-C862-A77B-039C-BEC2CD21EF1D}"/>
              </a:ext>
            </a:extLst>
          </p:cNvPr>
          <p:cNvSpPr/>
          <p:nvPr/>
        </p:nvSpPr>
        <p:spPr>
          <a:xfrm>
            <a:off x="2010315" y="4594222"/>
            <a:ext cx="9314154" cy="1575502"/>
          </a:xfrm>
          <a:prstGeom prst="roundRect">
            <a:avLst>
              <a:gd name="adj" fmla="val 1412"/>
            </a:avLst>
          </a:prstGeom>
          <a:solidFill>
            <a:srgbClr val="FFFFFF"/>
          </a:solidFill>
          <a:ln w="12700" cap="flat" cmpd="sng" algn="ctr">
            <a:solidFill>
              <a:srgbClr val="4D38F5"/>
            </a:solidFill>
            <a:prstDash val="solid"/>
            <a:miter lim="800000"/>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50" b="0" i="0" u="none" strike="noStrike" kern="1200" cap="none" spc="0" normalizeH="0" baseline="0" noProof="0">
              <a:ln>
                <a:noFill/>
              </a:ln>
              <a:solidFill>
                <a:prstClr val="white"/>
              </a:solidFill>
              <a:effectLst/>
              <a:uLnTx/>
              <a:uFillTx/>
              <a:latin typeface="Figtree" panose="020B0604020202020204"/>
            </a:endParaRPr>
          </a:p>
        </p:txBody>
      </p:sp>
      <p:sp>
        <p:nvSpPr>
          <p:cNvPr id="79" name="Rectangle: Rounded Corners 78">
            <a:extLst>
              <a:ext uri="{FF2B5EF4-FFF2-40B4-BE49-F238E27FC236}">
                <a16:creationId xmlns:a16="http://schemas.microsoft.com/office/drawing/2014/main" id="{CCC2E441-2A68-F2B4-E273-CC645BC30301}"/>
              </a:ext>
            </a:extLst>
          </p:cNvPr>
          <p:cNvSpPr>
            <a:spLocks/>
          </p:cNvSpPr>
          <p:nvPr/>
        </p:nvSpPr>
        <p:spPr>
          <a:xfrm>
            <a:off x="3665220" y="4936614"/>
            <a:ext cx="7612380" cy="1033953"/>
          </a:xfrm>
          <a:prstGeom prst="roundRect">
            <a:avLst>
              <a:gd name="adj" fmla="val 2080"/>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36000" rtlCol="0" anchor="b"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50" b="1" i="0" u="none" strike="noStrike" kern="1200" cap="none" spc="0" normalizeH="0" baseline="0" noProof="0">
                <a:ln>
                  <a:noFill/>
                </a:ln>
                <a:solidFill>
                  <a:srgbClr val="4D38F5"/>
                </a:solidFill>
                <a:effectLst/>
                <a:uLnTx/>
                <a:uFillTx/>
                <a:latin typeface="Figtree" panose="020B0604020202020204"/>
              </a:rPr>
              <a:t>CONSUMER CONSENT SOLUTION</a:t>
            </a:r>
          </a:p>
        </p:txBody>
      </p:sp>
      <p:sp>
        <p:nvSpPr>
          <p:cNvPr id="82" name="Rectangle 81">
            <a:extLst>
              <a:ext uri="{FF2B5EF4-FFF2-40B4-BE49-F238E27FC236}">
                <a16:creationId xmlns:a16="http://schemas.microsoft.com/office/drawing/2014/main" id="{97D89C15-7D7A-7105-A5C6-B001D69C1D41}"/>
              </a:ext>
            </a:extLst>
          </p:cNvPr>
          <p:cNvSpPr/>
          <p:nvPr/>
        </p:nvSpPr>
        <p:spPr>
          <a:xfrm>
            <a:off x="4675833" y="3468225"/>
            <a:ext cx="45719" cy="9433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a:ln>
                <a:noFill/>
              </a:ln>
              <a:solidFill>
                <a:srgbClr val="FFFFFF"/>
              </a:solidFill>
              <a:effectLst/>
              <a:uLnTx/>
              <a:uFillTx/>
              <a:latin typeface="Figtree" panose="020B0604020202020204"/>
            </a:endParaRPr>
          </a:p>
        </p:txBody>
      </p:sp>
      <p:sp>
        <p:nvSpPr>
          <p:cNvPr id="83" name="Rectangle 82">
            <a:extLst>
              <a:ext uri="{FF2B5EF4-FFF2-40B4-BE49-F238E27FC236}">
                <a16:creationId xmlns:a16="http://schemas.microsoft.com/office/drawing/2014/main" id="{DAE24C0F-9E92-669B-10B8-69FBB871C756}"/>
              </a:ext>
            </a:extLst>
          </p:cNvPr>
          <p:cNvSpPr/>
          <p:nvPr/>
        </p:nvSpPr>
        <p:spPr>
          <a:xfrm>
            <a:off x="6456305" y="3468225"/>
            <a:ext cx="45719" cy="9433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a:ln>
                <a:noFill/>
              </a:ln>
              <a:solidFill>
                <a:srgbClr val="FFFFFF"/>
              </a:solidFill>
              <a:effectLst/>
              <a:uLnTx/>
              <a:uFillTx/>
              <a:latin typeface="Figtree" panose="020B0604020202020204"/>
            </a:endParaRPr>
          </a:p>
        </p:txBody>
      </p:sp>
      <p:sp>
        <p:nvSpPr>
          <p:cNvPr id="84" name="Rectangle 83">
            <a:extLst>
              <a:ext uri="{FF2B5EF4-FFF2-40B4-BE49-F238E27FC236}">
                <a16:creationId xmlns:a16="http://schemas.microsoft.com/office/drawing/2014/main" id="{136CBCC1-FD54-436D-B087-1740E5B253FC}"/>
              </a:ext>
            </a:extLst>
          </p:cNvPr>
          <p:cNvSpPr/>
          <p:nvPr/>
        </p:nvSpPr>
        <p:spPr>
          <a:xfrm>
            <a:off x="4485128" y="3453684"/>
            <a:ext cx="45719" cy="94332"/>
          </a:xfrm>
          <a:prstGeom prst="rect">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50" b="0" i="0" u="none" strike="noStrike" kern="0" cap="none" spc="0" normalizeH="0" baseline="0" noProof="0">
              <a:ln>
                <a:noFill/>
              </a:ln>
              <a:solidFill>
                <a:srgbClr val="FFFFFF"/>
              </a:solidFill>
              <a:effectLst/>
              <a:uLnTx/>
              <a:uFillTx/>
              <a:latin typeface="Figtree" panose="020B0604020202020204"/>
            </a:endParaRPr>
          </a:p>
        </p:txBody>
      </p:sp>
      <p:sp>
        <p:nvSpPr>
          <p:cNvPr id="85" name="Rectangle: Rounded Corners 84">
            <a:extLst>
              <a:ext uri="{FF2B5EF4-FFF2-40B4-BE49-F238E27FC236}">
                <a16:creationId xmlns:a16="http://schemas.microsoft.com/office/drawing/2014/main" id="{D54AE884-960A-70CF-F908-95B921EAF8D1}"/>
              </a:ext>
            </a:extLst>
          </p:cNvPr>
          <p:cNvSpPr/>
          <p:nvPr/>
        </p:nvSpPr>
        <p:spPr>
          <a:xfrm>
            <a:off x="2122404" y="5744044"/>
            <a:ext cx="1447541" cy="330878"/>
          </a:xfrm>
          <a:prstGeom prst="roundRect">
            <a:avLst>
              <a:gd name="adj" fmla="val 5023"/>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lIns="0" tIns="0" r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50" b="1" i="0" u="none" strike="noStrike" kern="1200" cap="none" spc="0" normalizeH="0" baseline="0" noProof="0">
                <a:ln>
                  <a:noFill/>
                </a:ln>
                <a:solidFill>
                  <a:srgbClr val="4D38F5"/>
                </a:solidFill>
                <a:effectLst/>
                <a:uLnTx/>
                <a:uFillTx/>
                <a:latin typeface="Figtree" panose="020B0604020202020204"/>
              </a:rPr>
              <a:t>ENQUIRY SERVICES</a:t>
            </a:r>
          </a:p>
        </p:txBody>
      </p:sp>
      <p:sp>
        <p:nvSpPr>
          <p:cNvPr id="87" name="Rectangle: Rounded Corners 86">
            <a:extLst>
              <a:ext uri="{FF2B5EF4-FFF2-40B4-BE49-F238E27FC236}">
                <a16:creationId xmlns:a16="http://schemas.microsoft.com/office/drawing/2014/main" id="{6C333ADC-8AB3-0AC3-1CE5-4C66B2EE04A9}"/>
              </a:ext>
            </a:extLst>
          </p:cNvPr>
          <p:cNvSpPr/>
          <p:nvPr/>
        </p:nvSpPr>
        <p:spPr>
          <a:xfrm>
            <a:off x="3843853" y="5132749"/>
            <a:ext cx="1582019" cy="343256"/>
          </a:xfrm>
          <a:prstGeom prst="roundRect">
            <a:avLst>
              <a:gd name="adj" fmla="val 5013"/>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50" b="1" i="0" u="none" strike="noStrike" kern="1200" cap="none" spc="0" normalizeH="0" baseline="0" noProof="0">
                <a:ln>
                  <a:noFill/>
                </a:ln>
                <a:solidFill>
                  <a:srgbClr val="201E2E"/>
                </a:solidFill>
                <a:effectLst/>
                <a:uLnTx/>
                <a:uFillTx/>
                <a:latin typeface="Figtree" panose="020B0604020202020204"/>
              </a:rPr>
              <a:t>Consumer Portal</a:t>
            </a:r>
          </a:p>
        </p:txBody>
      </p:sp>
      <p:pic>
        <p:nvPicPr>
          <p:cNvPr id="88" name="Picture 2" descr="Contact Us - Retail Energy Code Company">
            <a:extLst>
              <a:ext uri="{FF2B5EF4-FFF2-40B4-BE49-F238E27FC236}">
                <a16:creationId xmlns:a16="http://schemas.microsoft.com/office/drawing/2014/main" id="{5B880788-D66A-B16E-FF2A-089AE13B6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60676" y="6005739"/>
            <a:ext cx="716924" cy="138366"/>
          </a:xfrm>
          <a:prstGeom prst="rect">
            <a:avLst/>
          </a:prstGeom>
          <a:noFill/>
          <a:extLst>
            <a:ext uri="{909E8E84-426E-40DD-AFC4-6F175D3DCCD1}">
              <a14:hiddenFill xmlns:a14="http://schemas.microsoft.com/office/drawing/2010/main">
                <a:solidFill>
                  <a:srgbClr val="FFFFFF"/>
                </a:solidFill>
              </a14:hiddenFill>
            </a:ext>
          </a:extLst>
        </p:spPr>
      </p:pic>
      <p:sp>
        <p:nvSpPr>
          <p:cNvPr id="90" name="Rectangle: Rounded Corners 89">
            <a:extLst>
              <a:ext uri="{FF2B5EF4-FFF2-40B4-BE49-F238E27FC236}">
                <a16:creationId xmlns:a16="http://schemas.microsoft.com/office/drawing/2014/main" id="{9F2A4F90-6549-F643-758F-1602A81663FB}"/>
              </a:ext>
            </a:extLst>
          </p:cNvPr>
          <p:cNvSpPr/>
          <p:nvPr/>
        </p:nvSpPr>
        <p:spPr>
          <a:xfrm>
            <a:off x="1545153" y="4936614"/>
            <a:ext cx="2043007" cy="292550"/>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a:glow rad="63500">
              <a:srgbClr val="4D38F5">
                <a:satMod val="175000"/>
                <a:alpha val="40000"/>
              </a:srgbClr>
            </a:glow>
          </a:effectLst>
        </p:spPr>
        <p:txBody>
          <a:bodyPr tIns="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50" b="1" i="0" u="none" strike="noStrike" kern="1200" cap="none" spc="0" normalizeH="0" baseline="0" noProof="0">
                <a:ln>
                  <a:noFill/>
                </a:ln>
                <a:solidFill>
                  <a:srgbClr val="4D38F5"/>
                </a:solidFill>
                <a:effectLst/>
                <a:uLnTx/>
                <a:uFillTx/>
                <a:latin typeface="Figtree" panose="020B0604020202020204"/>
              </a:rPr>
              <a:t>IDV SERVICES</a:t>
            </a:r>
          </a:p>
        </p:txBody>
      </p:sp>
      <p:sp>
        <p:nvSpPr>
          <p:cNvPr id="96" name="Rectangle: Rounded Corners 95">
            <a:extLst>
              <a:ext uri="{FF2B5EF4-FFF2-40B4-BE49-F238E27FC236}">
                <a16:creationId xmlns:a16="http://schemas.microsoft.com/office/drawing/2014/main" id="{726485FD-4C1A-7B3E-8ABB-4AAC3F63CC57}"/>
              </a:ext>
            </a:extLst>
          </p:cNvPr>
          <p:cNvSpPr/>
          <p:nvPr/>
        </p:nvSpPr>
        <p:spPr>
          <a:xfrm>
            <a:off x="10063965" y="5138598"/>
            <a:ext cx="1138701" cy="352265"/>
          </a:xfrm>
          <a:prstGeom prst="roundRect">
            <a:avLst>
              <a:gd name="adj" fmla="val 6055"/>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50" b="1" i="0" u="none" strike="noStrike" kern="1200" cap="none" spc="0" normalizeH="0" baseline="0" noProof="0">
                <a:ln>
                  <a:noFill/>
                </a:ln>
                <a:solidFill>
                  <a:srgbClr val="201E2E"/>
                </a:solidFill>
                <a:effectLst/>
                <a:uLnTx/>
                <a:uFillTx/>
                <a:latin typeface="Figtree" panose="020B0604020202020204"/>
              </a:rPr>
              <a:t>Directory</a:t>
            </a:r>
          </a:p>
        </p:txBody>
      </p:sp>
      <p:sp>
        <p:nvSpPr>
          <p:cNvPr id="134" name="Rectangle: Rounded Corners 133">
            <a:extLst>
              <a:ext uri="{FF2B5EF4-FFF2-40B4-BE49-F238E27FC236}">
                <a16:creationId xmlns:a16="http://schemas.microsoft.com/office/drawing/2014/main" id="{D71D8657-9FFD-3EC6-5B40-74C22912D32B}"/>
              </a:ext>
            </a:extLst>
          </p:cNvPr>
          <p:cNvSpPr/>
          <p:nvPr/>
        </p:nvSpPr>
        <p:spPr>
          <a:xfrm>
            <a:off x="5556955" y="5132196"/>
            <a:ext cx="4350749" cy="533431"/>
          </a:xfrm>
          <a:prstGeom prst="roundRect">
            <a:avLst>
              <a:gd name="adj" fmla="val 3271"/>
            </a:avLst>
          </a:prstGeom>
          <a:solidFill>
            <a:srgbClr val="201E2E">
              <a:lumMod val="25000"/>
              <a:lumOff val="75000"/>
            </a:srgbClr>
          </a:solidFill>
          <a:ln w="12700" cap="flat" cmpd="sng" algn="ctr">
            <a:solidFill>
              <a:srgbClr val="4D38F5"/>
            </a:solidFill>
            <a:prstDash val="solid"/>
            <a:miter lim="800000"/>
          </a:ln>
          <a:effectLst/>
        </p:spPr>
        <p:txBody>
          <a:bodyPr lIns="36000" tIns="0" rIns="36000" bIns="0" rtlCol="0" anchor="ctr" anchorCtr="0"/>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950" b="1" i="0" u="none" strike="noStrike" kern="1200" cap="none" spc="0" normalizeH="0" baseline="0" noProof="0">
                <a:ln>
                  <a:noFill/>
                </a:ln>
                <a:solidFill>
                  <a:srgbClr val="201E2E"/>
                </a:solidFill>
                <a:effectLst/>
                <a:uLnTx/>
                <a:uFillTx/>
                <a:latin typeface="Figtree" panose="020B0604020202020204"/>
              </a:rPr>
              <a:t>Authorisation Server</a:t>
            </a:r>
          </a:p>
        </p:txBody>
      </p:sp>
      <p:sp>
        <p:nvSpPr>
          <p:cNvPr id="135" name="Rectangle: Rounded Corners 134">
            <a:extLst>
              <a:ext uri="{FF2B5EF4-FFF2-40B4-BE49-F238E27FC236}">
                <a16:creationId xmlns:a16="http://schemas.microsoft.com/office/drawing/2014/main" id="{C8D66A1B-E31B-2C8B-C197-E73B6AB194DE}"/>
              </a:ext>
            </a:extLst>
          </p:cNvPr>
          <p:cNvSpPr/>
          <p:nvPr/>
        </p:nvSpPr>
        <p:spPr>
          <a:xfrm>
            <a:off x="1895602" y="1547580"/>
            <a:ext cx="3530270" cy="960078"/>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Figtree" panose="020B0604020202020204"/>
                <a:ea typeface="Calibri"/>
                <a:cs typeface="Calibri"/>
                <a:sym typeface="Arial"/>
              </a:rPr>
              <a:t>Consumer</a:t>
            </a:r>
          </a:p>
        </p:txBody>
      </p:sp>
      <p:sp>
        <p:nvSpPr>
          <p:cNvPr id="136" name="Rectangle: Rounded Corners 135">
            <a:extLst>
              <a:ext uri="{FF2B5EF4-FFF2-40B4-BE49-F238E27FC236}">
                <a16:creationId xmlns:a16="http://schemas.microsoft.com/office/drawing/2014/main" id="{2F0DAA44-C2EB-BB8D-5BF1-B4B0D37C866A}"/>
              </a:ext>
            </a:extLst>
          </p:cNvPr>
          <p:cNvSpPr/>
          <p:nvPr/>
        </p:nvSpPr>
        <p:spPr>
          <a:xfrm>
            <a:off x="6217714" y="1514995"/>
            <a:ext cx="3689989" cy="1018326"/>
          </a:xfrm>
          <a:prstGeom prst="roundRect">
            <a:avLst>
              <a:gd name="adj" fmla="val 5013"/>
            </a:avLst>
          </a:prstGeom>
          <a:solidFill>
            <a:srgbClr val="4D38F5">
              <a:lumMod val="20000"/>
              <a:lumOff val="80000"/>
            </a:srgbClr>
          </a:solidFill>
          <a:ln w="12700" cap="flat" cmpd="sng" algn="ctr">
            <a:solidFill>
              <a:srgbClr val="021E5E"/>
            </a:solidFill>
            <a:prstDash val="solid"/>
            <a:miter lim="800000"/>
          </a:ln>
          <a:effectLst/>
        </p:spPr>
        <p:txBody>
          <a:bodyPr rtlCol="0" anchor="ctr"/>
          <a:lstStyle>
            <a:defPPr>
              <a:defRPr lang="pt-P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defRPr/>
            </a:pPr>
            <a:r>
              <a:rPr lang="en-GB" sz="1100" b="1">
                <a:solidFill>
                  <a:srgbClr val="4D38F5"/>
                </a:solidFill>
                <a:latin typeface="Figtree" panose="020B0604020202020204"/>
                <a:ea typeface="Calibri"/>
                <a:cs typeface="Calibri"/>
                <a:sym typeface="Arial"/>
              </a:rPr>
              <a:t>Authorised Third Party </a:t>
            </a:r>
          </a:p>
          <a:p>
            <a:pPr algn="ctr" defTabSz="914377">
              <a:defRPr/>
            </a:pPr>
            <a:r>
              <a:rPr lang="en-GB" sz="1100" b="1">
                <a:solidFill>
                  <a:srgbClr val="4D38F5"/>
                </a:solidFill>
                <a:latin typeface="Figtree" panose="020B0604020202020204"/>
                <a:ea typeface="Calibri"/>
                <a:cs typeface="Calibri"/>
                <a:sym typeface="Arial"/>
              </a:rPr>
              <a:t>(ATP</a:t>
            </a:r>
            <a:r>
              <a:rPr lang="en-GB" sz="950" b="1">
                <a:solidFill>
                  <a:srgbClr val="4D38F5"/>
                </a:solidFill>
                <a:latin typeface="Figtree" panose="020B0604020202020204"/>
                <a:ea typeface="Calibri"/>
                <a:cs typeface="Calibri"/>
                <a:sym typeface="Arial"/>
              </a:rPr>
              <a:t>)</a:t>
            </a:r>
          </a:p>
        </p:txBody>
      </p:sp>
      <p:cxnSp>
        <p:nvCxnSpPr>
          <p:cNvPr id="139" name="Straight Arrow Connector 138">
            <a:extLst>
              <a:ext uri="{FF2B5EF4-FFF2-40B4-BE49-F238E27FC236}">
                <a16:creationId xmlns:a16="http://schemas.microsoft.com/office/drawing/2014/main" id="{9E90D37B-9551-2248-ADD4-126A830C6F79}"/>
              </a:ext>
            </a:extLst>
          </p:cNvPr>
          <p:cNvCxnSpPr>
            <a:cxnSpLocks/>
            <a:stCxn id="135" idx="3"/>
            <a:endCxn id="136" idx="1"/>
          </p:cNvCxnSpPr>
          <p:nvPr/>
        </p:nvCxnSpPr>
        <p:spPr>
          <a:xfrm flipV="1">
            <a:off x="5425872" y="2024158"/>
            <a:ext cx="791842" cy="346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40" name="TextBox 139">
            <a:extLst>
              <a:ext uri="{FF2B5EF4-FFF2-40B4-BE49-F238E27FC236}">
                <a16:creationId xmlns:a16="http://schemas.microsoft.com/office/drawing/2014/main" id="{5EF86BD0-AC8E-0D84-3F4C-035B9C643AFF}"/>
              </a:ext>
            </a:extLst>
          </p:cNvPr>
          <p:cNvSpPr txBox="1"/>
          <p:nvPr/>
        </p:nvSpPr>
        <p:spPr>
          <a:xfrm>
            <a:off x="5048765" y="1675935"/>
            <a:ext cx="1356840" cy="238527"/>
          </a:xfrm>
          <a:prstGeom prst="rect">
            <a:avLst/>
          </a:prstGeom>
          <a:noFill/>
          <a:ln>
            <a:solidFill>
              <a:schemeClr val="bg1">
                <a:lumMod val="85000"/>
              </a:schemeClr>
            </a:solidFill>
          </a:ln>
        </p:spPr>
        <p:txBody>
          <a:bodyPr wrap="square" rtlCol="0">
            <a:spAutoFit/>
          </a:bodyPr>
          <a:lstStyle/>
          <a:p>
            <a:pPr algn="ctr"/>
            <a:r>
              <a:rPr lang="en-GB" sz="950">
                <a:latin typeface="Figtree" panose="020B0604020202020204"/>
              </a:rPr>
              <a:t>1, Example St, ABC D12</a:t>
            </a:r>
          </a:p>
        </p:txBody>
      </p:sp>
      <p:cxnSp>
        <p:nvCxnSpPr>
          <p:cNvPr id="142" name="Straight Arrow Connector 141">
            <a:extLst>
              <a:ext uri="{FF2B5EF4-FFF2-40B4-BE49-F238E27FC236}">
                <a16:creationId xmlns:a16="http://schemas.microsoft.com/office/drawing/2014/main" id="{9E9E9AB3-46C8-AA09-C851-008ECD0DCF2E}"/>
              </a:ext>
            </a:extLst>
          </p:cNvPr>
          <p:cNvCxnSpPr>
            <a:cxnSpLocks/>
          </p:cNvCxnSpPr>
          <p:nvPr/>
        </p:nvCxnSpPr>
        <p:spPr>
          <a:xfrm>
            <a:off x="7022408" y="2533321"/>
            <a:ext cx="0" cy="25988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D8D66EE1-B2E4-0A40-8A68-8459DE7EB866}"/>
              </a:ext>
            </a:extLst>
          </p:cNvPr>
          <p:cNvCxnSpPr>
            <a:cxnSpLocks/>
          </p:cNvCxnSpPr>
          <p:nvPr/>
        </p:nvCxnSpPr>
        <p:spPr>
          <a:xfrm flipH="1" flipV="1">
            <a:off x="5263409" y="2514670"/>
            <a:ext cx="1238615" cy="25956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9159F858-C7E9-4261-DF32-F0310E7529EB}"/>
              </a:ext>
            </a:extLst>
          </p:cNvPr>
          <p:cNvCxnSpPr>
            <a:cxnSpLocks/>
          </p:cNvCxnSpPr>
          <p:nvPr/>
        </p:nvCxnSpPr>
        <p:spPr>
          <a:xfrm>
            <a:off x="2998031" y="2498185"/>
            <a:ext cx="974126" cy="262509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54E7A9C1-796D-F419-64E5-1F3E2B52F53C}"/>
              </a:ext>
            </a:extLst>
          </p:cNvPr>
          <p:cNvSpPr/>
          <p:nvPr/>
        </p:nvSpPr>
        <p:spPr>
          <a:xfrm>
            <a:off x="7111275" y="2542976"/>
            <a:ext cx="1344353" cy="79178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ATP sends Push Authorisation Request, providing consent &amp; data schema plus</a:t>
            </a:r>
          </a:p>
          <a:p>
            <a:pPr algn="ctr"/>
            <a:r>
              <a:rPr lang="en-GB" sz="950">
                <a:latin typeface="Figtree" panose="020B0604020202020204"/>
              </a:rPr>
              <a:t> address hint </a:t>
            </a:r>
          </a:p>
        </p:txBody>
      </p:sp>
      <p:sp>
        <p:nvSpPr>
          <p:cNvPr id="18" name="TextBox 17">
            <a:extLst>
              <a:ext uri="{FF2B5EF4-FFF2-40B4-BE49-F238E27FC236}">
                <a16:creationId xmlns:a16="http://schemas.microsoft.com/office/drawing/2014/main" id="{EEBDDB85-184A-DD6B-6862-56F0664370B2}"/>
              </a:ext>
            </a:extLst>
          </p:cNvPr>
          <p:cNvSpPr txBox="1"/>
          <p:nvPr/>
        </p:nvSpPr>
        <p:spPr>
          <a:xfrm>
            <a:off x="7114744" y="3363550"/>
            <a:ext cx="1356840" cy="238527"/>
          </a:xfrm>
          <a:prstGeom prst="rect">
            <a:avLst/>
          </a:prstGeom>
          <a:noFill/>
          <a:ln>
            <a:solidFill>
              <a:schemeClr val="bg1">
                <a:lumMod val="85000"/>
              </a:schemeClr>
            </a:solidFill>
          </a:ln>
        </p:spPr>
        <p:txBody>
          <a:bodyPr wrap="square" rtlCol="0">
            <a:spAutoFit/>
          </a:bodyPr>
          <a:lstStyle/>
          <a:p>
            <a:pPr algn="ctr"/>
            <a:r>
              <a:rPr lang="en-GB" sz="950">
                <a:latin typeface="Figtree" panose="020B0604020202020204"/>
              </a:rPr>
              <a:t>1, Example St, ABC D12</a:t>
            </a:r>
          </a:p>
        </p:txBody>
      </p:sp>
      <p:sp>
        <p:nvSpPr>
          <p:cNvPr id="19" name="Rectangle 18">
            <a:extLst>
              <a:ext uri="{FF2B5EF4-FFF2-40B4-BE49-F238E27FC236}">
                <a16:creationId xmlns:a16="http://schemas.microsoft.com/office/drawing/2014/main" id="{382AAFD3-543A-DC3D-8BFF-7BAF018AFB17}"/>
              </a:ext>
            </a:extLst>
          </p:cNvPr>
          <p:cNvSpPr/>
          <p:nvPr/>
        </p:nvSpPr>
        <p:spPr>
          <a:xfrm>
            <a:off x="5366475" y="4668333"/>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Consumer is redirected told to login</a:t>
            </a:r>
          </a:p>
        </p:txBody>
      </p:sp>
      <p:sp>
        <p:nvSpPr>
          <p:cNvPr id="21" name="Rectangle 20">
            <a:extLst>
              <a:ext uri="{FF2B5EF4-FFF2-40B4-BE49-F238E27FC236}">
                <a16:creationId xmlns:a16="http://schemas.microsoft.com/office/drawing/2014/main" id="{CBD8220D-D36B-7486-7533-679CC6A7D925}"/>
              </a:ext>
            </a:extLst>
          </p:cNvPr>
          <p:cNvSpPr/>
          <p:nvPr/>
        </p:nvSpPr>
        <p:spPr>
          <a:xfrm>
            <a:off x="2122404" y="2698643"/>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Consumer logins in</a:t>
            </a:r>
          </a:p>
        </p:txBody>
      </p:sp>
      <p:cxnSp>
        <p:nvCxnSpPr>
          <p:cNvPr id="26" name="Straight Arrow Connector 25">
            <a:extLst>
              <a:ext uri="{FF2B5EF4-FFF2-40B4-BE49-F238E27FC236}">
                <a16:creationId xmlns:a16="http://schemas.microsoft.com/office/drawing/2014/main" id="{120C975A-FDFD-4AA9-E62B-74159DB2FD57}"/>
              </a:ext>
            </a:extLst>
          </p:cNvPr>
          <p:cNvCxnSpPr/>
          <p:nvPr/>
        </p:nvCxnSpPr>
        <p:spPr>
          <a:xfrm flipV="1">
            <a:off x="8800724" y="2533321"/>
            <a:ext cx="0" cy="2605277"/>
          </a:xfrm>
          <a:prstGeom prst="straightConnector1">
            <a:avLst/>
          </a:prstGeom>
          <a:ln>
            <a:headEnd type="triangl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27" name="Rectangle 26">
            <a:extLst>
              <a:ext uri="{FF2B5EF4-FFF2-40B4-BE49-F238E27FC236}">
                <a16:creationId xmlns:a16="http://schemas.microsoft.com/office/drawing/2014/main" id="{796548E5-F010-F7E7-F69A-FCF92BDA2554}"/>
              </a:ext>
            </a:extLst>
          </p:cNvPr>
          <p:cNvSpPr/>
          <p:nvPr/>
        </p:nvSpPr>
        <p:spPr>
          <a:xfrm>
            <a:off x="8859956" y="3667979"/>
            <a:ext cx="1344353" cy="499249"/>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Token exchange occurs with a validated address only</a:t>
            </a:r>
          </a:p>
        </p:txBody>
      </p:sp>
      <p:sp>
        <p:nvSpPr>
          <p:cNvPr id="28" name="TextBox 27">
            <a:extLst>
              <a:ext uri="{FF2B5EF4-FFF2-40B4-BE49-F238E27FC236}">
                <a16:creationId xmlns:a16="http://schemas.microsoft.com/office/drawing/2014/main" id="{B216496F-413E-96D1-82C2-8025CC3B7DD7}"/>
              </a:ext>
            </a:extLst>
          </p:cNvPr>
          <p:cNvSpPr txBox="1"/>
          <p:nvPr/>
        </p:nvSpPr>
        <p:spPr>
          <a:xfrm>
            <a:off x="8842269" y="4169874"/>
            <a:ext cx="1356840" cy="238527"/>
          </a:xfrm>
          <a:prstGeom prst="rect">
            <a:avLst/>
          </a:prstGeom>
          <a:noFill/>
          <a:ln>
            <a:solidFill>
              <a:schemeClr val="bg1">
                <a:lumMod val="85000"/>
              </a:schemeClr>
            </a:solidFill>
          </a:ln>
        </p:spPr>
        <p:txBody>
          <a:bodyPr wrap="square" rtlCol="0">
            <a:spAutoFit/>
          </a:bodyPr>
          <a:lstStyle/>
          <a:p>
            <a:pPr algn="ctr"/>
            <a:r>
              <a:rPr lang="en-GB" sz="950">
                <a:latin typeface="Figtree" panose="020B0604020202020204"/>
              </a:rPr>
              <a:t>1, Example St, ABC D12</a:t>
            </a:r>
          </a:p>
        </p:txBody>
      </p:sp>
      <p:sp>
        <p:nvSpPr>
          <p:cNvPr id="29" name="Rectangle 28">
            <a:extLst>
              <a:ext uri="{FF2B5EF4-FFF2-40B4-BE49-F238E27FC236}">
                <a16:creationId xmlns:a16="http://schemas.microsoft.com/office/drawing/2014/main" id="{E5DBED1E-7CFA-D67B-20E6-DCBC9032E60D}"/>
              </a:ext>
            </a:extLst>
          </p:cNvPr>
          <p:cNvSpPr/>
          <p:nvPr/>
        </p:nvSpPr>
        <p:spPr>
          <a:xfrm>
            <a:off x="7099468" y="3623168"/>
            <a:ext cx="1356839" cy="666114"/>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ATP will specify if they need an </a:t>
            </a:r>
            <a:r>
              <a:rPr lang="en-GB" sz="950" err="1">
                <a:latin typeface="Figtree" panose="020B0604020202020204"/>
              </a:rPr>
              <a:t>exact_match</a:t>
            </a:r>
            <a:r>
              <a:rPr lang="en-GB" sz="950">
                <a:latin typeface="Figtree" panose="020B0604020202020204"/>
              </a:rPr>
              <a:t> and if they want an </a:t>
            </a:r>
            <a:r>
              <a:rPr lang="en-GB" sz="950" err="1">
                <a:latin typeface="Figtree" panose="020B0604020202020204"/>
              </a:rPr>
              <a:t>ID_token</a:t>
            </a:r>
            <a:endParaRPr lang="en-GB" sz="950">
              <a:latin typeface="Figtree" panose="020B0604020202020204"/>
            </a:endParaRPr>
          </a:p>
        </p:txBody>
      </p:sp>
      <p:sp>
        <p:nvSpPr>
          <p:cNvPr id="30" name="Rectangle 29">
            <a:extLst>
              <a:ext uri="{FF2B5EF4-FFF2-40B4-BE49-F238E27FC236}">
                <a16:creationId xmlns:a16="http://schemas.microsoft.com/office/drawing/2014/main" id="{CF5E0ECB-7A87-5D25-3885-F64AD1BD66E0}"/>
              </a:ext>
            </a:extLst>
          </p:cNvPr>
          <p:cNvSpPr/>
          <p:nvPr/>
        </p:nvSpPr>
        <p:spPr>
          <a:xfrm>
            <a:off x="8842270" y="4398468"/>
            <a:ext cx="1356839" cy="458885"/>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CCS returns an </a:t>
            </a:r>
            <a:r>
              <a:rPr lang="en-GB" sz="950" err="1">
                <a:latin typeface="Figtree" panose="020B0604020202020204"/>
              </a:rPr>
              <a:t>ID_token</a:t>
            </a:r>
            <a:r>
              <a:rPr lang="en-GB" sz="950">
                <a:latin typeface="Figtree" panose="020B0604020202020204"/>
              </a:rPr>
              <a:t> if requested</a:t>
            </a:r>
          </a:p>
        </p:txBody>
      </p:sp>
      <p:grpSp>
        <p:nvGrpSpPr>
          <p:cNvPr id="69" name="Group 68">
            <a:extLst>
              <a:ext uri="{FF2B5EF4-FFF2-40B4-BE49-F238E27FC236}">
                <a16:creationId xmlns:a16="http://schemas.microsoft.com/office/drawing/2014/main" id="{6099EBAE-F0A5-D535-1271-47D7ED9352B3}"/>
              </a:ext>
            </a:extLst>
          </p:cNvPr>
          <p:cNvGrpSpPr/>
          <p:nvPr/>
        </p:nvGrpSpPr>
        <p:grpSpPr>
          <a:xfrm>
            <a:off x="18175103" y="3444837"/>
            <a:ext cx="246449" cy="276999"/>
            <a:chOff x="2831225" y="-251927"/>
            <a:chExt cx="235005" cy="310483"/>
          </a:xfrm>
        </p:grpSpPr>
        <p:sp>
          <p:nvSpPr>
            <p:cNvPr id="70" name="Oval 69">
              <a:extLst>
                <a:ext uri="{FF2B5EF4-FFF2-40B4-BE49-F238E27FC236}">
                  <a16:creationId xmlns:a16="http://schemas.microsoft.com/office/drawing/2014/main" id="{1D6C6365-6D10-65CF-A047-6A454F50F8A3}"/>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1" name="Rectangle 70">
              <a:extLst>
                <a:ext uri="{FF2B5EF4-FFF2-40B4-BE49-F238E27FC236}">
                  <a16:creationId xmlns:a16="http://schemas.microsoft.com/office/drawing/2014/main" id="{666C142E-6341-CB29-874A-6C5667963160}"/>
                </a:ext>
              </a:extLst>
            </p:cNvPr>
            <p:cNvSpPr/>
            <p:nvPr/>
          </p:nvSpPr>
          <p:spPr>
            <a:xfrm>
              <a:off x="2847764"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2</a:t>
              </a:r>
            </a:p>
          </p:txBody>
        </p:sp>
      </p:grpSp>
      <p:grpSp>
        <p:nvGrpSpPr>
          <p:cNvPr id="75" name="Group 74">
            <a:extLst>
              <a:ext uri="{FF2B5EF4-FFF2-40B4-BE49-F238E27FC236}">
                <a16:creationId xmlns:a16="http://schemas.microsoft.com/office/drawing/2014/main" id="{E23BAD75-27A3-2148-F4AE-D910F17CA32D}"/>
              </a:ext>
            </a:extLst>
          </p:cNvPr>
          <p:cNvGrpSpPr/>
          <p:nvPr/>
        </p:nvGrpSpPr>
        <p:grpSpPr>
          <a:xfrm>
            <a:off x="19807546" y="4256073"/>
            <a:ext cx="416009" cy="276999"/>
            <a:chOff x="2757472" y="-251927"/>
            <a:chExt cx="396691" cy="310483"/>
          </a:xfrm>
        </p:grpSpPr>
        <p:sp>
          <p:nvSpPr>
            <p:cNvPr id="80" name="Oval 79">
              <a:extLst>
                <a:ext uri="{FF2B5EF4-FFF2-40B4-BE49-F238E27FC236}">
                  <a16:creationId xmlns:a16="http://schemas.microsoft.com/office/drawing/2014/main" id="{76D6CF97-4C27-91D4-FAAA-7D0F0D540439}"/>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1" name="Rectangle 80">
              <a:extLst>
                <a:ext uri="{FF2B5EF4-FFF2-40B4-BE49-F238E27FC236}">
                  <a16:creationId xmlns:a16="http://schemas.microsoft.com/office/drawing/2014/main" id="{3D82A775-BCB1-A0B3-3595-AE001ED519D9}"/>
                </a:ext>
              </a:extLst>
            </p:cNvPr>
            <p:cNvSpPr/>
            <p:nvPr/>
          </p:nvSpPr>
          <p:spPr>
            <a:xfrm>
              <a:off x="2757472" y="-251927"/>
              <a:ext cx="396691"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3</a:t>
              </a:r>
            </a:p>
          </p:txBody>
        </p:sp>
      </p:grpSp>
      <p:grpSp>
        <p:nvGrpSpPr>
          <p:cNvPr id="98" name="Group 97">
            <a:extLst>
              <a:ext uri="{FF2B5EF4-FFF2-40B4-BE49-F238E27FC236}">
                <a16:creationId xmlns:a16="http://schemas.microsoft.com/office/drawing/2014/main" id="{85D5F7A5-0C54-6E42-1549-1689E63402B6}"/>
              </a:ext>
            </a:extLst>
          </p:cNvPr>
          <p:cNvGrpSpPr/>
          <p:nvPr/>
        </p:nvGrpSpPr>
        <p:grpSpPr>
          <a:xfrm>
            <a:off x="7033939" y="2421126"/>
            <a:ext cx="403860" cy="277453"/>
            <a:chOff x="11548344" y="365516"/>
            <a:chExt cx="403860" cy="277453"/>
          </a:xfrm>
        </p:grpSpPr>
        <p:sp>
          <p:nvSpPr>
            <p:cNvPr id="99" name="Oval 98">
              <a:extLst>
                <a:ext uri="{FF2B5EF4-FFF2-40B4-BE49-F238E27FC236}">
                  <a16:creationId xmlns:a16="http://schemas.microsoft.com/office/drawing/2014/main" id="{85BED3D3-22E3-F5DF-6831-A9D9B3DF767C}"/>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50">
                <a:latin typeface="Figtree" panose="020B0604020202020204"/>
              </a:endParaRPr>
            </a:p>
          </p:txBody>
        </p:sp>
        <p:sp>
          <p:nvSpPr>
            <p:cNvPr id="100" name="TextBox 99">
              <a:extLst>
                <a:ext uri="{FF2B5EF4-FFF2-40B4-BE49-F238E27FC236}">
                  <a16:creationId xmlns:a16="http://schemas.microsoft.com/office/drawing/2014/main" id="{D7C2E36E-0587-C90E-393F-023DBBCA8DA7}"/>
                </a:ext>
              </a:extLst>
            </p:cNvPr>
            <p:cNvSpPr txBox="1"/>
            <p:nvPr/>
          </p:nvSpPr>
          <p:spPr>
            <a:xfrm>
              <a:off x="11548344" y="365516"/>
              <a:ext cx="403860" cy="238527"/>
            </a:xfrm>
            <a:prstGeom prst="rect">
              <a:avLst/>
            </a:prstGeom>
            <a:noFill/>
          </p:spPr>
          <p:txBody>
            <a:bodyPr wrap="square" rtlCol="0">
              <a:spAutoFit/>
            </a:bodyPr>
            <a:lstStyle/>
            <a:p>
              <a:r>
                <a:rPr lang="en-GB" sz="950">
                  <a:solidFill>
                    <a:schemeClr val="bg1"/>
                  </a:solidFill>
                  <a:latin typeface="Figtree" panose="020B0604020202020204"/>
                </a:rPr>
                <a:t>2</a:t>
              </a:r>
            </a:p>
          </p:txBody>
        </p:sp>
      </p:grpSp>
      <p:grpSp>
        <p:nvGrpSpPr>
          <p:cNvPr id="101" name="Group 100">
            <a:extLst>
              <a:ext uri="{FF2B5EF4-FFF2-40B4-BE49-F238E27FC236}">
                <a16:creationId xmlns:a16="http://schemas.microsoft.com/office/drawing/2014/main" id="{8474B47A-DF41-7FC6-0856-A7E7EAC56A94}"/>
              </a:ext>
            </a:extLst>
          </p:cNvPr>
          <p:cNvGrpSpPr/>
          <p:nvPr/>
        </p:nvGrpSpPr>
        <p:grpSpPr>
          <a:xfrm>
            <a:off x="5303668" y="4498497"/>
            <a:ext cx="403860" cy="277453"/>
            <a:chOff x="11548344" y="365516"/>
            <a:chExt cx="403860" cy="277453"/>
          </a:xfrm>
        </p:grpSpPr>
        <p:sp>
          <p:nvSpPr>
            <p:cNvPr id="102" name="Oval 101">
              <a:extLst>
                <a:ext uri="{FF2B5EF4-FFF2-40B4-BE49-F238E27FC236}">
                  <a16:creationId xmlns:a16="http://schemas.microsoft.com/office/drawing/2014/main" id="{AB5A47ED-8609-F99B-24BE-372F368C80C1}"/>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50">
                <a:latin typeface="Figtree" panose="020B0604020202020204"/>
              </a:endParaRPr>
            </a:p>
          </p:txBody>
        </p:sp>
        <p:sp>
          <p:nvSpPr>
            <p:cNvPr id="103" name="TextBox 102">
              <a:extLst>
                <a:ext uri="{FF2B5EF4-FFF2-40B4-BE49-F238E27FC236}">
                  <a16:creationId xmlns:a16="http://schemas.microsoft.com/office/drawing/2014/main" id="{C00BAD39-80A7-5EE2-5E0B-4A7CC3156A88}"/>
                </a:ext>
              </a:extLst>
            </p:cNvPr>
            <p:cNvSpPr txBox="1"/>
            <p:nvPr/>
          </p:nvSpPr>
          <p:spPr>
            <a:xfrm>
              <a:off x="11548344" y="365516"/>
              <a:ext cx="403860" cy="238527"/>
            </a:xfrm>
            <a:prstGeom prst="rect">
              <a:avLst/>
            </a:prstGeom>
            <a:noFill/>
          </p:spPr>
          <p:txBody>
            <a:bodyPr wrap="square" rtlCol="0">
              <a:spAutoFit/>
            </a:bodyPr>
            <a:lstStyle/>
            <a:p>
              <a:r>
                <a:rPr lang="en-GB" sz="950">
                  <a:solidFill>
                    <a:schemeClr val="bg1"/>
                  </a:solidFill>
                  <a:latin typeface="Figtree" panose="020B0604020202020204"/>
                </a:rPr>
                <a:t>3</a:t>
              </a:r>
            </a:p>
          </p:txBody>
        </p:sp>
      </p:grpSp>
      <p:grpSp>
        <p:nvGrpSpPr>
          <p:cNvPr id="104" name="Group 103">
            <a:extLst>
              <a:ext uri="{FF2B5EF4-FFF2-40B4-BE49-F238E27FC236}">
                <a16:creationId xmlns:a16="http://schemas.microsoft.com/office/drawing/2014/main" id="{F4808F66-861A-E100-F6F2-27E3D28432A7}"/>
              </a:ext>
            </a:extLst>
          </p:cNvPr>
          <p:cNvGrpSpPr/>
          <p:nvPr/>
        </p:nvGrpSpPr>
        <p:grpSpPr>
          <a:xfrm>
            <a:off x="1993980" y="2517791"/>
            <a:ext cx="403860" cy="277453"/>
            <a:chOff x="11548344" y="365516"/>
            <a:chExt cx="403860" cy="277453"/>
          </a:xfrm>
        </p:grpSpPr>
        <p:sp>
          <p:nvSpPr>
            <p:cNvPr id="105" name="Oval 104">
              <a:extLst>
                <a:ext uri="{FF2B5EF4-FFF2-40B4-BE49-F238E27FC236}">
                  <a16:creationId xmlns:a16="http://schemas.microsoft.com/office/drawing/2014/main" id="{7180E12E-3840-221D-6F1B-BBFEE38297DD}"/>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50">
                <a:latin typeface="Figtree" panose="020B0604020202020204"/>
              </a:endParaRPr>
            </a:p>
          </p:txBody>
        </p:sp>
        <p:sp>
          <p:nvSpPr>
            <p:cNvPr id="106" name="TextBox 105">
              <a:extLst>
                <a:ext uri="{FF2B5EF4-FFF2-40B4-BE49-F238E27FC236}">
                  <a16:creationId xmlns:a16="http://schemas.microsoft.com/office/drawing/2014/main" id="{CE009170-3520-7670-4EB8-0B6D90C44669}"/>
                </a:ext>
              </a:extLst>
            </p:cNvPr>
            <p:cNvSpPr txBox="1"/>
            <p:nvPr/>
          </p:nvSpPr>
          <p:spPr>
            <a:xfrm>
              <a:off x="11548344" y="365516"/>
              <a:ext cx="403860" cy="238527"/>
            </a:xfrm>
            <a:prstGeom prst="rect">
              <a:avLst/>
            </a:prstGeom>
            <a:noFill/>
          </p:spPr>
          <p:txBody>
            <a:bodyPr wrap="square" rtlCol="0">
              <a:spAutoFit/>
            </a:bodyPr>
            <a:lstStyle/>
            <a:p>
              <a:r>
                <a:rPr lang="en-GB" sz="950">
                  <a:solidFill>
                    <a:schemeClr val="bg1"/>
                  </a:solidFill>
                  <a:latin typeface="Figtree" panose="020B0604020202020204"/>
                </a:rPr>
                <a:t>4</a:t>
              </a:r>
            </a:p>
          </p:txBody>
        </p:sp>
      </p:grpSp>
      <p:grpSp>
        <p:nvGrpSpPr>
          <p:cNvPr id="110" name="Group 109">
            <a:extLst>
              <a:ext uri="{FF2B5EF4-FFF2-40B4-BE49-F238E27FC236}">
                <a16:creationId xmlns:a16="http://schemas.microsoft.com/office/drawing/2014/main" id="{E14F3EFE-3148-1346-54F4-7125BCF6256C}"/>
              </a:ext>
            </a:extLst>
          </p:cNvPr>
          <p:cNvGrpSpPr/>
          <p:nvPr/>
        </p:nvGrpSpPr>
        <p:grpSpPr>
          <a:xfrm>
            <a:off x="8735511" y="3471420"/>
            <a:ext cx="403860" cy="277453"/>
            <a:chOff x="11548344" y="365516"/>
            <a:chExt cx="403860" cy="277453"/>
          </a:xfrm>
        </p:grpSpPr>
        <p:sp>
          <p:nvSpPr>
            <p:cNvPr id="111" name="Oval 110">
              <a:extLst>
                <a:ext uri="{FF2B5EF4-FFF2-40B4-BE49-F238E27FC236}">
                  <a16:creationId xmlns:a16="http://schemas.microsoft.com/office/drawing/2014/main" id="{3F7B7674-776C-1998-8861-5DF94F82AFDE}"/>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50">
                <a:latin typeface="Figtree" panose="020B0604020202020204"/>
              </a:endParaRPr>
            </a:p>
          </p:txBody>
        </p:sp>
        <p:sp>
          <p:nvSpPr>
            <p:cNvPr id="112" name="TextBox 111">
              <a:extLst>
                <a:ext uri="{FF2B5EF4-FFF2-40B4-BE49-F238E27FC236}">
                  <a16:creationId xmlns:a16="http://schemas.microsoft.com/office/drawing/2014/main" id="{B34E395B-F2DC-09B9-CB30-5BEC2E683374}"/>
                </a:ext>
              </a:extLst>
            </p:cNvPr>
            <p:cNvSpPr txBox="1"/>
            <p:nvPr/>
          </p:nvSpPr>
          <p:spPr>
            <a:xfrm>
              <a:off x="11548344" y="365516"/>
              <a:ext cx="403860" cy="238527"/>
            </a:xfrm>
            <a:prstGeom prst="rect">
              <a:avLst/>
            </a:prstGeom>
            <a:noFill/>
          </p:spPr>
          <p:txBody>
            <a:bodyPr wrap="square" rtlCol="0">
              <a:spAutoFit/>
            </a:bodyPr>
            <a:lstStyle/>
            <a:p>
              <a:r>
                <a:rPr lang="en-GB" sz="950">
                  <a:solidFill>
                    <a:schemeClr val="bg1"/>
                  </a:solidFill>
                  <a:latin typeface="Figtree" panose="020B0604020202020204"/>
                </a:rPr>
                <a:t>6</a:t>
              </a:r>
            </a:p>
          </p:txBody>
        </p:sp>
      </p:grpSp>
      <p:cxnSp>
        <p:nvCxnSpPr>
          <p:cNvPr id="15" name="Straight Arrow Connector 14">
            <a:extLst>
              <a:ext uri="{FF2B5EF4-FFF2-40B4-BE49-F238E27FC236}">
                <a16:creationId xmlns:a16="http://schemas.microsoft.com/office/drawing/2014/main" id="{CE64AA61-EE03-7F10-FB9B-1389310F4298}"/>
              </a:ext>
            </a:extLst>
          </p:cNvPr>
          <p:cNvCxnSpPr>
            <a:cxnSpLocks/>
          </p:cNvCxnSpPr>
          <p:nvPr/>
        </p:nvCxnSpPr>
        <p:spPr>
          <a:xfrm flipH="1" flipV="1">
            <a:off x="3922724" y="2528182"/>
            <a:ext cx="1238615" cy="259562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A6684805-21F9-98E0-B45D-58C14254E03C}"/>
              </a:ext>
            </a:extLst>
          </p:cNvPr>
          <p:cNvSpPr/>
          <p:nvPr/>
        </p:nvSpPr>
        <p:spPr>
          <a:xfrm>
            <a:off x="3606623" y="3221251"/>
            <a:ext cx="146796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Consumer is prompted with consent</a:t>
            </a:r>
          </a:p>
        </p:txBody>
      </p:sp>
      <p:grpSp>
        <p:nvGrpSpPr>
          <p:cNvPr id="25" name="Group 24">
            <a:extLst>
              <a:ext uri="{FF2B5EF4-FFF2-40B4-BE49-F238E27FC236}">
                <a16:creationId xmlns:a16="http://schemas.microsoft.com/office/drawing/2014/main" id="{2B8126FD-4513-F1CC-4CBE-C1B1AAC52788}"/>
              </a:ext>
            </a:extLst>
          </p:cNvPr>
          <p:cNvGrpSpPr/>
          <p:nvPr/>
        </p:nvGrpSpPr>
        <p:grpSpPr>
          <a:xfrm>
            <a:off x="3514288" y="3019500"/>
            <a:ext cx="403860" cy="277453"/>
            <a:chOff x="11548344" y="365516"/>
            <a:chExt cx="403860" cy="277453"/>
          </a:xfrm>
        </p:grpSpPr>
        <p:sp>
          <p:nvSpPr>
            <p:cNvPr id="31" name="Oval 30">
              <a:extLst>
                <a:ext uri="{FF2B5EF4-FFF2-40B4-BE49-F238E27FC236}">
                  <a16:creationId xmlns:a16="http://schemas.microsoft.com/office/drawing/2014/main" id="{6807A3CF-89F7-25B4-F121-16B75E6FCDF3}"/>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50">
                <a:latin typeface="Figtree" panose="020B0604020202020204"/>
              </a:endParaRPr>
            </a:p>
          </p:txBody>
        </p:sp>
        <p:sp>
          <p:nvSpPr>
            <p:cNvPr id="32" name="TextBox 31">
              <a:extLst>
                <a:ext uri="{FF2B5EF4-FFF2-40B4-BE49-F238E27FC236}">
                  <a16:creationId xmlns:a16="http://schemas.microsoft.com/office/drawing/2014/main" id="{DFF386D4-6955-AE54-694E-6B82CDF7EF33}"/>
                </a:ext>
              </a:extLst>
            </p:cNvPr>
            <p:cNvSpPr txBox="1"/>
            <p:nvPr/>
          </p:nvSpPr>
          <p:spPr>
            <a:xfrm>
              <a:off x="11548344" y="365516"/>
              <a:ext cx="403860" cy="238527"/>
            </a:xfrm>
            <a:prstGeom prst="rect">
              <a:avLst/>
            </a:prstGeom>
            <a:noFill/>
          </p:spPr>
          <p:txBody>
            <a:bodyPr wrap="square" rtlCol="0">
              <a:spAutoFit/>
            </a:bodyPr>
            <a:lstStyle/>
            <a:p>
              <a:r>
                <a:rPr lang="en-GB" sz="950">
                  <a:solidFill>
                    <a:schemeClr val="bg1"/>
                  </a:solidFill>
                  <a:latin typeface="Figtree" panose="020B0604020202020204"/>
                </a:rPr>
                <a:t>5</a:t>
              </a:r>
            </a:p>
          </p:txBody>
        </p:sp>
      </p:grpSp>
      <p:sp>
        <p:nvSpPr>
          <p:cNvPr id="33" name="Rectangle 32">
            <a:extLst>
              <a:ext uri="{FF2B5EF4-FFF2-40B4-BE49-F238E27FC236}">
                <a16:creationId xmlns:a16="http://schemas.microsoft.com/office/drawing/2014/main" id="{FF2DB1A8-D7A3-6C13-6B8F-8E7A68AF3226}"/>
              </a:ext>
            </a:extLst>
          </p:cNvPr>
          <p:cNvSpPr/>
          <p:nvPr/>
        </p:nvSpPr>
        <p:spPr>
          <a:xfrm>
            <a:off x="3588160" y="3847047"/>
            <a:ext cx="1477679" cy="890410"/>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If there is a mismatch in the address, consumer will be prompted to accept CCS address or go to IDV for an occupancy check</a:t>
            </a:r>
          </a:p>
        </p:txBody>
      </p:sp>
      <p:sp>
        <p:nvSpPr>
          <p:cNvPr id="34" name="TextBox 33">
            <a:extLst>
              <a:ext uri="{FF2B5EF4-FFF2-40B4-BE49-F238E27FC236}">
                <a16:creationId xmlns:a16="http://schemas.microsoft.com/office/drawing/2014/main" id="{9B199E60-E878-578A-BD68-08BDF3636DF4}"/>
              </a:ext>
            </a:extLst>
          </p:cNvPr>
          <p:cNvSpPr txBox="1"/>
          <p:nvPr/>
        </p:nvSpPr>
        <p:spPr>
          <a:xfrm>
            <a:off x="3593707" y="3627277"/>
            <a:ext cx="1480879" cy="246221"/>
          </a:xfrm>
          <a:prstGeom prst="rect">
            <a:avLst/>
          </a:prstGeom>
          <a:noFill/>
          <a:ln>
            <a:solidFill>
              <a:schemeClr val="bg1">
                <a:lumMod val="85000"/>
              </a:schemeClr>
            </a:solidFill>
          </a:ln>
        </p:spPr>
        <p:txBody>
          <a:bodyPr wrap="square" rtlCol="0">
            <a:spAutoFit/>
          </a:bodyPr>
          <a:lstStyle/>
          <a:p>
            <a:pPr algn="ctr"/>
            <a:r>
              <a:rPr lang="en-GB" sz="950">
                <a:latin typeface="Figtree" panose="020B0604020202020204"/>
              </a:rPr>
              <a:t>1, Example St, ABC D12</a:t>
            </a:r>
          </a:p>
        </p:txBody>
      </p:sp>
      <p:sp>
        <p:nvSpPr>
          <p:cNvPr id="35" name="Text Placeholder 1">
            <a:extLst>
              <a:ext uri="{FF2B5EF4-FFF2-40B4-BE49-F238E27FC236}">
                <a16:creationId xmlns:a16="http://schemas.microsoft.com/office/drawing/2014/main" id="{5BD9E5D1-FFC4-4388-EC61-E025C3352B7F}"/>
              </a:ext>
            </a:extLst>
          </p:cNvPr>
          <p:cNvSpPr>
            <a:spLocks noGrp="1"/>
          </p:cNvSpPr>
          <p:nvPr>
            <p:ph type="body" idx="4294967295"/>
          </p:nvPr>
        </p:nvSpPr>
        <p:spPr>
          <a:xfrm>
            <a:off x="489383" y="744767"/>
            <a:ext cx="9221752" cy="358307"/>
          </a:xfrm>
        </p:spPr>
        <p:txBody>
          <a:bodyPr>
            <a:normAutofit/>
          </a:bodyPr>
          <a:lstStyle/>
          <a:p>
            <a:r>
              <a:rPr lang="en-GB" sz="1800" b="0">
                <a:latin typeface="Figtree SemiBold"/>
              </a:rPr>
              <a:t>Scenario b: Consumer does have a CCS account with a valid address</a:t>
            </a:r>
            <a:endParaRPr lang="en-US" sz="1800" b="0"/>
          </a:p>
        </p:txBody>
      </p:sp>
      <p:sp>
        <p:nvSpPr>
          <p:cNvPr id="36" name="Rectangle 35">
            <a:extLst>
              <a:ext uri="{FF2B5EF4-FFF2-40B4-BE49-F238E27FC236}">
                <a16:creationId xmlns:a16="http://schemas.microsoft.com/office/drawing/2014/main" id="{6FBDA642-58D5-B6BC-B109-9B83536ADE4F}"/>
              </a:ext>
            </a:extLst>
          </p:cNvPr>
          <p:cNvSpPr/>
          <p:nvPr/>
        </p:nvSpPr>
        <p:spPr>
          <a:xfrm>
            <a:off x="7799407" y="236228"/>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50">
                <a:latin typeface="Figtree" panose="020B0604020202020204"/>
              </a:rPr>
              <a:t>Happy path stage description</a:t>
            </a:r>
          </a:p>
        </p:txBody>
      </p:sp>
      <p:sp>
        <p:nvSpPr>
          <p:cNvPr id="37" name="Rectangle 36">
            <a:extLst>
              <a:ext uri="{FF2B5EF4-FFF2-40B4-BE49-F238E27FC236}">
                <a16:creationId xmlns:a16="http://schemas.microsoft.com/office/drawing/2014/main" id="{C5E4253C-4618-9E2A-3B35-001B4E30729D}"/>
              </a:ext>
            </a:extLst>
          </p:cNvPr>
          <p:cNvSpPr/>
          <p:nvPr/>
        </p:nvSpPr>
        <p:spPr>
          <a:xfrm>
            <a:off x="9276476" y="246252"/>
            <a:ext cx="1356839" cy="415062"/>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50">
                <a:latin typeface="Figtree" panose="020B0604020202020204"/>
              </a:rPr>
              <a:t>Consumer info considerations</a:t>
            </a:r>
          </a:p>
        </p:txBody>
      </p:sp>
      <p:sp>
        <p:nvSpPr>
          <p:cNvPr id="4" name="TextBox 3">
            <a:extLst>
              <a:ext uri="{FF2B5EF4-FFF2-40B4-BE49-F238E27FC236}">
                <a16:creationId xmlns:a16="http://schemas.microsoft.com/office/drawing/2014/main" id="{077A279E-6E30-8AE8-7B83-86AC316BF20B}"/>
              </a:ext>
            </a:extLst>
          </p:cNvPr>
          <p:cNvSpPr txBox="1"/>
          <p:nvPr/>
        </p:nvSpPr>
        <p:spPr>
          <a:xfrm>
            <a:off x="1622698" y="6371769"/>
            <a:ext cx="9757953" cy="2385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950" i="1">
                <a:latin typeface="Figtree" panose="020B0604020202020204"/>
              </a:rPr>
              <a:t>Please note this slide is assessing address hints in isolation and does not take into account MPxN hints which may also be provided. </a:t>
            </a:r>
          </a:p>
        </p:txBody>
      </p:sp>
      <p:sp>
        <p:nvSpPr>
          <p:cNvPr id="6" name="Rectangle 5">
            <a:extLst>
              <a:ext uri="{FF2B5EF4-FFF2-40B4-BE49-F238E27FC236}">
                <a16:creationId xmlns:a16="http://schemas.microsoft.com/office/drawing/2014/main" id="{3FB1D6EF-C3D1-4E31-CA08-9B5D88BAD641}"/>
              </a:ext>
            </a:extLst>
          </p:cNvPr>
          <p:cNvSpPr/>
          <p:nvPr/>
        </p:nvSpPr>
        <p:spPr>
          <a:xfrm>
            <a:off x="4442421" y="1278390"/>
            <a:ext cx="2568878" cy="433127"/>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950">
                <a:latin typeface="Figtree" panose="020B0604020202020204"/>
              </a:rPr>
              <a:t>Consumer requests service and enters address information, and consents to sharing details with CCS </a:t>
            </a:r>
          </a:p>
        </p:txBody>
      </p:sp>
      <p:grpSp>
        <p:nvGrpSpPr>
          <p:cNvPr id="97" name="Group 96">
            <a:extLst>
              <a:ext uri="{FF2B5EF4-FFF2-40B4-BE49-F238E27FC236}">
                <a16:creationId xmlns:a16="http://schemas.microsoft.com/office/drawing/2014/main" id="{0C3A0537-BBE3-79AB-74A4-DA40CE84D1DA}"/>
              </a:ext>
            </a:extLst>
          </p:cNvPr>
          <p:cNvGrpSpPr/>
          <p:nvPr/>
        </p:nvGrpSpPr>
        <p:grpSpPr>
          <a:xfrm>
            <a:off x="4242692" y="1103920"/>
            <a:ext cx="403860" cy="277453"/>
            <a:chOff x="11548344" y="365516"/>
            <a:chExt cx="403860" cy="277453"/>
          </a:xfrm>
        </p:grpSpPr>
        <p:sp>
          <p:nvSpPr>
            <p:cNvPr id="67" name="Oval 66">
              <a:extLst>
                <a:ext uri="{FF2B5EF4-FFF2-40B4-BE49-F238E27FC236}">
                  <a16:creationId xmlns:a16="http://schemas.microsoft.com/office/drawing/2014/main" id="{5FA99B25-6131-4188-41BF-3DD13F0312A9}"/>
                </a:ext>
              </a:extLst>
            </p:cNvPr>
            <p:cNvSpPr/>
            <p:nvPr/>
          </p:nvSpPr>
          <p:spPr>
            <a:xfrm>
              <a:off x="11564679" y="395842"/>
              <a:ext cx="246449" cy="247127"/>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50">
                <a:latin typeface="Figtree" panose="020B0604020202020204"/>
              </a:endParaRPr>
            </a:p>
          </p:txBody>
        </p:sp>
        <p:sp>
          <p:nvSpPr>
            <p:cNvPr id="95" name="TextBox 94">
              <a:extLst>
                <a:ext uri="{FF2B5EF4-FFF2-40B4-BE49-F238E27FC236}">
                  <a16:creationId xmlns:a16="http://schemas.microsoft.com/office/drawing/2014/main" id="{0E18A2EC-ECE1-0E6A-882E-69111F5820F2}"/>
                </a:ext>
              </a:extLst>
            </p:cNvPr>
            <p:cNvSpPr txBox="1"/>
            <p:nvPr/>
          </p:nvSpPr>
          <p:spPr>
            <a:xfrm>
              <a:off x="11548344" y="365516"/>
              <a:ext cx="403860" cy="238527"/>
            </a:xfrm>
            <a:prstGeom prst="rect">
              <a:avLst/>
            </a:prstGeom>
            <a:noFill/>
          </p:spPr>
          <p:txBody>
            <a:bodyPr wrap="square" rtlCol="0">
              <a:spAutoFit/>
            </a:bodyPr>
            <a:lstStyle/>
            <a:p>
              <a:r>
                <a:rPr lang="en-GB" sz="950">
                  <a:solidFill>
                    <a:schemeClr val="bg1"/>
                  </a:solidFill>
                  <a:latin typeface="Figtree" panose="020B0604020202020204"/>
                </a:rPr>
                <a:t>1</a:t>
              </a:r>
            </a:p>
          </p:txBody>
        </p:sp>
      </p:grpSp>
    </p:spTree>
    <p:extLst>
      <p:ext uri="{BB962C8B-B14F-4D97-AF65-F5344CB8AC3E}">
        <p14:creationId xmlns:p14="http://schemas.microsoft.com/office/powerpoint/2010/main" val="3930040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CC21A-3679-CBE9-EB24-8E01B5DC2F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2684C9-789F-1A12-ECA6-AAE5116D731A}"/>
              </a:ext>
            </a:extLst>
          </p:cNvPr>
          <p:cNvSpPr>
            <a:spLocks noGrp="1"/>
          </p:cNvSpPr>
          <p:nvPr>
            <p:ph type="title"/>
          </p:nvPr>
        </p:nvSpPr>
        <p:spPr>
          <a:xfrm>
            <a:off x="473372" y="-504696"/>
            <a:ext cx="11245256" cy="1061005"/>
          </a:xfrm>
        </p:spPr>
        <p:txBody>
          <a:bodyPr/>
          <a:lstStyle/>
          <a:p>
            <a:r>
              <a:rPr lang="en-GB" sz="3200">
                <a:latin typeface="Figtree"/>
              </a:rPr>
              <a:t>How will address hints work? </a:t>
            </a:r>
            <a:endParaRPr lang="en-GB" sz="3200"/>
          </a:p>
        </p:txBody>
      </p:sp>
      <p:grpSp>
        <p:nvGrpSpPr>
          <p:cNvPr id="69" name="Group 68">
            <a:extLst>
              <a:ext uri="{FF2B5EF4-FFF2-40B4-BE49-F238E27FC236}">
                <a16:creationId xmlns:a16="http://schemas.microsoft.com/office/drawing/2014/main" id="{B505882C-F6A9-FF88-D229-7F3FB8FEDEF5}"/>
              </a:ext>
            </a:extLst>
          </p:cNvPr>
          <p:cNvGrpSpPr/>
          <p:nvPr/>
        </p:nvGrpSpPr>
        <p:grpSpPr>
          <a:xfrm>
            <a:off x="18175103" y="3444837"/>
            <a:ext cx="246449" cy="276999"/>
            <a:chOff x="2831225" y="-251927"/>
            <a:chExt cx="235005" cy="310483"/>
          </a:xfrm>
        </p:grpSpPr>
        <p:sp>
          <p:nvSpPr>
            <p:cNvPr id="70" name="Oval 69">
              <a:extLst>
                <a:ext uri="{FF2B5EF4-FFF2-40B4-BE49-F238E27FC236}">
                  <a16:creationId xmlns:a16="http://schemas.microsoft.com/office/drawing/2014/main" id="{0D773C08-A160-E413-3C44-EA0EF6E776AA}"/>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71" name="Rectangle 70">
              <a:extLst>
                <a:ext uri="{FF2B5EF4-FFF2-40B4-BE49-F238E27FC236}">
                  <a16:creationId xmlns:a16="http://schemas.microsoft.com/office/drawing/2014/main" id="{AF7B00AB-0584-DBA7-7888-F7B51783B696}"/>
                </a:ext>
              </a:extLst>
            </p:cNvPr>
            <p:cNvSpPr/>
            <p:nvPr/>
          </p:nvSpPr>
          <p:spPr>
            <a:xfrm>
              <a:off x="2847764" y="-251927"/>
              <a:ext cx="194795"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2</a:t>
              </a:r>
            </a:p>
          </p:txBody>
        </p:sp>
      </p:grpSp>
      <p:grpSp>
        <p:nvGrpSpPr>
          <p:cNvPr id="75" name="Group 74">
            <a:extLst>
              <a:ext uri="{FF2B5EF4-FFF2-40B4-BE49-F238E27FC236}">
                <a16:creationId xmlns:a16="http://schemas.microsoft.com/office/drawing/2014/main" id="{01DBA28D-29A0-8966-4F5B-F67CE0719627}"/>
              </a:ext>
            </a:extLst>
          </p:cNvPr>
          <p:cNvGrpSpPr/>
          <p:nvPr/>
        </p:nvGrpSpPr>
        <p:grpSpPr>
          <a:xfrm>
            <a:off x="19807546" y="4256073"/>
            <a:ext cx="416009" cy="276999"/>
            <a:chOff x="2757472" y="-251927"/>
            <a:chExt cx="396691" cy="310483"/>
          </a:xfrm>
        </p:grpSpPr>
        <p:sp>
          <p:nvSpPr>
            <p:cNvPr id="80" name="Oval 79">
              <a:extLst>
                <a:ext uri="{FF2B5EF4-FFF2-40B4-BE49-F238E27FC236}">
                  <a16:creationId xmlns:a16="http://schemas.microsoft.com/office/drawing/2014/main" id="{EC07CF93-94D9-5183-FE2C-2406ADF5AE0C}"/>
                </a:ext>
              </a:extLst>
            </p:cNvPr>
            <p:cNvSpPr/>
            <p:nvPr/>
          </p:nvSpPr>
          <p:spPr>
            <a:xfrm>
              <a:off x="2831225" y="-228368"/>
              <a:ext cx="235005" cy="277000"/>
            </a:xfrm>
            <a:prstGeom prst="ellipse">
              <a:avLst/>
            </a:prstGeom>
            <a:solidFill>
              <a:schemeClr val="tx2"/>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81" name="Rectangle 80">
              <a:extLst>
                <a:ext uri="{FF2B5EF4-FFF2-40B4-BE49-F238E27FC236}">
                  <a16:creationId xmlns:a16="http://schemas.microsoft.com/office/drawing/2014/main" id="{E11812B4-A6C3-B024-6E0B-61110AFCCD8A}"/>
                </a:ext>
              </a:extLst>
            </p:cNvPr>
            <p:cNvSpPr/>
            <p:nvPr/>
          </p:nvSpPr>
          <p:spPr>
            <a:xfrm>
              <a:off x="2757472" y="-251927"/>
              <a:ext cx="396691" cy="310483"/>
            </a:xfrm>
            <a:prstGeom prst="rect">
              <a:avLst/>
            </a:prstGeom>
            <a:noFill/>
          </p:spPr>
          <p:txBody>
            <a:bodyPr wrap="square" lIns="91440" tIns="45720" rIns="91440" bIns="45720">
              <a:spAutoFit/>
            </a:bodyPr>
            <a:lstStyle/>
            <a:p>
              <a:pPr algn="ctr"/>
              <a:r>
                <a:rPr lang="en-GB" sz="1200" b="1">
                  <a:ln w="6600">
                    <a:solidFill>
                      <a:schemeClr val="accent2"/>
                    </a:solidFill>
                    <a:prstDash val="solid"/>
                  </a:ln>
                  <a:solidFill>
                    <a:srgbClr val="FFFFFF"/>
                  </a:solidFill>
                  <a:effectLst>
                    <a:outerShdw dist="38100" dir="2700000" algn="tl" rotWithShape="0">
                      <a:schemeClr val="accent2"/>
                    </a:outerShdw>
                  </a:effectLst>
                </a:rPr>
                <a:t>3</a:t>
              </a:r>
            </a:p>
          </p:txBody>
        </p:sp>
      </p:grpSp>
      <p:sp>
        <p:nvSpPr>
          <p:cNvPr id="5" name="TextBox 4">
            <a:extLst>
              <a:ext uri="{FF2B5EF4-FFF2-40B4-BE49-F238E27FC236}">
                <a16:creationId xmlns:a16="http://schemas.microsoft.com/office/drawing/2014/main" id="{F351AB47-6B01-F36F-7533-4E89EC87068C}"/>
              </a:ext>
            </a:extLst>
          </p:cNvPr>
          <p:cNvSpPr txBox="1"/>
          <p:nvPr/>
        </p:nvSpPr>
        <p:spPr>
          <a:xfrm>
            <a:off x="226479" y="1259258"/>
            <a:ext cx="6111354" cy="5509200"/>
          </a:xfrm>
          <a:prstGeom prst="rect">
            <a:avLst/>
          </a:prstGeom>
          <a:noFill/>
        </p:spPr>
        <p:txBody>
          <a:bodyPr wrap="square" rtlCol="0">
            <a:spAutoFit/>
          </a:bodyPr>
          <a:lstStyle/>
          <a:p>
            <a:pPr marL="342900" indent="-342900">
              <a:buAutoNum type="arabicPeriod"/>
            </a:pPr>
            <a:endParaRPr lang="en-GB" sz="1100">
              <a:latin typeface="Figtree" panose="020B0604020202020204"/>
            </a:endParaRPr>
          </a:p>
          <a:p>
            <a:pPr marL="342900" indent="-342900">
              <a:buFont typeface="+mj-lt"/>
              <a:buAutoNum type="arabicPeriod" startAt="5"/>
            </a:pPr>
            <a:r>
              <a:rPr lang="en-GB" sz="1100" b="1">
                <a:latin typeface="Figtree" panose="020B0604020202020204"/>
              </a:rPr>
              <a:t>Stage 5: Consumer Validation of Address</a:t>
            </a:r>
          </a:p>
          <a:p>
            <a:endParaRPr lang="en-GB" sz="1100" b="1">
              <a:latin typeface="Figtree" panose="020B0604020202020204"/>
            </a:endParaRPr>
          </a:p>
          <a:p>
            <a:r>
              <a:rPr lang="en-GB" sz="1100" b="1">
                <a:latin typeface="Figtree" panose="020B0604020202020204"/>
              </a:rPr>
              <a:t>Major mismatch events: CCS address validation</a:t>
            </a:r>
          </a:p>
          <a:p>
            <a:pPr marL="800100" lvl="1" indent="-342900">
              <a:buFont typeface="+mj-lt"/>
              <a:buAutoNum type="romanLcPeriod"/>
            </a:pPr>
            <a:r>
              <a:rPr lang="en-GB" sz="1100">
                <a:latin typeface="Figtree" panose="020B0604020202020204"/>
              </a:rPr>
              <a:t>The address submitted by the ATP in the PAR does not correlate with existing CCS records for that consumer. </a:t>
            </a:r>
          </a:p>
          <a:p>
            <a:pPr marL="800100" lvl="1" indent="-342900">
              <a:buFont typeface="+mj-lt"/>
              <a:buAutoNum type="romanLcPeriod"/>
            </a:pPr>
            <a:r>
              <a:rPr lang="en-GB" sz="1100">
                <a:latin typeface="Figtree" panose="020B0604020202020204"/>
              </a:rPr>
              <a:t>In these cases, the consumer is shown this discrepancy and asked how they would like to proceed:</a:t>
            </a: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lvl="1"/>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lvl="1"/>
            <a:endParaRPr lang="en-GB" sz="1100">
              <a:latin typeface="Figtree" panose="020B0604020202020204"/>
            </a:endParaRPr>
          </a:p>
          <a:p>
            <a:pPr marL="800100" lvl="1" indent="-342900">
              <a:buFont typeface="+mj-lt"/>
              <a:buAutoNum type="romanLcPeriod"/>
            </a:pPr>
            <a:endParaRPr lang="en-GB" sz="1100">
              <a:latin typeface="Figtree" panose="020B0604020202020204"/>
            </a:endParaRPr>
          </a:p>
          <a:p>
            <a:pPr marL="800100" lvl="1" indent="-342900">
              <a:buFont typeface="+mj-lt"/>
              <a:buAutoNum type="romanLcPeriod" startAt="4"/>
            </a:pPr>
            <a:r>
              <a:rPr lang="en-GB" sz="1100">
                <a:latin typeface="Figtree" panose="020B0604020202020204"/>
              </a:rPr>
              <a:t>In these cases where the ATP-provided address doesn’t match what the CCS has on record, the consumer will be prompted to consent to CCS sharing information back to the ATP to align records. This can happen at the point of consent</a:t>
            </a:r>
          </a:p>
          <a:p>
            <a:pPr lvl="1"/>
            <a:endParaRPr lang="en-GB" sz="1100">
              <a:latin typeface="Figtree" panose="020B0604020202020204"/>
            </a:endParaRPr>
          </a:p>
          <a:p>
            <a:r>
              <a:rPr lang="en-GB" sz="1100" b="1">
                <a:latin typeface="Figtree" panose="020B0604020202020204"/>
              </a:rPr>
              <a:t>Minor mismatch events:</a:t>
            </a:r>
          </a:p>
          <a:p>
            <a:pPr marL="800100" lvl="1" indent="-342900">
              <a:buFont typeface="+mj-lt"/>
              <a:buAutoNum type="romanLcPeriod"/>
            </a:pPr>
            <a:r>
              <a:rPr lang="en-GB" sz="1100">
                <a:latin typeface="Figtree" panose="020B0604020202020204"/>
              </a:rPr>
              <a:t>Minor mismatches will be resolved in the same way – consumers will be prompted to review the address misalignment and decide on their preferred approach. This should resolve slight typos, as well as accidentally inputting the wrong number etc.</a:t>
            </a:r>
          </a:p>
          <a:p>
            <a:pPr lvl="1"/>
            <a:endParaRPr lang="en-GB" sz="1100">
              <a:latin typeface="Figtree" panose="020B0604020202020204"/>
            </a:endParaRPr>
          </a:p>
          <a:p>
            <a:pPr marL="800100" lvl="1" indent="-342900">
              <a:buFont typeface="+mj-lt"/>
              <a:buAutoNum type="romanLcPeriod"/>
            </a:pPr>
            <a:endParaRPr lang="en-GB" sz="1100">
              <a:latin typeface="Figtree" panose="020B0604020202020204"/>
            </a:endParaRPr>
          </a:p>
        </p:txBody>
      </p:sp>
      <p:sp>
        <p:nvSpPr>
          <p:cNvPr id="7" name="TextBox 6">
            <a:extLst>
              <a:ext uri="{FF2B5EF4-FFF2-40B4-BE49-F238E27FC236}">
                <a16:creationId xmlns:a16="http://schemas.microsoft.com/office/drawing/2014/main" id="{EB1F79E2-EE64-416B-478B-1D1D6D4DEB18}"/>
              </a:ext>
            </a:extLst>
          </p:cNvPr>
          <p:cNvSpPr txBox="1"/>
          <p:nvPr/>
        </p:nvSpPr>
        <p:spPr>
          <a:xfrm>
            <a:off x="6619320" y="3875415"/>
            <a:ext cx="5401665" cy="2215991"/>
          </a:xfrm>
          <a:prstGeom prst="rect">
            <a:avLst/>
          </a:prstGeom>
          <a:noFill/>
        </p:spPr>
        <p:txBody>
          <a:bodyPr wrap="square">
            <a:spAutoFit/>
          </a:bodyPr>
          <a:lstStyle/>
          <a:p>
            <a:r>
              <a:rPr lang="en-GB" sz="1100" b="1">
                <a:latin typeface="Figtree" panose="020B0604020202020204"/>
              </a:rPr>
              <a:t>In all other stages in this scenario, there are no risks of a mismatch</a:t>
            </a:r>
          </a:p>
          <a:p>
            <a:pPr marL="342900" indent="-342900">
              <a:buAutoNum type="arabicPeriod"/>
            </a:pPr>
            <a:r>
              <a:rPr lang="en-GB" sz="1100">
                <a:latin typeface="Figtree" panose="020B0604020202020204"/>
              </a:rPr>
              <a:t>No mismatches can be identified here, as validation of addresses will be left to ATPs, although it is encouraged that they use enumerated lists</a:t>
            </a:r>
          </a:p>
          <a:p>
            <a:pPr marL="342900" indent="-342900">
              <a:buAutoNum type="arabicPeriod"/>
            </a:pPr>
            <a:r>
              <a:rPr lang="en-GB" sz="1100">
                <a:latin typeface="Figtree" panose="020B0604020202020204"/>
              </a:rPr>
              <a:t>As above, no validation will occur at the PAR this stage if the consumer does not have an account</a:t>
            </a:r>
          </a:p>
          <a:p>
            <a:pPr marL="342900" indent="-342900">
              <a:buAutoNum type="arabicPeriod"/>
            </a:pPr>
            <a:r>
              <a:rPr lang="en-GB" sz="1100">
                <a:latin typeface="Figtree" panose="020B0604020202020204"/>
              </a:rPr>
              <a:t>This is a straightforward redirect and so has no validation</a:t>
            </a:r>
          </a:p>
          <a:p>
            <a:pPr marL="342900" indent="-342900">
              <a:buAutoNum type="arabicPeriod"/>
            </a:pPr>
            <a:r>
              <a:rPr lang="en-GB" sz="1100">
                <a:latin typeface="Figtree" panose="020B0604020202020204"/>
              </a:rPr>
              <a:t>This only involves consumers authenticating to their account using the methods they have used (passkey/password)</a:t>
            </a:r>
          </a:p>
          <a:p>
            <a:pPr marL="342900" indent="-342900">
              <a:buFont typeface="+mj-lt"/>
              <a:buAutoNum type="arabicPeriod" startAt="6"/>
            </a:pPr>
            <a:r>
              <a:rPr lang="en-GB" sz="1100">
                <a:latin typeface="Figtree" panose="020B0604020202020204"/>
              </a:rPr>
              <a:t>ID token will be returned to ATPs to align consumer records if requested by the ATP. This will contain all validated consumer information</a:t>
            </a:r>
          </a:p>
          <a:p>
            <a:endParaRPr lang="en-GB" sz="1400">
              <a:latin typeface="Figtree" panose="020B0604020202020204"/>
            </a:endParaRPr>
          </a:p>
          <a:p>
            <a:endParaRPr lang="en-GB" sz="1400">
              <a:latin typeface="Figtree" panose="020B0604020202020204"/>
            </a:endParaRPr>
          </a:p>
        </p:txBody>
      </p:sp>
      <p:sp>
        <p:nvSpPr>
          <p:cNvPr id="11" name="Rectangle 10">
            <a:extLst>
              <a:ext uri="{FF2B5EF4-FFF2-40B4-BE49-F238E27FC236}">
                <a16:creationId xmlns:a16="http://schemas.microsoft.com/office/drawing/2014/main" id="{724B250F-49FB-5289-3B8E-2B8293007551}"/>
              </a:ext>
            </a:extLst>
          </p:cNvPr>
          <p:cNvSpPr/>
          <p:nvPr/>
        </p:nvSpPr>
        <p:spPr>
          <a:xfrm>
            <a:off x="148828" y="2710811"/>
            <a:ext cx="5351402" cy="972665"/>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1100">
                <a:solidFill>
                  <a:schemeClr val="tx1"/>
                </a:solidFill>
                <a:latin typeface="Figtree" panose="020B0604020202020204"/>
              </a:rPr>
              <a:t>The consumer could request to use the </a:t>
            </a:r>
            <a:r>
              <a:rPr lang="en-GB" sz="1100" b="1">
                <a:solidFill>
                  <a:schemeClr val="tx1"/>
                </a:solidFill>
                <a:latin typeface="Figtree" panose="020B0604020202020204"/>
              </a:rPr>
              <a:t>CCS known address</a:t>
            </a:r>
            <a:r>
              <a:rPr lang="en-GB" sz="1100">
                <a:solidFill>
                  <a:schemeClr val="tx1"/>
                </a:solidFill>
                <a:latin typeface="Figtree" panose="020B0604020202020204"/>
              </a:rPr>
              <a:t>:</a:t>
            </a:r>
          </a:p>
        </p:txBody>
      </p:sp>
      <p:sp>
        <p:nvSpPr>
          <p:cNvPr id="13" name="Rectangle 12">
            <a:extLst>
              <a:ext uri="{FF2B5EF4-FFF2-40B4-BE49-F238E27FC236}">
                <a16:creationId xmlns:a16="http://schemas.microsoft.com/office/drawing/2014/main" id="{93B22CD6-7DA1-67A8-EB3B-1DDD18117346}"/>
              </a:ext>
            </a:extLst>
          </p:cNvPr>
          <p:cNvSpPr/>
          <p:nvPr/>
        </p:nvSpPr>
        <p:spPr>
          <a:xfrm>
            <a:off x="489381" y="2969895"/>
            <a:ext cx="4932623" cy="238213"/>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latin typeface="Figtree" panose="020B0604020202020204"/>
              </a:rPr>
              <a:t>If the ATP did not request </a:t>
            </a:r>
            <a:r>
              <a:rPr lang="en-GB" sz="1100" err="1">
                <a:solidFill>
                  <a:schemeClr val="tx1"/>
                </a:solidFill>
                <a:latin typeface="Figtree" panose="020B0604020202020204"/>
              </a:rPr>
              <a:t>exact_match</a:t>
            </a:r>
            <a:r>
              <a:rPr lang="en-GB" sz="1100">
                <a:solidFill>
                  <a:schemeClr val="tx1"/>
                </a:solidFill>
                <a:latin typeface="Figtree" panose="020B0604020202020204"/>
              </a:rPr>
              <a:t>, CCS will continue with service process</a:t>
            </a:r>
          </a:p>
        </p:txBody>
      </p:sp>
      <p:sp>
        <p:nvSpPr>
          <p:cNvPr id="3" name="Text Placeholder 1">
            <a:extLst>
              <a:ext uri="{FF2B5EF4-FFF2-40B4-BE49-F238E27FC236}">
                <a16:creationId xmlns:a16="http://schemas.microsoft.com/office/drawing/2014/main" id="{99D4E136-A5D0-6FA3-6A75-8A24A25B0270}"/>
              </a:ext>
            </a:extLst>
          </p:cNvPr>
          <p:cNvSpPr>
            <a:spLocks noGrp="1"/>
          </p:cNvSpPr>
          <p:nvPr>
            <p:ph type="body" idx="4294967295"/>
          </p:nvPr>
        </p:nvSpPr>
        <p:spPr>
          <a:xfrm>
            <a:off x="395114" y="562091"/>
            <a:ext cx="9221752" cy="358307"/>
          </a:xfrm>
        </p:spPr>
        <p:txBody>
          <a:bodyPr>
            <a:normAutofit/>
          </a:bodyPr>
          <a:lstStyle/>
          <a:p>
            <a:r>
              <a:rPr lang="en-GB" sz="1800" b="0">
                <a:latin typeface="Figtree SemiBold"/>
              </a:rPr>
              <a:t>Scenario b: Consumer does have a CCS account with a valid address</a:t>
            </a:r>
            <a:endParaRPr lang="en-US" sz="1800" b="0"/>
          </a:p>
        </p:txBody>
      </p:sp>
      <p:pic>
        <p:nvPicPr>
          <p:cNvPr id="68" name="Picture 67">
            <a:extLst>
              <a:ext uri="{FF2B5EF4-FFF2-40B4-BE49-F238E27FC236}">
                <a16:creationId xmlns:a16="http://schemas.microsoft.com/office/drawing/2014/main" id="{2E754C0B-7B5A-A41B-D32B-3C90C52B9541}"/>
              </a:ext>
            </a:extLst>
          </p:cNvPr>
          <p:cNvPicPr>
            <a:picLocks noChangeAspect="1"/>
          </p:cNvPicPr>
          <p:nvPr/>
        </p:nvPicPr>
        <p:blipFill>
          <a:blip r:embed="rId2"/>
          <a:stretch>
            <a:fillRect/>
          </a:stretch>
        </p:blipFill>
        <p:spPr>
          <a:xfrm>
            <a:off x="6619320" y="853253"/>
            <a:ext cx="5489019" cy="2830223"/>
          </a:xfrm>
          <a:prstGeom prst="rect">
            <a:avLst/>
          </a:prstGeom>
        </p:spPr>
      </p:pic>
      <p:sp>
        <p:nvSpPr>
          <p:cNvPr id="72" name="Rectangle 71">
            <a:extLst>
              <a:ext uri="{FF2B5EF4-FFF2-40B4-BE49-F238E27FC236}">
                <a16:creationId xmlns:a16="http://schemas.microsoft.com/office/drawing/2014/main" id="{EC5CAC53-5F1F-0C97-CBBF-2C72D0FFCDC6}"/>
              </a:ext>
            </a:extLst>
          </p:cNvPr>
          <p:cNvSpPr/>
          <p:nvPr/>
        </p:nvSpPr>
        <p:spPr>
          <a:xfrm>
            <a:off x="489380" y="3285408"/>
            <a:ext cx="4932623" cy="348025"/>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latin typeface="Figtree" panose="020B0604020202020204"/>
              </a:rPr>
              <a:t>If the ATP did request </a:t>
            </a:r>
            <a:r>
              <a:rPr lang="en-GB" sz="1100" err="1">
                <a:solidFill>
                  <a:schemeClr val="tx1"/>
                </a:solidFill>
                <a:latin typeface="Figtree" panose="020B0604020202020204"/>
              </a:rPr>
              <a:t>exact_match</a:t>
            </a:r>
            <a:r>
              <a:rPr lang="en-GB" sz="1100">
                <a:solidFill>
                  <a:schemeClr val="tx1"/>
                </a:solidFill>
                <a:latin typeface="Figtree" panose="020B0604020202020204"/>
              </a:rPr>
              <a:t>, CCS will stop the process and send the consumer back to the ATP</a:t>
            </a:r>
          </a:p>
        </p:txBody>
      </p:sp>
      <p:sp>
        <p:nvSpPr>
          <p:cNvPr id="74" name="Rectangle 73">
            <a:extLst>
              <a:ext uri="{FF2B5EF4-FFF2-40B4-BE49-F238E27FC236}">
                <a16:creationId xmlns:a16="http://schemas.microsoft.com/office/drawing/2014/main" id="{FBE01F26-F6C7-1767-0486-AFF46EC92749}"/>
              </a:ext>
            </a:extLst>
          </p:cNvPr>
          <p:cNvSpPr/>
          <p:nvPr/>
        </p:nvSpPr>
        <p:spPr>
          <a:xfrm>
            <a:off x="148828" y="3963976"/>
            <a:ext cx="5351402" cy="972665"/>
          </a:xfrm>
          <a:prstGeom prst="rect">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r>
              <a:rPr lang="en-GB" sz="1100">
                <a:solidFill>
                  <a:schemeClr val="tx1"/>
                </a:solidFill>
              </a:rPr>
              <a:t>The consumer could request to use the </a:t>
            </a:r>
            <a:r>
              <a:rPr lang="en-GB" sz="1100" b="1">
                <a:solidFill>
                  <a:schemeClr val="tx1"/>
                </a:solidFill>
              </a:rPr>
              <a:t>address provided by ATP:</a:t>
            </a:r>
          </a:p>
        </p:txBody>
      </p:sp>
      <p:sp>
        <p:nvSpPr>
          <p:cNvPr id="76" name="Rectangle 75">
            <a:extLst>
              <a:ext uri="{FF2B5EF4-FFF2-40B4-BE49-F238E27FC236}">
                <a16:creationId xmlns:a16="http://schemas.microsoft.com/office/drawing/2014/main" id="{8FBD160E-A008-5BB9-F65E-425362B56AB7}"/>
              </a:ext>
            </a:extLst>
          </p:cNvPr>
          <p:cNvSpPr/>
          <p:nvPr/>
        </p:nvSpPr>
        <p:spPr>
          <a:xfrm>
            <a:off x="489379" y="4207103"/>
            <a:ext cx="4932623" cy="32596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latin typeface="Figtree" panose="020B0604020202020204"/>
              </a:rPr>
              <a:t>If the ATP did not request </a:t>
            </a:r>
            <a:r>
              <a:rPr lang="en-GB" sz="1100" err="1">
                <a:solidFill>
                  <a:schemeClr val="tx1"/>
                </a:solidFill>
                <a:latin typeface="Figtree" panose="020B0604020202020204"/>
              </a:rPr>
              <a:t>exact_match</a:t>
            </a:r>
            <a:r>
              <a:rPr lang="en-GB" sz="1100">
                <a:solidFill>
                  <a:schemeClr val="tx1"/>
                </a:solidFill>
                <a:latin typeface="Figtree" panose="020B0604020202020204"/>
              </a:rPr>
              <a:t>, CCS will redirect to IDV for an occupancy check</a:t>
            </a:r>
          </a:p>
        </p:txBody>
      </p:sp>
      <p:sp>
        <p:nvSpPr>
          <p:cNvPr id="77" name="Rectangle 76">
            <a:extLst>
              <a:ext uri="{FF2B5EF4-FFF2-40B4-BE49-F238E27FC236}">
                <a16:creationId xmlns:a16="http://schemas.microsoft.com/office/drawing/2014/main" id="{B26F5B0D-87C2-8CB1-F762-420A77A19680}"/>
              </a:ext>
            </a:extLst>
          </p:cNvPr>
          <p:cNvSpPr/>
          <p:nvPr/>
        </p:nvSpPr>
        <p:spPr>
          <a:xfrm>
            <a:off x="489379" y="4561958"/>
            <a:ext cx="4932623" cy="340202"/>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a:solidFill>
                  <a:schemeClr val="tx1"/>
                </a:solidFill>
                <a:latin typeface="Figtree" panose="020B0604020202020204"/>
              </a:rPr>
              <a:t>If the ATP did request </a:t>
            </a:r>
            <a:r>
              <a:rPr lang="en-GB" sz="1100" err="1">
                <a:solidFill>
                  <a:schemeClr val="tx1"/>
                </a:solidFill>
                <a:latin typeface="Figtree" panose="020B0604020202020204"/>
              </a:rPr>
              <a:t>exact_match</a:t>
            </a:r>
            <a:r>
              <a:rPr lang="en-GB" sz="1100">
                <a:solidFill>
                  <a:schemeClr val="tx1"/>
                </a:solidFill>
                <a:latin typeface="Figtree" panose="020B0604020202020204"/>
              </a:rPr>
              <a:t>, CCS will still redirect to IDV  for an occupancy check</a:t>
            </a:r>
          </a:p>
        </p:txBody>
      </p:sp>
      <p:sp>
        <p:nvSpPr>
          <p:cNvPr id="78" name="TextBox 77">
            <a:extLst>
              <a:ext uri="{FF2B5EF4-FFF2-40B4-BE49-F238E27FC236}">
                <a16:creationId xmlns:a16="http://schemas.microsoft.com/office/drawing/2014/main" id="{1E3A49BD-0DF2-94FA-0213-816107F62AC3}"/>
              </a:ext>
            </a:extLst>
          </p:cNvPr>
          <p:cNvSpPr txBox="1"/>
          <p:nvPr/>
        </p:nvSpPr>
        <p:spPr>
          <a:xfrm>
            <a:off x="2606184" y="3633433"/>
            <a:ext cx="787400" cy="369332"/>
          </a:xfrm>
          <a:prstGeom prst="rect">
            <a:avLst/>
          </a:prstGeom>
          <a:noFill/>
        </p:spPr>
        <p:txBody>
          <a:bodyPr wrap="square" rtlCol="0">
            <a:spAutoFit/>
          </a:bodyPr>
          <a:lstStyle/>
          <a:p>
            <a:r>
              <a:rPr lang="en-GB" b="1"/>
              <a:t>or</a:t>
            </a:r>
          </a:p>
        </p:txBody>
      </p:sp>
      <p:sp>
        <p:nvSpPr>
          <p:cNvPr id="79" name="TextBox 78">
            <a:extLst>
              <a:ext uri="{FF2B5EF4-FFF2-40B4-BE49-F238E27FC236}">
                <a16:creationId xmlns:a16="http://schemas.microsoft.com/office/drawing/2014/main" id="{D0F5B1F3-0E6F-EB76-1E63-16CEDC7C1DD4}"/>
              </a:ext>
            </a:extLst>
          </p:cNvPr>
          <p:cNvSpPr txBox="1"/>
          <p:nvPr/>
        </p:nvSpPr>
        <p:spPr>
          <a:xfrm>
            <a:off x="148828" y="3315271"/>
            <a:ext cx="787400" cy="276999"/>
          </a:xfrm>
          <a:prstGeom prst="rect">
            <a:avLst/>
          </a:prstGeom>
          <a:noFill/>
        </p:spPr>
        <p:txBody>
          <a:bodyPr wrap="square" rtlCol="0">
            <a:spAutoFit/>
          </a:bodyPr>
          <a:lstStyle/>
          <a:p>
            <a:r>
              <a:rPr lang="en-GB" sz="1200" b="1"/>
              <a:t>or</a:t>
            </a:r>
          </a:p>
        </p:txBody>
      </p:sp>
      <p:sp>
        <p:nvSpPr>
          <p:cNvPr id="82" name="TextBox 81">
            <a:extLst>
              <a:ext uri="{FF2B5EF4-FFF2-40B4-BE49-F238E27FC236}">
                <a16:creationId xmlns:a16="http://schemas.microsoft.com/office/drawing/2014/main" id="{11F9FC72-07F1-B248-3409-E3B71DC11B1E}"/>
              </a:ext>
            </a:extLst>
          </p:cNvPr>
          <p:cNvSpPr txBox="1"/>
          <p:nvPr/>
        </p:nvSpPr>
        <p:spPr>
          <a:xfrm>
            <a:off x="99260" y="4593559"/>
            <a:ext cx="787400" cy="276999"/>
          </a:xfrm>
          <a:prstGeom prst="rect">
            <a:avLst/>
          </a:prstGeom>
          <a:noFill/>
        </p:spPr>
        <p:txBody>
          <a:bodyPr wrap="square" rtlCol="0">
            <a:spAutoFit/>
          </a:bodyPr>
          <a:lstStyle/>
          <a:p>
            <a:r>
              <a:rPr lang="en-GB" sz="1200" b="1"/>
              <a:t>and</a:t>
            </a:r>
          </a:p>
        </p:txBody>
      </p:sp>
      <p:sp>
        <p:nvSpPr>
          <p:cNvPr id="83" name="Rectangle 82">
            <a:extLst>
              <a:ext uri="{FF2B5EF4-FFF2-40B4-BE49-F238E27FC236}">
                <a16:creationId xmlns:a16="http://schemas.microsoft.com/office/drawing/2014/main" id="{0BA02DA6-E619-719A-7382-AE3F787C6EE4}"/>
              </a:ext>
            </a:extLst>
          </p:cNvPr>
          <p:cNvSpPr/>
          <p:nvPr/>
        </p:nvSpPr>
        <p:spPr>
          <a:xfrm>
            <a:off x="7799407" y="236228"/>
            <a:ext cx="1344353" cy="415498"/>
          </a:xfrm>
          <a:prstGeom prst="rect">
            <a:avLst/>
          </a:prstGeom>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Happy path stage description</a:t>
            </a:r>
          </a:p>
        </p:txBody>
      </p:sp>
      <p:sp>
        <p:nvSpPr>
          <p:cNvPr id="84" name="Rectangle 83">
            <a:extLst>
              <a:ext uri="{FF2B5EF4-FFF2-40B4-BE49-F238E27FC236}">
                <a16:creationId xmlns:a16="http://schemas.microsoft.com/office/drawing/2014/main" id="{8E28AA98-8DE2-4FE0-891D-F953F0F7B09D}"/>
              </a:ext>
            </a:extLst>
          </p:cNvPr>
          <p:cNvSpPr/>
          <p:nvPr/>
        </p:nvSpPr>
        <p:spPr>
          <a:xfrm>
            <a:off x="9276476" y="246252"/>
            <a:ext cx="1356839" cy="415062"/>
          </a:xfrm>
          <a:prstGeom prst="rect">
            <a:avLst/>
          </a:prstGeom>
          <a:solidFill>
            <a:srgbClr val="F1A1E1"/>
          </a:solidFill>
          <a:ln>
            <a:solidFill>
              <a:srgbClr val="C00000"/>
            </a:solidFill>
          </a:ln>
          <a:effectLst>
            <a:outerShdw blurRad="50800" dist="38100" dir="2700000" algn="tl" rotWithShape="0">
              <a:prstClr val="black">
                <a:alpha val="40000"/>
              </a:prstClr>
            </a:outerShdw>
          </a:effectLst>
        </p:spPr>
        <p:style>
          <a:lnRef idx="2">
            <a:schemeClr val="accent4"/>
          </a:lnRef>
          <a:fillRef idx="1">
            <a:schemeClr val="lt1"/>
          </a:fillRef>
          <a:effectRef idx="0">
            <a:schemeClr val="accent4"/>
          </a:effectRef>
          <a:fontRef idx="minor">
            <a:schemeClr val="dk1"/>
          </a:fontRef>
        </p:style>
        <p:txBody>
          <a:bodyPr lIns="36000" tIns="36000" rIns="36000" bIns="36000" rtlCol="0" anchor="ctr"/>
          <a:lstStyle/>
          <a:p>
            <a:pPr algn="ctr"/>
            <a:r>
              <a:rPr lang="en-GB" sz="1000">
                <a:latin typeface="Figtree" panose="020B0604020202020204"/>
              </a:rPr>
              <a:t>Consumer info considerations</a:t>
            </a:r>
          </a:p>
        </p:txBody>
      </p:sp>
      <p:sp>
        <p:nvSpPr>
          <p:cNvPr id="6" name="TextBox 5">
            <a:extLst>
              <a:ext uri="{FF2B5EF4-FFF2-40B4-BE49-F238E27FC236}">
                <a16:creationId xmlns:a16="http://schemas.microsoft.com/office/drawing/2014/main" id="{3F11291D-B411-8317-7720-5401B96918A5}"/>
              </a:ext>
            </a:extLst>
          </p:cNvPr>
          <p:cNvSpPr txBox="1"/>
          <p:nvPr/>
        </p:nvSpPr>
        <p:spPr>
          <a:xfrm>
            <a:off x="6732623" y="5860517"/>
            <a:ext cx="513098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i="1">
                <a:latin typeface="Figtree Medium"/>
              </a:rPr>
              <a:t>Please note this slide is assessing address hints in isolation and does not take into account MPxN hints which may also be provided. </a:t>
            </a:r>
          </a:p>
        </p:txBody>
      </p:sp>
    </p:spTree>
    <p:extLst>
      <p:ext uri="{BB962C8B-B14F-4D97-AF65-F5344CB8AC3E}">
        <p14:creationId xmlns:p14="http://schemas.microsoft.com/office/powerpoint/2010/main" val="2026361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CB6F4C4-71C5-64FD-C917-B3E2D99C19CB}"/>
              </a:ext>
            </a:extLst>
          </p:cNvPr>
          <p:cNvSpPr>
            <a:spLocks noGrp="1"/>
          </p:cNvSpPr>
          <p:nvPr>
            <p:ph type="title"/>
          </p:nvPr>
        </p:nvSpPr>
        <p:spPr>
          <a:xfrm>
            <a:off x="388796" y="98106"/>
            <a:ext cx="10515600" cy="577352"/>
          </a:xfrm>
        </p:spPr>
        <p:txBody>
          <a:bodyPr/>
          <a:lstStyle/>
          <a:p>
            <a:r>
              <a:rPr lang="en-GB" sz="3200"/>
              <a:t>Address misalignment summary</a:t>
            </a:r>
          </a:p>
        </p:txBody>
      </p:sp>
      <p:sp>
        <p:nvSpPr>
          <p:cNvPr id="9" name="Text Placeholder 8">
            <a:extLst>
              <a:ext uri="{FF2B5EF4-FFF2-40B4-BE49-F238E27FC236}">
                <a16:creationId xmlns:a16="http://schemas.microsoft.com/office/drawing/2014/main" id="{92D28495-4400-3CCF-DEE8-50422686DD8D}"/>
              </a:ext>
            </a:extLst>
          </p:cNvPr>
          <p:cNvSpPr>
            <a:spLocks noGrp="1"/>
          </p:cNvSpPr>
          <p:nvPr>
            <p:ph type="body" idx="4294967295"/>
          </p:nvPr>
        </p:nvSpPr>
        <p:spPr>
          <a:xfrm>
            <a:off x="388796" y="1026255"/>
            <a:ext cx="4993309" cy="358307"/>
          </a:xfrm>
        </p:spPr>
        <p:txBody>
          <a:bodyPr>
            <a:normAutofit/>
          </a:bodyPr>
          <a:lstStyle/>
          <a:p>
            <a:r>
              <a:rPr lang="en-GB" sz="1600">
                <a:latin typeface="Figtree SemiBold"/>
              </a:rPr>
              <a:t>Scenario A) Consumer is using CCS for the first time</a:t>
            </a:r>
            <a:endParaRPr lang="en-GB" sz="1600"/>
          </a:p>
        </p:txBody>
      </p:sp>
      <p:sp>
        <p:nvSpPr>
          <p:cNvPr id="10" name="Text Placeholder 9">
            <a:extLst>
              <a:ext uri="{FF2B5EF4-FFF2-40B4-BE49-F238E27FC236}">
                <a16:creationId xmlns:a16="http://schemas.microsoft.com/office/drawing/2014/main" id="{2036B33F-8055-553E-6D78-4236D7899B7F}"/>
              </a:ext>
            </a:extLst>
          </p:cNvPr>
          <p:cNvSpPr>
            <a:spLocks noGrp="1"/>
          </p:cNvSpPr>
          <p:nvPr>
            <p:ph type="body" idx="4294967295"/>
          </p:nvPr>
        </p:nvSpPr>
        <p:spPr>
          <a:xfrm>
            <a:off x="6367720" y="1026255"/>
            <a:ext cx="5249571" cy="358307"/>
          </a:xfrm>
          <a:noFill/>
          <a:ln>
            <a:noFill/>
          </a:ln>
        </p:spPr>
        <p:txBody>
          <a:bodyPr vert="horz" wrap="square" lIns="91440" tIns="45720" rIns="91440" bIns="45720" anchor="t" anchorCtr="0" compatLnSpc="1">
            <a:normAutofit/>
          </a:bodyPr>
          <a:lstStyle/>
          <a:p>
            <a:r>
              <a:rPr lang="en-GB" sz="1600">
                <a:latin typeface="Figtree SemiBold"/>
              </a:rPr>
              <a:t>Scenarios B) Consumer has an existing CCS account </a:t>
            </a:r>
          </a:p>
        </p:txBody>
      </p:sp>
      <p:sp>
        <p:nvSpPr>
          <p:cNvPr id="11" name="Text Placeholder 10">
            <a:extLst>
              <a:ext uri="{FF2B5EF4-FFF2-40B4-BE49-F238E27FC236}">
                <a16:creationId xmlns:a16="http://schemas.microsoft.com/office/drawing/2014/main" id="{5744EFF9-450A-D7C5-EB08-BED2BC6FF2AB}"/>
              </a:ext>
            </a:extLst>
          </p:cNvPr>
          <p:cNvSpPr>
            <a:spLocks noGrp="1"/>
          </p:cNvSpPr>
          <p:nvPr>
            <p:ph type="body" idx="4294967295"/>
          </p:nvPr>
        </p:nvSpPr>
        <p:spPr>
          <a:xfrm>
            <a:off x="216633" y="1560501"/>
            <a:ext cx="5290934" cy="3485631"/>
          </a:xfrm>
          <a:ln w="12700">
            <a:solidFill>
              <a:schemeClr val="accent4">
                <a:lumMod val="75000"/>
              </a:schemeClr>
            </a:solidFill>
            <a:prstDash val="dashDot"/>
          </a:ln>
        </p:spPr>
        <p:txBody>
          <a:bodyPr>
            <a:normAutofit fontScale="92500" lnSpcReduction="10000"/>
          </a:bodyPr>
          <a:lstStyle/>
          <a:p>
            <a:pPr marL="285750" indent="-285750">
              <a:buFont typeface="Arial" panose="020B0604020202020204" pitchFamily="34" charset="0"/>
              <a:buChar char="•"/>
            </a:pPr>
            <a:endParaRPr lang="en-GB" sz="1300">
              <a:latin typeface="Figtree"/>
            </a:endParaRPr>
          </a:p>
          <a:p>
            <a:pPr marL="285750" indent="-285750">
              <a:buFont typeface="Arial" panose="020B0604020202020204" pitchFamily="34" charset="0"/>
              <a:buChar char="•"/>
            </a:pPr>
            <a:r>
              <a:rPr lang="en-GB" sz="1300">
                <a:latin typeface="Figtree"/>
              </a:rPr>
              <a:t>Mismatch is identified at the IDV stage, </a:t>
            </a:r>
            <a:r>
              <a:rPr lang="en-GB" sz="1300" b="0">
                <a:latin typeface="Figtree"/>
              </a:rPr>
              <a:t>as the consumer’s address is verified by IDV</a:t>
            </a:r>
            <a:endParaRPr lang="en-GB" sz="1300" b="0">
              <a:latin typeface="Figtree" pitchFamily="2" charset="0"/>
            </a:endParaRPr>
          </a:p>
          <a:p>
            <a:pPr marL="285750" indent="-285750">
              <a:buFont typeface="Arial" panose="020B0604020202020204" pitchFamily="34" charset="0"/>
              <a:buChar char="•"/>
            </a:pPr>
            <a:r>
              <a:rPr lang="en-GB" sz="1300" b="1">
                <a:latin typeface="Figtree"/>
              </a:rPr>
              <a:t>Minor mismatches </a:t>
            </a:r>
            <a:r>
              <a:rPr lang="en-GB" sz="1300">
                <a:latin typeface="Figtree"/>
              </a:rPr>
              <a:t>(e.g. wrong formatting) are</a:t>
            </a:r>
            <a:r>
              <a:rPr lang="en-GB" sz="1300" b="1">
                <a:latin typeface="Figtree"/>
              </a:rPr>
              <a:t> resolved by </a:t>
            </a:r>
            <a:r>
              <a:rPr lang="en-GB" sz="1300">
                <a:latin typeface="Figtree"/>
              </a:rPr>
              <a:t>IDV, which then outputs a UPRN to CCS that is verified </a:t>
            </a:r>
          </a:p>
          <a:p>
            <a:pPr marL="285750" indent="-285750">
              <a:buFont typeface="Arial" panose="020B0604020202020204" pitchFamily="34" charset="0"/>
              <a:buChar char="•"/>
            </a:pPr>
            <a:r>
              <a:rPr lang="en-GB" sz="1300" b="1">
                <a:latin typeface="Figtree"/>
              </a:rPr>
              <a:t>Major mismatch </a:t>
            </a:r>
            <a:r>
              <a:rPr lang="en-GB" sz="1300">
                <a:latin typeface="Figtree"/>
              </a:rPr>
              <a:t>(e.g. wrong address) </a:t>
            </a:r>
            <a:r>
              <a:rPr lang="en-GB" sz="1300" b="1">
                <a:latin typeface="Figtree"/>
              </a:rPr>
              <a:t>outcomes </a:t>
            </a:r>
            <a:r>
              <a:rPr lang="en-GB" sz="1300">
                <a:latin typeface="Figtree"/>
              </a:rPr>
              <a:t>are decided on whether the ATP is requiring an </a:t>
            </a:r>
            <a:r>
              <a:rPr lang="en-GB" sz="1300" err="1">
                <a:latin typeface="Figtree"/>
              </a:rPr>
              <a:t>exact_match</a:t>
            </a:r>
            <a:r>
              <a:rPr lang="en-GB" sz="1300">
                <a:latin typeface="Figtree"/>
              </a:rPr>
              <a:t> for the address</a:t>
            </a:r>
          </a:p>
          <a:p>
            <a:pPr marL="742950" lvl="1" indent="-285750">
              <a:buFont typeface="Arial" panose="020B0604020202020204" pitchFamily="34" charset="0"/>
              <a:buChar char="•"/>
            </a:pPr>
            <a:r>
              <a:rPr lang="en-GB" sz="1300" b="0">
                <a:latin typeface="Figtree"/>
              </a:rPr>
              <a:t>A yes will mean the ATP will only deliver the service if the address they have on record aligns with CCS; data sharing cannot proceed in a mismatch scenario</a:t>
            </a:r>
            <a:endParaRPr lang="en-GB" sz="1300" b="0">
              <a:latin typeface="Figtree" pitchFamily="2" charset="0"/>
            </a:endParaRPr>
          </a:p>
          <a:p>
            <a:pPr marL="742950" lvl="1" indent="-285750">
              <a:buFont typeface="Arial" panose="020B0604020202020204" pitchFamily="34" charset="0"/>
              <a:buChar char="•"/>
            </a:pPr>
            <a:r>
              <a:rPr lang="en-GB" sz="1300" b="0">
                <a:latin typeface="Figtree"/>
              </a:rPr>
              <a:t>A No will allow CCS to return the validated address according to IDV; data sharing can proceed</a:t>
            </a:r>
            <a:endParaRPr lang="en-GB" sz="1300" b="0">
              <a:latin typeface="Figtree" pitchFamily="2" charset="0"/>
            </a:endParaRPr>
          </a:p>
          <a:p>
            <a:pPr marL="285750" indent="-285750">
              <a:buFont typeface="Arial" panose="020B0604020202020204" pitchFamily="34" charset="0"/>
              <a:buChar char="•"/>
            </a:pPr>
            <a:r>
              <a:rPr lang="en-GB" sz="1300">
                <a:latin typeface="Figtree"/>
              </a:rPr>
              <a:t>Validated addresses can be returned using an </a:t>
            </a:r>
            <a:r>
              <a:rPr lang="en-GB" sz="1300" err="1">
                <a:latin typeface="Figtree"/>
              </a:rPr>
              <a:t>ID_token</a:t>
            </a:r>
            <a:endParaRPr lang="en-GB" sz="1300">
              <a:latin typeface="Figtree"/>
            </a:endParaRPr>
          </a:p>
          <a:p>
            <a:pPr marL="742950" lvl="1" indent="-285750">
              <a:buFont typeface="Arial" panose="020B0604020202020204" pitchFamily="34" charset="0"/>
              <a:buChar char="•"/>
            </a:pPr>
            <a:r>
              <a:rPr lang="en-GB" sz="1300" b="0" err="1">
                <a:latin typeface="Figtree"/>
              </a:rPr>
              <a:t>ID_tokens</a:t>
            </a:r>
            <a:r>
              <a:rPr lang="en-GB" sz="1300" b="0">
                <a:latin typeface="Figtree"/>
              </a:rPr>
              <a:t> must be requested by an ATP at the PAR stage (first data request to CCS)</a:t>
            </a:r>
          </a:p>
          <a:p>
            <a:pPr marL="742950" lvl="1" indent="-285750">
              <a:buFont typeface="Arial" panose="020B0604020202020204" pitchFamily="34" charset="0"/>
              <a:buChar char="•"/>
            </a:pPr>
            <a:r>
              <a:rPr lang="en-GB" sz="1300" b="0">
                <a:latin typeface="Figtree"/>
              </a:rPr>
              <a:t>Additional consent will be confirmed by CCS for the sharing of this information. ATPs must also do the same</a:t>
            </a:r>
            <a:endParaRPr lang="en-GB" sz="1300" b="0">
              <a:latin typeface="Figtree" pitchFamily="2" charset="0"/>
            </a:endParaRPr>
          </a:p>
          <a:p>
            <a:pPr marL="285750" indent="-285750">
              <a:buFont typeface="Arial" panose="020B0604020202020204" pitchFamily="34" charset="0"/>
              <a:buChar char="•"/>
            </a:pPr>
            <a:endParaRPr lang="en-GB" sz="1200">
              <a:latin typeface="Figtree" pitchFamily="2" charset="0"/>
            </a:endParaRPr>
          </a:p>
        </p:txBody>
      </p:sp>
      <p:sp>
        <p:nvSpPr>
          <p:cNvPr id="13" name="Text Placeholder 10">
            <a:extLst>
              <a:ext uri="{FF2B5EF4-FFF2-40B4-BE49-F238E27FC236}">
                <a16:creationId xmlns:a16="http://schemas.microsoft.com/office/drawing/2014/main" id="{0E906318-8484-2F2B-F884-36C9F76A76EB}"/>
              </a:ext>
            </a:extLst>
          </p:cNvPr>
          <p:cNvSpPr>
            <a:spLocks noGrp="1"/>
          </p:cNvSpPr>
          <p:nvPr>
            <p:ph type="body" idx="4294967295"/>
          </p:nvPr>
        </p:nvSpPr>
        <p:spPr>
          <a:xfrm>
            <a:off x="6096000" y="1560501"/>
            <a:ext cx="5647358" cy="3485631"/>
          </a:xfrm>
          <a:noFill/>
          <a:ln w="12700">
            <a:solidFill>
              <a:schemeClr val="accent4">
                <a:lumMod val="75000"/>
              </a:schemeClr>
            </a:solidFill>
            <a:prstDash val="dashDot"/>
          </a:ln>
        </p:spPr>
        <p:txBody>
          <a:bodyPr vert="horz" wrap="square" lIns="91440" tIns="45720" rIns="91440" bIns="45720" anchor="t" anchorCtr="0" compatLnSpc="1">
            <a:normAutofit fontScale="70000" lnSpcReduction="20000"/>
          </a:bodyPr>
          <a:lstStyle/>
          <a:p>
            <a:pPr marL="285750" indent="-285750">
              <a:buFont typeface="Arial" panose="020B0604020202020204" pitchFamily="34" charset="0"/>
              <a:buChar char="•"/>
            </a:pPr>
            <a:endParaRPr lang="en-GB" sz="1700">
              <a:latin typeface="Figtree"/>
            </a:endParaRPr>
          </a:p>
          <a:p>
            <a:pPr marL="285750" indent="-285750">
              <a:buFont typeface="Arial" panose="020B0604020202020204" pitchFamily="34" charset="0"/>
              <a:buChar char="•"/>
            </a:pPr>
            <a:r>
              <a:rPr lang="en-GB" sz="1700">
                <a:latin typeface="Figtree"/>
              </a:rPr>
              <a:t>Mismatch is identified by CCS, as the address is already tied to their account. All mismatch scenarios trigger an option shown to the consumer on if they wish to proceed with the CCS-known address or the ATP-provided address</a:t>
            </a:r>
          </a:p>
          <a:p>
            <a:pPr marL="285750" indent="-285750">
              <a:buFont typeface="Arial" panose="020B0604020202020204" pitchFamily="34" charset="0"/>
              <a:buChar char="•"/>
            </a:pPr>
            <a:r>
              <a:rPr lang="en-GB" sz="1700">
                <a:latin typeface="Figtree"/>
              </a:rPr>
              <a:t>Minor mismatches will be resolved by the consumer, as they will be able to select the CCS-known address that has been verified at</a:t>
            </a:r>
          </a:p>
          <a:p>
            <a:pPr marL="285750" indent="-285750">
              <a:buFont typeface="Arial" panose="020B0604020202020204" pitchFamily="34" charset="0"/>
              <a:buChar char="•"/>
            </a:pPr>
            <a:r>
              <a:rPr lang="en-GB" sz="1700">
                <a:latin typeface="Figtree"/>
              </a:rPr>
              <a:t>Major mismatches in outcomes will depend on consumer choice and if the ATP requires an </a:t>
            </a:r>
            <a:r>
              <a:rPr lang="en-GB" sz="1700" err="1">
                <a:latin typeface="Figtree"/>
              </a:rPr>
              <a:t>exact_match</a:t>
            </a:r>
            <a:endParaRPr lang="en-GB" sz="1700">
              <a:latin typeface="Figtree"/>
            </a:endParaRPr>
          </a:p>
          <a:p>
            <a:pPr marL="742950" lvl="1" indent="-285750">
              <a:buFont typeface="Arial" panose="020B0604020202020204" pitchFamily="34" charset="0"/>
              <a:buChar char="•"/>
            </a:pPr>
            <a:r>
              <a:rPr lang="en-GB" sz="1700" b="0">
                <a:latin typeface="Figtree"/>
              </a:rPr>
              <a:t>If the consumer chooses to use the address on their CCS account, then the ATP address is overridden, and the process continues</a:t>
            </a:r>
          </a:p>
          <a:p>
            <a:pPr marL="742950" lvl="1" indent="-285750">
              <a:buFont typeface="Arial" panose="020B0604020202020204" pitchFamily="34" charset="0"/>
              <a:buChar char="•"/>
            </a:pPr>
            <a:r>
              <a:rPr lang="en-GB" sz="1700" b="0">
                <a:latin typeface="Figtree"/>
              </a:rPr>
              <a:t>If the consumer chooses to use the ATP-provided address, then a new IDV process is triggered to try to verify them at that new address</a:t>
            </a:r>
          </a:p>
          <a:p>
            <a:pPr marL="742950" lvl="1" indent="-285750">
              <a:buFont typeface="Arial" panose="020B0604020202020204" pitchFamily="34" charset="0"/>
              <a:buChar char="•"/>
            </a:pPr>
            <a:r>
              <a:rPr lang="en-GB" sz="1700" b="0">
                <a:latin typeface="Figtree"/>
              </a:rPr>
              <a:t>If the ATP has specified they require an exact match, then the data request stops</a:t>
            </a:r>
          </a:p>
          <a:p>
            <a:pPr marL="285750" indent="-285750">
              <a:buFont typeface="Arial" panose="020B0604020202020204" pitchFamily="34" charset="0"/>
              <a:buChar char="•"/>
            </a:pPr>
            <a:r>
              <a:rPr lang="en-GB" sz="1700">
                <a:latin typeface="Figtree"/>
              </a:rPr>
              <a:t>Validated addresses can be returned using an </a:t>
            </a:r>
            <a:r>
              <a:rPr lang="en-GB" sz="1700" err="1">
                <a:latin typeface="Figtree"/>
              </a:rPr>
              <a:t>ID_token</a:t>
            </a:r>
            <a:endParaRPr lang="en-GB" sz="1700">
              <a:latin typeface="Figtree"/>
            </a:endParaRPr>
          </a:p>
          <a:p>
            <a:pPr marL="742950" lvl="1" indent="-285750">
              <a:buFont typeface="Arial" panose="020B0604020202020204" pitchFamily="34" charset="0"/>
              <a:buChar char="•"/>
            </a:pPr>
            <a:r>
              <a:rPr lang="en-GB" sz="1700" b="0" err="1">
                <a:latin typeface="Figtree"/>
              </a:rPr>
              <a:t>ID_tokens</a:t>
            </a:r>
            <a:r>
              <a:rPr lang="en-GB" sz="1700" b="0">
                <a:latin typeface="Figtree"/>
              </a:rPr>
              <a:t> must be requested by an ATP at the PAR stage (first data request to CCS)</a:t>
            </a:r>
          </a:p>
          <a:p>
            <a:pPr marL="742950" lvl="1" indent="-285750">
              <a:buFont typeface="Arial" panose="020B0604020202020204" pitchFamily="34" charset="0"/>
              <a:buChar char="•"/>
            </a:pPr>
            <a:r>
              <a:rPr lang="en-GB" sz="1700" b="0">
                <a:latin typeface="Figtree"/>
              </a:rPr>
              <a:t>Additional consent will be confirmed by CCS for the sharing of this information</a:t>
            </a:r>
          </a:p>
          <a:p>
            <a:pPr marL="285750" indent="-285750">
              <a:buFont typeface="Arial" panose="020B0604020202020204" pitchFamily="34" charset="0"/>
              <a:buChar char="•"/>
            </a:pPr>
            <a:endParaRPr lang="en-GB" sz="1300">
              <a:latin typeface="Figtree"/>
            </a:endParaRPr>
          </a:p>
        </p:txBody>
      </p:sp>
      <p:sp>
        <p:nvSpPr>
          <p:cNvPr id="2" name="TextBox 1">
            <a:extLst>
              <a:ext uri="{FF2B5EF4-FFF2-40B4-BE49-F238E27FC236}">
                <a16:creationId xmlns:a16="http://schemas.microsoft.com/office/drawing/2014/main" id="{DE83264F-865A-FD59-C2FC-7988F9A87A8C}"/>
              </a:ext>
            </a:extLst>
          </p:cNvPr>
          <p:cNvSpPr txBox="1"/>
          <p:nvPr/>
        </p:nvSpPr>
        <p:spPr>
          <a:xfrm>
            <a:off x="3463350" y="6390477"/>
            <a:ext cx="10121900" cy="276999"/>
          </a:xfrm>
          <a:prstGeom prst="rect">
            <a:avLst/>
          </a:prstGeom>
          <a:noFill/>
        </p:spPr>
        <p:txBody>
          <a:bodyPr wrap="square" lIns="91440" tIns="45720" rIns="91440" bIns="45720" rtlCol="0" anchor="t">
            <a:spAutoFit/>
          </a:bodyPr>
          <a:lstStyle/>
          <a:p>
            <a:r>
              <a:rPr lang="en-GB" sz="1200" b="1">
                <a:solidFill>
                  <a:srgbClr val="4D38F5"/>
                </a:solidFill>
                <a:latin typeface="Figtree" panose="020B0604020202020204"/>
              </a:rPr>
              <a:t>More information on these scenarios will be sent for your review offline</a:t>
            </a:r>
            <a:r>
              <a:rPr lang="en-GB" sz="1200" b="1">
                <a:solidFill>
                  <a:srgbClr val="4D38F5"/>
                </a:solidFill>
              </a:rPr>
              <a:t>.</a:t>
            </a:r>
          </a:p>
        </p:txBody>
      </p:sp>
      <p:sp>
        <p:nvSpPr>
          <p:cNvPr id="4" name="Rectangle 3">
            <a:extLst>
              <a:ext uri="{FF2B5EF4-FFF2-40B4-BE49-F238E27FC236}">
                <a16:creationId xmlns:a16="http://schemas.microsoft.com/office/drawing/2014/main" id="{F1C80ABE-276E-B351-4C67-F17294807815}"/>
              </a:ext>
            </a:extLst>
          </p:cNvPr>
          <p:cNvSpPr/>
          <p:nvPr/>
        </p:nvSpPr>
        <p:spPr>
          <a:xfrm>
            <a:off x="1538520" y="5571372"/>
            <a:ext cx="9114959" cy="704837"/>
          </a:xfrm>
          <a:prstGeom prst="rect">
            <a:avLst/>
          </a:prstGeom>
          <a:solidFill>
            <a:schemeClr val="bg1">
              <a:lumMod val="95000"/>
            </a:schemeClr>
          </a:solid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400" b="1">
                <a:solidFill>
                  <a:srgbClr val="4D38F5"/>
                </a:solidFill>
                <a:latin typeface="Figtree" panose="020B0604020202020204"/>
              </a:rPr>
              <a:t>Key Question: </a:t>
            </a:r>
            <a:r>
              <a:rPr lang="en-GB" sz="1400">
                <a:solidFill>
                  <a:srgbClr val="4D38F5"/>
                </a:solidFill>
                <a:latin typeface="Figtree" panose="020B0604020202020204"/>
              </a:rPr>
              <a:t>What are your thoughts on our proposed approach for handling address mismatch scenarios?</a:t>
            </a:r>
            <a:endParaRPr lang="en-GB">
              <a:latin typeface="Figtree" panose="020B0604020202020204"/>
            </a:endParaRPr>
          </a:p>
        </p:txBody>
      </p:sp>
    </p:spTree>
    <p:extLst>
      <p:ext uri="{BB962C8B-B14F-4D97-AF65-F5344CB8AC3E}">
        <p14:creationId xmlns:p14="http://schemas.microsoft.com/office/powerpoint/2010/main" val="2551707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3FA3-2DC1-2BC1-F985-CDE9E688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8F8E6-0144-D721-FD80-99D1A6EBC579}"/>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95532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Figtree" panose="020B0604020202020204"/>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extLst>
              <p:ext uri="{D42A27DB-BD31-4B8C-83A1-F6EECF244321}">
                <p14:modId xmlns:p14="http://schemas.microsoft.com/office/powerpoint/2010/main" val="4076618871"/>
              </p:ext>
            </p:extLst>
          </p:nvPr>
        </p:nvGraphicFramePr>
        <p:xfrm>
          <a:off x="218018" y="944375"/>
          <a:ext cx="10833442" cy="727012"/>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76492">
                <a:tc>
                  <a:txBody>
                    <a:bodyPr/>
                    <a:lstStyle/>
                    <a:p>
                      <a:pPr lvl="0">
                        <a:buNone/>
                      </a:pPr>
                      <a:r>
                        <a:rPr lang="en-GB" sz="1400">
                          <a:latin typeface="Figtree" panose="020B0604020202020204"/>
                        </a:rPr>
                        <a:t>September – date TBC</a:t>
                      </a:r>
                      <a:endParaRPr lang="en-GB" sz="1000">
                        <a:latin typeface="Figtree" panose="020B0604020202020204"/>
                      </a:endParaRP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REC Drafting Consultation Webinar</a:t>
                      </a: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616987"/>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904676109"/>
              </p:ext>
            </p:extLst>
          </p:nvPr>
        </p:nvGraphicFramePr>
        <p:xfrm>
          <a:off x="218018" y="2318148"/>
          <a:ext cx="10902267" cy="4199277"/>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49887">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 ✅</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49887">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 ✅</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UX – CCS Wave 1 Research Findings &amp; Accessibility</a:t>
                      </a:r>
                    </a:p>
                  </a:txBody>
                  <a:tcPr marL="121920" marR="121920" marT="60960" marB="60960" anchor="ctr"/>
                </a:tc>
                <a:extLst>
                  <a:ext uri="{0D108BD9-81ED-4DB2-BD59-A6C34878D82A}">
                    <a16:rowId xmlns:a16="http://schemas.microsoft.com/office/drawing/2014/main" val="4139299493"/>
                  </a:ext>
                </a:extLst>
              </a:tr>
              <a:tr h="349887">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 ✅</a:t>
                      </a: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Figtree" panose="020B0604020202020204"/>
                          <a:ea typeface="+mn-ea"/>
                          <a:cs typeface="+mn-cs"/>
                        </a:rPr>
                        <a:t>Trust Framework Partner update following </a:t>
                      </a:r>
                      <a:r>
                        <a:rPr lang="en-GB" sz="1400" kern="1200">
                          <a:solidFill>
                            <a:schemeClr val="tx1"/>
                          </a:solidFill>
                          <a:latin typeface="Figtree" panose="020B0604020202020204"/>
                          <a:ea typeface="+mn-ea"/>
                          <a:cs typeface="+mn-cs"/>
                          <a:hlinkClick r:id="rId4"/>
                        </a:rPr>
                        <a:t>announcement</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r h="349887">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Tech focused - Consent Record Schema (more topics to be added and notified by email)</a:t>
                      </a:r>
                    </a:p>
                  </a:txBody>
                  <a:tcPr marL="121920" marR="121920" marT="60960" marB="60960" anchor="ctr"/>
                </a:tc>
                <a:extLst>
                  <a:ext uri="{0D108BD9-81ED-4DB2-BD59-A6C34878D82A}">
                    <a16:rowId xmlns:a16="http://schemas.microsoft.com/office/drawing/2014/main" val="1450651097"/>
                  </a:ext>
                </a:extLst>
              </a:tr>
              <a:tr h="349887">
                <a:tc>
                  <a:txBody>
                    <a:bodyPr/>
                    <a:lstStyle/>
                    <a:p>
                      <a:r>
                        <a:rPr lang="en-GB" sz="1400">
                          <a:latin typeface="Figtree" panose="020B0604020202020204"/>
                        </a:rPr>
                        <a:t>17</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Policy position updates, CCS User platform R&amp;R, RBAC, Auth Roles- Data Share Access</a:t>
                      </a:r>
                    </a:p>
                  </a:txBody>
                  <a:tcPr marL="121920" marR="121920" marT="60960" marB="60960" anchor="ctr"/>
                </a:tc>
                <a:extLst>
                  <a:ext uri="{0D108BD9-81ED-4DB2-BD59-A6C34878D82A}">
                    <a16:rowId xmlns:a16="http://schemas.microsoft.com/office/drawing/2014/main" val="144681485"/>
                  </a:ext>
                </a:extLst>
              </a:tr>
              <a:tr h="349887">
                <a:tc>
                  <a:txBody>
                    <a:bodyPr/>
                    <a:lstStyle/>
                    <a:p>
                      <a:r>
                        <a:rPr lang="en-GB" sz="1400">
                          <a:latin typeface="Figtree" panose="020B0604020202020204"/>
                        </a:rPr>
                        <a:t>1</a:t>
                      </a:r>
                      <a:r>
                        <a:rPr lang="en-GB" sz="1400" baseline="30000">
                          <a:latin typeface="Figtree" panose="020B0604020202020204"/>
                        </a:rPr>
                        <a:t>st</a:t>
                      </a:r>
                      <a:r>
                        <a:rPr lang="en-GB" sz="1400">
                          <a:latin typeface="Figtree" panose="020B0604020202020204"/>
                        </a:rPr>
                        <a:t> 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SEC &amp; REC alignment, Legal Access Agreement, CCS User requirements, CCS Definition</a:t>
                      </a:r>
                    </a:p>
                  </a:txBody>
                  <a:tcPr marL="121920" marR="121920" marT="60960" marB="60960" anchor="ctr"/>
                </a:tc>
                <a:extLst>
                  <a:ext uri="{0D108BD9-81ED-4DB2-BD59-A6C34878D82A}">
                    <a16:rowId xmlns:a16="http://schemas.microsoft.com/office/drawing/2014/main" val="3985924813"/>
                  </a:ext>
                </a:extLst>
              </a:tr>
              <a:tr h="349887">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July 2026 ✅</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ATP – account creation &amp; renewals, UX CEG Requirements, Token Lifetime (JWT)</a:t>
                      </a:r>
                    </a:p>
                  </a:txBody>
                  <a:tcPr marL="121920" marR="121920" marT="60960" marB="60960" anchor="ctr"/>
                </a:tc>
                <a:extLst>
                  <a:ext uri="{0D108BD9-81ED-4DB2-BD59-A6C34878D82A}">
                    <a16:rowId xmlns:a16="http://schemas.microsoft.com/office/drawing/2014/main" val="113912175"/>
                  </a:ext>
                </a:extLst>
              </a:tr>
              <a:tr h="349887">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22</a:t>
                      </a:r>
                      <a:r>
                        <a:rPr lang="en-GB" sz="1400" kern="1200" baseline="30000">
                          <a:solidFill>
                            <a:schemeClr val="tx1"/>
                          </a:solidFill>
                          <a:latin typeface="Figtree" panose="020B0604020202020204"/>
                          <a:ea typeface="+mn-ea"/>
                          <a:cs typeface="+mn-cs"/>
                        </a:rPr>
                        <a:t>nd</a:t>
                      </a:r>
                      <a:r>
                        <a:rPr lang="en-GB" sz="1400" kern="1200">
                          <a:solidFill>
                            <a:schemeClr val="tx1"/>
                          </a:solidFill>
                          <a:latin typeface="Figtree" panose="020B0604020202020204"/>
                          <a:ea typeface="+mn-ea"/>
                          <a:cs typeface="+mn-cs"/>
                        </a:rPr>
                        <a:t> </a:t>
                      </a:r>
                      <a:r>
                        <a:rPr lang="en-GB" sz="1400">
                          <a:latin typeface="Figtree" panose="020B0604020202020204"/>
                        </a:rPr>
                        <a:t>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Consent Schema, OIDC Registration Framework, Address / MPxN Misalignment</a:t>
                      </a:r>
                    </a:p>
                  </a:txBody>
                  <a:tcPr marL="121920" marR="121920" marT="60960" marB="60960" anchor="ctr"/>
                </a:tc>
                <a:extLst>
                  <a:ext uri="{0D108BD9-81ED-4DB2-BD59-A6C34878D82A}">
                    <a16:rowId xmlns:a16="http://schemas.microsoft.com/office/drawing/2014/main" val="862225513"/>
                  </a:ext>
                </a:extLst>
              </a:tr>
              <a:tr h="349887">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29</a:t>
                      </a:r>
                      <a:r>
                        <a:rPr lang="en-GB" sz="1400" kern="1200" baseline="30000">
                          <a:solidFill>
                            <a:schemeClr val="tx1"/>
                          </a:solidFill>
                          <a:latin typeface="Figtree" panose="020B0604020202020204"/>
                          <a:ea typeface="+mn-ea"/>
                          <a:cs typeface="+mn-cs"/>
                        </a:rPr>
                        <a:t>th</a:t>
                      </a:r>
                      <a:r>
                        <a:rPr lang="en-GB" sz="1400" kern="1200">
                          <a:solidFill>
                            <a:schemeClr val="tx1"/>
                          </a:solidFill>
                          <a:latin typeface="Figtree" panose="020B0604020202020204"/>
                          <a:ea typeface="+mn-ea"/>
                          <a:cs typeface="+mn-cs"/>
                        </a:rPr>
                        <a:t> </a:t>
                      </a:r>
                      <a:r>
                        <a:rPr lang="en-GB" sz="1400">
                          <a:latin typeface="Figtree" panose="020B0604020202020204"/>
                        </a:rPr>
                        <a:t>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(Provisional &amp; TBC) IDV, Bill Payer / Occupier, Shared Signals Framework Profile</a:t>
                      </a:r>
                    </a:p>
                  </a:txBody>
                  <a:tcPr marL="121920" marR="121920" marT="60960" marB="60960" anchor="ctr"/>
                </a:tc>
                <a:extLst>
                  <a:ext uri="{0D108BD9-81ED-4DB2-BD59-A6C34878D82A}">
                    <a16:rowId xmlns:a16="http://schemas.microsoft.com/office/drawing/2014/main" val="1235131951"/>
                  </a:ext>
                </a:extLst>
              </a:tr>
              <a:tr h="349887">
                <a:tc>
                  <a:txBody>
                    <a:bodyPr/>
                    <a:lstStyle/>
                    <a:p>
                      <a:r>
                        <a:rPr lang="en-GB" sz="1400">
                          <a:latin typeface="Figtree" panose="020B0604020202020204"/>
                        </a:rPr>
                        <a:t>12</a:t>
                      </a:r>
                      <a:r>
                        <a:rPr lang="en-GB" sz="1400" baseline="30000">
                          <a:latin typeface="Figtree" panose="020B0604020202020204"/>
                        </a:rPr>
                        <a:t>th</a:t>
                      </a:r>
                      <a:r>
                        <a:rPr lang="en-GB" sz="1400">
                          <a:latin typeface="Figtree" panose="020B0604020202020204"/>
                        </a:rPr>
                        <a:t> August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TBC</a:t>
                      </a:r>
                    </a:p>
                  </a:txBody>
                  <a:tcPr marL="121920" marR="121920" marT="60960" marB="60960" anchor="ctr"/>
                </a:tc>
                <a:extLst>
                  <a:ext uri="{0D108BD9-81ED-4DB2-BD59-A6C34878D82A}">
                    <a16:rowId xmlns:a16="http://schemas.microsoft.com/office/drawing/2014/main" val="3233761768"/>
                  </a:ext>
                </a:extLst>
              </a:tr>
              <a:tr h="349887">
                <a:tc gridSpan="2">
                  <a:txBody>
                    <a:bodyPr/>
                    <a:lstStyle/>
                    <a:p>
                      <a:r>
                        <a:rPr lang="en-GB" sz="1200" i="1">
                          <a:latin typeface="Figtree" panose="020B0604020202020204"/>
                        </a:rPr>
                        <a:t>Note: We will review whether Solution Groups will be maintained or temporarily stood down during and immediately-after REC Drafting consultation </a:t>
                      </a:r>
                    </a:p>
                  </a:txBody>
                  <a:tcPr marL="121920" marR="121920" marT="60960" marB="60960" anchor="ctr"/>
                </a:tc>
                <a:tc hMerge="1">
                  <a:txBody>
                    <a:bodyPr/>
                    <a:lstStyle/>
                    <a:p>
                      <a:pPr>
                        <a:buNone/>
                      </a:pP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359176132"/>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1962029"/>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745399"/>
            <a:ext cx="11112842" cy="707886"/>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595784"/>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Figtree" panose="020B0604020202020204"/>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Figtree" panose="020B0604020202020204"/>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Figtree" panose="020B0604020202020204"/>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Figtree" panose="020B0604020202020204"/>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Figtree" panose="020B0604020202020204"/>
                <a:cs typeface="Times New Roman" panose="02020603050405020304" pitchFamily="18" charset="0"/>
              </a:rPr>
              <a:t>Consumer</a:t>
            </a:r>
            <a:r>
              <a:rPr lang="en-GB" sz="3733" b="1">
                <a:solidFill>
                  <a:srgbClr val="021E5E"/>
                </a:solidFill>
                <a:latin typeface="Figtree" panose="020B0604020202020204"/>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Michael Walsh</a:t>
            </a:r>
            <a:endParaRPr lang="en-GB" sz="2400" b="1" kern="0">
              <a:solidFill>
                <a:srgbClr val="FFFFFF"/>
              </a:solidFill>
              <a:latin typeface="Figtree" panose="020B0604020202020204"/>
              <a:cs typeface="Arial"/>
              <a:sym typeface="Arial"/>
            </a:endParaRPr>
          </a:p>
          <a:p>
            <a:pPr algn="ctr" defTabSz="914377">
              <a:defRPr/>
            </a:pPr>
            <a:r>
              <a:rPr lang="en-GB" sz="1333" kern="0">
                <a:solidFill>
                  <a:srgbClr val="FFFFFF"/>
                </a:solidFill>
                <a:latin typeface="Figtree" panose="020B0604020202020204"/>
                <a:cs typeface="Arial"/>
                <a:sym typeface="Arial"/>
              </a:rPr>
              <a:t>Project Manager</a:t>
            </a:r>
          </a:p>
          <a:p>
            <a:pPr marL="285744" indent="-285744" algn="ctr" defTabSz="914377">
              <a:buFont typeface="Arial"/>
              <a:buChar char="•"/>
              <a:defRPr/>
            </a:pPr>
            <a:endParaRPr lang="en-GB" sz="1867" kern="0">
              <a:solidFill>
                <a:srgbClr val="FFFFFF"/>
              </a:solidFill>
              <a:latin typeface="Figtree" panose="020B0604020202020204"/>
              <a:cs typeface="Arial"/>
              <a:sym typeface="Arial"/>
            </a:endParaRPr>
          </a:p>
          <a:p>
            <a:pPr algn="ctr" defTabSz="914377">
              <a:defRPr/>
            </a:pPr>
            <a:endParaRPr lang="en-GB" sz="1400" kern="0">
              <a:solidFill>
                <a:srgbClr val="FFFFFF"/>
              </a:solidFill>
              <a:latin typeface="Figtree" panose="020B0604020202020204"/>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Pete Davies</a:t>
            </a:r>
            <a:br>
              <a:rPr lang="en-GB" sz="1867" kern="0">
                <a:solidFill>
                  <a:srgbClr val="FFFFFF"/>
                </a:solidFill>
                <a:latin typeface="Figtree" panose="020B0604020202020204"/>
                <a:cs typeface="Arial"/>
                <a:sym typeface="Arial"/>
              </a:rPr>
            </a:br>
            <a:r>
              <a:rPr lang="en-GB" sz="1333" kern="0">
                <a:solidFill>
                  <a:srgbClr val="FFFFFF"/>
                </a:solidFill>
                <a:latin typeface="Figtree" panose="020B0604020202020204"/>
                <a:cs typeface="Arial"/>
                <a:sym typeface="Arial"/>
              </a:rPr>
              <a:t>Executive Sponsor</a:t>
            </a:r>
            <a:endParaRPr lang="en-GB" sz="1867" kern="0">
              <a:solidFill>
                <a:srgbClr val="FFFFFF"/>
              </a:solidFill>
              <a:latin typeface="Figtree" panose="020B0604020202020204"/>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Vicky Brown</a:t>
            </a:r>
          </a:p>
          <a:p>
            <a:pPr algn="ctr" defTabSz="914377">
              <a:defRPr/>
            </a:pPr>
            <a:r>
              <a:rPr lang="en-GB" sz="1333" kern="0">
                <a:solidFill>
                  <a:srgbClr val="FFFFFF"/>
                </a:solidFill>
                <a:latin typeface="Figtree" panose="020B0604020202020204"/>
                <a:cs typeface="Arial"/>
                <a:sym typeface="Arial"/>
              </a:rPr>
              <a:t>PMO</a:t>
            </a:r>
          </a:p>
          <a:p>
            <a:pPr algn="ctr" defTabSz="914377">
              <a:defRPr/>
            </a:pPr>
            <a:endParaRPr lang="en-GB" sz="1333" kern="0">
              <a:solidFill>
                <a:srgbClr val="FFFFFF"/>
              </a:solidFill>
              <a:latin typeface="Figtree" panose="020B0604020202020204"/>
              <a:ea typeface="+mn-lt"/>
              <a:cs typeface="+mn-lt"/>
              <a:sym typeface="Arial"/>
            </a:endParaRPr>
          </a:p>
          <a:p>
            <a:pPr algn="ctr" defTabSz="914377">
              <a:defRPr/>
            </a:pPr>
            <a:endParaRPr lang="en-GB" sz="1400" kern="0">
              <a:solidFill>
                <a:srgbClr val="FFFFFF"/>
              </a:solidFill>
              <a:latin typeface="Figtree" panose="020B0604020202020204"/>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Figtree" panose="020B0604020202020204"/>
                <a:cs typeface="Arial"/>
                <a:sym typeface="Arial"/>
              </a:rPr>
              <a:t>Teresa Thompson​</a:t>
            </a:r>
          </a:p>
          <a:p>
            <a:pPr algn="ctr" defTabSz="914377">
              <a:defRPr/>
            </a:pPr>
            <a:r>
              <a:rPr lang="en-GB" sz="1333" kern="0">
                <a:solidFill>
                  <a:srgbClr val="FFFFFF"/>
                </a:solidFill>
                <a:latin typeface="Figtree" panose="020B0604020202020204"/>
                <a:cs typeface="Arial"/>
                <a:sym typeface="Arial"/>
              </a:rPr>
              <a:t>Stakeholder </a:t>
            </a:r>
            <a:br>
              <a:rPr lang="en-GB" sz="1333" kern="0">
                <a:solidFill>
                  <a:srgbClr val="FFFFFF"/>
                </a:solidFill>
                <a:latin typeface="Figtree" panose="020B0604020202020204"/>
                <a:cs typeface="Arial"/>
                <a:sym typeface="Arial"/>
              </a:rPr>
            </a:br>
            <a:r>
              <a:rPr lang="en-GB" sz="1333" kern="0">
                <a:solidFill>
                  <a:srgbClr val="FFFFFF"/>
                </a:solidFill>
                <a:latin typeface="Figtree" panose="020B0604020202020204"/>
                <a:cs typeface="Arial"/>
                <a:sym typeface="Arial"/>
              </a:rPr>
              <a:t>Engagement </a:t>
            </a:r>
            <a:r>
              <a:rPr lang="en-GB" sz="1333" kern="0" err="1">
                <a:solidFill>
                  <a:srgbClr val="FFFFFF"/>
                </a:solidFill>
                <a:latin typeface="Figtree" panose="020B0604020202020204"/>
                <a:cs typeface="Arial"/>
                <a:sym typeface="Arial"/>
              </a:rPr>
              <a:t>Mgr</a:t>
            </a:r>
            <a:endParaRPr lang="en-GB" sz="1333" kern="0">
              <a:solidFill>
                <a:srgbClr val="FFFFFF"/>
              </a:solidFill>
              <a:latin typeface="Figtree" panose="020B0604020202020204"/>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Nathan Gould​​</a:t>
            </a:r>
          </a:p>
          <a:p>
            <a:pPr algn="ctr" defTabSz="914377"/>
            <a:r>
              <a:rPr lang="en-GB" sz="1333" kern="0">
                <a:solidFill>
                  <a:srgbClr val="FFFFFF"/>
                </a:solidFill>
                <a:latin typeface="Figtree" panose="020B0604020202020204"/>
                <a:cs typeface="Arial"/>
                <a:sym typeface="Arial"/>
              </a:rPr>
              <a:t>Enterprise Architect</a:t>
            </a:r>
            <a:r>
              <a:rPr lang="en-GB" sz="1867" b="1" kern="0">
                <a:solidFill>
                  <a:srgbClr val="FFFFFF"/>
                </a:solidFill>
                <a:latin typeface="Figtree" panose="020B0604020202020204"/>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Sarah Jones</a:t>
            </a:r>
            <a:br>
              <a:rPr lang="en-GB" sz="1867" b="1" kern="0">
                <a:solidFill>
                  <a:srgbClr val="FFFFFF"/>
                </a:solidFill>
                <a:latin typeface="Figtree" panose="020B0604020202020204"/>
                <a:cs typeface="Arial"/>
                <a:sym typeface="Arial"/>
              </a:rPr>
            </a:br>
            <a:r>
              <a:rPr lang="en-GB" sz="1333" kern="0">
                <a:solidFill>
                  <a:srgbClr val="FFFFFF"/>
                </a:solidFill>
                <a:latin typeface="Figtree" panose="020B0604020202020204"/>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Harriet Truss</a:t>
            </a:r>
          </a:p>
          <a:p>
            <a:pPr algn="ctr" defTabSz="914377">
              <a:defRPr/>
            </a:pPr>
            <a:r>
              <a:rPr lang="en-GB" sz="1333" kern="0">
                <a:solidFill>
                  <a:srgbClr val="FFFFFF"/>
                </a:solidFill>
                <a:latin typeface="Figtree" panose="020B0604020202020204"/>
                <a:cs typeface="Arial"/>
                <a:sym typeface="Arial"/>
              </a:rPr>
              <a:t>Change Lead</a:t>
            </a:r>
            <a:endParaRPr lang="en-GB" sz="1867" kern="0">
              <a:solidFill>
                <a:srgbClr val="FFFFFF"/>
              </a:solidFill>
              <a:latin typeface="Figtree" panose="020B0604020202020204"/>
              <a:cs typeface="Arial"/>
              <a:sym typeface="Arial"/>
            </a:endParaRPr>
          </a:p>
          <a:p>
            <a:pPr algn="ctr" defTabSz="914377">
              <a:defRPr/>
            </a:pPr>
            <a:endParaRPr lang="en-GB" sz="1867" kern="0">
              <a:solidFill>
                <a:srgbClr val="FFFFFF"/>
              </a:solidFill>
              <a:latin typeface="Figtree" panose="020B0604020202020204"/>
              <a:cs typeface="Arial"/>
              <a:sym typeface="Arial"/>
            </a:endParaRPr>
          </a:p>
          <a:p>
            <a:pPr algn="ctr" defTabSz="914377">
              <a:defRPr/>
            </a:pPr>
            <a:endParaRPr lang="en-GB" sz="1867" kern="0">
              <a:solidFill>
                <a:srgbClr val="FFFFFF"/>
              </a:solidFill>
              <a:latin typeface="Figtree" panose="020B0604020202020204"/>
              <a:cs typeface="Arial"/>
              <a:sym typeface="Arial"/>
            </a:endParaRPr>
          </a:p>
          <a:p>
            <a:pPr algn="ctr" defTabSz="914377">
              <a:defRPr/>
            </a:pPr>
            <a:endParaRPr lang="en-GB" sz="1867" kern="0">
              <a:solidFill>
                <a:srgbClr val="FFFFFF"/>
              </a:solidFill>
              <a:latin typeface="Figtree" panose="020B0604020202020204"/>
              <a:cs typeface="Arial"/>
              <a:sym typeface="Arial"/>
            </a:endParaRPr>
          </a:p>
          <a:p>
            <a:pPr algn="ctr" defTabSz="914377">
              <a:defRPr/>
            </a:pPr>
            <a:endParaRPr lang="en-GB" sz="1400" kern="0">
              <a:solidFill>
                <a:srgbClr val="FFFFFF"/>
              </a:solidFill>
              <a:latin typeface="Figtree" panose="020B0604020202020204"/>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9865" y="251259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Figtree" panose="020B0604020202020204"/>
                <a:cs typeface="Arial"/>
                <a:sym typeface="Arial"/>
              </a:rPr>
              <a:t>Alison Nickson</a:t>
            </a:r>
          </a:p>
          <a:p>
            <a:pPr algn="ctr" defTabSz="914377">
              <a:defRPr/>
            </a:pPr>
            <a:r>
              <a:rPr lang="en-GB" sz="1333" kern="0">
                <a:solidFill>
                  <a:srgbClr val="FFFFFF"/>
                </a:solidFill>
                <a:latin typeface="Figtree" panose="020B0604020202020204"/>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Figtree" panose="020B0604020202020204"/>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Figtree" panose="020B0604020202020204"/>
                <a:cs typeface="Arial"/>
                <a:sym typeface="Arial"/>
              </a:rPr>
              <a:t>Eva Von-Schaxmann</a:t>
            </a:r>
          </a:p>
          <a:p>
            <a:pPr algn="ctr" defTabSz="914377">
              <a:defRPr/>
            </a:pPr>
            <a:r>
              <a:rPr lang="en-GB" sz="1333" kern="0">
                <a:solidFill>
                  <a:srgbClr val="FFFFFF"/>
                </a:solidFill>
                <a:latin typeface="Figtree" panose="020B0604020202020204"/>
                <a:cs typeface="Arial"/>
                <a:sym typeface="Arial"/>
              </a:rPr>
              <a:t>Business Analyst</a:t>
            </a:r>
            <a:endParaRPr lang="en-GB" sz="1867" kern="0">
              <a:solidFill>
                <a:srgbClr val="FFFFFF"/>
              </a:solidFill>
              <a:latin typeface="Figtree" panose="020B0604020202020204"/>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9714" y="3221481"/>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Figtree" panose="020B0604020202020204"/>
                <a:cs typeface="Arial"/>
                <a:sym typeface="Arial"/>
              </a:rPr>
              <a:t>Hemant Mistry </a:t>
            </a:r>
          </a:p>
          <a:p>
            <a:pPr algn="ctr" defTabSz="914377">
              <a:defRPr/>
            </a:pPr>
            <a:r>
              <a:rPr lang="en-GB" sz="1333" kern="0">
                <a:solidFill>
                  <a:srgbClr val="FFFFFF"/>
                </a:solidFill>
                <a:latin typeface="Figtree" panose="020B0604020202020204"/>
                <a:cs typeface="Arial"/>
                <a:sym typeface="Arial"/>
              </a:rPr>
              <a:t>UX Lead</a:t>
            </a: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George Roberts</a:t>
            </a:r>
          </a:p>
          <a:p>
            <a:pPr algn="ctr" defTabSz="914377"/>
            <a:r>
              <a:rPr lang="en-GB" sz="1333" kern="0">
                <a:solidFill>
                  <a:srgbClr val="FFFFFF"/>
                </a:solidFill>
                <a:latin typeface="Figtree" panose="020B0604020202020204"/>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Ann Perry</a:t>
            </a:r>
          </a:p>
          <a:p>
            <a:pPr algn="ctr" defTabSz="914377"/>
            <a:r>
              <a:rPr lang="en-GB" sz="1333" kern="0">
                <a:solidFill>
                  <a:srgbClr val="FFFFFF"/>
                </a:solidFill>
                <a:latin typeface="Figtree" panose="020B0604020202020204"/>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Figtree" panose="020B0604020202020204"/>
                <a:cs typeface="Arial"/>
                <a:sym typeface="Arial"/>
              </a:rPr>
              <a:t>Matt White</a:t>
            </a:r>
          </a:p>
          <a:p>
            <a:pPr algn="ctr" defTabSz="914377"/>
            <a:r>
              <a:rPr lang="en-GB" sz="1300" kern="0">
                <a:solidFill>
                  <a:srgbClr val="FFFFFF"/>
                </a:solidFill>
                <a:latin typeface="Figtree" panose="020B0604020202020204"/>
                <a:cs typeface="Arial"/>
                <a:sym typeface="Arial"/>
              </a:rPr>
              <a:t>Product Owner &amp; SRO</a:t>
            </a:r>
            <a:endParaRPr lang="en-GB" sz="1300" kern="0">
              <a:solidFill>
                <a:srgbClr val="FFFFFF"/>
              </a:solidFill>
              <a:latin typeface="Figtree" panose="020B0604020202020204"/>
              <a:cs typeface="Arial"/>
            </a:endParaRPr>
          </a:p>
        </p:txBody>
      </p:sp>
    </p:spTree>
    <p:extLst>
      <p:ext uri="{BB962C8B-B14F-4D97-AF65-F5344CB8AC3E}">
        <p14:creationId xmlns:p14="http://schemas.microsoft.com/office/powerpoint/2010/main" val="1221392591"/>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3.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0f5f377-3c13-4c54-b2e9-6c7cd1b5aad2" xsi:nil="true"/>
    <lcf76f155ced4ddcb4097134ff3c332f xmlns="5ecdd8c3-3529-4dee-9d38-3ed14a032f3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E4EF6FBA5AEBA4A9786C325684170E9" ma:contentTypeVersion="6" ma:contentTypeDescription="Create a new document." ma:contentTypeScope="" ma:versionID="d8ea275a0e4af3289030ab3f0ee35fff">
  <xsd:schema xmlns:xsd="http://www.w3.org/2001/XMLSchema" xmlns:xs="http://www.w3.org/2001/XMLSchema" xmlns:p="http://schemas.microsoft.com/office/2006/metadata/properties" xmlns:ns2="00a30ffc-d9e0-4c00-8e73-b22ff6a206ef" xmlns:ns3="5ecdd8c3-3529-4dee-9d38-3ed14a032f34" xmlns:ns4="a0f5f377-3c13-4c54-b2e9-6c7cd1b5aad2" targetNamespace="http://schemas.microsoft.com/office/2006/metadata/properties" ma:root="true" ma:fieldsID="bc142c21c689a4362bbaad242434d8b6" ns2:_="" ns3:_="" ns4:_="">
    <xsd:import namespace="00a30ffc-d9e0-4c00-8e73-b22ff6a206ef"/>
    <xsd:import namespace="5ecdd8c3-3529-4dee-9d38-3ed14a032f34"/>
    <xsd:import namespace="a0f5f377-3c13-4c54-b2e9-6c7cd1b5aad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a30ffc-d9e0-4c00-8e73-b22ff6a206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cdd8c3-3529-4dee-9d38-3ed14a032f34" elementFormDefault="qualified">
    <xsd:import namespace="http://schemas.microsoft.com/office/2006/documentManagement/types"/>
    <xsd:import namespace="http://schemas.microsoft.com/office/infopath/2007/PartnerControls"/>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0f5f377-3c13-4c54-b2e9-6c7cd1b5aad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5ef4970-f785-4610-a0ec-53638907d7a8}" ma:internalName="TaxCatchAll" ma:showField="CatchAllData" ma:web="a0f5f377-3c13-4c54-b2e9-6c7cd1b5aad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AD28D5-A549-4DCF-882B-2AABB58AA4FD}">
  <ds:schemaRefs>
    <ds:schemaRef ds:uri="eac983b2-6b98-449b-852c-dacad15ce743"/>
    <ds:schemaRef ds:uri="http://purl.org/dc/dcmitype/"/>
    <ds:schemaRef ds:uri="http://schemas.microsoft.com/office/2006/metadata/properties"/>
    <ds:schemaRef ds:uri="http://schemas.microsoft.com/office/2006/documentManagement/types"/>
    <ds:schemaRef ds:uri="01d5d7fc-ae26-48ed-a943-bede2c51cfa8"/>
    <ds:schemaRef ds:uri="http://purl.org/dc/terms/"/>
    <ds:schemaRef ds:uri="http://schemas.microsoft.com/office/infopath/2007/PartnerControls"/>
    <ds:schemaRef ds:uri="http://schemas.openxmlformats.org/package/2006/metadata/core-properties"/>
    <ds:schemaRef ds:uri="http://www.w3.org/XML/1998/namespace"/>
    <ds:schemaRef ds:uri="http://purl.org/dc/elements/1.1/"/>
  </ds:schemaRefs>
</ds:datastoreItem>
</file>

<file path=customXml/itemProps2.xml><?xml version="1.0" encoding="utf-8"?>
<ds:datastoreItem xmlns:ds="http://schemas.openxmlformats.org/officeDocument/2006/customXml" ds:itemID="{76B269F6-A86D-4DDA-A22F-292E238B56E0}">
  <ds:schemaRefs>
    <ds:schemaRef ds:uri="http://schemas.microsoft.com/sharepoint/v3/contenttype/forms"/>
  </ds:schemaRefs>
</ds:datastoreItem>
</file>

<file path=customXml/itemProps3.xml><?xml version="1.0" encoding="utf-8"?>
<ds:datastoreItem xmlns:ds="http://schemas.openxmlformats.org/officeDocument/2006/customXml" ds:itemID="{5E748BC6-690B-4B31-8762-1AF3EEB3A53A}"/>
</file>

<file path=docProps/app.xml><?xml version="1.0" encoding="utf-8"?>
<Properties xmlns="http://schemas.openxmlformats.org/officeDocument/2006/extended-properties" xmlns:vt="http://schemas.openxmlformats.org/officeDocument/2006/docPropsVTypes">
  <Template>RECCo%20Template</Template>
  <TotalTime>0</TotalTime>
  <Words>7518</Words>
  <Application>Microsoft Office PowerPoint</Application>
  <PresentationFormat>Widescreen</PresentationFormat>
  <Paragraphs>871</Paragraphs>
  <Slides>36</Slides>
  <Notes>3</Notes>
  <HiddenSlides>0</HiddenSlides>
  <MMClips>0</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36</vt:i4>
      </vt:variant>
    </vt:vector>
  </HeadingPairs>
  <TitlesOfParts>
    <vt:vector size="53" baseType="lpstr">
      <vt:lpstr>Aptos</vt:lpstr>
      <vt:lpstr>Arial</vt:lpstr>
      <vt:lpstr>Arial,Sans-Serif</vt:lpstr>
      <vt:lpstr>Calibri</vt:lpstr>
      <vt:lpstr>Figtree</vt:lpstr>
      <vt:lpstr>Figtree ExtraBold</vt:lpstr>
      <vt:lpstr>Figtree Medium</vt:lpstr>
      <vt:lpstr>Figtree SemiBold</vt:lpstr>
      <vt:lpstr>Outfit</vt:lpstr>
      <vt:lpstr>Outfit SemiBold</vt:lpstr>
      <vt:lpstr>Playfair Display</vt:lpstr>
      <vt:lpstr>Segoe UI Emoji</vt:lpstr>
      <vt:lpstr>Verdana</vt:lpstr>
      <vt:lpstr>White theme</vt:lpstr>
      <vt:lpstr>RECCo Theme</vt:lpstr>
      <vt:lpstr>1_Dark blue theme</vt:lpstr>
      <vt:lpstr>Dark blue theme</vt:lpstr>
      <vt:lpstr>Consumer Consent Solution  Solution Group</vt:lpstr>
      <vt:lpstr>PowerPoint Presentation</vt:lpstr>
      <vt:lpstr>PowerPoint Presentation</vt:lpstr>
      <vt:lpstr>Consent Schema  Introduction </vt:lpstr>
      <vt:lpstr>CCS Consent Schema: Context for our designs and vision for today </vt:lpstr>
      <vt:lpstr>We have used your feedback to feed our subsequent iterations</vt:lpstr>
      <vt:lpstr>The consent schema is integral to our data sharing flows</vt:lpstr>
      <vt:lpstr>We are asking for your feedback on the following crucial CCS design decisions today:</vt:lpstr>
      <vt:lpstr>Consent Schema:  Separating consent fields from data-related fields</vt:lpstr>
      <vt:lpstr>Separating Consent from Data Blocks </vt:lpstr>
      <vt:lpstr>PowerPoint Presentation</vt:lpstr>
      <vt:lpstr>Separating consent from data blocks</vt:lpstr>
      <vt:lpstr>Working Position: We are proposing to segment the consent fields from the data-specific fields</vt:lpstr>
      <vt:lpstr>Consent Schema  Consumer Information hints and ID tokens</vt:lpstr>
      <vt:lpstr>Why consumer information hints are important</vt:lpstr>
      <vt:lpstr>Consumer Information hints can also be supplied alongside the consent schema</vt:lpstr>
      <vt:lpstr>PowerPoint Presentation</vt:lpstr>
      <vt:lpstr>Working Position: we believe offering Consumer Information hints can add value for the ecosystem</vt:lpstr>
      <vt:lpstr>Consent Schema  Low Level Review</vt:lpstr>
      <vt:lpstr>PowerPoint Presentation</vt:lpstr>
      <vt:lpstr>PowerPoint Presentation</vt:lpstr>
      <vt:lpstr>PowerPoint Presentation</vt:lpstr>
      <vt:lpstr>MPxN / address Misalignment</vt:lpstr>
      <vt:lpstr>Enabling address and MPxN hints requires unhappy path mapping</vt:lpstr>
      <vt:lpstr>Recap: Mechanisms for ATPs to provide address or MPxN data to CCS</vt:lpstr>
      <vt:lpstr>Recap: CCS-processing of address / MPxN data</vt:lpstr>
      <vt:lpstr>How will address hints work? </vt:lpstr>
      <vt:lpstr>How will address hints work? </vt:lpstr>
      <vt:lpstr>How will address hints work? </vt:lpstr>
      <vt:lpstr>How will address hints work? </vt:lpstr>
      <vt:lpstr>Address misalignment summary</vt:lpstr>
      <vt:lpstr>Forward Plan</vt:lpstr>
      <vt:lpstr>Forward Plan</vt:lpstr>
      <vt:lpstr>PowerPoint Presentation</vt:lpstr>
      <vt:lpstr>Appendix</vt:lpstr>
      <vt:lpstr>Consumer Consent Project Team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Vicky Brown</cp:lastModifiedBy>
  <cp:revision>13</cp:revision>
  <dcterms:created xsi:type="dcterms:W3CDTF">2025-12-03T11:16:02Z</dcterms:created>
  <dcterms:modified xsi:type="dcterms:W3CDTF">2026-07-23T12:45:46Z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0x0101000E4EF6FBA5AEBA4A9786C325684170E9</vt:lpwstr>
  </property>
  <property fmtid="{D5CDD505-2E9C-101B-9397-08002B2CF9AE}" pid="13" name="MediaServiceImageTags">
    <vt:lpwstr/>
  </property>
</Properties>
</file>