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3.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4204" r:id="rId5"/>
    <p:sldMasterId id="2147483648" r:id="rId6"/>
    <p:sldMasterId id="2147484286" r:id="rId7"/>
  </p:sldMasterIdLst>
  <p:notesMasterIdLst>
    <p:notesMasterId r:id="rId39"/>
  </p:notesMasterIdLst>
  <p:handoutMasterIdLst>
    <p:handoutMasterId r:id="rId40"/>
  </p:handoutMasterIdLst>
  <p:sldIdLst>
    <p:sldId id="2147480035" r:id="rId8"/>
    <p:sldId id="2147480080" r:id="rId9"/>
    <p:sldId id="2147480082" r:id="rId10"/>
    <p:sldId id="2147480135" r:id="rId11"/>
    <p:sldId id="2147480142" r:id="rId12"/>
    <p:sldId id="2147480143" r:id="rId13"/>
    <p:sldId id="2147480101" r:id="rId14"/>
    <p:sldId id="256" r:id="rId15"/>
    <p:sldId id="2147480139" r:id="rId16"/>
    <p:sldId id="257" r:id="rId17"/>
    <p:sldId id="2147480136" r:id="rId18"/>
    <p:sldId id="258" r:id="rId19"/>
    <p:sldId id="265" r:id="rId20"/>
    <p:sldId id="2147480145" r:id="rId21"/>
    <p:sldId id="267" r:id="rId22"/>
    <p:sldId id="2147480146" r:id="rId23"/>
    <p:sldId id="2147480137" r:id="rId24"/>
    <p:sldId id="270" r:id="rId25"/>
    <p:sldId id="2147480140" r:id="rId26"/>
    <p:sldId id="2147480141" r:id="rId27"/>
    <p:sldId id="2147480138" r:id="rId28"/>
    <p:sldId id="274" r:id="rId29"/>
    <p:sldId id="275" r:id="rId30"/>
    <p:sldId id="276" r:id="rId31"/>
    <p:sldId id="277" r:id="rId32"/>
    <p:sldId id="2147480147" r:id="rId33"/>
    <p:sldId id="2147480083" r:id="rId34"/>
    <p:sldId id="2147480084" r:id="rId35"/>
    <p:sldId id="2147480085" r:id="rId36"/>
    <p:sldId id="2147480086" r:id="rId37"/>
    <p:sldId id="214748008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8805081-8B85-4675-892B-6BC55C6B8880}">
          <p14:sldIdLst>
            <p14:sldId id="2147480035"/>
            <p14:sldId id="2147480080"/>
            <p14:sldId id="2147480082"/>
            <p14:sldId id="2147480135"/>
            <p14:sldId id="2147480142"/>
            <p14:sldId id="2147480143"/>
            <p14:sldId id="2147480101"/>
            <p14:sldId id="256"/>
            <p14:sldId id="2147480139"/>
            <p14:sldId id="257"/>
            <p14:sldId id="2147480136"/>
            <p14:sldId id="258"/>
            <p14:sldId id="265"/>
            <p14:sldId id="2147480145"/>
            <p14:sldId id="267"/>
            <p14:sldId id="2147480146"/>
            <p14:sldId id="2147480137"/>
            <p14:sldId id="270"/>
            <p14:sldId id="2147480140"/>
            <p14:sldId id="2147480141"/>
            <p14:sldId id="2147480138"/>
            <p14:sldId id="274"/>
            <p14:sldId id="275"/>
            <p14:sldId id="276"/>
            <p14:sldId id="277"/>
            <p14:sldId id="2147480147"/>
            <p14:sldId id="2147480083"/>
            <p14:sldId id="2147480084"/>
            <p14:sldId id="2147480085"/>
            <p14:sldId id="2147480086"/>
            <p14:sldId id="214748008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6D1410-DD0F-F1DB-A0D8-AC8867FB838C}" name="Vicky Brown" initials="" userId="S::vicky.brown@retailenergycode.co.uk::7c5427b5-95b1-45b2-889e-d4ba8f2e9f61" providerId="AD"/>
  <p188:author id="{97A36017-8F62-7A8C-701B-5E671F2FEE8F}" name="Matt White" initials="MW" userId="S::matt.white@retailenergycode.co.uk::9ed4c64f-9359-4970-9925-7e30f0aad640" providerId="AD"/>
  <p188:author id="{C5B7992A-3031-616F-DBA7-0C84A58968A3}" name="Brian O'Shea" initials="BO" userId="S::brian@retailenergycode.co.uk::d1f81628-ff9b-4796-84ed-a720ca286958" providerId="AD"/>
  <p188:author id="{97735D33-44DF-6B10-3F04-FC8639A5E975}" name="Sarah Jones" initials="SJ" userId="S::sjones@sj-energy.co.uk::2b33ad30-bf8f-48f7-838e-149beb7c674a" providerId="AD"/>
  <p188:author id="{9A0D9347-0570-AB5D-ABB5-47C34EDA68A4}" name="Sarah Jones" initials="SJ" userId="S::sarah.jones@SJW-Energy.co.uk::547e17a6-5e6b-48a9-88ae-da4c0cd98a84" providerId="AD"/>
  <p188:author id="{E20E2A59-B878-B9E2-4E67-E88A29EDF282}" name="Liana Bakar" initials="LB" userId="S::liana.bakar_publicissapient.com#ext#@retailenergycodecompany.onmicrosoft.com::a9b2558b-11e3-48a9-b0f9-91b63520cb9f" providerId="AD"/>
  <p188:author id="{AB0B6860-EECA-3055-13D3-928DAE5ABDBF}" name="Roberts, George" initials="RG" userId="S::george.a.roberts_capgemini.com#ext#@retailenergycodecompany.onmicrosoft.com::0979a66e-cb15-4ddb-a6cf-ce520ef0bd2a" providerId="AD"/>
  <p188:author id="{71ECD26B-A846-87BA-D76A-DDC15538C66B}" name="Teresa Thompson" initials="" userId="S::teresa.thompson@retailenergycode.co.uk::887e2656-c524-45b3-a8cf-eef824935171" providerId="AD"/>
  <p188:author id="{9D91197F-AD41-A9BD-7206-03ADD481FD74}" name="Eva Von-Schaxmann" initials="" userId="S::eva.von-schaxmann@retailenergycode.co.uk::2635d874-7c84-4919-9484-f4ef4c8c0283" providerId="AD"/>
  <p188:author id="{28E5A29F-57AD-A6C8-5C51-F695845D0CA4}" name="Ann Perry" initials="AP" userId="S::Ann.Perry@retailenergycode.co.uk::26679ad4-d969-4aba-9a3b-bf0823ca1a6c" providerId="AD"/>
  <p188:author id="{15DBF6AA-0FEE-D52A-98EC-4721A7D2180F}" name="Roberts, George" initials="GR" userId="S::george.a.roberts@capgemini.com::15629d79-56e8-4d69-9084-5d0f399956d4" providerId="AD"/>
  <p188:author id="{3B6CB0B1-E80F-2B0A-1791-98E18E28DF44}" name="Brian O'Shea" initials="BO" userId="S::Brian@retailenergycode.co.uk::d1f81628-ff9b-4796-84ed-a720ca286958" providerId="AD"/>
  <p188:author id="{8A0942BA-9D5D-CDEC-7A93-216A4D7345F4}" name="Nathan Gould" initials="" userId="S::nathan.gould@retailenergycode.co.uk::6283d53b-d841-464e-87a4-96c31b2b609d" providerId="AD"/>
  <p188:author id="{1F6B5DBE-AFBF-0369-9BD8-A5888DB8FD61}" name="Michael Walsh" initials="MW" userId="S::michael.walsh@retailenergycode.co.uk::e562cbde-f90b-45f5-a30c-78c235610bb7" providerId="AD"/>
  <p188:author id="{79D18DE3-61C7-0DD5-1EFC-B90549964F31}" name="Sarah Jones" initials="SJ" userId="S::sarah.jones@retailenergycode.co.uk::7a772374-e7f6-4a90-af30-60a214e7477f" providerId="AD"/>
  <p188:author id="{37499AEF-637E-21A3-DA4D-9DA3D39AF4D4}" name="Christian Eloysio" initials="CE" userId="S::christian.eloysio@raidiam.com::39a0f9bc-7325-46f6-827a-e35cfe56a752" providerId="AD"/>
  <p188:author id="{1BD9F8F7-0129-6EB1-2647-0F9181EC5C43}" name="Sarah Jones" initials="SJ" userId="S::sarah.jones_sjw-energy.co.uk#ext#@retailenergycodecompany.onmicrosoft.com::c039bd41-8737-4057-be77-582d4c1f04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38F5"/>
    <a:srgbClr val="DDF6EE"/>
    <a:srgbClr val="E8E8E8"/>
    <a:srgbClr val="FF206E"/>
    <a:srgbClr val="EBE8FE"/>
    <a:srgbClr val="4EA72E"/>
    <a:srgbClr val="30374F"/>
    <a:srgbClr val="FF7920"/>
    <a:srgbClr val="20D6FF"/>
    <a:srgbClr val="1EF3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045C99-604E-4CCF-9128-760EFA4F236C}" v="346" dt="2026-08-26T10:09:20.613"/>
    <p1510:client id="{AB4D00AD-9D15-C9D1-E5CE-4579E9E8E90D}" v="14" dt="2026-08-26T11:03:37.966"/>
    <p1510:client id="{BBAE7B95-7143-4F3A-8034-7CA446ED56BD}" v="950" dt="2026-08-26T11:16:09.789"/>
    <p1510:client id="{F6F3B60D-27BC-479F-BBF1-4D3085096F7D}" v="28" dt="2026-08-26T11:40:55.588"/>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AED"/>
          </a:solidFill>
        </a:fill>
      </a:tcStyle>
    </a:wholeTbl>
    <a:band1H>
      <a:tcStyle>
        <a:tcBdr/>
        <a:fill>
          <a:solidFill>
            <a:srgbClr val="CCD2D8"/>
          </a:solidFill>
        </a:fill>
      </a:tcStyle>
    </a:band1H>
    <a:band2H>
      <a:tcStyle>
        <a:tcBdr/>
      </a:tcStyle>
    </a:band2H>
    <a:band1V>
      <a:tcStyle>
        <a:tcBdr/>
        <a:fill>
          <a:solidFill>
            <a:srgbClr val="CCD2D8"/>
          </a:solidFill>
        </a:fill>
      </a:tcStyle>
    </a:band1V>
    <a:band2V>
      <a:tcStyle>
        <a:tcBdr/>
      </a:tcStyle>
    </a:band2V>
    <a:lastCol>
      <a:tcTxStyle b="on">
        <a:font>
          <a:latin typeface="+mn-lt"/>
          <a:ea typeface="+mn-ea"/>
          <a:cs typeface="+mn-cs"/>
        </a:font>
        <a:srgbClr val="FFFFFF"/>
      </a:tcTxStyle>
      <a:tcStyle>
        <a:tcBdr/>
        <a:fill>
          <a:solidFill>
            <a:srgbClr val="156082"/>
          </a:solidFill>
        </a:fill>
      </a:tcStyle>
    </a:lastCol>
    <a:firstCol>
      <a:tcTxStyle b="on">
        <a:font>
          <a:latin typeface="+mn-lt"/>
          <a:ea typeface="+mn-ea"/>
          <a:cs typeface="+mn-cs"/>
        </a:font>
        <a:srgbClr val="FFFFFF"/>
      </a:tcTxStyle>
      <a:tcStyle>
        <a:tcBdr/>
        <a:fill>
          <a:solidFill>
            <a:srgbClr val="15608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56082"/>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4" d="100"/>
          <a:sy n="144" d="100"/>
        </p:scale>
        <p:origin x="88" y="4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microsoft.com/office/2018/10/relationships/authors" Target="authors.xml"/><Relationship Id="rId20" Type="http://schemas.openxmlformats.org/officeDocument/2006/relationships/slide" Target="slides/slide13.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0005DD-4F6F-10BE-92DB-C04401C27710}"/>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5E3FDB99-DD05-786A-5ACA-722E533F1570}"/>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72B4B18-7F06-4CCA-B6BE-4FEC199D150E}"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8/26/2026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FEB668DE-A904-BDAE-0068-25F43A66158D}"/>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04EEAD8F-1463-BD0C-BDD8-6EB4484DA396}"/>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27CA51-70CC-4A26-B2D4-F430DF5FF563}"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2133058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6BF8C39C-0A47-53D2-4BCF-AC47D67ABCC6}"/>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F6787C2F-E93A-6D4E-6858-CCD179677717}"/>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F518DF9E-E207-05B8-F51E-90C61DE2C7CC}"/>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txBody>
          <a:bodyPr/>
          <a:lstStyle/>
          <a:p>
            <a:endParaRPr lang="en-GB"/>
          </a:p>
        </p:txBody>
      </p:sp>
      <p:sp>
        <p:nvSpPr>
          <p:cNvPr id="5" name="Google Shape;6;n">
            <a:extLst>
              <a:ext uri="{FF2B5EF4-FFF2-40B4-BE49-F238E27FC236}">
                <a16:creationId xmlns:a16="http://schemas.microsoft.com/office/drawing/2014/main" id="{6959D379-B2ED-A5FE-0946-93F18E857F9E}"/>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4E6C6888-FBA3-A085-31E7-B91310C3D8F4}"/>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591DF331-5658-2F22-9020-53A0561E799C}"/>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39C70C13-FB7E-499F-8353-640616ED2EAA}" type="slidenum">
              <a:t>‹#›</a:t>
            </a:fld>
            <a:endParaRPr lang="en-GB"/>
          </a:p>
        </p:txBody>
      </p:sp>
    </p:spTree>
    <p:extLst>
      <p:ext uri="{BB962C8B-B14F-4D97-AF65-F5344CB8AC3E}">
        <p14:creationId xmlns:p14="http://schemas.microsoft.com/office/powerpoint/2010/main" val="547139081"/>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idx="12"/>
          </p:nvPr>
        </p:nvSpPr>
        <p:spPr/>
        <p:txBody>
          <a:bodyPr/>
          <a:lstStyle/>
          <a:p>
            <a:pPr algn="r"/>
            <a:fld id="{00000000-1234-1234-1234-123412341234}" type="slidenum">
              <a:rPr lang="en-GB" sz="1200" smtClean="0">
                <a:solidFill>
                  <a:schemeClr val="dk1"/>
                </a:solidFill>
              </a:rPr>
              <a:pPr algn="r"/>
              <a:t>3</a:t>
            </a:fld>
            <a:endParaRPr lang="en-GB" sz="1200">
              <a:solidFill>
                <a:schemeClr val="dk1"/>
              </a:solidFill>
            </a:endParaRPr>
          </a:p>
        </p:txBody>
      </p:sp>
    </p:spTree>
    <p:extLst>
      <p:ext uri="{BB962C8B-B14F-4D97-AF65-F5344CB8AC3E}">
        <p14:creationId xmlns:p14="http://schemas.microsoft.com/office/powerpoint/2010/main" val="1404463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BF372-EC2F-7BF3-C51C-C30AE498CE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D0F857-FB4F-46E9-09E6-6C23AE6FA6E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8BD0AE7-DB55-4127-15EA-9243ECA5B15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6AEF798-21E6-2556-8335-65E5F2E3E38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649305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E2706-4A7B-6D3D-E4D1-84273F6F1B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F06213-7B6D-02C8-E9F0-4E94A98F785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F95282F-827C-1454-28AC-B896C4B01EC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FBBC2D8-6A9F-86E8-1702-E2FD4F9337B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215291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a:p>
        </p:txBody>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713718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hyperlink" Target="../../../../6.e%20External%20Access%20(Sapient)%20&#8288;/4.%20Working%20groups/Solution%20Group%20sessions/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5.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8" Type="http://schemas.openxmlformats.org/officeDocument/2006/relationships/hyperlink" Target="../../../../6.e%20External%20Access%20(Sapient)%20&#8288;/1.%20Working%20files/March%202026/UX%20-%20Topic%20SG%2012.03.26/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9.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8" Type="http://schemas.openxmlformats.org/officeDocument/2006/relationships/hyperlink" Target="../../../../6.e%20External%20Access%20(Sapient)%20&#8288;/1.%20Working%20files/March%202026/UX%20-%20Topic%20SG%2012.03.26/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3.png"/><Relationship Id="rId9" Type="http://schemas.openxmlformats.org/officeDocument/2006/relationships/hyperlink" Target="https://uk.linkedin.com/company/the-retail-energy-code-company" TargetMode="External"/></Relationships>
</file>

<file path=ppt/slideLayouts/_rels/slideLayout86.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3.png"/><Relationship Id="rId9" Type="http://schemas.openxmlformats.org/officeDocument/2006/relationships/hyperlink" Target="https://uk.linkedin.com/company/the-retail-energy-code-company" TargetMode="Externa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23.png"/><Relationship Id="rId7" Type="http://schemas.openxmlformats.org/officeDocument/2006/relationships/hyperlink" Target="../../../../../../../retailenergycode.co.uk" TargetMode="External"/><Relationship Id="rId2" Type="http://schemas.openxmlformats.org/officeDocument/2006/relationships/image" Target="../media/image30.png"/><Relationship Id="rId1" Type="http://schemas.openxmlformats.org/officeDocument/2006/relationships/slideMaster" Target="../slideMasters/slideMaster4.xml"/><Relationship Id="rId6" Type="http://schemas.openxmlformats.org/officeDocument/2006/relationships/hyperlink" Target="mailto:info@retailenergycode.co.uk" TargetMode="External"/><Relationship Id="rId5" Type="http://schemas.openxmlformats.org/officeDocument/2006/relationships/image" Target="../media/image26.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5.png"/><Relationship Id="rId9" Type="http://schemas.openxmlformats.org/officeDocument/2006/relationships/image" Target="../media/image3.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30AA91-1260-41C3-DF19-B9B381DE518A}"/>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AF89E3-0A25-7AAE-AFFC-D0C71B6C6B1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4B0000E5-C7DE-21EF-D6A2-74C503392DDC}"/>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78FE7CC9-982D-7A34-9C56-3223B5FC8A4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67047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8A198706-0217-75CE-0033-B0292191AF77}"/>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60556E6-72E8-B190-2B3E-0D09A9C4C84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ECBC15C2-761F-CDD2-E8BF-E6F80D4EDBA1}"/>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39D13112-483D-AFD1-5FF7-3C9D5E282B5C}"/>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E320DF0A-E0C2-04BF-68F7-89404C72F185}"/>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20AD7692-1A74-5CB9-4403-C27698795D7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31073B9A-20CE-76BC-D9C2-09C7550DE81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F4321DFE-C4FC-633F-6F0D-C5E5429CF758}"/>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B2A42B32-F7F0-C523-4BBE-0EC23F524EF4}"/>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06F0B1C-E89C-EA29-4DD8-CC182F2AB0E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C5636B67-D8A0-9897-A4E4-4B20151DC16A}"/>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72914196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DC48BB7-6428-946D-482E-4E148295DC95}"/>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831D4DE-9F21-0B88-9010-3E99DA4D8CA6}"/>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11871D22-109D-FE16-26B2-09B38F2DE36B}"/>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2784BA62-C5C3-7F73-4D09-BEB975C752F4}"/>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FEDF909E-04CE-5953-BC7F-163F5FABAAD2}"/>
              </a:ext>
            </a:extLst>
          </p:cNvPr>
          <p:cNvSpPr/>
          <p:nvPr/>
        </p:nvSpPr>
        <p:spPr>
          <a:xfrm rot="10799991">
            <a:off x="5487085" y="-289124"/>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2239598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91C6F816-4A0F-4100-C18B-DFBEB3E0F142}"/>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1C6B294F-A5CD-D943-1FA4-29BF6988254B}"/>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B439DB24-CDC2-ADAD-E345-84266D97F410}"/>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76D11CC4-2B16-D3FC-6777-85FF7B9E8335}"/>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296472C-0FE7-4AF1-C4D8-27A6ED68B05D}"/>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45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A9CEAC5D-C716-DDA4-7E69-9F61A58E3B8A}"/>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C7E0B94-B197-4261-0532-7F981A8A4147}"/>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7EC36BF3-1067-44CD-6387-BDBFFD61FCB0}"/>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F38C527F-780C-589C-34EB-6757D94448EE}"/>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CE3CDB-AFFA-53BA-99E3-4ACE478E5482}"/>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35187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DA2CFE7-1F65-C0F8-940A-312CD3CA80A1}"/>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160C6025-56E2-8827-9D51-7D6B5B7BC9E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F426F66C-61FE-D5D3-FB62-B89FE267028C}"/>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4E590277-EAD5-887D-033B-C88A2253C3A3}"/>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278C53E-5794-4351-7AD9-2EC7CF012932}"/>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6C159ED7-E01B-CA8A-589F-B8E6F505048D}"/>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EE85600-611C-20F0-4EF8-230079C3A42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2F23B247-A4A0-D9DD-490B-D2F2630EAB9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617596F2-8DA5-95E4-B09A-19887356B6BC}"/>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119264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2DAE2ADD-F762-F503-5151-0F2540391892}"/>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B6458366-61D5-6258-C7CA-A0866A21ACC8}"/>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88519D9-79E5-D977-EEEB-803C2D36472F}"/>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ABB34A03-C403-BAC9-78B2-255F47AF4B90}"/>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AA309994-8AD7-C7E7-62E9-4CCD5CA11F8B}"/>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93288F0A-ACC6-D269-A6B1-3CDC860E0B2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A1E8BA08-E08D-0EA4-51EB-5581D2A4A816}"/>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47B2D150-5449-93D9-DD1E-C762555BF12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F98FC0E6-73A5-F9AA-BA3A-3A6AB656476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CAC1B6FA-15A2-17C9-264D-BFA99BE8C441}"/>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9BD971B-CD3A-C5E8-AE45-04393AA3DD68}"/>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26F7D4AC-A32A-BA79-9FA4-9715CBFE7283}"/>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4749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CF4A795-F5ED-ADA1-BF80-2F63E02BB624}"/>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84EB3820-5B09-0EFA-DCFB-F6EE953CBFA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EABA066F-A9A8-694F-BBEA-294AC8B920E0}"/>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A2233EE7-2547-D88C-2C0C-CB0CC4AF9432}"/>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177B233B-C8C9-7EF1-1D2C-8C297733532A}"/>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EE15B3FB-2083-CABC-3B77-A65BF28E34E1}"/>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601726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2A1B2CC-4C75-609C-765A-FE79AB1304EA}"/>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61189611-9518-B9FA-2B4D-949E2B15193E}"/>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1E777F9D-A305-7D89-3256-FA26CD53E66E}"/>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B8E82C05-C6AF-FB27-5EE6-82AF925468E7}"/>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02CE8FAF-C08C-9280-9C11-933BB438DFB6}"/>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35B38904-616D-FC8D-5524-5AF09F558DD7}"/>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9653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148503621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687394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B0FB3803-5424-9B2C-5828-C70864F1271D}"/>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77A8910B-0095-A841-5441-B2CB69B63C6C}"/>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24856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51B36939-99F9-D706-0977-6BDDD15F1D4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589502E-C5DC-8089-BE8A-F21B800D95AE}"/>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B1B48D-55E8-3034-E13A-A3E9BEDA5A8C}"/>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F2CBB911-E7AB-620A-32E7-F4C6B82DB57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DF236F8E-5BFD-E58F-D031-15D24925592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3A28E54B-D165-73AB-DE10-29EA9BAB20BD}"/>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3AA3BB64-88A1-0DA1-95EC-82EC5328C84B}"/>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4004285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995C0123-E138-4160-8F74-6AADE90C496B}"/>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091296D9-51E6-7E62-2927-27AE8D88D46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544950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895943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139745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52835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5AA0BD-2E82-CA25-52BE-2AE1F2070C8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9636BC4-9640-FB8B-5C41-1CA12118278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203CA248-2AFA-3652-7DDB-68E92B7E515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D2BFFADC-1C97-DECA-E622-BA22B4965D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EC36F09-B130-7271-4971-8BA4567AA3EB}"/>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341723D4-41A5-2884-A9EA-88C535D1B612}"/>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3DD134ED-C16C-6878-D94E-7947C75E9BB4}"/>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4792875-601C-319A-B516-A8A5926C0838}"/>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114DCBE-75EE-D6FE-5BFA-86A8395FF19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90200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681695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65560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D9C8C01-A4C4-4278-43D2-0FA7820BDB96}"/>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911A5DDC-573D-3EB8-4AB3-733FE4E2AE1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D02C726-E889-FF64-5DC0-DD8C74299B1B}"/>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A3A2049-5956-CC94-2074-C17DB0A93622}"/>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13A51C2A-7882-15AD-972F-59426C91C09C}"/>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37605407-C530-0ACD-6C42-C1E21DD57845}"/>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8FE9E38-D3CA-15AA-2CFA-EFA055DEC6A0}"/>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E436D3F4-F47D-4956-FD1A-61434355708B}"/>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B6EB3C74-543E-4661-4193-653A239A77D0}"/>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9E8AAFAE-D41A-9F30-F5B6-E9AA584EF890}"/>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D121574C-7816-E814-00F1-841A312E4175}"/>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5EAFF6A9-F2D5-FFA0-8A3B-8FF4C729147A}"/>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2B96A3D6-B9D4-7E31-9B90-5A50F8AB8FEF}"/>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2460554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4C43086-889C-D251-306A-5F5B9C8399ED}"/>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8A8576-5AAE-A3E6-197F-A528358213AA}"/>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04F3307A-B862-FEC0-E744-F54305EF088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2C6CCD05-E8CE-535B-9E5B-F241F97FEBF7}"/>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2704716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1913FBB9-3C3C-25D3-ADCE-D85DA27E052E}"/>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67F2347F-E8A4-A4D7-3FE1-373AADE1792E}"/>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0E62843-E275-675A-161D-1E9666E69AFE}"/>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00C4946D-956A-6FB2-DE77-4D74D93E1597}"/>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FD6DEC3-8FD8-F7F3-E6CB-0D638BA8502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E1689139-A2B6-AD96-69BA-F3C648A95FCF}"/>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55D48514-0C1F-5C0F-9413-30ED6A6BBBF2}"/>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EB0DBA3D-7FE9-8D8F-AB52-E57BA817C375}"/>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71DCE45B-AB13-77E2-CF04-BB80504D72DA}"/>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BEDF3308-2A51-5E5B-5E66-FE82EF0DB552}"/>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4CE9AEF6-6B6D-480C-16C5-611052AABD5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66F84926-3A78-FC50-F132-7071F397BC6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C906C6-27BC-E6A1-FC55-9781DA8F385E}"/>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B3ED429F-46BE-B383-C97E-0BAE71C31CDD}"/>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AE3F8F3F-B8F1-4FC6-E581-72BBD92F186C}"/>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8F5B4A89-FDAA-9D6A-BDE1-50963297ED33}"/>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F196D257-F282-C9B8-D4A5-774D88BB81C7}"/>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935A834-B808-F220-FFE3-B3647F8589BE}"/>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89BD6F0A-3752-2B6B-0F6B-6670753D3DC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EB94241E-F12B-016B-72A1-7818557940C7}"/>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9C250AF9-14C0-45FE-BBA0-B28D2946DF6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2D76A48D-AA3D-D61B-2E1F-0708A433BC4E}"/>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E092FE18-A0C4-C49B-7315-70C9172DCCD6}"/>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8B763DA9-3F85-10A8-7D1F-56A83033B388}"/>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68473AD-266B-E208-2F8F-C616BCF32BD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FB7858D5-584A-80B2-F09B-15DE710D936B}"/>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0F51DFDE-EA26-FB3B-D203-33F624FCFD82}"/>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4C99AC3C-5899-AFD3-9EA4-A0B06C8CCD15}"/>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D350A077-113D-A3FC-7DE5-6B163EAD2311}"/>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ED638D84-C6F4-CB9A-652D-E12DA9978686}"/>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6A376C68-802F-3ED4-B87A-E83AA0F421E4}"/>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5435A6C7-5641-EBB4-8799-F8E980805B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D1A2C157-5343-3870-5769-12A68707079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F5DDC725-FB37-40BB-A91A-F119BCDD48F5}"/>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577DD0B6-AEEA-AC17-38CB-B2C25E1B8FF5}"/>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0540973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A94BAD1-D092-5FED-C180-EF12C3BEC77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FF0000"/>
                </a:solidFill>
                <a:uFillTx/>
                <a:latin typeface="Figtree" pitchFamily="2"/>
              </a:rPr>
              <a:t>Add date here, or remove the box</a:t>
            </a:r>
          </a:p>
        </p:txBody>
      </p:sp>
      <p:sp>
        <p:nvSpPr>
          <p:cNvPr id="5" name="Triangle 2">
            <a:extLst>
              <a:ext uri="{FF2B5EF4-FFF2-40B4-BE49-F238E27FC236}">
                <a16:creationId xmlns:a16="http://schemas.microsoft.com/office/drawing/2014/main" id="{77218F87-1CEC-F446-9BED-864521B0D82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162913768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2792375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36091491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4175655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2644397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11697534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0"/>
            <a:ext cx="11160124" cy="1214439"/>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7"/>
            <a:ext cx="2743200" cy="365125"/>
          </a:xfrm>
        </p:spPr>
        <p:txBody>
          <a:bodyPr/>
          <a:lstStyle/>
          <a:p>
            <a:fld id="{AD5181A6-5084-4A9C-AC20-1628A17DBD10}" type="datetimeFigureOut">
              <a:rPr lang="en-GB" smtClean="0"/>
              <a:t>26/08/2026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7"/>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7"/>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29728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4"/>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0"/>
            <a:ext cx="7422683" cy="3273425"/>
          </a:xfrm>
          <a:prstGeom prst="rect">
            <a:avLst/>
          </a:prstGeom>
        </p:spPr>
        <p:txBody>
          <a:bodyPr numCol="2">
            <a:normAutofit/>
          </a:bodyPr>
          <a:lstStyle>
            <a:lvl1pPr marL="285737" indent="-285737">
              <a:lnSpc>
                <a:spcPct val="150000"/>
              </a:lnSpc>
              <a:buFont typeface="Arial" panose="020B0604020202020204" pitchFamily="34" charset="0"/>
              <a:buChar char="•"/>
              <a:defRPr sz="1400"/>
            </a:lvl1pPr>
            <a:lvl2pPr marL="457178"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7" marR="0" lvl="0" indent="-285737" algn="l" defTabSz="914354"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4" y="2304306"/>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0"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6671713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30555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RECCoMaster">
    <p:bg>
      <p:bgPr>
        <a:solidFill>
          <a:srgbClr val="F8F8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3539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7402178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4046311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792010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822816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41424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78219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7727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55" userDrawn="1">
          <p15:clr>
            <a:srgbClr val="FBAE40"/>
          </p15:clr>
        </p15:guide>
        <p15:guide id="4" pos="347" userDrawn="1">
          <p15:clr>
            <a:srgbClr val="FBAE40"/>
          </p15:clr>
        </p15:guide>
        <p15:guide id="5" orient="horz" pos="3997" userDrawn="1">
          <p15:clr>
            <a:srgbClr val="FBAE40"/>
          </p15:clr>
        </p15:guide>
        <p15:guide id="6" orient="horz" pos="255"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26/08/2026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2736341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1535441057"/>
      </p:ext>
    </p:extLst>
  </p:cSld>
  <p:clrMapOvr>
    <a:masterClrMapping/>
  </p:clrMapOvr>
  <p:hf sldNum="0" hdr="0" ftr="0" dt="0"/>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ma14="http://schemas.microsoft.com/office/mac/drawingml/2011/main" xmlns=""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694947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553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1"/>
            <a:ext cx="11160124" cy="1214439"/>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9" y="1825625"/>
            <a:ext cx="11160124"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8"/>
            <a:ext cx="2743200" cy="365125"/>
          </a:xfrm>
        </p:spPr>
        <p:txBody>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fld id="{AD5181A6-5084-4A9C-AC20-1628A17DBD10}" type="datetimeFigureOut">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t>26/08/2026</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8"/>
            <a:ext cx="4114800" cy="365125"/>
          </a:xfrm>
        </p:spPr>
        <p:txBody>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8"/>
            <a:ext cx="2743200" cy="365125"/>
          </a:xfrm>
        </p:spPr>
        <p:txBody>
          <a:body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DF507B51-E1E2-4A5B-BB17-C4EA9026352C}" type="slidenum">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3" y="140091"/>
            <a:ext cx="1080000" cy="208005"/>
          </a:xfrm>
          <a:prstGeom prst="rect">
            <a:avLst/>
          </a:prstGeom>
        </p:spPr>
      </p:pic>
    </p:spTree>
    <p:extLst>
      <p:ext uri="{BB962C8B-B14F-4D97-AF65-F5344CB8AC3E}">
        <p14:creationId xmlns:p14="http://schemas.microsoft.com/office/powerpoint/2010/main" val="3406215307"/>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guide id="3" pos="433" userDrawn="1">
          <p15:clr>
            <a:srgbClr val="FBAE40"/>
          </p15:clr>
        </p15:guide>
        <p15:guide id="5" orient="horz" pos="5329" userDrawn="1">
          <p15:clr>
            <a:srgbClr val="FBAE40"/>
          </p15:clr>
        </p15:guide>
        <p15:guide id="6" pos="9807" userDrawn="1">
          <p15:clr>
            <a:srgbClr val="FBAE40"/>
          </p15:clr>
        </p15:guide>
        <p15:guide id="7" orient="horz" pos="40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5927089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60784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343978979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5"/>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2"/>
            <a:ext cx="7422683" cy="3273425"/>
          </a:xfrm>
          <a:prstGeom prst="rect">
            <a:avLst/>
          </a:prstGeom>
        </p:spPr>
        <p:txBody>
          <a:bodyPr numCol="2">
            <a:normAutofit/>
          </a:bodyPr>
          <a:lstStyle>
            <a:lvl1pPr marL="285730" indent="-285730">
              <a:lnSpc>
                <a:spcPct val="150000"/>
              </a:lnSpc>
              <a:buFont typeface="Arial" panose="020B0604020202020204" pitchFamily="34" charset="0"/>
              <a:buChar char="•"/>
              <a:defRPr sz="1400"/>
            </a:lvl1pPr>
            <a:lvl2pPr marL="457167"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0" marR="0" lvl="0" indent="-285730" algn="l" defTabSz="914332"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5" y="2304308"/>
            <a:ext cx="2976563" cy="4133009"/>
          </a:xfrm>
          <a:prstGeom prst="rect">
            <a:avLst/>
          </a:prstGeom>
        </p:spPr>
        <p:txBody>
          <a:bodyPr/>
          <a:lstStyle/>
          <a:p>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1"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187185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BD60017-B75C-26C4-41BA-40767D7A6F9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63A350-7081-4078-8158-E6B021EEA02C}"/>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90BEECB-C725-B6FD-40FC-7901A3DC6776}"/>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E88823F-BF4E-DC4E-810D-28D1C5BC2A19}"/>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9D9038D-3F93-258A-507F-AB2E6F1B6660}"/>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0FB1B4D8-546E-6017-C714-1F88FB52A5C6}"/>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1438968873"/>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976122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tx2"/>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29609511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CE45-A6FC-9CE9-F8CD-BA044CFE94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62981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067401534"/>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9D4B9F3-4459-335A-8CEB-053A4046CDF4}"/>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87E3D75-9BE3-72DF-3D85-59ADACC87AB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096E9A29-9786-E2B2-30C8-D576EB0E105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F9C2BD9-2DC9-AFB3-92F2-673DFEDC322C}"/>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2941272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4C1CAA0C-D3DB-E398-A088-0E39AE28A393}"/>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E370249-95A0-57F0-74DE-FF1CD9A1A985}"/>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5984996F-9435-A91B-F94E-1EF94937FBCE}"/>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4C7092BA-926F-793B-6CD9-58EF6C1589ED}"/>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6455CBF-42A1-F619-A30D-098557A27FC3}"/>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6F225A57-2574-ADCB-267A-1C49A4B3DB8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BD34E889-1AF4-570A-BE20-7BA2E51AD038}"/>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01C9C503-AEB2-7D1D-2B27-1296275311D6}"/>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4E447AD1-669B-9530-CC91-A81A16BF2DEB}"/>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2F89D7DC-5DC5-A691-AC3A-E09A5ECBD2B4}"/>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6D48FEE7-23CF-0E1C-41B3-A667272E1DF6}"/>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128711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7D4AA3-6E76-70B7-35E2-19206AEDB03D}"/>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610ADAA-0231-92FF-C226-A2512B2024B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7565F997-8062-B7CC-8617-1F41BB3DE317}"/>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Tree>
    <p:extLst>
      <p:ext uri="{BB962C8B-B14F-4D97-AF65-F5344CB8AC3E}">
        <p14:creationId xmlns:p14="http://schemas.microsoft.com/office/powerpoint/2010/main" val="696457276"/>
      </p:ext>
    </p:extLst>
  </p:cSld>
  <p:clrMapOvr>
    <a:masterClrMapping/>
  </p:clrMapOvr>
  <p:hf sldNum="0"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E7392F5-2543-52CC-3C47-D7FAF15445C7}"/>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81DB5FB5-6962-0F3B-6470-469184917E9E}"/>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0FD2F7F5-5AFD-0EA1-1C58-9DABE9ADCA1F}"/>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9C9AE01-8707-E2B6-F524-1EFC31C707C7}"/>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2172DCB-CF10-6AD7-5DB9-73D26F8C33D3}"/>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880569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67936A2-A430-DF42-AA89-3B7A1804CB19}"/>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633B9585-7AB4-28C8-3676-D27B445722DA}"/>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vl2pPr marL="0" lvl="0" algn="ctr">
              <a:spcBef>
                <a:spcPts val="1000"/>
              </a:spcBef>
              <a:defRPr sz="2800"/>
            </a:lvl2pPr>
            <a:lvl3pPr marL="0" lvl="0" algn="ctr">
              <a:spcBef>
                <a:spcPts val="1000"/>
              </a:spcBef>
              <a:defRPr sz="2800" b="1">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51ABCAB6-60D3-1FF9-1E98-3C09722D085B}"/>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356FFA2F-778D-7F88-538D-DCEDC137DBA6}"/>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5C31E91-957D-8FAC-E87D-653DA37DED2D}"/>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9767265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AA3F26D-C2CB-BF2D-44AB-A1B5DD2E18C7}"/>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C2C249EF-12E5-72D4-5C6E-5147471EB6E0}"/>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7F27FF34-BC9A-4218-3B7C-EB0F9CFD2AE8}"/>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FA0F679E-43CA-18FF-40AA-2566EA45DD27}"/>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637BA2-C22F-5175-28A6-538C17009615}"/>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787F0B9-C4DB-ADA7-0E76-51FD6EFD6A33}"/>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D3F555A4-12BC-8C33-D820-F6DCD1A2E57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A04E43E3-F0F3-1D1C-BD74-6A0BF610DCFC}"/>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45BB4F2C-AD30-C181-DFC2-49F698FD69D6}"/>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761076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26F9F82-DEB2-AA07-611B-9AC1D27C4E47}"/>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E1B090A9-4693-E6FF-112D-80A9184C582E}"/>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E8C5C004-CD9D-6956-5DBD-1F5C42714EED}"/>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7B42876E-EF73-CCFF-06C0-46863E0A8AE8}"/>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774DB8-A571-1D34-CB63-68491EE958F1}"/>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A3F5409B-6463-D07A-813D-29E055199011}"/>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5977E11C-1600-9A18-16CD-74F7B1075D14}"/>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57B7668-D9A2-7C7A-59F2-9F90053C336B}"/>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70B2D7F9-0163-95D0-3DCD-06233EAA0B56}"/>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8BE2C682-4FA1-6BC8-F28B-2DAC5D843C27}"/>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91D83C6F-1B0B-B2D7-527A-2ADFDEB53B7B}"/>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D8FDB2DB-F810-E692-A6AF-77D13A2D37F9}"/>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7587869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E7D4050-BD08-900F-BE2C-3A0A5A627356}"/>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63030419-E171-8153-BE48-9E8B2CAA4B2D}"/>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F8DA1742-53D2-D5EB-4EF2-7FC203858892}"/>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BAD39B58-AC2D-0D67-17B9-BFCDC67DB090}"/>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F61B6A7-EC8C-662F-201A-C2A42B9D713B}"/>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BED0B7EA-81F9-1DE5-F2DC-9300C1C09EE3}"/>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086317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F91479F-CC01-D166-FD53-CE0BCF953D1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173CB4DF-402F-5FD1-6463-92838247FA24}"/>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CD1B811B-63E0-5AE4-7363-FD4028319C87}"/>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360C632-1449-23FA-38A5-5A7178DB9C02}"/>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9B7224FE-312B-BB41-F4D6-37500332718F}"/>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B9E87C-9DAC-1A97-D3C0-C70A6F4AC64D}"/>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70261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FE19EE9-300A-BB4D-2900-74FAB1FE60E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09A19E0-B872-B450-2E6E-DB6B6995BE5E}"/>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73252D4C-27DF-0FD2-A299-DC59EB12669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50F2986D-7438-B7F0-815E-462650B4EBAD}"/>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8524A359-69AF-96A6-79F1-3A92485130A7}"/>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47E58A1-5B71-9B38-A932-6523219EFF72}"/>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2384827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27A964-8236-7AB6-6869-8A2DF8D81FD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6191578-6B3F-9DB4-D6E0-450A7BC3EA0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8CA430E-26FA-51D2-ED95-408B67E5736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DB65A2F3-A90D-1BB2-B6A3-325500F118F0}"/>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6FD2E42-33F1-5368-FDEB-46964A4013C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50F53639-D8B5-37ED-5689-E25260ACCAB2}"/>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8B1B46A5-CA9D-CC4A-A1AA-5070E7CD2E0A}"/>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34868B6F-9C5E-3A87-E060-F9C4D8D9259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F6B733E1-ADC2-E6E1-1448-81F49F5F4949}"/>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C42C8E0C-F26D-1987-152D-18450FD37EB2}"/>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65991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56DC302-C727-C66C-1325-2B334CDA267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6668838-6F92-0228-D217-F107563476E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C8C7407-9D82-6B2E-8FE5-8F84F16A2AA3}"/>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C6F09075-AEF5-CE29-6C69-B1598A48CBF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7769AA0C-5057-DD32-37B7-0A25811DB8B9}"/>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E4B5610-E634-D0CC-5083-9BD2641F8BD7}"/>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2C3E9516-1FCF-A2CB-61E6-B60C064856DD}"/>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9069809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2F51F0C-76BB-B37F-7710-D26EE2DAF324}"/>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2E8BD67-C266-65F8-1A6C-C4356F6237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757AFFF8-C343-C0E5-B447-A61E5DFBCC6F}"/>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EC6CC33A-D439-AF68-B85D-425AD4C20C2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C2D5F483-38E1-9253-FA63-64787226B45E}"/>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B5B30B08-E724-D49A-D468-E71D3E379EA5}"/>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AB911CD4-E02F-6E1E-DFF1-F436C271F769}"/>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5D17DD2E-6860-56D4-FAF8-9DC20D8ED0E5}"/>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35A382C7-164C-8886-F0C0-AC8F66C8F27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0A9E2EA6-A8E5-6BA2-9675-F0F897177538}"/>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BA389E2B-85CA-453D-D230-231FDA95651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E7BBEFA-7C5E-F4D0-E502-EF864A74F3B7}"/>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606432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BFF291EF-D001-4444-9C53-27DE3DB3A975}"/>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AE4AB8AB-0CE2-0C91-CFC0-231DA685A4D0}"/>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641C216F-1F50-5085-5E7A-DF0E61688086}"/>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8B3863FC-D5A0-BE68-B42B-7BEC49658A9C}"/>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A9F6669F-804A-4467-F33B-1021A7349F7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680823F9-0E00-5A56-190B-1BB42B58AEBE}"/>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224E020E-DAE6-B964-62D1-08EB46C7708B}"/>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FF0BD94C-D746-95F8-7226-5297FD2ECB40}"/>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A9461C4B-9A9E-88A5-C46F-D17C598D01C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09401A96-0FEC-8BF0-8A02-B06EEE481AEC}"/>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EBF44F6E-6F80-7765-5D4F-C1678F1222C7}"/>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EB7D3A05-3405-878D-4F62-8450091C02BE}"/>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85D00B84-0843-C17D-386F-7C1B0D787DB5}"/>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CC0A2745-9F8B-E8D8-ED66-5C42D96AB9C0}"/>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5EC69832-C498-4EC7-C4E8-05C42BEBD951}"/>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1768324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45315F1-5232-2378-592B-7A2601D3DAA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3BD6D8D-8A4D-CBCA-0F98-0EC5ABC19E0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4E1588F0-4845-D182-528A-F58CF18087FD}"/>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BB5A4B53-5E8A-B93F-C086-6401C2291364}"/>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A4294039-7C77-20AB-02BD-04FB033C49D4}"/>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5DE69DC2-3366-C1CE-FDB7-5B9D72CC57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CDB4A412-A28F-64DF-F111-D33C774A779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34D02E6A-380D-1804-478A-DCEF36397FEA}"/>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039F85D-8769-2C06-5B18-52D250FC3615}"/>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0947464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A00D63D4-B37D-E1A7-E74B-6629AF225EA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10BB1103-4015-567C-EDFF-3A450210D7F3}"/>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9E506F9-4C9B-4894-F059-6A6A05181574}"/>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DDFDF26-F33A-57CB-5C5F-BEB0128465DA}"/>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D0DDBDC7-681B-4FE6-42D4-800BCD84CC4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3FD6A201-FD6D-BAFD-3103-C90227BACCBD}"/>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E4732950-490F-06FC-65EF-1EF3A84E9ED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BB1CAE0-4A59-DDCB-75E8-50687609E4E1}"/>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30477C5-F9B0-B01F-678F-298800943634}"/>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546ED93-7210-7151-20D5-753F6343B5E4}"/>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DAE0B8E5-B23B-107B-37F9-3E9841BFDCF3}"/>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C6ACDEEB-CDA5-A9D5-8B68-37ECB47F1F8A}"/>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8AD4DCEB-4331-54D9-66AB-C86491FBDF0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DB0B4E4B-8B70-F38D-AF3E-FABC67CF568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3DC36F61-5286-FDD9-E062-7AC8EB85B8AB}"/>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868517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BFC6758-F580-73A1-B0A9-1704CCA4C702}"/>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A7B4A889-FEC7-938E-1576-7A4139278D6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2DB4E8A2-93DB-09BE-A712-B7249EFA1A70}"/>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6A56E827-626B-6EA4-C76C-E74230A1455C}"/>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07EB49B-2471-F6BD-4510-1666105EF082}"/>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A762054E-D750-51F9-E02C-89EFB3A9946C}"/>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DCAB4B8-2878-FB14-8579-EB003221CA45}"/>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F96702C-1B75-4FE4-15AA-66AE5AEB04AD}"/>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E98CA189-6DDD-4338-8BFC-129DF214FF51}"/>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2E32395A-721B-43C7-4AAE-331E9D86E12D}"/>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065071A5-4925-1318-88BE-25D31DE468BC}"/>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8010BBEB-2C06-369B-D2F3-1460A5CEEC7C}"/>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3D6267F5-5E38-8121-C333-5A8BE6AB056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34102199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D25E8AA-799D-906E-5415-A9DA3DB23D53}"/>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B63593C-F880-7DC8-08ED-8D4821E2F699}"/>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38BFF749-C7D5-CFF8-A446-9316725A883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E8E797-A948-9D50-20B1-6F72FC418E1F}"/>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2078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B8AD0C29-7715-EFEF-D64D-4295663DDCF5}"/>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C0C52DB6-258A-B3F4-23AA-872938C94A84}"/>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8DC6F2B9-3DF0-2EA6-F39E-739F78CBD8A7}"/>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7F517093-1BE0-026A-D5C1-032383C9F3CD}"/>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6A163FCB-C317-AC6A-29E0-75C56C62EA7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30349878-53A8-2669-7A47-5074CCF2F92C}"/>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23C57F4-DC6F-B5B6-FEBD-10162BF2BAC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E4A894BD-0E37-F684-BE90-11EFD49C229C}"/>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897F2A4F-47F8-BF42-499B-1132171D924F}"/>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48A0E82F-6113-0FD3-7F73-DBFAEE5297B2}"/>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3394C858-5D45-5B48-6128-83A8B5FEB1D1}"/>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FD63A433-AB31-929E-D361-E17A121D7660}"/>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A1C58220-8D82-837F-660F-E7541BCE45D9}"/>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459839-237B-7A14-2D64-84BEFCE12343}"/>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3D26EF2C-10CC-04A5-8030-7CD0DC5C66F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D96A0262-93DD-74B1-9381-CD381E000CDB}"/>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96C32261-9EA9-553D-438B-D06D82220CA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2584ACD9-2DD6-E72D-CAC3-F88F5276D64D}"/>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190E0894-7A48-B3B3-1DCB-1ED6B5C72A0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8B117CE7-06D2-2689-AD85-F2711F85B7C9}"/>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A38ED1EF-E2EF-CCD0-6652-5661B3EDDB24}"/>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29213912-698B-50C6-CCF1-8D5FEECFEB50}"/>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67AC1B4A-88A7-D031-F08E-072D138228F4}"/>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CC7FBA68-5AE9-B1C7-251D-CBFA30A7C39B}"/>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E2181B27-B986-3DA6-4597-2781B3528F46}"/>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890F99B4-FF57-8DAA-B1CC-FA2636493509}"/>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7F0D52BD-6402-6379-FBEF-55748F9FA5AB}"/>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B09C5E5-9CC9-AE35-3328-E6E27AC3FBE3}"/>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A3D96557-5ACC-8C97-2805-FB5071163B0B}"/>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D50EEFE-34D3-C455-37B4-67BEDBC20B62}"/>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DCADF1BF-B918-F49C-4E57-6A625FCED87A}"/>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58C7B737-899A-348C-3AB0-E2411A3F4D35}"/>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70038343-1CBD-5762-BD37-C51B2E5075E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AB0D9D6-9AA9-B251-CB27-ABDA697D1242}"/>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8250236C-7943-A2F5-6947-D526CE6D1098}"/>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329675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3DA7C0B-6F13-5127-E294-5FBB122FE3BA}"/>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solidFill>
                  <a:srgbClr val="FFFFFF"/>
                </a:solidFill>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46F14D0D-D1E0-DC34-6C9F-37977DE4ECE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A806CE36-F298-D78C-3844-6E39A26FF71D}"/>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solidFill>
                  <a:srgbClr val="FFFFFF"/>
                </a:solidFill>
                <a:latin typeface="Figtree" pitchFamily="2"/>
              </a:defRPr>
            </a:lvl1pPr>
          </a:lstStyle>
          <a:p>
            <a:pPr lvl="0"/>
            <a:r>
              <a:rPr lang="en-US"/>
              <a:t>Add Date here</a:t>
            </a:r>
          </a:p>
        </p:txBody>
      </p:sp>
    </p:spTree>
    <p:extLst>
      <p:ext uri="{BB962C8B-B14F-4D97-AF65-F5344CB8AC3E}">
        <p14:creationId xmlns:p14="http://schemas.microsoft.com/office/powerpoint/2010/main" val="1825015392"/>
      </p:ext>
    </p:extLst>
  </p:cSld>
  <p:clrMapOvr>
    <a:masterClrMapping/>
  </p:clrMapOvr>
  <p:hf sldNum="0"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1"/>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3"/>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5"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8001" y="2930012"/>
            <a:ext cx="5268001" cy="3331640"/>
          </a:xfrm>
          <a:prstGeom prst="rect">
            <a:avLst/>
          </a:prstGeom>
        </p:spPr>
        <p:txBody>
          <a:bodyPr lIns="0" tIns="0" rIns="0" bIns="0"/>
          <a:lstStyle>
            <a:lvl1pPr>
              <a:lnSpc>
                <a:spcPts val="1820"/>
              </a:lnSpc>
              <a:spcBef>
                <a:spcPts val="0"/>
              </a:spcBef>
              <a:defRPr sz="1600" b="0" i="0" spc="31"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96129929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09A4D3D6-F9BF-07A8-DCBA-F159EDB1B838}"/>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6AF3CF6C-4051-AD0B-52E3-9AF198483900}"/>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90821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765349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_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A94BAD1-D092-5FED-C180-EF12C3BEC77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FF0000"/>
                </a:solidFill>
                <a:uFillTx/>
                <a:latin typeface="Figtree" pitchFamily="2"/>
              </a:rPr>
              <a:t>Add date here, or remove the box</a:t>
            </a:r>
          </a:p>
        </p:txBody>
      </p:sp>
      <p:sp>
        <p:nvSpPr>
          <p:cNvPr id="5" name="Triangle 2">
            <a:extLst>
              <a:ext uri="{FF2B5EF4-FFF2-40B4-BE49-F238E27FC236}">
                <a16:creationId xmlns:a16="http://schemas.microsoft.com/office/drawing/2014/main" id="{77218F87-1CEC-F446-9BED-864521B0D82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795447061"/>
      </p:ext>
    </p:extLst>
  </p:cSld>
  <p:clrMapOvr>
    <a:masterClrMapping/>
  </p:clrMapOvr>
  <p:hf sldNum="0"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63599758-350F-593B-06C1-1FA8C54A07A5}"/>
              </a:ext>
            </a:extLst>
          </p:cNvPr>
          <p:cNvSpPr txBox="1">
            <a:spLocks noGrp="1"/>
          </p:cNvSpPr>
          <p:nvPr>
            <p:ph type="title"/>
          </p:nvPr>
        </p:nvSpPr>
        <p:spPr>
          <a:xfrm>
            <a:off x="2527760" y="2066820"/>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AE2D1C5-E804-F0EB-A5AC-64D458A684D7}"/>
              </a:ext>
            </a:extLst>
          </p:cNvPr>
          <p:cNvSpPr txBox="1">
            <a:spLocks noGrp="1"/>
          </p:cNvSpPr>
          <p:nvPr>
            <p:ph type="body" idx="4294967295"/>
          </p:nvPr>
        </p:nvSpPr>
        <p:spPr>
          <a:xfrm>
            <a:off x="854187" y="58581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8A556143-045D-E45A-702A-5F2794B0EADA}"/>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5CABAA58-582B-10BB-6E03-752BD05F57FA}"/>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1FF4106A-4A86-2749-C11C-17F22FDB3317}"/>
              </a:ext>
            </a:extLst>
          </p:cNvPr>
          <p:cNvSpPr txBox="1"/>
          <p:nvPr/>
        </p:nvSpPr>
        <p:spPr>
          <a:xfrm>
            <a:off x="3747541" y="-299804"/>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04029427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E1F14F5-CC2A-1BB9-2718-4AAA0151EB96}"/>
              </a:ext>
            </a:extLst>
          </p:cNvPr>
          <p:cNvSpPr txBox="1">
            <a:spLocks noGrp="1"/>
          </p:cNvSpPr>
          <p:nvPr>
            <p:ph type="title"/>
          </p:nvPr>
        </p:nvSpPr>
        <p:spPr>
          <a:xfrm>
            <a:off x="1001094" y="1644805"/>
            <a:ext cx="5056879"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131CE8E-8E9A-FC8D-7A7A-489C9A86E0F9}"/>
              </a:ext>
            </a:extLst>
          </p:cNvPr>
          <p:cNvSpPr txBox="1">
            <a:spLocks noGrp="1"/>
          </p:cNvSpPr>
          <p:nvPr>
            <p:ph type="body" idx="4294967295"/>
          </p:nvPr>
        </p:nvSpPr>
        <p:spPr>
          <a:xfrm>
            <a:off x="1001094" y="3805751"/>
            <a:ext cx="5056879"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B7951477-2F94-4EDD-F061-16FD628101E4}"/>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74392944-1281-3CA2-9284-F7992B6D41DD}"/>
              </a:ext>
            </a:extLst>
          </p:cNvPr>
          <p:cNvPicPr>
            <a:picLocks noChangeAspect="1"/>
          </p:cNvPicPr>
          <p:nvPr/>
        </p:nvPicPr>
        <p:blipFill>
          <a:blip r:embed="rId3"/>
          <a:stretch>
            <a:fillRect/>
          </a:stretch>
        </p:blipFill>
        <p:spPr>
          <a:xfrm>
            <a:off x="1001094" y="5882691"/>
            <a:ext cx="2042359" cy="354779"/>
          </a:xfrm>
          <a:prstGeom prst="rect">
            <a:avLst/>
          </a:prstGeom>
          <a:noFill/>
          <a:ln cap="flat">
            <a:noFill/>
          </a:ln>
        </p:spPr>
      </p:pic>
      <p:sp>
        <p:nvSpPr>
          <p:cNvPr id="6" name="Text Placeholder 3">
            <a:extLst>
              <a:ext uri="{FF2B5EF4-FFF2-40B4-BE49-F238E27FC236}">
                <a16:creationId xmlns:a16="http://schemas.microsoft.com/office/drawing/2014/main" id="{C7D5A81E-43E4-240C-7D5E-5599EAA0BD1E}"/>
              </a:ext>
            </a:extLst>
          </p:cNvPr>
          <p:cNvSpPr txBox="1">
            <a:spLocks noGrp="1"/>
          </p:cNvSpPr>
          <p:nvPr>
            <p:ph type="body" idx="4294967295"/>
          </p:nvPr>
        </p:nvSpPr>
        <p:spPr>
          <a:xfrm>
            <a:off x="1001095" y="62053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79472FE2-EDDA-D9AC-1E03-DCE06D6DEF3C}"/>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64425841-4D13-78E3-1B46-9A668099E8FD}"/>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D5C3B4AE-15FE-CF9C-A323-5E780D6FDD55}"/>
              </a:ext>
            </a:extLst>
          </p:cNvPr>
          <p:cNvSpPr txBox="1"/>
          <p:nvPr/>
        </p:nvSpPr>
        <p:spPr>
          <a:xfrm>
            <a:off x="-1799914" y="4155866"/>
            <a:ext cx="1471878" cy="523220"/>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9F395A86-62B9-4F77-62C5-15490C4AA4F8}"/>
              </a:ext>
            </a:extLst>
          </p:cNvPr>
          <p:cNvSpPr/>
          <p:nvPr/>
        </p:nvSpPr>
        <p:spPr>
          <a:xfrm rot="5400013">
            <a:off x="-499303" y="435401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888986F1-3F7E-D6FA-B48F-58742E7E1B1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72EFF2CA-C7FF-84A3-959A-3A530FE47F2D}"/>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2553938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FED1787-B292-2311-1B1A-F0E09EDAD2AA}"/>
              </a:ext>
            </a:extLst>
          </p:cNvPr>
          <p:cNvSpPr txBox="1">
            <a:spLocks noGrp="1"/>
          </p:cNvSpPr>
          <p:nvPr>
            <p:ph type="title"/>
          </p:nvPr>
        </p:nvSpPr>
        <p:spPr>
          <a:xfrm>
            <a:off x="1262980" y="1504947"/>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4C58262-7258-8E98-B291-FD7B06A3CCA4}"/>
              </a:ext>
            </a:extLst>
          </p:cNvPr>
          <p:cNvPicPr>
            <a:picLocks noChangeAspect="1"/>
          </p:cNvPicPr>
          <p:nvPr/>
        </p:nvPicPr>
        <p:blipFill>
          <a:blip r:embed="rId3"/>
          <a:stretch>
            <a:fillRect/>
          </a:stretch>
        </p:blipFill>
        <p:spPr>
          <a:xfrm>
            <a:off x="5074819" y="5852708"/>
            <a:ext cx="2042359" cy="354779"/>
          </a:xfrm>
          <a:prstGeom prst="rect">
            <a:avLst/>
          </a:prstGeom>
          <a:noFill/>
          <a:ln cap="flat">
            <a:noFill/>
          </a:ln>
        </p:spPr>
      </p:pic>
      <p:sp>
        <p:nvSpPr>
          <p:cNvPr id="4" name="Text Placeholder 3">
            <a:extLst>
              <a:ext uri="{FF2B5EF4-FFF2-40B4-BE49-F238E27FC236}">
                <a16:creationId xmlns:a16="http://schemas.microsoft.com/office/drawing/2014/main" id="{6F501C46-1A99-2333-08B4-B9D238E3CC5E}"/>
              </a:ext>
            </a:extLst>
          </p:cNvPr>
          <p:cNvSpPr txBox="1">
            <a:spLocks noGrp="1"/>
          </p:cNvSpPr>
          <p:nvPr>
            <p:ph type="body" idx="4294967295"/>
          </p:nvPr>
        </p:nvSpPr>
        <p:spPr>
          <a:xfrm>
            <a:off x="4422432" y="600926"/>
            <a:ext cx="3347133" cy="654199"/>
          </a:xfrm>
        </p:spPr>
        <p:txBody>
          <a:bodyPr lIns="0" tIns="0" rIns="0" bIns="0" anchorCtr="1"/>
          <a:lstStyle>
            <a:lvl1pPr algn="ctr">
              <a:lnSpc>
                <a:spcPts val="1820"/>
              </a:lnSpc>
              <a:defRPr sz="1800" b="0" spc="31">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60B2AE2D-DE73-3327-F613-0E469105244C}"/>
              </a:ext>
            </a:extLst>
          </p:cNvPr>
          <p:cNvSpPr txBox="1"/>
          <p:nvPr/>
        </p:nvSpPr>
        <p:spPr>
          <a:xfrm>
            <a:off x="4422432" y="-596902"/>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45D00629-1D95-19F0-2034-9C3E49B41AB4}"/>
              </a:ext>
            </a:extLst>
          </p:cNvPr>
          <p:cNvSpPr/>
          <p:nvPr/>
        </p:nvSpPr>
        <p:spPr>
          <a:xfrm rot="10799991">
            <a:off x="5487095" y="-28912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0375514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AB76A09-6910-26B8-59CF-D4DE1CEAE914}"/>
              </a:ext>
            </a:extLst>
          </p:cNvPr>
          <p:cNvSpPr txBox="1">
            <a:spLocks noGrp="1"/>
          </p:cNvSpPr>
          <p:nvPr>
            <p:ph type="pic" idx="4294967295"/>
          </p:nvPr>
        </p:nvSpPr>
        <p:spPr>
          <a:xfrm>
            <a:off x="1"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ED5F00BC-16A1-DC52-B1BB-3DAE358235DE}"/>
              </a:ext>
            </a:extLst>
          </p:cNvPr>
          <p:cNvSpPr txBox="1">
            <a:spLocks noGrp="1"/>
          </p:cNvSpPr>
          <p:nvPr>
            <p:ph type="title"/>
          </p:nvPr>
        </p:nvSpPr>
        <p:spPr>
          <a:xfrm>
            <a:off x="908301" y="1504947"/>
            <a:ext cx="5187703"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10E161DC-FEC6-447F-5D64-3607839DDF07}"/>
              </a:ext>
            </a:extLst>
          </p:cNvPr>
          <p:cNvPicPr>
            <a:picLocks noChangeAspect="1"/>
          </p:cNvPicPr>
          <p:nvPr/>
        </p:nvPicPr>
        <p:blipFill>
          <a:blip r:embed="rId2"/>
          <a:stretch>
            <a:fillRect/>
          </a:stretch>
        </p:blipFill>
        <p:spPr>
          <a:xfrm>
            <a:off x="908301" y="6426175"/>
            <a:ext cx="1514055" cy="263008"/>
          </a:xfrm>
          <a:prstGeom prst="rect">
            <a:avLst/>
          </a:prstGeom>
          <a:noFill/>
          <a:ln cap="flat">
            <a:noFill/>
          </a:ln>
        </p:spPr>
      </p:pic>
      <p:sp>
        <p:nvSpPr>
          <p:cNvPr id="5" name="TextBox 1">
            <a:extLst>
              <a:ext uri="{FF2B5EF4-FFF2-40B4-BE49-F238E27FC236}">
                <a16:creationId xmlns:a16="http://schemas.microsoft.com/office/drawing/2014/main" id="{E7950C3F-DBA8-820D-DC8B-2E91693BA097}"/>
              </a:ext>
            </a:extLst>
          </p:cNvPr>
          <p:cNvSpPr txBox="1"/>
          <p:nvPr/>
        </p:nvSpPr>
        <p:spPr>
          <a:xfrm>
            <a:off x="5526385" y="-888961"/>
            <a:ext cx="2664512"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1B16265-1D81-1A43-56E9-78B06BF26620}"/>
              </a:ext>
            </a:extLst>
          </p:cNvPr>
          <p:cNvSpPr/>
          <p:nvPr/>
        </p:nvSpPr>
        <p:spPr>
          <a:xfrm rot="10799991">
            <a:off x="6498870" y="-33519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1445574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913C8ACF-6AC7-76B6-9398-EBBC30C2C3D3}"/>
              </a:ext>
            </a:extLst>
          </p:cNvPr>
          <p:cNvSpPr txBox="1">
            <a:spLocks noGrp="1"/>
          </p:cNvSpPr>
          <p:nvPr>
            <p:ph type="title"/>
          </p:nvPr>
        </p:nvSpPr>
        <p:spPr>
          <a:xfrm>
            <a:off x="827999"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994C460-19FE-0E4B-3603-A23773F89152}"/>
              </a:ext>
            </a:extLst>
          </p:cNvPr>
          <p:cNvSpPr txBox="1">
            <a:spLocks noGrp="1"/>
          </p:cNvSpPr>
          <p:nvPr>
            <p:ph type="pic" idx="4294967295"/>
          </p:nvPr>
        </p:nvSpPr>
        <p:spPr>
          <a:xfrm>
            <a:off x="4319078"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AFC1A111-38F8-C2FB-16B2-99D0ABCECE6C}"/>
              </a:ext>
            </a:extLst>
          </p:cNvPr>
          <p:cNvSpPr txBox="1">
            <a:spLocks noGrp="1"/>
          </p:cNvSpPr>
          <p:nvPr>
            <p:ph type="body" idx="4294967295"/>
          </p:nvPr>
        </p:nvSpPr>
        <p:spPr>
          <a:xfrm>
            <a:off x="827999" y="2253695"/>
            <a:ext cx="2635044" cy="4007952"/>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55EC23B1-4A5E-5B9F-10F7-2EA399AF548A}"/>
              </a:ext>
            </a:extLst>
          </p:cNvPr>
          <p:cNvSpPr txBox="1"/>
          <p:nvPr/>
        </p:nvSpPr>
        <p:spPr>
          <a:xfrm>
            <a:off x="6939798" y="-81235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C572DFD-63EB-A4FC-5300-2B17761EF278}"/>
              </a:ext>
            </a:extLst>
          </p:cNvPr>
          <p:cNvSpPr/>
          <p:nvPr/>
        </p:nvSpPr>
        <p:spPr>
          <a:xfrm rot="10799991">
            <a:off x="8054950" y="-27485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3194695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03E1FCC-B54E-CF62-CA1E-1F3AF9D01F35}"/>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7C066F6A-84FE-6F27-E81A-B799DDE15FFD}"/>
              </a:ext>
            </a:extLst>
          </p:cNvPr>
          <p:cNvSpPr txBox="1">
            <a:spLocks noGrp="1"/>
          </p:cNvSpPr>
          <p:nvPr>
            <p:ph type="body" idx="4294967295"/>
          </p:nvPr>
        </p:nvSpPr>
        <p:spPr>
          <a:xfrm>
            <a:off x="2522656"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5A34C173-FE59-A896-C031-3C2C51B29C4E}"/>
              </a:ext>
            </a:extLst>
          </p:cNvPr>
          <p:cNvSpPr txBox="1">
            <a:spLocks noGrp="1"/>
          </p:cNvSpPr>
          <p:nvPr>
            <p:ph type="body" idx="4294967295"/>
          </p:nvPr>
        </p:nvSpPr>
        <p:spPr>
          <a:xfrm>
            <a:off x="2522656"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0535851-DCE9-D8CF-4F95-0C310B8B9784}"/>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86E4BF81-9E82-13D3-6857-8317E980F409}"/>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44E41F2A-5C18-024F-28BA-6272CD90C8EC}"/>
              </a:ext>
            </a:extLst>
          </p:cNvPr>
          <p:cNvSpPr txBox="1">
            <a:spLocks noGrp="1"/>
          </p:cNvSpPr>
          <p:nvPr>
            <p:ph type="body" idx="4294967295"/>
          </p:nvPr>
        </p:nvSpPr>
        <p:spPr>
          <a:xfrm>
            <a:off x="6238868"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2527C7B-A8F9-2249-F32F-1B559B153CB5}"/>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FBE28C0C-2835-B21A-6C32-E9EDD5FEE8C0}"/>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34505353-7B87-31C4-A86D-CC97159FB415}"/>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1928141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B400AC3-A5AA-363E-9776-0DE53E7DCB9A}"/>
              </a:ext>
            </a:extLst>
          </p:cNvPr>
          <p:cNvSpPr txBox="1">
            <a:spLocks noGrp="1"/>
          </p:cNvSpPr>
          <p:nvPr>
            <p:ph type="pic" idx="4294967295"/>
          </p:nvPr>
        </p:nvSpPr>
        <p:spPr>
          <a:xfrm>
            <a:off x="5278439"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09C3B7A-2757-D447-4EA2-2CA205BAB500}"/>
              </a:ext>
            </a:extLst>
          </p:cNvPr>
          <p:cNvSpPr txBox="1">
            <a:spLocks noGrp="1"/>
          </p:cNvSpPr>
          <p:nvPr>
            <p:ph type="body" idx="4294967295"/>
          </p:nvPr>
        </p:nvSpPr>
        <p:spPr>
          <a:xfrm>
            <a:off x="4422432" y="4052411"/>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9154AF9-BCD7-D791-00F3-0881B00A039F}"/>
              </a:ext>
            </a:extLst>
          </p:cNvPr>
          <p:cNvSpPr txBox="1">
            <a:spLocks noGrp="1"/>
          </p:cNvSpPr>
          <p:nvPr>
            <p:ph type="body" idx="4294967295"/>
          </p:nvPr>
        </p:nvSpPr>
        <p:spPr>
          <a:xfrm>
            <a:off x="4422432"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8C0F5F09-DBCA-A607-FDBA-4CD3A91525D6}"/>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CEF4547C-8AF0-9AEA-9F8B-B63336401A35}"/>
              </a:ext>
            </a:extLst>
          </p:cNvPr>
          <p:cNvSpPr txBox="1">
            <a:spLocks noGrp="1"/>
          </p:cNvSpPr>
          <p:nvPr>
            <p:ph type="body" idx="4294967295"/>
          </p:nvPr>
        </p:nvSpPr>
        <p:spPr>
          <a:xfrm>
            <a:off x="8138654" y="4052411"/>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2BFE71DF-52C0-6E14-3349-794E739A21C8}"/>
              </a:ext>
            </a:extLst>
          </p:cNvPr>
          <p:cNvSpPr txBox="1">
            <a:spLocks noGrp="1"/>
          </p:cNvSpPr>
          <p:nvPr>
            <p:ph type="body" idx="4294967295"/>
          </p:nvPr>
        </p:nvSpPr>
        <p:spPr>
          <a:xfrm>
            <a:off x="8138654"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2A815E16-EC0F-A03A-E155-07561192D089}"/>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F24BB54C-D357-2B3B-D9F6-1F39D5B9943E}"/>
              </a:ext>
            </a:extLst>
          </p:cNvPr>
          <p:cNvSpPr txBox="1">
            <a:spLocks noGrp="1"/>
          </p:cNvSpPr>
          <p:nvPr>
            <p:ph type="body" idx="4294967295"/>
          </p:nvPr>
        </p:nvSpPr>
        <p:spPr>
          <a:xfrm>
            <a:off x="706219" y="4052411"/>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94F2E0B2-E2B9-1C8C-5BAC-4E2EEB7B216E}"/>
              </a:ext>
            </a:extLst>
          </p:cNvPr>
          <p:cNvSpPr txBox="1">
            <a:spLocks noGrp="1"/>
          </p:cNvSpPr>
          <p:nvPr>
            <p:ph type="body" idx="4294967295"/>
          </p:nvPr>
        </p:nvSpPr>
        <p:spPr>
          <a:xfrm>
            <a:off x="706219"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2A4B336-5F42-1B53-4125-D710830CF869}"/>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BFFC726-0A31-E14F-3062-D0F192EB7DE8}"/>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A3985746-EBF1-8F26-4F06-828DB7EB23DE}"/>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18882848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9B09429-B854-600C-FA7B-8F74A79F8907}"/>
              </a:ext>
            </a:extLst>
          </p:cNvPr>
          <p:cNvSpPr txBox="1">
            <a:spLocks noGrp="1"/>
          </p:cNvSpPr>
          <p:nvPr>
            <p:ph type="body" idx="4294967295"/>
          </p:nvPr>
        </p:nvSpPr>
        <p:spPr>
          <a:xfrm>
            <a:off x="827999" y="2110399"/>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BB7E3FC-B73A-98A2-4DCB-0BE2FAADE6BF}"/>
              </a:ext>
            </a:extLst>
          </p:cNvPr>
          <p:cNvSpPr txBox="1">
            <a:spLocks noGrp="1"/>
          </p:cNvSpPr>
          <p:nvPr>
            <p:ph type="title"/>
          </p:nvPr>
        </p:nvSpPr>
        <p:spPr>
          <a:xfrm>
            <a:off x="827999"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B55D0A66-210A-2700-B1A2-2096B3A5FF89}"/>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EAEE193C-4F8E-084B-281D-77A767240E28}"/>
              </a:ext>
            </a:extLst>
          </p:cNvPr>
          <p:cNvSpPr txBox="1">
            <a:spLocks noGrp="1"/>
          </p:cNvSpPr>
          <p:nvPr>
            <p:ph type="body" idx="4294967295"/>
          </p:nvPr>
        </p:nvSpPr>
        <p:spPr>
          <a:xfrm>
            <a:off x="827999" y="2930012"/>
            <a:ext cx="5268004"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8FD3576F-5F00-199B-58D0-33281E1AD6E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52C98D63-9A57-7844-5CC8-CC513E7AAB99}"/>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883252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D6DFEE88-F8DB-0255-3510-EB4E51919C6E}"/>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810DD684-EE8E-0CA3-E4DC-B4C7F1020439}"/>
              </a:ext>
            </a:extLst>
          </p:cNvPr>
          <p:cNvSpPr txBox="1">
            <a:spLocks noGrp="1"/>
          </p:cNvSpPr>
          <p:nvPr>
            <p:ph type="body" idx="4294967295"/>
          </p:nvPr>
        </p:nvSpPr>
        <p:spPr>
          <a:xfrm>
            <a:off x="827997" y="2110399"/>
            <a:ext cx="7102667"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66E126C7-5DBF-B41D-367D-59C5D028B70D}"/>
              </a:ext>
            </a:extLst>
          </p:cNvPr>
          <p:cNvSpPr txBox="1">
            <a:spLocks noGrp="1"/>
          </p:cNvSpPr>
          <p:nvPr>
            <p:ph type="title"/>
          </p:nvPr>
        </p:nvSpPr>
        <p:spPr>
          <a:xfrm>
            <a:off x="827997" y="596344"/>
            <a:ext cx="7102667"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08E7C52-7C7F-5CC2-BFC8-40620FA6585E}"/>
              </a:ext>
            </a:extLst>
          </p:cNvPr>
          <p:cNvSpPr txBox="1">
            <a:spLocks noGrp="1"/>
          </p:cNvSpPr>
          <p:nvPr>
            <p:ph type="body" idx="4294967295"/>
          </p:nvPr>
        </p:nvSpPr>
        <p:spPr>
          <a:xfrm>
            <a:off x="827999" y="2930012"/>
            <a:ext cx="7102656"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CB054AF-D66E-D2A4-6EE1-76EE6EFDABA2}"/>
              </a:ext>
            </a:extLst>
          </p:cNvPr>
          <p:cNvSpPr txBox="1"/>
          <p:nvPr/>
        </p:nvSpPr>
        <p:spPr>
          <a:xfrm>
            <a:off x="8867023"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9175B5CE-D104-874A-0211-C027691CB68B}"/>
              </a:ext>
            </a:extLst>
          </p:cNvPr>
          <p:cNvSpPr/>
          <p:nvPr/>
        </p:nvSpPr>
        <p:spPr>
          <a:xfrm rot="10799991">
            <a:off x="998217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286100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B09B166-02B2-FBA1-3CD3-C220DA15ECE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16128C1-F183-2BC5-1201-D1E14FBB2CED}"/>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B48C349-AC78-56C8-D35F-932B66F11DEF}"/>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D5531722-10D1-E6A8-CE74-12F4E3E05598}"/>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7AFAD14-FD98-0FC2-BF8D-8E076FA156CC}"/>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FDD7FC2C-C609-B1C3-7371-8ABFA0C48424}"/>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3684339508"/>
      </p:ext>
    </p:extLst>
  </p:cSld>
  <p:clrMapOvr>
    <a:masterClrMapping/>
  </p:clrMapOvr>
  <p:hf sldNum="0" hdr="0" ftr="0" dt="0"/>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7B8D4C9-56DE-E36D-06BB-B1974EAC846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7B165F7-5979-2D9E-C6E1-B7D8739B7062}"/>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B3926DD-1FCF-94E0-25CC-7412539DA60C}"/>
              </a:ext>
            </a:extLst>
          </p:cNvPr>
          <p:cNvSpPr txBox="1">
            <a:spLocks noGrp="1"/>
          </p:cNvSpPr>
          <p:nvPr>
            <p:ph type="pic" idx="4294967295"/>
          </p:nvPr>
        </p:nvSpPr>
        <p:spPr>
          <a:xfrm>
            <a:off x="827999" y="2251080"/>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F4FCFE33-BAC0-B326-D7EE-41A8AD09FAF0}"/>
              </a:ext>
            </a:extLst>
          </p:cNvPr>
          <p:cNvSpPr txBox="1">
            <a:spLocks noGrp="1"/>
          </p:cNvSpPr>
          <p:nvPr>
            <p:ph type="pic" idx="4294967295"/>
          </p:nvPr>
        </p:nvSpPr>
        <p:spPr>
          <a:xfrm>
            <a:off x="6370689" y="2251080"/>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5999B95-AB89-B7F8-2E70-82890A43638E}"/>
              </a:ext>
            </a:extLst>
          </p:cNvPr>
          <p:cNvSpPr txBox="1">
            <a:spLocks noGrp="1"/>
          </p:cNvSpPr>
          <p:nvPr>
            <p:ph type="body" idx="4294967295"/>
          </p:nvPr>
        </p:nvSpPr>
        <p:spPr>
          <a:xfrm>
            <a:off x="1474771" y="2251080"/>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680E697F-3C09-A56A-AADB-86AC42298FA7}"/>
              </a:ext>
            </a:extLst>
          </p:cNvPr>
          <p:cNvSpPr txBox="1">
            <a:spLocks noGrp="1"/>
          </p:cNvSpPr>
          <p:nvPr>
            <p:ph type="body" idx="4294967295"/>
          </p:nvPr>
        </p:nvSpPr>
        <p:spPr>
          <a:xfrm>
            <a:off x="6997061" y="2252177"/>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9209AB38-A2C2-1D33-466B-0457D6BB7B8E}"/>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237A086F-EBEF-A3A9-B67D-D3462BDF8B60}"/>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50978B57-ADF9-5581-FD03-DA608467013A}"/>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4115AF29-4AFB-7EF1-0EC9-275F76B68C70}"/>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400190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1C285E9-796D-E887-C7A5-AD659F4CD081}"/>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8E5913F-AF2C-0A30-048B-00860E0C8AE3}"/>
              </a:ext>
            </a:extLst>
          </p:cNvPr>
          <p:cNvSpPr txBox="1">
            <a:spLocks noGrp="1"/>
          </p:cNvSpPr>
          <p:nvPr>
            <p:ph type="body" idx="4294967295"/>
          </p:nvPr>
        </p:nvSpPr>
        <p:spPr>
          <a:xfrm>
            <a:off x="827999" y="2251080"/>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C77C4D3-8C0E-3548-6F13-A6F79382F78B}"/>
              </a:ext>
            </a:extLst>
          </p:cNvPr>
          <p:cNvSpPr txBox="1">
            <a:spLocks noGrp="1"/>
          </p:cNvSpPr>
          <p:nvPr>
            <p:ph type="body" idx="4294967295"/>
          </p:nvPr>
        </p:nvSpPr>
        <p:spPr>
          <a:xfrm>
            <a:off x="4481429" y="2251080"/>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95AB36DC-67C6-EF08-BCF8-4D8912CF25E4}"/>
              </a:ext>
            </a:extLst>
          </p:cNvPr>
          <p:cNvSpPr txBox="1">
            <a:spLocks noGrp="1"/>
          </p:cNvSpPr>
          <p:nvPr>
            <p:ph type="body" idx="4294967295"/>
          </p:nvPr>
        </p:nvSpPr>
        <p:spPr>
          <a:xfrm>
            <a:off x="8155260" y="2251080"/>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62C1A8C2-9139-F0C0-D950-243D0F6822A8}"/>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6A19B289-A8E6-888E-AFBA-97FE8A2F44D2}"/>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90F94067-05EB-ED4D-EAB9-9F4BF9076A2E}"/>
              </a:ext>
            </a:extLst>
          </p:cNvPr>
          <p:cNvSpPr txBox="1">
            <a:spLocks noGrp="1"/>
          </p:cNvSpPr>
          <p:nvPr>
            <p:ph type="body" idx="4294967295"/>
          </p:nvPr>
        </p:nvSpPr>
        <p:spPr>
          <a:xfrm>
            <a:off x="81552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Tree>
    <p:extLst>
      <p:ext uri="{BB962C8B-B14F-4D97-AF65-F5344CB8AC3E}">
        <p14:creationId xmlns:p14="http://schemas.microsoft.com/office/powerpoint/2010/main" val="192627119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2113C0E-A735-805D-FF41-97D93CB78FB4}"/>
              </a:ext>
            </a:extLst>
          </p:cNvPr>
          <p:cNvSpPr txBox="1">
            <a:spLocks noGrp="1"/>
          </p:cNvSpPr>
          <p:nvPr>
            <p:ph type="pic" idx="4294967295"/>
          </p:nvPr>
        </p:nvSpPr>
        <p:spPr>
          <a:xfrm>
            <a:off x="828000" y="2251080"/>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4ECDA1F2-5D0E-7F7B-65D1-2A7869BF7337}"/>
              </a:ext>
            </a:extLst>
          </p:cNvPr>
          <p:cNvSpPr txBox="1">
            <a:spLocks noGrp="1"/>
          </p:cNvSpPr>
          <p:nvPr>
            <p:ph type="pic" idx="4294967295"/>
          </p:nvPr>
        </p:nvSpPr>
        <p:spPr>
          <a:xfrm>
            <a:off x="4481429"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8CAF66A6-FE5D-802D-14A0-076F00734E29}"/>
              </a:ext>
            </a:extLst>
          </p:cNvPr>
          <p:cNvSpPr txBox="1">
            <a:spLocks noGrp="1"/>
          </p:cNvSpPr>
          <p:nvPr>
            <p:ph type="pic" idx="4294967295"/>
          </p:nvPr>
        </p:nvSpPr>
        <p:spPr>
          <a:xfrm>
            <a:off x="8134861" y="2251080"/>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72269442-32F8-0887-4435-C6416A9AE1E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98134812-A9CD-B7D2-01BF-9F957C62F041}"/>
              </a:ext>
            </a:extLst>
          </p:cNvPr>
          <p:cNvSpPr txBox="1">
            <a:spLocks noGrp="1"/>
          </p:cNvSpPr>
          <p:nvPr>
            <p:ph type="body" idx="4294967295"/>
          </p:nvPr>
        </p:nvSpPr>
        <p:spPr>
          <a:xfrm>
            <a:off x="1317357" y="2251080"/>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626BD80-CEC4-F2BA-7F06-78B27B281EAA}"/>
              </a:ext>
            </a:extLst>
          </p:cNvPr>
          <p:cNvSpPr txBox="1">
            <a:spLocks noGrp="1"/>
          </p:cNvSpPr>
          <p:nvPr>
            <p:ph type="body" idx="4294967295"/>
          </p:nvPr>
        </p:nvSpPr>
        <p:spPr>
          <a:xfrm>
            <a:off x="4970789" y="2239375"/>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B81A60D2-DB4C-C0D4-D65E-47139A49E420}"/>
              </a:ext>
            </a:extLst>
          </p:cNvPr>
          <p:cNvSpPr txBox="1">
            <a:spLocks noGrp="1"/>
          </p:cNvSpPr>
          <p:nvPr>
            <p:ph type="body" idx="4294967295"/>
          </p:nvPr>
        </p:nvSpPr>
        <p:spPr>
          <a:xfrm>
            <a:off x="8624219" y="2239375"/>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22E9B13A-9441-B6AB-DB54-8ABEA51B381A}"/>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402DFB6F-DF72-A839-65D1-1F56B247465D}"/>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FBA68DBA-F9F8-7D8D-05A2-97DAD37F12E1}"/>
              </a:ext>
            </a:extLst>
          </p:cNvPr>
          <p:cNvSpPr txBox="1">
            <a:spLocks noGrp="1"/>
          </p:cNvSpPr>
          <p:nvPr>
            <p:ph type="body" idx="4294967295"/>
          </p:nvPr>
        </p:nvSpPr>
        <p:spPr>
          <a:xfrm>
            <a:off x="81348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1AAB96A9-738B-5B3B-3CBB-7AF6C37158EF}"/>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763B22BE-8387-7A2E-5797-6A04E251BDED}"/>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0037268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ED2E705A-4CEE-D365-F0F0-E2909232F0DE}"/>
              </a:ext>
            </a:extLst>
          </p:cNvPr>
          <p:cNvSpPr/>
          <p:nvPr/>
        </p:nvSpPr>
        <p:spPr>
          <a:xfrm>
            <a:off x="744743"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D32672FF-0ABA-AEDB-9947-170F4634C352}"/>
              </a:ext>
            </a:extLst>
          </p:cNvPr>
          <p:cNvSpPr txBox="1">
            <a:spLocks noGrp="1"/>
          </p:cNvSpPr>
          <p:nvPr>
            <p:ph type="pic" idx="4294967295"/>
          </p:nvPr>
        </p:nvSpPr>
        <p:spPr>
          <a:xfrm>
            <a:off x="1075975" y="2266579"/>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4D3010B9-6FAA-B435-18C8-8E1BEBE72A0F}"/>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3E586F4-98AC-BB6A-B61A-F570E5D745C4}"/>
              </a:ext>
            </a:extLst>
          </p:cNvPr>
          <p:cNvSpPr txBox="1">
            <a:spLocks noGrp="1"/>
          </p:cNvSpPr>
          <p:nvPr>
            <p:ph type="body" idx="4294967295"/>
          </p:nvPr>
        </p:nvSpPr>
        <p:spPr>
          <a:xfrm>
            <a:off x="1565333" y="2266579"/>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08D1896-B700-893B-D7C8-0FD9F0B72ECE}"/>
              </a:ext>
            </a:extLst>
          </p:cNvPr>
          <p:cNvSpPr txBox="1">
            <a:spLocks noGrp="1"/>
          </p:cNvSpPr>
          <p:nvPr>
            <p:ph type="body" idx="4294967295"/>
          </p:nvPr>
        </p:nvSpPr>
        <p:spPr>
          <a:xfrm>
            <a:off x="1075975"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5CA78AAF-314A-EEF3-0566-6CAE78439179}"/>
              </a:ext>
            </a:extLst>
          </p:cNvPr>
          <p:cNvSpPr/>
          <p:nvPr/>
        </p:nvSpPr>
        <p:spPr>
          <a:xfrm>
            <a:off x="4393427"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C2323E87-6E26-3DC0-317C-C98070BA8B00}"/>
              </a:ext>
            </a:extLst>
          </p:cNvPr>
          <p:cNvSpPr txBox="1">
            <a:spLocks noGrp="1"/>
          </p:cNvSpPr>
          <p:nvPr>
            <p:ph type="pic" idx="4294967295"/>
          </p:nvPr>
        </p:nvSpPr>
        <p:spPr>
          <a:xfrm>
            <a:off x="4724660" y="2266579"/>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4CEDF88-6600-971B-43A6-8BF79A0DD3F5}"/>
              </a:ext>
            </a:extLst>
          </p:cNvPr>
          <p:cNvSpPr txBox="1">
            <a:spLocks noGrp="1"/>
          </p:cNvSpPr>
          <p:nvPr>
            <p:ph type="body" idx="4294967295"/>
          </p:nvPr>
        </p:nvSpPr>
        <p:spPr>
          <a:xfrm>
            <a:off x="5214019" y="2266579"/>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BA32D978-5CDE-EC19-D5C1-5596C1D02F50}"/>
              </a:ext>
            </a:extLst>
          </p:cNvPr>
          <p:cNvSpPr txBox="1">
            <a:spLocks noGrp="1"/>
          </p:cNvSpPr>
          <p:nvPr>
            <p:ph type="body" idx="4294967295"/>
          </p:nvPr>
        </p:nvSpPr>
        <p:spPr>
          <a:xfrm>
            <a:off x="4724659"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A0FEBC00-66CD-9FA6-7B6B-914C8C559BB5}"/>
              </a:ext>
            </a:extLst>
          </p:cNvPr>
          <p:cNvSpPr/>
          <p:nvPr/>
        </p:nvSpPr>
        <p:spPr>
          <a:xfrm>
            <a:off x="8042121"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71E39BE5-4CE3-1DFB-39FB-3858012C85F5}"/>
              </a:ext>
            </a:extLst>
          </p:cNvPr>
          <p:cNvSpPr txBox="1">
            <a:spLocks noGrp="1"/>
          </p:cNvSpPr>
          <p:nvPr>
            <p:ph type="pic" idx="4294967295"/>
          </p:nvPr>
        </p:nvSpPr>
        <p:spPr>
          <a:xfrm>
            <a:off x="8373353" y="2266579"/>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888713E6-86C9-14E2-79F6-B3D211D99F30}"/>
              </a:ext>
            </a:extLst>
          </p:cNvPr>
          <p:cNvSpPr txBox="1">
            <a:spLocks noGrp="1"/>
          </p:cNvSpPr>
          <p:nvPr>
            <p:ph type="body" idx="4294967295"/>
          </p:nvPr>
        </p:nvSpPr>
        <p:spPr>
          <a:xfrm>
            <a:off x="8862712" y="2266579"/>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2D2A2C3-CEFF-8D82-1FC7-758E969F773D}"/>
              </a:ext>
            </a:extLst>
          </p:cNvPr>
          <p:cNvSpPr txBox="1">
            <a:spLocks noGrp="1"/>
          </p:cNvSpPr>
          <p:nvPr>
            <p:ph type="body" idx="4294967295"/>
          </p:nvPr>
        </p:nvSpPr>
        <p:spPr>
          <a:xfrm>
            <a:off x="8373352"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3BB56919-6200-F351-AA2A-45EFE4B0E0EB}"/>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EBA6FAD-D86D-8850-C9D1-6ADA98B119C5}"/>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90567200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3D7E987E-4D40-E097-3AE7-27BA76B3128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E8C466C-2351-FC65-11A7-B863AB53CC57}"/>
              </a:ext>
            </a:extLst>
          </p:cNvPr>
          <p:cNvSpPr txBox="1">
            <a:spLocks noGrp="1"/>
          </p:cNvSpPr>
          <p:nvPr>
            <p:ph type="body" idx="4294967295"/>
          </p:nvPr>
        </p:nvSpPr>
        <p:spPr>
          <a:xfrm>
            <a:off x="827997" y="2251080"/>
            <a:ext cx="2367675"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509E8181-0242-4B20-EA75-1EB80573173D}"/>
              </a:ext>
            </a:extLst>
          </p:cNvPr>
          <p:cNvSpPr txBox="1">
            <a:spLocks noGrp="1"/>
          </p:cNvSpPr>
          <p:nvPr>
            <p:ph type="body" idx="4294967295"/>
          </p:nvPr>
        </p:nvSpPr>
        <p:spPr>
          <a:xfrm>
            <a:off x="3536213" y="2251080"/>
            <a:ext cx="2367675"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F4A78FE1-5FA1-9CAE-1BED-915A3868D132}"/>
              </a:ext>
            </a:extLst>
          </p:cNvPr>
          <p:cNvSpPr txBox="1">
            <a:spLocks noGrp="1"/>
          </p:cNvSpPr>
          <p:nvPr>
            <p:ph type="body" idx="4294967295"/>
          </p:nvPr>
        </p:nvSpPr>
        <p:spPr>
          <a:xfrm>
            <a:off x="6244418" y="2251080"/>
            <a:ext cx="2367675"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7CD1A257-851A-C412-106F-A1120F5616FE}"/>
              </a:ext>
            </a:extLst>
          </p:cNvPr>
          <p:cNvSpPr txBox="1">
            <a:spLocks noGrp="1"/>
          </p:cNvSpPr>
          <p:nvPr>
            <p:ph type="body" idx="4294967295"/>
          </p:nvPr>
        </p:nvSpPr>
        <p:spPr>
          <a:xfrm>
            <a:off x="8952625" y="2224983"/>
            <a:ext cx="2367675"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62F7D649-5A9A-8BDD-A897-455250F1EDDB}"/>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2F89E7AC-36DA-A4B1-613B-0A3C52A8D64C}"/>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1048849-509E-9A8C-AE2B-3D7406EB162A}"/>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141300FE-8200-38F2-ACBE-C481E043CDD9}"/>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Tree>
    <p:extLst>
      <p:ext uri="{BB962C8B-B14F-4D97-AF65-F5344CB8AC3E}">
        <p14:creationId xmlns:p14="http://schemas.microsoft.com/office/powerpoint/2010/main" val="281729150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FB8CFF5-D430-7405-A0C4-5E6BD4223B45}"/>
              </a:ext>
            </a:extLst>
          </p:cNvPr>
          <p:cNvSpPr txBox="1">
            <a:spLocks noGrp="1"/>
          </p:cNvSpPr>
          <p:nvPr>
            <p:ph type="pic" idx="4294967295"/>
          </p:nvPr>
        </p:nvSpPr>
        <p:spPr>
          <a:xfrm>
            <a:off x="828000" y="2251080"/>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B8DB463E-0891-9732-35CA-8DCDBB1FDFF8}"/>
              </a:ext>
            </a:extLst>
          </p:cNvPr>
          <p:cNvSpPr txBox="1">
            <a:spLocks noGrp="1"/>
          </p:cNvSpPr>
          <p:nvPr>
            <p:ph type="pic" idx="4294967295"/>
          </p:nvPr>
        </p:nvSpPr>
        <p:spPr>
          <a:xfrm>
            <a:off x="3536214"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6BFD828-7AA1-48EB-D1FE-F7BF28BE553E}"/>
              </a:ext>
            </a:extLst>
          </p:cNvPr>
          <p:cNvSpPr txBox="1">
            <a:spLocks noGrp="1"/>
          </p:cNvSpPr>
          <p:nvPr>
            <p:ph type="pic" idx="4294967295"/>
          </p:nvPr>
        </p:nvSpPr>
        <p:spPr>
          <a:xfrm>
            <a:off x="6243113" y="2251080"/>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A39EED5E-BC72-DD62-7559-07C8F7AF4529}"/>
              </a:ext>
            </a:extLst>
          </p:cNvPr>
          <p:cNvSpPr txBox="1">
            <a:spLocks noGrp="1"/>
          </p:cNvSpPr>
          <p:nvPr>
            <p:ph type="pic" idx="4294967295"/>
          </p:nvPr>
        </p:nvSpPr>
        <p:spPr>
          <a:xfrm>
            <a:off x="8952626" y="2251080"/>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85F4FB2B-535D-FF3D-EF7F-6DE938D6ADC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9996DFC2-1ED7-CD5F-AFCE-EFF528645A67}"/>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F2191994-4E0B-CE0A-BF5F-1813D9B197B8}"/>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E8871EC2-2E02-8F27-6426-E3850D344912}"/>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710E8F6-F097-FCC5-B6D9-5E9BAC06CB2A}"/>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257427A-A9E6-1776-74E7-8CF7FB8E7107}"/>
              </a:ext>
            </a:extLst>
          </p:cNvPr>
          <p:cNvSpPr txBox="1">
            <a:spLocks noGrp="1"/>
          </p:cNvSpPr>
          <p:nvPr>
            <p:ph type="body" idx="4294967295"/>
          </p:nvPr>
        </p:nvSpPr>
        <p:spPr>
          <a:xfrm>
            <a:off x="1305242" y="2251080"/>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6D60173E-9335-2552-508E-7951FD089227}"/>
              </a:ext>
            </a:extLst>
          </p:cNvPr>
          <p:cNvSpPr txBox="1">
            <a:spLocks noGrp="1"/>
          </p:cNvSpPr>
          <p:nvPr>
            <p:ph type="body" idx="4294967295"/>
          </p:nvPr>
        </p:nvSpPr>
        <p:spPr>
          <a:xfrm>
            <a:off x="4012150" y="2251080"/>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DC9C94C9-E583-C4E8-21D4-2B19356E786E}"/>
              </a:ext>
            </a:extLst>
          </p:cNvPr>
          <p:cNvSpPr txBox="1">
            <a:spLocks noGrp="1"/>
          </p:cNvSpPr>
          <p:nvPr>
            <p:ph type="body" idx="4294967295"/>
          </p:nvPr>
        </p:nvSpPr>
        <p:spPr>
          <a:xfrm>
            <a:off x="6721654" y="2251080"/>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496A022B-314B-A527-91D1-151790538911}"/>
              </a:ext>
            </a:extLst>
          </p:cNvPr>
          <p:cNvSpPr txBox="1">
            <a:spLocks noGrp="1"/>
          </p:cNvSpPr>
          <p:nvPr>
            <p:ph type="body" idx="4294967295"/>
          </p:nvPr>
        </p:nvSpPr>
        <p:spPr>
          <a:xfrm>
            <a:off x="9429870" y="2251080"/>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28398D6C-B8D8-451A-5B89-D56DA861D431}"/>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D0A9F188-1637-36B0-39DB-80C22382ECEC}"/>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9758013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947D0267-D92E-8E37-A99D-66F091411C21}"/>
              </a:ext>
            </a:extLst>
          </p:cNvPr>
          <p:cNvSpPr/>
          <p:nvPr/>
        </p:nvSpPr>
        <p:spPr>
          <a:xfrm>
            <a:off x="82799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10760841-9784-C455-795D-57DCA7EB089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1F3B633A-ED3C-6687-8260-87B7E6B22B66}"/>
              </a:ext>
            </a:extLst>
          </p:cNvPr>
          <p:cNvSpPr txBox="1">
            <a:spLocks noGrp="1"/>
          </p:cNvSpPr>
          <p:nvPr>
            <p:ph type="body" idx="4294967295"/>
          </p:nvPr>
        </p:nvSpPr>
        <p:spPr>
          <a:xfrm>
            <a:off x="1159230" y="2246700"/>
            <a:ext cx="1762479"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4D7C444-5741-4048-FB6A-DAA0DB69D592}"/>
              </a:ext>
            </a:extLst>
          </p:cNvPr>
          <p:cNvSpPr txBox="1">
            <a:spLocks noGrp="1"/>
          </p:cNvSpPr>
          <p:nvPr>
            <p:ph type="body" idx="4294967295"/>
          </p:nvPr>
        </p:nvSpPr>
        <p:spPr>
          <a:xfrm>
            <a:off x="115923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63B59517-A37A-3C97-AACC-7A469C3F0330}"/>
              </a:ext>
            </a:extLst>
          </p:cNvPr>
          <p:cNvSpPr/>
          <p:nvPr/>
        </p:nvSpPr>
        <p:spPr>
          <a:xfrm>
            <a:off x="347292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E8033B75-F7FE-2111-3E46-D56B4E937DD1}"/>
              </a:ext>
            </a:extLst>
          </p:cNvPr>
          <p:cNvSpPr txBox="1">
            <a:spLocks noGrp="1"/>
          </p:cNvSpPr>
          <p:nvPr>
            <p:ph type="body" idx="4294967295"/>
          </p:nvPr>
        </p:nvSpPr>
        <p:spPr>
          <a:xfrm>
            <a:off x="3804170" y="2246700"/>
            <a:ext cx="1762479"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4323F2D0-9058-5AF2-DCFB-8811A3C766E7}"/>
              </a:ext>
            </a:extLst>
          </p:cNvPr>
          <p:cNvSpPr txBox="1">
            <a:spLocks noGrp="1"/>
          </p:cNvSpPr>
          <p:nvPr>
            <p:ph type="body" idx="4294967295"/>
          </p:nvPr>
        </p:nvSpPr>
        <p:spPr>
          <a:xfrm>
            <a:off x="380417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ACC3700A-1ECD-1BC5-5D6E-397E62D72C80}"/>
              </a:ext>
            </a:extLst>
          </p:cNvPr>
          <p:cNvSpPr/>
          <p:nvPr/>
        </p:nvSpPr>
        <p:spPr>
          <a:xfrm>
            <a:off x="611786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2C471D13-BFB5-6C03-1629-40FAF519F11D}"/>
              </a:ext>
            </a:extLst>
          </p:cNvPr>
          <p:cNvSpPr txBox="1">
            <a:spLocks noGrp="1"/>
          </p:cNvSpPr>
          <p:nvPr>
            <p:ph type="body" idx="4294967295"/>
          </p:nvPr>
        </p:nvSpPr>
        <p:spPr>
          <a:xfrm>
            <a:off x="6449098" y="2246700"/>
            <a:ext cx="1762479"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5AC48E26-F507-67A5-C795-482EC85ED612}"/>
              </a:ext>
            </a:extLst>
          </p:cNvPr>
          <p:cNvSpPr txBox="1">
            <a:spLocks noGrp="1"/>
          </p:cNvSpPr>
          <p:nvPr>
            <p:ph type="body" idx="4294967295"/>
          </p:nvPr>
        </p:nvSpPr>
        <p:spPr>
          <a:xfrm>
            <a:off x="6449098"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5BCE8338-2C9A-06E5-D745-481FF0A38A21}"/>
              </a:ext>
            </a:extLst>
          </p:cNvPr>
          <p:cNvSpPr/>
          <p:nvPr/>
        </p:nvSpPr>
        <p:spPr>
          <a:xfrm>
            <a:off x="876279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431A944D-6B52-9C91-A2E6-62C1AD8D5228}"/>
              </a:ext>
            </a:extLst>
          </p:cNvPr>
          <p:cNvSpPr txBox="1">
            <a:spLocks noGrp="1"/>
          </p:cNvSpPr>
          <p:nvPr>
            <p:ph type="body" idx="4294967295"/>
          </p:nvPr>
        </p:nvSpPr>
        <p:spPr>
          <a:xfrm>
            <a:off x="9094029" y="2246700"/>
            <a:ext cx="1762479"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98F6B986-752B-0750-0B97-06524CF3744B}"/>
              </a:ext>
            </a:extLst>
          </p:cNvPr>
          <p:cNvSpPr txBox="1">
            <a:spLocks noGrp="1"/>
          </p:cNvSpPr>
          <p:nvPr>
            <p:ph type="body" idx="4294967295"/>
          </p:nvPr>
        </p:nvSpPr>
        <p:spPr>
          <a:xfrm>
            <a:off x="9094029"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Tree>
    <p:extLst>
      <p:ext uri="{BB962C8B-B14F-4D97-AF65-F5344CB8AC3E}">
        <p14:creationId xmlns:p14="http://schemas.microsoft.com/office/powerpoint/2010/main" val="428990901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C0B2274-078A-735F-937A-2C55C742613E}"/>
              </a:ext>
            </a:extLst>
          </p:cNvPr>
          <p:cNvSpPr txBox="1">
            <a:spLocks noGrp="1"/>
          </p:cNvSpPr>
          <p:nvPr>
            <p:ph type="title"/>
          </p:nvPr>
        </p:nvSpPr>
        <p:spPr>
          <a:xfrm>
            <a:off x="827997" y="596344"/>
            <a:ext cx="1025031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C95F7D0-EF8D-13B5-DB01-E552AD849B43}"/>
              </a:ext>
            </a:extLst>
          </p:cNvPr>
          <p:cNvSpPr txBox="1">
            <a:spLocks noGrp="1"/>
          </p:cNvSpPr>
          <p:nvPr>
            <p:ph type="body" idx="4294967295"/>
          </p:nvPr>
        </p:nvSpPr>
        <p:spPr>
          <a:xfrm>
            <a:off x="828000"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26CDAEED-9644-7878-C446-406A61B0FDF5}"/>
              </a:ext>
            </a:extLst>
          </p:cNvPr>
          <p:cNvSpPr txBox="1">
            <a:spLocks noGrp="1"/>
          </p:cNvSpPr>
          <p:nvPr>
            <p:ph type="body" idx="4294967295"/>
          </p:nvPr>
        </p:nvSpPr>
        <p:spPr>
          <a:xfrm>
            <a:off x="4379328"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326EFEAD-5F84-7D0E-6675-A474B86628D7}"/>
              </a:ext>
            </a:extLst>
          </p:cNvPr>
          <p:cNvSpPr txBox="1">
            <a:spLocks noGrp="1"/>
          </p:cNvSpPr>
          <p:nvPr>
            <p:ph type="body" idx="4294967295"/>
          </p:nvPr>
        </p:nvSpPr>
        <p:spPr>
          <a:xfrm>
            <a:off x="7930665"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Tree>
    <p:extLst>
      <p:ext uri="{BB962C8B-B14F-4D97-AF65-F5344CB8AC3E}">
        <p14:creationId xmlns:p14="http://schemas.microsoft.com/office/powerpoint/2010/main" val="361818673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7CF54B0-F5C2-8057-7BD2-9E78D8CB3D50}"/>
              </a:ext>
            </a:extLst>
          </p:cNvPr>
          <p:cNvSpPr txBox="1">
            <a:spLocks noGrp="1"/>
          </p:cNvSpPr>
          <p:nvPr>
            <p:ph type="body" idx="4294967295"/>
          </p:nvPr>
        </p:nvSpPr>
        <p:spPr>
          <a:xfrm>
            <a:off x="827999" y="2251080"/>
            <a:ext cx="2006641" cy="358307"/>
          </a:xfrm>
        </p:spPr>
        <p:txBody>
          <a:bodyPr lIns="0" tIns="0" rIns="0" bIns="0" anchor="b"/>
          <a:lstStyle>
            <a:lvl1pPr>
              <a:defRPr sz="2400" spc="31"/>
            </a:lvl1pPr>
          </a:lstStyle>
          <a:p>
            <a:pPr lvl="0"/>
            <a:r>
              <a:rPr lang="en-US"/>
              <a:t>Item 1 here</a:t>
            </a:r>
          </a:p>
        </p:txBody>
      </p:sp>
      <p:sp>
        <p:nvSpPr>
          <p:cNvPr id="3" name="Text Placeholder 3">
            <a:extLst>
              <a:ext uri="{FF2B5EF4-FFF2-40B4-BE49-F238E27FC236}">
                <a16:creationId xmlns:a16="http://schemas.microsoft.com/office/drawing/2014/main" id="{37A27FC3-A718-1D35-1D72-C3AFBECAF299}"/>
              </a:ext>
            </a:extLst>
          </p:cNvPr>
          <p:cNvSpPr txBox="1">
            <a:spLocks noGrp="1"/>
          </p:cNvSpPr>
          <p:nvPr>
            <p:ph type="body" idx="4294967295"/>
          </p:nvPr>
        </p:nvSpPr>
        <p:spPr>
          <a:xfrm>
            <a:off x="827999" y="2878055"/>
            <a:ext cx="2006641" cy="675047"/>
          </a:xfrm>
        </p:spPr>
        <p:txBody>
          <a:bodyPr lIns="0" tIns="0" rIns="0" bIns="0"/>
          <a:lstStyle>
            <a:lvl1pPr>
              <a:lnSpc>
                <a:spcPts val="1820"/>
              </a:lnSpc>
              <a:defRPr sz="1600" b="0" spc="31">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B33D171-36BD-EA75-920A-8CFA044F4C21}"/>
              </a:ext>
            </a:extLst>
          </p:cNvPr>
          <p:cNvSpPr txBox="1">
            <a:spLocks noGrp="1"/>
          </p:cNvSpPr>
          <p:nvPr>
            <p:ph type="body" idx="4294967295"/>
          </p:nvPr>
        </p:nvSpPr>
        <p:spPr>
          <a:xfrm>
            <a:off x="1179996" y="3821762"/>
            <a:ext cx="1708319" cy="182523"/>
          </a:xfrm>
        </p:spPr>
        <p:txBody>
          <a:bodyPr lIns="0" tIns="0" rIns="0" bIns="0"/>
          <a:lstStyle>
            <a:lvl1pPr>
              <a:defRPr sz="1600" b="0" spc="31">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C9A8FA14-8E1D-FE96-1C9E-56B4BE691B6B}"/>
              </a:ext>
            </a:extLst>
          </p:cNvPr>
          <p:cNvPicPr>
            <a:picLocks noChangeAspect="1"/>
          </p:cNvPicPr>
          <p:nvPr/>
        </p:nvPicPr>
        <p:blipFill>
          <a:blip r:embed="rId3"/>
          <a:stretch>
            <a:fillRect/>
          </a:stretch>
        </p:blipFill>
        <p:spPr>
          <a:xfrm>
            <a:off x="827999" y="3821763"/>
            <a:ext cx="192636" cy="192636"/>
          </a:xfrm>
          <a:prstGeom prst="rect">
            <a:avLst/>
          </a:prstGeom>
          <a:noFill/>
          <a:ln cap="flat">
            <a:noFill/>
          </a:ln>
        </p:spPr>
      </p:pic>
      <p:sp>
        <p:nvSpPr>
          <p:cNvPr id="6" name="Text Placeholder 3">
            <a:extLst>
              <a:ext uri="{FF2B5EF4-FFF2-40B4-BE49-F238E27FC236}">
                <a16:creationId xmlns:a16="http://schemas.microsoft.com/office/drawing/2014/main" id="{08488395-67EF-7F6C-BD00-ED3840198C97}"/>
              </a:ext>
            </a:extLst>
          </p:cNvPr>
          <p:cNvSpPr txBox="1">
            <a:spLocks noGrp="1"/>
          </p:cNvSpPr>
          <p:nvPr>
            <p:ph type="body" idx="4294967295"/>
          </p:nvPr>
        </p:nvSpPr>
        <p:spPr>
          <a:xfrm>
            <a:off x="3631458" y="3821762"/>
            <a:ext cx="1708319" cy="182523"/>
          </a:xfrm>
        </p:spPr>
        <p:txBody>
          <a:bodyPr lIns="0" tIns="0" rIns="0" bIns="0"/>
          <a:lstStyle>
            <a:lvl1pPr>
              <a:defRPr sz="1600" b="0" spc="31">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05B5F87E-4C36-6929-4193-B2D93292BAFB}"/>
              </a:ext>
            </a:extLst>
          </p:cNvPr>
          <p:cNvPicPr>
            <a:picLocks noChangeAspect="1"/>
          </p:cNvPicPr>
          <p:nvPr/>
        </p:nvPicPr>
        <p:blipFill>
          <a:blip r:embed="rId3"/>
          <a:stretch>
            <a:fillRect/>
          </a:stretch>
        </p:blipFill>
        <p:spPr>
          <a:xfrm>
            <a:off x="3279459" y="3821763"/>
            <a:ext cx="192636" cy="192636"/>
          </a:xfrm>
          <a:prstGeom prst="rect">
            <a:avLst/>
          </a:prstGeom>
          <a:noFill/>
          <a:ln cap="flat">
            <a:noFill/>
          </a:ln>
        </p:spPr>
      </p:pic>
      <p:sp>
        <p:nvSpPr>
          <p:cNvPr id="8" name="Text Placeholder 3">
            <a:extLst>
              <a:ext uri="{FF2B5EF4-FFF2-40B4-BE49-F238E27FC236}">
                <a16:creationId xmlns:a16="http://schemas.microsoft.com/office/drawing/2014/main" id="{35DBE3F5-A214-4C49-6E51-DF84FB55B322}"/>
              </a:ext>
            </a:extLst>
          </p:cNvPr>
          <p:cNvSpPr txBox="1">
            <a:spLocks noGrp="1"/>
          </p:cNvSpPr>
          <p:nvPr>
            <p:ph type="body" idx="4294967295"/>
          </p:nvPr>
        </p:nvSpPr>
        <p:spPr>
          <a:xfrm>
            <a:off x="6082918" y="3821762"/>
            <a:ext cx="1708319" cy="182523"/>
          </a:xfrm>
        </p:spPr>
        <p:txBody>
          <a:bodyPr lIns="0" tIns="0" rIns="0" bIns="0"/>
          <a:lstStyle>
            <a:lvl1pPr>
              <a:defRPr sz="1600" b="0" spc="31">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4E58FC13-0D35-D2BB-A3DA-4AD9023AB5E0}"/>
              </a:ext>
            </a:extLst>
          </p:cNvPr>
          <p:cNvPicPr>
            <a:picLocks noChangeAspect="1"/>
          </p:cNvPicPr>
          <p:nvPr/>
        </p:nvPicPr>
        <p:blipFill>
          <a:blip r:embed="rId3"/>
          <a:stretch>
            <a:fillRect/>
          </a:stretch>
        </p:blipFill>
        <p:spPr>
          <a:xfrm>
            <a:off x="5730929" y="3821763"/>
            <a:ext cx="192636" cy="192636"/>
          </a:xfrm>
          <a:prstGeom prst="rect">
            <a:avLst/>
          </a:prstGeom>
          <a:noFill/>
          <a:ln cap="flat">
            <a:noFill/>
          </a:ln>
        </p:spPr>
      </p:pic>
      <p:sp>
        <p:nvSpPr>
          <p:cNvPr id="10" name="Text Placeholder 3">
            <a:extLst>
              <a:ext uri="{FF2B5EF4-FFF2-40B4-BE49-F238E27FC236}">
                <a16:creationId xmlns:a16="http://schemas.microsoft.com/office/drawing/2014/main" id="{2945CC28-71B1-6FED-0C95-F67DC3B9CE2B}"/>
              </a:ext>
            </a:extLst>
          </p:cNvPr>
          <p:cNvSpPr txBox="1">
            <a:spLocks noGrp="1"/>
          </p:cNvSpPr>
          <p:nvPr>
            <p:ph type="body" idx="4294967295"/>
          </p:nvPr>
        </p:nvSpPr>
        <p:spPr>
          <a:xfrm>
            <a:off x="8534378" y="3821762"/>
            <a:ext cx="1708319" cy="182523"/>
          </a:xfrm>
        </p:spPr>
        <p:txBody>
          <a:bodyPr lIns="0" tIns="0" rIns="0" bIns="0"/>
          <a:lstStyle>
            <a:lvl1pPr>
              <a:defRPr sz="1600" b="0" spc="31">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D7679931-B108-C1F9-9AC8-297FC680DE2C}"/>
              </a:ext>
            </a:extLst>
          </p:cNvPr>
          <p:cNvPicPr>
            <a:picLocks noChangeAspect="1"/>
          </p:cNvPicPr>
          <p:nvPr/>
        </p:nvPicPr>
        <p:blipFill>
          <a:blip r:embed="rId3"/>
          <a:stretch>
            <a:fillRect/>
          </a:stretch>
        </p:blipFill>
        <p:spPr>
          <a:xfrm>
            <a:off x="8182390" y="3821763"/>
            <a:ext cx="192636" cy="192636"/>
          </a:xfrm>
          <a:prstGeom prst="rect">
            <a:avLst/>
          </a:prstGeom>
          <a:noFill/>
          <a:ln cap="flat">
            <a:noFill/>
          </a:ln>
        </p:spPr>
      </p:pic>
      <p:sp>
        <p:nvSpPr>
          <p:cNvPr id="12" name="Text Placeholder 3">
            <a:extLst>
              <a:ext uri="{FF2B5EF4-FFF2-40B4-BE49-F238E27FC236}">
                <a16:creationId xmlns:a16="http://schemas.microsoft.com/office/drawing/2014/main" id="{95883277-8E60-EFAB-E301-8A171C8E83DB}"/>
              </a:ext>
            </a:extLst>
          </p:cNvPr>
          <p:cNvSpPr txBox="1">
            <a:spLocks noGrp="1"/>
          </p:cNvSpPr>
          <p:nvPr>
            <p:ph type="body" idx="4294967295"/>
          </p:nvPr>
        </p:nvSpPr>
        <p:spPr>
          <a:xfrm>
            <a:off x="1126322" y="5986175"/>
            <a:ext cx="1708319" cy="182523"/>
          </a:xfrm>
        </p:spPr>
        <p:txBody>
          <a:bodyPr lIns="0" tIns="0" rIns="0" bIns="0"/>
          <a:lstStyle>
            <a:lvl1pPr>
              <a:defRPr sz="1600" b="0" spc="31">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032906CC-97BA-E1CB-8314-1DC5B7C8C3DF}"/>
              </a:ext>
            </a:extLst>
          </p:cNvPr>
          <p:cNvPicPr>
            <a:picLocks noChangeAspect="1"/>
          </p:cNvPicPr>
          <p:nvPr/>
        </p:nvPicPr>
        <p:blipFill>
          <a:blip r:embed="rId3"/>
          <a:stretch>
            <a:fillRect/>
          </a:stretch>
        </p:blipFill>
        <p:spPr>
          <a:xfrm>
            <a:off x="774323" y="5986175"/>
            <a:ext cx="192636" cy="192636"/>
          </a:xfrm>
          <a:prstGeom prst="rect">
            <a:avLst/>
          </a:prstGeom>
          <a:noFill/>
          <a:ln cap="flat">
            <a:noFill/>
          </a:ln>
        </p:spPr>
      </p:pic>
      <p:sp>
        <p:nvSpPr>
          <p:cNvPr id="14" name="Text Placeholder 3">
            <a:extLst>
              <a:ext uri="{FF2B5EF4-FFF2-40B4-BE49-F238E27FC236}">
                <a16:creationId xmlns:a16="http://schemas.microsoft.com/office/drawing/2014/main" id="{94811DEB-4EEC-07E0-EEE7-4F704D4E0B41}"/>
              </a:ext>
            </a:extLst>
          </p:cNvPr>
          <p:cNvSpPr txBox="1">
            <a:spLocks noGrp="1"/>
          </p:cNvSpPr>
          <p:nvPr>
            <p:ph type="body" idx="4294967295"/>
          </p:nvPr>
        </p:nvSpPr>
        <p:spPr>
          <a:xfrm>
            <a:off x="3577782" y="5986175"/>
            <a:ext cx="1708319" cy="182523"/>
          </a:xfrm>
        </p:spPr>
        <p:txBody>
          <a:bodyPr lIns="0" tIns="0" rIns="0" bIns="0"/>
          <a:lstStyle>
            <a:lvl1pPr>
              <a:defRPr sz="1600" b="0" spc="31">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FE6BEB-7BA4-C76F-9002-4ADBC5172DC9}"/>
              </a:ext>
            </a:extLst>
          </p:cNvPr>
          <p:cNvPicPr>
            <a:picLocks noChangeAspect="1"/>
          </p:cNvPicPr>
          <p:nvPr/>
        </p:nvPicPr>
        <p:blipFill>
          <a:blip r:embed="rId3"/>
          <a:stretch>
            <a:fillRect/>
          </a:stretch>
        </p:blipFill>
        <p:spPr>
          <a:xfrm>
            <a:off x="3225793" y="5986175"/>
            <a:ext cx="192636" cy="192636"/>
          </a:xfrm>
          <a:prstGeom prst="rect">
            <a:avLst/>
          </a:prstGeom>
          <a:noFill/>
          <a:ln cap="flat">
            <a:noFill/>
          </a:ln>
        </p:spPr>
      </p:pic>
      <p:sp>
        <p:nvSpPr>
          <p:cNvPr id="16" name="Text Placeholder 3">
            <a:extLst>
              <a:ext uri="{FF2B5EF4-FFF2-40B4-BE49-F238E27FC236}">
                <a16:creationId xmlns:a16="http://schemas.microsoft.com/office/drawing/2014/main" id="{0CD59FA2-C424-B3BE-6213-26ABE3CF8D5F}"/>
              </a:ext>
            </a:extLst>
          </p:cNvPr>
          <p:cNvSpPr txBox="1">
            <a:spLocks noGrp="1"/>
          </p:cNvSpPr>
          <p:nvPr>
            <p:ph type="body" idx="4294967295"/>
          </p:nvPr>
        </p:nvSpPr>
        <p:spPr>
          <a:xfrm>
            <a:off x="6029242" y="5986175"/>
            <a:ext cx="1708319" cy="182523"/>
          </a:xfrm>
        </p:spPr>
        <p:txBody>
          <a:bodyPr lIns="0" tIns="0" rIns="0" bIns="0"/>
          <a:lstStyle>
            <a:lvl1pPr>
              <a:defRPr sz="1600" b="0" spc="31">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F52ED4B7-0C41-7C6A-E8A4-615D0086B053}"/>
              </a:ext>
            </a:extLst>
          </p:cNvPr>
          <p:cNvPicPr>
            <a:picLocks noChangeAspect="1"/>
          </p:cNvPicPr>
          <p:nvPr/>
        </p:nvPicPr>
        <p:blipFill>
          <a:blip r:embed="rId3"/>
          <a:stretch>
            <a:fillRect/>
          </a:stretch>
        </p:blipFill>
        <p:spPr>
          <a:xfrm>
            <a:off x="5677254" y="5986175"/>
            <a:ext cx="192636" cy="192636"/>
          </a:xfrm>
          <a:prstGeom prst="rect">
            <a:avLst/>
          </a:prstGeom>
          <a:noFill/>
          <a:ln cap="flat">
            <a:noFill/>
          </a:ln>
        </p:spPr>
      </p:pic>
      <p:sp>
        <p:nvSpPr>
          <p:cNvPr id="18" name="Text Placeholder 3">
            <a:extLst>
              <a:ext uri="{FF2B5EF4-FFF2-40B4-BE49-F238E27FC236}">
                <a16:creationId xmlns:a16="http://schemas.microsoft.com/office/drawing/2014/main" id="{8B238B32-433F-B5DA-7125-BAC784DBA5D3}"/>
              </a:ext>
            </a:extLst>
          </p:cNvPr>
          <p:cNvSpPr txBox="1">
            <a:spLocks noGrp="1"/>
          </p:cNvSpPr>
          <p:nvPr>
            <p:ph type="body" idx="4294967295"/>
          </p:nvPr>
        </p:nvSpPr>
        <p:spPr>
          <a:xfrm>
            <a:off x="8480703" y="5986175"/>
            <a:ext cx="1708319" cy="182523"/>
          </a:xfrm>
        </p:spPr>
        <p:txBody>
          <a:bodyPr lIns="0" tIns="0" rIns="0" bIns="0"/>
          <a:lstStyle>
            <a:lvl1pPr>
              <a:defRPr sz="1600" b="0" spc="31">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89AFCA20-541D-157D-3979-C194403217EF}"/>
              </a:ext>
            </a:extLst>
          </p:cNvPr>
          <p:cNvPicPr>
            <a:picLocks noChangeAspect="1"/>
          </p:cNvPicPr>
          <p:nvPr/>
        </p:nvPicPr>
        <p:blipFill>
          <a:blip r:embed="rId3"/>
          <a:stretch>
            <a:fillRect/>
          </a:stretch>
        </p:blipFill>
        <p:spPr>
          <a:xfrm>
            <a:off x="8128715" y="5986175"/>
            <a:ext cx="192636" cy="192636"/>
          </a:xfrm>
          <a:prstGeom prst="rect">
            <a:avLst/>
          </a:prstGeom>
          <a:noFill/>
          <a:ln cap="flat">
            <a:noFill/>
          </a:ln>
        </p:spPr>
      </p:pic>
      <p:sp>
        <p:nvSpPr>
          <p:cNvPr id="20" name="Google Shape;268;p37">
            <a:extLst>
              <a:ext uri="{FF2B5EF4-FFF2-40B4-BE49-F238E27FC236}">
                <a16:creationId xmlns:a16="http://schemas.microsoft.com/office/drawing/2014/main" id="{0A4E47F8-FEFA-B655-6204-C47DCFD9E6B2}"/>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F472A9AA-BC7D-4B6D-07FF-F4CEFF7AAA51}"/>
              </a:ext>
            </a:extLst>
          </p:cNvPr>
          <p:cNvSpPr txBox="1">
            <a:spLocks noGrp="1"/>
          </p:cNvSpPr>
          <p:nvPr>
            <p:ph type="body" idx="4294967295"/>
          </p:nvPr>
        </p:nvSpPr>
        <p:spPr>
          <a:xfrm>
            <a:off x="3225793" y="2251080"/>
            <a:ext cx="2006641" cy="358307"/>
          </a:xfrm>
        </p:spPr>
        <p:txBody>
          <a:bodyPr lIns="0" tIns="0" rIns="0" bIns="0" anchor="b"/>
          <a:lstStyle>
            <a:lvl1pPr>
              <a:defRPr sz="2400" spc="31"/>
            </a:lvl1pPr>
          </a:lstStyle>
          <a:p>
            <a:pPr lvl="0"/>
            <a:r>
              <a:rPr lang="en-US"/>
              <a:t>Item 2 here</a:t>
            </a:r>
          </a:p>
        </p:txBody>
      </p:sp>
      <p:sp>
        <p:nvSpPr>
          <p:cNvPr id="22" name="Text Placeholder 3">
            <a:extLst>
              <a:ext uri="{FF2B5EF4-FFF2-40B4-BE49-F238E27FC236}">
                <a16:creationId xmlns:a16="http://schemas.microsoft.com/office/drawing/2014/main" id="{D51E1E63-3FEB-B199-7CF2-9EAD8CBB885A}"/>
              </a:ext>
            </a:extLst>
          </p:cNvPr>
          <p:cNvSpPr txBox="1">
            <a:spLocks noGrp="1"/>
          </p:cNvSpPr>
          <p:nvPr>
            <p:ph type="body" idx="4294967295"/>
          </p:nvPr>
        </p:nvSpPr>
        <p:spPr>
          <a:xfrm>
            <a:off x="5704093" y="2251080"/>
            <a:ext cx="2006641" cy="358307"/>
          </a:xfrm>
        </p:spPr>
        <p:txBody>
          <a:bodyPr lIns="0" tIns="0" rIns="0" bIns="0" anchor="b"/>
          <a:lstStyle>
            <a:lvl1pPr>
              <a:defRPr sz="2400" spc="31"/>
            </a:lvl1pPr>
          </a:lstStyle>
          <a:p>
            <a:pPr lvl="0"/>
            <a:r>
              <a:rPr lang="en-US"/>
              <a:t>Item 3 here</a:t>
            </a:r>
          </a:p>
        </p:txBody>
      </p:sp>
      <p:sp>
        <p:nvSpPr>
          <p:cNvPr id="23" name="Text Placeholder 3">
            <a:extLst>
              <a:ext uri="{FF2B5EF4-FFF2-40B4-BE49-F238E27FC236}">
                <a16:creationId xmlns:a16="http://schemas.microsoft.com/office/drawing/2014/main" id="{3D39F043-FB94-05C9-C99F-A43A1E861092}"/>
              </a:ext>
            </a:extLst>
          </p:cNvPr>
          <p:cNvSpPr txBox="1">
            <a:spLocks noGrp="1"/>
          </p:cNvSpPr>
          <p:nvPr>
            <p:ph type="body" idx="4294967295"/>
          </p:nvPr>
        </p:nvSpPr>
        <p:spPr>
          <a:xfrm>
            <a:off x="8182390" y="2251080"/>
            <a:ext cx="2006641" cy="358307"/>
          </a:xfrm>
        </p:spPr>
        <p:txBody>
          <a:bodyPr lIns="0" tIns="0" rIns="0" bIns="0" anchor="b"/>
          <a:lstStyle>
            <a:lvl1pPr>
              <a:defRPr sz="2400" spc="31"/>
            </a:lvl1pPr>
          </a:lstStyle>
          <a:p>
            <a:pPr lvl="0"/>
            <a:r>
              <a:rPr lang="en-US"/>
              <a:t>Item 4 here</a:t>
            </a:r>
          </a:p>
        </p:txBody>
      </p:sp>
      <p:sp>
        <p:nvSpPr>
          <p:cNvPr id="24" name="Text Placeholder 3">
            <a:extLst>
              <a:ext uri="{FF2B5EF4-FFF2-40B4-BE49-F238E27FC236}">
                <a16:creationId xmlns:a16="http://schemas.microsoft.com/office/drawing/2014/main" id="{95B42559-8B24-0977-D29E-4FC5F3A63031}"/>
              </a:ext>
            </a:extLst>
          </p:cNvPr>
          <p:cNvSpPr txBox="1">
            <a:spLocks noGrp="1"/>
          </p:cNvSpPr>
          <p:nvPr>
            <p:ph type="body" idx="4294967295"/>
          </p:nvPr>
        </p:nvSpPr>
        <p:spPr>
          <a:xfrm>
            <a:off x="774325" y="4416333"/>
            <a:ext cx="2006641" cy="358307"/>
          </a:xfrm>
        </p:spPr>
        <p:txBody>
          <a:bodyPr lIns="0" tIns="0" rIns="0" bIns="0" anchor="b"/>
          <a:lstStyle>
            <a:lvl1pPr>
              <a:defRPr sz="2400" spc="31"/>
            </a:lvl1pPr>
          </a:lstStyle>
          <a:p>
            <a:pPr lvl="0"/>
            <a:r>
              <a:rPr lang="en-US"/>
              <a:t>Item 5 here</a:t>
            </a:r>
          </a:p>
        </p:txBody>
      </p:sp>
      <p:sp>
        <p:nvSpPr>
          <p:cNvPr id="25" name="Text Placeholder 3">
            <a:extLst>
              <a:ext uri="{FF2B5EF4-FFF2-40B4-BE49-F238E27FC236}">
                <a16:creationId xmlns:a16="http://schemas.microsoft.com/office/drawing/2014/main" id="{6A5D5F98-7844-BD1C-2237-36A7F7C2DED9}"/>
              </a:ext>
            </a:extLst>
          </p:cNvPr>
          <p:cNvSpPr txBox="1">
            <a:spLocks noGrp="1"/>
          </p:cNvSpPr>
          <p:nvPr>
            <p:ph type="body" idx="4294967295"/>
          </p:nvPr>
        </p:nvSpPr>
        <p:spPr>
          <a:xfrm>
            <a:off x="3225785" y="4421115"/>
            <a:ext cx="2006641" cy="358307"/>
          </a:xfrm>
        </p:spPr>
        <p:txBody>
          <a:bodyPr lIns="0" tIns="0" rIns="0" bIns="0" anchor="b"/>
          <a:lstStyle>
            <a:lvl1pPr>
              <a:defRPr sz="2400" spc="31"/>
            </a:lvl1pPr>
          </a:lstStyle>
          <a:p>
            <a:pPr lvl="0"/>
            <a:r>
              <a:rPr lang="en-US"/>
              <a:t>Item 6 here</a:t>
            </a:r>
          </a:p>
        </p:txBody>
      </p:sp>
      <p:sp>
        <p:nvSpPr>
          <p:cNvPr id="26" name="Text Placeholder 3">
            <a:extLst>
              <a:ext uri="{FF2B5EF4-FFF2-40B4-BE49-F238E27FC236}">
                <a16:creationId xmlns:a16="http://schemas.microsoft.com/office/drawing/2014/main" id="{40B753E1-D2D7-E278-17F0-4EEC9AF568D2}"/>
              </a:ext>
            </a:extLst>
          </p:cNvPr>
          <p:cNvSpPr txBox="1">
            <a:spLocks noGrp="1"/>
          </p:cNvSpPr>
          <p:nvPr>
            <p:ph type="body" idx="4294967295"/>
          </p:nvPr>
        </p:nvSpPr>
        <p:spPr>
          <a:xfrm>
            <a:off x="5677254" y="4421115"/>
            <a:ext cx="2006641" cy="358307"/>
          </a:xfrm>
        </p:spPr>
        <p:txBody>
          <a:bodyPr lIns="0" tIns="0" rIns="0" bIns="0" anchor="b"/>
          <a:lstStyle>
            <a:lvl1pPr>
              <a:defRPr sz="2400" spc="31"/>
            </a:lvl1pPr>
          </a:lstStyle>
          <a:p>
            <a:pPr lvl="0"/>
            <a:r>
              <a:rPr lang="en-US"/>
              <a:t>Item 7 here</a:t>
            </a:r>
          </a:p>
        </p:txBody>
      </p:sp>
      <p:sp>
        <p:nvSpPr>
          <p:cNvPr id="27" name="Text Placeholder 3">
            <a:extLst>
              <a:ext uri="{FF2B5EF4-FFF2-40B4-BE49-F238E27FC236}">
                <a16:creationId xmlns:a16="http://schemas.microsoft.com/office/drawing/2014/main" id="{9A5363D3-241C-A01A-65B1-933351E1C8CD}"/>
              </a:ext>
            </a:extLst>
          </p:cNvPr>
          <p:cNvSpPr txBox="1">
            <a:spLocks noGrp="1"/>
          </p:cNvSpPr>
          <p:nvPr>
            <p:ph type="body" idx="4294967295"/>
          </p:nvPr>
        </p:nvSpPr>
        <p:spPr>
          <a:xfrm>
            <a:off x="8128716" y="4421115"/>
            <a:ext cx="2006641" cy="358307"/>
          </a:xfrm>
        </p:spPr>
        <p:txBody>
          <a:bodyPr lIns="0" tIns="0" rIns="0" bIns="0" anchor="b"/>
          <a:lstStyle>
            <a:lvl1pPr>
              <a:defRPr sz="2400" spc="31"/>
            </a:lvl1pPr>
          </a:lstStyle>
          <a:p>
            <a:pPr lvl="0"/>
            <a:r>
              <a:rPr lang="en-US"/>
              <a:t>Item 8 here</a:t>
            </a:r>
          </a:p>
        </p:txBody>
      </p:sp>
      <p:sp>
        <p:nvSpPr>
          <p:cNvPr id="28" name="Text Placeholder 3">
            <a:extLst>
              <a:ext uri="{FF2B5EF4-FFF2-40B4-BE49-F238E27FC236}">
                <a16:creationId xmlns:a16="http://schemas.microsoft.com/office/drawing/2014/main" id="{00BEE1C6-3E00-E18E-9115-4BF7CBC79009}"/>
              </a:ext>
            </a:extLst>
          </p:cNvPr>
          <p:cNvSpPr txBox="1">
            <a:spLocks noGrp="1"/>
          </p:cNvSpPr>
          <p:nvPr>
            <p:ph type="body" idx="4294967295"/>
          </p:nvPr>
        </p:nvSpPr>
        <p:spPr>
          <a:xfrm>
            <a:off x="3225785" y="2878055"/>
            <a:ext cx="2006641" cy="675047"/>
          </a:xfrm>
        </p:spPr>
        <p:txBody>
          <a:bodyPr lIns="0" tIns="0" rIns="0" bIns="0"/>
          <a:lstStyle>
            <a:lvl1pPr>
              <a:lnSpc>
                <a:spcPts val="1820"/>
              </a:lnSpc>
              <a:defRPr sz="1600" b="0" spc="31">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ECCFED9-0795-72B3-4553-3A8EBEE2B188}"/>
              </a:ext>
            </a:extLst>
          </p:cNvPr>
          <p:cNvSpPr txBox="1">
            <a:spLocks noGrp="1"/>
          </p:cNvSpPr>
          <p:nvPr>
            <p:ph type="body" idx="4294967295"/>
          </p:nvPr>
        </p:nvSpPr>
        <p:spPr>
          <a:xfrm>
            <a:off x="5704093" y="2878055"/>
            <a:ext cx="2006641" cy="675047"/>
          </a:xfrm>
        </p:spPr>
        <p:txBody>
          <a:bodyPr lIns="0" tIns="0" rIns="0" bIns="0"/>
          <a:lstStyle>
            <a:lvl1pPr>
              <a:lnSpc>
                <a:spcPts val="1820"/>
              </a:lnSpc>
              <a:defRPr sz="1600" b="0" spc="31">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4B781250-0BB4-585B-7F2A-BAF35885C3C6}"/>
              </a:ext>
            </a:extLst>
          </p:cNvPr>
          <p:cNvSpPr txBox="1">
            <a:spLocks noGrp="1"/>
          </p:cNvSpPr>
          <p:nvPr>
            <p:ph type="body" idx="4294967295"/>
          </p:nvPr>
        </p:nvSpPr>
        <p:spPr>
          <a:xfrm>
            <a:off x="8182390" y="2878055"/>
            <a:ext cx="2006641" cy="675047"/>
          </a:xfrm>
        </p:spPr>
        <p:txBody>
          <a:bodyPr lIns="0" tIns="0" rIns="0" bIns="0"/>
          <a:lstStyle>
            <a:lvl1pPr>
              <a:lnSpc>
                <a:spcPts val="1820"/>
              </a:lnSpc>
              <a:defRPr sz="1600" b="0" spc="31">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E435E7C-378E-6B89-E9A1-B6A3551452FE}"/>
              </a:ext>
            </a:extLst>
          </p:cNvPr>
          <p:cNvSpPr txBox="1">
            <a:spLocks noGrp="1"/>
          </p:cNvSpPr>
          <p:nvPr>
            <p:ph type="body" idx="4294967295"/>
          </p:nvPr>
        </p:nvSpPr>
        <p:spPr>
          <a:xfrm>
            <a:off x="774325" y="5042467"/>
            <a:ext cx="2006641" cy="675047"/>
          </a:xfrm>
        </p:spPr>
        <p:txBody>
          <a:bodyPr lIns="0" tIns="0" rIns="0" bIns="0"/>
          <a:lstStyle>
            <a:lvl1pPr>
              <a:lnSpc>
                <a:spcPts val="1820"/>
              </a:lnSpc>
              <a:defRPr sz="1600" b="0" spc="31">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EC368121-6AAD-B5E0-7229-FFAB2463682B}"/>
              </a:ext>
            </a:extLst>
          </p:cNvPr>
          <p:cNvSpPr txBox="1">
            <a:spLocks noGrp="1"/>
          </p:cNvSpPr>
          <p:nvPr>
            <p:ph type="body" idx="4294967295"/>
          </p:nvPr>
        </p:nvSpPr>
        <p:spPr>
          <a:xfrm>
            <a:off x="3225785" y="5042467"/>
            <a:ext cx="2006641" cy="675047"/>
          </a:xfrm>
        </p:spPr>
        <p:txBody>
          <a:bodyPr lIns="0" tIns="0" rIns="0" bIns="0"/>
          <a:lstStyle>
            <a:lvl1pPr>
              <a:lnSpc>
                <a:spcPts val="1820"/>
              </a:lnSpc>
              <a:defRPr sz="1600" b="0" spc="31">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F88DF0F8-1A5D-A00D-F182-6AE5B4406A43}"/>
              </a:ext>
            </a:extLst>
          </p:cNvPr>
          <p:cNvSpPr txBox="1">
            <a:spLocks noGrp="1"/>
          </p:cNvSpPr>
          <p:nvPr>
            <p:ph type="body" idx="4294967295"/>
          </p:nvPr>
        </p:nvSpPr>
        <p:spPr>
          <a:xfrm>
            <a:off x="5677245" y="5042467"/>
            <a:ext cx="2006641" cy="675047"/>
          </a:xfrm>
        </p:spPr>
        <p:txBody>
          <a:bodyPr lIns="0" tIns="0" rIns="0" bIns="0"/>
          <a:lstStyle>
            <a:lvl1pPr>
              <a:lnSpc>
                <a:spcPts val="1820"/>
              </a:lnSpc>
              <a:defRPr sz="1600" b="0" spc="31">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E3AD66D3-066C-6E9A-6E3B-55F759370BC6}"/>
              </a:ext>
            </a:extLst>
          </p:cNvPr>
          <p:cNvSpPr txBox="1">
            <a:spLocks noGrp="1"/>
          </p:cNvSpPr>
          <p:nvPr>
            <p:ph type="body" idx="4294967295"/>
          </p:nvPr>
        </p:nvSpPr>
        <p:spPr>
          <a:xfrm>
            <a:off x="8128706" y="5042467"/>
            <a:ext cx="2006641" cy="675047"/>
          </a:xfrm>
        </p:spPr>
        <p:txBody>
          <a:bodyPr lIns="0" tIns="0" rIns="0" bIns="0"/>
          <a:lstStyle>
            <a:lvl1pPr>
              <a:lnSpc>
                <a:spcPts val="1820"/>
              </a:lnSpc>
              <a:defRPr sz="1600" b="0" spc="31">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AC426973-1D4C-5A21-A9FE-F9ADFCD4DE06}"/>
              </a:ext>
            </a:extLst>
          </p:cNvPr>
          <p:cNvSpPr txBox="1"/>
          <p:nvPr/>
        </p:nvSpPr>
        <p:spPr>
          <a:xfrm>
            <a:off x="-2295262" y="3710590"/>
            <a:ext cx="2076209" cy="523220"/>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0CDCE659-E181-1A71-A9C4-8E4C89E9A915}"/>
              </a:ext>
            </a:extLst>
          </p:cNvPr>
          <p:cNvSpPr/>
          <p:nvPr/>
        </p:nvSpPr>
        <p:spPr>
          <a:xfrm rot="5400013">
            <a:off x="-499303" y="388147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3426704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C97DFD7-6426-7F6C-1567-1015C60EB39E}"/>
              </a:ext>
            </a:extLst>
          </p:cNvPr>
          <p:cNvSpPr txBox="1">
            <a:spLocks noGrp="1"/>
          </p:cNvSpPr>
          <p:nvPr>
            <p:ph type="title"/>
          </p:nvPr>
        </p:nvSpPr>
        <p:spPr>
          <a:xfrm>
            <a:off x="805697"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98251A4-6E41-13C2-DF5D-5C1E2A34C5D6}"/>
              </a:ext>
            </a:extLst>
          </p:cNvPr>
          <p:cNvSpPr txBox="1">
            <a:spLocks noGrp="1"/>
          </p:cNvSpPr>
          <p:nvPr>
            <p:ph type="body" idx="4294967295"/>
          </p:nvPr>
        </p:nvSpPr>
        <p:spPr>
          <a:xfrm>
            <a:off x="805697" y="2118545"/>
            <a:ext cx="4143009" cy="1541312"/>
          </a:xfrm>
        </p:spPr>
        <p:txBody>
          <a:bodyPr lIns="0" tIns="0" rIns="0" bIns="0"/>
          <a:lstStyle>
            <a:lvl1pPr>
              <a:lnSpc>
                <a:spcPts val="1820"/>
              </a:lnSpc>
              <a:defRPr sz="1600" b="0" spc="31">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433D347D-A137-FAEE-A974-D139A465113B}"/>
              </a:ext>
            </a:extLst>
          </p:cNvPr>
          <p:cNvPicPr>
            <a:picLocks noChangeAspect="1"/>
          </p:cNvPicPr>
          <p:nvPr/>
        </p:nvPicPr>
        <p:blipFill>
          <a:blip r:embed="rId3"/>
          <a:stretch>
            <a:fillRect/>
          </a:stretch>
        </p:blipFill>
        <p:spPr>
          <a:xfrm>
            <a:off x="4039225" y="3929854"/>
            <a:ext cx="304796" cy="304796"/>
          </a:xfrm>
          <a:prstGeom prst="rect">
            <a:avLst/>
          </a:prstGeom>
          <a:noFill/>
          <a:ln cap="flat">
            <a:noFill/>
          </a:ln>
        </p:spPr>
      </p:pic>
      <p:pic>
        <p:nvPicPr>
          <p:cNvPr id="5" name="Picture 5">
            <a:extLst>
              <a:ext uri="{FF2B5EF4-FFF2-40B4-BE49-F238E27FC236}">
                <a16:creationId xmlns:a16="http://schemas.microsoft.com/office/drawing/2014/main" id="{B4297456-6C8E-4ADA-89FE-10CB2621D4A6}"/>
              </a:ext>
            </a:extLst>
          </p:cNvPr>
          <p:cNvPicPr>
            <a:picLocks noChangeAspect="1"/>
          </p:cNvPicPr>
          <p:nvPr/>
        </p:nvPicPr>
        <p:blipFill>
          <a:blip r:embed="rId4"/>
          <a:stretch>
            <a:fillRect/>
          </a:stretch>
        </p:blipFill>
        <p:spPr>
          <a:xfrm>
            <a:off x="805697" y="4509154"/>
            <a:ext cx="304796" cy="304796"/>
          </a:xfrm>
          <a:prstGeom prst="rect">
            <a:avLst/>
          </a:prstGeom>
          <a:noFill/>
          <a:ln cap="flat">
            <a:noFill/>
          </a:ln>
        </p:spPr>
      </p:pic>
      <p:pic>
        <p:nvPicPr>
          <p:cNvPr id="6" name="Picture 6">
            <a:extLst>
              <a:ext uri="{FF2B5EF4-FFF2-40B4-BE49-F238E27FC236}">
                <a16:creationId xmlns:a16="http://schemas.microsoft.com/office/drawing/2014/main" id="{52656C9E-E6FC-4479-A722-4B354D562C86}"/>
              </a:ext>
            </a:extLst>
          </p:cNvPr>
          <p:cNvPicPr>
            <a:picLocks noChangeAspect="1"/>
          </p:cNvPicPr>
          <p:nvPr/>
        </p:nvPicPr>
        <p:blipFill>
          <a:blip r:embed="rId5"/>
          <a:stretch>
            <a:fillRect/>
          </a:stretch>
        </p:blipFill>
        <p:spPr>
          <a:xfrm>
            <a:off x="805697" y="3932103"/>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D5025C55-D135-DBC3-D651-42ECA33167EB}"/>
              </a:ext>
            </a:extLst>
          </p:cNvPr>
          <p:cNvSpPr txBox="1"/>
          <p:nvPr/>
        </p:nvSpPr>
        <p:spPr>
          <a:xfrm>
            <a:off x="1110494" y="3930622"/>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3FFA9B4A-F1CA-AE73-3F20-7047C4209366}"/>
              </a:ext>
            </a:extLst>
          </p:cNvPr>
          <p:cNvSpPr txBox="1"/>
          <p:nvPr/>
        </p:nvSpPr>
        <p:spPr>
          <a:xfrm>
            <a:off x="1110494"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52316B25-5161-6389-D282-860408EA91B9}"/>
              </a:ext>
            </a:extLst>
          </p:cNvPr>
          <p:cNvSpPr txBox="1"/>
          <p:nvPr/>
        </p:nvSpPr>
        <p:spPr>
          <a:xfrm>
            <a:off x="4344031" y="392680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1"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ECC63059-3C0E-BBFD-BF9E-B3EBEF54A735}"/>
              </a:ext>
            </a:extLst>
          </p:cNvPr>
          <p:cNvPicPr>
            <a:picLocks noChangeAspect="1"/>
          </p:cNvPicPr>
          <p:nvPr/>
        </p:nvPicPr>
        <p:blipFill>
          <a:blip r:embed="rId9"/>
          <a:stretch>
            <a:fillRect/>
          </a:stretch>
        </p:blipFill>
        <p:spPr>
          <a:xfrm>
            <a:off x="9343942" y="4999207"/>
            <a:ext cx="2042359" cy="354779"/>
          </a:xfrm>
          <a:prstGeom prst="rect">
            <a:avLst/>
          </a:prstGeom>
          <a:noFill/>
          <a:ln cap="flat">
            <a:noFill/>
          </a:ln>
        </p:spPr>
      </p:pic>
      <p:sp>
        <p:nvSpPr>
          <p:cNvPr id="11" name="TextBox 11">
            <a:hlinkClick r:id="rId8"/>
            <a:extLst>
              <a:ext uri="{FF2B5EF4-FFF2-40B4-BE49-F238E27FC236}">
                <a16:creationId xmlns:a16="http://schemas.microsoft.com/office/drawing/2014/main" id="{8F5E6371-5C78-B5A2-4186-3FB15DA24649}"/>
              </a:ext>
            </a:extLst>
          </p:cNvPr>
          <p:cNvSpPr txBox="1"/>
          <p:nvPr/>
        </p:nvSpPr>
        <p:spPr>
          <a:xfrm>
            <a:off x="805697" y="5796170"/>
            <a:ext cx="10580604" cy="1015663"/>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Retail Energy Code Company © 2025</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1" baseline="0">
                <a:solidFill>
                  <a:srgbClr val="F8F8F8"/>
                </a:solidFill>
                <a:uFillTx/>
                <a:latin typeface="Figtree" pitchFamily="2"/>
                <a:ea typeface="Arial"/>
                <a:cs typeface="Arial"/>
              </a:rPr>
            </a:br>
            <a:endParaRPr lang="en-US" sz="1000" b="0" i="0" u="none" strike="noStrike" kern="0" cap="none" spc="31" baseline="0">
              <a:solidFill>
                <a:srgbClr val="F8F8F8"/>
              </a:solidFill>
              <a:uFillTx/>
              <a:latin typeface="Figtree" pitchFamily="2"/>
              <a:ea typeface="Arial"/>
              <a:cs typeface="Arial"/>
            </a:endParaRP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7CBF8F86-9624-03E0-3198-B84D2D325B7A}"/>
              </a:ext>
            </a:extLst>
          </p:cNvPr>
          <p:cNvPicPr>
            <a:picLocks noChangeAspect="1"/>
          </p:cNvPicPr>
          <p:nvPr/>
        </p:nvPicPr>
        <p:blipFill>
          <a:blip r:embed="rId3"/>
          <a:stretch>
            <a:fillRect/>
          </a:stretch>
        </p:blipFill>
        <p:spPr>
          <a:xfrm>
            <a:off x="4039225"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C37E2295-C946-8EA9-D6D1-CBDD2E37715F}"/>
              </a:ext>
            </a:extLst>
          </p:cNvPr>
          <p:cNvSpPr txBox="1"/>
          <p:nvPr/>
        </p:nvSpPr>
        <p:spPr>
          <a:xfrm>
            <a:off x="4344031"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1"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109580264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96067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cSld name="RECCoMaster">
    <p:bg>
      <p:bgPr>
        <a:solidFill>
          <a:srgbClr val="F8F8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87426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 Type="http://schemas.openxmlformats.org/officeDocument/2006/relationships/slideLayout" Target="../slideLayouts/slideLayout40.xml"/><Relationship Id="rId21" Type="http://schemas.openxmlformats.org/officeDocument/2006/relationships/slideLayout" Target="../slideLayouts/slideLayout58.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theme" Target="../theme/theme2.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26" Type="http://schemas.openxmlformats.org/officeDocument/2006/relationships/slideLayout" Target="../slideLayouts/slideLayout91.xml"/><Relationship Id="rId3" Type="http://schemas.openxmlformats.org/officeDocument/2006/relationships/slideLayout" Target="../slideLayouts/slideLayout68.xml"/><Relationship Id="rId21" Type="http://schemas.openxmlformats.org/officeDocument/2006/relationships/slideLayout" Target="../slideLayouts/slideLayout86.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5" Type="http://schemas.openxmlformats.org/officeDocument/2006/relationships/slideLayout" Target="../slideLayouts/slideLayout90.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slideLayout" Target="../slideLayouts/slideLayout89.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slideLayout" Target="../slideLayouts/slideLayout88.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slideLayout" Target="../slideLayouts/slideLayout87.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slideLayout" Target="../slideLayouts/slideLayout109.xml"/><Relationship Id="rId3" Type="http://schemas.openxmlformats.org/officeDocument/2006/relationships/slideLayout" Target="../slideLayouts/slideLayout94.xml"/><Relationship Id="rId21" Type="http://schemas.openxmlformats.org/officeDocument/2006/relationships/slideLayout" Target="../slideLayouts/slideLayout112.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slideLayout" Target="../slideLayouts/slideLayout108.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20" Type="http://schemas.openxmlformats.org/officeDocument/2006/relationships/slideLayout" Target="../slideLayouts/slideLayout111.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23" Type="http://schemas.openxmlformats.org/officeDocument/2006/relationships/theme" Target="../theme/theme4.xml"/><Relationship Id="rId10" Type="http://schemas.openxmlformats.org/officeDocument/2006/relationships/slideLayout" Target="../slideLayouts/slideLayout101.xml"/><Relationship Id="rId19" Type="http://schemas.openxmlformats.org/officeDocument/2006/relationships/slideLayout" Target="../slideLayouts/slideLayout110.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 Id="rId22"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D27EB5C0-EF0A-4C65-8CD3-7ADB1DCDA0B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A59A8698-7A10-07F2-B8B1-ED367857596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cSld>
  <p:clrMap bg1="lt1" tx1="dk1" bg2="lt2" tx2="dk2" accent1="accent1" accent2="accent2" accent3="accent3" accent4="accent4" accent5="accent5" accent6="accent6" hlink="hlink" folHlink="folHlink"/>
  <p:sldLayoutIdLst>
    <p:sldLayoutId id="2147484315" r:id="rId1"/>
    <p:sldLayoutId id="2147483672" r:id="rId2"/>
    <p:sldLayoutId id="2147484316" r:id="rId3"/>
    <p:sldLayoutId id="2147484317" r:id="rId4"/>
    <p:sldLayoutId id="2147483675" r:id="rId5"/>
    <p:sldLayoutId id="2147484318" r:id="rId6"/>
    <p:sldLayoutId id="2147483677" r:id="rId7"/>
    <p:sldLayoutId id="2147483678" r:id="rId8"/>
    <p:sldLayoutId id="2147483679" r:id="rId9"/>
    <p:sldLayoutId id="2147483680" r:id="rId10"/>
    <p:sldLayoutId id="2147484319" r:id="rId11"/>
    <p:sldLayoutId id="2147483671" r:id="rId12"/>
    <p:sldLayoutId id="2147484320" r:id="rId13"/>
    <p:sldLayoutId id="2147483673" r:id="rId14"/>
    <p:sldLayoutId id="2147483674" r:id="rId15"/>
    <p:sldLayoutId id="2147483683" r:id="rId16"/>
    <p:sldLayoutId id="2147483684" r:id="rId17"/>
    <p:sldLayoutId id="2147484322" r:id="rId18"/>
    <p:sldLayoutId id="2147483676" r:id="rId19"/>
    <p:sldLayoutId id="2147483686" r:id="rId20"/>
    <p:sldLayoutId id="2147483687" r:id="rId21"/>
    <p:sldLayoutId id="2147483688" r:id="rId22"/>
    <p:sldLayoutId id="2147483689" r:id="rId23"/>
    <p:sldLayoutId id="2147484340" r:id="rId24"/>
    <p:sldLayoutId id="2147483690" r:id="rId25"/>
    <p:sldLayoutId id="2147483681" r:id="rId26"/>
    <p:sldLayoutId id="2147483682" r:id="rId27"/>
    <p:sldLayoutId id="2147484354" r:id="rId28"/>
    <p:sldLayoutId id="2147484321" r:id="rId29"/>
    <p:sldLayoutId id="2147483691" r:id="rId30"/>
    <p:sldLayoutId id="2147483747" r:id="rId31"/>
    <p:sldLayoutId id="2147483748" r:id="rId32"/>
    <p:sldLayoutId id="2147483685" r:id="rId33"/>
    <p:sldLayoutId id="2147484353" r:id="rId34"/>
    <p:sldLayoutId id="2147484341" r:id="rId35"/>
    <p:sldLayoutId id="2147484358" r:id="rId36"/>
    <p:sldLayoutId id="2147484361" r:id="rId37"/>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26/08/2026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
        <p:nvSpPr>
          <p:cNvPr id="7"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269512836"/>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52" r:id="rId4"/>
    <p:sldLayoutId id="2147484253" r:id="rId5"/>
    <p:sldLayoutId id="2147484208" r:id="rId6"/>
    <p:sldLayoutId id="2147484209" r:id="rId7"/>
    <p:sldLayoutId id="2147484210" r:id="rId8"/>
    <p:sldLayoutId id="2147484211" r:id="rId9"/>
    <p:sldLayoutId id="2147484212" r:id="rId10"/>
    <p:sldLayoutId id="2147484213" r:id="rId11"/>
    <p:sldLayoutId id="2147484254" r:id="rId12"/>
    <p:sldLayoutId id="2147483887" r:id="rId13"/>
    <p:sldLayoutId id="2147483888" r:id="rId14"/>
    <p:sldLayoutId id="2147484215" r:id="rId15"/>
    <p:sldLayoutId id="2147484216" r:id="rId16"/>
    <p:sldLayoutId id="2147484217" r:id="rId17"/>
    <p:sldLayoutId id="2147484255" r:id="rId18"/>
    <p:sldLayoutId id="2147483955" r:id="rId19"/>
    <p:sldLayoutId id="2147483988" r:id="rId20"/>
    <p:sldLayoutId id="2147484282" r:id="rId21"/>
    <p:sldLayoutId id="2147484220" r:id="rId22"/>
    <p:sldLayoutId id="2147484284" r:id="rId23"/>
    <p:sldLayoutId id="2147484285" r:id="rId24"/>
    <p:sldLayoutId id="2147483989" r:id="rId25"/>
    <p:sldLayoutId id="2147484256" r:id="rId26"/>
    <p:sldLayoutId id="2147484222" r:id="rId27"/>
    <p:sldLayoutId id="2147484258" r:id="rId28"/>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37AF5CEF-71E1-9BCA-F154-BE4BAA62649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C6A5EC92-CB38-38AB-412E-134B344C965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cSld>
  <p:clrMap bg1="lt1" tx1="dk1" bg2="lt2" tx2="dk2" accent1="accent1" accent2="accent2" accent3="accent3" accent4="accent4" accent5="accent5" accent6="accent6" hlink="hlink" folHlink="folHlink"/>
  <p:sldLayoutIdLst>
    <p:sldLayoutId id="2147484357"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4352" r:id="rId20"/>
    <p:sldLayoutId id="2147483668" r:id="rId21"/>
    <p:sldLayoutId id="2147483669" r:id="rId22"/>
    <p:sldLayoutId id="2147484261" r:id="rId23"/>
    <p:sldLayoutId id="2147484351" r:id="rId24"/>
    <p:sldLayoutId id="2147484355" r:id="rId25"/>
    <p:sldLayoutId id="2147484359" r:id="rId26"/>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C416F22E-5965-E8C8-FAB7-DF3A2A35FD89}"/>
              </a:ext>
            </a:extLst>
          </p:cNvPr>
          <p:cNvSpPr txBox="1">
            <a:spLocks noGrp="1"/>
          </p:cNvSpPr>
          <p:nvPr>
            <p:ph type="title"/>
          </p:nvPr>
        </p:nvSpPr>
        <p:spPr>
          <a:xfrm>
            <a:off x="838203" y="365130"/>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86A63B1F-196D-480A-94A1-1A005F169883}"/>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611539044"/>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1" r:id="rId15"/>
    <p:sldLayoutId id="2147484302" r:id="rId16"/>
    <p:sldLayoutId id="2147484303" r:id="rId17"/>
    <p:sldLayoutId id="2147484304" r:id="rId18"/>
    <p:sldLayoutId id="2147484305" r:id="rId19"/>
    <p:sldLayoutId id="2147484306" r:id="rId20"/>
    <p:sldLayoutId id="2147484307" r:id="rId21"/>
    <p:sldLayoutId id="2147484360" r:id="rId22"/>
  </p:sldLayoutIdLst>
  <p:txStyles>
    <p:titleStyle>
      <a:lvl1pPr marL="0" marR="0" lvl="0" indent="0" algn="l" defTabSz="914377"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377"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189" marR="0" lvl="1" indent="0" algn="l" defTabSz="914377"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377" marR="0" lvl="2" indent="0" algn="l" defTabSz="914377"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8.xml"/></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8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hyperlink" Target="https://retailenergycode.co.uk/recco-appoints-raidiam-and-paypoint-as-trust-framework-partners-for-consumer-consent-solution/"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10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31.xml.rels><?xml version="1.0" encoding="UTF-8" standalone="yes"?>
<Relationships xmlns="http://schemas.openxmlformats.org/package/2006/relationships"><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A9BEB-00CC-90E4-5154-6A8B19F02264}"/>
              </a:ext>
            </a:extLst>
          </p:cNvPr>
          <p:cNvSpPr txBox="1">
            <a:spLocks noGrp="1"/>
          </p:cNvSpPr>
          <p:nvPr>
            <p:ph type="title"/>
          </p:nvPr>
        </p:nvSpPr>
        <p:spPr>
          <a:xfrm>
            <a:off x="376522" y="1504946"/>
            <a:ext cx="11424623" cy="3848096"/>
          </a:xfrm>
        </p:spPr>
        <p:txBody>
          <a:bodyPr/>
          <a:lstStyle/>
          <a:p>
            <a:r>
              <a:rPr lang="en-GB">
                <a:solidFill>
                  <a:srgbClr val="1EF395"/>
                </a:solidFill>
                <a:latin typeface="Playfair Display"/>
              </a:rPr>
              <a:t>Consumer Consent Solution</a:t>
            </a:r>
            <a:br>
              <a:rPr lang="en-GB">
                <a:latin typeface="Playfair Display" pitchFamily="2"/>
              </a:rPr>
            </a:br>
            <a:r>
              <a:rPr lang="en-GB">
                <a:latin typeface="Figtree ExtraBold"/>
              </a:rPr>
              <a:t> </a:t>
            </a:r>
            <a:r>
              <a:rPr lang="en-GB" err="1">
                <a:latin typeface="Figtree ExtraBold"/>
              </a:rPr>
              <a:t>Solution</a:t>
            </a:r>
            <a:r>
              <a:rPr lang="en-GB">
                <a:latin typeface="Figtree ExtraBold"/>
              </a:rPr>
              <a:t> Group</a:t>
            </a:r>
          </a:p>
        </p:txBody>
      </p:sp>
      <p:sp>
        <p:nvSpPr>
          <p:cNvPr id="3" name="Text Placeholder 2">
            <a:extLst>
              <a:ext uri="{FF2B5EF4-FFF2-40B4-BE49-F238E27FC236}">
                <a16:creationId xmlns:a16="http://schemas.microsoft.com/office/drawing/2014/main" id="{5B0F6016-B65A-439C-8962-FBC63CC1D193}"/>
              </a:ext>
            </a:extLst>
          </p:cNvPr>
          <p:cNvSpPr txBox="1">
            <a:spLocks noGrp="1"/>
          </p:cNvSpPr>
          <p:nvPr>
            <p:ph type="body" idx="4294967295"/>
          </p:nvPr>
        </p:nvSpPr>
        <p:spPr>
          <a:xfrm>
            <a:off x="4422431" y="600925"/>
            <a:ext cx="3347133" cy="654198"/>
          </a:xfrm>
        </p:spPr>
        <p:txBody>
          <a:bodyPr lIns="0" tIns="0" rIns="0" bIns="0" anchorCtr="1"/>
          <a:lstStyle/>
          <a:p>
            <a:pPr lvl="0" algn="ctr">
              <a:lnSpc>
                <a:spcPts val="1820"/>
              </a:lnSpc>
            </a:pPr>
            <a:r>
              <a:rPr lang="en-GB" sz="1800" b="0" spc="30">
                <a:solidFill>
                  <a:srgbClr val="FFFFFF"/>
                </a:solidFill>
                <a:latin typeface="Figtree"/>
              </a:rPr>
              <a:t>26/08/26</a:t>
            </a:r>
            <a:endParaRPr lang="en-US"/>
          </a:p>
        </p:txBody>
      </p:sp>
    </p:spTree>
    <p:extLst>
      <p:ext uri="{BB962C8B-B14F-4D97-AF65-F5344CB8AC3E}">
        <p14:creationId xmlns:p14="http://schemas.microsoft.com/office/powerpoint/2010/main" val="3600107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272BB7C-5E86-9A9A-3DE0-B63A57CE4BF8}"/>
              </a:ext>
            </a:extLst>
          </p:cNvPr>
          <p:cNvGraphicFramePr>
            <a:graphicFrameLocks noGrp="1"/>
          </p:cNvGraphicFramePr>
          <p:nvPr>
            <p:extLst>
              <p:ext uri="{D42A27DB-BD31-4B8C-83A1-F6EECF244321}">
                <p14:modId xmlns:p14="http://schemas.microsoft.com/office/powerpoint/2010/main" val="3486890874"/>
              </p:ext>
            </p:extLst>
          </p:nvPr>
        </p:nvGraphicFramePr>
        <p:xfrm>
          <a:off x="423065" y="1716933"/>
          <a:ext cx="6375924" cy="4267791"/>
        </p:xfrm>
        <a:graphic>
          <a:graphicData uri="http://schemas.openxmlformats.org/drawingml/2006/table">
            <a:tbl>
              <a:tblPr bandRow="1">
                <a:tableStyleId>{5C22544A-7EE6-4342-B048-85BDC9FD1C3A}</a:tableStyleId>
              </a:tblPr>
              <a:tblGrid>
                <a:gridCol w="3793933">
                  <a:extLst>
                    <a:ext uri="{9D8B030D-6E8A-4147-A177-3AD203B41FA5}">
                      <a16:colId xmlns:a16="http://schemas.microsoft.com/office/drawing/2014/main" val="3468797873"/>
                    </a:ext>
                  </a:extLst>
                </a:gridCol>
                <a:gridCol w="1645920">
                  <a:extLst>
                    <a:ext uri="{9D8B030D-6E8A-4147-A177-3AD203B41FA5}">
                      <a16:colId xmlns:a16="http://schemas.microsoft.com/office/drawing/2014/main" val="2467961612"/>
                    </a:ext>
                  </a:extLst>
                </a:gridCol>
                <a:gridCol w="936071">
                  <a:extLst>
                    <a:ext uri="{9D8B030D-6E8A-4147-A177-3AD203B41FA5}">
                      <a16:colId xmlns:a16="http://schemas.microsoft.com/office/drawing/2014/main" val="1746149973"/>
                    </a:ext>
                  </a:extLst>
                </a:gridCol>
              </a:tblGrid>
              <a:tr h="494511">
                <a:tc>
                  <a:txBody>
                    <a:bodyPr/>
                    <a:lstStyle/>
                    <a:p>
                      <a:pPr fontAlgn="base">
                        <a:lnSpc>
                          <a:spcPct val="100000"/>
                        </a:lnSpc>
                        <a:buNone/>
                      </a:pPr>
                      <a:r>
                        <a:rPr lang="en-GB" sz="1100" b="1" noProof="0">
                          <a:solidFill>
                            <a:srgbClr val="FFFFFF"/>
                          </a:solidFill>
                          <a:effectLst/>
                          <a:latin typeface="Figtree" panose="020B0604020202020204"/>
                        </a:rPr>
                        <a:t>Item</a:t>
                      </a:r>
                    </a:p>
                  </a:txBody>
                  <a:tcPr anchor="ctr">
                    <a:solidFill>
                      <a:srgbClr val="021E5E"/>
                    </a:solidFill>
                  </a:tcPr>
                </a:tc>
                <a:tc>
                  <a:txBody>
                    <a:bodyPr/>
                    <a:lstStyle/>
                    <a:p>
                      <a:pPr fontAlgn="base">
                        <a:lnSpc>
                          <a:spcPct val="100000"/>
                        </a:lnSpc>
                        <a:buNone/>
                      </a:pPr>
                      <a:r>
                        <a:rPr lang="en-GB" sz="1100" b="1" noProof="0">
                          <a:solidFill>
                            <a:srgbClr val="FFFFFF"/>
                          </a:solidFill>
                          <a:effectLst/>
                          <a:latin typeface="Figtree" panose="020B0604020202020204"/>
                        </a:rPr>
                        <a:t>Lead</a:t>
                      </a:r>
                    </a:p>
                  </a:txBody>
                  <a:tcPr anchor="ctr">
                    <a:solidFill>
                      <a:srgbClr val="021E5E"/>
                    </a:solidFill>
                  </a:tcPr>
                </a:tc>
                <a:tc>
                  <a:txBody>
                    <a:bodyPr/>
                    <a:lstStyle/>
                    <a:p>
                      <a:pPr fontAlgn="base">
                        <a:lnSpc>
                          <a:spcPct val="100000"/>
                        </a:lnSpc>
                        <a:buNone/>
                      </a:pPr>
                      <a:r>
                        <a:rPr lang="en-GB" sz="1100" b="1" noProof="0">
                          <a:solidFill>
                            <a:srgbClr val="FFFFFF"/>
                          </a:solidFill>
                          <a:effectLst/>
                          <a:latin typeface="Figtree" panose="020B0604020202020204"/>
                        </a:rPr>
                        <a:t>Approx </a:t>
                      </a:r>
                      <a:br>
                        <a:rPr lang="en-GB" sz="1100" b="1" noProof="0">
                          <a:solidFill>
                            <a:srgbClr val="FFFFFF"/>
                          </a:solidFill>
                          <a:effectLst/>
                          <a:latin typeface="Figtree" panose="020B0604020202020204"/>
                        </a:rPr>
                      </a:br>
                      <a:r>
                        <a:rPr lang="en-GB" sz="1100" b="1" noProof="0">
                          <a:solidFill>
                            <a:srgbClr val="FFFFFF"/>
                          </a:solidFill>
                          <a:effectLst/>
                          <a:latin typeface="Figtree" panose="020B0604020202020204"/>
                        </a:rPr>
                        <a:t>Timing</a:t>
                      </a:r>
                    </a:p>
                  </a:txBody>
                  <a:tcPr anchor="ctr">
                    <a:solidFill>
                      <a:srgbClr val="021E5E"/>
                    </a:solidFill>
                  </a:tcPr>
                </a:tc>
                <a:extLst>
                  <a:ext uri="{0D108BD9-81ED-4DB2-BD59-A6C34878D82A}">
                    <a16:rowId xmlns:a16="http://schemas.microsoft.com/office/drawing/2014/main" val="1337113963"/>
                  </a:ext>
                </a:extLst>
              </a:tr>
              <a:tr h="539040">
                <a:tc>
                  <a:txBody>
                    <a:bodyPr/>
                    <a:lstStyle/>
                    <a:p>
                      <a:pPr fontAlgn="base">
                        <a:lnSpc>
                          <a:spcPct val="100000"/>
                        </a:lnSpc>
                        <a:buNone/>
                      </a:pPr>
                      <a:r>
                        <a:rPr lang="en-GB" sz="1400" b="1" kern="1200" noProof="0">
                          <a:solidFill>
                            <a:schemeClr val="tx1"/>
                          </a:solidFill>
                          <a:effectLst/>
                          <a:latin typeface="Figtree" panose="020B0604020202020204"/>
                          <a:ea typeface="+mn-ea"/>
                          <a:cs typeface="+mn-cs"/>
                        </a:rPr>
                        <a:t>Welcome &amp; Intro</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Mike</a:t>
                      </a:r>
                    </a:p>
                  </a:txBody>
                  <a:tcPr anchor="ctr"/>
                </a:tc>
                <a:tc>
                  <a:txBody>
                    <a:bodyPr/>
                    <a:lstStyle/>
                    <a:p>
                      <a:pPr fontAlgn="base">
                        <a:lnSpc>
                          <a:spcPct val="100000"/>
                        </a:lnSpc>
                        <a:buNone/>
                      </a:pPr>
                      <a:r>
                        <a:rPr lang="en-GB" sz="1400" b="0" kern="1200" noProof="0">
                          <a:solidFill>
                            <a:schemeClr val="tx1"/>
                          </a:solidFill>
                          <a:effectLst/>
                          <a:latin typeface="Figtree" panose="020B0604020202020204"/>
                          <a:ea typeface="+mn-ea"/>
                          <a:cs typeface="+mn-cs"/>
                        </a:rPr>
                        <a:t>5 mins</a:t>
                      </a:r>
                    </a:p>
                  </a:txBody>
                  <a:tcPr anchor="ctr"/>
                </a:tc>
                <a:extLst>
                  <a:ext uri="{0D108BD9-81ED-4DB2-BD59-A6C34878D82A}">
                    <a16:rowId xmlns:a16="http://schemas.microsoft.com/office/drawing/2014/main" val="3893404825"/>
                  </a:ext>
                </a:extLst>
              </a:tr>
              <a:tr h="539040">
                <a:tc>
                  <a:txBody>
                    <a:bodyPr/>
                    <a:lstStyle/>
                    <a:p>
                      <a:pPr marL="0" lvl="0" indent="0" algn="l">
                        <a:lnSpc>
                          <a:spcPct val="100000"/>
                        </a:lnSpc>
                        <a:buNone/>
                      </a:pPr>
                      <a:r>
                        <a:rPr lang="en-US" sz="1400" b="1" i="0" u="none" strike="noStrike" kern="1200" baseline="0" noProof="0">
                          <a:solidFill>
                            <a:srgbClr val="000000"/>
                          </a:solidFill>
                          <a:effectLst/>
                          <a:latin typeface="Aptos"/>
                          <a:ea typeface="+mn-ea"/>
                          <a:cs typeface="+mn-cs"/>
                        </a:rPr>
                        <a:t>Permission Access Token Model &amp; how this works with Shared Signals </a:t>
                      </a:r>
                    </a:p>
                  </a:txBody>
                  <a:tcPr anchor="ctr"/>
                </a:tc>
                <a:tc>
                  <a:txBody>
                    <a:bodyPr/>
                    <a:lstStyle/>
                    <a:p>
                      <a:pPr marL="0" marR="0" lvl="0" indent="0" algn="l" rtl="0">
                        <a:lnSpc>
                          <a:spcPct val="100000"/>
                        </a:lnSpc>
                        <a:spcBef>
                          <a:spcPts val="0"/>
                        </a:spcBef>
                        <a:spcAft>
                          <a:spcPts val="0"/>
                        </a:spcAft>
                        <a:buClrTx/>
                        <a:buSzTx/>
                        <a:buFontTx/>
                        <a:buNone/>
                      </a:pPr>
                      <a:r>
                        <a:rPr lang="en-GB" sz="1400" b="0" kern="1200" noProof="0">
                          <a:solidFill>
                            <a:schemeClr val="tx1"/>
                          </a:solidFill>
                          <a:effectLst/>
                          <a:latin typeface="Figtree"/>
                          <a:ea typeface="+mn-ea"/>
                          <a:cs typeface="+mn-cs"/>
                        </a:rPr>
                        <a:t>Matt</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15 mins</a:t>
                      </a:r>
                    </a:p>
                  </a:txBody>
                  <a:tcPr anchor="ctr"/>
                </a:tc>
                <a:extLst>
                  <a:ext uri="{0D108BD9-81ED-4DB2-BD59-A6C34878D82A}">
                    <a16:rowId xmlns:a16="http://schemas.microsoft.com/office/drawing/2014/main" val="3965023716"/>
                  </a:ext>
                </a:extLst>
              </a:tr>
              <a:tr h="539040">
                <a:tc>
                  <a:txBody>
                    <a:bodyPr/>
                    <a:lstStyle/>
                    <a:p>
                      <a:pPr marL="0" lvl="0" indent="0" algn="l">
                        <a:lnSpc>
                          <a:spcPct val="100000"/>
                        </a:lnSpc>
                        <a:buNone/>
                      </a:pPr>
                      <a:r>
                        <a:rPr lang="en-US" sz="1400" b="1" i="0" u="none" strike="noStrike" kern="1200" baseline="0" noProof="0">
                          <a:solidFill>
                            <a:srgbClr val="000000"/>
                          </a:solidFill>
                          <a:effectLst/>
                          <a:latin typeface="Aptos"/>
                        </a:rPr>
                        <a:t>One-off permission</a:t>
                      </a:r>
                    </a:p>
                  </a:txBody>
                  <a:tcPr anchor="ctr"/>
                </a:tc>
                <a:tc>
                  <a:txBody>
                    <a:bodyPr/>
                    <a:lstStyle/>
                    <a:p>
                      <a:pPr marL="0" marR="0" lvl="0" indent="0" algn="l">
                        <a:lnSpc>
                          <a:spcPct val="100000"/>
                        </a:lnSpc>
                        <a:spcBef>
                          <a:spcPts val="0"/>
                        </a:spcBef>
                        <a:spcAft>
                          <a:spcPts val="0"/>
                        </a:spcAft>
                        <a:buNone/>
                      </a:pPr>
                      <a:r>
                        <a:rPr lang="en-GB" sz="1400" b="0" kern="1200" noProof="0">
                          <a:solidFill>
                            <a:schemeClr val="tx1"/>
                          </a:solidFill>
                          <a:effectLst/>
                          <a:latin typeface="Figtree"/>
                          <a:ea typeface="+mn-ea"/>
                          <a:cs typeface="+mn-cs"/>
                        </a:rPr>
                        <a:t>Matt</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15 mins</a:t>
                      </a:r>
                    </a:p>
                  </a:txBody>
                  <a:tcPr anchor="ctr"/>
                </a:tc>
                <a:extLst>
                  <a:ext uri="{0D108BD9-81ED-4DB2-BD59-A6C34878D82A}">
                    <a16:rowId xmlns:a16="http://schemas.microsoft.com/office/drawing/2014/main" val="769031361"/>
                  </a:ext>
                </a:extLst>
              </a:tr>
              <a:tr h="539040">
                <a:tc>
                  <a:txBody>
                    <a:bodyPr/>
                    <a:lstStyle/>
                    <a:p>
                      <a:pPr marL="0" lvl="0" indent="0" algn="l">
                        <a:lnSpc>
                          <a:spcPct val="100000"/>
                        </a:lnSpc>
                        <a:buNone/>
                      </a:pPr>
                      <a:r>
                        <a:rPr lang="en-US" sz="1400" b="1" i="0" u="none" strike="noStrike" kern="1200" baseline="0" noProof="0">
                          <a:solidFill>
                            <a:srgbClr val="000000"/>
                          </a:solidFill>
                          <a:effectLst/>
                          <a:latin typeface="Aptos"/>
                        </a:rPr>
                        <a:t>Proposed Purpose Catalogue</a:t>
                      </a:r>
                    </a:p>
                  </a:txBody>
                  <a:tcPr anchor="ctr"/>
                </a:tc>
                <a:tc>
                  <a:txBody>
                    <a:bodyPr/>
                    <a:lstStyle/>
                    <a:p>
                      <a:pPr marL="0" lvl="0" indent="0" algn="l">
                        <a:lnSpc>
                          <a:spcPct val="100000"/>
                        </a:lnSpc>
                        <a:spcBef>
                          <a:spcPts val="0"/>
                        </a:spcBef>
                        <a:spcAft>
                          <a:spcPts val="0"/>
                        </a:spcAft>
                        <a:buNone/>
                      </a:pPr>
                      <a:r>
                        <a:rPr lang="en-GB" sz="1400" b="0" kern="1200" noProof="0">
                          <a:solidFill>
                            <a:schemeClr val="tx1"/>
                          </a:solidFill>
                          <a:effectLst/>
                          <a:latin typeface="Figtree"/>
                          <a:ea typeface="+mn-ea"/>
                          <a:cs typeface="+mn-cs"/>
                        </a:rPr>
                        <a:t>Matt</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40 mins</a:t>
                      </a:r>
                    </a:p>
                  </a:txBody>
                  <a:tcPr anchor="ctr"/>
                </a:tc>
                <a:extLst>
                  <a:ext uri="{0D108BD9-81ED-4DB2-BD59-A6C34878D82A}">
                    <a16:rowId xmlns:a16="http://schemas.microsoft.com/office/drawing/2014/main" val="1215314516"/>
                  </a:ext>
                </a:extLst>
              </a:tr>
              <a:tr h="539040">
                <a:tc>
                  <a:txBody>
                    <a:bodyPr/>
                    <a:lstStyle/>
                    <a:p>
                      <a:pPr marL="0" lvl="0" indent="0" algn="l">
                        <a:lnSpc>
                          <a:spcPct val="100000"/>
                        </a:lnSpc>
                        <a:buNone/>
                      </a:pPr>
                      <a:r>
                        <a:rPr lang="en-US" sz="1400" b="1" i="0" u="none" strike="noStrike" kern="1200" baseline="0" noProof="0">
                          <a:solidFill>
                            <a:srgbClr val="000000"/>
                          </a:solidFill>
                          <a:effectLst/>
                          <a:latin typeface="Aptos"/>
                        </a:rPr>
                        <a:t>Revocation Reasons</a:t>
                      </a:r>
                    </a:p>
                  </a:txBody>
                  <a:tcPr anchor="ctr"/>
                </a:tc>
                <a:tc>
                  <a:txBody>
                    <a:bodyPr/>
                    <a:lstStyle/>
                    <a:p>
                      <a:pPr marL="0" lvl="0" indent="0" algn="l">
                        <a:lnSpc>
                          <a:spcPct val="100000"/>
                        </a:lnSpc>
                        <a:spcBef>
                          <a:spcPts val="0"/>
                        </a:spcBef>
                        <a:spcAft>
                          <a:spcPts val="0"/>
                        </a:spcAft>
                        <a:buNone/>
                      </a:pPr>
                      <a:r>
                        <a:rPr lang="en-GB" sz="1400" b="0" kern="1200" noProof="0">
                          <a:solidFill>
                            <a:schemeClr val="tx1"/>
                          </a:solidFill>
                          <a:effectLst/>
                          <a:latin typeface="Figtree"/>
                          <a:ea typeface="+mn-ea"/>
                          <a:cs typeface="+mn-cs"/>
                        </a:rPr>
                        <a:t>Matt</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20 mins</a:t>
                      </a:r>
                    </a:p>
                  </a:txBody>
                  <a:tcPr anchor="ctr"/>
                </a:tc>
                <a:extLst>
                  <a:ext uri="{0D108BD9-81ED-4DB2-BD59-A6C34878D82A}">
                    <a16:rowId xmlns:a16="http://schemas.microsoft.com/office/drawing/2014/main" val="1144219661"/>
                  </a:ext>
                </a:extLst>
              </a:tr>
              <a:tr h="539040">
                <a:tc>
                  <a:txBody>
                    <a:bodyPr/>
                    <a:lstStyle/>
                    <a:p>
                      <a:pPr marL="0" lvl="0" indent="0" algn="l" defTabSz="914400" rtl="0" eaLnBrk="1" latinLnBrk="0" hangingPunct="1">
                        <a:lnSpc>
                          <a:spcPct val="100000"/>
                        </a:lnSpc>
                        <a:buNone/>
                      </a:pPr>
                      <a:r>
                        <a:rPr lang="en-US" sz="1400" b="1" i="0" u="none" strike="noStrike" kern="1200" baseline="0" noProof="0">
                          <a:solidFill>
                            <a:srgbClr val="000000"/>
                          </a:solidFill>
                          <a:effectLst/>
                          <a:latin typeface="Aptos"/>
                          <a:ea typeface="+mn-ea"/>
                          <a:cs typeface="+mn-cs"/>
                        </a:rPr>
                        <a:t>Query Reason and Query Responses</a:t>
                      </a:r>
                    </a:p>
                  </a:txBody>
                  <a:tcPr anchor="ctr"/>
                </a:tc>
                <a:tc>
                  <a:txBody>
                    <a:bodyPr/>
                    <a:lstStyle/>
                    <a:p>
                      <a:pPr marL="0" lvl="0" indent="0" algn="l">
                        <a:lnSpc>
                          <a:spcPct val="100000"/>
                        </a:lnSpc>
                        <a:spcBef>
                          <a:spcPts val="0"/>
                        </a:spcBef>
                        <a:spcAft>
                          <a:spcPts val="0"/>
                        </a:spcAft>
                        <a:buNone/>
                      </a:pPr>
                      <a:r>
                        <a:rPr lang="en-GB" sz="1400" b="0" kern="1200" noProof="0">
                          <a:solidFill>
                            <a:schemeClr val="tx1"/>
                          </a:solidFill>
                          <a:effectLst/>
                          <a:latin typeface="Figtree"/>
                          <a:ea typeface="+mn-ea"/>
                          <a:cs typeface="+mn-cs"/>
                        </a:rPr>
                        <a:t>Matt</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20 mins</a:t>
                      </a:r>
                    </a:p>
                  </a:txBody>
                  <a:tcPr anchor="ctr"/>
                </a:tc>
                <a:extLst>
                  <a:ext uri="{0D108BD9-81ED-4DB2-BD59-A6C34878D82A}">
                    <a16:rowId xmlns:a16="http://schemas.microsoft.com/office/drawing/2014/main" val="582692109"/>
                  </a:ext>
                </a:extLst>
              </a:tr>
              <a:tr h="539040">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kern="1200">
                          <a:solidFill>
                            <a:schemeClr val="tx1"/>
                          </a:solidFill>
                          <a:effectLst/>
                          <a:latin typeface="Figtree"/>
                          <a:ea typeface="+mn-ea"/>
                          <a:cs typeface="+mn-cs"/>
                        </a:rPr>
                        <a:t>Forward Plan</a:t>
                      </a:r>
                    </a:p>
                  </a:txBody>
                  <a:tcPr anchor="ctr"/>
                </a:tc>
                <a:tc>
                  <a:txBody>
                    <a:bodyPr/>
                    <a:lstStyle/>
                    <a:p>
                      <a:pPr lvl="0">
                        <a:lnSpc>
                          <a:spcPct val="100000"/>
                        </a:lnSpc>
                        <a:buNone/>
                      </a:pPr>
                      <a:r>
                        <a:rPr lang="en-GB" sz="1400" b="0" i="0" u="none" strike="noStrike" kern="1200" noProof="0">
                          <a:solidFill>
                            <a:schemeClr val="tx1"/>
                          </a:solidFill>
                          <a:effectLst/>
                          <a:latin typeface="Aptos"/>
                        </a:rPr>
                        <a:t>Mike </a:t>
                      </a:r>
                      <a:endParaRPr lang="en-US"/>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5 mins</a:t>
                      </a:r>
                      <a:endParaRPr lang="en-US" sz="1400" b="0">
                        <a:solidFill>
                          <a:schemeClr val="tx1"/>
                        </a:solidFill>
                        <a:latin typeface="Figtree" panose="020B0604020202020204"/>
                      </a:endParaRPr>
                    </a:p>
                  </a:txBody>
                  <a:tcPr anchor="ctr"/>
                </a:tc>
                <a:extLst>
                  <a:ext uri="{0D108BD9-81ED-4DB2-BD59-A6C34878D82A}">
                    <a16:rowId xmlns:a16="http://schemas.microsoft.com/office/drawing/2014/main" val="3769284035"/>
                  </a:ext>
                </a:extLst>
              </a:tr>
            </a:tbl>
          </a:graphicData>
        </a:graphic>
      </p:graphicFrame>
      <p:sp>
        <p:nvSpPr>
          <p:cNvPr id="12" name="TextBox 11">
            <a:extLst>
              <a:ext uri="{FF2B5EF4-FFF2-40B4-BE49-F238E27FC236}">
                <a16:creationId xmlns:a16="http://schemas.microsoft.com/office/drawing/2014/main" id="{CF501DEF-5D1E-B772-3B1A-9EC53C90C8CB}"/>
              </a:ext>
            </a:extLst>
          </p:cNvPr>
          <p:cNvSpPr txBox="1"/>
          <p:nvPr/>
        </p:nvSpPr>
        <p:spPr>
          <a:xfrm>
            <a:off x="506243" y="990305"/>
            <a:ext cx="1587583"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r>
              <a:rPr lang="en-GB" sz="2400" b="1">
                <a:solidFill>
                  <a:srgbClr val="021D5E"/>
                </a:solidFill>
                <a:latin typeface="Figtree" pitchFamily="2" charset="0"/>
              </a:rPr>
              <a:t>Agenda</a:t>
            </a:r>
          </a:p>
        </p:txBody>
      </p:sp>
      <p:pic>
        <p:nvPicPr>
          <p:cNvPr id="9" name="Picture Placeholder 8">
            <a:extLst>
              <a:ext uri="{FF2B5EF4-FFF2-40B4-BE49-F238E27FC236}">
                <a16:creationId xmlns:a16="http://schemas.microsoft.com/office/drawing/2014/main" id="{72D19003-1895-9B75-D736-E9527F8E8232}"/>
              </a:ext>
            </a:extLst>
          </p:cNvPr>
          <p:cNvPicPr>
            <a:picLocks noGrp="1" noChangeAspect="1"/>
          </p:cNvPicPr>
          <p:nvPr>
            <p:ph type="pic" idx="2"/>
          </p:nvPr>
        </p:nvPicPr>
        <p:blipFill>
          <a:blip r:embed="rId2"/>
          <a:srcRect t="5560" b="5560"/>
          <a:stretch>
            <a:fillRect/>
          </a:stretch>
        </p:blipFill>
        <p:spPr/>
      </p:pic>
    </p:spTree>
    <p:extLst>
      <p:ext uri="{BB962C8B-B14F-4D97-AF65-F5344CB8AC3E}">
        <p14:creationId xmlns:p14="http://schemas.microsoft.com/office/powerpoint/2010/main" val="628316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D2068EB-7461-3388-8F63-19D0480D12EF}"/>
              </a:ext>
            </a:extLst>
          </p:cNvPr>
          <p:cNvPicPr>
            <a:picLocks noGrp="1" noChangeAspect="1"/>
          </p:cNvPicPr>
          <p:nvPr>
            <p:ph type="pic" idx="2"/>
          </p:nvPr>
        </p:nvPicPr>
        <p:blipFill>
          <a:blip r:embed="rId3"/>
          <a:srcRect t="281" b="281"/>
          <a:stretch/>
        </p:blipFill>
        <p:spPr>
          <a:xfrm>
            <a:off x="8743594" y="10"/>
            <a:ext cx="3448405" cy="6857990"/>
          </a:xfrm>
          <a:prstGeom prst="rect">
            <a:avLst/>
          </a:prstGeom>
          <a:noFill/>
          <a:ln>
            <a:noFill/>
          </a:ln>
        </p:spPr>
      </p:pic>
      <p:sp>
        <p:nvSpPr>
          <p:cNvPr id="4" name="Text Placeholder 3">
            <a:extLst>
              <a:ext uri="{FF2B5EF4-FFF2-40B4-BE49-F238E27FC236}">
                <a16:creationId xmlns:a16="http://schemas.microsoft.com/office/drawing/2014/main" id="{053959AC-A1EB-CB41-EB11-7CC5D3E9DA59}"/>
              </a:ext>
            </a:extLst>
          </p:cNvPr>
          <p:cNvSpPr>
            <a:spLocks noGrp="1"/>
          </p:cNvSpPr>
          <p:nvPr>
            <p:ph type="body" sz="quarter" idx="11"/>
          </p:nvPr>
        </p:nvSpPr>
        <p:spPr>
          <a:xfrm>
            <a:off x="924422" y="1968746"/>
            <a:ext cx="7102661" cy="2584966"/>
          </a:xfrm>
        </p:spPr>
        <p:txBody>
          <a:bodyPr vert="horz" lIns="0" tIns="0" rIns="0" bIns="0" rtlCol="0">
            <a:normAutofit/>
          </a:bodyPr>
          <a:lstStyle/>
          <a:p>
            <a:pPr marL="285750" indent="-285750">
              <a:lnSpc>
                <a:spcPct val="100000"/>
              </a:lnSpc>
              <a:spcBef>
                <a:spcPts val="1000"/>
              </a:spcBef>
              <a:buFont typeface="Arial,Sans-Serif"/>
              <a:buChar char="•"/>
            </a:pPr>
            <a:r>
              <a:rPr lang="en-GB" sz="1800"/>
              <a:t>Please ensure that microphones remain switched off during the speaker sessions</a:t>
            </a:r>
            <a:endParaRPr lang="en-US" sz="1800"/>
          </a:p>
          <a:p>
            <a:pPr marL="285750" indent="-285750">
              <a:lnSpc>
                <a:spcPct val="100000"/>
              </a:lnSpc>
              <a:spcBef>
                <a:spcPts val="1000"/>
              </a:spcBef>
              <a:buFont typeface="Arial,Sans-Serif"/>
              <a:buChar char="•"/>
            </a:pPr>
            <a:r>
              <a:rPr lang="en-GB" sz="1800">
                <a:latin typeface="Figtree"/>
              </a:rPr>
              <a:t>Raise your Hand in Teams if you have any questions – we will run through material and then pause on slides inviting feedback</a:t>
            </a:r>
          </a:p>
          <a:p>
            <a:pPr marL="285750" indent="-285750">
              <a:lnSpc>
                <a:spcPct val="100000"/>
              </a:lnSpc>
              <a:spcBef>
                <a:spcPts val="1000"/>
              </a:spcBef>
              <a:buFont typeface="Arial,Sans-Serif"/>
              <a:buChar char="•"/>
            </a:pPr>
            <a:r>
              <a:rPr lang="en-GB" sz="1800">
                <a:latin typeface="Figtree"/>
              </a:rPr>
              <a:t>Please keep all questions relevant to </a:t>
            </a:r>
            <a:br>
              <a:rPr lang="en-GB" sz="1800"/>
            </a:br>
            <a:r>
              <a:rPr lang="en-GB" sz="1800">
                <a:latin typeface="Figtree"/>
              </a:rPr>
              <a:t>the session and avoid referencing other organisations</a:t>
            </a:r>
            <a:endParaRPr lang="en-GB" sz="1800">
              <a:highlight>
                <a:srgbClr val="FFFF00"/>
              </a:highlight>
              <a:latin typeface="Figtree"/>
            </a:endParaRPr>
          </a:p>
          <a:p>
            <a:pPr marL="285750" indent="-285750">
              <a:lnSpc>
                <a:spcPct val="100000"/>
              </a:lnSpc>
              <a:spcBef>
                <a:spcPts val="1000"/>
              </a:spcBef>
              <a:buFont typeface="Arial,Sans-Serif"/>
              <a:buChar char="•"/>
            </a:pPr>
            <a:r>
              <a:rPr lang="en-GB" sz="1800">
                <a:latin typeface="Figtree"/>
              </a:rPr>
              <a:t>The slides &amp; minutes will be circulated following the session</a:t>
            </a:r>
            <a:endParaRPr lang="en-US" sz="1800">
              <a:latin typeface="Figtree"/>
            </a:endParaRPr>
          </a:p>
        </p:txBody>
      </p:sp>
      <p:sp>
        <p:nvSpPr>
          <p:cNvPr id="3" name="Title 1">
            <a:extLst>
              <a:ext uri="{FF2B5EF4-FFF2-40B4-BE49-F238E27FC236}">
                <a16:creationId xmlns:a16="http://schemas.microsoft.com/office/drawing/2014/main" id="{08E38671-EAFD-3665-72AD-30EDD053CD0A}"/>
              </a:ext>
            </a:extLst>
          </p:cNvPr>
          <p:cNvSpPr txBox="1">
            <a:spLocks/>
          </p:cNvSpPr>
          <p:nvPr/>
        </p:nvSpPr>
        <p:spPr>
          <a:xfrm>
            <a:off x="924422" y="590547"/>
            <a:ext cx="10440000" cy="577350"/>
          </a:xfrm>
          <a:prstGeom prst="rect">
            <a:avLst/>
          </a:prstGeom>
          <a:noFill/>
          <a:ln>
            <a:noFill/>
          </a:ln>
        </p:spPr>
        <p:txBody>
          <a:bodyPr spcFirstLastPara="1" vert="horz" wrap="square" lIns="0" tIns="0" rIns="0" bIns="0" rtlCol="0" anchor="b"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solidFill>
                  <a:schemeClr val="bg2"/>
                </a:solidFill>
                <a:latin typeface="Figtree SemiBold" pitchFamily="2" charset="0"/>
              </a:rPr>
              <a:t>Housekeeping</a:t>
            </a:r>
          </a:p>
        </p:txBody>
      </p:sp>
    </p:spTree>
    <p:extLst>
      <p:ext uri="{BB962C8B-B14F-4D97-AF65-F5344CB8AC3E}">
        <p14:creationId xmlns:p14="http://schemas.microsoft.com/office/powerpoint/2010/main" val="3986822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A409F-907C-74C9-0D8D-09A28BA200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537AA7-FC81-7BE9-29FC-E56DCE9DA7E2}"/>
              </a:ext>
            </a:extLst>
          </p:cNvPr>
          <p:cNvSpPr txBox="1">
            <a:spLocks noGrp="1"/>
          </p:cNvSpPr>
          <p:nvPr>
            <p:ph type="title"/>
          </p:nvPr>
        </p:nvSpPr>
        <p:spPr>
          <a:xfrm>
            <a:off x="1433400" y="2026288"/>
            <a:ext cx="9329264" cy="1382066"/>
          </a:xfrm>
        </p:spPr>
        <p:txBody>
          <a:bodyPr/>
          <a:lstStyle/>
          <a:p>
            <a:r>
              <a:rPr lang="en-US" sz="5400">
                <a:latin typeface="Figtree"/>
              </a:rPr>
              <a:t>Permission Access Token Model &amp; how this works with Shared Signals </a:t>
            </a:r>
          </a:p>
        </p:txBody>
      </p:sp>
    </p:spTree>
    <p:extLst>
      <p:ext uri="{BB962C8B-B14F-4D97-AF65-F5344CB8AC3E}">
        <p14:creationId xmlns:p14="http://schemas.microsoft.com/office/powerpoint/2010/main" val="1912382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a:extLst>
              <a:ext uri="{FF2B5EF4-FFF2-40B4-BE49-F238E27FC236}">
                <a16:creationId xmlns:a16="http://schemas.microsoft.com/office/drawing/2014/main" id="{85030456-5D40-4749-9EEA-33E8406B3594}"/>
              </a:ext>
            </a:extLst>
          </p:cNvPr>
          <p:cNvSpPr>
            <a:spLocks noGrp="1"/>
          </p:cNvSpPr>
          <p:nvPr/>
        </p:nvSpPr>
        <p:spPr>
          <a:xfrm>
            <a:off x="502920" y="256032"/>
            <a:ext cx="4389120" cy="228600"/>
          </a:xfrm>
          <a:prstGeom prst="rect">
            <a:avLst/>
          </a:prstGeom>
          <a:noFill/>
        </p:spPr>
        <p:txBody>
          <a:bodyPr wrap="square" lIns="0" tIns="0" rIns="0" bIns="0" anchor="ctr"/>
          <a:lstStyle/>
          <a:p>
            <a:pPr marL="0" marR="0" lvl="0" indent="0" algn="l" defTabSz="914400">
              <a:lnSpc>
                <a:spcPct val="100000"/>
              </a:lnSpc>
              <a:spcBef>
                <a:spcPts val="0"/>
              </a:spcBef>
              <a:spcAft>
                <a:spcPts val="0"/>
              </a:spcAft>
              <a:buClrTx/>
              <a:buSzTx/>
              <a:buFontTx/>
              <a:buNone/>
            </a:pPr>
            <a:r>
              <a:rPr sz="750" b="1" i="0" u="none" cap="none" spc="0">
                <a:ln>
                  <a:noFill/>
                </a:ln>
                <a:solidFill>
                  <a:srgbClr val="4D38F5"/>
                </a:solidFill>
                <a:latin typeface="Figtree"/>
                <a:ea typeface="Figtree"/>
                <a:cs typeface="Figtree"/>
              </a:rPr>
              <a:t>RECAP · PERMISSION TOKEN MODEL</a:t>
            </a:r>
            <a:endParaRPr sz="750" b="0" i="0" u="none" kern="1200" cap="none" spc="0" baseline="0">
              <a:ln>
                <a:noFill/>
              </a:ln>
              <a:solidFill>
                <a:prstClr val="black"/>
              </a:solidFill>
              <a:latin typeface="Figtree"/>
              <a:ea typeface="Figtree"/>
              <a:cs typeface="Figtree"/>
            </a:endParaRPr>
          </a:p>
        </p:txBody>
      </p:sp>
      <p:sp>
        <p:nvSpPr>
          <p:cNvPr id="5" name="Text 3">
            <a:extLst>
              <a:ext uri="{FF2B5EF4-FFF2-40B4-BE49-F238E27FC236}">
                <a16:creationId xmlns:a16="http://schemas.microsoft.com/office/drawing/2014/main" id="{4DABB82D-A3DB-4988-A649-F020CF5017C4}"/>
              </a:ext>
            </a:extLst>
          </p:cNvPr>
          <p:cNvSpPr>
            <a:spLocks noGrp="1"/>
          </p:cNvSpPr>
          <p:nvPr/>
        </p:nvSpPr>
        <p:spPr>
          <a:xfrm>
            <a:off x="502920" y="640080"/>
            <a:ext cx="960120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2500" b="1" i="0" u="none" cap="none" spc="0">
                <a:ln>
                  <a:noFill/>
                </a:ln>
                <a:solidFill>
                  <a:srgbClr val="021E5E"/>
                </a:solidFill>
                <a:latin typeface="Figtree"/>
                <a:ea typeface="Figtree"/>
                <a:cs typeface="Figtree"/>
              </a:rPr>
              <a:t>JWT access tokens are active for 30 minutes</a:t>
            </a:r>
            <a:endParaRPr sz="2500" b="0" i="0" u="none" kern="1200" cap="none" spc="0" baseline="0">
              <a:ln>
                <a:noFill/>
              </a:ln>
              <a:solidFill>
                <a:prstClr val="black"/>
              </a:solidFill>
              <a:latin typeface="Figtree"/>
              <a:ea typeface="Figtree"/>
              <a:cs typeface="Figtree"/>
            </a:endParaRPr>
          </a:p>
        </p:txBody>
      </p:sp>
      <p:sp>
        <p:nvSpPr>
          <p:cNvPr id="6" name="Text 4">
            <a:extLst>
              <a:ext uri="{FF2B5EF4-FFF2-40B4-BE49-F238E27FC236}">
                <a16:creationId xmlns:a16="http://schemas.microsoft.com/office/drawing/2014/main" id="{3B8FE5A9-E04C-4D4A-9AE5-2784060C98EB}"/>
              </a:ext>
            </a:extLst>
          </p:cNvPr>
          <p:cNvSpPr>
            <a:spLocks noGrp="1"/>
          </p:cNvSpPr>
          <p:nvPr/>
        </p:nvSpPr>
        <p:spPr>
          <a:xfrm>
            <a:off x="512064" y="1143000"/>
            <a:ext cx="9784080" cy="320040"/>
          </a:xfrm>
          <a:prstGeom prst="rect">
            <a:avLst/>
          </a:prstGeom>
          <a:noFill/>
        </p:spPr>
        <p:txBody>
          <a:bodyPr wrap="square" lIns="0" tIns="0" rIns="0" bIns="0" anchor="ctr"/>
          <a:lstStyle/>
          <a:p>
            <a:pPr marL="0" marR="0" lvl="0" indent="0" algn="l" defTabSz="914400">
              <a:lnSpc>
                <a:spcPct val="100000"/>
              </a:lnSpc>
              <a:spcBef>
                <a:spcPts val="0"/>
              </a:spcBef>
              <a:spcAft>
                <a:spcPts val="0"/>
              </a:spcAft>
              <a:buClrTx/>
              <a:buSzTx/>
              <a:buFontTx/>
              <a:buNone/>
            </a:pPr>
            <a:r>
              <a:rPr sz="1050" b="0" i="0" u="none" cap="none" spc="0">
                <a:ln>
                  <a:noFill/>
                </a:ln>
                <a:latin typeface="Figtree"/>
                <a:ea typeface="Figtree"/>
                <a:cs typeface="Figtree"/>
              </a:rPr>
              <a:t>As covered previously, ATPs use JWT access tokens that EDHs can validate locally against the permission.</a:t>
            </a:r>
            <a:endParaRPr sz="1050" b="0" i="0" u="none" kern="1200" cap="none" spc="0" baseline="0">
              <a:ln>
                <a:noFill/>
              </a:ln>
              <a:latin typeface="Figtree"/>
              <a:ea typeface="Figtree"/>
              <a:cs typeface="Figtree"/>
            </a:endParaRPr>
          </a:p>
        </p:txBody>
      </p:sp>
      <p:sp>
        <p:nvSpPr>
          <p:cNvPr id="7" name="Shape 5">
            <a:extLst>
              <a:ext uri="{FF2B5EF4-FFF2-40B4-BE49-F238E27FC236}">
                <a16:creationId xmlns:a16="http://schemas.microsoft.com/office/drawing/2014/main" id="{1137E55E-A58D-46DF-87EE-BCA32092F1E5}"/>
              </a:ext>
            </a:extLst>
          </p:cNvPr>
          <p:cNvSpPr>
            <a:spLocks noGrp="1"/>
          </p:cNvSpPr>
          <p:nvPr/>
        </p:nvSpPr>
        <p:spPr>
          <a:xfrm>
            <a:off x="749808" y="1664208"/>
            <a:ext cx="10835640" cy="1335024"/>
          </a:xfrm>
          <a:prstGeom prst="roundRect">
            <a:avLst>
              <a:gd name="adj" fmla="val 5479"/>
            </a:avLst>
          </a:prstGeom>
          <a:solidFill>
            <a:srgbClr val="021E5E"/>
          </a:solidFill>
          <a:ln w="7620">
            <a:solidFill>
              <a:srgbClr val="021E5E"/>
            </a:solidFill>
            <a:prstDash val="solid"/>
          </a:ln>
        </p:spPr>
        <p:txBody>
          <a:bodyPr/>
          <a:lstStyle/>
          <a:p>
            <a:endParaRPr/>
          </a:p>
        </p:txBody>
      </p:sp>
      <p:sp>
        <p:nvSpPr>
          <p:cNvPr id="8" name="Text 6">
            <a:extLst>
              <a:ext uri="{FF2B5EF4-FFF2-40B4-BE49-F238E27FC236}">
                <a16:creationId xmlns:a16="http://schemas.microsoft.com/office/drawing/2014/main" id="{DEE2B7EB-1A8F-44BD-A325-BFD255CFB386}"/>
              </a:ext>
            </a:extLst>
          </p:cNvPr>
          <p:cNvSpPr>
            <a:spLocks noGrp="1"/>
          </p:cNvSpPr>
          <p:nvPr/>
        </p:nvSpPr>
        <p:spPr>
          <a:xfrm>
            <a:off x="1097280" y="1901952"/>
            <a:ext cx="10104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900" b="1" i="0" u="none" cap="none" spc="0">
                <a:ln>
                  <a:noFill/>
                </a:ln>
                <a:solidFill>
                  <a:srgbClr val="FFFFFF"/>
                </a:solidFill>
                <a:latin typeface="Figtree"/>
                <a:ea typeface="Figtree"/>
                <a:cs typeface="Figtree"/>
              </a:rPr>
              <a:t>Any data access or sharing must take place within the token’s 30-minute lifetime.</a:t>
            </a:r>
            <a:endParaRPr sz="1900" b="0" i="0" u="none" kern="1200" cap="none" spc="0" baseline="0">
              <a:ln>
                <a:noFill/>
              </a:ln>
              <a:solidFill>
                <a:prstClr val="black"/>
              </a:solidFill>
              <a:latin typeface="Figtree"/>
              <a:ea typeface="Figtree"/>
              <a:cs typeface="Figtree"/>
            </a:endParaRPr>
          </a:p>
        </p:txBody>
      </p:sp>
      <p:sp>
        <p:nvSpPr>
          <p:cNvPr id="9" name="Text 7">
            <a:extLst>
              <a:ext uri="{FF2B5EF4-FFF2-40B4-BE49-F238E27FC236}">
                <a16:creationId xmlns:a16="http://schemas.microsoft.com/office/drawing/2014/main" id="{1C0B19BB-3F73-48A1-8B13-D72F3D4C0BAE}"/>
              </a:ext>
            </a:extLst>
          </p:cNvPr>
          <p:cNvSpPr>
            <a:spLocks noGrp="1"/>
          </p:cNvSpPr>
          <p:nvPr/>
        </p:nvSpPr>
        <p:spPr>
          <a:xfrm>
            <a:off x="1115568" y="2542032"/>
            <a:ext cx="9857232" cy="22860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0" i="0" u="none" cap="none" spc="0">
                <a:ln>
                  <a:noFill/>
                </a:ln>
                <a:solidFill>
                  <a:srgbClr val="CDD7FF"/>
                </a:solidFill>
                <a:latin typeface="Figtree"/>
                <a:ea typeface="Figtree"/>
                <a:cs typeface="Figtree"/>
              </a:rPr>
              <a:t>Once the token expires, it cannot be used again; a new token is required for any later access.</a:t>
            </a:r>
            <a:endParaRPr sz="1050" b="0" i="0" u="none" kern="1200" cap="none" spc="0" baseline="0">
              <a:ln>
                <a:noFill/>
              </a:ln>
              <a:solidFill>
                <a:prstClr val="black"/>
              </a:solidFill>
              <a:latin typeface="Figtree"/>
              <a:ea typeface="Figtree"/>
              <a:cs typeface="Figtree"/>
            </a:endParaRPr>
          </a:p>
        </p:txBody>
      </p:sp>
      <p:sp>
        <p:nvSpPr>
          <p:cNvPr id="10" name="Shape 8">
            <a:extLst>
              <a:ext uri="{FF2B5EF4-FFF2-40B4-BE49-F238E27FC236}">
                <a16:creationId xmlns:a16="http://schemas.microsoft.com/office/drawing/2014/main" id="{281E60AA-E008-4CED-9A11-6A0EFB77BBFC}"/>
              </a:ext>
            </a:extLst>
          </p:cNvPr>
          <p:cNvSpPr>
            <a:spLocks noGrp="1"/>
          </p:cNvSpPr>
          <p:nvPr/>
        </p:nvSpPr>
        <p:spPr>
          <a:xfrm>
            <a:off x="749808" y="3675888"/>
            <a:ext cx="2450592" cy="1298448"/>
          </a:xfrm>
          <a:prstGeom prst="roundRect">
            <a:avLst>
              <a:gd name="adj" fmla="val 5634"/>
            </a:avLst>
          </a:prstGeom>
          <a:solidFill>
            <a:srgbClr val="EAF0FF"/>
          </a:solidFill>
          <a:ln w="7620">
            <a:solidFill>
              <a:srgbClr val="D9DDE8"/>
            </a:solidFill>
            <a:prstDash val="solid"/>
          </a:ln>
        </p:spPr>
        <p:txBody>
          <a:bodyPr/>
          <a:lstStyle/>
          <a:p>
            <a:endParaRPr sz="2400"/>
          </a:p>
        </p:txBody>
      </p:sp>
      <p:sp>
        <p:nvSpPr>
          <p:cNvPr id="11" name="Text 9">
            <a:extLst>
              <a:ext uri="{FF2B5EF4-FFF2-40B4-BE49-F238E27FC236}">
                <a16:creationId xmlns:a16="http://schemas.microsoft.com/office/drawing/2014/main" id="{D15C36D5-CF7F-4113-B822-93219B6D48F2}"/>
              </a:ext>
            </a:extLst>
          </p:cNvPr>
          <p:cNvSpPr>
            <a:spLocks noGrp="1"/>
          </p:cNvSpPr>
          <p:nvPr/>
        </p:nvSpPr>
        <p:spPr>
          <a:xfrm>
            <a:off x="914400"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1 · Issue</a:t>
            </a:r>
            <a:endParaRPr sz="1050" b="0" i="0" u="none" kern="1200" cap="none" spc="0" baseline="0">
              <a:ln>
                <a:noFill/>
              </a:ln>
              <a:solidFill>
                <a:prstClr val="black"/>
              </a:solidFill>
              <a:latin typeface="Figtree"/>
              <a:ea typeface="Figtree"/>
              <a:cs typeface="Figtree"/>
            </a:endParaRPr>
          </a:p>
        </p:txBody>
      </p:sp>
      <p:sp>
        <p:nvSpPr>
          <p:cNvPr id="12" name="Text 10">
            <a:extLst>
              <a:ext uri="{FF2B5EF4-FFF2-40B4-BE49-F238E27FC236}">
                <a16:creationId xmlns:a16="http://schemas.microsoft.com/office/drawing/2014/main" id="{5F80E0FC-6ABC-4CF0-8685-1216C2DD9727}"/>
              </a:ext>
            </a:extLst>
          </p:cNvPr>
          <p:cNvSpPr>
            <a:spLocks noGrp="1"/>
          </p:cNvSpPr>
          <p:nvPr/>
        </p:nvSpPr>
        <p:spPr>
          <a:xfrm>
            <a:off x="914400" y="4187952"/>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CCS issues a JWT access token linked to the active permission and ATP.</a:t>
            </a:r>
            <a:endParaRPr sz="1000" b="0" i="0" u="none" kern="1200" cap="none" spc="0" baseline="0">
              <a:ln>
                <a:noFill/>
              </a:ln>
              <a:solidFill>
                <a:prstClr val="black"/>
              </a:solidFill>
              <a:latin typeface="Figtree"/>
              <a:ea typeface="Figtree"/>
              <a:cs typeface="Figtree"/>
            </a:endParaRPr>
          </a:p>
        </p:txBody>
      </p:sp>
      <p:sp>
        <p:nvSpPr>
          <p:cNvPr id="13" name="Shape 11">
            <a:extLst>
              <a:ext uri="{FF2B5EF4-FFF2-40B4-BE49-F238E27FC236}">
                <a16:creationId xmlns:a16="http://schemas.microsoft.com/office/drawing/2014/main" id="{6FC62103-03B1-47A3-A3F1-5D1590E6F7AD}"/>
              </a:ext>
            </a:extLst>
          </p:cNvPr>
          <p:cNvSpPr>
            <a:spLocks noGrp="1"/>
          </p:cNvSpPr>
          <p:nvPr/>
        </p:nvSpPr>
        <p:spPr>
          <a:xfrm>
            <a:off x="3511296" y="3675888"/>
            <a:ext cx="2450592" cy="1298448"/>
          </a:xfrm>
          <a:prstGeom prst="roundRect">
            <a:avLst>
              <a:gd name="adj" fmla="val 5634"/>
            </a:avLst>
          </a:prstGeom>
          <a:solidFill>
            <a:srgbClr val="F0EDFF"/>
          </a:solidFill>
          <a:ln w="7620">
            <a:solidFill>
              <a:srgbClr val="D9DDE8"/>
            </a:solidFill>
            <a:prstDash val="solid"/>
          </a:ln>
        </p:spPr>
        <p:txBody>
          <a:bodyPr/>
          <a:lstStyle/>
          <a:p>
            <a:endParaRPr sz="2400"/>
          </a:p>
        </p:txBody>
      </p:sp>
      <p:sp>
        <p:nvSpPr>
          <p:cNvPr id="14" name="Text 12">
            <a:extLst>
              <a:ext uri="{FF2B5EF4-FFF2-40B4-BE49-F238E27FC236}">
                <a16:creationId xmlns:a16="http://schemas.microsoft.com/office/drawing/2014/main" id="{64B0D382-1ABD-4D06-923F-D98ABA00C45B}"/>
              </a:ext>
            </a:extLst>
          </p:cNvPr>
          <p:cNvSpPr>
            <a:spLocks noGrp="1"/>
          </p:cNvSpPr>
          <p:nvPr/>
        </p:nvSpPr>
        <p:spPr>
          <a:xfrm>
            <a:off x="3675888"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2 · Present</a:t>
            </a:r>
            <a:endParaRPr sz="1050" b="0" i="0" u="none" kern="1200" cap="none" spc="0" baseline="0">
              <a:ln>
                <a:noFill/>
              </a:ln>
              <a:solidFill>
                <a:prstClr val="black"/>
              </a:solidFill>
              <a:latin typeface="Figtree"/>
              <a:ea typeface="Figtree"/>
              <a:cs typeface="Figtree"/>
            </a:endParaRPr>
          </a:p>
        </p:txBody>
      </p:sp>
      <p:sp>
        <p:nvSpPr>
          <p:cNvPr id="15" name="Text 13">
            <a:extLst>
              <a:ext uri="{FF2B5EF4-FFF2-40B4-BE49-F238E27FC236}">
                <a16:creationId xmlns:a16="http://schemas.microsoft.com/office/drawing/2014/main" id="{D4152BF0-E3E6-46ED-93C4-AAF4E609B8B5}"/>
              </a:ext>
            </a:extLst>
          </p:cNvPr>
          <p:cNvSpPr>
            <a:spLocks noGrp="1"/>
          </p:cNvSpPr>
          <p:nvPr/>
        </p:nvSpPr>
        <p:spPr>
          <a:xfrm>
            <a:off x="3675888" y="4187952"/>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The ATP presents the token to the EDH when requesting or collecting data.</a:t>
            </a:r>
            <a:endParaRPr sz="1000" b="0" i="0" u="none" kern="1200" cap="none" spc="0" baseline="0">
              <a:ln>
                <a:noFill/>
              </a:ln>
              <a:solidFill>
                <a:prstClr val="black"/>
              </a:solidFill>
              <a:latin typeface="Figtree"/>
              <a:ea typeface="Figtree"/>
              <a:cs typeface="Figtree"/>
            </a:endParaRPr>
          </a:p>
        </p:txBody>
      </p:sp>
      <p:sp>
        <p:nvSpPr>
          <p:cNvPr id="16" name="Shape 14">
            <a:extLst>
              <a:ext uri="{FF2B5EF4-FFF2-40B4-BE49-F238E27FC236}">
                <a16:creationId xmlns:a16="http://schemas.microsoft.com/office/drawing/2014/main" id="{12ECD3F3-AB35-4612-BD4F-882598F6EC33}"/>
              </a:ext>
            </a:extLst>
          </p:cNvPr>
          <p:cNvSpPr>
            <a:spLocks noGrp="1"/>
          </p:cNvSpPr>
          <p:nvPr/>
        </p:nvSpPr>
        <p:spPr>
          <a:xfrm>
            <a:off x="6272784" y="3675888"/>
            <a:ext cx="2450592" cy="1298448"/>
          </a:xfrm>
          <a:prstGeom prst="roundRect">
            <a:avLst>
              <a:gd name="adj" fmla="val 5634"/>
            </a:avLst>
          </a:prstGeom>
          <a:solidFill>
            <a:srgbClr val="DDF6EE"/>
          </a:solidFill>
          <a:ln w="7620">
            <a:solidFill>
              <a:srgbClr val="D9DDE8"/>
            </a:solidFill>
            <a:prstDash val="solid"/>
          </a:ln>
        </p:spPr>
        <p:txBody>
          <a:bodyPr/>
          <a:lstStyle/>
          <a:p>
            <a:endParaRPr sz="2400"/>
          </a:p>
        </p:txBody>
      </p:sp>
      <p:sp>
        <p:nvSpPr>
          <p:cNvPr id="17" name="Text 15">
            <a:extLst>
              <a:ext uri="{FF2B5EF4-FFF2-40B4-BE49-F238E27FC236}">
                <a16:creationId xmlns:a16="http://schemas.microsoft.com/office/drawing/2014/main" id="{D8775150-45E8-4D7B-9D04-D5BBA0AF0CCA}"/>
              </a:ext>
            </a:extLst>
          </p:cNvPr>
          <p:cNvSpPr>
            <a:spLocks noGrp="1"/>
          </p:cNvSpPr>
          <p:nvPr/>
        </p:nvSpPr>
        <p:spPr>
          <a:xfrm>
            <a:off x="6437376"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3 · Validate</a:t>
            </a:r>
            <a:endParaRPr sz="1050" b="0" i="0" u="none" kern="1200" cap="none" spc="0" baseline="0">
              <a:ln>
                <a:noFill/>
              </a:ln>
              <a:solidFill>
                <a:prstClr val="black"/>
              </a:solidFill>
              <a:latin typeface="Figtree"/>
              <a:ea typeface="Figtree"/>
              <a:cs typeface="Figtree"/>
            </a:endParaRPr>
          </a:p>
        </p:txBody>
      </p:sp>
      <p:sp>
        <p:nvSpPr>
          <p:cNvPr id="18" name="Text 16">
            <a:extLst>
              <a:ext uri="{FF2B5EF4-FFF2-40B4-BE49-F238E27FC236}">
                <a16:creationId xmlns:a16="http://schemas.microsoft.com/office/drawing/2014/main" id="{FC084851-EDB7-4959-888A-3288A3EA44D0}"/>
              </a:ext>
            </a:extLst>
          </p:cNvPr>
          <p:cNvSpPr>
            <a:spLocks noGrp="1"/>
          </p:cNvSpPr>
          <p:nvPr/>
        </p:nvSpPr>
        <p:spPr>
          <a:xfrm>
            <a:off x="6437376" y="4187952"/>
            <a:ext cx="2103120" cy="502920"/>
          </a:xfrm>
          <a:prstGeom prst="rect">
            <a:avLst/>
          </a:prstGeom>
          <a:noFill/>
        </p:spPr>
        <p:txBody>
          <a:bodyPr wrap="square" lIns="0" tIns="0" rIns="0" bIns="0" anchor="ctr">
            <a:no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The EDH validates the token and may share data only while it remains valid.</a:t>
            </a:r>
            <a:endParaRPr sz="1000" b="0" i="0" u="none" kern="1200" cap="none" spc="0" baseline="0">
              <a:ln>
                <a:noFill/>
              </a:ln>
              <a:solidFill>
                <a:prstClr val="black"/>
              </a:solidFill>
              <a:latin typeface="Figtree"/>
              <a:ea typeface="Figtree"/>
              <a:cs typeface="Figtree"/>
            </a:endParaRPr>
          </a:p>
        </p:txBody>
      </p:sp>
      <p:sp>
        <p:nvSpPr>
          <p:cNvPr id="19" name="Shape 17">
            <a:extLst>
              <a:ext uri="{FF2B5EF4-FFF2-40B4-BE49-F238E27FC236}">
                <a16:creationId xmlns:a16="http://schemas.microsoft.com/office/drawing/2014/main" id="{EB5A3A96-0917-48ED-AF0E-503AF1497C73}"/>
              </a:ext>
            </a:extLst>
          </p:cNvPr>
          <p:cNvSpPr>
            <a:spLocks noGrp="1"/>
          </p:cNvSpPr>
          <p:nvPr/>
        </p:nvSpPr>
        <p:spPr>
          <a:xfrm>
            <a:off x="9034272" y="3675888"/>
            <a:ext cx="2450592" cy="1298448"/>
          </a:xfrm>
          <a:prstGeom prst="roundRect">
            <a:avLst>
              <a:gd name="adj" fmla="val 5634"/>
            </a:avLst>
          </a:prstGeom>
          <a:solidFill>
            <a:srgbClr val="FFEEC4"/>
          </a:solidFill>
          <a:ln w="7620">
            <a:solidFill>
              <a:srgbClr val="D9DDE8"/>
            </a:solidFill>
            <a:prstDash val="solid"/>
          </a:ln>
        </p:spPr>
        <p:txBody>
          <a:bodyPr/>
          <a:lstStyle/>
          <a:p>
            <a:endParaRPr sz="2400"/>
          </a:p>
        </p:txBody>
      </p:sp>
      <p:sp>
        <p:nvSpPr>
          <p:cNvPr id="20" name="Text 18">
            <a:extLst>
              <a:ext uri="{FF2B5EF4-FFF2-40B4-BE49-F238E27FC236}">
                <a16:creationId xmlns:a16="http://schemas.microsoft.com/office/drawing/2014/main" id="{F17AF5D9-190B-462B-BBC7-7936064E79E9}"/>
              </a:ext>
            </a:extLst>
          </p:cNvPr>
          <p:cNvSpPr>
            <a:spLocks noGrp="1"/>
          </p:cNvSpPr>
          <p:nvPr/>
        </p:nvSpPr>
        <p:spPr>
          <a:xfrm>
            <a:off x="9198864"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4 · Expire</a:t>
            </a:r>
            <a:endParaRPr sz="1050" b="0" i="0" u="none" kern="1200" cap="none" spc="0" baseline="0">
              <a:ln>
                <a:noFill/>
              </a:ln>
              <a:solidFill>
                <a:prstClr val="black"/>
              </a:solidFill>
              <a:latin typeface="Figtree"/>
              <a:ea typeface="Figtree"/>
              <a:cs typeface="Figtree"/>
            </a:endParaRPr>
          </a:p>
        </p:txBody>
      </p:sp>
      <p:sp>
        <p:nvSpPr>
          <p:cNvPr id="21" name="Text 19">
            <a:extLst>
              <a:ext uri="{FF2B5EF4-FFF2-40B4-BE49-F238E27FC236}">
                <a16:creationId xmlns:a16="http://schemas.microsoft.com/office/drawing/2014/main" id="{EEAAB6DF-E82B-43D2-91F2-9DACB61C9C0B}"/>
              </a:ext>
            </a:extLst>
          </p:cNvPr>
          <p:cNvSpPr>
            <a:spLocks noGrp="1"/>
          </p:cNvSpPr>
          <p:nvPr/>
        </p:nvSpPr>
        <p:spPr>
          <a:xfrm>
            <a:off x="9198864" y="4187952"/>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After 30 minutes, the ATP must obtain a new token if the permission is still active.</a:t>
            </a:r>
            <a:endParaRPr sz="1000" b="0" i="0" u="none" kern="1200" cap="none" spc="0" baseline="0">
              <a:ln>
                <a:noFill/>
              </a:ln>
              <a:solidFill>
                <a:prstClr val="black"/>
              </a:solidFill>
              <a:latin typeface="Figtree"/>
              <a:ea typeface="Figtree"/>
              <a:cs typeface="Figtree"/>
            </a:endParaRPr>
          </a:p>
        </p:txBody>
      </p:sp>
      <p:sp>
        <p:nvSpPr>
          <p:cNvPr id="22" name="Shape 20">
            <a:extLst>
              <a:ext uri="{FF2B5EF4-FFF2-40B4-BE49-F238E27FC236}">
                <a16:creationId xmlns:a16="http://schemas.microsoft.com/office/drawing/2014/main" id="{791B4F70-CFA4-412C-B36B-0CA2F24F12E8}"/>
              </a:ext>
            </a:extLst>
          </p:cNvPr>
          <p:cNvSpPr>
            <a:spLocks noGrp="1"/>
          </p:cNvSpPr>
          <p:nvPr/>
        </p:nvSpPr>
        <p:spPr>
          <a:xfrm>
            <a:off x="1325880" y="5504688"/>
            <a:ext cx="9555480" cy="466344"/>
          </a:xfrm>
          <a:prstGeom prst="roundRect">
            <a:avLst>
              <a:gd name="adj" fmla="val 15686"/>
            </a:avLst>
          </a:prstGeom>
          <a:solidFill>
            <a:srgbClr val="FFFFFF"/>
          </a:solidFill>
          <a:ln w="7620">
            <a:solidFill>
              <a:srgbClr val="D9DDE8"/>
            </a:solidFill>
            <a:prstDash val="solid"/>
          </a:ln>
        </p:spPr>
        <p:txBody>
          <a:bodyPr/>
          <a:lstStyle/>
          <a:p>
            <a:endParaRPr/>
          </a:p>
        </p:txBody>
      </p:sp>
      <p:sp>
        <p:nvSpPr>
          <p:cNvPr id="23" name="Text 21">
            <a:extLst>
              <a:ext uri="{FF2B5EF4-FFF2-40B4-BE49-F238E27FC236}">
                <a16:creationId xmlns:a16="http://schemas.microsoft.com/office/drawing/2014/main" id="{B9D6E897-EC2C-46CE-8EB8-1AFA62F1F364}"/>
              </a:ext>
            </a:extLst>
          </p:cNvPr>
          <p:cNvSpPr>
            <a:spLocks noGrp="1"/>
          </p:cNvSpPr>
          <p:nvPr/>
        </p:nvSpPr>
        <p:spPr>
          <a:xfrm>
            <a:off x="1600200" y="5641848"/>
            <a:ext cx="9025128" cy="164592"/>
          </a:xfrm>
          <a:prstGeom prst="rect">
            <a:avLst/>
          </a:prstGeom>
          <a:noFill/>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pPr>
            <a:r>
              <a:rPr sz="1050" b="1">
                <a:solidFill>
                  <a:srgbClr val="021E5E"/>
                </a:solidFill>
                <a:latin typeface="Figtree"/>
                <a:ea typeface="Figtree"/>
                <a:cs typeface="Figtree"/>
              </a:rPr>
              <a:t>The token lifetime controls the access window; it does not require scheduled data to become available within 30 minutes.</a:t>
            </a:r>
          </a:p>
        </p:txBody>
      </p:sp>
    </p:spTree>
    <p:extLst>
      <p:ext uri="{BB962C8B-B14F-4D97-AF65-F5344CB8AC3E}">
        <p14:creationId xmlns:p14="http://schemas.microsoft.com/office/powerpoint/2010/main" val="992046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a:extLst>
              <a:ext uri="{FF2B5EF4-FFF2-40B4-BE49-F238E27FC236}">
                <a16:creationId xmlns:a16="http://schemas.microsoft.com/office/drawing/2014/main" id="{85030456-5D40-4749-9EEA-33E8406B3594}"/>
              </a:ext>
            </a:extLst>
          </p:cNvPr>
          <p:cNvSpPr>
            <a:spLocks noGrp="1"/>
          </p:cNvSpPr>
          <p:nvPr/>
        </p:nvSpPr>
        <p:spPr>
          <a:xfrm>
            <a:off x="502920" y="256032"/>
            <a:ext cx="4389120" cy="228600"/>
          </a:xfrm>
          <a:prstGeom prst="rect">
            <a:avLst/>
          </a:prstGeom>
          <a:noFill/>
        </p:spPr>
        <p:txBody>
          <a:bodyPr wrap="square" lIns="0" tIns="0" rIns="0" bIns="0" anchor="ctr"/>
          <a:lstStyle/>
          <a:p>
            <a:pPr marL="0" marR="0" lvl="0" indent="0" algn="l" defTabSz="914400">
              <a:lnSpc>
                <a:spcPct val="100000"/>
              </a:lnSpc>
              <a:spcBef>
                <a:spcPts val="0"/>
              </a:spcBef>
              <a:spcAft>
                <a:spcPts val="0"/>
              </a:spcAft>
              <a:buClrTx/>
              <a:buSzTx/>
              <a:buFontTx/>
              <a:buNone/>
            </a:pPr>
            <a:r>
              <a:rPr sz="750" b="1" i="0" u="none" cap="none" spc="0">
                <a:ln>
                  <a:noFill/>
                </a:ln>
                <a:solidFill>
                  <a:srgbClr val="4D38F5"/>
                </a:solidFill>
                <a:latin typeface="Figtree"/>
                <a:ea typeface="Figtree"/>
                <a:cs typeface="Figtree"/>
              </a:rPr>
              <a:t>RECAP · TOKENS AND SHARED SIGNALS</a:t>
            </a:r>
            <a:endParaRPr sz="750" b="0" i="0" u="none" kern="1200" cap="none" spc="0" baseline="0">
              <a:ln>
                <a:noFill/>
              </a:ln>
              <a:solidFill>
                <a:prstClr val="black"/>
              </a:solidFill>
              <a:latin typeface="Figtree"/>
              <a:ea typeface="Figtree"/>
              <a:cs typeface="Figtree"/>
            </a:endParaRPr>
          </a:p>
        </p:txBody>
      </p:sp>
      <p:sp>
        <p:nvSpPr>
          <p:cNvPr id="5" name="Text 3">
            <a:extLst>
              <a:ext uri="{FF2B5EF4-FFF2-40B4-BE49-F238E27FC236}">
                <a16:creationId xmlns:a16="http://schemas.microsoft.com/office/drawing/2014/main" id="{4DABB82D-A3DB-4988-A649-F020CF5017C4}"/>
              </a:ext>
            </a:extLst>
          </p:cNvPr>
          <p:cNvSpPr>
            <a:spLocks noGrp="1"/>
          </p:cNvSpPr>
          <p:nvPr/>
        </p:nvSpPr>
        <p:spPr>
          <a:xfrm>
            <a:off x="502920" y="640080"/>
            <a:ext cx="960120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2500" b="1" i="0" u="none" cap="none" spc="0">
                <a:ln>
                  <a:noFill/>
                </a:ln>
                <a:solidFill>
                  <a:srgbClr val="021E5E"/>
                </a:solidFill>
                <a:latin typeface="Figtree"/>
                <a:ea typeface="Figtree"/>
                <a:cs typeface="Figtree"/>
              </a:rPr>
              <a:t>Scheduled data needs </a:t>
            </a:r>
            <a:r>
              <a:rPr lang="en-US" sz="2500" b="1" i="0" u="none" cap="none" spc="0">
                <a:ln>
                  <a:noFill/>
                </a:ln>
                <a:solidFill>
                  <a:srgbClr val="021E5E"/>
                </a:solidFill>
                <a:latin typeface="Figtree"/>
                <a:ea typeface="Figtree"/>
                <a:cs typeface="Figtree"/>
              </a:rPr>
              <a:t>access </a:t>
            </a:r>
            <a:r>
              <a:rPr sz="2500" b="1" i="0" u="none" cap="none" spc="0">
                <a:ln>
                  <a:noFill/>
                </a:ln>
                <a:solidFill>
                  <a:srgbClr val="021E5E"/>
                </a:solidFill>
                <a:latin typeface="Figtree"/>
                <a:ea typeface="Figtree"/>
                <a:cs typeface="Figtree"/>
              </a:rPr>
              <a:t>tokens and Shared Signals</a:t>
            </a:r>
            <a:endParaRPr sz="2500" b="0" i="0" u="none" kern="1200" cap="none" spc="0" baseline="0">
              <a:ln>
                <a:noFill/>
              </a:ln>
              <a:solidFill>
                <a:prstClr val="black"/>
              </a:solidFill>
              <a:latin typeface="Figtree"/>
              <a:ea typeface="Figtree"/>
              <a:cs typeface="Figtree"/>
            </a:endParaRPr>
          </a:p>
        </p:txBody>
      </p:sp>
      <p:sp>
        <p:nvSpPr>
          <p:cNvPr id="6" name="Text 4">
            <a:extLst>
              <a:ext uri="{FF2B5EF4-FFF2-40B4-BE49-F238E27FC236}">
                <a16:creationId xmlns:a16="http://schemas.microsoft.com/office/drawing/2014/main" id="{3B8FE5A9-E04C-4D4A-9AE5-2784060C98EB}"/>
              </a:ext>
            </a:extLst>
          </p:cNvPr>
          <p:cNvSpPr>
            <a:spLocks noGrp="1"/>
          </p:cNvSpPr>
          <p:nvPr/>
        </p:nvSpPr>
        <p:spPr>
          <a:xfrm>
            <a:off x="512064" y="1143000"/>
            <a:ext cx="9784080" cy="320040"/>
          </a:xfrm>
          <a:prstGeom prst="rect">
            <a:avLst/>
          </a:prstGeom>
          <a:noFill/>
        </p:spPr>
        <p:txBody>
          <a:bodyPr wrap="square" lIns="0" tIns="0" rIns="0" bIns="0" anchor="ctr"/>
          <a:lstStyle/>
          <a:p>
            <a:pPr marL="0" marR="0" lvl="0" indent="0" algn="l" defTabSz="914400">
              <a:lnSpc>
                <a:spcPct val="100000"/>
              </a:lnSpc>
              <a:spcBef>
                <a:spcPts val="0"/>
              </a:spcBef>
              <a:spcAft>
                <a:spcPts val="0"/>
              </a:spcAft>
              <a:buClrTx/>
              <a:buSzTx/>
              <a:buFontTx/>
              <a:buNone/>
            </a:pPr>
            <a:r>
              <a:rPr lang="en-US" sz="1050">
                <a:latin typeface="Figtree"/>
                <a:ea typeface="Figtree"/>
                <a:cs typeface="Figtree"/>
              </a:rPr>
              <a:t>In some use cases, d</a:t>
            </a:r>
            <a:r>
              <a:rPr lang="en-US" sz="1050" b="0" i="0" u="none" cap="none" spc="0">
                <a:ln>
                  <a:noFill/>
                </a:ln>
                <a:latin typeface="Figtree"/>
                <a:ea typeface="Figtree"/>
                <a:cs typeface="Figtree"/>
              </a:rPr>
              <a:t>ata</a:t>
            </a:r>
            <a:r>
              <a:rPr sz="1050" b="0" i="0" u="none" cap="none" spc="0">
                <a:ln>
                  <a:noFill/>
                </a:ln>
                <a:latin typeface="Figtree"/>
                <a:ea typeface="Figtree"/>
                <a:cs typeface="Figtree"/>
              </a:rPr>
              <a:t> may take up to </a:t>
            </a:r>
            <a:r>
              <a:rPr lang="en-US" sz="1050" b="0" i="0" u="none" cap="none" spc="0">
                <a:ln>
                  <a:noFill/>
                </a:ln>
                <a:latin typeface="Figtree"/>
                <a:ea typeface="Figtree"/>
                <a:cs typeface="Figtree"/>
              </a:rPr>
              <a:t>[</a:t>
            </a:r>
            <a:r>
              <a:rPr sz="1050" b="0" i="0" u="none" cap="none" spc="0">
                <a:ln>
                  <a:noFill/>
                </a:ln>
                <a:latin typeface="Figtree"/>
                <a:ea typeface="Figtree"/>
                <a:cs typeface="Figtree"/>
              </a:rPr>
              <a:t>24 hours</a:t>
            </a:r>
            <a:r>
              <a:rPr lang="en-US" sz="1050" b="0" i="0" u="none" cap="none" spc="0">
                <a:ln>
                  <a:noFill/>
                </a:ln>
                <a:latin typeface="Figtree"/>
                <a:ea typeface="Figtree"/>
                <a:cs typeface="Figtree"/>
              </a:rPr>
              <a:t>]</a:t>
            </a:r>
            <a:r>
              <a:rPr sz="1050" b="0" i="0" u="none" cap="none" spc="0">
                <a:ln>
                  <a:noFill/>
                </a:ln>
                <a:latin typeface="Figtree"/>
                <a:ea typeface="Figtree"/>
                <a:cs typeface="Figtree"/>
              </a:rPr>
              <a:t> to become available, so the initial token may expire before </a:t>
            </a:r>
            <a:r>
              <a:rPr lang="en-US" sz="1050" b="0" i="0" u="none" cap="none" spc="0">
                <a:ln>
                  <a:noFill/>
                </a:ln>
                <a:latin typeface="Figtree"/>
                <a:ea typeface="Figtree"/>
                <a:cs typeface="Figtree"/>
              </a:rPr>
              <a:t>data is provided</a:t>
            </a:r>
            <a:r>
              <a:rPr sz="1050" b="0" i="0" u="none" cap="none" spc="0">
                <a:ln>
                  <a:noFill/>
                </a:ln>
                <a:latin typeface="Figtree"/>
                <a:ea typeface="Figtree"/>
                <a:cs typeface="Figtree"/>
              </a:rPr>
              <a:t>.</a:t>
            </a:r>
            <a:endParaRPr sz="1050" b="0" i="0" u="none" kern="1200" cap="none" spc="0" baseline="0">
              <a:ln>
                <a:noFill/>
              </a:ln>
              <a:latin typeface="Figtree"/>
              <a:ea typeface="Figtree"/>
              <a:cs typeface="Figtree"/>
            </a:endParaRPr>
          </a:p>
        </p:txBody>
      </p:sp>
      <p:sp>
        <p:nvSpPr>
          <p:cNvPr id="7" name="Shape 5">
            <a:extLst>
              <a:ext uri="{FF2B5EF4-FFF2-40B4-BE49-F238E27FC236}">
                <a16:creationId xmlns:a16="http://schemas.microsoft.com/office/drawing/2014/main" id="{1137E55E-A58D-46DF-87EE-BCA32092F1E5}"/>
              </a:ext>
            </a:extLst>
          </p:cNvPr>
          <p:cNvSpPr>
            <a:spLocks noGrp="1"/>
          </p:cNvSpPr>
          <p:nvPr/>
        </p:nvSpPr>
        <p:spPr>
          <a:xfrm>
            <a:off x="749808" y="1664208"/>
            <a:ext cx="10835640" cy="1335024"/>
          </a:xfrm>
          <a:prstGeom prst="roundRect">
            <a:avLst>
              <a:gd name="adj" fmla="val 5479"/>
            </a:avLst>
          </a:prstGeom>
          <a:solidFill>
            <a:srgbClr val="021E5E"/>
          </a:solidFill>
          <a:ln w="7620">
            <a:solidFill>
              <a:srgbClr val="021E5E"/>
            </a:solidFill>
            <a:prstDash val="solid"/>
          </a:ln>
        </p:spPr>
        <p:txBody>
          <a:bodyPr/>
          <a:lstStyle/>
          <a:p>
            <a:endParaRPr/>
          </a:p>
        </p:txBody>
      </p:sp>
      <p:sp>
        <p:nvSpPr>
          <p:cNvPr id="8" name="Text 6">
            <a:extLst>
              <a:ext uri="{FF2B5EF4-FFF2-40B4-BE49-F238E27FC236}">
                <a16:creationId xmlns:a16="http://schemas.microsoft.com/office/drawing/2014/main" id="{DEE2B7EB-1A8F-44BD-A325-BFD255CFB386}"/>
              </a:ext>
            </a:extLst>
          </p:cNvPr>
          <p:cNvSpPr>
            <a:spLocks noGrp="1"/>
          </p:cNvSpPr>
          <p:nvPr/>
        </p:nvSpPr>
        <p:spPr>
          <a:xfrm>
            <a:off x="1097280" y="1901952"/>
            <a:ext cx="10104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900" b="1" i="0" u="none" cap="none" spc="0">
                <a:ln>
                  <a:noFill/>
                </a:ln>
                <a:solidFill>
                  <a:srgbClr val="FFFFFF"/>
                </a:solidFill>
                <a:latin typeface="Figtree"/>
                <a:ea typeface="Figtree"/>
                <a:cs typeface="Figtree"/>
              </a:rPr>
              <a:t>Tokens authorise access; Shared Signals stop stale schedules.</a:t>
            </a:r>
            <a:endParaRPr sz="1900" b="0" i="0" u="none" kern="1200" cap="none" spc="0" baseline="0">
              <a:ln>
                <a:noFill/>
              </a:ln>
              <a:solidFill>
                <a:prstClr val="black"/>
              </a:solidFill>
              <a:latin typeface="Figtree"/>
              <a:ea typeface="Figtree"/>
              <a:cs typeface="Figtree"/>
            </a:endParaRPr>
          </a:p>
        </p:txBody>
      </p:sp>
      <p:sp>
        <p:nvSpPr>
          <p:cNvPr id="9" name="Text 7">
            <a:extLst>
              <a:ext uri="{FF2B5EF4-FFF2-40B4-BE49-F238E27FC236}">
                <a16:creationId xmlns:a16="http://schemas.microsoft.com/office/drawing/2014/main" id="{1C0B19BB-3F73-48A1-8B13-D72F3D4C0BAE}"/>
              </a:ext>
            </a:extLst>
          </p:cNvPr>
          <p:cNvSpPr>
            <a:spLocks noGrp="1"/>
          </p:cNvSpPr>
          <p:nvPr/>
        </p:nvSpPr>
        <p:spPr>
          <a:xfrm>
            <a:off x="1115568" y="2542032"/>
            <a:ext cx="9857232" cy="22860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0" i="0" u="none" cap="none" spc="0">
                <a:ln>
                  <a:noFill/>
                </a:ln>
                <a:solidFill>
                  <a:srgbClr val="CDD7FF"/>
                </a:solidFill>
                <a:latin typeface="Figtree"/>
                <a:ea typeface="Figtree"/>
                <a:cs typeface="Figtree"/>
              </a:rPr>
              <a:t>SSF notifies subscribed ATPs and EDHs when a permission record changes.</a:t>
            </a:r>
            <a:endParaRPr sz="1050" b="0" i="0" u="none" kern="1200" cap="none" spc="0" baseline="0">
              <a:ln>
                <a:noFill/>
              </a:ln>
              <a:solidFill>
                <a:prstClr val="black"/>
              </a:solidFill>
              <a:latin typeface="Figtree"/>
              <a:ea typeface="Figtree"/>
              <a:cs typeface="Figtree"/>
            </a:endParaRPr>
          </a:p>
        </p:txBody>
      </p:sp>
      <p:sp>
        <p:nvSpPr>
          <p:cNvPr id="10" name="Shape 8">
            <a:extLst>
              <a:ext uri="{FF2B5EF4-FFF2-40B4-BE49-F238E27FC236}">
                <a16:creationId xmlns:a16="http://schemas.microsoft.com/office/drawing/2014/main" id="{281E60AA-E008-4CED-9A11-6A0EFB77BBFC}"/>
              </a:ext>
            </a:extLst>
          </p:cNvPr>
          <p:cNvSpPr>
            <a:spLocks noGrp="1"/>
          </p:cNvSpPr>
          <p:nvPr/>
        </p:nvSpPr>
        <p:spPr>
          <a:xfrm>
            <a:off x="1802561" y="3253871"/>
            <a:ext cx="2450592" cy="1298448"/>
          </a:xfrm>
          <a:prstGeom prst="roundRect">
            <a:avLst>
              <a:gd name="adj" fmla="val 5634"/>
            </a:avLst>
          </a:prstGeom>
          <a:solidFill>
            <a:srgbClr val="EAF0FF"/>
          </a:solidFill>
          <a:ln w="7620">
            <a:solidFill>
              <a:srgbClr val="D9DDE8"/>
            </a:solidFill>
            <a:prstDash val="solid"/>
          </a:ln>
        </p:spPr>
        <p:txBody>
          <a:bodyPr/>
          <a:lstStyle/>
          <a:p>
            <a:endParaRPr sz="2400"/>
          </a:p>
        </p:txBody>
      </p:sp>
      <p:sp>
        <p:nvSpPr>
          <p:cNvPr id="11" name="Text 9">
            <a:extLst>
              <a:ext uri="{FF2B5EF4-FFF2-40B4-BE49-F238E27FC236}">
                <a16:creationId xmlns:a16="http://schemas.microsoft.com/office/drawing/2014/main" id="{D15C36D5-CF7F-4113-B822-93219B6D48F2}"/>
              </a:ext>
            </a:extLst>
          </p:cNvPr>
          <p:cNvSpPr>
            <a:spLocks noGrp="1"/>
          </p:cNvSpPr>
          <p:nvPr/>
        </p:nvSpPr>
        <p:spPr>
          <a:xfrm>
            <a:off x="1967153" y="3436751"/>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1 · Schedule</a:t>
            </a:r>
            <a:endParaRPr sz="1050" b="0" i="0" u="none" kern="1200" cap="none" spc="0" baseline="0">
              <a:ln>
                <a:noFill/>
              </a:ln>
              <a:solidFill>
                <a:prstClr val="black"/>
              </a:solidFill>
              <a:latin typeface="Figtree"/>
              <a:ea typeface="Figtree"/>
              <a:cs typeface="Figtree"/>
            </a:endParaRPr>
          </a:p>
        </p:txBody>
      </p:sp>
      <p:sp>
        <p:nvSpPr>
          <p:cNvPr id="12" name="Text 10">
            <a:extLst>
              <a:ext uri="{FF2B5EF4-FFF2-40B4-BE49-F238E27FC236}">
                <a16:creationId xmlns:a16="http://schemas.microsoft.com/office/drawing/2014/main" id="{5F80E0FC-6ABC-4CF0-8685-1216C2DD9727}"/>
              </a:ext>
            </a:extLst>
          </p:cNvPr>
          <p:cNvSpPr>
            <a:spLocks noGrp="1"/>
          </p:cNvSpPr>
          <p:nvPr/>
        </p:nvSpPr>
        <p:spPr>
          <a:xfrm>
            <a:off x="1967153" y="3765935"/>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A valid </a:t>
            </a:r>
            <a:r>
              <a:rPr lang="en-US" sz="1000" b="0" i="0" u="none" cap="none" spc="0">
                <a:ln>
                  <a:noFill/>
                </a:ln>
                <a:solidFill>
                  <a:srgbClr val="171717"/>
                </a:solidFill>
                <a:latin typeface="Figtree"/>
                <a:ea typeface="Figtree"/>
                <a:cs typeface="Figtree"/>
              </a:rPr>
              <a:t>access </a:t>
            </a:r>
            <a:r>
              <a:rPr sz="1000" b="0" i="0" u="none" cap="none" spc="0">
                <a:ln>
                  <a:noFill/>
                </a:ln>
                <a:solidFill>
                  <a:srgbClr val="171717"/>
                </a:solidFill>
                <a:latin typeface="Figtree"/>
                <a:ea typeface="Figtree"/>
                <a:cs typeface="Figtree"/>
              </a:rPr>
              <a:t>token establishes the scheduled request with the EDH.</a:t>
            </a:r>
            <a:endParaRPr sz="1000" b="0" i="0" u="none" kern="1200" cap="none" spc="0" baseline="0">
              <a:ln>
                <a:noFill/>
              </a:ln>
              <a:solidFill>
                <a:prstClr val="black"/>
              </a:solidFill>
              <a:latin typeface="Figtree"/>
              <a:ea typeface="Figtree"/>
              <a:cs typeface="Figtree"/>
            </a:endParaRPr>
          </a:p>
        </p:txBody>
      </p:sp>
      <p:sp>
        <p:nvSpPr>
          <p:cNvPr id="13" name="Shape 11">
            <a:extLst>
              <a:ext uri="{FF2B5EF4-FFF2-40B4-BE49-F238E27FC236}">
                <a16:creationId xmlns:a16="http://schemas.microsoft.com/office/drawing/2014/main" id="{6FC62103-03B1-47A3-A3F1-5D1590E6F7AD}"/>
              </a:ext>
            </a:extLst>
          </p:cNvPr>
          <p:cNvSpPr>
            <a:spLocks noGrp="1"/>
          </p:cNvSpPr>
          <p:nvPr/>
        </p:nvSpPr>
        <p:spPr>
          <a:xfrm>
            <a:off x="4892040" y="3253871"/>
            <a:ext cx="2450592" cy="1298448"/>
          </a:xfrm>
          <a:prstGeom prst="roundRect">
            <a:avLst>
              <a:gd name="adj" fmla="val 5634"/>
            </a:avLst>
          </a:prstGeom>
          <a:solidFill>
            <a:srgbClr val="F0EDFF"/>
          </a:solidFill>
          <a:ln w="7620">
            <a:solidFill>
              <a:srgbClr val="D9DDE8"/>
            </a:solidFill>
            <a:prstDash val="solid"/>
          </a:ln>
        </p:spPr>
        <p:txBody>
          <a:bodyPr/>
          <a:lstStyle/>
          <a:p>
            <a:endParaRPr sz="2400"/>
          </a:p>
        </p:txBody>
      </p:sp>
      <p:sp>
        <p:nvSpPr>
          <p:cNvPr id="14" name="Text 12">
            <a:extLst>
              <a:ext uri="{FF2B5EF4-FFF2-40B4-BE49-F238E27FC236}">
                <a16:creationId xmlns:a16="http://schemas.microsoft.com/office/drawing/2014/main" id="{64B0D382-1ABD-4D06-923F-D98ABA00C45B}"/>
              </a:ext>
            </a:extLst>
          </p:cNvPr>
          <p:cNvSpPr>
            <a:spLocks noGrp="1"/>
          </p:cNvSpPr>
          <p:nvPr/>
        </p:nvSpPr>
        <p:spPr>
          <a:xfrm>
            <a:off x="5056632" y="3436751"/>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2 · Prepare</a:t>
            </a:r>
            <a:endParaRPr sz="1050" b="0" i="0" u="none" kern="1200" cap="none" spc="0" baseline="0">
              <a:ln>
                <a:noFill/>
              </a:ln>
              <a:solidFill>
                <a:prstClr val="black"/>
              </a:solidFill>
              <a:latin typeface="Figtree"/>
              <a:ea typeface="Figtree"/>
              <a:cs typeface="Figtree"/>
            </a:endParaRPr>
          </a:p>
        </p:txBody>
      </p:sp>
      <p:sp>
        <p:nvSpPr>
          <p:cNvPr id="15" name="Text 13">
            <a:extLst>
              <a:ext uri="{FF2B5EF4-FFF2-40B4-BE49-F238E27FC236}">
                <a16:creationId xmlns:a16="http://schemas.microsoft.com/office/drawing/2014/main" id="{D4152BF0-E3E6-46ED-93C4-AAF4E609B8B5}"/>
              </a:ext>
            </a:extLst>
          </p:cNvPr>
          <p:cNvSpPr>
            <a:spLocks noGrp="1"/>
          </p:cNvSpPr>
          <p:nvPr/>
        </p:nvSpPr>
        <p:spPr>
          <a:xfrm>
            <a:off x="5056632" y="3765935"/>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The EDH prepares the data; availability may take up to </a:t>
            </a:r>
            <a:r>
              <a:rPr lang="en-US" sz="1000">
                <a:solidFill>
                  <a:srgbClr val="171717"/>
                </a:solidFill>
                <a:latin typeface="Figtree"/>
                <a:ea typeface="Figtree"/>
                <a:cs typeface="Figtree"/>
              </a:rPr>
              <a:t>[</a:t>
            </a:r>
            <a:r>
              <a:rPr sz="1000" b="0" i="0" u="none" cap="none" spc="0">
                <a:ln>
                  <a:noFill/>
                </a:ln>
                <a:solidFill>
                  <a:srgbClr val="171717"/>
                </a:solidFill>
                <a:latin typeface="Figtree"/>
                <a:ea typeface="Figtree"/>
                <a:cs typeface="Figtree"/>
              </a:rPr>
              <a:t>24 hours</a:t>
            </a:r>
            <a:r>
              <a:rPr lang="en-US" sz="1000" b="0" i="0" u="none" cap="none" spc="0">
                <a:ln>
                  <a:noFill/>
                </a:ln>
                <a:solidFill>
                  <a:srgbClr val="171717"/>
                </a:solidFill>
                <a:latin typeface="Figtree"/>
                <a:ea typeface="Figtree"/>
                <a:cs typeface="Figtree"/>
              </a:rPr>
              <a:t>]</a:t>
            </a:r>
            <a:r>
              <a:rPr sz="1000" b="0" i="0" u="none" cap="none" spc="0">
                <a:ln>
                  <a:noFill/>
                </a:ln>
                <a:solidFill>
                  <a:srgbClr val="171717"/>
                </a:solidFill>
                <a:latin typeface="Figtree"/>
                <a:ea typeface="Figtree"/>
                <a:cs typeface="Figtree"/>
              </a:rPr>
              <a:t>.</a:t>
            </a:r>
            <a:endParaRPr sz="1000" b="0" i="0" u="none" kern="1200" cap="none" spc="0" baseline="0">
              <a:ln>
                <a:noFill/>
              </a:ln>
              <a:solidFill>
                <a:prstClr val="black"/>
              </a:solidFill>
              <a:latin typeface="Figtree"/>
              <a:ea typeface="Figtree"/>
              <a:cs typeface="Figtree"/>
            </a:endParaRPr>
          </a:p>
        </p:txBody>
      </p:sp>
      <p:sp>
        <p:nvSpPr>
          <p:cNvPr id="16" name="Shape 14">
            <a:extLst>
              <a:ext uri="{FF2B5EF4-FFF2-40B4-BE49-F238E27FC236}">
                <a16:creationId xmlns:a16="http://schemas.microsoft.com/office/drawing/2014/main" id="{12ECD3F3-AB35-4612-BD4F-882598F6EC33}"/>
              </a:ext>
            </a:extLst>
          </p:cNvPr>
          <p:cNvSpPr>
            <a:spLocks noGrp="1"/>
          </p:cNvSpPr>
          <p:nvPr/>
        </p:nvSpPr>
        <p:spPr>
          <a:xfrm>
            <a:off x="5528674" y="4662644"/>
            <a:ext cx="4297150" cy="860332"/>
          </a:xfrm>
          <a:prstGeom prst="roundRect">
            <a:avLst>
              <a:gd name="adj" fmla="val 5634"/>
            </a:avLst>
          </a:prstGeom>
          <a:solidFill>
            <a:srgbClr val="DDF6EE"/>
          </a:solidFill>
          <a:ln w="7620">
            <a:solidFill>
              <a:srgbClr val="D9DDE8"/>
            </a:solidFill>
            <a:prstDash val="solid"/>
          </a:ln>
        </p:spPr>
        <p:txBody>
          <a:bodyPr/>
          <a:lstStyle/>
          <a:p>
            <a:endParaRPr sz="2400"/>
          </a:p>
        </p:txBody>
      </p:sp>
      <p:sp>
        <p:nvSpPr>
          <p:cNvPr id="17" name="Text 15">
            <a:extLst>
              <a:ext uri="{FF2B5EF4-FFF2-40B4-BE49-F238E27FC236}">
                <a16:creationId xmlns:a16="http://schemas.microsoft.com/office/drawing/2014/main" id="{D8775150-45E8-4D7B-9D04-D5BBA0AF0CCA}"/>
              </a:ext>
            </a:extLst>
          </p:cNvPr>
          <p:cNvSpPr>
            <a:spLocks noGrp="1"/>
          </p:cNvSpPr>
          <p:nvPr/>
        </p:nvSpPr>
        <p:spPr>
          <a:xfrm>
            <a:off x="5689953" y="4749910"/>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lang="en-US" sz="1050" b="1">
                <a:solidFill>
                  <a:srgbClr val="021E5E"/>
                </a:solidFill>
                <a:latin typeface="Figtree"/>
                <a:ea typeface="Figtree"/>
                <a:cs typeface="Figtree"/>
              </a:rPr>
              <a:t>2.5</a:t>
            </a:r>
            <a:r>
              <a:rPr sz="1050" b="1" i="0" u="none" cap="none" spc="0">
                <a:ln>
                  <a:noFill/>
                </a:ln>
                <a:solidFill>
                  <a:srgbClr val="021E5E"/>
                </a:solidFill>
                <a:latin typeface="Figtree"/>
                <a:ea typeface="Figtree"/>
                <a:cs typeface="Figtree"/>
              </a:rPr>
              <a:t> · Revoke</a:t>
            </a:r>
            <a:endParaRPr sz="1050" b="0" i="0" u="none" kern="1200" cap="none" spc="0" baseline="0">
              <a:ln>
                <a:noFill/>
              </a:ln>
              <a:solidFill>
                <a:prstClr val="black"/>
              </a:solidFill>
              <a:latin typeface="Figtree"/>
              <a:ea typeface="Figtree"/>
              <a:cs typeface="Figtree"/>
            </a:endParaRPr>
          </a:p>
        </p:txBody>
      </p:sp>
      <p:sp>
        <p:nvSpPr>
          <p:cNvPr id="18" name="Text 16">
            <a:extLst>
              <a:ext uri="{FF2B5EF4-FFF2-40B4-BE49-F238E27FC236}">
                <a16:creationId xmlns:a16="http://schemas.microsoft.com/office/drawing/2014/main" id="{FC084851-EDB7-4959-888A-3288A3EA44D0}"/>
              </a:ext>
            </a:extLst>
          </p:cNvPr>
          <p:cNvSpPr>
            <a:spLocks noGrp="1"/>
          </p:cNvSpPr>
          <p:nvPr/>
        </p:nvSpPr>
        <p:spPr>
          <a:xfrm>
            <a:off x="5689953" y="4972346"/>
            <a:ext cx="4090681" cy="502920"/>
          </a:xfrm>
          <a:prstGeom prst="rect">
            <a:avLst/>
          </a:prstGeom>
          <a:noFill/>
        </p:spPr>
        <p:txBody>
          <a:bodyPr wrap="square" lIns="0" tIns="0" rIns="0" bIns="0" anchor="ctr">
            <a:no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A revocation signal tells the EDH to cancel the schedule</a:t>
            </a:r>
            <a:r>
              <a:rPr lang="en-US" sz="1000">
                <a:solidFill>
                  <a:srgbClr val="171717"/>
                </a:solidFill>
                <a:latin typeface="Figtree"/>
                <a:ea typeface="Figtree"/>
                <a:cs typeface="Figtree"/>
              </a:rPr>
              <a:t>d sharing with the ATP and </a:t>
            </a:r>
            <a:r>
              <a:rPr lang="en-US" sz="1000" b="0" i="0" u="none" cap="none" spc="0">
                <a:ln>
                  <a:noFill/>
                </a:ln>
                <a:solidFill>
                  <a:srgbClr val="171717"/>
                </a:solidFill>
                <a:latin typeface="Figtree"/>
                <a:ea typeface="Figtree"/>
                <a:cs typeface="Figtree"/>
              </a:rPr>
              <a:t>cancel any background data request or processing</a:t>
            </a:r>
            <a:r>
              <a:rPr sz="1000" b="0" i="0" u="none" cap="none" spc="0">
                <a:ln>
                  <a:noFill/>
                </a:ln>
                <a:solidFill>
                  <a:srgbClr val="171717"/>
                </a:solidFill>
                <a:latin typeface="Figtree"/>
                <a:ea typeface="Figtree"/>
                <a:cs typeface="Figtree"/>
              </a:rPr>
              <a:t>.</a:t>
            </a:r>
            <a:endParaRPr sz="1000" b="0" i="0" u="none" kern="1200" cap="none" spc="0" baseline="0">
              <a:ln>
                <a:noFill/>
              </a:ln>
              <a:solidFill>
                <a:prstClr val="black"/>
              </a:solidFill>
              <a:latin typeface="Figtree"/>
              <a:ea typeface="Figtree"/>
              <a:cs typeface="Figtree"/>
            </a:endParaRPr>
          </a:p>
        </p:txBody>
      </p:sp>
      <p:sp>
        <p:nvSpPr>
          <p:cNvPr id="19" name="Shape 17">
            <a:extLst>
              <a:ext uri="{FF2B5EF4-FFF2-40B4-BE49-F238E27FC236}">
                <a16:creationId xmlns:a16="http://schemas.microsoft.com/office/drawing/2014/main" id="{EB5A3A96-0917-48ED-AF0E-503AF1497C73}"/>
              </a:ext>
            </a:extLst>
          </p:cNvPr>
          <p:cNvSpPr>
            <a:spLocks noGrp="1"/>
          </p:cNvSpPr>
          <p:nvPr/>
        </p:nvSpPr>
        <p:spPr>
          <a:xfrm>
            <a:off x="7981519" y="3253871"/>
            <a:ext cx="2450592" cy="1298448"/>
          </a:xfrm>
          <a:prstGeom prst="roundRect">
            <a:avLst>
              <a:gd name="adj" fmla="val 5634"/>
            </a:avLst>
          </a:prstGeom>
          <a:solidFill>
            <a:srgbClr val="FFEEC4"/>
          </a:solidFill>
          <a:ln w="7620">
            <a:solidFill>
              <a:srgbClr val="D9DDE8"/>
            </a:solidFill>
            <a:prstDash val="solid"/>
          </a:ln>
        </p:spPr>
        <p:txBody>
          <a:bodyPr/>
          <a:lstStyle/>
          <a:p>
            <a:endParaRPr sz="2400"/>
          </a:p>
        </p:txBody>
      </p:sp>
      <p:sp>
        <p:nvSpPr>
          <p:cNvPr id="20" name="Text 18">
            <a:extLst>
              <a:ext uri="{FF2B5EF4-FFF2-40B4-BE49-F238E27FC236}">
                <a16:creationId xmlns:a16="http://schemas.microsoft.com/office/drawing/2014/main" id="{F17AF5D9-190B-462B-BBC7-7936064E79E9}"/>
              </a:ext>
            </a:extLst>
          </p:cNvPr>
          <p:cNvSpPr>
            <a:spLocks noGrp="1"/>
          </p:cNvSpPr>
          <p:nvPr/>
        </p:nvSpPr>
        <p:spPr>
          <a:xfrm>
            <a:off x="8146111" y="3436751"/>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lang="en-US" sz="1050" b="1">
                <a:solidFill>
                  <a:srgbClr val="021E5E"/>
                </a:solidFill>
                <a:latin typeface="Figtree"/>
                <a:ea typeface="Figtree"/>
                <a:cs typeface="Figtree"/>
              </a:rPr>
              <a:t>3</a:t>
            </a:r>
            <a:r>
              <a:rPr sz="1050" b="1" i="0" u="none" cap="none" spc="0">
                <a:ln>
                  <a:noFill/>
                </a:ln>
                <a:solidFill>
                  <a:srgbClr val="021E5E"/>
                </a:solidFill>
                <a:latin typeface="Figtree"/>
                <a:ea typeface="Figtree"/>
                <a:cs typeface="Figtree"/>
              </a:rPr>
              <a:t> · Collect</a:t>
            </a:r>
            <a:endParaRPr sz="1050" b="0" i="0" u="none" kern="1200" cap="none" spc="0" baseline="0">
              <a:ln>
                <a:noFill/>
              </a:ln>
              <a:solidFill>
                <a:prstClr val="black"/>
              </a:solidFill>
              <a:latin typeface="Figtree"/>
              <a:ea typeface="Figtree"/>
              <a:cs typeface="Figtree"/>
            </a:endParaRPr>
          </a:p>
        </p:txBody>
      </p:sp>
      <p:sp>
        <p:nvSpPr>
          <p:cNvPr id="21" name="Text 19">
            <a:extLst>
              <a:ext uri="{FF2B5EF4-FFF2-40B4-BE49-F238E27FC236}">
                <a16:creationId xmlns:a16="http://schemas.microsoft.com/office/drawing/2014/main" id="{EEAAB6DF-E82B-43D2-91F2-9DACB61C9C0B}"/>
              </a:ext>
            </a:extLst>
          </p:cNvPr>
          <p:cNvSpPr>
            <a:spLocks noGrp="1"/>
          </p:cNvSpPr>
          <p:nvPr/>
        </p:nvSpPr>
        <p:spPr>
          <a:xfrm>
            <a:off x="8146111" y="3765935"/>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The EDH notifies the ATP; the ATP uses a new </a:t>
            </a:r>
            <a:r>
              <a:rPr lang="en-US" sz="1000" b="0" i="0" u="none" cap="none" spc="0">
                <a:ln>
                  <a:noFill/>
                </a:ln>
                <a:solidFill>
                  <a:srgbClr val="171717"/>
                </a:solidFill>
                <a:latin typeface="Figtree"/>
                <a:ea typeface="Figtree"/>
                <a:cs typeface="Figtree"/>
              </a:rPr>
              <a:t>access </a:t>
            </a:r>
            <a:r>
              <a:rPr sz="1000" b="0" i="0" u="none" cap="none" spc="0">
                <a:ln>
                  <a:noFill/>
                </a:ln>
                <a:solidFill>
                  <a:srgbClr val="171717"/>
                </a:solidFill>
                <a:latin typeface="Figtree"/>
                <a:ea typeface="Figtree"/>
                <a:cs typeface="Figtree"/>
              </a:rPr>
              <a:t>token to collect the data.</a:t>
            </a:r>
            <a:endParaRPr sz="1000" b="0" i="0" u="none" kern="1200" cap="none" spc="0" baseline="0">
              <a:ln>
                <a:noFill/>
              </a:ln>
              <a:solidFill>
                <a:prstClr val="black"/>
              </a:solidFill>
              <a:latin typeface="Figtree"/>
              <a:ea typeface="Figtree"/>
              <a:cs typeface="Figtree"/>
            </a:endParaRPr>
          </a:p>
        </p:txBody>
      </p:sp>
      <p:sp>
        <p:nvSpPr>
          <p:cNvPr id="22" name="Shape 20">
            <a:extLst>
              <a:ext uri="{FF2B5EF4-FFF2-40B4-BE49-F238E27FC236}">
                <a16:creationId xmlns:a16="http://schemas.microsoft.com/office/drawing/2014/main" id="{791B4F70-CFA4-412C-B36B-0CA2F24F12E8}"/>
              </a:ext>
            </a:extLst>
          </p:cNvPr>
          <p:cNvSpPr>
            <a:spLocks noGrp="1"/>
          </p:cNvSpPr>
          <p:nvPr/>
        </p:nvSpPr>
        <p:spPr>
          <a:xfrm>
            <a:off x="1239741" y="5751576"/>
            <a:ext cx="9555480" cy="466344"/>
          </a:xfrm>
          <a:prstGeom prst="roundRect">
            <a:avLst>
              <a:gd name="adj" fmla="val 15686"/>
            </a:avLst>
          </a:prstGeom>
          <a:solidFill>
            <a:srgbClr val="FFFFFF"/>
          </a:solidFill>
          <a:ln w="7620">
            <a:solidFill>
              <a:srgbClr val="D9DDE8"/>
            </a:solidFill>
            <a:prstDash val="solid"/>
          </a:ln>
        </p:spPr>
        <p:txBody>
          <a:bodyPr/>
          <a:lstStyle/>
          <a:p>
            <a:endParaRPr/>
          </a:p>
        </p:txBody>
      </p:sp>
      <p:sp>
        <p:nvSpPr>
          <p:cNvPr id="23" name="Text 21">
            <a:extLst>
              <a:ext uri="{FF2B5EF4-FFF2-40B4-BE49-F238E27FC236}">
                <a16:creationId xmlns:a16="http://schemas.microsoft.com/office/drawing/2014/main" id="{B9D6E897-EC2C-46CE-8EB8-1AFA62F1F364}"/>
              </a:ext>
            </a:extLst>
          </p:cNvPr>
          <p:cNvSpPr>
            <a:spLocks noGrp="1"/>
          </p:cNvSpPr>
          <p:nvPr/>
        </p:nvSpPr>
        <p:spPr>
          <a:xfrm>
            <a:off x="1504917" y="5823340"/>
            <a:ext cx="9025128" cy="326995"/>
          </a:xfrm>
          <a:prstGeom prst="rect">
            <a:avLst/>
          </a:prstGeom>
          <a:noFill/>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pPr>
            <a:r>
              <a:rPr lang="en-US" sz="1050" b="1">
                <a:solidFill>
                  <a:srgbClr val="021E5E"/>
                </a:solidFill>
                <a:latin typeface="Figtree"/>
                <a:ea typeface="Figtree"/>
                <a:cs typeface="Figtree"/>
              </a:rPr>
              <a:t>This key is that data sharing is always bound to the consent, A valid access token is how CCS Users understand consent is in place for data to actually move to an ATP. The SSF supports an EDH to stop any data processing after a revocation happens.</a:t>
            </a:r>
            <a:endParaRPr sz="1050" b="1">
              <a:solidFill>
                <a:srgbClr val="021E5E"/>
              </a:solidFill>
              <a:latin typeface="Figtree"/>
              <a:ea typeface="Figtree"/>
              <a:cs typeface="Figtree"/>
            </a:endParaRPr>
          </a:p>
        </p:txBody>
      </p:sp>
    </p:spTree>
    <p:extLst>
      <p:ext uri="{BB962C8B-B14F-4D97-AF65-F5344CB8AC3E}">
        <p14:creationId xmlns:p14="http://schemas.microsoft.com/office/powerpoint/2010/main" val="1076107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EAD94-E4EF-CA74-0CC6-0057A30374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F3A8BD-9C90-0DE5-BDC4-3FE7D386E8A7}"/>
              </a:ext>
            </a:extLst>
          </p:cNvPr>
          <p:cNvSpPr txBox="1">
            <a:spLocks noGrp="1"/>
          </p:cNvSpPr>
          <p:nvPr>
            <p:ph type="title"/>
          </p:nvPr>
        </p:nvSpPr>
        <p:spPr>
          <a:xfrm>
            <a:off x="2154867" y="2026288"/>
            <a:ext cx="7882276" cy="1083161"/>
          </a:xfrm>
        </p:spPr>
        <p:txBody>
          <a:bodyPr/>
          <a:lstStyle/>
          <a:p>
            <a:r>
              <a:rPr lang="en-US" sz="5400">
                <a:latin typeface="Figtree"/>
              </a:rPr>
              <a:t>One-off Permission</a:t>
            </a:r>
            <a:endParaRPr lang="en-US" sz="5400"/>
          </a:p>
        </p:txBody>
      </p:sp>
    </p:spTree>
    <p:extLst>
      <p:ext uri="{BB962C8B-B14F-4D97-AF65-F5344CB8AC3E}">
        <p14:creationId xmlns:p14="http://schemas.microsoft.com/office/powerpoint/2010/main" val="1592495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a:extLst>
              <a:ext uri="{FF2B5EF4-FFF2-40B4-BE49-F238E27FC236}">
                <a16:creationId xmlns:a16="http://schemas.microsoft.com/office/drawing/2014/main" id="{85030456-5D40-4749-9EEA-33E8406B3594}"/>
              </a:ext>
            </a:extLst>
          </p:cNvPr>
          <p:cNvSpPr>
            <a:spLocks noGrp="1"/>
          </p:cNvSpPr>
          <p:nvPr/>
        </p:nvSpPr>
        <p:spPr>
          <a:xfrm>
            <a:off x="502920" y="256032"/>
            <a:ext cx="4389120" cy="228600"/>
          </a:xfrm>
          <a:prstGeom prst="rect">
            <a:avLst/>
          </a:prstGeom>
          <a:noFill/>
        </p:spPr>
        <p:txBody>
          <a:bodyPr wrap="square" lIns="0" tIns="0" rIns="0" bIns="0" anchor="ctr"/>
          <a:lstStyle/>
          <a:p>
            <a:pPr marL="0" marR="0" lvl="0" indent="0" algn="l" defTabSz="914400">
              <a:lnSpc>
                <a:spcPct val="100000"/>
              </a:lnSpc>
              <a:spcBef>
                <a:spcPts val="0"/>
              </a:spcBef>
              <a:spcAft>
                <a:spcPts val="0"/>
              </a:spcAft>
              <a:buClrTx/>
              <a:buSzTx/>
              <a:buFontTx/>
              <a:buNone/>
            </a:pPr>
            <a:r>
              <a:rPr sz="750" b="1" i="0" u="none" cap="none" spc="0">
                <a:ln>
                  <a:noFill/>
                </a:ln>
                <a:solidFill>
                  <a:srgbClr val="4D38F5"/>
                </a:solidFill>
                <a:latin typeface="Figtree"/>
                <a:ea typeface="Figtree"/>
                <a:cs typeface="Figtree"/>
              </a:rPr>
              <a:t>SECTION · CONSENT DURATION</a:t>
            </a:r>
            <a:endParaRPr sz="750" b="0" i="0" u="none" kern="1200" cap="none" spc="0" baseline="0">
              <a:ln>
                <a:noFill/>
              </a:ln>
              <a:solidFill>
                <a:prstClr val="black"/>
              </a:solidFill>
              <a:latin typeface="Figtree"/>
              <a:ea typeface="Figtree"/>
              <a:cs typeface="Figtree"/>
            </a:endParaRPr>
          </a:p>
        </p:txBody>
      </p:sp>
      <p:sp>
        <p:nvSpPr>
          <p:cNvPr id="5" name="Text 3">
            <a:extLst>
              <a:ext uri="{FF2B5EF4-FFF2-40B4-BE49-F238E27FC236}">
                <a16:creationId xmlns:a16="http://schemas.microsoft.com/office/drawing/2014/main" id="{4DABB82D-A3DB-4988-A649-F020CF5017C4}"/>
              </a:ext>
            </a:extLst>
          </p:cNvPr>
          <p:cNvSpPr>
            <a:spLocks noGrp="1"/>
          </p:cNvSpPr>
          <p:nvPr/>
        </p:nvSpPr>
        <p:spPr>
          <a:xfrm>
            <a:off x="502920" y="640080"/>
            <a:ext cx="960120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2500" b="1" i="0" u="none" cap="none" spc="0">
                <a:ln>
                  <a:noFill/>
                </a:ln>
                <a:solidFill>
                  <a:srgbClr val="021E5E"/>
                </a:solidFill>
                <a:latin typeface="Figtree"/>
                <a:ea typeface="Figtree"/>
                <a:cs typeface="Figtree"/>
              </a:rPr>
              <a:t>One-off </a:t>
            </a:r>
            <a:r>
              <a:rPr lang="en-GB" sz="2500" b="1" i="0" u="none" cap="none" spc="0">
                <a:ln>
                  <a:noFill/>
                </a:ln>
                <a:solidFill>
                  <a:srgbClr val="021E5E"/>
                </a:solidFill>
                <a:latin typeface="Figtree"/>
                <a:ea typeface="Figtree"/>
                <a:cs typeface="Figtree"/>
              </a:rPr>
              <a:t>permission</a:t>
            </a:r>
            <a:r>
              <a:rPr sz="2500" b="1" i="0" u="none" cap="none" spc="0">
                <a:ln>
                  <a:noFill/>
                </a:ln>
                <a:solidFill>
                  <a:srgbClr val="021E5E"/>
                </a:solidFill>
                <a:latin typeface="Figtree"/>
                <a:ea typeface="Figtree"/>
                <a:cs typeface="Figtree"/>
              </a:rPr>
              <a:t> permits a single data retrieval</a:t>
            </a:r>
            <a:endParaRPr sz="2500" b="0" i="0" u="none" kern="1200" cap="none" spc="0" baseline="0">
              <a:ln>
                <a:noFill/>
              </a:ln>
              <a:solidFill>
                <a:prstClr val="black"/>
              </a:solidFill>
              <a:latin typeface="Figtree"/>
              <a:ea typeface="Figtree"/>
              <a:cs typeface="Figtree"/>
            </a:endParaRPr>
          </a:p>
        </p:txBody>
      </p:sp>
      <p:sp>
        <p:nvSpPr>
          <p:cNvPr id="6" name="Text 4">
            <a:extLst>
              <a:ext uri="{FF2B5EF4-FFF2-40B4-BE49-F238E27FC236}">
                <a16:creationId xmlns:a16="http://schemas.microsoft.com/office/drawing/2014/main" id="{3B8FE5A9-E04C-4D4A-9AE5-2784060C98EB}"/>
              </a:ext>
            </a:extLst>
          </p:cNvPr>
          <p:cNvSpPr>
            <a:spLocks noGrp="1"/>
          </p:cNvSpPr>
          <p:nvPr/>
        </p:nvSpPr>
        <p:spPr>
          <a:xfrm>
            <a:off x="512064" y="1143000"/>
            <a:ext cx="9784080" cy="320040"/>
          </a:xfrm>
          <a:prstGeom prst="rect">
            <a:avLst/>
          </a:prstGeom>
          <a:noFill/>
        </p:spPr>
        <p:txBody>
          <a:bodyPr wrap="square" lIns="0" tIns="0" rIns="0" bIns="0" anchor="ctr"/>
          <a:lstStyle/>
          <a:p>
            <a:pPr marL="0" marR="0" lvl="0" indent="0" algn="l" defTabSz="914400">
              <a:lnSpc>
                <a:spcPct val="100000"/>
              </a:lnSpc>
              <a:spcBef>
                <a:spcPts val="0"/>
              </a:spcBef>
              <a:spcAft>
                <a:spcPts val="0"/>
              </a:spcAft>
              <a:buClrTx/>
              <a:buSzTx/>
              <a:buFontTx/>
              <a:buNone/>
            </a:pPr>
            <a:r>
              <a:rPr lang="en-US" sz="1050" b="0" i="0" u="none" cap="none" spc="0">
                <a:ln>
                  <a:noFill/>
                </a:ln>
                <a:latin typeface="Figtree"/>
                <a:ea typeface="Figtree"/>
                <a:cs typeface="Figtree"/>
              </a:rPr>
              <a:t>The CCS supports long term </a:t>
            </a:r>
            <a:r>
              <a:rPr lang="en-US" sz="1050">
                <a:latin typeface="Figtree"/>
                <a:ea typeface="Figtree"/>
                <a:cs typeface="Figtree"/>
              </a:rPr>
              <a:t>data access, up to 3 years, and supports one off access to data. </a:t>
            </a:r>
            <a:r>
              <a:rPr lang="en-US" sz="1050" b="0" i="0" u="none" cap="none" spc="0">
                <a:ln>
                  <a:noFill/>
                </a:ln>
                <a:latin typeface="Figtree"/>
                <a:ea typeface="Figtree"/>
                <a:cs typeface="Figtree"/>
              </a:rPr>
              <a:t>The ATP specifies the permission type in the schema so the scope is clear to both the consumer and the EDH.</a:t>
            </a:r>
            <a:endParaRPr sz="1050" b="0" i="0" u="none" kern="1200" cap="none" spc="0" baseline="0">
              <a:ln>
                <a:noFill/>
              </a:ln>
              <a:latin typeface="Figtree"/>
              <a:ea typeface="Figtree"/>
              <a:cs typeface="Figtree"/>
            </a:endParaRPr>
          </a:p>
        </p:txBody>
      </p:sp>
      <p:sp>
        <p:nvSpPr>
          <p:cNvPr id="7" name="Shape 5">
            <a:extLst>
              <a:ext uri="{FF2B5EF4-FFF2-40B4-BE49-F238E27FC236}">
                <a16:creationId xmlns:a16="http://schemas.microsoft.com/office/drawing/2014/main" id="{1137E55E-A58D-46DF-87EE-BCA32092F1E5}"/>
              </a:ext>
            </a:extLst>
          </p:cNvPr>
          <p:cNvSpPr>
            <a:spLocks noGrp="1"/>
          </p:cNvSpPr>
          <p:nvPr/>
        </p:nvSpPr>
        <p:spPr>
          <a:xfrm>
            <a:off x="749808" y="1664208"/>
            <a:ext cx="10835640" cy="1335024"/>
          </a:xfrm>
          <a:prstGeom prst="roundRect">
            <a:avLst>
              <a:gd name="adj" fmla="val 5479"/>
            </a:avLst>
          </a:prstGeom>
          <a:solidFill>
            <a:srgbClr val="021E5E"/>
          </a:solidFill>
          <a:ln w="7620">
            <a:solidFill>
              <a:srgbClr val="021E5E"/>
            </a:solidFill>
            <a:prstDash val="solid"/>
          </a:ln>
        </p:spPr>
        <p:txBody>
          <a:bodyPr/>
          <a:lstStyle/>
          <a:p>
            <a:endParaRPr/>
          </a:p>
        </p:txBody>
      </p:sp>
      <p:sp>
        <p:nvSpPr>
          <p:cNvPr id="8" name="Text 6">
            <a:extLst>
              <a:ext uri="{FF2B5EF4-FFF2-40B4-BE49-F238E27FC236}">
                <a16:creationId xmlns:a16="http://schemas.microsoft.com/office/drawing/2014/main" id="{DEE2B7EB-1A8F-44BD-A325-BFD255CFB386}"/>
              </a:ext>
            </a:extLst>
          </p:cNvPr>
          <p:cNvSpPr>
            <a:spLocks noGrp="1"/>
          </p:cNvSpPr>
          <p:nvPr/>
        </p:nvSpPr>
        <p:spPr>
          <a:xfrm>
            <a:off x="1097280" y="1901952"/>
            <a:ext cx="10104120" cy="502920"/>
          </a:xfrm>
          <a:prstGeom prst="rect">
            <a:avLst/>
          </a:prstGeom>
          <a:noFill/>
        </p:spPr>
        <p:txBody>
          <a:bodyPr wrap="square" lIns="0" tIns="0" rIns="0" bIns="0" anchor="ctr">
            <a:normAutofit fontScale="87791" lnSpcReduction="10000"/>
          </a:bodyPr>
          <a:lstStyle/>
          <a:p>
            <a:pPr marL="0" marR="0" lvl="0" indent="0" algn="l" defTabSz="914400">
              <a:lnSpc>
                <a:spcPct val="100000"/>
              </a:lnSpc>
              <a:spcBef>
                <a:spcPts val="0"/>
              </a:spcBef>
              <a:spcAft>
                <a:spcPts val="0"/>
              </a:spcAft>
              <a:buClrTx/>
              <a:buSzTx/>
              <a:buFontTx/>
              <a:buNone/>
            </a:pPr>
            <a:r>
              <a:rPr sz="1900" b="1" i="0" u="none" cap="none" spc="0">
                <a:ln>
                  <a:noFill/>
                </a:ln>
                <a:solidFill>
                  <a:srgbClr val="FFFFFF"/>
                </a:solidFill>
                <a:latin typeface="Figtree"/>
                <a:ea typeface="Figtree"/>
                <a:cs typeface="Figtree"/>
              </a:rPr>
              <a:t>A 25-hour </a:t>
            </a:r>
            <a:r>
              <a:rPr lang="en-GB" sz="1900" b="1" i="0" u="none" cap="none" spc="0">
                <a:ln>
                  <a:noFill/>
                </a:ln>
                <a:solidFill>
                  <a:srgbClr val="FFFFFF"/>
                </a:solidFill>
                <a:latin typeface="Figtree"/>
                <a:ea typeface="Figtree"/>
                <a:cs typeface="Figtree"/>
              </a:rPr>
              <a:t>permission </a:t>
            </a:r>
            <a:r>
              <a:rPr sz="1900" b="1" i="0" u="none" cap="none" spc="0">
                <a:ln>
                  <a:noFill/>
                </a:ln>
                <a:solidFill>
                  <a:srgbClr val="FFFFFF"/>
                </a:solidFill>
                <a:latin typeface="Figtree"/>
                <a:ea typeface="Figtree"/>
                <a:cs typeface="Figtree"/>
              </a:rPr>
              <a:t>window </a:t>
            </a:r>
            <a:r>
              <a:rPr lang="en-GB" sz="1900" b="1" i="0" u="none" cap="none" spc="0">
                <a:ln>
                  <a:noFill/>
                </a:ln>
                <a:solidFill>
                  <a:srgbClr val="FFFFFF"/>
                </a:solidFill>
                <a:latin typeface="Figtree"/>
                <a:ea typeface="Figtree"/>
                <a:cs typeface="Figtree"/>
              </a:rPr>
              <a:t>is proposed for one-off requests to support </a:t>
            </a:r>
            <a:r>
              <a:rPr sz="1900" b="1" i="0" u="none" cap="none" spc="0">
                <a:ln>
                  <a:noFill/>
                </a:ln>
                <a:solidFill>
                  <a:srgbClr val="FFFFFF"/>
                </a:solidFill>
                <a:latin typeface="Figtree"/>
                <a:ea typeface="Figtree"/>
                <a:cs typeface="Figtree"/>
              </a:rPr>
              <a:t>scheduled delivery</a:t>
            </a:r>
            <a:r>
              <a:rPr lang="en-US" sz="1900" b="1">
                <a:solidFill>
                  <a:srgbClr val="FFFFFF"/>
                </a:solidFill>
                <a:latin typeface="Figtree"/>
                <a:ea typeface="Figtree"/>
                <a:cs typeface="Figtree"/>
              </a:rPr>
              <a:t> of data. One-off permission should only be used for a single retrieval of data,</a:t>
            </a:r>
            <a:r>
              <a:rPr sz="1900" b="1" i="0" u="none" cap="none" spc="0">
                <a:ln>
                  <a:noFill/>
                </a:ln>
                <a:solidFill>
                  <a:srgbClr val="FFFFFF"/>
                </a:solidFill>
                <a:latin typeface="Figtree"/>
                <a:ea typeface="Figtree"/>
                <a:cs typeface="Figtree"/>
              </a:rPr>
              <a:t> it does not permit repeated access.</a:t>
            </a:r>
            <a:endParaRPr sz="1900" b="0" i="0" u="none" kern="1200" cap="none" spc="0" baseline="0">
              <a:ln>
                <a:noFill/>
              </a:ln>
              <a:solidFill>
                <a:prstClr val="black"/>
              </a:solidFill>
              <a:latin typeface="Figtree"/>
              <a:ea typeface="Figtree"/>
              <a:cs typeface="Figtree"/>
            </a:endParaRPr>
          </a:p>
        </p:txBody>
      </p:sp>
      <p:sp>
        <p:nvSpPr>
          <p:cNvPr id="9" name="Text 7">
            <a:extLst>
              <a:ext uri="{FF2B5EF4-FFF2-40B4-BE49-F238E27FC236}">
                <a16:creationId xmlns:a16="http://schemas.microsoft.com/office/drawing/2014/main" id="{1C0B19BB-3F73-48A1-8B13-D72F3D4C0BAE}"/>
              </a:ext>
            </a:extLst>
          </p:cNvPr>
          <p:cNvSpPr>
            <a:spLocks noGrp="1"/>
          </p:cNvSpPr>
          <p:nvPr/>
        </p:nvSpPr>
        <p:spPr>
          <a:xfrm>
            <a:off x="1115568" y="2542032"/>
            <a:ext cx="9857232" cy="22860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0" i="0" u="none" cap="none" spc="0">
                <a:ln>
                  <a:noFill/>
                </a:ln>
                <a:solidFill>
                  <a:srgbClr val="CDD7FF"/>
                </a:solidFill>
                <a:latin typeface="Figtree"/>
                <a:ea typeface="Figtree"/>
                <a:cs typeface="Figtree"/>
              </a:rPr>
              <a:t>The </a:t>
            </a:r>
            <a:r>
              <a:rPr lang="en-GB" sz="1050" b="0" i="0" u="none" cap="none" spc="0">
                <a:ln>
                  <a:noFill/>
                </a:ln>
                <a:solidFill>
                  <a:srgbClr val="CDD7FF"/>
                </a:solidFill>
                <a:latin typeface="Figtree"/>
                <a:ea typeface="Figtree"/>
                <a:cs typeface="Figtree"/>
              </a:rPr>
              <a:t>permission</a:t>
            </a:r>
            <a:r>
              <a:rPr sz="1050" b="0" i="0" u="none" cap="none" spc="0">
                <a:ln>
                  <a:noFill/>
                </a:ln>
                <a:solidFill>
                  <a:srgbClr val="CDD7FF"/>
                </a:solidFill>
                <a:latin typeface="Figtree"/>
                <a:ea typeface="Figtree"/>
                <a:cs typeface="Figtree"/>
              </a:rPr>
              <a:t> must be revoked by the ATP as soon as the requested data has been obtained.</a:t>
            </a:r>
            <a:endParaRPr sz="1050" b="0" i="0" u="none" kern="1200" cap="none" spc="0" baseline="0">
              <a:ln>
                <a:noFill/>
              </a:ln>
              <a:solidFill>
                <a:prstClr val="black"/>
              </a:solidFill>
              <a:latin typeface="Figtree"/>
              <a:ea typeface="Figtree"/>
              <a:cs typeface="Figtree"/>
            </a:endParaRPr>
          </a:p>
        </p:txBody>
      </p:sp>
      <p:sp>
        <p:nvSpPr>
          <p:cNvPr id="10" name="Shape 8">
            <a:extLst>
              <a:ext uri="{FF2B5EF4-FFF2-40B4-BE49-F238E27FC236}">
                <a16:creationId xmlns:a16="http://schemas.microsoft.com/office/drawing/2014/main" id="{281E60AA-E008-4CED-9A11-6A0EFB77BBFC}"/>
              </a:ext>
            </a:extLst>
          </p:cNvPr>
          <p:cNvSpPr>
            <a:spLocks noGrp="1"/>
          </p:cNvSpPr>
          <p:nvPr/>
        </p:nvSpPr>
        <p:spPr>
          <a:xfrm>
            <a:off x="749808" y="3675888"/>
            <a:ext cx="2450592" cy="1298448"/>
          </a:xfrm>
          <a:prstGeom prst="roundRect">
            <a:avLst>
              <a:gd name="adj" fmla="val 5634"/>
            </a:avLst>
          </a:prstGeom>
          <a:solidFill>
            <a:srgbClr val="EAF0FF"/>
          </a:solidFill>
          <a:ln w="7620">
            <a:solidFill>
              <a:srgbClr val="D9DDE8"/>
            </a:solidFill>
            <a:prstDash val="solid"/>
          </a:ln>
        </p:spPr>
        <p:txBody>
          <a:bodyPr/>
          <a:lstStyle/>
          <a:p>
            <a:endParaRPr sz="2400"/>
          </a:p>
        </p:txBody>
      </p:sp>
      <p:sp>
        <p:nvSpPr>
          <p:cNvPr id="11" name="Text 9">
            <a:extLst>
              <a:ext uri="{FF2B5EF4-FFF2-40B4-BE49-F238E27FC236}">
                <a16:creationId xmlns:a16="http://schemas.microsoft.com/office/drawing/2014/main" id="{D15C36D5-CF7F-4113-B822-93219B6D48F2}"/>
              </a:ext>
            </a:extLst>
          </p:cNvPr>
          <p:cNvSpPr>
            <a:spLocks noGrp="1"/>
          </p:cNvSpPr>
          <p:nvPr/>
        </p:nvSpPr>
        <p:spPr>
          <a:xfrm>
            <a:off x="914400"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1 · Request</a:t>
            </a:r>
            <a:endParaRPr sz="1050" b="0" i="0" u="none" kern="1200" cap="none" spc="0" baseline="0">
              <a:ln>
                <a:noFill/>
              </a:ln>
              <a:solidFill>
                <a:prstClr val="black"/>
              </a:solidFill>
              <a:latin typeface="Figtree"/>
              <a:ea typeface="Figtree"/>
              <a:cs typeface="Figtree"/>
            </a:endParaRPr>
          </a:p>
        </p:txBody>
      </p:sp>
      <p:sp>
        <p:nvSpPr>
          <p:cNvPr id="12" name="Text 10">
            <a:extLst>
              <a:ext uri="{FF2B5EF4-FFF2-40B4-BE49-F238E27FC236}">
                <a16:creationId xmlns:a16="http://schemas.microsoft.com/office/drawing/2014/main" id="{5F80E0FC-6ABC-4CF0-8685-1216C2DD9727}"/>
              </a:ext>
            </a:extLst>
          </p:cNvPr>
          <p:cNvSpPr>
            <a:spLocks noGrp="1"/>
          </p:cNvSpPr>
          <p:nvPr/>
        </p:nvSpPr>
        <p:spPr>
          <a:xfrm>
            <a:off x="914400" y="4187952"/>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The ATP selects a one-off data request in the permission schema.</a:t>
            </a:r>
            <a:endParaRPr sz="1000" b="0" i="0" u="none" kern="1200" cap="none" spc="0" baseline="0">
              <a:ln>
                <a:noFill/>
              </a:ln>
              <a:solidFill>
                <a:prstClr val="black"/>
              </a:solidFill>
              <a:latin typeface="Figtree"/>
              <a:ea typeface="Figtree"/>
              <a:cs typeface="Figtree"/>
            </a:endParaRPr>
          </a:p>
        </p:txBody>
      </p:sp>
      <p:sp>
        <p:nvSpPr>
          <p:cNvPr id="13" name="Shape 11">
            <a:extLst>
              <a:ext uri="{FF2B5EF4-FFF2-40B4-BE49-F238E27FC236}">
                <a16:creationId xmlns:a16="http://schemas.microsoft.com/office/drawing/2014/main" id="{6FC62103-03B1-47A3-A3F1-5D1590E6F7AD}"/>
              </a:ext>
            </a:extLst>
          </p:cNvPr>
          <p:cNvSpPr>
            <a:spLocks noGrp="1"/>
          </p:cNvSpPr>
          <p:nvPr/>
        </p:nvSpPr>
        <p:spPr>
          <a:xfrm>
            <a:off x="3511296" y="3675888"/>
            <a:ext cx="2450592" cy="1298448"/>
          </a:xfrm>
          <a:prstGeom prst="roundRect">
            <a:avLst>
              <a:gd name="adj" fmla="val 5634"/>
            </a:avLst>
          </a:prstGeom>
          <a:solidFill>
            <a:srgbClr val="F0EDFF"/>
          </a:solidFill>
          <a:ln w="7620">
            <a:solidFill>
              <a:srgbClr val="D9DDE8"/>
            </a:solidFill>
            <a:prstDash val="solid"/>
          </a:ln>
        </p:spPr>
        <p:txBody>
          <a:bodyPr/>
          <a:lstStyle/>
          <a:p>
            <a:endParaRPr sz="2400"/>
          </a:p>
        </p:txBody>
      </p:sp>
      <p:sp>
        <p:nvSpPr>
          <p:cNvPr id="14" name="Text 12">
            <a:extLst>
              <a:ext uri="{FF2B5EF4-FFF2-40B4-BE49-F238E27FC236}">
                <a16:creationId xmlns:a16="http://schemas.microsoft.com/office/drawing/2014/main" id="{64B0D382-1ABD-4D06-923F-D98ABA00C45B}"/>
              </a:ext>
            </a:extLst>
          </p:cNvPr>
          <p:cNvSpPr>
            <a:spLocks noGrp="1"/>
          </p:cNvSpPr>
          <p:nvPr/>
        </p:nvSpPr>
        <p:spPr>
          <a:xfrm>
            <a:off x="3675888"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2 · Set window</a:t>
            </a:r>
            <a:endParaRPr sz="1050" b="0" i="0" u="none" kern="1200" cap="none" spc="0" baseline="0">
              <a:ln>
                <a:noFill/>
              </a:ln>
              <a:solidFill>
                <a:prstClr val="black"/>
              </a:solidFill>
              <a:latin typeface="Figtree"/>
              <a:ea typeface="Figtree"/>
              <a:cs typeface="Figtree"/>
            </a:endParaRPr>
          </a:p>
        </p:txBody>
      </p:sp>
      <p:sp>
        <p:nvSpPr>
          <p:cNvPr id="15" name="Text 13">
            <a:extLst>
              <a:ext uri="{FF2B5EF4-FFF2-40B4-BE49-F238E27FC236}">
                <a16:creationId xmlns:a16="http://schemas.microsoft.com/office/drawing/2014/main" id="{D4152BF0-E3E6-46ED-93C4-AAF4E609B8B5}"/>
              </a:ext>
            </a:extLst>
          </p:cNvPr>
          <p:cNvSpPr>
            <a:spLocks noGrp="1"/>
          </p:cNvSpPr>
          <p:nvPr/>
        </p:nvSpPr>
        <p:spPr>
          <a:xfrm>
            <a:off x="3675888" y="4187952"/>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No end date and time is supplied; CCS automatically sets expiry to 25 hours.</a:t>
            </a:r>
            <a:endParaRPr sz="1000" b="0" i="0" u="none" kern="1200" cap="none" spc="0" baseline="0">
              <a:ln>
                <a:noFill/>
              </a:ln>
              <a:solidFill>
                <a:prstClr val="black"/>
              </a:solidFill>
              <a:latin typeface="Figtree"/>
              <a:ea typeface="Figtree"/>
              <a:cs typeface="Figtree"/>
            </a:endParaRPr>
          </a:p>
        </p:txBody>
      </p:sp>
      <p:sp>
        <p:nvSpPr>
          <p:cNvPr id="16" name="Shape 14">
            <a:extLst>
              <a:ext uri="{FF2B5EF4-FFF2-40B4-BE49-F238E27FC236}">
                <a16:creationId xmlns:a16="http://schemas.microsoft.com/office/drawing/2014/main" id="{12ECD3F3-AB35-4612-BD4F-882598F6EC33}"/>
              </a:ext>
            </a:extLst>
          </p:cNvPr>
          <p:cNvSpPr>
            <a:spLocks noGrp="1"/>
          </p:cNvSpPr>
          <p:nvPr/>
        </p:nvSpPr>
        <p:spPr>
          <a:xfrm>
            <a:off x="6272784" y="3675888"/>
            <a:ext cx="2450592" cy="1298448"/>
          </a:xfrm>
          <a:prstGeom prst="roundRect">
            <a:avLst>
              <a:gd name="adj" fmla="val 5634"/>
            </a:avLst>
          </a:prstGeom>
          <a:solidFill>
            <a:srgbClr val="DDF6EE"/>
          </a:solidFill>
          <a:ln w="7620">
            <a:solidFill>
              <a:srgbClr val="D9DDE8"/>
            </a:solidFill>
            <a:prstDash val="solid"/>
          </a:ln>
        </p:spPr>
        <p:txBody>
          <a:bodyPr/>
          <a:lstStyle/>
          <a:p>
            <a:endParaRPr sz="2400"/>
          </a:p>
        </p:txBody>
      </p:sp>
      <p:sp>
        <p:nvSpPr>
          <p:cNvPr id="17" name="Text 15">
            <a:extLst>
              <a:ext uri="{FF2B5EF4-FFF2-40B4-BE49-F238E27FC236}">
                <a16:creationId xmlns:a16="http://schemas.microsoft.com/office/drawing/2014/main" id="{D8775150-45E8-4D7B-9D04-D5BBA0AF0CCA}"/>
              </a:ext>
            </a:extLst>
          </p:cNvPr>
          <p:cNvSpPr>
            <a:spLocks noGrp="1"/>
          </p:cNvSpPr>
          <p:nvPr/>
        </p:nvSpPr>
        <p:spPr>
          <a:xfrm>
            <a:off x="6437376"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3 · Retrieve once</a:t>
            </a:r>
            <a:endParaRPr sz="1050" b="0" i="0" u="none" kern="1200" cap="none" spc="0" baseline="0">
              <a:ln>
                <a:noFill/>
              </a:ln>
              <a:solidFill>
                <a:prstClr val="black"/>
              </a:solidFill>
              <a:latin typeface="Figtree"/>
              <a:ea typeface="Figtree"/>
              <a:cs typeface="Figtree"/>
            </a:endParaRPr>
          </a:p>
        </p:txBody>
      </p:sp>
      <p:sp>
        <p:nvSpPr>
          <p:cNvPr id="18" name="Text 16">
            <a:extLst>
              <a:ext uri="{FF2B5EF4-FFF2-40B4-BE49-F238E27FC236}">
                <a16:creationId xmlns:a16="http://schemas.microsoft.com/office/drawing/2014/main" id="{FC084851-EDB7-4959-888A-3288A3EA44D0}"/>
              </a:ext>
            </a:extLst>
          </p:cNvPr>
          <p:cNvSpPr>
            <a:spLocks noGrp="1"/>
          </p:cNvSpPr>
          <p:nvPr/>
        </p:nvSpPr>
        <p:spPr>
          <a:xfrm>
            <a:off x="6437376" y="4187952"/>
            <a:ext cx="2103120" cy="502920"/>
          </a:xfrm>
          <a:prstGeom prst="rect">
            <a:avLst/>
          </a:prstGeom>
          <a:noFill/>
        </p:spPr>
        <p:txBody>
          <a:bodyPr wrap="square" lIns="0" tIns="0" rIns="0" bIns="0" anchor="ctr">
            <a:no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The EDH makes the data available, including where scheduled delivery takes up to </a:t>
            </a:r>
            <a:r>
              <a:rPr lang="en-US" sz="1000">
                <a:solidFill>
                  <a:srgbClr val="171717"/>
                </a:solidFill>
                <a:latin typeface="Figtree"/>
                <a:ea typeface="Figtree"/>
                <a:cs typeface="Figtree"/>
              </a:rPr>
              <a:t>24</a:t>
            </a:r>
            <a:r>
              <a:rPr sz="1000" b="0" i="0" u="none" cap="none" spc="0">
                <a:ln>
                  <a:noFill/>
                </a:ln>
                <a:solidFill>
                  <a:srgbClr val="171717"/>
                </a:solidFill>
                <a:latin typeface="Figtree"/>
                <a:ea typeface="Figtree"/>
                <a:cs typeface="Figtree"/>
              </a:rPr>
              <a:t> hours.</a:t>
            </a:r>
            <a:endParaRPr sz="1000" b="0" i="0" u="none" kern="1200" cap="none" spc="0" baseline="0">
              <a:ln>
                <a:noFill/>
              </a:ln>
              <a:solidFill>
                <a:prstClr val="black"/>
              </a:solidFill>
              <a:latin typeface="Figtree"/>
              <a:ea typeface="Figtree"/>
              <a:cs typeface="Figtree"/>
            </a:endParaRPr>
          </a:p>
        </p:txBody>
      </p:sp>
      <p:sp>
        <p:nvSpPr>
          <p:cNvPr id="19" name="Shape 17">
            <a:extLst>
              <a:ext uri="{FF2B5EF4-FFF2-40B4-BE49-F238E27FC236}">
                <a16:creationId xmlns:a16="http://schemas.microsoft.com/office/drawing/2014/main" id="{EB5A3A96-0917-48ED-AF0E-503AF1497C73}"/>
              </a:ext>
            </a:extLst>
          </p:cNvPr>
          <p:cNvSpPr>
            <a:spLocks noGrp="1"/>
          </p:cNvSpPr>
          <p:nvPr/>
        </p:nvSpPr>
        <p:spPr>
          <a:xfrm>
            <a:off x="9034272" y="3675888"/>
            <a:ext cx="2450592" cy="1298448"/>
          </a:xfrm>
          <a:prstGeom prst="roundRect">
            <a:avLst>
              <a:gd name="adj" fmla="val 5634"/>
            </a:avLst>
          </a:prstGeom>
          <a:solidFill>
            <a:srgbClr val="FFEEC4"/>
          </a:solidFill>
          <a:ln w="7620">
            <a:solidFill>
              <a:srgbClr val="D9DDE8"/>
            </a:solidFill>
            <a:prstDash val="solid"/>
          </a:ln>
        </p:spPr>
        <p:txBody>
          <a:bodyPr/>
          <a:lstStyle/>
          <a:p>
            <a:endParaRPr sz="2400"/>
          </a:p>
        </p:txBody>
      </p:sp>
      <p:sp>
        <p:nvSpPr>
          <p:cNvPr id="20" name="Text 18">
            <a:extLst>
              <a:ext uri="{FF2B5EF4-FFF2-40B4-BE49-F238E27FC236}">
                <a16:creationId xmlns:a16="http://schemas.microsoft.com/office/drawing/2014/main" id="{F17AF5D9-190B-462B-BBC7-7936064E79E9}"/>
              </a:ext>
            </a:extLst>
          </p:cNvPr>
          <p:cNvSpPr>
            <a:spLocks noGrp="1"/>
          </p:cNvSpPr>
          <p:nvPr/>
        </p:nvSpPr>
        <p:spPr>
          <a:xfrm>
            <a:off x="9198864"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4 · Revoke</a:t>
            </a:r>
            <a:endParaRPr sz="1050" b="0" i="0" u="none" kern="1200" cap="none" spc="0" baseline="0">
              <a:ln>
                <a:noFill/>
              </a:ln>
              <a:solidFill>
                <a:prstClr val="black"/>
              </a:solidFill>
              <a:latin typeface="Figtree"/>
              <a:ea typeface="Figtree"/>
              <a:cs typeface="Figtree"/>
            </a:endParaRPr>
          </a:p>
        </p:txBody>
      </p:sp>
      <p:sp>
        <p:nvSpPr>
          <p:cNvPr id="21" name="Text 19">
            <a:extLst>
              <a:ext uri="{FF2B5EF4-FFF2-40B4-BE49-F238E27FC236}">
                <a16:creationId xmlns:a16="http://schemas.microsoft.com/office/drawing/2014/main" id="{EEAAB6DF-E82B-43D2-91F2-9DACB61C9C0B}"/>
              </a:ext>
            </a:extLst>
          </p:cNvPr>
          <p:cNvSpPr>
            <a:spLocks noGrp="1"/>
          </p:cNvSpPr>
          <p:nvPr/>
        </p:nvSpPr>
        <p:spPr>
          <a:xfrm>
            <a:off x="9198864" y="4187952"/>
            <a:ext cx="2103120" cy="662344"/>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Once the data is obtained, the ATP must revoke the </a:t>
            </a:r>
            <a:r>
              <a:rPr lang="en-GB" sz="1000" b="0" i="0" u="none" cap="none" spc="0">
                <a:ln>
                  <a:noFill/>
                </a:ln>
                <a:solidFill>
                  <a:srgbClr val="171717"/>
                </a:solidFill>
                <a:latin typeface="Figtree"/>
                <a:ea typeface="Figtree"/>
                <a:cs typeface="Figtree"/>
              </a:rPr>
              <a:t>permission </a:t>
            </a:r>
            <a:r>
              <a:rPr sz="1000" b="0" i="0" u="none" cap="none" spc="0">
                <a:ln>
                  <a:noFill/>
                </a:ln>
                <a:solidFill>
                  <a:srgbClr val="171717"/>
                </a:solidFill>
                <a:latin typeface="Figtree"/>
                <a:ea typeface="Figtree"/>
                <a:cs typeface="Figtree"/>
              </a:rPr>
              <a:t>without delay.</a:t>
            </a:r>
            <a:r>
              <a:rPr lang="en-US" sz="1000" b="0" i="0" u="none" cap="none" spc="0">
                <a:ln>
                  <a:noFill/>
                </a:ln>
                <a:solidFill>
                  <a:srgbClr val="171717"/>
                </a:solidFill>
                <a:latin typeface="Figtree"/>
                <a:ea typeface="Figtree"/>
                <a:cs typeface="Figtree"/>
              </a:rPr>
              <a:t> REC obligation to enforce this behavior</a:t>
            </a:r>
            <a:endParaRPr sz="1000" b="0" i="0" u="none" kern="1200" cap="none" spc="0" baseline="0">
              <a:ln>
                <a:noFill/>
              </a:ln>
              <a:solidFill>
                <a:prstClr val="black"/>
              </a:solidFill>
              <a:latin typeface="Figtree"/>
              <a:ea typeface="Figtree"/>
              <a:cs typeface="Figtree"/>
            </a:endParaRPr>
          </a:p>
        </p:txBody>
      </p:sp>
      <p:sp>
        <p:nvSpPr>
          <p:cNvPr id="22" name="Shape 20">
            <a:extLst>
              <a:ext uri="{FF2B5EF4-FFF2-40B4-BE49-F238E27FC236}">
                <a16:creationId xmlns:a16="http://schemas.microsoft.com/office/drawing/2014/main" id="{791B4F70-CFA4-412C-B36B-0CA2F24F12E8}"/>
              </a:ext>
            </a:extLst>
          </p:cNvPr>
          <p:cNvSpPr>
            <a:spLocks noGrp="1"/>
          </p:cNvSpPr>
          <p:nvPr/>
        </p:nvSpPr>
        <p:spPr>
          <a:xfrm>
            <a:off x="1325880" y="5504688"/>
            <a:ext cx="9555480" cy="466344"/>
          </a:xfrm>
          <a:prstGeom prst="roundRect">
            <a:avLst>
              <a:gd name="adj" fmla="val 15686"/>
            </a:avLst>
          </a:prstGeom>
          <a:solidFill>
            <a:srgbClr val="FFFFFF"/>
          </a:solidFill>
          <a:ln w="7620">
            <a:solidFill>
              <a:srgbClr val="D9DDE8"/>
            </a:solidFill>
            <a:prstDash val="solid"/>
          </a:ln>
        </p:spPr>
        <p:txBody>
          <a:bodyPr/>
          <a:lstStyle/>
          <a:p>
            <a:endParaRPr/>
          </a:p>
        </p:txBody>
      </p:sp>
      <p:sp>
        <p:nvSpPr>
          <p:cNvPr id="23" name="Text 21">
            <a:extLst>
              <a:ext uri="{FF2B5EF4-FFF2-40B4-BE49-F238E27FC236}">
                <a16:creationId xmlns:a16="http://schemas.microsoft.com/office/drawing/2014/main" id="{B9D6E897-EC2C-46CE-8EB8-1AFA62F1F364}"/>
              </a:ext>
            </a:extLst>
          </p:cNvPr>
          <p:cNvSpPr>
            <a:spLocks noGrp="1"/>
          </p:cNvSpPr>
          <p:nvPr/>
        </p:nvSpPr>
        <p:spPr>
          <a:xfrm>
            <a:off x="1600200" y="5641848"/>
            <a:ext cx="9025128" cy="164592"/>
          </a:xfrm>
          <a:prstGeom prst="rect">
            <a:avLst/>
          </a:prstGeom>
          <a:noFill/>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pPr>
            <a:r>
              <a:rPr sz="1050" b="1">
                <a:solidFill>
                  <a:srgbClr val="021E5E"/>
                </a:solidFill>
                <a:latin typeface="Figtree"/>
                <a:ea typeface="Figtree"/>
                <a:cs typeface="Figtree"/>
              </a:rPr>
              <a:t>Key principle: the 25-hour duration is an operational allowance, not an entitlement to access the data more than once.</a:t>
            </a:r>
          </a:p>
        </p:txBody>
      </p:sp>
    </p:spTree>
    <p:extLst>
      <p:ext uri="{BB962C8B-B14F-4D97-AF65-F5344CB8AC3E}">
        <p14:creationId xmlns:p14="http://schemas.microsoft.com/office/powerpoint/2010/main" val="844530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6125A-80DE-96A2-DCFA-A3670F734A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8B6CE5-46B1-5A9B-C660-FD2ADD0A08C6}"/>
              </a:ext>
            </a:extLst>
          </p:cNvPr>
          <p:cNvSpPr txBox="1">
            <a:spLocks noGrp="1"/>
          </p:cNvSpPr>
          <p:nvPr>
            <p:ph type="title"/>
          </p:nvPr>
        </p:nvSpPr>
        <p:spPr>
          <a:xfrm>
            <a:off x="2154867" y="2026288"/>
            <a:ext cx="7882276" cy="1083161"/>
          </a:xfrm>
        </p:spPr>
        <p:txBody>
          <a:bodyPr/>
          <a:lstStyle/>
          <a:p>
            <a:r>
              <a:rPr lang="en-US" sz="5400">
                <a:latin typeface="Figtree"/>
              </a:rPr>
              <a:t>Controlled Lists</a:t>
            </a:r>
            <a:endParaRPr lang="en-US" sz="5400"/>
          </a:p>
        </p:txBody>
      </p:sp>
    </p:spTree>
    <p:extLst>
      <p:ext uri="{BB962C8B-B14F-4D97-AF65-F5344CB8AC3E}">
        <p14:creationId xmlns:p14="http://schemas.microsoft.com/office/powerpoint/2010/main" val="2952913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hape 41">
            <a:extLst>
              <a:ext uri="{FF2B5EF4-FFF2-40B4-BE49-F238E27FC236}">
                <a16:creationId xmlns:a16="http://schemas.microsoft.com/office/drawing/2014/main" id="{6D95740A-4000-62F0-1C44-00FCD1C4CABA}"/>
              </a:ext>
            </a:extLst>
          </p:cNvPr>
          <p:cNvSpPr>
            <a:spLocks noGrp="1"/>
          </p:cNvSpPr>
          <p:nvPr/>
        </p:nvSpPr>
        <p:spPr>
          <a:xfrm>
            <a:off x="480713" y="4187953"/>
            <a:ext cx="10882231" cy="2199350"/>
          </a:xfrm>
          <a:prstGeom prst="roundRect">
            <a:avLst>
              <a:gd name="adj" fmla="val 14815"/>
            </a:avLst>
          </a:prstGeom>
          <a:solidFill>
            <a:srgbClr val="FFFFFF"/>
          </a:solidFill>
          <a:ln w="28575">
            <a:solidFill>
              <a:srgbClr val="4D38F5"/>
            </a:solidFill>
            <a:prstDash val="solid"/>
          </a:ln>
        </p:spPr>
        <p:txBody>
          <a:bodyPr/>
          <a:lstStyle/>
          <a:p>
            <a:endParaRPr lang="en-GB" noProof="0"/>
          </a:p>
        </p:txBody>
      </p:sp>
      <p:sp>
        <p:nvSpPr>
          <p:cNvPr id="3" name="Text 0">
            <a:extLst>
              <a:ext uri="{FF2B5EF4-FFF2-40B4-BE49-F238E27FC236}">
                <a16:creationId xmlns:a16="http://schemas.microsoft.com/office/drawing/2014/main" id="{1BC8EDAD-C16C-4BEC-A02A-7E2EB64A5DA7}"/>
              </a:ext>
            </a:extLst>
          </p:cNvPr>
          <p:cNvSpPr>
            <a:spLocks noGrp="1"/>
          </p:cNvSpPr>
          <p:nvPr/>
        </p:nvSpPr>
        <p:spPr>
          <a:xfrm>
            <a:off x="504508" y="384048"/>
            <a:ext cx="8229600" cy="274320"/>
          </a:xfrm>
          <a:prstGeom prst="rect">
            <a:avLst/>
          </a:prstGeom>
          <a:noFill/>
        </p:spPr>
        <p:txBody>
          <a:bodyPr wrap="square" anchor="ctr"/>
          <a:lstStyle/>
          <a:p>
            <a:pPr marL="0" indent="0">
              <a:buNone/>
            </a:pPr>
            <a:r>
              <a:rPr lang="en-GB" sz="1200" b="1" spc="400" noProof="0">
                <a:solidFill>
                  <a:srgbClr val="4D38F5"/>
                </a:solidFill>
                <a:latin typeface="Figtree Medium"/>
                <a:ea typeface="Figtree Medium"/>
                <a:cs typeface="Figtree Medium"/>
              </a:rPr>
              <a:t>WORKING GROUP OBJECTIVE</a:t>
            </a:r>
            <a:endParaRPr lang="en-GB" sz="1200" noProof="0"/>
          </a:p>
        </p:txBody>
      </p:sp>
      <p:sp>
        <p:nvSpPr>
          <p:cNvPr id="4" name="Text 1">
            <a:extLst>
              <a:ext uri="{FF2B5EF4-FFF2-40B4-BE49-F238E27FC236}">
                <a16:creationId xmlns:a16="http://schemas.microsoft.com/office/drawing/2014/main" id="{03D6C56E-D067-4969-A472-DBE3CEB7BC4F}"/>
              </a:ext>
            </a:extLst>
          </p:cNvPr>
          <p:cNvSpPr>
            <a:spLocks noGrp="1"/>
          </p:cNvSpPr>
          <p:nvPr/>
        </p:nvSpPr>
        <p:spPr>
          <a:xfrm>
            <a:off x="504508" y="713232"/>
            <a:ext cx="11155680" cy="594360"/>
          </a:xfrm>
          <a:prstGeom prst="rect">
            <a:avLst/>
          </a:prstGeom>
          <a:noFill/>
        </p:spPr>
        <p:txBody>
          <a:bodyPr wrap="square" anchor="ctr"/>
          <a:lstStyle/>
          <a:p>
            <a:pPr marL="0" indent="0">
              <a:buNone/>
            </a:pPr>
            <a:r>
              <a:rPr lang="en-GB" sz="2700" b="1" noProof="0">
                <a:solidFill>
                  <a:srgbClr val="201E2E"/>
                </a:solidFill>
                <a:latin typeface="Figtree SemiBold"/>
                <a:ea typeface="Figtree SemiBold"/>
                <a:cs typeface="Figtree SemiBold"/>
              </a:rPr>
              <a:t>Confirm that </a:t>
            </a:r>
            <a:r>
              <a:rPr lang="en-GB" sz="2700" b="1">
                <a:solidFill>
                  <a:srgbClr val="201E2E"/>
                </a:solidFill>
                <a:latin typeface="Figtree SemiBold"/>
                <a:ea typeface="Figtree SemiBold"/>
                <a:cs typeface="Figtree SemiBold"/>
              </a:rPr>
              <a:t>any</a:t>
            </a:r>
            <a:r>
              <a:rPr lang="en-GB" sz="2700" b="1" noProof="0">
                <a:solidFill>
                  <a:srgbClr val="201E2E"/>
                </a:solidFill>
                <a:latin typeface="Figtree SemiBold"/>
                <a:ea typeface="Figtree SemiBold"/>
                <a:cs typeface="Figtree SemiBold"/>
              </a:rPr>
              <a:t> controlled lists are complete and usable</a:t>
            </a:r>
            <a:endParaRPr lang="en-GB" sz="2700" noProof="0"/>
          </a:p>
        </p:txBody>
      </p:sp>
      <p:sp>
        <p:nvSpPr>
          <p:cNvPr id="8" name="Text 5">
            <a:extLst>
              <a:ext uri="{FF2B5EF4-FFF2-40B4-BE49-F238E27FC236}">
                <a16:creationId xmlns:a16="http://schemas.microsoft.com/office/drawing/2014/main" id="{DE4E9669-7D42-4F74-B1BB-D11FB797C360}"/>
              </a:ext>
            </a:extLst>
          </p:cNvPr>
          <p:cNvSpPr>
            <a:spLocks noGrp="1"/>
          </p:cNvSpPr>
          <p:nvPr/>
        </p:nvSpPr>
        <p:spPr>
          <a:xfrm>
            <a:off x="8688388" y="356616"/>
            <a:ext cx="1691640" cy="292608"/>
          </a:xfrm>
          <a:prstGeom prst="rect">
            <a:avLst/>
          </a:prstGeom>
          <a:noFill/>
        </p:spPr>
        <p:txBody>
          <a:bodyPr wrap="square" anchor="ctr"/>
          <a:lstStyle/>
          <a:p>
            <a:pPr marL="0" indent="0" algn="ctr">
              <a:buNone/>
            </a:pPr>
            <a:r>
              <a:rPr lang="en-GB" sz="950" b="1" spc="200" noProof="0">
                <a:solidFill>
                  <a:srgbClr val="FFFFFF"/>
                </a:solidFill>
                <a:latin typeface="Figtree Medium"/>
                <a:ea typeface="Figtree Medium"/>
                <a:cs typeface="Figtree Medium"/>
              </a:rPr>
              <a:t>FOR DISCUSSION</a:t>
            </a:r>
            <a:endParaRPr lang="en-GB" sz="950" noProof="0"/>
          </a:p>
        </p:txBody>
      </p:sp>
      <p:sp>
        <p:nvSpPr>
          <p:cNvPr id="9" name="Shape 6">
            <a:extLst>
              <a:ext uri="{FF2B5EF4-FFF2-40B4-BE49-F238E27FC236}">
                <a16:creationId xmlns:a16="http://schemas.microsoft.com/office/drawing/2014/main" id="{9D35FF02-191D-4D71-918A-B0F94F95360C}"/>
              </a:ext>
            </a:extLst>
          </p:cNvPr>
          <p:cNvSpPr>
            <a:spLocks noGrp="1"/>
          </p:cNvSpPr>
          <p:nvPr/>
        </p:nvSpPr>
        <p:spPr>
          <a:xfrm>
            <a:off x="714820" y="1736852"/>
            <a:ext cx="146304" cy="146304"/>
          </a:xfrm>
          <a:prstGeom prst="ellipse">
            <a:avLst/>
          </a:prstGeom>
          <a:solidFill>
            <a:srgbClr val="4D38F5"/>
          </a:solidFill>
          <a:ln w="12700">
            <a:solidFill>
              <a:srgbClr val="4D38F5"/>
            </a:solidFill>
            <a:prstDash val="solid"/>
          </a:ln>
        </p:spPr>
        <p:txBody>
          <a:bodyPr/>
          <a:lstStyle/>
          <a:p>
            <a:endParaRPr lang="en-GB" sz="1800" noProof="0"/>
          </a:p>
        </p:txBody>
      </p:sp>
      <p:sp>
        <p:nvSpPr>
          <p:cNvPr id="10" name="Text 7">
            <a:extLst>
              <a:ext uri="{FF2B5EF4-FFF2-40B4-BE49-F238E27FC236}">
                <a16:creationId xmlns:a16="http://schemas.microsoft.com/office/drawing/2014/main" id="{009DB413-E736-488B-A9D4-6798CB0BC9C2}"/>
              </a:ext>
            </a:extLst>
          </p:cNvPr>
          <p:cNvSpPr>
            <a:spLocks noGrp="1"/>
          </p:cNvSpPr>
          <p:nvPr/>
        </p:nvSpPr>
        <p:spPr>
          <a:xfrm>
            <a:off x="1053020" y="1526540"/>
            <a:ext cx="10424160" cy="566928"/>
          </a:xfrm>
          <a:prstGeom prst="rect">
            <a:avLst/>
          </a:prstGeom>
          <a:noFill/>
        </p:spPr>
        <p:txBody>
          <a:bodyPr wrap="square" lIns="91440" tIns="45720" rIns="91440" bIns="45720" anchor="ctr"/>
          <a:lstStyle/>
          <a:p>
            <a:r>
              <a:rPr lang="en-GB" sz="1300" noProof="0">
                <a:solidFill>
                  <a:srgbClr val="201E2E"/>
                </a:solidFill>
                <a:latin typeface="Figtree"/>
                <a:ea typeface="Figtree"/>
                <a:cs typeface="Figtree"/>
              </a:rPr>
              <a:t>Permission purposes — do the proposed purposes and descriptions cover the services CCS must support?</a:t>
            </a:r>
            <a:endParaRPr lang="en-GB" sz="1300" noProof="0">
              <a:latin typeface="Figtree"/>
              <a:ea typeface="Figtree"/>
              <a:cs typeface="Figtree"/>
            </a:endParaRPr>
          </a:p>
        </p:txBody>
      </p:sp>
      <p:sp>
        <p:nvSpPr>
          <p:cNvPr id="11" name="Shape 8">
            <a:extLst>
              <a:ext uri="{FF2B5EF4-FFF2-40B4-BE49-F238E27FC236}">
                <a16:creationId xmlns:a16="http://schemas.microsoft.com/office/drawing/2014/main" id="{007755F1-6E24-4DC0-A9A4-C80DE070F900}"/>
              </a:ext>
            </a:extLst>
          </p:cNvPr>
          <p:cNvSpPr>
            <a:spLocks noGrp="1"/>
          </p:cNvSpPr>
          <p:nvPr/>
        </p:nvSpPr>
        <p:spPr>
          <a:xfrm>
            <a:off x="714820" y="2358644"/>
            <a:ext cx="146304" cy="146304"/>
          </a:xfrm>
          <a:prstGeom prst="ellipse">
            <a:avLst/>
          </a:prstGeom>
          <a:solidFill>
            <a:srgbClr val="4D38F5"/>
          </a:solidFill>
          <a:ln w="12700">
            <a:solidFill>
              <a:srgbClr val="4D38F5"/>
            </a:solidFill>
            <a:prstDash val="solid"/>
          </a:ln>
        </p:spPr>
        <p:txBody>
          <a:bodyPr/>
          <a:lstStyle/>
          <a:p>
            <a:endParaRPr lang="en-GB" sz="1800" noProof="0"/>
          </a:p>
        </p:txBody>
      </p:sp>
      <p:sp>
        <p:nvSpPr>
          <p:cNvPr id="12" name="Text 9">
            <a:extLst>
              <a:ext uri="{FF2B5EF4-FFF2-40B4-BE49-F238E27FC236}">
                <a16:creationId xmlns:a16="http://schemas.microsoft.com/office/drawing/2014/main" id="{341BB9C8-581E-4FFE-8E75-099D229148E3}"/>
              </a:ext>
            </a:extLst>
          </p:cNvPr>
          <p:cNvSpPr>
            <a:spLocks noGrp="1"/>
          </p:cNvSpPr>
          <p:nvPr/>
        </p:nvSpPr>
        <p:spPr>
          <a:xfrm>
            <a:off x="1098868" y="2148332"/>
            <a:ext cx="10424160" cy="566928"/>
          </a:xfrm>
          <a:prstGeom prst="rect">
            <a:avLst/>
          </a:prstGeom>
          <a:noFill/>
        </p:spPr>
        <p:txBody>
          <a:bodyPr wrap="square" anchor="ctr"/>
          <a:lstStyle/>
          <a:p>
            <a:pPr marL="0" indent="0">
              <a:buNone/>
            </a:pPr>
            <a:r>
              <a:rPr lang="en-GB" sz="1300" noProof="0">
                <a:solidFill>
                  <a:srgbClr val="201E2E"/>
                </a:solidFill>
                <a:latin typeface="Figtree"/>
                <a:ea typeface="Figtree"/>
                <a:cs typeface="Figtree"/>
              </a:rPr>
              <a:t>Revocation reasons — do the options capture why consumers could withdraw an active permission?</a:t>
            </a:r>
            <a:endParaRPr lang="en-GB" sz="1300" noProof="0"/>
          </a:p>
        </p:txBody>
      </p:sp>
      <p:sp>
        <p:nvSpPr>
          <p:cNvPr id="13" name="Shape 10">
            <a:extLst>
              <a:ext uri="{FF2B5EF4-FFF2-40B4-BE49-F238E27FC236}">
                <a16:creationId xmlns:a16="http://schemas.microsoft.com/office/drawing/2014/main" id="{D2F292FA-E394-4154-99D1-2D6653477002}"/>
              </a:ext>
            </a:extLst>
          </p:cNvPr>
          <p:cNvSpPr>
            <a:spLocks noGrp="1"/>
          </p:cNvSpPr>
          <p:nvPr/>
        </p:nvSpPr>
        <p:spPr>
          <a:xfrm>
            <a:off x="714820" y="2980436"/>
            <a:ext cx="146304" cy="146304"/>
          </a:xfrm>
          <a:prstGeom prst="ellipse">
            <a:avLst/>
          </a:prstGeom>
          <a:solidFill>
            <a:srgbClr val="4D38F5"/>
          </a:solidFill>
          <a:ln w="12700">
            <a:solidFill>
              <a:srgbClr val="4D38F5"/>
            </a:solidFill>
            <a:prstDash val="solid"/>
          </a:ln>
        </p:spPr>
        <p:txBody>
          <a:bodyPr/>
          <a:lstStyle/>
          <a:p>
            <a:endParaRPr lang="en-GB" sz="1800" noProof="0"/>
          </a:p>
        </p:txBody>
      </p:sp>
      <p:sp>
        <p:nvSpPr>
          <p:cNvPr id="14" name="Text 11">
            <a:extLst>
              <a:ext uri="{FF2B5EF4-FFF2-40B4-BE49-F238E27FC236}">
                <a16:creationId xmlns:a16="http://schemas.microsoft.com/office/drawing/2014/main" id="{14D03575-E112-495A-B23B-12B0B79325CC}"/>
              </a:ext>
            </a:extLst>
          </p:cNvPr>
          <p:cNvSpPr>
            <a:spLocks noGrp="1"/>
          </p:cNvSpPr>
          <p:nvPr/>
        </p:nvSpPr>
        <p:spPr>
          <a:xfrm>
            <a:off x="1098868" y="2770124"/>
            <a:ext cx="10424160" cy="566928"/>
          </a:xfrm>
          <a:prstGeom prst="rect">
            <a:avLst/>
          </a:prstGeom>
          <a:noFill/>
        </p:spPr>
        <p:txBody>
          <a:bodyPr wrap="square" anchor="ctr"/>
          <a:lstStyle/>
          <a:p>
            <a:pPr marL="0" indent="0">
              <a:buNone/>
            </a:pPr>
            <a:r>
              <a:rPr lang="en-GB" sz="1300" noProof="0">
                <a:solidFill>
                  <a:srgbClr val="201E2E"/>
                </a:solidFill>
                <a:latin typeface="Figtree"/>
                <a:ea typeface="Figtree"/>
                <a:cs typeface="Figtree"/>
              </a:rPr>
              <a:t>Permission query reasons — do the options capture concerns raised by another property occupant?</a:t>
            </a:r>
            <a:endParaRPr lang="en-GB" sz="1300" noProof="0"/>
          </a:p>
        </p:txBody>
      </p:sp>
      <p:sp>
        <p:nvSpPr>
          <p:cNvPr id="15" name="Shape 12">
            <a:extLst>
              <a:ext uri="{FF2B5EF4-FFF2-40B4-BE49-F238E27FC236}">
                <a16:creationId xmlns:a16="http://schemas.microsoft.com/office/drawing/2014/main" id="{03B11EFF-D233-41CA-924F-D1727E19F737}"/>
              </a:ext>
            </a:extLst>
          </p:cNvPr>
          <p:cNvSpPr>
            <a:spLocks noGrp="1"/>
          </p:cNvSpPr>
          <p:nvPr/>
        </p:nvSpPr>
        <p:spPr>
          <a:xfrm>
            <a:off x="714820" y="3602228"/>
            <a:ext cx="146304" cy="146304"/>
          </a:xfrm>
          <a:prstGeom prst="ellipse">
            <a:avLst/>
          </a:prstGeom>
          <a:solidFill>
            <a:srgbClr val="4D38F5"/>
          </a:solidFill>
          <a:ln w="12700">
            <a:solidFill>
              <a:srgbClr val="4D38F5"/>
            </a:solidFill>
            <a:prstDash val="solid"/>
          </a:ln>
        </p:spPr>
        <p:txBody>
          <a:bodyPr/>
          <a:lstStyle/>
          <a:p>
            <a:endParaRPr lang="en-GB" sz="1800" noProof="0"/>
          </a:p>
        </p:txBody>
      </p:sp>
      <p:sp>
        <p:nvSpPr>
          <p:cNvPr id="16" name="Text 13">
            <a:extLst>
              <a:ext uri="{FF2B5EF4-FFF2-40B4-BE49-F238E27FC236}">
                <a16:creationId xmlns:a16="http://schemas.microsoft.com/office/drawing/2014/main" id="{D6A11E9D-C452-4BF8-807E-32F3F4FD9A69}"/>
              </a:ext>
            </a:extLst>
          </p:cNvPr>
          <p:cNvSpPr>
            <a:spLocks noGrp="1"/>
          </p:cNvSpPr>
          <p:nvPr/>
        </p:nvSpPr>
        <p:spPr>
          <a:xfrm>
            <a:off x="1098868" y="3391916"/>
            <a:ext cx="10424160" cy="566928"/>
          </a:xfrm>
          <a:prstGeom prst="rect">
            <a:avLst/>
          </a:prstGeom>
          <a:noFill/>
        </p:spPr>
        <p:txBody>
          <a:bodyPr wrap="square" anchor="ctr"/>
          <a:lstStyle/>
          <a:p>
            <a:pPr marL="0" indent="0">
              <a:buNone/>
            </a:pPr>
            <a:r>
              <a:rPr lang="en-GB" sz="1300" noProof="0">
                <a:solidFill>
                  <a:srgbClr val="201E2E"/>
                </a:solidFill>
                <a:latin typeface="Figtree"/>
                <a:ea typeface="Figtree"/>
                <a:cs typeface="Figtree"/>
              </a:rPr>
              <a:t>ATP query responses — do the outcomes explain what the ATP found?</a:t>
            </a:r>
            <a:endParaRPr lang="en-GB" sz="1300" noProof="0"/>
          </a:p>
        </p:txBody>
      </p:sp>
      <p:sp>
        <p:nvSpPr>
          <p:cNvPr id="17" name="Text 14">
            <a:extLst>
              <a:ext uri="{FF2B5EF4-FFF2-40B4-BE49-F238E27FC236}">
                <a16:creationId xmlns:a16="http://schemas.microsoft.com/office/drawing/2014/main" id="{B8A54BC9-B40F-4A04-9BF5-C4260B62D5DD}"/>
              </a:ext>
            </a:extLst>
          </p:cNvPr>
          <p:cNvSpPr>
            <a:spLocks noGrp="1"/>
          </p:cNvSpPr>
          <p:nvPr/>
        </p:nvSpPr>
        <p:spPr>
          <a:xfrm>
            <a:off x="550228" y="4334257"/>
            <a:ext cx="5486400" cy="320040"/>
          </a:xfrm>
          <a:prstGeom prst="rect">
            <a:avLst/>
          </a:prstGeom>
          <a:noFill/>
        </p:spPr>
        <p:txBody>
          <a:bodyPr wrap="square" anchor="ctr"/>
          <a:lstStyle/>
          <a:p>
            <a:pPr marL="0" indent="0">
              <a:buNone/>
            </a:pPr>
            <a:r>
              <a:rPr lang="en-GB" sz="1200" b="1" spc="400" noProof="0">
                <a:solidFill>
                  <a:srgbClr val="4D38F5"/>
                </a:solidFill>
                <a:latin typeface="Figtree Medium"/>
                <a:ea typeface="Figtree Medium"/>
                <a:cs typeface="Figtree Medium"/>
              </a:rPr>
              <a:t>WHAT WE NEED FROM THE GROUP</a:t>
            </a:r>
            <a:endParaRPr lang="en-GB" sz="1200" noProof="0"/>
          </a:p>
        </p:txBody>
      </p:sp>
      <p:sp>
        <p:nvSpPr>
          <p:cNvPr id="18" name="Shape 15">
            <a:extLst>
              <a:ext uri="{FF2B5EF4-FFF2-40B4-BE49-F238E27FC236}">
                <a16:creationId xmlns:a16="http://schemas.microsoft.com/office/drawing/2014/main" id="{82B837EE-E5CE-4072-93BF-47A10F9CA75F}"/>
              </a:ext>
            </a:extLst>
          </p:cNvPr>
          <p:cNvSpPr>
            <a:spLocks noGrp="1"/>
          </p:cNvSpPr>
          <p:nvPr/>
        </p:nvSpPr>
        <p:spPr>
          <a:xfrm>
            <a:off x="623380" y="4764025"/>
            <a:ext cx="365760" cy="365760"/>
          </a:xfrm>
          <a:prstGeom prst="ellipse">
            <a:avLst/>
          </a:prstGeom>
          <a:solidFill>
            <a:srgbClr val="4D38F5"/>
          </a:solidFill>
          <a:ln w="12700">
            <a:solidFill>
              <a:srgbClr val="4D38F5"/>
            </a:solidFill>
            <a:prstDash val="solid"/>
          </a:ln>
        </p:spPr>
        <p:txBody>
          <a:bodyPr/>
          <a:lstStyle/>
          <a:p>
            <a:endParaRPr lang="en-GB" sz="1800" noProof="0"/>
          </a:p>
        </p:txBody>
      </p:sp>
      <p:sp>
        <p:nvSpPr>
          <p:cNvPr id="19" name="Text 16">
            <a:extLst>
              <a:ext uri="{FF2B5EF4-FFF2-40B4-BE49-F238E27FC236}">
                <a16:creationId xmlns:a16="http://schemas.microsoft.com/office/drawing/2014/main" id="{715F16F5-AB7F-4CF8-B374-2C8191D8D6B1}"/>
              </a:ext>
            </a:extLst>
          </p:cNvPr>
          <p:cNvSpPr>
            <a:spLocks noGrp="1"/>
          </p:cNvSpPr>
          <p:nvPr/>
        </p:nvSpPr>
        <p:spPr>
          <a:xfrm>
            <a:off x="623380" y="4745737"/>
            <a:ext cx="365760" cy="365760"/>
          </a:xfrm>
          <a:prstGeom prst="rect">
            <a:avLst/>
          </a:prstGeom>
          <a:noFill/>
        </p:spPr>
        <p:txBody>
          <a:bodyPr wrap="square" anchor="ctr"/>
          <a:lstStyle/>
          <a:p>
            <a:pPr marL="0" indent="0" algn="ctr">
              <a:buNone/>
            </a:pPr>
            <a:r>
              <a:rPr lang="en-GB" sz="1200" b="1" noProof="0">
                <a:solidFill>
                  <a:srgbClr val="FFFFFF"/>
                </a:solidFill>
                <a:latin typeface="Figtree SemiBold"/>
                <a:ea typeface="Figtree SemiBold"/>
                <a:cs typeface="Figtree SemiBold"/>
              </a:rPr>
              <a:t>1</a:t>
            </a:r>
            <a:endParaRPr lang="en-GB" sz="1200" noProof="0"/>
          </a:p>
        </p:txBody>
      </p:sp>
      <p:sp>
        <p:nvSpPr>
          <p:cNvPr id="20" name="Text 17">
            <a:extLst>
              <a:ext uri="{FF2B5EF4-FFF2-40B4-BE49-F238E27FC236}">
                <a16:creationId xmlns:a16="http://schemas.microsoft.com/office/drawing/2014/main" id="{9EA81242-B776-4599-8DCF-54A054C2D36F}"/>
              </a:ext>
            </a:extLst>
          </p:cNvPr>
          <p:cNvSpPr>
            <a:spLocks noGrp="1"/>
          </p:cNvSpPr>
          <p:nvPr/>
        </p:nvSpPr>
        <p:spPr>
          <a:xfrm>
            <a:off x="1144588" y="4690873"/>
            <a:ext cx="10378440" cy="502920"/>
          </a:xfrm>
          <a:prstGeom prst="rect">
            <a:avLst/>
          </a:prstGeom>
          <a:noFill/>
        </p:spPr>
        <p:txBody>
          <a:bodyPr wrap="square" lIns="91440" tIns="45720" rIns="91440" bIns="45720" anchor="ctr"/>
          <a:lstStyle/>
          <a:p>
            <a:r>
              <a:rPr lang="en-GB" sz="1300" noProof="0">
                <a:solidFill>
                  <a:srgbClr val="201E2E"/>
                </a:solidFill>
                <a:latin typeface="Figtree Medium"/>
                <a:ea typeface="Figtree Medium"/>
                <a:cs typeface="Figtree Medium"/>
              </a:rPr>
              <a:t>Identify missing scenarios, overlaps, or options that should be combined.</a:t>
            </a:r>
            <a:endParaRPr lang="en-GB" sz="1300" noProof="0">
              <a:latin typeface="Figtree Medium"/>
              <a:ea typeface="Figtree Medium"/>
              <a:cs typeface="Figtree Medium"/>
            </a:endParaRPr>
          </a:p>
        </p:txBody>
      </p:sp>
      <p:sp>
        <p:nvSpPr>
          <p:cNvPr id="21" name="Shape 18">
            <a:extLst>
              <a:ext uri="{FF2B5EF4-FFF2-40B4-BE49-F238E27FC236}">
                <a16:creationId xmlns:a16="http://schemas.microsoft.com/office/drawing/2014/main" id="{81C55E9A-82A1-43B6-9A78-8C50EA81D8AD}"/>
              </a:ext>
            </a:extLst>
          </p:cNvPr>
          <p:cNvSpPr>
            <a:spLocks noGrp="1"/>
          </p:cNvSpPr>
          <p:nvPr/>
        </p:nvSpPr>
        <p:spPr>
          <a:xfrm>
            <a:off x="623380" y="5330953"/>
            <a:ext cx="365760" cy="365760"/>
          </a:xfrm>
          <a:prstGeom prst="ellipse">
            <a:avLst/>
          </a:prstGeom>
          <a:solidFill>
            <a:srgbClr val="4D38F5"/>
          </a:solidFill>
          <a:ln w="12700">
            <a:solidFill>
              <a:srgbClr val="4D38F5"/>
            </a:solidFill>
            <a:prstDash val="solid"/>
          </a:ln>
        </p:spPr>
        <p:txBody>
          <a:bodyPr/>
          <a:lstStyle/>
          <a:p>
            <a:endParaRPr lang="en-GB" sz="1800" noProof="0"/>
          </a:p>
        </p:txBody>
      </p:sp>
      <p:sp>
        <p:nvSpPr>
          <p:cNvPr id="22" name="Text 19">
            <a:extLst>
              <a:ext uri="{FF2B5EF4-FFF2-40B4-BE49-F238E27FC236}">
                <a16:creationId xmlns:a16="http://schemas.microsoft.com/office/drawing/2014/main" id="{07D83BC1-9DDB-4336-88D8-788DF52A044A}"/>
              </a:ext>
            </a:extLst>
          </p:cNvPr>
          <p:cNvSpPr>
            <a:spLocks noGrp="1"/>
          </p:cNvSpPr>
          <p:nvPr/>
        </p:nvSpPr>
        <p:spPr>
          <a:xfrm>
            <a:off x="623380" y="5312665"/>
            <a:ext cx="365760" cy="365760"/>
          </a:xfrm>
          <a:prstGeom prst="rect">
            <a:avLst/>
          </a:prstGeom>
          <a:noFill/>
        </p:spPr>
        <p:txBody>
          <a:bodyPr wrap="square" anchor="ctr"/>
          <a:lstStyle/>
          <a:p>
            <a:pPr marL="0" indent="0" algn="ctr">
              <a:buNone/>
            </a:pPr>
            <a:r>
              <a:rPr lang="en-GB" sz="1200" b="1" noProof="0">
                <a:solidFill>
                  <a:srgbClr val="FFFFFF"/>
                </a:solidFill>
                <a:latin typeface="Figtree SemiBold"/>
                <a:ea typeface="Figtree SemiBold"/>
                <a:cs typeface="Figtree SemiBold"/>
              </a:rPr>
              <a:t>2</a:t>
            </a:r>
            <a:endParaRPr lang="en-GB" sz="1200" noProof="0"/>
          </a:p>
        </p:txBody>
      </p:sp>
      <p:sp>
        <p:nvSpPr>
          <p:cNvPr id="23" name="Text 20">
            <a:extLst>
              <a:ext uri="{FF2B5EF4-FFF2-40B4-BE49-F238E27FC236}">
                <a16:creationId xmlns:a16="http://schemas.microsoft.com/office/drawing/2014/main" id="{5AE958A5-68B1-4C58-8B84-14084BC5DD74}"/>
              </a:ext>
            </a:extLst>
          </p:cNvPr>
          <p:cNvSpPr>
            <a:spLocks noGrp="1"/>
          </p:cNvSpPr>
          <p:nvPr/>
        </p:nvSpPr>
        <p:spPr>
          <a:xfrm>
            <a:off x="1144588" y="5257801"/>
            <a:ext cx="10378440" cy="502920"/>
          </a:xfrm>
          <a:prstGeom prst="rect">
            <a:avLst/>
          </a:prstGeom>
          <a:noFill/>
        </p:spPr>
        <p:txBody>
          <a:bodyPr wrap="square" lIns="91440" tIns="45720" rIns="91440" bIns="45720" anchor="ctr"/>
          <a:lstStyle/>
          <a:p>
            <a:r>
              <a:rPr lang="en-GB" sz="1300" noProof="0">
                <a:solidFill>
                  <a:srgbClr val="201E2E"/>
                </a:solidFill>
                <a:latin typeface="Figtree Medium"/>
                <a:ea typeface="Figtree Medium"/>
                <a:cs typeface="Figtree Medium"/>
              </a:rPr>
              <a:t>Challenge whether the wording is sufficiently distinct for technical implementation.</a:t>
            </a:r>
            <a:endParaRPr lang="en-GB" sz="1300" noProof="0">
              <a:latin typeface="Figtree Medium"/>
              <a:ea typeface="Figtree Medium"/>
              <a:cs typeface="Figtree Medium"/>
            </a:endParaRPr>
          </a:p>
        </p:txBody>
      </p:sp>
      <p:sp>
        <p:nvSpPr>
          <p:cNvPr id="24" name="Shape 21">
            <a:extLst>
              <a:ext uri="{FF2B5EF4-FFF2-40B4-BE49-F238E27FC236}">
                <a16:creationId xmlns:a16="http://schemas.microsoft.com/office/drawing/2014/main" id="{866AF7F6-03D3-4AE4-92B8-3382D9EF027D}"/>
              </a:ext>
            </a:extLst>
          </p:cNvPr>
          <p:cNvSpPr>
            <a:spLocks noGrp="1"/>
          </p:cNvSpPr>
          <p:nvPr/>
        </p:nvSpPr>
        <p:spPr>
          <a:xfrm>
            <a:off x="623380" y="5897881"/>
            <a:ext cx="365760" cy="365760"/>
          </a:xfrm>
          <a:prstGeom prst="ellipse">
            <a:avLst/>
          </a:prstGeom>
          <a:solidFill>
            <a:srgbClr val="4D38F5"/>
          </a:solidFill>
          <a:ln w="12700">
            <a:solidFill>
              <a:srgbClr val="4D38F5"/>
            </a:solidFill>
            <a:prstDash val="solid"/>
          </a:ln>
        </p:spPr>
        <p:txBody>
          <a:bodyPr/>
          <a:lstStyle/>
          <a:p>
            <a:endParaRPr lang="en-GB" sz="1800" noProof="0"/>
          </a:p>
        </p:txBody>
      </p:sp>
      <p:sp>
        <p:nvSpPr>
          <p:cNvPr id="25" name="Text 22">
            <a:extLst>
              <a:ext uri="{FF2B5EF4-FFF2-40B4-BE49-F238E27FC236}">
                <a16:creationId xmlns:a16="http://schemas.microsoft.com/office/drawing/2014/main" id="{DB0B91AF-BE40-4FF8-9DD8-3ADBF07A6A63}"/>
              </a:ext>
            </a:extLst>
          </p:cNvPr>
          <p:cNvSpPr>
            <a:spLocks noGrp="1"/>
          </p:cNvSpPr>
          <p:nvPr/>
        </p:nvSpPr>
        <p:spPr>
          <a:xfrm>
            <a:off x="623380" y="5879593"/>
            <a:ext cx="365760" cy="365760"/>
          </a:xfrm>
          <a:prstGeom prst="rect">
            <a:avLst/>
          </a:prstGeom>
          <a:noFill/>
        </p:spPr>
        <p:txBody>
          <a:bodyPr wrap="square" anchor="ctr"/>
          <a:lstStyle/>
          <a:p>
            <a:pPr marL="0" indent="0" algn="ctr">
              <a:buNone/>
            </a:pPr>
            <a:r>
              <a:rPr lang="en-GB" sz="1200" b="1" noProof="0">
                <a:solidFill>
                  <a:srgbClr val="FFFFFF"/>
                </a:solidFill>
                <a:latin typeface="Figtree SemiBold"/>
                <a:ea typeface="Figtree SemiBold"/>
                <a:cs typeface="Figtree SemiBold"/>
              </a:rPr>
              <a:t>3</a:t>
            </a:r>
            <a:endParaRPr lang="en-GB" sz="1200" noProof="0"/>
          </a:p>
        </p:txBody>
      </p:sp>
      <p:sp>
        <p:nvSpPr>
          <p:cNvPr id="26" name="Text 23">
            <a:extLst>
              <a:ext uri="{FF2B5EF4-FFF2-40B4-BE49-F238E27FC236}">
                <a16:creationId xmlns:a16="http://schemas.microsoft.com/office/drawing/2014/main" id="{3BB28A9D-783C-47AF-9D16-46296AB651DC}"/>
              </a:ext>
            </a:extLst>
          </p:cNvPr>
          <p:cNvSpPr>
            <a:spLocks noGrp="1"/>
          </p:cNvSpPr>
          <p:nvPr/>
        </p:nvSpPr>
        <p:spPr>
          <a:xfrm>
            <a:off x="1144588" y="5824729"/>
            <a:ext cx="10378440" cy="502920"/>
          </a:xfrm>
          <a:prstGeom prst="rect">
            <a:avLst/>
          </a:prstGeom>
          <a:noFill/>
        </p:spPr>
        <p:txBody>
          <a:bodyPr wrap="square" anchor="ctr"/>
          <a:lstStyle/>
          <a:p>
            <a:pPr marL="0" indent="0">
              <a:buNone/>
            </a:pPr>
            <a:r>
              <a:rPr lang="en-GB" sz="1300" noProof="0">
                <a:solidFill>
                  <a:srgbClr val="201E2E"/>
                </a:solidFill>
                <a:latin typeface="Figtree Medium"/>
                <a:ea typeface="Figtree Medium"/>
                <a:cs typeface="Figtree Medium"/>
              </a:rPr>
              <a:t>Confirm any changes required before the lists are baselined in the solution design.</a:t>
            </a:r>
            <a:endParaRPr lang="en-GB" sz="1300" noProof="0"/>
          </a:p>
        </p:txBody>
      </p:sp>
    </p:spTree>
    <p:extLst>
      <p:ext uri="{BB962C8B-B14F-4D97-AF65-F5344CB8AC3E}">
        <p14:creationId xmlns:p14="http://schemas.microsoft.com/office/powerpoint/2010/main" val="557559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DEBD1-AC6B-7789-DF57-6EE41244A6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44FBCA-C8F0-663A-D33E-7ACA33144E18}"/>
              </a:ext>
            </a:extLst>
          </p:cNvPr>
          <p:cNvSpPr txBox="1">
            <a:spLocks noGrp="1"/>
          </p:cNvSpPr>
          <p:nvPr>
            <p:ph type="title"/>
          </p:nvPr>
        </p:nvSpPr>
        <p:spPr>
          <a:xfrm>
            <a:off x="2154867" y="2026288"/>
            <a:ext cx="7882276" cy="1083161"/>
          </a:xfrm>
        </p:spPr>
        <p:txBody>
          <a:bodyPr/>
          <a:lstStyle/>
          <a:p>
            <a:r>
              <a:rPr lang="en-US" sz="5400">
                <a:latin typeface="Figtree"/>
              </a:rPr>
              <a:t>Proposed Purpose Catalogue</a:t>
            </a:r>
            <a:endParaRPr lang="en-US" sz="5400"/>
          </a:p>
        </p:txBody>
      </p:sp>
    </p:spTree>
    <p:extLst>
      <p:ext uri="{BB962C8B-B14F-4D97-AF65-F5344CB8AC3E}">
        <p14:creationId xmlns:p14="http://schemas.microsoft.com/office/powerpoint/2010/main" val="914923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3">
            <a:extLst>
              <a:ext uri="{FF2B5EF4-FFF2-40B4-BE49-F238E27FC236}">
                <a16:creationId xmlns:a16="http://schemas.microsoft.com/office/drawing/2014/main" id="{4DABB82D-A3DB-4988-A649-F020CF5017C4}"/>
              </a:ext>
            </a:extLst>
          </p:cNvPr>
          <p:cNvSpPr>
            <a:spLocks noGrp="1"/>
          </p:cNvSpPr>
          <p:nvPr/>
        </p:nvSpPr>
        <p:spPr>
          <a:xfrm>
            <a:off x="502920" y="640080"/>
            <a:ext cx="960120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lang="en-GB" sz="2500" b="1" i="0" u="none" cap="none" spc="0" noProof="0">
                <a:ln>
                  <a:noFill/>
                </a:ln>
                <a:solidFill>
                  <a:srgbClr val="021E5E"/>
                </a:solidFill>
                <a:latin typeface="Figtree"/>
                <a:ea typeface="Figtree"/>
                <a:cs typeface="Figtree"/>
              </a:rPr>
              <a:t>Purposes define why energy data is being accessed</a:t>
            </a:r>
            <a:endParaRPr lang="en-GB" sz="2500" b="0" i="0" u="none" kern="1200" cap="none" spc="0" baseline="0" noProof="0">
              <a:ln>
                <a:noFill/>
              </a:ln>
              <a:solidFill>
                <a:prstClr val="black"/>
              </a:solidFill>
              <a:latin typeface="Figtree"/>
              <a:ea typeface="Figtree"/>
              <a:cs typeface="Figtree"/>
            </a:endParaRPr>
          </a:p>
        </p:txBody>
      </p:sp>
      <p:sp>
        <p:nvSpPr>
          <p:cNvPr id="6" name="Text 4">
            <a:extLst>
              <a:ext uri="{FF2B5EF4-FFF2-40B4-BE49-F238E27FC236}">
                <a16:creationId xmlns:a16="http://schemas.microsoft.com/office/drawing/2014/main" id="{3B8FE5A9-E04C-4D4A-9AE5-2784060C98EB}"/>
              </a:ext>
            </a:extLst>
          </p:cNvPr>
          <p:cNvSpPr>
            <a:spLocks noGrp="1"/>
          </p:cNvSpPr>
          <p:nvPr/>
        </p:nvSpPr>
        <p:spPr>
          <a:xfrm>
            <a:off x="512064" y="1143000"/>
            <a:ext cx="9784080" cy="320040"/>
          </a:xfrm>
          <a:prstGeom prst="rect">
            <a:avLst/>
          </a:prstGeom>
          <a:noFill/>
        </p:spPr>
        <p:txBody>
          <a:bodyPr wrap="square" lIns="0" tIns="0" rIns="0" bIns="0" anchor="ctr"/>
          <a:lstStyle/>
          <a:p>
            <a:pPr marL="0" marR="0" lvl="0" indent="0" algn="l" defTabSz="914400">
              <a:lnSpc>
                <a:spcPct val="100000"/>
              </a:lnSpc>
              <a:spcBef>
                <a:spcPts val="0"/>
              </a:spcBef>
              <a:spcAft>
                <a:spcPts val="0"/>
              </a:spcAft>
              <a:buClrTx/>
              <a:buSzTx/>
              <a:buFontTx/>
              <a:buNone/>
            </a:pPr>
            <a:r>
              <a:rPr lang="en-GB" sz="1050" b="0" i="0" u="none" cap="none" spc="0" noProof="0">
                <a:ln>
                  <a:noFill/>
                </a:ln>
                <a:latin typeface="Figtree"/>
                <a:ea typeface="Figtree"/>
                <a:cs typeface="Figtree"/>
              </a:rPr>
              <a:t>The </a:t>
            </a:r>
            <a:r>
              <a:rPr lang="en-GB" sz="1050">
                <a:latin typeface="Figtree"/>
                <a:ea typeface="Figtree"/>
                <a:cs typeface="Figtree"/>
              </a:rPr>
              <a:t>selected purpose appears in the consumer journey and forms part of the permission records.</a:t>
            </a:r>
            <a:endParaRPr lang="en-GB" sz="1050" b="0" i="0" u="none" kern="1200" cap="none" spc="0" baseline="0" noProof="0">
              <a:ln>
                <a:noFill/>
              </a:ln>
              <a:latin typeface="Figtree"/>
              <a:ea typeface="Figtree"/>
              <a:cs typeface="Figtree"/>
            </a:endParaRPr>
          </a:p>
        </p:txBody>
      </p:sp>
      <p:sp>
        <p:nvSpPr>
          <p:cNvPr id="7" name="Shape 5">
            <a:extLst>
              <a:ext uri="{FF2B5EF4-FFF2-40B4-BE49-F238E27FC236}">
                <a16:creationId xmlns:a16="http://schemas.microsoft.com/office/drawing/2014/main" id="{1137E55E-A58D-46DF-87EE-BCA32092F1E5}"/>
              </a:ext>
            </a:extLst>
          </p:cNvPr>
          <p:cNvSpPr>
            <a:spLocks noGrp="1"/>
          </p:cNvSpPr>
          <p:nvPr/>
        </p:nvSpPr>
        <p:spPr>
          <a:xfrm>
            <a:off x="749808" y="1664208"/>
            <a:ext cx="10835640" cy="1335024"/>
          </a:xfrm>
          <a:prstGeom prst="roundRect">
            <a:avLst>
              <a:gd name="adj" fmla="val 5479"/>
            </a:avLst>
          </a:prstGeom>
          <a:solidFill>
            <a:srgbClr val="021E5E"/>
          </a:solidFill>
          <a:ln w="7620">
            <a:solidFill>
              <a:srgbClr val="021E5E"/>
            </a:solidFill>
            <a:prstDash val="solid"/>
          </a:ln>
        </p:spPr>
        <p:txBody>
          <a:bodyPr/>
          <a:lstStyle/>
          <a:p>
            <a:endParaRPr lang="en-GB" noProof="0"/>
          </a:p>
        </p:txBody>
      </p:sp>
      <p:sp>
        <p:nvSpPr>
          <p:cNvPr id="8" name="Text 6">
            <a:extLst>
              <a:ext uri="{FF2B5EF4-FFF2-40B4-BE49-F238E27FC236}">
                <a16:creationId xmlns:a16="http://schemas.microsoft.com/office/drawing/2014/main" id="{DEE2B7EB-1A8F-44BD-A325-BFD255CFB386}"/>
              </a:ext>
            </a:extLst>
          </p:cNvPr>
          <p:cNvSpPr>
            <a:spLocks noGrp="1"/>
          </p:cNvSpPr>
          <p:nvPr/>
        </p:nvSpPr>
        <p:spPr>
          <a:xfrm>
            <a:off x="1097280" y="1901952"/>
            <a:ext cx="10104120" cy="502920"/>
          </a:xfrm>
          <a:prstGeom prst="rect">
            <a:avLst/>
          </a:prstGeom>
          <a:noFill/>
        </p:spPr>
        <p:txBody>
          <a:bodyPr wrap="square" lIns="0" tIns="0" rIns="0" bIns="0" anchor="ctr">
            <a:normAutofit fontScale="94342" lnSpcReduction="10000"/>
          </a:bodyPr>
          <a:lstStyle/>
          <a:p>
            <a:pPr marL="0" marR="0" lvl="0" indent="0" algn="l" defTabSz="914400">
              <a:lnSpc>
                <a:spcPct val="100000"/>
              </a:lnSpc>
              <a:spcBef>
                <a:spcPts val="0"/>
              </a:spcBef>
              <a:spcAft>
                <a:spcPts val="0"/>
              </a:spcAft>
              <a:buClrTx/>
              <a:buSzTx/>
              <a:buFontTx/>
              <a:buNone/>
            </a:pPr>
            <a:r>
              <a:rPr lang="en-GB" sz="1900" b="1" i="0" u="none" cap="none" spc="0" noProof="0">
                <a:ln>
                  <a:noFill/>
                </a:ln>
                <a:solidFill>
                  <a:srgbClr val="FFFFFF"/>
                </a:solidFill>
                <a:latin typeface="Figtree"/>
                <a:ea typeface="Figtree"/>
                <a:cs typeface="Figtree"/>
              </a:rPr>
              <a:t>The purpose catalogue needs to cover expected services without being ambiguous or unnecessarily granular.</a:t>
            </a:r>
            <a:endParaRPr lang="en-GB" sz="1900" b="0" i="0" u="none" kern="1200" cap="none" spc="0" baseline="0" noProof="0">
              <a:ln>
                <a:noFill/>
              </a:ln>
              <a:solidFill>
                <a:prstClr val="black"/>
              </a:solidFill>
              <a:latin typeface="Figtree"/>
              <a:ea typeface="Figtree"/>
              <a:cs typeface="Figtree"/>
            </a:endParaRPr>
          </a:p>
        </p:txBody>
      </p:sp>
      <p:sp>
        <p:nvSpPr>
          <p:cNvPr id="9" name="Text 7">
            <a:extLst>
              <a:ext uri="{FF2B5EF4-FFF2-40B4-BE49-F238E27FC236}">
                <a16:creationId xmlns:a16="http://schemas.microsoft.com/office/drawing/2014/main" id="{1C0B19BB-3F73-48A1-8B13-D72F3D4C0BAE}"/>
              </a:ext>
            </a:extLst>
          </p:cNvPr>
          <p:cNvSpPr>
            <a:spLocks noGrp="1"/>
          </p:cNvSpPr>
          <p:nvPr/>
        </p:nvSpPr>
        <p:spPr>
          <a:xfrm>
            <a:off x="1115568" y="2542032"/>
            <a:ext cx="9857232" cy="22860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lang="en-GB" sz="1050" b="0" i="0" u="none" cap="none" spc="0" noProof="0">
                <a:ln>
                  <a:noFill/>
                </a:ln>
                <a:solidFill>
                  <a:srgbClr val="CDD7FF"/>
                </a:solidFill>
                <a:latin typeface="Figtree"/>
                <a:ea typeface="Figtree"/>
                <a:cs typeface="Figtree"/>
              </a:rPr>
              <a:t>Each purpose should describe the service for which data will be accessed and used.</a:t>
            </a:r>
            <a:endParaRPr lang="en-GB" sz="1050" b="0" i="0" u="none" kern="1200" cap="none" spc="0" baseline="0" noProof="0">
              <a:ln>
                <a:noFill/>
              </a:ln>
              <a:solidFill>
                <a:prstClr val="black"/>
              </a:solidFill>
              <a:latin typeface="Figtree"/>
              <a:ea typeface="Figtree"/>
              <a:cs typeface="Figtree"/>
            </a:endParaRPr>
          </a:p>
        </p:txBody>
      </p:sp>
      <p:sp>
        <p:nvSpPr>
          <p:cNvPr id="10" name="Shape 8">
            <a:extLst>
              <a:ext uri="{FF2B5EF4-FFF2-40B4-BE49-F238E27FC236}">
                <a16:creationId xmlns:a16="http://schemas.microsoft.com/office/drawing/2014/main" id="{281E60AA-E008-4CED-9A11-6A0EFB77BBFC}"/>
              </a:ext>
            </a:extLst>
          </p:cNvPr>
          <p:cNvSpPr>
            <a:spLocks noGrp="1"/>
          </p:cNvSpPr>
          <p:nvPr/>
        </p:nvSpPr>
        <p:spPr>
          <a:xfrm>
            <a:off x="1965960" y="3648456"/>
            <a:ext cx="2450592" cy="1298448"/>
          </a:xfrm>
          <a:prstGeom prst="roundRect">
            <a:avLst>
              <a:gd name="adj" fmla="val 5634"/>
            </a:avLst>
          </a:prstGeom>
          <a:solidFill>
            <a:srgbClr val="EAF0FF"/>
          </a:solidFill>
          <a:ln w="7620">
            <a:solidFill>
              <a:srgbClr val="D9DDE8"/>
            </a:solidFill>
            <a:prstDash val="solid"/>
          </a:ln>
        </p:spPr>
        <p:txBody>
          <a:bodyPr/>
          <a:lstStyle/>
          <a:p>
            <a:endParaRPr lang="en-GB" sz="2400" noProof="0"/>
          </a:p>
        </p:txBody>
      </p:sp>
      <p:sp>
        <p:nvSpPr>
          <p:cNvPr id="11" name="Text 9">
            <a:extLst>
              <a:ext uri="{FF2B5EF4-FFF2-40B4-BE49-F238E27FC236}">
                <a16:creationId xmlns:a16="http://schemas.microsoft.com/office/drawing/2014/main" id="{D15C36D5-CF7F-4113-B822-93219B6D48F2}"/>
              </a:ext>
            </a:extLst>
          </p:cNvPr>
          <p:cNvSpPr>
            <a:spLocks noGrp="1"/>
          </p:cNvSpPr>
          <p:nvPr/>
        </p:nvSpPr>
        <p:spPr>
          <a:xfrm>
            <a:off x="2130552" y="3831336"/>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lang="en-GB" sz="1050" b="1" i="0" u="none" cap="none" spc="0" noProof="0">
                <a:ln>
                  <a:noFill/>
                </a:ln>
                <a:solidFill>
                  <a:srgbClr val="021E5E"/>
                </a:solidFill>
                <a:latin typeface="Figtree"/>
                <a:ea typeface="Figtree"/>
                <a:cs typeface="Figtree"/>
              </a:rPr>
              <a:t>Coverage</a:t>
            </a:r>
            <a:endParaRPr lang="en-GB" sz="1050" b="0" i="0" u="none" kern="1200" cap="none" spc="0" baseline="0" noProof="0">
              <a:ln>
                <a:noFill/>
              </a:ln>
              <a:solidFill>
                <a:prstClr val="black"/>
              </a:solidFill>
              <a:latin typeface="Figtree"/>
              <a:ea typeface="Figtree"/>
              <a:cs typeface="Figtree"/>
            </a:endParaRPr>
          </a:p>
        </p:txBody>
      </p:sp>
      <p:sp>
        <p:nvSpPr>
          <p:cNvPr id="12" name="Text 10">
            <a:extLst>
              <a:ext uri="{FF2B5EF4-FFF2-40B4-BE49-F238E27FC236}">
                <a16:creationId xmlns:a16="http://schemas.microsoft.com/office/drawing/2014/main" id="{5F80E0FC-6ABC-4CF0-8685-1216C2DD9727}"/>
              </a:ext>
            </a:extLst>
          </p:cNvPr>
          <p:cNvSpPr>
            <a:spLocks noGrp="1"/>
          </p:cNvSpPr>
          <p:nvPr/>
        </p:nvSpPr>
        <p:spPr>
          <a:xfrm>
            <a:off x="2130552" y="4160520"/>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lang="en-GB" sz="1000" b="0" i="0" u="none" cap="none" spc="0" noProof="0">
                <a:ln>
                  <a:noFill/>
                </a:ln>
                <a:solidFill>
                  <a:srgbClr val="171717"/>
                </a:solidFill>
                <a:latin typeface="Figtree"/>
                <a:ea typeface="Figtree"/>
                <a:cs typeface="Figtree"/>
              </a:rPr>
              <a:t>Does the list cover the services expected at MMP and credible future services?</a:t>
            </a:r>
            <a:endParaRPr lang="en-GB" sz="1000" b="0" i="0" u="none" kern="1200" cap="none" spc="0" baseline="0" noProof="0">
              <a:ln>
                <a:noFill/>
              </a:ln>
              <a:solidFill>
                <a:prstClr val="black"/>
              </a:solidFill>
              <a:latin typeface="Figtree"/>
              <a:ea typeface="Figtree"/>
              <a:cs typeface="Figtree"/>
            </a:endParaRPr>
          </a:p>
        </p:txBody>
      </p:sp>
      <p:sp>
        <p:nvSpPr>
          <p:cNvPr id="13" name="Shape 11">
            <a:extLst>
              <a:ext uri="{FF2B5EF4-FFF2-40B4-BE49-F238E27FC236}">
                <a16:creationId xmlns:a16="http://schemas.microsoft.com/office/drawing/2014/main" id="{6FC62103-03B1-47A3-A3F1-5D1590E6F7AD}"/>
              </a:ext>
            </a:extLst>
          </p:cNvPr>
          <p:cNvSpPr>
            <a:spLocks noGrp="1"/>
          </p:cNvSpPr>
          <p:nvPr/>
        </p:nvSpPr>
        <p:spPr>
          <a:xfrm>
            <a:off x="4727448" y="3648456"/>
            <a:ext cx="2450592" cy="1298448"/>
          </a:xfrm>
          <a:prstGeom prst="roundRect">
            <a:avLst>
              <a:gd name="adj" fmla="val 5634"/>
            </a:avLst>
          </a:prstGeom>
          <a:solidFill>
            <a:srgbClr val="F0EDFF"/>
          </a:solidFill>
          <a:ln w="7620">
            <a:solidFill>
              <a:srgbClr val="D9DDE8"/>
            </a:solidFill>
            <a:prstDash val="solid"/>
          </a:ln>
        </p:spPr>
        <p:txBody>
          <a:bodyPr/>
          <a:lstStyle/>
          <a:p>
            <a:endParaRPr lang="en-GB" sz="2400" noProof="0"/>
          </a:p>
        </p:txBody>
      </p:sp>
      <p:sp>
        <p:nvSpPr>
          <p:cNvPr id="14" name="Text 12">
            <a:extLst>
              <a:ext uri="{FF2B5EF4-FFF2-40B4-BE49-F238E27FC236}">
                <a16:creationId xmlns:a16="http://schemas.microsoft.com/office/drawing/2014/main" id="{64B0D382-1ABD-4D06-923F-D98ABA00C45B}"/>
              </a:ext>
            </a:extLst>
          </p:cNvPr>
          <p:cNvSpPr>
            <a:spLocks noGrp="1"/>
          </p:cNvSpPr>
          <p:nvPr/>
        </p:nvSpPr>
        <p:spPr>
          <a:xfrm>
            <a:off x="4892040" y="3831336"/>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lang="en-GB" sz="1050" b="1" i="0" u="none" cap="none" spc="0" noProof="0">
                <a:ln>
                  <a:noFill/>
                </a:ln>
                <a:solidFill>
                  <a:srgbClr val="021E5E"/>
                </a:solidFill>
                <a:latin typeface="Figtree"/>
                <a:ea typeface="Figtree"/>
                <a:cs typeface="Figtree"/>
              </a:rPr>
              <a:t>Distinctness</a:t>
            </a:r>
            <a:endParaRPr lang="en-GB" sz="1050" b="0" i="0" u="none" kern="1200" cap="none" spc="0" baseline="0" noProof="0">
              <a:ln>
                <a:noFill/>
              </a:ln>
              <a:solidFill>
                <a:prstClr val="black"/>
              </a:solidFill>
              <a:latin typeface="Figtree"/>
              <a:ea typeface="Figtree"/>
              <a:cs typeface="Figtree"/>
            </a:endParaRPr>
          </a:p>
        </p:txBody>
      </p:sp>
      <p:sp>
        <p:nvSpPr>
          <p:cNvPr id="15" name="Text 13">
            <a:extLst>
              <a:ext uri="{FF2B5EF4-FFF2-40B4-BE49-F238E27FC236}">
                <a16:creationId xmlns:a16="http://schemas.microsoft.com/office/drawing/2014/main" id="{D4152BF0-E3E6-46ED-93C4-AAF4E609B8B5}"/>
              </a:ext>
            </a:extLst>
          </p:cNvPr>
          <p:cNvSpPr>
            <a:spLocks noGrp="1"/>
          </p:cNvSpPr>
          <p:nvPr/>
        </p:nvSpPr>
        <p:spPr>
          <a:xfrm>
            <a:off x="4892040" y="4160520"/>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lang="en-GB" sz="1000" b="0" i="0" u="none" cap="none" spc="0" noProof="0">
                <a:ln>
                  <a:noFill/>
                </a:ln>
                <a:solidFill>
                  <a:srgbClr val="171717"/>
                </a:solidFill>
                <a:latin typeface="Figtree"/>
                <a:ea typeface="Figtree"/>
                <a:cs typeface="Figtree"/>
              </a:rPr>
              <a:t>Can each purpose be differentiated from the others without interpretation?</a:t>
            </a:r>
            <a:endParaRPr lang="en-GB" sz="1000" b="0" i="0" u="none" kern="1200" cap="none" spc="0" baseline="0" noProof="0">
              <a:ln>
                <a:noFill/>
              </a:ln>
              <a:solidFill>
                <a:prstClr val="black"/>
              </a:solidFill>
              <a:latin typeface="Figtree"/>
              <a:ea typeface="Figtree"/>
              <a:cs typeface="Figtree"/>
            </a:endParaRPr>
          </a:p>
        </p:txBody>
      </p:sp>
      <p:sp>
        <p:nvSpPr>
          <p:cNvPr id="19" name="Shape 17">
            <a:extLst>
              <a:ext uri="{FF2B5EF4-FFF2-40B4-BE49-F238E27FC236}">
                <a16:creationId xmlns:a16="http://schemas.microsoft.com/office/drawing/2014/main" id="{EB5A3A96-0917-48ED-AF0E-503AF1497C73}"/>
              </a:ext>
            </a:extLst>
          </p:cNvPr>
          <p:cNvSpPr>
            <a:spLocks noGrp="1"/>
          </p:cNvSpPr>
          <p:nvPr/>
        </p:nvSpPr>
        <p:spPr>
          <a:xfrm>
            <a:off x="7488936" y="3648456"/>
            <a:ext cx="2450592" cy="1298448"/>
          </a:xfrm>
          <a:prstGeom prst="roundRect">
            <a:avLst>
              <a:gd name="adj" fmla="val 5634"/>
            </a:avLst>
          </a:prstGeom>
          <a:solidFill>
            <a:srgbClr val="DDF6EE"/>
          </a:solidFill>
          <a:ln w="7620">
            <a:solidFill>
              <a:srgbClr val="D9DDE8"/>
            </a:solidFill>
            <a:prstDash val="solid"/>
          </a:ln>
        </p:spPr>
        <p:txBody>
          <a:bodyPr/>
          <a:lstStyle/>
          <a:p>
            <a:endParaRPr lang="en-GB" sz="2400" noProof="0"/>
          </a:p>
        </p:txBody>
      </p:sp>
      <p:sp>
        <p:nvSpPr>
          <p:cNvPr id="20" name="Text 18">
            <a:extLst>
              <a:ext uri="{FF2B5EF4-FFF2-40B4-BE49-F238E27FC236}">
                <a16:creationId xmlns:a16="http://schemas.microsoft.com/office/drawing/2014/main" id="{F17AF5D9-190B-462B-BBC7-7936064E79E9}"/>
              </a:ext>
            </a:extLst>
          </p:cNvPr>
          <p:cNvSpPr>
            <a:spLocks noGrp="1"/>
          </p:cNvSpPr>
          <p:nvPr/>
        </p:nvSpPr>
        <p:spPr>
          <a:xfrm>
            <a:off x="7653528" y="3831336"/>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lang="en-GB" sz="1050" b="1" i="0" u="none" cap="none" spc="0" noProof="0">
                <a:ln>
                  <a:noFill/>
                </a:ln>
                <a:solidFill>
                  <a:srgbClr val="021E5E"/>
                </a:solidFill>
                <a:latin typeface="Figtree"/>
                <a:ea typeface="Figtree"/>
                <a:cs typeface="Figtree"/>
              </a:rPr>
              <a:t>Extensibility</a:t>
            </a:r>
            <a:endParaRPr lang="en-GB" sz="1050" b="0" i="0" u="none" kern="1200" cap="none" spc="0" baseline="0" noProof="0">
              <a:ln>
                <a:noFill/>
              </a:ln>
              <a:solidFill>
                <a:prstClr val="black"/>
              </a:solidFill>
              <a:latin typeface="Figtree"/>
              <a:ea typeface="Figtree"/>
              <a:cs typeface="Figtree"/>
            </a:endParaRPr>
          </a:p>
        </p:txBody>
      </p:sp>
      <p:sp>
        <p:nvSpPr>
          <p:cNvPr id="21" name="Text 19">
            <a:extLst>
              <a:ext uri="{FF2B5EF4-FFF2-40B4-BE49-F238E27FC236}">
                <a16:creationId xmlns:a16="http://schemas.microsoft.com/office/drawing/2014/main" id="{EEAAB6DF-E82B-43D2-91F2-9DACB61C9C0B}"/>
              </a:ext>
            </a:extLst>
          </p:cNvPr>
          <p:cNvSpPr>
            <a:spLocks noGrp="1"/>
          </p:cNvSpPr>
          <p:nvPr/>
        </p:nvSpPr>
        <p:spPr>
          <a:xfrm>
            <a:off x="7653528" y="4160520"/>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lang="en-GB" sz="1000" b="0" i="0" u="none" cap="none" spc="0" noProof="0">
                <a:ln>
                  <a:noFill/>
                </a:ln>
                <a:solidFill>
                  <a:srgbClr val="171717"/>
                </a:solidFill>
                <a:latin typeface="Figtree"/>
                <a:ea typeface="Figtree"/>
                <a:cs typeface="Figtree"/>
              </a:rPr>
              <a:t>Can new purposes be added without disrupting existing permission records?</a:t>
            </a:r>
            <a:endParaRPr lang="en-GB" sz="1000" b="0" i="0" u="none" kern="1200" cap="none" spc="0" baseline="0" noProof="0">
              <a:ln>
                <a:noFill/>
              </a:ln>
              <a:solidFill>
                <a:prstClr val="black"/>
              </a:solidFill>
              <a:latin typeface="Figtree"/>
              <a:ea typeface="Figtree"/>
              <a:cs typeface="Figtree"/>
            </a:endParaRPr>
          </a:p>
        </p:txBody>
      </p:sp>
      <p:sp>
        <p:nvSpPr>
          <p:cNvPr id="22" name="Shape 20">
            <a:extLst>
              <a:ext uri="{FF2B5EF4-FFF2-40B4-BE49-F238E27FC236}">
                <a16:creationId xmlns:a16="http://schemas.microsoft.com/office/drawing/2014/main" id="{791B4F70-CFA4-412C-B36B-0CA2F24F12E8}"/>
              </a:ext>
            </a:extLst>
          </p:cNvPr>
          <p:cNvSpPr>
            <a:spLocks noGrp="1"/>
          </p:cNvSpPr>
          <p:nvPr/>
        </p:nvSpPr>
        <p:spPr>
          <a:xfrm>
            <a:off x="1325880" y="5504688"/>
            <a:ext cx="9555480" cy="466344"/>
          </a:xfrm>
          <a:prstGeom prst="roundRect">
            <a:avLst>
              <a:gd name="adj" fmla="val 15686"/>
            </a:avLst>
          </a:prstGeom>
          <a:solidFill>
            <a:srgbClr val="FFFFFF"/>
          </a:solidFill>
          <a:ln w="19050">
            <a:solidFill>
              <a:srgbClr val="4D38F5"/>
            </a:solidFill>
            <a:prstDash val="solid"/>
          </a:ln>
        </p:spPr>
        <p:txBody>
          <a:bodyPr/>
          <a:lstStyle/>
          <a:p>
            <a:endParaRPr lang="en-GB" noProof="0"/>
          </a:p>
        </p:txBody>
      </p:sp>
      <p:sp>
        <p:nvSpPr>
          <p:cNvPr id="23" name="Text 21">
            <a:extLst>
              <a:ext uri="{FF2B5EF4-FFF2-40B4-BE49-F238E27FC236}">
                <a16:creationId xmlns:a16="http://schemas.microsoft.com/office/drawing/2014/main" id="{B9D6E897-EC2C-46CE-8EB8-1AFA62F1F364}"/>
              </a:ext>
            </a:extLst>
          </p:cNvPr>
          <p:cNvSpPr>
            <a:spLocks noGrp="1"/>
          </p:cNvSpPr>
          <p:nvPr/>
        </p:nvSpPr>
        <p:spPr>
          <a:xfrm>
            <a:off x="1600200" y="5641848"/>
            <a:ext cx="9025128" cy="164592"/>
          </a:xfrm>
          <a:prstGeom prst="rect">
            <a:avLst/>
          </a:prstGeom>
          <a:noFill/>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pPr>
            <a:r>
              <a:rPr lang="en-GB" sz="1050" b="1" noProof="0">
                <a:solidFill>
                  <a:srgbClr val="021E5E"/>
                </a:solidFill>
                <a:latin typeface="Figtree"/>
                <a:ea typeface="Figtree"/>
                <a:cs typeface="Figtree"/>
              </a:rPr>
              <a:t>Input sought: confirm the proposed purposes, descriptions, and any additions or consolidations.</a:t>
            </a:r>
          </a:p>
        </p:txBody>
      </p:sp>
    </p:spTree>
    <p:extLst>
      <p:ext uri="{BB962C8B-B14F-4D97-AF65-F5344CB8AC3E}">
        <p14:creationId xmlns:p14="http://schemas.microsoft.com/office/powerpoint/2010/main" val="4085537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450C0607-EF70-4EEE-A727-07FD8AB78A89}"/>
              </a:ext>
            </a:extLst>
          </p:cNvPr>
          <p:cNvSpPr>
            <a:spLocks noGrp="1"/>
          </p:cNvSpPr>
          <p:nvPr/>
        </p:nvSpPr>
        <p:spPr>
          <a:xfrm>
            <a:off x="504508" y="384048"/>
            <a:ext cx="8229600" cy="274320"/>
          </a:xfrm>
          <a:prstGeom prst="rect">
            <a:avLst/>
          </a:prstGeom>
          <a:noFill/>
        </p:spPr>
        <p:txBody>
          <a:bodyPr wrap="square" anchor="ctr"/>
          <a:lstStyle/>
          <a:p>
            <a:pPr marL="0" indent="0">
              <a:buNone/>
            </a:pPr>
            <a:r>
              <a:rPr sz="1200" b="1" spc="400">
                <a:solidFill>
                  <a:srgbClr val="4D38F5"/>
                </a:solidFill>
                <a:latin typeface="Figtree Medium"/>
                <a:ea typeface="Figtree Medium"/>
                <a:cs typeface="Figtree Medium"/>
              </a:rPr>
              <a:t>PERMISSION PURPOSES · 1 OF 4</a:t>
            </a:r>
            <a:endParaRPr sz="1200"/>
          </a:p>
        </p:txBody>
      </p:sp>
      <p:sp>
        <p:nvSpPr>
          <p:cNvPr id="4" name="Text 1">
            <a:extLst>
              <a:ext uri="{FF2B5EF4-FFF2-40B4-BE49-F238E27FC236}">
                <a16:creationId xmlns:a16="http://schemas.microsoft.com/office/drawing/2014/main" id="{5D36DB47-60BD-715C-089D-AB42C2E9F719}"/>
              </a:ext>
            </a:extLst>
          </p:cNvPr>
          <p:cNvSpPr>
            <a:spLocks noGrp="1"/>
          </p:cNvSpPr>
          <p:nvPr/>
        </p:nvSpPr>
        <p:spPr>
          <a:xfrm>
            <a:off x="504508" y="713232"/>
            <a:ext cx="11155680" cy="594360"/>
          </a:xfrm>
          <a:prstGeom prst="rect">
            <a:avLst/>
          </a:prstGeom>
          <a:noFill/>
        </p:spPr>
        <p:txBody>
          <a:bodyPr wrap="square" anchor="ctr"/>
          <a:lstStyle/>
          <a:p>
            <a:pPr marL="0" indent="0">
              <a:buNone/>
            </a:pPr>
            <a:r>
              <a:rPr sz="2700" b="1">
                <a:solidFill>
                  <a:srgbClr val="201E2E"/>
                </a:solidFill>
                <a:latin typeface="Figtree SemiBold"/>
                <a:ea typeface="Figtree SemiBold"/>
                <a:cs typeface="Figtree SemiBold"/>
              </a:rPr>
              <a:t>Tariff discovery and switching</a:t>
            </a:r>
            <a:endParaRPr sz="2700"/>
          </a:p>
        </p:txBody>
      </p:sp>
      <p:sp>
        <p:nvSpPr>
          <p:cNvPr id="9" name="Shape 6">
            <a:extLst>
              <a:ext uri="{FF2B5EF4-FFF2-40B4-BE49-F238E27FC236}">
                <a16:creationId xmlns:a16="http://schemas.microsoft.com/office/drawing/2014/main" id="{8009994C-9656-8F63-8836-7C06D62D7393}"/>
              </a:ext>
            </a:extLst>
          </p:cNvPr>
          <p:cNvSpPr>
            <a:spLocks noGrp="1"/>
          </p:cNvSpPr>
          <p:nvPr/>
        </p:nvSpPr>
        <p:spPr>
          <a:xfrm>
            <a:off x="550228" y="1920240"/>
            <a:ext cx="11091672"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0" name="Text 7">
            <a:extLst>
              <a:ext uri="{FF2B5EF4-FFF2-40B4-BE49-F238E27FC236}">
                <a16:creationId xmlns:a16="http://schemas.microsoft.com/office/drawing/2014/main" id="{F75952E6-65E8-1CA2-E5F8-AD0A59F52988}"/>
              </a:ext>
            </a:extLst>
          </p:cNvPr>
          <p:cNvSpPr>
            <a:spLocks noGrp="1"/>
          </p:cNvSpPr>
          <p:nvPr/>
        </p:nvSpPr>
        <p:spPr>
          <a:xfrm>
            <a:off x="870268" y="2011680"/>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Tariff comparison</a:t>
            </a:r>
            <a:endParaRPr sz="1500"/>
          </a:p>
        </p:txBody>
      </p:sp>
      <p:sp>
        <p:nvSpPr>
          <p:cNvPr id="11" name="Text 8">
            <a:extLst>
              <a:ext uri="{FF2B5EF4-FFF2-40B4-BE49-F238E27FC236}">
                <a16:creationId xmlns:a16="http://schemas.microsoft.com/office/drawing/2014/main" id="{935DE2EA-B6F7-1F82-5DD9-9EBD8BD34059}"/>
              </a:ext>
            </a:extLst>
          </p:cNvPr>
          <p:cNvSpPr>
            <a:spLocks noGrp="1"/>
          </p:cNvSpPr>
          <p:nvPr/>
        </p:nvSpPr>
        <p:spPr>
          <a:xfrm>
            <a:off x="3522028" y="2011680"/>
            <a:ext cx="7863840" cy="658368"/>
          </a:xfrm>
          <a:prstGeom prst="rect">
            <a:avLst/>
          </a:prstGeom>
          <a:noFill/>
        </p:spPr>
        <p:txBody>
          <a:bodyPr wrap="square" anchor="ctr"/>
          <a:lstStyle/>
          <a:p>
            <a:pPr marL="0" indent="0">
              <a:buNone/>
            </a:pPr>
            <a:r>
              <a:rPr sz="1250">
                <a:solidFill>
                  <a:srgbClr val="5E6274"/>
                </a:solidFill>
                <a:latin typeface="Figtree"/>
                <a:ea typeface="Figtree"/>
                <a:cs typeface="Figtree"/>
              </a:rPr>
              <a:t>Compare available tariffs and provide personalised tariff recommendations. </a:t>
            </a:r>
            <a:endParaRPr sz="1250"/>
          </a:p>
        </p:txBody>
      </p:sp>
      <p:sp>
        <p:nvSpPr>
          <p:cNvPr id="12" name="Shape 9">
            <a:extLst>
              <a:ext uri="{FF2B5EF4-FFF2-40B4-BE49-F238E27FC236}">
                <a16:creationId xmlns:a16="http://schemas.microsoft.com/office/drawing/2014/main" id="{EE34718D-7598-4DCE-35E1-B3C8889AA0C6}"/>
              </a:ext>
            </a:extLst>
          </p:cNvPr>
          <p:cNvSpPr>
            <a:spLocks noGrp="1"/>
          </p:cNvSpPr>
          <p:nvPr/>
        </p:nvSpPr>
        <p:spPr>
          <a:xfrm>
            <a:off x="550228" y="2889504"/>
            <a:ext cx="11091672"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3" name="Text 10">
            <a:extLst>
              <a:ext uri="{FF2B5EF4-FFF2-40B4-BE49-F238E27FC236}">
                <a16:creationId xmlns:a16="http://schemas.microsoft.com/office/drawing/2014/main" id="{115A62AD-041C-CA54-7E9A-0FC59FB0382B}"/>
              </a:ext>
            </a:extLst>
          </p:cNvPr>
          <p:cNvSpPr>
            <a:spLocks noGrp="1"/>
          </p:cNvSpPr>
          <p:nvPr/>
        </p:nvSpPr>
        <p:spPr>
          <a:xfrm>
            <a:off x="870268" y="2980944"/>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Tariff switching</a:t>
            </a:r>
            <a:endParaRPr sz="1500"/>
          </a:p>
        </p:txBody>
      </p:sp>
      <p:sp>
        <p:nvSpPr>
          <p:cNvPr id="14" name="Text 11">
            <a:extLst>
              <a:ext uri="{FF2B5EF4-FFF2-40B4-BE49-F238E27FC236}">
                <a16:creationId xmlns:a16="http://schemas.microsoft.com/office/drawing/2014/main" id="{FB35AAEB-44A9-EFE4-6E4E-75FBC28FC734}"/>
              </a:ext>
            </a:extLst>
          </p:cNvPr>
          <p:cNvSpPr>
            <a:spLocks noGrp="1"/>
          </p:cNvSpPr>
          <p:nvPr/>
        </p:nvSpPr>
        <p:spPr>
          <a:xfrm>
            <a:off x="3522028" y="2980944"/>
            <a:ext cx="7863840" cy="658368"/>
          </a:xfrm>
          <a:prstGeom prst="rect">
            <a:avLst/>
          </a:prstGeom>
          <a:noFill/>
        </p:spPr>
        <p:txBody>
          <a:bodyPr wrap="square" anchor="ctr"/>
          <a:lstStyle/>
          <a:p>
            <a:pPr marL="0" indent="0">
              <a:buNone/>
            </a:pPr>
            <a:r>
              <a:rPr sz="1250">
                <a:solidFill>
                  <a:srgbClr val="5E6274"/>
                </a:solidFill>
                <a:latin typeface="Figtree"/>
                <a:ea typeface="Figtree"/>
                <a:cs typeface="Figtree"/>
              </a:rPr>
              <a:t>Support the assessment, initiation, or management of energy tariff switch</a:t>
            </a:r>
            <a:r>
              <a:rPr lang="en-US" sz="1250">
                <a:solidFill>
                  <a:srgbClr val="5E6274"/>
                </a:solidFill>
                <a:latin typeface="Figtree"/>
                <a:ea typeface="Figtree"/>
                <a:cs typeface="Figtree"/>
              </a:rPr>
              <a:t>ing</a:t>
            </a:r>
            <a:r>
              <a:rPr sz="1250">
                <a:solidFill>
                  <a:srgbClr val="5E6274"/>
                </a:solidFill>
                <a:latin typeface="Figtree"/>
                <a:ea typeface="Figtree"/>
                <a:cs typeface="Figtree"/>
              </a:rPr>
              <a:t>.</a:t>
            </a:r>
            <a:endParaRPr sz="1250"/>
          </a:p>
        </p:txBody>
      </p:sp>
      <p:sp>
        <p:nvSpPr>
          <p:cNvPr id="15" name="Shape 12">
            <a:extLst>
              <a:ext uri="{FF2B5EF4-FFF2-40B4-BE49-F238E27FC236}">
                <a16:creationId xmlns:a16="http://schemas.microsoft.com/office/drawing/2014/main" id="{149DB5F7-2137-9541-85B0-C890545DC59C}"/>
              </a:ext>
            </a:extLst>
          </p:cNvPr>
          <p:cNvSpPr>
            <a:spLocks noGrp="1"/>
          </p:cNvSpPr>
          <p:nvPr/>
        </p:nvSpPr>
        <p:spPr>
          <a:xfrm>
            <a:off x="550228" y="3858768"/>
            <a:ext cx="11091672"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6" name="Text 13">
            <a:extLst>
              <a:ext uri="{FF2B5EF4-FFF2-40B4-BE49-F238E27FC236}">
                <a16:creationId xmlns:a16="http://schemas.microsoft.com/office/drawing/2014/main" id="{61299732-D565-A566-549A-1D0F9E9BD8DA}"/>
              </a:ext>
            </a:extLst>
          </p:cNvPr>
          <p:cNvSpPr>
            <a:spLocks noGrp="1"/>
          </p:cNvSpPr>
          <p:nvPr/>
        </p:nvSpPr>
        <p:spPr>
          <a:xfrm>
            <a:off x="870268" y="3950208"/>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Tariff and usage </a:t>
            </a:r>
            <a:r>
              <a:rPr sz="1500" b="1" err="1">
                <a:solidFill>
                  <a:srgbClr val="201E2E"/>
                </a:solidFill>
                <a:latin typeface="Figtree SemiBold"/>
                <a:ea typeface="Figtree SemiBold"/>
                <a:cs typeface="Figtree SemiBold"/>
              </a:rPr>
              <a:t>optimisation</a:t>
            </a:r>
            <a:endParaRPr sz="1500"/>
          </a:p>
        </p:txBody>
      </p:sp>
      <p:sp>
        <p:nvSpPr>
          <p:cNvPr id="17" name="Text 14">
            <a:extLst>
              <a:ext uri="{FF2B5EF4-FFF2-40B4-BE49-F238E27FC236}">
                <a16:creationId xmlns:a16="http://schemas.microsoft.com/office/drawing/2014/main" id="{EE8454EC-6132-0B09-3FE5-BC437EE32612}"/>
              </a:ext>
            </a:extLst>
          </p:cNvPr>
          <p:cNvSpPr>
            <a:spLocks noGrp="1"/>
          </p:cNvSpPr>
          <p:nvPr/>
        </p:nvSpPr>
        <p:spPr>
          <a:xfrm>
            <a:off x="3522028" y="3950208"/>
            <a:ext cx="7863840" cy="658368"/>
          </a:xfrm>
          <a:prstGeom prst="rect">
            <a:avLst/>
          </a:prstGeom>
          <a:noFill/>
        </p:spPr>
        <p:txBody>
          <a:bodyPr wrap="square" anchor="ctr"/>
          <a:lstStyle/>
          <a:p>
            <a:r>
              <a:rPr sz="1250">
                <a:solidFill>
                  <a:srgbClr val="5E6274"/>
                </a:solidFill>
                <a:latin typeface="Figtree"/>
                <a:ea typeface="Figtree"/>
                <a:cs typeface="Figtree"/>
              </a:rPr>
              <a:t>Optimise consumption against time-of-use tariffs, dynamic prices, or other price signals.</a:t>
            </a:r>
            <a:endParaRPr sz="1250"/>
          </a:p>
        </p:txBody>
      </p:sp>
      <p:sp>
        <p:nvSpPr>
          <p:cNvPr id="5" name="Shape 4">
            <a:extLst>
              <a:ext uri="{FF2B5EF4-FFF2-40B4-BE49-F238E27FC236}">
                <a16:creationId xmlns:a16="http://schemas.microsoft.com/office/drawing/2014/main" id="{9AC305EF-E6CF-BBFE-0D21-7F091A73ABC1}"/>
              </a:ext>
            </a:extLst>
          </p:cNvPr>
          <p:cNvSpPr>
            <a:spLocks noGrp="1"/>
          </p:cNvSpPr>
          <p:nvPr/>
        </p:nvSpPr>
        <p:spPr>
          <a:xfrm>
            <a:off x="9950132" y="365760"/>
            <a:ext cx="1691640" cy="292608"/>
          </a:xfrm>
          <a:prstGeom prst="roundRect">
            <a:avLst>
              <a:gd name="adj" fmla="val 50000"/>
            </a:avLst>
          </a:prstGeom>
          <a:solidFill>
            <a:srgbClr val="4D38F5"/>
          </a:solidFill>
          <a:ln w="12700">
            <a:solidFill>
              <a:srgbClr val="4D38F5"/>
            </a:solidFill>
            <a:prstDash val="solid"/>
          </a:ln>
        </p:spPr>
        <p:txBody>
          <a:bodyPr/>
          <a:lstStyle/>
          <a:p>
            <a:endParaRPr sz="1800"/>
          </a:p>
        </p:txBody>
      </p:sp>
      <p:sp>
        <p:nvSpPr>
          <p:cNvPr id="23" name="Text 5">
            <a:extLst>
              <a:ext uri="{FF2B5EF4-FFF2-40B4-BE49-F238E27FC236}">
                <a16:creationId xmlns:a16="http://schemas.microsoft.com/office/drawing/2014/main" id="{ABD379D7-C83B-A8B1-E2B9-0CDF347EA5E8}"/>
              </a:ext>
            </a:extLst>
          </p:cNvPr>
          <p:cNvSpPr>
            <a:spLocks noGrp="1"/>
          </p:cNvSpPr>
          <p:nvPr/>
        </p:nvSpPr>
        <p:spPr>
          <a:xfrm>
            <a:off x="9950132" y="356616"/>
            <a:ext cx="1691640" cy="292608"/>
          </a:xfrm>
          <a:prstGeom prst="rect">
            <a:avLst/>
          </a:prstGeom>
          <a:noFill/>
        </p:spPr>
        <p:txBody>
          <a:bodyPr wrap="square" anchor="ctr"/>
          <a:lstStyle/>
          <a:p>
            <a:pPr marL="0" indent="0" algn="ctr">
              <a:buNone/>
            </a:pPr>
            <a:r>
              <a:rPr sz="950" b="1" spc="200">
                <a:solidFill>
                  <a:srgbClr val="FFFFFF"/>
                </a:solidFill>
                <a:latin typeface="Figtree Medium"/>
                <a:ea typeface="Figtree Medium"/>
                <a:cs typeface="Figtree Medium"/>
              </a:rPr>
              <a:t>FOR DISCUSSION</a:t>
            </a:r>
            <a:endParaRPr sz="950"/>
          </a:p>
        </p:txBody>
      </p:sp>
    </p:spTree>
    <p:extLst>
      <p:ext uri="{BB962C8B-B14F-4D97-AF65-F5344CB8AC3E}">
        <p14:creationId xmlns:p14="http://schemas.microsoft.com/office/powerpoint/2010/main" val="406149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941DBA99-3B59-4B31-8A89-331CB57D0D27}"/>
              </a:ext>
            </a:extLst>
          </p:cNvPr>
          <p:cNvSpPr>
            <a:spLocks noGrp="1"/>
          </p:cNvSpPr>
          <p:nvPr/>
        </p:nvSpPr>
        <p:spPr>
          <a:xfrm>
            <a:off x="504508" y="384048"/>
            <a:ext cx="8229600" cy="274320"/>
          </a:xfrm>
          <a:prstGeom prst="rect">
            <a:avLst/>
          </a:prstGeom>
          <a:noFill/>
        </p:spPr>
        <p:txBody>
          <a:bodyPr wrap="square" anchor="ctr"/>
          <a:lstStyle/>
          <a:p>
            <a:pPr marL="0" indent="0">
              <a:buNone/>
            </a:pPr>
            <a:r>
              <a:rPr sz="1200" b="1" spc="400">
                <a:solidFill>
                  <a:srgbClr val="4D38F5"/>
                </a:solidFill>
                <a:latin typeface="Figtree Medium"/>
                <a:ea typeface="Figtree Medium"/>
                <a:cs typeface="Figtree Medium"/>
              </a:rPr>
              <a:t>PERMISSION PURPOSES · 2 OF 4</a:t>
            </a:r>
            <a:endParaRPr sz="1200"/>
          </a:p>
        </p:txBody>
      </p:sp>
      <p:sp>
        <p:nvSpPr>
          <p:cNvPr id="4" name="Text 1">
            <a:extLst>
              <a:ext uri="{FF2B5EF4-FFF2-40B4-BE49-F238E27FC236}">
                <a16:creationId xmlns:a16="http://schemas.microsoft.com/office/drawing/2014/main" id="{B8C308D1-A0B3-47F4-9184-332CF74D0B94}"/>
              </a:ext>
            </a:extLst>
          </p:cNvPr>
          <p:cNvSpPr>
            <a:spLocks noGrp="1"/>
          </p:cNvSpPr>
          <p:nvPr/>
        </p:nvSpPr>
        <p:spPr>
          <a:xfrm>
            <a:off x="504508" y="713232"/>
            <a:ext cx="11155680" cy="594360"/>
          </a:xfrm>
          <a:prstGeom prst="rect">
            <a:avLst/>
          </a:prstGeom>
          <a:noFill/>
        </p:spPr>
        <p:txBody>
          <a:bodyPr wrap="square" anchor="ctr"/>
          <a:lstStyle/>
          <a:p>
            <a:pPr marL="0" indent="0">
              <a:buNone/>
            </a:pPr>
            <a:r>
              <a:rPr sz="2700" b="1">
                <a:solidFill>
                  <a:srgbClr val="201E2E"/>
                </a:solidFill>
                <a:latin typeface="Figtree SemiBold"/>
                <a:ea typeface="Figtree SemiBold"/>
                <a:cs typeface="Figtree SemiBold"/>
              </a:rPr>
              <a:t>Insights and efficiency</a:t>
            </a:r>
            <a:endParaRPr sz="2700"/>
          </a:p>
        </p:txBody>
      </p:sp>
      <p:sp>
        <p:nvSpPr>
          <p:cNvPr id="9" name="Shape 6">
            <a:extLst>
              <a:ext uri="{FF2B5EF4-FFF2-40B4-BE49-F238E27FC236}">
                <a16:creationId xmlns:a16="http://schemas.microsoft.com/office/drawing/2014/main" id="{FAFDED84-CD53-4BC2-BC5C-D1F8319BC813}"/>
              </a:ext>
            </a:extLst>
          </p:cNvPr>
          <p:cNvSpPr>
            <a:spLocks noGrp="1"/>
          </p:cNvSpPr>
          <p:nvPr/>
        </p:nvSpPr>
        <p:spPr>
          <a:xfrm>
            <a:off x="550228" y="1920240"/>
            <a:ext cx="11091672"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0" name="Text 7">
            <a:extLst>
              <a:ext uri="{FF2B5EF4-FFF2-40B4-BE49-F238E27FC236}">
                <a16:creationId xmlns:a16="http://schemas.microsoft.com/office/drawing/2014/main" id="{EA21F722-AE25-4481-9F9C-4B18C8646FBA}"/>
              </a:ext>
            </a:extLst>
          </p:cNvPr>
          <p:cNvSpPr>
            <a:spLocks noGrp="1"/>
          </p:cNvSpPr>
          <p:nvPr/>
        </p:nvSpPr>
        <p:spPr>
          <a:xfrm>
            <a:off x="870268" y="2011680"/>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Energy efficiency insights and advice</a:t>
            </a:r>
            <a:endParaRPr sz="1500"/>
          </a:p>
        </p:txBody>
      </p:sp>
      <p:sp>
        <p:nvSpPr>
          <p:cNvPr id="11" name="Text 8">
            <a:extLst>
              <a:ext uri="{FF2B5EF4-FFF2-40B4-BE49-F238E27FC236}">
                <a16:creationId xmlns:a16="http://schemas.microsoft.com/office/drawing/2014/main" id="{7E22A7DA-C7AD-4C1A-AEEB-54A4A524D475}"/>
              </a:ext>
            </a:extLst>
          </p:cNvPr>
          <p:cNvSpPr>
            <a:spLocks noGrp="1"/>
          </p:cNvSpPr>
          <p:nvPr/>
        </p:nvSpPr>
        <p:spPr>
          <a:xfrm>
            <a:off x="3522028" y="2011680"/>
            <a:ext cx="7863840" cy="658368"/>
          </a:xfrm>
          <a:prstGeom prst="rect">
            <a:avLst/>
          </a:prstGeom>
          <a:noFill/>
        </p:spPr>
        <p:txBody>
          <a:bodyPr wrap="square" anchor="ctr"/>
          <a:lstStyle/>
          <a:p>
            <a:r>
              <a:rPr sz="1250">
                <a:solidFill>
                  <a:srgbClr val="5E6274"/>
                </a:solidFill>
                <a:latin typeface="Figtree"/>
                <a:ea typeface="Figtree"/>
                <a:cs typeface="Figtree"/>
              </a:rPr>
              <a:t>Analyse energy use and provide personalised advice to reduce consumption, cost, or environmental impact.</a:t>
            </a:r>
            <a:endParaRPr sz="1250"/>
          </a:p>
        </p:txBody>
      </p:sp>
      <p:sp>
        <p:nvSpPr>
          <p:cNvPr id="12" name="Shape 9">
            <a:extLst>
              <a:ext uri="{FF2B5EF4-FFF2-40B4-BE49-F238E27FC236}">
                <a16:creationId xmlns:a16="http://schemas.microsoft.com/office/drawing/2014/main" id="{67080339-1FFD-4199-BDCE-80DDBBCAFCF8}"/>
              </a:ext>
            </a:extLst>
          </p:cNvPr>
          <p:cNvSpPr>
            <a:spLocks noGrp="1"/>
          </p:cNvSpPr>
          <p:nvPr/>
        </p:nvSpPr>
        <p:spPr>
          <a:xfrm>
            <a:off x="550228" y="2889504"/>
            <a:ext cx="11091672"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3" name="Text 10">
            <a:extLst>
              <a:ext uri="{FF2B5EF4-FFF2-40B4-BE49-F238E27FC236}">
                <a16:creationId xmlns:a16="http://schemas.microsoft.com/office/drawing/2014/main" id="{22A2C43F-7F1D-4EF3-9C24-F7FF38734674}"/>
              </a:ext>
            </a:extLst>
          </p:cNvPr>
          <p:cNvSpPr>
            <a:spLocks noGrp="1"/>
          </p:cNvSpPr>
          <p:nvPr/>
        </p:nvSpPr>
        <p:spPr>
          <a:xfrm>
            <a:off x="870268" y="2980944"/>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Solar and battery assessment</a:t>
            </a:r>
            <a:endParaRPr sz="1500"/>
          </a:p>
        </p:txBody>
      </p:sp>
      <p:sp>
        <p:nvSpPr>
          <p:cNvPr id="14" name="Text 11">
            <a:extLst>
              <a:ext uri="{FF2B5EF4-FFF2-40B4-BE49-F238E27FC236}">
                <a16:creationId xmlns:a16="http://schemas.microsoft.com/office/drawing/2014/main" id="{2F3FB55A-1904-4280-99B8-F9DAA3D42A2C}"/>
              </a:ext>
            </a:extLst>
          </p:cNvPr>
          <p:cNvSpPr>
            <a:spLocks noGrp="1"/>
          </p:cNvSpPr>
          <p:nvPr/>
        </p:nvSpPr>
        <p:spPr>
          <a:xfrm>
            <a:off x="3522028" y="2980944"/>
            <a:ext cx="7863840" cy="658368"/>
          </a:xfrm>
          <a:prstGeom prst="rect">
            <a:avLst/>
          </a:prstGeom>
          <a:noFill/>
        </p:spPr>
        <p:txBody>
          <a:bodyPr wrap="square" anchor="ctr"/>
          <a:lstStyle/>
          <a:p>
            <a:r>
              <a:rPr sz="1250">
                <a:solidFill>
                  <a:srgbClr val="5E6274"/>
                </a:solidFill>
                <a:latin typeface="Figtree"/>
                <a:ea typeface="Figtree"/>
                <a:cs typeface="Figtree"/>
              </a:rPr>
              <a:t>Assess suitability, expected benefits, and quotations for solar generation or battery storage.</a:t>
            </a:r>
            <a:endParaRPr sz="1250"/>
          </a:p>
        </p:txBody>
      </p:sp>
      <p:sp>
        <p:nvSpPr>
          <p:cNvPr id="15" name="Shape 12">
            <a:extLst>
              <a:ext uri="{FF2B5EF4-FFF2-40B4-BE49-F238E27FC236}">
                <a16:creationId xmlns:a16="http://schemas.microsoft.com/office/drawing/2014/main" id="{9868E333-B968-40B4-9D4E-15E6E778E3D1}"/>
              </a:ext>
            </a:extLst>
          </p:cNvPr>
          <p:cNvSpPr>
            <a:spLocks noGrp="1"/>
          </p:cNvSpPr>
          <p:nvPr/>
        </p:nvSpPr>
        <p:spPr>
          <a:xfrm>
            <a:off x="550228" y="3858768"/>
            <a:ext cx="11091672"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6" name="Text 13">
            <a:extLst>
              <a:ext uri="{FF2B5EF4-FFF2-40B4-BE49-F238E27FC236}">
                <a16:creationId xmlns:a16="http://schemas.microsoft.com/office/drawing/2014/main" id="{6AB1CA8D-93AE-4AF2-9D7A-E98F11FC0C17}"/>
              </a:ext>
            </a:extLst>
          </p:cNvPr>
          <p:cNvSpPr>
            <a:spLocks noGrp="1"/>
          </p:cNvSpPr>
          <p:nvPr/>
        </p:nvSpPr>
        <p:spPr>
          <a:xfrm>
            <a:off x="870268" y="3950208"/>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Energy bill analysis and budgeting</a:t>
            </a:r>
            <a:endParaRPr sz="1500"/>
          </a:p>
        </p:txBody>
      </p:sp>
      <p:sp>
        <p:nvSpPr>
          <p:cNvPr id="17" name="Text 14">
            <a:extLst>
              <a:ext uri="{FF2B5EF4-FFF2-40B4-BE49-F238E27FC236}">
                <a16:creationId xmlns:a16="http://schemas.microsoft.com/office/drawing/2014/main" id="{9D0F219D-138D-4719-9375-D9EF1C5C4A16}"/>
              </a:ext>
            </a:extLst>
          </p:cNvPr>
          <p:cNvSpPr>
            <a:spLocks noGrp="1"/>
          </p:cNvSpPr>
          <p:nvPr/>
        </p:nvSpPr>
        <p:spPr>
          <a:xfrm>
            <a:off x="3522028" y="3950208"/>
            <a:ext cx="7863840" cy="658368"/>
          </a:xfrm>
          <a:prstGeom prst="rect">
            <a:avLst/>
          </a:prstGeom>
          <a:noFill/>
        </p:spPr>
        <p:txBody>
          <a:bodyPr wrap="square" anchor="ctr"/>
          <a:lstStyle/>
          <a:p>
            <a:r>
              <a:rPr sz="1250">
                <a:solidFill>
                  <a:srgbClr val="5E6274"/>
                </a:solidFill>
                <a:latin typeface="Figtree"/>
                <a:ea typeface="Figtree"/>
                <a:cs typeface="Figtree"/>
              </a:rPr>
              <a:t>Analyse or forecast energy costs, validate bills, and support household or business budgeting.</a:t>
            </a:r>
            <a:endParaRPr sz="1250"/>
          </a:p>
        </p:txBody>
      </p:sp>
      <p:sp>
        <p:nvSpPr>
          <p:cNvPr id="5" name="Shape 4">
            <a:extLst>
              <a:ext uri="{FF2B5EF4-FFF2-40B4-BE49-F238E27FC236}">
                <a16:creationId xmlns:a16="http://schemas.microsoft.com/office/drawing/2014/main" id="{8F4B3D34-8572-6BDD-4248-4E085FFDE8C6}"/>
              </a:ext>
            </a:extLst>
          </p:cNvPr>
          <p:cNvSpPr>
            <a:spLocks noGrp="1"/>
          </p:cNvSpPr>
          <p:nvPr/>
        </p:nvSpPr>
        <p:spPr>
          <a:xfrm>
            <a:off x="9950132" y="365760"/>
            <a:ext cx="1691640" cy="292608"/>
          </a:xfrm>
          <a:prstGeom prst="roundRect">
            <a:avLst>
              <a:gd name="adj" fmla="val 50000"/>
            </a:avLst>
          </a:prstGeom>
          <a:solidFill>
            <a:srgbClr val="4D38F5"/>
          </a:solidFill>
          <a:ln w="12700">
            <a:solidFill>
              <a:srgbClr val="4D38F5"/>
            </a:solidFill>
            <a:prstDash val="solid"/>
          </a:ln>
        </p:spPr>
        <p:txBody>
          <a:bodyPr/>
          <a:lstStyle/>
          <a:p>
            <a:endParaRPr sz="1800"/>
          </a:p>
        </p:txBody>
      </p:sp>
      <p:sp>
        <p:nvSpPr>
          <p:cNvPr id="23" name="Text 5">
            <a:extLst>
              <a:ext uri="{FF2B5EF4-FFF2-40B4-BE49-F238E27FC236}">
                <a16:creationId xmlns:a16="http://schemas.microsoft.com/office/drawing/2014/main" id="{4A37F192-46D4-6B14-9633-7324E417D33B}"/>
              </a:ext>
            </a:extLst>
          </p:cNvPr>
          <p:cNvSpPr>
            <a:spLocks noGrp="1"/>
          </p:cNvSpPr>
          <p:nvPr/>
        </p:nvSpPr>
        <p:spPr>
          <a:xfrm>
            <a:off x="9950132" y="356616"/>
            <a:ext cx="1691640" cy="292608"/>
          </a:xfrm>
          <a:prstGeom prst="rect">
            <a:avLst/>
          </a:prstGeom>
          <a:noFill/>
        </p:spPr>
        <p:txBody>
          <a:bodyPr wrap="square" anchor="ctr"/>
          <a:lstStyle/>
          <a:p>
            <a:pPr marL="0" indent="0" algn="ctr">
              <a:buNone/>
            </a:pPr>
            <a:r>
              <a:rPr sz="950" b="1" spc="200">
                <a:solidFill>
                  <a:srgbClr val="FFFFFF"/>
                </a:solidFill>
                <a:latin typeface="Figtree Medium"/>
                <a:ea typeface="Figtree Medium"/>
                <a:cs typeface="Figtree Medium"/>
              </a:rPr>
              <a:t>FOR DISCUSSION</a:t>
            </a:r>
            <a:endParaRPr sz="950"/>
          </a:p>
        </p:txBody>
      </p:sp>
    </p:spTree>
    <p:extLst>
      <p:ext uri="{BB962C8B-B14F-4D97-AF65-F5344CB8AC3E}">
        <p14:creationId xmlns:p14="http://schemas.microsoft.com/office/powerpoint/2010/main" val="4258576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941DBA99-3B59-4B31-8A89-331CB57D0D27}"/>
              </a:ext>
            </a:extLst>
          </p:cNvPr>
          <p:cNvSpPr>
            <a:spLocks noGrp="1"/>
          </p:cNvSpPr>
          <p:nvPr/>
        </p:nvSpPr>
        <p:spPr>
          <a:xfrm>
            <a:off x="504508" y="384048"/>
            <a:ext cx="8229600" cy="274320"/>
          </a:xfrm>
          <a:prstGeom prst="rect">
            <a:avLst/>
          </a:prstGeom>
          <a:noFill/>
        </p:spPr>
        <p:txBody>
          <a:bodyPr wrap="square" anchor="ctr"/>
          <a:lstStyle/>
          <a:p>
            <a:pPr marL="0" indent="0">
              <a:buNone/>
            </a:pPr>
            <a:r>
              <a:rPr sz="1200" b="1" spc="400">
                <a:solidFill>
                  <a:srgbClr val="4D38F5"/>
                </a:solidFill>
                <a:latin typeface="Figtree Medium"/>
                <a:ea typeface="Figtree Medium"/>
                <a:cs typeface="Figtree Medium"/>
              </a:rPr>
              <a:t>PERMISSION PURPOSES · 3 OF 4</a:t>
            </a:r>
            <a:endParaRPr sz="1200"/>
          </a:p>
        </p:txBody>
      </p:sp>
      <p:sp>
        <p:nvSpPr>
          <p:cNvPr id="4" name="Text 1">
            <a:extLst>
              <a:ext uri="{FF2B5EF4-FFF2-40B4-BE49-F238E27FC236}">
                <a16:creationId xmlns:a16="http://schemas.microsoft.com/office/drawing/2014/main" id="{B8C308D1-A0B3-47F4-9184-332CF74D0B94}"/>
              </a:ext>
            </a:extLst>
          </p:cNvPr>
          <p:cNvSpPr>
            <a:spLocks noGrp="1"/>
          </p:cNvSpPr>
          <p:nvPr/>
        </p:nvSpPr>
        <p:spPr>
          <a:xfrm>
            <a:off x="504508" y="713232"/>
            <a:ext cx="11155680" cy="594360"/>
          </a:xfrm>
          <a:prstGeom prst="rect">
            <a:avLst/>
          </a:prstGeom>
          <a:noFill/>
        </p:spPr>
        <p:txBody>
          <a:bodyPr wrap="square" anchor="ctr"/>
          <a:lstStyle/>
          <a:p>
            <a:pPr marL="0" indent="0">
              <a:buNone/>
            </a:pPr>
            <a:r>
              <a:rPr sz="2700" b="1">
                <a:solidFill>
                  <a:srgbClr val="201E2E"/>
                </a:solidFill>
                <a:latin typeface="Figtree SemiBold"/>
                <a:ea typeface="Figtree SemiBold"/>
                <a:cs typeface="Figtree SemiBold"/>
              </a:rPr>
              <a:t>Carbon, flexibility, and connected devices</a:t>
            </a:r>
            <a:endParaRPr sz="2700"/>
          </a:p>
        </p:txBody>
      </p:sp>
      <p:sp>
        <p:nvSpPr>
          <p:cNvPr id="9" name="Shape 6">
            <a:extLst>
              <a:ext uri="{FF2B5EF4-FFF2-40B4-BE49-F238E27FC236}">
                <a16:creationId xmlns:a16="http://schemas.microsoft.com/office/drawing/2014/main" id="{FAFDED84-CD53-4BC2-BC5C-D1F8319BC813}"/>
              </a:ext>
            </a:extLst>
          </p:cNvPr>
          <p:cNvSpPr>
            <a:spLocks noGrp="1"/>
          </p:cNvSpPr>
          <p:nvPr/>
        </p:nvSpPr>
        <p:spPr>
          <a:xfrm>
            <a:off x="550228" y="1920240"/>
            <a:ext cx="11091672"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0" name="Text 7">
            <a:extLst>
              <a:ext uri="{FF2B5EF4-FFF2-40B4-BE49-F238E27FC236}">
                <a16:creationId xmlns:a16="http://schemas.microsoft.com/office/drawing/2014/main" id="{EA21F722-AE25-4481-9F9C-4B18C8646FBA}"/>
              </a:ext>
            </a:extLst>
          </p:cNvPr>
          <p:cNvSpPr>
            <a:spLocks noGrp="1"/>
          </p:cNvSpPr>
          <p:nvPr/>
        </p:nvSpPr>
        <p:spPr>
          <a:xfrm>
            <a:off x="870268" y="2011680"/>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Carbon footprint tracking</a:t>
            </a:r>
            <a:endParaRPr sz="1500"/>
          </a:p>
        </p:txBody>
      </p:sp>
      <p:sp>
        <p:nvSpPr>
          <p:cNvPr id="11" name="Text 8">
            <a:extLst>
              <a:ext uri="{FF2B5EF4-FFF2-40B4-BE49-F238E27FC236}">
                <a16:creationId xmlns:a16="http://schemas.microsoft.com/office/drawing/2014/main" id="{7E22A7DA-C7AD-4C1A-AEEB-54A4A524D475}"/>
              </a:ext>
            </a:extLst>
          </p:cNvPr>
          <p:cNvSpPr>
            <a:spLocks noGrp="1"/>
          </p:cNvSpPr>
          <p:nvPr/>
        </p:nvSpPr>
        <p:spPr>
          <a:xfrm>
            <a:off x="3522028" y="2011680"/>
            <a:ext cx="7863840" cy="658368"/>
          </a:xfrm>
          <a:prstGeom prst="rect">
            <a:avLst/>
          </a:prstGeom>
          <a:noFill/>
        </p:spPr>
        <p:txBody>
          <a:bodyPr wrap="square" anchor="ctr"/>
          <a:lstStyle/>
          <a:p>
            <a:pPr marL="0" indent="0">
              <a:buNone/>
            </a:pPr>
            <a:r>
              <a:rPr sz="1250">
                <a:solidFill>
                  <a:srgbClr val="5E6274"/>
                </a:solidFill>
                <a:latin typeface="Figtree"/>
                <a:ea typeface="Figtree"/>
                <a:cs typeface="Figtree"/>
              </a:rPr>
              <a:t>Estimate and report carbon emissions associated with </a:t>
            </a:r>
            <a:r>
              <a:rPr lang="en-US" sz="1250">
                <a:solidFill>
                  <a:srgbClr val="5E6274"/>
                </a:solidFill>
                <a:latin typeface="Figtree"/>
                <a:ea typeface="Figtree"/>
                <a:cs typeface="Figtree"/>
              </a:rPr>
              <a:t>energy usage</a:t>
            </a:r>
            <a:r>
              <a:rPr sz="1250">
                <a:solidFill>
                  <a:srgbClr val="5E6274"/>
                </a:solidFill>
                <a:latin typeface="Figtree"/>
                <a:ea typeface="Figtree"/>
                <a:cs typeface="Figtree"/>
              </a:rPr>
              <a:t>.</a:t>
            </a:r>
            <a:endParaRPr sz="1250"/>
          </a:p>
        </p:txBody>
      </p:sp>
      <p:sp>
        <p:nvSpPr>
          <p:cNvPr id="12" name="Shape 9">
            <a:extLst>
              <a:ext uri="{FF2B5EF4-FFF2-40B4-BE49-F238E27FC236}">
                <a16:creationId xmlns:a16="http://schemas.microsoft.com/office/drawing/2014/main" id="{67080339-1FFD-4199-BDCE-80DDBBCAFCF8}"/>
              </a:ext>
            </a:extLst>
          </p:cNvPr>
          <p:cNvSpPr>
            <a:spLocks noGrp="1"/>
          </p:cNvSpPr>
          <p:nvPr/>
        </p:nvSpPr>
        <p:spPr>
          <a:xfrm>
            <a:off x="550228" y="2889504"/>
            <a:ext cx="11091672"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3" name="Text 10">
            <a:extLst>
              <a:ext uri="{FF2B5EF4-FFF2-40B4-BE49-F238E27FC236}">
                <a16:creationId xmlns:a16="http://schemas.microsoft.com/office/drawing/2014/main" id="{22A2C43F-7F1D-4EF3-9C24-F7FF38734674}"/>
              </a:ext>
            </a:extLst>
          </p:cNvPr>
          <p:cNvSpPr>
            <a:spLocks noGrp="1"/>
          </p:cNvSpPr>
          <p:nvPr/>
        </p:nvSpPr>
        <p:spPr>
          <a:xfrm>
            <a:off x="870268" y="2980944"/>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Demand-side response</a:t>
            </a:r>
            <a:endParaRPr sz="1500"/>
          </a:p>
        </p:txBody>
      </p:sp>
      <p:sp>
        <p:nvSpPr>
          <p:cNvPr id="14" name="Text 11">
            <a:extLst>
              <a:ext uri="{FF2B5EF4-FFF2-40B4-BE49-F238E27FC236}">
                <a16:creationId xmlns:a16="http://schemas.microsoft.com/office/drawing/2014/main" id="{2F3FB55A-1904-4280-99B8-F9DAA3D42A2C}"/>
              </a:ext>
            </a:extLst>
          </p:cNvPr>
          <p:cNvSpPr>
            <a:spLocks noGrp="1"/>
          </p:cNvSpPr>
          <p:nvPr/>
        </p:nvSpPr>
        <p:spPr>
          <a:xfrm>
            <a:off x="3522028" y="2980944"/>
            <a:ext cx="7863840" cy="658368"/>
          </a:xfrm>
          <a:prstGeom prst="rect">
            <a:avLst/>
          </a:prstGeom>
          <a:noFill/>
        </p:spPr>
        <p:txBody>
          <a:bodyPr wrap="square" anchor="ctr"/>
          <a:lstStyle/>
          <a:p>
            <a:pPr marL="0" indent="0">
              <a:buNone/>
            </a:pPr>
            <a:r>
              <a:rPr sz="1250">
                <a:solidFill>
                  <a:srgbClr val="5E6274"/>
                </a:solidFill>
                <a:latin typeface="Figtree"/>
                <a:ea typeface="Figtree"/>
                <a:cs typeface="Figtree"/>
              </a:rPr>
              <a:t>Enable participation in flexibility, load shifting, or demand-side response programmes.</a:t>
            </a:r>
            <a:endParaRPr sz="1250"/>
          </a:p>
        </p:txBody>
      </p:sp>
      <p:sp>
        <p:nvSpPr>
          <p:cNvPr id="15" name="Shape 12">
            <a:extLst>
              <a:ext uri="{FF2B5EF4-FFF2-40B4-BE49-F238E27FC236}">
                <a16:creationId xmlns:a16="http://schemas.microsoft.com/office/drawing/2014/main" id="{9868E333-B968-40B4-9D4E-15E6E778E3D1}"/>
              </a:ext>
            </a:extLst>
          </p:cNvPr>
          <p:cNvSpPr>
            <a:spLocks noGrp="1"/>
          </p:cNvSpPr>
          <p:nvPr/>
        </p:nvSpPr>
        <p:spPr>
          <a:xfrm>
            <a:off x="550228" y="3858768"/>
            <a:ext cx="11091672"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6" name="Text 13">
            <a:extLst>
              <a:ext uri="{FF2B5EF4-FFF2-40B4-BE49-F238E27FC236}">
                <a16:creationId xmlns:a16="http://schemas.microsoft.com/office/drawing/2014/main" id="{6AB1CA8D-93AE-4AF2-9D7A-E98F11FC0C17}"/>
              </a:ext>
            </a:extLst>
          </p:cNvPr>
          <p:cNvSpPr>
            <a:spLocks noGrp="1"/>
          </p:cNvSpPr>
          <p:nvPr/>
        </p:nvSpPr>
        <p:spPr>
          <a:xfrm>
            <a:off x="870268" y="3950208"/>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Smart device and EV optimisation</a:t>
            </a:r>
            <a:endParaRPr sz="1500"/>
          </a:p>
        </p:txBody>
      </p:sp>
      <p:sp>
        <p:nvSpPr>
          <p:cNvPr id="17" name="Text 14">
            <a:extLst>
              <a:ext uri="{FF2B5EF4-FFF2-40B4-BE49-F238E27FC236}">
                <a16:creationId xmlns:a16="http://schemas.microsoft.com/office/drawing/2014/main" id="{9D0F219D-138D-4719-9375-D9EF1C5C4A16}"/>
              </a:ext>
            </a:extLst>
          </p:cNvPr>
          <p:cNvSpPr>
            <a:spLocks noGrp="1"/>
          </p:cNvSpPr>
          <p:nvPr/>
        </p:nvSpPr>
        <p:spPr>
          <a:xfrm>
            <a:off x="3522028" y="3950208"/>
            <a:ext cx="7863840" cy="658368"/>
          </a:xfrm>
          <a:prstGeom prst="rect">
            <a:avLst/>
          </a:prstGeom>
          <a:noFill/>
        </p:spPr>
        <p:txBody>
          <a:bodyPr wrap="square" anchor="ctr"/>
          <a:lstStyle/>
          <a:p>
            <a:pPr marL="0" indent="0">
              <a:buNone/>
            </a:pPr>
            <a:r>
              <a:rPr sz="1250">
                <a:solidFill>
                  <a:srgbClr val="5E6274"/>
                </a:solidFill>
                <a:latin typeface="Figtree"/>
                <a:ea typeface="Figtree"/>
                <a:cs typeface="Figtree"/>
              </a:rPr>
              <a:t>Optimise EV charging and connected devices using tariffs or price signals.</a:t>
            </a:r>
            <a:endParaRPr sz="1250"/>
          </a:p>
        </p:txBody>
      </p:sp>
      <p:sp>
        <p:nvSpPr>
          <p:cNvPr id="18" name="Shape 15">
            <a:extLst>
              <a:ext uri="{FF2B5EF4-FFF2-40B4-BE49-F238E27FC236}">
                <a16:creationId xmlns:a16="http://schemas.microsoft.com/office/drawing/2014/main" id="{AA7D3589-63D1-4909-8673-F7E608F97B13}"/>
              </a:ext>
            </a:extLst>
          </p:cNvPr>
          <p:cNvSpPr>
            <a:spLocks noGrp="1"/>
          </p:cNvSpPr>
          <p:nvPr/>
        </p:nvSpPr>
        <p:spPr>
          <a:xfrm>
            <a:off x="550228" y="4828032"/>
            <a:ext cx="11091672"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9" name="Text 16">
            <a:extLst>
              <a:ext uri="{FF2B5EF4-FFF2-40B4-BE49-F238E27FC236}">
                <a16:creationId xmlns:a16="http://schemas.microsoft.com/office/drawing/2014/main" id="{88795154-1EA0-4D9A-B785-1C9F51412ED1}"/>
              </a:ext>
            </a:extLst>
          </p:cNvPr>
          <p:cNvSpPr>
            <a:spLocks noGrp="1"/>
          </p:cNvSpPr>
          <p:nvPr/>
        </p:nvSpPr>
        <p:spPr>
          <a:xfrm>
            <a:off x="870268" y="4919472"/>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Home energy retrofits and grants</a:t>
            </a:r>
            <a:endParaRPr sz="1500"/>
          </a:p>
        </p:txBody>
      </p:sp>
      <p:sp>
        <p:nvSpPr>
          <p:cNvPr id="20" name="Text 17">
            <a:extLst>
              <a:ext uri="{FF2B5EF4-FFF2-40B4-BE49-F238E27FC236}">
                <a16:creationId xmlns:a16="http://schemas.microsoft.com/office/drawing/2014/main" id="{6B14C272-3F43-40AF-8828-6951A6FCD825}"/>
              </a:ext>
            </a:extLst>
          </p:cNvPr>
          <p:cNvSpPr>
            <a:spLocks noGrp="1"/>
          </p:cNvSpPr>
          <p:nvPr/>
        </p:nvSpPr>
        <p:spPr>
          <a:xfrm>
            <a:off x="3522028" y="4919472"/>
            <a:ext cx="7863840" cy="658368"/>
          </a:xfrm>
          <a:prstGeom prst="rect">
            <a:avLst/>
          </a:prstGeom>
          <a:noFill/>
        </p:spPr>
        <p:txBody>
          <a:bodyPr wrap="square" anchor="ctr"/>
          <a:lstStyle/>
          <a:p>
            <a:pPr marL="0" indent="0">
              <a:buNone/>
            </a:pPr>
            <a:r>
              <a:rPr sz="1250">
                <a:solidFill>
                  <a:srgbClr val="5E6274"/>
                </a:solidFill>
                <a:latin typeface="Figtree"/>
                <a:ea typeface="Figtree"/>
                <a:cs typeface="Figtree"/>
              </a:rPr>
              <a:t>Assess retrofit opportunities or support grant or scheme eligibility processes.</a:t>
            </a:r>
            <a:endParaRPr sz="1250"/>
          </a:p>
        </p:txBody>
      </p:sp>
      <p:sp>
        <p:nvSpPr>
          <p:cNvPr id="5" name="Shape 4">
            <a:extLst>
              <a:ext uri="{FF2B5EF4-FFF2-40B4-BE49-F238E27FC236}">
                <a16:creationId xmlns:a16="http://schemas.microsoft.com/office/drawing/2014/main" id="{C6EAFAD0-EA2B-8314-4963-39F604BBF0A2}"/>
              </a:ext>
            </a:extLst>
          </p:cNvPr>
          <p:cNvSpPr>
            <a:spLocks noGrp="1"/>
          </p:cNvSpPr>
          <p:nvPr/>
        </p:nvSpPr>
        <p:spPr>
          <a:xfrm>
            <a:off x="9950132" y="365760"/>
            <a:ext cx="1691640" cy="292608"/>
          </a:xfrm>
          <a:prstGeom prst="roundRect">
            <a:avLst>
              <a:gd name="adj" fmla="val 50000"/>
            </a:avLst>
          </a:prstGeom>
          <a:solidFill>
            <a:srgbClr val="4D38F5"/>
          </a:solidFill>
          <a:ln w="12700">
            <a:solidFill>
              <a:srgbClr val="4D38F5"/>
            </a:solidFill>
            <a:prstDash val="solid"/>
          </a:ln>
        </p:spPr>
        <p:txBody>
          <a:bodyPr/>
          <a:lstStyle/>
          <a:p>
            <a:endParaRPr sz="1800"/>
          </a:p>
        </p:txBody>
      </p:sp>
      <p:sp>
        <p:nvSpPr>
          <p:cNvPr id="23" name="Text 5">
            <a:extLst>
              <a:ext uri="{FF2B5EF4-FFF2-40B4-BE49-F238E27FC236}">
                <a16:creationId xmlns:a16="http://schemas.microsoft.com/office/drawing/2014/main" id="{1181AFC3-9B6A-7DDD-AF17-E59B03191A8A}"/>
              </a:ext>
            </a:extLst>
          </p:cNvPr>
          <p:cNvSpPr>
            <a:spLocks noGrp="1"/>
          </p:cNvSpPr>
          <p:nvPr/>
        </p:nvSpPr>
        <p:spPr>
          <a:xfrm>
            <a:off x="9950132" y="356616"/>
            <a:ext cx="1691640" cy="292608"/>
          </a:xfrm>
          <a:prstGeom prst="rect">
            <a:avLst/>
          </a:prstGeom>
          <a:noFill/>
        </p:spPr>
        <p:txBody>
          <a:bodyPr wrap="square" anchor="ctr"/>
          <a:lstStyle/>
          <a:p>
            <a:pPr marL="0" indent="0" algn="ctr">
              <a:buNone/>
            </a:pPr>
            <a:r>
              <a:rPr sz="950" b="1" spc="200">
                <a:solidFill>
                  <a:srgbClr val="FFFFFF"/>
                </a:solidFill>
                <a:latin typeface="Figtree Medium"/>
                <a:ea typeface="Figtree Medium"/>
                <a:cs typeface="Figtree Medium"/>
              </a:rPr>
              <a:t>FOR DISCUSSION</a:t>
            </a:r>
            <a:endParaRPr sz="950"/>
          </a:p>
        </p:txBody>
      </p:sp>
    </p:spTree>
    <p:extLst>
      <p:ext uri="{BB962C8B-B14F-4D97-AF65-F5344CB8AC3E}">
        <p14:creationId xmlns:p14="http://schemas.microsoft.com/office/powerpoint/2010/main" val="3180321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941DBA99-3B59-4B31-8A89-331CB57D0D27}"/>
              </a:ext>
            </a:extLst>
          </p:cNvPr>
          <p:cNvSpPr>
            <a:spLocks noGrp="1"/>
          </p:cNvSpPr>
          <p:nvPr/>
        </p:nvSpPr>
        <p:spPr>
          <a:xfrm>
            <a:off x="504508" y="384048"/>
            <a:ext cx="8229600" cy="274320"/>
          </a:xfrm>
          <a:prstGeom prst="rect">
            <a:avLst/>
          </a:prstGeom>
          <a:noFill/>
        </p:spPr>
        <p:txBody>
          <a:bodyPr wrap="square" anchor="ctr"/>
          <a:lstStyle/>
          <a:p>
            <a:pPr marL="0" indent="0">
              <a:buNone/>
            </a:pPr>
            <a:r>
              <a:rPr sz="1200" b="1" spc="400">
                <a:solidFill>
                  <a:srgbClr val="4D38F5"/>
                </a:solidFill>
                <a:latin typeface="Figtree Medium"/>
                <a:ea typeface="Figtree Medium"/>
                <a:cs typeface="Figtree Medium"/>
              </a:rPr>
              <a:t>PERMISSION PURPOSES · 4 OF 4</a:t>
            </a:r>
            <a:endParaRPr sz="1200"/>
          </a:p>
        </p:txBody>
      </p:sp>
      <p:sp>
        <p:nvSpPr>
          <p:cNvPr id="4" name="Text 1">
            <a:extLst>
              <a:ext uri="{FF2B5EF4-FFF2-40B4-BE49-F238E27FC236}">
                <a16:creationId xmlns:a16="http://schemas.microsoft.com/office/drawing/2014/main" id="{B8C308D1-A0B3-47F4-9184-332CF74D0B94}"/>
              </a:ext>
            </a:extLst>
          </p:cNvPr>
          <p:cNvSpPr>
            <a:spLocks noGrp="1"/>
          </p:cNvSpPr>
          <p:nvPr/>
        </p:nvSpPr>
        <p:spPr>
          <a:xfrm>
            <a:off x="504508" y="713232"/>
            <a:ext cx="11155680" cy="594360"/>
          </a:xfrm>
          <a:prstGeom prst="rect">
            <a:avLst/>
          </a:prstGeom>
          <a:noFill/>
        </p:spPr>
        <p:txBody>
          <a:bodyPr wrap="square" anchor="ctr"/>
          <a:lstStyle/>
          <a:p>
            <a:pPr marL="0" indent="0">
              <a:buNone/>
            </a:pPr>
            <a:r>
              <a:rPr sz="2700" b="1">
                <a:solidFill>
                  <a:srgbClr val="201E2E"/>
                </a:solidFill>
                <a:latin typeface="Figtree SemiBold"/>
                <a:ea typeface="Figtree SemiBold"/>
                <a:cs typeface="Figtree SemiBold"/>
              </a:rPr>
              <a:t>Research and diagnostics</a:t>
            </a:r>
            <a:endParaRPr sz="2700"/>
          </a:p>
        </p:txBody>
      </p:sp>
      <p:sp>
        <p:nvSpPr>
          <p:cNvPr id="9" name="Shape 6">
            <a:extLst>
              <a:ext uri="{FF2B5EF4-FFF2-40B4-BE49-F238E27FC236}">
                <a16:creationId xmlns:a16="http://schemas.microsoft.com/office/drawing/2014/main" id="{FAFDED84-CD53-4BC2-BC5C-D1F8319BC813}"/>
              </a:ext>
            </a:extLst>
          </p:cNvPr>
          <p:cNvSpPr>
            <a:spLocks noGrp="1"/>
          </p:cNvSpPr>
          <p:nvPr/>
        </p:nvSpPr>
        <p:spPr>
          <a:xfrm>
            <a:off x="550228" y="1920240"/>
            <a:ext cx="11091672"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0" name="Text 7">
            <a:extLst>
              <a:ext uri="{FF2B5EF4-FFF2-40B4-BE49-F238E27FC236}">
                <a16:creationId xmlns:a16="http://schemas.microsoft.com/office/drawing/2014/main" id="{EA21F722-AE25-4481-9F9C-4B18C8646FBA}"/>
              </a:ext>
            </a:extLst>
          </p:cNvPr>
          <p:cNvSpPr>
            <a:spLocks noGrp="1"/>
          </p:cNvSpPr>
          <p:nvPr/>
        </p:nvSpPr>
        <p:spPr>
          <a:xfrm>
            <a:off x="870268" y="2011680"/>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Research and innovation</a:t>
            </a:r>
            <a:endParaRPr sz="1500"/>
          </a:p>
        </p:txBody>
      </p:sp>
      <p:sp>
        <p:nvSpPr>
          <p:cNvPr id="11" name="Text 8">
            <a:extLst>
              <a:ext uri="{FF2B5EF4-FFF2-40B4-BE49-F238E27FC236}">
                <a16:creationId xmlns:a16="http://schemas.microsoft.com/office/drawing/2014/main" id="{7E22A7DA-C7AD-4C1A-AEEB-54A4A524D475}"/>
              </a:ext>
            </a:extLst>
          </p:cNvPr>
          <p:cNvSpPr>
            <a:spLocks noGrp="1"/>
          </p:cNvSpPr>
          <p:nvPr/>
        </p:nvSpPr>
        <p:spPr>
          <a:xfrm>
            <a:off x="3522028" y="2011680"/>
            <a:ext cx="7863840" cy="658368"/>
          </a:xfrm>
          <a:prstGeom prst="rect">
            <a:avLst/>
          </a:prstGeom>
          <a:noFill/>
        </p:spPr>
        <p:txBody>
          <a:bodyPr wrap="square" anchor="ctr"/>
          <a:lstStyle/>
          <a:p>
            <a:pPr marL="0" indent="0">
              <a:buNone/>
            </a:pPr>
            <a:r>
              <a:rPr sz="1250">
                <a:solidFill>
                  <a:srgbClr val="5E6274"/>
                </a:solidFill>
                <a:latin typeface="Figtree"/>
                <a:ea typeface="Figtree"/>
                <a:cs typeface="Figtree"/>
              </a:rPr>
              <a:t>Support approved research, innovation, product development, or pilot activities.</a:t>
            </a:r>
            <a:endParaRPr sz="1250"/>
          </a:p>
        </p:txBody>
      </p:sp>
      <p:sp>
        <p:nvSpPr>
          <p:cNvPr id="12" name="Shape 9">
            <a:extLst>
              <a:ext uri="{FF2B5EF4-FFF2-40B4-BE49-F238E27FC236}">
                <a16:creationId xmlns:a16="http://schemas.microsoft.com/office/drawing/2014/main" id="{67080339-1FFD-4199-BDCE-80DDBBCAFCF8}"/>
              </a:ext>
            </a:extLst>
          </p:cNvPr>
          <p:cNvSpPr>
            <a:spLocks noGrp="1"/>
          </p:cNvSpPr>
          <p:nvPr/>
        </p:nvSpPr>
        <p:spPr>
          <a:xfrm>
            <a:off x="550228" y="2889504"/>
            <a:ext cx="11091672"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3" name="Text 10">
            <a:extLst>
              <a:ext uri="{FF2B5EF4-FFF2-40B4-BE49-F238E27FC236}">
                <a16:creationId xmlns:a16="http://schemas.microsoft.com/office/drawing/2014/main" id="{22A2C43F-7F1D-4EF3-9C24-F7FF38734674}"/>
              </a:ext>
            </a:extLst>
          </p:cNvPr>
          <p:cNvSpPr>
            <a:spLocks noGrp="1"/>
          </p:cNvSpPr>
          <p:nvPr/>
        </p:nvSpPr>
        <p:spPr>
          <a:xfrm>
            <a:off x="870268" y="2980944"/>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Appliance and usage diagnostics</a:t>
            </a:r>
            <a:endParaRPr sz="1500"/>
          </a:p>
        </p:txBody>
      </p:sp>
      <p:sp>
        <p:nvSpPr>
          <p:cNvPr id="14" name="Text 11">
            <a:extLst>
              <a:ext uri="{FF2B5EF4-FFF2-40B4-BE49-F238E27FC236}">
                <a16:creationId xmlns:a16="http://schemas.microsoft.com/office/drawing/2014/main" id="{2F3FB55A-1904-4280-99B8-F9DAA3D42A2C}"/>
              </a:ext>
            </a:extLst>
          </p:cNvPr>
          <p:cNvSpPr>
            <a:spLocks noGrp="1"/>
          </p:cNvSpPr>
          <p:nvPr/>
        </p:nvSpPr>
        <p:spPr>
          <a:xfrm>
            <a:off x="3522028" y="2980944"/>
            <a:ext cx="7863840" cy="658368"/>
          </a:xfrm>
          <a:prstGeom prst="rect">
            <a:avLst/>
          </a:prstGeom>
          <a:noFill/>
        </p:spPr>
        <p:txBody>
          <a:bodyPr wrap="square" anchor="ctr"/>
          <a:lstStyle/>
          <a:p>
            <a:pPr marL="0" indent="0">
              <a:buNone/>
            </a:pPr>
            <a:r>
              <a:rPr sz="1250">
                <a:solidFill>
                  <a:srgbClr val="5E6274"/>
                </a:solidFill>
                <a:latin typeface="Figtree"/>
                <a:ea typeface="Figtree"/>
                <a:cs typeface="Figtree"/>
              </a:rPr>
              <a:t>Identify unusual usage patterns that may indicate appliance faults, inefficiency, or other energy issues.</a:t>
            </a:r>
            <a:endParaRPr sz="1250"/>
          </a:p>
        </p:txBody>
      </p:sp>
      <p:sp>
        <p:nvSpPr>
          <p:cNvPr id="23" name="Shape 4">
            <a:extLst>
              <a:ext uri="{FF2B5EF4-FFF2-40B4-BE49-F238E27FC236}">
                <a16:creationId xmlns:a16="http://schemas.microsoft.com/office/drawing/2014/main" id="{0DFBE886-00D9-D26B-F859-9D96474C73E7}"/>
              </a:ext>
            </a:extLst>
          </p:cNvPr>
          <p:cNvSpPr>
            <a:spLocks noGrp="1"/>
          </p:cNvSpPr>
          <p:nvPr/>
        </p:nvSpPr>
        <p:spPr>
          <a:xfrm>
            <a:off x="9950132" y="365760"/>
            <a:ext cx="1691640" cy="292608"/>
          </a:xfrm>
          <a:prstGeom prst="roundRect">
            <a:avLst>
              <a:gd name="adj" fmla="val 50000"/>
            </a:avLst>
          </a:prstGeom>
          <a:solidFill>
            <a:srgbClr val="4D38F5"/>
          </a:solidFill>
          <a:ln w="12700">
            <a:solidFill>
              <a:srgbClr val="4D38F5"/>
            </a:solidFill>
            <a:prstDash val="solid"/>
          </a:ln>
        </p:spPr>
        <p:txBody>
          <a:bodyPr/>
          <a:lstStyle/>
          <a:p>
            <a:endParaRPr sz="1800"/>
          </a:p>
        </p:txBody>
      </p:sp>
      <p:sp>
        <p:nvSpPr>
          <p:cNvPr id="25" name="Text 5">
            <a:extLst>
              <a:ext uri="{FF2B5EF4-FFF2-40B4-BE49-F238E27FC236}">
                <a16:creationId xmlns:a16="http://schemas.microsoft.com/office/drawing/2014/main" id="{2891BD9F-4330-4FBB-EDE3-D4B35E15E788}"/>
              </a:ext>
            </a:extLst>
          </p:cNvPr>
          <p:cNvSpPr>
            <a:spLocks noGrp="1"/>
          </p:cNvSpPr>
          <p:nvPr/>
        </p:nvSpPr>
        <p:spPr>
          <a:xfrm>
            <a:off x="9950132" y="356616"/>
            <a:ext cx="1691640" cy="292608"/>
          </a:xfrm>
          <a:prstGeom prst="rect">
            <a:avLst/>
          </a:prstGeom>
          <a:noFill/>
        </p:spPr>
        <p:txBody>
          <a:bodyPr wrap="square" anchor="ctr"/>
          <a:lstStyle/>
          <a:p>
            <a:pPr marL="0" indent="0" algn="ctr">
              <a:buNone/>
            </a:pPr>
            <a:r>
              <a:rPr sz="950" b="1" spc="200">
                <a:solidFill>
                  <a:srgbClr val="FFFFFF"/>
                </a:solidFill>
                <a:latin typeface="Figtree Medium"/>
                <a:ea typeface="Figtree Medium"/>
                <a:cs typeface="Figtree Medium"/>
              </a:rPr>
              <a:t>FOR DISCUSSION</a:t>
            </a:r>
            <a:endParaRPr sz="950"/>
          </a:p>
        </p:txBody>
      </p:sp>
    </p:spTree>
    <p:extLst>
      <p:ext uri="{BB962C8B-B14F-4D97-AF65-F5344CB8AC3E}">
        <p14:creationId xmlns:p14="http://schemas.microsoft.com/office/powerpoint/2010/main" val="3784025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AFC5C-FB7D-54E6-ED0F-9121575368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08A68E-7FDB-FEB1-79D3-16681B1FECE7}"/>
              </a:ext>
            </a:extLst>
          </p:cNvPr>
          <p:cNvSpPr txBox="1">
            <a:spLocks noGrp="1"/>
          </p:cNvSpPr>
          <p:nvPr>
            <p:ph type="title"/>
          </p:nvPr>
        </p:nvSpPr>
        <p:spPr>
          <a:xfrm>
            <a:off x="2154867" y="2026288"/>
            <a:ext cx="7882276" cy="1083161"/>
          </a:xfrm>
        </p:spPr>
        <p:txBody>
          <a:bodyPr/>
          <a:lstStyle/>
          <a:p>
            <a:r>
              <a:rPr lang="en-US" sz="5400">
                <a:latin typeface="Figtree"/>
              </a:rPr>
              <a:t>Revocation Reasons</a:t>
            </a:r>
            <a:endParaRPr lang="en-US" sz="5400"/>
          </a:p>
        </p:txBody>
      </p:sp>
    </p:spTree>
    <p:extLst>
      <p:ext uri="{BB962C8B-B14F-4D97-AF65-F5344CB8AC3E}">
        <p14:creationId xmlns:p14="http://schemas.microsoft.com/office/powerpoint/2010/main" val="2569552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3">
            <a:extLst>
              <a:ext uri="{FF2B5EF4-FFF2-40B4-BE49-F238E27FC236}">
                <a16:creationId xmlns:a16="http://schemas.microsoft.com/office/drawing/2014/main" id="{4DABB82D-A3DB-4988-A649-F020CF5017C4}"/>
              </a:ext>
            </a:extLst>
          </p:cNvPr>
          <p:cNvSpPr>
            <a:spLocks noGrp="1"/>
          </p:cNvSpPr>
          <p:nvPr/>
        </p:nvSpPr>
        <p:spPr>
          <a:xfrm>
            <a:off x="502920" y="640080"/>
            <a:ext cx="960120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2500" b="1" i="0" u="none" cap="none" spc="0">
                <a:ln>
                  <a:noFill/>
                </a:ln>
                <a:solidFill>
                  <a:srgbClr val="021E5E"/>
                </a:solidFill>
                <a:latin typeface="Figtree"/>
                <a:ea typeface="Figtree"/>
                <a:cs typeface="Figtree"/>
              </a:rPr>
              <a:t>Revocation reasons explain why permission is stopped</a:t>
            </a:r>
            <a:endParaRPr sz="2500" b="0" i="0" u="none" kern="1200" cap="none" spc="0" baseline="0">
              <a:ln>
                <a:noFill/>
              </a:ln>
              <a:solidFill>
                <a:prstClr val="black"/>
              </a:solidFill>
              <a:latin typeface="Figtree"/>
              <a:ea typeface="Figtree"/>
              <a:cs typeface="Figtree"/>
            </a:endParaRPr>
          </a:p>
        </p:txBody>
      </p:sp>
      <p:sp>
        <p:nvSpPr>
          <p:cNvPr id="6" name="Text 4">
            <a:extLst>
              <a:ext uri="{FF2B5EF4-FFF2-40B4-BE49-F238E27FC236}">
                <a16:creationId xmlns:a16="http://schemas.microsoft.com/office/drawing/2014/main" id="{3B8FE5A9-E04C-4D4A-9AE5-2784060C98EB}"/>
              </a:ext>
            </a:extLst>
          </p:cNvPr>
          <p:cNvSpPr>
            <a:spLocks noGrp="1"/>
          </p:cNvSpPr>
          <p:nvPr/>
        </p:nvSpPr>
        <p:spPr>
          <a:xfrm>
            <a:off x="512064" y="1133856"/>
            <a:ext cx="11073384" cy="329184"/>
          </a:xfrm>
          <a:prstGeom prst="rect">
            <a:avLst/>
          </a:prstGeom>
          <a:noFill/>
        </p:spPr>
        <p:txBody>
          <a:bodyPr wrap="square" lIns="0" tIns="0" rIns="0" bIns="0" anchor="ctr"/>
          <a:lstStyle/>
          <a:p>
            <a:pPr marL="0" marR="0" lvl="0" indent="0" algn="l" defTabSz="914400">
              <a:lnSpc>
                <a:spcPct val="100000"/>
              </a:lnSpc>
              <a:spcBef>
                <a:spcPts val="0"/>
              </a:spcBef>
              <a:spcAft>
                <a:spcPts val="0"/>
              </a:spcAft>
              <a:buClrTx/>
              <a:buSzTx/>
              <a:buFontTx/>
              <a:buNone/>
            </a:pPr>
            <a:r>
              <a:rPr sz="1050" b="0" i="0" u="none" cap="none" spc="0">
                <a:ln>
                  <a:noFill/>
                </a:ln>
                <a:latin typeface="Figtree"/>
                <a:ea typeface="Figtree"/>
                <a:cs typeface="Figtree"/>
              </a:rPr>
              <a:t>A consumer may revoke permission at any time. A reason supports monitoring and insight but must not obstruct revocation. ATPs may also revoke, so CCS must record who initiated the revocation and why.</a:t>
            </a:r>
            <a:endParaRPr sz="1050" b="0" i="0" u="none" kern="1200" cap="none" spc="0" baseline="0">
              <a:ln>
                <a:noFill/>
              </a:ln>
              <a:latin typeface="Figtree"/>
              <a:ea typeface="Figtree"/>
              <a:cs typeface="Figtree"/>
            </a:endParaRPr>
          </a:p>
        </p:txBody>
      </p:sp>
      <p:sp>
        <p:nvSpPr>
          <p:cNvPr id="7" name="Shape 5">
            <a:extLst>
              <a:ext uri="{FF2B5EF4-FFF2-40B4-BE49-F238E27FC236}">
                <a16:creationId xmlns:a16="http://schemas.microsoft.com/office/drawing/2014/main" id="{1137E55E-A58D-46DF-87EE-BCA32092F1E5}"/>
              </a:ext>
            </a:extLst>
          </p:cNvPr>
          <p:cNvSpPr>
            <a:spLocks noGrp="1"/>
          </p:cNvSpPr>
          <p:nvPr/>
        </p:nvSpPr>
        <p:spPr>
          <a:xfrm>
            <a:off x="749808" y="1664208"/>
            <a:ext cx="10835640" cy="1335024"/>
          </a:xfrm>
          <a:prstGeom prst="roundRect">
            <a:avLst>
              <a:gd name="adj" fmla="val 5479"/>
            </a:avLst>
          </a:prstGeom>
          <a:solidFill>
            <a:srgbClr val="021E5E"/>
          </a:solidFill>
          <a:ln w="7620">
            <a:solidFill>
              <a:srgbClr val="021E5E"/>
            </a:solidFill>
            <a:prstDash val="solid"/>
          </a:ln>
        </p:spPr>
        <p:txBody>
          <a:bodyPr/>
          <a:lstStyle/>
          <a:p>
            <a:endParaRPr/>
          </a:p>
        </p:txBody>
      </p:sp>
      <p:sp>
        <p:nvSpPr>
          <p:cNvPr id="8" name="Text 6">
            <a:extLst>
              <a:ext uri="{FF2B5EF4-FFF2-40B4-BE49-F238E27FC236}">
                <a16:creationId xmlns:a16="http://schemas.microsoft.com/office/drawing/2014/main" id="{DEE2B7EB-1A8F-44BD-A325-BFD255CFB386}"/>
              </a:ext>
            </a:extLst>
          </p:cNvPr>
          <p:cNvSpPr>
            <a:spLocks noGrp="1"/>
          </p:cNvSpPr>
          <p:nvPr/>
        </p:nvSpPr>
        <p:spPr>
          <a:xfrm>
            <a:off x="1097280" y="1901952"/>
            <a:ext cx="10104120" cy="502920"/>
          </a:xfrm>
          <a:prstGeom prst="rect">
            <a:avLst/>
          </a:prstGeom>
          <a:noFill/>
        </p:spPr>
        <p:txBody>
          <a:bodyPr wrap="square" lIns="0" tIns="0" rIns="0" bIns="0" anchor="ctr">
            <a:normAutofit fontScale="94342" lnSpcReduction="10000"/>
          </a:bodyPr>
          <a:lstStyle/>
          <a:p>
            <a:pPr marL="0" marR="0" lvl="0" indent="0" algn="l" defTabSz="914400">
              <a:lnSpc>
                <a:spcPct val="100000"/>
              </a:lnSpc>
              <a:spcBef>
                <a:spcPts val="0"/>
              </a:spcBef>
              <a:spcAft>
                <a:spcPts val="0"/>
              </a:spcAft>
              <a:buClrTx/>
              <a:buSzTx/>
              <a:buFontTx/>
              <a:buNone/>
            </a:pPr>
            <a:r>
              <a:rPr sz="1900" b="1" i="0" u="none" cap="none" spc="0">
                <a:ln>
                  <a:noFill/>
                </a:ln>
                <a:solidFill>
                  <a:srgbClr val="FFFFFF"/>
                </a:solidFill>
                <a:latin typeface="Figtree"/>
                <a:ea typeface="Figtree"/>
                <a:cs typeface="Figtree"/>
              </a:rPr>
              <a:t>Providing a consumer reason must be optional; the options should reflect common consumer circumstances.</a:t>
            </a:r>
            <a:endParaRPr sz="1900" b="0" i="0" u="none" kern="1200" cap="none" spc="0" baseline="0">
              <a:ln>
                <a:noFill/>
              </a:ln>
              <a:solidFill>
                <a:prstClr val="black"/>
              </a:solidFill>
              <a:latin typeface="Figtree"/>
              <a:ea typeface="Figtree"/>
              <a:cs typeface="Figtree"/>
            </a:endParaRPr>
          </a:p>
        </p:txBody>
      </p:sp>
      <p:sp>
        <p:nvSpPr>
          <p:cNvPr id="9" name="Text 7">
            <a:extLst>
              <a:ext uri="{FF2B5EF4-FFF2-40B4-BE49-F238E27FC236}">
                <a16:creationId xmlns:a16="http://schemas.microsoft.com/office/drawing/2014/main" id="{1C0B19BB-3F73-48A1-8B13-D72F3D4C0BAE}"/>
              </a:ext>
            </a:extLst>
          </p:cNvPr>
          <p:cNvSpPr>
            <a:spLocks noGrp="1"/>
          </p:cNvSpPr>
          <p:nvPr/>
        </p:nvSpPr>
        <p:spPr>
          <a:xfrm>
            <a:off x="1115568" y="2542032"/>
            <a:ext cx="9857232" cy="22860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0" i="0" u="none" cap="none" spc="0">
                <a:ln>
                  <a:noFill/>
                </a:ln>
                <a:solidFill>
                  <a:srgbClr val="CDD7FF"/>
                </a:solidFill>
                <a:latin typeface="Figtree"/>
                <a:ea typeface="Figtree"/>
                <a:cs typeface="Figtree"/>
              </a:rPr>
              <a:t>Revocation must take effect regardless of the option selected.</a:t>
            </a:r>
            <a:endParaRPr sz="1050" b="0" i="0" u="none" kern="1200" cap="none" spc="0" baseline="0">
              <a:ln>
                <a:noFill/>
              </a:ln>
              <a:solidFill>
                <a:prstClr val="black"/>
              </a:solidFill>
              <a:latin typeface="Figtree"/>
              <a:ea typeface="Figtree"/>
              <a:cs typeface="Figtree"/>
            </a:endParaRPr>
          </a:p>
        </p:txBody>
      </p:sp>
      <p:sp>
        <p:nvSpPr>
          <p:cNvPr id="10" name="Shape 8">
            <a:extLst>
              <a:ext uri="{FF2B5EF4-FFF2-40B4-BE49-F238E27FC236}">
                <a16:creationId xmlns:a16="http://schemas.microsoft.com/office/drawing/2014/main" id="{281E60AA-E008-4CED-9A11-6A0EFB77BBFC}"/>
              </a:ext>
            </a:extLst>
          </p:cNvPr>
          <p:cNvSpPr>
            <a:spLocks noGrp="1"/>
          </p:cNvSpPr>
          <p:nvPr/>
        </p:nvSpPr>
        <p:spPr>
          <a:xfrm>
            <a:off x="749808" y="3675888"/>
            <a:ext cx="2450592" cy="1298448"/>
          </a:xfrm>
          <a:prstGeom prst="roundRect">
            <a:avLst>
              <a:gd name="adj" fmla="val 5634"/>
            </a:avLst>
          </a:prstGeom>
          <a:solidFill>
            <a:srgbClr val="EAF0FF"/>
          </a:solidFill>
          <a:ln w="7620">
            <a:solidFill>
              <a:srgbClr val="D9DDE8"/>
            </a:solidFill>
            <a:prstDash val="solid"/>
          </a:ln>
        </p:spPr>
        <p:txBody>
          <a:bodyPr/>
          <a:lstStyle/>
          <a:p>
            <a:endParaRPr sz="2400"/>
          </a:p>
        </p:txBody>
      </p:sp>
      <p:sp>
        <p:nvSpPr>
          <p:cNvPr id="11" name="Text 9">
            <a:extLst>
              <a:ext uri="{FF2B5EF4-FFF2-40B4-BE49-F238E27FC236}">
                <a16:creationId xmlns:a16="http://schemas.microsoft.com/office/drawing/2014/main" id="{D15C36D5-CF7F-4113-B822-93219B6D48F2}"/>
              </a:ext>
            </a:extLst>
          </p:cNvPr>
          <p:cNvSpPr>
            <a:spLocks noGrp="1"/>
          </p:cNvSpPr>
          <p:nvPr/>
        </p:nvSpPr>
        <p:spPr>
          <a:xfrm>
            <a:off x="914400"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Consumer intent</a:t>
            </a:r>
            <a:endParaRPr sz="1050" b="0" i="0" u="none" kern="1200" cap="none" spc="0" baseline="0">
              <a:ln>
                <a:noFill/>
              </a:ln>
              <a:solidFill>
                <a:prstClr val="black"/>
              </a:solidFill>
              <a:latin typeface="Figtree"/>
              <a:ea typeface="Figtree"/>
              <a:cs typeface="Figtree"/>
            </a:endParaRPr>
          </a:p>
        </p:txBody>
      </p:sp>
      <p:sp>
        <p:nvSpPr>
          <p:cNvPr id="12" name="Text 10">
            <a:extLst>
              <a:ext uri="{FF2B5EF4-FFF2-40B4-BE49-F238E27FC236}">
                <a16:creationId xmlns:a16="http://schemas.microsoft.com/office/drawing/2014/main" id="{5F80E0FC-6ABC-4CF0-8685-1216C2DD9727}"/>
              </a:ext>
            </a:extLst>
          </p:cNvPr>
          <p:cNvSpPr>
            <a:spLocks noGrp="1"/>
          </p:cNvSpPr>
          <p:nvPr/>
        </p:nvSpPr>
        <p:spPr>
          <a:xfrm>
            <a:off x="914400" y="4187952"/>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Capture when the service or data sharing is no longer wanted.</a:t>
            </a:r>
            <a:endParaRPr sz="1000" b="0" i="0" u="none" kern="1200" cap="none" spc="0" baseline="0">
              <a:ln>
                <a:noFill/>
              </a:ln>
              <a:solidFill>
                <a:prstClr val="black"/>
              </a:solidFill>
              <a:latin typeface="Figtree"/>
              <a:ea typeface="Figtree"/>
              <a:cs typeface="Figtree"/>
            </a:endParaRPr>
          </a:p>
        </p:txBody>
      </p:sp>
      <p:sp>
        <p:nvSpPr>
          <p:cNvPr id="13" name="Shape 11">
            <a:extLst>
              <a:ext uri="{FF2B5EF4-FFF2-40B4-BE49-F238E27FC236}">
                <a16:creationId xmlns:a16="http://schemas.microsoft.com/office/drawing/2014/main" id="{6FC62103-03B1-47A3-A3F1-5D1590E6F7AD}"/>
              </a:ext>
            </a:extLst>
          </p:cNvPr>
          <p:cNvSpPr>
            <a:spLocks noGrp="1"/>
          </p:cNvSpPr>
          <p:nvPr/>
        </p:nvSpPr>
        <p:spPr>
          <a:xfrm>
            <a:off x="3511296" y="3675888"/>
            <a:ext cx="2450592" cy="1298448"/>
          </a:xfrm>
          <a:prstGeom prst="roundRect">
            <a:avLst>
              <a:gd name="adj" fmla="val 5634"/>
            </a:avLst>
          </a:prstGeom>
          <a:solidFill>
            <a:srgbClr val="F0EDFF"/>
          </a:solidFill>
          <a:ln w="7620">
            <a:solidFill>
              <a:srgbClr val="D9DDE8"/>
            </a:solidFill>
            <a:prstDash val="solid"/>
          </a:ln>
        </p:spPr>
        <p:txBody>
          <a:bodyPr/>
          <a:lstStyle/>
          <a:p>
            <a:endParaRPr sz="2400"/>
          </a:p>
        </p:txBody>
      </p:sp>
      <p:sp>
        <p:nvSpPr>
          <p:cNvPr id="14" name="Text 12">
            <a:extLst>
              <a:ext uri="{FF2B5EF4-FFF2-40B4-BE49-F238E27FC236}">
                <a16:creationId xmlns:a16="http://schemas.microsoft.com/office/drawing/2014/main" id="{64B0D382-1ABD-4D06-923F-D98ABA00C45B}"/>
              </a:ext>
            </a:extLst>
          </p:cNvPr>
          <p:cNvSpPr>
            <a:spLocks noGrp="1"/>
          </p:cNvSpPr>
          <p:nvPr/>
        </p:nvSpPr>
        <p:spPr>
          <a:xfrm>
            <a:off x="3675888"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Life event</a:t>
            </a:r>
            <a:endParaRPr sz="1050" b="0" i="0" u="none" kern="1200" cap="none" spc="0" baseline="0">
              <a:ln>
                <a:noFill/>
              </a:ln>
              <a:solidFill>
                <a:prstClr val="black"/>
              </a:solidFill>
              <a:latin typeface="Figtree"/>
              <a:ea typeface="Figtree"/>
              <a:cs typeface="Figtree"/>
            </a:endParaRPr>
          </a:p>
        </p:txBody>
      </p:sp>
      <p:sp>
        <p:nvSpPr>
          <p:cNvPr id="15" name="Text 13">
            <a:extLst>
              <a:ext uri="{FF2B5EF4-FFF2-40B4-BE49-F238E27FC236}">
                <a16:creationId xmlns:a16="http://schemas.microsoft.com/office/drawing/2014/main" id="{D4152BF0-E3E6-46ED-93C4-AAF4E609B8B5}"/>
              </a:ext>
            </a:extLst>
          </p:cNvPr>
          <p:cNvSpPr>
            <a:spLocks noGrp="1"/>
          </p:cNvSpPr>
          <p:nvPr/>
        </p:nvSpPr>
        <p:spPr>
          <a:xfrm>
            <a:off x="3675888" y="4187952"/>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Capture moves and other changes in circumstances.</a:t>
            </a:r>
            <a:endParaRPr sz="1000" b="0" i="0" u="none" kern="1200" cap="none" spc="0" baseline="0">
              <a:ln>
                <a:noFill/>
              </a:ln>
              <a:solidFill>
                <a:prstClr val="black"/>
              </a:solidFill>
              <a:latin typeface="Figtree"/>
              <a:ea typeface="Figtree"/>
              <a:cs typeface="Figtree"/>
            </a:endParaRPr>
          </a:p>
        </p:txBody>
      </p:sp>
      <p:sp>
        <p:nvSpPr>
          <p:cNvPr id="16" name="Shape 14">
            <a:extLst>
              <a:ext uri="{FF2B5EF4-FFF2-40B4-BE49-F238E27FC236}">
                <a16:creationId xmlns:a16="http://schemas.microsoft.com/office/drawing/2014/main" id="{12ECD3F3-AB35-4612-BD4F-882598F6EC33}"/>
              </a:ext>
            </a:extLst>
          </p:cNvPr>
          <p:cNvSpPr>
            <a:spLocks noGrp="1"/>
          </p:cNvSpPr>
          <p:nvPr/>
        </p:nvSpPr>
        <p:spPr>
          <a:xfrm>
            <a:off x="6272784" y="3675888"/>
            <a:ext cx="2450592" cy="1298448"/>
          </a:xfrm>
          <a:prstGeom prst="roundRect">
            <a:avLst>
              <a:gd name="adj" fmla="val 5634"/>
            </a:avLst>
          </a:prstGeom>
          <a:solidFill>
            <a:srgbClr val="DDF6EE"/>
          </a:solidFill>
          <a:ln w="7620">
            <a:solidFill>
              <a:srgbClr val="D9DDE8"/>
            </a:solidFill>
            <a:prstDash val="solid"/>
          </a:ln>
        </p:spPr>
        <p:txBody>
          <a:bodyPr/>
          <a:lstStyle/>
          <a:p>
            <a:endParaRPr sz="2400"/>
          </a:p>
        </p:txBody>
      </p:sp>
      <p:sp>
        <p:nvSpPr>
          <p:cNvPr id="17" name="Text 15">
            <a:extLst>
              <a:ext uri="{FF2B5EF4-FFF2-40B4-BE49-F238E27FC236}">
                <a16:creationId xmlns:a16="http://schemas.microsoft.com/office/drawing/2014/main" id="{D8775150-45E8-4D7B-9D04-D5BBA0AF0CCA}"/>
              </a:ext>
            </a:extLst>
          </p:cNvPr>
          <p:cNvSpPr>
            <a:spLocks noGrp="1"/>
          </p:cNvSpPr>
          <p:nvPr/>
        </p:nvSpPr>
        <p:spPr>
          <a:xfrm>
            <a:off x="6437376"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Trust concern</a:t>
            </a:r>
            <a:endParaRPr sz="1050" b="0" i="0" u="none" kern="1200" cap="none" spc="0" baseline="0">
              <a:ln>
                <a:noFill/>
              </a:ln>
              <a:solidFill>
                <a:prstClr val="black"/>
              </a:solidFill>
              <a:latin typeface="Figtree"/>
              <a:ea typeface="Figtree"/>
              <a:cs typeface="Figtree"/>
            </a:endParaRPr>
          </a:p>
        </p:txBody>
      </p:sp>
      <p:sp>
        <p:nvSpPr>
          <p:cNvPr id="18" name="Text 16">
            <a:extLst>
              <a:ext uri="{FF2B5EF4-FFF2-40B4-BE49-F238E27FC236}">
                <a16:creationId xmlns:a16="http://schemas.microsoft.com/office/drawing/2014/main" id="{FC084851-EDB7-4959-888A-3288A3EA44D0}"/>
              </a:ext>
            </a:extLst>
          </p:cNvPr>
          <p:cNvSpPr>
            <a:spLocks noGrp="1"/>
          </p:cNvSpPr>
          <p:nvPr/>
        </p:nvSpPr>
        <p:spPr>
          <a:xfrm>
            <a:off x="6437376" y="4187952"/>
            <a:ext cx="2103120" cy="502920"/>
          </a:xfrm>
          <a:prstGeom prst="rect">
            <a:avLst/>
          </a:prstGeom>
          <a:noFill/>
        </p:spPr>
        <p:txBody>
          <a:bodyPr wrap="square" lIns="0" tIns="0" rIns="0" bIns="0" anchor="ctr">
            <a:no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Capture unexpected permission details or concerns about data use.</a:t>
            </a:r>
            <a:endParaRPr sz="1000" b="0" i="0" u="none" kern="1200" cap="none" spc="0" baseline="0">
              <a:ln>
                <a:noFill/>
              </a:ln>
              <a:solidFill>
                <a:prstClr val="black"/>
              </a:solidFill>
              <a:latin typeface="Figtree"/>
              <a:ea typeface="Figtree"/>
              <a:cs typeface="Figtree"/>
            </a:endParaRPr>
          </a:p>
        </p:txBody>
      </p:sp>
      <p:sp>
        <p:nvSpPr>
          <p:cNvPr id="19" name="Shape 17">
            <a:extLst>
              <a:ext uri="{FF2B5EF4-FFF2-40B4-BE49-F238E27FC236}">
                <a16:creationId xmlns:a16="http://schemas.microsoft.com/office/drawing/2014/main" id="{EB5A3A96-0917-48ED-AF0E-503AF1497C73}"/>
              </a:ext>
            </a:extLst>
          </p:cNvPr>
          <p:cNvSpPr>
            <a:spLocks noGrp="1"/>
          </p:cNvSpPr>
          <p:nvPr/>
        </p:nvSpPr>
        <p:spPr>
          <a:xfrm>
            <a:off x="9034272" y="3675888"/>
            <a:ext cx="2450592" cy="1298448"/>
          </a:xfrm>
          <a:prstGeom prst="roundRect">
            <a:avLst>
              <a:gd name="adj" fmla="val 5634"/>
            </a:avLst>
          </a:prstGeom>
          <a:solidFill>
            <a:srgbClr val="FFEEC4"/>
          </a:solidFill>
          <a:ln w="7620">
            <a:solidFill>
              <a:srgbClr val="D9DDE8"/>
            </a:solidFill>
            <a:prstDash val="solid"/>
          </a:ln>
        </p:spPr>
        <p:txBody>
          <a:bodyPr/>
          <a:lstStyle/>
          <a:p>
            <a:endParaRPr sz="2400"/>
          </a:p>
        </p:txBody>
      </p:sp>
      <p:sp>
        <p:nvSpPr>
          <p:cNvPr id="20" name="Text 18">
            <a:extLst>
              <a:ext uri="{FF2B5EF4-FFF2-40B4-BE49-F238E27FC236}">
                <a16:creationId xmlns:a16="http://schemas.microsoft.com/office/drawing/2014/main" id="{F17AF5D9-190B-462B-BBC7-7936064E79E9}"/>
              </a:ext>
            </a:extLst>
          </p:cNvPr>
          <p:cNvSpPr>
            <a:spLocks noGrp="1"/>
          </p:cNvSpPr>
          <p:nvPr/>
        </p:nvSpPr>
        <p:spPr>
          <a:xfrm>
            <a:off x="9198864"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Service outcome</a:t>
            </a:r>
            <a:endParaRPr sz="1050" b="0" i="0" u="none" kern="1200" cap="none" spc="0" baseline="0">
              <a:ln>
                <a:noFill/>
              </a:ln>
              <a:solidFill>
                <a:prstClr val="black"/>
              </a:solidFill>
              <a:latin typeface="Figtree"/>
              <a:ea typeface="Figtree"/>
              <a:cs typeface="Figtree"/>
            </a:endParaRPr>
          </a:p>
        </p:txBody>
      </p:sp>
      <p:sp>
        <p:nvSpPr>
          <p:cNvPr id="21" name="Text 19">
            <a:extLst>
              <a:ext uri="{FF2B5EF4-FFF2-40B4-BE49-F238E27FC236}">
                <a16:creationId xmlns:a16="http://schemas.microsoft.com/office/drawing/2014/main" id="{EEAAB6DF-E82B-43D2-91F2-9DACB61C9C0B}"/>
              </a:ext>
            </a:extLst>
          </p:cNvPr>
          <p:cNvSpPr>
            <a:spLocks noGrp="1"/>
          </p:cNvSpPr>
          <p:nvPr/>
        </p:nvSpPr>
        <p:spPr>
          <a:xfrm>
            <a:off x="9198864" y="4187952"/>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Capture where the service did not meet expectations</a:t>
            </a:r>
            <a:r>
              <a:rPr sz="1000">
                <a:solidFill>
                  <a:srgbClr val="171717"/>
                </a:solidFill>
                <a:latin typeface="Figtree"/>
                <a:ea typeface="Figtree"/>
                <a:cs typeface="Figtree"/>
              </a:rPr>
              <a:t>, is completed or no longer available</a:t>
            </a:r>
            <a:r>
              <a:rPr sz="1000" b="0" i="0" u="none" cap="none" spc="0">
                <a:ln>
                  <a:noFill/>
                </a:ln>
                <a:solidFill>
                  <a:srgbClr val="171717"/>
                </a:solidFill>
                <a:latin typeface="Figtree"/>
                <a:ea typeface="Figtree"/>
                <a:cs typeface="Figtree"/>
              </a:rPr>
              <a:t>.</a:t>
            </a:r>
            <a:endParaRPr sz="1000" b="0" i="0" u="none" kern="1200" cap="none" spc="0" baseline="0">
              <a:ln>
                <a:noFill/>
              </a:ln>
              <a:solidFill>
                <a:prstClr val="black"/>
              </a:solidFill>
              <a:latin typeface="Figtree"/>
              <a:ea typeface="Figtree"/>
              <a:cs typeface="Figtree"/>
            </a:endParaRPr>
          </a:p>
        </p:txBody>
      </p:sp>
      <p:sp>
        <p:nvSpPr>
          <p:cNvPr id="22" name="Shape 20">
            <a:extLst>
              <a:ext uri="{FF2B5EF4-FFF2-40B4-BE49-F238E27FC236}">
                <a16:creationId xmlns:a16="http://schemas.microsoft.com/office/drawing/2014/main" id="{791B4F70-CFA4-412C-B36B-0CA2F24F12E8}"/>
              </a:ext>
            </a:extLst>
          </p:cNvPr>
          <p:cNvSpPr>
            <a:spLocks noGrp="1"/>
          </p:cNvSpPr>
          <p:nvPr/>
        </p:nvSpPr>
        <p:spPr>
          <a:xfrm>
            <a:off x="1325880" y="5504688"/>
            <a:ext cx="9555480" cy="466344"/>
          </a:xfrm>
          <a:prstGeom prst="roundRect">
            <a:avLst>
              <a:gd name="adj" fmla="val 15686"/>
            </a:avLst>
          </a:prstGeom>
          <a:solidFill>
            <a:srgbClr val="FFFFFF"/>
          </a:solidFill>
          <a:ln w="19050">
            <a:solidFill>
              <a:srgbClr val="4D38F5"/>
            </a:solidFill>
            <a:prstDash val="solid"/>
          </a:ln>
        </p:spPr>
        <p:txBody>
          <a:bodyPr/>
          <a:lstStyle/>
          <a:p>
            <a:endParaRPr/>
          </a:p>
        </p:txBody>
      </p:sp>
      <p:sp>
        <p:nvSpPr>
          <p:cNvPr id="23" name="Text 21">
            <a:extLst>
              <a:ext uri="{FF2B5EF4-FFF2-40B4-BE49-F238E27FC236}">
                <a16:creationId xmlns:a16="http://schemas.microsoft.com/office/drawing/2014/main" id="{B9D6E897-EC2C-46CE-8EB8-1AFA62F1F364}"/>
              </a:ext>
            </a:extLst>
          </p:cNvPr>
          <p:cNvSpPr>
            <a:spLocks noGrp="1"/>
          </p:cNvSpPr>
          <p:nvPr/>
        </p:nvSpPr>
        <p:spPr>
          <a:xfrm>
            <a:off x="1600200" y="5641848"/>
            <a:ext cx="9025128" cy="164592"/>
          </a:xfrm>
          <a:prstGeom prst="rect">
            <a:avLst/>
          </a:prstGeom>
          <a:noFill/>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pPr>
            <a:r>
              <a:rPr lang="en-US" sz="1050" b="1">
                <a:solidFill>
                  <a:srgbClr val="021E5E"/>
                </a:solidFill>
                <a:latin typeface="Figtree"/>
                <a:ea typeface="Figtree"/>
                <a:cs typeface="Figtree"/>
              </a:rPr>
              <a:t>Input</a:t>
            </a:r>
            <a:r>
              <a:rPr sz="1050" b="1">
                <a:solidFill>
                  <a:srgbClr val="021E5E"/>
                </a:solidFill>
                <a:latin typeface="Figtree"/>
                <a:ea typeface="Figtree"/>
                <a:cs typeface="Figtree"/>
              </a:rPr>
              <a:t> sought: confirm the options are complete, non-overlapping, and suitable for reporting without creating friction.</a:t>
            </a:r>
          </a:p>
        </p:txBody>
      </p:sp>
    </p:spTree>
    <p:extLst>
      <p:ext uri="{BB962C8B-B14F-4D97-AF65-F5344CB8AC3E}">
        <p14:creationId xmlns:p14="http://schemas.microsoft.com/office/powerpoint/2010/main" val="2823654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a:extLst>
              <a:ext uri="{FF2B5EF4-FFF2-40B4-BE49-F238E27FC236}">
                <a16:creationId xmlns:a16="http://schemas.microsoft.com/office/drawing/2014/main" id="{B8C308D1-A0B3-47F4-9184-332CF74D0B94}"/>
              </a:ext>
            </a:extLst>
          </p:cNvPr>
          <p:cNvSpPr>
            <a:spLocks noGrp="1"/>
          </p:cNvSpPr>
          <p:nvPr/>
        </p:nvSpPr>
        <p:spPr>
          <a:xfrm>
            <a:off x="504508" y="713232"/>
            <a:ext cx="11155680" cy="594360"/>
          </a:xfrm>
          <a:prstGeom prst="rect">
            <a:avLst/>
          </a:prstGeom>
          <a:noFill/>
        </p:spPr>
        <p:txBody>
          <a:bodyPr wrap="square" anchor="ctr"/>
          <a:lstStyle/>
          <a:p>
            <a:pPr marL="0" indent="0">
              <a:buNone/>
            </a:pPr>
            <a:r>
              <a:rPr lang="en-GB" sz="2700" b="1">
                <a:solidFill>
                  <a:srgbClr val="201E2E"/>
                </a:solidFill>
                <a:latin typeface="Figtree SemiBold"/>
                <a:ea typeface="Figtree SemiBold"/>
                <a:cs typeface="Figtree SemiBold"/>
              </a:rPr>
              <a:t>Consumer-led r</a:t>
            </a:r>
            <a:r>
              <a:rPr lang="en-GB" sz="2700" b="1" noProof="0">
                <a:solidFill>
                  <a:srgbClr val="201E2E"/>
                </a:solidFill>
                <a:latin typeface="Figtree SemiBold"/>
                <a:ea typeface="Figtree SemiBold"/>
                <a:cs typeface="Figtree SemiBold"/>
              </a:rPr>
              <a:t>evocation reason proposals</a:t>
            </a:r>
          </a:p>
        </p:txBody>
      </p:sp>
      <p:sp>
        <p:nvSpPr>
          <p:cNvPr id="57" name="Shape 4">
            <a:extLst>
              <a:ext uri="{FF2B5EF4-FFF2-40B4-BE49-F238E27FC236}">
                <a16:creationId xmlns:a16="http://schemas.microsoft.com/office/drawing/2014/main" id="{2EB86F0B-C037-BC1B-8EED-9CF4EBD4A7D6}"/>
              </a:ext>
            </a:extLst>
          </p:cNvPr>
          <p:cNvSpPr>
            <a:spLocks noGrp="1"/>
          </p:cNvSpPr>
          <p:nvPr/>
        </p:nvSpPr>
        <p:spPr>
          <a:xfrm>
            <a:off x="9950132" y="365760"/>
            <a:ext cx="1691640" cy="292608"/>
          </a:xfrm>
          <a:prstGeom prst="roundRect">
            <a:avLst>
              <a:gd name="adj" fmla="val 50000"/>
            </a:avLst>
          </a:prstGeom>
          <a:solidFill>
            <a:srgbClr val="4D38F5"/>
          </a:solidFill>
          <a:ln w="12700">
            <a:solidFill>
              <a:srgbClr val="4D38F5"/>
            </a:solidFill>
            <a:prstDash val="solid"/>
          </a:ln>
        </p:spPr>
        <p:txBody>
          <a:bodyPr/>
          <a:lstStyle/>
          <a:p>
            <a:endParaRPr lang="en-GB" sz="1800" noProof="0"/>
          </a:p>
        </p:txBody>
      </p:sp>
      <p:sp>
        <p:nvSpPr>
          <p:cNvPr id="59" name="Text 5">
            <a:extLst>
              <a:ext uri="{FF2B5EF4-FFF2-40B4-BE49-F238E27FC236}">
                <a16:creationId xmlns:a16="http://schemas.microsoft.com/office/drawing/2014/main" id="{376C8CF2-9125-107F-01C8-5F80A3F094DF}"/>
              </a:ext>
            </a:extLst>
          </p:cNvPr>
          <p:cNvSpPr>
            <a:spLocks noGrp="1"/>
          </p:cNvSpPr>
          <p:nvPr/>
        </p:nvSpPr>
        <p:spPr>
          <a:xfrm>
            <a:off x="9950132" y="356616"/>
            <a:ext cx="1691640" cy="292608"/>
          </a:xfrm>
          <a:prstGeom prst="rect">
            <a:avLst/>
          </a:prstGeom>
          <a:noFill/>
        </p:spPr>
        <p:txBody>
          <a:bodyPr wrap="square" anchor="ctr"/>
          <a:lstStyle/>
          <a:p>
            <a:pPr marL="0" indent="0" algn="ctr">
              <a:buNone/>
            </a:pPr>
            <a:r>
              <a:rPr lang="en-GB" sz="950" b="1" spc="200" noProof="0">
                <a:solidFill>
                  <a:srgbClr val="FFFFFF"/>
                </a:solidFill>
                <a:latin typeface="Figtree Medium"/>
                <a:ea typeface="Figtree Medium"/>
                <a:cs typeface="Figtree Medium"/>
              </a:rPr>
              <a:t>FOR DISCUSSION</a:t>
            </a:r>
            <a:endParaRPr lang="en-GB" sz="950" noProof="0"/>
          </a:p>
        </p:txBody>
      </p:sp>
      <p:sp>
        <p:nvSpPr>
          <p:cNvPr id="6" name="Shape 6">
            <a:extLst>
              <a:ext uri="{FF2B5EF4-FFF2-40B4-BE49-F238E27FC236}">
                <a16:creationId xmlns:a16="http://schemas.microsoft.com/office/drawing/2014/main" id="{858AF3AE-DC6B-68FB-8D10-3B608F2CD684}"/>
              </a:ext>
            </a:extLst>
          </p:cNvPr>
          <p:cNvSpPr>
            <a:spLocks noGrp="1"/>
          </p:cNvSpPr>
          <p:nvPr/>
        </p:nvSpPr>
        <p:spPr>
          <a:xfrm>
            <a:off x="550228" y="1600200"/>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8" name="Text 7">
            <a:extLst>
              <a:ext uri="{FF2B5EF4-FFF2-40B4-BE49-F238E27FC236}">
                <a16:creationId xmlns:a16="http://schemas.microsoft.com/office/drawing/2014/main" id="{9ABBF0D4-3C3E-C2CA-E4D9-0EA5D70B0085}"/>
              </a:ext>
            </a:extLst>
          </p:cNvPr>
          <p:cNvSpPr>
            <a:spLocks noGrp="1"/>
          </p:cNvSpPr>
          <p:nvPr/>
        </p:nvSpPr>
        <p:spPr>
          <a:xfrm>
            <a:off x="870268" y="1691640"/>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01</a:t>
            </a:r>
            <a:endParaRPr sz="1500"/>
          </a:p>
        </p:txBody>
      </p:sp>
      <p:sp>
        <p:nvSpPr>
          <p:cNvPr id="24" name="Text 8">
            <a:extLst>
              <a:ext uri="{FF2B5EF4-FFF2-40B4-BE49-F238E27FC236}">
                <a16:creationId xmlns:a16="http://schemas.microsoft.com/office/drawing/2014/main" id="{C5294A7D-50EC-E832-DFF3-3FB067CF6D13}"/>
              </a:ext>
            </a:extLst>
          </p:cNvPr>
          <p:cNvSpPr>
            <a:spLocks noGrp="1"/>
          </p:cNvSpPr>
          <p:nvPr/>
        </p:nvSpPr>
        <p:spPr>
          <a:xfrm>
            <a:off x="1309180" y="1691640"/>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Consumer no longer wants or needs the service</a:t>
            </a:r>
            <a:endParaRPr sz="1250"/>
          </a:p>
        </p:txBody>
      </p:sp>
      <p:sp>
        <p:nvSpPr>
          <p:cNvPr id="28" name="Shape 9">
            <a:extLst>
              <a:ext uri="{FF2B5EF4-FFF2-40B4-BE49-F238E27FC236}">
                <a16:creationId xmlns:a16="http://schemas.microsoft.com/office/drawing/2014/main" id="{ECEFFDFD-74ED-65CF-1B23-CB2D1C628076}"/>
              </a:ext>
            </a:extLst>
          </p:cNvPr>
          <p:cNvSpPr>
            <a:spLocks noGrp="1"/>
          </p:cNvSpPr>
          <p:nvPr/>
        </p:nvSpPr>
        <p:spPr>
          <a:xfrm>
            <a:off x="550228" y="2569464"/>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32" name="Text 10">
            <a:extLst>
              <a:ext uri="{FF2B5EF4-FFF2-40B4-BE49-F238E27FC236}">
                <a16:creationId xmlns:a16="http://schemas.microsoft.com/office/drawing/2014/main" id="{F6BA85F8-3BDB-1953-AA3D-957DA6D90938}"/>
              </a:ext>
            </a:extLst>
          </p:cNvPr>
          <p:cNvSpPr>
            <a:spLocks noGrp="1"/>
          </p:cNvSpPr>
          <p:nvPr/>
        </p:nvSpPr>
        <p:spPr>
          <a:xfrm>
            <a:off x="870268" y="2660904"/>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02</a:t>
            </a:r>
            <a:endParaRPr sz="1500"/>
          </a:p>
        </p:txBody>
      </p:sp>
      <p:sp>
        <p:nvSpPr>
          <p:cNvPr id="36" name="Text 11">
            <a:extLst>
              <a:ext uri="{FF2B5EF4-FFF2-40B4-BE49-F238E27FC236}">
                <a16:creationId xmlns:a16="http://schemas.microsoft.com/office/drawing/2014/main" id="{D99C37BB-1EFC-2940-25B5-31C1E25D6057}"/>
              </a:ext>
            </a:extLst>
          </p:cNvPr>
          <p:cNvSpPr>
            <a:spLocks noGrp="1"/>
          </p:cNvSpPr>
          <p:nvPr/>
        </p:nvSpPr>
        <p:spPr>
          <a:xfrm>
            <a:off x="1309180" y="2660904"/>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Consumer no longer wants to share their data</a:t>
            </a:r>
            <a:endParaRPr sz="1250"/>
          </a:p>
        </p:txBody>
      </p:sp>
      <p:sp>
        <p:nvSpPr>
          <p:cNvPr id="40" name="Shape 12">
            <a:extLst>
              <a:ext uri="{FF2B5EF4-FFF2-40B4-BE49-F238E27FC236}">
                <a16:creationId xmlns:a16="http://schemas.microsoft.com/office/drawing/2014/main" id="{442AC85A-40F6-0947-82D3-AB3F7815E7EE}"/>
              </a:ext>
            </a:extLst>
          </p:cNvPr>
          <p:cNvSpPr>
            <a:spLocks noGrp="1"/>
          </p:cNvSpPr>
          <p:nvPr/>
        </p:nvSpPr>
        <p:spPr>
          <a:xfrm>
            <a:off x="550228" y="3538728"/>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44" name="Text 13">
            <a:extLst>
              <a:ext uri="{FF2B5EF4-FFF2-40B4-BE49-F238E27FC236}">
                <a16:creationId xmlns:a16="http://schemas.microsoft.com/office/drawing/2014/main" id="{15378208-EF10-AEC0-2CBA-1EDDA1347795}"/>
              </a:ext>
            </a:extLst>
          </p:cNvPr>
          <p:cNvSpPr>
            <a:spLocks noGrp="1"/>
          </p:cNvSpPr>
          <p:nvPr/>
        </p:nvSpPr>
        <p:spPr>
          <a:xfrm>
            <a:off x="870268" y="3630168"/>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03</a:t>
            </a:r>
            <a:endParaRPr sz="1500"/>
          </a:p>
        </p:txBody>
      </p:sp>
      <p:sp>
        <p:nvSpPr>
          <p:cNvPr id="48" name="Text 14">
            <a:extLst>
              <a:ext uri="{FF2B5EF4-FFF2-40B4-BE49-F238E27FC236}">
                <a16:creationId xmlns:a16="http://schemas.microsoft.com/office/drawing/2014/main" id="{B2A20AC8-8A1B-E371-C3C0-093A9B4702DC}"/>
              </a:ext>
            </a:extLst>
          </p:cNvPr>
          <p:cNvSpPr>
            <a:spLocks noGrp="1"/>
          </p:cNvSpPr>
          <p:nvPr/>
        </p:nvSpPr>
        <p:spPr>
          <a:xfrm>
            <a:off x="1309180" y="3630168"/>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Consumer is moving or has moved property</a:t>
            </a:r>
            <a:endParaRPr sz="1250"/>
          </a:p>
        </p:txBody>
      </p:sp>
      <p:sp>
        <p:nvSpPr>
          <p:cNvPr id="52" name="Shape 15">
            <a:extLst>
              <a:ext uri="{FF2B5EF4-FFF2-40B4-BE49-F238E27FC236}">
                <a16:creationId xmlns:a16="http://schemas.microsoft.com/office/drawing/2014/main" id="{B8F2E1E4-7E16-A41A-5F28-C839D85ECA99}"/>
              </a:ext>
            </a:extLst>
          </p:cNvPr>
          <p:cNvSpPr>
            <a:spLocks noGrp="1"/>
          </p:cNvSpPr>
          <p:nvPr/>
        </p:nvSpPr>
        <p:spPr>
          <a:xfrm>
            <a:off x="550228" y="4507992"/>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56" name="Text 16">
            <a:extLst>
              <a:ext uri="{FF2B5EF4-FFF2-40B4-BE49-F238E27FC236}">
                <a16:creationId xmlns:a16="http://schemas.microsoft.com/office/drawing/2014/main" id="{45DE77F6-A4DB-511E-5211-FE6FB2D3A8B1}"/>
              </a:ext>
            </a:extLst>
          </p:cNvPr>
          <p:cNvSpPr>
            <a:spLocks noGrp="1"/>
          </p:cNvSpPr>
          <p:nvPr/>
        </p:nvSpPr>
        <p:spPr>
          <a:xfrm>
            <a:off x="870268" y="4599432"/>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04</a:t>
            </a:r>
            <a:endParaRPr sz="1500"/>
          </a:p>
        </p:txBody>
      </p:sp>
      <p:sp>
        <p:nvSpPr>
          <p:cNvPr id="60" name="Text 17">
            <a:extLst>
              <a:ext uri="{FF2B5EF4-FFF2-40B4-BE49-F238E27FC236}">
                <a16:creationId xmlns:a16="http://schemas.microsoft.com/office/drawing/2014/main" id="{FF55C963-BE55-F8E5-AAA7-E13F86CCB697}"/>
              </a:ext>
            </a:extLst>
          </p:cNvPr>
          <p:cNvSpPr>
            <a:spLocks noGrp="1"/>
          </p:cNvSpPr>
          <p:nvPr/>
        </p:nvSpPr>
        <p:spPr>
          <a:xfrm>
            <a:off x="1309180" y="4599432"/>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The service did not meet the consumer’s expectations</a:t>
            </a:r>
            <a:endParaRPr sz="1250"/>
          </a:p>
        </p:txBody>
      </p:sp>
      <p:sp>
        <p:nvSpPr>
          <p:cNvPr id="62" name="Shape 15">
            <a:extLst>
              <a:ext uri="{FF2B5EF4-FFF2-40B4-BE49-F238E27FC236}">
                <a16:creationId xmlns:a16="http://schemas.microsoft.com/office/drawing/2014/main" id="{5ABC6CD9-08C4-CCB6-F0D8-F9EB7B79FE0D}"/>
              </a:ext>
            </a:extLst>
          </p:cNvPr>
          <p:cNvSpPr>
            <a:spLocks noGrp="1"/>
          </p:cNvSpPr>
          <p:nvPr/>
        </p:nvSpPr>
        <p:spPr>
          <a:xfrm>
            <a:off x="550228" y="5477256"/>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64" name="Text 16">
            <a:extLst>
              <a:ext uri="{FF2B5EF4-FFF2-40B4-BE49-F238E27FC236}">
                <a16:creationId xmlns:a16="http://schemas.microsoft.com/office/drawing/2014/main" id="{F283C7DD-A28D-CE0D-8893-B8A9D5ADFCE6}"/>
              </a:ext>
            </a:extLst>
          </p:cNvPr>
          <p:cNvSpPr>
            <a:spLocks noGrp="1"/>
          </p:cNvSpPr>
          <p:nvPr/>
        </p:nvSpPr>
        <p:spPr>
          <a:xfrm>
            <a:off x="870268" y="5568696"/>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05</a:t>
            </a:r>
            <a:endParaRPr sz="1500"/>
          </a:p>
        </p:txBody>
      </p:sp>
      <p:sp>
        <p:nvSpPr>
          <p:cNvPr id="66" name="Text 17">
            <a:extLst>
              <a:ext uri="{FF2B5EF4-FFF2-40B4-BE49-F238E27FC236}">
                <a16:creationId xmlns:a16="http://schemas.microsoft.com/office/drawing/2014/main" id="{3BE3E3B9-DE3C-2F88-8494-ECA0FB54056D}"/>
              </a:ext>
            </a:extLst>
          </p:cNvPr>
          <p:cNvSpPr>
            <a:spLocks noGrp="1"/>
          </p:cNvSpPr>
          <p:nvPr/>
        </p:nvSpPr>
        <p:spPr>
          <a:xfrm>
            <a:off x="1309180" y="5568696"/>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Permission details are not what the consumer expected</a:t>
            </a:r>
            <a:endParaRPr sz="1250"/>
          </a:p>
        </p:txBody>
      </p:sp>
      <p:sp>
        <p:nvSpPr>
          <p:cNvPr id="68" name="Shape 6">
            <a:extLst>
              <a:ext uri="{FF2B5EF4-FFF2-40B4-BE49-F238E27FC236}">
                <a16:creationId xmlns:a16="http://schemas.microsoft.com/office/drawing/2014/main" id="{4954D0CD-BB8C-5912-6B1C-679CC7E11311}"/>
              </a:ext>
            </a:extLst>
          </p:cNvPr>
          <p:cNvSpPr>
            <a:spLocks noGrp="1"/>
          </p:cNvSpPr>
          <p:nvPr/>
        </p:nvSpPr>
        <p:spPr>
          <a:xfrm>
            <a:off x="6211824" y="1600200"/>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70" name="Text 7">
            <a:extLst>
              <a:ext uri="{FF2B5EF4-FFF2-40B4-BE49-F238E27FC236}">
                <a16:creationId xmlns:a16="http://schemas.microsoft.com/office/drawing/2014/main" id="{95F91D1D-8FDF-0278-2BB8-3C1FFA246200}"/>
              </a:ext>
            </a:extLst>
          </p:cNvPr>
          <p:cNvSpPr>
            <a:spLocks noGrp="1"/>
          </p:cNvSpPr>
          <p:nvPr/>
        </p:nvSpPr>
        <p:spPr>
          <a:xfrm>
            <a:off x="6531864" y="1691640"/>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06</a:t>
            </a:r>
            <a:endParaRPr sz="1500"/>
          </a:p>
        </p:txBody>
      </p:sp>
      <p:sp>
        <p:nvSpPr>
          <p:cNvPr id="72" name="Text 8">
            <a:extLst>
              <a:ext uri="{FF2B5EF4-FFF2-40B4-BE49-F238E27FC236}">
                <a16:creationId xmlns:a16="http://schemas.microsoft.com/office/drawing/2014/main" id="{2BEB992B-CC38-F29D-4A30-ED7CA02038E0}"/>
              </a:ext>
            </a:extLst>
          </p:cNvPr>
          <p:cNvSpPr>
            <a:spLocks noGrp="1"/>
          </p:cNvSpPr>
          <p:nvPr/>
        </p:nvSpPr>
        <p:spPr>
          <a:xfrm>
            <a:off x="6970776" y="1691640"/>
            <a:ext cx="4542980" cy="658368"/>
          </a:xfrm>
          <a:prstGeom prst="rect">
            <a:avLst/>
          </a:prstGeom>
          <a:noFill/>
        </p:spPr>
        <p:txBody>
          <a:bodyPr wrap="square" anchor="ctr"/>
          <a:lstStyle/>
          <a:p>
            <a:r>
              <a:rPr sz="1250">
                <a:solidFill>
                  <a:srgbClr val="5E6274"/>
                </a:solidFill>
                <a:latin typeface="Figtree"/>
                <a:ea typeface="Figtree"/>
                <a:cs typeface="Figtree"/>
              </a:rPr>
              <a:t>Consumer has concerns about how their data is being used</a:t>
            </a:r>
            <a:endParaRPr sz="1250"/>
          </a:p>
        </p:txBody>
      </p:sp>
      <p:sp>
        <p:nvSpPr>
          <p:cNvPr id="74" name="Shape 9">
            <a:extLst>
              <a:ext uri="{FF2B5EF4-FFF2-40B4-BE49-F238E27FC236}">
                <a16:creationId xmlns:a16="http://schemas.microsoft.com/office/drawing/2014/main" id="{7ADE6655-2B0F-1D4C-5554-08BB5C610678}"/>
              </a:ext>
            </a:extLst>
          </p:cNvPr>
          <p:cNvSpPr>
            <a:spLocks noGrp="1"/>
          </p:cNvSpPr>
          <p:nvPr/>
        </p:nvSpPr>
        <p:spPr>
          <a:xfrm>
            <a:off x="6211824" y="2569464"/>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76" name="Text 10">
            <a:extLst>
              <a:ext uri="{FF2B5EF4-FFF2-40B4-BE49-F238E27FC236}">
                <a16:creationId xmlns:a16="http://schemas.microsoft.com/office/drawing/2014/main" id="{9F8F3FB7-64FA-6EE9-89AA-E22BF8857F85}"/>
              </a:ext>
            </a:extLst>
          </p:cNvPr>
          <p:cNvSpPr>
            <a:spLocks noGrp="1"/>
          </p:cNvSpPr>
          <p:nvPr/>
        </p:nvSpPr>
        <p:spPr>
          <a:xfrm>
            <a:off x="6531864" y="2660904"/>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07</a:t>
            </a:r>
            <a:endParaRPr sz="1500"/>
          </a:p>
        </p:txBody>
      </p:sp>
      <p:sp>
        <p:nvSpPr>
          <p:cNvPr id="78" name="Text 11">
            <a:extLst>
              <a:ext uri="{FF2B5EF4-FFF2-40B4-BE49-F238E27FC236}">
                <a16:creationId xmlns:a16="http://schemas.microsoft.com/office/drawing/2014/main" id="{A46DC31F-8EB3-9DA8-5CA6-C0B97FB54E93}"/>
              </a:ext>
            </a:extLst>
          </p:cNvPr>
          <p:cNvSpPr>
            <a:spLocks noGrp="1"/>
          </p:cNvSpPr>
          <p:nvPr/>
        </p:nvSpPr>
        <p:spPr>
          <a:xfrm>
            <a:off x="6970776" y="2660904"/>
            <a:ext cx="4542980" cy="658368"/>
          </a:xfrm>
          <a:prstGeom prst="rect">
            <a:avLst/>
          </a:prstGeom>
          <a:noFill/>
        </p:spPr>
        <p:txBody>
          <a:bodyPr wrap="square" anchor="ctr"/>
          <a:lstStyle/>
          <a:p>
            <a:r>
              <a:rPr sz="1250">
                <a:solidFill>
                  <a:srgbClr val="5E6274"/>
                </a:solidFill>
                <a:latin typeface="Figtree"/>
                <a:ea typeface="Figtree"/>
                <a:cs typeface="Figtree"/>
              </a:rPr>
              <a:t>Consumer does not recognise or remember granting the permission</a:t>
            </a:r>
            <a:endParaRPr sz="1250"/>
          </a:p>
        </p:txBody>
      </p:sp>
      <p:sp>
        <p:nvSpPr>
          <p:cNvPr id="80" name="Shape 12">
            <a:extLst>
              <a:ext uri="{FF2B5EF4-FFF2-40B4-BE49-F238E27FC236}">
                <a16:creationId xmlns:a16="http://schemas.microsoft.com/office/drawing/2014/main" id="{E8A5AE6F-175D-4EEC-CDE7-AE681DABC8A0}"/>
              </a:ext>
            </a:extLst>
          </p:cNvPr>
          <p:cNvSpPr>
            <a:spLocks noGrp="1"/>
          </p:cNvSpPr>
          <p:nvPr/>
        </p:nvSpPr>
        <p:spPr>
          <a:xfrm>
            <a:off x="6211824" y="3538728"/>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82" name="Text 13">
            <a:extLst>
              <a:ext uri="{FF2B5EF4-FFF2-40B4-BE49-F238E27FC236}">
                <a16:creationId xmlns:a16="http://schemas.microsoft.com/office/drawing/2014/main" id="{4906413B-F346-85E8-7F27-A4722B862E5A}"/>
              </a:ext>
            </a:extLst>
          </p:cNvPr>
          <p:cNvSpPr>
            <a:spLocks noGrp="1"/>
          </p:cNvSpPr>
          <p:nvPr/>
        </p:nvSpPr>
        <p:spPr>
          <a:xfrm>
            <a:off x="6531864" y="3630168"/>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08</a:t>
            </a:r>
            <a:endParaRPr sz="1500"/>
          </a:p>
        </p:txBody>
      </p:sp>
      <p:sp>
        <p:nvSpPr>
          <p:cNvPr id="84" name="Text 14">
            <a:extLst>
              <a:ext uri="{FF2B5EF4-FFF2-40B4-BE49-F238E27FC236}">
                <a16:creationId xmlns:a16="http://schemas.microsoft.com/office/drawing/2014/main" id="{4F5FA2CA-D3D9-02AC-40BF-9E71A811992D}"/>
              </a:ext>
            </a:extLst>
          </p:cNvPr>
          <p:cNvSpPr>
            <a:spLocks noGrp="1"/>
          </p:cNvSpPr>
          <p:nvPr/>
        </p:nvSpPr>
        <p:spPr>
          <a:xfrm>
            <a:off x="6970776" y="3630168"/>
            <a:ext cx="4542980" cy="658368"/>
          </a:xfrm>
          <a:prstGeom prst="rect">
            <a:avLst/>
          </a:prstGeom>
          <a:noFill/>
        </p:spPr>
        <p:txBody>
          <a:bodyPr wrap="square" anchor="ctr"/>
          <a:lstStyle/>
          <a:p>
            <a:r>
              <a:rPr sz="1250">
                <a:solidFill>
                  <a:srgbClr val="5E6274"/>
                </a:solidFill>
                <a:latin typeface="Figtree"/>
                <a:ea typeface="Figtree"/>
                <a:cs typeface="Figtree"/>
              </a:rPr>
              <a:t>Consumer has found an alternative service provider</a:t>
            </a:r>
            <a:endParaRPr sz="1250"/>
          </a:p>
        </p:txBody>
      </p:sp>
      <p:sp>
        <p:nvSpPr>
          <p:cNvPr id="86" name="Shape 15">
            <a:extLst>
              <a:ext uri="{FF2B5EF4-FFF2-40B4-BE49-F238E27FC236}">
                <a16:creationId xmlns:a16="http://schemas.microsoft.com/office/drawing/2014/main" id="{11228291-95E7-32FB-BB2F-5B2B6225FE25}"/>
              </a:ext>
            </a:extLst>
          </p:cNvPr>
          <p:cNvSpPr>
            <a:spLocks noGrp="1"/>
          </p:cNvSpPr>
          <p:nvPr/>
        </p:nvSpPr>
        <p:spPr>
          <a:xfrm>
            <a:off x="6211824" y="4507992"/>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88" name="Text 16">
            <a:extLst>
              <a:ext uri="{FF2B5EF4-FFF2-40B4-BE49-F238E27FC236}">
                <a16:creationId xmlns:a16="http://schemas.microsoft.com/office/drawing/2014/main" id="{C146A2BB-827F-6E7E-8076-6CC7A74C673A}"/>
              </a:ext>
            </a:extLst>
          </p:cNvPr>
          <p:cNvSpPr>
            <a:spLocks noGrp="1"/>
          </p:cNvSpPr>
          <p:nvPr/>
        </p:nvSpPr>
        <p:spPr>
          <a:xfrm>
            <a:off x="6531864" y="4599432"/>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09</a:t>
            </a:r>
            <a:endParaRPr sz="1500"/>
          </a:p>
        </p:txBody>
      </p:sp>
      <p:sp>
        <p:nvSpPr>
          <p:cNvPr id="90" name="Text 17">
            <a:extLst>
              <a:ext uri="{FF2B5EF4-FFF2-40B4-BE49-F238E27FC236}">
                <a16:creationId xmlns:a16="http://schemas.microsoft.com/office/drawing/2014/main" id="{2815EF88-A807-105B-AFC8-E1EA6CF95972}"/>
              </a:ext>
            </a:extLst>
          </p:cNvPr>
          <p:cNvSpPr>
            <a:spLocks noGrp="1"/>
          </p:cNvSpPr>
          <p:nvPr/>
        </p:nvSpPr>
        <p:spPr>
          <a:xfrm>
            <a:off x="6970776" y="4599432"/>
            <a:ext cx="4542980" cy="658368"/>
          </a:xfrm>
          <a:prstGeom prst="rect">
            <a:avLst/>
          </a:prstGeom>
          <a:noFill/>
        </p:spPr>
        <p:txBody>
          <a:bodyPr wrap="square" anchor="ctr"/>
          <a:lstStyle/>
          <a:p>
            <a:r>
              <a:rPr sz="1250">
                <a:solidFill>
                  <a:srgbClr val="5E6274"/>
                </a:solidFill>
                <a:latin typeface="Figtree"/>
                <a:ea typeface="Figtree"/>
                <a:cs typeface="Figtree"/>
              </a:rPr>
              <a:t>Prefer not to say</a:t>
            </a:r>
          </a:p>
        </p:txBody>
      </p:sp>
      <p:sp>
        <p:nvSpPr>
          <p:cNvPr id="92" name="Shape 15">
            <a:extLst>
              <a:ext uri="{FF2B5EF4-FFF2-40B4-BE49-F238E27FC236}">
                <a16:creationId xmlns:a16="http://schemas.microsoft.com/office/drawing/2014/main" id="{6D07AC03-9D0B-580D-AAE2-B6F3EC68FD01}"/>
              </a:ext>
            </a:extLst>
          </p:cNvPr>
          <p:cNvSpPr>
            <a:spLocks noGrp="1"/>
          </p:cNvSpPr>
          <p:nvPr/>
        </p:nvSpPr>
        <p:spPr>
          <a:xfrm>
            <a:off x="6211824" y="5477256"/>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94" name="Text 16">
            <a:extLst>
              <a:ext uri="{FF2B5EF4-FFF2-40B4-BE49-F238E27FC236}">
                <a16:creationId xmlns:a16="http://schemas.microsoft.com/office/drawing/2014/main" id="{E913B6A7-5CE3-9299-4476-897EFF5BA834}"/>
              </a:ext>
            </a:extLst>
          </p:cNvPr>
          <p:cNvSpPr>
            <a:spLocks noGrp="1"/>
          </p:cNvSpPr>
          <p:nvPr/>
        </p:nvSpPr>
        <p:spPr>
          <a:xfrm>
            <a:off x="6531864" y="5568696"/>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10</a:t>
            </a:r>
            <a:endParaRPr sz="1500"/>
          </a:p>
        </p:txBody>
      </p:sp>
      <p:sp>
        <p:nvSpPr>
          <p:cNvPr id="96" name="Text 17">
            <a:extLst>
              <a:ext uri="{FF2B5EF4-FFF2-40B4-BE49-F238E27FC236}">
                <a16:creationId xmlns:a16="http://schemas.microsoft.com/office/drawing/2014/main" id="{1E4E17D2-8710-9913-3971-2B23B85EDC97}"/>
              </a:ext>
            </a:extLst>
          </p:cNvPr>
          <p:cNvSpPr>
            <a:spLocks noGrp="1"/>
          </p:cNvSpPr>
          <p:nvPr/>
        </p:nvSpPr>
        <p:spPr>
          <a:xfrm>
            <a:off x="6970776" y="5568696"/>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Other</a:t>
            </a:r>
            <a:endParaRPr sz="1250"/>
          </a:p>
        </p:txBody>
      </p:sp>
    </p:spTree>
    <p:extLst>
      <p:ext uri="{BB962C8B-B14F-4D97-AF65-F5344CB8AC3E}">
        <p14:creationId xmlns:p14="http://schemas.microsoft.com/office/powerpoint/2010/main" val="215611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4677C-180C-BD67-0A5C-3AFBEC65D65C}"/>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BD455244-CD90-762A-67C7-FE498F9E8023}"/>
              </a:ext>
            </a:extLst>
          </p:cNvPr>
          <p:cNvSpPr>
            <a:spLocks noGrp="1"/>
          </p:cNvSpPr>
          <p:nvPr/>
        </p:nvSpPr>
        <p:spPr>
          <a:xfrm>
            <a:off x="504508" y="713232"/>
            <a:ext cx="11155680" cy="594360"/>
          </a:xfrm>
          <a:prstGeom prst="rect">
            <a:avLst/>
          </a:prstGeom>
          <a:noFill/>
        </p:spPr>
        <p:txBody>
          <a:bodyPr wrap="square" anchor="ctr"/>
          <a:lstStyle/>
          <a:p>
            <a:r>
              <a:rPr lang="en-GB" sz="2700" b="1">
                <a:solidFill>
                  <a:srgbClr val="201E2E"/>
                </a:solidFill>
                <a:latin typeface="Figtree SemiBold"/>
                <a:ea typeface="Figtree SemiBold"/>
                <a:cs typeface="Figtree SemiBold"/>
              </a:rPr>
              <a:t>ATP-led revocation reason proposals</a:t>
            </a:r>
          </a:p>
        </p:txBody>
      </p:sp>
      <p:sp>
        <p:nvSpPr>
          <p:cNvPr id="9" name="Shape 6">
            <a:extLst>
              <a:ext uri="{FF2B5EF4-FFF2-40B4-BE49-F238E27FC236}">
                <a16:creationId xmlns:a16="http://schemas.microsoft.com/office/drawing/2014/main" id="{1D3B9801-6B20-6A25-D9C6-9990CB658573}"/>
              </a:ext>
            </a:extLst>
          </p:cNvPr>
          <p:cNvSpPr>
            <a:spLocks noGrp="1"/>
          </p:cNvSpPr>
          <p:nvPr/>
        </p:nvSpPr>
        <p:spPr>
          <a:xfrm>
            <a:off x="550228" y="1600200"/>
            <a:ext cx="5429948" cy="841248"/>
          </a:xfrm>
          <a:prstGeom prst="roundRect">
            <a:avLst>
              <a:gd name="adj" fmla="val 9783"/>
            </a:avLst>
          </a:prstGeom>
          <a:solidFill>
            <a:srgbClr val="FFFFFF"/>
          </a:solidFill>
          <a:ln w="12700">
            <a:solidFill>
              <a:srgbClr val="E2E3EC"/>
            </a:solidFill>
            <a:prstDash val="solid"/>
          </a:ln>
        </p:spPr>
        <p:txBody>
          <a:bodyPr/>
          <a:lstStyle/>
          <a:p>
            <a:endParaRPr lang="en-GB" sz="1800" noProof="0"/>
          </a:p>
        </p:txBody>
      </p:sp>
      <p:sp>
        <p:nvSpPr>
          <p:cNvPr id="10" name="Text 7">
            <a:extLst>
              <a:ext uri="{FF2B5EF4-FFF2-40B4-BE49-F238E27FC236}">
                <a16:creationId xmlns:a16="http://schemas.microsoft.com/office/drawing/2014/main" id="{315AD449-4CA4-4597-1A46-4CF05E73F474}"/>
              </a:ext>
            </a:extLst>
          </p:cNvPr>
          <p:cNvSpPr>
            <a:spLocks noGrp="1"/>
          </p:cNvSpPr>
          <p:nvPr/>
        </p:nvSpPr>
        <p:spPr>
          <a:xfrm>
            <a:off x="870268" y="1691640"/>
            <a:ext cx="2514600" cy="658368"/>
          </a:xfrm>
          <a:prstGeom prst="rect">
            <a:avLst/>
          </a:prstGeom>
          <a:noFill/>
        </p:spPr>
        <p:txBody>
          <a:bodyPr wrap="square" anchor="ctr"/>
          <a:lstStyle/>
          <a:p>
            <a:pPr marL="0" indent="0">
              <a:buNone/>
            </a:pPr>
            <a:r>
              <a:rPr lang="en-GB" sz="1500" b="1" noProof="0">
                <a:solidFill>
                  <a:srgbClr val="201E2E"/>
                </a:solidFill>
                <a:latin typeface="Figtree SemiBold"/>
                <a:ea typeface="Figtree SemiBold"/>
                <a:cs typeface="Figtree SemiBold"/>
              </a:rPr>
              <a:t>01</a:t>
            </a:r>
            <a:endParaRPr lang="en-GB" sz="1500" noProof="0"/>
          </a:p>
        </p:txBody>
      </p:sp>
      <p:sp>
        <p:nvSpPr>
          <p:cNvPr id="11" name="Text 8">
            <a:extLst>
              <a:ext uri="{FF2B5EF4-FFF2-40B4-BE49-F238E27FC236}">
                <a16:creationId xmlns:a16="http://schemas.microsoft.com/office/drawing/2014/main" id="{EFF890B8-238C-8269-5213-1B718F5C04D4}"/>
              </a:ext>
            </a:extLst>
          </p:cNvPr>
          <p:cNvSpPr>
            <a:spLocks noGrp="1"/>
          </p:cNvSpPr>
          <p:nvPr/>
        </p:nvSpPr>
        <p:spPr>
          <a:xfrm>
            <a:off x="1309180" y="1691640"/>
            <a:ext cx="4542980" cy="658368"/>
          </a:xfrm>
          <a:prstGeom prst="rect">
            <a:avLst/>
          </a:prstGeom>
          <a:noFill/>
        </p:spPr>
        <p:txBody>
          <a:bodyPr wrap="square" anchor="ctr"/>
          <a:lstStyle/>
          <a:p>
            <a:pPr marL="0" indent="0">
              <a:buNone/>
            </a:pPr>
            <a:r>
              <a:rPr lang="en-GB" sz="1250">
                <a:solidFill>
                  <a:srgbClr val="5E6274"/>
                </a:solidFill>
                <a:latin typeface="Figtree"/>
                <a:ea typeface="Figtree"/>
                <a:cs typeface="Figtree"/>
              </a:rPr>
              <a:t>The service has ended or is no longer available</a:t>
            </a:r>
            <a:endParaRPr lang="en-GB" sz="1250" noProof="0"/>
          </a:p>
        </p:txBody>
      </p:sp>
      <p:sp>
        <p:nvSpPr>
          <p:cNvPr id="12" name="Shape 9">
            <a:extLst>
              <a:ext uri="{FF2B5EF4-FFF2-40B4-BE49-F238E27FC236}">
                <a16:creationId xmlns:a16="http://schemas.microsoft.com/office/drawing/2014/main" id="{35845E22-F42C-D1DB-267A-89E45280A38E}"/>
              </a:ext>
            </a:extLst>
          </p:cNvPr>
          <p:cNvSpPr>
            <a:spLocks noGrp="1"/>
          </p:cNvSpPr>
          <p:nvPr/>
        </p:nvSpPr>
        <p:spPr>
          <a:xfrm>
            <a:off x="6211826" y="1600200"/>
            <a:ext cx="5429948" cy="841248"/>
          </a:xfrm>
          <a:prstGeom prst="roundRect">
            <a:avLst>
              <a:gd name="adj" fmla="val 9783"/>
            </a:avLst>
          </a:prstGeom>
          <a:solidFill>
            <a:srgbClr val="FFFFFF"/>
          </a:solidFill>
          <a:ln w="12700">
            <a:solidFill>
              <a:srgbClr val="E2E3EC"/>
            </a:solidFill>
            <a:prstDash val="solid"/>
          </a:ln>
        </p:spPr>
        <p:txBody>
          <a:bodyPr/>
          <a:lstStyle/>
          <a:p>
            <a:endParaRPr lang="en-GB" sz="1800" noProof="0"/>
          </a:p>
        </p:txBody>
      </p:sp>
      <p:sp>
        <p:nvSpPr>
          <p:cNvPr id="13" name="Text 10">
            <a:extLst>
              <a:ext uri="{FF2B5EF4-FFF2-40B4-BE49-F238E27FC236}">
                <a16:creationId xmlns:a16="http://schemas.microsoft.com/office/drawing/2014/main" id="{3D304626-8398-03DD-4318-DE2A3B76D640}"/>
              </a:ext>
            </a:extLst>
          </p:cNvPr>
          <p:cNvSpPr>
            <a:spLocks noGrp="1"/>
          </p:cNvSpPr>
          <p:nvPr/>
        </p:nvSpPr>
        <p:spPr>
          <a:xfrm>
            <a:off x="6531866" y="1691640"/>
            <a:ext cx="2514600" cy="658368"/>
          </a:xfrm>
          <a:prstGeom prst="rect">
            <a:avLst/>
          </a:prstGeom>
          <a:noFill/>
        </p:spPr>
        <p:txBody>
          <a:bodyPr wrap="square" anchor="ctr"/>
          <a:lstStyle/>
          <a:p>
            <a:pPr marL="0" indent="0">
              <a:buNone/>
            </a:pPr>
            <a:r>
              <a:rPr lang="en-GB" sz="1500" b="1" noProof="0">
                <a:solidFill>
                  <a:srgbClr val="201E2E"/>
                </a:solidFill>
                <a:latin typeface="Figtree SemiBold"/>
                <a:ea typeface="Figtree SemiBold"/>
                <a:cs typeface="Figtree SemiBold"/>
              </a:rPr>
              <a:t>03</a:t>
            </a:r>
            <a:endParaRPr lang="en-GB" sz="1500" noProof="0"/>
          </a:p>
        </p:txBody>
      </p:sp>
      <p:sp>
        <p:nvSpPr>
          <p:cNvPr id="14" name="Text 11">
            <a:extLst>
              <a:ext uri="{FF2B5EF4-FFF2-40B4-BE49-F238E27FC236}">
                <a16:creationId xmlns:a16="http://schemas.microsoft.com/office/drawing/2014/main" id="{60F216C0-C795-5F82-5619-A3F62C58D062}"/>
              </a:ext>
            </a:extLst>
          </p:cNvPr>
          <p:cNvSpPr>
            <a:spLocks noGrp="1"/>
          </p:cNvSpPr>
          <p:nvPr/>
        </p:nvSpPr>
        <p:spPr>
          <a:xfrm>
            <a:off x="6970778" y="1691640"/>
            <a:ext cx="4542980" cy="658368"/>
          </a:xfrm>
          <a:prstGeom prst="rect">
            <a:avLst/>
          </a:prstGeom>
          <a:noFill/>
        </p:spPr>
        <p:txBody>
          <a:bodyPr wrap="square" anchor="ctr"/>
          <a:lstStyle/>
          <a:p>
            <a:pPr marL="0" indent="0">
              <a:buNone/>
            </a:pPr>
            <a:r>
              <a:rPr lang="en-GB" sz="1250" noProof="0">
                <a:solidFill>
                  <a:srgbClr val="5E6274"/>
                </a:solidFill>
                <a:latin typeface="Figtree"/>
                <a:ea typeface="Figtree"/>
                <a:cs typeface="Figtree"/>
              </a:rPr>
              <a:t>One off to data access completed</a:t>
            </a:r>
            <a:endParaRPr lang="en-GB" sz="1250" noProof="0"/>
          </a:p>
        </p:txBody>
      </p:sp>
      <p:sp>
        <p:nvSpPr>
          <p:cNvPr id="15" name="Shape 12">
            <a:extLst>
              <a:ext uri="{FF2B5EF4-FFF2-40B4-BE49-F238E27FC236}">
                <a16:creationId xmlns:a16="http://schemas.microsoft.com/office/drawing/2014/main" id="{88604EB7-CED0-3D64-70C8-3CF94CF7B09C}"/>
              </a:ext>
            </a:extLst>
          </p:cNvPr>
          <p:cNvSpPr>
            <a:spLocks noGrp="1"/>
          </p:cNvSpPr>
          <p:nvPr/>
        </p:nvSpPr>
        <p:spPr>
          <a:xfrm>
            <a:off x="550228" y="2587752"/>
            <a:ext cx="5429948" cy="841248"/>
          </a:xfrm>
          <a:prstGeom prst="roundRect">
            <a:avLst>
              <a:gd name="adj" fmla="val 9783"/>
            </a:avLst>
          </a:prstGeom>
          <a:solidFill>
            <a:srgbClr val="FFFFFF"/>
          </a:solidFill>
          <a:ln w="12700">
            <a:solidFill>
              <a:srgbClr val="E2E3EC"/>
            </a:solidFill>
            <a:prstDash val="solid"/>
          </a:ln>
        </p:spPr>
        <p:txBody>
          <a:bodyPr/>
          <a:lstStyle/>
          <a:p>
            <a:endParaRPr lang="en-GB" sz="1800" noProof="0"/>
          </a:p>
        </p:txBody>
      </p:sp>
      <p:sp>
        <p:nvSpPr>
          <p:cNvPr id="16" name="Text 13">
            <a:extLst>
              <a:ext uri="{FF2B5EF4-FFF2-40B4-BE49-F238E27FC236}">
                <a16:creationId xmlns:a16="http://schemas.microsoft.com/office/drawing/2014/main" id="{685C110A-8C47-685E-B029-86D5F87C153D}"/>
              </a:ext>
            </a:extLst>
          </p:cNvPr>
          <p:cNvSpPr>
            <a:spLocks noGrp="1"/>
          </p:cNvSpPr>
          <p:nvPr/>
        </p:nvSpPr>
        <p:spPr>
          <a:xfrm>
            <a:off x="870268" y="2679192"/>
            <a:ext cx="2514600" cy="658368"/>
          </a:xfrm>
          <a:prstGeom prst="rect">
            <a:avLst/>
          </a:prstGeom>
          <a:noFill/>
        </p:spPr>
        <p:txBody>
          <a:bodyPr wrap="square" anchor="ctr"/>
          <a:lstStyle/>
          <a:p>
            <a:pPr marL="0" indent="0">
              <a:buNone/>
            </a:pPr>
            <a:r>
              <a:rPr lang="en-GB" sz="1500" b="1" noProof="0">
                <a:solidFill>
                  <a:srgbClr val="201E2E"/>
                </a:solidFill>
                <a:latin typeface="Figtree SemiBold"/>
                <a:ea typeface="Figtree SemiBold"/>
                <a:cs typeface="Figtree SemiBold"/>
              </a:rPr>
              <a:t>02</a:t>
            </a:r>
            <a:endParaRPr lang="en-GB" sz="1500" noProof="0"/>
          </a:p>
        </p:txBody>
      </p:sp>
      <p:sp>
        <p:nvSpPr>
          <p:cNvPr id="17" name="Text 14">
            <a:extLst>
              <a:ext uri="{FF2B5EF4-FFF2-40B4-BE49-F238E27FC236}">
                <a16:creationId xmlns:a16="http://schemas.microsoft.com/office/drawing/2014/main" id="{4494D392-60EA-D86E-2E59-5563CEFC7DAD}"/>
              </a:ext>
            </a:extLst>
          </p:cNvPr>
          <p:cNvSpPr>
            <a:spLocks noGrp="1"/>
          </p:cNvSpPr>
          <p:nvPr/>
        </p:nvSpPr>
        <p:spPr>
          <a:xfrm>
            <a:off x="1309180" y="2679192"/>
            <a:ext cx="4542980" cy="658368"/>
          </a:xfrm>
          <a:prstGeom prst="rect">
            <a:avLst/>
          </a:prstGeom>
          <a:noFill/>
        </p:spPr>
        <p:txBody>
          <a:bodyPr wrap="square" anchor="ctr"/>
          <a:lstStyle/>
          <a:p>
            <a:pPr marL="0" indent="0">
              <a:buNone/>
            </a:pPr>
            <a:endParaRPr lang="en-GB" sz="1250" noProof="0">
              <a:highlight>
                <a:srgbClr val="FFFF00"/>
              </a:highlight>
            </a:endParaRPr>
          </a:p>
        </p:txBody>
      </p:sp>
      <p:sp>
        <p:nvSpPr>
          <p:cNvPr id="57" name="Shape 4">
            <a:extLst>
              <a:ext uri="{FF2B5EF4-FFF2-40B4-BE49-F238E27FC236}">
                <a16:creationId xmlns:a16="http://schemas.microsoft.com/office/drawing/2014/main" id="{57DBF19B-C8FF-AFE9-C7C3-48B5D240D237}"/>
              </a:ext>
            </a:extLst>
          </p:cNvPr>
          <p:cNvSpPr>
            <a:spLocks noGrp="1"/>
          </p:cNvSpPr>
          <p:nvPr/>
        </p:nvSpPr>
        <p:spPr>
          <a:xfrm>
            <a:off x="9950132" y="365760"/>
            <a:ext cx="1691640" cy="292608"/>
          </a:xfrm>
          <a:prstGeom prst="roundRect">
            <a:avLst>
              <a:gd name="adj" fmla="val 50000"/>
            </a:avLst>
          </a:prstGeom>
          <a:solidFill>
            <a:srgbClr val="4D38F5"/>
          </a:solidFill>
          <a:ln w="12700">
            <a:solidFill>
              <a:srgbClr val="4D38F5"/>
            </a:solidFill>
            <a:prstDash val="solid"/>
          </a:ln>
        </p:spPr>
        <p:txBody>
          <a:bodyPr/>
          <a:lstStyle/>
          <a:p>
            <a:endParaRPr lang="en-GB" sz="1800" noProof="0"/>
          </a:p>
        </p:txBody>
      </p:sp>
      <p:sp>
        <p:nvSpPr>
          <p:cNvPr id="59" name="Text 5">
            <a:extLst>
              <a:ext uri="{FF2B5EF4-FFF2-40B4-BE49-F238E27FC236}">
                <a16:creationId xmlns:a16="http://schemas.microsoft.com/office/drawing/2014/main" id="{93A5B632-4B99-57B9-8595-36B5DCA30E22}"/>
              </a:ext>
            </a:extLst>
          </p:cNvPr>
          <p:cNvSpPr>
            <a:spLocks noGrp="1"/>
          </p:cNvSpPr>
          <p:nvPr/>
        </p:nvSpPr>
        <p:spPr>
          <a:xfrm>
            <a:off x="9950132" y="356616"/>
            <a:ext cx="1691640" cy="292608"/>
          </a:xfrm>
          <a:prstGeom prst="rect">
            <a:avLst/>
          </a:prstGeom>
          <a:noFill/>
        </p:spPr>
        <p:txBody>
          <a:bodyPr wrap="square" anchor="ctr"/>
          <a:lstStyle/>
          <a:p>
            <a:pPr marL="0" indent="0" algn="ctr">
              <a:buNone/>
            </a:pPr>
            <a:r>
              <a:rPr lang="en-GB" sz="950" b="1" spc="200" noProof="0">
                <a:solidFill>
                  <a:srgbClr val="FFFFFF"/>
                </a:solidFill>
                <a:latin typeface="Figtree Medium"/>
                <a:ea typeface="Figtree Medium"/>
                <a:cs typeface="Figtree Medium"/>
              </a:rPr>
              <a:t>FOR DISCUSSION</a:t>
            </a:r>
            <a:endParaRPr lang="en-GB" sz="950" noProof="0"/>
          </a:p>
        </p:txBody>
      </p:sp>
      <p:sp>
        <p:nvSpPr>
          <p:cNvPr id="26" name="Text 14">
            <a:extLst>
              <a:ext uri="{FF2B5EF4-FFF2-40B4-BE49-F238E27FC236}">
                <a16:creationId xmlns:a16="http://schemas.microsoft.com/office/drawing/2014/main" id="{A84DD802-86C5-E2B9-448C-1C1E4D0D9E58}"/>
              </a:ext>
            </a:extLst>
          </p:cNvPr>
          <p:cNvSpPr>
            <a:spLocks noGrp="1"/>
          </p:cNvSpPr>
          <p:nvPr/>
        </p:nvSpPr>
        <p:spPr>
          <a:xfrm>
            <a:off x="1309180" y="2679192"/>
            <a:ext cx="4542980" cy="658368"/>
          </a:xfrm>
          <a:prstGeom prst="rect">
            <a:avLst/>
          </a:prstGeom>
          <a:noFill/>
        </p:spPr>
        <p:txBody>
          <a:bodyPr wrap="square" anchor="ctr"/>
          <a:lstStyle/>
          <a:p>
            <a:r>
              <a:rPr lang="en-GB" sz="1250">
                <a:solidFill>
                  <a:srgbClr val="5E6274"/>
                </a:solidFill>
                <a:latin typeface="Figtree"/>
                <a:ea typeface="Figtree"/>
                <a:cs typeface="Figtree"/>
              </a:rPr>
              <a:t>Permission replaced or superseded</a:t>
            </a:r>
            <a:endParaRPr lang="en-GB" sz="1250"/>
          </a:p>
        </p:txBody>
      </p:sp>
    </p:spTree>
    <p:extLst>
      <p:ext uri="{BB962C8B-B14F-4D97-AF65-F5344CB8AC3E}">
        <p14:creationId xmlns:p14="http://schemas.microsoft.com/office/powerpoint/2010/main" val="3596902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82303-2700-3B46-DE83-FCF1F659C1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41FD25-459C-AF88-4BF4-5B502E8964F0}"/>
              </a:ext>
            </a:extLst>
          </p:cNvPr>
          <p:cNvSpPr txBox="1">
            <a:spLocks noGrp="1"/>
          </p:cNvSpPr>
          <p:nvPr>
            <p:ph type="title"/>
          </p:nvPr>
        </p:nvSpPr>
        <p:spPr>
          <a:xfrm>
            <a:off x="2154867" y="2026288"/>
            <a:ext cx="7882276" cy="1083161"/>
          </a:xfrm>
        </p:spPr>
        <p:txBody>
          <a:bodyPr/>
          <a:lstStyle/>
          <a:p>
            <a:r>
              <a:rPr lang="en-US" sz="5400" dirty="0">
                <a:latin typeface="Figtree"/>
              </a:rPr>
              <a:t>Query Reasons</a:t>
            </a:r>
            <a:endParaRPr lang="en-US" sz="5400" dirty="0"/>
          </a:p>
        </p:txBody>
      </p:sp>
    </p:spTree>
    <p:extLst>
      <p:ext uri="{BB962C8B-B14F-4D97-AF65-F5344CB8AC3E}">
        <p14:creationId xmlns:p14="http://schemas.microsoft.com/office/powerpoint/2010/main" val="1525252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3">
            <a:extLst>
              <a:ext uri="{FF2B5EF4-FFF2-40B4-BE49-F238E27FC236}">
                <a16:creationId xmlns:a16="http://schemas.microsoft.com/office/drawing/2014/main" id="{4DABB82D-A3DB-4988-A649-F020CF5017C4}"/>
              </a:ext>
            </a:extLst>
          </p:cNvPr>
          <p:cNvSpPr>
            <a:spLocks noGrp="1"/>
          </p:cNvSpPr>
          <p:nvPr/>
        </p:nvSpPr>
        <p:spPr>
          <a:xfrm>
            <a:off x="502920" y="640080"/>
            <a:ext cx="960120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2500" b="1" i="0" u="none" cap="none" spc="0">
                <a:ln>
                  <a:noFill/>
                </a:ln>
                <a:solidFill>
                  <a:srgbClr val="021E5E"/>
                </a:solidFill>
                <a:latin typeface="Figtree"/>
                <a:ea typeface="Figtree"/>
                <a:cs typeface="Figtree"/>
              </a:rPr>
              <a:t>Query reasons capture concerns about another permission</a:t>
            </a:r>
            <a:endParaRPr sz="2500" b="0" i="0" u="none" kern="1200" cap="none" spc="0" baseline="0">
              <a:ln>
                <a:noFill/>
              </a:ln>
              <a:solidFill>
                <a:prstClr val="black"/>
              </a:solidFill>
              <a:latin typeface="Figtree"/>
              <a:ea typeface="Figtree"/>
              <a:cs typeface="Figtree"/>
            </a:endParaRPr>
          </a:p>
        </p:txBody>
      </p:sp>
      <p:sp>
        <p:nvSpPr>
          <p:cNvPr id="6" name="Text 4">
            <a:extLst>
              <a:ext uri="{FF2B5EF4-FFF2-40B4-BE49-F238E27FC236}">
                <a16:creationId xmlns:a16="http://schemas.microsoft.com/office/drawing/2014/main" id="{3B8FE5A9-E04C-4D4A-9AE5-2784060C98EB}"/>
              </a:ext>
            </a:extLst>
          </p:cNvPr>
          <p:cNvSpPr>
            <a:spLocks noGrp="1"/>
          </p:cNvSpPr>
          <p:nvPr/>
        </p:nvSpPr>
        <p:spPr>
          <a:xfrm>
            <a:off x="512064" y="1143000"/>
            <a:ext cx="9784080" cy="320040"/>
          </a:xfrm>
          <a:prstGeom prst="rect">
            <a:avLst/>
          </a:prstGeom>
          <a:noFill/>
        </p:spPr>
        <p:txBody>
          <a:bodyPr wrap="square" lIns="0" tIns="0" rIns="0" bIns="0" anchor="ctr"/>
          <a:lstStyle/>
          <a:p>
            <a:pPr marL="0" marR="0" lvl="0" indent="0" algn="l" defTabSz="914400">
              <a:lnSpc>
                <a:spcPct val="100000"/>
              </a:lnSpc>
              <a:spcBef>
                <a:spcPts val="0"/>
              </a:spcBef>
              <a:spcAft>
                <a:spcPts val="0"/>
              </a:spcAft>
              <a:buClrTx/>
              <a:buSzTx/>
              <a:buFontTx/>
              <a:buNone/>
            </a:pPr>
            <a:r>
              <a:rPr sz="1050" b="0" i="0" u="none" cap="none" spc="0">
                <a:ln>
                  <a:noFill/>
                </a:ln>
                <a:latin typeface="Figtree"/>
                <a:ea typeface="Figtree"/>
                <a:cs typeface="Figtree"/>
              </a:rPr>
              <a:t>Consumers will see limited information about other permissions at their property and may raise a query where they believe data should not be shared.</a:t>
            </a:r>
            <a:endParaRPr sz="1050" b="0" i="0" u="none" kern="1200" cap="none" spc="0" baseline="0">
              <a:ln>
                <a:noFill/>
              </a:ln>
              <a:latin typeface="Figtree"/>
              <a:ea typeface="Figtree"/>
              <a:cs typeface="Figtree"/>
            </a:endParaRPr>
          </a:p>
        </p:txBody>
      </p:sp>
      <p:sp>
        <p:nvSpPr>
          <p:cNvPr id="7" name="Shape 5">
            <a:extLst>
              <a:ext uri="{FF2B5EF4-FFF2-40B4-BE49-F238E27FC236}">
                <a16:creationId xmlns:a16="http://schemas.microsoft.com/office/drawing/2014/main" id="{1137E55E-A58D-46DF-87EE-BCA32092F1E5}"/>
              </a:ext>
            </a:extLst>
          </p:cNvPr>
          <p:cNvSpPr>
            <a:spLocks noGrp="1"/>
          </p:cNvSpPr>
          <p:nvPr/>
        </p:nvSpPr>
        <p:spPr>
          <a:xfrm>
            <a:off x="749808" y="1664208"/>
            <a:ext cx="10835640" cy="1335024"/>
          </a:xfrm>
          <a:prstGeom prst="roundRect">
            <a:avLst>
              <a:gd name="adj" fmla="val 5479"/>
            </a:avLst>
          </a:prstGeom>
          <a:solidFill>
            <a:srgbClr val="021E5E"/>
          </a:solidFill>
          <a:ln w="7620">
            <a:solidFill>
              <a:srgbClr val="021E5E"/>
            </a:solidFill>
            <a:prstDash val="solid"/>
          </a:ln>
        </p:spPr>
        <p:txBody>
          <a:bodyPr/>
          <a:lstStyle/>
          <a:p>
            <a:endParaRPr/>
          </a:p>
        </p:txBody>
      </p:sp>
      <p:sp>
        <p:nvSpPr>
          <p:cNvPr id="8" name="Text 6">
            <a:extLst>
              <a:ext uri="{FF2B5EF4-FFF2-40B4-BE49-F238E27FC236}">
                <a16:creationId xmlns:a16="http://schemas.microsoft.com/office/drawing/2014/main" id="{DEE2B7EB-1A8F-44BD-A325-BFD255CFB386}"/>
              </a:ext>
            </a:extLst>
          </p:cNvPr>
          <p:cNvSpPr>
            <a:spLocks noGrp="1"/>
          </p:cNvSpPr>
          <p:nvPr/>
        </p:nvSpPr>
        <p:spPr>
          <a:xfrm>
            <a:off x="1097280" y="1901952"/>
            <a:ext cx="10104120" cy="502920"/>
          </a:xfrm>
          <a:prstGeom prst="rect">
            <a:avLst/>
          </a:prstGeom>
          <a:noFill/>
        </p:spPr>
        <p:txBody>
          <a:bodyPr wrap="square" lIns="0" tIns="0" rIns="0" bIns="0" anchor="ctr">
            <a:normAutofit fontScale="94342"/>
          </a:bodyPr>
          <a:lstStyle/>
          <a:p>
            <a:pPr marL="0" marR="0" lvl="0" indent="0" algn="l" defTabSz="914400">
              <a:lnSpc>
                <a:spcPct val="100000"/>
              </a:lnSpc>
              <a:spcBef>
                <a:spcPts val="0"/>
              </a:spcBef>
              <a:spcAft>
                <a:spcPts val="0"/>
              </a:spcAft>
              <a:buClrTx/>
              <a:buSzTx/>
              <a:buFontTx/>
              <a:buNone/>
            </a:pPr>
            <a:r>
              <a:rPr sz="1900" b="1" i="0" u="none" cap="none" spc="0">
                <a:ln>
                  <a:noFill/>
                </a:ln>
                <a:solidFill>
                  <a:srgbClr val="FFFFFF"/>
                </a:solidFill>
                <a:latin typeface="Figtree"/>
                <a:ea typeface="Figtree"/>
                <a:cs typeface="Figtree"/>
              </a:rPr>
              <a:t>The reason will be shared with the ATP so it can assess the concern and return a structured response.</a:t>
            </a:r>
            <a:endParaRPr sz="1900" b="0" i="0" u="none" kern="1200" cap="none" spc="0" baseline="0">
              <a:ln>
                <a:noFill/>
              </a:ln>
              <a:solidFill>
                <a:prstClr val="black"/>
              </a:solidFill>
              <a:latin typeface="Figtree"/>
              <a:ea typeface="Figtree"/>
              <a:cs typeface="Figtree"/>
            </a:endParaRPr>
          </a:p>
        </p:txBody>
      </p:sp>
      <p:sp>
        <p:nvSpPr>
          <p:cNvPr id="9" name="Text 7">
            <a:extLst>
              <a:ext uri="{FF2B5EF4-FFF2-40B4-BE49-F238E27FC236}">
                <a16:creationId xmlns:a16="http://schemas.microsoft.com/office/drawing/2014/main" id="{1C0B19BB-3F73-48A1-8B13-D72F3D4C0BAE}"/>
              </a:ext>
            </a:extLst>
          </p:cNvPr>
          <p:cNvSpPr>
            <a:spLocks noGrp="1"/>
          </p:cNvSpPr>
          <p:nvPr/>
        </p:nvSpPr>
        <p:spPr>
          <a:xfrm>
            <a:off x="1115568" y="2542032"/>
            <a:ext cx="9857232" cy="22860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0" i="0" u="none" cap="none" spc="0">
                <a:ln>
                  <a:noFill/>
                </a:ln>
                <a:solidFill>
                  <a:srgbClr val="CDD7FF"/>
                </a:solidFill>
                <a:latin typeface="Figtree"/>
                <a:ea typeface="Figtree"/>
                <a:cs typeface="Figtree"/>
              </a:rPr>
              <a:t>Raising a query is distinct from revoking a permission granted by the consumer themselves.</a:t>
            </a:r>
            <a:endParaRPr sz="1050" b="0" i="0" u="none" kern="1200" cap="none" spc="0" baseline="0">
              <a:ln>
                <a:noFill/>
              </a:ln>
              <a:solidFill>
                <a:prstClr val="black"/>
              </a:solidFill>
              <a:latin typeface="Figtree"/>
              <a:ea typeface="Figtree"/>
              <a:cs typeface="Figtree"/>
            </a:endParaRPr>
          </a:p>
        </p:txBody>
      </p:sp>
      <p:sp>
        <p:nvSpPr>
          <p:cNvPr id="10" name="Shape 8">
            <a:extLst>
              <a:ext uri="{FF2B5EF4-FFF2-40B4-BE49-F238E27FC236}">
                <a16:creationId xmlns:a16="http://schemas.microsoft.com/office/drawing/2014/main" id="{281E60AA-E008-4CED-9A11-6A0EFB77BBFC}"/>
              </a:ext>
            </a:extLst>
          </p:cNvPr>
          <p:cNvSpPr>
            <a:spLocks noGrp="1"/>
          </p:cNvSpPr>
          <p:nvPr/>
        </p:nvSpPr>
        <p:spPr>
          <a:xfrm>
            <a:off x="749808" y="3675888"/>
            <a:ext cx="2450592" cy="1298448"/>
          </a:xfrm>
          <a:prstGeom prst="roundRect">
            <a:avLst>
              <a:gd name="adj" fmla="val 5634"/>
            </a:avLst>
          </a:prstGeom>
          <a:solidFill>
            <a:srgbClr val="EAF0FF"/>
          </a:solidFill>
          <a:ln w="7620">
            <a:solidFill>
              <a:srgbClr val="D9DDE8"/>
            </a:solidFill>
            <a:prstDash val="solid"/>
          </a:ln>
        </p:spPr>
        <p:txBody>
          <a:bodyPr/>
          <a:lstStyle/>
          <a:p>
            <a:endParaRPr sz="2400"/>
          </a:p>
        </p:txBody>
      </p:sp>
      <p:sp>
        <p:nvSpPr>
          <p:cNvPr id="11" name="Text 9">
            <a:extLst>
              <a:ext uri="{FF2B5EF4-FFF2-40B4-BE49-F238E27FC236}">
                <a16:creationId xmlns:a16="http://schemas.microsoft.com/office/drawing/2014/main" id="{D15C36D5-CF7F-4113-B822-93219B6D48F2}"/>
              </a:ext>
            </a:extLst>
          </p:cNvPr>
          <p:cNvSpPr>
            <a:spLocks noGrp="1"/>
          </p:cNvSpPr>
          <p:nvPr/>
        </p:nvSpPr>
        <p:spPr>
          <a:xfrm>
            <a:off x="914400"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Known permission</a:t>
            </a:r>
            <a:endParaRPr sz="1050" b="0" i="0" u="none" kern="1200" cap="none" spc="0" baseline="0">
              <a:ln>
                <a:noFill/>
              </a:ln>
              <a:solidFill>
                <a:prstClr val="black"/>
              </a:solidFill>
              <a:latin typeface="Figtree"/>
              <a:ea typeface="Figtree"/>
              <a:cs typeface="Figtree"/>
            </a:endParaRPr>
          </a:p>
        </p:txBody>
      </p:sp>
      <p:sp>
        <p:nvSpPr>
          <p:cNvPr id="12" name="Text 10">
            <a:extLst>
              <a:ext uri="{FF2B5EF4-FFF2-40B4-BE49-F238E27FC236}">
                <a16:creationId xmlns:a16="http://schemas.microsoft.com/office/drawing/2014/main" id="{5F80E0FC-6ABC-4CF0-8685-1216C2DD9727}"/>
              </a:ext>
            </a:extLst>
          </p:cNvPr>
          <p:cNvSpPr>
            <a:spLocks noGrp="1"/>
          </p:cNvSpPr>
          <p:nvPr/>
        </p:nvSpPr>
        <p:spPr>
          <a:xfrm>
            <a:off x="914400" y="4187952"/>
            <a:ext cx="2103120" cy="502920"/>
          </a:xfrm>
          <a:prstGeom prst="rect">
            <a:avLst/>
          </a:prstGeom>
          <a:noFill/>
        </p:spPr>
        <p:txBody>
          <a:bodyPr wrap="square" lIns="0" tIns="0" rIns="0" bIns="0" anchor="ctr">
            <a:normAutofit fontScale="95741"/>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Another current occupant granted the permission, but the querying consumer objects to their own data being shared.</a:t>
            </a:r>
            <a:endParaRPr sz="1000" b="0" i="0" u="none" kern="1200" cap="none" spc="0" baseline="0">
              <a:ln>
                <a:noFill/>
              </a:ln>
              <a:solidFill>
                <a:prstClr val="black"/>
              </a:solidFill>
              <a:latin typeface="Figtree"/>
              <a:ea typeface="Figtree"/>
              <a:cs typeface="Figtree"/>
            </a:endParaRPr>
          </a:p>
        </p:txBody>
      </p:sp>
      <p:sp>
        <p:nvSpPr>
          <p:cNvPr id="13" name="Shape 11">
            <a:extLst>
              <a:ext uri="{FF2B5EF4-FFF2-40B4-BE49-F238E27FC236}">
                <a16:creationId xmlns:a16="http://schemas.microsoft.com/office/drawing/2014/main" id="{6FC62103-03B1-47A3-A3F1-5D1590E6F7AD}"/>
              </a:ext>
            </a:extLst>
          </p:cNvPr>
          <p:cNvSpPr>
            <a:spLocks noGrp="1"/>
          </p:cNvSpPr>
          <p:nvPr/>
        </p:nvSpPr>
        <p:spPr>
          <a:xfrm>
            <a:off x="3511296" y="3675888"/>
            <a:ext cx="2450592" cy="1298448"/>
          </a:xfrm>
          <a:prstGeom prst="roundRect">
            <a:avLst>
              <a:gd name="adj" fmla="val 5634"/>
            </a:avLst>
          </a:prstGeom>
          <a:solidFill>
            <a:srgbClr val="F0EDFF"/>
          </a:solidFill>
          <a:ln w="7620">
            <a:solidFill>
              <a:srgbClr val="D9DDE8"/>
            </a:solidFill>
            <a:prstDash val="solid"/>
          </a:ln>
        </p:spPr>
        <p:txBody>
          <a:bodyPr/>
          <a:lstStyle/>
          <a:p>
            <a:endParaRPr sz="2400"/>
          </a:p>
        </p:txBody>
      </p:sp>
      <p:sp>
        <p:nvSpPr>
          <p:cNvPr id="14" name="Text 12">
            <a:extLst>
              <a:ext uri="{FF2B5EF4-FFF2-40B4-BE49-F238E27FC236}">
                <a16:creationId xmlns:a16="http://schemas.microsoft.com/office/drawing/2014/main" id="{64B0D382-1ABD-4D06-923F-D98ABA00C45B}"/>
              </a:ext>
            </a:extLst>
          </p:cNvPr>
          <p:cNvSpPr>
            <a:spLocks noGrp="1"/>
          </p:cNvSpPr>
          <p:nvPr/>
        </p:nvSpPr>
        <p:spPr>
          <a:xfrm>
            <a:off x="3675888"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Unknown permission</a:t>
            </a:r>
            <a:endParaRPr sz="1050" b="0" i="0" u="none" kern="1200" cap="none" spc="0" baseline="0">
              <a:ln>
                <a:noFill/>
              </a:ln>
              <a:solidFill>
                <a:prstClr val="black"/>
              </a:solidFill>
              <a:latin typeface="Figtree"/>
              <a:ea typeface="Figtree"/>
              <a:cs typeface="Figtree"/>
            </a:endParaRPr>
          </a:p>
        </p:txBody>
      </p:sp>
      <p:sp>
        <p:nvSpPr>
          <p:cNvPr id="15" name="Text 13">
            <a:extLst>
              <a:ext uri="{FF2B5EF4-FFF2-40B4-BE49-F238E27FC236}">
                <a16:creationId xmlns:a16="http://schemas.microsoft.com/office/drawing/2014/main" id="{D4152BF0-E3E6-46ED-93C4-AAF4E609B8B5}"/>
              </a:ext>
            </a:extLst>
          </p:cNvPr>
          <p:cNvSpPr>
            <a:spLocks noGrp="1"/>
          </p:cNvSpPr>
          <p:nvPr/>
        </p:nvSpPr>
        <p:spPr>
          <a:xfrm>
            <a:off x="3675888" y="4187952"/>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No current occupant recognises the permission.</a:t>
            </a:r>
            <a:endParaRPr sz="1000" b="0" i="0" u="none" kern="1200" cap="none" spc="0" baseline="0">
              <a:ln>
                <a:noFill/>
              </a:ln>
              <a:solidFill>
                <a:prstClr val="black"/>
              </a:solidFill>
              <a:latin typeface="Figtree"/>
              <a:ea typeface="Figtree"/>
              <a:cs typeface="Figtree"/>
            </a:endParaRPr>
          </a:p>
        </p:txBody>
      </p:sp>
      <p:sp>
        <p:nvSpPr>
          <p:cNvPr id="16" name="Shape 14">
            <a:extLst>
              <a:ext uri="{FF2B5EF4-FFF2-40B4-BE49-F238E27FC236}">
                <a16:creationId xmlns:a16="http://schemas.microsoft.com/office/drawing/2014/main" id="{12ECD3F3-AB35-4612-BD4F-882598F6EC33}"/>
              </a:ext>
            </a:extLst>
          </p:cNvPr>
          <p:cNvSpPr>
            <a:spLocks noGrp="1"/>
          </p:cNvSpPr>
          <p:nvPr/>
        </p:nvSpPr>
        <p:spPr>
          <a:xfrm>
            <a:off x="6272784" y="3675888"/>
            <a:ext cx="2450592" cy="1298448"/>
          </a:xfrm>
          <a:prstGeom prst="roundRect">
            <a:avLst>
              <a:gd name="adj" fmla="val 5634"/>
            </a:avLst>
          </a:prstGeom>
          <a:solidFill>
            <a:srgbClr val="DDF6EE"/>
          </a:solidFill>
          <a:ln w="7620">
            <a:solidFill>
              <a:srgbClr val="D9DDE8"/>
            </a:solidFill>
            <a:prstDash val="solid"/>
          </a:ln>
        </p:spPr>
        <p:txBody>
          <a:bodyPr/>
          <a:lstStyle/>
          <a:p>
            <a:endParaRPr sz="2400"/>
          </a:p>
        </p:txBody>
      </p:sp>
      <p:sp>
        <p:nvSpPr>
          <p:cNvPr id="17" name="Text 15">
            <a:extLst>
              <a:ext uri="{FF2B5EF4-FFF2-40B4-BE49-F238E27FC236}">
                <a16:creationId xmlns:a16="http://schemas.microsoft.com/office/drawing/2014/main" id="{D8775150-45E8-4D7B-9D04-D5BBA0AF0CCA}"/>
              </a:ext>
            </a:extLst>
          </p:cNvPr>
          <p:cNvSpPr>
            <a:spLocks noGrp="1"/>
          </p:cNvSpPr>
          <p:nvPr/>
        </p:nvSpPr>
        <p:spPr>
          <a:xfrm>
            <a:off x="6437376"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Former occupant</a:t>
            </a:r>
            <a:endParaRPr sz="1050" b="0" i="0" u="none" kern="1200" cap="none" spc="0" baseline="0">
              <a:ln>
                <a:noFill/>
              </a:ln>
              <a:solidFill>
                <a:prstClr val="black"/>
              </a:solidFill>
              <a:latin typeface="Figtree"/>
              <a:ea typeface="Figtree"/>
              <a:cs typeface="Figtree"/>
            </a:endParaRPr>
          </a:p>
        </p:txBody>
      </p:sp>
      <p:sp>
        <p:nvSpPr>
          <p:cNvPr id="18" name="Text 16">
            <a:extLst>
              <a:ext uri="{FF2B5EF4-FFF2-40B4-BE49-F238E27FC236}">
                <a16:creationId xmlns:a16="http://schemas.microsoft.com/office/drawing/2014/main" id="{FC084851-EDB7-4959-888A-3288A3EA44D0}"/>
              </a:ext>
            </a:extLst>
          </p:cNvPr>
          <p:cNvSpPr>
            <a:spLocks noGrp="1"/>
          </p:cNvSpPr>
          <p:nvPr/>
        </p:nvSpPr>
        <p:spPr>
          <a:xfrm>
            <a:off x="6437376" y="4187952"/>
            <a:ext cx="2103120" cy="502920"/>
          </a:xfrm>
          <a:prstGeom prst="rect">
            <a:avLst/>
          </a:prstGeom>
          <a:noFill/>
        </p:spPr>
        <p:txBody>
          <a:bodyPr wrap="square" lIns="0" tIns="0" rIns="0" bIns="0" anchor="ctr">
            <a:no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The person who granted permission no longer lives at the property.</a:t>
            </a:r>
            <a:endParaRPr sz="1000" b="0" i="0" u="none" kern="1200" cap="none" spc="0" baseline="0">
              <a:ln>
                <a:noFill/>
              </a:ln>
              <a:solidFill>
                <a:prstClr val="black"/>
              </a:solidFill>
              <a:latin typeface="Figtree"/>
              <a:ea typeface="Figtree"/>
              <a:cs typeface="Figtree"/>
            </a:endParaRPr>
          </a:p>
        </p:txBody>
      </p:sp>
      <p:sp>
        <p:nvSpPr>
          <p:cNvPr id="19" name="Shape 17">
            <a:extLst>
              <a:ext uri="{FF2B5EF4-FFF2-40B4-BE49-F238E27FC236}">
                <a16:creationId xmlns:a16="http://schemas.microsoft.com/office/drawing/2014/main" id="{EB5A3A96-0917-48ED-AF0E-503AF1497C73}"/>
              </a:ext>
            </a:extLst>
          </p:cNvPr>
          <p:cNvSpPr>
            <a:spLocks noGrp="1"/>
          </p:cNvSpPr>
          <p:nvPr/>
        </p:nvSpPr>
        <p:spPr>
          <a:xfrm>
            <a:off x="9034272" y="3675888"/>
            <a:ext cx="2450592" cy="1298448"/>
          </a:xfrm>
          <a:prstGeom prst="roundRect">
            <a:avLst>
              <a:gd name="adj" fmla="val 5634"/>
            </a:avLst>
          </a:prstGeom>
          <a:solidFill>
            <a:srgbClr val="FFEEC4"/>
          </a:solidFill>
          <a:ln w="7620">
            <a:solidFill>
              <a:srgbClr val="D9DDE8"/>
            </a:solidFill>
            <a:prstDash val="solid"/>
          </a:ln>
        </p:spPr>
        <p:txBody>
          <a:bodyPr/>
          <a:lstStyle/>
          <a:p>
            <a:endParaRPr sz="2400"/>
          </a:p>
        </p:txBody>
      </p:sp>
      <p:sp>
        <p:nvSpPr>
          <p:cNvPr id="20" name="Text 18">
            <a:extLst>
              <a:ext uri="{FF2B5EF4-FFF2-40B4-BE49-F238E27FC236}">
                <a16:creationId xmlns:a16="http://schemas.microsoft.com/office/drawing/2014/main" id="{F17AF5D9-190B-462B-BBC7-7936064E79E9}"/>
              </a:ext>
            </a:extLst>
          </p:cNvPr>
          <p:cNvSpPr>
            <a:spLocks noGrp="1"/>
          </p:cNvSpPr>
          <p:nvPr/>
        </p:nvSpPr>
        <p:spPr>
          <a:xfrm>
            <a:off x="9198864" y="3858768"/>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Property mismatch</a:t>
            </a:r>
            <a:endParaRPr sz="1050" b="0" i="0" u="none" kern="1200" cap="none" spc="0" baseline="0">
              <a:ln>
                <a:noFill/>
              </a:ln>
              <a:solidFill>
                <a:prstClr val="black"/>
              </a:solidFill>
              <a:latin typeface="Figtree"/>
              <a:ea typeface="Figtree"/>
              <a:cs typeface="Figtree"/>
            </a:endParaRPr>
          </a:p>
        </p:txBody>
      </p:sp>
      <p:sp>
        <p:nvSpPr>
          <p:cNvPr id="21" name="Text 19">
            <a:extLst>
              <a:ext uri="{FF2B5EF4-FFF2-40B4-BE49-F238E27FC236}">
                <a16:creationId xmlns:a16="http://schemas.microsoft.com/office/drawing/2014/main" id="{EEAAB6DF-E82B-43D2-91F2-9DACB61C9C0B}"/>
              </a:ext>
            </a:extLst>
          </p:cNvPr>
          <p:cNvSpPr>
            <a:spLocks noGrp="1"/>
          </p:cNvSpPr>
          <p:nvPr/>
        </p:nvSpPr>
        <p:spPr>
          <a:xfrm>
            <a:off x="9198864" y="4187952"/>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The permission appears inconsistent with occupancy or property association.</a:t>
            </a:r>
            <a:endParaRPr sz="1000" b="0" i="0" u="none" kern="1200" cap="none" spc="0" baseline="0">
              <a:ln>
                <a:noFill/>
              </a:ln>
              <a:solidFill>
                <a:prstClr val="black"/>
              </a:solidFill>
              <a:latin typeface="Figtree"/>
              <a:ea typeface="Figtree"/>
              <a:cs typeface="Figtree"/>
            </a:endParaRPr>
          </a:p>
        </p:txBody>
      </p:sp>
      <p:sp>
        <p:nvSpPr>
          <p:cNvPr id="22" name="Shape 20">
            <a:extLst>
              <a:ext uri="{FF2B5EF4-FFF2-40B4-BE49-F238E27FC236}">
                <a16:creationId xmlns:a16="http://schemas.microsoft.com/office/drawing/2014/main" id="{791B4F70-CFA4-412C-B36B-0CA2F24F12E8}"/>
              </a:ext>
            </a:extLst>
          </p:cNvPr>
          <p:cNvSpPr>
            <a:spLocks noGrp="1"/>
          </p:cNvSpPr>
          <p:nvPr/>
        </p:nvSpPr>
        <p:spPr>
          <a:xfrm>
            <a:off x="1325880" y="5504688"/>
            <a:ext cx="9555480" cy="466344"/>
          </a:xfrm>
          <a:prstGeom prst="roundRect">
            <a:avLst>
              <a:gd name="adj" fmla="val 15686"/>
            </a:avLst>
          </a:prstGeom>
          <a:solidFill>
            <a:srgbClr val="FFFFFF"/>
          </a:solidFill>
          <a:ln w="19050">
            <a:solidFill>
              <a:srgbClr val="4D38F5"/>
            </a:solidFill>
            <a:prstDash val="solid"/>
          </a:ln>
        </p:spPr>
        <p:txBody>
          <a:bodyPr/>
          <a:lstStyle/>
          <a:p>
            <a:endParaRPr/>
          </a:p>
        </p:txBody>
      </p:sp>
      <p:sp>
        <p:nvSpPr>
          <p:cNvPr id="23" name="Text 21">
            <a:extLst>
              <a:ext uri="{FF2B5EF4-FFF2-40B4-BE49-F238E27FC236}">
                <a16:creationId xmlns:a16="http://schemas.microsoft.com/office/drawing/2014/main" id="{B9D6E897-EC2C-46CE-8EB8-1AFA62F1F364}"/>
              </a:ext>
            </a:extLst>
          </p:cNvPr>
          <p:cNvSpPr>
            <a:spLocks noGrp="1"/>
          </p:cNvSpPr>
          <p:nvPr/>
        </p:nvSpPr>
        <p:spPr>
          <a:xfrm>
            <a:off x="1600200" y="5641848"/>
            <a:ext cx="9025128" cy="164592"/>
          </a:xfrm>
          <a:prstGeom prst="rect">
            <a:avLst/>
          </a:prstGeom>
          <a:noFill/>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pPr>
            <a:r>
              <a:rPr lang="en-US" sz="1050" b="1">
                <a:solidFill>
                  <a:srgbClr val="021E5E"/>
                </a:solidFill>
                <a:latin typeface="Figtree"/>
                <a:ea typeface="Figtree"/>
                <a:cs typeface="Figtree"/>
              </a:rPr>
              <a:t>Input</a:t>
            </a:r>
            <a:r>
              <a:rPr sz="1050" b="1">
                <a:solidFill>
                  <a:srgbClr val="021E5E"/>
                </a:solidFill>
                <a:latin typeface="Figtree"/>
                <a:ea typeface="Figtree"/>
                <a:cs typeface="Figtree"/>
              </a:rPr>
              <a:t> sought: confirm the query reasons capture the underlying scenarios clearly enough for ATP investigation.</a:t>
            </a:r>
          </a:p>
        </p:txBody>
      </p:sp>
    </p:spTree>
    <p:extLst>
      <p:ext uri="{BB962C8B-B14F-4D97-AF65-F5344CB8AC3E}">
        <p14:creationId xmlns:p14="http://schemas.microsoft.com/office/powerpoint/2010/main" val="1827981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941DBA99-3B59-4B31-8A89-331CB57D0D27}"/>
              </a:ext>
            </a:extLst>
          </p:cNvPr>
          <p:cNvSpPr>
            <a:spLocks noGrp="1"/>
          </p:cNvSpPr>
          <p:nvPr/>
        </p:nvSpPr>
        <p:spPr>
          <a:xfrm>
            <a:off x="504508" y="384048"/>
            <a:ext cx="8229600" cy="274320"/>
          </a:xfrm>
          <a:prstGeom prst="rect">
            <a:avLst/>
          </a:prstGeom>
          <a:noFill/>
        </p:spPr>
        <p:txBody>
          <a:bodyPr wrap="square" anchor="ctr"/>
          <a:lstStyle/>
          <a:p>
            <a:pPr marL="0" indent="0">
              <a:buNone/>
            </a:pPr>
            <a:r>
              <a:rPr sz="1200" b="1" spc="400">
                <a:solidFill>
                  <a:srgbClr val="4D38F5"/>
                </a:solidFill>
                <a:latin typeface="Figtree Medium"/>
                <a:ea typeface="Figtree Medium"/>
                <a:cs typeface="Figtree Medium"/>
              </a:rPr>
              <a:t>PERMISSION QUERY REASONS</a:t>
            </a:r>
            <a:endParaRPr sz="1200"/>
          </a:p>
        </p:txBody>
      </p:sp>
      <p:sp>
        <p:nvSpPr>
          <p:cNvPr id="4" name="Text 1">
            <a:extLst>
              <a:ext uri="{FF2B5EF4-FFF2-40B4-BE49-F238E27FC236}">
                <a16:creationId xmlns:a16="http://schemas.microsoft.com/office/drawing/2014/main" id="{B8C308D1-A0B3-47F4-9184-332CF74D0B94}"/>
              </a:ext>
            </a:extLst>
          </p:cNvPr>
          <p:cNvSpPr>
            <a:spLocks noGrp="1"/>
          </p:cNvSpPr>
          <p:nvPr/>
        </p:nvSpPr>
        <p:spPr>
          <a:xfrm>
            <a:off x="504508" y="713232"/>
            <a:ext cx="11155680" cy="594360"/>
          </a:xfrm>
          <a:prstGeom prst="rect">
            <a:avLst/>
          </a:prstGeom>
          <a:noFill/>
        </p:spPr>
        <p:txBody>
          <a:bodyPr wrap="square" anchor="ctr"/>
          <a:lstStyle/>
          <a:p>
            <a:pPr marL="0" indent="0">
              <a:buNone/>
            </a:pPr>
            <a:r>
              <a:rPr sz="2700" b="1">
                <a:solidFill>
                  <a:srgbClr val="201E2E"/>
                </a:solidFill>
                <a:latin typeface="Figtree SemiBold"/>
                <a:ea typeface="Figtree SemiBold"/>
                <a:cs typeface="Figtree SemiBold"/>
              </a:rPr>
              <a:t>Seven proposed reasons for a consumer-raised query</a:t>
            </a:r>
          </a:p>
        </p:txBody>
      </p:sp>
      <p:sp>
        <p:nvSpPr>
          <p:cNvPr id="9" name="Shape 6">
            <a:extLst>
              <a:ext uri="{FF2B5EF4-FFF2-40B4-BE49-F238E27FC236}">
                <a16:creationId xmlns:a16="http://schemas.microsoft.com/office/drawing/2014/main" id="{FAFDED84-CD53-4BC2-BC5C-D1F8319BC813}"/>
              </a:ext>
            </a:extLst>
          </p:cNvPr>
          <p:cNvSpPr>
            <a:spLocks noGrp="1"/>
          </p:cNvSpPr>
          <p:nvPr/>
        </p:nvSpPr>
        <p:spPr>
          <a:xfrm>
            <a:off x="550228" y="1600200"/>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0" name="Text 7">
            <a:extLst>
              <a:ext uri="{FF2B5EF4-FFF2-40B4-BE49-F238E27FC236}">
                <a16:creationId xmlns:a16="http://schemas.microsoft.com/office/drawing/2014/main" id="{EA21F722-AE25-4481-9F9C-4B18C8646FBA}"/>
              </a:ext>
            </a:extLst>
          </p:cNvPr>
          <p:cNvSpPr>
            <a:spLocks noGrp="1"/>
          </p:cNvSpPr>
          <p:nvPr/>
        </p:nvSpPr>
        <p:spPr>
          <a:xfrm>
            <a:off x="870268" y="1691640"/>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01</a:t>
            </a:r>
            <a:endParaRPr sz="1500"/>
          </a:p>
        </p:txBody>
      </p:sp>
      <p:sp>
        <p:nvSpPr>
          <p:cNvPr id="11" name="Text 8">
            <a:extLst>
              <a:ext uri="{FF2B5EF4-FFF2-40B4-BE49-F238E27FC236}">
                <a16:creationId xmlns:a16="http://schemas.microsoft.com/office/drawing/2014/main" id="{7E22A7DA-C7AD-4C1A-AEEB-54A4A524D475}"/>
              </a:ext>
            </a:extLst>
          </p:cNvPr>
          <p:cNvSpPr>
            <a:spLocks noGrp="1"/>
          </p:cNvSpPr>
          <p:nvPr/>
        </p:nvSpPr>
        <p:spPr>
          <a:xfrm>
            <a:off x="1309180" y="1691640"/>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Permission granted by another current occupant is recognised, but the querying consumer objects to their data being shared</a:t>
            </a:r>
            <a:endParaRPr sz="1250"/>
          </a:p>
        </p:txBody>
      </p:sp>
      <p:sp>
        <p:nvSpPr>
          <p:cNvPr id="12" name="Shape 9">
            <a:extLst>
              <a:ext uri="{FF2B5EF4-FFF2-40B4-BE49-F238E27FC236}">
                <a16:creationId xmlns:a16="http://schemas.microsoft.com/office/drawing/2014/main" id="{67080339-1FFD-4199-BDCE-80DDBBCAFCF8}"/>
              </a:ext>
            </a:extLst>
          </p:cNvPr>
          <p:cNvSpPr>
            <a:spLocks noGrp="1"/>
          </p:cNvSpPr>
          <p:nvPr/>
        </p:nvSpPr>
        <p:spPr>
          <a:xfrm>
            <a:off x="550228" y="2569464"/>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3" name="Text 10">
            <a:extLst>
              <a:ext uri="{FF2B5EF4-FFF2-40B4-BE49-F238E27FC236}">
                <a16:creationId xmlns:a16="http://schemas.microsoft.com/office/drawing/2014/main" id="{22A2C43F-7F1D-4EF3-9C24-F7FF38734674}"/>
              </a:ext>
            </a:extLst>
          </p:cNvPr>
          <p:cNvSpPr>
            <a:spLocks noGrp="1"/>
          </p:cNvSpPr>
          <p:nvPr/>
        </p:nvSpPr>
        <p:spPr>
          <a:xfrm>
            <a:off x="870268" y="2660904"/>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02</a:t>
            </a:r>
            <a:endParaRPr sz="1500"/>
          </a:p>
        </p:txBody>
      </p:sp>
      <p:sp>
        <p:nvSpPr>
          <p:cNvPr id="14" name="Text 11">
            <a:extLst>
              <a:ext uri="{FF2B5EF4-FFF2-40B4-BE49-F238E27FC236}">
                <a16:creationId xmlns:a16="http://schemas.microsoft.com/office/drawing/2014/main" id="{2F3FB55A-1904-4280-99B8-F9DAA3D42A2C}"/>
              </a:ext>
            </a:extLst>
          </p:cNvPr>
          <p:cNvSpPr>
            <a:spLocks noGrp="1"/>
          </p:cNvSpPr>
          <p:nvPr/>
        </p:nvSpPr>
        <p:spPr>
          <a:xfrm>
            <a:off x="1309180" y="2660904"/>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No current occupant recognises the permission</a:t>
            </a:r>
            <a:endParaRPr sz="1250"/>
          </a:p>
        </p:txBody>
      </p:sp>
      <p:sp>
        <p:nvSpPr>
          <p:cNvPr id="15" name="Shape 12">
            <a:extLst>
              <a:ext uri="{FF2B5EF4-FFF2-40B4-BE49-F238E27FC236}">
                <a16:creationId xmlns:a16="http://schemas.microsoft.com/office/drawing/2014/main" id="{9868E333-B968-40B4-9D4E-15E6E778E3D1}"/>
              </a:ext>
            </a:extLst>
          </p:cNvPr>
          <p:cNvSpPr>
            <a:spLocks noGrp="1"/>
          </p:cNvSpPr>
          <p:nvPr/>
        </p:nvSpPr>
        <p:spPr>
          <a:xfrm>
            <a:off x="550228" y="3538728"/>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6" name="Text 13">
            <a:extLst>
              <a:ext uri="{FF2B5EF4-FFF2-40B4-BE49-F238E27FC236}">
                <a16:creationId xmlns:a16="http://schemas.microsoft.com/office/drawing/2014/main" id="{6AB1CA8D-93AE-4AF2-9D7A-E98F11FC0C17}"/>
              </a:ext>
            </a:extLst>
          </p:cNvPr>
          <p:cNvSpPr>
            <a:spLocks noGrp="1"/>
          </p:cNvSpPr>
          <p:nvPr/>
        </p:nvSpPr>
        <p:spPr>
          <a:xfrm>
            <a:off x="870268" y="3630168"/>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03</a:t>
            </a:r>
            <a:endParaRPr sz="1500"/>
          </a:p>
        </p:txBody>
      </p:sp>
      <p:sp>
        <p:nvSpPr>
          <p:cNvPr id="17" name="Text 14">
            <a:extLst>
              <a:ext uri="{FF2B5EF4-FFF2-40B4-BE49-F238E27FC236}">
                <a16:creationId xmlns:a16="http://schemas.microsoft.com/office/drawing/2014/main" id="{9D0F219D-138D-4719-9375-D9EF1C5C4A16}"/>
              </a:ext>
            </a:extLst>
          </p:cNvPr>
          <p:cNvSpPr>
            <a:spLocks noGrp="1"/>
          </p:cNvSpPr>
          <p:nvPr/>
        </p:nvSpPr>
        <p:spPr>
          <a:xfrm>
            <a:off x="1309180" y="3630168"/>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Permission was granted by a former occupant</a:t>
            </a:r>
            <a:endParaRPr sz="1250"/>
          </a:p>
        </p:txBody>
      </p:sp>
      <p:sp>
        <p:nvSpPr>
          <p:cNvPr id="18" name="Shape 15">
            <a:extLst>
              <a:ext uri="{FF2B5EF4-FFF2-40B4-BE49-F238E27FC236}">
                <a16:creationId xmlns:a16="http://schemas.microsoft.com/office/drawing/2014/main" id="{AA7D3589-63D1-4909-8673-F7E608F97B13}"/>
              </a:ext>
            </a:extLst>
          </p:cNvPr>
          <p:cNvSpPr>
            <a:spLocks noGrp="1"/>
          </p:cNvSpPr>
          <p:nvPr/>
        </p:nvSpPr>
        <p:spPr>
          <a:xfrm>
            <a:off x="550228" y="4507992"/>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9" name="Text 16">
            <a:extLst>
              <a:ext uri="{FF2B5EF4-FFF2-40B4-BE49-F238E27FC236}">
                <a16:creationId xmlns:a16="http://schemas.microsoft.com/office/drawing/2014/main" id="{88795154-1EA0-4D9A-B785-1C9F51412ED1}"/>
              </a:ext>
            </a:extLst>
          </p:cNvPr>
          <p:cNvSpPr>
            <a:spLocks noGrp="1"/>
          </p:cNvSpPr>
          <p:nvPr/>
        </p:nvSpPr>
        <p:spPr>
          <a:xfrm>
            <a:off x="870268" y="4599432"/>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04</a:t>
            </a:r>
            <a:endParaRPr sz="1500"/>
          </a:p>
        </p:txBody>
      </p:sp>
      <p:sp>
        <p:nvSpPr>
          <p:cNvPr id="20" name="Text 17">
            <a:extLst>
              <a:ext uri="{FF2B5EF4-FFF2-40B4-BE49-F238E27FC236}">
                <a16:creationId xmlns:a16="http://schemas.microsoft.com/office/drawing/2014/main" id="{6B14C272-3F43-40AF-8828-6951A6FCD825}"/>
              </a:ext>
            </a:extLst>
          </p:cNvPr>
          <p:cNvSpPr>
            <a:spLocks noGrp="1"/>
          </p:cNvSpPr>
          <p:nvPr/>
        </p:nvSpPr>
        <p:spPr>
          <a:xfrm>
            <a:off x="1309180" y="4599432"/>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The querying consumer is the sole occupant and does not expect another permission</a:t>
            </a:r>
            <a:endParaRPr sz="1250"/>
          </a:p>
        </p:txBody>
      </p:sp>
      <p:sp>
        <p:nvSpPr>
          <p:cNvPr id="5" name="Shape 15">
            <a:extLst>
              <a:ext uri="{FF2B5EF4-FFF2-40B4-BE49-F238E27FC236}">
                <a16:creationId xmlns:a16="http://schemas.microsoft.com/office/drawing/2014/main" id="{743E4074-224C-94B5-4968-4E7BBFBBD01A}"/>
              </a:ext>
            </a:extLst>
          </p:cNvPr>
          <p:cNvSpPr>
            <a:spLocks noGrp="1"/>
          </p:cNvSpPr>
          <p:nvPr/>
        </p:nvSpPr>
        <p:spPr>
          <a:xfrm>
            <a:off x="550228" y="5477256"/>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23" name="Text 16">
            <a:extLst>
              <a:ext uri="{FF2B5EF4-FFF2-40B4-BE49-F238E27FC236}">
                <a16:creationId xmlns:a16="http://schemas.microsoft.com/office/drawing/2014/main" id="{0857221A-011A-69A6-770E-5E31D8D819E5}"/>
              </a:ext>
            </a:extLst>
          </p:cNvPr>
          <p:cNvSpPr>
            <a:spLocks noGrp="1"/>
          </p:cNvSpPr>
          <p:nvPr/>
        </p:nvSpPr>
        <p:spPr>
          <a:xfrm>
            <a:off x="870268" y="5568696"/>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05</a:t>
            </a:r>
            <a:endParaRPr sz="1500"/>
          </a:p>
        </p:txBody>
      </p:sp>
      <p:sp>
        <p:nvSpPr>
          <p:cNvPr id="25" name="Text 17">
            <a:extLst>
              <a:ext uri="{FF2B5EF4-FFF2-40B4-BE49-F238E27FC236}">
                <a16:creationId xmlns:a16="http://schemas.microsoft.com/office/drawing/2014/main" id="{A5495993-DACC-C0ED-4B44-FA3344C9F19D}"/>
              </a:ext>
            </a:extLst>
          </p:cNvPr>
          <p:cNvSpPr>
            <a:spLocks noGrp="1"/>
          </p:cNvSpPr>
          <p:nvPr/>
        </p:nvSpPr>
        <p:spPr>
          <a:xfrm>
            <a:off x="1309180" y="5568696"/>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Permission appears to be associated with the wrong property</a:t>
            </a:r>
            <a:endParaRPr sz="1250"/>
          </a:p>
        </p:txBody>
      </p:sp>
      <p:sp>
        <p:nvSpPr>
          <p:cNvPr id="27" name="Shape 6">
            <a:extLst>
              <a:ext uri="{FF2B5EF4-FFF2-40B4-BE49-F238E27FC236}">
                <a16:creationId xmlns:a16="http://schemas.microsoft.com/office/drawing/2014/main" id="{68011FF8-37BB-9008-EBD0-3EF9BC5A1F58}"/>
              </a:ext>
            </a:extLst>
          </p:cNvPr>
          <p:cNvSpPr>
            <a:spLocks noGrp="1"/>
          </p:cNvSpPr>
          <p:nvPr/>
        </p:nvSpPr>
        <p:spPr>
          <a:xfrm>
            <a:off x="6211824" y="1600200"/>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29" name="Text 7">
            <a:extLst>
              <a:ext uri="{FF2B5EF4-FFF2-40B4-BE49-F238E27FC236}">
                <a16:creationId xmlns:a16="http://schemas.microsoft.com/office/drawing/2014/main" id="{F0E371CA-9F67-502B-EBB3-B07B6308601B}"/>
              </a:ext>
            </a:extLst>
          </p:cNvPr>
          <p:cNvSpPr>
            <a:spLocks noGrp="1"/>
          </p:cNvSpPr>
          <p:nvPr/>
        </p:nvSpPr>
        <p:spPr>
          <a:xfrm>
            <a:off x="6531864" y="1691640"/>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06</a:t>
            </a:r>
            <a:endParaRPr sz="1500"/>
          </a:p>
        </p:txBody>
      </p:sp>
      <p:sp>
        <p:nvSpPr>
          <p:cNvPr id="31" name="Text 8">
            <a:extLst>
              <a:ext uri="{FF2B5EF4-FFF2-40B4-BE49-F238E27FC236}">
                <a16:creationId xmlns:a16="http://schemas.microsoft.com/office/drawing/2014/main" id="{0CB85D99-B164-6034-EBCD-A6BF4881CE6B}"/>
              </a:ext>
            </a:extLst>
          </p:cNvPr>
          <p:cNvSpPr>
            <a:spLocks noGrp="1"/>
          </p:cNvSpPr>
          <p:nvPr/>
        </p:nvSpPr>
        <p:spPr>
          <a:xfrm>
            <a:off x="6970776" y="1691640"/>
            <a:ext cx="4542980" cy="658368"/>
          </a:xfrm>
          <a:prstGeom prst="rect">
            <a:avLst/>
          </a:prstGeom>
          <a:noFill/>
        </p:spPr>
        <p:txBody>
          <a:bodyPr wrap="square" anchor="ctr"/>
          <a:lstStyle/>
          <a:p>
            <a:r>
              <a:rPr sz="1250">
                <a:solidFill>
                  <a:srgbClr val="5E6274"/>
                </a:solidFill>
                <a:latin typeface="Figtree"/>
                <a:ea typeface="Figtree"/>
                <a:cs typeface="Figtree"/>
              </a:rPr>
              <a:t>Other concern</a:t>
            </a:r>
            <a:endParaRPr sz="1250"/>
          </a:p>
        </p:txBody>
      </p:sp>
      <p:sp>
        <p:nvSpPr>
          <p:cNvPr id="33" name="Shape 9">
            <a:extLst>
              <a:ext uri="{FF2B5EF4-FFF2-40B4-BE49-F238E27FC236}">
                <a16:creationId xmlns:a16="http://schemas.microsoft.com/office/drawing/2014/main" id="{8E683ABD-59D9-927E-15AA-3D083897FB4E}"/>
              </a:ext>
            </a:extLst>
          </p:cNvPr>
          <p:cNvSpPr>
            <a:spLocks noGrp="1"/>
          </p:cNvSpPr>
          <p:nvPr/>
        </p:nvSpPr>
        <p:spPr>
          <a:xfrm>
            <a:off x="6211824" y="2569464"/>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35" name="Text 10">
            <a:extLst>
              <a:ext uri="{FF2B5EF4-FFF2-40B4-BE49-F238E27FC236}">
                <a16:creationId xmlns:a16="http://schemas.microsoft.com/office/drawing/2014/main" id="{A983B2E5-76C8-E0C5-77E8-C78AB0552DEC}"/>
              </a:ext>
            </a:extLst>
          </p:cNvPr>
          <p:cNvSpPr>
            <a:spLocks noGrp="1"/>
          </p:cNvSpPr>
          <p:nvPr/>
        </p:nvSpPr>
        <p:spPr>
          <a:xfrm>
            <a:off x="6531864" y="2660904"/>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07</a:t>
            </a:r>
            <a:endParaRPr sz="1500"/>
          </a:p>
        </p:txBody>
      </p:sp>
      <p:sp>
        <p:nvSpPr>
          <p:cNvPr id="37" name="Text 11">
            <a:extLst>
              <a:ext uri="{FF2B5EF4-FFF2-40B4-BE49-F238E27FC236}">
                <a16:creationId xmlns:a16="http://schemas.microsoft.com/office/drawing/2014/main" id="{24791E09-A65F-E185-A12E-8B750ADA0B62}"/>
              </a:ext>
            </a:extLst>
          </p:cNvPr>
          <p:cNvSpPr>
            <a:spLocks noGrp="1"/>
          </p:cNvSpPr>
          <p:nvPr/>
        </p:nvSpPr>
        <p:spPr>
          <a:xfrm>
            <a:off x="6970776" y="2660904"/>
            <a:ext cx="4542980" cy="658368"/>
          </a:xfrm>
          <a:prstGeom prst="rect">
            <a:avLst/>
          </a:prstGeom>
          <a:noFill/>
        </p:spPr>
        <p:txBody>
          <a:bodyPr wrap="square" anchor="ctr"/>
          <a:lstStyle/>
          <a:p>
            <a:r>
              <a:rPr sz="1250">
                <a:solidFill>
                  <a:srgbClr val="5E6274"/>
                </a:solidFill>
                <a:latin typeface="Figtree"/>
                <a:ea typeface="Figtree"/>
                <a:cs typeface="Figtree"/>
              </a:rPr>
              <a:t>Prefer not to say</a:t>
            </a:r>
            <a:endParaRPr sz="1250"/>
          </a:p>
        </p:txBody>
      </p:sp>
      <p:sp>
        <p:nvSpPr>
          <p:cNvPr id="57" name="Shape 4">
            <a:extLst>
              <a:ext uri="{FF2B5EF4-FFF2-40B4-BE49-F238E27FC236}">
                <a16:creationId xmlns:a16="http://schemas.microsoft.com/office/drawing/2014/main" id="{2EB86F0B-C037-BC1B-8EED-9CF4EBD4A7D6}"/>
              </a:ext>
            </a:extLst>
          </p:cNvPr>
          <p:cNvSpPr>
            <a:spLocks noGrp="1"/>
          </p:cNvSpPr>
          <p:nvPr/>
        </p:nvSpPr>
        <p:spPr>
          <a:xfrm>
            <a:off x="9950132" y="365760"/>
            <a:ext cx="1691640" cy="292608"/>
          </a:xfrm>
          <a:prstGeom prst="roundRect">
            <a:avLst>
              <a:gd name="adj" fmla="val 50000"/>
            </a:avLst>
          </a:prstGeom>
          <a:solidFill>
            <a:srgbClr val="4D38F5"/>
          </a:solidFill>
          <a:ln w="12700">
            <a:solidFill>
              <a:srgbClr val="4D38F5"/>
            </a:solidFill>
            <a:prstDash val="solid"/>
          </a:ln>
        </p:spPr>
        <p:txBody>
          <a:bodyPr/>
          <a:lstStyle/>
          <a:p>
            <a:endParaRPr sz="1800"/>
          </a:p>
        </p:txBody>
      </p:sp>
      <p:sp>
        <p:nvSpPr>
          <p:cNvPr id="59" name="Text 5">
            <a:extLst>
              <a:ext uri="{FF2B5EF4-FFF2-40B4-BE49-F238E27FC236}">
                <a16:creationId xmlns:a16="http://schemas.microsoft.com/office/drawing/2014/main" id="{376C8CF2-9125-107F-01C8-5F80A3F094DF}"/>
              </a:ext>
            </a:extLst>
          </p:cNvPr>
          <p:cNvSpPr>
            <a:spLocks noGrp="1"/>
          </p:cNvSpPr>
          <p:nvPr/>
        </p:nvSpPr>
        <p:spPr>
          <a:xfrm>
            <a:off x="9950132" y="356616"/>
            <a:ext cx="1691640" cy="292608"/>
          </a:xfrm>
          <a:prstGeom prst="rect">
            <a:avLst/>
          </a:prstGeom>
          <a:noFill/>
        </p:spPr>
        <p:txBody>
          <a:bodyPr wrap="square" anchor="ctr"/>
          <a:lstStyle/>
          <a:p>
            <a:pPr marL="0" indent="0" algn="ctr">
              <a:buNone/>
            </a:pPr>
            <a:r>
              <a:rPr sz="950" b="1" spc="200">
                <a:solidFill>
                  <a:srgbClr val="FFFFFF"/>
                </a:solidFill>
                <a:latin typeface="Figtree Medium"/>
                <a:ea typeface="Figtree Medium"/>
                <a:cs typeface="Figtree Medium"/>
              </a:rPr>
              <a:t>FOR DISCUSSION</a:t>
            </a:r>
            <a:endParaRPr sz="950"/>
          </a:p>
        </p:txBody>
      </p:sp>
    </p:spTree>
    <p:extLst>
      <p:ext uri="{BB962C8B-B14F-4D97-AF65-F5344CB8AC3E}">
        <p14:creationId xmlns:p14="http://schemas.microsoft.com/office/powerpoint/2010/main" val="2828833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a:extLst>
              <a:ext uri="{FF2B5EF4-FFF2-40B4-BE49-F238E27FC236}">
                <a16:creationId xmlns:a16="http://schemas.microsoft.com/office/drawing/2014/main" id="{85030456-5D40-4749-9EEA-33E8406B3594}"/>
              </a:ext>
            </a:extLst>
          </p:cNvPr>
          <p:cNvSpPr>
            <a:spLocks noGrp="1"/>
          </p:cNvSpPr>
          <p:nvPr/>
        </p:nvSpPr>
        <p:spPr>
          <a:xfrm>
            <a:off x="502920" y="256032"/>
            <a:ext cx="4389120" cy="228600"/>
          </a:xfrm>
          <a:prstGeom prst="rect">
            <a:avLst/>
          </a:prstGeom>
          <a:noFill/>
        </p:spPr>
        <p:txBody>
          <a:bodyPr wrap="square" lIns="0" tIns="0" rIns="0" bIns="0" anchor="ctr"/>
          <a:lstStyle/>
          <a:p>
            <a:pPr marL="0" marR="0" lvl="0" indent="0" algn="l" defTabSz="914400">
              <a:lnSpc>
                <a:spcPct val="100000"/>
              </a:lnSpc>
              <a:spcBef>
                <a:spcPts val="0"/>
              </a:spcBef>
              <a:spcAft>
                <a:spcPts val="0"/>
              </a:spcAft>
              <a:buClrTx/>
              <a:buSzTx/>
              <a:buFontTx/>
              <a:buNone/>
            </a:pPr>
            <a:r>
              <a:rPr sz="750" b="1" i="0" u="none" cap="none" spc="0">
                <a:ln>
                  <a:noFill/>
                </a:ln>
                <a:solidFill>
                  <a:srgbClr val="4D38F5"/>
                </a:solidFill>
                <a:latin typeface="Figtree"/>
                <a:ea typeface="Figtree"/>
                <a:cs typeface="Figtree"/>
              </a:rPr>
              <a:t>SECTION 04 · ATP QUERY RESPONSES</a:t>
            </a:r>
            <a:endParaRPr sz="750" b="0" i="0" u="none" kern="1200" cap="none" spc="0" baseline="0">
              <a:ln>
                <a:noFill/>
              </a:ln>
              <a:solidFill>
                <a:prstClr val="black"/>
              </a:solidFill>
              <a:latin typeface="Figtree"/>
              <a:ea typeface="Figtree"/>
              <a:cs typeface="Figtree"/>
            </a:endParaRPr>
          </a:p>
        </p:txBody>
      </p:sp>
      <p:sp>
        <p:nvSpPr>
          <p:cNvPr id="5" name="Text 3">
            <a:extLst>
              <a:ext uri="{FF2B5EF4-FFF2-40B4-BE49-F238E27FC236}">
                <a16:creationId xmlns:a16="http://schemas.microsoft.com/office/drawing/2014/main" id="{4DABB82D-A3DB-4988-A649-F020CF5017C4}"/>
              </a:ext>
            </a:extLst>
          </p:cNvPr>
          <p:cNvSpPr>
            <a:spLocks noGrp="1"/>
          </p:cNvSpPr>
          <p:nvPr/>
        </p:nvSpPr>
        <p:spPr>
          <a:xfrm>
            <a:off x="502920" y="640080"/>
            <a:ext cx="960120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2500" b="1" i="0" u="none" cap="none" spc="0">
                <a:ln>
                  <a:noFill/>
                </a:ln>
                <a:solidFill>
                  <a:srgbClr val="021E5E"/>
                </a:solidFill>
                <a:latin typeface="Figtree"/>
                <a:ea typeface="Figtree"/>
                <a:cs typeface="Figtree"/>
              </a:rPr>
              <a:t>ATP responses provide a structured query outcome</a:t>
            </a:r>
            <a:endParaRPr sz="2500" b="0" i="0" u="none" kern="1200" cap="none" spc="0" baseline="0">
              <a:ln>
                <a:noFill/>
              </a:ln>
              <a:solidFill>
                <a:prstClr val="black"/>
              </a:solidFill>
              <a:latin typeface="Figtree"/>
              <a:ea typeface="Figtree"/>
              <a:cs typeface="Figtree"/>
            </a:endParaRPr>
          </a:p>
        </p:txBody>
      </p:sp>
      <p:sp>
        <p:nvSpPr>
          <p:cNvPr id="6" name="Text 4">
            <a:extLst>
              <a:ext uri="{FF2B5EF4-FFF2-40B4-BE49-F238E27FC236}">
                <a16:creationId xmlns:a16="http://schemas.microsoft.com/office/drawing/2014/main" id="{3B8FE5A9-E04C-4D4A-9AE5-2784060C98EB}"/>
              </a:ext>
            </a:extLst>
          </p:cNvPr>
          <p:cNvSpPr>
            <a:spLocks noGrp="1"/>
          </p:cNvSpPr>
          <p:nvPr/>
        </p:nvSpPr>
        <p:spPr>
          <a:xfrm>
            <a:off x="512064" y="1143000"/>
            <a:ext cx="9784080" cy="320040"/>
          </a:xfrm>
          <a:prstGeom prst="rect">
            <a:avLst/>
          </a:prstGeom>
          <a:noFill/>
        </p:spPr>
        <p:txBody>
          <a:bodyPr wrap="square" lIns="0" tIns="0" rIns="0" bIns="0" anchor="ctr"/>
          <a:lstStyle/>
          <a:p>
            <a:pPr marL="0" marR="0" lvl="0" indent="0" algn="l" defTabSz="914400">
              <a:lnSpc>
                <a:spcPct val="100000"/>
              </a:lnSpc>
              <a:spcBef>
                <a:spcPts val="0"/>
              </a:spcBef>
              <a:spcAft>
                <a:spcPts val="0"/>
              </a:spcAft>
              <a:buClrTx/>
              <a:buSzTx/>
              <a:buFontTx/>
              <a:buNone/>
            </a:pPr>
            <a:r>
              <a:rPr sz="1050" b="0" i="0" u="none" cap="none" spc="0">
                <a:ln>
                  <a:noFill/>
                </a:ln>
                <a:latin typeface="Figtree"/>
                <a:ea typeface="Figtree"/>
                <a:cs typeface="Figtree"/>
              </a:rPr>
              <a:t>The ATP returns an outcome category and reason, which CCS records for monitoring and reporting. For MMP, the detailed outcome will not be shown to the querying consumer.</a:t>
            </a:r>
            <a:endParaRPr sz="1050" b="0" i="0" u="none" kern="1200" cap="none" spc="0" baseline="0">
              <a:ln>
                <a:noFill/>
              </a:ln>
              <a:latin typeface="Figtree"/>
              <a:ea typeface="Figtree"/>
              <a:cs typeface="Figtree"/>
            </a:endParaRPr>
          </a:p>
        </p:txBody>
      </p:sp>
      <p:sp>
        <p:nvSpPr>
          <p:cNvPr id="7" name="Shape 5">
            <a:extLst>
              <a:ext uri="{FF2B5EF4-FFF2-40B4-BE49-F238E27FC236}">
                <a16:creationId xmlns:a16="http://schemas.microsoft.com/office/drawing/2014/main" id="{1137E55E-A58D-46DF-87EE-BCA32092F1E5}"/>
              </a:ext>
            </a:extLst>
          </p:cNvPr>
          <p:cNvSpPr>
            <a:spLocks noGrp="1"/>
          </p:cNvSpPr>
          <p:nvPr/>
        </p:nvSpPr>
        <p:spPr>
          <a:xfrm>
            <a:off x="749808" y="1664208"/>
            <a:ext cx="10835640" cy="1335024"/>
          </a:xfrm>
          <a:prstGeom prst="roundRect">
            <a:avLst>
              <a:gd name="adj" fmla="val 5479"/>
            </a:avLst>
          </a:prstGeom>
          <a:solidFill>
            <a:srgbClr val="021E5E"/>
          </a:solidFill>
          <a:ln w="7620">
            <a:solidFill>
              <a:srgbClr val="021E5E"/>
            </a:solidFill>
            <a:prstDash val="solid"/>
          </a:ln>
        </p:spPr>
        <p:txBody>
          <a:bodyPr/>
          <a:lstStyle/>
          <a:p>
            <a:endParaRPr/>
          </a:p>
        </p:txBody>
      </p:sp>
      <p:sp>
        <p:nvSpPr>
          <p:cNvPr id="8" name="Text 6">
            <a:extLst>
              <a:ext uri="{FF2B5EF4-FFF2-40B4-BE49-F238E27FC236}">
                <a16:creationId xmlns:a16="http://schemas.microsoft.com/office/drawing/2014/main" id="{DEE2B7EB-1A8F-44BD-A325-BFD255CFB386}"/>
              </a:ext>
            </a:extLst>
          </p:cNvPr>
          <p:cNvSpPr>
            <a:spLocks noGrp="1"/>
          </p:cNvSpPr>
          <p:nvPr/>
        </p:nvSpPr>
        <p:spPr>
          <a:xfrm>
            <a:off x="1097280" y="1901952"/>
            <a:ext cx="10104120" cy="502920"/>
          </a:xfrm>
          <a:prstGeom prst="rect">
            <a:avLst/>
          </a:prstGeom>
          <a:noFill/>
        </p:spPr>
        <p:txBody>
          <a:bodyPr wrap="square" lIns="0" tIns="0" rIns="0" bIns="0" anchor="ctr">
            <a:normAutofit fontScale="99215"/>
          </a:bodyPr>
          <a:lstStyle/>
          <a:p>
            <a:pPr marL="0" marR="0" lvl="0" indent="0" algn="l" defTabSz="914400">
              <a:lnSpc>
                <a:spcPct val="100000"/>
              </a:lnSpc>
              <a:spcBef>
                <a:spcPts val="0"/>
              </a:spcBef>
              <a:spcAft>
                <a:spcPts val="0"/>
              </a:spcAft>
              <a:buClrTx/>
              <a:buSzTx/>
              <a:buFontTx/>
              <a:buNone/>
            </a:pPr>
            <a:r>
              <a:rPr sz="1900" b="1" i="0" u="none" cap="none" spc="0">
                <a:ln>
                  <a:noFill/>
                </a:ln>
                <a:solidFill>
                  <a:srgbClr val="FFFFFF"/>
                </a:solidFill>
                <a:latin typeface="Figtree"/>
                <a:ea typeface="Figtree"/>
                <a:cs typeface="Figtree"/>
              </a:rPr>
              <a:t>The response should explain the finding without revealing information about another individual.</a:t>
            </a:r>
            <a:endParaRPr sz="1900" b="0" i="0" u="none" kern="1200" cap="none" spc="0" baseline="0">
              <a:ln>
                <a:noFill/>
              </a:ln>
              <a:solidFill>
                <a:prstClr val="black"/>
              </a:solidFill>
              <a:latin typeface="Figtree"/>
              <a:ea typeface="Figtree"/>
              <a:cs typeface="Figtree"/>
            </a:endParaRPr>
          </a:p>
        </p:txBody>
      </p:sp>
      <p:sp>
        <p:nvSpPr>
          <p:cNvPr id="9" name="Text 7">
            <a:extLst>
              <a:ext uri="{FF2B5EF4-FFF2-40B4-BE49-F238E27FC236}">
                <a16:creationId xmlns:a16="http://schemas.microsoft.com/office/drawing/2014/main" id="{1C0B19BB-3F73-48A1-8B13-D72F3D4C0BAE}"/>
              </a:ext>
            </a:extLst>
          </p:cNvPr>
          <p:cNvSpPr>
            <a:spLocks noGrp="1"/>
          </p:cNvSpPr>
          <p:nvPr/>
        </p:nvSpPr>
        <p:spPr>
          <a:xfrm>
            <a:off x="1115568" y="2542032"/>
            <a:ext cx="9857232" cy="22860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0" i="0" u="none" cap="none" spc="0">
                <a:ln>
                  <a:noFill/>
                </a:ln>
                <a:solidFill>
                  <a:srgbClr val="CDD7FF"/>
                </a:solidFill>
                <a:latin typeface="Figtree"/>
                <a:ea typeface="Figtree"/>
                <a:cs typeface="Figtree"/>
              </a:rPr>
              <a:t>Three outcome categories are proposed: query upheld, query not upheld, and unable to determine.</a:t>
            </a:r>
            <a:endParaRPr sz="1050" b="0" i="0" u="none" kern="1200" cap="none" spc="0" baseline="0">
              <a:ln>
                <a:noFill/>
              </a:ln>
              <a:solidFill>
                <a:prstClr val="black"/>
              </a:solidFill>
              <a:latin typeface="Figtree"/>
              <a:ea typeface="Figtree"/>
              <a:cs typeface="Figtree"/>
            </a:endParaRPr>
          </a:p>
        </p:txBody>
      </p:sp>
      <p:sp>
        <p:nvSpPr>
          <p:cNvPr id="10" name="Shape 8">
            <a:extLst>
              <a:ext uri="{FF2B5EF4-FFF2-40B4-BE49-F238E27FC236}">
                <a16:creationId xmlns:a16="http://schemas.microsoft.com/office/drawing/2014/main" id="{281E60AA-E008-4CED-9A11-6A0EFB77BBFC}"/>
              </a:ext>
            </a:extLst>
          </p:cNvPr>
          <p:cNvSpPr>
            <a:spLocks noGrp="1"/>
          </p:cNvSpPr>
          <p:nvPr/>
        </p:nvSpPr>
        <p:spPr>
          <a:xfrm>
            <a:off x="2212848" y="3625596"/>
            <a:ext cx="2450592" cy="1298448"/>
          </a:xfrm>
          <a:prstGeom prst="roundRect">
            <a:avLst>
              <a:gd name="adj" fmla="val 5634"/>
            </a:avLst>
          </a:prstGeom>
          <a:solidFill>
            <a:srgbClr val="EAF0FF"/>
          </a:solidFill>
          <a:ln w="7620">
            <a:solidFill>
              <a:srgbClr val="D9DDE8"/>
            </a:solidFill>
            <a:prstDash val="solid"/>
          </a:ln>
        </p:spPr>
        <p:txBody>
          <a:bodyPr/>
          <a:lstStyle/>
          <a:p>
            <a:endParaRPr sz="2400"/>
          </a:p>
        </p:txBody>
      </p:sp>
      <p:sp>
        <p:nvSpPr>
          <p:cNvPr id="11" name="Text 9">
            <a:extLst>
              <a:ext uri="{FF2B5EF4-FFF2-40B4-BE49-F238E27FC236}">
                <a16:creationId xmlns:a16="http://schemas.microsoft.com/office/drawing/2014/main" id="{D15C36D5-CF7F-4113-B822-93219B6D48F2}"/>
              </a:ext>
            </a:extLst>
          </p:cNvPr>
          <p:cNvSpPr>
            <a:spLocks noGrp="1"/>
          </p:cNvSpPr>
          <p:nvPr/>
        </p:nvSpPr>
        <p:spPr>
          <a:xfrm>
            <a:off x="2377440" y="3808476"/>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Query upheld</a:t>
            </a:r>
            <a:endParaRPr sz="1050" b="0" i="0" u="none" kern="1200" cap="none" spc="0" baseline="0">
              <a:ln>
                <a:noFill/>
              </a:ln>
              <a:solidFill>
                <a:prstClr val="black"/>
              </a:solidFill>
              <a:latin typeface="Figtree"/>
              <a:ea typeface="Figtree"/>
              <a:cs typeface="Figtree"/>
            </a:endParaRPr>
          </a:p>
        </p:txBody>
      </p:sp>
      <p:sp>
        <p:nvSpPr>
          <p:cNvPr id="12" name="Text 10">
            <a:extLst>
              <a:ext uri="{FF2B5EF4-FFF2-40B4-BE49-F238E27FC236}">
                <a16:creationId xmlns:a16="http://schemas.microsoft.com/office/drawing/2014/main" id="{5F80E0FC-6ABC-4CF0-8685-1216C2DD9727}"/>
              </a:ext>
            </a:extLst>
          </p:cNvPr>
          <p:cNvSpPr>
            <a:spLocks noGrp="1"/>
          </p:cNvSpPr>
          <p:nvPr/>
        </p:nvSpPr>
        <p:spPr>
          <a:xfrm>
            <a:off x="2377440" y="4137660"/>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An issue is confirmed; the permission is revoked or corrected as appropriate.</a:t>
            </a:r>
            <a:endParaRPr sz="1000" b="0" i="0" u="none" kern="1200" cap="none" spc="0" baseline="0">
              <a:ln>
                <a:noFill/>
              </a:ln>
              <a:solidFill>
                <a:prstClr val="black"/>
              </a:solidFill>
              <a:latin typeface="Figtree"/>
              <a:ea typeface="Figtree"/>
              <a:cs typeface="Figtree"/>
            </a:endParaRPr>
          </a:p>
        </p:txBody>
      </p:sp>
      <p:sp>
        <p:nvSpPr>
          <p:cNvPr id="13" name="Shape 11">
            <a:extLst>
              <a:ext uri="{FF2B5EF4-FFF2-40B4-BE49-F238E27FC236}">
                <a16:creationId xmlns:a16="http://schemas.microsoft.com/office/drawing/2014/main" id="{6FC62103-03B1-47A3-A3F1-5D1590E6F7AD}"/>
              </a:ext>
            </a:extLst>
          </p:cNvPr>
          <p:cNvSpPr>
            <a:spLocks noGrp="1"/>
          </p:cNvSpPr>
          <p:nvPr/>
        </p:nvSpPr>
        <p:spPr>
          <a:xfrm>
            <a:off x="4974336" y="3625596"/>
            <a:ext cx="2450592" cy="1298448"/>
          </a:xfrm>
          <a:prstGeom prst="roundRect">
            <a:avLst>
              <a:gd name="adj" fmla="val 5634"/>
            </a:avLst>
          </a:prstGeom>
          <a:solidFill>
            <a:srgbClr val="F0EDFF"/>
          </a:solidFill>
          <a:ln w="7620">
            <a:solidFill>
              <a:srgbClr val="D9DDE8"/>
            </a:solidFill>
            <a:prstDash val="solid"/>
          </a:ln>
        </p:spPr>
        <p:txBody>
          <a:bodyPr/>
          <a:lstStyle/>
          <a:p>
            <a:endParaRPr sz="2400"/>
          </a:p>
        </p:txBody>
      </p:sp>
      <p:sp>
        <p:nvSpPr>
          <p:cNvPr id="14" name="Text 12">
            <a:extLst>
              <a:ext uri="{FF2B5EF4-FFF2-40B4-BE49-F238E27FC236}">
                <a16:creationId xmlns:a16="http://schemas.microsoft.com/office/drawing/2014/main" id="{64B0D382-1ABD-4D06-923F-D98ABA00C45B}"/>
              </a:ext>
            </a:extLst>
          </p:cNvPr>
          <p:cNvSpPr>
            <a:spLocks noGrp="1"/>
          </p:cNvSpPr>
          <p:nvPr/>
        </p:nvSpPr>
        <p:spPr>
          <a:xfrm>
            <a:off x="5138928" y="3808476"/>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Query not upheld</a:t>
            </a:r>
            <a:endParaRPr sz="1050" b="0" i="0" u="none" kern="1200" cap="none" spc="0" baseline="0">
              <a:ln>
                <a:noFill/>
              </a:ln>
              <a:solidFill>
                <a:prstClr val="black"/>
              </a:solidFill>
              <a:latin typeface="Figtree"/>
              <a:ea typeface="Figtree"/>
              <a:cs typeface="Figtree"/>
            </a:endParaRPr>
          </a:p>
        </p:txBody>
      </p:sp>
      <p:sp>
        <p:nvSpPr>
          <p:cNvPr id="15" name="Text 13">
            <a:extLst>
              <a:ext uri="{FF2B5EF4-FFF2-40B4-BE49-F238E27FC236}">
                <a16:creationId xmlns:a16="http://schemas.microsoft.com/office/drawing/2014/main" id="{D4152BF0-E3E6-46ED-93C4-AAF4E609B8B5}"/>
              </a:ext>
            </a:extLst>
          </p:cNvPr>
          <p:cNvSpPr>
            <a:spLocks noGrp="1"/>
          </p:cNvSpPr>
          <p:nvPr/>
        </p:nvSpPr>
        <p:spPr>
          <a:xfrm>
            <a:off x="5138928" y="4137660"/>
            <a:ext cx="2103120" cy="502920"/>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The permission is confirmed as valid an</a:t>
            </a:r>
            <a:r>
              <a:rPr lang="en-US" sz="1000" b="0" i="0" u="none" cap="none" spc="0">
                <a:ln>
                  <a:noFill/>
                </a:ln>
                <a:solidFill>
                  <a:srgbClr val="171717"/>
                </a:solidFill>
                <a:latin typeface="Figtree"/>
                <a:ea typeface="Figtree"/>
                <a:cs typeface="Figtree"/>
              </a:rPr>
              <a:t>d a new permission will be requested.</a:t>
            </a:r>
            <a:endParaRPr sz="1000" b="0" i="0" u="none" kern="1200" cap="none" spc="0" baseline="0">
              <a:ln>
                <a:noFill/>
              </a:ln>
              <a:solidFill>
                <a:prstClr val="black"/>
              </a:solidFill>
              <a:latin typeface="Figtree"/>
              <a:ea typeface="Figtree"/>
              <a:cs typeface="Figtree"/>
            </a:endParaRPr>
          </a:p>
        </p:txBody>
      </p:sp>
      <p:sp>
        <p:nvSpPr>
          <p:cNvPr id="16" name="Shape 14">
            <a:extLst>
              <a:ext uri="{FF2B5EF4-FFF2-40B4-BE49-F238E27FC236}">
                <a16:creationId xmlns:a16="http://schemas.microsoft.com/office/drawing/2014/main" id="{12ECD3F3-AB35-4612-BD4F-882598F6EC33}"/>
              </a:ext>
            </a:extLst>
          </p:cNvPr>
          <p:cNvSpPr>
            <a:spLocks noGrp="1"/>
          </p:cNvSpPr>
          <p:nvPr/>
        </p:nvSpPr>
        <p:spPr>
          <a:xfrm>
            <a:off x="7735824" y="3625596"/>
            <a:ext cx="2450592" cy="1298448"/>
          </a:xfrm>
          <a:prstGeom prst="roundRect">
            <a:avLst>
              <a:gd name="adj" fmla="val 5634"/>
            </a:avLst>
          </a:prstGeom>
          <a:solidFill>
            <a:srgbClr val="DDF6EE"/>
          </a:solidFill>
          <a:ln w="7620">
            <a:solidFill>
              <a:srgbClr val="D9DDE8"/>
            </a:solidFill>
            <a:prstDash val="solid"/>
          </a:ln>
        </p:spPr>
        <p:txBody>
          <a:bodyPr/>
          <a:lstStyle/>
          <a:p>
            <a:endParaRPr sz="2400"/>
          </a:p>
        </p:txBody>
      </p:sp>
      <p:sp>
        <p:nvSpPr>
          <p:cNvPr id="17" name="Text 15">
            <a:extLst>
              <a:ext uri="{FF2B5EF4-FFF2-40B4-BE49-F238E27FC236}">
                <a16:creationId xmlns:a16="http://schemas.microsoft.com/office/drawing/2014/main" id="{D8775150-45E8-4D7B-9D04-D5BBA0AF0CCA}"/>
              </a:ext>
            </a:extLst>
          </p:cNvPr>
          <p:cNvSpPr>
            <a:spLocks noGrp="1"/>
          </p:cNvSpPr>
          <p:nvPr/>
        </p:nvSpPr>
        <p:spPr>
          <a:xfrm>
            <a:off x="7900416" y="3808476"/>
            <a:ext cx="2103120" cy="201168"/>
          </a:xfrm>
          <a:prstGeom prst="rect">
            <a:avLst/>
          </a:prstGeom>
          <a:noFill/>
        </p:spPr>
        <p:txBody>
          <a:bodyPr wrap="square" lIns="0" tIns="0" rIns="0" bIns="0" anchor="ctr">
            <a:normAutofit/>
          </a:bodyPr>
          <a:lstStyle/>
          <a:p>
            <a:pPr marL="0" marR="0" lvl="0" indent="0" algn="l" defTabSz="914400">
              <a:lnSpc>
                <a:spcPct val="100000"/>
              </a:lnSpc>
              <a:spcBef>
                <a:spcPts val="0"/>
              </a:spcBef>
              <a:spcAft>
                <a:spcPts val="0"/>
              </a:spcAft>
              <a:buClrTx/>
              <a:buSzTx/>
              <a:buFontTx/>
              <a:buNone/>
            </a:pPr>
            <a:r>
              <a:rPr sz="1050" b="1" i="0" u="none" cap="none" spc="0">
                <a:ln>
                  <a:noFill/>
                </a:ln>
                <a:solidFill>
                  <a:srgbClr val="021E5E"/>
                </a:solidFill>
                <a:latin typeface="Figtree"/>
                <a:ea typeface="Figtree"/>
                <a:cs typeface="Figtree"/>
              </a:rPr>
              <a:t>Unable to determine</a:t>
            </a:r>
            <a:endParaRPr sz="1050" b="0" i="0" u="none" kern="1200" cap="none" spc="0" baseline="0">
              <a:ln>
                <a:noFill/>
              </a:ln>
              <a:solidFill>
                <a:prstClr val="black"/>
              </a:solidFill>
              <a:latin typeface="Figtree"/>
              <a:ea typeface="Figtree"/>
              <a:cs typeface="Figtree"/>
            </a:endParaRPr>
          </a:p>
        </p:txBody>
      </p:sp>
      <p:sp>
        <p:nvSpPr>
          <p:cNvPr id="18" name="Text 16">
            <a:extLst>
              <a:ext uri="{FF2B5EF4-FFF2-40B4-BE49-F238E27FC236}">
                <a16:creationId xmlns:a16="http://schemas.microsoft.com/office/drawing/2014/main" id="{FC084851-EDB7-4959-888A-3288A3EA44D0}"/>
              </a:ext>
            </a:extLst>
          </p:cNvPr>
          <p:cNvSpPr>
            <a:spLocks noGrp="1"/>
          </p:cNvSpPr>
          <p:nvPr/>
        </p:nvSpPr>
        <p:spPr>
          <a:xfrm>
            <a:off x="7900416" y="4137660"/>
            <a:ext cx="2103120" cy="502920"/>
          </a:xfrm>
          <a:prstGeom prst="rect">
            <a:avLst/>
          </a:prstGeom>
          <a:noFill/>
        </p:spPr>
        <p:txBody>
          <a:bodyPr wrap="square" lIns="0" tIns="0" rIns="0" bIns="0" anchor="ctr">
            <a:noAutofit/>
          </a:bodyPr>
          <a:lstStyle/>
          <a:p>
            <a:pPr marL="0" marR="0" lvl="0" indent="0" algn="l" defTabSz="914400">
              <a:lnSpc>
                <a:spcPct val="100000"/>
              </a:lnSpc>
              <a:spcBef>
                <a:spcPts val="0"/>
              </a:spcBef>
              <a:spcAft>
                <a:spcPts val="0"/>
              </a:spcAft>
              <a:buClrTx/>
              <a:buSzTx/>
              <a:buFontTx/>
              <a:buNone/>
            </a:pPr>
            <a:r>
              <a:rPr sz="1000" b="0" i="0" u="none" cap="none" spc="0">
                <a:ln>
                  <a:noFill/>
                </a:ln>
                <a:solidFill>
                  <a:srgbClr val="171717"/>
                </a:solidFill>
                <a:latin typeface="Figtree"/>
                <a:ea typeface="Figtree"/>
                <a:cs typeface="Figtree"/>
              </a:rPr>
              <a:t>The evidence is insufficient; the reason for uncertainty is recorded.</a:t>
            </a:r>
            <a:endParaRPr sz="1000" b="0" i="0" u="none" kern="1200" cap="none" spc="0" baseline="0">
              <a:ln>
                <a:noFill/>
              </a:ln>
              <a:solidFill>
                <a:prstClr val="black"/>
              </a:solidFill>
              <a:latin typeface="Figtree"/>
              <a:ea typeface="Figtree"/>
              <a:cs typeface="Figtree"/>
            </a:endParaRPr>
          </a:p>
        </p:txBody>
      </p:sp>
      <p:sp>
        <p:nvSpPr>
          <p:cNvPr id="22" name="Shape 20">
            <a:extLst>
              <a:ext uri="{FF2B5EF4-FFF2-40B4-BE49-F238E27FC236}">
                <a16:creationId xmlns:a16="http://schemas.microsoft.com/office/drawing/2014/main" id="{791B4F70-CFA4-412C-B36B-0CA2F24F12E8}"/>
              </a:ext>
            </a:extLst>
          </p:cNvPr>
          <p:cNvSpPr>
            <a:spLocks noGrp="1"/>
          </p:cNvSpPr>
          <p:nvPr/>
        </p:nvSpPr>
        <p:spPr>
          <a:xfrm>
            <a:off x="1325880" y="5504688"/>
            <a:ext cx="9555480" cy="466344"/>
          </a:xfrm>
          <a:prstGeom prst="roundRect">
            <a:avLst>
              <a:gd name="adj" fmla="val 15686"/>
            </a:avLst>
          </a:prstGeom>
          <a:solidFill>
            <a:srgbClr val="FFFFFF"/>
          </a:solidFill>
          <a:ln w="28575">
            <a:solidFill>
              <a:srgbClr val="4D38F5"/>
            </a:solidFill>
            <a:prstDash val="solid"/>
          </a:ln>
        </p:spPr>
        <p:txBody>
          <a:bodyPr/>
          <a:lstStyle/>
          <a:p>
            <a:endParaRPr/>
          </a:p>
        </p:txBody>
      </p:sp>
      <p:sp>
        <p:nvSpPr>
          <p:cNvPr id="23" name="Text 21">
            <a:extLst>
              <a:ext uri="{FF2B5EF4-FFF2-40B4-BE49-F238E27FC236}">
                <a16:creationId xmlns:a16="http://schemas.microsoft.com/office/drawing/2014/main" id="{B9D6E897-EC2C-46CE-8EB8-1AFA62F1F364}"/>
              </a:ext>
            </a:extLst>
          </p:cNvPr>
          <p:cNvSpPr>
            <a:spLocks noGrp="1"/>
          </p:cNvSpPr>
          <p:nvPr/>
        </p:nvSpPr>
        <p:spPr>
          <a:xfrm>
            <a:off x="1600200" y="5641848"/>
            <a:ext cx="9025128" cy="164592"/>
          </a:xfrm>
          <a:prstGeom prst="rect">
            <a:avLst/>
          </a:prstGeom>
          <a:noFill/>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pPr>
            <a:r>
              <a:rPr lang="en-US" sz="1050" b="1">
                <a:solidFill>
                  <a:srgbClr val="021E5E"/>
                </a:solidFill>
                <a:latin typeface="Figtree"/>
                <a:ea typeface="Figtree"/>
                <a:cs typeface="Figtree"/>
              </a:rPr>
              <a:t>Input</a:t>
            </a:r>
            <a:r>
              <a:rPr sz="1050" b="1">
                <a:solidFill>
                  <a:srgbClr val="021E5E"/>
                </a:solidFill>
                <a:latin typeface="Figtree"/>
                <a:ea typeface="Figtree"/>
                <a:cs typeface="Figtree"/>
              </a:rPr>
              <a:t> sought: confirm the outcome categories and reasons are complete and distinct.</a:t>
            </a:r>
          </a:p>
        </p:txBody>
      </p:sp>
    </p:spTree>
    <p:extLst>
      <p:ext uri="{BB962C8B-B14F-4D97-AF65-F5344CB8AC3E}">
        <p14:creationId xmlns:p14="http://schemas.microsoft.com/office/powerpoint/2010/main" val="2678433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90C2D892-3540-69C9-729F-594B21739D3C}"/>
              </a:ext>
            </a:extLst>
          </p:cNvPr>
          <p:cNvSpPr>
            <a:spLocks noGrp="1"/>
          </p:cNvSpPr>
          <p:nvPr/>
        </p:nvSpPr>
        <p:spPr>
          <a:xfrm>
            <a:off x="504508" y="384048"/>
            <a:ext cx="8229600" cy="274320"/>
          </a:xfrm>
          <a:prstGeom prst="rect">
            <a:avLst/>
          </a:prstGeom>
          <a:noFill/>
        </p:spPr>
        <p:txBody>
          <a:bodyPr wrap="square" anchor="ctr"/>
          <a:lstStyle/>
          <a:p>
            <a:pPr marL="0" indent="0">
              <a:buNone/>
            </a:pPr>
            <a:r>
              <a:rPr sz="1200" b="1" spc="400">
                <a:solidFill>
                  <a:srgbClr val="4D38F5"/>
                </a:solidFill>
                <a:latin typeface="Figtree Medium"/>
                <a:ea typeface="Figtree Medium"/>
                <a:cs typeface="Figtree Medium"/>
              </a:rPr>
              <a:t>ATP QUERY RESPONSES · 1 OF 2</a:t>
            </a:r>
            <a:endParaRPr sz="1200"/>
          </a:p>
        </p:txBody>
      </p:sp>
      <p:sp>
        <p:nvSpPr>
          <p:cNvPr id="4" name="Text 1">
            <a:extLst>
              <a:ext uri="{FF2B5EF4-FFF2-40B4-BE49-F238E27FC236}">
                <a16:creationId xmlns:a16="http://schemas.microsoft.com/office/drawing/2014/main" id="{BD455244-CD90-762A-67C7-FE498F9E8023}"/>
              </a:ext>
            </a:extLst>
          </p:cNvPr>
          <p:cNvSpPr>
            <a:spLocks noGrp="1"/>
          </p:cNvSpPr>
          <p:nvPr/>
        </p:nvSpPr>
        <p:spPr>
          <a:xfrm>
            <a:off x="504508" y="713232"/>
            <a:ext cx="11155680" cy="594360"/>
          </a:xfrm>
          <a:prstGeom prst="rect">
            <a:avLst/>
          </a:prstGeom>
          <a:noFill/>
        </p:spPr>
        <p:txBody>
          <a:bodyPr wrap="square" anchor="ctr"/>
          <a:lstStyle/>
          <a:p>
            <a:r>
              <a:rPr sz="2700" b="1">
                <a:solidFill>
                  <a:srgbClr val="201E2E"/>
                </a:solidFill>
                <a:latin typeface="Figtree SemiBold"/>
                <a:ea typeface="Figtree SemiBold"/>
                <a:cs typeface="Figtree SemiBold"/>
              </a:rPr>
              <a:t>Query upheld</a:t>
            </a:r>
          </a:p>
        </p:txBody>
      </p:sp>
      <p:sp>
        <p:nvSpPr>
          <p:cNvPr id="9" name="Shape 6">
            <a:extLst>
              <a:ext uri="{FF2B5EF4-FFF2-40B4-BE49-F238E27FC236}">
                <a16:creationId xmlns:a16="http://schemas.microsoft.com/office/drawing/2014/main" id="{1D3B9801-6B20-6A25-D9C6-9990CB658573}"/>
              </a:ext>
            </a:extLst>
          </p:cNvPr>
          <p:cNvSpPr>
            <a:spLocks noGrp="1"/>
          </p:cNvSpPr>
          <p:nvPr/>
        </p:nvSpPr>
        <p:spPr>
          <a:xfrm>
            <a:off x="550228" y="1600200"/>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0" name="Text 7">
            <a:extLst>
              <a:ext uri="{FF2B5EF4-FFF2-40B4-BE49-F238E27FC236}">
                <a16:creationId xmlns:a16="http://schemas.microsoft.com/office/drawing/2014/main" id="{315AD449-4CA4-4597-1A46-4CF05E73F474}"/>
              </a:ext>
            </a:extLst>
          </p:cNvPr>
          <p:cNvSpPr>
            <a:spLocks noGrp="1"/>
          </p:cNvSpPr>
          <p:nvPr/>
        </p:nvSpPr>
        <p:spPr>
          <a:xfrm>
            <a:off x="870268" y="1691640"/>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01</a:t>
            </a:r>
            <a:endParaRPr sz="1500"/>
          </a:p>
        </p:txBody>
      </p:sp>
      <p:sp>
        <p:nvSpPr>
          <p:cNvPr id="11" name="Text 8">
            <a:extLst>
              <a:ext uri="{FF2B5EF4-FFF2-40B4-BE49-F238E27FC236}">
                <a16:creationId xmlns:a16="http://schemas.microsoft.com/office/drawing/2014/main" id="{EFF890B8-238C-8269-5213-1B718F5C04D4}"/>
              </a:ext>
            </a:extLst>
          </p:cNvPr>
          <p:cNvSpPr>
            <a:spLocks noGrp="1"/>
          </p:cNvSpPr>
          <p:nvPr/>
        </p:nvSpPr>
        <p:spPr>
          <a:xfrm>
            <a:off x="1309180" y="1691640"/>
            <a:ext cx="4542980" cy="658368"/>
          </a:xfrm>
          <a:prstGeom prst="rect">
            <a:avLst/>
          </a:prstGeom>
          <a:noFill/>
        </p:spPr>
        <p:txBody>
          <a:bodyPr wrap="square" anchor="ctr"/>
          <a:lstStyle/>
          <a:p>
            <a:pPr marL="0" indent="0">
              <a:buNone/>
            </a:pPr>
            <a:r>
              <a:rPr lang="en-US" sz="1250">
                <a:solidFill>
                  <a:srgbClr val="5E6274"/>
                </a:solidFill>
                <a:latin typeface="Figtree"/>
                <a:ea typeface="Figtree"/>
                <a:cs typeface="Figtree"/>
              </a:rPr>
              <a:t>The query is upheld and no new permission will be obtained</a:t>
            </a:r>
            <a:endParaRPr lang="en-US" sz="1250"/>
          </a:p>
        </p:txBody>
      </p:sp>
      <p:sp>
        <p:nvSpPr>
          <p:cNvPr id="12" name="Shape 9">
            <a:extLst>
              <a:ext uri="{FF2B5EF4-FFF2-40B4-BE49-F238E27FC236}">
                <a16:creationId xmlns:a16="http://schemas.microsoft.com/office/drawing/2014/main" id="{35845E22-F42C-D1DB-267A-89E45280A38E}"/>
              </a:ext>
            </a:extLst>
          </p:cNvPr>
          <p:cNvSpPr>
            <a:spLocks noGrp="1"/>
          </p:cNvSpPr>
          <p:nvPr/>
        </p:nvSpPr>
        <p:spPr>
          <a:xfrm>
            <a:off x="6211826" y="1600200"/>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3" name="Text 10">
            <a:extLst>
              <a:ext uri="{FF2B5EF4-FFF2-40B4-BE49-F238E27FC236}">
                <a16:creationId xmlns:a16="http://schemas.microsoft.com/office/drawing/2014/main" id="{3D304626-8398-03DD-4318-DE2A3B76D640}"/>
              </a:ext>
            </a:extLst>
          </p:cNvPr>
          <p:cNvSpPr>
            <a:spLocks noGrp="1"/>
          </p:cNvSpPr>
          <p:nvPr/>
        </p:nvSpPr>
        <p:spPr>
          <a:xfrm>
            <a:off x="6531866" y="1691640"/>
            <a:ext cx="2514600" cy="658368"/>
          </a:xfrm>
          <a:prstGeom prst="rect">
            <a:avLst/>
          </a:prstGeom>
          <a:noFill/>
        </p:spPr>
        <p:txBody>
          <a:bodyPr wrap="square" anchor="ctr"/>
          <a:lstStyle/>
          <a:p>
            <a:pPr marL="0" indent="0">
              <a:buNone/>
            </a:pPr>
            <a:r>
              <a:rPr lang="en-GB" sz="1500" b="1">
                <a:solidFill>
                  <a:srgbClr val="201E2E"/>
                </a:solidFill>
                <a:latin typeface="Figtree SemiBold"/>
                <a:ea typeface="Figtree SemiBold"/>
                <a:cs typeface="Figtree SemiBold"/>
              </a:rPr>
              <a:t>03</a:t>
            </a:r>
            <a:endParaRPr sz="1500"/>
          </a:p>
        </p:txBody>
      </p:sp>
      <p:sp>
        <p:nvSpPr>
          <p:cNvPr id="14" name="Text 11">
            <a:extLst>
              <a:ext uri="{FF2B5EF4-FFF2-40B4-BE49-F238E27FC236}">
                <a16:creationId xmlns:a16="http://schemas.microsoft.com/office/drawing/2014/main" id="{60F216C0-C795-5F82-5619-A3F62C58D062}"/>
              </a:ext>
            </a:extLst>
          </p:cNvPr>
          <p:cNvSpPr>
            <a:spLocks noGrp="1"/>
          </p:cNvSpPr>
          <p:nvPr/>
        </p:nvSpPr>
        <p:spPr>
          <a:xfrm>
            <a:off x="6970778" y="1691640"/>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Permission was granted by a former occupant and should no longer be active</a:t>
            </a:r>
            <a:endParaRPr sz="1250"/>
          </a:p>
        </p:txBody>
      </p:sp>
      <p:sp>
        <p:nvSpPr>
          <p:cNvPr id="15" name="Shape 12">
            <a:extLst>
              <a:ext uri="{FF2B5EF4-FFF2-40B4-BE49-F238E27FC236}">
                <a16:creationId xmlns:a16="http://schemas.microsoft.com/office/drawing/2014/main" id="{88604EB7-CED0-3D64-70C8-3CF94CF7B09C}"/>
              </a:ext>
            </a:extLst>
          </p:cNvPr>
          <p:cNvSpPr>
            <a:spLocks noGrp="1"/>
          </p:cNvSpPr>
          <p:nvPr/>
        </p:nvSpPr>
        <p:spPr>
          <a:xfrm>
            <a:off x="550228" y="2587752"/>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16" name="Text 13">
            <a:extLst>
              <a:ext uri="{FF2B5EF4-FFF2-40B4-BE49-F238E27FC236}">
                <a16:creationId xmlns:a16="http://schemas.microsoft.com/office/drawing/2014/main" id="{685C110A-8C47-685E-B029-86D5F87C153D}"/>
              </a:ext>
            </a:extLst>
          </p:cNvPr>
          <p:cNvSpPr>
            <a:spLocks noGrp="1"/>
          </p:cNvSpPr>
          <p:nvPr/>
        </p:nvSpPr>
        <p:spPr>
          <a:xfrm>
            <a:off x="870268" y="2679192"/>
            <a:ext cx="2514600" cy="658368"/>
          </a:xfrm>
          <a:prstGeom prst="rect">
            <a:avLst/>
          </a:prstGeom>
          <a:noFill/>
        </p:spPr>
        <p:txBody>
          <a:bodyPr wrap="square" anchor="ctr"/>
          <a:lstStyle/>
          <a:p>
            <a:pPr marL="0" indent="0">
              <a:buNone/>
            </a:pPr>
            <a:r>
              <a:rPr lang="en-GB" sz="1500" b="1">
                <a:solidFill>
                  <a:srgbClr val="201E2E"/>
                </a:solidFill>
                <a:latin typeface="Figtree SemiBold"/>
                <a:ea typeface="Figtree SemiBold"/>
                <a:cs typeface="Figtree SemiBold"/>
              </a:rPr>
              <a:t>02</a:t>
            </a:r>
            <a:endParaRPr sz="1500"/>
          </a:p>
        </p:txBody>
      </p:sp>
      <p:sp>
        <p:nvSpPr>
          <p:cNvPr id="17" name="Text 14">
            <a:extLst>
              <a:ext uri="{FF2B5EF4-FFF2-40B4-BE49-F238E27FC236}">
                <a16:creationId xmlns:a16="http://schemas.microsoft.com/office/drawing/2014/main" id="{4494D392-60EA-D86E-2E59-5563CEFC7DAD}"/>
              </a:ext>
            </a:extLst>
          </p:cNvPr>
          <p:cNvSpPr>
            <a:spLocks noGrp="1"/>
          </p:cNvSpPr>
          <p:nvPr/>
        </p:nvSpPr>
        <p:spPr>
          <a:xfrm>
            <a:off x="1309180" y="2679192"/>
            <a:ext cx="4542980" cy="658368"/>
          </a:xfrm>
          <a:prstGeom prst="rect">
            <a:avLst/>
          </a:prstGeom>
          <a:noFill/>
        </p:spPr>
        <p:txBody>
          <a:bodyPr wrap="square" anchor="ctr"/>
          <a:lstStyle/>
          <a:p>
            <a:r>
              <a:rPr sz="1250">
                <a:solidFill>
                  <a:srgbClr val="5E6274"/>
                </a:solidFill>
                <a:latin typeface="Figtree"/>
              </a:rPr>
              <a:t>Permission was incorrectly associated with the property</a:t>
            </a:r>
          </a:p>
        </p:txBody>
      </p:sp>
      <p:sp>
        <p:nvSpPr>
          <p:cNvPr id="57" name="Shape 4">
            <a:extLst>
              <a:ext uri="{FF2B5EF4-FFF2-40B4-BE49-F238E27FC236}">
                <a16:creationId xmlns:a16="http://schemas.microsoft.com/office/drawing/2014/main" id="{57DBF19B-C8FF-AFE9-C7C3-48B5D240D237}"/>
              </a:ext>
            </a:extLst>
          </p:cNvPr>
          <p:cNvSpPr>
            <a:spLocks noGrp="1"/>
          </p:cNvSpPr>
          <p:nvPr/>
        </p:nvSpPr>
        <p:spPr>
          <a:xfrm>
            <a:off x="9950132" y="365760"/>
            <a:ext cx="1691640" cy="292608"/>
          </a:xfrm>
          <a:prstGeom prst="roundRect">
            <a:avLst>
              <a:gd name="adj" fmla="val 50000"/>
            </a:avLst>
          </a:prstGeom>
          <a:solidFill>
            <a:srgbClr val="4D38F5"/>
          </a:solidFill>
          <a:ln w="12700">
            <a:solidFill>
              <a:srgbClr val="4D38F5"/>
            </a:solidFill>
            <a:prstDash val="solid"/>
          </a:ln>
        </p:spPr>
        <p:txBody>
          <a:bodyPr/>
          <a:lstStyle/>
          <a:p>
            <a:endParaRPr sz="1800"/>
          </a:p>
        </p:txBody>
      </p:sp>
      <p:sp>
        <p:nvSpPr>
          <p:cNvPr id="59" name="Text 5">
            <a:extLst>
              <a:ext uri="{FF2B5EF4-FFF2-40B4-BE49-F238E27FC236}">
                <a16:creationId xmlns:a16="http://schemas.microsoft.com/office/drawing/2014/main" id="{93A5B632-4B99-57B9-8595-36B5DCA30E22}"/>
              </a:ext>
            </a:extLst>
          </p:cNvPr>
          <p:cNvSpPr>
            <a:spLocks noGrp="1"/>
          </p:cNvSpPr>
          <p:nvPr/>
        </p:nvSpPr>
        <p:spPr>
          <a:xfrm>
            <a:off x="9950132" y="356616"/>
            <a:ext cx="1691640" cy="292608"/>
          </a:xfrm>
          <a:prstGeom prst="rect">
            <a:avLst/>
          </a:prstGeom>
          <a:noFill/>
        </p:spPr>
        <p:txBody>
          <a:bodyPr wrap="square" anchor="ctr"/>
          <a:lstStyle/>
          <a:p>
            <a:pPr marL="0" indent="0" algn="ctr">
              <a:buNone/>
            </a:pPr>
            <a:r>
              <a:rPr sz="950" b="1" spc="200">
                <a:solidFill>
                  <a:srgbClr val="FFFFFF"/>
                </a:solidFill>
                <a:latin typeface="Figtree Medium"/>
                <a:ea typeface="Figtree Medium"/>
                <a:cs typeface="Figtree Medium"/>
              </a:rPr>
              <a:t>FOR DISCUSSION</a:t>
            </a:r>
            <a:endParaRPr sz="950"/>
          </a:p>
        </p:txBody>
      </p:sp>
      <p:sp>
        <p:nvSpPr>
          <p:cNvPr id="6" name="Shape 12">
            <a:extLst>
              <a:ext uri="{FF2B5EF4-FFF2-40B4-BE49-F238E27FC236}">
                <a16:creationId xmlns:a16="http://schemas.microsoft.com/office/drawing/2014/main" id="{3FC8A250-951B-5029-43CB-6D6649F900D1}"/>
              </a:ext>
            </a:extLst>
          </p:cNvPr>
          <p:cNvSpPr>
            <a:spLocks noGrp="1"/>
          </p:cNvSpPr>
          <p:nvPr/>
        </p:nvSpPr>
        <p:spPr>
          <a:xfrm>
            <a:off x="6211824" y="2587752"/>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21" name="Text 13">
            <a:extLst>
              <a:ext uri="{FF2B5EF4-FFF2-40B4-BE49-F238E27FC236}">
                <a16:creationId xmlns:a16="http://schemas.microsoft.com/office/drawing/2014/main" id="{5616325E-12C4-96F9-17DA-1104415915E3}"/>
              </a:ext>
            </a:extLst>
          </p:cNvPr>
          <p:cNvSpPr>
            <a:spLocks noGrp="1"/>
          </p:cNvSpPr>
          <p:nvPr/>
        </p:nvSpPr>
        <p:spPr>
          <a:xfrm>
            <a:off x="6531864" y="2679192"/>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04</a:t>
            </a:r>
            <a:endParaRPr sz="1500"/>
          </a:p>
        </p:txBody>
      </p:sp>
      <p:sp>
        <p:nvSpPr>
          <p:cNvPr id="26" name="Text 14">
            <a:extLst>
              <a:ext uri="{FF2B5EF4-FFF2-40B4-BE49-F238E27FC236}">
                <a16:creationId xmlns:a16="http://schemas.microsoft.com/office/drawing/2014/main" id="{A84DD802-86C5-E2B9-448C-1C1E4D0D9E58}"/>
              </a:ext>
            </a:extLst>
          </p:cNvPr>
          <p:cNvSpPr>
            <a:spLocks noGrp="1"/>
          </p:cNvSpPr>
          <p:nvPr/>
        </p:nvSpPr>
        <p:spPr>
          <a:xfrm>
            <a:off x="6970776" y="2679192"/>
            <a:ext cx="4542980" cy="658368"/>
          </a:xfrm>
          <a:prstGeom prst="rect">
            <a:avLst/>
          </a:prstGeom>
          <a:noFill/>
        </p:spPr>
        <p:txBody>
          <a:bodyPr wrap="square" anchor="ctr"/>
          <a:lstStyle/>
          <a:p>
            <a:r>
              <a:rPr sz="1250">
                <a:solidFill>
                  <a:srgbClr val="5E6274"/>
                </a:solidFill>
                <a:latin typeface="Figtree"/>
              </a:rPr>
              <a:t>Permission should no longer be active for another confirmed reason</a:t>
            </a:r>
          </a:p>
        </p:txBody>
      </p:sp>
    </p:spTree>
    <p:extLst>
      <p:ext uri="{BB962C8B-B14F-4D97-AF65-F5344CB8AC3E}">
        <p14:creationId xmlns:p14="http://schemas.microsoft.com/office/powerpoint/2010/main" val="3078842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25984-5B28-A82C-D09C-E9AC5BBF344E}"/>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74CDB3AA-1E09-9C7C-6459-033405128C2F}"/>
              </a:ext>
            </a:extLst>
          </p:cNvPr>
          <p:cNvSpPr>
            <a:spLocks noGrp="1"/>
          </p:cNvSpPr>
          <p:nvPr/>
        </p:nvSpPr>
        <p:spPr>
          <a:xfrm>
            <a:off x="504508" y="384048"/>
            <a:ext cx="8229600" cy="274320"/>
          </a:xfrm>
          <a:prstGeom prst="rect">
            <a:avLst/>
          </a:prstGeom>
          <a:noFill/>
        </p:spPr>
        <p:txBody>
          <a:bodyPr wrap="square" anchor="ctr"/>
          <a:lstStyle/>
          <a:p>
            <a:pPr marL="0" indent="0">
              <a:buNone/>
            </a:pPr>
            <a:r>
              <a:rPr lang="en-GB" sz="1200" b="1" spc="400" noProof="0">
                <a:solidFill>
                  <a:srgbClr val="4D38F5"/>
                </a:solidFill>
                <a:latin typeface="Figtree Medium"/>
                <a:ea typeface="Figtree Medium"/>
                <a:cs typeface="Figtree Medium"/>
              </a:rPr>
              <a:t>ATP QUERY RESPONSES · 2 OF 2</a:t>
            </a:r>
            <a:endParaRPr lang="en-GB" sz="1200" noProof="0"/>
          </a:p>
        </p:txBody>
      </p:sp>
      <p:sp>
        <p:nvSpPr>
          <p:cNvPr id="4" name="Text 1">
            <a:extLst>
              <a:ext uri="{FF2B5EF4-FFF2-40B4-BE49-F238E27FC236}">
                <a16:creationId xmlns:a16="http://schemas.microsoft.com/office/drawing/2014/main" id="{A76CF67B-693E-4C04-8D72-1F2265D4C762}"/>
              </a:ext>
            </a:extLst>
          </p:cNvPr>
          <p:cNvSpPr>
            <a:spLocks noGrp="1"/>
          </p:cNvSpPr>
          <p:nvPr/>
        </p:nvSpPr>
        <p:spPr>
          <a:xfrm>
            <a:off x="504508" y="873252"/>
            <a:ext cx="11155680" cy="594360"/>
          </a:xfrm>
          <a:prstGeom prst="rect">
            <a:avLst/>
          </a:prstGeom>
          <a:noFill/>
        </p:spPr>
        <p:txBody>
          <a:bodyPr wrap="square" anchor="ctr"/>
          <a:lstStyle/>
          <a:p>
            <a:pPr marL="0" indent="0">
              <a:buNone/>
            </a:pPr>
            <a:r>
              <a:rPr lang="en-GB" sz="2700" b="1" noProof="0">
                <a:solidFill>
                  <a:srgbClr val="201E2E"/>
                </a:solidFill>
                <a:latin typeface="Figtree SemiBold"/>
                <a:ea typeface="Figtree SemiBold"/>
                <a:cs typeface="Figtree SemiBold"/>
              </a:rPr>
              <a:t>Query </a:t>
            </a:r>
            <a:r>
              <a:rPr lang="en-GB" sz="2700" b="1">
                <a:solidFill>
                  <a:srgbClr val="201E2E"/>
                </a:solidFill>
                <a:latin typeface="Figtree SemiBold"/>
                <a:ea typeface="Figtree SemiBold"/>
                <a:cs typeface="Figtree SemiBold"/>
              </a:rPr>
              <a:t>not upheld</a:t>
            </a:r>
            <a:endParaRPr lang="en-GB" sz="2700" noProof="0"/>
          </a:p>
        </p:txBody>
      </p:sp>
      <p:sp>
        <p:nvSpPr>
          <p:cNvPr id="14" name="Text 11">
            <a:extLst>
              <a:ext uri="{FF2B5EF4-FFF2-40B4-BE49-F238E27FC236}">
                <a16:creationId xmlns:a16="http://schemas.microsoft.com/office/drawing/2014/main" id="{D4A768B0-96D7-C372-294B-EA943405ECCE}"/>
              </a:ext>
            </a:extLst>
          </p:cNvPr>
          <p:cNvSpPr>
            <a:spLocks noGrp="1"/>
          </p:cNvSpPr>
          <p:nvPr/>
        </p:nvSpPr>
        <p:spPr>
          <a:xfrm>
            <a:off x="1427988" y="4219703"/>
            <a:ext cx="7863840" cy="658368"/>
          </a:xfrm>
          <a:prstGeom prst="rect">
            <a:avLst/>
          </a:prstGeom>
          <a:noFill/>
        </p:spPr>
        <p:txBody>
          <a:bodyPr wrap="square" anchor="ctr"/>
          <a:lstStyle/>
          <a:p>
            <a:pPr marL="0" indent="0">
              <a:buNone/>
            </a:pPr>
            <a:endParaRPr lang="en-GB" sz="1250" noProof="0"/>
          </a:p>
        </p:txBody>
      </p:sp>
      <p:sp>
        <p:nvSpPr>
          <p:cNvPr id="5" name="Text 1">
            <a:extLst>
              <a:ext uri="{FF2B5EF4-FFF2-40B4-BE49-F238E27FC236}">
                <a16:creationId xmlns:a16="http://schemas.microsoft.com/office/drawing/2014/main" id="{BCC1ADD6-FDA4-F9A8-60BB-02A96162A421}"/>
              </a:ext>
            </a:extLst>
          </p:cNvPr>
          <p:cNvSpPr>
            <a:spLocks noGrp="1"/>
          </p:cNvSpPr>
          <p:nvPr/>
        </p:nvSpPr>
        <p:spPr>
          <a:xfrm>
            <a:off x="504508" y="3245866"/>
            <a:ext cx="11155680" cy="594360"/>
          </a:xfrm>
          <a:prstGeom prst="rect">
            <a:avLst/>
          </a:prstGeom>
          <a:noFill/>
        </p:spPr>
        <p:txBody>
          <a:bodyPr wrap="square" anchor="ctr"/>
          <a:lstStyle/>
          <a:p>
            <a:pPr marL="0" indent="0">
              <a:buNone/>
            </a:pPr>
            <a:r>
              <a:rPr lang="en-GB" sz="2700" b="1" noProof="0">
                <a:solidFill>
                  <a:srgbClr val="201E2E"/>
                </a:solidFill>
                <a:latin typeface="Figtree SemiBold"/>
                <a:ea typeface="Figtree SemiBold"/>
                <a:cs typeface="Figtree SemiBold"/>
              </a:rPr>
              <a:t>Unable to determine</a:t>
            </a:r>
            <a:endParaRPr lang="en-GB" sz="2700" noProof="0"/>
          </a:p>
        </p:txBody>
      </p:sp>
      <p:sp>
        <p:nvSpPr>
          <p:cNvPr id="18" name="Shape 4">
            <a:extLst>
              <a:ext uri="{FF2B5EF4-FFF2-40B4-BE49-F238E27FC236}">
                <a16:creationId xmlns:a16="http://schemas.microsoft.com/office/drawing/2014/main" id="{220A0956-AE0E-E5AA-2FBD-DF83C5116513}"/>
              </a:ext>
            </a:extLst>
          </p:cNvPr>
          <p:cNvSpPr>
            <a:spLocks noGrp="1"/>
          </p:cNvSpPr>
          <p:nvPr/>
        </p:nvSpPr>
        <p:spPr>
          <a:xfrm>
            <a:off x="9950196" y="310896"/>
            <a:ext cx="1691640" cy="292608"/>
          </a:xfrm>
          <a:prstGeom prst="roundRect">
            <a:avLst>
              <a:gd name="adj" fmla="val 50000"/>
            </a:avLst>
          </a:prstGeom>
          <a:solidFill>
            <a:srgbClr val="4D38F5"/>
          </a:solidFill>
          <a:ln w="12700">
            <a:solidFill>
              <a:srgbClr val="4D38F5"/>
            </a:solidFill>
            <a:prstDash val="solid"/>
          </a:ln>
        </p:spPr>
        <p:txBody>
          <a:bodyPr/>
          <a:lstStyle/>
          <a:p>
            <a:endParaRPr lang="en-GB" sz="1800" noProof="0"/>
          </a:p>
        </p:txBody>
      </p:sp>
      <p:sp>
        <p:nvSpPr>
          <p:cNvPr id="21" name="Text 5">
            <a:extLst>
              <a:ext uri="{FF2B5EF4-FFF2-40B4-BE49-F238E27FC236}">
                <a16:creationId xmlns:a16="http://schemas.microsoft.com/office/drawing/2014/main" id="{A24863FD-8B2D-0996-204C-71BCB9BEEC7F}"/>
              </a:ext>
            </a:extLst>
          </p:cNvPr>
          <p:cNvSpPr>
            <a:spLocks noGrp="1"/>
          </p:cNvSpPr>
          <p:nvPr/>
        </p:nvSpPr>
        <p:spPr>
          <a:xfrm>
            <a:off x="9950196" y="301752"/>
            <a:ext cx="1691640" cy="292608"/>
          </a:xfrm>
          <a:prstGeom prst="rect">
            <a:avLst/>
          </a:prstGeom>
          <a:noFill/>
        </p:spPr>
        <p:txBody>
          <a:bodyPr wrap="square" anchor="ctr"/>
          <a:lstStyle/>
          <a:p>
            <a:pPr marL="0" indent="0" algn="ctr">
              <a:buNone/>
            </a:pPr>
            <a:r>
              <a:rPr lang="en-GB" sz="950" b="1" spc="200" noProof="0">
                <a:solidFill>
                  <a:srgbClr val="FFFFFF"/>
                </a:solidFill>
                <a:latin typeface="Figtree Medium"/>
                <a:ea typeface="Figtree Medium"/>
                <a:cs typeface="Figtree Medium"/>
              </a:rPr>
              <a:t>FOR DISCUSSION</a:t>
            </a:r>
            <a:endParaRPr lang="en-GB" sz="950" noProof="0"/>
          </a:p>
        </p:txBody>
      </p:sp>
      <p:sp>
        <p:nvSpPr>
          <p:cNvPr id="6" name="Shape 6">
            <a:extLst>
              <a:ext uri="{FF2B5EF4-FFF2-40B4-BE49-F238E27FC236}">
                <a16:creationId xmlns:a16="http://schemas.microsoft.com/office/drawing/2014/main" id="{3116B419-C53E-1FDB-D427-D37A162E16A0}"/>
              </a:ext>
            </a:extLst>
          </p:cNvPr>
          <p:cNvSpPr>
            <a:spLocks noGrp="1"/>
          </p:cNvSpPr>
          <p:nvPr/>
        </p:nvSpPr>
        <p:spPr>
          <a:xfrm>
            <a:off x="550228" y="1898650"/>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8" name="Text 7">
            <a:extLst>
              <a:ext uri="{FF2B5EF4-FFF2-40B4-BE49-F238E27FC236}">
                <a16:creationId xmlns:a16="http://schemas.microsoft.com/office/drawing/2014/main" id="{CB87CEB5-5999-976D-BF18-D011F5AED7A2}"/>
              </a:ext>
            </a:extLst>
          </p:cNvPr>
          <p:cNvSpPr>
            <a:spLocks noGrp="1"/>
          </p:cNvSpPr>
          <p:nvPr/>
        </p:nvSpPr>
        <p:spPr>
          <a:xfrm>
            <a:off x="870268" y="1990090"/>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01</a:t>
            </a:r>
            <a:endParaRPr sz="1500"/>
          </a:p>
        </p:txBody>
      </p:sp>
      <p:sp>
        <p:nvSpPr>
          <p:cNvPr id="16" name="Text 8">
            <a:extLst>
              <a:ext uri="{FF2B5EF4-FFF2-40B4-BE49-F238E27FC236}">
                <a16:creationId xmlns:a16="http://schemas.microsoft.com/office/drawing/2014/main" id="{79887BCE-B0D8-864B-1399-A8BEE0084814}"/>
              </a:ext>
            </a:extLst>
          </p:cNvPr>
          <p:cNvSpPr>
            <a:spLocks noGrp="1"/>
          </p:cNvSpPr>
          <p:nvPr/>
        </p:nvSpPr>
        <p:spPr>
          <a:xfrm>
            <a:off x="1309180" y="1990090"/>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Valid for a current occupant and correctly linked to the property</a:t>
            </a:r>
            <a:endParaRPr sz="1250"/>
          </a:p>
        </p:txBody>
      </p:sp>
      <p:sp>
        <p:nvSpPr>
          <p:cNvPr id="19" name="Shape 9">
            <a:extLst>
              <a:ext uri="{FF2B5EF4-FFF2-40B4-BE49-F238E27FC236}">
                <a16:creationId xmlns:a16="http://schemas.microsoft.com/office/drawing/2014/main" id="{B82D6D81-79BC-4DA7-71CC-A8657B2BE340}"/>
              </a:ext>
            </a:extLst>
          </p:cNvPr>
          <p:cNvSpPr>
            <a:spLocks noGrp="1"/>
          </p:cNvSpPr>
          <p:nvPr/>
        </p:nvSpPr>
        <p:spPr>
          <a:xfrm>
            <a:off x="6211826" y="1898650"/>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23" name="Text 10">
            <a:extLst>
              <a:ext uri="{FF2B5EF4-FFF2-40B4-BE49-F238E27FC236}">
                <a16:creationId xmlns:a16="http://schemas.microsoft.com/office/drawing/2014/main" id="{3EC6157D-887F-1D13-ABBC-A5880EA433F2}"/>
              </a:ext>
            </a:extLst>
          </p:cNvPr>
          <p:cNvSpPr>
            <a:spLocks noGrp="1"/>
          </p:cNvSpPr>
          <p:nvPr/>
        </p:nvSpPr>
        <p:spPr>
          <a:xfrm>
            <a:off x="6531866" y="1990090"/>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02</a:t>
            </a:r>
            <a:endParaRPr sz="1500"/>
          </a:p>
        </p:txBody>
      </p:sp>
      <p:sp>
        <p:nvSpPr>
          <p:cNvPr id="25" name="Text 11">
            <a:extLst>
              <a:ext uri="{FF2B5EF4-FFF2-40B4-BE49-F238E27FC236}">
                <a16:creationId xmlns:a16="http://schemas.microsoft.com/office/drawing/2014/main" id="{970E6155-8E77-2AB4-A47C-629483B9C99D}"/>
              </a:ext>
            </a:extLst>
          </p:cNvPr>
          <p:cNvSpPr>
            <a:spLocks noGrp="1"/>
          </p:cNvSpPr>
          <p:nvPr/>
        </p:nvSpPr>
        <p:spPr>
          <a:xfrm>
            <a:off x="6970778" y="1990090"/>
            <a:ext cx="4542980" cy="658368"/>
          </a:xfrm>
          <a:prstGeom prst="rect">
            <a:avLst/>
          </a:prstGeom>
          <a:noFill/>
        </p:spPr>
        <p:txBody>
          <a:bodyPr wrap="square" anchor="ctr"/>
          <a:lstStyle/>
          <a:p>
            <a:pPr marL="0" indent="0">
              <a:buNone/>
            </a:pPr>
            <a:r>
              <a:rPr sz="1250">
                <a:solidFill>
                  <a:srgbClr val="5E6274"/>
                </a:solidFill>
                <a:latin typeface="Figtree"/>
                <a:ea typeface="Figtree"/>
                <a:cs typeface="Figtree"/>
              </a:rPr>
              <a:t>No evidence that permission should be stopped or corrected</a:t>
            </a:r>
            <a:endParaRPr sz="1250"/>
          </a:p>
        </p:txBody>
      </p:sp>
      <p:sp>
        <p:nvSpPr>
          <p:cNvPr id="27" name="Shape 12">
            <a:extLst>
              <a:ext uri="{FF2B5EF4-FFF2-40B4-BE49-F238E27FC236}">
                <a16:creationId xmlns:a16="http://schemas.microsoft.com/office/drawing/2014/main" id="{2C7B6D3E-15E2-4622-7443-72A5D83B327A}"/>
              </a:ext>
            </a:extLst>
          </p:cNvPr>
          <p:cNvSpPr>
            <a:spLocks noGrp="1"/>
          </p:cNvSpPr>
          <p:nvPr/>
        </p:nvSpPr>
        <p:spPr>
          <a:xfrm>
            <a:off x="568644" y="4036823"/>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29" name="Text 13">
            <a:extLst>
              <a:ext uri="{FF2B5EF4-FFF2-40B4-BE49-F238E27FC236}">
                <a16:creationId xmlns:a16="http://schemas.microsoft.com/office/drawing/2014/main" id="{1CF0975C-56D3-5147-982A-3D783A379983}"/>
              </a:ext>
            </a:extLst>
          </p:cNvPr>
          <p:cNvSpPr>
            <a:spLocks noGrp="1"/>
          </p:cNvSpPr>
          <p:nvPr/>
        </p:nvSpPr>
        <p:spPr>
          <a:xfrm>
            <a:off x="888684" y="4128263"/>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a:t>
            </a:r>
            <a:r>
              <a:rPr lang="en-US" sz="1500" b="1">
                <a:solidFill>
                  <a:srgbClr val="201E2E"/>
                </a:solidFill>
                <a:latin typeface="Figtree SemiBold"/>
                <a:ea typeface="Figtree SemiBold"/>
                <a:cs typeface="Figtree SemiBold"/>
              </a:rPr>
              <a:t>1</a:t>
            </a:r>
            <a:endParaRPr sz="1500"/>
          </a:p>
        </p:txBody>
      </p:sp>
      <p:sp>
        <p:nvSpPr>
          <p:cNvPr id="31" name="Text 14">
            <a:extLst>
              <a:ext uri="{FF2B5EF4-FFF2-40B4-BE49-F238E27FC236}">
                <a16:creationId xmlns:a16="http://schemas.microsoft.com/office/drawing/2014/main" id="{A77CF439-B8E4-6CCB-7338-31D950806EC6}"/>
              </a:ext>
            </a:extLst>
          </p:cNvPr>
          <p:cNvSpPr>
            <a:spLocks noGrp="1"/>
          </p:cNvSpPr>
          <p:nvPr/>
        </p:nvSpPr>
        <p:spPr>
          <a:xfrm>
            <a:off x="1327596" y="4128263"/>
            <a:ext cx="4542980" cy="658368"/>
          </a:xfrm>
          <a:prstGeom prst="rect">
            <a:avLst/>
          </a:prstGeom>
          <a:noFill/>
        </p:spPr>
        <p:txBody>
          <a:bodyPr wrap="square" anchor="ctr"/>
          <a:lstStyle/>
          <a:p>
            <a:r>
              <a:rPr sz="1250">
                <a:solidFill>
                  <a:srgbClr val="5E6274"/>
                </a:solidFill>
                <a:latin typeface="Figtree"/>
              </a:rPr>
              <a:t>The granting consumer could not be contacted</a:t>
            </a:r>
          </a:p>
        </p:txBody>
      </p:sp>
      <p:sp>
        <p:nvSpPr>
          <p:cNvPr id="33" name="Shape 12">
            <a:extLst>
              <a:ext uri="{FF2B5EF4-FFF2-40B4-BE49-F238E27FC236}">
                <a16:creationId xmlns:a16="http://schemas.microsoft.com/office/drawing/2014/main" id="{98E9C809-68D5-37D1-CE5F-02BDB2ABB350}"/>
              </a:ext>
            </a:extLst>
          </p:cNvPr>
          <p:cNvSpPr>
            <a:spLocks noGrp="1"/>
          </p:cNvSpPr>
          <p:nvPr/>
        </p:nvSpPr>
        <p:spPr>
          <a:xfrm>
            <a:off x="6230240" y="4036823"/>
            <a:ext cx="5429948" cy="841248"/>
          </a:xfrm>
          <a:prstGeom prst="roundRect">
            <a:avLst>
              <a:gd name="adj" fmla="val 9783"/>
            </a:avLst>
          </a:prstGeom>
          <a:solidFill>
            <a:srgbClr val="FFFFFF"/>
          </a:solidFill>
          <a:ln w="12700">
            <a:solidFill>
              <a:srgbClr val="E2E3EC"/>
            </a:solidFill>
            <a:prstDash val="solid"/>
          </a:ln>
        </p:spPr>
        <p:txBody>
          <a:bodyPr/>
          <a:lstStyle/>
          <a:p>
            <a:endParaRPr sz="1800"/>
          </a:p>
        </p:txBody>
      </p:sp>
      <p:sp>
        <p:nvSpPr>
          <p:cNvPr id="35" name="Text 13">
            <a:extLst>
              <a:ext uri="{FF2B5EF4-FFF2-40B4-BE49-F238E27FC236}">
                <a16:creationId xmlns:a16="http://schemas.microsoft.com/office/drawing/2014/main" id="{7D10D327-7AEC-1244-CF18-A7398E71F904}"/>
              </a:ext>
            </a:extLst>
          </p:cNvPr>
          <p:cNvSpPr>
            <a:spLocks noGrp="1"/>
          </p:cNvSpPr>
          <p:nvPr/>
        </p:nvSpPr>
        <p:spPr>
          <a:xfrm>
            <a:off x="6550280" y="4128263"/>
            <a:ext cx="2514600" cy="658368"/>
          </a:xfrm>
          <a:prstGeom prst="rect">
            <a:avLst/>
          </a:prstGeom>
          <a:noFill/>
        </p:spPr>
        <p:txBody>
          <a:bodyPr wrap="square" anchor="ctr"/>
          <a:lstStyle/>
          <a:p>
            <a:pPr marL="0" indent="0">
              <a:buNone/>
            </a:pPr>
            <a:r>
              <a:rPr sz="1500" b="1">
                <a:solidFill>
                  <a:srgbClr val="201E2E"/>
                </a:solidFill>
                <a:latin typeface="Figtree SemiBold"/>
                <a:ea typeface="Figtree SemiBold"/>
                <a:cs typeface="Figtree SemiBold"/>
              </a:rPr>
              <a:t>0</a:t>
            </a:r>
            <a:r>
              <a:rPr lang="en-US" sz="1500" b="1">
                <a:solidFill>
                  <a:srgbClr val="201E2E"/>
                </a:solidFill>
                <a:latin typeface="Figtree SemiBold"/>
                <a:ea typeface="Figtree SemiBold"/>
                <a:cs typeface="Figtree SemiBold"/>
              </a:rPr>
              <a:t>2</a:t>
            </a:r>
            <a:endParaRPr sz="1500"/>
          </a:p>
        </p:txBody>
      </p:sp>
      <p:sp>
        <p:nvSpPr>
          <p:cNvPr id="37" name="Text 14">
            <a:extLst>
              <a:ext uri="{FF2B5EF4-FFF2-40B4-BE49-F238E27FC236}">
                <a16:creationId xmlns:a16="http://schemas.microsoft.com/office/drawing/2014/main" id="{4EF0CC7B-F5DA-8684-9AA9-7230C0C23A0E}"/>
              </a:ext>
            </a:extLst>
          </p:cNvPr>
          <p:cNvSpPr>
            <a:spLocks noGrp="1"/>
          </p:cNvSpPr>
          <p:nvPr/>
        </p:nvSpPr>
        <p:spPr>
          <a:xfrm>
            <a:off x="6989192" y="4128263"/>
            <a:ext cx="4542980" cy="658368"/>
          </a:xfrm>
          <a:prstGeom prst="rect">
            <a:avLst/>
          </a:prstGeom>
          <a:noFill/>
        </p:spPr>
        <p:txBody>
          <a:bodyPr wrap="square" anchor="ctr"/>
          <a:lstStyle/>
          <a:p>
            <a:r>
              <a:rPr sz="1250">
                <a:solidFill>
                  <a:srgbClr val="5E6274"/>
                </a:solidFill>
                <a:latin typeface="Figtree"/>
              </a:rPr>
              <a:t>Evidence was insufficient or conflicting on occupancy or property association</a:t>
            </a:r>
          </a:p>
        </p:txBody>
      </p:sp>
      <p:sp>
        <p:nvSpPr>
          <p:cNvPr id="39" name="Text 4">
            <a:extLst>
              <a:ext uri="{FF2B5EF4-FFF2-40B4-BE49-F238E27FC236}">
                <a16:creationId xmlns:a16="http://schemas.microsoft.com/office/drawing/2014/main" id="{C1254951-B400-655E-4838-B48E31534A99}"/>
              </a:ext>
            </a:extLst>
          </p:cNvPr>
          <p:cNvSpPr>
            <a:spLocks noGrp="1"/>
          </p:cNvSpPr>
          <p:nvPr/>
        </p:nvSpPr>
        <p:spPr>
          <a:xfrm>
            <a:off x="568644" y="1467612"/>
            <a:ext cx="9784080" cy="320040"/>
          </a:xfrm>
          <a:prstGeom prst="rect">
            <a:avLst/>
          </a:prstGeom>
          <a:noFill/>
        </p:spPr>
        <p:txBody>
          <a:bodyPr wrap="square" lIns="0" tIns="0" rIns="0" bIns="0" anchor="ctr"/>
          <a:lstStyle/>
          <a:p>
            <a:pPr marL="0" marR="0" lvl="0" indent="0" algn="l" defTabSz="914400">
              <a:lnSpc>
                <a:spcPct val="100000"/>
              </a:lnSpc>
              <a:spcBef>
                <a:spcPts val="0"/>
              </a:spcBef>
              <a:spcAft>
                <a:spcPts val="0"/>
              </a:spcAft>
              <a:buClrTx/>
              <a:buSzTx/>
              <a:buFontTx/>
              <a:buNone/>
            </a:pPr>
            <a:r>
              <a:rPr lang="en-US" sz="1050" b="0" u="none" cap="none" spc="0">
                <a:ln>
                  <a:noFill/>
                </a:ln>
                <a:latin typeface="Figtree"/>
                <a:ea typeface="Figtree"/>
                <a:cs typeface="Figtree"/>
              </a:rPr>
              <a:t>Even if a query is not upheld by an ATP, a new consent would need to be created to resume data access.</a:t>
            </a:r>
            <a:endParaRPr lang="en-US" sz="1050" b="0" u="none" kern="1200" cap="none" spc="0" baseline="0">
              <a:ln>
                <a:noFill/>
              </a:ln>
              <a:latin typeface="Figtree"/>
              <a:ea typeface="Figtree"/>
              <a:cs typeface="Figtree"/>
            </a:endParaRPr>
          </a:p>
        </p:txBody>
      </p:sp>
    </p:spTree>
    <p:extLst>
      <p:ext uri="{BB962C8B-B14F-4D97-AF65-F5344CB8AC3E}">
        <p14:creationId xmlns:p14="http://schemas.microsoft.com/office/powerpoint/2010/main" val="71655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E3FA3-2DC1-2BC1-F985-CDE9E6884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88F8E6-0144-D721-FD80-99D1A6EBC579}"/>
              </a:ext>
            </a:extLst>
          </p:cNvPr>
          <p:cNvSpPr txBox="1">
            <a:spLocks noGrp="1"/>
          </p:cNvSpPr>
          <p:nvPr>
            <p:ph type="title"/>
          </p:nvPr>
        </p:nvSpPr>
        <p:spPr>
          <a:xfrm>
            <a:off x="1690259" y="2078687"/>
            <a:ext cx="8811487" cy="1083161"/>
          </a:xfrm>
        </p:spPr>
        <p:txBody>
          <a:bodyPr/>
          <a:lstStyle/>
          <a:p>
            <a:pPr lvl="0"/>
            <a:r>
              <a:rPr lang="en-GB" sz="5400"/>
              <a:t>Forward Plan</a:t>
            </a:r>
          </a:p>
        </p:txBody>
      </p:sp>
    </p:spTree>
    <p:extLst>
      <p:ext uri="{BB962C8B-B14F-4D97-AF65-F5344CB8AC3E}">
        <p14:creationId xmlns:p14="http://schemas.microsoft.com/office/powerpoint/2010/main" val="1895532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F216-592A-810E-3226-BE94E9B5E19A}"/>
            </a:ext>
          </a:extLst>
        </p:cNvPr>
        <p:cNvGrpSpPr/>
        <p:nvPr/>
      </p:nvGrpSpPr>
      <p:grpSpPr>
        <a:xfrm>
          <a:off x="0" y="0"/>
          <a:ext cx="0" cy="0"/>
          <a:chOff x="0" y="0"/>
          <a:chExt cx="0" cy="0"/>
        </a:xfrm>
      </p:grpSpPr>
      <p:pic>
        <p:nvPicPr>
          <p:cNvPr id="2" name="Rectangle 40175" descr="preencoded.png">
            <a:extLst>
              <a:ext uri="{FF2B5EF4-FFF2-40B4-BE49-F238E27FC236}">
                <a16:creationId xmlns:a16="http://schemas.microsoft.com/office/drawing/2014/main" id="{7049A423-3923-3DE7-0F0C-479E04365EE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 y="0"/>
            <a:ext cx="12192000" cy="857717"/>
          </a:xfrm>
          <a:prstGeom prst="rect">
            <a:avLst/>
          </a:prstGeom>
        </p:spPr>
      </p:pic>
      <p:sp>
        <p:nvSpPr>
          <p:cNvPr id="7" name="Google Shape;65;p14">
            <a:extLst>
              <a:ext uri="{FF2B5EF4-FFF2-40B4-BE49-F238E27FC236}">
                <a16:creationId xmlns:a16="http://schemas.microsoft.com/office/drawing/2014/main" id="{AB2D678F-251A-9A2F-095B-501F0E1F48D0}"/>
              </a:ext>
            </a:extLst>
          </p:cNvPr>
          <p:cNvSpPr txBox="1">
            <a:spLocks noGrp="1"/>
          </p:cNvSpPr>
          <p:nvPr>
            <p:ph type="title"/>
          </p:nvPr>
        </p:nvSpPr>
        <p:spPr>
          <a:xfrm>
            <a:off x="109861" y="0"/>
            <a:ext cx="10515600" cy="689379"/>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sz="3200" b="1">
                <a:latin typeface="Figtree" panose="020B0604020202020204"/>
                <a:cs typeface="Segoe UI Light" panose="020B0502040204020203" pitchFamily="34" charset="0"/>
              </a:rPr>
              <a:t>Forward Plan</a:t>
            </a:r>
          </a:p>
        </p:txBody>
      </p:sp>
      <p:graphicFrame>
        <p:nvGraphicFramePr>
          <p:cNvPr id="26" name="Table 25">
            <a:extLst>
              <a:ext uri="{FF2B5EF4-FFF2-40B4-BE49-F238E27FC236}">
                <a16:creationId xmlns:a16="http://schemas.microsoft.com/office/drawing/2014/main" id="{4F670B9B-D484-E665-F8F5-6DC651622DEB}"/>
              </a:ext>
            </a:extLst>
          </p:cNvPr>
          <p:cNvGraphicFramePr>
            <a:graphicFrameLocks noGrp="1"/>
          </p:cNvGraphicFramePr>
          <p:nvPr>
            <p:extLst>
              <p:ext uri="{D42A27DB-BD31-4B8C-83A1-F6EECF244321}">
                <p14:modId xmlns:p14="http://schemas.microsoft.com/office/powerpoint/2010/main" val="704518111"/>
              </p:ext>
            </p:extLst>
          </p:nvPr>
        </p:nvGraphicFramePr>
        <p:xfrm>
          <a:off x="218018" y="944375"/>
          <a:ext cx="10833442" cy="727012"/>
        </p:xfrm>
        <a:graphic>
          <a:graphicData uri="http://schemas.openxmlformats.org/drawingml/2006/table">
            <a:tbl>
              <a:tblPr firstRow="1" bandRow="1">
                <a:tableStyleId>{69012ECD-51FC-41F1-AA8D-1B2483CD663E}</a:tableStyleId>
              </a:tblPr>
              <a:tblGrid>
                <a:gridCol w="2802347">
                  <a:extLst>
                    <a:ext uri="{9D8B030D-6E8A-4147-A177-3AD203B41FA5}">
                      <a16:colId xmlns:a16="http://schemas.microsoft.com/office/drawing/2014/main" val="3740012327"/>
                    </a:ext>
                  </a:extLst>
                </a:gridCol>
                <a:gridCol w="8031095">
                  <a:extLst>
                    <a:ext uri="{9D8B030D-6E8A-4147-A177-3AD203B41FA5}">
                      <a16:colId xmlns:a16="http://schemas.microsoft.com/office/drawing/2014/main" val="1360464723"/>
                    </a:ext>
                  </a:extLst>
                </a:gridCol>
              </a:tblGrid>
              <a:tr h="319109">
                <a:tc>
                  <a:txBody>
                    <a:bodyPr/>
                    <a:lstStyle/>
                    <a:p>
                      <a:r>
                        <a:rPr lang="en-GB" sz="1500">
                          <a:latin typeface="Figtree" panose="020B0604020202020204"/>
                        </a:rPr>
                        <a:t>Date</a:t>
                      </a:r>
                    </a:p>
                  </a:txBody>
                  <a:tcPr marL="121920" marR="121920" marT="60960" marB="60960">
                    <a:solidFill>
                      <a:srgbClr val="4D38F5"/>
                    </a:solidFill>
                  </a:tcPr>
                </a:tc>
                <a:tc>
                  <a:txBody>
                    <a:bodyPr/>
                    <a:lstStyle/>
                    <a:p>
                      <a:r>
                        <a:rPr lang="en-GB" sz="1500">
                          <a:latin typeface="Figtree" panose="020B0604020202020204"/>
                        </a:rPr>
                        <a:t>Agenda</a:t>
                      </a:r>
                    </a:p>
                  </a:txBody>
                  <a:tcPr marL="121920" marR="121920" marT="60960" marB="60960">
                    <a:solidFill>
                      <a:srgbClr val="4D38F5"/>
                    </a:solidFill>
                  </a:tcPr>
                </a:tc>
                <a:extLst>
                  <a:ext uri="{0D108BD9-81ED-4DB2-BD59-A6C34878D82A}">
                    <a16:rowId xmlns:a16="http://schemas.microsoft.com/office/drawing/2014/main" val="2578189609"/>
                  </a:ext>
                </a:extLst>
              </a:tr>
              <a:tr h="376492">
                <a:tc>
                  <a:txBody>
                    <a:bodyPr/>
                    <a:lstStyle/>
                    <a:p>
                      <a:pPr lvl="0">
                        <a:buNone/>
                      </a:pPr>
                      <a:r>
                        <a:rPr lang="en-GB" sz="1400">
                          <a:latin typeface="Figtree" panose="020B0604020202020204"/>
                        </a:rPr>
                        <a:t>29th September 2026 (TBC)</a:t>
                      </a:r>
                      <a:endParaRPr lang="en-US"/>
                    </a:p>
                  </a:txBody>
                  <a:tcPr marL="121920" marR="121920" marT="60959" marB="60959" anchor="ctr"/>
                </a:tc>
                <a:tc>
                  <a:txBody>
                    <a:bodyPr/>
                    <a:lstStyle/>
                    <a:p>
                      <a:pPr lvl="0">
                        <a:buNone/>
                      </a:pPr>
                      <a:r>
                        <a:rPr lang="en-US" sz="1400" kern="1200">
                          <a:solidFill>
                            <a:schemeClr val="tx1"/>
                          </a:solidFill>
                          <a:latin typeface="Figtree" panose="020B0604020202020204"/>
                          <a:ea typeface="+mn-ea"/>
                          <a:cs typeface="+mn-cs"/>
                        </a:rPr>
                        <a:t>REC Drafting Consultation Webinar</a:t>
                      </a:r>
                    </a:p>
                  </a:txBody>
                  <a:tcPr marL="121920" marR="121920" marT="60959" marB="60959" anchor="ctr"/>
                </a:tc>
                <a:extLst>
                  <a:ext uri="{0D108BD9-81ED-4DB2-BD59-A6C34878D82A}">
                    <a16:rowId xmlns:a16="http://schemas.microsoft.com/office/drawing/2014/main" val="3696905313"/>
                  </a:ext>
                </a:extLst>
              </a:tr>
            </a:tbl>
          </a:graphicData>
        </a:graphic>
      </p:graphicFrame>
      <p:sp>
        <p:nvSpPr>
          <p:cNvPr id="28" name="TextBox 27">
            <a:extLst>
              <a:ext uri="{FF2B5EF4-FFF2-40B4-BE49-F238E27FC236}">
                <a16:creationId xmlns:a16="http://schemas.microsoft.com/office/drawing/2014/main" id="{452BB13F-B33B-6890-AFA7-4B18B8E74D20}"/>
              </a:ext>
            </a:extLst>
          </p:cNvPr>
          <p:cNvSpPr txBox="1"/>
          <p:nvPr/>
        </p:nvSpPr>
        <p:spPr>
          <a:xfrm>
            <a:off x="129529" y="616987"/>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Figtree" panose="020B0604020202020204"/>
                <a:cs typeface="Arial"/>
                <a:sym typeface="Arial"/>
              </a:rPr>
              <a:t>CCS Webinar: </a:t>
            </a:r>
          </a:p>
        </p:txBody>
      </p:sp>
      <p:graphicFrame>
        <p:nvGraphicFramePr>
          <p:cNvPr id="29" name="Table 28">
            <a:extLst>
              <a:ext uri="{FF2B5EF4-FFF2-40B4-BE49-F238E27FC236}">
                <a16:creationId xmlns:a16="http://schemas.microsoft.com/office/drawing/2014/main" id="{5EC41A98-4B28-3B93-27F8-859795EDA78F}"/>
              </a:ext>
            </a:extLst>
          </p:cNvPr>
          <p:cNvGraphicFramePr>
            <a:graphicFrameLocks noGrp="1"/>
          </p:cNvGraphicFramePr>
          <p:nvPr>
            <p:extLst>
              <p:ext uri="{D42A27DB-BD31-4B8C-83A1-F6EECF244321}">
                <p14:modId xmlns:p14="http://schemas.microsoft.com/office/powerpoint/2010/main" val="1361217598"/>
              </p:ext>
            </p:extLst>
          </p:nvPr>
        </p:nvGraphicFramePr>
        <p:xfrm>
          <a:off x="234858" y="2137120"/>
          <a:ext cx="10902267" cy="4549163"/>
        </p:xfrm>
        <a:graphic>
          <a:graphicData uri="http://schemas.openxmlformats.org/drawingml/2006/table">
            <a:tbl>
              <a:tblPr firstRow="1" bandRow="1">
                <a:tableStyleId>{69012ECD-51FC-41F1-AA8D-1B2483CD663E}</a:tableStyleId>
              </a:tblPr>
              <a:tblGrid>
                <a:gridCol w="2820151">
                  <a:extLst>
                    <a:ext uri="{9D8B030D-6E8A-4147-A177-3AD203B41FA5}">
                      <a16:colId xmlns:a16="http://schemas.microsoft.com/office/drawing/2014/main" val="3740012327"/>
                    </a:ext>
                  </a:extLst>
                </a:gridCol>
                <a:gridCol w="8082116">
                  <a:extLst>
                    <a:ext uri="{9D8B030D-6E8A-4147-A177-3AD203B41FA5}">
                      <a16:colId xmlns:a16="http://schemas.microsoft.com/office/drawing/2014/main" val="1360464723"/>
                    </a:ext>
                  </a:extLst>
                </a:gridCol>
              </a:tblGrid>
              <a:tr h="345440">
                <a:tc>
                  <a:txBody>
                    <a:bodyPr/>
                    <a:lstStyle/>
                    <a:p>
                      <a:r>
                        <a:rPr lang="en-GB" sz="1500">
                          <a:latin typeface="Figtree" panose="020B0604020202020204"/>
                        </a:rPr>
                        <a:t>Date</a:t>
                      </a:r>
                    </a:p>
                  </a:txBody>
                  <a:tcPr marL="121920" marR="121920" marT="60960" marB="60960">
                    <a:solidFill>
                      <a:srgbClr val="4D38F5"/>
                    </a:solidFill>
                  </a:tcPr>
                </a:tc>
                <a:tc>
                  <a:txBody>
                    <a:bodyPr/>
                    <a:lstStyle/>
                    <a:p>
                      <a:r>
                        <a:rPr lang="en-GB" sz="1500">
                          <a:latin typeface="Figtree" panose="020B0604020202020204"/>
                        </a:rPr>
                        <a:t>Agenda</a:t>
                      </a:r>
                    </a:p>
                  </a:txBody>
                  <a:tcPr marL="121920" marR="121920" marT="60960" marB="60960">
                    <a:solidFill>
                      <a:srgbClr val="4D38F5"/>
                    </a:solidFill>
                  </a:tcPr>
                </a:tc>
                <a:extLst>
                  <a:ext uri="{0D108BD9-81ED-4DB2-BD59-A6C34878D82A}">
                    <a16:rowId xmlns:a16="http://schemas.microsoft.com/office/drawing/2014/main" val="2578189609"/>
                  </a:ext>
                </a:extLst>
              </a:tr>
              <a:tr h="349887">
                <a:tc>
                  <a:txBody>
                    <a:bodyPr/>
                    <a:lstStyle/>
                    <a:p>
                      <a:r>
                        <a:rPr lang="en-GB" sz="1400">
                          <a:latin typeface="Figtree" panose="020B0604020202020204"/>
                        </a:rPr>
                        <a:t>22</a:t>
                      </a:r>
                      <a:r>
                        <a:rPr lang="en-GB" sz="1400" baseline="30000">
                          <a:latin typeface="Figtree" panose="020B0604020202020204"/>
                        </a:rPr>
                        <a:t>nd</a:t>
                      </a:r>
                      <a:r>
                        <a:rPr lang="en-GB" sz="1400">
                          <a:latin typeface="Figtree" panose="020B0604020202020204"/>
                        </a:rPr>
                        <a:t> April 2026 ✅</a:t>
                      </a:r>
                    </a:p>
                  </a:txBody>
                  <a:tcPr marL="121920" marR="121920" marT="60960" marB="60960"/>
                </a:tc>
                <a:tc>
                  <a:txBody>
                    <a:bodyPr/>
                    <a:lstStyle/>
                    <a:p>
                      <a:pPr marL="0" marR="0" lvl="0" indent="0" algn="l">
                        <a:lnSpc>
                          <a:spcPct val="100000"/>
                        </a:lnSpc>
                        <a:spcBef>
                          <a:spcPts val="0"/>
                        </a:spcBef>
                        <a:spcAft>
                          <a:spcPts val="0"/>
                        </a:spcAft>
                        <a:buNone/>
                      </a:pPr>
                      <a:r>
                        <a:rPr lang="en-GB" sz="1400" kern="1200">
                          <a:solidFill>
                            <a:schemeClr val="tx1"/>
                          </a:solidFill>
                          <a:latin typeface="Figtree" panose="020B0604020202020204"/>
                          <a:ea typeface="+mn-ea"/>
                          <a:cs typeface="+mn-cs"/>
                        </a:rPr>
                        <a:t>Tariff Interoperability &amp; CCS alignment</a:t>
                      </a:r>
                      <a:endParaRPr lang="en-GB" sz="1400" i="1"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2489487174"/>
                  </a:ext>
                </a:extLst>
              </a:tr>
              <a:tr h="349887">
                <a:tc>
                  <a:txBody>
                    <a:bodyPr/>
                    <a:lstStyle/>
                    <a:p>
                      <a:r>
                        <a:rPr lang="en-GB" sz="1400">
                          <a:latin typeface="Figtree" panose="020B0604020202020204"/>
                        </a:rPr>
                        <a:t>7</a:t>
                      </a:r>
                      <a:r>
                        <a:rPr lang="en-GB" sz="1400" baseline="30000">
                          <a:latin typeface="Figtree" panose="020B0604020202020204"/>
                        </a:rPr>
                        <a:t>th</a:t>
                      </a:r>
                      <a:r>
                        <a:rPr lang="en-GB" sz="1400">
                          <a:latin typeface="Figtree" panose="020B0604020202020204"/>
                        </a:rPr>
                        <a:t> May 2026 ✅</a:t>
                      </a:r>
                    </a:p>
                  </a:txBody>
                  <a:tcPr marL="121920" marR="121920" marT="60960" marB="60960"/>
                </a:tc>
                <a:tc>
                  <a:txBody>
                    <a:bodyPr/>
                    <a:lstStyle/>
                    <a:p>
                      <a:pPr marL="0" lvl="0" algn="l">
                        <a:buNone/>
                      </a:pPr>
                      <a:r>
                        <a:rPr lang="en-GB" sz="1400" kern="1200">
                          <a:solidFill>
                            <a:schemeClr val="tx1"/>
                          </a:solidFill>
                          <a:latin typeface="Figtree" panose="020B0604020202020204"/>
                          <a:ea typeface="+mn-ea"/>
                          <a:cs typeface="+mn-cs"/>
                        </a:rPr>
                        <a:t>UX – CCS Wave 1 Research Findings &amp; Accessibility</a:t>
                      </a:r>
                    </a:p>
                  </a:txBody>
                  <a:tcPr marL="121920" marR="121920" marT="60960" marB="60960" anchor="ctr"/>
                </a:tc>
                <a:extLst>
                  <a:ext uri="{0D108BD9-81ED-4DB2-BD59-A6C34878D82A}">
                    <a16:rowId xmlns:a16="http://schemas.microsoft.com/office/drawing/2014/main" val="4139299493"/>
                  </a:ext>
                </a:extLst>
              </a:tr>
              <a:tr h="349887">
                <a:tc>
                  <a:txBody>
                    <a:bodyPr/>
                    <a:lstStyle/>
                    <a:p>
                      <a:r>
                        <a:rPr lang="en-GB" sz="1400">
                          <a:latin typeface="Figtree" panose="020B0604020202020204"/>
                        </a:rPr>
                        <a:t>21</a:t>
                      </a:r>
                      <a:r>
                        <a:rPr lang="en-GB" sz="1400" baseline="30000">
                          <a:latin typeface="Figtree" panose="020B0604020202020204"/>
                        </a:rPr>
                        <a:t>st</a:t>
                      </a:r>
                      <a:r>
                        <a:rPr lang="en-GB" sz="1400">
                          <a:latin typeface="Figtree" panose="020B0604020202020204"/>
                        </a:rPr>
                        <a:t> May 2026 ✅</a:t>
                      </a:r>
                    </a:p>
                  </a:txBody>
                  <a:tcPr marL="121920" marR="121920" marT="60960" marB="60960"/>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kern="1200">
                          <a:solidFill>
                            <a:schemeClr val="tx1"/>
                          </a:solidFill>
                          <a:latin typeface="Figtree" panose="020B0604020202020204"/>
                          <a:ea typeface="+mn-ea"/>
                          <a:cs typeface="+mn-cs"/>
                        </a:rPr>
                        <a:t>Trust Framework Partner update following </a:t>
                      </a:r>
                      <a:r>
                        <a:rPr lang="en-GB" sz="1400" kern="1200">
                          <a:solidFill>
                            <a:schemeClr val="tx1"/>
                          </a:solidFill>
                          <a:latin typeface="Figtree" panose="020B0604020202020204"/>
                          <a:ea typeface="+mn-ea"/>
                          <a:cs typeface="+mn-cs"/>
                          <a:hlinkClick r:id="rId4"/>
                        </a:rPr>
                        <a:t>announcement</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1531682364"/>
                  </a:ext>
                </a:extLst>
              </a:tr>
              <a:tr h="349887">
                <a:tc>
                  <a:txBody>
                    <a:bodyPr/>
                    <a:lstStyle/>
                    <a:p>
                      <a:r>
                        <a:rPr lang="en-GB" sz="1400">
                          <a:latin typeface="Figtree" panose="020B0604020202020204"/>
                        </a:rPr>
                        <a:t>4</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algn="l" defTabSz="685800" rtl="0" eaLnBrk="1" latinLnBrk="0" hangingPunct="1">
                        <a:buNone/>
                      </a:pPr>
                      <a:r>
                        <a:rPr lang="en-GB" sz="1400" kern="1200">
                          <a:solidFill>
                            <a:schemeClr val="tx1"/>
                          </a:solidFill>
                          <a:latin typeface="Figtree" panose="020B0604020202020204"/>
                          <a:ea typeface="+mn-ea"/>
                          <a:cs typeface="+mn-cs"/>
                        </a:rPr>
                        <a:t>Tech focused - Consent Record Schema (more topics to be added and notified by email)</a:t>
                      </a:r>
                    </a:p>
                  </a:txBody>
                  <a:tcPr marL="121920" marR="121920" marT="60960" marB="60960" anchor="ctr"/>
                </a:tc>
                <a:extLst>
                  <a:ext uri="{0D108BD9-81ED-4DB2-BD59-A6C34878D82A}">
                    <a16:rowId xmlns:a16="http://schemas.microsoft.com/office/drawing/2014/main" val="1450651097"/>
                  </a:ext>
                </a:extLst>
              </a:tr>
              <a:tr h="349887">
                <a:tc>
                  <a:txBody>
                    <a:bodyPr/>
                    <a:lstStyle/>
                    <a:p>
                      <a:r>
                        <a:rPr lang="en-GB" sz="1400">
                          <a:latin typeface="Figtree" panose="020B0604020202020204"/>
                        </a:rPr>
                        <a:t>17</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Policy position updates, CCS User platform R&amp;R, RBAC, Auth Roles- Data Share Access</a:t>
                      </a:r>
                    </a:p>
                  </a:txBody>
                  <a:tcPr marL="121920" marR="121920" marT="60960" marB="60960" anchor="ctr"/>
                </a:tc>
                <a:extLst>
                  <a:ext uri="{0D108BD9-81ED-4DB2-BD59-A6C34878D82A}">
                    <a16:rowId xmlns:a16="http://schemas.microsoft.com/office/drawing/2014/main" val="144681485"/>
                  </a:ext>
                </a:extLst>
              </a:tr>
              <a:tr h="349887">
                <a:tc>
                  <a:txBody>
                    <a:bodyPr/>
                    <a:lstStyle/>
                    <a:p>
                      <a:r>
                        <a:rPr lang="en-GB" sz="1400">
                          <a:latin typeface="Figtree" panose="020B0604020202020204"/>
                        </a:rPr>
                        <a:t>1</a:t>
                      </a:r>
                      <a:r>
                        <a:rPr lang="en-GB" sz="1400" baseline="30000">
                          <a:latin typeface="Figtree" panose="020B0604020202020204"/>
                        </a:rPr>
                        <a:t>st</a:t>
                      </a:r>
                      <a:r>
                        <a:rPr lang="en-GB" sz="1400">
                          <a:latin typeface="Figtree" panose="020B0604020202020204"/>
                        </a:rPr>
                        <a:t> July 2026 ✅</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SEC &amp; REC alignment, Legal Access Agreement, CCS User requirements, CCS Definition</a:t>
                      </a:r>
                    </a:p>
                  </a:txBody>
                  <a:tcPr marL="121920" marR="121920" marT="60960" marB="60960" anchor="ctr"/>
                </a:tc>
                <a:extLst>
                  <a:ext uri="{0D108BD9-81ED-4DB2-BD59-A6C34878D82A}">
                    <a16:rowId xmlns:a16="http://schemas.microsoft.com/office/drawing/2014/main" val="3985924813"/>
                  </a:ext>
                </a:extLst>
              </a:tr>
              <a:tr h="349887">
                <a:tc>
                  <a:txBody>
                    <a:bodyPr/>
                    <a:lstStyle/>
                    <a:p>
                      <a:r>
                        <a:rPr lang="en-GB" sz="1400">
                          <a:latin typeface="Figtree" panose="020B0604020202020204"/>
                        </a:rPr>
                        <a:t>16</a:t>
                      </a:r>
                      <a:r>
                        <a:rPr lang="en-GB" sz="1400" baseline="30000">
                          <a:latin typeface="Figtree" panose="020B0604020202020204"/>
                        </a:rPr>
                        <a:t>th</a:t>
                      </a:r>
                      <a:r>
                        <a:rPr lang="en-GB" sz="1400">
                          <a:latin typeface="Figtree" panose="020B0604020202020204"/>
                        </a:rPr>
                        <a:t> July 2026 ✅</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ATP – account creation &amp; renewals, UX CEG Requirements, Token Lifetime (JWT)</a:t>
                      </a:r>
                    </a:p>
                  </a:txBody>
                  <a:tcPr marL="121920" marR="121920" marT="60960" marB="60960" anchor="ctr"/>
                </a:tc>
                <a:extLst>
                  <a:ext uri="{0D108BD9-81ED-4DB2-BD59-A6C34878D82A}">
                    <a16:rowId xmlns:a16="http://schemas.microsoft.com/office/drawing/2014/main" val="113912175"/>
                  </a:ext>
                </a:extLst>
              </a:tr>
              <a:tr h="349887">
                <a:tc>
                  <a:txBody>
                    <a:bodyPr/>
                    <a:lstStyle/>
                    <a:p>
                      <a:r>
                        <a:rPr lang="en-GB" sz="1400" baseline="30000">
                          <a:latin typeface="Figtree" panose="020B0604020202020204"/>
                        </a:rPr>
                        <a:t> </a:t>
                      </a:r>
                      <a:r>
                        <a:rPr lang="en-GB" sz="1400" kern="1200">
                          <a:solidFill>
                            <a:schemeClr val="tx1"/>
                          </a:solidFill>
                          <a:latin typeface="Figtree" panose="020B0604020202020204"/>
                          <a:ea typeface="+mn-ea"/>
                          <a:cs typeface="+mn-cs"/>
                        </a:rPr>
                        <a:t>22</a:t>
                      </a:r>
                      <a:r>
                        <a:rPr lang="en-GB" sz="1400" kern="1200" baseline="30000">
                          <a:solidFill>
                            <a:schemeClr val="tx1"/>
                          </a:solidFill>
                          <a:latin typeface="Figtree" panose="020B0604020202020204"/>
                          <a:ea typeface="+mn-ea"/>
                          <a:cs typeface="+mn-cs"/>
                        </a:rPr>
                        <a:t>nd</a:t>
                      </a:r>
                      <a:r>
                        <a:rPr lang="en-GB" sz="1400" kern="1200">
                          <a:solidFill>
                            <a:schemeClr val="tx1"/>
                          </a:solidFill>
                          <a:latin typeface="Figtree" panose="020B0604020202020204"/>
                          <a:ea typeface="+mn-ea"/>
                          <a:cs typeface="+mn-cs"/>
                        </a:rPr>
                        <a:t> </a:t>
                      </a:r>
                      <a:r>
                        <a:rPr lang="en-GB" sz="1400">
                          <a:latin typeface="Figtree" panose="020B0604020202020204"/>
                        </a:rPr>
                        <a:t>July 2026 ✅</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Consent Schema,</a:t>
                      </a:r>
                      <a:r>
                        <a:rPr lang="en-GB" sz="1400" strike="noStrike" kern="1200">
                          <a:solidFill>
                            <a:schemeClr val="tx1"/>
                          </a:solidFill>
                          <a:latin typeface="Figtree" panose="020B0604020202020204"/>
                          <a:ea typeface="+mn-ea"/>
                          <a:cs typeface="+mn-cs"/>
                        </a:rPr>
                        <a:t> </a:t>
                      </a:r>
                      <a:r>
                        <a:rPr lang="en-GB" sz="1400" kern="1200">
                          <a:solidFill>
                            <a:schemeClr val="tx1"/>
                          </a:solidFill>
                          <a:latin typeface="Figtree" panose="020B0604020202020204"/>
                          <a:ea typeface="+mn-ea"/>
                          <a:cs typeface="+mn-cs"/>
                        </a:rPr>
                        <a:t>Address / MPxN Misalignment</a:t>
                      </a:r>
                    </a:p>
                  </a:txBody>
                  <a:tcPr marL="121920" marR="121920" marT="60960" marB="60960" anchor="ctr"/>
                </a:tc>
                <a:extLst>
                  <a:ext uri="{0D108BD9-81ED-4DB2-BD59-A6C34878D82A}">
                    <a16:rowId xmlns:a16="http://schemas.microsoft.com/office/drawing/2014/main" val="862225513"/>
                  </a:ext>
                </a:extLst>
              </a:tr>
              <a:tr h="349887">
                <a:tc>
                  <a:txBody>
                    <a:bodyPr/>
                    <a:lstStyle/>
                    <a:p>
                      <a:r>
                        <a:rPr lang="en-GB" sz="1400" baseline="30000">
                          <a:latin typeface="Figtree" panose="020B0604020202020204"/>
                        </a:rPr>
                        <a:t> </a:t>
                      </a:r>
                      <a:r>
                        <a:rPr lang="en-GB" sz="1400" kern="1200">
                          <a:solidFill>
                            <a:schemeClr val="tx1"/>
                          </a:solidFill>
                          <a:latin typeface="Figtree" panose="020B0604020202020204"/>
                          <a:ea typeface="+mn-ea"/>
                          <a:cs typeface="+mn-cs"/>
                        </a:rPr>
                        <a:t>29</a:t>
                      </a:r>
                      <a:r>
                        <a:rPr lang="en-GB" sz="1400" kern="1200" baseline="30000">
                          <a:solidFill>
                            <a:schemeClr val="tx1"/>
                          </a:solidFill>
                          <a:latin typeface="Figtree" panose="020B0604020202020204"/>
                          <a:ea typeface="+mn-ea"/>
                          <a:cs typeface="+mn-cs"/>
                        </a:rPr>
                        <a:t>th</a:t>
                      </a:r>
                      <a:r>
                        <a:rPr lang="en-GB" sz="1400" kern="1200">
                          <a:solidFill>
                            <a:schemeClr val="tx1"/>
                          </a:solidFill>
                          <a:latin typeface="Figtree" panose="020B0604020202020204"/>
                          <a:ea typeface="+mn-ea"/>
                          <a:cs typeface="+mn-cs"/>
                        </a:rPr>
                        <a:t> </a:t>
                      </a:r>
                      <a:r>
                        <a:rPr lang="en-GB" sz="1400">
                          <a:latin typeface="Figtree" panose="020B0604020202020204"/>
                        </a:rPr>
                        <a:t>July 2026 ✅</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Bill Payer / Occupier, IDV Approach, OIDC Registration Framework, Shared Signals Framework</a:t>
                      </a:r>
                    </a:p>
                  </a:txBody>
                  <a:tcPr marL="121920" marR="121920" marT="60960" marB="60960" anchor="ctr"/>
                </a:tc>
                <a:extLst>
                  <a:ext uri="{0D108BD9-81ED-4DB2-BD59-A6C34878D82A}">
                    <a16:rowId xmlns:a16="http://schemas.microsoft.com/office/drawing/2014/main" val="1235131951"/>
                  </a:ext>
                </a:extLst>
              </a:tr>
              <a:tr h="349887">
                <a:tc>
                  <a:txBody>
                    <a:bodyPr/>
                    <a:lstStyle/>
                    <a:p>
                      <a:r>
                        <a:rPr lang="en-GB" sz="1400">
                          <a:latin typeface="Figtree" panose="020B0604020202020204"/>
                        </a:rPr>
                        <a:t>12</a:t>
                      </a:r>
                      <a:r>
                        <a:rPr lang="en-GB" sz="1400" baseline="30000">
                          <a:latin typeface="Figtree" panose="020B0604020202020204"/>
                        </a:rPr>
                        <a:t>th</a:t>
                      </a:r>
                      <a:r>
                        <a:rPr lang="en-GB" sz="1400">
                          <a:latin typeface="Figtree" panose="020B0604020202020204"/>
                        </a:rPr>
                        <a:t> August 2026 ✅</a:t>
                      </a:r>
                    </a:p>
                  </a:txBody>
                  <a:tcPr marL="121920" marR="121920" marT="60960" marB="60960" anchor="ctr"/>
                </a:tc>
                <a:tc>
                  <a:txBody>
                    <a:bodyPr/>
                    <a:lstStyle/>
                    <a:p>
                      <a:pPr lvl="0">
                        <a:buNone/>
                      </a:pPr>
                      <a:r>
                        <a:rPr lang="en-GB" sz="1400" i="0" kern="1200" noProof="0">
                          <a:solidFill>
                            <a:schemeClr val="tx1"/>
                          </a:solidFill>
                          <a:latin typeface="Figtree" panose="020B0604020202020204"/>
                          <a:ea typeface="+mn-ea"/>
                          <a:cs typeface="+mn-cs"/>
                        </a:rPr>
                        <a:t>Consumer User Journeys &amp; Business Process Maps</a:t>
                      </a:r>
                    </a:p>
                  </a:txBody>
                  <a:tcPr marL="121920" marR="121920" marT="60960" marB="60960" anchor="ctr"/>
                </a:tc>
                <a:extLst>
                  <a:ext uri="{0D108BD9-81ED-4DB2-BD59-A6C34878D82A}">
                    <a16:rowId xmlns:a16="http://schemas.microsoft.com/office/drawing/2014/main" val="3233761768"/>
                  </a:ext>
                </a:extLst>
              </a:tr>
              <a:tr h="349886">
                <a:tc>
                  <a:txBody>
                    <a:bodyPr/>
                    <a:lstStyle/>
                    <a:p>
                      <a:pPr lvl="0">
                        <a:buNone/>
                      </a:pPr>
                      <a:r>
                        <a:rPr lang="en-GB" sz="1400">
                          <a:latin typeface="Figtree" panose="020B0604020202020204"/>
                        </a:rPr>
                        <a:t>26th August 2026✅</a:t>
                      </a:r>
                    </a:p>
                  </a:txBody>
                  <a:tcPr marL="121920" marR="121920" marT="60959" marB="60959" anchor="ctr"/>
                </a:tc>
                <a:tc>
                  <a:txBody>
                    <a:bodyPr/>
                    <a:lstStyle/>
                    <a:p>
                      <a:pPr lvl="0" algn="l">
                        <a:lnSpc>
                          <a:spcPct val="100000"/>
                        </a:lnSpc>
                        <a:spcBef>
                          <a:spcPts val="0"/>
                        </a:spcBef>
                        <a:spcAft>
                          <a:spcPts val="0"/>
                        </a:spcAft>
                        <a:buNone/>
                      </a:pPr>
                      <a:r>
                        <a:rPr lang="en-GB" sz="1400" b="0" i="0" u="none" strike="noStrike" kern="1200" noProof="0">
                          <a:solidFill>
                            <a:schemeClr val="tx1"/>
                          </a:solidFill>
                          <a:latin typeface="Figtree"/>
                        </a:rPr>
                        <a:t>Consent Token Model &amp; how this works with Shared Signals, Controlled Lists</a:t>
                      </a:r>
                      <a:endParaRPr lang="en-GB" sz="1400" b="0" i="0" u="none" strike="noStrike" kern="1200" noProof="0">
                        <a:solidFill>
                          <a:srgbClr val="000000"/>
                        </a:solidFill>
                        <a:latin typeface="Figtree"/>
                      </a:endParaRPr>
                    </a:p>
                  </a:txBody>
                  <a:tcPr marL="121920" marR="121920" marT="60959" marB="60959" anchor="ctr"/>
                </a:tc>
                <a:extLst>
                  <a:ext uri="{0D108BD9-81ED-4DB2-BD59-A6C34878D82A}">
                    <a16:rowId xmlns:a16="http://schemas.microsoft.com/office/drawing/2014/main" val="3885714750"/>
                  </a:ext>
                </a:extLst>
              </a:tr>
              <a:tr h="349887">
                <a:tc gridSpan="2">
                  <a:txBody>
                    <a:bodyPr/>
                    <a:lstStyle/>
                    <a:p>
                      <a:r>
                        <a:rPr lang="en-GB" sz="1200" b="1" i="1">
                          <a:solidFill>
                            <a:srgbClr val="FF0000"/>
                          </a:solidFill>
                          <a:latin typeface="Figtree" panose="020B0604020202020204"/>
                        </a:rPr>
                        <a:t>Note: We will pause the CCS Solution Groups following today’s meeting. Should any interim meetings be needed, 2 weeks notice will be given.</a:t>
                      </a:r>
                    </a:p>
                  </a:txBody>
                  <a:tcPr marL="121920" marR="121920" marT="60960" marB="60960" anchor="ctr"/>
                </a:tc>
                <a:tc hMerge="1">
                  <a:txBody>
                    <a:bodyPr/>
                    <a:lstStyle/>
                    <a:p>
                      <a:pPr>
                        <a:buNone/>
                      </a:pP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2359176132"/>
                  </a:ext>
                </a:extLst>
              </a:tr>
            </a:tbl>
          </a:graphicData>
        </a:graphic>
      </p:graphicFrame>
      <p:sp>
        <p:nvSpPr>
          <p:cNvPr id="30" name="TextBox 29">
            <a:extLst>
              <a:ext uri="{FF2B5EF4-FFF2-40B4-BE49-F238E27FC236}">
                <a16:creationId xmlns:a16="http://schemas.microsoft.com/office/drawing/2014/main" id="{D241744F-E241-D1BD-FC06-0F15A7B26FFF}"/>
              </a:ext>
            </a:extLst>
          </p:cNvPr>
          <p:cNvSpPr txBox="1"/>
          <p:nvPr/>
        </p:nvSpPr>
        <p:spPr>
          <a:xfrm>
            <a:off x="146369" y="1781001"/>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Figtree" panose="020B0604020202020204"/>
                <a:cs typeface="Arial"/>
                <a:sym typeface="Arial"/>
              </a:rPr>
              <a:t>CCS Topic Specific Solution Groups: </a:t>
            </a:r>
          </a:p>
        </p:txBody>
      </p:sp>
    </p:spTree>
    <p:extLst>
      <p:ext uri="{BB962C8B-B14F-4D97-AF65-F5344CB8AC3E}">
        <p14:creationId xmlns:p14="http://schemas.microsoft.com/office/powerpoint/2010/main" val="1028191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94D3-A323-FBDC-D716-29D9DC3CA384}"/>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F679E5B-1F6F-90E4-D849-34DFC164AA7A}"/>
              </a:ext>
            </a:extLst>
          </p:cNvPr>
          <p:cNvSpPr txBox="1"/>
          <p:nvPr/>
        </p:nvSpPr>
        <p:spPr>
          <a:xfrm>
            <a:off x="154927" y="745399"/>
            <a:ext cx="11112842" cy="707886"/>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77">
              <a:buClrTx/>
              <a:defRPr/>
            </a:pPr>
            <a:r>
              <a:rPr lang="en-GB" sz="4000" b="1">
                <a:solidFill>
                  <a:srgbClr val="FFFFFF"/>
                </a:solidFill>
                <a:latin typeface="Figtree" panose="020B0604020202020204"/>
                <a:ea typeface="+mn-ea"/>
              </a:rPr>
              <a:t>Retail Energy Code Company</a:t>
            </a:r>
          </a:p>
        </p:txBody>
      </p:sp>
      <p:sp>
        <p:nvSpPr>
          <p:cNvPr id="10" name="Subtitle 2">
            <a:extLst>
              <a:ext uri="{FF2B5EF4-FFF2-40B4-BE49-F238E27FC236}">
                <a16:creationId xmlns:a16="http://schemas.microsoft.com/office/drawing/2014/main" id="{A15E1B69-E493-A923-5952-9EAA418C21CD}"/>
              </a:ext>
            </a:extLst>
          </p:cNvPr>
          <p:cNvSpPr txBox="1">
            <a:spLocks/>
          </p:cNvSpPr>
          <p:nvPr/>
        </p:nvSpPr>
        <p:spPr>
          <a:xfrm>
            <a:off x="154927" y="1595784"/>
            <a:ext cx="3690019" cy="338555"/>
          </a:xfrm>
          <a:prstGeom prst="rect">
            <a:avLst/>
          </a:prstGeom>
        </p:spPr>
        <p:txBody>
          <a:bodyPr>
            <a:normAutofit fontScale="92500"/>
          </a:bodyPr>
          <a:lstStyle>
            <a:defPPr marR="0" lvl="0" algn="l" rtl="0">
              <a:lnSpc>
                <a:spcPct val="100000"/>
              </a:lnSpc>
              <a:spcBef>
                <a:spcPts val="0"/>
              </a:spcBef>
              <a:spcAft>
                <a:spcPts val="0"/>
              </a:spcAft>
            </a:defPPr>
            <a:lvl1pPr marL="228594" marR="0" lvl="0" indent="-228594" algn="l" defTabSz="914377" rtl="0" eaLnBrk="1" latinLnBrk="0" hangingPunct="1">
              <a:lnSpc>
                <a:spcPct val="90000"/>
              </a:lnSpc>
              <a:spcBef>
                <a:spcPts val="1000"/>
              </a:spcBef>
              <a:spcAft>
                <a:spcPts val="0"/>
              </a:spcAft>
              <a:buClr>
                <a:srgbClr val="000000"/>
              </a:buClr>
              <a:buFont typeface="Arial" panose="020B0604020202020204" pitchFamily="34" charset="0"/>
              <a:buChar char="•"/>
              <a:defRPr sz="2800" b="0" i="0" u="none" strike="noStrike" kern="1200" cap="none">
                <a:solidFill>
                  <a:schemeClr val="tx1"/>
                </a:solidFill>
                <a:latin typeface="+mn-lt"/>
                <a:ea typeface="+mn-ea"/>
                <a:cs typeface="+mn-cs"/>
                <a:sym typeface="Arial"/>
              </a:defRPr>
            </a:lvl1pPr>
            <a:lvl2pPr marL="685783" marR="0" lvl="1"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400" b="0" i="0" u="none" strike="noStrike" kern="1200" cap="none">
                <a:solidFill>
                  <a:schemeClr val="tx1"/>
                </a:solidFill>
                <a:latin typeface="+mn-lt"/>
                <a:ea typeface="+mn-ea"/>
                <a:cs typeface="+mn-cs"/>
                <a:sym typeface="Arial"/>
              </a:defRPr>
            </a:lvl2pPr>
            <a:lvl3pPr marL="1142971" marR="0" lvl="2"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000" b="0" i="0" u="none" strike="noStrike" kern="1200" cap="none">
                <a:solidFill>
                  <a:schemeClr val="tx1"/>
                </a:solidFill>
                <a:latin typeface="+mn-lt"/>
                <a:ea typeface="+mn-ea"/>
                <a:cs typeface="+mn-cs"/>
                <a:sym typeface="Arial"/>
              </a:defRPr>
            </a:lvl3pPr>
            <a:lvl4pPr marL="1600160" marR="0" lvl="3"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4pPr>
            <a:lvl5pPr marL="2057349" marR="0" lvl="4"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5pPr>
            <a:lvl6pPr marL="2514537" marR="0" lvl="5"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6pPr>
            <a:lvl7pPr marL="2971726" marR="0" lvl="6"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7pPr>
            <a:lvl8pPr marL="3428914" marR="0" lvl="7"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8pPr>
            <a:lvl9pPr marL="3886103" marR="0" lvl="8"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9pPr>
          </a:lstStyle>
          <a:p>
            <a:pPr marL="0" indent="0" defTabSz="914354">
              <a:buClrTx/>
              <a:buNone/>
              <a:defRPr/>
            </a:pPr>
            <a:r>
              <a:rPr lang="en-GB" sz="1400" i="1">
                <a:solidFill>
                  <a:srgbClr val="FFFFFF"/>
                </a:solidFill>
                <a:latin typeface="Playfair Display" pitchFamily="2" charset="0"/>
              </a:rPr>
              <a:t>Building a Retail Energy Market fit for the future</a:t>
            </a:r>
          </a:p>
        </p:txBody>
      </p:sp>
      <p:sp>
        <p:nvSpPr>
          <p:cNvPr id="11" name="TextBox 10">
            <a:extLst>
              <a:ext uri="{FF2B5EF4-FFF2-40B4-BE49-F238E27FC236}">
                <a16:creationId xmlns:a16="http://schemas.microsoft.com/office/drawing/2014/main" id="{569A3FC1-BB22-C2D1-0840-61B94A156840}"/>
              </a:ext>
            </a:extLst>
          </p:cNvPr>
          <p:cNvSpPr txBox="1"/>
          <p:nvPr/>
        </p:nvSpPr>
        <p:spPr>
          <a:xfrm>
            <a:off x="154927" y="2115455"/>
            <a:ext cx="6717821" cy="1384995"/>
          </a:xfrm>
          <a:prstGeom prst="rect">
            <a:avLst/>
          </a:prstGeom>
          <a:noFill/>
        </p:spPr>
        <p:txBody>
          <a:bodyPr wrap="square">
            <a:spAutoFit/>
          </a:bodyPr>
          <a:lstStyle/>
          <a:p>
            <a:pPr defTabSz="914377">
              <a:defRPr/>
            </a:pPr>
            <a:r>
              <a:rPr lang="en-GB" sz="2400" i="1">
                <a:solidFill>
                  <a:srgbClr val="FFFFFF"/>
                </a:solidFill>
                <a:latin typeface="Outfit"/>
                <a:cs typeface="Arial"/>
                <a:sym typeface="Arial"/>
              </a:rPr>
              <a:t>Involved in consumer data and consent in the energy sector? </a:t>
            </a:r>
          </a:p>
          <a:p>
            <a:pPr defTabSz="914377">
              <a:defRPr/>
            </a:pPr>
            <a:endParaRPr lang="en-GB">
              <a:solidFill>
                <a:srgbClr val="FFFFFF"/>
              </a:solidFill>
              <a:latin typeface="Outfit"/>
              <a:cs typeface="Arial"/>
              <a:sym typeface="Arial"/>
            </a:endParaRPr>
          </a:p>
          <a:p>
            <a:pPr defTabSz="914377">
              <a:defRPr/>
            </a:pPr>
            <a:r>
              <a:rPr lang="en-GB">
                <a:solidFill>
                  <a:srgbClr val="FFFFFF"/>
                </a:solidFill>
                <a:latin typeface="Figtree" panose="020B0604020202020204"/>
                <a:cs typeface="Arial"/>
                <a:sym typeface="Arial"/>
              </a:rPr>
              <a:t>Let’s connect.</a:t>
            </a:r>
          </a:p>
        </p:txBody>
      </p:sp>
      <p:sp>
        <p:nvSpPr>
          <p:cNvPr id="12" name="TextBox 11">
            <a:extLst>
              <a:ext uri="{FF2B5EF4-FFF2-40B4-BE49-F238E27FC236}">
                <a16:creationId xmlns:a16="http://schemas.microsoft.com/office/drawing/2014/main" id="{59824D86-832A-DD4A-D6F5-0E53AAFFEF45}"/>
              </a:ext>
            </a:extLst>
          </p:cNvPr>
          <p:cNvSpPr txBox="1"/>
          <p:nvPr/>
        </p:nvSpPr>
        <p:spPr>
          <a:xfrm>
            <a:off x="154927" y="4031570"/>
            <a:ext cx="6943964" cy="1384995"/>
          </a:xfrm>
          <a:prstGeom prst="rect">
            <a:avLst/>
          </a:prstGeom>
          <a:noFill/>
        </p:spPr>
        <p:txBody>
          <a:bodyPr wrap="square">
            <a:spAutoFit/>
          </a:bodyPr>
          <a:lstStyle/>
          <a:p>
            <a:pPr defTabSz="914377">
              <a:defRPr/>
            </a:pPr>
            <a:r>
              <a:rPr lang="en-GB" sz="1600">
                <a:solidFill>
                  <a:srgbClr val="FFFFFF"/>
                </a:solidFill>
                <a:latin typeface="Figtree" panose="020B0604020202020204"/>
                <a:ea typeface="Aptos" panose="020B0004020202020204" pitchFamily="34" charset="0"/>
                <a:cs typeface="Aptos" panose="020B0004020202020204" pitchFamily="34" charset="0"/>
                <a:sym typeface="Arial"/>
              </a:rPr>
              <a:t>The Consumer Consent Project is live, and we want to hear from you. Whether you have a question or concern or want to stay in the loop, our team is here to collaborate.</a:t>
            </a:r>
          </a:p>
          <a:p>
            <a:pPr defTabSz="914377">
              <a:defRPr/>
            </a:pPr>
            <a:endParaRPr lang="en-GB">
              <a:solidFill>
                <a:srgbClr val="FFFFFF"/>
              </a:solidFill>
              <a:latin typeface="Aptos" panose="020B0004020202020204" pitchFamily="34" charset="0"/>
              <a:ea typeface="Aptos" panose="020B0004020202020204" pitchFamily="34" charset="0"/>
              <a:cs typeface="Aptos" panose="020B0004020202020204" pitchFamily="34" charset="0"/>
              <a:sym typeface="Arial"/>
            </a:endParaRPr>
          </a:p>
          <a:p>
            <a:pPr defTabSz="914377">
              <a:defRPr/>
            </a:pPr>
            <a:r>
              <a:rPr lang="en-GB" b="1">
                <a:solidFill>
                  <a:srgbClr val="FFFFFF"/>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b="1">
                <a:solidFill>
                  <a:srgbClr val="FFFFFF"/>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b="1" u="sng">
                <a:solidFill>
                  <a:srgbClr val="FFFFFF"/>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b="1">
                <a:solidFill>
                  <a:srgbClr val="FFFFFF"/>
                </a:solidFill>
                <a:latin typeface="Outfit"/>
                <a:ea typeface="Aptos" panose="020B0004020202020204" pitchFamily="34" charset="0"/>
                <a:cs typeface="Aptos" panose="020B0004020202020204" pitchFamily="34" charset="0"/>
                <a:sym typeface="Arial"/>
              </a:rPr>
              <a:t> </a:t>
            </a:r>
          </a:p>
        </p:txBody>
      </p:sp>
      <p:sp>
        <p:nvSpPr>
          <p:cNvPr id="13" name="TextBox 12">
            <a:extLst>
              <a:ext uri="{FF2B5EF4-FFF2-40B4-BE49-F238E27FC236}">
                <a16:creationId xmlns:a16="http://schemas.microsoft.com/office/drawing/2014/main" id="{F7E3F10C-9184-2360-78AE-7EA0EC54789D}"/>
              </a:ext>
            </a:extLst>
          </p:cNvPr>
          <p:cNvSpPr txBox="1"/>
          <p:nvPr/>
        </p:nvSpPr>
        <p:spPr>
          <a:xfrm>
            <a:off x="194788" y="5597681"/>
            <a:ext cx="6098389" cy="584775"/>
          </a:xfrm>
          <a:prstGeom prst="rect">
            <a:avLst/>
          </a:prstGeom>
          <a:noFill/>
        </p:spPr>
        <p:txBody>
          <a:bodyPr wrap="square">
            <a:spAutoFit/>
          </a:bodyPr>
          <a:lstStyle/>
          <a:p>
            <a:pPr defTabSz="914377">
              <a:defRPr/>
            </a:pPr>
            <a:r>
              <a:rPr lang="en-GB" sz="1600">
                <a:solidFill>
                  <a:srgbClr val="FFFFFF"/>
                </a:solidFill>
                <a:latin typeface="Figtree" panose="020B0604020202020204"/>
                <a:cs typeface="Arial"/>
                <a:sym typeface="Arial"/>
              </a:rPr>
              <a:t>Your feedback plays a key role in shaping a secure, consumer-centric solution.</a:t>
            </a:r>
          </a:p>
        </p:txBody>
      </p:sp>
      <p:sp>
        <p:nvSpPr>
          <p:cNvPr id="15" name="TextBox 14">
            <a:extLst>
              <a:ext uri="{FF2B5EF4-FFF2-40B4-BE49-F238E27FC236}">
                <a16:creationId xmlns:a16="http://schemas.microsoft.com/office/drawing/2014/main" id="{978FEE3C-F5C4-28CC-7037-F8CBBE56FC35}"/>
              </a:ext>
            </a:extLst>
          </p:cNvPr>
          <p:cNvSpPr txBox="1"/>
          <p:nvPr/>
        </p:nvSpPr>
        <p:spPr>
          <a:xfrm>
            <a:off x="7436019" y="2043640"/>
            <a:ext cx="3962400" cy="748795"/>
          </a:xfrm>
          <a:prstGeom prst="rect">
            <a:avLst/>
          </a:prstGeom>
          <a:noFill/>
        </p:spPr>
        <p:txBody>
          <a:bodyPr wrap="square">
            <a:spAutoFit/>
          </a:bodyPr>
          <a:lstStyle/>
          <a:p>
            <a:pPr defTabSz="1219170">
              <a:buClr>
                <a:srgbClr val="000000"/>
              </a:buClr>
            </a:pPr>
            <a:r>
              <a:rPr lang="en-US" sz="2133" b="1" kern="0">
                <a:solidFill>
                  <a:srgbClr val="1EF395"/>
                </a:solidFill>
                <a:latin typeface="Arial"/>
                <a:cs typeface="Arial"/>
                <a:sym typeface="Arial"/>
              </a:rPr>
              <a:t>Get Involved in Developing Consumer Consent (MMP)</a:t>
            </a:r>
          </a:p>
        </p:txBody>
      </p:sp>
      <p:pic>
        <p:nvPicPr>
          <p:cNvPr id="18" name="Picture 17">
            <a:extLst>
              <a:ext uri="{FF2B5EF4-FFF2-40B4-BE49-F238E27FC236}">
                <a16:creationId xmlns:a16="http://schemas.microsoft.com/office/drawing/2014/main" id="{6E0D56C7-0396-A68C-B620-41A0F0A24279}"/>
              </a:ext>
            </a:extLst>
          </p:cNvPr>
          <p:cNvPicPr>
            <a:picLocks noChangeAspect="1"/>
          </p:cNvPicPr>
          <p:nvPr/>
        </p:nvPicPr>
        <p:blipFill>
          <a:blip r:embed="rId3"/>
          <a:stretch>
            <a:fillRect/>
          </a:stretch>
        </p:blipFill>
        <p:spPr>
          <a:xfrm>
            <a:off x="8136559" y="3483999"/>
            <a:ext cx="2210663" cy="2210663"/>
          </a:xfrm>
          <a:prstGeom prst="rect">
            <a:avLst/>
          </a:prstGeom>
        </p:spPr>
      </p:pic>
      <p:sp>
        <p:nvSpPr>
          <p:cNvPr id="20" name="TextBox 19">
            <a:extLst>
              <a:ext uri="{FF2B5EF4-FFF2-40B4-BE49-F238E27FC236}">
                <a16:creationId xmlns:a16="http://schemas.microsoft.com/office/drawing/2014/main" id="{395A4677-04C6-ECA1-E722-FBC6B0A5AB17}"/>
              </a:ext>
            </a:extLst>
          </p:cNvPr>
          <p:cNvSpPr txBox="1"/>
          <p:nvPr/>
        </p:nvSpPr>
        <p:spPr>
          <a:xfrm>
            <a:off x="7787149" y="2799487"/>
            <a:ext cx="3480620" cy="543867"/>
          </a:xfrm>
          <a:prstGeom prst="rect">
            <a:avLst/>
          </a:prstGeom>
          <a:noFill/>
        </p:spPr>
        <p:txBody>
          <a:bodyPr wrap="square">
            <a:spAutoFit/>
          </a:bodyPr>
          <a:lstStyle/>
          <a:p>
            <a:pPr defTabSz="1219170">
              <a:buClr>
                <a:srgbClr val="000000"/>
              </a:buClr>
            </a:pPr>
            <a:r>
              <a:rPr lang="en-US" sz="1467" i="1" kern="0">
                <a:solidFill>
                  <a:prstClr val="white"/>
                </a:solidFill>
                <a:latin typeface="Figtree" panose="020B0604020202020204"/>
                <a:cs typeface="Arial"/>
                <a:sym typeface="Arial"/>
              </a:rPr>
              <a:t>Help shape a practical, consumer-</a:t>
            </a:r>
            <a:r>
              <a:rPr lang="en-US" sz="1467" i="1" kern="0" err="1">
                <a:solidFill>
                  <a:prstClr val="white"/>
                </a:solidFill>
                <a:latin typeface="Figtree" panose="020B0604020202020204"/>
                <a:cs typeface="Arial"/>
                <a:sym typeface="Arial"/>
              </a:rPr>
              <a:t>centred</a:t>
            </a:r>
            <a:r>
              <a:rPr lang="en-US" sz="1467" i="1" kern="0">
                <a:solidFill>
                  <a:prstClr val="white"/>
                </a:solidFill>
                <a:latin typeface="Figtree" panose="020B0604020202020204"/>
                <a:cs typeface="Arial"/>
                <a:sym typeface="Arial"/>
              </a:rPr>
              <a:t> approach to consent</a:t>
            </a:r>
          </a:p>
        </p:txBody>
      </p:sp>
      <p:grpSp>
        <p:nvGrpSpPr>
          <p:cNvPr id="24" name="Group 23">
            <a:extLst>
              <a:ext uri="{FF2B5EF4-FFF2-40B4-BE49-F238E27FC236}">
                <a16:creationId xmlns:a16="http://schemas.microsoft.com/office/drawing/2014/main" id="{5EE1AABE-4C96-2E34-637B-ADE9C5663459}"/>
              </a:ext>
            </a:extLst>
          </p:cNvPr>
          <p:cNvGrpSpPr/>
          <p:nvPr/>
        </p:nvGrpSpPr>
        <p:grpSpPr>
          <a:xfrm>
            <a:off x="8136560" y="5804658"/>
            <a:ext cx="2210661" cy="664969"/>
            <a:chOff x="6102419" y="4370780"/>
            <a:chExt cx="1657996" cy="540434"/>
          </a:xfrm>
        </p:grpSpPr>
        <p:sp>
          <p:nvSpPr>
            <p:cNvPr id="23" name="Right Triangle 22">
              <a:extLst>
                <a:ext uri="{FF2B5EF4-FFF2-40B4-BE49-F238E27FC236}">
                  <a16:creationId xmlns:a16="http://schemas.microsoft.com/office/drawing/2014/main" id="{80163F32-8DAF-4D87-B74A-D9034A93A2BC}"/>
                </a:ext>
              </a:extLst>
            </p:cNvPr>
            <p:cNvSpPr/>
            <p:nvPr/>
          </p:nvSpPr>
          <p:spPr>
            <a:xfrm rot="8136603">
              <a:off x="6695981" y="4370780"/>
              <a:ext cx="470870" cy="454869"/>
            </a:xfrm>
            <a:prstGeom prst="rtTriangle">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prstClr val="white"/>
                </a:solidFill>
                <a:latin typeface="Aptos" panose="02110004020202020204"/>
                <a:sym typeface="Arial"/>
              </a:endParaRPr>
            </a:p>
          </p:txBody>
        </p:sp>
        <p:sp>
          <p:nvSpPr>
            <p:cNvPr id="22" name="Rectangle: Rounded Corners 21">
              <a:extLst>
                <a:ext uri="{FF2B5EF4-FFF2-40B4-BE49-F238E27FC236}">
                  <a16:creationId xmlns:a16="http://schemas.microsoft.com/office/drawing/2014/main" id="{1E2EE2A7-986E-0AE2-5D01-EA829E258A3F}"/>
                </a:ext>
              </a:extLst>
            </p:cNvPr>
            <p:cNvSpPr/>
            <p:nvPr/>
          </p:nvSpPr>
          <p:spPr>
            <a:xfrm>
              <a:off x="6102419" y="4513008"/>
              <a:ext cx="1657996" cy="398206"/>
            </a:xfrm>
            <a:prstGeom prst="round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GB" sz="1867" i="1" kern="0">
                  <a:solidFill>
                    <a:prstClr val="white"/>
                  </a:solidFill>
                  <a:latin typeface="Aptos" panose="02110004020202020204"/>
                  <a:sym typeface="Arial"/>
                </a:rPr>
                <a:t>Scan me!</a:t>
              </a:r>
            </a:p>
          </p:txBody>
        </p:sp>
      </p:grpSp>
    </p:spTree>
    <p:extLst>
      <p:ext uri="{BB962C8B-B14F-4D97-AF65-F5344CB8AC3E}">
        <p14:creationId xmlns:p14="http://schemas.microsoft.com/office/powerpoint/2010/main" val="3589583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A830-D74A-9FFD-B5F0-99A8ACB1C69A}"/>
              </a:ext>
            </a:extLst>
          </p:cNvPr>
          <p:cNvSpPr>
            <a:spLocks noGrp="1"/>
          </p:cNvSpPr>
          <p:nvPr>
            <p:ph type="title"/>
          </p:nvPr>
        </p:nvSpPr>
        <p:spPr/>
        <p:txBody>
          <a:bodyPr/>
          <a:lstStyle/>
          <a:p>
            <a:r>
              <a:rPr lang="en-GB"/>
              <a:t>Appendix</a:t>
            </a:r>
          </a:p>
        </p:txBody>
      </p:sp>
    </p:spTree>
    <p:extLst>
      <p:ext uri="{BB962C8B-B14F-4D97-AF65-F5344CB8AC3E}">
        <p14:creationId xmlns:p14="http://schemas.microsoft.com/office/powerpoint/2010/main" val="3209587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B9CF9-92E3-F157-5C3F-D990E83C3AAB}"/>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BB01F8AF-1648-C89D-B97F-5921D765DE16}"/>
              </a:ext>
            </a:extLst>
          </p:cNvPr>
          <p:cNvSpPr txBox="1">
            <a:spLocks noGrp="1"/>
          </p:cNvSpPr>
          <p:nvPr>
            <p:ph type="title"/>
          </p:nvPr>
        </p:nvSpPr>
        <p:spPr>
          <a:xfrm>
            <a:off x="22031" y="140891"/>
            <a:ext cx="10515600" cy="763182"/>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21E5E"/>
                </a:solidFill>
                <a:latin typeface="Figtree" panose="020B0604020202020204"/>
                <a:cs typeface="Times New Roman" panose="02020603050405020304" pitchFamily="18" charset="0"/>
              </a:rPr>
              <a:t>Consumer</a:t>
            </a:r>
            <a:r>
              <a:rPr lang="en-GB" sz="3733" b="1">
                <a:solidFill>
                  <a:srgbClr val="021E5E"/>
                </a:solidFill>
                <a:latin typeface="Figtree" panose="020B0604020202020204"/>
                <a:cs typeface="Times New Roman" panose="02020603050405020304" pitchFamily="18" charset="0"/>
              </a:rPr>
              <a:t> Consent Project Team </a:t>
            </a:r>
            <a:endParaRPr lang="en-GB" b="1">
              <a:solidFill>
                <a:srgbClr val="002060"/>
              </a:solidFill>
              <a:latin typeface="Figtree" panose="020B0604020202020204"/>
              <a:cs typeface="Segoe UI Light" panose="020B0502040204020203" pitchFamily="34" charset="0"/>
            </a:endParaRPr>
          </a:p>
        </p:txBody>
      </p:sp>
      <p:sp>
        <p:nvSpPr>
          <p:cNvPr id="4" name="TextBox 3">
            <a:extLst>
              <a:ext uri="{FF2B5EF4-FFF2-40B4-BE49-F238E27FC236}">
                <a16:creationId xmlns:a16="http://schemas.microsoft.com/office/drawing/2014/main" id="{18978754-1C70-29E7-BA81-654E0C9B35E0}"/>
              </a:ext>
            </a:extLst>
          </p:cNvPr>
          <p:cNvSpPr txBox="1"/>
          <p:nvPr/>
        </p:nvSpPr>
        <p:spPr>
          <a:xfrm>
            <a:off x="223737" y="5673402"/>
            <a:ext cx="7377920" cy="379656"/>
          </a:xfrm>
          <a:prstGeom prst="rect">
            <a:avLst/>
          </a:prstGeom>
          <a:noFill/>
        </p:spPr>
        <p:txBody>
          <a:bodyPr wrap="square">
            <a:spAutoFit/>
          </a:bodyPr>
          <a:lstStyle/>
          <a:p>
            <a:pPr defTabSz="914377">
              <a:defRPr/>
            </a:pPr>
            <a:r>
              <a:rPr lang="en-GB" sz="1867" b="1" dirty="0">
                <a:solidFill>
                  <a:srgbClr val="201E2E"/>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sz="1867" b="1" dirty="0">
                <a:solidFill>
                  <a:srgbClr val="201E2E"/>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sz="1867" b="1" u="sng" dirty="0">
                <a:solidFill>
                  <a:srgbClr val="201E2E"/>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sz="1867" b="1" dirty="0">
                <a:solidFill>
                  <a:srgbClr val="201E2E"/>
                </a:solidFill>
                <a:latin typeface="Outfit"/>
                <a:ea typeface="Aptos" panose="020B0004020202020204" pitchFamily="34" charset="0"/>
                <a:cs typeface="Aptos" panose="020B0004020202020204" pitchFamily="34" charset="0"/>
                <a:sym typeface="Arial"/>
              </a:rPr>
              <a:t> </a:t>
            </a:r>
          </a:p>
        </p:txBody>
      </p:sp>
      <p:sp>
        <p:nvSpPr>
          <p:cNvPr id="5" name="Rectangle 4">
            <a:extLst>
              <a:ext uri="{FF2B5EF4-FFF2-40B4-BE49-F238E27FC236}">
                <a16:creationId xmlns:a16="http://schemas.microsoft.com/office/drawing/2014/main" id="{7A206C6F-B4CA-3255-6DFC-B708CEA006C6}"/>
              </a:ext>
            </a:extLst>
          </p:cNvPr>
          <p:cNvSpPr/>
          <p:nvPr/>
        </p:nvSpPr>
        <p:spPr>
          <a:xfrm>
            <a:off x="878563" y="2509421"/>
            <a:ext cx="2563205"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Figtree" panose="020B0604020202020204"/>
                <a:cs typeface="Arial"/>
                <a:sym typeface="Arial"/>
              </a:rPr>
              <a:t>Michael Walsh</a:t>
            </a:r>
            <a:endParaRPr lang="en-GB" sz="2400" b="1" kern="0">
              <a:solidFill>
                <a:srgbClr val="FFFFFF"/>
              </a:solidFill>
              <a:latin typeface="Figtree" panose="020B0604020202020204"/>
              <a:cs typeface="Arial"/>
              <a:sym typeface="Arial"/>
            </a:endParaRPr>
          </a:p>
          <a:p>
            <a:pPr algn="ctr" defTabSz="914377">
              <a:defRPr/>
            </a:pPr>
            <a:r>
              <a:rPr lang="en-GB" sz="1333" kern="0">
                <a:solidFill>
                  <a:srgbClr val="FFFFFF"/>
                </a:solidFill>
                <a:latin typeface="Figtree" panose="020B0604020202020204"/>
                <a:cs typeface="Arial"/>
                <a:sym typeface="Arial"/>
              </a:rPr>
              <a:t>Project Manager</a:t>
            </a:r>
          </a:p>
          <a:p>
            <a:pPr marL="285744" indent="-285744" algn="ctr" defTabSz="914377">
              <a:buFont typeface="Arial"/>
              <a:buChar char="•"/>
              <a:defRPr/>
            </a:pPr>
            <a:endParaRPr lang="en-GB" sz="1867" kern="0">
              <a:solidFill>
                <a:srgbClr val="FFFFFF"/>
              </a:solidFill>
              <a:latin typeface="Figtree" panose="020B0604020202020204"/>
              <a:cs typeface="Arial"/>
              <a:sym typeface="Arial"/>
            </a:endParaRPr>
          </a:p>
          <a:p>
            <a:pPr algn="ctr" defTabSz="914377">
              <a:defRPr/>
            </a:pPr>
            <a:endParaRPr lang="en-GB" sz="1400" kern="0">
              <a:solidFill>
                <a:srgbClr val="FFFFFF"/>
              </a:solidFill>
              <a:latin typeface="Figtree" panose="020B0604020202020204"/>
              <a:cs typeface="Arial"/>
              <a:sym typeface="Arial"/>
            </a:endParaRPr>
          </a:p>
        </p:txBody>
      </p:sp>
      <p:sp>
        <p:nvSpPr>
          <p:cNvPr id="6" name="Rectangle 5">
            <a:extLst>
              <a:ext uri="{FF2B5EF4-FFF2-40B4-BE49-F238E27FC236}">
                <a16:creationId xmlns:a16="http://schemas.microsoft.com/office/drawing/2014/main" id="{4B90C3E1-10F3-40B9-4074-055EB7240571}"/>
              </a:ext>
            </a:extLst>
          </p:cNvPr>
          <p:cNvSpPr/>
          <p:nvPr/>
        </p:nvSpPr>
        <p:spPr>
          <a:xfrm>
            <a:off x="2157560" y="1676492"/>
            <a:ext cx="2563207" cy="728733"/>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Figtree" panose="020B0604020202020204"/>
                <a:cs typeface="Arial"/>
                <a:sym typeface="Arial"/>
              </a:rPr>
              <a:t>Pete Davies</a:t>
            </a:r>
            <a:br>
              <a:rPr lang="en-GB" sz="1867" kern="0">
                <a:solidFill>
                  <a:srgbClr val="FFFFFF"/>
                </a:solidFill>
                <a:latin typeface="Figtree" panose="020B0604020202020204"/>
                <a:cs typeface="Arial"/>
                <a:sym typeface="Arial"/>
              </a:rPr>
            </a:br>
            <a:r>
              <a:rPr lang="en-GB" sz="1333" kern="0">
                <a:solidFill>
                  <a:srgbClr val="FFFFFF"/>
                </a:solidFill>
                <a:latin typeface="Figtree" panose="020B0604020202020204"/>
                <a:cs typeface="Arial"/>
                <a:sym typeface="Arial"/>
              </a:rPr>
              <a:t>Executive Sponsor</a:t>
            </a:r>
            <a:endParaRPr lang="en-GB" sz="1867" kern="0">
              <a:solidFill>
                <a:srgbClr val="FFFFFF"/>
              </a:solidFill>
              <a:latin typeface="Figtree" panose="020B0604020202020204"/>
              <a:cs typeface="Arial"/>
              <a:sym typeface="Arial"/>
            </a:endParaRPr>
          </a:p>
        </p:txBody>
      </p:sp>
      <p:sp>
        <p:nvSpPr>
          <p:cNvPr id="10" name="Rectangle 9">
            <a:extLst>
              <a:ext uri="{FF2B5EF4-FFF2-40B4-BE49-F238E27FC236}">
                <a16:creationId xmlns:a16="http://schemas.microsoft.com/office/drawing/2014/main" id="{181BD158-95B9-D341-772E-5AEFF6522C25}"/>
              </a:ext>
            </a:extLst>
          </p:cNvPr>
          <p:cNvSpPr/>
          <p:nvPr/>
        </p:nvSpPr>
        <p:spPr>
          <a:xfrm>
            <a:off x="3532795" y="250942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Figtree" panose="020B0604020202020204"/>
                <a:cs typeface="Arial"/>
                <a:sym typeface="Arial"/>
              </a:rPr>
              <a:t>Vicky Brown</a:t>
            </a:r>
          </a:p>
          <a:p>
            <a:pPr algn="ctr" defTabSz="914377">
              <a:defRPr/>
            </a:pPr>
            <a:r>
              <a:rPr lang="en-GB" sz="1333" kern="0">
                <a:solidFill>
                  <a:srgbClr val="FFFFFF"/>
                </a:solidFill>
                <a:latin typeface="Figtree" panose="020B0604020202020204"/>
                <a:cs typeface="Arial"/>
                <a:sym typeface="Arial"/>
              </a:rPr>
              <a:t>PMO</a:t>
            </a:r>
          </a:p>
          <a:p>
            <a:pPr algn="ctr" defTabSz="914377">
              <a:defRPr/>
            </a:pPr>
            <a:endParaRPr lang="en-GB" sz="1333" kern="0">
              <a:solidFill>
                <a:srgbClr val="FFFFFF"/>
              </a:solidFill>
              <a:latin typeface="Figtree" panose="020B0604020202020204"/>
              <a:ea typeface="+mn-lt"/>
              <a:cs typeface="+mn-lt"/>
              <a:sym typeface="Arial"/>
            </a:endParaRPr>
          </a:p>
          <a:p>
            <a:pPr algn="ctr" defTabSz="914377">
              <a:defRPr/>
            </a:pPr>
            <a:endParaRPr lang="en-GB" sz="1400" kern="0">
              <a:solidFill>
                <a:srgbClr val="FFFFFF"/>
              </a:solidFill>
              <a:latin typeface="Figtree" panose="020B0604020202020204"/>
              <a:cs typeface="Arial"/>
              <a:sym typeface="Arial"/>
            </a:endParaRPr>
          </a:p>
        </p:txBody>
      </p:sp>
      <p:sp>
        <p:nvSpPr>
          <p:cNvPr id="11" name="Rectangle 10">
            <a:extLst>
              <a:ext uri="{FF2B5EF4-FFF2-40B4-BE49-F238E27FC236}">
                <a16:creationId xmlns:a16="http://schemas.microsoft.com/office/drawing/2014/main" id="{2B8BE65F-D020-2E93-AB7C-6E7C3F1AFCE8}"/>
              </a:ext>
            </a:extLst>
          </p:cNvPr>
          <p:cNvSpPr/>
          <p:nvPr/>
        </p:nvSpPr>
        <p:spPr>
          <a:xfrm>
            <a:off x="878563" y="332476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lnSpc>
                <a:spcPts val="1800"/>
              </a:lnSpc>
              <a:defRPr/>
            </a:pPr>
            <a:r>
              <a:rPr lang="en-GB" sz="1867" b="1" kern="0">
                <a:solidFill>
                  <a:srgbClr val="FFFFFF"/>
                </a:solidFill>
                <a:latin typeface="Figtree" panose="020B0604020202020204"/>
                <a:cs typeface="Arial"/>
                <a:sym typeface="Arial"/>
              </a:rPr>
              <a:t>Teresa Thompson​</a:t>
            </a:r>
          </a:p>
          <a:p>
            <a:pPr algn="ctr" defTabSz="914377">
              <a:defRPr/>
            </a:pPr>
            <a:r>
              <a:rPr lang="en-GB" sz="1333" kern="0">
                <a:solidFill>
                  <a:srgbClr val="FFFFFF"/>
                </a:solidFill>
                <a:latin typeface="Figtree" panose="020B0604020202020204"/>
                <a:cs typeface="Arial"/>
                <a:sym typeface="Arial"/>
              </a:rPr>
              <a:t>Stakeholder </a:t>
            </a:r>
            <a:br>
              <a:rPr lang="en-GB" sz="1333" kern="0">
                <a:solidFill>
                  <a:srgbClr val="FFFFFF"/>
                </a:solidFill>
                <a:latin typeface="Figtree" panose="020B0604020202020204"/>
                <a:cs typeface="Arial"/>
                <a:sym typeface="Arial"/>
              </a:rPr>
            </a:br>
            <a:r>
              <a:rPr lang="en-GB" sz="1333" kern="0">
                <a:solidFill>
                  <a:srgbClr val="FFFFFF"/>
                </a:solidFill>
                <a:latin typeface="Figtree" panose="020B0604020202020204"/>
                <a:cs typeface="Arial"/>
                <a:sym typeface="Arial"/>
              </a:rPr>
              <a:t>Engagement </a:t>
            </a:r>
            <a:r>
              <a:rPr lang="en-GB" sz="1333" kern="0" err="1">
                <a:solidFill>
                  <a:srgbClr val="FFFFFF"/>
                </a:solidFill>
                <a:latin typeface="Figtree" panose="020B0604020202020204"/>
                <a:cs typeface="Arial"/>
                <a:sym typeface="Arial"/>
              </a:rPr>
              <a:t>Mgr</a:t>
            </a:r>
            <a:endParaRPr lang="en-GB" sz="1333" kern="0">
              <a:solidFill>
                <a:srgbClr val="FFFFFF"/>
              </a:solidFill>
              <a:latin typeface="Figtree" panose="020B0604020202020204"/>
              <a:cs typeface="Arial"/>
              <a:sym typeface="Arial"/>
            </a:endParaRPr>
          </a:p>
        </p:txBody>
      </p:sp>
      <p:sp>
        <p:nvSpPr>
          <p:cNvPr id="12" name="Rectangle 11">
            <a:extLst>
              <a:ext uri="{FF2B5EF4-FFF2-40B4-BE49-F238E27FC236}">
                <a16:creationId xmlns:a16="http://schemas.microsoft.com/office/drawing/2014/main" id="{ABFFE986-E8CE-6F8F-1F6A-D968169A9916}"/>
              </a:ext>
            </a:extLst>
          </p:cNvPr>
          <p:cNvSpPr/>
          <p:nvPr/>
        </p:nvSpPr>
        <p:spPr>
          <a:xfrm>
            <a:off x="3532795" y="332476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Figtree" panose="020B0604020202020204"/>
                <a:cs typeface="Arial"/>
                <a:sym typeface="Arial"/>
              </a:rPr>
              <a:t>Nathan Gould​​</a:t>
            </a:r>
          </a:p>
          <a:p>
            <a:pPr algn="ctr" defTabSz="914377"/>
            <a:r>
              <a:rPr lang="en-GB" sz="1333" kern="0">
                <a:solidFill>
                  <a:srgbClr val="FFFFFF"/>
                </a:solidFill>
                <a:latin typeface="Figtree" panose="020B0604020202020204"/>
                <a:cs typeface="Arial"/>
                <a:sym typeface="Arial"/>
              </a:rPr>
              <a:t>Enterprise Architect</a:t>
            </a:r>
            <a:r>
              <a:rPr lang="en-GB" sz="1867" b="1" kern="0">
                <a:solidFill>
                  <a:srgbClr val="FFFFFF"/>
                </a:solidFill>
                <a:latin typeface="Figtree" panose="020B0604020202020204"/>
                <a:cs typeface="Arial"/>
                <a:sym typeface="Arial"/>
              </a:rPr>
              <a:t>​​</a:t>
            </a:r>
          </a:p>
        </p:txBody>
      </p:sp>
      <p:sp>
        <p:nvSpPr>
          <p:cNvPr id="13" name="Rectangle 12">
            <a:extLst>
              <a:ext uri="{FF2B5EF4-FFF2-40B4-BE49-F238E27FC236}">
                <a16:creationId xmlns:a16="http://schemas.microsoft.com/office/drawing/2014/main" id="{658AE45E-4E94-C829-A1B8-3213EB5B01C0}"/>
              </a:ext>
            </a:extLst>
          </p:cNvPr>
          <p:cNvSpPr/>
          <p:nvPr/>
        </p:nvSpPr>
        <p:spPr>
          <a:xfrm>
            <a:off x="878565" y="4134695"/>
            <a:ext cx="2557991"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Figtree" panose="020B0604020202020204"/>
                <a:cs typeface="Arial"/>
                <a:sym typeface="Arial"/>
              </a:rPr>
              <a:t>Sarah Jones</a:t>
            </a:r>
            <a:br>
              <a:rPr lang="en-GB" sz="1867" b="1" kern="0">
                <a:solidFill>
                  <a:srgbClr val="FFFFFF"/>
                </a:solidFill>
                <a:latin typeface="Figtree" panose="020B0604020202020204"/>
                <a:cs typeface="Arial"/>
                <a:sym typeface="Arial"/>
              </a:rPr>
            </a:br>
            <a:r>
              <a:rPr lang="en-GB" sz="1333" kern="0">
                <a:solidFill>
                  <a:srgbClr val="FFFFFF"/>
                </a:solidFill>
                <a:latin typeface="Figtree" panose="020B0604020202020204"/>
                <a:cs typeface="Arial"/>
                <a:sym typeface="Arial"/>
              </a:rPr>
              <a:t> Regulatory Compliance Lead</a:t>
            </a:r>
          </a:p>
        </p:txBody>
      </p:sp>
      <p:sp>
        <p:nvSpPr>
          <p:cNvPr id="14" name="Rectangle 13">
            <a:extLst>
              <a:ext uri="{FF2B5EF4-FFF2-40B4-BE49-F238E27FC236}">
                <a16:creationId xmlns:a16="http://schemas.microsoft.com/office/drawing/2014/main" id="{73B24781-43E9-4040-4321-A500558CB730}"/>
              </a:ext>
            </a:extLst>
          </p:cNvPr>
          <p:cNvSpPr/>
          <p:nvPr/>
        </p:nvSpPr>
        <p:spPr>
          <a:xfrm>
            <a:off x="3532795" y="4134696"/>
            <a:ext cx="2557991"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dirty="0">
                <a:solidFill>
                  <a:srgbClr val="FFFFFF"/>
                </a:solidFill>
                <a:latin typeface="Figtree" panose="020B0604020202020204"/>
                <a:cs typeface="Arial"/>
                <a:sym typeface="Arial"/>
              </a:rPr>
              <a:t>Harriet Truss</a:t>
            </a:r>
          </a:p>
          <a:p>
            <a:pPr algn="ctr" defTabSz="914377">
              <a:defRPr/>
            </a:pPr>
            <a:r>
              <a:rPr lang="en-GB" sz="1333" kern="0" dirty="0">
                <a:solidFill>
                  <a:srgbClr val="FFFFFF"/>
                </a:solidFill>
                <a:latin typeface="Figtree" panose="020B0604020202020204"/>
                <a:cs typeface="Arial"/>
                <a:sym typeface="Arial"/>
              </a:rPr>
              <a:t>Change Lead</a:t>
            </a:r>
            <a:endParaRPr lang="en-GB" sz="1867" kern="0" dirty="0">
              <a:solidFill>
                <a:srgbClr val="FFFFFF"/>
              </a:solidFill>
              <a:latin typeface="Figtree" panose="020B0604020202020204"/>
              <a:cs typeface="Arial"/>
              <a:sym typeface="Arial"/>
            </a:endParaRPr>
          </a:p>
          <a:p>
            <a:pPr algn="ctr" defTabSz="914377">
              <a:defRPr/>
            </a:pPr>
            <a:endParaRPr lang="en-GB" sz="1867" kern="0" dirty="0">
              <a:solidFill>
                <a:srgbClr val="FFFFFF"/>
              </a:solidFill>
              <a:latin typeface="Figtree" panose="020B0604020202020204"/>
              <a:cs typeface="Arial"/>
              <a:sym typeface="Arial"/>
            </a:endParaRPr>
          </a:p>
          <a:p>
            <a:pPr algn="ctr" defTabSz="914377">
              <a:defRPr/>
            </a:pPr>
            <a:endParaRPr lang="en-GB" sz="1867" kern="0" dirty="0">
              <a:solidFill>
                <a:srgbClr val="FFFFFF"/>
              </a:solidFill>
              <a:latin typeface="Figtree" panose="020B0604020202020204"/>
              <a:cs typeface="Arial"/>
              <a:sym typeface="Arial"/>
            </a:endParaRPr>
          </a:p>
          <a:p>
            <a:pPr algn="ctr" defTabSz="914377">
              <a:defRPr/>
            </a:pPr>
            <a:endParaRPr lang="en-GB" sz="1867" kern="0" dirty="0">
              <a:solidFill>
                <a:srgbClr val="FFFFFF"/>
              </a:solidFill>
              <a:latin typeface="Figtree" panose="020B0604020202020204"/>
              <a:cs typeface="Arial"/>
              <a:sym typeface="Arial"/>
            </a:endParaRPr>
          </a:p>
          <a:p>
            <a:pPr algn="ctr" defTabSz="914377">
              <a:defRPr/>
            </a:pPr>
            <a:endParaRPr lang="en-GB" sz="1400" kern="0" dirty="0">
              <a:solidFill>
                <a:srgbClr val="FFFFFF"/>
              </a:solidFill>
              <a:latin typeface="Figtree" panose="020B0604020202020204"/>
              <a:cs typeface="Arial"/>
              <a:sym typeface="Arial"/>
            </a:endParaRPr>
          </a:p>
        </p:txBody>
      </p:sp>
      <p:sp>
        <p:nvSpPr>
          <p:cNvPr id="17" name="Rectangle 16">
            <a:extLst>
              <a:ext uri="{FF2B5EF4-FFF2-40B4-BE49-F238E27FC236}">
                <a16:creationId xmlns:a16="http://schemas.microsoft.com/office/drawing/2014/main" id="{963E62E4-865B-C893-3344-A5909B1F9052}"/>
              </a:ext>
            </a:extLst>
          </p:cNvPr>
          <p:cNvSpPr/>
          <p:nvPr/>
        </p:nvSpPr>
        <p:spPr>
          <a:xfrm>
            <a:off x="9389865" y="251259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Figtree" panose="020B0604020202020204"/>
                <a:cs typeface="Arial"/>
                <a:sym typeface="Arial"/>
              </a:rPr>
              <a:t>Alison Nickson</a:t>
            </a:r>
          </a:p>
          <a:p>
            <a:pPr algn="ctr" defTabSz="914377">
              <a:defRPr/>
            </a:pPr>
            <a:r>
              <a:rPr lang="en-GB" sz="1333" kern="0">
                <a:solidFill>
                  <a:srgbClr val="FFFFFF"/>
                </a:solidFill>
                <a:latin typeface="Figtree" panose="020B0604020202020204"/>
                <a:cs typeface="Arial"/>
                <a:sym typeface="Arial"/>
              </a:rPr>
              <a:t>InfoSec &amp; Data Protection</a:t>
            </a:r>
          </a:p>
        </p:txBody>
      </p:sp>
      <p:sp>
        <p:nvSpPr>
          <p:cNvPr id="18" name="TextBox 17">
            <a:extLst>
              <a:ext uri="{FF2B5EF4-FFF2-40B4-BE49-F238E27FC236}">
                <a16:creationId xmlns:a16="http://schemas.microsoft.com/office/drawing/2014/main" id="{1C7DA122-DC4D-522E-C1C0-59FE20DDC12E}"/>
              </a:ext>
            </a:extLst>
          </p:cNvPr>
          <p:cNvSpPr txBox="1"/>
          <p:nvPr/>
        </p:nvSpPr>
        <p:spPr>
          <a:xfrm>
            <a:off x="9389714" y="1646264"/>
            <a:ext cx="157908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defRPr/>
            </a:pPr>
            <a:r>
              <a:rPr lang="en-GB" sz="1600" b="1">
                <a:solidFill>
                  <a:srgbClr val="201E2E"/>
                </a:solidFill>
                <a:latin typeface="Figtree" panose="020B0604020202020204"/>
                <a:cs typeface="Arial"/>
                <a:sym typeface="Arial"/>
              </a:rPr>
              <a:t>Project SME's</a:t>
            </a:r>
          </a:p>
        </p:txBody>
      </p:sp>
      <p:sp>
        <p:nvSpPr>
          <p:cNvPr id="19" name="Rectangle 18">
            <a:extLst>
              <a:ext uri="{FF2B5EF4-FFF2-40B4-BE49-F238E27FC236}">
                <a16:creationId xmlns:a16="http://schemas.microsoft.com/office/drawing/2014/main" id="{4B75ED32-ACE6-E13D-6CAF-913B69096838}"/>
              </a:ext>
            </a:extLst>
          </p:cNvPr>
          <p:cNvSpPr/>
          <p:nvPr/>
        </p:nvSpPr>
        <p:spPr>
          <a:xfrm>
            <a:off x="6187027" y="250942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Figtree" panose="020B0604020202020204"/>
                <a:cs typeface="Arial"/>
                <a:sym typeface="Arial"/>
              </a:rPr>
              <a:t>Eva Von-Schaxmann</a:t>
            </a:r>
          </a:p>
          <a:p>
            <a:pPr algn="ctr" defTabSz="914377">
              <a:defRPr/>
            </a:pPr>
            <a:r>
              <a:rPr lang="en-GB" sz="1333" kern="0">
                <a:solidFill>
                  <a:srgbClr val="FFFFFF"/>
                </a:solidFill>
                <a:latin typeface="Figtree" panose="020B0604020202020204"/>
                <a:cs typeface="Arial"/>
                <a:sym typeface="Arial"/>
              </a:rPr>
              <a:t>Business Analyst</a:t>
            </a:r>
            <a:endParaRPr lang="en-GB" sz="1867" kern="0">
              <a:solidFill>
                <a:srgbClr val="FFFFFF"/>
              </a:solidFill>
              <a:latin typeface="Figtree" panose="020B0604020202020204"/>
              <a:cs typeface="Arial"/>
              <a:sym typeface="Arial"/>
            </a:endParaRPr>
          </a:p>
        </p:txBody>
      </p:sp>
      <p:sp>
        <p:nvSpPr>
          <p:cNvPr id="20" name="Rectangle 19">
            <a:extLst>
              <a:ext uri="{FF2B5EF4-FFF2-40B4-BE49-F238E27FC236}">
                <a16:creationId xmlns:a16="http://schemas.microsoft.com/office/drawing/2014/main" id="{13E4DF60-D44B-04AD-96B6-263DC0BD6F52}"/>
              </a:ext>
            </a:extLst>
          </p:cNvPr>
          <p:cNvSpPr/>
          <p:nvPr/>
        </p:nvSpPr>
        <p:spPr>
          <a:xfrm>
            <a:off x="9389714" y="3221481"/>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Figtree" panose="020B0604020202020204"/>
                <a:cs typeface="Arial"/>
                <a:sym typeface="Arial"/>
              </a:rPr>
              <a:t>Hemant Mistry </a:t>
            </a:r>
          </a:p>
          <a:p>
            <a:pPr algn="ctr" defTabSz="914377">
              <a:defRPr/>
            </a:pPr>
            <a:r>
              <a:rPr lang="en-GB" sz="1333" kern="0">
                <a:solidFill>
                  <a:srgbClr val="FFFFFF"/>
                </a:solidFill>
                <a:latin typeface="Figtree" panose="020B0604020202020204"/>
                <a:cs typeface="Arial"/>
                <a:sym typeface="Arial"/>
              </a:rPr>
              <a:t>UX Lead</a:t>
            </a:r>
          </a:p>
        </p:txBody>
      </p:sp>
      <p:sp>
        <p:nvSpPr>
          <p:cNvPr id="23" name="Rectangle 22">
            <a:extLst>
              <a:ext uri="{FF2B5EF4-FFF2-40B4-BE49-F238E27FC236}">
                <a16:creationId xmlns:a16="http://schemas.microsoft.com/office/drawing/2014/main" id="{304D683E-3AE2-B949-7444-4D72E46B7FC7}"/>
              </a:ext>
            </a:extLst>
          </p:cNvPr>
          <p:cNvSpPr/>
          <p:nvPr/>
        </p:nvSpPr>
        <p:spPr>
          <a:xfrm>
            <a:off x="6187027" y="3324761"/>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Figtree" panose="020B0604020202020204"/>
                <a:cs typeface="Arial"/>
                <a:sym typeface="Arial"/>
              </a:rPr>
              <a:t>George Roberts</a:t>
            </a:r>
          </a:p>
          <a:p>
            <a:pPr algn="ctr" defTabSz="914377"/>
            <a:r>
              <a:rPr lang="en-GB" sz="1333" kern="0">
                <a:solidFill>
                  <a:srgbClr val="FFFFFF"/>
                </a:solidFill>
                <a:latin typeface="Figtree" panose="020B0604020202020204"/>
                <a:cs typeface="Arial"/>
                <a:sym typeface="Arial"/>
              </a:rPr>
              <a:t>Technical Architect</a:t>
            </a:r>
          </a:p>
        </p:txBody>
      </p:sp>
      <p:sp>
        <p:nvSpPr>
          <p:cNvPr id="24" name="Rectangle 23">
            <a:extLst>
              <a:ext uri="{FF2B5EF4-FFF2-40B4-BE49-F238E27FC236}">
                <a16:creationId xmlns:a16="http://schemas.microsoft.com/office/drawing/2014/main" id="{08BCCD05-82EF-F1D0-6D93-57FEDD9D4B02}"/>
              </a:ext>
            </a:extLst>
          </p:cNvPr>
          <p:cNvSpPr/>
          <p:nvPr/>
        </p:nvSpPr>
        <p:spPr>
          <a:xfrm>
            <a:off x="6190768" y="4134695"/>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Figtree" panose="020B0604020202020204"/>
                <a:cs typeface="Arial"/>
                <a:sym typeface="Arial"/>
              </a:rPr>
              <a:t>Ann Perry</a:t>
            </a:r>
          </a:p>
          <a:p>
            <a:pPr algn="ctr" defTabSz="914377"/>
            <a:r>
              <a:rPr lang="en-GB" sz="1333" kern="0">
                <a:solidFill>
                  <a:srgbClr val="FFFFFF"/>
                </a:solidFill>
                <a:latin typeface="Figtree" panose="020B0604020202020204"/>
                <a:cs typeface="Arial"/>
                <a:sym typeface="Arial"/>
              </a:rPr>
              <a:t>Market Design Lead</a:t>
            </a:r>
          </a:p>
        </p:txBody>
      </p:sp>
      <p:sp>
        <p:nvSpPr>
          <p:cNvPr id="2" name="TextBox 1">
            <a:extLst>
              <a:ext uri="{FF2B5EF4-FFF2-40B4-BE49-F238E27FC236}">
                <a16:creationId xmlns:a16="http://schemas.microsoft.com/office/drawing/2014/main" id="{64718755-0317-E13F-B2F9-F7962A19DD4E}"/>
              </a:ext>
            </a:extLst>
          </p:cNvPr>
          <p:cNvSpPr txBox="1"/>
          <p:nvPr/>
        </p:nvSpPr>
        <p:spPr>
          <a:xfrm>
            <a:off x="223737" y="6041532"/>
            <a:ext cx="10112188" cy="338554"/>
          </a:xfrm>
          <a:prstGeom prst="rect">
            <a:avLst/>
          </a:prstGeom>
          <a:noFill/>
        </p:spPr>
        <p:txBody>
          <a:bodyPr wrap="square" rtlCol="0">
            <a:spAutoFit/>
          </a:bodyPr>
          <a:lstStyle/>
          <a:p>
            <a:r>
              <a:rPr lang="en-GB" sz="1600" i="1"/>
              <a:t>N.B: Names &amp; roles provided for transparency; not all roles are assigned 100% to CCS</a:t>
            </a:r>
          </a:p>
        </p:txBody>
      </p:sp>
      <p:sp>
        <p:nvSpPr>
          <p:cNvPr id="8" name="Rectangle 7">
            <a:extLst>
              <a:ext uri="{FF2B5EF4-FFF2-40B4-BE49-F238E27FC236}">
                <a16:creationId xmlns:a16="http://schemas.microsoft.com/office/drawing/2014/main" id="{5DC481B8-BAD2-4BFD-8958-2CC72D3F4473}"/>
              </a:ext>
            </a:extLst>
          </p:cNvPr>
          <p:cNvSpPr/>
          <p:nvPr/>
        </p:nvSpPr>
        <p:spPr>
          <a:xfrm>
            <a:off x="4819160" y="1684717"/>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Figtree" panose="020B0604020202020204"/>
                <a:cs typeface="Arial"/>
                <a:sym typeface="Arial"/>
              </a:rPr>
              <a:t>Matt White</a:t>
            </a:r>
          </a:p>
          <a:p>
            <a:pPr algn="ctr" defTabSz="914377"/>
            <a:r>
              <a:rPr lang="en-GB" sz="1300" kern="0">
                <a:solidFill>
                  <a:srgbClr val="FFFFFF"/>
                </a:solidFill>
                <a:latin typeface="Figtree" panose="020B0604020202020204"/>
                <a:cs typeface="Arial"/>
                <a:sym typeface="Arial"/>
              </a:rPr>
              <a:t>Product Owner &amp; SRO</a:t>
            </a:r>
            <a:endParaRPr lang="en-GB" sz="1300" kern="0">
              <a:solidFill>
                <a:srgbClr val="FFFFFF"/>
              </a:solidFill>
              <a:latin typeface="Figtree" panose="020B0604020202020204"/>
              <a:cs typeface="Arial"/>
            </a:endParaRPr>
          </a:p>
        </p:txBody>
      </p:sp>
      <p:sp>
        <p:nvSpPr>
          <p:cNvPr id="9" name="Rectangle 8">
            <a:extLst>
              <a:ext uri="{FF2B5EF4-FFF2-40B4-BE49-F238E27FC236}">
                <a16:creationId xmlns:a16="http://schemas.microsoft.com/office/drawing/2014/main" id="{313F3EF6-B4B5-0561-9A5D-DFC67815C49C}"/>
              </a:ext>
            </a:extLst>
          </p:cNvPr>
          <p:cNvSpPr/>
          <p:nvPr/>
        </p:nvSpPr>
        <p:spPr>
          <a:xfrm>
            <a:off x="3532795" y="4950036"/>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dirty="0">
                <a:solidFill>
                  <a:srgbClr val="FFFFFF"/>
                </a:solidFill>
                <a:latin typeface="Figtree" panose="020B0604020202020204"/>
                <a:cs typeface="Arial"/>
                <a:sym typeface="Arial"/>
              </a:rPr>
              <a:t>Alan Davis</a:t>
            </a:r>
          </a:p>
          <a:p>
            <a:pPr algn="ctr" defTabSz="914377"/>
            <a:r>
              <a:rPr lang="en-GB" sz="1333" kern="0" dirty="0">
                <a:solidFill>
                  <a:srgbClr val="FFFFFF"/>
                </a:solidFill>
                <a:latin typeface="Figtree" panose="020B0604020202020204"/>
                <a:cs typeface="Arial"/>
                <a:sym typeface="Arial"/>
              </a:rPr>
              <a:t>Test Manager</a:t>
            </a:r>
          </a:p>
        </p:txBody>
      </p:sp>
    </p:spTree>
    <p:extLst>
      <p:ext uri="{BB962C8B-B14F-4D97-AF65-F5344CB8AC3E}">
        <p14:creationId xmlns:p14="http://schemas.microsoft.com/office/powerpoint/2010/main" val="1221392591"/>
      </p:ext>
    </p:extLst>
  </p:cSld>
  <p:clrMapOvr>
    <a:masterClrMapping/>
  </p:clrMapOvr>
</p:sld>
</file>

<file path=ppt/theme/theme1.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3.xml><?xml version="1.0" encoding="utf-8"?>
<a:theme xmlns:a="http://schemas.openxmlformats.org/drawingml/2006/main" name="1_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E28666D2EA0C149BCF3C912B094EAD5" ma:contentTypeVersion="55" ma:contentTypeDescription="Create a new document." ma:contentTypeScope="" ma:versionID="59bd367c9c271900248329351b42de4c">
  <xsd:schema xmlns:xsd="http://www.w3.org/2001/XMLSchema" xmlns:xs="http://www.w3.org/2001/XMLSchema" xmlns:p="http://schemas.microsoft.com/office/2006/metadata/properties" xmlns:ns2="eac983b2-6b98-449b-852c-dacad15ce743" xmlns:ns3="01d5d7fc-ae26-48ed-a943-bede2c51cfa8" targetNamespace="http://schemas.microsoft.com/office/2006/metadata/properties" ma:root="true" ma:fieldsID="9bf8a21721845ba0b449a7f02d0cbd97" ns2:_="" ns3:_="">
    <xsd:import namespace="eac983b2-6b98-449b-852c-dacad15ce743"/>
    <xsd:import namespace="01d5d7fc-ae26-48ed-a943-bede2c51cfa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RespondentName" minOccurs="0"/>
                <xsd:element ref="ns2:Organisation" minOccurs="0"/>
                <xsd:element ref="ns2:OrgCategory" minOccurs="0"/>
                <xsd:element ref="ns2:e_x002d_mail" minOccurs="0"/>
                <xsd:element ref="ns2:Confidentiality" minOccurs="0"/>
                <xsd:element ref="ns2:Q1_x0020_Response" minOccurs="0"/>
                <xsd:element ref="ns2:Q2_x0020_Response" minOccurs="0"/>
                <xsd:element ref="ns2:Q3_x0020_Response" minOccurs="0"/>
                <xsd:element ref="ns2:Q4_x0020_Response" minOccurs="0"/>
                <xsd:element ref="ns2:Q5_x0020_Response" minOccurs="0"/>
                <xsd:element ref="ns2:Q6_x0020_Response" minOccurs="0"/>
                <xsd:element ref="ns2:Q7_x0020_Response" minOccurs="0"/>
                <xsd:element ref="ns2:Q8_x0020_Response" minOccurs="0"/>
                <xsd:element ref="ns2:Q9_x0020_Response" minOccurs="0"/>
                <xsd:element ref="ns2:Q10_x0020_Response" minOccurs="0"/>
                <xsd:element ref="ns2:Q11_x0020_Response" minOccurs="0"/>
                <xsd:element ref="ns2:Q12_x0020_Response" minOccurs="0"/>
                <xsd:element ref="ns2:Q13_x0020_Response" minOccurs="0"/>
                <xsd:element ref="ns2:Q14_x0020_Response" minOccurs="0"/>
                <xsd:element ref="ns2:Q15_x0020_Response" minOccurs="0"/>
                <xsd:element ref="ns2:Q16_x0020_Response" minOccurs="0"/>
                <xsd:element ref="ns2:Q17_x0020_Response" minOccurs="0"/>
                <xsd:element ref="ns2:Q18_x0020_Response" minOccurs="0"/>
                <xsd:element ref="ns2:Q19_x0020_Response" minOccurs="0"/>
                <xsd:element ref="ns2:Q20_x0020_Response" minOccurs="0"/>
                <xsd:element ref="ns2:Q21_x0020_Response" minOccurs="0"/>
                <xsd:element ref="ns2:Q22_x0020_Response" minOccurs="0"/>
                <xsd:element ref="ns2:Q23_x0020_Response" minOccurs="0"/>
                <xsd:element ref="ns2:Q24_x0020_Response" minOccurs="0"/>
                <xsd:element ref="ns2:Q25_x0020_Response" minOccurs="0"/>
                <xsd:element ref="ns2:Q26_x0020_Response" minOccurs="0"/>
                <xsd:element ref="ns2:Q27_x0020_Response" minOccurs="0"/>
                <xsd:element ref="ns2:Q28_x0020_Response" minOccurs="0"/>
                <xsd:element ref="ns2:Q29_x0020_Response" minOccurs="0"/>
                <xsd:element ref="ns2:Q30_x0020_Response" minOccurs="0"/>
                <xsd:element ref="ns2:Q31_x0020_Response" minOccurs="0"/>
                <xsd:element ref="ns2:Q32_x0020_Respons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c983b2-6b98-449b-852c-dacad15ce7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b99b72c-b327-4ee5-b04e-550fbd06a77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RespondentName" ma:index="19" nillable="true" ma:displayName="RespondentName" ma:internalName="RespondentName">
      <xsd:simpleType>
        <xsd:restriction base="dms:Text">
          <xsd:maxLength value="255"/>
        </xsd:restriction>
      </xsd:simpleType>
    </xsd:element>
    <xsd:element name="Organisation" ma:index="20" nillable="true" ma:displayName="Organisation" ma:internalName="Organisation">
      <xsd:simpleType>
        <xsd:restriction base="dms:Text">
          <xsd:maxLength value="255"/>
        </xsd:restriction>
      </xsd:simpleType>
    </xsd:element>
    <xsd:element name="OrgCategory" ma:index="21" nillable="true" ma:displayName="OrgCategory" ma:format="Dropdown" ma:internalName="OrgCategory">
      <xsd:simpleType>
        <xsd:restriction base="dms:Choice">
          <xsd:enumeration value="Charity"/>
          <xsd:enumeration value="Code Body/ Administrator"/>
          <xsd:enumeration value="Consultancy"/>
          <xsd:enumeration value="Consumer Organisation"/>
          <xsd:enumeration value="DCC"/>
          <xsd:enumeration value="Energy Supplier"/>
          <xsd:enumeration value="Government Body/ Dept"/>
          <xsd:enumeration value="Metering"/>
          <xsd:enumeration value="Network Operator"/>
          <xsd:enumeration value="Regulator"/>
          <xsd:enumeration value="SEC Other User"/>
          <xsd:enumeration value="Tech/Software Provider"/>
          <xsd:enumeration value="Third Party Intermediary (TPI)"/>
          <xsd:enumeration value="Trade Association"/>
          <xsd:enumeration value="Other"/>
        </xsd:restriction>
      </xsd:simpleType>
    </xsd:element>
    <xsd:element name="e_x002d_mail" ma:index="22" nillable="true" ma:displayName="e-mail" ma:internalName="e_x002d_mail">
      <xsd:simpleType>
        <xsd:restriction base="dms:Text">
          <xsd:maxLength value="255"/>
        </xsd:restriction>
      </xsd:simpleType>
    </xsd:element>
    <xsd:element name="Confidentiality" ma:index="23" nillable="true" ma:displayName="Confidentiality" ma:default="Non-confidential (recommended)" ma:format="RadioButtons" ma:internalName="Confidentiality">
      <xsd:simpleType>
        <xsd:restriction base="dms:Choice">
          <xsd:enumeration value="Non-confidential (recommended)"/>
          <xsd:enumeration value="Confidential"/>
          <xsd:enumeration value="Anonymous"/>
        </xsd:restriction>
      </xsd:simpleType>
    </xsd:element>
    <xsd:element name="Q1_x0020_Response" ma:index="24" nillable="true" ma:displayName="Q1 Response" ma:internalName="Q1_x0020_Response">
      <xsd:simpleType>
        <xsd:restriction base="dms:Note">
          <xsd:maxLength value="255"/>
        </xsd:restriction>
      </xsd:simpleType>
    </xsd:element>
    <xsd:element name="Q2_x0020_Response" ma:index="25" nillable="true" ma:displayName="Q2 Response" ma:internalName="Q2_x0020_Response">
      <xsd:simpleType>
        <xsd:restriction base="dms:Note">
          <xsd:maxLength value="255"/>
        </xsd:restriction>
      </xsd:simpleType>
    </xsd:element>
    <xsd:element name="Q3_x0020_Response" ma:index="26" nillable="true" ma:displayName="Q3 Response" ma:internalName="Q3_x0020_Response">
      <xsd:simpleType>
        <xsd:restriction base="dms:Note">
          <xsd:maxLength value="255"/>
        </xsd:restriction>
      </xsd:simpleType>
    </xsd:element>
    <xsd:element name="Q4_x0020_Response" ma:index="27" nillable="true" ma:displayName="Q4 Response" ma:internalName="Q4_x0020_Response">
      <xsd:simpleType>
        <xsd:restriction base="dms:Note">
          <xsd:maxLength value="255"/>
        </xsd:restriction>
      </xsd:simpleType>
    </xsd:element>
    <xsd:element name="Q5_x0020_Response" ma:index="28" nillable="true" ma:displayName="Q5 Response" ma:internalName="Q5_x0020_Response">
      <xsd:simpleType>
        <xsd:restriction base="dms:Note">
          <xsd:maxLength value="255"/>
        </xsd:restriction>
      </xsd:simpleType>
    </xsd:element>
    <xsd:element name="Q6_x0020_Response" ma:index="29" nillable="true" ma:displayName="Q6 Response" ma:internalName="Q6_x0020_Response">
      <xsd:simpleType>
        <xsd:restriction base="dms:Note">
          <xsd:maxLength value="255"/>
        </xsd:restriction>
      </xsd:simpleType>
    </xsd:element>
    <xsd:element name="Q7_x0020_Response" ma:index="30" nillable="true" ma:displayName="Q7 Response" ma:internalName="Q7_x0020_Response">
      <xsd:simpleType>
        <xsd:restriction base="dms:Note">
          <xsd:maxLength value="255"/>
        </xsd:restriction>
      </xsd:simpleType>
    </xsd:element>
    <xsd:element name="Q8_x0020_Response" ma:index="31" nillable="true" ma:displayName="Q8 Response" ma:internalName="Q8_x0020_Response">
      <xsd:simpleType>
        <xsd:restriction base="dms:Note">
          <xsd:maxLength value="255"/>
        </xsd:restriction>
      </xsd:simpleType>
    </xsd:element>
    <xsd:element name="Q9_x0020_Response" ma:index="32" nillable="true" ma:displayName="Q9 Response" ma:internalName="Q9_x0020_Response">
      <xsd:simpleType>
        <xsd:restriction base="dms:Note">
          <xsd:maxLength value="255"/>
        </xsd:restriction>
      </xsd:simpleType>
    </xsd:element>
    <xsd:element name="Q10_x0020_Response" ma:index="33" nillable="true" ma:displayName="Q10 Response" ma:internalName="Q10_x0020_Response">
      <xsd:simpleType>
        <xsd:restriction base="dms:Note">
          <xsd:maxLength value="255"/>
        </xsd:restriction>
      </xsd:simpleType>
    </xsd:element>
    <xsd:element name="Q11_x0020_Response" ma:index="34" nillable="true" ma:displayName="Q11 Response" ma:internalName="Q11_x0020_Response">
      <xsd:simpleType>
        <xsd:restriction base="dms:Note">
          <xsd:maxLength value="255"/>
        </xsd:restriction>
      </xsd:simpleType>
    </xsd:element>
    <xsd:element name="Q12_x0020_Response" ma:index="35" nillable="true" ma:displayName="Q12 Response" ma:internalName="Q12_x0020_Response">
      <xsd:simpleType>
        <xsd:restriction base="dms:Note">
          <xsd:maxLength value="255"/>
        </xsd:restriction>
      </xsd:simpleType>
    </xsd:element>
    <xsd:element name="Q13_x0020_Response" ma:index="36" nillable="true" ma:displayName="Q13 Response" ma:internalName="Q13_x0020_Response">
      <xsd:simpleType>
        <xsd:restriction base="dms:Note">
          <xsd:maxLength value="255"/>
        </xsd:restriction>
      </xsd:simpleType>
    </xsd:element>
    <xsd:element name="Q14_x0020_Response" ma:index="37" nillable="true" ma:displayName="Q14 Response" ma:internalName="Q14_x0020_Response">
      <xsd:simpleType>
        <xsd:restriction base="dms:Note">
          <xsd:maxLength value="255"/>
        </xsd:restriction>
      </xsd:simpleType>
    </xsd:element>
    <xsd:element name="Q15_x0020_Response" ma:index="38" nillable="true" ma:displayName="Q15 Response" ma:internalName="Q15_x0020_Response">
      <xsd:simpleType>
        <xsd:restriction base="dms:Note">
          <xsd:maxLength value="255"/>
        </xsd:restriction>
      </xsd:simpleType>
    </xsd:element>
    <xsd:element name="Q16_x0020_Response" ma:index="39" nillable="true" ma:displayName="Q16 Response" ma:internalName="Q16_x0020_Response">
      <xsd:simpleType>
        <xsd:restriction base="dms:Note">
          <xsd:maxLength value="255"/>
        </xsd:restriction>
      </xsd:simpleType>
    </xsd:element>
    <xsd:element name="Q17_x0020_Response" ma:index="40" nillable="true" ma:displayName="Q17 Response" ma:internalName="Q17_x0020_Response">
      <xsd:simpleType>
        <xsd:restriction base="dms:Note">
          <xsd:maxLength value="255"/>
        </xsd:restriction>
      </xsd:simpleType>
    </xsd:element>
    <xsd:element name="Q18_x0020_Response" ma:index="41" nillable="true" ma:displayName="Q18 Response" ma:internalName="Q18_x0020_Response">
      <xsd:simpleType>
        <xsd:restriction base="dms:Note">
          <xsd:maxLength value="255"/>
        </xsd:restriction>
      </xsd:simpleType>
    </xsd:element>
    <xsd:element name="Q19_x0020_Response" ma:index="42" nillable="true" ma:displayName="Q19 Response" ma:internalName="Q19_x0020_Response">
      <xsd:simpleType>
        <xsd:restriction base="dms:Note">
          <xsd:maxLength value="255"/>
        </xsd:restriction>
      </xsd:simpleType>
    </xsd:element>
    <xsd:element name="Q20_x0020_Response" ma:index="43" nillable="true" ma:displayName="Q20 Response" ma:internalName="Q20_x0020_Response">
      <xsd:simpleType>
        <xsd:restriction base="dms:Note">
          <xsd:maxLength value="255"/>
        </xsd:restriction>
      </xsd:simpleType>
    </xsd:element>
    <xsd:element name="Q21_x0020_Response" ma:index="44" nillable="true" ma:displayName="Q21 Response" ma:internalName="Q21_x0020_Response">
      <xsd:simpleType>
        <xsd:restriction base="dms:Note">
          <xsd:maxLength value="255"/>
        </xsd:restriction>
      </xsd:simpleType>
    </xsd:element>
    <xsd:element name="Q22_x0020_Response" ma:index="45" nillable="true" ma:displayName="Q22 Response" ma:internalName="Q22_x0020_Response">
      <xsd:simpleType>
        <xsd:restriction base="dms:Note">
          <xsd:maxLength value="255"/>
        </xsd:restriction>
      </xsd:simpleType>
    </xsd:element>
    <xsd:element name="Q23_x0020_Response" ma:index="46" nillable="true" ma:displayName="Q23 Response" ma:internalName="Q23_x0020_Response">
      <xsd:simpleType>
        <xsd:restriction base="dms:Note">
          <xsd:maxLength value="255"/>
        </xsd:restriction>
      </xsd:simpleType>
    </xsd:element>
    <xsd:element name="Q24_x0020_Response" ma:index="47" nillable="true" ma:displayName="Q24 Response" ma:internalName="Q24_x0020_Response">
      <xsd:simpleType>
        <xsd:restriction base="dms:Note">
          <xsd:maxLength value="255"/>
        </xsd:restriction>
      </xsd:simpleType>
    </xsd:element>
    <xsd:element name="Q25_x0020_Response" ma:index="48" nillable="true" ma:displayName="Q25 Response" ma:internalName="Q25_x0020_Response">
      <xsd:simpleType>
        <xsd:restriction base="dms:Note">
          <xsd:maxLength value="255"/>
        </xsd:restriction>
      </xsd:simpleType>
    </xsd:element>
    <xsd:element name="Q26_x0020_Response" ma:index="49" nillable="true" ma:displayName="Q26 Response" ma:internalName="Q26_x0020_Response">
      <xsd:simpleType>
        <xsd:restriction base="dms:Note">
          <xsd:maxLength value="255"/>
        </xsd:restriction>
      </xsd:simpleType>
    </xsd:element>
    <xsd:element name="Q27_x0020_Response" ma:index="50" nillable="true" ma:displayName="Q27 Response" ma:internalName="Q27_x0020_Response">
      <xsd:simpleType>
        <xsd:restriction base="dms:Note">
          <xsd:maxLength value="255"/>
        </xsd:restriction>
      </xsd:simpleType>
    </xsd:element>
    <xsd:element name="Q28_x0020_Response" ma:index="51" nillable="true" ma:displayName="Q28 Response" ma:internalName="Q28_x0020_Response">
      <xsd:simpleType>
        <xsd:restriction base="dms:Note">
          <xsd:maxLength value="255"/>
        </xsd:restriction>
      </xsd:simpleType>
    </xsd:element>
    <xsd:element name="Q29_x0020_Response" ma:index="52" nillable="true" ma:displayName="Q29 Response" ma:internalName="Q29_x0020_Response">
      <xsd:simpleType>
        <xsd:restriction base="dms:Note">
          <xsd:maxLength value="255"/>
        </xsd:restriction>
      </xsd:simpleType>
    </xsd:element>
    <xsd:element name="Q30_x0020_Response" ma:index="53" nillable="true" ma:displayName="Q30 Response" ma:internalName="Q30_x0020_Response">
      <xsd:simpleType>
        <xsd:restriction base="dms:Note">
          <xsd:maxLength value="255"/>
        </xsd:restriction>
      </xsd:simpleType>
    </xsd:element>
    <xsd:element name="Q31_x0020_Response" ma:index="54" nillable="true" ma:displayName="Q31 Response" ma:internalName="Q31_x0020_Response">
      <xsd:simpleType>
        <xsd:restriction base="dms:Note">
          <xsd:maxLength value="255"/>
        </xsd:restriction>
      </xsd:simpleType>
    </xsd:element>
    <xsd:element name="Q32_x0020_Response" ma:index="55" nillable="true" ma:displayName="Q32 Response" ma:internalName="Q32_x0020_Response">
      <xsd:simpleType>
        <xsd:restriction base="dms:Note">
          <xsd:maxLength value="255"/>
        </xsd:restriction>
      </xsd:simpleType>
    </xsd:element>
    <xsd:element name="MediaServiceBillingMetadata" ma:index="5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d5d7fc-ae26-48ed-a943-bede2c51cfa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4ad25892-0b4b-493c-9ce3-29e3008df089}" ma:internalName="TaxCatchAll" ma:showField="CatchAllData" ma:web="01d5d7fc-ae26-48ed-a943-bede2c51c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1d5d7fc-ae26-48ed-a943-bede2c51cfa8" xsi:nil="true"/>
    <lcf76f155ced4ddcb4097134ff3c332f xmlns="eac983b2-6b98-449b-852c-dacad15ce743">
      <Terms xmlns="http://schemas.microsoft.com/office/infopath/2007/PartnerControls"/>
    </lcf76f155ced4ddcb4097134ff3c332f>
    <Q28_x0020_Response xmlns="eac983b2-6b98-449b-852c-dacad15ce743" xsi:nil="true"/>
    <Q6_x0020_Response xmlns="eac983b2-6b98-449b-852c-dacad15ce743" xsi:nil="true"/>
    <Q8_x0020_Response xmlns="eac983b2-6b98-449b-852c-dacad15ce743" xsi:nil="true"/>
    <Q29_x0020_Response xmlns="eac983b2-6b98-449b-852c-dacad15ce743" xsi:nil="true"/>
    <RespondentName xmlns="eac983b2-6b98-449b-852c-dacad15ce743" xsi:nil="true"/>
    <Q18_x0020_Response xmlns="eac983b2-6b98-449b-852c-dacad15ce743" xsi:nil="true"/>
    <Q30_x0020_Response xmlns="eac983b2-6b98-449b-852c-dacad15ce743" xsi:nil="true"/>
    <Q2_x0020_Response xmlns="eac983b2-6b98-449b-852c-dacad15ce743" xsi:nil="true"/>
    <Q7_x0020_Response xmlns="eac983b2-6b98-449b-852c-dacad15ce743" xsi:nil="true"/>
    <Q9_x0020_Response xmlns="eac983b2-6b98-449b-852c-dacad15ce743" xsi:nil="true"/>
    <Q19_x0020_Response xmlns="eac983b2-6b98-449b-852c-dacad15ce743" xsi:nil="true"/>
    <Q31_x0020_Response xmlns="eac983b2-6b98-449b-852c-dacad15ce743" xsi:nil="true"/>
    <Confidentiality xmlns="eac983b2-6b98-449b-852c-dacad15ce743">Non-confidential (recommended)</Confidentiality>
    <Q20_x0020_Response xmlns="eac983b2-6b98-449b-852c-dacad15ce743" xsi:nil="true"/>
    <Q3_x0020_Response xmlns="eac983b2-6b98-449b-852c-dacad15ce743" xsi:nil="true"/>
    <Q4_x0020_Response xmlns="eac983b2-6b98-449b-852c-dacad15ce743" xsi:nil="true"/>
    <Q21_x0020_Response xmlns="eac983b2-6b98-449b-852c-dacad15ce743" xsi:nil="true"/>
    <OrgCategory xmlns="eac983b2-6b98-449b-852c-dacad15ce743" xsi:nil="true"/>
    <Q22_x0020_Response xmlns="eac983b2-6b98-449b-852c-dacad15ce743" xsi:nil="true"/>
    <Q23_x0020_Response xmlns="eac983b2-6b98-449b-852c-dacad15ce743" xsi:nil="true"/>
    <Q10_x0020_Response xmlns="eac983b2-6b98-449b-852c-dacad15ce743" xsi:nil="true"/>
    <Q24_x0020_Response xmlns="eac983b2-6b98-449b-852c-dacad15ce743" xsi:nil="true"/>
    <e_x002d_mail xmlns="eac983b2-6b98-449b-852c-dacad15ce743" xsi:nil="true"/>
    <Q5_x0020_Response xmlns="eac983b2-6b98-449b-852c-dacad15ce743" xsi:nil="true"/>
    <Q11_x0020_Response xmlns="eac983b2-6b98-449b-852c-dacad15ce743" xsi:nil="true"/>
    <Q25_x0020_Response xmlns="eac983b2-6b98-449b-852c-dacad15ce743" xsi:nil="true"/>
    <Q12_x0020_Response xmlns="eac983b2-6b98-449b-852c-dacad15ce743" xsi:nil="true"/>
    <Q26_x0020_Response xmlns="eac983b2-6b98-449b-852c-dacad15ce743" xsi:nil="true"/>
    <Q13_x0020_Response xmlns="eac983b2-6b98-449b-852c-dacad15ce743" xsi:nil="true"/>
    <Q27_x0020_Response xmlns="eac983b2-6b98-449b-852c-dacad15ce743" xsi:nil="true"/>
    <Q14_x0020_Response xmlns="eac983b2-6b98-449b-852c-dacad15ce743" xsi:nil="true"/>
    <Q1_x0020_Response xmlns="eac983b2-6b98-449b-852c-dacad15ce743" xsi:nil="true"/>
    <Q15_x0020_Response xmlns="eac983b2-6b98-449b-852c-dacad15ce743" xsi:nil="true"/>
    <Organisation xmlns="eac983b2-6b98-449b-852c-dacad15ce743" xsi:nil="true"/>
    <Q16_x0020_Response xmlns="eac983b2-6b98-449b-852c-dacad15ce743" xsi:nil="true"/>
    <Q17_x0020_Response xmlns="eac983b2-6b98-449b-852c-dacad15ce743" xsi:nil="true"/>
    <Q32_x0020_Response xmlns="eac983b2-6b98-449b-852c-dacad15ce743" xsi:nil="true"/>
  </documentManagement>
</p:properties>
</file>

<file path=customXml/itemProps1.xml><?xml version="1.0" encoding="utf-8"?>
<ds:datastoreItem xmlns:ds="http://schemas.openxmlformats.org/officeDocument/2006/customXml" ds:itemID="{76B269F6-A86D-4DDA-A22F-292E238B56E0}">
  <ds:schemaRefs>
    <ds:schemaRef ds:uri="http://schemas.microsoft.com/sharepoint/v3/contenttype/forms"/>
  </ds:schemaRefs>
</ds:datastoreItem>
</file>

<file path=customXml/itemProps2.xml><?xml version="1.0" encoding="utf-8"?>
<ds:datastoreItem xmlns:ds="http://schemas.openxmlformats.org/officeDocument/2006/customXml" ds:itemID="{A0F1EC80-768E-47AB-A520-E4CC866A3D8E}">
  <ds:schemaRefs>
    <ds:schemaRef ds:uri="01d5d7fc-ae26-48ed-a943-bede2c51cfa8"/>
    <ds:schemaRef ds:uri="eac983b2-6b98-449b-852c-dacad15ce7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70AD28D5-A549-4DCF-882B-2AABB58AA4FD}">
  <ds:schemaRefs>
    <ds:schemaRef ds:uri="http://schemas.openxmlformats.org/package/2006/metadata/core-properties"/>
    <ds:schemaRef ds:uri="http://schemas.microsoft.com/office/2006/documentManagement/types"/>
    <ds:schemaRef ds:uri="http://www.w3.org/XML/1998/namespace"/>
    <ds:schemaRef ds:uri="http://purl.org/dc/dcmitype/"/>
    <ds:schemaRef ds:uri="http://schemas.microsoft.com/office/infopath/2007/PartnerControls"/>
    <ds:schemaRef ds:uri="http://purl.org/dc/elements/1.1/"/>
    <ds:schemaRef ds:uri="http://purl.org/dc/terms/"/>
    <ds:schemaRef ds:uri="01d5d7fc-ae26-48ed-a943-bede2c51cfa8"/>
    <ds:schemaRef ds:uri="eac983b2-6b98-449b-852c-dacad15ce74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RECCo%20Template</Template>
  <TotalTime>0</TotalTime>
  <Words>2395</Words>
  <Application>Microsoft Office PowerPoint</Application>
  <PresentationFormat>Widescreen</PresentationFormat>
  <Paragraphs>329</Paragraphs>
  <Slides>31</Slides>
  <Notes>19</Notes>
  <HiddenSlides>0</HiddenSlides>
  <MMClips>0</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31</vt:i4>
      </vt:variant>
    </vt:vector>
  </HeadingPairs>
  <TitlesOfParts>
    <vt:vector size="48" baseType="lpstr">
      <vt:lpstr>Aptos</vt:lpstr>
      <vt:lpstr>Arial</vt:lpstr>
      <vt:lpstr>Arial,Sans-Serif</vt:lpstr>
      <vt:lpstr>Calibri</vt:lpstr>
      <vt:lpstr>Figtree</vt:lpstr>
      <vt:lpstr>Figtree ExtraBold</vt:lpstr>
      <vt:lpstr>Figtree Medium</vt:lpstr>
      <vt:lpstr>Figtree SemiBold</vt:lpstr>
      <vt:lpstr>Outfit</vt:lpstr>
      <vt:lpstr>Outfit SemiBold</vt:lpstr>
      <vt:lpstr>Playfair Display</vt:lpstr>
      <vt:lpstr>Segoe UI Emoji</vt:lpstr>
      <vt:lpstr>Verdana</vt:lpstr>
      <vt:lpstr>White theme</vt:lpstr>
      <vt:lpstr>RECCo Theme</vt:lpstr>
      <vt:lpstr>1_Dark blue theme</vt:lpstr>
      <vt:lpstr>Dark blue theme</vt:lpstr>
      <vt:lpstr>Consumer Consent Solution  Solution Group</vt:lpstr>
      <vt:lpstr>PowerPoint Presentation</vt:lpstr>
      <vt:lpstr>PowerPoint Presentation</vt:lpstr>
      <vt:lpstr>Permission Access Token Model &amp; how this works with Shared Signals </vt:lpstr>
      <vt:lpstr>PowerPoint Presentation</vt:lpstr>
      <vt:lpstr>PowerPoint Presentation</vt:lpstr>
      <vt:lpstr>One-off Permission</vt:lpstr>
      <vt:lpstr>PowerPoint Presentation</vt:lpstr>
      <vt:lpstr>Controlled Lists</vt:lpstr>
      <vt:lpstr>PowerPoint Presentation</vt:lpstr>
      <vt:lpstr>Proposed Purpose Catalogue</vt:lpstr>
      <vt:lpstr>PowerPoint Presentation</vt:lpstr>
      <vt:lpstr>PowerPoint Presentation</vt:lpstr>
      <vt:lpstr>PowerPoint Presentation</vt:lpstr>
      <vt:lpstr>PowerPoint Presentation</vt:lpstr>
      <vt:lpstr>PowerPoint Presentation</vt:lpstr>
      <vt:lpstr>Revocation Reasons</vt:lpstr>
      <vt:lpstr>PowerPoint Presentation</vt:lpstr>
      <vt:lpstr>PowerPoint Presentation</vt:lpstr>
      <vt:lpstr>PowerPoint Presentation</vt:lpstr>
      <vt:lpstr>Query Reasons</vt:lpstr>
      <vt:lpstr>PowerPoint Presentation</vt:lpstr>
      <vt:lpstr>PowerPoint Presentation</vt:lpstr>
      <vt:lpstr>PowerPoint Presentation</vt:lpstr>
      <vt:lpstr>PowerPoint Presentation</vt:lpstr>
      <vt:lpstr>PowerPoint Presentation</vt:lpstr>
      <vt:lpstr>Forward Plan</vt:lpstr>
      <vt:lpstr>Forward Plan</vt:lpstr>
      <vt:lpstr>PowerPoint Presentation</vt:lpstr>
      <vt:lpstr>Appendix</vt:lpstr>
      <vt:lpstr>Consumer Consent Project Team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Consent Solution  Solution Group</dc:title>
  <dc:subject/>
  <dc:creator>Teresa Thompson</dc:creator>
  <dc:description/>
  <cp:lastModifiedBy>Vicky Brown</cp:lastModifiedBy>
  <cp:revision>1</cp:revision>
  <dcterms:created xsi:type="dcterms:W3CDTF">2025-12-03T11:16:02Z</dcterms:created>
  <dcterms:modified xsi:type="dcterms:W3CDTF">2026-08-26T11:40:55Z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0x0101001E28666D2EA0C149BCF3C912B094EAD5</vt:lpwstr>
  </property>
  <property fmtid="{D5CDD505-2E9C-101B-9397-08002B2CF9AE}" pid="13" name="MediaServiceImageTags">
    <vt:lpwstr/>
  </property>
</Properties>
</file>