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4.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7FFFF112_B5544F44.xml" ContentType="application/vnd.ms-powerpoint.comments+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0" r:id="rId5"/>
    <p:sldMasterId id="2147484204" r:id="rId6"/>
    <p:sldMasterId id="2147484262" r:id="rId7"/>
    <p:sldMasterId id="2147484286" r:id="rId8"/>
  </p:sldMasterIdLst>
  <p:notesMasterIdLst>
    <p:notesMasterId r:id="rId39"/>
  </p:notesMasterIdLst>
  <p:handoutMasterIdLst>
    <p:handoutMasterId r:id="rId40"/>
  </p:handoutMasterIdLst>
  <p:sldIdLst>
    <p:sldId id="320" r:id="rId9"/>
    <p:sldId id="2147479879" r:id="rId10"/>
    <p:sldId id="2147479999" r:id="rId11"/>
    <p:sldId id="2147479921" r:id="rId12"/>
    <p:sldId id="2147479954" r:id="rId13"/>
    <p:sldId id="336" r:id="rId14"/>
    <p:sldId id="2147479685" r:id="rId15"/>
    <p:sldId id="2147480012" r:id="rId16"/>
    <p:sldId id="2147480006" r:id="rId17"/>
    <p:sldId id="2147480022" r:id="rId18"/>
    <p:sldId id="2147480003" r:id="rId19"/>
    <p:sldId id="2147480024" r:id="rId20"/>
    <p:sldId id="2147479942" r:id="rId21"/>
    <p:sldId id="2147479852" r:id="rId22"/>
    <p:sldId id="2147480025" r:id="rId23"/>
    <p:sldId id="2147479842" r:id="rId24"/>
    <p:sldId id="2147479853" r:id="rId25"/>
    <p:sldId id="2147479854" r:id="rId26"/>
    <p:sldId id="2147479856" r:id="rId27"/>
    <p:sldId id="2147479827" r:id="rId28"/>
    <p:sldId id="2147479826" r:id="rId29"/>
    <p:sldId id="2147480013" r:id="rId30"/>
    <p:sldId id="2147480014" r:id="rId31"/>
    <p:sldId id="2147480018" r:id="rId32"/>
    <p:sldId id="2147480019" r:id="rId33"/>
    <p:sldId id="2147479926" r:id="rId34"/>
    <p:sldId id="288" r:id="rId35"/>
    <p:sldId id="2147480002" r:id="rId36"/>
    <p:sldId id="2147479933" r:id="rId37"/>
    <p:sldId id="2147480008"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9A0D9347-0570-AB5D-ABB5-47C34EDA68A4}" name="Sarah Jones" initials="SJ" userId="S::sarah.jones@SJW-Energy.co.uk::547e17a6-5e6b-48a9-88ae-da4c0cd98a84" providerId="AD"/>
  <p188:author id="{15DBF6AA-0FEE-D52A-98EC-4721A7D2180F}" name="Roberts, George" initials="GR" userId="S::george.a.roberts@capgemini.com::15629d79-56e8-4d69-9084-5d0f399956d4" providerId="AD"/>
  <p188:author id="{1BD9F8F7-0129-6EB1-2647-0F9181EC5C43}" name="Sarah Jones" initials="SJ" userId="S::sarah.jones_sjw-energy.co.uk#ext#@retailenergycodecompany.onmicrosoft.com::c039bd41-8737-4057-be77-582d4c1f04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C0D4"/>
    <a:srgbClr val="4D38F5"/>
    <a:srgbClr val="2D32C7"/>
    <a:srgbClr val="E3DFFD"/>
    <a:srgbClr val="DCDFEA"/>
    <a:srgbClr val="002060"/>
    <a:srgbClr val="5D6B98"/>
    <a:srgbClr val="4A5578"/>
    <a:srgbClr val="20D6FF"/>
    <a:srgbClr val="FFBD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AED"/>
          </a:solidFill>
        </a:fill>
      </a:tcStyle>
    </a:wholeTbl>
    <a:band1H>
      <a:tcStyle>
        <a:tcBdr/>
        <a:fill>
          <a:solidFill>
            <a:srgbClr val="CCD2D8"/>
          </a:solidFill>
        </a:fill>
      </a:tcStyle>
    </a:band1H>
    <a:band2H>
      <a:tcStyle>
        <a:tcBdr/>
      </a:tcStyle>
    </a:band2H>
    <a:band1V>
      <a:tcStyle>
        <a:tcBdr/>
        <a:fill>
          <a:solidFill>
            <a:srgbClr val="CCD2D8"/>
          </a:solidFill>
        </a:fill>
      </a:tcStyle>
    </a:band1V>
    <a:band2V>
      <a:tcStyle>
        <a:tcBdr/>
      </a:tcStyle>
    </a:band2V>
    <a:lastCol>
      <a:tcTxStyle b="on">
        <a:font>
          <a:latin typeface="+mn-lt"/>
          <a:ea typeface="+mn-ea"/>
          <a:cs typeface="+mn-cs"/>
        </a:font>
        <a:srgbClr val="FFFFFF"/>
      </a:tcTxStyle>
      <a:tcStyle>
        <a:tcBdr/>
        <a:fill>
          <a:solidFill>
            <a:srgbClr val="156082"/>
          </a:solidFill>
        </a:fill>
      </a:tcStyle>
    </a:lastCol>
    <a:firstCol>
      <a:tcTxStyle b="on">
        <a:font>
          <a:latin typeface="+mn-lt"/>
          <a:ea typeface="+mn-ea"/>
          <a:cs typeface="+mn-cs"/>
        </a:font>
        <a:srgbClr val="FFFFFF"/>
      </a:tcTxStyle>
      <a:tcStyle>
        <a:tcBdr/>
        <a:fill>
          <a:solidFill>
            <a:srgbClr val="15608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15608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156082"/>
          </a:solidFill>
        </a:fill>
      </a:tcStyle>
    </a:firstRow>
  </a:tblStyle>
  <a:tblStyle styleId="{533BE89A-3F12-448C-A339-D79EAFCCBA5C}" styleName="">
    <a:wholeTbl>
      <a:tcTxStyle>
        <a:font>
          <a:latin typeface="Arial"/>
          <a:ea typeface="Arial"/>
          <a:cs typeface="Arial"/>
        </a:font>
        <a:srgbClr val="000000"/>
      </a:tcTxStyle>
      <a:tcStyle>
        <a:tcBdr/>
      </a:tcStyle>
    </a:wholeTbl>
    <a:band1H>
      <a:tcTxStyle>
        <a:font>
          <a:latin typeface=""/>
          <a:ea typeface=""/>
          <a:cs typeface=""/>
        </a:font>
      </a:tcTxStyle>
      <a:tcStyle>
        <a:tcBdr/>
      </a:tcStyle>
    </a:band1H>
    <a:band2H>
      <a:tcTxStyle>
        <a:font>
          <a:latin typeface=""/>
          <a:ea typeface=""/>
          <a:cs typeface=""/>
        </a:font>
      </a:tcTxStyle>
      <a:tcStyle>
        <a:tcBdr/>
      </a:tcStyle>
    </a:band2H>
    <a:band1V>
      <a:tcTxStyle>
        <a:font>
          <a:latin typeface=""/>
          <a:ea typeface=""/>
          <a:cs typeface=""/>
        </a:font>
      </a:tcTxStyle>
      <a:tcStyle>
        <a:tcBdr/>
      </a:tcStyle>
    </a:band1V>
    <a:band2V>
      <a:tcTxStyle>
        <a:font>
          <a:latin typeface=""/>
          <a:ea typeface=""/>
          <a:cs typeface=""/>
        </a:font>
      </a:tcTxStyle>
      <a:tcStyle>
        <a:tcBdr/>
      </a:tcStyle>
    </a:band2V>
    <a:lastCol>
      <a:tcTxStyle>
        <a:font>
          <a:latin typeface=""/>
          <a:ea typeface=""/>
          <a:cs typeface=""/>
        </a:font>
      </a:tcTxStyle>
      <a:tcStyle>
        <a:tcBdr/>
      </a:tcStyle>
    </a:lastCol>
    <a:firstCol>
      <a:tcTxStyle>
        <a:font>
          <a:latin typeface=""/>
          <a:ea typeface=""/>
          <a:cs typeface=""/>
        </a:font>
      </a:tcTxStyle>
      <a:tcStyle>
        <a:tcBdr/>
      </a:tcStyle>
    </a:firstCol>
    <a:lastRow>
      <a:tcTxStyle>
        <a:font>
          <a:latin typeface=""/>
          <a:ea typeface=""/>
          <a:cs typeface=""/>
        </a:font>
      </a:tcTxStyle>
      <a:tcStyle>
        <a:tcBdr/>
      </a:tcStyle>
    </a:lastRow>
    <a:firstRow>
      <a:tcTxStyle>
        <a:font>
          <a:latin typeface=""/>
          <a:ea typeface=""/>
          <a:cs typeface=""/>
        </a:font>
      </a:tcTxStyle>
      <a:tcStyle>
        <a:tcBdr/>
      </a:tcStyle>
    </a:firstRow>
  </a:tblStyle>
  <a:tblStyle styleId="{72833802-FEF1-4C79-8D5D-14CF1EAF98D9}"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wholeTbl>
    <a:band1H>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band1H>
    <a:band1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1V>
    <a:band2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E9713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E97132"/>
          </a:solidFill>
        </a:fill>
      </a:tcStyle>
    </a:firstRow>
  </a:tblStyle>
  <a:tblStyle styleId="{69C7853C-536D-4A76-A0AE-DD22124D55A5}" styleName="">
    <a:wholeTbl>
      <a:tcTxStyle>
        <a:font>
          <a:latin typeface="+mn-lt"/>
          <a:ea typeface="+mn-ea"/>
          <a:cs typeface="+mn-cs"/>
        </a:font>
        <a:srgbClr val="000000"/>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wholeTbl>
    <a:band1H>
      <a:tcStyle>
        <a:tcBdr/>
        <a:fill>
          <a:solidFill>
            <a:srgbClr val="196B24"/>
          </a:solidFill>
        </a:fill>
      </a:tcStyle>
    </a:band1H>
    <a:band2H>
      <a:tcStyle>
        <a:tcBdr/>
        <a:fill>
          <a:solidFill>
            <a:srgbClr val="196B24"/>
          </a:solidFill>
        </a:fill>
      </a:tcStyle>
    </a:band2H>
    <a:band1V>
      <a:tcStyle>
        <a:tcBdr>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band1V>
    <a:band2V>
      <a:tcStyle>
        <a:tcBdr/>
        <a:fill>
          <a:solidFill>
            <a:srgbClr val="196B24"/>
          </a:solidFill>
        </a:fill>
      </a:tcStyle>
    </a:band2V>
    <a:la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Col>
    <a:fir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firstCol>
    <a:lastRow>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Row>
    <a:firstRow>
      <a:tcTxStyle b="on">
        <a:font>
          <a:latin typeface="+mn-lt"/>
          <a:ea typeface="+mn-ea"/>
          <a:cs typeface="+mn-cs"/>
        </a:font>
        <a:srgbClr val="FFFFFF"/>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4" d="100"/>
          <a:sy n="144" d="100"/>
        </p:scale>
        <p:origin x="900"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notesMaster" Target="notesMasters/notesMaster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handoutMaster" Target="handoutMasters/handoutMaster1.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20" Type="http://schemas.openxmlformats.org/officeDocument/2006/relationships/slide" Target="slides/slide12.xml"/><Relationship Id="rId41" Type="http://schemas.openxmlformats.org/officeDocument/2006/relationships/presProps" Target="presProps.xml"/></Relationships>
</file>

<file path=ppt/comments/modernComment_7FFFF112_B5544F44.xml><?xml version="1.0" encoding="utf-8"?>
<p188:cmLst xmlns:a="http://schemas.openxmlformats.org/drawingml/2006/main" xmlns:r="http://schemas.openxmlformats.org/officeDocument/2006/relationships" xmlns:p188="http://schemas.microsoft.com/office/powerpoint/2018/8/main">
  <p188:cm id="{902BA843-9731-44D4-9455-1BF0919F39CB}" authorId="{15DBF6AA-0FEE-D52A-98EC-4721A7D2180F}" created="2025-12-08T15:39:08.760">
    <ac:txMkLst xmlns:ac="http://schemas.microsoft.com/office/drawing/2013/main/command">
      <pc:docMk xmlns:pc="http://schemas.microsoft.com/office/powerpoint/2013/main/command"/>
      <pc:sldMk xmlns:pc="http://schemas.microsoft.com/office/powerpoint/2013/main/command" cId="3042201412" sldId="2147479826"/>
      <ac:spMk id="29" creationId="{538C256D-FC07-62A9-C297-73085FCC2C78}"/>
      <ac:txMk cp="0" len="26">
        <ac:context len="27" hash="3607789299"/>
      </ac:txMk>
    </ac:txMkLst>
    <p188:pos x="1626415" y="240911"/>
    <p188:replyLst>
      <p188:reply id="{C8EE03C7-C05C-463E-A6F8-7785B6CB53EA}" authorId="{15DBF6AA-0FEE-D52A-98EC-4721A7D2180F}" created="2025-12-08T15:40:29.535">
        <p188:txBody>
          <a:bodyPr/>
          <a:lstStyle/>
          <a:p>
            <a:r>
              <a:rPr lang="en-GB"/>
              <a:t>Or Enerdgy Data Holder</a:t>
            </a:r>
          </a:p>
        </p188:txBody>
      </p188:reply>
    </p188:replyLst>
    <p188:txBody>
      <a:bodyPr/>
      <a:lstStyle/>
      <a:p>
        <a:r>
          <a:rPr lang="en-GB"/>
          <a:t>Data Holder</a:t>
        </a:r>
      </a:p>
    </p188:txBody>
  </p188:cm>
</p188: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7829E8-D44A-4DFB-BF57-C3EE3D510F35}" type="doc">
      <dgm:prSet loTypeId="urn:microsoft.com/office/officeart/2009/3/layout/RandomtoResultProcess" loCatId="process" qsTypeId="urn:microsoft.com/office/officeart/2005/8/quickstyle/simple1" qsCatId="simple" csTypeId="urn:microsoft.com/office/officeart/2005/8/colors/colorful1" csCatId="colorful" phldr="1"/>
      <dgm:spPr/>
      <dgm:t>
        <a:bodyPr/>
        <a:lstStyle/>
        <a:p>
          <a:endParaRPr lang="en-GB"/>
        </a:p>
      </dgm:t>
    </dgm:pt>
    <dgm:pt modelId="{8B4F82DC-11C1-45E6-8D22-3713397D3BB2}">
      <dgm:prSet phldrT="[Text]" phldr="0"/>
      <dgm:spPr/>
      <dgm:t>
        <a:bodyPr/>
        <a:lstStyle/>
        <a:p>
          <a:r>
            <a:rPr lang="en-GB"/>
            <a:t>Drafting Finalisation</a:t>
          </a:r>
        </a:p>
      </dgm:t>
    </dgm:pt>
    <dgm:pt modelId="{8FE4F195-1059-4626-9FE4-967BD653575E}" type="parTrans" cxnId="{0802DFEF-DBC2-4AD5-9386-8A17748083DE}">
      <dgm:prSet/>
      <dgm:spPr/>
      <dgm:t>
        <a:bodyPr/>
        <a:lstStyle/>
        <a:p>
          <a:endParaRPr lang="en-GB"/>
        </a:p>
      </dgm:t>
    </dgm:pt>
    <dgm:pt modelId="{87616351-477F-4DBD-95F5-4B667D2A9DBB}" type="sibTrans" cxnId="{0802DFEF-DBC2-4AD5-9386-8A17748083DE}">
      <dgm:prSet/>
      <dgm:spPr/>
      <dgm:t>
        <a:bodyPr/>
        <a:lstStyle/>
        <a:p>
          <a:endParaRPr lang="en-GB"/>
        </a:p>
      </dgm:t>
    </dgm:pt>
    <dgm:pt modelId="{06EB8AAF-8048-4A04-877D-6BDA74BCA891}">
      <dgm:prSet phldrT="[Text]" phldr="0"/>
      <dgm:spPr/>
      <dgm:t>
        <a:bodyPr/>
        <a:lstStyle/>
        <a:p>
          <a:r>
            <a:rPr lang="en-GB"/>
            <a:t>Review</a:t>
          </a:r>
        </a:p>
      </dgm:t>
    </dgm:pt>
    <dgm:pt modelId="{84F0DF8D-BEF3-4F67-A49C-1D9AC25CAB54}" type="parTrans" cxnId="{66893244-6F83-40D7-BA23-30C6B775E90B}">
      <dgm:prSet/>
      <dgm:spPr/>
      <dgm:t>
        <a:bodyPr/>
        <a:lstStyle/>
        <a:p>
          <a:endParaRPr lang="en-GB"/>
        </a:p>
      </dgm:t>
    </dgm:pt>
    <dgm:pt modelId="{CD56BFD4-49B5-4394-A1E3-01C24C88C922}" type="sibTrans" cxnId="{66893244-6F83-40D7-BA23-30C6B775E90B}">
      <dgm:prSet/>
      <dgm:spPr/>
      <dgm:t>
        <a:bodyPr/>
        <a:lstStyle/>
        <a:p>
          <a:endParaRPr lang="en-GB"/>
        </a:p>
      </dgm:t>
    </dgm:pt>
    <dgm:pt modelId="{AE766F31-305E-4ECF-9B34-E5434BDE5F59}">
      <dgm:prSet phldrT="[Text]" phldr="0"/>
      <dgm:spPr/>
      <dgm:t>
        <a:bodyPr/>
        <a:lstStyle/>
        <a:p>
          <a:r>
            <a:rPr lang="en-GB"/>
            <a:t>Sign off</a:t>
          </a:r>
        </a:p>
      </dgm:t>
    </dgm:pt>
    <dgm:pt modelId="{E176AD2A-8715-4C69-991D-FE5410716522}" type="parTrans" cxnId="{37C792C8-1CBD-45DA-BDA0-4D0431E22613}">
      <dgm:prSet/>
      <dgm:spPr/>
      <dgm:t>
        <a:bodyPr/>
        <a:lstStyle/>
        <a:p>
          <a:endParaRPr lang="en-GB"/>
        </a:p>
      </dgm:t>
    </dgm:pt>
    <dgm:pt modelId="{67E2CA47-5214-4676-9F19-61C805208B57}" type="sibTrans" cxnId="{37C792C8-1CBD-45DA-BDA0-4D0431E22613}">
      <dgm:prSet/>
      <dgm:spPr/>
      <dgm:t>
        <a:bodyPr/>
        <a:lstStyle/>
        <a:p>
          <a:endParaRPr lang="en-GB"/>
        </a:p>
      </dgm:t>
    </dgm:pt>
    <dgm:pt modelId="{885999D8-17FD-4D9B-A6F3-71CE292D9B64}">
      <dgm:prSet phldrT="[Text]" phldr="0"/>
      <dgm:spPr/>
      <dgm:t>
        <a:bodyPr/>
        <a:lstStyle/>
        <a:p>
          <a:r>
            <a:rPr lang="en-GB" b="1"/>
            <a:t>Published </a:t>
          </a:r>
        </a:p>
        <a:p>
          <a:r>
            <a:rPr lang="en-GB" b="1"/>
            <a:t>11</a:t>
          </a:r>
          <a:r>
            <a:rPr lang="en-GB" b="1" baseline="30000"/>
            <a:t>th</a:t>
          </a:r>
          <a:r>
            <a:rPr lang="en-GB" b="1"/>
            <a:t> Feb</a:t>
          </a:r>
        </a:p>
      </dgm:t>
    </dgm:pt>
    <dgm:pt modelId="{C9C50850-6C39-4D12-A729-476F7EDE0568}" type="parTrans" cxnId="{FB58C01C-56B5-4D32-929B-B6DE3771C797}">
      <dgm:prSet/>
      <dgm:spPr/>
      <dgm:t>
        <a:bodyPr/>
        <a:lstStyle/>
        <a:p>
          <a:endParaRPr lang="en-GB"/>
        </a:p>
      </dgm:t>
    </dgm:pt>
    <dgm:pt modelId="{ED14512B-57CF-4520-9B3F-7EFAB53DEE96}" type="sibTrans" cxnId="{FB58C01C-56B5-4D32-929B-B6DE3771C797}">
      <dgm:prSet/>
      <dgm:spPr/>
      <dgm:t>
        <a:bodyPr/>
        <a:lstStyle/>
        <a:p>
          <a:endParaRPr lang="en-GB"/>
        </a:p>
      </dgm:t>
    </dgm:pt>
    <dgm:pt modelId="{FE9B6FBF-C93A-43DE-AB07-6BC56DB59B53}">
      <dgm:prSet phldrT="[Text]" phldr="0"/>
      <dgm:spPr/>
      <dgm:t>
        <a:bodyPr/>
        <a:lstStyle/>
        <a:p>
          <a:r>
            <a:rPr lang="en-GB"/>
            <a:t>Multi-channel publishing</a:t>
          </a:r>
        </a:p>
      </dgm:t>
    </dgm:pt>
    <dgm:pt modelId="{7F0FCEB3-C141-4AE7-A92C-CC46D7D5F394}" type="parTrans" cxnId="{DA70A1A2-9911-4A80-98A8-7D7092F593D4}">
      <dgm:prSet/>
      <dgm:spPr/>
      <dgm:t>
        <a:bodyPr/>
        <a:lstStyle/>
        <a:p>
          <a:endParaRPr lang="en-GB"/>
        </a:p>
      </dgm:t>
    </dgm:pt>
    <dgm:pt modelId="{4A68B1E8-FCFA-4675-A24D-870D60564EEF}" type="sibTrans" cxnId="{DA70A1A2-9911-4A80-98A8-7D7092F593D4}">
      <dgm:prSet/>
      <dgm:spPr/>
      <dgm:t>
        <a:bodyPr/>
        <a:lstStyle/>
        <a:p>
          <a:endParaRPr lang="en-GB"/>
        </a:p>
      </dgm:t>
    </dgm:pt>
    <dgm:pt modelId="{03B16BA3-10C9-4CE4-A2EA-BD7BD992DF79}">
      <dgm:prSet phldrT="[Text]" phldr="0"/>
      <dgm:spPr/>
      <dgm:t>
        <a:bodyPr/>
        <a:lstStyle/>
        <a:p>
          <a:r>
            <a:rPr lang="en-GB"/>
            <a:t>Open for 6 weeks</a:t>
          </a:r>
        </a:p>
      </dgm:t>
    </dgm:pt>
    <dgm:pt modelId="{D6B49B23-41AB-4EFD-A82C-6FA028AD6C47}" type="parTrans" cxnId="{300D2986-FABB-4CDE-98B5-535B6A9E85E1}">
      <dgm:prSet/>
      <dgm:spPr/>
      <dgm:t>
        <a:bodyPr/>
        <a:lstStyle/>
        <a:p>
          <a:endParaRPr lang="en-GB"/>
        </a:p>
      </dgm:t>
    </dgm:pt>
    <dgm:pt modelId="{AB6F757E-BB18-4E8F-95C0-7D0EB818935E}" type="sibTrans" cxnId="{300D2986-FABB-4CDE-98B5-535B6A9E85E1}">
      <dgm:prSet/>
      <dgm:spPr/>
      <dgm:t>
        <a:bodyPr/>
        <a:lstStyle/>
        <a:p>
          <a:endParaRPr lang="en-GB"/>
        </a:p>
      </dgm:t>
    </dgm:pt>
    <dgm:pt modelId="{B518C4BD-94FF-49B7-A518-BF55569B2F4A}">
      <dgm:prSet phldrT="[Text]" phldr="0"/>
      <dgm:spPr/>
      <dgm:t>
        <a:bodyPr/>
        <a:lstStyle/>
        <a:p>
          <a:r>
            <a:rPr lang="en-GB" b="1"/>
            <a:t>Close </a:t>
          </a:r>
        </a:p>
        <a:p>
          <a:r>
            <a:rPr lang="en-GB" b="1"/>
            <a:t>25</a:t>
          </a:r>
          <a:r>
            <a:rPr lang="en-GB" b="1" baseline="30000"/>
            <a:t>th</a:t>
          </a:r>
          <a:r>
            <a:rPr lang="en-GB" b="1"/>
            <a:t> March</a:t>
          </a:r>
        </a:p>
      </dgm:t>
    </dgm:pt>
    <dgm:pt modelId="{5EADACE0-3C28-469E-A675-DFAD883081C4}" type="parTrans" cxnId="{9ADAE78C-9860-4AF9-AE4F-C94985BA71BF}">
      <dgm:prSet/>
      <dgm:spPr/>
      <dgm:t>
        <a:bodyPr/>
        <a:lstStyle/>
        <a:p>
          <a:endParaRPr lang="en-GB"/>
        </a:p>
      </dgm:t>
    </dgm:pt>
    <dgm:pt modelId="{C05E4B84-F76B-4063-AD9E-1A8A85855168}" type="sibTrans" cxnId="{9ADAE78C-9860-4AF9-AE4F-C94985BA71BF}">
      <dgm:prSet/>
      <dgm:spPr/>
      <dgm:t>
        <a:bodyPr/>
        <a:lstStyle/>
        <a:p>
          <a:endParaRPr lang="en-GB"/>
        </a:p>
      </dgm:t>
    </dgm:pt>
    <dgm:pt modelId="{3893325C-D6F1-41A9-98B1-6EE6D729C328}">
      <dgm:prSet phldrT="[Text]" phldr="0"/>
      <dgm:spPr/>
      <dgm:t>
        <a:bodyPr/>
        <a:lstStyle/>
        <a:p>
          <a:r>
            <a:rPr lang="en-GB"/>
            <a:t>Response Review</a:t>
          </a:r>
        </a:p>
      </dgm:t>
    </dgm:pt>
    <dgm:pt modelId="{9DE933F9-B2AE-4038-BF03-199E44302395}" type="parTrans" cxnId="{8F30C97E-4E8E-458E-868F-E2CA2F6C39F5}">
      <dgm:prSet/>
      <dgm:spPr/>
      <dgm:t>
        <a:bodyPr/>
        <a:lstStyle/>
        <a:p>
          <a:endParaRPr lang="en-GB"/>
        </a:p>
      </dgm:t>
    </dgm:pt>
    <dgm:pt modelId="{53ABCDC9-C450-4C9D-AA6E-64DEC7C67DC1}" type="sibTrans" cxnId="{8F30C97E-4E8E-458E-868F-E2CA2F6C39F5}">
      <dgm:prSet/>
      <dgm:spPr/>
      <dgm:t>
        <a:bodyPr/>
        <a:lstStyle/>
        <a:p>
          <a:endParaRPr lang="en-GB"/>
        </a:p>
      </dgm:t>
    </dgm:pt>
    <dgm:pt modelId="{C32E367A-9630-4BC6-864D-0EC81DDA0A47}">
      <dgm:prSet phldrT="[Text]" phldr="0"/>
      <dgm:spPr/>
      <dgm:t>
        <a:bodyPr/>
        <a:lstStyle/>
        <a:p>
          <a:r>
            <a:rPr lang="en-GB"/>
            <a:t>Industry updates</a:t>
          </a:r>
        </a:p>
      </dgm:t>
    </dgm:pt>
    <dgm:pt modelId="{C33FB728-A459-4E55-B7D9-0F7F872569DF}" type="parTrans" cxnId="{8BBEA71E-AACD-41AF-ADBD-08BF2D203882}">
      <dgm:prSet/>
      <dgm:spPr/>
      <dgm:t>
        <a:bodyPr/>
        <a:lstStyle/>
        <a:p>
          <a:endParaRPr lang="en-GB"/>
        </a:p>
      </dgm:t>
    </dgm:pt>
    <dgm:pt modelId="{159C3B3B-F158-4506-BE41-721432C3C48D}" type="sibTrans" cxnId="{8BBEA71E-AACD-41AF-ADBD-08BF2D203882}">
      <dgm:prSet/>
      <dgm:spPr/>
      <dgm:t>
        <a:bodyPr/>
        <a:lstStyle/>
        <a:p>
          <a:endParaRPr lang="en-GB"/>
        </a:p>
      </dgm:t>
    </dgm:pt>
    <dgm:pt modelId="{BF95AF88-CB48-4EBB-88A3-08FAEB96777F}">
      <dgm:prSet phldrT="[Text]" phldr="0"/>
      <dgm:spPr>
        <a:solidFill>
          <a:srgbClr val="4D38F5"/>
        </a:solidFill>
      </dgm:spPr>
      <dgm:t>
        <a:bodyPr/>
        <a:lstStyle/>
        <a:p>
          <a:r>
            <a:rPr lang="en-GB"/>
            <a:t>REC Change Phase</a:t>
          </a:r>
        </a:p>
      </dgm:t>
    </dgm:pt>
    <dgm:pt modelId="{DA3DD783-E078-4597-9DEB-2EF8818B947B}" type="parTrans" cxnId="{1419E746-9D0E-4FF7-BD99-F39B91A71ACE}">
      <dgm:prSet/>
      <dgm:spPr/>
      <dgm:t>
        <a:bodyPr/>
        <a:lstStyle/>
        <a:p>
          <a:endParaRPr lang="en-GB"/>
        </a:p>
      </dgm:t>
    </dgm:pt>
    <dgm:pt modelId="{7B2B183F-A461-475C-A5AE-883ECA586D19}" type="sibTrans" cxnId="{1419E746-9D0E-4FF7-BD99-F39B91A71ACE}">
      <dgm:prSet/>
      <dgm:spPr/>
      <dgm:t>
        <a:bodyPr/>
        <a:lstStyle/>
        <a:p>
          <a:endParaRPr lang="en-GB"/>
        </a:p>
      </dgm:t>
    </dgm:pt>
    <dgm:pt modelId="{81CBCF5F-BBD1-4A1E-8422-DA341D4335B7}" type="pres">
      <dgm:prSet presAssocID="{157829E8-D44A-4DFB-BF57-C3EE3D510F35}" presName="Name0" presStyleCnt="0">
        <dgm:presLayoutVars>
          <dgm:dir/>
          <dgm:animOne val="branch"/>
          <dgm:animLvl val="lvl"/>
        </dgm:presLayoutVars>
      </dgm:prSet>
      <dgm:spPr/>
    </dgm:pt>
    <dgm:pt modelId="{A1B898C3-ED20-4554-80E4-8E31A30A06BF}" type="pres">
      <dgm:prSet presAssocID="{8B4F82DC-11C1-45E6-8D22-3713397D3BB2}" presName="chaos" presStyleCnt="0"/>
      <dgm:spPr/>
    </dgm:pt>
    <dgm:pt modelId="{922EE7FA-2963-4F01-BFC3-858C7245C438}" type="pres">
      <dgm:prSet presAssocID="{8B4F82DC-11C1-45E6-8D22-3713397D3BB2}" presName="parTx1" presStyleLbl="revTx" presStyleIdx="0" presStyleCnt="6"/>
      <dgm:spPr/>
    </dgm:pt>
    <dgm:pt modelId="{C46385D7-389B-4EDB-A35C-3779A88A70AE}" type="pres">
      <dgm:prSet presAssocID="{8B4F82DC-11C1-45E6-8D22-3713397D3BB2}" presName="desTx1" presStyleLbl="revTx" presStyleIdx="1" presStyleCnt="6">
        <dgm:presLayoutVars>
          <dgm:bulletEnabled val="1"/>
        </dgm:presLayoutVars>
      </dgm:prSet>
      <dgm:spPr/>
    </dgm:pt>
    <dgm:pt modelId="{B0521447-5784-4DE6-A1C5-446C06768AEC}" type="pres">
      <dgm:prSet presAssocID="{8B4F82DC-11C1-45E6-8D22-3713397D3BB2}" presName="c1" presStyleLbl="node1" presStyleIdx="0" presStyleCnt="19"/>
      <dgm:spPr>
        <a:solidFill>
          <a:srgbClr val="021E5E"/>
        </a:solidFill>
      </dgm:spPr>
    </dgm:pt>
    <dgm:pt modelId="{95580F81-2276-4CC6-A77C-C173AE3C1AD5}" type="pres">
      <dgm:prSet presAssocID="{8B4F82DC-11C1-45E6-8D22-3713397D3BB2}" presName="c2" presStyleLbl="node1" presStyleIdx="1" presStyleCnt="19"/>
      <dgm:spPr>
        <a:solidFill>
          <a:srgbClr val="F1BB67"/>
        </a:solidFill>
      </dgm:spPr>
    </dgm:pt>
    <dgm:pt modelId="{DBF7A774-F8D0-4683-86BE-4103A6FDA945}" type="pres">
      <dgm:prSet presAssocID="{8B4F82DC-11C1-45E6-8D22-3713397D3BB2}" presName="c3" presStyleLbl="node1" presStyleIdx="2" presStyleCnt="19"/>
      <dgm:spPr>
        <a:solidFill>
          <a:srgbClr val="FF206E"/>
        </a:solidFill>
      </dgm:spPr>
    </dgm:pt>
    <dgm:pt modelId="{61378559-4A5A-41D6-96A7-8707C350B8BD}" type="pres">
      <dgm:prSet presAssocID="{8B4F82DC-11C1-45E6-8D22-3713397D3BB2}" presName="c4" presStyleLbl="node1" presStyleIdx="3" presStyleCnt="19"/>
      <dgm:spPr>
        <a:solidFill>
          <a:srgbClr val="1EF395"/>
        </a:solidFill>
      </dgm:spPr>
    </dgm:pt>
    <dgm:pt modelId="{FA095215-5166-4F78-9CD9-B385835B5457}" type="pres">
      <dgm:prSet presAssocID="{8B4F82DC-11C1-45E6-8D22-3713397D3BB2}" presName="c5" presStyleLbl="node1" presStyleIdx="4" presStyleCnt="19"/>
      <dgm:spPr>
        <a:solidFill>
          <a:srgbClr val="021E5E"/>
        </a:solidFill>
      </dgm:spPr>
    </dgm:pt>
    <dgm:pt modelId="{F045102E-8C94-4FA6-8663-6CD8F94A7765}" type="pres">
      <dgm:prSet presAssocID="{8B4F82DC-11C1-45E6-8D22-3713397D3BB2}" presName="c6" presStyleLbl="node1" presStyleIdx="5" presStyleCnt="19"/>
      <dgm:spPr>
        <a:solidFill>
          <a:srgbClr val="021E5E"/>
        </a:solidFill>
      </dgm:spPr>
    </dgm:pt>
    <dgm:pt modelId="{F8973008-13AE-4FAC-8599-75DE4CC321A3}" type="pres">
      <dgm:prSet presAssocID="{8B4F82DC-11C1-45E6-8D22-3713397D3BB2}" presName="c7" presStyleLbl="node1" presStyleIdx="6" presStyleCnt="19"/>
      <dgm:spPr>
        <a:solidFill>
          <a:srgbClr val="F1BB67"/>
        </a:solidFill>
      </dgm:spPr>
    </dgm:pt>
    <dgm:pt modelId="{CB91A31F-8E15-4C99-9C96-5F0502B5EEA0}" type="pres">
      <dgm:prSet presAssocID="{8B4F82DC-11C1-45E6-8D22-3713397D3BB2}" presName="c8" presStyleLbl="node1" presStyleIdx="7" presStyleCnt="19"/>
      <dgm:spPr>
        <a:solidFill>
          <a:srgbClr val="FF206E"/>
        </a:solidFill>
      </dgm:spPr>
    </dgm:pt>
    <dgm:pt modelId="{9F122977-0C16-4C5A-8DF1-CD225241AC24}" type="pres">
      <dgm:prSet presAssocID="{8B4F82DC-11C1-45E6-8D22-3713397D3BB2}" presName="c9" presStyleLbl="node1" presStyleIdx="8" presStyleCnt="19"/>
      <dgm:spPr>
        <a:solidFill>
          <a:srgbClr val="1EF395"/>
        </a:solidFill>
      </dgm:spPr>
    </dgm:pt>
    <dgm:pt modelId="{2E67951F-94C3-40F2-B9BE-1932C6888AC0}" type="pres">
      <dgm:prSet presAssocID="{8B4F82DC-11C1-45E6-8D22-3713397D3BB2}" presName="c10" presStyleLbl="node1" presStyleIdx="9" presStyleCnt="19"/>
      <dgm:spPr>
        <a:solidFill>
          <a:srgbClr val="021E5E"/>
        </a:solidFill>
      </dgm:spPr>
    </dgm:pt>
    <dgm:pt modelId="{C3452ADA-DE13-42F6-928D-3706EC61A775}" type="pres">
      <dgm:prSet presAssocID="{8B4F82DC-11C1-45E6-8D22-3713397D3BB2}" presName="c11" presStyleLbl="node1" presStyleIdx="10" presStyleCnt="19"/>
      <dgm:spPr>
        <a:solidFill>
          <a:srgbClr val="021E5E"/>
        </a:solidFill>
      </dgm:spPr>
    </dgm:pt>
    <dgm:pt modelId="{473FCB34-2893-4392-82CE-1525F5FEC3AC}" type="pres">
      <dgm:prSet presAssocID="{8B4F82DC-11C1-45E6-8D22-3713397D3BB2}" presName="c12" presStyleLbl="node1" presStyleIdx="11" presStyleCnt="19"/>
      <dgm:spPr>
        <a:solidFill>
          <a:srgbClr val="F1BB67"/>
        </a:solidFill>
      </dgm:spPr>
    </dgm:pt>
    <dgm:pt modelId="{0C256955-2682-418A-8BFA-F0F668649F29}" type="pres">
      <dgm:prSet presAssocID="{8B4F82DC-11C1-45E6-8D22-3713397D3BB2}" presName="c13" presStyleLbl="node1" presStyleIdx="12" presStyleCnt="19"/>
      <dgm:spPr>
        <a:solidFill>
          <a:srgbClr val="FF206E"/>
        </a:solidFill>
      </dgm:spPr>
    </dgm:pt>
    <dgm:pt modelId="{E7AAD7AB-E8D3-4DE0-B334-4C6BE0B1BCC3}" type="pres">
      <dgm:prSet presAssocID="{8B4F82DC-11C1-45E6-8D22-3713397D3BB2}" presName="c14" presStyleLbl="node1" presStyleIdx="13" presStyleCnt="19"/>
      <dgm:spPr>
        <a:solidFill>
          <a:srgbClr val="1EF395"/>
        </a:solidFill>
      </dgm:spPr>
    </dgm:pt>
    <dgm:pt modelId="{669D0EC1-6314-45FA-BD98-41EC6690AA21}" type="pres">
      <dgm:prSet presAssocID="{8B4F82DC-11C1-45E6-8D22-3713397D3BB2}" presName="c15" presStyleLbl="node1" presStyleIdx="14" presStyleCnt="19"/>
      <dgm:spPr>
        <a:solidFill>
          <a:srgbClr val="021E5E"/>
        </a:solidFill>
      </dgm:spPr>
    </dgm:pt>
    <dgm:pt modelId="{D8E9251E-5B70-4539-93D6-0234118AF0AF}" type="pres">
      <dgm:prSet presAssocID="{8B4F82DC-11C1-45E6-8D22-3713397D3BB2}" presName="c16" presStyleLbl="node1" presStyleIdx="15" presStyleCnt="19"/>
      <dgm:spPr>
        <a:solidFill>
          <a:srgbClr val="021E5E"/>
        </a:solidFill>
      </dgm:spPr>
    </dgm:pt>
    <dgm:pt modelId="{17D9DBDF-FDEA-4586-A4BF-1C4730FFA7A4}" type="pres">
      <dgm:prSet presAssocID="{8B4F82DC-11C1-45E6-8D22-3713397D3BB2}" presName="c17" presStyleLbl="node1" presStyleIdx="16" presStyleCnt="19"/>
      <dgm:spPr>
        <a:solidFill>
          <a:srgbClr val="F1BB67"/>
        </a:solidFill>
      </dgm:spPr>
    </dgm:pt>
    <dgm:pt modelId="{C77255AD-C0DA-44BC-A97C-16A4D6895904}" type="pres">
      <dgm:prSet presAssocID="{8B4F82DC-11C1-45E6-8D22-3713397D3BB2}" presName="c18" presStyleLbl="node1" presStyleIdx="17" presStyleCnt="19"/>
      <dgm:spPr>
        <a:solidFill>
          <a:srgbClr val="FF206E"/>
        </a:solidFill>
      </dgm:spPr>
    </dgm:pt>
    <dgm:pt modelId="{341AC970-87B6-493C-B904-990FD0873957}" type="pres">
      <dgm:prSet presAssocID="{87616351-477F-4DBD-95F5-4B667D2A9DBB}" presName="chevronComposite1" presStyleCnt="0"/>
      <dgm:spPr/>
    </dgm:pt>
    <dgm:pt modelId="{09B94863-3A91-4937-B716-B6A711CBDB4E}" type="pres">
      <dgm:prSet presAssocID="{87616351-477F-4DBD-95F5-4B667D2A9DBB}" presName="chevron1" presStyleLbl="sibTrans2D1" presStyleIdx="0" presStyleCnt="3"/>
      <dgm:spPr>
        <a:solidFill>
          <a:srgbClr val="021E5E"/>
        </a:solidFill>
      </dgm:spPr>
    </dgm:pt>
    <dgm:pt modelId="{38CCD53A-F537-47BA-8701-8679491BB9AF}" type="pres">
      <dgm:prSet presAssocID="{87616351-477F-4DBD-95F5-4B667D2A9DBB}" presName="spChevron1" presStyleCnt="0"/>
      <dgm:spPr/>
    </dgm:pt>
    <dgm:pt modelId="{B0815CA0-2B74-40A5-A528-030EBD9785D7}" type="pres">
      <dgm:prSet presAssocID="{885999D8-17FD-4D9B-A6F3-71CE292D9B64}" presName="middle" presStyleCnt="0"/>
      <dgm:spPr/>
    </dgm:pt>
    <dgm:pt modelId="{7D6769B1-EEF0-4F3D-8DAC-11FEB67745E0}" type="pres">
      <dgm:prSet presAssocID="{885999D8-17FD-4D9B-A6F3-71CE292D9B64}" presName="parTxMid" presStyleLbl="revTx" presStyleIdx="2" presStyleCnt="6"/>
      <dgm:spPr/>
    </dgm:pt>
    <dgm:pt modelId="{E0B5C121-E993-415C-8447-6014B69B58B4}" type="pres">
      <dgm:prSet presAssocID="{885999D8-17FD-4D9B-A6F3-71CE292D9B64}" presName="desTxMid" presStyleLbl="revTx" presStyleIdx="3" presStyleCnt="6">
        <dgm:presLayoutVars>
          <dgm:bulletEnabled val="1"/>
        </dgm:presLayoutVars>
      </dgm:prSet>
      <dgm:spPr/>
    </dgm:pt>
    <dgm:pt modelId="{7C3C98C9-5A85-40FC-BDCE-AB53281739B2}" type="pres">
      <dgm:prSet presAssocID="{885999D8-17FD-4D9B-A6F3-71CE292D9B64}" presName="spMid" presStyleCnt="0"/>
      <dgm:spPr/>
    </dgm:pt>
    <dgm:pt modelId="{80886B48-DA22-49A9-9EEC-5D94B1B5D70F}" type="pres">
      <dgm:prSet presAssocID="{ED14512B-57CF-4520-9B3F-7EFAB53DEE96}" presName="chevronComposite1" presStyleCnt="0"/>
      <dgm:spPr/>
    </dgm:pt>
    <dgm:pt modelId="{5A06B5BF-6B33-417F-AEDD-BDF970877478}" type="pres">
      <dgm:prSet presAssocID="{ED14512B-57CF-4520-9B3F-7EFAB53DEE96}" presName="chevron1" presStyleLbl="sibTrans2D1" presStyleIdx="1" presStyleCnt="3"/>
      <dgm:spPr>
        <a:solidFill>
          <a:srgbClr val="F1BB67"/>
        </a:solidFill>
      </dgm:spPr>
    </dgm:pt>
    <dgm:pt modelId="{254A2B6B-DA57-4C48-B6ED-49551C721C27}" type="pres">
      <dgm:prSet presAssocID="{ED14512B-57CF-4520-9B3F-7EFAB53DEE96}" presName="spChevron1" presStyleCnt="0"/>
      <dgm:spPr/>
    </dgm:pt>
    <dgm:pt modelId="{C759D5D3-C644-4557-A59B-7F1475642FFB}" type="pres">
      <dgm:prSet presAssocID="{B518C4BD-94FF-49B7-A518-BF55569B2F4A}" presName="middle" presStyleCnt="0"/>
      <dgm:spPr/>
    </dgm:pt>
    <dgm:pt modelId="{A099A8AD-DC34-49ED-B28B-451E3B32444F}" type="pres">
      <dgm:prSet presAssocID="{B518C4BD-94FF-49B7-A518-BF55569B2F4A}" presName="parTxMid" presStyleLbl="revTx" presStyleIdx="4" presStyleCnt="6"/>
      <dgm:spPr/>
    </dgm:pt>
    <dgm:pt modelId="{986105B6-678A-402A-8471-1D531F0EA20B}" type="pres">
      <dgm:prSet presAssocID="{B518C4BD-94FF-49B7-A518-BF55569B2F4A}" presName="desTxMid" presStyleLbl="revTx" presStyleIdx="5" presStyleCnt="6">
        <dgm:presLayoutVars>
          <dgm:bulletEnabled val="1"/>
        </dgm:presLayoutVars>
      </dgm:prSet>
      <dgm:spPr/>
    </dgm:pt>
    <dgm:pt modelId="{0EF0320C-79C9-481F-A801-AF37FC573BB7}" type="pres">
      <dgm:prSet presAssocID="{B518C4BD-94FF-49B7-A518-BF55569B2F4A}" presName="spMid" presStyleCnt="0"/>
      <dgm:spPr/>
    </dgm:pt>
    <dgm:pt modelId="{81909B1A-0208-4E40-A639-BEA98FF96F13}" type="pres">
      <dgm:prSet presAssocID="{C05E4B84-F76B-4063-AD9E-1A8A85855168}" presName="chevronComposite1" presStyleCnt="0"/>
      <dgm:spPr/>
    </dgm:pt>
    <dgm:pt modelId="{A1BA6A55-FE42-4FB1-8243-A57433FD0A17}" type="pres">
      <dgm:prSet presAssocID="{C05E4B84-F76B-4063-AD9E-1A8A85855168}" presName="chevron1" presStyleLbl="sibTrans2D1" presStyleIdx="2" presStyleCnt="3"/>
      <dgm:spPr>
        <a:solidFill>
          <a:srgbClr val="FF206E"/>
        </a:solidFill>
      </dgm:spPr>
    </dgm:pt>
    <dgm:pt modelId="{661A025C-EE93-4B7D-979C-13301FC08E27}" type="pres">
      <dgm:prSet presAssocID="{C05E4B84-F76B-4063-AD9E-1A8A85855168}" presName="spChevron1" presStyleCnt="0"/>
      <dgm:spPr/>
    </dgm:pt>
    <dgm:pt modelId="{9F5E629A-4E6B-4410-B35C-6C5D97DBA2D6}" type="pres">
      <dgm:prSet presAssocID="{BF95AF88-CB48-4EBB-88A3-08FAEB96777F}" presName="last" presStyleCnt="0"/>
      <dgm:spPr/>
    </dgm:pt>
    <dgm:pt modelId="{5C35D6A9-14F6-4817-A7D8-3E07B33DA0C9}" type="pres">
      <dgm:prSet presAssocID="{BF95AF88-CB48-4EBB-88A3-08FAEB96777F}" presName="circleTx" presStyleLbl="node1" presStyleIdx="18" presStyleCnt="19"/>
      <dgm:spPr/>
    </dgm:pt>
    <dgm:pt modelId="{AEC75BF9-A8C0-4174-90F4-943C61453CD9}" type="pres">
      <dgm:prSet presAssocID="{BF95AF88-CB48-4EBB-88A3-08FAEB96777F}" presName="spN" presStyleCnt="0"/>
      <dgm:spPr/>
    </dgm:pt>
  </dgm:ptLst>
  <dgm:cxnLst>
    <dgm:cxn modelId="{FB58C01C-56B5-4D32-929B-B6DE3771C797}" srcId="{157829E8-D44A-4DFB-BF57-C3EE3D510F35}" destId="{885999D8-17FD-4D9B-A6F3-71CE292D9B64}" srcOrd="1" destOrd="0" parTransId="{C9C50850-6C39-4D12-A729-476F7EDE0568}" sibTransId="{ED14512B-57CF-4520-9B3F-7EFAB53DEE96}"/>
    <dgm:cxn modelId="{8BBEA71E-AACD-41AF-ADBD-08BF2D203882}" srcId="{B518C4BD-94FF-49B7-A518-BF55569B2F4A}" destId="{C32E367A-9630-4BC6-864D-0EC81DDA0A47}" srcOrd="1" destOrd="0" parTransId="{C33FB728-A459-4E55-B7D9-0F7F872569DF}" sibTransId="{159C3B3B-F158-4506-BE41-721432C3C48D}"/>
    <dgm:cxn modelId="{EA48EE26-00C9-4BA0-86AF-A990DECC6BCF}" type="presOf" srcId="{3893325C-D6F1-41A9-98B1-6EE6D729C328}" destId="{986105B6-678A-402A-8471-1D531F0EA20B}" srcOrd="0" destOrd="0" presId="urn:microsoft.com/office/officeart/2009/3/layout/RandomtoResultProcess"/>
    <dgm:cxn modelId="{66893244-6F83-40D7-BA23-30C6B775E90B}" srcId="{8B4F82DC-11C1-45E6-8D22-3713397D3BB2}" destId="{06EB8AAF-8048-4A04-877D-6BDA74BCA891}" srcOrd="0" destOrd="0" parTransId="{84F0DF8D-BEF3-4F67-A49C-1D9AC25CAB54}" sibTransId="{CD56BFD4-49B5-4394-A1E3-01C24C88C922}"/>
    <dgm:cxn modelId="{EAE16C46-2C10-4EEB-AA98-C4F8A7574917}" type="presOf" srcId="{885999D8-17FD-4D9B-A6F3-71CE292D9B64}" destId="{7D6769B1-EEF0-4F3D-8DAC-11FEB67745E0}" srcOrd="0" destOrd="0" presId="urn:microsoft.com/office/officeart/2009/3/layout/RandomtoResultProcess"/>
    <dgm:cxn modelId="{1419E746-9D0E-4FF7-BD99-F39B91A71ACE}" srcId="{157829E8-D44A-4DFB-BF57-C3EE3D510F35}" destId="{BF95AF88-CB48-4EBB-88A3-08FAEB96777F}" srcOrd="3" destOrd="0" parTransId="{DA3DD783-E078-4597-9DEB-2EF8818B947B}" sibTransId="{7B2B183F-A461-475C-A5AE-883ECA586D19}"/>
    <dgm:cxn modelId="{7CC2F656-0746-4F79-9139-2AA22A69D275}" type="presOf" srcId="{03B16BA3-10C9-4CE4-A2EA-BD7BD992DF79}" destId="{E0B5C121-E993-415C-8447-6014B69B58B4}" srcOrd="0" destOrd="1" presId="urn:microsoft.com/office/officeart/2009/3/layout/RandomtoResultProcess"/>
    <dgm:cxn modelId="{10FE7F79-AB50-4A37-A024-18CEEABFE6A5}" type="presOf" srcId="{AE766F31-305E-4ECF-9B34-E5434BDE5F59}" destId="{C46385D7-389B-4EDB-A35C-3779A88A70AE}" srcOrd="0" destOrd="1" presId="urn:microsoft.com/office/officeart/2009/3/layout/RandomtoResultProcess"/>
    <dgm:cxn modelId="{8F30C97E-4E8E-458E-868F-E2CA2F6C39F5}" srcId="{B518C4BD-94FF-49B7-A518-BF55569B2F4A}" destId="{3893325C-D6F1-41A9-98B1-6EE6D729C328}" srcOrd="0" destOrd="0" parTransId="{9DE933F9-B2AE-4038-BF03-199E44302395}" sibTransId="{53ABCDC9-C450-4C9D-AA6E-64DEC7C67DC1}"/>
    <dgm:cxn modelId="{300D2986-FABB-4CDE-98B5-535B6A9E85E1}" srcId="{885999D8-17FD-4D9B-A6F3-71CE292D9B64}" destId="{03B16BA3-10C9-4CE4-A2EA-BD7BD992DF79}" srcOrd="1" destOrd="0" parTransId="{D6B49B23-41AB-4EFD-A82C-6FA028AD6C47}" sibTransId="{AB6F757E-BB18-4E8F-95C0-7D0EB818935E}"/>
    <dgm:cxn modelId="{9ADAE78C-9860-4AF9-AE4F-C94985BA71BF}" srcId="{157829E8-D44A-4DFB-BF57-C3EE3D510F35}" destId="{B518C4BD-94FF-49B7-A518-BF55569B2F4A}" srcOrd="2" destOrd="0" parTransId="{5EADACE0-3C28-469E-A675-DFAD883081C4}" sibTransId="{C05E4B84-F76B-4063-AD9E-1A8A85855168}"/>
    <dgm:cxn modelId="{D1840E9F-2C2C-49DD-99D4-87BC6BD1B353}" type="presOf" srcId="{B518C4BD-94FF-49B7-A518-BF55569B2F4A}" destId="{A099A8AD-DC34-49ED-B28B-451E3B32444F}" srcOrd="0" destOrd="0" presId="urn:microsoft.com/office/officeart/2009/3/layout/RandomtoResultProcess"/>
    <dgm:cxn modelId="{DA70A1A2-9911-4A80-98A8-7D7092F593D4}" srcId="{885999D8-17FD-4D9B-A6F3-71CE292D9B64}" destId="{FE9B6FBF-C93A-43DE-AB07-6BC56DB59B53}" srcOrd="0" destOrd="0" parTransId="{7F0FCEB3-C141-4AE7-A92C-CC46D7D5F394}" sibTransId="{4A68B1E8-FCFA-4675-A24D-870D60564EEF}"/>
    <dgm:cxn modelId="{955503A3-F18D-44BF-AFE6-0875856A4410}" type="presOf" srcId="{FE9B6FBF-C93A-43DE-AB07-6BC56DB59B53}" destId="{E0B5C121-E993-415C-8447-6014B69B58B4}" srcOrd="0" destOrd="0" presId="urn:microsoft.com/office/officeart/2009/3/layout/RandomtoResultProcess"/>
    <dgm:cxn modelId="{7E5DA6AF-EAD2-44C1-986B-1FBC08ABD328}" type="presOf" srcId="{C32E367A-9630-4BC6-864D-0EC81DDA0A47}" destId="{986105B6-678A-402A-8471-1D531F0EA20B}" srcOrd="0" destOrd="1" presId="urn:microsoft.com/office/officeart/2009/3/layout/RandomtoResultProcess"/>
    <dgm:cxn modelId="{B2CF7DB5-8F7B-4713-B39C-57F219960485}" type="presOf" srcId="{BF95AF88-CB48-4EBB-88A3-08FAEB96777F}" destId="{5C35D6A9-14F6-4817-A7D8-3E07B33DA0C9}" srcOrd="0" destOrd="0" presId="urn:microsoft.com/office/officeart/2009/3/layout/RandomtoResultProcess"/>
    <dgm:cxn modelId="{37C792C8-1CBD-45DA-BDA0-4D0431E22613}" srcId="{8B4F82DC-11C1-45E6-8D22-3713397D3BB2}" destId="{AE766F31-305E-4ECF-9B34-E5434BDE5F59}" srcOrd="1" destOrd="0" parTransId="{E176AD2A-8715-4C69-991D-FE5410716522}" sibTransId="{67E2CA47-5214-4676-9F19-61C805208B57}"/>
    <dgm:cxn modelId="{9EF958DA-0093-4DA7-AAA6-462348339486}" type="presOf" srcId="{06EB8AAF-8048-4A04-877D-6BDA74BCA891}" destId="{C46385D7-389B-4EDB-A35C-3779A88A70AE}" srcOrd="0" destOrd="0" presId="urn:microsoft.com/office/officeart/2009/3/layout/RandomtoResultProcess"/>
    <dgm:cxn modelId="{0802DFEF-DBC2-4AD5-9386-8A17748083DE}" srcId="{157829E8-D44A-4DFB-BF57-C3EE3D510F35}" destId="{8B4F82DC-11C1-45E6-8D22-3713397D3BB2}" srcOrd="0" destOrd="0" parTransId="{8FE4F195-1059-4626-9FE4-967BD653575E}" sibTransId="{87616351-477F-4DBD-95F5-4B667D2A9DBB}"/>
    <dgm:cxn modelId="{ED4D4FF0-DD70-4934-B2EA-A9A7CC0DCD6D}" type="presOf" srcId="{157829E8-D44A-4DFB-BF57-C3EE3D510F35}" destId="{81CBCF5F-BBD1-4A1E-8422-DA341D4335B7}" srcOrd="0" destOrd="0" presId="urn:microsoft.com/office/officeart/2009/3/layout/RandomtoResultProcess"/>
    <dgm:cxn modelId="{AEA461FC-06E4-48D8-942F-28484F660F3A}" type="presOf" srcId="{8B4F82DC-11C1-45E6-8D22-3713397D3BB2}" destId="{922EE7FA-2963-4F01-BFC3-858C7245C438}" srcOrd="0" destOrd="0" presId="urn:microsoft.com/office/officeart/2009/3/layout/RandomtoResultProcess"/>
    <dgm:cxn modelId="{FEAFA589-36CB-4F75-8082-73969836F64B}" type="presParOf" srcId="{81CBCF5F-BBD1-4A1E-8422-DA341D4335B7}" destId="{A1B898C3-ED20-4554-80E4-8E31A30A06BF}" srcOrd="0" destOrd="0" presId="urn:microsoft.com/office/officeart/2009/3/layout/RandomtoResultProcess"/>
    <dgm:cxn modelId="{95A498A8-AFC5-4A1E-A6FB-26E348866583}" type="presParOf" srcId="{A1B898C3-ED20-4554-80E4-8E31A30A06BF}" destId="{922EE7FA-2963-4F01-BFC3-858C7245C438}" srcOrd="0" destOrd="0" presId="urn:microsoft.com/office/officeart/2009/3/layout/RandomtoResultProcess"/>
    <dgm:cxn modelId="{2034F89A-5D41-4504-81C7-B4CF8ED07808}" type="presParOf" srcId="{A1B898C3-ED20-4554-80E4-8E31A30A06BF}" destId="{C46385D7-389B-4EDB-A35C-3779A88A70AE}" srcOrd="1" destOrd="0" presId="urn:microsoft.com/office/officeart/2009/3/layout/RandomtoResultProcess"/>
    <dgm:cxn modelId="{983959EE-5A71-4E6E-93C4-D116B69DA98A}" type="presParOf" srcId="{A1B898C3-ED20-4554-80E4-8E31A30A06BF}" destId="{B0521447-5784-4DE6-A1C5-446C06768AEC}" srcOrd="2" destOrd="0" presId="urn:microsoft.com/office/officeart/2009/3/layout/RandomtoResultProcess"/>
    <dgm:cxn modelId="{D664CEF6-F023-4640-B9F8-01E72FBFB254}" type="presParOf" srcId="{A1B898C3-ED20-4554-80E4-8E31A30A06BF}" destId="{95580F81-2276-4CC6-A77C-C173AE3C1AD5}" srcOrd="3" destOrd="0" presId="urn:microsoft.com/office/officeart/2009/3/layout/RandomtoResultProcess"/>
    <dgm:cxn modelId="{49ABB09A-82C7-4614-BEC4-91E45F1AC476}" type="presParOf" srcId="{A1B898C3-ED20-4554-80E4-8E31A30A06BF}" destId="{DBF7A774-F8D0-4683-86BE-4103A6FDA945}" srcOrd="4" destOrd="0" presId="urn:microsoft.com/office/officeart/2009/3/layout/RandomtoResultProcess"/>
    <dgm:cxn modelId="{340DA450-17CC-433A-AD35-A56DB3AE6C88}" type="presParOf" srcId="{A1B898C3-ED20-4554-80E4-8E31A30A06BF}" destId="{61378559-4A5A-41D6-96A7-8707C350B8BD}" srcOrd="5" destOrd="0" presId="urn:microsoft.com/office/officeart/2009/3/layout/RandomtoResultProcess"/>
    <dgm:cxn modelId="{5B33EF45-2499-4B57-B69C-97B5808ECDE1}" type="presParOf" srcId="{A1B898C3-ED20-4554-80E4-8E31A30A06BF}" destId="{FA095215-5166-4F78-9CD9-B385835B5457}" srcOrd="6" destOrd="0" presId="urn:microsoft.com/office/officeart/2009/3/layout/RandomtoResultProcess"/>
    <dgm:cxn modelId="{2E09B2BD-41EF-478C-B758-505497854D70}" type="presParOf" srcId="{A1B898C3-ED20-4554-80E4-8E31A30A06BF}" destId="{F045102E-8C94-4FA6-8663-6CD8F94A7765}" srcOrd="7" destOrd="0" presId="urn:microsoft.com/office/officeart/2009/3/layout/RandomtoResultProcess"/>
    <dgm:cxn modelId="{79A02F31-5447-4A86-AA8B-4D9C77A2B693}" type="presParOf" srcId="{A1B898C3-ED20-4554-80E4-8E31A30A06BF}" destId="{F8973008-13AE-4FAC-8599-75DE4CC321A3}" srcOrd="8" destOrd="0" presId="urn:microsoft.com/office/officeart/2009/3/layout/RandomtoResultProcess"/>
    <dgm:cxn modelId="{DA3FA464-CBAE-415B-8FE5-839D81437B4E}" type="presParOf" srcId="{A1B898C3-ED20-4554-80E4-8E31A30A06BF}" destId="{CB91A31F-8E15-4C99-9C96-5F0502B5EEA0}" srcOrd="9" destOrd="0" presId="urn:microsoft.com/office/officeart/2009/3/layout/RandomtoResultProcess"/>
    <dgm:cxn modelId="{7367B3F4-1245-418E-A6AD-D1142E722045}" type="presParOf" srcId="{A1B898C3-ED20-4554-80E4-8E31A30A06BF}" destId="{9F122977-0C16-4C5A-8DF1-CD225241AC24}" srcOrd="10" destOrd="0" presId="urn:microsoft.com/office/officeart/2009/3/layout/RandomtoResultProcess"/>
    <dgm:cxn modelId="{43488E8C-4BED-4A70-B99C-6D3EC30BC175}" type="presParOf" srcId="{A1B898C3-ED20-4554-80E4-8E31A30A06BF}" destId="{2E67951F-94C3-40F2-B9BE-1932C6888AC0}" srcOrd="11" destOrd="0" presId="urn:microsoft.com/office/officeart/2009/3/layout/RandomtoResultProcess"/>
    <dgm:cxn modelId="{1FAF2D80-3066-4CDF-A342-A93017CBE30A}" type="presParOf" srcId="{A1B898C3-ED20-4554-80E4-8E31A30A06BF}" destId="{C3452ADA-DE13-42F6-928D-3706EC61A775}" srcOrd="12" destOrd="0" presId="urn:microsoft.com/office/officeart/2009/3/layout/RandomtoResultProcess"/>
    <dgm:cxn modelId="{6609443E-1321-4539-BF9B-944C2A46091A}" type="presParOf" srcId="{A1B898C3-ED20-4554-80E4-8E31A30A06BF}" destId="{473FCB34-2893-4392-82CE-1525F5FEC3AC}" srcOrd="13" destOrd="0" presId="urn:microsoft.com/office/officeart/2009/3/layout/RandomtoResultProcess"/>
    <dgm:cxn modelId="{BD39F817-353E-4722-B8C0-461F64295FD2}" type="presParOf" srcId="{A1B898C3-ED20-4554-80E4-8E31A30A06BF}" destId="{0C256955-2682-418A-8BFA-F0F668649F29}" srcOrd="14" destOrd="0" presId="urn:microsoft.com/office/officeart/2009/3/layout/RandomtoResultProcess"/>
    <dgm:cxn modelId="{58FCB52E-4092-4577-A12F-53D761E51A94}" type="presParOf" srcId="{A1B898C3-ED20-4554-80E4-8E31A30A06BF}" destId="{E7AAD7AB-E8D3-4DE0-B334-4C6BE0B1BCC3}" srcOrd="15" destOrd="0" presId="urn:microsoft.com/office/officeart/2009/3/layout/RandomtoResultProcess"/>
    <dgm:cxn modelId="{D1EF49AC-6867-49B8-8B10-049AEA0C3C95}" type="presParOf" srcId="{A1B898C3-ED20-4554-80E4-8E31A30A06BF}" destId="{669D0EC1-6314-45FA-BD98-41EC6690AA21}" srcOrd="16" destOrd="0" presId="urn:microsoft.com/office/officeart/2009/3/layout/RandomtoResultProcess"/>
    <dgm:cxn modelId="{06D3D9D9-FFB6-4676-B619-02DABDF1974B}" type="presParOf" srcId="{A1B898C3-ED20-4554-80E4-8E31A30A06BF}" destId="{D8E9251E-5B70-4539-93D6-0234118AF0AF}" srcOrd="17" destOrd="0" presId="urn:microsoft.com/office/officeart/2009/3/layout/RandomtoResultProcess"/>
    <dgm:cxn modelId="{6819CD01-F042-47F3-92BB-929A1D8B443A}" type="presParOf" srcId="{A1B898C3-ED20-4554-80E4-8E31A30A06BF}" destId="{17D9DBDF-FDEA-4586-A4BF-1C4730FFA7A4}" srcOrd="18" destOrd="0" presId="urn:microsoft.com/office/officeart/2009/3/layout/RandomtoResultProcess"/>
    <dgm:cxn modelId="{111D9376-6CF8-4A0F-A8F7-8F12F6BF4E4D}" type="presParOf" srcId="{A1B898C3-ED20-4554-80E4-8E31A30A06BF}" destId="{C77255AD-C0DA-44BC-A97C-16A4D6895904}" srcOrd="19" destOrd="0" presId="urn:microsoft.com/office/officeart/2009/3/layout/RandomtoResultProcess"/>
    <dgm:cxn modelId="{04FDDA6E-4574-446A-BC2D-E26B02DD9101}" type="presParOf" srcId="{81CBCF5F-BBD1-4A1E-8422-DA341D4335B7}" destId="{341AC970-87B6-493C-B904-990FD0873957}" srcOrd="1" destOrd="0" presId="urn:microsoft.com/office/officeart/2009/3/layout/RandomtoResultProcess"/>
    <dgm:cxn modelId="{C32618E9-1359-44D1-B0E7-76EB637B6537}" type="presParOf" srcId="{341AC970-87B6-493C-B904-990FD0873957}" destId="{09B94863-3A91-4937-B716-B6A711CBDB4E}" srcOrd="0" destOrd="0" presId="urn:microsoft.com/office/officeart/2009/3/layout/RandomtoResultProcess"/>
    <dgm:cxn modelId="{1F6C4F0B-3E65-4221-AB70-9890C4B12930}" type="presParOf" srcId="{341AC970-87B6-493C-B904-990FD0873957}" destId="{38CCD53A-F537-47BA-8701-8679491BB9AF}" srcOrd="1" destOrd="0" presId="urn:microsoft.com/office/officeart/2009/3/layout/RandomtoResultProcess"/>
    <dgm:cxn modelId="{3C15D920-3FEC-4261-B4FB-6DC77C3304C4}" type="presParOf" srcId="{81CBCF5F-BBD1-4A1E-8422-DA341D4335B7}" destId="{B0815CA0-2B74-40A5-A528-030EBD9785D7}" srcOrd="2" destOrd="0" presId="urn:microsoft.com/office/officeart/2009/3/layout/RandomtoResultProcess"/>
    <dgm:cxn modelId="{B0DD3969-32D5-4CEB-800F-18CA07890F66}" type="presParOf" srcId="{B0815CA0-2B74-40A5-A528-030EBD9785D7}" destId="{7D6769B1-EEF0-4F3D-8DAC-11FEB67745E0}" srcOrd="0" destOrd="0" presId="urn:microsoft.com/office/officeart/2009/3/layout/RandomtoResultProcess"/>
    <dgm:cxn modelId="{CF7B2628-7C9E-45F6-A30B-C95A874BC058}" type="presParOf" srcId="{B0815CA0-2B74-40A5-A528-030EBD9785D7}" destId="{E0B5C121-E993-415C-8447-6014B69B58B4}" srcOrd="1" destOrd="0" presId="urn:microsoft.com/office/officeart/2009/3/layout/RandomtoResultProcess"/>
    <dgm:cxn modelId="{5FFD90B1-AA73-4FD5-A0CA-94012FD18EF2}" type="presParOf" srcId="{B0815CA0-2B74-40A5-A528-030EBD9785D7}" destId="{7C3C98C9-5A85-40FC-BDCE-AB53281739B2}" srcOrd="2" destOrd="0" presId="urn:microsoft.com/office/officeart/2009/3/layout/RandomtoResultProcess"/>
    <dgm:cxn modelId="{6860FA74-4219-4261-A39D-9B2A62512B0B}" type="presParOf" srcId="{81CBCF5F-BBD1-4A1E-8422-DA341D4335B7}" destId="{80886B48-DA22-49A9-9EEC-5D94B1B5D70F}" srcOrd="3" destOrd="0" presId="urn:microsoft.com/office/officeart/2009/3/layout/RandomtoResultProcess"/>
    <dgm:cxn modelId="{9817539C-3906-48A1-86A7-D3712E59669F}" type="presParOf" srcId="{80886B48-DA22-49A9-9EEC-5D94B1B5D70F}" destId="{5A06B5BF-6B33-417F-AEDD-BDF970877478}" srcOrd="0" destOrd="0" presId="urn:microsoft.com/office/officeart/2009/3/layout/RandomtoResultProcess"/>
    <dgm:cxn modelId="{F6F5149F-2631-44AA-A72D-48D9290359C5}" type="presParOf" srcId="{80886B48-DA22-49A9-9EEC-5D94B1B5D70F}" destId="{254A2B6B-DA57-4C48-B6ED-49551C721C27}" srcOrd="1" destOrd="0" presId="urn:microsoft.com/office/officeart/2009/3/layout/RandomtoResultProcess"/>
    <dgm:cxn modelId="{1E62F256-9CBF-4B8C-8706-03A871CCB168}" type="presParOf" srcId="{81CBCF5F-BBD1-4A1E-8422-DA341D4335B7}" destId="{C759D5D3-C644-4557-A59B-7F1475642FFB}" srcOrd="4" destOrd="0" presId="urn:microsoft.com/office/officeart/2009/3/layout/RandomtoResultProcess"/>
    <dgm:cxn modelId="{896A5547-5A22-484A-B12F-04F6EA20B96C}" type="presParOf" srcId="{C759D5D3-C644-4557-A59B-7F1475642FFB}" destId="{A099A8AD-DC34-49ED-B28B-451E3B32444F}" srcOrd="0" destOrd="0" presId="urn:microsoft.com/office/officeart/2009/3/layout/RandomtoResultProcess"/>
    <dgm:cxn modelId="{36F94EA0-7750-4982-936B-71586960FDA9}" type="presParOf" srcId="{C759D5D3-C644-4557-A59B-7F1475642FFB}" destId="{986105B6-678A-402A-8471-1D531F0EA20B}" srcOrd="1" destOrd="0" presId="urn:microsoft.com/office/officeart/2009/3/layout/RandomtoResultProcess"/>
    <dgm:cxn modelId="{7BD54631-B1D8-4DC1-AAE2-1A70C8B5BF73}" type="presParOf" srcId="{C759D5D3-C644-4557-A59B-7F1475642FFB}" destId="{0EF0320C-79C9-481F-A801-AF37FC573BB7}" srcOrd="2" destOrd="0" presId="urn:microsoft.com/office/officeart/2009/3/layout/RandomtoResultProcess"/>
    <dgm:cxn modelId="{F1D1F29B-0990-44CA-9A66-1DC82207C96B}" type="presParOf" srcId="{81CBCF5F-BBD1-4A1E-8422-DA341D4335B7}" destId="{81909B1A-0208-4E40-A639-BEA98FF96F13}" srcOrd="5" destOrd="0" presId="urn:microsoft.com/office/officeart/2009/3/layout/RandomtoResultProcess"/>
    <dgm:cxn modelId="{2AAEF1B0-11A0-4814-86F5-E0EE3A14E2C8}" type="presParOf" srcId="{81909B1A-0208-4E40-A639-BEA98FF96F13}" destId="{A1BA6A55-FE42-4FB1-8243-A57433FD0A17}" srcOrd="0" destOrd="0" presId="urn:microsoft.com/office/officeart/2009/3/layout/RandomtoResultProcess"/>
    <dgm:cxn modelId="{F765C009-C6AA-42F1-A348-9643A5F05465}" type="presParOf" srcId="{81909B1A-0208-4E40-A639-BEA98FF96F13}" destId="{661A025C-EE93-4B7D-979C-13301FC08E27}" srcOrd="1" destOrd="0" presId="urn:microsoft.com/office/officeart/2009/3/layout/RandomtoResultProcess"/>
    <dgm:cxn modelId="{736B0EFF-54F6-485C-A0F6-0713A362A0EC}" type="presParOf" srcId="{81CBCF5F-BBD1-4A1E-8422-DA341D4335B7}" destId="{9F5E629A-4E6B-4410-B35C-6C5D97DBA2D6}" srcOrd="6" destOrd="0" presId="urn:microsoft.com/office/officeart/2009/3/layout/RandomtoResultProcess"/>
    <dgm:cxn modelId="{48126246-6E89-404B-A8D4-2F7753AD8C68}" type="presParOf" srcId="{9F5E629A-4E6B-4410-B35C-6C5D97DBA2D6}" destId="{5C35D6A9-14F6-4817-A7D8-3E07B33DA0C9}" srcOrd="0" destOrd="0" presId="urn:microsoft.com/office/officeart/2009/3/layout/RandomtoResultProcess"/>
    <dgm:cxn modelId="{FD49035B-4286-4F91-A399-68D56CAD329B}" type="presParOf" srcId="{9F5E629A-4E6B-4410-B35C-6C5D97DBA2D6}" destId="{AEC75BF9-A8C0-4174-90F4-943C61453CD9}" srcOrd="1"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680873-68F2-4A39-A24B-A7D666BC4F5D}"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n-US"/>
        </a:p>
      </dgm:t>
    </dgm:pt>
    <dgm:pt modelId="{812F41D0-1F2B-41EC-8812-E4B31A111D17}">
      <dgm:prSet phldrT="[Text]" custT="1"/>
      <dgm:spPr>
        <a:solidFill>
          <a:schemeClr val="accent3">
            <a:lumMod val="75000"/>
          </a:schemeClr>
        </a:solidFill>
        <a:ln>
          <a:noFill/>
        </a:ln>
      </dgm:spPr>
      <dgm:t>
        <a:bodyPr lIns="90000" tIns="46800" rIns="90000" bIns="46800"/>
        <a:lstStyle/>
        <a:p>
          <a:pPr marL="0">
            <a:lnSpc>
              <a:spcPct val="100000"/>
            </a:lnSpc>
            <a:buNone/>
          </a:pPr>
          <a:r>
            <a:rPr lang="en-US" sz="1600" b="1">
              <a:latin typeface="+mn-lt"/>
            </a:rPr>
            <a:t>Ofgem’s drive for CCS and principles necessitates standardization</a:t>
          </a:r>
        </a:p>
      </dgm:t>
    </dgm:pt>
    <dgm:pt modelId="{93459CD5-D8B7-4A23-B42A-6A7B964485DD}" type="parTrans" cxnId="{EF7DD659-0717-438E-985F-3BA7C954CF34}">
      <dgm:prSet/>
      <dgm:spPr/>
      <dgm:t>
        <a:bodyPr/>
        <a:lstStyle/>
        <a:p>
          <a:pPr>
            <a:lnSpc>
              <a:spcPct val="100000"/>
            </a:lnSpc>
          </a:pPr>
          <a:endParaRPr lang="en-US" sz="1400">
            <a:latin typeface="+mn-lt"/>
          </a:endParaRPr>
        </a:p>
      </dgm:t>
    </dgm:pt>
    <dgm:pt modelId="{28471656-CAE5-44C8-ACEF-DEE78CB5263B}" type="sibTrans" cxnId="{EF7DD659-0717-438E-985F-3BA7C954CF34}">
      <dgm:prSet custT="1"/>
      <dgm:spPr>
        <a:solidFill>
          <a:schemeClr val="bg1">
            <a:lumMod val="65000"/>
            <a:alpha val="90000"/>
          </a:schemeClr>
        </a:solidFill>
        <a:ln>
          <a:noFill/>
        </a:ln>
      </dgm:spPr>
      <dgm:t>
        <a:bodyPr/>
        <a:lstStyle/>
        <a:p>
          <a:pPr>
            <a:lnSpc>
              <a:spcPct val="100000"/>
            </a:lnSpc>
          </a:pPr>
          <a:endParaRPr lang="en-US" sz="1400">
            <a:latin typeface="+mn-lt"/>
          </a:endParaRPr>
        </a:p>
      </dgm:t>
    </dgm:pt>
    <dgm:pt modelId="{F62796FC-2310-4FED-9688-E1F31DB6203E}">
      <dgm:prSet phldrT="[Text]" custT="1"/>
      <dgm:spPr>
        <a:solidFill>
          <a:schemeClr val="accent3">
            <a:lumMod val="75000"/>
          </a:schemeClr>
        </a:solidFill>
        <a:ln>
          <a:noFill/>
        </a:ln>
      </dgm:spPr>
      <dgm:t>
        <a:bodyPr lIns="90000" tIns="46800" rIns="90000" bIns="46800"/>
        <a:lstStyle/>
        <a:p>
          <a:pPr marL="179388" indent="-179388">
            <a:lnSpc>
              <a:spcPct val="100000"/>
            </a:lnSpc>
            <a:buFont typeface="Arial" panose="020B0604020202020204" pitchFamily="34" charset="0"/>
            <a:buChar char="•"/>
          </a:pPr>
          <a:r>
            <a:rPr lang="en-US" sz="1400">
              <a:latin typeface="+mn-lt"/>
            </a:rPr>
            <a:t>Ofgem have noted the inconsistency across consent management, and are keen to standardize whilst improving security and consumer protection standards  </a:t>
          </a:r>
        </a:p>
      </dgm:t>
    </dgm:pt>
    <dgm:pt modelId="{5A1AA225-2215-47E2-A26F-57FCD67290FA}" type="parTrans" cxnId="{D112B795-04C9-4372-8A81-09CB5839F61B}">
      <dgm:prSet/>
      <dgm:spPr/>
      <dgm:t>
        <a:bodyPr/>
        <a:lstStyle/>
        <a:p>
          <a:pPr>
            <a:lnSpc>
              <a:spcPct val="100000"/>
            </a:lnSpc>
          </a:pPr>
          <a:endParaRPr lang="en-US" sz="1400">
            <a:latin typeface="+mn-lt"/>
          </a:endParaRPr>
        </a:p>
      </dgm:t>
    </dgm:pt>
    <dgm:pt modelId="{CDFD88BF-DA8D-4443-8719-8ECBDCCC8F51}" type="sibTrans" cxnId="{D112B795-04C9-4372-8A81-09CB5839F61B}">
      <dgm:prSet/>
      <dgm:spPr/>
      <dgm:t>
        <a:bodyPr/>
        <a:lstStyle/>
        <a:p>
          <a:pPr>
            <a:lnSpc>
              <a:spcPct val="100000"/>
            </a:lnSpc>
          </a:pPr>
          <a:endParaRPr lang="en-US" sz="1400">
            <a:latin typeface="+mn-lt"/>
          </a:endParaRPr>
        </a:p>
      </dgm:t>
    </dgm:pt>
    <dgm:pt modelId="{C3A66748-DA39-4C81-915F-F3CB354F4EFF}">
      <dgm:prSet phldrT="[Text]" custT="1"/>
      <dgm:spPr>
        <a:solidFill>
          <a:schemeClr val="accent1">
            <a:lumMod val="75000"/>
          </a:schemeClr>
        </a:solidFill>
        <a:ln>
          <a:noFill/>
        </a:ln>
      </dgm:spPr>
      <dgm:t>
        <a:bodyPr lIns="90000" tIns="46800" rIns="90000" bIns="46800"/>
        <a:lstStyle/>
        <a:p>
          <a:pPr marL="0">
            <a:lnSpc>
              <a:spcPct val="100000"/>
            </a:lnSpc>
            <a:buNone/>
          </a:pPr>
          <a:r>
            <a:rPr lang="en-US" sz="1600" b="1">
              <a:latin typeface="+mn-lt"/>
            </a:rPr>
            <a:t>RECCo as the Delivery Body view use of Open Standards as essential</a:t>
          </a:r>
        </a:p>
      </dgm:t>
    </dgm:pt>
    <dgm:pt modelId="{51A19338-8F36-41F0-856C-3075008FCA3D}" type="parTrans" cxnId="{D53C82F0-7424-4674-AF95-3EB28A55C77E}">
      <dgm:prSet/>
      <dgm:spPr/>
      <dgm:t>
        <a:bodyPr/>
        <a:lstStyle/>
        <a:p>
          <a:pPr>
            <a:lnSpc>
              <a:spcPct val="100000"/>
            </a:lnSpc>
          </a:pPr>
          <a:endParaRPr lang="en-US" sz="1400">
            <a:latin typeface="+mn-lt"/>
          </a:endParaRPr>
        </a:p>
      </dgm:t>
    </dgm:pt>
    <dgm:pt modelId="{409D53DB-34C2-4C65-88B2-F22B4BFF72E6}" type="sibTrans" cxnId="{D53C82F0-7424-4674-AF95-3EB28A55C77E}">
      <dgm:prSet custT="1"/>
      <dgm:spPr>
        <a:solidFill>
          <a:schemeClr val="bg1">
            <a:lumMod val="65000"/>
            <a:alpha val="90000"/>
          </a:schemeClr>
        </a:solidFill>
        <a:ln>
          <a:noFill/>
        </a:ln>
      </dgm:spPr>
      <dgm:t>
        <a:bodyPr/>
        <a:lstStyle/>
        <a:p>
          <a:pPr>
            <a:lnSpc>
              <a:spcPct val="100000"/>
            </a:lnSpc>
          </a:pPr>
          <a:endParaRPr lang="en-US" sz="1400">
            <a:latin typeface="+mn-lt"/>
          </a:endParaRPr>
        </a:p>
      </dgm:t>
    </dgm:pt>
    <dgm:pt modelId="{B9B11FE1-3811-43F2-8C60-56866FF86B85}">
      <dgm:prSet phldrT="[Text]" custT="1"/>
      <dgm:spPr>
        <a:solidFill>
          <a:schemeClr val="accent1">
            <a:lumMod val="75000"/>
          </a:schemeClr>
        </a:solidFill>
        <a:ln>
          <a:noFill/>
        </a:ln>
      </dgm:spPr>
      <dgm:t>
        <a:bodyPr lIns="90000" tIns="46800" rIns="90000" bIns="46800"/>
        <a:lstStyle/>
        <a:p>
          <a:pPr marL="179388" indent="-179388">
            <a:lnSpc>
              <a:spcPct val="100000"/>
            </a:lnSpc>
            <a:buFont typeface="Arial" panose="020B0604020202020204" pitchFamily="34" charset="0"/>
            <a:buChar char="•"/>
          </a:pPr>
          <a:r>
            <a:rPr lang="en-US" sz="1400">
              <a:latin typeface="+mn-lt"/>
            </a:rPr>
            <a:t>In order to aid implementation, reduce complexity and minimize delivery risk, we believe using existing open standards is the best technical route to deliver CCS</a:t>
          </a:r>
        </a:p>
      </dgm:t>
    </dgm:pt>
    <dgm:pt modelId="{FD37924B-4511-47F0-8742-E16556075DCA}" type="parTrans" cxnId="{05E2C111-6FBE-4D6E-93BA-58480058C7BF}">
      <dgm:prSet/>
      <dgm:spPr/>
      <dgm:t>
        <a:bodyPr/>
        <a:lstStyle/>
        <a:p>
          <a:pPr>
            <a:lnSpc>
              <a:spcPct val="100000"/>
            </a:lnSpc>
          </a:pPr>
          <a:endParaRPr lang="en-US" sz="1400">
            <a:latin typeface="+mn-lt"/>
          </a:endParaRPr>
        </a:p>
      </dgm:t>
    </dgm:pt>
    <dgm:pt modelId="{858FF15C-06C9-4FAA-AD27-D75C6541B696}" type="sibTrans" cxnId="{05E2C111-6FBE-4D6E-93BA-58480058C7BF}">
      <dgm:prSet/>
      <dgm:spPr/>
      <dgm:t>
        <a:bodyPr/>
        <a:lstStyle/>
        <a:p>
          <a:pPr>
            <a:lnSpc>
              <a:spcPct val="100000"/>
            </a:lnSpc>
          </a:pPr>
          <a:endParaRPr lang="en-US" sz="1400">
            <a:latin typeface="+mn-lt"/>
          </a:endParaRPr>
        </a:p>
      </dgm:t>
    </dgm:pt>
    <dgm:pt modelId="{5D1F307A-4FC4-4DCC-AFB5-6B7AAE741726}">
      <dgm:prSet phldrT="[Text]" custT="1"/>
      <dgm:spPr>
        <a:solidFill>
          <a:srgbClr val="210BD7"/>
        </a:solidFill>
        <a:ln>
          <a:noFill/>
        </a:ln>
      </dgm:spPr>
      <dgm:t>
        <a:bodyPr lIns="90000" tIns="46800" rIns="90000" bIns="46800"/>
        <a:lstStyle/>
        <a:p>
          <a:pPr marL="0">
            <a:lnSpc>
              <a:spcPct val="100000"/>
            </a:lnSpc>
            <a:buNone/>
          </a:pPr>
          <a:r>
            <a:rPr lang="en-US" sz="1600" b="1">
              <a:latin typeface="+mn-lt"/>
            </a:rPr>
            <a:t>Our Functional Prototypes experience only confirmed this</a:t>
          </a:r>
        </a:p>
      </dgm:t>
    </dgm:pt>
    <dgm:pt modelId="{53062DE9-2511-493E-8F1E-97B239729FBD}" type="parTrans" cxnId="{AE5D5F33-63F2-4020-AAFB-5ECB62954E73}">
      <dgm:prSet/>
      <dgm:spPr/>
      <dgm:t>
        <a:bodyPr/>
        <a:lstStyle/>
        <a:p>
          <a:pPr>
            <a:lnSpc>
              <a:spcPct val="100000"/>
            </a:lnSpc>
          </a:pPr>
          <a:endParaRPr lang="en-US" sz="1400">
            <a:latin typeface="+mn-lt"/>
          </a:endParaRPr>
        </a:p>
      </dgm:t>
    </dgm:pt>
    <dgm:pt modelId="{706FA712-BEEE-4EFB-B0FB-97A8B8981CE3}" type="sibTrans" cxnId="{AE5D5F33-63F2-4020-AAFB-5ECB62954E73}">
      <dgm:prSet custT="1"/>
      <dgm:spPr>
        <a:solidFill>
          <a:schemeClr val="bg1">
            <a:lumMod val="65000"/>
            <a:alpha val="90000"/>
          </a:schemeClr>
        </a:solidFill>
        <a:ln>
          <a:noFill/>
        </a:ln>
      </dgm:spPr>
      <dgm:t>
        <a:bodyPr/>
        <a:lstStyle/>
        <a:p>
          <a:pPr>
            <a:lnSpc>
              <a:spcPct val="100000"/>
            </a:lnSpc>
          </a:pPr>
          <a:endParaRPr lang="en-US" sz="1400">
            <a:latin typeface="+mn-lt"/>
          </a:endParaRPr>
        </a:p>
      </dgm:t>
    </dgm:pt>
    <dgm:pt modelId="{8665021A-FE53-41D6-B23C-A1B2091DEAEB}">
      <dgm:prSet phldrT="[Text]" custT="1"/>
      <dgm:spPr>
        <a:solidFill>
          <a:schemeClr val="accent2"/>
        </a:solidFill>
        <a:ln>
          <a:noFill/>
        </a:ln>
      </dgm:spPr>
      <dgm:t>
        <a:bodyPr lIns="90000" tIns="46800" rIns="90000" bIns="46800"/>
        <a:lstStyle/>
        <a:p>
          <a:pPr marL="0">
            <a:lnSpc>
              <a:spcPct val="100000"/>
            </a:lnSpc>
            <a:buNone/>
          </a:pPr>
          <a:r>
            <a:rPr lang="en-US" sz="1600" b="1">
              <a:latin typeface="+mn-lt"/>
            </a:rPr>
            <a:t>FAPI 2.0 was demonstrated to be the best choice for industry and consumers</a:t>
          </a:r>
          <a:endParaRPr lang="en-US" sz="1200" b="1">
            <a:latin typeface="+mn-lt"/>
          </a:endParaRPr>
        </a:p>
      </dgm:t>
    </dgm:pt>
    <dgm:pt modelId="{8D58AA48-D92C-4C06-AB33-AAEEC5823770}" type="parTrans" cxnId="{D2785123-057F-4B30-897D-80224AEBFBDD}">
      <dgm:prSet/>
      <dgm:spPr/>
      <dgm:t>
        <a:bodyPr/>
        <a:lstStyle/>
        <a:p>
          <a:pPr>
            <a:lnSpc>
              <a:spcPct val="100000"/>
            </a:lnSpc>
          </a:pPr>
          <a:endParaRPr lang="en-US" sz="1400">
            <a:latin typeface="+mn-lt"/>
          </a:endParaRPr>
        </a:p>
      </dgm:t>
    </dgm:pt>
    <dgm:pt modelId="{FC5ACB67-AD1D-479F-89DE-B30E8F0F4203}" type="sibTrans" cxnId="{D2785123-057F-4B30-897D-80224AEBFBDD}">
      <dgm:prSet/>
      <dgm:spPr/>
      <dgm:t>
        <a:bodyPr/>
        <a:lstStyle/>
        <a:p>
          <a:pPr>
            <a:lnSpc>
              <a:spcPct val="100000"/>
            </a:lnSpc>
          </a:pPr>
          <a:endParaRPr lang="en-US" sz="1400">
            <a:latin typeface="+mn-lt"/>
          </a:endParaRPr>
        </a:p>
      </dgm:t>
    </dgm:pt>
    <dgm:pt modelId="{F2FE71EF-F194-432B-B628-F0D11560B19A}">
      <dgm:prSet phldrT="[Text]" custT="1"/>
      <dgm:spPr>
        <a:solidFill>
          <a:schemeClr val="accent2"/>
        </a:solidFill>
        <a:ln>
          <a:noFill/>
        </a:ln>
      </dgm:spPr>
      <dgm:t>
        <a:bodyPr lIns="90000" tIns="46800" rIns="90000" bIns="46800"/>
        <a:lstStyle/>
        <a:p>
          <a:pPr marL="179388" indent="-179388">
            <a:lnSpc>
              <a:spcPct val="100000"/>
            </a:lnSpc>
            <a:buFont typeface="Arial" panose="020B0604020202020204" pitchFamily="34" charset="0"/>
            <a:buChar char="•"/>
          </a:pPr>
          <a:r>
            <a:rPr lang="en-US" sz="1400">
              <a:latin typeface="+mn-lt"/>
            </a:rPr>
            <a:t>Abundant documentation and SDKs to help implementation, existing threat modelling for security as well as its proven ability to underpin massive data sharing ecosystems make it ideal for CCS</a:t>
          </a:r>
        </a:p>
      </dgm:t>
    </dgm:pt>
    <dgm:pt modelId="{2C3673A2-C94D-4F97-AAD2-93E9313E3305}" type="parTrans" cxnId="{0F0F234B-4EDE-4401-B026-79A51B7669AE}">
      <dgm:prSet/>
      <dgm:spPr/>
      <dgm:t>
        <a:bodyPr/>
        <a:lstStyle/>
        <a:p>
          <a:pPr>
            <a:lnSpc>
              <a:spcPct val="100000"/>
            </a:lnSpc>
          </a:pPr>
          <a:endParaRPr lang="en-US" sz="1400">
            <a:latin typeface="+mn-lt"/>
          </a:endParaRPr>
        </a:p>
      </dgm:t>
    </dgm:pt>
    <dgm:pt modelId="{BCF23AF2-B5C0-45C9-B4FE-E0DDA2078518}" type="sibTrans" cxnId="{0F0F234B-4EDE-4401-B026-79A51B7669AE}">
      <dgm:prSet/>
      <dgm:spPr/>
      <dgm:t>
        <a:bodyPr/>
        <a:lstStyle/>
        <a:p>
          <a:pPr>
            <a:lnSpc>
              <a:spcPct val="100000"/>
            </a:lnSpc>
          </a:pPr>
          <a:endParaRPr lang="en-US" sz="1400">
            <a:latin typeface="+mn-lt"/>
          </a:endParaRPr>
        </a:p>
      </dgm:t>
    </dgm:pt>
    <dgm:pt modelId="{1FC1CAC5-D721-4F03-9FF4-0220E2AC1B6B}">
      <dgm:prSet phldrT="[Text]" custT="1"/>
      <dgm:spPr>
        <a:solidFill>
          <a:srgbClr val="210BD7"/>
        </a:solidFill>
        <a:ln>
          <a:noFill/>
        </a:ln>
      </dgm:spPr>
      <dgm:t>
        <a:bodyPr lIns="90000" tIns="46800" rIns="90000" bIns="46800"/>
        <a:lstStyle/>
        <a:p>
          <a:pPr marL="179388" indent="-179388">
            <a:lnSpc>
              <a:spcPct val="100000"/>
            </a:lnSpc>
            <a:buFont typeface="Arial" panose="020B0604020202020204" pitchFamily="34" charset="0"/>
            <a:buChar char="•"/>
          </a:pPr>
          <a:r>
            <a:rPr lang="en-US" sz="1400">
              <a:latin typeface="+mn-lt"/>
            </a:rPr>
            <a:t>The potential risk for using proprietary technology, with associated lack of SDKs, documentation and threat modelling became evident</a:t>
          </a:r>
        </a:p>
      </dgm:t>
    </dgm:pt>
    <dgm:pt modelId="{8EB79BAC-2DD3-40BC-9206-E69EB4857876}" type="parTrans" cxnId="{119426F8-230E-41C9-9AA9-9CFDCAF25C8C}">
      <dgm:prSet/>
      <dgm:spPr/>
      <dgm:t>
        <a:bodyPr/>
        <a:lstStyle/>
        <a:p>
          <a:pPr>
            <a:lnSpc>
              <a:spcPct val="100000"/>
            </a:lnSpc>
          </a:pPr>
          <a:endParaRPr lang="en-US" sz="1400">
            <a:latin typeface="+mn-lt"/>
          </a:endParaRPr>
        </a:p>
      </dgm:t>
    </dgm:pt>
    <dgm:pt modelId="{71F1F19B-0BC9-40E4-833B-E9A41B6F5CC3}" type="sibTrans" cxnId="{119426F8-230E-41C9-9AA9-9CFDCAF25C8C}">
      <dgm:prSet/>
      <dgm:spPr/>
      <dgm:t>
        <a:bodyPr/>
        <a:lstStyle/>
        <a:p>
          <a:pPr>
            <a:lnSpc>
              <a:spcPct val="100000"/>
            </a:lnSpc>
          </a:pPr>
          <a:endParaRPr lang="en-US" sz="1400">
            <a:latin typeface="+mn-lt"/>
          </a:endParaRPr>
        </a:p>
      </dgm:t>
    </dgm:pt>
    <dgm:pt modelId="{AA3E03C6-95FD-45BF-8ABB-830160A39D53}" type="pres">
      <dgm:prSet presAssocID="{FB680873-68F2-4A39-A24B-A7D666BC4F5D}" presName="outerComposite" presStyleCnt="0">
        <dgm:presLayoutVars>
          <dgm:chMax val="5"/>
          <dgm:dir/>
          <dgm:resizeHandles val="exact"/>
        </dgm:presLayoutVars>
      </dgm:prSet>
      <dgm:spPr/>
    </dgm:pt>
    <dgm:pt modelId="{F3560C76-B3E6-475F-B405-E03430EAD321}" type="pres">
      <dgm:prSet presAssocID="{FB680873-68F2-4A39-A24B-A7D666BC4F5D}" presName="dummyMaxCanvas" presStyleCnt="0">
        <dgm:presLayoutVars/>
      </dgm:prSet>
      <dgm:spPr/>
    </dgm:pt>
    <dgm:pt modelId="{9AACF21C-79A5-4099-BEA5-DABACF47BC83}" type="pres">
      <dgm:prSet presAssocID="{FB680873-68F2-4A39-A24B-A7D666BC4F5D}" presName="FourNodes_1" presStyleLbl="node1" presStyleIdx="0" presStyleCnt="4">
        <dgm:presLayoutVars>
          <dgm:bulletEnabled val="1"/>
        </dgm:presLayoutVars>
      </dgm:prSet>
      <dgm:spPr>
        <a:prstGeom prst="rect">
          <a:avLst/>
        </a:prstGeom>
      </dgm:spPr>
    </dgm:pt>
    <dgm:pt modelId="{EC0F1699-41FC-4B84-90BC-ACC0DE595ACA}" type="pres">
      <dgm:prSet presAssocID="{FB680873-68F2-4A39-A24B-A7D666BC4F5D}" presName="FourNodes_2" presStyleLbl="node1" presStyleIdx="1" presStyleCnt="4">
        <dgm:presLayoutVars>
          <dgm:bulletEnabled val="1"/>
        </dgm:presLayoutVars>
      </dgm:prSet>
      <dgm:spPr>
        <a:prstGeom prst="rect">
          <a:avLst/>
        </a:prstGeom>
      </dgm:spPr>
    </dgm:pt>
    <dgm:pt modelId="{A55F5804-B850-4ECE-82B8-80480552B3F4}" type="pres">
      <dgm:prSet presAssocID="{FB680873-68F2-4A39-A24B-A7D666BC4F5D}" presName="FourNodes_3" presStyleLbl="node1" presStyleIdx="2" presStyleCnt="4">
        <dgm:presLayoutVars>
          <dgm:bulletEnabled val="1"/>
        </dgm:presLayoutVars>
      </dgm:prSet>
      <dgm:spPr>
        <a:prstGeom prst="rect">
          <a:avLst/>
        </a:prstGeom>
      </dgm:spPr>
    </dgm:pt>
    <dgm:pt modelId="{DD8EABE3-EE98-4EFE-AF2B-95CAD32D56B3}" type="pres">
      <dgm:prSet presAssocID="{FB680873-68F2-4A39-A24B-A7D666BC4F5D}" presName="FourNodes_4" presStyleLbl="node1" presStyleIdx="3" presStyleCnt="4">
        <dgm:presLayoutVars>
          <dgm:bulletEnabled val="1"/>
        </dgm:presLayoutVars>
      </dgm:prSet>
      <dgm:spPr>
        <a:prstGeom prst="rect">
          <a:avLst/>
        </a:prstGeom>
      </dgm:spPr>
    </dgm:pt>
    <dgm:pt modelId="{7E305B95-BEC4-4020-9556-8C468709D4EA}" type="pres">
      <dgm:prSet presAssocID="{FB680873-68F2-4A39-A24B-A7D666BC4F5D}" presName="FourConn_1-2" presStyleLbl="fgAccFollowNode1" presStyleIdx="0" presStyleCnt="3">
        <dgm:presLayoutVars>
          <dgm:bulletEnabled val="1"/>
        </dgm:presLayoutVars>
      </dgm:prSet>
      <dgm:spPr/>
    </dgm:pt>
    <dgm:pt modelId="{C30A859F-7C5E-4FD5-9B01-F33F7F0062C2}" type="pres">
      <dgm:prSet presAssocID="{FB680873-68F2-4A39-A24B-A7D666BC4F5D}" presName="FourConn_2-3" presStyleLbl="fgAccFollowNode1" presStyleIdx="1" presStyleCnt="3">
        <dgm:presLayoutVars>
          <dgm:bulletEnabled val="1"/>
        </dgm:presLayoutVars>
      </dgm:prSet>
      <dgm:spPr/>
    </dgm:pt>
    <dgm:pt modelId="{C2A499A9-158F-43A9-8F49-D5C47E235A6F}" type="pres">
      <dgm:prSet presAssocID="{FB680873-68F2-4A39-A24B-A7D666BC4F5D}" presName="FourConn_3-4" presStyleLbl="fgAccFollowNode1" presStyleIdx="2" presStyleCnt="3">
        <dgm:presLayoutVars>
          <dgm:bulletEnabled val="1"/>
        </dgm:presLayoutVars>
      </dgm:prSet>
      <dgm:spPr/>
    </dgm:pt>
    <dgm:pt modelId="{78A5F2D1-F9E0-433B-9960-EE3BEEC51C7B}" type="pres">
      <dgm:prSet presAssocID="{FB680873-68F2-4A39-A24B-A7D666BC4F5D}" presName="FourNodes_1_text" presStyleLbl="node1" presStyleIdx="3" presStyleCnt="4">
        <dgm:presLayoutVars>
          <dgm:bulletEnabled val="1"/>
        </dgm:presLayoutVars>
      </dgm:prSet>
      <dgm:spPr/>
    </dgm:pt>
    <dgm:pt modelId="{373BBB61-BD87-4808-8C82-B7B9F0CB7378}" type="pres">
      <dgm:prSet presAssocID="{FB680873-68F2-4A39-A24B-A7D666BC4F5D}" presName="FourNodes_2_text" presStyleLbl="node1" presStyleIdx="3" presStyleCnt="4">
        <dgm:presLayoutVars>
          <dgm:bulletEnabled val="1"/>
        </dgm:presLayoutVars>
      </dgm:prSet>
      <dgm:spPr/>
    </dgm:pt>
    <dgm:pt modelId="{EA7D0F09-1488-499C-9C5F-533A81A995EE}" type="pres">
      <dgm:prSet presAssocID="{FB680873-68F2-4A39-A24B-A7D666BC4F5D}" presName="FourNodes_3_text" presStyleLbl="node1" presStyleIdx="3" presStyleCnt="4">
        <dgm:presLayoutVars>
          <dgm:bulletEnabled val="1"/>
        </dgm:presLayoutVars>
      </dgm:prSet>
      <dgm:spPr/>
    </dgm:pt>
    <dgm:pt modelId="{8D3AE9B6-3B4F-4640-B94A-FC95CA7202CE}" type="pres">
      <dgm:prSet presAssocID="{FB680873-68F2-4A39-A24B-A7D666BC4F5D}" presName="FourNodes_4_text" presStyleLbl="node1" presStyleIdx="3" presStyleCnt="4">
        <dgm:presLayoutVars>
          <dgm:bulletEnabled val="1"/>
        </dgm:presLayoutVars>
      </dgm:prSet>
      <dgm:spPr/>
    </dgm:pt>
  </dgm:ptLst>
  <dgm:cxnLst>
    <dgm:cxn modelId="{4DC52E09-7C47-44CF-AA85-E52BEC4E9ADC}" type="presOf" srcId="{8665021A-FE53-41D6-B23C-A1B2091DEAEB}" destId="{8D3AE9B6-3B4F-4640-B94A-FC95CA7202CE}" srcOrd="1" destOrd="0" presId="urn:microsoft.com/office/officeart/2005/8/layout/vProcess5"/>
    <dgm:cxn modelId="{3887AB0B-E088-4F64-9FF8-228F095E9DE3}" type="presOf" srcId="{F2FE71EF-F194-432B-B628-F0D11560B19A}" destId="{DD8EABE3-EE98-4EFE-AF2B-95CAD32D56B3}" srcOrd="0" destOrd="1" presId="urn:microsoft.com/office/officeart/2005/8/layout/vProcess5"/>
    <dgm:cxn modelId="{9EF0E90E-C972-46F6-8C17-674979C2F855}" type="presOf" srcId="{F2FE71EF-F194-432B-B628-F0D11560B19A}" destId="{8D3AE9B6-3B4F-4640-B94A-FC95CA7202CE}" srcOrd="1" destOrd="1" presId="urn:microsoft.com/office/officeart/2005/8/layout/vProcess5"/>
    <dgm:cxn modelId="{730A6C0F-7FCC-4BF5-AAEF-F5E51E6EBA77}" type="presOf" srcId="{5D1F307A-4FC4-4DCC-AFB5-6B7AAE741726}" destId="{A55F5804-B850-4ECE-82B8-80480552B3F4}" srcOrd="0" destOrd="0" presId="urn:microsoft.com/office/officeart/2005/8/layout/vProcess5"/>
    <dgm:cxn modelId="{05E2C111-6FBE-4D6E-93BA-58480058C7BF}" srcId="{C3A66748-DA39-4C81-915F-F3CB354F4EFF}" destId="{B9B11FE1-3811-43F2-8C60-56866FF86B85}" srcOrd="0" destOrd="0" parTransId="{FD37924B-4511-47F0-8742-E16556075DCA}" sibTransId="{858FF15C-06C9-4FAA-AD27-D75C6541B696}"/>
    <dgm:cxn modelId="{D2785123-057F-4B30-897D-80224AEBFBDD}" srcId="{FB680873-68F2-4A39-A24B-A7D666BC4F5D}" destId="{8665021A-FE53-41D6-B23C-A1B2091DEAEB}" srcOrd="3" destOrd="0" parTransId="{8D58AA48-D92C-4C06-AB33-AAEEC5823770}" sibTransId="{FC5ACB67-AD1D-479F-89DE-B30E8F0F4203}"/>
    <dgm:cxn modelId="{01A80B2C-D74D-43C3-9305-A9BD603E2A3F}" type="presOf" srcId="{706FA712-BEEE-4EFB-B0FB-97A8B8981CE3}" destId="{C2A499A9-158F-43A9-8F49-D5C47E235A6F}" srcOrd="0" destOrd="0" presId="urn:microsoft.com/office/officeart/2005/8/layout/vProcess5"/>
    <dgm:cxn modelId="{AE5D5F33-63F2-4020-AAFB-5ECB62954E73}" srcId="{FB680873-68F2-4A39-A24B-A7D666BC4F5D}" destId="{5D1F307A-4FC4-4DCC-AFB5-6B7AAE741726}" srcOrd="2" destOrd="0" parTransId="{53062DE9-2511-493E-8F1E-97B239729FBD}" sibTransId="{706FA712-BEEE-4EFB-B0FB-97A8B8981CE3}"/>
    <dgm:cxn modelId="{BB8F9837-8297-42A1-9A2F-CCFEED430030}" type="presOf" srcId="{5D1F307A-4FC4-4DCC-AFB5-6B7AAE741726}" destId="{EA7D0F09-1488-499C-9C5F-533A81A995EE}" srcOrd="1" destOrd="0" presId="urn:microsoft.com/office/officeart/2005/8/layout/vProcess5"/>
    <dgm:cxn modelId="{306B915C-18D7-474F-99EA-767D2898C200}" type="presOf" srcId="{1FC1CAC5-D721-4F03-9FF4-0220E2AC1B6B}" destId="{EA7D0F09-1488-499C-9C5F-533A81A995EE}" srcOrd="1" destOrd="1" presId="urn:microsoft.com/office/officeart/2005/8/layout/vProcess5"/>
    <dgm:cxn modelId="{7DBF306A-19C2-4C46-91EE-E5622E256F44}" type="presOf" srcId="{B9B11FE1-3811-43F2-8C60-56866FF86B85}" destId="{373BBB61-BD87-4808-8C82-B7B9F0CB7378}" srcOrd="1" destOrd="1" presId="urn:microsoft.com/office/officeart/2005/8/layout/vProcess5"/>
    <dgm:cxn modelId="{A902836A-A5C0-48AC-AED0-FAE1B6F205C3}" type="presOf" srcId="{28471656-CAE5-44C8-ACEF-DEE78CB5263B}" destId="{7E305B95-BEC4-4020-9556-8C468709D4EA}" srcOrd="0" destOrd="0" presId="urn:microsoft.com/office/officeart/2005/8/layout/vProcess5"/>
    <dgm:cxn modelId="{0F0F234B-4EDE-4401-B026-79A51B7669AE}" srcId="{8665021A-FE53-41D6-B23C-A1B2091DEAEB}" destId="{F2FE71EF-F194-432B-B628-F0D11560B19A}" srcOrd="0" destOrd="0" parTransId="{2C3673A2-C94D-4F97-AAD2-93E9313E3305}" sibTransId="{BCF23AF2-B5C0-45C9-B4FE-E0DDA2078518}"/>
    <dgm:cxn modelId="{59357B6D-7B78-4DA0-BCEB-1E8B5C900D3B}" type="presOf" srcId="{F62796FC-2310-4FED-9688-E1F31DB6203E}" destId="{9AACF21C-79A5-4099-BEA5-DABACF47BC83}" srcOrd="0" destOrd="1" presId="urn:microsoft.com/office/officeart/2005/8/layout/vProcess5"/>
    <dgm:cxn modelId="{5A5D8E4D-E2FA-40D1-AEF5-EE0FA11BD6CD}" type="presOf" srcId="{FB680873-68F2-4A39-A24B-A7D666BC4F5D}" destId="{AA3E03C6-95FD-45BF-8ABB-830160A39D53}" srcOrd="0" destOrd="0" presId="urn:microsoft.com/office/officeart/2005/8/layout/vProcess5"/>
    <dgm:cxn modelId="{D9316350-0568-4DDE-B202-C09A2B58EBEA}" type="presOf" srcId="{C3A66748-DA39-4C81-915F-F3CB354F4EFF}" destId="{373BBB61-BD87-4808-8C82-B7B9F0CB7378}" srcOrd="1" destOrd="0" presId="urn:microsoft.com/office/officeart/2005/8/layout/vProcess5"/>
    <dgm:cxn modelId="{FAA97E58-13BC-4D98-BF99-4D03A0AE4947}" type="presOf" srcId="{409D53DB-34C2-4C65-88B2-F22B4BFF72E6}" destId="{C30A859F-7C5E-4FD5-9B01-F33F7F0062C2}" srcOrd="0" destOrd="0" presId="urn:microsoft.com/office/officeart/2005/8/layout/vProcess5"/>
    <dgm:cxn modelId="{EF7DD659-0717-438E-985F-3BA7C954CF34}" srcId="{FB680873-68F2-4A39-A24B-A7D666BC4F5D}" destId="{812F41D0-1F2B-41EC-8812-E4B31A111D17}" srcOrd="0" destOrd="0" parTransId="{93459CD5-D8B7-4A23-B42A-6A7B964485DD}" sibTransId="{28471656-CAE5-44C8-ACEF-DEE78CB5263B}"/>
    <dgm:cxn modelId="{0AB9957A-D173-421F-8C2B-81761FB3CF3D}" type="presOf" srcId="{B9B11FE1-3811-43F2-8C60-56866FF86B85}" destId="{EC0F1699-41FC-4B84-90BC-ACC0DE595ACA}" srcOrd="0" destOrd="1" presId="urn:microsoft.com/office/officeart/2005/8/layout/vProcess5"/>
    <dgm:cxn modelId="{9A1E5787-461A-465A-95DA-9B0F72970044}" type="presOf" srcId="{C3A66748-DA39-4C81-915F-F3CB354F4EFF}" destId="{EC0F1699-41FC-4B84-90BC-ACC0DE595ACA}" srcOrd="0" destOrd="0" presId="urn:microsoft.com/office/officeart/2005/8/layout/vProcess5"/>
    <dgm:cxn modelId="{D112B795-04C9-4372-8A81-09CB5839F61B}" srcId="{812F41D0-1F2B-41EC-8812-E4B31A111D17}" destId="{F62796FC-2310-4FED-9688-E1F31DB6203E}" srcOrd="0" destOrd="0" parTransId="{5A1AA225-2215-47E2-A26F-57FCD67290FA}" sibTransId="{CDFD88BF-DA8D-4443-8719-8ECBDCCC8F51}"/>
    <dgm:cxn modelId="{B37C0B96-836E-4BF1-9867-7AFAA90CFEF5}" type="presOf" srcId="{812F41D0-1F2B-41EC-8812-E4B31A111D17}" destId="{78A5F2D1-F9E0-433B-9960-EE3BEEC51C7B}" srcOrd="1" destOrd="0" presId="urn:microsoft.com/office/officeart/2005/8/layout/vProcess5"/>
    <dgm:cxn modelId="{76AE629A-A833-432B-B778-B510AC722C42}" type="presOf" srcId="{8665021A-FE53-41D6-B23C-A1B2091DEAEB}" destId="{DD8EABE3-EE98-4EFE-AF2B-95CAD32D56B3}" srcOrd="0" destOrd="0" presId="urn:microsoft.com/office/officeart/2005/8/layout/vProcess5"/>
    <dgm:cxn modelId="{229A22D9-4AA7-4383-80E6-51A199C3244F}" type="presOf" srcId="{812F41D0-1F2B-41EC-8812-E4B31A111D17}" destId="{9AACF21C-79A5-4099-BEA5-DABACF47BC83}" srcOrd="0" destOrd="0" presId="urn:microsoft.com/office/officeart/2005/8/layout/vProcess5"/>
    <dgm:cxn modelId="{D53C82F0-7424-4674-AF95-3EB28A55C77E}" srcId="{FB680873-68F2-4A39-A24B-A7D666BC4F5D}" destId="{C3A66748-DA39-4C81-915F-F3CB354F4EFF}" srcOrd="1" destOrd="0" parTransId="{51A19338-8F36-41F0-856C-3075008FCA3D}" sibTransId="{409D53DB-34C2-4C65-88B2-F22B4BFF72E6}"/>
    <dgm:cxn modelId="{0D6D4FF2-FF3F-4896-AAD0-A1D408D0D984}" type="presOf" srcId="{F62796FC-2310-4FED-9688-E1F31DB6203E}" destId="{78A5F2D1-F9E0-433B-9960-EE3BEEC51C7B}" srcOrd="1" destOrd="1" presId="urn:microsoft.com/office/officeart/2005/8/layout/vProcess5"/>
    <dgm:cxn modelId="{A68782F4-3744-480C-BF33-625FC16C736E}" type="presOf" srcId="{1FC1CAC5-D721-4F03-9FF4-0220E2AC1B6B}" destId="{A55F5804-B850-4ECE-82B8-80480552B3F4}" srcOrd="0" destOrd="1" presId="urn:microsoft.com/office/officeart/2005/8/layout/vProcess5"/>
    <dgm:cxn modelId="{119426F8-230E-41C9-9AA9-9CFDCAF25C8C}" srcId="{5D1F307A-4FC4-4DCC-AFB5-6B7AAE741726}" destId="{1FC1CAC5-D721-4F03-9FF4-0220E2AC1B6B}" srcOrd="0" destOrd="0" parTransId="{8EB79BAC-2DD3-40BC-9206-E69EB4857876}" sibTransId="{71F1F19B-0BC9-40E4-833B-E9A41B6F5CC3}"/>
    <dgm:cxn modelId="{31F0B982-E18A-42E1-B0F1-52D531A6450C}" type="presParOf" srcId="{AA3E03C6-95FD-45BF-8ABB-830160A39D53}" destId="{F3560C76-B3E6-475F-B405-E03430EAD321}" srcOrd="0" destOrd="0" presId="urn:microsoft.com/office/officeart/2005/8/layout/vProcess5"/>
    <dgm:cxn modelId="{D6E19B36-A26C-48AB-B23E-6BE490D56EBE}" type="presParOf" srcId="{AA3E03C6-95FD-45BF-8ABB-830160A39D53}" destId="{9AACF21C-79A5-4099-BEA5-DABACF47BC83}" srcOrd="1" destOrd="0" presId="urn:microsoft.com/office/officeart/2005/8/layout/vProcess5"/>
    <dgm:cxn modelId="{6C7E8BC3-544B-4CAD-A525-2A788B160BF0}" type="presParOf" srcId="{AA3E03C6-95FD-45BF-8ABB-830160A39D53}" destId="{EC0F1699-41FC-4B84-90BC-ACC0DE595ACA}" srcOrd="2" destOrd="0" presId="urn:microsoft.com/office/officeart/2005/8/layout/vProcess5"/>
    <dgm:cxn modelId="{D60012D9-510B-4600-9DDF-AC2C14A9C19D}" type="presParOf" srcId="{AA3E03C6-95FD-45BF-8ABB-830160A39D53}" destId="{A55F5804-B850-4ECE-82B8-80480552B3F4}" srcOrd="3" destOrd="0" presId="urn:microsoft.com/office/officeart/2005/8/layout/vProcess5"/>
    <dgm:cxn modelId="{36CB40D5-740C-4B78-9E6D-099D835E6DDB}" type="presParOf" srcId="{AA3E03C6-95FD-45BF-8ABB-830160A39D53}" destId="{DD8EABE3-EE98-4EFE-AF2B-95CAD32D56B3}" srcOrd="4" destOrd="0" presId="urn:microsoft.com/office/officeart/2005/8/layout/vProcess5"/>
    <dgm:cxn modelId="{04E76FBF-C8F2-4BF3-842F-CE006BC75128}" type="presParOf" srcId="{AA3E03C6-95FD-45BF-8ABB-830160A39D53}" destId="{7E305B95-BEC4-4020-9556-8C468709D4EA}" srcOrd="5" destOrd="0" presId="urn:microsoft.com/office/officeart/2005/8/layout/vProcess5"/>
    <dgm:cxn modelId="{82E0F3A4-B5AE-4EC0-A9D0-8D3476253A2E}" type="presParOf" srcId="{AA3E03C6-95FD-45BF-8ABB-830160A39D53}" destId="{C30A859F-7C5E-4FD5-9B01-F33F7F0062C2}" srcOrd="6" destOrd="0" presId="urn:microsoft.com/office/officeart/2005/8/layout/vProcess5"/>
    <dgm:cxn modelId="{9B69C4DA-0BAF-4C56-B1FF-FA7CDAFD21C5}" type="presParOf" srcId="{AA3E03C6-95FD-45BF-8ABB-830160A39D53}" destId="{C2A499A9-158F-43A9-8F49-D5C47E235A6F}" srcOrd="7" destOrd="0" presId="urn:microsoft.com/office/officeart/2005/8/layout/vProcess5"/>
    <dgm:cxn modelId="{98B64AF5-B054-4591-A92A-AD2461B56F6D}" type="presParOf" srcId="{AA3E03C6-95FD-45BF-8ABB-830160A39D53}" destId="{78A5F2D1-F9E0-433B-9960-EE3BEEC51C7B}" srcOrd="8" destOrd="0" presId="urn:microsoft.com/office/officeart/2005/8/layout/vProcess5"/>
    <dgm:cxn modelId="{242B2D62-9F5C-4778-A1CB-53764ECEDA17}" type="presParOf" srcId="{AA3E03C6-95FD-45BF-8ABB-830160A39D53}" destId="{373BBB61-BD87-4808-8C82-B7B9F0CB7378}" srcOrd="9" destOrd="0" presId="urn:microsoft.com/office/officeart/2005/8/layout/vProcess5"/>
    <dgm:cxn modelId="{6580B3B1-09C9-41B6-B223-109637D543A2}" type="presParOf" srcId="{AA3E03C6-95FD-45BF-8ABB-830160A39D53}" destId="{EA7D0F09-1488-499C-9C5F-533A81A995EE}" srcOrd="10" destOrd="0" presId="urn:microsoft.com/office/officeart/2005/8/layout/vProcess5"/>
    <dgm:cxn modelId="{40012548-A4D4-41D9-A1F0-F06B729FEEB7}" type="presParOf" srcId="{AA3E03C6-95FD-45BF-8ABB-830160A39D53}" destId="{8D3AE9B6-3B4F-4640-B94A-FC95CA7202CE}"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680873-68F2-4A39-A24B-A7D666BC4F5D}"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n-US"/>
        </a:p>
      </dgm:t>
    </dgm:pt>
    <dgm:pt modelId="{812F41D0-1F2B-41EC-8812-E4B31A111D17}">
      <dgm:prSet phldrT="[Text]" custT="1"/>
      <dgm:spPr>
        <a:solidFill>
          <a:schemeClr val="accent3">
            <a:lumMod val="75000"/>
          </a:schemeClr>
        </a:solidFill>
        <a:ln>
          <a:noFill/>
        </a:ln>
      </dgm:spPr>
      <dgm:t>
        <a:bodyPr lIns="90000" tIns="46800" rIns="90000" bIns="46800"/>
        <a:lstStyle/>
        <a:p>
          <a:pPr marL="0">
            <a:lnSpc>
              <a:spcPct val="100000"/>
            </a:lnSpc>
            <a:buNone/>
          </a:pPr>
          <a:r>
            <a:rPr lang="en-US" sz="1600" b="1">
              <a:latin typeface="+mn-lt"/>
            </a:rPr>
            <a:t>End-end encryption aligns with ministerial push towards enhanced ISDP</a:t>
          </a:r>
        </a:p>
      </dgm:t>
    </dgm:pt>
    <dgm:pt modelId="{93459CD5-D8B7-4A23-B42A-6A7B964485DD}" type="parTrans" cxnId="{EF7DD659-0717-438E-985F-3BA7C954CF34}">
      <dgm:prSet/>
      <dgm:spPr/>
      <dgm:t>
        <a:bodyPr/>
        <a:lstStyle/>
        <a:p>
          <a:pPr>
            <a:lnSpc>
              <a:spcPct val="100000"/>
            </a:lnSpc>
          </a:pPr>
          <a:endParaRPr lang="en-US" sz="1400">
            <a:latin typeface="+mn-lt"/>
          </a:endParaRPr>
        </a:p>
      </dgm:t>
    </dgm:pt>
    <dgm:pt modelId="{28471656-CAE5-44C8-ACEF-DEE78CB5263B}" type="sibTrans" cxnId="{EF7DD659-0717-438E-985F-3BA7C954CF34}">
      <dgm:prSet custT="1"/>
      <dgm:spPr>
        <a:solidFill>
          <a:schemeClr val="bg2">
            <a:lumMod val="75000"/>
            <a:alpha val="90000"/>
          </a:schemeClr>
        </a:solidFill>
        <a:ln>
          <a:noFill/>
        </a:ln>
      </dgm:spPr>
      <dgm:t>
        <a:bodyPr/>
        <a:lstStyle/>
        <a:p>
          <a:pPr>
            <a:lnSpc>
              <a:spcPct val="100000"/>
            </a:lnSpc>
          </a:pPr>
          <a:endParaRPr lang="en-US" sz="1400">
            <a:latin typeface="+mn-lt"/>
          </a:endParaRPr>
        </a:p>
      </dgm:t>
    </dgm:pt>
    <dgm:pt modelId="{F62796FC-2310-4FED-9688-E1F31DB6203E}">
      <dgm:prSet phldrT="[Text]" custT="1"/>
      <dgm:spPr>
        <a:solidFill>
          <a:schemeClr val="accent3">
            <a:lumMod val="75000"/>
          </a:schemeClr>
        </a:solidFill>
        <a:ln>
          <a:noFill/>
        </a:ln>
      </dgm:spPr>
      <dgm:t>
        <a:bodyPr lIns="90000" tIns="46800" rIns="90000" bIns="46800"/>
        <a:lstStyle/>
        <a:p>
          <a:pPr marL="179388" indent="-179388">
            <a:lnSpc>
              <a:spcPct val="100000"/>
            </a:lnSpc>
            <a:buFont typeface="Arial" panose="020B0604020202020204" pitchFamily="34" charset="0"/>
            <a:buChar char="•"/>
          </a:pPr>
          <a:r>
            <a:rPr lang="en-US" sz="1400">
              <a:latin typeface="+mn-lt"/>
            </a:rPr>
            <a:t>DESNZ and Ofgem have frequently called on industry to bolster information security models and we aligned on zero trust principles</a:t>
          </a:r>
        </a:p>
      </dgm:t>
    </dgm:pt>
    <dgm:pt modelId="{5A1AA225-2215-47E2-A26F-57FCD67290FA}" type="parTrans" cxnId="{D112B795-04C9-4372-8A81-09CB5839F61B}">
      <dgm:prSet/>
      <dgm:spPr/>
      <dgm:t>
        <a:bodyPr/>
        <a:lstStyle/>
        <a:p>
          <a:pPr>
            <a:lnSpc>
              <a:spcPct val="100000"/>
            </a:lnSpc>
          </a:pPr>
          <a:endParaRPr lang="en-US" sz="1400">
            <a:latin typeface="+mn-lt"/>
          </a:endParaRPr>
        </a:p>
      </dgm:t>
    </dgm:pt>
    <dgm:pt modelId="{CDFD88BF-DA8D-4443-8719-8ECBDCCC8F51}" type="sibTrans" cxnId="{D112B795-04C9-4372-8A81-09CB5839F61B}">
      <dgm:prSet/>
      <dgm:spPr/>
      <dgm:t>
        <a:bodyPr/>
        <a:lstStyle/>
        <a:p>
          <a:pPr>
            <a:lnSpc>
              <a:spcPct val="100000"/>
            </a:lnSpc>
          </a:pPr>
          <a:endParaRPr lang="en-US" sz="1400">
            <a:latin typeface="+mn-lt"/>
          </a:endParaRPr>
        </a:p>
      </dgm:t>
    </dgm:pt>
    <dgm:pt modelId="{C3A66748-DA39-4C81-915F-F3CB354F4EFF}">
      <dgm:prSet phldrT="[Text]" custT="1"/>
      <dgm:spPr>
        <a:solidFill>
          <a:schemeClr val="accent1">
            <a:lumMod val="75000"/>
          </a:schemeClr>
        </a:solidFill>
        <a:ln>
          <a:noFill/>
        </a:ln>
      </dgm:spPr>
      <dgm:t>
        <a:bodyPr lIns="90000" tIns="46800" rIns="90000" bIns="46800"/>
        <a:lstStyle/>
        <a:p>
          <a:pPr marL="0">
            <a:lnSpc>
              <a:spcPct val="100000"/>
            </a:lnSpc>
            <a:buNone/>
          </a:pPr>
          <a:r>
            <a:rPr lang="en-US" sz="1600" b="1">
              <a:latin typeface="+mn-lt"/>
            </a:rPr>
            <a:t>End-end encryption has natural benefits for Energy Consumers</a:t>
          </a:r>
        </a:p>
      </dgm:t>
    </dgm:pt>
    <dgm:pt modelId="{51A19338-8F36-41F0-856C-3075008FCA3D}" type="parTrans" cxnId="{D53C82F0-7424-4674-AF95-3EB28A55C77E}">
      <dgm:prSet/>
      <dgm:spPr/>
      <dgm:t>
        <a:bodyPr/>
        <a:lstStyle/>
        <a:p>
          <a:pPr>
            <a:lnSpc>
              <a:spcPct val="100000"/>
            </a:lnSpc>
          </a:pPr>
          <a:endParaRPr lang="en-US" sz="1400">
            <a:latin typeface="+mn-lt"/>
          </a:endParaRPr>
        </a:p>
      </dgm:t>
    </dgm:pt>
    <dgm:pt modelId="{409D53DB-34C2-4C65-88B2-F22B4BFF72E6}" type="sibTrans" cxnId="{D53C82F0-7424-4674-AF95-3EB28A55C77E}">
      <dgm:prSet custT="1"/>
      <dgm:spPr>
        <a:solidFill>
          <a:schemeClr val="bg1">
            <a:lumMod val="65000"/>
            <a:alpha val="90000"/>
          </a:schemeClr>
        </a:solidFill>
        <a:ln>
          <a:noFill/>
        </a:ln>
      </dgm:spPr>
      <dgm:t>
        <a:bodyPr/>
        <a:lstStyle/>
        <a:p>
          <a:pPr>
            <a:lnSpc>
              <a:spcPct val="100000"/>
            </a:lnSpc>
          </a:pPr>
          <a:endParaRPr lang="en-US" sz="1400">
            <a:latin typeface="+mn-lt"/>
          </a:endParaRPr>
        </a:p>
      </dgm:t>
    </dgm:pt>
    <dgm:pt modelId="{B9B11FE1-3811-43F2-8C60-56866FF86B85}">
      <dgm:prSet phldrT="[Text]" custT="1"/>
      <dgm:spPr>
        <a:solidFill>
          <a:schemeClr val="accent1">
            <a:lumMod val="75000"/>
          </a:schemeClr>
        </a:solidFill>
        <a:ln>
          <a:noFill/>
        </a:ln>
      </dgm:spPr>
      <dgm:t>
        <a:bodyPr lIns="90000" tIns="46800" rIns="90000" bIns="46800"/>
        <a:lstStyle/>
        <a:p>
          <a:pPr marL="179388" indent="-179388">
            <a:lnSpc>
              <a:spcPct val="100000"/>
            </a:lnSpc>
            <a:buFont typeface="Arial" panose="020B0604020202020204" pitchFamily="34" charset="0"/>
            <a:buChar char="•"/>
          </a:pPr>
          <a:r>
            <a:rPr lang="en-US" sz="1400">
              <a:latin typeface="+mn-lt"/>
            </a:rPr>
            <a:t>Sender-constrained tokens means even if tokens are intercepted or sold on a black-market, data cannot be retrieved by any organization not identified as the true recipient</a:t>
          </a:r>
        </a:p>
      </dgm:t>
    </dgm:pt>
    <dgm:pt modelId="{FD37924B-4511-47F0-8742-E16556075DCA}" type="parTrans" cxnId="{05E2C111-6FBE-4D6E-93BA-58480058C7BF}">
      <dgm:prSet/>
      <dgm:spPr/>
      <dgm:t>
        <a:bodyPr/>
        <a:lstStyle/>
        <a:p>
          <a:pPr>
            <a:lnSpc>
              <a:spcPct val="100000"/>
            </a:lnSpc>
          </a:pPr>
          <a:endParaRPr lang="en-US" sz="1400">
            <a:latin typeface="+mn-lt"/>
          </a:endParaRPr>
        </a:p>
      </dgm:t>
    </dgm:pt>
    <dgm:pt modelId="{858FF15C-06C9-4FAA-AD27-D75C6541B696}" type="sibTrans" cxnId="{05E2C111-6FBE-4D6E-93BA-58480058C7BF}">
      <dgm:prSet/>
      <dgm:spPr/>
      <dgm:t>
        <a:bodyPr/>
        <a:lstStyle/>
        <a:p>
          <a:pPr>
            <a:lnSpc>
              <a:spcPct val="100000"/>
            </a:lnSpc>
          </a:pPr>
          <a:endParaRPr lang="en-US" sz="1400">
            <a:latin typeface="+mn-lt"/>
          </a:endParaRPr>
        </a:p>
      </dgm:t>
    </dgm:pt>
    <dgm:pt modelId="{5D1F307A-4FC4-4DCC-AFB5-6B7AAE741726}">
      <dgm:prSet phldrT="[Text]" custT="1"/>
      <dgm:spPr>
        <a:solidFill>
          <a:srgbClr val="210BD7"/>
        </a:solidFill>
        <a:ln>
          <a:noFill/>
        </a:ln>
      </dgm:spPr>
      <dgm:t>
        <a:bodyPr lIns="90000" tIns="46800" rIns="90000" bIns="46800"/>
        <a:lstStyle/>
        <a:p>
          <a:pPr marL="0">
            <a:lnSpc>
              <a:spcPct val="100000"/>
            </a:lnSpc>
            <a:buNone/>
          </a:pPr>
          <a:r>
            <a:rPr lang="en-US" sz="1600" b="1">
              <a:latin typeface="+mn-lt"/>
            </a:rPr>
            <a:t>End-end encryption has natural benefits for CCS Users</a:t>
          </a:r>
        </a:p>
      </dgm:t>
    </dgm:pt>
    <dgm:pt modelId="{53062DE9-2511-493E-8F1E-97B239729FBD}" type="parTrans" cxnId="{AE5D5F33-63F2-4020-AAFB-5ECB62954E73}">
      <dgm:prSet/>
      <dgm:spPr/>
      <dgm:t>
        <a:bodyPr/>
        <a:lstStyle/>
        <a:p>
          <a:pPr>
            <a:lnSpc>
              <a:spcPct val="100000"/>
            </a:lnSpc>
          </a:pPr>
          <a:endParaRPr lang="en-US" sz="1400">
            <a:latin typeface="+mn-lt"/>
          </a:endParaRPr>
        </a:p>
      </dgm:t>
    </dgm:pt>
    <dgm:pt modelId="{706FA712-BEEE-4EFB-B0FB-97A8B8981CE3}" type="sibTrans" cxnId="{AE5D5F33-63F2-4020-AAFB-5ECB62954E73}">
      <dgm:prSet custT="1"/>
      <dgm:spPr>
        <a:solidFill>
          <a:srgbClr val="AFAFAF"/>
        </a:solidFill>
        <a:ln>
          <a:noFill/>
        </a:ln>
      </dgm:spPr>
      <dgm:t>
        <a:bodyPr/>
        <a:lstStyle/>
        <a:p>
          <a:pPr>
            <a:lnSpc>
              <a:spcPct val="100000"/>
            </a:lnSpc>
          </a:pPr>
          <a:endParaRPr lang="en-US" sz="1400">
            <a:latin typeface="+mn-lt"/>
          </a:endParaRPr>
        </a:p>
      </dgm:t>
    </dgm:pt>
    <dgm:pt modelId="{8665021A-FE53-41D6-B23C-A1B2091DEAEB}">
      <dgm:prSet phldrT="[Text]" custT="1"/>
      <dgm:spPr>
        <a:solidFill>
          <a:schemeClr val="accent2"/>
        </a:solidFill>
        <a:ln>
          <a:noFill/>
        </a:ln>
      </dgm:spPr>
      <dgm:t>
        <a:bodyPr lIns="90000" tIns="46800" rIns="90000" bIns="46800"/>
        <a:lstStyle/>
        <a:p>
          <a:pPr marL="0">
            <a:lnSpc>
              <a:spcPct val="100000"/>
            </a:lnSpc>
            <a:buNone/>
          </a:pPr>
          <a:r>
            <a:rPr lang="en-US" sz="1600" b="1">
              <a:latin typeface="+mn-lt"/>
            </a:rPr>
            <a:t>An incremental step for system-wide benefit</a:t>
          </a:r>
          <a:endParaRPr lang="en-US" sz="1200" b="1">
            <a:latin typeface="+mn-lt"/>
          </a:endParaRPr>
        </a:p>
      </dgm:t>
    </dgm:pt>
    <dgm:pt modelId="{8D58AA48-D92C-4C06-AB33-AAEEC5823770}" type="parTrans" cxnId="{D2785123-057F-4B30-897D-80224AEBFBDD}">
      <dgm:prSet/>
      <dgm:spPr/>
      <dgm:t>
        <a:bodyPr/>
        <a:lstStyle/>
        <a:p>
          <a:pPr>
            <a:lnSpc>
              <a:spcPct val="100000"/>
            </a:lnSpc>
          </a:pPr>
          <a:endParaRPr lang="en-US" sz="1400">
            <a:latin typeface="+mn-lt"/>
          </a:endParaRPr>
        </a:p>
      </dgm:t>
    </dgm:pt>
    <dgm:pt modelId="{FC5ACB67-AD1D-479F-89DE-B30E8F0F4203}" type="sibTrans" cxnId="{D2785123-057F-4B30-897D-80224AEBFBDD}">
      <dgm:prSet/>
      <dgm:spPr/>
      <dgm:t>
        <a:bodyPr/>
        <a:lstStyle/>
        <a:p>
          <a:pPr>
            <a:lnSpc>
              <a:spcPct val="100000"/>
            </a:lnSpc>
          </a:pPr>
          <a:endParaRPr lang="en-US" sz="1400">
            <a:latin typeface="+mn-lt"/>
          </a:endParaRPr>
        </a:p>
      </dgm:t>
    </dgm:pt>
    <dgm:pt modelId="{F2FE71EF-F194-432B-B628-F0D11560B19A}">
      <dgm:prSet phldrT="[Text]" custT="1"/>
      <dgm:spPr>
        <a:solidFill>
          <a:schemeClr val="accent2"/>
        </a:solidFill>
        <a:ln>
          <a:noFill/>
        </a:ln>
      </dgm:spPr>
      <dgm:t>
        <a:bodyPr lIns="90000" tIns="46800" rIns="90000" bIns="46800"/>
        <a:lstStyle/>
        <a:p>
          <a:pPr marL="179388" indent="-179388" rtl="0">
            <a:lnSpc>
              <a:spcPct val="100000"/>
            </a:lnSpc>
            <a:buFont typeface="Arial" panose="020B0604020202020204" pitchFamily="34" charset="0"/>
            <a:buChar char="•"/>
          </a:pPr>
          <a:r>
            <a:rPr lang="en-US" sz="1400">
              <a:latin typeface="+mn-lt"/>
            </a:rPr>
            <a:t>Adding </a:t>
          </a:r>
          <a:r>
            <a:rPr lang="en-US" sz="1400" err="1">
              <a:latin typeface="+mn-lt"/>
            </a:rPr>
            <a:t>mTLS</a:t>
          </a:r>
          <a:r>
            <a:rPr lang="en-US" sz="1400">
              <a:latin typeface="+mn-lt"/>
            </a:rPr>
            <a:t> as a min. standard for data sharing is a small addition (given </a:t>
          </a:r>
          <a:r>
            <a:rPr lang="en-US" sz="1400" err="1">
              <a:latin typeface="+mn-lt"/>
            </a:rPr>
            <a:t>mTLS</a:t>
          </a:r>
          <a:r>
            <a:rPr lang="en-US" sz="1400">
              <a:latin typeface="+mn-lt"/>
            </a:rPr>
            <a:t> is required for interactions with CCS) which massively improves security posture </a:t>
          </a:r>
        </a:p>
      </dgm:t>
    </dgm:pt>
    <dgm:pt modelId="{2C3673A2-C94D-4F97-AAD2-93E9313E3305}" type="parTrans" cxnId="{0F0F234B-4EDE-4401-B026-79A51B7669AE}">
      <dgm:prSet/>
      <dgm:spPr/>
      <dgm:t>
        <a:bodyPr/>
        <a:lstStyle/>
        <a:p>
          <a:pPr>
            <a:lnSpc>
              <a:spcPct val="100000"/>
            </a:lnSpc>
          </a:pPr>
          <a:endParaRPr lang="en-US" sz="1400">
            <a:latin typeface="+mn-lt"/>
          </a:endParaRPr>
        </a:p>
      </dgm:t>
    </dgm:pt>
    <dgm:pt modelId="{BCF23AF2-B5C0-45C9-B4FE-E0DDA2078518}" type="sibTrans" cxnId="{0F0F234B-4EDE-4401-B026-79A51B7669AE}">
      <dgm:prSet/>
      <dgm:spPr/>
      <dgm:t>
        <a:bodyPr/>
        <a:lstStyle/>
        <a:p>
          <a:pPr>
            <a:lnSpc>
              <a:spcPct val="100000"/>
            </a:lnSpc>
          </a:pPr>
          <a:endParaRPr lang="en-US" sz="1400">
            <a:latin typeface="+mn-lt"/>
          </a:endParaRPr>
        </a:p>
      </dgm:t>
    </dgm:pt>
    <dgm:pt modelId="{1FC1CAC5-D721-4F03-9FF4-0220E2AC1B6B}">
      <dgm:prSet phldrT="[Text]" custT="1"/>
      <dgm:spPr>
        <a:solidFill>
          <a:srgbClr val="210BD7"/>
        </a:solidFill>
        <a:ln>
          <a:noFill/>
        </a:ln>
      </dgm:spPr>
      <dgm:t>
        <a:bodyPr lIns="90000" tIns="46800" rIns="90000" bIns="46800"/>
        <a:lstStyle/>
        <a:p>
          <a:pPr marL="179388" indent="-179388">
            <a:lnSpc>
              <a:spcPct val="100000"/>
            </a:lnSpc>
            <a:buFont typeface="Arial" panose="020B0604020202020204" pitchFamily="34" charset="0"/>
            <a:buChar char="•"/>
          </a:pPr>
          <a:r>
            <a:rPr lang="en-US" sz="1400" err="1">
              <a:latin typeface="+mn-lt"/>
            </a:rPr>
            <a:t>mTLS</a:t>
          </a:r>
          <a:r>
            <a:rPr lang="en-US" sz="1400">
              <a:latin typeface="+mn-lt"/>
            </a:rPr>
            <a:t> enhances overall trust in the ecosystem as Energy Data Holders know requests are legitimate, and ensures interoperability through consistent implementation standards</a:t>
          </a:r>
        </a:p>
      </dgm:t>
    </dgm:pt>
    <dgm:pt modelId="{8EB79BAC-2DD3-40BC-9206-E69EB4857876}" type="parTrans" cxnId="{119426F8-230E-41C9-9AA9-9CFDCAF25C8C}">
      <dgm:prSet/>
      <dgm:spPr/>
      <dgm:t>
        <a:bodyPr/>
        <a:lstStyle/>
        <a:p>
          <a:pPr>
            <a:lnSpc>
              <a:spcPct val="100000"/>
            </a:lnSpc>
          </a:pPr>
          <a:endParaRPr lang="en-US" sz="1400">
            <a:latin typeface="+mn-lt"/>
          </a:endParaRPr>
        </a:p>
      </dgm:t>
    </dgm:pt>
    <dgm:pt modelId="{71F1F19B-0BC9-40E4-833B-E9A41B6F5CC3}" type="sibTrans" cxnId="{119426F8-230E-41C9-9AA9-9CFDCAF25C8C}">
      <dgm:prSet/>
      <dgm:spPr/>
      <dgm:t>
        <a:bodyPr/>
        <a:lstStyle/>
        <a:p>
          <a:pPr>
            <a:lnSpc>
              <a:spcPct val="100000"/>
            </a:lnSpc>
          </a:pPr>
          <a:endParaRPr lang="en-US" sz="1400">
            <a:latin typeface="+mn-lt"/>
          </a:endParaRPr>
        </a:p>
      </dgm:t>
    </dgm:pt>
    <dgm:pt modelId="{AA3E03C6-95FD-45BF-8ABB-830160A39D53}" type="pres">
      <dgm:prSet presAssocID="{FB680873-68F2-4A39-A24B-A7D666BC4F5D}" presName="outerComposite" presStyleCnt="0">
        <dgm:presLayoutVars>
          <dgm:chMax val="5"/>
          <dgm:dir/>
          <dgm:resizeHandles val="exact"/>
        </dgm:presLayoutVars>
      </dgm:prSet>
      <dgm:spPr/>
    </dgm:pt>
    <dgm:pt modelId="{F3560C76-B3E6-475F-B405-E03430EAD321}" type="pres">
      <dgm:prSet presAssocID="{FB680873-68F2-4A39-A24B-A7D666BC4F5D}" presName="dummyMaxCanvas" presStyleCnt="0">
        <dgm:presLayoutVars/>
      </dgm:prSet>
      <dgm:spPr/>
    </dgm:pt>
    <dgm:pt modelId="{9AACF21C-79A5-4099-BEA5-DABACF47BC83}" type="pres">
      <dgm:prSet presAssocID="{FB680873-68F2-4A39-A24B-A7D666BC4F5D}" presName="FourNodes_1" presStyleLbl="node1" presStyleIdx="0" presStyleCnt="4" custLinFactNeighborX="-1479">
        <dgm:presLayoutVars>
          <dgm:bulletEnabled val="1"/>
        </dgm:presLayoutVars>
      </dgm:prSet>
      <dgm:spPr>
        <a:prstGeom prst="rect">
          <a:avLst/>
        </a:prstGeom>
      </dgm:spPr>
    </dgm:pt>
    <dgm:pt modelId="{EC0F1699-41FC-4B84-90BC-ACC0DE595ACA}" type="pres">
      <dgm:prSet presAssocID="{FB680873-68F2-4A39-A24B-A7D666BC4F5D}" presName="FourNodes_2" presStyleLbl="node1" presStyleIdx="1" presStyleCnt="4">
        <dgm:presLayoutVars>
          <dgm:bulletEnabled val="1"/>
        </dgm:presLayoutVars>
      </dgm:prSet>
      <dgm:spPr>
        <a:prstGeom prst="rect">
          <a:avLst/>
        </a:prstGeom>
      </dgm:spPr>
    </dgm:pt>
    <dgm:pt modelId="{A55F5804-B850-4ECE-82B8-80480552B3F4}" type="pres">
      <dgm:prSet presAssocID="{FB680873-68F2-4A39-A24B-A7D666BC4F5D}" presName="FourNodes_3" presStyleLbl="node1" presStyleIdx="2" presStyleCnt="4" custLinFactNeighborX="-8508" custLinFactNeighborY="-5684">
        <dgm:presLayoutVars>
          <dgm:bulletEnabled val="1"/>
        </dgm:presLayoutVars>
      </dgm:prSet>
      <dgm:spPr>
        <a:prstGeom prst="rect">
          <a:avLst/>
        </a:prstGeom>
      </dgm:spPr>
    </dgm:pt>
    <dgm:pt modelId="{DD8EABE3-EE98-4EFE-AF2B-95CAD32D56B3}" type="pres">
      <dgm:prSet presAssocID="{FB680873-68F2-4A39-A24B-A7D666BC4F5D}" presName="FourNodes_4" presStyleLbl="node1" presStyleIdx="3" presStyleCnt="4">
        <dgm:presLayoutVars>
          <dgm:bulletEnabled val="1"/>
        </dgm:presLayoutVars>
      </dgm:prSet>
      <dgm:spPr>
        <a:prstGeom prst="rect">
          <a:avLst/>
        </a:prstGeom>
      </dgm:spPr>
    </dgm:pt>
    <dgm:pt modelId="{7E305B95-BEC4-4020-9556-8C468709D4EA}" type="pres">
      <dgm:prSet presAssocID="{FB680873-68F2-4A39-A24B-A7D666BC4F5D}" presName="FourConn_1-2" presStyleLbl="fgAccFollowNode1" presStyleIdx="0" presStyleCnt="3" custAng="5400000" custLinFactX="-575523" custLinFactNeighborX="-600000" custLinFactNeighborY="7424">
        <dgm:presLayoutVars>
          <dgm:bulletEnabled val="1"/>
        </dgm:presLayoutVars>
      </dgm:prSet>
      <dgm:spPr>
        <a:prstGeom prst="bentUpArrow">
          <a:avLst/>
        </a:prstGeom>
      </dgm:spPr>
    </dgm:pt>
    <dgm:pt modelId="{C30A859F-7C5E-4FD5-9B01-F33F7F0062C2}" type="pres">
      <dgm:prSet presAssocID="{FB680873-68F2-4A39-A24B-A7D666BC4F5D}" presName="FourConn_2-3" presStyleLbl="fgAccFollowNode1" presStyleIdx="1" presStyleCnt="3" custAng="0" custFlipVert="1" custScaleX="129636" custScaleY="324695" custLinFactY="11807" custLinFactNeighborX="84155" custLinFactNeighborY="100000">
        <dgm:presLayoutVars>
          <dgm:bulletEnabled val="1"/>
        </dgm:presLayoutVars>
      </dgm:prSet>
      <dgm:spPr>
        <a:prstGeom prst="bentUpArrow">
          <a:avLst/>
        </a:prstGeom>
      </dgm:spPr>
    </dgm:pt>
    <dgm:pt modelId="{C2A499A9-158F-43A9-8F49-D5C47E235A6F}" type="pres">
      <dgm:prSet presAssocID="{FB680873-68F2-4A39-A24B-A7D666BC4F5D}" presName="FourConn_3-4" presStyleLbl="fgAccFollowNode1" presStyleIdx="2" presStyleCnt="3" custAng="5400000" custFlipHor="1" custScaleX="31213" custLinFactNeighborX="-32375" custLinFactNeighborY="-77466">
        <dgm:presLayoutVars>
          <dgm:bulletEnabled val="1"/>
        </dgm:presLayoutVars>
      </dgm:prSet>
      <dgm:spPr>
        <a:prstGeom prst="rect">
          <a:avLst/>
        </a:prstGeom>
      </dgm:spPr>
    </dgm:pt>
    <dgm:pt modelId="{78A5F2D1-F9E0-433B-9960-EE3BEEC51C7B}" type="pres">
      <dgm:prSet presAssocID="{FB680873-68F2-4A39-A24B-A7D666BC4F5D}" presName="FourNodes_1_text" presStyleLbl="node1" presStyleIdx="3" presStyleCnt="4">
        <dgm:presLayoutVars>
          <dgm:bulletEnabled val="1"/>
        </dgm:presLayoutVars>
      </dgm:prSet>
      <dgm:spPr/>
    </dgm:pt>
    <dgm:pt modelId="{373BBB61-BD87-4808-8C82-B7B9F0CB7378}" type="pres">
      <dgm:prSet presAssocID="{FB680873-68F2-4A39-A24B-A7D666BC4F5D}" presName="FourNodes_2_text" presStyleLbl="node1" presStyleIdx="3" presStyleCnt="4">
        <dgm:presLayoutVars>
          <dgm:bulletEnabled val="1"/>
        </dgm:presLayoutVars>
      </dgm:prSet>
      <dgm:spPr/>
    </dgm:pt>
    <dgm:pt modelId="{EA7D0F09-1488-499C-9C5F-533A81A995EE}" type="pres">
      <dgm:prSet presAssocID="{FB680873-68F2-4A39-A24B-A7D666BC4F5D}" presName="FourNodes_3_text" presStyleLbl="node1" presStyleIdx="3" presStyleCnt="4">
        <dgm:presLayoutVars>
          <dgm:bulletEnabled val="1"/>
        </dgm:presLayoutVars>
      </dgm:prSet>
      <dgm:spPr/>
    </dgm:pt>
    <dgm:pt modelId="{8D3AE9B6-3B4F-4640-B94A-FC95CA7202CE}" type="pres">
      <dgm:prSet presAssocID="{FB680873-68F2-4A39-A24B-A7D666BC4F5D}" presName="FourNodes_4_text" presStyleLbl="node1" presStyleIdx="3" presStyleCnt="4">
        <dgm:presLayoutVars>
          <dgm:bulletEnabled val="1"/>
        </dgm:presLayoutVars>
      </dgm:prSet>
      <dgm:spPr/>
    </dgm:pt>
  </dgm:ptLst>
  <dgm:cxnLst>
    <dgm:cxn modelId="{4DC52E09-7C47-44CF-AA85-E52BEC4E9ADC}" type="presOf" srcId="{8665021A-FE53-41D6-B23C-A1B2091DEAEB}" destId="{8D3AE9B6-3B4F-4640-B94A-FC95CA7202CE}" srcOrd="1" destOrd="0" presId="urn:microsoft.com/office/officeart/2005/8/layout/vProcess5"/>
    <dgm:cxn modelId="{3887AB0B-E088-4F64-9FF8-228F095E9DE3}" type="presOf" srcId="{F2FE71EF-F194-432B-B628-F0D11560B19A}" destId="{DD8EABE3-EE98-4EFE-AF2B-95CAD32D56B3}" srcOrd="0" destOrd="1" presId="urn:microsoft.com/office/officeart/2005/8/layout/vProcess5"/>
    <dgm:cxn modelId="{9EF0E90E-C972-46F6-8C17-674979C2F855}" type="presOf" srcId="{F2FE71EF-F194-432B-B628-F0D11560B19A}" destId="{8D3AE9B6-3B4F-4640-B94A-FC95CA7202CE}" srcOrd="1" destOrd="1" presId="urn:microsoft.com/office/officeart/2005/8/layout/vProcess5"/>
    <dgm:cxn modelId="{730A6C0F-7FCC-4BF5-AAEF-F5E51E6EBA77}" type="presOf" srcId="{5D1F307A-4FC4-4DCC-AFB5-6B7AAE741726}" destId="{A55F5804-B850-4ECE-82B8-80480552B3F4}" srcOrd="0" destOrd="0" presId="urn:microsoft.com/office/officeart/2005/8/layout/vProcess5"/>
    <dgm:cxn modelId="{05E2C111-6FBE-4D6E-93BA-58480058C7BF}" srcId="{C3A66748-DA39-4C81-915F-F3CB354F4EFF}" destId="{B9B11FE1-3811-43F2-8C60-56866FF86B85}" srcOrd="0" destOrd="0" parTransId="{FD37924B-4511-47F0-8742-E16556075DCA}" sibTransId="{858FF15C-06C9-4FAA-AD27-D75C6541B696}"/>
    <dgm:cxn modelId="{D2785123-057F-4B30-897D-80224AEBFBDD}" srcId="{FB680873-68F2-4A39-A24B-A7D666BC4F5D}" destId="{8665021A-FE53-41D6-B23C-A1B2091DEAEB}" srcOrd="3" destOrd="0" parTransId="{8D58AA48-D92C-4C06-AB33-AAEEC5823770}" sibTransId="{FC5ACB67-AD1D-479F-89DE-B30E8F0F4203}"/>
    <dgm:cxn modelId="{01A80B2C-D74D-43C3-9305-A9BD603E2A3F}" type="presOf" srcId="{706FA712-BEEE-4EFB-B0FB-97A8B8981CE3}" destId="{C2A499A9-158F-43A9-8F49-D5C47E235A6F}" srcOrd="0" destOrd="0" presId="urn:microsoft.com/office/officeart/2005/8/layout/vProcess5"/>
    <dgm:cxn modelId="{AE5D5F33-63F2-4020-AAFB-5ECB62954E73}" srcId="{FB680873-68F2-4A39-A24B-A7D666BC4F5D}" destId="{5D1F307A-4FC4-4DCC-AFB5-6B7AAE741726}" srcOrd="2" destOrd="0" parTransId="{53062DE9-2511-493E-8F1E-97B239729FBD}" sibTransId="{706FA712-BEEE-4EFB-B0FB-97A8B8981CE3}"/>
    <dgm:cxn modelId="{BB8F9837-8297-42A1-9A2F-CCFEED430030}" type="presOf" srcId="{5D1F307A-4FC4-4DCC-AFB5-6B7AAE741726}" destId="{EA7D0F09-1488-499C-9C5F-533A81A995EE}" srcOrd="1" destOrd="0" presId="urn:microsoft.com/office/officeart/2005/8/layout/vProcess5"/>
    <dgm:cxn modelId="{306B915C-18D7-474F-99EA-767D2898C200}" type="presOf" srcId="{1FC1CAC5-D721-4F03-9FF4-0220E2AC1B6B}" destId="{EA7D0F09-1488-499C-9C5F-533A81A995EE}" srcOrd="1" destOrd="1" presId="urn:microsoft.com/office/officeart/2005/8/layout/vProcess5"/>
    <dgm:cxn modelId="{7DBF306A-19C2-4C46-91EE-E5622E256F44}" type="presOf" srcId="{B9B11FE1-3811-43F2-8C60-56866FF86B85}" destId="{373BBB61-BD87-4808-8C82-B7B9F0CB7378}" srcOrd="1" destOrd="1" presId="urn:microsoft.com/office/officeart/2005/8/layout/vProcess5"/>
    <dgm:cxn modelId="{A902836A-A5C0-48AC-AED0-FAE1B6F205C3}" type="presOf" srcId="{28471656-CAE5-44C8-ACEF-DEE78CB5263B}" destId="{7E305B95-BEC4-4020-9556-8C468709D4EA}" srcOrd="0" destOrd="0" presId="urn:microsoft.com/office/officeart/2005/8/layout/vProcess5"/>
    <dgm:cxn modelId="{0F0F234B-4EDE-4401-B026-79A51B7669AE}" srcId="{8665021A-FE53-41D6-B23C-A1B2091DEAEB}" destId="{F2FE71EF-F194-432B-B628-F0D11560B19A}" srcOrd="0" destOrd="0" parTransId="{2C3673A2-C94D-4F97-AAD2-93E9313E3305}" sibTransId="{BCF23AF2-B5C0-45C9-B4FE-E0DDA2078518}"/>
    <dgm:cxn modelId="{59357B6D-7B78-4DA0-BCEB-1E8B5C900D3B}" type="presOf" srcId="{F62796FC-2310-4FED-9688-E1F31DB6203E}" destId="{9AACF21C-79A5-4099-BEA5-DABACF47BC83}" srcOrd="0" destOrd="1" presId="urn:microsoft.com/office/officeart/2005/8/layout/vProcess5"/>
    <dgm:cxn modelId="{5A5D8E4D-E2FA-40D1-AEF5-EE0FA11BD6CD}" type="presOf" srcId="{FB680873-68F2-4A39-A24B-A7D666BC4F5D}" destId="{AA3E03C6-95FD-45BF-8ABB-830160A39D53}" srcOrd="0" destOrd="0" presId="urn:microsoft.com/office/officeart/2005/8/layout/vProcess5"/>
    <dgm:cxn modelId="{D9316350-0568-4DDE-B202-C09A2B58EBEA}" type="presOf" srcId="{C3A66748-DA39-4C81-915F-F3CB354F4EFF}" destId="{373BBB61-BD87-4808-8C82-B7B9F0CB7378}" srcOrd="1" destOrd="0" presId="urn:microsoft.com/office/officeart/2005/8/layout/vProcess5"/>
    <dgm:cxn modelId="{FAA97E58-13BC-4D98-BF99-4D03A0AE4947}" type="presOf" srcId="{409D53DB-34C2-4C65-88B2-F22B4BFF72E6}" destId="{C30A859F-7C5E-4FD5-9B01-F33F7F0062C2}" srcOrd="0" destOrd="0" presId="urn:microsoft.com/office/officeart/2005/8/layout/vProcess5"/>
    <dgm:cxn modelId="{EF7DD659-0717-438E-985F-3BA7C954CF34}" srcId="{FB680873-68F2-4A39-A24B-A7D666BC4F5D}" destId="{812F41D0-1F2B-41EC-8812-E4B31A111D17}" srcOrd="0" destOrd="0" parTransId="{93459CD5-D8B7-4A23-B42A-6A7B964485DD}" sibTransId="{28471656-CAE5-44C8-ACEF-DEE78CB5263B}"/>
    <dgm:cxn modelId="{0AB9957A-D173-421F-8C2B-81761FB3CF3D}" type="presOf" srcId="{B9B11FE1-3811-43F2-8C60-56866FF86B85}" destId="{EC0F1699-41FC-4B84-90BC-ACC0DE595ACA}" srcOrd="0" destOrd="1" presId="urn:microsoft.com/office/officeart/2005/8/layout/vProcess5"/>
    <dgm:cxn modelId="{9A1E5787-461A-465A-95DA-9B0F72970044}" type="presOf" srcId="{C3A66748-DA39-4C81-915F-F3CB354F4EFF}" destId="{EC0F1699-41FC-4B84-90BC-ACC0DE595ACA}" srcOrd="0" destOrd="0" presId="urn:microsoft.com/office/officeart/2005/8/layout/vProcess5"/>
    <dgm:cxn modelId="{D112B795-04C9-4372-8A81-09CB5839F61B}" srcId="{812F41D0-1F2B-41EC-8812-E4B31A111D17}" destId="{F62796FC-2310-4FED-9688-E1F31DB6203E}" srcOrd="0" destOrd="0" parTransId="{5A1AA225-2215-47E2-A26F-57FCD67290FA}" sibTransId="{CDFD88BF-DA8D-4443-8719-8ECBDCCC8F51}"/>
    <dgm:cxn modelId="{B37C0B96-836E-4BF1-9867-7AFAA90CFEF5}" type="presOf" srcId="{812F41D0-1F2B-41EC-8812-E4B31A111D17}" destId="{78A5F2D1-F9E0-433B-9960-EE3BEEC51C7B}" srcOrd="1" destOrd="0" presId="urn:microsoft.com/office/officeart/2005/8/layout/vProcess5"/>
    <dgm:cxn modelId="{76AE629A-A833-432B-B778-B510AC722C42}" type="presOf" srcId="{8665021A-FE53-41D6-B23C-A1B2091DEAEB}" destId="{DD8EABE3-EE98-4EFE-AF2B-95CAD32D56B3}" srcOrd="0" destOrd="0" presId="urn:microsoft.com/office/officeart/2005/8/layout/vProcess5"/>
    <dgm:cxn modelId="{229A22D9-4AA7-4383-80E6-51A199C3244F}" type="presOf" srcId="{812F41D0-1F2B-41EC-8812-E4B31A111D17}" destId="{9AACF21C-79A5-4099-BEA5-DABACF47BC83}" srcOrd="0" destOrd="0" presId="urn:microsoft.com/office/officeart/2005/8/layout/vProcess5"/>
    <dgm:cxn modelId="{D53C82F0-7424-4674-AF95-3EB28A55C77E}" srcId="{FB680873-68F2-4A39-A24B-A7D666BC4F5D}" destId="{C3A66748-DA39-4C81-915F-F3CB354F4EFF}" srcOrd="1" destOrd="0" parTransId="{51A19338-8F36-41F0-856C-3075008FCA3D}" sibTransId="{409D53DB-34C2-4C65-88B2-F22B4BFF72E6}"/>
    <dgm:cxn modelId="{0D6D4FF2-FF3F-4896-AAD0-A1D408D0D984}" type="presOf" srcId="{F62796FC-2310-4FED-9688-E1F31DB6203E}" destId="{78A5F2D1-F9E0-433B-9960-EE3BEEC51C7B}" srcOrd="1" destOrd="1" presId="urn:microsoft.com/office/officeart/2005/8/layout/vProcess5"/>
    <dgm:cxn modelId="{A68782F4-3744-480C-BF33-625FC16C736E}" type="presOf" srcId="{1FC1CAC5-D721-4F03-9FF4-0220E2AC1B6B}" destId="{A55F5804-B850-4ECE-82B8-80480552B3F4}" srcOrd="0" destOrd="1" presId="urn:microsoft.com/office/officeart/2005/8/layout/vProcess5"/>
    <dgm:cxn modelId="{119426F8-230E-41C9-9AA9-9CFDCAF25C8C}" srcId="{5D1F307A-4FC4-4DCC-AFB5-6B7AAE741726}" destId="{1FC1CAC5-D721-4F03-9FF4-0220E2AC1B6B}" srcOrd="0" destOrd="0" parTransId="{8EB79BAC-2DD3-40BC-9206-E69EB4857876}" sibTransId="{71F1F19B-0BC9-40E4-833B-E9A41B6F5CC3}"/>
    <dgm:cxn modelId="{31F0B982-E18A-42E1-B0F1-52D531A6450C}" type="presParOf" srcId="{AA3E03C6-95FD-45BF-8ABB-830160A39D53}" destId="{F3560C76-B3E6-475F-B405-E03430EAD321}" srcOrd="0" destOrd="0" presId="urn:microsoft.com/office/officeart/2005/8/layout/vProcess5"/>
    <dgm:cxn modelId="{D6E19B36-A26C-48AB-B23E-6BE490D56EBE}" type="presParOf" srcId="{AA3E03C6-95FD-45BF-8ABB-830160A39D53}" destId="{9AACF21C-79A5-4099-BEA5-DABACF47BC83}" srcOrd="1" destOrd="0" presId="urn:microsoft.com/office/officeart/2005/8/layout/vProcess5"/>
    <dgm:cxn modelId="{6C7E8BC3-544B-4CAD-A525-2A788B160BF0}" type="presParOf" srcId="{AA3E03C6-95FD-45BF-8ABB-830160A39D53}" destId="{EC0F1699-41FC-4B84-90BC-ACC0DE595ACA}" srcOrd="2" destOrd="0" presId="urn:microsoft.com/office/officeart/2005/8/layout/vProcess5"/>
    <dgm:cxn modelId="{D60012D9-510B-4600-9DDF-AC2C14A9C19D}" type="presParOf" srcId="{AA3E03C6-95FD-45BF-8ABB-830160A39D53}" destId="{A55F5804-B850-4ECE-82B8-80480552B3F4}" srcOrd="3" destOrd="0" presId="urn:microsoft.com/office/officeart/2005/8/layout/vProcess5"/>
    <dgm:cxn modelId="{36CB40D5-740C-4B78-9E6D-099D835E6DDB}" type="presParOf" srcId="{AA3E03C6-95FD-45BF-8ABB-830160A39D53}" destId="{DD8EABE3-EE98-4EFE-AF2B-95CAD32D56B3}" srcOrd="4" destOrd="0" presId="urn:microsoft.com/office/officeart/2005/8/layout/vProcess5"/>
    <dgm:cxn modelId="{04E76FBF-C8F2-4BF3-842F-CE006BC75128}" type="presParOf" srcId="{AA3E03C6-95FD-45BF-8ABB-830160A39D53}" destId="{7E305B95-BEC4-4020-9556-8C468709D4EA}" srcOrd="5" destOrd="0" presId="urn:microsoft.com/office/officeart/2005/8/layout/vProcess5"/>
    <dgm:cxn modelId="{82E0F3A4-B5AE-4EC0-A9D0-8D3476253A2E}" type="presParOf" srcId="{AA3E03C6-95FD-45BF-8ABB-830160A39D53}" destId="{C30A859F-7C5E-4FD5-9B01-F33F7F0062C2}" srcOrd="6" destOrd="0" presId="urn:microsoft.com/office/officeart/2005/8/layout/vProcess5"/>
    <dgm:cxn modelId="{9B69C4DA-0BAF-4C56-B1FF-FA7CDAFD21C5}" type="presParOf" srcId="{AA3E03C6-95FD-45BF-8ABB-830160A39D53}" destId="{C2A499A9-158F-43A9-8F49-D5C47E235A6F}" srcOrd="7" destOrd="0" presId="urn:microsoft.com/office/officeart/2005/8/layout/vProcess5"/>
    <dgm:cxn modelId="{98B64AF5-B054-4591-A92A-AD2461B56F6D}" type="presParOf" srcId="{AA3E03C6-95FD-45BF-8ABB-830160A39D53}" destId="{78A5F2D1-F9E0-433B-9960-EE3BEEC51C7B}" srcOrd="8" destOrd="0" presId="urn:microsoft.com/office/officeart/2005/8/layout/vProcess5"/>
    <dgm:cxn modelId="{242B2D62-9F5C-4778-A1CB-53764ECEDA17}" type="presParOf" srcId="{AA3E03C6-95FD-45BF-8ABB-830160A39D53}" destId="{373BBB61-BD87-4808-8C82-B7B9F0CB7378}" srcOrd="9" destOrd="0" presId="urn:microsoft.com/office/officeart/2005/8/layout/vProcess5"/>
    <dgm:cxn modelId="{6580B3B1-09C9-41B6-B223-109637D543A2}" type="presParOf" srcId="{AA3E03C6-95FD-45BF-8ABB-830160A39D53}" destId="{EA7D0F09-1488-499C-9C5F-533A81A995EE}" srcOrd="10" destOrd="0" presId="urn:microsoft.com/office/officeart/2005/8/layout/vProcess5"/>
    <dgm:cxn modelId="{40012548-A4D4-41D9-A1F0-F06B729FEEB7}" type="presParOf" srcId="{AA3E03C6-95FD-45BF-8ABB-830160A39D53}" destId="{8D3AE9B6-3B4F-4640-B94A-FC95CA7202CE}"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2EE7FA-2963-4F01-BFC3-858C7245C438}">
      <dsp:nvSpPr>
        <dsp:cNvPr id="0" name=""/>
        <dsp:cNvSpPr/>
      </dsp:nvSpPr>
      <dsp:spPr>
        <a:xfrm>
          <a:off x="136763" y="1238152"/>
          <a:ext cx="1982861" cy="653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a:t>Drafting Finalisation</a:t>
          </a:r>
        </a:p>
      </dsp:txBody>
      <dsp:txXfrm>
        <a:off x="136763" y="1238152"/>
        <a:ext cx="1982861" cy="653442"/>
      </dsp:txXfrm>
    </dsp:sp>
    <dsp:sp modelId="{C46385D7-389B-4EDB-A35C-3779A88A70AE}">
      <dsp:nvSpPr>
        <dsp:cNvPr id="0" name=""/>
        <dsp:cNvSpPr/>
      </dsp:nvSpPr>
      <dsp:spPr>
        <a:xfrm>
          <a:off x="136763" y="2616038"/>
          <a:ext cx="1982861" cy="1224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844550">
            <a:lnSpc>
              <a:spcPct val="90000"/>
            </a:lnSpc>
            <a:spcBef>
              <a:spcPct val="0"/>
            </a:spcBef>
            <a:spcAft>
              <a:spcPct val="15000"/>
            </a:spcAft>
            <a:buChar char="•"/>
          </a:pPr>
          <a:r>
            <a:rPr lang="en-GB" sz="1900" kern="1200"/>
            <a:t>Review</a:t>
          </a:r>
        </a:p>
        <a:p>
          <a:pPr marL="171450" lvl="1" indent="-171450" algn="l" defTabSz="844550">
            <a:lnSpc>
              <a:spcPct val="90000"/>
            </a:lnSpc>
            <a:spcBef>
              <a:spcPct val="0"/>
            </a:spcBef>
            <a:spcAft>
              <a:spcPct val="15000"/>
            </a:spcAft>
            <a:buChar char="•"/>
          </a:pPr>
          <a:r>
            <a:rPr lang="en-GB" sz="1900" kern="1200"/>
            <a:t>Sign off</a:t>
          </a:r>
        </a:p>
      </dsp:txBody>
      <dsp:txXfrm>
        <a:off x="136763" y="2616038"/>
        <a:ext cx="1982861" cy="1224233"/>
      </dsp:txXfrm>
    </dsp:sp>
    <dsp:sp modelId="{B0521447-5784-4DE6-A1C5-446C06768AEC}">
      <dsp:nvSpPr>
        <dsp:cNvPr id="0" name=""/>
        <dsp:cNvSpPr/>
      </dsp:nvSpPr>
      <dsp:spPr>
        <a:xfrm>
          <a:off x="134510" y="1039415"/>
          <a:ext cx="157727" cy="157727"/>
        </a:xfrm>
        <a:prstGeom prst="ellipse">
          <a:avLst/>
        </a:prstGeom>
        <a:solidFill>
          <a:srgbClr val="021E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580F81-2276-4CC6-A77C-C173AE3C1AD5}">
      <dsp:nvSpPr>
        <dsp:cNvPr id="0" name=""/>
        <dsp:cNvSpPr/>
      </dsp:nvSpPr>
      <dsp:spPr>
        <a:xfrm>
          <a:off x="244919" y="818597"/>
          <a:ext cx="157727" cy="157727"/>
        </a:xfrm>
        <a:prstGeom prst="ellipse">
          <a:avLst/>
        </a:prstGeom>
        <a:solidFill>
          <a:srgbClr val="F1BB6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7A774-F8D0-4683-86BE-4103A6FDA945}">
      <dsp:nvSpPr>
        <dsp:cNvPr id="0" name=""/>
        <dsp:cNvSpPr/>
      </dsp:nvSpPr>
      <dsp:spPr>
        <a:xfrm>
          <a:off x="509902" y="862760"/>
          <a:ext cx="247857" cy="247857"/>
        </a:xfrm>
        <a:prstGeom prst="ellipse">
          <a:avLst/>
        </a:prstGeom>
        <a:solidFill>
          <a:srgbClr val="FF206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378559-4A5A-41D6-96A7-8707C350B8BD}">
      <dsp:nvSpPr>
        <dsp:cNvPr id="0" name=""/>
        <dsp:cNvSpPr/>
      </dsp:nvSpPr>
      <dsp:spPr>
        <a:xfrm>
          <a:off x="730720" y="619860"/>
          <a:ext cx="157727" cy="157727"/>
        </a:xfrm>
        <a:prstGeom prst="ellipse">
          <a:avLst/>
        </a:prstGeom>
        <a:solidFill>
          <a:srgbClr val="1EF39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095215-5166-4F78-9CD9-B385835B5457}">
      <dsp:nvSpPr>
        <dsp:cNvPr id="0" name=""/>
        <dsp:cNvSpPr/>
      </dsp:nvSpPr>
      <dsp:spPr>
        <a:xfrm>
          <a:off x="1017784" y="531532"/>
          <a:ext cx="157727" cy="157727"/>
        </a:xfrm>
        <a:prstGeom prst="ellipse">
          <a:avLst/>
        </a:prstGeom>
        <a:solidFill>
          <a:srgbClr val="021E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45102E-8C94-4FA6-8663-6CD8F94A7765}">
      <dsp:nvSpPr>
        <dsp:cNvPr id="0" name=""/>
        <dsp:cNvSpPr/>
      </dsp:nvSpPr>
      <dsp:spPr>
        <a:xfrm>
          <a:off x="1371094" y="686105"/>
          <a:ext cx="157727" cy="157727"/>
        </a:xfrm>
        <a:prstGeom prst="ellipse">
          <a:avLst/>
        </a:prstGeom>
        <a:solidFill>
          <a:srgbClr val="021E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973008-13AE-4FAC-8599-75DE4CC321A3}">
      <dsp:nvSpPr>
        <dsp:cNvPr id="0" name=""/>
        <dsp:cNvSpPr/>
      </dsp:nvSpPr>
      <dsp:spPr>
        <a:xfrm>
          <a:off x="1591913" y="796515"/>
          <a:ext cx="247857" cy="247857"/>
        </a:xfrm>
        <a:prstGeom prst="ellipse">
          <a:avLst/>
        </a:prstGeom>
        <a:solidFill>
          <a:srgbClr val="F1BB6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91A31F-8E15-4C99-9C96-5F0502B5EEA0}">
      <dsp:nvSpPr>
        <dsp:cNvPr id="0" name=""/>
        <dsp:cNvSpPr/>
      </dsp:nvSpPr>
      <dsp:spPr>
        <a:xfrm>
          <a:off x="1901059" y="1039415"/>
          <a:ext cx="157727" cy="157727"/>
        </a:xfrm>
        <a:prstGeom prst="ellipse">
          <a:avLst/>
        </a:prstGeom>
        <a:solidFill>
          <a:srgbClr val="FF206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122977-0C16-4C5A-8DF1-CD225241AC24}">
      <dsp:nvSpPr>
        <dsp:cNvPr id="0" name=""/>
        <dsp:cNvSpPr/>
      </dsp:nvSpPr>
      <dsp:spPr>
        <a:xfrm>
          <a:off x="2033550" y="1282316"/>
          <a:ext cx="157727" cy="157727"/>
        </a:xfrm>
        <a:prstGeom prst="ellipse">
          <a:avLst/>
        </a:prstGeom>
        <a:solidFill>
          <a:srgbClr val="1EF39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67951F-94C3-40F2-B9BE-1932C6888AC0}">
      <dsp:nvSpPr>
        <dsp:cNvPr id="0" name=""/>
        <dsp:cNvSpPr/>
      </dsp:nvSpPr>
      <dsp:spPr>
        <a:xfrm>
          <a:off x="885293" y="818597"/>
          <a:ext cx="405585" cy="405585"/>
        </a:xfrm>
        <a:prstGeom prst="ellipse">
          <a:avLst/>
        </a:prstGeom>
        <a:solidFill>
          <a:srgbClr val="021E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452ADA-DE13-42F6-928D-3706EC61A775}">
      <dsp:nvSpPr>
        <dsp:cNvPr id="0" name=""/>
        <dsp:cNvSpPr/>
      </dsp:nvSpPr>
      <dsp:spPr>
        <a:xfrm>
          <a:off x="24101" y="1657707"/>
          <a:ext cx="157727" cy="157727"/>
        </a:xfrm>
        <a:prstGeom prst="ellipse">
          <a:avLst/>
        </a:prstGeom>
        <a:solidFill>
          <a:srgbClr val="021E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3FCB34-2893-4392-82CE-1525F5FEC3AC}">
      <dsp:nvSpPr>
        <dsp:cNvPr id="0" name=""/>
        <dsp:cNvSpPr/>
      </dsp:nvSpPr>
      <dsp:spPr>
        <a:xfrm>
          <a:off x="156592" y="1856444"/>
          <a:ext cx="247857" cy="247857"/>
        </a:xfrm>
        <a:prstGeom prst="ellipse">
          <a:avLst/>
        </a:prstGeom>
        <a:solidFill>
          <a:srgbClr val="F1BB6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256955-2682-418A-8BFA-F0F668649F29}">
      <dsp:nvSpPr>
        <dsp:cNvPr id="0" name=""/>
        <dsp:cNvSpPr/>
      </dsp:nvSpPr>
      <dsp:spPr>
        <a:xfrm>
          <a:off x="487820" y="2033099"/>
          <a:ext cx="360520" cy="360520"/>
        </a:xfrm>
        <a:prstGeom prst="ellipse">
          <a:avLst/>
        </a:prstGeom>
        <a:solidFill>
          <a:srgbClr val="FF206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AAD7AB-E8D3-4DE0-B334-4C6BE0B1BCC3}">
      <dsp:nvSpPr>
        <dsp:cNvPr id="0" name=""/>
        <dsp:cNvSpPr/>
      </dsp:nvSpPr>
      <dsp:spPr>
        <a:xfrm>
          <a:off x="951539" y="2320163"/>
          <a:ext cx="157727" cy="157727"/>
        </a:xfrm>
        <a:prstGeom prst="ellipse">
          <a:avLst/>
        </a:prstGeom>
        <a:solidFill>
          <a:srgbClr val="1EF39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9D0EC1-6314-45FA-BD98-41EC6690AA21}">
      <dsp:nvSpPr>
        <dsp:cNvPr id="0" name=""/>
        <dsp:cNvSpPr/>
      </dsp:nvSpPr>
      <dsp:spPr>
        <a:xfrm>
          <a:off x="1039866" y="2033099"/>
          <a:ext cx="247857" cy="247857"/>
        </a:xfrm>
        <a:prstGeom prst="ellipse">
          <a:avLst/>
        </a:prstGeom>
        <a:solidFill>
          <a:srgbClr val="021E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E9251E-5B70-4539-93D6-0234118AF0AF}">
      <dsp:nvSpPr>
        <dsp:cNvPr id="0" name=""/>
        <dsp:cNvSpPr/>
      </dsp:nvSpPr>
      <dsp:spPr>
        <a:xfrm>
          <a:off x="1260685" y="2342245"/>
          <a:ext cx="157727" cy="157727"/>
        </a:xfrm>
        <a:prstGeom prst="ellipse">
          <a:avLst/>
        </a:prstGeom>
        <a:solidFill>
          <a:srgbClr val="021E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D9DBDF-FDEA-4586-A4BF-1C4730FFA7A4}">
      <dsp:nvSpPr>
        <dsp:cNvPr id="0" name=""/>
        <dsp:cNvSpPr/>
      </dsp:nvSpPr>
      <dsp:spPr>
        <a:xfrm>
          <a:off x="1459422" y="1988935"/>
          <a:ext cx="360520" cy="360520"/>
        </a:xfrm>
        <a:prstGeom prst="ellipse">
          <a:avLst/>
        </a:prstGeom>
        <a:solidFill>
          <a:srgbClr val="F1BB6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7255AD-C0DA-44BC-A97C-16A4D6895904}">
      <dsp:nvSpPr>
        <dsp:cNvPr id="0" name=""/>
        <dsp:cNvSpPr/>
      </dsp:nvSpPr>
      <dsp:spPr>
        <a:xfrm>
          <a:off x="1945223" y="1900608"/>
          <a:ext cx="247857" cy="247857"/>
        </a:xfrm>
        <a:prstGeom prst="ellipse">
          <a:avLst/>
        </a:prstGeom>
        <a:solidFill>
          <a:srgbClr val="FF206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B94863-3A91-4937-B716-B6A711CBDB4E}">
      <dsp:nvSpPr>
        <dsp:cNvPr id="0" name=""/>
        <dsp:cNvSpPr/>
      </dsp:nvSpPr>
      <dsp:spPr>
        <a:xfrm>
          <a:off x="2193080" y="862393"/>
          <a:ext cx="727922" cy="1389683"/>
        </a:xfrm>
        <a:prstGeom prst="chevron">
          <a:avLst>
            <a:gd name="adj" fmla="val 62310"/>
          </a:avLst>
        </a:prstGeom>
        <a:solidFill>
          <a:srgbClr val="021E5E"/>
        </a:solidFill>
        <a:ln>
          <a:noFill/>
        </a:ln>
        <a:effectLst/>
      </dsp:spPr>
      <dsp:style>
        <a:lnRef idx="0">
          <a:scrgbClr r="0" g="0" b="0"/>
        </a:lnRef>
        <a:fillRef idx="1">
          <a:scrgbClr r="0" g="0" b="0"/>
        </a:fillRef>
        <a:effectRef idx="0">
          <a:scrgbClr r="0" g="0" b="0"/>
        </a:effectRef>
        <a:fontRef idx="minor">
          <a:schemeClr val="lt1"/>
        </a:fontRef>
      </dsp:style>
    </dsp:sp>
    <dsp:sp modelId="{7D6769B1-EEF0-4F3D-8DAC-11FEB67745E0}">
      <dsp:nvSpPr>
        <dsp:cNvPr id="0" name=""/>
        <dsp:cNvSpPr/>
      </dsp:nvSpPr>
      <dsp:spPr>
        <a:xfrm>
          <a:off x="2921003" y="863068"/>
          <a:ext cx="1985243" cy="1389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b="1" kern="1200"/>
            <a:t>Published </a:t>
          </a:r>
        </a:p>
        <a:p>
          <a:pPr marL="0" lvl="0" indent="0" algn="ctr" defTabSz="933450">
            <a:lnSpc>
              <a:spcPct val="90000"/>
            </a:lnSpc>
            <a:spcBef>
              <a:spcPct val="0"/>
            </a:spcBef>
            <a:spcAft>
              <a:spcPct val="35000"/>
            </a:spcAft>
            <a:buNone/>
          </a:pPr>
          <a:r>
            <a:rPr lang="en-GB" sz="2100" b="1" kern="1200"/>
            <a:t>11</a:t>
          </a:r>
          <a:r>
            <a:rPr lang="en-GB" sz="2100" b="1" kern="1200" baseline="30000"/>
            <a:t>th</a:t>
          </a:r>
          <a:r>
            <a:rPr lang="en-GB" sz="2100" b="1" kern="1200"/>
            <a:t> Feb</a:t>
          </a:r>
        </a:p>
      </dsp:txBody>
      <dsp:txXfrm>
        <a:off x="2921003" y="863068"/>
        <a:ext cx="1985243" cy="1389670"/>
      </dsp:txXfrm>
    </dsp:sp>
    <dsp:sp modelId="{E0B5C121-E993-415C-8447-6014B69B58B4}">
      <dsp:nvSpPr>
        <dsp:cNvPr id="0" name=""/>
        <dsp:cNvSpPr/>
      </dsp:nvSpPr>
      <dsp:spPr>
        <a:xfrm>
          <a:off x="2921003" y="2616038"/>
          <a:ext cx="1985243" cy="1224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844550">
            <a:lnSpc>
              <a:spcPct val="90000"/>
            </a:lnSpc>
            <a:spcBef>
              <a:spcPct val="0"/>
            </a:spcBef>
            <a:spcAft>
              <a:spcPct val="15000"/>
            </a:spcAft>
            <a:buChar char="•"/>
          </a:pPr>
          <a:r>
            <a:rPr lang="en-GB" sz="1900" kern="1200"/>
            <a:t>Multi-channel publishing</a:t>
          </a:r>
        </a:p>
        <a:p>
          <a:pPr marL="171450" lvl="1" indent="-171450" algn="l" defTabSz="844550">
            <a:lnSpc>
              <a:spcPct val="90000"/>
            </a:lnSpc>
            <a:spcBef>
              <a:spcPct val="0"/>
            </a:spcBef>
            <a:spcAft>
              <a:spcPct val="15000"/>
            </a:spcAft>
            <a:buChar char="•"/>
          </a:pPr>
          <a:r>
            <a:rPr lang="en-GB" sz="1900" kern="1200"/>
            <a:t>Open for 6 weeks</a:t>
          </a:r>
        </a:p>
      </dsp:txBody>
      <dsp:txXfrm>
        <a:off x="2921003" y="2616038"/>
        <a:ext cx="1985243" cy="1224233"/>
      </dsp:txXfrm>
    </dsp:sp>
    <dsp:sp modelId="{5A06B5BF-6B33-417F-AEDD-BDF970877478}">
      <dsp:nvSpPr>
        <dsp:cNvPr id="0" name=""/>
        <dsp:cNvSpPr/>
      </dsp:nvSpPr>
      <dsp:spPr>
        <a:xfrm>
          <a:off x="4906246" y="862393"/>
          <a:ext cx="727922" cy="1389683"/>
        </a:xfrm>
        <a:prstGeom prst="chevron">
          <a:avLst>
            <a:gd name="adj" fmla="val 62310"/>
          </a:avLst>
        </a:prstGeom>
        <a:solidFill>
          <a:srgbClr val="F1BB67"/>
        </a:solidFill>
        <a:ln>
          <a:noFill/>
        </a:ln>
        <a:effectLst/>
      </dsp:spPr>
      <dsp:style>
        <a:lnRef idx="0">
          <a:scrgbClr r="0" g="0" b="0"/>
        </a:lnRef>
        <a:fillRef idx="1">
          <a:scrgbClr r="0" g="0" b="0"/>
        </a:fillRef>
        <a:effectRef idx="0">
          <a:scrgbClr r="0" g="0" b="0"/>
        </a:effectRef>
        <a:fontRef idx="minor">
          <a:schemeClr val="lt1"/>
        </a:fontRef>
      </dsp:style>
    </dsp:sp>
    <dsp:sp modelId="{A099A8AD-DC34-49ED-B28B-451E3B32444F}">
      <dsp:nvSpPr>
        <dsp:cNvPr id="0" name=""/>
        <dsp:cNvSpPr/>
      </dsp:nvSpPr>
      <dsp:spPr>
        <a:xfrm>
          <a:off x="5634169" y="863068"/>
          <a:ext cx="1985243" cy="1389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b="1" kern="1200"/>
            <a:t>Close </a:t>
          </a:r>
        </a:p>
        <a:p>
          <a:pPr marL="0" lvl="0" indent="0" algn="ctr" defTabSz="933450">
            <a:lnSpc>
              <a:spcPct val="90000"/>
            </a:lnSpc>
            <a:spcBef>
              <a:spcPct val="0"/>
            </a:spcBef>
            <a:spcAft>
              <a:spcPct val="35000"/>
            </a:spcAft>
            <a:buNone/>
          </a:pPr>
          <a:r>
            <a:rPr lang="en-GB" sz="2100" b="1" kern="1200"/>
            <a:t>25</a:t>
          </a:r>
          <a:r>
            <a:rPr lang="en-GB" sz="2100" b="1" kern="1200" baseline="30000"/>
            <a:t>th</a:t>
          </a:r>
          <a:r>
            <a:rPr lang="en-GB" sz="2100" b="1" kern="1200"/>
            <a:t> March</a:t>
          </a:r>
        </a:p>
      </dsp:txBody>
      <dsp:txXfrm>
        <a:off x="5634169" y="863068"/>
        <a:ext cx="1985243" cy="1389670"/>
      </dsp:txXfrm>
    </dsp:sp>
    <dsp:sp modelId="{986105B6-678A-402A-8471-1D531F0EA20B}">
      <dsp:nvSpPr>
        <dsp:cNvPr id="0" name=""/>
        <dsp:cNvSpPr/>
      </dsp:nvSpPr>
      <dsp:spPr>
        <a:xfrm>
          <a:off x="5634169" y="2616038"/>
          <a:ext cx="1985243" cy="1224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171450" lvl="1" indent="-171450" algn="l" defTabSz="844550">
            <a:lnSpc>
              <a:spcPct val="90000"/>
            </a:lnSpc>
            <a:spcBef>
              <a:spcPct val="0"/>
            </a:spcBef>
            <a:spcAft>
              <a:spcPct val="15000"/>
            </a:spcAft>
            <a:buChar char="•"/>
          </a:pPr>
          <a:r>
            <a:rPr lang="en-GB" sz="1900" kern="1200"/>
            <a:t>Response Review</a:t>
          </a:r>
        </a:p>
        <a:p>
          <a:pPr marL="171450" lvl="1" indent="-171450" algn="l" defTabSz="844550">
            <a:lnSpc>
              <a:spcPct val="90000"/>
            </a:lnSpc>
            <a:spcBef>
              <a:spcPct val="0"/>
            </a:spcBef>
            <a:spcAft>
              <a:spcPct val="15000"/>
            </a:spcAft>
            <a:buChar char="•"/>
          </a:pPr>
          <a:r>
            <a:rPr lang="en-GB" sz="1900" kern="1200"/>
            <a:t>Industry updates</a:t>
          </a:r>
        </a:p>
      </dsp:txBody>
      <dsp:txXfrm>
        <a:off x="5634169" y="2616038"/>
        <a:ext cx="1985243" cy="1224233"/>
      </dsp:txXfrm>
    </dsp:sp>
    <dsp:sp modelId="{A1BA6A55-FE42-4FB1-8243-A57433FD0A17}">
      <dsp:nvSpPr>
        <dsp:cNvPr id="0" name=""/>
        <dsp:cNvSpPr/>
      </dsp:nvSpPr>
      <dsp:spPr>
        <a:xfrm>
          <a:off x="7619412" y="862393"/>
          <a:ext cx="727922" cy="1389683"/>
        </a:xfrm>
        <a:prstGeom prst="chevron">
          <a:avLst>
            <a:gd name="adj" fmla="val 62310"/>
          </a:avLst>
        </a:prstGeom>
        <a:solidFill>
          <a:srgbClr val="FF206E"/>
        </a:solidFill>
        <a:ln>
          <a:noFill/>
        </a:ln>
        <a:effectLst/>
      </dsp:spPr>
      <dsp:style>
        <a:lnRef idx="0">
          <a:scrgbClr r="0" g="0" b="0"/>
        </a:lnRef>
        <a:fillRef idx="1">
          <a:scrgbClr r="0" g="0" b="0"/>
        </a:fillRef>
        <a:effectRef idx="0">
          <a:scrgbClr r="0" g="0" b="0"/>
        </a:effectRef>
        <a:fontRef idx="minor">
          <a:schemeClr val="lt1"/>
        </a:fontRef>
      </dsp:style>
    </dsp:sp>
    <dsp:sp modelId="{5C35D6A9-14F6-4817-A7D8-3E07B33DA0C9}">
      <dsp:nvSpPr>
        <dsp:cNvPr id="0" name=""/>
        <dsp:cNvSpPr/>
      </dsp:nvSpPr>
      <dsp:spPr>
        <a:xfrm>
          <a:off x="8426745" y="747547"/>
          <a:ext cx="1687456" cy="1687456"/>
        </a:xfrm>
        <a:prstGeom prst="ellipse">
          <a:avLst/>
        </a:prstGeom>
        <a:solidFill>
          <a:srgbClr val="4D38F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n-GB" sz="2100" kern="1200"/>
            <a:t>REC Change Phase</a:t>
          </a:r>
        </a:p>
      </dsp:txBody>
      <dsp:txXfrm>
        <a:off x="8673867" y="994669"/>
        <a:ext cx="1193212" cy="11932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ACF21C-79A5-4099-BEA5-DABACF47BC83}">
      <dsp:nvSpPr>
        <dsp:cNvPr id="0" name=""/>
        <dsp:cNvSpPr/>
      </dsp:nvSpPr>
      <dsp:spPr>
        <a:xfrm>
          <a:off x="0" y="0"/>
          <a:ext cx="8871385" cy="1061329"/>
        </a:xfrm>
        <a:prstGeom prst="rect">
          <a:avLst/>
        </a:prstGeom>
        <a:solidFill>
          <a:schemeClr val="accent3">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000" tIns="46800" rIns="90000" bIns="46800" numCol="1" spcCol="1270" anchor="ctr" anchorCtr="0">
          <a:noAutofit/>
        </a:bodyPr>
        <a:lstStyle/>
        <a:p>
          <a:pPr marL="0" lvl="0" indent="0" algn="l" defTabSz="711200">
            <a:lnSpc>
              <a:spcPct val="100000"/>
            </a:lnSpc>
            <a:spcBef>
              <a:spcPct val="0"/>
            </a:spcBef>
            <a:spcAft>
              <a:spcPct val="35000"/>
            </a:spcAft>
            <a:buNone/>
          </a:pPr>
          <a:r>
            <a:rPr lang="en-US" sz="1600" b="1" kern="1200">
              <a:latin typeface="+mn-lt"/>
            </a:rPr>
            <a:t>Ofgem’s drive for CCS and principles necessitates standardization</a:t>
          </a:r>
        </a:p>
        <a:p>
          <a:pPr marL="179388" lvl="1" indent="-179388" algn="l" defTabSz="622300">
            <a:lnSpc>
              <a:spcPct val="100000"/>
            </a:lnSpc>
            <a:spcBef>
              <a:spcPct val="0"/>
            </a:spcBef>
            <a:spcAft>
              <a:spcPct val="15000"/>
            </a:spcAft>
            <a:buFont typeface="Arial" panose="020B0604020202020204" pitchFamily="34" charset="0"/>
            <a:buChar char="•"/>
          </a:pPr>
          <a:r>
            <a:rPr lang="en-US" sz="1400" kern="1200">
              <a:latin typeface="+mn-lt"/>
            </a:rPr>
            <a:t>Ofgem have noted the inconsistency across consent management, and are keen to standardize whilst improving security and consumer protection standards  </a:t>
          </a:r>
        </a:p>
      </dsp:txBody>
      <dsp:txXfrm>
        <a:off x="31085" y="31085"/>
        <a:ext cx="7636446" cy="999159"/>
      </dsp:txXfrm>
    </dsp:sp>
    <dsp:sp modelId="{EC0F1699-41FC-4B84-90BC-ACC0DE595ACA}">
      <dsp:nvSpPr>
        <dsp:cNvPr id="0" name=""/>
        <dsp:cNvSpPr/>
      </dsp:nvSpPr>
      <dsp:spPr>
        <a:xfrm>
          <a:off x="742978" y="1254298"/>
          <a:ext cx="8871385" cy="1061329"/>
        </a:xfrm>
        <a:prstGeom prst="rect">
          <a:avLst/>
        </a:prstGeom>
        <a:solidFill>
          <a:schemeClr val="accent1">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000" tIns="46800" rIns="90000" bIns="46800" numCol="1" spcCol="1270" anchor="ctr" anchorCtr="0">
          <a:noAutofit/>
        </a:bodyPr>
        <a:lstStyle/>
        <a:p>
          <a:pPr marL="0" lvl="0" indent="0" algn="l" defTabSz="711200">
            <a:lnSpc>
              <a:spcPct val="100000"/>
            </a:lnSpc>
            <a:spcBef>
              <a:spcPct val="0"/>
            </a:spcBef>
            <a:spcAft>
              <a:spcPct val="35000"/>
            </a:spcAft>
            <a:buNone/>
          </a:pPr>
          <a:r>
            <a:rPr lang="en-US" sz="1600" b="1" kern="1200">
              <a:latin typeface="+mn-lt"/>
            </a:rPr>
            <a:t>RECCo as the Delivery Body view use of Open Standards as essential</a:t>
          </a:r>
        </a:p>
        <a:p>
          <a:pPr marL="179388" lvl="1" indent="-179388" algn="l" defTabSz="622300">
            <a:lnSpc>
              <a:spcPct val="100000"/>
            </a:lnSpc>
            <a:spcBef>
              <a:spcPct val="0"/>
            </a:spcBef>
            <a:spcAft>
              <a:spcPct val="15000"/>
            </a:spcAft>
            <a:buFont typeface="Arial" panose="020B0604020202020204" pitchFamily="34" charset="0"/>
            <a:buChar char="•"/>
          </a:pPr>
          <a:r>
            <a:rPr lang="en-US" sz="1400" kern="1200">
              <a:latin typeface="+mn-lt"/>
            </a:rPr>
            <a:t>In order to aid implementation, reduce complexity and minimize delivery risk, we believe using existing open standards is the best technical route to deliver CCS</a:t>
          </a:r>
        </a:p>
      </dsp:txBody>
      <dsp:txXfrm>
        <a:off x="774063" y="1285383"/>
        <a:ext cx="7376372" cy="999159"/>
      </dsp:txXfrm>
    </dsp:sp>
    <dsp:sp modelId="{A55F5804-B850-4ECE-82B8-80480552B3F4}">
      <dsp:nvSpPr>
        <dsp:cNvPr id="0" name=""/>
        <dsp:cNvSpPr/>
      </dsp:nvSpPr>
      <dsp:spPr>
        <a:xfrm>
          <a:off x="1474867" y="2508597"/>
          <a:ext cx="8871385" cy="1061329"/>
        </a:xfrm>
        <a:prstGeom prst="rect">
          <a:avLst/>
        </a:prstGeom>
        <a:solidFill>
          <a:srgbClr val="210BD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000" tIns="46800" rIns="90000" bIns="46800" numCol="1" spcCol="1270" anchor="ctr" anchorCtr="0">
          <a:noAutofit/>
        </a:bodyPr>
        <a:lstStyle/>
        <a:p>
          <a:pPr marL="0" lvl="0" indent="0" algn="l" defTabSz="711200">
            <a:lnSpc>
              <a:spcPct val="100000"/>
            </a:lnSpc>
            <a:spcBef>
              <a:spcPct val="0"/>
            </a:spcBef>
            <a:spcAft>
              <a:spcPct val="35000"/>
            </a:spcAft>
            <a:buNone/>
          </a:pPr>
          <a:r>
            <a:rPr lang="en-US" sz="1600" b="1" kern="1200">
              <a:latin typeface="+mn-lt"/>
            </a:rPr>
            <a:t>Our Functional Prototypes experience only confirmed this</a:t>
          </a:r>
        </a:p>
        <a:p>
          <a:pPr marL="179388" lvl="1" indent="-179388" algn="l" defTabSz="622300">
            <a:lnSpc>
              <a:spcPct val="100000"/>
            </a:lnSpc>
            <a:spcBef>
              <a:spcPct val="0"/>
            </a:spcBef>
            <a:spcAft>
              <a:spcPct val="15000"/>
            </a:spcAft>
            <a:buFont typeface="Arial" panose="020B0604020202020204" pitchFamily="34" charset="0"/>
            <a:buChar char="•"/>
          </a:pPr>
          <a:r>
            <a:rPr lang="en-US" sz="1400" kern="1200">
              <a:latin typeface="+mn-lt"/>
            </a:rPr>
            <a:t>The potential risk for using proprietary technology, with associated lack of SDKs, documentation and threat modelling became evident</a:t>
          </a:r>
        </a:p>
      </dsp:txBody>
      <dsp:txXfrm>
        <a:off x="1505952" y="2539682"/>
        <a:ext cx="7387462" cy="999159"/>
      </dsp:txXfrm>
    </dsp:sp>
    <dsp:sp modelId="{DD8EABE3-EE98-4EFE-AF2B-95CAD32D56B3}">
      <dsp:nvSpPr>
        <dsp:cNvPr id="0" name=""/>
        <dsp:cNvSpPr/>
      </dsp:nvSpPr>
      <dsp:spPr>
        <a:xfrm>
          <a:off x="2217846" y="3762895"/>
          <a:ext cx="8871385" cy="1061329"/>
        </a:xfrm>
        <a:prstGeom prst="rect">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000" tIns="46800" rIns="90000" bIns="46800" numCol="1" spcCol="1270" anchor="ctr" anchorCtr="0">
          <a:noAutofit/>
        </a:bodyPr>
        <a:lstStyle/>
        <a:p>
          <a:pPr marL="0" lvl="0" indent="0" algn="l" defTabSz="711200">
            <a:lnSpc>
              <a:spcPct val="100000"/>
            </a:lnSpc>
            <a:spcBef>
              <a:spcPct val="0"/>
            </a:spcBef>
            <a:spcAft>
              <a:spcPct val="35000"/>
            </a:spcAft>
            <a:buNone/>
          </a:pPr>
          <a:r>
            <a:rPr lang="en-US" sz="1600" b="1" kern="1200">
              <a:latin typeface="+mn-lt"/>
            </a:rPr>
            <a:t>FAPI 2.0 was demonstrated to be the best choice for industry and consumers</a:t>
          </a:r>
          <a:endParaRPr lang="en-US" sz="1200" b="1" kern="1200">
            <a:latin typeface="+mn-lt"/>
          </a:endParaRPr>
        </a:p>
        <a:p>
          <a:pPr marL="179388" lvl="1" indent="-179388" algn="l" defTabSz="622300">
            <a:lnSpc>
              <a:spcPct val="100000"/>
            </a:lnSpc>
            <a:spcBef>
              <a:spcPct val="0"/>
            </a:spcBef>
            <a:spcAft>
              <a:spcPct val="15000"/>
            </a:spcAft>
            <a:buFont typeface="Arial" panose="020B0604020202020204" pitchFamily="34" charset="0"/>
            <a:buChar char="•"/>
          </a:pPr>
          <a:r>
            <a:rPr lang="en-US" sz="1400" kern="1200">
              <a:latin typeface="+mn-lt"/>
            </a:rPr>
            <a:t>Abundant documentation and SDKs to help implementation, existing threat modelling for security as well as its proven ability to underpin massive data sharing ecosystems make it ideal for CCS</a:t>
          </a:r>
        </a:p>
      </dsp:txBody>
      <dsp:txXfrm>
        <a:off x="2248931" y="3793980"/>
        <a:ext cx="7376372" cy="999159"/>
      </dsp:txXfrm>
    </dsp:sp>
    <dsp:sp modelId="{7E305B95-BEC4-4020-9556-8C468709D4EA}">
      <dsp:nvSpPr>
        <dsp:cNvPr id="0" name=""/>
        <dsp:cNvSpPr/>
      </dsp:nvSpPr>
      <dsp:spPr>
        <a:xfrm>
          <a:off x="8181521" y="812881"/>
          <a:ext cx="689864" cy="689864"/>
        </a:xfrm>
        <a:prstGeom prst="downArrow">
          <a:avLst>
            <a:gd name="adj1" fmla="val 55000"/>
            <a:gd name="adj2" fmla="val 45000"/>
          </a:avLst>
        </a:prstGeom>
        <a:solidFill>
          <a:schemeClr val="bg1">
            <a:lumMod val="6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ct val="35000"/>
            </a:spcAft>
            <a:buNone/>
          </a:pPr>
          <a:endParaRPr lang="en-US" sz="1400" kern="1200">
            <a:latin typeface="+mn-lt"/>
          </a:endParaRPr>
        </a:p>
      </dsp:txBody>
      <dsp:txXfrm>
        <a:off x="8336740" y="812881"/>
        <a:ext cx="379426" cy="519123"/>
      </dsp:txXfrm>
    </dsp:sp>
    <dsp:sp modelId="{C30A859F-7C5E-4FD5-9B01-F33F7F0062C2}">
      <dsp:nvSpPr>
        <dsp:cNvPr id="0" name=""/>
        <dsp:cNvSpPr/>
      </dsp:nvSpPr>
      <dsp:spPr>
        <a:xfrm>
          <a:off x="8924499" y="2067180"/>
          <a:ext cx="689864" cy="689864"/>
        </a:xfrm>
        <a:prstGeom prst="downArrow">
          <a:avLst>
            <a:gd name="adj1" fmla="val 55000"/>
            <a:gd name="adj2" fmla="val 45000"/>
          </a:avLst>
        </a:prstGeom>
        <a:solidFill>
          <a:schemeClr val="bg1">
            <a:lumMod val="6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ct val="35000"/>
            </a:spcAft>
            <a:buNone/>
          </a:pPr>
          <a:endParaRPr lang="en-US" sz="1400" kern="1200">
            <a:latin typeface="+mn-lt"/>
          </a:endParaRPr>
        </a:p>
      </dsp:txBody>
      <dsp:txXfrm>
        <a:off x="9079718" y="2067180"/>
        <a:ext cx="379426" cy="519123"/>
      </dsp:txXfrm>
    </dsp:sp>
    <dsp:sp modelId="{C2A499A9-158F-43A9-8F49-D5C47E235A6F}">
      <dsp:nvSpPr>
        <dsp:cNvPr id="0" name=""/>
        <dsp:cNvSpPr/>
      </dsp:nvSpPr>
      <dsp:spPr>
        <a:xfrm>
          <a:off x="9656389" y="3321478"/>
          <a:ext cx="689864" cy="689864"/>
        </a:xfrm>
        <a:prstGeom prst="downArrow">
          <a:avLst>
            <a:gd name="adj1" fmla="val 55000"/>
            <a:gd name="adj2" fmla="val 45000"/>
          </a:avLst>
        </a:prstGeom>
        <a:solidFill>
          <a:schemeClr val="bg1">
            <a:lumMod val="6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ct val="35000"/>
            </a:spcAft>
            <a:buNone/>
          </a:pPr>
          <a:endParaRPr lang="en-US" sz="1400" kern="1200">
            <a:latin typeface="+mn-lt"/>
          </a:endParaRPr>
        </a:p>
      </dsp:txBody>
      <dsp:txXfrm>
        <a:off x="9811608" y="3321478"/>
        <a:ext cx="379426" cy="5191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ACF21C-79A5-4099-BEA5-DABACF47BC83}">
      <dsp:nvSpPr>
        <dsp:cNvPr id="0" name=""/>
        <dsp:cNvSpPr/>
      </dsp:nvSpPr>
      <dsp:spPr>
        <a:xfrm>
          <a:off x="0" y="0"/>
          <a:ext cx="8871385" cy="1061329"/>
        </a:xfrm>
        <a:prstGeom prst="rect">
          <a:avLst/>
        </a:prstGeom>
        <a:solidFill>
          <a:schemeClr val="accent3">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000" tIns="46800" rIns="90000" bIns="46800" numCol="1" spcCol="1270" anchor="ctr" anchorCtr="0">
          <a:noAutofit/>
        </a:bodyPr>
        <a:lstStyle/>
        <a:p>
          <a:pPr marL="0" lvl="0" indent="0" algn="l" defTabSz="711200">
            <a:lnSpc>
              <a:spcPct val="100000"/>
            </a:lnSpc>
            <a:spcBef>
              <a:spcPct val="0"/>
            </a:spcBef>
            <a:spcAft>
              <a:spcPct val="35000"/>
            </a:spcAft>
            <a:buNone/>
          </a:pPr>
          <a:r>
            <a:rPr lang="en-US" sz="1600" b="1" kern="1200">
              <a:latin typeface="+mn-lt"/>
            </a:rPr>
            <a:t>End-end encryption aligns with ministerial push towards enhanced ISDP</a:t>
          </a:r>
        </a:p>
        <a:p>
          <a:pPr marL="179388" lvl="1" indent="-179388" algn="l" defTabSz="622300">
            <a:lnSpc>
              <a:spcPct val="100000"/>
            </a:lnSpc>
            <a:spcBef>
              <a:spcPct val="0"/>
            </a:spcBef>
            <a:spcAft>
              <a:spcPct val="15000"/>
            </a:spcAft>
            <a:buFont typeface="Arial" panose="020B0604020202020204" pitchFamily="34" charset="0"/>
            <a:buChar char="•"/>
          </a:pPr>
          <a:r>
            <a:rPr lang="en-US" sz="1400" kern="1200">
              <a:latin typeface="+mn-lt"/>
            </a:rPr>
            <a:t>DESNZ and Ofgem have frequently called on industry to bolster information security models and we aligned on zero trust principles</a:t>
          </a:r>
        </a:p>
      </dsp:txBody>
      <dsp:txXfrm>
        <a:off x="31085" y="31085"/>
        <a:ext cx="7636446" cy="999159"/>
      </dsp:txXfrm>
    </dsp:sp>
    <dsp:sp modelId="{EC0F1699-41FC-4B84-90BC-ACC0DE595ACA}">
      <dsp:nvSpPr>
        <dsp:cNvPr id="0" name=""/>
        <dsp:cNvSpPr/>
      </dsp:nvSpPr>
      <dsp:spPr>
        <a:xfrm>
          <a:off x="742978" y="1254298"/>
          <a:ext cx="8871385" cy="1061329"/>
        </a:xfrm>
        <a:prstGeom prst="rect">
          <a:avLst/>
        </a:prstGeom>
        <a:solidFill>
          <a:schemeClr val="accent1">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000" tIns="46800" rIns="90000" bIns="46800" numCol="1" spcCol="1270" anchor="ctr" anchorCtr="0">
          <a:noAutofit/>
        </a:bodyPr>
        <a:lstStyle/>
        <a:p>
          <a:pPr marL="0" lvl="0" indent="0" algn="l" defTabSz="711200">
            <a:lnSpc>
              <a:spcPct val="100000"/>
            </a:lnSpc>
            <a:spcBef>
              <a:spcPct val="0"/>
            </a:spcBef>
            <a:spcAft>
              <a:spcPct val="35000"/>
            </a:spcAft>
            <a:buNone/>
          </a:pPr>
          <a:r>
            <a:rPr lang="en-US" sz="1600" b="1" kern="1200">
              <a:latin typeface="+mn-lt"/>
            </a:rPr>
            <a:t>End-end encryption has natural benefits for Energy Consumers</a:t>
          </a:r>
        </a:p>
        <a:p>
          <a:pPr marL="179388" lvl="1" indent="-179388" algn="l" defTabSz="622300">
            <a:lnSpc>
              <a:spcPct val="100000"/>
            </a:lnSpc>
            <a:spcBef>
              <a:spcPct val="0"/>
            </a:spcBef>
            <a:spcAft>
              <a:spcPct val="15000"/>
            </a:spcAft>
            <a:buFont typeface="Arial" panose="020B0604020202020204" pitchFamily="34" charset="0"/>
            <a:buChar char="•"/>
          </a:pPr>
          <a:r>
            <a:rPr lang="en-US" sz="1400" kern="1200">
              <a:latin typeface="+mn-lt"/>
            </a:rPr>
            <a:t>Sender-constrained tokens means even if tokens are intercepted or sold on a black-market, data cannot be retrieved by any organization not identified as the true recipient</a:t>
          </a:r>
        </a:p>
      </dsp:txBody>
      <dsp:txXfrm>
        <a:off x="774063" y="1285383"/>
        <a:ext cx="7376372" cy="999159"/>
      </dsp:txXfrm>
    </dsp:sp>
    <dsp:sp modelId="{A55F5804-B850-4ECE-82B8-80480552B3F4}">
      <dsp:nvSpPr>
        <dsp:cNvPr id="0" name=""/>
        <dsp:cNvSpPr/>
      </dsp:nvSpPr>
      <dsp:spPr>
        <a:xfrm>
          <a:off x="720090" y="2448271"/>
          <a:ext cx="8871385" cy="1061329"/>
        </a:xfrm>
        <a:prstGeom prst="rect">
          <a:avLst/>
        </a:prstGeom>
        <a:solidFill>
          <a:srgbClr val="210BD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000" tIns="46800" rIns="90000" bIns="46800" numCol="1" spcCol="1270" anchor="ctr" anchorCtr="0">
          <a:noAutofit/>
        </a:bodyPr>
        <a:lstStyle/>
        <a:p>
          <a:pPr marL="0" lvl="0" indent="0" algn="l" defTabSz="711200">
            <a:lnSpc>
              <a:spcPct val="100000"/>
            </a:lnSpc>
            <a:spcBef>
              <a:spcPct val="0"/>
            </a:spcBef>
            <a:spcAft>
              <a:spcPct val="35000"/>
            </a:spcAft>
            <a:buNone/>
          </a:pPr>
          <a:r>
            <a:rPr lang="en-US" sz="1600" b="1" kern="1200">
              <a:latin typeface="+mn-lt"/>
            </a:rPr>
            <a:t>End-end encryption has natural benefits for CCS Users</a:t>
          </a:r>
        </a:p>
        <a:p>
          <a:pPr marL="179388" lvl="1" indent="-179388" algn="l" defTabSz="622300">
            <a:lnSpc>
              <a:spcPct val="100000"/>
            </a:lnSpc>
            <a:spcBef>
              <a:spcPct val="0"/>
            </a:spcBef>
            <a:spcAft>
              <a:spcPct val="15000"/>
            </a:spcAft>
            <a:buFont typeface="Arial" panose="020B0604020202020204" pitchFamily="34" charset="0"/>
            <a:buChar char="•"/>
          </a:pPr>
          <a:r>
            <a:rPr lang="en-US" sz="1400" kern="1200" err="1">
              <a:latin typeface="+mn-lt"/>
            </a:rPr>
            <a:t>mTLS</a:t>
          </a:r>
          <a:r>
            <a:rPr lang="en-US" sz="1400" kern="1200">
              <a:latin typeface="+mn-lt"/>
            </a:rPr>
            <a:t> enhances overall trust in the ecosystem as Energy Data Holders know requests are legitimate, and ensures interoperability through consistent implementation standards</a:t>
          </a:r>
        </a:p>
      </dsp:txBody>
      <dsp:txXfrm>
        <a:off x="751175" y="2479356"/>
        <a:ext cx="7387462" cy="999159"/>
      </dsp:txXfrm>
    </dsp:sp>
    <dsp:sp modelId="{DD8EABE3-EE98-4EFE-AF2B-95CAD32D56B3}">
      <dsp:nvSpPr>
        <dsp:cNvPr id="0" name=""/>
        <dsp:cNvSpPr/>
      </dsp:nvSpPr>
      <dsp:spPr>
        <a:xfrm>
          <a:off x="2217846" y="3762895"/>
          <a:ext cx="8871385" cy="1061329"/>
        </a:xfrm>
        <a:prstGeom prst="rect">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000" tIns="46800" rIns="90000" bIns="46800" numCol="1" spcCol="1270" anchor="ctr" anchorCtr="0">
          <a:noAutofit/>
        </a:bodyPr>
        <a:lstStyle/>
        <a:p>
          <a:pPr marL="0" lvl="0" indent="0" algn="l" defTabSz="711200">
            <a:lnSpc>
              <a:spcPct val="100000"/>
            </a:lnSpc>
            <a:spcBef>
              <a:spcPct val="0"/>
            </a:spcBef>
            <a:spcAft>
              <a:spcPct val="35000"/>
            </a:spcAft>
            <a:buNone/>
          </a:pPr>
          <a:r>
            <a:rPr lang="en-US" sz="1600" b="1" kern="1200">
              <a:latin typeface="+mn-lt"/>
            </a:rPr>
            <a:t>An incremental step for system-wide benefit</a:t>
          </a:r>
          <a:endParaRPr lang="en-US" sz="1200" b="1" kern="1200">
            <a:latin typeface="+mn-lt"/>
          </a:endParaRPr>
        </a:p>
        <a:p>
          <a:pPr marL="179388" lvl="1" indent="-179388" algn="l" defTabSz="622300" rtl="0">
            <a:lnSpc>
              <a:spcPct val="100000"/>
            </a:lnSpc>
            <a:spcBef>
              <a:spcPct val="0"/>
            </a:spcBef>
            <a:spcAft>
              <a:spcPct val="15000"/>
            </a:spcAft>
            <a:buFont typeface="Arial" panose="020B0604020202020204" pitchFamily="34" charset="0"/>
            <a:buChar char="•"/>
          </a:pPr>
          <a:r>
            <a:rPr lang="en-US" sz="1400" kern="1200">
              <a:latin typeface="+mn-lt"/>
            </a:rPr>
            <a:t>Adding </a:t>
          </a:r>
          <a:r>
            <a:rPr lang="en-US" sz="1400" kern="1200" err="1">
              <a:latin typeface="+mn-lt"/>
            </a:rPr>
            <a:t>mTLS</a:t>
          </a:r>
          <a:r>
            <a:rPr lang="en-US" sz="1400" kern="1200">
              <a:latin typeface="+mn-lt"/>
            </a:rPr>
            <a:t> as a min. standard for data sharing is a small addition (given </a:t>
          </a:r>
          <a:r>
            <a:rPr lang="en-US" sz="1400" kern="1200" err="1">
              <a:latin typeface="+mn-lt"/>
            </a:rPr>
            <a:t>mTLS</a:t>
          </a:r>
          <a:r>
            <a:rPr lang="en-US" sz="1400" kern="1200">
              <a:latin typeface="+mn-lt"/>
            </a:rPr>
            <a:t> is required for interactions with CCS) which massively improves security posture </a:t>
          </a:r>
        </a:p>
      </dsp:txBody>
      <dsp:txXfrm>
        <a:off x="2248931" y="3793980"/>
        <a:ext cx="7376372" cy="999159"/>
      </dsp:txXfrm>
    </dsp:sp>
    <dsp:sp modelId="{7E305B95-BEC4-4020-9556-8C468709D4EA}">
      <dsp:nvSpPr>
        <dsp:cNvPr id="0" name=""/>
        <dsp:cNvSpPr/>
      </dsp:nvSpPr>
      <dsp:spPr>
        <a:xfrm rot="5400000">
          <a:off x="72009" y="864097"/>
          <a:ext cx="689864" cy="689864"/>
        </a:xfrm>
        <a:prstGeom prst="bentUpArrow">
          <a:avLst/>
        </a:prstGeom>
        <a:solidFill>
          <a:schemeClr val="bg2">
            <a:lumMod val="7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ct val="35000"/>
            </a:spcAft>
            <a:buNone/>
          </a:pPr>
          <a:endParaRPr lang="en-US" sz="1400" kern="1200">
            <a:latin typeface="+mn-lt"/>
          </a:endParaRPr>
        </a:p>
      </dsp:txBody>
      <dsp:txXfrm>
        <a:off x="-143574" y="1079680"/>
        <a:ext cx="603631" cy="172466"/>
      </dsp:txXfrm>
    </dsp:sp>
    <dsp:sp modelId="{C30A859F-7C5E-4FD5-9B01-F33F7F0062C2}">
      <dsp:nvSpPr>
        <dsp:cNvPr id="0" name=""/>
        <dsp:cNvSpPr/>
      </dsp:nvSpPr>
      <dsp:spPr>
        <a:xfrm flipV="1">
          <a:off x="9402831" y="2063451"/>
          <a:ext cx="894312" cy="2239954"/>
        </a:xfrm>
        <a:prstGeom prst="bentUpArrow">
          <a:avLst/>
        </a:prstGeom>
        <a:solidFill>
          <a:schemeClr val="bg1">
            <a:lumMod val="6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ct val="35000"/>
            </a:spcAft>
            <a:buNone/>
          </a:pPr>
          <a:endParaRPr lang="en-US" sz="1400" kern="1200">
            <a:latin typeface="+mn-lt"/>
          </a:endParaRPr>
        </a:p>
      </dsp:txBody>
      <dsp:txXfrm rot="10800000">
        <a:off x="9402831" y="2063451"/>
        <a:ext cx="782523" cy="223578"/>
      </dsp:txXfrm>
    </dsp:sp>
    <dsp:sp modelId="{C2A499A9-158F-43A9-8F49-D5C47E235A6F}">
      <dsp:nvSpPr>
        <dsp:cNvPr id="0" name=""/>
        <dsp:cNvSpPr/>
      </dsp:nvSpPr>
      <dsp:spPr>
        <a:xfrm rot="16200000" flipH="1">
          <a:off x="9670314" y="2787068"/>
          <a:ext cx="215327" cy="689864"/>
        </a:xfrm>
        <a:prstGeom prst="rect">
          <a:avLst/>
        </a:prstGeom>
        <a:solidFill>
          <a:srgbClr val="AFAFAF"/>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ct val="35000"/>
            </a:spcAft>
            <a:buNone/>
          </a:pPr>
          <a:endParaRPr lang="en-US" sz="1400" kern="1200">
            <a:latin typeface="+mn-lt"/>
          </a:endParaRPr>
        </a:p>
      </dsp:txBody>
      <dsp:txXfrm>
        <a:off x="9670314" y="2787068"/>
        <a:ext cx="215327" cy="689864"/>
      </dsp:txXfrm>
    </dsp:sp>
  </dsp:spTree>
</dsp:drawing>
</file>

<file path=ppt/diagrams/layout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0005DD-4F6F-10BE-92DB-C04401C27710}"/>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3" name="Date Placeholder 2">
            <a:extLst>
              <a:ext uri="{FF2B5EF4-FFF2-40B4-BE49-F238E27FC236}">
                <a16:creationId xmlns:a16="http://schemas.microsoft.com/office/drawing/2014/main" id="{5E3FDB99-DD05-786A-5ACA-722E533F1570}"/>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72B4B18-7F06-4CCA-B6BE-4FEC199D150E}" type="datetime1">
              <a:rPr lang="en-US" sz="1200" b="0" i="0" u="none" strike="noStrike" kern="0" cap="none" spc="0" baseline="0">
                <a:solidFill>
                  <a:srgbClr val="000000"/>
                </a:solidFill>
                <a:uFillTx/>
                <a:latin typeface="Outfit" pitchFamily="2"/>
                <a:ea typeface="Arial"/>
                <a:cs typeface="Arial"/>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2/23/2026</a:t>
            </a:fld>
            <a:endParaRPr lang="en-US" sz="1200" b="0" i="0" u="none" strike="noStrike" kern="0" cap="none" spc="0" baseline="0">
              <a:solidFill>
                <a:srgbClr val="000000"/>
              </a:solidFill>
              <a:uFillTx/>
              <a:latin typeface="Outfit" pitchFamily="2"/>
              <a:ea typeface="Arial"/>
              <a:cs typeface="Arial"/>
            </a:endParaRPr>
          </a:p>
        </p:txBody>
      </p:sp>
      <p:sp>
        <p:nvSpPr>
          <p:cNvPr id="4" name="Footer Placeholder 3">
            <a:extLst>
              <a:ext uri="{FF2B5EF4-FFF2-40B4-BE49-F238E27FC236}">
                <a16:creationId xmlns:a16="http://schemas.microsoft.com/office/drawing/2014/main" id="{FEB668DE-A904-BDAE-0068-25F43A66158D}"/>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5" name="Slide Number Placeholder 4">
            <a:extLst>
              <a:ext uri="{FF2B5EF4-FFF2-40B4-BE49-F238E27FC236}">
                <a16:creationId xmlns:a16="http://schemas.microsoft.com/office/drawing/2014/main" id="{04EEAD8F-1463-BD0C-BDD8-6EB4484DA396}"/>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C27CA51-70CC-4A26-B2D4-F430DF5FF563}" type="slidenum">
              <a:t>‹#›</a:t>
            </a:fld>
            <a:endParaRPr lang="en-US" sz="1200" b="0" i="0" u="none" strike="noStrike" kern="0" cap="none" spc="0" baseline="0">
              <a:solidFill>
                <a:srgbClr val="000000"/>
              </a:solidFill>
              <a:uFillTx/>
              <a:latin typeface="Outfit" pitchFamily="2"/>
              <a:ea typeface="Arial"/>
              <a:cs typeface="Arial"/>
            </a:endParaRPr>
          </a:p>
        </p:txBody>
      </p:sp>
    </p:spTree>
    <p:extLst>
      <p:ext uri="{BB962C8B-B14F-4D97-AF65-F5344CB8AC3E}">
        <p14:creationId xmlns:p14="http://schemas.microsoft.com/office/powerpoint/2010/main" val="2133058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3;n">
            <a:extLst>
              <a:ext uri="{FF2B5EF4-FFF2-40B4-BE49-F238E27FC236}">
                <a16:creationId xmlns:a16="http://schemas.microsoft.com/office/drawing/2014/main" id="{6BF8C39C-0A47-53D2-4BCF-AC47D67ABCC6}"/>
              </a:ext>
            </a:extLst>
          </p:cNvPr>
          <p:cNvSpPr txBox="1">
            <a:spLocks noGrp="1"/>
          </p:cNvSpPr>
          <p:nvPr>
            <p:ph type="hdr" sz="quarter"/>
          </p:nvPr>
        </p:nvSpPr>
        <p:spPr>
          <a:xfrm>
            <a:off x="0" y="0"/>
            <a:ext cx="2971800" cy="458791"/>
          </a:xfrm>
          <a:prstGeom prst="rect">
            <a:avLst/>
          </a:prstGeom>
          <a:noFill/>
          <a:ln>
            <a:noFill/>
          </a:ln>
        </p:spPr>
        <p:txBody>
          <a:bodyPr vert="horz" wrap="square" lIns="91421" tIns="45701" rIns="91421" bIns="45701"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3" name="Google Shape;4;n">
            <a:extLst>
              <a:ext uri="{FF2B5EF4-FFF2-40B4-BE49-F238E27FC236}">
                <a16:creationId xmlns:a16="http://schemas.microsoft.com/office/drawing/2014/main" id="{F6787C2F-E93A-6D4E-6858-CCD179677717}"/>
              </a:ext>
            </a:extLst>
          </p:cNvPr>
          <p:cNvSpPr txBox="1">
            <a:spLocks noGrp="1"/>
          </p:cNvSpPr>
          <p:nvPr>
            <p:ph type="dt" idx="1"/>
          </p:nvPr>
        </p:nvSpPr>
        <p:spPr>
          <a:xfrm>
            <a:off x="3884608" y="0"/>
            <a:ext cx="2971800" cy="458791"/>
          </a:xfrm>
          <a:prstGeom prst="rect">
            <a:avLst/>
          </a:prstGeom>
          <a:noFill/>
          <a:ln>
            <a:noFill/>
          </a:ln>
        </p:spPr>
        <p:txBody>
          <a:bodyPr vert="horz" wrap="square" lIns="91421" tIns="45701" rIns="91421" bIns="45701"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4" name="Google Shape;5;n">
            <a:extLst>
              <a:ext uri="{FF2B5EF4-FFF2-40B4-BE49-F238E27FC236}">
                <a16:creationId xmlns:a16="http://schemas.microsoft.com/office/drawing/2014/main" id="{F518DF9E-E207-05B8-F51E-90C61DE2C7CC}"/>
              </a:ext>
            </a:extLst>
          </p:cNvPr>
          <p:cNvSpPr>
            <a:spLocks noGrp="1" noRot="1" noChangeAspect="1"/>
          </p:cNvSpPr>
          <p:nvPr>
            <p:ph type="sldImg" idx="2"/>
          </p:nvPr>
        </p:nvSpPr>
        <p:spPr>
          <a:xfrm>
            <a:off x="685800" y="1143000"/>
            <a:ext cx="5486400" cy="3086099"/>
          </a:xfrm>
          <a:prstGeom prst="rect">
            <a:avLst/>
          </a:prstGeom>
          <a:noFill/>
          <a:ln w="12701" cap="flat">
            <a:solidFill>
              <a:srgbClr val="000000"/>
            </a:solidFill>
            <a:prstDash val="solid"/>
            <a:round/>
          </a:ln>
        </p:spPr>
      </p:sp>
      <p:sp>
        <p:nvSpPr>
          <p:cNvPr id="5" name="Google Shape;6;n">
            <a:extLst>
              <a:ext uri="{FF2B5EF4-FFF2-40B4-BE49-F238E27FC236}">
                <a16:creationId xmlns:a16="http://schemas.microsoft.com/office/drawing/2014/main" id="{6959D379-B2ED-A5FE-0946-93F18E857F9E}"/>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21" tIns="45701" rIns="91421" bIns="45701" anchor="t" anchorCtr="0" compatLnSpc="1">
            <a:noAutofit/>
          </a:bodyPr>
          <a:lstStyle/>
          <a:p>
            <a:pPr lvl="0"/>
            <a:endParaRPr lang="en-GB"/>
          </a:p>
        </p:txBody>
      </p:sp>
      <p:sp>
        <p:nvSpPr>
          <p:cNvPr id="6" name="Google Shape;7;n">
            <a:extLst>
              <a:ext uri="{FF2B5EF4-FFF2-40B4-BE49-F238E27FC236}">
                <a16:creationId xmlns:a16="http://schemas.microsoft.com/office/drawing/2014/main" id="{4E6C6888-FBA3-A085-31E7-B91310C3D8F4}"/>
              </a:ext>
            </a:extLst>
          </p:cNvPr>
          <p:cNvSpPr txBox="1">
            <a:spLocks noGrp="1"/>
          </p:cNvSpPr>
          <p:nvPr>
            <p:ph type="ftr" sz="quarter" idx="4"/>
          </p:nvPr>
        </p:nvSpPr>
        <p:spPr>
          <a:xfrm>
            <a:off x="0"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7" name="Google Shape;8;n">
            <a:extLst>
              <a:ext uri="{FF2B5EF4-FFF2-40B4-BE49-F238E27FC236}">
                <a16:creationId xmlns:a16="http://schemas.microsoft.com/office/drawing/2014/main" id="{591DF331-5658-2F22-9020-53A0561E799C}"/>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Outfit" pitchFamily="2"/>
                <a:ea typeface="Arial"/>
                <a:cs typeface="Arial"/>
              </a:defRPr>
            </a:lvl1pPr>
          </a:lstStyle>
          <a:p>
            <a:pPr lvl="0"/>
            <a:fld id="{39C70C13-FB7E-499F-8353-640616ED2EAA}" type="slidenum">
              <a:t>‹#›</a:t>
            </a:fld>
            <a:endParaRPr lang="en-GB"/>
          </a:p>
        </p:txBody>
      </p:sp>
    </p:spTree>
    <p:extLst>
      <p:ext uri="{BB962C8B-B14F-4D97-AF65-F5344CB8AC3E}">
        <p14:creationId xmlns:p14="http://schemas.microsoft.com/office/powerpoint/2010/main" val="547139081"/>
      </p:ext>
    </p:extLst>
  </p:cSld>
  <p:clrMap bg1="lt1" tx1="dk1" bg2="lt2" tx2="dk2" accent1="accent1" accent2="accent2" accent3="accent3" accent4="accent4" accent5="accent5" accent6="accent6" hlink="hlink" folHlink="folHlink"/>
  <p:notesStyle>
    <a:lvl1pPr marL="457200" marR="0" lvl="0" indent="-228600" algn="l"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Arial"/>
        <a:ea typeface="Arial"/>
        <a:cs typeface="Arial"/>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AA31F-4E25-1932-AA73-48B142AAC0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0C4FB7-926E-2087-9433-E242FA09711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7A25E59-47AB-01E2-B556-C7606C63888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ED32A11-7E23-7C5F-5CEF-85AD947486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956369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D49A9-7ACE-ECF0-DE8D-4181420FF3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BC9EA1-D650-C336-9671-DC5A367ACB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19D150-035E-9EF2-580B-663B7F63E3E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B7F13CA-F79D-BC36-03EA-8A0D8D2B7A23}"/>
              </a:ext>
            </a:extLst>
          </p:cNvPr>
          <p:cNvSpPr>
            <a:spLocks noGrp="1"/>
          </p:cNvSpPr>
          <p:nvPr>
            <p:ph type="sldNum" sz="quarter" idx="5"/>
          </p:nvPr>
        </p:nvSpPr>
        <p:spPr/>
        <p:txBody>
          <a:bodyPr/>
          <a:lstStyle/>
          <a:p>
            <a:fld id="{C0696B5C-12A0-4042-B4D0-BD3B9A4F58C6}" type="slidenum">
              <a:rPr lang="pt-BR" smtClean="0"/>
              <a:pPr/>
              <a:t>12</a:t>
            </a:fld>
            <a:endParaRPr lang="pt-BR"/>
          </a:p>
        </p:txBody>
      </p:sp>
    </p:spTree>
    <p:extLst>
      <p:ext uri="{BB962C8B-B14F-4D97-AF65-F5344CB8AC3E}">
        <p14:creationId xmlns:p14="http://schemas.microsoft.com/office/powerpoint/2010/main" val="3375491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265E1-D630-BCE9-2E1A-013CA2A2A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F32AA0-A646-C3BB-8320-A123D421B759}"/>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5098B4EB-55A6-2842-3DCD-CD76A294B95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A7F2E34-708D-DFF4-160F-13493AA5F7D5}"/>
              </a:ext>
            </a:extLst>
          </p:cNvPr>
          <p:cNvSpPr>
            <a:spLocks noGrp="1"/>
          </p:cNvSpPr>
          <p:nvPr>
            <p:ph type="sldNum" sz="quarter" idx="5"/>
          </p:nvPr>
        </p:nvSpPr>
        <p:spPr/>
        <p:txBody>
          <a:bodyPr/>
          <a:lstStyle/>
          <a:p>
            <a:fld id="{C0696B5C-12A0-4042-B4D0-BD3B9A4F58C6}" type="slidenum">
              <a:rPr lang="pt-BR" smtClean="0"/>
              <a:pPr/>
              <a:t>14</a:t>
            </a:fld>
            <a:endParaRPr lang="pt-BR"/>
          </a:p>
        </p:txBody>
      </p:sp>
    </p:spTree>
    <p:extLst>
      <p:ext uri="{BB962C8B-B14F-4D97-AF65-F5344CB8AC3E}">
        <p14:creationId xmlns:p14="http://schemas.microsoft.com/office/powerpoint/2010/main" val="2763015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411E6-59B5-B8D8-ABCA-735BB31D5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45D37C-C898-A459-652D-ADFBEE8002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C9B909-3EBB-C71D-3511-44A8B1867BA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0365BC3-2580-F0B0-AEA9-A4AF2999321E}"/>
              </a:ext>
            </a:extLst>
          </p:cNvPr>
          <p:cNvSpPr>
            <a:spLocks noGrp="1"/>
          </p:cNvSpPr>
          <p:nvPr>
            <p:ph type="sldNum" sz="quarter" idx="5"/>
          </p:nvPr>
        </p:nvSpPr>
        <p:spPr/>
        <p:txBody>
          <a:bodyPr/>
          <a:lstStyle/>
          <a:p>
            <a:fld id="{C0696B5C-12A0-4042-B4D0-BD3B9A4F58C6}" type="slidenum">
              <a:rPr lang="pt-BR" smtClean="0"/>
              <a:pPr/>
              <a:t>16</a:t>
            </a:fld>
            <a:endParaRPr lang="pt-BR"/>
          </a:p>
        </p:txBody>
      </p:sp>
    </p:spTree>
    <p:extLst>
      <p:ext uri="{BB962C8B-B14F-4D97-AF65-F5344CB8AC3E}">
        <p14:creationId xmlns:p14="http://schemas.microsoft.com/office/powerpoint/2010/main" val="641687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92C4A-42C8-F515-9A06-A8B6E9AB2B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736D96-3665-97DD-39EC-6EC4DF534EFF}"/>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B761826-7357-39A0-D032-170A5C148A5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ACF84E2-A122-CDFF-9F92-E49B4E0FE203}"/>
              </a:ext>
            </a:extLst>
          </p:cNvPr>
          <p:cNvSpPr>
            <a:spLocks noGrp="1"/>
          </p:cNvSpPr>
          <p:nvPr>
            <p:ph type="sldNum" sz="quarter" idx="5"/>
          </p:nvPr>
        </p:nvSpPr>
        <p:spPr/>
        <p:txBody>
          <a:bodyPr/>
          <a:lstStyle/>
          <a:p>
            <a:fld id="{C0696B5C-12A0-4042-B4D0-BD3B9A4F58C6}" type="slidenum">
              <a:rPr lang="pt-BR" smtClean="0"/>
              <a:pPr/>
              <a:t>17</a:t>
            </a:fld>
            <a:endParaRPr lang="pt-BR"/>
          </a:p>
        </p:txBody>
      </p:sp>
    </p:spTree>
    <p:extLst>
      <p:ext uri="{BB962C8B-B14F-4D97-AF65-F5344CB8AC3E}">
        <p14:creationId xmlns:p14="http://schemas.microsoft.com/office/powerpoint/2010/main" val="3539528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1BA48-28D0-782B-8FFE-634A2E50D0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327889-9209-65A2-54FC-2E19E39A75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2AABB6-90E0-F949-E41E-0DA04BE82C0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8507B79-0E48-777E-2493-6C38481F28B0}"/>
              </a:ext>
            </a:extLst>
          </p:cNvPr>
          <p:cNvSpPr>
            <a:spLocks noGrp="1"/>
          </p:cNvSpPr>
          <p:nvPr>
            <p:ph type="sldNum" sz="quarter" idx="5"/>
          </p:nvPr>
        </p:nvSpPr>
        <p:spPr/>
        <p:txBody>
          <a:bodyPr/>
          <a:lstStyle/>
          <a:p>
            <a:fld id="{C0696B5C-12A0-4042-B4D0-BD3B9A4F58C6}" type="slidenum">
              <a:rPr lang="pt-BR" smtClean="0"/>
              <a:pPr/>
              <a:t>18</a:t>
            </a:fld>
            <a:endParaRPr lang="pt-BR"/>
          </a:p>
        </p:txBody>
      </p:sp>
    </p:spTree>
    <p:extLst>
      <p:ext uri="{BB962C8B-B14F-4D97-AF65-F5344CB8AC3E}">
        <p14:creationId xmlns:p14="http://schemas.microsoft.com/office/powerpoint/2010/main" val="1993022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4AAA2-96C2-F941-A7CA-FF405ECB18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DAEC7C-EF7E-7DA0-7B5C-08FE088F878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CCA721D-D53A-6439-72F6-45482D13169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3C2467B-B470-7180-403C-869148806A9F}"/>
              </a:ext>
            </a:extLst>
          </p:cNvPr>
          <p:cNvSpPr>
            <a:spLocks noGrp="1"/>
          </p:cNvSpPr>
          <p:nvPr>
            <p:ph type="sldNum" sz="quarter" idx="5"/>
          </p:nvPr>
        </p:nvSpPr>
        <p:spPr/>
        <p:txBody>
          <a:bodyPr/>
          <a:lstStyle/>
          <a:p>
            <a:fld id="{C0696B5C-12A0-4042-B4D0-BD3B9A4F58C6}" type="slidenum">
              <a:rPr lang="pt-BR" smtClean="0"/>
              <a:pPr/>
              <a:t>19</a:t>
            </a:fld>
            <a:endParaRPr lang="pt-BR"/>
          </a:p>
        </p:txBody>
      </p:sp>
    </p:spTree>
    <p:extLst>
      <p:ext uri="{BB962C8B-B14F-4D97-AF65-F5344CB8AC3E}">
        <p14:creationId xmlns:p14="http://schemas.microsoft.com/office/powerpoint/2010/main" val="1248799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889B4-428A-9AC5-D6B5-89E4E6BEC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461AD4-BE7D-9E4A-8E8B-A979EA6EC22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1356EBD-E74A-3E7E-24DF-B0D1B298CEB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052C3F3-E3C9-D613-942E-25A20C77C5B3}"/>
              </a:ext>
            </a:extLst>
          </p:cNvPr>
          <p:cNvSpPr>
            <a:spLocks noGrp="1"/>
          </p:cNvSpPr>
          <p:nvPr>
            <p:ph type="sldNum" sz="quarter" idx="5"/>
          </p:nvPr>
        </p:nvSpPr>
        <p:spPr/>
        <p:txBody>
          <a:bodyPr/>
          <a:lstStyle/>
          <a:p>
            <a:fld id="{C0696B5C-12A0-4042-B4D0-BD3B9A4F58C6}" type="slidenum">
              <a:rPr lang="pt-BR" smtClean="0"/>
              <a:pPr/>
              <a:t>20</a:t>
            </a:fld>
            <a:endParaRPr lang="pt-BR"/>
          </a:p>
        </p:txBody>
      </p:sp>
    </p:spTree>
    <p:extLst>
      <p:ext uri="{BB962C8B-B14F-4D97-AF65-F5344CB8AC3E}">
        <p14:creationId xmlns:p14="http://schemas.microsoft.com/office/powerpoint/2010/main" val="1831813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8B517-2DF5-7C99-579C-66EF240DD2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EA2B44-F2C4-35C0-47CF-8A91746C32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9E8D13-AD38-B01B-30FD-02897137F86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FC991E4-4655-B048-D957-4BC1910F70D8}"/>
              </a:ext>
            </a:extLst>
          </p:cNvPr>
          <p:cNvSpPr>
            <a:spLocks noGrp="1"/>
          </p:cNvSpPr>
          <p:nvPr>
            <p:ph type="sldNum" sz="quarter" idx="5"/>
          </p:nvPr>
        </p:nvSpPr>
        <p:spPr/>
        <p:txBody>
          <a:bodyPr/>
          <a:lstStyle/>
          <a:p>
            <a:fld id="{C0696B5C-12A0-4042-B4D0-BD3B9A4F58C6}" type="slidenum">
              <a:rPr lang="pt-BR" smtClean="0"/>
              <a:pPr/>
              <a:t>21</a:t>
            </a:fld>
            <a:endParaRPr lang="pt-BR"/>
          </a:p>
        </p:txBody>
      </p:sp>
    </p:spTree>
    <p:extLst>
      <p:ext uri="{BB962C8B-B14F-4D97-AF65-F5344CB8AC3E}">
        <p14:creationId xmlns:p14="http://schemas.microsoft.com/office/powerpoint/2010/main" val="1869962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1713718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3.png"/><Relationship Id="rId7" Type="http://schemas.openxmlformats.org/officeDocument/2006/relationships/hyperlink" Target="mailto:info@retailenergycode.co.uk" TargetMode="External"/><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6.png"/><Relationship Id="rId9" Type="http://schemas.openxmlformats.org/officeDocument/2006/relationships/hyperlink" Target="https://uk.linkedin.com/company/the-retail-energy-code-company" TargetMode="Externa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14.png"/><Relationship Id="rId7" Type="http://schemas.openxmlformats.org/officeDocument/2006/relationships/hyperlink" Target="mailto:info@retailenergycode.co.uk" TargetMode="External"/><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6.png"/><Relationship Id="rId9" Type="http://schemas.openxmlformats.org/officeDocument/2006/relationships/hyperlink" Target="https://uk.linkedin.com/company/the-retail-energy-code-company" TargetMode="Externa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6.png"/><Relationship Id="rId7" Type="http://schemas.openxmlformats.org/officeDocument/2006/relationships/hyperlink" Target="../../../../../../../retailenergycode.co.uk" TargetMode="External"/><Relationship Id="rId2" Type="http://schemas.openxmlformats.org/officeDocument/2006/relationships/image" Target="../media/image30.png"/><Relationship Id="rId1" Type="http://schemas.openxmlformats.org/officeDocument/2006/relationships/slideMaster" Target="../slideMasters/slideMaster5.xml"/><Relationship Id="rId6" Type="http://schemas.openxmlformats.org/officeDocument/2006/relationships/hyperlink" Target="mailto:info@retailenergycode.co.uk" TargetMode="External"/><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8.png"/><Relationship Id="rId9"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9D4B9F3-4459-335A-8CEB-053A4046CDF4}"/>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87E3D75-9BE3-72DF-3D85-59ADACC87AB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096E9A29-9786-E2B2-30C8-D576EB0E105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F9C2BD9-2DC9-AFB3-92F2-673DFEDC322C}"/>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294127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4C1CAA0C-D3DB-E398-A088-0E39AE28A393}"/>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E370249-95A0-57F0-74DE-FF1CD9A1A985}"/>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5984996F-9435-A91B-F94E-1EF94937FBCE}"/>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4C7092BA-926F-793B-6CD9-58EF6C1589ED}"/>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6455CBF-42A1-F619-A30D-098557A27FC3}"/>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6F225A57-2574-ADCB-267A-1C49A4B3DB8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BD34E889-1AF4-570A-BE20-7BA2E51AD038}"/>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01C9C503-AEB2-7D1D-2B27-1296275311D6}"/>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4E447AD1-669B-9530-CC91-A81A16BF2DEB}"/>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2F89D7DC-5DC5-A691-AC3A-E09A5ECBD2B4}"/>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6D48FEE7-23CF-0E1C-41B3-A667272E1DF6}"/>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12871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7D4AA3-6E76-70B7-35E2-19206AEDB03D}"/>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610ADAA-0231-92FF-C226-A2512B2024B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7565F997-8062-B7CC-8617-1F41BB3DE317}"/>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Tree>
    <p:extLst>
      <p:ext uri="{BB962C8B-B14F-4D97-AF65-F5344CB8AC3E}">
        <p14:creationId xmlns:p14="http://schemas.microsoft.com/office/powerpoint/2010/main" val="69645727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E7392F5-2543-52CC-3C47-D7FAF15445C7}"/>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81DB5FB5-6962-0F3B-6470-469184917E9E}"/>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0FD2F7F5-5AFD-0EA1-1C58-9DABE9ADCA1F}"/>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9C9AE01-8707-E2B6-F524-1EFC31C707C7}"/>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2172DCB-CF10-6AD7-5DB9-73D26F8C33D3}"/>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8805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67936A2-A430-DF42-AA89-3B7A1804CB19}"/>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633B9585-7AB4-28C8-3676-D27B445722DA}"/>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vl2pPr marL="0" lvl="0" algn="ctr">
              <a:spcBef>
                <a:spcPts val="1000"/>
              </a:spcBef>
              <a:defRPr sz="2800"/>
            </a:lvl2pPr>
            <a:lvl3pPr marL="0" lvl="0" algn="ctr">
              <a:spcBef>
                <a:spcPts val="1000"/>
              </a:spcBef>
              <a:defRPr sz="2800" b="1">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51ABCAB6-60D3-1FF9-1E98-3C09722D085B}"/>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356FFA2F-778D-7F88-538D-DCEDC137DBA6}"/>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5C31E91-957D-8FAC-E87D-653DA37DED2D}"/>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976726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AA3F26D-C2CB-BF2D-44AB-A1B5DD2E18C7}"/>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C2C249EF-12E5-72D4-5C6E-5147471EB6E0}"/>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7F27FF34-BC9A-4218-3B7C-EB0F9CFD2AE8}"/>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FA0F679E-43CA-18FF-40AA-2566EA45DD27}"/>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637BA2-C22F-5175-28A6-538C17009615}"/>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787F0B9-C4DB-ADA7-0E76-51FD6EFD6A33}"/>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D3F555A4-12BC-8C33-D820-F6DCD1A2E57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A04E43E3-F0F3-1D1C-BD74-6A0BF610DCFC}"/>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45BB4F2C-AD30-C181-DFC2-49F698FD69D6}"/>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76107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26F9F82-DEB2-AA07-611B-9AC1D27C4E47}"/>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E1B090A9-4693-E6FF-112D-80A9184C582E}"/>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E8C5C004-CD9D-6956-5DBD-1F5C42714EED}"/>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7B42876E-EF73-CCFF-06C0-46863E0A8AE8}"/>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774DB8-A571-1D34-CB63-68491EE958F1}"/>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A3F5409B-6463-D07A-813D-29E055199011}"/>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5977E11C-1600-9A18-16CD-74F7B1075D14}"/>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57B7668-D9A2-7C7A-59F2-9F90053C336B}"/>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70B2D7F9-0163-95D0-3DCD-06233EAA0B56}"/>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8BE2C682-4FA1-6BC8-F28B-2DAC5D843C27}"/>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91D83C6F-1B0B-B2D7-527A-2ADFDEB53B7B}"/>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D8FDB2DB-F810-E692-A6AF-77D13A2D37F9}"/>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75878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8E7D4050-BD08-900F-BE2C-3A0A5A627356}"/>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63030419-E171-8153-BE48-9E8B2CAA4B2D}"/>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F8DA1742-53D2-D5EB-4EF2-7FC203858892}"/>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BAD39B58-AC2D-0D67-17B9-BFCDC67DB090}"/>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F61B6A7-EC8C-662F-201A-C2A42B9D713B}"/>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BED0B7EA-81F9-1DE5-F2DC-9300C1C09EE3}"/>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08631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F91479F-CC01-D166-FD53-CE0BCF953D1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173CB4DF-402F-5FD1-6463-92838247FA24}"/>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CD1B811B-63E0-5AE4-7363-FD4028319C87}"/>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360C632-1449-23FA-38A5-5A7178DB9C02}"/>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9B7224FE-312B-BB41-F4D6-37500332718F}"/>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B9E87C-9DAC-1A97-D3C0-C70A6F4AC64D}"/>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57026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FE19EE9-300A-BB4D-2900-74FAB1FE60E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09A19E0-B872-B450-2E6E-DB6B6995BE5E}"/>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73252D4C-27DF-0FD2-A299-DC59EB12669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50F2986D-7438-B7F0-815E-462650B4EBAD}"/>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8524A359-69AF-96A6-79F1-3A92485130A7}"/>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47E58A1-5B71-9B38-A932-6523219EFF72}"/>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238482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27A964-8236-7AB6-6869-8A2DF8D81FD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6191578-6B3F-9DB4-D6E0-450A7BC3EA0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8CA430E-26FA-51D2-ED95-408B67E5736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DB65A2F3-A90D-1BB2-B6A3-325500F118F0}"/>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6FD2E42-33F1-5368-FDEB-46964A4013C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50F53639-D8B5-37ED-5689-E25260ACCAB2}"/>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8B1B46A5-CA9D-CC4A-A1AA-5070E7CD2E0A}"/>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34868B6F-9C5E-3A87-E060-F9C4D8D9259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F6B733E1-ADC2-E6E1-1448-81F49F5F4949}"/>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C42C8E0C-F26D-1987-152D-18450FD37EB2}"/>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65991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56DC302-C727-C66C-1325-2B334CDA267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6668838-6F92-0228-D217-F107563476E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C8C7407-9D82-6B2E-8FE5-8F84F16A2AA3}"/>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C6F09075-AEF5-CE29-6C69-B1598A48CBF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7769AA0C-5057-DD32-37B7-0A25811DB8B9}"/>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E4B5610-E634-D0CC-5083-9BD2641F8BD7}"/>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2C3E9516-1FCF-A2CB-61E6-B60C064856DD}"/>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906980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2F51F0C-76BB-B37F-7710-D26EE2DAF324}"/>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2E8BD67-C266-65F8-1A6C-C4356F6237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757AFFF8-C343-C0E5-B447-A61E5DFBCC6F}"/>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EC6CC33A-D439-AF68-B85D-425AD4C20C2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C2D5F483-38E1-9253-FA63-64787226B45E}"/>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B5B30B08-E724-D49A-D468-E71D3E379EA5}"/>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AB911CD4-E02F-6E1E-DFF1-F436C271F769}"/>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5D17DD2E-6860-56D4-FAF8-9DC20D8ED0E5}"/>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35A382C7-164C-8886-F0C0-AC8F66C8F27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0A9E2EA6-A8E5-6BA2-9675-F0F897177538}"/>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BA389E2B-85CA-453D-D230-231FDA95651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E7BBEFA-7C5E-F4D0-E502-EF864A74F3B7}"/>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60643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BFF291EF-D001-4444-9C53-27DE3DB3A975}"/>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AE4AB8AB-0CE2-0C91-CFC0-231DA685A4D0}"/>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641C216F-1F50-5085-5E7A-DF0E61688086}"/>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8B3863FC-D5A0-BE68-B42B-7BEC49658A9C}"/>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A9F6669F-804A-4467-F33B-1021A7349F7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680823F9-0E00-5A56-190B-1BB42B58AEBE}"/>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224E020E-DAE6-B964-62D1-08EB46C7708B}"/>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FF0BD94C-D746-95F8-7226-5297FD2ECB40}"/>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A9461C4B-9A9E-88A5-C46F-D17C598D01C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09401A96-0FEC-8BF0-8A02-B06EEE481AEC}"/>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EBF44F6E-6F80-7765-5D4F-C1678F1222C7}"/>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EB7D3A05-3405-878D-4F62-8450091C02BE}"/>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85D00B84-0843-C17D-386F-7C1B0D787DB5}"/>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CC0A2745-9F8B-E8D8-ED66-5C42D96AB9C0}"/>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5EC69832-C498-4EC7-C4E8-05C42BEBD951}"/>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17683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45315F1-5232-2378-592B-7A2601D3DAA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3BD6D8D-8A4D-CBCA-0F98-0EC5ABC19E0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4E1588F0-4845-D182-528A-F58CF18087FD}"/>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BB5A4B53-5E8A-B93F-C086-6401C2291364}"/>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A4294039-7C77-20AB-02BD-04FB033C49D4}"/>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5DE69DC2-3366-C1CE-FDB7-5B9D72CC57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CDB4A412-A28F-64DF-F111-D33C774A779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34D02E6A-380D-1804-478A-DCEF36397FEA}"/>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039F85D-8769-2C06-5B18-52D250FC3615}"/>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30947464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A00D63D4-B37D-E1A7-E74B-6629AF225EA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10BB1103-4015-567C-EDFF-3A450210D7F3}"/>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9E506F9-4C9B-4894-F059-6A6A05181574}"/>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DDFDF26-F33A-57CB-5C5F-BEB0128465DA}"/>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D0DDBDC7-681B-4FE6-42D4-800BCD84CC4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3FD6A201-FD6D-BAFD-3103-C90227BACCBD}"/>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E4732950-490F-06FC-65EF-1EF3A84E9ED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BB1CAE0-4A59-DDCB-75E8-50687609E4E1}"/>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30477C5-F9B0-B01F-678F-298800943634}"/>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546ED93-7210-7151-20D5-753F6343B5E4}"/>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DAE0B8E5-B23B-107B-37F9-3E9841BFDCF3}"/>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C6ACDEEB-CDA5-A9D5-8B68-37ECB47F1F8A}"/>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8AD4DCEB-4331-54D9-66AB-C86491FBDF0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DB0B4E4B-8B70-F38D-AF3E-FABC67CF568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3DC36F61-5286-FDD9-E062-7AC8EB85B8AB}"/>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868517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BFC6758-F580-73A1-B0A9-1704CCA4C702}"/>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A7B4A889-FEC7-938E-1576-7A4139278D6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2DB4E8A2-93DB-09BE-A712-B7249EFA1A70}"/>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6A56E827-626B-6EA4-C76C-E74230A1455C}"/>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07EB49B-2471-F6BD-4510-1666105EF082}"/>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A762054E-D750-51F9-E02C-89EFB3A9946C}"/>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DCAB4B8-2878-FB14-8579-EB003221CA45}"/>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F96702C-1B75-4FE4-15AA-66AE5AEB04AD}"/>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E98CA189-6DDD-4338-8BFC-129DF214FF51}"/>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2E32395A-721B-43C7-4AAE-331E9D86E12D}"/>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065071A5-4925-1318-88BE-25D31DE468BC}"/>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8010BBEB-2C06-369B-D2F3-1460A5CEEC7C}"/>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3D6267F5-5E38-8121-C333-5A8BE6AB056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13410219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D25E8AA-799D-906E-5415-A9DA3DB23D53}"/>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B63593C-F880-7DC8-08ED-8D4821E2F699}"/>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38BFF749-C7D5-CFF8-A446-9316725A883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E8E797-A948-9D50-20B1-6F72FC418E1F}"/>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572078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B8AD0C29-7715-EFEF-D64D-4295663DDCF5}"/>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C0C52DB6-258A-B3F4-23AA-872938C94A84}"/>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8DC6F2B9-3DF0-2EA6-F39E-739F78CBD8A7}"/>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7F517093-1BE0-026A-D5C1-032383C9F3CD}"/>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6A163FCB-C317-AC6A-29E0-75C56C62EA7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30349878-53A8-2669-7A47-5074CCF2F92C}"/>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23C57F4-DC6F-B5B6-FEBD-10162BF2BAC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E4A894BD-0E37-F684-BE90-11EFD49C229C}"/>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897F2A4F-47F8-BF42-499B-1132171D924F}"/>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48A0E82F-6113-0FD3-7F73-DBFAEE5297B2}"/>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3394C858-5D45-5B48-6128-83A8B5FEB1D1}"/>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FD63A433-AB31-929E-D361-E17A121D7660}"/>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A1C58220-8D82-837F-660F-E7541BCE45D9}"/>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459839-237B-7A14-2D64-84BEFCE12343}"/>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3D26EF2C-10CC-04A5-8030-7CD0DC5C66F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D96A0262-93DD-74B1-9381-CD381E000CDB}"/>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96C32261-9EA9-553D-438B-D06D82220CA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2584ACD9-2DD6-E72D-CAC3-F88F5276D64D}"/>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190E0894-7A48-B3B3-1DCB-1ED6B5C72A0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8B117CE7-06D2-2689-AD85-F2711F85B7C9}"/>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A38ED1EF-E2EF-CCD0-6652-5661B3EDDB24}"/>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29213912-698B-50C6-CCF1-8D5FEECFEB50}"/>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67AC1B4A-88A7-D031-F08E-072D138228F4}"/>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CC7FBA68-5AE9-B1C7-251D-CBFA30A7C39B}"/>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E2181B27-B986-3DA6-4597-2781B3528F46}"/>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890F99B4-FF57-8DAA-B1CC-FA2636493509}"/>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7F0D52BD-6402-6379-FBEF-55748F9FA5AB}"/>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B09C5E5-9CC9-AE35-3328-E6E27AC3FBE3}"/>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A3D96557-5ACC-8C97-2805-FB5071163B0B}"/>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D50EEFE-34D3-C455-37B4-67BEDBC20B62}"/>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DCADF1BF-B918-F49C-4E57-6A625FCED87A}"/>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58C7B737-899A-348C-3AB0-E2411A3F4D35}"/>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70038343-1CBD-5762-BD37-C51B2E5075E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AB0D9D6-9AA9-B251-CB27-ABDA697D1242}"/>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8250236C-7943-A2F5-6947-D526CE6D1098}"/>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329675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DF1B22A-D4F1-B7A3-42DD-C1A64A95E5D6}"/>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93F3C5E-01AB-5542-18AF-136F196AAED3}"/>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descr="A white letter on a black background&#10;&#10;AI-generated content may be incorrect.">
            <a:extLst>
              <a:ext uri="{FF2B5EF4-FFF2-40B4-BE49-F238E27FC236}">
                <a16:creationId xmlns:a16="http://schemas.microsoft.com/office/drawing/2014/main" id="{DC1C0CB4-2F41-DF56-9137-2E7A19F2E75F}"/>
              </a:ext>
            </a:extLst>
          </p:cNvPr>
          <p:cNvPicPr>
            <a:picLocks noChangeAspect="1"/>
          </p:cNvPicPr>
          <p:nvPr/>
        </p:nvPicPr>
        <p:blipFill>
          <a:blip r:embed="rId3"/>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5493B41C-12A7-E1EC-A2B0-921FA553E207}"/>
              </a:ext>
            </a:extLst>
          </p:cNvPr>
          <p:cNvPicPr>
            <a:picLocks noChangeAspect="1"/>
          </p:cNvPicPr>
          <p:nvPr/>
        </p:nvPicPr>
        <p:blipFill>
          <a:blip r:embed="rId4"/>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A9EEA3A-B728-EAE4-50E6-2FA9E238B4AF}"/>
              </a:ext>
            </a:extLst>
          </p:cNvPr>
          <p:cNvPicPr>
            <a:picLocks noChangeAspect="1"/>
          </p:cNvPicPr>
          <p:nvPr/>
        </p:nvPicPr>
        <p:blipFill>
          <a:blip r:embed="rId5"/>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FE6D7FE1-0A9F-E01C-A569-C58B73CBC243}"/>
              </a:ext>
            </a:extLst>
          </p:cNvPr>
          <p:cNvPicPr>
            <a:picLocks noChangeAspect="1"/>
          </p:cNvPicPr>
          <p:nvPr/>
        </p:nvPicPr>
        <p:blipFill>
          <a:blip r:embed="rId6"/>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3EC58AFA-ABDD-3C43-021E-E879A550095C}"/>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C83FA581-20FB-E4AA-83B1-709E21950F2D}"/>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E9545655-7D88-ECC2-D426-D4894B2D833D}"/>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7FF5BD84-C091-31AB-4212-1BDF94F4AF49}"/>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92C55D12-9107-C5F8-6F67-0B5D50891CB1}"/>
              </a:ext>
            </a:extLst>
          </p:cNvPr>
          <p:cNvPicPr>
            <a:picLocks noChangeAspect="1"/>
          </p:cNvPicPr>
          <p:nvPr/>
        </p:nvPicPr>
        <p:blipFill>
          <a:blip r:embed="rId4"/>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747101DF-187E-D7EB-7D29-ADA963749080}"/>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2292907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3DA7C0B-6F13-5127-E294-5FBB122FE3BA}"/>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solidFill>
                  <a:srgbClr val="FFFFFF"/>
                </a:solidFill>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46F14D0D-D1E0-DC34-6C9F-37977DE4ECE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A806CE36-F298-D78C-3844-6E39A26FF71D}"/>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solidFill>
                  <a:srgbClr val="FFFFFF"/>
                </a:solidFill>
                <a:latin typeface="Figtree" pitchFamily="2"/>
              </a:defRPr>
            </a:lvl1pPr>
          </a:lstStyle>
          <a:p>
            <a:pPr lvl="0"/>
            <a:r>
              <a:rPr lang="en-US"/>
              <a:t>Add Date here</a:t>
            </a:r>
          </a:p>
        </p:txBody>
      </p:sp>
    </p:spTree>
    <p:extLst>
      <p:ext uri="{BB962C8B-B14F-4D97-AF65-F5344CB8AC3E}">
        <p14:creationId xmlns:p14="http://schemas.microsoft.com/office/powerpoint/2010/main" val="182501539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1"/>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3"/>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5"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8001" y="2930012"/>
            <a:ext cx="5268001" cy="3331640"/>
          </a:xfrm>
          <a:prstGeom prst="rect">
            <a:avLst/>
          </a:prstGeom>
        </p:spPr>
        <p:txBody>
          <a:bodyPr lIns="0" tIns="0" rIns="0" bIns="0"/>
          <a:lstStyle>
            <a:lvl1pPr>
              <a:lnSpc>
                <a:spcPts val="1820"/>
              </a:lnSpc>
              <a:spcBef>
                <a:spcPts val="0"/>
              </a:spcBef>
              <a:defRPr sz="1600" b="0" i="0" spc="31" baseline="0">
                <a:solidFill>
                  <a:schemeClr val="tx2"/>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9612992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30AA91-1260-41C3-DF19-B9B381DE518A}"/>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AF89E3-0A25-7AAE-AFFC-D0C71B6C6B1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4B0000E5-C7DE-21EF-D6A2-74C503392DDC}"/>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78FE7CC9-982D-7A34-9C56-3223B5FC8A4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670472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8A198706-0217-75CE-0033-B0292191AF77}"/>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60556E6-72E8-B190-2B3E-0D09A9C4C84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ECBC15C2-761F-CDD2-E8BF-E6F80D4EDBA1}"/>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39D13112-483D-AFD1-5FF7-3C9D5E282B5C}"/>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E320DF0A-E0C2-04BF-68F7-89404C72F185}"/>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20AD7692-1A74-5CB9-4403-C27698795D7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31073B9A-20CE-76BC-D9C2-09C7550DE81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F4321DFE-C4FC-633F-6F0D-C5E5429CF758}"/>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B2A42B32-F7F0-C523-4BBE-0EC23F524EF4}"/>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06F0B1C-E89C-EA29-4DD8-CC182F2AB0E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C5636B67-D8A0-9897-A4E4-4B20151DC16A}"/>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72914196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DC48BB7-6428-946D-482E-4E148295DC95}"/>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831D4DE-9F21-0B88-9010-3E99DA4D8CA6}"/>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11871D22-109D-FE16-26B2-09B38F2DE36B}"/>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2784BA62-C5C3-7F73-4D09-BEB975C752F4}"/>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FEDF909E-04CE-5953-BC7F-163F5FABAAD2}"/>
              </a:ext>
            </a:extLst>
          </p:cNvPr>
          <p:cNvSpPr/>
          <p:nvPr/>
        </p:nvSpPr>
        <p:spPr>
          <a:xfrm rot="10799991">
            <a:off x="5487085" y="-289124"/>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22395981"/>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91C6F816-4A0F-4100-C18B-DFBEB3E0F142}"/>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1C6B294F-A5CD-D943-1FA4-29BF6988254B}"/>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B439DB24-CDC2-ADAD-E345-84266D97F410}"/>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76D11CC4-2B16-D3FC-6777-85FF7B9E8335}"/>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296472C-0FE7-4AF1-C4D8-27A6ED68B05D}"/>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24507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A9CEAC5D-C716-DDA4-7E69-9F61A58E3B8A}"/>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C7E0B94-B197-4261-0532-7F981A8A4147}"/>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7EC36BF3-1067-44CD-6387-BDBFFD61FCB0}"/>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F38C527F-780C-589C-34EB-6757D94448EE}"/>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CE3CDB-AFFA-53BA-99E3-4ACE478E5482}"/>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351879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DA2CFE7-1F65-C0F8-940A-312CD3CA80A1}"/>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160C6025-56E2-8827-9D51-7D6B5B7BC9E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F426F66C-61FE-D5D3-FB62-B89FE267028C}"/>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4E590277-EAD5-887D-033B-C88A2253C3A3}"/>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278C53E-5794-4351-7AD9-2EC7CF012932}"/>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6C159ED7-E01B-CA8A-589F-B8E6F505048D}"/>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EE85600-611C-20F0-4EF8-230079C3A42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2F23B247-A4A0-D9DD-490B-D2F2630EAB9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617596F2-8DA5-95E4-B09A-19887356B6BC}"/>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1192640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2DAE2ADD-F762-F503-5151-0F2540391892}"/>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B6458366-61D5-6258-C7CA-A0866A21ACC8}"/>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88519D9-79E5-D977-EEEB-803C2D36472F}"/>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ABB34A03-C403-BAC9-78B2-255F47AF4B90}"/>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AA309994-8AD7-C7E7-62E9-4CCD5CA11F8B}"/>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93288F0A-ACC6-D269-A6B1-3CDC860E0B2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A1E8BA08-E08D-0EA4-51EB-5581D2A4A816}"/>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47B2D150-5449-93D9-DD1E-C762555BF12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F98FC0E6-73A5-F9AA-BA3A-3A6AB656476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CAC1B6FA-15A2-17C9-264D-BFA99BE8C441}"/>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9BD971B-CD3A-C5E8-AE45-04393AA3DD68}"/>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26F7D4AC-A32A-BA79-9FA4-9715CBFE7283}"/>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47493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ECF4A795-F5ED-ADA1-BF80-2F63E02BB624}"/>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84EB3820-5B09-0EFA-DCFB-F6EE953CBFA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EABA066F-A9A8-694F-BBEA-294AC8B920E0}"/>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A2233EE7-2547-D88C-2C0C-CB0CC4AF9432}"/>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177B233B-C8C9-7EF1-1D2C-8C297733532A}"/>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EE15B3FB-2083-CABC-3B77-A65BF28E34E1}"/>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6017264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2A1B2CC-4C75-609C-765A-FE79AB1304EA}"/>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61189611-9518-B9FA-2B4D-949E2B15193E}"/>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1E777F9D-A305-7D89-3256-FA26CD53E66E}"/>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B8E82C05-C6AF-FB27-5EE6-82AF925468E7}"/>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02CE8FAF-C08C-9280-9C11-933BB438DFB6}"/>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35B38904-616D-FC8D-5524-5AF09F558DD7}"/>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965334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1485036211"/>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6873945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51B36939-99F9-D706-0977-6BDDD15F1D4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589502E-C5DC-8089-BE8A-F21B800D95AE}"/>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B1B48D-55E8-3034-E13A-A3E9BEDA5A8C}"/>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F2CBB911-E7AB-620A-32E7-F4C6B82DB57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DF236F8E-5BFD-E58F-D031-15D24925592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3A28E54B-D165-73AB-DE10-29EA9BAB20BD}"/>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3AA3BB64-88A1-0DA1-95EC-82EC5328C84B}"/>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40042854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1397456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2528359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5AA0BD-2E82-CA25-52BE-2AE1F2070C8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9636BC4-9640-FB8B-5C41-1CA12118278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203CA248-2AFA-3652-7DDB-68E92B7E515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D2BFFADC-1C97-DECA-E622-BA22B4965D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EC36F09-B130-7271-4971-8BA4567AA3EB}"/>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341723D4-41A5-2884-A9EA-88C535D1B612}"/>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3DD134ED-C16C-6878-D94E-7947C75E9BB4}"/>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4792875-601C-319A-B516-A8A5926C0838}"/>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114DCBE-75EE-D6FE-5BFA-86A8395FF19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902009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655605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7D9C8C01-A4C4-4278-43D2-0FA7820BDB96}"/>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911A5DDC-573D-3EB8-4AB3-733FE4E2AE1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D02C726-E889-FF64-5DC0-DD8C74299B1B}"/>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A3A2049-5956-CC94-2074-C17DB0A93622}"/>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13A51C2A-7882-15AD-972F-59426C91C09C}"/>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37605407-C530-0ACD-6C42-C1E21DD57845}"/>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8FE9E38-D3CA-15AA-2CFA-EFA055DEC6A0}"/>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E436D3F4-F47D-4956-FD1A-61434355708B}"/>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B6EB3C74-543E-4661-4193-653A239A77D0}"/>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9E8AAFAE-D41A-9F30-F5B6-E9AA584EF890}"/>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D121574C-7816-E814-00F1-841A312E4175}"/>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5EAFF6A9-F2D5-FFA0-8A3B-8FF4C729147A}"/>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2B96A3D6-B9D4-7E31-9B90-5A50F8AB8FEF}"/>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24605545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4C43086-889C-D251-306A-5F5B9C8399ED}"/>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8A8576-5AAE-A3E6-197F-A528358213AA}"/>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04F3307A-B862-FEC0-E744-F54305EF088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2C6CCD05-E8CE-535B-9E5B-F241F97FEBF7}"/>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2704716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1913FBB9-3C3C-25D3-ADCE-D85DA27E052E}"/>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67F2347F-E8A4-A4D7-3FE1-373AADE1792E}"/>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0E62843-E275-675A-161D-1E9666E69AFE}"/>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00C4946D-956A-6FB2-DE77-4D74D93E1597}"/>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FD6DEC3-8FD8-F7F3-E6CB-0D638BA8502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E1689139-A2B6-AD96-69BA-F3C648A95FCF}"/>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55D48514-0C1F-5C0F-9413-30ED6A6BBBF2}"/>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EB0DBA3D-7FE9-8D8F-AB52-E57BA817C375}"/>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71DCE45B-AB13-77E2-CF04-BB80504D72DA}"/>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BEDF3308-2A51-5E5B-5E66-FE82EF0DB552}"/>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4CE9AEF6-6B6D-480C-16C5-611052AABD5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66F84926-3A78-FC50-F132-7071F397BC6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C906C6-27BC-E6A1-FC55-9781DA8F385E}"/>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B3ED429F-46BE-B383-C97E-0BAE71C31CDD}"/>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AE3F8F3F-B8F1-4FC6-E581-72BBD92F186C}"/>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8F5B4A89-FDAA-9D6A-BDE1-50963297ED33}"/>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F196D257-F282-C9B8-D4A5-774D88BB81C7}"/>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935A834-B808-F220-FFE3-B3647F8589BE}"/>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89BD6F0A-3752-2B6B-0F6B-6670753D3DC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EB94241E-F12B-016B-72A1-7818557940C7}"/>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9C250AF9-14C0-45FE-BBA0-B28D2946DF6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2D76A48D-AA3D-D61B-2E1F-0708A433BC4E}"/>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E092FE18-A0C4-C49B-7315-70C9172DCCD6}"/>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8B763DA9-3F85-10A8-7D1F-56A83033B388}"/>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68473AD-266B-E208-2F8F-C616BCF32BD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FB7858D5-584A-80B2-F09B-15DE710D936B}"/>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0F51DFDE-EA26-FB3B-D203-33F624FCFD82}"/>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4C99AC3C-5899-AFD3-9EA4-A0B06C8CCD15}"/>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D350A077-113D-A3FC-7DE5-6B163EAD2311}"/>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ED638D84-C6F4-CB9A-652D-E12DA9978686}"/>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6A376C68-802F-3ED4-B87A-E83AA0F421E4}"/>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5435A6C7-5641-EBB4-8799-F8E980805B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D1A2C157-5343-3870-5769-12A68707079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F5DDC725-FB37-40BB-A91A-F119BCDD48F5}"/>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577DD0B6-AEEA-AC17-38CB-B2C25E1B8FF5}"/>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0540973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3360914916"/>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4175655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2644397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7402178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4" y="514226"/>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3" y="5781403"/>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1" y="6017419"/>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Tree>
    <p:extLst>
      <p:ext uri="{BB962C8B-B14F-4D97-AF65-F5344CB8AC3E}">
        <p14:creationId xmlns:p14="http://schemas.microsoft.com/office/powerpoint/2010/main" val="4046311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7920103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2" y="1244603"/>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2" y="1244601"/>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5"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4"/>
            <a:ext cx="2784475" cy="2787651"/>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4" y="2339974"/>
            <a:ext cx="2784475" cy="2787651"/>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5" y="2338477"/>
            <a:ext cx="2784475" cy="2787651"/>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3" cy="476251"/>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3"/>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3"/>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3"/>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4" y="5641977"/>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4"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5" y="564891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822816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6" y="329904"/>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41424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2"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7821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7727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80"/>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5" y="1709741"/>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5" y="4589465"/>
            <a:ext cx="10796587" cy="1500187"/>
          </a:xfrm>
        </p:spPr>
        <p:txBody>
          <a:bodyPr/>
          <a:lstStyle>
            <a:lvl1pPr marL="0" indent="0">
              <a:buNone/>
              <a:defRPr sz="2400">
                <a:solidFill>
                  <a:schemeClr val="bg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355" userDrawn="1">
          <p15:clr>
            <a:srgbClr val="FBAE40"/>
          </p15:clr>
        </p15:guide>
        <p15:guide id="4" pos="347" userDrawn="1">
          <p15:clr>
            <a:srgbClr val="FBAE40"/>
          </p15:clr>
        </p15:guide>
        <p15:guide id="5" orient="horz" pos="3997" userDrawn="1">
          <p15:clr>
            <a:srgbClr val="FBAE40"/>
          </p15:clr>
        </p15:guide>
        <p15:guide id="6" orient="horz" pos="255"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23/02/2026</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27363413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7" y="6336895"/>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1535441057"/>
      </p:ext>
    </p:extLst>
  </p:cSld>
  <p:clrMapOvr>
    <a:masterClrMapping/>
  </p:clrMapOvr>
  <p:hf sldNum="0" hdr="0" ftr="0" dt="0"/>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21680" y="3223260"/>
            <a:ext cx="533333" cy="200000"/>
          </a:xfrm>
          <a:prstGeom prst="rect">
            <a:avLst/>
          </a:prstGeom>
          <a:extLst>
            <a:ext uri="{C572A759-6A51-4108-AA02-DFA0A04FC94B}">
              <ma14:wrappingTextBoxFlag xmlns:ma14="http://schemas.microsoft.com/office/mac/drawingml/2011/main" xmlns="" val="0"/>
            </a:ext>
          </a:extLst>
        </p:spPr>
        <p:txBody>
          <a:bodyPr/>
          <a:lstStyle>
            <a:lvl1pPr>
              <a:defRPr sz="800">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6949473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553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8"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a:latin typeface="Verdana" panose="020B0604030504040204" pitchFamily="34" charset="0"/>
                <a:ea typeface="Verdana" panose="020B0604030504040204" pitchFamily="34" charset="0"/>
                <a:cs typeface="Verdana" panose="020B0604030504040204" pitchFamily="34" charset="0"/>
              </a:defRPr>
            </a:lvl2pPr>
            <a:lvl3pPr marL="914354" indent="0">
              <a:buNone/>
              <a:defRPr>
                <a:latin typeface="Verdana" panose="020B0604030504040204" pitchFamily="34" charset="0"/>
                <a:ea typeface="Verdana" panose="020B0604030504040204" pitchFamily="34" charset="0"/>
                <a:cs typeface="Verdana" panose="020B0604030504040204" pitchFamily="34" charset="0"/>
              </a:defRPr>
            </a:lvl3pPr>
            <a:lvl4pPr marL="1371532" indent="0">
              <a:buNone/>
              <a:defRPr>
                <a:latin typeface="Verdana" panose="020B0604030504040204" pitchFamily="34" charset="0"/>
                <a:ea typeface="Verdana" panose="020B0604030504040204" pitchFamily="34" charset="0"/>
                <a:cs typeface="Verdana" panose="020B0604030504040204" pitchFamily="34" charset="0"/>
              </a:defRPr>
            </a:lvl4pPr>
            <a:lvl5pPr marL="1828709"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9" y="476251"/>
            <a:ext cx="11160124" cy="1214439"/>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61E1EFEA-0B18-EF93-E518-2518A12F16B2}"/>
              </a:ext>
            </a:extLst>
          </p:cNvPr>
          <p:cNvSpPr>
            <a:spLocks noGrp="1"/>
          </p:cNvSpPr>
          <p:nvPr>
            <p:ph idx="1"/>
          </p:nvPr>
        </p:nvSpPr>
        <p:spPr>
          <a:xfrm>
            <a:off x="515939" y="1825625"/>
            <a:ext cx="11160124"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8"/>
            <a:ext cx="2743200" cy="365125"/>
          </a:xfrm>
        </p:spPr>
        <p:txBody>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fld id="{AD5181A6-5084-4A9C-AC20-1628A17DBD10}" type="datetimeFigureOut">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t>23/02/2026</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8"/>
            <a:ext cx="4114800" cy="365125"/>
          </a:xfrm>
        </p:spPr>
        <p:txBody>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8"/>
            <a:ext cx="2743200" cy="365125"/>
          </a:xfrm>
        </p:spPr>
        <p:txBody>
          <a:body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DF507B51-E1E2-4A5B-BB17-C4EA9026352C}" type="slidenum">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3" y="140091"/>
            <a:ext cx="1080000" cy="208005"/>
          </a:xfrm>
          <a:prstGeom prst="rect">
            <a:avLst/>
          </a:prstGeom>
        </p:spPr>
      </p:pic>
    </p:spTree>
    <p:extLst>
      <p:ext uri="{BB962C8B-B14F-4D97-AF65-F5344CB8AC3E}">
        <p14:creationId xmlns:p14="http://schemas.microsoft.com/office/powerpoint/2010/main" val="3406215307"/>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guide id="3" pos="433" userDrawn="1">
          <p15:clr>
            <a:srgbClr val="FBAE40"/>
          </p15:clr>
        </p15:guide>
        <p15:guide id="5" orient="horz" pos="5329" userDrawn="1">
          <p15:clr>
            <a:srgbClr val="FBAE40"/>
          </p15:clr>
        </p15:guide>
        <p15:guide id="6" pos="9807" userDrawn="1">
          <p15:clr>
            <a:srgbClr val="FBAE40"/>
          </p15:clr>
        </p15:guide>
        <p15:guide id="7" orient="horz" pos="400"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8" y="3077510"/>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1"/>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5"/>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10" y="255449"/>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5927089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8" y="2066816"/>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1" cy="654195"/>
          </a:xfrm>
          <a:prstGeom prst="rect">
            <a:avLst/>
          </a:prstGeom>
        </p:spPr>
        <p:txBody>
          <a:bodyPr lIns="0" tIns="0" rIns="0" bIns="0">
            <a:normAutofit/>
          </a:bodyPr>
          <a:lstStyle>
            <a:lvl1pPr algn="l">
              <a:lnSpc>
                <a:spcPts val="1820"/>
              </a:lnSpc>
              <a:defRPr sz="1800" b="0" i="0" spc="31"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50" y="-548779"/>
            <a:ext cx="2848857" cy="307777"/>
          </a:xfrm>
          <a:prstGeom prst="rect">
            <a:avLst/>
          </a:prstGeom>
          <a:noFill/>
        </p:spPr>
        <p:txBody>
          <a:bodyPr wrap="square" rtlCol="0">
            <a:spAutoFit/>
          </a:bodyPr>
          <a:lstStyle/>
          <a:p>
            <a:r>
              <a:rPr lang="en-US" sz="1400">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1"/>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2"/>
            <a:ext cx="184731"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34397897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976122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tx2"/>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solidFill>
                <a:schemeClr val="tx2"/>
              </a:solidFill>
            </a:endParaRPr>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29609511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39146718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CE45-A6FC-9CE9-F8CD-BA044CFE941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629813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067401534"/>
      </p:ext>
    </p:extLst>
  </p:cSld>
  <p:clrMapOvr>
    <a:masterClrMapping/>
  </p:clrMapOvr>
  <p:hf sldNum="0"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32039642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4" y="514226"/>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3" y="5781403"/>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1" y="6017419"/>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Tree>
    <p:extLst>
      <p:ext uri="{BB962C8B-B14F-4D97-AF65-F5344CB8AC3E}">
        <p14:creationId xmlns:p14="http://schemas.microsoft.com/office/powerpoint/2010/main" val="11979956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24411825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2" y="1244603"/>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8993960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2" y="1244601"/>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8598286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5"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4"/>
            <a:ext cx="2784475" cy="2787651"/>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4" y="2339974"/>
            <a:ext cx="2784475" cy="2787651"/>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5" y="2338477"/>
            <a:ext cx="2784475" cy="2787651"/>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3" cy="476251"/>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3"/>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3"/>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3"/>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4" y="5641977"/>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4"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5" y="564891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67652670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6" y="329904"/>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77693497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2"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56058588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817730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80"/>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5" y="1709741"/>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5" y="4589465"/>
            <a:ext cx="10796587" cy="1500187"/>
          </a:xfrm>
        </p:spPr>
        <p:txBody>
          <a:bodyPr/>
          <a:lstStyle>
            <a:lvl1pPr marL="0" indent="0">
              <a:buNone/>
              <a:defRPr sz="2400">
                <a:solidFill>
                  <a:schemeClr val="bg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95595466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5516">
          <p15:clr>
            <a:srgbClr val="FBAE40"/>
          </p15:clr>
        </p15:guide>
        <p15:guide id="4" pos="260">
          <p15:clr>
            <a:srgbClr val="FBAE40"/>
          </p15:clr>
        </p15:guide>
        <p15:guide id="5" orient="horz" pos="2998">
          <p15:clr>
            <a:srgbClr val="FBAE40"/>
          </p15:clr>
        </p15:guide>
        <p15:guide id="6" orient="horz" pos="19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23/02/2026</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8830035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7" y="6336895"/>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535652490"/>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21680" y="3223260"/>
            <a:ext cx="533333" cy="200000"/>
          </a:xfrm>
          <a:prstGeom prst="rect">
            <a:avLst/>
          </a:prstGeom>
          <a:extLst>
            <a:ext uri="{C572A759-6A51-4108-AA02-DFA0A04FC94B}">
              <ma14:wrappingTextBoxFlag xmlns:ma14="http://schemas.microsoft.com/office/mac/drawingml/2011/main" xmlns="" val="0"/>
            </a:ext>
          </a:extLst>
        </p:spPr>
        <p:txBody>
          <a:bodyPr/>
          <a:lstStyle>
            <a:lvl1pPr>
              <a:defRPr sz="800">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40099355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9547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8"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a:latin typeface="Verdana" panose="020B0604030504040204" pitchFamily="34" charset="0"/>
                <a:ea typeface="Verdana" panose="020B0604030504040204" pitchFamily="34" charset="0"/>
                <a:cs typeface="Verdana" panose="020B0604030504040204" pitchFamily="34" charset="0"/>
              </a:defRPr>
            </a:lvl2pPr>
            <a:lvl3pPr marL="914354" indent="0">
              <a:buNone/>
              <a:defRPr>
                <a:latin typeface="Verdana" panose="020B0604030504040204" pitchFamily="34" charset="0"/>
                <a:ea typeface="Verdana" panose="020B0604030504040204" pitchFamily="34" charset="0"/>
                <a:cs typeface="Verdana" panose="020B0604030504040204" pitchFamily="34" charset="0"/>
              </a:defRPr>
            </a:lvl3pPr>
            <a:lvl4pPr marL="1371532" indent="0">
              <a:buNone/>
              <a:defRPr>
                <a:latin typeface="Verdana" panose="020B0604030504040204" pitchFamily="34" charset="0"/>
                <a:ea typeface="Verdana" panose="020B0604030504040204" pitchFamily="34" charset="0"/>
                <a:cs typeface="Verdana" panose="020B0604030504040204" pitchFamily="34" charset="0"/>
              </a:defRPr>
            </a:lvl4pPr>
            <a:lvl5pPr marL="1828709"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392001797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8" y="3077510"/>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1"/>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5"/>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10" y="255449"/>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16355175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607841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8" y="2066816"/>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1" cy="654195"/>
          </a:xfrm>
          <a:prstGeom prst="rect">
            <a:avLst/>
          </a:prstGeom>
        </p:spPr>
        <p:txBody>
          <a:bodyPr lIns="0" tIns="0" rIns="0" bIns="0">
            <a:normAutofit/>
          </a:bodyPr>
          <a:lstStyle>
            <a:lvl1pPr algn="l">
              <a:lnSpc>
                <a:spcPts val="1820"/>
              </a:lnSpc>
              <a:defRPr sz="1800" b="0" i="0" spc="31"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50" y="-548779"/>
            <a:ext cx="2848857" cy="307777"/>
          </a:xfrm>
          <a:prstGeom prst="rect">
            <a:avLst/>
          </a:prstGeom>
          <a:noFill/>
        </p:spPr>
        <p:txBody>
          <a:bodyPr wrap="square" rtlCol="0">
            <a:spAutoFit/>
          </a:bodyPr>
          <a:lstStyle/>
          <a:p>
            <a:r>
              <a:rPr lang="en-US" sz="1400">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1"/>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2"/>
            <a:ext cx="184731"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123936273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5"/>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2"/>
            <a:ext cx="7422683" cy="3273425"/>
          </a:xfrm>
          <a:prstGeom prst="rect">
            <a:avLst/>
          </a:prstGeom>
        </p:spPr>
        <p:txBody>
          <a:bodyPr numCol="2">
            <a:normAutofit/>
          </a:bodyPr>
          <a:lstStyle>
            <a:lvl1pPr marL="285730" indent="-285730">
              <a:lnSpc>
                <a:spcPct val="150000"/>
              </a:lnSpc>
              <a:buFont typeface="Arial" panose="020B0604020202020204" pitchFamily="34" charset="0"/>
              <a:buChar char="•"/>
              <a:defRPr sz="1400"/>
            </a:lvl1pPr>
            <a:lvl2pPr marL="457167"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30" marR="0" lvl="0" indent="-285730" algn="l" defTabSz="914332"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5" y="2304308"/>
            <a:ext cx="2976563" cy="4133009"/>
          </a:xfrm>
          <a:prstGeom prst="rect">
            <a:avLst/>
          </a:prstGeom>
        </p:spPr>
        <p:txBody>
          <a:bodyPr/>
          <a:lstStyle/>
          <a:p>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11"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1871855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BD60017-B75C-26C4-41BA-40767D7A6F9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63A350-7081-4078-8158-E6B021EEA02C}"/>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90BEECB-C725-B6FD-40FC-7901A3DC6776}"/>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E88823F-BF4E-DC4E-810D-28D1C5BC2A19}"/>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9D9038D-3F93-258A-507F-AB2E6F1B6660}"/>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0FB1B4D8-546E-6017-C714-1F88FB52A5C6}"/>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1438968873"/>
      </p:ext>
    </p:extLst>
  </p:cSld>
  <p:clrMapOvr>
    <a:masterClrMapping/>
  </p:clrMapOvr>
  <p:hf sldNum="0" hdr="0" ftr="0" dt="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63599758-350F-593B-06C1-1FA8C54A07A5}"/>
              </a:ext>
            </a:extLst>
          </p:cNvPr>
          <p:cNvSpPr txBox="1">
            <a:spLocks noGrp="1"/>
          </p:cNvSpPr>
          <p:nvPr>
            <p:ph type="title"/>
          </p:nvPr>
        </p:nvSpPr>
        <p:spPr>
          <a:xfrm>
            <a:off x="2527760" y="2066820"/>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AE2D1C5-E804-F0EB-A5AC-64D458A684D7}"/>
              </a:ext>
            </a:extLst>
          </p:cNvPr>
          <p:cNvSpPr txBox="1">
            <a:spLocks noGrp="1"/>
          </p:cNvSpPr>
          <p:nvPr>
            <p:ph type="body" idx="4294967295"/>
          </p:nvPr>
        </p:nvSpPr>
        <p:spPr>
          <a:xfrm>
            <a:off x="854187" y="58581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8A556143-045D-E45A-702A-5F2794B0EADA}"/>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5CABAA58-582B-10BB-6E03-752BD05F57FA}"/>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1FF4106A-4A86-2749-C11C-17F22FDB3317}"/>
              </a:ext>
            </a:extLst>
          </p:cNvPr>
          <p:cNvSpPr txBox="1"/>
          <p:nvPr/>
        </p:nvSpPr>
        <p:spPr>
          <a:xfrm>
            <a:off x="3747541" y="-299804"/>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304029427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E1F14F5-CC2A-1BB9-2718-4AAA0151EB96}"/>
              </a:ext>
            </a:extLst>
          </p:cNvPr>
          <p:cNvSpPr txBox="1">
            <a:spLocks noGrp="1"/>
          </p:cNvSpPr>
          <p:nvPr>
            <p:ph type="title"/>
          </p:nvPr>
        </p:nvSpPr>
        <p:spPr>
          <a:xfrm>
            <a:off x="1001094" y="1644805"/>
            <a:ext cx="5056879"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131CE8E-8E9A-FC8D-7A7A-489C9A86E0F9}"/>
              </a:ext>
            </a:extLst>
          </p:cNvPr>
          <p:cNvSpPr txBox="1">
            <a:spLocks noGrp="1"/>
          </p:cNvSpPr>
          <p:nvPr>
            <p:ph type="body" idx="4294967295"/>
          </p:nvPr>
        </p:nvSpPr>
        <p:spPr>
          <a:xfrm>
            <a:off x="1001094" y="3805751"/>
            <a:ext cx="5056879"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B7951477-2F94-4EDD-F061-16FD628101E4}"/>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74392944-1281-3CA2-9284-F7992B6D41DD}"/>
              </a:ext>
            </a:extLst>
          </p:cNvPr>
          <p:cNvPicPr>
            <a:picLocks noChangeAspect="1"/>
          </p:cNvPicPr>
          <p:nvPr/>
        </p:nvPicPr>
        <p:blipFill>
          <a:blip r:embed="rId3"/>
          <a:stretch>
            <a:fillRect/>
          </a:stretch>
        </p:blipFill>
        <p:spPr>
          <a:xfrm>
            <a:off x="1001094" y="5882691"/>
            <a:ext cx="2042359" cy="354779"/>
          </a:xfrm>
          <a:prstGeom prst="rect">
            <a:avLst/>
          </a:prstGeom>
          <a:noFill/>
          <a:ln cap="flat">
            <a:noFill/>
          </a:ln>
        </p:spPr>
      </p:pic>
      <p:sp>
        <p:nvSpPr>
          <p:cNvPr id="6" name="Text Placeholder 3">
            <a:extLst>
              <a:ext uri="{FF2B5EF4-FFF2-40B4-BE49-F238E27FC236}">
                <a16:creationId xmlns:a16="http://schemas.microsoft.com/office/drawing/2014/main" id="{C7D5A81E-43E4-240C-7D5E-5599EAA0BD1E}"/>
              </a:ext>
            </a:extLst>
          </p:cNvPr>
          <p:cNvSpPr txBox="1">
            <a:spLocks noGrp="1"/>
          </p:cNvSpPr>
          <p:nvPr>
            <p:ph type="body" idx="4294967295"/>
          </p:nvPr>
        </p:nvSpPr>
        <p:spPr>
          <a:xfrm>
            <a:off x="1001095" y="62053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79472FE2-EDDA-D9AC-1E03-DCE06D6DEF3C}"/>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64425841-4D13-78E3-1B46-9A668099E8FD}"/>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D5C3B4AE-15FE-CF9C-A323-5E780D6FDD55}"/>
              </a:ext>
            </a:extLst>
          </p:cNvPr>
          <p:cNvSpPr txBox="1"/>
          <p:nvPr/>
        </p:nvSpPr>
        <p:spPr>
          <a:xfrm>
            <a:off x="-1799914" y="4155866"/>
            <a:ext cx="1471878" cy="523220"/>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9F395A86-62B9-4F77-62C5-15490C4AA4F8}"/>
              </a:ext>
            </a:extLst>
          </p:cNvPr>
          <p:cNvSpPr/>
          <p:nvPr/>
        </p:nvSpPr>
        <p:spPr>
          <a:xfrm rot="5400013">
            <a:off x="-499303" y="435401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888986F1-3F7E-D6FA-B48F-58742E7E1B1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72EFF2CA-C7FF-84A3-959A-3A530FE47F2D}"/>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2553938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FED1787-B292-2311-1B1A-F0E09EDAD2AA}"/>
              </a:ext>
            </a:extLst>
          </p:cNvPr>
          <p:cNvSpPr txBox="1">
            <a:spLocks noGrp="1"/>
          </p:cNvSpPr>
          <p:nvPr>
            <p:ph type="title"/>
          </p:nvPr>
        </p:nvSpPr>
        <p:spPr>
          <a:xfrm>
            <a:off x="1262980" y="1504947"/>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4C58262-7258-8E98-B291-FD7B06A3CCA4}"/>
              </a:ext>
            </a:extLst>
          </p:cNvPr>
          <p:cNvPicPr>
            <a:picLocks noChangeAspect="1"/>
          </p:cNvPicPr>
          <p:nvPr/>
        </p:nvPicPr>
        <p:blipFill>
          <a:blip r:embed="rId3"/>
          <a:stretch>
            <a:fillRect/>
          </a:stretch>
        </p:blipFill>
        <p:spPr>
          <a:xfrm>
            <a:off x="5074819" y="5852708"/>
            <a:ext cx="2042359" cy="354779"/>
          </a:xfrm>
          <a:prstGeom prst="rect">
            <a:avLst/>
          </a:prstGeom>
          <a:noFill/>
          <a:ln cap="flat">
            <a:noFill/>
          </a:ln>
        </p:spPr>
      </p:pic>
      <p:sp>
        <p:nvSpPr>
          <p:cNvPr id="4" name="Text Placeholder 3">
            <a:extLst>
              <a:ext uri="{FF2B5EF4-FFF2-40B4-BE49-F238E27FC236}">
                <a16:creationId xmlns:a16="http://schemas.microsoft.com/office/drawing/2014/main" id="{6F501C46-1A99-2333-08B4-B9D238E3CC5E}"/>
              </a:ext>
            </a:extLst>
          </p:cNvPr>
          <p:cNvSpPr txBox="1">
            <a:spLocks noGrp="1"/>
          </p:cNvSpPr>
          <p:nvPr>
            <p:ph type="body" idx="4294967295"/>
          </p:nvPr>
        </p:nvSpPr>
        <p:spPr>
          <a:xfrm>
            <a:off x="4422432" y="600926"/>
            <a:ext cx="3347133" cy="654199"/>
          </a:xfrm>
        </p:spPr>
        <p:txBody>
          <a:bodyPr lIns="0" tIns="0" rIns="0" bIns="0" anchorCtr="1"/>
          <a:lstStyle>
            <a:lvl1pPr algn="ctr">
              <a:lnSpc>
                <a:spcPts val="1820"/>
              </a:lnSpc>
              <a:defRPr sz="1800" b="0" spc="31">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60B2AE2D-DE73-3327-F613-0E469105244C}"/>
              </a:ext>
            </a:extLst>
          </p:cNvPr>
          <p:cNvSpPr txBox="1"/>
          <p:nvPr/>
        </p:nvSpPr>
        <p:spPr>
          <a:xfrm>
            <a:off x="4422432" y="-596902"/>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45D00629-1D95-19F0-2034-9C3E49B41AB4}"/>
              </a:ext>
            </a:extLst>
          </p:cNvPr>
          <p:cNvSpPr/>
          <p:nvPr/>
        </p:nvSpPr>
        <p:spPr>
          <a:xfrm rot="10799991">
            <a:off x="5487095" y="-28912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0375514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AB76A09-6910-26B8-59CF-D4DE1CEAE914}"/>
              </a:ext>
            </a:extLst>
          </p:cNvPr>
          <p:cNvSpPr txBox="1">
            <a:spLocks noGrp="1"/>
          </p:cNvSpPr>
          <p:nvPr>
            <p:ph type="pic" idx="4294967295"/>
          </p:nvPr>
        </p:nvSpPr>
        <p:spPr>
          <a:xfrm>
            <a:off x="1"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ED5F00BC-16A1-DC52-B1BB-3DAE358235DE}"/>
              </a:ext>
            </a:extLst>
          </p:cNvPr>
          <p:cNvSpPr txBox="1">
            <a:spLocks noGrp="1"/>
          </p:cNvSpPr>
          <p:nvPr>
            <p:ph type="title"/>
          </p:nvPr>
        </p:nvSpPr>
        <p:spPr>
          <a:xfrm>
            <a:off x="908301" y="1504947"/>
            <a:ext cx="5187703"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10E161DC-FEC6-447F-5D64-3607839DDF07}"/>
              </a:ext>
            </a:extLst>
          </p:cNvPr>
          <p:cNvPicPr>
            <a:picLocks noChangeAspect="1"/>
          </p:cNvPicPr>
          <p:nvPr/>
        </p:nvPicPr>
        <p:blipFill>
          <a:blip r:embed="rId2"/>
          <a:stretch>
            <a:fillRect/>
          </a:stretch>
        </p:blipFill>
        <p:spPr>
          <a:xfrm>
            <a:off x="908301" y="6426175"/>
            <a:ext cx="1514055" cy="263008"/>
          </a:xfrm>
          <a:prstGeom prst="rect">
            <a:avLst/>
          </a:prstGeom>
          <a:noFill/>
          <a:ln cap="flat">
            <a:noFill/>
          </a:ln>
        </p:spPr>
      </p:pic>
      <p:sp>
        <p:nvSpPr>
          <p:cNvPr id="5" name="TextBox 1">
            <a:extLst>
              <a:ext uri="{FF2B5EF4-FFF2-40B4-BE49-F238E27FC236}">
                <a16:creationId xmlns:a16="http://schemas.microsoft.com/office/drawing/2014/main" id="{E7950C3F-DBA8-820D-DC8B-2E91693BA097}"/>
              </a:ext>
            </a:extLst>
          </p:cNvPr>
          <p:cNvSpPr txBox="1"/>
          <p:nvPr/>
        </p:nvSpPr>
        <p:spPr>
          <a:xfrm>
            <a:off x="5526385" y="-888961"/>
            <a:ext cx="2664512"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1B16265-1D81-1A43-56E9-78B06BF26620}"/>
              </a:ext>
            </a:extLst>
          </p:cNvPr>
          <p:cNvSpPr/>
          <p:nvPr/>
        </p:nvSpPr>
        <p:spPr>
          <a:xfrm rot="10799991">
            <a:off x="6498870" y="-33519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1445574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913C8ACF-6AC7-76B6-9398-EBBC30C2C3D3}"/>
              </a:ext>
            </a:extLst>
          </p:cNvPr>
          <p:cNvSpPr txBox="1">
            <a:spLocks noGrp="1"/>
          </p:cNvSpPr>
          <p:nvPr>
            <p:ph type="title"/>
          </p:nvPr>
        </p:nvSpPr>
        <p:spPr>
          <a:xfrm>
            <a:off x="827999"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994C460-19FE-0E4B-3603-A23773F89152}"/>
              </a:ext>
            </a:extLst>
          </p:cNvPr>
          <p:cNvSpPr txBox="1">
            <a:spLocks noGrp="1"/>
          </p:cNvSpPr>
          <p:nvPr>
            <p:ph type="pic" idx="4294967295"/>
          </p:nvPr>
        </p:nvSpPr>
        <p:spPr>
          <a:xfrm>
            <a:off x="4319078"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AFC1A111-38F8-C2FB-16B2-99D0ABCECE6C}"/>
              </a:ext>
            </a:extLst>
          </p:cNvPr>
          <p:cNvSpPr txBox="1">
            <a:spLocks noGrp="1"/>
          </p:cNvSpPr>
          <p:nvPr>
            <p:ph type="body" idx="4294967295"/>
          </p:nvPr>
        </p:nvSpPr>
        <p:spPr>
          <a:xfrm>
            <a:off x="827999" y="2253695"/>
            <a:ext cx="2635044" cy="4007952"/>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55EC23B1-4A5E-5B9F-10F7-2EA399AF548A}"/>
              </a:ext>
            </a:extLst>
          </p:cNvPr>
          <p:cNvSpPr txBox="1"/>
          <p:nvPr/>
        </p:nvSpPr>
        <p:spPr>
          <a:xfrm>
            <a:off x="6939798" y="-81235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C572DFD-63EB-A4FC-5300-2B17761EF278}"/>
              </a:ext>
            </a:extLst>
          </p:cNvPr>
          <p:cNvSpPr/>
          <p:nvPr/>
        </p:nvSpPr>
        <p:spPr>
          <a:xfrm rot="10799991">
            <a:off x="8054950" y="-27485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3194695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03E1FCC-B54E-CF62-CA1E-1F3AF9D01F35}"/>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7C066F6A-84FE-6F27-E81A-B799DDE15FFD}"/>
              </a:ext>
            </a:extLst>
          </p:cNvPr>
          <p:cNvSpPr txBox="1">
            <a:spLocks noGrp="1"/>
          </p:cNvSpPr>
          <p:nvPr>
            <p:ph type="body" idx="4294967295"/>
          </p:nvPr>
        </p:nvSpPr>
        <p:spPr>
          <a:xfrm>
            <a:off x="2522656"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5A34C173-FE59-A896-C031-3C2C51B29C4E}"/>
              </a:ext>
            </a:extLst>
          </p:cNvPr>
          <p:cNvSpPr txBox="1">
            <a:spLocks noGrp="1"/>
          </p:cNvSpPr>
          <p:nvPr>
            <p:ph type="body" idx="4294967295"/>
          </p:nvPr>
        </p:nvSpPr>
        <p:spPr>
          <a:xfrm>
            <a:off x="2522656"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0535851-DCE9-D8CF-4F95-0C310B8B9784}"/>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86E4BF81-9E82-13D3-6857-8317E980F409}"/>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44E41F2A-5C18-024F-28BA-6272CD90C8EC}"/>
              </a:ext>
            </a:extLst>
          </p:cNvPr>
          <p:cNvSpPr txBox="1">
            <a:spLocks noGrp="1"/>
          </p:cNvSpPr>
          <p:nvPr>
            <p:ph type="body" idx="4294967295"/>
          </p:nvPr>
        </p:nvSpPr>
        <p:spPr>
          <a:xfrm>
            <a:off x="6238868"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2527C7B-A8F9-2249-F32F-1B559B153CB5}"/>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FBE28C0C-2835-B21A-6C32-E9EDD5FEE8C0}"/>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34505353-7B87-31C4-A86D-CC97159FB415}"/>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1928141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B400AC3-A5AA-363E-9776-0DE53E7DCB9A}"/>
              </a:ext>
            </a:extLst>
          </p:cNvPr>
          <p:cNvSpPr txBox="1">
            <a:spLocks noGrp="1"/>
          </p:cNvSpPr>
          <p:nvPr>
            <p:ph type="pic" idx="4294967295"/>
          </p:nvPr>
        </p:nvSpPr>
        <p:spPr>
          <a:xfrm>
            <a:off x="5278439"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09C3B7A-2757-D447-4EA2-2CA205BAB500}"/>
              </a:ext>
            </a:extLst>
          </p:cNvPr>
          <p:cNvSpPr txBox="1">
            <a:spLocks noGrp="1"/>
          </p:cNvSpPr>
          <p:nvPr>
            <p:ph type="body" idx="4294967295"/>
          </p:nvPr>
        </p:nvSpPr>
        <p:spPr>
          <a:xfrm>
            <a:off x="4422432" y="4052411"/>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9154AF9-BCD7-D791-00F3-0881B00A039F}"/>
              </a:ext>
            </a:extLst>
          </p:cNvPr>
          <p:cNvSpPr txBox="1">
            <a:spLocks noGrp="1"/>
          </p:cNvSpPr>
          <p:nvPr>
            <p:ph type="body" idx="4294967295"/>
          </p:nvPr>
        </p:nvSpPr>
        <p:spPr>
          <a:xfrm>
            <a:off x="4422432"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8C0F5F09-DBCA-A607-FDBA-4CD3A91525D6}"/>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CEF4547C-8AF0-9AEA-9F8B-B63336401A35}"/>
              </a:ext>
            </a:extLst>
          </p:cNvPr>
          <p:cNvSpPr txBox="1">
            <a:spLocks noGrp="1"/>
          </p:cNvSpPr>
          <p:nvPr>
            <p:ph type="body" idx="4294967295"/>
          </p:nvPr>
        </p:nvSpPr>
        <p:spPr>
          <a:xfrm>
            <a:off x="8138654" y="4052411"/>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2BFE71DF-52C0-6E14-3349-794E739A21C8}"/>
              </a:ext>
            </a:extLst>
          </p:cNvPr>
          <p:cNvSpPr txBox="1">
            <a:spLocks noGrp="1"/>
          </p:cNvSpPr>
          <p:nvPr>
            <p:ph type="body" idx="4294967295"/>
          </p:nvPr>
        </p:nvSpPr>
        <p:spPr>
          <a:xfrm>
            <a:off x="8138654"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2A815E16-EC0F-A03A-E155-07561192D089}"/>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F24BB54C-D357-2B3B-D9F6-1F39D5B9943E}"/>
              </a:ext>
            </a:extLst>
          </p:cNvPr>
          <p:cNvSpPr txBox="1">
            <a:spLocks noGrp="1"/>
          </p:cNvSpPr>
          <p:nvPr>
            <p:ph type="body" idx="4294967295"/>
          </p:nvPr>
        </p:nvSpPr>
        <p:spPr>
          <a:xfrm>
            <a:off x="706219" y="4052411"/>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94F2E0B2-E2B9-1C8C-5BAC-4E2EEB7B216E}"/>
              </a:ext>
            </a:extLst>
          </p:cNvPr>
          <p:cNvSpPr txBox="1">
            <a:spLocks noGrp="1"/>
          </p:cNvSpPr>
          <p:nvPr>
            <p:ph type="body" idx="4294967295"/>
          </p:nvPr>
        </p:nvSpPr>
        <p:spPr>
          <a:xfrm>
            <a:off x="706219"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2A4B336-5F42-1B53-4125-D710830CF869}"/>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BFFC726-0A31-E14F-3062-D0F192EB7DE8}"/>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A3985746-EBF1-8F26-4F06-828DB7EB23DE}"/>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1888284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9B09429-B854-600C-FA7B-8F74A79F8907}"/>
              </a:ext>
            </a:extLst>
          </p:cNvPr>
          <p:cNvSpPr txBox="1">
            <a:spLocks noGrp="1"/>
          </p:cNvSpPr>
          <p:nvPr>
            <p:ph type="body" idx="4294967295"/>
          </p:nvPr>
        </p:nvSpPr>
        <p:spPr>
          <a:xfrm>
            <a:off x="827999" y="2110399"/>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BB7E3FC-B73A-98A2-4DCB-0BE2FAADE6BF}"/>
              </a:ext>
            </a:extLst>
          </p:cNvPr>
          <p:cNvSpPr txBox="1">
            <a:spLocks noGrp="1"/>
          </p:cNvSpPr>
          <p:nvPr>
            <p:ph type="title"/>
          </p:nvPr>
        </p:nvSpPr>
        <p:spPr>
          <a:xfrm>
            <a:off x="827999"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B55D0A66-210A-2700-B1A2-2096B3A5FF89}"/>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EAEE193C-4F8E-084B-281D-77A767240E28}"/>
              </a:ext>
            </a:extLst>
          </p:cNvPr>
          <p:cNvSpPr txBox="1">
            <a:spLocks noGrp="1"/>
          </p:cNvSpPr>
          <p:nvPr>
            <p:ph type="body" idx="4294967295"/>
          </p:nvPr>
        </p:nvSpPr>
        <p:spPr>
          <a:xfrm>
            <a:off x="827999" y="2930012"/>
            <a:ext cx="5268004"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8FD3576F-5F00-199B-58D0-33281E1AD6E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52C98D63-9A57-7844-5CC8-CC513E7AAB99}"/>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1883252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D6DFEE88-F8DB-0255-3510-EB4E51919C6E}"/>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810DD684-EE8E-0CA3-E4DC-B4C7F1020439}"/>
              </a:ext>
            </a:extLst>
          </p:cNvPr>
          <p:cNvSpPr txBox="1">
            <a:spLocks noGrp="1"/>
          </p:cNvSpPr>
          <p:nvPr>
            <p:ph type="body" idx="4294967295"/>
          </p:nvPr>
        </p:nvSpPr>
        <p:spPr>
          <a:xfrm>
            <a:off x="827997" y="2110399"/>
            <a:ext cx="7102667"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66E126C7-5DBF-B41D-367D-59C5D028B70D}"/>
              </a:ext>
            </a:extLst>
          </p:cNvPr>
          <p:cNvSpPr txBox="1">
            <a:spLocks noGrp="1"/>
          </p:cNvSpPr>
          <p:nvPr>
            <p:ph type="title"/>
          </p:nvPr>
        </p:nvSpPr>
        <p:spPr>
          <a:xfrm>
            <a:off x="827997" y="596344"/>
            <a:ext cx="7102667"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08E7C52-7C7F-5CC2-BFC8-40620FA6585E}"/>
              </a:ext>
            </a:extLst>
          </p:cNvPr>
          <p:cNvSpPr txBox="1">
            <a:spLocks noGrp="1"/>
          </p:cNvSpPr>
          <p:nvPr>
            <p:ph type="body" idx="4294967295"/>
          </p:nvPr>
        </p:nvSpPr>
        <p:spPr>
          <a:xfrm>
            <a:off x="827999" y="2930012"/>
            <a:ext cx="7102656"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CB054AF-D66E-D2A4-6EE1-76EE6EFDABA2}"/>
              </a:ext>
            </a:extLst>
          </p:cNvPr>
          <p:cNvSpPr txBox="1"/>
          <p:nvPr/>
        </p:nvSpPr>
        <p:spPr>
          <a:xfrm>
            <a:off x="8867023"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9175B5CE-D104-874A-0211-C027691CB68B}"/>
              </a:ext>
            </a:extLst>
          </p:cNvPr>
          <p:cNvSpPr/>
          <p:nvPr/>
        </p:nvSpPr>
        <p:spPr>
          <a:xfrm rot="10799991">
            <a:off x="998217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0286100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B09B166-02B2-FBA1-3CD3-C220DA15ECE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16128C1-F183-2BC5-1201-D1E14FBB2CED}"/>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B48C349-AC78-56C8-D35F-932B66F11DEF}"/>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D5531722-10D1-E6A8-CE74-12F4E3E05598}"/>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7AFAD14-FD98-0FC2-BF8D-8E076FA156CC}"/>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FDD7FC2C-C609-B1C3-7371-8ABFA0C48424}"/>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3684339508"/>
      </p:ext>
    </p:extLst>
  </p:cSld>
  <p:clrMapOvr>
    <a:masterClrMapping/>
  </p:clrMapOvr>
  <p:hf sldNum="0" hdr="0" ftr="0" dt="0"/>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7B8D4C9-56DE-E36D-06BB-B1974EAC846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7B165F7-5979-2D9E-C6E1-B7D8739B7062}"/>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B3926DD-1FCF-94E0-25CC-7412539DA60C}"/>
              </a:ext>
            </a:extLst>
          </p:cNvPr>
          <p:cNvSpPr txBox="1">
            <a:spLocks noGrp="1"/>
          </p:cNvSpPr>
          <p:nvPr>
            <p:ph type="pic" idx="4294967295"/>
          </p:nvPr>
        </p:nvSpPr>
        <p:spPr>
          <a:xfrm>
            <a:off x="827999" y="2251080"/>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F4FCFE33-BAC0-B326-D7EE-41A8AD09FAF0}"/>
              </a:ext>
            </a:extLst>
          </p:cNvPr>
          <p:cNvSpPr txBox="1">
            <a:spLocks noGrp="1"/>
          </p:cNvSpPr>
          <p:nvPr>
            <p:ph type="pic" idx="4294967295"/>
          </p:nvPr>
        </p:nvSpPr>
        <p:spPr>
          <a:xfrm>
            <a:off x="6370689" y="2251080"/>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5999B95-AB89-B7F8-2E70-82890A43638E}"/>
              </a:ext>
            </a:extLst>
          </p:cNvPr>
          <p:cNvSpPr txBox="1">
            <a:spLocks noGrp="1"/>
          </p:cNvSpPr>
          <p:nvPr>
            <p:ph type="body" idx="4294967295"/>
          </p:nvPr>
        </p:nvSpPr>
        <p:spPr>
          <a:xfrm>
            <a:off x="1474771" y="2251080"/>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680E697F-3C09-A56A-AADB-86AC42298FA7}"/>
              </a:ext>
            </a:extLst>
          </p:cNvPr>
          <p:cNvSpPr txBox="1">
            <a:spLocks noGrp="1"/>
          </p:cNvSpPr>
          <p:nvPr>
            <p:ph type="body" idx="4294967295"/>
          </p:nvPr>
        </p:nvSpPr>
        <p:spPr>
          <a:xfrm>
            <a:off x="6997061" y="2252177"/>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9209AB38-A2C2-1D33-466B-0457D6BB7B8E}"/>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237A086F-EBEF-A3A9-B67D-D3462BDF8B60}"/>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50978B57-ADF9-5581-FD03-DA608467013A}"/>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4115AF29-4AFB-7EF1-0EC9-275F76B68C70}"/>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0400190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1C285E9-796D-E887-C7A5-AD659F4CD081}"/>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8E5913F-AF2C-0A30-048B-00860E0C8AE3}"/>
              </a:ext>
            </a:extLst>
          </p:cNvPr>
          <p:cNvSpPr txBox="1">
            <a:spLocks noGrp="1"/>
          </p:cNvSpPr>
          <p:nvPr>
            <p:ph type="body" idx="4294967295"/>
          </p:nvPr>
        </p:nvSpPr>
        <p:spPr>
          <a:xfrm>
            <a:off x="827999" y="2251080"/>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C77C4D3-8C0E-3548-6F13-A6F79382F78B}"/>
              </a:ext>
            </a:extLst>
          </p:cNvPr>
          <p:cNvSpPr txBox="1">
            <a:spLocks noGrp="1"/>
          </p:cNvSpPr>
          <p:nvPr>
            <p:ph type="body" idx="4294967295"/>
          </p:nvPr>
        </p:nvSpPr>
        <p:spPr>
          <a:xfrm>
            <a:off x="4481429" y="2251080"/>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95AB36DC-67C6-EF08-BCF8-4D8912CF25E4}"/>
              </a:ext>
            </a:extLst>
          </p:cNvPr>
          <p:cNvSpPr txBox="1">
            <a:spLocks noGrp="1"/>
          </p:cNvSpPr>
          <p:nvPr>
            <p:ph type="body" idx="4294967295"/>
          </p:nvPr>
        </p:nvSpPr>
        <p:spPr>
          <a:xfrm>
            <a:off x="8155260" y="2251080"/>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62C1A8C2-9139-F0C0-D950-243D0F6822A8}"/>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6A19B289-A8E6-888E-AFBA-97FE8A2F44D2}"/>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90F94067-05EB-ED4D-EAB9-9F4BF9076A2E}"/>
              </a:ext>
            </a:extLst>
          </p:cNvPr>
          <p:cNvSpPr txBox="1">
            <a:spLocks noGrp="1"/>
          </p:cNvSpPr>
          <p:nvPr>
            <p:ph type="body" idx="4294967295"/>
          </p:nvPr>
        </p:nvSpPr>
        <p:spPr>
          <a:xfrm>
            <a:off x="81552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Tree>
    <p:extLst>
      <p:ext uri="{BB962C8B-B14F-4D97-AF65-F5344CB8AC3E}">
        <p14:creationId xmlns:p14="http://schemas.microsoft.com/office/powerpoint/2010/main" val="192627119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2113C0E-A735-805D-FF41-97D93CB78FB4}"/>
              </a:ext>
            </a:extLst>
          </p:cNvPr>
          <p:cNvSpPr txBox="1">
            <a:spLocks noGrp="1"/>
          </p:cNvSpPr>
          <p:nvPr>
            <p:ph type="pic" idx="4294967295"/>
          </p:nvPr>
        </p:nvSpPr>
        <p:spPr>
          <a:xfrm>
            <a:off x="828000" y="2251080"/>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4ECDA1F2-5D0E-7F7B-65D1-2A7869BF7337}"/>
              </a:ext>
            </a:extLst>
          </p:cNvPr>
          <p:cNvSpPr txBox="1">
            <a:spLocks noGrp="1"/>
          </p:cNvSpPr>
          <p:nvPr>
            <p:ph type="pic" idx="4294967295"/>
          </p:nvPr>
        </p:nvSpPr>
        <p:spPr>
          <a:xfrm>
            <a:off x="4481429"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8CAF66A6-FE5D-802D-14A0-076F00734E29}"/>
              </a:ext>
            </a:extLst>
          </p:cNvPr>
          <p:cNvSpPr txBox="1">
            <a:spLocks noGrp="1"/>
          </p:cNvSpPr>
          <p:nvPr>
            <p:ph type="pic" idx="4294967295"/>
          </p:nvPr>
        </p:nvSpPr>
        <p:spPr>
          <a:xfrm>
            <a:off x="8134861" y="2251080"/>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72269442-32F8-0887-4435-C6416A9AE1E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98134812-A9CD-B7D2-01BF-9F957C62F041}"/>
              </a:ext>
            </a:extLst>
          </p:cNvPr>
          <p:cNvSpPr txBox="1">
            <a:spLocks noGrp="1"/>
          </p:cNvSpPr>
          <p:nvPr>
            <p:ph type="body" idx="4294967295"/>
          </p:nvPr>
        </p:nvSpPr>
        <p:spPr>
          <a:xfrm>
            <a:off x="1317357" y="2251080"/>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626BD80-CEC4-F2BA-7F06-78B27B281EAA}"/>
              </a:ext>
            </a:extLst>
          </p:cNvPr>
          <p:cNvSpPr txBox="1">
            <a:spLocks noGrp="1"/>
          </p:cNvSpPr>
          <p:nvPr>
            <p:ph type="body" idx="4294967295"/>
          </p:nvPr>
        </p:nvSpPr>
        <p:spPr>
          <a:xfrm>
            <a:off x="4970789" y="2239375"/>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B81A60D2-DB4C-C0D4-D65E-47139A49E420}"/>
              </a:ext>
            </a:extLst>
          </p:cNvPr>
          <p:cNvSpPr txBox="1">
            <a:spLocks noGrp="1"/>
          </p:cNvSpPr>
          <p:nvPr>
            <p:ph type="body" idx="4294967295"/>
          </p:nvPr>
        </p:nvSpPr>
        <p:spPr>
          <a:xfrm>
            <a:off x="8624219" y="2239375"/>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22E9B13A-9441-B6AB-DB54-8ABEA51B381A}"/>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402DFB6F-DF72-A839-65D1-1F56B247465D}"/>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FBA68DBA-F9F8-7D8D-05A2-97DAD37F12E1}"/>
              </a:ext>
            </a:extLst>
          </p:cNvPr>
          <p:cNvSpPr txBox="1">
            <a:spLocks noGrp="1"/>
          </p:cNvSpPr>
          <p:nvPr>
            <p:ph type="body" idx="4294967295"/>
          </p:nvPr>
        </p:nvSpPr>
        <p:spPr>
          <a:xfrm>
            <a:off x="81348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1AAB96A9-738B-5B3B-3CBB-7AF6C37158EF}"/>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763B22BE-8387-7A2E-5797-6A04E251BDED}"/>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0037268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ED2E705A-4CEE-D365-F0F0-E2909232F0DE}"/>
              </a:ext>
            </a:extLst>
          </p:cNvPr>
          <p:cNvSpPr/>
          <p:nvPr/>
        </p:nvSpPr>
        <p:spPr>
          <a:xfrm>
            <a:off x="744743"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D32672FF-0ABA-AEDB-9947-170F4634C352}"/>
              </a:ext>
            </a:extLst>
          </p:cNvPr>
          <p:cNvSpPr txBox="1">
            <a:spLocks noGrp="1"/>
          </p:cNvSpPr>
          <p:nvPr>
            <p:ph type="pic" idx="4294967295"/>
          </p:nvPr>
        </p:nvSpPr>
        <p:spPr>
          <a:xfrm>
            <a:off x="1075975" y="2266579"/>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4D3010B9-6FAA-B435-18C8-8E1BEBE72A0F}"/>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3E586F4-98AC-BB6A-B61A-F570E5D745C4}"/>
              </a:ext>
            </a:extLst>
          </p:cNvPr>
          <p:cNvSpPr txBox="1">
            <a:spLocks noGrp="1"/>
          </p:cNvSpPr>
          <p:nvPr>
            <p:ph type="body" idx="4294967295"/>
          </p:nvPr>
        </p:nvSpPr>
        <p:spPr>
          <a:xfrm>
            <a:off x="1565333" y="2266579"/>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08D1896-B700-893B-D7C8-0FD9F0B72ECE}"/>
              </a:ext>
            </a:extLst>
          </p:cNvPr>
          <p:cNvSpPr txBox="1">
            <a:spLocks noGrp="1"/>
          </p:cNvSpPr>
          <p:nvPr>
            <p:ph type="body" idx="4294967295"/>
          </p:nvPr>
        </p:nvSpPr>
        <p:spPr>
          <a:xfrm>
            <a:off x="1075975"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5CA78AAF-314A-EEF3-0566-6CAE78439179}"/>
              </a:ext>
            </a:extLst>
          </p:cNvPr>
          <p:cNvSpPr/>
          <p:nvPr/>
        </p:nvSpPr>
        <p:spPr>
          <a:xfrm>
            <a:off x="4393427"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C2323E87-6E26-3DC0-317C-C98070BA8B00}"/>
              </a:ext>
            </a:extLst>
          </p:cNvPr>
          <p:cNvSpPr txBox="1">
            <a:spLocks noGrp="1"/>
          </p:cNvSpPr>
          <p:nvPr>
            <p:ph type="pic" idx="4294967295"/>
          </p:nvPr>
        </p:nvSpPr>
        <p:spPr>
          <a:xfrm>
            <a:off x="4724660" y="2266579"/>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4CEDF88-6600-971B-43A6-8BF79A0DD3F5}"/>
              </a:ext>
            </a:extLst>
          </p:cNvPr>
          <p:cNvSpPr txBox="1">
            <a:spLocks noGrp="1"/>
          </p:cNvSpPr>
          <p:nvPr>
            <p:ph type="body" idx="4294967295"/>
          </p:nvPr>
        </p:nvSpPr>
        <p:spPr>
          <a:xfrm>
            <a:off x="5214019" y="2266579"/>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BA32D978-5CDE-EC19-D5C1-5596C1D02F50}"/>
              </a:ext>
            </a:extLst>
          </p:cNvPr>
          <p:cNvSpPr txBox="1">
            <a:spLocks noGrp="1"/>
          </p:cNvSpPr>
          <p:nvPr>
            <p:ph type="body" idx="4294967295"/>
          </p:nvPr>
        </p:nvSpPr>
        <p:spPr>
          <a:xfrm>
            <a:off x="4724659"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A0FEBC00-66CD-9FA6-7B6B-914C8C559BB5}"/>
              </a:ext>
            </a:extLst>
          </p:cNvPr>
          <p:cNvSpPr/>
          <p:nvPr/>
        </p:nvSpPr>
        <p:spPr>
          <a:xfrm>
            <a:off x="8042121"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71E39BE5-4CE3-1DFB-39FB-3858012C85F5}"/>
              </a:ext>
            </a:extLst>
          </p:cNvPr>
          <p:cNvSpPr txBox="1">
            <a:spLocks noGrp="1"/>
          </p:cNvSpPr>
          <p:nvPr>
            <p:ph type="pic" idx="4294967295"/>
          </p:nvPr>
        </p:nvSpPr>
        <p:spPr>
          <a:xfrm>
            <a:off x="8373353" y="2266579"/>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888713E6-86C9-14E2-79F6-B3D211D99F30}"/>
              </a:ext>
            </a:extLst>
          </p:cNvPr>
          <p:cNvSpPr txBox="1">
            <a:spLocks noGrp="1"/>
          </p:cNvSpPr>
          <p:nvPr>
            <p:ph type="body" idx="4294967295"/>
          </p:nvPr>
        </p:nvSpPr>
        <p:spPr>
          <a:xfrm>
            <a:off x="8862712" y="2266579"/>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2D2A2C3-CEFF-8D82-1FC7-758E969F773D}"/>
              </a:ext>
            </a:extLst>
          </p:cNvPr>
          <p:cNvSpPr txBox="1">
            <a:spLocks noGrp="1"/>
          </p:cNvSpPr>
          <p:nvPr>
            <p:ph type="body" idx="4294967295"/>
          </p:nvPr>
        </p:nvSpPr>
        <p:spPr>
          <a:xfrm>
            <a:off x="8373352"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3BB56919-6200-F351-AA2A-45EFE4B0E0EB}"/>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EBA6FAD-D86D-8850-C9D1-6ADA98B119C5}"/>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90567200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3D7E987E-4D40-E097-3AE7-27BA76B3128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E8C466C-2351-FC65-11A7-B863AB53CC57}"/>
              </a:ext>
            </a:extLst>
          </p:cNvPr>
          <p:cNvSpPr txBox="1">
            <a:spLocks noGrp="1"/>
          </p:cNvSpPr>
          <p:nvPr>
            <p:ph type="body" idx="4294967295"/>
          </p:nvPr>
        </p:nvSpPr>
        <p:spPr>
          <a:xfrm>
            <a:off x="827997" y="2251080"/>
            <a:ext cx="2367675"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509E8181-0242-4B20-EA75-1EB80573173D}"/>
              </a:ext>
            </a:extLst>
          </p:cNvPr>
          <p:cNvSpPr txBox="1">
            <a:spLocks noGrp="1"/>
          </p:cNvSpPr>
          <p:nvPr>
            <p:ph type="body" idx="4294967295"/>
          </p:nvPr>
        </p:nvSpPr>
        <p:spPr>
          <a:xfrm>
            <a:off x="3536213" y="2251080"/>
            <a:ext cx="2367675"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F4A78FE1-5FA1-9CAE-1BED-915A3868D132}"/>
              </a:ext>
            </a:extLst>
          </p:cNvPr>
          <p:cNvSpPr txBox="1">
            <a:spLocks noGrp="1"/>
          </p:cNvSpPr>
          <p:nvPr>
            <p:ph type="body" idx="4294967295"/>
          </p:nvPr>
        </p:nvSpPr>
        <p:spPr>
          <a:xfrm>
            <a:off x="6244418" y="2251080"/>
            <a:ext cx="2367675"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7CD1A257-851A-C412-106F-A1120F5616FE}"/>
              </a:ext>
            </a:extLst>
          </p:cNvPr>
          <p:cNvSpPr txBox="1">
            <a:spLocks noGrp="1"/>
          </p:cNvSpPr>
          <p:nvPr>
            <p:ph type="body" idx="4294967295"/>
          </p:nvPr>
        </p:nvSpPr>
        <p:spPr>
          <a:xfrm>
            <a:off x="8952625" y="2224983"/>
            <a:ext cx="2367675"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62F7D649-5A9A-8BDD-A897-455250F1EDDB}"/>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2F89E7AC-36DA-A4B1-613B-0A3C52A8D64C}"/>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1048849-509E-9A8C-AE2B-3D7406EB162A}"/>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141300FE-8200-38F2-ACBE-C481E043CDD9}"/>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Tree>
    <p:extLst>
      <p:ext uri="{BB962C8B-B14F-4D97-AF65-F5344CB8AC3E}">
        <p14:creationId xmlns:p14="http://schemas.microsoft.com/office/powerpoint/2010/main" val="281729150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FB8CFF5-D430-7405-A0C4-5E6BD4223B45}"/>
              </a:ext>
            </a:extLst>
          </p:cNvPr>
          <p:cNvSpPr txBox="1">
            <a:spLocks noGrp="1"/>
          </p:cNvSpPr>
          <p:nvPr>
            <p:ph type="pic" idx="4294967295"/>
          </p:nvPr>
        </p:nvSpPr>
        <p:spPr>
          <a:xfrm>
            <a:off x="828000" y="2251080"/>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B8DB463E-0891-9732-35CA-8DCDBB1FDFF8}"/>
              </a:ext>
            </a:extLst>
          </p:cNvPr>
          <p:cNvSpPr txBox="1">
            <a:spLocks noGrp="1"/>
          </p:cNvSpPr>
          <p:nvPr>
            <p:ph type="pic" idx="4294967295"/>
          </p:nvPr>
        </p:nvSpPr>
        <p:spPr>
          <a:xfrm>
            <a:off x="3536214"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6BFD828-7AA1-48EB-D1FE-F7BF28BE553E}"/>
              </a:ext>
            </a:extLst>
          </p:cNvPr>
          <p:cNvSpPr txBox="1">
            <a:spLocks noGrp="1"/>
          </p:cNvSpPr>
          <p:nvPr>
            <p:ph type="pic" idx="4294967295"/>
          </p:nvPr>
        </p:nvSpPr>
        <p:spPr>
          <a:xfrm>
            <a:off x="6243113" y="2251080"/>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A39EED5E-BC72-DD62-7559-07C8F7AF4529}"/>
              </a:ext>
            </a:extLst>
          </p:cNvPr>
          <p:cNvSpPr txBox="1">
            <a:spLocks noGrp="1"/>
          </p:cNvSpPr>
          <p:nvPr>
            <p:ph type="pic" idx="4294967295"/>
          </p:nvPr>
        </p:nvSpPr>
        <p:spPr>
          <a:xfrm>
            <a:off x="8952626" y="2251080"/>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85F4FB2B-535D-FF3D-EF7F-6DE938D6ADC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9996DFC2-1ED7-CD5F-AFCE-EFF528645A67}"/>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F2191994-4E0B-CE0A-BF5F-1813D9B197B8}"/>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E8871EC2-2E02-8F27-6426-E3850D344912}"/>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710E8F6-F097-FCC5-B6D9-5E9BAC06CB2A}"/>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257427A-A9E6-1776-74E7-8CF7FB8E7107}"/>
              </a:ext>
            </a:extLst>
          </p:cNvPr>
          <p:cNvSpPr txBox="1">
            <a:spLocks noGrp="1"/>
          </p:cNvSpPr>
          <p:nvPr>
            <p:ph type="body" idx="4294967295"/>
          </p:nvPr>
        </p:nvSpPr>
        <p:spPr>
          <a:xfrm>
            <a:off x="1305242" y="2251080"/>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6D60173E-9335-2552-508E-7951FD089227}"/>
              </a:ext>
            </a:extLst>
          </p:cNvPr>
          <p:cNvSpPr txBox="1">
            <a:spLocks noGrp="1"/>
          </p:cNvSpPr>
          <p:nvPr>
            <p:ph type="body" idx="4294967295"/>
          </p:nvPr>
        </p:nvSpPr>
        <p:spPr>
          <a:xfrm>
            <a:off x="4012150" y="2251080"/>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DC9C94C9-E583-C4E8-21D4-2B19356E786E}"/>
              </a:ext>
            </a:extLst>
          </p:cNvPr>
          <p:cNvSpPr txBox="1">
            <a:spLocks noGrp="1"/>
          </p:cNvSpPr>
          <p:nvPr>
            <p:ph type="body" idx="4294967295"/>
          </p:nvPr>
        </p:nvSpPr>
        <p:spPr>
          <a:xfrm>
            <a:off x="6721654" y="2251080"/>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496A022B-314B-A527-91D1-151790538911}"/>
              </a:ext>
            </a:extLst>
          </p:cNvPr>
          <p:cNvSpPr txBox="1">
            <a:spLocks noGrp="1"/>
          </p:cNvSpPr>
          <p:nvPr>
            <p:ph type="body" idx="4294967295"/>
          </p:nvPr>
        </p:nvSpPr>
        <p:spPr>
          <a:xfrm>
            <a:off x="9429870" y="2251080"/>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28398D6C-B8D8-451A-5B89-D56DA861D431}"/>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D0A9F188-1637-36B0-39DB-80C22382ECEC}"/>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9758013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947D0267-D92E-8E37-A99D-66F091411C21}"/>
              </a:ext>
            </a:extLst>
          </p:cNvPr>
          <p:cNvSpPr/>
          <p:nvPr/>
        </p:nvSpPr>
        <p:spPr>
          <a:xfrm>
            <a:off x="82799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10760841-9784-C455-795D-57DCA7EB089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1F3B633A-ED3C-6687-8260-87B7E6B22B66}"/>
              </a:ext>
            </a:extLst>
          </p:cNvPr>
          <p:cNvSpPr txBox="1">
            <a:spLocks noGrp="1"/>
          </p:cNvSpPr>
          <p:nvPr>
            <p:ph type="body" idx="4294967295"/>
          </p:nvPr>
        </p:nvSpPr>
        <p:spPr>
          <a:xfrm>
            <a:off x="1159230" y="2246700"/>
            <a:ext cx="1762479"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4D7C444-5741-4048-FB6A-DAA0DB69D592}"/>
              </a:ext>
            </a:extLst>
          </p:cNvPr>
          <p:cNvSpPr txBox="1">
            <a:spLocks noGrp="1"/>
          </p:cNvSpPr>
          <p:nvPr>
            <p:ph type="body" idx="4294967295"/>
          </p:nvPr>
        </p:nvSpPr>
        <p:spPr>
          <a:xfrm>
            <a:off x="115923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63B59517-A37A-3C97-AACC-7A469C3F0330}"/>
              </a:ext>
            </a:extLst>
          </p:cNvPr>
          <p:cNvSpPr/>
          <p:nvPr/>
        </p:nvSpPr>
        <p:spPr>
          <a:xfrm>
            <a:off x="347292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E8033B75-F7FE-2111-3E46-D56B4E937DD1}"/>
              </a:ext>
            </a:extLst>
          </p:cNvPr>
          <p:cNvSpPr txBox="1">
            <a:spLocks noGrp="1"/>
          </p:cNvSpPr>
          <p:nvPr>
            <p:ph type="body" idx="4294967295"/>
          </p:nvPr>
        </p:nvSpPr>
        <p:spPr>
          <a:xfrm>
            <a:off x="3804170" y="2246700"/>
            <a:ext cx="1762479"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4323F2D0-9058-5AF2-DCFB-8811A3C766E7}"/>
              </a:ext>
            </a:extLst>
          </p:cNvPr>
          <p:cNvSpPr txBox="1">
            <a:spLocks noGrp="1"/>
          </p:cNvSpPr>
          <p:nvPr>
            <p:ph type="body" idx="4294967295"/>
          </p:nvPr>
        </p:nvSpPr>
        <p:spPr>
          <a:xfrm>
            <a:off x="380417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ACC3700A-1ECD-1BC5-5D6E-397E62D72C80}"/>
              </a:ext>
            </a:extLst>
          </p:cNvPr>
          <p:cNvSpPr/>
          <p:nvPr/>
        </p:nvSpPr>
        <p:spPr>
          <a:xfrm>
            <a:off x="611786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2C471D13-BFB5-6C03-1629-40FAF519F11D}"/>
              </a:ext>
            </a:extLst>
          </p:cNvPr>
          <p:cNvSpPr txBox="1">
            <a:spLocks noGrp="1"/>
          </p:cNvSpPr>
          <p:nvPr>
            <p:ph type="body" idx="4294967295"/>
          </p:nvPr>
        </p:nvSpPr>
        <p:spPr>
          <a:xfrm>
            <a:off x="6449098" y="2246700"/>
            <a:ext cx="1762479"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5AC48E26-F507-67A5-C795-482EC85ED612}"/>
              </a:ext>
            </a:extLst>
          </p:cNvPr>
          <p:cNvSpPr txBox="1">
            <a:spLocks noGrp="1"/>
          </p:cNvSpPr>
          <p:nvPr>
            <p:ph type="body" idx="4294967295"/>
          </p:nvPr>
        </p:nvSpPr>
        <p:spPr>
          <a:xfrm>
            <a:off x="6449098"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5BCE8338-2C9A-06E5-D745-481FF0A38A21}"/>
              </a:ext>
            </a:extLst>
          </p:cNvPr>
          <p:cNvSpPr/>
          <p:nvPr/>
        </p:nvSpPr>
        <p:spPr>
          <a:xfrm>
            <a:off x="876279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431A944D-6B52-9C91-A2E6-62C1AD8D5228}"/>
              </a:ext>
            </a:extLst>
          </p:cNvPr>
          <p:cNvSpPr txBox="1">
            <a:spLocks noGrp="1"/>
          </p:cNvSpPr>
          <p:nvPr>
            <p:ph type="body" idx="4294967295"/>
          </p:nvPr>
        </p:nvSpPr>
        <p:spPr>
          <a:xfrm>
            <a:off x="9094029" y="2246700"/>
            <a:ext cx="1762479"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98F6B986-752B-0750-0B97-06524CF3744B}"/>
              </a:ext>
            </a:extLst>
          </p:cNvPr>
          <p:cNvSpPr txBox="1">
            <a:spLocks noGrp="1"/>
          </p:cNvSpPr>
          <p:nvPr>
            <p:ph type="body" idx="4294967295"/>
          </p:nvPr>
        </p:nvSpPr>
        <p:spPr>
          <a:xfrm>
            <a:off x="9094029"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Tree>
    <p:extLst>
      <p:ext uri="{BB962C8B-B14F-4D97-AF65-F5344CB8AC3E}">
        <p14:creationId xmlns:p14="http://schemas.microsoft.com/office/powerpoint/2010/main" val="428990901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C0B2274-078A-735F-937A-2C55C742613E}"/>
              </a:ext>
            </a:extLst>
          </p:cNvPr>
          <p:cNvSpPr txBox="1">
            <a:spLocks noGrp="1"/>
          </p:cNvSpPr>
          <p:nvPr>
            <p:ph type="title"/>
          </p:nvPr>
        </p:nvSpPr>
        <p:spPr>
          <a:xfrm>
            <a:off x="827997" y="596344"/>
            <a:ext cx="1025031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C95F7D0-EF8D-13B5-DB01-E552AD849B43}"/>
              </a:ext>
            </a:extLst>
          </p:cNvPr>
          <p:cNvSpPr txBox="1">
            <a:spLocks noGrp="1"/>
          </p:cNvSpPr>
          <p:nvPr>
            <p:ph type="body" idx="4294967295"/>
          </p:nvPr>
        </p:nvSpPr>
        <p:spPr>
          <a:xfrm>
            <a:off x="828000"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26CDAEED-9644-7878-C446-406A61B0FDF5}"/>
              </a:ext>
            </a:extLst>
          </p:cNvPr>
          <p:cNvSpPr txBox="1">
            <a:spLocks noGrp="1"/>
          </p:cNvSpPr>
          <p:nvPr>
            <p:ph type="body" idx="4294967295"/>
          </p:nvPr>
        </p:nvSpPr>
        <p:spPr>
          <a:xfrm>
            <a:off x="4379328"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326EFEAD-5F84-7D0E-6675-A474B86628D7}"/>
              </a:ext>
            </a:extLst>
          </p:cNvPr>
          <p:cNvSpPr txBox="1">
            <a:spLocks noGrp="1"/>
          </p:cNvSpPr>
          <p:nvPr>
            <p:ph type="body" idx="4294967295"/>
          </p:nvPr>
        </p:nvSpPr>
        <p:spPr>
          <a:xfrm>
            <a:off x="7930665"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Tree>
    <p:extLst>
      <p:ext uri="{BB962C8B-B14F-4D97-AF65-F5344CB8AC3E}">
        <p14:creationId xmlns:p14="http://schemas.microsoft.com/office/powerpoint/2010/main" val="361818673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67CF54B0-F5C2-8057-7BD2-9E78D8CB3D50}"/>
              </a:ext>
            </a:extLst>
          </p:cNvPr>
          <p:cNvSpPr txBox="1">
            <a:spLocks noGrp="1"/>
          </p:cNvSpPr>
          <p:nvPr>
            <p:ph type="body" idx="4294967295"/>
          </p:nvPr>
        </p:nvSpPr>
        <p:spPr>
          <a:xfrm>
            <a:off x="827999" y="2251080"/>
            <a:ext cx="2006641" cy="358307"/>
          </a:xfrm>
        </p:spPr>
        <p:txBody>
          <a:bodyPr lIns="0" tIns="0" rIns="0" bIns="0" anchor="b"/>
          <a:lstStyle>
            <a:lvl1pPr>
              <a:defRPr sz="2400" spc="31"/>
            </a:lvl1pPr>
          </a:lstStyle>
          <a:p>
            <a:pPr lvl="0"/>
            <a:r>
              <a:rPr lang="en-US"/>
              <a:t>Item 1 here</a:t>
            </a:r>
          </a:p>
        </p:txBody>
      </p:sp>
      <p:sp>
        <p:nvSpPr>
          <p:cNvPr id="3" name="Text Placeholder 3">
            <a:extLst>
              <a:ext uri="{FF2B5EF4-FFF2-40B4-BE49-F238E27FC236}">
                <a16:creationId xmlns:a16="http://schemas.microsoft.com/office/drawing/2014/main" id="{37A27FC3-A718-1D35-1D72-C3AFBECAF299}"/>
              </a:ext>
            </a:extLst>
          </p:cNvPr>
          <p:cNvSpPr txBox="1">
            <a:spLocks noGrp="1"/>
          </p:cNvSpPr>
          <p:nvPr>
            <p:ph type="body" idx="4294967295"/>
          </p:nvPr>
        </p:nvSpPr>
        <p:spPr>
          <a:xfrm>
            <a:off x="827999" y="2878055"/>
            <a:ext cx="2006641" cy="675047"/>
          </a:xfrm>
        </p:spPr>
        <p:txBody>
          <a:bodyPr lIns="0" tIns="0" rIns="0" bIns="0"/>
          <a:lstStyle>
            <a:lvl1pPr>
              <a:lnSpc>
                <a:spcPts val="1820"/>
              </a:lnSpc>
              <a:defRPr sz="1600" b="0" spc="31">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B33D171-36BD-EA75-920A-8CFA044F4C21}"/>
              </a:ext>
            </a:extLst>
          </p:cNvPr>
          <p:cNvSpPr txBox="1">
            <a:spLocks noGrp="1"/>
          </p:cNvSpPr>
          <p:nvPr>
            <p:ph type="body" idx="4294967295"/>
          </p:nvPr>
        </p:nvSpPr>
        <p:spPr>
          <a:xfrm>
            <a:off x="1179996" y="3821762"/>
            <a:ext cx="1708319" cy="182523"/>
          </a:xfrm>
        </p:spPr>
        <p:txBody>
          <a:bodyPr lIns="0" tIns="0" rIns="0" bIns="0"/>
          <a:lstStyle>
            <a:lvl1pPr>
              <a:defRPr sz="1600" b="0" spc="31">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C9A8FA14-8E1D-FE96-1C9E-56B4BE691B6B}"/>
              </a:ext>
            </a:extLst>
          </p:cNvPr>
          <p:cNvPicPr>
            <a:picLocks noChangeAspect="1"/>
          </p:cNvPicPr>
          <p:nvPr/>
        </p:nvPicPr>
        <p:blipFill>
          <a:blip r:embed="rId3"/>
          <a:stretch>
            <a:fillRect/>
          </a:stretch>
        </p:blipFill>
        <p:spPr>
          <a:xfrm>
            <a:off x="827999" y="3821763"/>
            <a:ext cx="192636" cy="192636"/>
          </a:xfrm>
          <a:prstGeom prst="rect">
            <a:avLst/>
          </a:prstGeom>
          <a:noFill/>
          <a:ln cap="flat">
            <a:noFill/>
          </a:ln>
        </p:spPr>
      </p:pic>
      <p:sp>
        <p:nvSpPr>
          <p:cNvPr id="6" name="Text Placeholder 3">
            <a:extLst>
              <a:ext uri="{FF2B5EF4-FFF2-40B4-BE49-F238E27FC236}">
                <a16:creationId xmlns:a16="http://schemas.microsoft.com/office/drawing/2014/main" id="{08488395-67EF-7F6C-BD00-ED3840198C97}"/>
              </a:ext>
            </a:extLst>
          </p:cNvPr>
          <p:cNvSpPr txBox="1">
            <a:spLocks noGrp="1"/>
          </p:cNvSpPr>
          <p:nvPr>
            <p:ph type="body" idx="4294967295"/>
          </p:nvPr>
        </p:nvSpPr>
        <p:spPr>
          <a:xfrm>
            <a:off x="3631458" y="3821762"/>
            <a:ext cx="1708319" cy="182523"/>
          </a:xfrm>
        </p:spPr>
        <p:txBody>
          <a:bodyPr lIns="0" tIns="0" rIns="0" bIns="0"/>
          <a:lstStyle>
            <a:lvl1pPr>
              <a:defRPr sz="1600" b="0" spc="31">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05B5F87E-4C36-6929-4193-B2D93292BAFB}"/>
              </a:ext>
            </a:extLst>
          </p:cNvPr>
          <p:cNvPicPr>
            <a:picLocks noChangeAspect="1"/>
          </p:cNvPicPr>
          <p:nvPr/>
        </p:nvPicPr>
        <p:blipFill>
          <a:blip r:embed="rId3"/>
          <a:stretch>
            <a:fillRect/>
          </a:stretch>
        </p:blipFill>
        <p:spPr>
          <a:xfrm>
            <a:off x="3279459" y="3821763"/>
            <a:ext cx="192636" cy="192636"/>
          </a:xfrm>
          <a:prstGeom prst="rect">
            <a:avLst/>
          </a:prstGeom>
          <a:noFill/>
          <a:ln cap="flat">
            <a:noFill/>
          </a:ln>
        </p:spPr>
      </p:pic>
      <p:sp>
        <p:nvSpPr>
          <p:cNvPr id="8" name="Text Placeholder 3">
            <a:extLst>
              <a:ext uri="{FF2B5EF4-FFF2-40B4-BE49-F238E27FC236}">
                <a16:creationId xmlns:a16="http://schemas.microsoft.com/office/drawing/2014/main" id="{35DBE3F5-A214-4C49-6E51-DF84FB55B322}"/>
              </a:ext>
            </a:extLst>
          </p:cNvPr>
          <p:cNvSpPr txBox="1">
            <a:spLocks noGrp="1"/>
          </p:cNvSpPr>
          <p:nvPr>
            <p:ph type="body" idx="4294967295"/>
          </p:nvPr>
        </p:nvSpPr>
        <p:spPr>
          <a:xfrm>
            <a:off x="6082918" y="3821762"/>
            <a:ext cx="1708319" cy="182523"/>
          </a:xfrm>
        </p:spPr>
        <p:txBody>
          <a:bodyPr lIns="0" tIns="0" rIns="0" bIns="0"/>
          <a:lstStyle>
            <a:lvl1pPr>
              <a:defRPr sz="1600" b="0" spc="31">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4E58FC13-0D35-D2BB-A3DA-4AD9023AB5E0}"/>
              </a:ext>
            </a:extLst>
          </p:cNvPr>
          <p:cNvPicPr>
            <a:picLocks noChangeAspect="1"/>
          </p:cNvPicPr>
          <p:nvPr/>
        </p:nvPicPr>
        <p:blipFill>
          <a:blip r:embed="rId3"/>
          <a:stretch>
            <a:fillRect/>
          </a:stretch>
        </p:blipFill>
        <p:spPr>
          <a:xfrm>
            <a:off x="5730929" y="3821763"/>
            <a:ext cx="192636" cy="192636"/>
          </a:xfrm>
          <a:prstGeom prst="rect">
            <a:avLst/>
          </a:prstGeom>
          <a:noFill/>
          <a:ln cap="flat">
            <a:noFill/>
          </a:ln>
        </p:spPr>
      </p:pic>
      <p:sp>
        <p:nvSpPr>
          <p:cNvPr id="10" name="Text Placeholder 3">
            <a:extLst>
              <a:ext uri="{FF2B5EF4-FFF2-40B4-BE49-F238E27FC236}">
                <a16:creationId xmlns:a16="http://schemas.microsoft.com/office/drawing/2014/main" id="{2945CC28-71B1-6FED-0C95-F67DC3B9CE2B}"/>
              </a:ext>
            </a:extLst>
          </p:cNvPr>
          <p:cNvSpPr txBox="1">
            <a:spLocks noGrp="1"/>
          </p:cNvSpPr>
          <p:nvPr>
            <p:ph type="body" idx="4294967295"/>
          </p:nvPr>
        </p:nvSpPr>
        <p:spPr>
          <a:xfrm>
            <a:off x="8534378" y="3821762"/>
            <a:ext cx="1708319" cy="182523"/>
          </a:xfrm>
        </p:spPr>
        <p:txBody>
          <a:bodyPr lIns="0" tIns="0" rIns="0" bIns="0"/>
          <a:lstStyle>
            <a:lvl1pPr>
              <a:defRPr sz="1600" b="0" spc="31">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D7679931-B108-C1F9-9AC8-297FC680DE2C}"/>
              </a:ext>
            </a:extLst>
          </p:cNvPr>
          <p:cNvPicPr>
            <a:picLocks noChangeAspect="1"/>
          </p:cNvPicPr>
          <p:nvPr/>
        </p:nvPicPr>
        <p:blipFill>
          <a:blip r:embed="rId3"/>
          <a:stretch>
            <a:fillRect/>
          </a:stretch>
        </p:blipFill>
        <p:spPr>
          <a:xfrm>
            <a:off x="8182390" y="3821763"/>
            <a:ext cx="192636" cy="192636"/>
          </a:xfrm>
          <a:prstGeom prst="rect">
            <a:avLst/>
          </a:prstGeom>
          <a:noFill/>
          <a:ln cap="flat">
            <a:noFill/>
          </a:ln>
        </p:spPr>
      </p:pic>
      <p:sp>
        <p:nvSpPr>
          <p:cNvPr id="12" name="Text Placeholder 3">
            <a:extLst>
              <a:ext uri="{FF2B5EF4-FFF2-40B4-BE49-F238E27FC236}">
                <a16:creationId xmlns:a16="http://schemas.microsoft.com/office/drawing/2014/main" id="{95883277-8E60-EFAB-E301-8A171C8E83DB}"/>
              </a:ext>
            </a:extLst>
          </p:cNvPr>
          <p:cNvSpPr txBox="1">
            <a:spLocks noGrp="1"/>
          </p:cNvSpPr>
          <p:nvPr>
            <p:ph type="body" idx="4294967295"/>
          </p:nvPr>
        </p:nvSpPr>
        <p:spPr>
          <a:xfrm>
            <a:off x="1126322" y="5986175"/>
            <a:ext cx="1708319" cy="182523"/>
          </a:xfrm>
        </p:spPr>
        <p:txBody>
          <a:bodyPr lIns="0" tIns="0" rIns="0" bIns="0"/>
          <a:lstStyle>
            <a:lvl1pPr>
              <a:defRPr sz="1600" b="0" spc="31">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032906CC-97BA-E1CB-8314-1DC5B7C8C3DF}"/>
              </a:ext>
            </a:extLst>
          </p:cNvPr>
          <p:cNvPicPr>
            <a:picLocks noChangeAspect="1"/>
          </p:cNvPicPr>
          <p:nvPr/>
        </p:nvPicPr>
        <p:blipFill>
          <a:blip r:embed="rId3"/>
          <a:stretch>
            <a:fillRect/>
          </a:stretch>
        </p:blipFill>
        <p:spPr>
          <a:xfrm>
            <a:off x="774323" y="5986175"/>
            <a:ext cx="192636" cy="192636"/>
          </a:xfrm>
          <a:prstGeom prst="rect">
            <a:avLst/>
          </a:prstGeom>
          <a:noFill/>
          <a:ln cap="flat">
            <a:noFill/>
          </a:ln>
        </p:spPr>
      </p:pic>
      <p:sp>
        <p:nvSpPr>
          <p:cNvPr id="14" name="Text Placeholder 3">
            <a:extLst>
              <a:ext uri="{FF2B5EF4-FFF2-40B4-BE49-F238E27FC236}">
                <a16:creationId xmlns:a16="http://schemas.microsoft.com/office/drawing/2014/main" id="{94811DEB-4EEC-07E0-EEE7-4F704D4E0B41}"/>
              </a:ext>
            </a:extLst>
          </p:cNvPr>
          <p:cNvSpPr txBox="1">
            <a:spLocks noGrp="1"/>
          </p:cNvSpPr>
          <p:nvPr>
            <p:ph type="body" idx="4294967295"/>
          </p:nvPr>
        </p:nvSpPr>
        <p:spPr>
          <a:xfrm>
            <a:off x="3577782" y="5986175"/>
            <a:ext cx="1708319" cy="182523"/>
          </a:xfrm>
        </p:spPr>
        <p:txBody>
          <a:bodyPr lIns="0" tIns="0" rIns="0" bIns="0"/>
          <a:lstStyle>
            <a:lvl1pPr>
              <a:defRPr sz="1600" b="0" spc="31">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FE6BEB-7BA4-C76F-9002-4ADBC5172DC9}"/>
              </a:ext>
            </a:extLst>
          </p:cNvPr>
          <p:cNvPicPr>
            <a:picLocks noChangeAspect="1"/>
          </p:cNvPicPr>
          <p:nvPr/>
        </p:nvPicPr>
        <p:blipFill>
          <a:blip r:embed="rId3"/>
          <a:stretch>
            <a:fillRect/>
          </a:stretch>
        </p:blipFill>
        <p:spPr>
          <a:xfrm>
            <a:off x="3225793" y="5986175"/>
            <a:ext cx="192636" cy="192636"/>
          </a:xfrm>
          <a:prstGeom prst="rect">
            <a:avLst/>
          </a:prstGeom>
          <a:noFill/>
          <a:ln cap="flat">
            <a:noFill/>
          </a:ln>
        </p:spPr>
      </p:pic>
      <p:sp>
        <p:nvSpPr>
          <p:cNvPr id="16" name="Text Placeholder 3">
            <a:extLst>
              <a:ext uri="{FF2B5EF4-FFF2-40B4-BE49-F238E27FC236}">
                <a16:creationId xmlns:a16="http://schemas.microsoft.com/office/drawing/2014/main" id="{0CD59FA2-C424-B3BE-6213-26ABE3CF8D5F}"/>
              </a:ext>
            </a:extLst>
          </p:cNvPr>
          <p:cNvSpPr txBox="1">
            <a:spLocks noGrp="1"/>
          </p:cNvSpPr>
          <p:nvPr>
            <p:ph type="body" idx="4294967295"/>
          </p:nvPr>
        </p:nvSpPr>
        <p:spPr>
          <a:xfrm>
            <a:off x="6029242" y="5986175"/>
            <a:ext cx="1708319" cy="182523"/>
          </a:xfrm>
        </p:spPr>
        <p:txBody>
          <a:bodyPr lIns="0" tIns="0" rIns="0" bIns="0"/>
          <a:lstStyle>
            <a:lvl1pPr>
              <a:defRPr sz="1600" b="0" spc="31">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F52ED4B7-0C41-7C6A-E8A4-615D0086B053}"/>
              </a:ext>
            </a:extLst>
          </p:cNvPr>
          <p:cNvPicPr>
            <a:picLocks noChangeAspect="1"/>
          </p:cNvPicPr>
          <p:nvPr/>
        </p:nvPicPr>
        <p:blipFill>
          <a:blip r:embed="rId3"/>
          <a:stretch>
            <a:fillRect/>
          </a:stretch>
        </p:blipFill>
        <p:spPr>
          <a:xfrm>
            <a:off x="5677254" y="5986175"/>
            <a:ext cx="192636" cy="192636"/>
          </a:xfrm>
          <a:prstGeom prst="rect">
            <a:avLst/>
          </a:prstGeom>
          <a:noFill/>
          <a:ln cap="flat">
            <a:noFill/>
          </a:ln>
        </p:spPr>
      </p:pic>
      <p:sp>
        <p:nvSpPr>
          <p:cNvPr id="18" name="Text Placeholder 3">
            <a:extLst>
              <a:ext uri="{FF2B5EF4-FFF2-40B4-BE49-F238E27FC236}">
                <a16:creationId xmlns:a16="http://schemas.microsoft.com/office/drawing/2014/main" id="{8B238B32-433F-B5DA-7125-BAC784DBA5D3}"/>
              </a:ext>
            </a:extLst>
          </p:cNvPr>
          <p:cNvSpPr txBox="1">
            <a:spLocks noGrp="1"/>
          </p:cNvSpPr>
          <p:nvPr>
            <p:ph type="body" idx="4294967295"/>
          </p:nvPr>
        </p:nvSpPr>
        <p:spPr>
          <a:xfrm>
            <a:off x="8480703" y="5986175"/>
            <a:ext cx="1708319" cy="182523"/>
          </a:xfrm>
        </p:spPr>
        <p:txBody>
          <a:bodyPr lIns="0" tIns="0" rIns="0" bIns="0"/>
          <a:lstStyle>
            <a:lvl1pPr>
              <a:defRPr sz="1600" b="0" spc="31">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89AFCA20-541D-157D-3979-C194403217EF}"/>
              </a:ext>
            </a:extLst>
          </p:cNvPr>
          <p:cNvPicPr>
            <a:picLocks noChangeAspect="1"/>
          </p:cNvPicPr>
          <p:nvPr/>
        </p:nvPicPr>
        <p:blipFill>
          <a:blip r:embed="rId3"/>
          <a:stretch>
            <a:fillRect/>
          </a:stretch>
        </p:blipFill>
        <p:spPr>
          <a:xfrm>
            <a:off x="8128715" y="5986175"/>
            <a:ext cx="192636" cy="192636"/>
          </a:xfrm>
          <a:prstGeom prst="rect">
            <a:avLst/>
          </a:prstGeom>
          <a:noFill/>
          <a:ln cap="flat">
            <a:noFill/>
          </a:ln>
        </p:spPr>
      </p:pic>
      <p:sp>
        <p:nvSpPr>
          <p:cNvPr id="20" name="Google Shape;268;p37">
            <a:extLst>
              <a:ext uri="{FF2B5EF4-FFF2-40B4-BE49-F238E27FC236}">
                <a16:creationId xmlns:a16="http://schemas.microsoft.com/office/drawing/2014/main" id="{0A4E47F8-FEFA-B655-6204-C47DCFD9E6B2}"/>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F472A9AA-BC7D-4B6D-07FF-F4CEFF7AAA51}"/>
              </a:ext>
            </a:extLst>
          </p:cNvPr>
          <p:cNvSpPr txBox="1">
            <a:spLocks noGrp="1"/>
          </p:cNvSpPr>
          <p:nvPr>
            <p:ph type="body" idx="4294967295"/>
          </p:nvPr>
        </p:nvSpPr>
        <p:spPr>
          <a:xfrm>
            <a:off x="3225793" y="2251080"/>
            <a:ext cx="2006641" cy="358307"/>
          </a:xfrm>
        </p:spPr>
        <p:txBody>
          <a:bodyPr lIns="0" tIns="0" rIns="0" bIns="0" anchor="b"/>
          <a:lstStyle>
            <a:lvl1pPr>
              <a:defRPr sz="2400" spc="31"/>
            </a:lvl1pPr>
          </a:lstStyle>
          <a:p>
            <a:pPr lvl="0"/>
            <a:r>
              <a:rPr lang="en-US"/>
              <a:t>Item 2 here</a:t>
            </a:r>
          </a:p>
        </p:txBody>
      </p:sp>
      <p:sp>
        <p:nvSpPr>
          <p:cNvPr id="22" name="Text Placeholder 3">
            <a:extLst>
              <a:ext uri="{FF2B5EF4-FFF2-40B4-BE49-F238E27FC236}">
                <a16:creationId xmlns:a16="http://schemas.microsoft.com/office/drawing/2014/main" id="{D51E1E63-3FEB-B199-7CF2-9EAD8CBB885A}"/>
              </a:ext>
            </a:extLst>
          </p:cNvPr>
          <p:cNvSpPr txBox="1">
            <a:spLocks noGrp="1"/>
          </p:cNvSpPr>
          <p:nvPr>
            <p:ph type="body" idx="4294967295"/>
          </p:nvPr>
        </p:nvSpPr>
        <p:spPr>
          <a:xfrm>
            <a:off x="5704093" y="2251080"/>
            <a:ext cx="2006641" cy="358307"/>
          </a:xfrm>
        </p:spPr>
        <p:txBody>
          <a:bodyPr lIns="0" tIns="0" rIns="0" bIns="0" anchor="b"/>
          <a:lstStyle>
            <a:lvl1pPr>
              <a:defRPr sz="2400" spc="31"/>
            </a:lvl1pPr>
          </a:lstStyle>
          <a:p>
            <a:pPr lvl="0"/>
            <a:r>
              <a:rPr lang="en-US"/>
              <a:t>Item 3 here</a:t>
            </a:r>
          </a:p>
        </p:txBody>
      </p:sp>
      <p:sp>
        <p:nvSpPr>
          <p:cNvPr id="23" name="Text Placeholder 3">
            <a:extLst>
              <a:ext uri="{FF2B5EF4-FFF2-40B4-BE49-F238E27FC236}">
                <a16:creationId xmlns:a16="http://schemas.microsoft.com/office/drawing/2014/main" id="{3D39F043-FB94-05C9-C99F-A43A1E861092}"/>
              </a:ext>
            </a:extLst>
          </p:cNvPr>
          <p:cNvSpPr txBox="1">
            <a:spLocks noGrp="1"/>
          </p:cNvSpPr>
          <p:nvPr>
            <p:ph type="body" idx="4294967295"/>
          </p:nvPr>
        </p:nvSpPr>
        <p:spPr>
          <a:xfrm>
            <a:off x="8182390" y="2251080"/>
            <a:ext cx="2006641" cy="358307"/>
          </a:xfrm>
        </p:spPr>
        <p:txBody>
          <a:bodyPr lIns="0" tIns="0" rIns="0" bIns="0" anchor="b"/>
          <a:lstStyle>
            <a:lvl1pPr>
              <a:defRPr sz="2400" spc="31"/>
            </a:lvl1pPr>
          </a:lstStyle>
          <a:p>
            <a:pPr lvl="0"/>
            <a:r>
              <a:rPr lang="en-US"/>
              <a:t>Item 4 here</a:t>
            </a:r>
          </a:p>
        </p:txBody>
      </p:sp>
      <p:sp>
        <p:nvSpPr>
          <p:cNvPr id="24" name="Text Placeholder 3">
            <a:extLst>
              <a:ext uri="{FF2B5EF4-FFF2-40B4-BE49-F238E27FC236}">
                <a16:creationId xmlns:a16="http://schemas.microsoft.com/office/drawing/2014/main" id="{95B42559-8B24-0977-D29E-4FC5F3A63031}"/>
              </a:ext>
            </a:extLst>
          </p:cNvPr>
          <p:cNvSpPr txBox="1">
            <a:spLocks noGrp="1"/>
          </p:cNvSpPr>
          <p:nvPr>
            <p:ph type="body" idx="4294967295"/>
          </p:nvPr>
        </p:nvSpPr>
        <p:spPr>
          <a:xfrm>
            <a:off x="774325" y="4416333"/>
            <a:ext cx="2006641" cy="358307"/>
          </a:xfrm>
        </p:spPr>
        <p:txBody>
          <a:bodyPr lIns="0" tIns="0" rIns="0" bIns="0" anchor="b"/>
          <a:lstStyle>
            <a:lvl1pPr>
              <a:defRPr sz="2400" spc="31"/>
            </a:lvl1pPr>
          </a:lstStyle>
          <a:p>
            <a:pPr lvl="0"/>
            <a:r>
              <a:rPr lang="en-US"/>
              <a:t>Item 5 here</a:t>
            </a:r>
          </a:p>
        </p:txBody>
      </p:sp>
      <p:sp>
        <p:nvSpPr>
          <p:cNvPr id="25" name="Text Placeholder 3">
            <a:extLst>
              <a:ext uri="{FF2B5EF4-FFF2-40B4-BE49-F238E27FC236}">
                <a16:creationId xmlns:a16="http://schemas.microsoft.com/office/drawing/2014/main" id="{6A5D5F98-7844-BD1C-2237-36A7F7C2DED9}"/>
              </a:ext>
            </a:extLst>
          </p:cNvPr>
          <p:cNvSpPr txBox="1">
            <a:spLocks noGrp="1"/>
          </p:cNvSpPr>
          <p:nvPr>
            <p:ph type="body" idx="4294967295"/>
          </p:nvPr>
        </p:nvSpPr>
        <p:spPr>
          <a:xfrm>
            <a:off x="3225785" y="4421115"/>
            <a:ext cx="2006641" cy="358307"/>
          </a:xfrm>
        </p:spPr>
        <p:txBody>
          <a:bodyPr lIns="0" tIns="0" rIns="0" bIns="0" anchor="b"/>
          <a:lstStyle>
            <a:lvl1pPr>
              <a:defRPr sz="2400" spc="31"/>
            </a:lvl1pPr>
          </a:lstStyle>
          <a:p>
            <a:pPr lvl="0"/>
            <a:r>
              <a:rPr lang="en-US"/>
              <a:t>Item 6 here</a:t>
            </a:r>
          </a:p>
        </p:txBody>
      </p:sp>
      <p:sp>
        <p:nvSpPr>
          <p:cNvPr id="26" name="Text Placeholder 3">
            <a:extLst>
              <a:ext uri="{FF2B5EF4-FFF2-40B4-BE49-F238E27FC236}">
                <a16:creationId xmlns:a16="http://schemas.microsoft.com/office/drawing/2014/main" id="{40B753E1-D2D7-E278-17F0-4EEC9AF568D2}"/>
              </a:ext>
            </a:extLst>
          </p:cNvPr>
          <p:cNvSpPr txBox="1">
            <a:spLocks noGrp="1"/>
          </p:cNvSpPr>
          <p:nvPr>
            <p:ph type="body" idx="4294967295"/>
          </p:nvPr>
        </p:nvSpPr>
        <p:spPr>
          <a:xfrm>
            <a:off x="5677254" y="4421115"/>
            <a:ext cx="2006641" cy="358307"/>
          </a:xfrm>
        </p:spPr>
        <p:txBody>
          <a:bodyPr lIns="0" tIns="0" rIns="0" bIns="0" anchor="b"/>
          <a:lstStyle>
            <a:lvl1pPr>
              <a:defRPr sz="2400" spc="31"/>
            </a:lvl1pPr>
          </a:lstStyle>
          <a:p>
            <a:pPr lvl="0"/>
            <a:r>
              <a:rPr lang="en-US"/>
              <a:t>Item 7 here</a:t>
            </a:r>
          </a:p>
        </p:txBody>
      </p:sp>
      <p:sp>
        <p:nvSpPr>
          <p:cNvPr id="27" name="Text Placeholder 3">
            <a:extLst>
              <a:ext uri="{FF2B5EF4-FFF2-40B4-BE49-F238E27FC236}">
                <a16:creationId xmlns:a16="http://schemas.microsoft.com/office/drawing/2014/main" id="{9A5363D3-241C-A01A-65B1-933351E1C8CD}"/>
              </a:ext>
            </a:extLst>
          </p:cNvPr>
          <p:cNvSpPr txBox="1">
            <a:spLocks noGrp="1"/>
          </p:cNvSpPr>
          <p:nvPr>
            <p:ph type="body" idx="4294967295"/>
          </p:nvPr>
        </p:nvSpPr>
        <p:spPr>
          <a:xfrm>
            <a:off x="8128716" y="4421115"/>
            <a:ext cx="2006641" cy="358307"/>
          </a:xfrm>
        </p:spPr>
        <p:txBody>
          <a:bodyPr lIns="0" tIns="0" rIns="0" bIns="0" anchor="b"/>
          <a:lstStyle>
            <a:lvl1pPr>
              <a:defRPr sz="2400" spc="31"/>
            </a:lvl1pPr>
          </a:lstStyle>
          <a:p>
            <a:pPr lvl="0"/>
            <a:r>
              <a:rPr lang="en-US"/>
              <a:t>Item 8 here</a:t>
            </a:r>
          </a:p>
        </p:txBody>
      </p:sp>
      <p:sp>
        <p:nvSpPr>
          <p:cNvPr id="28" name="Text Placeholder 3">
            <a:extLst>
              <a:ext uri="{FF2B5EF4-FFF2-40B4-BE49-F238E27FC236}">
                <a16:creationId xmlns:a16="http://schemas.microsoft.com/office/drawing/2014/main" id="{00BEE1C6-3E00-E18E-9115-4BF7CBC79009}"/>
              </a:ext>
            </a:extLst>
          </p:cNvPr>
          <p:cNvSpPr txBox="1">
            <a:spLocks noGrp="1"/>
          </p:cNvSpPr>
          <p:nvPr>
            <p:ph type="body" idx="4294967295"/>
          </p:nvPr>
        </p:nvSpPr>
        <p:spPr>
          <a:xfrm>
            <a:off x="3225785" y="2878055"/>
            <a:ext cx="2006641" cy="675047"/>
          </a:xfrm>
        </p:spPr>
        <p:txBody>
          <a:bodyPr lIns="0" tIns="0" rIns="0" bIns="0"/>
          <a:lstStyle>
            <a:lvl1pPr>
              <a:lnSpc>
                <a:spcPts val="1820"/>
              </a:lnSpc>
              <a:defRPr sz="1600" b="0" spc="31">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ECCFED9-0795-72B3-4553-3A8EBEE2B188}"/>
              </a:ext>
            </a:extLst>
          </p:cNvPr>
          <p:cNvSpPr txBox="1">
            <a:spLocks noGrp="1"/>
          </p:cNvSpPr>
          <p:nvPr>
            <p:ph type="body" idx="4294967295"/>
          </p:nvPr>
        </p:nvSpPr>
        <p:spPr>
          <a:xfrm>
            <a:off x="5704093" y="2878055"/>
            <a:ext cx="2006641" cy="675047"/>
          </a:xfrm>
        </p:spPr>
        <p:txBody>
          <a:bodyPr lIns="0" tIns="0" rIns="0" bIns="0"/>
          <a:lstStyle>
            <a:lvl1pPr>
              <a:lnSpc>
                <a:spcPts val="1820"/>
              </a:lnSpc>
              <a:defRPr sz="1600" b="0" spc="31">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4B781250-0BB4-585B-7F2A-BAF35885C3C6}"/>
              </a:ext>
            </a:extLst>
          </p:cNvPr>
          <p:cNvSpPr txBox="1">
            <a:spLocks noGrp="1"/>
          </p:cNvSpPr>
          <p:nvPr>
            <p:ph type="body" idx="4294967295"/>
          </p:nvPr>
        </p:nvSpPr>
        <p:spPr>
          <a:xfrm>
            <a:off x="8182390" y="2878055"/>
            <a:ext cx="2006641" cy="675047"/>
          </a:xfrm>
        </p:spPr>
        <p:txBody>
          <a:bodyPr lIns="0" tIns="0" rIns="0" bIns="0"/>
          <a:lstStyle>
            <a:lvl1pPr>
              <a:lnSpc>
                <a:spcPts val="1820"/>
              </a:lnSpc>
              <a:defRPr sz="1600" b="0" spc="31">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E435E7C-378E-6B89-E9A1-B6A3551452FE}"/>
              </a:ext>
            </a:extLst>
          </p:cNvPr>
          <p:cNvSpPr txBox="1">
            <a:spLocks noGrp="1"/>
          </p:cNvSpPr>
          <p:nvPr>
            <p:ph type="body" idx="4294967295"/>
          </p:nvPr>
        </p:nvSpPr>
        <p:spPr>
          <a:xfrm>
            <a:off x="774325" y="5042467"/>
            <a:ext cx="2006641" cy="675047"/>
          </a:xfrm>
        </p:spPr>
        <p:txBody>
          <a:bodyPr lIns="0" tIns="0" rIns="0" bIns="0"/>
          <a:lstStyle>
            <a:lvl1pPr>
              <a:lnSpc>
                <a:spcPts val="1820"/>
              </a:lnSpc>
              <a:defRPr sz="1600" b="0" spc="31">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EC368121-6AAD-B5E0-7229-FFAB2463682B}"/>
              </a:ext>
            </a:extLst>
          </p:cNvPr>
          <p:cNvSpPr txBox="1">
            <a:spLocks noGrp="1"/>
          </p:cNvSpPr>
          <p:nvPr>
            <p:ph type="body" idx="4294967295"/>
          </p:nvPr>
        </p:nvSpPr>
        <p:spPr>
          <a:xfrm>
            <a:off x="3225785" y="5042467"/>
            <a:ext cx="2006641" cy="675047"/>
          </a:xfrm>
        </p:spPr>
        <p:txBody>
          <a:bodyPr lIns="0" tIns="0" rIns="0" bIns="0"/>
          <a:lstStyle>
            <a:lvl1pPr>
              <a:lnSpc>
                <a:spcPts val="1820"/>
              </a:lnSpc>
              <a:defRPr sz="1600" b="0" spc="31">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F88DF0F8-1A5D-A00D-F182-6AE5B4406A43}"/>
              </a:ext>
            </a:extLst>
          </p:cNvPr>
          <p:cNvSpPr txBox="1">
            <a:spLocks noGrp="1"/>
          </p:cNvSpPr>
          <p:nvPr>
            <p:ph type="body" idx="4294967295"/>
          </p:nvPr>
        </p:nvSpPr>
        <p:spPr>
          <a:xfrm>
            <a:off x="5677245" y="5042467"/>
            <a:ext cx="2006641" cy="675047"/>
          </a:xfrm>
        </p:spPr>
        <p:txBody>
          <a:bodyPr lIns="0" tIns="0" rIns="0" bIns="0"/>
          <a:lstStyle>
            <a:lvl1pPr>
              <a:lnSpc>
                <a:spcPts val="1820"/>
              </a:lnSpc>
              <a:defRPr sz="1600" b="0" spc="31">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E3AD66D3-066C-6E9A-6E3B-55F759370BC6}"/>
              </a:ext>
            </a:extLst>
          </p:cNvPr>
          <p:cNvSpPr txBox="1">
            <a:spLocks noGrp="1"/>
          </p:cNvSpPr>
          <p:nvPr>
            <p:ph type="body" idx="4294967295"/>
          </p:nvPr>
        </p:nvSpPr>
        <p:spPr>
          <a:xfrm>
            <a:off x="8128706" y="5042467"/>
            <a:ext cx="2006641" cy="675047"/>
          </a:xfrm>
        </p:spPr>
        <p:txBody>
          <a:bodyPr lIns="0" tIns="0" rIns="0" bIns="0"/>
          <a:lstStyle>
            <a:lvl1pPr>
              <a:lnSpc>
                <a:spcPts val="1820"/>
              </a:lnSpc>
              <a:defRPr sz="1600" b="0" spc="31">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AC426973-1D4C-5A21-A9FE-F9ADFCD4DE06}"/>
              </a:ext>
            </a:extLst>
          </p:cNvPr>
          <p:cNvSpPr txBox="1"/>
          <p:nvPr/>
        </p:nvSpPr>
        <p:spPr>
          <a:xfrm>
            <a:off x="-2295262" y="3710590"/>
            <a:ext cx="2076209" cy="523220"/>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0CDCE659-E181-1A71-A9C4-8E4C89E9A915}"/>
              </a:ext>
            </a:extLst>
          </p:cNvPr>
          <p:cNvSpPr/>
          <p:nvPr/>
        </p:nvSpPr>
        <p:spPr>
          <a:xfrm rot="5400013">
            <a:off x="-499303" y="388147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3426704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C97DFD7-6426-7F6C-1567-1015C60EB39E}"/>
              </a:ext>
            </a:extLst>
          </p:cNvPr>
          <p:cNvSpPr txBox="1">
            <a:spLocks noGrp="1"/>
          </p:cNvSpPr>
          <p:nvPr>
            <p:ph type="title"/>
          </p:nvPr>
        </p:nvSpPr>
        <p:spPr>
          <a:xfrm>
            <a:off x="805697"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98251A4-6E41-13C2-DF5D-5C1E2A34C5D6}"/>
              </a:ext>
            </a:extLst>
          </p:cNvPr>
          <p:cNvSpPr txBox="1">
            <a:spLocks noGrp="1"/>
          </p:cNvSpPr>
          <p:nvPr>
            <p:ph type="body" idx="4294967295"/>
          </p:nvPr>
        </p:nvSpPr>
        <p:spPr>
          <a:xfrm>
            <a:off x="805697" y="2118545"/>
            <a:ext cx="4143009" cy="1541312"/>
          </a:xfrm>
        </p:spPr>
        <p:txBody>
          <a:bodyPr lIns="0" tIns="0" rIns="0" bIns="0"/>
          <a:lstStyle>
            <a:lvl1pPr>
              <a:lnSpc>
                <a:spcPts val="1820"/>
              </a:lnSpc>
              <a:defRPr sz="1600" b="0" spc="31">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433D347D-A137-FAEE-A974-D139A465113B}"/>
              </a:ext>
            </a:extLst>
          </p:cNvPr>
          <p:cNvPicPr>
            <a:picLocks noChangeAspect="1"/>
          </p:cNvPicPr>
          <p:nvPr/>
        </p:nvPicPr>
        <p:blipFill>
          <a:blip r:embed="rId3"/>
          <a:stretch>
            <a:fillRect/>
          </a:stretch>
        </p:blipFill>
        <p:spPr>
          <a:xfrm>
            <a:off x="4039225" y="3929854"/>
            <a:ext cx="304796" cy="304796"/>
          </a:xfrm>
          <a:prstGeom prst="rect">
            <a:avLst/>
          </a:prstGeom>
          <a:noFill/>
          <a:ln cap="flat">
            <a:noFill/>
          </a:ln>
        </p:spPr>
      </p:pic>
      <p:pic>
        <p:nvPicPr>
          <p:cNvPr id="5" name="Picture 5">
            <a:extLst>
              <a:ext uri="{FF2B5EF4-FFF2-40B4-BE49-F238E27FC236}">
                <a16:creationId xmlns:a16="http://schemas.microsoft.com/office/drawing/2014/main" id="{B4297456-6C8E-4ADA-89FE-10CB2621D4A6}"/>
              </a:ext>
            </a:extLst>
          </p:cNvPr>
          <p:cNvPicPr>
            <a:picLocks noChangeAspect="1"/>
          </p:cNvPicPr>
          <p:nvPr/>
        </p:nvPicPr>
        <p:blipFill>
          <a:blip r:embed="rId4"/>
          <a:stretch>
            <a:fillRect/>
          </a:stretch>
        </p:blipFill>
        <p:spPr>
          <a:xfrm>
            <a:off x="805697" y="4509154"/>
            <a:ext cx="304796" cy="304796"/>
          </a:xfrm>
          <a:prstGeom prst="rect">
            <a:avLst/>
          </a:prstGeom>
          <a:noFill/>
          <a:ln cap="flat">
            <a:noFill/>
          </a:ln>
        </p:spPr>
      </p:pic>
      <p:pic>
        <p:nvPicPr>
          <p:cNvPr id="6" name="Picture 6">
            <a:extLst>
              <a:ext uri="{FF2B5EF4-FFF2-40B4-BE49-F238E27FC236}">
                <a16:creationId xmlns:a16="http://schemas.microsoft.com/office/drawing/2014/main" id="{52656C9E-E6FC-4479-A722-4B354D562C86}"/>
              </a:ext>
            </a:extLst>
          </p:cNvPr>
          <p:cNvPicPr>
            <a:picLocks noChangeAspect="1"/>
          </p:cNvPicPr>
          <p:nvPr/>
        </p:nvPicPr>
        <p:blipFill>
          <a:blip r:embed="rId5"/>
          <a:stretch>
            <a:fillRect/>
          </a:stretch>
        </p:blipFill>
        <p:spPr>
          <a:xfrm>
            <a:off x="805697" y="3932103"/>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D5025C55-D135-DBC3-D651-42ECA33167EB}"/>
              </a:ext>
            </a:extLst>
          </p:cNvPr>
          <p:cNvSpPr txBox="1"/>
          <p:nvPr/>
        </p:nvSpPr>
        <p:spPr>
          <a:xfrm>
            <a:off x="1110494" y="3930622"/>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3FFA9B4A-F1CA-AE73-3F20-7047C4209366}"/>
              </a:ext>
            </a:extLst>
          </p:cNvPr>
          <p:cNvSpPr txBox="1"/>
          <p:nvPr/>
        </p:nvSpPr>
        <p:spPr>
          <a:xfrm>
            <a:off x="1110494"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52316B25-5161-6389-D282-860408EA91B9}"/>
              </a:ext>
            </a:extLst>
          </p:cNvPr>
          <p:cNvSpPr txBox="1"/>
          <p:nvPr/>
        </p:nvSpPr>
        <p:spPr>
          <a:xfrm>
            <a:off x="4344031" y="392680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1"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ECC63059-3C0E-BBFD-BF9E-B3EBEF54A735}"/>
              </a:ext>
            </a:extLst>
          </p:cNvPr>
          <p:cNvPicPr>
            <a:picLocks noChangeAspect="1"/>
          </p:cNvPicPr>
          <p:nvPr/>
        </p:nvPicPr>
        <p:blipFill>
          <a:blip r:embed="rId9"/>
          <a:stretch>
            <a:fillRect/>
          </a:stretch>
        </p:blipFill>
        <p:spPr>
          <a:xfrm>
            <a:off x="9343942" y="4999207"/>
            <a:ext cx="2042359" cy="354779"/>
          </a:xfrm>
          <a:prstGeom prst="rect">
            <a:avLst/>
          </a:prstGeom>
          <a:noFill/>
          <a:ln cap="flat">
            <a:noFill/>
          </a:ln>
        </p:spPr>
      </p:pic>
      <p:sp>
        <p:nvSpPr>
          <p:cNvPr id="11" name="TextBox 11">
            <a:hlinkClick r:id="rId8"/>
            <a:extLst>
              <a:ext uri="{FF2B5EF4-FFF2-40B4-BE49-F238E27FC236}">
                <a16:creationId xmlns:a16="http://schemas.microsoft.com/office/drawing/2014/main" id="{8F5E6371-5C78-B5A2-4186-3FB15DA24649}"/>
              </a:ext>
            </a:extLst>
          </p:cNvPr>
          <p:cNvSpPr txBox="1"/>
          <p:nvPr/>
        </p:nvSpPr>
        <p:spPr>
          <a:xfrm>
            <a:off x="805697" y="5796170"/>
            <a:ext cx="10580604" cy="1015663"/>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Retail Energy Code Company © 2025</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1" baseline="0">
                <a:solidFill>
                  <a:srgbClr val="F8F8F8"/>
                </a:solidFill>
                <a:uFillTx/>
                <a:latin typeface="Figtree" pitchFamily="2"/>
                <a:ea typeface="Arial"/>
                <a:cs typeface="Arial"/>
              </a:rPr>
            </a:br>
            <a:endParaRPr lang="en-US" sz="1000" b="0" i="0" u="none" strike="noStrike" kern="0" cap="none" spc="31" baseline="0">
              <a:solidFill>
                <a:srgbClr val="F8F8F8"/>
              </a:solidFill>
              <a:uFillTx/>
              <a:latin typeface="Figtree" pitchFamily="2"/>
              <a:ea typeface="Arial"/>
              <a:cs typeface="Arial"/>
            </a:endParaRP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7CBF8F86-9624-03E0-3198-B84D2D325B7A}"/>
              </a:ext>
            </a:extLst>
          </p:cNvPr>
          <p:cNvPicPr>
            <a:picLocks noChangeAspect="1"/>
          </p:cNvPicPr>
          <p:nvPr/>
        </p:nvPicPr>
        <p:blipFill>
          <a:blip r:embed="rId3"/>
          <a:stretch>
            <a:fillRect/>
          </a:stretch>
        </p:blipFill>
        <p:spPr>
          <a:xfrm>
            <a:off x="4039225"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C37E2295-C946-8EA9-D6D1-CBDD2E37715F}"/>
              </a:ext>
            </a:extLst>
          </p:cNvPr>
          <p:cNvSpPr txBox="1"/>
          <p:nvPr/>
        </p:nvSpPr>
        <p:spPr>
          <a:xfrm>
            <a:off x="4344031"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1"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1095802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theme" Target="../theme/theme2.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theme" Target="../theme/theme3.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theme" Target="../theme/theme4.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3" Type="http://schemas.openxmlformats.org/officeDocument/2006/relationships/slideLayout" Target="../slideLayouts/slideLayout98.xml"/><Relationship Id="rId21" Type="http://schemas.openxmlformats.org/officeDocument/2006/relationships/theme" Target="../theme/theme5.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01E2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37AF5CEF-71E1-9BCA-F154-BE4BAA626494}"/>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C6A5EC92-CB38-38AB-412E-134B344C9656}"/>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4261" r:id="rId22"/>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D27EB5C0-EF0A-4C65-8CD3-7ADB1DCDA0B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A59A8698-7A10-07F2-B8B1-ED367857596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747" r:id="rId22"/>
    <p:sldLayoutId id="2147483748" r:id="rId23"/>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23/02/2026</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69512836"/>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7" r:id="rId3"/>
    <p:sldLayoutId id="2147484252" r:id="rId4"/>
    <p:sldLayoutId id="2147484253" r:id="rId5"/>
    <p:sldLayoutId id="2147484208" r:id="rId6"/>
    <p:sldLayoutId id="2147484209" r:id="rId7"/>
    <p:sldLayoutId id="2147484210" r:id="rId8"/>
    <p:sldLayoutId id="2147484211" r:id="rId9"/>
    <p:sldLayoutId id="2147484212" r:id="rId10"/>
    <p:sldLayoutId id="2147484213" r:id="rId11"/>
    <p:sldLayoutId id="2147484254" r:id="rId12"/>
    <p:sldLayoutId id="2147483887" r:id="rId13"/>
    <p:sldLayoutId id="2147483888" r:id="rId14"/>
    <p:sldLayoutId id="2147484215" r:id="rId15"/>
    <p:sldLayoutId id="2147484216" r:id="rId16"/>
    <p:sldLayoutId id="2147484217" r:id="rId17"/>
    <p:sldLayoutId id="2147484255" r:id="rId18"/>
    <p:sldLayoutId id="2147483955" r:id="rId19"/>
    <p:sldLayoutId id="2147483988" r:id="rId20"/>
    <p:sldLayoutId id="2147484220" r:id="rId21"/>
    <p:sldLayoutId id="2147483989" r:id="rId22"/>
    <p:sldLayoutId id="2147484218" r:id="rId23"/>
    <p:sldLayoutId id="2147484256" r:id="rId24"/>
    <p:sldLayoutId id="2147484257" r:id="rId25"/>
    <p:sldLayoutId id="2147484222" r:id="rId26"/>
    <p:sldLayoutId id="2147484258" r:id="rId27"/>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23/02/2026</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85579063"/>
      </p:ext>
    </p:extLst>
  </p:cSld>
  <p:clrMap bg1="lt1" tx1="dk1" bg2="lt2" tx2="dk2" accent1="accent1" accent2="accent2" accent3="accent3" accent4="accent4" accent5="accent5" accent6="accent6" hlink="hlink" folHlink="folHlink"/>
  <p:sldLayoutIdLst>
    <p:sldLayoutId id="2147484263" r:id="rId1"/>
    <p:sldLayoutId id="2147484264" r:id="rId2"/>
    <p:sldLayoutId id="2147484265" r:id="rId3"/>
    <p:sldLayoutId id="2147484266" r:id="rId4"/>
    <p:sldLayoutId id="2147484267" r:id="rId5"/>
    <p:sldLayoutId id="2147484268" r:id="rId6"/>
    <p:sldLayoutId id="2147484269" r:id="rId7"/>
    <p:sldLayoutId id="2147484270" r:id="rId8"/>
    <p:sldLayoutId id="2147484271" r:id="rId9"/>
    <p:sldLayoutId id="2147484272" r:id="rId10"/>
    <p:sldLayoutId id="2147484273" r:id="rId11"/>
    <p:sldLayoutId id="2147484274" r:id="rId12"/>
    <p:sldLayoutId id="2147484275" r:id="rId13"/>
    <p:sldLayoutId id="2147484276" r:id="rId14"/>
    <p:sldLayoutId id="2147484277" r:id="rId15"/>
    <p:sldLayoutId id="2147484278" r:id="rId16"/>
    <p:sldLayoutId id="2147484279" r:id="rId17"/>
    <p:sldLayoutId id="2147484280" r:id="rId18"/>
    <p:sldLayoutId id="2147484281" r:id="rId19"/>
    <p:sldLayoutId id="2147484282" r:id="rId20"/>
    <p:sldLayoutId id="2147484283" r:id="rId21"/>
    <p:sldLayoutId id="2147484284" r:id="rId22"/>
    <p:sldLayoutId id="2147484285" r:id="rId2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C416F22E-5965-E8C8-FAB7-DF3A2A35FD89}"/>
              </a:ext>
            </a:extLst>
          </p:cNvPr>
          <p:cNvSpPr txBox="1">
            <a:spLocks noGrp="1"/>
          </p:cNvSpPr>
          <p:nvPr>
            <p:ph type="title"/>
          </p:nvPr>
        </p:nvSpPr>
        <p:spPr>
          <a:xfrm>
            <a:off x="838203" y="365130"/>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86A63B1F-196D-480A-94A1-1A005F169883}"/>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extLst>
      <p:ext uri="{BB962C8B-B14F-4D97-AF65-F5344CB8AC3E}">
        <p14:creationId xmlns:p14="http://schemas.microsoft.com/office/powerpoint/2010/main" val="2611539044"/>
      </p:ext>
    </p:extLst>
  </p:cSld>
  <p:clrMap bg1="lt1" tx1="dk1" bg2="lt2" tx2="dk2" accent1="accent1" accent2="accent2" accent3="accent3" accent4="accent4" accent5="accent5" accent6="accent6" hlink="hlink" folHlink="folHlink"/>
  <p:sldLayoutIdLst>
    <p:sldLayoutId id="2147484287" r:id="rId1"/>
    <p:sldLayoutId id="2147484288" r:id="rId2"/>
    <p:sldLayoutId id="2147484289" r:id="rId3"/>
    <p:sldLayoutId id="2147484290" r:id="rId4"/>
    <p:sldLayoutId id="2147484291" r:id="rId5"/>
    <p:sldLayoutId id="2147484292" r:id="rId6"/>
    <p:sldLayoutId id="2147484293" r:id="rId7"/>
    <p:sldLayoutId id="2147484294" r:id="rId8"/>
    <p:sldLayoutId id="2147484295" r:id="rId9"/>
    <p:sldLayoutId id="2147484296" r:id="rId10"/>
    <p:sldLayoutId id="2147484297" r:id="rId11"/>
    <p:sldLayoutId id="2147484298" r:id="rId12"/>
    <p:sldLayoutId id="2147484299" r:id="rId13"/>
    <p:sldLayoutId id="2147484300" r:id="rId14"/>
    <p:sldLayoutId id="2147484301" r:id="rId15"/>
    <p:sldLayoutId id="2147484302" r:id="rId16"/>
    <p:sldLayoutId id="2147484303" r:id="rId17"/>
    <p:sldLayoutId id="2147484304" r:id="rId18"/>
    <p:sldLayoutId id="2147484305" r:id="rId19"/>
    <p:sldLayoutId id="2147484306" r:id="rId20"/>
  </p:sldLayoutIdLst>
  <p:txStyles>
    <p:titleStyle>
      <a:lvl1pPr marL="0" marR="0" lvl="0" indent="0" algn="l" defTabSz="914377"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377"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189" marR="0" lvl="1" indent="0" algn="l" defTabSz="914377"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377" marR="0" lvl="2" indent="0" algn="l" defTabSz="914377"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 Type="http://schemas.openxmlformats.org/officeDocument/2006/relationships/tags" Target="../tags/tag3.xml"/><Relationship Id="rId21" Type="http://schemas.openxmlformats.org/officeDocument/2006/relationships/tags" Target="../tags/tag21.xml"/><Relationship Id="rId34" Type="http://schemas.openxmlformats.org/officeDocument/2006/relationships/notesSlide" Target="../notesSlides/notesSlide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slideLayout" Target="../slideLayouts/slideLayout46.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tags" Target="../tags/tag29.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image" Target="../media/image33.svg"/><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tags" Target="../tags/tag31.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image" Target="../media/image32.png"/><Relationship Id="rId8" Type="http://schemas.openxmlformats.org/officeDocument/2006/relationships/tags" Target="../tags/tag8.xml"/></Relationships>
</file>

<file path=ppt/slides/_rels/slide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3.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svg"/><Relationship Id="rId3" Type="http://schemas.openxmlformats.org/officeDocument/2006/relationships/image" Target="../media/image41.png"/><Relationship Id="rId7" Type="http://schemas.openxmlformats.org/officeDocument/2006/relationships/image" Target="../media/image45.svg"/><Relationship Id="rId12" Type="http://schemas.openxmlformats.org/officeDocument/2006/relationships/image" Target="../media/image50.png"/><Relationship Id="rId2" Type="http://schemas.openxmlformats.org/officeDocument/2006/relationships/notesSlide" Target="../notesSlides/notesSlide2.xml"/><Relationship Id="rId1" Type="http://schemas.openxmlformats.org/officeDocument/2006/relationships/slideLayout" Target="../slideLayouts/slideLayout46.xml"/><Relationship Id="rId6" Type="http://schemas.openxmlformats.org/officeDocument/2006/relationships/image" Target="../media/image44.png"/><Relationship Id="rId11" Type="http://schemas.openxmlformats.org/officeDocument/2006/relationships/image" Target="../media/image49.svg"/><Relationship Id="rId5" Type="http://schemas.openxmlformats.org/officeDocument/2006/relationships/image" Target="../media/image43.sv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sv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svg"/><Relationship Id="rId3" Type="http://schemas.openxmlformats.org/officeDocument/2006/relationships/image" Target="../media/image41.png"/><Relationship Id="rId7" Type="http://schemas.openxmlformats.org/officeDocument/2006/relationships/image" Target="../media/image45.svg"/><Relationship Id="rId12"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46.xml"/><Relationship Id="rId6" Type="http://schemas.openxmlformats.org/officeDocument/2006/relationships/image" Target="../media/image44.png"/><Relationship Id="rId11" Type="http://schemas.openxmlformats.org/officeDocument/2006/relationships/image" Target="../media/image49.svg"/><Relationship Id="rId5" Type="http://schemas.openxmlformats.org/officeDocument/2006/relationships/image" Target="../media/image43.sv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sv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3" Type="http://schemas.microsoft.com/office/2018/10/relationships/comments" Target="../comments/modernComment_7FFFF112_B5544F44.xml"/><Relationship Id="rId2" Type="http://schemas.openxmlformats.org/officeDocument/2006/relationships/notesSlide" Target="../notesSlides/notesSlide9.xml"/><Relationship Id="rId1" Type="http://schemas.openxmlformats.org/officeDocument/2006/relationships/slideLayout" Target="../slideLayouts/slideLayout46.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5.xml"/></Relationships>
</file>

<file path=ppt/slides/_rels/slide27.xml.rels><?xml version="1.0" encoding="UTF-8" standalone="yes"?>
<Relationships xmlns="http://schemas.openxmlformats.org/package/2006/relationships"><Relationship Id="rId2" Type="http://schemas.openxmlformats.org/officeDocument/2006/relationships/hyperlink" Target="https://buytickets.at/recco/2053747/share/91b551e609cea2f9cfcb1138dd9fbc47" TargetMode="External"/><Relationship Id="rId1" Type="http://schemas.openxmlformats.org/officeDocument/2006/relationships/slideLayout" Target="../slideLayouts/slideLayout10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95.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105.xml"/></Relationships>
</file>

<file path=ppt/slides/slide1.xml><?xml version="1.0" encoding="utf-8"?>
<p:sld xmlns:a="http://schemas.openxmlformats.org/drawingml/2006/main" xmlns:r="http://schemas.openxmlformats.org/officeDocument/2006/relationships" xmlns:p="http://schemas.openxmlformats.org/presentationml/2006/main">
  <p:cSld name="Slide6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A9BEB-00CC-90E4-5154-6A8B19F02264}"/>
              </a:ext>
            </a:extLst>
          </p:cNvPr>
          <p:cNvSpPr txBox="1">
            <a:spLocks noGrp="1"/>
          </p:cNvSpPr>
          <p:nvPr>
            <p:ph type="title"/>
          </p:nvPr>
        </p:nvSpPr>
        <p:spPr>
          <a:xfrm>
            <a:off x="376522" y="1504946"/>
            <a:ext cx="11424623" cy="3848096"/>
          </a:xfrm>
        </p:spPr>
        <p:txBody>
          <a:bodyPr/>
          <a:lstStyle/>
          <a:p>
            <a:pPr lvl="0"/>
            <a:r>
              <a:rPr lang="en-GB">
                <a:solidFill>
                  <a:srgbClr val="1EF395"/>
                </a:solidFill>
                <a:latin typeface="Playfair Display" pitchFamily="2"/>
              </a:rPr>
              <a:t>Consumer Consent Solution</a:t>
            </a:r>
            <a:br>
              <a:rPr lang="en-GB">
                <a:solidFill>
                  <a:srgbClr val="1EF395"/>
                </a:solidFill>
                <a:latin typeface="Playfair Display" pitchFamily="2"/>
              </a:rPr>
            </a:br>
            <a:r>
              <a:rPr lang="en-GB"/>
              <a:t> Topic-specific</a:t>
            </a:r>
            <a:br>
              <a:rPr lang="en-GB"/>
            </a:br>
            <a:r>
              <a:rPr lang="en-GB"/>
              <a:t>Solution Group</a:t>
            </a:r>
          </a:p>
        </p:txBody>
      </p:sp>
      <p:sp>
        <p:nvSpPr>
          <p:cNvPr id="3" name="Text Placeholder 2">
            <a:extLst>
              <a:ext uri="{FF2B5EF4-FFF2-40B4-BE49-F238E27FC236}">
                <a16:creationId xmlns:a16="http://schemas.microsoft.com/office/drawing/2014/main" id="{5B0F6016-B65A-439C-8962-FBC63CC1D193}"/>
              </a:ext>
            </a:extLst>
          </p:cNvPr>
          <p:cNvSpPr txBox="1">
            <a:spLocks noGrp="1"/>
          </p:cNvSpPr>
          <p:nvPr>
            <p:ph type="body" idx="4294967295"/>
          </p:nvPr>
        </p:nvSpPr>
        <p:spPr>
          <a:xfrm>
            <a:off x="4422431" y="600925"/>
            <a:ext cx="3347133" cy="654198"/>
          </a:xfrm>
        </p:spPr>
        <p:txBody>
          <a:bodyPr lIns="0" tIns="0" rIns="0" bIns="0" anchorCtr="1"/>
          <a:lstStyle/>
          <a:p>
            <a:pPr lvl="0" algn="ctr">
              <a:lnSpc>
                <a:spcPts val="1820"/>
              </a:lnSpc>
            </a:pPr>
            <a:r>
              <a:rPr lang="en-GB" sz="1800" b="0" spc="30">
                <a:solidFill>
                  <a:srgbClr val="FFFFFF"/>
                </a:solidFill>
                <a:latin typeface="Figtree" pitchFamily="2"/>
              </a:rPr>
              <a:t>26/02/26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D272BB7C-5E86-9A9A-3DE0-B63A57CE4BF8}"/>
              </a:ext>
            </a:extLst>
          </p:cNvPr>
          <p:cNvGraphicFramePr>
            <a:graphicFrameLocks noGrp="1"/>
          </p:cNvGraphicFramePr>
          <p:nvPr>
            <p:extLst>
              <p:ext uri="{D42A27DB-BD31-4B8C-83A1-F6EECF244321}">
                <p14:modId xmlns:p14="http://schemas.microsoft.com/office/powerpoint/2010/main" val="1021230967"/>
              </p:ext>
            </p:extLst>
          </p:nvPr>
        </p:nvGraphicFramePr>
        <p:xfrm>
          <a:off x="423065" y="1716933"/>
          <a:ext cx="6375924" cy="2650671"/>
        </p:xfrm>
        <a:graphic>
          <a:graphicData uri="http://schemas.openxmlformats.org/drawingml/2006/table">
            <a:tbl>
              <a:tblPr bandRow="1">
                <a:tableStyleId>{5C22544A-7EE6-4342-B048-85BDC9FD1C3A}</a:tableStyleId>
              </a:tblPr>
              <a:tblGrid>
                <a:gridCol w="3793933">
                  <a:extLst>
                    <a:ext uri="{9D8B030D-6E8A-4147-A177-3AD203B41FA5}">
                      <a16:colId xmlns:a16="http://schemas.microsoft.com/office/drawing/2014/main" val="3468797873"/>
                    </a:ext>
                  </a:extLst>
                </a:gridCol>
                <a:gridCol w="1645920">
                  <a:extLst>
                    <a:ext uri="{9D8B030D-6E8A-4147-A177-3AD203B41FA5}">
                      <a16:colId xmlns:a16="http://schemas.microsoft.com/office/drawing/2014/main" val="2467961612"/>
                    </a:ext>
                  </a:extLst>
                </a:gridCol>
                <a:gridCol w="936071">
                  <a:extLst>
                    <a:ext uri="{9D8B030D-6E8A-4147-A177-3AD203B41FA5}">
                      <a16:colId xmlns:a16="http://schemas.microsoft.com/office/drawing/2014/main" val="1746149973"/>
                    </a:ext>
                  </a:extLst>
                </a:gridCol>
              </a:tblGrid>
              <a:tr h="494511">
                <a:tc>
                  <a:txBody>
                    <a:bodyPr/>
                    <a:lstStyle/>
                    <a:p>
                      <a:pPr fontAlgn="base">
                        <a:lnSpc>
                          <a:spcPct val="100000"/>
                        </a:lnSpc>
                        <a:buNone/>
                      </a:pPr>
                      <a:r>
                        <a:rPr lang="en-GB" sz="1100" b="1" noProof="0">
                          <a:solidFill>
                            <a:srgbClr val="FFFFFF"/>
                          </a:solidFill>
                          <a:effectLst/>
                        </a:rPr>
                        <a:t>Item</a:t>
                      </a:r>
                    </a:p>
                  </a:txBody>
                  <a:tcPr anchor="ctr">
                    <a:solidFill>
                      <a:srgbClr val="021E5E"/>
                    </a:solidFill>
                  </a:tcPr>
                </a:tc>
                <a:tc>
                  <a:txBody>
                    <a:bodyPr/>
                    <a:lstStyle/>
                    <a:p>
                      <a:pPr fontAlgn="base">
                        <a:lnSpc>
                          <a:spcPct val="100000"/>
                        </a:lnSpc>
                        <a:buNone/>
                      </a:pPr>
                      <a:r>
                        <a:rPr lang="en-GB" sz="1100" b="1" noProof="0">
                          <a:solidFill>
                            <a:srgbClr val="FFFFFF"/>
                          </a:solidFill>
                          <a:effectLst/>
                        </a:rPr>
                        <a:t>Lead</a:t>
                      </a:r>
                    </a:p>
                  </a:txBody>
                  <a:tcPr anchor="ctr">
                    <a:solidFill>
                      <a:srgbClr val="021E5E"/>
                    </a:solidFill>
                  </a:tcPr>
                </a:tc>
                <a:tc>
                  <a:txBody>
                    <a:bodyPr/>
                    <a:lstStyle/>
                    <a:p>
                      <a:pPr fontAlgn="base">
                        <a:lnSpc>
                          <a:spcPct val="100000"/>
                        </a:lnSpc>
                        <a:buNone/>
                      </a:pPr>
                      <a:r>
                        <a:rPr lang="en-GB" sz="1100" b="1" noProof="0">
                          <a:solidFill>
                            <a:srgbClr val="FFFFFF"/>
                          </a:solidFill>
                          <a:effectLst/>
                        </a:rPr>
                        <a:t>Approx </a:t>
                      </a:r>
                      <a:br>
                        <a:rPr lang="en-GB" sz="1100" b="1" noProof="0">
                          <a:solidFill>
                            <a:srgbClr val="FFFFFF"/>
                          </a:solidFill>
                          <a:effectLst/>
                        </a:rPr>
                      </a:br>
                      <a:r>
                        <a:rPr lang="en-GB" sz="1100" b="1" noProof="0">
                          <a:solidFill>
                            <a:srgbClr val="FFFFFF"/>
                          </a:solidFill>
                          <a:effectLst/>
                        </a:rPr>
                        <a:t>Timing</a:t>
                      </a:r>
                    </a:p>
                  </a:txBody>
                  <a:tcPr anchor="ctr">
                    <a:solidFill>
                      <a:srgbClr val="021E5E"/>
                    </a:solidFill>
                  </a:tcPr>
                </a:tc>
                <a:extLst>
                  <a:ext uri="{0D108BD9-81ED-4DB2-BD59-A6C34878D82A}">
                    <a16:rowId xmlns:a16="http://schemas.microsoft.com/office/drawing/2014/main" val="1337113963"/>
                  </a:ext>
                </a:extLst>
              </a:tr>
              <a:tr h="539040">
                <a:tc>
                  <a:txBody>
                    <a:bodyPr/>
                    <a:lstStyle/>
                    <a:p>
                      <a:pPr fontAlgn="base">
                        <a:lnSpc>
                          <a:spcPct val="100000"/>
                        </a:lnSpc>
                        <a:buNone/>
                      </a:pPr>
                      <a:r>
                        <a:rPr lang="en-GB" sz="1400" b="1" kern="1200" noProof="0">
                          <a:solidFill>
                            <a:schemeClr val="tx1"/>
                          </a:solidFill>
                          <a:effectLst/>
                          <a:latin typeface="Figtree" panose="020B0604020202020204"/>
                          <a:ea typeface="+mn-ea"/>
                          <a:cs typeface="+mn-cs"/>
                        </a:rPr>
                        <a:t>Welcome &amp; Intro</a:t>
                      </a: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Mike Walsh</a:t>
                      </a:r>
                    </a:p>
                  </a:txBody>
                  <a:tcPr anchor="ctr"/>
                </a:tc>
                <a:tc>
                  <a:txBody>
                    <a:bodyPr/>
                    <a:lstStyle/>
                    <a:p>
                      <a:pPr fontAlgn="base">
                        <a:lnSpc>
                          <a:spcPct val="100000"/>
                        </a:lnSpc>
                        <a:buNone/>
                      </a:pPr>
                      <a:r>
                        <a:rPr lang="en-GB" sz="1400" b="0" kern="1200" noProof="0">
                          <a:solidFill>
                            <a:schemeClr val="tx1"/>
                          </a:solidFill>
                          <a:effectLst/>
                          <a:latin typeface="Figtree" panose="020B0604020202020204"/>
                          <a:ea typeface="+mn-ea"/>
                          <a:cs typeface="+mn-cs"/>
                        </a:rPr>
                        <a:t>5-mins</a:t>
                      </a:r>
                    </a:p>
                  </a:txBody>
                  <a:tcPr anchor="ctr"/>
                </a:tc>
                <a:extLst>
                  <a:ext uri="{0D108BD9-81ED-4DB2-BD59-A6C34878D82A}">
                    <a16:rowId xmlns:a16="http://schemas.microsoft.com/office/drawing/2014/main" val="3893404825"/>
                  </a:ext>
                </a:extLst>
              </a:tr>
              <a:tr h="539040">
                <a:tc>
                  <a:txBody>
                    <a:bodyPr/>
                    <a:lstStyle/>
                    <a:p>
                      <a:r>
                        <a:rPr lang="en-GB" sz="1400" b="1">
                          <a:latin typeface="Figtree" panose="020B0604020202020204"/>
                        </a:rPr>
                        <a:t>CCS Design Consultation: Introduction</a:t>
                      </a:r>
                    </a:p>
                  </a:txBody>
                  <a:tcPr anchor="ctr"/>
                </a:tc>
                <a:tc>
                  <a:txBody>
                    <a:bodyPr/>
                    <a:lstStyle/>
                    <a:p>
                      <a:r>
                        <a:rPr lang="en-GB" sz="1400" b="0">
                          <a:latin typeface="Figtree" panose="020B0604020202020204"/>
                        </a:rPr>
                        <a:t>Matt White</a:t>
                      </a:r>
                    </a:p>
                  </a:txBody>
                  <a:tcPr anchor="ctr"/>
                </a:tc>
                <a:tc>
                  <a:txBody>
                    <a:bodyPr/>
                    <a:lstStyle/>
                    <a:p>
                      <a:r>
                        <a:rPr lang="en-GB" sz="1400" b="0">
                          <a:latin typeface="Figtree" panose="020B0604020202020204"/>
                        </a:rPr>
                        <a:t>5-mins</a:t>
                      </a:r>
                    </a:p>
                  </a:txBody>
                  <a:tcPr anchor="ctr"/>
                </a:tc>
                <a:extLst>
                  <a:ext uri="{0D108BD9-81ED-4DB2-BD59-A6C34878D82A}">
                    <a16:rowId xmlns:a16="http://schemas.microsoft.com/office/drawing/2014/main" val="1689702995"/>
                  </a:ext>
                </a:extLst>
              </a:tr>
              <a:tr h="53904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400" b="1" i="0" u="none" strike="noStrike" kern="1200">
                          <a:solidFill>
                            <a:schemeClr val="tx1"/>
                          </a:solidFill>
                          <a:effectLst/>
                          <a:latin typeface="Figtree" panose="020B0604020202020204"/>
                          <a:ea typeface="+mn-ea"/>
                          <a:cs typeface="+mn-cs"/>
                        </a:rPr>
                        <a:t>Spotlight on Technical Design</a:t>
                      </a:r>
                    </a:p>
                  </a:txBody>
                  <a:tcPr anchor="ctr"/>
                </a:tc>
                <a:tc>
                  <a:txBody>
                    <a:bodyPr/>
                    <a:lstStyle/>
                    <a:p>
                      <a:pPr fontAlgn="base">
                        <a:lnSpc>
                          <a:spcPct val="100000"/>
                        </a:lnSpc>
                        <a:buNone/>
                      </a:pPr>
                      <a:r>
                        <a:rPr lang="en-US" sz="1400" b="0" kern="1200" noProof="0">
                          <a:solidFill>
                            <a:schemeClr val="tx1"/>
                          </a:solidFill>
                          <a:effectLst/>
                          <a:latin typeface="Figtree"/>
                          <a:ea typeface="+mn-ea"/>
                          <a:cs typeface="+mn-cs"/>
                        </a:rPr>
                        <a:t>George Roberts</a:t>
                      </a:r>
                      <a:endParaRPr lang="en-GB" sz="1400" b="0" kern="1200" noProof="0">
                        <a:solidFill>
                          <a:schemeClr val="tx1"/>
                        </a:solidFill>
                        <a:effectLst/>
                        <a:latin typeface="Figtree"/>
                        <a:ea typeface="+mn-ea"/>
                        <a:cs typeface="+mn-cs"/>
                      </a:endParaRPr>
                    </a:p>
                  </a:txBody>
                  <a:tcPr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400" b="0" kern="1200" noProof="0">
                          <a:solidFill>
                            <a:schemeClr val="tx1"/>
                          </a:solidFill>
                          <a:effectLst/>
                          <a:latin typeface="Figtree"/>
                          <a:ea typeface="+mn-ea"/>
                          <a:cs typeface="+mn-cs"/>
                        </a:rPr>
                        <a:t>60-mins</a:t>
                      </a:r>
                    </a:p>
                  </a:txBody>
                  <a:tcPr anchor="ctr"/>
                </a:tc>
                <a:extLst>
                  <a:ext uri="{0D108BD9-81ED-4DB2-BD59-A6C34878D82A}">
                    <a16:rowId xmlns:a16="http://schemas.microsoft.com/office/drawing/2014/main" val="1920603766"/>
                  </a:ext>
                </a:extLst>
              </a:tr>
              <a:tr h="539040">
                <a:tc>
                  <a:txBody>
                    <a:bodyPr/>
                    <a:lstStyle/>
                    <a:p>
                      <a:pPr marL="0" marR="0" lvl="0" indent="0" algn="l" rtl="0" eaLnBrk="1" fontAlgn="auto" latinLnBrk="0" hangingPunct="1">
                        <a:lnSpc>
                          <a:spcPct val="100000"/>
                        </a:lnSpc>
                        <a:spcBef>
                          <a:spcPts val="0"/>
                        </a:spcBef>
                        <a:spcAft>
                          <a:spcPts val="0"/>
                        </a:spcAft>
                        <a:buClrTx/>
                        <a:buSzTx/>
                        <a:buFontTx/>
                        <a:buNone/>
                      </a:pPr>
                      <a:r>
                        <a:rPr lang="en-US" sz="1400" b="1" kern="1200">
                          <a:solidFill>
                            <a:schemeClr val="tx1"/>
                          </a:solidFill>
                          <a:effectLst/>
                          <a:latin typeface="Figtree"/>
                          <a:ea typeface="+mn-ea"/>
                          <a:cs typeface="+mn-cs"/>
                        </a:rPr>
                        <a:t>Forward Plan &amp; Close</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Mike Walsh</a:t>
                      </a:r>
                      <a:endParaRPr lang="en-US" sz="1400" b="0">
                        <a:solidFill>
                          <a:schemeClr val="tx1"/>
                        </a:solidFill>
                        <a:latin typeface="Figtree" panose="020B0604020202020204"/>
                      </a:endParaRP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5-mins</a:t>
                      </a:r>
                      <a:endParaRPr lang="en-US" sz="1400" b="0">
                        <a:solidFill>
                          <a:schemeClr val="tx1"/>
                        </a:solidFill>
                        <a:latin typeface="Figtree" panose="020B0604020202020204"/>
                      </a:endParaRPr>
                    </a:p>
                  </a:txBody>
                  <a:tcPr anchor="ctr"/>
                </a:tc>
                <a:extLst>
                  <a:ext uri="{0D108BD9-81ED-4DB2-BD59-A6C34878D82A}">
                    <a16:rowId xmlns:a16="http://schemas.microsoft.com/office/drawing/2014/main" val="2412616697"/>
                  </a:ext>
                </a:extLst>
              </a:tr>
            </a:tbl>
          </a:graphicData>
        </a:graphic>
      </p:graphicFrame>
      <p:sp>
        <p:nvSpPr>
          <p:cNvPr id="12" name="TextBox 11">
            <a:extLst>
              <a:ext uri="{FF2B5EF4-FFF2-40B4-BE49-F238E27FC236}">
                <a16:creationId xmlns:a16="http://schemas.microsoft.com/office/drawing/2014/main" id="{CF501DEF-5D1E-B772-3B1A-9EC53C90C8CB}"/>
              </a:ext>
            </a:extLst>
          </p:cNvPr>
          <p:cNvSpPr txBox="1"/>
          <p:nvPr/>
        </p:nvSpPr>
        <p:spPr>
          <a:xfrm>
            <a:off x="506243" y="990305"/>
            <a:ext cx="1587583" cy="49244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r>
              <a:rPr lang="en-GB" sz="2400" b="1">
                <a:solidFill>
                  <a:srgbClr val="021D5E"/>
                </a:solidFill>
                <a:latin typeface="Figtree" pitchFamily="2" charset="0"/>
              </a:rPr>
              <a:t>Agenda</a:t>
            </a:r>
          </a:p>
        </p:txBody>
      </p:sp>
      <p:pic>
        <p:nvPicPr>
          <p:cNvPr id="9" name="Picture Placeholder 8">
            <a:extLst>
              <a:ext uri="{FF2B5EF4-FFF2-40B4-BE49-F238E27FC236}">
                <a16:creationId xmlns:a16="http://schemas.microsoft.com/office/drawing/2014/main" id="{72D19003-1895-9B75-D736-E9527F8E8232}"/>
              </a:ext>
            </a:extLst>
          </p:cNvPr>
          <p:cNvPicPr>
            <a:picLocks noGrp="1" noChangeAspect="1"/>
          </p:cNvPicPr>
          <p:nvPr>
            <p:ph type="pic" idx="2"/>
          </p:nvPr>
        </p:nvPicPr>
        <p:blipFill>
          <a:blip r:embed="rId2"/>
          <a:srcRect t="5560" b="5560"/>
          <a:stretch>
            <a:fillRect/>
          </a:stretch>
        </p:blipFill>
        <p:spPr/>
      </p:pic>
    </p:spTree>
    <p:extLst>
      <p:ext uri="{BB962C8B-B14F-4D97-AF65-F5344CB8AC3E}">
        <p14:creationId xmlns:p14="http://schemas.microsoft.com/office/powerpoint/2010/main" val="3497069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12E55-BD81-DCF1-FB02-CECAC0E96A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4CCA7E-67AE-91AB-164F-35E7A01C56E4}"/>
              </a:ext>
            </a:extLst>
          </p:cNvPr>
          <p:cNvSpPr txBox="1">
            <a:spLocks noGrp="1"/>
          </p:cNvSpPr>
          <p:nvPr>
            <p:ph type="title"/>
          </p:nvPr>
        </p:nvSpPr>
        <p:spPr>
          <a:xfrm>
            <a:off x="1690259" y="2078687"/>
            <a:ext cx="8811487" cy="1083161"/>
          </a:xfrm>
        </p:spPr>
        <p:txBody>
          <a:bodyPr/>
          <a:lstStyle/>
          <a:p>
            <a:pPr lvl="0"/>
            <a:r>
              <a:rPr lang="en-GB" sz="5400"/>
              <a:t>Consultation Introduction</a:t>
            </a:r>
          </a:p>
        </p:txBody>
      </p:sp>
    </p:spTree>
    <p:extLst>
      <p:ext uri="{BB962C8B-B14F-4D97-AF65-F5344CB8AC3E}">
        <p14:creationId xmlns:p14="http://schemas.microsoft.com/office/powerpoint/2010/main" val="3030682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Google Shape;65;p14">
            <a:extLst>
              <a:ext uri="{FF2B5EF4-FFF2-40B4-BE49-F238E27FC236}">
                <a16:creationId xmlns:a16="http://schemas.microsoft.com/office/drawing/2014/main" id="{17D53E43-F24C-08F9-0C1B-5B6BE4034B6A}"/>
              </a:ext>
            </a:extLst>
          </p:cNvPr>
          <p:cNvSpPr txBox="1">
            <a:spLocks noGrp="1"/>
          </p:cNvSpPr>
          <p:nvPr>
            <p:ph type="title"/>
          </p:nvPr>
        </p:nvSpPr>
        <p:spPr>
          <a:xfrm>
            <a:off x="129093" y="139850"/>
            <a:ext cx="10515600" cy="744779"/>
          </a:xfrm>
          <a:prstGeom prst="rect">
            <a:avLst/>
          </a:prstGeom>
          <a:noFill/>
          <a:ln>
            <a:noFill/>
          </a:ln>
        </p:spPr>
        <p:txBody>
          <a:bodyPr spcFirstLastPara="1" vert="horz" wrap="square" lIns="121900" tIns="121900" rIns="121900" bIns="121900" anchor="t" anchorCtr="0" compatLnSpc="1">
            <a:spAutoFit/>
          </a:bodyPr>
          <a:lstStyle/>
          <a:p>
            <a:pPr defTabSz="1219050"/>
            <a:r>
              <a:rPr lang="en-GB">
                <a:solidFill>
                  <a:srgbClr val="002060"/>
                </a:solidFill>
                <a:latin typeface="Figtree" pitchFamily="2" charset="0"/>
                <a:cs typeface="Segoe UI Light" panose="020B0502040204020203" pitchFamily="34" charset="0"/>
              </a:rPr>
              <a:t>Update on First Consultation Prep</a:t>
            </a:r>
          </a:p>
        </p:txBody>
      </p:sp>
      <p:graphicFrame>
        <p:nvGraphicFramePr>
          <p:cNvPr id="2" name="Diagram 1">
            <a:extLst>
              <a:ext uri="{FF2B5EF4-FFF2-40B4-BE49-F238E27FC236}">
                <a16:creationId xmlns:a16="http://schemas.microsoft.com/office/drawing/2014/main" id="{F730CCC7-45C0-1251-0515-D5D61DCF8489}"/>
              </a:ext>
            </a:extLst>
          </p:cNvPr>
          <p:cNvGraphicFramePr/>
          <p:nvPr>
            <p:extLst>
              <p:ext uri="{D42A27DB-BD31-4B8C-83A1-F6EECF244321}">
                <p14:modId xmlns:p14="http://schemas.microsoft.com/office/powerpoint/2010/main" val="912356613"/>
              </p:ext>
            </p:extLst>
          </p:nvPr>
        </p:nvGraphicFramePr>
        <p:xfrm>
          <a:off x="987144" y="1416060"/>
          <a:ext cx="10217713" cy="4371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6527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EF7B4-38A9-F723-E6BF-DDFB089CFD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F4E5AB-8E2A-11FF-22AE-60BC8FA7D1F0}"/>
              </a:ext>
            </a:extLst>
          </p:cNvPr>
          <p:cNvSpPr txBox="1"/>
          <p:nvPr/>
        </p:nvSpPr>
        <p:spPr>
          <a:xfrm>
            <a:off x="99508" y="0"/>
            <a:ext cx="10515600" cy="744779"/>
          </a:xfrm>
          <a:prstGeom prst="rect">
            <a:avLst/>
          </a:prstGeom>
          <a:noFill/>
          <a:ln>
            <a:noFill/>
          </a:ln>
        </p:spPr>
        <p:txBody>
          <a:bodyPr spcFirstLastPara="1" vert="horz" wrap="square" lIns="121900" tIns="121900" rIns="121900" bIns="121900" anchor="t" anchorCtr="0" compatLnSpc="1">
            <a:spAutoFit/>
          </a:bodyPr>
          <a:lstStyle>
            <a:lvl1pPr marR="0" lvl="0" indent="0" defTabSz="1219050" fontAlgn="auto">
              <a:lnSpc>
                <a:spcPct val="90000"/>
              </a:lnSpc>
              <a:spcBef>
                <a:spcPts val="0"/>
              </a:spcBef>
              <a:spcAft>
                <a:spcPts val="0"/>
              </a:spcAft>
              <a:buNone/>
              <a:tabLst/>
              <a:defRPr lang="en-US" sz="3600" b="1" i="0" u="none" strike="noStrike" cap="none" spc="100" baseline="0">
                <a:solidFill>
                  <a:srgbClr val="002060"/>
                </a:solidFill>
                <a:uFillTx/>
                <a:latin typeface="Figtree" pitchFamily="2" charset="0"/>
                <a:ea typeface="Figtree" pitchFamily="2"/>
                <a:cs typeface="Segoe UI Light" panose="020B0502040204020203" pitchFamily="34" charset="0"/>
              </a:defRPr>
            </a:lvl1pPr>
          </a:lstStyle>
          <a:p>
            <a:r>
              <a:rPr lang="en-US"/>
              <a:t>Consultation Contents Overview</a:t>
            </a:r>
          </a:p>
        </p:txBody>
      </p:sp>
      <p:graphicFrame>
        <p:nvGraphicFramePr>
          <p:cNvPr id="4" name="Table 8">
            <a:extLst>
              <a:ext uri="{FF2B5EF4-FFF2-40B4-BE49-F238E27FC236}">
                <a16:creationId xmlns:a16="http://schemas.microsoft.com/office/drawing/2014/main" id="{A48393DC-05F1-6518-03D1-0024170AFD95}"/>
              </a:ext>
            </a:extLst>
          </p:cNvPr>
          <p:cNvGraphicFramePr>
            <a:graphicFrameLocks noGrp="1"/>
          </p:cNvGraphicFramePr>
          <p:nvPr>
            <p:extLst>
              <p:ext uri="{D42A27DB-BD31-4B8C-83A1-F6EECF244321}">
                <p14:modId xmlns:p14="http://schemas.microsoft.com/office/powerpoint/2010/main" val="813583100"/>
              </p:ext>
            </p:extLst>
          </p:nvPr>
        </p:nvGraphicFramePr>
        <p:xfrm>
          <a:off x="418682" y="1011291"/>
          <a:ext cx="11354635" cy="5745480"/>
        </p:xfrm>
        <a:graphic>
          <a:graphicData uri="http://schemas.openxmlformats.org/drawingml/2006/table">
            <a:tbl>
              <a:tblPr firstRow="1" bandRow="1">
                <a:effectLst/>
                <a:tableStyleId>{533BE89A-3F12-448C-A339-D79EAFCCBA5C}</a:tableStyleId>
              </a:tblPr>
              <a:tblGrid>
                <a:gridCol w="2270927">
                  <a:extLst>
                    <a:ext uri="{9D8B030D-6E8A-4147-A177-3AD203B41FA5}">
                      <a16:colId xmlns:a16="http://schemas.microsoft.com/office/drawing/2014/main" val="3931456493"/>
                    </a:ext>
                  </a:extLst>
                </a:gridCol>
                <a:gridCol w="2270927">
                  <a:extLst>
                    <a:ext uri="{9D8B030D-6E8A-4147-A177-3AD203B41FA5}">
                      <a16:colId xmlns:a16="http://schemas.microsoft.com/office/drawing/2014/main" val="2068788206"/>
                    </a:ext>
                  </a:extLst>
                </a:gridCol>
                <a:gridCol w="2270927">
                  <a:extLst>
                    <a:ext uri="{9D8B030D-6E8A-4147-A177-3AD203B41FA5}">
                      <a16:colId xmlns:a16="http://schemas.microsoft.com/office/drawing/2014/main" val="761348638"/>
                    </a:ext>
                  </a:extLst>
                </a:gridCol>
                <a:gridCol w="2270927">
                  <a:extLst>
                    <a:ext uri="{9D8B030D-6E8A-4147-A177-3AD203B41FA5}">
                      <a16:colId xmlns:a16="http://schemas.microsoft.com/office/drawing/2014/main" val="3480839477"/>
                    </a:ext>
                  </a:extLst>
                </a:gridCol>
                <a:gridCol w="2270927">
                  <a:extLst>
                    <a:ext uri="{9D8B030D-6E8A-4147-A177-3AD203B41FA5}">
                      <a16:colId xmlns:a16="http://schemas.microsoft.com/office/drawing/2014/main" val="4118372953"/>
                    </a:ext>
                  </a:extLst>
                </a:gridCol>
              </a:tblGrid>
              <a:tr h="462183">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r>
                        <a:rPr lang="en-US" sz="1600" b="1" spc="30" baseline="0">
                          <a:solidFill>
                            <a:srgbClr val="FFFFFF"/>
                          </a:solidFill>
                          <a:latin typeface="Figtree" pitchFamily="2"/>
                        </a:rPr>
                        <a:t>Overview, Scope &amp; Roadmap</a:t>
                      </a: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rgbClr val="4C37F4"/>
                    </a:solidFill>
                  </a:tcPr>
                </a:tc>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r>
                        <a:rPr lang="en-US" sz="1600" b="1" spc="30" baseline="0">
                          <a:solidFill>
                            <a:srgbClr val="FFFFFF"/>
                          </a:solidFill>
                          <a:latin typeface="Figtree" pitchFamily="2"/>
                        </a:rPr>
                        <a:t>Policy Positions</a:t>
                      </a: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rgbClr val="021E5E"/>
                    </a:solidFill>
                  </a:tcPr>
                </a:tc>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r>
                        <a:rPr lang="en-US" sz="1600" b="1" spc="30" baseline="0">
                          <a:solidFill>
                            <a:schemeClr val="tx1"/>
                          </a:solidFill>
                          <a:latin typeface="Figtree" pitchFamily="2"/>
                        </a:rPr>
                        <a:t>Governance Design</a:t>
                      </a: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rgbClr val="F1BB67"/>
                    </a:solidFill>
                  </a:tcPr>
                </a:tc>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r>
                        <a:rPr lang="en-US" sz="1600" b="1" spc="30" baseline="0">
                          <a:solidFill>
                            <a:schemeClr val="bg1"/>
                          </a:solidFill>
                          <a:latin typeface="Figtree" pitchFamily="2"/>
                        </a:rPr>
                        <a:t>Technical Design</a:t>
                      </a: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rgbClr val="021E5E"/>
                    </a:solidFill>
                  </a:tcPr>
                </a:tc>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r>
                        <a:rPr lang="en-US" sz="1600" b="1" spc="30" baseline="0">
                          <a:solidFill>
                            <a:srgbClr val="FFFFFF"/>
                          </a:solidFill>
                          <a:latin typeface="Figtree" pitchFamily="2"/>
                        </a:rPr>
                        <a:t>User Experience (UX) Design</a:t>
                      </a: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rgbClr val="4C37F4"/>
                    </a:solidFill>
                  </a:tcPr>
                </a:tc>
                <a:extLst>
                  <a:ext uri="{0D108BD9-81ED-4DB2-BD59-A6C34878D82A}">
                    <a16:rowId xmlns:a16="http://schemas.microsoft.com/office/drawing/2014/main" val="2816011808"/>
                  </a:ext>
                </a:extLst>
              </a:tr>
              <a:tr h="418054">
                <a:tc>
                  <a:txBody>
                    <a:bodyPr/>
                    <a:lstStyle/>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Intro &amp; background</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Consultation approach</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Design Principles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Scope of CCS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Product Roadmap and Horizon Model</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Product Pillars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Capability Evolution</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Dependencies, assumptions and caveats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Maintaining the Roadmap</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Next Steps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endParaRPr lang="en-GB" sz="1600" b="0" kern="1200" spc="30" baseline="0">
                        <a:solidFill>
                          <a:schemeClr val="tx1"/>
                        </a:solidFill>
                        <a:latin typeface="Figtree" pitchFamily="2"/>
                      </a:endParaRPr>
                    </a:p>
                  </a:txBody>
                  <a:tcP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Responsibilities for granting consent</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Minimum Identification &amp; verification (ID&amp;V) requirements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Consumer access to CCS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Consent revocation and renewal</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Consent checking by Energy Data Providers</a:t>
                      </a:r>
                    </a:p>
                  </a:txBody>
                  <a:tcP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chemeClr val="bg1">
                        <a:lumMod val="95000"/>
                      </a:schemeClr>
                    </a:solidFill>
                  </a:tcPr>
                </a:tc>
                <a:tc>
                  <a:txBody>
                    <a:bodyPr/>
                    <a:lstStyle/>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REC Drafting approach</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REC Service Definition</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Technical &amp; data specification</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Governance Framework</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Funding</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Change control </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New data sharing arrangements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Accreditation</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Assurance</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Issue &amp; dispute resolution</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Queries consent</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Link to REC Assurance</a:t>
                      </a:r>
                    </a:p>
                  </a:txBody>
                  <a:tcP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chemeClr val="bg1"/>
                    </a:solidFill>
                  </a:tcPr>
                </a:tc>
                <a:tc>
                  <a:txBody>
                    <a:bodyPr/>
                    <a:lstStyle/>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Overall Solution Architecture</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Consent Management System</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User Interfaces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Consumer Portal</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Admin Portal</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Directory / registry</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ID&amp;V services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Address matching</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Accreditation &amp; onboarding </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Testing</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Monitoring &amp; Reporting</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Service Desk</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GB" sz="1600" b="0" kern="1200" spc="30" baseline="0">
                          <a:solidFill>
                            <a:schemeClr val="tx1"/>
                          </a:solidFill>
                          <a:latin typeface="Figtree" pitchFamily="2"/>
                        </a:rPr>
                        <a:t>Non-functional requirements</a:t>
                      </a:r>
                    </a:p>
                  </a:txBody>
                  <a:tcP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chemeClr val="bg1">
                        <a:lumMod val="95000"/>
                      </a:schemeClr>
                    </a:solidFill>
                  </a:tcPr>
                </a:tc>
                <a:tc>
                  <a:txBody>
                    <a:bodyPr/>
                    <a:lstStyle/>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Approach to research, testing and validation</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UX Framework</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UX Principles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err="1">
                          <a:solidFill>
                            <a:schemeClr val="tx1"/>
                          </a:solidFill>
                          <a:latin typeface="Figtree" pitchFamily="2"/>
                        </a:rPr>
                        <a:t>Behavioural</a:t>
                      </a:r>
                      <a:r>
                        <a:rPr lang="en-US" sz="1600" b="0" kern="1200" spc="30" baseline="0">
                          <a:solidFill>
                            <a:schemeClr val="tx1"/>
                          </a:solidFill>
                          <a:latin typeface="Figtree" pitchFamily="2"/>
                        </a:rPr>
                        <a:t> archetypes, inclusion needs &amp; accessibility considerations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Customer Experience Guidelines</a:t>
                      </a:r>
                    </a:p>
                    <a:p>
                      <a:pPr marL="285750" marR="0" lvl="0" indent="-285750" algn="l" defTabSz="914400" rtl="0" eaLnBrk="1" fontAlgn="auto" latinLnBrk="0" hangingPunct="1">
                        <a:lnSpc>
                          <a:spcPts val="1820"/>
                        </a:lnSpc>
                        <a:spcBef>
                          <a:spcPts val="0"/>
                        </a:spcBef>
                        <a:spcAft>
                          <a:spcPts val="500"/>
                        </a:spcAft>
                        <a:buFont typeface="Arial" panose="020B0604020202020204" pitchFamily="34" charset="0"/>
                        <a:buChar char="•"/>
                        <a:tabLst/>
                      </a:pPr>
                      <a:r>
                        <a:rPr lang="en-US" sz="1600" b="0" kern="1200" spc="30" baseline="0">
                          <a:solidFill>
                            <a:schemeClr val="tx1"/>
                          </a:solidFill>
                          <a:latin typeface="Figtree" pitchFamily="2"/>
                        </a:rPr>
                        <a:t>Consumer journey components</a:t>
                      </a:r>
                    </a:p>
                  </a:txBody>
                  <a:tcP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chemeClr val="bg1"/>
                    </a:solidFill>
                  </a:tcPr>
                </a:tc>
                <a:extLst>
                  <a:ext uri="{0D108BD9-81ED-4DB2-BD59-A6C34878D82A}">
                    <a16:rowId xmlns:a16="http://schemas.microsoft.com/office/drawing/2014/main" val="3823698622"/>
                  </a:ext>
                </a:extLst>
              </a:tr>
            </a:tbl>
          </a:graphicData>
        </a:graphic>
      </p:graphicFrame>
      <p:sp>
        <p:nvSpPr>
          <p:cNvPr id="3" name="Rectangle 2">
            <a:extLst>
              <a:ext uri="{FF2B5EF4-FFF2-40B4-BE49-F238E27FC236}">
                <a16:creationId xmlns:a16="http://schemas.microsoft.com/office/drawing/2014/main" id="{D7CFEB1B-9BFD-104C-4DD4-336C3CD3BDFD}"/>
              </a:ext>
            </a:extLst>
          </p:cNvPr>
          <p:cNvSpPr/>
          <p:nvPr/>
        </p:nvSpPr>
        <p:spPr>
          <a:xfrm>
            <a:off x="7207624" y="960951"/>
            <a:ext cx="2302135" cy="5840977"/>
          </a:xfrm>
          <a:prstGeom prst="rect">
            <a:avLst/>
          </a:prstGeom>
          <a:noFill/>
          <a:ln w="57150">
            <a:solidFill>
              <a:srgbClr val="FF20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56B9BC6-13C3-B288-C0FB-1230153B9C38}"/>
              </a:ext>
            </a:extLst>
          </p:cNvPr>
          <p:cNvSpPr txBox="1"/>
          <p:nvPr/>
        </p:nvSpPr>
        <p:spPr>
          <a:xfrm>
            <a:off x="7024747" y="678344"/>
            <a:ext cx="2667897" cy="307777"/>
          </a:xfrm>
          <a:prstGeom prst="rect">
            <a:avLst/>
          </a:prstGeom>
          <a:noFill/>
        </p:spPr>
        <p:txBody>
          <a:bodyPr wrap="square" rtlCol="0">
            <a:spAutoFit/>
          </a:bodyPr>
          <a:lstStyle/>
          <a:p>
            <a:pPr algn="ctr"/>
            <a:r>
              <a:rPr lang="en-GB" sz="1400">
                <a:solidFill>
                  <a:srgbClr val="FF206E"/>
                </a:solidFill>
              </a:rPr>
              <a:t>Focus of today’s session</a:t>
            </a:r>
          </a:p>
        </p:txBody>
      </p:sp>
    </p:spTree>
    <p:extLst>
      <p:ext uri="{BB962C8B-B14F-4D97-AF65-F5344CB8AC3E}">
        <p14:creationId xmlns:p14="http://schemas.microsoft.com/office/powerpoint/2010/main" val="225896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8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616D8-5E25-1A50-EDF9-979701219886}"/>
              </a:ext>
            </a:extLst>
          </p:cNvPr>
          <p:cNvSpPr txBox="1">
            <a:spLocks noGrp="1"/>
          </p:cNvSpPr>
          <p:nvPr>
            <p:ph type="title"/>
          </p:nvPr>
        </p:nvSpPr>
        <p:spPr>
          <a:xfrm>
            <a:off x="1690259" y="2078687"/>
            <a:ext cx="8811487" cy="1083161"/>
          </a:xfrm>
        </p:spPr>
        <p:txBody>
          <a:bodyPr/>
          <a:lstStyle/>
          <a:p>
            <a:pPr lvl="0"/>
            <a:r>
              <a:rPr lang="en-GB" sz="5400"/>
              <a:t>Technical Design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15AA4-2297-343A-A126-8C8DE9CF8B3C}"/>
            </a:ext>
          </a:extLst>
        </p:cNvPr>
        <p:cNvGrpSpPr/>
        <p:nvPr/>
      </p:nvGrpSpPr>
      <p:grpSpPr>
        <a:xfrm>
          <a:off x="0" y="0"/>
          <a:ext cx="0" cy="0"/>
          <a:chOff x="0" y="0"/>
          <a:chExt cx="0" cy="0"/>
        </a:xfrm>
      </p:grpSpPr>
      <p:sp>
        <p:nvSpPr>
          <p:cNvPr id="5" name="Rectangle 3">
            <a:extLst>
              <a:ext uri="{FF2B5EF4-FFF2-40B4-BE49-F238E27FC236}">
                <a16:creationId xmlns:a16="http://schemas.microsoft.com/office/drawing/2014/main" id="{1FBD04FA-E695-9685-0E73-04663A088AAB}"/>
              </a:ext>
            </a:extLst>
          </p:cNvPr>
          <p:cNvSpPr>
            <a:spLocks noChangeArrowheads="1"/>
          </p:cNvSpPr>
          <p:nvPr/>
        </p:nvSpPr>
        <p:spPr bwMode="auto">
          <a:xfrm>
            <a:off x="0" y="1707601"/>
            <a:ext cx="219932"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377" eaLnBrk="0" fontAlgn="base" hangingPunct="0">
              <a:spcBef>
                <a:spcPct val="0"/>
              </a:spcBef>
              <a:spcAft>
                <a:spcPct val="0"/>
              </a:spcAft>
            </a:pPr>
            <a:r>
              <a:rPr lang="en-GB" altLang="en-US" sz="1000">
                <a:solidFill>
                  <a:srgbClr val="201E2E"/>
                </a:solidFill>
                <a:latin typeface="Arial" panose="020B0604020202020204" pitchFamily="34" charset="0"/>
                <a:ea typeface="Aptos" panose="020B0004020202020204" pitchFamily="34" charset="0"/>
                <a:cs typeface="Arial" panose="020B0604020202020204" pitchFamily="34" charset="0"/>
                <a:sym typeface="Arial"/>
              </a:rPr>
              <a:t> </a:t>
            </a:r>
            <a:br>
              <a:rPr lang="en-GB" altLang="en-US" sz="1000">
                <a:solidFill>
                  <a:srgbClr val="201E2E"/>
                </a:solidFill>
                <a:latin typeface="Arial" panose="020B0604020202020204" pitchFamily="34" charset="0"/>
                <a:ea typeface="Aptos" panose="020B0004020202020204" pitchFamily="34" charset="0"/>
                <a:cs typeface="Arial" panose="020B0604020202020204" pitchFamily="34" charset="0"/>
                <a:sym typeface="Arial"/>
              </a:rPr>
            </a:br>
            <a:br>
              <a:rPr lang="en-GB" altLang="en-US" sz="1000">
                <a:solidFill>
                  <a:srgbClr val="201E2E"/>
                </a:solidFill>
                <a:latin typeface="Arial" panose="020B0604020202020204" pitchFamily="34" charset="0"/>
                <a:ea typeface="Aptos" panose="020B0004020202020204" pitchFamily="34" charset="0"/>
                <a:cs typeface="Arial" panose="020B0604020202020204" pitchFamily="34" charset="0"/>
                <a:sym typeface="Arial"/>
              </a:rPr>
            </a:br>
            <a:endParaRPr lang="en-GB" altLang="en-US">
              <a:solidFill>
                <a:srgbClr val="201E2E"/>
              </a:solidFill>
              <a:latin typeface="Arial" panose="020B0604020202020204" pitchFamily="34" charset="0"/>
              <a:cs typeface="Arial"/>
              <a:sym typeface="Arial"/>
            </a:endParaRPr>
          </a:p>
        </p:txBody>
      </p:sp>
      <p:sp>
        <p:nvSpPr>
          <p:cNvPr id="7" name="Title 1">
            <a:extLst>
              <a:ext uri="{FF2B5EF4-FFF2-40B4-BE49-F238E27FC236}">
                <a16:creationId xmlns:a16="http://schemas.microsoft.com/office/drawing/2014/main" id="{81FD07A5-EF49-20BA-D00A-E69AB7F60E49}"/>
              </a:ext>
            </a:extLst>
          </p:cNvPr>
          <p:cNvSpPr txBox="1">
            <a:spLocks/>
          </p:cNvSpPr>
          <p:nvPr/>
        </p:nvSpPr>
        <p:spPr>
          <a:xfrm>
            <a:off x="409492" y="305437"/>
            <a:ext cx="10515600" cy="72769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77"/>
            <a:r>
              <a:rPr lang="en-GB" sz="2800">
                <a:solidFill>
                  <a:srgbClr val="201E2E"/>
                </a:solidFill>
                <a:latin typeface="Outfit SemiBold"/>
                <a:sym typeface="Arial"/>
              </a:rPr>
              <a:t>How have we arrived at these technical designs?</a:t>
            </a:r>
          </a:p>
        </p:txBody>
      </p:sp>
      <p:sp>
        <p:nvSpPr>
          <p:cNvPr id="6" name="Rectangle 5">
            <a:extLst>
              <a:ext uri="{FF2B5EF4-FFF2-40B4-BE49-F238E27FC236}">
                <a16:creationId xmlns:a16="http://schemas.microsoft.com/office/drawing/2014/main" id="{92553A09-F6F0-76FB-5D8D-50A3B75B40E0}"/>
              </a:ext>
            </a:extLst>
          </p:cNvPr>
          <p:cNvSpPr>
            <a:spLocks noChangeArrowheads="1"/>
          </p:cNvSpPr>
          <p:nvPr/>
        </p:nvSpPr>
        <p:spPr bwMode="auto">
          <a:xfrm>
            <a:off x="0" y="1707601"/>
            <a:ext cx="219932"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377" eaLnBrk="0" fontAlgn="base" hangingPunct="0">
              <a:spcBef>
                <a:spcPct val="0"/>
              </a:spcBef>
              <a:spcAft>
                <a:spcPct val="0"/>
              </a:spcAft>
            </a:pPr>
            <a:r>
              <a:rPr lang="en-GB" altLang="en-US" sz="1000">
                <a:solidFill>
                  <a:srgbClr val="201E2E"/>
                </a:solidFill>
                <a:latin typeface="Arial" panose="020B0604020202020204" pitchFamily="34" charset="0"/>
                <a:ea typeface="Aptos" panose="020B0004020202020204" pitchFamily="34" charset="0"/>
                <a:cs typeface="Arial" panose="020B0604020202020204" pitchFamily="34" charset="0"/>
                <a:sym typeface="Arial"/>
              </a:rPr>
              <a:t> </a:t>
            </a:r>
            <a:br>
              <a:rPr lang="en-GB" altLang="en-US" sz="1000">
                <a:solidFill>
                  <a:srgbClr val="201E2E"/>
                </a:solidFill>
                <a:latin typeface="Arial" panose="020B0604020202020204" pitchFamily="34" charset="0"/>
                <a:ea typeface="Aptos" panose="020B0004020202020204" pitchFamily="34" charset="0"/>
                <a:cs typeface="Arial" panose="020B0604020202020204" pitchFamily="34" charset="0"/>
                <a:sym typeface="Arial"/>
              </a:rPr>
            </a:br>
            <a:br>
              <a:rPr lang="en-GB" altLang="en-US" sz="1000">
                <a:solidFill>
                  <a:srgbClr val="201E2E"/>
                </a:solidFill>
                <a:latin typeface="Arial" panose="020B0604020202020204" pitchFamily="34" charset="0"/>
                <a:ea typeface="Aptos" panose="020B0004020202020204" pitchFamily="34" charset="0"/>
                <a:cs typeface="Arial" panose="020B0604020202020204" pitchFamily="34" charset="0"/>
                <a:sym typeface="Arial"/>
              </a:rPr>
            </a:br>
            <a:endParaRPr lang="en-GB" altLang="en-US">
              <a:solidFill>
                <a:srgbClr val="201E2E"/>
              </a:solidFill>
              <a:latin typeface="Arial" panose="020B0604020202020204" pitchFamily="34" charset="0"/>
              <a:cs typeface="Arial"/>
              <a:sym typeface="Arial"/>
            </a:endParaRPr>
          </a:p>
        </p:txBody>
      </p:sp>
      <p:graphicFrame>
        <p:nvGraphicFramePr>
          <p:cNvPr id="8" name="Table Placeholder 16">
            <a:extLst>
              <a:ext uri="{FF2B5EF4-FFF2-40B4-BE49-F238E27FC236}">
                <a16:creationId xmlns:a16="http://schemas.microsoft.com/office/drawing/2014/main" id="{A7EF3991-FCB9-0A3E-F864-3F50C558AE88}"/>
              </a:ext>
            </a:extLst>
          </p:cNvPr>
          <p:cNvGraphicFramePr>
            <a:graphicFrameLocks/>
          </p:cNvGraphicFramePr>
          <p:nvPr>
            <p:extLst>
              <p:ext uri="{D42A27DB-BD31-4B8C-83A1-F6EECF244321}">
                <p14:modId xmlns:p14="http://schemas.microsoft.com/office/powerpoint/2010/main" val="1533510507"/>
              </p:ext>
            </p:extLst>
          </p:nvPr>
        </p:nvGraphicFramePr>
        <p:xfrm>
          <a:off x="206652" y="1390627"/>
          <a:ext cx="11469591" cy="4478268"/>
        </p:xfrm>
        <a:graphic>
          <a:graphicData uri="http://schemas.openxmlformats.org/drawingml/2006/table">
            <a:tbl>
              <a:tblPr firstRow="1" bandRow="1">
                <a:tableStyleId>{5C22544A-7EE6-4342-B048-85BDC9FD1C3A}</a:tableStyleId>
              </a:tblPr>
              <a:tblGrid>
                <a:gridCol w="848788">
                  <a:extLst>
                    <a:ext uri="{9D8B030D-6E8A-4147-A177-3AD203B41FA5}">
                      <a16:colId xmlns:a16="http://schemas.microsoft.com/office/drawing/2014/main" val="3926787875"/>
                    </a:ext>
                  </a:extLst>
                </a:gridCol>
                <a:gridCol w="1041203">
                  <a:extLst>
                    <a:ext uri="{9D8B030D-6E8A-4147-A177-3AD203B41FA5}">
                      <a16:colId xmlns:a16="http://schemas.microsoft.com/office/drawing/2014/main" val="2158641875"/>
                    </a:ext>
                  </a:extLst>
                </a:gridCol>
                <a:gridCol w="795600">
                  <a:extLst>
                    <a:ext uri="{9D8B030D-6E8A-4147-A177-3AD203B41FA5}">
                      <a16:colId xmlns:a16="http://schemas.microsoft.com/office/drawing/2014/main" val="1347465143"/>
                    </a:ext>
                  </a:extLst>
                </a:gridCol>
                <a:gridCol w="795600">
                  <a:extLst>
                    <a:ext uri="{9D8B030D-6E8A-4147-A177-3AD203B41FA5}">
                      <a16:colId xmlns:a16="http://schemas.microsoft.com/office/drawing/2014/main" val="802954316"/>
                    </a:ext>
                  </a:extLst>
                </a:gridCol>
                <a:gridCol w="795600">
                  <a:extLst>
                    <a:ext uri="{9D8B030D-6E8A-4147-A177-3AD203B41FA5}">
                      <a16:colId xmlns:a16="http://schemas.microsoft.com/office/drawing/2014/main" val="237998491"/>
                    </a:ext>
                  </a:extLst>
                </a:gridCol>
                <a:gridCol w="795600">
                  <a:extLst>
                    <a:ext uri="{9D8B030D-6E8A-4147-A177-3AD203B41FA5}">
                      <a16:colId xmlns:a16="http://schemas.microsoft.com/office/drawing/2014/main" val="559338291"/>
                    </a:ext>
                  </a:extLst>
                </a:gridCol>
                <a:gridCol w="795600">
                  <a:extLst>
                    <a:ext uri="{9D8B030D-6E8A-4147-A177-3AD203B41FA5}">
                      <a16:colId xmlns:a16="http://schemas.microsoft.com/office/drawing/2014/main" val="2662145481"/>
                    </a:ext>
                  </a:extLst>
                </a:gridCol>
                <a:gridCol w="795600">
                  <a:extLst>
                    <a:ext uri="{9D8B030D-6E8A-4147-A177-3AD203B41FA5}">
                      <a16:colId xmlns:a16="http://schemas.microsoft.com/office/drawing/2014/main" val="842013454"/>
                    </a:ext>
                  </a:extLst>
                </a:gridCol>
                <a:gridCol w="795600">
                  <a:extLst>
                    <a:ext uri="{9D8B030D-6E8A-4147-A177-3AD203B41FA5}">
                      <a16:colId xmlns:a16="http://schemas.microsoft.com/office/drawing/2014/main" val="1726885786"/>
                    </a:ext>
                  </a:extLst>
                </a:gridCol>
                <a:gridCol w="795600">
                  <a:extLst>
                    <a:ext uri="{9D8B030D-6E8A-4147-A177-3AD203B41FA5}">
                      <a16:colId xmlns:a16="http://schemas.microsoft.com/office/drawing/2014/main" val="3535952006"/>
                    </a:ext>
                  </a:extLst>
                </a:gridCol>
                <a:gridCol w="795600">
                  <a:extLst>
                    <a:ext uri="{9D8B030D-6E8A-4147-A177-3AD203B41FA5}">
                      <a16:colId xmlns:a16="http://schemas.microsoft.com/office/drawing/2014/main" val="2591906777"/>
                    </a:ext>
                  </a:extLst>
                </a:gridCol>
                <a:gridCol w="795600">
                  <a:extLst>
                    <a:ext uri="{9D8B030D-6E8A-4147-A177-3AD203B41FA5}">
                      <a16:colId xmlns:a16="http://schemas.microsoft.com/office/drawing/2014/main" val="3364960878"/>
                    </a:ext>
                  </a:extLst>
                </a:gridCol>
                <a:gridCol w="795600">
                  <a:extLst>
                    <a:ext uri="{9D8B030D-6E8A-4147-A177-3AD203B41FA5}">
                      <a16:colId xmlns:a16="http://schemas.microsoft.com/office/drawing/2014/main" val="2745578286"/>
                    </a:ext>
                  </a:extLst>
                </a:gridCol>
                <a:gridCol w="828000">
                  <a:extLst>
                    <a:ext uri="{9D8B030D-6E8A-4147-A177-3AD203B41FA5}">
                      <a16:colId xmlns:a16="http://schemas.microsoft.com/office/drawing/2014/main" val="1761755839"/>
                    </a:ext>
                  </a:extLst>
                </a:gridCol>
              </a:tblGrid>
              <a:tr h="5066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bg1"/>
                          </a:solidFill>
                          <a:latin typeface="+mn-lt"/>
                        </a:rPr>
                        <a:t>Pre-Award</a:t>
                      </a:r>
                    </a:p>
                  </a:txBody>
                  <a:tcPr marL="89354" marR="89354"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chemeClr val="bg1"/>
                          </a:solidFill>
                          <a:latin typeface="+mn-lt"/>
                        </a:rPr>
                        <a:t>Pre-Award</a:t>
                      </a:r>
                    </a:p>
                  </a:txBody>
                  <a:tcPr marL="89354" marR="89354" anchor="ctr">
                    <a:lnL w="12700" cmpd="sng">
                      <a:noFill/>
                    </a:lnL>
                    <a:lnR w="12700" cap="flat" cmpd="sng" algn="ctr">
                      <a:solidFill>
                        <a:schemeClr val="bg1">
                          <a:lumMod val="85000"/>
                        </a:schemeClr>
                      </a:solidFill>
                      <a:prstDash val="solid"/>
                      <a:round/>
                      <a:headEnd type="none" w="med" len="med"/>
                      <a:tailEnd type="none" w="med" len="med"/>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marL="89354" marR="893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marL="89354" marR="893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marL="89354" marR="893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marL="89354" marR="893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marL="89354" marR="893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marL="89354" marR="893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marL="89354" marR="893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marL="89354" marR="893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25710404"/>
                  </a:ext>
                </a:extLst>
              </a:tr>
              <a:tr h="14060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FFFFFF"/>
                          </a:solidFill>
                          <a:effectLst/>
                          <a:uLnTx/>
                          <a:uFillTx/>
                          <a:latin typeface="+mn-lt"/>
                          <a:ea typeface="+mn-ea"/>
                          <a:cs typeface="+mn-cs"/>
                        </a:rPr>
                        <a:t>Mobilis-ation</a:t>
                      </a:r>
                      <a:endParaRPr kumimoji="0" lang="en-US" sz="1200" b="0" i="0" u="none" strike="noStrike" kern="1200" cap="none" spc="0" normalizeH="0" baseline="0" noProof="0" dirty="0">
                        <a:ln>
                          <a:noFill/>
                        </a:ln>
                        <a:solidFill>
                          <a:srgbClr val="FFFFFF"/>
                        </a:solidFill>
                        <a:effectLst/>
                        <a:uLnTx/>
                        <a:uFillTx/>
                        <a:latin typeface="+mn-lt"/>
                        <a:ea typeface="+mn-ea"/>
                        <a:cs typeface="+mn-cs"/>
                      </a:endParaRPr>
                    </a:p>
                  </a:txBody>
                  <a:tcPr marL="89354" marR="89354" anchor="ct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mn-lt"/>
                          <a:ea typeface="+mn-ea"/>
                          <a:cs typeface="+mn-cs"/>
                        </a:rPr>
                        <a:t>Post-Award &amp; Partner Engagement</a:t>
                      </a:r>
                    </a:p>
                  </a:txBody>
                  <a:tcPr marL="89354" marR="89354" anchor="ctr">
                    <a:lnL w="12700" cmpd="sng">
                      <a:noFill/>
                    </a:lnL>
                    <a:lnR w="12700" cap="flat" cmpd="sng" algn="ctr">
                      <a:solidFill>
                        <a:schemeClr val="bg1">
                          <a:lumMod val="8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marL="89354" marR="893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marL="89354" marR="893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endParaRPr lang="en-US"/>
                    </a:p>
                  </a:txBody>
                  <a:tcPr marL="89354" marR="893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tc>
                <a:tc hMerge="1">
                  <a:txBody>
                    <a:bodyPr/>
                    <a:lstStyle/>
                    <a:p>
                      <a:endParaRPr lang="en-GB"/>
                    </a:p>
                  </a:txBody>
                  <a:tcPr/>
                </a:tc>
                <a:tc>
                  <a:txBody>
                    <a:bodyPr/>
                    <a:lstStyle/>
                    <a:p>
                      <a:endParaRPr lang="en-US"/>
                    </a:p>
                  </a:txBody>
                  <a:tcPr marL="89354" marR="8935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13427692"/>
                  </a:ext>
                </a:extLst>
              </a:tr>
              <a:tr h="824705">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mn-lt"/>
                          <a:ea typeface="+mn-ea"/>
                          <a:cs typeface="+mn-cs"/>
                        </a:rPr>
                        <a:t>Design</a:t>
                      </a:r>
                    </a:p>
                  </a:txBody>
                  <a:tcPr marL="89354" marR="89354" anchor="ct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mn-lt"/>
                          <a:ea typeface="+mn-ea"/>
                          <a:cs typeface="+mn-cs"/>
                        </a:rPr>
                        <a:t>Prototypes</a:t>
                      </a:r>
                    </a:p>
                  </a:txBody>
                  <a:tcPr marL="89354" marR="89354" anchor="ctr">
                    <a:lnL w="12700" cmpd="sng">
                      <a:noFill/>
                    </a:lnL>
                    <a:lnR w="12700" cap="flat" cmpd="sng" algn="ctr">
                      <a:solidFill>
                        <a:schemeClr val="bg1">
                          <a:lumMod val="8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4">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95842970"/>
                  </a:ext>
                </a:extLst>
              </a:tr>
              <a:tr h="1224136">
                <a:tc vMerge="1">
                  <a:txBody>
                    <a:bodyPr/>
                    <a:lstStyle/>
                    <a:p>
                      <a:endParaRPr/>
                    </a:p>
                  </a:txBody>
                  <a:tcPr marL="89354" marR="89354" anchor="ct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mn-lt"/>
                          <a:ea typeface="+mn-ea"/>
                          <a:cs typeface="+mn-cs"/>
                        </a:rPr>
                        <a:t>Technical Design Design</a:t>
                      </a:r>
                    </a:p>
                  </a:txBody>
                  <a:tcPr marL="89354" marR="89354" anchor="ctr">
                    <a:lnL w="12700" cmpd="sng">
                      <a:noFill/>
                    </a:lnL>
                    <a:lnR w="12700" cap="flat" cmpd="sng" algn="ctr">
                      <a:solidFill>
                        <a:schemeClr val="bg1">
                          <a:lumMod val="8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4">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marL="89354" marR="89354">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22164272"/>
                  </a:ext>
                </a:extLst>
              </a:tr>
              <a:tr h="5167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n-lt"/>
                          <a:ea typeface="+mn-ea"/>
                          <a:cs typeface="+mn-cs"/>
                        </a:rPr>
                        <a:t>Consult-</a:t>
                      </a:r>
                      <a:r>
                        <a:rPr kumimoji="0" lang="en-US" sz="1200" b="0" i="0" u="none" strike="noStrike" kern="1200" cap="none" spc="0" normalizeH="0" baseline="0" noProof="0" dirty="0" err="1">
                          <a:ln>
                            <a:noFill/>
                          </a:ln>
                          <a:solidFill>
                            <a:srgbClr val="FFFFFF"/>
                          </a:solidFill>
                          <a:effectLst/>
                          <a:uLnTx/>
                          <a:uFillTx/>
                          <a:latin typeface="+mn-lt"/>
                          <a:ea typeface="+mn-ea"/>
                          <a:cs typeface="+mn-cs"/>
                        </a:rPr>
                        <a:t>ation</a:t>
                      </a:r>
                      <a:endParaRPr kumimoji="0" lang="en-US" sz="1200" b="0" i="0" u="none" strike="noStrike" kern="1200" cap="none" spc="0" normalizeH="0" baseline="0" noProof="0" dirty="0">
                        <a:ln>
                          <a:noFill/>
                        </a:ln>
                        <a:solidFill>
                          <a:srgbClr val="FFFFFF"/>
                        </a:solidFill>
                        <a:effectLst/>
                        <a:uLnTx/>
                        <a:uFillTx/>
                        <a:latin typeface="+mn-lt"/>
                        <a:ea typeface="+mn-ea"/>
                        <a:cs typeface="+mn-cs"/>
                      </a:endParaRPr>
                    </a:p>
                  </a:txBody>
                  <a:tcPr marL="89354" marR="89354" anchor="ct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65000"/>
                        <a:lumOff val="3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mn-lt"/>
                          <a:ea typeface="+mn-ea"/>
                          <a:cs typeface="+mn-cs"/>
                        </a:rPr>
                        <a:t>Industry Engagement</a:t>
                      </a:r>
                    </a:p>
                  </a:txBody>
                  <a:tcPr marL="89354" marR="89354" anchor="ctr">
                    <a:lnL w="12700" cmpd="sng">
                      <a:noFill/>
                    </a:lnL>
                    <a:lnR w="12700" cap="flat" cmpd="sng" algn="ctr">
                      <a:solidFill>
                        <a:schemeClr val="bg1">
                          <a:lumMod val="8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65000"/>
                        <a:lumOff val="3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marL="89354" marR="89354">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22541989"/>
                  </a:ext>
                </a:extLst>
              </a:tr>
            </a:tbl>
          </a:graphicData>
        </a:graphic>
      </p:graphicFrame>
      <p:sp>
        <p:nvSpPr>
          <p:cNvPr id="11" name="Freeform: Shape 4">
            <a:extLst>
              <a:ext uri="{FF2B5EF4-FFF2-40B4-BE49-F238E27FC236}">
                <a16:creationId xmlns:a16="http://schemas.microsoft.com/office/drawing/2014/main" id="{61581A83-A4D2-713B-2F99-533738103FDF}"/>
              </a:ext>
            </a:extLst>
          </p:cNvPr>
          <p:cNvSpPr/>
          <p:nvPr/>
        </p:nvSpPr>
        <p:spPr>
          <a:xfrm>
            <a:off x="2157460" y="1145514"/>
            <a:ext cx="866914" cy="214256"/>
          </a:xfrm>
          <a:custGeom>
            <a:avLst/>
            <a:gdLst>
              <a:gd name="connsiteX0" fmla="*/ 0 w 845405"/>
              <a:gd name="connsiteY0" fmla="*/ 0 h 338162"/>
              <a:gd name="connsiteX1" fmla="*/ 676324 w 845405"/>
              <a:gd name="connsiteY1" fmla="*/ 0 h 338162"/>
              <a:gd name="connsiteX2" fmla="*/ 845405 w 845405"/>
              <a:gd name="connsiteY2" fmla="*/ 169081 h 338162"/>
              <a:gd name="connsiteX3" fmla="*/ 676324 w 845405"/>
              <a:gd name="connsiteY3" fmla="*/ 338162 h 338162"/>
              <a:gd name="connsiteX4" fmla="*/ 0 w 845405"/>
              <a:gd name="connsiteY4" fmla="*/ 338162 h 338162"/>
              <a:gd name="connsiteX5" fmla="*/ 169081 w 845405"/>
              <a:gd name="connsiteY5" fmla="*/ 169081 h 338162"/>
              <a:gd name="connsiteX6" fmla="*/ 0 w 845405"/>
              <a:gd name="connsiteY6" fmla="*/ 0 h 33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5405" h="338162">
                <a:moveTo>
                  <a:pt x="0" y="0"/>
                </a:moveTo>
                <a:lnTo>
                  <a:pt x="676324" y="0"/>
                </a:lnTo>
                <a:lnTo>
                  <a:pt x="845405" y="169081"/>
                </a:lnTo>
                <a:lnTo>
                  <a:pt x="676324" y="338162"/>
                </a:lnTo>
                <a:lnTo>
                  <a:pt x="0" y="338162"/>
                </a:lnTo>
                <a:lnTo>
                  <a:pt x="169081" y="169081"/>
                </a:lnTo>
                <a:lnTo>
                  <a:pt x="0" y="0"/>
                </a:lnTo>
                <a:close/>
              </a:path>
            </a:pathLst>
          </a:custGeom>
          <a:solidFill>
            <a:schemeClr val="bg1">
              <a:lumMod val="75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7087" tIns="16002" rIns="185083" bIns="16002" numCol="1" spcCol="1270" anchor="ctr" anchorCtr="0">
            <a:noAutofit/>
          </a:bodyPr>
          <a:lstStyle/>
          <a:p>
            <a:pPr marL="0" lvl="0" indent="0" algn="ctr" defTabSz="533400">
              <a:lnSpc>
                <a:spcPct val="90000"/>
              </a:lnSpc>
              <a:spcBef>
                <a:spcPct val="0"/>
              </a:spcBef>
              <a:spcAft>
                <a:spcPct val="35000"/>
              </a:spcAft>
              <a:buNone/>
            </a:pPr>
            <a:r>
              <a:rPr lang="en-US" sz="900" i="1" kern="1200">
                <a:solidFill>
                  <a:schemeClr val="bg1">
                    <a:lumMod val="50000"/>
                  </a:schemeClr>
                </a:solidFill>
              </a:rPr>
              <a:t>May</a:t>
            </a:r>
          </a:p>
        </p:txBody>
      </p:sp>
      <p:sp>
        <p:nvSpPr>
          <p:cNvPr id="14" name="Freeform: Shape 5">
            <a:extLst>
              <a:ext uri="{FF2B5EF4-FFF2-40B4-BE49-F238E27FC236}">
                <a16:creationId xmlns:a16="http://schemas.microsoft.com/office/drawing/2014/main" id="{5BD27D83-A760-B174-D52D-21EB0CD441D9}"/>
              </a:ext>
            </a:extLst>
          </p:cNvPr>
          <p:cNvSpPr/>
          <p:nvPr/>
        </p:nvSpPr>
        <p:spPr>
          <a:xfrm>
            <a:off x="2937683" y="1145514"/>
            <a:ext cx="866914" cy="214256"/>
          </a:xfrm>
          <a:custGeom>
            <a:avLst/>
            <a:gdLst>
              <a:gd name="connsiteX0" fmla="*/ 0 w 845405"/>
              <a:gd name="connsiteY0" fmla="*/ 0 h 338162"/>
              <a:gd name="connsiteX1" fmla="*/ 676324 w 845405"/>
              <a:gd name="connsiteY1" fmla="*/ 0 h 338162"/>
              <a:gd name="connsiteX2" fmla="*/ 845405 w 845405"/>
              <a:gd name="connsiteY2" fmla="*/ 169081 h 338162"/>
              <a:gd name="connsiteX3" fmla="*/ 676324 w 845405"/>
              <a:gd name="connsiteY3" fmla="*/ 338162 h 338162"/>
              <a:gd name="connsiteX4" fmla="*/ 0 w 845405"/>
              <a:gd name="connsiteY4" fmla="*/ 338162 h 338162"/>
              <a:gd name="connsiteX5" fmla="*/ 169081 w 845405"/>
              <a:gd name="connsiteY5" fmla="*/ 169081 h 338162"/>
              <a:gd name="connsiteX6" fmla="*/ 0 w 845405"/>
              <a:gd name="connsiteY6" fmla="*/ 0 h 33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5405" h="338162">
                <a:moveTo>
                  <a:pt x="0" y="0"/>
                </a:moveTo>
                <a:lnTo>
                  <a:pt x="676324" y="0"/>
                </a:lnTo>
                <a:lnTo>
                  <a:pt x="845405" y="169081"/>
                </a:lnTo>
                <a:lnTo>
                  <a:pt x="676324" y="338162"/>
                </a:lnTo>
                <a:lnTo>
                  <a:pt x="0" y="338162"/>
                </a:lnTo>
                <a:lnTo>
                  <a:pt x="169081" y="169081"/>
                </a:lnTo>
                <a:lnTo>
                  <a:pt x="0" y="0"/>
                </a:lnTo>
                <a:close/>
              </a:path>
            </a:pathLst>
          </a:custGeom>
          <a:solidFill>
            <a:schemeClr val="bg1">
              <a:lumMod val="75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7087" tIns="16002" rIns="185083" bIns="16002" numCol="1" spcCol="1270" anchor="ctr" anchorCtr="0">
            <a:noAutofit/>
          </a:bodyPr>
          <a:lstStyle/>
          <a:p>
            <a:pPr marL="0" lvl="0" indent="0" algn="ctr" defTabSz="533400">
              <a:lnSpc>
                <a:spcPct val="90000"/>
              </a:lnSpc>
              <a:spcBef>
                <a:spcPct val="0"/>
              </a:spcBef>
              <a:spcAft>
                <a:spcPct val="35000"/>
              </a:spcAft>
              <a:buNone/>
            </a:pPr>
            <a:r>
              <a:rPr lang="en-US" sz="900" i="1" kern="1200">
                <a:solidFill>
                  <a:schemeClr val="bg1">
                    <a:lumMod val="50000"/>
                  </a:schemeClr>
                </a:solidFill>
              </a:rPr>
              <a:t>Jun</a:t>
            </a:r>
          </a:p>
        </p:txBody>
      </p:sp>
      <p:sp>
        <p:nvSpPr>
          <p:cNvPr id="17" name="Freeform: Shape 6">
            <a:extLst>
              <a:ext uri="{FF2B5EF4-FFF2-40B4-BE49-F238E27FC236}">
                <a16:creationId xmlns:a16="http://schemas.microsoft.com/office/drawing/2014/main" id="{2A93B6F0-E561-005E-6896-F8BAC32D7EA0}"/>
              </a:ext>
            </a:extLst>
          </p:cNvPr>
          <p:cNvSpPr/>
          <p:nvPr/>
        </p:nvSpPr>
        <p:spPr>
          <a:xfrm>
            <a:off x="3717906" y="1145514"/>
            <a:ext cx="866914" cy="214256"/>
          </a:xfrm>
          <a:custGeom>
            <a:avLst/>
            <a:gdLst>
              <a:gd name="connsiteX0" fmla="*/ 0 w 845405"/>
              <a:gd name="connsiteY0" fmla="*/ 0 h 338162"/>
              <a:gd name="connsiteX1" fmla="*/ 676324 w 845405"/>
              <a:gd name="connsiteY1" fmla="*/ 0 h 338162"/>
              <a:gd name="connsiteX2" fmla="*/ 845405 w 845405"/>
              <a:gd name="connsiteY2" fmla="*/ 169081 h 338162"/>
              <a:gd name="connsiteX3" fmla="*/ 676324 w 845405"/>
              <a:gd name="connsiteY3" fmla="*/ 338162 h 338162"/>
              <a:gd name="connsiteX4" fmla="*/ 0 w 845405"/>
              <a:gd name="connsiteY4" fmla="*/ 338162 h 338162"/>
              <a:gd name="connsiteX5" fmla="*/ 169081 w 845405"/>
              <a:gd name="connsiteY5" fmla="*/ 169081 h 338162"/>
              <a:gd name="connsiteX6" fmla="*/ 0 w 845405"/>
              <a:gd name="connsiteY6" fmla="*/ 0 h 33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5405" h="338162">
                <a:moveTo>
                  <a:pt x="0" y="0"/>
                </a:moveTo>
                <a:lnTo>
                  <a:pt x="676324" y="0"/>
                </a:lnTo>
                <a:lnTo>
                  <a:pt x="845405" y="169081"/>
                </a:lnTo>
                <a:lnTo>
                  <a:pt x="676324" y="338162"/>
                </a:lnTo>
                <a:lnTo>
                  <a:pt x="0" y="338162"/>
                </a:lnTo>
                <a:lnTo>
                  <a:pt x="169081" y="169081"/>
                </a:lnTo>
                <a:lnTo>
                  <a:pt x="0" y="0"/>
                </a:lnTo>
                <a:close/>
              </a:path>
            </a:pathLst>
          </a:custGeom>
          <a:solidFill>
            <a:schemeClr val="bg1">
              <a:lumMod val="75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7087" tIns="16002" rIns="185083" bIns="16002" numCol="1" spcCol="1270" anchor="ctr" anchorCtr="0">
            <a:noAutofit/>
          </a:bodyPr>
          <a:lstStyle/>
          <a:p>
            <a:pPr marL="0" lvl="0" indent="0" algn="ctr" defTabSz="533400">
              <a:lnSpc>
                <a:spcPct val="90000"/>
              </a:lnSpc>
              <a:spcBef>
                <a:spcPct val="0"/>
              </a:spcBef>
              <a:spcAft>
                <a:spcPct val="35000"/>
              </a:spcAft>
              <a:buNone/>
            </a:pPr>
            <a:r>
              <a:rPr lang="en-US" sz="900" i="1" kern="1200">
                <a:solidFill>
                  <a:schemeClr val="bg1">
                    <a:lumMod val="50000"/>
                  </a:schemeClr>
                </a:solidFill>
              </a:rPr>
              <a:t>Jul</a:t>
            </a:r>
          </a:p>
        </p:txBody>
      </p:sp>
      <p:sp>
        <p:nvSpPr>
          <p:cNvPr id="18" name="Freeform: Shape 8">
            <a:extLst>
              <a:ext uri="{FF2B5EF4-FFF2-40B4-BE49-F238E27FC236}">
                <a16:creationId xmlns:a16="http://schemas.microsoft.com/office/drawing/2014/main" id="{84F25C3F-E058-FB37-8D8F-9C7613EFBF38}"/>
              </a:ext>
            </a:extLst>
          </p:cNvPr>
          <p:cNvSpPr/>
          <p:nvPr/>
        </p:nvSpPr>
        <p:spPr>
          <a:xfrm>
            <a:off x="4498128" y="1145514"/>
            <a:ext cx="866914" cy="214256"/>
          </a:xfrm>
          <a:custGeom>
            <a:avLst/>
            <a:gdLst>
              <a:gd name="connsiteX0" fmla="*/ 0 w 845405"/>
              <a:gd name="connsiteY0" fmla="*/ 0 h 338162"/>
              <a:gd name="connsiteX1" fmla="*/ 676324 w 845405"/>
              <a:gd name="connsiteY1" fmla="*/ 0 h 338162"/>
              <a:gd name="connsiteX2" fmla="*/ 845405 w 845405"/>
              <a:gd name="connsiteY2" fmla="*/ 169081 h 338162"/>
              <a:gd name="connsiteX3" fmla="*/ 676324 w 845405"/>
              <a:gd name="connsiteY3" fmla="*/ 338162 h 338162"/>
              <a:gd name="connsiteX4" fmla="*/ 0 w 845405"/>
              <a:gd name="connsiteY4" fmla="*/ 338162 h 338162"/>
              <a:gd name="connsiteX5" fmla="*/ 169081 w 845405"/>
              <a:gd name="connsiteY5" fmla="*/ 169081 h 338162"/>
              <a:gd name="connsiteX6" fmla="*/ 0 w 845405"/>
              <a:gd name="connsiteY6" fmla="*/ 0 h 33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5405" h="338162">
                <a:moveTo>
                  <a:pt x="0" y="0"/>
                </a:moveTo>
                <a:lnTo>
                  <a:pt x="676324" y="0"/>
                </a:lnTo>
                <a:lnTo>
                  <a:pt x="845405" y="169081"/>
                </a:lnTo>
                <a:lnTo>
                  <a:pt x="676324" y="338162"/>
                </a:lnTo>
                <a:lnTo>
                  <a:pt x="0" y="338162"/>
                </a:lnTo>
                <a:lnTo>
                  <a:pt x="169081" y="169081"/>
                </a:lnTo>
                <a:lnTo>
                  <a:pt x="0" y="0"/>
                </a:lnTo>
                <a:close/>
              </a:path>
            </a:pathLst>
          </a:custGeom>
          <a:solidFill>
            <a:schemeClr val="bg1">
              <a:lumMod val="75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7087" tIns="16002" rIns="185083" bIns="16002" numCol="1" spcCol="1270" anchor="ctr" anchorCtr="0">
            <a:noAutofit/>
          </a:bodyPr>
          <a:lstStyle/>
          <a:p>
            <a:pPr marL="0" lvl="0" indent="0" algn="ctr" defTabSz="533400">
              <a:lnSpc>
                <a:spcPct val="90000"/>
              </a:lnSpc>
              <a:spcBef>
                <a:spcPct val="0"/>
              </a:spcBef>
              <a:spcAft>
                <a:spcPct val="35000"/>
              </a:spcAft>
              <a:buNone/>
            </a:pPr>
            <a:r>
              <a:rPr lang="en-US" sz="900" i="1" kern="1200">
                <a:solidFill>
                  <a:schemeClr val="bg1">
                    <a:lumMod val="50000"/>
                  </a:schemeClr>
                </a:solidFill>
              </a:rPr>
              <a:t>Aug</a:t>
            </a:r>
          </a:p>
        </p:txBody>
      </p:sp>
      <p:sp>
        <p:nvSpPr>
          <p:cNvPr id="19" name="Freeform: Shape 9">
            <a:extLst>
              <a:ext uri="{FF2B5EF4-FFF2-40B4-BE49-F238E27FC236}">
                <a16:creationId xmlns:a16="http://schemas.microsoft.com/office/drawing/2014/main" id="{982E1E8F-E76D-92E2-CF29-5A16821BF49B}"/>
              </a:ext>
            </a:extLst>
          </p:cNvPr>
          <p:cNvSpPr/>
          <p:nvPr/>
        </p:nvSpPr>
        <p:spPr>
          <a:xfrm>
            <a:off x="5278351" y="1145514"/>
            <a:ext cx="866914" cy="214256"/>
          </a:xfrm>
          <a:custGeom>
            <a:avLst/>
            <a:gdLst>
              <a:gd name="connsiteX0" fmla="*/ 0 w 845405"/>
              <a:gd name="connsiteY0" fmla="*/ 0 h 338162"/>
              <a:gd name="connsiteX1" fmla="*/ 676324 w 845405"/>
              <a:gd name="connsiteY1" fmla="*/ 0 h 338162"/>
              <a:gd name="connsiteX2" fmla="*/ 845405 w 845405"/>
              <a:gd name="connsiteY2" fmla="*/ 169081 h 338162"/>
              <a:gd name="connsiteX3" fmla="*/ 676324 w 845405"/>
              <a:gd name="connsiteY3" fmla="*/ 338162 h 338162"/>
              <a:gd name="connsiteX4" fmla="*/ 0 w 845405"/>
              <a:gd name="connsiteY4" fmla="*/ 338162 h 338162"/>
              <a:gd name="connsiteX5" fmla="*/ 169081 w 845405"/>
              <a:gd name="connsiteY5" fmla="*/ 169081 h 338162"/>
              <a:gd name="connsiteX6" fmla="*/ 0 w 845405"/>
              <a:gd name="connsiteY6" fmla="*/ 0 h 33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5405" h="338162">
                <a:moveTo>
                  <a:pt x="0" y="0"/>
                </a:moveTo>
                <a:lnTo>
                  <a:pt x="676324" y="0"/>
                </a:lnTo>
                <a:lnTo>
                  <a:pt x="845405" y="169081"/>
                </a:lnTo>
                <a:lnTo>
                  <a:pt x="676324" y="338162"/>
                </a:lnTo>
                <a:lnTo>
                  <a:pt x="0" y="338162"/>
                </a:lnTo>
                <a:lnTo>
                  <a:pt x="169081" y="169081"/>
                </a:lnTo>
                <a:lnTo>
                  <a:pt x="0" y="0"/>
                </a:lnTo>
                <a:close/>
              </a:path>
            </a:pathLst>
          </a:custGeom>
          <a:solidFill>
            <a:schemeClr val="bg1">
              <a:lumMod val="75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7087" tIns="16002" rIns="185083" bIns="16002" numCol="1" spcCol="1270" anchor="ctr" anchorCtr="0">
            <a:noAutofit/>
          </a:bodyPr>
          <a:lstStyle/>
          <a:p>
            <a:pPr marL="0" lvl="0" indent="0" algn="ctr" defTabSz="533400">
              <a:lnSpc>
                <a:spcPct val="90000"/>
              </a:lnSpc>
              <a:spcBef>
                <a:spcPct val="0"/>
              </a:spcBef>
              <a:spcAft>
                <a:spcPct val="35000"/>
              </a:spcAft>
              <a:buNone/>
            </a:pPr>
            <a:r>
              <a:rPr lang="en-US" sz="900" i="1" kern="1200">
                <a:solidFill>
                  <a:schemeClr val="bg1">
                    <a:lumMod val="50000"/>
                  </a:schemeClr>
                </a:solidFill>
              </a:rPr>
              <a:t>Sep</a:t>
            </a:r>
          </a:p>
        </p:txBody>
      </p:sp>
      <p:sp>
        <p:nvSpPr>
          <p:cNvPr id="20" name="Freeform: Shape 10">
            <a:extLst>
              <a:ext uri="{FF2B5EF4-FFF2-40B4-BE49-F238E27FC236}">
                <a16:creationId xmlns:a16="http://schemas.microsoft.com/office/drawing/2014/main" id="{C789C298-ADB1-1F06-9887-FD788CC0BA02}"/>
              </a:ext>
            </a:extLst>
          </p:cNvPr>
          <p:cNvSpPr/>
          <p:nvPr/>
        </p:nvSpPr>
        <p:spPr>
          <a:xfrm>
            <a:off x="6058574" y="1145514"/>
            <a:ext cx="866914" cy="214256"/>
          </a:xfrm>
          <a:custGeom>
            <a:avLst/>
            <a:gdLst>
              <a:gd name="connsiteX0" fmla="*/ 0 w 845405"/>
              <a:gd name="connsiteY0" fmla="*/ 0 h 338162"/>
              <a:gd name="connsiteX1" fmla="*/ 676324 w 845405"/>
              <a:gd name="connsiteY1" fmla="*/ 0 h 338162"/>
              <a:gd name="connsiteX2" fmla="*/ 845405 w 845405"/>
              <a:gd name="connsiteY2" fmla="*/ 169081 h 338162"/>
              <a:gd name="connsiteX3" fmla="*/ 676324 w 845405"/>
              <a:gd name="connsiteY3" fmla="*/ 338162 h 338162"/>
              <a:gd name="connsiteX4" fmla="*/ 0 w 845405"/>
              <a:gd name="connsiteY4" fmla="*/ 338162 h 338162"/>
              <a:gd name="connsiteX5" fmla="*/ 169081 w 845405"/>
              <a:gd name="connsiteY5" fmla="*/ 169081 h 338162"/>
              <a:gd name="connsiteX6" fmla="*/ 0 w 845405"/>
              <a:gd name="connsiteY6" fmla="*/ 0 h 33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5405" h="338162">
                <a:moveTo>
                  <a:pt x="0" y="0"/>
                </a:moveTo>
                <a:lnTo>
                  <a:pt x="676324" y="0"/>
                </a:lnTo>
                <a:lnTo>
                  <a:pt x="845405" y="169081"/>
                </a:lnTo>
                <a:lnTo>
                  <a:pt x="676324" y="338162"/>
                </a:lnTo>
                <a:lnTo>
                  <a:pt x="0" y="338162"/>
                </a:lnTo>
                <a:lnTo>
                  <a:pt x="169081" y="169081"/>
                </a:lnTo>
                <a:lnTo>
                  <a:pt x="0" y="0"/>
                </a:lnTo>
                <a:close/>
              </a:path>
            </a:pathLst>
          </a:custGeom>
          <a:solidFill>
            <a:schemeClr val="bg1">
              <a:lumMod val="75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7087" tIns="16002" rIns="185083" bIns="16002" numCol="1" spcCol="1270" anchor="ctr" anchorCtr="0">
            <a:noAutofit/>
          </a:bodyPr>
          <a:lstStyle/>
          <a:p>
            <a:pPr marL="0" lvl="0" indent="0" algn="ctr" defTabSz="533400">
              <a:lnSpc>
                <a:spcPct val="90000"/>
              </a:lnSpc>
              <a:spcBef>
                <a:spcPct val="0"/>
              </a:spcBef>
              <a:spcAft>
                <a:spcPct val="35000"/>
              </a:spcAft>
              <a:buNone/>
            </a:pPr>
            <a:r>
              <a:rPr lang="en-US" sz="900" i="1" kern="1200">
                <a:solidFill>
                  <a:schemeClr val="bg1">
                    <a:lumMod val="50000"/>
                  </a:schemeClr>
                </a:solidFill>
              </a:rPr>
              <a:t>Oct</a:t>
            </a:r>
          </a:p>
        </p:txBody>
      </p:sp>
      <p:sp>
        <p:nvSpPr>
          <p:cNvPr id="21" name="Freeform: Shape 11">
            <a:extLst>
              <a:ext uri="{FF2B5EF4-FFF2-40B4-BE49-F238E27FC236}">
                <a16:creationId xmlns:a16="http://schemas.microsoft.com/office/drawing/2014/main" id="{CFFE3C31-5836-15E8-32D4-29D9DC1B7706}"/>
              </a:ext>
            </a:extLst>
          </p:cNvPr>
          <p:cNvSpPr/>
          <p:nvPr/>
        </p:nvSpPr>
        <p:spPr>
          <a:xfrm>
            <a:off x="6838797" y="1145514"/>
            <a:ext cx="866914" cy="214256"/>
          </a:xfrm>
          <a:custGeom>
            <a:avLst/>
            <a:gdLst>
              <a:gd name="connsiteX0" fmla="*/ 0 w 845405"/>
              <a:gd name="connsiteY0" fmla="*/ 0 h 338162"/>
              <a:gd name="connsiteX1" fmla="*/ 676324 w 845405"/>
              <a:gd name="connsiteY1" fmla="*/ 0 h 338162"/>
              <a:gd name="connsiteX2" fmla="*/ 845405 w 845405"/>
              <a:gd name="connsiteY2" fmla="*/ 169081 h 338162"/>
              <a:gd name="connsiteX3" fmla="*/ 676324 w 845405"/>
              <a:gd name="connsiteY3" fmla="*/ 338162 h 338162"/>
              <a:gd name="connsiteX4" fmla="*/ 0 w 845405"/>
              <a:gd name="connsiteY4" fmla="*/ 338162 h 338162"/>
              <a:gd name="connsiteX5" fmla="*/ 169081 w 845405"/>
              <a:gd name="connsiteY5" fmla="*/ 169081 h 338162"/>
              <a:gd name="connsiteX6" fmla="*/ 0 w 845405"/>
              <a:gd name="connsiteY6" fmla="*/ 0 h 33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5405" h="338162">
                <a:moveTo>
                  <a:pt x="0" y="0"/>
                </a:moveTo>
                <a:lnTo>
                  <a:pt x="676324" y="0"/>
                </a:lnTo>
                <a:lnTo>
                  <a:pt x="845405" y="169081"/>
                </a:lnTo>
                <a:lnTo>
                  <a:pt x="676324" y="338162"/>
                </a:lnTo>
                <a:lnTo>
                  <a:pt x="0" y="338162"/>
                </a:lnTo>
                <a:lnTo>
                  <a:pt x="169081" y="169081"/>
                </a:lnTo>
                <a:lnTo>
                  <a:pt x="0" y="0"/>
                </a:lnTo>
                <a:close/>
              </a:path>
            </a:pathLst>
          </a:custGeom>
          <a:solidFill>
            <a:schemeClr val="bg1">
              <a:lumMod val="75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7087" tIns="16002" rIns="185083" bIns="16002" numCol="1" spcCol="1270" anchor="ctr" anchorCtr="0">
            <a:noAutofit/>
          </a:bodyPr>
          <a:lstStyle/>
          <a:p>
            <a:pPr marL="0" lvl="0" indent="0" algn="ctr" defTabSz="533400">
              <a:lnSpc>
                <a:spcPct val="90000"/>
              </a:lnSpc>
              <a:spcBef>
                <a:spcPct val="0"/>
              </a:spcBef>
              <a:spcAft>
                <a:spcPct val="35000"/>
              </a:spcAft>
              <a:buNone/>
            </a:pPr>
            <a:r>
              <a:rPr lang="en-US" sz="900" i="1" kern="1200">
                <a:solidFill>
                  <a:schemeClr val="bg1">
                    <a:lumMod val="50000"/>
                  </a:schemeClr>
                </a:solidFill>
              </a:rPr>
              <a:t>Nov</a:t>
            </a:r>
          </a:p>
        </p:txBody>
      </p:sp>
      <p:sp>
        <p:nvSpPr>
          <p:cNvPr id="24" name="Richtungspfeil 1">
            <a:extLst>
              <a:ext uri="{FF2B5EF4-FFF2-40B4-BE49-F238E27FC236}">
                <a16:creationId xmlns:a16="http://schemas.microsoft.com/office/drawing/2014/main" id="{9294EB65-4A42-740A-AF44-7D6F716BA3C5}"/>
              </a:ext>
            </a:extLst>
          </p:cNvPr>
          <p:cNvSpPr/>
          <p:nvPr>
            <p:custDataLst>
              <p:tags r:id="rId1"/>
            </p:custDataLst>
          </p:nvPr>
        </p:nvSpPr>
        <p:spPr bwMode="auto">
          <a:xfrm>
            <a:off x="3732091" y="1970626"/>
            <a:ext cx="1548234" cy="209676"/>
          </a:xfrm>
          <a:prstGeom prst="homePlate">
            <a:avLst>
              <a:gd name="adj" fmla="val 19554"/>
            </a:avLst>
          </a:prstGeom>
          <a:solidFill>
            <a:schemeClr val="accent4"/>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Market Scan</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25" name="Richtungspfeil 1">
            <a:extLst>
              <a:ext uri="{FF2B5EF4-FFF2-40B4-BE49-F238E27FC236}">
                <a16:creationId xmlns:a16="http://schemas.microsoft.com/office/drawing/2014/main" id="{F039CE44-39BF-E348-97D0-F849E2383A1A}"/>
              </a:ext>
            </a:extLst>
          </p:cNvPr>
          <p:cNvSpPr/>
          <p:nvPr>
            <p:custDataLst>
              <p:tags r:id="rId2"/>
            </p:custDataLst>
          </p:nvPr>
        </p:nvSpPr>
        <p:spPr bwMode="auto">
          <a:xfrm>
            <a:off x="2491978" y="1419941"/>
            <a:ext cx="1334873" cy="209676"/>
          </a:xfrm>
          <a:prstGeom prst="homePlate">
            <a:avLst>
              <a:gd name="adj" fmla="val 19554"/>
            </a:avLst>
          </a:prstGeom>
          <a:solidFill>
            <a:schemeClr val="accent4"/>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Feasibility Study</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26" name="Richtungspfeil 1">
            <a:extLst>
              <a:ext uri="{FF2B5EF4-FFF2-40B4-BE49-F238E27FC236}">
                <a16:creationId xmlns:a16="http://schemas.microsoft.com/office/drawing/2014/main" id="{224F6D56-911D-0B0E-00EE-2BA3465ECCD2}"/>
              </a:ext>
            </a:extLst>
          </p:cNvPr>
          <p:cNvSpPr/>
          <p:nvPr>
            <p:custDataLst>
              <p:tags r:id="rId3"/>
            </p:custDataLst>
          </p:nvPr>
        </p:nvSpPr>
        <p:spPr bwMode="auto">
          <a:xfrm>
            <a:off x="3834215" y="2215614"/>
            <a:ext cx="1548234" cy="209676"/>
          </a:xfrm>
          <a:prstGeom prst="homePlate">
            <a:avLst>
              <a:gd name="adj" fmla="val 19554"/>
            </a:avLst>
          </a:prstGeom>
          <a:solidFill>
            <a:schemeClr val="accent4"/>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POC Build</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28" name="Richtungspfeil 1">
            <a:extLst>
              <a:ext uri="{FF2B5EF4-FFF2-40B4-BE49-F238E27FC236}">
                <a16:creationId xmlns:a16="http://schemas.microsoft.com/office/drawing/2014/main" id="{0D329B1A-1522-DEB5-F247-B7BC91EF4CCD}"/>
              </a:ext>
            </a:extLst>
          </p:cNvPr>
          <p:cNvSpPr/>
          <p:nvPr>
            <p:custDataLst>
              <p:tags r:id="rId4"/>
            </p:custDataLst>
          </p:nvPr>
        </p:nvSpPr>
        <p:spPr bwMode="auto">
          <a:xfrm>
            <a:off x="2491978" y="1635373"/>
            <a:ext cx="1628714" cy="209676"/>
          </a:xfrm>
          <a:prstGeom prst="homePlate">
            <a:avLst>
              <a:gd name="adj" fmla="val 19554"/>
            </a:avLst>
          </a:prstGeom>
          <a:solidFill>
            <a:schemeClr val="accent4"/>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Procurement Strategy</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32" name="Richtungspfeil 1">
            <a:extLst>
              <a:ext uri="{FF2B5EF4-FFF2-40B4-BE49-F238E27FC236}">
                <a16:creationId xmlns:a16="http://schemas.microsoft.com/office/drawing/2014/main" id="{DDE7AA1A-36E9-2241-89D3-90CDD81EFEAF}"/>
              </a:ext>
            </a:extLst>
          </p:cNvPr>
          <p:cNvSpPr/>
          <p:nvPr>
            <p:custDataLst>
              <p:tags r:id="rId5"/>
            </p:custDataLst>
          </p:nvPr>
        </p:nvSpPr>
        <p:spPr bwMode="auto">
          <a:xfrm>
            <a:off x="6383019" y="3309320"/>
            <a:ext cx="1530000" cy="209676"/>
          </a:xfrm>
          <a:prstGeom prst="homePlate">
            <a:avLst>
              <a:gd name="adj" fmla="val 19554"/>
            </a:avLst>
          </a:prstGeom>
          <a:solidFill>
            <a:srgbClr val="FF206E"/>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Prototype Build</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34" name="Richtungspfeil 1">
            <a:extLst>
              <a:ext uri="{FF2B5EF4-FFF2-40B4-BE49-F238E27FC236}">
                <a16:creationId xmlns:a16="http://schemas.microsoft.com/office/drawing/2014/main" id="{4E67EB88-4009-C0E0-8354-2E0B900AFF64}"/>
              </a:ext>
            </a:extLst>
          </p:cNvPr>
          <p:cNvSpPr/>
          <p:nvPr>
            <p:custDataLst>
              <p:tags r:id="rId6"/>
            </p:custDataLst>
          </p:nvPr>
        </p:nvSpPr>
        <p:spPr bwMode="auto">
          <a:xfrm>
            <a:off x="7664018" y="3545831"/>
            <a:ext cx="1531385" cy="231712"/>
          </a:xfrm>
          <a:prstGeom prst="homePlate">
            <a:avLst>
              <a:gd name="adj" fmla="val 19554"/>
            </a:avLst>
          </a:prstGeom>
          <a:solidFill>
            <a:schemeClr val="accent4"/>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Technical Assessment</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35" name="Richtungspfeil 1">
            <a:extLst>
              <a:ext uri="{FF2B5EF4-FFF2-40B4-BE49-F238E27FC236}">
                <a16:creationId xmlns:a16="http://schemas.microsoft.com/office/drawing/2014/main" id="{C922E75C-0A42-A288-B72F-F63A72173E69}"/>
              </a:ext>
            </a:extLst>
          </p:cNvPr>
          <p:cNvSpPr/>
          <p:nvPr>
            <p:custDataLst>
              <p:tags r:id="rId7"/>
            </p:custDataLst>
          </p:nvPr>
        </p:nvSpPr>
        <p:spPr bwMode="auto">
          <a:xfrm>
            <a:off x="6313187" y="4170671"/>
            <a:ext cx="2275576" cy="208800"/>
          </a:xfrm>
          <a:prstGeom prst="homePlate">
            <a:avLst>
              <a:gd name="adj" fmla="val 19554"/>
            </a:avLst>
          </a:prstGeom>
          <a:solidFill>
            <a:srgbClr val="FF206E"/>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MMP Design</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38" name="Richtungspfeil 1">
            <a:extLst>
              <a:ext uri="{FF2B5EF4-FFF2-40B4-BE49-F238E27FC236}">
                <a16:creationId xmlns:a16="http://schemas.microsoft.com/office/drawing/2014/main" id="{89757E81-1A33-4BD6-4DE6-E0E211D19ED7}"/>
              </a:ext>
            </a:extLst>
          </p:cNvPr>
          <p:cNvSpPr/>
          <p:nvPr>
            <p:custDataLst>
              <p:tags r:id="rId8"/>
            </p:custDataLst>
          </p:nvPr>
        </p:nvSpPr>
        <p:spPr bwMode="auto">
          <a:xfrm>
            <a:off x="6313187" y="4404361"/>
            <a:ext cx="2969888" cy="209676"/>
          </a:xfrm>
          <a:prstGeom prst="homePlate">
            <a:avLst>
              <a:gd name="adj" fmla="val 19554"/>
            </a:avLst>
          </a:prstGeom>
          <a:solidFill>
            <a:schemeClr val="accent4"/>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HLD- Authentication and IDV Design</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39" name="Richtungspfeil 1">
            <a:extLst>
              <a:ext uri="{FF2B5EF4-FFF2-40B4-BE49-F238E27FC236}">
                <a16:creationId xmlns:a16="http://schemas.microsoft.com/office/drawing/2014/main" id="{BD6F3EAB-9339-B07C-84A3-E994CC7BC3C7}"/>
              </a:ext>
            </a:extLst>
          </p:cNvPr>
          <p:cNvSpPr/>
          <p:nvPr>
            <p:custDataLst>
              <p:tags r:id="rId9"/>
            </p:custDataLst>
          </p:nvPr>
        </p:nvSpPr>
        <p:spPr bwMode="auto">
          <a:xfrm>
            <a:off x="6313351" y="4638927"/>
            <a:ext cx="2969888" cy="209676"/>
          </a:xfrm>
          <a:prstGeom prst="homePlate">
            <a:avLst>
              <a:gd name="adj" fmla="val 19554"/>
            </a:avLst>
          </a:prstGeom>
          <a:solidFill>
            <a:schemeClr val="accent4"/>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HLD- API Standard &amp; Specification Definition</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45" name="Richtungspfeil 1">
            <a:extLst>
              <a:ext uri="{FF2B5EF4-FFF2-40B4-BE49-F238E27FC236}">
                <a16:creationId xmlns:a16="http://schemas.microsoft.com/office/drawing/2014/main" id="{779D22E3-6B55-6A88-B827-72B12642EEE8}"/>
              </a:ext>
            </a:extLst>
          </p:cNvPr>
          <p:cNvSpPr/>
          <p:nvPr>
            <p:custDataLst>
              <p:tags r:id="rId10"/>
            </p:custDataLst>
          </p:nvPr>
        </p:nvSpPr>
        <p:spPr bwMode="auto">
          <a:xfrm>
            <a:off x="4033479" y="2938915"/>
            <a:ext cx="1803305" cy="209676"/>
          </a:xfrm>
          <a:prstGeom prst="homePlate">
            <a:avLst>
              <a:gd name="adj" fmla="val 19554"/>
            </a:avLst>
          </a:prstGeom>
          <a:solidFill>
            <a:schemeClr val="accent4"/>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Trust Framework Advisory</a:t>
            </a:r>
            <a:endParaRPr kumimoji="0" lang="en-GB" sz="1050" i="0" u="none" strike="noStrike" kern="1200" cap="none" spc="0" normalizeH="0" baseline="0" noProof="0">
              <a:ln>
                <a:noFill/>
              </a:ln>
              <a:solidFill>
                <a:schemeClr val="bg1"/>
              </a:solidFill>
              <a:effectLst/>
              <a:uLnTx/>
              <a:uFillTx/>
              <a:ea typeface="+mn-ea"/>
              <a:cs typeface="+mn-cs"/>
            </a:endParaRPr>
          </a:p>
        </p:txBody>
      </p:sp>
      <p:grpSp>
        <p:nvGrpSpPr>
          <p:cNvPr id="53" name="Group 52">
            <a:extLst>
              <a:ext uri="{FF2B5EF4-FFF2-40B4-BE49-F238E27FC236}">
                <a16:creationId xmlns:a16="http://schemas.microsoft.com/office/drawing/2014/main" id="{D0C51244-2515-9BAD-48A6-724A774FFE88}"/>
              </a:ext>
            </a:extLst>
          </p:cNvPr>
          <p:cNvGrpSpPr/>
          <p:nvPr/>
        </p:nvGrpSpPr>
        <p:grpSpPr>
          <a:xfrm>
            <a:off x="2796142" y="5341405"/>
            <a:ext cx="961152" cy="515165"/>
            <a:chOff x="3768981" y="5805264"/>
            <a:chExt cx="961152" cy="515165"/>
          </a:xfrm>
        </p:grpSpPr>
        <p:grpSp>
          <p:nvGrpSpPr>
            <p:cNvPr id="54" name="Group 53">
              <a:extLst>
                <a:ext uri="{FF2B5EF4-FFF2-40B4-BE49-F238E27FC236}">
                  <a16:creationId xmlns:a16="http://schemas.microsoft.com/office/drawing/2014/main" id="{68318291-485E-1A9C-6B1D-E7CC4BCAC56D}"/>
                </a:ext>
              </a:extLst>
            </p:cNvPr>
            <p:cNvGrpSpPr/>
            <p:nvPr/>
          </p:nvGrpSpPr>
          <p:grpSpPr>
            <a:xfrm>
              <a:off x="4095743" y="5805264"/>
              <a:ext cx="285845" cy="251978"/>
              <a:chOff x="9840416" y="2983910"/>
              <a:chExt cx="662400" cy="661114"/>
            </a:xfrm>
          </p:grpSpPr>
          <p:sp>
            <p:nvSpPr>
              <p:cNvPr id="56" name="Oval 55">
                <a:extLst>
                  <a:ext uri="{FF2B5EF4-FFF2-40B4-BE49-F238E27FC236}">
                    <a16:creationId xmlns:a16="http://schemas.microsoft.com/office/drawing/2014/main" id="{22A90174-A9BD-ABC4-5A0F-F0A0E637CBCD}"/>
                  </a:ext>
                </a:extLst>
              </p:cNvPr>
              <p:cNvSpPr/>
              <p:nvPr/>
            </p:nvSpPr>
            <p:spPr>
              <a:xfrm>
                <a:off x="9840416" y="2983910"/>
                <a:ext cx="662400" cy="661114"/>
              </a:xfrm>
              <a:prstGeom prst="ellipse">
                <a:avLst/>
              </a:prstGeom>
              <a:solidFill>
                <a:srgbClr val="FF206E"/>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400" err="1">
                  <a:solidFill>
                    <a:schemeClr val="tx1"/>
                  </a:solidFill>
                </a:endParaRPr>
              </a:p>
            </p:txBody>
          </p:sp>
          <p:pic>
            <p:nvPicPr>
              <p:cNvPr id="57" name="Graphic 56" descr="Users with solid fill">
                <a:extLst>
                  <a:ext uri="{FF2B5EF4-FFF2-40B4-BE49-F238E27FC236}">
                    <a16:creationId xmlns:a16="http://schemas.microsoft.com/office/drawing/2014/main" id="{603DDB16-F067-CDF4-7AF8-5C7C53916287}"/>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9841702" y="2983910"/>
                <a:ext cx="661114" cy="661114"/>
              </a:xfrm>
              <a:prstGeom prst="rect">
                <a:avLst/>
              </a:prstGeom>
            </p:spPr>
          </p:pic>
        </p:grpSp>
        <p:sp>
          <p:nvSpPr>
            <p:cNvPr id="55" name="Richtungspfeil 1">
              <a:extLst>
                <a:ext uri="{FF2B5EF4-FFF2-40B4-BE49-F238E27FC236}">
                  <a16:creationId xmlns:a16="http://schemas.microsoft.com/office/drawing/2014/main" id="{C3530A3B-45B5-1021-9F39-373C97573CBE}"/>
                </a:ext>
              </a:extLst>
            </p:cNvPr>
            <p:cNvSpPr/>
            <p:nvPr>
              <p:custDataLst>
                <p:tags r:id="rId32"/>
              </p:custDataLst>
            </p:nvPr>
          </p:nvSpPr>
          <p:spPr bwMode="auto">
            <a:xfrm>
              <a:off x="3768981" y="6049647"/>
              <a:ext cx="961152" cy="270782"/>
            </a:xfrm>
            <a:prstGeom prst="homePlate">
              <a:avLst>
                <a:gd name="adj" fmla="val 19554"/>
              </a:avLst>
            </a:prstGeom>
            <a:no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t>Working Group</a:t>
              </a:r>
              <a:endParaRPr kumimoji="0" lang="en-GB" sz="1050" i="0" u="none" strike="noStrike" kern="1200" cap="none" spc="0" normalizeH="0" baseline="0" noProof="0">
                <a:ln>
                  <a:noFill/>
                </a:ln>
                <a:effectLst/>
                <a:uLnTx/>
                <a:uFillTx/>
                <a:ea typeface="+mn-ea"/>
                <a:cs typeface="+mn-cs"/>
              </a:endParaRPr>
            </a:p>
          </p:txBody>
        </p:sp>
      </p:grpSp>
      <p:grpSp>
        <p:nvGrpSpPr>
          <p:cNvPr id="58" name="Group 57">
            <a:extLst>
              <a:ext uri="{FF2B5EF4-FFF2-40B4-BE49-F238E27FC236}">
                <a16:creationId xmlns:a16="http://schemas.microsoft.com/office/drawing/2014/main" id="{7A5E98D1-AC94-ED4B-B992-95F88B75AF4B}"/>
              </a:ext>
            </a:extLst>
          </p:cNvPr>
          <p:cNvGrpSpPr/>
          <p:nvPr/>
        </p:nvGrpSpPr>
        <p:grpSpPr>
          <a:xfrm>
            <a:off x="3623445" y="5341405"/>
            <a:ext cx="961152" cy="515165"/>
            <a:chOff x="3768981" y="5805264"/>
            <a:chExt cx="961152" cy="515165"/>
          </a:xfrm>
        </p:grpSpPr>
        <p:grpSp>
          <p:nvGrpSpPr>
            <p:cNvPr id="59" name="Group 58">
              <a:extLst>
                <a:ext uri="{FF2B5EF4-FFF2-40B4-BE49-F238E27FC236}">
                  <a16:creationId xmlns:a16="http://schemas.microsoft.com/office/drawing/2014/main" id="{D982F049-4BC1-0463-C1AB-BC79D0527E7A}"/>
                </a:ext>
              </a:extLst>
            </p:cNvPr>
            <p:cNvGrpSpPr/>
            <p:nvPr/>
          </p:nvGrpSpPr>
          <p:grpSpPr>
            <a:xfrm>
              <a:off x="4095743" y="5805264"/>
              <a:ext cx="285845" cy="251978"/>
              <a:chOff x="9840416" y="2983910"/>
              <a:chExt cx="662400" cy="661114"/>
            </a:xfrm>
          </p:grpSpPr>
          <p:sp>
            <p:nvSpPr>
              <p:cNvPr id="61" name="Oval 60">
                <a:extLst>
                  <a:ext uri="{FF2B5EF4-FFF2-40B4-BE49-F238E27FC236}">
                    <a16:creationId xmlns:a16="http://schemas.microsoft.com/office/drawing/2014/main" id="{CFF10740-04A0-5A4E-4AA7-D90ADD3075C1}"/>
                  </a:ext>
                </a:extLst>
              </p:cNvPr>
              <p:cNvSpPr/>
              <p:nvPr/>
            </p:nvSpPr>
            <p:spPr>
              <a:xfrm>
                <a:off x="9840416" y="2983910"/>
                <a:ext cx="662400" cy="661114"/>
              </a:xfrm>
              <a:prstGeom prst="ellipse">
                <a:avLst/>
              </a:prstGeom>
              <a:solidFill>
                <a:srgbClr val="FF206E"/>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400" err="1">
                  <a:solidFill>
                    <a:schemeClr val="tx1"/>
                  </a:solidFill>
                </a:endParaRPr>
              </a:p>
            </p:txBody>
          </p:sp>
          <p:pic>
            <p:nvPicPr>
              <p:cNvPr id="62" name="Graphic 61" descr="Users with solid fill">
                <a:extLst>
                  <a:ext uri="{FF2B5EF4-FFF2-40B4-BE49-F238E27FC236}">
                    <a16:creationId xmlns:a16="http://schemas.microsoft.com/office/drawing/2014/main" id="{24092930-D152-8E9F-5AED-AB4A53C9AA13}"/>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9841702" y="2983910"/>
                <a:ext cx="661114" cy="661114"/>
              </a:xfrm>
              <a:prstGeom prst="rect">
                <a:avLst/>
              </a:prstGeom>
            </p:spPr>
          </p:pic>
        </p:grpSp>
        <p:sp>
          <p:nvSpPr>
            <p:cNvPr id="60" name="Richtungspfeil 1">
              <a:extLst>
                <a:ext uri="{FF2B5EF4-FFF2-40B4-BE49-F238E27FC236}">
                  <a16:creationId xmlns:a16="http://schemas.microsoft.com/office/drawing/2014/main" id="{857B5C95-4BC4-E127-2AAC-451130C2D2E2}"/>
                </a:ext>
              </a:extLst>
            </p:cNvPr>
            <p:cNvSpPr/>
            <p:nvPr>
              <p:custDataLst>
                <p:tags r:id="rId31"/>
              </p:custDataLst>
            </p:nvPr>
          </p:nvSpPr>
          <p:spPr bwMode="auto">
            <a:xfrm>
              <a:off x="3768981" y="6049647"/>
              <a:ext cx="961152" cy="270782"/>
            </a:xfrm>
            <a:prstGeom prst="homePlate">
              <a:avLst>
                <a:gd name="adj" fmla="val 19554"/>
              </a:avLst>
            </a:prstGeom>
            <a:no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t>Working Group</a:t>
              </a:r>
              <a:endParaRPr kumimoji="0" lang="en-GB" sz="1050" i="0" u="none" strike="noStrike" kern="1200" cap="none" spc="0" normalizeH="0" baseline="0" noProof="0">
                <a:ln>
                  <a:noFill/>
                </a:ln>
                <a:effectLst/>
                <a:uLnTx/>
                <a:uFillTx/>
                <a:ea typeface="+mn-ea"/>
                <a:cs typeface="+mn-cs"/>
              </a:endParaRPr>
            </a:p>
          </p:txBody>
        </p:sp>
      </p:grpSp>
      <p:grpSp>
        <p:nvGrpSpPr>
          <p:cNvPr id="63" name="Group 62">
            <a:extLst>
              <a:ext uri="{FF2B5EF4-FFF2-40B4-BE49-F238E27FC236}">
                <a16:creationId xmlns:a16="http://schemas.microsoft.com/office/drawing/2014/main" id="{0BE91899-43B1-C89D-5DDB-5B18DA394E61}"/>
              </a:ext>
            </a:extLst>
          </p:cNvPr>
          <p:cNvGrpSpPr/>
          <p:nvPr/>
        </p:nvGrpSpPr>
        <p:grpSpPr>
          <a:xfrm>
            <a:off x="4450748" y="5341405"/>
            <a:ext cx="961152" cy="515165"/>
            <a:chOff x="3768981" y="5805264"/>
            <a:chExt cx="961152" cy="515165"/>
          </a:xfrm>
        </p:grpSpPr>
        <p:grpSp>
          <p:nvGrpSpPr>
            <p:cNvPr id="64" name="Group 63">
              <a:extLst>
                <a:ext uri="{FF2B5EF4-FFF2-40B4-BE49-F238E27FC236}">
                  <a16:creationId xmlns:a16="http://schemas.microsoft.com/office/drawing/2014/main" id="{C0708368-0899-F8BF-A5E2-1A44D7E9FE26}"/>
                </a:ext>
              </a:extLst>
            </p:cNvPr>
            <p:cNvGrpSpPr/>
            <p:nvPr/>
          </p:nvGrpSpPr>
          <p:grpSpPr>
            <a:xfrm>
              <a:off x="4095743" y="5805264"/>
              <a:ext cx="285845" cy="251978"/>
              <a:chOff x="9840416" y="2983910"/>
              <a:chExt cx="662400" cy="661114"/>
            </a:xfrm>
          </p:grpSpPr>
          <p:sp>
            <p:nvSpPr>
              <p:cNvPr id="66" name="Oval 65">
                <a:extLst>
                  <a:ext uri="{FF2B5EF4-FFF2-40B4-BE49-F238E27FC236}">
                    <a16:creationId xmlns:a16="http://schemas.microsoft.com/office/drawing/2014/main" id="{95AAAEF2-D07D-2C9B-6898-B6960916EFEA}"/>
                  </a:ext>
                </a:extLst>
              </p:cNvPr>
              <p:cNvSpPr/>
              <p:nvPr/>
            </p:nvSpPr>
            <p:spPr>
              <a:xfrm>
                <a:off x="9840416" y="2983910"/>
                <a:ext cx="662400" cy="661114"/>
              </a:xfrm>
              <a:prstGeom prst="ellipse">
                <a:avLst/>
              </a:prstGeom>
              <a:solidFill>
                <a:srgbClr val="FF206E"/>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400" err="1">
                  <a:solidFill>
                    <a:schemeClr val="tx1"/>
                  </a:solidFill>
                </a:endParaRPr>
              </a:p>
            </p:txBody>
          </p:sp>
          <p:pic>
            <p:nvPicPr>
              <p:cNvPr id="67" name="Graphic 66" descr="Users with solid fill">
                <a:extLst>
                  <a:ext uri="{FF2B5EF4-FFF2-40B4-BE49-F238E27FC236}">
                    <a16:creationId xmlns:a16="http://schemas.microsoft.com/office/drawing/2014/main" id="{C4D052C9-A22D-F2E1-5C5E-DDC5482345A9}"/>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9841702" y="2983910"/>
                <a:ext cx="661114" cy="661114"/>
              </a:xfrm>
              <a:prstGeom prst="rect">
                <a:avLst/>
              </a:prstGeom>
            </p:spPr>
          </p:pic>
        </p:grpSp>
        <p:sp>
          <p:nvSpPr>
            <p:cNvPr id="65" name="Richtungspfeil 1">
              <a:extLst>
                <a:ext uri="{FF2B5EF4-FFF2-40B4-BE49-F238E27FC236}">
                  <a16:creationId xmlns:a16="http://schemas.microsoft.com/office/drawing/2014/main" id="{12B1407A-464E-1C11-5034-C0F6755B4A7B}"/>
                </a:ext>
              </a:extLst>
            </p:cNvPr>
            <p:cNvSpPr/>
            <p:nvPr>
              <p:custDataLst>
                <p:tags r:id="rId30"/>
              </p:custDataLst>
            </p:nvPr>
          </p:nvSpPr>
          <p:spPr bwMode="auto">
            <a:xfrm>
              <a:off x="3768981" y="6049647"/>
              <a:ext cx="961152" cy="270782"/>
            </a:xfrm>
            <a:prstGeom prst="homePlate">
              <a:avLst>
                <a:gd name="adj" fmla="val 19554"/>
              </a:avLst>
            </a:prstGeom>
            <a:no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t>Working Group</a:t>
              </a:r>
              <a:endParaRPr kumimoji="0" lang="en-GB" sz="1050" i="0" u="none" strike="noStrike" kern="1200" cap="none" spc="0" normalizeH="0" baseline="0" noProof="0">
                <a:ln>
                  <a:noFill/>
                </a:ln>
                <a:effectLst/>
                <a:uLnTx/>
                <a:uFillTx/>
                <a:ea typeface="+mn-ea"/>
                <a:cs typeface="+mn-cs"/>
              </a:endParaRPr>
            </a:p>
          </p:txBody>
        </p:sp>
      </p:grpSp>
      <p:sp>
        <p:nvSpPr>
          <p:cNvPr id="87" name="Richtungspfeil 1">
            <a:extLst>
              <a:ext uri="{FF2B5EF4-FFF2-40B4-BE49-F238E27FC236}">
                <a16:creationId xmlns:a16="http://schemas.microsoft.com/office/drawing/2014/main" id="{7E7783AF-8A41-3A8C-7008-38EC22959C20}"/>
              </a:ext>
            </a:extLst>
          </p:cNvPr>
          <p:cNvSpPr/>
          <p:nvPr>
            <p:custDataLst>
              <p:tags r:id="rId11"/>
            </p:custDataLst>
          </p:nvPr>
        </p:nvSpPr>
        <p:spPr bwMode="auto">
          <a:xfrm>
            <a:off x="2478768" y="6021288"/>
            <a:ext cx="1015398" cy="209676"/>
          </a:xfrm>
          <a:prstGeom prst="homePlate">
            <a:avLst>
              <a:gd name="adj" fmla="val 19554"/>
            </a:avLst>
          </a:prstGeom>
          <a:solidFill>
            <a:schemeClr val="accent4"/>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Complete</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88" name="Richtungspfeil 1">
            <a:extLst>
              <a:ext uri="{FF2B5EF4-FFF2-40B4-BE49-F238E27FC236}">
                <a16:creationId xmlns:a16="http://schemas.microsoft.com/office/drawing/2014/main" id="{35BCB31F-743D-DD4D-F51C-A320D885EB06}"/>
              </a:ext>
            </a:extLst>
          </p:cNvPr>
          <p:cNvSpPr/>
          <p:nvPr>
            <p:custDataLst>
              <p:tags r:id="rId12"/>
            </p:custDataLst>
          </p:nvPr>
        </p:nvSpPr>
        <p:spPr bwMode="auto">
          <a:xfrm>
            <a:off x="3725698" y="6026913"/>
            <a:ext cx="1015398" cy="209676"/>
          </a:xfrm>
          <a:prstGeom prst="homePlate">
            <a:avLst>
              <a:gd name="adj" fmla="val 19554"/>
            </a:avLst>
          </a:prstGeom>
          <a:solidFill>
            <a:schemeClr val="accent1"/>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Ongoing</a:t>
            </a:r>
            <a:endParaRPr kumimoji="0" lang="en-GB" sz="1050" i="0" u="none" strike="noStrike" kern="1200" cap="none" spc="0" normalizeH="0" baseline="0" noProof="0">
              <a:ln>
                <a:noFill/>
              </a:ln>
              <a:solidFill>
                <a:schemeClr val="bg1"/>
              </a:solidFill>
              <a:effectLst/>
              <a:uLnTx/>
              <a:uFillTx/>
              <a:ea typeface="+mn-ea"/>
              <a:cs typeface="+mn-cs"/>
            </a:endParaRPr>
          </a:p>
        </p:txBody>
      </p:sp>
      <p:grpSp>
        <p:nvGrpSpPr>
          <p:cNvPr id="96" name="Group 95">
            <a:extLst>
              <a:ext uri="{FF2B5EF4-FFF2-40B4-BE49-F238E27FC236}">
                <a16:creationId xmlns:a16="http://schemas.microsoft.com/office/drawing/2014/main" id="{98F1A1F0-810B-CDA5-F13E-37A2E48A0B24}"/>
              </a:ext>
            </a:extLst>
          </p:cNvPr>
          <p:cNvGrpSpPr/>
          <p:nvPr/>
        </p:nvGrpSpPr>
        <p:grpSpPr>
          <a:xfrm>
            <a:off x="5278051" y="5341405"/>
            <a:ext cx="961152" cy="515165"/>
            <a:chOff x="3768981" y="5805264"/>
            <a:chExt cx="961152" cy="515165"/>
          </a:xfrm>
        </p:grpSpPr>
        <p:grpSp>
          <p:nvGrpSpPr>
            <p:cNvPr id="97" name="Group 96">
              <a:extLst>
                <a:ext uri="{FF2B5EF4-FFF2-40B4-BE49-F238E27FC236}">
                  <a16:creationId xmlns:a16="http://schemas.microsoft.com/office/drawing/2014/main" id="{8CBDFA44-2003-5DA1-32ED-DBD2863DDA39}"/>
                </a:ext>
              </a:extLst>
            </p:cNvPr>
            <p:cNvGrpSpPr/>
            <p:nvPr/>
          </p:nvGrpSpPr>
          <p:grpSpPr>
            <a:xfrm>
              <a:off x="4095743" y="5805264"/>
              <a:ext cx="285845" cy="251978"/>
              <a:chOff x="9840416" y="2983910"/>
              <a:chExt cx="662400" cy="661114"/>
            </a:xfrm>
          </p:grpSpPr>
          <p:sp>
            <p:nvSpPr>
              <p:cNvPr id="99" name="Oval 98">
                <a:extLst>
                  <a:ext uri="{FF2B5EF4-FFF2-40B4-BE49-F238E27FC236}">
                    <a16:creationId xmlns:a16="http://schemas.microsoft.com/office/drawing/2014/main" id="{936C8BBF-46DF-8CA5-E9B6-BE8F28BE9954}"/>
                  </a:ext>
                </a:extLst>
              </p:cNvPr>
              <p:cNvSpPr/>
              <p:nvPr/>
            </p:nvSpPr>
            <p:spPr>
              <a:xfrm>
                <a:off x="9840416" y="2983910"/>
                <a:ext cx="662400" cy="661114"/>
              </a:xfrm>
              <a:prstGeom prst="ellipse">
                <a:avLst/>
              </a:prstGeom>
              <a:solidFill>
                <a:srgbClr val="FF206E"/>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400" err="1">
                  <a:solidFill>
                    <a:schemeClr val="tx1"/>
                  </a:solidFill>
                </a:endParaRPr>
              </a:p>
            </p:txBody>
          </p:sp>
          <p:pic>
            <p:nvPicPr>
              <p:cNvPr id="100" name="Graphic 99" descr="Users with solid fill">
                <a:extLst>
                  <a:ext uri="{FF2B5EF4-FFF2-40B4-BE49-F238E27FC236}">
                    <a16:creationId xmlns:a16="http://schemas.microsoft.com/office/drawing/2014/main" id="{0B025115-DF58-E082-EF7C-7B3D11A2E8D2}"/>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9841702" y="2983910"/>
                <a:ext cx="661114" cy="661114"/>
              </a:xfrm>
              <a:prstGeom prst="rect">
                <a:avLst/>
              </a:prstGeom>
            </p:spPr>
          </p:pic>
        </p:grpSp>
        <p:sp>
          <p:nvSpPr>
            <p:cNvPr id="98" name="Richtungspfeil 1">
              <a:extLst>
                <a:ext uri="{FF2B5EF4-FFF2-40B4-BE49-F238E27FC236}">
                  <a16:creationId xmlns:a16="http://schemas.microsoft.com/office/drawing/2014/main" id="{1C10B2DC-AED3-4928-FF22-A2D21EDF4317}"/>
                </a:ext>
              </a:extLst>
            </p:cNvPr>
            <p:cNvSpPr/>
            <p:nvPr>
              <p:custDataLst>
                <p:tags r:id="rId29"/>
              </p:custDataLst>
            </p:nvPr>
          </p:nvSpPr>
          <p:spPr bwMode="auto">
            <a:xfrm>
              <a:off x="3768981" y="6049647"/>
              <a:ext cx="961152" cy="270782"/>
            </a:xfrm>
            <a:prstGeom prst="homePlate">
              <a:avLst>
                <a:gd name="adj" fmla="val 19554"/>
              </a:avLst>
            </a:prstGeom>
            <a:no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t>Working Group</a:t>
              </a:r>
              <a:endParaRPr kumimoji="0" lang="en-GB" sz="1050" i="0" u="none" strike="noStrike" kern="1200" cap="none" spc="0" normalizeH="0" baseline="0" noProof="0">
                <a:ln>
                  <a:noFill/>
                </a:ln>
                <a:effectLst/>
                <a:uLnTx/>
                <a:uFillTx/>
                <a:ea typeface="+mn-ea"/>
                <a:cs typeface="+mn-cs"/>
              </a:endParaRPr>
            </a:p>
          </p:txBody>
        </p:sp>
      </p:grpSp>
      <p:grpSp>
        <p:nvGrpSpPr>
          <p:cNvPr id="101" name="Group 100">
            <a:extLst>
              <a:ext uri="{FF2B5EF4-FFF2-40B4-BE49-F238E27FC236}">
                <a16:creationId xmlns:a16="http://schemas.microsoft.com/office/drawing/2014/main" id="{0B7F4EEE-8B09-D188-DC5A-BAAA3D5FAA05}"/>
              </a:ext>
            </a:extLst>
          </p:cNvPr>
          <p:cNvGrpSpPr/>
          <p:nvPr/>
        </p:nvGrpSpPr>
        <p:grpSpPr>
          <a:xfrm>
            <a:off x="6105354" y="5341405"/>
            <a:ext cx="961152" cy="515165"/>
            <a:chOff x="3768981" y="5805264"/>
            <a:chExt cx="961152" cy="515165"/>
          </a:xfrm>
        </p:grpSpPr>
        <p:grpSp>
          <p:nvGrpSpPr>
            <p:cNvPr id="102" name="Group 101">
              <a:extLst>
                <a:ext uri="{FF2B5EF4-FFF2-40B4-BE49-F238E27FC236}">
                  <a16:creationId xmlns:a16="http://schemas.microsoft.com/office/drawing/2014/main" id="{E289D270-725B-CCFA-79C8-F4BD7A17E9EA}"/>
                </a:ext>
              </a:extLst>
            </p:cNvPr>
            <p:cNvGrpSpPr/>
            <p:nvPr/>
          </p:nvGrpSpPr>
          <p:grpSpPr>
            <a:xfrm>
              <a:off x="4095743" y="5805264"/>
              <a:ext cx="285845" cy="251978"/>
              <a:chOff x="9840416" y="2983910"/>
              <a:chExt cx="662400" cy="661114"/>
            </a:xfrm>
          </p:grpSpPr>
          <p:sp>
            <p:nvSpPr>
              <p:cNvPr id="104" name="Oval 103">
                <a:extLst>
                  <a:ext uri="{FF2B5EF4-FFF2-40B4-BE49-F238E27FC236}">
                    <a16:creationId xmlns:a16="http://schemas.microsoft.com/office/drawing/2014/main" id="{75CB93E8-6042-8924-9215-B878B6B53BED}"/>
                  </a:ext>
                </a:extLst>
              </p:cNvPr>
              <p:cNvSpPr/>
              <p:nvPr/>
            </p:nvSpPr>
            <p:spPr>
              <a:xfrm>
                <a:off x="9840416" y="2983910"/>
                <a:ext cx="662400" cy="661114"/>
              </a:xfrm>
              <a:prstGeom prst="ellipse">
                <a:avLst/>
              </a:prstGeom>
              <a:solidFill>
                <a:srgbClr val="FF206E"/>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400" err="1">
                  <a:solidFill>
                    <a:schemeClr val="tx1"/>
                  </a:solidFill>
                </a:endParaRPr>
              </a:p>
            </p:txBody>
          </p:sp>
          <p:pic>
            <p:nvPicPr>
              <p:cNvPr id="105" name="Graphic 104" descr="Users with solid fill">
                <a:extLst>
                  <a:ext uri="{FF2B5EF4-FFF2-40B4-BE49-F238E27FC236}">
                    <a16:creationId xmlns:a16="http://schemas.microsoft.com/office/drawing/2014/main" id="{CD5AC45E-D71A-7DE6-8A45-2C948F230947}"/>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9841702" y="2983910"/>
                <a:ext cx="661114" cy="661114"/>
              </a:xfrm>
              <a:prstGeom prst="rect">
                <a:avLst/>
              </a:prstGeom>
            </p:spPr>
          </p:pic>
        </p:grpSp>
        <p:sp>
          <p:nvSpPr>
            <p:cNvPr id="103" name="Richtungspfeil 1">
              <a:extLst>
                <a:ext uri="{FF2B5EF4-FFF2-40B4-BE49-F238E27FC236}">
                  <a16:creationId xmlns:a16="http://schemas.microsoft.com/office/drawing/2014/main" id="{9A797C7D-F96F-B2E0-0252-50E04E522788}"/>
                </a:ext>
              </a:extLst>
            </p:cNvPr>
            <p:cNvSpPr/>
            <p:nvPr>
              <p:custDataLst>
                <p:tags r:id="rId28"/>
              </p:custDataLst>
            </p:nvPr>
          </p:nvSpPr>
          <p:spPr bwMode="auto">
            <a:xfrm>
              <a:off x="3768981" y="6049647"/>
              <a:ext cx="961152" cy="270782"/>
            </a:xfrm>
            <a:prstGeom prst="homePlate">
              <a:avLst>
                <a:gd name="adj" fmla="val 19554"/>
              </a:avLst>
            </a:prstGeom>
            <a:no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t>Working Group</a:t>
              </a:r>
              <a:endParaRPr kumimoji="0" lang="en-GB" sz="1050" i="0" u="none" strike="noStrike" kern="1200" cap="none" spc="0" normalizeH="0" baseline="0" noProof="0">
                <a:ln>
                  <a:noFill/>
                </a:ln>
                <a:effectLst/>
                <a:uLnTx/>
                <a:uFillTx/>
                <a:ea typeface="+mn-ea"/>
                <a:cs typeface="+mn-cs"/>
              </a:endParaRPr>
            </a:p>
          </p:txBody>
        </p:sp>
      </p:grpSp>
      <p:grpSp>
        <p:nvGrpSpPr>
          <p:cNvPr id="106" name="Group 105">
            <a:extLst>
              <a:ext uri="{FF2B5EF4-FFF2-40B4-BE49-F238E27FC236}">
                <a16:creationId xmlns:a16="http://schemas.microsoft.com/office/drawing/2014/main" id="{5853BC94-F491-3C10-ED7C-2237E97A30AB}"/>
              </a:ext>
            </a:extLst>
          </p:cNvPr>
          <p:cNvGrpSpPr/>
          <p:nvPr/>
        </p:nvGrpSpPr>
        <p:grpSpPr>
          <a:xfrm>
            <a:off x="6819137" y="5341405"/>
            <a:ext cx="961152" cy="515165"/>
            <a:chOff x="3768981" y="5805264"/>
            <a:chExt cx="961152" cy="515165"/>
          </a:xfrm>
        </p:grpSpPr>
        <p:grpSp>
          <p:nvGrpSpPr>
            <p:cNvPr id="107" name="Group 106">
              <a:extLst>
                <a:ext uri="{FF2B5EF4-FFF2-40B4-BE49-F238E27FC236}">
                  <a16:creationId xmlns:a16="http://schemas.microsoft.com/office/drawing/2014/main" id="{B664CE9F-805D-5084-11AE-F9AFD267BC72}"/>
                </a:ext>
              </a:extLst>
            </p:cNvPr>
            <p:cNvGrpSpPr/>
            <p:nvPr/>
          </p:nvGrpSpPr>
          <p:grpSpPr>
            <a:xfrm>
              <a:off x="4095743" y="5805264"/>
              <a:ext cx="285845" cy="251978"/>
              <a:chOff x="9840416" y="2983910"/>
              <a:chExt cx="662400" cy="661114"/>
            </a:xfrm>
          </p:grpSpPr>
          <p:sp>
            <p:nvSpPr>
              <p:cNvPr id="109" name="Oval 108">
                <a:extLst>
                  <a:ext uri="{FF2B5EF4-FFF2-40B4-BE49-F238E27FC236}">
                    <a16:creationId xmlns:a16="http://schemas.microsoft.com/office/drawing/2014/main" id="{DC5F6378-ED9E-D9F4-D28B-869D88C2AF6F}"/>
                  </a:ext>
                </a:extLst>
              </p:cNvPr>
              <p:cNvSpPr/>
              <p:nvPr/>
            </p:nvSpPr>
            <p:spPr>
              <a:xfrm>
                <a:off x="9840416" y="2983910"/>
                <a:ext cx="662400" cy="661114"/>
              </a:xfrm>
              <a:prstGeom prst="ellipse">
                <a:avLst/>
              </a:prstGeom>
              <a:solidFill>
                <a:srgbClr val="FF206E"/>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400" err="1">
                  <a:solidFill>
                    <a:schemeClr val="tx1"/>
                  </a:solidFill>
                </a:endParaRPr>
              </a:p>
            </p:txBody>
          </p:sp>
          <p:pic>
            <p:nvPicPr>
              <p:cNvPr id="110" name="Graphic 109" descr="Users with solid fill">
                <a:extLst>
                  <a:ext uri="{FF2B5EF4-FFF2-40B4-BE49-F238E27FC236}">
                    <a16:creationId xmlns:a16="http://schemas.microsoft.com/office/drawing/2014/main" id="{524ECA51-39D0-FBEE-D3DD-6AD47690C19A}"/>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9841702" y="2983910"/>
                <a:ext cx="661114" cy="661114"/>
              </a:xfrm>
              <a:prstGeom prst="rect">
                <a:avLst/>
              </a:prstGeom>
            </p:spPr>
          </p:pic>
        </p:grpSp>
        <p:sp>
          <p:nvSpPr>
            <p:cNvPr id="108" name="Richtungspfeil 1">
              <a:extLst>
                <a:ext uri="{FF2B5EF4-FFF2-40B4-BE49-F238E27FC236}">
                  <a16:creationId xmlns:a16="http://schemas.microsoft.com/office/drawing/2014/main" id="{0884A16B-B6F0-DF15-C46B-F080DAAC3570}"/>
                </a:ext>
              </a:extLst>
            </p:cNvPr>
            <p:cNvSpPr/>
            <p:nvPr>
              <p:custDataLst>
                <p:tags r:id="rId27"/>
              </p:custDataLst>
            </p:nvPr>
          </p:nvSpPr>
          <p:spPr bwMode="auto">
            <a:xfrm>
              <a:off x="3768981" y="6049647"/>
              <a:ext cx="961152" cy="270782"/>
            </a:xfrm>
            <a:prstGeom prst="homePlate">
              <a:avLst>
                <a:gd name="adj" fmla="val 19554"/>
              </a:avLst>
            </a:prstGeom>
            <a:no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t>Working Group</a:t>
              </a:r>
              <a:endParaRPr kumimoji="0" lang="en-GB" sz="1050" i="0" u="none" strike="noStrike" kern="1200" cap="none" spc="0" normalizeH="0" baseline="0" noProof="0">
                <a:ln>
                  <a:noFill/>
                </a:ln>
                <a:effectLst/>
                <a:uLnTx/>
                <a:uFillTx/>
                <a:ea typeface="+mn-ea"/>
                <a:cs typeface="+mn-cs"/>
              </a:endParaRPr>
            </a:p>
          </p:txBody>
        </p:sp>
      </p:grpSp>
      <p:grpSp>
        <p:nvGrpSpPr>
          <p:cNvPr id="111" name="Group 110">
            <a:extLst>
              <a:ext uri="{FF2B5EF4-FFF2-40B4-BE49-F238E27FC236}">
                <a16:creationId xmlns:a16="http://schemas.microsoft.com/office/drawing/2014/main" id="{6F337F0F-541A-BB25-7BB0-CB5F21AE78CD}"/>
              </a:ext>
            </a:extLst>
          </p:cNvPr>
          <p:cNvGrpSpPr/>
          <p:nvPr/>
        </p:nvGrpSpPr>
        <p:grpSpPr>
          <a:xfrm>
            <a:off x="7569934" y="5341405"/>
            <a:ext cx="961152" cy="515165"/>
            <a:chOff x="3768981" y="5805264"/>
            <a:chExt cx="961152" cy="515165"/>
          </a:xfrm>
        </p:grpSpPr>
        <p:grpSp>
          <p:nvGrpSpPr>
            <p:cNvPr id="112" name="Group 111">
              <a:extLst>
                <a:ext uri="{FF2B5EF4-FFF2-40B4-BE49-F238E27FC236}">
                  <a16:creationId xmlns:a16="http://schemas.microsoft.com/office/drawing/2014/main" id="{6C8DC23D-C5B6-DCA1-F989-6C0970617F3E}"/>
                </a:ext>
              </a:extLst>
            </p:cNvPr>
            <p:cNvGrpSpPr/>
            <p:nvPr/>
          </p:nvGrpSpPr>
          <p:grpSpPr>
            <a:xfrm>
              <a:off x="4095743" y="5805264"/>
              <a:ext cx="285845" cy="251978"/>
              <a:chOff x="9840416" y="2983910"/>
              <a:chExt cx="662400" cy="661114"/>
            </a:xfrm>
          </p:grpSpPr>
          <p:sp>
            <p:nvSpPr>
              <p:cNvPr id="114" name="Oval 113">
                <a:extLst>
                  <a:ext uri="{FF2B5EF4-FFF2-40B4-BE49-F238E27FC236}">
                    <a16:creationId xmlns:a16="http://schemas.microsoft.com/office/drawing/2014/main" id="{C2D0A4DF-0FDC-BB72-8708-8B1FD230669C}"/>
                  </a:ext>
                </a:extLst>
              </p:cNvPr>
              <p:cNvSpPr/>
              <p:nvPr/>
            </p:nvSpPr>
            <p:spPr>
              <a:xfrm>
                <a:off x="9840416" y="2983910"/>
                <a:ext cx="662400" cy="661114"/>
              </a:xfrm>
              <a:prstGeom prst="ellipse">
                <a:avLst/>
              </a:prstGeom>
              <a:solidFill>
                <a:srgbClr val="FF206E"/>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400" err="1">
                  <a:solidFill>
                    <a:schemeClr val="tx1"/>
                  </a:solidFill>
                </a:endParaRPr>
              </a:p>
            </p:txBody>
          </p:sp>
          <p:pic>
            <p:nvPicPr>
              <p:cNvPr id="115" name="Graphic 114" descr="Users with solid fill">
                <a:extLst>
                  <a:ext uri="{FF2B5EF4-FFF2-40B4-BE49-F238E27FC236}">
                    <a16:creationId xmlns:a16="http://schemas.microsoft.com/office/drawing/2014/main" id="{8439CC87-4FD5-95D0-328B-67B46864D1EA}"/>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9841702" y="2983910"/>
                <a:ext cx="661114" cy="661114"/>
              </a:xfrm>
              <a:prstGeom prst="rect">
                <a:avLst/>
              </a:prstGeom>
            </p:spPr>
          </p:pic>
        </p:grpSp>
        <p:sp>
          <p:nvSpPr>
            <p:cNvPr id="113" name="Richtungspfeil 1">
              <a:extLst>
                <a:ext uri="{FF2B5EF4-FFF2-40B4-BE49-F238E27FC236}">
                  <a16:creationId xmlns:a16="http://schemas.microsoft.com/office/drawing/2014/main" id="{14A9EBB4-276A-E113-F279-DD23824C5850}"/>
                </a:ext>
              </a:extLst>
            </p:cNvPr>
            <p:cNvSpPr/>
            <p:nvPr>
              <p:custDataLst>
                <p:tags r:id="rId26"/>
              </p:custDataLst>
            </p:nvPr>
          </p:nvSpPr>
          <p:spPr bwMode="auto">
            <a:xfrm>
              <a:off x="3768981" y="6049647"/>
              <a:ext cx="961152" cy="270782"/>
            </a:xfrm>
            <a:prstGeom prst="homePlate">
              <a:avLst>
                <a:gd name="adj" fmla="val 19554"/>
              </a:avLst>
            </a:prstGeom>
            <a:no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t>Working Group</a:t>
              </a:r>
              <a:endParaRPr kumimoji="0" lang="en-GB" sz="1050" i="0" u="none" strike="noStrike" kern="1200" cap="none" spc="0" normalizeH="0" baseline="0" noProof="0">
                <a:ln>
                  <a:noFill/>
                </a:ln>
                <a:effectLst/>
                <a:uLnTx/>
                <a:uFillTx/>
                <a:ea typeface="+mn-ea"/>
                <a:cs typeface="+mn-cs"/>
              </a:endParaRPr>
            </a:p>
          </p:txBody>
        </p:sp>
      </p:grpSp>
      <p:sp>
        <p:nvSpPr>
          <p:cNvPr id="116" name="Richtungspfeil 1">
            <a:extLst>
              <a:ext uri="{FF2B5EF4-FFF2-40B4-BE49-F238E27FC236}">
                <a16:creationId xmlns:a16="http://schemas.microsoft.com/office/drawing/2014/main" id="{A7FEEB2C-3863-E1C2-8FBC-5ED14DF09348}"/>
              </a:ext>
            </a:extLst>
          </p:cNvPr>
          <p:cNvSpPr/>
          <p:nvPr>
            <p:custDataLst>
              <p:tags r:id="rId13"/>
            </p:custDataLst>
          </p:nvPr>
        </p:nvSpPr>
        <p:spPr bwMode="auto">
          <a:xfrm>
            <a:off x="7664018" y="3819745"/>
            <a:ext cx="3162585" cy="231712"/>
          </a:xfrm>
          <a:prstGeom prst="homePlate">
            <a:avLst>
              <a:gd name="adj" fmla="val 19554"/>
            </a:avLst>
          </a:prstGeom>
          <a:solidFill>
            <a:schemeClr val="accent1"/>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Solution Provider Procurement</a:t>
            </a:r>
            <a:endParaRPr kumimoji="0" lang="en-GB" sz="1050" i="0" u="none" strike="noStrike" kern="1200" cap="none" spc="0" normalizeH="0" baseline="0" noProof="0">
              <a:ln>
                <a:noFill/>
              </a:ln>
              <a:solidFill>
                <a:schemeClr val="bg1"/>
              </a:solidFill>
              <a:effectLst/>
              <a:uLnTx/>
              <a:uFillTx/>
              <a:ea typeface="+mn-ea"/>
              <a:cs typeface="+mn-cs"/>
            </a:endParaRPr>
          </a:p>
        </p:txBody>
      </p:sp>
      <p:grpSp>
        <p:nvGrpSpPr>
          <p:cNvPr id="128" name="Group 127">
            <a:extLst>
              <a:ext uri="{FF2B5EF4-FFF2-40B4-BE49-F238E27FC236}">
                <a16:creationId xmlns:a16="http://schemas.microsoft.com/office/drawing/2014/main" id="{124B7436-0AD0-42DB-1DFB-49512E5615FF}"/>
              </a:ext>
            </a:extLst>
          </p:cNvPr>
          <p:cNvGrpSpPr/>
          <p:nvPr/>
        </p:nvGrpSpPr>
        <p:grpSpPr>
          <a:xfrm>
            <a:off x="2590917" y="3347468"/>
            <a:ext cx="3527844" cy="1971354"/>
            <a:chOff x="2224368" y="3880807"/>
            <a:chExt cx="3527844" cy="1971354"/>
          </a:xfrm>
        </p:grpSpPr>
        <p:sp>
          <p:nvSpPr>
            <p:cNvPr id="127" name="Rectangle 126">
              <a:extLst>
                <a:ext uri="{FF2B5EF4-FFF2-40B4-BE49-F238E27FC236}">
                  <a16:creationId xmlns:a16="http://schemas.microsoft.com/office/drawing/2014/main" id="{F3C3CB58-BA38-9379-F75A-7D5E8CF7F80E}"/>
                </a:ext>
              </a:extLst>
            </p:cNvPr>
            <p:cNvSpPr/>
            <p:nvPr/>
          </p:nvSpPr>
          <p:spPr>
            <a:xfrm>
              <a:off x="2224368" y="3880807"/>
              <a:ext cx="3527844" cy="1971354"/>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126" name="TextBox 125">
              <a:extLst>
                <a:ext uri="{FF2B5EF4-FFF2-40B4-BE49-F238E27FC236}">
                  <a16:creationId xmlns:a16="http://schemas.microsoft.com/office/drawing/2014/main" id="{16FC987C-0C3D-5C47-235D-73FE1DCD8394}"/>
                </a:ext>
              </a:extLst>
            </p:cNvPr>
            <p:cNvSpPr txBox="1"/>
            <p:nvPr/>
          </p:nvSpPr>
          <p:spPr>
            <a:xfrm>
              <a:off x="2262070" y="4104669"/>
              <a:ext cx="3452440" cy="156966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200"/>
                <a:t>Decision to buy an ‘</a:t>
              </a:r>
              <a:r>
                <a:rPr lang="en-GB" sz="1200" b="1"/>
                <a:t>off-the-shelf’</a:t>
              </a:r>
              <a:r>
                <a:rPr lang="en-GB" sz="1200"/>
                <a:t> solution to meet Ofgem’s proposed timelines</a:t>
              </a:r>
            </a:p>
            <a:p>
              <a:pPr marL="285750" indent="-285750">
                <a:buFont typeface="Arial" panose="020B0604020202020204" pitchFamily="34" charset="0"/>
                <a:buChar char="•"/>
              </a:pPr>
              <a:r>
                <a:rPr lang="en-GB" sz="1200"/>
                <a:t>Prototypes conducted to observe and assess various supplier’s solutions</a:t>
              </a:r>
            </a:p>
            <a:p>
              <a:pPr marL="285750" indent="-285750">
                <a:buFont typeface="Arial" panose="020B0604020202020204" pitchFamily="34" charset="0"/>
                <a:buChar char="•"/>
              </a:pPr>
              <a:r>
                <a:rPr lang="en-GB" sz="1200"/>
                <a:t>We are still negotiating with our final supplier shortlist</a:t>
              </a:r>
            </a:p>
            <a:p>
              <a:pPr marL="285750" indent="-285750">
                <a:buFont typeface="Arial" panose="020B0604020202020204" pitchFamily="34" charset="0"/>
                <a:buChar char="•"/>
              </a:pPr>
              <a:r>
                <a:rPr lang="en-GB" sz="1200"/>
                <a:t>Knowledge from both has informed our designs for benefit of industry </a:t>
              </a:r>
            </a:p>
          </p:txBody>
        </p:sp>
      </p:grpSp>
      <p:sp>
        <p:nvSpPr>
          <p:cNvPr id="2" name="Freeform: Shape 12">
            <a:extLst>
              <a:ext uri="{FF2B5EF4-FFF2-40B4-BE49-F238E27FC236}">
                <a16:creationId xmlns:a16="http://schemas.microsoft.com/office/drawing/2014/main" id="{52019E78-4FBB-F2D6-3F87-F987E6D8F117}"/>
              </a:ext>
            </a:extLst>
          </p:cNvPr>
          <p:cNvSpPr/>
          <p:nvPr/>
        </p:nvSpPr>
        <p:spPr>
          <a:xfrm>
            <a:off x="10735551" y="1140537"/>
            <a:ext cx="1046301" cy="214256"/>
          </a:xfrm>
          <a:custGeom>
            <a:avLst/>
            <a:gdLst>
              <a:gd name="connsiteX0" fmla="*/ 0 w 845405"/>
              <a:gd name="connsiteY0" fmla="*/ 0 h 338162"/>
              <a:gd name="connsiteX1" fmla="*/ 676324 w 845405"/>
              <a:gd name="connsiteY1" fmla="*/ 0 h 338162"/>
              <a:gd name="connsiteX2" fmla="*/ 845405 w 845405"/>
              <a:gd name="connsiteY2" fmla="*/ 169081 h 338162"/>
              <a:gd name="connsiteX3" fmla="*/ 676324 w 845405"/>
              <a:gd name="connsiteY3" fmla="*/ 338162 h 338162"/>
              <a:gd name="connsiteX4" fmla="*/ 0 w 845405"/>
              <a:gd name="connsiteY4" fmla="*/ 338162 h 338162"/>
              <a:gd name="connsiteX5" fmla="*/ 169081 w 845405"/>
              <a:gd name="connsiteY5" fmla="*/ 169081 h 338162"/>
              <a:gd name="connsiteX6" fmla="*/ 0 w 845405"/>
              <a:gd name="connsiteY6" fmla="*/ 0 h 338162"/>
              <a:gd name="connsiteX0" fmla="*/ 0 w 1020341"/>
              <a:gd name="connsiteY0" fmla="*/ 0 h 338162"/>
              <a:gd name="connsiteX1" fmla="*/ 676324 w 1020341"/>
              <a:gd name="connsiteY1" fmla="*/ 0 h 338162"/>
              <a:gd name="connsiteX2" fmla="*/ 1020341 w 1020341"/>
              <a:gd name="connsiteY2" fmla="*/ 173843 h 338162"/>
              <a:gd name="connsiteX3" fmla="*/ 676324 w 1020341"/>
              <a:gd name="connsiteY3" fmla="*/ 338162 h 338162"/>
              <a:gd name="connsiteX4" fmla="*/ 0 w 1020341"/>
              <a:gd name="connsiteY4" fmla="*/ 338162 h 338162"/>
              <a:gd name="connsiteX5" fmla="*/ 169081 w 1020341"/>
              <a:gd name="connsiteY5" fmla="*/ 169081 h 338162"/>
              <a:gd name="connsiteX6" fmla="*/ 0 w 1020341"/>
              <a:gd name="connsiteY6" fmla="*/ 0 h 33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0341" h="338162">
                <a:moveTo>
                  <a:pt x="0" y="0"/>
                </a:moveTo>
                <a:lnTo>
                  <a:pt x="676324" y="0"/>
                </a:lnTo>
                <a:lnTo>
                  <a:pt x="1020341" y="173843"/>
                </a:lnTo>
                <a:lnTo>
                  <a:pt x="676324" y="338162"/>
                </a:lnTo>
                <a:lnTo>
                  <a:pt x="0" y="338162"/>
                </a:lnTo>
                <a:lnTo>
                  <a:pt x="169081" y="169081"/>
                </a:lnTo>
                <a:lnTo>
                  <a:pt x="0" y="0"/>
                </a:lnTo>
                <a:close/>
              </a:path>
            </a:pathLst>
          </a:custGeom>
          <a:solidFill>
            <a:schemeClr val="bg1">
              <a:lumMod val="75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7087" tIns="16002" rIns="185083" bIns="16002" numCol="1" spcCol="1270" anchor="ctr" anchorCtr="0">
            <a:noAutofit/>
          </a:bodyPr>
          <a:lstStyle/>
          <a:p>
            <a:pPr marL="0" lvl="0" indent="0" algn="ctr" defTabSz="533400">
              <a:lnSpc>
                <a:spcPct val="90000"/>
              </a:lnSpc>
              <a:spcBef>
                <a:spcPct val="0"/>
              </a:spcBef>
              <a:spcAft>
                <a:spcPct val="35000"/>
              </a:spcAft>
              <a:buNone/>
            </a:pPr>
            <a:r>
              <a:rPr lang="en-US" sz="900" i="1" kern="1200">
                <a:solidFill>
                  <a:schemeClr val="bg1">
                    <a:lumMod val="50000"/>
                  </a:schemeClr>
                </a:solidFill>
              </a:rPr>
              <a:t>Apr</a:t>
            </a:r>
          </a:p>
        </p:txBody>
      </p:sp>
      <p:sp>
        <p:nvSpPr>
          <p:cNvPr id="3" name="Freeform: Shape 11">
            <a:extLst>
              <a:ext uri="{FF2B5EF4-FFF2-40B4-BE49-F238E27FC236}">
                <a16:creationId xmlns:a16="http://schemas.microsoft.com/office/drawing/2014/main" id="{EE8DEBE7-D8B5-1673-A604-D837AD106460}"/>
              </a:ext>
            </a:extLst>
          </p:cNvPr>
          <p:cNvSpPr/>
          <p:nvPr/>
        </p:nvSpPr>
        <p:spPr>
          <a:xfrm>
            <a:off x="7619478" y="1145514"/>
            <a:ext cx="866914" cy="214256"/>
          </a:xfrm>
          <a:custGeom>
            <a:avLst/>
            <a:gdLst>
              <a:gd name="connsiteX0" fmla="*/ 0 w 845405"/>
              <a:gd name="connsiteY0" fmla="*/ 0 h 338162"/>
              <a:gd name="connsiteX1" fmla="*/ 676324 w 845405"/>
              <a:gd name="connsiteY1" fmla="*/ 0 h 338162"/>
              <a:gd name="connsiteX2" fmla="*/ 845405 w 845405"/>
              <a:gd name="connsiteY2" fmla="*/ 169081 h 338162"/>
              <a:gd name="connsiteX3" fmla="*/ 676324 w 845405"/>
              <a:gd name="connsiteY3" fmla="*/ 338162 h 338162"/>
              <a:gd name="connsiteX4" fmla="*/ 0 w 845405"/>
              <a:gd name="connsiteY4" fmla="*/ 338162 h 338162"/>
              <a:gd name="connsiteX5" fmla="*/ 169081 w 845405"/>
              <a:gd name="connsiteY5" fmla="*/ 169081 h 338162"/>
              <a:gd name="connsiteX6" fmla="*/ 0 w 845405"/>
              <a:gd name="connsiteY6" fmla="*/ 0 h 33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5405" h="338162">
                <a:moveTo>
                  <a:pt x="0" y="0"/>
                </a:moveTo>
                <a:lnTo>
                  <a:pt x="676324" y="0"/>
                </a:lnTo>
                <a:lnTo>
                  <a:pt x="845405" y="169081"/>
                </a:lnTo>
                <a:lnTo>
                  <a:pt x="676324" y="338162"/>
                </a:lnTo>
                <a:lnTo>
                  <a:pt x="0" y="338162"/>
                </a:lnTo>
                <a:lnTo>
                  <a:pt x="169081" y="169081"/>
                </a:lnTo>
                <a:lnTo>
                  <a:pt x="0" y="0"/>
                </a:lnTo>
                <a:close/>
              </a:path>
            </a:pathLst>
          </a:custGeom>
          <a:solidFill>
            <a:schemeClr val="bg1">
              <a:lumMod val="75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7087" tIns="16002" rIns="185083" bIns="16002" numCol="1" spcCol="1270" anchor="ctr" anchorCtr="0">
            <a:noAutofit/>
          </a:bodyPr>
          <a:lstStyle/>
          <a:p>
            <a:pPr marL="0" lvl="0" indent="0" algn="ctr" defTabSz="533400">
              <a:lnSpc>
                <a:spcPct val="90000"/>
              </a:lnSpc>
              <a:spcBef>
                <a:spcPct val="0"/>
              </a:spcBef>
              <a:spcAft>
                <a:spcPct val="35000"/>
              </a:spcAft>
              <a:buNone/>
            </a:pPr>
            <a:r>
              <a:rPr lang="en-US" sz="900" i="1" kern="1200">
                <a:solidFill>
                  <a:schemeClr val="bg1">
                    <a:lumMod val="50000"/>
                  </a:schemeClr>
                </a:solidFill>
              </a:rPr>
              <a:t>Dec</a:t>
            </a:r>
          </a:p>
        </p:txBody>
      </p:sp>
      <p:sp>
        <p:nvSpPr>
          <p:cNvPr id="4" name="Freeform: Shape 11">
            <a:extLst>
              <a:ext uri="{FF2B5EF4-FFF2-40B4-BE49-F238E27FC236}">
                <a16:creationId xmlns:a16="http://schemas.microsoft.com/office/drawing/2014/main" id="{E86C7885-ED24-9AD9-8835-FD54045A317F}"/>
              </a:ext>
            </a:extLst>
          </p:cNvPr>
          <p:cNvSpPr/>
          <p:nvPr/>
        </p:nvSpPr>
        <p:spPr>
          <a:xfrm>
            <a:off x="8399243" y="1145514"/>
            <a:ext cx="866914" cy="214256"/>
          </a:xfrm>
          <a:custGeom>
            <a:avLst/>
            <a:gdLst>
              <a:gd name="connsiteX0" fmla="*/ 0 w 845405"/>
              <a:gd name="connsiteY0" fmla="*/ 0 h 338162"/>
              <a:gd name="connsiteX1" fmla="*/ 676324 w 845405"/>
              <a:gd name="connsiteY1" fmla="*/ 0 h 338162"/>
              <a:gd name="connsiteX2" fmla="*/ 845405 w 845405"/>
              <a:gd name="connsiteY2" fmla="*/ 169081 h 338162"/>
              <a:gd name="connsiteX3" fmla="*/ 676324 w 845405"/>
              <a:gd name="connsiteY3" fmla="*/ 338162 h 338162"/>
              <a:gd name="connsiteX4" fmla="*/ 0 w 845405"/>
              <a:gd name="connsiteY4" fmla="*/ 338162 h 338162"/>
              <a:gd name="connsiteX5" fmla="*/ 169081 w 845405"/>
              <a:gd name="connsiteY5" fmla="*/ 169081 h 338162"/>
              <a:gd name="connsiteX6" fmla="*/ 0 w 845405"/>
              <a:gd name="connsiteY6" fmla="*/ 0 h 33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5405" h="338162">
                <a:moveTo>
                  <a:pt x="0" y="0"/>
                </a:moveTo>
                <a:lnTo>
                  <a:pt x="676324" y="0"/>
                </a:lnTo>
                <a:lnTo>
                  <a:pt x="845405" y="169081"/>
                </a:lnTo>
                <a:lnTo>
                  <a:pt x="676324" y="338162"/>
                </a:lnTo>
                <a:lnTo>
                  <a:pt x="0" y="338162"/>
                </a:lnTo>
                <a:lnTo>
                  <a:pt x="169081" y="169081"/>
                </a:lnTo>
                <a:lnTo>
                  <a:pt x="0" y="0"/>
                </a:lnTo>
                <a:close/>
              </a:path>
            </a:pathLst>
          </a:custGeom>
          <a:solidFill>
            <a:schemeClr val="bg1">
              <a:lumMod val="75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7087" tIns="16002" rIns="185083" bIns="16002" numCol="1" spcCol="1270" anchor="ctr" anchorCtr="0">
            <a:noAutofit/>
          </a:bodyPr>
          <a:lstStyle/>
          <a:p>
            <a:pPr marL="0" lvl="0" indent="0" algn="ctr" defTabSz="533400">
              <a:lnSpc>
                <a:spcPct val="90000"/>
              </a:lnSpc>
              <a:spcBef>
                <a:spcPct val="0"/>
              </a:spcBef>
              <a:spcAft>
                <a:spcPct val="35000"/>
              </a:spcAft>
              <a:buNone/>
            </a:pPr>
            <a:r>
              <a:rPr lang="en-US" sz="900" i="1" kern="1200">
                <a:solidFill>
                  <a:schemeClr val="bg1">
                    <a:lumMod val="50000"/>
                  </a:schemeClr>
                </a:solidFill>
              </a:rPr>
              <a:t>Jan</a:t>
            </a:r>
          </a:p>
        </p:txBody>
      </p:sp>
      <p:sp>
        <p:nvSpPr>
          <p:cNvPr id="9" name="Freeform: Shape 11">
            <a:extLst>
              <a:ext uri="{FF2B5EF4-FFF2-40B4-BE49-F238E27FC236}">
                <a16:creationId xmlns:a16="http://schemas.microsoft.com/office/drawing/2014/main" id="{5D9AC767-FC84-40B2-F1FC-325771165E78}"/>
              </a:ext>
            </a:extLst>
          </p:cNvPr>
          <p:cNvSpPr/>
          <p:nvPr/>
        </p:nvSpPr>
        <p:spPr>
          <a:xfrm>
            <a:off x="9181874" y="1145514"/>
            <a:ext cx="866914" cy="214256"/>
          </a:xfrm>
          <a:custGeom>
            <a:avLst/>
            <a:gdLst>
              <a:gd name="connsiteX0" fmla="*/ 0 w 845405"/>
              <a:gd name="connsiteY0" fmla="*/ 0 h 338162"/>
              <a:gd name="connsiteX1" fmla="*/ 676324 w 845405"/>
              <a:gd name="connsiteY1" fmla="*/ 0 h 338162"/>
              <a:gd name="connsiteX2" fmla="*/ 845405 w 845405"/>
              <a:gd name="connsiteY2" fmla="*/ 169081 h 338162"/>
              <a:gd name="connsiteX3" fmla="*/ 676324 w 845405"/>
              <a:gd name="connsiteY3" fmla="*/ 338162 h 338162"/>
              <a:gd name="connsiteX4" fmla="*/ 0 w 845405"/>
              <a:gd name="connsiteY4" fmla="*/ 338162 h 338162"/>
              <a:gd name="connsiteX5" fmla="*/ 169081 w 845405"/>
              <a:gd name="connsiteY5" fmla="*/ 169081 h 338162"/>
              <a:gd name="connsiteX6" fmla="*/ 0 w 845405"/>
              <a:gd name="connsiteY6" fmla="*/ 0 h 33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5405" h="338162">
                <a:moveTo>
                  <a:pt x="0" y="0"/>
                </a:moveTo>
                <a:lnTo>
                  <a:pt x="676324" y="0"/>
                </a:lnTo>
                <a:lnTo>
                  <a:pt x="845405" y="169081"/>
                </a:lnTo>
                <a:lnTo>
                  <a:pt x="676324" y="338162"/>
                </a:lnTo>
                <a:lnTo>
                  <a:pt x="0" y="338162"/>
                </a:lnTo>
                <a:lnTo>
                  <a:pt x="169081" y="169081"/>
                </a:lnTo>
                <a:lnTo>
                  <a:pt x="0" y="0"/>
                </a:lnTo>
                <a:close/>
              </a:path>
            </a:pathLst>
          </a:custGeom>
          <a:solidFill>
            <a:schemeClr val="bg1">
              <a:lumMod val="75000"/>
            </a:scheme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7087" tIns="16002" rIns="185083" bIns="16002" numCol="1" spcCol="1270" anchor="ctr" anchorCtr="0">
            <a:noAutofit/>
          </a:bodyPr>
          <a:lstStyle/>
          <a:p>
            <a:pPr marL="0" lvl="0" indent="0" algn="ctr" defTabSz="533400">
              <a:lnSpc>
                <a:spcPct val="90000"/>
              </a:lnSpc>
              <a:spcBef>
                <a:spcPct val="0"/>
              </a:spcBef>
              <a:spcAft>
                <a:spcPct val="35000"/>
              </a:spcAft>
              <a:buNone/>
            </a:pPr>
            <a:r>
              <a:rPr lang="en-US" sz="900" i="1" kern="1200">
                <a:solidFill>
                  <a:schemeClr val="bg1">
                    <a:lumMod val="50000"/>
                  </a:schemeClr>
                </a:solidFill>
              </a:rPr>
              <a:t>Feb</a:t>
            </a:r>
          </a:p>
        </p:txBody>
      </p:sp>
      <p:sp>
        <p:nvSpPr>
          <p:cNvPr id="10" name="Freeform: Shape 11">
            <a:extLst>
              <a:ext uri="{FF2B5EF4-FFF2-40B4-BE49-F238E27FC236}">
                <a16:creationId xmlns:a16="http://schemas.microsoft.com/office/drawing/2014/main" id="{BDCDA96E-57AD-4D17-1F91-7270C3205EBC}"/>
              </a:ext>
            </a:extLst>
          </p:cNvPr>
          <p:cNvSpPr/>
          <p:nvPr/>
        </p:nvSpPr>
        <p:spPr>
          <a:xfrm>
            <a:off x="9959689" y="1140537"/>
            <a:ext cx="866914" cy="214256"/>
          </a:xfrm>
          <a:custGeom>
            <a:avLst/>
            <a:gdLst>
              <a:gd name="connsiteX0" fmla="*/ 0 w 845405"/>
              <a:gd name="connsiteY0" fmla="*/ 0 h 338162"/>
              <a:gd name="connsiteX1" fmla="*/ 676324 w 845405"/>
              <a:gd name="connsiteY1" fmla="*/ 0 h 338162"/>
              <a:gd name="connsiteX2" fmla="*/ 845405 w 845405"/>
              <a:gd name="connsiteY2" fmla="*/ 169081 h 338162"/>
              <a:gd name="connsiteX3" fmla="*/ 676324 w 845405"/>
              <a:gd name="connsiteY3" fmla="*/ 338162 h 338162"/>
              <a:gd name="connsiteX4" fmla="*/ 0 w 845405"/>
              <a:gd name="connsiteY4" fmla="*/ 338162 h 338162"/>
              <a:gd name="connsiteX5" fmla="*/ 169081 w 845405"/>
              <a:gd name="connsiteY5" fmla="*/ 169081 h 338162"/>
              <a:gd name="connsiteX6" fmla="*/ 0 w 845405"/>
              <a:gd name="connsiteY6" fmla="*/ 0 h 33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5405" h="338162">
                <a:moveTo>
                  <a:pt x="0" y="0"/>
                </a:moveTo>
                <a:lnTo>
                  <a:pt x="676324" y="0"/>
                </a:lnTo>
                <a:lnTo>
                  <a:pt x="845405" y="169081"/>
                </a:lnTo>
                <a:lnTo>
                  <a:pt x="676324" y="338162"/>
                </a:lnTo>
                <a:lnTo>
                  <a:pt x="0" y="338162"/>
                </a:lnTo>
                <a:lnTo>
                  <a:pt x="169081" y="169081"/>
                </a:lnTo>
                <a:lnTo>
                  <a:pt x="0" y="0"/>
                </a:lnTo>
                <a:close/>
              </a:path>
            </a:pathLst>
          </a:custGeom>
          <a:solidFill>
            <a:schemeClr val="accent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17087" tIns="16002" rIns="185083" bIns="16002" numCol="1" spcCol="1270" anchor="ctr" anchorCtr="0">
            <a:noAutofit/>
          </a:bodyPr>
          <a:lstStyle/>
          <a:p>
            <a:pPr marL="0" lvl="0" indent="0" algn="ctr" defTabSz="533400">
              <a:lnSpc>
                <a:spcPct val="90000"/>
              </a:lnSpc>
              <a:spcBef>
                <a:spcPct val="0"/>
              </a:spcBef>
              <a:spcAft>
                <a:spcPct val="35000"/>
              </a:spcAft>
              <a:buNone/>
            </a:pPr>
            <a:r>
              <a:rPr lang="en-US" sz="900" i="1" kern="1200">
                <a:solidFill>
                  <a:schemeClr val="bg1"/>
                </a:solidFill>
              </a:rPr>
              <a:t>Mar</a:t>
            </a:r>
          </a:p>
        </p:txBody>
      </p:sp>
      <p:cxnSp>
        <p:nvCxnSpPr>
          <p:cNvPr id="76" name="Straight Connector 75">
            <a:extLst>
              <a:ext uri="{FF2B5EF4-FFF2-40B4-BE49-F238E27FC236}">
                <a16:creationId xmlns:a16="http://schemas.microsoft.com/office/drawing/2014/main" id="{B8D7676C-A243-9A24-518F-2D73C8479CA8}"/>
              </a:ext>
            </a:extLst>
          </p:cNvPr>
          <p:cNvCxnSpPr/>
          <p:nvPr/>
        </p:nvCxnSpPr>
        <p:spPr>
          <a:xfrm>
            <a:off x="10393146" y="1256923"/>
            <a:ext cx="0" cy="4848385"/>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0CDD134-0958-2F83-CED3-E47ABE2EE770}"/>
              </a:ext>
            </a:extLst>
          </p:cNvPr>
          <p:cNvCxnSpPr>
            <a:cxnSpLocks/>
          </p:cNvCxnSpPr>
          <p:nvPr/>
        </p:nvCxnSpPr>
        <p:spPr>
          <a:xfrm>
            <a:off x="2157460" y="967517"/>
            <a:ext cx="6241783" cy="0"/>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C3F80A6-6FC9-C96A-8805-CFD5E4ACA52E}"/>
              </a:ext>
            </a:extLst>
          </p:cNvPr>
          <p:cNvCxnSpPr>
            <a:cxnSpLocks/>
          </p:cNvCxnSpPr>
          <p:nvPr/>
        </p:nvCxnSpPr>
        <p:spPr>
          <a:xfrm>
            <a:off x="8555351" y="967517"/>
            <a:ext cx="3877353" cy="0"/>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18320BAA-034D-D693-1386-ADC4469D510D}"/>
              </a:ext>
            </a:extLst>
          </p:cNvPr>
          <p:cNvSpPr txBox="1"/>
          <p:nvPr/>
        </p:nvSpPr>
        <p:spPr>
          <a:xfrm>
            <a:off x="5123196" y="836712"/>
            <a:ext cx="518505" cy="261610"/>
          </a:xfrm>
          <a:prstGeom prst="rect">
            <a:avLst/>
          </a:prstGeom>
          <a:solidFill>
            <a:schemeClr val="bg1"/>
          </a:solidFill>
        </p:spPr>
        <p:txBody>
          <a:bodyPr wrap="square" rtlCol="0">
            <a:spAutoFit/>
          </a:bodyPr>
          <a:lstStyle/>
          <a:p>
            <a:pPr algn="ctr"/>
            <a:r>
              <a:rPr lang="en-GB" sz="1050">
                <a:ln w="0"/>
                <a:solidFill>
                  <a:schemeClr val="bg1">
                    <a:lumMod val="50000"/>
                  </a:schemeClr>
                </a:solidFill>
                <a:effectLst>
                  <a:outerShdw blurRad="38100" dist="25400" dir="5400000" algn="ctr" rotWithShape="0">
                    <a:srgbClr val="6E747A">
                      <a:alpha val="43000"/>
                    </a:srgbClr>
                  </a:outerShdw>
                </a:effectLst>
              </a:rPr>
              <a:t>2025</a:t>
            </a:r>
            <a:endParaRPr lang="en-GB" sz="1050">
              <a:solidFill>
                <a:schemeClr val="bg1">
                  <a:lumMod val="50000"/>
                </a:schemeClr>
              </a:solidFill>
            </a:endParaRPr>
          </a:p>
        </p:txBody>
      </p:sp>
      <p:sp>
        <p:nvSpPr>
          <p:cNvPr id="73" name="Richtungspfeil 1">
            <a:extLst>
              <a:ext uri="{FF2B5EF4-FFF2-40B4-BE49-F238E27FC236}">
                <a16:creationId xmlns:a16="http://schemas.microsoft.com/office/drawing/2014/main" id="{DBBF4AD9-AC97-9380-3CF5-195637C67611}"/>
              </a:ext>
            </a:extLst>
          </p:cNvPr>
          <p:cNvSpPr/>
          <p:nvPr>
            <p:custDataLst>
              <p:tags r:id="rId14"/>
            </p:custDataLst>
          </p:nvPr>
        </p:nvSpPr>
        <p:spPr bwMode="auto">
          <a:xfrm>
            <a:off x="8119342" y="2468196"/>
            <a:ext cx="2616209" cy="209676"/>
          </a:xfrm>
          <a:prstGeom prst="homePlate">
            <a:avLst>
              <a:gd name="adj" fmla="val 19554"/>
            </a:avLst>
          </a:prstGeom>
          <a:solidFill>
            <a:schemeClr val="accent1"/>
          </a:solidFill>
          <a:ln w="6350" cmpd="sng">
            <a:solidFill>
              <a:schemeClr val="bg1"/>
            </a:solid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Formal Prototype + RFP Evaluation</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31" name="TextBox 30">
            <a:extLst>
              <a:ext uri="{FF2B5EF4-FFF2-40B4-BE49-F238E27FC236}">
                <a16:creationId xmlns:a16="http://schemas.microsoft.com/office/drawing/2014/main" id="{D0A11004-611E-E01C-62FC-37BA88DAEBF5}"/>
              </a:ext>
            </a:extLst>
          </p:cNvPr>
          <p:cNvSpPr txBox="1"/>
          <p:nvPr/>
        </p:nvSpPr>
        <p:spPr>
          <a:xfrm>
            <a:off x="10263181" y="836712"/>
            <a:ext cx="518505" cy="261610"/>
          </a:xfrm>
          <a:prstGeom prst="rect">
            <a:avLst/>
          </a:prstGeom>
          <a:solidFill>
            <a:schemeClr val="bg1"/>
          </a:solidFill>
        </p:spPr>
        <p:txBody>
          <a:bodyPr wrap="square" rtlCol="0">
            <a:spAutoFit/>
          </a:bodyPr>
          <a:lstStyle/>
          <a:p>
            <a:pPr algn="ctr"/>
            <a:r>
              <a:rPr lang="en-GB" sz="1050">
                <a:ln w="0"/>
                <a:solidFill>
                  <a:schemeClr val="bg1">
                    <a:lumMod val="50000"/>
                  </a:schemeClr>
                </a:solidFill>
                <a:effectLst>
                  <a:outerShdw blurRad="38100" dist="25400" dir="5400000" algn="ctr" rotWithShape="0">
                    <a:srgbClr val="6E747A">
                      <a:alpha val="43000"/>
                    </a:srgbClr>
                  </a:outerShdw>
                </a:effectLst>
              </a:rPr>
              <a:t>2026</a:t>
            </a:r>
            <a:endParaRPr lang="en-GB" sz="1050">
              <a:solidFill>
                <a:schemeClr val="bg1">
                  <a:lumMod val="50000"/>
                </a:schemeClr>
              </a:solidFill>
            </a:endParaRPr>
          </a:p>
        </p:txBody>
      </p:sp>
      <p:sp>
        <p:nvSpPr>
          <p:cNvPr id="72" name="Richtungspfeil 1">
            <a:extLst>
              <a:ext uri="{FF2B5EF4-FFF2-40B4-BE49-F238E27FC236}">
                <a16:creationId xmlns:a16="http://schemas.microsoft.com/office/drawing/2014/main" id="{623B77CF-8F83-BAAC-BC6C-5F54C2E420B6}"/>
              </a:ext>
            </a:extLst>
          </p:cNvPr>
          <p:cNvSpPr/>
          <p:nvPr>
            <p:custDataLst>
              <p:tags r:id="rId15"/>
            </p:custDataLst>
          </p:nvPr>
        </p:nvSpPr>
        <p:spPr bwMode="auto">
          <a:xfrm>
            <a:off x="10621570" y="4646849"/>
            <a:ext cx="1496994" cy="209676"/>
          </a:xfrm>
          <a:prstGeom prst="homePlate">
            <a:avLst>
              <a:gd name="adj" fmla="val 19554"/>
            </a:avLst>
          </a:prstGeom>
          <a:solidFill>
            <a:schemeClr val="accent1"/>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MVP Implementation</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42" name="Richtungspfeil 1">
            <a:extLst>
              <a:ext uri="{FF2B5EF4-FFF2-40B4-BE49-F238E27FC236}">
                <a16:creationId xmlns:a16="http://schemas.microsoft.com/office/drawing/2014/main" id="{822D5B1A-C72C-D922-0C22-2F7F45779487}"/>
              </a:ext>
            </a:extLst>
          </p:cNvPr>
          <p:cNvSpPr/>
          <p:nvPr>
            <p:custDataLst>
              <p:tags r:id="rId16"/>
            </p:custDataLst>
          </p:nvPr>
        </p:nvSpPr>
        <p:spPr bwMode="auto">
          <a:xfrm>
            <a:off x="5768397" y="2468223"/>
            <a:ext cx="2432347" cy="209676"/>
          </a:xfrm>
          <a:prstGeom prst="homePlate">
            <a:avLst>
              <a:gd name="adj" fmla="val 19554"/>
            </a:avLst>
          </a:prstGeom>
          <a:solidFill>
            <a:schemeClr val="accent1"/>
          </a:solidFill>
          <a:ln w="6350" cmpd="sng">
            <a:solidFill>
              <a:schemeClr val="bg1"/>
            </a:solid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Partner Prototypes</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43" name="Richtungspfeil 1">
            <a:extLst>
              <a:ext uri="{FF2B5EF4-FFF2-40B4-BE49-F238E27FC236}">
                <a16:creationId xmlns:a16="http://schemas.microsoft.com/office/drawing/2014/main" id="{3461D2FB-2E37-B007-7104-827FC4B92A54}"/>
              </a:ext>
            </a:extLst>
          </p:cNvPr>
          <p:cNvSpPr/>
          <p:nvPr>
            <p:custDataLst>
              <p:tags r:id="rId17"/>
            </p:custDataLst>
          </p:nvPr>
        </p:nvSpPr>
        <p:spPr bwMode="auto">
          <a:xfrm>
            <a:off x="4033479" y="2468223"/>
            <a:ext cx="1791847" cy="209676"/>
          </a:xfrm>
          <a:prstGeom prst="homePlate">
            <a:avLst>
              <a:gd name="adj" fmla="val 19554"/>
            </a:avLst>
          </a:prstGeom>
          <a:solidFill>
            <a:schemeClr val="accent4"/>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Functional Prototypes</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77" name="Arrow: Down 76">
            <a:extLst>
              <a:ext uri="{FF2B5EF4-FFF2-40B4-BE49-F238E27FC236}">
                <a16:creationId xmlns:a16="http://schemas.microsoft.com/office/drawing/2014/main" id="{2A9DAE5A-DCA0-95D1-D3DC-ABB1521B1941}"/>
              </a:ext>
            </a:extLst>
          </p:cNvPr>
          <p:cNvSpPr/>
          <p:nvPr/>
        </p:nvSpPr>
        <p:spPr>
          <a:xfrm>
            <a:off x="10318615" y="1337496"/>
            <a:ext cx="167350" cy="334224"/>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7" name="Group 46">
            <a:extLst>
              <a:ext uri="{FF2B5EF4-FFF2-40B4-BE49-F238E27FC236}">
                <a16:creationId xmlns:a16="http://schemas.microsoft.com/office/drawing/2014/main" id="{5120C8E6-A008-BD0A-515B-039492FA6EFD}"/>
              </a:ext>
            </a:extLst>
          </p:cNvPr>
          <p:cNvGrpSpPr/>
          <p:nvPr/>
        </p:nvGrpSpPr>
        <p:grpSpPr>
          <a:xfrm>
            <a:off x="9440405" y="5339333"/>
            <a:ext cx="2228344" cy="288032"/>
            <a:chOff x="8629727" y="5933779"/>
            <a:chExt cx="2228344" cy="288032"/>
          </a:xfrm>
          <a:solidFill>
            <a:schemeClr val="accent1"/>
          </a:solidFill>
        </p:grpSpPr>
        <p:sp>
          <p:nvSpPr>
            <p:cNvPr id="48" name="Richtungspfeil 1">
              <a:extLst>
                <a:ext uri="{FF2B5EF4-FFF2-40B4-BE49-F238E27FC236}">
                  <a16:creationId xmlns:a16="http://schemas.microsoft.com/office/drawing/2014/main" id="{26719729-9D49-C043-586F-160690B9B920}"/>
                </a:ext>
              </a:extLst>
            </p:cNvPr>
            <p:cNvSpPr/>
            <p:nvPr>
              <p:custDataLst>
                <p:tags r:id="rId25"/>
              </p:custDataLst>
            </p:nvPr>
          </p:nvSpPr>
          <p:spPr bwMode="auto">
            <a:xfrm>
              <a:off x="8703965" y="5959781"/>
              <a:ext cx="2154106" cy="243006"/>
            </a:xfrm>
            <a:prstGeom prst="homePlate">
              <a:avLst>
                <a:gd name="adj" fmla="val 19554"/>
              </a:avLst>
            </a:prstGeom>
            <a:grpFill/>
            <a:ln w="6350" cmpd="sng">
              <a:noFill/>
              <a:prstDash val="solid"/>
              <a:miter lim="800000"/>
              <a:headEnd/>
              <a:tailEnd/>
            </a:ln>
            <a:effectLst/>
          </p:spPr>
          <p:txBody>
            <a:bodyPr lIns="90000" tIns="46800" rIns="90000" bIns="46800" anchor="ctr"/>
            <a:lstStyle/>
            <a:p>
              <a:pPr marL="0" marR="0" lvl="0" indent="0"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      Industry Consultation</a:t>
              </a:r>
              <a:endParaRPr kumimoji="0" lang="en-GB" sz="1050" i="0" u="none" strike="noStrike" kern="1200" cap="none" spc="0" normalizeH="0" baseline="0" noProof="0">
                <a:ln>
                  <a:noFill/>
                </a:ln>
                <a:solidFill>
                  <a:schemeClr val="bg1"/>
                </a:solidFill>
                <a:effectLst/>
                <a:uLnTx/>
                <a:uFillTx/>
                <a:ea typeface="+mn-ea"/>
                <a:cs typeface="+mn-cs"/>
              </a:endParaRPr>
            </a:p>
          </p:txBody>
        </p:sp>
        <p:grpSp>
          <p:nvGrpSpPr>
            <p:cNvPr id="49" name="Group 48">
              <a:extLst>
                <a:ext uri="{FF2B5EF4-FFF2-40B4-BE49-F238E27FC236}">
                  <a16:creationId xmlns:a16="http://schemas.microsoft.com/office/drawing/2014/main" id="{8BC520D4-44ED-C00F-B700-5E6978FFCF14}"/>
                </a:ext>
              </a:extLst>
            </p:cNvPr>
            <p:cNvGrpSpPr/>
            <p:nvPr/>
          </p:nvGrpSpPr>
          <p:grpSpPr>
            <a:xfrm>
              <a:off x="8629727" y="5933779"/>
              <a:ext cx="298999" cy="288032"/>
              <a:chOff x="9867345" y="2975901"/>
              <a:chExt cx="691537" cy="661114"/>
            </a:xfrm>
            <a:grpFill/>
          </p:grpSpPr>
          <p:sp>
            <p:nvSpPr>
              <p:cNvPr id="50" name="Oval 49">
                <a:extLst>
                  <a:ext uri="{FF2B5EF4-FFF2-40B4-BE49-F238E27FC236}">
                    <a16:creationId xmlns:a16="http://schemas.microsoft.com/office/drawing/2014/main" id="{D990FA3F-535F-FD2F-B597-B78AAE134AD1}"/>
                  </a:ext>
                </a:extLst>
              </p:cNvPr>
              <p:cNvSpPr/>
              <p:nvPr/>
            </p:nvSpPr>
            <p:spPr>
              <a:xfrm>
                <a:off x="9867345" y="2975901"/>
                <a:ext cx="662400" cy="661114"/>
              </a:xfrm>
              <a:prstGeom prst="ellipse">
                <a:avLst/>
              </a:prstGeom>
              <a:grp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400" err="1">
                  <a:solidFill>
                    <a:schemeClr val="tx1"/>
                  </a:solidFill>
                </a:endParaRPr>
              </a:p>
            </p:txBody>
          </p:sp>
          <p:pic>
            <p:nvPicPr>
              <p:cNvPr id="51" name="Graphic 50" descr="Users with solid fill">
                <a:extLst>
                  <a:ext uri="{FF2B5EF4-FFF2-40B4-BE49-F238E27FC236}">
                    <a16:creationId xmlns:a16="http://schemas.microsoft.com/office/drawing/2014/main" id="{7B2346BC-3B8C-93A2-4750-E4E7603D1F27}"/>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9897768" y="2975901"/>
                <a:ext cx="661114" cy="661114"/>
              </a:xfrm>
              <a:prstGeom prst="rect">
                <a:avLst/>
              </a:prstGeom>
            </p:spPr>
          </p:pic>
        </p:grpSp>
      </p:grpSp>
      <p:grpSp>
        <p:nvGrpSpPr>
          <p:cNvPr id="36" name="Group 35">
            <a:extLst>
              <a:ext uri="{FF2B5EF4-FFF2-40B4-BE49-F238E27FC236}">
                <a16:creationId xmlns:a16="http://schemas.microsoft.com/office/drawing/2014/main" id="{E04B9036-8044-C376-C62D-36EB69C256DA}"/>
              </a:ext>
            </a:extLst>
          </p:cNvPr>
          <p:cNvGrpSpPr/>
          <p:nvPr/>
        </p:nvGrpSpPr>
        <p:grpSpPr>
          <a:xfrm>
            <a:off x="8403166" y="5594938"/>
            <a:ext cx="3273077" cy="288032"/>
            <a:chOff x="8629727" y="5933779"/>
            <a:chExt cx="3273077" cy="288032"/>
          </a:xfrm>
          <a:solidFill>
            <a:schemeClr val="accent1"/>
          </a:solidFill>
        </p:grpSpPr>
        <p:sp>
          <p:nvSpPr>
            <p:cNvPr id="37" name="Richtungspfeil 1">
              <a:extLst>
                <a:ext uri="{FF2B5EF4-FFF2-40B4-BE49-F238E27FC236}">
                  <a16:creationId xmlns:a16="http://schemas.microsoft.com/office/drawing/2014/main" id="{B7E8C796-1441-358D-1131-F066B12D64F7}"/>
                </a:ext>
              </a:extLst>
            </p:cNvPr>
            <p:cNvSpPr/>
            <p:nvPr>
              <p:custDataLst>
                <p:tags r:id="rId24"/>
              </p:custDataLst>
            </p:nvPr>
          </p:nvSpPr>
          <p:spPr bwMode="auto">
            <a:xfrm>
              <a:off x="8703964" y="5959781"/>
              <a:ext cx="3198840" cy="243006"/>
            </a:xfrm>
            <a:prstGeom prst="homePlate">
              <a:avLst>
                <a:gd name="adj" fmla="val 19554"/>
              </a:avLst>
            </a:prstGeom>
            <a:grpFill/>
            <a:ln w="6350" cmpd="sng">
              <a:noFill/>
              <a:prstDash val="solid"/>
              <a:miter lim="800000"/>
              <a:headEnd/>
              <a:tailEnd/>
            </a:ln>
            <a:effectLst/>
          </p:spPr>
          <p:txBody>
            <a:bodyPr lIns="90000" tIns="46800" rIns="90000" bIns="46800" anchor="ctr"/>
            <a:lstStyle/>
            <a:p>
              <a:pPr marL="0" marR="0" lvl="0" indent="0"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      Revised Working Groups</a:t>
              </a:r>
              <a:endParaRPr kumimoji="0" lang="en-GB" sz="1050" i="0" u="none" strike="noStrike" kern="1200" cap="none" spc="0" normalizeH="0" baseline="0" noProof="0">
                <a:ln>
                  <a:noFill/>
                </a:ln>
                <a:solidFill>
                  <a:schemeClr val="bg1"/>
                </a:solidFill>
                <a:effectLst/>
                <a:uLnTx/>
                <a:uFillTx/>
                <a:ea typeface="+mn-ea"/>
                <a:cs typeface="+mn-cs"/>
              </a:endParaRPr>
            </a:p>
          </p:txBody>
        </p:sp>
        <p:grpSp>
          <p:nvGrpSpPr>
            <p:cNvPr id="52" name="Group 51">
              <a:extLst>
                <a:ext uri="{FF2B5EF4-FFF2-40B4-BE49-F238E27FC236}">
                  <a16:creationId xmlns:a16="http://schemas.microsoft.com/office/drawing/2014/main" id="{143CAD8A-C20F-D4CD-2D43-9C30C0A00D73}"/>
                </a:ext>
              </a:extLst>
            </p:cNvPr>
            <p:cNvGrpSpPr/>
            <p:nvPr/>
          </p:nvGrpSpPr>
          <p:grpSpPr>
            <a:xfrm>
              <a:off x="8629727" y="5933779"/>
              <a:ext cx="298999" cy="288032"/>
              <a:chOff x="9867345" y="2975901"/>
              <a:chExt cx="691537" cy="661114"/>
            </a:xfrm>
            <a:grpFill/>
          </p:grpSpPr>
          <p:sp>
            <p:nvSpPr>
              <p:cNvPr id="68" name="Oval 67">
                <a:extLst>
                  <a:ext uri="{FF2B5EF4-FFF2-40B4-BE49-F238E27FC236}">
                    <a16:creationId xmlns:a16="http://schemas.microsoft.com/office/drawing/2014/main" id="{D50C5291-30F1-7D4B-0C6A-4F7ADA6E786E}"/>
                  </a:ext>
                </a:extLst>
              </p:cNvPr>
              <p:cNvSpPr/>
              <p:nvPr/>
            </p:nvSpPr>
            <p:spPr>
              <a:xfrm>
                <a:off x="9867345" y="2975901"/>
                <a:ext cx="662400" cy="661114"/>
              </a:xfrm>
              <a:prstGeom prst="ellipse">
                <a:avLst/>
              </a:prstGeom>
              <a:grp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400" err="1">
                  <a:solidFill>
                    <a:schemeClr val="tx1"/>
                  </a:solidFill>
                </a:endParaRPr>
              </a:p>
            </p:txBody>
          </p:sp>
          <p:pic>
            <p:nvPicPr>
              <p:cNvPr id="69" name="Graphic 68" descr="Users with solid fill">
                <a:extLst>
                  <a:ext uri="{FF2B5EF4-FFF2-40B4-BE49-F238E27FC236}">
                    <a16:creationId xmlns:a16="http://schemas.microsoft.com/office/drawing/2014/main" id="{BB238EA6-D59C-CF15-750C-851A119F7344}"/>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9897768" y="2975901"/>
                <a:ext cx="661114" cy="661114"/>
              </a:xfrm>
              <a:prstGeom prst="rect">
                <a:avLst/>
              </a:prstGeom>
            </p:spPr>
          </p:pic>
        </p:grpSp>
      </p:grpSp>
      <p:sp>
        <p:nvSpPr>
          <p:cNvPr id="70" name="Richtungspfeil 1">
            <a:extLst>
              <a:ext uri="{FF2B5EF4-FFF2-40B4-BE49-F238E27FC236}">
                <a16:creationId xmlns:a16="http://schemas.microsoft.com/office/drawing/2014/main" id="{09590360-B1A6-20D3-2FCE-A78F92355CBA}"/>
              </a:ext>
            </a:extLst>
          </p:cNvPr>
          <p:cNvSpPr/>
          <p:nvPr>
            <p:custDataLst>
              <p:tags r:id="rId18"/>
            </p:custDataLst>
          </p:nvPr>
        </p:nvSpPr>
        <p:spPr bwMode="auto">
          <a:xfrm>
            <a:off x="9416225" y="4162723"/>
            <a:ext cx="1953842" cy="209676"/>
          </a:xfrm>
          <a:prstGeom prst="homePlate">
            <a:avLst>
              <a:gd name="adj" fmla="val 19554"/>
            </a:avLst>
          </a:prstGeom>
          <a:solidFill>
            <a:schemeClr val="accent1"/>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Low-Level Designs</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46" name="Richtungspfeil 1">
            <a:extLst>
              <a:ext uri="{FF2B5EF4-FFF2-40B4-BE49-F238E27FC236}">
                <a16:creationId xmlns:a16="http://schemas.microsoft.com/office/drawing/2014/main" id="{25262CEF-6757-419E-593F-E456F555C1CF}"/>
              </a:ext>
            </a:extLst>
          </p:cNvPr>
          <p:cNvSpPr/>
          <p:nvPr>
            <p:custDataLst>
              <p:tags r:id="rId19"/>
            </p:custDataLst>
          </p:nvPr>
        </p:nvSpPr>
        <p:spPr bwMode="auto">
          <a:xfrm>
            <a:off x="9383333" y="4886035"/>
            <a:ext cx="2416726" cy="209675"/>
          </a:xfrm>
          <a:prstGeom prst="homePlate">
            <a:avLst>
              <a:gd name="adj" fmla="val 19554"/>
            </a:avLst>
          </a:prstGeom>
          <a:solidFill>
            <a:schemeClr val="accent1"/>
          </a:solidFill>
          <a:ln w="6350" cmpd="sng">
            <a:noFill/>
            <a:prstDash val="solid"/>
            <a:miter lim="800000"/>
            <a:headEnd/>
            <a:tailEnd/>
          </a:ln>
          <a:effectLst/>
        </p:spPr>
        <p:txBody>
          <a:bodyPr lIns="90000" tIns="46800" rIns="90000" bIns="46800" anchor="ctr"/>
          <a:lstStyle/>
          <a:p>
            <a:pPr algn="ctr">
              <a:spcBef>
                <a:spcPct val="0"/>
              </a:spcBef>
              <a:spcAft>
                <a:spcPct val="0"/>
              </a:spcAft>
            </a:pPr>
            <a:r>
              <a:rPr lang="en-GB" sz="1050">
                <a:solidFill>
                  <a:schemeClr val="bg1"/>
                </a:solidFill>
              </a:rPr>
              <a:t>+ Additional design activities</a:t>
            </a:r>
          </a:p>
        </p:txBody>
      </p:sp>
      <p:sp>
        <p:nvSpPr>
          <p:cNvPr id="40" name="Richtungspfeil 1">
            <a:extLst>
              <a:ext uri="{FF2B5EF4-FFF2-40B4-BE49-F238E27FC236}">
                <a16:creationId xmlns:a16="http://schemas.microsoft.com/office/drawing/2014/main" id="{C58E2312-4783-FCDB-C253-C10C94DD05FE}"/>
              </a:ext>
            </a:extLst>
          </p:cNvPr>
          <p:cNvSpPr/>
          <p:nvPr>
            <p:custDataLst>
              <p:tags r:id="rId20"/>
            </p:custDataLst>
          </p:nvPr>
        </p:nvSpPr>
        <p:spPr bwMode="auto">
          <a:xfrm>
            <a:off x="6313351" y="4873493"/>
            <a:ext cx="2969888" cy="209676"/>
          </a:xfrm>
          <a:prstGeom prst="homePlate">
            <a:avLst>
              <a:gd name="adj" fmla="val 19554"/>
            </a:avLst>
          </a:prstGeom>
          <a:solidFill>
            <a:schemeClr val="accent4"/>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HLD - Security &amp; Encryption Design</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41" name="Richtungspfeil 1">
            <a:extLst>
              <a:ext uri="{FF2B5EF4-FFF2-40B4-BE49-F238E27FC236}">
                <a16:creationId xmlns:a16="http://schemas.microsoft.com/office/drawing/2014/main" id="{7BD0AA7B-40C5-7883-FB18-FC4B1C1CF7F5}"/>
              </a:ext>
            </a:extLst>
          </p:cNvPr>
          <p:cNvSpPr/>
          <p:nvPr>
            <p:custDataLst>
              <p:tags r:id="rId21"/>
            </p:custDataLst>
          </p:nvPr>
        </p:nvSpPr>
        <p:spPr bwMode="auto">
          <a:xfrm>
            <a:off x="5768397" y="2702447"/>
            <a:ext cx="5728203" cy="209676"/>
          </a:xfrm>
          <a:prstGeom prst="homePlate">
            <a:avLst>
              <a:gd name="adj" fmla="val 19554"/>
            </a:avLst>
          </a:prstGeom>
          <a:solidFill>
            <a:schemeClr val="accent1"/>
          </a:solidFill>
          <a:ln w="6350" cmpd="sng">
            <a:solidFill>
              <a:schemeClr val="bg1"/>
            </a:solid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UX Design</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71" name="Richtungspfeil 1">
            <a:extLst>
              <a:ext uri="{FF2B5EF4-FFF2-40B4-BE49-F238E27FC236}">
                <a16:creationId xmlns:a16="http://schemas.microsoft.com/office/drawing/2014/main" id="{75A28255-2BA3-C1C9-2536-41B455FCB43E}"/>
              </a:ext>
            </a:extLst>
          </p:cNvPr>
          <p:cNvSpPr/>
          <p:nvPr>
            <p:custDataLst>
              <p:tags r:id="rId22"/>
            </p:custDataLst>
          </p:nvPr>
        </p:nvSpPr>
        <p:spPr bwMode="auto">
          <a:xfrm>
            <a:off x="9838963" y="4407354"/>
            <a:ext cx="2172258" cy="209676"/>
          </a:xfrm>
          <a:prstGeom prst="homePlate">
            <a:avLst>
              <a:gd name="adj" fmla="val 19554"/>
            </a:avLst>
          </a:prstGeom>
          <a:solidFill>
            <a:schemeClr val="accent1"/>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Deployment &amp; Testing</a:t>
            </a:r>
            <a:endParaRPr kumimoji="0" lang="en-GB" sz="1050" i="0" u="none" strike="noStrike" kern="1200" cap="none" spc="0" normalizeH="0" baseline="0" noProof="0">
              <a:ln>
                <a:noFill/>
              </a:ln>
              <a:solidFill>
                <a:schemeClr val="bg1"/>
              </a:solidFill>
              <a:effectLst/>
              <a:uLnTx/>
              <a:uFillTx/>
              <a:ea typeface="+mn-ea"/>
              <a:cs typeface="+mn-cs"/>
            </a:endParaRPr>
          </a:p>
        </p:txBody>
      </p:sp>
      <p:sp>
        <p:nvSpPr>
          <p:cNvPr id="44" name="Richtungspfeil 1">
            <a:extLst>
              <a:ext uri="{FF2B5EF4-FFF2-40B4-BE49-F238E27FC236}">
                <a16:creationId xmlns:a16="http://schemas.microsoft.com/office/drawing/2014/main" id="{0F0CE770-5E8D-ED05-2C6A-E247F90B828D}"/>
              </a:ext>
            </a:extLst>
          </p:cNvPr>
          <p:cNvSpPr/>
          <p:nvPr>
            <p:custDataLst>
              <p:tags r:id="rId23"/>
            </p:custDataLst>
          </p:nvPr>
        </p:nvSpPr>
        <p:spPr bwMode="auto">
          <a:xfrm>
            <a:off x="4033479" y="2702447"/>
            <a:ext cx="1801953" cy="209676"/>
          </a:xfrm>
          <a:prstGeom prst="homePlate">
            <a:avLst>
              <a:gd name="adj" fmla="val 19554"/>
            </a:avLst>
          </a:prstGeom>
          <a:solidFill>
            <a:schemeClr val="accent4"/>
          </a:solidFill>
          <a:ln w="6350" cmpd="sng">
            <a:noFill/>
            <a:prstDash val="solid"/>
            <a:miter lim="800000"/>
            <a:headEnd/>
            <a:tailEnd/>
          </a:ln>
          <a:effectLst/>
        </p:spPr>
        <p:txBody>
          <a:bodyPr lIns="90000" tIns="46800" rIns="90000" bIns="4680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sz="1050">
                <a:solidFill>
                  <a:schemeClr val="bg1"/>
                </a:solidFill>
              </a:rPr>
              <a:t>User Experience</a:t>
            </a:r>
            <a:endParaRPr kumimoji="0" lang="en-GB" sz="1050" i="0" u="none" strike="noStrike" kern="1200" cap="none" spc="0" normalizeH="0" baseline="0" noProof="0">
              <a:ln>
                <a:noFill/>
              </a:ln>
              <a:solidFill>
                <a:schemeClr val="bg1"/>
              </a:solidFill>
              <a:effectLst/>
              <a:uLnTx/>
              <a:uFillTx/>
              <a:ea typeface="+mn-ea"/>
              <a:cs typeface="+mn-cs"/>
            </a:endParaRPr>
          </a:p>
        </p:txBody>
      </p:sp>
    </p:spTree>
    <p:extLst>
      <p:ext uri="{BB962C8B-B14F-4D97-AF65-F5344CB8AC3E}">
        <p14:creationId xmlns:p14="http://schemas.microsoft.com/office/powerpoint/2010/main" val="2626775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39E59-5BEC-85DC-B911-29D0EA0B58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AC962C-79BF-E6AD-D354-D2DB03B609AB}"/>
              </a:ext>
            </a:extLst>
          </p:cNvPr>
          <p:cNvSpPr>
            <a:spLocks noGrp="1"/>
          </p:cNvSpPr>
          <p:nvPr>
            <p:ph type="title"/>
          </p:nvPr>
        </p:nvSpPr>
        <p:spPr>
          <a:xfrm>
            <a:off x="165472" y="390318"/>
            <a:ext cx="11859740" cy="577352"/>
          </a:xfrm>
        </p:spPr>
        <p:txBody>
          <a:bodyPr/>
          <a:lstStyle/>
          <a:p>
            <a:r>
              <a:rPr lang="en-US" sz="3300">
                <a:solidFill>
                  <a:srgbClr val="002060"/>
                </a:solidFill>
                <a:latin typeface="Figtree"/>
              </a:rPr>
              <a:t>Industry and Ofgem stated preference for Hybrid Design</a:t>
            </a:r>
            <a:endParaRPr lang="en-GB" sz="3300">
              <a:solidFill>
                <a:srgbClr val="002060"/>
              </a:solidFill>
            </a:endParaRPr>
          </a:p>
        </p:txBody>
      </p:sp>
      <p:cxnSp>
        <p:nvCxnSpPr>
          <p:cNvPr id="3" name="Straight Arrow Connector 2">
            <a:extLst>
              <a:ext uri="{FF2B5EF4-FFF2-40B4-BE49-F238E27FC236}">
                <a16:creationId xmlns:a16="http://schemas.microsoft.com/office/drawing/2014/main" id="{7632C117-9BD3-BBC8-AAB3-2419F3552A4B}"/>
              </a:ext>
            </a:extLst>
          </p:cNvPr>
          <p:cNvCxnSpPr>
            <a:cxnSpLocks/>
            <a:stCxn id="16" idx="1"/>
            <a:endCxn id="22" idx="2"/>
          </p:cNvCxnSpPr>
          <p:nvPr/>
        </p:nvCxnSpPr>
        <p:spPr>
          <a:xfrm flipH="1" flipV="1">
            <a:off x="2567899" y="2043782"/>
            <a:ext cx="2473398" cy="3991616"/>
          </a:xfrm>
          <a:prstGeom prst="straightConnector1">
            <a:avLst/>
          </a:prstGeom>
          <a:noFill/>
          <a:ln w="28575" cap="flat" cmpd="sng" algn="ctr">
            <a:solidFill>
              <a:srgbClr val="FFFFFF">
                <a:lumMod val="75000"/>
              </a:srgbClr>
            </a:solidFill>
            <a:prstDash val="solid"/>
            <a:miter lim="800000"/>
            <a:headEnd type="triangle"/>
            <a:tailEnd type="triangle"/>
          </a:ln>
          <a:effectLst/>
        </p:spPr>
      </p:cxnSp>
      <p:cxnSp>
        <p:nvCxnSpPr>
          <p:cNvPr id="4" name="Straight Arrow Connector 3">
            <a:extLst>
              <a:ext uri="{FF2B5EF4-FFF2-40B4-BE49-F238E27FC236}">
                <a16:creationId xmlns:a16="http://schemas.microsoft.com/office/drawing/2014/main" id="{C5BDF5BF-1EFA-9D6C-5A2C-EF609DD926AA}"/>
              </a:ext>
            </a:extLst>
          </p:cNvPr>
          <p:cNvCxnSpPr>
            <a:cxnSpLocks/>
            <a:stCxn id="16" idx="3"/>
            <a:endCxn id="28" idx="2"/>
          </p:cNvCxnSpPr>
          <p:nvPr/>
        </p:nvCxnSpPr>
        <p:spPr>
          <a:xfrm flipV="1">
            <a:off x="7372583" y="2043782"/>
            <a:ext cx="2468124" cy="3991616"/>
          </a:xfrm>
          <a:prstGeom prst="straightConnector1">
            <a:avLst/>
          </a:prstGeom>
          <a:noFill/>
          <a:ln w="28575" cap="flat" cmpd="sng" algn="ctr">
            <a:solidFill>
              <a:srgbClr val="FFFFFF">
                <a:lumMod val="75000"/>
              </a:srgbClr>
            </a:solidFill>
            <a:prstDash val="solid"/>
            <a:miter lim="800000"/>
            <a:headEnd type="triangle"/>
            <a:tailEnd type="triangle"/>
          </a:ln>
          <a:effectLst/>
        </p:spPr>
      </p:cxnSp>
      <p:grpSp>
        <p:nvGrpSpPr>
          <p:cNvPr id="5" name="Group 4">
            <a:extLst>
              <a:ext uri="{FF2B5EF4-FFF2-40B4-BE49-F238E27FC236}">
                <a16:creationId xmlns:a16="http://schemas.microsoft.com/office/drawing/2014/main" id="{FEFE859B-5937-B78B-6830-91B10777EF70}"/>
              </a:ext>
            </a:extLst>
          </p:cNvPr>
          <p:cNvGrpSpPr/>
          <p:nvPr/>
        </p:nvGrpSpPr>
        <p:grpSpPr>
          <a:xfrm>
            <a:off x="4368101" y="3149361"/>
            <a:ext cx="3672408" cy="941821"/>
            <a:chOff x="5623494" y="3955666"/>
            <a:chExt cx="3087713" cy="1624227"/>
          </a:xfrm>
        </p:grpSpPr>
        <p:sp>
          <p:nvSpPr>
            <p:cNvPr id="6" name="Rectangle: Rounded Corners 5">
              <a:extLst>
                <a:ext uri="{FF2B5EF4-FFF2-40B4-BE49-F238E27FC236}">
                  <a16:creationId xmlns:a16="http://schemas.microsoft.com/office/drawing/2014/main" id="{48A972CD-F728-C1BB-4A82-6F5DF394D784}"/>
                </a:ext>
              </a:extLst>
            </p:cNvPr>
            <p:cNvSpPr/>
            <p:nvPr/>
          </p:nvSpPr>
          <p:spPr>
            <a:xfrm>
              <a:off x="5623494" y="3955666"/>
              <a:ext cx="3087713" cy="1624227"/>
            </a:xfrm>
            <a:prstGeom prst="roundRect">
              <a:avLst>
                <a:gd name="adj" fmla="val 2299"/>
              </a:avLst>
            </a:prstGeom>
            <a:solidFill>
              <a:srgbClr val="021E5E"/>
            </a:solidFill>
            <a:ln w="12700" cap="flat" cmpd="sng" algn="ctr">
              <a:solidFill>
                <a:srgbClr val="4D38F5">
                  <a:lumMod val="60000"/>
                  <a:lumOff val="4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5">
              <a:extLst>
                <a:ext uri="{FF2B5EF4-FFF2-40B4-BE49-F238E27FC236}">
                  <a16:creationId xmlns:a16="http://schemas.microsoft.com/office/drawing/2014/main" id="{54FF7D56-3336-3644-D1B7-32537544C8A0}"/>
                </a:ext>
              </a:extLst>
            </p:cNvPr>
            <p:cNvSpPr txBox="1"/>
            <p:nvPr/>
          </p:nvSpPr>
          <p:spPr>
            <a:xfrm>
              <a:off x="5901970" y="4009788"/>
              <a:ext cx="2458083" cy="45116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alibri" panose="020F0502020204030204"/>
                  <a:ea typeface="+mn-ea"/>
                  <a:cs typeface="+mn-cs"/>
                </a:rPr>
                <a:t>Consumer Consent Trust Framework</a:t>
              </a:r>
              <a:endParaRPr kumimoji="0" lang="en-GB" sz="1100" b="1"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6718CC0B-940E-E00B-46E8-E8321628D96C}"/>
                </a:ext>
              </a:extLst>
            </p:cNvPr>
            <p:cNvGrpSpPr/>
            <p:nvPr/>
          </p:nvGrpSpPr>
          <p:grpSpPr>
            <a:xfrm>
              <a:off x="5690684" y="4464620"/>
              <a:ext cx="2899435" cy="1007785"/>
              <a:chOff x="5637534" y="3634358"/>
              <a:chExt cx="3781765" cy="1321387"/>
            </a:xfrm>
          </p:grpSpPr>
          <p:sp>
            <p:nvSpPr>
              <p:cNvPr id="9" name="Rectangle: Rounded Corners 8">
                <a:extLst>
                  <a:ext uri="{FF2B5EF4-FFF2-40B4-BE49-F238E27FC236}">
                    <a16:creationId xmlns:a16="http://schemas.microsoft.com/office/drawing/2014/main" id="{F0719622-CA10-B255-3850-7369C6213F45}"/>
                  </a:ext>
                </a:extLst>
              </p:cNvPr>
              <p:cNvSpPr/>
              <p:nvPr/>
            </p:nvSpPr>
            <p:spPr>
              <a:xfrm>
                <a:off x="5637534" y="3677095"/>
                <a:ext cx="3781765" cy="1278650"/>
              </a:xfrm>
              <a:prstGeom prst="roundRect">
                <a:avLst>
                  <a:gd name="adj" fmla="val 5013"/>
                </a:avLst>
              </a:prstGeom>
              <a:solidFill>
                <a:srgbClr val="FFFFFF"/>
              </a:solidFill>
              <a:ln w="12700" cap="flat" cmpd="sng" algn="ctr">
                <a:solidFill>
                  <a:srgbClr val="4D38F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46">
                <a:extLst>
                  <a:ext uri="{FF2B5EF4-FFF2-40B4-BE49-F238E27FC236}">
                    <a16:creationId xmlns:a16="http://schemas.microsoft.com/office/drawing/2014/main" id="{0AB6411E-3D5A-EA64-8457-D9F3B4C85A1A}"/>
                  </a:ext>
                </a:extLst>
              </p:cNvPr>
              <p:cNvSpPr txBox="1"/>
              <p:nvPr/>
            </p:nvSpPr>
            <p:spPr>
              <a:xfrm>
                <a:off x="6418290" y="3634358"/>
                <a:ext cx="2195762" cy="5915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201E2E">
                        <a:lumMod val="75000"/>
                        <a:lumOff val="25000"/>
                      </a:srgbClr>
                    </a:solidFill>
                    <a:effectLst/>
                    <a:uLnTx/>
                    <a:uFillTx/>
                    <a:latin typeface="Calibri" panose="020F0502020204030204"/>
                    <a:ea typeface="+mn-ea"/>
                    <a:cs typeface="+mn-cs"/>
                  </a:rPr>
                  <a:t>Consumer Consent Solution</a:t>
                </a:r>
                <a:endParaRPr kumimoji="0" lang="en-GB" sz="1100" b="1" i="0" u="none" strike="noStrike" kern="1200" cap="none" spc="0" normalizeH="0" baseline="0" noProof="0">
                  <a:ln>
                    <a:noFill/>
                  </a:ln>
                  <a:solidFill>
                    <a:srgbClr val="201E2E">
                      <a:lumMod val="75000"/>
                      <a:lumOff val="25000"/>
                    </a:srgbClr>
                  </a:solidFill>
                  <a:effectLst/>
                  <a:uLnTx/>
                  <a:uFillTx/>
                  <a:latin typeface="Calibri" panose="020F0502020204030204"/>
                  <a:ea typeface="+mn-ea"/>
                  <a:cs typeface="+mn-cs"/>
                </a:endParaRPr>
              </a:p>
            </p:txBody>
          </p:sp>
        </p:grpSp>
      </p:grpSp>
      <p:sp>
        <p:nvSpPr>
          <p:cNvPr id="11" name="Rectangle: Rounded Corners 10">
            <a:extLst>
              <a:ext uri="{FF2B5EF4-FFF2-40B4-BE49-F238E27FC236}">
                <a16:creationId xmlns:a16="http://schemas.microsoft.com/office/drawing/2014/main" id="{72F06C45-426F-10EF-8B8D-F23CCD15F707}"/>
              </a:ext>
            </a:extLst>
          </p:cNvPr>
          <p:cNvSpPr/>
          <p:nvPr/>
        </p:nvSpPr>
        <p:spPr>
          <a:xfrm>
            <a:off x="4527315" y="3706092"/>
            <a:ext cx="1027964" cy="261611"/>
          </a:xfrm>
          <a:prstGeom prst="roundRect">
            <a:avLst>
              <a:gd name="adj" fmla="val 5013"/>
            </a:avLst>
          </a:prstGeom>
          <a:solidFill>
            <a:srgbClr val="FFFFFF"/>
          </a:solidFill>
          <a:ln w="12700" cap="flat" cmpd="sng" algn="ctr">
            <a:solidFill>
              <a:srgbClr val="4D38F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01E2E">
                    <a:lumMod val="75000"/>
                    <a:lumOff val="25000"/>
                  </a:srgbClr>
                </a:solidFill>
                <a:effectLst/>
                <a:uLnTx/>
                <a:uFillTx/>
                <a:latin typeface="Calibri" panose="020F0502020204030204"/>
                <a:ea typeface="+mn-ea"/>
                <a:cs typeface="+mn-cs"/>
              </a:rPr>
              <a:t>Directory</a:t>
            </a:r>
          </a:p>
        </p:txBody>
      </p:sp>
      <p:pic>
        <p:nvPicPr>
          <p:cNvPr id="12" name="Picture 11" descr="A white letter on a black background&#10;&#10;AI-generated content may be incorrect.">
            <a:extLst>
              <a:ext uri="{FF2B5EF4-FFF2-40B4-BE49-F238E27FC236}">
                <a16:creationId xmlns:a16="http://schemas.microsoft.com/office/drawing/2014/main" id="{C1050BCD-E19C-E759-010D-26435D4F09A5}"/>
              </a:ext>
            </a:extLst>
          </p:cNvPr>
          <p:cNvPicPr>
            <a:picLocks noChangeAspect="1"/>
          </p:cNvPicPr>
          <p:nvPr/>
        </p:nvPicPr>
        <p:blipFill>
          <a:blip r:embed="rId2"/>
          <a:stretch>
            <a:fillRect/>
          </a:stretch>
        </p:blipFill>
        <p:spPr>
          <a:xfrm>
            <a:off x="7464442" y="3203052"/>
            <a:ext cx="518457" cy="100062"/>
          </a:xfrm>
          <a:prstGeom prst="rect">
            <a:avLst/>
          </a:prstGeom>
        </p:spPr>
      </p:pic>
      <p:sp>
        <p:nvSpPr>
          <p:cNvPr id="13" name="Rectangle: Rounded Corners 12">
            <a:extLst>
              <a:ext uri="{FF2B5EF4-FFF2-40B4-BE49-F238E27FC236}">
                <a16:creationId xmlns:a16="http://schemas.microsoft.com/office/drawing/2014/main" id="{CB1F8CC5-0843-8E87-02AE-C531DD5E7A66}"/>
              </a:ext>
            </a:extLst>
          </p:cNvPr>
          <p:cNvSpPr/>
          <p:nvPr/>
        </p:nvSpPr>
        <p:spPr>
          <a:xfrm>
            <a:off x="5652026" y="3706092"/>
            <a:ext cx="1027964" cy="261611"/>
          </a:xfrm>
          <a:prstGeom prst="roundRect">
            <a:avLst>
              <a:gd name="adj" fmla="val 5013"/>
            </a:avLst>
          </a:prstGeom>
          <a:solidFill>
            <a:srgbClr val="FFFFFF"/>
          </a:solidFill>
          <a:ln w="12700" cap="flat" cmpd="sng" algn="ctr">
            <a:solidFill>
              <a:srgbClr val="4D38F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01E2E">
                    <a:lumMod val="75000"/>
                    <a:lumOff val="25000"/>
                  </a:srgbClr>
                </a:solidFill>
                <a:effectLst/>
                <a:uLnTx/>
                <a:uFillTx/>
                <a:latin typeface="Calibri" panose="020F0502020204030204"/>
                <a:ea typeface="+mn-ea"/>
                <a:cs typeface="+mn-cs"/>
              </a:rPr>
              <a:t>Database</a:t>
            </a:r>
          </a:p>
        </p:txBody>
      </p:sp>
      <p:sp>
        <p:nvSpPr>
          <p:cNvPr id="14" name="Rectangle: Rounded Corners 13">
            <a:extLst>
              <a:ext uri="{FF2B5EF4-FFF2-40B4-BE49-F238E27FC236}">
                <a16:creationId xmlns:a16="http://schemas.microsoft.com/office/drawing/2014/main" id="{74F6F3CB-BA81-B4CC-C0ED-382A3C2E5D82}"/>
              </a:ext>
            </a:extLst>
          </p:cNvPr>
          <p:cNvSpPr/>
          <p:nvPr/>
        </p:nvSpPr>
        <p:spPr>
          <a:xfrm>
            <a:off x="6764883" y="3706093"/>
            <a:ext cx="1027964" cy="261610"/>
          </a:xfrm>
          <a:prstGeom prst="roundRect">
            <a:avLst>
              <a:gd name="adj" fmla="val 5013"/>
            </a:avLst>
          </a:prstGeom>
          <a:solidFill>
            <a:srgbClr val="FFFFFF"/>
          </a:solidFill>
          <a:ln w="12700" cap="flat" cmpd="sng" algn="ctr">
            <a:solidFill>
              <a:srgbClr val="4D38F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01E2E">
                    <a:lumMod val="75000"/>
                    <a:lumOff val="25000"/>
                  </a:srgbClr>
                </a:solidFill>
                <a:effectLst/>
                <a:uLnTx/>
                <a:uFillTx/>
                <a:latin typeface="Calibri" panose="020F0502020204030204"/>
                <a:ea typeface="+mn-ea"/>
                <a:cs typeface="+mn-cs"/>
              </a:rPr>
              <a:t>Portals</a:t>
            </a:r>
          </a:p>
        </p:txBody>
      </p:sp>
      <p:grpSp>
        <p:nvGrpSpPr>
          <p:cNvPr id="15" name="Group 14">
            <a:extLst>
              <a:ext uri="{FF2B5EF4-FFF2-40B4-BE49-F238E27FC236}">
                <a16:creationId xmlns:a16="http://schemas.microsoft.com/office/drawing/2014/main" id="{7BB9FE13-C8A8-1054-9ED6-7E2DD6AB2A66}"/>
              </a:ext>
            </a:extLst>
          </p:cNvPr>
          <p:cNvGrpSpPr/>
          <p:nvPr/>
        </p:nvGrpSpPr>
        <p:grpSpPr>
          <a:xfrm>
            <a:off x="5041297" y="5603350"/>
            <a:ext cx="2331286" cy="864096"/>
            <a:chOff x="4677408" y="596468"/>
            <a:chExt cx="2331286" cy="864096"/>
          </a:xfrm>
        </p:grpSpPr>
        <p:sp>
          <p:nvSpPr>
            <p:cNvPr id="16" name="Rectangle: Rounded Corners 15">
              <a:extLst>
                <a:ext uri="{FF2B5EF4-FFF2-40B4-BE49-F238E27FC236}">
                  <a16:creationId xmlns:a16="http://schemas.microsoft.com/office/drawing/2014/main" id="{33A9DFF4-302C-AB35-2D5F-84B9C96122F4}"/>
                </a:ext>
              </a:extLst>
            </p:cNvPr>
            <p:cNvSpPr/>
            <p:nvPr/>
          </p:nvSpPr>
          <p:spPr>
            <a:xfrm>
              <a:off x="4677408" y="596468"/>
              <a:ext cx="2331286" cy="864096"/>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t" anchorCtr="0"/>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Ecosystem Participant</a:t>
              </a:r>
            </a:p>
          </p:txBody>
        </p:sp>
        <p:grpSp>
          <p:nvGrpSpPr>
            <p:cNvPr id="17" name="Group 16">
              <a:extLst>
                <a:ext uri="{FF2B5EF4-FFF2-40B4-BE49-F238E27FC236}">
                  <a16:creationId xmlns:a16="http://schemas.microsoft.com/office/drawing/2014/main" id="{D90490E0-3C2E-C8EA-E435-240A32B660CD}"/>
                </a:ext>
              </a:extLst>
            </p:cNvPr>
            <p:cNvGrpSpPr/>
            <p:nvPr/>
          </p:nvGrpSpPr>
          <p:grpSpPr>
            <a:xfrm>
              <a:off x="4818133" y="919229"/>
              <a:ext cx="2016224" cy="394137"/>
              <a:chOff x="4907867" y="5661248"/>
              <a:chExt cx="2016224" cy="394137"/>
            </a:xfrm>
          </p:grpSpPr>
          <p:sp>
            <p:nvSpPr>
              <p:cNvPr id="18" name="Rectangle: Rounded Corners 17">
                <a:extLst>
                  <a:ext uri="{FF2B5EF4-FFF2-40B4-BE49-F238E27FC236}">
                    <a16:creationId xmlns:a16="http://schemas.microsoft.com/office/drawing/2014/main" id="{736B4C37-C984-DF1E-4EF9-54ABFE11B70D}"/>
                  </a:ext>
                </a:extLst>
              </p:cNvPr>
              <p:cNvSpPr/>
              <p:nvPr/>
            </p:nvSpPr>
            <p:spPr>
              <a:xfrm>
                <a:off x="4907867" y="5661248"/>
                <a:ext cx="2016224" cy="394137"/>
              </a:xfrm>
              <a:prstGeom prst="roundRect">
                <a:avLst>
                  <a:gd name="adj" fmla="val 5013"/>
                </a:avLst>
              </a:prstGeom>
              <a:solidFill>
                <a:srgbClr val="FFFFFF"/>
              </a:solidFill>
              <a:ln w="12700" cap="flat" cmpd="sng" algn="ctr">
                <a:solidFill>
                  <a:srgbClr val="021E5E"/>
                </a:solidFill>
                <a:prstDash val="solid"/>
                <a:miter lim="800000"/>
              </a:ln>
              <a:effectLst/>
            </p:spPr>
            <p:txBody>
              <a:bodyPr rtlCol="0" anchor="t" anchorCtr="0"/>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a:ln>
                    <a:noFill/>
                  </a:ln>
                  <a:solidFill>
                    <a:srgbClr val="4D38F5"/>
                  </a:solidFill>
                  <a:effectLst/>
                  <a:uLnTx/>
                  <a:uFillTx/>
                  <a:latin typeface="Calibri"/>
                  <a:ea typeface="Calibri"/>
                  <a:cs typeface="Calibri"/>
                  <a:sym typeface="Arial"/>
                </a:endParaRPr>
              </a:p>
            </p:txBody>
          </p:sp>
          <p:sp>
            <p:nvSpPr>
              <p:cNvPr id="19" name="Rectangle: Rounded Corners 18">
                <a:extLst>
                  <a:ext uri="{FF2B5EF4-FFF2-40B4-BE49-F238E27FC236}">
                    <a16:creationId xmlns:a16="http://schemas.microsoft.com/office/drawing/2014/main" id="{6A7348F1-9B39-59F6-8451-8FC037758828}"/>
                  </a:ext>
                </a:extLst>
              </p:cNvPr>
              <p:cNvSpPr/>
              <p:nvPr/>
            </p:nvSpPr>
            <p:spPr>
              <a:xfrm>
                <a:off x="4950836" y="5716752"/>
                <a:ext cx="936104" cy="261611"/>
              </a:xfrm>
              <a:prstGeom prst="roundRect">
                <a:avLst>
                  <a:gd name="adj" fmla="val 5013"/>
                </a:avLst>
              </a:prstGeom>
              <a:solidFill>
                <a:srgbClr val="FFFFFF"/>
              </a:solidFill>
              <a:ln w="12700" cap="flat" cmpd="sng" algn="ctr">
                <a:solidFill>
                  <a:srgbClr val="4D38F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01E2E">
                        <a:lumMod val="75000"/>
                        <a:lumOff val="25000"/>
                      </a:srgbClr>
                    </a:solidFill>
                    <a:effectLst/>
                    <a:uLnTx/>
                    <a:uFillTx/>
                    <a:latin typeface="Calibri" panose="020F0502020204030204"/>
                    <a:ea typeface="+mn-ea"/>
                    <a:cs typeface="+mn-cs"/>
                  </a:rPr>
                  <a:t>Portals</a:t>
                </a:r>
              </a:p>
            </p:txBody>
          </p:sp>
          <p:sp>
            <p:nvSpPr>
              <p:cNvPr id="20" name="Rectangle: Rounded Corners 19">
                <a:extLst>
                  <a:ext uri="{FF2B5EF4-FFF2-40B4-BE49-F238E27FC236}">
                    <a16:creationId xmlns:a16="http://schemas.microsoft.com/office/drawing/2014/main" id="{114CC37C-9031-975C-FAF4-E5A62468572C}"/>
                  </a:ext>
                </a:extLst>
              </p:cNvPr>
              <p:cNvSpPr/>
              <p:nvPr/>
            </p:nvSpPr>
            <p:spPr>
              <a:xfrm>
                <a:off x="5937783" y="5716752"/>
                <a:ext cx="936104" cy="261611"/>
              </a:xfrm>
              <a:prstGeom prst="roundRect">
                <a:avLst>
                  <a:gd name="adj" fmla="val 5013"/>
                </a:avLst>
              </a:prstGeom>
              <a:solidFill>
                <a:srgbClr val="FFFFFF"/>
              </a:solidFill>
              <a:ln w="12700" cap="flat" cmpd="sng" algn="ctr">
                <a:solidFill>
                  <a:srgbClr val="4D38F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01E2E">
                        <a:lumMod val="75000"/>
                        <a:lumOff val="25000"/>
                      </a:srgbClr>
                    </a:solidFill>
                    <a:effectLst/>
                    <a:uLnTx/>
                    <a:uFillTx/>
                    <a:latin typeface="Calibri" panose="020F0502020204030204"/>
                    <a:ea typeface="+mn-ea"/>
                    <a:cs typeface="+mn-cs"/>
                  </a:rPr>
                  <a:t>Database</a:t>
                </a:r>
              </a:p>
            </p:txBody>
          </p:sp>
        </p:grpSp>
      </p:grpSp>
      <p:grpSp>
        <p:nvGrpSpPr>
          <p:cNvPr id="21" name="Group 20">
            <a:extLst>
              <a:ext uri="{FF2B5EF4-FFF2-40B4-BE49-F238E27FC236}">
                <a16:creationId xmlns:a16="http://schemas.microsoft.com/office/drawing/2014/main" id="{3B3E2478-DCDE-5963-D34C-48F19ACAD6E9}"/>
              </a:ext>
            </a:extLst>
          </p:cNvPr>
          <p:cNvGrpSpPr/>
          <p:nvPr/>
        </p:nvGrpSpPr>
        <p:grpSpPr>
          <a:xfrm>
            <a:off x="1415771" y="1179782"/>
            <a:ext cx="2304256" cy="864000"/>
            <a:chOff x="1127448" y="589608"/>
            <a:chExt cx="2304256" cy="864000"/>
          </a:xfrm>
        </p:grpSpPr>
        <p:sp>
          <p:nvSpPr>
            <p:cNvPr id="22" name="Rectangle: Rounded Corners 21">
              <a:extLst>
                <a:ext uri="{FF2B5EF4-FFF2-40B4-BE49-F238E27FC236}">
                  <a16:creationId xmlns:a16="http://schemas.microsoft.com/office/drawing/2014/main" id="{EF5B701A-A03B-3C8D-22CD-AED7B1EE593E}"/>
                </a:ext>
              </a:extLst>
            </p:cNvPr>
            <p:cNvSpPr/>
            <p:nvPr/>
          </p:nvSpPr>
          <p:spPr>
            <a:xfrm>
              <a:off x="1127448" y="589608"/>
              <a:ext cx="2304256" cy="864000"/>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t" anchorCtr="0"/>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Ecosystem Participant</a:t>
              </a:r>
            </a:p>
          </p:txBody>
        </p:sp>
        <p:grpSp>
          <p:nvGrpSpPr>
            <p:cNvPr id="23" name="Group 22">
              <a:extLst>
                <a:ext uri="{FF2B5EF4-FFF2-40B4-BE49-F238E27FC236}">
                  <a16:creationId xmlns:a16="http://schemas.microsoft.com/office/drawing/2014/main" id="{FBFB1948-C606-FE38-1084-A1758F516C1A}"/>
                </a:ext>
              </a:extLst>
            </p:cNvPr>
            <p:cNvGrpSpPr/>
            <p:nvPr/>
          </p:nvGrpSpPr>
          <p:grpSpPr>
            <a:xfrm>
              <a:off x="1271464" y="908469"/>
              <a:ext cx="2016224" cy="394137"/>
              <a:chOff x="4907867" y="5661248"/>
              <a:chExt cx="2016224" cy="394137"/>
            </a:xfrm>
          </p:grpSpPr>
          <p:sp>
            <p:nvSpPr>
              <p:cNvPr id="24" name="Rectangle: Rounded Corners 23">
                <a:extLst>
                  <a:ext uri="{FF2B5EF4-FFF2-40B4-BE49-F238E27FC236}">
                    <a16:creationId xmlns:a16="http://schemas.microsoft.com/office/drawing/2014/main" id="{F0B0D87C-46BF-F009-1776-C914D49F5C52}"/>
                  </a:ext>
                </a:extLst>
              </p:cNvPr>
              <p:cNvSpPr/>
              <p:nvPr/>
            </p:nvSpPr>
            <p:spPr>
              <a:xfrm>
                <a:off x="4907867" y="5661248"/>
                <a:ext cx="2016224" cy="394137"/>
              </a:xfrm>
              <a:prstGeom prst="roundRect">
                <a:avLst>
                  <a:gd name="adj" fmla="val 5013"/>
                </a:avLst>
              </a:prstGeom>
              <a:solidFill>
                <a:srgbClr val="FFFFFF"/>
              </a:solidFill>
              <a:ln w="12700" cap="flat" cmpd="sng" algn="ctr">
                <a:solidFill>
                  <a:srgbClr val="021E5E"/>
                </a:solidFill>
                <a:prstDash val="solid"/>
                <a:miter lim="800000"/>
              </a:ln>
              <a:effectLst/>
            </p:spPr>
            <p:txBody>
              <a:bodyPr rtlCol="0" anchor="t" anchorCtr="0"/>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a:ln>
                    <a:noFill/>
                  </a:ln>
                  <a:solidFill>
                    <a:srgbClr val="4D38F5"/>
                  </a:solidFill>
                  <a:effectLst/>
                  <a:uLnTx/>
                  <a:uFillTx/>
                  <a:latin typeface="Calibri"/>
                  <a:ea typeface="Calibri"/>
                  <a:cs typeface="Calibri"/>
                  <a:sym typeface="Arial"/>
                </a:endParaRPr>
              </a:p>
            </p:txBody>
          </p:sp>
          <p:sp>
            <p:nvSpPr>
              <p:cNvPr id="25" name="Rectangle: Rounded Corners 24">
                <a:extLst>
                  <a:ext uri="{FF2B5EF4-FFF2-40B4-BE49-F238E27FC236}">
                    <a16:creationId xmlns:a16="http://schemas.microsoft.com/office/drawing/2014/main" id="{9E0DFF63-C8D9-42E4-3EA5-E13FC535E0F4}"/>
                  </a:ext>
                </a:extLst>
              </p:cNvPr>
              <p:cNvSpPr/>
              <p:nvPr/>
            </p:nvSpPr>
            <p:spPr>
              <a:xfrm>
                <a:off x="4950836" y="5716752"/>
                <a:ext cx="936104" cy="261611"/>
              </a:xfrm>
              <a:prstGeom prst="roundRect">
                <a:avLst>
                  <a:gd name="adj" fmla="val 5013"/>
                </a:avLst>
              </a:prstGeom>
              <a:solidFill>
                <a:srgbClr val="FFFFFF"/>
              </a:solidFill>
              <a:ln w="12700" cap="flat" cmpd="sng" algn="ctr">
                <a:solidFill>
                  <a:srgbClr val="4D38F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01E2E">
                        <a:lumMod val="75000"/>
                        <a:lumOff val="25000"/>
                      </a:srgbClr>
                    </a:solidFill>
                    <a:effectLst/>
                    <a:uLnTx/>
                    <a:uFillTx/>
                    <a:latin typeface="Calibri" panose="020F0502020204030204"/>
                    <a:ea typeface="+mn-ea"/>
                    <a:cs typeface="+mn-cs"/>
                  </a:rPr>
                  <a:t>Portals</a:t>
                </a:r>
              </a:p>
            </p:txBody>
          </p:sp>
          <p:sp>
            <p:nvSpPr>
              <p:cNvPr id="26" name="Rectangle: Rounded Corners 25">
                <a:extLst>
                  <a:ext uri="{FF2B5EF4-FFF2-40B4-BE49-F238E27FC236}">
                    <a16:creationId xmlns:a16="http://schemas.microsoft.com/office/drawing/2014/main" id="{8C227792-D9CC-2929-D7CA-DE1A66384C60}"/>
                  </a:ext>
                </a:extLst>
              </p:cNvPr>
              <p:cNvSpPr/>
              <p:nvPr/>
            </p:nvSpPr>
            <p:spPr>
              <a:xfrm>
                <a:off x="5937783" y="5716752"/>
                <a:ext cx="936104" cy="261611"/>
              </a:xfrm>
              <a:prstGeom prst="roundRect">
                <a:avLst>
                  <a:gd name="adj" fmla="val 5013"/>
                </a:avLst>
              </a:prstGeom>
              <a:solidFill>
                <a:srgbClr val="FFFFFF"/>
              </a:solidFill>
              <a:ln w="12700" cap="flat" cmpd="sng" algn="ctr">
                <a:solidFill>
                  <a:srgbClr val="4D38F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01E2E">
                        <a:lumMod val="75000"/>
                        <a:lumOff val="25000"/>
                      </a:srgbClr>
                    </a:solidFill>
                    <a:effectLst/>
                    <a:uLnTx/>
                    <a:uFillTx/>
                    <a:latin typeface="Calibri" panose="020F0502020204030204"/>
                    <a:ea typeface="+mn-ea"/>
                    <a:cs typeface="+mn-cs"/>
                  </a:rPr>
                  <a:t>Database</a:t>
                </a:r>
              </a:p>
            </p:txBody>
          </p:sp>
        </p:grpSp>
      </p:grpSp>
      <p:grpSp>
        <p:nvGrpSpPr>
          <p:cNvPr id="27" name="Group 26">
            <a:extLst>
              <a:ext uri="{FF2B5EF4-FFF2-40B4-BE49-F238E27FC236}">
                <a16:creationId xmlns:a16="http://schemas.microsoft.com/office/drawing/2014/main" id="{233269FC-1F87-C623-00E0-378F86A5FFD8}"/>
              </a:ext>
            </a:extLst>
          </p:cNvPr>
          <p:cNvGrpSpPr/>
          <p:nvPr/>
        </p:nvGrpSpPr>
        <p:grpSpPr>
          <a:xfrm>
            <a:off x="8688579" y="1179782"/>
            <a:ext cx="2304256" cy="864000"/>
            <a:chOff x="8400256" y="589608"/>
            <a:chExt cx="2304256" cy="864000"/>
          </a:xfrm>
        </p:grpSpPr>
        <p:sp>
          <p:nvSpPr>
            <p:cNvPr id="28" name="Rectangle: Rounded Corners 27">
              <a:extLst>
                <a:ext uri="{FF2B5EF4-FFF2-40B4-BE49-F238E27FC236}">
                  <a16:creationId xmlns:a16="http://schemas.microsoft.com/office/drawing/2014/main" id="{BB7BC768-AD56-CE85-7031-A85C30D920CE}"/>
                </a:ext>
              </a:extLst>
            </p:cNvPr>
            <p:cNvSpPr/>
            <p:nvPr/>
          </p:nvSpPr>
          <p:spPr>
            <a:xfrm>
              <a:off x="8400256" y="589608"/>
              <a:ext cx="2304256" cy="864000"/>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t" anchorCtr="0"/>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Ecosystem Participant</a:t>
              </a:r>
            </a:p>
          </p:txBody>
        </p:sp>
        <p:grpSp>
          <p:nvGrpSpPr>
            <p:cNvPr id="29" name="Group 28">
              <a:extLst>
                <a:ext uri="{FF2B5EF4-FFF2-40B4-BE49-F238E27FC236}">
                  <a16:creationId xmlns:a16="http://schemas.microsoft.com/office/drawing/2014/main" id="{9BE6FB2F-F193-6AEF-71AE-8BCE0C2A3ECB}"/>
                </a:ext>
              </a:extLst>
            </p:cNvPr>
            <p:cNvGrpSpPr/>
            <p:nvPr/>
          </p:nvGrpSpPr>
          <p:grpSpPr>
            <a:xfrm>
              <a:off x="8544272" y="919229"/>
              <a:ext cx="2016224" cy="394137"/>
              <a:chOff x="4907867" y="5661248"/>
              <a:chExt cx="2016224" cy="394137"/>
            </a:xfrm>
          </p:grpSpPr>
          <p:sp>
            <p:nvSpPr>
              <p:cNvPr id="30" name="Rectangle: Rounded Corners 29">
                <a:extLst>
                  <a:ext uri="{FF2B5EF4-FFF2-40B4-BE49-F238E27FC236}">
                    <a16:creationId xmlns:a16="http://schemas.microsoft.com/office/drawing/2014/main" id="{23B0ED76-0F9D-6925-5938-6E704DCD7B68}"/>
                  </a:ext>
                </a:extLst>
              </p:cNvPr>
              <p:cNvSpPr/>
              <p:nvPr/>
            </p:nvSpPr>
            <p:spPr>
              <a:xfrm>
                <a:off x="4907867" y="5661248"/>
                <a:ext cx="2016224" cy="394137"/>
              </a:xfrm>
              <a:prstGeom prst="roundRect">
                <a:avLst>
                  <a:gd name="adj" fmla="val 5013"/>
                </a:avLst>
              </a:prstGeom>
              <a:solidFill>
                <a:srgbClr val="FFFFFF"/>
              </a:solidFill>
              <a:ln w="12700" cap="flat" cmpd="sng" algn="ctr">
                <a:solidFill>
                  <a:srgbClr val="021E5E"/>
                </a:solidFill>
                <a:prstDash val="solid"/>
                <a:miter lim="800000"/>
              </a:ln>
              <a:effectLst/>
            </p:spPr>
            <p:txBody>
              <a:bodyPr rtlCol="0" anchor="t" anchorCtr="0"/>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a:ln>
                    <a:noFill/>
                  </a:ln>
                  <a:solidFill>
                    <a:srgbClr val="4D38F5"/>
                  </a:solidFill>
                  <a:effectLst/>
                  <a:uLnTx/>
                  <a:uFillTx/>
                  <a:latin typeface="Calibri"/>
                  <a:ea typeface="Calibri"/>
                  <a:cs typeface="Calibri"/>
                  <a:sym typeface="Arial"/>
                </a:endParaRPr>
              </a:p>
            </p:txBody>
          </p:sp>
          <p:sp>
            <p:nvSpPr>
              <p:cNvPr id="31" name="Rectangle: Rounded Corners 30">
                <a:extLst>
                  <a:ext uri="{FF2B5EF4-FFF2-40B4-BE49-F238E27FC236}">
                    <a16:creationId xmlns:a16="http://schemas.microsoft.com/office/drawing/2014/main" id="{79BB5F07-3871-D2E7-102A-53238434C353}"/>
                  </a:ext>
                </a:extLst>
              </p:cNvPr>
              <p:cNvSpPr/>
              <p:nvPr/>
            </p:nvSpPr>
            <p:spPr>
              <a:xfrm>
                <a:off x="4950836" y="5716752"/>
                <a:ext cx="936104" cy="261611"/>
              </a:xfrm>
              <a:prstGeom prst="roundRect">
                <a:avLst>
                  <a:gd name="adj" fmla="val 5013"/>
                </a:avLst>
              </a:prstGeom>
              <a:solidFill>
                <a:srgbClr val="FFFFFF"/>
              </a:solidFill>
              <a:ln w="12700" cap="flat" cmpd="sng" algn="ctr">
                <a:solidFill>
                  <a:srgbClr val="4D38F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01E2E">
                        <a:lumMod val="75000"/>
                        <a:lumOff val="25000"/>
                      </a:srgbClr>
                    </a:solidFill>
                    <a:effectLst/>
                    <a:uLnTx/>
                    <a:uFillTx/>
                    <a:latin typeface="Calibri" panose="020F0502020204030204"/>
                    <a:ea typeface="+mn-ea"/>
                    <a:cs typeface="+mn-cs"/>
                  </a:rPr>
                  <a:t>Portals</a:t>
                </a:r>
              </a:p>
            </p:txBody>
          </p:sp>
          <p:sp>
            <p:nvSpPr>
              <p:cNvPr id="32" name="Rectangle: Rounded Corners 31">
                <a:extLst>
                  <a:ext uri="{FF2B5EF4-FFF2-40B4-BE49-F238E27FC236}">
                    <a16:creationId xmlns:a16="http://schemas.microsoft.com/office/drawing/2014/main" id="{D138FEDC-2737-80CB-72F8-1121357E892B}"/>
                  </a:ext>
                </a:extLst>
              </p:cNvPr>
              <p:cNvSpPr/>
              <p:nvPr/>
            </p:nvSpPr>
            <p:spPr>
              <a:xfrm>
                <a:off x="5937783" y="5716752"/>
                <a:ext cx="936104" cy="261611"/>
              </a:xfrm>
              <a:prstGeom prst="roundRect">
                <a:avLst>
                  <a:gd name="adj" fmla="val 5013"/>
                </a:avLst>
              </a:prstGeom>
              <a:solidFill>
                <a:srgbClr val="FFFFFF"/>
              </a:solidFill>
              <a:ln w="12700" cap="flat" cmpd="sng" algn="ctr">
                <a:solidFill>
                  <a:srgbClr val="4D38F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01E2E">
                        <a:lumMod val="75000"/>
                        <a:lumOff val="25000"/>
                      </a:srgbClr>
                    </a:solidFill>
                    <a:effectLst/>
                    <a:uLnTx/>
                    <a:uFillTx/>
                    <a:latin typeface="Calibri" panose="020F0502020204030204"/>
                    <a:ea typeface="+mn-ea"/>
                    <a:cs typeface="+mn-cs"/>
                  </a:rPr>
                  <a:t>Database</a:t>
                </a:r>
              </a:p>
            </p:txBody>
          </p:sp>
        </p:grpSp>
      </p:grpSp>
      <p:cxnSp>
        <p:nvCxnSpPr>
          <p:cNvPr id="33" name="Straight Arrow Connector 32">
            <a:extLst>
              <a:ext uri="{FF2B5EF4-FFF2-40B4-BE49-F238E27FC236}">
                <a16:creationId xmlns:a16="http://schemas.microsoft.com/office/drawing/2014/main" id="{7BD68C41-EC01-EE99-855B-54A948BA792E}"/>
              </a:ext>
            </a:extLst>
          </p:cNvPr>
          <p:cNvCxnSpPr>
            <a:cxnSpLocks/>
            <a:stCxn id="16" idx="0"/>
            <a:endCxn id="6" idx="2"/>
          </p:cNvCxnSpPr>
          <p:nvPr/>
        </p:nvCxnSpPr>
        <p:spPr>
          <a:xfrm flipH="1" flipV="1">
            <a:off x="6204305" y="4091182"/>
            <a:ext cx="2635" cy="1512168"/>
          </a:xfrm>
          <a:prstGeom prst="straightConnector1">
            <a:avLst/>
          </a:prstGeom>
          <a:noFill/>
          <a:ln w="28575" cap="flat" cmpd="sng" algn="ctr">
            <a:solidFill>
              <a:srgbClr val="FFFFFF">
                <a:lumMod val="75000"/>
              </a:srgbClr>
            </a:solidFill>
            <a:prstDash val="solid"/>
            <a:miter lim="800000"/>
            <a:headEnd type="triangle"/>
            <a:tailEnd type="triangle"/>
          </a:ln>
          <a:effectLst/>
        </p:spPr>
      </p:cxnSp>
      <p:cxnSp>
        <p:nvCxnSpPr>
          <p:cNvPr id="34" name="Straight Arrow Connector 33">
            <a:extLst>
              <a:ext uri="{FF2B5EF4-FFF2-40B4-BE49-F238E27FC236}">
                <a16:creationId xmlns:a16="http://schemas.microsoft.com/office/drawing/2014/main" id="{72AB71A8-384E-B564-2FD9-345E2F6A31F9}"/>
              </a:ext>
            </a:extLst>
          </p:cNvPr>
          <p:cNvCxnSpPr>
            <a:cxnSpLocks/>
          </p:cNvCxnSpPr>
          <p:nvPr/>
        </p:nvCxnSpPr>
        <p:spPr>
          <a:xfrm>
            <a:off x="3710791" y="2036004"/>
            <a:ext cx="701829" cy="1105579"/>
          </a:xfrm>
          <a:prstGeom prst="straightConnector1">
            <a:avLst/>
          </a:prstGeom>
          <a:noFill/>
          <a:ln w="28575" cap="flat" cmpd="sng" algn="ctr">
            <a:solidFill>
              <a:srgbClr val="201E2E">
                <a:lumMod val="50000"/>
                <a:lumOff val="50000"/>
              </a:srgbClr>
            </a:solidFill>
            <a:prstDash val="solid"/>
            <a:miter lim="800000"/>
            <a:headEnd type="triangle"/>
            <a:tailEnd type="triangle"/>
          </a:ln>
          <a:effectLst/>
        </p:spPr>
      </p:cxnSp>
      <p:cxnSp>
        <p:nvCxnSpPr>
          <p:cNvPr id="35" name="Straight Arrow Connector 34">
            <a:extLst>
              <a:ext uri="{FF2B5EF4-FFF2-40B4-BE49-F238E27FC236}">
                <a16:creationId xmlns:a16="http://schemas.microsoft.com/office/drawing/2014/main" id="{E17485C4-66F8-DF7C-A7AB-81FD5653C3BE}"/>
              </a:ext>
            </a:extLst>
          </p:cNvPr>
          <p:cNvCxnSpPr>
            <a:cxnSpLocks/>
          </p:cNvCxnSpPr>
          <p:nvPr/>
        </p:nvCxnSpPr>
        <p:spPr>
          <a:xfrm flipV="1">
            <a:off x="8026040" y="2036004"/>
            <a:ext cx="707062" cy="1146379"/>
          </a:xfrm>
          <a:prstGeom prst="straightConnector1">
            <a:avLst/>
          </a:prstGeom>
          <a:noFill/>
          <a:ln w="28575" cap="flat" cmpd="sng" algn="ctr">
            <a:solidFill>
              <a:srgbClr val="FFFFFF">
                <a:lumMod val="75000"/>
              </a:srgbClr>
            </a:solidFill>
            <a:prstDash val="solid"/>
            <a:miter lim="800000"/>
            <a:headEnd type="triangle"/>
            <a:tailEnd type="triangle"/>
          </a:ln>
          <a:effectLst/>
        </p:spPr>
      </p:cxnSp>
      <p:cxnSp>
        <p:nvCxnSpPr>
          <p:cNvPr id="36" name="Straight Arrow Connector 35">
            <a:extLst>
              <a:ext uri="{FF2B5EF4-FFF2-40B4-BE49-F238E27FC236}">
                <a16:creationId xmlns:a16="http://schemas.microsoft.com/office/drawing/2014/main" id="{CCEE5544-2438-E233-7D1C-A7D1B5022415}"/>
              </a:ext>
            </a:extLst>
          </p:cNvPr>
          <p:cNvCxnSpPr>
            <a:stCxn id="22" idx="3"/>
            <a:endCxn id="28" idx="1"/>
          </p:cNvCxnSpPr>
          <p:nvPr/>
        </p:nvCxnSpPr>
        <p:spPr>
          <a:xfrm>
            <a:off x="3720027" y="1611782"/>
            <a:ext cx="4968552" cy="0"/>
          </a:xfrm>
          <a:prstGeom prst="straightConnector1">
            <a:avLst/>
          </a:prstGeom>
          <a:noFill/>
          <a:ln w="28575" cap="flat" cmpd="sng" algn="ctr">
            <a:solidFill>
              <a:srgbClr val="4D38F5"/>
            </a:solidFill>
            <a:prstDash val="solid"/>
            <a:miter lim="800000"/>
            <a:headEnd type="triangle"/>
            <a:tailEnd type="triangle"/>
          </a:ln>
          <a:effectLst/>
        </p:spPr>
      </p:cxnSp>
      <p:sp>
        <p:nvSpPr>
          <p:cNvPr id="37" name="TextBox 36">
            <a:extLst>
              <a:ext uri="{FF2B5EF4-FFF2-40B4-BE49-F238E27FC236}">
                <a16:creationId xmlns:a16="http://schemas.microsoft.com/office/drawing/2014/main" id="{69E0BB86-7CEE-D60C-FB5C-6086D2C19403}"/>
              </a:ext>
            </a:extLst>
          </p:cNvPr>
          <p:cNvSpPr txBox="1"/>
          <p:nvPr/>
        </p:nvSpPr>
        <p:spPr>
          <a:xfrm>
            <a:off x="5404004" y="1453731"/>
            <a:ext cx="1600598" cy="241980"/>
          </a:xfrm>
          <a:prstGeom prst="rect">
            <a:avLst/>
          </a:prstGeom>
          <a:solidFill>
            <a:srgbClr val="4D38F5">
              <a:lumMod val="60000"/>
              <a:lumOff val="40000"/>
            </a:srgbClr>
          </a:solidFill>
          <a:ln>
            <a:solidFill>
              <a:srgbClr val="FFFFFF">
                <a:lumMod val="95000"/>
              </a:srgbClr>
            </a:solidFill>
          </a:ln>
          <a:effectLst>
            <a:outerShdw blurRad="50800" dist="38100" dir="2700000" algn="tl" rotWithShape="0">
              <a:prstClr val="black">
                <a:alpha val="40000"/>
              </a:prstClr>
            </a:outerShdw>
          </a:effectLst>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a:ln>
                  <a:noFill/>
                </a:ln>
                <a:solidFill>
                  <a:srgbClr val="201E2E"/>
                </a:solidFill>
                <a:effectLst/>
                <a:uLnTx/>
                <a:uFillTx/>
                <a:latin typeface="Outfit"/>
              </a:rPr>
              <a:t>Data Exchange</a:t>
            </a:r>
            <a:endParaRPr kumimoji="0" lang="en-GB" sz="1100" b="0" i="0" u="none" strike="noStrike" kern="0" cap="none" spc="0" normalizeH="0" baseline="0" noProof="0">
              <a:ln>
                <a:noFill/>
              </a:ln>
              <a:solidFill>
                <a:srgbClr val="201E2E"/>
              </a:solidFill>
              <a:effectLst/>
              <a:uLnTx/>
              <a:uFillTx/>
              <a:latin typeface="Outfit"/>
            </a:endParaRPr>
          </a:p>
        </p:txBody>
      </p:sp>
      <p:sp>
        <p:nvSpPr>
          <p:cNvPr id="38" name="TextBox 37">
            <a:extLst>
              <a:ext uri="{FF2B5EF4-FFF2-40B4-BE49-F238E27FC236}">
                <a16:creationId xmlns:a16="http://schemas.microsoft.com/office/drawing/2014/main" id="{229A380F-8EB0-2E75-CADF-2F5DEA5A76A9}"/>
              </a:ext>
            </a:extLst>
          </p:cNvPr>
          <p:cNvSpPr txBox="1"/>
          <p:nvPr/>
        </p:nvSpPr>
        <p:spPr>
          <a:xfrm>
            <a:off x="3194203" y="2375465"/>
            <a:ext cx="1600598" cy="411257"/>
          </a:xfrm>
          <a:prstGeom prst="rect">
            <a:avLst/>
          </a:prstGeom>
          <a:solidFill>
            <a:srgbClr val="201E2E">
              <a:lumMod val="25000"/>
              <a:lumOff val="75000"/>
            </a:srgbClr>
          </a:solidFill>
          <a:ln>
            <a:solidFill>
              <a:srgbClr val="FFFFFF">
                <a:lumMod val="95000"/>
              </a:srgbClr>
            </a:solidFill>
          </a:ln>
          <a:effectLst>
            <a:outerShdw blurRad="50800" dist="38100" dir="2700000" algn="tl" rotWithShape="0">
              <a:prstClr val="black">
                <a:alpha val="40000"/>
              </a:prstClr>
            </a:outerShdw>
          </a:effectLst>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a:ln>
                  <a:noFill/>
                </a:ln>
                <a:solidFill>
                  <a:srgbClr val="201E2E"/>
                </a:solidFill>
                <a:effectLst/>
                <a:uLnTx/>
                <a:uFillTx/>
                <a:latin typeface="Outfit"/>
              </a:rPr>
              <a:t>Data Sharing Facilitation</a:t>
            </a:r>
            <a:endParaRPr kumimoji="0" lang="en-GB" sz="1100" b="0" i="0" u="none" strike="noStrike" kern="0" cap="none" spc="0" normalizeH="0" baseline="0" noProof="0">
              <a:ln>
                <a:noFill/>
              </a:ln>
              <a:solidFill>
                <a:srgbClr val="201E2E"/>
              </a:solidFill>
              <a:effectLst/>
              <a:uLnTx/>
              <a:uFillTx/>
              <a:latin typeface="Outfit"/>
            </a:endParaRPr>
          </a:p>
        </p:txBody>
      </p:sp>
      <p:sp>
        <p:nvSpPr>
          <p:cNvPr id="39" name="TextBox 38">
            <a:extLst>
              <a:ext uri="{FF2B5EF4-FFF2-40B4-BE49-F238E27FC236}">
                <a16:creationId xmlns:a16="http://schemas.microsoft.com/office/drawing/2014/main" id="{669641C3-3C96-54B3-C9AC-8C40DD0A6850}"/>
              </a:ext>
            </a:extLst>
          </p:cNvPr>
          <p:cNvSpPr txBox="1"/>
          <p:nvPr/>
        </p:nvSpPr>
        <p:spPr>
          <a:xfrm>
            <a:off x="3250775" y="4286960"/>
            <a:ext cx="2547289" cy="884070"/>
          </a:xfrm>
          <a:prstGeom prst="rect">
            <a:avLst/>
          </a:prstGeom>
          <a:solidFill>
            <a:srgbClr val="FFFFFF"/>
          </a:solidFill>
          <a:ln>
            <a:solidFill>
              <a:srgbClr val="FFFFFF">
                <a:lumMod val="95000"/>
              </a:srgbClr>
            </a:solidFill>
          </a:ln>
          <a:effectLst>
            <a:outerShdw blurRad="50800" dist="38100" dir="2700000" algn="tl" rotWithShape="0">
              <a:prstClr val="black">
                <a:alpha val="40000"/>
              </a:prstClr>
            </a:outerShdw>
          </a:effectLst>
        </p:spPr>
        <p:txBody>
          <a:bodyPr wrap="square" lIns="72000" tIns="72000" rIns="72000" bIns="72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201E2E"/>
                </a:solidFill>
                <a:effectLst/>
                <a:uLnTx/>
                <a:uFillTx/>
                <a:latin typeface="Outfit"/>
              </a:rPr>
              <a:t>Central Directory enables participants to see and trust all other organisations and available datasets</a:t>
            </a:r>
          </a:p>
        </p:txBody>
      </p:sp>
      <p:sp>
        <p:nvSpPr>
          <p:cNvPr id="40" name="TextBox 39">
            <a:extLst>
              <a:ext uri="{FF2B5EF4-FFF2-40B4-BE49-F238E27FC236}">
                <a16:creationId xmlns:a16="http://schemas.microsoft.com/office/drawing/2014/main" id="{D8EFE848-312E-8929-DEE9-643AA82885F1}"/>
              </a:ext>
            </a:extLst>
          </p:cNvPr>
          <p:cNvSpPr txBox="1"/>
          <p:nvPr/>
        </p:nvSpPr>
        <p:spPr>
          <a:xfrm>
            <a:off x="5423431" y="1842118"/>
            <a:ext cx="1955919" cy="514738"/>
          </a:xfrm>
          <a:prstGeom prst="rect">
            <a:avLst/>
          </a:prstGeom>
          <a:solidFill>
            <a:srgbClr val="FFFFFF"/>
          </a:solidFill>
          <a:ln>
            <a:solidFill>
              <a:srgbClr val="FFFFFF">
                <a:lumMod val="95000"/>
              </a:srgbClr>
            </a:solidFill>
          </a:ln>
          <a:effectLst>
            <a:outerShdw blurRad="50800" dist="38100" dir="2700000" algn="tl" rotWithShape="0">
              <a:prstClr val="black">
                <a:alpha val="40000"/>
              </a:prstClr>
            </a:outerShdw>
          </a:effectLst>
        </p:spPr>
        <p:txBody>
          <a:bodyPr wrap="square" lIns="72000" tIns="72000" rIns="72000" bIns="72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201E2E"/>
                </a:solidFill>
                <a:effectLst/>
                <a:uLnTx/>
                <a:uFillTx/>
                <a:latin typeface="Outfit"/>
              </a:rPr>
              <a:t>Data sharing occurs direct between participants</a:t>
            </a:r>
          </a:p>
        </p:txBody>
      </p:sp>
      <p:sp>
        <p:nvSpPr>
          <p:cNvPr id="41" name="TextBox 40">
            <a:extLst>
              <a:ext uri="{FF2B5EF4-FFF2-40B4-BE49-F238E27FC236}">
                <a16:creationId xmlns:a16="http://schemas.microsoft.com/office/drawing/2014/main" id="{AB318B06-C681-E261-017F-C95B236D0A2A}"/>
              </a:ext>
            </a:extLst>
          </p:cNvPr>
          <p:cNvSpPr txBox="1"/>
          <p:nvPr/>
        </p:nvSpPr>
        <p:spPr>
          <a:xfrm>
            <a:off x="8879863" y="1974988"/>
            <a:ext cx="2342431" cy="699404"/>
          </a:xfrm>
          <a:prstGeom prst="rect">
            <a:avLst/>
          </a:prstGeom>
          <a:solidFill>
            <a:srgbClr val="FFFFFF"/>
          </a:solidFill>
          <a:ln>
            <a:solidFill>
              <a:srgbClr val="FFFFFF">
                <a:lumMod val="95000"/>
              </a:srgbClr>
            </a:solidFill>
          </a:ln>
          <a:effectLst>
            <a:outerShdw blurRad="50800" dist="38100" dir="2700000" algn="tl" rotWithShape="0">
              <a:prstClr val="black">
                <a:alpha val="40000"/>
              </a:prstClr>
            </a:outerShdw>
          </a:effectLst>
        </p:spPr>
        <p:txBody>
          <a:bodyPr wrap="square" lIns="72000" tIns="72000" rIns="72000" bIns="7200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201E2E"/>
                </a:solidFill>
                <a:effectLst/>
                <a:uLnTx/>
                <a:uFillTx/>
                <a:latin typeface="Outfit"/>
              </a:rPr>
              <a:t>Each participant maintains their own portals and databases for their consumers</a:t>
            </a:r>
          </a:p>
        </p:txBody>
      </p:sp>
      <p:sp>
        <p:nvSpPr>
          <p:cNvPr id="42" name="TextBox 41">
            <a:extLst>
              <a:ext uri="{FF2B5EF4-FFF2-40B4-BE49-F238E27FC236}">
                <a16:creationId xmlns:a16="http://schemas.microsoft.com/office/drawing/2014/main" id="{79F46C26-153F-48AC-9C64-A822CBD3D945}"/>
              </a:ext>
            </a:extLst>
          </p:cNvPr>
          <p:cNvSpPr txBox="1"/>
          <p:nvPr/>
        </p:nvSpPr>
        <p:spPr>
          <a:xfrm>
            <a:off x="2558765" y="2790918"/>
            <a:ext cx="1930173" cy="1068736"/>
          </a:xfrm>
          <a:prstGeom prst="rect">
            <a:avLst/>
          </a:prstGeom>
          <a:solidFill>
            <a:srgbClr val="FFFFFF"/>
          </a:solidFill>
          <a:ln>
            <a:solidFill>
              <a:srgbClr val="FFFFFF">
                <a:lumMod val="95000"/>
              </a:srgbClr>
            </a:solidFill>
          </a:ln>
          <a:effectLst>
            <a:outerShdw blurRad="50800" dist="38100" dir="2700000" algn="tl" rotWithShape="0">
              <a:prstClr val="black">
                <a:alpha val="40000"/>
              </a:prstClr>
            </a:outerShdw>
          </a:effectLst>
        </p:spPr>
        <p:txBody>
          <a:bodyPr wrap="square" lIns="72000" tIns="72000" rIns="72000" bIns="72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201E2E"/>
                </a:solidFill>
                <a:effectLst/>
                <a:uLnTx/>
                <a:uFillTx/>
                <a:latin typeface="Outfit"/>
              </a:rPr>
              <a:t>Data sharing is facilitated by central consent management and PKI services to secure data sharing flows</a:t>
            </a:r>
          </a:p>
        </p:txBody>
      </p:sp>
      <p:sp>
        <p:nvSpPr>
          <p:cNvPr id="43" name="TextBox 42">
            <a:extLst>
              <a:ext uri="{FF2B5EF4-FFF2-40B4-BE49-F238E27FC236}">
                <a16:creationId xmlns:a16="http://schemas.microsoft.com/office/drawing/2014/main" id="{7B9E51AB-D63B-F2B2-C955-8B99F468E1DB}"/>
              </a:ext>
            </a:extLst>
          </p:cNvPr>
          <p:cNvSpPr txBox="1"/>
          <p:nvPr/>
        </p:nvSpPr>
        <p:spPr>
          <a:xfrm>
            <a:off x="6560102" y="4287962"/>
            <a:ext cx="2465490" cy="884070"/>
          </a:xfrm>
          <a:prstGeom prst="rect">
            <a:avLst/>
          </a:prstGeom>
          <a:solidFill>
            <a:srgbClr val="FFFFFF"/>
          </a:solidFill>
          <a:ln>
            <a:solidFill>
              <a:srgbClr val="FFFFFF">
                <a:lumMod val="95000"/>
              </a:srgbClr>
            </a:solidFill>
          </a:ln>
          <a:effectLst>
            <a:outerShdw blurRad="50800" dist="38100" dir="2700000" algn="tl" rotWithShape="0">
              <a:prstClr val="black">
                <a:alpha val="40000"/>
              </a:prstClr>
            </a:outerShdw>
          </a:effectLst>
        </p:spPr>
        <p:txBody>
          <a:bodyPr wrap="square" lIns="72000" tIns="72000" rIns="72000" bIns="72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201E2E"/>
                </a:solidFill>
                <a:effectLst/>
                <a:uLnTx/>
                <a:uFillTx/>
                <a:latin typeface="Outfit"/>
              </a:rPr>
              <a:t>Central solution maintains a central and comprehensive set of portals and databases for all consumers and all their services</a:t>
            </a:r>
          </a:p>
        </p:txBody>
      </p:sp>
    </p:spTree>
    <p:extLst>
      <p:ext uri="{BB962C8B-B14F-4D97-AF65-F5344CB8AC3E}">
        <p14:creationId xmlns:p14="http://schemas.microsoft.com/office/powerpoint/2010/main" val="553905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AF617-58C4-B9F3-F080-4F2599E528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27F337-6626-8CB9-1062-D32D30B3CBA8}"/>
              </a:ext>
            </a:extLst>
          </p:cNvPr>
          <p:cNvSpPr>
            <a:spLocks noGrp="1"/>
          </p:cNvSpPr>
          <p:nvPr>
            <p:ph type="title"/>
          </p:nvPr>
        </p:nvSpPr>
        <p:spPr>
          <a:xfrm>
            <a:off x="178067" y="113227"/>
            <a:ext cx="10515600" cy="577352"/>
          </a:xfrm>
        </p:spPr>
        <p:txBody>
          <a:bodyPr/>
          <a:lstStyle/>
          <a:p>
            <a:r>
              <a:rPr lang="en-US">
                <a:solidFill>
                  <a:srgbClr val="002060"/>
                </a:solidFill>
                <a:latin typeface="Figtree"/>
              </a:rPr>
              <a:t>Boundaries of scope</a:t>
            </a:r>
            <a:endParaRPr lang="en-GB">
              <a:solidFill>
                <a:srgbClr val="002060"/>
              </a:solidFill>
            </a:endParaRPr>
          </a:p>
        </p:txBody>
      </p:sp>
      <p:pic>
        <p:nvPicPr>
          <p:cNvPr id="4" name="Picture 3">
            <a:extLst>
              <a:ext uri="{FF2B5EF4-FFF2-40B4-BE49-F238E27FC236}">
                <a16:creationId xmlns:a16="http://schemas.microsoft.com/office/drawing/2014/main" id="{0840DC99-4CC7-D4BA-A0E0-B15C27A52BA2}"/>
              </a:ext>
            </a:extLst>
          </p:cNvPr>
          <p:cNvPicPr>
            <a:picLocks noChangeAspect="1"/>
          </p:cNvPicPr>
          <p:nvPr/>
        </p:nvPicPr>
        <p:blipFill>
          <a:blip r:embed="rId2"/>
          <a:stretch>
            <a:fillRect/>
          </a:stretch>
        </p:blipFill>
        <p:spPr>
          <a:xfrm>
            <a:off x="0" y="2204864"/>
            <a:ext cx="12192000" cy="3522403"/>
          </a:xfrm>
          <a:prstGeom prst="rect">
            <a:avLst/>
          </a:prstGeom>
        </p:spPr>
      </p:pic>
      <p:sp>
        <p:nvSpPr>
          <p:cNvPr id="5" name="TextBox 4">
            <a:extLst>
              <a:ext uri="{FF2B5EF4-FFF2-40B4-BE49-F238E27FC236}">
                <a16:creationId xmlns:a16="http://schemas.microsoft.com/office/drawing/2014/main" id="{D9A73E90-3FB7-46A6-1DFF-C71DB588BA0A}"/>
              </a:ext>
            </a:extLst>
          </p:cNvPr>
          <p:cNvSpPr txBox="1"/>
          <p:nvPr/>
        </p:nvSpPr>
        <p:spPr>
          <a:xfrm>
            <a:off x="786130" y="5539314"/>
            <a:ext cx="4221951" cy="1253402"/>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wrap="square" lIns="72000" tIns="72000" rIns="72000" bIns="72000" rtlCol="0" anchor="t">
            <a:spAutoFit/>
          </a:bodyPr>
          <a:lstStyle/>
          <a:p>
            <a:r>
              <a:rPr lang="en-GB" sz="1200" b="1"/>
              <a:t>Note on boundary - </a:t>
            </a:r>
            <a:r>
              <a:rPr lang="en-GB" sz="1200"/>
              <a:t>Once an ATP has the data, they are free to provide it to end consumers in whatever way they see fit</a:t>
            </a:r>
          </a:p>
          <a:p>
            <a:endParaRPr lang="en-GB" sz="1200"/>
          </a:p>
          <a:p>
            <a:r>
              <a:rPr lang="en-GB" sz="1200"/>
              <a:t>We see this as where REC control ends, and GDRP/DUAA begins. Participants will need to store and manage consents for their clients </a:t>
            </a:r>
          </a:p>
        </p:txBody>
      </p:sp>
      <p:sp>
        <p:nvSpPr>
          <p:cNvPr id="6" name="TextBox 5">
            <a:extLst>
              <a:ext uri="{FF2B5EF4-FFF2-40B4-BE49-F238E27FC236}">
                <a16:creationId xmlns:a16="http://schemas.microsoft.com/office/drawing/2014/main" id="{686521ED-F127-6017-F607-70EC296F7905}"/>
              </a:ext>
            </a:extLst>
          </p:cNvPr>
          <p:cNvSpPr txBox="1"/>
          <p:nvPr/>
        </p:nvSpPr>
        <p:spPr>
          <a:xfrm>
            <a:off x="6503130" y="105335"/>
            <a:ext cx="4856048" cy="1438068"/>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wrap="square" lIns="72000" tIns="72000" rIns="72000" bIns="72000" rtlCol="0" anchor="t">
            <a:spAutoFit/>
          </a:bodyPr>
          <a:lstStyle/>
          <a:p>
            <a:r>
              <a:rPr lang="en-GB" sz="1200" b="1"/>
              <a:t>Note on data - </a:t>
            </a:r>
            <a:r>
              <a:rPr lang="en-GB" sz="1200"/>
              <a:t>Not currently looking to standardise datasets themselves, although consulting on this. </a:t>
            </a:r>
          </a:p>
          <a:p>
            <a:r>
              <a:rPr lang="en-GB" sz="1200"/>
              <a:t>Potential to start creating an energy data spec in EMDS. Consultation discusses one-to-many and many-to-many scenarios</a:t>
            </a:r>
          </a:p>
          <a:p>
            <a:endParaRPr lang="en-GB" sz="1200"/>
          </a:p>
          <a:p>
            <a:r>
              <a:rPr lang="en-GB" sz="1200"/>
              <a:t>We </a:t>
            </a:r>
            <a:r>
              <a:rPr lang="en-GB" sz="1200" b="1"/>
              <a:t>will </a:t>
            </a:r>
            <a:r>
              <a:rPr lang="en-GB" sz="1200"/>
              <a:t>create a universal Consent Record Schema for defining and storing consents</a:t>
            </a:r>
          </a:p>
        </p:txBody>
      </p:sp>
      <p:pic>
        <p:nvPicPr>
          <p:cNvPr id="7" name="Graphic 6" descr="Table with solid fill">
            <a:extLst>
              <a:ext uri="{FF2B5EF4-FFF2-40B4-BE49-F238E27FC236}">
                <a16:creationId xmlns:a16="http://schemas.microsoft.com/office/drawing/2014/main" id="{5EFAB3A3-C237-1125-34DF-40DDB60F9A0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11368" y="1589171"/>
            <a:ext cx="789118" cy="789118"/>
          </a:xfrm>
          <a:prstGeom prst="rect">
            <a:avLst/>
          </a:prstGeom>
        </p:spPr>
      </p:pic>
      <p:pic>
        <p:nvPicPr>
          <p:cNvPr id="8" name="Graphic 7" descr="Database with solid fill">
            <a:extLst>
              <a:ext uri="{FF2B5EF4-FFF2-40B4-BE49-F238E27FC236}">
                <a16:creationId xmlns:a16="http://schemas.microsoft.com/office/drawing/2014/main" id="{D327807D-E35A-5757-91BE-FDA4951B181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96968" y="1551295"/>
            <a:ext cx="789118" cy="789118"/>
          </a:xfrm>
          <a:prstGeom prst="rect">
            <a:avLst/>
          </a:prstGeom>
        </p:spPr>
      </p:pic>
      <p:sp>
        <p:nvSpPr>
          <p:cNvPr id="9" name="TextBox 16">
            <a:extLst>
              <a:ext uri="{FF2B5EF4-FFF2-40B4-BE49-F238E27FC236}">
                <a16:creationId xmlns:a16="http://schemas.microsoft.com/office/drawing/2014/main" id="{4390C81A-5C2D-D006-3CEF-D37D027DFB1D}"/>
              </a:ext>
            </a:extLst>
          </p:cNvPr>
          <p:cNvSpPr txBox="1"/>
          <p:nvPr/>
        </p:nvSpPr>
        <p:spPr>
          <a:xfrm>
            <a:off x="6908224" y="5543192"/>
            <a:ext cx="5082772" cy="1068736"/>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wrap="square" lIns="72000" tIns="72000" rIns="72000" bIns="7200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b="1"/>
              <a:t>Note on central token model:</a:t>
            </a:r>
            <a:endParaRPr lang="en-US"/>
          </a:p>
          <a:p>
            <a:r>
              <a:rPr lang="en-GB" sz="1200"/>
              <a:t>Challenges on high availability  requirements dictated by a central portal.</a:t>
            </a:r>
          </a:p>
          <a:p>
            <a:r>
              <a:rPr lang="en-GB" sz="1200"/>
              <a:t>Consulting on potentially allowing data sharing in the event of an outage.</a:t>
            </a:r>
          </a:p>
          <a:p>
            <a:r>
              <a:rPr lang="en-GB" sz="1200"/>
              <a:t>Central model necessitated for range of reasons inc. poor supplier KYC, auditing / arbitration and requirements for central source  of truth </a:t>
            </a:r>
          </a:p>
        </p:txBody>
      </p:sp>
      <p:sp>
        <p:nvSpPr>
          <p:cNvPr id="10" name="TextBox 9">
            <a:extLst>
              <a:ext uri="{FF2B5EF4-FFF2-40B4-BE49-F238E27FC236}">
                <a16:creationId xmlns:a16="http://schemas.microsoft.com/office/drawing/2014/main" id="{5776A59E-FFF1-F8B4-17F3-8B78754D5F3F}"/>
              </a:ext>
            </a:extLst>
          </p:cNvPr>
          <p:cNvSpPr txBox="1"/>
          <p:nvPr/>
        </p:nvSpPr>
        <p:spPr>
          <a:xfrm>
            <a:off x="560403" y="950784"/>
            <a:ext cx="3700584" cy="884070"/>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wrap="square" lIns="72000" tIns="72000" rIns="72000" bIns="72000" rtlCol="0" anchor="t">
            <a:spAutoFit/>
          </a:bodyPr>
          <a:lstStyle/>
          <a:p>
            <a:r>
              <a:rPr lang="en-GB" sz="1200" b="1"/>
              <a:t>Note on consumer choice - </a:t>
            </a:r>
            <a:r>
              <a:rPr lang="en-GB" sz="1200"/>
              <a:t> if they so wish, consumers can manage all consents direct with their ATP. The central portal is available if they wish to use it to observe consents from a range of ATPs.</a:t>
            </a:r>
          </a:p>
        </p:txBody>
      </p:sp>
    </p:spTree>
    <p:extLst>
      <p:ext uri="{BB962C8B-B14F-4D97-AF65-F5344CB8AC3E}">
        <p14:creationId xmlns:p14="http://schemas.microsoft.com/office/powerpoint/2010/main" val="1518397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B5D23935-2A65-4117-3CE7-916BF4C20CE7}"/>
              </a:ext>
            </a:extLst>
          </p:cNvPr>
          <p:cNvGraphicFramePr>
            <a:graphicFrameLocks noGrp="1"/>
          </p:cNvGraphicFramePr>
          <p:nvPr>
            <p:extLst>
              <p:ext uri="{D42A27DB-BD31-4B8C-83A1-F6EECF244321}">
                <p14:modId xmlns:p14="http://schemas.microsoft.com/office/powerpoint/2010/main" val="892658130"/>
              </p:ext>
            </p:extLst>
          </p:nvPr>
        </p:nvGraphicFramePr>
        <p:xfrm>
          <a:off x="720600" y="761288"/>
          <a:ext cx="10980967" cy="6056333"/>
        </p:xfrm>
        <a:graphic>
          <a:graphicData uri="http://schemas.openxmlformats.org/drawingml/2006/table">
            <a:tbl>
              <a:tblPr firstRow="1" firstCol="1" bandRow="1">
                <a:noFill/>
                <a:tableStyleId>{5C22544A-7EE6-4342-B048-85BDC9FD1C3A}</a:tableStyleId>
              </a:tblPr>
              <a:tblGrid>
                <a:gridCol w="1950809">
                  <a:extLst>
                    <a:ext uri="{9D8B030D-6E8A-4147-A177-3AD203B41FA5}">
                      <a16:colId xmlns:a16="http://schemas.microsoft.com/office/drawing/2014/main" val="2130541902"/>
                    </a:ext>
                  </a:extLst>
                </a:gridCol>
                <a:gridCol w="2116538">
                  <a:extLst>
                    <a:ext uri="{9D8B030D-6E8A-4147-A177-3AD203B41FA5}">
                      <a16:colId xmlns:a16="http://schemas.microsoft.com/office/drawing/2014/main" val="3191408007"/>
                    </a:ext>
                  </a:extLst>
                </a:gridCol>
                <a:gridCol w="2981700">
                  <a:extLst>
                    <a:ext uri="{9D8B030D-6E8A-4147-A177-3AD203B41FA5}">
                      <a16:colId xmlns:a16="http://schemas.microsoft.com/office/drawing/2014/main" val="3280648540"/>
                    </a:ext>
                  </a:extLst>
                </a:gridCol>
                <a:gridCol w="3931920">
                  <a:extLst>
                    <a:ext uri="{9D8B030D-6E8A-4147-A177-3AD203B41FA5}">
                      <a16:colId xmlns:a16="http://schemas.microsoft.com/office/drawing/2014/main" val="3152449560"/>
                    </a:ext>
                  </a:extLst>
                </a:gridCol>
              </a:tblGrid>
              <a:tr h="247015">
                <a:tc>
                  <a:txBody>
                    <a:bodyPr/>
                    <a:lstStyle/>
                    <a:p>
                      <a:pPr marL="69215">
                        <a:spcBef>
                          <a:spcPts val="500"/>
                        </a:spcBef>
                        <a:buNone/>
                      </a:pPr>
                      <a:r>
                        <a:rPr lang="en-GB" sz="1100" b="1" cap="none" spc="0">
                          <a:solidFill>
                            <a:schemeClr val="tx1"/>
                          </a:solidFill>
                          <a:effectLst/>
                          <a:ea typeface="Times New Roman" panose="02020603050405020304" pitchFamily="18" charset="0"/>
                          <a:cs typeface="Times New Roman"/>
                        </a:rPr>
                        <a:t>Component</a:t>
                      </a:r>
                      <a:endParaRPr lang="en-GB" sz="1100" b="1" cap="none" spc="0">
                        <a:solidFill>
                          <a:schemeClr val="tx1"/>
                        </a:solidFill>
                        <a:effectLst/>
                        <a:cs typeface="Times New Roman"/>
                      </a:endParaRPr>
                    </a:p>
                  </a:txBody>
                  <a:tcPr marL="30371" marR="30371" marT="0" marB="60741" anchor="b">
                    <a:lnL w="12700" cmpd="sng">
                      <a:noFill/>
                    </a:lnL>
                    <a:lnR w="12700" cmpd="sng">
                      <a:noFill/>
                    </a:lnR>
                    <a:lnT w="9525" cap="flat" cmpd="sng" algn="ctr">
                      <a:noFill/>
                      <a:prstDash val="solid"/>
                    </a:lnT>
                    <a:lnB w="38100" cmpd="sng">
                      <a:noFill/>
                    </a:lnB>
                    <a:noFill/>
                  </a:tcPr>
                </a:tc>
                <a:tc>
                  <a:txBody>
                    <a:bodyPr/>
                    <a:lstStyle/>
                    <a:p>
                      <a:pPr>
                        <a:buNone/>
                      </a:pPr>
                      <a:r>
                        <a:rPr lang="en-GB" sz="1100" b="1" cap="none" spc="0">
                          <a:solidFill>
                            <a:schemeClr val="tx1"/>
                          </a:solidFill>
                          <a:effectLst/>
                          <a:ea typeface="Times New Roman" panose="02020603050405020304" pitchFamily="18" charset="0"/>
                          <a:cs typeface="Times New Roman"/>
                        </a:rPr>
                        <a:t>Centralised Elements</a:t>
                      </a:r>
                      <a:endParaRPr lang="en-GB" sz="1100" b="1" cap="none" spc="0">
                        <a:solidFill>
                          <a:schemeClr val="tx1"/>
                        </a:solidFill>
                        <a:effectLst/>
                        <a:cs typeface="Times New Roman"/>
                      </a:endParaRPr>
                    </a:p>
                  </a:txBody>
                  <a:tcPr marL="30371" marR="30371" marT="0" marB="60741" anchor="b">
                    <a:lnL w="12700" cmpd="sng">
                      <a:noFill/>
                    </a:lnL>
                    <a:lnR w="12700" cmpd="sng">
                      <a:noFill/>
                    </a:lnR>
                    <a:lnT w="9525" cap="flat" cmpd="sng" algn="ctr">
                      <a:noFill/>
                      <a:prstDash val="solid"/>
                    </a:lnT>
                    <a:lnB w="38100" cmpd="sng">
                      <a:noFill/>
                    </a:lnB>
                    <a:noFill/>
                  </a:tcPr>
                </a:tc>
                <a:tc>
                  <a:txBody>
                    <a:bodyPr/>
                    <a:lstStyle/>
                    <a:p>
                      <a:pPr>
                        <a:buNone/>
                      </a:pPr>
                      <a:r>
                        <a:rPr lang="en-GB" sz="1100" b="1" cap="none" spc="0">
                          <a:solidFill>
                            <a:schemeClr val="tx1"/>
                          </a:solidFill>
                          <a:effectLst/>
                          <a:ea typeface="Times New Roman" panose="02020603050405020304" pitchFamily="18" charset="0"/>
                          <a:cs typeface="Times New Roman"/>
                        </a:rPr>
                        <a:t>Decentralised Elements</a:t>
                      </a:r>
                      <a:endParaRPr lang="en-GB" sz="1100" b="1" cap="none" spc="0">
                        <a:solidFill>
                          <a:schemeClr val="tx1"/>
                        </a:solidFill>
                        <a:effectLst/>
                        <a:cs typeface="Times New Roman"/>
                      </a:endParaRPr>
                    </a:p>
                  </a:txBody>
                  <a:tcPr marL="30371" marR="30371" marT="0" marB="60741" anchor="b">
                    <a:lnL w="12700" cmpd="sng">
                      <a:noFill/>
                    </a:lnL>
                    <a:lnR w="12700" cmpd="sng">
                      <a:noFill/>
                    </a:lnR>
                    <a:lnT w="9525" cap="flat" cmpd="sng" algn="ctr">
                      <a:noFill/>
                      <a:prstDash val="solid"/>
                    </a:lnT>
                    <a:lnB w="38100" cmpd="sng">
                      <a:noFill/>
                    </a:lnB>
                    <a:noFill/>
                  </a:tcPr>
                </a:tc>
                <a:tc>
                  <a:txBody>
                    <a:bodyPr/>
                    <a:lstStyle/>
                    <a:p>
                      <a:pPr>
                        <a:buNone/>
                      </a:pPr>
                      <a:r>
                        <a:rPr lang="en-GB" sz="1100" b="1" cap="none" spc="0">
                          <a:solidFill>
                            <a:schemeClr val="tx1"/>
                          </a:solidFill>
                          <a:effectLst/>
                          <a:ea typeface="Times New Roman" panose="02020603050405020304" pitchFamily="18" charset="0"/>
                          <a:cs typeface="Times New Roman"/>
                        </a:rPr>
                        <a:t>Our Rationale</a:t>
                      </a:r>
                      <a:endParaRPr lang="en-GB" sz="1100" b="1" cap="none" spc="0">
                        <a:solidFill>
                          <a:schemeClr val="tx1"/>
                        </a:solidFill>
                        <a:effectLst/>
                        <a:cs typeface="Times New Roman"/>
                      </a:endParaRPr>
                    </a:p>
                  </a:txBody>
                  <a:tcPr marL="30371" marR="30371" marT="0" marB="60741" anchor="b">
                    <a:lnL w="12700" cmpd="sng">
                      <a:noFill/>
                    </a:lnL>
                    <a:lnR w="12700" cmpd="sng">
                      <a:noFill/>
                    </a:lnR>
                    <a:lnT w="9525" cap="flat" cmpd="sng" algn="ctr">
                      <a:noFill/>
                      <a:prstDash val="solid"/>
                    </a:lnT>
                    <a:lnB w="38100" cmpd="sng">
                      <a:noFill/>
                    </a:lnB>
                    <a:noFill/>
                  </a:tcPr>
                </a:tc>
                <a:extLst>
                  <a:ext uri="{0D108BD9-81ED-4DB2-BD59-A6C34878D82A}">
                    <a16:rowId xmlns:a16="http://schemas.microsoft.com/office/drawing/2014/main" val="2052378169"/>
                  </a:ext>
                </a:extLst>
              </a:tr>
              <a:tr h="812131">
                <a:tc>
                  <a:txBody>
                    <a:bodyPr/>
                    <a:lstStyle/>
                    <a:p>
                      <a:pPr marL="69215">
                        <a:spcBef>
                          <a:spcPts val="500"/>
                        </a:spcBef>
                        <a:buNone/>
                      </a:pPr>
                      <a:r>
                        <a:rPr lang="en-GB" sz="1100" b="1" cap="none" spc="0">
                          <a:solidFill>
                            <a:schemeClr val="tx1"/>
                          </a:solidFill>
                          <a:effectLst/>
                          <a:ea typeface="Times New Roman" panose="02020603050405020304" pitchFamily="18" charset="0"/>
                          <a:cs typeface="Times New Roman"/>
                        </a:rPr>
                        <a:t>Token Provision and Ledger</a:t>
                      </a:r>
                      <a:endParaRPr lang="en-GB" sz="1100" b="1" cap="none" spc="0">
                        <a:solidFill>
                          <a:schemeClr val="tx1"/>
                        </a:solidFill>
                        <a:effectLst/>
                        <a:cs typeface="Times New Roman"/>
                      </a:endParaRPr>
                    </a:p>
                  </a:txBody>
                  <a:tcPr marL="30371" marR="30371" marT="0" marB="60741" anchor="ctr">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Central issuance of tokens (FAPI 2.0 + </a:t>
                      </a:r>
                      <a:r>
                        <a:rPr lang="en-GB" sz="1000" b="0" cap="none" spc="0" err="1">
                          <a:solidFill>
                            <a:schemeClr val="tx1"/>
                          </a:solidFill>
                          <a:effectLst/>
                          <a:latin typeface="Outfit"/>
                          <a:ea typeface="Outfit"/>
                          <a:cs typeface="Outfit"/>
                        </a:rPr>
                        <a:t>mTLS</a:t>
                      </a:r>
                      <a:r>
                        <a:rPr lang="en-GB" sz="1000" b="0" cap="none" spc="0">
                          <a:solidFill>
                            <a:schemeClr val="tx1"/>
                          </a:solidFill>
                          <a:effectLst/>
                          <a:latin typeface="Outfit"/>
                          <a:ea typeface="Outfit"/>
                          <a:cs typeface="Outfit"/>
                        </a:rPr>
                        <a:t>)</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Central consent ledger</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ATPs are able to allow ongoing consent management directly with their customers, with updates provided to central ledger </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38100" cmpd="sng">
                      <a:noFill/>
                    </a:lnT>
                    <a:lnB w="12700" cap="flat" cmpd="sng" algn="ctr">
                      <a:solidFill>
                        <a:schemeClr val="accent1"/>
                      </a:solidFill>
                      <a:prstDash val="solid"/>
                    </a:lnB>
                    <a:no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Ofgem requires a single source of truth for consent records.</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Centralisation improves auditing, standardisation, and arbitration.</a:t>
                      </a:r>
                      <a:endParaRPr lang="en-GB" sz="1000" b="0" cap="none" spc="0">
                        <a:solidFill>
                          <a:srgbClr val="000000"/>
                        </a:solidFill>
                        <a:effectLst/>
                        <a:latin typeface="Outfit"/>
                      </a:endParaRPr>
                    </a:p>
                  </a:txBody>
                  <a:tcPr marL="30371" marR="30371" marT="0" marB="60741" anchor="ctr">
                    <a:lnL w="12700" cmpd="sng">
                      <a:noFill/>
                      <a:prstDash val="solid"/>
                    </a:lnL>
                    <a:lnR w="12700" cmpd="sng">
                      <a:noFill/>
                      <a:prstDash val="solid"/>
                    </a:lnR>
                    <a:lnT w="38100" cmpd="sng">
                      <a:noFill/>
                    </a:lnT>
                    <a:lnB w="12700" cap="flat" cmpd="sng" algn="ctr">
                      <a:solidFill>
                        <a:schemeClr val="accent1"/>
                      </a:solidFill>
                      <a:prstDash val="solid"/>
                    </a:lnB>
                    <a:noFill/>
                  </a:tcPr>
                </a:tc>
                <a:extLst>
                  <a:ext uri="{0D108BD9-81ED-4DB2-BD59-A6C34878D82A}">
                    <a16:rowId xmlns:a16="http://schemas.microsoft.com/office/drawing/2014/main" val="2595644388"/>
                  </a:ext>
                </a:extLst>
              </a:tr>
              <a:tr h="570967">
                <a:tc>
                  <a:txBody>
                    <a:bodyPr/>
                    <a:lstStyle/>
                    <a:p>
                      <a:pPr marL="69215">
                        <a:spcBef>
                          <a:spcPts val="500"/>
                        </a:spcBef>
                        <a:buNone/>
                      </a:pPr>
                      <a:r>
                        <a:rPr lang="en-GB" sz="1100" b="1" cap="none" spc="0">
                          <a:solidFill>
                            <a:schemeClr val="tx1"/>
                          </a:solidFill>
                          <a:effectLst/>
                          <a:ea typeface="Times New Roman" panose="02020603050405020304" pitchFamily="18" charset="0"/>
                          <a:cs typeface="Times New Roman"/>
                        </a:rPr>
                        <a:t>Identity Verification </a:t>
                      </a:r>
                      <a:endParaRPr lang="en-GB" sz="1100" b="1" cap="none" spc="0">
                        <a:solidFill>
                          <a:schemeClr val="tx1"/>
                        </a:solidFill>
                        <a:effectLst/>
                        <a:cs typeface="Times New Roman"/>
                      </a:endParaRPr>
                    </a:p>
                  </a:txBody>
                  <a:tcPr marL="30371" marR="30371" marT="0" marB="60741"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Central IDV solution</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Suppliers could upgrade their own KYC—but not favoured short‑term</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Energy sector lacks universal KYC standards, increasing misappropriation risk in a decentralised model.</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Central verification raises security standards without requiring all suppliers to build new capabilities immediately.</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3397439458"/>
                  </a:ext>
                </a:extLst>
              </a:tr>
              <a:tr h="570967">
                <a:tc>
                  <a:txBody>
                    <a:bodyPr/>
                    <a:lstStyle/>
                    <a:p>
                      <a:pPr marL="69215">
                        <a:spcBef>
                          <a:spcPts val="500"/>
                        </a:spcBef>
                        <a:buNone/>
                      </a:pPr>
                      <a:r>
                        <a:rPr lang="en-GB" sz="1100" b="1" cap="none" spc="0">
                          <a:solidFill>
                            <a:schemeClr val="tx1"/>
                          </a:solidFill>
                          <a:effectLst/>
                          <a:ea typeface="Times New Roman" panose="02020603050405020304" pitchFamily="18" charset="0"/>
                          <a:cs typeface="Times New Roman"/>
                        </a:rPr>
                        <a:t>Data Sharing </a:t>
                      </a:r>
                      <a:endParaRPr lang="en-GB" sz="1100" b="1" cap="none" spc="0">
                        <a:solidFill>
                          <a:schemeClr val="tx1"/>
                        </a:solidFill>
                        <a:effectLst/>
                        <a:cs typeface="Times New Roman"/>
                      </a:endParaRPr>
                    </a:p>
                  </a:txBody>
                  <a:tcPr marL="30371" marR="30371" marT="0" marB="60741"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CCS enforces minimum security &amp; interoperability requirements</a:t>
                      </a:r>
                      <a:endParaRPr lang="en-GB" sz="1000" b="0" cap="none" spc="0">
                        <a:solidFill>
                          <a:srgbClr val="000000"/>
                        </a:solidFill>
                        <a:effectLst/>
                        <a:latin typeface="Outfit"/>
                      </a:endParaRPr>
                    </a:p>
                  </a:txBody>
                  <a:tcPr marL="30371" marR="30371" marT="0" marB="60741"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Actual energy data exchanged directly between EDPs and ATPs </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CCS governs trust and security between EDPs/ATPs within the Trust Framework only.</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Beyond that point, GDPR governs how ATPs share data further</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No central data lake; reduces single‑point‑of‑failure risk.</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extLst>
                  <a:ext uri="{0D108BD9-81ED-4DB2-BD59-A6C34878D82A}">
                    <a16:rowId xmlns:a16="http://schemas.microsoft.com/office/drawing/2014/main" val="4019576692"/>
                  </a:ext>
                </a:extLst>
              </a:tr>
              <a:tr h="692450">
                <a:tc>
                  <a:txBody>
                    <a:bodyPr/>
                    <a:lstStyle/>
                    <a:p>
                      <a:pPr marL="69215">
                        <a:spcBef>
                          <a:spcPts val="500"/>
                        </a:spcBef>
                        <a:buNone/>
                      </a:pPr>
                      <a:r>
                        <a:rPr lang="en-GB" sz="1100" b="1" cap="none" spc="0">
                          <a:solidFill>
                            <a:schemeClr val="tx1"/>
                          </a:solidFill>
                          <a:effectLst/>
                          <a:ea typeface="Times New Roman" panose="02020603050405020304" pitchFamily="18" charset="0"/>
                          <a:cs typeface="Times New Roman"/>
                        </a:rPr>
                        <a:t>Data Formats and Structures</a:t>
                      </a:r>
                      <a:endParaRPr lang="en-GB" sz="1100" b="1" cap="none" spc="0">
                        <a:solidFill>
                          <a:schemeClr val="tx1"/>
                        </a:solidFill>
                        <a:effectLst/>
                        <a:cs typeface="Times New Roman"/>
                      </a:endParaRPr>
                    </a:p>
                  </a:txBody>
                  <a:tcPr marL="30371" marR="30371" marT="0" marB="60741"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Central “Consent Data Schema”</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Standard lexicon via CEGs</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ATPs and EDPs free to format structure data as they wish</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Proposal to develop centralised data formats through EMDS if needed</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Interoperability needed for consent management necessitates Consent Data Schema </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Full half hourly metered data schema impractical due to diverse use cases, but development of a standard may be beneficial for interoperability.</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Some datasets (e.g., SDR) remain under originating body governance.</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2010314555"/>
                  </a:ext>
                </a:extLst>
              </a:tr>
              <a:tr h="449485">
                <a:tc>
                  <a:txBody>
                    <a:bodyPr/>
                    <a:lstStyle/>
                    <a:p>
                      <a:pPr marL="69215">
                        <a:spcBef>
                          <a:spcPts val="500"/>
                        </a:spcBef>
                        <a:buNone/>
                      </a:pPr>
                      <a:r>
                        <a:rPr lang="en-GB" sz="1100" b="1" cap="none" spc="0">
                          <a:solidFill>
                            <a:schemeClr val="tx1"/>
                          </a:solidFill>
                          <a:effectLst/>
                          <a:ea typeface="Times New Roman" panose="02020603050405020304" pitchFamily="18" charset="0"/>
                          <a:cs typeface="Times New Roman"/>
                        </a:rPr>
                        <a:t>Directory / Registry</a:t>
                      </a:r>
                      <a:endParaRPr lang="en-GB" sz="1100" b="1" cap="none" spc="0">
                        <a:solidFill>
                          <a:schemeClr val="tx1"/>
                        </a:solidFill>
                        <a:effectLst/>
                        <a:cs typeface="Times New Roman"/>
                      </a:endParaRPr>
                    </a:p>
                  </a:txBody>
                  <a:tcPr marL="30371" marR="30371" marT="0" marB="60741"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Central Directory of ecosystem participants</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Registry of accessible datasets</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Participants still allowed bespoke commercial agreements</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Supports API‑first, open data discovery.</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Facilitates interoperable data sharing across energy sector. </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Commercial arrangements are allowed but must be approved by </a:t>
                      </a:r>
                      <a:r>
                        <a:rPr lang="en-GB" sz="1000" b="0" cap="none" spc="0" err="1">
                          <a:solidFill>
                            <a:schemeClr val="tx1"/>
                          </a:solidFill>
                          <a:effectLst/>
                          <a:latin typeface="Outfit"/>
                          <a:ea typeface="Outfit"/>
                          <a:cs typeface="Outfit"/>
                        </a:rPr>
                        <a:t>RECCo</a:t>
                      </a:r>
                      <a:r>
                        <a:rPr lang="en-GB" sz="1000" b="0" cap="none" spc="0">
                          <a:solidFill>
                            <a:schemeClr val="tx1"/>
                          </a:solidFill>
                          <a:effectLst/>
                          <a:latin typeface="Outfit"/>
                          <a:ea typeface="Outfit"/>
                          <a:cs typeface="Outfit"/>
                        </a:rPr>
                        <a:t>.</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extLst>
                  <a:ext uri="{0D108BD9-81ED-4DB2-BD59-A6C34878D82A}">
                    <a16:rowId xmlns:a16="http://schemas.microsoft.com/office/drawing/2014/main" val="1373908299"/>
                  </a:ext>
                </a:extLst>
              </a:tr>
              <a:tr h="328003">
                <a:tc>
                  <a:txBody>
                    <a:bodyPr/>
                    <a:lstStyle/>
                    <a:p>
                      <a:pPr marL="69215">
                        <a:spcBef>
                          <a:spcPts val="500"/>
                        </a:spcBef>
                        <a:buNone/>
                      </a:pPr>
                      <a:r>
                        <a:rPr lang="en-GB" sz="1100" b="1" cap="none" spc="0">
                          <a:solidFill>
                            <a:schemeClr val="tx1"/>
                          </a:solidFill>
                          <a:effectLst/>
                          <a:ea typeface="Times New Roman" panose="02020603050405020304" pitchFamily="18" charset="0"/>
                          <a:cs typeface="Times New Roman"/>
                        </a:rPr>
                        <a:t>Data Storage</a:t>
                      </a:r>
                      <a:endParaRPr lang="en-GB" sz="1100" b="1" cap="none" spc="0">
                        <a:solidFill>
                          <a:schemeClr val="tx1"/>
                        </a:solidFill>
                        <a:effectLst/>
                        <a:cs typeface="Times New Roman"/>
                      </a:endParaRPr>
                    </a:p>
                  </a:txBody>
                  <a:tcPr marL="30371" marR="30371" marT="0" marB="60741"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Central consent record storage</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Central database for assurance &amp; arbitration</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Energy data itself not stored centrally</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Organisations retain their own GDPR‑required consent copies</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No centralised data lake by design.</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Webhooks keep local and central consent records synced.</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1802538918"/>
                  </a:ext>
                </a:extLst>
              </a:tr>
              <a:tr h="692450">
                <a:tc>
                  <a:txBody>
                    <a:bodyPr/>
                    <a:lstStyle/>
                    <a:p>
                      <a:pPr marL="69215">
                        <a:spcBef>
                          <a:spcPts val="500"/>
                        </a:spcBef>
                        <a:buNone/>
                      </a:pPr>
                      <a:r>
                        <a:rPr lang="en-GB" sz="1100" b="1" cap="none" spc="0">
                          <a:solidFill>
                            <a:schemeClr val="tx1"/>
                          </a:solidFill>
                          <a:effectLst/>
                          <a:ea typeface="Times New Roman" panose="02020603050405020304" pitchFamily="18" charset="0"/>
                          <a:cs typeface="Times New Roman"/>
                        </a:rPr>
                        <a:t>User Interfaces</a:t>
                      </a:r>
                      <a:endParaRPr lang="en-GB" sz="1100" b="1" cap="none" spc="0">
                        <a:solidFill>
                          <a:schemeClr val="tx1"/>
                        </a:solidFill>
                        <a:effectLst/>
                        <a:cs typeface="Times New Roman"/>
                      </a:endParaRPr>
                    </a:p>
                  </a:txBody>
                  <a:tcPr marL="30371" marR="30371" marT="0" marB="60741"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Central consumer portal</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Central admin portal for CCS Users</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ATPs can maintain direct relationships and interfaces with customers</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Ofgem states a consumer portal is a ‘must-have’ requirement</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Consumers can use the CCS portal or use ATP interfaces if they wish for consent management.</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Admin portal enables self‑serve certificate, API and dataset management for ecosystem participants.</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mpd="sng">
                      <a:noFill/>
                      <a:prstDash val="solid"/>
                    </a:lnT>
                    <a:lnB w="12700" cap="flat" cmpd="sng" algn="ctr">
                      <a:solidFill>
                        <a:schemeClr val="accent1"/>
                      </a:solidFill>
                      <a:prstDash val="solid"/>
                    </a:lnB>
                    <a:noFill/>
                  </a:tcPr>
                </a:tc>
                <a:extLst>
                  <a:ext uri="{0D108BD9-81ED-4DB2-BD59-A6C34878D82A}">
                    <a16:rowId xmlns:a16="http://schemas.microsoft.com/office/drawing/2014/main" val="1598741767"/>
                  </a:ext>
                </a:extLst>
              </a:tr>
              <a:tr h="328003">
                <a:tc>
                  <a:txBody>
                    <a:bodyPr/>
                    <a:lstStyle/>
                    <a:p>
                      <a:pPr marL="69215">
                        <a:spcBef>
                          <a:spcPts val="500"/>
                        </a:spcBef>
                        <a:buNone/>
                      </a:pPr>
                      <a:r>
                        <a:rPr lang="en-GB" sz="1100" b="1" cap="none" spc="0">
                          <a:solidFill>
                            <a:schemeClr val="tx1"/>
                          </a:solidFill>
                          <a:effectLst/>
                          <a:ea typeface="Times New Roman" panose="02020603050405020304" pitchFamily="18" charset="0"/>
                          <a:cs typeface="Times New Roman"/>
                        </a:rPr>
                        <a:t>Model Summary</a:t>
                      </a:r>
                      <a:endParaRPr lang="en-GB" sz="1100" b="1" cap="none" spc="0">
                        <a:solidFill>
                          <a:schemeClr val="tx1"/>
                        </a:solidFill>
                        <a:effectLst/>
                        <a:cs typeface="Times New Roman"/>
                      </a:endParaRPr>
                    </a:p>
                  </a:txBody>
                  <a:tcPr marL="30371" marR="30371" marT="0" marB="60741"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Hybrid model with centralised trust &amp; identity functions</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Data remains decentralised and flows directly between participants</a:t>
                      </a:r>
                      <a:endParaRPr lang="en-GB" sz="1000" cap="none" spc="0">
                        <a:solidFill>
                          <a:schemeClr val="tx1"/>
                        </a:solidFill>
                        <a:effectLst/>
                      </a:endParaRPr>
                    </a:p>
                  </a:txBody>
                  <a:tcPr marL="30371" marR="30371" marT="0" marB="60741" anchor="ctr">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tc>
                  <a:txBody>
                    <a:bodyPr/>
                    <a:lstStyle/>
                    <a:p>
                      <a:pPr marL="342900" lvl="0" indent="-342900" algn="l">
                        <a:buFont typeface="Arial"/>
                        <a:buChar char="•"/>
                      </a:pPr>
                      <a:r>
                        <a:rPr lang="en-GB" sz="1000" b="0" cap="none" spc="0">
                          <a:solidFill>
                            <a:schemeClr val="tx1"/>
                          </a:solidFill>
                          <a:effectLst/>
                          <a:latin typeface="Outfit"/>
                          <a:ea typeface="Outfit"/>
                          <a:cs typeface="Outfit"/>
                        </a:rPr>
                        <a:t>Balance between consistency, security, and flexibility.</a:t>
                      </a:r>
                      <a:endParaRPr lang="en-GB" sz="1000" cap="none" spc="0">
                        <a:solidFill>
                          <a:schemeClr val="tx1"/>
                        </a:solidFill>
                        <a:effectLst/>
                      </a:endParaRPr>
                    </a:p>
                    <a:p>
                      <a:pPr marL="342900" lvl="0" indent="-342900" algn="l">
                        <a:buFont typeface="Arial"/>
                        <a:buChar char="•"/>
                      </a:pPr>
                      <a:r>
                        <a:rPr lang="en-GB" sz="1000" b="0" cap="none" spc="0">
                          <a:solidFill>
                            <a:schemeClr val="tx1"/>
                          </a:solidFill>
                          <a:effectLst/>
                          <a:latin typeface="Outfit"/>
                          <a:ea typeface="Outfit"/>
                          <a:cs typeface="Outfit"/>
                        </a:rPr>
                        <a:t>Reduces duplication while respecting diverse data origins and use cases.</a:t>
                      </a:r>
                      <a:endParaRPr lang="en-GB" sz="1000" cap="none" spc="0">
                        <a:solidFill>
                          <a:schemeClr val="tx1"/>
                        </a:solidFill>
                        <a:effectLst/>
                      </a:endParaRPr>
                    </a:p>
                  </a:txBody>
                  <a:tcPr marL="30371" marR="30371" marT="0" marB="60741">
                    <a:lnL w="12700" cmpd="sng">
                      <a:noFill/>
                      <a:prstDash val="solid"/>
                    </a:lnL>
                    <a:lnR w="12700" cmpd="sng">
                      <a:noFill/>
                      <a:prstDash val="solid"/>
                    </a:lnR>
                    <a:lnT w="12700" cap="flat" cmpd="sng" algn="ctr">
                      <a:solidFill>
                        <a:schemeClr val="accent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988148693"/>
                  </a:ext>
                </a:extLst>
              </a:tr>
            </a:tbl>
          </a:graphicData>
        </a:graphic>
      </p:graphicFrame>
      <p:sp>
        <p:nvSpPr>
          <p:cNvPr id="12" name="Title 1">
            <a:extLst>
              <a:ext uri="{FF2B5EF4-FFF2-40B4-BE49-F238E27FC236}">
                <a16:creationId xmlns:a16="http://schemas.microsoft.com/office/drawing/2014/main" id="{18F22A84-3D4C-318F-4ED6-626F231DA06C}"/>
              </a:ext>
            </a:extLst>
          </p:cNvPr>
          <p:cNvSpPr>
            <a:spLocks noGrp="1"/>
          </p:cNvSpPr>
          <p:nvPr>
            <p:ph type="title"/>
          </p:nvPr>
        </p:nvSpPr>
        <p:spPr>
          <a:xfrm>
            <a:off x="178067" y="113227"/>
            <a:ext cx="10515600" cy="577352"/>
          </a:xfrm>
        </p:spPr>
        <p:txBody>
          <a:bodyPr/>
          <a:lstStyle/>
          <a:p>
            <a:r>
              <a:rPr lang="en-US">
                <a:solidFill>
                  <a:srgbClr val="002060"/>
                </a:solidFill>
                <a:latin typeface="Figtree"/>
              </a:rPr>
              <a:t>Boundaries of scope</a:t>
            </a:r>
            <a:endParaRPr lang="en-GB">
              <a:solidFill>
                <a:srgbClr val="002060"/>
              </a:solidFill>
            </a:endParaRPr>
          </a:p>
        </p:txBody>
      </p:sp>
    </p:spTree>
    <p:extLst>
      <p:ext uri="{BB962C8B-B14F-4D97-AF65-F5344CB8AC3E}">
        <p14:creationId xmlns:p14="http://schemas.microsoft.com/office/powerpoint/2010/main" val="3885974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6CAC4-DA49-73C6-1889-75D674658F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E1654F-5779-CCE7-24F6-B431CB695E93}"/>
              </a:ext>
            </a:extLst>
          </p:cNvPr>
          <p:cNvSpPr>
            <a:spLocks noGrp="1"/>
          </p:cNvSpPr>
          <p:nvPr>
            <p:ph type="title"/>
          </p:nvPr>
        </p:nvSpPr>
        <p:spPr>
          <a:xfrm>
            <a:off x="178067" y="113227"/>
            <a:ext cx="10515600" cy="577352"/>
          </a:xfrm>
        </p:spPr>
        <p:txBody>
          <a:bodyPr/>
          <a:lstStyle/>
          <a:p>
            <a:r>
              <a:rPr lang="en-US">
                <a:solidFill>
                  <a:srgbClr val="002060"/>
                </a:solidFill>
                <a:latin typeface="Figtree"/>
              </a:rPr>
              <a:t>Overall Solution Architecture</a:t>
            </a:r>
            <a:endParaRPr lang="en-GB">
              <a:solidFill>
                <a:srgbClr val="002060"/>
              </a:solidFill>
            </a:endParaRPr>
          </a:p>
        </p:txBody>
      </p:sp>
      <p:sp>
        <p:nvSpPr>
          <p:cNvPr id="3" name="Rectangle: Rounded Corners 2">
            <a:extLst>
              <a:ext uri="{FF2B5EF4-FFF2-40B4-BE49-F238E27FC236}">
                <a16:creationId xmlns:a16="http://schemas.microsoft.com/office/drawing/2014/main" id="{EAA32F32-8AF2-0D7C-CE07-DA35FAB40AC0}"/>
              </a:ext>
            </a:extLst>
          </p:cNvPr>
          <p:cNvSpPr/>
          <p:nvPr/>
        </p:nvSpPr>
        <p:spPr>
          <a:xfrm>
            <a:off x="9701516" y="5470847"/>
            <a:ext cx="2293200" cy="1007063"/>
          </a:xfrm>
          <a:prstGeom prst="roundRect">
            <a:avLst>
              <a:gd name="adj" fmla="val 4828"/>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1200" b="1">
                <a:latin typeface="Figtree" pitchFamily="2" charset="0"/>
              </a:rPr>
              <a:t>REC Digital Services </a:t>
            </a:r>
            <a:r>
              <a:rPr lang="en-GB" sz="1200">
                <a:latin typeface="Figtree" pitchFamily="2" charset="0"/>
              </a:rPr>
              <a:t>will be the main frontend for industry, streamlining accreditation and onboarding  </a:t>
            </a:r>
          </a:p>
        </p:txBody>
      </p:sp>
      <p:sp>
        <p:nvSpPr>
          <p:cNvPr id="4" name="Rectangle: Rounded Corners 3">
            <a:extLst>
              <a:ext uri="{FF2B5EF4-FFF2-40B4-BE49-F238E27FC236}">
                <a16:creationId xmlns:a16="http://schemas.microsoft.com/office/drawing/2014/main" id="{5A5503D4-A8B3-C140-8CC2-91CAE59E4A1E}"/>
              </a:ext>
            </a:extLst>
          </p:cNvPr>
          <p:cNvSpPr/>
          <p:nvPr/>
        </p:nvSpPr>
        <p:spPr>
          <a:xfrm>
            <a:off x="7325040" y="5470847"/>
            <a:ext cx="2293200" cy="1007063"/>
          </a:xfrm>
          <a:prstGeom prst="roundRect">
            <a:avLst>
              <a:gd name="adj" fmla="val 4828"/>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1200">
                <a:latin typeface="Figtree" pitchFamily="2" charset="0"/>
              </a:rPr>
              <a:t>A </a:t>
            </a:r>
            <a:r>
              <a:rPr lang="en-GB" sz="1200" b="1">
                <a:latin typeface="Figtree" pitchFamily="2" charset="0"/>
              </a:rPr>
              <a:t>Service Desk </a:t>
            </a:r>
            <a:r>
              <a:rPr lang="en-GB" sz="1200">
                <a:latin typeface="Figtree" pitchFamily="2" charset="0"/>
              </a:rPr>
              <a:t>will be included to support industry, which may be part of the CCS or a separate component delivered by RECCo</a:t>
            </a:r>
          </a:p>
        </p:txBody>
      </p:sp>
      <p:sp>
        <p:nvSpPr>
          <p:cNvPr id="5" name="Rectangle: Rounded Corners 4">
            <a:extLst>
              <a:ext uri="{FF2B5EF4-FFF2-40B4-BE49-F238E27FC236}">
                <a16:creationId xmlns:a16="http://schemas.microsoft.com/office/drawing/2014/main" id="{A9DB56DE-E491-1EF5-31F8-CAA22B317922}"/>
              </a:ext>
            </a:extLst>
          </p:cNvPr>
          <p:cNvSpPr/>
          <p:nvPr/>
        </p:nvSpPr>
        <p:spPr>
          <a:xfrm>
            <a:off x="4948565" y="5472925"/>
            <a:ext cx="2293200" cy="1007063"/>
          </a:xfrm>
          <a:prstGeom prst="roundRect">
            <a:avLst>
              <a:gd name="adj" fmla="val 4828"/>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1200" b="1">
                <a:latin typeface="Figtree" pitchFamily="2" charset="0"/>
              </a:rPr>
              <a:t>Enquiry Services </a:t>
            </a:r>
            <a:r>
              <a:rPr lang="en-GB" sz="1200">
                <a:latin typeface="Figtree" pitchFamily="2" charset="0"/>
              </a:rPr>
              <a:t>will be used to ‘Match’ and validate addresses provided by consumers with </a:t>
            </a:r>
            <a:r>
              <a:rPr lang="en-GB" sz="1200" err="1">
                <a:latin typeface="Figtree" pitchFamily="2" charset="0"/>
              </a:rPr>
              <a:t>MPxNs</a:t>
            </a:r>
            <a:endParaRPr lang="en-GB" sz="1200">
              <a:latin typeface="Figtree" pitchFamily="2" charset="0"/>
            </a:endParaRPr>
          </a:p>
        </p:txBody>
      </p:sp>
      <p:sp>
        <p:nvSpPr>
          <p:cNvPr id="6" name="Rectangle: Rounded Corners 5">
            <a:extLst>
              <a:ext uri="{FF2B5EF4-FFF2-40B4-BE49-F238E27FC236}">
                <a16:creationId xmlns:a16="http://schemas.microsoft.com/office/drawing/2014/main" id="{766DAA84-8C2F-204A-83ED-6DE59F5A9825}"/>
              </a:ext>
            </a:extLst>
          </p:cNvPr>
          <p:cNvSpPr/>
          <p:nvPr/>
        </p:nvSpPr>
        <p:spPr>
          <a:xfrm>
            <a:off x="2572090" y="5472926"/>
            <a:ext cx="2293200" cy="1007063"/>
          </a:xfrm>
          <a:prstGeom prst="roundRect">
            <a:avLst>
              <a:gd name="adj" fmla="val 4828"/>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1200" b="1">
                <a:latin typeface="Figtree" pitchFamily="2" charset="0"/>
              </a:rPr>
              <a:t>Companies House </a:t>
            </a:r>
            <a:r>
              <a:rPr lang="en-GB" sz="1200">
                <a:latin typeface="Figtree" pitchFamily="2" charset="0"/>
              </a:rPr>
              <a:t>will be used for validating beyond MMP requirement of business and/or micro-business</a:t>
            </a:r>
          </a:p>
        </p:txBody>
      </p:sp>
      <p:sp>
        <p:nvSpPr>
          <p:cNvPr id="7" name="Rectangle: Rounded Corners 6">
            <a:extLst>
              <a:ext uri="{FF2B5EF4-FFF2-40B4-BE49-F238E27FC236}">
                <a16:creationId xmlns:a16="http://schemas.microsoft.com/office/drawing/2014/main" id="{D98FB213-A0B8-660B-D659-CCD9A12AFC65}"/>
              </a:ext>
            </a:extLst>
          </p:cNvPr>
          <p:cNvSpPr/>
          <p:nvPr/>
        </p:nvSpPr>
        <p:spPr>
          <a:xfrm>
            <a:off x="195615" y="5478365"/>
            <a:ext cx="2293200" cy="1007063"/>
          </a:xfrm>
          <a:prstGeom prst="roundRect">
            <a:avLst>
              <a:gd name="adj" fmla="val 4828"/>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1200">
                <a:latin typeface="Figtree" pitchFamily="2" charset="0"/>
              </a:rPr>
              <a:t>A CCS </a:t>
            </a:r>
            <a:r>
              <a:rPr lang="en-GB" sz="1200" b="1">
                <a:latin typeface="Figtree" pitchFamily="2" charset="0"/>
              </a:rPr>
              <a:t>ID&amp;V</a:t>
            </a:r>
            <a:r>
              <a:rPr lang="en-GB" sz="1200">
                <a:latin typeface="Figtree" pitchFamily="2" charset="0"/>
              </a:rPr>
              <a:t> service will be selected, but we will also look to integrate and federate with external ID&amp;V services</a:t>
            </a:r>
          </a:p>
        </p:txBody>
      </p:sp>
      <p:sp>
        <p:nvSpPr>
          <p:cNvPr id="8" name="Rectangle: Rounded Corners 7">
            <a:extLst>
              <a:ext uri="{FF2B5EF4-FFF2-40B4-BE49-F238E27FC236}">
                <a16:creationId xmlns:a16="http://schemas.microsoft.com/office/drawing/2014/main" id="{7396406F-418A-4B95-CF76-380626222545}"/>
              </a:ext>
            </a:extLst>
          </p:cNvPr>
          <p:cNvSpPr/>
          <p:nvPr/>
        </p:nvSpPr>
        <p:spPr>
          <a:xfrm>
            <a:off x="195615" y="5107045"/>
            <a:ext cx="2293200" cy="292550"/>
          </a:xfrm>
          <a:prstGeom prst="roundRect">
            <a:avLst>
              <a:gd name="adj" fmla="val 5013"/>
            </a:avLst>
          </a:prstGeom>
          <a:solidFill>
            <a:srgbClr val="E3DFFD"/>
          </a:solidFill>
          <a:ln>
            <a:solidFill>
              <a:srgbClr val="002060"/>
            </a:solidFill>
          </a:ln>
          <a:effectLst/>
        </p:spPr>
        <p:style>
          <a:lnRef idx="2">
            <a:schemeClr val="accent2"/>
          </a:lnRef>
          <a:fillRef idx="1">
            <a:schemeClr val="lt1"/>
          </a:fillRef>
          <a:effectRef idx="0">
            <a:schemeClr val="accent2"/>
          </a:effectRef>
          <a:fontRef idx="minor">
            <a:schemeClr val="dk1"/>
          </a:fontRef>
        </p:style>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002060"/>
                </a:solidFill>
                <a:latin typeface="Figtree" pitchFamily="2" charset="0"/>
              </a:rPr>
              <a:t>IDV SERVICES</a:t>
            </a:r>
          </a:p>
        </p:txBody>
      </p:sp>
      <p:sp>
        <p:nvSpPr>
          <p:cNvPr id="9" name="Rectangle: Rounded Corners 8">
            <a:extLst>
              <a:ext uri="{FF2B5EF4-FFF2-40B4-BE49-F238E27FC236}">
                <a16:creationId xmlns:a16="http://schemas.microsoft.com/office/drawing/2014/main" id="{EE457197-CB8E-33DA-D9DF-5BB93800A00C}"/>
              </a:ext>
            </a:extLst>
          </p:cNvPr>
          <p:cNvSpPr/>
          <p:nvPr/>
        </p:nvSpPr>
        <p:spPr>
          <a:xfrm>
            <a:off x="2565502" y="5101379"/>
            <a:ext cx="2293200" cy="292550"/>
          </a:xfrm>
          <a:prstGeom prst="roundRect">
            <a:avLst>
              <a:gd name="adj" fmla="val 5013"/>
            </a:avLst>
          </a:prstGeom>
          <a:solidFill>
            <a:srgbClr val="E3DFFD"/>
          </a:solidFill>
          <a:ln>
            <a:solidFill>
              <a:srgbClr val="002060"/>
            </a:solidFill>
          </a:ln>
          <a:effectLst/>
        </p:spPr>
        <p:style>
          <a:lnRef idx="2">
            <a:schemeClr val="accent2"/>
          </a:lnRef>
          <a:fillRef idx="1">
            <a:schemeClr val="lt1"/>
          </a:fillRef>
          <a:effectRef idx="0">
            <a:schemeClr val="accent2"/>
          </a:effectRef>
          <a:fontRef idx="minor">
            <a:schemeClr val="dk1"/>
          </a:fontRef>
        </p:style>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002060"/>
                </a:solidFill>
                <a:latin typeface="Figtree" pitchFamily="2" charset="0"/>
              </a:rPr>
              <a:t> COMPANIES HOUSE (UKGOV)</a:t>
            </a:r>
          </a:p>
        </p:txBody>
      </p:sp>
      <p:sp>
        <p:nvSpPr>
          <p:cNvPr id="10" name="Rectangle: Rounded Corners 9">
            <a:extLst>
              <a:ext uri="{FF2B5EF4-FFF2-40B4-BE49-F238E27FC236}">
                <a16:creationId xmlns:a16="http://schemas.microsoft.com/office/drawing/2014/main" id="{94081256-A6B5-D565-B783-B0EC6AA95D02}"/>
              </a:ext>
            </a:extLst>
          </p:cNvPr>
          <p:cNvSpPr/>
          <p:nvPr/>
        </p:nvSpPr>
        <p:spPr>
          <a:xfrm>
            <a:off x="4948565" y="5101379"/>
            <a:ext cx="2293200" cy="292550"/>
          </a:xfrm>
          <a:prstGeom prst="roundRect">
            <a:avLst>
              <a:gd name="adj" fmla="val 5013"/>
            </a:avLst>
          </a:prstGeom>
          <a:solidFill>
            <a:srgbClr val="E3DFFD"/>
          </a:solidFill>
          <a:ln>
            <a:solidFill>
              <a:srgbClr val="002060"/>
            </a:solidFill>
          </a:ln>
          <a:effectLst/>
        </p:spPr>
        <p:style>
          <a:lnRef idx="2">
            <a:schemeClr val="accent2"/>
          </a:lnRef>
          <a:fillRef idx="1">
            <a:schemeClr val="lt1"/>
          </a:fillRef>
          <a:effectRef idx="0">
            <a:schemeClr val="accent2"/>
          </a:effectRef>
          <a:fontRef idx="minor">
            <a:schemeClr val="dk1"/>
          </a:fontRef>
        </p:style>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002060"/>
                </a:solidFill>
                <a:latin typeface="Figtree" pitchFamily="2" charset="0"/>
              </a:rPr>
              <a:t>ENQUIRY SERVICES</a:t>
            </a:r>
          </a:p>
        </p:txBody>
      </p:sp>
      <p:sp>
        <p:nvSpPr>
          <p:cNvPr id="11" name="Rectangle: Rounded Corners 10">
            <a:extLst>
              <a:ext uri="{FF2B5EF4-FFF2-40B4-BE49-F238E27FC236}">
                <a16:creationId xmlns:a16="http://schemas.microsoft.com/office/drawing/2014/main" id="{AA8B05DC-0195-044C-CE24-274B6FBECEB2}"/>
              </a:ext>
            </a:extLst>
          </p:cNvPr>
          <p:cNvSpPr/>
          <p:nvPr/>
        </p:nvSpPr>
        <p:spPr>
          <a:xfrm>
            <a:off x="7318660" y="5101379"/>
            <a:ext cx="2293200" cy="292550"/>
          </a:xfrm>
          <a:prstGeom prst="roundRect">
            <a:avLst>
              <a:gd name="adj" fmla="val 5013"/>
            </a:avLst>
          </a:prstGeom>
          <a:solidFill>
            <a:srgbClr val="E3DFFD"/>
          </a:solidFill>
          <a:ln>
            <a:solidFill>
              <a:srgbClr val="002060"/>
            </a:solidFill>
          </a:ln>
          <a:effectLst/>
        </p:spPr>
        <p:style>
          <a:lnRef idx="2">
            <a:schemeClr val="accent2"/>
          </a:lnRef>
          <a:fillRef idx="1">
            <a:schemeClr val="lt1"/>
          </a:fillRef>
          <a:effectRef idx="0">
            <a:schemeClr val="accent2"/>
          </a:effectRef>
          <a:fontRef idx="minor">
            <a:schemeClr val="dk1"/>
          </a:fontRef>
        </p:style>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002060"/>
                </a:solidFill>
                <a:latin typeface="Figtree" pitchFamily="2" charset="0"/>
              </a:rPr>
              <a:t>SERVICE DESK</a:t>
            </a:r>
          </a:p>
        </p:txBody>
      </p:sp>
      <p:sp>
        <p:nvSpPr>
          <p:cNvPr id="12" name="Rectangle: Rounded Corners 11">
            <a:extLst>
              <a:ext uri="{FF2B5EF4-FFF2-40B4-BE49-F238E27FC236}">
                <a16:creationId xmlns:a16="http://schemas.microsoft.com/office/drawing/2014/main" id="{42E62C45-F5D8-59E5-C3F7-94D180E062DF}"/>
              </a:ext>
            </a:extLst>
          </p:cNvPr>
          <p:cNvSpPr/>
          <p:nvPr/>
        </p:nvSpPr>
        <p:spPr>
          <a:xfrm>
            <a:off x="9701515" y="5101379"/>
            <a:ext cx="2293200" cy="292550"/>
          </a:xfrm>
          <a:prstGeom prst="roundRect">
            <a:avLst>
              <a:gd name="adj" fmla="val 5013"/>
            </a:avLst>
          </a:prstGeom>
          <a:solidFill>
            <a:srgbClr val="E3DFFD"/>
          </a:solidFill>
          <a:ln>
            <a:solidFill>
              <a:srgbClr val="002060"/>
            </a:solidFill>
          </a:ln>
          <a:effectLst/>
        </p:spPr>
        <p:style>
          <a:lnRef idx="2">
            <a:schemeClr val="accent2"/>
          </a:lnRef>
          <a:fillRef idx="1">
            <a:schemeClr val="lt1"/>
          </a:fillRef>
          <a:effectRef idx="0">
            <a:schemeClr val="accent2"/>
          </a:effectRef>
          <a:fontRef idx="minor">
            <a:schemeClr val="dk1"/>
          </a:fontRef>
        </p:style>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002060"/>
                </a:solidFill>
                <a:latin typeface="Figtree" pitchFamily="2" charset="0"/>
              </a:rPr>
              <a:t>REC PORTAL</a:t>
            </a:r>
          </a:p>
        </p:txBody>
      </p:sp>
      <p:sp>
        <p:nvSpPr>
          <p:cNvPr id="13" name="Rectangle: Rounded Corners 12">
            <a:extLst>
              <a:ext uri="{FF2B5EF4-FFF2-40B4-BE49-F238E27FC236}">
                <a16:creationId xmlns:a16="http://schemas.microsoft.com/office/drawing/2014/main" id="{C3354F01-288A-3CF8-28CF-709959E2C2DA}"/>
              </a:ext>
            </a:extLst>
          </p:cNvPr>
          <p:cNvSpPr/>
          <p:nvPr/>
        </p:nvSpPr>
        <p:spPr>
          <a:xfrm>
            <a:off x="9119299" y="3964655"/>
            <a:ext cx="2880000" cy="1007063"/>
          </a:xfrm>
          <a:prstGeom prst="roundRect">
            <a:avLst>
              <a:gd name="adj" fmla="val 4828"/>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1200" b="1">
                <a:latin typeface="Figtree" pitchFamily="2" charset="0"/>
              </a:rPr>
              <a:t>Testing and Monitoring </a:t>
            </a:r>
            <a:r>
              <a:rPr lang="en-GB" sz="1200">
                <a:latin typeface="Figtree" pitchFamily="2" charset="0"/>
              </a:rPr>
              <a:t>functionality to ensure industry-wide compliance and API uptime</a:t>
            </a:r>
            <a:endParaRPr lang="en-GB" sz="1200" b="1">
              <a:latin typeface="Figtree" pitchFamily="2" charset="0"/>
            </a:endParaRPr>
          </a:p>
        </p:txBody>
      </p:sp>
      <p:sp>
        <p:nvSpPr>
          <p:cNvPr id="14" name="Rectangle: Rounded Corners 13">
            <a:extLst>
              <a:ext uri="{FF2B5EF4-FFF2-40B4-BE49-F238E27FC236}">
                <a16:creationId xmlns:a16="http://schemas.microsoft.com/office/drawing/2014/main" id="{572422D7-4D98-B26F-6A78-366EF0884DDC}"/>
              </a:ext>
            </a:extLst>
          </p:cNvPr>
          <p:cNvSpPr/>
          <p:nvPr/>
        </p:nvSpPr>
        <p:spPr>
          <a:xfrm>
            <a:off x="6144737" y="3964655"/>
            <a:ext cx="2880000" cy="1007063"/>
          </a:xfrm>
          <a:prstGeom prst="roundRect">
            <a:avLst>
              <a:gd name="adj" fmla="val 4828"/>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1200" b="1">
                <a:latin typeface="Figtree" pitchFamily="2" charset="0"/>
              </a:rPr>
              <a:t>Consent Management System </a:t>
            </a:r>
            <a:r>
              <a:rPr lang="en-GB" sz="1200">
                <a:latin typeface="Figtree" pitchFamily="2" charset="0"/>
              </a:rPr>
              <a:t>to store consent records and enable data exchange with certificates and tokens/credentials</a:t>
            </a:r>
            <a:endParaRPr lang="en-GB" sz="1200" b="1">
              <a:latin typeface="Figtree" pitchFamily="2" charset="0"/>
            </a:endParaRPr>
          </a:p>
        </p:txBody>
      </p:sp>
      <p:sp>
        <p:nvSpPr>
          <p:cNvPr id="15" name="Rectangle: Rounded Corners 14">
            <a:extLst>
              <a:ext uri="{FF2B5EF4-FFF2-40B4-BE49-F238E27FC236}">
                <a16:creationId xmlns:a16="http://schemas.microsoft.com/office/drawing/2014/main" id="{20AB4991-BF08-DD8D-4088-39675EF49B4D}"/>
              </a:ext>
            </a:extLst>
          </p:cNvPr>
          <p:cNvSpPr/>
          <p:nvPr/>
        </p:nvSpPr>
        <p:spPr>
          <a:xfrm>
            <a:off x="3170176" y="3964655"/>
            <a:ext cx="2880000" cy="1007063"/>
          </a:xfrm>
          <a:prstGeom prst="roundRect">
            <a:avLst>
              <a:gd name="adj" fmla="val 4828"/>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1200">
                <a:latin typeface="Figtree" pitchFamily="2" charset="0"/>
              </a:rPr>
              <a:t>A </a:t>
            </a:r>
            <a:r>
              <a:rPr lang="en-GB" sz="1200" b="1">
                <a:latin typeface="Figtree" pitchFamily="2" charset="0"/>
              </a:rPr>
              <a:t>Trust Framework </a:t>
            </a:r>
            <a:r>
              <a:rPr lang="en-GB" sz="1200">
                <a:latin typeface="Figtree" pitchFamily="2" charset="0"/>
              </a:rPr>
              <a:t>Directory and Registry for organisations to publish themselves and datasets an API details  for Discovery</a:t>
            </a:r>
          </a:p>
        </p:txBody>
      </p:sp>
      <p:sp>
        <p:nvSpPr>
          <p:cNvPr id="16" name="Rectangle: Rounded Corners 15">
            <a:extLst>
              <a:ext uri="{FF2B5EF4-FFF2-40B4-BE49-F238E27FC236}">
                <a16:creationId xmlns:a16="http://schemas.microsoft.com/office/drawing/2014/main" id="{49BE902F-3A5F-9DB7-F595-BA42E4265855}"/>
              </a:ext>
            </a:extLst>
          </p:cNvPr>
          <p:cNvSpPr/>
          <p:nvPr/>
        </p:nvSpPr>
        <p:spPr>
          <a:xfrm>
            <a:off x="195615" y="3964655"/>
            <a:ext cx="2880000" cy="1007063"/>
          </a:xfrm>
          <a:prstGeom prst="roundRect">
            <a:avLst>
              <a:gd name="adj" fmla="val 4828"/>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1200">
                <a:latin typeface="Figtree" pitchFamily="2" charset="0"/>
              </a:rPr>
              <a:t>Consumer-focused </a:t>
            </a:r>
            <a:r>
              <a:rPr lang="en-GB" sz="1200" b="1">
                <a:latin typeface="Figtree" pitchFamily="2" charset="0"/>
              </a:rPr>
              <a:t>User Interfaces</a:t>
            </a:r>
            <a:r>
              <a:rPr lang="en-GB" sz="1200">
                <a:latin typeface="Figtree" pitchFamily="2" charset="0"/>
              </a:rPr>
              <a:t> which will be held centrally </a:t>
            </a:r>
            <a:r>
              <a:rPr lang="en-GB" sz="1200" b="1">
                <a:latin typeface="Figtree" pitchFamily="2" charset="0"/>
              </a:rPr>
              <a:t>or </a:t>
            </a:r>
            <a:r>
              <a:rPr lang="en-GB" sz="1200">
                <a:latin typeface="Figtree" pitchFamily="2" charset="0"/>
              </a:rPr>
              <a:t>distributed to Data Users or Data Providers</a:t>
            </a:r>
          </a:p>
        </p:txBody>
      </p:sp>
      <p:sp>
        <p:nvSpPr>
          <p:cNvPr id="17" name="Rectangle: Rounded Corners 16">
            <a:extLst>
              <a:ext uri="{FF2B5EF4-FFF2-40B4-BE49-F238E27FC236}">
                <a16:creationId xmlns:a16="http://schemas.microsoft.com/office/drawing/2014/main" id="{D03DCE72-49B2-2578-4835-30DC52296CA5}"/>
              </a:ext>
            </a:extLst>
          </p:cNvPr>
          <p:cNvSpPr/>
          <p:nvPr/>
        </p:nvSpPr>
        <p:spPr>
          <a:xfrm>
            <a:off x="197285" y="3637181"/>
            <a:ext cx="11797430" cy="292550"/>
          </a:xfrm>
          <a:prstGeom prst="roundRect">
            <a:avLst>
              <a:gd name="adj" fmla="val 5013"/>
            </a:avLst>
          </a:prstGeom>
          <a:solidFill>
            <a:srgbClr val="E3DFFD"/>
          </a:solidFill>
          <a:ln>
            <a:solidFill>
              <a:srgbClr val="002060"/>
            </a:solidFill>
          </a:ln>
          <a:effectLst/>
        </p:spPr>
        <p:style>
          <a:lnRef idx="2">
            <a:schemeClr val="accent2"/>
          </a:lnRef>
          <a:fillRef idx="1">
            <a:schemeClr val="lt1"/>
          </a:fillRef>
          <a:effectRef idx="0">
            <a:schemeClr val="accent2"/>
          </a:effectRef>
          <a:fontRef idx="minor">
            <a:schemeClr val="dk1"/>
          </a:fontRef>
        </p:style>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002060"/>
                </a:solidFill>
                <a:latin typeface="Figtree" pitchFamily="2" charset="0"/>
              </a:rPr>
              <a:t>CONSUMER CONSENT SOLUTION</a:t>
            </a:r>
          </a:p>
        </p:txBody>
      </p:sp>
      <p:pic>
        <p:nvPicPr>
          <p:cNvPr id="18" name="Picture 17">
            <a:extLst>
              <a:ext uri="{FF2B5EF4-FFF2-40B4-BE49-F238E27FC236}">
                <a16:creationId xmlns:a16="http://schemas.microsoft.com/office/drawing/2014/main" id="{4085E2B6-E311-CB33-CE84-FBC999A0B4E2}"/>
              </a:ext>
            </a:extLst>
          </p:cNvPr>
          <p:cNvPicPr>
            <a:picLocks noChangeAspect="1"/>
          </p:cNvPicPr>
          <p:nvPr/>
        </p:nvPicPr>
        <p:blipFill>
          <a:blip r:embed="rId2"/>
          <a:stretch>
            <a:fillRect/>
          </a:stretch>
        </p:blipFill>
        <p:spPr>
          <a:xfrm>
            <a:off x="1343472" y="909588"/>
            <a:ext cx="9209586" cy="2644180"/>
          </a:xfrm>
          <a:prstGeom prst="rect">
            <a:avLst/>
          </a:prstGeom>
        </p:spPr>
      </p:pic>
    </p:spTree>
    <p:extLst>
      <p:ext uri="{BB962C8B-B14F-4D97-AF65-F5344CB8AC3E}">
        <p14:creationId xmlns:p14="http://schemas.microsoft.com/office/powerpoint/2010/main" val="2309917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BE92B-2A8F-E4F7-F661-3480841A5632}"/>
            </a:ext>
          </a:extLst>
        </p:cNvPr>
        <p:cNvGrpSpPr/>
        <p:nvPr/>
      </p:nvGrpSpPr>
      <p:grpSpPr>
        <a:xfrm>
          <a:off x="0" y="0"/>
          <a:ext cx="0" cy="0"/>
          <a:chOff x="0" y="0"/>
          <a:chExt cx="0" cy="0"/>
        </a:xfrm>
      </p:grpSpPr>
      <p:sp>
        <p:nvSpPr>
          <p:cNvPr id="460" name="Rectangle: Rounded Corners 459">
            <a:extLst>
              <a:ext uri="{FF2B5EF4-FFF2-40B4-BE49-F238E27FC236}">
                <a16:creationId xmlns:a16="http://schemas.microsoft.com/office/drawing/2014/main" id="{1BB7D21A-D18D-4A4D-F8BE-3CE7C8C61BB9}"/>
              </a:ext>
            </a:extLst>
          </p:cNvPr>
          <p:cNvSpPr>
            <a:spLocks/>
          </p:cNvSpPr>
          <p:nvPr/>
        </p:nvSpPr>
        <p:spPr>
          <a:xfrm>
            <a:off x="551384" y="1124744"/>
            <a:ext cx="10657185" cy="5040560"/>
          </a:xfrm>
          <a:prstGeom prst="roundRect">
            <a:avLst>
              <a:gd name="adj" fmla="val 853"/>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C1A4382E-70BD-403B-FC78-0865675420FC}"/>
              </a:ext>
            </a:extLst>
          </p:cNvPr>
          <p:cNvSpPr>
            <a:spLocks/>
          </p:cNvSpPr>
          <p:nvPr/>
        </p:nvSpPr>
        <p:spPr>
          <a:xfrm>
            <a:off x="1487489" y="4290679"/>
            <a:ext cx="8811265" cy="1791207"/>
          </a:xfrm>
          <a:prstGeom prst="roundRect">
            <a:avLst>
              <a:gd name="adj" fmla="val 1094"/>
            </a:avLst>
          </a:prstGeom>
          <a:solidFill>
            <a:schemeClr val="bg1">
              <a:lumMod val="85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mj-lt"/>
              <a:ea typeface="+mn-ea"/>
              <a:cs typeface="+mn-cs"/>
            </a:endParaRPr>
          </a:p>
        </p:txBody>
      </p:sp>
      <p:sp>
        <p:nvSpPr>
          <p:cNvPr id="19" name="Rectangle: Rounded Corners 18">
            <a:extLst>
              <a:ext uri="{FF2B5EF4-FFF2-40B4-BE49-F238E27FC236}">
                <a16:creationId xmlns:a16="http://schemas.microsoft.com/office/drawing/2014/main" id="{51FD2272-6163-4EC0-0BDF-782B26063A9B}"/>
              </a:ext>
            </a:extLst>
          </p:cNvPr>
          <p:cNvSpPr/>
          <p:nvPr/>
        </p:nvSpPr>
        <p:spPr>
          <a:xfrm>
            <a:off x="2495601" y="4434376"/>
            <a:ext cx="7704856" cy="1575502"/>
          </a:xfrm>
          <a:prstGeom prst="roundRect">
            <a:avLst>
              <a:gd name="adj" fmla="val 1412"/>
            </a:avLst>
          </a:prstGeom>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mj-lt"/>
              <a:ea typeface="+mn-ea"/>
              <a:cs typeface="+mn-cs"/>
            </a:endParaRPr>
          </a:p>
        </p:txBody>
      </p:sp>
      <p:sp>
        <p:nvSpPr>
          <p:cNvPr id="21" name="Rectangle: Rounded Corners 20">
            <a:extLst>
              <a:ext uri="{FF2B5EF4-FFF2-40B4-BE49-F238E27FC236}">
                <a16:creationId xmlns:a16="http://schemas.microsoft.com/office/drawing/2014/main" id="{03E925BD-3851-5460-939A-D189B073CC26}"/>
              </a:ext>
            </a:extLst>
          </p:cNvPr>
          <p:cNvSpPr>
            <a:spLocks/>
          </p:cNvSpPr>
          <p:nvPr/>
        </p:nvSpPr>
        <p:spPr>
          <a:xfrm>
            <a:off x="3575721" y="4859318"/>
            <a:ext cx="5184576" cy="1033953"/>
          </a:xfrm>
          <a:prstGeom prst="roundRect">
            <a:avLst>
              <a:gd name="adj" fmla="val 2080"/>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CONSUMER CONSENT SOLUTION</a:t>
            </a:r>
          </a:p>
        </p:txBody>
      </p:sp>
      <p:sp>
        <p:nvSpPr>
          <p:cNvPr id="502" name="Rectangle 501">
            <a:extLst>
              <a:ext uri="{FF2B5EF4-FFF2-40B4-BE49-F238E27FC236}">
                <a16:creationId xmlns:a16="http://schemas.microsoft.com/office/drawing/2014/main" id="{F420596E-A4CC-3448-0404-BC4E6089151D}"/>
              </a:ext>
            </a:extLst>
          </p:cNvPr>
          <p:cNvSpPr/>
          <p:nvPr/>
        </p:nvSpPr>
        <p:spPr>
          <a:xfrm>
            <a:off x="8126146" y="3294603"/>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8" name="Rectangle 487">
            <a:extLst>
              <a:ext uri="{FF2B5EF4-FFF2-40B4-BE49-F238E27FC236}">
                <a16:creationId xmlns:a16="http://schemas.microsoft.com/office/drawing/2014/main" id="{01C2C599-2366-5190-A496-3A33C8E28437}"/>
              </a:ext>
            </a:extLst>
          </p:cNvPr>
          <p:cNvSpPr/>
          <p:nvPr/>
        </p:nvSpPr>
        <p:spPr>
          <a:xfrm>
            <a:off x="4459810" y="3308379"/>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2" name="Rectangle 491">
            <a:extLst>
              <a:ext uri="{FF2B5EF4-FFF2-40B4-BE49-F238E27FC236}">
                <a16:creationId xmlns:a16="http://schemas.microsoft.com/office/drawing/2014/main" id="{149B888A-D9AF-3FDE-0371-91E95A0FE7E5}"/>
              </a:ext>
            </a:extLst>
          </p:cNvPr>
          <p:cNvSpPr/>
          <p:nvPr/>
        </p:nvSpPr>
        <p:spPr>
          <a:xfrm>
            <a:off x="6240282" y="3308379"/>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6" name="Rectangle 485">
            <a:extLst>
              <a:ext uri="{FF2B5EF4-FFF2-40B4-BE49-F238E27FC236}">
                <a16:creationId xmlns:a16="http://schemas.microsoft.com/office/drawing/2014/main" id="{BF89AA29-2045-4E40-EAEE-F83B1194EF25}"/>
              </a:ext>
            </a:extLst>
          </p:cNvPr>
          <p:cNvSpPr/>
          <p:nvPr/>
        </p:nvSpPr>
        <p:spPr>
          <a:xfrm>
            <a:off x="4269105" y="3293838"/>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8D8093A3-CAF8-E47B-0C3C-D80D3979C388}"/>
              </a:ext>
            </a:extLst>
          </p:cNvPr>
          <p:cNvSpPr txBox="1"/>
          <p:nvPr/>
        </p:nvSpPr>
        <p:spPr>
          <a:xfrm>
            <a:off x="369433" y="162113"/>
            <a:ext cx="9386716" cy="954107"/>
          </a:xfrm>
          <a:prstGeom prst="rect">
            <a:avLst/>
          </a:prstGeom>
          <a:noFill/>
        </p:spPr>
        <p:txBody>
          <a:bodyPr wrap="square" rtlCol="0">
            <a:spAutoFit/>
          </a:bodyPr>
          <a:lstStyle/>
          <a:p>
            <a:r>
              <a:rPr lang="en-GB" sz="2800" b="1">
                <a:solidFill>
                  <a:schemeClr val="tx1">
                    <a:lumMod val="75000"/>
                    <a:lumOff val="25000"/>
                  </a:schemeClr>
                </a:solidFill>
              </a:rPr>
              <a:t>FAPI 2.0 Provides a Proven, Tested Design across our ecosystem </a:t>
            </a:r>
          </a:p>
        </p:txBody>
      </p:sp>
      <p:sp>
        <p:nvSpPr>
          <p:cNvPr id="24" name="Rectangle: Rounded Corners 23">
            <a:extLst>
              <a:ext uri="{FF2B5EF4-FFF2-40B4-BE49-F238E27FC236}">
                <a16:creationId xmlns:a16="http://schemas.microsoft.com/office/drawing/2014/main" id="{322DCB0B-4236-407C-0B3D-DF5DD330F856}"/>
              </a:ext>
            </a:extLst>
          </p:cNvPr>
          <p:cNvSpPr/>
          <p:nvPr/>
        </p:nvSpPr>
        <p:spPr>
          <a:xfrm>
            <a:off x="2641749" y="5556406"/>
            <a:ext cx="852079" cy="330878"/>
          </a:xfrm>
          <a:prstGeom prst="roundRect">
            <a:avLst>
              <a:gd name="adj" fmla="val 5023"/>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ENQUIRY SERVICES</a:t>
            </a:r>
          </a:p>
        </p:txBody>
      </p:sp>
      <p:sp>
        <p:nvSpPr>
          <p:cNvPr id="31" name="Rectangle: Rounded Corners 30">
            <a:extLst>
              <a:ext uri="{FF2B5EF4-FFF2-40B4-BE49-F238E27FC236}">
                <a16:creationId xmlns:a16="http://schemas.microsoft.com/office/drawing/2014/main" id="{D26962A4-C3BF-A589-769C-489E86CC818F}"/>
              </a:ext>
            </a:extLst>
          </p:cNvPr>
          <p:cNvSpPr/>
          <p:nvPr/>
        </p:nvSpPr>
        <p:spPr>
          <a:xfrm>
            <a:off x="7509308" y="5464074"/>
            <a:ext cx="1138701" cy="352934"/>
          </a:xfrm>
          <a:prstGeom prst="roundRect">
            <a:avLst>
              <a:gd name="adj" fmla="val 4879"/>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Testing / Monitoring</a:t>
            </a:r>
          </a:p>
        </p:txBody>
      </p:sp>
      <p:sp>
        <p:nvSpPr>
          <p:cNvPr id="56" name="Rectangle: Rounded Corners 55">
            <a:extLst>
              <a:ext uri="{FF2B5EF4-FFF2-40B4-BE49-F238E27FC236}">
                <a16:creationId xmlns:a16="http://schemas.microsoft.com/office/drawing/2014/main" id="{34422C1E-E3DB-21C7-B4D6-61DFA678FD7A}"/>
              </a:ext>
            </a:extLst>
          </p:cNvPr>
          <p:cNvSpPr/>
          <p:nvPr/>
        </p:nvSpPr>
        <p:spPr>
          <a:xfrm>
            <a:off x="3681740" y="5055329"/>
            <a:ext cx="1098424" cy="343256"/>
          </a:xfrm>
          <a:prstGeom prst="roundRect">
            <a:avLst>
              <a:gd name="adj" fmla="val 5013"/>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User Interfaces</a:t>
            </a:r>
          </a:p>
        </p:txBody>
      </p:sp>
      <p:pic>
        <p:nvPicPr>
          <p:cNvPr id="451" name="Picture 2" descr="Contact Us - Retail Energy Code Company">
            <a:extLst>
              <a:ext uri="{FF2B5EF4-FFF2-40B4-BE49-F238E27FC236}">
                <a16:creationId xmlns:a16="http://schemas.microsoft.com/office/drawing/2014/main" id="{AECCEFC6-9419-4DA0-7BFF-1BDEA9CEFD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2750" y="4490507"/>
            <a:ext cx="716924" cy="138366"/>
          </a:xfrm>
          <a:prstGeom prst="rect">
            <a:avLst/>
          </a:prstGeom>
          <a:noFill/>
          <a:extLst>
            <a:ext uri="{909E8E84-426E-40DD-AFC4-6F175D3DCCD1}">
              <a14:hiddenFill xmlns:a14="http://schemas.microsoft.com/office/drawing/2010/main">
                <a:solidFill>
                  <a:srgbClr val="FFFFFF"/>
                </a:solidFill>
              </a14:hiddenFill>
            </a:ext>
          </a:extLst>
        </p:spPr>
      </p:pic>
      <p:sp>
        <p:nvSpPr>
          <p:cNvPr id="47" name="Rectangle: Rounded Corners 46">
            <a:extLst>
              <a:ext uri="{FF2B5EF4-FFF2-40B4-BE49-F238E27FC236}">
                <a16:creationId xmlns:a16="http://schemas.microsoft.com/office/drawing/2014/main" id="{89062DEF-93C6-CAF7-1F0D-A175F5C4A485}"/>
              </a:ext>
            </a:extLst>
          </p:cNvPr>
          <p:cNvSpPr/>
          <p:nvPr/>
        </p:nvSpPr>
        <p:spPr>
          <a:xfrm>
            <a:off x="1570809" y="4859318"/>
            <a:ext cx="1922615" cy="292550"/>
          </a:xfrm>
          <a:prstGeom prst="roundRect">
            <a:avLst>
              <a:gd name="adj" fmla="val 5013"/>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IDV SERVICES</a:t>
            </a:r>
          </a:p>
        </p:txBody>
      </p:sp>
      <p:cxnSp>
        <p:nvCxnSpPr>
          <p:cNvPr id="473" name="Straight Arrow Connector 472">
            <a:extLst>
              <a:ext uri="{FF2B5EF4-FFF2-40B4-BE49-F238E27FC236}">
                <a16:creationId xmlns:a16="http://schemas.microsoft.com/office/drawing/2014/main" id="{00602F7C-72E1-E290-6206-8181676128C1}"/>
              </a:ext>
            </a:extLst>
          </p:cNvPr>
          <p:cNvCxnSpPr>
            <a:cxnSpLocks/>
            <a:stCxn id="11" idx="2"/>
          </p:cNvCxnSpPr>
          <p:nvPr/>
        </p:nvCxnSpPr>
        <p:spPr>
          <a:xfrm>
            <a:off x="3677037" y="2355624"/>
            <a:ext cx="1692552" cy="2705678"/>
          </a:xfrm>
          <a:prstGeom prst="straightConnector1">
            <a:avLst/>
          </a:prstGeom>
          <a:ln>
            <a:solidFill>
              <a:schemeClr val="accent4">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5" name="Straight Arrow Connector 474">
            <a:extLst>
              <a:ext uri="{FF2B5EF4-FFF2-40B4-BE49-F238E27FC236}">
                <a16:creationId xmlns:a16="http://schemas.microsoft.com/office/drawing/2014/main" id="{C2D406B2-D045-519B-DB48-9258CA980D46}"/>
              </a:ext>
            </a:extLst>
          </p:cNvPr>
          <p:cNvCxnSpPr>
            <a:cxnSpLocks/>
          </p:cNvCxnSpPr>
          <p:nvPr/>
        </p:nvCxnSpPr>
        <p:spPr>
          <a:xfrm flipV="1">
            <a:off x="7089233" y="2329360"/>
            <a:ext cx="1808963" cy="2724625"/>
          </a:xfrm>
          <a:prstGeom prst="straightConnector1">
            <a:avLst/>
          </a:prstGeom>
          <a:ln>
            <a:solidFill>
              <a:schemeClr val="accent4">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7" name="Straight Arrow Connector 486">
            <a:extLst>
              <a:ext uri="{FF2B5EF4-FFF2-40B4-BE49-F238E27FC236}">
                <a16:creationId xmlns:a16="http://schemas.microsoft.com/office/drawing/2014/main" id="{C955C9B3-1F99-0D8C-CA25-88B2626024DD}"/>
              </a:ext>
            </a:extLst>
          </p:cNvPr>
          <p:cNvCxnSpPr>
            <a:cxnSpLocks/>
          </p:cNvCxnSpPr>
          <p:nvPr/>
        </p:nvCxnSpPr>
        <p:spPr>
          <a:xfrm flipV="1">
            <a:off x="4585722" y="1543701"/>
            <a:ext cx="3312000" cy="0"/>
          </a:xfrm>
          <a:prstGeom prst="straightConnector1">
            <a:avLst/>
          </a:prstGeom>
          <a:ln>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AABDD449-C133-47D2-5500-8D73AEFE01ED}"/>
              </a:ext>
            </a:extLst>
          </p:cNvPr>
          <p:cNvSpPr/>
          <p:nvPr/>
        </p:nvSpPr>
        <p:spPr>
          <a:xfrm>
            <a:off x="7509308" y="5061299"/>
            <a:ext cx="1138701" cy="352265"/>
          </a:xfrm>
          <a:prstGeom prst="roundRect">
            <a:avLst>
              <a:gd name="adj" fmla="val 6055"/>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Directory / Registry</a:t>
            </a:r>
          </a:p>
        </p:txBody>
      </p:sp>
      <p:cxnSp>
        <p:nvCxnSpPr>
          <p:cNvPr id="1106" name="Straight Arrow Connector 1105">
            <a:extLst>
              <a:ext uri="{FF2B5EF4-FFF2-40B4-BE49-F238E27FC236}">
                <a16:creationId xmlns:a16="http://schemas.microsoft.com/office/drawing/2014/main" id="{002C1325-E5A1-7CDA-F8A9-373992163E2B}"/>
              </a:ext>
            </a:extLst>
          </p:cNvPr>
          <p:cNvCxnSpPr>
            <a:cxnSpLocks/>
          </p:cNvCxnSpPr>
          <p:nvPr/>
        </p:nvCxnSpPr>
        <p:spPr>
          <a:xfrm flipV="1">
            <a:off x="4640480" y="1864313"/>
            <a:ext cx="3276000" cy="0"/>
          </a:xfrm>
          <a:prstGeom prst="straightConnector1">
            <a:avLst/>
          </a:prstGeom>
          <a:ln>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id="{24D9F18D-6099-8202-1B81-D628B1343832}"/>
              </a:ext>
            </a:extLst>
          </p:cNvPr>
          <p:cNvSpPr>
            <a:spLocks/>
          </p:cNvSpPr>
          <p:nvPr/>
        </p:nvSpPr>
        <p:spPr>
          <a:xfrm>
            <a:off x="8924083" y="4853330"/>
            <a:ext cx="1127342" cy="1033954"/>
          </a:xfrm>
          <a:prstGeom prst="roundRect">
            <a:avLst>
              <a:gd name="adj" fmla="val 2080"/>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REC DIGITAL SERVICES</a:t>
            </a:r>
          </a:p>
        </p:txBody>
      </p:sp>
      <p:sp>
        <p:nvSpPr>
          <p:cNvPr id="8" name="Rectangle: Rounded Corners 7">
            <a:extLst>
              <a:ext uri="{FF2B5EF4-FFF2-40B4-BE49-F238E27FC236}">
                <a16:creationId xmlns:a16="http://schemas.microsoft.com/office/drawing/2014/main" id="{0DD88C48-130B-160E-90A2-036934279715}"/>
              </a:ext>
            </a:extLst>
          </p:cNvPr>
          <p:cNvSpPr/>
          <p:nvPr/>
        </p:nvSpPr>
        <p:spPr>
          <a:xfrm>
            <a:off x="9011088" y="4928012"/>
            <a:ext cx="986734" cy="259669"/>
          </a:xfrm>
          <a:prstGeom prst="roundRect">
            <a:avLst>
              <a:gd name="adj" fmla="val 6128"/>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REC Portal</a:t>
            </a:r>
          </a:p>
        </p:txBody>
      </p:sp>
      <p:sp>
        <p:nvSpPr>
          <p:cNvPr id="9" name="Rectangle: Rounded Corners 8">
            <a:extLst>
              <a:ext uri="{FF2B5EF4-FFF2-40B4-BE49-F238E27FC236}">
                <a16:creationId xmlns:a16="http://schemas.microsoft.com/office/drawing/2014/main" id="{AC9BB66B-43CF-9E45-1CD7-A06BE36062A8}"/>
              </a:ext>
            </a:extLst>
          </p:cNvPr>
          <p:cNvSpPr/>
          <p:nvPr/>
        </p:nvSpPr>
        <p:spPr>
          <a:xfrm>
            <a:off x="9014404" y="5264470"/>
            <a:ext cx="983418" cy="259669"/>
          </a:xfrm>
          <a:prstGeom prst="roundRect">
            <a:avLst>
              <a:gd name="adj" fmla="val 5013"/>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Service Desk</a:t>
            </a:r>
          </a:p>
        </p:txBody>
      </p:sp>
      <p:cxnSp>
        <p:nvCxnSpPr>
          <p:cNvPr id="469" name="Straight Arrow Connector 468">
            <a:extLst>
              <a:ext uri="{FF2B5EF4-FFF2-40B4-BE49-F238E27FC236}">
                <a16:creationId xmlns:a16="http://schemas.microsoft.com/office/drawing/2014/main" id="{AACE795A-2E00-58C1-1DFC-4D830536C197}"/>
              </a:ext>
            </a:extLst>
          </p:cNvPr>
          <p:cNvCxnSpPr>
            <a:cxnSpLocks/>
          </p:cNvCxnSpPr>
          <p:nvPr/>
        </p:nvCxnSpPr>
        <p:spPr>
          <a:xfrm>
            <a:off x="3857707" y="2343415"/>
            <a:ext cx="1696460" cy="2705678"/>
          </a:xfrm>
          <a:prstGeom prst="straightConnector1">
            <a:avLst/>
          </a:prstGeom>
          <a:ln>
            <a:solidFill>
              <a:schemeClr val="accent4">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70" name="TextBox 469">
            <a:extLst>
              <a:ext uri="{FF2B5EF4-FFF2-40B4-BE49-F238E27FC236}">
                <a16:creationId xmlns:a16="http://schemas.microsoft.com/office/drawing/2014/main" id="{7C06AF71-2C2A-B6C8-62B9-27D2731B4B76}"/>
              </a:ext>
            </a:extLst>
          </p:cNvPr>
          <p:cNvSpPr txBox="1"/>
          <p:nvPr/>
        </p:nvSpPr>
        <p:spPr>
          <a:xfrm>
            <a:off x="3501253" y="2797274"/>
            <a:ext cx="600326" cy="2769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Consent req.</a:t>
            </a:r>
          </a:p>
        </p:txBody>
      </p:sp>
      <p:sp>
        <p:nvSpPr>
          <p:cNvPr id="471" name="TextBox 470">
            <a:extLst>
              <a:ext uri="{FF2B5EF4-FFF2-40B4-BE49-F238E27FC236}">
                <a16:creationId xmlns:a16="http://schemas.microsoft.com/office/drawing/2014/main" id="{1BC13575-4984-68A8-BE40-8B2BF8242C4C}"/>
              </a:ext>
            </a:extLst>
          </p:cNvPr>
          <p:cNvSpPr txBox="1"/>
          <p:nvPr/>
        </p:nvSpPr>
        <p:spPr>
          <a:xfrm>
            <a:off x="4283226" y="3105973"/>
            <a:ext cx="357254"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Token</a:t>
            </a:r>
          </a:p>
        </p:txBody>
      </p:sp>
      <p:sp>
        <p:nvSpPr>
          <p:cNvPr id="472" name="TextBox 471">
            <a:extLst>
              <a:ext uri="{FF2B5EF4-FFF2-40B4-BE49-F238E27FC236}">
                <a16:creationId xmlns:a16="http://schemas.microsoft.com/office/drawing/2014/main" id="{91AB7DAB-D6AC-7A98-DE58-4DA793F22227}"/>
              </a:ext>
            </a:extLst>
          </p:cNvPr>
          <p:cNvSpPr txBox="1"/>
          <p:nvPr/>
        </p:nvSpPr>
        <p:spPr>
          <a:xfrm>
            <a:off x="5586414" y="1455520"/>
            <a:ext cx="1159548"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Data req. with token</a:t>
            </a:r>
          </a:p>
        </p:txBody>
      </p:sp>
      <p:sp>
        <p:nvSpPr>
          <p:cNvPr id="474" name="TextBox 473">
            <a:extLst>
              <a:ext uri="{FF2B5EF4-FFF2-40B4-BE49-F238E27FC236}">
                <a16:creationId xmlns:a16="http://schemas.microsoft.com/office/drawing/2014/main" id="{87DBE034-C164-123C-3F67-FCF563A7A67C}"/>
              </a:ext>
            </a:extLst>
          </p:cNvPr>
          <p:cNvSpPr txBox="1"/>
          <p:nvPr/>
        </p:nvSpPr>
        <p:spPr>
          <a:xfrm>
            <a:off x="7998774" y="3101166"/>
            <a:ext cx="727536"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Introspection</a:t>
            </a:r>
          </a:p>
        </p:txBody>
      </p:sp>
      <p:cxnSp>
        <p:nvCxnSpPr>
          <p:cNvPr id="478" name="Connector: Elbow 477">
            <a:extLst>
              <a:ext uri="{FF2B5EF4-FFF2-40B4-BE49-F238E27FC236}">
                <a16:creationId xmlns:a16="http://schemas.microsoft.com/office/drawing/2014/main" id="{4D5A9B6D-06BD-D869-5435-7E8ABFBE4B93}"/>
              </a:ext>
            </a:extLst>
          </p:cNvPr>
          <p:cNvCxnSpPr>
            <a:cxnSpLocks/>
          </p:cNvCxnSpPr>
          <p:nvPr/>
        </p:nvCxnSpPr>
        <p:spPr>
          <a:xfrm rot="16200000" flipV="1">
            <a:off x="4028480" y="2835025"/>
            <a:ext cx="2844000" cy="1620000"/>
          </a:xfrm>
          <a:prstGeom prst="bentConnector2">
            <a:avLst/>
          </a:prstGeom>
          <a:ln>
            <a:solidFill>
              <a:schemeClr val="accent4">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9" name="Connector: Elbow 478">
            <a:extLst>
              <a:ext uri="{FF2B5EF4-FFF2-40B4-BE49-F238E27FC236}">
                <a16:creationId xmlns:a16="http://schemas.microsoft.com/office/drawing/2014/main" id="{D8A3D401-0B11-5789-C161-45A619A8F3D2}"/>
              </a:ext>
            </a:extLst>
          </p:cNvPr>
          <p:cNvCxnSpPr>
            <a:cxnSpLocks/>
          </p:cNvCxnSpPr>
          <p:nvPr/>
        </p:nvCxnSpPr>
        <p:spPr>
          <a:xfrm rot="5400000" flipH="1" flipV="1">
            <a:off x="5653802" y="2835025"/>
            <a:ext cx="2844000" cy="1620000"/>
          </a:xfrm>
          <a:prstGeom prst="bentConnector2">
            <a:avLst/>
          </a:prstGeom>
          <a:ln>
            <a:solidFill>
              <a:schemeClr val="accent4">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81" name="TextBox 480">
            <a:extLst>
              <a:ext uri="{FF2B5EF4-FFF2-40B4-BE49-F238E27FC236}">
                <a16:creationId xmlns:a16="http://schemas.microsoft.com/office/drawing/2014/main" id="{7022515D-6081-3A47-9C85-0E31D02BC1DE}"/>
              </a:ext>
            </a:extLst>
          </p:cNvPr>
          <p:cNvSpPr txBox="1"/>
          <p:nvPr/>
        </p:nvSpPr>
        <p:spPr>
          <a:xfrm>
            <a:off x="5925541" y="2958950"/>
            <a:ext cx="660782"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Certificates</a:t>
            </a:r>
          </a:p>
        </p:txBody>
      </p:sp>
      <p:sp>
        <p:nvSpPr>
          <p:cNvPr id="482" name="TextBox 481">
            <a:extLst>
              <a:ext uri="{FF2B5EF4-FFF2-40B4-BE49-F238E27FC236}">
                <a16:creationId xmlns:a16="http://schemas.microsoft.com/office/drawing/2014/main" id="{EDDDB46B-716C-426D-D917-7897273515C6}"/>
              </a:ext>
            </a:extLst>
          </p:cNvPr>
          <p:cNvSpPr txBox="1"/>
          <p:nvPr/>
        </p:nvSpPr>
        <p:spPr>
          <a:xfrm>
            <a:off x="5603565" y="1792811"/>
            <a:ext cx="1159548"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Data provision</a:t>
            </a:r>
          </a:p>
        </p:txBody>
      </p:sp>
      <p:sp>
        <p:nvSpPr>
          <p:cNvPr id="10" name="Rectangle: Rounded Corners 9">
            <a:extLst>
              <a:ext uri="{FF2B5EF4-FFF2-40B4-BE49-F238E27FC236}">
                <a16:creationId xmlns:a16="http://schemas.microsoft.com/office/drawing/2014/main" id="{F77749E0-E11C-0B13-AF92-F4D1FA1BEB60}"/>
              </a:ext>
            </a:extLst>
          </p:cNvPr>
          <p:cNvSpPr/>
          <p:nvPr/>
        </p:nvSpPr>
        <p:spPr>
          <a:xfrm>
            <a:off x="7901616" y="1346630"/>
            <a:ext cx="1926000" cy="1018326"/>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Energy Data Provider</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b="1">
                <a:solidFill>
                  <a:srgbClr val="4D38F5"/>
                </a:solidFill>
                <a:latin typeface="Calibri"/>
                <a:ea typeface="Calibri"/>
                <a:cs typeface="Calibri"/>
                <a:sym typeface="Arial"/>
              </a:rPr>
              <a:t>(EDP)</a:t>
            </a:r>
            <a:endParaRPr kumimoji="0" lang="en-GB" sz="1100" b="1" i="0" u="none" strike="noStrike" kern="1200" cap="none" spc="0" normalizeH="0" baseline="0" noProof="0">
              <a:ln>
                <a:noFill/>
              </a:ln>
              <a:solidFill>
                <a:srgbClr val="4D38F5"/>
              </a:solidFill>
              <a:effectLst/>
              <a:uLnTx/>
              <a:uFillTx/>
              <a:latin typeface="Calibri"/>
              <a:ea typeface="Calibri"/>
              <a:cs typeface="Calibri"/>
              <a:sym typeface="Arial"/>
            </a:endParaRPr>
          </a:p>
        </p:txBody>
      </p:sp>
      <p:sp>
        <p:nvSpPr>
          <p:cNvPr id="22" name="Rectangle: Rounded Corners 21">
            <a:extLst>
              <a:ext uri="{FF2B5EF4-FFF2-40B4-BE49-F238E27FC236}">
                <a16:creationId xmlns:a16="http://schemas.microsoft.com/office/drawing/2014/main" id="{4C4F086D-27A4-DD76-FB99-F07400469B6C}"/>
              </a:ext>
            </a:extLst>
          </p:cNvPr>
          <p:cNvSpPr/>
          <p:nvPr/>
        </p:nvSpPr>
        <p:spPr>
          <a:xfrm>
            <a:off x="4871864" y="5061302"/>
            <a:ext cx="2550439" cy="533431"/>
          </a:xfrm>
          <a:prstGeom prst="roundRect">
            <a:avLst>
              <a:gd name="adj" fmla="val 3271"/>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Consent Management System</a:t>
            </a:r>
          </a:p>
        </p:txBody>
      </p:sp>
      <p:sp>
        <p:nvSpPr>
          <p:cNvPr id="11" name="Rectangle: Rounded Corners 10">
            <a:extLst>
              <a:ext uri="{FF2B5EF4-FFF2-40B4-BE49-F238E27FC236}">
                <a16:creationId xmlns:a16="http://schemas.microsoft.com/office/drawing/2014/main" id="{3C26DFBF-BC6A-62BC-D250-BAB62FD869BF}"/>
              </a:ext>
            </a:extLst>
          </p:cNvPr>
          <p:cNvSpPr/>
          <p:nvPr/>
        </p:nvSpPr>
        <p:spPr>
          <a:xfrm>
            <a:off x="2713594" y="1337298"/>
            <a:ext cx="1926886" cy="1018326"/>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Authorised Third Party </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b="1">
                <a:solidFill>
                  <a:srgbClr val="4D38F5"/>
                </a:solidFill>
                <a:latin typeface="Calibri"/>
                <a:ea typeface="Calibri"/>
                <a:cs typeface="Calibri"/>
                <a:sym typeface="Arial"/>
              </a:rPr>
              <a:t>(ATP)</a:t>
            </a:r>
            <a:endParaRPr kumimoji="0" lang="en-GB" sz="1100" b="1" i="0" u="none" strike="noStrike" kern="1200" cap="none" spc="0" normalizeH="0" baseline="0" noProof="0">
              <a:ln>
                <a:noFill/>
              </a:ln>
              <a:solidFill>
                <a:srgbClr val="4D38F5"/>
              </a:solidFill>
              <a:effectLst/>
              <a:uLnTx/>
              <a:uFillTx/>
              <a:latin typeface="Calibri"/>
              <a:ea typeface="Calibri"/>
              <a:cs typeface="Calibri"/>
              <a:sym typeface="Arial"/>
            </a:endParaRPr>
          </a:p>
        </p:txBody>
      </p:sp>
      <p:grpSp>
        <p:nvGrpSpPr>
          <p:cNvPr id="465" name="Group 464">
            <a:extLst>
              <a:ext uri="{FF2B5EF4-FFF2-40B4-BE49-F238E27FC236}">
                <a16:creationId xmlns:a16="http://schemas.microsoft.com/office/drawing/2014/main" id="{7A4E52E2-BD38-E9CC-17AE-78334E7EB982}"/>
              </a:ext>
            </a:extLst>
          </p:cNvPr>
          <p:cNvGrpSpPr/>
          <p:nvPr/>
        </p:nvGrpSpPr>
        <p:grpSpPr>
          <a:xfrm>
            <a:off x="6153493" y="1251986"/>
            <a:ext cx="211281" cy="182114"/>
            <a:chOff x="903840" y="2997766"/>
            <a:chExt cx="351441" cy="329148"/>
          </a:xfrm>
        </p:grpSpPr>
        <p:sp>
          <p:nvSpPr>
            <p:cNvPr id="464" name="Rectangle: Rounded Corners 463">
              <a:extLst>
                <a:ext uri="{FF2B5EF4-FFF2-40B4-BE49-F238E27FC236}">
                  <a16:creationId xmlns:a16="http://schemas.microsoft.com/office/drawing/2014/main" id="{2D477AD2-590C-95CE-DD70-B30C5B3A9D30}"/>
                </a:ext>
              </a:extLst>
            </p:cNvPr>
            <p:cNvSpPr/>
            <p:nvPr/>
          </p:nvSpPr>
          <p:spPr>
            <a:xfrm>
              <a:off x="903840" y="2997766"/>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27" name="Graphic 26" descr="QR Code with solid fill">
              <a:extLst>
                <a:ext uri="{FF2B5EF4-FFF2-40B4-BE49-F238E27FC236}">
                  <a16:creationId xmlns:a16="http://schemas.microsoft.com/office/drawing/2014/main" id="{ACC0809F-70B8-6444-9B6F-B63A07C704C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6390" y="3029170"/>
              <a:ext cx="266341" cy="266341"/>
            </a:xfrm>
            <a:prstGeom prst="rect">
              <a:avLst/>
            </a:prstGeom>
          </p:spPr>
        </p:pic>
      </p:grpSp>
      <p:sp>
        <p:nvSpPr>
          <p:cNvPr id="30" name="Rectangle 29">
            <a:extLst>
              <a:ext uri="{FF2B5EF4-FFF2-40B4-BE49-F238E27FC236}">
                <a16:creationId xmlns:a16="http://schemas.microsoft.com/office/drawing/2014/main" id="{8B2316F2-E019-7E6E-B5A9-6632D3FFC040}"/>
              </a:ext>
            </a:extLst>
          </p:cNvPr>
          <p:cNvSpPr>
            <a:spLocks/>
          </p:cNvSpPr>
          <p:nvPr/>
        </p:nvSpPr>
        <p:spPr>
          <a:xfrm>
            <a:off x="10037842" y="1166573"/>
            <a:ext cx="1098098" cy="2724625"/>
          </a:xfrm>
          <a:prstGeom prst="rect">
            <a:avLst/>
          </a:prstGeom>
          <a:ln/>
          <a:effectLst>
            <a:outerShdw blurRad="50800" dist="38100" dir="18900000" algn="b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32" name="TextBox 31">
            <a:extLst>
              <a:ext uri="{FF2B5EF4-FFF2-40B4-BE49-F238E27FC236}">
                <a16:creationId xmlns:a16="http://schemas.microsoft.com/office/drawing/2014/main" id="{ABE48DB6-3891-2BC4-CDBA-15ABABDE168A}"/>
              </a:ext>
            </a:extLst>
          </p:cNvPr>
          <p:cNvSpPr txBox="1"/>
          <p:nvPr/>
        </p:nvSpPr>
        <p:spPr>
          <a:xfrm>
            <a:off x="10109850" y="1593225"/>
            <a:ext cx="936104" cy="307777"/>
          </a:xfrm>
          <a:prstGeom prst="rect">
            <a:avLst/>
          </a:prstGeom>
          <a:solidFill>
            <a:schemeClr val="bg1"/>
          </a:solidFill>
        </p:spPr>
        <p:txBody>
          <a:bodyPr wrap="square" rtlCol="0">
            <a:spAutoFit/>
          </a:bodyPr>
          <a:lstStyle/>
          <a:p>
            <a:pPr algn="ctr"/>
            <a:r>
              <a:rPr lang="en-GB" sz="700" i="1"/>
              <a:t>FAPI 2.0 Designed Interactions</a:t>
            </a:r>
          </a:p>
        </p:txBody>
      </p:sp>
      <p:cxnSp>
        <p:nvCxnSpPr>
          <p:cNvPr id="34" name="Straight Arrow Connector 33">
            <a:extLst>
              <a:ext uri="{FF2B5EF4-FFF2-40B4-BE49-F238E27FC236}">
                <a16:creationId xmlns:a16="http://schemas.microsoft.com/office/drawing/2014/main" id="{8FAAD77E-6583-C526-55C3-6E41700A855C}"/>
              </a:ext>
            </a:extLst>
          </p:cNvPr>
          <p:cNvCxnSpPr>
            <a:cxnSpLocks/>
          </p:cNvCxnSpPr>
          <p:nvPr/>
        </p:nvCxnSpPr>
        <p:spPr>
          <a:xfrm>
            <a:off x="10109850" y="1565415"/>
            <a:ext cx="936104" cy="0"/>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5CBD038D-0265-D1EA-3287-8C40E8CB6A42}"/>
              </a:ext>
            </a:extLst>
          </p:cNvPr>
          <p:cNvSpPr txBox="1"/>
          <p:nvPr/>
        </p:nvSpPr>
        <p:spPr>
          <a:xfrm>
            <a:off x="10259869" y="1186551"/>
            <a:ext cx="636063" cy="276999"/>
          </a:xfrm>
          <a:prstGeom prst="rect">
            <a:avLst/>
          </a:prstGeom>
          <a:noFill/>
        </p:spPr>
        <p:txBody>
          <a:bodyPr wrap="square" rtlCol="0">
            <a:spAutoFit/>
          </a:bodyPr>
          <a:lstStyle/>
          <a:p>
            <a:pPr algn="ctr"/>
            <a:r>
              <a:rPr lang="en-GB" sz="1200" b="1">
                <a:latin typeface="Outfit"/>
              </a:rPr>
              <a:t>Key</a:t>
            </a:r>
          </a:p>
        </p:txBody>
      </p:sp>
      <p:pic>
        <p:nvPicPr>
          <p:cNvPr id="38" name="Graphic 37" descr="QR Code with solid fill">
            <a:extLst>
              <a:ext uri="{FF2B5EF4-FFF2-40B4-BE49-F238E27FC236}">
                <a16:creationId xmlns:a16="http://schemas.microsoft.com/office/drawing/2014/main" id="{B852FA61-F27F-F0B9-9EFD-7948E25E330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444729" y="2426178"/>
            <a:ext cx="266341" cy="266341"/>
          </a:xfrm>
          <a:prstGeom prst="rect">
            <a:avLst/>
          </a:prstGeom>
        </p:spPr>
      </p:pic>
      <p:pic>
        <p:nvPicPr>
          <p:cNvPr id="39" name="Graphic 38" descr="Lock with solid fill">
            <a:extLst>
              <a:ext uri="{FF2B5EF4-FFF2-40B4-BE49-F238E27FC236}">
                <a16:creationId xmlns:a16="http://schemas.microsoft.com/office/drawing/2014/main" id="{8C2F8197-CA9D-8467-DDCD-A0B57C0024E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453720" y="2863404"/>
            <a:ext cx="266341" cy="266341"/>
          </a:xfrm>
          <a:prstGeom prst="rect">
            <a:avLst/>
          </a:prstGeom>
        </p:spPr>
      </p:pic>
      <p:sp>
        <p:nvSpPr>
          <p:cNvPr id="40" name="TextBox 39">
            <a:extLst>
              <a:ext uri="{FF2B5EF4-FFF2-40B4-BE49-F238E27FC236}">
                <a16:creationId xmlns:a16="http://schemas.microsoft.com/office/drawing/2014/main" id="{C27D65C8-0884-5A23-2867-F85E2065925A}"/>
              </a:ext>
            </a:extLst>
          </p:cNvPr>
          <p:cNvSpPr txBox="1"/>
          <p:nvPr/>
        </p:nvSpPr>
        <p:spPr>
          <a:xfrm>
            <a:off x="10200457" y="2672264"/>
            <a:ext cx="765121" cy="200055"/>
          </a:xfrm>
          <a:prstGeom prst="rect">
            <a:avLst/>
          </a:prstGeom>
          <a:solidFill>
            <a:schemeClr val="bg1"/>
          </a:solidFill>
        </p:spPr>
        <p:txBody>
          <a:bodyPr wrap="square" rtlCol="0">
            <a:spAutoFit/>
          </a:bodyPr>
          <a:lstStyle/>
          <a:p>
            <a:pPr algn="ctr"/>
            <a:r>
              <a:rPr lang="en-GB" sz="700" i="1"/>
              <a:t>Data / token</a:t>
            </a:r>
          </a:p>
        </p:txBody>
      </p:sp>
      <p:sp>
        <p:nvSpPr>
          <p:cNvPr id="41" name="TextBox 40">
            <a:extLst>
              <a:ext uri="{FF2B5EF4-FFF2-40B4-BE49-F238E27FC236}">
                <a16:creationId xmlns:a16="http://schemas.microsoft.com/office/drawing/2014/main" id="{2BE3A597-E4E9-9D32-D7BB-0E231BF47961}"/>
              </a:ext>
            </a:extLst>
          </p:cNvPr>
          <p:cNvSpPr txBox="1"/>
          <p:nvPr/>
        </p:nvSpPr>
        <p:spPr>
          <a:xfrm>
            <a:off x="10200457" y="3093667"/>
            <a:ext cx="765121" cy="200055"/>
          </a:xfrm>
          <a:prstGeom prst="rect">
            <a:avLst/>
          </a:prstGeom>
          <a:solidFill>
            <a:schemeClr val="bg1"/>
          </a:solidFill>
        </p:spPr>
        <p:txBody>
          <a:bodyPr wrap="square" rtlCol="0">
            <a:spAutoFit/>
          </a:bodyPr>
          <a:lstStyle/>
          <a:p>
            <a:pPr algn="ctr"/>
            <a:r>
              <a:rPr lang="en-GB" sz="700" i="1"/>
              <a:t>Encryption</a:t>
            </a:r>
          </a:p>
        </p:txBody>
      </p:sp>
      <p:pic>
        <p:nvPicPr>
          <p:cNvPr id="42" name="Graphic 41" descr="Key with solid fill">
            <a:extLst>
              <a:ext uri="{FF2B5EF4-FFF2-40B4-BE49-F238E27FC236}">
                <a16:creationId xmlns:a16="http://schemas.microsoft.com/office/drawing/2014/main" id="{BEEE9BC4-EB23-6117-9AF5-D4786C4B1D2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488490" y="3300630"/>
            <a:ext cx="245495" cy="245495"/>
          </a:xfrm>
          <a:prstGeom prst="rect">
            <a:avLst/>
          </a:prstGeom>
        </p:spPr>
      </p:pic>
      <p:sp>
        <p:nvSpPr>
          <p:cNvPr id="43" name="TextBox 42">
            <a:extLst>
              <a:ext uri="{FF2B5EF4-FFF2-40B4-BE49-F238E27FC236}">
                <a16:creationId xmlns:a16="http://schemas.microsoft.com/office/drawing/2014/main" id="{DDB58812-15B3-18F3-A8F1-AE5A07400477}"/>
              </a:ext>
            </a:extLst>
          </p:cNvPr>
          <p:cNvSpPr txBox="1"/>
          <p:nvPr/>
        </p:nvSpPr>
        <p:spPr>
          <a:xfrm>
            <a:off x="10206012" y="3516977"/>
            <a:ext cx="765121" cy="200055"/>
          </a:xfrm>
          <a:prstGeom prst="rect">
            <a:avLst/>
          </a:prstGeom>
          <a:solidFill>
            <a:schemeClr val="bg1"/>
          </a:solidFill>
        </p:spPr>
        <p:txBody>
          <a:bodyPr wrap="square" rtlCol="0">
            <a:spAutoFit/>
          </a:bodyPr>
          <a:lstStyle/>
          <a:p>
            <a:pPr algn="ctr"/>
            <a:r>
              <a:rPr lang="en-GB" sz="700" i="1"/>
              <a:t>Certificates</a:t>
            </a:r>
          </a:p>
        </p:txBody>
      </p:sp>
      <p:grpSp>
        <p:nvGrpSpPr>
          <p:cNvPr id="46" name="Group 45">
            <a:extLst>
              <a:ext uri="{FF2B5EF4-FFF2-40B4-BE49-F238E27FC236}">
                <a16:creationId xmlns:a16="http://schemas.microsoft.com/office/drawing/2014/main" id="{84C99A6E-8390-38C7-FAC9-4355ABCC784D}"/>
              </a:ext>
            </a:extLst>
          </p:cNvPr>
          <p:cNvGrpSpPr/>
          <p:nvPr/>
        </p:nvGrpSpPr>
        <p:grpSpPr>
          <a:xfrm>
            <a:off x="3680175" y="2174512"/>
            <a:ext cx="194008" cy="166214"/>
            <a:chOff x="917354" y="2282238"/>
            <a:chExt cx="351441" cy="329148"/>
          </a:xfrm>
        </p:grpSpPr>
        <p:sp>
          <p:nvSpPr>
            <p:cNvPr id="48" name="Rectangle: Rounded Corners 47">
              <a:extLst>
                <a:ext uri="{FF2B5EF4-FFF2-40B4-BE49-F238E27FC236}">
                  <a16:creationId xmlns:a16="http://schemas.microsoft.com/office/drawing/2014/main" id="{B12FEDD6-4967-C06C-A901-0651111EB0CA}"/>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49" name="Graphic 48" descr="Lock with solid fill">
              <a:extLst>
                <a:ext uri="{FF2B5EF4-FFF2-40B4-BE49-F238E27FC236}">
                  <a16:creationId xmlns:a16="http://schemas.microsoft.com/office/drawing/2014/main" id="{CA27C4E7-DF4D-19E7-7891-8B5EA84BEBA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57" name="Group 56">
            <a:extLst>
              <a:ext uri="{FF2B5EF4-FFF2-40B4-BE49-F238E27FC236}">
                <a16:creationId xmlns:a16="http://schemas.microsoft.com/office/drawing/2014/main" id="{7029816E-647D-E083-5142-126C8206FDBC}"/>
              </a:ext>
            </a:extLst>
          </p:cNvPr>
          <p:cNvGrpSpPr/>
          <p:nvPr/>
        </p:nvGrpSpPr>
        <p:grpSpPr>
          <a:xfrm>
            <a:off x="5358441" y="5067473"/>
            <a:ext cx="194008" cy="166214"/>
            <a:chOff x="917354" y="2282238"/>
            <a:chExt cx="351441" cy="329148"/>
          </a:xfrm>
        </p:grpSpPr>
        <p:sp>
          <p:nvSpPr>
            <p:cNvPr id="58" name="Rectangle: Rounded Corners 57">
              <a:extLst>
                <a:ext uri="{FF2B5EF4-FFF2-40B4-BE49-F238E27FC236}">
                  <a16:creationId xmlns:a16="http://schemas.microsoft.com/office/drawing/2014/main" id="{89ADF2F6-C3EF-AF6B-7C14-79EFABFBFDE1}"/>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59" name="Graphic 58" descr="Lock with solid fill">
              <a:extLst>
                <a:ext uri="{FF2B5EF4-FFF2-40B4-BE49-F238E27FC236}">
                  <a16:creationId xmlns:a16="http://schemas.microsoft.com/office/drawing/2014/main" id="{52FA0114-38B5-C528-EA87-EEAF173E9A9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60" name="Group 59">
            <a:extLst>
              <a:ext uri="{FF2B5EF4-FFF2-40B4-BE49-F238E27FC236}">
                <a16:creationId xmlns:a16="http://schemas.microsoft.com/office/drawing/2014/main" id="{5754A575-CF83-9BB0-CF4C-88AFFF9837F3}"/>
              </a:ext>
            </a:extLst>
          </p:cNvPr>
          <p:cNvGrpSpPr/>
          <p:nvPr/>
        </p:nvGrpSpPr>
        <p:grpSpPr>
          <a:xfrm>
            <a:off x="6978798" y="5067473"/>
            <a:ext cx="194008" cy="166214"/>
            <a:chOff x="917354" y="2282238"/>
            <a:chExt cx="351441" cy="329148"/>
          </a:xfrm>
        </p:grpSpPr>
        <p:sp>
          <p:nvSpPr>
            <p:cNvPr id="61" name="Rectangle: Rounded Corners 60">
              <a:extLst>
                <a:ext uri="{FF2B5EF4-FFF2-40B4-BE49-F238E27FC236}">
                  <a16:creationId xmlns:a16="http://schemas.microsoft.com/office/drawing/2014/main" id="{2EFE4D79-279C-D924-A4CC-72AE346FDAFA}"/>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62" name="Graphic 61" descr="Lock with solid fill">
              <a:extLst>
                <a:ext uri="{FF2B5EF4-FFF2-40B4-BE49-F238E27FC236}">
                  <a16:creationId xmlns:a16="http://schemas.microsoft.com/office/drawing/2014/main" id="{D17D988E-2A73-1F4E-AF8A-5E8FCD61F63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63" name="Group 62">
            <a:extLst>
              <a:ext uri="{FF2B5EF4-FFF2-40B4-BE49-F238E27FC236}">
                <a16:creationId xmlns:a16="http://schemas.microsoft.com/office/drawing/2014/main" id="{332BC3E5-BB49-B978-0D46-6C9290A2C204}"/>
              </a:ext>
            </a:extLst>
          </p:cNvPr>
          <p:cNvGrpSpPr/>
          <p:nvPr/>
        </p:nvGrpSpPr>
        <p:grpSpPr>
          <a:xfrm>
            <a:off x="4426723" y="2130904"/>
            <a:ext cx="194008" cy="166214"/>
            <a:chOff x="917354" y="2282238"/>
            <a:chExt cx="351441" cy="329148"/>
          </a:xfrm>
        </p:grpSpPr>
        <p:sp>
          <p:nvSpPr>
            <p:cNvPr id="448" name="Rectangle: Rounded Corners 447">
              <a:extLst>
                <a:ext uri="{FF2B5EF4-FFF2-40B4-BE49-F238E27FC236}">
                  <a16:creationId xmlns:a16="http://schemas.microsoft.com/office/drawing/2014/main" id="{1D3E2096-2273-E611-367C-BB11DDF9E583}"/>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449" name="Graphic 448" descr="Lock with solid fill">
              <a:extLst>
                <a:ext uri="{FF2B5EF4-FFF2-40B4-BE49-F238E27FC236}">
                  <a16:creationId xmlns:a16="http://schemas.microsoft.com/office/drawing/2014/main" id="{CC80E5B2-6BB6-C503-B43C-23810016F0D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450" name="Group 449">
            <a:extLst>
              <a:ext uri="{FF2B5EF4-FFF2-40B4-BE49-F238E27FC236}">
                <a16:creationId xmlns:a16="http://schemas.microsoft.com/office/drawing/2014/main" id="{63C1CA9F-E06F-5FA1-E3DE-D4ADB6792907}"/>
              </a:ext>
            </a:extLst>
          </p:cNvPr>
          <p:cNvGrpSpPr/>
          <p:nvPr/>
        </p:nvGrpSpPr>
        <p:grpSpPr>
          <a:xfrm>
            <a:off x="7925786" y="2137006"/>
            <a:ext cx="194008" cy="166214"/>
            <a:chOff x="917354" y="2282238"/>
            <a:chExt cx="351441" cy="329148"/>
          </a:xfrm>
        </p:grpSpPr>
        <p:sp>
          <p:nvSpPr>
            <p:cNvPr id="452" name="Rectangle: Rounded Corners 451">
              <a:extLst>
                <a:ext uri="{FF2B5EF4-FFF2-40B4-BE49-F238E27FC236}">
                  <a16:creationId xmlns:a16="http://schemas.microsoft.com/office/drawing/2014/main" id="{B53C4466-7773-6220-A930-C97AA59268F9}"/>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453" name="Graphic 452" descr="Lock with solid fill">
              <a:extLst>
                <a:ext uri="{FF2B5EF4-FFF2-40B4-BE49-F238E27FC236}">
                  <a16:creationId xmlns:a16="http://schemas.microsoft.com/office/drawing/2014/main" id="{8A410A63-8F7B-2FDD-E114-A555BB414F1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454" name="Group 453">
            <a:extLst>
              <a:ext uri="{FF2B5EF4-FFF2-40B4-BE49-F238E27FC236}">
                <a16:creationId xmlns:a16="http://schemas.microsoft.com/office/drawing/2014/main" id="{8938FD63-4F78-71A7-729D-7872632D035D}"/>
              </a:ext>
            </a:extLst>
          </p:cNvPr>
          <p:cNvGrpSpPr/>
          <p:nvPr/>
        </p:nvGrpSpPr>
        <p:grpSpPr>
          <a:xfrm>
            <a:off x="6170766" y="5067473"/>
            <a:ext cx="194008" cy="166214"/>
            <a:chOff x="917354" y="2282238"/>
            <a:chExt cx="351441" cy="329148"/>
          </a:xfrm>
        </p:grpSpPr>
        <p:sp>
          <p:nvSpPr>
            <p:cNvPr id="455" name="Rectangle: Rounded Corners 454">
              <a:extLst>
                <a:ext uri="{FF2B5EF4-FFF2-40B4-BE49-F238E27FC236}">
                  <a16:creationId xmlns:a16="http://schemas.microsoft.com/office/drawing/2014/main" id="{06A89327-15AF-B792-F523-59D6A53BBE04}"/>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456" name="Graphic 455" descr="Lock with solid fill">
              <a:extLst>
                <a:ext uri="{FF2B5EF4-FFF2-40B4-BE49-F238E27FC236}">
                  <a16:creationId xmlns:a16="http://schemas.microsoft.com/office/drawing/2014/main" id="{41D4DF62-4A68-00FA-9E2D-26EA3770554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457" name="Group 456">
            <a:extLst>
              <a:ext uri="{FF2B5EF4-FFF2-40B4-BE49-F238E27FC236}">
                <a16:creationId xmlns:a16="http://schemas.microsoft.com/office/drawing/2014/main" id="{FECC90D2-4C47-580A-40AD-085EF18BEC88}"/>
              </a:ext>
            </a:extLst>
          </p:cNvPr>
          <p:cNvGrpSpPr/>
          <p:nvPr/>
        </p:nvGrpSpPr>
        <p:grpSpPr>
          <a:xfrm>
            <a:off x="8781387" y="2171907"/>
            <a:ext cx="194008" cy="166214"/>
            <a:chOff x="917354" y="2282238"/>
            <a:chExt cx="351441" cy="329148"/>
          </a:xfrm>
        </p:grpSpPr>
        <p:sp>
          <p:nvSpPr>
            <p:cNvPr id="458" name="Rectangle: Rounded Corners 457">
              <a:extLst>
                <a:ext uri="{FF2B5EF4-FFF2-40B4-BE49-F238E27FC236}">
                  <a16:creationId xmlns:a16="http://schemas.microsoft.com/office/drawing/2014/main" id="{D2C3B4B4-4E39-9D16-A149-BDEDE4183526}"/>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459" name="Graphic 458" descr="Lock with solid fill">
              <a:extLst>
                <a:ext uri="{FF2B5EF4-FFF2-40B4-BE49-F238E27FC236}">
                  <a16:creationId xmlns:a16="http://schemas.microsoft.com/office/drawing/2014/main" id="{B9319828-0D67-8941-6A8C-DA34E86184C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3" name="Group 2">
            <a:extLst>
              <a:ext uri="{FF2B5EF4-FFF2-40B4-BE49-F238E27FC236}">
                <a16:creationId xmlns:a16="http://schemas.microsoft.com/office/drawing/2014/main" id="{9B5A6743-87F2-B533-CBF9-C1597555A6F2}"/>
              </a:ext>
            </a:extLst>
          </p:cNvPr>
          <p:cNvGrpSpPr/>
          <p:nvPr/>
        </p:nvGrpSpPr>
        <p:grpSpPr>
          <a:xfrm>
            <a:off x="4426723" y="1791073"/>
            <a:ext cx="194008" cy="166214"/>
            <a:chOff x="917354" y="2282238"/>
            <a:chExt cx="351441" cy="329148"/>
          </a:xfrm>
        </p:grpSpPr>
        <p:sp>
          <p:nvSpPr>
            <p:cNvPr id="5" name="Rectangle: Rounded Corners 4">
              <a:extLst>
                <a:ext uri="{FF2B5EF4-FFF2-40B4-BE49-F238E27FC236}">
                  <a16:creationId xmlns:a16="http://schemas.microsoft.com/office/drawing/2014/main" id="{97F1B897-BB0C-143B-6C27-3B5CFE786052}"/>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6" name="Graphic 5" descr="Lock with solid fill">
              <a:extLst>
                <a:ext uri="{FF2B5EF4-FFF2-40B4-BE49-F238E27FC236}">
                  <a16:creationId xmlns:a16="http://schemas.microsoft.com/office/drawing/2014/main" id="{01EA96EC-E093-A0BC-5945-293FC6B5491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7" name="Group 6">
            <a:extLst>
              <a:ext uri="{FF2B5EF4-FFF2-40B4-BE49-F238E27FC236}">
                <a16:creationId xmlns:a16="http://schemas.microsoft.com/office/drawing/2014/main" id="{6BB9E90D-727F-0DB7-2177-9F6868D8BF43}"/>
              </a:ext>
            </a:extLst>
          </p:cNvPr>
          <p:cNvGrpSpPr/>
          <p:nvPr/>
        </p:nvGrpSpPr>
        <p:grpSpPr>
          <a:xfrm>
            <a:off x="4426723" y="1451242"/>
            <a:ext cx="194008" cy="166214"/>
            <a:chOff x="917354" y="2282238"/>
            <a:chExt cx="351441" cy="329148"/>
          </a:xfrm>
        </p:grpSpPr>
        <p:sp>
          <p:nvSpPr>
            <p:cNvPr id="12" name="Rectangle: Rounded Corners 11">
              <a:extLst>
                <a:ext uri="{FF2B5EF4-FFF2-40B4-BE49-F238E27FC236}">
                  <a16:creationId xmlns:a16="http://schemas.microsoft.com/office/drawing/2014/main" id="{A657B08E-9A9F-12AD-DA12-3AFC5007377D}"/>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13" name="Graphic 12" descr="Lock with solid fill">
              <a:extLst>
                <a:ext uri="{FF2B5EF4-FFF2-40B4-BE49-F238E27FC236}">
                  <a16:creationId xmlns:a16="http://schemas.microsoft.com/office/drawing/2014/main" id="{AB836265-67D7-C772-0DE7-E34EF402907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15" name="Group 14">
            <a:extLst>
              <a:ext uri="{FF2B5EF4-FFF2-40B4-BE49-F238E27FC236}">
                <a16:creationId xmlns:a16="http://schemas.microsoft.com/office/drawing/2014/main" id="{E67C8591-5E4B-6233-48B3-67EEA8E74A39}"/>
              </a:ext>
            </a:extLst>
          </p:cNvPr>
          <p:cNvGrpSpPr/>
          <p:nvPr/>
        </p:nvGrpSpPr>
        <p:grpSpPr>
          <a:xfrm>
            <a:off x="7925786" y="1451242"/>
            <a:ext cx="194008" cy="166214"/>
            <a:chOff x="917354" y="2282238"/>
            <a:chExt cx="351441" cy="329148"/>
          </a:xfrm>
        </p:grpSpPr>
        <p:sp>
          <p:nvSpPr>
            <p:cNvPr id="20" name="Rectangle: Rounded Corners 19">
              <a:extLst>
                <a:ext uri="{FF2B5EF4-FFF2-40B4-BE49-F238E27FC236}">
                  <a16:creationId xmlns:a16="http://schemas.microsoft.com/office/drawing/2014/main" id="{58DAB8F9-60EB-7B6C-680B-3E1123ABC0CA}"/>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25" name="Graphic 24" descr="Lock with solid fill">
              <a:extLst>
                <a:ext uri="{FF2B5EF4-FFF2-40B4-BE49-F238E27FC236}">
                  <a16:creationId xmlns:a16="http://schemas.microsoft.com/office/drawing/2014/main" id="{DAFD7101-7D19-F705-822C-03BC3B4DED4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26" name="Group 25">
            <a:extLst>
              <a:ext uri="{FF2B5EF4-FFF2-40B4-BE49-F238E27FC236}">
                <a16:creationId xmlns:a16="http://schemas.microsoft.com/office/drawing/2014/main" id="{7234469E-0FB2-B667-2C9C-B3C8ACFF5BD8}"/>
              </a:ext>
            </a:extLst>
          </p:cNvPr>
          <p:cNvGrpSpPr/>
          <p:nvPr/>
        </p:nvGrpSpPr>
        <p:grpSpPr>
          <a:xfrm>
            <a:off x="7925786" y="1794124"/>
            <a:ext cx="194008" cy="166214"/>
            <a:chOff x="917354" y="2282238"/>
            <a:chExt cx="351441" cy="329148"/>
          </a:xfrm>
        </p:grpSpPr>
        <p:sp>
          <p:nvSpPr>
            <p:cNvPr id="28" name="Rectangle: Rounded Corners 27">
              <a:extLst>
                <a:ext uri="{FF2B5EF4-FFF2-40B4-BE49-F238E27FC236}">
                  <a16:creationId xmlns:a16="http://schemas.microsoft.com/office/drawing/2014/main" id="{B23A6E3F-C17B-EAD6-2326-A73BC32A16F8}"/>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29" name="Graphic 28" descr="Lock with solid fill">
              <a:extLst>
                <a:ext uri="{FF2B5EF4-FFF2-40B4-BE49-F238E27FC236}">
                  <a16:creationId xmlns:a16="http://schemas.microsoft.com/office/drawing/2014/main" id="{F405A67F-02C8-1E95-516B-296B6C19370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33" name="Group 32">
            <a:extLst>
              <a:ext uri="{FF2B5EF4-FFF2-40B4-BE49-F238E27FC236}">
                <a16:creationId xmlns:a16="http://schemas.microsoft.com/office/drawing/2014/main" id="{4A7EB183-76BE-D8B7-6BF1-EA04FADCA943}"/>
              </a:ext>
            </a:extLst>
          </p:cNvPr>
          <p:cNvGrpSpPr/>
          <p:nvPr/>
        </p:nvGrpSpPr>
        <p:grpSpPr>
          <a:xfrm>
            <a:off x="4592710" y="3250708"/>
            <a:ext cx="211281" cy="182114"/>
            <a:chOff x="903840" y="2997766"/>
            <a:chExt cx="351441" cy="329148"/>
          </a:xfrm>
        </p:grpSpPr>
        <p:sp>
          <p:nvSpPr>
            <p:cNvPr id="50" name="Rectangle: Rounded Corners 49">
              <a:extLst>
                <a:ext uri="{FF2B5EF4-FFF2-40B4-BE49-F238E27FC236}">
                  <a16:creationId xmlns:a16="http://schemas.microsoft.com/office/drawing/2014/main" id="{6419B50B-4A60-049F-624B-36E6F18B76DA}"/>
                </a:ext>
              </a:extLst>
            </p:cNvPr>
            <p:cNvSpPr/>
            <p:nvPr/>
          </p:nvSpPr>
          <p:spPr>
            <a:xfrm>
              <a:off x="903840" y="2997766"/>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51" name="Graphic 50" descr="QR Code with solid fill">
              <a:extLst>
                <a:ext uri="{FF2B5EF4-FFF2-40B4-BE49-F238E27FC236}">
                  <a16:creationId xmlns:a16="http://schemas.microsoft.com/office/drawing/2014/main" id="{6BF94C08-4F70-F025-4457-BB1990921FA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6390" y="3029170"/>
              <a:ext cx="266341" cy="266341"/>
            </a:xfrm>
            <a:prstGeom prst="rect">
              <a:avLst/>
            </a:prstGeom>
          </p:spPr>
        </p:pic>
      </p:grpSp>
      <p:grpSp>
        <p:nvGrpSpPr>
          <p:cNvPr id="2" name="Group 1">
            <a:extLst>
              <a:ext uri="{FF2B5EF4-FFF2-40B4-BE49-F238E27FC236}">
                <a16:creationId xmlns:a16="http://schemas.microsoft.com/office/drawing/2014/main" id="{3FD71167-0EC5-1749-D158-F0B76ACAE57C}"/>
              </a:ext>
            </a:extLst>
          </p:cNvPr>
          <p:cNvGrpSpPr/>
          <p:nvPr/>
        </p:nvGrpSpPr>
        <p:grpSpPr>
          <a:xfrm>
            <a:off x="4751814" y="2256672"/>
            <a:ext cx="194008" cy="182114"/>
            <a:chOff x="5671468" y="781192"/>
            <a:chExt cx="194008" cy="182114"/>
          </a:xfrm>
        </p:grpSpPr>
        <p:sp>
          <p:nvSpPr>
            <p:cNvPr id="35" name="Rectangle: Rounded Corners 34">
              <a:extLst>
                <a:ext uri="{FF2B5EF4-FFF2-40B4-BE49-F238E27FC236}">
                  <a16:creationId xmlns:a16="http://schemas.microsoft.com/office/drawing/2014/main" id="{EE2751F0-049C-94FD-474D-28E8C81C25F0}"/>
                </a:ext>
              </a:extLst>
            </p:cNvPr>
            <p:cNvSpPr/>
            <p:nvPr/>
          </p:nvSpPr>
          <p:spPr>
            <a:xfrm>
              <a:off x="5671468" y="794194"/>
              <a:ext cx="194008" cy="166214"/>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36" name="Graphic 35" descr="Key with solid fill">
              <a:extLst>
                <a:ext uri="{FF2B5EF4-FFF2-40B4-BE49-F238E27FC236}">
                  <a16:creationId xmlns:a16="http://schemas.microsoft.com/office/drawing/2014/main" id="{D74DD83F-CC41-6575-3C0D-EA7657D923E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683362" y="781192"/>
              <a:ext cx="182114" cy="182114"/>
            </a:xfrm>
            <a:prstGeom prst="rect">
              <a:avLst/>
            </a:prstGeom>
          </p:spPr>
        </p:pic>
      </p:grpSp>
      <p:grpSp>
        <p:nvGrpSpPr>
          <p:cNvPr id="44" name="Group 43">
            <a:extLst>
              <a:ext uri="{FF2B5EF4-FFF2-40B4-BE49-F238E27FC236}">
                <a16:creationId xmlns:a16="http://schemas.microsoft.com/office/drawing/2014/main" id="{1683DE57-7A1F-C909-E2B4-2B1498A07CC7}"/>
              </a:ext>
            </a:extLst>
          </p:cNvPr>
          <p:cNvGrpSpPr/>
          <p:nvPr/>
        </p:nvGrpSpPr>
        <p:grpSpPr>
          <a:xfrm>
            <a:off x="7555676" y="2256672"/>
            <a:ext cx="194008" cy="182114"/>
            <a:chOff x="5671468" y="781192"/>
            <a:chExt cx="194008" cy="182114"/>
          </a:xfrm>
        </p:grpSpPr>
        <p:sp>
          <p:nvSpPr>
            <p:cNvPr id="45" name="Rectangle: Rounded Corners 44">
              <a:extLst>
                <a:ext uri="{FF2B5EF4-FFF2-40B4-BE49-F238E27FC236}">
                  <a16:creationId xmlns:a16="http://schemas.microsoft.com/office/drawing/2014/main" id="{AA4FC9C1-F8F7-9F91-BCCD-2C3CEDAF378B}"/>
                </a:ext>
              </a:extLst>
            </p:cNvPr>
            <p:cNvSpPr/>
            <p:nvPr/>
          </p:nvSpPr>
          <p:spPr>
            <a:xfrm>
              <a:off x="5671468" y="794194"/>
              <a:ext cx="194008" cy="166214"/>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52" name="Graphic 51" descr="Key with solid fill">
              <a:extLst>
                <a:ext uri="{FF2B5EF4-FFF2-40B4-BE49-F238E27FC236}">
                  <a16:creationId xmlns:a16="http://schemas.microsoft.com/office/drawing/2014/main" id="{FE585453-D71F-2375-74A6-2AB519DB374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683362" y="781192"/>
              <a:ext cx="182114" cy="182114"/>
            </a:xfrm>
            <a:prstGeom prst="rect">
              <a:avLst/>
            </a:prstGeom>
          </p:spPr>
        </p:pic>
      </p:grpSp>
      <p:cxnSp>
        <p:nvCxnSpPr>
          <p:cNvPr id="17" name="Straight Arrow Connector 16">
            <a:extLst>
              <a:ext uri="{FF2B5EF4-FFF2-40B4-BE49-F238E27FC236}">
                <a16:creationId xmlns:a16="http://schemas.microsoft.com/office/drawing/2014/main" id="{FE68EF3F-0C24-39AF-A170-839FE318038F}"/>
              </a:ext>
            </a:extLst>
          </p:cNvPr>
          <p:cNvCxnSpPr>
            <a:cxnSpLocks/>
          </p:cNvCxnSpPr>
          <p:nvPr/>
        </p:nvCxnSpPr>
        <p:spPr>
          <a:xfrm>
            <a:off x="1947297" y="1834087"/>
            <a:ext cx="766297" cy="2475"/>
          </a:xfrm>
          <a:prstGeom prst="straightConnector1">
            <a:avLst/>
          </a:prstGeom>
          <a:ln>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3A9E3744-AAAD-5614-1C7D-257A664553D3}"/>
              </a:ext>
            </a:extLst>
          </p:cNvPr>
          <p:cNvSpPr txBox="1"/>
          <p:nvPr/>
        </p:nvSpPr>
        <p:spPr>
          <a:xfrm>
            <a:off x="2058404" y="1713978"/>
            <a:ext cx="533054" cy="276999"/>
          </a:xfrm>
          <a:prstGeom prst="rect">
            <a:avLst/>
          </a:prstGeom>
          <a:solidFill>
            <a:schemeClr val="bg1">
              <a:lumMod val="95000"/>
            </a:schemeClr>
          </a:solidFill>
          <a:ln>
            <a:solidFill>
              <a:schemeClr val="bg1"/>
            </a:solidFill>
          </a:ln>
        </p:spPr>
        <p:txBody>
          <a:bodyPr wrap="square" lIns="0" tIns="0" rIns="0" bIns="0" rtlCol="0">
            <a:spAutoFit/>
          </a:bodyPr>
          <a:lstStyle>
            <a:defPPr>
              <a:defRPr lang="pt-PT"/>
            </a:defPPr>
            <a:lvl1pPr algn="ctr">
              <a:defRPr sz="900" i="1"/>
            </a:lvl1pPr>
          </a:lstStyle>
          <a:p>
            <a:r>
              <a:rPr lang="en-GB"/>
              <a:t>Request / redirect</a:t>
            </a:r>
          </a:p>
        </p:txBody>
      </p:sp>
      <p:cxnSp>
        <p:nvCxnSpPr>
          <p:cNvPr id="54" name="Connector: Elbow 53">
            <a:extLst>
              <a:ext uri="{FF2B5EF4-FFF2-40B4-BE49-F238E27FC236}">
                <a16:creationId xmlns:a16="http://schemas.microsoft.com/office/drawing/2014/main" id="{6AEA4D52-66F5-B2FF-9A6E-2096A014A6FB}"/>
              </a:ext>
            </a:extLst>
          </p:cNvPr>
          <p:cNvCxnSpPr>
            <a:cxnSpLocks/>
          </p:cNvCxnSpPr>
          <p:nvPr/>
        </p:nvCxnSpPr>
        <p:spPr>
          <a:xfrm rot="16200000" flipH="1">
            <a:off x="1739456" y="1809183"/>
            <a:ext cx="2736000" cy="3816000"/>
          </a:xfrm>
          <a:prstGeom prst="bentConnector3">
            <a:avLst>
              <a:gd name="adj1" fmla="val 84669"/>
            </a:avLst>
          </a:prstGeom>
          <a:ln>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04B8BAD0-A316-1129-698F-05BA1D94C6F9}"/>
              </a:ext>
            </a:extLst>
          </p:cNvPr>
          <p:cNvSpPr txBox="1"/>
          <p:nvPr/>
        </p:nvSpPr>
        <p:spPr>
          <a:xfrm>
            <a:off x="876519" y="3712768"/>
            <a:ext cx="677721" cy="276999"/>
          </a:xfrm>
          <a:prstGeom prst="rect">
            <a:avLst/>
          </a:prstGeom>
          <a:solidFill>
            <a:schemeClr val="bg1">
              <a:lumMod val="95000"/>
            </a:schemeClr>
          </a:solidFill>
          <a:ln>
            <a:solidFill>
              <a:schemeClr val="bg1"/>
            </a:solidFill>
          </a:ln>
        </p:spPr>
        <p:txBody>
          <a:bodyPr wrap="square" lIns="0" tIns="0" rIns="0" bIns="0" rtlCol="0">
            <a:spAutoFit/>
          </a:bodyPr>
          <a:lstStyle>
            <a:defPPr>
              <a:defRPr lang="pt-PT"/>
            </a:defPPr>
            <a:lvl1pPr algn="ctr">
              <a:defRPr sz="900" i="1"/>
            </a:lvl1pPr>
          </a:lstStyle>
          <a:p>
            <a:r>
              <a:rPr lang="en-GB"/>
              <a:t>Authenticate &amp; Consent</a:t>
            </a:r>
          </a:p>
        </p:txBody>
      </p:sp>
      <p:sp>
        <p:nvSpPr>
          <p:cNvPr id="16" name="Rectangle: Rounded Corners 15">
            <a:extLst>
              <a:ext uri="{FF2B5EF4-FFF2-40B4-BE49-F238E27FC236}">
                <a16:creationId xmlns:a16="http://schemas.microsoft.com/office/drawing/2014/main" id="{208F4563-3EFD-0EAE-3ACA-30209A3DCC4B}"/>
              </a:ext>
            </a:extLst>
          </p:cNvPr>
          <p:cNvSpPr/>
          <p:nvPr/>
        </p:nvSpPr>
        <p:spPr>
          <a:xfrm>
            <a:off x="1005771" y="1325050"/>
            <a:ext cx="941526" cy="1018326"/>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Energy Consumer</a:t>
            </a:r>
          </a:p>
        </p:txBody>
      </p:sp>
      <p:grpSp>
        <p:nvGrpSpPr>
          <p:cNvPr id="490" name="Group 489">
            <a:extLst>
              <a:ext uri="{FF2B5EF4-FFF2-40B4-BE49-F238E27FC236}">
                <a16:creationId xmlns:a16="http://schemas.microsoft.com/office/drawing/2014/main" id="{81FFD36D-2B98-8188-0783-A0AE536F3AD2}"/>
              </a:ext>
            </a:extLst>
          </p:cNvPr>
          <p:cNvGrpSpPr/>
          <p:nvPr/>
        </p:nvGrpSpPr>
        <p:grpSpPr>
          <a:xfrm>
            <a:off x="1302570" y="2371311"/>
            <a:ext cx="211281" cy="182114"/>
            <a:chOff x="903840" y="2997766"/>
            <a:chExt cx="351441" cy="329148"/>
          </a:xfrm>
        </p:grpSpPr>
        <p:sp>
          <p:nvSpPr>
            <p:cNvPr id="491" name="Rectangle: Rounded Corners 490">
              <a:extLst>
                <a:ext uri="{FF2B5EF4-FFF2-40B4-BE49-F238E27FC236}">
                  <a16:creationId xmlns:a16="http://schemas.microsoft.com/office/drawing/2014/main" id="{DED6843C-764C-BA34-EA8C-824B4F6BB4DD}"/>
                </a:ext>
              </a:extLst>
            </p:cNvPr>
            <p:cNvSpPr/>
            <p:nvPr/>
          </p:nvSpPr>
          <p:spPr>
            <a:xfrm>
              <a:off x="903840" y="2997766"/>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493" name="Graphic 492" descr="QR Code with solid fill">
              <a:extLst>
                <a:ext uri="{FF2B5EF4-FFF2-40B4-BE49-F238E27FC236}">
                  <a16:creationId xmlns:a16="http://schemas.microsoft.com/office/drawing/2014/main" id="{863BF619-D764-D8F1-453F-9FC6E7A4055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6390" y="3029170"/>
              <a:ext cx="266341" cy="266341"/>
            </a:xfrm>
            <a:prstGeom prst="rect">
              <a:avLst/>
            </a:prstGeom>
          </p:spPr>
        </p:pic>
      </p:grpSp>
      <p:grpSp>
        <p:nvGrpSpPr>
          <p:cNvPr id="494" name="Group 493">
            <a:extLst>
              <a:ext uri="{FF2B5EF4-FFF2-40B4-BE49-F238E27FC236}">
                <a16:creationId xmlns:a16="http://schemas.microsoft.com/office/drawing/2014/main" id="{97896790-8A7A-9A04-DD81-2011B6C5D25C}"/>
              </a:ext>
            </a:extLst>
          </p:cNvPr>
          <p:cNvGrpSpPr/>
          <p:nvPr/>
        </p:nvGrpSpPr>
        <p:grpSpPr>
          <a:xfrm>
            <a:off x="4755021" y="4806530"/>
            <a:ext cx="211281" cy="182114"/>
            <a:chOff x="903840" y="2997766"/>
            <a:chExt cx="351441" cy="329148"/>
          </a:xfrm>
        </p:grpSpPr>
        <p:sp>
          <p:nvSpPr>
            <p:cNvPr id="495" name="Rectangle: Rounded Corners 494">
              <a:extLst>
                <a:ext uri="{FF2B5EF4-FFF2-40B4-BE49-F238E27FC236}">
                  <a16:creationId xmlns:a16="http://schemas.microsoft.com/office/drawing/2014/main" id="{2B54CA3D-5F28-8989-879D-0D16D7DA8857}"/>
                </a:ext>
              </a:extLst>
            </p:cNvPr>
            <p:cNvSpPr/>
            <p:nvPr/>
          </p:nvSpPr>
          <p:spPr>
            <a:xfrm>
              <a:off x="903840" y="2997766"/>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496" name="Graphic 495" descr="QR Code with solid fill">
              <a:extLst>
                <a:ext uri="{FF2B5EF4-FFF2-40B4-BE49-F238E27FC236}">
                  <a16:creationId xmlns:a16="http://schemas.microsoft.com/office/drawing/2014/main" id="{99BE7A4A-7BB4-4B32-C657-44A4D15242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6390" y="3029170"/>
              <a:ext cx="266341" cy="266341"/>
            </a:xfrm>
            <a:prstGeom prst="rect">
              <a:avLst/>
            </a:prstGeom>
          </p:spPr>
        </p:pic>
      </p:grpSp>
      <p:cxnSp>
        <p:nvCxnSpPr>
          <p:cNvPr id="462" name="Connector: Elbow 461">
            <a:extLst>
              <a:ext uri="{FF2B5EF4-FFF2-40B4-BE49-F238E27FC236}">
                <a16:creationId xmlns:a16="http://schemas.microsoft.com/office/drawing/2014/main" id="{4029ECDD-0FC0-1763-19BC-9E7A71CA4580}"/>
              </a:ext>
            </a:extLst>
          </p:cNvPr>
          <p:cNvCxnSpPr>
            <a:cxnSpLocks/>
          </p:cNvCxnSpPr>
          <p:nvPr/>
        </p:nvCxnSpPr>
        <p:spPr>
          <a:xfrm>
            <a:off x="1214432" y="4697852"/>
            <a:ext cx="371354" cy="280449"/>
          </a:xfrm>
          <a:prstGeom prst="bentConnector3">
            <a:avLst>
              <a:gd name="adj1" fmla="val -444"/>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66" name="TextBox 465">
            <a:extLst>
              <a:ext uri="{FF2B5EF4-FFF2-40B4-BE49-F238E27FC236}">
                <a16:creationId xmlns:a16="http://schemas.microsoft.com/office/drawing/2014/main" id="{20A81497-4FED-5425-3676-2E672029F4F7}"/>
              </a:ext>
            </a:extLst>
          </p:cNvPr>
          <p:cNvSpPr txBox="1"/>
          <p:nvPr/>
        </p:nvSpPr>
        <p:spPr>
          <a:xfrm>
            <a:off x="10109850" y="2074652"/>
            <a:ext cx="936104" cy="200055"/>
          </a:xfrm>
          <a:prstGeom prst="rect">
            <a:avLst/>
          </a:prstGeom>
          <a:solidFill>
            <a:schemeClr val="bg1"/>
          </a:solidFill>
        </p:spPr>
        <p:txBody>
          <a:bodyPr wrap="square" rtlCol="0">
            <a:spAutoFit/>
          </a:bodyPr>
          <a:lstStyle/>
          <a:p>
            <a:pPr algn="ctr"/>
            <a:r>
              <a:rPr lang="en-GB" sz="700" i="1"/>
              <a:t>Compatibility</a:t>
            </a:r>
          </a:p>
        </p:txBody>
      </p:sp>
      <p:cxnSp>
        <p:nvCxnSpPr>
          <p:cNvPr id="467" name="Straight Arrow Connector 466">
            <a:extLst>
              <a:ext uri="{FF2B5EF4-FFF2-40B4-BE49-F238E27FC236}">
                <a16:creationId xmlns:a16="http://schemas.microsoft.com/office/drawing/2014/main" id="{47126072-A1B5-CCC7-C21C-36D794EB24DD}"/>
              </a:ext>
            </a:extLst>
          </p:cNvPr>
          <p:cNvCxnSpPr>
            <a:cxnSpLocks/>
          </p:cNvCxnSpPr>
          <p:nvPr/>
        </p:nvCxnSpPr>
        <p:spPr>
          <a:xfrm>
            <a:off x="10109850" y="2046842"/>
            <a:ext cx="936104" cy="0"/>
          </a:xfrm>
          <a:prstGeom prst="straightConnector1">
            <a:avLst/>
          </a:prstGeom>
          <a:ln>
            <a:solidFill>
              <a:srgbClr val="C0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12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500"/>
                                        <p:tgtEl>
                                          <p:spTgt spid="55"/>
                                        </p:tgtEl>
                                      </p:cBhvr>
                                    </p:animEffect>
                                  </p:childTnLst>
                                </p:cTn>
                              </p:par>
                              <p:par>
                                <p:cTn id="14" presetID="10" presetClass="entr" presetSubtype="0" fill="hold" nodeType="with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fade">
                                      <p:cBhvr>
                                        <p:cTn id="16" dur="500"/>
                                        <p:tgtEl>
                                          <p:spTgt spid="54"/>
                                        </p:tgtEl>
                                      </p:cBhvr>
                                    </p:animEffect>
                                  </p:childTnLst>
                                </p:cTn>
                              </p:par>
                              <p:par>
                                <p:cTn id="17" presetID="10" presetClass="exit" presetSubtype="0" fill="hold" grpId="1" nodeType="withEffect">
                                  <p:stCondLst>
                                    <p:cond delay="0"/>
                                  </p:stCondLst>
                                  <p:childTnLst>
                                    <p:animEffect transition="out" filter="fade">
                                      <p:cBhvr>
                                        <p:cTn id="18" dur="500"/>
                                        <p:tgtEl>
                                          <p:spTgt spid="55"/>
                                        </p:tgtEl>
                                      </p:cBhvr>
                                    </p:animEffect>
                                    <p:set>
                                      <p:cBhvr>
                                        <p:cTn id="19" dur="1" fill="hold">
                                          <p:stCondLst>
                                            <p:cond delay="499"/>
                                          </p:stCondLst>
                                        </p:cTn>
                                        <p:tgtEl>
                                          <p:spTgt spid="55"/>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54"/>
                                        </p:tgtEl>
                                      </p:cBhvr>
                                    </p:animEffect>
                                    <p:set>
                                      <p:cBhvr>
                                        <p:cTn id="22" dur="1" fill="hold">
                                          <p:stCondLst>
                                            <p:cond delay="499"/>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5" grpId="0" animBg="1"/>
      <p:bldP spid="55"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342454-006E-D4E5-D146-05BFC42A8B79}"/>
              </a:ext>
            </a:extLst>
          </p:cNvPr>
          <p:cNvSpPr txBox="1"/>
          <p:nvPr/>
        </p:nvSpPr>
        <p:spPr>
          <a:xfrm>
            <a:off x="420188" y="262330"/>
            <a:ext cx="9636252" cy="1384995"/>
          </a:xfrm>
          <a:prstGeom prst="rect">
            <a:avLst/>
          </a:prstGeom>
          <a:noFill/>
        </p:spPr>
        <p:txBody>
          <a:bodyPr wrap="square" rtlCol="0">
            <a:spAutoFit/>
          </a:bodyPr>
          <a:lstStyle>
            <a:defPPr>
              <a:defRPr lang="pt-PT"/>
            </a:defPPr>
            <a:lvl1pPr>
              <a:defRPr sz="2800" b="1">
                <a:solidFill>
                  <a:schemeClr val="tx1">
                    <a:lumMod val="75000"/>
                    <a:lumOff val="25000"/>
                  </a:schemeClr>
                </a:solidFill>
              </a:defRPr>
            </a:lvl1pPr>
          </a:lstStyle>
          <a:p>
            <a:r>
              <a:rPr lang="en-GB"/>
              <a:t>What has driven us to propose the use of FAPI 2.0?</a:t>
            </a:r>
          </a:p>
          <a:p>
            <a:endParaRPr lang="en-GB"/>
          </a:p>
          <a:p>
            <a:endParaRPr lang="en-GB"/>
          </a:p>
        </p:txBody>
      </p:sp>
      <p:graphicFrame>
        <p:nvGraphicFramePr>
          <p:cNvPr id="4" name="Diagram 3">
            <a:extLst>
              <a:ext uri="{FF2B5EF4-FFF2-40B4-BE49-F238E27FC236}">
                <a16:creationId xmlns:a16="http://schemas.microsoft.com/office/drawing/2014/main" id="{1E68AC91-E9EC-27CD-79F7-253CCF4C1DEF}"/>
              </a:ext>
            </a:extLst>
          </p:cNvPr>
          <p:cNvGraphicFramePr/>
          <p:nvPr/>
        </p:nvGraphicFramePr>
        <p:xfrm>
          <a:off x="551384" y="1340768"/>
          <a:ext cx="11089232" cy="4824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0525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0219C-EBCF-34F1-FCC9-5B047CDF1F3A}"/>
            </a:ext>
          </a:extLst>
        </p:cNvPr>
        <p:cNvGrpSpPr/>
        <p:nvPr/>
      </p:nvGrpSpPr>
      <p:grpSpPr>
        <a:xfrm>
          <a:off x="0" y="0"/>
          <a:ext cx="0" cy="0"/>
          <a:chOff x="0" y="0"/>
          <a:chExt cx="0" cy="0"/>
        </a:xfrm>
      </p:grpSpPr>
      <p:sp>
        <p:nvSpPr>
          <p:cNvPr id="460" name="Rectangle: Rounded Corners 459">
            <a:extLst>
              <a:ext uri="{FF2B5EF4-FFF2-40B4-BE49-F238E27FC236}">
                <a16:creationId xmlns:a16="http://schemas.microsoft.com/office/drawing/2014/main" id="{8618CD6D-D498-70A6-05D0-64CC8EDE7D95}"/>
              </a:ext>
            </a:extLst>
          </p:cNvPr>
          <p:cNvSpPr>
            <a:spLocks/>
          </p:cNvSpPr>
          <p:nvPr/>
        </p:nvSpPr>
        <p:spPr>
          <a:xfrm>
            <a:off x="983432" y="1124744"/>
            <a:ext cx="9937105" cy="5040560"/>
          </a:xfrm>
          <a:prstGeom prst="roundRect">
            <a:avLst>
              <a:gd name="adj" fmla="val 853"/>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1F3F9923-EE93-972E-4CF2-6A9DD2D74D2E}"/>
              </a:ext>
            </a:extLst>
          </p:cNvPr>
          <p:cNvSpPr>
            <a:spLocks/>
          </p:cNvSpPr>
          <p:nvPr/>
        </p:nvSpPr>
        <p:spPr>
          <a:xfrm>
            <a:off x="1199457" y="4290679"/>
            <a:ext cx="8811265" cy="1791207"/>
          </a:xfrm>
          <a:prstGeom prst="roundRect">
            <a:avLst>
              <a:gd name="adj" fmla="val 1094"/>
            </a:avLst>
          </a:prstGeom>
          <a:solidFill>
            <a:schemeClr val="bg1">
              <a:lumMod val="85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mj-lt"/>
              <a:ea typeface="+mn-ea"/>
              <a:cs typeface="+mn-cs"/>
            </a:endParaRPr>
          </a:p>
        </p:txBody>
      </p:sp>
      <p:sp>
        <p:nvSpPr>
          <p:cNvPr id="19" name="Rectangle: Rounded Corners 18">
            <a:extLst>
              <a:ext uri="{FF2B5EF4-FFF2-40B4-BE49-F238E27FC236}">
                <a16:creationId xmlns:a16="http://schemas.microsoft.com/office/drawing/2014/main" id="{E1203483-7A0D-65AD-7FE0-51B229CBF5F5}"/>
              </a:ext>
            </a:extLst>
          </p:cNvPr>
          <p:cNvSpPr/>
          <p:nvPr/>
        </p:nvSpPr>
        <p:spPr>
          <a:xfrm>
            <a:off x="2207569" y="4434376"/>
            <a:ext cx="7704856" cy="1575502"/>
          </a:xfrm>
          <a:prstGeom prst="roundRect">
            <a:avLst>
              <a:gd name="adj" fmla="val 1412"/>
            </a:avLst>
          </a:prstGeom>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mj-lt"/>
              <a:ea typeface="+mn-ea"/>
              <a:cs typeface="+mn-cs"/>
            </a:endParaRPr>
          </a:p>
        </p:txBody>
      </p:sp>
      <p:sp>
        <p:nvSpPr>
          <p:cNvPr id="21" name="Rectangle: Rounded Corners 20">
            <a:extLst>
              <a:ext uri="{FF2B5EF4-FFF2-40B4-BE49-F238E27FC236}">
                <a16:creationId xmlns:a16="http://schemas.microsoft.com/office/drawing/2014/main" id="{968FF28C-14E2-FD82-0A33-63D779C2E3A5}"/>
              </a:ext>
            </a:extLst>
          </p:cNvPr>
          <p:cNvSpPr>
            <a:spLocks/>
          </p:cNvSpPr>
          <p:nvPr/>
        </p:nvSpPr>
        <p:spPr>
          <a:xfrm>
            <a:off x="3287689" y="4859318"/>
            <a:ext cx="5184576" cy="1033953"/>
          </a:xfrm>
          <a:prstGeom prst="roundRect">
            <a:avLst>
              <a:gd name="adj" fmla="val 2080"/>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CONSUMER CONSENT SOLUTION</a:t>
            </a:r>
          </a:p>
        </p:txBody>
      </p:sp>
      <p:sp>
        <p:nvSpPr>
          <p:cNvPr id="502" name="Rectangle 501">
            <a:extLst>
              <a:ext uri="{FF2B5EF4-FFF2-40B4-BE49-F238E27FC236}">
                <a16:creationId xmlns:a16="http://schemas.microsoft.com/office/drawing/2014/main" id="{708225F5-BACA-34DF-83BF-DD234B7AE1A9}"/>
              </a:ext>
            </a:extLst>
          </p:cNvPr>
          <p:cNvSpPr/>
          <p:nvPr/>
        </p:nvSpPr>
        <p:spPr>
          <a:xfrm>
            <a:off x="7838114" y="3294603"/>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8" name="Rectangle 487">
            <a:extLst>
              <a:ext uri="{FF2B5EF4-FFF2-40B4-BE49-F238E27FC236}">
                <a16:creationId xmlns:a16="http://schemas.microsoft.com/office/drawing/2014/main" id="{CFC221C9-FC42-4D1D-E4A5-6AF17E20A0B8}"/>
              </a:ext>
            </a:extLst>
          </p:cNvPr>
          <p:cNvSpPr/>
          <p:nvPr/>
        </p:nvSpPr>
        <p:spPr>
          <a:xfrm>
            <a:off x="4171778" y="3308379"/>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2" name="Rectangle 491">
            <a:extLst>
              <a:ext uri="{FF2B5EF4-FFF2-40B4-BE49-F238E27FC236}">
                <a16:creationId xmlns:a16="http://schemas.microsoft.com/office/drawing/2014/main" id="{01E85677-010A-66B6-F468-BB2100869746}"/>
              </a:ext>
            </a:extLst>
          </p:cNvPr>
          <p:cNvSpPr/>
          <p:nvPr/>
        </p:nvSpPr>
        <p:spPr>
          <a:xfrm>
            <a:off x="5952250" y="3308379"/>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6" name="Rectangle 485">
            <a:extLst>
              <a:ext uri="{FF2B5EF4-FFF2-40B4-BE49-F238E27FC236}">
                <a16:creationId xmlns:a16="http://schemas.microsoft.com/office/drawing/2014/main" id="{2241735E-152E-46AA-34FE-D6BC2C603785}"/>
              </a:ext>
            </a:extLst>
          </p:cNvPr>
          <p:cNvSpPr/>
          <p:nvPr/>
        </p:nvSpPr>
        <p:spPr>
          <a:xfrm>
            <a:off x="3981073" y="3293838"/>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3F95C8BC-5E38-C1C3-6DCE-B01545C091A3}"/>
              </a:ext>
            </a:extLst>
          </p:cNvPr>
          <p:cNvSpPr txBox="1"/>
          <p:nvPr/>
        </p:nvSpPr>
        <p:spPr>
          <a:xfrm>
            <a:off x="369433" y="162113"/>
            <a:ext cx="9386716" cy="954107"/>
          </a:xfrm>
          <a:prstGeom prst="rect">
            <a:avLst/>
          </a:prstGeom>
          <a:noFill/>
        </p:spPr>
        <p:txBody>
          <a:bodyPr wrap="square" lIns="91440" tIns="45720" rIns="91440" bIns="45720" rtlCol="0" anchor="t">
            <a:spAutoFit/>
          </a:bodyPr>
          <a:lstStyle/>
          <a:p>
            <a:r>
              <a:rPr lang="en-GB" sz="2800" b="1">
                <a:solidFill>
                  <a:schemeClr val="tx1">
                    <a:lumMod val="75000"/>
                    <a:lumOff val="25000"/>
                  </a:schemeClr>
                </a:solidFill>
              </a:rPr>
              <a:t>To achieve a secure Trust Framework, data sharing must be end-end encrypted</a:t>
            </a:r>
          </a:p>
        </p:txBody>
      </p:sp>
      <p:sp>
        <p:nvSpPr>
          <p:cNvPr id="24" name="Rectangle: Rounded Corners 23">
            <a:extLst>
              <a:ext uri="{FF2B5EF4-FFF2-40B4-BE49-F238E27FC236}">
                <a16:creationId xmlns:a16="http://schemas.microsoft.com/office/drawing/2014/main" id="{124FCB5B-12AE-7A7B-6C96-21373F1D1B66}"/>
              </a:ext>
            </a:extLst>
          </p:cNvPr>
          <p:cNvSpPr/>
          <p:nvPr/>
        </p:nvSpPr>
        <p:spPr>
          <a:xfrm>
            <a:off x="2353717" y="5556406"/>
            <a:ext cx="852079" cy="330878"/>
          </a:xfrm>
          <a:prstGeom prst="roundRect">
            <a:avLst>
              <a:gd name="adj" fmla="val 5023"/>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ENQUIRY SERVICES</a:t>
            </a:r>
          </a:p>
        </p:txBody>
      </p:sp>
      <p:sp>
        <p:nvSpPr>
          <p:cNvPr id="31" name="Rectangle: Rounded Corners 30">
            <a:extLst>
              <a:ext uri="{FF2B5EF4-FFF2-40B4-BE49-F238E27FC236}">
                <a16:creationId xmlns:a16="http://schemas.microsoft.com/office/drawing/2014/main" id="{CA05CBAC-9894-DC94-5CBD-DAE111A9EE9B}"/>
              </a:ext>
            </a:extLst>
          </p:cNvPr>
          <p:cNvSpPr/>
          <p:nvPr/>
        </p:nvSpPr>
        <p:spPr>
          <a:xfrm>
            <a:off x="7221276" y="5464074"/>
            <a:ext cx="1138701" cy="352934"/>
          </a:xfrm>
          <a:prstGeom prst="roundRect">
            <a:avLst>
              <a:gd name="adj" fmla="val 4879"/>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Testing / Monitoring</a:t>
            </a:r>
          </a:p>
        </p:txBody>
      </p:sp>
      <p:sp>
        <p:nvSpPr>
          <p:cNvPr id="56" name="Rectangle: Rounded Corners 55">
            <a:extLst>
              <a:ext uri="{FF2B5EF4-FFF2-40B4-BE49-F238E27FC236}">
                <a16:creationId xmlns:a16="http://schemas.microsoft.com/office/drawing/2014/main" id="{DC76F82A-7ACE-6B27-3404-6915972C0E88}"/>
              </a:ext>
            </a:extLst>
          </p:cNvPr>
          <p:cNvSpPr/>
          <p:nvPr/>
        </p:nvSpPr>
        <p:spPr>
          <a:xfrm>
            <a:off x="3393708" y="5055329"/>
            <a:ext cx="1098424" cy="343256"/>
          </a:xfrm>
          <a:prstGeom prst="roundRect">
            <a:avLst>
              <a:gd name="adj" fmla="val 5013"/>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User Interfaces</a:t>
            </a:r>
          </a:p>
        </p:txBody>
      </p:sp>
      <p:pic>
        <p:nvPicPr>
          <p:cNvPr id="451" name="Picture 2" descr="Contact Us - Retail Energy Code Company">
            <a:extLst>
              <a:ext uri="{FF2B5EF4-FFF2-40B4-BE49-F238E27FC236}">
                <a16:creationId xmlns:a16="http://schemas.microsoft.com/office/drawing/2014/main" id="{CEC643DC-543D-D467-88E1-9A61839CC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4718" y="4490507"/>
            <a:ext cx="716924" cy="138366"/>
          </a:xfrm>
          <a:prstGeom prst="rect">
            <a:avLst/>
          </a:prstGeom>
          <a:noFill/>
          <a:extLst>
            <a:ext uri="{909E8E84-426E-40DD-AFC4-6F175D3DCCD1}">
              <a14:hiddenFill xmlns:a14="http://schemas.microsoft.com/office/drawing/2010/main">
                <a:solidFill>
                  <a:srgbClr val="FFFFFF"/>
                </a:solidFill>
              </a14:hiddenFill>
            </a:ext>
          </a:extLst>
        </p:spPr>
      </p:pic>
      <p:sp>
        <p:nvSpPr>
          <p:cNvPr id="47" name="Rectangle: Rounded Corners 46">
            <a:extLst>
              <a:ext uri="{FF2B5EF4-FFF2-40B4-BE49-F238E27FC236}">
                <a16:creationId xmlns:a16="http://schemas.microsoft.com/office/drawing/2014/main" id="{B1739DC0-DA58-A926-1EA9-E73DAA817E17}"/>
              </a:ext>
            </a:extLst>
          </p:cNvPr>
          <p:cNvSpPr/>
          <p:nvPr/>
        </p:nvSpPr>
        <p:spPr>
          <a:xfrm>
            <a:off x="1282777" y="4859318"/>
            <a:ext cx="1922615" cy="292550"/>
          </a:xfrm>
          <a:prstGeom prst="roundRect">
            <a:avLst>
              <a:gd name="adj" fmla="val 5013"/>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IDV SERVICES</a:t>
            </a:r>
          </a:p>
        </p:txBody>
      </p:sp>
      <p:sp>
        <p:nvSpPr>
          <p:cNvPr id="16" name="Oval 15">
            <a:extLst>
              <a:ext uri="{FF2B5EF4-FFF2-40B4-BE49-F238E27FC236}">
                <a16:creationId xmlns:a16="http://schemas.microsoft.com/office/drawing/2014/main" id="{FEA7CE03-DA14-2FFF-7FCA-704992685D03}"/>
              </a:ext>
            </a:extLst>
          </p:cNvPr>
          <p:cNvSpPr/>
          <p:nvPr/>
        </p:nvSpPr>
        <p:spPr>
          <a:xfrm>
            <a:off x="3984171" y="1175657"/>
            <a:ext cx="4103914" cy="925286"/>
          </a:xfrm>
          <a:prstGeom prst="ellipse">
            <a:avLst/>
          </a:prstGeom>
          <a:solidFill>
            <a:schemeClr val="accent4">
              <a:lumMod val="20000"/>
              <a:lumOff val="80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cxnSp>
        <p:nvCxnSpPr>
          <p:cNvPr id="473" name="Straight Arrow Connector 472">
            <a:extLst>
              <a:ext uri="{FF2B5EF4-FFF2-40B4-BE49-F238E27FC236}">
                <a16:creationId xmlns:a16="http://schemas.microsoft.com/office/drawing/2014/main" id="{4F649519-79E0-2F58-5E85-5F0F4147320F}"/>
              </a:ext>
            </a:extLst>
          </p:cNvPr>
          <p:cNvCxnSpPr>
            <a:cxnSpLocks/>
            <a:stCxn id="11" idx="2"/>
          </p:cNvCxnSpPr>
          <p:nvPr/>
        </p:nvCxnSpPr>
        <p:spPr>
          <a:xfrm>
            <a:off x="3389005" y="2355624"/>
            <a:ext cx="1692552" cy="2705678"/>
          </a:xfrm>
          <a:prstGeom prst="straightConnector1">
            <a:avLst/>
          </a:prstGeom>
          <a:ln>
            <a:solidFill>
              <a:schemeClr val="accent4">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5" name="Straight Arrow Connector 474">
            <a:extLst>
              <a:ext uri="{FF2B5EF4-FFF2-40B4-BE49-F238E27FC236}">
                <a16:creationId xmlns:a16="http://schemas.microsoft.com/office/drawing/2014/main" id="{D2D42E36-42EA-3E4D-90B2-A8FAC9212509}"/>
              </a:ext>
            </a:extLst>
          </p:cNvPr>
          <p:cNvCxnSpPr>
            <a:cxnSpLocks/>
          </p:cNvCxnSpPr>
          <p:nvPr/>
        </p:nvCxnSpPr>
        <p:spPr>
          <a:xfrm flipV="1">
            <a:off x="6801201" y="2329360"/>
            <a:ext cx="1808963" cy="2724625"/>
          </a:xfrm>
          <a:prstGeom prst="straightConnector1">
            <a:avLst/>
          </a:prstGeom>
          <a:ln>
            <a:solidFill>
              <a:schemeClr val="accent4">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7" name="Straight Arrow Connector 486">
            <a:extLst>
              <a:ext uri="{FF2B5EF4-FFF2-40B4-BE49-F238E27FC236}">
                <a16:creationId xmlns:a16="http://schemas.microsoft.com/office/drawing/2014/main" id="{7FB9BBE1-684F-F015-3408-5BFA1EA5F9AE}"/>
              </a:ext>
            </a:extLst>
          </p:cNvPr>
          <p:cNvCxnSpPr>
            <a:cxnSpLocks/>
          </p:cNvCxnSpPr>
          <p:nvPr/>
        </p:nvCxnSpPr>
        <p:spPr>
          <a:xfrm flipV="1">
            <a:off x="4297690" y="1543701"/>
            <a:ext cx="3312000" cy="0"/>
          </a:xfrm>
          <a:prstGeom prst="straightConnector1">
            <a:avLst/>
          </a:prstGeom>
          <a:ln>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EC1FC3EF-95B6-1FDB-5797-550FD10A97E8}"/>
              </a:ext>
            </a:extLst>
          </p:cNvPr>
          <p:cNvSpPr/>
          <p:nvPr/>
        </p:nvSpPr>
        <p:spPr>
          <a:xfrm>
            <a:off x="7221276" y="5061299"/>
            <a:ext cx="1138701" cy="352265"/>
          </a:xfrm>
          <a:prstGeom prst="roundRect">
            <a:avLst>
              <a:gd name="adj" fmla="val 6055"/>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Directory / Registry</a:t>
            </a:r>
          </a:p>
        </p:txBody>
      </p:sp>
      <p:cxnSp>
        <p:nvCxnSpPr>
          <p:cNvPr id="1106" name="Straight Arrow Connector 1105">
            <a:extLst>
              <a:ext uri="{FF2B5EF4-FFF2-40B4-BE49-F238E27FC236}">
                <a16:creationId xmlns:a16="http://schemas.microsoft.com/office/drawing/2014/main" id="{79AFED66-E011-F69A-DB3F-4FB77520C582}"/>
              </a:ext>
            </a:extLst>
          </p:cNvPr>
          <p:cNvCxnSpPr>
            <a:cxnSpLocks/>
          </p:cNvCxnSpPr>
          <p:nvPr/>
        </p:nvCxnSpPr>
        <p:spPr>
          <a:xfrm flipV="1">
            <a:off x="4352448" y="1864313"/>
            <a:ext cx="3276000" cy="0"/>
          </a:xfrm>
          <a:prstGeom prst="straightConnector1">
            <a:avLst/>
          </a:prstGeom>
          <a:ln>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id="{AF6764F7-9DA2-A8A4-D23B-6D07DD16578B}"/>
              </a:ext>
            </a:extLst>
          </p:cNvPr>
          <p:cNvSpPr>
            <a:spLocks/>
          </p:cNvSpPr>
          <p:nvPr/>
        </p:nvSpPr>
        <p:spPr>
          <a:xfrm>
            <a:off x="8636051" y="4853330"/>
            <a:ext cx="1127342" cy="1033954"/>
          </a:xfrm>
          <a:prstGeom prst="roundRect">
            <a:avLst>
              <a:gd name="adj" fmla="val 2080"/>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REC DIGITAL SERVICES</a:t>
            </a:r>
          </a:p>
        </p:txBody>
      </p:sp>
      <p:sp>
        <p:nvSpPr>
          <p:cNvPr id="8" name="Rectangle: Rounded Corners 7">
            <a:extLst>
              <a:ext uri="{FF2B5EF4-FFF2-40B4-BE49-F238E27FC236}">
                <a16:creationId xmlns:a16="http://schemas.microsoft.com/office/drawing/2014/main" id="{421391DA-5694-4AC3-4075-45763BFC13A0}"/>
              </a:ext>
            </a:extLst>
          </p:cNvPr>
          <p:cNvSpPr/>
          <p:nvPr/>
        </p:nvSpPr>
        <p:spPr>
          <a:xfrm>
            <a:off x="8723056" y="4928012"/>
            <a:ext cx="986734" cy="259669"/>
          </a:xfrm>
          <a:prstGeom prst="roundRect">
            <a:avLst>
              <a:gd name="adj" fmla="val 6128"/>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REC Portal</a:t>
            </a:r>
          </a:p>
        </p:txBody>
      </p:sp>
      <p:sp>
        <p:nvSpPr>
          <p:cNvPr id="9" name="Rectangle: Rounded Corners 8">
            <a:extLst>
              <a:ext uri="{FF2B5EF4-FFF2-40B4-BE49-F238E27FC236}">
                <a16:creationId xmlns:a16="http://schemas.microsoft.com/office/drawing/2014/main" id="{205CB931-9939-4CE3-B6D4-B80790473E42}"/>
              </a:ext>
            </a:extLst>
          </p:cNvPr>
          <p:cNvSpPr/>
          <p:nvPr/>
        </p:nvSpPr>
        <p:spPr>
          <a:xfrm>
            <a:off x="8726372" y="5264470"/>
            <a:ext cx="983418" cy="259669"/>
          </a:xfrm>
          <a:prstGeom prst="roundRect">
            <a:avLst>
              <a:gd name="adj" fmla="val 5013"/>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Service Desk</a:t>
            </a:r>
          </a:p>
        </p:txBody>
      </p:sp>
      <p:cxnSp>
        <p:nvCxnSpPr>
          <p:cNvPr id="469" name="Straight Arrow Connector 468">
            <a:extLst>
              <a:ext uri="{FF2B5EF4-FFF2-40B4-BE49-F238E27FC236}">
                <a16:creationId xmlns:a16="http://schemas.microsoft.com/office/drawing/2014/main" id="{70498AB2-C0C6-7E4B-11D6-D3A161FAE7DF}"/>
              </a:ext>
            </a:extLst>
          </p:cNvPr>
          <p:cNvCxnSpPr>
            <a:cxnSpLocks/>
          </p:cNvCxnSpPr>
          <p:nvPr/>
        </p:nvCxnSpPr>
        <p:spPr>
          <a:xfrm>
            <a:off x="3569675" y="2343415"/>
            <a:ext cx="1696460" cy="2705678"/>
          </a:xfrm>
          <a:prstGeom prst="straightConnector1">
            <a:avLst/>
          </a:prstGeom>
          <a:ln>
            <a:solidFill>
              <a:schemeClr val="accent4">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70" name="TextBox 469">
            <a:extLst>
              <a:ext uri="{FF2B5EF4-FFF2-40B4-BE49-F238E27FC236}">
                <a16:creationId xmlns:a16="http://schemas.microsoft.com/office/drawing/2014/main" id="{F1622650-2C98-4C2D-9BF4-3FFF2F20AF40}"/>
              </a:ext>
            </a:extLst>
          </p:cNvPr>
          <p:cNvSpPr txBox="1"/>
          <p:nvPr/>
        </p:nvSpPr>
        <p:spPr>
          <a:xfrm>
            <a:off x="3213221" y="2797274"/>
            <a:ext cx="600326" cy="2769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Consent req.</a:t>
            </a:r>
          </a:p>
        </p:txBody>
      </p:sp>
      <p:sp>
        <p:nvSpPr>
          <p:cNvPr id="471" name="TextBox 470">
            <a:extLst>
              <a:ext uri="{FF2B5EF4-FFF2-40B4-BE49-F238E27FC236}">
                <a16:creationId xmlns:a16="http://schemas.microsoft.com/office/drawing/2014/main" id="{BDD696C6-9693-9CAD-A54E-8A42B5E672BF}"/>
              </a:ext>
            </a:extLst>
          </p:cNvPr>
          <p:cNvSpPr txBox="1"/>
          <p:nvPr/>
        </p:nvSpPr>
        <p:spPr>
          <a:xfrm>
            <a:off x="3995194" y="3105973"/>
            <a:ext cx="357254"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Token</a:t>
            </a:r>
          </a:p>
        </p:txBody>
      </p:sp>
      <p:sp>
        <p:nvSpPr>
          <p:cNvPr id="472" name="TextBox 471">
            <a:extLst>
              <a:ext uri="{FF2B5EF4-FFF2-40B4-BE49-F238E27FC236}">
                <a16:creationId xmlns:a16="http://schemas.microsoft.com/office/drawing/2014/main" id="{9DA7EF6F-4CDA-C560-8E10-4BF1EA62DEC7}"/>
              </a:ext>
            </a:extLst>
          </p:cNvPr>
          <p:cNvSpPr txBox="1"/>
          <p:nvPr/>
        </p:nvSpPr>
        <p:spPr>
          <a:xfrm>
            <a:off x="5298382" y="1455520"/>
            <a:ext cx="1159548"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Data req. with token</a:t>
            </a:r>
          </a:p>
        </p:txBody>
      </p:sp>
      <p:sp>
        <p:nvSpPr>
          <p:cNvPr id="474" name="TextBox 473">
            <a:extLst>
              <a:ext uri="{FF2B5EF4-FFF2-40B4-BE49-F238E27FC236}">
                <a16:creationId xmlns:a16="http://schemas.microsoft.com/office/drawing/2014/main" id="{3A47B641-5C09-56D4-8080-F6ABED9F7D2A}"/>
              </a:ext>
            </a:extLst>
          </p:cNvPr>
          <p:cNvSpPr txBox="1"/>
          <p:nvPr/>
        </p:nvSpPr>
        <p:spPr>
          <a:xfrm>
            <a:off x="7710742" y="3101166"/>
            <a:ext cx="727536"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Introspection</a:t>
            </a:r>
          </a:p>
        </p:txBody>
      </p:sp>
      <p:cxnSp>
        <p:nvCxnSpPr>
          <p:cNvPr id="478" name="Connector: Elbow 477">
            <a:extLst>
              <a:ext uri="{FF2B5EF4-FFF2-40B4-BE49-F238E27FC236}">
                <a16:creationId xmlns:a16="http://schemas.microsoft.com/office/drawing/2014/main" id="{7324DFD5-9FAF-05C1-6B80-C0C45657365C}"/>
              </a:ext>
            </a:extLst>
          </p:cNvPr>
          <p:cNvCxnSpPr>
            <a:cxnSpLocks/>
          </p:cNvCxnSpPr>
          <p:nvPr/>
        </p:nvCxnSpPr>
        <p:spPr>
          <a:xfrm rot="16200000" flipV="1">
            <a:off x="3740448" y="2835025"/>
            <a:ext cx="2844000" cy="1620000"/>
          </a:xfrm>
          <a:prstGeom prst="bentConnector2">
            <a:avLst/>
          </a:prstGeom>
          <a:ln>
            <a:solidFill>
              <a:schemeClr val="accent4">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9" name="Connector: Elbow 478">
            <a:extLst>
              <a:ext uri="{FF2B5EF4-FFF2-40B4-BE49-F238E27FC236}">
                <a16:creationId xmlns:a16="http://schemas.microsoft.com/office/drawing/2014/main" id="{75B6B92F-A782-8D80-50A9-155440D25AF7}"/>
              </a:ext>
            </a:extLst>
          </p:cNvPr>
          <p:cNvCxnSpPr>
            <a:cxnSpLocks/>
          </p:cNvCxnSpPr>
          <p:nvPr/>
        </p:nvCxnSpPr>
        <p:spPr>
          <a:xfrm rot="5400000" flipH="1" flipV="1">
            <a:off x="5365770" y="2835025"/>
            <a:ext cx="2844000" cy="1620000"/>
          </a:xfrm>
          <a:prstGeom prst="bentConnector2">
            <a:avLst/>
          </a:prstGeom>
          <a:ln>
            <a:solidFill>
              <a:schemeClr val="accent4">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81" name="TextBox 480">
            <a:extLst>
              <a:ext uri="{FF2B5EF4-FFF2-40B4-BE49-F238E27FC236}">
                <a16:creationId xmlns:a16="http://schemas.microsoft.com/office/drawing/2014/main" id="{5CC768A6-0C84-D844-CE48-E4AD2EA5A0D3}"/>
              </a:ext>
            </a:extLst>
          </p:cNvPr>
          <p:cNvSpPr txBox="1"/>
          <p:nvPr/>
        </p:nvSpPr>
        <p:spPr>
          <a:xfrm>
            <a:off x="5637509" y="2958950"/>
            <a:ext cx="660782"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Certificates</a:t>
            </a:r>
          </a:p>
        </p:txBody>
      </p:sp>
      <p:sp>
        <p:nvSpPr>
          <p:cNvPr id="482" name="TextBox 481">
            <a:extLst>
              <a:ext uri="{FF2B5EF4-FFF2-40B4-BE49-F238E27FC236}">
                <a16:creationId xmlns:a16="http://schemas.microsoft.com/office/drawing/2014/main" id="{A25A2639-2DF8-EF40-6BA3-D41AE1906548}"/>
              </a:ext>
            </a:extLst>
          </p:cNvPr>
          <p:cNvSpPr txBox="1"/>
          <p:nvPr/>
        </p:nvSpPr>
        <p:spPr>
          <a:xfrm>
            <a:off x="5315533" y="1792811"/>
            <a:ext cx="1159548"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Data provision</a:t>
            </a:r>
          </a:p>
        </p:txBody>
      </p:sp>
      <p:sp>
        <p:nvSpPr>
          <p:cNvPr id="10" name="Rectangle: Rounded Corners 9">
            <a:extLst>
              <a:ext uri="{FF2B5EF4-FFF2-40B4-BE49-F238E27FC236}">
                <a16:creationId xmlns:a16="http://schemas.microsoft.com/office/drawing/2014/main" id="{E8E233BF-2AED-70B1-3EAD-3482D781B405}"/>
              </a:ext>
            </a:extLst>
          </p:cNvPr>
          <p:cNvSpPr/>
          <p:nvPr/>
        </p:nvSpPr>
        <p:spPr>
          <a:xfrm>
            <a:off x="7613584" y="1346630"/>
            <a:ext cx="1926000" cy="1018326"/>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Energy Data Provider</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b="1">
                <a:solidFill>
                  <a:srgbClr val="4D38F5"/>
                </a:solidFill>
                <a:latin typeface="Calibri"/>
                <a:ea typeface="Calibri"/>
                <a:cs typeface="Calibri"/>
                <a:sym typeface="Arial"/>
              </a:rPr>
              <a:t>(EDP)</a:t>
            </a:r>
            <a:endParaRPr kumimoji="0" lang="en-GB" sz="1100" b="1" i="0" u="none" strike="noStrike" kern="1200" cap="none" spc="0" normalizeH="0" baseline="0" noProof="0">
              <a:ln>
                <a:noFill/>
              </a:ln>
              <a:solidFill>
                <a:srgbClr val="4D38F5"/>
              </a:solidFill>
              <a:effectLst/>
              <a:uLnTx/>
              <a:uFillTx/>
              <a:latin typeface="Calibri"/>
              <a:ea typeface="Calibri"/>
              <a:cs typeface="Calibri"/>
              <a:sym typeface="Arial"/>
            </a:endParaRPr>
          </a:p>
        </p:txBody>
      </p:sp>
      <p:sp>
        <p:nvSpPr>
          <p:cNvPr id="22" name="Rectangle: Rounded Corners 21">
            <a:extLst>
              <a:ext uri="{FF2B5EF4-FFF2-40B4-BE49-F238E27FC236}">
                <a16:creationId xmlns:a16="http://schemas.microsoft.com/office/drawing/2014/main" id="{745FB60F-00FD-7AC4-083B-96A6C4B4371F}"/>
              </a:ext>
            </a:extLst>
          </p:cNvPr>
          <p:cNvSpPr/>
          <p:nvPr/>
        </p:nvSpPr>
        <p:spPr>
          <a:xfrm>
            <a:off x="4583832" y="5061302"/>
            <a:ext cx="2550439" cy="533431"/>
          </a:xfrm>
          <a:prstGeom prst="roundRect">
            <a:avLst>
              <a:gd name="adj" fmla="val 3271"/>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Consent Management System</a:t>
            </a:r>
          </a:p>
        </p:txBody>
      </p:sp>
      <p:sp>
        <p:nvSpPr>
          <p:cNvPr id="11" name="Rectangle: Rounded Corners 10">
            <a:extLst>
              <a:ext uri="{FF2B5EF4-FFF2-40B4-BE49-F238E27FC236}">
                <a16:creationId xmlns:a16="http://schemas.microsoft.com/office/drawing/2014/main" id="{D33B3A8A-67E9-CBB8-4147-391BA0FD70CC}"/>
              </a:ext>
            </a:extLst>
          </p:cNvPr>
          <p:cNvSpPr/>
          <p:nvPr/>
        </p:nvSpPr>
        <p:spPr>
          <a:xfrm>
            <a:off x="2425562" y="1337298"/>
            <a:ext cx="1926886" cy="1018326"/>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Authorised Third Party </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b="1">
                <a:solidFill>
                  <a:srgbClr val="4D38F5"/>
                </a:solidFill>
                <a:latin typeface="Calibri"/>
                <a:ea typeface="Calibri"/>
                <a:cs typeface="Calibri"/>
                <a:sym typeface="Arial"/>
              </a:rPr>
              <a:t>(ATP)</a:t>
            </a:r>
            <a:endParaRPr kumimoji="0" lang="en-GB" sz="1100" b="1" i="0" u="none" strike="noStrike" kern="1200" cap="none" spc="0" normalizeH="0" baseline="0" noProof="0">
              <a:ln>
                <a:noFill/>
              </a:ln>
              <a:solidFill>
                <a:srgbClr val="4D38F5"/>
              </a:solidFill>
              <a:effectLst/>
              <a:uLnTx/>
              <a:uFillTx/>
              <a:latin typeface="Calibri"/>
              <a:ea typeface="Calibri"/>
              <a:cs typeface="Calibri"/>
              <a:sym typeface="Arial"/>
            </a:endParaRPr>
          </a:p>
        </p:txBody>
      </p:sp>
      <p:grpSp>
        <p:nvGrpSpPr>
          <p:cNvPr id="465" name="Group 464">
            <a:extLst>
              <a:ext uri="{FF2B5EF4-FFF2-40B4-BE49-F238E27FC236}">
                <a16:creationId xmlns:a16="http://schemas.microsoft.com/office/drawing/2014/main" id="{43C06530-8DC0-72AF-344C-0E780F57E943}"/>
              </a:ext>
            </a:extLst>
          </p:cNvPr>
          <p:cNvGrpSpPr/>
          <p:nvPr/>
        </p:nvGrpSpPr>
        <p:grpSpPr>
          <a:xfrm>
            <a:off x="5865461" y="1251986"/>
            <a:ext cx="211281" cy="182114"/>
            <a:chOff x="903840" y="2997766"/>
            <a:chExt cx="351441" cy="329148"/>
          </a:xfrm>
        </p:grpSpPr>
        <p:sp>
          <p:nvSpPr>
            <p:cNvPr id="464" name="Rectangle: Rounded Corners 463">
              <a:extLst>
                <a:ext uri="{FF2B5EF4-FFF2-40B4-BE49-F238E27FC236}">
                  <a16:creationId xmlns:a16="http://schemas.microsoft.com/office/drawing/2014/main" id="{D53D2805-4F12-2B21-B0AC-5B2170D0C653}"/>
                </a:ext>
              </a:extLst>
            </p:cNvPr>
            <p:cNvSpPr/>
            <p:nvPr/>
          </p:nvSpPr>
          <p:spPr>
            <a:xfrm>
              <a:off x="903840" y="2997766"/>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27" name="Graphic 26" descr="QR Code with solid fill">
              <a:extLst>
                <a:ext uri="{FF2B5EF4-FFF2-40B4-BE49-F238E27FC236}">
                  <a16:creationId xmlns:a16="http://schemas.microsoft.com/office/drawing/2014/main" id="{9C8E01E8-9F15-4075-7D9C-A447112B8D6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6390" y="3029170"/>
              <a:ext cx="266341" cy="266341"/>
            </a:xfrm>
            <a:prstGeom prst="rect">
              <a:avLst/>
            </a:prstGeom>
          </p:spPr>
        </p:pic>
      </p:grpSp>
      <p:sp>
        <p:nvSpPr>
          <p:cNvPr id="30" name="Rectangle 29">
            <a:extLst>
              <a:ext uri="{FF2B5EF4-FFF2-40B4-BE49-F238E27FC236}">
                <a16:creationId xmlns:a16="http://schemas.microsoft.com/office/drawing/2014/main" id="{632F14D0-E933-9214-F84F-C4B431AC662D}"/>
              </a:ext>
            </a:extLst>
          </p:cNvPr>
          <p:cNvSpPr>
            <a:spLocks/>
          </p:cNvSpPr>
          <p:nvPr/>
        </p:nvSpPr>
        <p:spPr>
          <a:xfrm>
            <a:off x="9749810" y="1166573"/>
            <a:ext cx="1098098" cy="2221597"/>
          </a:xfrm>
          <a:prstGeom prst="rect">
            <a:avLst/>
          </a:prstGeom>
          <a:ln/>
          <a:effectLst>
            <a:outerShdw blurRad="50800" dist="38100" dir="18900000" algn="b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32" name="TextBox 31">
            <a:extLst>
              <a:ext uri="{FF2B5EF4-FFF2-40B4-BE49-F238E27FC236}">
                <a16:creationId xmlns:a16="http://schemas.microsoft.com/office/drawing/2014/main" id="{1A679B89-9F39-50E3-A7CD-8B7265BB6DAF}"/>
              </a:ext>
            </a:extLst>
          </p:cNvPr>
          <p:cNvSpPr txBox="1"/>
          <p:nvPr/>
        </p:nvSpPr>
        <p:spPr>
          <a:xfrm>
            <a:off x="9821818" y="1593225"/>
            <a:ext cx="936104" cy="307777"/>
          </a:xfrm>
          <a:prstGeom prst="rect">
            <a:avLst/>
          </a:prstGeom>
          <a:solidFill>
            <a:schemeClr val="bg1"/>
          </a:solidFill>
        </p:spPr>
        <p:txBody>
          <a:bodyPr wrap="square" rtlCol="0">
            <a:spAutoFit/>
          </a:bodyPr>
          <a:lstStyle/>
          <a:p>
            <a:pPr algn="ctr"/>
            <a:r>
              <a:rPr lang="en-GB" sz="700" i="1"/>
              <a:t>Fully Secure Trust Framework</a:t>
            </a:r>
          </a:p>
        </p:txBody>
      </p:sp>
      <p:cxnSp>
        <p:nvCxnSpPr>
          <p:cNvPr id="34" name="Straight Arrow Connector 33">
            <a:extLst>
              <a:ext uri="{FF2B5EF4-FFF2-40B4-BE49-F238E27FC236}">
                <a16:creationId xmlns:a16="http://schemas.microsoft.com/office/drawing/2014/main" id="{6B39A3C0-BA26-F426-4380-44A0B37F6F9A}"/>
              </a:ext>
            </a:extLst>
          </p:cNvPr>
          <p:cNvCxnSpPr>
            <a:cxnSpLocks/>
          </p:cNvCxnSpPr>
          <p:nvPr/>
        </p:nvCxnSpPr>
        <p:spPr>
          <a:xfrm>
            <a:off x="9821818" y="1565415"/>
            <a:ext cx="936104" cy="0"/>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20E81B51-1875-E572-015E-FD06F19345D5}"/>
              </a:ext>
            </a:extLst>
          </p:cNvPr>
          <p:cNvSpPr txBox="1"/>
          <p:nvPr/>
        </p:nvSpPr>
        <p:spPr>
          <a:xfrm>
            <a:off x="9971837" y="1186551"/>
            <a:ext cx="636063" cy="276999"/>
          </a:xfrm>
          <a:prstGeom prst="rect">
            <a:avLst/>
          </a:prstGeom>
          <a:noFill/>
        </p:spPr>
        <p:txBody>
          <a:bodyPr wrap="square" rtlCol="0">
            <a:spAutoFit/>
          </a:bodyPr>
          <a:lstStyle/>
          <a:p>
            <a:pPr algn="ctr"/>
            <a:r>
              <a:rPr lang="en-GB" sz="1200" b="1">
                <a:latin typeface="Outfit"/>
              </a:rPr>
              <a:t>Key</a:t>
            </a:r>
          </a:p>
        </p:txBody>
      </p:sp>
      <p:pic>
        <p:nvPicPr>
          <p:cNvPr id="38" name="Graphic 37" descr="QR Code with solid fill">
            <a:extLst>
              <a:ext uri="{FF2B5EF4-FFF2-40B4-BE49-F238E27FC236}">
                <a16:creationId xmlns:a16="http://schemas.microsoft.com/office/drawing/2014/main" id="{72397A1A-8209-AED7-F8D3-F19A536DD7E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56697" y="1973010"/>
            <a:ext cx="266341" cy="266341"/>
          </a:xfrm>
          <a:prstGeom prst="rect">
            <a:avLst/>
          </a:prstGeom>
        </p:spPr>
      </p:pic>
      <p:pic>
        <p:nvPicPr>
          <p:cNvPr id="39" name="Graphic 38" descr="Lock with solid fill">
            <a:extLst>
              <a:ext uri="{FF2B5EF4-FFF2-40B4-BE49-F238E27FC236}">
                <a16:creationId xmlns:a16="http://schemas.microsoft.com/office/drawing/2014/main" id="{57DB46A6-8DDA-9B44-9726-8D6CCB725DD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65688" y="2410236"/>
            <a:ext cx="266341" cy="266341"/>
          </a:xfrm>
          <a:prstGeom prst="rect">
            <a:avLst/>
          </a:prstGeom>
        </p:spPr>
      </p:pic>
      <p:sp>
        <p:nvSpPr>
          <p:cNvPr id="40" name="TextBox 39">
            <a:extLst>
              <a:ext uri="{FF2B5EF4-FFF2-40B4-BE49-F238E27FC236}">
                <a16:creationId xmlns:a16="http://schemas.microsoft.com/office/drawing/2014/main" id="{2B2A1904-E195-CFD9-9944-A4FA0A328228}"/>
              </a:ext>
            </a:extLst>
          </p:cNvPr>
          <p:cNvSpPr txBox="1"/>
          <p:nvPr/>
        </p:nvSpPr>
        <p:spPr>
          <a:xfrm>
            <a:off x="9912425" y="2219096"/>
            <a:ext cx="765121" cy="200055"/>
          </a:xfrm>
          <a:prstGeom prst="rect">
            <a:avLst/>
          </a:prstGeom>
          <a:solidFill>
            <a:schemeClr val="bg1"/>
          </a:solidFill>
        </p:spPr>
        <p:txBody>
          <a:bodyPr wrap="square" rtlCol="0">
            <a:spAutoFit/>
          </a:bodyPr>
          <a:lstStyle/>
          <a:p>
            <a:pPr algn="ctr"/>
            <a:r>
              <a:rPr lang="en-GB" sz="700" i="1"/>
              <a:t>Token</a:t>
            </a:r>
          </a:p>
        </p:txBody>
      </p:sp>
      <p:sp>
        <p:nvSpPr>
          <p:cNvPr id="41" name="TextBox 40">
            <a:extLst>
              <a:ext uri="{FF2B5EF4-FFF2-40B4-BE49-F238E27FC236}">
                <a16:creationId xmlns:a16="http://schemas.microsoft.com/office/drawing/2014/main" id="{F0F08577-50CE-610B-F8C8-055F8BD1F19F}"/>
              </a:ext>
            </a:extLst>
          </p:cNvPr>
          <p:cNvSpPr txBox="1"/>
          <p:nvPr/>
        </p:nvSpPr>
        <p:spPr>
          <a:xfrm>
            <a:off x="9912425" y="2640499"/>
            <a:ext cx="765121" cy="200055"/>
          </a:xfrm>
          <a:prstGeom prst="rect">
            <a:avLst/>
          </a:prstGeom>
          <a:solidFill>
            <a:schemeClr val="bg1"/>
          </a:solidFill>
        </p:spPr>
        <p:txBody>
          <a:bodyPr wrap="square" rtlCol="0">
            <a:spAutoFit/>
          </a:bodyPr>
          <a:lstStyle/>
          <a:p>
            <a:pPr algn="ctr"/>
            <a:r>
              <a:rPr lang="en-GB" sz="700" i="1"/>
              <a:t>Encryption</a:t>
            </a:r>
          </a:p>
        </p:txBody>
      </p:sp>
      <p:pic>
        <p:nvPicPr>
          <p:cNvPr id="42" name="Graphic 41" descr="Key with solid fill">
            <a:extLst>
              <a:ext uri="{FF2B5EF4-FFF2-40B4-BE49-F238E27FC236}">
                <a16:creationId xmlns:a16="http://schemas.microsoft.com/office/drawing/2014/main" id="{ECD6E41E-78AC-93C2-6B83-4B4CC8026DB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200458" y="2847462"/>
            <a:ext cx="245495" cy="245495"/>
          </a:xfrm>
          <a:prstGeom prst="rect">
            <a:avLst/>
          </a:prstGeom>
        </p:spPr>
      </p:pic>
      <p:sp>
        <p:nvSpPr>
          <p:cNvPr id="43" name="TextBox 42">
            <a:extLst>
              <a:ext uri="{FF2B5EF4-FFF2-40B4-BE49-F238E27FC236}">
                <a16:creationId xmlns:a16="http://schemas.microsoft.com/office/drawing/2014/main" id="{237CEC68-A8B7-BBE4-E784-86DE67DBE52B}"/>
              </a:ext>
            </a:extLst>
          </p:cNvPr>
          <p:cNvSpPr txBox="1"/>
          <p:nvPr/>
        </p:nvSpPr>
        <p:spPr>
          <a:xfrm>
            <a:off x="9917980" y="3063809"/>
            <a:ext cx="765121" cy="200055"/>
          </a:xfrm>
          <a:prstGeom prst="rect">
            <a:avLst/>
          </a:prstGeom>
          <a:solidFill>
            <a:schemeClr val="bg1"/>
          </a:solidFill>
        </p:spPr>
        <p:txBody>
          <a:bodyPr wrap="square" rtlCol="0">
            <a:spAutoFit/>
          </a:bodyPr>
          <a:lstStyle/>
          <a:p>
            <a:pPr algn="ctr"/>
            <a:r>
              <a:rPr lang="en-GB" sz="700" i="1"/>
              <a:t>Certificates</a:t>
            </a:r>
          </a:p>
        </p:txBody>
      </p:sp>
      <p:grpSp>
        <p:nvGrpSpPr>
          <p:cNvPr id="46" name="Group 45">
            <a:extLst>
              <a:ext uri="{FF2B5EF4-FFF2-40B4-BE49-F238E27FC236}">
                <a16:creationId xmlns:a16="http://schemas.microsoft.com/office/drawing/2014/main" id="{0BE98EE9-C735-2DDD-9ED0-7ED58FD461F4}"/>
              </a:ext>
            </a:extLst>
          </p:cNvPr>
          <p:cNvGrpSpPr/>
          <p:nvPr/>
        </p:nvGrpSpPr>
        <p:grpSpPr>
          <a:xfrm>
            <a:off x="3392143" y="2174512"/>
            <a:ext cx="194008" cy="166214"/>
            <a:chOff x="917354" y="2282238"/>
            <a:chExt cx="351441" cy="329148"/>
          </a:xfrm>
        </p:grpSpPr>
        <p:sp>
          <p:nvSpPr>
            <p:cNvPr id="48" name="Rectangle: Rounded Corners 47">
              <a:extLst>
                <a:ext uri="{FF2B5EF4-FFF2-40B4-BE49-F238E27FC236}">
                  <a16:creationId xmlns:a16="http://schemas.microsoft.com/office/drawing/2014/main" id="{0905D3D2-4925-8355-F9EE-B5F0F3F9F900}"/>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49" name="Graphic 48" descr="Lock with solid fill">
              <a:extLst>
                <a:ext uri="{FF2B5EF4-FFF2-40B4-BE49-F238E27FC236}">
                  <a16:creationId xmlns:a16="http://schemas.microsoft.com/office/drawing/2014/main" id="{0BD24C18-EE01-2A9E-2E0F-A2C3DF7737A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57" name="Group 56">
            <a:extLst>
              <a:ext uri="{FF2B5EF4-FFF2-40B4-BE49-F238E27FC236}">
                <a16:creationId xmlns:a16="http://schemas.microsoft.com/office/drawing/2014/main" id="{9C803933-1965-2942-EBC9-5007E15E9375}"/>
              </a:ext>
            </a:extLst>
          </p:cNvPr>
          <p:cNvGrpSpPr/>
          <p:nvPr/>
        </p:nvGrpSpPr>
        <p:grpSpPr>
          <a:xfrm>
            <a:off x="5070409" y="5067473"/>
            <a:ext cx="194008" cy="166214"/>
            <a:chOff x="917354" y="2282238"/>
            <a:chExt cx="351441" cy="329148"/>
          </a:xfrm>
        </p:grpSpPr>
        <p:sp>
          <p:nvSpPr>
            <p:cNvPr id="58" name="Rectangle: Rounded Corners 57">
              <a:extLst>
                <a:ext uri="{FF2B5EF4-FFF2-40B4-BE49-F238E27FC236}">
                  <a16:creationId xmlns:a16="http://schemas.microsoft.com/office/drawing/2014/main" id="{EE14F537-00FC-C8CF-8753-6BAC24D1A573}"/>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59" name="Graphic 58" descr="Lock with solid fill">
              <a:extLst>
                <a:ext uri="{FF2B5EF4-FFF2-40B4-BE49-F238E27FC236}">
                  <a16:creationId xmlns:a16="http://schemas.microsoft.com/office/drawing/2014/main" id="{3BDE2822-7FFC-16C4-071D-B5DDCBF84C8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60" name="Group 59">
            <a:extLst>
              <a:ext uri="{FF2B5EF4-FFF2-40B4-BE49-F238E27FC236}">
                <a16:creationId xmlns:a16="http://schemas.microsoft.com/office/drawing/2014/main" id="{40731743-C1DB-BE5F-2DC9-1720AF48B341}"/>
              </a:ext>
            </a:extLst>
          </p:cNvPr>
          <p:cNvGrpSpPr/>
          <p:nvPr/>
        </p:nvGrpSpPr>
        <p:grpSpPr>
          <a:xfrm>
            <a:off x="6690766" y="5067473"/>
            <a:ext cx="194008" cy="166214"/>
            <a:chOff x="917354" y="2282238"/>
            <a:chExt cx="351441" cy="329148"/>
          </a:xfrm>
        </p:grpSpPr>
        <p:sp>
          <p:nvSpPr>
            <p:cNvPr id="61" name="Rectangle: Rounded Corners 60">
              <a:extLst>
                <a:ext uri="{FF2B5EF4-FFF2-40B4-BE49-F238E27FC236}">
                  <a16:creationId xmlns:a16="http://schemas.microsoft.com/office/drawing/2014/main" id="{763DBA7E-3913-DE09-268F-6455BA37AB4C}"/>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62" name="Graphic 61" descr="Lock with solid fill">
              <a:extLst>
                <a:ext uri="{FF2B5EF4-FFF2-40B4-BE49-F238E27FC236}">
                  <a16:creationId xmlns:a16="http://schemas.microsoft.com/office/drawing/2014/main" id="{E3002944-31ED-8690-7CA4-9426DE5F318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63" name="Group 62">
            <a:extLst>
              <a:ext uri="{FF2B5EF4-FFF2-40B4-BE49-F238E27FC236}">
                <a16:creationId xmlns:a16="http://schemas.microsoft.com/office/drawing/2014/main" id="{1524A1B2-660E-C971-E1A4-7B3425B817B2}"/>
              </a:ext>
            </a:extLst>
          </p:cNvPr>
          <p:cNvGrpSpPr/>
          <p:nvPr/>
        </p:nvGrpSpPr>
        <p:grpSpPr>
          <a:xfrm>
            <a:off x="4138691" y="2130904"/>
            <a:ext cx="194008" cy="166214"/>
            <a:chOff x="917354" y="2282238"/>
            <a:chExt cx="351441" cy="329148"/>
          </a:xfrm>
        </p:grpSpPr>
        <p:sp>
          <p:nvSpPr>
            <p:cNvPr id="448" name="Rectangle: Rounded Corners 447">
              <a:extLst>
                <a:ext uri="{FF2B5EF4-FFF2-40B4-BE49-F238E27FC236}">
                  <a16:creationId xmlns:a16="http://schemas.microsoft.com/office/drawing/2014/main" id="{F0AB50DF-A05F-989F-9337-AEFFB61F9BC8}"/>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449" name="Graphic 448" descr="Lock with solid fill">
              <a:extLst>
                <a:ext uri="{FF2B5EF4-FFF2-40B4-BE49-F238E27FC236}">
                  <a16:creationId xmlns:a16="http://schemas.microsoft.com/office/drawing/2014/main" id="{131FB326-D052-00A8-A2D0-4CF6C8241FC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450" name="Group 449">
            <a:extLst>
              <a:ext uri="{FF2B5EF4-FFF2-40B4-BE49-F238E27FC236}">
                <a16:creationId xmlns:a16="http://schemas.microsoft.com/office/drawing/2014/main" id="{B5B513F3-055B-AA7C-8FF7-5B0627C33A7F}"/>
              </a:ext>
            </a:extLst>
          </p:cNvPr>
          <p:cNvGrpSpPr/>
          <p:nvPr/>
        </p:nvGrpSpPr>
        <p:grpSpPr>
          <a:xfrm>
            <a:off x="7637754" y="2137006"/>
            <a:ext cx="194008" cy="166214"/>
            <a:chOff x="917354" y="2282238"/>
            <a:chExt cx="351441" cy="329148"/>
          </a:xfrm>
        </p:grpSpPr>
        <p:sp>
          <p:nvSpPr>
            <p:cNvPr id="452" name="Rectangle: Rounded Corners 451">
              <a:extLst>
                <a:ext uri="{FF2B5EF4-FFF2-40B4-BE49-F238E27FC236}">
                  <a16:creationId xmlns:a16="http://schemas.microsoft.com/office/drawing/2014/main" id="{02842363-D941-D2C6-C8AD-BE6B0C537AF6}"/>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453" name="Graphic 452" descr="Lock with solid fill">
              <a:extLst>
                <a:ext uri="{FF2B5EF4-FFF2-40B4-BE49-F238E27FC236}">
                  <a16:creationId xmlns:a16="http://schemas.microsoft.com/office/drawing/2014/main" id="{3F6FD5D3-FE04-B594-93FA-9503AA07583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454" name="Group 453">
            <a:extLst>
              <a:ext uri="{FF2B5EF4-FFF2-40B4-BE49-F238E27FC236}">
                <a16:creationId xmlns:a16="http://schemas.microsoft.com/office/drawing/2014/main" id="{FB340F20-699F-112F-7944-1DCC7ECF99D0}"/>
              </a:ext>
            </a:extLst>
          </p:cNvPr>
          <p:cNvGrpSpPr/>
          <p:nvPr/>
        </p:nvGrpSpPr>
        <p:grpSpPr>
          <a:xfrm>
            <a:off x="5882734" y="5067473"/>
            <a:ext cx="194008" cy="166214"/>
            <a:chOff x="917354" y="2282238"/>
            <a:chExt cx="351441" cy="329148"/>
          </a:xfrm>
        </p:grpSpPr>
        <p:sp>
          <p:nvSpPr>
            <p:cNvPr id="455" name="Rectangle: Rounded Corners 454">
              <a:extLst>
                <a:ext uri="{FF2B5EF4-FFF2-40B4-BE49-F238E27FC236}">
                  <a16:creationId xmlns:a16="http://schemas.microsoft.com/office/drawing/2014/main" id="{492F392C-C0E6-92BC-73A8-94EF50077112}"/>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456" name="Graphic 455" descr="Lock with solid fill">
              <a:extLst>
                <a:ext uri="{FF2B5EF4-FFF2-40B4-BE49-F238E27FC236}">
                  <a16:creationId xmlns:a16="http://schemas.microsoft.com/office/drawing/2014/main" id="{92A460BB-ABC9-D017-0EEA-C317812AB03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457" name="Group 456">
            <a:extLst>
              <a:ext uri="{FF2B5EF4-FFF2-40B4-BE49-F238E27FC236}">
                <a16:creationId xmlns:a16="http://schemas.microsoft.com/office/drawing/2014/main" id="{57162C99-623D-8D8C-2658-86F4101BDC7F}"/>
              </a:ext>
            </a:extLst>
          </p:cNvPr>
          <p:cNvGrpSpPr/>
          <p:nvPr/>
        </p:nvGrpSpPr>
        <p:grpSpPr>
          <a:xfrm>
            <a:off x="8493355" y="2171907"/>
            <a:ext cx="194008" cy="166214"/>
            <a:chOff x="917354" y="2282238"/>
            <a:chExt cx="351441" cy="329148"/>
          </a:xfrm>
        </p:grpSpPr>
        <p:sp>
          <p:nvSpPr>
            <p:cNvPr id="458" name="Rectangle: Rounded Corners 457">
              <a:extLst>
                <a:ext uri="{FF2B5EF4-FFF2-40B4-BE49-F238E27FC236}">
                  <a16:creationId xmlns:a16="http://schemas.microsoft.com/office/drawing/2014/main" id="{BCA1D6D8-E3F6-F008-4919-5D5127623E1A}"/>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459" name="Graphic 458" descr="Lock with solid fill">
              <a:extLst>
                <a:ext uri="{FF2B5EF4-FFF2-40B4-BE49-F238E27FC236}">
                  <a16:creationId xmlns:a16="http://schemas.microsoft.com/office/drawing/2014/main" id="{2B57D476-CBD0-9B6C-0BDE-CCB6F36B78D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3" name="Group 2">
            <a:extLst>
              <a:ext uri="{FF2B5EF4-FFF2-40B4-BE49-F238E27FC236}">
                <a16:creationId xmlns:a16="http://schemas.microsoft.com/office/drawing/2014/main" id="{4583D8FE-7DE4-002B-E093-DF26ED388894}"/>
              </a:ext>
            </a:extLst>
          </p:cNvPr>
          <p:cNvGrpSpPr/>
          <p:nvPr/>
        </p:nvGrpSpPr>
        <p:grpSpPr>
          <a:xfrm>
            <a:off x="4138691" y="1791073"/>
            <a:ext cx="194008" cy="166214"/>
            <a:chOff x="917354" y="2282238"/>
            <a:chExt cx="351441" cy="329148"/>
          </a:xfrm>
        </p:grpSpPr>
        <p:sp>
          <p:nvSpPr>
            <p:cNvPr id="5" name="Rectangle: Rounded Corners 4">
              <a:extLst>
                <a:ext uri="{FF2B5EF4-FFF2-40B4-BE49-F238E27FC236}">
                  <a16:creationId xmlns:a16="http://schemas.microsoft.com/office/drawing/2014/main" id="{468FE92C-23ED-E7E2-2B5A-47B5535DDACD}"/>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6" name="Graphic 5" descr="Lock with solid fill">
              <a:extLst>
                <a:ext uri="{FF2B5EF4-FFF2-40B4-BE49-F238E27FC236}">
                  <a16:creationId xmlns:a16="http://schemas.microsoft.com/office/drawing/2014/main" id="{C6DD49B9-E125-8A63-99B0-56E26AF2939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7" name="Group 6">
            <a:extLst>
              <a:ext uri="{FF2B5EF4-FFF2-40B4-BE49-F238E27FC236}">
                <a16:creationId xmlns:a16="http://schemas.microsoft.com/office/drawing/2014/main" id="{DCFFAEBB-ACDA-6F02-7198-7DCDF671CC64}"/>
              </a:ext>
            </a:extLst>
          </p:cNvPr>
          <p:cNvGrpSpPr/>
          <p:nvPr/>
        </p:nvGrpSpPr>
        <p:grpSpPr>
          <a:xfrm>
            <a:off x="4138691" y="1451242"/>
            <a:ext cx="194008" cy="166214"/>
            <a:chOff x="917354" y="2282238"/>
            <a:chExt cx="351441" cy="329148"/>
          </a:xfrm>
        </p:grpSpPr>
        <p:sp>
          <p:nvSpPr>
            <p:cNvPr id="12" name="Rectangle: Rounded Corners 11">
              <a:extLst>
                <a:ext uri="{FF2B5EF4-FFF2-40B4-BE49-F238E27FC236}">
                  <a16:creationId xmlns:a16="http://schemas.microsoft.com/office/drawing/2014/main" id="{4FCF1C13-24A5-B6CF-605B-54E8686E62B6}"/>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13" name="Graphic 12" descr="Lock with solid fill">
              <a:extLst>
                <a:ext uri="{FF2B5EF4-FFF2-40B4-BE49-F238E27FC236}">
                  <a16:creationId xmlns:a16="http://schemas.microsoft.com/office/drawing/2014/main" id="{A42D2DED-25EA-59A3-C1A4-DB542CA62EE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15" name="Group 14">
            <a:extLst>
              <a:ext uri="{FF2B5EF4-FFF2-40B4-BE49-F238E27FC236}">
                <a16:creationId xmlns:a16="http://schemas.microsoft.com/office/drawing/2014/main" id="{FBE4B4FF-EDD9-9433-5F45-07C6A6559B50}"/>
              </a:ext>
            </a:extLst>
          </p:cNvPr>
          <p:cNvGrpSpPr/>
          <p:nvPr/>
        </p:nvGrpSpPr>
        <p:grpSpPr>
          <a:xfrm>
            <a:off x="7637754" y="1451242"/>
            <a:ext cx="194008" cy="166214"/>
            <a:chOff x="917354" y="2282238"/>
            <a:chExt cx="351441" cy="329148"/>
          </a:xfrm>
        </p:grpSpPr>
        <p:sp>
          <p:nvSpPr>
            <p:cNvPr id="20" name="Rectangle: Rounded Corners 19">
              <a:extLst>
                <a:ext uri="{FF2B5EF4-FFF2-40B4-BE49-F238E27FC236}">
                  <a16:creationId xmlns:a16="http://schemas.microsoft.com/office/drawing/2014/main" id="{6ECDB3E8-48FA-939B-5C3D-4827914BEEA9}"/>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25" name="Graphic 24" descr="Lock with solid fill">
              <a:extLst>
                <a:ext uri="{FF2B5EF4-FFF2-40B4-BE49-F238E27FC236}">
                  <a16:creationId xmlns:a16="http://schemas.microsoft.com/office/drawing/2014/main" id="{19A7FBFA-232F-ABFF-1765-BE4DC8E48DB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26" name="Group 25">
            <a:extLst>
              <a:ext uri="{FF2B5EF4-FFF2-40B4-BE49-F238E27FC236}">
                <a16:creationId xmlns:a16="http://schemas.microsoft.com/office/drawing/2014/main" id="{C29DDEAC-9895-99E9-DD18-3F837F098C94}"/>
              </a:ext>
            </a:extLst>
          </p:cNvPr>
          <p:cNvGrpSpPr/>
          <p:nvPr/>
        </p:nvGrpSpPr>
        <p:grpSpPr>
          <a:xfrm>
            <a:off x="7637754" y="1794124"/>
            <a:ext cx="194008" cy="166214"/>
            <a:chOff x="917354" y="2282238"/>
            <a:chExt cx="351441" cy="329148"/>
          </a:xfrm>
        </p:grpSpPr>
        <p:sp>
          <p:nvSpPr>
            <p:cNvPr id="28" name="Rectangle: Rounded Corners 27">
              <a:extLst>
                <a:ext uri="{FF2B5EF4-FFF2-40B4-BE49-F238E27FC236}">
                  <a16:creationId xmlns:a16="http://schemas.microsoft.com/office/drawing/2014/main" id="{782C51C8-F158-9589-2066-ECA28269189E}"/>
                </a:ext>
              </a:extLst>
            </p:cNvPr>
            <p:cNvSpPr/>
            <p:nvPr/>
          </p:nvSpPr>
          <p:spPr>
            <a:xfrm>
              <a:off x="917354" y="2282238"/>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29" name="Graphic 28" descr="Lock with solid fill">
              <a:extLst>
                <a:ext uri="{FF2B5EF4-FFF2-40B4-BE49-F238E27FC236}">
                  <a16:creationId xmlns:a16="http://schemas.microsoft.com/office/drawing/2014/main" id="{1348920A-A856-E141-DE8A-42216885D43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51695" y="2314915"/>
              <a:ext cx="266341" cy="266341"/>
            </a:xfrm>
            <a:prstGeom prst="rect">
              <a:avLst/>
            </a:prstGeom>
          </p:spPr>
        </p:pic>
      </p:grpSp>
      <p:grpSp>
        <p:nvGrpSpPr>
          <p:cNvPr id="33" name="Group 32">
            <a:extLst>
              <a:ext uri="{FF2B5EF4-FFF2-40B4-BE49-F238E27FC236}">
                <a16:creationId xmlns:a16="http://schemas.microsoft.com/office/drawing/2014/main" id="{3459A262-0F21-73D4-9A7F-75EF3FD6AC0B}"/>
              </a:ext>
            </a:extLst>
          </p:cNvPr>
          <p:cNvGrpSpPr/>
          <p:nvPr/>
        </p:nvGrpSpPr>
        <p:grpSpPr>
          <a:xfrm>
            <a:off x="4304678" y="3250708"/>
            <a:ext cx="211281" cy="182114"/>
            <a:chOff x="903840" y="2997766"/>
            <a:chExt cx="351441" cy="329148"/>
          </a:xfrm>
        </p:grpSpPr>
        <p:sp>
          <p:nvSpPr>
            <p:cNvPr id="50" name="Rectangle: Rounded Corners 49">
              <a:extLst>
                <a:ext uri="{FF2B5EF4-FFF2-40B4-BE49-F238E27FC236}">
                  <a16:creationId xmlns:a16="http://schemas.microsoft.com/office/drawing/2014/main" id="{0621E243-B4B6-23CC-182F-FB26A5AF9682}"/>
                </a:ext>
              </a:extLst>
            </p:cNvPr>
            <p:cNvSpPr/>
            <p:nvPr/>
          </p:nvSpPr>
          <p:spPr>
            <a:xfrm>
              <a:off x="903840" y="2997766"/>
              <a:ext cx="351441" cy="329148"/>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51" name="Graphic 50" descr="QR Code with solid fill">
              <a:extLst>
                <a:ext uri="{FF2B5EF4-FFF2-40B4-BE49-F238E27FC236}">
                  <a16:creationId xmlns:a16="http://schemas.microsoft.com/office/drawing/2014/main" id="{FC02FEC9-5B58-FE33-94EF-4E8B4FBD8E7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6390" y="3029170"/>
              <a:ext cx="266341" cy="266341"/>
            </a:xfrm>
            <a:prstGeom prst="rect">
              <a:avLst/>
            </a:prstGeom>
          </p:spPr>
        </p:pic>
      </p:grpSp>
      <p:grpSp>
        <p:nvGrpSpPr>
          <p:cNvPr id="2" name="Group 1">
            <a:extLst>
              <a:ext uri="{FF2B5EF4-FFF2-40B4-BE49-F238E27FC236}">
                <a16:creationId xmlns:a16="http://schemas.microsoft.com/office/drawing/2014/main" id="{8DFF7C5F-5CD7-3EA9-847C-C7CAD3E3FF13}"/>
              </a:ext>
            </a:extLst>
          </p:cNvPr>
          <p:cNvGrpSpPr/>
          <p:nvPr/>
        </p:nvGrpSpPr>
        <p:grpSpPr>
          <a:xfrm>
            <a:off x="4463782" y="2256672"/>
            <a:ext cx="194008" cy="182114"/>
            <a:chOff x="5671468" y="781192"/>
            <a:chExt cx="194008" cy="182114"/>
          </a:xfrm>
        </p:grpSpPr>
        <p:sp>
          <p:nvSpPr>
            <p:cNvPr id="35" name="Rectangle: Rounded Corners 34">
              <a:extLst>
                <a:ext uri="{FF2B5EF4-FFF2-40B4-BE49-F238E27FC236}">
                  <a16:creationId xmlns:a16="http://schemas.microsoft.com/office/drawing/2014/main" id="{EC7AB5CA-E449-5901-C1F7-46E54EBF6D9C}"/>
                </a:ext>
              </a:extLst>
            </p:cNvPr>
            <p:cNvSpPr/>
            <p:nvPr/>
          </p:nvSpPr>
          <p:spPr>
            <a:xfrm>
              <a:off x="5671468" y="794194"/>
              <a:ext cx="194008" cy="166214"/>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36" name="Graphic 35" descr="Key with solid fill">
              <a:extLst>
                <a:ext uri="{FF2B5EF4-FFF2-40B4-BE49-F238E27FC236}">
                  <a16:creationId xmlns:a16="http://schemas.microsoft.com/office/drawing/2014/main" id="{6D90C4EC-65AC-2D0C-62F4-6C6912D201D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683362" y="781192"/>
              <a:ext cx="182114" cy="182114"/>
            </a:xfrm>
            <a:prstGeom prst="rect">
              <a:avLst/>
            </a:prstGeom>
          </p:spPr>
        </p:pic>
      </p:grpSp>
      <p:grpSp>
        <p:nvGrpSpPr>
          <p:cNvPr id="44" name="Group 43">
            <a:extLst>
              <a:ext uri="{FF2B5EF4-FFF2-40B4-BE49-F238E27FC236}">
                <a16:creationId xmlns:a16="http://schemas.microsoft.com/office/drawing/2014/main" id="{90F7AC6C-D078-A949-70F4-7CB4FA79FC22}"/>
              </a:ext>
            </a:extLst>
          </p:cNvPr>
          <p:cNvGrpSpPr/>
          <p:nvPr/>
        </p:nvGrpSpPr>
        <p:grpSpPr>
          <a:xfrm>
            <a:off x="7267644" y="2256672"/>
            <a:ext cx="194008" cy="182114"/>
            <a:chOff x="5671468" y="781192"/>
            <a:chExt cx="194008" cy="182114"/>
          </a:xfrm>
        </p:grpSpPr>
        <p:sp>
          <p:nvSpPr>
            <p:cNvPr id="45" name="Rectangle: Rounded Corners 44">
              <a:extLst>
                <a:ext uri="{FF2B5EF4-FFF2-40B4-BE49-F238E27FC236}">
                  <a16:creationId xmlns:a16="http://schemas.microsoft.com/office/drawing/2014/main" id="{67BB52AF-DF00-7355-5E94-3DBFF67072E0}"/>
                </a:ext>
              </a:extLst>
            </p:cNvPr>
            <p:cNvSpPr/>
            <p:nvPr/>
          </p:nvSpPr>
          <p:spPr>
            <a:xfrm>
              <a:off x="5671468" y="794194"/>
              <a:ext cx="194008" cy="166214"/>
            </a:xfrm>
            <a:prstGeom prst="round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52" name="Graphic 51" descr="Key with solid fill">
              <a:extLst>
                <a:ext uri="{FF2B5EF4-FFF2-40B4-BE49-F238E27FC236}">
                  <a16:creationId xmlns:a16="http://schemas.microsoft.com/office/drawing/2014/main" id="{962C5241-5EC6-F10F-D9B7-D506149CEED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683362" y="781192"/>
              <a:ext cx="182114" cy="182114"/>
            </a:xfrm>
            <a:prstGeom prst="rect">
              <a:avLst/>
            </a:prstGeom>
          </p:spPr>
        </p:pic>
      </p:grpSp>
    </p:spTree>
    <p:extLst>
      <p:ext uri="{BB962C8B-B14F-4D97-AF65-F5344CB8AC3E}">
        <p14:creationId xmlns:p14="http://schemas.microsoft.com/office/powerpoint/2010/main" val="1065584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42269-D182-AF91-9FAB-88D3F22F43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5052890-08EA-E98E-CDF8-561DB89DBB51}"/>
              </a:ext>
            </a:extLst>
          </p:cNvPr>
          <p:cNvSpPr txBox="1"/>
          <p:nvPr/>
        </p:nvSpPr>
        <p:spPr>
          <a:xfrm>
            <a:off x="420188" y="262330"/>
            <a:ext cx="9636252" cy="1815882"/>
          </a:xfrm>
          <a:prstGeom prst="rect">
            <a:avLst/>
          </a:prstGeom>
          <a:noFill/>
        </p:spPr>
        <p:txBody>
          <a:bodyPr wrap="square" rtlCol="0">
            <a:spAutoFit/>
          </a:bodyPr>
          <a:lstStyle>
            <a:defPPr>
              <a:defRPr lang="pt-PT"/>
            </a:defPPr>
            <a:lvl1pPr>
              <a:defRPr sz="2800" b="1">
                <a:solidFill>
                  <a:schemeClr val="tx1">
                    <a:lumMod val="75000"/>
                    <a:lumOff val="25000"/>
                  </a:schemeClr>
                </a:solidFill>
              </a:defRPr>
            </a:lvl1pPr>
          </a:lstStyle>
          <a:p>
            <a:r>
              <a:rPr lang="en-GB"/>
              <a:t>What has driven us to enforce </a:t>
            </a:r>
            <a:r>
              <a:rPr lang="en-GB" err="1"/>
              <a:t>mTLS</a:t>
            </a:r>
            <a:r>
              <a:rPr lang="en-GB"/>
              <a:t> across the ecosystem?</a:t>
            </a:r>
          </a:p>
          <a:p>
            <a:endParaRPr lang="en-GB"/>
          </a:p>
          <a:p>
            <a:endParaRPr lang="en-GB"/>
          </a:p>
        </p:txBody>
      </p:sp>
      <p:graphicFrame>
        <p:nvGraphicFramePr>
          <p:cNvPr id="4" name="Diagram 3">
            <a:extLst>
              <a:ext uri="{FF2B5EF4-FFF2-40B4-BE49-F238E27FC236}">
                <a16:creationId xmlns:a16="http://schemas.microsoft.com/office/drawing/2014/main" id="{61B8ED95-EFD1-D8D2-AFFE-F9FFC0D375DD}"/>
              </a:ext>
            </a:extLst>
          </p:cNvPr>
          <p:cNvGraphicFramePr/>
          <p:nvPr/>
        </p:nvGraphicFramePr>
        <p:xfrm>
          <a:off x="551384" y="1340768"/>
          <a:ext cx="11089232" cy="4824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3311A968-9AA7-600F-6D62-EFB6E0292EFA}"/>
              </a:ext>
            </a:extLst>
          </p:cNvPr>
          <p:cNvGrpSpPr/>
          <p:nvPr/>
        </p:nvGrpSpPr>
        <p:grpSpPr>
          <a:xfrm>
            <a:off x="623392" y="2204864"/>
            <a:ext cx="689864" cy="1944216"/>
            <a:chOff x="72009" y="864097"/>
            <a:chExt cx="689864" cy="689864"/>
          </a:xfrm>
        </p:grpSpPr>
        <p:sp>
          <p:nvSpPr>
            <p:cNvPr id="5" name="Arrow: Bent-Up 4">
              <a:extLst>
                <a:ext uri="{FF2B5EF4-FFF2-40B4-BE49-F238E27FC236}">
                  <a16:creationId xmlns:a16="http://schemas.microsoft.com/office/drawing/2014/main" id="{59FDAD25-8BFE-BC9A-59B4-899B2509A61C}"/>
                </a:ext>
              </a:extLst>
            </p:cNvPr>
            <p:cNvSpPr/>
            <p:nvPr/>
          </p:nvSpPr>
          <p:spPr>
            <a:xfrm rot="5400000">
              <a:off x="72009" y="864097"/>
              <a:ext cx="689864" cy="689864"/>
            </a:xfrm>
            <a:prstGeom prst="bentUpArrow">
              <a:avLst/>
            </a:prstGeom>
            <a:solidFill>
              <a:schemeClr val="bg2">
                <a:lumMod val="75000"/>
                <a:alpha val="90000"/>
              </a:schemeClr>
            </a:solidFill>
            <a:ln>
              <a:noFill/>
            </a:ln>
          </p:spPr>
          <p:style>
            <a:lnRef idx="2">
              <a:scrgbClr r="0" g="0" b="0"/>
            </a:lnRef>
            <a:fillRef idx="1">
              <a:scrgbClr r="0" g="0" b="0"/>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6" name="Arrow: Bent-Up 4">
              <a:extLst>
                <a:ext uri="{FF2B5EF4-FFF2-40B4-BE49-F238E27FC236}">
                  <a16:creationId xmlns:a16="http://schemas.microsoft.com/office/drawing/2014/main" id="{384836C7-BB12-F3EB-E1AA-D771E0C6FFCD}"/>
                </a:ext>
              </a:extLst>
            </p:cNvPr>
            <p:cNvSpPr txBox="1"/>
            <p:nvPr/>
          </p:nvSpPr>
          <p:spPr>
            <a:xfrm rot="5400000">
              <a:off x="-143574" y="1079680"/>
              <a:ext cx="603631" cy="1724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ct val="35000"/>
                </a:spcAft>
                <a:buNone/>
              </a:pPr>
              <a:endParaRPr lang="en-US" sz="1400" kern="1200">
                <a:latin typeface="+mn-lt"/>
              </a:endParaRPr>
            </a:p>
          </p:txBody>
        </p:sp>
      </p:grpSp>
    </p:spTree>
    <p:extLst>
      <p:ext uri="{BB962C8B-B14F-4D97-AF65-F5344CB8AC3E}">
        <p14:creationId xmlns:p14="http://schemas.microsoft.com/office/powerpoint/2010/main" val="3951481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7DD8E-E91D-2191-37A6-83C9740A3279}"/>
            </a:ext>
          </a:extLst>
        </p:cNvPr>
        <p:cNvGrpSpPr/>
        <p:nvPr/>
      </p:nvGrpSpPr>
      <p:grpSpPr>
        <a:xfrm>
          <a:off x="0" y="0"/>
          <a:ext cx="0" cy="0"/>
          <a:chOff x="0" y="0"/>
          <a:chExt cx="0" cy="0"/>
        </a:xfrm>
      </p:grpSpPr>
      <p:sp>
        <p:nvSpPr>
          <p:cNvPr id="460" name="Rectangle: Rounded Corners 459">
            <a:extLst>
              <a:ext uri="{FF2B5EF4-FFF2-40B4-BE49-F238E27FC236}">
                <a16:creationId xmlns:a16="http://schemas.microsoft.com/office/drawing/2014/main" id="{CFAFAB7A-CFDC-1177-DF87-D07E02C644F9}"/>
              </a:ext>
            </a:extLst>
          </p:cNvPr>
          <p:cNvSpPr>
            <a:spLocks/>
          </p:cNvSpPr>
          <p:nvPr/>
        </p:nvSpPr>
        <p:spPr>
          <a:xfrm>
            <a:off x="46492" y="1284590"/>
            <a:ext cx="11511889" cy="5040560"/>
          </a:xfrm>
          <a:prstGeom prst="roundRect">
            <a:avLst>
              <a:gd name="adj" fmla="val 853"/>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2353440E-E006-A6EF-B15C-57DD6A041FDB}"/>
              </a:ext>
            </a:extLst>
          </p:cNvPr>
          <p:cNvSpPr>
            <a:spLocks/>
          </p:cNvSpPr>
          <p:nvPr/>
        </p:nvSpPr>
        <p:spPr>
          <a:xfrm>
            <a:off x="119336" y="4450525"/>
            <a:ext cx="11305256" cy="1791207"/>
          </a:xfrm>
          <a:prstGeom prst="roundRect">
            <a:avLst>
              <a:gd name="adj" fmla="val 1094"/>
            </a:avLst>
          </a:prstGeom>
          <a:solidFill>
            <a:schemeClr val="bg1">
              <a:lumMod val="85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mj-lt"/>
              <a:ea typeface="+mn-ea"/>
              <a:cs typeface="+mn-cs"/>
            </a:endParaRPr>
          </a:p>
        </p:txBody>
      </p:sp>
      <p:sp>
        <p:nvSpPr>
          <p:cNvPr id="19" name="Rectangle: Rounded Corners 18">
            <a:extLst>
              <a:ext uri="{FF2B5EF4-FFF2-40B4-BE49-F238E27FC236}">
                <a16:creationId xmlns:a16="http://schemas.microsoft.com/office/drawing/2014/main" id="{B8CA87CD-BAAA-0A81-9492-76143785037B}"/>
              </a:ext>
            </a:extLst>
          </p:cNvPr>
          <p:cNvSpPr/>
          <p:nvPr/>
        </p:nvSpPr>
        <p:spPr>
          <a:xfrm>
            <a:off x="1343473" y="4594222"/>
            <a:ext cx="9980996" cy="1575502"/>
          </a:xfrm>
          <a:prstGeom prst="roundRect">
            <a:avLst>
              <a:gd name="adj" fmla="val 1412"/>
            </a:avLst>
          </a:prstGeom>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mj-lt"/>
              <a:ea typeface="+mn-ea"/>
              <a:cs typeface="+mn-cs"/>
            </a:endParaRPr>
          </a:p>
        </p:txBody>
      </p:sp>
      <p:sp>
        <p:nvSpPr>
          <p:cNvPr id="21" name="Rectangle: Rounded Corners 20">
            <a:extLst>
              <a:ext uri="{FF2B5EF4-FFF2-40B4-BE49-F238E27FC236}">
                <a16:creationId xmlns:a16="http://schemas.microsoft.com/office/drawing/2014/main" id="{60DA9178-3ACE-ED9D-90FB-7AC026C38BA4}"/>
              </a:ext>
            </a:extLst>
          </p:cNvPr>
          <p:cNvSpPr>
            <a:spLocks/>
          </p:cNvSpPr>
          <p:nvPr/>
        </p:nvSpPr>
        <p:spPr>
          <a:xfrm>
            <a:off x="2300669" y="5019164"/>
            <a:ext cx="7736169" cy="1033953"/>
          </a:xfrm>
          <a:prstGeom prst="roundRect">
            <a:avLst>
              <a:gd name="adj" fmla="val 2080"/>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CONSUMER CONSENT SOLUTION</a:t>
            </a:r>
          </a:p>
        </p:txBody>
      </p:sp>
      <p:cxnSp>
        <p:nvCxnSpPr>
          <p:cNvPr id="465" name="Connector: Elbow 464">
            <a:extLst>
              <a:ext uri="{FF2B5EF4-FFF2-40B4-BE49-F238E27FC236}">
                <a16:creationId xmlns:a16="http://schemas.microsoft.com/office/drawing/2014/main" id="{330291E6-0AB3-E92A-29B3-D4916FC41C33}"/>
              </a:ext>
            </a:extLst>
          </p:cNvPr>
          <p:cNvCxnSpPr>
            <a:cxnSpLocks/>
          </p:cNvCxnSpPr>
          <p:nvPr/>
        </p:nvCxnSpPr>
        <p:spPr>
          <a:xfrm rot="16200000" flipV="1">
            <a:off x="4911376" y="819774"/>
            <a:ext cx="2692610" cy="6084000"/>
          </a:xfrm>
          <a:prstGeom prst="bentConnector3">
            <a:avLst>
              <a:gd name="adj1" fmla="val 63193"/>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02" name="Rectangle 501">
            <a:extLst>
              <a:ext uri="{FF2B5EF4-FFF2-40B4-BE49-F238E27FC236}">
                <a16:creationId xmlns:a16="http://schemas.microsoft.com/office/drawing/2014/main" id="{821ACBD0-3EE4-D66C-22EB-9C62A2CA5502}"/>
              </a:ext>
            </a:extLst>
          </p:cNvPr>
          <p:cNvSpPr/>
          <p:nvPr/>
        </p:nvSpPr>
        <p:spPr>
          <a:xfrm>
            <a:off x="8342169" y="3454449"/>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8" name="Rectangle 487">
            <a:extLst>
              <a:ext uri="{FF2B5EF4-FFF2-40B4-BE49-F238E27FC236}">
                <a16:creationId xmlns:a16="http://schemas.microsoft.com/office/drawing/2014/main" id="{A8197B1E-9D32-3DEA-EF8A-75B59E571E11}"/>
              </a:ext>
            </a:extLst>
          </p:cNvPr>
          <p:cNvSpPr/>
          <p:nvPr/>
        </p:nvSpPr>
        <p:spPr>
          <a:xfrm>
            <a:off x="4675833" y="3468225"/>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2" name="Rectangle 491">
            <a:extLst>
              <a:ext uri="{FF2B5EF4-FFF2-40B4-BE49-F238E27FC236}">
                <a16:creationId xmlns:a16="http://schemas.microsoft.com/office/drawing/2014/main" id="{AB649DC1-1370-65AD-853F-7828AE729971}"/>
              </a:ext>
            </a:extLst>
          </p:cNvPr>
          <p:cNvSpPr/>
          <p:nvPr/>
        </p:nvSpPr>
        <p:spPr>
          <a:xfrm>
            <a:off x="6456305" y="3468225"/>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6" name="Rectangle 485">
            <a:extLst>
              <a:ext uri="{FF2B5EF4-FFF2-40B4-BE49-F238E27FC236}">
                <a16:creationId xmlns:a16="http://schemas.microsoft.com/office/drawing/2014/main" id="{3F5F3423-A5C3-1387-4E90-22E92149374B}"/>
              </a:ext>
            </a:extLst>
          </p:cNvPr>
          <p:cNvSpPr/>
          <p:nvPr/>
        </p:nvSpPr>
        <p:spPr>
          <a:xfrm>
            <a:off x="4485128" y="3453684"/>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8F21C2B7-EE17-D8AC-16CE-84F69CC699FD}"/>
              </a:ext>
            </a:extLst>
          </p:cNvPr>
          <p:cNvSpPr txBox="1"/>
          <p:nvPr/>
        </p:nvSpPr>
        <p:spPr>
          <a:xfrm>
            <a:off x="369433" y="162113"/>
            <a:ext cx="9386716" cy="523220"/>
          </a:xfrm>
          <a:prstGeom prst="rect">
            <a:avLst/>
          </a:prstGeom>
          <a:noFill/>
        </p:spPr>
        <p:txBody>
          <a:bodyPr wrap="square" rtlCol="0">
            <a:spAutoFit/>
          </a:bodyPr>
          <a:lstStyle/>
          <a:p>
            <a:r>
              <a:rPr lang="en-GB" sz="2800" b="1">
                <a:solidFill>
                  <a:schemeClr val="tx1">
                    <a:lumMod val="75000"/>
                    <a:lumOff val="25000"/>
                  </a:schemeClr>
                </a:solidFill>
              </a:rPr>
              <a:t>Data Sharing Interactions </a:t>
            </a:r>
          </a:p>
        </p:txBody>
      </p:sp>
      <p:sp>
        <p:nvSpPr>
          <p:cNvPr id="24" name="Rectangle: Rounded Corners 23">
            <a:extLst>
              <a:ext uri="{FF2B5EF4-FFF2-40B4-BE49-F238E27FC236}">
                <a16:creationId xmlns:a16="http://schemas.microsoft.com/office/drawing/2014/main" id="{9DDC2319-6B93-7D06-C98E-11F84C67F5E6}"/>
              </a:ext>
            </a:extLst>
          </p:cNvPr>
          <p:cNvSpPr/>
          <p:nvPr/>
        </p:nvSpPr>
        <p:spPr>
          <a:xfrm>
            <a:off x="1385652" y="5716252"/>
            <a:ext cx="852079" cy="330878"/>
          </a:xfrm>
          <a:prstGeom prst="roundRect">
            <a:avLst>
              <a:gd name="adj" fmla="val 5023"/>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ENQUIRY SERVICES</a:t>
            </a:r>
          </a:p>
        </p:txBody>
      </p:sp>
      <p:sp>
        <p:nvSpPr>
          <p:cNvPr id="31" name="Rectangle: Rounded Corners 30">
            <a:extLst>
              <a:ext uri="{FF2B5EF4-FFF2-40B4-BE49-F238E27FC236}">
                <a16:creationId xmlns:a16="http://schemas.microsoft.com/office/drawing/2014/main" id="{979A51C2-4805-C426-AF49-07B9B3291DC2}"/>
              </a:ext>
            </a:extLst>
          </p:cNvPr>
          <p:cNvSpPr/>
          <p:nvPr/>
        </p:nvSpPr>
        <p:spPr>
          <a:xfrm>
            <a:off x="8767752" y="5610855"/>
            <a:ext cx="1138701" cy="352934"/>
          </a:xfrm>
          <a:prstGeom prst="roundRect">
            <a:avLst>
              <a:gd name="adj" fmla="val 4879"/>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Testing / Monitoring</a:t>
            </a:r>
          </a:p>
        </p:txBody>
      </p:sp>
      <p:sp>
        <p:nvSpPr>
          <p:cNvPr id="56" name="Rectangle: Rounded Corners 55">
            <a:extLst>
              <a:ext uri="{FF2B5EF4-FFF2-40B4-BE49-F238E27FC236}">
                <a16:creationId xmlns:a16="http://schemas.microsoft.com/office/drawing/2014/main" id="{81A5FE38-7C02-EAF5-B85D-5FB3F29B8455}"/>
              </a:ext>
            </a:extLst>
          </p:cNvPr>
          <p:cNvSpPr/>
          <p:nvPr/>
        </p:nvSpPr>
        <p:spPr>
          <a:xfrm>
            <a:off x="2371479" y="5210345"/>
            <a:ext cx="1098424" cy="343256"/>
          </a:xfrm>
          <a:prstGeom prst="roundRect">
            <a:avLst>
              <a:gd name="adj" fmla="val 5013"/>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User Interfaces</a:t>
            </a:r>
          </a:p>
        </p:txBody>
      </p:sp>
      <p:pic>
        <p:nvPicPr>
          <p:cNvPr id="451" name="Picture 2" descr="Contact Us - Retail Energy Code Company">
            <a:extLst>
              <a:ext uri="{FF2B5EF4-FFF2-40B4-BE49-F238E27FC236}">
                <a16:creationId xmlns:a16="http://schemas.microsoft.com/office/drawing/2014/main" id="{EB44E99F-D7EA-5BB5-D62D-37122229BA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4029" y="4661438"/>
            <a:ext cx="716924" cy="138366"/>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Straight Arrow Connector 29">
            <a:extLst>
              <a:ext uri="{FF2B5EF4-FFF2-40B4-BE49-F238E27FC236}">
                <a16:creationId xmlns:a16="http://schemas.microsoft.com/office/drawing/2014/main" id="{F5E64815-267D-7125-4556-47CB73752D30}"/>
              </a:ext>
            </a:extLst>
          </p:cNvPr>
          <p:cNvCxnSpPr>
            <a:cxnSpLocks/>
          </p:cNvCxnSpPr>
          <p:nvPr/>
        </p:nvCxnSpPr>
        <p:spPr>
          <a:xfrm>
            <a:off x="1487648" y="1679507"/>
            <a:ext cx="1440000" cy="0"/>
          </a:xfrm>
          <a:prstGeom prst="straightConnector1">
            <a:avLst/>
          </a:prstGeom>
          <a:noFill/>
          <a:ln w="6350" cap="flat" cmpd="sng" algn="ctr">
            <a:solidFill>
              <a:srgbClr val="4D38F5"/>
            </a:solidFill>
            <a:prstDash val="solid"/>
            <a:miter lim="800000"/>
            <a:headEnd type="none" w="med" len="med"/>
            <a:tailEnd type="triangle" w="med" len="med"/>
          </a:ln>
          <a:effectLst/>
        </p:spPr>
      </p:cxnSp>
      <p:sp>
        <p:nvSpPr>
          <p:cNvPr id="47" name="Rectangle: Rounded Corners 46">
            <a:extLst>
              <a:ext uri="{FF2B5EF4-FFF2-40B4-BE49-F238E27FC236}">
                <a16:creationId xmlns:a16="http://schemas.microsoft.com/office/drawing/2014/main" id="{DC93542B-296D-30CF-FB61-29F93C29FB31}"/>
              </a:ext>
            </a:extLst>
          </p:cNvPr>
          <p:cNvSpPr/>
          <p:nvPr/>
        </p:nvSpPr>
        <p:spPr>
          <a:xfrm>
            <a:off x="307243" y="5026176"/>
            <a:ext cx="1922615" cy="292550"/>
          </a:xfrm>
          <a:prstGeom prst="roundRect">
            <a:avLst>
              <a:gd name="adj" fmla="val 5013"/>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IDV SERVICES</a:t>
            </a:r>
          </a:p>
        </p:txBody>
      </p:sp>
      <p:cxnSp>
        <p:nvCxnSpPr>
          <p:cNvPr id="473" name="Straight Arrow Connector 472">
            <a:extLst>
              <a:ext uri="{FF2B5EF4-FFF2-40B4-BE49-F238E27FC236}">
                <a16:creationId xmlns:a16="http://schemas.microsoft.com/office/drawing/2014/main" id="{9B1153C7-E0F6-C01C-F703-F81D10D25D79}"/>
              </a:ext>
            </a:extLst>
          </p:cNvPr>
          <p:cNvCxnSpPr>
            <a:cxnSpLocks/>
            <a:stCxn id="11" idx="2"/>
            <a:endCxn id="22" idx="0"/>
          </p:cNvCxnSpPr>
          <p:nvPr/>
        </p:nvCxnSpPr>
        <p:spPr>
          <a:xfrm>
            <a:off x="3893060" y="2515470"/>
            <a:ext cx="1696460" cy="2705678"/>
          </a:xfrm>
          <a:prstGeom prst="straightConnector1">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5" name="Straight Arrow Connector 474">
            <a:extLst>
              <a:ext uri="{FF2B5EF4-FFF2-40B4-BE49-F238E27FC236}">
                <a16:creationId xmlns:a16="http://schemas.microsoft.com/office/drawing/2014/main" id="{7A065750-9140-5AD3-5586-E860B5DA841F}"/>
              </a:ext>
            </a:extLst>
          </p:cNvPr>
          <p:cNvCxnSpPr>
            <a:cxnSpLocks/>
          </p:cNvCxnSpPr>
          <p:nvPr/>
        </p:nvCxnSpPr>
        <p:spPr>
          <a:xfrm flipV="1">
            <a:off x="7074350" y="2489206"/>
            <a:ext cx="2039869" cy="2733787"/>
          </a:xfrm>
          <a:prstGeom prst="straightConnector1">
            <a:avLst/>
          </a:prstGeom>
          <a:ln>
            <a:solidFill>
              <a:schemeClr val="accent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7" name="Straight Arrow Connector 486">
            <a:extLst>
              <a:ext uri="{FF2B5EF4-FFF2-40B4-BE49-F238E27FC236}">
                <a16:creationId xmlns:a16="http://schemas.microsoft.com/office/drawing/2014/main" id="{88B92645-52C4-9064-59FE-6350F3FD8CE1}"/>
              </a:ext>
            </a:extLst>
          </p:cNvPr>
          <p:cNvCxnSpPr>
            <a:cxnSpLocks/>
          </p:cNvCxnSpPr>
          <p:nvPr/>
        </p:nvCxnSpPr>
        <p:spPr>
          <a:xfrm flipV="1">
            <a:off x="4801745" y="1703547"/>
            <a:ext cx="331200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71" name="Straight Arrow Connector 1070">
            <a:extLst>
              <a:ext uri="{FF2B5EF4-FFF2-40B4-BE49-F238E27FC236}">
                <a16:creationId xmlns:a16="http://schemas.microsoft.com/office/drawing/2014/main" id="{5567D9F4-5C77-E9F8-5B88-E997B2C31236}"/>
              </a:ext>
            </a:extLst>
          </p:cNvPr>
          <p:cNvCxnSpPr>
            <a:cxnSpLocks/>
          </p:cNvCxnSpPr>
          <p:nvPr/>
        </p:nvCxnSpPr>
        <p:spPr>
          <a:xfrm>
            <a:off x="7644296" y="5363866"/>
            <a:ext cx="11160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72" name="TextBox 1071">
            <a:extLst>
              <a:ext uri="{FF2B5EF4-FFF2-40B4-BE49-F238E27FC236}">
                <a16:creationId xmlns:a16="http://schemas.microsoft.com/office/drawing/2014/main" id="{BD5E5279-ADCC-D96F-E4EC-07A169B47E89}"/>
              </a:ext>
            </a:extLst>
          </p:cNvPr>
          <p:cNvSpPr txBox="1"/>
          <p:nvPr/>
        </p:nvSpPr>
        <p:spPr>
          <a:xfrm>
            <a:off x="7874173" y="5214746"/>
            <a:ext cx="706301" cy="276999"/>
          </a:xfrm>
          <a:prstGeom prst="rect">
            <a:avLst/>
          </a:prstGeom>
          <a:solidFill>
            <a:srgbClr val="DBD7FD"/>
          </a:solidFill>
          <a:ln>
            <a:solidFill>
              <a:schemeClr val="accent1">
                <a:lumMod val="40000"/>
                <a:lumOff val="60000"/>
              </a:schemeClr>
            </a:solidFill>
          </a:ln>
        </p:spPr>
        <p:txBody>
          <a:bodyPr wrap="square" lIns="0" tIns="0" rIns="0" bIns="0" rtlCol="0">
            <a:spAutoFit/>
          </a:bodyPr>
          <a:lstStyle/>
          <a:p>
            <a:pPr algn="ctr"/>
            <a:r>
              <a:rPr lang="en-GB" sz="900" i="1"/>
              <a:t>Certificates / APIs</a:t>
            </a:r>
          </a:p>
        </p:txBody>
      </p:sp>
      <p:sp>
        <p:nvSpPr>
          <p:cNvPr id="23" name="Rectangle: Rounded Corners 22">
            <a:extLst>
              <a:ext uri="{FF2B5EF4-FFF2-40B4-BE49-F238E27FC236}">
                <a16:creationId xmlns:a16="http://schemas.microsoft.com/office/drawing/2014/main" id="{B227294A-CFE2-6A18-F7DE-2F2B1F448DF3}"/>
              </a:ext>
            </a:extLst>
          </p:cNvPr>
          <p:cNvSpPr/>
          <p:nvPr/>
        </p:nvSpPr>
        <p:spPr>
          <a:xfrm>
            <a:off x="8767752" y="5208080"/>
            <a:ext cx="1138701" cy="352265"/>
          </a:xfrm>
          <a:prstGeom prst="roundRect">
            <a:avLst>
              <a:gd name="adj" fmla="val 6055"/>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Directory / Registry</a:t>
            </a:r>
          </a:p>
        </p:txBody>
      </p:sp>
      <p:cxnSp>
        <p:nvCxnSpPr>
          <p:cNvPr id="1080" name="Straight Arrow Connector 1079">
            <a:extLst>
              <a:ext uri="{FF2B5EF4-FFF2-40B4-BE49-F238E27FC236}">
                <a16:creationId xmlns:a16="http://schemas.microsoft.com/office/drawing/2014/main" id="{4CA1AB19-4261-DDCA-7DEA-E9E618657B0C}"/>
              </a:ext>
            </a:extLst>
          </p:cNvPr>
          <p:cNvCxnSpPr>
            <a:cxnSpLocks/>
          </p:cNvCxnSpPr>
          <p:nvPr/>
        </p:nvCxnSpPr>
        <p:spPr>
          <a:xfrm>
            <a:off x="1506689" y="2024159"/>
            <a:ext cx="1440000" cy="0"/>
          </a:xfrm>
          <a:prstGeom prst="straightConnector1">
            <a:avLst/>
          </a:prstGeom>
          <a:noFill/>
          <a:ln w="6350" cap="flat" cmpd="sng" algn="ctr">
            <a:solidFill>
              <a:srgbClr val="4D38F5"/>
            </a:solidFill>
            <a:prstDash val="solid"/>
            <a:miter lim="800000"/>
            <a:headEnd type="triangle" w="med" len="med"/>
            <a:tailEnd type="none" w="med" len="med"/>
          </a:ln>
          <a:effectLst/>
        </p:spPr>
      </p:cxnSp>
      <p:cxnSp>
        <p:nvCxnSpPr>
          <p:cNvPr id="1106" name="Straight Arrow Connector 1105">
            <a:extLst>
              <a:ext uri="{FF2B5EF4-FFF2-40B4-BE49-F238E27FC236}">
                <a16:creationId xmlns:a16="http://schemas.microsoft.com/office/drawing/2014/main" id="{034FD97E-5509-FE3A-EA95-7D148A17FA46}"/>
              </a:ext>
            </a:extLst>
          </p:cNvPr>
          <p:cNvCxnSpPr>
            <a:cxnSpLocks/>
          </p:cNvCxnSpPr>
          <p:nvPr/>
        </p:nvCxnSpPr>
        <p:spPr>
          <a:xfrm flipV="1">
            <a:off x="4856503" y="2024159"/>
            <a:ext cx="3276000" cy="0"/>
          </a:xfrm>
          <a:prstGeom prst="straightConnector1">
            <a:avLst/>
          </a:prstGeom>
          <a:ln>
            <a:solidFill>
              <a:schemeClr val="accent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0" name="Group 59">
            <a:extLst>
              <a:ext uri="{FF2B5EF4-FFF2-40B4-BE49-F238E27FC236}">
                <a16:creationId xmlns:a16="http://schemas.microsoft.com/office/drawing/2014/main" id="{1EB08DDE-74D8-FCFA-EBBB-473C4E3E606A}"/>
              </a:ext>
            </a:extLst>
          </p:cNvPr>
          <p:cNvGrpSpPr/>
          <p:nvPr/>
        </p:nvGrpSpPr>
        <p:grpSpPr>
          <a:xfrm>
            <a:off x="542315" y="2467005"/>
            <a:ext cx="3237319" cy="2747741"/>
            <a:chOff x="1169890" y="2467004"/>
            <a:chExt cx="3237319" cy="2747741"/>
          </a:xfrm>
        </p:grpSpPr>
        <p:grpSp>
          <p:nvGrpSpPr>
            <p:cNvPr id="7" name="Group 6">
              <a:extLst>
                <a:ext uri="{FF2B5EF4-FFF2-40B4-BE49-F238E27FC236}">
                  <a16:creationId xmlns:a16="http://schemas.microsoft.com/office/drawing/2014/main" id="{F69B3A50-FFB9-7AF3-CA6A-2AE193418158}"/>
                </a:ext>
              </a:extLst>
            </p:cNvPr>
            <p:cNvGrpSpPr/>
            <p:nvPr/>
          </p:nvGrpSpPr>
          <p:grpSpPr>
            <a:xfrm>
              <a:off x="1169890" y="2467004"/>
              <a:ext cx="3237319" cy="2747741"/>
              <a:chOff x="1184049" y="2018276"/>
              <a:chExt cx="3237319" cy="3180592"/>
            </a:xfrm>
          </p:grpSpPr>
          <p:cxnSp>
            <p:nvCxnSpPr>
              <p:cNvPr id="454" name="Connector: Elbow 453">
                <a:extLst>
                  <a:ext uri="{FF2B5EF4-FFF2-40B4-BE49-F238E27FC236}">
                    <a16:creationId xmlns:a16="http://schemas.microsoft.com/office/drawing/2014/main" id="{904FD170-D9A3-927A-641F-28997DAE3E05}"/>
                  </a:ext>
                </a:extLst>
              </p:cNvPr>
              <p:cNvCxnSpPr>
                <a:cxnSpLocks/>
                <a:endCxn id="22" idx="0"/>
              </p:cNvCxnSpPr>
              <p:nvPr/>
            </p:nvCxnSpPr>
            <p:spPr>
              <a:xfrm>
                <a:off x="2693368" y="3817164"/>
                <a:ext cx="1728000" cy="1381704"/>
              </a:xfrm>
              <a:prstGeom prst="bentConnector2">
                <a:avLst/>
              </a:prstGeom>
              <a:ln w="6350">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Elbow 5">
                <a:extLst>
                  <a:ext uri="{FF2B5EF4-FFF2-40B4-BE49-F238E27FC236}">
                    <a16:creationId xmlns:a16="http://schemas.microsoft.com/office/drawing/2014/main" id="{AE693FF3-277E-E321-9EBA-555D8BE2EDD1}"/>
                  </a:ext>
                </a:extLst>
              </p:cNvPr>
              <p:cNvCxnSpPr>
                <a:cxnSpLocks/>
              </p:cNvCxnSpPr>
              <p:nvPr/>
            </p:nvCxnSpPr>
            <p:spPr>
              <a:xfrm rot="10800000">
                <a:off x="1184049" y="2018276"/>
                <a:ext cx="1512000" cy="1800000"/>
              </a:xfrm>
              <a:prstGeom prst="bentConnector2">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6E679E72-7BB8-A199-3850-4AEC5DC2F5FD}"/>
                </a:ext>
              </a:extLst>
            </p:cNvPr>
            <p:cNvSpPr txBox="1"/>
            <p:nvPr/>
          </p:nvSpPr>
          <p:spPr>
            <a:xfrm>
              <a:off x="2240438" y="3960112"/>
              <a:ext cx="438771"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Login</a:t>
              </a:r>
            </a:p>
          </p:txBody>
        </p:sp>
      </p:grpSp>
      <p:sp>
        <p:nvSpPr>
          <p:cNvPr id="4" name="Rectangle: Rounded Corners 3">
            <a:extLst>
              <a:ext uri="{FF2B5EF4-FFF2-40B4-BE49-F238E27FC236}">
                <a16:creationId xmlns:a16="http://schemas.microsoft.com/office/drawing/2014/main" id="{2FBB434C-6F8B-41D9-2647-16904CF9B523}"/>
              </a:ext>
            </a:extLst>
          </p:cNvPr>
          <p:cNvSpPr>
            <a:spLocks/>
          </p:cNvSpPr>
          <p:nvPr/>
        </p:nvSpPr>
        <p:spPr>
          <a:xfrm>
            <a:off x="10133632" y="5013176"/>
            <a:ext cx="1127342" cy="1033954"/>
          </a:xfrm>
          <a:prstGeom prst="roundRect">
            <a:avLst>
              <a:gd name="adj" fmla="val 2080"/>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REC DIGITAL SERVICES</a:t>
            </a:r>
          </a:p>
        </p:txBody>
      </p:sp>
      <p:sp>
        <p:nvSpPr>
          <p:cNvPr id="8" name="Rectangle: Rounded Corners 7">
            <a:extLst>
              <a:ext uri="{FF2B5EF4-FFF2-40B4-BE49-F238E27FC236}">
                <a16:creationId xmlns:a16="http://schemas.microsoft.com/office/drawing/2014/main" id="{139D03F7-1974-BD8C-61AE-A7F34ADB0E2B}"/>
              </a:ext>
            </a:extLst>
          </p:cNvPr>
          <p:cNvSpPr/>
          <p:nvPr/>
        </p:nvSpPr>
        <p:spPr>
          <a:xfrm>
            <a:off x="10220637" y="5087858"/>
            <a:ext cx="986734" cy="259669"/>
          </a:xfrm>
          <a:prstGeom prst="roundRect">
            <a:avLst>
              <a:gd name="adj" fmla="val 6128"/>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REC Portal</a:t>
            </a:r>
          </a:p>
        </p:txBody>
      </p:sp>
      <p:sp>
        <p:nvSpPr>
          <p:cNvPr id="9" name="Rectangle: Rounded Corners 8">
            <a:extLst>
              <a:ext uri="{FF2B5EF4-FFF2-40B4-BE49-F238E27FC236}">
                <a16:creationId xmlns:a16="http://schemas.microsoft.com/office/drawing/2014/main" id="{EE0020DD-6F37-DBDD-1395-E01FA5748B12}"/>
              </a:ext>
            </a:extLst>
          </p:cNvPr>
          <p:cNvSpPr/>
          <p:nvPr/>
        </p:nvSpPr>
        <p:spPr>
          <a:xfrm>
            <a:off x="10223953" y="5424316"/>
            <a:ext cx="983418" cy="259669"/>
          </a:xfrm>
          <a:prstGeom prst="roundRect">
            <a:avLst>
              <a:gd name="adj" fmla="val 5013"/>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Service Desk</a:t>
            </a:r>
          </a:p>
        </p:txBody>
      </p:sp>
      <p:sp>
        <p:nvSpPr>
          <p:cNvPr id="20" name="TextBox 19">
            <a:extLst>
              <a:ext uri="{FF2B5EF4-FFF2-40B4-BE49-F238E27FC236}">
                <a16:creationId xmlns:a16="http://schemas.microsoft.com/office/drawing/2014/main" id="{5DC8D056-33C7-61E4-F3DA-ACF3756E46C5}"/>
              </a:ext>
            </a:extLst>
          </p:cNvPr>
          <p:cNvSpPr txBox="1"/>
          <p:nvPr/>
        </p:nvSpPr>
        <p:spPr>
          <a:xfrm>
            <a:off x="1835715" y="1595996"/>
            <a:ext cx="889763" cy="138499"/>
          </a:xfrm>
          <a:prstGeom prst="rect">
            <a:avLst/>
          </a:prstGeom>
          <a:solidFill>
            <a:schemeClr val="bg1">
              <a:lumMod val="95000"/>
            </a:schemeClr>
          </a:solidFill>
          <a:ln>
            <a:solidFill>
              <a:schemeClr val="bg1"/>
            </a:solidFill>
          </a:ln>
        </p:spPr>
        <p:txBody>
          <a:bodyPr wrap="square" lIns="0" tIns="0" rIns="0" bIns="0" rtlCol="0">
            <a:spAutoFit/>
          </a:bodyPr>
          <a:lstStyle/>
          <a:p>
            <a:r>
              <a:rPr lang="en-GB" sz="900" i="1"/>
              <a:t>Request service</a:t>
            </a:r>
          </a:p>
        </p:txBody>
      </p:sp>
      <p:sp>
        <p:nvSpPr>
          <p:cNvPr id="25" name="TextBox 24">
            <a:extLst>
              <a:ext uri="{FF2B5EF4-FFF2-40B4-BE49-F238E27FC236}">
                <a16:creationId xmlns:a16="http://schemas.microsoft.com/office/drawing/2014/main" id="{5FCE9B03-63D5-4EEA-C420-5A6070ED58B1}"/>
              </a:ext>
            </a:extLst>
          </p:cNvPr>
          <p:cNvSpPr txBox="1"/>
          <p:nvPr/>
        </p:nvSpPr>
        <p:spPr>
          <a:xfrm>
            <a:off x="1791750" y="1954909"/>
            <a:ext cx="963800" cy="138499"/>
          </a:xfrm>
          <a:prstGeom prst="rect">
            <a:avLst/>
          </a:prstGeom>
          <a:solidFill>
            <a:schemeClr val="bg1">
              <a:lumMod val="95000"/>
            </a:schemeClr>
          </a:solidFill>
          <a:ln>
            <a:solidFill>
              <a:schemeClr val="bg1"/>
            </a:solidFill>
          </a:ln>
        </p:spPr>
        <p:txBody>
          <a:bodyPr wrap="square" lIns="0" tIns="0" rIns="0" bIns="0" rtlCol="0">
            <a:spAutoFit/>
          </a:bodyPr>
          <a:lstStyle/>
          <a:p>
            <a:r>
              <a:rPr lang="en-GB" sz="900" i="1"/>
              <a:t>Redirect for auth.</a:t>
            </a:r>
          </a:p>
        </p:txBody>
      </p:sp>
      <p:grpSp>
        <p:nvGrpSpPr>
          <p:cNvPr id="61" name="Group 60">
            <a:extLst>
              <a:ext uri="{FF2B5EF4-FFF2-40B4-BE49-F238E27FC236}">
                <a16:creationId xmlns:a16="http://schemas.microsoft.com/office/drawing/2014/main" id="{655F7578-5DDA-FDA7-C8A4-97480129C12B}"/>
              </a:ext>
            </a:extLst>
          </p:cNvPr>
          <p:cNvGrpSpPr/>
          <p:nvPr/>
        </p:nvGrpSpPr>
        <p:grpSpPr>
          <a:xfrm>
            <a:off x="855433" y="2470346"/>
            <a:ext cx="3309319" cy="2807040"/>
            <a:chOff x="1334041" y="2486108"/>
            <a:chExt cx="3309319" cy="2807040"/>
          </a:xfrm>
        </p:grpSpPr>
        <p:grpSp>
          <p:nvGrpSpPr>
            <p:cNvPr id="28" name="Group 27">
              <a:extLst>
                <a:ext uri="{FF2B5EF4-FFF2-40B4-BE49-F238E27FC236}">
                  <a16:creationId xmlns:a16="http://schemas.microsoft.com/office/drawing/2014/main" id="{B705A9B1-6A49-A3F4-209A-2B377FA2BCD9}"/>
                </a:ext>
              </a:extLst>
            </p:cNvPr>
            <p:cNvGrpSpPr/>
            <p:nvPr/>
          </p:nvGrpSpPr>
          <p:grpSpPr>
            <a:xfrm>
              <a:off x="1334041" y="2486108"/>
              <a:ext cx="3309319" cy="2807040"/>
              <a:chOff x="1184049" y="2193102"/>
              <a:chExt cx="3309319" cy="3249233"/>
            </a:xfrm>
          </p:grpSpPr>
          <p:cxnSp>
            <p:nvCxnSpPr>
              <p:cNvPr id="29" name="Connector: Elbow 28">
                <a:extLst>
                  <a:ext uri="{FF2B5EF4-FFF2-40B4-BE49-F238E27FC236}">
                    <a16:creationId xmlns:a16="http://schemas.microsoft.com/office/drawing/2014/main" id="{58BC79F7-7D51-6539-4DA2-F3EA1B022983}"/>
                  </a:ext>
                </a:extLst>
              </p:cNvPr>
              <p:cNvCxnSpPr>
                <a:cxnSpLocks/>
              </p:cNvCxnSpPr>
              <p:nvPr/>
            </p:nvCxnSpPr>
            <p:spPr>
              <a:xfrm>
                <a:off x="2693368" y="3817163"/>
                <a:ext cx="1800000" cy="1625172"/>
              </a:xfrm>
              <a:prstGeom prst="bentConnector2">
                <a:avLst/>
              </a:prstGeom>
              <a:ln w="635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6" name="Connector: Elbow 35">
                <a:extLst>
                  <a:ext uri="{FF2B5EF4-FFF2-40B4-BE49-F238E27FC236}">
                    <a16:creationId xmlns:a16="http://schemas.microsoft.com/office/drawing/2014/main" id="{23132560-7F70-DDE1-4221-37D21F15AD41}"/>
                  </a:ext>
                </a:extLst>
              </p:cNvPr>
              <p:cNvCxnSpPr>
                <a:cxnSpLocks/>
              </p:cNvCxnSpPr>
              <p:nvPr/>
            </p:nvCxnSpPr>
            <p:spPr>
              <a:xfrm rot="10800000">
                <a:off x="1184049" y="2193102"/>
                <a:ext cx="1512000" cy="162517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52" name="TextBox 51">
              <a:extLst>
                <a:ext uri="{FF2B5EF4-FFF2-40B4-BE49-F238E27FC236}">
                  <a16:creationId xmlns:a16="http://schemas.microsoft.com/office/drawing/2014/main" id="{1E949E1F-316D-9B4D-A3C1-1AB4D573BC43}"/>
                </a:ext>
              </a:extLst>
            </p:cNvPr>
            <p:cNvSpPr txBox="1"/>
            <p:nvPr/>
          </p:nvSpPr>
          <p:spPr>
            <a:xfrm>
              <a:off x="2539377" y="3787199"/>
              <a:ext cx="854071"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Present lexicon</a:t>
              </a:r>
            </a:p>
          </p:txBody>
        </p:sp>
      </p:grpSp>
      <p:grpSp>
        <p:nvGrpSpPr>
          <p:cNvPr id="62" name="Group 61">
            <a:extLst>
              <a:ext uri="{FF2B5EF4-FFF2-40B4-BE49-F238E27FC236}">
                <a16:creationId xmlns:a16="http://schemas.microsoft.com/office/drawing/2014/main" id="{083EDB1A-668F-DB7D-E8E7-DDD1F97FC117}"/>
              </a:ext>
            </a:extLst>
          </p:cNvPr>
          <p:cNvGrpSpPr/>
          <p:nvPr/>
        </p:nvGrpSpPr>
        <p:grpSpPr>
          <a:xfrm>
            <a:off x="1217857" y="2450107"/>
            <a:ext cx="3309319" cy="2771041"/>
            <a:chOff x="1525039" y="2540927"/>
            <a:chExt cx="3309319" cy="2771041"/>
          </a:xfrm>
        </p:grpSpPr>
        <p:grpSp>
          <p:nvGrpSpPr>
            <p:cNvPr id="53" name="Group 52">
              <a:extLst>
                <a:ext uri="{FF2B5EF4-FFF2-40B4-BE49-F238E27FC236}">
                  <a16:creationId xmlns:a16="http://schemas.microsoft.com/office/drawing/2014/main" id="{01B99943-D56B-8871-58BF-B65633B10800}"/>
                </a:ext>
              </a:extLst>
            </p:cNvPr>
            <p:cNvGrpSpPr/>
            <p:nvPr/>
          </p:nvGrpSpPr>
          <p:grpSpPr>
            <a:xfrm>
              <a:off x="1525039" y="2540927"/>
              <a:ext cx="3309319" cy="2771041"/>
              <a:chOff x="1184049" y="2401457"/>
              <a:chExt cx="3309319" cy="3207563"/>
            </a:xfrm>
          </p:grpSpPr>
          <p:cxnSp>
            <p:nvCxnSpPr>
              <p:cNvPr id="54" name="Connector: Elbow 53">
                <a:extLst>
                  <a:ext uri="{FF2B5EF4-FFF2-40B4-BE49-F238E27FC236}">
                    <a16:creationId xmlns:a16="http://schemas.microsoft.com/office/drawing/2014/main" id="{C93AAFDF-CB0A-A3B1-E9AC-A524B61334E5}"/>
                  </a:ext>
                </a:extLst>
              </p:cNvPr>
              <p:cNvCxnSpPr>
                <a:cxnSpLocks/>
              </p:cNvCxnSpPr>
              <p:nvPr/>
            </p:nvCxnSpPr>
            <p:spPr>
              <a:xfrm>
                <a:off x="2693368" y="3817163"/>
                <a:ext cx="1800000" cy="1791857"/>
              </a:xfrm>
              <a:prstGeom prst="bentConnector2">
                <a:avLst/>
              </a:prstGeom>
              <a:ln w="6350">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5" name="Connector: Elbow 54">
                <a:extLst>
                  <a:ext uri="{FF2B5EF4-FFF2-40B4-BE49-F238E27FC236}">
                    <a16:creationId xmlns:a16="http://schemas.microsoft.com/office/drawing/2014/main" id="{516680A3-4D27-EA45-919E-42747DF1C8F6}"/>
                  </a:ext>
                </a:extLst>
              </p:cNvPr>
              <p:cNvCxnSpPr>
                <a:cxnSpLocks/>
              </p:cNvCxnSpPr>
              <p:nvPr/>
            </p:nvCxnSpPr>
            <p:spPr>
              <a:xfrm rot="10800000">
                <a:off x="1184049" y="2401457"/>
                <a:ext cx="1512000" cy="1416817"/>
              </a:xfrm>
              <a:prstGeom prst="bentConnector2">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58" name="TextBox 57">
              <a:extLst>
                <a:ext uri="{FF2B5EF4-FFF2-40B4-BE49-F238E27FC236}">
                  <a16:creationId xmlns:a16="http://schemas.microsoft.com/office/drawing/2014/main" id="{F5A71289-3D1B-1185-3BA7-A7646910172C}"/>
                </a:ext>
              </a:extLst>
            </p:cNvPr>
            <p:cNvSpPr txBox="1"/>
            <p:nvPr/>
          </p:nvSpPr>
          <p:spPr>
            <a:xfrm>
              <a:off x="2955625" y="3664532"/>
              <a:ext cx="512509"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Consent</a:t>
              </a:r>
            </a:p>
          </p:txBody>
        </p:sp>
      </p:grpSp>
      <p:cxnSp>
        <p:nvCxnSpPr>
          <p:cNvPr id="455" name="Connector: Elbow 454">
            <a:extLst>
              <a:ext uri="{FF2B5EF4-FFF2-40B4-BE49-F238E27FC236}">
                <a16:creationId xmlns:a16="http://schemas.microsoft.com/office/drawing/2014/main" id="{21D114EF-CFCB-EA39-CF61-5E8E34E5AC33}"/>
              </a:ext>
            </a:extLst>
          </p:cNvPr>
          <p:cNvCxnSpPr>
            <a:cxnSpLocks/>
          </p:cNvCxnSpPr>
          <p:nvPr/>
        </p:nvCxnSpPr>
        <p:spPr>
          <a:xfrm rot="5400000" flipH="1">
            <a:off x="3277151" y="5132090"/>
            <a:ext cx="200978" cy="1044000"/>
          </a:xfrm>
          <a:prstGeom prst="bentConnector3">
            <a:avLst>
              <a:gd name="adj1" fmla="val -113744"/>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50" name="TextBox 1049">
            <a:extLst>
              <a:ext uri="{FF2B5EF4-FFF2-40B4-BE49-F238E27FC236}">
                <a16:creationId xmlns:a16="http://schemas.microsoft.com/office/drawing/2014/main" id="{684695E6-1EFB-72E8-DBBA-5841F55F70D7}"/>
              </a:ext>
            </a:extLst>
          </p:cNvPr>
          <p:cNvSpPr txBox="1"/>
          <p:nvPr/>
        </p:nvSpPr>
        <p:spPr>
          <a:xfrm>
            <a:off x="2544987" y="5683985"/>
            <a:ext cx="903335" cy="276999"/>
          </a:xfrm>
          <a:prstGeom prst="rect">
            <a:avLst/>
          </a:prstGeom>
          <a:solidFill>
            <a:srgbClr val="DBD7FD"/>
          </a:solidFill>
          <a:ln>
            <a:solidFill>
              <a:schemeClr val="accent1">
                <a:lumMod val="40000"/>
                <a:lumOff val="60000"/>
              </a:schemeClr>
            </a:solidFill>
          </a:ln>
        </p:spPr>
        <p:txBody>
          <a:bodyPr wrap="square" lIns="0" tIns="0" rIns="0" bIns="0" rtlCol="0">
            <a:spAutoFit/>
          </a:bodyPr>
          <a:lstStyle/>
          <a:p>
            <a:pPr algn="ctr"/>
            <a:r>
              <a:rPr lang="en-GB" sz="900" i="1"/>
              <a:t>Update consent records</a:t>
            </a:r>
          </a:p>
        </p:txBody>
      </p:sp>
      <p:sp>
        <p:nvSpPr>
          <p:cNvPr id="468" name="TextBox 467">
            <a:extLst>
              <a:ext uri="{FF2B5EF4-FFF2-40B4-BE49-F238E27FC236}">
                <a16:creationId xmlns:a16="http://schemas.microsoft.com/office/drawing/2014/main" id="{5C18FDAB-D7E2-28B8-189A-B743380D3B0C}"/>
              </a:ext>
            </a:extLst>
          </p:cNvPr>
          <p:cNvSpPr txBox="1"/>
          <p:nvPr/>
        </p:nvSpPr>
        <p:spPr>
          <a:xfrm>
            <a:off x="2940387" y="2950679"/>
            <a:ext cx="600326" cy="2769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API / data  discovery</a:t>
            </a:r>
          </a:p>
        </p:txBody>
      </p:sp>
      <p:cxnSp>
        <p:nvCxnSpPr>
          <p:cNvPr id="469" name="Straight Arrow Connector 468">
            <a:extLst>
              <a:ext uri="{FF2B5EF4-FFF2-40B4-BE49-F238E27FC236}">
                <a16:creationId xmlns:a16="http://schemas.microsoft.com/office/drawing/2014/main" id="{913ECAD9-4C0C-4389-57D3-5F109E93C6E9}"/>
              </a:ext>
            </a:extLst>
          </p:cNvPr>
          <p:cNvCxnSpPr>
            <a:cxnSpLocks/>
          </p:cNvCxnSpPr>
          <p:nvPr/>
        </p:nvCxnSpPr>
        <p:spPr>
          <a:xfrm>
            <a:off x="4073730" y="2503261"/>
            <a:ext cx="1696460" cy="2705678"/>
          </a:xfrm>
          <a:prstGeom prst="straightConnector1">
            <a:avLst/>
          </a:prstGeom>
          <a:ln>
            <a:solidFill>
              <a:schemeClr val="accent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70" name="TextBox 469">
            <a:extLst>
              <a:ext uri="{FF2B5EF4-FFF2-40B4-BE49-F238E27FC236}">
                <a16:creationId xmlns:a16="http://schemas.microsoft.com/office/drawing/2014/main" id="{08808AEC-25CB-13B3-0832-448A4BB1306A}"/>
              </a:ext>
            </a:extLst>
          </p:cNvPr>
          <p:cNvSpPr txBox="1"/>
          <p:nvPr/>
        </p:nvSpPr>
        <p:spPr>
          <a:xfrm>
            <a:off x="3717276" y="2957120"/>
            <a:ext cx="600326" cy="2769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Consent req.</a:t>
            </a:r>
          </a:p>
        </p:txBody>
      </p:sp>
      <p:sp>
        <p:nvSpPr>
          <p:cNvPr id="471" name="TextBox 470">
            <a:extLst>
              <a:ext uri="{FF2B5EF4-FFF2-40B4-BE49-F238E27FC236}">
                <a16:creationId xmlns:a16="http://schemas.microsoft.com/office/drawing/2014/main" id="{5F614A4D-0DAA-62FE-3C82-E47ED6BED712}"/>
              </a:ext>
            </a:extLst>
          </p:cNvPr>
          <p:cNvSpPr txBox="1"/>
          <p:nvPr/>
        </p:nvSpPr>
        <p:spPr>
          <a:xfrm>
            <a:off x="4499249" y="3265819"/>
            <a:ext cx="357254"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Token</a:t>
            </a:r>
          </a:p>
        </p:txBody>
      </p:sp>
      <p:sp>
        <p:nvSpPr>
          <p:cNvPr id="472" name="TextBox 471">
            <a:extLst>
              <a:ext uri="{FF2B5EF4-FFF2-40B4-BE49-F238E27FC236}">
                <a16:creationId xmlns:a16="http://schemas.microsoft.com/office/drawing/2014/main" id="{3CC3AB47-896E-B482-AD0B-80D3F1FE4613}"/>
              </a:ext>
            </a:extLst>
          </p:cNvPr>
          <p:cNvSpPr txBox="1"/>
          <p:nvPr/>
        </p:nvSpPr>
        <p:spPr>
          <a:xfrm>
            <a:off x="5802437" y="1615366"/>
            <a:ext cx="1159548"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Data req. with token</a:t>
            </a:r>
          </a:p>
        </p:txBody>
      </p:sp>
      <p:sp>
        <p:nvSpPr>
          <p:cNvPr id="474" name="TextBox 473">
            <a:extLst>
              <a:ext uri="{FF2B5EF4-FFF2-40B4-BE49-F238E27FC236}">
                <a16:creationId xmlns:a16="http://schemas.microsoft.com/office/drawing/2014/main" id="{5A26232D-AD56-A03D-9E91-A0F801DF3757}"/>
              </a:ext>
            </a:extLst>
          </p:cNvPr>
          <p:cNvSpPr txBox="1"/>
          <p:nvPr/>
        </p:nvSpPr>
        <p:spPr>
          <a:xfrm>
            <a:off x="7971819" y="3261013"/>
            <a:ext cx="727536"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Introspection</a:t>
            </a:r>
          </a:p>
        </p:txBody>
      </p:sp>
      <p:cxnSp>
        <p:nvCxnSpPr>
          <p:cNvPr id="478" name="Connector: Elbow 477">
            <a:extLst>
              <a:ext uri="{FF2B5EF4-FFF2-40B4-BE49-F238E27FC236}">
                <a16:creationId xmlns:a16="http://schemas.microsoft.com/office/drawing/2014/main" id="{DE1D76BA-DDA2-DBC4-A990-92213441E8E7}"/>
              </a:ext>
            </a:extLst>
          </p:cNvPr>
          <p:cNvCxnSpPr>
            <a:cxnSpLocks/>
          </p:cNvCxnSpPr>
          <p:nvPr/>
        </p:nvCxnSpPr>
        <p:spPr>
          <a:xfrm rot="16200000" flipV="1">
            <a:off x="4244503" y="2994871"/>
            <a:ext cx="2844000" cy="1620000"/>
          </a:xfrm>
          <a:prstGeom prst="bentConnector2">
            <a:avLst/>
          </a:prstGeom>
          <a:ln>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9" name="Connector: Elbow 478">
            <a:extLst>
              <a:ext uri="{FF2B5EF4-FFF2-40B4-BE49-F238E27FC236}">
                <a16:creationId xmlns:a16="http://schemas.microsoft.com/office/drawing/2014/main" id="{170ECCBB-6CB5-34C1-1EF1-2E3B538A1B3E}"/>
              </a:ext>
            </a:extLst>
          </p:cNvPr>
          <p:cNvCxnSpPr>
            <a:cxnSpLocks/>
          </p:cNvCxnSpPr>
          <p:nvPr/>
        </p:nvCxnSpPr>
        <p:spPr>
          <a:xfrm rot="5400000" flipH="1" flipV="1">
            <a:off x="5869825" y="2994871"/>
            <a:ext cx="2844000" cy="1620000"/>
          </a:xfrm>
          <a:prstGeom prst="bentConnector2">
            <a:avLst/>
          </a:prstGeom>
          <a:ln>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81" name="TextBox 480">
            <a:extLst>
              <a:ext uri="{FF2B5EF4-FFF2-40B4-BE49-F238E27FC236}">
                <a16:creationId xmlns:a16="http://schemas.microsoft.com/office/drawing/2014/main" id="{AAD547FD-3FE2-CCAD-AE03-A4A7D5DCD67B}"/>
              </a:ext>
            </a:extLst>
          </p:cNvPr>
          <p:cNvSpPr txBox="1"/>
          <p:nvPr/>
        </p:nvSpPr>
        <p:spPr>
          <a:xfrm>
            <a:off x="6141564" y="3118796"/>
            <a:ext cx="660782"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Certificates</a:t>
            </a:r>
          </a:p>
        </p:txBody>
      </p:sp>
      <p:sp>
        <p:nvSpPr>
          <p:cNvPr id="482" name="TextBox 481">
            <a:extLst>
              <a:ext uri="{FF2B5EF4-FFF2-40B4-BE49-F238E27FC236}">
                <a16:creationId xmlns:a16="http://schemas.microsoft.com/office/drawing/2014/main" id="{604F7CAA-1FAB-5574-ACFB-EB8CF01F6258}"/>
              </a:ext>
            </a:extLst>
          </p:cNvPr>
          <p:cNvSpPr txBox="1"/>
          <p:nvPr/>
        </p:nvSpPr>
        <p:spPr>
          <a:xfrm>
            <a:off x="5819588" y="1952657"/>
            <a:ext cx="1159548"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Data provision</a:t>
            </a:r>
          </a:p>
        </p:txBody>
      </p:sp>
      <p:sp>
        <p:nvSpPr>
          <p:cNvPr id="10" name="Rectangle: Rounded Corners 9">
            <a:extLst>
              <a:ext uri="{FF2B5EF4-FFF2-40B4-BE49-F238E27FC236}">
                <a16:creationId xmlns:a16="http://schemas.microsoft.com/office/drawing/2014/main" id="{E88F091F-4EF9-512D-BFFC-2D463EF92053}"/>
              </a:ext>
            </a:extLst>
          </p:cNvPr>
          <p:cNvSpPr/>
          <p:nvPr/>
        </p:nvSpPr>
        <p:spPr>
          <a:xfrm>
            <a:off x="8117639" y="1506476"/>
            <a:ext cx="1926000" cy="1018326"/>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Energy Data Provider</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b="1">
                <a:solidFill>
                  <a:srgbClr val="4D38F5"/>
                </a:solidFill>
                <a:latin typeface="Calibri"/>
                <a:ea typeface="Calibri"/>
                <a:cs typeface="Calibri"/>
                <a:sym typeface="Arial"/>
              </a:rPr>
              <a:t>(EDP)</a:t>
            </a:r>
            <a:endParaRPr kumimoji="0" lang="en-GB" sz="1100" b="1" i="0" u="none" strike="noStrike" kern="1200" cap="none" spc="0" normalizeH="0" baseline="0" noProof="0">
              <a:ln>
                <a:noFill/>
              </a:ln>
              <a:solidFill>
                <a:srgbClr val="4D38F5"/>
              </a:solidFill>
              <a:effectLst/>
              <a:uLnTx/>
              <a:uFillTx/>
              <a:latin typeface="Calibri"/>
              <a:ea typeface="Calibri"/>
              <a:cs typeface="Calibri"/>
              <a:sym typeface="Arial"/>
            </a:endParaRPr>
          </a:p>
        </p:txBody>
      </p:sp>
      <p:cxnSp>
        <p:nvCxnSpPr>
          <p:cNvPr id="483" name="Straight Arrow Connector 482">
            <a:extLst>
              <a:ext uri="{FF2B5EF4-FFF2-40B4-BE49-F238E27FC236}">
                <a16:creationId xmlns:a16="http://schemas.microsoft.com/office/drawing/2014/main" id="{7C932830-D9B6-E1A3-450D-DAFB745644A3}"/>
              </a:ext>
            </a:extLst>
          </p:cNvPr>
          <p:cNvCxnSpPr>
            <a:cxnSpLocks/>
          </p:cNvCxnSpPr>
          <p:nvPr/>
        </p:nvCxnSpPr>
        <p:spPr>
          <a:xfrm>
            <a:off x="1515407" y="2379193"/>
            <a:ext cx="1440000" cy="0"/>
          </a:xfrm>
          <a:prstGeom prst="straightConnector1">
            <a:avLst/>
          </a:prstGeom>
          <a:noFill/>
          <a:ln w="6350" cap="flat" cmpd="sng" algn="ctr">
            <a:solidFill>
              <a:srgbClr val="4D38F5"/>
            </a:solidFill>
            <a:prstDash val="solid"/>
            <a:miter lim="800000"/>
            <a:headEnd type="triangle" w="med" len="med"/>
            <a:tailEnd type="none" w="med" len="med"/>
          </a:ln>
          <a:effectLst/>
        </p:spPr>
      </p:cxnSp>
      <p:sp>
        <p:nvSpPr>
          <p:cNvPr id="484" name="TextBox 483">
            <a:extLst>
              <a:ext uri="{FF2B5EF4-FFF2-40B4-BE49-F238E27FC236}">
                <a16:creationId xmlns:a16="http://schemas.microsoft.com/office/drawing/2014/main" id="{1DA3CC08-B99F-6543-6F76-3AA24CE458A1}"/>
              </a:ext>
            </a:extLst>
          </p:cNvPr>
          <p:cNvSpPr txBox="1"/>
          <p:nvPr/>
        </p:nvSpPr>
        <p:spPr>
          <a:xfrm>
            <a:off x="1800468" y="2309943"/>
            <a:ext cx="963800" cy="138499"/>
          </a:xfrm>
          <a:prstGeom prst="rect">
            <a:avLst/>
          </a:prstGeom>
          <a:solidFill>
            <a:schemeClr val="bg1">
              <a:lumMod val="95000"/>
            </a:schemeClr>
          </a:solidFill>
          <a:ln>
            <a:solidFill>
              <a:schemeClr val="bg1"/>
            </a:solidFill>
          </a:ln>
        </p:spPr>
        <p:txBody>
          <a:bodyPr wrap="square" lIns="0" tIns="0" rIns="0" bIns="0" rtlCol="0">
            <a:spAutoFit/>
          </a:bodyPr>
          <a:lstStyle/>
          <a:p>
            <a:r>
              <a:rPr lang="en-GB" sz="900" i="1"/>
              <a:t>Service provision</a:t>
            </a:r>
          </a:p>
        </p:txBody>
      </p:sp>
      <p:sp>
        <p:nvSpPr>
          <p:cNvPr id="22" name="Rectangle: Rounded Corners 21">
            <a:extLst>
              <a:ext uri="{FF2B5EF4-FFF2-40B4-BE49-F238E27FC236}">
                <a16:creationId xmlns:a16="http://schemas.microsoft.com/office/drawing/2014/main" id="{C36D4549-BDDD-54CE-0B99-274A41B4A45E}"/>
              </a:ext>
            </a:extLst>
          </p:cNvPr>
          <p:cNvSpPr/>
          <p:nvPr/>
        </p:nvSpPr>
        <p:spPr>
          <a:xfrm>
            <a:off x="3540713" y="5221148"/>
            <a:ext cx="4097614" cy="533431"/>
          </a:xfrm>
          <a:prstGeom prst="roundRect">
            <a:avLst>
              <a:gd name="adj" fmla="val 3271"/>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Consent Management System</a:t>
            </a:r>
          </a:p>
        </p:txBody>
      </p:sp>
      <p:sp>
        <p:nvSpPr>
          <p:cNvPr id="32" name="Rectangle: Rounded Corners 31">
            <a:extLst>
              <a:ext uri="{FF2B5EF4-FFF2-40B4-BE49-F238E27FC236}">
                <a16:creationId xmlns:a16="http://schemas.microsoft.com/office/drawing/2014/main" id="{0CB8E5B3-A9EF-88D2-6FB9-4DBAFCCFAA06}"/>
              </a:ext>
            </a:extLst>
          </p:cNvPr>
          <p:cNvSpPr/>
          <p:nvPr/>
        </p:nvSpPr>
        <p:spPr>
          <a:xfrm>
            <a:off x="361547" y="1506927"/>
            <a:ext cx="1152128" cy="960078"/>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Consumer</a:t>
            </a:r>
          </a:p>
        </p:txBody>
      </p:sp>
      <p:sp>
        <p:nvSpPr>
          <p:cNvPr id="11" name="Rectangle: Rounded Corners 10">
            <a:extLst>
              <a:ext uri="{FF2B5EF4-FFF2-40B4-BE49-F238E27FC236}">
                <a16:creationId xmlns:a16="http://schemas.microsoft.com/office/drawing/2014/main" id="{7B11C10D-C6DA-91BE-C984-B26CEF0780F8}"/>
              </a:ext>
            </a:extLst>
          </p:cNvPr>
          <p:cNvSpPr/>
          <p:nvPr/>
        </p:nvSpPr>
        <p:spPr>
          <a:xfrm>
            <a:off x="2929617" y="1497144"/>
            <a:ext cx="1926886" cy="1018326"/>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Authorised Third Party </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b="1">
                <a:solidFill>
                  <a:srgbClr val="4D38F5"/>
                </a:solidFill>
                <a:latin typeface="Calibri"/>
                <a:ea typeface="Calibri"/>
                <a:cs typeface="Calibri"/>
                <a:sym typeface="Arial"/>
              </a:rPr>
              <a:t>(ATP)</a:t>
            </a:r>
            <a:endParaRPr kumimoji="0" lang="en-GB" sz="1100" b="1" i="0" u="none" strike="noStrike" kern="1200" cap="none" spc="0" normalizeH="0" baseline="0" noProof="0">
              <a:ln>
                <a:noFill/>
              </a:ln>
              <a:solidFill>
                <a:srgbClr val="4D38F5"/>
              </a:solidFill>
              <a:effectLst/>
              <a:uLnTx/>
              <a:uFillTx/>
              <a:latin typeface="Calibri"/>
              <a:ea typeface="Calibri"/>
              <a:cs typeface="Calibri"/>
              <a:sym typeface="Arial"/>
            </a:endParaRPr>
          </a:p>
        </p:txBody>
      </p:sp>
    </p:spTree>
    <p:extLst>
      <p:ext uri="{BB962C8B-B14F-4D97-AF65-F5344CB8AC3E}">
        <p14:creationId xmlns:p14="http://schemas.microsoft.com/office/powerpoint/2010/main" val="21210360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013B6-E6EE-F3EF-9F1E-5CC5B3B5FAEC}"/>
            </a:ext>
          </a:extLst>
        </p:cNvPr>
        <p:cNvGrpSpPr/>
        <p:nvPr/>
      </p:nvGrpSpPr>
      <p:grpSpPr>
        <a:xfrm>
          <a:off x="0" y="0"/>
          <a:ext cx="0" cy="0"/>
          <a:chOff x="0" y="0"/>
          <a:chExt cx="0" cy="0"/>
        </a:xfrm>
      </p:grpSpPr>
      <p:sp>
        <p:nvSpPr>
          <p:cNvPr id="460" name="Rectangle: Rounded Corners 459">
            <a:extLst>
              <a:ext uri="{FF2B5EF4-FFF2-40B4-BE49-F238E27FC236}">
                <a16:creationId xmlns:a16="http://schemas.microsoft.com/office/drawing/2014/main" id="{5AF7A6E2-B464-6119-0957-49E1CD016797}"/>
              </a:ext>
            </a:extLst>
          </p:cNvPr>
          <p:cNvSpPr>
            <a:spLocks/>
          </p:cNvSpPr>
          <p:nvPr/>
        </p:nvSpPr>
        <p:spPr>
          <a:xfrm>
            <a:off x="1259895" y="1398558"/>
            <a:ext cx="9577901" cy="4336310"/>
          </a:xfrm>
          <a:prstGeom prst="roundRect">
            <a:avLst>
              <a:gd name="adj" fmla="val 853"/>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040A6932-1F77-8F3B-A81D-9C05D02D1C70}"/>
              </a:ext>
            </a:extLst>
          </p:cNvPr>
          <p:cNvSpPr>
            <a:spLocks/>
          </p:cNvSpPr>
          <p:nvPr/>
        </p:nvSpPr>
        <p:spPr>
          <a:xfrm>
            <a:off x="1332739" y="3860243"/>
            <a:ext cx="9327827" cy="1791207"/>
          </a:xfrm>
          <a:prstGeom prst="roundRect">
            <a:avLst>
              <a:gd name="adj" fmla="val 1094"/>
            </a:avLst>
          </a:prstGeom>
          <a:solidFill>
            <a:schemeClr val="bg1">
              <a:lumMod val="85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mj-lt"/>
              <a:ea typeface="+mn-ea"/>
              <a:cs typeface="+mn-cs"/>
            </a:endParaRPr>
          </a:p>
        </p:txBody>
      </p:sp>
      <p:sp>
        <p:nvSpPr>
          <p:cNvPr id="19" name="Rectangle: Rounded Corners 18">
            <a:extLst>
              <a:ext uri="{FF2B5EF4-FFF2-40B4-BE49-F238E27FC236}">
                <a16:creationId xmlns:a16="http://schemas.microsoft.com/office/drawing/2014/main" id="{2186B23F-B51F-3D37-57B5-A0C85E0CA860}"/>
              </a:ext>
            </a:extLst>
          </p:cNvPr>
          <p:cNvSpPr/>
          <p:nvPr/>
        </p:nvSpPr>
        <p:spPr>
          <a:xfrm>
            <a:off x="2556876" y="4003940"/>
            <a:ext cx="7992888" cy="1575502"/>
          </a:xfrm>
          <a:prstGeom prst="roundRect">
            <a:avLst>
              <a:gd name="adj" fmla="val 1412"/>
            </a:avLst>
          </a:prstGeom>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mj-lt"/>
              <a:ea typeface="+mn-ea"/>
              <a:cs typeface="+mn-cs"/>
            </a:endParaRPr>
          </a:p>
        </p:txBody>
      </p:sp>
      <p:sp>
        <p:nvSpPr>
          <p:cNvPr id="21" name="Rectangle: Rounded Corners 20">
            <a:extLst>
              <a:ext uri="{FF2B5EF4-FFF2-40B4-BE49-F238E27FC236}">
                <a16:creationId xmlns:a16="http://schemas.microsoft.com/office/drawing/2014/main" id="{3EEAF855-33A1-2896-D61F-300204DDB646}"/>
              </a:ext>
            </a:extLst>
          </p:cNvPr>
          <p:cNvSpPr>
            <a:spLocks/>
          </p:cNvSpPr>
          <p:nvPr/>
        </p:nvSpPr>
        <p:spPr>
          <a:xfrm>
            <a:off x="3538139" y="4428882"/>
            <a:ext cx="4416557" cy="1033953"/>
          </a:xfrm>
          <a:prstGeom prst="roundRect">
            <a:avLst>
              <a:gd name="adj" fmla="val 2080"/>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CONSUMER CONSENT SOLUTION</a:t>
            </a:r>
          </a:p>
        </p:txBody>
      </p:sp>
      <p:sp>
        <p:nvSpPr>
          <p:cNvPr id="502" name="Rectangle 501">
            <a:extLst>
              <a:ext uri="{FF2B5EF4-FFF2-40B4-BE49-F238E27FC236}">
                <a16:creationId xmlns:a16="http://schemas.microsoft.com/office/drawing/2014/main" id="{09070406-190B-883D-D232-0927BFA1038D}"/>
              </a:ext>
            </a:extLst>
          </p:cNvPr>
          <p:cNvSpPr/>
          <p:nvPr/>
        </p:nvSpPr>
        <p:spPr>
          <a:xfrm>
            <a:off x="9555572" y="2864167"/>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8" name="Rectangle 487">
            <a:extLst>
              <a:ext uri="{FF2B5EF4-FFF2-40B4-BE49-F238E27FC236}">
                <a16:creationId xmlns:a16="http://schemas.microsoft.com/office/drawing/2014/main" id="{61032D84-2865-BC44-C8D1-8FDD6842710B}"/>
              </a:ext>
            </a:extLst>
          </p:cNvPr>
          <p:cNvSpPr/>
          <p:nvPr/>
        </p:nvSpPr>
        <p:spPr>
          <a:xfrm>
            <a:off x="5889236" y="2877943"/>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2" name="Rectangle 491">
            <a:extLst>
              <a:ext uri="{FF2B5EF4-FFF2-40B4-BE49-F238E27FC236}">
                <a16:creationId xmlns:a16="http://schemas.microsoft.com/office/drawing/2014/main" id="{C291558A-3CCA-0B01-C364-BA0B958CC8BA}"/>
              </a:ext>
            </a:extLst>
          </p:cNvPr>
          <p:cNvSpPr/>
          <p:nvPr/>
        </p:nvSpPr>
        <p:spPr>
          <a:xfrm>
            <a:off x="7669708" y="2877943"/>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6" name="Rectangle 485">
            <a:extLst>
              <a:ext uri="{FF2B5EF4-FFF2-40B4-BE49-F238E27FC236}">
                <a16:creationId xmlns:a16="http://schemas.microsoft.com/office/drawing/2014/main" id="{83BAA341-E5A3-55D3-173A-DF4DB4739EB4}"/>
              </a:ext>
            </a:extLst>
          </p:cNvPr>
          <p:cNvSpPr/>
          <p:nvPr/>
        </p:nvSpPr>
        <p:spPr>
          <a:xfrm>
            <a:off x="5698531" y="2863402"/>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C0B5A78E-BA37-FEC4-E192-9A3EA36C86AB}"/>
              </a:ext>
            </a:extLst>
          </p:cNvPr>
          <p:cNvSpPr txBox="1"/>
          <p:nvPr/>
        </p:nvSpPr>
        <p:spPr>
          <a:xfrm>
            <a:off x="369433" y="162113"/>
            <a:ext cx="9386716" cy="523220"/>
          </a:xfrm>
          <a:prstGeom prst="rect">
            <a:avLst/>
          </a:prstGeom>
          <a:noFill/>
        </p:spPr>
        <p:txBody>
          <a:bodyPr wrap="square" lIns="91440" tIns="45720" rIns="91440" bIns="45720" rtlCol="0" anchor="t">
            <a:spAutoFit/>
          </a:bodyPr>
          <a:lstStyle/>
          <a:p>
            <a:r>
              <a:rPr lang="en-GB" sz="2800" b="1">
                <a:solidFill>
                  <a:schemeClr val="tx1">
                    <a:lumMod val="75000"/>
                    <a:lumOff val="25000"/>
                  </a:schemeClr>
                </a:solidFill>
              </a:rPr>
              <a:t>Consent Management Design</a:t>
            </a:r>
          </a:p>
        </p:txBody>
      </p:sp>
      <p:sp>
        <p:nvSpPr>
          <p:cNvPr id="24" name="Rectangle: Rounded Corners 23">
            <a:extLst>
              <a:ext uri="{FF2B5EF4-FFF2-40B4-BE49-F238E27FC236}">
                <a16:creationId xmlns:a16="http://schemas.microsoft.com/office/drawing/2014/main" id="{39637BE5-2AB0-7638-79A2-9ED2DDC40B29}"/>
              </a:ext>
            </a:extLst>
          </p:cNvPr>
          <p:cNvSpPr/>
          <p:nvPr/>
        </p:nvSpPr>
        <p:spPr>
          <a:xfrm>
            <a:off x="2599055" y="5125970"/>
            <a:ext cx="852079" cy="330878"/>
          </a:xfrm>
          <a:prstGeom prst="roundRect">
            <a:avLst>
              <a:gd name="adj" fmla="val 5023"/>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ENQUIRY SERVICES</a:t>
            </a:r>
          </a:p>
        </p:txBody>
      </p:sp>
      <p:sp>
        <p:nvSpPr>
          <p:cNvPr id="31" name="Rectangle: Rounded Corners 30">
            <a:extLst>
              <a:ext uri="{FF2B5EF4-FFF2-40B4-BE49-F238E27FC236}">
                <a16:creationId xmlns:a16="http://schemas.microsoft.com/office/drawing/2014/main" id="{B4D6155F-7B3E-B05F-A482-643187F95734}"/>
              </a:ext>
            </a:extLst>
          </p:cNvPr>
          <p:cNvSpPr/>
          <p:nvPr/>
        </p:nvSpPr>
        <p:spPr>
          <a:xfrm>
            <a:off x="6733339" y="4897677"/>
            <a:ext cx="1138701" cy="352934"/>
          </a:xfrm>
          <a:prstGeom prst="roundRect">
            <a:avLst>
              <a:gd name="adj" fmla="val 4879"/>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Testing / Monitoring</a:t>
            </a:r>
          </a:p>
        </p:txBody>
      </p:sp>
      <p:sp>
        <p:nvSpPr>
          <p:cNvPr id="56" name="Rectangle: Rounded Corners 55">
            <a:extLst>
              <a:ext uri="{FF2B5EF4-FFF2-40B4-BE49-F238E27FC236}">
                <a16:creationId xmlns:a16="http://schemas.microsoft.com/office/drawing/2014/main" id="{25F9DF88-6997-E2AD-692C-02C157024B45}"/>
              </a:ext>
            </a:extLst>
          </p:cNvPr>
          <p:cNvSpPr/>
          <p:nvPr/>
        </p:nvSpPr>
        <p:spPr>
          <a:xfrm>
            <a:off x="3709004" y="4506648"/>
            <a:ext cx="1509388" cy="343256"/>
          </a:xfrm>
          <a:prstGeom prst="roundRect">
            <a:avLst>
              <a:gd name="adj" fmla="val 5013"/>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User Interfaces</a:t>
            </a:r>
          </a:p>
        </p:txBody>
      </p:sp>
      <p:pic>
        <p:nvPicPr>
          <p:cNvPr id="451" name="Picture 2" descr="Contact Us - Retail Energy Code Company">
            <a:extLst>
              <a:ext uri="{FF2B5EF4-FFF2-40B4-BE49-F238E27FC236}">
                <a16:creationId xmlns:a16="http://schemas.microsoft.com/office/drawing/2014/main" id="{71EF7CDC-47E5-9309-B1A5-C95EE2D004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7432" y="4071156"/>
            <a:ext cx="716924" cy="138366"/>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Straight Arrow Connector 29">
            <a:extLst>
              <a:ext uri="{FF2B5EF4-FFF2-40B4-BE49-F238E27FC236}">
                <a16:creationId xmlns:a16="http://schemas.microsoft.com/office/drawing/2014/main" id="{B1BE1B55-347C-D6B1-1BBC-536F03E6946C}"/>
              </a:ext>
            </a:extLst>
          </p:cNvPr>
          <p:cNvCxnSpPr>
            <a:cxnSpLocks/>
          </p:cNvCxnSpPr>
          <p:nvPr/>
        </p:nvCxnSpPr>
        <p:spPr>
          <a:xfrm>
            <a:off x="3432945" y="1770101"/>
            <a:ext cx="2376000" cy="0"/>
          </a:xfrm>
          <a:prstGeom prst="straightConnector1">
            <a:avLst/>
          </a:prstGeom>
          <a:noFill/>
          <a:ln w="6350" cap="flat" cmpd="sng" algn="ctr">
            <a:solidFill>
              <a:srgbClr val="4D38F5"/>
            </a:solidFill>
            <a:prstDash val="solid"/>
            <a:miter lim="800000"/>
            <a:headEnd type="none" w="med" len="med"/>
            <a:tailEnd type="triangle" w="med" len="med"/>
          </a:ln>
          <a:effectLst/>
        </p:spPr>
      </p:cxnSp>
      <p:sp>
        <p:nvSpPr>
          <p:cNvPr id="47" name="Rectangle: Rounded Corners 46">
            <a:extLst>
              <a:ext uri="{FF2B5EF4-FFF2-40B4-BE49-F238E27FC236}">
                <a16:creationId xmlns:a16="http://schemas.microsoft.com/office/drawing/2014/main" id="{A51BEFA1-DA94-D5F7-4439-8F2362647DED}"/>
              </a:ext>
            </a:extLst>
          </p:cNvPr>
          <p:cNvSpPr/>
          <p:nvPr/>
        </p:nvSpPr>
        <p:spPr>
          <a:xfrm>
            <a:off x="1517573" y="4413260"/>
            <a:ext cx="1922615" cy="292550"/>
          </a:xfrm>
          <a:prstGeom prst="roundRect">
            <a:avLst>
              <a:gd name="adj" fmla="val 5013"/>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IDV SERVICES</a:t>
            </a:r>
          </a:p>
        </p:txBody>
      </p:sp>
      <p:sp>
        <p:nvSpPr>
          <p:cNvPr id="23" name="Rectangle: Rounded Corners 22">
            <a:extLst>
              <a:ext uri="{FF2B5EF4-FFF2-40B4-BE49-F238E27FC236}">
                <a16:creationId xmlns:a16="http://schemas.microsoft.com/office/drawing/2014/main" id="{4047ED17-847B-106A-91B4-5508F17359A3}"/>
              </a:ext>
            </a:extLst>
          </p:cNvPr>
          <p:cNvSpPr/>
          <p:nvPr/>
        </p:nvSpPr>
        <p:spPr>
          <a:xfrm>
            <a:off x="6733339" y="4494902"/>
            <a:ext cx="1138701" cy="352265"/>
          </a:xfrm>
          <a:prstGeom prst="roundRect">
            <a:avLst>
              <a:gd name="adj" fmla="val 6055"/>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Directory / Registry</a:t>
            </a:r>
          </a:p>
        </p:txBody>
      </p:sp>
      <p:cxnSp>
        <p:nvCxnSpPr>
          <p:cNvPr id="1080" name="Straight Arrow Connector 1079">
            <a:extLst>
              <a:ext uri="{FF2B5EF4-FFF2-40B4-BE49-F238E27FC236}">
                <a16:creationId xmlns:a16="http://schemas.microsoft.com/office/drawing/2014/main" id="{305B3E3B-483C-3441-1279-D9AFEA0B3F2B}"/>
              </a:ext>
            </a:extLst>
          </p:cNvPr>
          <p:cNvCxnSpPr>
            <a:cxnSpLocks/>
          </p:cNvCxnSpPr>
          <p:nvPr/>
        </p:nvCxnSpPr>
        <p:spPr>
          <a:xfrm>
            <a:off x="3420972" y="2118638"/>
            <a:ext cx="2340000" cy="0"/>
          </a:xfrm>
          <a:prstGeom prst="straightConnector1">
            <a:avLst/>
          </a:prstGeom>
          <a:noFill/>
          <a:ln w="6350" cap="flat" cmpd="sng" algn="ctr">
            <a:solidFill>
              <a:srgbClr val="4D38F5"/>
            </a:solidFill>
            <a:prstDash val="solid"/>
            <a:miter lim="800000"/>
            <a:headEnd type="triangle" w="med" len="med"/>
            <a:tailEnd type="none" w="med" len="med"/>
          </a:ln>
          <a:effectLst/>
        </p:spPr>
      </p:cxnSp>
      <p:sp>
        <p:nvSpPr>
          <p:cNvPr id="4" name="Rectangle: Rounded Corners 3">
            <a:extLst>
              <a:ext uri="{FF2B5EF4-FFF2-40B4-BE49-F238E27FC236}">
                <a16:creationId xmlns:a16="http://schemas.microsoft.com/office/drawing/2014/main" id="{540DB685-6AE4-4730-4D1D-CF8856E5AEF5}"/>
              </a:ext>
            </a:extLst>
          </p:cNvPr>
          <p:cNvSpPr>
            <a:spLocks/>
          </p:cNvSpPr>
          <p:nvPr/>
        </p:nvSpPr>
        <p:spPr>
          <a:xfrm>
            <a:off x="9350414" y="4422894"/>
            <a:ext cx="1127342" cy="1033954"/>
          </a:xfrm>
          <a:prstGeom prst="roundRect">
            <a:avLst>
              <a:gd name="adj" fmla="val 2080"/>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REC DIGITAL SERVICES</a:t>
            </a:r>
          </a:p>
        </p:txBody>
      </p:sp>
      <p:sp>
        <p:nvSpPr>
          <p:cNvPr id="8" name="Rectangle: Rounded Corners 7">
            <a:extLst>
              <a:ext uri="{FF2B5EF4-FFF2-40B4-BE49-F238E27FC236}">
                <a16:creationId xmlns:a16="http://schemas.microsoft.com/office/drawing/2014/main" id="{62C5DCA8-D3C7-2352-E05A-F670BE1B312D}"/>
              </a:ext>
            </a:extLst>
          </p:cNvPr>
          <p:cNvSpPr/>
          <p:nvPr/>
        </p:nvSpPr>
        <p:spPr>
          <a:xfrm>
            <a:off x="9437419" y="4497576"/>
            <a:ext cx="986734" cy="259669"/>
          </a:xfrm>
          <a:prstGeom prst="roundRect">
            <a:avLst>
              <a:gd name="adj" fmla="val 6128"/>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REC Portal</a:t>
            </a:r>
          </a:p>
        </p:txBody>
      </p:sp>
      <p:sp>
        <p:nvSpPr>
          <p:cNvPr id="9" name="Rectangle: Rounded Corners 8">
            <a:extLst>
              <a:ext uri="{FF2B5EF4-FFF2-40B4-BE49-F238E27FC236}">
                <a16:creationId xmlns:a16="http://schemas.microsoft.com/office/drawing/2014/main" id="{33282F8D-6F5E-9AD7-EBC9-50A68739CFC5}"/>
              </a:ext>
            </a:extLst>
          </p:cNvPr>
          <p:cNvSpPr/>
          <p:nvPr/>
        </p:nvSpPr>
        <p:spPr>
          <a:xfrm>
            <a:off x="9440735" y="4834034"/>
            <a:ext cx="983418" cy="259669"/>
          </a:xfrm>
          <a:prstGeom prst="roundRect">
            <a:avLst>
              <a:gd name="adj" fmla="val 5013"/>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Service Desk</a:t>
            </a:r>
          </a:p>
        </p:txBody>
      </p:sp>
      <p:sp>
        <p:nvSpPr>
          <p:cNvPr id="20" name="TextBox 19">
            <a:extLst>
              <a:ext uri="{FF2B5EF4-FFF2-40B4-BE49-F238E27FC236}">
                <a16:creationId xmlns:a16="http://schemas.microsoft.com/office/drawing/2014/main" id="{E092CB7B-6319-DB1F-CD92-6F0EBD45BDBF}"/>
              </a:ext>
            </a:extLst>
          </p:cNvPr>
          <p:cNvSpPr txBox="1"/>
          <p:nvPr/>
        </p:nvSpPr>
        <p:spPr>
          <a:xfrm>
            <a:off x="3636996" y="1686591"/>
            <a:ext cx="1944216"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Grant / Renew / Review / Revoke</a:t>
            </a:r>
          </a:p>
        </p:txBody>
      </p:sp>
      <p:sp>
        <p:nvSpPr>
          <p:cNvPr id="25" name="TextBox 24">
            <a:extLst>
              <a:ext uri="{FF2B5EF4-FFF2-40B4-BE49-F238E27FC236}">
                <a16:creationId xmlns:a16="http://schemas.microsoft.com/office/drawing/2014/main" id="{18800AD7-97DD-2DC4-5A61-EA2721979342}"/>
              </a:ext>
            </a:extLst>
          </p:cNvPr>
          <p:cNvSpPr txBox="1"/>
          <p:nvPr/>
        </p:nvSpPr>
        <p:spPr>
          <a:xfrm>
            <a:off x="3841832" y="2045838"/>
            <a:ext cx="1796279" cy="138499"/>
          </a:xfrm>
          <a:prstGeom prst="rect">
            <a:avLst/>
          </a:prstGeom>
          <a:solidFill>
            <a:schemeClr val="bg1">
              <a:lumMod val="95000"/>
            </a:schemeClr>
          </a:solidFill>
          <a:ln>
            <a:solidFill>
              <a:schemeClr val="bg1"/>
            </a:solidFill>
          </a:ln>
        </p:spPr>
        <p:txBody>
          <a:bodyPr wrap="square" lIns="0" tIns="0" rIns="0" bIns="0" rtlCol="0">
            <a:spAutoFit/>
          </a:bodyPr>
          <a:lstStyle/>
          <a:p>
            <a:r>
              <a:rPr lang="en-GB" sz="900" i="1"/>
              <a:t>Notifications / Communications</a:t>
            </a:r>
          </a:p>
        </p:txBody>
      </p:sp>
      <p:grpSp>
        <p:nvGrpSpPr>
          <p:cNvPr id="62" name="Group 61">
            <a:extLst>
              <a:ext uri="{FF2B5EF4-FFF2-40B4-BE49-F238E27FC236}">
                <a16:creationId xmlns:a16="http://schemas.microsoft.com/office/drawing/2014/main" id="{3917D73C-5A34-7B82-5A00-B17281A0426E}"/>
              </a:ext>
            </a:extLst>
          </p:cNvPr>
          <p:cNvGrpSpPr/>
          <p:nvPr/>
        </p:nvGrpSpPr>
        <p:grpSpPr>
          <a:xfrm>
            <a:off x="1764789" y="2038820"/>
            <a:ext cx="2310786" cy="2467826"/>
            <a:chOff x="732952" y="2720927"/>
            <a:chExt cx="2310786" cy="2467826"/>
          </a:xfrm>
        </p:grpSpPr>
        <p:grpSp>
          <p:nvGrpSpPr>
            <p:cNvPr id="53" name="Group 52">
              <a:extLst>
                <a:ext uri="{FF2B5EF4-FFF2-40B4-BE49-F238E27FC236}">
                  <a16:creationId xmlns:a16="http://schemas.microsoft.com/office/drawing/2014/main" id="{998260EB-78B5-3014-0535-DEE43EB7C372}"/>
                </a:ext>
              </a:extLst>
            </p:cNvPr>
            <p:cNvGrpSpPr/>
            <p:nvPr/>
          </p:nvGrpSpPr>
          <p:grpSpPr>
            <a:xfrm>
              <a:off x="732952" y="2720927"/>
              <a:ext cx="2196000" cy="2467826"/>
              <a:chOff x="391962" y="2609812"/>
              <a:chExt cx="2196000" cy="2856584"/>
            </a:xfrm>
          </p:grpSpPr>
          <p:cxnSp>
            <p:nvCxnSpPr>
              <p:cNvPr id="54" name="Connector: Elbow 53">
                <a:extLst>
                  <a:ext uri="{FF2B5EF4-FFF2-40B4-BE49-F238E27FC236}">
                    <a16:creationId xmlns:a16="http://schemas.microsoft.com/office/drawing/2014/main" id="{10B59103-CE73-77D3-1937-FC98AAA74E8A}"/>
                  </a:ext>
                </a:extLst>
              </p:cNvPr>
              <p:cNvCxnSpPr>
                <a:cxnSpLocks/>
              </p:cNvCxnSpPr>
              <p:nvPr/>
            </p:nvCxnSpPr>
            <p:spPr>
              <a:xfrm>
                <a:off x="2586603" y="3882894"/>
                <a:ext cx="0" cy="1583502"/>
              </a:xfrm>
              <a:prstGeom prst="bentConnector2">
                <a:avLst/>
              </a:prstGeom>
              <a:ln w="6350">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5" name="Connector: Elbow 54">
                <a:extLst>
                  <a:ext uri="{FF2B5EF4-FFF2-40B4-BE49-F238E27FC236}">
                    <a16:creationId xmlns:a16="http://schemas.microsoft.com/office/drawing/2014/main" id="{94D9AC97-56B1-44BB-B8AC-4706C245222A}"/>
                  </a:ext>
                </a:extLst>
              </p:cNvPr>
              <p:cNvCxnSpPr>
                <a:cxnSpLocks/>
              </p:cNvCxnSpPr>
              <p:nvPr/>
            </p:nvCxnSpPr>
            <p:spPr>
              <a:xfrm rot="10800000">
                <a:off x="391962" y="2609812"/>
                <a:ext cx="2196000" cy="1208462"/>
              </a:xfrm>
              <a:prstGeom prst="bentConnector2">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58" name="TextBox 57">
              <a:extLst>
                <a:ext uri="{FF2B5EF4-FFF2-40B4-BE49-F238E27FC236}">
                  <a16:creationId xmlns:a16="http://schemas.microsoft.com/office/drawing/2014/main" id="{5AB591D7-FE39-1AE0-F7CC-487097E46F5D}"/>
                </a:ext>
              </a:extLst>
            </p:cNvPr>
            <p:cNvSpPr txBox="1"/>
            <p:nvPr/>
          </p:nvSpPr>
          <p:spPr>
            <a:xfrm>
              <a:off x="2283314" y="3700792"/>
              <a:ext cx="760424"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Account Login</a:t>
              </a:r>
            </a:p>
          </p:txBody>
        </p:sp>
      </p:grpSp>
      <p:sp>
        <p:nvSpPr>
          <p:cNvPr id="22" name="Rectangle: Rounded Corners 21">
            <a:extLst>
              <a:ext uri="{FF2B5EF4-FFF2-40B4-BE49-F238E27FC236}">
                <a16:creationId xmlns:a16="http://schemas.microsoft.com/office/drawing/2014/main" id="{EDDC9485-C664-F248-C80A-CCEB7908F92F}"/>
              </a:ext>
            </a:extLst>
          </p:cNvPr>
          <p:cNvSpPr/>
          <p:nvPr/>
        </p:nvSpPr>
        <p:spPr>
          <a:xfrm>
            <a:off x="5291235" y="4507970"/>
            <a:ext cx="1349970" cy="533431"/>
          </a:xfrm>
          <a:prstGeom prst="roundRect">
            <a:avLst>
              <a:gd name="adj" fmla="val 3271"/>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Consent Management System</a:t>
            </a:r>
          </a:p>
        </p:txBody>
      </p:sp>
      <p:sp>
        <p:nvSpPr>
          <p:cNvPr id="11" name="Rectangle: Rounded Corners 10">
            <a:extLst>
              <a:ext uri="{FF2B5EF4-FFF2-40B4-BE49-F238E27FC236}">
                <a16:creationId xmlns:a16="http://schemas.microsoft.com/office/drawing/2014/main" id="{7A318F65-2C77-7902-2D61-DB06CE89F469}"/>
              </a:ext>
            </a:extLst>
          </p:cNvPr>
          <p:cNvSpPr/>
          <p:nvPr/>
        </p:nvSpPr>
        <p:spPr>
          <a:xfrm>
            <a:off x="5814566" y="1608350"/>
            <a:ext cx="1926886" cy="751937"/>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Authorised Third Party </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b="1">
                <a:solidFill>
                  <a:srgbClr val="4D38F5"/>
                </a:solidFill>
                <a:latin typeface="Calibri"/>
                <a:ea typeface="Calibri"/>
                <a:cs typeface="Calibri"/>
                <a:sym typeface="Arial"/>
              </a:rPr>
              <a:t>(ATP)</a:t>
            </a:r>
            <a:endParaRPr kumimoji="0" lang="en-GB" sz="1100" b="1" i="0" u="none" strike="noStrike" kern="1200" cap="none" spc="0" normalizeH="0" baseline="0" noProof="0">
              <a:ln>
                <a:noFill/>
              </a:ln>
              <a:solidFill>
                <a:srgbClr val="4D38F5"/>
              </a:solidFill>
              <a:effectLst/>
              <a:uLnTx/>
              <a:uFillTx/>
              <a:latin typeface="Calibri"/>
              <a:ea typeface="Calibri"/>
              <a:cs typeface="Calibri"/>
              <a:sym typeface="Arial"/>
            </a:endParaRPr>
          </a:p>
        </p:txBody>
      </p:sp>
      <p:cxnSp>
        <p:nvCxnSpPr>
          <p:cNvPr id="459" name="Straight Arrow Connector 458">
            <a:extLst>
              <a:ext uri="{FF2B5EF4-FFF2-40B4-BE49-F238E27FC236}">
                <a16:creationId xmlns:a16="http://schemas.microsoft.com/office/drawing/2014/main" id="{7AAE3CBF-DFF7-0817-06A6-B291099C2835}"/>
              </a:ext>
            </a:extLst>
          </p:cNvPr>
          <p:cNvCxnSpPr>
            <a:cxnSpLocks/>
          </p:cNvCxnSpPr>
          <p:nvPr/>
        </p:nvCxnSpPr>
        <p:spPr>
          <a:xfrm flipH="1">
            <a:off x="6229284" y="2360287"/>
            <a:ext cx="0" cy="214768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62" name="TextBox 461">
            <a:extLst>
              <a:ext uri="{FF2B5EF4-FFF2-40B4-BE49-F238E27FC236}">
                <a16:creationId xmlns:a16="http://schemas.microsoft.com/office/drawing/2014/main" id="{E63902E9-3D8A-7388-6B94-5AE047CBE5BC}"/>
              </a:ext>
            </a:extLst>
          </p:cNvPr>
          <p:cNvSpPr txBox="1"/>
          <p:nvPr/>
        </p:nvSpPr>
        <p:spPr>
          <a:xfrm>
            <a:off x="5995775" y="2786610"/>
            <a:ext cx="645430" cy="2769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Update via Webhooks </a:t>
            </a:r>
          </a:p>
        </p:txBody>
      </p:sp>
      <p:cxnSp>
        <p:nvCxnSpPr>
          <p:cNvPr id="464" name="Connector: Elbow 463">
            <a:extLst>
              <a:ext uri="{FF2B5EF4-FFF2-40B4-BE49-F238E27FC236}">
                <a16:creationId xmlns:a16="http://schemas.microsoft.com/office/drawing/2014/main" id="{453BD3D7-72EB-8822-2C5B-5C76DB3CCED6}"/>
              </a:ext>
            </a:extLst>
          </p:cNvPr>
          <p:cNvCxnSpPr>
            <a:cxnSpLocks/>
          </p:cNvCxnSpPr>
          <p:nvPr/>
        </p:nvCxnSpPr>
        <p:spPr>
          <a:xfrm flipV="1">
            <a:off x="7954696" y="4939871"/>
            <a:ext cx="1395718" cy="5988"/>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66" name="TextBox 465">
            <a:extLst>
              <a:ext uri="{FF2B5EF4-FFF2-40B4-BE49-F238E27FC236}">
                <a16:creationId xmlns:a16="http://schemas.microsoft.com/office/drawing/2014/main" id="{DCBB225C-42C6-64C2-3BCC-661B4C835B1D}"/>
              </a:ext>
            </a:extLst>
          </p:cNvPr>
          <p:cNvSpPr txBox="1"/>
          <p:nvPr/>
        </p:nvSpPr>
        <p:spPr>
          <a:xfrm>
            <a:off x="8339521" y="4791866"/>
            <a:ext cx="662081" cy="276999"/>
          </a:xfrm>
          <a:prstGeom prst="rect">
            <a:avLst/>
          </a:prstGeom>
          <a:solidFill>
            <a:schemeClr val="bg1"/>
          </a:solidFill>
          <a:ln>
            <a:solidFill>
              <a:schemeClr val="bg1">
                <a:lumMod val="95000"/>
              </a:schemeClr>
            </a:solidFill>
          </a:ln>
        </p:spPr>
        <p:txBody>
          <a:bodyPr wrap="square" lIns="0" tIns="0" rIns="0" bIns="0" rtlCol="0">
            <a:spAutoFit/>
          </a:bodyPr>
          <a:lstStyle/>
          <a:p>
            <a:pPr algn="ctr"/>
            <a:r>
              <a:rPr lang="en-GB" sz="900" i="1"/>
              <a:t>Queries / Incidents</a:t>
            </a:r>
          </a:p>
        </p:txBody>
      </p:sp>
      <p:grpSp>
        <p:nvGrpSpPr>
          <p:cNvPr id="489" name="Group 488">
            <a:extLst>
              <a:ext uri="{FF2B5EF4-FFF2-40B4-BE49-F238E27FC236}">
                <a16:creationId xmlns:a16="http://schemas.microsoft.com/office/drawing/2014/main" id="{C2C9688C-2899-4B1F-E5C9-9BAA5E634423}"/>
              </a:ext>
            </a:extLst>
          </p:cNvPr>
          <p:cNvGrpSpPr/>
          <p:nvPr/>
        </p:nvGrpSpPr>
        <p:grpSpPr>
          <a:xfrm>
            <a:off x="2164514" y="1758598"/>
            <a:ext cx="2199599" cy="2736112"/>
            <a:chOff x="625175" y="2431901"/>
            <a:chExt cx="2199599" cy="2736112"/>
          </a:xfrm>
        </p:grpSpPr>
        <p:grpSp>
          <p:nvGrpSpPr>
            <p:cNvPr id="490" name="Group 489">
              <a:extLst>
                <a:ext uri="{FF2B5EF4-FFF2-40B4-BE49-F238E27FC236}">
                  <a16:creationId xmlns:a16="http://schemas.microsoft.com/office/drawing/2014/main" id="{C22E9804-4BA1-E4F5-C31F-32793E8112EA}"/>
                </a:ext>
              </a:extLst>
            </p:cNvPr>
            <p:cNvGrpSpPr/>
            <p:nvPr/>
          </p:nvGrpSpPr>
          <p:grpSpPr>
            <a:xfrm>
              <a:off x="625175" y="2431901"/>
              <a:ext cx="2124000" cy="2736112"/>
              <a:chOff x="284185" y="2275256"/>
              <a:chExt cx="2124000" cy="3167132"/>
            </a:xfrm>
          </p:grpSpPr>
          <p:cxnSp>
            <p:nvCxnSpPr>
              <p:cNvPr id="493" name="Connector: Elbow 492">
                <a:extLst>
                  <a:ext uri="{FF2B5EF4-FFF2-40B4-BE49-F238E27FC236}">
                    <a16:creationId xmlns:a16="http://schemas.microsoft.com/office/drawing/2014/main" id="{65206AA2-7461-4709-68A8-D03D8C171C4F}"/>
                  </a:ext>
                </a:extLst>
              </p:cNvPr>
              <p:cNvCxnSpPr>
                <a:cxnSpLocks/>
              </p:cNvCxnSpPr>
              <p:nvPr/>
            </p:nvCxnSpPr>
            <p:spPr>
              <a:xfrm>
                <a:off x="2408185" y="3442176"/>
                <a:ext cx="0" cy="2000212"/>
              </a:xfrm>
              <a:prstGeom prst="bentConnector2">
                <a:avLst/>
              </a:prstGeom>
              <a:ln w="6350">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94" name="Connector: Elbow 493">
                <a:extLst>
                  <a:ext uri="{FF2B5EF4-FFF2-40B4-BE49-F238E27FC236}">
                    <a16:creationId xmlns:a16="http://schemas.microsoft.com/office/drawing/2014/main" id="{B4D78458-DE4F-AC89-4E29-298C479AB093}"/>
                  </a:ext>
                </a:extLst>
              </p:cNvPr>
              <p:cNvCxnSpPr>
                <a:cxnSpLocks/>
              </p:cNvCxnSpPr>
              <p:nvPr/>
            </p:nvCxnSpPr>
            <p:spPr>
              <a:xfrm rot="10800000">
                <a:off x="284185" y="2275256"/>
                <a:ext cx="2124000" cy="1208462"/>
              </a:xfrm>
              <a:prstGeom prst="bentConnector2">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91" name="TextBox 490">
              <a:extLst>
                <a:ext uri="{FF2B5EF4-FFF2-40B4-BE49-F238E27FC236}">
                  <a16:creationId xmlns:a16="http://schemas.microsoft.com/office/drawing/2014/main" id="{46F58B6D-59C4-20C8-6089-513F12483B9C}"/>
                </a:ext>
              </a:extLst>
            </p:cNvPr>
            <p:cNvSpPr txBox="1"/>
            <p:nvPr/>
          </p:nvSpPr>
          <p:spPr>
            <a:xfrm>
              <a:off x="945529" y="3388977"/>
              <a:ext cx="1879245"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Grant / Renew / Review / Revoke</a:t>
              </a:r>
            </a:p>
          </p:txBody>
        </p:sp>
      </p:grpSp>
      <p:sp>
        <p:nvSpPr>
          <p:cNvPr id="496" name="Rectangle: Rounded Corners 495">
            <a:extLst>
              <a:ext uri="{FF2B5EF4-FFF2-40B4-BE49-F238E27FC236}">
                <a16:creationId xmlns:a16="http://schemas.microsoft.com/office/drawing/2014/main" id="{D5E4EA3B-52E2-90E7-9074-0CEEAF20A110}"/>
              </a:ext>
            </a:extLst>
          </p:cNvPr>
          <p:cNvSpPr/>
          <p:nvPr/>
        </p:nvSpPr>
        <p:spPr>
          <a:xfrm>
            <a:off x="1509970" y="3229048"/>
            <a:ext cx="1933561" cy="370185"/>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Identity Provider (IdP)</a:t>
            </a:r>
          </a:p>
        </p:txBody>
      </p:sp>
      <p:cxnSp>
        <p:nvCxnSpPr>
          <p:cNvPr id="498" name="Straight Connector 497">
            <a:extLst>
              <a:ext uri="{FF2B5EF4-FFF2-40B4-BE49-F238E27FC236}">
                <a16:creationId xmlns:a16="http://schemas.microsoft.com/office/drawing/2014/main" id="{88B83401-9704-C6B4-0674-32CABEFBC6FD}"/>
              </a:ext>
            </a:extLst>
          </p:cNvPr>
          <p:cNvCxnSpPr>
            <a:cxnSpLocks/>
          </p:cNvCxnSpPr>
          <p:nvPr/>
        </p:nvCxnSpPr>
        <p:spPr>
          <a:xfrm>
            <a:off x="1764788" y="3082821"/>
            <a:ext cx="0" cy="146227"/>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504" name="Connector: Elbow 503">
            <a:extLst>
              <a:ext uri="{FF2B5EF4-FFF2-40B4-BE49-F238E27FC236}">
                <a16:creationId xmlns:a16="http://schemas.microsoft.com/office/drawing/2014/main" id="{E67A7CE2-4289-FC0F-5C82-7DEEB78CBC9B}"/>
              </a:ext>
            </a:extLst>
          </p:cNvPr>
          <p:cNvCxnSpPr>
            <a:cxnSpLocks/>
          </p:cNvCxnSpPr>
          <p:nvPr/>
        </p:nvCxnSpPr>
        <p:spPr>
          <a:xfrm rot="16200000" flipH="1">
            <a:off x="2674751" y="3036815"/>
            <a:ext cx="907415" cy="1986947"/>
          </a:xfrm>
          <a:prstGeom prst="bentConnector3">
            <a:avLst>
              <a:gd name="adj1" fmla="val 50000"/>
            </a:avLst>
          </a:prstGeom>
          <a:ln>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06" name="TextBox 505">
            <a:extLst>
              <a:ext uri="{FF2B5EF4-FFF2-40B4-BE49-F238E27FC236}">
                <a16:creationId xmlns:a16="http://schemas.microsoft.com/office/drawing/2014/main" id="{25A527E2-208A-BCA9-0BD5-81B0793FEA55}"/>
              </a:ext>
            </a:extLst>
          </p:cNvPr>
          <p:cNvSpPr txBox="1"/>
          <p:nvPr/>
        </p:nvSpPr>
        <p:spPr>
          <a:xfrm>
            <a:off x="1711231" y="3715833"/>
            <a:ext cx="760424"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Login via IdP</a:t>
            </a:r>
          </a:p>
        </p:txBody>
      </p:sp>
      <p:grpSp>
        <p:nvGrpSpPr>
          <p:cNvPr id="507" name="Group 506">
            <a:extLst>
              <a:ext uri="{FF2B5EF4-FFF2-40B4-BE49-F238E27FC236}">
                <a16:creationId xmlns:a16="http://schemas.microsoft.com/office/drawing/2014/main" id="{FB480B89-41FC-30EB-B497-F8EAE084F69A}"/>
              </a:ext>
            </a:extLst>
          </p:cNvPr>
          <p:cNvGrpSpPr/>
          <p:nvPr/>
        </p:nvGrpSpPr>
        <p:grpSpPr>
          <a:xfrm>
            <a:off x="2664126" y="1758512"/>
            <a:ext cx="2487093" cy="2736112"/>
            <a:chOff x="373175" y="2647901"/>
            <a:chExt cx="2487093" cy="2736112"/>
          </a:xfrm>
        </p:grpSpPr>
        <p:grpSp>
          <p:nvGrpSpPr>
            <p:cNvPr id="508" name="Group 507">
              <a:extLst>
                <a:ext uri="{FF2B5EF4-FFF2-40B4-BE49-F238E27FC236}">
                  <a16:creationId xmlns:a16="http://schemas.microsoft.com/office/drawing/2014/main" id="{70CB56B5-120A-484C-F09B-0E0B60A66163}"/>
                </a:ext>
              </a:extLst>
            </p:cNvPr>
            <p:cNvGrpSpPr/>
            <p:nvPr/>
          </p:nvGrpSpPr>
          <p:grpSpPr>
            <a:xfrm>
              <a:off x="373175" y="2647901"/>
              <a:ext cx="2376000" cy="2736112"/>
              <a:chOff x="32185" y="2525282"/>
              <a:chExt cx="2376000" cy="3167132"/>
            </a:xfrm>
          </p:grpSpPr>
          <p:cxnSp>
            <p:nvCxnSpPr>
              <p:cNvPr id="510" name="Connector: Elbow 509">
                <a:extLst>
                  <a:ext uri="{FF2B5EF4-FFF2-40B4-BE49-F238E27FC236}">
                    <a16:creationId xmlns:a16="http://schemas.microsoft.com/office/drawing/2014/main" id="{DF67469B-A028-E5A2-E6BA-7CC6AFD21612}"/>
                  </a:ext>
                </a:extLst>
              </p:cNvPr>
              <p:cNvCxnSpPr>
                <a:cxnSpLocks/>
              </p:cNvCxnSpPr>
              <p:nvPr/>
            </p:nvCxnSpPr>
            <p:spPr>
              <a:xfrm>
                <a:off x="2408185" y="3442176"/>
                <a:ext cx="0" cy="2250238"/>
              </a:xfrm>
              <a:prstGeom prst="bentConnector2">
                <a:avLst/>
              </a:prstGeom>
              <a:ln w="6350">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11" name="Connector: Elbow 510">
                <a:extLst>
                  <a:ext uri="{FF2B5EF4-FFF2-40B4-BE49-F238E27FC236}">
                    <a16:creationId xmlns:a16="http://schemas.microsoft.com/office/drawing/2014/main" id="{4619EBCA-3589-5A16-C063-14804092FF81}"/>
                  </a:ext>
                </a:extLst>
              </p:cNvPr>
              <p:cNvCxnSpPr>
                <a:cxnSpLocks/>
              </p:cNvCxnSpPr>
              <p:nvPr/>
            </p:nvCxnSpPr>
            <p:spPr>
              <a:xfrm rot="10800000">
                <a:off x="32185" y="2525282"/>
                <a:ext cx="2376000" cy="958435"/>
              </a:xfrm>
              <a:prstGeom prst="bentConnector2">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509" name="TextBox 508">
              <a:extLst>
                <a:ext uri="{FF2B5EF4-FFF2-40B4-BE49-F238E27FC236}">
                  <a16:creationId xmlns:a16="http://schemas.microsoft.com/office/drawing/2014/main" id="{9B20AACB-3CE7-C013-66C6-79312BAC3973}"/>
                </a:ext>
              </a:extLst>
            </p:cNvPr>
            <p:cNvSpPr txBox="1"/>
            <p:nvPr/>
          </p:nvSpPr>
          <p:spPr>
            <a:xfrm>
              <a:off x="1077905" y="3387570"/>
              <a:ext cx="1782363"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Notifications / Communications</a:t>
              </a:r>
            </a:p>
          </p:txBody>
        </p:sp>
      </p:grpSp>
      <p:cxnSp>
        <p:nvCxnSpPr>
          <p:cNvPr id="1026" name="Connector: Elbow 1025">
            <a:extLst>
              <a:ext uri="{FF2B5EF4-FFF2-40B4-BE49-F238E27FC236}">
                <a16:creationId xmlns:a16="http://schemas.microsoft.com/office/drawing/2014/main" id="{650719CD-ABD1-1CC1-04DB-770C3F5771EC}"/>
              </a:ext>
            </a:extLst>
          </p:cNvPr>
          <p:cNvCxnSpPr>
            <a:cxnSpLocks/>
          </p:cNvCxnSpPr>
          <p:nvPr/>
        </p:nvCxnSpPr>
        <p:spPr>
          <a:xfrm rot="16200000" flipV="1">
            <a:off x="7608482" y="2117290"/>
            <a:ext cx="2438575" cy="2172633"/>
          </a:xfrm>
          <a:prstGeom prst="bentConnector2">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27" name="TextBox 1026">
            <a:extLst>
              <a:ext uri="{FF2B5EF4-FFF2-40B4-BE49-F238E27FC236}">
                <a16:creationId xmlns:a16="http://schemas.microsoft.com/office/drawing/2014/main" id="{73AA3062-EB32-4B59-8E02-C0F937B15A69}"/>
              </a:ext>
            </a:extLst>
          </p:cNvPr>
          <p:cNvSpPr txBox="1"/>
          <p:nvPr/>
        </p:nvSpPr>
        <p:spPr>
          <a:xfrm>
            <a:off x="8101493" y="1832475"/>
            <a:ext cx="900110" cy="286163"/>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Assurance Communications</a:t>
            </a:r>
          </a:p>
        </p:txBody>
      </p:sp>
      <p:sp>
        <p:nvSpPr>
          <p:cNvPr id="32" name="Rectangle: Rounded Corners 31">
            <a:extLst>
              <a:ext uri="{FF2B5EF4-FFF2-40B4-BE49-F238E27FC236}">
                <a16:creationId xmlns:a16="http://schemas.microsoft.com/office/drawing/2014/main" id="{9A9132CA-636F-2316-312A-166CEBEBEBF3}"/>
              </a:ext>
            </a:extLst>
          </p:cNvPr>
          <p:cNvSpPr/>
          <p:nvPr/>
        </p:nvSpPr>
        <p:spPr>
          <a:xfrm>
            <a:off x="1517572" y="1620059"/>
            <a:ext cx="1933561" cy="740228"/>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Consumer</a:t>
            </a:r>
          </a:p>
        </p:txBody>
      </p:sp>
      <p:cxnSp>
        <p:nvCxnSpPr>
          <p:cNvPr id="1030" name="Connector: Elbow 1029">
            <a:extLst>
              <a:ext uri="{FF2B5EF4-FFF2-40B4-BE49-F238E27FC236}">
                <a16:creationId xmlns:a16="http://schemas.microsoft.com/office/drawing/2014/main" id="{33634254-B684-63A3-BCCD-DF2BCAAA8A24}"/>
              </a:ext>
            </a:extLst>
          </p:cNvPr>
          <p:cNvCxnSpPr>
            <a:cxnSpLocks/>
          </p:cNvCxnSpPr>
          <p:nvPr/>
        </p:nvCxnSpPr>
        <p:spPr>
          <a:xfrm rot="16200000" flipH="1">
            <a:off x="5119211" y="4194391"/>
            <a:ext cx="191497" cy="1502522"/>
          </a:xfrm>
          <a:prstGeom prst="bentConnector3">
            <a:avLst>
              <a:gd name="adj1" fmla="val 219375"/>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8" name="TextBox 1027">
            <a:extLst>
              <a:ext uri="{FF2B5EF4-FFF2-40B4-BE49-F238E27FC236}">
                <a16:creationId xmlns:a16="http://schemas.microsoft.com/office/drawing/2014/main" id="{FD511841-35DC-32FB-DE74-0983375437EB}"/>
              </a:ext>
            </a:extLst>
          </p:cNvPr>
          <p:cNvSpPr txBox="1"/>
          <p:nvPr/>
        </p:nvSpPr>
        <p:spPr>
          <a:xfrm>
            <a:off x="4511721" y="5108446"/>
            <a:ext cx="1278996" cy="138499"/>
          </a:xfrm>
          <a:prstGeom prst="rect">
            <a:avLst/>
          </a:prstGeom>
          <a:solidFill>
            <a:srgbClr val="DBD7FD"/>
          </a:solidFill>
          <a:ln>
            <a:solidFill>
              <a:schemeClr val="accent1">
                <a:lumMod val="40000"/>
                <a:lumOff val="60000"/>
              </a:schemeClr>
            </a:solidFill>
          </a:ln>
        </p:spPr>
        <p:txBody>
          <a:bodyPr wrap="square" lIns="0" tIns="0" rIns="0" bIns="0" rtlCol="0">
            <a:spAutoFit/>
          </a:bodyPr>
          <a:lstStyle/>
          <a:p>
            <a:pPr algn="ctr"/>
            <a:r>
              <a:rPr lang="en-GB" sz="900" i="1"/>
              <a:t>Update consent records</a:t>
            </a:r>
          </a:p>
        </p:txBody>
      </p:sp>
    </p:spTree>
    <p:extLst>
      <p:ext uri="{BB962C8B-B14F-4D97-AF65-F5344CB8AC3E}">
        <p14:creationId xmlns:p14="http://schemas.microsoft.com/office/powerpoint/2010/main" val="1836308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66328-0117-561D-09D5-9DD853D9D6D1}"/>
            </a:ext>
          </a:extLst>
        </p:cNvPr>
        <p:cNvGrpSpPr/>
        <p:nvPr/>
      </p:nvGrpSpPr>
      <p:grpSpPr>
        <a:xfrm>
          <a:off x="0" y="0"/>
          <a:ext cx="0" cy="0"/>
          <a:chOff x="0" y="0"/>
          <a:chExt cx="0" cy="0"/>
        </a:xfrm>
      </p:grpSpPr>
      <p:sp>
        <p:nvSpPr>
          <p:cNvPr id="460" name="Rectangle: Rounded Corners 459">
            <a:extLst>
              <a:ext uri="{FF2B5EF4-FFF2-40B4-BE49-F238E27FC236}">
                <a16:creationId xmlns:a16="http://schemas.microsoft.com/office/drawing/2014/main" id="{6E9433E0-E8D6-130A-7A67-F79979939A09}"/>
              </a:ext>
            </a:extLst>
          </p:cNvPr>
          <p:cNvSpPr>
            <a:spLocks/>
          </p:cNvSpPr>
          <p:nvPr/>
        </p:nvSpPr>
        <p:spPr>
          <a:xfrm>
            <a:off x="1487488" y="1260845"/>
            <a:ext cx="8569788" cy="4336310"/>
          </a:xfrm>
          <a:prstGeom prst="roundRect">
            <a:avLst>
              <a:gd name="adj" fmla="val 853"/>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6D084916-1A2F-0BEA-9CDD-239340671C0A}"/>
              </a:ext>
            </a:extLst>
          </p:cNvPr>
          <p:cNvSpPr>
            <a:spLocks/>
          </p:cNvSpPr>
          <p:nvPr/>
        </p:nvSpPr>
        <p:spPr>
          <a:xfrm>
            <a:off x="1560331" y="3722530"/>
            <a:ext cx="8359787" cy="1791207"/>
          </a:xfrm>
          <a:prstGeom prst="roundRect">
            <a:avLst>
              <a:gd name="adj" fmla="val 1094"/>
            </a:avLst>
          </a:prstGeom>
          <a:solidFill>
            <a:schemeClr val="bg1">
              <a:lumMod val="85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mj-lt"/>
              <a:ea typeface="+mn-ea"/>
              <a:cs typeface="+mn-cs"/>
            </a:endParaRPr>
          </a:p>
        </p:txBody>
      </p:sp>
      <p:sp>
        <p:nvSpPr>
          <p:cNvPr id="19" name="Rectangle: Rounded Corners 18">
            <a:extLst>
              <a:ext uri="{FF2B5EF4-FFF2-40B4-BE49-F238E27FC236}">
                <a16:creationId xmlns:a16="http://schemas.microsoft.com/office/drawing/2014/main" id="{A72DAF6A-CA5E-5931-8BAB-9D331CBD3862}"/>
              </a:ext>
            </a:extLst>
          </p:cNvPr>
          <p:cNvSpPr/>
          <p:nvPr/>
        </p:nvSpPr>
        <p:spPr>
          <a:xfrm>
            <a:off x="2784468" y="3866227"/>
            <a:ext cx="6912767" cy="1575502"/>
          </a:xfrm>
          <a:prstGeom prst="roundRect">
            <a:avLst>
              <a:gd name="adj" fmla="val 1412"/>
            </a:avLst>
          </a:prstGeom>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mj-lt"/>
              <a:ea typeface="+mn-ea"/>
              <a:cs typeface="+mn-cs"/>
            </a:endParaRPr>
          </a:p>
        </p:txBody>
      </p:sp>
      <p:sp>
        <p:nvSpPr>
          <p:cNvPr id="21" name="Rectangle: Rounded Corners 20">
            <a:extLst>
              <a:ext uri="{FF2B5EF4-FFF2-40B4-BE49-F238E27FC236}">
                <a16:creationId xmlns:a16="http://schemas.microsoft.com/office/drawing/2014/main" id="{BED19050-9B51-7787-53E8-90A207D24BB9}"/>
              </a:ext>
            </a:extLst>
          </p:cNvPr>
          <p:cNvSpPr>
            <a:spLocks/>
          </p:cNvSpPr>
          <p:nvPr/>
        </p:nvSpPr>
        <p:spPr>
          <a:xfrm>
            <a:off x="4333315" y="4291169"/>
            <a:ext cx="3848973" cy="1033953"/>
          </a:xfrm>
          <a:prstGeom prst="roundRect">
            <a:avLst>
              <a:gd name="adj" fmla="val 2080"/>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CONSUMER CONSENT SOLUTION</a:t>
            </a:r>
          </a:p>
        </p:txBody>
      </p:sp>
      <p:sp>
        <p:nvSpPr>
          <p:cNvPr id="502" name="Rectangle 501">
            <a:extLst>
              <a:ext uri="{FF2B5EF4-FFF2-40B4-BE49-F238E27FC236}">
                <a16:creationId xmlns:a16="http://schemas.microsoft.com/office/drawing/2014/main" id="{0BC99131-970E-96D2-F47E-2B070A644372}"/>
              </a:ext>
            </a:extLst>
          </p:cNvPr>
          <p:cNvSpPr/>
          <p:nvPr/>
        </p:nvSpPr>
        <p:spPr>
          <a:xfrm>
            <a:off x="9783164" y="2726454"/>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8" name="Rectangle 487">
            <a:extLst>
              <a:ext uri="{FF2B5EF4-FFF2-40B4-BE49-F238E27FC236}">
                <a16:creationId xmlns:a16="http://schemas.microsoft.com/office/drawing/2014/main" id="{30FBA7E4-8327-2E00-ED50-215A963A97BB}"/>
              </a:ext>
            </a:extLst>
          </p:cNvPr>
          <p:cNvSpPr/>
          <p:nvPr/>
        </p:nvSpPr>
        <p:spPr>
          <a:xfrm>
            <a:off x="6116828" y="2740230"/>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2" name="Rectangle 491">
            <a:extLst>
              <a:ext uri="{FF2B5EF4-FFF2-40B4-BE49-F238E27FC236}">
                <a16:creationId xmlns:a16="http://schemas.microsoft.com/office/drawing/2014/main" id="{5EA3CDCE-9E9A-E3C8-7E75-4CCD0C0463BE}"/>
              </a:ext>
            </a:extLst>
          </p:cNvPr>
          <p:cNvSpPr/>
          <p:nvPr/>
        </p:nvSpPr>
        <p:spPr>
          <a:xfrm>
            <a:off x="7897300" y="2740230"/>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6" name="Rectangle 485">
            <a:extLst>
              <a:ext uri="{FF2B5EF4-FFF2-40B4-BE49-F238E27FC236}">
                <a16:creationId xmlns:a16="http://schemas.microsoft.com/office/drawing/2014/main" id="{2129D10C-FCEF-5FB1-2260-8A99596C0A0A}"/>
              </a:ext>
            </a:extLst>
          </p:cNvPr>
          <p:cNvSpPr/>
          <p:nvPr/>
        </p:nvSpPr>
        <p:spPr>
          <a:xfrm>
            <a:off x="5926123" y="2725689"/>
            <a:ext cx="45719" cy="943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5B5061BE-11DE-3318-1C11-95416475735E}"/>
              </a:ext>
            </a:extLst>
          </p:cNvPr>
          <p:cNvSpPr txBox="1"/>
          <p:nvPr/>
        </p:nvSpPr>
        <p:spPr>
          <a:xfrm>
            <a:off x="369433" y="162113"/>
            <a:ext cx="9386716" cy="523220"/>
          </a:xfrm>
          <a:prstGeom prst="rect">
            <a:avLst/>
          </a:prstGeom>
          <a:noFill/>
        </p:spPr>
        <p:txBody>
          <a:bodyPr wrap="square" lIns="91440" tIns="45720" rIns="91440" bIns="45720" rtlCol="0" anchor="t">
            <a:spAutoFit/>
          </a:bodyPr>
          <a:lstStyle/>
          <a:p>
            <a:r>
              <a:rPr lang="en-GB" sz="2800" b="1">
                <a:solidFill>
                  <a:schemeClr val="tx1">
                    <a:lumMod val="75000"/>
                    <a:lumOff val="25000"/>
                  </a:schemeClr>
                </a:solidFill>
              </a:rPr>
              <a:t>Identity and Verification Design</a:t>
            </a:r>
            <a:endParaRPr lang="en-US">
              <a:solidFill>
                <a:schemeClr val="tx1">
                  <a:lumMod val="75000"/>
                  <a:lumOff val="25000"/>
                </a:schemeClr>
              </a:solidFill>
            </a:endParaRPr>
          </a:p>
        </p:txBody>
      </p:sp>
      <p:sp>
        <p:nvSpPr>
          <p:cNvPr id="24" name="Rectangle: Rounded Corners 23">
            <a:extLst>
              <a:ext uri="{FF2B5EF4-FFF2-40B4-BE49-F238E27FC236}">
                <a16:creationId xmlns:a16="http://schemas.microsoft.com/office/drawing/2014/main" id="{B975562C-0602-805C-BB8F-0BD8C03F95A5}"/>
              </a:ext>
            </a:extLst>
          </p:cNvPr>
          <p:cNvSpPr/>
          <p:nvPr/>
        </p:nvSpPr>
        <p:spPr>
          <a:xfrm>
            <a:off x="2826647" y="4988257"/>
            <a:ext cx="852079" cy="330878"/>
          </a:xfrm>
          <a:prstGeom prst="roundRect">
            <a:avLst>
              <a:gd name="adj" fmla="val 5023"/>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ENQUIRY SERVICES</a:t>
            </a:r>
          </a:p>
        </p:txBody>
      </p:sp>
      <p:sp>
        <p:nvSpPr>
          <p:cNvPr id="31" name="Rectangle: Rounded Corners 30">
            <a:extLst>
              <a:ext uri="{FF2B5EF4-FFF2-40B4-BE49-F238E27FC236}">
                <a16:creationId xmlns:a16="http://schemas.microsoft.com/office/drawing/2014/main" id="{A2498EA9-66FB-92A5-FAE7-2C54753ADCAD}"/>
              </a:ext>
            </a:extLst>
          </p:cNvPr>
          <p:cNvSpPr/>
          <p:nvPr/>
        </p:nvSpPr>
        <p:spPr>
          <a:xfrm>
            <a:off x="6960931" y="4759964"/>
            <a:ext cx="1138701" cy="352934"/>
          </a:xfrm>
          <a:prstGeom prst="roundRect">
            <a:avLst>
              <a:gd name="adj" fmla="val 4879"/>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Testing / Monitoring</a:t>
            </a:r>
          </a:p>
        </p:txBody>
      </p:sp>
      <p:sp>
        <p:nvSpPr>
          <p:cNvPr id="56" name="Rectangle: Rounded Corners 55">
            <a:extLst>
              <a:ext uri="{FF2B5EF4-FFF2-40B4-BE49-F238E27FC236}">
                <a16:creationId xmlns:a16="http://schemas.microsoft.com/office/drawing/2014/main" id="{95C39381-4406-BE18-E9F6-63E608B7114F}"/>
              </a:ext>
            </a:extLst>
          </p:cNvPr>
          <p:cNvSpPr/>
          <p:nvPr/>
        </p:nvSpPr>
        <p:spPr>
          <a:xfrm>
            <a:off x="4620420" y="4368935"/>
            <a:ext cx="1098424" cy="343256"/>
          </a:xfrm>
          <a:prstGeom prst="roundRect">
            <a:avLst>
              <a:gd name="adj" fmla="val 5013"/>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User Interfaces</a:t>
            </a:r>
          </a:p>
        </p:txBody>
      </p:sp>
      <p:pic>
        <p:nvPicPr>
          <p:cNvPr id="451" name="Picture 2" descr="Contact Us - Retail Energy Code Company">
            <a:extLst>
              <a:ext uri="{FF2B5EF4-FFF2-40B4-BE49-F238E27FC236}">
                <a16:creationId xmlns:a16="http://schemas.microsoft.com/office/drawing/2014/main" id="{1064D970-FC62-4033-5777-22242C0050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024" y="3933443"/>
            <a:ext cx="716924" cy="138366"/>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Straight Arrow Connector 29">
            <a:extLst>
              <a:ext uri="{FF2B5EF4-FFF2-40B4-BE49-F238E27FC236}">
                <a16:creationId xmlns:a16="http://schemas.microsoft.com/office/drawing/2014/main" id="{2F319D58-3586-6401-576D-3AE281A4D06A}"/>
              </a:ext>
            </a:extLst>
          </p:cNvPr>
          <p:cNvCxnSpPr>
            <a:cxnSpLocks/>
          </p:cNvCxnSpPr>
          <p:nvPr/>
        </p:nvCxnSpPr>
        <p:spPr>
          <a:xfrm>
            <a:off x="2928643" y="1632388"/>
            <a:ext cx="1440000" cy="0"/>
          </a:xfrm>
          <a:prstGeom prst="straightConnector1">
            <a:avLst/>
          </a:prstGeom>
          <a:noFill/>
          <a:ln w="6350" cap="flat" cmpd="sng" algn="ctr">
            <a:solidFill>
              <a:srgbClr val="4D38F5"/>
            </a:solidFill>
            <a:prstDash val="solid"/>
            <a:miter lim="800000"/>
            <a:headEnd type="none" w="med" len="med"/>
            <a:tailEnd type="triangle" w="med" len="med"/>
          </a:ln>
          <a:effectLst/>
        </p:spPr>
      </p:cxnSp>
      <p:sp>
        <p:nvSpPr>
          <p:cNvPr id="47" name="Rectangle: Rounded Corners 46">
            <a:extLst>
              <a:ext uri="{FF2B5EF4-FFF2-40B4-BE49-F238E27FC236}">
                <a16:creationId xmlns:a16="http://schemas.microsoft.com/office/drawing/2014/main" id="{656A2737-8B0F-7F85-FB45-0C6EB1E576C5}"/>
              </a:ext>
            </a:extLst>
          </p:cNvPr>
          <p:cNvSpPr/>
          <p:nvPr/>
        </p:nvSpPr>
        <p:spPr>
          <a:xfrm>
            <a:off x="1737562" y="4169581"/>
            <a:ext cx="1922615" cy="292550"/>
          </a:xfrm>
          <a:prstGeom prst="roundRect">
            <a:avLst>
              <a:gd name="adj" fmla="val 5013"/>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IDV SERVICES</a:t>
            </a:r>
          </a:p>
        </p:txBody>
      </p:sp>
      <p:sp>
        <p:nvSpPr>
          <p:cNvPr id="23" name="Rectangle: Rounded Corners 22">
            <a:extLst>
              <a:ext uri="{FF2B5EF4-FFF2-40B4-BE49-F238E27FC236}">
                <a16:creationId xmlns:a16="http://schemas.microsoft.com/office/drawing/2014/main" id="{73ED86AC-4179-0E83-80BC-631A7F92514E}"/>
              </a:ext>
            </a:extLst>
          </p:cNvPr>
          <p:cNvSpPr/>
          <p:nvPr/>
        </p:nvSpPr>
        <p:spPr>
          <a:xfrm>
            <a:off x="6960931" y="4357189"/>
            <a:ext cx="1138701" cy="352265"/>
          </a:xfrm>
          <a:prstGeom prst="roundRect">
            <a:avLst>
              <a:gd name="adj" fmla="val 6055"/>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Directory / Registry</a:t>
            </a:r>
          </a:p>
        </p:txBody>
      </p:sp>
      <p:cxnSp>
        <p:nvCxnSpPr>
          <p:cNvPr id="1080" name="Straight Arrow Connector 1079">
            <a:extLst>
              <a:ext uri="{FF2B5EF4-FFF2-40B4-BE49-F238E27FC236}">
                <a16:creationId xmlns:a16="http://schemas.microsoft.com/office/drawing/2014/main" id="{E0B494BC-8076-ED63-DF79-8B1F198E2DFA}"/>
              </a:ext>
            </a:extLst>
          </p:cNvPr>
          <p:cNvCxnSpPr>
            <a:cxnSpLocks/>
          </p:cNvCxnSpPr>
          <p:nvPr/>
        </p:nvCxnSpPr>
        <p:spPr>
          <a:xfrm>
            <a:off x="2905024" y="1980925"/>
            <a:ext cx="1512000" cy="0"/>
          </a:xfrm>
          <a:prstGeom prst="straightConnector1">
            <a:avLst/>
          </a:prstGeom>
          <a:noFill/>
          <a:ln w="6350" cap="flat" cmpd="sng" algn="ctr">
            <a:solidFill>
              <a:srgbClr val="4D38F5"/>
            </a:solidFill>
            <a:prstDash val="solid"/>
            <a:miter lim="800000"/>
            <a:headEnd type="triangle" w="med" len="med"/>
            <a:tailEnd type="none" w="med" len="med"/>
          </a:ln>
          <a:effectLst/>
        </p:spPr>
      </p:cxnSp>
      <p:sp>
        <p:nvSpPr>
          <p:cNvPr id="4" name="Rectangle: Rounded Corners 3">
            <a:extLst>
              <a:ext uri="{FF2B5EF4-FFF2-40B4-BE49-F238E27FC236}">
                <a16:creationId xmlns:a16="http://schemas.microsoft.com/office/drawing/2014/main" id="{7B62E105-F30B-91AC-C7FD-362966D2D357}"/>
              </a:ext>
            </a:extLst>
          </p:cNvPr>
          <p:cNvSpPr>
            <a:spLocks/>
          </p:cNvSpPr>
          <p:nvPr/>
        </p:nvSpPr>
        <p:spPr>
          <a:xfrm>
            <a:off x="8329083" y="4285181"/>
            <a:ext cx="1127342" cy="1033954"/>
          </a:xfrm>
          <a:prstGeom prst="roundRect">
            <a:avLst>
              <a:gd name="adj" fmla="val 2080"/>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REC DIGITAL SERVICES</a:t>
            </a:r>
          </a:p>
        </p:txBody>
      </p:sp>
      <p:sp>
        <p:nvSpPr>
          <p:cNvPr id="8" name="Rectangle: Rounded Corners 7">
            <a:extLst>
              <a:ext uri="{FF2B5EF4-FFF2-40B4-BE49-F238E27FC236}">
                <a16:creationId xmlns:a16="http://schemas.microsoft.com/office/drawing/2014/main" id="{DE13C7CF-72B9-5687-B0A1-3DC3F041819C}"/>
              </a:ext>
            </a:extLst>
          </p:cNvPr>
          <p:cNvSpPr/>
          <p:nvPr/>
        </p:nvSpPr>
        <p:spPr>
          <a:xfrm>
            <a:off x="8416088" y="4359863"/>
            <a:ext cx="986734" cy="259669"/>
          </a:xfrm>
          <a:prstGeom prst="roundRect">
            <a:avLst>
              <a:gd name="adj" fmla="val 6128"/>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REC Portal</a:t>
            </a:r>
          </a:p>
        </p:txBody>
      </p:sp>
      <p:sp>
        <p:nvSpPr>
          <p:cNvPr id="9" name="Rectangle: Rounded Corners 8">
            <a:extLst>
              <a:ext uri="{FF2B5EF4-FFF2-40B4-BE49-F238E27FC236}">
                <a16:creationId xmlns:a16="http://schemas.microsoft.com/office/drawing/2014/main" id="{903C7577-F2BE-6990-E0E3-C4DC46D4B3B8}"/>
              </a:ext>
            </a:extLst>
          </p:cNvPr>
          <p:cNvSpPr/>
          <p:nvPr/>
        </p:nvSpPr>
        <p:spPr>
          <a:xfrm>
            <a:off x="8419404" y="4696321"/>
            <a:ext cx="983418" cy="259669"/>
          </a:xfrm>
          <a:prstGeom prst="roundRect">
            <a:avLst>
              <a:gd name="adj" fmla="val 5013"/>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Service Desk</a:t>
            </a:r>
          </a:p>
        </p:txBody>
      </p:sp>
      <p:sp>
        <p:nvSpPr>
          <p:cNvPr id="20" name="TextBox 19">
            <a:extLst>
              <a:ext uri="{FF2B5EF4-FFF2-40B4-BE49-F238E27FC236}">
                <a16:creationId xmlns:a16="http://schemas.microsoft.com/office/drawing/2014/main" id="{CCBD861E-82E5-FE55-A0CF-8B752D15A115}"/>
              </a:ext>
            </a:extLst>
          </p:cNvPr>
          <p:cNvSpPr txBox="1"/>
          <p:nvPr/>
        </p:nvSpPr>
        <p:spPr>
          <a:xfrm>
            <a:off x="3276710" y="1548877"/>
            <a:ext cx="889763" cy="138499"/>
          </a:xfrm>
          <a:prstGeom prst="rect">
            <a:avLst/>
          </a:prstGeom>
          <a:solidFill>
            <a:schemeClr val="bg1">
              <a:lumMod val="95000"/>
            </a:schemeClr>
          </a:solidFill>
          <a:ln>
            <a:solidFill>
              <a:schemeClr val="bg1"/>
            </a:solidFill>
          </a:ln>
        </p:spPr>
        <p:txBody>
          <a:bodyPr wrap="square" lIns="0" tIns="0" rIns="0" bIns="0" rtlCol="0">
            <a:spAutoFit/>
          </a:bodyPr>
          <a:lstStyle/>
          <a:p>
            <a:r>
              <a:rPr lang="en-GB" sz="900" i="1"/>
              <a:t>Request service</a:t>
            </a:r>
          </a:p>
        </p:txBody>
      </p:sp>
      <p:sp>
        <p:nvSpPr>
          <p:cNvPr id="25" name="TextBox 24">
            <a:extLst>
              <a:ext uri="{FF2B5EF4-FFF2-40B4-BE49-F238E27FC236}">
                <a16:creationId xmlns:a16="http://schemas.microsoft.com/office/drawing/2014/main" id="{D8106855-2900-1635-F3D3-53942EFD552C}"/>
              </a:ext>
            </a:extLst>
          </p:cNvPr>
          <p:cNvSpPr txBox="1"/>
          <p:nvPr/>
        </p:nvSpPr>
        <p:spPr>
          <a:xfrm>
            <a:off x="3232745" y="1907790"/>
            <a:ext cx="963800"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Redirect to CCS</a:t>
            </a:r>
          </a:p>
        </p:txBody>
      </p:sp>
      <p:grpSp>
        <p:nvGrpSpPr>
          <p:cNvPr id="62" name="Group 61">
            <a:extLst>
              <a:ext uri="{FF2B5EF4-FFF2-40B4-BE49-F238E27FC236}">
                <a16:creationId xmlns:a16="http://schemas.microsoft.com/office/drawing/2014/main" id="{87B5C5C4-99B8-579A-09ED-9C09AE130AA0}"/>
              </a:ext>
            </a:extLst>
          </p:cNvPr>
          <p:cNvGrpSpPr/>
          <p:nvPr/>
        </p:nvGrpSpPr>
        <p:grpSpPr>
          <a:xfrm>
            <a:off x="2784468" y="1721106"/>
            <a:ext cx="3309319" cy="2663035"/>
            <a:chOff x="1525039" y="2540926"/>
            <a:chExt cx="3309319" cy="2663035"/>
          </a:xfrm>
        </p:grpSpPr>
        <p:grpSp>
          <p:nvGrpSpPr>
            <p:cNvPr id="53" name="Group 52">
              <a:extLst>
                <a:ext uri="{FF2B5EF4-FFF2-40B4-BE49-F238E27FC236}">
                  <a16:creationId xmlns:a16="http://schemas.microsoft.com/office/drawing/2014/main" id="{9600EEA6-B452-5CB7-BE2D-86F28BBF6D1F}"/>
                </a:ext>
              </a:extLst>
            </p:cNvPr>
            <p:cNvGrpSpPr/>
            <p:nvPr/>
          </p:nvGrpSpPr>
          <p:grpSpPr>
            <a:xfrm>
              <a:off x="1525039" y="2540926"/>
              <a:ext cx="3309319" cy="2663035"/>
              <a:chOff x="1184049" y="2401457"/>
              <a:chExt cx="3309319" cy="3082545"/>
            </a:xfrm>
          </p:grpSpPr>
          <p:cxnSp>
            <p:nvCxnSpPr>
              <p:cNvPr id="54" name="Connector: Elbow 53">
                <a:extLst>
                  <a:ext uri="{FF2B5EF4-FFF2-40B4-BE49-F238E27FC236}">
                    <a16:creationId xmlns:a16="http://schemas.microsoft.com/office/drawing/2014/main" id="{8C8AC239-6BBA-74D3-90AA-FAD3257DE66B}"/>
                  </a:ext>
                </a:extLst>
              </p:cNvPr>
              <p:cNvCxnSpPr>
                <a:cxnSpLocks/>
              </p:cNvCxnSpPr>
              <p:nvPr/>
            </p:nvCxnSpPr>
            <p:spPr>
              <a:xfrm>
                <a:off x="2693368" y="3817159"/>
                <a:ext cx="1800000" cy="1666843"/>
              </a:xfrm>
              <a:prstGeom prst="bentConnector2">
                <a:avLst/>
              </a:prstGeom>
              <a:ln w="6350">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5" name="Connector: Elbow 54">
                <a:extLst>
                  <a:ext uri="{FF2B5EF4-FFF2-40B4-BE49-F238E27FC236}">
                    <a16:creationId xmlns:a16="http://schemas.microsoft.com/office/drawing/2014/main" id="{EC747050-3EB6-09EB-EB98-A4B889B11158}"/>
                  </a:ext>
                </a:extLst>
              </p:cNvPr>
              <p:cNvCxnSpPr>
                <a:cxnSpLocks/>
              </p:cNvCxnSpPr>
              <p:nvPr/>
            </p:nvCxnSpPr>
            <p:spPr>
              <a:xfrm rot="10800000">
                <a:off x="1184049" y="2401457"/>
                <a:ext cx="1512000" cy="1416817"/>
              </a:xfrm>
              <a:prstGeom prst="bentConnector2">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58" name="TextBox 57">
              <a:extLst>
                <a:ext uri="{FF2B5EF4-FFF2-40B4-BE49-F238E27FC236}">
                  <a16:creationId xmlns:a16="http://schemas.microsoft.com/office/drawing/2014/main" id="{71B7EDE2-E93C-3CFF-6E4A-E4E5E23C977B}"/>
                </a:ext>
              </a:extLst>
            </p:cNvPr>
            <p:cNvSpPr txBox="1"/>
            <p:nvPr/>
          </p:nvSpPr>
          <p:spPr>
            <a:xfrm>
              <a:off x="2955625" y="3664532"/>
              <a:ext cx="512509"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Request</a:t>
              </a:r>
            </a:p>
          </p:txBody>
        </p:sp>
      </p:grpSp>
      <p:sp>
        <p:nvSpPr>
          <p:cNvPr id="11" name="Rectangle: Rounded Corners 10">
            <a:extLst>
              <a:ext uri="{FF2B5EF4-FFF2-40B4-BE49-F238E27FC236}">
                <a16:creationId xmlns:a16="http://schemas.microsoft.com/office/drawing/2014/main" id="{69737082-4F7D-78FD-D07A-A83A4EA9AACB}"/>
              </a:ext>
            </a:extLst>
          </p:cNvPr>
          <p:cNvSpPr/>
          <p:nvPr/>
        </p:nvSpPr>
        <p:spPr>
          <a:xfrm>
            <a:off x="4370612" y="1470636"/>
            <a:ext cx="1926886" cy="751937"/>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Authorised Third Party </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b="1">
                <a:solidFill>
                  <a:srgbClr val="4D38F5"/>
                </a:solidFill>
                <a:latin typeface="Calibri"/>
                <a:ea typeface="Calibri"/>
                <a:cs typeface="Calibri"/>
                <a:sym typeface="Arial"/>
              </a:rPr>
              <a:t>(ATP)</a:t>
            </a:r>
            <a:endParaRPr kumimoji="0" lang="en-GB" sz="1100" b="1" i="0" u="none" strike="noStrike" kern="1200" cap="none" spc="0" normalizeH="0" baseline="0" noProof="0">
              <a:ln>
                <a:noFill/>
              </a:ln>
              <a:solidFill>
                <a:srgbClr val="4D38F5"/>
              </a:solidFill>
              <a:effectLst/>
              <a:uLnTx/>
              <a:uFillTx/>
              <a:latin typeface="Calibri"/>
              <a:ea typeface="Calibri"/>
              <a:cs typeface="Calibri"/>
              <a:sym typeface="Arial"/>
            </a:endParaRPr>
          </a:p>
        </p:txBody>
      </p:sp>
      <p:cxnSp>
        <p:nvCxnSpPr>
          <p:cNvPr id="38" name="Connector: Elbow 37">
            <a:extLst>
              <a:ext uri="{FF2B5EF4-FFF2-40B4-BE49-F238E27FC236}">
                <a16:creationId xmlns:a16="http://schemas.microsoft.com/office/drawing/2014/main" id="{DA2E5960-AB68-C9AD-1D6D-DED23449309A}"/>
              </a:ext>
            </a:extLst>
          </p:cNvPr>
          <p:cNvCxnSpPr>
            <a:cxnSpLocks/>
          </p:cNvCxnSpPr>
          <p:nvPr/>
        </p:nvCxnSpPr>
        <p:spPr>
          <a:xfrm>
            <a:off x="2672410" y="4479409"/>
            <a:ext cx="3130575" cy="322929"/>
          </a:xfrm>
          <a:prstGeom prst="bentConnector3">
            <a:avLst>
              <a:gd name="adj1" fmla="val -436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1B8DAC6A-4569-F465-37C0-B71E407F627B}"/>
              </a:ext>
            </a:extLst>
          </p:cNvPr>
          <p:cNvSpPr txBox="1"/>
          <p:nvPr/>
        </p:nvSpPr>
        <p:spPr>
          <a:xfrm>
            <a:off x="3081110" y="4540492"/>
            <a:ext cx="1065682" cy="415498"/>
          </a:xfrm>
          <a:prstGeom prst="rect">
            <a:avLst/>
          </a:prstGeom>
          <a:solidFill>
            <a:schemeClr val="bg1"/>
          </a:solidFill>
          <a:ln>
            <a:solidFill>
              <a:schemeClr val="bg1">
                <a:lumMod val="95000"/>
              </a:schemeClr>
            </a:solidFill>
          </a:ln>
        </p:spPr>
        <p:txBody>
          <a:bodyPr wrap="square" lIns="0" tIns="0" rIns="0" bIns="0" rtlCol="0">
            <a:spAutoFit/>
          </a:bodyPr>
          <a:lstStyle/>
          <a:p>
            <a:r>
              <a:rPr lang="en-GB" sz="900" i="1"/>
              <a:t>- Validated identity</a:t>
            </a:r>
          </a:p>
          <a:p>
            <a:r>
              <a:rPr lang="en-GB" sz="900" i="1"/>
              <a:t>- Unique I.D.</a:t>
            </a:r>
            <a:br>
              <a:rPr lang="en-GB" sz="900" i="1"/>
            </a:br>
            <a:r>
              <a:rPr lang="en-GB" sz="900" i="1"/>
              <a:t>- Address Output</a:t>
            </a:r>
          </a:p>
        </p:txBody>
      </p:sp>
      <p:cxnSp>
        <p:nvCxnSpPr>
          <p:cNvPr id="42" name="Connector: Elbow 41">
            <a:extLst>
              <a:ext uri="{FF2B5EF4-FFF2-40B4-BE49-F238E27FC236}">
                <a16:creationId xmlns:a16="http://schemas.microsoft.com/office/drawing/2014/main" id="{2848218F-9491-1A06-AA1C-3E209078841C}"/>
              </a:ext>
            </a:extLst>
          </p:cNvPr>
          <p:cNvCxnSpPr>
            <a:cxnSpLocks/>
          </p:cNvCxnSpPr>
          <p:nvPr/>
        </p:nvCxnSpPr>
        <p:spPr>
          <a:xfrm rot="16200000" flipH="1">
            <a:off x="962453" y="2795090"/>
            <a:ext cx="2376000" cy="316150"/>
          </a:xfrm>
          <a:prstGeom prst="bentConnector3">
            <a:avLst>
              <a:gd name="adj1" fmla="val 70660"/>
            </a:avLst>
          </a:prstGeom>
          <a:ln>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F38E80EA-E1A2-6487-2D3E-F43EE899BBBA}"/>
              </a:ext>
            </a:extLst>
          </p:cNvPr>
          <p:cNvSpPr txBox="1"/>
          <p:nvPr/>
        </p:nvSpPr>
        <p:spPr>
          <a:xfrm>
            <a:off x="1675397" y="3271874"/>
            <a:ext cx="512509" cy="2769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I.D + Address</a:t>
            </a:r>
          </a:p>
        </p:txBody>
      </p:sp>
      <p:cxnSp>
        <p:nvCxnSpPr>
          <p:cNvPr id="46" name="Connector: Elbow 45">
            <a:extLst>
              <a:ext uri="{FF2B5EF4-FFF2-40B4-BE49-F238E27FC236}">
                <a16:creationId xmlns:a16="http://schemas.microsoft.com/office/drawing/2014/main" id="{B53AC6E7-40F9-3069-9F8B-68D9659976FB}"/>
              </a:ext>
            </a:extLst>
          </p:cNvPr>
          <p:cNvCxnSpPr>
            <a:cxnSpLocks/>
          </p:cNvCxnSpPr>
          <p:nvPr/>
        </p:nvCxnSpPr>
        <p:spPr>
          <a:xfrm rot="16200000" flipH="1">
            <a:off x="1391981" y="3018498"/>
            <a:ext cx="1908000" cy="316150"/>
          </a:xfrm>
          <a:prstGeom prst="bentConnector3">
            <a:avLst>
              <a:gd name="adj1" fmla="val 48717"/>
            </a:avLst>
          </a:prstGeom>
          <a:ln>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EBA25716-5534-579E-9E7E-7BE7BF570484}"/>
              </a:ext>
            </a:extLst>
          </p:cNvPr>
          <p:cNvSpPr txBox="1"/>
          <p:nvPr/>
        </p:nvSpPr>
        <p:spPr>
          <a:xfrm>
            <a:off x="2094969" y="3044026"/>
            <a:ext cx="185874" cy="142427"/>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OK</a:t>
            </a:r>
          </a:p>
        </p:txBody>
      </p:sp>
      <p:cxnSp>
        <p:nvCxnSpPr>
          <p:cNvPr id="457" name="Connector: Elbow 456">
            <a:extLst>
              <a:ext uri="{FF2B5EF4-FFF2-40B4-BE49-F238E27FC236}">
                <a16:creationId xmlns:a16="http://schemas.microsoft.com/office/drawing/2014/main" id="{E91BD2FB-8135-A301-F307-0BEC31CDEDB9}"/>
              </a:ext>
            </a:extLst>
          </p:cNvPr>
          <p:cNvCxnSpPr>
            <a:stCxn id="24" idx="3"/>
            <a:endCxn id="22" idx="2"/>
          </p:cNvCxnSpPr>
          <p:nvPr/>
        </p:nvCxnSpPr>
        <p:spPr>
          <a:xfrm flipV="1">
            <a:off x="3678726" y="4903688"/>
            <a:ext cx="2668071" cy="180000"/>
          </a:xfrm>
          <a:prstGeom prst="bentConnector2">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6A5E3FA9-37F2-6FA3-0320-BF937EE7EB27}"/>
              </a:ext>
            </a:extLst>
          </p:cNvPr>
          <p:cNvSpPr txBox="1"/>
          <p:nvPr/>
        </p:nvSpPr>
        <p:spPr>
          <a:xfrm>
            <a:off x="4428786" y="5013456"/>
            <a:ext cx="765001" cy="138499"/>
          </a:xfrm>
          <a:prstGeom prst="rect">
            <a:avLst/>
          </a:prstGeom>
          <a:solidFill>
            <a:srgbClr val="DBD7FD"/>
          </a:solidFill>
          <a:ln>
            <a:solidFill>
              <a:schemeClr val="bg1">
                <a:lumMod val="95000"/>
              </a:schemeClr>
            </a:solidFill>
          </a:ln>
        </p:spPr>
        <p:txBody>
          <a:bodyPr wrap="square" lIns="0" tIns="0" rIns="0" bIns="0" rtlCol="0">
            <a:spAutoFit/>
          </a:bodyPr>
          <a:lstStyle/>
          <a:p>
            <a:r>
              <a:rPr lang="en-GB" sz="900" i="1" err="1"/>
              <a:t>MPxN</a:t>
            </a:r>
            <a:r>
              <a:rPr lang="en-GB" sz="900" i="1"/>
              <a:t> Match</a:t>
            </a:r>
          </a:p>
        </p:txBody>
      </p:sp>
      <p:grpSp>
        <p:nvGrpSpPr>
          <p:cNvPr id="2" name="Group 1">
            <a:extLst>
              <a:ext uri="{FF2B5EF4-FFF2-40B4-BE49-F238E27FC236}">
                <a16:creationId xmlns:a16="http://schemas.microsoft.com/office/drawing/2014/main" id="{62106578-A6AB-8ED2-BD57-FFC34E8F38D0}"/>
              </a:ext>
            </a:extLst>
          </p:cNvPr>
          <p:cNvGrpSpPr/>
          <p:nvPr/>
        </p:nvGrpSpPr>
        <p:grpSpPr>
          <a:xfrm>
            <a:off x="2586154" y="2241236"/>
            <a:ext cx="3309319" cy="2159038"/>
            <a:chOff x="1525039" y="2900924"/>
            <a:chExt cx="3309319" cy="2159038"/>
          </a:xfrm>
        </p:grpSpPr>
        <p:grpSp>
          <p:nvGrpSpPr>
            <p:cNvPr id="3" name="Group 2">
              <a:extLst>
                <a:ext uri="{FF2B5EF4-FFF2-40B4-BE49-F238E27FC236}">
                  <a16:creationId xmlns:a16="http://schemas.microsoft.com/office/drawing/2014/main" id="{30585043-FBB8-B42A-BA71-F674EBCEFB30}"/>
                </a:ext>
              </a:extLst>
            </p:cNvPr>
            <p:cNvGrpSpPr/>
            <p:nvPr/>
          </p:nvGrpSpPr>
          <p:grpSpPr>
            <a:xfrm>
              <a:off x="1525039" y="2900924"/>
              <a:ext cx="3309319" cy="2159038"/>
              <a:chOff x="1184049" y="2818165"/>
              <a:chExt cx="3309319" cy="2499154"/>
            </a:xfrm>
          </p:grpSpPr>
          <p:cxnSp>
            <p:nvCxnSpPr>
              <p:cNvPr id="6" name="Connector: Elbow 5">
                <a:extLst>
                  <a:ext uri="{FF2B5EF4-FFF2-40B4-BE49-F238E27FC236}">
                    <a16:creationId xmlns:a16="http://schemas.microsoft.com/office/drawing/2014/main" id="{838766CA-BFF1-D837-57DA-24FE0F2762ED}"/>
                  </a:ext>
                </a:extLst>
              </p:cNvPr>
              <p:cNvCxnSpPr>
                <a:cxnSpLocks/>
              </p:cNvCxnSpPr>
              <p:nvPr/>
            </p:nvCxnSpPr>
            <p:spPr>
              <a:xfrm>
                <a:off x="2693368" y="3817159"/>
                <a:ext cx="1800000" cy="1500160"/>
              </a:xfrm>
              <a:prstGeom prst="bentConnector2">
                <a:avLst/>
              </a:prstGeom>
              <a:ln w="6350">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Connector: Elbow 6">
                <a:extLst>
                  <a:ext uri="{FF2B5EF4-FFF2-40B4-BE49-F238E27FC236}">
                    <a16:creationId xmlns:a16="http://schemas.microsoft.com/office/drawing/2014/main" id="{D9D91244-0971-EBCB-B87C-C43F31C2EEA8}"/>
                  </a:ext>
                </a:extLst>
              </p:cNvPr>
              <p:cNvCxnSpPr>
                <a:cxnSpLocks/>
              </p:cNvCxnSpPr>
              <p:nvPr/>
            </p:nvCxnSpPr>
            <p:spPr>
              <a:xfrm rot="10800000">
                <a:off x="1184049" y="2818165"/>
                <a:ext cx="1512000" cy="1000107"/>
              </a:xfrm>
              <a:prstGeom prst="bentConnector2">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80AEDC67-F4A5-6233-688F-5320E2C3ACFD}"/>
                </a:ext>
              </a:extLst>
            </p:cNvPr>
            <p:cNvSpPr txBox="1"/>
            <p:nvPr/>
          </p:nvSpPr>
          <p:spPr>
            <a:xfrm>
              <a:off x="2660476" y="3689628"/>
              <a:ext cx="869072"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Redirect to IDV</a:t>
              </a:r>
            </a:p>
          </p:txBody>
        </p:sp>
      </p:grpSp>
      <p:sp>
        <p:nvSpPr>
          <p:cNvPr id="32" name="Rectangle: Rounded Corners 31">
            <a:extLst>
              <a:ext uri="{FF2B5EF4-FFF2-40B4-BE49-F238E27FC236}">
                <a16:creationId xmlns:a16="http://schemas.microsoft.com/office/drawing/2014/main" id="{B80F786C-9D27-0180-6831-D9CC7644FF1E}"/>
              </a:ext>
            </a:extLst>
          </p:cNvPr>
          <p:cNvSpPr/>
          <p:nvPr/>
        </p:nvSpPr>
        <p:spPr>
          <a:xfrm>
            <a:off x="1745165" y="1482346"/>
            <a:ext cx="1152128" cy="740228"/>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Consumer</a:t>
            </a:r>
          </a:p>
        </p:txBody>
      </p:sp>
      <p:sp>
        <p:nvSpPr>
          <p:cNvPr id="22" name="Rectangle: Rounded Corners 21">
            <a:extLst>
              <a:ext uri="{FF2B5EF4-FFF2-40B4-BE49-F238E27FC236}">
                <a16:creationId xmlns:a16="http://schemas.microsoft.com/office/drawing/2014/main" id="{0DE824B0-0A14-6CE0-8E5F-9C09356C801D}"/>
              </a:ext>
            </a:extLst>
          </p:cNvPr>
          <p:cNvSpPr/>
          <p:nvPr/>
        </p:nvSpPr>
        <p:spPr>
          <a:xfrm>
            <a:off x="5824797" y="4370257"/>
            <a:ext cx="1044000" cy="533431"/>
          </a:xfrm>
          <a:prstGeom prst="roundRect">
            <a:avLst>
              <a:gd name="adj" fmla="val 3271"/>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Consent Management System</a:t>
            </a:r>
          </a:p>
        </p:txBody>
      </p:sp>
    </p:spTree>
    <p:extLst>
      <p:ext uri="{BB962C8B-B14F-4D97-AF65-F5344CB8AC3E}">
        <p14:creationId xmlns:p14="http://schemas.microsoft.com/office/powerpoint/2010/main" val="4224549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7438C-7EA2-BEEE-54C8-B7BCF26BB5AC}"/>
            </a:ext>
          </a:extLst>
        </p:cNvPr>
        <p:cNvGrpSpPr/>
        <p:nvPr/>
      </p:nvGrpSpPr>
      <p:grpSpPr>
        <a:xfrm>
          <a:off x="0" y="0"/>
          <a:ext cx="0" cy="0"/>
          <a:chOff x="0" y="0"/>
          <a:chExt cx="0" cy="0"/>
        </a:xfrm>
      </p:grpSpPr>
      <p:sp>
        <p:nvSpPr>
          <p:cNvPr id="503" name="Rectangle: Rounded Corners 502">
            <a:extLst>
              <a:ext uri="{FF2B5EF4-FFF2-40B4-BE49-F238E27FC236}">
                <a16:creationId xmlns:a16="http://schemas.microsoft.com/office/drawing/2014/main" id="{032B350D-55B5-14A4-91A0-01A37EB8FEF7}"/>
              </a:ext>
            </a:extLst>
          </p:cNvPr>
          <p:cNvSpPr/>
          <p:nvPr/>
        </p:nvSpPr>
        <p:spPr>
          <a:xfrm>
            <a:off x="747319" y="1606602"/>
            <a:ext cx="10873208" cy="3528392"/>
          </a:xfrm>
          <a:prstGeom prst="roundRect">
            <a:avLst>
              <a:gd name="adj" fmla="val 853"/>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Rounded Corners 35">
            <a:extLst>
              <a:ext uri="{FF2B5EF4-FFF2-40B4-BE49-F238E27FC236}">
                <a16:creationId xmlns:a16="http://schemas.microsoft.com/office/drawing/2014/main" id="{8919D354-A4AF-DECC-C077-CAD2E2B7EC12}"/>
              </a:ext>
            </a:extLst>
          </p:cNvPr>
          <p:cNvSpPr/>
          <p:nvPr/>
        </p:nvSpPr>
        <p:spPr>
          <a:xfrm>
            <a:off x="3542251" y="1809595"/>
            <a:ext cx="7595686" cy="526928"/>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200" b="1">
                <a:solidFill>
                  <a:srgbClr val="4D38F5"/>
                </a:solidFill>
                <a:latin typeface="Calibri"/>
                <a:ea typeface="Calibri"/>
                <a:cs typeface="Calibri"/>
                <a:sym typeface="Arial"/>
              </a:rPr>
              <a:t>Authorised Third Parties / Energy Data Providers</a:t>
            </a:r>
            <a:endParaRPr kumimoji="0" lang="en-GB" sz="1200" b="1" i="0" u="none" strike="noStrike" kern="1200" cap="none" spc="0" normalizeH="0" baseline="0" noProof="0">
              <a:ln>
                <a:noFill/>
              </a:ln>
              <a:solidFill>
                <a:srgbClr val="4D38F5"/>
              </a:solidFill>
              <a:effectLst/>
              <a:uLnTx/>
              <a:uFillTx/>
              <a:latin typeface="Calibri"/>
              <a:ea typeface="Calibri"/>
              <a:cs typeface="Calibri"/>
              <a:sym typeface="Arial"/>
            </a:endParaRPr>
          </a:p>
        </p:txBody>
      </p:sp>
      <p:sp>
        <p:nvSpPr>
          <p:cNvPr id="18" name="Rectangle: Rounded Corners 17">
            <a:extLst>
              <a:ext uri="{FF2B5EF4-FFF2-40B4-BE49-F238E27FC236}">
                <a16:creationId xmlns:a16="http://schemas.microsoft.com/office/drawing/2014/main" id="{A2B559C9-BB64-D239-4B82-1CDD282F8D5C}"/>
              </a:ext>
            </a:extLst>
          </p:cNvPr>
          <p:cNvSpPr/>
          <p:nvPr/>
        </p:nvSpPr>
        <p:spPr>
          <a:xfrm>
            <a:off x="947189" y="3227019"/>
            <a:ext cx="10457314" cy="1791207"/>
          </a:xfrm>
          <a:prstGeom prst="roundRect">
            <a:avLst>
              <a:gd name="adj" fmla="val 1094"/>
            </a:avLst>
          </a:prstGeom>
          <a:solidFill>
            <a:schemeClr val="bg1">
              <a:lumMod val="85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mj-lt"/>
              <a:ea typeface="+mn-ea"/>
              <a:cs typeface="+mn-cs"/>
            </a:endParaRPr>
          </a:p>
        </p:txBody>
      </p:sp>
      <p:sp>
        <p:nvSpPr>
          <p:cNvPr id="19" name="Rectangle: Rounded Corners 18">
            <a:extLst>
              <a:ext uri="{FF2B5EF4-FFF2-40B4-BE49-F238E27FC236}">
                <a16:creationId xmlns:a16="http://schemas.microsoft.com/office/drawing/2014/main" id="{72FA4A0F-2A81-07A8-A463-4A0C59470DBF}"/>
              </a:ext>
            </a:extLst>
          </p:cNvPr>
          <p:cNvSpPr/>
          <p:nvPr/>
        </p:nvSpPr>
        <p:spPr>
          <a:xfrm>
            <a:off x="1755431" y="3370716"/>
            <a:ext cx="9505056" cy="1575502"/>
          </a:xfrm>
          <a:prstGeom prst="roundRect">
            <a:avLst>
              <a:gd name="adj" fmla="val 1412"/>
            </a:avLst>
          </a:prstGeom>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mj-lt"/>
              <a:ea typeface="+mn-ea"/>
              <a:cs typeface="+mn-cs"/>
            </a:endParaRPr>
          </a:p>
        </p:txBody>
      </p:sp>
      <p:sp>
        <p:nvSpPr>
          <p:cNvPr id="21" name="Rectangle: Rounded Corners 20">
            <a:extLst>
              <a:ext uri="{FF2B5EF4-FFF2-40B4-BE49-F238E27FC236}">
                <a16:creationId xmlns:a16="http://schemas.microsoft.com/office/drawing/2014/main" id="{9474B2D7-D870-A728-991B-0C59711123DD}"/>
              </a:ext>
            </a:extLst>
          </p:cNvPr>
          <p:cNvSpPr>
            <a:spLocks/>
          </p:cNvSpPr>
          <p:nvPr/>
        </p:nvSpPr>
        <p:spPr>
          <a:xfrm>
            <a:off x="2905268" y="3877283"/>
            <a:ext cx="5278960" cy="758218"/>
          </a:xfrm>
          <a:prstGeom prst="roundRect">
            <a:avLst>
              <a:gd name="adj" fmla="val 2080"/>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CONSUMER CONSENT SOLUTION</a:t>
            </a:r>
          </a:p>
        </p:txBody>
      </p:sp>
      <p:cxnSp>
        <p:nvCxnSpPr>
          <p:cNvPr id="25" name="Connector: Elbow 24">
            <a:extLst>
              <a:ext uri="{FF2B5EF4-FFF2-40B4-BE49-F238E27FC236}">
                <a16:creationId xmlns:a16="http://schemas.microsoft.com/office/drawing/2014/main" id="{A42D9205-4954-FAA6-80FD-0046F9A74B98}"/>
              </a:ext>
            </a:extLst>
          </p:cNvPr>
          <p:cNvCxnSpPr>
            <a:cxnSpLocks/>
          </p:cNvCxnSpPr>
          <p:nvPr/>
        </p:nvCxnSpPr>
        <p:spPr>
          <a:xfrm rot="5400000">
            <a:off x="2936607" y="2928490"/>
            <a:ext cx="1664118" cy="465543"/>
          </a:xfrm>
          <a:prstGeom prst="bentConnector3">
            <a:avLst>
              <a:gd name="adj1" fmla="val 35754"/>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A105F50-B4A8-81F4-046D-F1BB4C5823C0}"/>
              </a:ext>
            </a:extLst>
          </p:cNvPr>
          <p:cNvSpPr txBox="1"/>
          <p:nvPr/>
        </p:nvSpPr>
        <p:spPr>
          <a:xfrm>
            <a:off x="347939" y="221230"/>
            <a:ext cx="9386716" cy="523220"/>
          </a:xfrm>
          <a:prstGeom prst="rect">
            <a:avLst/>
          </a:prstGeom>
          <a:noFill/>
        </p:spPr>
        <p:txBody>
          <a:bodyPr wrap="square" lIns="91440" tIns="45720" rIns="91440" bIns="45720" rtlCol="0" anchor="t">
            <a:spAutoFit/>
          </a:bodyPr>
          <a:lstStyle/>
          <a:p>
            <a:r>
              <a:rPr lang="en-GB" sz="2800" b="1">
                <a:solidFill>
                  <a:schemeClr val="tx1">
                    <a:lumMod val="75000"/>
                    <a:lumOff val="25000"/>
                  </a:schemeClr>
                </a:solidFill>
              </a:rPr>
              <a:t>CCS User Administration Design</a:t>
            </a:r>
            <a:endParaRPr lang="en-US">
              <a:solidFill>
                <a:schemeClr val="tx1">
                  <a:lumMod val="75000"/>
                  <a:lumOff val="25000"/>
                </a:schemeClr>
              </a:solidFill>
            </a:endParaRPr>
          </a:p>
        </p:txBody>
      </p:sp>
      <p:sp>
        <p:nvSpPr>
          <p:cNvPr id="24" name="Rectangle: Rounded Corners 23">
            <a:extLst>
              <a:ext uri="{FF2B5EF4-FFF2-40B4-BE49-F238E27FC236}">
                <a16:creationId xmlns:a16="http://schemas.microsoft.com/office/drawing/2014/main" id="{ED092BB6-5824-6101-F966-7B04B9D38CCD}"/>
              </a:ext>
            </a:extLst>
          </p:cNvPr>
          <p:cNvSpPr/>
          <p:nvPr/>
        </p:nvSpPr>
        <p:spPr>
          <a:xfrm>
            <a:off x="1918579" y="4292510"/>
            <a:ext cx="852079" cy="330878"/>
          </a:xfrm>
          <a:prstGeom prst="roundRect">
            <a:avLst>
              <a:gd name="adj" fmla="val 5023"/>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ENQUIRY SERVICES</a:t>
            </a:r>
          </a:p>
        </p:txBody>
      </p:sp>
      <p:sp>
        <p:nvSpPr>
          <p:cNvPr id="22" name="Rectangle: Rounded Corners 21">
            <a:extLst>
              <a:ext uri="{FF2B5EF4-FFF2-40B4-BE49-F238E27FC236}">
                <a16:creationId xmlns:a16="http://schemas.microsoft.com/office/drawing/2014/main" id="{4A198FCD-D13E-5446-3E5C-E9BDD5A005CA}"/>
              </a:ext>
            </a:extLst>
          </p:cNvPr>
          <p:cNvSpPr/>
          <p:nvPr/>
        </p:nvSpPr>
        <p:spPr>
          <a:xfrm>
            <a:off x="4366497" y="3997643"/>
            <a:ext cx="1419219" cy="345394"/>
          </a:xfrm>
          <a:prstGeom prst="roundRect">
            <a:avLst>
              <a:gd name="adj" fmla="val 3271"/>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Consent Management System</a:t>
            </a:r>
          </a:p>
        </p:txBody>
      </p:sp>
      <p:sp>
        <p:nvSpPr>
          <p:cNvPr id="31" name="Rectangle: Rounded Corners 30">
            <a:extLst>
              <a:ext uri="{FF2B5EF4-FFF2-40B4-BE49-F238E27FC236}">
                <a16:creationId xmlns:a16="http://schemas.microsoft.com/office/drawing/2014/main" id="{E86250DE-BC18-0407-F07D-132F72A9B6A2}"/>
              </a:ext>
            </a:extLst>
          </p:cNvPr>
          <p:cNvSpPr/>
          <p:nvPr/>
        </p:nvSpPr>
        <p:spPr>
          <a:xfrm>
            <a:off x="7150905" y="3985202"/>
            <a:ext cx="979358" cy="352934"/>
          </a:xfrm>
          <a:prstGeom prst="roundRect">
            <a:avLst>
              <a:gd name="adj" fmla="val 4879"/>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Testing / Monitoring</a:t>
            </a:r>
          </a:p>
        </p:txBody>
      </p:sp>
      <p:sp>
        <p:nvSpPr>
          <p:cNvPr id="56" name="Rectangle: Rounded Corners 55">
            <a:extLst>
              <a:ext uri="{FF2B5EF4-FFF2-40B4-BE49-F238E27FC236}">
                <a16:creationId xmlns:a16="http://schemas.microsoft.com/office/drawing/2014/main" id="{402FB172-920A-678A-600E-5D863282014E}"/>
              </a:ext>
            </a:extLst>
          </p:cNvPr>
          <p:cNvSpPr/>
          <p:nvPr/>
        </p:nvSpPr>
        <p:spPr>
          <a:xfrm>
            <a:off x="2986682" y="3993320"/>
            <a:ext cx="1098424" cy="343256"/>
          </a:xfrm>
          <a:prstGeom prst="roundRect">
            <a:avLst>
              <a:gd name="adj" fmla="val 5013"/>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User Interfaces</a:t>
            </a:r>
          </a:p>
        </p:txBody>
      </p:sp>
      <p:pic>
        <p:nvPicPr>
          <p:cNvPr id="451" name="Picture 2" descr="Contact Us - Retail Energy Code Company">
            <a:extLst>
              <a:ext uri="{FF2B5EF4-FFF2-40B4-BE49-F238E27FC236}">
                <a16:creationId xmlns:a16="http://schemas.microsoft.com/office/drawing/2014/main" id="{86C32542-3123-75E3-F977-C1B8791A20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2744" y="3464962"/>
            <a:ext cx="716924" cy="138366"/>
          </a:xfrm>
          <a:prstGeom prst="rect">
            <a:avLst/>
          </a:prstGeom>
          <a:noFill/>
          <a:extLst>
            <a:ext uri="{909E8E84-426E-40DD-AFC4-6F175D3DCCD1}">
              <a14:hiddenFill xmlns:a14="http://schemas.microsoft.com/office/drawing/2010/main">
                <a:solidFill>
                  <a:srgbClr val="FFFFFF"/>
                </a:solidFill>
              </a14:hiddenFill>
            </a:ext>
          </a:extLst>
        </p:spPr>
      </p:pic>
      <p:cxnSp>
        <p:nvCxnSpPr>
          <p:cNvPr id="467" name="Straight Arrow Connector 466">
            <a:extLst>
              <a:ext uri="{FF2B5EF4-FFF2-40B4-BE49-F238E27FC236}">
                <a16:creationId xmlns:a16="http://schemas.microsoft.com/office/drawing/2014/main" id="{4898EA72-9CE1-4D6B-8777-11017BFF7655}"/>
              </a:ext>
            </a:extLst>
          </p:cNvPr>
          <p:cNvCxnSpPr>
            <a:cxnSpLocks/>
          </p:cNvCxnSpPr>
          <p:nvPr/>
        </p:nvCxnSpPr>
        <p:spPr>
          <a:xfrm flipV="1">
            <a:off x="4093428" y="4147495"/>
            <a:ext cx="273068" cy="62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Rectangle: Rounded Corners 46">
            <a:extLst>
              <a:ext uri="{FF2B5EF4-FFF2-40B4-BE49-F238E27FC236}">
                <a16:creationId xmlns:a16="http://schemas.microsoft.com/office/drawing/2014/main" id="{CC50722E-70A5-2254-8DB3-41DB77C34938}"/>
              </a:ext>
            </a:extLst>
          </p:cNvPr>
          <p:cNvSpPr/>
          <p:nvPr/>
        </p:nvSpPr>
        <p:spPr>
          <a:xfrm>
            <a:off x="1060017" y="3881996"/>
            <a:ext cx="1731787" cy="292550"/>
          </a:xfrm>
          <a:prstGeom prst="roundRect">
            <a:avLst>
              <a:gd name="adj" fmla="val 5013"/>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IDV SERVICES</a:t>
            </a:r>
          </a:p>
        </p:txBody>
      </p:sp>
      <p:cxnSp>
        <p:nvCxnSpPr>
          <p:cNvPr id="1047" name="Connector: Elbow 1046">
            <a:extLst>
              <a:ext uri="{FF2B5EF4-FFF2-40B4-BE49-F238E27FC236}">
                <a16:creationId xmlns:a16="http://schemas.microsoft.com/office/drawing/2014/main" id="{F607AFDF-C55E-32B8-2AA2-0134762C84E3}"/>
              </a:ext>
            </a:extLst>
          </p:cNvPr>
          <p:cNvCxnSpPr>
            <a:cxnSpLocks/>
          </p:cNvCxnSpPr>
          <p:nvPr/>
        </p:nvCxnSpPr>
        <p:spPr>
          <a:xfrm rot="5400000" flipH="1" flipV="1">
            <a:off x="5102495" y="2683414"/>
            <a:ext cx="2289" cy="2592000"/>
          </a:xfrm>
          <a:prstGeom prst="bentConnector3">
            <a:avLst>
              <a:gd name="adj1" fmla="val 10428484"/>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1049" name="TextBox 1048">
            <a:extLst>
              <a:ext uri="{FF2B5EF4-FFF2-40B4-BE49-F238E27FC236}">
                <a16:creationId xmlns:a16="http://schemas.microsoft.com/office/drawing/2014/main" id="{86B18E61-4D67-10A0-E600-4D3FEF59C3B2}"/>
              </a:ext>
            </a:extLst>
          </p:cNvPr>
          <p:cNvSpPr txBox="1"/>
          <p:nvPr/>
        </p:nvSpPr>
        <p:spPr>
          <a:xfrm>
            <a:off x="4353501" y="3673212"/>
            <a:ext cx="1137288" cy="138499"/>
          </a:xfrm>
          <a:prstGeom prst="rect">
            <a:avLst/>
          </a:prstGeom>
          <a:solidFill>
            <a:schemeClr val="bg1"/>
          </a:solidFill>
          <a:ln>
            <a:solidFill>
              <a:schemeClr val="bg1">
                <a:lumMod val="95000"/>
              </a:schemeClr>
            </a:solidFill>
          </a:ln>
        </p:spPr>
        <p:txBody>
          <a:bodyPr wrap="square" lIns="0" tIns="0" rIns="0" bIns="0" rtlCol="0">
            <a:spAutoFit/>
          </a:bodyPr>
          <a:lstStyle/>
          <a:p>
            <a:pPr algn="ctr"/>
            <a:r>
              <a:rPr lang="en-GB" sz="900" i="1"/>
              <a:t>Publish new datasets</a:t>
            </a:r>
          </a:p>
        </p:txBody>
      </p:sp>
      <p:cxnSp>
        <p:nvCxnSpPr>
          <p:cNvPr id="1071" name="Straight Arrow Connector 1070">
            <a:extLst>
              <a:ext uri="{FF2B5EF4-FFF2-40B4-BE49-F238E27FC236}">
                <a16:creationId xmlns:a16="http://schemas.microsoft.com/office/drawing/2014/main" id="{1C62CA49-BF3F-F9E3-072E-D12F2773C642}"/>
              </a:ext>
            </a:extLst>
          </p:cNvPr>
          <p:cNvCxnSpPr>
            <a:cxnSpLocks/>
          </p:cNvCxnSpPr>
          <p:nvPr/>
        </p:nvCxnSpPr>
        <p:spPr>
          <a:xfrm>
            <a:off x="5791686" y="4140360"/>
            <a:ext cx="2160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D28D75B1-2A2F-5BE9-78BB-55C6BC783B87}"/>
              </a:ext>
            </a:extLst>
          </p:cNvPr>
          <p:cNvSpPr>
            <a:spLocks/>
          </p:cNvSpPr>
          <p:nvPr/>
        </p:nvSpPr>
        <p:spPr>
          <a:xfrm>
            <a:off x="8805517" y="3845324"/>
            <a:ext cx="2332427" cy="791413"/>
          </a:xfrm>
          <a:prstGeom prst="roundRect">
            <a:avLst>
              <a:gd name="adj" fmla="val 2080"/>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REC DIGITAL SERVICES</a:t>
            </a:r>
          </a:p>
        </p:txBody>
      </p:sp>
      <p:sp>
        <p:nvSpPr>
          <p:cNvPr id="4" name="Rectangle: Rounded Corners 3">
            <a:extLst>
              <a:ext uri="{FF2B5EF4-FFF2-40B4-BE49-F238E27FC236}">
                <a16:creationId xmlns:a16="http://schemas.microsoft.com/office/drawing/2014/main" id="{4DF96D0D-F991-49A8-4347-4E3B03F1E0A2}"/>
              </a:ext>
            </a:extLst>
          </p:cNvPr>
          <p:cNvSpPr/>
          <p:nvPr/>
        </p:nvSpPr>
        <p:spPr>
          <a:xfrm>
            <a:off x="10126200" y="3946234"/>
            <a:ext cx="951003" cy="406623"/>
          </a:xfrm>
          <a:prstGeom prst="roundRect">
            <a:avLst>
              <a:gd name="adj" fmla="val 5013"/>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Service Desk</a:t>
            </a:r>
          </a:p>
        </p:txBody>
      </p:sp>
      <p:cxnSp>
        <p:nvCxnSpPr>
          <p:cNvPr id="6" name="Straight Arrow Connector 5">
            <a:extLst>
              <a:ext uri="{FF2B5EF4-FFF2-40B4-BE49-F238E27FC236}">
                <a16:creationId xmlns:a16="http://schemas.microsoft.com/office/drawing/2014/main" id="{CE1B6936-7931-0BD3-83A6-4A93CC9D69AA}"/>
              </a:ext>
            </a:extLst>
          </p:cNvPr>
          <p:cNvCxnSpPr>
            <a:cxnSpLocks/>
          </p:cNvCxnSpPr>
          <p:nvPr/>
        </p:nvCxnSpPr>
        <p:spPr>
          <a:xfrm>
            <a:off x="9316388" y="2340723"/>
            <a:ext cx="0" cy="1605509"/>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8" name="Connector: Elbow 7">
            <a:extLst>
              <a:ext uri="{FF2B5EF4-FFF2-40B4-BE49-F238E27FC236}">
                <a16:creationId xmlns:a16="http://schemas.microsoft.com/office/drawing/2014/main" id="{39B163FE-BF28-A1D2-BEC1-16352C878475}"/>
              </a:ext>
            </a:extLst>
          </p:cNvPr>
          <p:cNvCxnSpPr>
            <a:cxnSpLocks/>
          </p:cNvCxnSpPr>
          <p:nvPr/>
        </p:nvCxnSpPr>
        <p:spPr>
          <a:xfrm rot="16200000" flipH="1" flipV="1">
            <a:off x="7763808" y="2687271"/>
            <a:ext cx="38077" cy="2556000"/>
          </a:xfrm>
          <a:prstGeom prst="bentConnector3">
            <a:avLst>
              <a:gd name="adj1" fmla="val -600362"/>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26A1DCA6-88B2-BC87-962D-273D9CF717A8}"/>
              </a:ext>
            </a:extLst>
          </p:cNvPr>
          <p:cNvCxnSpPr>
            <a:cxnSpLocks/>
          </p:cNvCxnSpPr>
          <p:nvPr/>
        </p:nvCxnSpPr>
        <p:spPr>
          <a:xfrm rot="16200000" flipH="1">
            <a:off x="8462894" y="3643495"/>
            <a:ext cx="14721" cy="1404000"/>
          </a:xfrm>
          <a:prstGeom prst="bentConnector3">
            <a:avLst>
              <a:gd name="adj1" fmla="val 1307785"/>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048D95B-F1F8-05B8-497A-A310B1056EC9}"/>
              </a:ext>
            </a:extLst>
          </p:cNvPr>
          <p:cNvSpPr txBox="1"/>
          <p:nvPr/>
        </p:nvSpPr>
        <p:spPr>
          <a:xfrm>
            <a:off x="8238826" y="4457949"/>
            <a:ext cx="434987" cy="138499"/>
          </a:xfrm>
          <a:prstGeom prst="rect">
            <a:avLst/>
          </a:prstGeom>
          <a:solidFill>
            <a:schemeClr val="bg1"/>
          </a:solidFill>
          <a:ln>
            <a:solidFill>
              <a:schemeClr val="bg1">
                <a:lumMod val="95000"/>
              </a:schemeClr>
            </a:solidFill>
          </a:ln>
        </p:spPr>
        <p:txBody>
          <a:bodyPr wrap="square" lIns="0" tIns="0" rIns="0" bIns="0" rtlCol="0">
            <a:spAutoFit/>
          </a:bodyPr>
          <a:lstStyle/>
          <a:p>
            <a:pPr algn="ctr"/>
            <a:r>
              <a:rPr lang="en-GB" sz="900" i="1"/>
              <a:t>Metrics</a:t>
            </a:r>
          </a:p>
        </p:txBody>
      </p:sp>
      <p:cxnSp>
        <p:nvCxnSpPr>
          <p:cNvPr id="15" name="Straight Arrow Connector 14">
            <a:extLst>
              <a:ext uri="{FF2B5EF4-FFF2-40B4-BE49-F238E27FC236}">
                <a16:creationId xmlns:a16="http://schemas.microsoft.com/office/drawing/2014/main" id="{FF094422-37DB-201F-2C42-388D7CB7B2C4}"/>
              </a:ext>
            </a:extLst>
          </p:cNvPr>
          <p:cNvCxnSpPr>
            <a:cxnSpLocks/>
          </p:cNvCxnSpPr>
          <p:nvPr/>
        </p:nvCxnSpPr>
        <p:spPr>
          <a:xfrm>
            <a:off x="9604303" y="2329202"/>
            <a:ext cx="0" cy="1656000"/>
          </a:xfrm>
          <a:prstGeom prst="straightConnector1">
            <a:avLst/>
          </a:prstGeom>
          <a:ln>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97C14BE1-7EA1-0E5E-38CF-AF71AC5FEBD7}"/>
              </a:ext>
            </a:extLst>
          </p:cNvPr>
          <p:cNvSpPr txBox="1"/>
          <p:nvPr/>
        </p:nvSpPr>
        <p:spPr>
          <a:xfrm>
            <a:off x="7283516" y="3660055"/>
            <a:ext cx="1172804" cy="138499"/>
          </a:xfrm>
          <a:prstGeom prst="rect">
            <a:avLst/>
          </a:prstGeom>
          <a:solidFill>
            <a:schemeClr val="bg1"/>
          </a:solidFill>
          <a:ln>
            <a:solidFill>
              <a:schemeClr val="bg1">
                <a:lumMod val="95000"/>
              </a:schemeClr>
            </a:solidFill>
          </a:ln>
        </p:spPr>
        <p:txBody>
          <a:bodyPr wrap="square" lIns="0" tIns="0" rIns="0" bIns="0" rtlCol="0">
            <a:spAutoFit/>
          </a:bodyPr>
          <a:lstStyle/>
          <a:p>
            <a:pPr algn="r"/>
            <a:r>
              <a:rPr lang="en-GB" sz="900" i="1"/>
              <a:t>Publish organisations</a:t>
            </a:r>
          </a:p>
        </p:txBody>
      </p:sp>
      <p:cxnSp>
        <p:nvCxnSpPr>
          <p:cNvPr id="34" name="Connector: Elbow 33">
            <a:extLst>
              <a:ext uri="{FF2B5EF4-FFF2-40B4-BE49-F238E27FC236}">
                <a16:creationId xmlns:a16="http://schemas.microsoft.com/office/drawing/2014/main" id="{DEFE51D4-07F2-211C-5DF5-FDE52AA609BC}"/>
              </a:ext>
            </a:extLst>
          </p:cNvPr>
          <p:cNvCxnSpPr>
            <a:cxnSpLocks/>
          </p:cNvCxnSpPr>
          <p:nvPr/>
        </p:nvCxnSpPr>
        <p:spPr>
          <a:xfrm rot="10800000">
            <a:off x="7028355" y="2351245"/>
            <a:ext cx="122551" cy="1810424"/>
          </a:xfrm>
          <a:prstGeom prst="bentConnector2">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Connector: Elbow 42">
            <a:extLst>
              <a:ext uri="{FF2B5EF4-FFF2-40B4-BE49-F238E27FC236}">
                <a16:creationId xmlns:a16="http://schemas.microsoft.com/office/drawing/2014/main" id="{9239CE32-757D-5F2C-C2D9-50820A80C7EA}"/>
              </a:ext>
            </a:extLst>
          </p:cNvPr>
          <p:cNvCxnSpPr>
            <a:cxnSpLocks/>
          </p:cNvCxnSpPr>
          <p:nvPr/>
        </p:nvCxnSpPr>
        <p:spPr>
          <a:xfrm rot="16200000" flipH="1">
            <a:off x="9199224" y="2779496"/>
            <a:ext cx="14721" cy="2961118"/>
          </a:xfrm>
          <a:prstGeom prst="bentConnector3">
            <a:avLst>
              <a:gd name="adj1" fmla="val 1652884"/>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9675B115-0D78-721B-504D-BE45B842C86B}"/>
              </a:ext>
            </a:extLst>
          </p:cNvPr>
          <p:cNvSpPr txBox="1"/>
          <p:nvPr/>
        </p:nvSpPr>
        <p:spPr>
          <a:xfrm>
            <a:off x="8045697" y="4679983"/>
            <a:ext cx="898352" cy="138499"/>
          </a:xfrm>
          <a:prstGeom prst="rect">
            <a:avLst/>
          </a:prstGeom>
          <a:solidFill>
            <a:schemeClr val="bg1"/>
          </a:solidFill>
          <a:ln>
            <a:solidFill>
              <a:schemeClr val="bg1">
                <a:lumMod val="95000"/>
              </a:schemeClr>
            </a:solidFill>
          </a:ln>
        </p:spPr>
        <p:txBody>
          <a:bodyPr wrap="square" lIns="0" tIns="0" rIns="0" bIns="0" rtlCol="0">
            <a:spAutoFit/>
          </a:bodyPr>
          <a:lstStyle/>
          <a:p>
            <a:pPr algn="ctr"/>
            <a:r>
              <a:rPr lang="en-GB" sz="900" i="1"/>
              <a:t>Incidents / Alerts</a:t>
            </a:r>
          </a:p>
        </p:txBody>
      </p:sp>
      <p:sp>
        <p:nvSpPr>
          <p:cNvPr id="23" name="Rectangle: Rounded Corners 22">
            <a:extLst>
              <a:ext uri="{FF2B5EF4-FFF2-40B4-BE49-F238E27FC236}">
                <a16:creationId xmlns:a16="http://schemas.microsoft.com/office/drawing/2014/main" id="{93EF0E3E-10CC-24BB-B307-99DC0CED5161}"/>
              </a:ext>
            </a:extLst>
          </p:cNvPr>
          <p:cNvSpPr/>
          <p:nvPr/>
        </p:nvSpPr>
        <p:spPr>
          <a:xfrm>
            <a:off x="6015167" y="3984311"/>
            <a:ext cx="979358" cy="352265"/>
          </a:xfrm>
          <a:prstGeom prst="roundRect">
            <a:avLst>
              <a:gd name="adj" fmla="val 6055"/>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Directory / Registry</a:t>
            </a:r>
          </a:p>
        </p:txBody>
      </p:sp>
      <p:sp>
        <p:nvSpPr>
          <p:cNvPr id="493" name="Rectangle 492">
            <a:extLst>
              <a:ext uri="{FF2B5EF4-FFF2-40B4-BE49-F238E27FC236}">
                <a16:creationId xmlns:a16="http://schemas.microsoft.com/office/drawing/2014/main" id="{241B56B1-1A18-FF53-F510-6AAA02517EFD}"/>
              </a:ext>
            </a:extLst>
          </p:cNvPr>
          <p:cNvSpPr>
            <a:spLocks/>
          </p:cNvSpPr>
          <p:nvPr/>
        </p:nvSpPr>
        <p:spPr>
          <a:xfrm>
            <a:off x="874711" y="1764855"/>
            <a:ext cx="2484696" cy="483133"/>
          </a:xfrm>
          <a:prstGeom prst="rect">
            <a:avLst/>
          </a:prstGeom>
          <a:ln/>
          <a:effectLst>
            <a:outerShdw blurRad="50800" dist="38100" dir="18900000" algn="b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494" name="TextBox 493">
            <a:extLst>
              <a:ext uri="{FF2B5EF4-FFF2-40B4-BE49-F238E27FC236}">
                <a16:creationId xmlns:a16="http://schemas.microsoft.com/office/drawing/2014/main" id="{B09E7CE6-ED1D-188B-0753-34C166EDABE3}"/>
              </a:ext>
            </a:extLst>
          </p:cNvPr>
          <p:cNvSpPr txBox="1"/>
          <p:nvPr/>
        </p:nvSpPr>
        <p:spPr>
          <a:xfrm>
            <a:off x="765480" y="1751881"/>
            <a:ext cx="636063" cy="246221"/>
          </a:xfrm>
          <a:prstGeom prst="rect">
            <a:avLst/>
          </a:prstGeom>
          <a:noFill/>
        </p:spPr>
        <p:txBody>
          <a:bodyPr wrap="square" rtlCol="0">
            <a:spAutoFit/>
          </a:bodyPr>
          <a:lstStyle/>
          <a:p>
            <a:pPr algn="ctr"/>
            <a:r>
              <a:rPr lang="en-GB" sz="1000" b="1">
                <a:latin typeface="Outfit"/>
              </a:rPr>
              <a:t>Key</a:t>
            </a:r>
          </a:p>
        </p:txBody>
      </p:sp>
      <p:cxnSp>
        <p:nvCxnSpPr>
          <p:cNvPr id="495" name="Straight Arrow Connector 494">
            <a:extLst>
              <a:ext uri="{FF2B5EF4-FFF2-40B4-BE49-F238E27FC236}">
                <a16:creationId xmlns:a16="http://schemas.microsoft.com/office/drawing/2014/main" id="{B8935D91-9D0E-6496-1DF4-33577C6D536A}"/>
              </a:ext>
            </a:extLst>
          </p:cNvPr>
          <p:cNvCxnSpPr>
            <a:cxnSpLocks/>
          </p:cNvCxnSpPr>
          <p:nvPr/>
        </p:nvCxnSpPr>
        <p:spPr>
          <a:xfrm>
            <a:off x="928669" y="2069847"/>
            <a:ext cx="115016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6" name="Straight Arrow Connector 495">
            <a:extLst>
              <a:ext uri="{FF2B5EF4-FFF2-40B4-BE49-F238E27FC236}">
                <a16:creationId xmlns:a16="http://schemas.microsoft.com/office/drawing/2014/main" id="{A454F853-9E61-7ED5-D1EE-11EB1CC5CB10}"/>
              </a:ext>
            </a:extLst>
          </p:cNvPr>
          <p:cNvCxnSpPr>
            <a:cxnSpLocks/>
          </p:cNvCxnSpPr>
          <p:nvPr/>
        </p:nvCxnSpPr>
        <p:spPr>
          <a:xfrm>
            <a:off x="2134177" y="2069847"/>
            <a:ext cx="1134069" cy="0"/>
          </a:xfrm>
          <a:prstGeom prst="straightConnector1">
            <a:avLst/>
          </a:prstGeom>
          <a:ln>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498" name="TextBox 497">
            <a:extLst>
              <a:ext uri="{FF2B5EF4-FFF2-40B4-BE49-F238E27FC236}">
                <a16:creationId xmlns:a16="http://schemas.microsoft.com/office/drawing/2014/main" id="{AB7CA58C-7FE1-912E-814C-19B3ACE0B61D}"/>
              </a:ext>
            </a:extLst>
          </p:cNvPr>
          <p:cNvSpPr txBox="1"/>
          <p:nvPr/>
        </p:nvSpPr>
        <p:spPr>
          <a:xfrm>
            <a:off x="1202293" y="1921594"/>
            <a:ext cx="602914" cy="307777"/>
          </a:xfrm>
          <a:prstGeom prst="rect">
            <a:avLst/>
          </a:prstGeom>
          <a:solidFill>
            <a:schemeClr val="bg1"/>
          </a:solidFill>
        </p:spPr>
        <p:txBody>
          <a:bodyPr wrap="square" rtlCol="0">
            <a:spAutoFit/>
          </a:bodyPr>
          <a:lstStyle/>
          <a:p>
            <a:pPr algn="ctr"/>
            <a:r>
              <a:rPr lang="en-GB" sz="700" i="1"/>
              <a:t>Ongoing / regular</a:t>
            </a:r>
          </a:p>
        </p:txBody>
      </p:sp>
      <p:sp>
        <p:nvSpPr>
          <p:cNvPr id="502" name="TextBox 501">
            <a:extLst>
              <a:ext uri="{FF2B5EF4-FFF2-40B4-BE49-F238E27FC236}">
                <a16:creationId xmlns:a16="http://schemas.microsoft.com/office/drawing/2014/main" id="{2BD25620-27B6-0F2B-A900-2C0CD683B885}"/>
              </a:ext>
            </a:extLst>
          </p:cNvPr>
          <p:cNvSpPr txBox="1"/>
          <p:nvPr/>
        </p:nvSpPr>
        <p:spPr>
          <a:xfrm>
            <a:off x="2408182" y="1925560"/>
            <a:ext cx="586058" cy="307777"/>
          </a:xfrm>
          <a:prstGeom prst="rect">
            <a:avLst/>
          </a:prstGeom>
          <a:solidFill>
            <a:schemeClr val="bg1"/>
          </a:solidFill>
        </p:spPr>
        <p:txBody>
          <a:bodyPr wrap="square" rtlCol="0">
            <a:spAutoFit/>
          </a:bodyPr>
          <a:lstStyle/>
          <a:p>
            <a:pPr algn="ctr"/>
            <a:r>
              <a:rPr lang="en-GB" sz="700" i="1"/>
              <a:t>One-off  / irregular</a:t>
            </a:r>
          </a:p>
        </p:txBody>
      </p:sp>
      <p:cxnSp>
        <p:nvCxnSpPr>
          <p:cNvPr id="1139" name="Straight Arrow Connector 1138">
            <a:extLst>
              <a:ext uri="{FF2B5EF4-FFF2-40B4-BE49-F238E27FC236}">
                <a16:creationId xmlns:a16="http://schemas.microsoft.com/office/drawing/2014/main" id="{0A66B6BA-190A-B285-7FCB-964F728DA6C1}"/>
              </a:ext>
            </a:extLst>
          </p:cNvPr>
          <p:cNvCxnSpPr>
            <a:cxnSpLocks/>
          </p:cNvCxnSpPr>
          <p:nvPr/>
        </p:nvCxnSpPr>
        <p:spPr>
          <a:xfrm>
            <a:off x="9823835" y="4137897"/>
            <a:ext cx="291961" cy="246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451AFCD1-2AE4-2CDF-0E07-D3D1D4799BDC}"/>
              </a:ext>
            </a:extLst>
          </p:cNvPr>
          <p:cNvSpPr/>
          <p:nvPr/>
        </p:nvSpPr>
        <p:spPr>
          <a:xfrm>
            <a:off x="8887835" y="3946234"/>
            <a:ext cx="951003" cy="406623"/>
          </a:xfrm>
          <a:prstGeom prst="roundRect">
            <a:avLst>
              <a:gd name="adj" fmla="val 6128"/>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REC Portal</a:t>
            </a:r>
          </a:p>
        </p:txBody>
      </p:sp>
      <p:cxnSp>
        <p:nvCxnSpPr>
          <p:cNvPr id="1146" name="Straight Arrow Connector 1145">
            <a:extLst>
              <a:ext uri="{FF2B5EF4-FFF2-40B4-BE49-F238E27FC236}">
                <a16:creationId xmlns:a16="http://schemas.microsoft.com/office/drawing/2014/main" id="{71FD60F6-F7C2-EE40-97C3-613D210D4D58}"/>
              </a:ext>
            </a:extLst>
          </p:cNvPr>
          <p:cNvCxnSpPr>
            <a:cxnSpLocks/>
          </p:cNvCxnSpPr>
          <p:nvPr/>
        </p:nvCxnSpPr>
        <p:spPr>
          <a:xfrm>
            <a:off x="10601701" y="2336523"/>
            <a:ext cx="0" cy="1605509"/>
          </a:xfrm>
          <a:prstGeom prst="straightConnector1">
            <a:avLst/>
          </a:prstGeom>
          <a:ln>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0ACBF6D-B192-3017-1D45-0B54DA39DDCB}"/>
              </a:ext>
            </a:extLst>
          </p:cNvPr>
          <p:cNvSpPr txBox="1"/>
          <p:nvPr/>
        </p:nvSpPr>
        <p:spPr>
          <a:xfrm>
            <a:off x="9920948" y="2588980"/>
            <a:ext cx="1218525" cy="2769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Query/ Request/ Incident Management</a:t>
            </a:r>
          </a:p>
        </p:txBody>
      </p:sp>
      <p:sp>
        <p:nvSpPr>
          <p:cNvPr id="11" name="TextBox 10">
            <a:extLst>
              <a:ext uri="{FF2B5EF4-FFF2-40B4-BE49-F238E27FC236}">
                <a16:creationId xmlns:a16="http://schemas.microsoft.com/office/drawing/2014/main" id="{E86844CC-50E4-E221-BB14-00516E160C5C}"/>
              </a:ext>
            </a:extLst>
          </p:cNvPr>
          <p:cNvSpPr txBox="1"/>
          <p:nvPr/>
        </p:nvSpPr>
        <p:spPr>
          <a:xfrm>
            <a:off x="8713567" y="2591253"/>
            <a:ext cx="809197" cy="2769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Registration &amp; accreditation</a:t>
            </a:r>
          </a:p>
        </p:txBody>
      </p:sp>
      <p:sp>
        <p:nvSpPr>
          <p:cNvPr id="16" name="TextBox 15">
            <a:extLst>
              <a:ext uri="{FF2B5EF4-FFF2-40B4-BE49-F238E27FC236}">
                <a16:creationId xmlns:a16="http://schemas.microsoft.com/office/drawing/2014/main" id="{D0647F6E-6DF1-9D95-BF8F-C3EC9ACF8701}"/>
              </a:ext>
            </a:extLst>
          </p:cNvPr>
          <p:cNvSpPr txBox="1"/>
          <p:nvPr/>
        </p:nvSpPr>
        <p:spPr>
          <a:xfrm>
            <a:off x="9375336" y="3071230"/>
            <a:ext cx="639474" cy="1384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Reporting</a:t>
            </a:r>
          </a:p>
        </p:txBody>
      </p:sp>
      <p:sp>
        <p:nvSpPr>
          <p:cNvPr id="35" name="TextBox 34">
            <a:extLst>
              <a:ext uri="{FF2B5EF4-FFF2-40B4-BE49-F238E27FC236}">
                <a16:creationId xmlns:a16="http://schemas.microsoft.com/office/drawing/2014/main" id="{3B7BE422-1CBA-C4C9-3419-70A2E837124F}"/>
              </a:ext>
            </a:extLst>
          </p:cNvPr>
          <p:cNvSpPr txBox="1"/>
          <p:nvPr/>
        </p:nvSpPr>
        <p:spPr>
          <a:xfrm>
            <a:off x="6703237" y="2591253"/>
            <a:ext cx="659630" cy="2769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Testing / monitoring</a:t>
            </a:r>
          </a:p>
        </p:txBody>
      </p:sp>
      <p:sp>
        <p:nvSpPr>
          <p:cNvPr id="37" name="TextBox 36">
            <a:extLst>
              <a:ext uri="{FF2B5EF4-FFF2-40B4-BE49-F238E27FC236}">
                <a16:creationId xmlns:a16="http://schemas.microsoft.com/office/drawing/2014/main" id="{F7F5F019-F545-BEBA-8293-DAF4C9993956}"/>
              </a:ext>
            </a:extLst>
          </p:cNvPr>
          <p:cNvSpPr txBox="1"/>
          <p:nvPr/>
        </p:nvSpPr>
        <p:spPr>
          <a:xfrm>
            <a:off x="3298928" y="2591305"/>
            <a:ext cx="1205754" cy="276999"/>
          </a:xfrm>
          <a:prstGeom prst="rect">
            <a:avLst/>
          </a:prstGeom>
          <a:solidFill>
            <a:schemeClr val="bg1">
              <a:lumMod val="95000"/>
            </a:schemeClr>
          </a:solidFill>
          <a:ln>
            <a:solidFill>
              <a:schemeClr val="bg1"/>
            </a:solidFill>
          </a:ln>
        </p:spPr>
        <p:txBody>
          <a:bodyPr wrap="square" lIns="0" tIns="0" rIns="0" bIns="0" rtlCol="0">
            <a:spAutoFit/>
          </a:bodyPr>
          <a:lstStyle/>
          <a:p>
            <a:pPr algn="ctr"/>
            <a:r>
              <a:rPr lang="en-GB" sz="900" i="1"/>
              <a:t>Manage services  / certificates </a:t>
            </a:r>
          </a:p>
        </p:txBody>
      </p:sp>
    </p:spTree>
    <p:extLst>
      <p:ext uri="{BB962C8B-B14F-4D97-AF65-F5344CB8AC3E}">
        <p14:creationId xmlns:p14="http://schemas.microsoft.com/office/powerpoint/2010/main" val="3922659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4AC37-1214-5222-6663-A98A0EDD36EE}"/>
            </a:ext>
          </a:extLst>
        </p:cNvPr>
        <p:cNvGrpSpPr/>
        <p:nvPr/>
      </p:nvGrpSpPr>
      <p:grpSpPr>
        <a:xfrm>
          <a:off x="0" y="0"/>
          <a:ext cx="0" cy="0"/>
          <a:chOff x="0" y="0"/>
          <a:chExt cx="0" cy="0"/>
        </a:xfrm>
      </p:grpSpPr>
      <p:sp>
        <p:nvSpPr>
          <p:cNvPr id="45" name="Rectangle 44">
            <a:extLst>
              <a:ext uri="{FF2B5EF4-FFF2-40B4-BE49-F238E27FC236}">
                <a16:creationId xmlns:a16="http://schemas.microsoft.com/office/drawing/2014/main" id="{AFCB4EB6-78BF-C40D-3670-8C7C462256EA}"/>
              </a:ext>
            </a:extLst>
          </p:cNvPr>
          <p:cNvSpPr>
            <a:spLocks/>
          </p:cNvSpPr>
          <p:nvPr/>
        </p:nvSpPr>
        <p:spPr>
          <a:xfrm>
            <a:off x="911424" y="1031635"/>
            <a:ext cx="11161240" cy="52776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FB7B0F42-C3A1-B32A-8FE7-0D4954FB3F22}"/>
              </a:ext>
            </a:extLst>
          </p:cNvPr>
          <p:cNvSpPr txBox="1"/>
          <p:nvPr/>
        </p:nvSpPr>
        <p:spPr>
          <a:xfrm>
            <a:off x="369433" y="162113"/>
            <a:ext cx="9386716" cy="523220"/>
          </a:xfrm>
          <a:prstGeom prst="rect">
            <a:avLst/>
          </a:prstGeom>
          <a:noFill/>
        </p:spPr>
        <p:txBody>
          <a:bodyPr wrap="square" rtlCol="0">
            <a:spAutoFit/>
          </a:bodyPr>
          <a:lstStyle/>
          <a:p>
            <a:r>
              <a:rPr lang="en-GB" sz="2800" b="1">
                <a:solidFill>
                  <a:schemeClr val="tx1">
                    <a:lumMod val="75000"/>
                    <a:lumOff val="25000"/>
                  </a:schemeClr>
                </a:solidFill>
              </a:rPr>
              <a:t>Ecosystem Directory and Registry </a:t>
            </a:r>
          </a:p>
        </p:txBody>
      </p:sp>
      <p:sp>
        <p:nvSpPr>
          <p:cNvPr id="18" name="Rectangle: Rounded Corners 17">
            <a:extLst>
              <a:ext uri="{FF2B5EF4-FFF2-40B4-BE49-F238E27FC236}">
                <a16:creationId xmlns:a16="http://schemas.microsoft.com/office/drawing/2014/main" id="{7109B88F-1F40-CA30-81F7-9126732ED87E}"/>
              </a:ext>
            </a:extLst>
          </p:cNvPr>
          <p:cNvSpPr/>
          <p:nvPr/>
        </p:nvSpPr>
        <p:spPr>
          <a:xfrm>
            <a:off x="1055440" y="4623984"/>
            <a:ext cx="10916510" cy="1617748"/>
          </a:xfrm>
          <a:prstGeom prst="roundRect">
            <a:avLst>
              <a:gd name="adj" fmla="val 1094"/>
            </a:avLst>
          </a:prstGeom>
          <a:solidFill>
            <a:schemeClr val="bg1">
              <a:lumMod val="85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mj-lt"/>
              <a:ea typeface="+mn-ea"/>
              <a:cs typeface="+mn-cs"/>
            </a:endParaRPr>
          </a:p>
        </p:txBody>
      </p:sp>
      <p:sp>
        <p:nvSpPr>
          <p:cNvPr id="19" name="Rectangle: Rounded Corners 18">
            <a:extLst>
              <a:ext uri="{FF2B5EF4-FFF2-40B4-BE49-F238E27FC236}">
                <a16:creationId xmlns:a16="http://schemas.microsoft.com/office/drawing/2014/main" id="{B8D9C970-CE15-126D-2D08-7FD1E6D9EC91}"/>
              </a:ext>
            </a:extLst>
          </p:cNvPr>
          <p:cNvSpPr/>
          <p:nvPr/>
        </p:nvSpPr>
        <p:spPr>
          <a:xfrm>
            <a:off x="1889225" y="4746426"/>
            <a:ext cx="9998788" cy="1423297"/>
          </a:xfrm>
          <a:prstGeom prst="roundRect">
            <a:avLst>
              <a:gd name="adj" fmla="val 1412"/>
            </a:avLst>
          </a:prstGeom>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mj-lt"/>
              <a:ea typeface="+mn-ea"/>
              <a:cs typeface="+mn-cs"/>
            </a:endParaRPr>
          </a:p>
        </p:txBody>
      </p:sp>
      <p:sp>
        <p:nvSpPr>
          <p:cNvPr id="24" name="Rectangle: Rounded Corners 23">
            <a:extLst>
              <a:ext uri="{FF2B5EF4-FFF2-40B4-BE49-F238E27FC236}">
                <a16:creationId xmlns:a16="http://schemas.microsoft.com/office/drawing/2014/main" id="{8D3952C2-67B2-DE3B-53AB-BF9828C422EF}"/>
              </a:ext>
            </a:extLst>
          </p:cNvPr>
          <p:cNvSpPr/>
          <p:nvPr/>
        </p:nvSpPr>
        <p:spPr>
          <a:xfrm>
            <a:off x="1963759" y="5704008"/>
            <a:ext cx="852079" cy="330878"/>
          </a:xfrm>
          <a:prstGeom prst="roundRect">
            <a:avLst>
              <a:gd name="adj" fmla="val 5023"/>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ENQUIRY SERVICES</a:t>
            </a:r>
          </a:p>
        </p:txBody>
      </p:sp>
      <p:sp>
        <p:nvSpPr>
          <p:cNvPr id="21" name="Rectangle: Rounded Corners 20">
            <a:extLst>
              <a:ext uri="{FF2B5EF4-FFF2-40B4-BE49-F238E27FC236}">
                <a16:creationId xmlns:a16="http://schemas.microsoft.com/office/drawing/2014/main" id="{538C0D81-E398-A96C-530E-F22040D536C1}"/>
              </a:ext>
            </a:extLst>
          </p:cNvPr>
          <p:cNvSpPr>
            <a:spLocks/>
          </p:cNvSpPr>
          <p:nvPr/>
        </p:nvSpPr>
        <p:spPr>
          <a:xfrm>
            <a:off x="2929617" y="5100788"/>
            <a:ext cx="7107221" cy="952329"/>
          </a:xfrm>
          <a:prstGeom prst="roundRect">
            <a:avLst>
              <a:gd name="adj" fmla="val 2080"/>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CONSUMER CONSENT SOLUTION</a:t>
            </a:r>
          </a:p>
        </p:txBody>
      </p:sp>
      <p:sp>
        <p:nvSpPr>
          <p:cNvPr id="22" name="Rectangle: Rounded Corners 21">
            <a:extLst>
              <a:ext uri="{FF2B5EF4-FFF2-40B4-BE49-F238E27FC236}">
                <a16:creationId xmlns:a16="http://schemas.microsoft.com/office/drawing/2014/main" id="{8743DECC-B34C-6738-B437-EFCE91F899F2}"/>
              </a:ext>
            </a:extLst>
          </p:cNvPr>
          <p:cNvSpPr/>
          <p:nvPr/>
        </p:nvSpPr>
        <p:spPr>
          <a:xfrm>
            <a:off x="5120683" y="5221148"/>
            <a:ext cx="2517643" cy="533431"/>
          </a:xfrm>
          <a:prstGeom prst="roundRect">
            <a:avLst>
              <a:gd name="adj" fmla="val 3271"/>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Consent Management System</a:t>
            </a:r>
          </a:p>
        </p:txBody>
      </p:sp>
      <p:sp>
        <p:nvSpPr>
          <p:cNvPr id="31" name="Rectangle: Rounded Corners 30">
            <a:extLst>
              <a:ext uri="{FF2B5EF4-FFF2-40B4-BE49-F238E27FC236}">
                <a16:creationId xmlns:a16="http://schemas.microsoft.com/office/drawing/2014/main" id="{480A12BA-61F5-48D6-5731-49E4185BC228}"/>
              </a:ext>
            </a:extLst>
          </p:cNvPr>
          <p:cNvSpPr/>
          <p:nvPr/>
        </p:nvSpPr>
        <p:spPr>
          <a:xfrm>
            <a:off x="8767752" y="5610855"/>
            <a:ext cx="1138701" cy="352934"/>
          </a:xfrm>
          <a:prstGeom prst="roundRect">
            <a:avLst>
              <a:gd name="adj" fmla="val 4879"/>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Testing / Monitoring</a:t>
            </a:r>
          </a:p>
        </p:txBody>
      </p:sp>
      <p:sp>
        <p:nvSpPr>
          <p:cNvPr id="56" name="Rectangle: Rounded Corners 55">
            <a:extLst>
              <a:ext uri="{FF2B5EF4-FFF2-40B4-BE49-F238E27FC236}">
                <a16:creationId xmlns:a16="http://schemas.microsoft.com/office/drawing/2014/main" id="{D5A3EF52-B4C4-4B5C-A712-48007FFBD969}"/>
              </a:ext>
            </a:extLst>
          </p:cNvPr>
          <p:cNvSpPr/>
          <p:nvPr/>
        </p:nvSpPr>
        <p:spPr>
          <a:xfrm>
            <a:off x="3125368" y="5210369"/>
            <a:ext cx="1830848" cy="343256"/>
          </a:xfrm>
          <a:prstGeom prst="roundRect">
            <a:avLst>
              <a:gd name="adj" fmla="val 5013"/>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User Interfaces</a:t>
            </a:r>
          </a:p>
        </p:txBody>
      </p:sp>
      <p:pic>
        <p:nvPicPr>
          <p:cNvPr id="451" name="Picture 2" descr="Contact Us - Retail Energy Code Company">
            <a:extLst>
              <a:ext uri="{FF2B5EF4-FFF2-40B4-BE49-F238E27FC236}">
                <a16:creationId xmlns:a16="http://schemas.microsoft.com/office/drawing/2014/main" id="{2C10116E-2DB2-3B8A-0A71-BEBC3F59B2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3759" y="4808132"/>
            <a:ext cx="716924" cy="138366"/>
          </a:xfrm>
          <a:prstGeom prst="rect">
            <a:avLst/>
          </a:prstGeom>
          <a:noFill/>
          <a:extLst>
            <a:ext uri="{909E8E84-426E-40DD-AFC4-6F175D3DCCD1}">
              <a14:hiddenFill xmlns:a14="http://schemas.microsoft.com/office/drawing/2010/main">
                <a:solidFill>
                  <a:srgbClr val="FFFFFF"/>
                </a:solidFill>
              </a14:hiddenFill>
            </a:ext>
          </a:extLst>
        </p:spPr>
      </p:pic>
      <p:sp>
        <p:nvSpPr>
          <p:cNvPr id="47" name="Rectangle: Rounded Corners 46">
            <a:extLst>
              <a:ext uri="{FF2B5EF4-FFF2-40B4-BE49-F238E27FC236}">
                <a16:creationId xmlns:a16="http://schemas.microsoft.com/office/drawing/2014/main" id="{62D0BB9B-AD71-DDF9-2DA9-7B2179CC9A48}"/>
              </a:ext>
            </a:extLst>
          </p:cNvPr>
          <p:cNvSpPr/>
          <p:nvPr/>
        </p:nvSpPr>
        <p:spPr>
          <a:xfrm>
            <a:off x="1127305" y="5111991"/>
            <a:ext cx="1680445" cy="292550"/>
          </a:xfrm>
          <a:prstGeom prst="roundRect">
            <a:avLst>
              <a:gd name="adj" fmla="val 5013"/>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IDV SERVICES</a:t>
            </a:r>
          </a:p>
        </p:txBody>
      </p:sp>
      <p:cxnSp>
        <p:nvCxnSpPr>
          <p:cNvPr id="473" name="Straight Arrow Connector 472">
            <a:extLst>
              <a:ext uri="{FF2B5EF4-FFF2-40B4-BE49-F238E27FC236}">
                <a16:creationId xmlns:a16="http://schemas.microsoft.com/office/drawing/2014/main" id="{6DD2C303-5E39-E163-9A9D-4CCFCAFE625B}"/>
              </a:ext>
            </a:extLst>
          </p:cNvPr>
          <p:cNvCxnSpPr>
            <a:cxnSpLocks/>
            <a:stCxn id="11" idx="2"/>
            <a:endCxn id="22" idx="0"/>
          </p:cNvCxnSpPr>
          <p:nvPr/>
        </p:nvCxnSpPr>
        <p:spPr>
          <a:xfrm>
            <a:off x="3893060" y="2024072"/>
            <a:ext cx="2486445" cy="319707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5" name="Straight Arrow Connector 474">
            <a:extLst>
              <a:ext uri="{FF2B5EF4-FFF2-40B4-BE49-F238E27FC236}">
                <a16:creationId xmlns:a16="http://schemas.microsoft.com/office/drawing/2014/main" id="{4D1E3017-BB89-ED68-914F-9F1010CE9187}"/>
              </a:ext>
            </a:extLst>
          </p:cNvPr>
          <p:cNvCxnSpPr>
            <a:cxnSpLocks/>
            <a:stCxn id="22" idx="0"/>
            <a:endCxn id="10" idx="2"/>
          </p:cNvCxnSpPr>
          <p:nvPr/>
        </p:nvCxnSpPr>
        <p:spPr>
          <a:xfrm flipV="1">
            <a:off x="6379505" y="2033404"/>
            <a:ext cx="2701134" cy="318774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47" name="Connector: Elbow 1046">
            <a:extLst>
              <a:ext uri="{FF2B5EF4-FFF2-40B4-BE49-F238E27FC236}">
                <a16:creationId xmlns:a16="http://schemas.microsoft.com/office/drawing/2014/main" id="{61E4D973-11DF-5D07-3A97-7F173AC3420F}"/>
              </a:ext>
            </a:extLst>
          </p:cNvPr>
          <p:cNvCxnSpPr>
            <a:cxnSpLocks/>
          </p:cNvCxnSpPr>
          <p:nvPr/>
        </p:nvCxnSpPr>
        <p:spPr>
          <a:xfrm rot="5400000" flipH="1" flipV="1">
            <a:off x="6383159" y="2754920"/>
            <a:ext cx="2289" cy="4896000"/>
          </a:xfrm>
          <a:prstGeom prst="bentConnector3">
            <a:avLst>
              <a:gd name="adj1" fmla="val 13535605"/>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1049" name="TextBox 1048">
            <a:extLst>
              <a:ext uri="{FF2B5EF4-FFF2-40B4-BE49-F238E27FC236}">
                <a16:creationId xmlns:a16="http://schemas.microsoft.com/office/drawing/2014/main" id="{C8CF8824-83E6-A12E-33DD-107A4249314F}"/>
              </a:ext>
            </a:extLst>
          </p:cNvPr>
          <p:cNvSpPr txBox="1"/>
          <p:nvPr/>
        </p:nvSpPr>
        <p:spPr>
          <a:xfrm>
            <a:off x="4233199" y="4816329"/>
            <a:ext cx="1137288" cy="138499"/>
          </a:xfrm>
          <a:prstGeom prst="rect">
            <a:avLst/>
          </a:prstGeom>
          <a:solidFill>
            <a:schemeClr val="bg1"/>
          </a:solidFill>
          <a:ln>
            <a:solidFill>
              <a:schemeClr val="bg1">
                <a:lumMod val="95000"/>
              </a:schemeClr>
            </a:solidFill>
          </a:ln>
        </p:spPr>
        <p:txBody>
          <a:bodyPr wrap="square" lIns="0" tIns="0" rIns="0" bIns="0" rtlCol="0">
            <a:spAutoFit/>
          </a:bodyPr>
          <a:lstStyle/>
          <a:p>
            <a:pPr algn="ctr"/>
            <a:r>
              <a:rPr lang="en-GB" sz="900" i="1"/>
              <a:t>Publish new datasets</a:t>
            </a:r>
          </a:p>
        </p:txBody>
      </p:sp>
      <p:cxnSp>
        <p:nvCxnSpPr>
          <p:cNvPr id="1071" name="Straight Arrow Connector 1070">
            <a:extLst>
              <a:ext uri="{FF2B5EF4-FFF2-40B4-BE49-F238E27FC236}">
                <a16:creationId xmlns:a16="http://schemas.microsoft.com/office/drawing/2014/main" id="{4D997EB6-233E-0120-1083-D1AD3C11740C}"/>
              </a:ext>
            </a:extLst>
          </p:cNvPr>
          <p:cNvCxnSpPr>
            <a:cxnSpLocks/>
          </p:cNvCxnSpPr>
          <p:nvPr/>
        </p:nvCxnSpPr>
        <p:spPr>
          <a:xfrm>
            <a:off x="7644296" y="5363866"/>
            <a:ext cx="11160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72" name="TextBox 1071">
            <a:extLst>
              <a:ext uri="{FF2B5EF4-FFF2-40B4-BE49-F238E27FC236}">
                <a16:creationId xmlns:a16="http://schemas.microsoft.com/office/drawing/2014/main" id="{CE9E3820-0BC9-499F-62A0-878779AA74C8}"/>
              </a:ext>
            </a:extLst>
          </p:cNvPr>
          <p:cNvSpPr txBox="1"/>
          <p:nvPr/>
        </p:nvSpPr>
        <p:spPr>
          <a:xfrm>
            <a:off x="7802534" y="5208064"/>
            <a:ext cx="706301" cy="276999"/>
          </a:xfrm>
          <a:prstGeom prst="rect">
            <a:avLst/>
          </a:prstGeom>
          <a:solidFill>
            <a:srgbClr val="DBD7FD"/>
          </a:solidFill>
          <a:ln>
            <a:solidFill>
              <a:schemeClr val="accent1">
                <a:lumMod val="40000"/>
                <a:lumOff val="60000"/>
              </a:schemeClr>
            </a:solidFill>
          </a:ln>
        </p:spPr>
        <p:txBody>
          <a:bodyPr wrap="square" lIns="0" tIns="0" rIns="0" bIns="0" rtlCol="0">
            <a:spAutoFit/>
          </a:bodyPr>
          <a:lstStyle/>
          <a:p>
            <a:pPr algn="ctr"/>
            <a:r>
              <a:rPr lang="en-GB" sz="900" i="1"/>
              <a:t>Certificates / API data</a:t>
            </a:r>
          </a:p>
        </p:txBody>
      </p:sp>
      <p:sp>
        <p:nvSpPr>
          <p:cNvPr id="23" name="Rectangle: Rounded Corners 22">
            <a:extLst>
              <a:ext uri="{FF2B5EF4-FFF2-40B4-BE49-F238E27FC236}">
                <a16:creationId xmlns:a16="http://schemas.microsoft.com/office/drawing/2014/main" id="{5A9E04FE-ADC2-3FDA-514D-8FA68CC82F7A}"/>
              </a:ext>
            </a:extLst>
          </p:cNvPr>
          <p:cNvSpPr/>
          <p:nvPr/>
        </p:nvSpPr>
        <p:spPr>
          <a:xfrm>
            <a:off x="8767752" y="5208080"/>
            <a:ext cx="1138701" cy="352265"/>
          </a:xfrm>
          <a:prstGeom prst="roundRect">
            <a:avLst>
              <a:gd name="adj" fmla="val 6055"/>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Directory / Registry</a:t>
            </a:r>
          </a:p>
        </p:txBody>
      </p:sp>
      <p:sp>
        <p:nvSpPr>
          <p:cNvPr id="11" name="Rectangle: Rounded Corners 10">
            <a:extLst>
              <a:ext uri="{FF2B5EF4-FFF2-40B4-BE49-F238E27FC236}">
                <a16:creationId xmlns:a16="http://schemas.microsoft.com/office/drawing/2014/main" id="{7E764C5D-EC6B-EC68-0A4C-E098C246C5DB}"/>
              </a:ext>
            </a:extLst>
          </p:cNvPr>
          <p:cNvSpPr/>
          <p:nvPr/>
        </p:nvSpPr>
        <p:spPr>
          <a:xfrm>
            <a:off x="2929617" y="1497144"/>
            <a:ext cx="1926886" cy="526928"/>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Authorised Third Party </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b="1">
                <a:solidFill>
                  <a:srgbClr val="4D38F5"/>
                </a:solidFill>
                <a:latin typeface="Calibri"/>
                <a:ea typeface="Calibri"/>
                <a:cs typeface="Calibri"/>
                <a:sym typeface="Arial"/>
              </a:rPr>
              <a:t>(ATP)</a:t>
            </a:r>
            <a:endParaRPr kumimoji="0" lang="en-GB" sz="1100" b="1" i="0" u="none" strike="noStrike" kern="1200" cap="none" spc="0" normalizeH="0" baseline="0" noProof="0">
              <a:ln>
                <a:noFill/>
              </a:ln>
              <a:solidFill>
                <a:srgbClr val="4D38F5"/>
              </a:solidFill>
              <a:effectLst/>
              <a:uLnTx/>
              <a:uFillTx/>
              <a:latin typeface="Calibri"/>
              <a:ea typeface="Calibri"/>
              <a:cs typeface="Calibri"/>
              <a:sym typeface="Arial"/>
            </a:endParaRPr>
          </a:p>
        </p:txBody>
      </p:sp>
      <p:sp>
        <p:nvSpPr>
          <p:cNvPr id="4" name="TextBox 3">
            <a:extLst>
              <a:ext uri="{FF2B5EF4-FFF2-40B4-BE49-F238E27FC236}">
                <a16:creationId xmlns:a16="http://schemas.microsoft.com/office/drawing/2014/main" id="{42BC7C0C-72E0-F03F-FE50-7E0659B8ED8F}"/>
              </a:ext>
            </a:extLst>
          </p:cNvPr>
          <p:cNvSpPr txBox="1"/>
          <p:nvPr/>
        </p:nvSpPr>
        <p:spPr>
          <a:xfrm>
            <a:off x="4074626" y="2939364"/>
            <a:ext cx="1137288" cy="276999"/>
          </a:xfrm>
          <a:prstGeom prst="rect">
            <a:avLst/>
          </a:prstGeom>
          <a:solidFill>
            <a:schemeClr val="bg1">
              <a:lumMod val="95000"/>
            </a:schemeClr>
          </a:solidFill>
          <a:ln>
            <a:solidFill>
              <a:schemeClr val="bg1">
                <a:lumMod val="95000"/>
              </a:schemeClr>
            </a:solidFill>
          </a:ln>
        </p:spPr>
        <p:txBody>
          <a:bodyPr wrap="square" lIns="0" tIns="0" rIns="0" bIns="0" rtlCol="0">
            <a:spAutoFit/>
          </a:bodyPr>
          <a:lstStyle/>
          <a:p>
            <a:pPr algn="ctr"/>
            <a:r>
              <a:rPr lang="en-GB" sz="900" i="1"/>
              <a:t>API Search </a:t>
            </a:r>
          </a:p>
          <a:p>
            <a:pPr algn="ctr"/>
            <a:r>
              <a:rPr lang="en-GB" sz="900" i="1"/>
              <a:t>Endpoint retrieval</a:t>
            </a:r>
          </a:p>
        </p:txBody>
      </p:sp>
      <p:sp>
        <p:nvSpPr>
          <p:cNvPr id="8" name="TextBox 7">
            <a:extLst>
              <a:ext uri="{FF2B5EF4-FFF2-40B4-BE49-F238E27FC236}">
                <a16:creationId xmlns:a16="http://schemas.microsoft.com/office/drawing/2014/main" id="{AB6BCF63-5C54-8B25-55D2-FC8E9686576F}"/>
              </a:ext>
            </a:extLst>
          </p:cNvPr>
          <p:cNvSpPr txBox="1"/>
          <p:nvPr/>
        </p:nvSpPr>
        <p:spPr>
          <a:xfrm>
            <a:off x="7698359" y="3008613"/>
            <a:ext cx="808376" cy="138499"/>
          </a:xfrm>
          <a:prstGeom prst="rect">
            <a:avLst/>
          </a:prstGeom>
          <a:solidFill>
            <a:schemeClr val="bg1">
              <a:lumMod val="95000"/>
            </a:schemeClr>
          </a:solidFill>
          <a:ln>
            <a:solidFill>
              <a:schemeClr val="bg1">
                <a:lumMod val="95000"/>
              </a:schemeClr>
            </a:solidFill>
          </a:ln>
        </p:spPr>
        <p:txBody>
          <a:bodyPr wrap="square" lIns="0" tIns="0" rIns="0" bIns="0" rtlCol="0">
            <a:spAutoFit/>
          </a:bodyPr>
          <a:lstStyle/>
          <a:p>
            <a:pPr algn="ctr"/>
            <a:r>
              <a:rPr lang="en-GB" sz="900" i="1"/>
              <a:t>Introspection</a:t>
            </a:r>
          </a:p>
        </p:txBody>
      </p:sp>
      <p:sp>
        <p:nvSpPr>
          <p:cNvPr id="2" name="Rectangle: Rounded Corners 1">
            <a:extLst>
              <a:ext uri="{FF2B5EF4-FFF2-40B4-BE49-F238E27FC236}">
                <a16:creationId xmlns:a16="http://schemas.microsoft.com/office/drawing/2014/main" id="{80E590C6-06E4-A7D3-3FDA-B9A4C7C2B40C}"/>
              </a:ext>
            </a:extLst>
          </p:cNvPr>
          <p:cNvSpPr>
            <a:spLocks/>
          </p:cNvSpPr>
          <p:nvPr/>
        </p:nvSpPr>
        <p:spPr>
          <a:xfrm>
            <a:off x="10139569" y="4882378"/>
            <a:ext cx="1651622" cy="1189046"/>
          </a:xfrm>
          <a:prstGeom prst="roundRect">
            <a:avLst>
              <a:gd name="adj" fmla="val 2080"/>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REC DIGITAL SERVICES</a:t>
            </a:r>
          </a:p>
        </p:txBody>
      </p:sp>
      <p:sp>
        <p:nvSpPr>
          <p:cNvPr id="3" name="Rectangle: Rounded Corners 2">
            <a:extLst>
              <a:ext uri="{FF2B5EF4-FFF2-40B4-BE49-F238E27FC236}">
                <a16:creationId xmlns:a16="http://schemas.microsoft.com/office/drawing/2014/main" id="{E99E546B-BE73-4E03-BDA2-AF55ED47678F}"/>
              </a:ext>
            </a:extLst>
          </p:cNvPr>
          <p:cNvSpPr/>
          <p:nvPr/>
        </p:nvSpPr>
        <p:spPr>
          <a:xfrm>
            <a:off x="10352582" y="4979005"/>
            <a:ext cx="1233932" cy="382323"/>
          </a:xfrm>
          <a:prstGeom prst="roundRect">
            <a:avLst>
              <a:gd name="adj" fmla="val 6128"/>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REC portal</a:t>
            </a:r>
          </a:p>
        </p:txBody>
      </p:sp>
      <p:sp>
        <p:nvSpPr>
          <p:cNvPr id="5" name="Rectangle: Rounded Corners 4">
            <a:extLst>
              <a:ext uri="{FF2B5EF4-FFF2-40B4-BE49-F238E27FC236}">
                <a16:creationId xmlns:a16="http://schemas.microsoft.com/office/drawing/2014/main" id="{20A9408B-0A68-8E9C-ACA4-0D49F7215F35}"/>
              </a:ext>
            </a:extLst>
          </p:cNvPr>
          <p:cNvSpPr/>
          <p:nvPr/>
        </p:nvSpPr>
        <p:spPr>
          <a:xfrm>
            <a:off x="10345763" y="5412084"/>
            <a:ext cx="1236910" cy="414281"/>
          </a:xfrm>
          <a:prstGeom prst="roundRect">
            <a:avLst>
              <a:gd name="adj" fmla="val 5013"/>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Service desk</a:t>
            </a:r>
          </a:p>
        </p:txBody>
      </p:sp>
      <p:cxnSp>
        <p:nvCxnSpPr>
          <p:cNvPr id="7" name="Connector: Elbow 6">
            <a:extLst>
              <a:ext uri="{FF2B5EF4-FFF2-40B4-BE49-F238E27FC236}">
                <a16:creationId xmlns:a16="http://schemas.microsoft.com/office/drawing/2014/main" id="{95C60DB1-5553-FC45-A5BA-B5E5D0A0B90B}"/>
              </a:ext>
            </a:extLst>
          </p:cNvPr>
          <p:cNvCxnSpPr>
            <a:cxnSpLocks/>
            <a:stCxn id="3" idx="0"/>
          </p:cNvCxnSpPr>
          <p:nvPr/>
        </p:nvCxnSpPr>
        <p:spPr>
          <a:xfrm rot="16200000" flipH="1" flipV="1">
            <a:off x="10003461" y="4439968"/>
            <a:ext cx="217926" cy="1296000"/>
          </a:xfrm>
          <a:prstGeom prst="bentConnector4">
            <a:avLst>
              <a:gd name="adj1" fmla="val -143749"/>
              <a:gd name="adj2" fmla="val 100872"/>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0D4FD8E-DF22-9CA7-5D2C-F7D31C86DEDF}"/>
              </a:ext>
            </a:extLst>
          </p:cNvPr>
          <p:cNvSpPr txBox="1"/>
          <p:nvPr/>
        </p:nvSpPr>
        <p:spPr>
          <a:xfrm>
            <a:off x="9354098" y="4765856"/>
            <a:ext cx="710195" cy="276999"/>
          </a:xfrm>
          <a:prstGeom prst="rect">
            <a:avLst/>
          </a:prstGeom>
          <a:solidFill>
            <a:schemeClr val="bg1"/>
          </a:solidFill>
          <a:ln>
            <a:solidFill>
              <a:schemeClr val="bg1">
                <a:lumMod val="95000"/>
              </a:schemeClr>
            </a:solidFill>
          </a:ln>
        </p:spPr>
        <p:txBody>
          <a:bodyPr wrap="square" lIns="0" tIns="0" rIns="0" bIns="0" rtlCol="0">
            <a:spAutoFit/>
          </a:bodyPr>
          <a:lstStyle/>
          <a:p>
            <a:pPr algn="r"/>
            <a:r>
              <a:rPr lang="en-GB" sz="900" i="1"/>
              <a:t>Publish organisations</a:t>
            </a:r>
          </a:p>
        </p:txBody>
      </p:sp>
      <p:cxnSp>
        <p:nvCxnSpPr>
          <p:cNvPr id="43" name="Connector: Elbow 42">
            <a:extLst>
              <a:ext uri="{FF2B5EF4-FFF2-40B4-BE49-F238E27FC236}">
                <a16:creationId xmlns:a16="http://schemas.microsoft.com/office/drawing/2014/main" id="{8078FBCF-D68A-E72C-47B2-E85C30C0B028}"/>
              </a:ext>
            </a:extLst>
          </p:cNvPr>
          <p:cNvCxnSpPr>
            <a:stCxn id="11" idx="1"/>
            <a:endCxn id="3" idx="0"/>
          </p:cNvCxnSpPr>
          <p:nvPr/>
        </p:nvCxnSpPr>
        <p:spPr>
          <a:xfrm rot="10800000" flipH="1" flipV="1">
            <a:off x="2929616" y="1760607"/>
            <a:ext cx="8039931" cy="3218397"/>
          </a:xfrm>
          <a:prstGeom prst="bentConnector4">
            <a:avLst>
              <a:gd name="adj1" fmla="val -2843"/>
              <a:gd name="adj2" fmla="val -17086"/>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A5D6549-CBB6-E5B5-9065-75BB00064D20}"/>
              </a:ext>
            </a:extLst>
          </p:cNvPr>
          <p:cNvCxnSpPr>
            <a:stCxn id="10" idx="3"/>
          </p:cNvCxnSpPr>
          <p:nvPr/>
        </p:nvCxnSpPr>
        <p:spPr>
          <a:xfrm>
            <a:off x="10043639" y="1769940"/>
            <a:ext cx="92057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938F856-34E5-3009-9D48-F68C62335820}"/>
              </a:ext>
            </a:extLst>
          </p:cNvPr>
          <p:cNvSpPr txBox="1"/>
          <p:nvPr/>
        </p:nvSpPr>
        <p:spPr>
          <a:xfrm>
            <a:off x="10503928" y="2642155"/>
            <a:ext cx="809197" cy="276999"/>
          </a:xfrm>
          <a:prstGeom prst="rect">
            <a:avLst/>
          </a:prstGeom>
          <a:solidFill>
            <a:schemeClr val="bg1">
              <a:lumMod val="95000"/>
            </a:schemeClr>
          </a:solidFill>
          <a:ln>
            <a:solidFill>
              <a:schemeClr val="bg1">
                <a:lumMod val="95000"/>
              </a:schemeClr>
            </a:solidFill>
          </a:ln>
        </p:spPr>
        <p:txBody>
          <a:bodyPr wrap="square" lIns="0" tIns="0" rIns="0" bIns="0" rtlCol="0">
            <a:spAutoFit/>
          </a:bodyPr>
          <a:lstStyle/>
          <a:p>
            <a:pPr algn="ctr"/>
            <a:r>
              <a:rPr lang="en-GB" sz="900" i="1"/>
              <a:t>Registration &amp; accreditation</a:t>
            </a:r>
          </a:p>
        </p:txBody>
      </p:sp>
      <p:cxnSp>
        <p:nvCxnSpPr>
          <p:cNvPr id="52" name="Connector: Elbow 51">
            <a:extLst>
              <a:ext uri="{FF2B5EF4-FFF2-40B4-BE49-F238E27FC236}">
                <a16:creationId xmlns:a16="http://schemas.microsoft.com/office/drawing/2014/main" id="{030A0050-3D41-BCDC-41F2-3F5C619388A2}"/>
              </a:ext>
            </a:extLst>
          </p:cNvPr>
          <p:cNvCxnSpPr>
            <a:cxnSpLocks/>
          </p:cNvCxnSpPr>
          <p:nvPr/>
        </p:nvCxnSpPr>
        <p:spPr>
          <a:xfrm rot="10800000" flipV="1">
            <a:off x="3486022" y="2010862"/>
            <a:ext cx="5580000" cy="1606358"/>
          </a:xfrm>
          <a:prstGeom prst="bentConnector3">
            <a:avLst>
              <a:gd name="adj1" fmla="val -13854"/>
            </a:avLst>
          </a:prstGeom>
          <a:ln>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2141E1FA-6A3E-3B46-64F5-8D41B5E96E78}"/>
              </a:ext>
            </a:extLst>
          </p:cNvPr>
          <p:cNvSpPr/>
          <p:nvPr/>
        </p:nvSpPr>
        <p:spPr>
          <a:xfrm>
            <a:off x="8117639" y="1506476"/>
            <a:ext cx="1926000" cy="526928"/>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Energy Data Provider</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b="1">
                <a:solidFill>
                  <a:srgbClr val="4D38F5"/>
                </a:solidFill>
                <a:latin typeface="Calibri"/>
                <a:ea typeface="Calibri"/>
                <a:cs typeface="Calibri"/>
                <a:sym typeface="Arial"/>
              </a:rPr>
              <a:t>(EDP)</a:t>
            </a:r>
            <a:endParaRPr kumimoji="0" lang="en-GB" sz="1100" b="1" i="0" u="none" strike="noStrike" kern="1200" cap="none" spc="0" normalizeH="0" baseline="0" noProof="0">
              <a:ln>
                <a:noFill/>
              </a:ln>
              <a:solidFill>
                <a:srgbClr val="4D38F5"/>
              </a:solidFill>
              <a:effectLst/>
              <a:uLnTx/>
              <a:uFillTx/>
              <a:latin typeface="Calibri"/>
              <a:ea typeface="Calibri"/>
              <a:cs typeface="Calibri"/>
              <a:sym typeface="Arial"/>
            </a:endParaRPr>
          </a:p>
        </p:txBody>
      </p:sp>
      <p:cxnSp>
        <p:nvCxnSpPr>
          <p:cNvPr id="460" name="Straight Arrow Connector 459">
            <a:extLst>
              <a:ext uri="{FF2B5EF4-FFF2-40B4-BE49-F238E27FC236}">
                <a16:creationId xmlns:a16="http://schemas.microsoft.com/office/drawing/2014/main" id="{41E6E39E-28A1-4ADA-4547-549F2C05AB88}"/>
              </a:ext>
            </a:extLst>
          </p:cNvPr>
          <p:cNvCxnSpPr/>
          <p:nvPr/>
        </p:nvCxnSpPr>
        <p:spPr>
          <a:xfrm>
            <a:off x="3431704" y="2033404"/>
            <a:ext cx="0" cy="3168000"/>
          </a:xfrm>
          <a:prstGeom prst="straightConnector1">
            <a:avLst/>
          </a:prstGeom>
          <a:ln>
            <a:solidFill>
              <a:schemeClr val="accent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00C66157-3D09-EBAF-5760-0C5835C66F55}"/>
              </a:ext>
            </a:extLst>
          </p:cNvPr>
          <p:cNvSpPr txBox="1"/>
          <p:nvPr/>
        </p:nvSpPr>
        <p:spPr>
          <a:xfrm>
            <a:off x="2938122" y="3428338"/>
            <a:ext cx="902689" cy="415498"/>
          </a:xfrm>
          <a:prstGeom prst="rect">
            <a:avLst/>
          </a:prstGeom>
          <a:solidFill>
            <a:schemeClr val="bg1">
              <a:lumMod val="95000"/>
            </a:schemeClr>
          </a:solidFill>
          <a:ln>
            <a:solidFill>
              <a:schemeClr val="bg1">
                <a:lumMod val="95000"/>
              </a:schemeClr>
            </a:solidFill>
          </a:ln>
        </p:spPr>
        <p:txBody>
          <a:bodyPr wrap="square" lIns="0" tIns="0" rIns="0" bIns="0" rtlCol="0">
            <a:spAutoFit/>
          </a:bodyPr>
          <a:lstStyle/>
          <a:p>
            <a:pPr algn="ctr"/>
            <a:r>
              <a:rPr lang="en-GB" sz="900" i="1"/>
              <a:t>API management</a:t>
            </a:r>
          </a:p>
          <a:p>
            <a:pPr algn="ctr"/>
            <a:r>
              <a:rPr lang="en-GB" sz="900" i="1"/>
              <a:t>/ service management</a:t>
            </a:r>
          </a:p>
        </p:txBody>
      </p:sp>
      <p:sp>
        <p:nvSpPr>
          <p:cNvPr id="1057" name="Rectangle 1056">
            <a:extLst>
              <a:ext uri="{FF2B5EF4-FFF2-40B4-BE49-F238E27FC236}">
                <a16:creationId xmlns:a16="http://schemas.microsoft.com/office/drawing/2014/main" id="{F455F8BC-A88E-D158-0A56-F8EAB5566159}"/>
              </a:ext>
            </a:extLst>
          </p:cNvPr>
          <p:cNvSpPr>
            <a:spLocks/>
          </p:cNvSpPr>
          <p:nvPr/>
        </p:nvSpPr>
        <p:spPr>
          <a:xfrm>
            <a:off x="1010802" y="1138971"/>
            <a:ext cx="1259465" cy="871890"/>
          </a:xfrm>
          <a:prstGeom prst="rect">
            <a:avLst/>
          </a:prstGeom>
          <a:ln/>
          <a:effectLst>
            <a:outerShdw blurRad="50800" dist="38100" dir="18900000" algn="b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1059" name="TextBox 1058">
            <a:extLst>
              <a:ext uri="{FF2B5EF4-FFF2-40B4-BE49-F238E27FC236}">
                <a16:creationId xmlns:a16="http://schemas.microsoft.com/office/drawing/2014/main" id="{57C1FC07-6814-721D-96F4-5D9B4C2D66F6}"/>
              </a:ext>
            </a:extLst>
          </p:cNvPr>
          <p:cNvSpPr txBox="1"/>
          <p:nvPr/>
        </p:nvSpPr>
        <p:spPr>
          <a:xfrm>
            <a:off x="901571" y="1125997"/>
            <a:ext cx="636063" cy="246221"/>
          </a:xfrm>
          <a:prstGeom prst="rect">
            <a:avLst/>
          </a:prstGeom>
          <a:noFill/>
        </p:spPr>
        <p:txBody>
          <a:bodyPr wrap="square" rtlCol="0">
            <a:spAutoFit/>
          </a:bodyPr>
          <a:lstStyle/>
          <a:p>
            <a:pPr algn="ctr"/>
            <a:r>
              <a:rPr lang="en-GB" sz="1000" b="1">
                <a:latin typeface="Outfit"/>
              </a:rPr>
              <a:t>Key</a:t>
            </a:r>
          </a:p>
        </p:txBody>
      </p:sp>
      <p:cxnSp>
        <p:nvCxnSpPr>
          <p:cNvPr id="1061" name="Straight Arrow Connector 1060">
            <a:extLst>
              <a:ext uri="{FF2B5EF4-FFF2-40B4-BE49-F238E27FC236}">
                <a16:creationId xmlns:a16="http://schemas.microsoft.com/office/drawing/2014/main" id="{01757121-CF5B-CD55-3D45-A008D45CAFFC}"/>
              </a:ext>
            </a:extLst>
          </p:cNvPr>
          <p:cNvCxnSpPr>
            <a:cxnSpLocks/>
          </p:cNvCxnSpPr>
          <p:nvPr/>
        </p:nvCxnSpPr>
        <p:spPr>
          <a:xfrm>
            <a:off x="1064760" y="1443963"/>
            <a:ext cx="115016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63" name="Straight Arrow Connector 1062">
            <a:extLst>
              <a:ext uri="{FF2B5EF4-FFF2-40B4-BE49-F238E27FC236}">
                <a16:creationId xmlns:a16="http://schemas.microsoft.com/office/drawing/2014/main" id="{44ACB4A7-24FD-13E3-DAA9-68B499FE73DD}"/>
              </a:ext>
            </a:extLst>
          </p:cNvPr>
          <p:cNvCxnSpPr>
            <a:cxnSpLocks/>
          </p:cNvCxnSpPr>
          <p:nvPr/>
        </p:nvCxnSpPr>
        <p:spPr>
          <a:xfrm>
            <a:off x="1060456" y="1801725"/>
            <a:ext cx="1134069" cy="0"/>
          </a:xfrm>
          <a:prstGeom prst="straightConnector1">
            <a:avLst/>
          </a:prstGeom>
          <a:ln>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064" name="TextBox 1063">
            <a:extLst>
              <a:ext uri="{FF2B5EF4-FFF2-40B4-BE49-F238E27FC236}">
                <a16:creationId xmlns:a16="http://schemas.microsoft.com/office/drawing/2014/main" id="{A0F4C819-ABA9-D89F-922C-7DB440939F04}"/>
              </a:ext>
            </a:extLst>
          </p:cNvPr>
          <p:cNvSpPr txBox="1"/>
          <p:nvPr/>
        </p:nvSpPr>
        <p:spPr>
          <a:xfrm>
            <a:off x="1338384" y="1295710"/>
            <a:ext cx="602914" cy="307777"/>
          </a:xfrm>
          <a:prstGeom prst="rect">
            <a:avLst/>
          </a:prstGeom>
          <a:solidFill>
            <a:schemeClr val="bg1"/>
          </a:solidFill>
        </p:spPr>
        <p:txBody>
          <a:bodyPr wrap="square" rtlCol="0">
            <a:spAutoFit/>
          </a:bodyPr>
          <a:lstStyle/>
          <a:p>
            <a:pPr algn="ctr"/>
            <a:r>
              <a:rPr lang="en-GB" sz="700" i="1"/>
              <a:t>Ongoing / regular</a:t>
            </a:r>
          </a:p>
        </p:txBody>
      </p:sp>
      <p:sp>
        <p:nvSpPr>
          <p:cNvPr id="1065" name="TextBox 1064">
            <a:extLst>
              <a:ext uri="{FF2B5EF4-FFF2-40B4-BE49-F238E27FC236}">
                <a16:creationId xmlns:a16="http://schemas.microsoft.com/office/drawing/2014/main" id="{9A754EF1-3CF7-2CE3-9598-F556E6CA9E97}"/>
              </a:ext>
            </a:extLst>
          </p:cNvPr>
          <p:cNvSpPr txBox="1"/>
          <p:nvPr/>
        </p:nvSpPr>
        <p:spPr>
          <a:xfrm>
            <a:off x="1334461" y="1657438"/>
            <a:ext cx="586058" cy="307777"/>
          </a:xfrm>
          <a:prstGeom prst="rect">
            <a:avLst/>
          </a:prstGeom>
          <a:solidFill>
            <a:schemeClr val="bg1"/>
          </a:solidFill>
        </p:spPr>
        <p:txBody>
          <a:bodyPr wrap="square" rtlCol="0">
            <a:spAutoFit/>
          </a:bodyPr>
          <a:lstStyle/>
          <a:p>
            <a:pPr algn="ctr"/>
            <a:r>
              <a:rPr lang="en-GB" sz="700" i="1"/>
              <a:t>One-off  / irregular</a:t>
            </a:r>
          </a:p>
        </p:txBody>
      </p:sp>
    </p:spTree>
    <p:extLst>
      <p:ext uri="{BB962C8B-B14F-4D97-AF65-F5344CB8AC3E}">
        <p14:creationId xmlns:p14="http://schemas.microsoft.com/office/powerpoint/2010/main" val="40925367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48558-0223-8A12-EA1E-89A98A120955}"/>
            </a:ext>
          </a:extLst>
        </p:cNvPr>
        <p:cNvGrpSpPr/>
        <p:nvPr/>
      </p:nvGrpSpPr>
      <p:grpSpPr>
        <a:xfrm>
          <a:off x="0" y="0"/>
          <a:ext cx="0" cy="0"/>
          <a:chOff x="0" y="0"/>
          <a:chExt cx="0" cy="0"/>
        </a:xfrm>
      </p:grpSpPr>
      <p:sp>
        <p:nvSpPr>
          <p:cNvPr id="45" name="Rectangle 44">
            <a:extLst>
              <a:ext uri="{FF2B5EF4-FFF2-40B4-BE49-F238E27FC236}">
                <a16:creationId xmlns:a16="http://schemas.microsoft.com/office/drawing/2014/main" id="{5503A93D-40BE-1306-0DD0-744A8411D7BE}"/>
              </a:ext>
            </a:extLst>
          </p:cNvPr>
          <p:cNvSpPr>
            <a:spLocks/>
          </p:cNvSpPr>
          <p:nvPr/>
        </p:nvSpPr>
        <p:spPr>
          <a:xfrm>
            <a:off x="-13732" y="4168453"/>
            <a:ext cx="12385376" cy="19476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F8BDA0AC-B757-BDEE-F7CF-5FAABCE78460}"/>
              </a:ext>
            </a:extLst>
          </p:cNvPr>
          <p:cNvSpPr/>
          <p:nvPr/>
        </p:nvSpPr>
        <p:spPr>
          <a:xfrm>
            <a:off x="161314" y="4257329"/>
            <a:ext cx="11852614" cy="1791207"/>
          </a:xfrm>
          <a:prstGeom prst="roundRect">
            <a:avLst>
              <a:gd name="adj" fmla="val 1094"/>
            </a:avLst>
          </a:prstGeom>
          <a:solidFill>
            <a:schemeClr val="bg1">
              <a:lumMod val="85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mj-lt"/>
              <a:ea typeface="+mn-ea"/>
              <a:cs typeface="+mn-cs"/>
            </a:endParaRPr>
          </a:p>
        </p:txBody>
      </p:sp>
      <p:sp>
        <p:nvSpPr>
          <p:cNvPr id="19" name="Rectangle: Rounded Corners 18">
            <a:extLst>
              <a:ext uri="{FF2B5EF4-FFF2-40B4-BE49-F238E27FC236}">
                <a16:creationId xmlns:a16="http://schemas.microsoft.com/office/drawing/2014/main" id="{75DCC680-79D2-4937-9A9A-A7B9C8287696}"/>
              </a:ext>
            </a:extLst>
          </p:cNvPr>
          <p:cNvSpPr/>
          <p:nvPr/>
        </p:nvSpPr>
        <p:spPr>
          <a:xfrm>
            <a:off x="1385450" y="4401026"/>
            <a:ext cx="10544541" cy="1575502"/>
          </a:xfrm>
          <a:prstGeom prst="roundRect">
            <a:avLst>
              <a:gd name="adj" fmla="val 1412"/>
            </a:avLst>
          </a:prstGeom>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mj-lt"/>
              <a:ea typeface="+mn-ea"/>
              <a:cs typeface="+mn-cs"/>
            </a:endParaRPr>
          </a:p>
        </p:txBody>
      </p:sp>
      <p:sp>
        <p:nvSpPr>
          <p:cNvPr id="21" name="Rectangle: Rounded Corners 20">
            <a:extLst>
              <a:ext uri="{FF2B5EF4-FFF2-40B4-BE49-F238E27FC236}">
                <a16:creationId xmlns:a16="http://schemas.microsoft.com/office/drawing/2014/main" id="{7734E452-5AE1-C9B0-6F17-82935F785403}"/>
              </a:ext>
            </a:extLst>
          </p:cNvPr>
          <p:cNvSpPr>
            <a:spLocks/>
          </p:cNvSpPr>
          <p:nvPr/>
        </p:nvSpPr>
        <p:spPr>
          <a:xfrm>
            <a:off x="2971595" y="4907592"/>
            <a:ext cx="7107221" cy="952329"/>
          </a:xfrm>
          <a:prstGeom prst="roundRect">
            <a:avLst>
              <a:gd name="adj" fmla="val 2080"/>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CONSUMER CONSENT SOLUTION</a:t>
            </a:r>
          </a:p>
        </p:txBody>
      </p:sp>
      <p:grpSp>
        <p:nvGrpSpPr>
          <p:cNvPr id="20" name="Group 19">
            <a:extLst>
              <a:ext uri="{FF2B5EF4-FFF2-40B4-BE49-F238E27FC236}">
                <a16:creationId xmlns:a16="http://schemas.microsoft.com/office/drawing/2014/main" id="{729500C8-4055-8748-6913-7B13105EA30D}"/>
              </a:ext>
            </a:extLst>
          </p:cNvPr>
          <p:cNvGrpSpPr/>
          <p:nvPr/>
        </p:nvGrpSpPr>
        <p:grpSpPr>
          <a:xfrm>
            <a:off x="3906434" y="3441396"/>
            <a:ext cx="6355436" cy="1562468"/>
            <a:chOff x="3864456" y="3634592"/>
            <a:chExt cx="6355436" cy="1562468"/>
          </a:xfrm>
        </p:grpSpPr>
        <p:cxnSp>
          <p:nvCxnSpPr>
            <p:cNvPr id="26" name="Straight Connector 25">
              <a:extLst>
                <a:ext uri="{FF2B5EF4-FFF2-40B4-BE49-F238E27FC236}">
                  <a16:creationId xmlns:a16="http://schemas.microsoft.com/office/drawing/2014/main" id="{A12CCD9A-A11E-274F-74D6-434D5DB7725D}"/>
                </a:ext>
              </a:extLst>
            </p:cNvPr>
            <p:cNvCxnSpPr/>
            <p:nvPr/>
          </p:nvCxnSpPr>
          <p:spPr>
            <a:xfrm flipV="1">
              <a:off x="10219892" y="3634592"/>
              <a:ext cx="0" cy="33374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514F0635-5341-D721-4FF6-39F59D58846B}"/>
                </a:ext>
              </a:extLst>
            </p:cNvPr>
            <p:cNvCxnSpPr>
              <a:cxnSpLocks/>
            </p:cNvCxnSpPr>
            <p:nvPr/>
          </p:nvCxnSpPr>
          <p:spPr>
            <a:xfrm rot="10800000" flipV="1">
              <a:off x="3864456" y="3973060"/>
              <a:ext cx="6336000" cy="1224000"/>
            </a:xfrm>
            <a:prstGeom prst="bentConnector3">
              <a:avLst>
                <a:gd name="adj1" fmla="val 99979"/>
              </a:avLst>
            </a:prstGeom>
            <a:ln>
              <a:prstDash val="dash"/>
              <a:tailEnd type="triangle"/>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B8396961-09DA-6246-6223-BFBAA7284FC0}"/>
              </a:ext>
            </a:extLst>
          </p:cNvPr>
          <p:cNvSpPr txBox="1"/>
          <p:nvPr/>
        </p:nvSpPr>
        <p:spPr>
          <a:xfrm>
            <a:off x="347939" y="221230"/>
            <a:ext cx="9386716" cy="523220"/>
          </a:xfrm>
          <a:prstGeom prst="rect">
            <a:avLst/>
          </a:prstGeom>
          <a:noFill/>
        </p:spPr>
        <p:txBody>
          <a:bodyPr wrap="square" rtlCol="0">
            <a:spAutoFit/>
          </a:bodyPr>
          <a:lstStyle/>
          <a:p>
            <a:r>
              <a:rPr lang="en-GB" sz="2800" b="1">
                <a:solidFill>
                  <a:schemeClr val="tx1">
                    <a:lumMod val="75000"/>
                    <a:lumOff val="25000"/>
                  </a:schemeClr>
                </a:solidFill>
              </a:rPr>
              <a:t>Proposed Solution Design for CCS</a:t>
            </a:r>
          </a:p>
        </p:txBody>
      </p:sp>
      <p:sp>
        <p:nvSpPr>
          <p:cNvPr id="24" name="Rectangle: Rounded Corners 23">
            <a:extLst>
              <a:ext uri="{FF2B5EF4-FFF2-40B4-BE49-F238E27FC236}">
                <a16:creationId xmlns:a16="http://schemas.microsoft.com/office/drawing/2014/main" id="{F5B077D8-1CF6-8211-74B1-B05915E5C22A}"/>
              </a:ext>
            </a:extLst>
          </p:cNvPr>
          <p:cNvSpPr/>
          <p:nvPr/>
        </p:nvSpPr>
        <p:spPr>
          <a:xfrm>
            <a:off x="1841472" y="5514732"/>
            <a:ext cx="852079" cy="330878"/>
          </a:xfrm>
          <a:prstGeom prst="roundRect">
            <a:avLst>
              <a:gd name="adj" fmla="val 5023"/>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ENQUIRY SERVICES</a:t>
            </a:r>
          </a:p>
        </p:txBody>
      </p:sp>
      <p:sp>
        <p:nvSpPr>
          <p:cNvPr id="22" name="Rectangle: Rounded Corners 21">
            <a:extLst>
              <a:ext uri="{FF2B5EF4-FFF2-40B4-BE49-F238E27FC236}">
                <a16:creationId xmlns:a16="http://schemas.microsoft.com/office/drawing/2014/main" id="{C08666A6-0595-CD43-6981-65C7BA984CD8}"/>
              </a:ext>
            </a:extLst>
          </p:cNvPr>
          <p:cNvSpPr/>
          <p:nvPr/>
        </p:nvSpPr>
        <p:spPr>
          <a:xfrm>
            <a:off x="5162661" y="5027952"/>
            <a:ext cx="2517643" cy="533431"/>
          </a:xfrm>
          <a:prstGeom prst="roundRect">
            <a:avLst>
              <a:gd name="adj" fmla="val 3271"/>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Consent Management System</a:t>
            </a:r>
          </a:p>
        </p:txBody>
      </p:sp>
      <p:sp>
        <p:nvSpPr>
          <p:cNvPr id="31" name="Rectangle: Rounded Corners 30">
            <a:extLst>
              <a:ext uri="{FF2B5EF4-FFF2-40B4-BE49-F238E27FC236}">
                <a16:creationId xmlns:a16="http://schemas.microsoft.com/office/drawing/2014/main" id="{08EB8F35-3519-D773-9488-C6AD8B1529C3}"/>
              </a:ext>
            </a:extLst>
          </p:cNvPr>
          <p:cNvSpPr/>
          <p:nvPr/>
        </p:nvSpPr>
        <p:spPr>
          <a:xfrm>
            <a:off x="8809730" y="5417659"/>
            <a:ext cx="1138701" cy="352934"/>
          </a:xfrm>
          <a:prstGeom prst="roundRect">
            <a:avLst>
              <a:gd name="adj" fmla="val 4879"/>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Testing / Monitoring</a:t>
            </a:r>
          </a:p>
        </p:txBody>
      </p:sp>
      <p:sp>
        <p:nvSpPr>
          <p:cNvPr id="56" name="Rectangle: Rounded Corners 55">
            <a:extLst>
              <a:ext uri="{FF2B5EF4-FFF2-40B4-BE49-F238E27FC236}">
                <a16:creationId xmlns:a16="http://schemas.microsoft.com/office/drawing/2014/main" id="{860AEE77-9489-190D-AB79-A32473ED00D8}"/>
              </a:ext>
            </a:extLst>
          </p:cNvPr>
          <p:cNvSpPr/>
          <p:nvPr/>
        </p:nvSpPr>
        <p:spPr>
          <a:xfrm>
            <a:off x="3167346" y="5017173"/>
            <a:ext cx="1098424" cy="343256"/>
          </a:xfrm>
          <a:prstGeom prst="roundRect">
            <a:avLst>
              <a:gd name="adj" fmla="val 5013"/>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User Interfaces</a:t>
            </a:r>
          </a:p>
        </p:txBody>
      </p:sp>
      <p:pic>
        <p:nvPicPr>
          <p:cNvPr id="451" name="Picture 2" descr="Contact Us - Retail Energy Code Company">
            <a:extLst>
              <a:ext uri="{FF2B5EF4-FFF2-40B4-BE49-F238E27FC236}">
                <a16:creationId xmlns:a16="http://schemas.microsoft.com/office/drawing/2014/main" id="{49D812C0-529E-9CED-DF10-6D983BDE40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6007" y="4468242"/>
            <a:ext cx="716924" cy="138366"/>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Rounded Corners 28">
            <a:extLst>
              <a:ext uri="{FF2B5EF4-FFF2-40B4-BE49-F238E27FC236}">
                <a16:creationId xmlns:a16="http://schemas.microsoft.com/office/drawing/2014/main" id="{538C256D-FC07-62A9-C297-73085FCC2C78}"/>
              </a:ext>
            </a:extLst>
          </p:cNvPr>
          <p:cNvSpPr/>
          <p:nvPr/>
        </p:nvSpPr>
        <p:spPr>
          <a:xfrm>
            <a:off x="8131063" y="2264643"/>
            <a:ext cx="1926000" cy="526928"/>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Energy Data Provider</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b="1">
                <a:solidFill>
                  <a:srgbClr val="4D38F5"/>
                </a:solidFill>
                <a:latin typeface="Calibri"/>
                <a:ea typeface="Calibri"/>
                <a:cs typeface="Calibri"/>
                <a:sym typeface="Arial"/>
              </a:rPr>
              <a:t>(EDP)</a:t>
            </a:r>
            <a:endParaRPr kumimoji="0" lang="en-GB" sz="1100" b="1" i="0" u="none" strike="noStrike" kern="1200" cap="none" spc="0" normalizeH="0" baseline="0" noProof="0">
              <a:ln>
                <a:noFill/>
              </a:ln>
              <a:solidFill>
                <a:srgbClr val="4D38F5"/>
              </a:solidFill>
              <a:effectLst/>
              <a:uLnTx/>
              <a:uFillTx/>
              <a:latin typeface="Calibri"/>
              <a:ea typeface="Calibri"/>
              <a:cs typeface="Calibri"/>
              <a:sym typeface="Arial"/>
            </a:endParaRPr>
          </a:p>
        </p:txBody>
      </p:sp>
      <p:cxnSp>
        <p:nvCxnSpPr>
          <p:cNvPr id="30" name="Straight Arrow Connector 29">
            <a:extLst>
              <a:ext uri="{FF2B5EF4-FFF2-40B4-BE49-F238E27FC236}">
                <a16:creationId xmlns:a16="http://schemas.microsoft.com/office/drawing/2014/main" id="{9C8E2E41-169D-FED9-CDF3-5D2BDB2A7217}"/>
              </a:ext>
            </a:extLst>
          </p:cNvPr>
          <p:cNvCxnSpPr>
            <a:cxnSpLocks/>
          </p:cNvCxnSpPr>
          <p:nvPr/>
        </p:nvCxnSpPr>
        <p:spPr>
          <a:xfrm>
            <a:off x="1313442" y="2436558"/>
            <a:ext cx="2052000" cy="0"/>
          </a:xfrm>
          <a:prstGeom prst="straightConnector1">
            <a:avLst/>
          </a:prstGeom>
          <a:noFill/>
          <a:ln w="6350" cap="flat" cmpd="sng" algn="ctr">
            <a:solidFill>
              <a:srgbClr val="4D38F5"/>
            </a:solidFill>
            <a:prstDash val="solid"/>
            <a:miter lim="800000"/>
            <a:headEnd type="none" w="med" len="med"/>
            <a:tailEnd type="triangle" w="med" len="med"/>
          </a:ln>
          <a:effectLst/>
        </p:spPr>
      </p:cxnSp>
      <p:cxnSp>
        <p:nvCxnSpPr>
          <p:cNvPr id="57" name="Connector: Elbow 56">
            <a:extLst>
              <a:ext uri="{FF2B5EF4-FFF2-40B4-BE49-F238E27FC236}">
                <a16:creationId xmlns:a16="http://schemas.microsoft.com/office/drawing/2014/main" id="{8C7B09BE-8216-6839-C403-EE90314B5E52}"/>
              </a:ext>
            </a:extLst>
          </p:cNvPr>
          <p:cNvCxnSpPr>
            <a:cxnSpLocks/>
          </p:cNvCxnSpPr>
          <p:nvPr/>
        </p:nvCxnSpPr>
        <p:spPr>
          <a:xfrm rot="16200000" flipH="1">
            <a:off x="-59993" y="3365962"/>
            <a:ext cx="1944000" cy="828000"/>
          </a:xfrm>
          <a:prstGeom prst="bentConnector3">
            <a:avLst>
              <a:gd name="adj1" fmla="val 65928"/>
            </a:avLst>
          </a:prstGeom>
          <a:ln>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54" name="Connector: Elbow 453">
            <a:extLst>
              <a:ext uri="{FF2B5EF4-FFF2-40B4-BE49-F238E27FC236}">
                <a16:creationId xmlns:a16="http://schemas.microsoft.com/office/drawing/2014/main" id="{F3BE58EC-11C1-BBC8-CE8D-7CC967109284}"/>
              </a:ext>
            </a:extLst>
          </p:cNvPr>
          <p:cNvCxnSpPr>
            <a:cxnSpLocks/>
          </p:cNvCxnSpPr>
          <p:nvPr/>
        </p:nvCxnSpPr>
        <p:spPr>
          <a:xfrm rot="16200000" flipH="1">
            <a:off x="1002674" y="2798436"/>
            <a:ext cx="2241472" cy="2196000"/>
          </a:xfrm>
          <a:prstGeom prst="bentConnector3">
            <a:avLst>
              <a:gd name="adj1" fmla="val 38769"/>
            </a:avLst>
          </a:prstGeom>
          <a:ln>
            <a:prstDash val="soli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56" name="Connector: Elbow 455">
            <a:extLst>
              <a:ext uri="{FF2B5EF4-FFF2-40B4-BE49-F238E27FC236}">
                <a16:creationId xmlns:a16="http://schemas.microsoft.com/office/drawing/2014/main" id="{A128C9FE-273F-9A9A-440D-11C0F0F43A4A}"/>
              </a:ext>
            </a:extLst>
          </p:cNvPr>
          <p:cNvCxnSpPr>
            <a:cxnSpLocks/>
          </p:cNvCxnSpPr>
          <p:nvPr/>
        </p:nvCxnSpPr>
        <p:spPr>
          <a:xfrm rot="16200000" flipH="1">
            <a:off x="2148672" y="4329176"/>
            <a:ext cx="288000" cy="165600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7" name="Straight Arrow Connector 466">
            <a:extLst>
              <a:ext uri="{FF2B5EF4-FFF2-40B4-BE49-F238E27FC236}">
                <a16:creationId xmlns:a16="http://schemas.microsoft.com/office/drawing/2014/main" id="{2922B0D3-40AA-615C-1DAB-2BBD655EAB7D}"/>
              </a:ext>
            </a:extLst>
          </p:cNvPr>
          <p:cNvCxnSpPr>
            <a:stCxn id="56" idx="3"/>
          </p:cNvCxnSpPr>
          <p:nvPr/>
        </p:nvCxnSpPr>
        <p:spPr>
          <a:xfrm flipV="1">
            <a:off x="4265770" y="5188777"/>
            <a:ext cx="896891" cy="2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Rectangle: Rounded Corners 46">
            <a:extLst>
              <a:ext uri="{FF2B5EF4-FFF2-40B4-BE49-F238E27FC236}">
                <a16:creationId xmlns:a16="http://schemas.microsoft.com/office/drawing/2014/main" id="{F819CABD-10F4-3031-D0F6-9F86EA4D3B31}"/>
              </a:ext>
            </a:extLst>
          </p:cNvPr>
          <p:cNvSpPr/>
          <p:nvPr/>
        </p:nvSpPr>
        <p:spPr>
          <a:xfrm>
            <a:off x="318915" y="4715348"/>
            <a:ext cx="2318686" cy="292550"/>
          </a:xfrm>
          <a:prstGeom prst="roundRect">
            <a:avLst>
              <a:gd name="adj" fmla="val 5013"/>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IDV SERVICES</a:t>
            </a:r>
          </a:p>
        </p:txBody>
      </p:sp>
      <p:cxnSp>
        <p:nvCxnSpPr>
          <p:cNvPr id="473" name="Straight Arrow Connector 472">
            <a:extLst>
              <a:ext uri="{FF2B5EF4-FFF2-40B4-BE49-F238E27FC236}">
                <a16:creationId xmlns:a16="http://schemas.microsoft.com/office/drawing/2014/main" id="{5908FF9F-398B-ACB0-20AF-397C7B419E09}"/>
              </a:ext>
            </a:extLst>
          </p:cNvPr>
          <p:cNvCxnSpPr>
            <a:cxnSpLocks/>
            <a:stCxn id="28" idx="2"/>
            <a:endCxn id="22" idx="0"/>
          </p:cNvCxnSpPr>
          <p:nvPr/>
        </p:nvCxnSpPr>
        <p:spPr>
          <a:xfrm>
            <a:off x="4351785" y="2791571"/>
            <a:ext cx="2069698" cy="223638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5" name="Straight Arrow Connector 474">
            <a:extLst>
              <a:ext uri="{FF2B5EF4-FFF2-40B4-BE49-F238E27FC236}">
                <a16:creationId xmlns:a16="http://schemas.microsoft.com/office/drawing/2014/main" id="{211004A8-08F3-FED0-E178-472580F0B2D6}"/>
              </a:ext>
            </a:extLst>
          </p:cNvPr>
          <p:cNvCxnSpPr>
            <a:cxnSpLocks/>
            <a:stCxn id="22" idx="0"/>
            <a:endCxn id="29" idx="2"/>
          </p:cNvCxnSpPr>
          <p:nvPr/>
        </p:nvCxnSpPr>
        <p:spPr>
          <a:xfrm flipV="1">
            <a:off x="6421483" y="2791571"/>
            <a:ext cx="2672580" cy="223638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87" name="Straight Arrow Connector 486">
            <a:extLst>
              <a:ext uri="{FF2B5EF4-FFF2-40B4-BE49-F238E27FC236}">
                <a16:creationId xmlns:a16="http://schemas.microsoft.com/office/drawing/2014/main" id="{041F5F60-01FC-2CDA-B5B4-61E45EABB63A}"/>
              </a:ext>
            </a:extLst>
          </p:cNvPr>
          <p:cNvCxnSpPr>
            <a:cxnSpLocks/>
          </p:cNvCxnSpPr>
          <p:nvPr/>
        </p:nvCxnSpPr>
        <p:spPr>
          <a:xfrm flipV="1">
            <a:off x="5305464" y="2436558"/>
            <a:ext cx="2815835" cy="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7" name="TextBox 496">
            <a:extLst>
              <a:ext uri="{FF2B5EF4-FFF2-40B4-BE49-F238E27FC236}">
                <a16:creationId xmlns:a16="http://schemas.microsoft.com/office/drawing/2014/main" id="{593388F6-890F-3AE6-27AF-0B5C699F0553}"/>
              </a:ext>
            </a:extLst>
          </p:cNvPr>
          <p:cNvSpPr txBox="1"/>
          <p:nvPr/>
        </p:nvSpPr>
        <p:spPr>
          <a:xfrm>
            <a:off x="6793772" y="3105216"/>
            <a:ext cx="2411016" cy="626701"/>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wrap="square" lIns="36000" tIns="36000" rIns="36000" bIns="36000" rtlCol="0">
            <a:spAutoFit/>
          </a:bodyPr>
          <a:lstStyle/>
          <a:p>
            <a:r>
              <a:rPr lang="en-GB" sz="900" b="1"/>
              <a:t>CCS &lt;&gt; EDP</a:t>
            </a:r>
          </a:p>
          <a:p>
            <a:pPr marL="171450" indent="-171450">
              <a:buFontTx/>
              <a:buChar char="-"/>
            </a:pPr>
            <a:r>
              <a:rPr lang="en-GB" sz="900"/>
              <a:t>EDH performs token introspection</a:t>
            </a:r>
          </a:p>
          <a:p>
            <a:pPr marL="171450" indent="-171450">
              <a:buFontTx/>
              <a:buChar char="-"/>
            </a:pPr>
            <a:r>
              <a:rPr lang="en-GB" sz="900"/>
              <a:t>CCS provides PKI services</a:t>
            </a:r>
          </a:p>
          <a:p>
            <a:pPr marL="171450" indent="-171450">
              <a:buFontTx/>
              <a:buChar char="-"/>
            </a:pPr>
            <a:r>
              <a:rPr lang="en-GB" sz="900"/>
              <a:t>Webhooks for events (CCS + EDP)</a:t>
            </a:r>
          </a:p>
        </p:txBody>
      </p:sp>
      <p:sp>
        <p:nvSpPr>
          <p:cNvPr id="32" name="Rectangle: Rounded Corners 31">
            <a:extLst>
              <a:ext uri="{FF2B5EF4-FFF2-40B4-BE49-F238E27FC236}">
                <a16:creationId xmlns:a16="http://schemas.microsoft.com/office/drawing/2014/main" id="{90E06158-2F21-D138-2392-26D08F6F3C15}"/>
              </a:ext>
            </a:extLst>
          </p:cNvPr>
          <p:cNvSpPr/>
          <p:nvPr/>
        </p:nvSpPr>
        <p:spPr>
          <a:xfrm>
            <a:off x="214163" y="2278913"/>
            <a:ext cx="1152128" cy="496788"/>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Consumer</a:t>
            </a:r>
          </a:p>
        </p:txBody>
      </p:sp>
      <p:sp>
        <p:nvSpPr>
          <p:cNvPr id="1027" name="TextBox 1026">
            <a:extLst>
              <a:ext uri="{FF2B5EF4-FFF2-40B4-BE49-F238E27FC236}">
                <a16:creationId xmlns:a16="http://schemas.microsoft.com/office/drawing/2014/main" id="{0DB88D32-2F7C-4ACC-9D6B-76D0528F9B15}"/>
              </a:ext>
            </a:extLst>
          </p:cNvPr>
          <p:cNvSpPr txBox="1"/>
          <p:nvPr/>
        </p:nvSpPr>
        <p:spPr>
          <a:xfrm>
            <a:off x="590259" y="3976366"/>
            <a:ext cx="665807" cy="138499"/>
          </a:xfrm>
          <a:prstGeom prst="rect">
            <a:avLst/>
          </a:prstGeom>
          <a:solidFill>
            <a:schemeClr val="bg1"/>
          </a:solidFill>
          <a:ln>
            <a:solidFill>
              <a:schemeClr val="bg1">
                <a:lumMod val="95000"/>
              </a:schemeClr>
            </a:solidFill>
          </a:ln>
        </p:spPr>
        <p:txBody>
          <a:bodyPr wrap="square" lIns="0" tIns="0" rIns="0" bIns="0" rtlCol="0">
            <a:spAutoFit/>
          </a:bodyPr>
          <a:lstStyle/>
          <a:p>
            <a:r>
              <a:rPr lang="en-GB" sz="900" i="1"/>
              <a:t>Authenticate</a:t>
            </a:r>
          </a:p>
        </p:txBody>
      </p:sp>
      <p:sp>
        <p:nvSpPr>
          <p:cNvPr id="1045" name="TextBox 1044">
            <a:extLst>
              <a:ext uri="{FF2B5EF4-FFF2-40B4-BE49-F238E27FC236}">
                <a16:creationId xmlns:a16="http://schemas.microsoft.com/office/drawing/2014/main" id="{92E714CC-5839-B5BB-0A3E-6846FB3A44BB}"/>
              </a:ext>
            </a:extLst>
          </p:cNvPr>
          <p:cNvSpPr txBox="1"/>
          <p:nvPr/>
        </p:nvSpPr>
        <p:spPr>
          <a:xfrm>
            <a:off x="1606374" y="5022547"/>
            <a:ext cx="1065682" cy="415498"/>
          </a:xfrm>
          <a:prstGeom prst="rect">
            <a:avLst/>
          </a:prstGeom>
          <a:solidFill>
            <a:schemeClr val="bg1"/>
          </a:solidFill>
          <a:ln>
            <a:solidFill>
              <a:schemeClr val="bg1">
                <a:lumMod val="95000"/>
              </a:schemeClr>
            </a:solidFill>
          </a:ln>
        </p:spPr>
        <p:txBody>
          <a:bodyPr wrap="square" lIns="0" tIns="0" rIns="0" bIns="0" rtlCol="0">
            <a:spAutoFit/>
          </a:bodyPr>
          <a:lstStyle/>
          <a:p>
            <a:r>
              <a:rPr lang="en-GB" sz="900" i="1"/>
              <a:t>- Validated identity</a:t>
            </a:r>
          </a:p>
          <a:p>
            <a:r>
              <a:rPr lang="en-GB" sz="900" i="1"/>
              <a:t>- Unique I.D.</a:t>
            </a:r>
          </a:p>
          <a:p>
            <a:r>
              <a:rPr lang="en-GB" sz="900" i="1"/>
              <a:t>- Address output</a:t>
            </a:r>
          </a:p>
        </p:txBody>
      </p:sp>
      <p:cxnSp>
        <p:nvCxnSpPr>
          <p:cNvPr id="1047" name="Connector: Elbow 1046">
            <a:extLst>
              <a:ext uri="{FF2B5EF4-FFF2-40B4-BE49-F238E27FC236}">
                <a16:creationId xmlns:a16="http://schemas.microsoft.com/office/drawing/2014/main" id="{AAF5A8BE-A9BD-B638-8A9D-5950716C5960}"/>
              </a:ext>
            </a:extLst>
          </p:cNvPr>
          <p:cNvCxnSpPr>
            <a:cxnSpLocks/>
          </p:cNvCxnSpPr>
          <p:nvPr/>
        </p:nvCxnSpPr>
        <p:spPr>
          <a:xfrm rot="5400000" flipH="1" flipV="1">
            <a:off x="6425137" y="2561724"/>
            <a:ext cx="2289" cy="4896000"/>
          </a:xfrm>
          <a:prstGeom prst="bentConnector3">
            <a:avLst>
              <a:gd name="adj1" fmla="val 13535605"/>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1049" name="TextBox 1048">
            <a:extLst>
              <a:ext uri="{FF2B5EF4-FFF2-40B4-BE49-F238E27FC236}">
                <a16:creationId xmlns:a16="http://schemas.microsoft.com/office/drawing/2014/main" id="{7291F13B-43E4-ADAB-6766-FA2EB7AA24B4}"/>
              </a:ext>
            </a:extLst>
          </p:cNvPr>
          <p:cNvSpPr txBox="1"/>
          <p:nvPr/>
        </p:nvSpPr>
        <p:spPr>
          <a:xfrm>
            <a:off x="4275177" y="4623133"/>
            <a:ext cx="1137288" cy="138499"/>
          </a:xfrm>
          <a:prstGeom prst="rect">
            <a:avLst/>
          </a:prstGeom>
          <a:solidFill>
            <a:schemeClr val="bg1"/>
          </a:solidFill>
          <a:ln>
            <a:solidFill>
              <a:schemeClr val="bg1">
                <a:lumMod val="95000"/>
              </a:schemeClr>
            </a:solidFill>
          </a:ln>
        </p:spPr>
        <p:txBody>
          <a:bodyPr wrap="square" lIns="0" tIns="0" rIns="0" bIns="0" rtlCol="0">
            <a:spAutoFit/>
          </a:bodyPr>
          <a:lstStyle/>
          <a:p>
            <a:pPr algn="ctr"/>
            <a:r>
              <a:rPr lang="en-GB" sz="900" i="1"/>
              <a:t>Publish new datasets</a:t>
            </a:r>
          </a:p>
        </p:txBody>
      </p:sp>
      <p:cxnSp>
        <p:nvCxnSpPr>
          <p:cNvPr id="1071" name="Straight Arrow Connector 1070">
            <a:extLst>
              <a:ext uri="{FF2B5EF4-FFF2-40B4-BE49-F238E27FC236}">
                <a16:creationId xmlns:a16="http://schemas.microsoft.com/office/drawing/2014/main" id="{C75DC1A0-C2D9-49B4-16C6-DB56B67431BB}"/>
              </a:ext>
            </a:extLst>
          </p:cNvPr>
          <p:cNvCxnSpPr>
            <a:cxnSpLocks/>
          </p:cNvCxnSpPr>
          <p:nvPr/>
        </p:nvCxnSpPr>
        <p:spPr>
          <a:xfrm>
            <a:off x="7686274" y="5170670"/>
            <a:ext cx="11160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72" name="TextBox 1071">
            <a:extLst>
              <a:ext uri="{FF2B5EF4-FFF2-40B4-BE49-F238E27FC236}">
                <a16:creationId xmlns:a16="http://schemas.microsoft.com/office/drawing/2014/main" id="{5821BC23-FA4C-C871-C6EA-45EC75A92410}"/>
              </a:ext>
            </a:extLst>
          </p:cNvPr>
          <p:cNvSpPr txBox="1"/>
          <p:nvPr/>
        </p:nvSpPr>
        <p:spPr>
          <a:xfrm>
            <a:off x="7891866" y="5032170"/>
            <a:ext cx="706301" cy="276999"/>
          </a:xfrm>
          <a:prstGeom prst="rect">
            <a:avLst/>
          </a:prstGeom>
          <a:solidFill>
            <a:srgbClr val="DBD7FD"/>
          </a:solidFill>
          <a:ln>
            <a:solidFill>
              <a:schemeClr val="accent1">
                <a:lumMod val="40000"/>
                <a:lumOff val="60000"/>
              </a:schemeClr>
            </a:solidFill>
          </a:ln>
        </p:spPr>
        <p:txBody>
          <a:bodyPr wrap="square" lIns="0" tIns="0" rIns="0" bIns="0" rtlCol="0">
            <a:spAutoFit/>
          </a:bodyPr>
          <a:lstStyle/>
          <a:p>
            <a:pPr algn="ctr"/>
            <a:r>
              <a:rPr lang="en-GB" sz="900" i="1"/>
              <a:t>Certificates / API details</a:t>
            </a:r>
          </a:p>
        </p:txBody>
      </p:sp>
      <p:sp>
        <p:nvSpPr>
          <p:cNvPr id="1079" name="TextBox 1078">
            <a:extLst>
              <a:ext uri="{FF2B5EF4-FFF2-40B4-BE49-F238E27FC236}">
                <a16:creationId xmlns:a16="http://schemas.microsoft.com/office/drawing/2014/main" id="{6CA52C5F-0590-E321-F440-2D63B3670036}"/>
              </a:ext>
            </a:extLst>
          </p:cNvPr>
          <p:cNvSpPr txBox="1"/>
          <p:nvPr/>
        </p:nvSpPr>
        <p:spPr>
          <a:xfrm>
            <a:off x="4031857" y="3110228"/>
            <a:ext cx="2425593" cy="1042199"/>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wrap="square" lIns="36000" tIns="36000" rIns="36000" bIns="36000" rtlCol="0">
            <a:spAutoFit/>
          </a:bodyPr>
          <a:lstStyle>
            <a:defPPr>
              <a:defRPr lang="pt-PT"/>
            </a:defPPr>
            <a:lvl1pPr>
              <a:defRPr sz="9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GB" b="1"/>
              <a:t>CCS &lt;&gt; ATP</a:t>
            </a:r>
          </a:p>
          <a:p>
            <a:pPr marL="171450" indent="-171450">
              <a:buFontTx/>
              <a:buChar char="-"/>
            </a:pPr>
            <a:r>
              <a:rPr lang="en-GB"/>
              <a:t>ATP</a:t>
            </a:r>
            <a:r>
              <a:rPr lang="en-GB" b="1"/>
              <a:t> </a:t>
            </a:r>
            <a:r>
              <a:rPr lang="en-GB"/>
              <a:t>discover available datasets from Directory / Registry; retrieve lexicon</a:t>
            </a:r>
          </a:p>
          <a:p>
            <a:pPr marL="171450" indent="-171450">
              <a:buFontTx/>
              <a:buChar char="-"/>
            </a:pPr>
            <a:r>
              <a:rPr lang="en-GB"/>
              <a:t>Validate requests and personal identifier</a:t>
            </a:r>
          </a:p>
          <a:p>
            <a:pPr marL="171450" indent="-171450">
              <a:buFontTx/>
              <a:buChar char="-"/>
            </a:pPr>
            <a:r>
              <a:rPr lang="en-GB"/>
              <a:t>CCS provides consent token</a:t>
            </a:r>
          </a:p>
          <a:p>
            <a:pPr marL="171450" indent="-171450">
              <a:buFontTx/>
              <a:buChar char="-"/>
            </a:pPr>
            <a:r>
              <a:rPr lang="en-GB"/>
              <a:t>CCS provides PKI services</a:t>
            </a:r>
          </a:p>
          <a:p>
            <a:pPr marL="171450" indent="-171450">
              <a:buFontTx/>
              <a:buChar char="-"/>
            </a:pPr>
            <a:r>
              <a:rPr lang="en-GB"/>
              <a:t>Webhooks for events (CCS + ATP)</a:t>
            </a:r>
          </a:p>
        </p:txBody>
      </p:sp>
      <p:cxnSp>
        <p:nvCxnSpPr>
          <p:cNvPr id="1080" name="Straight Arrow Connector 1079">
            <a:extLst>
              <a:ext uri="{FF2B5EF4-FFF2-40B4-BE49-F238E27FC236}">
                <a16:creationId xmlns:a16="http://schemas.microsoft.com/office/drawing/2014/main" id="{5D3FCB44-15B9-55D9-B2C8-E47A80AA3F49}"/>
              </a:ext>
            </a:extLst>
          </p:cNvPr>
          <p:cNvCxnSpPr>
            <a:cxnSpLocks/>
          </p:cNvCxnSpPr>
          <p:nvPr/>
        </p:nvCxnSpPr>
        <p:spPr>
          <a:xfrm>
            <a:off x="1358682" y="2603923"/>
            <a:ext cx="2052000" cy="0"/>
          </a:xfrm>
          <a:prstGeom prst="straightConnector1">
            <a:avLst/>
          </a:prstGeom>
          <a:noFill/>
          <a:ln w="6350" cap="flat" cmpd="sng" algn="ctr">
            <a:solidFill>
              <a:srgbClr val="4D38F5"/>
            </a:solidFill>
            <a:prstDash val="solid"/>
            <a:miter lim="800000"/>
            <a:headEnd type="triangle" w="med" len="med"/>
            <a:tailEnd type="none" w="med" len="med"/>
          </a:ln>
          <a:effectLst/>
        </p:spPr>
      </p:cxnSp>
      <p:cxnSp>
        <p:nvCxnSpPr>
          <p:cNvPr id="1082" name="Connector: Elbow 1081">
            <a:extLst>
              <a:ext uri="{FF2B5EF4-FFF2-40B4-BE49-F238E27FC236}">
                <a16:creationId xmlns:a16="http://schemas.microsoft.com/office/drawing/2014/main" id="{997DB705-8C1F-E490-2AD1-A7879EC7EA19}"/>
              </a:ext>
            </a:extLst>
          </p:cNvPr>
          <p:cNvCxnSpPr>
            <a:cxnSpLocks/>
          </p:cNvCxnSpPr>
          <p:nvPr/>
        </p:nvCxnSpPr>
        <p:spPr>
          <a:xfrm rot="16200000" flipV="1">
            <a:off x="1326012" y="1884906"/>
            <a:ext cx="651041" cy="466309"/>
          </a:xfrm>
          <a:prstGeom prst="bentConnector3">
            <a:avLst>
              <a:gd name="adj1" fmla="val 50000"/>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8" name="Connector: Elbow 1087">
            <a:extLst>
              <a:ext uri="{FF2B5EF4-FFF2-40B4-BE49-F238E27FC236}">
                <a16:creationId xmlns:a16="http://schemas.microsoft.com/office/drawing/2014/main" id="{0A4C4EC3-1614-DB67-138D-85404D1124A2}"/>
              </a:ext>
            </a:extLst>
          </p:cNvPr>
          <p:cNvCxnSpPr>
            <a:cxnSpLocks/>
          </p:cNvCxnSpPr>
          <p:nvPr/>
        </p:nvCxnSpPr>
        <p:spPr>
          <a:xfrm rot="5400000" flipH="1" flipV="1">
            <a:off x="2289225" y="1861772"/>
            <a:ext cx="1008000" cy="468000"/>
          </a:xfrm>
          <a:prstGeom prst="bentConnector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0" name="TextBox 489">
            <a:extLst>
              <a:ext uri="{FF2B5EF4-FFF2-40B4-BE49-F238E27FC236}">
                <a16:creationId xmlns:a16="http://schemas.microsoft.com/office/drawing/2014/main" id="{D048AEE9-F5FD-D9FF-82DC-419ECE01C456}"/>
              </a:ext>
            </a:extLst>
          </p:cNvPr>
          <p:cNvSpPr txBox="1"/>
          <p:nvPr/>
        </p:nvSpPr>
        <p:spPr>
          <a:xfrm>
            <a:off x="2660876" y="1176739"/>
            <a:ext cx="2933150" cy="903700"/>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wrap="square" lIns="36000" tIns="36000" rIns="36000" bIns="36000" rtlCol="0">
            <a:spAutoFit/>
          </a:bodyPr>
          <a:lstStyle/>
          <a:p>
            <a:r>
              <a:rPr lang="en-GB" sz="900" b="1"/>
              <a:t>Consumer </a:t>
            </a:r>
            <a:r>
              <a:rPr lang="en-GB" sz="900" b="1">
                <a:sym typeface="Wingdings" panose="05000000000000000000" pitchFamily="2" charset="2"/>
              </a:rPr>
              <a:t> ATP</a:t>
            </a:r>
            <a:endParaRPr lang="en-GB" sz="900" b="1"/>
          </a:p>
          <a:p>
            <a:pPr marL="171450" indent="-171450">
              <a:buFontTx/>
              <a:buChar char="-"/>
            </a:pPr>
            <a:r>
              <a:rPr lang="en-GB" sz="900"/>
              <a:t>Discover and display available data &amp; lexicon from Directory</a:t>
            </a:r>
          </a:p>
          <a:p>
            <a:pPr marL="171450" indent="-171450">
              <a:buFontTx/>
              <a:buChar char="-"/>
            </a:pPr>
            <a:r>
              <a:rPr lang="en-GB" sz="900"/>
              <a:t>Enable management of consents for their service(s)</a:t>
            </a:r>
          </a:p>
          <a:p>
            <a:pPr marL="171450" indent="-171450">
              <a:buFontTx/>
              <a:buChar char="-"/>
            </a:pPr>
            <a:r>
              <a:rPr lang="en-GB" sz="900"/>
              <a:t>Redirect to CCS/IDV where required</a:t>
            </a:r>
          </a:p>
          <a:p>
            <a:pPr marL="171450" indent="-171450">
              <a:buFontTx/>
              <a:buChar char="-"/>
            </a:pPr>
            <a:r>
              <a:rPr lang="en-GB" sz="900"/>
              <a:t>Provide service consumer</a:t>
            </a:r>
          </a:p>
        </p:txBody>
      </p:sp>
      <p:cxnSp>
        <p:nvCxnSpPr>
          <p:cNvPr id="1106" name="Straight Arrow Connector 1105">
            <a:extLst>
              <a:ext uri="{FF2B5EF4-FFF2-40B4-BE49-F238E27FC236}">
                <a16:creationId xmlns:a16="http://schemas.microsoft.com/office/drawing/2014/main" id="{49A0370E-7D03-E0CC-9066-A2CEBD1E6DD3}"/>
              </a:ext>
            </a:extLst>
          </p:cNvPr>
          <p:cNvCxnSpPr>
            <a:cxnSpLocks/>
          </p:cNvCxnSpPr>
          <p:nvPr/>
        </p:nvCxnSpPr>
        <p:spPr>
          <a:xfrm flipV="1">
            <a:off x="5315228" y="2604024"/>
            <a:ext cx="2815835" cy="0"/>
          </a:xfrm>
          <a:prstGeom prst="straightConnector1">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50" name="TextBox 1049">
            <a:extLst>
              <a:ext uri="{FF2B5EF4-FFF2-40B4-BE49-F238E27FC236}">
                <a16:creationId xmlns:a16="http://schemas.microsoft.com/office/drawing/2014/main" id="{225AF048-50A3-CE79-3C0A-0B9E748B6613}"/>
              </a:ext>
            </a:extLst>
          </p:cNvPr>
          <p:cNvSpPr txBox="1"/>
          <p:nvPr/>
        </p:nvSpPr>
        <p:spPr>
          <a:xfrm>
            <a:off x="4430016" y="5141216"/>
            <a:ext cx="510465" cy="415498"/>
          </a:xfrm>
          <a:prstGeom prst="rect">
            <a:avLst/>
          </a:prstGeom>
          <a:solidFill>
            <a:srgbClr val="DBD7FD"/>
          </a:solidFill>
          <a:ln>
            <a:solidFill>
              <a:schemeClr val="accent1">
                <a:lumMod val="40000"/>
                <a:lumOff val="60000"/>
              </a:schemeClr>
            </a:solidFill>
          </a:ln>
        </p:spPr>
        <p:txBody>
          <a:bodyPr wrap="square" lIns="0" tIns="0" rIns="0" bIns="0" rtlCol="0">
            <a:spAutoFit/>
          </a:bodyPr>
          <a:lstStyle/>
          <a:p>
            <a:pPr algn="ctr"/>
            <a:r>
              <a:rPr lang="en-GB" sz="900" i="1"/>
              <a:t>Update consent records</a:t>
            </a:r>
          </a:p>
        </p:txBody>
      </p:sp>
      <p:sp>
        <p:nvSpPr>
          <p:cNvPr id="1110" name="TextBox 1109">
            <a:extLst>
              <a:ext uri="{FF2B5EF4-FFF2-40B4-BE49-F238E27FC236}">
                <a16:creationId xmlns:a16="http://schemas.microsoft.com/office/drawing/2014/main" id="{51715B69-0022-DFB5-F15F-754D0E7D4BC0}"/>
              </a:ext>
            </a:extLst>
          </p:cNvPr>
          <p:cNvSpPr txBox="1"/>
          <p:nvPr/>
        </p:nvSpPr>
        <p:spPr>
          <a:xfrm>
            <a:off x="5857421" y="1192686"/>
            <a:ext cx="1600598" cy="765200"/>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wrap="square" lIns="36000" tIns="36000" rIns="36000" bIns="36000" rtlCol="0">
            <a:spAutoFit/>
          </a:bodyPr>
          <a:lstStyle/>
          <a:p>
            <a:r>
              <a:rPr lang="en-GB" sz="900" b="1"/>
              <a:t>ATP </a:t>
            </a:r>
            <a:r>
              <a:rPr lang="en-GB" sz="900" b="1">
                <a:sym typeface="Wingdings" panose="05000000000000000000" pitchFamily="2" charset="2"/>
              </a:rPr>
              <a:t></a:t>
            </a:r>
            <a:r>
              <a:rPr lang="en-GB" sz="900" b="1"/>
              <a:t> EDP</a:t>
            </a:r>
          </a:p>
          <a:p>
            <a:pPr marL="171450" indent="-171450">
              <a:buFontTx/>
              <a:buChar char="-"/>
            </a:pPr>
            <a:r>
              <a:rPr lang="en-GB" sz="900"/>
              <a:t>Request data with appropriate context and token</a:t>
            </a:r>
          </a:p>
          <a:p>
            <a:pPr marL="171450" indent="-171450">
              <a:buFontTx/>
              <a:buChar char="-"/>
            </a:pPr>
            <a:r>
              <a:rPr lang="en-GB" sz="900"/>
              <a:t>Establish </a:t>
            </a:r>
            <a:r>
              <a:rPr lang="en-GB" sz="900" err="1"/>
              <a:t>mTLS</a:t>
            </a:r>
            <a:r>
              <a:rPr lang="en-GB" sz="900"/>
              <a:t> connection</a:t>
            </a:r>
          </a:p>
        </p:txBody>
      </p:sp>
      <p:cxnSp>
        <p:nvCxnSpPr>
          <p:cNvPr id="1111" name="Connector: Elbow 1110">
            <a:extLst>
              <a:ext uri="{FF2B5EF4-FFF2-40B4-BE49-F238E27FC236}">
                <a16:creationId xmlns:a16="http://schemas.microsoft.com/office/drawing/2014/main" id="{7D35CA13-AB7E-44CA-03C0-4CFE6008A3DE}"/>
              </a:ext>
            </a:extLst>
          </p:cNvPr>
          <p:cNvCxnSpPr>
            <a:cxnSpLocks/>
          </p:cNvCxnSpPr>
          <p:nvPr/>
        </p:nvCxnSpPr>
        <p:spPr>
          <a:xfrm rot="5400000" flipH="1" flipV="1">
            <a:off x="5335836" y="1906225"/>
            <a:ext cx="935820" cy="116470"/>
          </a:xfrm>
          <a:prstGeom prst="bentConnector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3" name="Connector: Elbow 1112">
            <a:extLst>
              <a:ext uri="{FF2B5EF4-FFF2-40B4-BE49-F238E27FC236}">
                <a16:creationId xmlns:a16="http://schemas.microsoft.com/office/drawing/2014/main" id="{227A692E-1F6B-76A9-22CA-20095FB8F321}"/>
              </a:ext>
            </a:extLst>
          </p:cNvPr>
          <p:cNvCxnSpPr>
            <a:cxnSpLocks/>
          </p:cNvCxnSpPr>
          <p:nvPr/>
        </p:nvCxnSpPr>
        <p:spPr>
          <a:xfrm rot="5400000" flipH="1" flipV="1">
            <a:off x="7549068" y="1861772"/>
            <a:ext cx="1008000" cy="468000"/>
          </a:xfrm>
          <a:prstGeom prst="bentConnector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99" name="TextBox 1098">
            <a:extLst>
              <a:ext uri="{FF2B5EF4-FFF2-40B4-BE49-F238E27FC236}">
                <a16:creationId xmlns:a16="http://schemas.microsoft.com/office/drawing/2014/main" id="{9694220C-C267-9832-8E97-E62B0D15581C}"/>
              </a:ext>
            </a:extLst>
          </p:cNvPr>
          <p:cNvSpPr txBox="1"/>
          <p:nvPr/>
        </p:nvSpPr>
        <p:spPr>
          <a:xfrm>
            <a:off x="8022621" y="1179552"/>
            <a:ext cx="1825052" cy="765200"/>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wrap="square" lIns="36000" tIns="36000" rIns="36000" bIns="36000" rtlCol="0">
            <a:spAutoFit/>
          </a:bodyPr>
          <a:lstStyle/>
          <a:p>
            <a:r>
              <a:rPr lang="en-GB" sz="900" b="1"/>
              <a:t>ATP </a:t>
            </a:r>
            <a:r>
              <a:rPr lang="en-GB" sz="900" b="1">
                <a:sym typeface="Wingdings" panose="05000000000000000000" pitchFamily="2" charset="2"/>
              </a:rPr>
              <a:t> EDP</a:t>
            </a:r>
            <a:endParaRPr lang="en-GB" sz="900" b="1"/>
          </a:p>
          <a:p>
            <a:pPr marL="171450" indent="-171450">
              <a:buFontTx/>
              <a:buChar char="-"/>
            </a:pPr>
            <a:r>
              <a:rPr lang="en-GB" sz="900"/>
              <a:t>Validate token provided by ATP</a:t>
            </a:r>
          </a:p>
          <a:p>
            <a:pPr marL="171450" indent="-171450">
              <a:buFontTx/>
              <a:buChar char="-"/>
            </a:pPr>
            <a:r>
              <a:rPr lang="en-GB" sz="900"/>
              <a:t>Establish </a:t>
            </a:r>
            <a:r>
              <a:rPr lang="en-GB" sz="900" err="1"/>
              <a:t>mTLS</a:t>
            </a:r>
            <a:r>
              <a:rPr lang="en-GB" sz="900"/>
              <a:t> connection</a:t>
            </a:r>
          </a:p>
          <a:p>
            <a:pPr marL="171450" indent="-171450">
              <a:buFontTx/>
              <a:buChar char="-"/>
            </a:pPr>
            <a:r>
              <a:rPr lang="en-GB" sz="900"/>
              <a:t>Provide requested data</a:t>
            </a:r>
          </a:p>
        </p:txBody>
      </p:sp>
      <p:sp>
        <p:nvSpPr>
          <p:cNvPr id="28" name="Rectangle: Rounded Corners 27">
            <a:extLst>
              <a:ext uri="{FF2B5EF4-FFF2-40B4-BE49-F238E27FC236}">
                <a16:creationId xmlns:a16="http://schemas.microsoft.com/office/drawing/2014/main" id="{01CCED78-AF49-F1B6-ED38-5624A6EE3542}"/>
              </a:ext>
            </a:extLst>
          </p:cNvPr>
          <p:cNvSpPr/>
          <p:nvPr/>
        </p:nvSpPr>
        <p:spPr>
          <a:xfrm>
            <a:off x="3388342" y="2264643"/>
            <a:ext cx="1926886" cy="526928"/>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4D38F5"/>
                </a:solidFill>
                <a:effectLst/>
                <a:uLnTx/>
                <a:uFillTx/>
                <a:latin typeface="Calibri"/>
                <a:ea typeface="Calibri"/>
                <a:cs typeface="Calibri"/>
                <a:sym typeface="Arial"/>
              </a:rPr>
              <a:t>Authorised Third Party </a:t>
            </a:r>
          </a:p>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b="1">
                <a:solidFill>
                  <a:srgbClr val="4D38F5"/>
                </a:solidFill>
                <a:latin typeface="Calibri"/>
                <a:ea typeface="Calibri"/>
                <a:cs typeface="Calibri"/>
                <a:sym typeface="Arial"/>
              </a:rPr>
              <a:t>(ATP)</a:t>
            </a:r>
            <a:endParaRPr kumimoji="0" lang="en-GB" sz="1100" b="1" i="0" u="none" strike="noStrike" kern="1200" cap="none" spc="0" normalizeH="0" baseline="0" noProof="0">
              <a:ln>
                <a:noFill/>
              </a:ln>
              <a:solidFill>
                <a:srgbClr val="4D38F5"/>
              </a:solidFill>
              <a:effectLst/>
              <a:uLnTx/>
              <a:uFillTx/>
              <a:latin typeface="Calibri"/>
              <a:ea typeface="Calibri"/>
              <a:cs typeface="Calibri"/>
              <a:sym typeface="Arial"/>
            </a:endParaRPr>
          </a:p>
        </p:txBody>
      </p:sp>
      <p:sp>
        <p:nvSpPr>
          <p:cNvPr id="1116" name="TextBox 1115">
            <a:extLst>
              <a:ext uri="{FF2B5EF4-FFF2-40B4-BE49-F238E27FC236}">
                <a16:creationId xmlns:a16="http://schemas.microsoft.com/office/drawing/2014/main" id="{5DB8C0FB-B37E-C615-EEA1-4BC010714482}"/>
              </a:ext>
            </a:extLst>
          </p:cNvPr>
          <p:cNvSpPr txBox="1"/>
          <p:nvPr/>
        </p:nvSpPr>
        <p:spPr>
          <a:xfrm>
            <a:off x="1959022" y="3113073"/>
            <a:ext cx="1681476" cy="1180699"/>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wrap="square" lIns="36000" tIns="36000" rIns="36000" bIns="36000" rtlCol="0">
            <a:spAutoFit/>
          </a:bodyPr>
          <a:lstStyle/>
          <a:p>
            <a:r>
              <a:rPr lang="en-GB" sz="900" b="1"/>
              <a:t>Consumer &lt;&gt; CCS</a:t>
            </a:r>
          </a:p>
          <a:p>
            <a:pPr marL="171450" indent="-171450">
              <a:buFontTx/>
              <a:buChar char="-"/>
            </a:pPr>
            <a:r>
              <a:rPr lang="en-GB" sz="900"/>
              <a:t>Consumer Register / Login / Manage consents</a:t>
            </a:r>
          </a:p>
          <a:p>
            <a:pPr marL="171450" indent="-171450">
              <a:buFontTx/>
              <a:buChar char="-"/>
            </a:pPr>
            <a:r>
              <a:rPr lang="en-GB" sz="900"/>
              <a:t>Consumer consents </a:t>
            </a:r>
          </a:p>
          <a:p>
            <a:pPr marL="171450" indent="-171450">
              <a:buFontTx/>
              <a:buChar char="-"/>
            </a:pPr>
            <a:r>
              <a:rPr lang="en-GB" sz="900"/>
              <a:t>CCS redirect to ID&amp;V where required</a:t>
            </a:r>
          </a:p>
          <a:p>
            <a:pPr marL="171450" indent="-171450">
              <a:buFontTx/>
              <a:buChar char="-"/>
            </a:pPr>
            <a:r>
              <a:rPr lang="en-GB" sz="900"/>
              <a:t>Consumer authenticate and confirm occupancy</a:t>
            </a:r>
          </a:p>
        </p:txBody>
      </p:sp>
      <p:sp>
        <p:nvSpPr>
          <p:cNvPr id="489" name="TextBox 488">
            <a:extLst>
              <a:ext uri="{FF2B5EF4-FFF2-40B4-BE49-F238E27FC236}">
                <a16:creationId xmlns:a16="http://schemas.microsoft.com/office/drawing/2014/main" id="{17EEE383-4BF1-C4A3-ADE7-5F2812215F9D}"/>
              </a:ext>
            </a:extLst>
          </p:cNvPr>
          <p:cNvSpPr txBox="1"/>
          <p:nvPr/>
        </p:nvSpPr>
        <p:spPr>
          <a:xfrm>
            <a:off x="221406" y="1169349"/>
            <a:ext cx="1926676" cy="903700"/>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wrap="square" lIns="36000" tIns="36000" rIns="36000" bIns="36000" rtlCol="0">
            <a:spAutoFit/>
          </a:bodyPr>
          <a:lstStyle/>
          <a:p>
            <a:r>
              <a:rPr lang="en-GB" sz="900" b="1"/>
              <a:t>Consumer </a:t>
            </a:r>
            <a:r>
              <a:rPr lang="en-GB" sz="900" b="1">
                <a:sym typeface="Wingdings" panose="05000000000000000000" pitchFamily="2" charset="2"/>
              </a:rPr>
              <a:t></a:t>
            </a:r>
            <a:r>
              <a:rPr lang="en-GB" sz="900" b="1"/>
              <a:t> ATP</a:t>
            </a:r>
          </a:p>
          <a:p>
            <a:pPr marL="171450" indent="-171450">
              <a:buFontTx/>
              <a:buChar char="-"/>
            </a:pPr>
            <a:r>
              <a:rPr lang="en-GB" sz="900"/>
              <a:t>Request service</a:t>
            </a:r>
          </a:p>
          <a:p>
            <a:pPr marL="171450" indent="-171450">
              <a:buFontTx/>
              <a:buChar char="-"/>
            </a:pPr>
            <a:r>
              <a:rPr lang="en-GB" sz="900"/>
              <a:t>Review terms</a:t>
            </a:r>
          </a:p>
          <a:p>
            <a:pPr marL="171450" indent="-171450">
              <a:buFontTx/>
              <a:buChar char="-"/>
            </a:pPr>
            <a:r>
              <a:rPr lang="en-GB" sz="900"/>
              <a:t>Receive service</a:t>
            </a:r>
          </a:p>
          <a:p>
            <a:pPr marL="171450" indent="-171450">
              <a:buFontTx/>
              <a:buChar char="-"/>
            </a:pPr>
            <a:r>
              <a:rPr lang="en-GB" sz="900"/>
              <a:t>‘Guest’ checkout scenarios (ID&amp;V required each time)</a:t>
            </a:r>
          </a:p>
        </p:txBody>
      </p:sp>
      <p:cxnSp>
        <p:nvCxnSpPr>
          <p:cNvPr id="7" name="Connector: Elbow 6">
            <a:extLst>
              <a:ext uri="{FF2B5EF4-FFF2-40B4-BE49-F238E27FC236}">
                <a16:creationId xmlns:a16="http://schemas.microsoft.com/office/drawing/2014/main" id="{427BC886-1C07-084D-5C95-ECD15FEE3E22}"/>
              </a:ext>
            </a:extLst>
          </p:cNvPr>
          <p:cNvCxnSpPr>
            <a:cxnSpLocks/>
            <a:endCxn id="17" idx="2"/>
          </p:cNvCxnSpPr>
          <p:nvPr/>
        </p:nvCxnSpPr>
        <p:spPr>
          <a:xfrm rot="5400000" flipH="1" flipV="1">
            <a:off x="10587007" y="2506822"/>
            <a:ext cx="947858" cy="80210"/>
          </a:xfrm>
          <a:prstGeom prst="bentConnector3">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CCF1738-400D-FA4A-91D9-8A815E1E427A}"/>
              </a:ext>
            </a:extLst>
          </p:cNvPr>
          <p:cNvSpPr txBox="1"/>
          <p:nvPr/>
        </p:nvSpPr>
        <p:spPr>
          <a:xfrm>
            <a:off x="10096249" y="1169298"/>
            <a:ext cx="2009584" cy="903700"/>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wrap="square" lIns="36000" tIns="36000" rIns="36000" bIns="36000" rtlCol="0">
            <a:spAutoFit/>
          </a:bodyPr>
          <a:lstStyle/>
          <a:p>
            <a:r>
              <a:rPr lang="en-GB" sz="900" b="1"/>
              <a:t>ATPs / EDPs &lt;&gt; </a:t>
            </a:r>
            <a:r>
              <a:rPr lang="en-GB" sz="900" b="1">
                <a:sym typeface="Wingdings" panose="05000000000000000000" pitchFamily="2" charset="2"/>
              </a:rPr>
              <a:t>CCS</a:t>
            </a:r>
            <a:endParaRPr lang="en-GB" sz="900" b="1"/>
          </a:p>
          <a:p>
            <a:pPr marL="171450" indent="-171450">
              <a:buFontTx/>
              <a:buChar char="-"/>
            </a:pPr>
            <a:r>
              <a:rPr lang="en-GB" sz="900"/>
              <a:t>Follow accreditation processes and onboard through REC Portal</a:t>
            </a:r>
          </a:p>
          <a:p>
            <a:pPr marL="171450" indent="-171450">
              <a:buFontTx/>
              <a:buChar char="-"/>
            </a:pPr>
            <a:r>
              <a:rPr lang="en-GB" sz="900"/>
              <a:t>Manage services through CCS UI</a:t>
            </a:r>
          </a:p>
          <a:p>
            <a:pPr marL="171450" indent="-171450">
              <a:buFontTx/>
              <a:buChar char="-"/>
            </a:pPr>
            <a:r>
              <a:rPr lang="en-GB" sz="900"/>
              <a:t>Perform testing and monitoring</a:t>
            </a:r>
          </a:p>
          <a:p>
            <a:pPr marL="171450" indent="-171450">
              <a:buFontTx/>
              <a:buChar char="-"/>
            </a:pPr>
            <a:r>
              <a:rPr lang="en-GB" sz="900"/>
              <a:t>Adhere to CCS requirements</a:t>
            </a:r>
          </a:p>
        </p:txBody>
      </p:sp>
      <p:sp>
        <p:nvSpPr>
          <p:cNvPr id="2" name="Rectangle: Rounded Corners 1">
            <a:extLst>
              <a:ext uri="{FF2B5EF4-FFF2-40B4-BE49-F238E27FC236}">
                <a16:creationId xmlns:a16="http://schemas.microsoft.com/office/drawing/2014/main" id="{ACE8DCA4-D97D-8212-17D5-C68D9772A522}"/>
              </a:ext>
            </a:extLst>
          </p:cNvPr>
          <p:cNvSpPr>
            <a:spLocks/>
          </p:cNvSpPr>
          <p:nvPr/>
        </p:nvSpPr>
        <p:spPr>
          <a:xfrm>
            <a:off x="10206936" y="4670875"/>
            <a:ext cx="1651622" cy="1189046"/>
          </a:xfrm>
          <a:prstGeom prst="roundRect">
            <a:avLst>
              <a:gd name="adj" fmla="val 2080"/>
            </a:avLst>
          </a:prstGeom>
          <a:solidFill>
            <a:schemeClr val="accent1">
              <a:lumMod val="20000"/>
              <a:lumOff val="80000"/>
            </a:schemeClr>
          </a:solidFill>
          <a:ln/>
          <a:effectLst>
            <a:glow rad="63500">
              <a:schemeClr val="accent1">
                <a:satMod val="175000"/>
                <a:alpha val="40000"/>
              </a:schemeClr>
            </a:glow>
          </a:effectLst>
        </p:spPr>
        <p:style>
          <a:lnRef idx="2">
            <a:schemeClr val="accent2"/>
          </a:lnRef>
          <a:fillRef idx="1">
            <a:schemeClr val="lt1"/>
          </a:fillRef>
          <a:effectRef idx="0">
            <a:schemeClr val="accent2"/>
          </a:effectRef>
          <a:fontRef idx="minor">
            <a:schemeClr val="dk1"/>
          </a:fontRef>
        </p:style>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accent1"/>
                </a:solidFill>
                <a:latin typeface="+mj-lt"/>
              </a:rPr>
              <a:t>REC DIGITAL SERVICES</a:t>
            </a:r>
          </a:p>
        </p:txBody>
      </p:sp>
      <p:sp>
        <p:nvSpPr>
          <p:cNvPr id="3" name="Rectangle: Rounded Corners 2">
            <a:extLst>
              <a:ext uri="{FF2B5EF4-FFF2-40B4-BE49-F238E27FC236}">
                <a16:creationId xmlns:a16="http://schemas.microsoft.com/office/drawing/2014/main" id="{C29570B9-A2E9-82E4-6F6B-76B12E3246F8}"/>
              </a:ext>
            </a:extLst>
          </p:cNvPr>
          <p:cNvSpPr/>
          <p:nvPr/>
        </p:nvSpPr>
        <p:spPr>
          <a:xfrm>
            <a:off x="10419949" y="4767502"/>
            <a:ext cx="1233932" cy="382323"/>
          </a:xfrm>
          <a:prstGeom prst="roundRect">
            <a:avLst>
              <a:gd name="adj" fmla="val 6128"/>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REC Portal</a:t>
            </a:r>
          </a:p>
        </p:txBody>
      </p:sp>
      <p:sp>
        <p:nvSpPr>
          <p:cNvPr id="4" name="Rectangle: Rounded Corners 3">
            <a:extLst>
              <a:ext uri="{FF2B5EF4-FFF2-40B4-BE49-F238E27FC236}">
                <a16:creationId xmlns:a16="http://schemas.microsoft.com/office/drawing/2014/main" id="{13E6687F-3250-5152-6439-3E53B32ED07D}"/>
              </a:ext>
            </a:extLst>
          </p:cNvPr>
          <p:cNvSpPr/>
          <p:nvPr/>
        </p:nvSpPr>
        <p:spPr>
          <a:xfrm>
            <a:off x="10413130" y="5200581"/>
            <a:ext cx="1236910" cy="414281"/>
          </a:xfrm>
          <a:prstGeom prst="roundRect">
            <a:avLst>
              <a:gd name="adj" fmla="val 5013"/>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Service Desk</a:t>
            </a:r>
          </a:p>
        </p:txBody>
      </p:sp>
      <p:cxnSp>
        <p:nvCxnSpPr>
          <p:cNvPr id="6" name="Straight Arrow Connector 5">
            <a:extLst>
              <a:ext uri="{FF2B5EF4-FFF2-40B4-BE49-F238E27FC236}">
                <a16:creationId xmlns:a16="http://schemas.microsoft.com/office/drawing/2014/main" id="{B7025FC9-E412-BEE1-604F-F675E58F4BD3}"/>
              </a:ext>
            </a:extLst>
          </p:cNvPr>
          <p:cNvCxnSpPr>
            <a:cxnSpLocks/>
          </p:cNvCxnSpPr>
          <p:nvPr/>
        </p:nvCxnSpPr>
        <p:spPr>
          <a:xfrm>
            <a:off x="10645997" y="3532667"/>
            <a:ext cx="9627" cy="1228965"/>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8" name="Connector: Elbow 7">
            <a:extLst>
              <a:ext uri="{FF2B5EF4-FFF2-40B4-BE49-F238E27FC236}">
                <a16:creationId xmlns:a16="http://schemas.microsoft.com/office/drawing/2014/main" id="{7AD322BF-CEEA-EFFD-2CF1-711449D8BC1C}"/>
              </a:ext>
            </a:extLst>
          </p:cNvPr>
          <p:cNvCxnSpPr>
            <a:cxnSpLocks/>
            <a:endCxn id="23" idx="0"/>
          </p:cNvCxnSpPr>
          <p:nvPr/>
        </p:nvCxnSpPr>
        <p:spPr>
          <a:xfrm rot="10800000" flipV="1">
            <a:off x="9560417" y="4804338"/>
            <a:ext cx="900000" cy="210545"/>
          </a:xfrm>
          <a:prstGeom prst="bentConnector2">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 name="Connector: Elbow 8">
            <a:extLst>
              <a:ext uri="{FF2B5EF4-FFF2-40B4-BE49-F238E27FC236}">
                <a16:creationId xmlns:a16="http://schemas.microsoft.com/office/drawing/2014/main" id="{41D24C10-17BA-9E17-25EB-D8C5BAF1B19A}"/>
              </a:ext>
            </a:extLst>
          </p:cNvPr>
          <p:cNvCxnSpPr>
            <a:cxnSpLocks/>
            <a:stCxn id="2" idx="3"/>
            <a:endCxn id="36" idx="3"/>
          </p:cNvCxnSpPr>
          <p:nvPr/>
        </p:nvCxnSpPr>
        <p:spPr>
          <a:xfrm flipH="1" flipV="1">
            <a:off x="11825143" y="3284320"/>
            <a:ext cx="33415" cy="1981078"/>
          </a:xfrm>
          <a:prstGeom prst="bentConnector3">
            <a:avLst>
              <a:gd name="adj1" fmla="val -684124"/>
            </a:avLst>
          </a:prstGeom>
          <a:ln>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2921658-AE89-DE4D-1809-F185629AB11C}"/>
              </a:ext>
            </a:extLst>
          </p:cNvPr>
          <p:cNvSpPr txBox="1"/>
          <p:nvPr/>
        </p:nvSpPr>
        <p:spPr>
          <a:xfrm>
            <a:off x="11383689" y="3626486"/>
            <a:ext cx="809197" cy="415498"/>
          </a:xfrm>
          <a:prstGeom prst="rect">
            <a:avLst/>
          </a:prstGeom>
          <a:solidFill>
            <a:schemeClr val="bg1"/>
          </a:solidFill>
          <a:ln>
            <a:solidFill>
              <a:schemeClr val="bg1">
                <a:lumMod val="95000"/>
              </a:schemeClr>
            </a:solidFill>
          </a:ln>
        </p:spPr>
        <p:txBody>
          <a:bodyPr wrap="square" lIns="0" tIns="0" rIns="0" bIns="0" rtlCol="0">
            <a:spAutoFit/>
          </a:bodyPr>
          <a:lstStyle/>
          <a:p>
            <a:pPr algn="ctr"/>
            <a:r>
              <a:rPr lang="en-GB" sz="900" i="1"/>
              <a:t>Query/Request/Incident Management</a:t>
            </a:r>
          </a:p>
        </p:txBody>
      </p:sp>
      <p:sp>
        <p:nvSpPr>
          <p:cNvPr id="11" name="TextBox 10">
            <a:extLst>
              <a:ext uri="{FF2B5EF4-FFF2-40B4-BE49-F238E27FC236}">
                <a16:creationId xmlns:a16="http://schemas.microsoft.com/office/drawing/2014/main" id="{E14ECDB2-21A8-02F0-DE83-28D368586E8C}"/>
              </a:ext>
            </a:extLst>
          </p:cNvPr>
          <p:cNvSpPr txBox="1"/>
          <p:nvPr/>
        </p:nvSpPr>
        <p:spPr>
          <a:xfrm>
            <a:off x="10055819" y="4015895"/>
            <a:ext cx="809197" cy="276999"/>
          </a:xfrm>
          <a:prstGeom prst="rect">
            <a:avLst/>
          </a:prstGeom>
          <a:solidFill>
            <a:schemeClr val="bg1"/>
          </a:solidFill>
          <a:ln>
            <a:solidFill>
              <a:schemeClr val="bg1">
                <a:lumMod val="95000"/>
              </a:schemeClr>
            </a:solidFill>
          </a:ln>
        </p:spPr>
        <p:txBody>
          <a:bodyPr wrap="square" lIns="0" tIns="0" rIns="0" bIns="0" rtlCol="0">
            <a:spAutoFit/>
          </a:bodyPr>
          <a:lstStyle/>
          <a:p>
            <a:pPr algn="ctr"/>
            <a:r>
              <a:rPr lang="en-GB" sz="900" i="1"/>
              <a:t>Registration &amp; accreditation</a:t>
            </a:r>
          </a:p>
        </p:txBody>
      </p:sp>
      <p:cxnSp>
        <p:nvCxnSpPr>
          <p:cNvPr id="12" name="Connector: Elbow 11">
            <a:extLst>
              <a:ext uri="{FF2B5EF4-FFF2-40B4-BE49-F238E27FC236}">
                <a16:creationId xmlns:a16="http://schemas.microsoft.com/office/drawing/2014/main" id="{0A0AFE4B-4B34-86B3-DB90-0EEA5C80C106}"/>
              </a:ext>
            </a:extLst>
          </p:cNvPr>
          <p:cNvCxnSpPr>
            <a:cxnSpLocks/>
          </p:cNvCxnSpPr>
          <p:nvPr/>
        </p:nvCxnSpPr>
        <p:spPr>
          <a:xfrm>
            <a:off x="9944897" y="5595381"/>
            <a:ext cx="648000" cy="252000"/>
          </a:xfrm>
          <a:prstGeom prst="bentConnector4">
            <a:avLst>
              <a:gd name="adj1" fmla="val 31274"/>
              <a:gd name="adj2" fmla="val 186006"/>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05A0D51D-DC0B-0983-E2BA-4DC70D3446DF}"/>
              </a:ext>
            </a:extLst>
          </p:cNvPr>
          <p:cNvSpPr txBox="1"/>
          <p:nvPr/>
        </p:nvSpPr>
        <p:spPr>
          <a:xfrm>
            <a:off x="9978143" y="5878696"/>
            <a:ext cx="434987" cy="138499"/>
          </a:xfrm>
          <a:prstGeom prst="rect">
            <a:avLst/>
          </a:prstGeom>
          <a:solidFill>
            <a:schemeClr val="bg1"/>
          </a:solidFill>
          <a:ln>
            <a:solidFill>
              <a:schemeClr val="bg1">
                <a:lumMod val="95000"/>
              </a:schemeClr>
            </a:solidFill>
          </a:ln>
        </p:spPr>
        <p:txBody>
          <a:bodyPr wrap="square" lIns="0" tIns="0" rIns="0" bIns="0" rtlCol="0">
            <a:spAutoFit/>
          </a:bodyPr>
          <a:lstStyle/>
          <a:p>
            <a:pPr algn="ctr"/>
            <a:r>
              <a:rPr lang="en-GB" sz="900" i="1"/>
              <a:t>Metrics</a:t>
            </a:r>
          </a:p>
        </p:txBody>
      </p:sp>
      <p:cxnSp>
        <p:nvCxnSpPr>
          <p:cNvPr id="15" name="Straight Arrow Connector 14">
            <a:extLst>
              <a:ext uri="{FF2B5EF4-FFF2-40B4-BE49-F238E27FC236}">
                <a16:creationId xmlns:a16="http://schemas.microsoft.com/office/drawing/2014/main" id="{8218D3CC-FE6E-2864-B28F-B1FF5E81D4D2}"/>
              </a:ext>
            </a:extLst>
          </p:cNvPr>
          <p:cNvCxnSpPr>
            <a:cxnSpLocks/>
          </p:cNvCxnSpPr>
          <p:nvPr/>
        </p:nvCxnSpPr>
        <p:spPr>
          <a:xfrm>
            <a:off x="11179193" y="3547784"/>
            <a:ext cx="0" cy="1219718"/>
          </a:xfrm>
          <a:prstGeom prst="straightConnector1">
            <a:avLst/>
          </a:prstGeom>
          <a:ln>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DE22FB4-95E9-F74B-89C7-FC32DAB495E4}"/>
              </a:ext>
            </a:extLst>
          </p:cNvPr>
          <p:cNvSpPr txBox="1"/>
          <p:nvPr/>
        </p:nvSpPr>
        <p:spPr>
          <a:xfrm>
            <a:off x="10991357" y="4085146"/>
            <a:ext cx="639474" cy="138499"/>
          </a:xfrm>
          <a:prstGeom prst="rect">
            <a:avLst/>
          </a:prstGeom>
          <a:solidFill>
            <a:schemeClr val="bg1"/>
          </a:solidFill>
          <a:ln>
            <a:solidFill>
              <a:schemeClr val="bg1">
                <a:lumMod val="95000"/>
              </a:schemeClr>
            </a:solidFill>
          </a:ln>
        </p:spPr>
        <p:txBody>
          <a:bodyPr wrap="square" lIns="0" tIns="0" rIns="0" bIns="0" rtlCol="0">
            <a:spAutoFit/>
          </a:bodyPr>
          <a:lstStyle/>
          <a:p>
            <a:pPr algn="ctr"/>
            <a:r>
              <a:rPr lang="en-GB" sz="900" i="1"/>
              <a:t>Reporting</a:t>
            </a:r>
          </a:p>
        </p:txBody>
      </p:sp>
      <p:sp>
        <p:nvSpPr>
          <p:cNvPr id="33" name="TextBox 32">
            <a:extLst>
              <a:ext uri="{FF2B5EF4-FFF2-40B4-BE49-F238E27FC236}">
                <a16:creationId xmlns:a16="http://schemas.microsoft.com/office/drawing/2014/main" id="{8486754B-8B1B-7A6E-3921-474723546029}"/>
              </a:ext>
            </a:extLst>
          </p:cNvPr>
          <p:cNvSpPr txBox="1"/>
          <p:nvPr/>
        </p:nvSpPr>
        <p:spPr>
          <a:xfrm>
            <a:off x="9421465" y="4553805"/>
            <a:ext cx="710195" cy="276999"/>
          </a:xfrm>
          <a:prstGeom prst="rect">
            <a:avLst/>
          </a:prstGeom>
          <a:solidFill>
            <a:schemeClr val="bg1"/>
          </a:solidFill>
          <a:ln>
            <a:solidFill>
              <a:schemeClr val="bg1">
                <a:lumMod val="95000"/>
              </a:schemeClr>
            </a:solidFill>
          </a:ln>
        </p:spPr>
        <p:txBody>
          <a:bodyPr wrap="square" lIns="0" tIns="0" rIns="0" bIns="0" rtlCol="0">
            <a:spAutoFit/>
          </a:bodyPr>
          <a:lstStyle/>
          <a:p>
            <a:pPr algn="r"/>
            <a:r>
              <a:rPr lang="en-GB" sz="900" i="1"/>
              <a:t>Publish organisations</a:t>
            </a:r>
          </a:p>
        </p:txBody>
      </p:sp>
      <p:cxnSp>
        <p:nvCxnSpPr>
          <p:cNvPr id="34" name="Connector: Elbow 33">
            <a:extLst>
              <a:ext uri="{FF2B5EF4-FFF2-40B4-BE49-F238E27FC236}">
                <a16:creationId xmlns:a16="http://schemas.microsoft.com/office/drawing/2014/main" id="{29B44228-F877-25B9-1A2C-A2DB567A43ED}"/>
              </a:ext>
            </a:extLst>
          </p:cNvPr>
          <p:cNvCxnSpPr>
            <a:cxnSpLocks/>
            <a:endCxn id="36" idx="1"/>
          </p:cNvCxnSpPr>
          <p:nvPr/>
        </p:nvCxnSpPr>
        <p:spPr>
          <a:xfrm rot="5400000" flipH="1" flipV="1">
            <a:off x="8666335" y="3997722"/>
            <a:ext cx="2133339" cy="70653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33202CD7-E228-5B27-DFD8-288ED8C92FCF}"/>
              </a:ext>
            </a:extLst>
          </p:cNvPr>
          <p:cNvSpPr txBox="1"/>
          <p:nvPr/>
        </p:nvSpPr>
        <p:spPr>
          <a:xfrm>
            <a:off x="9233551" y="3138694"/>
            <a:ext cx="659630" cy="276999"/>
          </a:xfrm>
          <a:prstGeom prst="rect">
            <a:avLst/>
          </a:prstGeom>
          <a:solidFill>
            <a:schemeClr val="bg1"/>
          </a:solidFill>
          <a:ln>
            <a:solidFill>
              <a:schemeClr val="bg1">
                <a:lumMod val="95000"/>
              </a:schemeClr>
            </a:solidFill>
          </a:ln>
        </p:spPr>
        <p:txBody>
          <a:bodyPr wrap="square" lIns="0" tIns="0" rIns="0" bIns="0" rtlCol="0">
            <a:spAutoFit/>
          </a:bodyPr>
          <a:lstStyle/>
          <a:p>
            <a:pPr algn="ctr"/>
            <a:r>
              <a:rPr lang="en-GB" sz="900" i="1"/>
              <a:t>Testing / monitoring</a:t>
            </a:r>
          </a:p>
        </p:txBody>
      </p:sp>
      <p:sp>
        <p:nvSpPr>
          <p:cNvPr id="36" name="Rectangle: Rounded Corners 35">
            <a:extLst>
              <a:ext uri="{FF2B5EF4-FFF2-40B4-BE49-F238E27FC236}">
                <a16:creationId xmlns:a16="http://schemas.microsoft.com/office/drawing/2014/main" id="{847E72EA-4148-807C-44AF-8C56B88751CA}"/>
              </a:ext>
            </a:extLst>
          </p:cNvPr>
          <p:cNvSpPr/>
          <p:nvPr/>
        </p:nvSpPr>
        <p:spPr>
          <a:xfrm>
            <a:off x="10086272" y="3020856"/>
            <a:ext cx="1738871" cy="526928"/>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GB" sz="1100" b="1">
                <a:solidFill>
                  <a:srgbClr val="4D38F5"/>
                </a:solidFill>
                <a:latin typeface="Calibri"/>
                <a:ea typeface="Calibri"/>
                <a:cs typeface="Calibri"/>
                <a:sym typeface="Arial"/>
              </a:rPr>
              <a:t>Authorised Third Parties / Energy Data Providers</a:t>
            </a:r>
            <a:endParaRPr kumimoji="0" lang="en-GB" sz="1100" b="1" i="0" u="none" strike="noStrike" kern="1200" cap="none" spc="0" normalizeH="0" baseline="0" noProof="0">
              <a:ln>
                <a:noFill/>
              </a:ln>
              <a:solidFill>
                <a:srgbClr val="4D38F5"/>
              </a:solidFill>
              <a:effectLst/>
              <a:uLnTx/>
              <a:uFillTx/>
              <a:latin typeface="Calibri"/>
              <a:ea typeface="Calibri"/>
              <a:cs typeface="Calibri"/>
              <a:sym typeface="Arial"/>
            </a:endParaRPr>
          </a:p>
        </p:txBody>
      </p:sp>
      <p:sp>
        <p:nvSpPr>
          <p:cNvPr id="37" name="TextBox 36">
            <a:extLst>
              <a:ext uri="{FF2B5EF4-FFF2-40B4-BE49-F238E27FC236}">
                <a16:creationId xmlns:a16="http://schemas.microsoft.com/office/drawing/2014/main" id="{4C73E7B3-FE29-3985-B359-C43EC86626CC}"/>
              </a:ext>
            </a:extLst>
          </p:cNvPr>
          <p:cNvSpPr txBox="1"/>
          <p:nvPr/>
        </p:nvSpPr>
        <p:spPr>
          <a:xfrm>
            <a:off x="9656153" y="3658089"/>
            <a:ext cx="529058" cy="276999"/>
          </a:xfrm>
          <a:prstGeom prst="rect">
            <a:avLst/>
          </a:prstGeom>
          <a:solidFill>
            <a:schemeClr val="bg1"/>
          </a:solidFill>
          <a:ln>
            <a:solidFill>
              <a:schemeClr val="bg1">
                <a:lumMod val="95000"/>
              </a:schemeClr>
            </a:solidFill>
          </a:ln>
        </p:spPr>
        <p:txBody>
          <a:bodyPr wrap="square" lIns="0" tIns="0" rIns="0" bIns="0" rtlCol="0">
            <a:spAutoFit/>
          </a:bodyPr>
          <a:lstStyle/>
          <a:p>
            <a:pPr algn="ctr"/>
            <a:r>
              <a:rPr lang="en-GB" sz="900" i="1"/>
              <a:t>Manage services</a:t>
            </a:r>
          </a:p>
        </p:txBody>
      </p:sp>
      <p:cxnSp>
        <p:nvCxnSpPr>
          <p:cNvPr id="43" name="Connector: Elbow 42">
            <a:extLst>
              <a:ext uri="{FF2B5EF4-FFF2-40B4-BE49-F238E27FC236}">
                <a16:creationId xmlns:a16="http://schemas.microsoft.com/office/drawing/2014/main" id="{3ABC06D9-5B9B-A833-4EE8-5B46CCF44BB7}"/>
              </a:ext>
            </a:extLst>
          </p:cNvPr>
          <p:cNvCxnSpPr>
            <a:endCxn id="2" idx="2"/>
          </p:cNvCxnSpPr>
          <p:nvPr/>
        </p:nvCxnSpPr>
        <p:spPr>
          <a:xfrm rot="16200000" flipH="1">
            <a:off x="10161577" y="4988751"/>
            <a:ext cx="89328" cy="1653011"/>
          </a:xfrm>
          <a:prstGeom prst="bentConnector3">
            <a:avLst>
              <a:gd name="adj1" fmla="val 408039"/>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635EAC2B-F776-7835-4B86-D590F846B9E5}"/>
              </a:ext>
            </a:extLst>
          </p:cNvPr>
          <p:cNvSpPr txBox="1"/>
          <p:nvPr/>
        </p:nvSpPr>
        <p:spPr>
          <a:xfrm>
            <a:off x="10093005" y="6106643"/>
            <a:ext cx="898352" cy="138499"/>
          </a:xfrm>
          <a:prstGeom prst="rect">
            <a:avLst/>
          </a:prstGeom>
          <a:solidFill>
            <a:schemeClr val="bg1"/>
          </a:solidFill>
          <a:ln>
            <a:solidFill>
              <a:schemeClr val="bg1">
                <a:lumMod val="95000"/>
              </a:schemeClr>
            </a:solidFill>
          </a:ln>
        </p:spPr>
        <p:txBody>
          <a:bodyPr wrap="square" lIns="0" tIns="0" rIns="0" bIns="0" rtlCol="0">
            <a:spAutoFit/>
          </a:bodyPr>
          <a:lstStyle/>
          <a:p>
            <a:pPr algn="ctr"/>
            <a:r>
              <a:rPr lang="en-GB" sz="900" i="1"/>
              <a:t>Incidents / Alerts</a:t>
            </a:r>
          </a:p>
        </p:txBody>
      </p:sp>
      <p:sp>
        <p:nvSpPr>
          <p:cNvPr id="23" name="Rectangle: Rounded Corners 22">
            <a:extLst>
              <a:ext uri="{FF2B5EF4-FFF2-40B4-BE49-F238E27FC236}">
                <a16:creationId xmlns:a16="http://schemas.microsoft.com/office/drawing/2014/main" id="{6AEBE95C-E491-7B15-761C-94F9BA611814}"/>
              </a:ext>
            </a:extLst>
          </p:cNvPr>
          <p:cNvSpPr/>
          <p:nvPr/>
        </p:nvSpPr>
        <p:spPr>
          <a:xfrm>
            <a:off x="8809730" y="5014884"/>
            <a:ext cx="1138701" cy="352265"/>
          </a:xfrm>
          <a:prstGeom prst="roundRect">
            <a:avLst>
              <a:gd name="adj" fmla="val 6055"/>
            </a:avLst>
          </a:prstGeom>
          <a:solidFill>
            <a:schemeClr val="tx1">
              <a:lumMod val="25000"/>
              <a:lumOff val="75000"/>
            </a:schemeClr>
          </a:solidFill>
          <a:ln/>
        </p:spPr>
        <p:style>
          <a:lnRef idx="2">
            <a:schemeClr val="accent1"/>
          </a:lnRef>
          <a:fillRef idx="1">
            <a:schemeClr val="lt1"/>
          </a:fillRef>
          <a:effectRef idx="0">
            <a:schemeClr val="accent1"/>
          </a:effectRef>
          <a:fontRef idx="minor">
            <a:schemeClr val="dk1"/>
          </a:fontRef>
        </p:style>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chemeClr val="tx1"/>
                </a:solidFill>
                <a:latin typeface="+mj-lt"/>
              </a:rPr>
              <a:t>Directory / Registry</a:t>
            </a:r>
          </a:p>
        </p:txBody>
      </p:sp>
      <p:sp>
        <p:nvSpPr>
          <p:cNvPr id="39" name="Rectangle 38">
            <a:extLst>
              <a:ext uri="{FF2B5EF4-FFF2-40B4-BE49-F238E27FC236}">
                <a16:creationId xmlns:a16="http://schemas.microsoft.com/office/drawing/2014/main" id="{B5D6861E-6891-AD48-0317-CE2670442F36}"/>
              </a:ext>
            </a:extLst>
          </p:cNvPr>
          <p:cNvSpPr>
            <a:spLocks/>
          </p:cNvSpPr>
          <p:nvPr/>
        </p:nvSpPr>
        <p:spPr>
          <a:xfrm>
            <a:off x="5412464" y="6167854"/>
            <a:ext cx="2973555" cy="483133"/>
          </a:xfrm>
          <a:prstGeom prst="rect">
            <a:avLst/>
          </a:prstGeom>
          <a:ln/>
          <a:effectLst>
            <a:outerShdw blurRad="50800" dist="38100" dir="18900000" algn="b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40" name="TextBox 39">
            <a:extLst>
              <a:ext uri="{FF2B5EF4-FFF2-40B4-BE49-F238E27FC236}">
                <a16:creationId xmlns:a16="http://schemas.microsoft.com/office/drawing/2014/main" id="{D16E5047-EF01-2D8F-4C0F-C4FD4C34D472}"/>
              </a:ext>
            </a:extLst>
          </p:cNvPr>
          <p:cNvSpPr txBox="1"/>
          <p:nvPr/>
        </p:nvSpPr>
        <p:spPr>
          <a:xfrm>
            <a:off x="5393596" y="6156668"/>
            <a:ext cx="636063" cy="246221"/>
          </a:xfrm>
          <a:prstGeom prst="rect">
            <a:avLst/>
          </a:prstGeom>
          <a:noFill/>
        </p:spPr>
        <p:txBody>
          <a:bodyPr wrap="square" rtlCol="0">
            <a:spAutoFit/>
          </a:bodyPr>
          <a:lstStyle/>
          <a:p>
            <a:pPr algn="ctr"/>
            <a:r>
              <a:rPr lang="en-GB" sz="1000" b="1">
                <a:latin typeface="Outfit"/>
              </a:rPr>
              <a:t>Key</a:t>
            </a:r>
          </a:p>
        </p:txBody>
      </p:sp>
      <p:cxnSp>
        <p:nvCxnSpPr>
          <p:cNvPr id="499" name="Straight Arrow Connector 498">
            <a:extLst>
              <a:ext uri="{FF2B5EF4-FFF2-40B4-BE49-F238E27FC236}">
                <a16:creationId xmlns:a16="http://schemas.microsoft.com/office/drawing/2014/main" id="{2E8CEF69-27FE-2191-6060-191967484E26}"/>
              </a:ext>
            </a:extLst>
          </p:cNvPr>
          <p:cNvCxnSpPr>
            <a:cxnSpLocks/>
          </p:cNvCxnSpPr>
          <p:nvPr/>
        </p:nvCxnSpPr>
        <p:spPr>
          <a:xfrm>
            <a:off x="5955439" y="6446980"/>
            <a:ext cx="115016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00" name="Straight Arrow Connector 499">
            <a:extLst>
              <a:ext uri="{FF2B5EF4-FFF2-40B4-BE49-F238E27FC236}">
                <a16:creationId xmlns:a16="http://schemas.microsoft.com/office/drawing/2014/main" id="{AE835F07-B938-A3AC-67F1-F72F57B0F2F3}"/>
              </a:ext>
            </a:extLst>
          </p:cNvPr>
          <p:cNvCxnSpPr>
            <a:cxnSpLocks/>
          </p:cNvCxnSpPr>
          <p:nvPr/>
        </p:nvCxnSpPr>
        <p:spPr>
          <a:xfrm>
            <a:off x="7160947" y="6446980"/>
            <a:ext cx="1134069" cy="0"/>
          </a:xfrm>
          <a:prstGeom prst="straightConnector1">
            <a:avLst/>
          </a:prstGeom>
          <a:ln>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501" name="TextBox 500">
            <a:extLst>
              <a:ext uri="{FF2B5EF4-FFF2-40B4-BE49-F238E27FC236}">
                <a16:creationId xmlns:a16="http://schemas.microsoft.com/office/drawing/2014/main" id="{677F619E-231C-C62C-BE29-20A70918ED4F}"/>
              </a:ext>
            </a:extLst>
          </p:cNvPr>
          <p:cNvSpPr txBox="1"/>
          <p:nvPr/>
        </p:nvSpPr>
        <p:spPr>
          <a:xfrm>
            <a:off x="6229063" y="6298727"/>
            <a:ext cx="602914" cy="307777"/>
          </a:xfrm>
          <a:prstGeom prst="rect">
            <a:avLst/>
          </a:prstGeom>
          <a:solidFill>
            <a:schemeClr val="bg1"/>
          </a:solidFill>
        </p:spPr>
        <p:txBody>
          <a:bodyPr wrap="square" rtlCol="0">
            <a:spAutoFit/>
          </a:bodyPr>
          <a:lstStyle/>
          <a:p>
            <a:pPr algn="ctr"/>
            <a:r>
              <a:rPr lang="en-GB" sz="700" i="1"/>
              <a:t>Ongoing / regular</a:t>
            </a:r>
          </a:p>
        </p:txBody>
      </p:sp>
      <p:sp>
        <p:nvSpPr>
          <p:cNvPr id="506" name="TextBox 505">
            <a:extLst>
              <a:ext uri="{FF2B5EF4-FFF2-40B4-BE49-F238E27FC236}">
                <a16:creationId xmlns:a16="http://schemas.microsoft.com/office/drawing/2014/main" id="{A7AF59E2-293E-E766-601F-7A10EF0669CB}"/>
              </a:ext>
            </a:extLst>
          </p:cNvPr>
          <p:cNvSpPr txBox="1"/>
          <p:nvPr/>
        </p:nvSpPr>
        <p:spPr>
          <a:xfrm>
            <a:off x="7434952" y="6302693"/>
            <a:ext cx="586058" cy="307777"/>
          </a:xfrm>
          <a:prstGeom prst="rect">
            <a:avLst/>
          </a:prstGeom>
          <a:solidFill>
            <a:schemeClr val="bg1"/>
          </a:solidFill>
        </p:spPr>
        <p:txBody>
          <a:bodyPr wrap="square" rtlCol="0">
            <a:spAutoFit/>
          </a:bodyPr>
          <a:lstStyle/>
          <a:p>
            <a:pPr algn="ctr"/>
            <a:r>
              <a:rPr lang="en-GB" sz="700" i="1"/>
              <a:t>One-off  / irregular</a:t>
            </a:r>
          </a:p>
        </p:txBody>
      </p:sp>
      <p:cxnSp>
        <p:nvCxnSpPr>
          <p:cNvPr id="49" name="Connector: Elbow 48">
            <a:extLst>
              <a:ext uri="{FF2B5EF4-FFF2-40B4-BE49-F238E27FC236}">
                <a16:creationId xmlns:a16="http://schemas.microsoft.com/office/drawing/2014/main" id="{393CDECC-0A0C-B540-405C-C89A78E7C2E7}"/>
              </a:ext>
            </a:extLst>
          </p:cNvPr>
          <p:cNvCxnSpPr>
            <a:stCxn id="24" idx="3"/>
            <a:endCxn id="22" idx="2"/>
          </p:cNvCxnSpPr>
          <p:nvPr/>
        </p:nvCxnSpPr>
        <p:spPr>
          <a:xfrm flipV="1">
            <a:off x="2693551" y="5561383"/>
            <a:ext cx="2628000" cy="118788"/>
          </a:xfrm>
          <a:prstGeom prst="bentConnector2">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5" name="TextBox 1024">
            <a:extLst>
              <a:ext uri="{FF2B5EF4-FFF2-40B4-BE49-F238E27FC236}">
                <a16:creationId xmlns:a16="http://schemas.microsoft.com/office/drawing/2014/main" id="{84FE8A9B-F7B7-AD4B-3004-8447A36A9913}"/>
              </a:ext>
            </a:extLst>
          </p:cNvPr>
          <p:cNvSpPr txBox="1"/>
          <p:nvPr/>
        </p:nvSpPr>
        <p:spPr>
          <a:xfrm>
            <a:off x="3382271" y="5622424"/>
            <a:ext cx="669843" cy="138499"/>
          </a:xfrm>
          <a:prstGeom prst="rect">
            <a:avLst/>
          </a:prstGeom>
          <a:solidFill>
            <a:srgbClr val="DBD7FD"/>
          </a:solidFill>
          <a:ln>
            <a:solidFill>
              <a:schemeClr val="bg1">
                <a:lumMod val="95000"/>
              </a:schemeClr>
            </a:solidFill>
          </a:ln>
        </p:spPr>
        <p:txBody>
          <a:bodyPr wrap="square" lIns="0" tIns="0" rIns="0" bIns="0" rtlCol="0">
            <a:spAutoFit/>
          </a:bodyPr>
          <a:lstStyle/>
          <a:p>
            <a:r>
              <a:rPr lang="en-GB" sz="900" i="1" err="1"/>
              <a:t>MPxN</a:t>
            </a:r>
            <a:r>
              <a:rPr lang="en-GB" sz="900" i="1"/>
              <a:t> Match</a:t>
            </a:r>
          </a:p>
        </p:txBody>
      </p:sp>
    </p:spTree>
    <p:extLst>
      <p:ext uri="{BB962C8B-B14F-4D97-AF65-F5344CB8AC3E}">
        <p14:creationId xmlns:p14="http://schemas.microsoft.com/office/powerpoint/2010/main" val="30422014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8B32D-75AD-B815-0C7F-A5B9784F52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C51456-F7BD-037D-B6CD-169FD093B863}"/>
              </a:ext>
            </a:extLst>
          </p:cNvPr>
          <p:cNvSpPr>
            <a:spLocks noGrp="1"/>
          </p:cNvSpPr>
          <p:nvPr>
            <p:ph type="title"/>
          </p:nvPr>
        </p:nvSpPr>
        <p:spPr>
          <a:xfrm>
            <a:off x="178067" y="113227"/>
            <a:ext cx="10515600" cy="577352"/>
          </a:xfrm>
        </p:spPr>
        <p:txBody>
          <a:bodyPr/>
          <a:lstStyle/>
          <a:p>
            <a:r>
              <a:rPr lang="en-US">
                <a:solidFill>
                  <a:srgbClr val="002060"/>
                </a:solidFill>
                <a:latin typeface="Figtree"/>
              </a:rPr>
              <a:t>Testing &amp; Monitoring</a:t>
            </a:r>
            <a:endParaRPr lang="en-GB">
              <a:solidFill>
                <a:srgbClr val="002060"/>
              </a:solidFill>
            </a:endParaRPr>
          </a:p>
        </p:txBody>
      </p:sp>
      <p:sp>
        <p:nvSpPr>
          <p:cNvPr id="4" name="TextBox 3">
            <a:extLst>
              <a:ext uri="{FF2B5EF4-FFF2-40B4-BE49-F238E27FC236}">
                <a16:creationId xmlns:a16="http://schemas.microsoft.com/office/drawing/2014/main" id="{B62B6164-99FC-8B89-EB7E-A18D493BB117}"/>
              </a:ext>
            </a:extLst>
          </p:cNvPr>
          <p:cNvSpPr txBox="1"/>
          <p:nvPr/>
        </p:nvSpPr>
        <p:spPr>
          <a:xfrm>
            <a:off x="369433" y="1196752"/>
            <a:ext cx="11487207" cy="3693319"/>
          </a:xfrm>
          <a:prstGeom prst="rect">
            <a:avLst/>
          </a:prstGeom>
          <a:noFill/>
        </p:spPr>
        <p:txBody>
          <a:bodyPr wrap="square" lIns="91440" tIns="45720" rIns="91440" bIns="45720" rtlCol="0" anchor="t">
            <a:spAutoFit/>
          </a:bodyPr>
          <a:lstStyle/>
          <a:p>
            <a:r>
              <a:rPr lang="en-GB">
                <a:solidFill>
                  <a:srgbClr val="201E2E"/>
                </a:solidFill>
                <a:latin typeface="Figtree" pitchFamily="2" charset="0"/>
              </a:rPr>
              <a:t>We are proposing three testing approaches:</a:t>
            </a:r>
          </a:p>
          <a:p>
            <a:endParaRPr lang="en-GB">
              <a:solidFill>
                <a:srgbClr val="201E2E"/>
              </a:solidFill>
              <a:latin typeface="Figtree"/>
            </a:endParaRPr>
          </a:p>
          <a:p>
            <a:pPr marL="285750" indent="-285750">
              <a:buFontTx/>
              <a:buChar char="-"/>
            </a:pPr>
            <a:r>
              <a:rPr lang="en-GB">
                <a:solidFill>
                  <a:srgbClr val="201E2E"/>
                </a:solidFill>
                <a:latin typeface="Figtree" pitchFamily="2" charset="0"/>
              </a:rPr>
              <a:t>Sandbox testing whilst organisations are undergoing accreditation to ensure technical interoperability </a:t>
            </a:r>
          </a:p>
          <a:p>
            <a:pPr marL="285750" indent="-285750">
              <a:buFontTx/>
              <a:buChar char="-"/>
            </a:pPr>
            <a:r>
              <a:rPr lang="en-GB">
                <a:solidFill>
                  <a:srgbClr val="201E2E"/>
                </a:solidFill>
                <a:latin typeface="Figtree" pitchFamily="2" charset="0"/>
              </a:rPr>
              <a:t>Production testing to ensure organisations’ APIs and systems are fully functional in a Production environment before publishing to the ecosystem</a:t>
            </a:r>
          </a:p>
          <a:p>
            <a:pPr marL="285750" indent="-285750">
              <a:buFontTx/>
              <a:buChar char="-"/>
            </a:pPr>
            <a:r>
              <a:rPr lang="en-GB">
                <a:solidFill>
                  <a:srgbClr val="201E2E"/>
                </a:solidFill>
                <a:latin typeface="Figtree"/>
              </a:rPr>
              <a:t>Ongoing testing – a new capability identified during prototypes but one we believe to be very important. Ongoing, direct testing of APIs to ensure uptime, adherence to standards and conformance to regulations </a:t>
            </a:r>
          </a:p>
          <a:p>
            <a:pPr marL="285750" indent="-285750">
              <a:buFontTx/>
              <a:buChar char="-"/>
            </a:pPr>
            <a:endParaRPr lang="en-GB">
              <a:solidFill>
                <a:srgbClr val="201E2E"/>
              </a:solidFill>
              <a:latin typeface="Figtree" pitchFamily="2" charset="0"/>
            </a:endParaRPr>
          </a:p>
          <a:p>
            <a:r>
              <a:rPr lang="en-GB">
                <a:solidFill>
                  <a:srgbClr val="201E2E"/>
                </a:solidFill>
                <a:latin typeface="Figtree"/>
              </a:rPr>
              <a:t>We believe that investing in strong testing capabilities will positively benefit the ecosystem from the outset, supporting organisations in managing their APIs and proactively resolving potential issues.</a:t>
            </a:r>
          </a:p>
          <a:p>
            <a:endParaRPr lang="en-GB">
              <a:solidFill>
                <a:srgbClr val="201E2E"/>
              </a:solidFill>
              <a:latin typeface="Figtree" pitchFamily="2" charset="0"/>
            </a:endParaRPr>
          </a:p>
          <a:p>
            <a:endParaRPr lang="en-GB">
              <a:solidFill>
                <a:srgbClr val="201E2E"/>
              </a:solidFill>
              <a:latin typeface="Figtree" pitchFamily="2" charset="0"/>
            </a:endParaRPr>
          </a:p>
          <a:p>
            <a:r>
              <a:rPr lang="en-GB">
                <a:solidFill>
                  <a:srgbClr val="201E2E"/>
                </a:solidFill>
                <a:latin typeface="Figtree" pitchFamily="2" charset="0"/>
              </a:rPr>
              <a:t>Some of the items we will look to test are on the following slide.</a:t>
            </a:r>
          </a:p>
        </p:txBody>
      </p:sp>
    </p:spTree>
    <p:extLst>
      <p:ext uri="{BB962C8B-B14F-4D97-AF65-F5344CB8AC3E}">
        <p14:creationId xmlns:p14="http://schemas.microsoft.com/office/powerpoint/2010/main" val="2034528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76D11-1A65-BC06-F65C-398937AEE6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67CC04-ADB0-754F-0EA0-C4236728A199}"/>
              </a:ext>
            </a:extLst>
          </p:cNvPr>
          <p:cNvSpPr>
            <a:spLocks noGrp="1"/>
          </p:cNvSpPr>
          <p:nvPr>
            <p:ph type="title"/>
          </p:nvPr>
        </p:nvSpPr>
        <p:spPr>
          <a:xfrm>
            <a:off x="178067" y="113227"/>
            <a:ext cx="10515600" cy="577352"/>
          </a:xfrm>
        </p:spPr>
        <p:txBody>
          <a:bodyPr/>
          <a:lstStyle/>
          <a:p>
            <a:r>
              <a:rPr lang="en-US">
                <a:solidFill>
                  <a:srgbClr val="002060"/>
                </a:solidFill>
                <a:latin typeface="Figtree"/>
              </a:rPr>
              <a:t>Non-Functional Requirements (NFRs)</a:t>
            </a:r>
            <a:endParaRPr lang="en-GB">
              <a:solidFill>
                <a:srgbClr val="002060"/>
              </a:solidFill>
            </a:endParaRPr>
          </a:p>
        </p:txBody>
      </p:sp>
      <p:graphicFrame>
        <p:nvGraphicFramePr>
          <p:cNvPr id="3" name="Table 2">
            <a:extLst>
              <a:ext uri="{FF2B5EF4-FFF2-40B4-BE49-F238E27FC236}">
                <a16:creationId xmlns:a16="http://schemas.microsoft.com/office/drawing/2014/main" id="{4F7C5D8F-88F3-3B45-96B0-300357D3847A}"/>
              </a:ext>
            </a:extLst>
          </p:cNvPr>
          <p:cNvGraphicFramePr>
            <a:graphicFrameLocks noGrp="1"/>
          </p:cNvGraphicFramePr>
          <p:nvPr>
            <p:extLst>
              <p:ext uri="{D42A27DB-BD31-4B8C-83A1-F6EECF244321}">
                <p14:modId xmlns:p14="http://schemas.microsoft.com/office/powerpoint/2010/main" val="3340136662"/>
              </p:ext>
            </p:extLst>
          </p:nvPr>
        </p:nvGraphicFramePr>
        <p:xfrm>
          <a:off x="401783" y="1078041"/>
          <a:ext cx="11388435" cy="5388478"/>
        </p:xfrm>
        <a:graphic>
          <a:graphicData uri="http://schemas.openxmlformats.org/drawingml/2006/table">
            <a:tbl>
              <a:tblPr firstRow="1" firstCol="1" bandRow="1">
                <a:tableStyleId>{2D5ABB26-0587-4C30-8999-92F81FD0307C}</a:tableStyleId>
              </a:tblPr>
              <a:tblGrid>
                <a:gridCol w="1248516">
                  <a:extLst>
                    <a:ext uri="{9D8B030D-6E8A-4147-A177-3AD203B41FA5}">
                      <a16:colId xmlns:a16="http://schemas.microsoft.com/office/drawing/2014/main" val="1109545824"/>
                    </a:ext>
                  </a:extLst>
                </a:gridCol>
                <a:gridCol w="4745404">
                  <a:extLst>
                    <a:ext uri="{9D8B030D-6E8A-4147-A177-3AD203B41FA5}">
                      <a16:colId xmlns:a16="http://schemas.microsoft.com/office/drawing/2014/main" val="288379942"/>
                    </a:ext>
                  </a:extLst>
                </a:gridCol>
                <a:gridCol w="1465400">
                  <a:extLst>
                    <a:ext uri="{9D8B030D-6E8A-4147-A177-3AD203B41FA5}">
                      <a16:colId xmlns:a16="http://schemas.microsoft.com/office/drawing/2014/main" val="1295737928"/>
                    </a:ext>
                  </a:extLst>
                </a:gridCol>
                <a:gridCol w="3929115">
                  <a:extLst>
                    <a:ext uri="{9D8B030D-6E8A-4147-A177-3AD203B41FA5}">
                      <a16:colId xmlns:a16="http://schemas.microsoft.com/office/drawing/2014/main" val="2638957168"/>
                    </a:ext>
                  </a:extLst>
                </a:gridCol>
              </a:tblGrid>
              <a:tr h="320040">
                <a:tc gridSpan="4">
                  <a:txBody>
                    <a:bodyPr/>
                    <a:lstStyle/>
                    <a:p>
                      <a:pPr>
                        <a:lnSpc>
                          <a:spcPct val="100000"/>
                        </a:lnSpc>
                      </a:pPr>
                      <a:r>
                        <a:rPr lang="en-US" sz="1500" b="1">
                          <a:solidFill>
                            <a:schemeClr val="bg1"/>
                          </a:solidFill>
                          <a:latin typeface="Figtree" pitchFamily="2" charset="0"/>
                        </a:rPr>
                        <a:t>Non-Functional Requirements for CCS  Users (ATPs and EDPs)</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D38F5"/>
                    </a:solidFill>
                  </a:tcPr>
                </a:tc>
                <a:tc hMerge="1">
                  <a:txBody>
                    <a:bodyPr/>
                    <a:lstStyle/>
                    <a:p>
                      <a:pPr>
                        <a:lnSpc>
                          <a:spcPct val="100000"/>
                        </a:lnSpc>
                      </a:pPr>
                      <a:endParaRPr lang="en-US" sz="1400" b="1">
                        <a:solidFill>
                          <a:schemeClr val="bg1"/>
                        </a:solidFill>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1"/>
                    </a:solidFill>
                  </a:tcPr>
                </a:tc>
                <a:tc hMerge="1">
                  <a:txBody>
                    <a:bodyPr/>
                    <a:lstStyle/>
                    <a:p>
                      <a:pPr>
                        <a:lnSpc>
                          <a:spcPct val="100000"/>
                        </a:lnSpc>
                      </a:pPr>
                      <a:endParaRPr lang="en-US" sz="1400" b="1">
                        <a:solidFill>
                          <a:schemeClr val="bg1"/>
                        </a:solidFill>
                      </a:endParaRPr>
                    </a:p>
                  </a:txBody>
                  <a:tcP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1"/>
                    </a:solidFill>
                  </a:tcPr>
                </a:tc>
                <a:tc hMerge="1">
                  <a:txBody>
                    <a:bodyPr/>
                    <a:lstStyle/>
                    <a:p>
                      <a:endParaRPr lang="en-GB"/>
                    </a:p>
                  </a:txBody>
                  <a:tcPr/>
                </a:tc>
                <a:extLst>
                  <a:ext uri="{0D108BD9-81ED-4DB2-BD59-A6C34878D82A}">
                    <a16:rowId xmlns:a16="http://schemas.microsoft.com/office/drawing/2014/main" val="3218248557"/>
                  </a:ext>
                </a:extLst>
              </a:tr>
              <a:tr h="294305">
                <a:tc>
                  <a:txBody>
                    <a:bodyPr/>
                    <a:lstStyle/>
                    <a:p>
                      <a:pPr>
                        <a:lnSpc>
                          <a:spcPct val="100000"/>
                        </a:lnSpc>
                      </a:pPr>
                      <a:r>
                        <a:rPr lang="en-US" sz="1200" b="1">
                          <a:solidFill>
                            <a:schemeClr val="tx1"/>
                          </a:solidFill>
                          <a:latin typeface="Figtree" pitchFamily="2" charset="0"/>
                        </a:rPr>
                        <a:t>NFR Area</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9C0D4"/>
                    </a:solidFill>
                  </a:tcPr>
                </a:tc>
                <a:tc>
                  <a:txBody>
                    <a:bodyPr/>
                    <a:lstStyle/>
                    <a:p>
                      <a:pPr marL="0" marR="0" lvl="0" indent="0" algn="l"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pPr>
                      <a:r>
                        <a:rPr lang="en-US" sz="1200" b="1">
                          <a:solidFill>
                            <a:schemeClr val="tx1"/>
                          </a:solidFill>
                          <a:latin typeface="Figtree" pitchFamily="2" charset="0"/>
                        </a:rPr>
                        <a:t>Description and Value-definition</a:t>
                      </a:r>
                    </a:p>
                  </a:txBody>
                  <a:tcPr marL="14400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9C0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tx1"/>
                          </a:solidFill>
                          <a:latin typeface="Figtree" pitchFamily="2" charset="0"/>
                        </a:rPr>
                        <a:t>Metrics </a:t>
                      </a:r>
                    </a:p>
                  </a:txBody>
                  <a:tcPr marL="14400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9C0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tx1"/>
                          </a:solidFill>
                          <a:latin typeface="Figtree" pitchFamily="2" charset="0"/>
                        </a:rPr>
                        <a:t>CCS or CCS User</a:t>
                      </a:r>
                    </a:p>
                  </a:txBody>
                  <a:tcPr marL="14400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9C0D4"/>
                    </a:solidFill>
                  </a:tcPr>
                </a:tc>
                <a:extLst>
                  <a:ext uri="{0D108BD9-81ED-4DB2-BD59-A6C34878D82A}">
                    <a16:rowId xmlns:a16="http://schemas.microsoft.com/office/drawing/2014/main" val="3450913792"/>
                  </a:ext>
                </a:extLst>
              </a:tr>
              <a:tr h="581765">
                <a:tc>
                  <a:txBody>
                    <a:bodyPr/>
                    <a:lstStyle/>
                    <a:p>
                      <a:pPr>
                        <a:lnSpc>
                          <a:spcPct val="100000"/>
                        </a:lnSpc>
                      </a:pPr>
                      <a:r>
                        <a:rPr lang="en-US" sz="1200">
                          <a:latin typeface="Figtree" pitchFamily="2" charset="0"/>
                        </a:rPr>
                        <a:t>Responsivity </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9C0D4"/>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Indicates how long requests take to process, a key driver for consumer satisfaction.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Low responsivity could also indicate performance issues helping RECCo understand bottlenecks or particular use-cases that are driving demand for the service, enabling proactive service </a:t>
                      </a:r>
                      <a:r>
                        <a:rPr lang="en-US" sz="900" kern="1200" err="1">
                          <a:solidFill>
                            <a:schemeClr val="tx1"/>
                          </a:solidFill>
                          <a:latin typeface="Figtree" pitchFamily="2" charset="0"/>
                          <a:ea typeface="+mn-ea"/>
                          <a:cs typeface="+mn-cs"/>
                        </a:rPr>
                        <a:t>optimisation</a:t>
                      </a:r>
                      <a:r>
                        <a:rPr lang="en-US" sz="900" kern="1200">
                          <a:solidFill>
                            <a:schemeClr val="tx1"/>
                          </a:solidFill>
                          <a:latin typeface="Figtree" pitchFamily="2" charset="0"/>
                          <a:ea typeface="+mn-ea"/>
                          <a:cs typeface="+mn-cs"/>
                        </a:rPr>
                        <a:t>.</a:t>
                      </a:r>
                    </a:p>
                  </a:txBody>
                  <a:tcPr marL="45720" marR="4572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a:solidFill>
                            <a:schemeClr val="tx1"/>
                          </a:solidFill>
                          <a:latin typeface="Figtree" pitchFamily="2" charset="0"/>
                          <a:ea typeface="+mn-ea"/>
                          <a:cs typeface="+mn-cs"/>
                        </a:rPr>
                        <a:t>Response Latency</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Transparent response times to be defined for the CCS itself.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900" kern="1200">
                        <a:solidFill>
                          <a:schemeClr val="tx1"/>
                        </a:solidFill>
                        <a:latin typeface="Figtree"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Response times for the provision of data from EDPs will be driven by the services they offer and agreements with their users. </a:t>
                      </a:r>
                    </a:p>
                  </a:txBody>
                  <a:tcPr marL="14400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extLst>
                  <a:ext uri="{0D108BD9-81ED-4DB2-BD59-A6C34878D82A}">
                    <a16:rowId xmlns:a16="http://schemas.microsoft.com/office/drawing/2014/main" val="3572656212"/>
                  </a:ext>
                </a:extLst>
              </a:tr>
              <a:tr h="457200">
                <a:tc>
                  <a:txBody>
                    <a:bodyPr/>
                    <a:lstStyle/>
                    <a:p>
                      <a:pPr>
                        <a:lnSpc>
                          <a:spcPct val="100000"/>
                        </a:lnSpc>
                      </a:pPr>
                      <a:r>
                        <a:rPr lang="en-US" sz="1200">
                          <a:latin typeface="Figtree" pitchFamily="2" charset="0"/>
                        </a:rPr>
                        <a:t>Availability</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9C0D4"/>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Determines the amount of time the service is running and available, crucial to mitigating the risk of consumer drop  off.</a:t>
                      </a:r>
                    </a:p>
                  </a:txBody>
                  <a:tcPr marL="45720" marR="4572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a:solidFill>
                            <a:schemeClr val="tx1"/>
                          </a:solidFill>
                          <a:latin typeface="Figtree" pitchFamily="2" charset="0"/>
                          <a:ea typeface="+mn-ea"/>
                          <a:cs typeface="+mn-cs"/>
                        </a:rPr>
                        <a:t>Percentage Uptime</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Important to have clear availability requirements for the CCS itself. Availability requirements for ATPS and EDPs will be driven by the services they offer and agreements with their users. </a:t>
                      </a:r>
                    </a:p>
                  </a:txBody>
                  <a:tcPr marL="14400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extLst>
                  <a:ext uri="{0D108BD9-81ED-4DB2-BD59-A6C34878D82A}">
                    <a16:rowId xmlns:a16="http://schemas.microsoft.com/office/drawing/2014/main" val="1525547502"/>
                  </a:ext>
                </a:extLst>
              </a:tr>
              <a:tr h="828161">
                <a:tc>
                  <a:txBody>
                    <a:bodyPr/>
                    <a:lstStyle/>
                    <a:p>
                      <a:pPr>
                        <a:lnSpc>
                          <a:spcPct val="100000"/>
                        </a:lnSpc>
                      </a:pPr>
                      <a:r>
                        <a:rPr lang="en-US" sz="1200">
                          <a:latin typeface="Figtree" pitchFamily="2" charset="0"/>
                        </a:rPr>
                        <a:t>Demand and Capacity</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9C0D4"/>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Provides insight into the number of requests for the service and the volume of data being exchanged. Understanding this can illustrate the value of service, its usefulness for industry and inform future planning for </a:t>
                      </a:r>
                      <a:r>
                        <a:rPr lang="en-US" sz="900" kern="1200" err="1">
                          <a:solidFill>
                            <a:schemeClr val="tx1"/>
                          </a:solidFill>
                          <a:latin typeface="Figtree" pitchFamily="2" charset="0"/>
                          <a:ea typeface="+mn-ea"/>
                          <a:cs typeface="+mn-cs"/>
                        </a:rPr>
                        <a:t>optimisation</a:t>
                      </a:r>
                      <a:r>
                        <a:rPr lang="en-US" sz="900" kern="1200">
                          <a:solidFill>
                            <a:schemeClr val="tx1"/>
                          </a:solidFill>
                          <a:latin typeface="Figtree" pitchFamily="2" charset="0"/>
                          <a:ea typeface="+mn-ea"/>
                          <a:cs typeface="+mn-cs"/>
                        </a:rPr>
                        <a:t> or scaling.</a:t>
                      </a:r>
                    </a:p>
                  </a:txBody>
                  <a:tcPr marL="45720" marR="4572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a:solidFill>
                            <a:schemeClr val="tx1"/>
                          </a:solidFill>
                          <a:latin typeface="Figtree" pitchFamily="2" charset="0"/>
                          <a:ea typeface="+mn-ea"/>
                          <a:cs typeface="+mn-cs"/>
                        </a:rPr>
                        <a:t>Traffic (no. requests per minute)</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Maximum demand volumes to be defined for the CCS itself to reflect the expected usage patterns and ensure sufficient capacity for delivery without impacting message latency.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900" kern="1200">
                        <a:solidFill>
                          <a:schemeClr val="tx1"/>
                        </a:solidFill>
                        <a:latin typeface="Figtree"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Maximum demand volumes for  EDPs will be driven by the services they offer and agreements with their users. </a:t>
                      </a:r>
                    </a:p>
                  </a:txBody>
                  <a:tcPr marL="14400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extLst>
                  <a:ext uri="{0D108BD9-81ED-4DB2-BD59-A6C34878D82A}">
                    <a16:rowId xmlns:a16="http://schemas.microsoft.com/office/drawing/2014/main" val="1240539948"/>
                  </a:ext>
                </a:extLst>
              </a:tr>
              <a:tr h="458568">
                <a:tc>
                  <a:txBody>
                    <a:bodyPr/>
                    <a:lstStyle/>
                    <a:p>
                      <a:pPr>
                        <a:lnSpc>
                          <a:spcPct val="100000"/>
                        </a:lnSpc>
                      </a:pPr>
                      <a:r>
                        <a:rPr lang="en-US" sz="1200">
                          <a:latin typeface="Figtree" pitchFamily="2" charset="0"/>
                        </a:rPr>
                        <a:t>Data Retention</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9C0D4"/>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Ensures an audit trail is available to support query / error resolution and mitigates the risk of non-compliance with GDPR. </a:t>
                      </a:r>
                      <a:r>
                        <a:rPr lang="en-GB" sz="900" kern="1200">
                          <a:solidFill>
                            <a:schemeClr val="tx1"/>
                          </a:solidFill>
                          <a:latin typeface="Figtree" pitchFamily="2" charset="0"/>
                          <a:ea typeface="+mn-ea"/>
                          <a:cs typeface="+mn-cs"/>
                        </a:rPr>
                        <a:t>Expectations to also be set regarding daily backups and retention of information to support disaster recovery.</a:t>
                      </a:r>
                      <a:endParaRPr lang="en-US" sz="900" kern="1200">
                        <a:solidFill>
                          <a:schemeClr val="tx1"/>
                        </a:solidFill>
                        <a:latin typeface="Figtree" pitchFamily="2" charset="0"/>
                        <a:ea typeface="+mn-ea"/>
                        <a:cs typeface="+mn-cs"/>
                      </a:endParaRPr>
                    </a:p>
                  </a:txBody>
                  <a:tcPr marL="45720" marR="4572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a:solidFill>
                            <a:schemeClr val="tx1"/>
                          </a:solidFill>
                          <a:latin typeface="Figtree" pitchFamily="2" charset="0"/>
                          <a:ea typeface="+mn-ea"/>
                          <a:cs typeface="+mn-cs"/>
                        </a:rPr>
                        <a:t>Timescale for holding data</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Data retention periods to be defined for the CCS itself, ATPs and EDPs. Requirements will include the retention of consent data, audit trails of interactions with the CCS and the retention of consumer data received by ATPs.</a:t>
                      </a:r>
                    </a:p>
                  </a:txBody>
                  <a:tcPr marL="14400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extLst>
                  <a:ext uri="{0D108BD9-81ED-4DB2-BD59-A6C34878D82A}">
                    <a16:rowId xmlns:a16="http://schemas.microsoft.com/office/drawing/2014/main" val="4084795582"/>
                  </a:ext>
                </a:extLst>
              </a:tr>
              <a:tr h="579120">
                <a:tc>
                  <a:txBody>
                    <a:bodyPr/>
                    <a:lstStyle/>
                    <a:p>
                      <a:pPr>
                        <a:lnSpc>
                          <a:spcPct val="100000"/>
                        </a:lnSpc>
                      </a:pPr>
                      <a:r>
                        <a:rPr lang="en-US" sz="1200">
                          <a:latin typeface="Figtree" pitchFamily="2" charset="0"/>
                        </a:rPr>
                        <a:t>Accuracy</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9C0D4"/>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Identifying success and error rates indicates the true end-end performance in fulfilling the objectives of the CCS This data can also be used to help with proactive monitoring to minimize downtime and optimize the service.</a:t>
                      </a:r>
                    </a:p>
                  </a:txBody>
                  <a:tcPr marL="45720" marR="4572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a:solidFill>
                            <a:schemeClr val="tx1"/>
                          </a:solidFill>
                          <a:latin typeface="Figtree" pitchFamily="2" charset="0"/>
                          <a:ea typeface="+mn-ea"/>
                          <a:cs typeface="+mn-cs"/>
                        </a:rPr>
                        <a:t>Errors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a:solidFill>
                            <a:schemeClr val="tx1"/>
                          </a:solidFill>
                          <a:latin typeface="Figtree" pitchFamily="2" charset="0"/>
                          <a:ea typeface="+mn-ea"/>
                          <a:cs typeface="+mn-cs"/>
                        </a:rPr>
                        <a:t>Error codes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a:solidFill>
                            <a:schemeClr val="tx1"/>
                          </a:solidFill>
                          <a:latin typeface="Figtree" pitchFamily="2" charset="0"/>
                          <a:ea typeface="+mn-ea"/>
                          <a:cs typeface="+mn-cs"/>
                        </a:rPr>
                        <a:t>Error rates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a:solidFill>
                            <a:schemeClr val="tx1"/>
                          </a:solidFill>
                          <a:latin typeface="Figtree" pitchFamily="2" charset="0"/>
                          <a:ea typeface="+mn-ea"/>
                          <a:cs typeface="+mn-cs"/>
                        </a:rPr>
                        <a:t>Success rate</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The CCS API Technical Specification will define the mechanism for granting consent and the associated error codes where requests cannot be fulfilled. The CCS itself, ATPs and EDPs will be required to comply with the CCS API Technical Specification with mechanisms in place to monitor performance.</a:t>
                      </a:r>
                    </a:p>
                  </a:txBody>
                  <a:tcPr marL="14400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extLst>
                  <a:ext uri="{0D108BD9-81ED-4DB2-BD59-A6C34878D82A}">
                    <a16:rowId xmlns:a16="http://schemas.microsoft.com/office/drawing/2014/main" val="1795343074"/>
                  </a:ext>
                </a:extLst>
              </a:tr>
              <a:tr h="396969">
                <a:tc>
                  <a:txBody>
                    <a:bodyPr/>
                    <a:lstStyle/>
                    <a:p>
                      <a:pPr>
                        <a:lnSpc>
                          <a:spcPct val="100000"/>
                        </a:lnSpc>
                      </a:pPr>
                      <a:r>
                        <a:rPr lang="en-US" sz="1200">
                          <a:latin typeface="Figtree" pitchFamily="2" charset="0"/>
                        </a:rPr>
                        <a:t>Retry Strategy</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9C0D4"/>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A clearly defined retry strategy provide confidence to users where data / consent requests are not fulfilled. This will include a buffer period after which the user suspend retries.</a:t>
                      </a:r>
                    </a:p>
                  </a:txBody>
                  <a:tcPr marL="45720" marR="4572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a:solidFill>
                            <a:schemeClr val="tx1"/>
                          </a:solidFill>
                          <a:latin typeface="Figtree" pitchFamily="2" charset="0"/>
                          <a:ea typeface="+mn-ea"/>
                          <a:cs typeface="+mn-cs"/>
                        </a:rPr>
                        <a:t>N/A</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The CCS itself, ATPs and EDPs should all be required to implement the defined re-try strategy.  </a:t>
                      </a:r>
                    </a:p>
                  </a:txBody>
                  <a:tcPr marL="14400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extLst>
                  <a:ext uri="{0D108BD9-81ED-4DB2-BD59-A6C34878D82A}">
                    <a16:rowId xmlns:a16="http://schemas.microsoft.com/office/drawing/2014/main" val="2843465446"/>
                  </a:ext>
                </a:extLst>
              </a:tr>
              <a:tr h="643364">
                <a:tc>
                  <a:txBody>
                    <a:bodyPr/>
                    <a:lstStyle/>
                    <a:p>
                      <a:pPr>
                        <a:lnSpc>
                          <a:spcPct val="100000"/>
                        </a:lnSpc>
                      </a:pPr>
                      <a:r>
                        <a:rPr lang="en-US" sz="1200">
                          <a:latin typeface="Figtree" pitchFamily="2" charset="0"/>
                        </a:rPr>
                        <a:t>Query Resolution SLAs</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9C0D4"/>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The ability for consumers to query consent data will be built into the CCS. Defined SLAs for managing queries / issues will mitigate the risk of negative consumer experience.</a:t>
                      </a:r>
                    </a:p>
                  </a:txBody>
                  <a:tcPr marL="45720" marR="4572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a:solidFill>
                            <a:schemeClr val="tx1"/>
                          </a:solidFill>
                          <a:latin typeface="Figtree" pitchFamily="2" charset="0"/>
                          <a:ea typeface="+mn-ea"/>
                          <a:cs typeface="+mn-cs"/>
                        </a:rPr>
                        <a:t>Query response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a:solidFill>
                            <a:schemeClr val="tx1"/>
                          </a:solidFill>
                          <a:latin typeface="Figtree" pitchFamily="2" charset="0"/>
                          <a:ea typeface="+mn-ea"/>
                          <a:cs typeface="+mn-cs"/>
                        </a:rPr>
                        <a:t>Query resolution</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There will be a variety of issues and potential errors that may arise through interactions with the CCS. These will be mapped into a set of error resolution paths with clearly defined steps. It is anticipated that defined SLAs will be applicable to the CCS, ATPs and EDPs. </a:t>
                      </a:r>
                    </a:p>
                  </a:txBody>
                  <a:tcPr marL="14400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extLst>
                  <a:ext uri="{0D108BD9-81ED-4DB2-BD59-A6C34878D82A}">
                    <a16:rowId xmlns:a16="http://schemas.microsoft.com/office/drawing/2014/main" val="707693358"/>
                  </a:ext>
                </a:extLst>
              </a:tr>
              <a:tr h="458568">
                <a:tc>
                  <a:txBody>
                    <a:bodyPr/>
                    <a:lstStyle/>
                    <a:p>
                      <a:pPr>
                        <a:lnSpc>
                          <a:spcPct val="100000"/>
                        </a:lnSpc>
                      </a:pPr>
                      <a:r>
                        <a:rPr lang="en-US" sz="1200">
                          <a:latin typeface="Figtree" pitchFamily="2" charset="0"/>
                        </a:rPr>
                        <a:t>RTO and RPO</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9C0D4"/>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Clear requirements to reflect the Recovery Time Objective (RTO) and Recovery Point Objective (RPO) to ensure that where outages occur data loss is minimal and recovery activities achievable.</a:t>
                      </a:r>
                    </a:p>
                  </a:txBody>
                  <a:tcPr marL="45720" marR="4572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a:solidFill>
                            <a:schemeClr val="tx1"/>
                          </a:solidFill>
                          <a:latin typeface="Figtree" pitchFamily="2" charset="0"/>
                          <a:ea typeface="+mn-ea"/>
                          <a:cs typeface="+mn-cs"/>
                        </a:rPr>
                        <a:t>Downtime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a:solidFill>
                            <a:schemeClr val="tx1"/>
                          </a:solidFill>
                          <a:latin typeface="Figtree" pitchFamily="2" charset="0"/>
                          <a:ea typeface="+mn-ea"/>
                          <a:cs typeface="+mn-cs"/>
                        </a:rPr>
                        <a:t>Data Loss</a:t>
                      </a:r>
                    </a:p>
                  </a:txBody>
                  <a:tcPr marL="14400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latin typeface="Figtree" pitchFamily="2" charset="0"/>
                          <a:ea typeface="+mn-ea"/>
                          <a:cs typeface="+mn-cs"/>
                        </a:rPr>
                        <a:t>Important to have clear RTO and RPO requirements for the CCS itself. Requirements for ATPs and EDPs will be driven by the services they offer and agreements with their users. </a:t>
                      </a:r>
                    </a:p>
                  </a:txBody>
                  <a:tcPr marL="144000" anchor="ctr" anchorCtr="1">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pattFill>
                      <a:fgClr>
                        <a:schemeClr val="bg1"/>
                      </a:fgClr>
                      <a:bgClr>
                        <a:schemeClr val="bg1"/>
                      </a:bgClr>
                    </a:pattFill>
                  </a:tcPr>
                </a:tc>
                <a:extLst>
                  <a:ext uri="{0D108BD9-81ED-4DB2-BD59-A6C34878D82A}">
                    <a16:rowId xmlns:a16="http://schemas.microsoft.com/office/drawing/2014/main" val="151052013"/>
                  </a:ext>
                </a:extLst>
              </a:tr>
            </a:tbl>
          </a:graphicData>
        </a:graphic>
      </p:graphicFrame>
    </p:spTree>
    <p:extLst>
      <p:ext uri="{BB962C8B-B14F-4D97-AF65-F5344CB8AC3E}">
        <p14:creationId xmlns:p14="http://schemas.microsoft.com/office/powerpoint/2010/main" val="2585994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A7BDB-07A4-7F2D-8E81-BF573984DC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D9DD06-EB84-135C-8CC9-C05A0842A388}"/>
              </a:ext>
            </a:extLst>
          </p:cNvPr>
          <p:cNvSpPr>
            <a:spLocks noGrp="1"/>
          </p:cNvSpPr>
          <p:nvPr>
            <p:ph type="title"/>
          </p:nvPr>
        </p:nvSpPr>
        <p:spPr>
          <a:xfrm>
            <a:off x="178067" y="113227"/>
            <a:ext cx="10515600" cy="577352"/>
          </a:xfrm>
        </p:spPr>
        <p:txBody>
          <a:bodyPr/>
          <a:lstStyle/>
          <a:p>
            <a:r>
              <a:rPr lang="en-US">
                <a:solidFill>
                  <a:srgbClr val="002060"/>
                </a:solidFill>
                <a:latin typeface="Figtree"/>
              </a:rPr>
              <a:t>Proposed Solution Design for CCS</a:t>
            </a:r>
            <a:endParaRPr lang="en-GB">
              <a:solidFill>
                <a:srgbClr val="002060"/>
              </a:solidFill>
            </a:endParaRPr>
          </a:p>
        </p:txBody>
      </p:sp>
      <p:sp>
        <p:nvSpPr>
          <p:cNvPr id="3" name="Rectangle 2">
            <a:extLst>
              <a:ext uri="{FF2B5EF4-FFF2-40B4-BE49-F238E27FC236}">
                <a16:creationId xmlns:a16="http://schemas.microsoft.com/office/drawing/2014/main" id="{D480501E-A210-3CD9-C31F-9F3A8FF099BF}"/>
              </a:ext>
            </a:extLst>
          </p:cNvPr>
          <p:cNvSpPr>
            <a:spLocks/>
          </p:cNvSpPr>
          <p:nvPr/>
        </p:nvSpPr>
        <p:spPr>
          <a:xfrm>
            <a:off x="0" y="4168453"/>
            <a:ext cx="12192000" cy="1947671"/>
          </a:xfrm>
          <a:prstGeom prst="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Outfit"/>
              <a:ea typeface="+mn-ea"/>
              <a:cs typeface="+mn-cs"/>
            </a:endParaRPr>
          </a:p>
        </p:txBody>
      </p:sp>
      <p:sp>
        <p:nvSpPr>
          <p:cNvPr id="4" name="Rectangle: Rounded Corners 3">
            <a:extLst>
              <a:ext uri="{FF2B5EF4-FFF2-40B4-BE49-F238E27FC236}">
                <a16:creationId xmlns:a16="http://schemas.microsoft.com/office/drawing/2014/main" id="{F9FECEEB-4EA4-F64B-43E1-5C137ABB9D1E}"/>
              </a:ext>
            </a:extLst>
          </p:cNvPr>
          <p:cNvSpPr/>
          <p:nvPr/>
        </p:nvSpPr>
        <p:spPr>
          <a:xfrm>
            <a:off x="161314" y="4257329"/>
            <a:ext cx="11852614" cy="1791207"/>
          </a:xfrm>
          <a:prstGeom prst="roundRect">
            <a:avLst>
              <a:gd name="adj" fmla="val 1094"/>
            </a:avLst>
          </a:prstGeom>
          <a:solidFill>
            <a:srgbClr val="FFFFFF">
              <a:lumMod val="85000"/>
            </a:srgbClr>
          </a:solidFill>
          <a:ln w="12700" cap="flat" cmpd="sng" algn="ctr">
            <a:solidFill>
              <a:srgbClr val="4D38F5">
                <a:lumMod val="60000"/>
                <a:lumOff val="4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Outfit SemiBold"/>
              <a:ea typeface="+mn-ea"/>
              <a:cs typeface="+mn-cs"/>
            </a:endParaRPr>
          </a:p>
        </p:txBody>
      </p:sp>
      <p:sp>
        <p:nvSpPr>
          <p:cNvPr id="5" name="Rectangle: Rounded Corners 4">
            <a:extLst>
              <a:ext uri="{FF2B5EF4-FFF2-40B4-BE49-F238E27FC236}">
                <a16:creationId xmlns:a16="http://schemas.microsoft.com/office/drawing/2014/main" id="{DAD85137-60EC-E6EA-9627-4E6755A4C9D6}"/>
              </a:ext>
            </a:extLst>
          </p:cNvPr>
          <p:cNvSpPr/>
          <p:nvPr/>
        </p:nvSpPr>
        <p:spPr>
          <a:xfrm>
            <a:off x="1385450" y="4401026"/>
            <a:ext cx="10544541" cy="1575502"/>
          </a:xfrm>
          <a:prstGeom prst="roundRect">
            <a:avLst>
              <a:gd name="adj" fmla="val 1412"/>
            </a:avLst>
          </a:prstGeom>
          <a:solidFill>
            <a:srgbClr val="FFFFFF"/>
          </a:solidFill>
          <a:ln w="12700" cap="flat" cmpd="sng" algn="ctr">
            <a:solidFill>
              <a:srgbClr val="4D38F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Outfit SemiBold"/>
              <a:ea typeface="+mn-ea"/>
              <a:cs typeface="+mn-cs"/>
            </a:endParaRPr>
          </a:p>
        </p:txBody>
      </p:sp>
      <p:sp>
        <p:nvSpPr>
          <p:cNvPr id="6" name="Rectangle: Rounded Corners 5">
            <a:extLst>
              <a:ext uri="{FF2B5EF4-FFF2-40B4-BE49-F238E27FC236}">
                <a16:creationId xmlns:a16="http://schemas.microsoft.com/office/drawing/2014/main" id="{9C124C11-0D88-43D9-BF1C-8FFAA6BCD62C}"/>
              </a:ext>
            </a:extLst>
          </p:cNvPr>
          <p:cNvSpPr>
            <a:spLocks/>
          </p:cNvSpPr>
          <p:nvPr/>
        </p:nvSpPr>
        <p:spPr>
          <a:xfrm>
            <a:off x="2971595" y="4907592"/>
            <a:ext cx="7107221" cy="952329"/>
          </a:xfrm>
          <a:prstGeom prst="roundRect">
            <a:avLst>
              <a:gd name="adj" fmla="val 2080"/>
            </a:avLst>
          </a:prstGeom>
          <a:solidFill>
            <a:srgbClr val="4D38F5">
              <a:lumMod val="20000"/>
              <a:lumOff val="80000"/>
            </a:srgbClr>
          </a:solidFill>
          <a:ln w="12700" cap="flat" cmpd="sng" algn="ctr">
            <a:solidFill>
              <a:srgbClr val="021E5E"/>
            </a:solidFill>
            <a:prstDash val="solid"/>
            <a:miter lim="800000"/>
          </a:ln>
          <a:effectLst>
            <a:glow rad="63500">
              <a:srgbClr val="4D38F5">
                <a:satMod val="175000"/>
                <a:alpha val="40000"/>
              </a:srgbClr>
            </a:glow>
          </a:effectLst>
        </p:spPr>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4D38F5"/>
                </a:solidFill>
                <a:effectLst/>
                <a:uLnTx/>
                <a:uFillTx/>
                <a:latin typeface="Outfit SemiBold"/>
                <a:ea typeface="+mn-ea"/>
                <a:cs typeface="+mn-cs"/>
              </a:rPr>
              <a:t>CONSUMER CONSENT SOLUTION</a:t>
            </a:r>
          </a:p>
        </p:txBody>
      </p:sp>
      <p:grpSp>
        <p:nvGrpSpPr>
          <p:cNvPr id="7" name="Group 6">
            <a:extLst>
              <a:ext uri="{FF2B5EF4-FFF2-40B4-BE49-F238E27FC236}">
                <a16:creationId xmlns:a16="http://schemas.microsoft.com/office/drawing/2014/main" id="{452663A2-0090-4093-D41E-5AB05E2E6528}"/>
              </a:ext>
            </a:extLst>
          </p:cNvPr>
          <p:cNvGrpSpPr/>
          <p:nvPr/>
        </p:nvGrpSpPr>
        <p:grpSpPr>
          <a:xfrm>
            <a:off x="3906434" y="3441396"/>
            <a:ext cx="6355436" cy="1562468"/>
            <a:chOff x="3864456" y="3634592"/>
            <a:chExt cx="6355436" cy="1562468"/>
          </a:xfrm>
        </p:grpSpPr>
        <p:cxnSp>
          <p:nvCxnSpPr>
            <p:cNvPr id="8" name="Straight Connector 7">
              <a:extLst>
                <a:ext uri="{FF2B5EF4-FFF2-40B4-BE49-F238E27FC236}">
                  <a16:creationId xmlns:a16="http://schemas.microsoft.com/office/drawing/2014/main" id="{D66E2572-932A-C14C-5946-95F27D0CB156}"/>
                </a:ext>
              </a:extLst>
            </p:cNvPr>
            <p:cNvCxnSpPr/>
            <p:nvPr/>
          </p:nvCxnSpPr>
          <p:spPr>
            <a:xfrm flipV="1">
              <a:off x="10219892" y="3634592"/>
              <a:ext cx="0" cy="333746"/>
            </a:xfrm>
            <a:prstGeom prst="line">
              <a:avLst/>
            </a:prstGeom>
            <a:noFill/>
            <a:ln w="6350" cap="flat" cmpd="sng" algn="ctr">
              <a:solidFill>
                <a:srgbClr val="4D38F5"/>
              </a:solidFill>
              <a:prstDash val="dash"/>
              <a:miter lim="800000"/>
            </a:ln>
            <a:effectLst/>
          </p:spPr>
        </p:cxnSp>
        <p:cxnSp>
          <p:nvCxnSpPr>
            <p:cNvPr id="9" name="Connector: Elbow 8">
              <a:extLst>
                <a:ext uri="{FF2B5EF4-FFF2-40B4-BE49-F238E27FC236}">
                  <a16:creationId xmlns:a16="http://schemas.microsoft.com/office/drawing/2014/main" id="{0957F69B-5E87-83DA-2DF2-4BB6A1FA76EE}"/>
                </a:ext>
              </a:extLst>
            </p:cNvPr>
            <p:cNvCxnSpPr>
              <a:cxnSpLocks/>
            </p:cNvCxnSpPr>
            <p:nvPr/>
          </p:nvCxnSpPr>
          <p:spPr>
            <a:xfrm rot="10800000" flipV="1">
              <a:off x="3864456" y="3973060"/>
              <a:ext cx="6336000" cy="1224000"/>
            </a:xfrm>
            <a:prstGeom prst="bentConnector3">
              <a:avLst>
                <a:gd name="adj1" fmla="val 99979"/>
              </a:avLst>
            </a:prstGeom>
            <a:noFill/>
            <a:ln w="6350" cap="flat" cmpd="sng" algn="ctr">
              <a:solidFill>
                <a:srgbClr val="4D38F5"/>
              </a:solidFill>
              <a:prstDash val="dash"/>
              <a:miter lim="800000"/>
              <a:tailEnd type="triangle"/>
            </a:ln>
            <a:effectLst/>
          </p:spPr>
        </p:cxnSp>
      </p:grpSp>
      <p:sp>
        <p:nvSpPr>
          <p:cNvPr id="10" name="Rectangle: Rounded Corners 9">
            <a:extLst>
              <a:ext uri="{FF2B5EF4-FFF2-40B4-BE49-F238E27FC236}">
                <a16:creationId xmlns:a16="http://schemas.microsoft.com/office/drawing/2014/main" id="{8039E0F1-50C3-CC28-8C8E-F1CC89DFE763}"/>
              </a:ext>
            </a:extLst>
          </p:cNvPr>
          <p:cNvSpPr/>
          <p:nvPr/>
        </p:nvSpPr>
        <p:spPr>
          <a:xfrm>
            <a:off x="1418377" y="5555943"/>
            <a:ext cx="852079" cy="330878"/>
          </a:xfrm>
          <a:prstGeom prst="roundRect">
            <a:avLst>
              <a:gd name="adj" fmla="val 5023"/>
            </a:avLst>
          </a:prstGeom>
          <a:solidFill>
            <a:srgbClr val="4D38F5">
              <a:lumMod val="20000"/>
              <a:lumOff val="80000"/>
            </a:srgbClr>
          </a:solidFill>
          <a:ln w="12700" cap="flat" cmpd="sng" algn="ctr">
            <a:solidFill>
              <a:srgbClr val="021E5E"/>
            </a:solidFill>
            <a:prstDash val="solid"/>
            <a:miter lim="800000"/>
          </a:ln>
          <a:effectLst>
            <a:glow rad="63500">
              <a:srgbClr val="4D38F5">
                <a:satMod val="175000"/>
                <a:alpha val="40000"/>
              </a:srgbClr>
            </a:glow>
          </a:effectLst>
        </p:spPr>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4D38F5"/>
                </a:solidFill>
                <a:effectLst/>
                <a:uLnTx/>
                <a:uFillTx/>
                <a:latin typeface="Outfit SemiBold"/>
                <a:ea typeface="+mn-ea"/>
                <a:cs typeface="+mn-cs"/>
              </a:rPr>
              <a:t>ENQUIRY SERVICES</a:t>
            </a:r>
          </a:p>
        </p:txBody>
      </p:sp>
      <p:sp>
        <p:nvSpPr>
          <p:cNvPr id="11" name="Rectangle: Rounded Corners 10">
            <a:extLst>
              <a:ext uri="{FF2B5EF4-FFF2-40B4-BE49-F238E27FC236}">
                <a16:creationId xmlns:a16="http://schemas.microsoft.com/office/drawing/2014/main" id="{8A131528-99B0-7740-C2ED-C330305584A8}"/>
              </a:ext>
            </a:extLst>
          </p:cNvPr>
          <p:cNvSpPr/>
          <p:nvPr/>
        </p:nvSpPr>
        <p:spPr>
          <a:xfrm>
            <a:off x="5162661" y="5027952"/>
            <a:ext cx="2517643" cy="533431"/>
          </a:xfrm>
          <a:prstGeom prst="roundRect">
            <a:avLst>
              <a:gd name="adj" fmla="val 3271"/>
            </a:avLst>
          </a:prstGeom>
          <a:solidFill>
            <a:srgbClr val="201E2E">
              <a:lumMod val="25000"/>
              <a:lumOff val="75000"/>
            </a:srgbClr>
          </a:solidFill>
          <a:ln w="12700" cap="flat" cmpd="sng" algn="ctr">
            <a:solidFill>
              <a:srgbClr val="4D38F5"/>
            </a:solidFill>
            <a:prstDash val="solid"/>
            <a:miter lim="800000"/>
          </a:ln>
          <a:effectLst/>
        </p:spPr>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201E2E"/>
                </a:solidFill>
                <a:effectLst/>
                <a:uLnTx/>
                <a:uFillTx/>
                <a:latin typeface="Outfit SemiBold"/>
                <a:ea typeface="+mn-ea"/>
                <a:cs typeface="+mn-cs"/>
              </a:rPr>
              <a:t>Consent Management System</a:t>
            </a:r>
          </a:p>
        </p:txBody>
      </p:sp>
      <p:sp>
        <p:nvSpPr>
          <p:cNvPr id="12" name="Rectangle: Rounded Corners 11">
            <a:extLst>
              <a:ext uri="{FF2B5EF4-FFF2-40B4-BE49-F238E27FC236}">
                <a16:creationId xmlns:a16="http://schemas.microsoft.com/office/drawing/2014/main" id="{85790E2A-D698-AF99-3ECA-D9B8B591372E}"/>
              </a:ext>
            </a:extLst>
          </p:cNvPr>
          <p:cNvSpPr/>
          <p:nvPr/>
        </p:nvSpPr>
        <p:spPr>
          <a:xfrm>
            <a:off x="8809730" y="5417659"/>
            <a:ext cx="1138701" cy="352934"/>
          </a:xfrm>
          <a:prstGeom prst="roundRect">
            <a:avLst>
              <a:gd name="adj" fmla="val 4879"/>
            </a:avLst>
          </a:prstGeom>
          <a:solidFill>
            <a:srgbClr val="201E2E">
              <a:lumMod val="25000"/>
              <a:lumOff val="75000"/>
            </a:srgbClr>
          </a:solidFill>
          <a:ln w="12700" cap="flat" cmpd="sng" algn="ctr">
            <a:solidFill>
              <a:srgbClr val="4D38F5"/>
            </a:solidFill>
            <a:prstDash val="solid"/>
            <a:miter lim="800000"/>
          </a:ln>
          <a:effectLst/>
        </p:spPr>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201E2E"/>
                </a:solidFill>
                <a:effectLst/>
                <a:uLnTx/>
                <a:uFillTx/>
                <a:latin typeface="Outfit SemiBold"/>
                <a:ea typeface="+mn-ea"/>
                <a:cs typeface="+mn-cs"/>
              </a:rPr>
              <a:t>Testing / Monitoring</a:t>
            </a:r>
          </a:p>
        </p:txBody>
      </p:sp>
      <p:sp>
        <p:nvSpPr>
          <p:cNvPr id="13" name="Rectangle: Rounded Corners 12">
            <a:extLst>
              <a:ext uri="{FF2B5EF4-FFF2-40B4-BE49-F238E27FC236}">
                <a16:creationId xmlns:a16="http://schemas.microsoft.com/office/drawing/2014/main" id="{10C5DCEA-7762-C28C-CDB1-CE71C0F950F8}"/>
              </a:ext>
            </a:extLst>
          </p:cNvPr>
          <p:cNvSpPr/>
          <p:nvPr/>
        </p:nvSpPr>
        <p:spPr>
          <a:xfrm>
            <a:off x="3167346" y="5017173"/>
            <a:ext cx="1098424" cy="343256"/>
          </a:xfrm>
          <a:prstGeom prst="roundRect">
            <a:avLst>
              <a:gd name="adj" fmla="val 5013"/>
            </a:avLst>
          </a:prstGeom>
          <a:solidFill>
            <a:srgbClr val="201E2E">
              <a:lumMod val="25000"/>
              <a:lumOff val="75000"/>
            </a:srgbClr>
          </a:solidFill>
          <a:ln w="12700" cap="flat" cmpd="sng" algn="ctr">
            <a:solidFill>
              <a:srgbClr val="4D38F5"/>
            </a:solidFill>
            <a:prstDash val="solid"/>
            <a:miter lim="800000"/>
          </a:ln>
          <a:effectLst/>
        </p:spPr>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201E2E"/>
                </a:solidFill>
                <a:effectLst/>
                <a:uLnTx/>
                <a:uFillTx/>
                <a:latin typeface="Outfit SemiBold"/>
                <a:ea typeface="+mn-ea"/>
                <a:cs typeface="+mn-cs"/>
              </a:rPr>
              <a:t>User Interfaces</a:t>
            </a:r>
          </a:p>
        </p:txBody>
      </p:sp>
      <p:pic>
        <p:nvPicPr>
          <p:cNvPr id="14" name="Picture 2" descr="Contact Us - Retail Energy Code Company">
            <a:extLst>
              <a:ext uri="{FF2B5EF4-FFF2-40B4-BE49-F238E27FC236}">
                <a16:creationId xmlns:a16="http://schemas.microsoft.com/office/drawing/2014/main" id="{4242DCD2-B2F4-5CEC-343A-AD03F46712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6007" y="4468242"/>
            <a:ext cx="716924" cy="138366"/>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a16="http://schemas.microsoft.com/office/drawing/2014/main" id="{EE057B56-14E8-82BF-2392-4D4E632BA4ED}"/>
              </a:ext>
            </a:extLst>
          </p:cNvPr>
          <p:cNvSpPr/>
          <p:nvPr/>
        </p:nvSpPr>
        <p:spPr>
          <a:xfrm>
            <a:off x="307252" y="5555942"/>
            <a:ext cx="1029023" cy="330879"/>
          </a:xfrm>
          <a:prstGeom prst="roundRect">
            <a:avLst>
              <a:gd name="adj" fmla="val 5017"/>
            </a:avLst>
          </a:prstGeom>
          <a:solidFill>
            <a:srgbClr val="F8F8F8">
              <a:lumMod val="50000"/>
            </a:srgbClr>
          </a:solidFill>
          <a:ln w="12700" cap="flat" cmpd="sng" algn="ctr">
            <a:solidFill>
              <a:srgbClr val="FFFFFF">
                <a:lumMod val="95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lumMod val="65000"/>
                  </a:srgbClr>
                </a:solidFill>
                <a:effectLst/>
                <a:uLnTx/>
                <a:uFillTx/>
                <a:latin typeface="Outfit SemiBold"/>
                <a:ea typeface="+mn-ea"/>
                <a:cs typeface="+mn-cs"/>
              </a:rPr>
              <a:t>COMPANIES HOUSE</a:t>
            </a:r>
          </a:p>
        </p:txBody>
      </p:sp>
      <p:sp>
        <p:nvSpPr>
          <p:cNvPr id="16" name="Rectangle: Rounded Corners 15">
            <a:extLst>
              <a:ext uri="{FF2B5EF4-FFF2-40B4-BE49-F238E27FC236}">
                <a16:creationId xmlns:a16="http://schemas.microsoft.com/office/drawing/2014/main" id="{208B2BF8-7EB5-601D-C03A-F744D26A4654}"/>
              </a:ext>
            </a:extLst>
          </p:cNvPr>
          <p:cNvSpPr/>
          <p:nvPr/>
        </p:nvSpPr>
        <p:spPr>
          <a:xfrm>
            <a:off x="8131063" y="2264643"/>
            <a:ext cx="1926000" cy="526928"/>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1100" b="1">
                <a:solidFill>
                  <a:srgbClr val="4D38F5"/>
                </a:solidFill>
                <a:latin typeface="Calibri"/>
                <a:ea typeface="Calibri"/>
                <a:cs typeface="Calibri"/>
                <a:sym typeface="Arial"/>
              </a:rPr>
              <a:t>Energy Data Provider</a:t>
            </a:r>
          </a:p>
          <a:p>
            <a:pPr algn="ctr" defTabSz="914377">
              <a:defRPr/>
            </a:pPr>
            <a:r>
              <a:rPr lang="en-GB" sz="1100" b="1">
                <a:solidFill>
                  <a:srgbClr val="4D38F5"/>
                </a:solidFill>
                <a:latin typeface="Calibri"/>
                <a:ea typeface="Calibri"/>
                <a:cs typeface="Calibri"/>
                <a:sym typeface="Arial"/>
              </a:rPr>
              <a:t>(EDP)</a:t>
            </a:r>
          </a:p>
        </p:txBody>
      </p:sp>
      <p:cxnSp>
        <p:nvCxnSpPr>
          <p:cNvPr id="17" name="Straight Arrow Connector 16">
            <a:extLst>
              <a:ext uri="{FF2B5EF4-FFF2-40B4-BE49-F238E27FC236}">
                <a16:creationId xmlns:a16="http://schemas.microsoft.com/office/drawing/2014/main" id="{C34448C0-7895-EF20-1B33-E44DC2DE2256}"/>
              </a:ext>
            </a:extLst>
          </p:cNvPr>
          <p:cNvCxnSpPr>
            <a:cxnSpLocks/>
          </p:cNvCxnSpPr>
          <p:nvPr/>
        </p:nvCxnSpPr>
        <p:spPr>
          <a:xfrm>
            <a:off x="1313442" y="2436558"/>
            <a:ext cx="2052000" cy="0"/>
          </a:xfrm>
          <a:prstGeom prst="straightConnector1">
            <a:avLst/>
          </a:prstGeom>
          <a:noFill/>
          <a:ln w="6350" cap="flat" cmpd="sng" algn="ctr">
            <a:solidFill>
              <a:srgbClr val="4D38F5"/>
            </a:solidFill>
            <a:prstDash val="solid"/>
            <a:miter lim="800000"/>
            <a:headEnd type="none" w="med" len="med"/>
            <a:tailEnd type="triangle" w="med" len="med"/>
          </a:ln>
          <a:effectLst/>
        </p:spPr>
      </p:cxnSp>
      <p:cxnSp>
        <p:nvCxnSpPr>
          <p:cNvPr id="18" name="Connector: Elbow 17">
            <a:extLst>
              <a:ext uri="{FF2B5EF4-FFF2-40B4-BE49-F238E27FC236}">
                <a16:creationId xmlns:a16="http://schemas.microsoft.com/office/drawing/2014/main" id="{21FE344A-7D42-41C4-D6E0-6EB9CEC45EDC}"/>
              </a:ext>
            </a:extLst>
          </p:cNvPr>
          <p:cNvCxnSpPr>
            <a:cxnSpLocks/>
          </p:cNvCxnSpPr>
          <p:nvPr/>
        </p:nvCxnSpPr>
        <p:spPr>
          <a:xfrm rot="16200000" flipH="1">
            <a:off x="47109" y="3222860"/>
            <a:ext cx="1980000" cy="1078205"/>
          </a:xfrm>
          <a:prstGeom prst="bentConnector3">
            <a:avLst>
              <a:gd name="adj1" fmla="val 65928"/>
            </a:avLst>
          </a:prstGeom>
          <a:noFill/>
          <a:ln w="6350" cap="flat" cmpd="sng" algn="ctr">
            <a:solidFill>
              <a:srgbClr val="4D38F5"/>
            </a:solidFill>
            <a:prstDash val="dash"/>
            <a:miter lim="800000"/>
            <a:headEnd type="triangle" w="med" len="med"/>
            <a:tailEnd type="triangle" w="med" len="med"/>
          </a:ln>
          <a:effectLst/>
        </p:spPr>
      </p:cxnSp>
      <p:cxnSp>
        <p:nvCxnSpPr>
          <p:cNvPr id="19" name="Connector: Elbow 18">
            <a:extLst>
              <a:ext uri="{FF2B5EF4-FFF2-40B4-BE49-F238E27FC236}">
                <a16:creationId xmlns:a16="http://schemas.microsoft.com/office/drawing/2014/main" id="{C145AD13-C43D-305A-3CC7-1E6E95F74990}"/>
              </a:ext>
            </a:extLst>
          </p:cNvPr>
          <p:cNvCxnSpPr>
            <a:cxnSpLocks/>
          </p:cNvCxnSpPr>
          <p:nvPr/>
        </p:nvCxnSpPr>
        <p:spPr>
          <a:xfrm rot="16200000" flipH="1">
            <a:off x="1002674" y="2798436"/>
            <a:ext cx="2241472" cy="2196000"/>
          </a:xfrm>
          <a:prstGeom prst="bentConnector3">
            <a:avLst>
              <a:gd name="adj1" fmla="val 38769"/>
            </a:avLst>
          </a:prstGeom>
          <a:noFill/>
          <a:ln w="6350" cap="flat" cmpd="sng" algn="ctr">
            <a:solidFill>
              <a:srgbClr val="4D38F5"/>
            </a:solidFill>
            <a:prstDash val="solid"/>
            <a:miter lim="800000"/>
            <a:headEnd type="triangle" w="med" len="med"/>
            <a:tailEnd type="triangle" w="med" len="med"/>
          </a:ln>
          <a:effectLst/>
        </p:spPr>
      </p:cxnSp>
      <p:cxnSp>
        <p:nvCxnSpPr>
          <p:cNvPr id="20" name="Connector: Elbow 19">
            <a:extLst>
              <a:ext uri="{FF2B5EF4-FFF2-40B4-BE49-F238E27FC236}">
                <a16:creationId xmlns:a16="http://schemas.microsoft.com/office/drawing/2014/main" id="{ED7BD6EF-8DEE-F388-1B76-7942747E1E43}"/>
              </a:ext>
            </a:extLst>
          </p:cNvPr>
          <p:cNvCxnSpPr>
            <a:cxnSpLocks/>
          </p:cNvCxnSpPr>
          <p:nvPr/>
        </p:nvCxnSpPr>
        <p:spPr>
          <a:xfrm rot="16200000" flipH="1">
            <a:off x="2076672" y="4448965"/>
            <a:ext cx="288000" cy="1512000"/>
          </a:xfrm>
          <a:prstGeom prst="bentConnector2">
            <a:avLst/>
          </a:prstGeom>
          <a:noFill/>
          <a:ln w="6350" cap="flat" cmpd="sng" algn="ctr">
            <a:solidFill>
              <a:srgbClr val="4D38F5"/>
            </a:solidFill>
            <a:prstDash val="solid"/>
            <a:miter lim="800000"/>
            <a:tailEnd type="triangle"/>
          </a:ln>
          <a:effectLst/>
        </p:spPr>
      </p:cxnSp>
      <p:cxnSp>
        <p:nvCxnSpPr>
          <p:cNvPr id="21" name="Straight Arrow Connector 20">
            <a:extLst>
              <a:ext uri="{FF2B5EF4-FFF2-40B4-BE49-F238E27FC236}">
                <a16:creationId xmlns:a16="http://schemas.microsoft.com/office/drawing/2014/main" id="{0D80A502-BC86-7C5F-598D-2F070496963C}"/>
              </a:ext>
            </a:extLst>
          </p:cNvPr>
          <p:cNvCxnSpPr>
            <a:cxnSpLocks/>
            <a:stCxn id="10" idx="3"/>
          </p:cNvCxnSpPr>
          <p:nvPr/>
        </p:nvCxnSpPr>
        <p:spPr>
          <a:xfrm flipV="1">
            <a:off x="2270456" y="5721381"/>
            <a:ext cx="680429" cy="1"/>
          </a:xfrm>
          <a:prstGeom prst="straightConnector1">
            <a:avLst/>
          </a:prstGeom>
          <a:noFill/>
          <a:ln w="6350" cap="flat" cmpd="sng" algn="ctr">
            <a:solidFill>
              <a:srgbClr val="4D38F5"/>
            </a:solidFill>
            <a:prstDash val="dash"/>
            <a:miter lim="800000"/>
            <a:headEnd type="triangle"/>
            <a:tailEnd type="triangle"/>
          </a:ln>
          <a:effectLst/>
        </p:spPr>
      </p:cxnSp>
      <p:cxnSp>
        <p:nvCxnSpPr>
          <p:cNvPr id="22" name="Straight Arrow Connector 21">
            <a:extLst>
              <a:ext uri="{FF2B5EF4-FFF2-40B4-BE49-F238E27FC236}">
                <a16:creationId xmlns:a16="http://schemas.microsoft.com/office/drawing/2014/main" id="{8865122B-1E8D-711D-CD7F-F3C777D617B0}"/>
              </a:ext>
            </a:extLst>
          </p:cNvPr>
          <p:cNvCxnSpPr>
            <a:stCxn id="13" idx="3"/>
          </p:cNvCxnSpPr>
          <p:nvPr/>
        </p:nvCxnSpPr>
        <p:spPr>
          <a:xfrm flipV="1">
            <a:off x="4265770" y="5188777"/>
            <a:ext cx="896891" cy="24"/>
          </a:xfrm>
          <a:prstGeom prst="straightConnector1">
            <a:avLst/>
          </a:prstGeom>
          <a:noFill/>
          <a:ln w="6350" cap="flat" cmpd="sng" algn="ctr">
            <a:solidFill>
              <a:srgbClr val="4D38F5"/>
            </a:solidFill>
            <a:prstDash val="solid"/>
            <a:miter lim="800000"/>
            <a:headEnd type="triangle"/>
            <a:tailEnd type="triangle"/>
          </a:ln>
          <a:effectLst/>
        </p:spPr>
      </p:cxnSp>
      <p:sp>
        <p:nvSpPr>
          <p:cNvPr id="23" name="Rectangle: Rounded Corners 22">
            <a:extLst>
              <a:ext uri="{FF2B5EF4-FFF2-40B4-BE49-F238E27FC236}">
                <a16:creationId xmlns:a16="http://schemas.microsoft.com/office/drawing/2014/main" id="{1DB4F39C-47E8-FF44-40D5-D85782CF3986}"/>
              </a:ext>
            </a:extLst>
          </p:cNvPr>
          <p:cNvSpPr/>
          <p:nvPr/>
        </p:nvSpPr>
        <p:spPr>
          <a:xfrm>
            <a:off x="319251" y="4766952"/>
            <a:ext cx="2318686" cy="292550"/>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a:glow rad="63500">
              <a:srgbClr val="4D38F5">
                <a:satMod val="175000"/>
                <a:alpha val="40000"/>
              </a:srgbClr>
            </a:glow>
          </a:effectLst>
        </p:spPr>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4D38F5"/>
                </a:solidFill>
                <a:effectLst/>
                <a:uLnTx/>
                <a:uFillTx/>
                <a:latin typeface="Outfit SemiBold"/>
                <a:ea typeface="+mn-ea"/>
                <a:cs typeface="+mn-cs"/>
              </a:rPr>
              <a:t>IDV SERVICES</a:t>
            </a:r>
          </a:p>
        </p:txBody>
      </p:sp>
      <p:cxnSp>
        <p:nvCxnSpPr>
          <p:cNvPr id="24" name="Straight Arrow Connector 23">
            <a:extLst>
              <a:ext uri="{FF2B5EF4-FFF2-40B4-BE49-F238E27FC236}">
                <a16:creationId xmlns:a16="http://schemas.microsoft.com/office/drawing/2014/main" id="{E4940C40-F3D5-5D83-8DFA-E6173B02B5B9}"/>
              </a:ext>
            </a:extLst>
          </p:cNvPr>
          <p:cNvCxnSpPr>
            <a:cxnSpLocks/>
            <a:stCxn id="50" idx="2"/>
            <a:endCxn id="6" idx="0"/>
          </p:cNvCxnSpPr>
          <p:nvPr/>
        </p:nvCxnSpPr>
        <p:spPr>
          <a:xfrm>
            <a:off x="4351785" y="2791571"/>
            <a:ext cx="2173421" cy="2116021"/>
          </a:xfrm>
          <a:prstGeom prst="straightConnector1">
            <a:avLst/>
          </a:prstGeom>
          <a:noFill/>
          <a:ln w="6350" cap="flat" cmpd="sng" algn="ctr">
            <a:solidFill>
              <a:srgbClr val="4D38F5"/>
            </a:solidFill>
            <a:prstDash val="solid"/>
            <a:miter lim="800000"/>
            <a:headEnd type="triangle"/>
            <a:tailEnd type="triangle"/>
          </a:ln>
          <a:effectLst/>
        </p:spPr>
      </p:cxnSp>
      <p:cxnSp>
        <p:nvCxnSpPr>
          <p:cNvPr id="25" name="Straight Arrow Connector 24">
            <a:extLst>
              <a:ext uri="{FF2B5EF4-FFF2-40B4-BE49-F238E27FC236}">
                <a16:creationId xmlns:a16="http://schemas.microsoft.com/office/drawing/2014/main" id="{6763E42E-6028-A7DB-49F8-7AF0914BD198}"/>
              </a:ext>
            </a:extLst>
          </p:cNvPr>
          <p:cNvCxnSpPr>
            <a:cxnSpLocks/>
            <a:stCxn id="6" idx="0"/>
            <a:endCxn id="16" idx="2"/>
          </p:cNvCxnSpPr>
          <p:nvPr/>
        </p:nvCxnSpPr>
        <p:spPr>
          <a:xfrm flipV="1">
            <a:off x="6525206" y="2791571"/>
            <a:ext cx="2568857" cy="2116021"/>
          </a:xfrm>
          <a:prstGeom prst="straightConnector1">
            <a:avLst/>
          </a:prstGeom>
          <a:noFill/>
          <a:ln w="6350" cap="flat" cmpd="sng" algn="ctr">
            <a:solidFill>
              <a:srgbClr val="4D38F5"/>
            </a:solidFill>
            <a:prstDash val="solid"/>
            <a:miter lim="800000"/>
            <a:headEnd type="triangle"/>
            <a:tailEnd type="triangle"/>
          </a:ln>
          <a:effectLst/>
        </p:spPr>
      </p:cxnSp>
      <p:cxnSp>
        <p:nvCxnSpPr>
          <p:cNvPr id="26" name="Straight Arrow Connector 25">
            <a:extLst>
              <a:ext uri="{FF2B5EF4-FFF2-40B4-BE49-F238E27FC236}">
                <a16:creationId xmlns:a16="http://schemas.microsoft.com/office/drawing/2014/main" id="{8983D483-C8F7-EE0F-B2BD-558AF233B153}"/>
              </a:ext>
            </a:extLst>
          </p:cNvPr>
          <p:cNvCxnSpPr>
            <a:cxnSpLocks/>
          </p:cNvCxnSpPr>
          <p:nvPr/>
        </p:nvCxnSpPr>
        <p:spPr>
          <a:xfrm flipV="1">
            <a:off x="5305464" y="2436558"/>
            <a:ext cx="2815835" cy="0"/>
          </a:xfrm>
          <a:prstGeom prst="straightConnector1">
            <a:avLst/>
          </a:prstGeom>
          <a:noFill/>
          <a:ln w="6350" cap="flat" cmpd="sng" algn="ctr">
            <a:solidFill>
              <a:srgbClr val="4D38F5"/>
            </a:solidFill>
            <a:prstDash val="solid"/>
            <a:miter lim="800000"/>
            <a:headEnd type="none" w="med" len="med"/>
            <a:tailEnd type="triangle" w="med" len="med"/>
          </a:ln>
          <a:effectLst/>
        </p:spPr>
      </p:cxnSp>
      <p:sp>
        <p:nvSpPr>
          <p:cNvPr id="27" name="TextBox 26">
            <a:extLst>
              <a:ext uri="{FF2B5EF4-FFF2-40B4-BE49-F238E27FC236}">
                <a16:creationId xmlns:a16="http://schemas.microsoft.com/office/drawing/2014/main" id="{9287ED20-F64E-DC7D-6CC2-E824FFBF3412}"/>
              </a:ext>
            </a:extLst>
          </p:cNvPr>
          <p:cNvSpPr txBox="1"/>
          <p:nvPr/>
        </p:nvSpPr>
        <p:spPr>
          <a:xfrm>
            <a:off x="6793772" y="3105216"/>
            <a:ext cx="2411016" cy="626701"/>
          </a:xfrm>
          <a:prstGeom prst="rect">
            <a:avLst/>
          </a:prstGeom>
          <a:solidFill>
            <a:srgbClr val="FFFFFF"/>
          </a:solidFill>
          <a:ln>
            <a:solidFill>
              <a:srgbClr val="FFFFFF">
                <a:lumMod val="95000"/>
              </a:srgbClr>
            </a:solidFill>
          </a:ln>
          <a:effectLst>
            <a:outerShdw blurRad="50800" dist="38100" dir="2700000" algn="tl" rotWithShape="0">
              <a:prstClr val="black">
                <a:alpha val="40000"/>
              </a:prstClr>
            </a:outerShdw>
          </a:effectLst>
        </p:spPr>
        <p:txBody>
          <a:bodyPr wrap="squar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srgbClr val="201E2E"/>
                </a:solidFill>
                <a:effectLst/>
                <a:uLnTx/>
                <a:uFillTx/>
                <a:latin typeface="Outfit"/>
              </a:rPr>
              <a:t>CCS &lt;&gt; EDP</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EDH performs token introspection</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CCS provides PKI services</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Webhooks for events (CCS + EDP)</a:t>
            </a:r>
          </a:p>
        </p:txBody>
      </p:sp>
      <p:sp>
        <p:nvSpPr>
          <p:cNvPr id="28" name="TextBox 27">
            <a:extLst>
              <a:ext uri="{FF2B5EF4-FFF2-40B4-BE49-F238E27FC236}">
                <a16:creationId xmlns:a16="http://schemas.microsoft.com/office/drawing/2014/main" id="{D74BCFCD-5613-AF27-76EA-7024A8DB0604}"/>
              </a:ext>
            </a:extLst>
          </p:cNvPr>
          <p:cNvSpPr txBox="1"/>
          <p:nvPr/>
        </p:nvSpPr>
        <p:spPr>
          <a:xfrm>
            <a:off x="2443917" y="5576935"/>
            <a:ext cx="384815" cy="276999"/>
          </a:xfrm>
          <a:prstGeom prst="rect">
            <a:avLst/>
          </a:prstGeom>
          <a:solidFill>
            <a:srgbClr val="FFFFFF"/>
          </a:solidFill>
          <a:ln>
            <a:solidFill>
              <a:srgbClr val="FFFFFF">
                <a:lumMod val="95000"/>
              </a:srgbClr>
            </a:solidFill>
          </a:ln>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err="1">
                <a:ln>
                  <a:noFill/>
                </a:ln>
                <a:solidFill>
                  <a:srgbClr val="201E2E"/>
                </a:solidFill>
                <a:effectLst/>
                <a:uLnTx/>
                <a:uFillTx/>
                <a:latin typeface="Outfit"/>
              </a:rPr>
              <a:t>MPxN</a:t>
            </a:r>
            <a:r>
              <a:rPr kumimoji="0" lang="en-GB" sz="900" b="0" i="1" u="none" strike="noStrike" kern="0" cap="none" spc="0" normalizeH="0" baseline="0" noProof="0">
                <a:ln>
                  <a:noFill/>
                </a:ln>
                <a:solidFill>
                  <a:srgbClr val="201E2E"/>
                </a:solidFill>
                <a:effectLst/>
                <a:uLnTx/>
                <a:uFillTx/>
                <a:latin typeface="Outfit"/>
              </a:rPr>
              <a:t> Match</a:t>
            </a:r>
          </a:p>
        </p:txBody>
      </p:sp>
      <p:sp>
        <p:nvSpPr>
          <p:cNvPr id="29" name="Rectangle: Rounded Corners 28">
            <a:extLst>
              <a:ext uri="{FF2B5EF4-FFF2-40B4-BE49-F238E27FC236}">
                <a16:creationId xmlns:a16="http://schemas.microsoft.com/office/drawing/2014/main" id="{86CA8539-705E-196A-457F-C8E26B91AB81}"/>
              </a:ext>
            </a:extLst>
          </p:cNvPr>
          <p:cNvSpPr/>
          <p:nvPr/>
        </p:nvSpPr>
        <p:spPr>
          <a:xfrm>
            <a:off x="214163" y="2278913"/>
            <a:ext cx="1152128" cy="496788"/>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1100" b="1">
                <a:solidFill>
                  <a:srgbClr val="4D38F5"/>
                </a:solidFill>
                <a:latin typeface="Calibri"/>
                <a:ea typeface="Calibri"/>
                <a:cs typeface="Calibri"/>
                <a:sym typeface="Arial"/>
              </a:rPr>
              <a:t>Consumer</a:t>
            </a:r>
          </a:p>
        </p:txBody>
      </p:sp>
      <p:sp>
        <p:nvSpPr>
          <p:cNvPr id="30" name="TextBox 29">
            <a:extLst>
              <a:ext uri="{FF2B5EF4-FFF2-40B4-BE49-F238E27FC236}">
                <a16:creationId xmlns:a16="http://schemas.microsoft.com/office/drawing/2014/main" id="{01E6760D-FA60-038D-784B-B6A9026AAE79}"/>
              </a:ext>
            </a:extLst>
          </p:cNvPr>
          <p:cNvSpPr txBox="1"/>
          <p:nvPr/>
        </p:nvSpPr>
        <p:spPr>
          <a:xfrm>
            <a:off x="691909" y="3969637"/>
            <a:ext cx="665807" cy="138499"/>
          </a:xfrm>
          <a:prstGeom prst="rect">
            <a:avLst/>
          </a:prstGeom>
          <a:solidFill>
            <a:srgbClr val="FFFFFF"/>
          </a:solidFill>
          <a:ln>
            <a:solidFill>
              <a:srgbClr val="FFFFFF">
                <a:lumMod val="95000"/>
              </a:srgbClr>
            </a:solidFill>
          </a:ln>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rgbClr val="201E2E"/>
                </a:solidFill>
                <a:effectLst/>
                <a:uLnTx/>
                <a:uFillTx/>
                <a:latin typeface="Outfit"/>
              </a:rPr>
              <a:t>Authenticate</a:t>
            </a:r>
          </a:p>
        </p:txBody>
      </p:sp>
      <p:sp>
        <p:nvSpPr>
          <p:cNvPr id="31" name="TextBox 30">
            <a:extLst>
              <a:ext uri="{FF2B5EF4-FFF2-40B4-BE49-F238E27FC236}">
                <a16:creationId xmlns:a16="http://schemas.microsoft.com/office/drawing/2014/main" id="{90E9D63D-D194-831D-51F2-B4377AA2F1AE}"/>
              </a:ext>
            </a:extLst>
          </p:cNvPr>
          <p:cNvSpPr txBox="1"/>
          <p:nvPr/>
        </p:nvSpPr>
        <p:spPr>
          <a:xfrm>
            <a:off x="1735561" y="5132940"/>
            <a:ext cx="1065682" cy="415498"/>
          </a:xfrm>
          <a:prstGeom prst="rect">
            <a:avLst/>
          </a:prstGeom>
          <a:solidFill>
            <a:srgbClr val="FFFFFF"/>
          </a:solidFill>
          <a:ln>
            <a:solidFill>
              <a:srgbClr val="FFFFFF">
                <a:lumMod val="95000"/>
              </a:srgbClr>
            </a:solidFill>
          </a:ln>
        </p:spPr>
        <p:txBody>
          <a:bodyPr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rgbClr val="201E2E"/>
                </a:solidFill>
                <a:effectLst/>
                <a:uLnTx/>
                <a:uFillTx/>
                <a:latin typeface="Outfit"/>
              </a:rPr>
              <a:t>- Validate identity</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rgbClr val="201E2E"/>
                </a:solidFill>
                <a:effectLst/>
                <a:uLnTx/>
                <a:uFillTx/>
                <a:latin typeface="Outfit"/>
              </a:rPr>
              <a:t>- Provide Unique I.D. - Provide address</a:t>
            </a:r>
          </a:p>
        </p:txBody>
      </p:sp>
      <p:cxnSp>
        <p:nvCxnSpPr>
          <p:cNvPr id="32" name="Connector: Elbow 31">
            <a:extLst>
              <a:ext uri="{FF2B5EF4-FFF2-40B4-BE49-F238E27FC236}">
                <a16:creationId xmlns:a16="http://schemas.microsoft.com/office/drawing/2014/main" id="{4A9DEEEF-1F33-ACD6-67ED-BAA8761FB27A}"/>
              </a:ext>
            </a:extLst>
          </p:cNvPr>
          <p:cNvCxnSpPr>
            <a:cxnSpLocks/>
          </p:cNvCxnSpPr>
          <p:nvPr/>
        </p:nvCxnSpPr>
        <p:spPr>
          <a:xfrm rot="5400000" flipH="1" flipV="1">
            <a:off x="6425137" y="2561724"/>
            <a:ext cx="2289" cy="4896000"/>
          </a:xfrm>
          <a:prstGeom prst="bentConnector3">
            <a:avLst>
              <a:gd name="adj1" fmla="val 13535605"/>
            </a:avLst>
          </a:prstGeom>
          <a:noFill/>
          <a:ln w="6350" cap="flat" cmpd="sng" algn="ctr">
            <a:solidFill>
              <a:srgbClr val="4D38F5"/>
            </a:solidFill>
            <a:prstDash val="dash"/>
            <a:miter lim="800000"/>
            <a:tailEnd type="triangle"/>
          </a:ln>
          <a:effectLst/>
        </p:spPr>
      </p:cxnSp>
      <p:sp>
        <p:nvSpPr>
          <p:cNvPr id="33" name="TextBox 32">
            <a:extLst>
              <a:ext uri="{FF2B5EF4-FFF2-40B4-BE49-F238E27FC236}">
                <a16:creationId xmlns:a16="http://schemas.microsoft.com/office/drawing/2014/main" id="{4C280035-693D-7FAF-40F3-DCBB661DBDAE}"/>
              </a:ext>
            </a:extLst>
          </p:cNvPr>
          <p:cNvSpPr txBox="1"/>
          <p:nvPr/>
        </p:nvSpPr>
        <p:spPr>
          <a:xfrm>
            <a:off x="4275177" y="4623133"/>
            <a:ext cx="1137288" cy="138499"/>
          </a:xfrm>
          <a:prstGeom prst="rect">
            <a:avLst/>
          </a:prstGeom>
          <a:solidFill>
            <a:srgbClr val="FFFFFF"/>
          </a:solidFill>
          <a:ln>
            <a:solidFill>
              <a:srgbClr val="FFFFFF">
                <a:lumMod val="95000"/>
              </a:srgbClr>
            </a:solidFill>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rgbClr val="201E2E"/>
                </a:solidFill>
                <a:effectLst/>
                <a:uLnTx/>
                <a:uFillTx/>
                <a:latin typeface="Outfit"/>
              </a:rPr>
              <a:t>Publish new datasets</a:t>
            </a:r>
          </a:p>
        </p:txBody>
      </p:sp>
      <p:cxnSp>
        <p:nvCxnSpPr>
          <p:cNvPr id="34" name="Straight Arrow Connector 33">
            <a:extLst>
              <a:ext uri="{FF2B5EF4-FFF2-40B4-BE49-F238E27FC236}">
                <a16:creationId xmlns:a16="http://schemas.microsoft.com/office/drawing/2014/main" id="{E8AB0A21-549B-135D-5A0F-F01CAABF5AD9}"/>
              </a:ext>
            </a:extLst>
          </p:cNvPr>
          <p:cNvCxnSpPr>
            <a:cxnSpLocks/>
          </p:cNvCxnSpPr>
          <p:nvPr/>
        </p:nvCxnSpPr>
        <p:spPr>
          <a:xfrm>
            <a:off x="7686274" y="5170670"/>
            <a:ext cx="1116000" cy="0"/>
          </a:xfrm>
          <a:prstGeom prst="straightConnector1">
            <a:avLst/>
          </a:prstGeom>
          <a:noFill/>
          <a:ln w="6350" cap="flat" cmpd="sng" algn="ctr">
            <a:solidFill>
              <a:srgbClr val="4D38F5"/>
            </a:solidFill>
            <a:prstDash val="solid"/>
            <a:miter lim="800000"/>
            <a:headEnd type="triangle"/>
            <a:tailEnd type="triangle"/>
          </a:ln>
          <a:effectLst/>
        </p:spPr>
      </p:cxnSp>
      <p:sp>
        <p:nvSpPr>
          <p:cNvPr id="35" name="TextBox 34">
            <a:extLst>
              <a:ext uri="{FF2B5EF4-FFF2-40B4-BE49-F238E27FC236}">
                <a16:creationId xmlns:a16="http://schemas.microsoft.com/office/drawing/2014/main" id="{BE013807-10F8-40B0-9DC7-56F21B61A01C}"/>
              </a:ext>
            </a:extLst>
          </p:cNvPr>
          <p:cNvSpPr txBox="1"/>
          <p:nvPr/>
        </p:nvSpPr>
        <p:spPr>
          <a:xfrm>
            <a:off x="7891866" y="5032170"/>
            <a:ext cx="706301" cy="276999"/>
          </a:xfrm>
          <a:prstGeom prst="rect">
            <a:avLst/>
          </a:prstGeom>
          <a:solidFill>
            <a:srgbClr val="DBD7FD"/>
          </a:solidFill>
          <a:ln>
            <a:solidFill>
              <a:srgbClr val="4D38F5">
                <a:lumMod val="40000"/>
                <a:lumOff val="60000"/>
              </a:srgbClr>
            </a:solidFill>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rgbClr val="201E2E"/>
                </a:solidFill>
                <a:effectLst/>
                <a:uLnTx/>
                <a:uFillTx/>
                <a:latin typeface="Outfit"/>
              </a:rPr>
              <a:t>Certificates / API details</a:t>
            </a:r>
          </a:p>
        </p:txBody>
      </p:sp>
      <p:sp>
        <p:nvSpPr>
          <p:cNvPr id="36" name="TextBox 35">
            <a:extLst>
              <a:ext uri="{FF2B5EF4-FFF2-40B4-BE49-F238E27FC236}">
                <a16:creationId xmlns:a16="http://schemas.microsoft.com/office/drawing/2014/main" id="{0F33DD5D-5E4A-EC04-00CF-CC2AFB9AB14C}"/>
              </a:ext>
            </a:extLst>
          </p:cNvPr>
          <p:cNvSpPr txBox="1"/>
          <p:nvPr/>
        </p:nvSpPr>
        <p:spPr>
          <a:xfrm>
            <a:off x="4031857" y="3110228"/>
            <a:ext cx="2425593" cy="1042199"/>
          </a:xfrm>
          <a:prstGeom prst="rect">
            <a:avLst/>
          </a:prstGeom>
          <a:solidFill>
            <a:srgbClr val="FFFFFF"/>
          </a:solidFill>
          <a:ln>
            <a:solidFill>
              <a:srgbClr val="FFFFFF">
                <a:lumMod val="95000"/>
              </a:srgbClr>
            </a:solidFill>
          </a:ln>
          <a:effectLst>
            <a:outerShdw blurRad="50800" dist="38100" dir="2700000" algn="tl" rotWithShape="0">
              <a:prstClr val="black">
                <a:alpha val="40000"/>
              </a:prstClr>
            </a:outerShdw>
          </a:effectLst>
        </p:spPr>
        <p:txBody>
          <a:bodyPr wrap="square" lIns="36000" tIns="36000" rIns="36000" bIns="36000" rtlCol="0">
            <a:spAutoFit/>
          </a:bodyPr>
          <a:lstStyle>
            <a:defPPr>
              <a:defRPr lang="pt-PT"/>
            </a:defPPr>
            <a:lvl1pPr>
              <a:defRPr sz="9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srgbClr val="201E2E"/>
                </a:solidFill>
                <a:effectLst/>
                <a:uLnTx/>
                <a:uFillTx/>
                <a:latin typeface="Outfit"/>
              </a:rPr>
              <a:t>CCS &lt;&gt; ATP</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ATP</a:t>
            </a:r>
            <a:r>
              <a:rPr kumimoji="0" lang="en-GB" sz="900" b="1" i="0" u="none" strike="noStrike" kern="0" cap="none" spc="0" normalizeH="0" baseline="0" noProof="0">
                <a:ln>
                  <a:noFill/>
                </a:ln>
                <a:solidFill>
                  <a:srgbClr val="201E2E"/>
                </a:solidFill>
                <a:effectLst/>
                <a:uLnTx/>
                <a:uFillTx/>
                <a:latin typeface="Outfit"/>
              </a:rPr>
              <a:t> </a:t>
            </a:r>
            <a:r>
              <a:rPr kumimoji="0" lang="en-GB" sz="900" b="0" i="0" u="none" strike="noStrike" kern="0" cap="none" spc="0" normalizeH="0" baseline="0" noProof="0">
                <a:ln>
                  <a:noFill/>
                </a:ln>
                <a:solidFill>
                  <a:srgbClr val="201E2E"/>
                </a:solidFill>
                <a:effectLst/>
                <a:uLnTx/>
                <a:uFillTx/>
                <a:latin typeface="Outfit"/>
              </a:rPr>
              <a:t>discover available datasets from Directory / Registry; retrieve lexicon</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Validate requests and personal identifier</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CCS provides consent token</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CCS provides PKI services</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Webhooks for events (CCS + ATP)</a:t>
            </a:r>
          </a:p>
        </p:txBody>
      </p:sp>
      <p:cxnSp>
        <p:nvCxnSpPr>
          <p:cNvPr id="37" name="Straight Arrow Connector 36">
            <a:extLst>
              <a:ext uri="{FF2B5EF4-FFF2-40B4-BE49-F238E27FC236}">
                <a16:creationId xmlns:a16="http://schemas.microsoft.com/office/drawing/2014/main" id="{EDA4611F-BF93-9615-E5AB-F44706082767}"/>
              </a:ext>
            </a:extLst>
          </p:cNvPr>
          <p:cNvCxnSpPr>
            <a:cxnSpLocks/>
          </p:cNvCxnSpPr>
          <p:nvPr/>
        </p:nvCxnSpPr>
        <p:spPr>
          <a:xfrm>
            <a:off x="1358682" y="2603923"/>
            <a:ext cx="2052000" cy="0"/>
          </a:xfrm>
          <a:prstGeom prst="straightConnector1">
            <a:avLst/>
          </a:prstGeom>
          <a:noFill/>
          <a:ln w="6350" cap="flat" cmpd="sng" algn="ctr">
            <a:solidFill>
              <a:srgbClr val="4D38F5"/>
            </a:solidFill>
            <a:prstDash val="solid"/>
            <a:miter lim="800000"/>
            <a:headEnd type="triangle" w="med" len="med"/>
            <a:tailEnd type="none" w="med" len="med"/>
          </a:ln>
          <a:effectLst/>
        </p:spPr>
      </p:cxnSp>
      <p:cxnSp>
        <p:nvCxnSpPr>
          <p:cNvPr id="38" name="Connector: Elbow 37">
            <a:extLst>
              <a:ext uri="{FF2B5EF4-FFF2-40B4-BE49-F238E27FC236}">
                <a16:creationId xmlns:a16="http://schemas.microsoft.com/office/drawing/2014/main" id="{DE321512-3FF8-E9A0-7813-4B534EF8425D}"/>
              </a:ext>
            </a:extLst>
          </p:cNvPr>
          <p:cNvCxnSpPr>
            <a:cxnSpLocks/>
          </p:cNvCxnSpPr>
          <p:nvPr/>
        </p:nvCxnSpPr>
        <p:spPr>
          <a:xfrm rot="16200000" flipV="1">
            <a:off x="1326012" y="1884906"/>
            <a:ext cx="651041" cy="466309"/>
          </a:xfrm>
          <a:prstGeom prst="bentConnector3">
            <a:avLst>
              <a:gd name="adj1" fmla="val 50000"/>
            </a:avLst>
          </a:prstGeom>
          <a:noFill/>
          <a:ln w="6350" cap="flat" cmpd="sng" algn="ctr">
            <a:solidFill>
              <a:srgbClr val="FFFFFF">
                <a:lumMod val="75000"/>
              </a:srgbClr>
            </a:solidFill>
            <a:prstDash val="solid"/>
            <a:miter lim="800000"/>
          </a:ln>
          <a:effectLst/>
        </p:spPr>
      </p:cxnSp>
      <p:cxnSp>
        <p:nvCxnSpPr>
          <p:cNvPr id="39" name="Connector: Elbow 38">
            <a:extLst>
              <a:ext uri="{FF2B5EF4-FFF2-40B4-BE49-F238E27FC236}">
                <a16:creationId xmlns:a16="http://schemas.microsoft.com/office/drawing/2014/main" id="{BDE84590-EBE0-D384-7265-0A80AC582241}"/>
              </a:ext>
            </a:extLst>
          </p:cNvPr>
          <p:cNvCxnSpPr>
            <a:cxnSpLocks/>
          </p:cNvCxnSpPr>
          <p:nvPr/>
        </p:nvCxnSpPr>
        <p:spPr>
          <a:xfrm rot="5400000" flipH="1" flipV="1">
            <a:off x="2289225" y="1861772"/>
            <a:ext cx="1008000" cy="468000"/>
          </a:xfrm>
          <a:prstGeom prst="bentConnector2">
            <a:avLst/>
          </a:prstGeom>
          <a:noFill/>
          <a:ln w="6350" cap="flat" cmpd="sng" algn="ctr">
            <a:solidFill>
              <a:srgbClr val="FFFFFF">
                <a:lumMod val="75000"/>
              </a:srgbClr>
            </a:solidFill>
            <a:prstDash val="solid"/>
            <a:miter lim="800000"/>
          </a:ln>
          <a:effectLst/>
        </p:spPr>
      </p:cxnSp>
      <p:sp>
        <p:nvSpPr>
          <p:cNvPr id="40" name="TextBox 39">
            <a:extLst>
              <a:ext uri="{FF2B5EF4-FFF2-40B4-BE49-F238E27FC236}">
                <a16:creationId xmlns:a16="http://schemas.microsoft.com/office/drawing/2014/main" id="{82566BC3-58EA-61BB-CAEC-C5E6CFFFAD1E}"/>
              </a:ext>
            </a:extLst>
          </p:cNvPr>
          <p:cNvSpPr txBox="1"/>
          <p:nvPr/>
        </p:nvSpPr>
        <p:spPr>
          <a:xfrm>
            <a:off x="2660876" y="1176739"/>
            <a:ext cx="2933150" cy="903700"/>
          </a:xfrm>
          <a:prstGeom prst="rect">
            <a:avLst/>
          </a:prstGeom>
          <a:solidFill>
            <a:srgbClr val="FFFFFF"/>
          </a:solidFill>
          <a:ln>
            <a:solidFill>
              <a:srgbClr val="FFFFFF">
                <a:lumMod val="95000"/>
              </a:srgbClr>
            </a:solidFill>
          </a:ln>
          <a:effectLst>
            <a:outerShdw blurRad="50800" dist="38100" dir="2700000" algn="tl" rotWithShape="0">
              <a:prstClr val="black">
                <a:alpha val="40000"/>
              </a:prstClr>
            </a:outerShdw>
          </a:effectLst>
        </p:spPr>
        <p:txBody>
          <a:bodyPr wrap="squar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srgbClr val="201E2E"/>
                </a:solidFill>
                <a:effectLst/>
                <a:uLnTx/>
                <a:uFillTx/>
                <a:latin typeface="Outfit"/>
              </a:rPr>
              <a:t>Consumer </a:t>
            </a:r>
            <a:r>
              <a:rPr kumimoji="0" lang="en-GB" sz="900" b="1" i="0" u="none" strike="noStrike" kern="0" cap="none" spc="0" normalizeH="0" baseline="0" noProof="0">
                <a:ln>
                  <a:noFill/>
                </a:ln>
                <a:solidFill>
                  <a:srgbClr val="201E2E"/>
                </a:solidFill>
                <a:effectLst/>
                <a:uLnTx/>
                <a:uFillTx/>
                <a:latin typeface="Outfit"/>
                <a:sym typeface="Wingdings" panose="05000000000000000000" pitchFamily="2" charset="2"/>
              </a:rPr>
              <a:t> ATP</a:t>
            </a:r>
            <a:endParaRPr kumimoji="0" lang="en-GB" sz="900" b="1" i="0" u="none" strike="noStrike" kern="0" cap="none" spc="0" normalizeH="0" baseline="0" noProof="0">
              <a:ln>
                <a:noFill/>
              </a:ln>
              <a:solidFill>
                <a:srgbClr val="201E2E"/>
              </a:solidFill>
              <a:effectLst/>
              <a:uLnTx/>
              <a:uFillTx/>
              <a:latin typeface="Outfit"/>
            </a:endParaRP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Discover and display available data &amp; lexicon from Directory</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Enable management of consents for their service(s)</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Redirect to CCS/IDV where required</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Provide service consumer</a:t>
            </a:r>
          </a:p>
        </p:txBody>
      </p:sp>
      <p:cxnSp>
        <p:nvCxnSpPr>
          <p:cNvPr id="41" name="Straight Arrow Connector 40">
            <a:extLst>
              <a:ext uri="{FF2B5EF4-FFF2-40B4-BE49-F238E27FC236}">
                <a16:creationId xmlns:a16="http://schemas.microsoft.com/office/drawing/2014/main" id="{9712B02C-86F5-4547-5129-CF3CB1FBDD36}"/>
              </a:ext>
            </a:extLst>
          </p:cNvPr>
          <p:cNvCxnSpPr>
            <a:cxnSpLocks/>
          </p:cNvCxnSpPr>
          <p:nvPr/>
        </p:nvCxnSpPr>
        <p:spPr>
          <a:xfrm flipV="1">
            <a:off x="5315228" y="2604024"/>
            <a:ext cx="2815835" cy="0"/>
          </a:xfrm>
          <a:prstGeom prst="straightConnector1">
            <a:avLst/>
          </a:prstGeom>
          <a:noFill/>
          <a:ln w="6350" cap="flat" cmpd="sng" algn="ctr">
            <a:solidFill>
              <a:srgbClr val="4D38F5"/>
            </a:solidFill>
            <a:prstDash val="solid"/>
            <a:miter lim="800000"/>
            <a:headEnd type="triangle" w="med" len="med"/>
            <a:tailEnd type="none" w="med" len="med"/>
          </a:ln>
          <a:effectLst/>
        </p:spPr>
      </p:cxnSp>
      <p:sp>
        <p:nvSpPr>
          <p:cNvPr id="42" name="TextBox 41">
            <a:extLst>
              <a:ext uri="{FF2B5EF4-FFF2-40B4-BE49-F238E27FC236}">
                <a16:creationId xmlns:a16="http://schemas.microsoft.com/office/drawing/2014/main" id="{39EED994-4C67-DE34-B8F0-080C1BBB77C0}"/>
              </a:ext>
            </a:extLst>
          </p:cNvPr>
          <p:cNvSpPr txBox="1"/>
          <p:nvPr/>
        </p:nvSpPr>
        <p:spPr>
          <a:xfrm>
            <a:off x="4430016" y="5141216"/>
            <a:ext cx="510465" cy="415498"/>
          </a:xfrm>
          <a:prstGeom prst="rect">
            <a:avLst/>
          </a:prstGeom>
          <a:solidFill>
            <a:srgbClr val="DBD7FD"/>
          </a:solidFill>
          <a:ln>
            <a:solidFill>
              <a:srgbClr val="4D38F5">
                <a:lumMod val="40000"/>
                <a:lumOff val="60000"/>
              </a:srgbClr>
            </a:solidFill>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rgbClr val="201E2E"/>
                </a:solidFill>
                <a:effectLst/>
                <a:uLnTx/>
                <a:uFillTx/>
                <a:latin typeface="Outfit"/>
              </a:rPr>
              <a:t>Update consent records</a:t>
            </a:r>
          </a:p>
        </p:txBody>
      </p:sp>
      <p:sp>
        <p:nvSpPr>
          <p:cNvPr id="43" name="TextBox 42">
            <a:extLst>
              <a:ext uri="{FF2B5EF4-FFF2-40B4-BE49-F238E27FC236}">
                <a16:creationId xmlns:a16="http://schemas.microsoft.com/office/drawing/2014/main" id="{6A29BAF2-5844-4553-87CC-8133DDC4DB95}"/>
              </a:ext>
            </a:extLst>
          </p:cNvPr>
          <p:cNvSpPr txBox="1"/>
          <p:nvPr/>
        </p:nvSpPr>
        <p:spPr>
          <a:xfrm>
            <a:off x="5857421" y="1192686"/>
            <a:ext cx="1600598" cy="765200"/>
          </a:xfrm>
          <a:prstGeom prst="rect">
            <a:avLst/>
          </a:prstGeom>
          <a:solidFill>
            <a:srgbClr val="FFFFFF"/>
          </a:solidFill>
          <a:ln>
            <a:solidFill>
              <a:srgbClr val="FFFFFF">
                <a:lumMod val="95000"/>
              </a:srgbClr>
            </a:solidFill>
          </a:ln>
          <a:effectLst>
            <a:outerShdw blurRad="50800" dist="38100" dir="2700000" algn="tl" rotWithShape="0">
              <a:prstClr val="black">
                <a:alpha val="40000"/>
              </a:prstClr>
            </a:outerShdw>
          </a:effectLst>
        </p:spPr>
        <p:txBody>
          <a:bodyPr wrap="squar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srgbClr val="201E2E"/>
                </a:solidFill>
                <a:effectLst/>
                <a:uLnTx/>
                <a:uFillTx/>
                <a:latin typeface="Outfit"/>
              </a:rPr>
              <a:t>ATP </a:t>
            </a:r>
            <a:r>
              <a:rPr kumimoji="0" lang="en-GB" sz="900" b="1" i="0" u="none" strike="noStrike" kern="0" cap="none" spc="0" normalizeH="0" baseline="0" noProof="0">
                <a:ln>
                  <a:noFill/>
                </a:ln>
                <a:solidFill>
                  <a:srgbClr val="201E2E"/>
                </a:solidFill>
                <a:effectLst/>
                <a:uLnTx/>
                <a:uFillTx/>
                <a:latin typeface="Outfit"/>
                <a:sym typeface="Wingdings" panose="05000000000000000000" pitchFamily="2" charset="2"/>
              </a:rPr>
              <a:t></a:t>
            </a:r>
            <a:r>
              <a:rPr kumimoji="0" lang="en-GB" sz="900" b="1" i="0" u="none" strike="noStrike" kern="0" cap="none" spc="0" normalizeH="0" baseline="0" noProof="0">
                <a:ln>
                  <a:noFill/>
                </a:ln>
                <a:solidFill>
                  <a:srgbClr val="201E2E"/>
                </a:solidFill>
                <a:effectLst/>
                <a:uLnTx/>
                <a:uFillTx/>
                <a:latin typeface="Outfit"/>
              </a:rPr>
              <a:t> EDP</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Request data with appropriate context and token</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Establish </a:t>
            </a:r>
            <a:r>
              <a:rPr kumimoji="0" lang="en-GB" sz="900" b="0" i="0" u="none" strike="noStrike" kern="0" cap="none" spc="0" normalizeH="0" baseline="0" noProof="0" err="1">
                <a:ln>
                  <a:noFill/>
                </a:ln>
                <a:solidFill>
                  <a:srgbClr val="201E2E"/>
                </a:solidFill>
                <a:effectLst/>
                <a:uLnTx/>
                <a:uFillTx/>
                <a:latin typeface="Outfit"/>
              </a:rPr>
              <a:t>mTLS</a:t>
            </a:r>
            <a:r>
              <a:rPr kumimoji="0" lang="en-GB" sz="900" b="0" i="0" u="none" strike="noStrike" kern="0" cap="none" spc="0" normalizeH="0" baseline="0" noProof="0">
                <a:ln>
                  <a:noFill/>
                </a:ln>
                <a:solidFill>
                  <a:srgbClr val="201E2E"/>
                </a:solidFill>
                <a:effectLst/>
                <a:uLnTx/>
                <a:uFillTx/>
                <a:latin typeface="Outfit"/>
              </a:rPr>
              <a:t> connection</a:t>
            </a:r>
          </a:p>
        </p:txBody>
      </p:sp>
      <p:cxnSp>
        <p:nvCxnSpPr>
          <p:cNvPr id="44" name="Connector: Elbow 43">
            <a:extLst>
              <a:ext uri="{FF2B5EF4-FFF2-40B4-BE49-F238E27FC236}">
                <a16:creationId xmlns:a16="http://schemas.microsoft.com/office/drawing/2014/main" id="{DCF1C172-2747-88B6-F965-596D28C871D6}"/>
              </a:ext>
            </a:extLst>
          </p:cNvPr>
          <p:cNvCxnSpPr>
            <a:cxnSpLocks/>
          </p:cNvCxnSpPr>
          <p:nvPr/>
        </p:nvCxnSpPr>
        <p:spPr>
          <a:xfrm rot="5400000" flipH="1" flipV="1">
            <a:off x="5335836" y="1906225"/>
            <a:ext cx="935820" cy="116470"/>
          </a:xfrm>
          <a:prstGeom prst="bentConnector2">
            <a:avLst/>
          </a:prstGeom>
          <a:noFill/>
          <a:ln w="6350" cap="flat" cmpd="sng" algn="ctr">
            <a:solidFill>
              <a:srgbClr val="FFFFFF">
                <a:lumMod val="75000"/>
              </a:srgbClr>
            </a:solidFill>
            <a:prstDash val="solid"/>
            <a:miter lim="800000"/>
          </a:ln>
          <a:effectLst/>
        </p:spPr>
      </p:cxnSp>
      <p:cxnSp>
        <p:nvCxnSpPr>
          <p:cNvPr id="45" name="Connector: Elbow 44">
            <a:extLst>
              <a:ext uri="{FF2B5EF4-FFF2-40B4-BE49-F238E27FC236}">
                <a16:creationId xmlns:a16="http://schemas.microsoft.com/office/drawing/2014/main" id="{F0631A50-0545-5C27-A657-9D77A85A8B2A}"/>
              </a:ext>
            </a:extLst>
          </p:cNvPr>
          <p:cNvCxnSpPr>
            <a:cxnSpLocks/>
          </p:cNvCxnSpPr>
          <p:nvPr/>
        </p:nvCxnSpPr>
        <p:spPr>
          <a:xfrm rot="5400000" flipH="1" flipV="1">
            <a:off x="7549068" y="1861772"/>
            <a:ext cx="1008000" cy="468000"/>
          </a:xfrm>
          <a:prstGeom prst="bentConnector2">
            <a:avLst/>
          </a:prstGeom>
          <a:noFill/>
          <a:ln w="6350" cap="flat" cmpd="sng" algn="ctr">
            <a:solidFill>
              <a:srgbClr val="FFFFFF">
                <a:lumMod val="75000"/>
              </a:srgbClr>
            </a:solidFill>
            <a:prstDash val="solid"/>
            <a:miter lim="800000"/>
          </a:ln>
          <a:effectLst/>
        </p:spPr>
      </p:cxnSp>
      <p:sp>
        <p:nvSpPr>
          <p:cNvPr id="46" name="TextBox 45">
            <a:extLst>
              <a:ext uri="{FF2B5EF4-FFF2-40B4-BE49-F238E27FC236}">
                <a16:creationId xmlns:a16="http://schemas.microsoft.com/office/drawing/2014/main" id="{8473034C-EC72-4BFF-3D49-FB4A83A953EF}"/>
              </a:ext>
            </a:extLst>
          </p:cNvPr>
          <p:cNvSpPr txBox="1"/>
          <p:nvPr/>
        </p:nvSpPr>
        <p:spPr>
          <a:xfrm>
            <a:off x="8022621" y="1179552"/>
            <a:ext cx="1825052" cy="765200"/>
          </a:xfrm>
          <a:prstGeom prst="rect">
            <a:avLst/>
          </a:prstGeom>
          <a:solidFill>
            <a:srgbClr val="FFFFFF"/>
          </a:solidFill>
          <a:ln>
            <a:solidFill>
              <a:srgbClr val="FFFFFF">
                <a:lumMod val="95000"/>
              </a:srgbClr>
            </a:solidFill>
          </a:ln>
          <a:effectLst>
            <a:outerShdw blurRad="50800" dist="38100" dir="2700000" algn="tl" rotWithShape="0">
              <a:prstClr val="black">
                <a:alpha val="40000"/>
              </a:prstClr>
            </a:outerShdw>
          </a:effectLst>
        </p:spPr>
        <p:txBody>
          <a:bodyPr wrap="squar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srgbClr val="201E2E"/>
                </a:solidFill>
                <a:effectLst/>
                <a:uLnTx/>
                <a:uFillTx/>
                <a:latin typeface="Outfit"/>
              </a:rPr>
              <a:t>ATP </a:t>
            </a:r>
            <a:r>
              <a:rPr kumimoji="0" lang="en-GB" sz="900" b="1" i="0" u="none" strike="noStrike" kern="0" cap="none" spc="0" normalizeH="0" baseline="0" noProof="0">
                <a:ln>
                  <a:noFill/>
                </a:ln>
                <a:solidFill>
                  <a:srgbClr val="201E2E"/>
                </a:solidFill>
                <a:effectLst/>
                <a:uLnTx/>
                <a:uFillTx/>
                <a:latin typeface="Outfit"/>
                <a:sym typeface="Wingdings" panose="05000000000000000000" pitchFamily="2" charset="2"/>
              </a:rPr>
              <a:t> EDP</a:t>
            </a:r>
            <a:endParaRPr kumimoji="0" lang="en-GB" sz="900" b="1" i="0" u="none" strike="noStrike" kern="0" cap="none" spc="0" normalizeH="0" baseline="0" noProof="0">
              <a:ln>
                <a:noFill/>
              </a:ln>
              <a:solidFill>
                <a:srgbClr val="201E2E"/>
              </a:solidFill>
              <a:effectLst/>
              <a:uLnTx/>
              <a:uFillTx/>
              <a:latin typeface="Outfit"/>
            </a:endParaRP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Validate token provided by ATP</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Establish </a:t>
            </a:r>
            <a:r>
              <a:rPr kumimoji="0" lang="en-GB" sz="900" b="0" i="0" u="none" strike="noStrike" kern="0" cap="none" spc="0" normalizeH="0" baseline="0" noProof="0" err="1">
                <a:ln>
                  <a:noFill/>
                </a:ln>
                <a:solidFill>
                  <a:srgbClr val="201E2E"/>
                </a:solidFill>
                <a:effectLst/>
                <a:uLnTx/>
                <a:uFillTx/>
                <a:latin typeface="Outfit"/>
              </a:rPr>
              <a:t>mTLS</a:t>
            </a:r>
            <a:r>
              <a:rPr kumimoji="0" lang="en-GB" sz="900" b="0" i="0" u="none" strike="noStrike" kern="0" cap="none" spc="0" normalizeH="0" baseline="0" noProof="0">
                <a:ln>
                  <a:noFill/>
                </a:ln>
                <a:solidFill>
                  <a:srgbClr val="201E2E"/>
                </a:solidFill>
                <a:effectLst/>
                <a:uLnTx/>
                <a:uFillTx/>
                <a:latin typeface="Outfit"/>
              </a:rPr>
              <a:t> connection</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Provide requested data</a:t>
            </a:r>
          </a:p>
        </p:txBody>
      </p:sp>
      <p:cxnSp>
        <p:nvCxnSpPr>
          <p:cNvPr id="47" name="Connector: Elbow 46">
            <a:extLst>
              <a:ext uri="{FF2B5EF4-FFF2-40B4-BE49-F238E27FC236}">
                <a16:creationId xmlns:a16="http://schemas.microsoft.com/office/drawing/2014/main" id="{3F24D973-6344-0F62-9D11-B8147BF80187}"/>
              </a:ext>
            </a:extLst>
          </p:cNvPr>
          <p:cNvCxnSpPr>
            <a:cxnSpLocks/>
          </p:cNvCxnSpPr>
          <p:nvPr/>
        </p:nvCxnSpPr>
        <p:spPr>
          <a:xfrm rot="16200000" flipH="1">
            <a:off x="479427" y="3451780"/>
            <a:ext cx="1584000" cy="1008000"/>
          </a:xfrm>
          <a:prstGeom prst="bentConnector3">
            <a:avLst>
              <a:gd name="adj1" fmla="val 43917"/>
            </a:avLst>
          </a:prstGeom>
          <a:noFill/>
          <a:ln w="6350" cap="flat" cmpd="sng" algn="ctr">
            <a:solidFill>
              <a:srgbClr val="163542"/>
            </a:solidFill>
            <a:prstDash val="dash"/>
            <a:miter lim="800000"/>
            <a:tailEnd type="triangle"/>
          </a:ln>
          <a:effectLst/>
        </p:spPr>
      </p:cxnSp>
      <p:sp>
        <p:nvSpPr>
          <p:cNvPr id="48" name="TextBox 47">
            <a:extLst>
              <a:ext uri="{FF2B5EF4-FFF2-40B4-BE49-F238E27FC236}">
                <a16:creationId xmlns:a16="http://schemas.microsoft.com/office/drawing/2014/main" id="{59E4DB75-7D10-7DD5-647F-EEAABB5FC4D6}"/>
              </a:ext>
            </a:extLst>
          </p:cNvPr>
          <p:cNvSpPr txBox="1"/>
          <p:nvPr/>
        </p:nvSpPr>
        <p:spPr>
          <a:xfrm>
            <a:off x="913299" y="3775142"/>
            <a:ext cx="665807" cy="138499"/>
          </a:xfrm>
          <a:prstGeom prst="rect">
            <a:avLst/>
          </a:prstGeom>
          <a:solidFill>
            <a:srgbClr val="FFFFFF"/>
          </a:solidFill>
          <a:ln>
            <a:solidFill>
              <a:srgbClr val="FFFFFF">
                <a:lumMod val="95000"/>
              </a:srgbClr>
            </a:solidFill>
          </a:ln>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rgbClr val="201E2E"/>
                </a:solidFill>
                <a:effectLst/>
                <a:uLnTx/>
                <a:uFillTx/>
                <a:latin typeface="Outfit"/>
              </a:rPr>
              <a:t>Authenticate</a:t>
            </a:r>
          </a:p>
        </p:txBody>
      </p:sp>
      <p:sp>
        <p:nvSpPr>
          <p:cNvPr id="49" name="Rectangle: Rounded Corners 48">
            <a:extLst>
              <a:ext uri="{FF2B5EF4-FFF2-40B4-BE49-F238E27FC236}">
                <a16:creationId xmlns:a16="http://schemas.microsoft.com/office/drawing/2014/main" id="{5B16DCD6-FAD5-198A-5CF6-27187C922521}"/>
              </a:ext>
            </a:extLst>
          </p:cNvPr>
          <p:cNvSpPr/>
          <p:nvPr/>
        </p:nvSpPr>
        <p:spPr>
          <a:xfrm>
            <a:off x="221406" y="3065032"/>
            <a:ext cx="1152128" cy="314788"/>
          </a:xfrm>
          <a:prstGeom prst="roundRect">
            <a:avLst>
              <a:gd name="adj" fmla="val 5013"/>
            </a:avLst>
          </a:prstGeom>
          <a:solidFill>
            <a:srgbClr val="F8F8F8">
              <a:lumMod val="50000"/>
            </a:srgbClr>
          </a:solidFill>
          <a:ln w="12700" cap="flat" cmpd="sng" algn="ctr">
            <a:solidFill>
              <a:srgbClr val="FFFFFF">
                <a:lumMod val="95000"/>
              </a:srgbClr>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FFFFFF">
                    <a:lumMod val="65000"/>
                  </a:srgbClr>
                </a:solidFill>
                <a:effectLst/>
                <a:uLnTx/>
                <a:uFillTx/>
                <a:latin typeface="Outfit SemiBold"/>
                <a:ea typeface="+mn-ea"/>
                <a:cs typeface="+mn-cs"/>
                <a:sym typeface="Arial"/>
              </a:rPr>
              <a:t>Commercial</a:t>
            </a:r>
          </a:p>
        </p:txBody>
      </p:sp>
      <p:sp>
        <p:nvSpPr>
          <p:cNvPr id="50" name="Rectangle: Rounded Corners 49">
            <a:extLst>
              <a:ext uri="{FF2B5EF4-FFF2-40B4-BE49-F238E27FC236}">
                <a16:creationId xmlns:a16="http://schemas.microsoft.com/office/drawing/2014/main" id="{C62E89A3-1DD3-5915-8DB4-634EBC3D5AA9}"/>
              </a:ext>
            </a:extLst>
          </p:cNvPr>
          <p:cNvSpPr/>
          <p:nvPr/>
        </p:nvSpPr>
        <p:spPr>
          <a:xfrm>
            <a:off x="3388342" y="2264643"/>
            <a:ext cx="1926886" cy="526928"/>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1100" b="1">
                <a:solidFill>
                  <a:srgbClr val="4D38F5"/>
                </a:solidFill>
                <a:latin typeface="Calibri"/>
                <a:ea typeface="Calibri"/>
                <a:cs typeface="Calibri"/>
                <a:sym typeface="Arial"/>
              </a:rPr>
              <a:t>Authorised Third Party </a:t>
            </a:r>
          </a:p>
          <a:p>
            <a:pPr algn="ctr" defTabSz="914377">
              <a:defRPr/>
            </a:pPr>
            <a:r>
              <a:rPr lang="en-GB" sz="1100" b="1">
                <a:solidFill>
                  <a:srgbClr val="4D38F5"/>
                </a:solidFill>
                <a:latin typeface="Calibri"/>
                <a:ea typeface="Calibri"/>
                <a:cs typeface="Calibri"/>
                <a:sym typeface="Arial"/>
              </a:rPr>
              <a:t>(ATP)</a:t>
            </a:r>
          </a:p>
        </p:txBody>
      </p:sp>
      <p:sp>
        <p:nvSpPr>
          <p:cNvPr id="51" name="TextBox 50">
            <a:extLst>
              <a:ext uri="{FF2B5EF4-FFF2-40B4-BE49-F238E27FC236}">
                <a16:creationId xmlns:a16="http://schemas.microsoft.com/office/drawing/2014/main" id="{2841752E-ACDC-0A34-4EF7-E9B3EC9046C3}"/>
              </a:ext>
            </a:extLst>
          </p:cNvPr>
          <p:cNvSpPr txBox="1"/>
          <p:nvPr/>
        </p:nvSpPr>
        <p:spPr>
          <a:xfrm>
            <a:off x="1959022" y="3113073"/>
            <a:ext cx="1681476" cy="1180699"/>
          </a:xfrm>
          <a:prstGeom prst="rect">
            <a:avLst/>
          </a:prstGeom>
          <a:solidFill>
            <a:srgbClr val="FFFFFF"/>
          </a:solidFill>
          <a:ln>
            <a:solidFill>
              <a:srgbClr val="FFFFFF">
                <a:lumMod val="95000"/>
              </a:srgbClr>
            </a:solidFill>
          </a:ln>
          <a:effectLst>
            <a:outerShdw blurRad="50800" dist="38100" dir="2700000" algn="tl" rotWithShape="0">
              <a:prstClr val="black">
                <a:alpha val="40000"/>
              </a:prstClr>
            </a:outerShdw>
          </a:effectLst>
        </p:spPr>
        <p:txBody>
          <a:bodyPr wrap="squar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srgbClr val="201E2E"/>
                </a:solidFill>
                <a:effectLst/>
                <a:uLnTx/>
                <a:uFillTx/>
                <a:latin typeface="Outfit"/>
              </a:rPr>
              <a:t>Consumer &lt;&gt; CCS</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Consumer Register / Login / Manage consents</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Consumer consents </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CCS redirect to ID&amp;V where required</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Consumer authenticate and confirm occupancy</a:t>
            </a:r>
          </a:p>
        </p:txBody>
      </p:sp>
      <p:sp>
        <p:nvSpPr>
          <p:cNvPr id="52" name="TextBox 51">
            <a:extLst>
              <a:ext uri="{FF2B5EF4-FFF2-40B4-BE49-F238E27FC236}">
                <a16:creationId xmlns:a16="http://schemas.microsoft.com/office/drawing/2014/main" id="{02F6F408-CDDF-4E6E-4264-643EB8C3D739}"/>
              </a:ext>
            </a:extLst>
          </p:cNvPr>
          <p:cNvSpPr txBox="1"/>
          <p:nvPr/>
        </p:nvSpPr>
        <p:spPr>
          <a:xfrm>
            <a:off x="221406" y="1169349"/>
            <a:ext cx="1926676" cy="903700"/>
          </a:xfrm>
          <a:prstGeom prst="rect">
            <a:avLst/>
          </a:prstGeom>
          <a:solidFill>
            <a:srgbClr val="FFFFFF"/>
          </a:solidFill>
          <a:ln>
            <a:solidFill>
              <a:srgbClr val="FFFFFF">
                <a:lumMod val="95000"/>
              </a:srgbClr>
            </a:solidFill>
          </a:ln>
          <a:effectLst>
            <a:outerShdw blurRad="50800" dist="38100" dir="2700000" algn="tl" rotWithShape="0">
              <a:prstClr val="black">
                <a:alpha val="40000"/>
              </a:prstClr>
            </a:outerShdw>
          </a:effectLst>
        </p:spPr>
        <p:txBody>
          <a:bodyPr wrap="squar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srgbClr val="201E2E"/>
                </a:solidFill>
                <a:effectLst/>
                <a:uLnTx/>
                <a:uFillTx/>
                <a:latin typeface="Outfit"/>
              </a:rPr>
              <a:t>Consumer </a:t>
            </a:r>
            <a:r>
              <a:rPr kumimoji="0" lang="en-GB" sz="900" b="1" i="0" u="none" strike="noStrike" kern="0" cap="none" spc="0" normalizeH="0" baseline="0" noProof="0">
                <a:ln>
                  <a:noFill/>
                </a:ln>
                <a:solidFill>
                  <a:srgbClr val="201E2E"/>
                </a:solidFill>
                <a:effectLst/>
                <a:uLnTx/>
                <a:uFillTx/>
                <a:latin typeface="Outfit"/>
                <a:sym typeface="Wingdings" panose="05000000000000000000" pitchFamily="2" charset="2"/>
              </a:rPr>
              <a:t></a:t>
            </a:r>
            <a:r>
              <a:rPr kumimoji="0" lang="en-GB" sz="900" b="1" i="0" u="none" strike="noStrike" kern="0" cap="none" spc="0" normalizeH="0" baseline="0" noProof="0">
                <a:ln>
                  <a:noFill/>
                </a:ln>
                <a:solidFill>
                  <a:srgbClr val="201E2E"/>
                </a:solidFill>
                <a:effectLst/>
                <a:uLnTx/>
                <a:uFillTx/>
                <a:latin typeface="Outfit"/>
              </a:rPr>
              <a:t> ATP</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Request service</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Review terms</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Receive service</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‘Guest’ checkout scenarios (ID&amp;V required each time)</a:t>
            </a:r>
          </a:p>
        </p:txBody>
      </p:sp>
      <p:cxnSp>
        <p:nvCxnSpPr>
          <p:cNvPr id="53" name="Connector: Elbow 52">
            <a:extLst>
              <a:ext uri="{FF2B5EF4-FFF2-40B4-BE49-F238E27FC236}">
                <a16:creationId xmlns:a16="http://schemas.microsoft.com/office/drawing/2014/main" id="{43B1D33F-C80C-80EF-C742-4627EDD5FE57}"/>
              </a:ext>
            </a:extLst>
          </p:cNvPr>
          <p:cNvCxnSpPr>
            <a:cxnSpLocks/>
            <a:endCxn id="54" idx="2"/>
          </p:cNvCxnSpPr>
          <p:nvPr/>
        </p:nvCxnSpPr>
        <p:spPr>
          <a:xfrm rot="5400000" flipH="1" flipV="1">
            <a:off x="10587007" y="2506822"/>
            <a:ext cx="947858" cy="80210"/>
          </a:xfrm>
          <a:prstGeom prst="bentConnector3">
            <a:avLst/>
          </a:prstGeom>
          <a:noFill/>
          <a:ln w="6350" cap="flat" cmpd="sng" algn="ctr">
            <a:solidFill>
              <a:srgbClr val="FFFFFF">
                <a:lumMod val="75000"/>
              </a:srgbClr>
            </a:solidFill>
            <a:prstDash val="solid"/>
            <a:miter lim="800000"/>
          </a:ln>
          <a:effectLst/>
        </p:spPr>
      </p:cxnSp>
      <p:sp>
        <p:nvSpPr>
          <p:cNvPr id="54" name="TextBox 53">
            <a:extLst>
              <a:ext uri="{FF2B5EF4-FFF2-40B4-BE49-F238E27FC236}">
                <a16:creationId xmlns:a16="http://schemas.microsoft.com/office/drawing/2014/main" id="{EF48D0E1-32D6-C32A-E531-51A367CC50BA}"/>
              </a:ext>
            </a:extLst>
          </p:cNvPr>
          <p:cNvSpPr txBox="1"/>
          <p:nvPr/>
        </p:nvSpPr>
        <p:spPr>
          <a:xfrm>
            <a:off x="10096249" y="1169298"/>
            <a:ext cx="2009584" cy="903700"/>
          </a:xfrm>
          <a:prstGeom prst="rect">
            <a:avLst/>
          </a:prstGeom>
          <a:solidFill>
            <a:srgbClr val="FFFFFF"/>
          </a:solidFill>
          <a:ln>
            <a:solidFill>
              <a:srgbClr val="FFFFFF">
                <a:lumMod val="95000"/>
              </a:srgbClr>
            </a:solidFill>
          </a:ln>
          <a:effectLst>
            <a:outerShdw blurRad="50800" dist="38100" dir="2700000" algn="tl" rotWithShape="0">
              <a:prstClr val="black">
                <a:alpha val="40000"/>
              </a:prstClr>
            </a:outerShdw>
          </a:effectLst>
        </p:spPr>
        <p:txBody>
          <a:bodyPr wrap="square" lIns="36000" tIns="36000" rIns="36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a:ln>
                  <a:noFill/>
                </a:ln>
                <a:solidFill>
                  <a:srgbClr val="201E2E"/>
                </a:solidFill>
                <a:effectLst/>
                <a:uLnTx/>
                <a:uFillTx/>
                <a:latin typeface="Outfit"/>
              </a:rPr>
              <a:t>ATPs / EDPs &lt;&gt; </a:t>
            </a:r>
            <a:r>
              <a:rPr kumimoji="0" lang="en-GB" sz="900" b="1" i="0" u="none" strike="noStrike" kern="0" cap="none" spc="0" normalizeH="0" baseline="0" noProof="0">
                <a:ln>
                  <a:noFill/>
                </a:ln>
                <a:solidFill>
                  <a:srgbClr val="201E2E"/>
                </a:solidFill>
                <a:effectLst/>
                <a:uLnTx/>
                <a:uFillTx/>
                <a:latin typeface="Outfit"/>
                <a:sym typeface="Wingdings" panose="05000000000000000000" pitchFamily="2" charset="2"/>
              </a:rPr>
              <a:t>CCS</a:t>
            </a:r>
            <a:endParaRPr kumimoji="0" lang="en-GB" sz="900" b="1" i="0" u="none" strike="noStrike" kern="0" cap="none" spc="0" normalizeH="0" baseline="0" noProof="0">
              <a:ln>
                <a:noFill/>
              </a:ln>
              <a:solidFill>
                <a:srgbClr val="201E2E"/>
              </a:solidFill>
              <a:effectLst/>
              <a:uLnTx/>
              <a:uFillTx/>
              <a:latin typeface="Outfit"/>
            </a:endParaRP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Follow accreditation processes and onboard through REC Portal</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Manage services through CCS UI</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Perform testing and monitoring</a:t>
            </a:r>
          </a:p>
          <a:p>
            <a:pPr marL="171450" marR="0" lvl="0" indent="-171450" defTabSz="914400" eaLnBrk="1" fontAlgn="auto" latinLnBrk="0" hangingPunct="1">
              <a:lnSpc>
                <a:spcPct val="100000"/>
              </a:lnSpc>
              <a:spcBef>
                <a:spcPts val="0"/>
              </a:spcBef>
              <a:spcAft>
                <a:spcPts val="0"/>
              </a:spcAft>
              <a:buClrTx/>
              <a:buSzTx/>
              <a:buFontTx/>
              <a:buChar char="-"/>
              <a:tabLst/>
              <a:defRPr/>
            </a:pPr>
            <a:r>
              <a:rPr kumimoji="0" lang="en-GB" sz="900" b="0" i="0" u="none" strike="noStrike" kern="0" cap="none" spc="0" normalizeH="0" baseline="0" noProof="0">
                <a:ln>
                  <a:noFill/>
                </a:ln>
                <a:solidFill>
                  <a:srgbClr val="201E2E"/>
                </a:solidFill>
                <a:effectLst/>
                <a:uLnTx/>
                <a:uFillTx/>
                <a:latin typeface="Outfit"/>
              </a:rPr>
              <a:t>Adhere to CCS requirements</a:t>
            </a:r>
          </a:p>
        </p:txBody>
      </p:sp>
      <p:sp>
        <p:nvSpPr>
          <p:cNvPr id="55" name="Rectangle: Rounded Corners 54">
            <a:extLst>
              <a:ext uri="{FF2B5EF4-FFF2-40B4-BE49-F238E27FC236}">
                <a16:creationId xmlns:a16="http://schemas.microsoft.com/office/drawing/2014/main" id="{994D62D6-19BB-A949-554F-CA97DE99FB7C}"/>
              </a:ext>
            </a:extLst>
          </p:cNvPr>
          <p:cNvSpPr>
            <a:spLocks/>
          </p:cNvSpPr>
          <p:nvPr/>
        </p:nvSpPr>
        <p:spPr>
          <a:xfrm>
            <a:off x="10206936" y="4670875"/>
            <a:ext cx="1651622" cy="1189046"/>
          </a:xfrm>
          <a:prstGeom prst="roundRect">
            <a:avLst>
              <a:gd name="adj" fmla="val 2080"/>
            </a:avLst>
          </a:prstGeom>
          <a:solidFill>
            <a:srgbClr val="4D38F5">
              <a:lumMod val="20000"/>
              <a:lumOff val="80000"/>
            </a:srgbClr>
          </a:solidFill>
          <a:ln w="12700" cap="flat" cmpd="sng" algn="ctr">
            <a:solidFill>
              <a:srgbClr val="021E5E"/>
            </a:solidFill>
            <a:prstDash val="solid"/>
            <a:miter lim="800000"/>
          </a:ln>
          <a:effectLst>
            <a:glow rad="63500">
              <a:srgbClr val="4D38F5">
                <a:satMod val="175000"/>
                <a:alpha val="40000"/>
              </a:srgbClr>
            </a:glow>
          </a:effectLst>
        </p:spPr>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4D38F5"/>
                </a:solidFill>
                <a:effectLst/>
                <a:uLnTx/>
                <a:uFillTx/>
                <a:latin typeface="Outfit SemiBold"/>
                <a:ea typeface="+mn-ea"/>
                <a:cs typeface="+mn-cs"/>
              </a:rPr>
              <a:t>REC DIGITAL SERVICES</a:t>
            </a:r>
          </a:p>
        </p:txBody>
      </p:sp>
      <p:sp>
        <p:nvSpPr>
          <p:cNvPr id="56" name="Rectangle: Rounded Corners 55">
            <a:extLst>
              <a:ext uri="{FF2B5EF4-FFF2-40B4-BE49-F238E27FC236}">
                <a16:creationId xmlns:a16="http://schemas.microsoft.com/office/drawing/2014/main" id="{BAAEE472-75BC-2BCC-2110-C8AFAEBA8DD3}"/>
              </a:ext>
            </a:extLst>
          </p:cNvPr>
          <p:cNvSpPr/>
          <p:nvPr/>
        </p:nvSpPr>
        <p:spPr>
          <a:xfrm>
            <a:off x="10419949" y="4767502"/>
            <a:ext cx="1233932" cy="382323"/>
          </a:xfrm>
          <a:prstGeom prst="roundRect">
            <a:avLst>
              <a:gd name="adj" fmla="val 6128"/>
            </a:avLst>
          </a:prstGeom>
          <a:solidFill>
            <a:srgbClr val="201E2E">
              <a:lumMod val="25000"/>
              <a:lumOff val="75000"/>
            </a:srgbClr>
          </a:solidFill>
          <a:ln w="12700" cap="flat" cmpd="sng" algn="ctr">
            <a:solidFill>
              <a:srgbClr val="4D38F5"/>
            </a:solidFill>
            <a:prstDash val="solid"/>
            <a:miter lim="800000"/>
          </a:ln>
          <a:effectLst/>
        </p:spPr>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201E2E"/>
                </a:solidFill>
                <a:effectLst/>
                <a:uLnTx/>
                <a:uFillTx/>
                <a:latin typeface="Outfit SemiBold"/>
                <a:ea typeface="+mn-ea"/>
                <a:cs typeface="+mn-cs"/>
              </a:rPr>
              <a:t>REC Portal</a:t>
            </a:r>
          </a:p>
        </p:txBody>
      </p:sp>
      <p:sp>
        <p:nvSpPr>
          <p:cNvPr id="57" name="Rectangle: Rounded Corners 56">
            <a:extLst>
              <a:ext uri="{FF2B5EF4-FFF2-40B4-BE49-F238E27FC236}">
                <a16:creationId xmlns:a16="http://schemas.microsoft.com/office/drawing/2014/main" id="{C919E435-6C0B-A3C5-5670-6615654A3507}"/>
              </a:ext>
            </a:extLst>
          </p:cNvPr>
          <p:cNvSpPr/>
          <p:nvPr/>
        </p:nvSpPr>
        <p:spPr>
          <a:xfrm>
            <a:off x="10413130" y="5200581"/>
            <a:ext cx="1236910" cy="414281"/>
          </a:xfrm>
          <a:prstGeom prst="roundRect">
            <a:avLst>
              <a:gd name="adj" fmla="val 5013"/>
            </a:avLst>
          </a:prstGeom>
          <a:solidFill>
            <a:srgbClr val="201E2E">
              <a:lumMod val="25000"/>
              <a:lumOff val="75000"/>
            </a:srgbClr>
          </a:solidFill>
          <a:ln w="12700" cap="flat" cmpd="sng" algn="ctr">
            <a:solidFill>
              <a:srgbClr val="4D38F5"/>
            </a:solidFill>
            <a:prstDash val="solid"/>
            <a:miter lim="800000"/>
          </a:ln>
          <a:effectLst/>
        </p:spPr>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201E2E"/>
                </a:solidFill>
                <a:effectLst/>
                <a:uLnTx/>
                <a:uFillTx/>
                <a:latin typeface="Outfit SemiBold"/>
                <a:ea typeface="+mn-ea"/>
                <a:cs typeface="+mn-cs"/>
              </a:rPr>
              <a:t>Service Desk</a:t>
            </a:r>
          </a:p>
        </p:txBody>
      </p:sp>
      <p:cxnSp>
        <p:nvCxnSpPr>
          <p:cNvPr id="58" name="Straight Arrow Connector 57">
            <a:extLst>
              <a:ext uri="{FF2B5EF4-FFF2-40B4-BE49-F238E27FC236}">
                <a16:creationId xmlns:a16="http://schemas.microsoft.com/office/drawing/2014/main" id="{9ADBB376-B09D-9B3A-C538-7F30EDFB8A56}"/>
              </a:ext>
            </a:extLst>
          </p:cNvPr>
          <p:cNvCxnSpPr>
            <a:cxnSpLocks/>
          </p:cNvCxnSpPr>
          <p:nvPr/>
        </p:nvCxnSpPr>
        <p:spPr>
          <a:xfrm>
            <a:off x="10645997" y="3532667"/>
            <a:ext cx="9627" cy="1228965"/>
          </a:xfrm>
          <a:prstGeom prst="straightConnector1">
            <a:avLst/>
          </a:prstGeom>
          <a:noFill/>
          <a:ln w="6350" cap="flat" cmpd="sng" algn="ctr">
            <a:solidFill>
              <a:srgbClr val="4D38F5"/>
            </a:solidFill>
            <a:prstDash val="dash"/>
            <a:miter lim="800000"/>
            <a:tailEnd type="triangle"/>
          </a:ln>
          <a:effectLst/>
        </p:spPr>
      </p:cxnSp>
      <p:cxnSp>
        <p:nvCxnSpPr>
          <p:cNvPr id="59" name="Connector: Elbow 58">
            <a:extLst>
              <a:ext uri="{FF2B5EF4-FFF2-40B4-BE49-F238E27FC236}">
                <a16:creationId xmlns:a16="http://schemas.microsoft.com/office/drawing/2014/main" id="{77EE0D16-90F6-52E4-6BC2-260325345FC7}"/>
              </a:ext>
            </a:extLst>
          </p:cNvPr>
          <p:cNvCxnSpPr>
            <a:cxnSpLocks/>
            <a:endCxn id="74" idx="0"/>
          </p:cNvCxnSpPr>
          <p:nvPr/>
        </p:nvCxnSpPr>
        <p:spPr>
          <a:xfrm rot="10800000" flipV="1">
            <a:off x="9560417" y="4804338"/>
            <a:ext cx="900000" cy="210545"/>
          </a:xfrm>
          <a:prstGeom prst="bentConnector2">
            <a:avLst/>
          </a:prstGeom>
          <a:noFill/>
          <a:ln w="6350" cap="flat" cmpd="sng" algn="ctr">
            <a:solidFill>
              <a:srgbClr val="4D38F5"/>
            </a:solidFill>
            <a:prstDash val="dash"/>
            <a:miter lim="800000"/>
            <a:tailEnd type="triangle"/>
          </a:ln>
          <a:effectLst/>
        </p:spPr>
      </p:cxnSp>
      <p:cxnSp>
        <p:nvCxnSpPr>
          <p:cNvPr id="60" name="Connector: Elbow 59">
            <a:extLst>
              <a:ext uri="{FF2B5EF4-FFF2-40B4-BE49-F238E27FC236}">
                <a16:creationId xmlns:a16="http://schemas.microsoft.com/office/drawing/2014/main" id="{FCB620EC-B56B-3EDD-7D9D-A2C74C058B48}"/>
              </a:ext>
            </a:extLst>
          </p:cNvPr>
          <p:cNvCxnSpPr>
            <a:cxnSpLocks/>
            <a:stCxn id="55" idx="3"/>
            <a:endCxn id="70" idx="3"/>
          </p:cNvCxnSpPr>
          <p:nvPr/>
        </p:nvCxnSpPr>
        <p:spPr>
          <a:xfrm flipH="1" flipV="1">
            <a:off x="11825143" y="3284320"/>
            <a:ext cx="33415" cy="1981078"/>
          </a:xfrm>
          <a:prstGeom prst="bentConnector3">
            <a:avLst>
              <a:gd name="adj1" fmla="val -684124"/>
            </a:avLst>
          </a:prstGeom>
          <a:noFill/>
          <a:ln w="6350" cap="flat" cmpd="sng" algn="ctr">
            <a:solidFill>
              <a:srgbClr val="4D38F5"/>
            </a:solidFill>
            <a:prstDash val="dash"/>
            <a:miter lim="800000"/>
            <a:headEnd type="triangle"/>
            <a:tailEnd type="triangle"/>
          </a:ln>
          <a:effectLst/>
        </p:spPr>
      </p:cxnSp>
      <p:sp>
        <p:nvSpPr>
          <p:cNvPr id="61" name="TextBox 60">
            <a:extLst>
              <a:ext uri="{FF2B5EF4-FFF2-40B4-BE49-F238E27FC236}">
                <a16:creationId xmlns:a16="http://schemas.microsoft.com/office/drawing/2014/main" id="{6CFD1225-2061-2939-EAF5-C17D191775A7}"/>
              </a:ext>
            </a:extLst>
          </p:cNvPr>
          <p:cNvSpPr txBox="1"/>
          <p:nvPr/>
        </p:nvSpPr>
        <p:spPr>
          <a:xfrm>
            <a:off x="11383689" y="3626486"/>
            <a:ext cx="809197" cy="415498"/>
          </a:xfrm>
          <a:prstGeom prst="rect">
            <a:avLst/>
          </a:prstGeom>
          <a:solidFill>
            <a:srgbClr val="FFFFFF"/>
          </a:solidFill>
          <a:ln>
            <a:solidFill>
              <a:srgbClr val="FFFFFF">
                <a:lumMod val="95000"/>
              </a:srgbClr>
            </a:solidFill>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rgbClr val="201E2E"/>
                </a:solidFill>
                <a:effectLst/>
                <a:uLnTx/>
                <a:uFillTx/>
                <a:latin typeface="Outfit"/>
              </a:rPr>
              <a:t>Query/Request/Incident Management</a:t>
            </a:r>
          </a:p>
        </p:txBody>
      </p:sp>
      <p:sp>
        <p:nvSpPr>
          <p:cNvPr id="62" name="TextBox 61">
            <a:extLst>
              <a:ext uri="{FF2B5EF4-FFF2-40B4-BE49-F238E27FC236}">
                <a16:creationId xmlns:a16="http://schemas.microsoft.com/office/drawing/2014/main" id="{430688E6-2FBB-FC73-0840-1472B7ACB4B6}"/>
              </a:ext>
            </a:extLst>
          </p:cNvPr>
          <p:cNvSpPr txBox="1"/>
          <p:nvPr/>
        </p:nvSpPr>
        <p:spPr>
          <a:xfrm>
            <a:off x="10055819" y="4015895"/>
            <a:ext cx="809197" cy="276999"/>
          </a:xfrm>
          <a:prstGeom prst="rect">
            <a:avLst/>
          </a:prstGeom>
          <a:solidFill>
            <a:srgbClr val="FFFFFF"/>
          </a:solidFill>
          <a:ln>
            <a:solidFill>
              <a:srgbClr val="FFFFFF">
                <a:lumMod val="95000"/>
              </a:srgbClr>
            </a:solidFill>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rgbClr val="201E2E"/>
                </a:solidFill>
                <a:effectLst/>
                <a:uLnTx/>
                <a:uFillTx/>
                <a:latin typeface="Outfit"/>
              </a:rPr>
              <a:t>Registration &amp; accreditation</a:t>
            </a:r>
          </a:p>
        </p:txBody>
      </p:sp>
      <p:cxnSp>
        <p:nvCxnSpPr>
          <p:cNvPr id="63" name="Connector: Elbow 62">
            <a:extLst>
              <a:ext uri="{FF2B5EF4-FFF2-40B4-BE49-F238E27FC236}">
                <a16:creationId xmlns:a16="http://schemas.microsoft.com/office/drawing/2014/main" id="{060F92A2-77FE-721B-33EE-CDE07AEBE4EB}"/>
              </a:ext>
            </a:extLst>
          </p:cNvPr>
          <p:cNvCxnSpPr>
            <a:cxnSpLocks/>
          </p:cNvCxnSpPr>
          <p:nvPr/>
        </p:nvCxnSpPr>
        <p:spPr>
          <a:xfrm>
            <a:off x="9944897" y="5595381"/>
            <a:ext cx="648000" cy="252000"/>
          </a:xfrm>
          <a:prstGeom prst="bentConnector4">
            <a:avLst>
              <a:gd name="adj1" fmla="val 31274"/>
              <a:gd name="adj2" fmla="val 186006"/>
            </a:avLst>
          </a:prstGeom>
          <a:noFill/>
          <a:ln w="6350" cap="flat" cmpd="sng" algn="ctr">
            <a:solidFill>
              <a:srgbClr val="4D38F5"/>
            </a:solidFill>
            <a:prstDash val="solid"/>
            <a:miter lim="800000"/>
            <a:tailEnd type="triangle"/>
          </a:ln>
          <a:effectLst/>
        </p:spPr>
      </p:cxnSp>
      <p:sp>
        <p:nvSpPr>
          <p:cNvPr id="64" name="TextBox 63">
            <a:extLst>
              <a:ext uri="{FF2B5EF4-FFF2-40B4-BE49-F238E27FC236}">
                <a16:creationId xmlns:a16="http://schemas.microsoft.com/office/drawing/2014/main" id="{6A584493-1AFC-45A3-0D29-9924605BB9BF}"/>
              </a:ext>
            </a:extLst>
          </p:cNvPr>
          <p:cNvSpPr txBox="1"/>
          <p:nvPr/>
        </p:nvSpPr>
        <p:spPr>
          <a:xfrm>
            <a:off x="9978143" y="5878696"/>
            <a:ext cx="434987" cy="138499"/>
          </a:xfrm>
          <a:prstGeom prst="rect">
            <a:avLst/>
          </a:prstGeom>
          <a:solidFill>
            <a:srgbClr val="FFFFFF"/>
          </a:solidFill>
          <a:ln>
            <a:solidFill>
              <a:srgbClr val="FFFFFF">
                <a:lumMod val="95000"/>
              </a:srgbClr>
            </a:solidFill>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rgbClr val="201E2E"/>
                </a:solidFill>
                <a:effectLst/>
                <a:uLnTx/>
                <a:uFillTx/>
                <a:latin typeface="Outfit"/>
              </a:rPr>
              <a:t>Metrics</a:t>
            </a:r>
          </a:p>
        </p:txBody>
      </p:sp>
      <p:cxnSp>
        <p:nvCxnSpPr>
          <p:cNvPr id="65" name="Straight Arrow Connector 64">
            <a:extLst>
              <a:ext uri="{FF2B5EF4-FFF2-40B4-BE49-F238E27FC236}">
                <a16:creationId xmlns:a16="http://schemas.microsoft.com/office/drawing/2014/main" id="{89046E70-D9E7-08CA-F509-13019FF73487}"/>
              </a:ext>
            </a:extLst>
          </p:cNvPr>
          <p:cNvCxnSpPr>
            <a:cxnSpLocks/>
          </p:cNvCxnSpPr>
          <p:nvPr/>
        </p:nvCxnSpPr>
        <p:spPr>
          <a:xfrm>
            <a:off x="11179193" y="3547784"/>
            <a:ext cx="0" cy="1219718"/>
          </a:xfrm>
          <a:prstGeom prst="straightConnector1">
            <a:avLst/>
          </a:prstGeom>
          <a:noFill/>
          <a:ln w="6350" cap="flat" cmpd="sng" algn="ctr">
            <a:solidFill>
              <a:srgbClr val="4D38F5"/>
            </a:solidFill>
            <a:prstDash val="solid"/>
            <a:miter lim="800000"/>
            <a:headEnd type="triangle" w="med" len="med"/>
            <a:tailEnd type="none" w="med" len="med"/>
          </a:ln>
          <a:effectLst/>
        </p:spPr>
      </p:cxnSp>
      <p:sp>
        <p:nvSpPr>
          <p:cNvPr id="66" name="TextBox 65">
            <a:extLst>
              <a:ext uri="{FF2B5EF4-FFF2-40B4-BE49-F238E27FC236}">
                <a16:creationId xmlns:a16="http://schemas.microsoft.com/office/drawing/2014/main" id="{6CC6BD57-3EC5-18FE-6ABF-69FF8BD13B5A}"/>
              </a:ext>
            </a:extLst>
          </p:cNvPr>
          <p:cNvSpPr txBox="1"/>
          <p:nvPr/>
        </p:nvSpPr>
        <p:spPr>
          <a:xfrm>
            <a:off x="10991357" y="4085146"/>
            <a:ext cx="639474" cy="138499"/>
          </a:xfrm>
          <a:prstGeom prst="rect">
            <a:avLst/>
          </a:prstGeom>
          <a:solidFill>
            <a:srgbClr val="FFFFFF"/>
          </a:solidFill>
          <a:ln>
            <a:solidFill>
              <a:srgbClr val="FFFFFF">
                <a:lumMod val="95000"/>
              </a:srgbClr>
            </a:solidFill>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rgbClr val="201E2E"/>
                </a:solidFill>
                <a:effectLst/>
                <a:uLnTx/>
                <a:uFillTx/>
                <a:latin typeface="Outfit"/>
              </a:rPr>
              <a:t>Reporting</a:t>
            </a:r>
          </a:p>
        </p:txBody>
      </p:sp>
      <p:sp>
        <p:nvSpPr>
          <p:cNvPr id="67" name="TextBox 66">
            <a:extLst>
              <a:ext uri="{FF2B5EF4-FFF2-40B4-BE49-F238E27FC236}">
                <a16:creationId xmlns:a16="http://schemas.microsoft.com/office/drawing/2014/main" id="{5095EDB3-D526-42A5-F43A-9CA60C6B212A}"/>
              </a:ext>
            </a:extLst>
          </p:cNvPr>
          <p:cNvSpPr txBox="1"/>
          <p:nvPr/>
        </p:nvSpPr>
        <p:spPr>
          <a:xfrm>
            <a:off x="9421465" y="4553805"/>
            <a:ext cx="710195" cy="276999"/>
          </a:xfrm>
          <a:prstGeom prst="rect">
            <a:avLst/>
          </a:prstGeom>
          <a:solidFill>
            <a:srgbClr val="FFFFFF"/>
          </a:solidFill>
          <a:ln>
            <a:solidFill>
              <a:srgbClr val="FFFFFF">
                <a:lumMod val="95000"/>
              </a:srgbClr>
            </a:solidFill>
          </a:ln>
        </p:spPr>
        <p:txBody>
          <a:bodyPr wrap="square" lIns="0" tIns="0" rIns="0" b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rgbClr val="201E2E"/>
                </a:solidFill>
                <a:effectLst/>
                <a:uLnTx/>
                <a:uFillTx/>
                <a:latin typeface="Outfit"/>
              </a:rPr>
              <a:t>Publish organisations</a:t>
            </a:r>
          </a:p>
        </p:txBody>
      </p:sp>
      <p:cxnSp>
        <p:nvCxnSpPr>
          <p:cNvPr id="68" name="Connector: Elbow 67">
            <a:extLst>
              <a:ext uri="{FF2B5EF4-FFF2-40B4-BE49-F238E27FC236}">
                <a16:creationId xmlns:a16="http://schemas.microsoft.com/office/drawing/2014/main" id="{A8A24426-F9CD-F1C5-2A8C-41615DF7F27E}"/>
              </a:ext>
            </a:extLst>
          </p:cNvPr>
          <p:cNvCxnSpPr>
            <a:cxnSpLocks/>
            <a:endCxn id="70" idx="1"/>
          </p:cNvCxnSpPr>
          <p:nvPr/>
        </p:nvCxnSpPr>
        <p:spPr>
          <a:xfrm rot="5400000" flipH="1" flipV="1">
            <a:off x="8666335" y="3997722"/>
            <a:ext cx="2133339" cy="706536"/>
          </a:xfrm>
          <a:prstGeom prst="bentConnector2">
            <a:avLst/>
          </a:prstGeom>
          <a:noFill/>
          <a:ln w="6350" cap="flat" cmpd="sng" algn="ctr">
            <a:solidFill>
              <a:srgbClr val="4D38F5"/>
            </a:solidFill>
            <a:prstDash val="solid"/>
            <a:miter lim="800000"/>
            <a:tailEnd type="triangle"/>
          </a:ln>
          <a:effectLst/>
        </p:spPr>
      </p:cxnSp>
      <p:sp>
        <p:nvSpPr>
          <p:cNvPr id="69" name="TextBox 68">
            <a:extLst>
              <a:ext uri="{FF2B5EF4-FFF2-40B4-BE49-F238E27FC236}">
                <a16:creationId xmlns:a16="http://schemas.microsoft.com/office/drawing/2014/main" id="{F9F6A7E0-936B-C71D-1508-BE81A96DBB88}"/>
              </a:ext>
            </a:extLst>
          </p:cNvPr>
          <p:cNvSpPr txBox="1"/>
          <p:nvPr/>
        </p:nvSpPr>
        <p:spPr>
          <a:xfrm>
            <a:off x="9233551" y="3138694"/>
            <a:ext cx="659630" cy="276999"/>
          </a:xfrm>
          <a:prstGeom prst="rect">
            <a:avLst/>
          </a:prstGeom>
          <a:solidFill>
            <a:srgbClr val="FFFFFF"/>
          </a:solidFill>
          <a:ln>
            <a:solidFill>
              <a:srgbClr val="FFFFFF">
                <a:lumMod val="95000"/>
              </a:srgbClr>
            </a:solidFill>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rgbClr val="201E2E"/>
                </a:solidFill>
                <a:effectLst/>
                <a:uLnTx/>
                <a:uFillTx/>
                <a:latin typeface="Outfit"/>
              </a:rPr>
              <a:t>Testing / monitoring</a:t>
            </a:r>
          </a:p>
        </p:txBody>
      </p:sp>
      <p:sp>
        <p:nvSpPr>
          <p:cNvPr id="70" name="Rectangle: Rounded Corners 69">
            <a:extLst>
              <a:ext uri="{FF2B5EF4-FFF2-40B4-BE49-F238E27FC236}">
                <a16:creationId xmlns:a16="http://schemas.microsoft.com/office/drawing/2014/main" id="{FCDC66DA-28FD-9DD4-8D7B-DAD22A2915FF}"/>
              </a:ext>
            </a:extLst>
          </p:cNvPr>
          <p:cNvSpPr/>
          <p:nvPr/>
        </p:nvSpPr>
        <p:spPr>
          <a:xfrm>
            <a:off x="10086272" y="3020856"/>
            <a:ext cx="1738871" cy="526928"/>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1100" b="1">
                <a:solidFill>
                  <a:srgbClr val="4D38F5"/>
                </a:solidFill>
                <a:latin typeface="Calibri"/>
                <a:ea typeface="Calibri"/>
                <a:cs typeface="Calibri"/>
                <a:sym typeface="Arial"/>
              </a:rPr>
              <a:t>Authorised Third Parties / Energy Data Providers</a:t>
            </a:r>
          </a:p>
        </p:txBody>
      </p:sp>
      <p:sp>
        <p:nvSpPr>
          <p:cNvPr id="71" name="TextBox 70">
            <a:extLst>
              <a:ext uri="{FF2B5EF4-FFF2-40B4-BE49-F238E27FC236}">
                <a16:creationId xmlns:a16="http://schemas.microsoft.com/office/drawing/2014/main" id="{BE3A7076-A09A-20AC-A489-B38264865C99}"/>
              </a:ext>
            </a:extLst>
          </p:cNvPr>
          <p:cNvSpPr txBox="1"/>
          <p:nvPr/>
        </p:nvSpPr>
        <p:spPr>
          <a:xfrm>
            <a:off x="9656153" y="3658089"/>
            <a:ext cx="529058" cy="276999"/>
          </a:xfrm>
          <a:prstGeom prst="rect">
            <a:avLst/>
          </a:prstGeom>
          <a:solidFill>
            <a:srgbClr val="FFFFFF"/>
          </a:solidFill>
          <a:ln>
            <a:solidFill>
              <a:srgbClr val="FFFFFF">
                <a:lumMod val="95000"/>
              </a:srgbClr>
            </a:solidFill>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rgbClr val="201E2E"/>
                </a:solidFill>
                <a:effectLst/>
                <a:uLnTx/>
                <a:uFillTx/>
                <a:latin typeface="Outfit"/>
              </a:rPr>
              <a:t>Manage services</a:t>
            </a:r>
          </a:p>
        </p:txBody>
      </p:sp>
      <p:cxnSp>
        <p:nvCxnSpPr>
          <p:cNvPr id="72" name="Connector: Elbow 71">
            <a:extLst>
              <a:ext uri="{FF2B5EF4-FFF2-40B4-BE49-F238E27FC236}">
                <a16:creationId xmlns:a16="http://schemas.microsoft.com/office/drawing/2014/main" id="{650D63AF-F790-01B7-D9F6-2E7151B680FF}"/>
              </a:ext>
            </a:extLst>
          </p:cNvPr>
          <p:cNvCxnSpPr>
            <a:endCxn id="55" idx="2"/>
          </p:cNvCxnSpPr>
          <p:nvPr/>
        </p:nvCxnSpPr>
        <p:spPr>
          <a:xfrm rot="16200000" flipH="1">
            <a:off x="10161577" y="4988751"/>
            <a:ext cx="89328" cy="1653011"/>
          </a:xfrm>
          <a:prstGeom prst="bentConnector3">
            <a:avLst>
              <a:gd name="adj1" fmla="val 408039"/>
            </a:avLst>
          </a:prstGeom>
          <a:noFill/>
          <a:ln w="6350" cap="flat" cmpd="sng" algn="ctr">
            <a:solidFill>
              <a:srgbClr val="4D38F5"/>
            </a:solidFill>
            <a:prstDash val="dash"/>
            <a:miter lim="800000"/>
            <a:tailEnd type="triangle"/>
          </a:ln>
          <a:effectLst/>
        </p:spPr>
      </p:cxnSp>
      <p:sp>
        <p:nvSpPr>
          <p:cNvPr id="73" name="TextBox 72">
            <a:extLst>
              <a:ext uri="{FF2B5EF4-FFF2-40B4-BE49-F238E27FC236}">
                <a16:creationId xmlns:a16="http://schemas.microsoft.com/office/drawing/2014/main" id="{A0F41194-70AA-24FD-8333-A2EC967D85EE}"/>
              </a:ext>
            </a:extLst>
          </p:cNvPr>
          <p:cNvSpPr txBox="1"/>
          <p:nvPr/>
        </p:nvSpPr>
        <p:spPr>
          <a:xfrm>
            <a:off x="10093005" y="6106643"/>
            <a:ext cx="898352" cy="138499"/>
          </a:xfrm>
          <a:prstGeom prst="rect">
            <a:avLst/>
          </a:prstGeom>
          <a:solidFill>
            <a:srgbClr val="FFFFFF"/>
          </a:solidFill>
          <a:ln>
            <a:solidFill>
              <a:srgbClr val="FFFFFF">
                <a:lumMod val="95000"/>
              </a:srgbClr>
            </a:solidFill>
          </a:ln>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rgbClr val="201E2E"/>
                </a:solidFill>
                <a:effectLst/>
                <a:uLnTx/>
                <a:uFillTx/>
                <a:latin typeface="Outfit"/>
              </a:rPr>
              <a:t>Incidents / Alerts</a:t>
            </a:r>
          </a:p>
        </p:txBody>
      </p:sp>
      <p:sp>
        <p:nvSpPr>
          <p:cNvPr id="74" name="Rectangle: Rounded Corners 73">
            <a:extLst>
              <a:ext uri="{FF2B5EF4-FFF2-40B4-BE49-F238E27FC236}">
                <a16:creationId xmlns:a16="http://schemas.microsoft.com/office/drawing/2014/main" id="{6886D992-15DD-7CD3-2D9E-432BF0EF8D71}"/>
              </a:ext>
            </a:extLst>
          </p:cNvPr>
          <p:cNvSpPr/>
          <p:nvPr/>
        </p:nvSpPr>
        <p:spPr>
          <a:xfrm>
            <a:off x="8809730" y="5014884"/>
            <a:ext cx="1138701" cy="352265"/>
          </a:xfrm>
          <a:prstGeom prst="roundRect">
            <a:avLst>
              <a:gd name="adj" fmla="val 6055"/>
            </a:avLst>
          </a:prstGeom>
          <a:solidFill>
            <a:srgbClr val="201E2E">
              <a:lumMod val="25000"/>
              <a:lumOff val="75000"/>
            </a:srgbClr>
          </a:solidFill>
          <a:ln w="12700" cap="flat" cmpd="sng" algn="ctr">
            <a:solidFill>
              <a:srgbClr val="4D38F5"/>
            </a:solidFill>
            <a:prstDash val="solid"/>
            <a:miter lim="800000"/>
          </a:ln>
          <a:effectLst/>
        </p:spPr>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201E2E"/>
                </a:solidFill>
                <a:effectLst/>
                <a:uLnTx/>
                <a:uFillTx/>
                <a:latin typeface="Outfit SemiBold"/>
                <a:ea typeface="+mn-ea"/>
                <a:cs typeface="+mn-cs"/>
              </a:rPr>
              <a:t>Directory / Registry</a:t>
            </a:r>
          </a:p>
        </p:txBody>
      </p:sp>
      <p:sp>
        <p:nvSpPr>
          <p:cNvPr id="75" name="Rectangle 74">
            <a:extLst>
              <a:ext uri="{FF2B5EF4-FFF2-40B4-BE49-F238E27FC236}">
                <a16:creationId xmlns:a16="http://schemas.microsoft.com/office/drawing/2014/main" id="{65625D8D-D6A8-67DF-301D-2D0C8489DC78}"/>
              </a:ext>
            </a:extLst>
          </p:cNvPr>
          <p:cNvSpPr>
            <a:spLocks/>
          </p:cNvSpPr>
          <p:nvPr/>
        </p:nvSpPr>
        <p:spPr>
          <a:xfrm>
            <a:off x="5459091" y="6188021"/>
            <a:ext cx="4479586" cy="483133"/>
          </a:xfrm>
          <a:prstGeom prst="rect">
            <a:avLst/>
          </a:prstGeom>
          <a:solidFill>
            <a:srgbClr val="FFFFFF"/>
          </a:solidFill>
          <a:ln w="12700" cap="flat" cmpd="sng" algn="ctr">
            <a:solidFill>
              <a:srgbClr val="4D38F5"/>
            </a:solidFill>
            <a:prstDash val="solid"/>
            <a:miter lim="800000"/>
          </a:ln>
          <a:effectLst>
            <a:outerShdw blurRad="50800" dist="38100" dir="18900000" algn="b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201E2E"/>
              </a:solidFill>
              <a:effectLst/>
              <a:uLnTx/>
              <a:uFillTx/>
              <a:latin typeface="Outfit"/>
              <a:ea typeface="+mn-ea"/>
              <a:cs typeface="+mn-cs"/>
            </a:endParaRPr>
          </a:p>
        </p:txBody>
      </p:sp>
      <p:sp>
        <p:nvSpPr>
          <p:cNvPr id="76" name="TextBox 75">
            <a:extLst>
              <a:ext uri="{FF2B5EF4-FFF2-40B4-BE49-F238E27FC236}">
                <a16:creationId xmlns:a16="http://schemas.microsoft.com/office/drawing/2014/main" id="{337F0347-E05F-9783-16F9-B63449CB039E}"/>
              </a:ext>
            </a:extLst>
          </p:cNvPr>
          <p:cNvSpPr txBox="1"/>
          <p:nvPr/>
        </p:nvSpPr>
        <p:spPr>
          <a:xfrm>
            <a:off x="5410841" y="6165304"/>
            <a:ext cx="636063" cy="246221"/>
          </a:xfrm>
          <a:prstGeom prst="rect">
            <a:avLst/>
          </a:prstGeom>
          <a:noFill/>
        </p:spPr>
        <p:txBody>
          <a:bodyPr wrap="square" rtlCol="0">
            <a:spAutoFit/>
          </a:bodyPr>
          <a:lstStyle/>
          <a:p>
            <a:pPr algn="ctr"/>
            <a:r>
              <a:rPr lang="en-GB" sz="1000" b="1">
                <a:solidFill>
                  <a:srgbClr val="201E2E"/>
                </a:solidFill>
                <a:latin typeface="Outfit"/>
              </a:rPr>
              <a:t>Key</a:t>
            </a:r>
          </a:p>
        </p:txBody>
      </p:sp>
      <p:sp>
        <p:nvSpPr>
          <p:cNvPr id="77" name="Rectangle: Rounded Corners 76">
            <a:extLst>
              <a:ext uri="{FF2B5EF4-FFF2-40B4-BE49-F238E27FC236}">
                <a16:creationId xmlns:a16="http://schemas.microsoft.com/office/drawing/2014/main" id="{38502713-96D9-E5EC-1D61-077C4C90C22B}"/>
              </a:ext>
            </a:extLst>
          </p:cNvPr>
          <p:cNvSpPr/>
          <p:nvPr/>
        </p:nvSpPr>
        <p:spPr>
          <a:xfrm>
            <a:off x="5574911" y="6379414"/>
            <a:ext cx="891460" cy="171212"/>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77"/>
            <a:r>
              <a:rPr lang="en-GB" sz="800" b="1">
                <a:solidFill>
                  <a:srgbClr val="4D38F5"/>
                </a:solidFill>
                <a:latin typeface="Calibri"/>
                <a:ea typeface="Calibri"/>
                <a:cs typeface="Calibri"/>
              </a:rPr>
              <a:t>MMP</a:t>
            </a:r>
          </a:p>
        </p:txBody>
      </p:sp>
      <p:sp>
        <p:nvSpPr>
          <p:cNvPr id="78" name="Rectangle: Rounded Corners 77">
            <a:extLst>
              <a:ext uri="{FF2B5EF4-FFF2-40B4-BE49-F238E27FC236}">
                <a16:creationId xmlns:a16="http://schemas.microsoft.com/office/drawing/2014/main" id="{69F0BEFE-9CB3-D523-C333-5D8324B87A88}"/>
              </a:ext>
            </a:extLst>
          </p:cNvPr>
          <p:cNvSpPr/>
          <p:nvPr/>
        </p:nvSpPr>
        <p:spPr>
          <a:xfrm>
            <a:off x="6531638" y="6381498"/>
            <a:ext cx="901861" cy="171212"/>
          </a:xfrm>
          <a:prstGeom prst="roundRect">
            <a:avLst>
              <a:gd name="adj" fmla="val 5013"/>
            </a:avLst>
          </a:prstGeom>
          <a:solidFill>
            <a:srgbClr val="F8F8F8">
              <a:lumMod val="50000"/>
            </a:srgbClr>
          </a:solidFill>
          <a:ln w="12700" cap="flat" cmpd="sng" algn="ctr">
            <a:solidFill>
              <a:srgbClr val="FFFFFF">
                <a:lumMod val="95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FFFFFF">
                    <a:lumMod val="65000"/>
                  </a:srgbClr>
                </a:solidFill>
                <a:effectLst/>
                <a:uLnTx/>
                <a:uFillTx/>
                <a:latin typeface="Outfit SemiBold"/>
                <a:ea typeface="+mn-ea"/>
                <a:cs typeface="+mn-cs"/>
              </a:rPr>
              <a:t>Fast-follower</a:t>
            </a:r>
          </a:p>
        </p:txBody>
      </p:sp>
      <p:cxnSp>
        <p:nvCxnSpPr>
          <p:cNvPr id="79" name="Straight Arrow Connector 78">
            <a:extLst>
              <a:ext uri="{FF2B5EF4-FFF2-40B4-BE49-F238E27FC236}">
                <a16:creationId xmlns:a16="http://schemas.microsoft.com/office/drawing/2014/main" id="{622C8BD9-77E9-FA57-47F2-30A0B79F214A}"/>
              </a:ext>
            </a:extLst>
          </p:cNvPr>
          <p:cNvCxnSpPr>
            <a:cxnSpLocks/>
          </p:cNvCxnSpPr>
          <p:nvPr/>
        </p:nvCxnSpPr>
        <p:spPr>
          <a:xfrm>
            <a:off x="7508096" y="6467147"/>
            <a:ext cx="1150162" cy="0"/>
          </a:xfrm>
          <a:prstGeom prst="straightConnector1">
            <a:avLst/>
          </a:prstGeom>
          <a:noFill/>
          <a:ln w="6350" cap="flat" cmpd="sng" algn="ctr">
            <a:solidFill>
              <a:srgbClr val="4D38F5"/>
            </a:solidFill>
            <a:prstDash val="solid"/>
            <a:miter lim="800000"/>
            <a:headEnd type="triangle"/>
            <a:tailEnd type="triangle"/>
          </a:ln>
          <a:effectLst/>
        </p:spPr>
      </p:cxnSp>
      <p:cxnSp>
        <p:nvCxnSpPr>
          <p:cNvPr id="80" name="Straight Arrow Connector 79">
            <a:extLst>
              <a:ext uri="{FF2B5EF4-FFF2-40B4-BE49-F238E27FC236}">
                <a16:creationId xmlns:a16="http://schemas.microsoft.com/office/drawing/2014/main" id="{0A931B45-57B9-FA3B-85CD-8DD2A8AF5859}"/>
              </a:ext>
            </a:extLst>
          </p:cNvPr>
          <p:cNvCxnSpPr>
            <a:cxnSpLocks/>
          </p:cNvCxnSpPr>
          <p:nvPr/>
        </p:nvCxnSpPr>
        <p:spPr>
          <a:xfrm>
            <a:off x="8713604" y="6467147"/>
            <a:ext cx="1134069" cy="0"/>
          </a:xfrm>
          <a:prstGeom prst="straightConnector1">
            <a:avLst/>
          </a:prstGeom>
          <a:noFill/>
          <a:ln w="6350" cap="flat" cmpd="sng" algn="ctr">
            <a:solidFill>
              <a:srgbClr val="4D38F5"/>
            </a:solidFill>
            <a:prstDash val="dash"/>
            <a:miter lim="800000"/>
            <a:headEnd type="triangle"/>
            <a:tailEnd type="triangle"/>
          </a:ln>
          <a:effectLst/>
        </p:spPr>
      </p:cxnSp>
      <p:sp>
        <p:nvSpPr>
          <p:cNvPr id="81" name="TextBox 80">
            <a:extLst>
              <a:ext uri="{FF2B5EF4-FFF2-40B4-BE49-F238E27FC236}">
                <a16:creationId xmlns:a16="http://schemas.microsoft.com/office/drawing/2014/main" id="{2B37DA29-7B99-9882-488C-973546A44522}"/>
              </a:ext>
            </a:extLst>
          </p:cNvPr>
          <p:cNvSpPr txBox="1"/>
          <p:nvPr/>
        </p:nvSpPr>
        <p:spPr>
          <a:xfrm>
            <a:off x="7781720" y="6318894"/>
            <a:ext cx="602914" cy="307777"/>
          </a:xfrm>
          <a:prstGeom prst="rect">
            <a:avLst/>
          </a:prstGeom>
          <a:solidFill>
            <a:srgbClr val="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700" b="0" i="1" u="none" strike="noStrike" kern="0" cap="none" spc="0" normalizeH="0" baseline="0" noProof="0">
                <a:ln>
                  <a:noFill/>
                </a:ln>
                <a:solidFill>
                  <a:srgbClr val="201E2E"/>
                </a:solidFill>
                <a:effectLst/>
                <a:uLnTx/>
                <a:uFillTx/>
                <a:latin typeface="Outfit"/>
              </a:rPr>
              <a:t>Ongoing / regular</a:t>
            </a:r>
          </a:p>
        </p:txBody>
      </p:sp>
      <p:sp>
        <p:nvSpPr>
          <p:cNvPr id="82" name="TextBox 81">
            <a:extLst>
              <a:ext uri="{FF2B5EF4-FFF2-40B4-BE49-F238E27FC236}">
                <a16:creationId xmlns:a16="http://schemas.microsoft.com/office/drawing/2014/main" id="{DBFC175A-2D85-C21F-3A96-EB8F2C1AA911}"/>
              </a:ext>
            </a:extLst>
          </p:cNvPr>
          <p:cNvSpPr txBox="1"/>
          <p:nvPr/>
        </p:nvSpPr>
        <p:spPr>
          <a:xfrm>
            <a:off x="8987609" y="6322860"/>
            <a:ext cx="586058" cy="307777"/>
          </a:xfrm>
          <a:prstGeom prst="rect">
            <a:avLst/>
          </a:prstGeom>
          <a:solidFill>
            <a:srgbClr val="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700" b="0" i="1" u="none" strike="noStrike" kern="0" cap="none" spc="0" normalizeH="0" baseline="0" noProof="0">
                <a:ln>
                  <a:noFill/>
                </a:ln>
                <a:solidFill>
                  <a:srgbClr val="201E2E"/>
                </a:solidFill>
                <a:effectLst/>
                <a:uLnTx/>
                <a:uFillTx/>
                <a:latin typeface="Outfit"/>
              </a:rPr>
              <a:t>One-off  / irregular</a:t>
            </a:r>
          </a:p>
        </p:txBody>
      </p:sp>
    </p:spTree>
    <p:extLst>
      <p:ext uri="{BB962C8B-B14F-4D97-AF65-F5344CB8AC3E}">
        <p14:creationId xmlns:p14="http://schemas.microsoft.com/office/powerpoint/2010/main" val="1457187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E06E5-29C7-4647-7FF7-3259A89DC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0302C3-9286-FADA-12AC-4D474912E9E8}"/>
              </a:ext>
            </a:extLst>
          </p:cNvPr>
          <p:cNvSpPr txBox="1">
            <a:spLocks noGrp="1"/>
          </p:cNvSpPr>
          <p:nvPr>
            <p:ph type="title"/>
          </p:nvPr>
        </p:nvSpPr>
        <p:spPr>
          <a:xfrm>
            <a:off x="1690259" y="2078687"/>
            <a:ext cx="8811487" cy="1083161"/>
          </a:xfrm>
        </p:spPr>
        <p:txBody>
          <a:bodyPr/>
          <a:lstStyle/>
          <a:p>
            <a:pPr lvl="0"/>
            <a:r>
              <a:rPr lang="en-GB" sz="5400"/>
              <a:t>Forward Plan</a:t>
            </a:r>
          </a:p>
        </p:txBody>
      </p:sp>
    </p:spTree>
    <p:extLst>
      <p:ext uri="{BB962C8B-B14F-4D97-AF65-F5344CB8AC3E}">
        <p14:creationId xmlns:p14="http://schemas.microsoft.com/office/powerpoint/2010/main" val="18041429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DF216-592A-810E-3226-BE94E9B5E19A}"/>
            </a:ext>
          </a:extLst>
        </p:cNvPr>
        <p:cNvGrpSpPr/>
        <p:nvPr/>
      </p:nvGrpSpPr>
      <p:grpSpPr>
        <a:xfrm>
          <a:off x="0" y="0"/>
          <a:ext cx="0" cy="0"/>
          <a:chOff x="0" y="0"/>
          <a:chExt cx="0" cy="0"/>
        </a:xfrm>
      </p:grpSpPr>
      <p:sp>
        <p:nvSpPr>
          <p:cNvPr id="7" name="Google Shape;65;p14">
            <a:extLst>
              <a:ext uri="{FF2B5EF4-FFF2-40B4-BE49-F238E27FC236}">
                <a16:creationId xmlns:a16="http://schemas.microsoft.com/office/drawing/2014/main" id="{AB2D678F-251A-9A2F-095B-501F0E1F48D0}"/>
              </a:ext>
            </a:extLst>
          </p:cNvPr>
          <p:cNvSpPr txBox="1">
            <a:spLocks noGrp="1"/>
          </p:cNvSpPr>
          <p:nvPr>
            <p:ph type="title"/>
          </p:nvPr>
        </p:nvSpPr>
        <p:spPr>
          <a:xfrm>
            <a:off x="109861" y="0"/>
            <a:ext cx="10515600" cy="744779"/>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b="1">
                <a:solidFill>
                  <a:srgbClr val="002060"/>
                </a:solidFill>
                <a:latin typeface="Outfit" pitchFamily="2" charset="0"/>
                <a:cs typeface="Segoe UI Light" panose="020B0502040204020203" pitchFamily="34" charset="0"/>
              </a:rPr>
              <a:t>Forward Plan</a:t>
            </a:r>
          </a:p>
        </p:txBody>
      </p:sp>
      <p:graphicFrame>
        <p:nvGraphicFramePr>
          <p:cNvPr id="26" name="Table 25">
            <a:extLst>
              <a:ext uri="{FF2B5EF4-FFF2-40B4-BE49-F238E27FC236}">
                <a16:creationId xmlns:a16="http://schemas.microsoft.com/office/drawing/2014/main" id="{4F670B9B-D484-E665-F8F5-6DC651622DEB}"/>
              </a:ext>
            </a:extLst>
          </p:cNvPr>
          <p:cNvGraphicFramePr>
            <a:graphicFrameLocks noGrp="1"/>
          </p:cNvGraphicFramePr>
          <p:nvPr>
            <p:extLst>
              <p:ext uri="{D42A27DB-BD31-4B8C-83A1-F6EECF244321}">
                <p14:modId xmlns:p14="http://schemas.microsoft.com/office/powerpoint/2010/main" val="114078008"/>
              </p:ext>
            </p:extLst>
          </p:nvPr>
        </p:nvGraphicFramePr>
        <p:xfrm>
          <a:off x="218018" y="895736"/>
          <a:ext cx="10833442" cy="1661160"/>
        </p:xfrm>
        <a:graphic>
          <a:graphicData uri="http://schemas.openxmlformats.org/drawingml/2006/table">
            <a:tbl>
              <a:tblPr firstRow="1" bandRow="1">
                <a:tableStyleId>{69012ECD-51FC-41F1-AA8D-1B2483CD663E}</a:tableStyleId>
              </a:tblPr>
              <a:tblGrid>
                <a:gridCol w="2802347">
                  <a:extLst>
                    <a:ext uri="{9D8B030D-6E8A-4147-A177-3AD203B41FA5}">
                      <a16:colId xmlns:a16="http://schemas.microsoft.com/office/drawing/2014/main" val="3740012327"/>
                    </a:ext>
                  </a:extLst>
                </a:gridCol>
                <a:gridCol w="8031095">
                  <a:extLst>
                    <a:ext uri="{9D8B030D-6E8A-4147-A177-3AD203B41FA5}">
                      <a16:colId xmlns:a16="http://schemas.microsoft.com/office/drawing/2014/main" val="1360464723"/>
                    </a:ext>
                  </a:extLst>
                </a:gridCol>
              </a:tblGrid>
              <a:tr h="345440">
                <a:tc>
                  <a:txBody>
                    <a:bodyPr/>
                    <a:lstStyle/>
                    <a:p>
                      <a:r>
                        <a:rPr lang="en-GB" sz="1500"/>
                        <a:t>Date</a:t>
                      </a:r>
                    </a:p>
                  </a:txBody>
                  <a:tcPr marL="121920" marR="121920" marT="60960" marB="60960"/>
                </a:tc>
                <a:tc>
                  <a:txBody>
                    <a:bodyPr/>
                    <a:lstStyle/>
                    <a:p>
                      <a:r>
                        <a:rPr lang="en-GB" sz="1500"/>
                        <a:t>Agenda</a:t>
                      </a:r>
                    </a:p>
                  </a:txBody>
                  <a:tcPr marL="121920" marR="121920" marT="60960" marB="60960"/>
                </a:tc>
                <a:extLst>
                  <a:ext uri="{0D108BD9-81ED-4DB2-BD59-A6C34878D82A}">
                    <a16:rowId xmlns:a16="http://schemas.microsoft.com/office/drawing/2014/main" val="2578189609"/>
                  </a:ext>
                </a:extLst>
              </a:tr>
              <a:tr h="548640">
                <a:tc>
                  <a:txBody>
                    <a:bodyPr/>
                    <a:lstStyle/>
                    <a:p>
                      <a:r>
                        <a:rPr lang="en-GB" sz="1400">
                          <a:latin typeface="Figtree" panose="020B0604020202020204"/>
                        </a:rPr>
                        <a:t>15</a:t>
                      </a:r>
                      <a:r>
                        <a:rPr lang="en-GB" sz="1400" baseline="30000">
                          <a:latin typeface="Figtree" panose="020B0604020202020204"/>
                        </a:rPr>
                        <a:t>th</a:t>
                      </a:r>
                      <a:r>
                        <a:rPr lang="en-GB" sz="1400">
                          <a:latin typeface="Figtree" panose="020B0604020202020204"/>
                        </a:rPr>
                        <a:t> January 2026 ✅</a:t>
                      </a:r>
                    </a:p>
                  </a:txBody>
                  <a:tcPr marL="121920" marR="121920" marT="60960" marB="60960"/>
                </a:tc>
                <a:tc>
                  <a:txBody>
                    <a:bodyPr/>
                    <a:lstStyle/>
                    <a:p>
                      <a:r>
                        <a:rPr lang="en-US" sz="1400">
                          <a:latin typeface="Figtree" panose="020B0604020202020204"/>
                        </a:rPr>
                        <a:t>Quarterly Review &amp; Plan – key headlines </a:t>
                      </a:r>
                    </a:p>
                    <a:p>
                      <a:r>
                        <a:rPr lang="en-US" sz="1400">
                          <a:latin typeface="Figtree" panose="020B0604020202020204"/>
                        </a:rPr>
                        <a:t>Preparation for CCS consultation, including roadmap focus and design principles position update</a:t>
                      </a:r>
                      <a:endParaRPr lang="en-GB" sz="1400">
                        <a:latin typeface="Figtree" panose="020B0604020202020204"/>
                      </a:endParaRPr>
                    </a:p>
                  </a:txBody>
                  <a:tcPr marL="121920" marR="121920" marT="60960" marB="60960"/>
                </a:tc>
                <a:extLst>
                  <a:ext uri="{0D108BD9-81ED-4DB2-BD59-A6C34878D82A}">
                    <a16:rowId xmlns:a16="http://schemas.microsoft.com/office/drawing/2014/main" val="2489487174"/>
                  </a:ext>
                </a:extLst>
              </a:tr>
              <a:tr h="762000">
                <a:tc>
                  <a:txBody>
                    <a:bodyPr/>
                    <a:lstStyle/>
                    <a:p>
                      <a:r>
                        <a:rPr lang="en-GB" sz="1400">
                          <a:latin typeface="Figtree" panose="020B0604020202020204"/>
                        </a:rPr>
                        <a:t>16</a:t>
                      </a:r>
                      <a:r>
                        <a:rPr lang="en-GB" sz="1400" baseline="30000">
                          <a:latin typeface="Figtree" panose="020B0604020202020204"/>
                        </a:rPr>
                        <a:t>th</a:t>
                      </a:r>
                      <a:r>
                        <a:rPr lang="en-GB" sz="1400">
                          <a:latin typeface="Figtree" panose="020B0604020202020204"/>
                        </a:rPr>
                        <a:t> April 2026</a:t>
                      </a:r>
                    </a:p>
                  </a:txBody>
                  <a:tcPr marL="121920" marR="121920" marT="60960" marB="60960"/>
                </a:tc>
                <a:tc>
                  <a:txBody>
                    <a:bodyPr/>
                    <a:lstStyle/>
                    <a:p>
                      <a:pPr>
                        <a:buNone/>
                      </a:pPr>
                      <a:r>
                        <a:rPr lang="en-US" sz="1400" kern="1200">
                          <a:solidFill>
                            <a:schemeClr val="tx1"/>
                          </a:solidFill>
                          <a:latin typeface="Figtree" panose="020B0604020202020204"/>
                          <a:ea typeface="+mn-ea"/>
                          <a:cs typeface="+mn-cs"/>
                        </a:rPr>
                        <a:t>Quarterly Review &amp; Plan – key headlines</a:t>
                      </a:r>
                    </a:p>
                    <a:p>
                      <a:pPr>
                        <a:buNone/>
                      </a:pPr>
                      <a:r>
                        <a:rPr lang="en-US" sz="1400" kern="1200">
                          <a:solidFill>
                            <a:schemeClr val="tx1"/>
                          </a:solidFill>
                          <a:latin typeface="Figtree" panose="020B0604020202020204"/>
                          <a:ea typeface="+mn-ea"/>
                          <a:cs typeface="+mn-cs"/>
                        </a:rPr>
                        <a:t>Technical partner procurement update</a:t>
                      </a:r>
                    </a:p>
                    <a:p>
                      <a:pPr>
                        <a:buNone/>
                      </a:pPr>
                      <a:r>
                        <a:rPr lang="en-US" sz="1400" kern="1200">
                          <a:solidFill>
                            <a:schemeClr val="tx1"/>
                          </a:solidFill>
                          <a:latin typeface="Figtree" panose="020B0604020202020204"/>
                          <a:ea typeface="+mn-ea"/>
                          <a:cs typeface="+mn-cs"/>
                        </a:rPr>
                        <a:t>REC Change Proposal update</a:t>
                      </a: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1531682364"/>
                  </a:ext>
                </a:extLst>
              </a:tr>
            </a:tbl>
          </a:graphicData>
        </a:graphic>
      </p:graphicFrame>
      <p:sp>
        <p:nvSpPr>
          <p:cNvPr id="28" name="TextBox 27">
            <a:extLst>
              <a:ext uri="{FF2B5EF4-FFF2-40B4-BE49-F238E27FC236}">
                <a16:creationId xmlns:a16="http://schemas.microsoft.com/office/drawing/2014/main" id="{452BB13F-B33B-6890-AFA7-4B18B8E74D20}"/>
              </a:ext>
            </a:extLst>
          </p:cNvPr>
          <p:cNvSpPr txBox="1"/>
          <p:nvPr/>
        </p:nvSpPr>
        <p:spPr>
          <a:xfrm>
            <a:off x="109861" y="588458"/>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Arial"/>
                <a:cs typeface="Arial"/>
                <a:sym typeface="Arial"/>
              </a:rPr>
              <a:t>CCS Central Working/Webinar Groups: </a:t>
            </a:r>
          </a:p>
        </p:txBody>
      </p:sp>
      <p:graphicFrame>
        <p:nvGraphicFramePr>
          <p:cNvPr id="29" name="Table 28">
            <a:extLst>
              <a:ext uri="{FF2B5EF4-FFF2-40B4-BE49-F238E27FC236}">
                <a16:creationId xmlns:a16="http://schemas.microsoft.com/office/drawing/2014/main" id="{5EC41A98-4B28-3B93-27F8-859795EDA78F}"/>
              </a:ext>
            </a:extLst>
          </p:cNvPr>
          <p:cNvGraphicFramePr>
            <a:graphicFrameLocks noGrp="1"/>
          </p:cNvGraphicFramePr>
          <p:nvPr>
            <p:extLst>
              <p:ext uri="{D42A27DB-BD31-4B8C-83A1-F6EECF244321}">
                <p14:modId xmlns:p14="http://schemas.microsoft.com/office/powerpoint/2010/main" val="2653379380"/>
              </p:ext>
            </p:extLst>
          </p:nvPr>
        </p:nvGraphicFramePr>
        <p:xfrm>
          <a:off x="218017" y="3547014"/>
          <a:ext cx="10902267" cy="3164223"/>
        </p:xfrm>
        <a:graphic>
          <a:graphicData uri="http://schemas.openxmlformats.org/drawingml/2006/table">
            <a:tbl>
              <a:tblPr firstRow="1" bandRow="1">
                <a:tableStyleId>{69012ECD-51FC-41F1-AA8D-1B2483CD663E}</a:tableStyleId>
              </a:tblPr>
              <a:tblGrid>
                <a:gridCol w="2820151">
                  <a:extLst>
                    <a:ext uri="{9D8B030D-6E8A-4147-A177-3AD203B41FA5}">
                      <a16:colId xmlns:a16="http://schemas.microsoft.com/office/drawing/2014/main" val="3740012327"/>
                    </a:ext>
                  </a:extLst>
                </a:gridCol>
                <a:gridCol w="8082116">
                  <a:extLst>
                    <a:ext uri="{9D8B030D-6E8A-4147-A177-3AD203B41FA5}">
                      <a16:colId xmlns:a16="http://schemas.microsoft.com/office/drawing/2014/main" val="1360464723"/>
                    </a:ext>
                  </a:extLst>
                </a:gridCol>
              </a:tblGrid>
              <a:tr h="345440">
                <a:tc>
                  <a:txBody>
                    <a:bodyPr/>
                    <a:lstStyle/>
                    <a:p>
                      <a:r>
                        <a:rPr lang="en-GB" sz="1500"/>
                        <a:t>Date</a:t>
                      </a:r>
                    </a:p>
                  </a:txBody>
                  <a:tcPr marL="121920" marR="121920" marT="60960" marB="60960"/>
                </a:tc>
                <a:tc>
                  <a:txBody>
                    <a:bodyPr/>
                    <a:lstStyle/>
                    <a:p>
                      <a:r>
                        <a:rPr lang="en-GB" sz="1500"/>
                        <a:t>Agenda</a:t>
                      </a:r>
                    </a:p>
                  </a:txBody>
                  <a:tcPr marL="121920" marR="121920" marT="60960" marB="60960"/>
                </a:tc>
                <a:extLst>
                  <a:ext uri="{0D108BD9-81ED-4DB2-BD59-A6C34878D82A}">
                    <a16:rowId xmlns:a16="http://schemas.microsoft.com/office/drawing/2014/main" val="2578189609"/>
                  </a:ext>
                </a:extLst>
              </a:tr>
              <a:tr h="335280">
                <a:tc>
                  <a:txBody>
                    <a:bodyPr/>
                    <a:lstStyle/>
                    <a:p>
                      <a:r>
                        <a:rPr lang="en-GB" sz="1400" kern="1200">
                          <a:solidFill>
                            <a:schemeClr val="tx1"/>
                          </a:solidFill>
                          <a:latin typeface="Figtree" panose="020B0604020202020204"/>
                          <a:ea typeface="+mn-ea"/>
                          <a:cs typeface="+mn-cs"/>
                        </a:rPr>
                        <a:t>29th January 2026 ✅</a:t>
                      </a:r>
                    </a:p>
                  </a:txBody>
                  <a:tcPr marL="121920" marR="121920" marT="60960" marB="60960"/>
                </a:tc>
                <a:tc>
                  <a:txBody>
                    <a:bodyPr/>
                    <a:lstStyle/>
                    <a:p>
                      <a:r>
                        <a:rPr lang="en-GB" sz="1400">
                          <a:latin typeface="Figtree" panose="020B0604020202020204"/>
                        </a:rPr>
                        <a:t>Issue and Error resolution, consumer journey clarifications</a:t>
                      </a:r>
                    </a:p>
                  </a:txBody>
                  <a:tcPr marL="121920" marR="121920" marT="60960" marB="60960"/>
                </a:tc>
                <a:extLst>
                  <a:ext uri="{0D108BD9-81ED-4DB2-BD59-A6C34878D82A}">
                    <a16:rowId xmlns:a16="http://schemas.microsoft.com/office/drawing/2014/main" val="2489487174"/>
                  </a:ext>
                </a:extLst>
              </a:tr>
              <a:tr h="335280">
                <a:tc>
                  <a:txBody>
                    <a:bodyPr/>
                    <a:lstStyle/>
                    <a:p>
                      <a:r>
                        <a:rPr lang="en-GB" sz="1400">
                          <a:latin typeface="Figtree" panose="020B0604020202020204"/>
                        </a:rPr>
                        <a:t>12</a:t>
                      </a:r>
                      <a:r>
                        <a:rPr lang="en-GB" sz="1400" baseline="30000">
                          <a:latin typeface="Figtree" panose="020B0604020202020204"/>
                        </a:rPr>
                        <a:t>th</a:t>
                      </a:r>
                      <a:r>
                        <a:rPr lang="en-GB" sz="1400">
                          <a:latin typeface="Figtree" panose="020B0604020202020204"/>
                        </a:rPr>
                        <a:t> February 2026 </a:t>
                      </a:r>
                      <a:r>
                        <a:rPr lang="en-GB" sz="1400" kern="1200">
                          <a:solidFill>
                            <a:schemeClr val="tx1"/>
                          </a:solidFill>
                          <a:latin typeface="Figtree" panose="020B0604020202020204"/>
                          <a:ea typeface="+mn-ea"/>
                          <a:cs typeface="+mn-cs"/>
                        </a:rPr>
                        <a:t>✅</a:t>
                      </a:r>
                      <a:endParaRPr lang="en-GB" sz="1400">
                        <a:latin typeface="Figtree" panose="020B0604020202020204"/>
                      </a:endParaRPr>
                    </a:p>
                  </a:txBody>
                  <a:tcPr marL="121920" marR="121920" marT="60960" marB="60960"/>
                </a:tc>
                <a:tc>
                  <a:txBody>
                    <a:bodyPr/>
                    <a:lstStyle/>
                    <a:p>
                      <a:pPr marL="0" algn="l" defTabSz="685800" rtl="0" eaLnBrk="1" latinLnBrk="0" hangingPunct="1">
                        <a:buNone/>
                      </a:pPr>
                      <a:r>
                        <a:rPr lang="en-GB" sz="1400" kern="1200">
                          <a:solidFill>
                            <a:schemeClr val="tx1"/>
                          </a:solidFill>
                          <a:latin typeface="Figtree" panose="020B0604020202020204"/>
                          <a:ea typeface="+mn-ea"/>
                          <a:cs typeface="+mn-cs"/>
                        </a:rPr>
                        <a:t>CCS Design Consultation – Spotlight on governance</a:t>
                      </a:r>
                    </a:p>
                  </a:txBody>
                  <a:tcPr marL="121920" marR="121920" marT="60960" marB="60960" anchor="ctr"/>
                </a:tc>
                <a:extLst>
                  <a:ext uri="{0D108BD9-81ED-4DB2-BD59-A6C34878D82A}">
                    <a16:rowId xmlns:a16="http://schemas.microsoft.com/office/drawing/2014/main" val="4139299493"/>
                  </a:ext>
                </a:extLst>
              </a:tr>
              <a:tr h="335280">
                <a:tc>
                  <a:txBody>
                    <a:bodyPr/>
                    <a:lstStyle/>
                    <a:p>
                      <a:r>
                        <a:rPr lang="en-GB" sz="1400">
                          <a:latin typeface="Figtree" panose="020B0604020202020204"/>
                        </a:rPr>
                        <a:t>26</a:t>
                      </a:r>
                      <a:r>
                        <a:rPr lang="en-GB" sz="1400" baseline="30000">
                          <a:latin typeface="Figtree" panose="020B0604020202020204"/>
                        </a:rPr>
                        <a:t>th</a:t>
                      </a:r>
                      <a:r>
                        <a:rPr lang="en-GB" sz="1400">
                          <a:latin typeface="Figtree" panose="020B0604020202020204"/>
                        </a:rPr>
                        <a:t> February 2026 </a:t>
                      </a:r>
                      <a:r>
                        <a:rPr lang="en-GB" sz="1400" kern="1200">
                          <a:solidFill>
                            <a:schemeClr val="tx1"/>
                          </a:solidFill>
                          <a:latin typeface="Figtree" panose="020B0604020202020204"/>
                          <a:ea typeface="+mn-ea"/>
                          <a:cs typeface="+mn-cs"/>
                        </a:rPr>
                        <a:t>✅</a:t>
                      </a:r>
                      <a:endParaRPr lang="en-GB" sz="1400">
                        <a:latin typeface="Figtree" panose="020B0604020202020204"/>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CCS Design Consultation – Spotlight on technology</a:t>
                      </a:r>
                    </a:p>
                  </a:txBody>
                  <a:tcPr marL="121920" marR="121920" marT="60960" marB="60960" anchor="ctr"/>
                </a:tc>
                <a:extLst>
                  <a:ext uri="{0D108BD9-81ED-4DB2-BD59-A6C34878D82A}">
                    <a16:rowId xmlns:a16="http://schemas.microsoft.com/office/drawing/2014/main" val="1531682364"/>
                  </a:ext>
                </a:extLst>
              </a:tr>
              <a:tr h="335280">
                <a:tc>
                  <a:txBody>
                    <a:bodyPr/>
                    <a:lstStyle/>
                    <a:p>
                      <a:r>
                        <a:rPr lang="en-GB" sz="1400">
                          <a:latin typeface="Figtree" panose="020B0604020202020204"/>
                        </a:rPr>
                        <a:t>12</a:t>
                      </a:r>
                      <a:r>
                        <a:rPr lang="en-GB" sz="1400" baseline="30000">
                          <a:latin typeface="Figtree" panose="020B0604020202020204"/>
                        </a:rPr>
                        <a:t>th</a:t>
                      </a:r>
                      <a:r>
                        <a:rPr lang="en-GB" sz="1400">
                          <a:latin typeface="Figtree" panose="020B0604020202020204"/>
                        </a:rPr>
                        <a:t> March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CCS Design Consultation – Spotlight on user experience</a:t>
                      </a:r>
                    </a:p>
                  </a:txBody>
                  <a:tcPr marL="121920" marR="121920" marT="60960" marB="60960" anchor="ctr"/>
                </a:tc>
                <a:extLst>
                  <a:ext uri="{0D108BD9-81ED-4DB2-BD59-A6C34878D82A}">
                    <a16:rowId xmlns:a16="http://schemas.microsoft.com/office/drawing/2014/main" val="1450651097"/>
                  </a:ext>
                </a:extLst>
              </a:tr>
              <a:tr h="335280">
                <a:tc>
                  <a:txBody>
                    <a:bodyPr/>
                    <a:lstStyle/>
                    <a:p>
                      <a:r>
                        <a:rPr lang="en-GB" sz="1400">
                          <a:latin typeface="Figtree" panose="020B0604020202020204"/>
                        </a:rPr>
                        <a:t>26</a:t>
                      </a:r>
                      <a:r>
                        <a:rPr lang="en-GB" sz="1400" baseline="30000">
                          <a:latin typeface="Figtree" panose="020B0604020202020204"/>
                        </a:rPr>
                        <a:t>th</a:t>
                      </a:r>
                      <a:r>
                        <a:rPr lang="en-GB" sz="1400">
                          <a:latin typeface="Figtree" panose="020B0604020202020204"/>
                        </a:rPr>
                        <a:t> March 2026</a:t>
                      </a:r>
                    </a:p>
                  </a:txBody>
                  <a:tcPr marL="121920" marR="121920" marT="60960" marB="60960"/>
                </a:tc>
                <a:tc>
                  <a:txBody>
                    <a:bodyPr/>
                    <a:lstStyle/>
                    <a:p>
                      <a:pPr>
                        <a:buNone/>
                      </a:pPr>
                      <a:r>
                        <a:rPr lang="en-GB" sz="1400" kern="1200">
                          <a:solidFill>
                            <a:schemeClr val="tx1"/>
                          </a:solidFill>
                          <a:latin typeface="Figtree" panose="020B0604020202020204"/>
                          <a:ea typeface="+mn-ea"/>
                          <a:cs typeface="+mn-cs"/>
                        </a:rPr>
                        <a:t>Focus topic- </a:t>
                      </a:r>
                      <a:r>
                        <a:rPr lang="en-GB" sz="1400" i="1" kern="1200">
                          <a:solidFill>
                            <a:schemeClr val="tx1"/>
                          </a:solidFill>
                          <a:latin typeface="Figtree" panose="020B0604020202020204"/>
                          <a:ea typeface="+mn-ea"/>
                          <a:cs typeface="+mn-cs"/>
                        </a:rPr>
                        <a:t>to be confirmed</a:t>
                      </a:r>
                    </a:p>
                  </a:txBody>
                  <a:tcPr marL="121920" marR="121920" marT="60960" marB="60960" anchor="ctr"/>
                </a:tc>
                <a:extLst>
                  <a:ext uri="{0D108BD9-81ED-4DB2-BD59-A6C34878D82A}">
                    <a16:rowId xmlns:a16="http://schemas.microsoft.com/office/drawing/2014/main" val="3079355504"/>
                  </a:ext>
                </a:extLst>
              </a:tr>
              <a:tr h="335280">
                <a:tc>
                  <a:txBody>
                    <a:bodyPr/>
                    <a:lstStyle/>
                    <a:p>
                      <a:r>
                        <a:rPr lang="en-GB" sz="1400">
                          <a:latin typeface="Figtree" panose="020B0604020202020204"/>
                        </a:rPr>
                        <a:t>9</a:t>
                      </a:r>
                      <a:r>
                        <a:rPr lang="en-GB" sz="1400" baseline="30000">
                          <a:latin typeface="Figtree" panose="020B0604020202020204"/>
                        </a:rPr>
                        <a:t>th</a:t>
                      </a:r>
                      <a:r>
                        <a:rPr lang="en-GB" sz="1400">
                          <a:latin typeface="Figtree" panose="020B0604020202020204"/>
                        </a:rPr>
                        <a:t> April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Focus topic- </a:t>
                      </a:r>
                      <a:r>
                        <a:rPr lang="en-GB" sz="1400" i="1" kern="1200">
                          <a:solidFill>
                            <a:schemeClr val="tx1"/>
                          </a:solidFill>
                          <a:latin typeface="Figtree" panose="020B0604020202020204"/>
                          <a:ea typeface="+mn-ea"/>
                          <a:cs typeface="+mn-cs"/>
                        </a:rPr>
                        <a:t>to be confirmed</a:t>
                      </a:r>
                    </a:p>
                  </a:txBody>
                  <a:tcPr marL="121920" marR="121920" marT="60960" marB="60960" anchor="ctr"/>
                </a:tc>
                <a:extLst>
                  <a:ext uri="{0D108BD9-81ED-4DB2-BD59-A6C34878D82A}">
                    <a16:rowId xmlns:a16="http://schemas.microsoft.com/office/drawing/2014/main" val="144681485"/>
                  </a:ext>
                </a:extLst>
              </a:tr>
              <a:tr h="335280">
                <a:tc>
                  <a:txBody>
                    <a:bodyPr/>
                    <a:lstStyle/>
                    <a:p>
                      <a:r>
                        <a:rPr lang="en-GB" sz="1400">
                          <a:latin typeface="Figtree" panose="020B0604020202020204"/>
                        </a:rPr>
                        <a:t>23</a:t>
                      </a:r>
                      <a:r>
                        <a:rPr lang="en-GB" sz="1400" baseline="30000">
                          <a:latin typeface="Figtree" panose="020B0604020202020204"/>
                        </a:rPr>
                        <a:t>rd</a:t>
                      </a:r>
                      <a:r>
                        <a:rPr lang="en-GB" sz="1400">
                          <a:latin typeface="Figtree" panose="020B0604020202020204"/>
                        </a:rPr>
                        <a:t> April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Focus topic- </a:t>
                      </a:r>
                      <a:r>
                        <a:rPr lang="en-GB" sz="1400" i="1" kern="1200">
                          <a:solidFill>
                            <a:schemeClr val="tx1"/>
                          </a:solidFill>
                          <a:latin typeface="Figtree" panose="020B0604020202020204"/>
                          <a:ea typeface="+mn-ea"/>
                          <a:cs typeface="+mn-cs"/>
                        </a:rPr>
                        <a:t>to be confirmed</a:t>
                      </a:r>
                    </a:p>
                  </a:txBody>
                  <a:tcPr marL="121920" marR="121920" marT="60960" marB="60960" anchor="ctr"/>
                </a:tc>
                <a:extLst>
                  <a:ext uri="{0D108BD9-81ED-4DB2-BD59-A6C34878D82A}">
                    <a16:rowId xmlns:a16="http://schemas.microsoft.com/office/drawing/2014/main" val="506686257"/>
                  </a:ext>
                </a:extLst>
              </a:tr>
              <a:tr h="466743">
                <a:tc>
                  <a:txBody>
                    <a:bodyPr/>
                    <a:lstStyle/>
                    <a:p>
                      <a:r>
                        <a:rPr lang="en-GB" sz="1400">
                          <a:latin typeface="Figtree" panose="020B0604020202020204"/>
                        </a:rPr>
                        <a:t>From late April</a:t>
                      </a:r>
                    </a:p>
                  </a:txBody>
                  <a:tcPr marL="121920" marR="121920" marT="60960" marB="60960"/>
                </a:tc>
                <a:tc>
                  <a:txBody>
                    <a:bodyPr/>
                    <a:lstStyle/>
                    <a:p>
                      <a:pPr>
                        <a:buNone/>
                      </a:pPr>
                      <a:r>
                        <a:rPr lang="en-US" sz="1400" kern="1200">
                          <a:solidFill>
                            <a:schemeClr val="tx1"/>
                          </a:solidFill>
                          <a:latin typeface="Figtree" panose="020B0604020202020204"/>
                          <a:ea typeface="+mn-ea"/>
                          <a:cs typeface="+mn-cs"/>
                        </a:rPr>
                        <a:t>Sessions to continue a fortnightly basis, with focus topics to be confirmed</a:t>
                      </a: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3985924813"/>
                  </a:ext>
                </a:extLst>
              </a:tr>
            </a:tbl>
          </a:graphicData>
        </a:graphic>
      </p:graphicFrame>
      <p:sp>
        <p:nvSpPr>
          <p:cNvPr id="30" name="TextBox 29">
            <a:extLst>
              <a:ext uri="{FF2B5EF4-FFF2-40B4-BE49-F238E27FC236}">
                <a16:creationId xmlns:a16="http://schemas.microsoft.com/office/drawing/2014/main" id="{D241744F-E241-D1BD-FC06-0F15A7B26FFF}"/>
              </a:ext>
            </a:extLst>
          </p:cNvPr>
          <p:cNvSpPr txBox="1"/>
          <p:nvPr/>
        </p:nvSpPr>
        <p:spPr>
          <a:xfrm>
            <a:off x="129529" y="3198200"/>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Arial"/>
                <a:cs typeface="Arial"/>
                <a:sym typeface="Arial"/>
              </a:rPr>
              <a:t>CCS Topic Specific Solution Groups: </a:t>
            </a:r>
          </a:p>
        </p:txBody>
      </p:sp>
    </p:spTree>
    <p:extLst>
      <p:ext uri="{BB962C8B-B14F-4D97-AF65-F5344CB8AC3E}">
        <p14:creationId xmlns:p14="http://schemas.microsoft.com/office/powerpoint/2010/main" val="3751421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99F1FE3C-1715-59FF-3418-4D28280D2BC4}"/>
              </a:ext>
            </a:extLst>
          </p:cNvPr>
          <p:cNvSpPr txBox="1"/>
          <p:nvPr/>
        </p:nvSpPr>
        <p:spPr>
          <a:xfrm>
            <a:off x="124968" y="1021071"/>
            <a:ext cx="10085832" cy="523220"/>
          </a:xfrm>
          <a:prstGeom prst="rect">
            <a:avLst/>
          </a:prstGeom>
          <a:noFill/>
        </p:spPr>
        <p:txBody>
          <a:bodyPr wrap="square">
            <a:spAutoFit/>
          </a:bodyPr>
          <a:lstStyle/>
          <a:p>
            <a:pPr defTabSz="1219170">
              <a:buClr>
                <a:srgbClr val="000000"/>
              </a:buClr>
            </a:pPr>
            <a:r>
              <a:rPr lang="en-US" sz="2800" b="1" i="1" kern="0">
                <a:solidFill>
                  <a:srgbClr val="1EF395"/>
                </a:solidFill>
                <a:latin typeface="Arial"/>
                <a:cs typeface="Arial"/>
                <a:sym typeface="Arial"/>
              </a:rPr>
              <a:t>Join us in London on 4 March 2026 </a:t>
            </a:r>
          </a:p>
        </p:txBody>
      </p:sp>
      <p:sp>
        <p:nvSpPr>
          <p:cNvPr id="3" name="TextBox 2">
            <a:extLst>
              <a:ext uri="{FF2B5EF4-FFF2-40B4-BE49-F238E27FC236}">
                <a16:creationId xmlns:a16="http://schemas.microsoft.com/office/drawing/2014/main" id="{ADDF7F34-3F24-1B91-266C-47C90FE0721F}"/>
              </a:ext>
            </a:extLst>
          </p:cNvPr>
          <p:cNvSpPr txBox="1"/>
          <p:nvPr/>
        </p:nvSpPr>
        <p:spPr>
          <a:xfrm>
            <a:off x="106680" y="257107"/>
            <a:ext cx="11795760" cy="579646"/>
          </a:xfrm>
          <a:prstGeom prst="rect">
            <a:avLst/>
          </a:prstGeom>
          <a:noFill/>
        </p:spPr>
        <p:txBody>
          <a:bodyPr wrap="square">
            <a:spAutoFit/>
          </a:bodyPr>
          <a:lstStyle/>
          <a:p>
            <a:pPr algn="l">
              <a:lnSpc>
                <a:spcPts val="3750"/>
              </a:lnSpc>
              <a:buNone/>
            </a:pPr>
            <a:r>
              <a:rPr lang="fr-FR" sz="3600" b="1" i="0">
                <a:solidFill>
                  <a:srgbClr val="F8F8F8"/>
                </a:solidFill>
                <a:effectLst/>
                <a:latin typeface="Figtree" panose="020B0604020202020204" charset="0"/>
              </a:rPr>
              <a:t>Consumer Consent Solution Engagement Day</a:t>
            </a:r>
          </a:p>
        </p:txBody>
      </p:sp>
      <p:sp>
        <p:nvSpPr>
          <p:cNvPr id="4" name="TextBox 3">
            <a:extLst>
              <a:ext uri="{FF2B5EF4-FFF2-40B4-BE49-F238E27FC236}">
                <a16:creationId xmlns:a16="http://schemas.microsoft.com/office/drawing/2014/main" id="{095236CC-1B0F-664F-2A13-19DE1BC7688B}"/>
              </a:ext>
            </a:extLst>
          </p:cNvPr>
          <p:cNvSpPr txBox="1"/>
          <p:nvPr/>
        </p:nvSpPr>
        <p:spPr>
          <a:xfrm>
            <a:off x="124968" y="1616453"/>
            <a:ext cx="10826496" cy="646331"/>
          </a:xfrm>
          <a:prstGeom prst="rect">
            <a:avLst/>
          </a:prstGeom>
          <a:noFill/>
        </p:spPr>
        <p:txBody>
          <a:bodyPr wrap="square" rtlCol="0">
            <a:spAutoFit/>
          </a:bodyPr>
          <a:lstStyle/>
          <a:p>
            <a:r>
              <a:rPr lang="en-GB">
                <a:solidFill>
                  <a:schemeClr val="bg1"/>
                </a:solidFill>
              </a:rPr>
              <a:t>We’re hosting an in-person Consumer Consent Solution Engagement Day, bringing together industry, policy, technical, and consumer voices during the CCS Solution Design Consultation.  </a:t>
            </a:r>
          </a:p>
        </p:txBody>
      </p:sp>
      <p:sp>
        <p:nvSpPr>
          <p:cNvPr id="6" name="TextBox 5">
            <a:extLst>
              <a:ext uri="{FF2B5EF4-FFF2-40B4-BE49-F238E27FC236}">
                <a16:creationId xmlns:a16="http://schemas.microsoft.com/office/drawing/2014/main" id="{A4DEB0BB-18A1-452B-8C0A-1450575DCE6C}"/>
              </a:ext>
            </a:extLst>
          </p:cNvPr>
          <p:cNvSpPr txBox="1"/>
          <p:nvPr/>
        </p:nvSpPr>
        <p:spPr>
          <a:xfrm>
            <a:off x="214884" y="2506178"/>
            <a:ext cx="11402568" cy="1831271"/>
          </a:xfrm>
          <a:prstGeom prst="rect">
            <a:avLst/>
          </a:prstGeom>
          <a:noFill/>
        </p:spPr>
        <p:txBody>
          <a:bodyPr wrap="square">
            <a:spAutoFit/>
          </a:bodyPr>
          <a:lstStyle/>
          <a:p>
            <a:pPr algn="l">
              <a:spcBef>
                <a:spcPts val="2250"/>
              </a:spcBef>
              <a:buNone/>
            </a:pPr>
            <a:r>
              <a:rPr lang="en-US" sz="2400" b="1" i="1" kern="0">
                <a:solidFill>
                  <a:srgbClr val="1EF395"/>
                </a:solidFill>
                <a:latin typeface="Arial"/>
                <a:cs typeface="Arial"/>
              </a:rPr>
              <a:t>What you’ll get from the day</a:t>
            </a:r>
          </a:p>
          <a:p>
            <a:pPr algn="l">
              <a:buNone/>
            </a:pPr>
            <a:r>
              <a:rPr lang="en-US" sz="1600" b="0" i="0">
                <a:solidFill>
                  <a:schemeClr val="bg1"/>
                </a:solidFill>
                <a:effectLst/>
                <a:latin typeface="Figtree" panose="020B0604020202020204" charset="0"/>
              </a:rPr>
              <a:t>You’ll leave with:</a:t>
            </a:r>
          </a:p>
          <a:p>
            <a:pPr algn="l" fontAlgn="base">
              <a:spcAft>
                <a:spcPts val="1500"/>
              </a:spcAft>
              <a:buFont typeface="Arial" panose="020B0604020202020204" pitchFamily="34" charset="0"/>
              <a:buChar char="•"/>
            </a:pPr>
            <a:r>
              <a:rPr lang="en-US" sz="1600" b="1" i="0">
                <a:solidFill>
                  <a:schemeClr val="bg1"/>
                </a:solidFill>
                <a:effectLst/>
                <a:latin typeface="Figtree" panose="020B0604020202020204" charset="0"/>
              </a:rPr>
              <a:t>A clear understanding</a:t>
            </a:r>
            <a:r>
              <a:rPr lang="en-US" sz="1600" b="0" i="0">
                <a:solidFill>
                  <a:schemeClr val="bg1"/>
                </a:solidFill>
                <a:effectLst/>
                <a:latin typeface="Figtree" panose="020B0604020202020204" charset="0"/>
              </a:rPr>
              <a:t> of the Consumer Consent Solution design proposals</a:t>
            </a:r>
          </a:p>
          <a:p>
            <a:pPr algn="l" fontAlgn="base">
              <a:spcAft>
                <a:spcPts val="1500"/>
              </a:spcAft>
              <a:buFont typeface="Arial" panose="020B0604020202020204" pitchFamily="34" charset="0"/>
              <a:buChar char="•"/>
            </a:pPr>
            <a:r>
              <a:rPr lang="en-US" sz="1600" b="1" i="0">
                <a:solidFill>
                  <a:schemeClr val="bg1"/>
                </a:solidFill>
                <a:effectLst/>
                <a:latin typeface="Figtree" panose="020B0604020202020204" charset="0"/>
              </a:rPr>
              <a:t>The confidence to engage</a:t>
            </a:r>
            <a:r>
              <a:rPr lang="en-US" sz="1600" b="0" i="0">
                <a:solidFill>
                  <a:schemeClr val="bg1"/>
                </a:solidFill>
                <a:effectLst/>
                <a:latin typeface="Figtree" panose="020B0604020202020204" charset="0"/>
              </a:rPr>
              <a:t> with the Design Consultation </a:t>
            </a:r>
            <a:r>
              <a:rPr lang="en-US" sz="1600" b="0" i="1">
                <a:solidFill>
                  <a:schemeClr val="bg1"/>
                </a:solidFill>
                <a:effectLst/>
                <a:latin typeface="Figtree" panose="020B0604020202020204" charset="0"/>
              </a:rPr>
              <a:t>(and respond efficiently)</a:t>
            </a:r>
          </a:p>
          <a:p>
            <a:pPr algn="l" fontAlgn="base">
              <a:spcAft>
                <a:spcPts val="1500"/>
              </a:spcAft>
              <a:buFont typeface="Arial" panose="020B0604020202020204" pitchFamily="34" charset="0"/>
              <a:buChar char="•"/>
            </a:pPr>
            <a:r>
              <a:rPr lang="en-US" sz="1600" b="1" i="0">
                <a:solidFill>
                  <a:schemeClr val="bg1"/>
                </a:solidFill>
                <a:effectLst/>
                <a:latin typeface="Figtree" panose="020B0604020202020204" charset="0"/>
              </a:rPr>
              <a:t>A stronger footing to collaborate</a:t>
            </a:r>
            <a:r>
              <a:rPr lang="en-US" sz="1600" b="0" i="0">
                <a:solidFill>
                  <a:schemeClr val="bg1"/>
                </a:solidFill>
                <a:effectLst/>
                <a:latin typeface="Figtree" panose="020B0604020202020204" charset="0"/>
              </a:rPr>
              <a:t> with RECCo on a robust, consumer-centric solution</a:t>
            </a:r>
          </a:p>
        </p:txBody>
      </p:sp>
      <p:sp>
        <p:nvSpPr>
          <p:cNvPr id="9" name="TextBox 8">
            <a:extLst>
              <a:ext uri="{FF2B5EF4-FFF2-40B4-BE49-F238E27FC236}">
                <a16:creationId xmlns:a16="http://schemas.microsoft.com/office/drawing/2014/main" id="{0F9013F0-0BEC-3ED1-4749-2D891227A34C}"/>
              </a:ext>
            </a:extLst>
          </p:cNvPr>
          <p:cNvSpPr txBox="1"/>
          <p:nvPr/>
        </p:nvSpPr>
        <p:spPr>
          <a:xfrm>
            <a:off x="214884" y="4580843"/>
            <a:ext cx="11041380" cy="1815882"/>
          </a:xfrm>
          <a:prstGeom prst="rect">
            <a:avLst/>
          </a:prstGeom>
          <a:noFill/>
        </p:spPr>
        <p:txBody>
          <a:bodyPr wrap="square">
            <a:spAutoFit/>
          </a:bodyPr>
          <a:lstStyle/>
          <a:p>
            <a:pPr algn="l">
              <a:spcBef>
                <a:spcPts val="2250"/>
              </a:spcBef>
              <a:buNone/>
            </a:pPr>
            <a:r>
              <a:rPr lang="en-US" sz="2400" b="1" i="1" kern="0">
                <a:solidFill>
                  <a:srgbClr val="1EF395"/>
                </a:solidFill>
                <a:latin typeface="Arial"/>
                <a:cs typeface="Arial"/>
              </a:rPr>
              <a:t>Who should attend</a:t>
            </a:r>
          </a:p>
          <a:p>
            <a:pPr algn="l">
              <a:buNone/>
            </a:pPr>
            <a:r>
              <a:rPr lang="en-US" sz="1400" b="0" i="0">
                <a:solidFill>
                  <a:schemeClr val="bg1"/>
                </a:solidFill>
                <a:effectLst/>
                <a:latin typeface="Figtree" panose="020B0604020202020204" charset="0"/>
              </a:rPr>
              <a:t>This is a </a:t>
            </a:r>
            <a:r>
              <a:rPr lang="en-US" sz="1400" b="1" i="0">
                <a:solidFill>
                  <a:schemeClr val="bg1"/>
                </a:solidFill>
                <a:effectLst/>
                <a:latin typeface="Figtree" panose="020B0604020202020204" charset="0"/>
              </a:rPr>
              <a:t>working session</a:t>
            </a:r>
            <a:r>
              <a:rPr lang="en-US" sz="1400" b="0" i="0">
                <a:solidFill>
                  <a:schemeClr val="bg1"/>
                </a:solidFill>
                <a:effectLst/>
                <a:latin typeface="Figtree" panose="020B0604020202020204" charset="0"/>
              </a:rPr>
              <a:t>, not a presentation-only event. It’s for anyone with an interest in </a:t>
            </a:r>
            <a:r>
              <a:rPr lang="en-US" sz="1400" b="1" i="0">
                <a:solidFill>
                  <a:schemeClr val="bg1"/>
                </a:solidFill>
                <a:effectLst/>
                <a:latin typeface="Figtree" panose="020B0604020202020204" charset="0"/>
              </a:rPr>
              <a:t>consumer consent</a:t>
            </a:r>
            <a:r>
              <a:rPr lang="en-US" sz="1400" b="0" i="0">
                <a:solidFill>
                  <a:schemeClr val="bg1"/>
                </a:solidFill>
                <a:effectLst/>
                <a:latin typeface="Figtree" panose="020B0604020202020204" charset="0"/>
              </a:rPr>
              <a:t>, </a:t>
            </a:r>
            <a:r>
              <a:rPr lang="en-US" sz="1400" b="1" i="0">
                <a:solidFill>
                  <a:schemeClr val="bg1"/>
                </a:solidFill>
                <a:effectLst/>
                <a:latin typeface="Figtree" panose="020B0604020202020204" charset="0"/>
              </a:rPr>
              <a:t>data sharing</a:t>
            </a:r>
            <a:r>
              <a:rPr lang="en-US" sz="1400" b="0" i="0">
                <a:solidFill>
                  <a:schemeClr val="bg1"/>
                </a:solidFill>
                <a:effectLst/>
                <a:latin typeface="Figtree" panose="020B0604020202020204" charset="0"/>
              </a:rPr>
              <a:t>, </a:t>
            </a:r>
            <a:r>
              <a:rPr lang="en-US" sz="1400" b="1" i="0">
                <a:solidFill>
                  <a:schemeClr val="bg1"/>
                </a:solidFill>
                <a:effectLst/>
                <a:latin typeface="Figtree" panose="020B0604020202020204" charset="0"/>
              </a:rPr>
              <a:t>flexibility</a:t>
            </a:r>
            <a:r>
              <a:rPr lang="en-US" sz="1400" b="0" i="0">
                <a:solidFill>
                  <a:schemeClr val="bg1"/>
                </a:solidFill>
                <a:effectLst/>
                <a:latin typeface="Figtree" panose="020B0604020202020204" charset="0"/>
              </a:rPr>
              <a:t>, or </a:t>
            </a:r>
            <a:r>
              <a:rPr lang="en-US" sz="1400" b="1" i="0">
                <a:solidFill>
                  <a:schemeClr val="bg1"/>
                </a:solidFill>
                <a:effectLst/>
                <a:latin typeface="Figtree" panose="020B0604020202020204" charset="0"/>
              </a:rPr>
              <a:t>retail market design</a:t>
            </a:r>
            <a:r>
              <a:rPr lang="en-US" sz="1400" b="0" i="0">
                <a:solidFill>
                  <a:schemeClr val="bg1"/>
                </a:solidFill>
                <a:effectLst/>
                <a:latin typeface="Figtree" panose="020B0604020202020204" charset="0"/>
              </a:rPr>
              <a:t>, including suppliers, service providers, consumer organisations, technology providers, and policy stakeholders.</a:t>
            </a:r>
          </a:p>
          <a:p>
            <a:pPr algn="l">
              <a:buNone/>
            </a:pPr>
            <a:r>
              <a:rPr lang="en-US" sz="1400" b="0" i="0">
                <a:solidFill>
                  <a:schemeClr val="bg1"/>
                </a:solidFill>
                <a:effectLst/>
                <a:latin typeface="Figtree" panose="020B0604020202020204" charset="0"/>
              </a:rPr>
              <a:t>There’s built-in time to meet peers across the market, with breakfast, lunch, and refreshments included, and networking drinks after the event.</a:t>
            </a:r>
          </a:p>
          <a:p>
            <a:pPr algn="l">
              <a:buNone/>
            </a:pPr>
            <a:endParaRPr lang="en-US" sz="1400" b="0" i="0">
              <a:solidFill>
                <a:schemeClr val="bg1"/>
              </a:solidFill>
              <a:effectLst/>
              <a:latin typeface="Figtree" panose="020B0604020202020204" charset="0"/>
            </a:endParaRPr>
          </a:p>
          <a:p>
            <a:pPr algn="l">
              <a:buNone/>
            </a:pPr>
            <a:r>
              <a:rPr lang="en-US" b="1" i="0" u="sng">
                <a:solidFill>
                  <a:schemeClr val="bg1"/>
                </a:solidFill>
                <a:effectLst/>
                <a:latin typeface="Figtree" panose="020B0604020202020204" charset="0"/>
                <a:hlinkClick r:id="rId2">
                  <a:extLst>
                    <a:ext uri="{A12FA001-AC4F-418D-AE19-62706E023703}">
                      <ahyp:hlinkClr xmlns:ahyp="http://schemas.microsoft.com/office/drawing/2018/hyperlinkcolor" val="tx"/>
                    </a:ext>
                  </a:extLst>
                </a:hlinkClick>
              </a:rPr>
              <a:t>Register for your complimentary place</a:t>
            </a:r>
            <a:endParaRPr lang="en-US" b="0" i="0">
              <a:solidFill>
                <a:schemeClr val="bg1"/>
              </a:solidFill>
              <a:effectLst/>
              <a:latin typeface="Figtree" panose="020B060402020202020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A830-D74A-9FFD-B5F0-99A8ACB1C69A}"/>
              </a:ext>
            </a:extLst>
          </p:cNvPr>
          <p:cNvSpPr>
            <a:spLocks noGrp="1"/>
          </p:cNvSpPr>
          <p:nvPr>
            <p:ph type="title"/>
          </p:nvPr>
        </p:nvSpPr>
        <p:spPr/>
        <p:txBody>
          <a:bodyPr/>
          <a:lstStyle/>
          <a:p>
            <a:r>
              <a:rPr lang="en-GB"/>
              <a:t>Appendix</a:t>
            </a:r>
          </a:p>
        </p:txBody>
      </p:sp>
      <p:sp>
        <p:nvSpPr>
          <p:cNvPr id="3" name="Text Placeholder 2">
            <a:extLst>
              <a:ext uri="{FF2B5EF4-FFF2-40B4-BE49-F238E27FC236}">
                <a16:creationId xmlns:a16="http://schemas.microsoft.com/office/drawing/2014/main" id="{AC0926FF-925C-54D3-81E5-B3BE00F4B27E}"/>
              </a:ext>
            </a:extLst>
          </p:cNvPr>
          <p:cNvSpPr>
            <a:spLocks noGrp="1"/>
          </p:cNvSpPr>
          <p:nvPr>
            <p:ph type="body" idx="4294967295"/>
          </p:nvPr>
        </p:nvSpPr>
        <p:spPr>
          <a:xfrm>
            <a:off x="4422431" y="600925"/>
            <a:ext cx="3347133" cy="654198"/>
          </a:xfrm>
        </p:spPr>
        <p:txBody>
          <a:bodyPr/>
          <a:lstStyle/>
          <a:p>
            <a:endParaRPr lang="en-GB"/>
          </a:p>
        </p:txBody>
      </p:sp>
    </p:spTree>
    <p:extLst>
      <p:ext uri="{BB962C8B-B14F-4D97-AF65-F5344CB8AC3E}">
        <p14:creationId xmlns:p14="http://schemas.microsoft.com/office/powerpoint/2010/main" val="32095870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B9CF9-92E3-F157-5C3F-D990E83C3AAB}"/>
            </a:ext>
          </a:extLst>
        </p:cNvPr>
        <p:cNvGrpSpPr/>
        <p:nvPr/>
      </p:nvGrpSpPr>
      <p:grpSpPr>
        <a:xfrm>
          <a:off x="0" y="0"/>
          <a:ext cx="0" cy="0"/>
          <a:chOff x="0" y="0"/>
          <a:chExt cx="0" cy="0"/>
        </a:xfrm>
      </p:grpSpPr>
      <p:sp>
        <p:nvSpPr>
          <p:cNvPr id="7" name="Google Shape;65;p14">
            <a:extLst>
              <a:ext uri="{FF2B5EF4-FFF2-40B4-BE49-F238E27FC236}">
                <a16:creationId xmlns:a16="http://schemas.microsoft.com/office/drawing/2014/main" id="{BB01F8AF-1648-C89D-B97F-5921D765DE16}"/>
              </a:ext>
            </a:extLst>
          </p:cNvPr>
          <p:cNvSpPr txBox="1">
            <a:spLocks noGrp="1"/>
          </p:cNvSpPr>
          <p:nvPr>
            <p:ph type="title"/>
          </p:nvPr>
        </p:nvSpPr>
        <p:spPr>
          <a:xfrm>
            <a:off x="22031" y="140891"/>
            <a:ext cx="10515600" cy="763182"/>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b="1">
                <a:solidFill>
                  <a:srgbClr val="021E5E"/>
                </a:solidFill>
                <a:latin typeface="Outfit"/>
                <a:cs typeface="Times New Roman" panose="02020603050405020304" pitchFamily="18" charset="0"/>
              </a:rPr>
              <a:t>Consumer</a:t>
            </a:r>
            <a:r>
              <a:rPr lang="en-GB" sz="3733" b="1">
                <a:solidFill>
                  <a:srgbClr val="021E5E"/>
                </a:solidFill>
                <a:latin typeface="Outfit"/>
                <a:cs typeface="Times New Roman" panose="02020603050405020304" pitchFamily="18" charset="0"/>
              </a:rPr>
              <a:t> Consent Project Team </a:t>
            </a:r>
            <a:endParaRPr lang="en-GB" b="1">
              <a:solidFill>
                <a:srgbClr val="002060"/>
              </a:solidFill>
              <a:latin typeface="Figtree" panose="020B0604020202020204"/>
              <a:cs typeface="Segoe UI Light" panose="020B0502040204020203" pitchFamily="34" charset="0"/>
            </a:endParaRPr>
          </a:p>
        </p:txBody>
      </p:sp>
      <p:sp>
        <p:nvSpPr>
          <p:cNvPr id="4" name="TextBox 3">
            <a:extLst>
              <a:ext uri="{FF2B5EF4-FFF2-40B4-BE49-F238E27FC236}">
                <a16:creationId xmlns:a16="http://schemas.microsoft.com/office/drawing/2014/main" id="{18978754-1C70-29E7-BA81-654E0C9B35E0}"/>
              </a:ext>
            </a:extLst>
          </p:cNvPr>
          <p:cNvSpPr txBox="1"/>
          <p:nvPr/>
        </p:nvSpPr>
        <p:spPr>
          <a:xfrm>
            <a:off x="314423" y="6042633"/>
            <a:ext cx="7377920" cy="379656"/>
          </a:xfrm>
          <a:prstGeom prst="rect">
            <a:avLst/>
          </a:prstGeom>
          <a:noFill/>
        </p:spPr>
        <p:txBody>
          <a:bodyPr wrap="square">
            <a:spAutoFit/>
          </a:bodyPr>
          <a:lstStyle/>
          <a:p>
            <a:pPr defTabSz="914377">
              <a:defRPr/>
            </a:pPr>
            <a:r>
              <a:rPr lang="en-GB" sz="1867" b="1">
                <a:solidFill>
                  <a:srgbClr val="201E2E"/>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sz="1867" b="1">
                <a:solidFill>
                  <a:srgbClr val="201E2E"/>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sz="1867" b="1" u="sng">
                <a:solidFill>
                  <a:srgbClr val="201E2E"/>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sz="1867" b="1">
                <a:solidFill>
                  <a:srgbClr val="201E2E"/>
                </a:solidFill>
                <a:latin typeface="Outfit"/>
                <a:ea typeface="Aptos" panose="020B0004020202020204" pitchFamily="34" charset="0"/>
                <a:cs typeface="Aptos" panose="020B0004020202020204" pitchFamily="34" charset="0"/>
                <a:sym typeface="Arial"/>
              </a:rPr>
              <a:t> </a:t>
            </a:r>
          </a:p>
        </p:txBody>
      </p:sp>
      <p:sp>
        <p:nvSpPr>
          <p:cNvPr id="5" name="Rectangle 4">
            <a:extLst>
              <a:ext uri="{FF2B5EF4-FFF2-40B4-BE49-F238E27FC236}">
                <a16:creationId xmlns:a16="http://schemas.microsoft.com/office/drawing/2014/main" id="{7A206C6F-B4CA-3255-6DFC-B708CEA006C6}"/>
              </a:ext>
            </a:extLst>
          </p:cNvPr>
          <p:cNvSpPr/>
          <p:nvPr/>
        </p:nvSpPr>
        <p:spPr>
          <a:xfrm>
            <a:off x="878563" y="2509421"/>
            <a:ext cx="2563205"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Michael Walsh</a:t>
            </a:r>
            <a:endParaRPr lang="en-GB" sz="2400" b="1" kern="0">
              <a:solidFill>
                <a:srgbClr val="FFFFFF"/>
              </a:solidFill>
              <a:latin typeface="Outfit"/>
              <a:cs typeface="Arial"/>
              <a:sym typeface="Arial"/>
            </a:endParaRPr>
          </a:p>
          <a:p>
            <a:pPr algn="ctr" defTabSz="914377">
              <a:defRPr/>
            </a:pPr>
            <a:r>
              <a:rPr lang="en-GB" sz="1333" kern="0">
                <a:solidFill>
                  <a:srgbClr val="FFFFFF"/>
                </a:solidFill>
                <a:latin typeface="Outfit"/>
                <a:cs typeface="Arial"/>
                <a:sym typeface="Arial"/>
              </a:rPr>
              <a:t>Project Manager</a:t>
            </a:r>
          </a:p>
          <a:p>
            <a:pPr marL="285744" indent="-285744" algn="ctr" defTabSz="914377">
              <a:buFont typeface="Arial"/>
              <a:buChar char="•"/>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6" name="Rectangle 5">
            <a:extLst>
              <a:ext uri="{FF2B5EF4-FFF2-40B4-BE49-F238E27FC236}">
                <a16:creationId xmlns:a16="http://schemas.microsoft.com/office/drawing/2014/main" id="{4B90C3E1-10F3-40B9-4074-055EB7240571}"/>
              </a:ext>
            </a:extLst>
          </p:cNvPr>
          <p:cNvSpPr/>
          <p:nvPr/>
        </p:nvSpPr>
        <p:spPr>
          <a:xfrm>
            <a:off x="2154951" y="1700238"/>
            <a:ext cx="2563207" cy="728733"/>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Pete Davies</a:t>
            </a:r>
            <a:br>
              <a:rPr lang="en-GB" sz="1867" kern="0">
                <a:solidFill>
                  <a:srgbClr val="FFFFFF"/>
                </a:solidFill>
                <a:latin typeface="Outfit"/>
                <a:cs typeface="Arial"/>
                <a:sym typeface="Arial"/>
              </a:rPr>
            </a:br>
            <a:r>
              <a:rPr lang="en-GB" sz="1333" kern="0">
                <a:solidFill>
                  <a:srgbClr val="FFFFFF"/>
                </a:solidFill>
                <a:latin typeface="Outfit"/>
                <a:cs typeface="Arial"/>
                <a:sym typeface="Arial"/>
              </a:rPr>
              <a:t>Executive Sponsor</a:t>
            </a:r>
            <a:endParaRPr lang="en-GB" sz="1867" kern="0">
              <a:solidFill>
                <a:srgbClr val="FFFFFF"/>
              </a:solidFill>
              <a:latin typeface="Outfit"/>
              <a:cs typeface="Arial"/>
              <a:sym typeface="Arial"/>
            </a:endParaRPr>
          </a:p>
        </p:txBody>
      </p:sp>
      <p:sp>
        <p:nvSpPr>
          <p:cNvPr id="9" name="Rectangle 8">
            <a:extLst>
              <a:ext uri="{FF2B5EF4-FFF2-40B4-BE49-F238E27FC236}">
                <a16:creationId xmlns:a16="http://schemas.microsoft.com/office/drawing/2014/main" id="{C3C079B7-1B49-2189-04D8-6C4BC578AC69}"/>
              </a:ext>
            </a:extLst>
          </p:cNvPr>
          <p:cNvSpPr/>
          <p:nvPr/>
        </p:nvSpPr>
        <p:spPr>
          <a:xfrm>
            <a:off x="4819160" y="1701509"/>
            <a:ext cx="2553680" cy="738259"/>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Tracy Hardy</a:t>
            </a:r>
            <a:endParaRPr lang="en-GB" sz="2400" b="1" kern="0">
              <a:solidFill>
                <a:srgbClr val="FFFFFF"/>
              </a:solidFill>
              <a:latin typeface="Outfit"/>
              <a:cs typeface="Arial"/>
              <a:sym typeface="Arial"/>
            </a:endParaRPr>
          </a:p>
          <a:p>
            <a:pPr algn="ctr" defTabSz="914377">
              <a:defRPr/>
            </a:pPr>
            <a:r>
              <a:rPr lang="en-GB" sz="1467" kern="0">
                <a:solidFill>
                  <a:srgbClr val="FFFFFF"/>
                </a:solidFill>
                <a:latin typeface="Outfit"/>
                <a:cs typeface="Arial"/>
                <a:sym typeface="Arial"/>
              </a:rPr>
              <a:t>SRO</a:t>
            </a:r>
            <a:endParaRPr lang="en-GB" sz="1333"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10" name="Rectangle 9">
            <a:extLst>
              <a:ext uri="{FF2B5EF4-FFF2-40B4-BE49-F238E27FC236}">
                <a16:creationId xmlns:a16="http://schemas.microsoft.com/office/drawing/2014/main" id="{181BD158-95B9-D341-772E-5AEFF6522C25}"/>
              </a:ext>
            </a:extLst>
          </p:cNvPr>
          <p:cNvSpPr/>
          <p:nvPr/>
        </p:nvSpPr>
        <p:spPr>
          <a:xfrm>
            <a:off x="3532795" y="250942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Vicky Brown</a:t>
            </a:r>
          </a:p>
          <a:p>
            <a:pPr algn="ctr" defTabSz="914377">
              <a:defRPr/>
            </a:pPr>
            <a:r>
              <a:rPr lang="en-GB" sz="1333" kern="0">
                <a:solidFill>
                  <a:srgbClr val="FFFFFF"/>
                </a:solidFill>
                <a:latin typeface="Outfit"/>
                <a:cs typeface="Arial"/>
                <a:sym typeface="Arial"/>
              </a:rPr>
              <a:t>PMO</a:t>
            </a:r>
          </a:p>
          <a:p>
            <a:pPr algn="ctr" defTabSz="914377">
              <a:defRPr/>
            </a:pPr>
            <a:endParaRPr lang="en-GB" sz="1333" kern="0">
              <a:solidFill>
                <a:srgbClr val="FFFFFF"/>
              </a:solidFill>
              <a:latin typeface="Outfit"/>
              <a:ea typeface="+mn-lt"/>
              <a:cs typeface="+mn-lt"/>
              <a:sym typeface="Arial"/>
            </a:endParaRPr>
          </a:p>
          <a:p>
            <a:pPr algn="ctr" defTabSz="914377">
              <a:defRPr/>
            </a:pPr>
            <a:endParaRPr lang="en-GB" sz="1400" kern="0">
              <a:solidFill>
                <a:srgbClr val="FFFFFF"/>
              </a:solidFill>
              <a:latin typeface="Outfit"/>
              <a:cs typeface="Arial"/>
              <a:sym typeface="Arial"/>
            </a:endParaRPr>
          </a:p>
        </p:txBody>
      </p:sp>
      <p:sp>
        <p:nvSpPr>
          <p:cNvPr id="11" name="Rectangle 10">
            <a:extLst>
              <a:ext uri="{FF2B5EF4-FFF2-40B4-BE49-F238E27FC236}">
                <a16:creationId xmlns:a16="http://schemas.microsoft.com/office/drawing/2014/main" id="{2B8BE65F-D020-2E93-AB7C-6E7C3F1AFCE8}"/>
              </a:ext>
            </a:extLst>
          </p:cNvPr>
          <p:cNvSpPr/>
          <p:nvPr/>
        </p:nvSpPr>
        <p:spPr>
          <a:xfrm>
            <a:off x="878563" y="332476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lnSpc>
                <a:spcPts val="1800"/>
              </a:lnSpc>
              <a:defRPr/>
            </a:pPr>
            <a:r>
              <a:rPr lang="en-GB" sz="1867" b="1" kern="0">
                <a:solidFill>
                  <a:srgbClr val="FFFFFF"/>
                </a:solidFill>
                <a:latin typeface="Outfit"/>
                <a:cs typeface="Arial"/>
                <a:sym typeface="Arial"/>
              </a:rPr>
              <a:t>Teresa Thompson​</a:t>
            </a:r>
          </a:p>
          <a:p>
            <a:pPr algn="ctr" defTabSz="914377">
              <a:defRPr/>
            </a:pPr>
            <a:r>
              <a:rPr lang="en-GB" sz="1333" kern="0">
                <a:solidFill>
                  <a:srgbClr val="FFFFFF"/>
                </a:solidFill>
                <a:latin typeface="Outfit"/>
                <a:cs typeface="Arial"/>
                <a:sym typeface="Arial"/>
              </a:rPr>
              <a:t>Stakeholder </a:t>
            </a:r>
            <a:br>
              <a:rPr lang="en-GB" sz="1333" kern="0">
                <a:solidFill>
                  <a:srgbClr val="FFFFFF"/>
                </a:solidFill>
                <a:latin typeface="Outfit"/>
                <a:cs typeface="Arial"/>
                <a:sym typeface="Arial"/>
              </a:rPr>
            </a:br>
            <a:r>
              <a:rPr lang="en-GB" sz="1333" kern="0">
                <a:solidFill>
                  <a:srgbClr val="FFFFFF"/>
                </a:solidFill>
                <a:latin typeface="Outfit"/>
                <a:cs typeface="Arial"/>
                <a:sym typeface="Arial"/>
              </a:rPr>
              <a:t>Engagement </a:t>
            </a:r>
            <a:r>
              <a:rPr lang="en-GB" sz="1333" kern="0" err="1">
                <a:solidFill>
                  <a:srgbClr val="FFFFFF"/>
                </a:solidFill>
                <a:latin typeface="Outfit"/>
                <a:cs typeface="Arial"/>
                <a:sym typeface="Arial"/>
              </a:rPr>
              <a:t>Mgr</a:t>
            </a:r>
            <a:endParaRPr lang="en-GB" sz="1333" kern="0">
              <a:solidFill>
                <a:srgbClr val="FFFFFF"/>
              </a:solidFill>
              <a:latin typeface="Outfit"/>
              <a:cs typeface="Arial"/>
              <a:sym typeface="Arial"/>
            </a:endParaRPr>
          </a:p>
        </p:txBody>
      </p:sp>
      <p:sp>
        <p:nvSpPr>
          <p:cNvPr id="12" name="Rectangle 11">
            <a:extLst>
              <a:ext uri="{FF2B5EF4-FFF2-40B4-BE49-F238E27FC236}">
                <a16:creationId xmlns:a16="http://schemas.microsoft.com/office/drawing/2014/main" id="{ABFFE986-E8CE-6F8F-1F6A-D968169A9916}"/>
              </a:ext>
            </a:extLst>
          </p:cNvPr>
          <p:cNvSpPr/>
          <p:nvPr/>
        </p:nvSpPr>
        <p:spPr>
          <a:xfrm>
            <a:off x="3532795" y="332476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Nathan Gould​​</a:t>
            </a:r>
          </a:p>
          <a:p>
            <a:pPr algn="ctr" defTabSz="914377"/>
            <a:r>
              <a:rPr lang="en-GB" sz="1333" kern="0">
                <a:solidFill>
                  <a:srgbClr val="FFFFFF"/>
                </a:solidFill>
                <a:latin typeface="Outfit"/>
                <a:cs typeface="Arial"/>
                <a:sym typeface="Arial"/>
              </a:rPr>
              <a:t>Enterprise Architect</a:t>
            </a:r>
            <a:r>
              <a:rPr lang="en-GB" sz="1867" b="1" kern="0">
                <a:solidFill>
                  <a:srgbClr val="FFFFFF"/>
                </a:solidFill>
                <a:latin typeface="Outfit"/>
                <a:cs typeface="Arial"/>
                <a:sym typeface="Arial"/>
              </a:rPr>
              <a:t>​​</a:t>
            </a:r>
          </a:p>
        </p:txBody>
      </p:sp>
      <p:sp>
        <p:nvSpPr>
          <p:cNvPr id="13" name="Rectangle 12">
            <a:extLst>
              <a:ext uri="{FF2B5EF4-FFF2-40B4-BE49-F238E27FC236}">
                <a16:creationId xmlns:a16="http://schemas.microsoft.com/office/drawing/2014/main" id="{658AE45E-4E94-C829-A1B8-3213EB5B01C0}"/>
              </a:ext>
            </a:extLst>
          </p:cNvPr>
          <p:cNvSpPr/>
          <p:nvPr/>
        </p:nvSpPr>
        <p:spPr>
          <a:xfrm>
            <a:off x="878565" y="4134695"/>
            <a:ext cx="2557991" cy="738259"/>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Sarah Jones</a:t>
            </a:r>
            <a:br>
              <a:rPr lang="en-GB" sz="1867" b="1" kern="0">
                <a:solidFill>
                  <a:srgbClr val="FFFFFF"/>
                </a:solidFill>
                <a:latin typeface="Outfit"/>
                <a:cs typeface="Arial"/>
                <a:sym typeface="Arial"/>
              </a:rPr>
            </a:br>
            <a:r>
              <a:rPr lang="en-GB" sz="1333" kern="0">
                <a:solidFill>
                  <a:srgbClr val="FFFFFF"/>
                </a:solidFill>
                <a:latin typeface="Outfit"/>
                <a:cs typeface="Arial"/>
                <a:sym typeface="Arial"/>
              </a:rPr>
              <a:t> Regulatory Compliance</a:t>
            </a:r>
          </a:p>
        </p:txBody>
      </p:sp>
      <p:sp>
        <p:nvSpPr>
          <p:cNvPr id="14" name="Rectangle 13">
            <a:extLst>
              <a:ext uri="{FF2B5EF4-FFF2-40B4-BE49-F238E27FC236}">
                <a16:creationId xmlns:a16="http://schemas.microsoft.com/office/drawing/2014/main" id="{73B24781-43E9-4040-4321-A500558CB730}"/>
              </a:ext>
            </a:extLst>
          </p:cNvPr>
          <p:cNvSpPr/>
          <p:nvPr/>
        </p:nvSpPr>
        <p:spPr>
          <a:xfrm>
            <a:off x="3532795" y="4134696"/>
            <a:ext cx="2557991" cy="728733"/>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Eva Von-Schaxmann</a:t>
            </a:r>
          </a:p>
          <a:p>
            <a:pPr algn="ctr" defTabSz="914377">
              <a:defRPr/>
            </a:pPr>
            <a:r>
              <a:rPr lang="en-GB" sz="1333" kern="0">
                <a:solidFill>
                  <a:srgbClr val="FFFFFF"/>
                </a:solidFill>
                <a:latin typeface="Outfit"/>
                <a:cs typeface="Arial"/>
                <a:sym typeface="Arial"/>
              </a:rPr>
              <a:t>Business Analyst</a:t>
            </a: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16" name="Rectangle 15">
            <a:extLst>
              <a:ext uri="{FF2B5EF4-FFF2-40B4-BE49-F238E27FC236}">
                <a16:creationId xmlns:a16="http://schemas.microsoft.com/office/drawing/2014/main" id="{92FD9A2A-99CB-FE8C-14E2-D6A2CE13DDA1}"/>
              </a:ext>
            </a:extLst>
          </p:cNvPr>
          <p:cNvSpPr/>
          <p:nvPr/>
        </p:nvSpPr>
        <p:spPr>
          <a:xfrm>
            <a:off x="9388108" y="204085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Ray Newton </a:t>
            </a:r>
          </a:p>
          <a:p>
            <a:pPr algn="ctr" defTabSz="914377">
              <a:defRPr/>
            </a:pPr>
            <a:r>
              <a:rPr lang="en-GB" sz="1333" kern="0">
                <a:solidFill>
                  <a:srgbClr val="FFFFFF"/>
                </a:solidFill>
                <a:latin typeface="Outfit"/>
                <a:cs typeface="Arial"/>
                <a:sym typeface="Arial"/>
              </a:rPr>
              <a:t>Commercial</a:t>
            </a:r>
            <a:endParaRPr lang="en-GB" sz="1200" kern="0">
              <a:solidFill>
                <a:srgbClr val="FFFFFF"/>
              </a:solidFill>
              <a:latin typeface="Outfit"/>
              <a:cs typeface="Arial"/>
              <a:sym typeface="Arial"/>
            </a:endParaRPr>
          </a:p>
        </p:txBody>
      </p:sp>
      <p:sp>
        <p:nvSpPr>
          <p:cNvPr id="17" name="Rectangle 16">
            <a:extLst>
              <a:ext uri="{FF2B5EF4-FFF2-40B4-BE49-F238E27FC236}">
                <a16:creationId xmlns:a16="http://schemas.microsoft.com/office/drawing/2014/main" id="{963E62E4-865B-C893-3344-A5909B1F9052}"/>
              </a:ext>
            </a:extLst>
          </p:cNvPr>
          <p:cNvSpPr/>
          <p:nvPr/>
        </p:nvSpPr>
        <p:spPr>
          <a:xfrm>
            <a:off x="9387764" y="2771584"/>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Alison Nickson</a:t>
            </a:r>
          </a:p>
          <a:p>
            <a:pPr algn="ctr" defTabSz="914377">
              <a:defRPr/>
            </a:pPr>
            <a:r>
              <a:rPr lang="en-GB" sz="1333" kern="0">
                <a:solidFill>
                  <a:srgbClr val="FFFFFF"/>
                </a:solidFill>
                <a:latin typeface="Outfit"/>
                <a:cs typeface="Arial"/>
                <a:sym typeface="Arial"/>
              </a:rPr>
              <a:t>InfoSec &amp; Data Protection</a:t>
            </a:r>
          </a:p>
        </p:txBody>
      </p:sp>
      <p:sp>
        <p:nvSpPr>
          <p:cNvPr id="18" name="TextBox 17">
            <a:extLst>
              <a:ext uri="{FF2B5EF4-FFF2-40B4-BE49-F238E27FC236}">
                <a16:creationId xmlns:a16="http://schemas.microsoft.com/office/drawing/2014/main" id="{1C7DA122-DC4D-522E-C1C0-59FE20DDC12E}"/>
              </a:ext>
            </a:extLst>
          </p:cNvPr>
          <p:cNvSpPr txBox="1"/>
          <p:nvPr/>
        </p:nvSpPr>
        <p:spPr>
          <a:xfrm>
            <a:off x="9389714" y="1646264"/>
            <a:ext cx="157908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7">
              <a:defRPr/>
            </a:pPr>
            <a:r>
              <a:rPr lang="en-GB" sz="1600" b="1">
                <a:solidFill>
                  <a:srgbClr val="201E2E"/>
                </a:solidFill>
                <a:latin typeface="Outfit"/>
                <a:cs typeface="Arial"/>
                <a:sym typeface="Arial"/>
              </a:rPr>
              <a:t>Project SME's</a:t>
            </a:r>
          </a:p>
        </p:txBody>
      </p:sp>
      <p:sp>
        <p:nvSpPr>
          <p:cNvPr id="19" name="Rectangle 18">
            <a:extLst>
              <a:ext uri="{FF2B5EF4-FFF2-40B4-BE49-F238E27FC236}">
                <a16:creationId xmlns:a16="http://schemas.microsoft.com/office/drawing/2014/main" id="{4B75ED32-ACE6-E13D-6CAF-913B69096838}"/>
              </a:ext>
            </a:extLst>
          </p:cNvPr>
          <p:cNvSpPr/>
          <p:nvPr/>
        </p:nvSpPr>
        <p:spPr>
          <a:xfrm>
            <a:off x="6187027" y="250942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Matt White</a:t>
            </a:r>
          </a:p>
          <a:p>
            <a:pPr algn="ctr" defTabSz="914377"/>
            <a:r>
              <a:rPr lang="en-GB" sz="1333" kern="0">
                <a:solidFill>
                  <a:srgbClr val="FFFFFF"/>
                </a:solidFill>
                <a:latin typeface="Outfit"/>
                <a:cs typeface="Arial"/>
                <a:sym typeface="Arial"/>
              </a:rPr>
              <a:t>Product Owner</a:t>
            </a:r>
          </a:p>
        </p:txBody>
      </p:sp>
      <p:sp>
        <p:nvSpPr>
          <p:cNvPr id="20" name="Rectangle 19">
            <a:extLst>
              <a:ext uri="{FF2B5EF4-FFF2-40B4-BE49-F238E27FC236}">
                <a16:creationId xmlns:a16="http://schemas.microsoft.com/office/drawing/2014/main" id="{13E4DF60-D44B-04AD-96B6-263DC0BD6F52}"/>
              </a:ext>
            </a:extLst>
          </p:cNvPr>
          <p:cNvSpPr/>
          <p:nvPr/>
        </p:nvSpPr>
        <p:spPr>
          <a:xfrm>
            <a:off x="9396944" y="3461804"/>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Hemant Mistry </a:t>
            </a:r>
          </a:p>
          <a:p>
            <a:pPr algn="ctr" defTabSz="914377">
              <a:defRPr/>
            </a:pPr>
            <a:r>
              <a:rPr lang="en-GB" sz="1333" kern="0">
                <a:solidFill>
                  <a:srgbClr val="FFFFFF"/>
                </a:solidFill>
                <a:latin typeface="Outfit"/>
                <a:cs typeface="Arial"/>
                <a:sym typeface="Arial"/>
              </a:rPr>
              <a:t>UX Lead</a:t>
            </a:r>
          </a:p>
        </p:txBody>
      </p:sp>
      <p:sp>
        <p:nvSpPr>
          <p:cNvPr id="22" name="Rectangle 21">
            <a:extLst>
              <a:ext uri="{FF2B5EF4-FFF2-40B4-BE49-F238E27FC236}">
                <a16:creationId xmlns:a16="http://schemas.microsoft.com/office/drawing/2014/main" id="{DBB16596-A95B-37CB-05CD-96FFE6EAB6B7}"/>
              </a:ext>
            </a:extLst>
          </p:cNvPr>
          <p:cNvSpPr/>
          <p:nvPr/>
        </p:nvSpPr>
        <p:spPr>
          <a:xfrm>
            <a:off x="9387764" y="419252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err="1">
                <a:solidFill>
                  <a:srgbClr val="FFFFFF"/>
                </a:solidFill>
                <a:latin typeface="Outfit"/>
                <a:cs typeface="Arial"/>
                <a:sym typeface="Arial"/>
              </a:rPr>
              <a:t>CoCo</a:t>
            </a:r>
            <a:r>
              <a:rPr lang="en-GB" sz="1867" b="1" kern="0">
                <a:solidFill>
                  <a:srgbClr val="FFFFFF"/>
                </a:solidFill>
                <a:latin typeface="Outfit"/>
                <a:cs typeface="Arial"/>
                <a:sym typeface="Arial"/>
              </a:rPr>
              <a:t> </a:t>
            </a:r>
            <a:br>
              <a:rPr lang="en-GB" sz="1200" b="1" kern="0">
                <a:solidFill>
                  <a:srgbClr val="FFFFFF"/>
                </a:solidFill>
                <a:latin typeface="Outfit"/>
                <a:cs typeface="Arial"/>
                <a:sym typeface="Arial"/>
              </a:rPr>
            </a:br>
            <a:r>
              <a:rPr lang="en-GB" sz="1333" kern="0">
                <a:solidFill>
                  <a:srgbClr val="FFFFFF"/>
                </a:solidFill>
                <a:latin typeface="Outfit"/>
                <a:cs typeface="Arial"/>
                <a:sym typeface="Arial"/>
              </a:rPr>
              <a:t>Commercial Lead</a:t>
            </a:r>
            <a:endParaRPr lang="en-GB" sz="1200" kern="0">
              <a:solidFill>
                <a:srgbClr val="FFFFFF"/>
              </a:solidFill>
              <a:latin typeface="Outfit"/>
              <a:cs typeface="Arial"/>
              <a:sym typeface="Arial"/>
            </a:endParaRPr>
          </a:p>
        </p:txBody>
      </p:sp>
      <p:sp>
        <p:nvSpPr>
          <p:cNvPr id="23" name="Rectangle 22">
            <a:extLst>
              <a:ext uri="{FF2B5EF4-FFF2-40B4-BE49-F238E27FC236}">
                <a16:creationId xmlns:a16="http://schemas.microsoft.com/office/drawing/2014/main" id="{304D683E-3AE2-B949-7444-4D72E46B7FC7}"/>
              </a:ext>
            </a:extLst>
          </p:cNvPr>
          <p:cNvSpPr/>
          <p:nvPr/>
        </p:nvSpPr>
        <p:spPr>
          <a:xfrm>
            <a:off x="6187027" y="3324761"/>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George Roberts</a:t>
            </a:r>
          </a:p>
          <a:p>
            <a:pPr algn="ctr" defTabSz="914377"/>
            <a:r>
              <a:rPr lang="en-GB" sz="1333" kern="0">
                <a:solidFill>
                  <a:srgbClr val="FFFFFF"/>
                </a:solidFill>
                <a:latin typeface="Outfit"/>
                <a:cs typeface="Arial"/>
                <a:sym typeface="Arial"/>
              </a:rPr>
              <a:t>Technical Architect</a:t>
            </a:r>
          </a:p>
        </p:txBody>
      </p:sp>
      <p:sp>
        <p:nvSpPr>
          <p:cNvPr id="24" name="Rectangle 23">
            <a:extLst>
              <a:ext uri="{FF2B5EF4-FFF2-40B4-BE49-F238E27FC236}">
                <a16:creationId xmlns:a16="http://schemas.microsoft.com/office/drawing/2014/main" id="{08BCCD05-82EF-F1D0-6D93-57FEDD9D4B02}"/>
              </a:ext>
            </a:extLst>
          </p:cNvPr>
          <p:cNvSpPr/>
          <p:nvPr/>
        </p:nvSpPr>
        <p:spPr>
          <a:xfrm>
            <a:off x="6190768" y="4134695"/>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Ann Perry</a:t>
            </a:r>
          </a:p>
          <a:p>
            <a:pPr algn="ctr" defTabSz="914377"/>
            <a:r>
              <a:rPr lang="en-GB" sz="1333" kern="0">
                <a:solidFill>
                  <a:srgbClr val="FFFFFF"/>
                </a:solidFill>
                <a:latin typeface="Outfit"/>
                <a:cs typeface="Arial"/>
                <a:sym typeface="Arial"/>
              </a:rPr>
              <a:t>Market Design Lead</a:t>
            </a:r>
          </a:p>
        </p:txBody>
      </p:sp>
      <p:sp>
        <p:nvSpPr>
          <p:cNvPr id="2" name="TextBox 1">
            <a:extLst>
              <a:ext uri="{FF2B5EF4-FFF2-40B4-BE49-F238E27FC236}">
                <a16:creationId xmlns:a16="http://schemas.microsoft.com/office/drawing/2014/main" id="{64718755-0317-E13F-B2F9-F7962A19DD4E}"/>
              </a:ext>
            </a:extLst>
          </p:cNvPr>
          <p:cNvSpPr txBox="1"/>
          <p:nvPr/>
        </p:nvSpPr>
        <p:spPr>
          <a:xfrm>
            <a:off x="314423" y="6490345"/>
            <a:ext cx="10112188" cy="338554"/>
          </a:xfrm>
          <a:prstGeom prst="rect">
            <a:avLst/>
          </a:prstGeom>
          <a:noFill/>
        </p:spPr>
        <p:txBody>
          <a:bodyPr wrap="square" rtlCol="0">
            <a:spAutoFit/>
          </a:bodyPr>
          <a:lstStyle/>
          <a:p>
            <a:r>
              <a:rPr lang="en-GB" sz="1600" i="1"/>
              <a:t>N.B: Names &amp; roles provided for transparency; not all roles are assigned 100% to CCS</a:t>
            </a:r>
          </a:p>
        </p:txBody>
      </p:sp>
    </p:spTree>
    <p:extLst>
      <p:ext uri="{BB962C8B-B14F-4D97-AF65-F5344CB8AC3E}">
        <p14:creationId xmlns:p14="http://schemas.microsoft.com/office/powerpoint/2010/main" val="38348395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94D3-A323-FBDC-D716-29D9DC3CA384}"/>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F679E5B-1F6F-90E4-D849-34DFC164AA7A}"/>
              </a:ext>
            </a:extLst>
          </p:cNvPr>
          <p:cNvSpPr txBox="1"/>
          <p:nvPr/>
        </p:nvSpPr>
        <p:spPr>
          <a:xfrm>
            <a:off x="154927" y="1"/>
            <a:ext cx="4471127" cy="1323439"/>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377">
              <a:buClrTx/>
              <a:defRPr/>
            </a:pPr>
            <a:r>
              <a:rPr lang="en-GB" sz="4000" b="1">
                <a:solidFill>
                  <a:srgbClr val="FFFFFF"/>
                </a:solidFill>
                <a:latin typeface="Figtree" panose="020B0604020202020204"/>
                <a:ea typeface="+mn-ea"/>
              </a:rPr>
              <a:t>Retail Energy </a:t>
            </a:r>
          </a:p>
          <a:p>
            <a:pPr defTabSz="914377">
              <a:buClrTx/>
              <a:defRPr/>
            </a:pPr>
            <a:r>
              <a:rPr lang="en-GB" sz="4000" b="1">
                <a:solidFill>
                  <a:srgbClr val="FFFFFF"/>
                </a:solidFill>
                <a:latin typeface="Figtree" panose="020B0604020202020204"/>
                <a:ea typeface="+mn-ea"/>
              </a:rPr>
              <a:t>Code Company</a:t>
            </a:r>
          </a:p>
        </p:txBody>
      </p:sp>
      <p:sp>
        <p:nvSpPr>
          <p:cNvPr id="10" name="Subtitle 2">
            <a:extLst>
              <a:ext uri="{FF2B5EF4-FFF2-40B4-BE49-F238E27FC236}">
                <a16:creationId xmlns:a16="http://schemas.microsoft.com/office/drawing/2014/main" id="{A15E1B69-E493-A923-5952-9EAA418C21CD}"/>
              </a:ext>
            </a:extLst>
          </p:cNvPr>
          <p:cNvSpPr txBox="1">
            <a:spLocks/>
          </p:cNvSpPr>
          <p:nvPr/>
        </p:nvSpPr>
        <p:spPr>
          <a:xfrm>
            <a:off x="154927" y="1318787"/>
            <a:ext cx="3690019" cy="338555"/>
          </a:xfrm>
          <a:prstGeom prst="rect">
            <a:avLst/>
          </a:prstGeom>
        </p:spPr>
        <p:txBody>
          <a:bodyPr>
            <a:normAutofit fontScale="92500"/>
          </a:bodyPr>
          <a:lstStyle>
            <a:defPPr marR="0" lvl="0" algn="l" rtl="0">
              <a:lnSpc>
                <a:spcPct val="100000"/>
              </a:lnSpc>
              <a:spcBef>
                <a:spcPts val="0"/>
              </a:spcBef>
              <a:spcAft>
                <a:spcPts val="0"/>
              </a:spcAft>
            </a:defPPr>
            <a:lvl1pPr marL="228594" marR="0" lvl="0" indent="-228594" algn="l" defTabSz="914377" rtl="0" eaLnBrk="1" latinLnBrk="0" hangingPunct="1">
              <a:lnSpc>
                <a:spcPct val="90000"/>
              </a:lnSpc>
              <a:spcBef>
                <a:spcPts val="1000"/>
              </a:spcBef>
              <a:spcAft>
                <a:spcPts val="0"/>
              </a:spcAft>
              <a:buClr>
                <a:srgbClr val="000000"/>
              </a:buClr>
              <a:buFont typeface="Arial" panose="020B0604020202020204" pitchFamily="34" charset="0"/>
              <a:buChar char="•"/>
              <a:defRPr sz="2800" b="0" i="0" u="none" strike="noStrike" kern="1200" cap="none">
                <a:solidFill>
                  <a:schemeClr val="tx1"/>
                </a:solidFill>
                <a:latin typeface="+mn-lt"/>
                <a:ea typeface="+mn-ea"/>
                <a:cs typeface="+mn-cs"/>
                <a:sym typeface="Arial"/>
              </a:defRPr>
            </a:lvl1pPr>
            <a:lvl2pPr marL="685783" marR="0" lvl="1"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400" b="0" i="0" u="none" strike="noStrike" kern="1200" cap="none">
                <a:solidFill>
                  <a:schemeClr val="tx1"/>
                </a:solidFill>
                <a:latin typeface="+mn-lt"/>
                <a:ea typeface="+mn-ea"/>
                <a:cs typeface="+mn-cs"/>
                <a:sym typeface="Arial"/>
              </a:defRPr>
            </a:lvl2pPr>
            <a:lvl3pPr marL="1142971" marR="0" lvl="2"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000" b="0" i="0" u="none" strike="noStrike" kern="1200" cap="none">
                <a:solidFill>
                  <a:schemeClr val="tx1"/>
                </a:solidFill>
                <a:latin typeface="+mn-lt"/>
                <a:ea typeface="+mn-ea"/>
                <a:cs typeface="+mn-cs"/>
                <a:sym typeface="Arial"/>
              </a:defRPr>
            </a:lvl3pPr>
            <a:lvl4pPr marL="1600160" marR="0" lvl="3"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4pPr>
            <a:lvl5pPr marL="2057349" marR="0" lvl="4"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5pPr>
            <a:lvl6pPr marL="2514537" marR="0" lvl="5"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6pPr>
            <a:lvl7pPr marL="2971726" marR="0" lvl="6"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7pPr>
            <a:lvl8pPr marL="3428914" marR="0" lvl="7"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8pPr>
            <a:lvl9pPr marL="3886103" marR="0" lvl="8"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9pPr>
          </a:lstStyle>
          <a:p>
            <a:pPr marL="0" indent="0" defTabSz="914354">
              <a:buClrTx/>
              <a:buNone/>
              <a:defRPr/>
            </a:pPr>
            <a:r>
              <a:rPr lang="en-GB" sz="1400" i="1">
                <a:solidFill>
                  <a:srgbClr val="FFFFFF"/>
                </a:solidFill>
                <a:latin typeface="Playfair Display" pitchFamily="2" charset="0"/>
              </a:rPr>
              <a:t>Building a Retail Energy Market fit for the future</a:t>
            </a:r>
          </a:p>
        </p:txBody>
      </p:sp>
      <p:sp>
        <p:nvSpPr>
          <p:cNvPr id="11" name="TextBox 10">
            <a:extLst>
              <a:ext uri="{FF2B5EF4-FFF2-40B4-BE49-F238E27FC236}">
                <a16:creationId xmlns:a16="http://schemas.microsoft.com/office/drawing/2014/main" id="{569A3FC1-BB22-C2D1-0840-61B94A156840}"/>
              </a:ext>
            </a:extLst>
          </p:cNvPr>
          <p:cNvSpPr txBox="1"/>
          <p:nvPr/>
        </p:nvSpPr>
        <p:spPr>
          <a:xfrm>
            <a:off x="154927" y="2115455"/>
            <a:ext cx="6717821" cy="1384995"/>
          </a:xfrm>
          <a:prstGeom prst="rect">
            <a:avLst/>
          </a:prstGeom>
          <a:noFill/>
        </p:spPr>
        <p:txBody>
          <a:bodyPr wrap="square">
            <a:spAutoFit/>
          </a:bodyPr>
          <a:lstStyle/>
          <a:p>
            <a:pPr defTabSz="914377">
              <a:defRPr/>
            </a:pPr>
            <a:r>
              <a:rPr lang="en-GB" sz="2400" i="1">
                <a:solidFill>
                  <a:srgbClr val="FFFFFF"/>
                </a:solidFill>
                <a:latin typeface="Outfit"/>
                <a:cs typeface="Arial"/>
                <a:sym typeface="Arial"/>
              </a:rPr>
              <a:t>Involved in consumer data and consent in the energy sector? </a:t>
            </a:r>
          </a:p>
          <a:p>
            <a:pPr defTabSz="914377">
              <a:defRPr/>
            </a:pPr>
            <a:endParaRPr lang="en-GB">
              <a:solidFill>
                <a:srgbClr val="FFFFFF"/>
              </a:solidFill>
              <a:latin typeface="Outfit"/>
              <a:cs typeface="Arial"/>
              <a:sym typeface="Arial"/>
            </a:endParaRPr>
          </a:p>
          <a:p>
            <a:pPr defTabSz="914377">
              <a:defRPr/>
            </a:pPr>
            <a:r>
              <a:rPr lang="en-GB">
                <a:solidFill>
                  <a:srgbClr val="FFFFFF"/>
                </a:solidFill>
                <a:latin typeface="Outfit"/>
                <a:cs typeface="Arial"/>
                <a:sym typeface="Arial"/>
              </a:rPr>
              <a:t>Let’s connect.</a:t>
            </a:r>
          </a:p>
        </p:txBody>
      </p:sp>
      <p:sp>
        <p:nvSpPr>
          <p:cNvPr id="12" name="TextBox 11">
            <a:extLst>
              <a:ext uri="{FF2B5EF4-FFF2-40B4-BE49-F238E27FC236}">
                <a16:creationId xmlns:a16="http://schemas.microsoft.com/office/drawing/2014/main" id="{59824D86-832A-DD4A-D6F5-0E53AAFFEF45}"/>
              </a:ext>
            </a:extLst>
          </p:cNvPr>
          <p:cNvSpPr txBox="1"/>
          <p:nvPr/>
        </p:nvSpPr>
        <p:spPr>
          <a:xfrm>
            <a:off x="154927" y="4031570"/>
            <a:ext cx="6943964" cy="1384995"/>
          </a:xfrm>
          <a:prstGeom prst="rect">
            <a:avLst/>
          </a:prstGeom>
          <a:noFill/>
        </p:spPr>
        <p:txBody>
          <a:bodyPr wrap="square">
            <a:spAutoFit/>
          </a:bodyPr>
          <a:lstStyle/>
          <a:p>
            <a:pPr defTabSz="914377">
              <a:defRPr/>
            </a:pPr>
            <a:r>
              <a:rPr lang="en-GB" sz="1600">
                <a:solidFill>
                  <a:srgbClr val="FFFFFF"/>
                </a:solidFill>
                <a:latin typeface="Outfit"/>
                <a:ea typeface="Aptos" panose="020B0004020202020204" pitchFamily="34" charset="0"/>
                <a:cs typeface="Aptos" panose="020B0004020202020204" pitchFamily="34" charset="0"/>
                <a:sym typeface="Arial"/>
              </a:rPr>
              <a:t>The Consumer Consent Project is live, and we want to hear from you. Whether you have a question or concern or want to stay in the loop, our team is here to collaborate.</a:t>
            </a:r>
          </a:p>
          <a:p>
            <a:pPr defTabSz="914377">
              <a:defRPr/>
            </a:pPr>
            <a:endParaRPr lang="en-GB">
              <a:solidFill>
                <a:srgbClr val="FFFFFF"/>
              </a:solidFill>
              <a:latin typeface="Aptos" panose="020B0004020202020204" pitchFamily="34" charset="0"/>
              <a:ea typeface="Aptos" panose="020B0004020202020204" pitchFamily="34" charset="0"/>
              <a:cs typeface="Aptos" panose="020B0004020202020204" pitchFamily="34" charset="0"/>
              <a:sym typeface="Arial"/>
            </a:endParaRPr>
          </a:p>
          <a:p>
            <a:pPr defTabSz="914377">
              <a:defRPr/>
            </a:pPr>
            <a:r>
              <a:rPr lang="en-GB" b="1">
                <a:solidFill>
                  <a:srgbClr val="FFFFFF"/>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b="1">
                <a:solidFill>
                  <a:srgbClr val="FFFFFF"/>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b="1" u="sng">
                <a:solidFill>
                  <a:srgbClr val="FFFFFF"/>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b="1">
                <a:solidFill>
                  <a:srgbClr val="FFFFFF"/>
                </a:solidFill>
                <a:latin typeface="Outfit"/>
                <a:ea typeface="Aptos" panose="020B0004020202020204" pitchFamily="34" charset="0"/>
                <a:cs typeface="Aptos" panose="020B0004020202020204" pitchFamily="34" charset="0"/>
                <a:sym typeface="Arial"/>
              </a:rPr>
              <a:t> </a:t>
            </a:r>
          </a:p>
        </p:txBody>
      </p:sp>
      <p:sp>
        <p:nvSpPr>
          <p:cNvPr id="13" name="TextBox 12">
            <a:extLst>
              <a:ext uri="{FF2B5EF4-FFF2-40B4-BE49-F238E27FC236}">
                <a16:creationId xmlns:a16="http://schemas.microsoft.com/office/drawing/2014/main" id="{F7E3F10C-9184-2360-78AE-7EA0EC54789D}"/>
              </a:ext>
            </a:extLst>
          </p:cNvPr>
          <p:cNvSpPr txBox="1"/>
          <p:nvPr/>
        </p:nvSpPr>
        <p:spPr>
          <a:xfrm>
            <a:off x="194788" y="5597681"/>
            <a:ext cx="6098389" cy="584775"/>
          </a:xfrm>
          <a:prstGeom prst="rect">
            <a:avLst/>
          </a:prstGeom>
          <a:noFill/>
        </p:spPr>
        <p:txBody>
          <a:bodyPr wrap="square">
            <a:spAutoFit/>
          </a:bodyPr>
          <a:lstStyle/>
          <a:p>
            <a:pPr defTabSz="914377">
              <a:defRPr/>
            </a:pPr>
            <a:r>
              <a:rPr lang="en-GB" sz="1600">
                <a:solidFill>
                  <a:srgbClr val="FFFFFF"/>
                </a:solidFill>
                <a:latin typeface="Outfit"/>
                <a:cs typeface="Arial"/>
                <a:sym typeface="Arial"/>
              </a:rPr>
              <a:t>Your feedback plays a key role in shaping a secure, consumer-centric solution.</a:t>
            </a:r>
          </a:p>
        </p:txBody>
      </p:sp>
      <p:sp>
        <p:nvSpPr>
          <p:cNvPr id="15" name="TextBox 14">
            <a:extLst>
              <a:ext uri="{FF2B5EF4-FFF2-40B4-BE49-F238E27FC236}">
                <a16:creationId xmlns:a16="http://schemas.microsoft.com/office/drawing/2014/main" id="{978FEE3C-F5C4-28CC-7037-F8CBBE56FC35}"/>
              </a:ext>
            </a:extLst>
          </p:cNvPr>
          <p:cNvSpPr txBox="1"/>
          <p:nvPr/>
        </p:nvSpPr>
        <p:spPr>
          <a:xfrm>
            <a:off x="7436019" y="2043640"/>
            <a:ext cx="3962400" cy="748795"/>
          </a:xfrm>
          <a:prstGeom prst="rect">
            <a:avLst/>
          </a:prstGeom>
          <a:noFill/>
        </p:spPr>
        <p:txBody>
          <a:bodyPr wrap="square">
            <a:spAutoFit/>
          </a:bodyPr>
          <a:lstStyle/>
          <a:p>
            <a:pPr defTabSz="1219170">
              <a:buClr>
                <a:srgbClr val="000000"/>
              </a:buClr>
            </a:pPr>
            <a:r>
              <a:rPr lang="en-US" sz="2133" b="1" kern="0">
                <a:solidFill>
                  <a:srgbClr val="1EF395"/>
                </a:solidFill>
                <a:latin typeface="Arial"/>
                <a:cs typeface="Arial"/>
                <a:sym typeface="Arial"/>
              </a:rPr>
              <a:t>Get Involved in Developing Consumer Consent (MMP)</a:t>
            </a:r>
          </a:p>
        </p:txBody>
      </p:sp>
      <p:pic>
        <p:nvPicPr>
          <p:cNvPr id="18" name="Picture 17">
            <a:extLst>
              <a:ext uri="{FF2B5EF4-FFF2-40B4-BE49-F238E27FC236}">
                <a16:creationId xmlns:a16="http://schemas.microsoft.com/office/drawing/2014/main" id="{6E0D56C7-0396-A68C-B620-41A0F0A24279}"/>
              </a:ext>
            </a:extLst>
          </p:cNvPr>
          <p:cNvPicPr>
            <a:picLocks noChangeAspect="1"/>
          </p:cNvPicPr>
          <p:nvPr/>
        </p:nvPicPr>
        <p:blipFill>
          <a:blip r:embed="rId3"/>
          <a:stretch>
            <a:fillRect/>
          </a:stretch>
        </p:blipFill>
        <p:spPr>
          <a:xfrm>
            <a:off x="8136559" y="3483999"/>
            <a:ext cx="2210663" cy="2210663"/>
          </a:xfrm>
          <a:prstGeom prst="rect">
            <a:avLst/>
          </a:prstGeom>
        </p:spPr>
      </p:pic>
      <p:sp>
        <p:nvSpPr>
          <p:cNvPr id="20" name="TextBox 19">
            <a:extLst>
              <a:ext uri="{FF2B5EF4-FFF2-40B4-BE49-F238E27FC236}">
                <a16:creationId xmlns:a16="http://schemas.microsoft.com/office/drawing/2014/main" id="{395A4677-04C6-ECA1-E722-FBC6B0A5AB17}"/>
              </a:ext>
            </a:extLst>
          </p:cNvPr>
          <p:cNvSpPr txBox="1"/>
          <p:nvPr/>
        </p:nvSpPr>
        <p:spPr>
          <a:xfrm>
            <a:off x="7787149" y="2799487"/>
            <a:ext cx="3480620" cy="543867"/>
          </a:xfrm>
          <a:prstGeom prst="rect">
            <a:avLst/>
          </a:prstGeom>
          <a:noFill/>
        </p:spPr>
        <p:txBody>
          <a:bodyPr wrap="square">
            <a:spAutoFit/>
          </a:bodyPr>
          <a:lstStyle/>
          <a:p>
            <a:pPr defTabSz="1219170">
              <a:buClr>
                <a:srgbClr val="000000"/>
              </a:buClr>
            </a:pPr>
            <a:r>
              <a:rPr lang="en-US" sz="1467" i="1" kern="0">
                <a:solidFill>
                  <a:prstClr val="white"/>
                </a:solidFill>
                <a:latin typeface="Arial"/>
                <a:cs typeface="Arial"/>
                <a:sym typeface="Arial"/>
              </a:rPr>
              <a:t>Help shape a practical, consumer-centred approach to consent</a:t>
            </a:r>
          </a:p>
        </p:txBody>
      </p:sp>
      <p:grpSp>
        <p:nvGrpSpPr>
          <p:cNvPr id="24" name="Group 23">
            <a:extLst>
              <a:ext uri="{FF2B5EF4-FFF2-40B4-BE49-F238E27FC236}">
                <a16:creationId xmlns:a16="http://schemas.microsoft.com/office/drawing/2014/main" id="{5EE1AABE-4C96-2E34-637B-ADE9C5663459}"/>
              </a:ext>
            </a:extLst>
          </p:cNvPr>
          <p:cNvGrpSpPr/>
          <p:nvPr/>
        </p:nvGrpSpPr>
        <p:grpSpPr>
          <a:xfrm>
            <a:off x="8136560" y="5804658"/>
            <a:ext cx="2210661" cy="664969"/>
            <a:chOff x="6102419" y="4370780"/>
            <a:chExt cx="1657996" cy="540434"/>
          </a:xfrm>
        </p:grpSpPr>
        <p:sp>
          <p:nvSpPr>
            <p:cNvPr id="23" name="Right Triangle 22">
              <a:extLst>
                <a:ext uri="{FF2B5EF4-FFF2-40B4-BE49-F238E27FC236}">
                  <a16:creationId xmlns:a16="http://schemas.microsoft.com/office/drawing/2014/main" id="{80163F32-8DAF-4D87-B74A-D9034A93A2BC}"/>
                </a:ext>
              </a:extLst>
            </p:cNvPr>
            <p:cNvSpPr/>
            <p:nvPr/>
          </p:nvSpPr>
          <p:spPr>
            <a:xfrm rot="8136603">
              <a:off x="6695981" y="4370780"/>
              <a:ext cx="470870" cy="454869"/>
            </a:xfrm>
            <a:prstGeom prst="rtTriangle">
              <a:avLst/>
            </a:prstGeom>
            <a:solidFill>
              <a:srgbClr val="4D38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prstClr val="white"/>
                </a:solidFill>
                <a:latin typeface="Aptos" panose="02110004020202020204"/>
                <a:sym typeface="Arial"/>
              </a:endParaRPr>
            </a:p>
          </p:txBody>
        </p:sp>
        <p:sp>
          <p:nvSpPr>
            <p:cNvPr id="22" name="Rectangle: Rounded Corners 21">
              <a:extLst>
                <a:ext uri="{FF2B5EF4-FFF2-40B4-BE49-F238E27FC236}">
                  <a16:creationId xmlns:a16="http://schemas.microsoft.com/office/drawing/2014/main" id="{1E2EE2A7-986E-0AE2-5D01-EA829E258A3F}"/>
                </a:ext>
              </a:extLst>
            </p:cNvPr>
            <p:cNvSpPr/>
            <p:nvPr/>
          </p:nvSpPr>
          <p:spPr>
            <a:xfrm>
              <a:off x="6102419" y="4513008"/>
              <a:ext cx="1657996" cy="398206"/>
            </a:xfrm>
            <a:prstGeom prst="round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GB" sz="1867" i="1" kern="0">
                  <a:solidFill>
                    <a:prstClr val="white"/>
                  </a:solidFill>
                  <a:latin typeface="Aptos" panose="02110004020202020204"/>
                  <a:sym typeface="Arial"/>
                </a:rPr>
                <a:t>Scan me!</a:t>
              </a:r>
            </a:p>
          </p:txBody>
        </p:sp>
      </p:grpSp>
    </p:spTree>
    <p:extLst>
      <p:ext uri="{BB962C8B-B14F-4D97-AF65-F5344CB8AC3E}">
        <p14:creationId xmlns:p14="http://schemas.microsoft.com/office/powerpoint/2010/main" val="35895837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TEMPLATESTYLE" val="10"/>
</p:tagLst>
</file>

<file path=ppt/tags/tag2.xml><?xml version="1.0" encoding="utf-8"?>
<p:tagLst xmlns:a="http://schemas.openxmlformats.org/drawingml/2006/main" xmlns:r="http://schemas.openxmlformats.org/officeDocument/2006/relationships" xmlns:p="http://schemas.openxmlformats.org/presentationml/2006/main">
  <p:tag name="EE4P_TEMPLATESTYLE" val="10"/>
</p:tagLst>
</file>

<file path=ppt/tags/tag3.xml><?xml version="1.0" encoding="utf-8"?>
<p:tagLst xmlns:a="http://schemas.openxmlformats.org/drawingml/2006/main" xmlns:r="http://schemas.openxmlformats.org/officeDocument/2006/relationships" xmlns:p="http://schemas.openxmlformats.org/presentationml/2006/main">
  <p:tag name="EE4P_TEMPLATESTYLE" val="10"/>
</p:tagLst>
</file>

<file path=ppt/tags/tag4.xml><?xml version="1.0" encoding="utf-8"?>
<p:tagLst xmlns:a="http://schemas.openxmlformats.org/drawingml/2006/main" xmlns:r="http://schemas.openxmlformats.org/officeDocument/2006/relationships" xmlns:p="http://schemas.openxmlformats.org/presentationml/2006/main">
  <p:tag name="EE4P_TEMPLATESTYLE" val="10"/>
</p:tagLst>
</file>

<file path=ppt/tags/tag5.xml><?xml version="1.0" encoding="utf-8"?>
<p:tagLst xmlns:a="http://schemas.openxmlformats.org/drawingml/2006/main" xmlns:r="http://schemas.openxmlformats.org/officeDocument/2006/relationships" xmlns:p="http://schemas.openxmlformats.org/presentationml/2006/main">
  <p:tag name="EE4P_TEMPLATESTYLE" val="10"/>
</p:tagLst>
</file>

<file path=ppt/tags/tag6.xml><?xml version="1.0" encoding="utf-8"?>
<p:tagLst xmlns:a="http://schemas.openxmlformats.org/drawingml/2006/main" xmlns:r="http://schemas.openxmlformats.org/officeDocument/2006/relationships" xmlns:p="http://schemas.openxmlformats.org/presentationml/2006/main">
  <p:tag name="EE4P_TEMPLATESTYLE" val="10"/>
</p:tagLst>
</file>

<file path=ppt/tags/tag7.xml><?xml version="1.0" encoding="utf-8"?>
<p:tagLst xmlns:a="http://schemas.openxmlformats.org/drawingml/2006/main" xmlns:r="http://schemas.openxmlformats.org/officeDocument/2006/relationships" xmlns:p="http://schemas.openxmlformats.org/presentationml/2006/main">
  <p:tag name="EE4P_TEMPLATESTYLE" val="10"/>
</p:tagLst>
</file>

<file path=ppt/tags/tag8.xml><?xml version="1.0" encoding="utf-8"?>
<p:tagLst xmlns:a="http://schemas.openxmlformats.org/drawingml/2006/main" xmlns:r="http://schemas.openxmlformats.org/officeDocument/2006/relationships" xmlns:p="http://schemas.openxmlformats.org/presentationml/2006/main">
  <p:tag name="EE4P_TEMPLATESTYLE" val="10"/>
</p:tagLst>
</file>

<file path=ppt/tags/tag9.xml><?xml version="1.0" encoding="utf-8"?>
<p:tagLst xmlns:a="http://schemas.openxmlformats.org/drawingml/2006/main" xmlns:r="http://schemas.openxmlformats.org/officeDocument/2006/relationships" xmlns:p="http://schemas.openxmlformats.org/presentationml/2006/main">
  <p:tag name="EE4P_TEMPLATESTYLE" val="10"/>
</p:tagLst>
</file>

<file path=ppt/tags/tag10.xml><?xml version="1.0" encoding="utf-8"?>
<p:tagLst xmlns:a="http://schemas.openxmlformats.org/drawingml/2006/main" xmlns:r="http://schemas.openxmlformats.org/officeDocument/2006/relationships" xmlns:p="http://schemas.openxmlformats.org/presentationml/2006/main">
  <p:tag name="EE4P_TEMPLATESTYLE" val="10"/>
</p:tagLst>
</file>

<file path=ppt/tags/tag11.xml><?xml version="1.0" encoding="utf-8"?>
<p:tagLst xmlns:a="http://schemas.openxmlformats.org/drawingml/2006/main" xmlns:r="http://schemas.openxmlformats.org/officeDocument/2006/relationships" xmlns:p="http://schemas.openxmlformats.org/presentationml/2006/main">
  <p:tag name="EE4P_TEMPLATESTYLE" val="10"/>
</p:tagLst>
</file>

<file path=ppt/tags/tag12.xml><?xml version="1.0" encoding="utf-8"?>
<p:tagLst xmlns:a="http://schemas.openxmlformats.org/drawingml/2006/main" xmlns:r="http://schemas.openxmlformats.org/officeDocument/2006/relationships" xmlns:p="http://schemas.openxmlformats.org/presentationml/2006/main">
  <p:tag name="EE4P_TEMPLATESTYLE" val="10"/>
</p:tagLst>
</file>

<file path=ppt/tags/tag13.xml><?xml version="1.0" encoding="utf-8"?>
<p:tagLst xmlns:a="http://schemas.openxmlformats.org/drawingml/2006/main" xmlns:r="http://schemas.openxmlformats.org/officeDocument/2006/relationships" xmlns:p="http://schemas.openxmlformats.org/presentationml/2006/main">
  <p:tag name="EE4P_TEMPLATESTYLE" val="10"/>
</p:tagLst>
</file>

<file path=ppt/tags/tag14.xml><?xml version="1.0" encoding="utf-8"?>
<p:tagLst xmlns:a="http://schemas.openxmlformats.org/drawingml/2006/main" xmlns:r="http://schemas.openxmlformats.org/officeDocument/2006/relationships" xmlns:p="http://schemas.openxmlformats.org/presentationml/2006/main">
  <p:tag name="EE4P_TEMPLATESTYLE" val="10"/>
</p:tagLst>
</file>

<file path=ppt/tags/tag15.xml><?xml version="1.0" encoding="utf-8"?>
<p:tagLst xmlns:a="http://schemas.openxmlformats.org/drawingml/2006/main" xmlns:r="http://schemas.openxmlformats.org/officeDocument/2006/relationships" xmlns:p="http://schemas.openxmlformats.org/presentationml/2006/main">
  <p:tag name="EE4P_TEMPLATESTYLE" val="10"/>
</p:tagLst>
</file>

<file path=ppt/tags/tag16.xml><?xml version="1.0" encoding="utf-8"?>
<p:tagLst xmlns:a="http://schemas.openxmlformats.org/drawingml/2006/main" xmlns:r="http://schemas.openxmlformats.org/officeDocument/2006/relationships" xmlns:p="http://schemas.openxmlformats.org/presentationml/2006/main">
  <p:tag name="EE4P_TEMPLATESTYLE" val="10"/>
</p:tagLst>
</file>

<file path=ppt/tags/tag17.xml><?xml version="1.0" encoding="utf-8"?>
<p:tagLst xmlns:a="http://schemas.openxmlformats.org/drawingml/2006/main" xmlns:r="http://schemas.openxmlformats.org/officeDocument/2006/relationships" xmlns:p="http://schemas.openxmlformats.org/presentationml/2006/main">
  <p:tag name="EE4P_TEMPLATESTYLE" val="10"/>
</p:tagLst>
</file>

<file path=ppt/tags/tag18.xml><?xml version="1.0" encoding="utf-8"?>
<p:tagLst xmlns:a="http://schemas.openxmlformats.org/drawingml/2006/main" xmlns:r="http://schemas.openxmlformats.org/officeDocument/2006/relationships" xmlns:p="http://schemas.openxmlformats.org/presentationml/2006/main">
  <p:tag name="EE4P_TEMPLATESTYLE" val="10"/>
</p:tagLst>
</file>

<file path=ppt/tags/tag19.xml><?xml version="1.0" encoding="utf-8"?>
<p:tagLst xmlns:a="http://schemas.openxmlformats.org/drawingml/2006/main" xmlns:r="http://schemas.openxmlformats.org/officeDocument/2006/relationships" xmlns:p="http://schemas.openxmlformats.org/presentationml/2006/main">
  <p:tag name="EE4P_TEMPLATESTYLE" val="10"/>
</p:tagLst>
</file>

<file path=ppt/tags/tag20.xml><?xml version="1.0" encoding="utf-8"?>
<p:tagLst xmlns:a="http://schemas.openxmlformats.org/drawingml/2006/main" xmlns:r="http://schemas.openxmlformats.org/officeDocument/2006/relationships" xmlns:p="http://schemas.openxmlformats.org/presentationml/2006/main">
  <p:tag name="EE4P_TEMPLATESTYLE" val="10"/>
</p:tagLst>
</file>

<file path=ppt/tags/tag21.xml><?xml version="1.0" encoding="utf-8"?>
<p:tagLst xmlns:a="http://schemas.openxmlformats.org/drawingml/2006/main" xmlns:r="http://schemas.openxmlformats.org/officeDocument/2006/relationships" xmlns:p="http://schemas.openxmlformats.org/presentationml/2006/main">
  <p:tag name="EE4P_TEMPLATESTYLE" val="10"/>
</p:tagLst>
</file>

<file path=ppt/tags/tag22.xml><?xml version="1.0" encoding="utf-8"?>
<p:tagLst xmlns:a="http://schemas.openxmlformats.org/drawingml/2006/main" xmlns:r="http://schemas.openxmlformats.org/officeDocument/2006/relationships" xmlns:p="http://schemas.openxmlformats.org/presentationml/2006/main">
  <p:tag name="EE4P_TEMPLATESTYLE" val="10"/>
</p:tagLst>
</file>

<file path=ppt/tags/tag23.xml><?xml version="1.0" encoding="utf-8"?>
<p:tagLst xmlns:a="http://schemas.openxmlformats.org/drawingml/2006/main" xmlns:r="http://schemas.openxmlformats.org/officeDocument/2006/relationships" xmlns:p="http://schemas.openxmlformats.org/presentationml/2006/main">
  <p:tag name="EE4P_TEMPLATESTYLE" val="10"/>
</p:tagLst>
</file>

<file path=ppt/tags/tag24.xml><?xml version="1.0" encoding="utf-8"?>
<p:tagLst xmlns:a="http://schemas.openxmlformats.org/drawingml/2006/main" xmlns:r="http://schemas.openxmlformats.org/officeDocument/2006/relationships" xmlns:p="http://schemas.openxmlformats.org/presentationml/2006/main">
  <p:tag name="EE4P_TEMPLATESTYLE" val="10"/>
</p:tagLst>
</file>

<file path=ppt/tags/tag25.xml><?xml version="1.0" encoding="utf-8"?>
<p:tagLst xmlns:a="http://schemas.openxmlformats.org/drawingml/2006/main" xmlns:r="http://schemas.openxmlformats.org/officeDocument/2006/relationships" xmlns:p="http://schemas.openxmlformats.org/presentationml/2006/main">
  <p:tag name="EE4P_TEMPLATESTYLE" val="10"/>
</p:tagLst>
</file>

<file path=ppt/tags/tag26.xml><?xml version="1.0" encoding="utf-8"?>
<p:tagLst xmlns:a="http://schemas.openxmlformats.org/drawingml/2006/main" xmlns:r="http://schemas.openxmlformats.org/officeDocument/2006/relationships" xmlns:p="http://schemas.openxmlformats.org/presentationml/2006/main">
  <p:tag name="EE4P_TEMPLATESTYLE" val="10"/>
</p:tagLst>
</file>

<file path=ppt/tags/tag27.xml><?xml version="1.0" encoding="utf-8"?>
<p:tagLst xmlns:a="http://schemas.openxmlformats.org/drawingml/2006/main" xmlns:r="http://schemas.openxmlformats.org/officeDocument/2006/relationships" xmlns:p="http://schemas.openxmlformats.org/presentationml/2006/main">
  <p:tag name="EE4P_TEMPLATESTYLE" val="10"/>
</p:tagLst>
</file>

<file path=ppt/tags/tag28.xml><?xml version="1.0" encoding="utf-8"?>
<p:tagLst xmlns:a="http://schemas.openxmlformats.org/drawingml/2006/main" xmlns:r="http://schemas.openxmlformats.org/officeDocument/2006/relationships" xmlns:p="http://schemas.openxmlformats.org/presentationml/2006/main">
  <p:tag name="EE4P_TEMPLATESTYLE" val="10"/>
</p:tagLst>
</file>

<file path=ppt/tags/tag29.xml><?xml version="1.0" encoding="utf-8"?>
<p:tagLst xmlns:a="http://schemas.openxmlformats.org/drawingml/2006/main" xmlns:r="http://schemas.openxmlformats.org/officeDocument/2006/relationships" xmlns:p="http://schemas.openxmlformats.org/presentationml/2006/main">
  <p:tag name="EE4P_TEMPLATESTYLE" val="10"/>
</p:tagLst>
</file>

<file path=ppt/tags/tag30.xml><?xml version="1.0" encoding="utf-8"?>
<p:tagLst xmlns:a="http://schemas.openxmlformats.org/drawingml/2006/main" xmlns:r="http://schemas.openxmlformats.org/officeDocument/2006/relationships" xmlns:p="http://schemas.openxmlformats.org/presentationml/2006/main">
  <p:tag name="EE4P_TEMPLATESTYLE" val="10"/>
</p:tagLst>
</file>

<file path=ppt/tags/tag31.xml><?xml version="1.0" encoding="utf-8"?>
<p:tagLst xmlns:a="http://schemas.openxmlformats.org/drawingml/2006/main" xmlns:r="http://schemas.openxmlformats.org/officeDocument/2006/relationships" xmlns:p="http://schemas.openxmlformats.org/presentationml/2006/main">
  <p:tag name="EE4P_TEMPLATESTYLE" val="10"/>
</p:tagLst>
</file>

<file path=ppt/tags/tag32.xml><?xml version="1.0" encoding="utf-8"?>
<p:tagLst xmlns:a="http://schemas.openxmlformats.org/drawingml/2006/main" xmlns:r="http://schemas.openxmlformats.org/officeDocument/2006/relationships" xmlns:p="http://schemas.openxmlformats.org/presentationml/2006/main">
  <p:tag name="EE4P_TEMPLATESTYLE" val="10"/>
</p:tagLst>
</file>

<file path=ppt/theme/theme1.xml><?xml version="1.0" encoding="utf-8"?>
<a:theme xmlns:a="http://schemas.openxmlformats.org/drawingml/2006/main" name="1_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4.xml><?xml version="1.0" encoding="utf-8"?>
<a:theme xmlns:a="http://schemas.openxmlformats.org/drawingml/2006/main" name="1_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5.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0f5f377-3c13-4c54-b2e9-6c7cd1b5aad2" xsi:nil="true"/>
    <lcf76f155ced4ddcb4097134ff3c332f xmlns="5ecdd8c3-3529-4dee-9d38-3ed14a032f3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E4EF6FBA5AEBA4A9786C325684170E9" ma:contentTypeVersion="6" ma:contentTypeDescription="Create a new document." ma:contentTypeScope="" ma:versionID="d8ea275a0e4af3289030ab3f0ee35fff">
  <xsd:schema xmlns:xsd="http://www.w3.org/2001/XMLSchema" xmlns:xs="http://www.w3.org/2001/XMLSchema" xmlns:p="http://schemas.microsoft.com/office/2006/metadata/properties" xmlns:ns2="00a30ffc-d9e0-4c00-8e73-b22ff6a206ef" xmlns:ns3="5ecdd8c3-3529-4dee-9d38-3ed14a032f34" xmlns:ns4="a0f5f377-3c13-4c54-b2e9-6c7cd1b5aad2" targetNamespace="http://schemas.microsoft.com/office/2006/metadata/properties" ma:root="true" ma:fieldsID="bc142c21c689a4362bbaad242434d8b6" ns2:_="" ns3:_="" ns4:_="">
    <xsd:import namespace="00a30ffc-d9e0-4c00-8e73-b22ff6a206ef"/>
    <xsd:import namespace="5ecdd8c3-3529-4dee-9d38-3ed14a032f34"/>
    <xsd:import namespace="a0f5f377-3c13-4c54-b2e9-6c7cd1b5aad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a30ffc-d9e0-4c00-8e73-b22ff6a206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cdd8c3-3529-4dee-9d38-3ed14a032f34" elementFormDefault="qualified">
    <xsd:import namespace="http://schemas.microsoft.com/office/2006/documentManagement/types"/>
    <xsd:import namespace="http://schemas.microsoft.com/office/infopath/2007/PartnerControls"/>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0f5f377-3c13-4c54-b2e9-6c7cd1b5aad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5ef4970-f785-4610-a0ec-53638907d7a8}" ma:internalName="TaxCatchAll" ma:showField="CatchAllData" ma:web="a0f5f377-3c13-4c54-b2e9-6c7cd1b5aa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AD28D5-A549-4DCF-882B-2AABB58AA4FD}">
  <ds:schemaRefs>
    <ds:schemaRef ds:uri="01d5d7fc-ae26-48ed-a943-bede2c51cfa8"/>
    <ds:schemaRef ds:uri="eac983b2-6b98-449b-852c-dacad15ce7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71E083B-DF61-42F6-8141-BD6E926D14A6}"/>
</file>

<file path=customXml/itemProps3.xml><?xml version="1.0" encoding="utf-8"?>
<ds:datastoreItem xmlns:ds="http://schemas.openxmlformats.org/officeDocument/2006/customXml" ds:itemID="{76B269F6-A86D-4DDA-A22F-292E238B56E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RECCo%20Template</Template>
  <TotalTime>0</TotalTime>
  <Words>4036</Words>
  <Application>Microsoft Office PowerPoint</Application>
  <PresentationFormat>Widescreen</PresentationFormat>
  <Paragraphs>768</Paragraphs>
  <Slides>30</Slides>
  <Notes>10</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30</vt:i4>
      </vt:variant>
    </vt:vector>
  </HeadingPairs>
  <TitlesOfParts>
    <vt:vector size="48" baseType="lpstr">
      <vt:lpstr>Aptos</vt:lpstr>
      <vt:lpstr>Arial</vt:lpstr>
      <vt:lpstr>Calibri</vt:lpstr>
      <vt:lpstr>Figtree</vt:lpstr>
      <vt:lpstr>Figtree ExtraBold</vt:lpstr>
      <vt:lpstr>Figtree SemiBold</vt:lpstr>
      <vt:lpstr>Outfit</vt:lpstr>
      <vt:lpstr>Outfit SemiBold</vt:lpstr>
      <vt:lpstr>Playfair Display</vt:lpstr>
      <vt:lpstr>Segoe UI Emoji</vt:lpstr>
      <vt:lpstr>Times New Roman</vt:lpstr>
      <vt:lpstr>Verdana</vt:lpstr>
      <vt:lpstr>Wingdings</vt:lpstr>
      <vt:lpstr>1_Dark blue theme</vt:lpstr>
      <vt:lpstr>White theme</vt:lpstr>
      <vt:lpstr>RECCo Theme</vt:lpstr>
      <vt:lpstr>1_RECCo Theme</vt:lpstr>
      <vt:lpstr>Dark blue theme</vt:lpstr>
      <vt:lpstr>Consumer Consent Solution  Topic-specific Solution Group</vt:lpstr>
      <vt:lpstr>PowerPoint Presentation</vt:lpstr>
      <vt:lpstr>Consultation Introduction</vt:lpstr>
      <vt:lpstr>Update on First Consultation Prep</vt:lpstr>
      <vt:lpstr>PowerPoint Presentation</vt:lpstr>
      <vt:lpstr>Technical Design</vt:lpstr>
      <vt:lpstr>PowerPoint Presentation</vt:lpstr>
      <vt:lpstr>Industry and Ofgem stated preference for Hybrid Design</vt:lpstr>
      <vt:lpstr>Boundaries of scope</vt:lpstr>
      <vt:lpstr>Boundaries of scope</vt:lpstr>
      <vt:lpstr>Overall Solution Architecture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Testing &amp; Monitoring</vt:lpstr>
      <vt:lpstr>Non-Functional Requirements (NFRs)</vt:lpstr>
      <vt:lpstr>Proposed Solution Design for CCS</vt:lpstr>
      <vt:lpstr>Forward Plan</vt:lpstr>
      <vt:lpstr>Forward Plan</vt:lpstr>
      <vt:lpstr>PowerPoint Presentation</vt:lpstr>
      <vt:lpstr>Appendix</vt:lpstr>
      <vt:lpstr>Consumer Consent Project Team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Teresa Thompson</dc:creator>
  <dc:description/>
  <cp:lastModifiedBy>Vicky Brown</cp:lastModifiedBy>
  <cp:revision>5</cp:revision>
  <dcterms:created xsi:type="dcterms:W3CDTF">2025-12-03T11:16:02Z</dcterms:created>
  <dcterms:modified xsi:type="dcterms:W3CDTF">2026-02-23T15:41:23Z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012c00-73e0-4c5a-b205-28a930a96e5e_Enabled">
    <vt:lpwstr>true</vt:lpwstr>
  </property>
  <property fmtid="{D5CDD505-2E9C-101B-9397-08002B2CF9AE}" pid="3" name="MSIP_Label_6e012c00-73e0-4c5a-b205-28a930a96e5e_SetDate">
    <vt:lpwstr>2025-11-07T16:52:40Z</vt:lpwstr>
  </property>
  <property fmtid="{D5CDD505-2E9C-101B-9397-08002B2CF9AE}" pid="4" name="MSIP_Label_6e012c00-73e0-4c5a-b205-28a930a96e5e_Method">
    <vt:lpwstr>Standard</vt:lpwstr>
  </property>
  <property fmtid="{D5CDD505-2E9C-101B-9397-08002B2CF9AE}" pid="5" name="MSIP_Label_6e012c00-73e0-4c5a-b205-28a930a96e5e_Name">
    <vt:lpwstr>Internal and Partners</vt:lpwstr>
  </property>
  <property fmtid="{D5CDD505-2E9C-101B-9397-08002B2CF9AE}" pid="6" name="MSIP_Label_6e012c00-73e0-4c5a-b205-28a930a96e5e_SiteId">
    <vt:lpwstr>f59e1ee2-6e37-44df-b088-2e81f9d1b201</vt:lpwstr>
  </property>
  <property fmtid="{D5CDD505-2E9C-101B-9397-08002B2CF9AE}" pid="7" name="MSIP_Label_6e012c00-73e0-4c5a-b205-28a930a96e5e_ActionId">
    <vt:lpwstr>92f5e1a1-231b-4aba-9881-014d4b8b2848</vt:lpwstr>
  </property>
  <property fmtid="{D5CDD505-2E9C-101B-9397-08002B2CF9AE}" pid="8" name="MSIP_Label_6e012c00-73e0-4c5a-b205-28a930a96e5e_ContentBits">
    <vt:lpwstr>2</vt:lpwstr>
  </property>
  <property fmtid="{D5CDD505-2E9C-101B-9397-08002B2CF9AE}" pid="9" name="MSIP_Label_6e012c00-73e0-4c5a-b205-28a930a96e5e_Tag">
    <vt:lpwstr>50, 3, 0, 1</vt:lpwstr>
  </property>
  <property fmtid="{D5CDD505-2E9C-101B-9397-08002B2CF9AE}" pid="10" name="ClassificationContentMarkingFooterLocations">
    <vt:lpwstr>Custom Design:3\2. Section title pages:3\4. Lists:3</vt:lpwstr>
  </property>
  <property fmtid="{D5CDD505-2E9C-101B-9397-08002B2CF9AE}" pid="11"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2" name="ContentTypeId">
    <vt:lpwstr>0x0101000E4EF6FBA5AEBA4A9786C325684170E9</vt:lpwstr>
  </property>
  <property fmtid="{D5CDD505-2E9C-101B-9397-08002B2CF9AE}" pid="13" name="MediaServiceImageTags">
    <vt:lpwstr/>
  </property>
</Properties>
</file>