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3.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4204" r:id="rId5"/>
    <p:sldMasterId id="2147483648" r:id="rId6"/>
    <p:sldMasterId id="2147484286" r:id="rId7"/>
  </p:sldMasterIdLst>
  <p:notesMasterIdLst>
    <p:notesMasterId r:id="rId37"/>
  </p:notesMasterIdLst>
  <p:handoutMasterIdLst>
    <p:handoutMasterId r:id="rId38"/>
  </p:handoutMasterIdLst>
  <p:sldIdLst>
    <p:sldId id="2147480035" r:id="rId8"/>
    <p:sldId id="2147480036" r:id="rId9"/>
    <p:sldId id="2147480081" r:id="rId10"/>
    <p:sldId id="341" r:id="rId11"/>
    <p:sldId id="2147480037" r:id="rId12"/>
    <p:sldId id="2147480062" r:id="rId13"/>
    <p:sldId id="2147480073" r:id="rId14"/>
    <p:sldId id="2147480074" r:id="rId15"/>
    <p:sldId id="2147480071" r:id="rId16"/>
    <p:sldId id="2147480070" r:id="rId17"/>
    <p:sldId id="2147480072" r:id="rId18"/>
    <p:sldId id="2147479865" r:id="rId19"/>
    <p:sldId id="2147480075" r:id="rId20"/>
    <p:sldId id="2147480063" r:id="rId21"/>
    <p:sldId id="2147480064" r:id="rId22"/>
    <p:sldId id="2147480065" r:id="rId23"/>
    <p:sldId id="2147480076" r:id="rId24"/>
    <p:sldId id="2147480066" r:id="rId25"/>
    <p:sldId id="2147480069" r:id="rId26"/>
    <p:sldId id="2147480077" r:id="rId27"/>
    <p:sldId id="2147480078" r:id="rId28"/>
    <p:sldId id="2147480039" r:id="rId29"/>
    <p:sldId id="2147480079" r:id="rId30"/>
    <p:sldId id="2147480080" r:id="rId31"/>
    <p:sldId id="2147480045" r:id="rId32"/>
    <p:sldId id="2147480040" r:id="rId33"/>
    <p:sldId id="2147480043" r:id="rId34"/>
    <p:sldId id="2147480041" r:id="rId35"/>
    <p:sldId id="214748004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912ACF4-5263-48EC-AF51-18A50F730724}">
          <p14:sldIdLst>
            <p14:sldId id="2147480035"/>
            <p14:sldId id="2147480036"/>
            <p14:sldId id="2147480081"/>
            <p14:sldId id="341"/>
            <p14:sldId id="2147480037"/>
            <p14:sldId id="2147480062"/>
            <p14:sldId id="2147480073"/>
            <p14:sldId id="2147480074"/>
            <p14:sldId id="2147480071"/>
            <p14:sldId id="2147480070"/>
            <p14:sldId id="2147480072"/>
            <p14:sldId id="2147479865"/>
            <p14:sldId id="2147480075"/>
            <p14:sldId id="2147480063"/>
            <p14:sldId id="2147480064"/>
            <p14:sldId id="2147480065"/>
            <p14:sldId id="2147480076"/>
            <p14:sldId id="2147480066"/>
            <p14:sldId id="2147480069"/>
            <p14:sldId id="2147480077"/>
            <p14:sldId id="2147480078"/>
            <p14:sldId id="2147480039"/>
            <p14:sldId id="2147480079"/>
            <p14:sldId id="2147480080"/>
            <p14:sldId id="2147480045"/>
            <p14:sldId id="2147480040"/>
            <p14:sldId id="2147480043"/>
            <p14:sldId id="2147480041"/>
            <p14:sldId id="2147480042"/>
          </p14:sldIdLst>
        </p14:section>
        <p14:section name="Remove?" id="{C7B1F899-CA9A-4C02-B906-6C2FFB623E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A36017-8F62-7A8C-701B-5E671F2FEE8F}" name="Matt White" initials="MW" userId="S::matt.white@retailenergycode.co.uk::9ed4c64f-9359-4970-9925-7e30f0aad640" providerId="AD"/>
  <p188:author id="{23559341-C2AD-4CF1-3BAB-735C6CA06AEC}" name="Dale Flynn" initials="DF" userId="S::dale.flynn@retailenergycode.co.uk::b5b35206-c388-4201-8707-636ba974b1ab" providerId="AD"/>
  <p188:author id="{9A0D9347-0570-AB5D-ABB5-47C34EDA68A4}" name="Sarah Jones" initials="SJ" userId="S::sarah.jones@SJW-Energy.co.uk::547e17a6-5e6b-48a9-88ae-da4c0cd98a84" providerId="AD"/>
  <p188:author id="{E20E2A59-B878-B9E2-4E67-E88A29EDF282}" name="Liana Bakar" initials="LB" userId="S::liana.bakar_publicissapient.com#ext#@retailenergycodecompany.onmicrosoft.com::a9b2558b-11e3-48a9-b0f9-91b63520cb9f" providerId="AD"/>
  <p188:author id="{AB0B6860-EECA-3055-13D3-928DAE5ABDBF}" name="Roberts, George" initials="RG" userId="S::george.a.roberts_capgemini.com#ext#@retailenergycodecompany.onmicrosoft.com::0979a66e-cb15-4ddb-a6cf-ce520ef0bd2a" providerId="AD"/>
  <p188:author id="{71ECD26B-A846-87BA-D76A-DDC15538C66B}" name="Teresa Thompson" initials="" userId="S::teresa.thompson@retailenergycode.co.uk::887e2656-c524-45b3-a8cf-eef824935171" providerId="AD"/>
  <p188:author id="{9D91197F-AD41-A9BD-7206-03ADD481FD74}" name="Eva Von-Schaxmann" initials="" userId="S::eva.von-schaxmann@retailenergycode.co.uk::2635d874-7c84-4919-9484-f4ef4c8c0283" providerId="AD"/>
  <p188:author id="{15DBF6AA-0FEE-D52A-98EC-4721A7D2180F}" name="Roberts, George" initials="GR" userId="S::george.a.roberts@capgemini.com::15629d79-56e8-4d69-9084-5d0f399956d4" providerId="AD"/>
  <p188:author id="{8A0942BA-9D5D-CDEC-7A93-216A4D7345F4}" name="Nathan Gould" initials="" userId="S::nathan.gould@retailenergycode.co.uk::6283d53b-d841-464e-87a4-96c31b2b609d" providerId="AD"/>
  <p188:author id="{1F6B5DBE-AFBF-0369-9BD8-A5888DB8FD61}" name="Michael Walsh" initials="MW" userId="S::michael.walsh@retailenergycode.co.uk::e562cbde-f90b-45f5-a30c-78c235610bb7"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8F5"/>
    <a:srgbClr val="F2EFFF"/>
    <a:srgbClr val="9387FA"/>
    <a:srgbClr val="000000"/>
    <a:srgbClr val="FF7920"/>
    <a:srgbClr val="34D6FF"/>
    <a:srgbClr val="F1A1E1"/>
    <a:srgbClr val="A7F7C2"/>
    <a:srgbClr val="FFD450"/>
    <a:srgbClr val="FFD9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1680" y="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8/10/relationships/authors" Target="author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5/31/2026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txBody>
          <a:bodyPr/>
          <a:lstStyle/>
          <a:p>
            <a:endParaRPr lang="en-GB"/>
          </a:p>
        </p:txBody>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idx="12"/>
          </p:nvPr>
        </p:nvSpPr>
        <p:spPr/>
        <p:txBody>
          <a:bodyPr/>
          <a:lstStyle/>
          <a:p>
            <a:pPr algn="r"/>
            <a:fld id="{00000000-1234-1234-1234-123412341234}" type="slidenum">
              <a:rPr lang="en-GB" sz="1200" smtClean="0">
                <a:solidFill>
                  <a:schemeClr val="dk1"/>
                </a:solidFill>
              </a:rPr>
              <a:pPr algn="r"/>
              <a:t>4</a:t>
            </a:fld>
            <a:endParaRPr lang="en-GB" sz="1200">
              <a:solidFill>
                <a:schemeClr val="dk1"/>
              </a:solidFill>
            </a:endParaRPr>
          </a:p>
        </p:txBody>
      </p:sp>
    </p:spTree>
    <p:extLst>
      <p:ext uri="{BB962C8B-B14F-4D97-AF65-F5344CB8AC3E}">
        <p14:creationId xmlns:p14="http://schemas.microsoft.com/office/powerpoint/2010/main" val="140446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C596E-3A33-CD16-2350-9DA0793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045682-30F9-300E-6501-632DC9745CB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27842EE-DAE5-1C69-5357-FF584994406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965F57D-0D00-28C5-8D9D-B557A6C8BBB2}"/>
              </a:ext>
            </a:extLst>
          </p:cNvPr>
          <p:cNvSpPr>
            <a:spLocks noGrp="1"/>
          </p:cNvSpPr>
          <p:nvPr>
            <p:ph type="sldNum" sz="quarter" idx="5"/>
          </p:nvPr>
        </p:nvSpPr>
        <p:spPr/>
        <p:txBody>
          <a:bodyPr/>
          <a:lstStyle/>
          <a:p>
            <a:pPr lvl="0"/>
            <a:fld id="{39C70C13-FB7E-499F-8353-640616ED2EAA}" type="slidenum">
              <a:rPr lang="en-GB" smtClean="0"/>
              <a:t>7</a:t>
            </a:fld>
            <a:endParaRPr lang="en-GB"/>
          </a:p>
        </p:txBody>
      </p:sp>
    </p:spTree>
    <p:extLst>
      <p:ext uri="{BB962C8B-B14F-4D97-AF65-F5344CB8AC3E}">
        <p14:creationId xmlns:p14="http://schemas.microsoft.com/office/powerpoint/2010/main" val="729689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lvl="0"/>
            <a:fld id="{39C70C13-FB7E-499F-8353-640616ED2EAA}" type="slidenum">
              <a:rPr lang="en-GB" smtClean="0"/>
              <a:t>10</a:t>
            </a:fld>
            <a:endParaRPr lang="en-GB"/>
          </a:p>
        </p:txBody>
      </p:sp>
    </p:spTree>
    <p:extLst>
      <p:ext uri="{BB962C8B-B14F-4D97-AF65-F5344CB8AC3E}">
        <p14:creationId xmlns:p14="http://schemas.microsoft.com/office/powerpoint/2010/main" val="1079449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F1C76-8BB1-65B2-BCC4-599463C8BC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DEF2A-B6DA-CE7B-8A88-77E441309E9F}"/>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793D5D83-AE20-1F0C-D51D-90D5FDD2E02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434F57F-85BE-7AED-C843-CA1FADDEF784}"/>
              </a:ext>
            </a:extLst>
          </p:cNvPr>
          <p:cNvSpPr>
            <a:spLocks noGrp="1"/>
          </p:cNvSpPr>
          <p:nvPr>
            <p:ph type="sldNum" sz="quarter" idx="5"/>
          </p:nvPr>
        </p:nvSpPr>
        <p:spPr/>
        <p:txBody>
          <a:bodyPr/>
          <a:lstStyle/>
          <a:p>
            <a:pPr lvl="0"/>
            <a:fld id="{39C70C13-FB7E-499F-8353-640616ED2EAA}" type="slidenum">
              <a:rPr lang="en-GB" smtClean="0"/>
              <a:t>11</a:t>
            </a:fld>
            <a:endParaRPr lang="en-GB"/>
          </a:p>
        </p:txBody>
      </p:sp>
    </p:spTree>
    <p:extLst>
      <p:ext uri="{BB962C8B-B14F-4D97-AF65-F5344CB8AC3E}">
        <p14:creationId xmlns:p14="http://schemas.microsoft.com/office/powerpoint/2010/main" val="1985189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2AC2D-380B-5C3E-A13B-EFC7B30BB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07BBE6-6ABA-4A66-D9D3-3D3FA23279E1}"/>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18A30724-0D90-DE45-AD22-65166A3D601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614EDFD-AB88-1E89-BECA-3485D92219B2}"/>
              </a:ext>
            </a:extLst>
          </p:cNvPr>
          <p:cNvSpPr>
            <a:spLocks noGrp="1"/>
          </p:cNvSpPr>
          <p:nvPr>
            <p:ph type="sldNum" sz="quarter" idx="5"/>
          </p:nvPr>
        </p:nvSpPr>
        <p:spPr/>
        <p:txBody>
          <a:bodyPr/>
          <a:lstStyle/>
          <a:p>
            <a:fld id="{C0696B5C-12A0-4042-B4D0-BD3B9A4F58C6}" type="slidenum">
              <a:rPr lang="pt-BR" smtClean="0"/>
              <a:pPr/>
              <a:t>12</a:t>
            </a:fld>
            <a:endParaRPr lang="pt-BR"/>
          </a:p>
        </p:txBody>
      </p:sp>
    </p:spTree>
    <p:extLst>
      <p:ext uri="{BB962C8B-B14F-4D97-AF65-F5344CB8AC3E}">
        <p14:creationId xmlns:p14="http://schemas.microsoft.com/office/powerpoint/2010/main" val="3391980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6.png"/><Relationship Id="rId1" Type="http://schemas.openxmlformats.org/officeDocument/2006/relationships/slideMaster" Target="../slideMasters/slideMaster3.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5.png"/><Relationship Id="rId9" Type="http://schemas.openxmlformats.org/officeDocument/2006/relationships/hyperlink" Target="https://uk.linkedin.com/company/the-retail-energy-code-company" TargetMode="Externa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25.png"/><Relationship Id="rId7" Type="http://schemas.openxmlformats.org/officeDocument/2006/relationships/hyperlink" Target="../../../../../../retailenergycode.co.uk" TargetMode="External"/><Relationship Id="rId2" Type="http://schemas.openxmlformats.org/officeDocument/2006/relationships/image" Target="../media/image33.png"/><Relationship Id="rId1" Type="http://schemas.openxmlformats.org/officeDocument/2006/relationships/slideMaster" Target="../slideMasters/slideMaster4.xml"/><Relationship Id="rId6" Type="http://schemas.openxmlformats.org/officeDocument/2006/relationships/hyperlink" Target="mailto:info@retailenergycode.co.uk" TargetMode="External"/><Relationship Id="rId5" Type="http://schemas.openxmlformats.org/officeDocument/2006/relationships/image" Target="../media/image2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7.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B0FB3803-5424-9B2C-5828-C70864F1271D}"/>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77A8910B-0095-A841-5441-B2CB69B63C6C}"/>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24856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995C0123-E138-4160-8F74-6AADE90C496B}"/>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091296D9-51E6-7E62-2927-27AE8D88D46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544950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895943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681695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629137682"/>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2792375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1697534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31/05/2026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 xmlns:ma14="http://schemas.microsoft.com/office/mac/drawingml/2011/main"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31/05/2026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391467184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08211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57.xml"/><Relationship Id="rId21" Type="http://schemas.openxmlformats.org/officeDocument/2006/relationships/slideLayout" Target="../slideLayouts/slideLayout52.xml"/><Relationship Id="rId42" Type="http://schemas.openxmlformats.org/officeDocument/2006/relationships/slideLayout" Target="../slideLayouts/slideLayout73.xml"/><Relationship Id="rId47" Type="http://schemas.openxmlformats.org/officeDocument/2006/relationships/slideLayout" Target="../slideLayouts/slideLayout78.xml"/><Relationship Id="rId63" Type="http://schemas.openxmlformats.org/officeDocument/2006/relationships/slideLayout" Target="../slideLayouts/slideLayout94.xml"/><Relationship Id="rId68" Type="http://schemas.openxmlformats.org/officeDocument/2006/relationships/slideLayout" Target="../slideLayouts/slideLayout99.xml"/><Relationship Id="rId16" Type="http://schemas.openxmlformats.org/officeDocument/2006/relationships/slideLayout" Target="../slideLayouts/slideLayout4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45" Type="http://schemas.openxmlformats.org/officeDocument/2006/relationships/slideLayout" Target="../slideLayouts/slideLayout76.xml"/><Relationship Id="rId53" Type="http://schemas.openxmlformats.org/officeDocument/2006/relationships/slideLayout" Target="../slideLayouts/slideLayout84.xml"/><Relationship Id="rId58" Type="http://schemas.openxmlformats.org/officeDocument/2006/relationships/slideLayout" Target="../slideLayouts/slideLayout89.xml"/><Relationship Id="rId66" Type="http://schemas.openxmlformats.org/officeDocument/2006/relationships/slideLayout" Target="../slideLayouts/slideLayout97.xml"/><Relationship Id="rId74" Type="http://schemas.openxmlformats.org/officeDocument/2006/relationships/slideLayout" Target="../slideLayouts/slideLayout105.xml"/><Relationship Id="rId5" Type="http://schemas.openxmlformats.org/officeDocument/2006/relationships/slideLayout" Target="../slideLayouts/slideLayout36.xml"/><Relationship Id="rId61" Type="http://schemas.openxmlformats.org/officeDocument/2006/relationships/slideLayout" Target="../slideLayouts/slideLayout92.xml"/><Relationship Id="rId19" Type="http://schemas.openxmlformats.org/officeDocument/2006/relationships/slideLayout" Target="../slideLayouts/slideLayout5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43" Type="http://schemas.openxmlformats.org/officeDocument/2006/relationships/slideLayout" Target="../slideLayouts/slideLayout74.xml"/><Relationship Id="rId48" Type="http://schemas.openxmlformats.org/officeDocument/2006/relationships/slideLayout" Target="../slideLayouts/slideLayout79.xml"/><Relationship Id="rId56" Type="http://schemas.openxmlformats.org/officeDocument/2006/relationships/slideLayout" Target="../slideLayouts/slideLayout87.xml"/><Relationship Id="rId64" Type="http://schemas.openxmlformats.org/officeDocument/2006/relationships/slideLayout" Target="../slideLayouts/slideLayout95.xml"/><Relationship Id="rId69" Type="http://schemas.openxmlformats.org/officeDocument/2006/relationships/slideLayout" Target="../slideLayouts/slideLayout100.xml"/><Relationship Id="rId77" Type="http://schemas.openxmlformats.org/officeDocument/2006/relationships/slideLayout" Target="../slideLayouts/slideLayout108.xml"/><Relationship Id="rId8" Type="http://schemas.openxmlformats.org/officeDocument/2006/relationships/slideLayout" Target="../slideLayouts/slideLayout39.xml"/><Relationship Id="rId51" Type="http://schemas.openxmlformats.org/officeDocument/2006/relationships/slideLayout" Target="../slideLayouts/slideLayout82.xml"/><Relationship Id="rId72" Type="http://schemas.openxmlformats.org/officeDocument/2006/relationships/slideLayout" Target="../slideLayouts/slideLayout103.xml"/><Relationship Id="rId3" Type="http://schemas.openxmlformats.org/officeDocument/2006/relationships/slideLayout" Target="../slideLayouts/slideLayout34.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46" Type="http://schemas.openxmlformats.org/officeDocument/2006/relationships/slideLayout" Target="../slideLayouts/slideLayout77.xml"/><Relationship Id="rId59" Type="http://schemas.openxmlformats.org/officeDocument/2006/relationships/slideLayout" Target="../slideLayouts/slideLayout90.xml"/><Relationship Id="rId67" Type="http://schemas.openxmlformats.org/officeDocument/2006/relationships/slideLayout" Target="../slideLayouts/slideLayout98.xml"/><Relationship Id="rId20" Type="http://schemas.openxmlformats.org/officeDocument/2006/relationships/slideLayout" Target="../slideLayouts/slideLayout51.xml"/><Relationship Id="rId41" Type="http://schemas.openxmlformats.org/officeDocument/2006/relationships/slideLayout" Target="../slideLayouts/slideLayout72.xml"/><Relationship Id="rId54" Type="http://schemas.openxmlformats.org/officeDocument/2006/relationships/slideLayout" Target="../slideLayouts/slideLayout85.xml"/><Relationship Id="rId62" Type="http://schemas.openxmlformats.org/officeDocument/2006/relationships/slideLayout" Target="../slideLayouts/slideLayout93.xml"/><Relationship Id="rId70" Type="http://schemas.openxmlformats.org/officeDocument/2006/relationships/slideLayout" Target="../slideLayouts/slideLayout101.xml"/><Relationship Id="rId75" Type="http://schemas.openxmlformats.org/officeDocument/2006/relationships/slideLayout" Target="../slideLayouts/slideLayout106.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49" Type="http://schemas.openxmlformats.org/officeDocument/2006/relationships/slideLayout" Target="../slideLayouts/slideLayout80.xml"/><Relationship Id="rId57" Type="http://schemas.openxmlformats.org/officeDocument/2006/relationships/slideLayout" Target="../slideLayouts/slideLayout88.xml"/><Relationship Id="rId10" Type="http://schemas.openxmlformats.org/officeDocument/2006/relationships/slideLayout" Target="../slideLayouts/slideLayout41.xml"/><Relationship Id="rId31" Type="http://schemas.openxmlformats.org/officeDocument/2006/relationships/slideLayout" Target="../slideLayouts/slideLayout62.xml"/><Relationship Id="rId44" Type="http://schemas.openxmlformats.org/officeDocument/2006/relationships/slideLayout" Target="../slideLayouts/slideLayout75.xml"/><Relationship Id="rId52" Type="http://schemas.openxmlformats.org/officeDocument/2006/relationships/slideLayout" Target="../slideLayouts/slideLayout83.xml"/><Relationship Id="rId60" Type="http://schemas.openxmlformats.org/officeDocument/2006/relationships/slideLayout" Target="../slideLayouts/slideLayout91.xml"/><Relationship Id="rId65" Type="http://schemas.openxmlformats.org/officeDocument/2006/relationships/slideLayout" Target="../slideLayouts/slideLayout96.xml"/><Relationship Id="rId73" Type="http://schemas.openxmlformats.org/officeDocument/2006/relationships/slideLayout" Target="../slideLayouts/slideLayout104.xml"/><Relationship Id="rId78" Type="http://schemas.openxmlformats.org/officeDocument/2006/relationships/theme" Target="../theme/theme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9" Type="http://schemas.openxmlformats.org/officeDocument/2006/relationships/slideLayout" Target="../slideLayouts/slideLayout70.xml"/><Relationship Id="rId34" Type="http://schemas.openxmlformats.org/officeDocument/2006/relationships/slideLayout" Target="../slideLayouts/slideLayout65.xml"/><Relationship Id="rId50" Type="http://schemas.openxmlformats.org/officeDocument/2006/relationships/slideLayout" Target="../slideLayouts/slideLayout81.xml"/><Relationship Id="rId55" Type="http://schemas.openxmlformats.org/officeDocument/2006/relationships/slideLayout" Target="../slideLayouts/slideLayout86.xml"/><Relationship Id="rId76" Type="http://schemas.openxmlformats.org/officeDocument/2006/relationships/slideLayout" Target="../slideLayouts/slideLayout107.xml"/><Relationship Id="rId7" Type="http://schemas.openxmlformats.org/officeDocument/2006/relationships/slideLayout" Target="../slideLayouts/slideLayout38.xml"/><Relationship Id="rId71" Type="http://schemas.openxmlformats.org/officeDocument/2006/relationships/slideLayout" Target="../slideLayouts/slideLayout102.xml"/><Relationship Id="rId2" Type="http://schemas.openxmlformats.org/officeDocument/2006/relationships/slideLayout" Target="../slideLayouts/slideLayout33.xml"/><Relationship Id="rId29" Type="http://schemas.openxmlformats.org/officeDocument/2006/relationships/slideLayout" Target="../slideLayouts/slideLayout6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3" Type="http://schemas.openxmlformats.org/officeDocument/2006/relationships/slideLayout" Target="../slideLayouts/slideLayout111.xml"/><Relationship Id="rId21" Type="http://schemas.openxmlformats.org/officeDocument/2006/relationships/slideLayout" Target="../slideLayouts/slideLayout129.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theme" Target="../theme/theme3.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3" Type="http://schemas.openxmlformats.org/officeDocument/2006/relationships/slideLayout" Target="../slideLayouts/slideLayout134.xml"/><Relationship Id="rId21" Type="http://schemas.openxmlformats.org/officeDocument/2006/relationships/theme" Target="../theme/theme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20" Type="http://schemas.openxmlformats.org/officeDocument/2006/relationships/slideLayout" Target="../slideLayouts/slideLayout151.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10" Type="http://schemas.openxmlformats.org/officeDocument/2006/relationships/slideLayout" Target="../slideLayouts/slideLayout141.xml"/><Relationship Id="rId19" Type="http://schemas.openxmlformats.org/officeDocument/2006/relationships/slideLayout" Target="../slideLayouts/slideLayout150.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4315" r:id="rId1"/>
    <p:sldLayoutId id="2147483672" r:id="rId2"/>
    <p:sldLayoutId id="2147484316" r:id="rId3"/>
    <p:sldLayoutId id="2147484317" r:id="rId4"/>
    <p:sldLayoutId id="2147483675" r:id="rId5"/>
    <p:sldLayoutId id="2147484318" r:id="rId6"/>
    <p:sldLayoutId id="2147483677" r:id="rId7"/>
    <p:sldLayoutId id="2147483678" r:id="rId8"/>
    <p:sldLayoutId id="2147483679" r:id="rId9"/>
    <p:sldLayoutId id="2147483680" r:id="rId10"/>
    <p:sldLayoutId id="2147484319" r:id="rId11"/>
    <p:sldLayoutId id="2147483671" r:id="rId12"/>
    <p:sldLayoutId id="2147484320" r:id="rId13"/>
    <p:sldLayoutId id="2147483673" r:id="rId14"/>
    <p:sldLayoutId id="2147483674" r:id="rId15"/>
    <p:sldLayoutId id="2147483683" r:id="rId16"/>
    <p:sldLayoutId id="2147483684" r:id="rId17"/>
    <p:sldLayoutId id="2147484322" r:id="rId18"/>
    <p:sldLayoutId id="2147483676" r:id="rId19"/>
    <p:sldLayoutId id="2147483686" r:id="rId20"/>
    <p:sldLayoutId id="2147483687" r:id="rId21"/>
    <p:sldLayoutId id="2147483688" r:id="rId22"/>
    <p:sldLayoutId id="2147483689" r:id="rId23"/>
    <p:sldLayoutId id="2147484340" r:id="rId24"/>
    <p:sldLayoutId id="2147483681" r:id="rId25"/>
    <p:sldLayoutId id="2147483682" r:id="rId26"/>
    <p:sldLayoutId id="2147484321" r:id="rId27"/>
    <p:sldLayoutId id="2147484341" r:id="rId28"/>
    <p:sldLayoutId id="2147483747" r:id="rId29"/>
    <p:sldLayoutId id="2147483748" r:id="rId30"/>
    <p:sldLayoutId id="2147483685" r:id="rId31"/>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29/05/2026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
        <p:nvSpPr>
          <p:cNvPr id="7"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331" r:id="rId6"/>
    <p:sldLayoutId id="2147484332" r:id="rId7"/>
    <p:sldLayoutId id="2147484339" r:id="rId8"/>
    <p:sldLayoutId id="2147484336" r:id="rId9"/>
    <p:sldLayoutId id="2147484349" r:id="rId10"/>
    <p:sldLayoutId id="2147484344" r:id="rId11"/>
    <p:sldLayoutId id="2147484343" r:id="rId12"/>
    <p:sldLayoutId id="2147484346" r:id="rId13"/>
    <p:sldLayoutId id="2147484382" r:id="rId14"/>
    <p:sldLayoutId id="2147484383" r:id="rId15"/>
    <p:sldLayoutId id="2147484371" r:id="rId16"/>
    <p:sldLayoutId id="2147484368" r:id="rId17"/>
    <p:sldLayoutId id="2147484378" r:id="rId18"/>
    <p:sldLayoutId id="2147484373" r:id="rId19"/>
    <p:sldLayoutId id="2147484372" r:id="rId20"/>
    <p:sldLayoutId id="2147484375" r:id="rId21"/>
    <p:sldLayoutId id="2147484365" r:id="rId22"/>
    <p:sldLayoutId id="2147484366" r:id="rId23"/>
    <p:sldLayoutId id="2147484354" r:id="rId24"/>
    <p:sldLayoutId id="2147484367" r:id="rId25"/>
    <p:sldLayoutId id="2147484361" r:id="rId26"/>
    <p:sldLayoutId id="2147484356" r:id="rId27"/>
    <p:sldLayoutId id="2147484355" r:id="rId28"/>
    <p:sldLayoutId id="2147484358" r:id="rId29"/>
    <p:sldLayoutId id="2147484208" r:id="rId30"/>
    <p:sldLayoutId id="2147484209" r:id="rId31"/>
    <p:sldLayoutId id="2147484210" r:id="rId32"/>
    <p:sldLayoutId id="2147484211" r:id="rId33"/>
    <p:sldLayoutId id="2147484212" r:id="rId34"/>
    <p:sldLayoutId id="2147484213" r:id="rId35"/>
    <p:sldLayoutId id="2147484254" r:id="rId36"/>
    <p:sldLayoutId id="2147483887" r:id="rId37"/>
    <p:sldLayoutId id="2147483888" r:id="rId38"/>
    <p:sldLayoutId id="2147484329" r:id="rId39"/>
    <p:sldLayoutId id="2147484337" r:id="rId40"/>
    <p:sldLayoutId id="2147484345" r:id="rId41"/>
    <p:sldLayoutId id="2147484348" r:id="rId42"/>
    <p:sldLayoutId id="2147484380" r:id="rId43"/>
    <p:sldLayoutId id="2147484369" r:id="rId44"/>
    <p:sldLayoutId id="2147484374" r:id="rId45"/>
    <p:sldLayoutId id="2147484377" r:id="rId46"/>
    <p:sldLayoutId id="2147484363" r:id="rId47"/>
    <p:sldLayoutId id="2147484352" r:id="rId48"/>
    <p:sldLayoutId id="2147484357" r:id="rId49"/>
    <p:sldLayoutId id="2147484360" r:id="rId50"/>
    <p:sldLayoutId id="2147484215" r:id="rId51"/>
    <p:sldLayoutId id="2147484216" r:id="rId52"/>
    <p:sldLayoutId id="2147484217" r:id="rId53"/>
    <p:sldLayoutId id="2147484255" r:id="rId54"/>
    <p:sldLayoutId id="2147483955" r:id="rId55"/>
    <p:sldLayoutId id="2147483988" r:id="rId56"/>
    <p:sldLayoutId id="2147484282" r:id="rId57"/>
    <p:sldLayoutId id="2147484220" r:id="rId58"/>
    <p:sldLayoutId id="2147484284" r:id="rId59"/>
    <p:sldLayoutId id="2147484285" r:id="rId60"/>
    <p:sldLayoutId id="2147483989" r:id="rId61"/>
    <p:sldLayoutId id="2147484330" r:id="rId62"/>
    <p:sldLayoutId id="2147484338" r:id="rId63"/>
    <p:sldLayoutId id="2147484347" r:id="rId64"/>
    <p:sldLayoutId id="2147484350" r:id="rId65"/>
    <p:sldLayoutId id="2147484381" r:id="rId66"/>
    <p:sldLayoutId id="2147484370" r:id="rId67"/>
    <p:sldLayoutId id="2147484376" r:id="rId68"/>
    <p:sldLayoutId id="2147484379" r:id="rId69"/>
    <p:sldLayoutId id="2147484364" r:id="rId70"/>
    <p:sldLayoutId id="2147484353" r:id="rId71"/>
    <p:sldLayoutId id="2147484359" r:id="rId72"/>
    <p:sldLayoutId id="2147484362" r:id="rId73"/>
    <p:sldLayoutId id="2147484256" r:id="rId74"/>
    <p:sldLayoutId id="2147484257" r:id="rId75"/>
    <p:sldLayoutId id="2147484222" r:id="rId76"/>
    <p:sldLayoutId id="2147484258" r:id="rId77"/>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4261" r:id="rId22"/>
    <p:sldLayoutId id="2147484351" r:id="rId23"/>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0.xml"/></Relationships>
</file>

<file path=ppt/slides/_rels/slide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0.xml"/></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13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hyperlink" Target="https://www.rfc-editor.org/rfc/rfc9396.html" TargetMode="Externa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9.sv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4.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s://retailenergycode.co.uk/recco-appoints-raidiam-and-paypoint-as-trust-framework-partners-for-consumer-consent-solution/"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14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29.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91.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a:solidFill>
                  <a:srgbClr val="1EF395"/>
                </a:solidFill>
                <a:latin typeface="Playfair Display"/>
              </a:rPr>
              <a:t>Consumer Consent Solution</a:t>
            </a:r>
            <a:br>
              <a:rPr lang="en-GB">
                <a:latin typeface="Playfair Display" pitchFamily="2"/>
              </a:rPr>
            </a:br>
            <a:r>
              <a:rPr lang="en-GB">
                <a:latin typeface="Figtree ExtraBold"/>
              </a:rPr>
              <a:t> </a:t>
            </a:r>
            <a:r>
              <a:rPr lang="en-GB" err="1">
                <a:latin typeface="Figtree ExtraBold"/>
              </a:rPr>
              <a:t>Solution</a:t>
            </a:r>
            <a:r>
              <a:rPr lang="en-GB">
                <a:latin typeface="Figtree ExtraBold"/>
              </a:rPr>
              <a:t>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04/06/26</a:t>
            </a:r>
            <a:endParaRPr lang="en-US"/>
          </a:p>
        </p:txBody>
      </p:sp>
    </p:spTree>
    <p:extLst>
      <p:ext uri="{BB962C8B-B14F-4D97-AF65-F5344CB8AC3E}">
        <p14:creationId xmlns:p14="http://schemas.microsoft.com/office/powerpoint/2010/main" val="360010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2699430327"/>
              </p:ext>
            </p:extLst>
          </p:nvPr>
        </p:nvGraphicFramePr>
        <p:xfrm>
          <a:off x="423065" y="1716933"/>
          <a:ext cx="6375924" cy="305651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latin typeface="Figtree" panose="020B0604020202020204"/>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Approx </a:t>
                      </a:r>
                      <a:br>
                        <a:rPr lang="en-GB" sz="1100" b="1" noProof="0">
                          <a:solidFill>
                            <a:srgbClr val="FFFFFF"/>
                          </a:solidFill>
                          <a:effectLst/>
                          <a:latin typeface="Figtree" panose="020B0604020202020204"/>
                        </a:rPr>
                      </a:br>
                      <a:r>
                        <a:rPr lang="en-GB" sz="1100" b="1" noProof="0">
                          <a:solidFill>
                            <a:srgbClr val="FFFFFF"/>
                          </a:solidFill>
                          <a:effectLst/>
                          <a:latin typeface="Figtree" panose="020B0604020202020204"/>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Teresa Thompson</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pPr lvl="0">
                        <a:lnSpc>
                          <a:spcPct val="100000"/>
                        </a:lnSpc>
                        <a:buNone/>
                      </a:pPr>
                      <a:r>
                        <a:rPr lang="en-GB" sz="1400" b="1" kern="1200" noProof="0">
                          <a:solidFill>
                            <a:schemeClr val="tx1"/>
                          </a:solidFill>
                          <a:effectLst/>
                          <a:latin typeface="Figtree"/>
                          <a:ea typeface="+mn-ea"/>
                          <a:cs typeface="+mn-cs"/>
                        </a:rPr>
                        <a:t>Consent Record Schema</a:t>
                      </a:r>
                    </a:p>
                    <a:p>
                      <a:pPr marL="285750" lvl="0" indent="-285750">
                        <a:lnSpc>
                          <a:spcPct val="100000"/>
                        </a:lnSpc>
                        <a:buFontTx/>
                        <a:buChar char="-"/>
                      </a:pPr>
                      <a:r>
                        <a:rPr lang="en-GB" sz="1400" b="0" kern="1200" noProof="0">
                          <a:solidFill>
                            <a:schemeClr val="tx1"/>
                          </a:solidFill>
                          <a:effectLst/>
                          <a:latin typeface="Figtree"/>
                          <a:ea typeface="+mn-ea"/>
                          <a:cs typeface="+mn-cs"/>
                        </a:rPr>
                        <a:t>Technical structure (scopes vs RAR, field names)</a:t>
                      </a:r>
                    </a:p>
                    <a:p>
                      <a:pPr marL="285750" lvl="0" indent="-285750">
                        <a:lnSpc>
                          <a:spcPct val="100000"/>
                        </a:lnSpc>
                        <a:buFontTx/>
                        <a:buChar char="-"/>
                      </a:pPr>
                      <a:r>
                        <a:rPr lang="en-GB" sz="1400" b="0" kern="1200" noProof="0">
                          <a:solidFill>
                            <a:schemeClr val="tx1"/>
                          </a:solidFill>
                          <a:effectLst/>
                          <a:latin typeface="Figtree"/>
                          <a:ea typeface="+mn-ea"/>
                          <a:cs typeface="+mn-cs"/>
                        </a:rPr>
                        <a:t>Impacts on Data Sharing </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George Roberts</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55 - 70 mins</a:t>
                      </a:r>
                    </a:p>
                  </a:txBody>
                  <a:tcPr anchor="ctr"/>
                </a:tc>
                <a:extLst>
                  <a:ext uri="{0D108BD9-81ED-4DB2-BD59-A6C34878D82A}">
                    <a16:rowId xmlns:a16="http://schemas.microsoft.com/office/drawing/2014/main" val="1861668899"/>
                  </a:ext>
                </a:extLst>
              </a:tr>
              <a:tr h="539040">
                <a:tc>
                  <a:txBody>
                    <a:bodyPr/>
                    <a:lstStyle/>
                    <a:p>
                      <a:pPr lvl="0">
                        <a:lnSpc>
                          <a:spcPct val="100000"/>
                        </a:lnSpc>
                        <a:buNone/>
                      </a:pPr>
                      <a:r>
                        <a:rPr lang="en-GB" sz="1400" b="1" kern="1200" noProof="0">
                          <a:solidFill>
                            <a:schemeClr val="tx1"/>
                          </a:solidFill>
                          <a:effectLst/>
                          <a:latin typeface="Figtree"/>
                          <a:ea typeface="+mn-ea"/>
                          <a:cs typeface="+mn-cs"/>
                        </a:rPr>
                        <a:t>Security Profile- </a:t>
                      </a:r>
                      <a:r>
                        <a:rPr lang="en-GB" sz="1400" b="0" kern="1200" noProof="0">
                          <a:solidFill>
                            <a:schemeClr val="tx1"/>
                          </a:solidFill>
                          <a:effectLst/>
                          <a:latin typeface="Figtree"/>
                          <a:ea typeface="+mn-ea"/>
                          <a:cs typeface="+mn-cs"/>
                        </a:rPr>
                        <a:t>Profile configuration &amp; considerations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a:solidFill>
                            <a:schemeClr val="tx1"/>
                          </a:solidFill>
                          <a:effectLst/>
                          <a:latin typeface="Figtree" panose="020B0604020202020204"/>
                          <a:ea typeface="+mn-ea"/>
                          <a:cs typeface="+mn-cs"/>
                        </a:rPr>
                        <a:t>George Roberts</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10 mins</a:t>
                      </a:r>
                    </a:p>
                  </a:txBody>
                  <a:tcPr anchor="ctr"/>
                </a:tc>
                <a:extLst>
                  <a:ext uri="{0D108BD9-81ED-4DB2-BD59-A6C34878D82A}">
                    <a16:rowId xmlns:a16="http://schemas.microsoft.com/office/drawing/2014/main" val="3510699009"/>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Teresa Thompson</a:t>
                      </a:r>
                      <a:endParaRPr lang="en-US" sz="1400" b="0">
                        <a:solidFill>
                          <a:schemeClr val="tx1"/>
                        </a:solidFill>
                        <a:latin typeface="Figtree" panose="020B0604020202020204"/>
                      </a:endParaRP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 mins</a:t>
                      </a:r>
                      <a:endParaRPr lang="en-US" sz="1400" b="0">
                        <a:solidFill>
                          <a:schemeClr val="tx1"/>
                        </a:solidFill>
                        <a:latin typeface="Figtree" panose="020B0604020202020204"/>
                      </a:endParaRPr>
                    </a:p>
                  </a:txBody>
                  <a:tcPr anchor="ctr"/>
                </a:tc>
                <a:extLst>
                  <a:ext uri="{0D108BD9-81ED-4DB2-BD59-A6C34878D82A}">
                    <a16:rowId xmlns:a16="http://schemas.microsoft.com/office/drawing/2014/main" val="2412616697"/>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349706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D73AB4-0156-708D-2FDD-B48C642E4C79}"/>
              </a:ext>
            </a:extLst>
          </p:cNvPr>
          <p:cNvSpPr>
            <a:spLocks noGrp="1"/>
          </p:cNvSpPr>
          <p:nvPr>
            <p:ph type="body" sz="quarter" idx="10"/>
          </p:nvPr>
        </p:nvSpPr>
        <p:spPr>
          <a:xfrm>
            <a:off x="828001" y="1424599"/>
            <a:ext cx="5268000" cy="358311"/>
          </a:xfrm>
        </p:spPr>
        <p:txBody>
          <a:bodyPr>
            <a:normAutofit fontScale="70000" lnSpcReduction="20000"/>
          </a:bodyPr>
          <a:lstStyle/>
          <a:p>
            <a:r>
              <a:rPr lang="en-GB" b="1"/>
              <a:t>CCS Iteration &amp; Working Group Engagement </a:t>
            </a:r>
          </a:p>
        </p:txBody>
      </p:sp>
      <p:pic>
        <p:nvPicPr>
          <p:cNvPr id="6" name="Picture Placeholder 5" descr="BG-14">
            <a:extLst>
              <a:ext uri="{FF2B5EF4-FFF2-40B4-BE49-F238E27FC236}">
                <a16:creationId xmlns:a16="http://schemas.microsoft.com/office/drawing/2014/main" id="{AC25BD8D-F0EA-4489-96FF-472006EBA028}"/>
              </a:ext>
            </a:extLst>
          </p:cNvPr>
          <p:cNvPicPr>
            <a:picLocks noGrp="1" noChangeAspect="1"/>
          </p:cNvPicPr>
          <p:nvPr>
            <p:ph type="pic" idx="2"/>
          </p:nvPr>
        </p:nvPicPr>
        <p:blipFill>
          <a:blip r:embed="rId2"/>
          <a:srcRect l="31107" r="31107"/>
          <a:stretch/>
        </p:blipFill>
        <p:spPr>
          <a:prstGeom prst="rect">
            <a:avLst/>
          </a:prstGeom>
          <a:solidFill>
            <a:srgbClr val="4D38F5"/>
          </a:solidFill>
          <a:ln>
            <a:noFill/>
          </a:ln>
        </p:spPr>
      </p:pic>
      <p:sp>
        <p:nvSpPr>
          <p:cNvPr id="5" name="Text Placeholder 4">
            <a:extLst>
              <a:ext uri="{FF2B5EF4-FFF2-40B4-BE49-F238E27FC236}">
                <a16:creationId xmlns:a16="http://schemas.microsoft.com/office/drawing/2014/main" id="{0DFFB421-6C86-0B70-3B5D-173495358E09}"/>
              </a:ext>
            </a:extLst>
          </p:cNvPr>
          <p:cNvSpPr>
            <a:spLocks noGrp="1"/>
          </p:cNvSpPr>
          <p:nvPr>
            <p:ph type="body" sz="quarter" idx="11"/>
          </p:nvPr>
        </p:nvSpPr>
        <p:spPr>
          <a:xfrm>
            <a:off x="370212" y="2225924"/>
            <a:ext cx="6245351" cy="3331640"/>
          </a:xfrm>
        </p:spPr>
        <p:txBody>
          <a:bodyPr>
            <a:normAutofit/>
          </a:bodyPr>
          <a:lstStyle/>
          <a:p>
            <a:r>
              <a:rPr lang="en-US" sz="1400"/>
              <a:t>We are continuing to iterate on the CCS, and with developments moving quickly alongside our technology partners, there may be occasions when we are waiting on key updates or decisions needed to support the working groups. When this happens, it may not always be possible to share the slides ahead of the session.</a:t>
            </a:r>
          </a:p>
          <a:p>
            <a:endParaRPr lang="en-US" sz="1400"/>
          </a:p>
          <a:p>
            <a:r>
              <a:rPr lang="en-US" sz="1400"/>
              <a:t>Where this is the case, we will ensure clear communication in advance about the areas being discussed and the types of SMEs whose attendance would add the most value, helping to ensure the right people are involved to support discussions and decisions.</a:t>
            </a:r>
            <a:endParaRPr lang="en-GB" sz="1400"/>
          </a:p>
        </p:txBody>
      </p:sp>
    </p:spTree>
    <p:extLst>
      <p:ext uri="{BB962C8B-B14F-4D97-AF65-F5344CB8AC3E}">
        <p14:creationId xmlns:p14="http://schemas.microsoft.com/office/powerpoint/2010/main" val="1023067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D2068EB-7461-3388-8F63-19D0480D12EF}"/>
              </a:ext>
            </a:extLst>
          </p:cNvPr>
          <p:cNvPicPr>
            <a:picLocks noGrp="1" noChangeAspect="1"/>
          </p:cNvPicPr>
          <p:nvPr>
            <p:ph type="pic" idx="2"/>
          </p:nvPr>
        </p:nvPicPr>
        <p:blipFill>
          <a:blip r:embed="rId3"/>
          <a:srcRect t="281" b="281"/>
          <a:stretch/>
        </p:blipFill>
        <p:spPr>
          <a:xfrm>
            <a:off x="8743594" y="10"/>
            <a:ext cx="3448405" cy="6857990"/>
          </a:xfrm>
          <a:prstGeom prst="rect">
            <a:avLst/>
          </a:prstGeom>
          <a:noFill/>
          <a:ln>
            <a:noFill/>
          </a:ln>
        </p:spPr>
      </p:pic>
      <p:sp>
        <p:nvSpPr>
          <p:cNvPr id="4" name="Text Placeholder 3">
            <a:extLst>
              <a:ext uri="{FF2B5EF4-FFF2-40B4-BE49-F238E27FC236}">
                <a16:creationId xmlns:a16="http://schemas.microsoft.com/office/drawing/2014/main" id="{053959AC-A1EB-CB41-EB11-7CC5D3E9DA59}"/>
              </a:ext>
            </a:extLst>
          </p:cNvPr>
          <p:cNvSpPr>
            <a:spLocks noGrp="1"/>
          </p:cNvSpPr>
          <p:nvPr>
            <p:ph type="body" sz="quarter" idx="11"/>
          </p:nvPr>
        </p:nvSpPr>
        <p:spPr>
          <a:xfrm>
            <a:off x="924422" y="1968746"/>
            <a:ext cx="7102661" cy="2584966"/>
          </a:xfrm>
        </p:spPr>
        <p:txBody>
          <a:bodyPr vert="horz" lIns="0" tIns="0" rIns="0" bIns="0" rtlCol="0">
            <a:normAutofit/>
          </a:bodyPr>
          <a:lstStyle/>
          <a:p>
            <a:pPr marL="285750" indent="-285750">
              <a:lnSpc>
                <a:spcPct val="100000"/>
              </a:lnSpc>
              <a:spcBef>
                <a:spcPts val="1000"/>
              </a:spcBef>
              <a:buFont typeface="Arial,Sans-Serif"/>
              <a:buChar char="•"/>
            </a:pPr>
            <a:r>
              <a:rPr lang="en-GB" sz="1800"/>
              <a:t>Please ensure that microphones remain switched off during the speaker sessions.</a:t>
            </a:r>
            <a:endParaRPr lang="en-US" sz="1800"/>
          </a:p>
          <a:p>
            <a:pPr marL="285750" indent="-285750">
              <a:lnSpc>
                <a:spcPct val="100000"/>
              </a:lnSpc>
              <a:spcBef>
                <a:spcPts val="1000"/>
              </a:spcBef>
              <a:buFont typeface="Arial,Sans-Serif"/>
              <a:buChar char="•"/>
            </a:pPr>
            <a:r>
              <a:rPr lang="en-GB" sz="1800"/>
              <a:t>Raise your Hand in Teams if you have any questions</a:t>
            </a:r>
            <a:endParaRPr lang="en-US" sz="1800"/>
          </a:p>
          <a:p>
            <a:pPr marL="285750" indent="-285750">
              <a:lnSpc>
                <a:spcPct val="100000"/>
              </a:lnSpc>
              <a:spcBef>
                <a:spcPts val="1000"/>
              </a:spcBef>
              <a:buFont typeface="Arial,Sans-Serif"/>
              <a:buChar char="•"/>
            </a:pPr>
            <a:r>
              <a:rPr lang="en-GB" sz="1800"/>
              <a:t>As a polite reminder, please keep all questions relevant to </a:t>
            </a:r>
            <a:br>
              <a:rPr lang="en-GB" sz="1800"/>
            </a:br>
            <a:r>
              <a:rPr lang="en-GB" sz="1800"/>
              <a:t>the session and avoid referencing other organisations</a:t>
            </a:r>
            <a:endParaRPr lang="en-GB" sz="1800">
              <a:highlight>
                <a:srgbClr val="FFFF00"/>
              </a:highlight>
            </a:endParaRPr>
          </a:p>
          <a:p>
            <a:pPr marL="285750" indent="-285750">
              <a:lnSpc>
                <a:spcPct val="100000"/>
              </a:lnSpc>
              <a:spcBef>
                <a:spcPts val="1000"/>
              </a:spcBef>
              <a:buFont typeface="Arial,Sans-Serif"/>
              <a:buChar char="•"/>
            </a:pPr>
            <a:r>
              <a:rPr lang="en-GB" sz="1800"/>
              <a:t>The copy of the slides &amp; minutes will be circulated following the session</a:t>
            </a:r>
            <a:r>
              <a:rPr lang="en-US" sz="1800"/>
              <a:t>.</a:t>
            </a:r>
            <a:endParaRPr lang="en-GB" sz="1800"/>
          </a:p>
        </p:txBody>
      </p:sp>
      <p:sp>
        <p:nvSpPr>
          <p:cNvPr id="3" name="Title 1">
            <a:extLst>
              <a:ext uri="{FF2B5EF4-FFF2-40B4-BE49-F238E27FC236}">
                <a16:creationId xmlns:a16="http://schemas.microsoft.com/office/drawing/2014/main" id="{08E38671-EAFD-3665-72AD-30EDD053CD0A}"/>
              </a:ext>
            </a:extLst>
          </p:cNvPr>
          <p:cNvSpPr txBox="1">
            <a:spLocks/>
          </p:cNvSpPr>
          <p:nvPr/>
        </p:nvSpPr>
        <p:spPr>
          <a:xfrm>
            <a:off x="924422" y="590547"/>
            <a:ext cx="10440000" cy="577350"/>
          </a:xfrm>
          <a:prstGeom prst="rect">
            <a:avLst/>
          </a:prstGeom>
          <a:noFill/>
          <a:ln>
            <a:noFill/>
          </a:ln>
        </p:spPr>
        <p:txBody>
          <a:bodyPr spcFirstLastPara="1" vert="horz" wrap="square" lIns="0" tIns="0" rIns="0" bIns="0" rtlCol="0" anchor="b"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solidFill>
                  <a:schemeClr val="bg2"/>
                </a:solidFill>
                <a:latin typeface="Figtree SemiBold" pitchFamily="2" charset="0"/>
              </a:rPr>
              <a:t>Housekeeping</a:t>
            </a:r>
          </a:p>
        </p:txBody>
      </p:sp>
    </p:spTree>
    <p:extLst>
      <p:ext uri="{BB962C8B-B14F-4D97-AF65-F5344CB8AC3E}">
        <p14:creationId xmlns:p14="http://schemas.microsoft.com/office/powerpoint/2010/main" val="3986822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40414-B160-AF06-644D-7EC0D5C0D8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ED022D-057C-7E4A-6DC9-32B0C7A1971F}"/>
              </a:ext>
            </a:extLst>
          </p:cNvPr>
          <p:cNvSpPr txBox="1">
            <a:spLocks noGrp="1"/>
          </p:cNvSpPr>
          <p:nvPr>
            <p:ph type="title"/>
          </p:nvPr>
        </p:nvSpPr>
        <p:spPr>
          <a:xfrm>
            <a:off x="1690259" y="2078687"/>
            <a:ext cx="8811487" cy="1083161"/>
          </a:xfrm>
        </p:spPr>
        <p:txBody>
          <a:bodyPr/>
          <a:lstStyle/>
          <a:p>
            <a:r>
              <a:rPr lang="en-GB" sz="5400">
                <a:latin typeface="Figtree"/>
              </a:rPr>
              <a:t>Consent Record Schema</a:t>
            </a:r>
            <a:endParaRPr lang="en-US"/>
          </a:p>
        </p:txBody>
      </p:sp>
    </p:spTree>
    <p:extLst>
      <p:ext uri="{BB962C8B-B14F-4D97-AF65-F5344CB8AC3E}">
        <p14:creationId xmlns:p14="http://schemas.microsoft.com/office/powerpoint/2010/main" val="3795733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E20E9-8BC5-64B4-840E-0C984DE8D6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1AAF32-6C18-093F-74D3-92AC44AC6ACD}"/>
              </a:ext>
            </a:extLst>
          </p:cNvPr>
          <p:cNvSpPr txBox="1"/>
          <p:nvPr/>
        </p:nvSpPr>
        <p:spPr>
          <a:xfrm>
            <a:off x="569672" y="1213008"/>
            <a:ext cx="10729192" cy="4524315"/>
          </a:xfrm>
          <a:prstGeom prst="rect">
            <a:avLst/>
          </a:prstGeom>
          <a:noFill/>
        </p:spPr>
        <p:txBody>
          <a:bodyPr wrap="square" lIns="91440" tIns="45720" rIns="91440" bIns="45720" rtlCol="0" anchor="t">
            <a:spAutoFit/>
          </a:bodyPr>
          <a:lstStyle/>
          <a:p>
            <a:r>
              <a:rPr lang="en-GB" sz="1600" b="1">
                <a:latin typeface="Figtree" panose="020B0604020202020204"/>
              </a:rPr>
              <a:t>Consent Record Schema = </a:t>
            </a:r>
          </a:p>
          <a:p>
            <a:endParaRPr lang="en-GB" sz="1600" b="1">
              <a:latin typeface="Figtree" panose="020B0604020202020204"/>
            </a:endParaRPr>
          </a:p>
          <a:p>
            <a:r>
              <a:rPr lang="en-GB" sz="1600">
                <a:latin typeface="Figtree" panose="020B0604020202020204"/>
              </a:rPr>
              <a:t>Dictates how we define what a consumer is consenting to, and how this is structured, interpreted and replicated throughout the Trust Framework by CCS Users to enable consent-based data sharing.</a:t>
            </a:r>
          </a:p>
          <a:p>
            <a:endParaRPr lang="en-GB" sz="1600">
              <a:latin typeface="Figtree" panose="020B0604020202020204"/>
            </a:endParaRPr>
          </a:p>
          <a:p>
            <a:r>
              <a:rPr lang="en-GB" sz="1600" b="1">
                <a:latin typeface="Figtree" panose="020B0604020202020204"/>
              </a:rPr>
              <a:t>Key Priorities:</a:t>
            </a:r>
          </a:p>
          <a:p>
            <a:endParaRPr lang="en-GB" sz="1600">
              <a:latin typeface="Figtree" panose="020B0604020202020204"/>
            </a:endParaRPr>
          </a:p>
          <a:p>
            <a:pPr marL="285750" indent="-285750">
              <a:buFontTx/>
              <a:buChar char="-"/>
            </a:pPr>
            <a:r>
              <a:rPr lang="en-GB" sz="1600">
                <a:latin typeface="Figtree" panose="020B0604020202020204"/>
              </a:rPr>
              <a:t>Accurately reflect what a consumer is signing up for. The structure and contents of the Consent Record Schema will be shown directly to a consumer for every new consent.</a:t>
            </a:r>
          </a:p>
          <a:p>
            <a:pPr marL="285750" indent="-285750">
              <a:buFontTx/>
              <a:buChar char="-"/>
            </a:pPr>
            <a:r>
              <a:rPr lang="en-GB" sz="1600">
                <a:latin typeface="Figtree" panose="020B0604020202020204"/>
              </a:rPr>
              <a:t>Enable sufficient controls to enforce data safety and GDPR/DUAA requirements. The Consent Record Schema will need to protect consumer interests and ensure adherence to:</a:t>
            </a:r>
          </a:p>
          <a:p>
            <a:pPr marL="742950" lvl="1" indent="-285750">
              <a:buFontTx/>
              <a:buChar char="-"/>
            </a:pPr>
            <a:r>
              <a:rPr lang="en-GB" sz="1600">
                <a:latin typeface="Figtree" panose="020B0604020202020204"/>
              </a:rPr>
              <a:t>Art. 5(1)(a) transparency – the schema will be displayed to consumers at the point of consenting</a:t>
            </a:r>
          </a:p>
          <a:p>
            <a:pPr marL="742950" lvl="1" indent="-285750">
              <a:buFontTx/>
              <a:buChar char="-"/>
            </a:pPr>
            <a:r>
              <a:rPr lang="en-GB" sz="1600">
                <a:latin typeface="Figtree" panose="020B0604020202020204"/>
              </a:rPr>
              <a:t>Art. 5(1)(c) data minimisation – needs to be able to be specific enough to ensure minimum data is shared</a:t>
            </a:r>
          </a:p>
          <a:p>
            <a:pPr marL="742950" lvl="1" indent="-285750">
              <a:buFontTx/>
              <a:buChar char="-"/>
            </a:pPr>
            <a:r>
              <a:rPr lang="en-GB" sz="1600">
                <a:latin typeface="Figtree" panose="020B0604020202020204"/>
              </a:rPr>
              <a:t>Art. 7 informed consent</a:t>
            </a:r>
          </a:p>
          <a:p>
            <a:pPr marL="285750" indent="-285750">
              <a:buFontTx/>
              <a:buChar char="-"/>
            </a:pPr>
            <a:r>
              <a:rPr lang="en-GB" sz="1600">
                <a:latin typeface="Figtree" panose="020B0604020202020204"/>
              </a:rPr>
              <a:t>Ensure long-term flexibility to enable future use-cases with minimal change required </a:t>
            </a:r>
          </a:p>
          <a:p>
            <a:pPr marL="285750" indent="-285750">
              <a:buFontTx/>
              <a:buChar char="-"/>
            </a:pPr>
            <a:r>
              <a:rPr lang="en-GB" sz="1600">
                <a:latin typeface="Figtree" panose="020B0604020202020204"/>
              </a:rPr>
              <a:t>Enforce sufficient granularity to enable nuanced </a:t>
            </a:r>
          </a:p>
          <a:p>
            <a:endParaRPr lang="en-GB" sz="1600">
              <a:latin typeface="Figtree" panose="020B0604020202020204"/>
            </a:endParaRPr>
          </a:p>
          <a:p>
            <a:endParaRPr lang="en-GB" sz="1600">
              <a:latin typeface="Figtree" panose="020B0604020202020204"/>
            </a:endParaRPr>
          </a:p>
        </p:txBody>
      </p:sp>
      <p:sp>
        <p:nvSpPr>
          <p:cNvPr id="3" name="TextBox 2">
            <a:extLst>
              <a:ext uri="{FF2B5EF4-FFF2-40B4-BE49-F238E27FC236}">
                <a16:creationId xmlns:a16="http://schemas.microsoft.com/office/drawing/2014/main" id="{4F5780CB-11F5-F6F1-71E7-704B8AFF18ED}"/>
              </a:ext>
            </a:extLst>
          </p:cNvPr>
          <p:cNvSpPr txBox="1"/>
          <p:nvPr/>
        </p:nvSpPr>
        <p:spPr>
          <a:xfrm>
            <a:off x="479376" y="116632"/>
            <a:ext cx="9203325" cy="523220"/>
          </a:xfrm>
          <a:prstGeom prst="rect">
            <a:avLst/>
          </a:prstGeom>
          <a:noFill/>
        </p:spPr>
        <p:txBody>
          <a:bodyPr wrap="square" lIns="91440" tIns="45720" rIns="91440" bIns="45720" rtlCol="0" anchor="t">
            <a:spAutoFit/>
          </a:bodyPr>
          <a:lstStyle/>
          <a:p>
            <a:r>
              <a:rPr lang="en-GB" sz="2800" b="1" spc="100">
                <a:solidFill>
                  <a:srgbClr val="201E2E"/>
                </a:solidFill>
                <a:latin typeface="Figtree"/>
                <a:cs typeface="Arial"/>
              </a:rPr>
              <a:t>Our objectives for CCS Consent Record Schema</a:t>
            </a:r>
          </a:p>
        </p:txBody>
      </p:sp>
    </p:spTree>
    <p:extLst>
      <p:ext uri="{BB962C8B-B14F-4D97-AF65-F5344CB8AC3E}">
        <p14:creationId xmlns:p14="http://schemas.microsoft.com/office/powerpoint/2010/main" val="2306817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04E03-9C77-3D79-9912-1D00179F750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4E0B593-8024-7CDB-FCDA-7513E1D2494C}"/>
              </a:ext>
            </a:extLst>
          </p:cNvPr>
          <p:cNvSpPr>
            <a:spLocks noGrp="1"/>
          </p:cNvSpPr>
          <p:nvPr>
            <p:ph type="title"/>
          </p:nvPr>
        </p:nvSpPr>
        <p:spPr>
          <a:xfrm>
            <a:off x="417240" y="96125"/>
            <a:ext cx="10515600" cy="577352"/>
          </a:xfrm>
        </p:spPr>
        <p:txBody>
          <a:bodyPr/>
          <a:lstStyle/>
          <a:p>
            <a:r>
              <a:rPr lang="en-GB" sz="2400">
                <a:latin typeface="Figtree" panose="020B0604020202020204"/>
              </a:rPr>
              <a:t>Our focus is the Consent Record Schema (JSON/YAML), not API Specifications</a:t>
            </a:r>
          </a:p>
        </p:txBody>
      </p:sp>
      <p:sp>
        <p:nvSpPr>
          <p:cNvPr id="2" name="TextBox 1">
            <a:extLst>
              <a:ext uri="{FF2B5EF4-FFF2-40B4-BE49-F238E27FC236}">
                <a16:creationId xmlns:a16="http://schemas.microsoft.com/office/drawing/2014/main" id="{0A9A90DA-ED8B-B544-85EE-125EF303FF3C}"/>
              </a:ext>
            </a:extLst>
          </p:cNvPr>
          <p:cNvSpPr txBox="1"/>
          <p:nvPr/>
        </p:nvSpPr>
        <p:spPr>
          <a:xfrm>
            <a:off x="479376" y="836712"/>
            <a:ext cx="10729192" cy="2646878"/>
          </a:xfrm>
          <a:prstGeom prst="rect">
            <a:avLst/>
          </a:prstGeom>
          <a:noFill/>
        </p:spPr>
        <p:txBody>
          <a:bodyPr wrap="square" lIns="91440" tIns="45720" rIns="91440" bIns="45720" rtlCol="0" anchor="t">
            <a:spAutoFit/>
          </a:bodyPr>
          <a:lstStyle/>
          <a:p>
            <a:r>
              <a:rPr lang="en-GB" b="1">
                <a:latin typeface="Figtree" panose="020B0604020202020204"/>
              </a:rPr>
              <a:t>We are discussing the detail of the Consent Record Schema itself today.</a:t>
            </a:r>
          </a:p>
          <a:p>
            <a:endParaRPr lang="en-GB">
              <a:latin typeface="Figtree" panose="020B0604020202020204"/>
            </a:endParaRPr>
          </a:p>
          <a:p>
            <a:r>
              <a:rPr lang="en-GB" sz="1600">
                <a:latin typeface="Figtree" panose="020B0604020202020204"/>
              </a:rPr>
              <a:t>The </a:t>
            </a:r>
            <a:r>
              <a:rPr lang="en-GB" sz="1600" err="1">
                <a:latin typeface="Figtree" panose="020B0604020202020204"/>
              </a:rPr>
              <a:t>authorisation_details</a:t>
            </a:r>
            <a:r>
              <a:rPr lang="en-GB" sz="1600">
                <a:latin typeface="Figtree" panose="020B0604020202020204"/>
              </a:rPr>
              <a:t> expressed in a Scopes or a Rich Authorisation Request are the foundation of how consent is tracked and managed across the ecosystem. We understand that the object expressed by the Consent Record Schema sit alongside a range of other API details which we will share with you in due course.</a:t>
            </a:r>
          </a:p>
          <a:p>
            <a:endParaRPr lang="en-GB" sz="1600">
              <a:latin typeface="Figtree" panose="020B0604020202020204"/>
            </a:endParaRPr>
          </a:p>
          <a:p>
            <a:r>
              <a:rPr lang="en-GB" sz="1600" b="1" i="1">
                <a:latin typeface="Figtree" panose="020B0604020202020204"/>
              </a:rPr>
              <a:t>For this Working Group, we are not discussing the rest of the API Specifications that will sit around the Consent Record Schema. These will be brought to you as soon as possible, hopefully the next Working Group.</a:t>
            </a:r>
          </a:p>
          <a:p>
            <a:endParaRPr lang="en-GB">
              <a:latin typeface="Figtree" panose="020B0604020202020204"/>
            </a:endParaRPr>
          </a:p>
        </p:txBody>
      </p:sp>
      <p:pic>
        <p:nvPicPr>
          <p:cNvPr id="6" name="Picture 5">
            <a:extLst>
              <a:ext uri="{FF2B5EF4-FFF2-40B4-BE49-F238E27FC236}">
                <a16:creationId xmlns:a16="http://schemas.microsoft.com/office/drawing/2014/main" id="{71BE5348-F932-610E-AA38-C3E9A70B03D7}"/>
              </a:ext>
            </a:extLst>
          </p:cNvPr>
          <p:cNvPicPr>
            <a:picLocks noChangeAspect="1"/>
          </p:cNvPicPr>
          <p:nvPr/>
        </p:nvPicPr>
        <p:blipFill>
          <a:blip r:embed="rId3"/>
          <a:stretch>
            <a:fillRect/>
          </a:stretch>
        </p:blipFill>
        <p:spPr>
          <a:xfrm>
            <a:off x="617740" y="3514368"/>
            <a:ext cx="4109548" cy="3017456"/>
          </a:xfrm>
          <a:prstGeom prst="rect">
            <a:avLst/>
          </a:prstGeom>
        </p:spPr>
      </p:pic>
      <p:sp>
        <p:nvSpPr>
          <p:cNvPr id="7" name="Rectangle 6">
            <a:extLst>
              <a:ext uri="{FF2B5EF4-FFF2-40B4-BE49-F238E27FC236}">
                <a16:creationId xmlns:a16="http://schemas.microsoft.com/office/drawing/2014/main" id="{264E36DD-8DCB-2250-69A1-2629F55D4BA3}"/>
              </a:ext>
            </a:extLst>
          </p:cNvPr>
          <p:cNvSpPr/>
          <p:nvPr/>
        </p:nvSpPr>
        <p:spPr>
          <a:xfrm>
            <a:off x="417240" y="3429000"/>
            <a:ext cx="4688160" cy="9052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8" name="Rectangle 7">
            <a:extLst>
              <a:ext uri="{FF2B5EF4-FFF2-40B4-BE49-F238E27FC236}">
                <a16:creationId xmlns:a16="http://schemas.microsoft.com/office/drawing/2014/main" id="{749C3E24-7B2D-26FB-3A0A-2ACB2735A2A3}"/>
              </a:ext>
            </a:extLst>
          </p:cNvPr>
          <p:cNvSpPr/>
          <p:nvPr/>
        </p:nvSpPr>
        <p:spPr>
          <a:xfrm>
            <a:off x="417240" y="4521200"/>
            <a:ext cx="4688160" cy="2095992"/>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9" name="TextBox 8">
            <a:extLst>
              <a:ext uri="{FF2B5EF4-FFF2-40B4-BE49-F238E27FC236}">
                <a16:creationId xmlns:a16="http://schemas.microsoft.com/office/drawing/2014/main" id="{ED020E9C-73CD-1046-CB61-FFAB3BDBCCFA}"/>
              </a:ext>
            </a:extLst>
          </p:cNvPr>
          <p:cNvSpPr txBox="1"/>
          <p:nvPr/>
        </p:nvSpPr>
        <p:spPr>
          <a:xfrm>
            <a:off x="6976872" y="3696962"/>
            <a:ext cx="2724912" cy="369332"/>
          </a:xfrm>
          <a:prstGeom prst="rect">
            <a:avLst/>
          </a:prstGeom>
          <a:noFill/>
        </p:spPr>
        <p:txBody>
          <a:bodyPr wrap="square" rtlCol="0">
            <a:spAutoFit/>
          </a:bodyPr>
          <a:lstStyle/>
          <a:p>
            <a:r>
              <a:rPr lang="en-GB">
                <a:latin typeface="Figtree" panose="020B0604020202020204"/>
              </a:rPr>
              <a:t>Out of scope for today</a:t>
            </a:r>
          </a:p>
        </p:txBody>
      </p:sp>
      <p:sp>
        <p:nvSpPr>
          <p:cNvPr id="10" name="TextBox 9">
            <a:extLst>
              <a:ext uri="{FF2B5EF4-FFF2-40B4-BE49-F238E27FC236}">
                <a16:creationId xmlns:a16="http://schemas.microsoft.com/office/drawing/2014/main" id="{F10306AD-C65C-C412-4FD2-82B751943103}"/>
              </a:ext>
            </a:extLst>
          </p:cNvPr>
          <p:cNvSpPr txBox="1"/>
          <p:nvPr/>
        </p:nvSpPr>
        <p:spPr>
          <a:xfrm>
            <a:off x="6976872" y="5107512"/>
            <a:ext cx="4802315" cy="923330"/>
          </a:xfrm>
          <a:prstGeom prst="rect">
            <a:avLst/>
          </a:prstGeom>
          <a:noFill/>
        </p:spPr>
        <p:txBody>
          <a:bodyPr wrap="square" rtlCol="0">
            <a:spAutoFit/>
          </a:bodyPr>
          <a:lstStyle/>
          <a:p>
            <a:r>
              <a:rPr lang="en-GB">
                <a:latin typeface="Figtree" panose="020B0604020202020204"/>
              </a:rPr>
              <a:t>Consent Record Schema/</a:t>
            </a:r>
            <a:r>
              <a:rPr lang="en-GB" err="1">
                <a:latin typeface="Figtree" panose="020B0604020202020204"/>
              </a:rPr>
              <a:t>authorisation_details</a:t>
            </a:r>
            <a:r>
              <a:rPr lang="en-GB">
                <a:latin typeface="Figtree" panose="020B0604020202020204"/>
              </a:rPr>
              <a:t> JSON/YAML</a:t>
            </a:r>
          </a:p>
          <a:p>
            <a:r>
              <a:rPr lang="en-GB">
                <a:latin typeface="Figtree" panose="020B0604020202020204"/>
              </a:rPr>
              <a:t>In scope for today</a:t>
            </a:r>
          </a:p>
        </p:txBody>
      </p:sp>
      <p:cxnSp>
        <p:nvCxnSpPr>
          <p:cNvPr id="12" name="Straight Arrow Connector 11">
            <a:extLst>
              <a:ext uri="{FF2B5EF4-FFF2-40B4-BE49-F238E27FC236}">
                <a16:creationId xmlns:a16="http://schemas.microsoft.com/office/drawing/2014/main" id="{884F32EF-5DDB-F35E-8FCB-266CC2501973}"/>
              </a:ext>
            </a:extLst>
          </p:cNvPr>
          <p:cNvCxnSpPr>
            <a:stCxn id="7" idx="3"/>
          </p:cNvCxnSpPr>
          <p:nvPr/>
        </p:nvCxnSpPr>
        <p:spPr>
          <a:xfrm>
            <a:off x="5105400" y="3881628"/>
            <a:ext cx="1734312"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7E2C689-E621-B1C6-BF27-B9AA4CE95B4C}"/>
              </a:ext>
            </a:extLst>
          </p:cNvPr>
          <p:cNvCxnSpPr/>
          <p:nvPr/>
        </p:nvCxnSpPr>
        <p:spPr>
          <a:xfrm>
            <a:off x="5163312" y="5459230"/>
            <a:ext cx="1734312" cy="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3617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2B5AE-005E-F299-729D-CBEA7C64490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1944F4-3381-AEEE-EFE5-5547CE169792}"/>
              </a:ext>
            </a:extLst>
          </p:cNvPr>
          <p:cNvSpPr txBox="1"/>
          <p:nvPr/>
        </p:nvSpPr>
        <p:spPr>
          <a:xfrm>
            <a:off x="479376" y="836712"/>
            <a:ext cx="10729192" cy="4893647"/>
          </a:xfrm>
          <a:prstGeom prst="rect">
            <a:avLst/>
          </a:prstGeom>
          <a:noFill/>
        </p:spPr>
        <p:txBody>
          <a:bodyPr wrap="square" lIns="91440" tIns="45720" rIns="91440" bIns="45720" rtlCol="0" anchor="t">
            <a:spAutoFit/>
          </a:bodyPr>
          <a:lstStyle/>
          <a:p>
            <a:r>
              <a:rPr lang="en-GB" b="1">
                <a:latin typeface="Figtree" panose="020B0604020202020204"/>
              </a:rPr>
              <a:t>Rich Authorisation Requests (RAR)</a:t>
            </a:r>
          </a:p>
          <a:p>
            <a:endParaRPr lang="en-GB">
              <a:latin typeface="Figtree" panose="020B0604020202020204"/>
            </a:endParaRPr>
          </a:p>
          <a:p>
            <a:r>
              <a:rPr lang="en-GB" sz="1600">
                <a:latin typeface="Figtree" panose="020B0604020202020204"/>
              </a:rPr>
              <a:t>We are intending to use Rich Authorisation Requests as our model for consent record schemas. Our reasoning is:</a:t>
            </a:r>
          </a:p>
          <a:p>
            <a:endParaRPr lang="en-GB" sz="1600">
              <a:latin typeface="Figtree" panose="020B0604020202020204"/>
            </a:endParaRPr>
          </a:p>
          <a:p>
            <a:pPr marL="285750" indent="-285750">
              <a:buFontTx/>
              <a:buChar char="-"/>
            </a:pPr>
            <a:r>
              <a:rPr lang="en-GB" sz="1600">
                <a:latin typeface="Figtree" panose="020B0604020202020204"/>
              </a:rPr>
              <a:t>RARs offer granularity </a:t>
            </a:r>
          </a:p>
          <a:p>
            <a:pPr lvl="1"/>
            <a:r>
              <a:rPr lang="en-GB" sz="1600">
                <a:latin typeface="Figtree" panose="020B0604020202020204"/>
              </a:rPr>
              <a:t>- using RAR we can express Consent Duration, Purpose, Resource Identifiers (e.g. MPxN) and even conditionality. Unlike Scopes which are static, RARs can benefit from the flexibility of JSON structures </a:t>
            </a:r>
          </a:p>
          <a:p>
            <a:pPr marL="285750" indent="-285750">
              <a:buFontTx/>
              <a:buChar char="-"/>
            </a:pPr>
            <a:r>
              <a:rPr lang="en-GB" sz="1600">
                <a:latin typeface="Figtree" panose="020B0604020202020204"/>
              </a:rPr>
              <a:t>RARs offer flexibility </a:t>
            </a:r>
          </a:p>
          <a:p>
            <a:pPr lvl="1"/>
            <a:r>
              <a:rPr lang="en-GB" sz="1600">
                <a:latin typeface="Figtree" panose="020B0604020202020204"/>
              </a:rPr>
              <a:t>– we want to design a flexible structure that can adapt to new services and datasets and enable binding of multi-requests, as well as facilitate intra and inter-sector interoperability.</a:t>
            </a:r>
          </a:p>
          <a:p>
            <a:pPr marL="285750" indent="-285750">
              <a:buFontTx/>
              <a:buChar char="-"/>
            </a:pPr>
            <a:endParaRPr lang="en-GB" sz="1400">
              <a:latin typeface="Figtree" panose="020B0604020202020204"/>
            </a:endParaRPr>
          </a:p>
          <a:p>
            <a:r>
              <a:rPr lang="en-GB" sz="1600">
                <a:latin typeface="Figtree" panose="020B0604020202020204"/>
              </a:rPr>
              <a:t>Scopes, unlike RARs, only offer  determination of levels of access to data, with no built-in flexibility for specifying duration of access or enabling fine-tuned resource control. RARs enable expression of WHAT, WHO, HOW LONG and WHY. </a:t>
            </a:r>
          </a:p>
          <a:p>
            <a:endParaRPr lang="en-GB">
              <a:latin typeface="Figtree" panose="020B0604020202020204"/>
            </a:endParaRPr>
          </a:p>
          <a:p>
            <a:r>
              <a:rPr lang="en-GB" b="1">
                <a:latin typeface="Figtree" panose="020B0604020202020204"/>
              </a:rPr>
              <a:t>How do they work?</a:t>
            </a:r>
          </a:p>
          <a:p>
            <a:endParaRPr lang="en-GB">
              <a:latin typeface="Figtree" panose="020B0604020202020204"/>
            </a:endParaRPr>
          </a:p>
          <a:p>
            <a:r>
              <a:rPr lang="en-GB" sz="1600">
                <a:latin typeface="Figtree" panose="020B0604020202020204"/>
              </a:rPr>
              <a:t>RARs build on Scopes which define access controls to recourses via OAuth2 tokens by adding a new </a:t>
            </a:r>
            <a:r>
              <a:rPr lang="en-GB" sz="1600" err="1">
                <a:latin typeface="Figtree" panose="020B0604020202020204"/>
              </a:rPr>
              <a:t>parameter,r</a:t>
            </a:r>
            <a:r>
              <a:rPr lang="en-GB" sz="1600">
                <a:latin typeface="Figtree" panose="020B0604020202020204"/>
              </a:rPr>
              <a:t> “</a:t>
            </a:r>
            <a:r>
              <a:rPr lang="en-GB" sz="1600" err="1">
                <a:latin typeface="Figtree" panose="020B0604020202020204"/>
              </a:rPr>
              <a:t>Authorisation_details</a:t>
            </a:r>
            <a:r>
              <a:rPr lang="en-GB" sz="1600">
                <a:latin typeface="Figtree" panose="020B0604020202020204"/>
              </a:rPr>
              <a:t>”, that will allow us to express more granularity around a consent request.</a:t>
            </a:r>
          </a:p>
        </p:txBody>
      </p:sp>
      <p:sp>
        <p:nvSpPr>
          <p:cNvPr id="6" name="TextBox 5">
            <a:extLst>
              <a:ext uri="{FF2B5EF4-FFF2-40B4-BE49-F238E27FC236}">
                <a16:creationId xmlns:a16="http://schemas.microsoft.com/office/drawing/2014/main" id="{4F7ECC0D-B748-0917-C59F-E09FE755047C}"/>
              </a:ext>
            </a:extLst>
          </p:cNvPr>
          <p:cNvSpPr txBox="1"/>
          <p:nvPr/>
        </p:nvSpPr>
        <p:spPr>
          <a:xfrm>
            <a:off x="8686271" y="6376458"/>
            <a:ext cx="3582460" cy="461665"/>
          </a:xfrm>
          <a:prstGeom prst="rect">
            <a:avLst/>
          </a:prstGeom>
          <a:noFill/>
        </p:spPr>
        <p:txBody>
          <a:bodyPr wrap="square" lIns="91440" tIns="45720" rIns="91440" bIns="45720" anchor="t">
            <a:spAutoFit/>
          </a:bodyPr>
          <a:lstStyle/>
          <a:p>
            <a:r>
              <a:rPr lang="en-GB" sz="1200">
                <a:latin typeface="Figtree" panose="020B0604020202020204"/>
                <a:hlinkClick r:id="rId2"/>
              </a:rPr>
              <a:t>RFC 9396: OAuth 2.0 Rich Authorization Requests</a:t>
            </a:r>
            <a:endParaRPr lang="en-GB" sz="1200">
              <a:latin typeface="Figtree" panose="020B0604020202020204"/>
            </a:endParaRPr>
          </a:p>
        </p:txBody>
      </p:sp>
      <p:sp>
        <p:nvSpPr>
          <p:cNvPr id="3" name="TextBox 2">
            <a:extLst>
              <a:ext uri="{FF2B5EF4-FFF2-40B4-BE49-F238E27FC236}">
                <a16:creationId xmlns:a16="http://schemas.microsoft.com/office/drawing/2014/main" id="{086A0591-02D9-F8F2-75CF-3A1644598A4E}"/>
              </a:ext>
            </a:extLst>
          </p:cNvPr>
          <p:cNvSpPr txBox="1"/>
          <p:nvPr/>
        </p:nvSpPr>
        <p:spPr>
          <a:xfrm>
            <a:off x="479376" y="116632"/>
            <a:ext cx="9203325" cy="523220"/>
          </a:xfrm>
          <a:prstGeom prst="rect">
            <a:avLst/>
          </a:prstGeom>
          <a:noFill/>
        </p:spPr>
        <p:txBody>
          <a:bodyPr wrap="square" lIns="91440" tIns="45720" rIns="91440" bIns="45720" rtlCol="0" anchor="t">
            <a:spAutoFit/>
          </a:bodyPr>
          <a:lstStyle/>
          <a:p>
            <a:r>
              <a:rPr lang="en-GB" sz="2800" b="1" spc="100">
                <a:solidFill>
                  <a:srgbClr val="201E2E"/>
                </a:solidFill>
                <a:latin typeface="Figtree"/>
                <a:cs typeface="Arial"/>
              </a:rPr>
              <a:t>Our decision to use Rich Authorisation Requests</a:t>
            </a:r>
          </a:p>
        </p:txBody>
      </p:sp>
      <p:sp>
        <p:nvSpPr>
          <p:cNvPr id="5" name="Rectangle 4">
            <a:extLst>
              <a:ext uri="{FF2B5EF4-FFF2-40B4-BE49-F238E27FC236}">
                <a16:creationId xmlns:a16="http://schemas.microsoft.com/office/drawing/2014/main" id="{AD34D35B-C207-C688-C22A-B4E146181FFC}"/>
              </a:ext>
            </a:extLst>
          </p:cNvPr>
          <p:cNvSpPr/>
          <p:nvPr/>
        </p:nvSpPr>
        <p:spPr>
          <a:xfrm>
            <a:off x="577171" y="5759311"/>
            <a:ext cx="9304669" cy="621029"/>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400">
                <a:latin typeface="Figtree" panose="020B0604020202020204"/>
              </a:rPr>
              <a:t>Are you happy with our proposed approach to use Rich Authorisation Requests as the model for our Consent Record Schema?</a:t>
            </a:r>
            <a:endParaRPr lang="en-US">
              <a:latin typeface="Figtree" panose="020B0604020202020204"/>
            </a:endParaRPr>
          </a:p>
        </p:txBody>
      </p:sp>
    </p:spTree>
    <p:extLst>
      <p:ext uri="{BB962C8B-B14F-4D97-AF65-F5344CB8AC3E}">
        <p14:creationId xmlns:p14="http://schemas.microsoft.com/office/powerpoint/2010/main" val="894490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Rectangle: Rounded Corners 286">
            <a:extLst>
              <a:ext uri="{FF2B5EF4-FFF2-40B4-BE49-F238E27FC236}">
                <a16:creationId xmlns:a16="http://schemas.microsoft.com/office/drawing/2014/main" id="{EE7E825A-CEDF-DCAD-E9B1-A6AB8E9877CD}"/>
              </a:ext>
            </a:extLst>
          </p:cNvPr>
          <p:cNvSpPr/>
          <p:nvPr/>
        </p:nvSpPr>
        <p:spPr>
          <a:xfrm>
            <a:off x="261030" y="5268734"/>
            <a:ext cx="11586006" cy="1479119"/>
          </a:xfrm>
          <a:prstGeom prst="roundRect">
            <a:avLst>
              <a:gd name="adj" fmla="val 1412"/>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Figtree" panose="020B0604020202020204"/>
            </a:endParaRPr>
          </a:p>
        </p:txBody>
      </p:sp>
      <p:sp>
        <p:nvSpPr>
          <p:cNvPr id="288" name="Rectangle: Rounded Corners 287">
            <a:extLst>
              <a:ext uri="{FF2B5EF4-FFF2-40B4-BE49-F238E27FC236}">
                <a16:creationId xmlns:a16="http://schemas.microsoft.com/office/drawing/2014/main" id="{BF6D9B0E-5590-4172-8B35-147E79747510}"/>
              </a:ext>
            </a:extLst>
          </p:cNvPr>
          <p:cNvSpPr>
            <a:spLocks/>
          </p:cNvSpPr>
          <p:nvPr/>
        </p:nvSpPr>
        <p:spPr>
          <a:xfrm>
            <a:off x="344966" y="5604844"/>
            <a:ext cx="11439666" cy="1104934"/>
          </a:xfrm>
          <a:prstGeom prst="roundRect">
            <a:avLst>
              <a:gd name="adj" fmla="val 2080"/>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38F5"/>
                </a:solidFill>
                <a:effectLst/>
                <a:uLnTx/>
                <a:uFillTx/>
                <a:latin typeface="Figtree" panose="020B0604020202020204"/>
              </a:rPr>
              <a:t>CONSUMER CONSENT SOLUTION</a:t>
            </a:r>
          </a:p>
        </p:txBody>
      </p:sp>
      <p:sp>
        <p:nvSpPr>
          <p:cNvPr id="289" name="Rectangle: Rounded Corners 288">
            <a:extLst>
              <a:ext uri="{FF2B5EF4-FFF2-40B4-BE49-F238E27FC236}">
                <a16:creationId xmlns:a16="http://schemas.microsoft.com/office/drawing/2014/main" id="{B8E7B88C-3945-18DF-EAC7-78832729910F}"/>
              </a:ext>
            </a:extLst>
          </p:cNvPr>
          <p:cNvSpPr/>
          <p:nvPr/>
        </p:nvSpPr>
        <p:spPr>
          <a:xfrm>
            <a:off x="479376" y="5725204"/>
            <a:ext cx="8136901" cy="784208"/>
          </a:xfrm>
          <a:prstGeom prst="roundRect">
            <a:avLst>
              <a:gd name="adj" fmla="val 3271"/>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Figtree" panose="020B0604020202020204"/>
              </a:rPr>
              <a:t>Authorisation Server</a:t>
            </a:r>
          </a:p>
        </p:txBody>
      </p:sp>
      <p:pic>
        <p:nvPicPr>
          <p:cNvPr id="290" name="Picture 2" descr="Contact Us - Retail Energy Code Company">
            <a:extLst>
              <a:ext uri="{FF2B5EF4-FFF2-40B4-BE49-F238E27FC236}">
                <a16:creationId xmlns:a16="http://schemas.microsoft.com/office/drawing/2014/main" id="{9F64A8DC-EC66-2BA6-A836-4EBE163626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7142" y="5330522"/>
            <a:ext cx="716924" cy="138366"/>
          </a:xfrm>
          <a:prstGeom prst="rect">
            <a:avLst/>
          </a:prstGeom>
          <a:noFill/>
          <a:extLst>
            <a:ext uri="{909E8E84-426E-40DD-AFC4-6F175D3DCCD1}">
              <a14:hiddenFill xmlns:a14="http://schemas.microsoft.com/office/drawing/2010/main">
                <a:solidFill>
                  <a:srgbClr val="FFFFFF"/>
                </a:solidFill>
              </a14:hiddenFill>
            </a:ext>
          </a:extLst>
        </p:spPr>
      </p:pic>
      <p:cxnSp>
        <p:nvCxnSpPr>
          <p:cNvPr id="291" name="Straight Arrow Connector 290">
            <a:extLst>
              <a:ext uri="{FF2B5EF4-FFF2-40B4-BE49-F238E27FC236}">
                <a16:creationId xmlns:a16="http://schemas.microsoft.com/office/drawing/2014/main" id="{6F8A47BC-DCEF-259D-FC91-86AE1EFF4760}"/>
              </a:ext>
            </a:extLst>
          </p:cNvPr>
          <p:cNvCxnSpPr>
            <a:cxnSpLocks/>
          </p:cNvCxnSpPr>
          <p:nvPr/>
        </p:nvCxnSpPr>
        <p:spPr>
          <a:xfrm>
            <a:off x="1489617" y="1052736"/>
            <a:ext cx="2179242" cy="0"/>
          </a:xfrm>
          <a:prstGeom prst="straightConnector1">
            <a:avLst/>
          </a:prstGeom>
          <a:noFill/>
          <a:ln w="6350" cap="flat" cmpd="sng" algn="ctr">
            <a:solidFill>
              <a:srgbClr val="4D38F5"/>
            </a:solidFill>
            <a:prstDash val="solid"/>
            <a:miter lim="800000"/>
            <a:headEnd type="none" w="med" len="med"/>
            <a:tailEnd type="triangle" w="med" len="med"/>
          </a:ln>
          <a:effectLst/>
        </p:spPr>
      </p:cxnSp>
      <p:cxnSp>
        <p:nvCxnSpPr>
          <p:cNvPr id="292" name="Straight Arrow Connector 291">
            <a:extLst>
              <a:ext uri="{FF2B5EF4-FFF2-40B4-BE49-F238E27FC236}">
                <a16:creationId xmlns:a16="http://schemas.microsoft.com/office/drawing/2014/main" id="{24AF2A88-3875-055E-7267-0A93D296C92A}"/>
              </a:ext>
            </a:extLst>
          </p:cNvPr>
          <p:cNvCxnSpPr>
            <a:cxnSpLocks/>
          </p:cNvCxnSpPr>
          <p:nvPr/>
        </p:nvCxnSpPr>
        <p:spPr>
          <a:xfrm flipV="1">
            <a:off x="4793146" y="1050281"/>
            <a:ext cx="3312000" cy="0"/>
          </a:xfrm>
          <a:prstGeom prst="straightConnector1">
            <a:avLst/>
          </a:prstGeom>
          <a:noFill/>
          <a:ln w="6350" cap="flat" cmpd="sng" algn="ctr">
            <a:solidFill>
              <a:srgbClr val="4D38F5"/>
            </a:solidFill>
            <a:prstDash val="solid"/>
            <a:miter lim="800000"/>
            <a:headEnd type="none" w="med" len="med"/>
            <a:tailEnd type="triangle" w="med" len="med"/>
          </a:ln>
          <a:effectLst/>
        </p:spPr>
      </p:cxnSp>
      <p:sp>
        <p:nvSpPr>
          <p:cNvPr id="293" name="Rectangle: Rounded Corners 292">
            <a:extLst>
              <a:ext uri="{FF2B5EF4-FFF2-40B4-BE49-F238E27FC236}">
                <a16:creationId xmlns:a16="http://schemas.microsoft.com/office/drawing/2014/main" id="{0481AF2F-C8C6-0E87-5E06-66F89CC75450}"/>
              </a:ext>
            </a:extLst>
          </p:cNvPr>
          <p:cNvSpPr/>
          <p:nvPr/>
        </p:nvSpPr>
        <p:spPr>
          <a:xfrm>
            <a:off x="361547" y="876284"/>
            <a:ext cx="1404710" cy="2304062"/>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100" b="1">
                <a:solidFill>
                  <a:srgbClr val="4D38F5"/>
                </a:solidFill>
                <a:latin typeface="Figtree" panose="020B0604020202020204"/>
                <a:ea typeface="Calibri"/>
                <a:cs typeface="Calibri"/>
                <a:sym typeface="Arial"/>
              </a:rPr>
              <a:t>Consumer</a:t>
            </a:r>
          </a:p>
        </p:txBody>
      </p:sp>
      <p:cxnSp>
        <p:nvCxnSpPr>
          <p:cNvPr id="294" name="Straight Arrow Connector 293">
            <a:extLst>
              <a:ext uri="{FF2B5EF4-FFF2-40B4-BE49-F238E27FC236}">
                <a16:creationId xmlns:a16="http://schemas.microsoft.com/office/drawing/2014/main" id="{EB830672-759C-F6DC-F6DF-82CEE360A50A}"/>
              </a:ext>
            </a:extLst>
          </p:cNvPr>
          <p:cNvCxnSpPr>
            <a:cxnSpLocks/>
            <a:stCxn id="335" idx="3"/>
            <a:endCxn id="402" idx="2"/>
          </p:cNvCxnSpPr>
          <p:nvPr/>
        </p:nvCxnSpPr>
        <p:spPr>
          <a:xfrm flipV="1">
            <a:off x="939000" y="2286714"/>
            <a:ext cx="1044157" cy="724086"/>
          </a:xfrm>
          <a:prstGeom prst="straightConnector1">
            <a:avLst/>
          </a:prstGeom>
          <a:noFill/>
          <a:ln w="6350" cap="flat" cmpd="sng" algn="ctr">
            <a:solidFill>
              <a:srgbClr val="4D38F5"/>
            </a:solidFill>
            <a:prstDash val="solid"/>
            <a:miter lim="800000"/>
            <a:headEnd type="triangle" w="med" len="med"/>
            <a:tailEnd type="none" w="med" len="med"/>
          </a:ln>
          <a:effectLst/>
        </p:spPr>
      </p:cxnSp>
      <p:cxnSp>
        <p:nvCxnSpPr>
          <p:cNvPr id="295" name="Straight Arrow Connector 294">
            <a:extLst>
              <a:ext uri="{FF2B5EF4-FFF2-40B4-BE49-F238E27FC236}">
                <a16:creationId xmlns:a16="http://schemas.microsoft.com/office/drawing/2014/main" id="{C97348DF-20C8-4691-79B2-2E455640154E}"/>
              </a:ext>
            </a:extLst>
          </p:cNvPr>
          <p:cNvCxnSpPr>
            <a:cxnSpLocks/>
          </p:cNvCxnSpPr>
          <p:nvPr/>
        </p:nvCxnSpPr>
        <p:spPr>
          <a:xfrm flipV="1">
            <a:off x="4856503" y="1314429"/>
            <a:ext cx="3276000" cy="0"/>
          </a:xfrm>
          <a:prstGeom prst="straightConnector1">
            <a:avLst/>
          </a:prstGeom>
          <a:noFill/>
          <a:ln w="6350" cap="flat" cmpd="sng" algn="ctr">
            <a:solidFill>
              <a:srgbClr val="4D38F5"/>
            </a:solidFill>
            <a:prstDash val="solid"/>
            <a:miter lim="800000"/>
            <a:headEnd type="triangle" w="med" len="med"/>
            <a:tailEnd type="none" w="med" len="med"/>
          </a:ln>
          <a:effectLst/>
        </p:spPr>
      </p:cxnSp>
      <p:sp>
        <p:nvSpPr>
          <p:cNvPr id="296" name="Rectangle: Rounded Corners 295">
            <a:extLst>
              <a:ext uri="{FF2B5EF4-FFF2-40B4-BE49-F238E27FC236}">
                <a16:creationId xmlns:a16="http://schemas.microsoft.com/office/drawing/2014/main" id="{DFE2BE0D-92B8-B75F-3D93-294C58AA5EA1}"/>
              </a:ext>
            </a:extLst>
          </p:cNvPr>
          <p:cNvSpPr/>
          <p:nvPr/>
        </p:nvSpPr>
        <p:spPr>
          <a:xfrm>
            <a:off x="9888486" y="880385"/>
            <a:ext cx="2172524" cy="2443849"/>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100" b="1">
                <a:solidFill>
                  <a:srgbClr val="4D38F5"/>
                </a:solidFill>
                <a:latin typeface="Figtree" panose="020B0604020202020204"/>
                <a:ea typeface="Calibri"/>
                <a:cs typeface="Calibri"/>
                <a:sym typeface="Arial"/>
              </a:rPr>
              <a:t>Energy Data Holder</a:t>
            </a:r>
          </a:p>
          <a:p>
            <a:pPr algn="ctr" defTabSz="914377">
              <a:defRPr/>
            </a:pPr>
            <a:r>
              <a:rPr lang="en-GB" sz="1100" b="1">
                <a:solidFill>
                  <a:srgbClr val="4D38F5"/>
                </a:solidFill>
                <a:latin typeface="Figtree" panose="020B0604020202020204"/>
                <a:ea typeface="Calibri"/>
                <a:cs typeface="Calibri"/>
                <a:sym typeface="Arial"/>
              </a:rPr>
              <a:t>(EDH)</a:t>
            </a:r>
          </a:p>
        </p:txBody>
      </p:sp>
      <p:cxnSp>
        <p:nvCxnSpPr>
          <p:cNvPr id="297" name="Straight Arrow Connector 296">
            <a:extLst>
              <a:ext uri="{FF2B5EF4-FFF2-40B4-BE49-F238E27FC236}">
                <a16:creationId xmlns:a16="http://schemas.microsoft.com/office/drawing/2014/main" id="{96FC2B96-595D-F5F3-CC8E-4AB11CB54060}"/>
              </a:ext>
            </a:extLst>
          </p:cNvPr>
          <p:cNvCxnSpPr>
            <a:cxnSpLocks/>
          </p:cNvCxnSpPr>
          <p:nvPr/>
        </p:nvCxnSpPr>
        <p:spPr>
          <a:xfrm>
            <a:off x="8184229" y="2616608"/>
            <a:ext cx="3312766" cy="0"/>
          </a:xfrm>
          <a:prstGeom prst="straightConnector1">
            <a:avLst/>
          </a:prstGeom>
          <a:noFill/>
          <a:ln w="6350" cap="flat" cmpd="sng" algn="ctr">
            <a:solidFill>
              <a:srgbClr val="4D38F5"/>
            </a:solidFill>
            <a:prstDash val="solid"/>
            <a:miter lim="800000"/>
            <a:headEnd type="triangle" w="med" len="med"/>
            <a:tailEnd type="none" w="med" len="med"/>
          </a:ln>
          <a:effectLst/>
        </p:spPr>
      </p:cxnSp>
      <p:grpSp>
        <p:nvGrpSpPr>
          <p:cNvPr id="298" name="Group 297">
            <a:extLst>
              <a:ext uri="{FF2B5EF4-FFF2-40B4-BE49-F238E27FC236}">
                <a16:creationId xmlns:a16="http://schemas.microsoft.com/office/drawing/2014/main" id="{D914A547-5BA1-103C-D4E4-F4432B954375}"/>
              </a:ext>
            </a:extLst>
          </p:cNvPr>
          <p:cNvGrpSpPr/>
          <p:nvPr/>
        </p:nvGrpSpPr>
        <p:grpSpPr>
          <a:xfrm>
            <a:off x="1832771" y="809524"/>
            <a:ext cx="246449" cy="276999"/>
            <a:chOff x="2831225" y="-251927"/>
            <a:chExt cx="235005" cy="310483"/>
          </a:xfrm>
        </p:grpSpPr>
        <p:sp>
          <p:nvSpPr>
            <p:cNvPr id="299" name="Oval 298">
              <a:extLst>
                <a:ext uri="{FF2B5EF4-FFF2-40B4-BE49-F238E27FC236}">
                  <a16:creationId xmlns:a16="http://schemas.microsoft.com/office/drawing/2014/main" id="{09756475-98D9-3372-996B-958F02B16ABE}"/>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00" name="Rectangle 299">
              <a:extLst>
                <a:ext uri="{FF2B5EF4-FFF2-40B4-BE49-F238E27FC236}">
                  <a16:creationId xmlns:a16="http://schemas.microsoft.com/office/drawing/2014/main" id="{46468551-4EFF-3948-EC2C-54A2719607D6}"/>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1</a:t>
              </a:r>
            </a:p>
          </p:txBody>
        </p:sp>
      </p:grpSp>
      <p:grpSp>
        <p:nvGrpSpPr>
          <p:cNvPr id="301" name="Group 300">
            <a:extLst>
              <a:ext uri="{FF2B5EF4-FFF2-40B4-BE49-F238E27FC236}">
                <a16:creationId xmlns:a16="http://schemas.microsoft.com/office/drawing/2014/main" id="{055CAC8A-1F07-4606-10C5-1079EA40238B}"/>
              </a:ext>
            </a:extLst>
          </p:cNvPr>
          <p:cNvGrpSpPr/>
          <p:nvPr/>
        </p:nvGrpSpPr>
        <p:grpSpPr>
          <a:xfrm>
            <a:off x="8443197" y="3879537"/>
            <a:ext cx="246449" cy="276999"/>
            <a:chOff x="2831225" y="-251927"/>
            <a:chExt cx="235005" cy="310483"/>
          </a:xfrm>
        </p:grpSpPr>
        <p:sp>
          <p:nvSpPr>
            <p:cNvPr id="302" name="Oval 301">
              <a:extLst>
                <a:ext uri="{FF2B5EF4-FFF2-40B4-BE49-F238E27FC236}">
                  <a16:creationId xmlns:a16="http://schemas.microsoft.com/office/drawing/2014/main" id="{D58FE589-DC17-CB0B-36D1-D9C2A49ACFB2}"/>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03" name="Rectangle 302">
              <a:extLst>
                <a:ext uri="{FF2B5EF4-FFF2-40B4-BE49-F238E27FC236}">
                  <a16:creationId xmlns:a16="http://schemas.microsoft.com/office/drawing/2014/main" id="{D2B0A539-A842-866B-0429-5CBA5D309E84}"/>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2</a:t>
              </a:r>
            </a:p>
          </p:txBody>
        </p:sp>
      </p:grpSp>
      <p:cxnSp>
        <p:nvCxnSpPr>
          <p:cNvPr id="304" name="Straight Arrow Connector 303">
            <a:extLst>
              <a:ext uri="{FF2B5EF4-FFF2-40B4-BE49-F238E27FC236}">
                <a16:creationId xmlns:a16="http://schemas.microsoft.com/office/drawing/2014/main" id="{1BCE693B-B814-26D0-199C-4CAA09699C40}"/>
              </a:ext>
            </a:extLst>
          </p:cNvPr>
          <p:cNvCxnSpPr>
            <a:cxnSpLocks/>
          </p:cNvCxnSpPr>
          <p:nvPr/>
        </p:nvCxnSpPr>
        <p:spPr>
          <a:xfrm>
            <a:off x="3956130" y="3242671"/>
            <a:ext cx="0" cy="2462561"/>
          </a:xfrm>
          <a:prstGeom prst="straightConnector1">
            <a:avLst/>
          </a:prstGeom>
          <a:noFill/>
          <a:ln w="6350" cap="flat" cmpd="sng" algn="ctr">
            <a:solidFill>
              <a:srgbClr val="4D38F5"/>
            </a:solidFill>
            <a:prstDash val="solid"/>
            <a:miter lim="800000"/>
            <a:headEnd type="none" w="med" len="med"/>
            <a:tailEnd type="triangle" w="med" len="med"/>
          </a:ln>
          <a:effectLst/>
        </p:spPr>
      </p:cxnSp>
      <p:grpSp>
        <p:nvGrpSpPr>
          <p:cNvPr id="305" name="Group 304">
            <a:extLst>
              <a:ext uri="{FF2B5EF4-FFF2-40B4-BE49-F238E27FC236}">
                <a16:creationId xmlns:a16="http://schemas.microsoft.com/office/drawing/2014/main" id="{797EB4E2-43FA-DA83-E192-0CC10CA446B9}"/>
              </a:ext>
            </a:extLst>
          </p:cNvPr>
          <p:cNvGrpSpPr/>
          <p:nvPr/>
        </p:nvGrpSpPr>
        <p:grpSpPr>
          <a:xfrm>
            <a:off x="7567871" y="1798542"/>
            <a:ext cx="246449" cy="276999"/>
            <a:chOff x="2831225" y="-251927"/>
            <a:chExt cx="235005" cy="310483"/>
          </a:xfrm>
        </p:grpSpPr>
        <p:sp>
          <p:nvSpPr>
            <p:cNvPr id="306" name="Oval 305">
              <a:extLst>
                <a:ext uri="{FF2B5EF4-FFF2-40B4-BE49-F238E27FC236}">
                  <a16:creationId xmlns:a16="http://schemas.microsoft.com/office/drawing/2014/main" id="{B60E249A-D3C5-084B-6C57-EFFF9218F838}"/>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07" name="Rectangle 306">
              <a:extLst>
                <a:ext uri="{FF2B5EF4-FFF2-40B4-BE49-F238E27FC236}">
                  <a16:creationId xmlns:a16="http://schemas.microsoft.com/office/drawing/2014/main" id="{6CB60DF2-C263-FD06-4719-5420DB257F6F}"/>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5</a:t>
              </a:r>
            </a:p>
          </p:txBody>
        </p:sp>
      </p:grpSp>
      <p:grpSp>
        <p:nvGrpSpPr>
          <p:cNvPr id="308" name="Group 307">
            <a:extLst>
              <a:ext uri="{FF2B5EF4-FFF2-40B4-BE49-F238E27FC236}">
                <a16:creationId xmlns:a16="http://schemas.microsoft.com/office/drawing/2014/main" id="{E457B984-C0ED-398C-E748-FFB00C982C80}"/>
              </a:ext>
            </a:extLst>
          </p:cNvPr>
          <p:cNvGrpSpPr/>
          <p:nvPr/>
        </p:nvGrpSpPr>
        <p:grpSpPr>
          <a:xfrm>
            <a:off x="7325498" y="895440"/>
            <a:ext cx="246449" cy="276999"/>
            <a:chOff x="2831225" y="-251927"/>
            <a:chExt cx="235005" cy="310483"/>
          </a:xfrm>
        </p:grpSpPr>
        <p:sp>
          <p:nvSpPr>
            <p:cNvPr id="309" name="Oval 308">
              <a:extLst>
                <a:ext uri="{FF2B5EF4-FFF2-40B4-BE49-F238E27FC236}">
                  <a16:creationId xmlns:a16="http://schemas.microsoft.com/office/drawing/2014/main" id="{749660B8-3E92-C420-D70E-1BEA598803C2}"/>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10" name="Rectangle 309">
              <a:extLst>
                <a:ext uri="{FF2B5EF4-FFF2-40B4-BE49-F238E27FC236}">
                  <a16:creationId xmlns:a16="http://schemas.microsoft.com/office/drawing/2014/main" id="{8378E86E-D86F-D164-9E3A-3DD52B485983}"/>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7</a:t>
              </a:r>
            </a:p>
          </p:txBody>
        </p:sp>
      </p:grpSp>
      <p:grpSp>
        <p:nvGrpSpPr>
          <p:cNvPr id="311" name="Group 310">
            <a:extLst>
              <a:ext uri="{FF2B5EF4-FFF2-40B4-BE49-F238E27FC236}">
                <a16:creationId xmlns:a16="http://schemas.microsoft.com/office/drawing/2014/main" id="{6B6DF518-6977-51F1-E305-F471B8D155A2}"/>
              </a:ext>
            </a:extLst>
          </p:cNvPr>
          <p:cNvGrpSpPr/>
          <p:nvPr/>
        </p:nvGrpSpPr>
        <p:grpSpPr>
          <a:xfrm>
            <a:off x="7321757" y="1166184"/>
            <a:ext cx="246449" cy="276999"/>
            <a:chOff x="2831225" y="-251927"/>
            <a:chExt cx="235005" cy="310483"/>
          </a:xfrm>
        </p:grpSpPr>
        <p:sp>
          <p:nvSpPr>
            <p:cNvPr id="312" name="Oval 311">
              <a:extLst>
                <a:ext uri="{FF2B5EF4-FFF2-40B4-BE49-F238E27FC236}">
                  <a16:creationId xmlns:a16="http://schemas.microsoft.com/office/drawing/2014/main" id="{F660D760-A861-F11A-528D-138B5F7D88A7}"/>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13" name="Rectangle 312">
              <a:extLst>
                <a:ext uri="{FF2B5EF4-FFF2-40B4-BE49-F238E27FC236}">
                  <a16:creationId xmlns:a16="http://schemas.microsoft.com/office/drawing/2014/main" id="{A19A4C83-1898-F062-9322-18309E30433A}"/>
                </a:ext>
              </a:extLst>
            </p:cNvPr>
            <p:cNvSpPr/>
            <p:nvPr/>
          </p:nvSpPr>
          <p:spPr>
            <a:xfrm>
              <a:off x="2847766"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9</a:t>
              </a:r>
            </a:p>
          </p:txBody>
        </p:sp>
      </p:grpSp>
      <p:sp>
        <p:nvSpPr>
          <p:cNvPr id="314" name="Rectangle: Rounded Corners 313">
            <a:extLst>
              <a:ext uri="{FF2B5EF4-FFF2-40B4-BE49-F238E27FC236}">
                <a16:creationId xmlns:a16="http://schemas.microsoft.com/office/drawing/2014/main" id="{9486F239-1201-1761-5E76-4DB2977DEB6E}"/>
              </a:ext>
            </a:extLst>
          </p:cNvPr>
          <p:cNvSpPr/>
          <p:nvPr/>
        </p:nvSpPr>
        <p:spPr>
          <a:xfrm>
            <a:off x="3668858" y="831803"/>
            <a:ext cx="4515371" cy="2443849"/>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100" b="1">
                <a:solidFill>
                  <a:srgbClr val="4D38F5"/>
                </a:solidFill>
                <a:latin typeface="Figtree" panose="020B0604020202020204"/>
                <a:ea typeface="Calibri"/>
                <a:cs typeface="Calibri"/>
                <a:sym typeface="Arial"/>
              </a:rPr>
              <a:t>Authorised Third Party </a:t>
            </a:r>
          </a:p>
          <a:p>
            <a:pPr algn="ctr" defTabSz="914377">
              <a:defRPr/>
            </a:pPr>
            <a:r>
              <a:rPr lang="en-GB" sz="1100" b="1">
                <a:solidFill>
                  <a:srgbClr val="4D38F5"/>
                </a:solidFill>
                <a:latin typeface="Figtree" panose="020B0604020202020204"/>
                <a:ea typeface="Calibri"/>
                <a:cs typeface="Calibri"/>
                <a:sym typeface="Arial"/>
              </a:rPr>
              <a:t>(ATP)</a:t>
            </a:r>
          </a:p>
        </p:txBody>
      </p:sp>
      <p:cxnSp>
        <p:nvCxnSpPr>
          <p:cNvPr id="315" name="Straight Arrow Connector 314">
            <a:extLst>
              <a:ext uri="{FF2B5EF4-FFF2-40B4-BE49-F238E27FC236}">
                <a16:creationId xmlns:a16="http://schemas.microsoft.com/office/drawing/2014/main" id="{9D9C297E-5B38-7C28-92D3-03953A3D536A}"/>
              </a:ext>
            </a:extLst>
          </p:cNvPr>
          <p:cNvCxnSpPr>
            <a:cxnSpLocks/>
          </p:cNvCxnSpPr>
          <p:nvPr/>
        </p:nvCxnSpPr>
        <p:spPr>
          <a:xfrm>
            <a:off x="839416" y="3242281"/>
            <a:ext cx="0" cy="2504669"/>
          </a:xfrm>
          <a:prstGeom prst="straightConnector1">
            <a:avLst/>
          </a:prstGeom>
          <a:noFill/>
          <a:ln w="6350" cap="flat" cmpd="sng" algn="ctr">
            <a:solidFill>
              <a:srgbClr val="4D38F5"/>
            </a:solidFill>
            <a:prstDash val="solid"/>
            <a:miter lim="800000"/>
            <a:headEnd type="none" w="med" len="med"/>
            <a:tailEnd type="triangle" w="med" len="med"/>
          </a:ln>
          <a:effectLst/>
        </p:spPr>
      </p:cxnSp>
      <p:cxnSp>
        <p:nvCxnSpPr>
          <p:cNvPr id="316" name="Straight Arrow Connector 315">
            <a:extLst>
              <a:ext uri="{FF2B5EF4-FFF2-40B4-BE49-F238E27FC236}">
                <a16:creationId xmlns:a16="http://schemas.microsoft.com/office/drawing/2014/main" id="{F0B795CF-8866-F42B-AF4D-ED3ACA0F063C}"/>
              </a:ext>
            </a:extLst>
          </p:cNvPr>
          <p:cNvCxnSpPr>
            <a:cxnSpLocks/>
          </p:cNvCxnSpPr>
          <p:nvPr/>
        </p:nvCxnSpPr>
        <p:spPr>
          <a:xfrm>
            <a:off x="7942838" y="3265837"/>
            <a:ext cx="2983174" cy="2459367"/>
          </a:xfrm>
          <a:prstGeom prst="straightConnector1">
            <a:avLst/>
          </a:prstGeom>
          <a:noFill/>
          <a:ln w="6350" cap="flat" cmpd="sng" algn="ctr">
            <a:solidFill>
              <a:srgbClr val="4D38F5"/>
            </a:solidFill>
            <a:prstDash val="solid"/>
            <a:miter lim="800000"/>
            <a:headEnd type="none" w="med" len="med"/>
            <a:tailEnd type="triangle" w="med" len="med"/>
          </a:ln>
          <a:effectLst/>
        </p:spPr>
      </p:cxnSp>
      <p:grpSp>
        <p:nvGrpSpPr>
          <p:cNvPr id="317" name="Group 316">
            <a:extLst>
              <a:ext uri="{FF2B5EF4-FFF2-40B4-BE49-F238E27FC236}">
                <a16:creationId xmlns:a16="http://schemas.microsoft.com/office/drawing/2014/main" id="{FA58D3F7-9E26-F9B0-A9BC-570105351F82}"/>
              </a:ext>
            </a:extLst>
          </p:cNvPr>
          <p:cNvGrpSpPr/>
          <p:nvPr/>
        </p:nvGrpSpPr>
        <p:grpSpPr>
          <a:xfrm>
            <a:off x="3663619" y="3588793"/>
            <a:ext cx="486631" cy="276999"/>
            <a:chOff x="2708569" y="-251927"/>
            <a:chExt cx="464034" cy="310483"/>
          </a:xfrm>
        </p:grpSpPr>
        <p:sp>
          <p:nvSpPr>
            <p:cNvPr id="318" name="Oval 317">
              <a:extLst>
                <a:ext uri="{FF2B5EF4-FFF2-40B4-BE49-F238E27FC236}">
                  <a16:creationId xmlns:a16="http://schemas.microsoft.com/office/drawing/2014/main" id="{271A1B49-3572-4E99-2206-640E964DE03F}"/>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19" name="Rectangle 318">
              <a:extLst>
                <a:ext uri="{FF2B5EF4-FFF2-40B4-BE49-F238E27FC236}">
                  <a16:creationId xmlns:a16="http://schemas.microsoft.com/office/drawing/2014/main" id="{07AA38AE-39A8-A928-23BB-52EAFFA035EF}"/>
                </a:ext>
              </a:extLst>
            </p:cNvPr>
            <p:cNvSpPr/>
            <p:nvPr/>
          </p:nvSpPr>
          <p:spPr>
            <a:xfrm>
              <a:off x="2708569" y="-251927"/>
              <a:ext cx="464034"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4</a:t>
              </a:r>
            </a:p>
          </p:txBody>
        </p:sp>
      </p:grpSp>
      <p:sp>
        <p:nvSpPr>
          <p:cNvPr id="320" name="TextBox 319">
            <a:extLst>
              <a:ext uri="{FF2B5EF4-FFF2-40B4-BE49-F238E27FC236}">
                <a16:creationId xmlns:a16="http://schemas.microsoft.com/office/drawing/2014/main" id="{F820E17A-870D-5C13-6210-54D8D31C3B7B}"/>
              </a:ext>
            </a:extLst>
          </p:cNvPr>
          <p:cNvSpPr txBox="1"/>
          <p:nvPr/>
        </p:nvSpPr>
        <p:spPr>
          <a:xfrm>
            <a:off x="2087148" y="795262"/>
            <a:ext cx="1456535" cy="246221"/>
          </a:xfrm>
          <a:prstGeom prst="rect">
            <a:avLst/>
          </a:prstGeom>
          <a:noFill/>
        </p:spPr>
        <p:txBody>
          <a:bodyPr wrap="square" rtlCol="0">
            <a:spAutoFit/>
          </a:bodyPr>
          <a:lstStyle/>
          <a:p>
            <a:r>
              <a:rPr lang="en-GB" sz="1000">
                <a:solidFill>
                  <a:srgbClr val="201E2E"/>
                </a:solidFill>
                <a:latin typeface="Figtree" panose="020B0604020202020204"/>
              </a:rPr>
              <a:t>1. Request service</a:t>
            </a:r>
          </a:p>
        </p:txBody>
      </p:sp>
      <p:sp>
        <p:nvSpPr>
          <p:cNvPr id="321" name="TextBox 320">
            <a:extLst>
              <a:ext uri="{FF2B5EF4-FFF2-40B4-BE49-F238E27FC236}">
                <a16:creationId xmlns:a16="http://schemas.microsoft.com/office/drawing/2014/main" id="{509F7EB0-D8C0-DE77-13D1-9A8F595162C7}"/>
              </a:ext>
            </a:extLst>
          </p:cNvPr>
          <p:cNvSpPr txBox="1"/>
          <p:nvPr/>
        </p:nvSpPr>
        <p:spPr>
          <a:xfrm>
            <a:off x="2207602" y="2041545"/>
            <a:ext cx="1456535" cy="246221"/>
          </a:xfrm>
          <a:prstGeom prst="rect">
            <a:avLst/>
          </a:prstGeom>
          <a:noFill/>
        </p:spPr>
        <p:txBody>
          <a:bodyPr wrap="square" rtlCol="0">
            <a:spAutoFit/>
          </a:bodyPr>
          <a:lstStyle/>
          <a:p>
            <a:r>
              <a:rPr lang="en-GB" sz="1000">
                <a:solidFill>
                  <a:srgbClr val="201E2E"/>
                </a:solidFill>
                <a:latin typeface="Figtree" panose="020B0604020202020204"/>
              </a:rPr>
              <a:t>Redirect to CCS</a:t>
            </a:r>
          </a:p>
        </p:txBody>
      </p:sp>
      <p:sp>
        <p:nvSpPr>
          <p:cNvPr id="322" name="TextBox 321">
            <a:extLst>
              <a:ext uri="{FF2B5EF4-FFF2-40B4-BE49-F238E27FC236}">
                <a16:creationId xmlns:a16="http://schemas.microsoft.com/office/drawing/2014/main" id="{C9B476AF-CFB0-5579-2B3A-0A803D8DDDFD}"/>
              </a:ext>
            </a:extLst>
          </p:cNvPr>
          <p:cNvSpPr txBox="1"/>
          <p:nvPr/>
        </p:nvSpPr>
        <p:spPr>
          <a:xfrm>
            <a:off x="-42355" y="3993893"/>
            <a:ext cx="967907" cy="1169551"/>
          </a:xfrm>
          <a:prstGeom prst="rect">
            <a:avLst/>
          </a:prstGeom>
          <a:noFill/>
        </p:spPr>
        <p:txBody>
          <a:bodyPr wrap="square" rtlCol="0">
            <a:spAutoFit/>
          </a:bodyPr>
          <a:lstStyle/>
          <a:p>
            <a:r>
              <a:rPr lang="en-GB" sz="1000">
                <a:solidFill>
                  <a:srgbClr val="201E2E"/>
                </a:solidFill>
                <a:latin typeface="Figtree" panose="020B0604020202020204"/>
              </a:rPr>
              <a:t>6. Redirected to CCS with </a:t>
            </a:r>
            <a:r>
              <a:rPr lang="en-GB" sz="1000" err="1">
                <a:solidFill>
                  <a:srgbClr val="201E2E"/>
                </a:solidFill>
                <a:latin typeface="Figtree" panose="020B0604020202020204"/>
              </a:rPr>
              <a:t>request_uri</a:t>
            </a:r>
            <a:r>
              <a:rPr lang="en-GB" sz="1000">
                <a:solidFill>
                  <a:srgbClr val="201E2E"/>
                </a:solidFill>
                <a:latin typeface="Figtree" panose="020B0604020202020204"/>
              </a:rPr>
              <a:t> &amp; authenticates / verifies occupancy</a:t>
            </a:r>
          </a:p>
          <a:p>
            <a:endParaRPr lang="en-GB" sz="1000" b="1">
              <a:solidFill>
                <a:srgbClr val="201E2E"/>
              </a:solidFill>
              <a:latin typeface="Figtree" panose="020B0604020202020204"/>
            </a:endParaRPr>
          </a:p>
        </p:txBody>
      </p:sp>
      <p:sp>
        <p:nvSpPr>
          <p:cNvPr id="323" name="TextBox 322">
            <a:extLst>
              <a:ext uri="{FF2B5EF4-FFF2-40B4-BE49-F238E27FC236}">
                <a16:creationId xmlns:a16="http://schemas.microsoft.com/office/drawing/2014/main" id="{CDC558DF-B102-3441-6A90-79FB3A45CF5E}"/>
              </a:ext>
            </a:extLst>
          </p:cNvPr>
          <p:cNvSpPr txBox="1"/>
          <p:nvPr/>
        </p:nvSpPr>
        <p:spPr>
          <a:xfrm>
            <a:off x="2769114" y="3862435"/>
            <a:ext cx="1235650" cy="1015663"/>
          </a:xfrm>
          <a:prstGeom prst="rect">
            <a:avLst/>
          </a:prstGeom>
          <a:noFill/>
        </p:spPr>
        <p:txBody>
          <a:bodyPr wrap="square" rtlCol="0">
            <a:spAutoFit/>
          </a:bodyPr>
          <a:lstStyle/>
          <a:p>
            <a:pPr algn="r"/>
            <a:r>
              <a:rPr lang="en-GB" sz="1000">
                <a:solidFill>
                  <a:srgbClr val="201E2E"/>
                </a:solidFill>
                <a:latin typeface="Figtree" panose="020B0604020202020204"/>
              </a:rPr>
              <a:t>4. Submit </a:t>
            </a:r>
            <a:r>
              <a:rPr lang="en-GB" sz="1000" b="1">
                <a:solidFill>
                  <a:srgbClr val="201E2E"/>
                </a:solidFill>
                <a:latin typeface="Figtree" panose="020B0604020202020204"/>
              </a:rPr>
              <a:t>Push Authorisation Request (PAR)</a:t>
            </a:r>
            <a:r>
              <a:rPr lang="en-GB" sz="1000">
                <a:solidFill>
                  <a:srgbClr val="201E2E"/>
                </a:solidFill>
                <a:latin typeface="Figtree" panose="020B0604020202020204"/>
              </a:rPr>
              <a:t>, with an encoded Request Object (incomplete). </a:t>
            </a:r>
          </a:p>
        </p:txBody>
      </p:sp>
      <p:sp>
        <p:nvSpPr>
          <p:cNvPr id="324" name="TextBox 323">
            <a:extLst>
              <a:ext uri="{FF2B5EF4-FFF2-40B4-BE49-F238E27FC236}">
                <a16:creationId xmlns:a16="http://schemas.microsoft.com/office/drawing/2014/main" id="{BFB4A215-3D68-9C79-BE78-32A78A64CE64}"/>
              </a:ext>
            </a:extLst>
          </p:cNvPr>
          <p:cNvSpPr txBox="1"/>
          <p:nvPr/>
        </p:nvSpPr>
        <p:spPr>
          <a:xfrm>
            <a:off x="4264031" y="3862435"/>
            <a:ext cx="1144509" cy="707886"/>
          </a:xfrm>
          <a:prstGeom prst="rect">
            <a:avLst/>
          </a:prstGeom>
          <a:noFill/>
        </p:spPr>
        <p:txBody>
          <a:bodyPr wrap="square" rtlCol="0">
            <a:spAutoFit/>
          </a:bodyPr>
          <a:lstStyle/>
          <a:p>
            <a:r>
              <a:rPr lang="en-GB" sz="1000">
                <a:solidFill>
                  <a:srgbClr val="201E2E"/>
                </a:solidFill>
                <a:latin typeface="Figtree" panose="020B0604020202020204"/>
              </a:rPr>
              <a:t>5. Response with a </a:t>
            </a:r>
            <a:r>
              <a:rPr lang="en-GB" sz="1000" b="1" err="1">
                <a:solidFill>
                  <a:srgbClr val="201E2E"/>
                </a:solidFill>
                <a:latin typeface="Figtree" panose="020B0604020202020204"/>
              </a:rPr>
              <a:t>request_uri</a:t>
            </a:r>
            <a:r>
              <a:rPr lang="en-GB" sz="1000" b="1">
                <a:solidFill>
                  <a:srgbClr val="201E2E"/>
                </a:solidFill>
                <a:latin typeface="Figtree" panose="020B0604020202020204"/>
              </a:rPr>
              <a:t> to </a:t>
            </a:r>
            <a:r>
              <a:rPr lang="en-GB" sz="1000">
                <a:solidFill>
                  <a:srgbClr val="201E2E"/>
                </a:solidFill>
                <a:latin typeface="Figtree" panose="020B0604020202020204"/>
              </a:rPr>
              <a:t>trigger consumer authentication.</a:t>
            </a:r>
          </a:p>
        </p:txBody>
      </p:sp>
      <p:grpSp>
        <p:nvGrpSpPr>
          <p:cNvPr id="325" name="Group 324">
            <a:extLst>
              <a:ext uri="{FF2B5EF4-FFF2-40B4-BE49-F238E27FC236}">
                <a16:creationId xmlns:a16="http://schemas.microsoft.com/office/drawing/2014/main" id="{F6E6881A-F2F2-CC3B-1715-449147F3F5D7}"/>
              </a:ext>
            </a:extLst>
          </p:cNvPr>
          <p:cNvGrpSpPr/>
          <p:nvPr/>
        </p:nvGrpSpPr>
        <p:grpSpPr>
          <a:xfrm>
            <a:off x="578972" y="3768619"/>
            <a:ext cx="246449" cy="276999"/>
            <a:chOff x="2831225" y="-251927"/>
            <a:chExt cx="235005" cy="310483"/>
          </a:xfrm>
        </p:grpSpPr>
        <p:sp>
          <p:nvSpPr>
            <p:cNvPr id="326" name="Oval 325">
              <a:extLst>
                <a:ext uri="{FF2B5EF4-FFF2-40B4-BE49-F238E27FC236}">
                  <a16:creationId xmlns:a16="http://schemas.microsoft.com/office/drawing/2014/main" id="{5AFEB613-D0EB-6F70-0993-4263831CDB6D}"/>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27" name="Rectangle 326">
              <a:extLst>
                <a:ext uri="{FF2B5EF4-FFF2-40B4-BE49-F238E27FC236}">
                  <a16:creationId xmlns:a16="http://schemas.microsoft.com/office/drawing/2014/main" id="{EBDD9830-B108-2ECD-9BE5-5A5EE0BE3068}"/>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6</a:t>
              </a:r>
            </a:p>
          </p:txBody>
        </p:sp>
      </p:grpSp>
      <p:cxnSp>
        <p:nvCxnSpPr>
          <p:cNvPr id="328" name="Straight Arrow Connector 327">
            <a:extLst>
              <a:ext uri="{FF2B5EF4-FFF2-40B4-BE49-F238E27FC236}">
                <a16:creationId xmlns:a16="http://schemas.microsoft.com/office/drawing/2014/main" id="{03E1E8AF-E527-B144-CB83-2931AC31E58B}"/>
              </a:ext>
            </a:extLst>
          </p:cNvPr>
          <p:cNvCxnSpPr>
            <a:cxnSpLocks/>
          </p:cNvCxnSpPr>
          <p:nvPr/>
        </p:nvCxnSpPr>
        <p:spPr>
          <a:xfrm>
            <a:off x="1109891" y="3220535"/>
            <a:ext cx="0" cy="2504669"/>
          </a:xfrm>
          <a:prstGeom prst="straightConnector1">
            <a:avLst/>
          </a:prstGeom>
          <a:noFill/>
          <a:ln w="6350" cap="flat" cmpd="sng" algn="ctr">
            <a:solidFill>
              <a:srgbClr val="4D38F5"/>
            </a:solidFill>
            <a:prstDash val="solid"/>
            <a:miter lim="800000"/>
            <a:headEnd type="triangle" w="med" len="med"/>
            <a:tailEnd type="none" w="med" len="med"/>
          </a:ln>
          <a:effectLst/>
        </p:spPr>
      </p:cxnSp>
      <p:grpSp>
        <p:nvGrpSpPr>
          <p:cNvPr id="329" name="Group 328">
            <a:extLst>
              <a:ext uri="{FF2B5EF4-FFF2-40B4-BE49-F238E27FC236}">
                <a16:creationId xmlns:a16="http://schemas.microsoft.com/office/drawing/2014/main" id="{3D9FED5A-BDF4-0291-A101-B53852484797}"/>
              </a:ext>
            </a:extLst>
          </p:cNvPr>
          <p:cNvGrpSpPr/>
          <p:nvPr/>
        </p:nvGrpSpPr>
        <p:grpSpPr>
          <a:xfrm>
            <a:off x="963885" y="4845364"/>
            <a:ext cx="246449" cy="276999"/>
            <a:chOff x="2831225" y="-251927"/>
            <a:chExt cx="235005" cy="310483"/>
          </a:xfrm>
        </p:grpSpPr>
        <p:sp>
          <p:nvSpPr>
            <p:cNvPr id="330" name="Oval 329">
              <a:extLst>
                <a:ext uri="{FF2B5EF4-FFF2-40B4-BE49-F238E27FC236}">
                  <a16:creationId xmlns:a16="http://schemas.microsoft.com/office/drawing/2014/main" id="{C64EEF77-7078-5B1A-F098-92914AE771D0}"/>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31" name="Rectangle 330">
              <a:extLst>
                <a:ext uri="{FF2B5EF4-FFF2-40B4-BE49-F238E27FC236}">
                  <a16:creationId xmlns:a16="http://schemas.microsoft.com/office/drawing/2014/main" id="{B1266C6B-36A2-18CC-8853-D8D7C87A1BA1}"/>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7</a:t>
              </a:r>
            </a:p>
          </p:txBody>
        </p:sp>
      </p:grpSp>
      <p:sp>
        <p:nvSpPr>
          <p:cNvPr id="332" name="TextBox 331">
            <a:extLst>
              <a:ext uri="{FF2B5EF4-FFF2-40B4-BE49-F238E27FC236}">
                <a16:creationId xmlns:a16="http://schemas.microsoft.com/office/drawing/2014/main" id="{6BF0B5E5-A020-BB08-26E0-D4A409B02B57}"/>
              </a:ext>
            </a:extLst>
          </p:cNvPr>
          <p:cNvSpPr txBox="1"/>
          <p:nvPr/>
        </p:nvSpPr>
        <p:spPr>
          <a:xfrm>
            <a:off x="1075673" y="4174821"/>
            <a:ext cx="843863" cy="707886"/>
          </a:xfrm>
          <a:prstGeom prst="rect">
            <a:avLst/>
          </a:prstGeom>
          <a:noFill/>
        </p:spPr>
        <p:txBody>
          <a:bodyPr wrap="square" rtlCol="0">
            <a:spAutoFit/>
          </a:bodyPr>
          <a:lstStyle/>
          <a:p>
            <a:r>
              <a:rPr lang="en-GB" sz="1000">
                <a:solidFill>
                  <a:srgbClr val="201E2E"/>
                </a:solidFill>
                <a:latin typeface="Figtree" panose="020B0604020202020204"/>
              </a:rPr>
              <a:t>7. Enriched </a:t>
            </a:r>
            <a:r>
              <a:rPr lang="en-GB" sz="1000" b="1">
                <a:solidFill>
                  <a:srgbClr val="201E2E"/>
                </a:solidFill>
                <a:latin typeface="Figtree" panose="020B0604020202020204"/>
              </a:rPr>
              <a:t>RAR with consumer details</a:t>
            </a:r>
          </a:p>
        </p:txBody>
      </p:sp>
      <p:sp>
        <p:nvSpPr>
          <p:cNvPr id="333" name="Rectangle 332">
            <a:extLst>
              <a:ext uri="{FF2B5EF4-FFF2-40B4-BE49-F238E27FC236}">
                <a16:creationId xmlns:a16="http://schemas.microsoft.com/office/drawing/2014/main" id="{0F7EDEF3-6826-4EAD-F75B-2836742B9284}"/>
              </a:ext>
            </a:extLst>
          </p:cNvPr>
          <p:cNvSpPr/>
          <p:nvPr/>
        </p:nvSpPr>
        <p:spPr>
          <a:xfrm>
            <a:off x="3449895" y="5745505"/>
            <a:ext cx="963528" cy="360575"/>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201E2E"/>
                </a:solidFill>
                <a:effectLst/>
                <a:uLnTx/>
                <a:uFillTx/>
                <a:latin typeface="Figtree" panose="020B0604020202020204"/>
              </a:rPr>
              <a:t>Initial RAR</a:t>
            </a:r>
          </a:p>
        </p:txBody>
      </p:sp>
      <p:sp>
        <p:nvSpPr>
          <p:cNvPr id="334" name="Rectangle 333">
            <a:extLst>
              <a:ext uri="{FF2B5EF4-FFF2-40B4-BE49-F238E27FC236}">
                <a16:creationId xmlns:a16="http://schemas.microsoft.com/office/drawing/2014/main" id="{1486F3B4-418F-0257-148D-F07BD92E81E9}"/>
              </a:ext>
            </a:extLst>
          </p:cNvPr>
          <p:cNvSpPr/>
          <p:nvPr/>
        </p:nvSpPr>
        <p:spPr>
          <a:xfrm>
            <a:off x="4196429" y="2083677"/>
            <a:ext cx="971706" cy="360575"/>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err="1">
                <a:ln>
                  <a:noFill/>
                </a:ln>
                <a:solidFill>
                  <a:srgbClr val="201E2E"/>
                </a:solidFill>
                <a:effectLst/>
                <a:uLnTx/>
                <a:uFillTx/>
                <a:latin typeface="Figtree" panose="020B0604020202020204"/>
              </a:rPr>
              <a:t>Request_uri</a:t>
            </a:r>
            <a:endParaRPr kumimoji="0" lang="en-GB" sz="1000" b="0" i="0" u="none" strike="noStrike" kern="0" cap="none" spc="0" normalizeH="0" baseline="0" noProof="0">
              <a:ln>
                <a:noFill/>
              </a:ln>
              <a:solidFill>
                <a:srgbClr val="201E2E"/>
              </a:solidFill>
              <a:effectLst/>
              <a:uLnTx/>
              <a:uFillTx/>
              <a:latin typeface="Figtree" panose="020B0604020202020204"/>
            </a:endParaRPr>
          </a:p>
        </p:txBody>
      </p:sp>
      <p:sp>
        <p:nvSpPr>
          <p:cNvPr id="335" name="Rectangle 334">
            <a:extLst>
              <a:ext uri="{FF2B5EF4-FFF2-40B4-BE49-F238E27FC236}">
                <a16:creationId xmlns:a16="http://schemas.microsoft.com/office/drawing/2014/main" id="{203FD275-F9B0-B11F-97CA-B2FC05B6309D}"/>
              </a:ext>
            </a:extLst>
          </p:cNvPr>
          <p:cNvSpPr/>
          <p:nvPr/>
        </p:nvSpPr>
        <p:spPr>
          <a:xfrm>
            <a:off x="157273" y="2830512"/>
            <a:ext cx="781727" cy="360575"/>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err="1">
                <a:ln>
                  <a:noFill/>
                </a:ln>
                <a:solidFill>
                  <a:srgbClr val="201E2E"/>
                </a:solidFill>
                <a:effectLst/>
                <a:uLnTx/>
                <a:uFillTx/>
                <a:latin typeface="Figtree" panose="020B0604020202020204"/>
              </a:rPr>
              <a:t>Request_uri</a:t>
            </a:r>
            <a:endParaRPr kumimoji="0" lang="en-GB" sz="1000" b="0" i="0" u="none" strike="noStrike" kern="0" cap="none" spc="0" normalizeH="0" baseline="0" noProof="0">
              <a:ln>
                <a:noFill/>
              </a:ln>
              <a:solidFill>
                <a:srgbClr val="201E2E"/>
              </a:solidFill>
              <a:effectLst/>
              <a:uLnTx/>
              <a:uFillTx/>
              <a:latin typeface="Figtree" panose="020B0604020202020204"/>
            </a:endParaRPr>
          </a:p>
        </p:txBody>
      </p:sp>
      <p:cxnSp>
        <p:nvCxnSpPr>
          <p:cNvPr id="336" name="Straight Arrow Connector 335">
            <a:extLst>
              <a:ext uri="{FF2B5EF4-FFF2-40B4-BE49-F238E27FC236}">
                <a16:creationId xmlns:a16="http://schemas.microsoft.com/office/drawing/2014/main" id="{46861E9C-6667-8406-B51D-211FDC82481A}"/>
              </a:ext>
            </a:extLst>
          </p:cNvPr>
          <p:cNvCxnSpPr>
            <a:cxnSpLocks/>
          </p:cNvCxnSpPr>
          <p:nvPr/>
        </p:nvCxnSpPr>
        <p:spPr>
          <a:xfrm>
            <a:off x="8203347" y="3234961"/>
            <a:ext cx="2983174" cy="2459367"/>
          </a:xfrm>
          <a:prstGeom prst="straightConnector1">
            <a:avLst/>
          </a:prstGeom>
          <a:noFill/>
          <a:ln w="6350" cap="flat" cmpd="sng" algn="ctr">
            <a:solidFill>
              <a:srgbClr val="4D38F5"/>
            </a:solidFill>
            <a:prstDash val="dash"/>
            <a:miter lim="800000"/>
            <a:headEnd type="triangle" w="med" len="med"/>
            <a:tailEnd type="none" w="med" len="med"/>
          </a:ln>
          <a:effectLst/>
        </p:spPr>
      </p:cxnSp>
      <p:sp>
        <p:nvSpPr>
          <p:cNvPr id="337" name="Rectangle 336">
            <a:extLst>
              <a:ext uri="{FF2B5EF4-FFF2-40B4-BE49-F238E27FC236}">
                <a16:creationId xmlns:a16="http://schemas.microsoft.com/office/drawing/2014/main" id="{EE37E4A7-4049-367F-A645-452254EB5FBE}"/>
              </a:ext>
            </a:extLst>
          </p:cNvPr>
          <p:cNvSpPr/>
          <p:nvPr/>
        </p:nvSpPr>
        <p:spPr>
          <a:xfrm>
            <a:off x="506380" y="5730274"/>
            <a:ext cx="774640" cy="550763"/>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201E2E"/>
                </a:solidFill>
                <a:effectLst/>
                <a:uLnTx/>
                <a:uFillTx/>
                <a:latin typeface="Figtree" panose="020B0604020202020204"/>
              </a:rPr>
              <a:t>RAR completed with MPxNs</a:t>
            </a:r>
          </a:p>
        </p:txBody>
      </p:sp>
      <p:cxnSp>
        <p:nvCxnSpPr>
          <p:cNvPr id="338" name="Straight Arrow Connector 337">
            <a:extLst>
              <a:ext uri="{FF2B5EF4-FFF2-40B4-BE49-F238E27FC236}">
                <a16:creationId xmlns:a16="http://schemas.microsoft.com/office/drawing/2014/main" id="{2A3551DF-2691-366F-FC35-5F0AB5E643A2}"/>
              </a:ext>
            </a:extLst>
          </p:cNvPr>
          <p:cNvCxnSpPr>
            <a:cxnSpLocks/>
          </p:cNvCxnSpPr>
          <p:nvPr/>
        </p:nvCxnSpPr>
        <p:spPr>
          <a:xfrm flipV="1">
            <a:off x="1983157" y="3242671"/>
            <a:ext cx="0" cy="2451310"/>
          </a:xfrm>
          <a:prstGeom prst="straightConnector1">
            <a:avLst/>
          </a:prstGeom>
          <a:noFill/>
          <a:ln w="6350" cap="flat" cmpd="sng" algn="ctr">
            <a:solidFill>
              <a:srgbClr val="4D38F5"/>
            </a:solidFill>
            <a:prstDash val="dash"/>
            <a:miter lim="800000"/>
            <a:headEnd type="triangle" w="med" len="med"/>
            <a:tailEnd type="none" w="med" len="med"/>
          </a:ln>
          <a:effectLst/>
        </p:spPr>
      </p:cxnSp>
      <p:sp>
        <p:nvSpPr>
          <p:cNvPr id="339" name="TextBox 338">
            <a:extLst>
              <a:ext uri="{FF2B5EF4-FFF2-40B4-BE49-F238E27FC236}">
                <a16:creationId xmlns:a16="http://schemas.microsoft.com/office/drawing/2014/main" id="{F39BD839-8E78-30F8-3C8B-D94D8007A338}"/>
              </a:ext>
            </a:extLst>
          </p:cNvPr>
          <p:cNvSpPr txBox="1"/>
          <p:nvPr/>
        </p:nvSpPr>
        <p:spPr>
          <a:xfrm>
            <a:off x="1939596" y="3655538"/>
            <a:ext cx="923282" cy="400110"/>
          </a:xfrm>
          <a:prstGeom prst="rect">
            <a:avLst/>
          </a:prstGeom>
          <a:noFill/>
        </p:spPr>
        <p:txBody>
          <a:bodyPr wrap="square" rtlCol="0">
            <a:spAutoFit/>
          </a:bodyPr>
          <a:lstStyle/>
          <a:p>
            <a:r>
              <a:rPr lang="en-GB" sz="1000">
                <a:solidFill>
                  <a:srgbClr val="201E2E"/>
                </a:solidFill>
                <a:latin typeface="Figtree" panose="020B0604020202020204"/>
              </a:rPr>
              <a:t>8. Consent approved</a:t>
            </a:r>
          </a:p>
        </p:txBody>
      </p:sp>
      <p:sp>
        <p:nvSpPr>
          <p:cNvPr id="340" name="TextBox 339">
            <a:extLst>
              <a:ext uri="{FF2B5EF4-FFF2-40B4-BE49-F238E27FC236}">
                <a16:creationId xmlns:a16="http://schemas.microsoft.com/office/drawing/2014/main" id="{1235F284-747C-E190-3244-214E1E219D33}"/>
              </a:ext>
            </a:extLst>
          </p:cNvPr>
          <p:cNvSpPr txBox="1"/>
          <p:nvPr/>
        </p:nvSpPr>
        <p:spPr>
          <a:xfrm>
            <a:off x="8396117" y="4127575"/>
            <a:ext cx="923282" cy="400110"/>
          </a:xfrm>
          <a:prstGeom prst="rect">
            <a:avLst/>
          </a:prstGeom>
          <a:noFill/>
        </p:spPr>
        <p:txBody>
          <a:bodyPr wrap="square" rtlCol="0">
            <a:spAutoFit/>
          </a:bodyPr>
          <a:lstStyle/>
          <a:p>
            <a:r>
              <a:rPr lang="en-GB" sz="1000">
                <a:solidFill>
                  <a:srgbClr val="201E2E"/>
                </a:solidFill>
                <a:latin typeface="Figtree" panose="020B0604020202020204"/>
              </a:rPr>
              <a:t>2. Request metadata</a:t>
            </a:r>
          </a:p>
        </p:txBody>
      </p:sp>
      <p:sp>
        <p:nvSpPr>
          <p:cNvPr id="341" name="TextBox 340">
            <a:extLst>
              <a:ext uri="{FF2B5EF4-FFF2-40B4-BE49-F238E27FC236}">
                <a16:creationId xmlns:a16="http://schemas.microsoft.com/office/drawing/2014/main" id="{6B5866CB-67DF-CA2F-0090-A5E5947A3AAF}"/>
              </a:ext>
            </a:extLst>
          </p:cNvPr>
          <p:cNvSpPr txBox="1"/>
          <p:nvPr/>
        </p:nvSpPr>
        <p:spPr>
          <a:xfrm>
            <a:off x="10344654" y="4678345"/>
            <a:ext cx="1842661" cy="400110"/>
          </a:xfrm>
          <a:prstGeom prst="rect">
            <a:avLst/>
          </a:prstGeom>
          <a:noFill/>
        </p:spPr>
        <p:txBody>
          <a:bodyPr wrap="square" rtlCol="0">
            <a:spAutoFit/>
          </a:bodyPr>
          <a:lstStyle/>
          <a:p>
            <a:r>
              <a:rPr lang="en-GB" sz="1000">
                <a:solidFill>
                  <a:srgbClr val="201E2E"/>
                </a:solidFill>
                <a:latin typeface="Figtree" panose="020B0604020202020204"/>
              </a:rPr>
              <a:t>3. Metadata returned (endpoints, certifications etc.)</a:t>
            </a:r>
          </a:p>
        </p:txBody>
      </p:sp>
      <p:sp>
        <p:nvSpPr>
          <p:cNvPr id="342" name="Rectangle 341">
            <a:extLst>
              <a:ext uri="{FF2B5EF4-FFF2-40B4-BE49-F238E27FC236}">
                <a16:creationId xmlns:a16="http://schemas.microsoft.com/office/drawing/2014/main" id="{3DF0E0AB-732E-863C-FBE8-433CBAA8B845}"/>
              </a:ext>
            </a:extLst>
          </p:cNvPr>
          <p:cNvSpPr/>
          <p:nvPr/>
        </p:nvSpPr>
        <p:spPr>
          <a:xfrm>
            <a:off x="1470053" y="5746950"/>
            <a:ext cx="1042637" cy="534087"/>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201E2E"/>
                </a:solidFill>
                <a:effectLst/>
                <a:uLnTx/>
                <a:uFillTx/>
                <a:latin typeface="Figtree" panose="020B0604020202020204"/>
              </a:rPr>
              <a:t>Consent Record Completed &amp; Stored</a:t>
            </a:r>
          </a:p>
        </p:txBody>
      </p:sp>
      <p:sp>
        <p:nvSpPr>
          <p:cNvPr id="343" name="Oval 342">
            <a:extLst>
              <a:ext uri="{FF2B5EF4-FFF2-40B4-BE49-F238E27FC236}">
                <a16:creationId xmlns:a16="http://schemas.microsoft.com/office/drawing/2014/main" id="{CB6C24A4-C568-7798-A018-E5D5BBDB6134}"/>
              </a:ext>
            </a:extLst>
          </p:cNvPr>
          <p:cNvSpPr/>
          <p:nvPr/>
        </p:nvSpPr>
        <p:spPr>
          <a:xfrm>
            <a:off x="9430068" y="4142563"/>
            <a:ext cx="216377" cy="266558"/>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Figtree" panose="020B0604020202020204"/>
            </a:endParaRPr>
          </a:p>
        </p:txBody>
      </p:sp>
      <p:sp>
        <p:nvSpPr>
          <p:cNvPr id="344" name="Oval 343">
            <a:extLst>
              <a:ext uri="{FF2B5EF4-FFF2-40B4-BE49-F238E27FC236}">
                <a16:creationId xmlns:a16="http://schemas.microsoft.com/office/drawing/2014/main" id="{DD0829DA-4A6B-1A25-7549-93EAC3D14849}"/>
              </a:ext>
            </a:extLst>
          </p:cNvPr>
          <p:cNvSpPr/>
          <p:nvPr/>
        </p:nvSpPr>
        <p:spPr>
          <a:xfrm>
            <a:off x="9265307" y="4253424"/>
            <a:ext cx="207879" cy="29241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Figtree" panose="020B0604020202020204"/>
            </a:endParaRPr>
          </a:p>
        </p:txBody>
      </p:sp>
      <p:cxnSp>
        <p:nvCxnSpPr>
          <p:cNvPr id="345" name="Straight Arrow Connector 344">
            <a:extLst>
              <a:ext uri="{FF2B5EF4-FFF2-40B4-BE49-F238E27FC236}">
                <a16:creationId xmlns:a16="http://schemas.microsoft.com/office/drawing/2014/main" id="{C160AAD5-2D4B-9B04-6DC0-D2FC87B1381B}"/>
              </a:ext>
            </a:extLst>
          </p:cNvPr>
          <p:cNvCxnSpPr>
            <a:cxnSpLocks/>
          </p:cNvCxnSpPr>
          <p:nvPr/>
        </p:nvCxnSpPr>
        <p:spPr>
          <a:xfrm flipV="1">
            <a:off x="7689780" y="3324234"/>
            <a:ext cx="2850358" cy="2369747"/>
          </a:xfrm>
          <a:prstGeom prst="straightConnector1">
            <a:avLst/>
          </a:prstGeom>
          <a:noFill/>
          <a:ln w="6350" cap="flat" cmpd="sng" algn="ctr">
            <a:solidFill>
              <a:srgbClr val="4D38F5"/>
            </a:solidFill>
            <a:prstDash val="solid"/>
            <a:miter lim="800000"/>
            <a:headEnd type="triangle" w="med" len="med"/>
            <a:tailEnd type="none" w="med" len="med"/>
          </a:ln>
          <a:effectLst/>
        </p:spPr>
      </p:cxnSp>
      <p:cxnSp>
        <p:nvCxnSpPr>
          <p:cNvPr id="346" name="Straight Arrow Connector 345">
            <a:extLst>
              <a:ext uri="{FF2B5EF4-FFF2-40B4-BE49-F238E27FC236}">
                <a16:creationId xmlns:a16="http://schemas.microsoft.com/office/drawing/2014/main" id="{B34DDF8F-55FB-2EDA-88EB-B3120C9F1D72}"/>
              </a:ext>
            </a:extLst>
          </p:cNvPr>
          <p:cNvCxnSpPr>
            <a:cxnSpLocks/>
          </p:cNvCxnSpPr>
          <p:nvPr/>
        </p:nvCxnSpPr>
        <p:spPr>
          <a:xfrm flipH="1">
            <a:off x="5432549" y="3322204"/>
            <a:ext cx="0" cy="2371308"/>
          </a:xfrm>
          <a:prstGeom prst="straightConnector1">
            <a:avLst/>
          </a:prstGeom>
          <a:noFill/>
          <a:ln w="6350" cap="flat" cmpd="sng" algn="ctr">
            <a:solidFill>
              <a:srgbClr val="4D38F5"/>
            </a:solidFill>
            <a:prstDash val="dash"/>
            <a:miter lim="800000"/>
            <a:headEnd type="triangle" w="med" len="med"/>
            <a:tailEnd type="none" w="med" len="med"/>
          </a:ln>
          <a:effectLst/>
        </p:spPr>
      </p:cxnSp>
      <p:sp>
        <p:nvSpPr>
          <p:cNvPr id="347" name="TextBox 346">
            <a:extLst>
              <a:ext uri="{FF2B5EF4-FFF2-40B4-BE49-F238E27FC236}">
                <a16:creationId xmlns:a16="http://schemas.microsoft.com/office/drawing/2014/main" id="{C3C1BAA9-7507-A776-42D5-921DD6C557C4}"/>
              </a:ext>
            </a:extLst>
          </p:cNvPr>
          <p:cNvSpPr txBox="1"/>
          <p:nvPr/>
        </p:nvSpPr>
        <p:spPr>
          <a:xfrm>
            <a:off x="5395328" y="4098655"/>
            <a:ext cx="854547" cy="1169551"/>
          </a:xfrm>
          <a:prstGeom prst="rect">
            <a:avLst/>
          </a:prstGeom>
          <a:noFill/>
        </p:spPr>
        <p:txBody>
          <a:bodyPr wrap="square" rtlCol="0">
            <a:spAutoFit/>
          </a:bodyPr>
          <a:lstStyle/>
          <a:p>
            <a:r>
              <a:rPr lang="en-GB" sz="1000">
                <a:solidFill>
                  <a:srgbClr val="201E2E"/>
                </a:solidFill>
                <a:latin typeface="Figtree" panose="020B0604020202020204"/>
              </a:rPr>
              <a:t>9. </a:t>
            </a:r>
            <a:r>
              <a:rPr lang="en-GB" sz="1000" err="1">
                <a:solidFill>
                  <a:srgbClr val="201E2E"/>
                </a:solidFill>
                <a:latin typeface="Figtree" panose="020B0604020202020204"/>
              </a:rPr>
              <a:t>Auth_code</a:t>
            </a:r>
            <a:r>
              <a:rPr lang="en-GB" sz="1000">
                <a:solidFill>
                  <a:srgbClr val="201E2E"/>
                </a:solidFill>
                <a:latin typeface="Figtree" panose="020B0604020202020204"/>
              </a:rPr>
              <a:t> provided, now that consent record  created</a:t>
            </a:r>
          </a:p>
        </p:txBody>
      </p:sp>
      <p:grpSp>
        <p:nvGrpSpPr>
          <p:cNvPr id="348" name="Group 347">
            <a:extLst>
              <a:ext uri="{FF2B5EF4-FFF2-40B4-BE49-F238E27FC236}">
                <a16:creationId xmlns:a16="http://schemas.microsoft.com/office/drawing/2014/main" id="{3063737C-95D1-5631-9017-0A9F5145E342}"/>
              </a:ext>
            </a:extLst>
          </p:cNvPr>
          <p:cNvGrpSpPr/>
          <p:nvPr/>
        </p:nvGrpSpPr>
        <p:grpSpPr>
          <a:xfrm>
            <a:off x="5303912" y="3617535"/>
            <a:ext cx="246449" cy="276999"/>
            <a:chOff x="2831225" y="-251927"/>
            <a:chExt cx="235005" cy="310483"/>
          </a:xfrm>
        </p:grpSpPr>
        <p:sp>
          <p:nvSpPr>
            <p:cNvPr id="349" name="Oval 348">
              <a:extLst>
                <a:ext uri="{FF2B5EF4-FFF2-40B4-BE49-F238E27FC236}">
                  <a16:creationId xmlns:a16="http://schemas.microsoft.com/office/drawing/2014/main" id="{8ECF4E98-2FEE-E5BF-AC94-CF16AADE3546}"/>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50" name="Rectangle 349">
              <a:extLst>
                <a:ext uri="{FF2B5EF4-FFF2-40B4-BE49-F238E27FC236}">
                  <a16:creationId xmlns:a16="http://schemas.microsoft.com/office/drawing/2014/main" id="{E97635FD-3049-564B-41D2-BBB2F8F75532}"/>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9</a:t>
              </a:r>
            </a:p>
          </p:txBody>
        </p:sp>
      </p:grpSp>
      <p:cxnSp>
        <p:nvCxnSpPr>
          <p:cNvPr id="351" name="Straight Arrow Connector 350">
            <a:extLst>
              <a:ext uri="{FF2B5EF4-FFF2-40B4-BE49-F238E27FC236}">
                <a16:creationId xmlns:a16="http://schemas.microsoft.com/office/drawing/2014/main" id="{0E3A4C91-3A8C-0158-D945-B8037946EFDA}"/>
              </a:ext>
            </a:extLst>
          </p:cNvPr>
          <p:cNvCxnSpPr>
            <a:cxnSpLocks/>
          </p:cNvCxnSpPr>
          <p:nvPr/>
        </p:nvCxnSpPr>
        <p:spPr>
          <a:xfrm>
            <a:off x="6218959" y="3267484"/>
            <a:ext cx="0" cy="2462561"/>
          </a:xfrm>
          <a:prstGeom prst="straightConnector1">
            <a:avLst/>
          </a:prstGeom>
          <a:noFill/>
          <a:ln w="6350" cap="flat" cmpd="sng" algn="ctr">
            <a:solidFill>
              <a:srgbClr val="4D38F5"/>
            </a:solidFill>
            <a:prstDash val="solid"/>
            <a:miter lim="800000"/>
            <a:headEnd type="none" w="med" len="med"/>
            <a:tailEnd type="triangle" w="med" len="med"/>
          </a:ln>
          <a:effectLst/>
        </p:spPr>
      </p:cxnSp>
      <p:grpSp>
        <p:nvGrpSpPr>
          <p:cNvPr id="352" name="Group 351">
            <a:extLst>
              <a:ext uri="{FF2B5EF4-FFF2-40B4-BE49-F238E27FC236}">
                <a16:creationId xmlns:a16="http://schemas.microsoft.com/office/drawing/2014/main" id="{5EC0D796-9BA6-70CA-37EE-9FA010B49E72}"/>
              </a:ext>
            </a:extLst>
          </p:cNvPr>
          <p:cNvGrpSpPr/>
          <p:nvPr/>
        </p:nvGrpSpPr>
        <p:grpSpPr>
          <a:xfrm>
            <a:off x="5953015" y="3593649"/>
            <a:ext cx="486631" cy="276999"/>
            <a:chOff x="2708569" y="-251927"/>
            <a:chExt cx="464034" cy="310483"/>
          </a:xfrm>
        </p:grpSpPr>
        <p:sp>
          <p:nvSpPr>
            <p:cNvPr id="353" name="Oval 352">
              <a:extLst>
                <a:ext uri="{FF2B5EF4-FFF2-40B4-BE49-F238E27FC236}">
                  <a16:creationId xmlns:a16="http://schemas.microsoft.com/office/drawing/2014/main" id="{8FA2738C-442A-CAE7-A971-1662888D6C3A}"/>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54" name="Rectangle 353">
              <a:extLst>
                <a:ext uri="{FF2B5EF4-FFF2-40B4-BE49-F238E27FC236}">
                  <a16:creationId xmlns:a16="http://schemas.microsoft.com/office/drawing/2014/main" id="{D9400EEE-81EF-487B-BDE2-866755A56F02}"/>
                </a:ext>
              </a:extLst>
            </p:cNvPr>
            <p:cNvSpPr/>
            <p:nvPr/>
          </p:nvSpPr>
          <p:spPr>
            <a:xfrm>
              <a:off x="2708569" y="-251927"/>
              <a:ext cx="464034"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10</a:t>
              </a:r>
            </a:p>
          </p:txBody>
        </p:sp>
      </p:grpSp>
      <p:sp>
        <p:nvSpPr>
          <p:cNvPr id="355" name="TextBox 354">
            <a:extLst>
              <a:ext uri="{FF2B5EF4-FFF2-40B4-BE49-F238E27FC236}">
                <a16:creationId xmlns:a16="http://schemas.microsoft.com/office/drawing/2014/main" id="{D61565AF-3795-CB6F-BBFF-649E8417DAEB}"/>
              </a:ext>
            </a:extLst>
          </p:cNvPr>
          <p:cNvSpPr txBox="1"/>
          <p:nvPr/>
        </p:nvSpPr>
        <p:spPr>
          <a:xfrm>
            <a:off x="6178787" y="4117202"/>
            <a:ext cx="925325" cy="707886"/>
          </a:xfrm>
          <a:prstGeom prst="rect">
            <a:avLst/>
          </a:prstGeom>
          <a:noFill/>
        </p:spPr>
        <p:txBody>
          <a:bodyPr wrap="square" rtlCol="0">
            <a:spAutoFit/>
          </a:bodyPr>
          <a:lstStyle/>
          <a:p>
            <a:r>
              <a:rPr lang="en-GB" sz="1000">
                <a:solidFill>
                  <a:srgbClr val="201E2E"/>
                </a:solidFill>
                <a:latin typeface="Figtree" panose="020B0604020202020204"/>
              </a:rPr>
              <a:t>10. </a:t>
            </a:r>
            <a:r>
              <a:rPr lang="en-GB" sz="1000" err="1">
                <a:solidFill>
                  <a:srgbClr val="201E2E"/>
                </a:solidFill>
                <a:latin typeface="Figtree" panose="020B0604020202020204"/>
              </a:rPr>
              <a:t>Auth_code</a:t>
            </a:r>
            <a:r>
              <a:rPr lang="en-GB" sz="1000">
                <a:solidFill>
                  <a:srgbClr val="201E2E"/>
                </a:solidFill>
                <a:latin typeface="Figtree" panose="020B0604020202020204"/>
              </a:rPr>
              <a:t> returned over </a:t>
            </a:r>
            <a:r>
              <a:rPr lang="en-GB" sz="1000" err="1">
                <a:solidFill>
                  <a:srgbClr val="201E2E"/>
                </a:solidFill>
                <a:latin typeface="Figtree" panose="020B0604020202020204"/>
              </a:rPr>
              <a:t>mTLS</a:t>
            </a:r>
            <a:endParaRPr lang="en-GB" sz="1000">
              <a:solidFill>
                <a:srgbClr val="201E2E"/>
              </a:solidFill>
              <a:latin typeface="Figtree" panose="020B0604020202020204"/>
            </a:endParaRPr>
          </a:p>
        </p:txBody>
      </p:sp>
      <p:cxnSp>
        <p:nvCxnSpPr>
          <p:cNvPr id="356" name="Straight Arrow Connector 355">
            <a:extLst>
              <a:ext uri="{FF2B5EF4-FFF2-40B4-BE49-F238E27FC236}">
                <a16:creationId xmlns:a16="http://schemas.microsoft.com/office/drawing/2014/main" id="{56236B0C-B2E0-8866-360F-9A8B92CFD32A}"/>
              </a:ext>
            </a:extLst>
          </p:cNvPr>
          <p:cNvCxnSpPr>
            <a:cxnSpLocks/>
          </p:cNvCxnSpPr>
          <p:nvPr/>
        </p:nvCxnSpPr>
        <p:spPr>
          <a:xfrm>
            <a:off x="7021293" y="3263532"/>
            <a:ext cx="0" cy="2429980"/>
          </a:xfrm>
          <a:prstGeom prst="straightConnector1">
            <a:avLst/>
          </a:prstGeom>
          <a:noFill/>
          <a:ln w="6350" cap="flat" cmpd="sng" algn="ctr">
            <a:solidFill>
              <a:srgbClr val="4D38F5"/>
            </a:solidFill>
            <a:prstDash val="dash"/>
            <a:miter lim="800000"/>
            <a:headEnd type="triangle" w="med" len="med"/>
            <a:tailEnd type="none" w="med" len="med"/>
          </a:ln>
          <a:effectLst/>
        </p:spPr>
      </p:cxnSp>
      <p:grpSp>
        <p:nvGrpSpPr>
          <p:cNvPr id="357" name="Group 356">
            <a:extLst>
              <a:ext uri="{FF2B5EF4-FFF2-40B4-BE49-F238E27FC236}">
                <a16:creationId xmlns:a16="http://schemas.microsoft.com/office/drawing/2014/main" id="{2DE18FAA-0C87-7005-79F9-DA07A8605217}"/>
              </a:ext>
            </a:extLst>
          </p:cNvPr>
          <p:cNvGrpSpPr/>
          <p:nvPr/>
        </p:nvGrpSpPr>
        <p:grpSpPr>
          <a:xfrm>
            <a:off x="6892654" y="3558863"/>
            <a:ext cx="246449" cy="276999"/>
            <a:chOff x="2831223" y="-251927"/>
            <a:chExt cx="235005" cy="310483"/>
          </a:xfrm>
        </p:grpSpPr>
        <p:sp>
          <p:nvSpPr>
            <p:cNvPr id="358" name="Oval 357">
              <a:extLst>
                <a:ext uri="{FF2B5EF4-FFF2-40B4-BE49-F238E27FC236}">
                  <a16:creationId xmlns:a16="http://schemas.microsoft.com/office/drawing/2014/main" id="{0AE0784D-A808-4B8A-30A6-D09123E41929}"/>
                </a:ext>
              </a:extLst>
            </p:cNvPr>
            <p:cNvSpPr/>
            <p:nvPr/>
          </p:nvSpPr>
          <p:spPr>
            <a:xfrm>
              <a:off x="2831223"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59" name="Rectangle 358">
              <a:extLst>
                <a:ext uri="{FF2B5EF4-FFF2-40B4-BE49-F238E27FC236}">
                  <a16:creationId xmlns:a16="http://schemas.microsoft.com/office/drawing/2014/main" id="{7EB40F9C-AA7A-F460-98C5-C5D9BB4D8BBF}"/>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endParaRPr>
            </a:p>
          </p:txBody>
        </p:sp>
      </p:grpSp>
      <p:sp>
        <p:nvSpPr>
          <p:cNvPr id="360" name="TextBox 359">
            <a:extLst>
              <a:ext uri="{FF2B5EF4-FFF2-40B4-BE49-F238E27FC236}">
                <a16:creationId xmlns:a16="http://schemas.microsoft.com/office/drawing/2014/main" id="{2BBA14FA-2894-A903-83D9-858258745681}"/>
              </a:ext>
            </a:extLst>
          </p:cNvPr>
          <p:cNvSpPr txBox="1"/>
          <p:nvPr/>
        </p:nvSpPr>
        <p:spPr>
          <a:xfrm>
            <a:off x="6717797" y="3570298"/>
            <a:ext cx="604433" cy="276999"/>
          </a:xfrm>
          <a:prstGeom prst="rect">
            <a:avLst/>
          </a:prstGeom>
          <a:noFill/>
        </p:spPr>
        <p:txBody>
          <a:bodyPr wrap="square">
            <a:spAutoFit/>
          </a:bodyPr>
          <a:lstStyle/>
          <a:p>
            <a:pPr algn="ctr"/>
            <a:r>
              <a:rPr lang="en-GB" sz="1200" b="1">
                <a:ln w="6600">
                  <a:solidFill>
                    <a:srgbClr val="021E5E"/>
                  </a:solidFill>
                  <a:prstDash val="solid"/>
                </a:ln>
                <a:solidFill>
                  <a:srgbClr val="FFFFFF"/>
                </a:solidFill>
                <a:effectLst>
                  <a:outerShdw dist="38100" dir="2700000" algn="tl" rotWithShape="0">
                    <a:srgbClr val="021E5E"/>
                  </a:outerShdw>
                </a:effectLst>
                <a:latin typeface="Figtree" panose="020B0604020202020204"/>
              </a:rPr>
              <a:t>11</a:t>
            </a:r>
          </a:p>
        </p:txBody>
      </p:sp>
      <p:sp>
        <p:nvSpPr>
          <p:cNvPr id="361" name="TextBox 360">
            <a:extLst>
              <a:ext uri="{FF2B5EF4-FFF2-40B4-BE49-F238E27FC236}">
                <a16:creationId xmlns:a16="http://schemas.microsoft.com/office/drawing/2014/main" id="{540CD3D6-6CEB-0BDB-4D8D-05EB8D428109}"/>
              </a:ext>
            </a:extLst>
          </p:cNvPr>
          <p:cNvSpPr txBox="1"/>
          <p:nvPr/>
        </p:nvSpPr>
        <p:spPr>
          <a:xfrm>
            <a:off x="6987994" y="4125836"/>
            <a:ext cx="1144509" cy="707886"/>
          </a:xfrm>
          <a:prstGeom prst="rect">
            <a:avLst/>
          </a:prstGeom>
          <a:noFill/>
        </p:spPr>
        <p:txBody>
          <a:bodyPr wrap="square" rtlCol="0">
            <a:spAutoFit/>
          </a:bodyPr>
          <a:lstStyle/>
          <a:p>
            <a:r>
              <a:rPr lang="en-GB" sz="1000">
                <a:solidFill>
                  <a:srgbClr val="201E2E"/>
                </a:solidFill>
                <a:latin typeface="Figtree" panose="020B0604020202020204"/>
              </a:rPr>
              <a:t>11. Certificate-bound access token. Tied to CCS Consent Record</a:t>
            </a:r>
          </a:p>
        </p:txBody>
      </p:sp>
      <p:sp>
        <p:nvSpPr>
          <p:cNvPr id="362" name="Rectangle 361">
            <a:extLst>
              <a:ext uri="{FF2B5EF4-FFF2-40B4-BE49-F238E27FC236}">
                <a16:creationId xmlns:a16="http://schemas.microsoft.com/office/drawing/2014/main" id="{BCFFB070-C4E6-1BAA-A4EF-C3BF091C55F8}"/>
              </a:ext>
            </a:extLst>
          </p:cNvPr>
          <p:cNvSpPr/>
          <p:nvPr/>
        </p:nvSpPr>
        <p:spPr>
          <a:xfrm>
            <a:off x="4941420" y="5722455"/>
            <a:ext cx="824467" cy="373663"/>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err="1">
                <a:ln>
                  <a:noFill/>
                </a:ln>
                <a:solidFill>
                  <a:srgbClr val="201E2E"/>
                </a:solidFill>
                <a:effectLst/>
                <a:uLnTx/>
                <a:uFillTx/>
                <a:latin typeface="Figtree" panose="020B0604020202020204"/>
              </a:rPr>
              <a:t>Auth_code</a:t>
            </a:r>
            <a:endParaRPr kumimoji="0" lang="en-GB" sz="1000" b="0" i="0" u="none" strike="noStrike" kern="0" cap="none" spc="0" normalizeH="0" baseline="0" noProof="0">
              <a:ln>
                <a:noFill/>
              </a:ln>
              <a:solidFill>
                <a:srgbClr val="201E2E"/>
              </a:solidFill>
              <a:effectLst/>
              <a:uLnTx/>
              <a:uFillTx/>
              <a:latin typeface="Figtree" panose="020B0604020202020204"/>
            </a:endParaRPr>
          </a:p>
        </p:txBody>
      </p:sp>
      <p:cxnSp>
        <p:nvCxnSpPr>
          <p:cNvPr id="363" name="Straight Arrow Connector 362">
            <a:extLst>
              <a:ext uri="{FF2B5EF4-FFF2-40B4-BE49-F238E27FC236}">
                <a16:creationId xmlns:a16="http://schemas.microsoft.com/office/drawing/2014/main" id="{8D268573-6AAE-27F1-2A0F-A1225B982236}"/>
              </a:ext>
            </a:extLst>
          </p:cNvPr>
          <p:cNvCxnSpPr>
            <a:cxnSpLocks/>
          </p:cNvCxnSpPr>
          <p:nvPr/>
        </p:nvCxnSpPr>
        <p:spPr>
          <a:xfrm>
            <a:off x="8184229" y="1046895"/>
            <a:ext cx="2490698" cy="9977"/>
          </a:xfrm>
          <a:prstGeom prst="straightConnector1">
            <a:avLst/>
          </a:prstGeom>
          <a:noFill/>
          <a:ln w="6350" cap="flat" cmpd="sng" algn="ctr">
            <a:solidFill>
              <a:srgbClr val="4D38F5"/>
            </a:solidFill>
            <a:prstDash val="solid"/>
            <a:miter lim="800000"/>
            <a:headEnd type="none" w="med" len="med"/>
            <a:tailEnd type="none" w="med" len="med"/>
          </a:ln>
          <a:effectLst/>
        </p:spPr>
      </p:cxnSp>
      <p:grpSp>
        <p:nvGrpSpPr>
          <p:cNvPr id="364" name="Group 363">
            <a:extLst>
              <a:ext uri="{FF2B5EF4-FFF2-40B4-BE49-F238E27FC236}">
                <a16:creationId xmlns:a16="http://schemas.microsoft.com/office/drawing/2014/main" id="{11EEF180-B64A-4A74-CFB2-9B3A8A9840DA}"/>
              </a:ext>
            </a:extLst>
          </p:cNvPr>
          <p:cNvGrpSpPr/>
          <p:nvPr/>
        </p:nvGrpSpPr>
        <p:grpSpPr>
          <a:xfrm>
            <a:off x="8099641" y="821109"/>
            <a:ext cx="361648" cy="280857"/>
            <a:chOff x="8329534" y="1370396"/>
            <a:chExt cx="361648" cy="280857"/>
          </a:xfrm>
        </p:grpSpPr>
        <p:grpSp>
          <p:nvGrpSpPr>
            <p:cNvPr id="365" name="Group 364">
              <a:extLst>
                <a:ext uri="{FF2B5EF4-FFF2-40B4-BE49-F238E27FC236}">
                  <a16:creationId xmlns:a16="http://schemas.microsoft.com/office/drawing/2014/main" id="{8C3790C9-A09C-EFBF-5CE5-4E80E401E333}"/>
                </a:ext>
              </a:extLst>
            </p:cNvPr>
            <p:cNvGrpSpPr/>
            <p:nvPr/>
          </p:nvGrpSpPr>
          <p:grpSpPr>
            <a:xfrm>
              <a:off x="8387134" y="1374254"/>
              <a:ext cx="246449" cy="276999"/>
              <a:chOff x="2831225" y="-251927"/>
              <a:chExt cx="235005" cy="310483"/>
            </a:xfrm>
          </p:grpSpPr>
          <p:sp>
            <p:nvSpPr>
              <p:cNvPr id="367" name="Oval 366">
                <a:extLst>
                  <a:ext uri="{FF2B5EF4-FFF2-40B4-BE49-F238E27FC236}">
                    <a16:creationId xmlns:a16="http://schemas.microsoft.com/office/drawing/2014/main" id="{30F372ED-DBC9-9A4A-82EB-8B9361761D10}"/>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68" name="Rectangle 367">
                <a:extLst>
                  <a:ext uri="{FF2B5EF4-FFF2-40B4-BE49-F238E27FC236}">
                    <a16:creationId xmlns:a16="http://schemas.microsoft.com/office/drawing/2014/main" id="{B62E866A-6AE6-3C63-D52D-B4B8DBA03D9A}"/>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endParaRPr>
              </a:p>
            </p:txBody>
          </p:sp>
        </p:grpSp>
        <p:sp>
          <p:nvSpPr>
            <p:cNvPr id="366" name="TextBox 365">
              <a:extLst>
                <a:ext uri="{FF2B5EF4-FFF2-40B4-BE49-F238E27FC236}">
                  <a16:creationId xmlns:a16="http://schemas.microsoft.com/office/drawing/2014/main" id="{81CF9039-69E2-2725-2F67-FA4963680B5C}"/>
                </a:ext>
              </a:extLst>
            </p:cNvPr>
            <p:cNvSpPr txBox="1"/>
            <p:nvPr/>
          </p:nvSpPr>
          <p:spPr>
            <a:xfrm>
              <a:off x="8329534" y="1370396"/>
              <a:ext cx="361648" cy="27699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12</a:t>
              </a:r>
            </a:p>
          </p:txBody>
        </p:sp>
      </p:grpSp>
      <p:sp>
        <p:nvSpPr>
          <p:cNvPr id="369" name="TextBox 368">
            <a:extLst>
              <a:ext uri="{FF2B5EF4-FFF2-40B4-BE49-F238E27FC236}">
                <a16:creationId xmlns:a16="http://schemas.microsoft.com/office/drawing/2014/main" id="{4E77AD1F-6BB0-0398-EEE1-0E2BF547A975}"/>
              </a:ext>
            </a:extLst>
          </p:cNvPr>
          <p:cNvSpPr txBox="1"/>
          <p:nvPr/>
        </p:nvSpPr>
        <p:spPr>
          <a:xfrm>
            <a:off x="8665202" y="836712"/>
            <a:ext cx="1204727" cy="400110"/>
          </a:xfrm>
          <a:prstGeom prst="rect">
            <a:avLst/>
          </a:prstGeom>
          <a:noFill/>
        </p:spPr>
        <p:txBody>
          <a:bodyPr wrap="square" rtlCol="0">
            <a:spAutoFit/>
          </a:bodyPr>
          <a:lstStyle/>
          <a:p>
            <a:r>
              <a:rPr lang="en-GB" sz="1000">
                <a:solidFill>
                  <a:srgbClr val="201E2E"/>
                </a:solidFill>
                <a:latin typeface="Figtree" panose="020B0604020202020204"/>
              </a:rPr>
              <a:t>12. API Call with access token</a:t>
            </a:r>
          </a:p>
        </p:txBody>
      </p:sp>
      <p:grpSp>
        <p:nvGrpSpPr>
          <p:cNvPr id="370" name="Group 369">
            <a:extLst>
              <a:ext uri="{FF2B5EF4-FFF2-40B4-BE49-F238E27FC236}">
                <a16:creationId xmlns:a16="http://schemas.microsoft.com/office/drawing/2014/main" id="{18D13D19-1442-44F2-C606-F0C067A09901}"/>
              </a:ext>
            </a:extLst>
          </p:cNvPr>
          <p:cNvGrpSpPr/>
          <p:nvPr/>
        </p:nvGrpSpPr>
        <p:grpSpPr>
          <a:xfrm>
            <a:off x="9422733" y="3855657"/>
            <a:ext cx="361648" cy="280857"/>
            <a:chOff x="8329534" y="1370396"/>
            <a:chExt cx="361648" cy="280857"/>
          </a:xfrm>
        </p:grpSpPr>
        <p:grpSp>
          <p:nvGrpSpPr>
            <p:cNvPr id="371" name="Group 370">
              <a:extLst>
                <a:ext uri="{FF2B5EF4-FFF2-40B4-BE49-F238E27FC236}">
                  <a16:creationId xmlns:a16="http://schemas.microsoft.com/office/drawing/2014/main" id="{EE0F32B1-26A7-60EC-AF27-5A5C648A8E86}"/>
                </a:ext>
              </a:extLst>
            </p:cNvPr>
            <p:cNvGrpSpPr/>
            <p:nvPr/>
          </p:nvGrpSpPr>
          <p:grpSpPr>
            <a:xfrm>
              <a:off x="8387134" y="1374254"/>
              <a:ext cx="246449" cy="276999"/>
              <a:chOff x="2831225" y="-251927"/>
              <a:chExt cx="235005" cy="310483"/>
            </a:xfrm>
          </p:grpSpPr>
          <p:sp>
            <p:nvSpPr>
              <p:cNvPr id="373" name="Oval 372">
                <a:extLst>
                  <a:ext uri="{FF2B5EF4-FFF2-40B4-BE49-F238E27FC236}">
                    <a16:creationId xmlns:a16="http://schemas.microsoft.com/office/drawing/2014/main" id="{B242F5A2-AFD5-B1EC-D75B-942B7388248A}"/>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74" name="Rectangle 373">
                <a:extLst>
                  <a:ext uri="{FF2B5EF4-FFF2-40B4-BE49-F238E27FC236}">
                    <a16:creationId xmlns:a16="http://schemas.microsoft.com/office/drawing/2014/main" id="{87F23FD4-6344-8102-ABAA-5DC7A6DD8780}"/>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endParaRPr>
              </a:p>
            </p:txBody>
          </p:sp>
        </p:grpSp>
        <p:sp>
          <p:nvSpPr>
            <p:cNvPr id="372" name="TextBox 371">
              <a:extLst>
                <a:ext uri="{FF2B5EF4-FFF2-40B4-BE49-F238E27FC236}">
                  <a16:creationId xmlns:a16="http://schemas.microsoft.com/office/drawing/2014/main" id="{9509E2D6-13B7-B3F7-6FC1-AE8465A4039F}"/>
                </a:ext>
              </a:extLst>
            </p:cNvPr>
            <p:cNvSpPr txBox="1"/>
            <p:nvPr/>
          </p:nvSpPr>
          <p:spPr>
            <a:xfrm>
              <a:off x="8329534" y="1370396"/>
              <a:ext cx="361648" cy="27699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13</a:t>
              </a:r>
            </a:p>
          </p:txBody>
        </p:sp>
      </p:grpSp>
      <p:sp>
        <p:nvSpPr>
          <p:cNvPr id="375" name="TextBox 374">
            <a:extLst>
              <a:ext uri="{FF2B5EF4-FFF2-40B4-BE49-F238E27FC236}">
                <a16:creationId xmlns:a16="http://schemas.microsoft.com/office/drawing/2014/main" id="{505ED8D2-B4AE-CD62-810D-729751456E9F}"/>
              </a:ext>
            </a:extLst>
          </p:cNvPr>
          <p:cNvSpPr txBox="1"/>
          <p:nvPr/>
        </p:nvSpPr>
        <p:spPr>
          <a:xfrm>
            <a:off x="9088301" y="3464486"/>
            <a:ext cx="1086442" cy="400110"/>
          </a:xfrm>
          <a:prstGeom prst="rect">
            <a:avLst/>
          </a:prstGeom>
          <a:noFill/>
        </p:spPr>
        <p:txBody>
          <a:bodyPr wrap="square" rtlCol="0">
            <a:spAutoFit/>
          </a:bodyPr>
          <a:lstStyle/>
          <a:p>
            <a:r>
              <a:rPr lang="en-GB" sz="1000">
                <a:solidFill>
                  <a:srgbClr val="201E2E"/>
                </a:solidFill>
                <a:latin typeface="Figtree" panose="020B0604020202020204"/>
              </a:rPr>
              <a:t>13. Token introspection</a:t>
            </a:r>
          </a:p>
        </p:txBody>
      </p:sp>
      <p:grpSp>
        <p:nvGrpSpPr>
          <p:cNvPr id="376" name="Group 375">
            <a:extLst>
              <a:ext uri="{FF2B5EF4-FFF2-40B4-BE49-F238E27FC236}">
                <a16:creationId xmlns:a16="http://schemas.microsoft.com/office/drawing/2014/main" id="{7FE87A19-51FD-8C31-6655-04EE283CB700}"/>
              </a:ext>
            </a:extLst>
          </p:cNvPr>
          <p:cNvGrpSpPr/>
          <p:nvPr/>
        </p:nvGrpSpPr>
        <p:grpSpPr>
          <a:xfrm>
            <a:off x="9479984" y="2484811"/>
            <a:ext cx="361648" cy="280857"/>
            <a:chOff x="8329534" y="1370396"/>
            <a:chExt cx="361648" cy="280857"/>
          </a:xfrm>
        </p:grpSpPr>
        <p:grpSp>
          <p:nvGrpSpPr>
            <p:cNvPr id="377" name="Group 376">
              <a:extLst>
                <a:ext uri="{FF2B5EF4-FFF2-40B4-BE49-F238E27FC236}">
                  <a16:creationId xmlns:a16="http://schemas.microsoft.com/office/drawing/2014/main" id="{8B2302D8-9DAF-43E1-AFAD-543E2BD2286B}"/>
                </a:ext>
              </a:extLst>
            </p:cNvPr>
            <p:cNvGrpSpPr/>
            <p:nvPr/>
          </p:nvGrpSpPr>
          <p:grpSpPr>
            <a:xfrm>
              <a:off x="8387134" y="1374254"/>
              <a:ext cx="246449" cy="276999"/>
              <a:chOff x="2831225" y="-251927"/>
              <a:chExt cx="235005" cy="310483"/>
            </a:xfrm>
          </p:grpSpPr>
          <p:sp>
            <p:nvSpPr>
              <p:cNvPr id="379" name="Oval 378">
                <a:extLst>
                  <a:ext uri="{FF2B5EF4-FFF2-40B4-BE49-F238E27FC236}">
                    <a16:creationId xmlns:a16="http://schemas.microsoft.com/office/drawing/2014/main" id="{49D04646-D843-EEC6-CB52-63AF622C9CE3}"/>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80" name="Rectangle 379">
                <a:extLst>
                  <a:ext uri="{FF2B5EF4-FFF2-40B4-BE49-F238E27FC236}">
                    <a16:creationId xmlns:a16="http://schemas.microsoft.com/office/drawing/2014/main" id="{27E6DEF4-0E2A-9C51-EA8C-A4A03C76B92C}"/>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endParaRPr>
              </a:p>
            </p:txBody>
          </p:sp>
        </p:grpSp>
        <p:sp>
          <p:nvSpPr>
            <p:cNvPr id="378" name="TextBox 377">
              <a:extLst>
                <a:ext uri="{FF2B5EF4-FFF2-40B4-BE49-F238E27FC236}">
                  <a16:creationId xmlns:a16="http://schemas.microsoft.com/office/drawing/2014/main" id="{9798A63A-25B2-A495-1666-D286FF1BC788}"/>
                </a:ext>
              </a:extLst>
            </p:cNvPr>
            <p:cNvSpPr txBox="1"/>
            <p:nvPr/>
          </p:nvSpPr>
          <p:spPr>
            <a:xfrm>
              <a:off x="8329534" y="1370396"/>
              <a:ext cx="361648" cy="27699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15</a:t>
              </a:r>
            </a:p>
          </p:txBody>
        </p:sp>
      </p:grpSp>
      <p:sp>
        <p:nvSpPr>
          <p:cNvPr id="381" name="TextBox 380">
            <a:extLst>
              <a:ext uri="{FF2B5EF4-FFF2-40B4-BE49-F238E27FC236}">
                <a16:creationId xmlns:a16="http://schemas.microsoft.com/office/drawing/2014/main" id="{71732039-D92D-124D-B809-A49589BD5E4D}"/>
              </a:ext>
            </a:extLst>
          </p:cNvPr>
          <p:cNvSpPr txBox="1"/>
          <p:nvPr/>
        </p:nvSpPr>
        <p:spPr>
          <a:xfrm>
            <a:off x="8398617" y="2606715"/>
            <a:ext cx="1204806" cy="246221"/>
          </a:xfrm>
          <a:prstGeom prst="rect">
            <a:avLst/>
          </a:prstGeom>
          <a:noFill/>
        </p:spPr>
        <p:txBody>
          <a:bodyPr wrap="square" rtlCol="0">
            <a:spAutoFit/>
          </a:bodyPr>
          <a:lstStyle/>
          <a:p>
            <a:pPr algn="ctr"/>
            <a:r>
              <a:rPr lang="en-GB" sz="1000">
                <a:solidFill>
                  <a:srgbClr val="201E2E"/>
                </a:solidFill>
                <a:latin typeface="Figtree" panose="020B0604020202020204"/>
              </a:rPr>
              <a:t>15. Data returned</a:t>
            </a:r>
          </a:p>
        </p:txBody>
      </p:sp>
      <p:sp>
        <p:nvSpPr>
          <p:cNvPr id="382" name="Rectangle 381">
            <a:extLst>
              <a:ext uri="{FF2B5EF4-FFF2-40B4-BE49-F238E27FC236}">
                <a16:creationId xmlns:a16="http://schemas.microsoft.com/office/drawing/2014/main" id="{48329462-BB64-6BCA-4FFC-F0B6790B3798}"/>
              </a:ext>
            </a:extLst>
          </p:cNvPr>
          <p:cNvSpPr/>
          <p:nvPr/>
        </p:nvSpPr>
        <p:spPr>
          <a:xfrm>
            <a:off x="6442249" y="2893588"/>
            <a:ext cx="971706" cy="360575"/>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err="1">
                <a:ln>
                  <a:noFill/>
                </a:ln>
                <a:solidFill>
                  <a:srgbClr val="201E2E"/>
                </a:solidFill>
                <a:effectLst/>
                <a:uLnTx/>
                <a:uFillTx/>
                <a:latin typeface="Figtree" panose="020B0604020202020204"/>
              </a:rPr>
              <a:t>Access_token</a:t>
            </a:r>
            <a:endParaRPr kumimoji="0" lang="en-GB" sz="1000" b="0" i="0" u="none" strike="noStrike" kern="0" cap="none" spc="0" normalizeH="0" baseline="0" noProof="0">
              <a:ln>
                <a:noFill/>
              </a:ln>
              <a:solidFill>
                <a:srgbClr val="201E2E"/>
              </a:solidFill>
              <a:effectLst/>
              <a:uLnTx/>
              <a:uFillTx/>
              <a:latin typeface="Figtree" panose="020B0604020202020204"/>
            </a:endParaRPr>
          </a:p>
        </p:txBody>
      </p:sp>
      <p:sp>
        <p:nvSpPr>
          <p:cNvPr id="383" name="Rectangle 382">
            <a:extLst>
              <a:ext uri="{FF2B5EF4-FFF2-40B4-BE49-F238E27FC236}">
                <a16:creationId xmlns:a16="http://schemas.microsoft.com/office/drawing/2014/main" id="{546C8FE6-6023-308A-DA73-3AA6E63E369B}"/>
              </a:ext>
            </a:extLst>
          </p:cNvPr>
          <p:cNvSpPr/>
          <p:nvPr/>
        </p:nvSpPr>
        <p:spPr>
          <a:xfrm>
            <a:off x="9676073" y="2943560"/>
            <a:ext cx="971706" cy="360575"/>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err="1">
                <a:ln>
                  <a:noFill/>
                </a:ln>
                <a:solidFill>
                  <a:srgbClr val="201E2E"/>
                </a:solidFill>
                <a:effectLst/>
                <a:uLnTx/>
                <a:uFillTx/>
                <a:latin typeface="Figtree" panose="020B0604020202020204"/>
              </a:rPr>
              <a:t>Access_token</a:t>
            </a:r>
            <a:endParaRPr kumimoji="0" lang="en-GB" sz="1000" b="0" i="0" u="none" strike="noStrike" kern="0" cap="none" spc="0" normalizeH="0" baseline="0" noProof="0">
              <a:ln>
                <a:noFill/>
              </a:ln>
              <a:solidFill>
                <a:srgbClr val="201E2E"/>
              </a:solidFill>
              <a:effectLst/>
              <a:uLnTx/>
              <a:uFillTx/>
              <a:latin typeface="Figtree" panose="020B0604020202020204"/>
            </a:endParaRPr>
          </a:p>
        </p:txBody>
      </p:sp>
      <p:grpSp>
        <p:nvGrpSpPr>
          <p:cNvPr id="384" name="Group 383">
            <a:extLst>
              <a:ext uri="{FF2B5EF4-FFF2-40B4-BE49-F238E27FC236}">
                <a16:creationId xmlns:a16="http://schemas.microsoft.com/office/drawing/2014/main" id="{7E78D231-028F-290B-89C1-4C6B30DCB5B1}"/>
              </a:ext>
            </a:extLst>
          </p:cNvPr>
          <p:cNvGrpSpPr/>
          <p:nvPr/>
        </p:nvGrpSpPr>
        <p:grpSpPr>
          <a:xfrm>
            <a:off x="10075640" y="4690773"/>
            <a:ext cx="416009" cy="276999"/>
            <a:chOff x="2757472" y="-251927"/>
            <a:chExt cx="396691" cy="310483"/>
          </a:xfrm>
        </p:grpSpPr>
        <p:sp>
          <p:nvSpPr>
            <p:cNvPr id="385" name="Oval 384">
              <a:extLst>
                <a:ext uri="{FF2B5EF4-FFF2-40B4-BE49-F238E27FC236}">
                  <a16:creationId xmlns:a16="http://schemas.microsoft.com/office/drawing/2014/main" id="{71030BC6-D37F-5BDC-4AB9-0A4F4FAECDA1}"/>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86" name="Rectangle 385">
              <a:extLst>
                <a:ext uri="{FF2B5EF4-FFF2-40B4-BE49-F238E27FC236}">
                  <a16:creationId xmlns:a16="http://schemas.microsoft.com/office/drawing/2014/main" id="{257E87D0-939F-B3C5-58A6-E5B3748F17DC}"/>
                </a:ext>
              </a:extLst>
            </p:cNvPr>
            <p:cNvSpPr/>
            <p:nvPr/>
          </p:nvSpPr>
          <p:spPr>
            <a:xfrm>
              <a:off x="2757472" y="-251927"/>
              <a:ext cx="396691"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3</a:t>
              </a:r>
            </a:p>
          </p:txBody>
        </p:sp>
      </p:grpSp>
      <p:grpSp>
        <p:nvGrpSpPr>
          <p:cNvPr id="387" name="Group 386">
            <a:extLst>
              <a:ext uri="{FF2B5EF4-FFF2-40B4-BE49-F238E27FC236}">
                <a16:creationId xmlns:a16="http://schemas.microsoft.com/office/drawing/2014/main" id="{A287ED52-0174-7C79-8497-132F87A5484D}"/>
              </a:ext>
            </a:extLst>
          </p:cNvPr>
          <p:cNvGrpSpPr/>
          <p:nvPr/>
        </p:nvGrpSpPr>
        <p:grpSpPr>
          <a:xfrm>
            <a:off x="2034059" y="3427163"/>
            <a:ext cx="246449" cy="276999"/>
            <a:chOff x="2831225" y="-251927"/>
            <a:chExt cx="235005" cy="310483"/>
          </a:xfrm>
        </p:grpSpPr>
        <p:sp>
          <p:nvSpPr>
            <p:cNvPr id="388" name="Oval 387">
              <a:extLst>
                <a:ext uri="{FF2B5EF4-FFF2-40B4-BE49-F238E27FC236}">
                  <a16:creationId xmlns:a16="http://schemas.microsoft.com/office/drawing/2014/main" id="{08A3E1E0-EC42-A3EC-B211-DE4A78A895E3}"/>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89" name="Rectangle 388">
              <a:extLst>
                <a:ext uri="{FF2B5EF4-FFF2-40B4-BE49-F238E27FC236}">
                  <a16:creationId xmlns:a16="http://schemas.microsoft.com/office/drawing/2014/main" id="{3775C182-93E2-C02A-092A-CCA6D1479473}"/>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8</a:t>
              </a:r>
            </a:p>
          </p:txBody>
        </p:sp>
      </p:grpSp>
      <p:cxnSp>
        <p:nvCxnSpPr>
          <p:cNvPr id="390" name="Straight Connector 389">
            <a:extLst>
              <a:ext uri="{FF2B5EF4-FFF2-40B4-BE49-F238E27FC236}">
                <a16:creationId xmlns:a16="http://schemas.microsoft.com/office/drawing/2014/main" id="{F34669C4-01FA-CF67-14F7-CA35BF278DAC}"/>
              </a:ext>
            </a:extLst>
          </p:cNvPr>
          <p:cNvCxnSpPr>
            <a:cxnSpLocks/>
          </p:cNvCxnSpPr>
          <p:nvPr/>
        </p:nvCxnSpPr>
        <p:spPr>
          <a:xfrm flipV="1">
            <a:off x="1109891" y="3220399"/>
            <a:ext cx="881480" cy="136"/>
          </a:xfrm>
          <a:prstGeom prst="line">
            <a:avLst/>
          </a:prstGeom>
          <a:noFill/>
          <a:ln w="6350" cap="flat" cmpd="sng" algn="ctr">
            <a:solidFill>
              <a:srgbClr val="4D38F5"/>
            </a:solidFill>
            <a:prstDash val="dash"/>
            <a:miter lim="800000"/>
          </a:ln>
          <a:effectLst/>
        </p:spPr>
      </p:cxnSp>
      <p:sp>
        <p:nvSpPr>
          <p:cNvPr id="391" name="Rectangle 390">
            <a:extLst>
              <a:ext uri="{FF2B5EF4-FFF2-40B4-BE49-F238E27FC236}">
                <a16:creationId xmlns:a16="http://schemas.microsoft.com/office/drawing/2014/main" id="{41A97FF4-0142-61A3-64C1-5D703FEC7C84}"/>
              </a:ext>
            </a:extLst>
          </p:cNvPr>
          <p:cNvSpPr/>
          <p:nvPr/>
        </p:nvSpPr>
        <p:spPr>
          <a:xfrm>
            <a:off x="3558452" y="2725376"/>
            <a:ext cx="637978" cy="551196"/>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201E2E"/>
                </a:solidFill>
                <a:effectLst/>
                <a:uLnTx/>
                <a:uFillTx/>
                <a:latin typeface="Figtree" panose="020B0604020202020204"/>
              </a:rPr>
              <a:t>PAR with initial RAR</a:t>
            </a:r>
          </a:p>
        </p:txBody>
      </p:sp>
      <p:cxnSp>
        <p:nvCxnSpPr>
          <p:cNvPr id="392" name="Straight Arrow Connector 391">
            <a:extLst>
              <a:ext uri="{FF2B5EF4-FFF2-40B4-BE49-F238E27FC236}">
                <a16:creationId xmlns:a16="http://schemas.microsoft.com/office/drawing/2014/main" id="{E3E0C939-FDA7-BA16-5F68-084D591698D1}"/>
              </a:ext>
            </a:extLst>
          </p:cNvPr>
          <p:cNvCxnSpPr>
            <a:cxnSpLocks/>
          </p:cNvCxnSpPr>
          <p:nvPr/>
        </p:nvCxnSpPr>
        <p:spPr>
          <a:xfrm flipV="1">
            <a:off x="7911564" y="2778648"/>
            <a:ext cx="3479839" cy="2923486"/>
          </a:xfrm>
          <a:prstGeom prst="straightConnector1">
            <a:avLst/>
          </a:prstGeom>
          <a:noFill/>
          <a:ln w="6350" cap="flat" cmpd="sng" algn="ctr">
            <a:solidFill>
              <a:srgbClr val="4D38F5"/>
            </a:solidFill>
            <a:prstDash val="dash"/>
            <a:miter lim="800000"/>
            <a:headEnd type="none" w="med" len="med"/>
            <a:tailEnd type="triangle" w="med" len="med"/>
          </a:ln>
          <a:effectLst/>
        </p:spPr>
      </p:cxnSp>
      <p:grpSp>
        <p:nvGrpSpPr>
          <p:cNvPr id="393" name="Group 392">
            <a:extLst>
              <a:ext uri="{FF2B5EF4-FFF2-40B4-BE49-F238E27FC236}">
                <a16:creationId xmlns:a16="http://schemas.microsoft.com/office/drawing/2014/main" id="{41797C8D-18C6-E8B8-6D84-662DF86CB25D}"/>
              </a:ext>
            </a:extLst>
          </p:cNvPr>
          <p:cNvGrpSpPr/>
          <p:nvPr/>
        </p:nvGrpSpPr>
        <p:grpSpPr>
          <a:xfrm>
            <a:off x="9630383" y="4046773"/>
            <a:ext cx="361648" cy="280857"/>
            <a:chOff x="8329534" y="1370396"/>
            <a:chExt cx="361648" cy="280857"/>
          </a:xfrm>
        </p:grpSpPr>
        <p:grpSp>
          <p:nvGrpSpPr>
            <p:cNvPr id="394" name="Group 393">
              <a:extLst>
                <a:ext uri="{FF2B5EF4-FFF2-40B4-BE49-F238E27FC236}">
                  <a16:creationId xmlns:a16="http://schemas.microsoft.com/office/drawing/2014/main" id="{53DDF80C-947F-132E-BF1D-6AD3EDD8F6A3}"/>
                </a:ext>
              </a:extLst>
            </p:cNvPr>
            <p:cNvGrpSpPr/>
            <p:nvPr/>
          </p:nvGrpSpPr>
          <p:grpSpPr>
            <a:xfrm>
              <a:off x="8387134" y="1374254"/>
              <a:ext cx="246449" cy="276999"/>
              <a:chOff x="2831225" y="-251927"/>
              <a:chExt cx="235005" cy="310483"/>
            </a:xfrm>
          </p:grpSpPr>
          <p:sp>
            <p:nvSpPr>
              <p:cNvPr id="396" name="Oval 395">
                <a:extLst>
                  <a:ext uri="{FF2B5EF4-FFF2-40B4-BE49-F238E27FC236}">
                    <a16:creationId xmlns:a16="http://schemas.microsoft.com/office/drawing/2014/main" id="{EBB1C47A-1A4A-1962-20ED-215DBB01D62B}"/>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397" name="Rectangle 396">
                <a:extLst>
                  <a:ext uri="{FF2B5EF4-FFF2-40B4-BE49-F238E27FC236}">
                    <a16:creationId xmlns:a16="http://schemas.microsoft.com/office/drawing/2014/main" id="{7219A1E2-BC23-6918-D65D-E3F7466F642E}"/>
                  </a:ext>
                </a:extLst>
              </p:cNvPr>
              <p:cNvSpPr/>
              <p:nvPr/>
            </p:nvSpPr>
            <p:spPr>
              <a:xfrm>
                <a:off x="2847764" y="-251927"/>
                <a:ext cx="194795"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endParaRPr>
              </a:p>
            </p:txBody>
          </p:sp>
        </p:grpSp>
        <p:sp>
          <p:nvSpPr>
            <p:cNvPr id="395" name="TextBox 394">
              <a:extLst>
                <a:ext uri="{FF2B5EF4-FFF2-40B4-BE49-F238E27FC236}">
                  <a16:creationId xmlns:a16="http://schemas.microsoft.com/office/drawing/2014/main" id="{25D2E745-D1CE-3644-9D5E-F2D95D1EADD8}"/>
                </a:ext>
              </a:extLst>
            </p:cNvPr>
            <p:cNvSpPr txBox="1"/>
            <p:nvPr/>
          </p:nvSpPr>
          <p:spPr>
            <a:xfrm>
              <a:off x="8329534" y="1370396"/>
              <a:ext cx="361648" cy="27699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14</a:t>
              </a:r>
            </a:p>
          </p:txBody>
        </p:sp>
      </p:grpSp>
      <p:sp>
        <p:nvSpPr>
          <p:cNvPr id="398" name="TextBox 397">
            <a:extLst>
              <a:ext uri="{FF2B5EF4-FFF2-40B4-BE49-F238E27FC236}">
                <a16:creationId xmlns:a16="http://schemas.microsoft.com/office/drawing/2014/main" id="{376F24B6-40C5-66EC-C5B7-DF079439AFB5}"/>
              </a:ext>
            </a:extLst>
          </p:cNvPr>
          <p:cNvSpPr txBox="1"/>
          <p:nvPr/>
        </p:nvSpPr>
        <p:spPr>
          <a:xfrm>
            <a:off x="9935884" y="3993893"/>
            <a:ext cx="1727673" cy="400110"/>
          </a:xfrm>
          <a:prstGeom prst="rect">
            <a:avLst/>
          </a:prstGeom>
          <a:noFill/>
        </p:spPr>
        <p:txBody>
          <a:bodyPr wrap="square" rtlCol="0">
            <a:spAutoFit/>
          </a:bodyPr>
          <a:lstStyle/>
          <a:p>
            <a:r>
              <a:rPr lang="en-GB" sz="1000">
                <a:solidFill>
                  <a:srgbClr val="201E2E"/>
                </a:solidFill>
                <a:latin typeface="Figtree" panose="020B0604020202020204"/>
              </a:rPr>
              <a:t>14. Introspection response inc. Consent scope return</a:t>
            </a:r>
          </a:p>
        </p:txBody>
      </p:sp>
      <p:cxnSp>
        <p:nvCxnSpPr>
          <p:cNvPr id="399" name="Straight Arrow Connector 398">
            <a:extLst>
              <a:ext uri="{FF2B5EF4-FFF2-40B4-BE49-F238E27FC236}">
                <a16:creationId xmlns:a16="http://schemas.microsoft.com/office/drawing/2014/main" id="{520FD6AA-F05A-EB3D-955F-3CC5B793021F}"/>
              </a:ext>
            </a:extLst>
          </p:cNvPr>
          <p:cNvCxnSpPr>
            <a:cxnSpLocks/>
          </p:cNvCxnSpPr>
          <p:nvPr/>
        </p:nvCxnSpPr>
        <p:spPr>
          <a:xfrm>
            <a:off x="8467857" y="260648"/>
            <a:ext cx="364447" cy="0"/>
          </a:xfrm>
          <a:prstGeom prst="straightConnector1">
            <a:avLst/>
          </a:prstGeom>
          <a:noFill/>
          <a:ln w="6350" cap="flat" cmpd="sng" algn="ctr">
            <a:solidFill>
              <a:srgbClr val="4D38F5"/>
            </a:solidFill>
            <a:prstDash val="solid"/>
            <a:miter lim="800000"/>
            <a:headEnd type="triangle" w="med" len="med"/>
            <a:tailEnd type="none" w="med" len="med"/>
          </a:ln>
          <a:effectLst/>
        </p:spPr>
      </p:cxnSp>
      <p:cxnSp>
        <p:nvCxnSpPr>
          <p:cNvPr id="400" name="Straight Arrow Connector 399">
            <a:extLst>
              <a:ext uri="{FF2B5EF4-FFF2-40B4-BE49-F238E27FC236}">
                <a16:creationId xmlns:a16="http://schemas.microsoft.com/office/drawing/2014/main" id="{336F36DB-8F98-6B70-C671-B0E342D217AC}"/>
              </a:ext>
            </a:extLst>
          </p:cNvPr>
          <p:cNvCxnSpPr>
            <a:cxnSpLocks/>
            <a:stCxn id="334" idx="1"/>
          </p:cNvCxnSpPr>
          <p:nvPr/>
        </p:nvCxnSpPr>
        <p:spPr>
          <a:xfrm flipH="1">
            <a:off x="2087148" y="2263965"/>
            <a:ext cx="2109281" cy="0"/>
          </a:xfrm>
          <a:prstGeom prst="straightConnector1">
            <a:avLst/>
          </a:prstGeom>
          <a:noFill/>
          <a:ln w="6350" cap="flat" cmpd="sng" algn="ctr">
            <a:solidFill>
              <a:srgbClr val="4D38F5"/>
            </a:solidFill>
            <a:prstDash val="solid"/>
            <a:miter lim="800000"/>
            <a:tailEnd type="triangle"/>
          </a:ln>
          <a:effectLst/>
        </p:spPr>
      </p:cxnSp>
      <p:grpSp>
        <p:nvGrpSpPr>
          <p:cNvPr id="401" name="Group 400">
            <a:extLst>
              <a:ext uri="{FF2B5EF4-FFF2-40B4-BE49-F238E27FC236}">
                <a16:creationId xmlns:a16="http://schemas.microsoft.com/office/drawing/2014/main" id="{54D805B4-443C-5DEE-03E7-510BF30F318B}"/>
              </a:ext>
            </a:extLst>
          </p:cNvPr>
          <p:cNvGrpSpPr/>
          <p:nvPr/>
        </p:nvGrpSpPr>
        <p:grpSpPr>
          <a:xfrm>
            <a:off x="1872431" y="2142132"/>
            <a:ext cx="466996" cy="276999"/>
            <a:chOff x="2725641" y="-251927"/>
            <a:chExt cx="445310" cy="310483"/>
          </a:xfrm>
        </p:grpSpPr>
        <p:sp>
          <p:nvSpPr>
            <p:cNvPr id="402" name="Oval 401">
              <a:extLst>
                <a:ext uri="{FF2B5EF4-FFF2-40B4-BE49-F238E27FC236}">
                  <a16:creationId xmlns:a16="http://schemas.microsoft.com/office/drawing/2014/main" id="{2EE912B6-DD58-32E4-14D3-47F87F61EF80}"/>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403" name="Rectangle 402">
              <a:extLst>
                <a:ext uri="{FF2B5EF4-FFF2-40B4-BE49-F238E27FC236}">
                  <a16:creationId xmlns:a16="http://schemas.microsoft.com/office/drawing/2014/main" id="{7B8997AA-D9C7-D94A-6089-E906B1DDD100}"/>
                </a:ext>
              </a:extLst>
            </p:cNvPr>
            <p:cNvSpPr/>
            <p:nvPr/>
          </p:nvSpPr>
          <p:spPr>
            <a:xfrm>
              <a:off x="2725641" y="-251927"/>
              <a:ext cx="445310"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6</a:t>
              </a:r>
            </a:p>
          </p:txBody>
        </p:sp>
      </p:grpSp>
      <p:cxnSp>
        <p:nvCxnSpPr>
          <p:cNvPr id="404" name="Straight Arrow Connector 403">
            <a:extLst>
              <a:ext uri="{FF2B5EF4-FFF2-40B4-BE49-F238E27FC236}">
                <a16:creationId xmlns:a16="http://schemas.microsoft.com/office/drawing/2014/main" id="{D92B776F-6F3D-14E6-C87C-F28C6DD012C6}"/>
              </a:ext>
            </a:extLst>
          </p:cNvPr>
          <p:cNvCxnSpPr>
            <a:cxnSpLocks/>
          </p:cNvCxnSpPr>
          <p:nvPr/>
        </p:nvCxnSpPr>
        <p:spPr>
          <a:xfrm>
            <a:off x="4302075" y="2444252"/>
            <a:ext cx="0" cy="3278203"/>
          </a:xfrm>
          <a:prstGeom prst="straightConnector1">
            <a:avLst/>
          </a:prstGeom>
          <a:noFill/>
          <a:ln w="6350" cap="flat" cmpd="sng" algn="ctr">
            <a:solidFill>
              <a:srgbClr val="4D38F5"/>
            </a:solidFill>
            <a:prstDash val="dash"/>
            <a:miter lim="800000"/>
            <a:headEnd type="triangle" w="med" len="med"/>
            <a:tailEnd type="none" w="med" len="med"/>
          </a:ln>
          <a:effectLst/>
        </p:spPr>
      </p:cxnSp>
      <p:cxnSp>
        <p:nvCxnSpPr>
          <p:cNvPr id="405" name="Connector: Elbow 404">
            <a:extLst>
              <a:ext uri="{FF2B5EF4-FFF2-40B4-BE49-F238E27FC236}">
                <a16:creationId xmlns:a16="http://schemas.microsoft.com/office/drawing/2014/main" id="{282A7F54-3428-F1CE-887E-9B7EB2A929E0}"/>
              </a:ext>
            </a:extLst>
          </p:cNvPr>
          <p:cNvCxnSpPr/>
          <p:nvPr/>
        </p:nvCxnSpPr>
        <p:spPr>
          <a:xfrm rot="5400000">
            <a:off x="9456678" y="1725310"/>
            <a:ext cx="1893278" cy="543221"/>
          </a:xfrm>
          <a:prstGeom prst="bentConnector3">
            <a:avLst>
              <a:gd name="adj1" fmla="val 41548"/>
            </a:avLst>
          </a:prstGeom>
          <a:noFill/>
          <a:ln w="6350" cap="flat" cmpd="sng" algn="ctr">
            <a:solidFill>
              <a:srgbClr val="4D38F5"/>
            </a:solidFill>
            <a:prstDash val="solid"/>
            <a:miter lim="800000"/>
            <a:tailEnd type="triangle"/>
          </a:ln>
          <a:effectLst/>
        </p:spPr>
      </p:cxnSp>
      <p:sp>
        <p:nvSpPr>
          <p:cNvPr id="406" name="Rectangle 405">
            <a:extLst>
              <a:ext uri="{FF2B5EF4-FFF2-40B4-BE49-F238E27FC236}">
                <a16:creationId xmlns:a16="http://schemas.microsoft.com/office/drawing/2014/main" id="{F28BB0DC-5971-224E-BF07-0AB878CE86F3}"/>
              </a:ext>
            </a:extLst>
          </p:cNvPr>
          <p:cNvSpPr/>
          <p:nvPr/>
        </p:nvSpPr>
        <p:spPr>
          <a:xfrm>
            <a:off x="10257342" y="1236822"/>
            <a:ext cx="971706" cy="360575"/>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err="1">
                <a:ln>
                  <a:noFill/>
                </a:ln>
                <a:solidFill>
                  <a:srgbClr val="201E2E"/>
                </a:solidFill>
                <a:effectLst/>
                <a:uLnTx/>
                <a:uFillTx/>
                <a:latin typeface="Figtree" panose="020B0604020202020204"/>
              </a:rPr>
              <a:t>Access_token</a:t>
            </a:r>
            <a:endParaRPr kumimoji="0" lang="en-GB" sz="1000" b="0" i="0" u="none" strike="noStrike" kern="0" cap="none" spc="0" normalizeH="0" baseline="0" noProof="0">
              <a:ln>
                <a:noFill/>
              </a:ln>
              <a:solidFill>
                <a:srgbClr val="201E2E"/>
              </a:solidFill>
              <a:effectLst/>
              <a:uLnTx/>
              <a:uFillTx/>
              <a:latin typeface="Figtree" panose="020B0604020202020204"/>
            </a:endParaRPr>
          </a:p>
        </p:txBody>
      </p:sp>
      <p:cxnSp>
        <p:nvCxnSpPr>
          <p:cNvPr id="407" name="Straight Arrow Connector 406">
            <a:extLst>
              <a:ext uri="{FF2B5EF4-FFF2-40B4-BE49-F238E27FC236}">
                <a16:creationId xmlns:a16="http://schemas.microsoft.com/office/drawing/2014/main" id="{8F3674B4-9E36-F04B-E94B-7CE9DE482EC9}"/>
              </a:ext>
            </a:extLst>
          </p:cNvPr>
          <p:cNvCxnSpPr>
            <a:cxnSpLocks/>
          </p:cNvCxnSpPr>
          <p:nvPr/>
        </p:nvCxnSpPr>
        <p:spPr>
          <a:xfrm>
            <a:off x="8469120" y="404664"/>
            <a:ext cx="364447" cy="0"/>
          </a:xfrm>
          <a:prstGeom prst="straightConnector1">
            <a:avLst/>
          </a:prstGeom>
          <a:noFill/>
          <a:ln w="6350" cap="flat" cmpd="sng" algn="ctr">
            <a:solidFill>
              <a:srgbClr val="4D38F5"/>
            </a:solidFill>
            <a:prstDash val="dash"/>
            <a:miter lim="800000"/>
            <a:headEnd type="triangle" w="med" len="med"/>
            <a:tailEnd type="none" w="med" len="med"/>
          </a:ln>
          <a:effectLst/>
        </p:spPr>
      </p:cxnSp>
      <p:sp>
        <p:nvSpPr>
          <p:cNvPr id="408" name="TextBox 407">
            <a:extLst>
              <a:ext uri="{FF2B5EF4-FFF2-40B4-BE49-F238E27FC236}">
                <a16:creationId xmlns:a16="http://schemas.microsoft.com/office/drawing/2014/main" id="{B0B2134D-50ED-CCF5-CFCE-36A5D406BED9}"/>
              </a:ext>
            </a:extLst>
          </p:cNvPr>
          <p:cNvSpPr txBox="1"/>
          <p:nvPr/>
        </p:nvSpPr>
        <p:spPr>
          <a:xfrm>
            <a:off x="8837404" y="111023"/>
            <a:ext cx="923282" cy="246221"/>
          </a:xfrm>
          <a:prstGeom prst="rect">
            <a:avLst/>
          </a:prstGeom>
          <a:noFill/>
        </p:spPr>
        <p:txBody>
          <a:bodyPr wrap="square" rtlCol="0">
            <a:spAutoFit/>
          </a:bodyPr>
          <a:lstStyle/>
          <a:p>
            <a:r>
              <a:rPr lang="en-GB" sz="1000">
                <a:solidFill>
                  <a:srgbClr val="201E2E"/>
                </a:solidFill>
                <a:latin typeface="Figtree" panose="020B0604020202020204"/>
              </a:rPr>
              <a:t>Request</a:t>
            </a:r>
          </a:p>
        </p:txBody>
      </p:sp>
      <p:sp>
        <p:nvSpPr>
          <p:cNvPr id="409" name="TextBox 408">
            <a:extLst>
              <a:ext uri="{FF2B5EF4-FFF2-40B4-BE49-F238E27FC236}">
                <a16:creationId xmlns:a16="http://schemas.microsoft.com/office/drawing/2014/main" id="{BD07388E-E13F-58D6-3FF7-47B681DDAA0B}"/>
              </a:ext>
            </a:extLst>
          </p:cNvPr>
          <p:cNvSpPr txBox="1"/>
          <p:nvPr/>
        </p:nvSpPr>
        <p:spPr>
          <a:xfrm>
            <a:off x="8838667" y="271463"/>
            <a:ext cx="923282" cy="246221"/>
          </a:xfrm>
          <a:prstGeom prst="rect">
            <a:avLst/>
          </a:prstGeom>
          <a:noFill/>
        </p:spPr>
        <p:txBody>
          <a:bodyPr wrap="square" rtlCol="0">
            <a:spAutoFit/>
          </a:bodyPr>
          <a:lstStyle/>
          <a:p>
            <a:r>
              <a:rPr lang="en-GB" sz="1000">
                <a:solidFill>
                  <a:srgbClr val="201E2E"/>
                </a:solidFill>
                <a:latin typeface="Figtree" panose="020B0604020202020204"/>
              </a:rPr>
              <a:t>Response</a:t>
            </a:r>
          </a:p>
        </p:txBody>
      </p:sp>
      <p:grpSp>
        <p:nvGrpSpPr>
          <p:cNvPr id="410" name="Group 409">
            <a:extLst>
              <a:ext uri="{FF2B5EF4-FFF2-40B4-BE49-F238E27FC236}">
                <a16:creationId xmlns:a16="http://schemas.microsoft.com/office/drawing/2014/main" id="{41459967-ADD4-EBF2-3283-6BF58C39D879}"/>
              </a:ext>
            </a:extLst>
          </p:cNvPr>
          <p:cNvGrpSpPr/>
          <p:nvPr/>
        </p:nvGrpSpPr>
        <p:grpSpPr>
          <a:xfrm>
            <a:off x="4097019" y="4795817"/>
            <a:ext cx="403906" cy="276999"/>
            <a:chOff x="2753977" y="-248832"/>
            <a:chExt cx="385150" cy="310483"/>
          </a:xfrm>
        </p:grpSpPr>
        <p:sp>
          <p:nvSpPr>
            <p:cNvPr id="411" name="Oval 410">
              <a:extLst>
                <a:ext uri="{FF2B5EF4-FFF2-40B4-BE49-F238E27FC236}">
                  <a16:creationId xmlns:a16="http://schemas.microsoft.com/office/drawing/2014/main" id="{263C1DF6-93B3-FBCE-2CBB-D91D13F82106}"/>
                </a:ext>
              </a:extLst>
            </p:cNvPr>
            <p:cNvSpPr/>
            <p:nvPr/>
          </p:nvSpPr>
          <p:spPr>
            <a:xfrm>
              <a:off x="2831225" y="-228368"/>
              <a:ext cx="235005" cy="277000"/>
            </a:xfrm>
            <a:prstGeom prst="ellipse">
              <a:avLst/>
            </a:prstGeom>
            <a:solidFill>
              <a:srgbClr val="000000"/>
            </a:solidFill>
            <a:ln w="12700" cap="flat" cmpd="sng" algn="ctr">
              <a:solidFill>
                <a:srgbClr val="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Figtree" panose="020B0604020202020204"/>
              </a:endParaRPr>
            </a:p>
          </p:txBody>
        </p:sp>
        <p:sp>
          <p:nvSpPr>
            <p:cNvPr id="412" name="Rectangle 411">
              <a:extLst>
                <a:ext uri="{FF2B5EF4-FFF2-40B4-BE49-F238E27FC236}">
                  <a16:creationId xmlns:a16="http://schemas.microsoft.com/office/drawing/2014/main" id="{B8BA8FC5-2EA0-9D3F-87A4-D921D0E49883}"/>
                </a:ext>
              </a:extLst>
            </p:cNvPr>
            <p:cNvSpPr/>
            <p:nvPr/>
          </p:nvSpPr>
          <p:spPr>
            <a:xfrm>
              <a:off x="2753977" y="-248832"/>
              <a:ext cx="385150" cy="310483"/>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w="6600">
                    <a:solidFill>
                      <a:srgbClr val="021E5E"/>
                    </a:solidFill>
                    <a:prstDash val="solid"/>
                  </a:ln>
                  <a:solidFill>
                    <a:srgbClr val="FFFFFF"/>
                  </a:solidFill>
                  <a:effectLst>
                    <a:outerShdw dist="38100" dir="2700000" algn="tl" rotWithShape="0">
                      <a:srgbClr val="021E5E"/>
                    </a:outerShdw>
                  </a:effectLst>
                  <a:uLnTx/>
                  <a:uFillTx/>
                  <a:latin typeface="Figtree" panose="020B0604020202020204"/>
                </a:rPr>
                <a:t>5</a:t>
              </a:r>
            </a:p>
          </p:txBody>
        </p:sp>
      </p:grpSp>
      <p:cxnSp>
        <p:nvCxnSpPr>
          <p:cNvPr id="413" name="Connector: Elbow 412">
            <a:extLst>
              <a:ext uri="{FF2B5EF4-FFF2-40B4-BE49-F238E27FC236}">
                <a16:creationId xmlns:a16="http://schemas.microsoft.com/office/drawing/2014/main" id="{D1E0C681-FCB8-E50C-04FD-371AA42DCB14}"/>
              </a:ext>
            </a:extLst>
          </p:cNvPr>
          <p:cNvCxnSpPr/>
          <p:nvPr/>
        </p:nvCxnSpPr>
        <p:spPr>
          <a:xfrm>
            <a:off x="3664136" y="1056872"/>
            <a:ext cx="4284000" cy="2206660"/>
          </a:xfrm>
          <a:prstGeom prst="bentConnector3">
            <a:avLst>
              <a:gd name="adj1" fmla="val 100091"/>
            </a:avLst>
          </a:prstGeom>
          <a:noFill/>
          <a:ln w="6350" cap="flat" cmpd="sng" algn="ctr">
            <a:solidFill>
              <a:srgbClr val="4D38F5"/>
            </a:solidFill>
            <a:prstDash val="solid"/>
            <a:miter lim="800000"/>
            <a:tailEnd type="triangle"/>
          </a:ln>
          <a:effectLst/>
        </p:spPr>
      </p:cxnSp>
      <p:cxnSp>
        <p:nvCxnSpPr>
          <p:cNvPr id="415" name="Connector: Elbow 414">
            <a:extLst>
              <a:ext uri="{FF2B5EF4-FFF2-40B4-BE49-F238E27FC236}">
                <a16:creationId xmlns:a16="http://schemas.microsoft.com/office/drawing/2014/main" id="{0BE87750-4FD3-A6BC-E430-B3A802192FBC}"/>
              </a:ext>
            </a:extLst>
          </p:cNvPr>
          <p:cNvCxnSpPr>
            <a:cxnSpLocks/>
          </p:cNvCxnSpPr>
          <p:nvPr/>
        </p:nvCxnSpPr>
        <p:spPr>
          <a:xfrm rot="5400000">
            <a:off x="8967764" y="5365290"/>
            <a:ext cx="20243" cy="2268000"/>
          </a:xfrm>
          <a:prstGeom prst="bentConnector3">
            <a:avLst>
              <a:gd name="adj1" fmla="val 589344"/>
            </a:avLst>
          </a:prstGeom>
          <a:noFill/>
          <a:ln w="6350" cap="flat" cmpd="sng" algn="ctr">
            <a:solidFill>
              <a:srgbClr val="4D38F5"/>
            </a:solidFill>
            <a:prstDash val="solid"/>
            <a:miter lim="800000"/>
            <a:headEnd type="triangle"/>
            <a:tailEnd type="triangle"/>
          </a:ln>
          <a:effectLst/>
        </p:spPr>
      </p:cxnSp>
      <p:sp>
        <p:nvSpPr>
          <p:cNvPr id="416" name="TextBox 415">
            <a:extLst>
              <a:ext uri="{FF2B5EF4-FFF2-40B4-BE49-F238E27FC236}">
                <a16:creationId xmlns:a16="http://schemas.microsoft.com/office/drawing/2014/main" id="{1EE2823C-E1F1-78BE-79A5-AB0416484513}"/>
              </a:ext>
            </a:extLst>
          </p:cNvPr>
          <p:cNvSpPr txBox="1"/>
          <p:nvPr/>
        </p:nvSpPr>
        <p:spPr>
          <a:xfrm>
            <a:off x="7995503" y="6544165"/>
            <a:ext cx="1964764" cy="138499"/>
          </a:xfrm>
          <a:prstGeom prst="rect">
            <a:avLst/>
          </a:prstGeom>
          <a:solidFill>
            <a:srgbClr val="DBD7FD"/>
          </a:solidFill>
          <a:ln>
            <a:solidFill>
              <a:srgbClr val="4D38F5">
                <a:lumMod val="40000"/>
                <a:lumOff val="60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Figtree" panose="020B0604020202020204"/>
              </a:rPr>
              <a:t>Endpoints/ certificates / metadata</a:t>
            </a:r>
          </a:p>
        </p:txBody>
      </p:sp>
      <p:sp>
        <p:nvSpPr>
          <p:cNvPr id="417" name="Rectangle 416">
            <a:extLst>
              <a:ext uri="{FF2B5EF4-FFF2-40B4-BE49-F238E27FC236}">
                <a16:creationId xmlns:a16="http://schemas.microsoft.com/office/drawing/2014/main" id="{2E68200A-D14C-AB3E-4B2E-AB50532B0824}"/>
              </a:ext>
            </a:extLst>
          </p:cNvPr>
          <p:cNvSpPr/>
          <p:nvPr/>
        </p:nvSpPr>
        <p:spPr>
          <a:xfrm>
            <a:off x="7559768" y="5740030"/>
            <a:ext cx="821322" cy="449294"/>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201E2E"/>
                </a:solidFill>
                <a:effectLst/>
                <a:uLnTx/>
                <a:uFillTx/>
                <a:latin typeface="Figtree" panose="020B0604020202020204"/>
              </a:rPr>
              <a:t>Consent Record</a:t>
            </a:r>
          </a:p>
        </p:txBody>
      </p:sp>
      <p:sp>
        <p:nvSpPr>
          <p:cNvPr id="418" name="Rectangle 417">
            <a:extLst>
              <a:ext uri="{FF2B5EF4-FFF2-40B4-BE49-F238E27FC236}">
                <a16:creationId xmlns:a16="http://schemas.microsoft.com/office/drawing/2014/main" id="{20C1CFCB-4885-22A3-EA12-11AE4DF6C7C3}"/>
              </a:ext>
            </a:extLst>
          </p:cNvPr>
          <p:cNvSpPr/>
          <p:nvPr/>
        </p:nvSpPr>
        <p:spPr>
          <a:xfrm>
            <a:off x="6987994" y="1036767"/>
            <a:ext cx="116118" cy="54050"/>
          </a:xfrm>
          <a:prstGeom prst="rect">
            <a:avLst/>
          </a:prstGeom>
          <a:solidFill>
            <a:srgbClr val="DBD7F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Figtree" panose="020B0604020202020204"/>
            </a:endParaRPr>
          </a:p>
        </p:txBody>
      </p:sp>
      <p:cxnSp>
        <p:nvCxnSpPr>
          <p:cNvPr id="419" name="Connector: Elbow 418">
            <a:extLst>
              <a:ext uri="{FF2B5EF4-FFF2-40B4-BE49-F238E27FC236}">
                <a16:creationId xmlns:a16="http://schemas.microsoft.com/office/drawing/2014/main" id="{134DD365-1E51-5127-929B-455E6F9AB762}"/>
              </a:ext>
            </a:extLst>
          </p:cNvPr>
          <p:cNvCxnSpPr>
            <a:cxnSpLocks/>
          </p:cNvCxnSpPr>
          <p:nvPr/>
        </p:nvCxnSpPr>
        <p:spPr>
          <a:xfrm rot="5400000" flipH="1" flipV="1">
            <a:off x="6596468" y="1337182"/>
            <a:ext cx="2016000" cy="1159524"/>
          </a:xfrm>
          <a:prstGeom prst="bentConnector2">
            <a:avLst/>
          </a:prstGeom>
          <a:noFill/>
          <a:ln w="6350" cap="flat" cmpd="sng" algn="ctr">
            <a:solidFill>
              <a:srgbClr val="4D38F5"/>
            </a:solidFill>
            <a:prstDash val="solid"/>
            <a:miter lim="800000"/>
            <a:tailEnd type="triangle"/>
          </a:ln>
          <a:effectLst/>
        </p:spPr>
      </p:cxnSp>
      <p:pic>
        <p:nvPicPr>
          <p:cNvPr id="420" name="Graphic 419" descr="Database with solid fill">
            <a:extLst>
              <a:ext uri="{FF2B5EF4-FFF2-40B4-BE49-F238E27FC236}">
                <a16:creationId xmlns:a16="http://schemas.microsoft.com/office/drawing/2014/main" id="{48E5C729-D117-94A1-A0BA-D053DECDE45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07679" y="2439087"/>
            <a:ext cx="485853" cy="485853"/>
          </a:xfrm>
          <a:prstGeom prst="rect">
            <a:avLst/>
          </a:prstGeom>
        </p:spPr>
      </p:pic>
      <p:sp>
        <p:nvSpPr>
          <p:cNvPr id="421" name="Rectangle 420">
            <a:extLst>
              <a:ext uri="{FF2B5EF4-FFF2-40B4-BE49-F238E27FC236}">
                <a16:creationId xmlns:a16="http://schemas.microsoft.com/office/drawing/2014/main" id="{787FB6A1-B844-8806-5512-8E6B6BD7BFB6}"/>
              </a:ext>
            </a:extLst>
          </p:cNvPr>
          <p:cNvSpPr/>
          <p:nvPr/>
        </p:nvSpPr>
        <p:spPr>
          <a:xfrm>
            <a:off x="1206081" y="2883718"/>
            <a:ext cx="1044157" cy="447641"/>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201E2E"/>
                </a:solidFill>
                <a:effectLst/>
                <a:uLnTx/>
                <a:uFillTx/>
                <a:latin typeface="Figtree" panose="020B0604020202020204"/>
              </a:rPr>
              <a:t>Consent details (drawn from RAR) reviewed</a:t>
            </a:r>
          </a:p>
        </p:txBody>
      </p:sp>
      <p:sp>
        <p:nvSpPr>
          <p:cNvPr id="422" name="Rectangle 421">
            <a:extLst>
              <a:ext uri="{FF2B5EF4-FFF2-40B4-BE49-F238E27FC236}">
                <a16:creationId xmlns:a16="http://schemas.microsoft.com/office/drawing/2014/main" id="{E0E59286-FEF5-88E6-BB5B-6FDDB090E8CB}"/>
              </a:ext>
            </a:extLst>
          </p:cNvPr>
          <p:cNvSpPr/>
          <p:nvPr/>
        </p:nvSpPr>
        <p:spPr>
          <a:xfrm>
            <a:off x="6096000" y="5728972"/>
            <a:ext cx="1240521" cy="398646"/>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201E2E"/>
                </a:solidFill>
                <a:effectLst/>
                <a:uLnTx/>
                <a:uFillTx/>
                <a:latin typeface="Figtree" panose="020B0604020202020204"/>
              </a:rPr>
              <a:t>Access token, bound to </a:t>
            </a:r>
            <a:r>
              <a:rPr kumimoji="0" lang="en-GB" sz="1000" b="0" i="0" u="none" strike="noStrike" kern="0" cap="none" spc="0" normalizeH="0" baseline="0" noProof="0" err="1">
                <a:ln>
                  <a:noFill/>
                </a:ln>
                <a:solidFill>
                  <a:srgbClr val="201E2E"/>
                </a:solidFill>
                <a:effectLst/>
                <a:uLnTx/>
                <a:uFillTx/>
                <a:latin typeface="Figtree" panose="020B0604020202020204"/>
              </a:rPr>
              <a:t>client_id</a:t>
            </a:r>
            <a:endParaRPr kumimoji="0" lang="en-GB" sz="1000" b="0" i="0" u="none" strike="noStrike" kern="0" cap="none" spc="0" normalizeH="0" baseline="0" noProof="0">
              <a:ln>
                <a:noFill/>
              </a:ln>
              <a:solidFill>
                <a:srgbClr val="201E2E"/>
              </a:solidFill>
              <a:effectLst/>
              <a:uLnTx/>
              <a:uFillTx/>
              <a:latin typeface="Figtree" panose="020B0604020202020204"/>
            </a:endParaRPr>
          </a:p>
        </p:txBody>
      </p:sp>
      <p:sp>
        <p:nvSpPr>
          <p:cNvPr id="423" name="Rectangle 422">
            <a:extLst>
              <a:ext uri="{FF2B5EF4-FFF2-40B4-BE49-F238E27FC236}">
                <a16:creationId xmlns:a16="http://schemas.microsoft.com/office/drawing/2014/main" id="{A51D7AE7-250D-5A4E-E898-0AE573AF4935}"/>
              </a:ext>
            </a:extLst>
          </p:cNvPr>
          <p:cNvSpPr/>
          <p:nvPr/>
        </p:nvSpPr>
        <p:spPr>
          <a:xfrm>
            <a:off x="5339006" y="2884358"/>
            <a:ext cx="1020426" cy="373663"/>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err="1">
                <a:ln>
                  <a:noFill/>
                </a:ln>
                <a:solidFill>
                  <a:srgbClr val="201E2E"/>
                </a:solidFill>
                <a:effectLst/>
                <a:uLnTx/>
                <a:uFillTx/>
                <a:latin typeface="Figtree" panose="020B0604020202020204"/>
              </a:rPr>
              <a:t>Auth_code</a:t>
            </a:r>
            <a:endParaRPr kumimoji="0" lang="en-GB" sz="1000" b="0" i="0" u="none" strike="noStrike" kern="0" cap="none" spc="0" normalizeH="0" baseline="0" noProof="0">
              <a:ln>
                <a:noFill/>
              </a:ln>
              <a:solidFill>
                <a:srgbClr val="201E2E"/>
              </a:solidFill>
              <a:effectLst/>
              <a:uLnTx/>
              <a:uFillTx/>
              <a:latin typeface="Figtree" panose="020B0604020202020204"/>
            </a:endParaRPr>
          </a:p>
        </p:txBody>
      </p:sp>
      <p:sp>
        <p:nvSpPr>
          <p:cNvPr id="424" name="Rectangle: Rounded Corners 423">
            <a:extLst>
              <a:ext uri="{FF2B5EF4-FFF2-40B4-BE49-F238E27FC236}">
                <a16:creationId xmlns:a16="http://schemas.microsoft.com/office/drawing/2014/main" id="{9CAC87A1-667A-BCD9-2FD3-11A604F221DB}"/>
              </a:ext>
            </a:extLst>
          </p:cNvPr>
          <p:cNvSpPr>
            <a:spLocks/>
          </p:cNvSpPr>
          <p:nvPr/>
        </p:nvSpPr>
        <p:spPr>
          <a:xfrm>
            <a:off x="8726774" y="5712136"/>
            <a:ext cx="2770221" cy="777033"/>
          </a:xfrm>
          <a:prstGeom prst="roundRect">
            <a:avLst>
              <a:gd name="adj" fmla="val 6055"/>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201E2E"/>
                </a:solidFill>
                <a:latin typeface="Figtree" panose="020B0604020202020204"/>
              </a:rPr>
              <a:t>Directory / Registry (Trust Framework)</a:t>
            </a:r>
          </a:p>
        </p:txBody>
      </p:sp>
      <p:sp>
        <p:nvSpPr>
          <p:cNvPr id="425" name="Rectangle 424">
            <a:extLst>
              <a:ext uri="{FF2B5EF4-FFF2-40B4-BE49-F238E27FC236}">
                <a16:creationId xmlns:a16="http://schemas.microsoft.com/office/drawing/2014/main" id="{FECEA9A2-1AFF-F2FA-839C-67C2D32F906A}"/>
              </a:ext>
            </a:extLst>
          </p:cNvPr>
          <p:cNvSpPr>
            <a:spLocks/>
          </p:cNvSpPr>
          <p:nvPr/>
        </p:nvSpPr>
        <p:spPr>
          <a:xfrm>
            <a:off x="8889020" y="5809096"/>
            <a:ext cx="1022386" cy="360575"/>
          </a:xfrm>
          <a:prstGeom prst="rect">
            <a:avLst/>
          </a:prstGeom>
          <a:solidFill>
            <a:srgbClr val="FFFFFF"/>
          </a:solidFill>
          <a:ln w="12700" cap="flat" cmpd="sng" algn="ctr">
            <a:solidFill>
              <a:srgbClr val="FF206E"/>
            </a:solidFill>
            <a:prstDash val="solid"/>
            <a:miter lim="800000"/>
          </a:ln>
          <a:effectLst>
            <a:outerShdw blurRad="50800" dist="38100" dir="2700000" algn="tl" rotWithShape="0">
              <a:prstClr val="black">
                <a:alpha val="40000"/>
              </a:prstClr>
            </a:outerShdw>
          </a:effectLst>
        </p:spPr>
        <p:txBody>
          <a:bodyPr lIns="36000" tIns="36000" rIns="36000" bIns="36000" rtlCol="0" anchor="ctr"/>
          <a:lstStyle/>
          <a:p>
            <a:pPr algn="ctr"/>
            <a:r>
              <a:rPr lang="en-GB" sz="1000" kern="0">
                <a:solidFill>
                  <a:srgbClr val="201E2E"/>
                </a:solidFill>
                <a:latin typeface="Figtree" panose="020B0604020202020204"/>
              </a:rPr>
              <a:t>Type / Purpose Catalogue</a:t>
            </a:r>
          </a:p>
        </p:txBody>
      </p:sp>
      <p:sp>
        <p:nvSpPr>
          <p:cNvPr id="426" name="Title 4">
            <a:extLst>
              <a:ext uri="{FF2B5EF4-FFF2-40B4-BE49-F238E27FC236}">
                <a16:creationId xmlns:a16="http://schemas.microsoft.com/office/drawing/2014/main" id="{452482EA-AC08-B23C-4222-43D775F47C9D}"/>
              </a:ext>
            </a:extLst>
          </p:cNvPr>
          <p:cNvSpPr>
            <a:spLocks noGrp="1"/>
          </p:cNvSpPr>
          <p:nvPr>
            <p:ph type="title"/>
          </p:nvPr>
        </p:nvSpPr>
        <p:spPr>
          <a:xfrm>
            <a:off x="410412" y="115428"/>
            <a:ext cx="10515600" cy="577352"/>
          </a:xfrm>
        </p:spPr>
        <p:txBody>
          <a:bodyPr/>
          <a:lstStyle/>
          <a:p>
            <a:r>
              <a:rPr lang="en-GB" sz="2400">
                <a:latin typeface="Figtree" panose="020B0604020202020204"/>
              </a:rPr>
              <a:t>Contextualising the Consent Record Schema</a:t>
            </a:r>
            <a:br>
              <a:rPr lang="en-GB" sz="2400">
                <a:latin typeface="Figtree" panose="020B0604020202020204"/>
              </a:rPr>
            </a:br>
            <a:r>
              <a:rPr lang="en-GB" sz="2400">
                <a:latin typeface="Figtree" panose="020B0604020202020204"/>
              </a:rPr>
              <a:t>-- Simplified FAPI 2.0 Flow POV</a:t>
            </a:r>
          </a:p>
        </p:txBody>
      </p:sp>
    </p:spTree>
    <p:extLst>
      <p:ext uri="{BB962C8B-B14F-4D97-AF65-F5344CB8AC3E}">
        <p14:creationId xmlns:p14="http://schemas.microsoft.com/office/powerpoint/2010/main" val="2316785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43EF5B-ECF1-9820-0195-0C1BA0D102B1}"/>
              </a:ext>
            </a:extLst>
          </p:cNvPr>
          <p:cNvSpPr>
            <a:spLocks noGrp="1"/>
          </p:cNvSpPr>
          <p:nvPr>
            <p:ph type="title"/>
          </p:nvPr>
        </p:nvSpPr>
        <p:spPr>
          <a:xfrm>
            <a:off x="417240" y="96125"/>
            <a:ext cx="10515600" cy="577352"/>
          </a:xfrm>
        </p:spPr>
        <p:txBody>
          <a:bodyPr/>
          <a:lstStyle/>
          <a:p>
            <a:r>
              <a:rPr lang="en-GB" sz="2400">
                <a:latin typeface="Figtree" panose="020B0604020202020204"/>
              </a:rPr>
              <a:t>Contextualising Consent Record Schema</a:t>
            </a:r>
            <a:br>
              <a:rPr lang="en-GB" sz="2400">
                <a:latin typeface="Figtree" panose="020B0604020202020204"/>
              </a:rPr>
            </a:br>
            <a:r>
              <a:rPr lang="en-GB" sz="2400">
                <a:latin typeface="Figtree" panose="020B0604020202020204"/>
              </a:rPr>
              <a:t>-- Consent Schema POV</a:t>
            </a:r>
          </a:p>
        </p:txBody>
      </p:sp>
      <p:sp>
        <p:nvSpPr>
          <p:cNvPr id="19" name="Rectangle: Rounded Corners 18">
            <a:extLst>
              <a:ext uri="{FF2B5EF4-FFF2-40B4-BE49-F238E27FC236}">
                <a16:creationId xmlns:a16="http://schemas.microsoft.com/office/drawing/2014/main" id="{48D01643-DE18-7A4E-BE09-4941DAB95530}"/>
              </a:ext>
            </a:extLst>
          </p:cNvPr>
          <p:cNvSpPr>
            <a:spLocks/>
          </p:cNvSpPr>
          <p:nvPr/>
        </p:nvSpPr>
        <p:spPr>
          <a:xfrm>
            <a:off x="261030" y="5268734"/>
            <a:ext cx="11586006" cy="1479119"/>
          </a:xfrm>
          <a:prstGeom prst="roundRect">
            <a:avLst>
              <a:gd name="adj" fmla="val 1412"/>
            </a:avLst>
          </a:prstGeom>
          <a:ln>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Figtree" panose="020B0604020202020204"/>
            </a:endParaRPr>
          </a:p>
        </p:txBody>
      </p:sp>
      <p:sp>
        <p:nvSpPr>
          <p:cNvPr id="21" name="Rectangle: Rounded Corners 20">
            <a:extLst>
              <a:ext uri="{FF2B5EF4-FFF2-40B4-BE49-F238E27FC236}">
                <a16:creationId xmlns:a16="http://schemas.microsoft.com/office/drawing/2014/main" id="{FCD41128-8A39-DE6C-9767-458FE821D7A2}"/>
              </a:ext>
            </a:extLst>
          </p:cNvPr>
          <p:cNvSpPr>
            <a:spLocks/>
          </p:cNvSpPr>
          <p:nvPr/>
        </p:nvSpPr>
        <p:spPr>
          <a:xfrm>
            <a:off x="344966" y="5604844"/>
            <a:ext cx="11367658" cy="1104934"/>
          </a:xfrm>
          <a:prstGeom prst="roundRect">
            <a:avLst>
              <a:gd name="adj" fmla="val 2080"/>
            </a:avLst>
          </a:prstGeom>
          <a:solidFill>
            <a:schemeClr val="bg1">
              <a:lumMod val="95000"/>
            </a:schemeClr>
          </a:solidFill>
          <a:ln>
            <a:solidFill>
              <a:schemeClr val="bg1">
                <a:lumMod val="75000"/>
              </a:schemeClr>
            </a:solidFill>
          </a:ln>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bg1">
                    <a:lumMod val="65000"/>
                  </a:schemeClr>
                </a:solidFill>
                <a:latin typeface="Figtree" panose="020B0604020202020204"/>
              </a:rPr>
              <a:t>CONSUMER CONSENT SOLUTION</a:t>
            </a:r>
          </a:p>
        </p:txBody>
      </p:sp>
      <p:sp>
        <p:nvSpPr>
          <p:cNvPr id="22" name="Rectangle: Rounded Corners 21">
            <a:extLst>
              <a:ext uri="{FF2B5EF4-FFF2-40B4-BE49-F238E27FC236}">
                <a16:creationId xmlns:a16="http://schemas.microsoft.com/office/drawing/2014/main" id="{FDD0054F-EA08-9564-3F0F-1B0340519507}"/>
              </a:ext>
            </a:extLst>
          </p:cNvPr>
          <p:cNvSpPr>
            <a:spLocks/>
          </p:cNvSpPr>
          <p:nvPr/>
        </p:nvSpPr>
        <p:spPr>
          <a:xfrm>
            <a:off x="479376" y="5725204"/>
            <a:ext cx="8064893" cy="784208"/>
          </a:xfrm>
          <a:prstGeom prst="roundRect">
            <a:avLst>
              <a:gd name="adj" fmla="val 3271"/>
            </a:avLst>
          </a:prstGeom>
          <a:solidFill>
            <a:schemeClr val="tx2">
              <a:lumMod val="10000"/>
              <a:lumOff val="9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Figtree" panose="020B0604020202020204"/>
              </a:rPr>
              <a:t>   Authorisation Server</a:t>
            </a:r>
          </a:p>
        </p:txBody>
      </p:sp>
      <p:pic>
        <p:nvPicPr>
          <p:cNvPr id="451" name="Picture 2" descr="Contact Us - Retail Energy Code Company">
            <a:extLst>
              <a:ext uri="{FF2B5EF4-FFF2-40B4-BE49-F238E27FC236}">
                <a16:creationId xmlns:a16="http://schemas.microsoft.com/office/drawing/2014/main" id="{F6FFEC26-5C16-978E-6808-2D613274A2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99142" y="5315465"/>
            <a:ext cx="716924" cy="138366"/>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a:extLst>
              <a:ext uri="{FF2B5EF4-FFF2-40B4-BE49-F238E27FC236}">
                <a16:creationId xmlns:a16="http://schemas.microsoft.com/office/drawing/2014/main" id="{340953F5-9880-5103-8031-2FBE522CF299}"/>
              </a:ext>
            </a:extLst>
          </p:cNvPr>
          <p:cNvCxnSpPr>
            <a:cxnSpLocks/>
          </p:cNvCxnSpPr>
          <p:nvPr/>
        </p:nvCxnSpPr>
        <p:spPr>
          <a:xfrm>
            <a:off x="1489617" y="1052736"/>
            <a:ext cx="2179242" cy="0"/>
          </a:xfrm>
          <a:prstGeom prst="straightConnector1">
            <a:avLst/>
          </a:prstGeom>
          <a:noFill/>
          <a:ln w="6350" cap="flat" cmpd="sng" algn="ctr">
            <a:solidFill>
              <a:schemeClr val="bg1">
                <a:lumMod val="85000"/>
              </a:schemeClr>
            </a:solidFill>
            <a:prstDash val="solid"/>
            <a:miter lim="800000"/>
            <a:headEnd type="none" w="med" len="med"/>
            <a:tailEnd type="triangle" w="med" len="med"/>
          </a:ln>
          <a:effectLst/>
        </p:spPr>
      </p:cxnSp>
      <p:cxnSp>
        <p:nvCxnSpPr>
          <p:cNvPr id="487" name="Straight Arrow Connector 486">
            <a:extLst>
              <a:ext uri="{FF2B5EF4-FFF2-40B4-BE49-F238E27FC236}">
                <a16:creationId xmlns:a16="http://schemas.microsoft.com/office/drawing/2014/main" id="{FC922E94-E736-CE97-9057-283733A61143}"/>
              </a:ext>
            </a:extLst>
          </p:cNvPr>
          <p:cNvCxnSpPr>
            <a:cxnSpLocks/>
          </p:cNvCxnSpPr>
          <p:nvPr/>
        </p:nvCxnSpPr>
        <p:spPr>
          <a:xfrm flipV="1">
            <a:off x="4793146" y="1050281"/>
            <a:ext cx="3312000"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988E0910-EAD3-2D51-27F4-F429828BC5E1}"/>
              </a:ext>
            </a:extLst>
          </p:cNvPr>
          <p:cNvSpPr>
            <a:spLocks/>
          </p:cNvSpPr>
          <p:nvPr/>
        </p:nvSpPr>
        <p:spPr>
          <a:xfrm>
            <a:off x="361547" y="876284"/>
            <a:ext cx="1404710" cy="2304062"/>
          </a:xfrm>
          <a:prstGeom prst="roundRect">
            <a:avLst>
              <a:gd name="adj" fmla="val 5013"/>
            </a:avLst>
          </a:prstGeom>
          <a:solidFill>
            <a:srgbClr val="F2F2F2"/>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chemeClr val="bg1">
                    <a:lumMod val="85000"/>
                  </a:schemeClr>
                </a:solidFill>
                <a:effectLst/>
                <a:uLnTx/>
                <a:uFillTx/>
                <a:latin typeface="Figtree" panose="020B0604020202020204"/>
                <a:ea typeface="Calibri"/>
                <a:cs typeface="Calibri"/>
                <a:sym typeface="Arial"/>
              </a:rPr>
              <a:t>Consumer</a:t>
            </a:r>
          </a:p>
        </p:txBody>
      </p:sp>
      <p:sp>
        <p:nvSpPr>
          <p:cNvPr id="23" name="Rectangle: Rounded Corners 22">
            <a:extLst>
              <a:ext uri="{FF2B5EF4-FFF2-40B4-BE49-F238E27FC236}">
                <a16:creationId xmlns:a16="http://schemas.microsoft.com/office/drawing/2014/main" id="{F55122FF-2F1D-E55E-86DB-CF555DE934FA}"/>
              </a:ext>
            </a:extLst>
          </p:cNvPr>
          <p:cNvSpPr>
            <a:spLocks/>
          </p:cNvSpPr>
          <p:nvPr/>
        </p:nvSpPr>
        <p:spPr>
          <a:xfrm>
            <a:off x="8726774" y="5712136"/>
            <a:ext cx="2770221" cy="777033"/>
          </a:xfrm>
          <a:prstGeom prst="roundRect">
            <a:avLst>
              <a:gd name="adj" fmla="val 6055"/>
            </a:avLst>
          </a:prstGeom>
          <a:solidFill>
            <a:schemeClr val="tx2">
              <a:lumMod val="10000"/>
              <a:lumOff val="90000"/>
            </a:schemeClr>
          </a:solidFill>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Figtree" panose="020B0604020202020204"/>
              </a:rPr>
              <a:t>Directory / Registry (Trust Framework)</a:t>
            </a:r>
          </a:p>
        </p:txBody>
      </p:sp>
      <p:cxnSp>
        <p:nvCxnSpPr>
          <p:cNvPr id="1080" name="Straight Arrow Connector 1079">
            <a:extLst>
              <a:ext uri="{FF2B5EF4-FFF2-40B4-BE49-F238E27FC236}">
                <a16:creationId xmlns:a16="http://schemas.microsoft.com/office/drawing/2014/main" id="{FC9BE096-03E7-3B5F-3C31-B258B2A2ECFB}"/>
              </a:ext>
            </a:extLst>
          </p:cNvPr>
          <p:cNvCxnSpPr>
            <a:cxnSpLocks/>
            <a:stCxn id="492" idx="3"/>
          </p:cNvCxnSpPr>
          <p:nvPr/>
        </p:nvCxnSpPr>
        <p:spPr>
          <a:xfrm flipV="1">
            <a:off x="939000" y="2286714"/>
            <a:ext cx="1044157" cy="724086"/>
          </a:xfrm>
          <a:prstGeom prst="straightConnector1">
            <a:avLst/>
          </a:prstGeom>
          <a:noFill/>
          <a:ln w="6350" cap="flat" cmpd="sng" algn="ctr">
            <a:solidFill>
              <a:schemeClr val="bg1">
                <a:lumMod val="85000"/>
              </a:schemeClr>
            </a:solidFill>
            <a:prstDash val="solid"/>
            <a:miter lim="800000"/>
            <a:headEnd type="triangle" w="med" len="med"/>
            <a:tailEnd type="none" w="med" len="med"/>
          </a:ln>
          <a:effectLst/>
        </p:spPr>
      </p:cxnSp>
      <p:cxnSp>
        <p:nvCxnSpPr>
          <p:cNvPr id="1106" name="Straight Arrow Connector 1105">
            <a:extLst>
              <a:ext uri="{FF2B5EF4-FFF2-40B4-BE49-F238E27FC236}">
                <a16:creationId xmlns:a16="http://schemas.microsoft.com/office/drawing/2014/main" id="{01F7CC87-4DA1-CFF1-7B25-6F8DC0CC9A85}"/>
              </a:ext>
            </a:extLst>
          </p:cNvPr>
          <p:cNvCxnSpPr>
            <a:cxnSpLocks/>
          </p:cNvCxnSpPr>
          <p:nvPr/>
        </p:nvCxnSpPr>
        <p:spPr>
          <a:xfrm flipV="1">
            <a:off x="4856503" y="1314429"/>
            <a:ext cx="3276000" cy="0"/>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7BAF336A-EE0A-EF42-FE99-12F87D952C4B}"/>
              </a:ext>
            </a:extLst>
          </p:cNvPr>
          <p:cNvSpPr>
            <a:spLocks/>
          </p:cNvSpPr>
          <p:nvPr/>
        </p:nvSpPr>
        <p:spPr>
          <a:xfrm>
            <a:off x="9888486" y="880385"/>
            <a:ext cx="2172524" cy="2443849"/>
          </a:xfrm>
          <a:prstGeom prst="roundRect">
            <a:avLst>
              <a:gd name="adj" fmla="val 5013"/>
            </a:avLst>
          </a:prstGeom>
          <a:solidFill>
            <a:schemeClr val="tx2">
              <a:lumMod val="10000"/>
              <a:lumOff val="90000"/>
            </a:scheme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effectLst/>
                <a:uLnTx/>
                <a:uFillTx/>
                <a:latin typeface="Figtree" panose="020B0604020202020204"/>
                <a:ea typeface="Calibri"/>
                <a:cs typeface="Calibri"/>
                <a:sym typeface="Arial"/>
              </a:rPr>
              <a:t>Energy Data Holder</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latin typeface="Figtree" panose="020B0604020202020204"/>
                <a:ea typeface="Calibri"/>
                <a:cs typeface="Calibri"/>
                <a:sym typeface="Arial"/>
              </a:rPr>
              <a:t>(EDH)</a:t>
            </a:r>
            <a:endParaRPr kumimoji="0" lang="en-GB" sz="1100" b="1" i="0" u="none" strike="noStrike" kern="1200" cap="none" spc="0" normalizeH="0" baseline="0" noProof="0">
              <a:ln>
                <a:noFill/>
              </a:ln>
              <a:effectLst/>
              <a:uLnTx/>
              <a:uFillTx/>
              <a:latin typeface="Figtree" panose="020B0604020202020204"/>
              <a:ea typeface="Calibri"/>
              <a:cs typeface="Calibri"/>
              <a:sym typeface="Arial"/>
            </a:endParaRPr>
          </a:p>
        </p:txBody>
      </p:sp>
      <p:cxnSp>
        <p:nvCxnSpPr>
          <p:cNvPr id="27" name="Straight Arrow Connector 26">
            <a:extLst>
              <a:ext uri="{FF2B5EF4-FFF2-40B4-BE49-F238E27FC236}">
                <a16:creationId xmlns:a16="http://schemas.microsoft.com/office/drawing/2014/main" id="{2F7B8400-4486-FCE2-3326-756D472462F9}"/>
              </a:ext>
            </a:extLst>
          </p:cNvPr>
          <p:cNvCxnSpPr>
            <a:cxnSpLocks/>
          </p:cNvCxnSpPr>
          <p:nvPr/>
        </p:nvCxnSpPr>
        <p:spPr>
          <a:xfrm>
            <a:off x="8184229" y="1441584"/>
            <a:ext cx="1704257" cy="0"/>
          </a:xfrm>
          <a:prstGeom prst="straightConnector1">
            <a:avLst/>
          </a:prstGeom>
          <a:noFill/>
          <a:ln w="6350" cap="flat" cmpd="sng" algn="ctr">
            <a:solidFill>
              <a:schemeClr val="bg1">
                <a:lumMod val="85000"/>
              </a:schemeClr>
            </a:solidFill>
            <a:prstDash val="solid"/>
            <a:miter lim="800000"/>
            <a:headEnd type="triangle" w="med" len="med"/>
            <a:tailEnd type="none" w="med" len="med"/>
          </a:ln>
          <a:effectLst/>
        </p:spPr>
      </p:cxnSp>
      <p:grpSp>
        <p:nvGrpSpPr>
          <p:cNvPr id="472" name="Group 471">
            <a:extLst>
              <a:ext uri="{FF2B5EF4-FFF2-40B4-BE49-F238E27FC236}">
                <a16:creationId xmlns:a16="http://schemas.microsoft.com/office/drawing/2014/main" id="{8D46A286-06CE-C38A-8321-A48E7DD6BCAD}"/>
              </a:ext>
            </a:extLst>
          </p:cNvPr>
          <p:cNvGrpSpPr>
            <a:grpSpLocks/>
          </p:cNvGrpSpPr>
          <p:nvPr/>
        </p:nvGrpSpPr>
        <p:grpSpPr>
          <a:xfrm>
            <a:off x="1832771" y="809524"/>
            <a:ext cx="432047" cy="276999"/>
            <a:chOff x="2751961" y="-246743"/>
            <a:chExt cx="411985" cy="310483"/>
          </a:xfrm>
        </p:grpSpPr>
        <p:sp>
          <p:nvSpPr>
            <p:cNvPr id="474" name="Oval 473">
              <a:extLst>
                <a:ext uri="{FF2B5EF4-FFF2-40B4-BE49-F238E27FC236}">
                  <a16:creationId xmlns:a16="http://schemas.microsoft.com/office/drawing/2014/main" id="{E312289E-2170-0056-AA32-0351624AA531}"/>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476" name="Rectangle 475">
              <a:extLst>
                <a:ext uri="{FF2B5EF4-FFF2-40B4-BE49-F238E27FC236}">
                  <a16:creationId xmlns:a16="http://schemas.microsoft.com/office/drawing/2014/main" id="{0E526C62-9920-E0D0-4FB2-5F1092DD4931}"/>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grpSp>
        <p:nvGrpSpPr>
          <p:cNvPr id="28" name="Group 27">
            <a:extLst>
              <a:ext uri="{FF2B5EF4-FFF2-40B4-BE49-F238E27FC236}">
                <a16:creationId xmlns:a16="http://schemas.microsoft.com/office/drawing/2014/main" id="{6CAB4425-5CA5-E7E6-5F13-484603BA689A}"/>
              </a:ext>
            </a:extLst>
          </p:cNvPr>
          <p:cNvGrpSpPr>
            <a:grpSpLocks/>
          </p:cNvGrpSpPr>
          <p:nvPr/>
        </p:nvGrpSpPr>
        <p:grpSpPr>
          <a:xfrm>
            <a:off x="8371189" y="3879537"/>
            <a:ext cx="432047" cy="276999"/>
            <a:chOff x="2751961" y="-246743"/>
            <a:chExt cx="411985" cy="310483"/>
          </a:xfrm>
        </p:grpSpPr>
        <p:sp>
          <p:nvSpPr>
            <p:cNvPr id="29" name="Oval 28">
              <a:extLst>
                <a:ext uri="{FF2B5EF4-FFF2-40B4-BE49-F238E27FC236}">
                  <a16:creationId xmlns:a16="http://schemas.microsoft.com/office/drawing/2014/main" id="{8A50D9E5-A396-874A-D5DA-916AB1A795DC}"/>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39" name="Rectangle 38">
              <a:extLst>
                <a:ext uri="{FF2B5EF4-FFF2-40B4-BE49-F238E27FC236}">
                  <a16:creationId xmlns:a16="http://schemas.microsoft.com/office/drawing/2014/main" id="{C90DBA26-9A54-B189-8747-5BB8F20F0FA1}"/>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cxnSp>
        <p:nvCxnSpPr>
          <p:cNvPr id="473" name="Straight Arrow Connector 472">
            <a:extLst>
              <a:ext uri="{FF2B5EF4-FFF2-40B4-BE49-F238E27FC236}">
                <a16:creationId xmlns:a16="http://schemas.microsoft.com/office/drawing/2014/main" id="{F69B25FD-2149-D00B-8916-A03FB8963251}"/>
              </a:ext>
            </a:extLst>
          </p:cNvPr>
          <p:cNvCxnSpPr>
            <a:cxnSpLocks/>
          </p:cNvCxnSpPr>
          <p:nvPr/>
        </p:nvCxnSpPr>
        <p:spPr>
          <a:xfrm>
            <a:off x="3956130" y="3242671"/>
            <a:ext cx="0" cy="2462561"/>
          </a:xfrm>
          <a:prstGeom prst="straightConnector1">
            <a:avLst/>
          </a:prstGeom>
          <a:ln>
            <a:solidFill>
              <a:schemeClr val="accent4">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1B61DBED-BE9D-9E4B-FF88-FE81BF77FA9C}"/>
              </a:ext>
            </a:extLst>
          </p:cNvPr>
          <p:cNvGrpSpPr>
            <a:grpSpLocks/>
          </p:cNvGrpSpPr>
          <p:nvPr/>
        </p:nvGrpSpPr>
        <p:grpSpPr>
          <a:xfrm>
            <a:off x="7567871" y="1798542"/>
            <a:ext cx="246449" cy="276999"/>
            <a:chOff x="2831225" y="-251927"/>
            <a:chExt cx="235005" cy="310483"/>
          </a:xfrm>
        </p:grpSpPr>
        <p:sp>
          <p:nvSpPr>
            <p:cNvPr id="61" name="Oval 60">
              <a:extLst>
                <a:ext uri="{FF2B5EF4-FFF2-40B4-BE49-F238E27FC236}">
                  <a16:creationId xmlns:a16="http://schemas.microsoft.com/office/drawing/2014/main" id="{17EFFAC9-3304-87CD-3BA8-F41E770C876F}"/>
                </a:ext>
              </a:extLst>
            </p:cNvPr>
            <p:cNvSpPr>
              <a:spLocks/>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62" name="Rectangle 61">
              <a:extLst>
                <a:ext uri="{FF2B5EF4-FFF2-40B4-BE49-F238E27FC236}">
                  <a16:creationId xmlns:a16="http://schemas.microsoft.com/office/drawing/2014/main" id="{661AAA53-F4B0-6B08-2CBC-7596E48EB54A}"/>
                </a:ext>
              </a:extLst>
            </p:cNvPr>
            <p:cNvSpPr>
              <a:spLocks/>
            </p:cNvSpPr>
            <p:nvPr/>
          </p:nvSpPr>
          <p:spPr>
            <a:xfrm>
              <a:off x="2847764" y="-251927"/>
              <a:ext cx="194795"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rPr>
                <a:t>5</a:t>
              </a:r>
            </a:p>
          </p:txBody>
        </p:sp>
      </p:grpSp>
      <p:grpSp>
        <p:nvGrpSpPr>
          <p:cNvPr id="453" name="Group 452">
            <a:extLst>
              <a:ext uri="{FF2B5EF4-FFF2-40B4-BE49-F238E27FC236}">
                <a16:creationId xmlns:a16="http://schemas.microsoft.com/office/drawing/2014/main" id="{405695B6-2833-C2D4-8265-8CED1366CFC8}"/>
              </a:ext>
            </a:extLst>
          </p:cNvPr>
          <p:cNvGrpSpPr>
            <a:grpSpLocks/>
          </p:cNvGrpSpPr>
          <p:nvPr/>
        </p:nvGrpSpPr>
        <p:grpSpPr>
          <a:xfrm>
            <a:off x="7325498" y="895440"/>
            <a:ext cx="246449" cy="276999"/>
            <a:chOff x="2831225" y="-251927"/>
            <a:chExt cx="235005" cy="310483"/>
          </a:xfrm>
        </p:grpSpPr>
        <p:sp>
          <p:nvSpPr>
            <p:cNvPr id="455" name="Oval 454">
              <a:extLst>
                <a:ext uri="{FF2B5EF4-FFF2-40B4-BE49-F238E27FC236}">
                  <a16:creationId xmlns:a16="http://schemas.microsoft.com/office/drawing/2014/main" id="{1928D051-CCBA-11D1-A3E8-203C37D88CFC}"/>
                </a:ext>
              </a:extLst>
            </p:cNvPr>
            <p:cNvSpPr>
              <a:spLocks/>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457" name="Rectangle 456">
              <a:extLst>
                <a:ext uri="{FF2B5EF4-FFF2-40B4-BE49-F238E27FC236}">
                  <a16:creationId xmlns:a16="http://schemas.microsoft.com/office/drawing/2014/main" id="{8DE38E07-FA18-3386-3F35-7EEBF8BAF46D}"/>
                </a:ext>
              </a:extLst>
            </p:cNvPr>
            <p:cNvSpPr>
              <a:spLocks/>
            </p:cNvSpPr>
            <p:nvPr/>
          </p:nvSpPr>
          <p:spPr>
            <a:xfrm>
              <a:off x="2847764" y="-251927"/>
              <a:ext cx="194795"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rPr>
                <a:t>7</a:t>
              </a:r>
            </a:p>
          </p:txBody>
        </p:sp>
      </p:grpSp>
      <p:grpSp>
        <p:nvGrpSpPr>
          <p:cNvPr id="463" name="Group 462">
            <a:extLst>
              <a:ext uri="{FF2B5EF4-FFF2-40B4-BE49-F238E27FC236}">
                <a16:creationId xmlns:a16="http://schemas.microsoft.com/office/drawing/2014/main" id="{BE46A17D-E4D4-9CE7-C542-7218B5574774}"/>
              </a:ext>
            </a:extLst>
          </p:cNvPr>
          <p:cNvGrpSpPr>
            <a:grpSpLocks/>
          </p:cNvGrpSpPr>
          <p:nvPr/>
        </p:nvGrpSpPr>
        <p:grpSpPr>
          <a:xfrm>
            <a:off x="7321757" y="1166184"/>
            <a:ext cx="246449" cy="276999"/>
            <a:chOff x="2831225" y="-251927"/>
            <a:chExt cx="235005" cy="310483"/>
          </a:xfrm>
        </p:grpSpPr>
        <p:sp>
          <p:nvSpPr>
            <p:cNvPr id="464" name="Oval 463">
              <a:extLst>
                <a:ext uri="{FF2B5EF4-FFF2-40B4-BE49-F238E27FC236}">
                  <a16:creationId xmlns:a16="http://schemas.microsoft.com/office/drawing/2014/main" id="{3E080CD1-0DD9-E5B1-2E8E-A041C2228757}"/>
                </a:ext>
              </a:extLst>
            </p:cNvPr>
            <p:cNvSpPr>
              <a:spLocks/>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465" name="Rectangle 464">
              <a:extLst>
                <a:ext uri="{FF2B5EF4-FFF2-40B4-BE49-F238E27FC236}">
                  <a16:creationId xmlns:a16="http://schemas.microsoft.com/office/drawing/2014/main" id="{28901116-56A9-3B87-A2B1-3BCEB5C11CDF}"/>
                </a:ext>
              </a:extLst>
            </p:cNvPr>
            <p:cNvSpPr>
              <a:spLocks/>
            </p:cNvSpPr>
            <p:nvPr/>
          </p:nvSpPr>
          <p:spPr>
            <a:xfrm>
              <a:off x="2847766" y="-251927"/>
              <a:ext cx="194795"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rPr>
                <a:t>9</a:t>
              </a:r>
            </a:p>
          </p:txBody>
        </p:sp>
      </p:grpSp>
      <p:sp>
        <p:nvSpPr>
          <p:cNvPr id="13" name="Rectangle: Rounded Corners 12">
            <a:extLst>
              <a:ext uri="{FF2B5EF4-FFF2-40B4-BE49-F238E27FC236}">
                <a16:creationId xmlns:a16="http://schemas.microsoft.com/office/drawing/2014/main" id="{3600E466-F0E2-EEC6-2714-6E14476F0402}"/>
              </a:ext>
            </a:extLst>
          </p:cNvPr>
          <p:cNvSpPr>
            <a:spLocks/>
          </p:cNvSpPr>
          <p:nvPr/>
        </p:nvSpPr>
        <p:spPr>
          <a:xfrm>
            <a:off x="3668858" y="831803"/>
            <a:ext cx="4515371" cy="2443849"/>
          </a:xfrm>
          <a:prstGeom prst="roundRect">
            <a:avLst>
              <a:gd name="adj" fmla="val 5013"/>
            </a:avLst>
          </a:prstGeom>
          <a:solidFill>
            <a:schemeClr val="tx2">
              <a:lumMod val="10000"/>
              <a:lumOff val="90000"/>
            </a:scheme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effectLst/>
                <a:uLnTx/>
                <a:uFillTx/>
                <a:latin typeface="Figtree" panose="020B0604020202020204"/>
                <a:ea typeface="Calibri"/>
                <a:cs typeface="Calibri"/>
                <a:sym typeface="Arial"/>
              </a:rPr>
              <a:t>Authorised Third Party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latin typeface="Figtree" panose="020B0604020202020204"/>
                <a:ea typeface="Calibri"/>
                <a:cs typeface="Calibri"/>
                <a:sym typeface="Arial"/>
              </a:rPr>
              <a:t>(ATP)</a:t>
            </a:r>
            <a:endParaRPr kumimoji="0" lang="en-GB" sz="1100" b="1" i="0" u="none" strike="noStrike" kern="1200" cap="none" spc="0" normalizeH="0" baseline="0" noProof="0">
              <a:ln>
                <a:noFill/>
              </a:ln>
              <a:effectLst/>
              <a:uLnTx/>
              <a:uFillTx/>
              <a:latin typeface="Figtree" panose="020B0604020202020204"/>
              <a:ea typeface="Calibri"/>
              <a:cs typeface="Calibri"/>
              <a:sym typeface="Arial"/>
            </a:endParaRPr>
          </a:p>
        </p:txBody>
      </p:sp>
      <p:cxnSp>
        <p:nvCxnSpPr>
          <p:cNvPr id="481" name="Straight Arrow Connector 480">
            <a:extLst>
              <a:ext uri="{FF2B5EF4-FFF2-40B4-BE49-F238E27FC236}">
                <a16:creationId xmlns:a16="http://schemas.microsoft.com/office/drawing/2014/main" id="{3EE4DF59-69BA-133E-74F5-5AAFD9CAFA04}"/>
              </a:ext>
            </a:extLst>
          </p:cNvPr>
          <p:cNvCxnSpPr>
            <a:cxnSpLocks/>
          </p:cNvCxnSpPr>
          <p:nvPr/>
        </p:nvCxnSpPr>
        <p:spPr>
          <a:xfrm>
            <a:off x="800597" y="3220535"/>
            <a:ext cx="0" cy="2504669"/>
          </a:xfrm>
          <a:prstGeom prst="straightConnector1">
            <a:avLst/>
          </a:prstGeom>
          <a:noFill/>
          <a:ln w="6350" cap="flat" cmpd="sng" algn="ctr">
            <a:solidFill>
              <a:schemeClr val="bg1">
                <a:lumMod val="85000"/>
              </a:schemeClr>
            </a:solidFill>
            <a:prstDash val="solid"/>
            <a:miter lim="800000"/>
            <a:headEnd type="none" w="med" len="med"/>
            <a:tailEnd type="triangle" w="med" len="med"/>
          </a:ln>
          <a:effectLst/>
        </p:spPr>
      </p:cxnSp>
      <p:cxnSp>
        <p:nvCxnSpPr>
          <p:cNvPr id="494" name="Straight Arrow Connector 493">
            <a:extLst>
              <a:ext uri="{FF2B5EF4-FFF2-40B4-BE49-F238E27FC236}">
                <a16:creationId xmlns:a16="http://schemas.microsoft.com/office/drawing/2014/main" id="{2408CD35-AB9C-F64D-FE34-F5B56077E57C}"/>
              </a:ext>
            </a:extLst>
          </p:cNvPr>
          <p:cNvCxnSpPr>
            <a:cxnSpLocks/>
          </p:cNvCxnSpPr>
          <p:nvPr/>
        </p:nvCxnSpPr>
        <p:spPr>
          <a:xfrm>
            <a:off x="7870830" y="3265837"/>
            <a:ext cx="2983174" cy="2459367"/>
          </a:xfrm>
          <a:prstGeom prst="straightConnector1">
            <a:avLst/>
          </a:prstGeom>
          <a:noFill/>
          <a:ln w="6350" cap="flat" cmpd="sng" algn="ctr">
            <a:solidFill>
              <a:schemeClr val="bg1">
                <a:lumMod val="85000"/>
              </a:schemeClr>
            </a:solidFill>
            <a:prstDash val="solid"/>
            <a:miter lim="800000"/>
            <a:headEnd type="none" w="med" len="med"/>
            <a:tailEnd type="triangle" w="med" len="med"/>
          </a:ln>
          <a:effectLst/>
        </p:spPr>
      </p:cxnSp>
      <p:grpSp>
        <p:nvGrpSpPr>
          <p:cNvPr id="468" name="Group 467">
            <a:extLst>
              <a:ext uri="{FF2B5EF4-FFF2-40B4-BE49-F238E27FC236}">
                <a16:creationId xmlns:a16="http://schemas.microsoft.com/office/drawing/2014/main" id="{687C9170-A116-FE07-046E-86B0DC2C236D}"/>
              </a:ext>
            </a:extLst>
          </p:cNvPr>
          <p:cNvGrpSpPr>
            <a:grpSpLocks/>
          </p:cNvGrpSpPr>
          <p:nvPr/>
        </p:nvGrpSpPr>
        <p:grpSpPr>
          <a:xfrm>
            <a:off x="2910351" y="3009571"/>
            <a:ext cx="486631" cy="276999"/>
            <a:chOff x="2708569" y="-251927"/>
            <a:chExt cx="464034" cy="310483"/>
          </a:xfrm>
        </p:grpSpPr>
        <p:sp>
          <p:nvSpPr>
            <p:cNvPr id="469" name="Oval 468">
              <a:extLst>
                <a:ext uri="{FF2B5EF4-FFF2-40B4-BE49-F238E27FC236}">
                  <a16:creationId xmlns:a16="http://schemas.microsoft.com/office/drawing/2014/main" id="{107F3495-74C2-2B43-9FDA-C6DB9BD3E8C9}"/>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470" name="Rectangle 469">
              <a:extLst>
                <a:ext uri="{FF2B5EF4-FFF2-40B4-BE49-F238E27FC236}">
                  <a16:creationId xmlns:a16="http://schemas.microsoft.com/office/drawing/2014/main" id="{C2BE145D-2B0A-2FB4-3E2B-D9760C9AB559}"/>
                </a:ext>
              </a:extLst>
            </p:cNvPr>
            <p:cNvSpPr>
              <a:spLocks/>
            </p:cNvSpPr>
            <p:nvPr/>
          </p:nvSpPr>
          <p:spPr>
            <a:xfrm>
              <a:off x="2708569" y="-251927"/>
              <a:ext cx="464034"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1</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sp>
        <p:nvSpPr>
          <p:cNvPr id="33" name="TextBox 32">
            <a:extLst>
              <a:ext uri="{FF2B5EF4-FFF2-40B4-BE49-F238E27FC236}">
                <a16:creationId xmlns:a16="http://schemas.microsoft.com/office/drawing/2014/main" id="{99B7211E-0E6A-727D-2180-6CA076E9D63E}"/>
              </a:ext>
            </a:extLst>
          </p:cNvPr>
          <p:cNvSpPr txBox="1">
            <a:spLocks/>
          </p:cNvSpPr>
          <p:nvPr/>
        </p:nvSpPr>
        <p:spPr>
          <a:xfrm>
            <a:off x="2193215" y="784365"/>
            <a:ext cx="1456535" cy="246221"/>
          </a:xfrm>
          <a:prstGeom prst="rect">
            <a:avLst/>
          </a:prstGeom>
          <a:noFill/>
        </p:spPr>
        <p:txBody>
          <a:bodyPr wrap="square" rtlCol="0">
            <a:spAutoFit/>
          </a:bodyPr>
          <a:lstStyle/>
          <a:p>
            <a:r>
              <a:rPr lang="en-GB" sz="1000">
                <a:solidFill>
                  <a:schemeClr val="bg1">
                    <a:lumMod val="85000"/>
                  </a:schemeClr>
                </a:solidFill>
                <a:latin typeface="Figtree" panose="020B0604020202020204"/>
              </a:rPr>
              <a:t>1. Request service</a:t>
            </a:r>
          </a:p>
        </p:txBody>
      </p:sp>
      <p:sp>
        <p:nvSpPr>
          <p:cNvPr id="34" name="TextBox 33">
            <a:extLst>
              <a:ext uri="{FF2B5EF4-FFF2-40B4-BE49-F238E27FC236}">
                <a16:creationId xmlns:a16="http://schemas.microsoft.com/office/drawing/2014/main" id="{DA6F4159-5E74-2226-7818-7C97763E2928}"/>
              </a:ext>
            </a:extLst>
          </p:cNvPr>
          <p:cNvSpPr txBox="1">
            <a:spLocks/>
          </p:cNvSpPr>
          <p:nvPr/>
        </p:nvSpPr>
        <p:spPr>
          <a:xfrm>
            <a:off x="2252113" y="2053727"/>
            <a:ext cx="1456535" cy="246221"/>
          </a:xfrm>
          <a:prstGeom prst="rect">
            <a:avLst/>
          </a:prstGeom>
          <a:noFill/>
        </p:spPr>
        <p:txBody>
          <a:bodyPr wrap="square" rtlCol="0">
            <a:spAutoFit/>
          </a:bodyPr>
          <a:lstStyle/>
          <a:p>
            <a:r>
              <a:rPr lang="en-GB" sz="1000">
                <a:solidFill>
                  <a:schemeClr val="bg1">
                    <a:lumMod val="85000"/>
                  </a:schemeClr>
                </a:solidFill>
                <a:latin typeface="Figtree" panose="020B0604020202020204"/>
              </a:rPr>
              <a:t>Redirect to CCS</a:t>
            </a:r>
          </a:p>
        </p:txBody>
      </p:sp>
      <p:sp>
        <p:nvSpPr>
          <p:cNvPr id="38" name="TextBox 37">
            <a:extLst>
              <a:ext uri="{FF2B5EF4-FFF2-40B4-BE49-F238E27FC236}">
                <a16:creationId xmlns:a16="http://schemas.microsoft.com/office/drawing/2014/main" id="{58457AAC-DCF1-0809-3469-C26A12DA9854}"/>
              </a:ext>
            </a:extLst>
          </p:cNvPr>
          <p:cNvSpPr txBox="1">
            <a:spLocks/>
          </p:cNvSpPr>
          <p:nvPr/>
        </p:nvSpPr>
        <p:spPr>
          <a:xfrm>
            <a:off x="-50897" y="4196729"/>
            <a:ext cx="989404" cy="1169551"/>
          </a:xfrm>
          <a:prstGeom prst="rect">
            <a:avLst/>
          </a:prstGeom>
          <a:noFill/>
        </p:spPr>
        <p:txBody>
          <a:bodyPr wrap="square" rtlCol="0">
            <a:spAutoFit/>
          </a:bodyPr>
          <a:lstStyle/>
          <a:p>
            <a:r>
              <a:rPr lang="en-GB" sz="1000">
                <a:solidFill>
                  <a:schemeClr val="bg1">
                    <a:lumMod val="85000"/>
                  </a:schemeClr>
                </a:solidFill>
                <a:latin typeface="Figtree" panose="020B0604020202020204"/>
              </a:rPr>
              <a:t>6. Redirected to CCS with </a:t>
            </a:r>
            <a:r>
              <a:rPr lang="en-GB" sz="1000" b="1" err="1">
                <a:solidFill>
                  <a:schemeClr val="bg1">
                    <a:lumMod val="85000"/>
                  </a:schemeClr>
                </a:solidFill>
                <a:latin typeface="Figtree" panose="020B0604020202020204"/>
              </a:rPr>
              <a:t>request_uri</a:t>
            </a:r>
            <a:r>
              <a:rPr lang="en-GB" sz="1000" b="1">
                <a:solidFill>
                  <a:schemeClr val="bg1">
                    <a:lumMod val="85000"/>
                  </a:schemeClr>
                </a:solidFill>
                <a:latin typeface="Figtree" panose="020B0604020202020204"/>
              </a:rPr>
              <a:t> </a:t>
            </a:r>
            <a:r>
              <a:rPr lang="en-GB" sz="1000">
                <a:solidFill>
                  <a:schemeClr val="bg1">
                    <a:lumMod val="85000"/>
                  </a:schemeClr>
                </a:solidFill>
                <a:latin typeface="Figtree" panose="020B0604020202020204"/>
              </a:rPr>
              <a:t>&amp; authenticates / verifies occupancy</a:t>
            </a:r>
          </a:p>
        </p:txBody>
      </p:sp>
      <p:sp>
        <p:nvSpPr>
          <p:cNvPr id="42" name="TextBox 41">
            <a:extLst>
              <a:ext uri="{FF2B5EF4-FFF2-40B4-BE49-F238E27FC236}">
                <a16:creationId xmlns:a16="http://schemas.microsoft.com/office/drawing/2014/main" id="{CF299506-B3B0-1396-7A83-A2F7998F390C}"/>
              </a:ext>
            </a:extLst>
          </p:cNvPr>
          <p:cNvSpPr txBox="1">
            <a:spLocks/>
          </p:cNvSpPr>
          <p:nvPr/>
        </p:nvSpPr>
        <p:spPr>
          <a:xfrm>
            <a:off x="2769114" y="3862435"/>
            <a:ext cx="1235650" cy="1169551"/>
          </a:xfrm>
          <a:prstGeom prst="rect">
            <a:avLst/>
          </a:prstGeom>
          <a:noFill/>
        </p:spPr>
        <p:txBody>
          <a:bodyPr wrap="square" rtlCol="0">
            <a:spAutoFit/>
          </a:bodyPr>
          <a:lstStyle/>
          <a:p>
            <a:pPr algn="r"/>
            <a:r>
              <a:rPr lang="en-GB" sz="1000">
                <a:solidFill>
                  <a:schemeClr val="bg1">
                    <a:lumMod val="85000"/>
                  </a:schemeClr>
                </a:solidFill>
                <a:latin typeface="Figtree" panose="020B0604020202020204"/>
              </a:rPr>
              <a:t>4. Submit </a:t>
            </a:r>
            <a:r>
              <a:rPr lang="en-GB" sz="1000" b="1">
                <a:solidFill>
                  <a:schemeClr val="bg1">
                    <a:lumMod val="85000"/>
                  </a:schemeClr>
                </a:solidFill>
                <a:latin typeface="Figtree" panose="020B0604020202020204"/>
              </a:rPr>
              <a:t>Push Authorisation Request (PAR)</a:t>
            </a:r>
            <a:r>
              <a:rPr lang="en-GB" sz="1000">
                <a:solidFill>
                  <a:schemeClr val="bg1">
                    <a:lumMod val="85000"/>
                  </a:schemeClr>
                </a:solidFill>
                <a:latin typeface="Figtree" panose="020B0604020202020204"/>
              </a:rPr>
              <a:t>, with an encoded Request Object (incomplete RAR at this stage). </a:t>
            </a:r>
          </a:p>
        </p:txBody>
      </p:sp>
      <p:sp>
        <p:nvSpPr>
          <p:cNvPr id="57" name="TextBox 56">
            <a:extLst>
              <a:ext uri="{FF2B5EF4-FFF2-40B4-BE49-F238E27FC236}">
                <a16:creationId xmlns:a16="http://schemas.microsoft.com/office/drawing/2014/main" id="{4660444B-8E72-AEB2-6B95-4C53E6932090}"/>
              </a:ext>
            </a:extLst>
          </p:cNvPr>
          <p:cNvSpPr txBox="1">
            <a:spLocks/>
          </p:cNvSpPr>
          <p:nvPr/>
        </p:nvSpPr>
        <p:spPr>
          <a:xfrm>
            <a:off x="4264031" y="3862435"/>
            <a:ext cx="1144509" cy="861774"/>
          </a:xfrm>
          <a:prstGeom prst="rect">
            <a:avLst/>
          </a:prstGeom>
          <a:noFill/>
        </p:spPr>
        <p:txBody>
          <a:bodyPr wrap="square" rtlCol="0">
            <a:spAutoFit/>
          </a:bodyPr>
          <a:lstStyle/>
          <a:p>
            <a:r>
              <a:rPr lang="en-GB" sz="1000">
                <a:solidFill>
                  <a:schemeClr val="bg1">
                    <a:lumMod val="85000"/>
                  </a:schemeClr>
                </a:solidFill>
                <a:latin typeface="Figtree" panose="020B0604020202020204"/>
              </a:rPr>
              <a:t>5. Response with a </a:t>
            </a:r>
            <a:r>
              <a:rPr lang="en-GB" sz="1000" b="1" err="1">
                <a:solidFill>
                  <a:schemeClr val="bg1">
                    <a:lumMod val="85000"/>
                  </a:schemeClr>
                </a:solidFill>
                <a:latin typeface="Figtree" panose="020B0604020202020204"/>
              </a:rPr>
              <a:t>request_uri</a:t>
            </a:r>
            <a:r>
              <a:rPr lang="en-GB" sz="1000" b="1">
                <a:solidFill>
                  <a:schemeClr val="bg1">
                    <a:lumMod val="85000"/>
                  </a:schemeClr>
                </a:solidFill>
                <a:latin typeface="Figtree" panose="020B0604020202020204"/>
              </a:rPr>
              <a:t> to </a:t>
            </a:r>
            <a:r>
              <a:rPr lang="en-GB" sz="1000">
                <a:solidFill>
                  <a:schemeClr val="bg1">
                    <a:lumMod val="85000"/>
                  </a:schemeClr>
                </a:solidFill>
                <a:latin typeface="Figtree" panose="020B0604020202020204"/>
              </a:rPr>
              <a:t>trigger consumer authentication.</a:t>
            </a:r>
          </a:p>
        </p:txBody>
      </p:sp>
      <p:grpSp>
        <p:nvGrpSpPr>
          <p:cNvPr id="480" name="Group 479">
            <a:extLst>
              <a:ext uri="{FF2B5EF4-FFF2-40B4-BE49-F238E27FC236}">
                <a16:creationId xmlns:a16="http://schemas.microsoft.com/office/drawing/2014/main" id="{3FB9CFEB-A1DE-0484-7284-2133DF8371BC}"/>
              </a:ext>
            </a:extLst>
          </p:cNvPr>
          <p:cNvGrpSpPr>
            <a:grpSpLocks/>
          </p:cNvGrpSpPr>
          <p:nvPr/>
        </p:nvGrpSpPr>
        <p:grpSpPr>
          <a:xfrm>
            <a:off x="359112" y="3813224"/>
            <a:ext cx="432047" cy="276999"/>
            <a:chOff x="2751961" y="-246743"/>
            <a:chExt cx="411985" cy="310483"/>
          </a:xfrm>
        </p:grpSpPr>
        <p:sp>
          <p:nvSpPr>
            <p:cNvPr id="488" name="Oval 487">
              <a:extLst>
                <a:ext uri="{FF2B5EF4-FFF2-40B4-BE49-F238E27FC236}">
                  <a16:creationId xmlns:a16="http://schemas.microsoft.com/office/drawing/2014/main" id="{EED25CCD-848F-EEDD-7ED6-FFB4D73A4980}"/>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489" name="Rectangle 488">
              <a:extLst>
                <a:ext uri="{FF2B5EF4-FFF2-40B4-BE49-F238E27FC236}">
                  <a16:creationId xmlns:a16="http://schemas.microsoft.com/office/drawing/2014/main" id="{5FFC9C54-9136-BE35-D0FF-76F9B61593BF}"/>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cxnSp>
        <p:nvCxnSpPr>
          <p:cNvPr id="15" name="Straight Arrow Connector 14">
            <a:extLst>
              <a:ext uri="{FF2B5EF4-FFF2-40B4-BE49-F238E27FC236}">
                <a16:creationId xmlns:a16="http://schemas.microsoft.com/office/drawing/2014/main" id="{BD716BD4-0221-EC9F-94A2-4D7DCB09B29B}"/>
              </a:ext>
            </a:extLst>
          </p:cNvPr>
          <p:cNvCxnSpPr>
            <a:cxnSpLocks/>
          </p:cNvCxnSpPr>
          <p:nvPr/>
        </p:nvCxnSpPr>
        <p:spPr>
          <a:xfrm>
            <a:off x="1109891" y="3220535"/>
            <a:ext cx="0" cy="2504669"/>
          </a:xfrm>
          <a:prstGeom prst="straightConnector1">
            <a:avLst/>
          </a:prstGeom>
          <a:noFill/>
          <a:ln w="6350" cap="flat" cmpd="sng" algn="ctr">
            <a:solidFill>
              <a:schemeClr val="accent4">
                <a:lumMod val="75000"/>
              </a:schemeClr>
            </a:solidFill>
            <a:prstDash val="solid"/>
            <a:miter lim="800000"/>
            <a:headEnd type="triangle" w="med" len="med"/>
            <a:tailEnd type="none" w="med" len="med"/>
          </a:ln>
          <a:effectLst/>
        </p:spPr>
      </p:cxnSp>
      <p:grpSp>
        <p:nvGrpSpPr>
          <p:cNvPr id="483" name="Group 482">
            <a:extLst>
              <a:ext uri="{FF2B5EF4-FFF2-40B4-BE49-F238E27FC236}">
                <a16:creationId xmlns:a16="http://schemas.microsoft.com/office/drawing/2014/main" id="{32A6A1CB-162F-EDC2-8209-8202047B6201}"/>
              </a:ext>
            </a:extLst>
          </p:cNvPr>
          <p:cNvGrpSpPr>
            <a:grpSpLocks/>
          </p:cNvGrpSpPr>
          <p:nvPr/>
        </p:nvGrpSpPr>
        <p:grpSpPr>
          <a:xfrm>
            <a:off x="923974" y="3701269"/>
            <a:ext cx="363839" cy="276999"/>
            <a:chOff x="2764906" y="-251927"/>
            <a:chExt cx="346944" cy="310483"/>
          </a:xfrm>
        </p:grpSpPr>
        <p:sp>
          <p:nvSpPr>
            <p:cNvPr id="484" name="Oval 483">
              <a:extLst>
                <a:ext uri="{FF2B5EF4-FFF2-40B4-BE49-F238E27FC236}">
                  <a16:creationId xmlns:a16="http://schemas.microsoft.com/office/drawing/2014/main" id="{4C474853-60A9-2694-071C-931A28A2DD21}"/>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485" name="Rectangle 484">
              <a:extLst>
                <a:ext uri="{FF2B5EF4-FFF2-40B4-BE49-F238E27FC236}">
                  <a16:creationId xmlns:a16="http://schemas.microsoft.com/office/drawing/2014/main" id="{1CA1D61E-BA36-156A-3F3F-67AB2E01FA15}"/>
                </a:ext>
              </a:extLst>
            </p:cNvPr>
            <p:cNvSpPr>
              <a:spLocks/>
            </p:cNvSpPr>
            <p:nvPr/>
          </p:nvSpPr>
          <p:spPr>
            <a:xfrm>
              <a:off x="2764906" y="-251927"/>
              <a:ext cx="346944"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2a</a:t>
              </a:r>
            </a:p>
          </p:txBody>
        </p:sp>
      </p:grpSp>
      <p:sp>
        <p:nvSpPr>
          <p:cNvPr id="486" name="TextBox 485">
            <a:extLst>
              <a:ext uri="{FF2B5EF4-FFF2-40B4-BE49-F238E27FC236}">
                <a16:creationId xmlns:a16="http://schemas.microsoft.com/office/drawing/2014/main" id="{3815F1D8-8D8F-3F2E-0298-C934BC4B96C3}"/>
              </a:ext>
            </a:extLst>
          </p:cNvPr>
          <p:cNvSpPr txBox="1">
            <a:spLocks/>
          </p:cNvSpPr>
          <p:nvPr/>
        </p:nvSpPr>
        <p:spPr>
          <a:xfrm>
            <a:off x="1066631" y="4175647"/>
            <a:ext cx="843863" cy="707886"/>
          </a:xfrm>
          <a:prstGeom prst="rect">
            <a:avLst/>
          </a:prstGeom>
          <a:noFill/>
        </p:spPr>
        <p:txBody>
          <a:bodyPr wrap="square" rtlCol="0">
            <a:spAutoFit/>
          </a:bodyPr>
          <a:lstStyle/>
          <a:p>
            <a:r>
              <a:rPr lang="en-GB" sz="1000">
                <a:solidFill>
                  <a:schemeClr val="bg1">
                    <a:lumMod val="85000"/>
                  </a:schemeClr>
                </a:solidFill>
                <a:latin typeface="Figtree" panose="020B0604020202020204"/>
              </a:rPr>
              <a:t>7. Enriched </a:t>
            </a:r>
            <a:r>
              <a:rPr lang="en-GB" sz="1000" b="1">
                <a:solidFill>
                  <a:schemeClr val="bg1">
                    <a:lumMod val="85000"/>
                  </a:schemeClr>
                </a:solidFill>
                <a:latin typeface="Figtree" panose="020B0604020202020204"/>
              </a:rPr>
              <a:t>RAR with consumer details</a:t>
            </a:r>
          </a:p>
        </p:txBody>
      </p:sp>
      <p:sp>
        <p:nvSpPr>
          <p:cNvPr id="490" name="Rectangle 489">
            <a:extLst>
              <a:ext uri="{FF2B5EF4-FFF2-40B4-BE49-F238E27FC236}">
                <a16:creationId xmlns:a16="http://schemas.microsoft.com/office/drawing/2014/main" id="{105FD654-3EE7-1CA3-43FB-26944B2BBD22}"/>
              </a:ext>
            </a:extLst>
          </p:cNvPr>
          <p:cNvSpPr>
            <a:spLocks/>
          </p:cNvSpPr>
          <p:nvPr/>
        </p:nvSpPr>
        <p:spPr>
          <a:xfrm>
            <a:off x="3449895" y="5745505"/>
            <a:ext cx="963528" cy="360575"/>
          </a:xfrm>
          <a:prstGeom prst="rect">
            <a:avLst/>
          </a:prstGeom>
          <a:solidFill>
            <a:schemeClr val="accent4">
              <a:lumMod val="40000"/>
              <a:lumOff val="60000"/>
            </a:schemeClr>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Initial RAR</a:t>
            </a:r>
          </a:p>
        </p:txBody>
      </p:sp>
      <p:sp>
        <p:nvSpPr>
          <p:cNvPr id="491" name="Rectangle 490">
            <a:extLst>
              <a:ext uri="{FF2B5EF4-FFF2-40B4-BE49-F238E27FC236}">
                <a16:creationId xmlns:a16="http://schemas.microsoft.com/office/drawing/2014/main" id="{E0CF13E1-2CF0-323C-AA34-02EAFA9762F5}"/>
              </a:ext>
            </a:extLst>
          </p:cNvPr>
          <p:cNvSpPr>
            <a:spLocks/>
          </p:cNvSpPr>
          <p:nvPr/>
        </p:nvSpPr>
        <p:spPr>
          <a:xfrm>
            <a:off x="4196429" y="2083677"/>
            <a:ext cx="971706" cy="360575"/>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err="1">
                <a:latin typeface="Figtree" panose="020B0604020202020204"/>
              </a:rPr>
              <a:t>Request_uri</a:t>
            </a:r>
            <a:endParaRPr lang="en-GB" sz="1000">
              <a:latin typeface="Figtree" panose="020B0604020202020204"/>
            </a:endParaRPr>
          </a:p>
        </p:txBody>
      </p:sp>
      <p:sp>
        <p:nvSpPr>
          <p:cNvPr id="492" name="Rectangle 491">
            <a:extLst>
              <a:ext uri="{FF2B5EF4-FFF2-40B4-BE49-F238E27FC236}">
                <a16:creationId xmlns:a16="http://schemas.microsoft.com/office/drawing/2014/main" id="{91EE6760-2BDE-BBCC-8CB9-D132146968F4}"/>
              </a:ext>
            </a:extLst>
          </p:cNvPr>
          <p:cNvSpPr>
            <a:spLocks/>
          </p:cNvSpPr>
          <p:nvPr/>
        </p:nvSpPr>
        <p:spPr>
          <a:xfrm>
            <a:off x="157273" y="2830512"/>
            <a:ext cx="781727" cy="360575"/>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err="1">
                <a:latin typeface="Figtree" panose="020B0604020202020204"/>
              </a:rPr>
              <a:t>Request_uri</a:t>
            </a:r>
            <a:endParaRPr lang="en-GB" sz="1000">
              <a:latin typeface="Figtree" panose="020B0604020202020204"/>
            </a:endParaRPr>
          </a:p>
        </p:txBody>
      </p:sp>
      <p:cxnSp>
        <p:nvCxnSpPr>
          <p:cNvPr id="495" name="Straight Arrow Connector 494">
            <a:extLst>
              <a:ext uri="{FF2B5EF4-FFF2-40B4-BE49-F238E27FC236}">
                <a16:creationId xmlns:a16="http://schemas.microsoft.com/office/drawing/2014/main" id="{676CA14F-8809-EECB-8733-C1B08CDB815A}"/>
              </a:ext>
            </a:extLst>
          </p:cNvPr>
          <p:cNvCxnSpPr>
            <a:cxnSpLocks/>
          </p:cNvCxnSpPr>
          <p:nvPr/>
        </p:nvCxnSpPr>
        <p:spPr>
          <a:xfrm>
            <a:off x="8170321" y="3234614"/>
            <a:ext cx="2983174" cy="2459367"/>
          </a:xfrm>
          <a:prstGeom prst="straightConnector1">
            <a:avLst/>
          </a:prstGeom>
          <a:noFill/>
          <a:ln w="6350" cap="flat" cmpd="sng" algn="ctr">
            <a:solidFill>
              <a:schemeClr val="bg1">
                <a:lumMod val="85000"/>
              </a:schemeClr>
            </a:solidFill>
            <a:prstDash val="dash"/>
            <a:miter lim="800000"/>
            <a:headEnd type="triangle" w="med" len="med"/>
            <a:tailEnd type="none" w="med" len="med"/>
          </a:ln>
          <a:effectLst/>
        </p:spPr>
      </p:cxnSp>
      <p:sp>
        <p:nvSpPr>
          <p:cNvPr id="497" name="Rectangle 496">
            <a:extLst>
              <a:ext uri="{FF2B5EF4-FFF2-40B4-BE49-F238E27FC236}">
                <a16:creationId xmlns:a16="http://schemas.microsoft.com/office/drawing/2014/main" id="{36219A95-497D-503D-3C89-AC41E068DAFF}"/>
              </a:ext>
            </a:extLst>
          </p:cNvPr>
          <p:cNvSpPr>
            <a:spLocks/>
          </p:cNvSpPr>
          <p:nvPr/>
        </p:nvSpPr>
        <p:spPr>
          <a:xfrm>
            <a:off x="504774" y="5722455"/>
            <a:ext cx="774640" cy="550763"/>
          </a:xfrm>
          <a:prstGeom prst="rect">
            <a:avLst/>
          </a:prstGeom>
          <a:solidFill>
            <a:schemeClr val="accent4">
              <a:lumMod val="40000"/>
              <a:lumOff val="60000"/>
            </a:schemeClr>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RAR enriched with MPxNs</a:t>
            </a:r>
          </a:p>
        </p:txBody>
      </p:sp>
      <p:cxnSp>
        <p:nvCxnSpPr>
          <p:cNvPr id="499" name="Straight Arrow Connector 498">
            <a:extLst>
              <a:ext uri="{FF2B5EF4-FFF2-40B4-BE49-F238E27FC236}">
                <a16:creationId xmlns:a16="http://schemas.microsoft.com/office/drawing/2014/main" id="{CBC21DE1-B315-32B9-A7B0-5E34161EDB6E}"/>
              </a:ext>
            </a:extLst>
          </p:cNvPr>
          <p:cNvCxnSpPr>
            <a:cxnSpLocks/>
          </p:cNvCxnSpPr>
          <p:nvPr/>
        </p:nvCxnSpPr>
        <p:spPr>
          <a:xfrm flipV="1">
            <a:off x="1904296" y="3242671"/>
            <a:ext cx="0" cy="2451310"/>
          </a:xfrm>
          <a:prstGeom prst="straightConnector1">
            <a:avLst/>
          </a:prstGeom>
          <a:ln>
            <a:solidFill>
              <a:schemeClr val="accent4">
                <a:lumMod val="75000"/>
              </a:schemeClr>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03" name="TextBox 502">
            <a:extLst>
              <a:ext uri="{FF2B5EF4-FFF2-40B4-BE49-F238E27FC236}">
                <a16:creationId xmlns:a16="http://schemas.microsoft.com/office/drawing/2014/main" id="{488D561B-353D-449A-9018-C1DCB7C533D3}"/>
              </a:ext>
            </a:extLst>
          </p:cNvPr>
          <p:cNvSpPr txBox="1">
            <a:spLocks/>
          </p:cNvSpPr>
          <p:nvPr/>
        </p:nvSpPr>
        <p:spPr>
          <a:xfrm>
            <a:off x="2004366" y="3664541"/>
            <a:ext cx="923282" cy="400110"/>
          </a:xfrm>
          <a:prstGeom prst="rect">
            <a:avLst/>
          </a:prstGeom>
          <a:noFill/>
        </p:spPr>
        <p:txBody>
          <a:bodyPr wrap="square" rtlCol="0">
            <a:spAutoFit/>
          </a:bodyPr>
          <a:lstStyle/>
          <a:p>
            <a:r>
              <a:rPr lang="en-GB" sz="1000">
                <a:solidFill>
                  <a:schemeClr val="bg1">
                    <a:lumMod val="85000"/>
                  </a:schemeClr>
                </a:solidFill>
                <a:latin typeface="Figtree" panose="020B0604020202020204"/>
              </a:rPr>
              <a:t>8. Consent approved</a:t>
            </a:r>
          </a:p>
        </p:txBody>
      </p:sp>
      <p:sp>
        <p:nvSpPr>
          <p:cNvPr id="504" name="TextBox 503">
            <a:extLst>
              <a:ext uri="{FF2B5EF4-FFF2-40B4-BE49-F238E27FC236}">
                <a16:creationId xmlns:a16="http://schemas.microsoft.com/office/drawing/2014/main" id="{AF6D326A-1704-847F-E48C-CF60C9C21165}"/>
              </a:ext>
            </a:extLst>
          </p:cNvPr>
          <p:cNvSpPr txBox="1">
            <a:spLocks/>
          </p:cNvSpPr>
          <p:nvPr/>
        </p:nvSpPr>
        <p:spPr>
          <a:xfrm>
            <a:off x="8324109" y="4127575"/>
            <a:ext cx="923282" cy="400110"/>
          </a:xfrm>
          <a:prstGeom prst="rect">
            <a:avLst/>
          </a:prstGeom>
          <a:noFill/>
        </p:spPr>
        <p:txBody>
          <a:bodyPr wrap="square" rtlCol="0">
            <a:spAutoFit/>
          </a:bodyPr>
          <a:lstStyle/>
          <a:p>
            <a:r>
              <a:rPr lang="en-GB" sz="1000">
                <a:solidFill>
                  <a:schemeClr val="bg1">
                    <a:lumMod val="85000"/>
                  </a:schemeClr>
                </a:solidFill>
                <a:latin typeface="Figtree" panose="020B0604020202020204"/>
              </a:rPr>
              <a:t>2. Request metadata</a:t>
            </a:r>
          </a:p>
        </p:txBody>
      </p:sp>
      <p:sp>
        <p:nvSpPr>
          <p:cNvPr id="505" name="TextBox 504">
            <a:extLst>
              <a:ext uri="{FF2B5EF4-FFF2-40B4-BE49-F238E27FC236}">
                <a16:creationId xmlns:a16="http://schemas.microsoft.com/office/drawing/2014/main" id="{4EC1EF5B-4276-2FAD-82D8-5C8F13FE5032}"/>
              </a:ext>
            </a:extLst>
          </p:cNvPr>
          <p:cNvSpPr txBox="1">
            <a:spLocks/>
          </p:cNvSpPr>
          <p:nvPr/>
        </p:nvSpPr>
        <p:spPr>
          <a:xfrm>
            <a:off x="10272646" y="4652515"/>
            <a:ext cx="2088050" cy="400110"/>
          </a:xfrm>
          <a:prstGeom prst="rect">
            <a:avLst/>
          </a:prstGeom>
          <a:noFill/>
        </p:spPr>
        <p:txBody>
          <a:bodyPr wrap="square" rtlCol="0">
            <a:spAutoFit/>
          </a:bodyPr>
          <a:lstStyle/>
          <a:p>
            <a:r>
              <a:rPr lang="en-GB" sz="1000">
                <a:solidFill>
                  <a:schemeClr val="bg1">
                    <a:lumMod val="85000"/>
                  </a:schemeClr>
                </a:solidFill>
                <a:latin typeface="Figtree" panose="020B0604020202020204"/>
              </a:rPr>
              <a:t>3. Metadata returned (endpoints, certifications etc.)</a:t>
            </a:r>
          </a:p>
        </p:txBody>
      </p:sp>
      <p:sp>
        <p:nvSpPr>
          <p:cNvPr id="506" name="Rectangle 505">
            <a:extLst>
              <a:ext uri="{FF2B5EF4-FFF2-40B4-BE49-F238E27FC236}">
                <a16:creationId xmlns:a16="http://schemas.microsoft.com/office/drawing/2014/main" id="{98E4F69E-EF21-6D36-3130-073C51E6D62D}"/>
              </a:ext>
            </a:extLst>
          </p:cNvPr>
          <p:cNvSpPr>
            <a:spLocks/>
          </p:cNvSpPr>
          <p:nvPr/>
        </p:nvSpPr>
        <p:spPr>
          <a:xfrm>
            <a:off x="1470053" y="5746950"/>
            <a:ext cx="1042637" cy="534087"/>
          </a:xfrm>
          <a:prstGeom prst="rect">
            <a:avLst/>
          </a:prstGeom>
          <a:solidFill>
            <a:schemeClr val="accent4">
              <a:lumMod val="40000"/>
              <a:lumOff val="60000"/>
            </a:schemeClr>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Consent Record Completed &amp; Store</a:t>
            </a:r>
          </a:p>
        </p:txBody>
      </p:sp>
      <p:sp>
        <p:nvSpPr>
          <p:cNvPr id="509" name="Oval 508">
            <a:extLst>
              <a:ext uri="{FF2B5EF4-FFF2-40B4-BE49-F238E27FC236}">
                <a16:creationId xmlns:a16="http://schemas.microsoft.com/office/drawing/2014/main" id="{C7F88309-A71F-F607-A62C-BCDF181CE7A4}"/>
              </a:ext>
            </a:extLst>
          </p:cNvPr>
          <p:cNvSpPr>
            <a:spLocks/>
          </p:cNvSpPr>
          <p:nvPr/>
        </p:nvSpPr>
        <p:spPr>
          <a:xfrm>
            <a:off x="9358060" y="4142563"/>
            <a:ext cx="216377" cy="266558"/>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510" name="Oval 509">
            <a:extLst>
              <a:ext uri="{FF2B5EF4-FFF2-40B4-BE49-F238E27FC236}">
                <a16:creationId xmlns:a16="http://schemas.microsoft.com/office/drawing/2014/main" id="{AF59605F-6DB2-A8FD-B1D7-4689A55151D5}"/>
              </a:ext>
            </a:extLst>
          </p:cNvPr>
          <p:cNvSpPr>
            <a:spLocks/>
          </p:cNvSpPr>
          <p:nvPr/>
        </p:nvSpPr>
        <p:spPr>
          <a:xfrm>
            <a:off x="9193299" y="4253424"/>
            <a:ext cx="207879" cy="292416"/>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cxnSp>
        <p:nvCxnSpPr>
          <p:cNvPr id="475" name="Straight Arrow Connector 474">
            <a:extLst>
              <a:ext uri="{FF2B5EF4-FFF2-40B4-BE49-F238E27FC236}">
                <a16:creationId xmlns:a16="http://schemas.microsoft.com/office/drawing/2014/main" id="{94E24ED8-0C92-966A-EB35-2905D9B39BB4}"/>
              </a:ext>
            </a:extLst>
          </p:cNvPr>
          <p:cNvCxnSpPr>
            <a:cxnSpLocks/>
          </p:cNvCxnSpPr>
          <p:nvPr/>
        </p:nvCxnSpPr>
        <p:spPr>
          <a:xfrm flipV="1">
            <a:off x="7617772" y="3324234"/>
            <a:ext cx="2850358" cy="2369747"/>
          </a:xfrm>
          <a:prstGeom prst="straightConnector1">
            <a:avLst/>
          </a:prstGeom>
          <a:ln>
            <a:solidFill>
              <a:schemeClr val="bg1">
                <a:lumMod val="8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1" name="Straight Arrow Connector 510">
            <a:extLst>
              <a:ext uri="{FF2B5EF4-FFF2-40B4-BE49-F238E27FC236}">
                <a16:creationId xmlns:a16="http://schemas.microsoft.com/office/drawing/2014/main" id="{B167CB06-9202-D679-8927-F06EA5BB91AA}"/>
              </a:ext>
            </a:extLst>
          </p:cNvPr>
          <p:cNvCxnSpPr>
            <a:cxnSpLocks/>
          </p:cNvCxnSpPr>
          <p:nvPr/>
        </p:nvCxnSpPr>
        <p:spPr>
          <a:xfrm flipH="1">
            <a:off x="5432549" y="3322204"/>
            <a:ext cx="0" cy="2371308"/>
          </a:xfrm>
          <a:prstGeom prst="straightConnector1">
            <a:avLst/>
          </a:prstGeom>
          <a:ln>
            <a:solidFill>
              <a:schemeClr val="bg1">
                <a:lumMod val="85000"/>
              </a:schemeClr>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24" name="TextBox 1023">
            <a:extLst>
              <a:ext uri="{FF2B5EF4-FFF2-40B4-BE49-F238E27FC236}">
                <a16:creationId xmlns:a16="http://schemas.microsoft.com/office/drawing/2014/main" id="{6CD5D1D9-0947-C4FD-723E-40975A36389A}"/>
              </a:ext>
            </a:extLst>
          </p:cNvPr>
          <p:cNvSpPr txBox="1">
            <a:spLocks/>
          </p:cNvSpPr>
          <p:nvPr/>
        </p:nvSpPr>
        <p:spPr>
          <a:xfrm>
            <a:off x="5395328" y="4098655"/>
            <a:ext cx="854547" cy="1169551"/>
          </a:xfrm>
          <a:prstGeom prst="rect">
            <a:avLst/>
          </a:prstGeom>
          <a:noFill/>
        </p:spPr>
        <p:txBody>
          <a:bodyPr wrap="square" rtlCol="0">
            <a:spAutoFit/>
          </a:bodyPr>
          <a:lstStyle/>
          <a:p>
            <a:r>
              <a:rPr lang="en-GB" sz="1000">
                <a:solidFill>
                  <a:schemeClr val="bg1">
                    <a:lumMod val="85000"/>
                  </a:schemeClr>
                </a:solidFill>
                <a:latin typeface="Figtree" panose="020B0604020202020204"/>
              </a:rPr>
              <a:t>9. </a:t>
            </a:r>
            <a:r>
              <a:rPr lang="en-GB" sz="1000" err="1">
                <a:solidFill>
                  <a:schemeClr val="bg1">
                    <a:lumMod val="85000"/>
                  </a:schemeClr>
                </a:solidFill>
                <a:latin typeface="Figtree" panose="020B0604020202020204"/>
              </a:rPr>
              <a:t>Auth_code</a:t>
            </a:r>
            <a:r>
              <a:rPr lang="en-GB" sz="1000">
                <a:solidFill>
                  <a:schemeClr val="bg1">
                    <a:lumMod val="85000"/>
                  </a:schemeClr>
                </a:solidFill>
                <a:latin typeface="Figtree" panose="020B0604020202020204"/>
              </a:rPr>
              <a:t> provided, now that consent record  created</a:t>
            </a:r>
          </a:p>
        </p:txBody>
      </p:sp>
      <p:grpSp>
        <p:nvGrpSpPr>
          <p:cNvPr id="477" name="Group 476">
            <a:extLst>
              <a:ext uri="{FF2B5EF4-FFF2-40B4-BE49-F238E27FC236}">
                <a16:creationId xmlns:a16="http://schemas.microsoft.com/office/drawing/2014/main" id="{13ABB00F-EA19-A336-5C8D-82286A0952DD}"/>
              </a:ext>
            </a:extLst>
          </p:cNvPr>
          <p:cNvGrpSpPr>
            <a:grpSpLocks/>
          </p:cNvGrpSpPr>
          <p:nvPr/>
        </p:nvGrpSpPr>
        <p:grpSpPr>
          <a:xfrm>
            <a:off x="5227512" y="3607658"/>
            <a:ext cx="432047" cy="276999"/>
            <a:chOff x="2751961" y="-246743"/>
            <a:chExt cx="411985" cy="310483"/>
          </a:xfrm>
        </p:grpSpPr>
        <p:sp>
          <p:nvSpPr>
            <p:cNvPr id="478" name="Oval 477">
              <a:extLst>
                <a:ext uri="{FF2B5EF4-FFF2-40B4-BE49-F238E27FC236}">
                  <a16:creationId xmlns:a16="http://schemas.microsoft.com/office/drawing/2014/main" id="{DEC348A6-0AB2-A706-9BFC-6D4A59C5065B}"/>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479" name="Rectangle 478">
              <a:extLst>
                <a:ext uri="{FF2B5EF4-FFF2-40B4-BE49-F238E27FC236}">
                  <a16:creationId xmlns:a16="http://schemas.microsoft.com/office/drawing/2014/main" id="{DA619F8D-F7F7-A852-AA6A-3A03DCEA5B29}"/>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cxnSp>
        <p:nvCxnSpPr>
          <p:cNvPr id="1029" name="Straight Arrow Connector 1028">
            <a:extLst>
              <a:ext uri="{FF2B5EF4-FFF2-40B4-BE49-F238E27FC236}">
                <a16:creationId xmlns:a16="http://schemas.microsoft.com/office/drawing/2014/main" id="{18627FB8-01C3-C5DF-D5A0-71A57E8641F8}"/>
              </a:ext>
            </a:extLst>
          </p:cNvPr>
          <p:cNvCxnSpPr>
            <a:cxnSpLocks/>
          </p:cNvCxnSpPr>
          <p:nvPr/>
        </p:nvCxnSpPr>
        <p:spPr>
          <a:xfrm>
            <a:off x="6218959" y="3267484"/>
            <a:ext cx="0" cy="2462561"/>
          </a:xfrm>
          <a:prstGeom prst="straightConnector1">
            <a:avLst/>
          </a:prstGeom>
          <a:ln>
            <a:solidFill>
              <a:schemeClr val="bg1">
                <a:lumMod val="8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FA96B154-E9F4-A9A8-B193-895FFE9C45AB}"/>
              </a:ext>
            </a:extLst>
          </p:cNvPr>
          <p:cNvGrpSpPr>
            <a:grpSpLocks/>
          </p:cNvGrpSpPr>
          <p:nvPr/>
        </p:nvGrpSpPr>
        <p:grpSpPr>
          <a:xfrm>
            <a:off x="5953014" y="3593649"/>
            <a:ext cx="432047" cy="276999"/>
            <a:chOff x="2751961" y="-246743"/>
            <a:chExt cx="411985" cy="310483"/>
          </a:xfrm>
        </p:grpSpPr>
        <p:sp>
          <p:nvSpPr>
            <p:cNvPr id="56" name="Oval 55">
              <a:extLst>
                <a:ext uri="{FF2B5EF4-FFF2-40B4-BE49-F238E27FC236}">
                  <a16:creationId xmlns:a16="http://schemas.microsoft.com/office/drawing/2014/main" id="{F57A0015-6DE9-8E8D-878F-D1F9F63209A6}"/>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466" name="Rectangle 465">
              <a:extLst>
                <a:ext uri="{FF2B5EF4-FFF2-40B4-BE49-F238E27FC236}">
                  <a16:creationId xmlns:a16="http://schemas.microsoft.com/office/drawing/2014/main" id="{DA1C4C0C-3A25-1992-4159-F2B828C8B160}"/>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sp>
        <p:nvSpPr>
          <p:cNvPr id="1033" name="TextBox 1032">
            <a:extLst>
              <a:ext uri="{FF2B5EF4-FFF2-40B4-BE49-F238E27FC236}">
                <a16:creationId xmlns:a16="http://schemas.microsoft.com/office/drawing/2014/main" id="{E4AA61D0-4EA1-7DD7-87E5-0BECE8520174}"/>
              </a:ext>
            </a:extLst>
          </p:cNvPr>
          <p:cNvSpPr txBox="1">
            <a:spLocks/>
          </p:cNvSpPr>
          <p:nvPr/>
        </p:nvSpPr>
        <p:spPr>
          <a:xfrm>
            <a:off x="6178787" y="4117202"/>
            <a:ext cx="925325" cy="707886"/>
          </a:xfrm>
          <a:prstGeom prst="rect">
            <a:avLst/>
          </a:prstGeom>
          <a:noFill/>
        </p:spPr>
        <p:txBody>
          <a:bodyPr wrap="square" rtlCol="0">
            <a:spAutoFit/>
          </a:bodyPr>
          <a:lstStyle/>
          <a:p>
            <a:r>
              <a:rPr lang="en-GB" sz="1000">
                <a:solidFill>
                  <a:schemeClr val="bg1">
                    <a:lumMod val="85000"/>
                  </a:schemeClr>
                </a:solidFill>
                <a:latin typeface="Figtree" panose="020B0604020202020204"/>
              </a:rPr>
              <a:t>10. </a:t>
            </a:r>
            <a:r>
              <a:rPr lang="en-GB" sz="1000" err="1">
                <a:solidFill>
                  <a:schemeClr val="bg1">
                    <a:lumMod val="85000"/>
                  </a:schemeClr>
                </a:solidFill>
                <a:latin typeface="Figtree" panose="020B0604020202020204"/>
              </a:rPr>
              <a:t>Auth_code</a:t>
            </a:r>
            <a:r>
              <a:rPr lang="en-GB" sz="1000">
                <a:solidFill>
                  <a:schemeClr val="bg1">
                    <a:lumMod val="85000"/>
                  </a:schemeClr>
                </a:solidFill>
                <a:latin typeface="Figtree" panose="020B0604020202020204"/>
              </a:rPr>
              <a:t> returned over </a:t>
            </a:r>
            <a:r>
              <a:rPr lang="en-GB" sz="1000" err="1">
                <a:solidFill>
                  <a:schemeClr val="bg1">
                    <a:lumMod val="85000"/>
                  </a:schemeClr>
                </a:solidFill>
                <a:latin typeface="Figtree" panose="020B0604020202020204"/>
              </a:rPr>
              <a:t>mTLS</a:t>
            </a:r>
            <a:endParaRPr lang="en-GB" sz="1000">
              <a:solidFill>
                <a:schemeClr val="bg1">
                  <a:lumMod val="85000"/>
                </a:schemeClr>
              </a:solidFill>
              <a:latin typeface="Figtree" panose="020B0604020202020204"/>
            </a:endParaRPr>
          </a:p>
        </p:txBody>
      </p:sp>
      <p:cxnSp>
        <p:nvCxnSpPr>
          <p:cNvPr id="1034" name="Straight Arrow Connector 1033">
            <a:extLst>
              <a:ext uri="{FF2B5EF4-FFF2-40B4-BE49-F238E27FC236}">
                <a16:creationId xmlns:a16="http://schemas.microsoft.com/office/drawing/2014/main" id="{864BDA55-D295-B336-F950-4C7584CEB843}"/>
              </a:ext>
            </a:extLst>
          </p:cNvPr>
          <p:cNvCxnSpPr>
            <a:cxnSpLocks/>
          </p:cNvCxnSpPr>
          <p:nvPr/>
        </p:nvCxnSpPr>
        <p:spPr>
          <a:xfrm>
            <a:off x="7021293" y="3263532"/>
            <a:ext cx="0" cy="2429980"/>
          </a:xfrm>
          <a:prstGeom prst="straightConnector1">
            <a:avLst/>
          </a:prstGeom>
          <a:ln>
            <a:solidFill>
              <a:schemeClr val="bg1">
                <a:lumMod val="85000"/>
              </a:schemeClr>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43" name="TextBox 1042">
            <a:extLst>
              <a:ext uri="{FF2B5EF4-FFF2-40B4-BE49-F238E27FC236}">
                <a16:creationId xmlns:a16="http://schemas.microsoft.com/office/drawing/2014/main" id="{EA83782C-CFF7-C356-808E-89217ECBD7FB}"/>
              </a:ext>
            </a:extLst>
          </p:cNvPr>
          <p:cNvSpPr txBox="1">
            <a:spLocks/>
          </p:cNvSpPr>
          <p:nvPr/>
        </p:nvSpPr>
        <p:spPr>
          <a:xfrm>
            <a:off x="6987994" y="4125836"/>
            <a:ext cx="1144509" cy="861774"/>
          </a:xfrm>
          <a:prstGeom prst="rect">
            <a:avLst/>
          </a:prstGeom>
          <a:noFill/>
        </p:spPr>
        <p:txBody>
          <a:bodyPr wrap="square" rtlCol="0">
            <a:spAutoFit/>
          </a:bodyPr>
          <a:lstStyle/>
          <a:p>
            <a:r>
              <a:rPr lang="en-GB" sz="1000">
                <a:solidFill>
                  <a:schemeClr val="bg1">
                    <a:lumMod val="85000"/>
                  </a:schemeClr>
                </a:solidFill>
                <a:latin typeface="Figtree" panose="020B0604020202020204"/>
              </a:rPr>
              <a:t>11. Certificate-bound access token. Tied to CCS Consent Record</a:t>
            </a:r>
          </a:p>
        </p:txBody>
      </p:sp>
      <p:sp>
        <p:nvSpPr>
          <p:cNvPr id="1044" name="Rectangle 1043">
            <a:extLst>
              <a:ext uri="{FF2B5EF4-FFF2-40B4-BE49-F238E27FC236}">
                <a16:creationId xmlns:a16="http://schemas.microsoft.com/office/drawing/2014/main" id="{34ACFD60-4CB2-DB96-9C49-2C634F556C06}"/>
              </a:ext>
            </a:extLst>
          </p:cNvPr>
          <p:cNvSpPr>
            <a:spLocks/>
          </p:cNvSpPr>
          <p:nvPr/>
        </p:nvSpPr>
        <p:spPr>
          <a:xfrm>
            <a:off x="5046640" y="5722455"/>
            <a:ext cx="719247" cy="373663"/>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err="1">
                <a:latin typeface="Figtree" panose="020B0604020202020204"/>
              </a:rPr>
              <a:t>Auth_code</a:t>
            </a:r>
            <a:endParaRPr lang="en-GB" sz="1000">
              <a:latin typeface="Figtree" panose="020B0604020202020204"/>
            </a:endParaRPr>
          </a:p>
        </p:txBody>
      </p:sp>
      <p:cxnSp>
        <p:nvCxnSpPr>
          <p:cNvPr id="1047" name="Straight Arrow Connector 1046">
            <a:extLst>
              <a:ext uri="{FF2B5EF4-FFF2-40B4-BE49-F238E27FC236}">
                <a16:creationId xmlns:a16="http://schemas.microsoft.com/office/drawing/2014/main" id="{2F7CA34A-B74F-1478-9555-3ED8B352AF9D}"/>
              </a:ext>
            </a:extLst>
          </p:cNvPr>
          <p:cNvCxnSpPr>
            <a:cxnSpLocks/>
          </p:cNvCxnSpPr>
          <p:nvPr/>
        </p:nvCxnSpPr>
        <p:spPr>
          <a:xfrm>
            <a:off x="8184229" y="1046895"/>
            <a:ext cx="2490698" cy="9977"/>
          </a:xfrm>
          <a:prstGeom prst="straightConnector1">
            <a:avLst/>
          </a:prstGeom>
          <a:noFill/>
          <a:ln w="6350" cap="flat" cmpd="sng" algn="ctr">
            <a:solidFill>
              <a:schemeClr val="bg1">
                <a:lumMod val="85000"/>
              </a:schemeClr>
            </a:solidFill>
            <a:prstDash val="solid"/>
            <a:miter lim="800000"/>
            <a:headEnd type="none" w="med" len="med"/>
            <a:tailEnd type="none" w="med" len="med"/>
          </a:ln>
          <a:effectLst/>
        </p:spPr>
      </p:cxnSp>
      <p:grpSp>
        <p:nvGrpSpPr>
          <p:cNvPr id="1038" name="Group 1037">
            <a:extLst>
              <a:ext uri="{FF2B5EF4-FFF2-40B4-BE49-F238E27FC236}">
                <a16:creationId xmlns:a16="http://schemas.microsoft.com/office/drawing/2014/main" id="{F9EEA573-DA53-4458-105B-5EEAC8336DA6}"/>
              </a:ext>
            </a:extLst>
          </p:cNvPr>
          <p:cNvGrpSpPr>
            <a:grpSpLocks/>
          </p:cNvGrpSpPr>
          <p:nvPr/>
        </p:nvGrpSpPr>
        <p:grpSpPr>
          <a:xfrm>
            <a:off x="8090623" y="819778"/>
            <a:ext cx="432047" cy="276999"/>
            <a:chOff x="2751961" y="-246743"/>
            <a:chExt cx="411985" cy="310483"/>
          </a:xfrm>
        </p:grpSpPr>
        <p:sp>
          <p:nvSpPr>
            <p:cNvPr id="1039" name="Oval 1038">
              <a:extLst>
                <a:ext uri="{FF2B5EF4-FFF2-40B4-BE49-F238E27FC236}">
                  <a16:creationId xmlns:a16="http://schemas.microsoft.com/office/drawing/2014/main" id="{B95E497D-18F9-6859-EA82-AC01444323DE}"/>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040" name="Rectangle 1039">
              <a:extLst>
                <a:ext uri="{FF2B5EF4-FFF2-40B4-BE49-F238E27FC236}">
                  <a16:creationId xmlns:a16="http://schemas.microsoft.com/office/drawing/2014/main" id="{3755ADAB-9E29-5D67-93AB-7BACBD52BD87}"/>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sp>
        <p:nvSpPr>
          <p:cNvPr id="1055" name="TextBox 1054">
            <a:extLst>
              <a:ext uri="{FF2B5EF4-FFF2-40B4-BE49-F238E27FC236}">
                <a16:creationId xmlns:a16="http://schemas.microsoft.com/office/drawing/2014/main" id="{B1637E55-D983-88DB-0C40-BCFD02A65802}"/>
              </a:ext>
            </a:extLst>
          </p:cNvPr>
          <p:cNvSpPr txBox="1">
            <a:spLocks/>
          </p:cNvSpPr>
          <p:nvPr/>
        </p:nvSpPr>
        <p:spPr>
          <a:xfrm>
            <a:off x="8665202" y="836712"/>
            <a:ext cx="1204727" cy="400110"/>
          </a:xfrm>
          <a:prstGeom prst="rect">
            <a:avLst/>
          </a:prstGeom>
          <a:noFill/>
        </p:spPr>
        <p:txBody>
          <a:bodyPr wrap="square" rtlCol="0">
            <a:spAutoFit/>
          </a:bodyPr>
          <a:lstStyle/>
          <a:p>
            <a:r>
              <a:rPr lang="en-GB" sz="1000">
                <a:solidFill>
                  <a:schemeClr val="bg1">
                    <a:lumMod val="85000"/>
                  </a:schemeClr>
                </a:solidFill>
                <a:latin typeface="Figtree" panose="020B0604020202020204"/>
              </a:rPr>
              <a:t>12. API Call with access token</a:t>
            </a:r>
          </a:p>
        </p:txBody>
      </p:sp>
      <p:grpSp>
        <p:nvGrpSpPr>
          <p:cNvPr id="1084" name="Group 1083">
            <a:extLst>
              <a:ext uri="{FF2B5EF4-FFF2-40B4-BE49-F238E27FC236}">
                <a16:creationId xmlns:a16="http://schemas.microsoft.com/office/drawing/2014/main" id="{BD13EDA4-DE79-83AE-A25A-F5B5D4A038D6}"/>
              </a:ext>
            </a:extLst>
          </p:cNvPr>
          <p:cNvGrpSpPr>
            <a:grpSpLocks/>
          </p:cNvGrpSpPr>
          <p:nvPr/>
        </p:nvGrpSpPr>
        <p:grpSpPr>
          <a:xfrm>
            <a:off x="9350726" y="3855657"/>
            <a:ext cx="432047" cy="276999"/>
            <a:chOff x="2751961" y="-246743"/>
            <a:chExt cx="411985" cy="310483"/>
          </a:xfrm>
        </p:grpSpPr>
        <p:sp>
          <p:nvSpPr>
            <p:cNvPr id="1085" name="Oval 1084">
              <a:extLst>
                <a:ext uri="{FF2B5EF4-FFF2-40B4-BE49-F238E27FC236}">
                  <a16:creationId xmlns:a16="http://schemas.microsoft.com/office/drawing/2014/main" id="{A28890D0-F4DB-47F7-5BCF-999EA9FE7EB2}"/>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086" name="Rectangle 1085">
              <a:extLst>
                <a:ext uri="{FF2B5EF4-FFF2-40B4-BE49-F238E27FC236}">
                  <a16:creationId xmlns:a16="http://schemas.microsoft.com/office/drawing/2014/main" id="{3BBE426A-CA3E-2744-3876-873961D47275}"/>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sp>
        <p:nvSpPr>
          <p:cNvPr id="1064" name="TextBox 1063">
            <a:extLst>
              <a:ext uri="{FF2B5EF4-FFF2-40B4-BE49-F238E27FC236}">
                <a16:creationId xmlns:a16="http://schemas.microsoft.com/office/drawing/2014/main" id="{4AAEC39C-DC0D-DDB9-44E3-BA7A05E05825}"/>
              </a:ext>
            </a:extLst>
          </p:cNvPr>
          <p:cNvSpPr txBox="1">
            <a:spLocks/>
          </p:cNvSpPr>
          <p:nvPr/>
        </p:nvSpPr>
        <p:spPr>
          <a:xfrm>
            <a:off x="9016293" y="3464486"/>
            <a:ext cx="1086442" cy="400110"/>
          </a:xfrm>
          <a:prstGeom prst="rect">
            <a:avLst/>
          </a:prstGeom>
          <a:noFill/>
        </p:spPr>
        <p:txBody>
          <a:bodyPr wrap="square" rtlCol="0">
            <a:spAutoFit/>
          </a:bodyPr>
          <a:lstStyle/>
          <a:p>
            <a:r>
              <a:rPr lang="en-GB" sz="1000">
                <a:solidFill>
                  <a:schemeClr val="bg1">
                    <a:lumMod val="85000"/>
                  </a:schemeClr>
                </a:solidFill>
                <a:latin typeface="Figtree" panose="020B0604020202020204"/>
              </a:rPr>
              <a:t>13. Token introspection</a:t>
            </a:r>
          </a:p>
        </p:txBody>
      </p:sp>
      <p:grpSp>
        <p:nvGrpSpPr>
          <p:cNvPr id="1045" name="Group 1044">
            <a:extLst>
              <a:ext uri="{FF2B5EF4-FFF2-40B4-BE49-F238E27FC236}">
                <a16:creationId xmlns:a16="http://schemas.microsoft.com/office/drawing/2014/main" id="{A9191BD4-2B6A-0F01-1149-0B4CBF51CCB2}"/>
              </a:ext>
            </a:extLst>
          </p:cNvPr>
          <p:cNvGrpSpPr>
            <a:grpSpLocks/>
          </p:cNvGrpSpPr>
          <p:nvPr/>
        </p:nvGrpSpPr>
        <p:grpSpPr>
          <a:xfrm>
            <a:off x="9489616" y="1319244"/>
            <a:ext cx="432047" cy="276999"/>
            <a:chOff x="2751961" y="-246743"/>
            <a:chExt cx="411985" cy="310483"/>
          </a:xfrm>
        </p:grpSpPr>
        <p:sp>
          <p:nvSpPr>
            <p:cNvPr id="1050" name="Oval 1049">
              <a:extLst>
                <a:ext uri="{FF2B5EF4-FFF2-40B4-BE49-F238E27FC236}">
                  <a16:creationId xmlns:a16="http://schemas.microsoft.com/office/drawing/2014/main" id="{85B470D7-D398-8AE1-460C-EA199E78B6E5}"/>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052" name="Rectangle 1051">
              <a:extLst>
                <a:ext uri="{FF2B5EF4-FFF2-40B4-BE49-F238E27FC236}">
                  <a16:creationId xmlns:a16="http://schemas.microsoft.com/office/drawing/2014/main" id="{5CA14329-9703-6904-6A21-6D91A1E266E0}"/>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sp>
        <p:nvSpPr>
          <p:cNvPr id="1074" name="TextBox 1073">
            <a:extLst>
              <a:ext uri="{FF2B5EF4-FFF2-40B4-BE49-F238E27FC236}">
                <a16:creationId xmlns:a16="http://schemas.microsoft.com/office/drawing/2014/main" id="{1B7B1240-1F3B-36FC-94BB-6C40C98D901A}"/>
              </a:ext>
            </a:extLst>
          </p:cNvPr>
          <p:cNvSpPr txBox="1">
            <a:spLocks/>
          </p:cNvSpPr>
          <p:nvPr/>
        </p:nvSpPr>
        <p:spPr>
          <a:xfrm>
            <a:off x="8398617" y="1431691"/>
            <a:ext cx="1204806" cy="246221"/>
          </a:xfrm>
          <a:prstGeom prst="rect">
            <a:avLst/>
          </a:prstGeom>
          <a:noFill/>
        </p:spPr>
        <p:txBody>
          <a:bodyPr wrap="square" rtlCol="0">
            <a:spAutoFit/>
          </a:bodyPr>
          <a:lstStyle/>
          <a:p>
            <a:pPr algn="ctr"/>
            <a:r>
              <a:rPr lang="en-GB" sz="1000">
                <a:solidFill>
                  <a:schemeClr val="bg1">
                    <a:lumMod val="85000"/>
                  </a:schemeClr>
                </a:solidFill>
                <a:latin typeface="Figtree" panose="020B0604020202020204"/>
              </a:rPr>
              <a:t>15. Data returned</a:t>
            </a:r>
          </a:p>
        </p:txBody>
      </p:sp>
      <p:cxnSp>
        <p:nvCxnSpPr>
          <p:cNvPr id="1075" name="Straight Arrow Connector 1074">
            <a:extLst>
              <a:ext uri="{FF2B5EF4-FFF2-40B4-BE49-F238E27FC236}">
                <a16:creationId xmlns:a16="http://schemas.microsoft.com/office/drawing/2014/main" id="{19B03FAB-991A-C672-18CF-9BDA198DDDFB}"/>
              </a:ext>
            </a:extLst>
          </p:cNvPr>
          <p:cNvCxnSpPr>
            <a:cxnSpLocks/>
          </p:cNvCxnSpPr>
          <p:nvPr/>
        </p:nvCxnSpPr>
        <p:spPr>
          <a:xfrm>
            <a:off x="1766257" y="1457744"/>
            <a:ext cx="1902601" cy="0"/>
          </a:xfrm>
          <a:prstGeom prst="straightConnector1">
            <a:avLst/>
          </a:prstGeom>
          <a:noFill/>
          <a:ln w="6350" cap="flat" cmpd="sng" algn="ctr">
            <a:solidFill>
              <a:schemeClr val="bg1">
                <a:lumMod val="85000"/>
              </a:schemeClr>
            </a:solidFill>
            <a:prstDash val="solid"/>
            <a:miter lim="800000"/>
            <a:headEnd type="triangle" w="med" len="med"/>
            <a:tailEnd type="none" w="med" len="med"/>
          </a:ln>
          <a:effectLst/>
        </p:spPr>
      </p:cxnSp>
      <p:sp>
        <p:nvSpPr>
          <p:cNvPr id="1078" name="TextBox 1077">
            <a:extLst>
              <a:ext uri="{FF2B5EF4-FFF2-40B4-BE49-F238E27FC236}">
                <a16:creationId xmlns:a16="http://schemas.microsoft.com/office/drawing/2014/main" id="{40310877-2A85-EF17-49EC-E94F6465A9A7}"/>
              </a:ext>
            </a:extLst>
          </p:cNvPr>
          <p:cNvSpPr txBox="1">
            <a:spLocks/>
          </p:cNvSpPr>
          <p:nvPr/>
        </p:nvSpPr>
        <p:spPr>
          <a:xfrm>
            <a:off x="2063422" y="1432653"/>
            <a:ext cx="1391048" cy="246221"/>
          </a:xfrm>
          <a:prstGeom prst="rect">
            <a:avLst/>
          </a:prstGeom>
          <a:noFill/>
        </p:spPr>
        <p:txBody>
          <a:bodyPr wrap="square" rtlCol="0">
            <a:spAutoFit/>
          </a:bodyPr>
          <a:lstStyle/>
          <a:p>
            <a:pPr algn="ctr"/>
            <a:r>
              <a:rPr lang="en-GB" sz="1000">
                <a:solidFill>
                  <a:schemeClr val="bg1">
                    <a:lumMod val="85000"/>
                  </a:schemeClr>
                </a:solidFill>
                <a:latin typeface="Figtree" panose="020B0604020202020204"/>
              </a:rPr>
              <a:t>Service provided</a:t>
            </a:r>
          </a:p>
        </p:txBody>
      </p:sp>
      <p:sp>
        <p:nvSpPr>
          <p:cNvPr id="16" name="Rectangle 15">
            <a:extLst>
              <a:ext uri="{FF2B5EF4-FFF2-40B4-BE49-F238E27FC236}">
                <a16:creationId xmlns:a16="http://schemas.microsoft.com/office/drawing/2014/main" id="{A18C686F-83AD-4669-C816-694EF8FC564E}"/>
              </a:ext>
            </a:extLst>
          </p:cNvPr>
          <p:cNvSpPr>
            <a:spLocks/>
          </p:cNvSpPr>
          <p:nvPr/>
        </p:nvSpPr>
        <p:spPr>
          <a:xfrm>
            <a:off x="6510376" y="2893683"/>
            <a:ext cx="971706" cy="360575"/>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err="1">
                <a:latin typeface="Figtree" panose="020B0604020202020204"/>
              </a:rPr>
              <a:t>Access_token</a:t>
            </a:r>
            <a:endParaRPr lang="en-GB" sz="1000">
              <a:latin typeface="Figtree" panose="020B0604020202020204"/>
            </a:endParaRPr>
          </a:p>
        </p:txBody>
      </p:sp>
      <p:sp>
        <p:nvSpPr>
          <p:cNvPr id="17" name="Rectangle 16">
            <a:extLst>
              <a:ext uri="{FF2B5EF4-FFF2-40B4-BE49-F238E27FC236}">
                <a16:creationId xmlns:a16="http://schemas.microsoft.com/office/drawing/2014/main" id="{592EC790-8DB1-702D-90F4-5489BF43014F}"/>
              </a:ext>
            </a:extLst>
          </p:cNvPr>
          <p:cNvSpPr>
            <a:spLocks/>
          </p:cNvSpPr>
          <p:nvPr/>
        </p:nvSpPr>
        <p:spPr>
          <a:xfrm>
            <a:off x="9678025" y="2934460"/>
            <a:ext cx="971706" cy="360575"/>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err="1">
                <a:latin typeface="Figtree" panose="020B0604020202020204"/>
              </a:rPr>
              <a:t>Access_token</a:t>
            </a:r>
            <a:endParaRPr lang="en-GB" sz="1000">
              <a:latin typeface="Figtree" panose="020B0604020202020204"/>
            </a:endParaRPr>
          </a:p>
        </p:txBody>
      </p:sp>
      <p:grpSp>
        <p:nvGrpSpPr>
          <p:cNvPr id="45" name="Group 44">
            <a:extLst>
              <a:ext uri="{FF2B5EF4-FFF2-40B4-BE49-F238E27FC236}">
                <a16:creationId xmlns:a16="http://schemas.microsoft.com/office/drawing/2014/main" id="{8439B0CC-872A-7185-2C47-B0ABAD88F96A}"/>
              </a:ext>
            </a:extLst>
          </p:cNvPr>
          <p:cNvGrpSpPr>
            <a:grpSpLocks/>
          </p:cNvGrpSpPr>
          <p:nvPr/>
        </p:nvGrpSpPr>
        <p:grpSpPr>
          <a:xfrm>
            <a:off x="10003632" y="4690773"/>
            <a:ext cx="432047" cy="276999"/>
            <a:chOff x="2751961" y="-246743"/>
            <a:chExt cx="411985" cy="310483"/>
          </a:xfrm>
        </p:grpSpPr>
        <p:sp>
          <p:nvSpPr>
            <p:cNvPr id="49" name="Oval 48">
              <a:extLst>
                <a:ext uri="{FF2B5EF4-FFF2-40B4-BE49-F238E27FC236}">
                  <a16:creationId xmlns:a16="http://schemas.microsoft.com/office/drawing/2014/main" id="{4168A0FB-EE6F-851C-24CB-C54AC0857DDB}"/>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50" name="Rectangle 49">
              <a:extLst>
                <a:ext uri="{FF2B5EF4-FFF2-40B4-BE49-F238E27FC236}">
                  <a16:creationId xmlns:a16="http://schemas.microsoft.com/office/drawing/2014/main" id="{3452039A-B755-34C3-4F6F-A7B4EB6127E0}"/>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grpSp>
        <p:nvGrpSpPr>
          <p:cNvPr id="460" name="Group 459">
            <a:extLst>
              <a:ext uri="{FF2B5EF4-FFF2-40B4-BE49-F238E27FC236}">
                <a16:creationId xmlns:a16="http://schemas.microsoft.com/office/drawing/2014/main" id="{4B0BA8C4-C8A7-A310-5445-9CA4CFFE7D66}"/>
              </a:ext>
            </a:extLst>
          </p:cNvPr>
          <p:cNvGrpSpPr>
            <a:grpSpLocks/>
          </p:cNvGrpSpPr>
          <p:nvPr/>
        </p:nvGrpSpPr>
        <p:grpSpPr>
          <a:xfrm>
            <a:off x="1781523" y="5206202"/>
            <a:ext cx="246449" cy="276999"/>
            <a:chOff x="2831225" y="-251927"/>
            <a:chExt cx="235005" cy="310483"/>
          </a:xfrm>
        </p:grpSpPr>
        <p:sp>
          <p:nvSpPr>
            <p:cNvPr id="461" name="Oval 460">
              <a:extLst>
                <a:ext uri="{FF2B5EF4-FFF2-40B4-BE49-F238E27FC236}">
                  <a16:creationId xmlns:a16="http://schemas.microsoft.com/office/drawing/2014/main" id="{D9314D39-B9D5-E604-6463-57563497E229}"/>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462" name="Rectangle 461">
              <a:extLst>
                <a:ext uri="{FF2B5EF4-FFF2-40B4-BE49-F238E27FC236}">
                  <a16:creationId xmlns:a16="http://schemas.microsoft.com/office/drawing/2014/main" id="{29C57DA6-646A-D2E7-C7F9-ECAD5602086D}"/>
                </a:ext>
              </a:extLst>
            </p:cNvPr>
            <p:cNvSpPr>
              <a:spLocks/>
            </p:cNvSpPr>
            <p:nvPr/>
          </p:nvSpPr>
          <p:spPr>
            <a:xfrm>
              <a:off x="2847764" y="-251927"/>
              <a:ext cx="194795"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3</a:t>
              </a:r>
            </a:p>
          </p:txBody>
        </p:sp>
      </p:grpSp>
      <p:grpSp>
        <p:nvGrpSpPr>
          <p:cNvPr id="493" name="Group 492">
            <a:extLst>
              <a:ext uri="{FF2B5EF4-FFF2-40B4-BE49-F238E27FC236}">
                <a16:creationId xmlns:a16="http://schemas.microsoft.com/office/drawing/2014/main" id="{D7001294-02D3-F7CC-B9D6-8E1CB2610FCF}"/>
              </a:ext>
            </a:extLst>
          </p:cNvPr>
          <p:cNvGrpSpPr>
            <a:grpSpLocks/>
          </p:cNvGrpSpPr>
          <p:nvPr/>
        </p:nvGrpSpPr>
        <p:grpSpPr>
          <a:xfrm>
            <a:off x="1871467" y="1302826"/>
            <a:ext cx="432047" cy="276999"/>
            <a:chOff x="2751961" y="-246743"/>
            <a:chExt cx="411985" cy="310483"/>
          </a:xfrm>
        </p:grpSpPr>
        <p:sp>
          <p:nvSpPr>
            <p:cNvPr id="500" name="Oval 499">
              <a:extLst>
                <a:ext uri="{FF2B5EF4-FFF2-40B4-BE49-F238E27FC236}">
                  <a16:creationId xmlns:a16="http://schemas.microsoft.com/office/drawing/2014/main" id="{1F5CBB61-A648-E323-2111-94F8A5D675FE}"/>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501" name="Rectangle 500">
              <a:extLst>
                <a:ext uri="{FF2B5EF4-FFF2-40B4-BE49-F238E27FC236}">
                  <a16:creationId xmlns:a16="http://schemas.microsoft.com/office/drawing/2014/main" id="{84452982-9FFE-4B97-C993-1DBC83725692}"/>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cxnSp>
        <p:nvCxnSpPr>
          <p:cNvPr id="40" name="Straight Connector 39">
            <a:extLst>
              <a:ext uri="{FF2B5EF4-FFF2-40B4-BE49-F238E27FC236}">
                <a16:creationId xmlns:a16="http://schemas.microsoft.com/office/drawing/2014/main" id="{BD2E66C0-3D25-E28F-7962-4215A55397C8}"/>
              </a:ext>
            </a:extLst>
          </p:cNvPr>
          <p:cNvCxnSpPr>
            <a:cxnSpLocks/>
          </p:cNvCxnSpPr>
          <p:nvPr/>
        </p:nvCxnSpPr>
        <p:spPr>
          <a:xfrm flipV="1">
            <a:off x="1109891" y="3220399"/>
            <a:ext cx="794405" cy="136"/>
          </a:xfrm>
          <a:prstGeom prst="line">
            <a:avLst/>
          </a:prstGeom>
          <a:ln>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6E0301AD-16F5-EE64-50F7-AFF995CBA6EB}"/>
              </a:ext>
            </a:extLst>
          </p:cNvPr>
          <p:cNvSpPr>
            <a:spLocks/>
          </p:cNvSpPr>
          <p:nvPr/>
        </p:nvSpPr>
        <p:spPr>
          <a:xfrm>
            <a:off x="3312484" y="2618282"/>
            <a:ext cx="883945" cy="602117"/>
          </a:xfrm>
          <a:prstGeom prst="rect">
            <a:avLst/>
          </a:prstGeom>
          <a:solidFill>
            <a:schemeClr val="accent4">
              <a:lumMod val="40000"/>
              <a:lumOff val="60000"/>
            </a:schemeClr>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PAR with initial RAR</a:t>
            </a:r>
          </a:p>
        </p:txBody>
      </p:sp>
      <p:cxnSp>
        <p:nvCxnSpPr>
          <p:cNvPr id="18" name="Straight Arrow Connector 17">
            <a:extLst>
              <a:ext uri="{FF2B5EF4-FFF2-40B4-BE49-F238E27FC236}">
                <a16:creationId xmlns:a16="http://schemas.microsoft.com/office/drawing/2014/main" id="{3FF53AE6-3D37-4864-B775-F89A3F0CBB2F}"/>
              </a:ext>
            </a:extLst>
          </p:cNvPr>
          <p:cNvCxnSpPr>
            <a:cxnSpLocks/>
          </p:cNvCxnSpPr>
          <p:nvPr/>
        </p:nvCxnSpPr>
        <p:spPr>
          <a:xfrm flipV="1">
            <a:off x="7839556" y="2708920"/>
            <a:ext cx="3551847" cy="2993214"/>
          </a:xfrm>
          <a:prstGeom prst="straightConnector1">
            <a:avLst/>
          </a:prstGeom>
          <a:ln>
            <a:solidFill>
              <a:schemeClr val="accent4">
                <a:lumMod val="7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79B6B874-5749-AC64-EAC2-A206228FFEF9}"/>
              </a:ext>
            </a:extLst>
          </p:cNvPr>
          <p:cNvGrpSpPr>
            <a:grpSpLocks/>
          </p:cNvGrpSpPr>
          <p:nvPr/>
        </p:nvGrpSpPr>
        <p:grpSpPr>
          <a:xfrm>
            <a:off x="9552507" y="4050631"/>
            <a:ext cx="361648" cy="288350"/>
            <a:chOff x="8323666" y="1374254"/>
            <a:chExt cx="361648" cy="288350"/>
          </a:xfrm>
        </p:grpSpPr>
        <p:grpSp>
          <p:nvGrpSpPr>
            <p:cNvPr id="24" name="Group 23">
              <a:extLst>
                <a:ext uri="{FF2B5EF4-FFF2-40B4-BE49-F238E27FC236}">
                  <a16:creationId xmlns:a16="http://schemas.microsoft.com/office/drawing/2014/main" id="{8DAA6DC9-E6CF-FD7A-1B3F-7067873994CC}"/>
                </a:ext>
              </a:extLst>
            </p:cNvPr>
            <p:cNvGrpSpPr>
              <a:grpSpLocks/>
            </p:cNvGrpSpPr>
            <p:nvPr/>
          </p:nvGrpSpPr>
          <p:grpSpPr>
            <a:xfrm>
              <a:off x="8387134" y="1374254"/>
              <a:ext cx="246449" cy="276999"/>
              <a:chOff x="2831225" y="-251927"/>
              <a:chExt cx="235005" cy="310483"/>
            </a:xfrm>
          </p:grpSpPr>
          <p:sp>
            <p:nvSpPr>
              <p:cNvPr id="26" name="Oval 25">
                <a:extLst>
                  <a:ext uri="{FF2B5EF4-FFF2-40B4-BE49-F238E27FC236}">
                    <a16:creationId xmlns:a16="http://schemas.microsoft.com/office/drawing/2014/main" id="{F05D0BE7-CE49-B837-0F92-FB312A15D36C}"/>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31" name="Rectangle 30">
                <a:extLst>
                  <a:ext uri="{FF2B5EF4-FFF2-40B4-BE49-F238E27FC236}">
                    <a16:creationId xmlns:a16="http://schemas.microsoft.com/office/drawing/2014/main" id="{9079E387-825D-D2E0-F3D0-6282F510B61C}"/>
                  </a:ext>
                </a:extLst>
              </p:cNvPr>
              <p:cNvSpPr>
                <a:spLocks/>
              </p:cNvSpPr>
              <p:nvPr/>
            </p:nvSpPr>
            <p:spPr>
              <a:xfrm>
                <a:off x="2847764" y="-251927"/>
                <a:ext cx="194795" cy="310483"/>
              </a:xfrm>
              <a:prstGeom prst="rect">
                <a:avLst/>
              </a:prstGeom>
              <a:noFill/>
            </p:spPr>
            <p:txBody>
              <a:bodyPr wrap="square" lIns="91440" tIns="45720" rIns="91440" bIns="45720">
                <a:spAutoFit/>
              </a:bodyPr>
              <a:lstStyle/>
              <a:p>
                <a:pPr algn="ctr"/>
                <a:endParaRPr lang="en-GB" sz="1200">
                  <a:ln w="0"/>
                  <a:effectLst>
                    <a:outerShdw blurRad="38100" dist="19050" dir="2700000" algn="tl" rotWithShape="0">
                      <a:schemeClr val="dk1">
                        <a:alpha val="40000"/>
                      </a:schemeClr>
                    </a:outerShdw>
                  </a:effectLst>
                  <a:latin typeface="Figtree" panose="020B0604020202020204"/>
                </a:endParaRPr>
              </a:p>
            </p:txBody>
          </p:sp>
        </p:grpSp>
        <p:sp>
          <p:nvSpPr>
            <p:cNvPr id="25" name="TextBox 24">
              <a:extLst>
                <a:ext uri="{FF2B5EF4-FFF2-40B4-BE49-F238E27FC236}">
                  <a16:creationId xmlns:a16="http://schemas.microsoft.com/office/drawing/2014/main" id="{983C4CD4-8993-D324-46F5-19DDC78119EB}"/>
                </a:ext>
              </a:extLst>
            </p:cNvPr>
            <p:cNvSpPr txBox="1">
              <a:spLocks/>
            </p:cNvSpPr>
            <p:nvPr/>
          </p:nvSpPr>
          <p:spPr>
            <a:xfrm>
              <a:off x="8323666" y="1385605"/>
              <a:ext cx="361648" cy="276999"/>
            </a:xfrm>
            <a:prstGeom prst="rect">
              <a:avLst/>
            </a:prstGeom>
            <a:noFill/>
          </p:spPr>
          <p:txBody>
            <a:bodyPr wrap="square">
              <a:spAutoFit/>
            </a:bodyPr>
            <a:lstStyle/>
            <a:p>
              <a:pPr algn="ctr"/>
              <a:r>
                <a:rPr lang="en-GB" sz="1200">
                  <a:ln w="0"/>
                  <a:effectLst>
                    <a:outerShdw blurRad="38100" dist="19050" dir="2700000" algn="tl" rotWithShape="0">
                      <a:schemeClr val="dk1">
                        <a:alpha val="40000"/>
                      </a:schemeClr>
                    </a:outerShdw>
                  </a:effectLst>
                  <a:latin typeface="Figtree" panose="020B0604020202020204"/>
                </a:rPr>
                <a:t>4</a:t>
              </a:r>
            </a:p>
          </p:txBody>
        </p:sp>
      </p:grpSp>
      <p:sp>
        <p:nvSpPr>
          <p:cNvPr id="35" name="TextBox 34">
            <a:extLst>
              <a:ext uri="{FF2B5EF4-FFF2-40B4-BE49-F238E27FC236}">
                <a16:creationId xmlns:a16="http://schemas.microsoft.com/office/drawing/2014/main" id="{CBA1E184-21F4-0721-F03B-C31E3FF1E11B}"/>
              </a:ext>
            </a:extLst>
          </p:cNvPr>
          <p:cNvSpPr txBox="1">
            <a:spLocks/>
          </p:cNvSpPr>
          <p:nvPr/>
        </p:nvSpPr>
        <p:spPr>
          <a:xfrm>
            <a:off x="9863876" y="3993893"/>
            <a:ext cx="1727673" cy="400110"/>
          </a:xfrm>
          <a:prstGeom prst="rect">
            <a:avLst/>
          </a:prstGeom>
          <a:noFill/>
        </p:spPr>
        <p:txBody>
          <a:bodyPr wrap="square" rtlCol="0">
            <a:spAutoFit/>
          </a:bodyPr>
          <a:lstStyle/>
          <a:p>
            <a:r>
              <a:rPr lang="en-GB" sz="1000">
                <a:solidFill>
                  <a:schemeClr val="bg1">
                    <a:lumMod val="85000"/>
                  </a:schemeClr>
                </a:solidFill>
                <a:latin typeface="Figtree" panose="020B0604020202020204"/>
              </a:rPr>
              <a:t>14. Introspection response inc. Consent scope return</a:t>
            </a:r>
          </a:p>
        </p:txBody>
      </p:sp>
      <p:cxnSp>
        <p:nvCxnSpPr>
          <p:cNvPr id="47" name="Straight Arrow Connector 46">
            <a:extLst>
              <a:ext uri="{FF2B5EF4-FFF2-40B4-BE49-F238E27FC236}">
                <a16:creationId xmlns:a16="http://schemas.microsoft.com/office/drawing/2014/main" id="{5615FD86-FE76-A64F-5760-EE9310510E58}"/>
              </a:ext>
            </a:extLst>
          </p:cNvPr>
          <p:cNvCxnSpPr>
            <a:cxnSpLocks/>
            <a:stCxn id="491" idx="1"/>
          </p:cNvCxnSpPr>
          <p:nvPr/>
        </p:nvCxnSpPr>
        <p:spPr>
          <a:xfrm flipH="1">
            <a:off x="2087148" y="2263965"/>
            <a:ext cx="2109281" cy="0"/>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88C72A9-7E91-814D-9056-9091BE582ABD}"/>
              </a:ext>
            </a:extLst>
          </p:cNvPr>
          <p:cNvCxnSpPr>
            <a:cxnSpLocks/>
          </p:cNvCxnSpPr>
          <p:nvPr/>
        </p:nvCxnSpPr>
        <p:spPr>
          <a:xfrm>
            <a:off x="4302075" y="2444252"/>
            <a:ext cx="0" cy="3278203"/>
          </a:xfrm>
          <a:prstGeom prst="straightConnector1">
            <a:avLst/>
          </a:prstGeom>
          <a:ln>
            <a:solidFill>
              <a:schemeClr val="bg1">
                <a:lumMod val="85000"/>
              </a:schemeClr>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E8FE1017-7D94-4B7A-341A-C0FECAA74BC2}"/>
              </a:ext>
            </a:extLst>
          </p:cNvPr>
          <p:cNvCxnSpPr>
            <a:cxnSpLocks/>
          </p:cNvCxnSpPr>
          <p:nvPr/>
        </p:nvCxnSpPr>
        <p:spPr>
          <a:xfrm rot="5400000">
            <a:off x="9456678" y="1725310"/>
            <a:ext cx="1893278" cy="543221"/>
          </a:xfrm>
          <a:prstGeom prst="bentConnector3">
            <a:avLst>
              <a:gd name="adj1" fmla="val 41548"/>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C8DBBE57-572F-51F2-EA2F-CEF791533907}"/>
              </a:ext>
            </a:extLst>
          </p:cNvPr>
          <p:cNvSpPr>
            <a:spLocks/>
          </p:cNvSpPr>
          <p:nvPr/>
        </p:nvSpPr>
        <p:spPr>
          <a:xfrm>
            <a:off x="10257342" y="1236822"/>
            <a:ext cx="971706" cy="360575"/>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err="1">
                <a:latin typeface="Figtree" panose="020B0604020202020204"/>
              </a:rPr>
              <a:t>Access_token</a:t>
            </a:r>
            <a:endParaRPr lang="en-GB" sz="1000">
              <a:latin typeface="Figtree" panose="020B0604020202020204"/>
            </a:endParaRPr>
          </a:p>
        </p:txBody>
      </p:sp>
      <p:cxnSp>
        <p:nvCxnSpPr>
          <p:cNvPr id="467" name="Connector: Elbow 466">
            <a:extLst>
              <a:ext uri="{FF2B5EF4-FFF2-40B4-BE49-F238E27FC236}">
                <a16:creationId xmlns:a16="http://schemas.microsoft.com/office/drawing/2014/main" id="{47918D1A-4728-B598-4D2D-410331510C64}"/>
              </a:ext>
            </a:extLst>
          </p:cNvPr>
          <p:cNvCxnSpPr>
            <a:cxnSpLocks/>
          </p:cNvCxnSpPr>
          <p:nvPr/>
        </p:nvCxnSpPr>
        <p:spPr>
          <a:xfrm>
            <a:off x="3664136" y="1056872"/>
            <a:ext cx="4248000" cy="2206660"/>
          </a:xfrm>
          <a:prstGeom prst="bentConnector3">
            <a:avLst>
              <a:gd name="adj1" fmla="val 10009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053" name="Group 1052">
            <a:extLst>
              <a:ext uri="{FF2B5EF4-FFF2-40B4-BE49-F238E27FC236}">
                <a16:creationId xmlns:a16="http://schemas.microsoft.com/office/drawing/2014/main" id="{2F6B974A-AF02-C758-A42F-32809B72862C}"/>
              </a:ext>
            </a:extLst>
          </p:cNvPr>
          <p:cNvGrpSpPr>
            <a:grpSpLocks/>
          </p:cNvGrpSpPr>
          <p:nvPr/>
        </p:nvGrpSpPr>
        <p:grpSpPr>
          <a:xfrm>
            <a:off x="1806036" y="2081178"/>
            <a:ext cx="432047" cy="276999"/>
            <a:chOff x="2751961" y="-246743"/>
            <a:chExt cx="411985" cy="310483"/>
          </a:xfrm>
        </p:grpSpPr>
        <p:sp>
          <p:nvSpPr>
            <p:cNvPr id="1058" name="Oval 1057">
              <a:extLst>
                <a:ext uri="{FF2B5EF4-FFF2-40B4-BE49-F238E27FC236}">
                  <a16:creationId xmlns:a16="http://schemas.microsoft.com/office/drawing/2014/main" id="{B4C01505-5E00-616B-5D48-0AA4C41F6CC5}"/>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060" name="Rectangle 1059">
              <a:extLst>
                <a:ext uri="{FF2B5EF4-FFF2-40B4-BE49-F238E27FC236}">
                  <a16:creationId xmlns:a16="http://schemas.microsoft.com/office/drawing/2014/main" id="{21FA70C1-3520-FCB4-1AC0-A7F881012BCB}"/>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cxnSp>
        <p:nvCxnSpPr>
          <p:cNvPr id="1065" name="Connector: Elbow 1064">
            <a:extLst>
              <a:ext uri="{FF2B5EF4-FFF2-40B4-BE49-F238E27FC236}">
                <a16:creationId xmlns:a16="http://schemas.microsoft.com/office/drawing/2014/main" id="{53DF5762-6CFC-45DA-2D76-3E9D21D52033}"/>
              </a:ext>
            </a:extLst>
          </p:cNvPr>
          <p:cNvCxnSpPr>
            <a:cxnSpLocks/>
            <a:stCxn id="490" idx="2"/>
            <a:endCxn id="497" idx="2"/>
          </p:cNvCxnSpPr>
          <p:nvPr/>
        </p:nvCxnSpPr>
        <p:spPr>
          <a:xfrm rot="5400000">
            <a:off x="2328308" y="4669867"/>
            <a:ext cx="167138" cy="3039565"/>
          </a:xfrm>
          <a:prstGeom prst="bentConnector3">
            <a:avLst>
              <a:gd name="adj1" fmla="val 396342"/>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77" name="Straight Arrow Connector 1076">
            <a:extLst>
              <a:ext uri="{FF2B5EF4-FFF2-40B4-BE49-F238E27FC236}">
                <a16:creationId xmlns:a16="http://schemas.microsoft.com/office/drawing/2014/main" id="{A5F3E623-8025-5693-8C9F-89C5A5B39CB4}"/>
              </a:ext>
            </a:extLst>
          </p:cNvPr>
          <p:cNvCxnSpPr>
            <a:cxnSpLocks/>
            <a:stCxn id="497" idx="3"/>
            <a:endCxn id="506" idx="1"/>
          </p:cNvCxnSpPr>
          <p:nvPr/>
        </p:nvCxnSpPr>
        <p:spPr>
          <a:xfrm>
            <a:off x="1279414" y="5997837"/>
            <a:ext cx="190639" cy="16157"/>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91" name="Rectangle 1090">
            <a:extLst>
              <a:ext uri="{FF2B5EF4-FFF2-40B4-BE49-F238E27FC236}">
                <a16:creationId xmlns:a16="http://schemas.microsoft.com/office/drawing/2014/main" id="{A462B885-AF14-3330-AAF5-9570E3A02F9D}"/>
              </a:ext>
            </a:extLst>
          </p:cNvPr>
          <p:cNvSpPr>
            <a:spLocks/>
          </p:cNvSpPr>
          <p:nvPr/>
        </p:nvSpPr>
        <p:spPr>
          <a:xfrm>
            <a:off x="8407192" y="112835"/>
            <a:ext cx="1022386" cy="360575"/>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Links to Consent Schema</a:t>
            </a:r>
          </a:p>
        </p:txBody>
      </p:sp>
      <p:sp>
        <p:nvSpPr>
          <p:cNvPr id="1092" name="Rectangle 1091">
            <a:extLst>
              <a:ext uri="{FF2B5EF4-FFF2-40B4-BE49-F238E27FC236}">
                <a16:creationId xmlns:a16="http://schemas.microsoft.com/office/drawing/2014/main" id="{91DF90E6-68BC-3D92-2FBE-7AEB6061B5F7}"/>
              </a:ext>
            </a:extLst>
          </p:cNvPr>
          <p:cNvSpPr>
            <a:spLocks/>
          </p:cNvSpPr>
          <p:nvPr/>
        </p:nvSpPr>
        <p:spPr>
          <a:xfrm>
            <a:off x="7277894" y="114772"/>
            <a:ext cx="1023264" cy="360575"/>
          </a:xfrm>
          <a:prstGeom prst="rect">
            <a:avLst/>
          </a:prstGeom>
          <a:solidFill>
            <a:schemeClr val="accent4">
              <a:lumMod val="40000"/>
              <a:lumOff val="60000"/>
            </a:schemeClr>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Determined by Consent Schema</a:t>
            </a:r>
          </a:p>
        </p:txBody>
      </p:sp>
      <p:grpSp>
        <p:nvGrpSpPr>
          <p:cNvPr id="1096" name="Group 1095">
            <a:extLst>
              <a:ext uri="{FF2B5EF4-FFF2-40B4-BE49-F238E27FC236}">
                <a16:creationId xmlns:a16="http://schemas.microsoft.com/office/drawing/2014/main" id="{4F32032B-4E24-5A23-D0C6-3CC1E904BD64}"/>
              </a:ext>
            </a:extLst>
          </p:cNvPr>
          <p:cNvGrpSpPr>
            <a:grpSpLocks/>
          </p:cNvGrpSpPr>
          <p:nvPr/>
        </p:nvGrpSpPr>
        <p:grpSpPr>
          <a:xfrm>
            <a:off x="6789345" y="3611828"/>
            <a:ext cx="432047" cy="276999"/>
            <a:chOff x="2751961" y="-246743"/>
            <a:chExt cx="411985" cy="310483"/>
          </a:xfrm>
        </p:grpSpPr>
        <p:sp>
          <p:nvSpPr>
            <p:cNvPr id="1097" name="Oval 1096">
              <a:extLst>
                <a:ext uri="{FF2B5EF4-FFF2-40B4-BE49-F238E27FC236}">
                  <a16:creationId xmlns:a16="http://schemas.microsoft.com/office/drawing/2014/main" id="{0C961408-9C7C-5269-36A6-109FF8B9BD05}"/>
                </a:ext>
              </a:extLst>
            </p:cNvPr>
            <p:cNvSpPr>
              <a:spLocks/>
            </p:cNvSpPr>
            <p:nvPr/>
          </p:nvSpPr>
          <p:spPr>
            <a:xfrm>
              <a:off x="2831225" y="-228368"/>
              <a:ext cx="235005" cy="277000"/>
            </a:xfrm>
            <a:prstGeom prst="ellipse">
              <a:avLst/>
            </a:prstGeom>
            <a:solidFill>
              <a:schemeClr val="bg1">
                <a:lumMod val="8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098" name="Rectangle 1097">
              <a:extLst>
                <a:ext uri="{FF2B5EF4-FFF2-40B4-BE49-F238E27FC236}">
                  <a16:creationId xmlns:a16="http://schemas.microsoft.com/office/drawing/2014/main" id="{9FD256F6-0B14-56CD-535D-87ED8F527C82}"/>
                </a:ext>
              </a:extLst>
            </p:cNvPr>
            <p:cNvSpPr>
              <a:spLocks/>
            </p:cNvSpPr>
            <p:nvPr/>
          </p:nvSpPr>
          <p:spPr>
            <a:xfrm>
              <a:off x="2751961" y="-246743"/>
              <a:ext cx="411985" cy="310483"/>
            </a:xfrm>
            <a:prstGeom prst="rect">
              <a:avLst/>
            </a:prstGeom>
            <a:noFill/>
          </p:spPr>
          <p:txBody>
            <a:bodyPr wrap="square" lIns="91440" tIns="45720" rIns="91440" bIns="45720">
              <a:spAutoFit/>
            </a:bodyPr>
            <a:lstStyle/>
            <a:p>
              <a:pPr algn="ctr"/>
              <a:r>
                <a:rPr lang="en-GB" sz="1200" b="1" spc="50">
                  <a:ln w="0"/>
                  <a:solidFill>
                    <a:schemeClr val="bg2"/>
                  </a:solidFill>
                  <a:effectLst>
                    <a:innerShdw blurRad="63500" dist="50800" dir="13500000">
                      <a:srgbClr val="000000">
                        <a:alpha val="50000"/>
                      </a:srgbClr>
                    </a:innerShdw>
                  </a:effectLst>
                  <a:latin typeface="Figtree" panose="020B0604020202020204"/>
                </a:rPr>
                <a:t>-</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sp>
        <p:nvSpPr>
          <p:cNvPr id="1100" name="Rectangle 1099">
            <a:extLst>
              <a:ext uri="{FF2B5EF4-FFF2-40B4-BE49-F238E27FC236}">
                <a16:creationId xmlns:a16="http://schemas.microsoft.com/office/drawing/2014/main" id="{6FAF932D-7C68-977D-2A39-E7A1EB9C7954}"/>
              </a:ext>
            </a:extLst>
          </p:cNvPr>
          <p:cNvSpPr>
            <a:spLocks/>
          </p:cNvSpPr>
          <p:nvPr/>
        </p:nvSpPr>
        <p:spPr>
          <a:xfrm>
            <a:off x="7559768" y="5740029"/>
            <a:ext cx="821322" cy="534087"/>
          </a:xfrm>
          <a:prstGeom prst="rect">
            <a:avLst/>
          </a:prstGeom>
          <a:solidFill>
            <a:schemeClr val="accent4">
              <a:lumMod val="40000"/>
              <a:lumOff val="60000"/>
            </a:schemeClr>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Consent Record</a:t>
            </a:r>
          </a:p>
        </p:txBody>
      </p:sp>
      <p:cxnSp>
        <p:nvCxnSpPr>
          <p:cNvPr id="1102" name="Connector: Elbow 1101">
            <a:extLst>
              <a:ext uri="{FF2B5EF4-FFF2-40B4-BE49-F238E27FC236}">
                <a16:creationId xmlns:a16="http://schemas.microsoft.com/office/drawing/2014/main" id="{B67E11DF-870D-9B0B-D376-BD198C04DAC4}"/>
              </a:ext>
            </a:extLst>
          </p:cNvPr>
          <p:cNvCxnSpPr>
            <a:cxnSpLocks/>
            <a:stCxn id="23" idx="2"/>
            <a:endCxn id="22" idx="2"/>
          </p:cNvCxnSpPr>
          <p:nvPr/>
        </p:nvCxnSpPr>
        <p:spPr>
          <a:xfrm rot="5400000">
            <a:off x="8967764" y="5365290"/>
            <a:ext cx="20243" cy="2268000"/>
          </a:xfrm>
          <a:prstGeom prst="bentConnector3">
            <a:avLst>
              <a:gd name="adj1" fmla="val 739915"/>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2" name="TextBox 1071">
            <a:extLst>
              <a:ext uri="{FF2B5EF4-FFF2-40B4-BE49-F238E27FC236}">
                <a16:creationId xmlns:a16="http://schemas.microsoft.com/office/drawing/2014/main" id="{5EB485D0-75D3-D8F7-46D1-82F26AD7E37F}"/>
              </a:ext>
            </a:extLst>
          </p:cNvPr>
          <p:cNvSpPr txBox="1">
            <a:spLocks/>
          </p:cNvSpPr>
          <p:nvPr/>
        </p:nvSpPr>
        <p:spPr>
          <a:xfrm>
            <a:off x="8018638" y="6552318"/>
            <a:ext cx="1964764" cy="138499"/>
          </a:xfrm>
          <a:prstGeom prst="rect">
            <a:avLst/>
          </a:prstGeom>
          <a:solidFill>
            <a:schemeClr val="bg1">
              <a:lumMod val="95000"/>
            </a:schemeClr>
          </a:solidFill>
          <a:ln>
            <a:solidFill>
              <a:schemeClr val="bg1">
                <a:lumMod val="95000"/>
              </a:schemeClr>
            </a:solidFill>
          </a:ln>
        </p:spPr>
        <p:txBody>
          <a:bodyPr wrap="square" lIns="0" tIns="0" rIns="0" bIns="0" rtlCol="0">
            <a:spAutoFit/>
          </a:bodyPr>
          <a:lstStyle/>
          <a:p>
            <a:pPr algn="ctr"/>
            <a:r>
              <a:rPr lang="en-GB" sz="900" i="1">
                <a:solidFill>
                  <a:schemeClr val="bg1">
                    <a:lumMod val="85000"/>
                  </a:schemeClr>
                </a:solidFill>
                <a:latin typeface="Figtree" panose="020B0604020202020204"/>
              </a:rPr>
              <a:t>Endpoints/ certificates / metadata</a:t>
            </a:r>
          </a:p>
        </p:txBody>
      </p:sp>
      <p:cxnSp>
        <p:nvCxnSpPr>
          <p:cNvPr id="1107" name="Connector: Elbow 1106">
            <a:extLst>
              <a:ext uri="{FF2B5EF4-FFF2-40B4-BE49-F238E27FC236}">
                <a16:creationId xmlns:a16="http://schemas.microsoft.com/office/drawing/2014/main" id="{B017387B-0341-D6BB-74B2-E9911995A889}"/>
              </a:ext>
            </a:extLst>
          </p:cNvPr>
          <p:cNvCxnSpPr>
            <a:cxnSpLocks/>
          </p:cNvCxnSpPr>
          <p:nvPr/>
        </p:nvCxnSpPr>
        <p:spPr>
          <a:xfrm rot="5400000" flipH="1" flipV="1">
            <a:off x="6596468" y="1337182"/>
            <a:ext cx="2016000" cy="1159524"/>
          </a:xfrm>
          <a:prstGeom prst="bentConnector2">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11" name="Rectangle 1110">
            <a:extLst>
              <a:ext uri="{FF2B5EF4-FFF2-40B4-BE49-F238E27FC236}">
                <a16:creationId xmlns:a16="http://schemas.microsoft.com/office/drawing/2014/main" id="{89DE09BC-FE32-24E0-77DB-F3CA42E81AFF}"/>
              </a:ext>
            </a:extLst>
          </p:cNvPr>
          <p:cNvSpPr>
            <a:spLocks/>
          </p:cNvSpPr>
          <p:nvPr/>
        </p:nvSpPr>
        <p:spPr>
          <a:xfrm>
            <a:off x="3908799" y="6164685"/>
            <a:ext cx="47331" cy="157504"/>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cxnSp>
        <p:nvCxnSpPr>
          <p:cNvPr id="1081" name="Connector: Elbow 1080">
            <a:extLst>
              <a:ext uri="{FF2B5EF4-FFF2-40B4-BE49-F238E27FC236}">
                <a16:creationId xmlns:a16="http://schemas.microsoft.com/office/drawing/2014/main" id="{65FE2DB8-31DD-368B-ACE0-5BA641690A20}"/>
              </a:ext>
            </a:extLst>
          </p:cNvPr>
          <p:cNvCxnSpPr>
            <a:cxnSpLocks/>
            <a:endCxn id="1044" idx="2"/>
          </p:cNvCxnSpPr>
          <p:nvPr/>
        </p:nvCxnSpPr>
        <p:spPr>
          <a:xfrm flipV="1">
            <a:off x="2513227" y="6096118"/>
            <a:ext cx="2893037" cy="103977"/>
          </a:xfrm>
          <a:prstGeom prst="bentConnector2">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83" name="Connector: Elbow 1082">
            <a:extLst>
              <a:ext uri="{FF2B5EF4-FFF2-40B4-BE49-F238E27FC236}">
                <a16:creationId xmlns:a16="http://schemas.microsoft.com/office/drawing/2014/main" id="{04CED46F-2825-C7A7-1C7C-89BEBB194268}"/>
              </a:ext>
            </a:extLst>
          </p:cNvPr>
          <p:cNvCxnSpPr>
            <a:cxnSpLocks/>
          </p:cNvCxnSpPr>
          <p:nvPr/>
        </p:nvCxnSpPr>
        <p:spPr>
          <a:xfrm flipV="1">
            <a:off x="2512690" y="6127618"/>
            <a:ext cx="4302513" cy="153419"/>
          </a:xfrm>
          <a:prstGeom prst="bentConnector2">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12" name="Rectangle 1111">
            <a:extLst>
              <a:ext uri="{FF2B5EF4-FFF2-40B4-BE49-F238E27FC236}">
                <a16:creationId xmlns:a16="http://schemas.microsoft.com/office/drawing/2014/main" id="{8659AF16-584D-F548-1669-750C4B1F7CDF}"/>
              </a:ext>
            </a:extLst>
          </p:cNvPr>
          <p:cNvSpPr>
            <a:spLocks/>
          </p:cNvSpPr>
          <p:nvPr/>
        </p:nvSpPr>
        <p:spPr>
          <a:xfrm>
            <a:off x="3908799" y="6521141"/>
            <a:ext cx="45719" cy="58822"/>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cxnSp>
        <p:nvCxnSpPr>
          <p:cNvPr id="1094" name="Connector: Elbow 1093">
            <a:extLst>
              <a:ext uri="{FF2B5EF4-FFF2-40B4-BE49-F238E27FC236}">
                <a16:creationId xmlns:a16="http://schemas.microsoft.com/office/drawing/2014/main" id="{001930E9-908B-8B5C-ED54-EA67E173A8EF}"/>
              </a:ext>
            </a:extLst>
          </p:cNvPr>
          <p:cNvCxnSpPr>
            <a:cxnSpLocks/>
            <a:stCxn id="506" idx="2"/>
            <a:endCxn id="1100" idx="2"/>
          </p:cNvCxnSpPr>
          <p:nvPr/>
        </p:nvCxnSpPr>
        <p:spPr>
          <a:xfrm rot="5400000" flipH="1" flipV="1">
            <a:off x="4977439" y="3288048"/>
            <a:ext cx="6921" cy="5979057"/>
          </a:xfrm>
          <a:prstGeom prst="bentConnector3">
            <a:avLst>
              <a:gd name="adj1" fmla="val -4073689"/>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114" name="Group 1113">
            <a:extLst>
              <a:ext uri="{FF2B5EF4-FFF2-40B4-BE49-F238E27FC236}">
                <a16:creationId xmlns:a16="http://schemas.microsoft.com/office/drawing/2014/main" id="{C68BFBE1-EEA4-D17E-9A41-99A5EFF1C6A8}"/>
              </a:ext>
            </a:extLst>
          </p:cNvPr>
          <p:cNvGrpSpPr>
            <a:grpSpLocks/>
          </p:cNvGrpSpPr>
          <p:nvPr/>
        </p:nvGrpSpPr>
        <p:grpSpPr>
          <a:xfrm>
            <a:off x="1751633" y="2079746"/>
            <a:ext cx="486631" cy="276999"/>
            <a:chOff x="2708569" y="-251927"/>
            <a:chExt cx="464034" cy="310483"/>
          </a:xfrm>
        </p:grpSpPr>
        <p:sp>
          <p:nvSpPr>
            <p:cNvPr id="1115" name="Oval 1114">
              <a:extLst>
                <a:ext uri="{FF2B5EF4-FFF2-40B4-BE49-F238E27FC236}">
                  <a16:creationId xmlns:a16="http://schemas.microsoft.com/office/drawing/2014/main" id="{E2AC0737-32ED-9894-2E8E-C54382D95E51}"/>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116" name="Rectangle 1115">
              <a:extLst>
                <a:ext uri="{FF2B5EF4-FFF2-40B4-BE49-F238E27FC236}">
                  <a16:creationId xmlns:a16="http://schemas.microsoft.com/office/drawing/2014/main" id="{6B25BB42-8D88-AD0F-DBEA-23FD9FCCBFDF}"/>
                </a:ext>
              </a:extLst>
            </p:cNvPr>
            <p:cNvSpPr>
              <a:spLocks/>
            </p:cNvSpPr>
            <p:nvPr/>
          </p:nvSpPr>
          <p:spPr>
            <a:xfrm>
              <a:off x="2708569" y="-251927"/>
              <a:ext cx="464034"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1b</a:t>
              </a:r>
              <a:endParaRPr lang="en-GB" sz="1200" b="1">
                <a:ln w="6600">
                  <a:solidFill>
                    <a:schemeClr val="accent2"/>
                  </a:solidFill>
                  <a:prstDash val="solid"/>
                </a:ln>
                <a:solidFill>
                  <a:srgbClr val="FFFFFF"/>
                </a:solidFill>
                <a:effectLst>
                  <a:outerShdw dist="38100" dir="2700000" algn="tl" rotWithShape="0">
                    <a:schemeClr val="accent2"/>
                  </a:outerShdw>
                </a:effectLst>
                <a:latin typeface="Figtree" panose="020B0604020202020204"/>
              </a:endParaRPr>
            </a:p>
          </p:txBody>
        </p:sp>
      </p:grpSp>
      <p:grpSp>
        <p:nvGrpSpPr>
          <p:cNvPr id="1117" name="Group 1116">
            <a:extLst>
              <a:ext uri="{FF2B5EF4-FFF2-40B4-BE49-F238E27FC236}">
                <a16:creationId xmlns:a16="http://schemas.microsoft.com/office/drawing/2014/main" id="{7A0CC036-7247-4A04-B44A-8EA6A1436202}"/>
              </a:ext>
            </a:extLst>
          </p:cNvPr>
          <p:cNvGrpSpPr>
            <a:grpSpLocks/>
          </p:cNvGrpSpPr>
          <p:nvPr/>
        </p:nvGrpSpPr>
        <p:grpSpPr>
          <a:xfrm>
            <a:off x="299813" y="3789520"/>
            <a:ext cx="486631" cy="276999"/>
            <a:chOff x="2708569" y="-251927"/>
            <a:chExt cx="464034" cy="310483"/>
          </a:xfrm>
        </p:grpSpPr>
        <p:sp>
          <p:nvSpPr>
            <p:cNvPr id="1118" name="Oval 1117">
              <a:extLst>
                <a:ext uri="{FF2B5EF4-FFF2-40B4-BE49-F238E27FC236}">
                  <a16:creationId xmlns:a16="http://schemas.microsoft.com/office/drawing/2014/main" id="{9A399CE3-95B1-5AE8-55D3-9A19B9850AA6}"/>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1119" name="Rectangle 1118">
              <a:extLst>
                <a:ext uri="{FF2B5EF4-FFF2-40B4-BE49-F238E27FC236}">
                  <a16:creationId xmlns:a16="http://schemas.microsoft.com/office/drawing/2014/main" id="{AE7777CE-70E8-027B-2041-ADE8691DD3B9}"/>
                </a:ext>
              </a:extLst>
            </p:cNvPr>
            <p:cNvSpPr>
              <a:spLocks/>
            </p:cNvSpPr>
            <p:nvPr/>
          </p:nvSpPr>
          <p:spPr>
            <a:xfrm>
              <a:off x="2708569" y="-251927"/>
              <a:ext cx="464034"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1c</a:t>
              </a:r>
            </a:p>
          </p:txBody>
        </p:sp>
      </p:grpSp>
      <p:grpSp>
        <p:nvGrpSpPr>
          <p:cNvPr id="1120" name="Group 1119">
            <a:extLst>
              <a:ext uri="{FF2B5EF4-FFF2-40B4-BE49-F238E27FC236}">
                <a16:creationId xmlns:a16="http://schemas.microsoft.com/office/drawing/2014/main" id="{2DA160EA-E4CF-0C89-FD73-731201F4A0A2}"/>
              </a:ext>
            </a:extLst>
          </p:cNvPr>
          <p:cNvGrpSpPr>
            <a:grpSpLocks/>
          </p:cNvGrpSpPr>
          <p:nvPr/>
        </p:nvGrpSpPr>
        <p:grpSpPr>
          <a:xfrm>
            <a:off x="314135" y="5618417"/>
            <a:ext cx="486631" cy="276999"/>
            <a:chOff x="2708569" y="-251927"/>
            <a:chExt cx="464034" cy="310483"/>
          </a:xfrm>
        </p:grpSpPr>
        <p:sp>
          <p:nvSpPr>
            <p:cNvPr id="1121" name="Oval 1120">
              <a:extLst>
                <a:ext uri="{FF2B5EF4-FFF2-40B4-BE49-F238E27FC236}">
                  <a16:creationId xmlns:a16="http://schemas.microsoft.com/office/drawing/2014/main" id="{EA07C52B-696C-50FE-44D7-6D3169505611}"/>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1122" name="Rectangle 1121">
              <a:extLst>
                <a:ext uri="{FF2B5EF4-FFF2-40B4-BE49-F238E27FC236}">
                  <a16:creationId xmlns:a16="http://schemas.microsoft.com/office/drawing/2014/main" id="{90860762-E154-1F63-ADE8-E5336A3C4D3E}"/>
                </a:ext>
              </a:extLst>
            </p:cNvPr>
            <p:cNvSpPr>
              <a:spLocks/>
            </p:cNvSpPr>
            <p:nvPr/>
          </p:nvSpPr>
          <p:spPr>
            <a:xfrm>
              <a:off x="2708569" y="-251927"/>
              <a:ext cx="464034"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2</a:t>
              </a:r>
            </a:p>
          </p:txBody>
        </p:sp>
      </p:grpSp>
      <p:sp>
        <p:nvSpPr>
          <p:cNvPr id="37" name="Rectangle 36">
            <a:extLst>
              <a:ext uri="{FF2B5EF4-FFF2-40B4-BE49-F238E27FC236}">
                <a16:creationId xmlns:a16="http://schemas.microsoft.com/office/drawing/2014/main" id="{38BB5796-5EFD-34A9-F533-8C28FD16F63A}"/>
              </a:ext>
            </a:extLst>
          </p:cNvPr>
          <p:cNvSpPr>
            <a:spLocks/>
          </p:cNvSpPr>
          <p:nvPr/>
        </p:nvSpPr>
        <p:spPr>
          <a:xfrm>
            <a:off x="1206081" y="2883718"/>
            <a:ext cx="1044157" cy="447641"/>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Consent details (drawn from RAR) reviewed</a:t>
            </a:r>
          </a:p>
        </p:txBody>
      </p:sp>
      <p:pic>
        <p:nvPicPr>
          <p:cNvPr id="1128" name="Graphic 1127" descr="Database with solid fill">
            <a:extLst>
              <a:ext uri="{FF2B5EF4-FFF2-40B4-BE49-F238E27FC236}">
                <a16:creationId xmlns:a16="http://schemas.microsoft.com/office/drawing/2014/main" id="{997C3CC7-C3FE-47DD-5310-7398D497C2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07679" y="2439087"/>
            <a:ext cx="485853" cy="485853"/>
          </a:xfrm>
          <a:prstGeom prst="rect">
            <a:avLst/>
          </a:prstGeom>
        </p:spPr>
      </p:pic>
      <p:grpSp>
        <p:nvGrpSpPr>
          <p:cNvPr id="43" name="Group 42">
            <a:extLst>
              <a:ext uri="{FF2B5EF4-FFF2-40B4-BE49-F238E27FC236}">
                <a16:creationId xmlns:a16="http://schemas.microsoft.com/office/drawing/2014/main" id="{72ADB7BE-7315-3CD5-29FB-112AF89FADC1}"/>
              </a:ext>
            </a:extLst>
          </p:cNvPr>
          <p:cNvGrpSpPr>
            <a:grpSpLocks/>
          </p:cNvGrpSpPr>
          <p:nvPr/>
        </p:nvGrpSpPr>
        <p:grpSpPr>
          <a:xfrm>
            <a:off x="5263402" y="3612700"/>
            <a:ext cx="361044" cy="276999"/>
            <a:chOff x="2784718" y="-251927"/>
            <a:chExt cx="344279" cy="310483"/>
          </a:xfrm>
        </p:grpSpPr>
        <p:sp>
          <p:nvSpPr>
            <p:cNvPr id="44" name="Oval 43">
              <a:extLst>
                <a:ext uri="{FF2B5EF4-FFF2-40B4-BE49-F238E27FC236}">
                  <a16:creationId xmlns:a16="http://schemas.microsoft.com/office/drawing/2014/main" id="{8A8C6427-8C4E-AD6B-4AF0-EC63E9199E86}"/>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46" name="Rectangle 45">
              <a:extLst>
                <a:ext uri="{FF2B5EF4-FFF2-40B4-BE49-F238E27FC236}">
                  <a16:creationId xmlns:a16="http://schemas.microsoft.com/office/drawing/2014/main" id="{985A9844-5BB4-D77A-4C42-5E88641C4249}"/>
                </a:ext>
              </a:extLst>
            </p:cNvPr>
            <p:cNvSpPr>
              <a:spLocks/>
            </p:cNvSpPr>
            <p:nvPr/>
          </p:nvSpPr>
          <p:spPr>
            <a:xfrm>
              <a:off x="2784718" y="-251927"/>
              <a:ext cx="344279"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3a</a:t>
              </a:r>
            </a:p>
          </p:txBody>
        </p:sp>
      </p:grpSp>
      <p:grpSp>
        <p:nvGrpSpPr>
          <p:cNvPr id="48" name="Group 47">
            <a:extLst>
              <a:ext uri="{FF2B5EF4-FFF2-40B4-BE49-F238E27FC236}">
                <a16:creationId xmlns:a16="http://schemas.microsoft.com/office/drawing/2014/main" id="{16A74026-80B3-E920-D22B-71B3F6E1250D}"/>
              </a:ext>
            </a:extLst>
          </p:cNvPr>
          <p:cNvGrpSpPr>
            <a:grpSpLocks/>
          </p:cNvGrpSpPr>
          <p:nvPr/>
        </p:nvGrpSpPr>
        <p:grpSpPr>
          <a:xfrm>
            <a:off x="8105149" y="809520"/>
            <a:ext cx="379601" cy="276999"/>
            <a:chOff x="2767023" y="-251927"/>
            <a:chExt cx="361974" cy="310483"/>
          </a:xfrm>
        </p:grpSpPr>
        <p:sp>
          <p:nvSpPr>
            <p:cNvPr id="52" name="Oval 51">
              <a:extLst>
                <a:ext uri="{FF2B5EF4-FFF2-40B4-BE49-F238E27FC236}">
                  <a16:creationId xmlns:a16="http://schemas.microsoft.com/office/drawing/2014/main" id="{9CBC85D9-E43F-E985-E6D8-2887E46F3760}"/>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53" name="Rectangle 52">
              <a:extLst>
                <a:ext uri="{FF2B5EF4-FFF2-40B4-BE49-F238E27FC236}">
                  <a16:creationId xmlns:a16="http://schemas.microsoft.com/office/drawing/2014/main" id="{D6348C0E-46B2-08A4-0049-0A68851FC1F4}"/>
                </a:ext>
              </a:extLst>
            </p:cNvPr>
            <p:cNvSpPr>
              <a:spLocks/>
            </p:cNvSpPr>
            <p:nvPr/>
          </p:nvSpPr>
          <p:spPr>
            <a:xfrm>
              <a:off x="2767023" y="-251927"/>
              <a:ext cx="361974"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3c</a:t>
              </a:r>
            </a:p>
          </p:txBody>
        </p:sp>
      </p:grpSp>
      <p:grpSp>
        <p:nvGrpSpPr>
          <p:cNvPr id="54" name="Group 53">
            <a:extLst>
              <a:ext uri="{FF2B5EF4-FFF2-40B4-BE49-F238E27FC236}">
                <a16:creationId xmlns:a16="http://schemas.microsoft.com/office/drawing/2014/main" id="{8EFACE34-1081-EB1B-9A8D-1A54B32C2696}"/>
              </a:ext>
            </a:extLst>
          </p:cNvPr>
          <p:cNvGrpSpPr>
            <a:grpSpLocks/>
          </p:cNvGrpSpPr>
          <p:nvPr/>
        </p:nvGrpSpPr>
        <p:grpSpPr>
          <a:xfrm>
            <a:off x="6802373" y="3616812"/>
            <a:ext cx="374383" cy="276999"/>
            <a:chOff x="2771999" y="-251927"/>
            <a:chExt cx="356998" cy="310483"/>
          </a:xfrm>
        </p:grpSpPr>
        <p:sp>
          <p:nvSpPr>
            <p:cNvPr id="59" name="Oval 58">
              <a:extLst>
                <a:ext uri="{FF2B5EF4-FFF2-40B4-BE49-F238E27FC236}">
                  <a16:creationId xmlns:a16="http://schemas.microsoft.com/office/drawing/2014/main" id="{61407DB1-FB52-F463-8A2D-187E46178818}"/>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63" name="Rectangle 62">
              <a:extLst>
                <a:ext uri="{FF2B5EF4-FFF2-40B4-BE49-F238E27FC236}">
                  <a16:creationId xmlns:a16="http://schemas.microsoft.com/office/drawing/2014/main" id="{7459F0B7-AF0C-AD30-6DE1-186F60BE4BF5}"/>
                </a:ext>
              </a:extLst>
            </p:cNvPr>
            <p:cNvSpPr>
              <a:spLocks/>
            </p:cNvSpPr>
            <p:nvPr/>
          </p:nvSpPr>
          <p:spPr>
            <a:xfrm>
              <a:off x="2771999" y="-251927"/>
              <a:ext cx="356998"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3b</a:t>
              </a:r>
            </a:p>
          </p:txBody>
        </p:sp>
      </p:grpSp>
      <p:grpSp>
        <p:nvGrpSpPr>
          <p:cNvPr id="448" name="Group 447">
            <a:extLst>
              <a:ext uri="{FF2B5EF4-FFF2-40B4-BE49-F238E27FC236}">
                <a16:creationId xmlns:a16="http://schemas.microsoft.com/office/drawing/2014/main" id="{BBB20495-8CB6-5FAF-FB21-61B3ECE5907C}"/>
              </a:ext>
            </a:extLst>
          </p:cNvPr>
          <p:cNvGrpSpPr>
            <a:grpSpLocks/>
          </p:cNvGrpSpPr>
          <p:nvPr/>
        </p:nvGrpSpPr>
        <p:grpSpPr>
          <a:xfrm>
            <a:off x="9358062" y="3828063"/>
            <a:ext cx="378096" cy="276999"/>
            <a:chOff x="2768458" y="-251927"/>
            <a:chExt cx="360539" cy="310483"/>
          </a:xfrm>
        </p:grpSpPr>
        <p:sp>
          <p:nvSpPr>
            <p:cNvPr id="449" name="Oval 448">
              <a:extLst>
                <a:ext uri="{FF2B5EF4-FFF2-40B4-BE49-F238E27FC236}">
                  <a16:creationId xmlns:a16="http://schemas.microsoft.com/office/drawing/2014/main" id="{2F1BED2F-44DF-7B39-4E50-9715CF2DFAA7}"/>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450" name="Rectangle 449">
              <a:extLst>
                <a:ext uri="{FF2B5EF4-FFF2-40B4-BE49-F238E27FC236}">
                  <a16:creationId xmlns:a16="http://schemas.microsoft.com/office/drawing/2014/main" id="{9EF4D39B-1B59-E6D5-EB03-99FD63ADAA93}"/>
                </a:ext>
              </a:extLst>
            </p:cNvPr>
            <p:cNvSpPr>
              <a:spLocks/>
            </p:cNvSpPr>
            <p:nvPr/>
          </p:nvSpPr>
          <p:spPr>
            <a:xfrm>
              <a:off x="2768458" y="-251927"/>
              <a:ext cx="360539"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3d</a:t>
              </a:r>
            </a:p>
          </p:txBody>
        </p:sp>
      </p:grpSp>
      <p:grpSp>
        <p:nvGrpSpPr>
          <p:cNvPr id="471" name="Group 470">
            <a:extLst>
              <a:ext uri="{FF2B5EF4-FFF2-40B4-BE49-F238E27FC236}">
                <a16:creationId xmlns:a16="http://schemas.microsoft.com/office/drawing/2014/main" id="{048FE18A-F772-5BEA-80B0-D5294A864A8E}"/>
              </a:ext>
            </a:extLst>
          </p:cNvPr>
          <p:cNvGrpSpPr>
            <a:grpSpLocks/>
          </p:cNvGrpSpPr>
          <p:nvPr/>
        </p:nvGrpSpPr>
        <p:grpSpPr>
          <a:xfrm>
            <a:off x="3281577" y="5623353"/>
            <a:ext cx="486631" cy="276999"/>
            <a:chOff x="2708569" y="-251927"/>
            <a:chExt cx="464034" cy="310483"/>
          </a:xfrm>
        </p:grpSpPr>
        <p:sp>
          <p:nvSpPr>
            <p:cNvPr id="482" name="Oval 481">
              <a:extLst>
                <a:ext uri="{FF2B5EF4-FFF2-40B4-BE49-F238E27FC236}">
                  <a16:creationId xmlns:a16="http://schemas.microsoft.com/office/drawing/2014/main" id="{17FADB7A-80EF-9640-3067-38B8F4084C39}"/>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496" name="Rectangle 495">
              <a:extLst>
                <a:ext uri="{FF2B5EF4-FFF2-40B4-BE49-F238E27FC236}">
                  <a16:creationId xmlns:a16="http://schemas.microsoft.com/office/drawing/2014/main" id="{DAAF2E4B-AFC1-102D-5240-5270BD21B91A}"/>
                </a:ext>
              </a:extLst>
            </p:cNvPr>
            <p:cNvSpPr>
              <a:spLocks/>
            </p:cNvSpPr>
            <p:nvPr/>
          </p:nvSpPr>
          <p:spPr>
            <a:xfrm>
              <a:off x="2708569" y="-251927"/>
              <a:ext cx="464034"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1a</a:t>
              </a:r>
            </a:p>
          </p:txBody>
        </p:sp>
      </p:grpSp>
      <p:grpSp>
        <p:nvGrpSpPr>
          <p:cNvPr id="498" name="Group 497">
            <a:extLst>
              <a:ext uri="{FF2B5EF4-FFF2-40B4-BE49-F238E27FC236}">
                <a16:creationId xmlns:a16="http://schemas.microsoft.com/office/drawing/2014/main" id="{2FF55524-DFB2-3843-4829-9E6A92AF484D}"/>
              </a:ext>
            </a:extLst>
          </p:cNvPr>
          <p:cNvGrpSpPr>
            <a:grpSpLocks/>
          </p:cNvGrpSpPr>
          <p:nvPr/>
        </p:nvGrpSpPr>
        <p:grpSpPr>
          <a:xfrm>
            <a:off x="5993645" y="3607650"/>
            <a:ext cx="361044" cy="276999"/>
            <a:chOff x="2784718" y="-251927"/>
            <a:chExt cx="344279" cy="310483"/>
          </a:xfrm>
        </p:grpSpPr>
        <p:sp>
          <p:nvSpPr>
            <p:cNvPr id="502" name="Oval 501">
              <a:extLst>
                <a:ext uri="{FF2B5EF4-FFF2-40B4-BE49-F238E27FC236}">
                  <a16:creationId xmlns:a16="http://schemas.microsoft.com/office/drawing/2014/main" id="{FEE19419-FB89-C0B1-43B6-7C381712E1F1}"/>
                </a:ext>
              </a:extLst>
            </p:cNvPr>
            <p:cNvSpPr>
              <a:spLocks/>
            </p:cNvSpPr>
            <p:nvPr/>
          </p:nvSpPr>
          <p:spPr>
            <a:xfrm>
              <a:off x="2831225" y="-228368"/>
              <a:ext cx="235005" cy="277000"/>
            </a:xfrm>
            <a:prstGeom prst="ellipse">
              <a:avLst/>
            </a:prstGeom>
            <a:solidFill>
              <a:schemeClr val="accent4">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n w="0"/>
                <a:solidFill>
                  <a:schemeClr val="tx1"/>
                </a:solidFill>
                <a:effectLst>
                  <a:outerShdw blurRad="38100" dist="19050" dir="2700000" algn="tl" rotWithShape="0">
                    <a:schemeClr val="dk1">
                      <a:alpha val="40000"/>
                    </a:schemeClr>
                  </a:outerShdw>
                </a:effectLst>
                <a:latin typeface="Figtree" panose="020B0604020202020204"/>
              </a:endParaRPr>
            </a:p>
          </p:txBody>
        </p:sp>
        <p:sp>
          <p:nvSpPr>
            <p:cNvPr id="507" name="Rectangle 506">
              <a:extLst>
                <a:ext uri="{FF2B5EF4-FFF2-40B4-BE49-F238E27FC236}">
                  <a16:creationId xmlns:a16="http://schemas.microsoft.com/office/drawing/2014/main" id="{88F402EA-C6AC-C715-288C-A8BBA5FBC8E7}"/>
                </a:ext>
              </a:extLst>
            </p:cNvPr>
            <p:cNvSpPr>
              <a:spLocks/>
            </p:cNvSpPr>
            <p:nvPr/>
          </p:nvSpPr>
          <p:spPr>
            <a:xfrm>
              <a:off x="2784718" y="-251927"/>
              <a:ext cx="344279" cy="310483"/>
            </a:xfrm>
            <a:prstGeom prst="rect">
              <a:avLst/>
            </a:prstGeom>
            <a:noFill/>
          </p:spPr>
          <p:txBody>
            <a:bodyPr wrap="square" lIns="91440" tIns="45720" rIns="91440" bIns="45720">
              <a:spAutoFit/>
            </a:bodyPr>
            <a:lstStyle/>
            <a:p>
              <a:pPr algn="ctr"/>
              <a:r>
                <a:rPr lang="en-GB" sz="1200">
                  <a:ln w="0"/>
                  <a:effectLst>
                    <a:outerShdw blurRad="38100" dist="19050" dir="2700000" algn="tl" rotWithShape="0">
                      <a:schemeClr val="dk1">
                        <a:alpha val="40000"/>
                      </a:schemeClr>
                    </a:outerShdw>
                  </a:effectLst>
                  <a:latin typeface="Figtree" panose="020B0604020202020204"/>
                </a:rPr>
                <a:t>3a</a:t>
              </a:r>
            </a:p>
          </p:txBody>
        </p:sp>
      </p:grpSp>
      <p:cxnSp>
        <p:nvCxnSpPr>
          <p:cNvPr id="508" name="Straight Arrow Connector 507">
            <a:extLst>
              <a:ext uri="{FF2B5EF4-FFF2-40B4-BE49-F238E27FC236}">
                <a16:creationId xmlns:a16="http://schemas.microsoft.com/office/drawing/2014/main" id="{7EB2BC6C-B4DE-A016-5F6F-39FB30FEF6DA}"/>
              </a:ext>
            </a:extLst>
          </p:cNvPr>
          <p:cNvCxnSpPr>
            <a:cxnSpLocks/>
          </p:cNvCxnSpPr>
          <p:nvPr/>
        </p:nvCxnSpPr>
        <p:spPr>
          <a:xfrm>
            <a:off x="9696400" y="194249"/>
            <a:ext cx="364447" cy="0"/>
          </a:xfrm>
          <a:prstGeom prst="straightConnector1">
            <a:avLst/>
          </a:prstGeom>
          <a:noFill/>
          <a:ln w="6350" cap="flat" cmpd="sng" algn="ctr">
            <a:solidFill>
              <a:schemeClr val="accent4"/>
            </a:solidFill>
            <a:prstDash val="solid"/>
            <a:miter lim="800000"/>
            <a:headEnd type="triangle" w="med" len="med"/>
            <a:tailEnd type="none" w="med" len="med"/>
          </a:ln>
          <a:effectLst/>
        </p:spPr>
      </p:cxnSp>
      <p:cxnSp>
        <p:nvCxnSpPr>
          <p:cNvPr id="1025" name="Straight Arrow Connector 1024">
            <a:extLst>
              <a:ext uri="{FF2B5EF4-FFF2-40B4-BE49-F238E27FC236}">
                <a16:creationId xmlns:a16="http://schemas.microsoft.com/office/drawing/2014/main" id="{3FB35735-9C47-FF64-8D72-62B6116C85AE}"/>
              </a:ext>
            </a:extLst>
          </p:cNvPr>
          <p:cNvCxnSpPr>
            <a:cxnSpLocks/>
          </p:cNvCxnSpPr>
          <p:nvPr/>
        </p:nvCxnSpPr>
        <p:spPr>
          <a:xfrm>
            <a:off x="9697663" y="338265"/>
            <a:ext cx="364447" cy="0"/>
          </a:xfrm>
          <a:prstGeom prst="straightConnector1">
            <a:avLst/>
          </a:prstGeom>
          <a:noFill/>
          <a:ln w="6350" cap="flat" cmpd="sng" algn="ctr">
            <a:solidFill>
              <a:schemeClr val="bg1">
                <a:lumMod val="85000"/>
              </a:schemeClr>
            </a:solidFill>
            <a:prstDash val="dash"/>
            <a:miter lim="800000"/>
            <a:headEnd type="triangle" w="med" len="med"/>
            <a:tailEnd type="none" w="med" len="med"/>
          </a:ln>
          <a:effectLst/>
        </p:spPr>
      </p:cxnSp>
      <p:sp>
        <p:nvSpPr>
          <p:cNvPr id="1026" name="TextBox 1025">
            <a:extLst>
              <a:ext uri="{FF2B5EF4-FFF2-40B4-BE49-F238E27FC236}">
                <a16:creationId xmlns:a16="http://schemas.microsoft.com/office/drawing/2014/main" id="{A1D11159-DA28-126D-3B9B-6D34F7F49BE0}"/>
              </a:ext>
            </a:extLst>
          </p:cNvPr>
          <p:cNvSpPr txBox="1">
            <a:spLocks/>
          </p:cNvSpPr>
          <p:nvPr/>
        </p:nvSpPr>
        <p:spPr>
          <a:xfrm>
            <a:off x="10065947" y="44624"/>
            <a:ext cx="1325456" cy="246221"/>
          </a:xfrm>
          <a:prstGeom prst="rect">
            <a:avLst/>
          </a:prstGeom>
          <a:noFill/>
        </p:spPr>
        <p:txBody>
          <a:bodyPr wrap="square" rtlCol="0">
            <a:spAutoFit/>
          </a:bodyPr>
          <a:lstStyle/>
          <a:p>
            <a:r>
              <a:rPr lang="en-GB" sz="1000">
                <a:latin typeface="Figtree" panose="020B0604020202020204"/>
              </a:rPr>
              <a:t>Consent Schema</a:t>
            </a:r>
          </a:p>
        </p:txBody>
      </p:sp>
      <p:sp>
        <p:nvSpPr>
          <p:cNvPr id="1027" name="TextBox 1026">
            <a:extLst>
              <a:ext uri="{FF2B5EF4-FFF2-40B4-BE49-F238E27FC236}">
                <a16:creationId xmlns:a16="http://schemas.microsoft.com/office/drawing/2014/main" id="{4BFAD994-B88A-2FCD-B27A-FD442BC81F41}"/>
              </a:ext>
            </a:extLst>
          </p:cNvPr>
          <p:cNvSpPr txBox="1">
            <a:spLocks/>
          </p:cNvSpPr>
          <p:nvPr/>
        </p:nvSpPr>
        <p:spPr>
          <a:xfrm>
            <a:off x="10067210" y="205064"/>
            <a:ext cx="923282" cy="553998"/>
          </a:xfrm>
          <a:prstGeom prst="rect">
            <a:avLst/>
          </a:prstGeom>
          <a:noFill/>
        </p:spPr>
        <p:txBody>
          <a:bodyPr wrap="square" rtlCol="0">
            <a:spAutoFit/>
          </a:bodyPr>
          <a:lstStyle/>
          <a:p>
            <a:r>
              <a:rPr lang="en-GB" sz="1000">
                <a:latin typeface="Figtree" panose="020B0604020202020204"/>
              </a:rPr>
              <a:t>Links to Consent Schema</a:t>
            </a:r>
          </a:p>
        </p:txBody>
      </p:sp>
      <p:sp>
        <p:nvSpPr>
          <p:cNvPr id="1028" name="Rectangle 1027">
            <a:extLst>
              <a:ext uri="{FF2B5EF4-FFF2-40B4-BE49-F238E27FC236}">
                <a16:creationId xmlns:a16="http://schemas.microsoft.com/office/drawing/2014/main" id="{384CC2ED-182A-A61B-97AE-A4ED4AB80FC6}"/>
              </a:ext>
            </a:extLst>
          </p:cNvPr>
          <p:cNvSpPr>
            <a:spLocks/>
          </p:cNvSpPr>
          <p:nvPr/>
        </p:nvSpPr>
        <p:spPr>
          <a:xfrm>
            <a:off x="6096000" y="5728972"/>
            <a:ext cx="1240521" cy="398646"/>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Access token, bound to </a:t>
            </a:r>
            <a:r>
              <a:rPr lang="en-GB" sz="1000" err="1">
                <a:latin typeface="Figtree" panose="020B0604020202020204"/>
              </a:rPr>
              <a:t>client_id</a:t>
            </a:r>
            <a:r>
              <a:rPr lang="en-GB" sz="1000">
                <a:latin typeface="Figtree" panose="020B0604020202020204"/>
              </a:rPr>
              <a:t> &amp; consent record</a:t>
            </a:r>
          </a:p>
        </p:txBody>
      </p:sp>
      <p:sp>
        <p:nvSpPr>
          <p:cNvPr id="1030" name="Rectangle 1029">
            <a:extLst>
              <a:ext uri="{FF2B5EF4-FFF2-40B4-BE49-F238E27FC236}">
                <a16:creationId xmlns:a16="http://schemas.microsoft.com/office/drawing/2014/main" id="{6BE0D9DC-52EB-25A7-5C56-4BA8711CBC73}"/>
              </a:ext>
            </a:extLst>
          </p:cNvPr>
          <p:cNvSpPr>
            <a:spLocks/>
          </p:cNvSpPr>
          <p:nvPr/>
        </p:nvSpPr>
        <p:spPr>
          <a:xfrm>
            <a:off x="5339005" y="2884358"/>
            <a:ext cx="1115257" cy="373663"/>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err="1">
                <a:latin typeface="Figtree" panose="020B0604020202020204"/>
              </a:rPr>
              <a:t>Auth_code</a:t>
            </a:r>
            <a:endParaRPr lang="en-GB" sz="1000">
              <a:latin typeface="Figtree" panose="020B0604020202020204"/>
            </a:endParaRPr>
          </a:p>
        </p:txBody>
      </p:sp>
      <p:sp>
        <p:nvSpPr>
          <p:cNvPr id="1031" name="Rectangle 1030">
            <a:extLst>
              <a:ext uri="{FF2B5EF4-FFF2-40B4-BE49-F238E27FC236}">
                <a16:creationId xmlns:a16="http://schemas.microsoft.com/office/drawing/2014/main" id="{A2529834-D810-2649-369F-5065F812E653}"/>
              </a:ext>
            </a:extLst>
          </p:cNvPr>
          <p:cNvSpPr>
            <a:spLocks/>
          </p:cNvSpPr>
          <p:nvPr/>
        </p:nvSpPr>
        <p:spPr>
          <a:xfrm>
            <a:off x="8889020" y="5809096"/>
            <a:ext cx="1022386" cy="360575"/>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Type / Purpose Catalogue</a:t>
            </a:r>
          </a:p>
        </p:txBody>
      </p:sp>
    </p:spTree>
    <p:extLst>
      <p:ext uri="{BB962C8B-B14F-4D97-AF65-F5344CB8AC3E}">
        <p14:creationId xmlns:p14="http://schemas.microsoft.com/office/powerpoint/2010/main" val="1902592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D6B11-2FA4-51CE-516D-6AD3DEF3F1C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B6CA07-7883-01F0-8752-AD613495EBD0}"/>
              </a:ext>
            </a:extLst>
          </p:cNvPr>
          <p:cNvSpPr>
            <a:spLocks noGrp="1"/>
          </p:cNvSpPr>
          <p:nvPr>
            <p:ph type="title"/>
          </p:nvPr>
        </p:nvSpPr>
        <p:spPr>
          <a:xfrm>
            <a:off x="417240" y="96125"/>
            <a:ext cx="10515600" cy="577352"/>
          </a:xfrm>
        </p:spPr>
        <p:txBody>
          <a:bodyPr/>
          <a:lstStyle/>
          <a:p>
            <a:r>
              <a:rPr lang="en-GB" sz="2000">
                <a:latin typeface="Figtree" panose="020B0604020202020204"/>
              </a:rPr>
              <a:t>Contextualising Rich Authorisation Requests</a:t>
            </a:r>
            <a:br>
              <a:rPr lang="en-GB" sz="2000">
                <a:latin typeface="Figtree" panose="020B0604020202020204"/>
              </a:rPr>
            </a:br>
            <a:r>
              <a:rPr lang="en-GB" sz="2000">
                <a:latin typeface="Figtree" panose="020B0604020202020204"/>
              </a:rPr>
              <a:t>-- Consent Schema POV</a:t>
            </a:r>
          </a:p>
        </p:txBody>
      </p:sp>
      <p:sp>
        <p:nvSpPr>
          <p:cNvPr id="1091" name="Rectangle 1090">
            <a:extLst>
              <a:ext uri="{FF2B5EF4-FFF2-40B4-BE49-F238E27FC236}">
                <a16:creationId xmlns:a16="http://schemas.microsoft.com/office/drawing/2014/main" id="{C289F198-A134-FCFD-A6CB-05F3EF4C9907}"/>
              </a:ext>
            </a:extLst>
          </p:cNvPr>
          <p:cNvSpPr>
            <a:spLocks/>
          </p:cNvSpPr>
          <p:nvPr/>
        </p:nvSpPr>
        <p:spPr>
          <a:xfrm>
            <a:off x="8407192" y="112835"/>
            <a:ext cx="1022386" cy="360575"/>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Links to Consent Schema</a:t>
            </a:r>
          </a:p>
        </p:txBody>
      </p:sp>
      <p:sp>
        <p:nvSpPr>
          <p:cNvPr id="1092" name="Rectangle 1091">
            <a:extLst>
              <a:ext uri="{FF2B5EF4-FFF2-40B4-BE49-F238E27FC236}">
                <a16:creationId xmlns:a16="http://schemas.microsoft.com/office/drawing/2014/main" id="{87FEAFB7-510C-A97D-6339-56EB77835E7A}"/>
              </a:ext>
            </a:extLst>
          </p:cNvPr>
          <p:cNvSpPr>
            <a:spLocks/>
          </p:cNvSpPr>
          <p:nvPr/>
        </p:nvSpPr>
        <p:spPr>
          <a:xfrm>
            <a:off x="7277894" y="114772"/>
            <a:ext cx="1023264" cy="360575"/>
          </a:xfrm>
          <a:prstGeom prst="rect">
            <a:avLst/>
          </a:prstGeom>
          <a:solidFill>
            <a:schemeClr val="accent4">
              <a:lumMod val="40000"/>
              <a:lumOff val="60000"/>
            </a:schemeClr>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Determined by Consent Schema</a:t>
            </a:r>
          </a:p>
        </p:txBody>
      </p:sp>
      <p:cxnSp>
        <p:nvCxnSpPr>
          <p:cNvPr id="508" name="Straight Arrow Connector 507">
            <a:extLst>
              <a:ext uri="{FF2B5EF4-FFF2-40B4-BE49-F238E27FC236}">
                <a16:creationId xmlns:a16="http://schemas.microsoft.com/office/drawing/2014/main" id="{F40ED028-367F-DE0B-80FE-D59BA7109BC1}"/>
              </a:ext>
            </a:extLst>
          </p:cNvPr>
          <p:cNvCxnSpPr>
            <a:cxnSpLocks/>
          </p:cNvCxnSpPr>
          <p:nvPr/>
        </p:nvCxnSpPr>
        <p:spPr>
          <a:xfrm>
            <a:off x="9696400" y="194249"/>
            <a:ext cx="364447" cy="0"/>
          </a:xfrm>
          <a:prstGeom prst="straightConnector1">
            <a:avLst/>
          </a:prstGeom>
          <a:noFill/>
          <a:ln w="6350" cap="flat" cmpd="sng" algn="ctr">
            <a:solidFill>
              <a:schemeClr val="accent4"/>
            </a:solidFill>
            <a:prstDash val="solid"/>
            <a:miter lim="800000"/>
            <a:headEnd type="triangle" w="med" len="med"/>
            <a:tailEnd type="none" w="med" len="med"/>
          </a:ln>
          <a:effectLst/>
        </p:spPr>
      </p:cxnSp>
      <p:cxnSp>
        <p:nvCxnSpPr>
          <p:cNvPr id="1025" name="Straight Arrow Connector 1024">
            <a:extLst>
              <a:ext uri="{FF2B5EF4-FFF2-40B4-BE49-F238E27FC236}">
                <a16:creationId xmlns:a16="http://schemas.microsoft.com/office/drawing/2014/main" id="{44B3EB63-CE39-8E27-CF0C-D8340BFE33B2}"/>
              </a:ext>
            </a:extLst>
          </p:cNvPr>
          <p:cNvCxnSpPr>
            <a:cxnSpLocks/>
          </p:cNvCxnSpPr>
          <p:nvPr/>
        </p:nvCxnSpPr>
        <p:spPr>
          <a:xfrm>
            <a:off x="9697663" y="338265"/>
            <a:ext cx="364447" cy="0"/>
          </a:xfrm>
          <a:prstGeom prst="straightConnector1">
            <a:avLst/>
          </a:prstGeom>
          <a:noFill/>
          <a:ln w="6350" cap="flat" cmpd="sng" algn="ctr">
            <a:solidFill>
              <a:schemeClr val="bg1">
                <a:lumMod val="85000"/>
              </a:schemeClr>
            </a:solidFill>
            <a:prstDash val="dash"/>
            <a:miter lim="800000"/>
            <a:headEnd type="triangle" w="med" len="med"/>
            <a:tailEnd type="none" w="med" len="med"/>
          </a:ln>
          <a:effectLst/>
        </p:spPr>
      </p:cxnSp>
      <p:sp>
        <p:nvSpPr>
          <p:cNvPr id="1026" name="TextBox 1025">
            <a:extLst>
              <a:ext uri="{FF2B5EF4-FFF2-40B4-BE49-F238E27FC236}">
                <a16:creationId xmlns:a16="http://schemas.microsoft.com/office/drawing/2014/main" id="{36722DF2-CF8D-54F6-FE76-436A918D3192}"/>
              </a:ext>
            </a:extLst>
          </p:cNvPr>
          <p:cNvSpPr txBox="1">
            <a:spLocks/>
          </p:cNvSpPr>
          <p:nvPr/>
        </p:nvSpPr>
        <p:spPr>
          <a:xfrm>
            <a:off x="10065947" y="44624"/>
            <a:ext cx="1325456" cy="246221"/>
          </a:xfrm>
          <a:prstGeom prst="rect">
            <a:avLst/>
          </a:prstGeom>
          <a:noFill/>
        </p:spPr>
        <p:txBody>
          <a:bodyPr wrap="square" rtlCol="0">
            <a:spAutoFit/>
          </a:bodyPr>
          <a:lstStyle/>
          <a:p>
            <a:r>
              <a:rPr lang="en-GB" sz="1000">
                <a:latin typeface="Figtree" panose="020B0604020202020204"/>
              </a:rPr>
              <a:t>Consent Schema</a:t>
            </a:r>
          </a:p>
        </p:txBody>
      </p:sp>
      <p:sp>
        <p:nvSpPr>
          <p:cNvPr id="1027" name="TextBox 1026">
            <a:extLst>
              <a:ext uri="{FF2B5EF4-FFF2-40B4-BE49-F238E27FC236}">
                <a16:creationId xmlns:a16="http://schemas.microsoft.com/office/drawing/2014/main" id="{1FD9C16A-3568-3A59-AC7E-5868D30768CF}"/>
              </a:ext>
            </a:extLst>
          </p:cNvPr>
          <p:cNvSpPr txBox="1">
            <a:spLocks/>
          </p:cNvSpPr>
          <p:nvPr/>
        </p:nvSpPr>
        <p:spPr>
          <a:xfrm>
            <a:off x="10067210" y="205064"/>
            <a:ext cx="923282" cy="553998"/>
          </a:xfrm>
          <a:prstGeom prst="rect">
            <a:avLst/>
          </a:prstGeom>
          <a:noFill/>
        </p:spPr>
        <p:txBody>
          <a:bodyPr wrap="square" rtlCol="0">
            <a:spAutoFit/>
          </a:bodyPr>
          <a:lstStyle/>
          <a:p>
            <a:r>
              <a:rPr lang="en-GB" sz="1000">
                <a:latin typeface="Figtree" panose="020B0604020202020204"/>
              </a:rPr>
              <a:t>Links to Consent Schema</a:t>
            </a:r>
          </a:p>
        </p:txBody>
      </p:sp>
      <p:graphicFrame>
        <p:nvGraphicFramePr>
          <p:cNvPr id="4" name="Table 3">
            <a:extLst>
              <a:ext uri="{FF2B5EF4-FFF2-40B4-BE49-F238E27FC236}">
                <a16:creationId xmlns:a16="http://schemas.microsoft.com/office/drawing/2014/main" id="{BE6AD0DD-8EE9-9AA3-5FC2-A8CA80010D61}"/>
              </a:ext>
            </a:extLst>
          </p:cNvPr>
          <p:cNvGraphicFramePr>
            <a:graphicFrameLocks noGrp="1"/>
          </p:cNvGraphicFramePr>
          <p:nvPr>
            <p:extLst>
              <p:ext uri="{D42A27DB-BD31-4B8C-83A1-F6EECF244321}">
                <p14:modId xmlns:p14="http://schemas.microsoft.com/office/powerpoint/2010/main" val="3966694989"/>
              </p:ext>
            </p:extLst>
          </p:nvPr>
        </p:nvGraphicFramePr>
        <p:xfrm>
          <a:off x="183816" y="724978"/>
          <a:ext cx="4845384" cy="5882640"/>
        </p:xfrm>
        <a:graphic>
          <a:graphicData uri="http://schemas.openxmlformats.org/drawingml/2006/table">
            <a:tbl>
              <a:tblPr firstRow="1" bandRow="1">
                <a:tableStyleId>{3B4B98B0-60AC-42C2-AFA5-B58CD77FA1E5}</a:tableStyleId>
              </a:tblPr>
              <a:tblGrid>
                <a:gridCol w="472682">
                  <a:extLst>
                    <a:ext uri="{9D8B030D-6E8A-4147-A177-3AD203B41FA5}">
                      <a16:colId xmlns:a16="http://schemas.microsoft.com/office/drawing/2014/main" val="2034518266"/>
                    </a:ext>
                  </a:extLst>
                </a:gridCol>
                <a:gridCol w="4372702">
                  <a:extLst>
                    <a:ext uri="{9D8B030D-6E8A-4147-A177-3AD203B41FA5}">
                      <a16:colId xmlns:a16="http://schemas.microsoft.com/office/drawing/2014/main" val="507566519"/>
                    </a:ext>
                  </a:extLst>
                </a:gridCol>
              </a:tblGrid>
              <a:tr h="135150">
                <a:tc>
                  <a:txBody>
                    <a:bodyPr/>
                    <a:lstStyle/>
                    <a:p>
                      <a:r>
                        <a:rPr lang="en-GB" sz="1100">
                          <a:solidFill>
                            <a:schemeClr val="accent1"/>
                          </a:solidFill>
                          <a:latin typeface="Figtree" panose="020B0604020202020204"/>
                        </a:rPr>
                        <a:t>No.</a:t>
                      </a:r>
                    </a:p>
                  </a:txBody>
                  <a:tcPr/>
                </a:tc>
                <a:tc>
                  <a:txBody>
                    <a:bodyPr/>
                    <a:lstStyle/>
                    <a:p>
                      <a:r>
                        <a:rPr lang="en-GB" sz="1100">
                          <a:solidFill>
                            <a:schemeClr val="accent1"/>
                          </a:solidFill>
                          <a:latin typeface="Figtree" panose="020B0604020202020204"/>
                        </a:rPr>
                        <a:t>What happens</a:t>
                      </a:r>
                    </a:p>
                  </a:txBody>
                  <a:tcPr/>
                </a:tc>
                <a:extLst>
                  <a:ext uri="{0D108BD9-81ED-4DB2-BD59-A6C34878D82A}">
                    <a16:rowId xmlns:a16="http://schemas.microsoft.com/office/drawing/2014/main" val="293312063"/>
                  </a:ext>
                </a:extLst>
              </a:tr>
              <a:tr h="484951">
                <a:tc>
                  <a:txBody>
                    <a:bodyPr/>
                    <a:lstStyle/>
                    <a:p>
                      <a:r>
                        <a:rPr lang="en-GB" sz="1100">
                          <a:latin typeface="Figtree" panose="020B0604020202020204"/>
                        </a:rPr>
                        <a:t>1</a:t>
                      </a:r>
                    </a:p>
                  </a:txBody>
                  <a:tcPr/>
                </a:tc>
                <a:tc>
                  <a:txBody>
                    <a:bodyPr/>
                    <a:lstStyle/>
                    <a:p>
                      <a:r>
                        <a:rPr lang="en-GB" sz="1100">
                          <a:latin typeface="Figtree" panose="020B0604020202020204"/>
                        </a:rPr>
                        <a:t>ATP submits a secure PAR (Push Authorisation Request – secure mechanism to send an authorisation_request requiring an mTLS connection). The authorisation details (in RAR format) will sit underneath this request, but it will be incomplete (lacking mpxns and consumer identification info).</a:t>
                      </a:r>
                    </a:p>
                  </a:txBody>
                  <a:tcPr/>
                </a:tc>
                <a:extLst>
                  <a:ext uri="{0D108BD9-81ED-4DB2-BD59-A6C34878D82A}">
                    <a16:rowId xmlns:a16="http://schemas.microsoft.com/office/drawing/2014/main" val="445088639"/>
                  </a:ext>
                </a:extLst>
              </a:tr>
              <a:tr h="222601">
                <a:tc>
                  <a:txBody>
                    <a:bodyPr/>
                    <a:lstStyle/>
                    <a:p>
                      <a:r>
                        <a:rPr lang="en-GB" sz="1100">
                          <a:latin typeface="Figtree" panose="020B0604020202020204"/>
                        </a:rPr>
                        <a:t>1a</a:t>
                      </a:r>
                    </a:p>
                  </a:txBody>
                  <a:tcPr/>
                </a:tc>
                <a:tc>
                  <a:txBody>
                    <a:bodyPr/>
                    <a:lstStyle/>
                    <a:p>
                      <a:r>
                        <a:rPr lang="en-GB" sz="1100">
                          <a:latin typeface="Figtree" panose="020B0604020202020204"/>
                        </a:rPr>
                        <a:t>The CCS receives the request, creates a unique request_uri to track all interactions for this request and shares it with the ATP. </a:t>
                      </a:r>
                    </a:p>
                  </a:txBody>
                  <a:tcPr/>
                </a:tc>
                <a:extLst>
                  <a:ext uri="{0D108BD9-81ED-4DB2-BD59-A6C34878D82A}">
                    <a16:rowId xmlns:a16="http://schemas.microsoft.com/office/drawing/2014/main" val="2036035812"/>
                  </a:ext>
                </a:extLst>
              </a:tr>
              <a:tr h="135150">
                <a:tc>
                  <a:txBody>
                    <a:bodyPr/>
                    <a:lstStyle/>
                    <a:p>
                      <a:r>
                        <a:rPr lang="en-GB" sz="1100">
                          <a:latin typeface="Figtree" panose="020B0604020202020204"/>
                        </a:rPr>
                        <a:t>1b</a:t>
                      </a:r>
                    </a:p>
                  </a:txBody>
                  <a:tcPr/>
                </a:tc>
                <a:tc>
                  <a:txBody>
                    <a:bodyPr/>
                    <a:lstStyle/>
                    <a:p>
                      <a:r>
                        <a:rPr lang="en-GB" sz="1100">
                          <a:latin typeface="Figtree" panose="020B0604020202020204"/>
                        </a:rPr>
                        <a:t>Consumer is redirected to CCS to authenticate.</a:t>
                      </a:r>
                    </a:p>
                  </a:txBody>
                  <a:tcPr/>
                </a:tc>
                <a:extLst>
                  <a:ext uri="{0D108BD9-81ED-4DB2-BD59-A6C34878D82A}">
                    <a16:rowId xmlns:a16="http://schemas.microsoft.com/office/drawing/2014/main" val="3000201648"/>
                  </a:ext>
                </a:extLst>
              </a:tr>
              <a:tr h="222601">
                <a:tc>
                  <a:txBody>
                    <a:bodyPr/>
                    <a:lstStyle/>
                    <a:p>
                      <a:r>
                        <a:rPr lang="en-GB" sz="1100">
                          <a:latin typeface="Figtree" panose="020B0604020202020204"/>
                        </a:rPr>
                        <a:t>1c</a:t>
                      </a:r>
                    </a:p>
                  </a:txBody>
                  <a:tcPr/>
                </a:tc>
                <a:tc>
                  <a:txBody>
                    <a:bodyPr/>
                    <a:lstStyle/>
                    <a:p>
                      <a:r>
                        <a:rPr lang="en-GB" sz="1100">
                          <a:latin typeface="Figtree" panose="020B0604020202020204"/>
                        </a:rPr>
                        <a:t>Consumer authenticates (IDV or login) to verify their occupancy – as such providing MPxN data for the RAR.</a:t>
                      </a:r>
                    </a:p>
                  </a:txBody>
                  <a:tcPr/>
                </a:tc>
                <a:extLst>
                  <a:ext uri="{0D108BD9-81ED-4DB2-BD59-A6C34878D82A}">
                    <a16:rowId xmlns:a16="http://schemas.microsoft.com/office/drawing/2014/main" val="212796379"/>
                  </a:ext>
                </a:extLst>
              </a:tr>
              <a:tr h="222601">
                <a:tc>
                  <a:txBody>
                    <a:bodyPr/>
                    <a:lstStyle/>
                    <a:p>
                      <a:r>
                        <a:rPr lang="en-GB" sz="1100">
                          <a:latin typeface="Figtree" panose="020B0604020202020204"/>
                        </a:rPr>
                        <a:t>2</a:t>
                      </a:r>
                    </a:p>
                  </a:txBody>
                  <a:tcPr/>
                </a:tc>
                <a:tc>
                  <a:txBody>
                    <a:bodyPr/>
                    <a:lstStyle/>
                    <a:p>
                      <a:r>
                        <a:rPr lang="en-GB" sz="1100">
                          <a:latin typeface="Figtree" panose="020B0604020202020204"/>
                        </a:rPr>
                        <a:t>CCS enriches the original RAR received in Step 1 with MPxN data, creating the full RAR we will discuss today.</a:t>
                      </a:r>
                    </a:p>
                  </a:txBody>
                  <a:tcPr/>
                </a:tc>
                <a:extLst>
                  <a:ext uri="{0D108BD9-81ED-4DB2-BD59-A6C34878D82A}">
                    <a16:rowId xmlns:a16="http://schemas.microsoft.com/office/drawing/2014/main" val="2563594451"/>
                  </a:ext>
                </a:extLst>
              </a:tr>
              <a:tr h="222601">
                <a:tc>
                  <a:txBody>
                    <a:bodyPr/>
                    <a:lstStyle/>
                    <a:p>
                      <a:r>
                        <a:rPr lang="en-GB" sz="1100">
                          <a:latin typeface="Figtree" panose="020B0604020202020204"/>
                        </a:rPr>
                        <a:t>2a</a:t>
                      </a:r>
                    </a:p>
                  </a:txBody>
                  <a:tcPr/>
                </a:tc>
                <a:tc>
                  <a:txBody>
                    <a:bodyPr/>
                    <a:lstStyle/>
                    <a:p>
                      <a:r>
                        <a:rPr lang="en-GB" sz="1100">
                          <a:latin typeface="Figtree" panose="020B0604020202020204"/>
                        </a:rPr>
                        <a:t>This RAR is then directly displayed to the consumer at the time of consent.</a:t>
                      </a:r>
                    </a:p>
                  </a:txBody>
                  <a:tcPr/>
                </a:tc>
                <a:extLst>
                  <a:ext uri="{0D108BD9-81ED-4DB2-BD59-A6C34878D82A}">
                    <a16:rowId xmlns:a16="http://schemas.microsoft.com/office/drawing/2014/main" val="1145641651"/>
                  </a:ext>
                </a:extLst>
              </a:tr>
              <a:tr h="135150">
                <a:tc>
                  <a:txBody>
                    <a:bodyPr/>
                    <a:lstStyle/>
                    <a:p>
                      <a:r>
                        <a:rPr lang="en-GB" sz="1100">
                          <a:latin typeface="Figtree" panose="020B0604020202020204"/>
                        </a:rPr>
                        <a:t>3 </a:t>
                      </a:r>
                    </a:p>
                  </a:txBody>
                  <a:tcPr/>
                </a:tc>
                <a:tc>
                  <a:txBody>
                    <a:bodyPr/>
                    <a:lstStyle/>
                    <a:p>
                      <a:r>
                        <a:rPr lang="en-GB" sz="1100">
                          <a:latin typeface="Figtree" panose="020B0604020202020204"/>
                        </a:rPr>
                        <a:t>Consumer consents, creating a Consent Record in the CCS. </a:t>
                      </a:r>
                    </a:p>
                  </a:txBody>
                  <a:tcPr/>
                </a:tc>
                <a:extLst>
                  <a:ext uri="{0D108BD9-81ED-4DB2-BD59-A6C34878D82A}">
                    <a16:rowId xmlns:a16="http://schemas.microsoft.com/office/drawing/2014/main" val="814602011"/>
                  </a:ext>
                </a:extLst>
              </a:tr>
              <a:tr h="222601">
                <a:tc>
                  <a:txBody>
                    <a:bodyPr/>
                    <a:lstStyle/>
                    <a:p>
                      <a:r>
                        <a:rPr lang="en-GB" sz="1100">
                          <a:latin typeface="Figtree" panose="020B0604020202020204"/>
                        </a:rPr>
                        <a:t>3a</a:t>
                      </a:r>
                    </a:p>
                  </a:txBody>
                  <a:tcPr/>
                </a:tc>
                <a:tc>
                  <a:txBody>
                    <a:bodyPr/>
                    <a:lstStyle/>
                    <a:p>
                      <a:r>
                        <a:rPr lang="en-GB" sz="1100">
                          <a:latin typeface="Figtree" panose="020B0604020202020204"/>
                        </a:rPr>
                        <a:t>Tied to the Consent Record, the CCS sends an auth_code to the ATP inviting it to collect an access_token</a:t>
                      </a:r>
                    </a:p>
                  </a:txBody>
                  <a:tcPr/>
                </a:tc>
                <a:extLst>
                  <a:ext uri="{0D108BD9-81ED-4DB2-BD59-A6C34878D82A}">
                    <a16:rowId xmlns:a16="http://schemas.microsoft.com/office/drawing/2014/main" val="1219574059"/>
                  </a:ext>
                </a:extLst>
              </a:tr>
              <a:tr h="310051">
                <a:tc>
                  <a:txBody>
                    <a:bodyPr/>
                    <a:lstStyle/>
                    <a:p>
                      <a:r>
                        <a:rPr lang="en-GB" sz="1100">
                          <a:latin typeface="Figtree" panose="020B0604020202020204"/>
                        </a:rPr>
                        <a:t>3b</a:t>
                      </a:r>
                    </a:p>
                  </a:txBody>
                  <a:tcPr/>
                </a:tc>
                <a:tc>
                  <a:txBody>
                    <a:bodyPr/>
                    <a:lstStyle/>
                    <a:p>
                      <a:r>
                        <a:rPr lang="en-GB" sz="1100">
                          <a:latin typeface="Figtree" panose="020B0604020202020204"/>
                        </a:rPr>
                        <a:t>After establishment of an mTLS connection, ATP collects the access_token which is tied to the consent record and their own client_id.</a:t>
                      </a:r>
                    </a:p>
                  </a:txBody>
                  <a:tcPr/>
                </a:tc>
                <a:extLst>
                  <a:ext uri="{0D108BD9-81ED-4DB2-BD59-A6C34878D82A}">
                    <a16:rowId xmlns:a16="http://schemas.microsoft.com/office/drawing/2014/main" val="1945215840"/>
                  </a:ext>
                </a:extLst>
              </a:tr>
              <a:tr h="222601">
                <a:tc>
                  <a:txBody>
                    <a:bodyPr/>
                    <a:lstStyle/>
                    <a:p>
                      <a:r>
                        <a:rPr lang="en-GB" sz="1100">
                          <a:latin typeface="Figtree" panose="020B0604020202020204"/>
                        </a:rPr>
                        <a:t>3c</a:t>
                      </a:r>
                    </a:p>
                  </a:txBody>
                  <a:tcPr/>
                </a:tc>
                <a:tc>
                  <a:txBody>
                    <a:bodyPr/>
                    <a:lstStyle/>
                    <a:p>
                      <a:r>
                        <a:rPr lang="en-GB" sz="1100">
                          <a:latin typeface="Figtree" panose="020B0604020202020204"/>
                        </a:rPr>
                        <a:t>After establishment of an mTLS connection, ATP requests data from the EDH with the access token.</a:t>
                      </a:r>
                    </a:p>
                  </a:txBody>
                  <a:tcPr/>
                </a:tc>
                <a:extLst>
                  <a:ext uri="{0D108BD9-81ED-4DB2-BD59-A6C34878D82A}">
                    <a16:rowId xmlns:a16="http://schemas.microsoft.com/office/drawing/2014/main" val="3236371389"/>
                  </a:ext>
                </a:extLst>
              </a:tr>
              <a:tr h="222601">
                <a:tc>
                  <a:txBody>
                    <a:bodyPr/>
                    <a:lstStyle/>
                    <a:p>
                      <a:r>
                        <a:rPr lang="en-GB" sz="1100">
                          <a:latin typeface="Figtree" panose="020B0604020202020204"/>
                        </a:rPr>
                        <a:t>3d</a:t>
                      </a:r>
                    </a:p>
                  </a:txBody>
                  <a:tcPr/>
                </a:tc>
                <a:tc>
                  <a:txBody>
                    <a:bodyPr/>
                    <a:lstStyle/>
                    <a:p>
                      <a:r>
                        <a:rPr lang="en-GB" sz="1100">
                          <a:latin typeface="Figtree" panose="020B0604020202020204"/>
                        </a:rPr>
                        <a:t>EDH introspects the access_token centrally with the CCS introspection endpoint (during an mTLS connection).</a:t>
                      </a:r>
                    </a:p>
                  </a:txBody>
                  <a:tcPr/>
                </a:tc>
                <a:extLst>
                  <a:ext uri="{0D108BD9-81ED-4DB2-BD59-A6C34878D82A}">
                    <a16:rowId xmlns:a16="http://schemas.microsoft.com/office/drawing/2014/main" val="1847315972"/>
                  </a:ext>
                </a:extLst>
              </a:tr>
              <a:tr h="310051">
                <a:tc>
                  <a:txBody>
                    <a:bodyPr/>
                    <a:lstStyle/>
                    <a:p>
                      <a:r>
                        <a:rPr lang="en-GB" sz="1100">
                          <a:latin typeface="Figtree" panose="020B0604020202020204"/>
                        </a:rPr>
                        <a:t>4</a:t>
                      </a:r>
                    </a:p>
                  </a:txBody>
                  <a:tcPr/>
                </a:tc>
                <a:tc>
                  <a:txBody>
                    <a:bodyPr/>
                    <a:lstStyle/>
                    <a:p>
                      <a:r>
                        <a:rPr lang="en-GB" sz="1100">
                          <a:latin typeface="Figtree" panose="020B0604020202020204"/>
                        </a:rPr>
                        <a:t>EDH, during introspection, receives the full RAR details specifying MPxNs and other critical consent record data. This informs what data they need to send.</a:t>
                      </a:r>
                    </a:p>
                  </a:txBody>
                  <a:tcPr/>
                </a:tc>
                <a:extLst>
                  <a:ext uri="{0D108BD9-81ED-4DB2-BD59-A6C34878D82A}">
                    <a16:rowId xmlns:a16="http://schemas.microsoft.com/office/drawing/2014/main" val="3414950973"/>
                  </a:ext>
                </a:extLst>
              </a:tr>
            </a:tbl>
          </a:graphicData>
        </a:graphic>
      </p:graphicFrame>
      <p:pic>
        <p:nvPicPr>
          <p:cNvPr id="1247" name="Picture 1246">
            <a:extLst>
              <a:ext uri="{FF2B5EF4-FFF2-40B4-BE49-F238E27FC236}">
                <a16:creationId xmlns:a16="http://schemas.microsoft.com/office/drawing/2014/main" id="{57AD456A-B715-57AF-D439-F8AE867801C5}"/>
              </a:ext>
            </a:extLst>
          </p:cNvPr>
          <p:cNvPicPr>
            <a:picLocks noChangeAspect="1"/>
          </p:cNvPicPr>
          <p:nvPr/>
        </p:nvPicPr>
        <p:blipFill>
          <a:blip r:embed="rId3"/>
          <a:stretch>
            <a:fillRect/>
          </a:stretch>
        </p:blipFill>
        <p:spPr>
          <a:xfrm>
            <a:off x="4914900" y="1672274"/>
            <a:ext cx="7277100" cy="3513452"/>
          </a:xfrm>
          <a:prstGeom prst="rect">
            <a:avLst/>
          </a:prstGeom>
        </p:spPr>
      </p:pic>
    </p:spTree>
    <p:extLst>
      <p:ext uri="{BB962C8B-B14F-4D97-AF65-F5344CB8AC3E}">
        <p14:creationId xmlns:p14="http://schemas.microsoft.com/office/powerpoint/2010/main" val="2507213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F25E-919B-72E7-2887-0E9882757784}"/>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1FD183D8-E3A5-0E82-0FBD-79F8C162C3C3}"/>
              </a:ext>
            </a:extLst>
          </p:cNvPr>
          <p:cNvSpPr/>
          <p:nvPr/>
        </p:nvSpPr>
        <p:spPr>
          <a:xfrm>
            <a:off x="2384048" y="4101036"/>
            <a:ext cx="1223770" cy="11099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latin typeface="Figtree" panose="020B0604020202020204"/>
              </a:rPr>
              <a:t>Initial RAR created from Push Authorisation Request by ATP</a:t>
            </a:r>
          </a:p>
        </p:txBody>
      </p:sp>
      <p:sp>
        <p:nvSpPr>
          <p:cNvPr id="37" name="Rectangle 36">
            <a:extLst>
              <a:ext uri="{FF2B5EF4-FFF2-40B4-BE49-F238E27FC236}">
                <a16:creationId xmlns:a16="http://schemas.microsoft.com/office/drawing/2014/main" id="{70C1BC06-B7DC-9EA3-2300-6F2483CBDF41}"/>
              </a:ext>
            </a:extLst>
          </p:cNvPr>
          <p:cNvSpPr/>
          <p:nvPr/>
        </p:nvSpPr>
        <p:spPr>
          <a:xfrm>
            <a:off x="4872230" y="4101036"/>
            <a:ext cx="1223770" cy="11099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a:latin typeface="Figtree" panose="020B0604020202020204"/>
              </a:rPr>
              <a:t>RAR gets enriched  post consumer authentication, adding </a:t>
            </a:r>
            <a:r>
              <a:rPr lang="en-GB" sz="1200" err="1">
                <a:latin typeface="Figtree" panose="020B0604020202020204"/>
              </a:rPr>
              <a:t>MPxNs</a:t>
            </a:r>
            <a:endParaRPr lang="en-GB" sz="1200">
              <a:latin typeface="Figtree" panose="020B0604020202020204"/>
            </a:endParaRPr>
          </a:p>
        </p:txBody>
      </p:sp>
      <p:sp>
        <p:nvSpPr>
          <p:cNvPr id="43" name="Rectangle 42">
            <a:extLst>
              <a:ext uri="{FF2B5EF4-FFF2-40B4-BE49-F238E27FC236}">
                <a16:creationId xmlns:a16="http://schemas.microsoft.com/office/drawing/2014/main" id="{F693D2ED-5465-FE01-503D-7FFE5989D8D8}"/>
              </a:ext>
            </a:extLst>
          </p:cNvPr>
          <p:cNvSpPr/>
          <p:nvPr/>
        </p:nvSpPr>
        <p:spPr>
          <a:xfrm>
            <a:off x="6045473" y="700517"/>
            <a:ext cx="1223770" cy="11099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latin typeface="Figtree" panose="020B0604020202020204"/>
              </a:rPr>
              <a:t>Enriched RAR is shown to consumer at time of consent</a:t>
            </a:r>
          </a:p>
        </p:txBody>
      </p:sp>
      <p:sp>
        <p:nvSpPr>
          <p:cNvPr id="459" name="Rectangle 458">
            <a:extLst>
              <a:ext uri="{FF2B5EF4-FFF2-40B4-BE49-F238E27FC236}">
                <a16:creationId xmlns:a16="http://schemas.microsoft.com/office/drawing/2014/main" id="{461A54DC-9116-67CD-E4C0-613535C18CC1}"/>
              </a:ext>
            </a:extLst>
          </p:cNvPr>
          <p:cNvSpPr/>
          <p:nvPr/>
        </p:nvSpPr>
        <p:spPr>
          <a:xfrm>
            <a:off x="7670794" y="4127404"/>
            <a:ext cx="1223770" cy="11099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latin typeface="Figtree" panose="020B0604020202020204"/>
              </a:rPr>
              <a:t>Consent record created and tied to </a:t>
            </a:r>
            <a:r>
              <a:rPr lang="en-GB" sz="1200" err="1">
                <a:latin typeface="Figtree" panose="020B0604020202020204"/>
              </a:rPr>
              <a:t>access_token</a:t>
            </a:r>
            <a:endParaRPr lang="en-GB" sz="1200">
              <a:latin typeface="Figtree" panose="020B0604020202020204"/>
            </a:endParaRPr>
          </a:p>
        </p:txBody>
      </p:sp>
      <p:sp>
        <p:nvSpPr>
          <p:cNvPr id="482" name="Rectangle 481">
            <a:extLst>
              <a:ext uri="{FF2B5EF4-FFF2-40B4-BE49-F238E27FC236}">
                <a16:creationId xmlns:a16="http://schemas.microsoft.com/office/drawing/2014/main" id="{8ACA13DA-52D7-01DD-2466-C874634E48A8}"/>
              </a:ext>
            </a:extLst>
          </p:cNvPr>
          <p:cNvSpPr/>
          <p:nvPr/>
        </p:nvSpPr>
        <p:spPr>
          <a:xfrm>
            <a:off x="9009630" y="2195298"/>
            <a:ext cx="1223770" cy="11099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err="1">
                <a:latin typeface="Figtree" panose="020B0604020202020204"/>
              </a:rPr>
              <a:t>Access_token</a:t>
            </a:r>
            <a:r>
              <a:rPr lang="en-GB" sz="1200">
                <a:latin typeface="Figtree" panose="020B0604020202020204"/>
              </a:rPr>
              <a:t> is used for the data request but doesn’t contain the RAR</a:t>
            </a:r>
          </a:p>
        </p:txBody>
      </p:sp>
      <p:sp>
        <p:nvSpPr>
          <p:cNvPr id="1027" name="TextBox 1026">
            <a:extLst>
              <a:ext uri="{FF2B5EF4-FFF2-40B4-BE49-F238E27FC236}">
                <a16:creationId xmlns:a16="http://schemas.microsoft.com/office/drawing/2014/main" id="{EE8E93F8-2290-F3C8-5FC4-87574973D84E}"/>
              </a:ext>
            </a:extLst>
          </p:cNvPr>
          <p:cNvSpPr txBox="1"/>
          <p:nvPr/>
        </p:nvSpPr>
        <p:spPr>
          <a:xfrm>
            <a:off x="376937" y="4471368"/>
            <a:ext cx="1280160" cy="369332"/>
          </a:xfrm>
          <a:prstGeom prst="rect">
            <a:avLst/>
          </a:prstGeom>
          <a:noFill/>
        </p:spPr>
        <p:txBody>
          <a:bodyPr wrap="square" rtlCol="0">
            <a:spAutoFit/>
          </a:bodyPr>
          <a:lstStyle/>
          <a:p>
            <a:r>
              <a:rPr lang="en-GB">
                <a:latin typeface="Figtree" panose="020B0604020202020204"/>
              </a:rPr>
              <a:t>CCS</a:t>
            </a:r>
          </a:p>
        </p:txBody>
      </p:sp>
      <p:sp>
        <p:nvSpPr>
          <p:cNvPr id="1028" name="TextBox 1027">
            <a:extLst>
              <a:ext uri="{FF2B5EF4-FFF2-40B4-BE49-F238E27FC236}">
                <a16:creationId xmlns:a16="http://schemas.microsoft.com/office/drawing/2014/main" id="{6D6E8589-0C59-577C-B9EC-353CEA13B1AF}"/>
              </a:ext>
            </a:extLst>
          </p:cNvPr>
          <p:cNvSpPr txBox="1"/>
          <p:nvPr/>
        </p:nvSpPr>
        <p:spPr>
          <a:xfrm>
            <a:off x="342394" y="5841230"/>
            <a:ext cx="1280160" cy="369332"/>
          </a:xfrm>
          <a:prstGeom prst="rect">
            <a:avLst/>
          </a:prstGeom>
          <a:noFill/>
        </p:spPr>
        <p:txBody>
          <a:bodyPr wrap="square" rtlCol="0">
            <a:spAutoFit/>
          </a:bodyPr>
          <a:lstStyle/>
          <a:p>
            <a:r>
              <a:rPr lang="en-GB">
                <a:latin typeface="Figtree" panose="020B0604020202020204"/>
              </a:rPr>
              <a:t>EDH</a:t>
            </a:r>
          </a:p>
        </p:txBody>
      </p:sp>
      <p:sp>
        <p:nvSpPr>
          <p:cNvPr id="1030" name="TextBox 1029">
            <a:extLst>
              <a:ext uri="{FF2B5EF4-FFF2-40B4-BE49-F238E27FC236}">
                <a16:creationId xmlns:a16="http://schemas.microsoft.com/office/drawing/2014/main" id="{F725091D-E462-04C4-6661-0A57EB74815C}"/>
              </a:ext>
            </a:extLst>
          </p:cNvPr>
          <p:cNvSpPr txBox="1"/>
          <p:nvPr/>
        </p:nvSpPr>
        <p:spPr>
          <a:xfrm>
            <a:off x="376937" y="2563475"/>
            <a:ext cx="1280160" cy="369332"/>
          </a:xfrm>
          <a:prstGeom prst="rect">
            <a:avLst/>
          </a:prstGeom>
          <a:noFill/>
        </p:spPr>
        <p:txBody>
          <a:bodyPr wrap="square" rtlCol="0">
            <a:spAutoFit/>
          </a:bodyPr>
          <a:lstStyle/>
          <a:p>
            <a:r>
              <a:rPr lang="en-GB">
                <a:latin typeface="Figtree" panose="020B0604020202020204"/>
              </a:rPr>
              <a:t>ATP</a:t>
            </a:r>
          </a:p>
        </p:txBody>
      </p:sp>
      <p:sp>
        <p:nvSpPr>
          <p:cNvPr id="1031" name="TextBox 1030">
            <a:extLst>
              <a:ext uri="{FF2B5EF4-FFF2-40B4-BE49-F238E27FC236}">
                <a16:creationId xmlns:a16="http://schemas.microsoft.com/office/drawing/2014/main" id="{7CE7B39F-F12E-A40D-5E96-69AFD17CF6D4}"/>
              </a:ext>
            </a:extLst>
          </p:cNvPr>
          <p:cNvSpPr txBox="1"/>
          <p:nvPr/>
        </p:nvSpPr>
        <p:spPr>
          <a:xfrm>
            <a:off x="338896" y="1064579"/>
            <a:ext cx="1280160" cy="369332"/>
          </a:xfrm>
          <a:prstGeom prst="rect">
            <a:avLst/>
          </a:prstGeom>
          <a:noFill/>
        </p:spPr>
        <p:txBody>
          <a:bodyPr wrap="square" rtlCol="0">
            <a:spAutoFit/>
          </a:bodyPr>
          <a:lstStyle/>
          <a:p>
            <a:r>
              <a:rPr lang="en-GB">
                <a:latin typeface="Figtree" panose="020B0604020202020204"/>
              </a:rPr>
              <a:t>Consumer</a:t>
            </a:r>
          </a:p>
        </p:txBody>
      </p:sp>
      <p:sp>
        <p:nvSpPr>
          <p:cNvPr id="1032" name="Rectangle 1031">
            <a:extLst>
              <a:ext uri="{FF2B5EF4-FFF2-40B4-BE49-F238E27FC236}">
                <a16:creationId xmlns:a16="http://schemas.microsoft.com/office/drawing/2014/main" id="{68351EBF-E6F5-A4EF-D6D5-CDF578B94208}"/>
              </a:ext>
            </a:extLst>
          </p:cNvPr>
          <p:cNvSpPr/>
          <p:nvPr/>
        </p:nvSpPr>
        <p:spPr>
          <a:xfrm>
            <a:off x="1462662" y="2195298"/>
            <a:ext cx="1223770" cy="11099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latin typeface="Figtree" panose="020B0604020202020204"/>
              </a:rPr>
              <a:t>Create PAR based on service request (inc. basic RAR)</a:t>
            </a:r>
          </a:p>
        </p:txBody>
      </p:sp>
      <p:sp>
        <p:nvSpPr>
          <p:cNvPr id="1049" name="Rectangle 1048">
            <a:extLst>
              <a:ext uri="{FF2B5EF4-FFF2-40B4-BE49-F238E27FC236}">
                <a16:creationId xmlns:a16="http://schemas.microsoft.com/office/drawing/2014/main" id="{069A5201-8C19-15B8-55C9-21D79751763E}"/>
              </a:ext>
            </a:extLst>
          </p:cNvPr>
          <p:cNvSpPr/>
          <p:nvPr/>
        </p:nvSpPr>
        <p:spPr>
          <a:xfrm>
            <a:off x="3591120" y="700517"/>
            <a:ext cx="1223770" cy="11099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a:latin typeface="Figtree" panose="020B0604020202020204"/>
              </a:rPr>
              <a:t>Consumer authenticates and provides / confirms MPxN scope</a:t>
            </a:r>
          </a:p>
        </p:txBody>
      </p:sp>
      <p:sp>
        <p:nvSpPr>
          <p:cNvPr id="1051" name="Rectangle 1050">
            <a:extLst>
              <a:ext uri="{FF2B5EF4-FFF2-40B4-BE49-F238E27FC236}">
                <a16:creationId xmlns:a16="http://schemas.microsoft.com/office/drawing/2014/main" id="{926BBC12-0E0E-9D3C-73E7-EB08738C7F05}"/>
              </a:ext>
            </a:extLst>
          </p:cNvPr>
          <p:cNvSpPr/>
          <p:nvPr/>
        </p:nvSpPr>
        <p:spPr>
          <a:xfrm>
            <a:off x="9732374" y="5419034"/>
            <a:ext cx="1223770" cy="11099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err="1">
                <a:latin typeface="Figtree" panose="020B0604020202020204"/>
              </a:rPr>
              <a:t>Access_token</a:t>
            </a:r>
            <a:r>
              <a:rPr lang="en-GB" sz="1200">
                <a:latin typeface="Figtree" panose="020B0604020202020204"/>
              </a:rPr>
              <a:t> introspection, including RAR details to determine data in scope</a:t>
            </a:r>
          </a:p>
        </p:txBody>
      </p:sp>
      <p:cxnSp>
        <p:nvCxnSpPr>
          <p:cNvPr id="1056" name="Connector: Elbow 1055">
            <a:extLst>
              <a:ext uri="{FF2B5EF4-FFF2-40B4-BE49-F238E27FC236}">
                <a16:creationId xmlns:a16="http://schemas.microsoft.com/office/drawing/2014/main" id="{9997BEDD-B56E-A3F6-BA72-DECE3D9E4FD0}"/>
              </a:ext>
            </a:extLst>
          </p:cNvPr>
          <p:cNvCxnSpPr>
            <a:cxnSpLocks/>
            <a:stCxn id="1032" idx="2"/>
            <a:endCxn id="36" idx="1"/>
          </p:cNvCxnSpPr>
          <p:nvPr/>
        </p:nvCxnSpPr>
        <p:spPr>
          <a:xfrm rot="16200000" flipH="1">
            <a:off x="1553927" y="3825913"/>
            <a:ext cx="1350740" cy="309501"/>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059" name="Connector: Elbow 1058">
            <a:extLst>
              <a:ext uri="{FF2B5EF4-FFF2-40B4-BE49-F238E27FC236}">
                <a16:creationId xmlns:a16="http://schemas.microsoft.com/office/drawing/2014/main" id="{2852A837-B1A1-A90F-900A-4A508EEAF2CF}"/>
              </a:ext>
            </a:extLst>
          </p:cNvPr>
          <p:cNvCxnSpPr>
            <a:stCxn id="36" idx="0"/>
            <a:endCxn id="1049" idx="1"/>
          </p:cNvCxnSpPr>
          <p:nvPr/>
        </p:nvCxnSpPr>
        <p:spPr>
          <a:xfrm rot="5400000" flipH="1" flipV="1">
            <a:off x="1870766" y="2380683"/>
            <a:ext cx="2845521" cy="595187"/>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062" name="Connector: Elbow 1061">
            <a:extLst>
              <a:ext uri="{FF2B5EF4-FFF2-40B4-BE49-F238E27FC236}">
                <a16:creationId xmlns:a16="http://schemas.microsoft.com/office/drawing/2014/main" id="{E9A15345-DDC1-C936-6C27-8E9520B35E08}"/>
              </a:ext>
            </a:extLst>
          </p:cNvPr>
          <p:cNvCxnSpPr>
            <a:cxnSpLocks/>
            <a:stCxn id="1049" idx="2"/>
            <a:endCxn id="37" idx="1"/>
          </p:cNvCxnSpPr>
          <p:nvPr/>
        </p:nvCxnSpPr>
        <p:spPr>
          <a:xfrm rot="16200000" flipH="1">
            <a:off x="3114857" y="2898660"/>
            <a:ext cx="2845521" cy="669225"/>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067" name="Connector: Elbow 1066">
            <a:extLst>
              <a:ext uri="{FF2B5EF4-FFF2-40B4-BE49-F238E27FC236}">
                <a16:creationId xmlns:a16="http://schemas.microsoft.com/office/drawing/2014/main" id="{47690BC6-F92F-190A-C747-ACF9009C3BC6}"/>
              </a:ext>
            </a:extLst>
          </p:cNvPr>
          <p:cNvCxnSpPr>
            <a:cxnSpLocks/>
            <a:stCxn id="37" idx="3"/>
            <a:endCxn id="43" idx="2"/>
          </p:cNvCxnSpPr>
          <p:nvPr/>
        </p:nvCxnSpPr>
        <p:spPr>
          <a:xfrm flipV="1">
            <a:off x="6096000" y="1810513"/>
            <a:ext cx="561358" cy="2845521"/>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070" name="Connector: Elbow 1069">
            <a:extLst>
              <a:ext uri="{FF2B5EF4-FFF2-40B4-BE49-F238E27FC236}">
                <a16:creationId xmlns:a16="http://schemas.microsoft.com/office/drawing/2014/main" id="{FE8751A3-1F2A-EE41-5B3F-A0863A468239}"/>
              </a:ext>
            </a:extLst>
          </p:cNvPr>
          <p:cNvCxnSpPr>
            <a:stCxn id="43" idx="3"/>
            <a:endCxn id="459" idx="1"/>
          </p:cNvCxnSpPr>
          <p:nvPr/>
        </p:nvCxnSpPr>
        <p:spPr>
          <a:xfrm>
            <a:off x="7269243" y="1255515"/>
            <a:ext cx="401551" cy="3426887"/>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1088" name="Connector: Elbow 1087">
            <a:extLst>
              <a:ext uri="{FF2B5EF4-FFF2-40B4-BE49-F238E27FC236}">
                <a16:creationId xmlns:a16="http://schemas.microsoft.com/office/drawing/2014/main" id="{A024A5D8-285B-BDC6-6A59-595BFFF5496E}"/>
              </a:ext>
            </a:extLst>
          </p:cNvPr>
          <p:cNvCxnSpPr>
            <a:stCxn id="482" idx="2"/>
            <a:endCxn id="1051" idx="1"/>
          </p:cNvCxnSpPr>
          <p:nvPr/>
        </p:nvCxnSpPr>
        <p:spPr>
          <a:xfrm rot="16200000" flipH="1">
            <a:off x="8342575" y="4584233"/>
            <a:ext cx="2668738" cy="110859"/>
          </a:xfrm>
          <a:prstGeom prst="bentConnector2">
            <a:avLst/>
          </a:prstGeom>
        </p:spPr>
        <p:style>
          <a:lnRef idx="2">
            <a:schemeClr val="accent1"/>
          </a:lnRef>
          <a:fillRef idx="0">
            <a:schemeClr val="accent1"/>
          </a:fillRef>
          <a:effectRef idx="1">
            <a:schemeClr val="accent1"/>
          </a:effectRef>
          <a:fontRef idx="minor">
            <a:schemeClr val="tx1"/>
          </a:fontRef>
        </p:style>
      </p:cxnSp>
      <p:sp>
        <p:nvSpPr>
          <p:cNvPr id="1089" name="Rectangle 1088">
            <a:extLst>
              <a:ext uri="{FF2B5EF4-FFF2-40B4-BE49-F238E27FC236}">
                <a16:creationId xmlns:a16="http://schemas.microsoft.com/office/drawing/2014/main" id="{DBB6F814-7991-3B91-8A2B-FB8CC91A8315}"/>
              </a:ext>
            </a:extLst>
          </p:cNvPr>
          <p:cNvSpPr/>
          <p:nvPr/>
        </p:nvSpPr>
        <p:spPr>
          <a:xfrm>
            <a:off x="10845285" y="4127404"/>
            <a:ext cx="1223770" cy="11099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latin typeface="Figtree" panose="020B0604020202020204"/>
              </a:rPr>
              <a:t>Consent record introspected</a:t>
            </a:r>
          </a:p>
        </p:txBody>
      </p:sp>
      <p:cxnSp>
        <p:nvCxnSpPr>
          <p:cNvPr id="1113" name="Connector: Elbow 1112">
            <a:extLst>
              <a:ext uri="{FF2B5EF4-FFF2-40B4-BE49-F238E27FC236}">
                <a16:creationId xmlns:a16="http://schemas.microsoft.com/office/drawing/2014/main" id="{C61C5ACF-685C-F76C-E708-575CBE8F4746}"/>
              </a:ext>
            </a:extLst>
          </p:cNvPr>
          <p:cNvCxnSpPr>
            <a:stCxn id="1051" idx="3"/>
          </p:cNvCxnSpPr>
          <p:nvPr/>
        </p:nvCxnSpPr>
        <p:spPr>
          <a:xfrm flipV="1">
            <a:off x="10956144" y="4840700"/>
            <a:ext cx="224922" cy="1133332"/>
          </a:xfrm>
          <a:prstGeom prst="bentConnector2">
            <a:avLst/>
          </a:prstGeom>
        </p:spPr>
        <p:style>
          <a:lnRef idx="2">
            <a:schemeClr val="accent1"/>
          </a:lnRef>
          <a:fillRef idx="0">
            <a:schemeClr val="accent1"/>
          </a:fillRef>
          <a:effectRef idx="1">
            <a:schemeClr val="accent1"/>
          </a:effectRef>
          <a:fontRef idx="minor">
            <a:schemeClr val="tx1"/>
          </a:fontRef>
        </p:style>
      </p:cxnSp>
      <p:sp>
        <p:nvSpPr>
          <p:cNvPr id="1135" name="TextBox 1134">
            <a:extLst>
              <a:ext uri="{FF2B5EF4-FFF2-40B4-BE49-F238E27FC236}">
                <a16:creationId xmlns:a16="http://schemas.microsoft.com/office/drawing/2014/main" id="{60D2161E-0083-9711-0966-F6E8B67F4AF5}"/>
              </a:ext>
            </a:extLst>
          </p:cNvPr>
          <p:cNvSpPr txBox="1"/>
          <p:nvPr/>
        </p:nvSpPr>
        <p:spPr>
          <a:xfrm>
            <a:off x="119519" y="53686"/>
            <a:ext cx="10729192" cy="369332"/>
          </a:xfrm>
          <a:prstGeom prst="rect">
            <a:avLst/>
          </a:prstGeom>
          <a:noFill/>
        </p:spPr>
        <p:txBody>
          <a:bodyPr wrap="square" rtlCol="0">
            <a:spAutoFit/>
          </a:bodyPr>
          <a:lstStyle/>
          <a:p>
            <a:r>
              <a:rPr lang="en-GB" b="1">
                <a:latin typeface="Figtree" panose="020B0604020202020204"/>
              </a:rPr>
              <a:t>Simplified Consent Record Schema Flow</a:t>
            </a:r>
          </a:p>
        </p:txBody>
      </p:sp>
      <p:cxnSp>
        <p:nvCxnSpPr>
          <p:cNvPr id="2" name="Connector: Elbow 1">
            <a:extLst>
              <a:ext uri="{FF2B5EF4-FFF2-40B4-BE49-F238E27FC236}">
                <a16:creationId xmlns:a16="http://schemas.microsoft.com/office/drawing/2014/main" id="{122C2B75-5B5E-D143-C9A4-11ABE60A9B60}"/>
              </a:ext>
            </a:extLst>
          </p:cNvPr>
          <p:cNvCxnSpPr/>
          <p:nvPr/>
        </p:nvCxnSpPr>
        <p:spPr>
          <a:xfrm flipV="1">
            <a:off x="8286749" y="2651125"/>
            <a:ext cx="746125" cy="1484312"/>
          </a:xfrm>
          <a:prstGeom prst="bentConnector3">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1515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22B47-7A23-48BD-BC15-E3430EDCB11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1EDC016-E7E8-7EAE-1664-0CB7A8D64DC5}"/>
              </a:ext>
            </a:extLst>
          </p:cNvPr>
          <p:cNvSpPr/>
          <p:nvPr/>
        </p:nvSpPr>
        <p:spPr>
          <a:xfrm>
            <a:off x="470262" y="1399176"/>
            <a:ext cx="4741817" cy="50444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3" name="TextBox 2">
            <a:extLst>
              <a:ext uri="{FF2B5EF4-FFF2-40B4-BE49-F238E27FC236}">
                <a16:creationId xmlns:a16="http://schemas.microsoft.com/office/drawing/2014/main" id="{F8217EB8-96D0-4C06-99C4-73C984514C76}"/>
              </a:ext>
            </a:extLst>
          </p:cNvPr>
          <p:cNvSpPr txBox="1"/>
          <p:nvPr/>
        </p:nvSpPr>
        <p:spPr>
          <a:xfrm>
            <a:off x="479376" y="188640"/>
            <a:ext cx="10729192" cy="369332"/>
          </a:xfrm>
          <a:prstGeom prst="rect">
            <a:avLst/>
          </a:prstGeom>
          <a:noFill/>
        </p:spPr>
        <p:txBody>
          <a:bodyPr wrap="square" rtlCol="0">
            <a:spAutoFit/>
          </a:bodyPr>
          <a:lstStyle/>
          <a:p>
            <a:r>
              <a:rPr lang="en-GB" b="1">
                <a:latin typeface="Figtree" panose="020B0604020202020204"/>
              </a:rPr>
              <a:t>Our draft Consent Record Schema</a:t>
            </a:r>
          </a:p>
        </p:txBody>
      </p:sp>
      <p:graphicFrame>
        <p:nvGraphicFramePr>
          <p:cNvPr id="16" name="Table 15">
            <a:extLst>
              <a:ext uri="{FF2B5EF4-FFF2-40B4-BE49-F238E27FC236}">
                <a16:creationId xmlns:a16="http://schemas.microsoft.com/office/drawing/2014/main" id="{68A8BC93-C14D-09AB-C136-9F4A12C45A12}"/>
              </a:ext>
            </a:extLst>
          </p:cNvPr>
          <p:cNvGraphicFramePr>
            <a:graphicFrameLocks noGrp="1"/>
          </p:cNvGraphicFramePr>
          <p:nvPr>
            <p:extLst>
              <p:ext uri="{D42A27DB-BD31-4B8C-83A1-F6EECF244321}">
                <p14:modId xmlns:p14="http://schemas.microsoft.com/office/powerpoint/2010/main" val="4189971017"/>
              </p:ext>
            </p:extLst>
          </p:nvPr>
        </p:nvGraphicFramePr>
        <p:xfrm>
          <a:off x="5495544" y="908805"/>
          <a:ext cx="6696457" cy="5212080"/>
        </p:xfrm>
        <a:graphic>
          <a:graphicData uri="http://schemas.openxmlformats.org/drawingml/2006/table">
            <a:tbl>
              <a:tblPr firstRow="1" bandRow="1">
                <a:tableStyleId>{5C22544A-7EE6-4342-B048-85BDC9FD1C3A}</a:tableStyleId>
              </a:tblPr>
              <a:tblGrid>
                <a:gridCol w="607701">
                  <a:extLst>
                    <a:ext uri="{9D8B030D-6E8A-4147-A177-3AD203B41FA5}">
                      <a16:colId xmlns:a16="http://schemas.microsoft.com/office/drawing/2014/main" val="2566189396"/>
                    </a:ext>
                  </a:extLst>
                </a:gridCol>
                <a:gridCol w="975030">
                  <a:extLst>
                    <a:ext uri="{9D8B030D-6E8A-4147-A177-3AD203B41FA5}">
                      <a16:colId xmlns:a16="http://schemas.microsoft.com/office/drawing/2014/main" val="2681230118"/>
                    </a:ext>
                  </a:extLst>
                </a:gridCol>
                <a:gridCol w="1062834">
                  <a:extLst>
                    <a:ext uri="{9D8B030D-6E8A-4147-A177-3AD203B41FA5}">
                      <a16:colId xmlns:a16="http://schemas.microsoft.com/office/drawing/2014/main" val="2522597588"/>
                    </a:ext>
                  </a:extLst>
                </a:gridCol>
                <a:gridCol w="4050892">
                  <a:extLst>
                    <a:ext uri="{9D8B030D-6E8A-4147-A177-3AD203B41FA5}">
                      <a16:colId xmlns:a16="http://schemas.microsoft.com/office/drawing/2014/main" val="1441868197"/>
                    </a:ext>
                  </a:extLst>
                </a:gridCol>
              </a:tblGrid>
              <a:tr h="372798">
                <a:tc gridSpan="2">
                  <a:txBody>
                    <a:bodyPr/>
                    <a:lstStyle/>
                    <a:p>
                      <a:r>
                        <a:rPr lang="en-GB" sz="1400" b="0"/>
                        <a:t>Data Item</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sz="1400" b="0"/>
                    </a:p>
                  </a:txBody>
                  <a:tcPr>
                    <a:lnT w="12700" cap="flat" cmpd="sng" algn="ctr">
                      <a:solidFill>
                        <a:schemeClr val="tx1"/>
                      </a:solidFill>
                      <a:prstDash val="solid"/>
                      <a:round/>
                      <a:headEnd type="none" w="med" len="med"/>
                      <a:tailEnd type="none" w="med" len="med"/>
                    </a:lnT>
                  </a:tcPr>
                </a:tc>
                <a:tc>
                  <a:txBody>
                    <a:bodyPr/>
                    <a:lstStyle/>
                    <a:p>
                      <a:r>
                        <a:rPr lang="en-GB" sz="1400" b="0"/>
                        <a:t>Type / Format</a:t>
                      </a:r>
                    </a:p>
                  </a:txBody>
                  <a:tcPr>
                    <a:lnT w="12700" cap="flat" cmpd="sng" algn="ctr">
                      <a:solidFill>
                        <a:schemeClr val="tx1"/>
                      </a:solidFill>
                      <a:prstDash val="solid"/>
                      <a:round/>
                      <a:headEnd type="none" w="med" len="med"/>
                      <a:tailEnd type="none" w="med" len="med"/>
                    </a:lnT>
                  </a:tcPr>
                </a:tc>
                <a:tc>
                  <a:txBody>
                    <a:bodyPr/>
                    <a:lstStyle/>
                    <a:p>
                      <a:r>
                        <a:rPr lang="en-GB" sz="1400" b="0"/>
                        <a:t>Description</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33329974"/>
                  </a:ext>
                </a:extLst>
              </a:tr>
              <a:tr h="0">
                <a:tc gridSpan="4">
                  <a:txBody>
                    <a:bodyPr/>
                    <a:lstStyle/>
                    <a:p>
                      <a:r>
                        <a:rPr lang="en-GB" sz="1400" b="1"/>
                        <a:t>value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sz="1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en-GB" sz="1400"/>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2578671563"/>
                  </a:ext>
                </a:extLst>
              </a:tr>
              <a:tr h="0">
                <a:tc gridSpan="2">
                  <a:txBody>
                    <a:bodyPr/>
                    <a:lstStyle/>
                    <a:p>
                      <a:pPr lvl="0" algn="r"/>
                      <a:r>
                        <a:rPr lang="en-GB" sz="1100" b="1"/>
                        <a:t>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rowSpan="2">
                  <a:txBody>
                    <a:bodyPr/>
                    <a:lstStyle/>
                    <a:p>
                      <a:pPr algn="ctr"/>
                      <a:r>
                        <a:rPr lang="en-GB" sz="1100"/>
                        <a:t>String /</a:t>
                      </a:r>
                    </a:p>
                    <a:p>
                      <a:pPr algn="ctr"/>
                      <a:r>
                        <a:rPr lang="en-GB" sz="1100"/>
                        <a:t>Enum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a:t>RECCo with industry to define acceptable data type catalogue for type. </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6457875"/>
                  </a:ext>
                </a:extLst>
              </a:tr>
              <a:tr h="0">
                <a:tc gridSpan="2">
                  <a:txBody>
                    <a:bodyPr/>
                    <a:lstStyle/>
                    <a:p>
                      <a:pPr lvl="0" algn="r"/>
                      <a:r>
                        <a:rPr lang="en-GB" sz="1100" b="1"/>
                        <a:t>purpose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GB"/>
                    </a:p>
                  </a:txBody>
                  <a:tcP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a:t>RECCo with industry to define acceptable data purpose catalogue. Possibility for ATPs to state ‘Other’ triggering ‘additional 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4780728"/>
                  </a:ext>
                </a:extLst>
              </a:tr>
              <a:tr h="0">
                <a:tc gridSpan="2">
                  <a:txBody>
                    <a:bodyPr/>
                    <a:lstStyle/>
                    <a:p>
                      <a:pPr lvl="0" algn="r"/>
                      <a:r>
                        <a:rPr lang="en-GB" sz="1100" b="1"/>
                        <a:t>Additional 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tc>
                  <a:txBody>
                    <a:bodyPr/>
                    <a:lstStyle/>
                    <a:p>
                      <a:pPr algn="ctr"/>
                      <a:r>
                        <a:rPr lang="en-GB" sz="1100"/>
                        <a:t>Free Text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a:t>Free text with character limit. Mandatory field if purpose = ‘Other’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019785"/>
                  </a:ext>
                </a:extLst>
              </a:tr>
              <a:tr h="0">
                <a:tc gridSpan="2">
                  <a:txBody>
                    <a:bodyPr/>
                    <a:lstStyle/>
                    <a:p>
                      <a:pPr lvl="0" algn="r"/>
                      <a:r>
                        <a:rPr lang="en-GB" sz="1100" b="1"/>
                        <a:t>Start Date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a:r>
                        <a:rPr lang="en-GB" sz="1100"/>
                        <a:t>String / Date-time</a:t>
                      </a:r>
                    </a:p>
                    <a:p>
                      <a:pPr algn="ctr"/>
                      <a:r>
                        <a:rPr lang="en-GB" sz="1100"/>
                        <a:t>(ISO 8601, UTC)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a:t>Inclusive lower bound of the consent’s active window. If absent, the CCS uses the moment of consent grant as the start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096053"/>
                  </a:ext>
                </a:extLst>
              </a:tr>
              <a:tr h="0">
                <a:tc gridSpan="2">
                  <a:txBody>
                    <a:bodyPr/>
                    <a:lstStyle/>
                    <a:p>
                      <a:pPr lvl="0" algn="r"/>
                      <a:r>
                        <a:rPr lang="en-GB" sz="1100" b="1">
                          <a:solidFill>
                            <a:schemeClr val="tx1"/>
                          </a:solidFill>
                        </a:rPr>
                        <a:t>End Date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GB"/>
                    </a:p>
                  </a:txBody>
                  <a:tcPr>
                    <a:noFill/>
                  </a:tcPr>
                </a:tc>
                <a:tc>
                  <a:txBody>
                    <a:bodyPr/>
                    <a:lstStyle/>
                    <a:p>
                      <a:r>
                        <a:rPr lang="en-GB" sz="1100"/>
                        <a:t>Inclusive upper bound of the consent’s active window. Question on default limit next slide.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5291484"/>
                  </a:ext>
                </a:extLst>
              </a:tr>
              <a:tr h="0">
                <a:tc>
                  <a:txBody>
                    <a:bodyPr/>
                    <a:lstStyle/>
                    <a:p>
                      <a:endParaRPr lang="en-GB" sz="1400" b="1"/>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gridSpan="3">
                  <a:txBody>
                    <a:bodyPr/>
                    <a:lstStyle/>
                    <a:p>
                      <a:r>
                        <a:rPr lang="en-GB" sz="1400" b="1"/>
                        <a:t>data</a:t>
                      </a:r>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2857986407"/>
                  </a:ext>
                </a:extLst>
              </a:tr>
              <a:tr h="0">
                <a:tc>
                  <a:txBody>
                    <a:bodyPr/>
                    <a:lstStyle/>
                    <a:p>
                      <a:endParaRPr lang="en-GB" sz="1400" b="1"/>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lvl="0" algn="r"/>
                      <a:r>
                        <a:rPr lang="en-GB" sz="1100" b="1"/>
                        <a:t>from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a:r>
                        <a:rPr lang="en-GB" sz="1100"/>
                        <a:t>String / Date-time</a:t>
                      </a:r>
                    </a:p>
                    <a:p>
                      <a:pPr algn="ctr"/>
                      <a:r>
                        <a:rPr lang="en-GB" sz="1100"/>
                        <a:t>(ISO 8601, UTC)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a:t>Lower bound of the data window - earliest date for which historical readings are requested.</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100"/>
                        <a:t>If blank, default to start Date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3253415"/>
                  </a:ext>
                </a:extLst>
              </a:tr>
              <a:tr h="0">
                <a:tc>
                  <a:txBody>
                    <a:bodyPr/>
                    <a:lstStyle/>
                    <a:p>
                      <a:endParaRPr lang="en-GB" sz="1400" b="1"/>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lang="en-GB" sz="1100" b="1"/>
                        <a:t>to </a:t>
                      </a:r>
                    </a:p>
                    <a:p>
                      <a:pPr lvl="0" algn="r"/>
                      <a:endParaRPr lang="en-GB" sz="11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GB"/>
                    </a:p>
                  </a:txBody>
                  <a:tcPr>
                    <a:noFill/>
                  </a:tcPr>
                </a:tc>
                <a:tc>
                  <a:txBody>
                    <a:bodyPr/>
                    <a:lstStyle/>
                    <a:p>
                      <a:r>
                        <a:rPr lang="en-GB" sz="1100"/>
                        <a:t>Upper bound of the data window - earliest date for which historical readings are requested.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5298141"/>
                  </a:ext>
                </a:extLst>
              </a:tr>
              <a:tr h="0">
                <a:tc>
                  <a:txBody>
                    <a:bodyPr/>
                    <a:lstStyle/>
                    <a:p>
                      <a:endParaRPr lang="en-GB" sz="1400" b="1"/>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a:r>
                        <a:rPr lang="en-GB" sz="1100" b="1"/>
                        <a:t>mpxns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100"/>
                        <a:t>Array (min. 1)</a:t>
                      </a:r>
                    </a:p>
                    <a:p>
                      <a:pPr algn="ctr"/>
                      <a:r>
                        <a:rPr lang="en-GB" sz="1100"/>
                        <a:t>Unique 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a:t>List of MPxNs in scope of this consent.</a:t>
                      </a:r>
                    </a:p>
                    <a:p>
                      <a:r>
                        <a:rPr lang="en-GB" sz="1100"/>
                        <a:t>Included after a consumer authenticates and prove occupancy – meaning CCS Auth_server enriches the RAR post consumer authentication.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658679"/>
                  </a:ext>
                </a:extLst>
              </a:tr>
            </a:tbl>
          </a:graphicData>
        </a:graphic>
      </p:graphicFrame>
      <p:sp>
        <p:nvSpPr>
          <p:cNvPr id="5" name="Rectangle 4">
            <a:extLst>
              <a:ext uri="{FF2B5EF4-FFF2-40B4-BE49-F238E27FC236}">
                <a16:creationId xmlns:a16="http://schemas.microsoft.com/office/drawing/2014/main" id="{B7CBBCE4-F51D-0E93-8919-F075205D9E46}"/>
              </a:ext>
            </a:extLst>
          </p:cNvPr>
          <p:cNvSpPr/>
          <p:nvPr/>
        </p:nvSpPr>
        <p:spPr>
          <a:xfrm>
            <a:off x="576581" y="4659111"/>
            <a:ext cx="4491652" cy="1672551"/>
          </a:xfrm>
          <a:prstGeom prst="rect">
            <a:avLst/>
          </a:prstGeom>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en-GB" sz="1600">
                <a:latin typeface="Figtree" panose="020B0604020202020204"/>
              </a:rPr>
              <a:t>This is a draft and we are welcoming co-developing it further with you.</a:t>
            </a:r>
            <a:endParaRPr lang="en-US" sz="1600">
              <a:latin typeface="Figtree" panose="020B0604020202020204"/>
            </a:endParaRPr>
          </a:p>
          <a:p>
            <a:pPr algn="ctr"/>
            <a:endParaRPr lang="en-GB" sz="1600">
              <a:latin typeface="Figtree" panose="020B0604020202020204"/>
            </a:endParaRPr>
          </a:p>
          <a:p>
            <a:pPr algn="ctr"/>
            <a:r>
              <a:rPr lang="en-GB" sz="1600" b="1">
                <a:latin typeface="Figtree" panose="020B0604020202020204"/>
              </a:rPr>
              <a:t>We have questions on the right and more prompts on the next slides to discuss potential additions.</a:t>
            </a:r>
          </a:p>
        </p:txBody>
      </p:sp>
      <p:sp>
        <p:nvSpPr>
          <p:cNvPr id="8" name="TextBox 7">
            <a:extLst>
              <a:ext uri="{FF2B5EF4-FFF2-40B4-BE49-F238E27FC236}">
                <a16:creationId xmlns:a16="http://schemas.microsoft.com/office/drawing/2014/main" id="{ED8D4CCE-DAA6-A57E-03FC-9045EA1A0723}"/>
              </a:ext>
            </a:extLst>
          </p:cNvPr>
          <p:cNvSpPr txBox="1"/>
          <p:nvPr/>
        </p:nvSpPr>
        <p:spPr>
          <a:xfrm>
            <a:off x="479375" y="907273"/>
            <a:ext cx="3809241" cy="369332"/>
          </a:xfrm>
          <a:prstGeom prst="rect">
            <a:avLst/>
          </a:prstGeom>
          <a:noFill/>
        </p:spPr>
        <p:txBody>
          <a:bodyPr wrap="square" lIns="91440" tIns="45720" rIns="91440" bIns="45720" rtlCol="0" anchor="t">
            <a:spAutoFit/>
          </a:bodyPr>
          <a:lstStyle/>
          <a:p>
            <a:r>
              <a:rPr lang="en-GB" b="1">
                <a:latin typeface="Figtree" panose="020B0604020202020204"/>
              </a:rPr>
              <a:t>Proposed Schema with examples</a:t>
            </a:r>
            <a:endParaRPr lang="en-US" b="1">
              <a:latin typeface="Figtree" panose="020B0604020202020204"/>
            </a:endParaRPr>
          </a:p>
        </p:txBody>
      </p:sp>
      <p:pic>
        <p:nvPicPr>
          <p:cNvPr id="6" name="Picture 5">
            <a:extLst>
              <a:ext uri="{FF2B5EF4-FFF2-40B4-BE49-F238E27FC236}">
                <a16:creationId xmlns:a16="http://schemas.microsoft.com/office/drawing/2014/main" id="{D5735442-A711-D6D2-1161-BD6A37870033}"/>
              </a:ext>
            </a:extLst>
          </p:cNvPr>
          <p:cNvPicPr>
            <a:picLocks noChangeAspect="1"/>
          </p:cNvPicPr>
          <p:nvPr/>
        </p:nvPicPr>
        <p:blipFill>
          <a:blip r:embed="rId2"/>
          <a:srcRect r="17839"/>
          <a:stretch>
            <a:fillRect/>
          </a:stretch>
        </p:blipFill>
        <p:spPr>
          <a:xfrm>
            <a:off x="576581" y="1494633"/>
            <a:ext cx="4491652" cy="2592771"/>
          </a:xfrm>
          <a:prstGeom prst="rect">
            <a:avLst/>
          </a:prstGeom>
        </p:spPr>
      </p:pic>
    </p:spTree>
    <p:extLst>
      <p:ext uri="{BB962C8B-B14F-4D97-AF65-F5344CB8AC3E}">
        <p14:creationId xmlns:p14="http://schemas.microsoft.com/office/powerpoint/2010/main" val="4189405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B69A5-DD32-596C-A320-68D1688035B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82645B-09F2-C074-C7EC-4A1683FB18BF}"/>
              </a:ext>
            </a:extLst>
          </p:cNvPr>
          <p:cNvSpPr txBox="1"/>
          <p:nvPr/>
        </p:nvSpPr>
        <p:spPr>
          <a:xfrm>
            <a:off x="479376" y="188640"/>
            <a:ext cx="10729192" cy="369332"/>
          </a:xfrm>
          <a:prstGeom prst="rect">
            <a:avLst/>
          </a:prstGeom>
          <a:noFill/>
        </p:spPr>
        <p:txBody>
          <a:bodyPr wrap="square" rtlCol="0">
            <a:spAutoFit/>
          </a:bodyPr>
          <a:lstStyle/>
          <a:p>
            <a:r>
              <a:rPr lang="en-GB" b="1"/>
              <a:t>Our draft Consent Record Schema</a:t>
            </a:r>
          </a:p>
        </p:txBody>
      </p:sp>
      <p:sp>
        <p:nvSpPr>
          <p:cNvPr id="3" name="Rectangle 2">
            <a:extLst>
              <a:ext uri="{FF2B5EF4-FFF2-40B4-BE49-F238E27FC236}">
                <a16:creationId xmlns:a16="http://schemas.microsoft.com/office/drawing/2014/main" id="{7B50FB9E-E8D7-C30F-3A38-7A41DD0E6855}"/>
              </a:ext>
            </a:extLst>
          </p:cNvPr>
          <p:cNvSpPr/>
          <p:nvPr/>
        </p:nvSpPr>
        <p:spPr>
          <a:xfrm>
            <a:off x="6036351" y="3705854"/>
            <a:ext cx="5974931" cy="748666"/>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GB" sz="1100">
                <a:latin typeface="Figtree" panose="020B0604020202020204"/>
              </a:rPr>
              <a:t>What should we suggest as the automatic upper bound of the token lifetime? </a:t>
            </a:r>
          </a:p>
          <a:p>
            <a:r>
              <a:rPr lang="en-GB" sz="1100">
                <a:latin typeface="Figtree" panose="020B0604020202020204"/>
              </a:rPr>
              <a:t>What is the best way to reconcile enduring services vs the natural security requirement to necessitate a reconsent?</a:t>
            </a:r>
          </a:p>
        </p:txBody>
      </p:sp>
      <p:sp>
        <p:nvSpPr>
          <p:cNvPr id="4" name="Rectangle 3">
            <a:extLst>
              <a:ext uri="{FF2B5EF4-FFF2-40B4-BE49-F238E27FC236}">
                <a16:creationId xmlns:a16="http://schemas.microsoft.com/office/drawing/2014/main" id="{80980618-A2BB-7BAE-E2D7-BA741B4AB718}"/>
              </a:ext>
            </a:extLst>
          </p:cNvPr>
          <p:cNvSpPr/>
          <p:nvPr/>
        </p:nvSpPr>
        <p:spPr>
          <a:xfrm>
            <a:off x="6038327" y="2642219"/>
            <a:ext cx="5981734" cy="488885"/>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GB" sz="1100">
                <a:latin typeface="Figtree" panose="020B0604020202020204"/>
              </a:rPr>
              <a:t>What controls do we need to put in place for ‘Other’ e.g. character limit, monitoring for usage etc.</a:t>
            </a:r>
          </a:p>
        </p:txBody>
      </p:sp>
      <p:sp>
        <p:nvSpPr>
          <p:cNvPr id="5" name="Rectangle 4">
            <a:extLst>
              <a:ext uri="{FF2B5EF4-FFF2-40B4-BE49-F238E27FC236}">
                <a16:creationId xmlns:a16="http://schemas.microsoft.com/office/drawing/2014/main" id="{4C04E122-89DE-51BB-0791-7B759B81745C}"/>
              </a:ext>
            </a:extLst>
          </p:cNvPr>
          <p:cNvSpPr/>
          <p:nvPr/>
        </p:nvSpPr>
        <p:spPr>
          <a:xfrm>
            <a:off x="6031524" y="4513972"/>
            <a:ext cx="5974931" cy="491282"/>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GB" sz="1100">
                <a:latin typeface="Figtree" panose="020B0604020202020204"/>
              </a:rPr>
              <a:t>If “to” is blank, do we assume enduring consent? Without specifying ‘one-off’ vs ‘enduring’ this seems a logical approach.</a:t>
            </a:r>
          </a:p>
        </p:txBody>
      </p:sp>
      <p:sp>
        <p:nvSpPr>
          <p:cNvPr id="9" name="Rectangle 8">
            <a:extLst>
              <a:ext uri="{FF2B5EF4-FFF2-40B4-BE49-F238E27FC236}">
                <a16:creationId xmlns:a16="http://schemas.microsoft.com/office/drawing/2014/main" id="{594898EB-8D9C-11F2-D1EF-1D8079C980CC}"/>
              </a:ext>
            </a:extLst>
          </p:cNvPr>
          <p:cNvSpPr/>
          <p:nvPr/>
        </p:nvSpPr>
        <p:spPr>
          <a:xfrm>
            <a:off x="6041956" y="575280"/>
            <a:ext cx="5974931" cy="491282"/>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100">
                <a:latin typeface="Figtree" panose="020B0604020202020204"/>
              </a:rPr>
              <a:t>Does type and purpose give us enough flexibility for data sharing arrangements? Will this also work for cross-sector? </a:t>
            </a:r>
          </a:p>
        </p:txBody>
      </p:sp>
      <p:sp>
        <p:nvSpPr>
          <p:cNvPr id="13" name="Rectangle 12">
            <a:extLst>
              <a:ext uri="{FF2B5EF4-FFF2-40B4-BE49-F238E27FC236}">
                <a16:creationId xmlns:a16="http://schemas.microsoft.com/office/drawing/2014/main" id="{26F2A39E-54F0-0472-A248-64A7FC9EC32E}"/>
              </a:ext>
            </a:extLst>
          </p:cNvPr>
          <p:cNvSpPr/>
          <p:nvPr/>
        </p:nvSpPr>
        <p:spPr>
          <a:xfrm>
            <a:off x="6038328" y="5071981"/>
            <a:ext cx="5974931" cy="491282"/>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100">
                <a:latin typeface="Figtree" panose="020B0604020202020204"/>
              </a:rPr>
              <a:t>What do we need to consider for </a:t>
            </a:r>
            <a:r>
              <a:rPr lang="en-GB" sz="1100" err="1">
                <a:latin typeface="Figtree" panose="020B0604020202020204"/>
              </a:rPr>
              <a:t>MPxNs</a:t>
            </a:r>
            <a:r>
              <a:rPr lang="en-GB" sz="1100">
                <a:latin typeface="Figtree" panose="020B0604020202020204"/>
              </a:rPr>
              <a:t> (MPAN, MPRN)? Do we need to specify a fuel type?</a:t>
            </a:r>
          </a:p>
          <a:p>
            <a:r>
              <a:rPr lang="en-GB" sz="1100">
                <a:latin typeface="Figtree" panose="020B0604020202020204"/>
              </a:rPr>
              <a:t>Should </a:t>
            </a:r>
            <a:r>
              <a:rPr lang="en-GB" sz="1100" err="1">
                <a:latin typeface="Figtree" panose="020B0604020202020204"/>
              </a:rPr>
              <a:t>MPxN</a:t>
            </a:r>
            <a:r>
              <a:rPr lang="en-GB" sz="1100">
                <a:latin typeface="Figtree" panose="020B0604020202020204"/>
              </a:rPr>
              <a:t> be superseded by duration or vice versa?</a:t>
            </a:r>
          </a:p>
        </p:txBody>
      </p:sp>
      <p:sp>
        <p:nvSpPr>
          <p:cNvPr id="15" name="Rectangle 14">
            <a:extLst>
              <a:ext uri="{FF2B5EF4-FFF2-40B4-BE49-F238E27FC236}">
                <a16:creationId xmlns:a16="http://schemas.microsoft.com/office/drawing/2014/main" id="{D199B971-FF3D-6ABF-FE96-534C5B68CBB8}"/>
              </a:ext>
            </a:extLst>
          </p:cNvPr>
          <p:cNvSpPr/>
          <p:nvPr/>
        </p:nvSpPr>
        <p:spPr>
          <a:xfrm>
            <a:off x="6038327" y="1107780"/>
            <a:ext cx="5974931" cy="1528036"/>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100">
                <a:latin typeface="Figtree" panose="020B0604020202020204"/>
              </a:rPr>
              <a:t>What are your thoughts on not specifying:</a:t>
            </a:r>
          </a:p>
          <a:p>
            <a:pPr marL="285750" indent="-285750">
              <a:buFontTx/>
              <a:buChar char="-"/>
            </a:pPr>
            <a:r>
              <a:rPr lang="en-GB" sz="1100">
                <a:latin typeface="Figtree" panose="020B0604020202020204"/>
              </a:rPr>
              <a:t>Data subject</a:t>
            </a:r>
          </a:p>
          <a:p>
            <a:pPr marL="285750" indent="-285750">
              <a:buFontTx/>
              <a:buChar char="-"/>
            </a:pPr>
            <a:r>
              <a:rPr lang="en-GB" sz="1100">
                <a:latin typeface="Figtree" panose="020B0604020202020204"/>
              </a:rPr>
              <a:t>Data controller</a:t>
            </a:r>
          </a:p>
          <a:p>
            <a:pPr marL="285750" indent="-285750">
              <a:buFontTx/>
              <a:buChar char="-"/>
            </a:pPr>
            <a:r>
              <a:rPr lang="en-GB" sz="1100">
                <a:latin typeface="Figtree" panose="020B0604020202020204"/>
              </a:rPr>
              <a:t>Legal basis</a:t>
            </a:r>
          </a:p>
          <a:p>
            <a:endParaRPr lang="en-GB" sz="1100">
              <a:latin typeface="Figtree" panose="020B0604020202020204"/>
            </a:endParaRPr>
          </a:p>
          <a:p>
            <a:r>
              <a:rPr lang="en-GB" sz="1100">
                <a:latin typeface="Figtree" panose="020B0604020202020204"/>
              </a:rPr>
              <a:t>Our proposal is this adds additional weight and logic requirements to APIs; CCS will minimise data and ensure proper authority to consent, and mandatory introspection ensures each token is checked, reducing the need for complex record schemas.</a:t>
            </a:r>
          </a:p>
        </p:txBody>
      </p:sp>
      <p:sp>
        <p:nvSpPr>
          <p:cNvPr id="6" name="TextBox 5">
            <a:extLst>
              <a:ext uri="{FF2B5EF4-FFF2-40B4-BE49-F238E27FC236}">
                <a16:creationId xmlns:a16="http://schemas.microsoft.com/office/drawing/2014/main" id="{61C40205-B70D-60EC-121A-F2F43BC1B9EA}"/>
              </a:ext>
            </a:extLst>
          </p:cNvPr>
          <p:cNvSpPr txBox="1"/>
          <p:nvPr/>
        </p:nvSpPr>
        <p:spPr>
          <a:xfrm>
            <a:off x="7735039" y="188524"/>
            <a:ext cx="3470540" cy="369332"/>
          </a:xfrm>
          <a:prstGeom prst="rect">
            <a:avLst/>
          </a:prstGeom>
          <a:noFill/>
        </p:spPr>
        <p:txBody>
          <a:bodyPr wrap="square" rtlCol="0">
            <a:spAutoFit/>
          </a:bodyPr>
          <a:lstStyle/>
          <a:p>
            <a:r>
              <a:rPr lang="en-GB" i="1">
                <a:latin typeface="Figtree" panose="020B0604020202020204"/>
              </a:rPr>
              <a:t>Key Questions:</a:t>
            </a:r>
          </a:p>
        </p:txBody>
      </p:sp>
      <p:sp>
        <p:nvSpPr>
          <p:cNvPr id="7" name="Rectangle 6">
            <a:extLst>
              <a:ext uri="{FF2B5EF4-FFF2-40B4-BE49-F238E27FC236}">
                <a16:creationId xmlns:a16="http://schemas.microsoft.com/office/drawing/2014/main" id="{D6305539-A62F-5B31-BD07-3FED0FB98524}"/>
              </a:ext>
            </a:extLst>
          </p:cNvPr>
          <p:cNvSpPr/>
          <p:nvPr/>
        </p:nvSpPr>
        <p:spPr>
          <a:xfrm>
            <a:off x="6036351" y="5626312"/>
            <a:ext cx="5974931" cy="489154"/>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GB" sz="1100">
                <a:latin typeface="Figtree" panose="020B0604020202020204"/>
              </a:rPr>
              <a:t>To make Consent Records lightweight, we are proposing using Start Date Time and End Date Time to be used to configure one-off consents. Should we have a separate data item for this?</a:t>
            </a:r>
          </a:p>
        </p:txBody>
      </p:sp>
      <p:graphicFrame>
        <p:nvGraphicFramePr>
          <p:cNvPr id="10" name="Table 9">
            <a:extLst>
              <a:ext uri="{FF2B5EF4-FFF2-40B4-BE49-F238E27FC236}">
                <a16:creationId xmlns:a16="http://schemas.microsoft.com/office/drawing/2014/main" id="{2687F86A-0D95-4B4D-F24C-AE9752068F5A}"/>
              </a:ext>
            </a:extLst>
          </p:cNvPr>
          <p:cNvGraphicFramePr>
            <a:graphicFrameLocks noGrp="1"/>
          </p:cNvGraphicFramePr>
          <p:nvPr>
            <p:extLst>
              <p:ext uri="{D42A27DB-BD31-4B8C-83A1-F6EECF244321}">
                <p14:modId xmlns:p14="http://schemas.microsoft.com/office/powerpoint/2010/main" val="1650154264"/>
              </p:ext>
            </p:extLst>
          </p:nvPr>
        </p:nvGraphicFramePr>
        <p:xfrm>
          <a:off x="0" y="1012799"/>
          <a:ext cx="5832965" cy="5151120"/>
        </p:xfrm>
        <a:graphic>
          <a:graphicData uri="http://schemas.openxmlformats.org/drawingml/2006/table">
            <a:tbl>
              <a:tblPr firstRow="1" bandRow="1">
                <a:tableStyleId>{5C22544A-7EE6-4342-B048-85BDC9FD1C3A}</a:tableStyleId>
              </a:tblPr>
              <a:tblGrid>
                <a:gridCol w="529339">
                  <a:extLst>
                    <a:ext uri="{9D8B030D-6E8A-4147-A177-3AD203B41FA5}">
                      <a16:colId xmlns:a16="http://schemas.microsoft.com/office/drawing/2014/main" val="2566189396"/>
                    </a:ext>
                  </a:extLst>
                </a:gridCol>
                <a:gridCol w="1578428">
                  <a:extLst>
                    <a:ext uri="{9D8B030D-6E8A-4147-A177-3AD203B41FA5}">
                      <a16:colId xmlns:a16="http://schemas.microsoft.com/office/drawing/2014/main" val="2681230118"/>
                    </a:ext>
                  </a:extLst>
                </a:gridCol>
                <a:gridCol w="864053">
                  <a:extLst>
                    <a:ext uri="{9D8B030D-6E8A-4147-A177-3AD203B41FA5}">
                      <a16:colId xmlns:a16="http://schemas.microsoft.com/office/drawing/2014/main" val="2522597588"/>
                    </a:ext>
                  </a:extLst>
                </a:gridCol>
                <a:gridCol w="2861145">
                  <a:extLst>
                    <a:ext uri="{9D8B030D-6E8A-4147-A177-3AD203B41FA5}">
                      <a16:colId xmlns:a16="http://schemas.microsoft.com/office/drawing/2014/main" val="1441868197"/>
                    </a:ext>
                  </a:extLst>
                </a:gridCol>
              </a:tblGrid>
              <a:tr h="372798">
                <a:tc gridSpan="2">
                  <a:txBody>
                    <a:bodyPr/>
                    <a:lstStyle/>
                    <a:p>
                      <a:r>
                        <a:rPr lang="en-GB" sz="1400" b="0"/>
                        <a:t>Data Item</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sz="1400" b="0"/>
                    </a:p>
                  </a:txBody>
                  <a:tcPr>
                    <a:lnT w="12700" cap="flat" cmpd="sng" algn="ctr">
                      <a:solidFill>
                        <a:schemeClr val="tx1"/>
                      </a:solidFill>
                      <a:prstDash val="solid"/>
                      <a:round/>
                      <a:headEnd type="none" w="med" len="med"/>
                      <a:tailEnd type="none" w="med" len="med"/>
                    </a:lnT>
                  </a:tcPr>
                </a:tc>
                <a:tc>
                  <a:txBody>
                    <a:bodyPr/>
                    <a:lstStyle/>
                    <a:p>
                      <a:r>
                        <a:rPr lang="en-GB" sz="1400" b="0"/>
                        <a:t>Type / Format</a:t>
                      </a:r>
                    </a:p>
                  </a:txBody>
                  <a:tcPr>
                    <a:lnT w="12700" cap="flat" cmpd="sng" algn="ctr">
                      <a:solidFill>
                        <a:schemeClr val="tx1"/>
                      </a:solidFill>
                      <a:prstDash val="solid"/>
                      <a:round/>
                      <a:headEnd type="none" w="med" len="med"/>
                      <a:tailEnd type="none" w="med" len="med"/>
                    </a:lnT>
                  </a:tcPr>
                </a:tc>
                <a:tc>
                  <a:txBody>
                    <a:bodyPr/>
                    <a:lstStyle/>
                    <a:p>
                      <a:r>
                        <a:rPr lang="en-GB" sz="1400" b="0"/>
                        <a:t>Description</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33329974"/>
                  </a:ext>
                </a:extLst>
              </a:tr>
              <a:tr h="0">
                <a:tc gridSpan="4">
                  <a:txBody>
                    <a:bodyPr/>
                    <a:lstStyle/>
                    <a:p>
                      <a:r>
                        <a:rPr lang="en-GB" sz="1400" b="1"/>
                        <a:t>value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sz="1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en-GB" sz="1400"/>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2578671563"/>
                  </a:ext>
                </a:extLst>
              </a:tr>
              <a:tr h="0">
                <a:tc gridSpan="2">
                  <a:txBody>
                    <a:bodyPr/>
                    <a:lstStyle/>
                    <a:p>
                      <a:pPr lvl="1"/>
                      <a:r>
                        <a:rPr lang="en-GB" sz="1100" b="1"/>
                        <a:t>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rowSpan="2">
                  <a:txBody>
                    <a:bodyPr/>
                    <a:lstStyle/>
                    <a:p>
                      <a:pPr algn="ctr"/>
                      <a:r>
                        <a:rPr lang="en-GB" sz="1100"/>
                        <a:t>String /</a:t>
                      </a:r>
                    </a:p>
                    <a:p>
                      <a:pPr algn="ctr"/>
                      <a:r>
                        <a:rPr lang="en-GB" sz="1100"/>
                        <a:t>Enum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a:t>RECCo with industry to define acceptable data type catalogue for type. </a:t>
                      </a:r>
                      <a:endParaRPr lang="en-US" sz="1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6457875"/>
                  </a:ext>
                </a:extLst>
              </a:tr>
              <a:tr h="0">
                <a:tc gridSpan="2">
                  <a:txBody>
                    <a:bodyPr/>
                    <a:lstStyle/>
                    <a:p>
                      <a:pPr lvl="1"/>
                      <a:r>
                        <a:rPr lang="en-GB" sz="1100" b="1"/>
                        <a:t>purpose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GB"/>
                    </a:p>
                  </a:txBody>
                  <a:tcP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000"/>
                        <a:t>RECCo with industry to define acceptable data purpose catalogue. Possibility for ATPs to state ‘Other’ triggering ‘additional Information’.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4780728"/>
                  </a:ext>
                </a:extLst>
              </a:tr>
              <a:tr h="0">
                <a:tc gridSpan="2">
                  <a:txBody>
                    <a:bodyPr/>
                    <a:lstStyle/>
                    <a:p>
                      <a:pPr lvl="1"/>
                      <a:r>
                        <a:rPr lang="en-GB" sz="1100" b="1"/>
                        <a:t>additionalInformation</a:t>
                      </a:r>
                      <a:endParaRPr lang="en-GB" sz="1100" b="1" err="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tc>
                  <a:txBody>
                    <a:bodyPr/>
                    <a:lstStyle/>
                    <a:p>
                      <a:pPr algn="ctr"/>
                      <a:r>
                        <a:rPr lang="en-GB" sz="1100"/>
                        <a:t>Free Text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000"/>
                        <a:t>Free text with character limit. Mandatory field if purpose = ‘Other’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019785"/>
                  </a:ext>
                </a:extLst>
              </a:tr>
              <a:tr h="0">
                <a:tc gridSpan="2">
                  <a:txBody>
                    <a:bodyPr/>
                    <a:lstStyle/>
                    <a:p>
                      <a:pPr lvl="1"/>
                      <a:r>
                        <a:rPr lang="en-GB" sz="1100" b="1"/>
                        <a:t>Start Date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a:r>
                        <a:rPr lang="en-GB" sz="1100"/>
                        <a:t>String / Date-time</a:t>
                      </a:r>
                    </a:p>
                    <a:p>
                      <a:pPr algn="ctr"/>
                      <a:r>
                        <a:rPr lang="en-GB" sz="1100"/>
                        <a:t>(ISO 8601, UTC)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a:t>Inclusive lower bound of the consent’s active window. If absent, the CCS uses the moment of consent grant as the start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096053"/>
                  </a:ext>
                </a:extLst>
              </a:tr>
              <a:tr h="0">
                <a:tc gridSpan="2">
                  <a:txBody>
                    <a:bodyPr/>
                    <a:lstStyle/>
                    <a:p>
                      <a:pPr lvl="1"/>
                      <a:r>
                        <a:rPr lang="en-GB" sz="1100" b="1">
                          <a:solidFill>
                            <a:schemeClr val="tx1"/>
                          </a:solidFill>
                        </a:rPr>
                        <a:t>End Date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4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GB"/>
                    </a:p>
                  </a:txBody>
                  <a:tcPr>
                    <a:noFill/>
                  </a:tcPr>
                </a:tc>
                <a:tc>
                  <a:txBody>
                    <a:bodyPr/>
                    <a:lstStyle/>
                    <a:p>
                      <a:r>
                        <a:rPr lang="en-GB" sz="1000"/>
                        <a:t>Inclusive upper bound of the consent’s active window. Question on default limit next slide.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5291484"/>
                  </a:ext>
                </a:extLst>
              </a:tr>
              <a:tr h="0">
                <a:tc>
                  <a:txBody>
                    <a:bodyPr/>
                    <a:lstStyle/>
                    <a:p>
                      <a:endParaRPr lang="en-GB" sz="1400" b="1"/>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gridSpan="3">
                  <a:txBody>
                    <a:bodyPr/>
                    <a:lstStyle/>
                    <a:p>
                      <a:r>
                        <a:rPr lang="en-GB" sz="1100" b="1"/>
                        <a:t>data</a:t>
                      </a:r>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2857986407"/>
                  </a:ext>
                </a:extLst>
              </a:tr>
              <a:tr h="0">
                <a:tc>
                  <a:txBody>
                    <a:bodyPr/>
                    <a:lstStyle/>
                    <a:p>
                      <a:endParaRPr lang="en-GB" sz="1400" b="1"/>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lvl="0" algn="r"/>
                      <a:r>
                        <a:rPr lang="en-GB" sz="1100" b="1"/>
                        <a:t>from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a:r>
                        <a:rPr lang="en-GB" sz="1100"/>
                        <a:t>String / Date-time</a:t>
                      </a:r>
                    </a:p>
                    <a:p>
                      <a:pPr algn="ctr"/>
                      <a:r>
                        <a:rPr lang="en-GB" sz="1100"/>
                        <a:t>(ISO 8601, UTC)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a:t>Lower bound of the data window - earliest date for which historical readings are requested.</a:t>
                      </a:r>
                    </a:p>
                    <a:p>
                      <a:pPr marL="0" marR="0" lvl="0" indent="0" algn="l" defTabSz="914377" rtl="0" eaLnBrk="1" fontAlgn="auto" latinLnBrk="0" hangingPunct="1">
                        <a:lnSpc>
                          <a:spcPct val="100000"/>
                        </a:lnSpc>
                        <a:spcBef>
                          <a:spcPts val="0"/>
                        </a:spcBef>
                        <a:spcAft>
                          <a:spcPts val="0"/>
                        </a:spcAft>
                        <a:buClrTx/>
                        <a:buSzTx/>
                        <a:buFontTx/>
                        <a:buNone/>
                        <a:tabLst/>
                        <a:defRPr/>
                      </a:pPr>
                      <a:r>
                        <a:rPr lang="en-GB" sz="1000"/>
                        <a:t>If blank, default to Start Date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3253415"/>
                  </a:ext>
                </a:extLst>
              </a:tr>
              <a:tr h="0">
                <a:tc>
                  <a:txBody>
                    <a:bodyPr/>
                    <a:lstStyle/>
                    <a:p>
                      <a:endParaRPr lang="en-GB" sz="1400" b="1"/>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lang="en-GB" sz="1100" b="1"/>
                        <a:t>to </a:t>
                      </a:r>
                    </a:p>
                    <a:p>
                      <a:pPr lvl="0" algn="r"/>
                      <a:endParaRPr lang="en-GB" sz="11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GB"/>
                    </a:p>
                  </a:txBody>
                  <a:tcPr>
                    <a:noFill/>
                  </a:tcPr>
                </a:tc>
                <a:tc>
                  <a:txBody>
                    <a:bodyPr/>
                    <a:lstStyle/>
                    <a:p>
                      <a:r>
                        <a:rPr lang="en-GB" sz="1000"/>
                        <a:t>Upper bound of the data window - earliest date for which historical readings are requested.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5298141"/>
                  </a:ext>
                </a:extLst>
              </a:tr>
              <a:tr h="0">
                <a:tc>
                  <a:txBody>
                    <a:bodyPr/>
                    <a:lstStyle/>
                    <a:p>
                      <a:endParaRPr lang="en-GB" sz="1400" b="1"/>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a:r>
                        <a:rPr lang="en-GB" sz="1100" b="1"/>
                        <a:t>MPxNs</a:t>
                      </a:r>
                      <a:endParaRPr lang="en-GB" sz="1100" b="1" err="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100"/>
                        <a:t>Array (min. 1)</a:t>
                      </a:r>
                    </a:p>
                    <a:p>
                      <a:pPr algn="ctr"/>
                      <a:r>
                        <a:rPr lang="en-GB" sz="1100"/>
                        <a:t>Unique items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000"/>
                        <a:t>List of MPxNs in scope of this consent.</a:t>
                      </a:r>
                    </a:p>
                    <a:p>
                      <a:r>
                        <a:rPr lang="en-GB" sz="1000"/>
                        <a:t>Included after a consumer authenticates and prove occupancy – meaning CCS Auth_server enriches the RAR post consumer authentication.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658679"/>
                  </a:ext>
                </a:extLst>
              </a:tr>
            </a:tbl>
          </a:graphicData>
        </a:graphic>
      </p:graphicFrame>
      <p:sp>
        <p:nvSpPr>
          <p:cNvPr id="8" name="Rectangle 7">
            <a:extLst>
              <a:ext uri="{FF2B5EF4-FFF2-40B4-BE49-F238E27FC236}">
                <a16:creationId xmlns:a16="http://schemas.microsoft.com/office/drawing/2014/main" id="{9E4CED4C-572F-1EF9-27A0-F83A60FED5CC}"/>
              </a:ext>
            </a:extLst>
          </p:cNvPr>
          <p:cNvSpPr/>
          <p:nvPr/>
        </p:nvSpPr>
        <p:spPr>
          <a:xfrm>
            <a:off x="6031522" y="3184887"/>
            <a:ext cx="5981734" cy="488885"/>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100">
                <a:latin typeface="Figtree" panose="020B0604020202020204"/>
              </a:rPr>
              <a:t>Is separating the mechanism for identifying which EDH has the data correct, or should we also cater for that in the schema​?</a:t>
            </a:r>
          </a:p>
        </p:txBody>
      </p:sp>
      <p:sp>
        <p:nvSpPr>
          <p:cNvPr id="11" name="Rectangle 10">
            <a:extLst>
              <a:ext uri="{FF2B5EF4-FFF2-40B4-BE49-F238E27FC236}">
                <a16:creationId xmlns:a16="http://schemas.microsoft.com/office/drawing/2014/main" id="{E5758CD4-5779-B1DB-D0D1-1FE930543F3F}"/>
              </a:ext>
            </a:extLst>
          </p:cNvPr>
          <p:cNvSpPr/>
          <p:nvPr/>
        </p:nvSpPr>
        <p:spPr>
          <a:xfrm>
            <a:off x="6028806" y="6192153"/>
            <a:ext cx="5974931" cy="489154"/>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100">
                <a:latin typeface="Figtree" panose="020B0604020202020204"/>
              </a:rPr>
              <a:t>Should we specify Import/Export as a separate field, or would it be better to reflect it as a more granular </a:t>
            </a:r>
            <a:r>
              <a:rPr lang="en-GB" sz="1100" i="1">
                <a:latin typeface="Figtree" panose="020B0604020202020204"/>
              </a:rPr>
              <a:t>type</a:t>
            </a:r>
            <a:r>
              <a:rPr lang="en-GB" sz="1100">
                <a:latin typeface="Figtree" panose="020B0604020202020204"/>
              </a:rPr>
              <a:t>?</a:t>
            </a:r>
            <a:endParaRPr lang="en-US"/>
          </a:p>
        </p:txBody>
      </p:sp>
    </p:spTree>
    <p:extLst>
      <p:ext uri="{BB962C8B-B14F-4D97-AF65-F5344CB8AC3E}">
        <p14:creationId xmlns:p14="http://schemas.microsoft.com/office/powerpoint/2010/main" val="1319580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63D01-32AA-B976-49B6-A5058A683A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3B0340-6DA0-80E5-A4A0-1404DDDAB46C}"/>
              </a:ext>
            </a:extLst>
          </p:cNvPr>
          <p:cNvSpPr txBox="1"/>
          <p:nvPr/>
        </p:nvSpPr>
        <p:spPr>
          <a:xfrm>
            <a:off x="477043" y="248421"/>
            <a:ext cx="11161240" cy="4524315"/>
          </a:xfrm>
          <a:prstGeom prst="rect">
            <a:avLst/>
          </a:prstGeom>
          <a:noFill/>
        </p:spPr>
        <p:txBody>
          <a:bodyPr wrap="square" lIns="91440" tIns="45720" rIns="91440" bIns="45720" rtlCol="0" anchor="t">
            <a:spAutoFit/>
          </a:bodyPr>
          <a:lstStyle/>
          <a:p>
            <a:endParaRPr lang="en-GB">
              <a:latin typeface="Figtree" panose="020B0604020202020204"/>
            </a:endParaRPr>
          </a:p>
          <a:p>
            <a:endParaRPr lang="en-GB">
              <a:latin typeface="Figtree" panose="020B0604020202020204"/>
            </a:endParaRPr>
          </a:p>
          <a:p>
            <a:pPr marL="285750" indent="-285750">
              <a:buFont typeface="Arial" panose="020B0604020202020204" pitchFamily="34" charset="0"/>
              <a:buChar char="•"/>
            </a:pPr>
            <a:r>
              <a:rPr lang="en-GB" sz="1400" b="1">
                <a:latin typeface="Figtree" panose="020B0604020202020204"/>
              </a:rPr>
              <a:t>Purpose granularity: </a:t>
            </a:r>
          </a:p>
          <a:p>
            <a:r>
              <a:rPr lang="en-GB" sz="1400">
                <a:latin typeface="Figtree" panose="020B0604020202020204"/>
              </a:rPr>
              <a:t>We need to consider the granularity we need to assign to the </a:t>
            </a:r>
            <a:r>
              <a:rPr lang="en-GB" sz="1400" i="1">
                <a:latin typeface="Figtree" panose="020B0604020202020204"/>
              </a:rPr>
              <a:t>purpose. </a:t>
            </a:r>
          </a:p>
          <a:p>
            <a:r>
              <a:rPr lang="en-GB" sz="1400">
                <a:latin typeface="Figtree" panose="020B0604020202020204"/>
              </a:rPr>
              <a:t>As CCS will not determine all datasets, though we are proposing the potential to use the EMDS to for many-to-many, EDHs will always need (particularly for certain data requests) to ensure their own schemas enforce DUAA and GDPR.</a:t>
            </a:r>
            <a:endParaRPr lang="en-GB">
              <a:latin typeface="Figtree" panose="020B0604020202020204"/>
            </a:endParaRPr>
          </a:p>
          <a:p>
            <a:endParaRPr lang="en-GB" sz="1400">
              <a:latin typeface="Figtree" panose="020B0604020202020204"/>
            </a:endParaRPr>
          </a:p>
          <a:p>
            <a:r>
              <a:rPr lang="en-GB" sz="1400">
                <a:latin typeface="Figtree" panose="020B0604020202020204"/>
              </a:rPr>
              <a:t>For example, simply having </a:t>
            </a:r>
            <a:r>
              <a:rPr lang="en-GB" sz="1400" i="1">
                <a:latin typeface="Figtree" panose="020B0604020202020204"/>
              </a:rPr>
              <a:t>Metered Data</a:t>
            </a:r>
            <a:r>
              <a:rPr lang="en-GB" sz="1400">
                <a:latin typeface="Figtree" panose="020B0604020202020204"/>
              </a:rPr>
              <a:t> might force more work for EDHs to assess the </a:t>
            </a:r>
            <a:r>
              <a:rPr lang="en-GB" sz="1400" i="1">
                <a:latin typeface="Figtree" panose="020B0604020202020204"/>
              </a:rPr>
              <a:t>purpose </a:t>
            </a:r>
            <a:r>
              <a:rPr lang="en-GB" sz="1400">
                <a:latin typeface="Figtree" panose="020B0604020202020204"/>
              </a:rPr>
              <a:t>provided by the ATP, and adjust their systems before sharing the data (e.g. half-hourly metered data vs daily). </a:t>
            </a:r>
            <a:endParaRPr lang="en-GB">
              <a:latin typeface="Figtree" panose="020B0604020202020204"/>
            </a:endParaRPr>
          </a:p>
          <a:p>
            <a:pPr marL="742950" lvl="1" indent="-285750">
              <a:buFont typeface="Arial" panose="020B0604020202020204" pitchFamily="34" charset="0"/>
              <a:buChar char="•"/>
            </a:pPr>
            <a:r>
              <a:rPr lang="en-GB" sz="1400">
                <a:latin typeface="Figtree" panose="020B0604020202020204"/>
              </a:rPr>
              <a:t>More granular </a:t>
            </a:r>
            <a:r>
              <a:rPr lang="en-GB" sz="1400" i="1">
                <a:latin typeface="Figtree" panose="020B0604020202020204"/>
              </a:rPr>
              <a:t>purpose </a:t>
            </a:r>
            <a:r>
              <a:rPr lang="en-GB" sz="1400">
                <a:latin typeface="Figtree" panose="020B0604020202020204"/>
              </a:rPr>
              <a:t>would reduce risks of contravening data minimisation (e.g. sharing HH instead of daily), but may have administrative impacts as well</a:t>
            </a:r>
          </a:p>
          <a:p>
            <a:pPr marL="742950" lvl="1" indent="-285750">
              <a:buFont typeface="Arial" panose="020B0604020202020204" pitchFamily="34" charset="0"/>
              <a:buChar char="•"/>
            </a:pPr>
            <a:endParaRPr lang="en-GB" sz="1400">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285750" indent="-285750">
              <a:buFont typeface="Arial" panose="020B0604020202020204" pitchFamily="34" charset="0"/>
              <a:buChar char="•"/>
            </a:pPr>
            <a:endParaRPr lang="en-GB" sz="1400">
              <a:latin typeface="Figtree" panose="020B0604020202020204"/>
            </a:endParaRPr>
          </a:p>
        </p:txBody>
      </p:sp>
      <p:sp>
        <p:nvSpPr>
          <p:cNvPr id="4" name="TextBox 3">
            <a:extLst>
              <a:ext uri="{FF2B5EF4-FFF2-40B4-BE49-F238E27FC236}">
                <a16:creationId xmlns:a16="http://schemas.microsoft.com/office/drawing/2014/main" id="{5AA7DBEB-9808-B81E-1A88-EBC019355E09}"/>
              </a:ext>
            </a:extLst>
          </p:cNvPr>
          <p:cNvSpPr txBox="1"/>
          <p:nvPr/>
        </p:nvSpPr>
        <p:spPr>
          <a:xfrm>
            <a:off x="479376" y="188640"/>
            <a:ext cx="10729192" cy="369332"/>
          </a:xfrm>
          <a:prstGeom prst="rect">
            <a:avLst/>
          </a:prstGeom>
          <a:noFill/>
        </p:spPr>
        <p:txBody>
          <a:bodyPr wrap="square" rtlCol="0">
            <a:spAutoFit/>
          </a:bodyPr>
          <a:lstStyle/>
          <a:p>
            <a:r>
              <a:rPr lang="en-GB" b="1">
                <a:latin typeface="Figtree" panose="020B0604020202020204"/>
              </a:rPr>
              <a:t>Downstream impacts to consider for our Consent Record Schema</a:t>
            </a:r>
          </a:p>
        </p:txBody>
      </p:sp>
      <p:cxnSp>
        <p:nvCxnSpPr>
          <p:cNvPr id="11" name="Straight Arrow Connector 10">
            <a:extLst>
              <a:ext uri="{FF2B5EF4-FFF2-40B4-BE49-F238E27FC236}">
                <a16:creationId xmlns:a16="http://schemas.microsoft.com/office/drawing/2014/main" id="{18CF2BE9-FF84-0688-D478-3447C9795AF4}"/>
              </a:ext>
            </a:extLst>
          </p:cNvPr>
          <p:cNvCxnSpPr>
            <a:cxnSpLocks/>
          </p:cNvCxnSpPr>
          <p:nvPr/>
        </p:nvCxnSpPr>
        <p:spPr>
          <a:xfrm flipH="1">
            <a:off x="1770183" y="4342424"/>
            <a:ext cx="5861" cy="3399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1A4529B-6A3F-41D1-2D60-C7257F72DA7B}"/>
              </a:ext>
            </a:extLst>
          </p:cNvPr>
          <p:cNvSpPr txBox="1"/>
          <p:nvPr/>
        </p:nvSpPr>
        <p:spPr>
          <a:xfrm>
            <a:off x="224692" y="4954954"/>
            <a:ext cx="3602892" cy="1424322"/>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defPPr>
              <a:defRPr lang="en-US"/>
            </a:defPPr>
            <a:lvl1pPr>
              <a:defRPr sz="1400">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200">
                <a:latin typeface="Figtree" panose="020B0604020202020204"/>
              </a:rPr>
              <a:t>At the time of sharing data, the EDH knows that…</a:t>
            </a:r>
          </a:p>
          <a:p>
            <a:endParaRPr lang="en-GB" sz="1200">
              <a:latin typeface="Figtree" panose="020B0604020202020204"/>
            </a:endParaRPr>
          </a:p>
          <a:p>
            <a:r>
              <a:rPr lang="en-GB" sz="1200" i="1">
                <a:latin typeface="Figtree" panose="020B0604020202020204"/>
              </a:rPr>
              <a:t>Metered Data</a:t>
            </a:r>
            <a:r>
              <a:rPr lang="en-GB" sz="1200">
                <a:latin typeface="Figtree" panose="020B0604020202020204"/>
              </a:rPr>
              <a:t> is required for analysis. Does this mean import, export, does it mean daily/monthly or half hourly etc.?</a:t>
            </a:r>
            <a:endParaRPr lang="en-US" sz="1200">
              <a:latin typeface="Figtree" panose="020B0604020202020204"/>
            </a:endParaRPr>
          </a:p>
          <a:p>
            <a:endParaRPr lang="en-GB" sz="1200">
              <a:latin typeface="Figtree" panose="020B0604020202020204"/>
            </a:endParaRPr>
          </a:p>
          <a:p>
            <a:r>
              <a:rPr lang="en-GB" sz="1200">
                <a:latin typeface="Figtree" panose="020B0604020202020204"/>
              </a:rPr>
              <a:t>Is carbon or cost information required for this analysis?</a:t>
            </a:r>
          </a:p>
        </p:txBody>
      </p:sp>
      <p:sp>
        <p:nvSpPr>
          <p:cNvPr id="14" name="TextBox 13">
            <a:extLst>
              <a:ext uri="{FF2B5EF4-FFF2-40B4-BE49-F238E27FC236}">
                <a16:creationId xmlns:a16="http://schemas.microsoft.com/office/drawing/2014/main" id="{0C5E6729-9BEA-B6FD-F682-5DE9D7116E21}"/>
              </a:ext>
            </a:extLst>
          </p:cNvPr>
          <p:cNvSpPr txBox="1"/>
          <p:nvPr/>
        </p:nvSpPr>
        <p:spPr>
          <a:xfrm>
            <a:off x="8015066" y="4954953"/>
            <a:ext cx="3748943" cy="1445903"/>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defPPr>
              <a:defRPr lang="en-US"/>
            </a:defPPr>
            <a:lvl1pPr>
              <a:defRPr sz="1400">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200">
                <a:latin typeface="Figtree" panose="020B0604020202020204"/>
              </a:rPr>
              <a:t>At time of sharing data, the EDH knows that...</a:t>
            </a:r>
          </a:p>
          <a:p>
            <a:endParaRPr lang="en-GB" sz="1200">
              <a:latin typeface="Figtree" panose="020B0604020202020204"/>
            </a:endParaRPr>
          </a:p>
          <a:p>
            <a:r>
              <a:rPr lang="en-GB" sz="1200">
                <a:latin typeface="Figtree" panose="020B0604020202020204"/>
              </a:rPr>
              <a:t>EDH has an understanding of the granularity of type of data requested, as well as the purpose which provides details of the specific use case which can help inform the schema to be returned.</a:t>
            </a:r>
            <a:endParaRPr lang="en-US" sz="1200">
              <a:latin typeface="Figtree" panose="020B0604020202020204"/>
            </a:endParaRPr>
          </a:p>
          <a:p>
            <a:endParaRPr lang="en-GB" sz="1200">
              <a:latin typeface="Figtree" panose="020B0604020202020204"/>
            </a:endParaRPr>
          </a:p>
          <a:p>
            <a:endParaRPr lang="en-GB" sz="1200">
              <a:latin typeface="Figtree" panose="020B0604020202020204"/>
            </a:endParaRPr>
          </a:p>
        </p:txBody>
      </p:sp>
      <p:cxnSp>
        <p:nvCxnSpPr>
          <p:cNvPr id="16" name="Straight Arrow Connector 15">
            <a:extLst>
              <a:ext uri="{FF2B5EF4-FFF2-40B4-BE49-F238E27FC236}">
                <a16:creationId xmlns:a16="http://schemas.microsoft.com/office/drawing/2014/main" id="{22C0DBC2-480D-2B82-1E71-B2ADFA8507C6}"/>
              </a:ext>
            </a:extLst>
          </p:cNvPr>
          <p:cNvCxnSpPr>
            <a:cxnSpLocks/>
          </p:cNvCxnSpPr>
          <p:nvPr/>
        </p:nvCxnSpPr>
        <p:spPr>
          <a:xfrm flipH="1">
            <a:off x="5502029" y="4342424"/>
            <a:ext cx="5861" cy="3399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9691FA65-DB13-890C-67A2-5C01C32572AA}"/>
              </a:ext>
            </a:extLst>
          </p:cNvPr>
          <p:cNvCxnSpPr>
            <a:cxnSpLocks/>
          </p:cNvCxnSpPr>
          <p:nvPr/>
        </p:nvCxnSpPr>
        <p:spPr>
          <a:xfrm flipH="1">
            <a:off x="9448798" y="4342424"/>
            <a:ext cx="5861" cy="3399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C66D3477-5252-31E8-A637-ED244BCD4635}"/>
              </a:ext>
            </a:extLst>
          </p:cNvPr>
          <p:cNvSpPr txBox="1"/>
          <p:nvPr/>
        </p:nvSpPr>
        <p:spPr>
          <a:xfrm>
            <a:off x="4161691" y="4954953"/>
            <a:ext cx="3602892" cy="1575387"/>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defPPr>
              <a:defRPr lang="en-US"/>
            </a:defPPr>
            <a:lvl1pPr>
              <a:defRPr sz="1400">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200">
                <a:latin typeface="Figtree" panose="020B0604020202020204"/>
              </a:rPr>
              <a:t>At the time of sharing data, the EDH knows that... </a:t>
            </a:r>
          </a:p>
          <a:p>
            <a:endParaRPr lang="en-GB" sz="1200">
              <a:latin typeface="Figtree" panose="020B0604020202020204"/>
            </a:endParaRPr>
          </a:p>
          <a:p>
            <a:r>
              <a:rPr lang="en-GB" sz="1200">
                <a:latin typeface="Figtree" panose="020B0604020202020204"/>
              </a:rPr>
              <a:t>Half-hourly metered data is required for 'historical' analysis.</a:t>
            </a:r>
          </a:p>
          <a:p>
            <a:endParaRPr lang="en-GB" sz="1200">
              <a:latin typeface="Figtree" panose="020B0604020202020204"/>
            </a:endParaRPr>
          </a:p>
          <a:p>
            <a:r>
              <a:rPr lang="en-GB" sz="1200">
                <a:latin typeface="Figtree" panose="020B0604020202020204"/>
              </a:rPr>
              <a:t>Does this require any additional information, or does any information need to be excluded? For example, would billing information  also be useful</a:t>
            </a:r>
          </a:p>
        </p:txBody>
      </p:sp>
      <p:pic>
        <p:nvPicPr>
          <p:cNvPr id="13" name="Picture 12">
            <a:extLst>
              <a:ext uri="{FF2B5EF4-FFF2-40B4-BE49-F238E27FC236}">
                <a16:creationId xmlns:a16="http://schemas.microsoft.com/office/drawing/2014/main" id="{77672FA0-5E87-8165-5FF7-08A107DEE3CA}"/>
              </a:ext>
            </a:extLst>
          </p:cNvPr>
          <p:cNvPicPr>
            <a:picLocks noChangeAspect="1"/>
          </p:cNvPicPr>
          <p:nvPr/>
        </p:nvPicPr>
        <p:blipFill>
          <a:blip r:embed="rId2"/>
          <a:stretch>
            <a:fillRect/>
          </a:stretch>
        </p:blipFill>
        <p:spPr>
          <a:xfrm>
            <a:off x="379580" y="2754800"/>
            <a:ext cx="2753109" cy="1757608"/>
          </a:xfrm>
          <a:prstGeom prst="rect">
            <a:avLst/>
          </a:prstGeom>
        </p:spPr>
      </p:pic>
      <p:pic>
        <p:nvPicPr>
          <p:cNvPr id="20" name="Picture 19">
            <a:extLst>
              <a:ext uri="{FF2B5EF4-FFF2-40B4-BE49-F238E27FC236}">
                <a16:creationId xmlns:a16="http://schemas.microsoft.com/office/drawing/2014/main" id="{6C963454-AD0C-6AFD-FF0C-A45B84DB33CB}"/>
              </a:ext>
            </a:extLst>
          </p:cNvPr>
          <p:cNvPicPr>
            <a:picLocks noChangeAspect="1"/>
          </p:cNvPicPr>
          <p:nvPr/>
        </p:nvPicPr>
        <p:blipFill>
          <a:blip r:embed="rId3"/>
          <a:stretch>
            <a:fillRect/>
          </a:stretch>
        </p:blipFill>
        <p:spPr>
          <a:xfrm>
            <a:off x="4071534" y="2756798"/>
            <a:ext cx="2900152" cy="1755610"/>
          </a:xfrm>
          <a:prstGeom prst="rect">
            <a:avLst/>
          </a:prstGeom>
        </p:spPr>
      </p:pic>
      <p:pic>
        <p:nvPicPr>
          <p:cNvPr id="23" name="Picture 22">
            <a:extLst>
              <a:ext uri="{FF2B5EF4-FFF2-40B4-BE49-F238E27FC236}">
                <a16:creationId xmlns:a16="http://schemas.microsoft.com/office/drawing/2014/main" id="{642A863D-5D11-3664-E4ED-5B4681B41303}"/>
              </a:ext>
            </a:extLst>
          </p:cNvPr>
          <p:cNvPicPr>
            <a:picLocks noChangeAspect="1"/>
          </p:cNvPicPr>
          <p:nvPr/>
        </p:nvPicPr>
        <p:blipFill>
          <a:blip r:embed="rId4"/>
          <a:stretch>
            <a:fillRect/>
          </a:stretch>
        </p:blipFill>
        <p:spPr>
          <a:xfrm>
            <a:off x="8210738" y="2777992"/>
            <a:ext cx="2900152" cy="1771234"/>
          </a:xfrm>
          <a:prstGeom prst="rect">
            <a:avLst/>
          </a:prstGeom>
        </p:spPr>
      </p:pic>
      <p:sp>
        <p:nvSpPr>
          <p:cNvPr id="24" name="Rectangle 23">
            <a:extLst>
              <a:ext uri="{FF2B5EF4-FFF2-40B4-BE49-F238E27FC236}">
                <a16:creationId xmlns:a16="http://schemas.microsoft.com/office/drawing/2014/main" id="{2BEEFEE5-8C5F-C352-0843-61FE05676699}"/>
              </a:ext>
            </a:extLst>
          </p:cNvPr>
          <p:cNvSpPr/>
          <p:nvPr/>
        </p:nvSpPr>
        <p:spPr>
          <a:xfrm>
            <a:off x="1091074" y="3064351"/>
            <a:ext cx="1149206" cy="311637"/>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25" name="Rectangle 24">
            <a:extLst>
              <a:ext uri="{FF2B5EF4-FFF2-40B4-BE49-F238E27FC236}">
                <a16:creationId xmlns:a16="http://schemas.microsoft.com/office/drawing/2014/main" id="{08477B35-A5CA-52C6-D4EF-D70FD8254933}"/>
              </a:ext>
            </a:extLst>
          </p:cNvPr>
          <p:cNvSpPr/>
          <p:nvPr/>
        </p:nvSpPr>
        <p:spPr>
          <a:xfrm>
            <a:off x="4813930" y="3064350"/>
            <a:ext cx="1807850" cy="311637"/>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26" name="Rectangle 25">
            <a:extLst>
              <a:ext uri="{FF2B5EF4-FFF2-40B4-BE49-F238E27FC236}">
                <a16:creationId xmlns:a16="http://schemas.microsoft.com/office/drawing/2014/main" id="{2E24DC9B-2CC4-6CF3-0296-6ABAAE0BFD29}"/>
              </a:ext>
            </a:extLst>
          </p:cNvPr>
          <p:cNvSpPr/>
          <p:nvPr/>
        </p:nvSpPr>
        <p:spPr>
          <a:xfrm>
            <a:off x="8985612" y="3117363"/>
            <a:ext cx="1807850" cy="311637"/>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Tree>
    <p:extLst>
      <p:ext uri="{BB962C8B-B14F-4D97-AF65-F5344CB8AC3E}">
        <p14:creationId xmlns:p14="http://schemas.microsoft.com/office/powerpoint/2010/main" val="1945854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04702-7071-E105-45BC-181A519C63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DDAAE3-79C4-1077-BF49-064B36D815EF}"/>
              </a:ext>
            </a:extLst>
          </p:cNvPr>
          <p:cNvSpPr txBox="1"/>
          <p:nvPr/>
        </p:nvSpPr>
        <p:spPr>
          <a:xfrm>
            <a:off x="477043" y="248421"/>
            <a:ext cx="11161240" cy="2092881"/>
          </a:xfrm>
          <a:prstGeom prst="rect">
            <a:avLst/>
          </a:prstGeom>
          <a:noFill/>
        </p:spPr>
        <p:txBody>
          <a:bodyPr wrap="square" lIns="91440" tIns="45720" rIns="91440" bIns="45720" rtlCol="0" anchor="t">
            <a:spAutoFit/>
          </a:bodyPr>
          <a:lstStyle/>
          <a:p>
            <a:endParaRPr lang="en-GB">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285750" indent="-285750">
              <a:buFont typeface="Arial" panose="020B0604020202020204" pitchFamily="34" charset="0"/>
              <a:buChar char="•"/>
            </a:pPr>
            <a:r>
              <a:rPr lang="en-GB" sz="1400" b="1">
                <a:latin typeface="Figtree" panose="020B0604020202020204"/>
              </a:rPr>
              <a:t>Enabling an ‘Other’ option for purpose: </a:t>
            </a:r>
          </a:p>
          <a:p>
            <a:r>
              <a:rPr lang="en-GB" sz="1400">
                <a:latin typeface="Figtree" panose="020B0604020202020204"/>
              </a:rPr>
              <a:t>RECCo will work to continuously support the industry by ensuring a suitable and updated catalogue of </a:t>
            </a:r>
            <a:r>
              <a:rPr lang="en-GB" sz="1400" i="1">
                <a:latin typeface="Figtree" panose="020B0604020202020204"/>
              </a:rPr>
              <a:t>purpose </a:t>
            </a:r>
            <a:r>
              <a:rPr lang="en-GB" sz="1400">
                <a:latin typeface="Figtree" panose="020B0604020202020204"/>
              </a:rPr>
              <a:t>types. However, we are keen to make sure RECCo and the CCS </a:t>
            </a:r>
            <a:r>
              <a:rPr lang="en-US" sz="1400">
                <a:latin typeface="Figtree" panose="020B0604020202020204"/>
              </a:rPr>
              <a:t>do not create an administrative bottleneck, and so we are proposing to include a ‘Other’ field for the </a:t>
            </a:r>
            <a:r>
              <a:rPr lang="en-GB" sz="1400" i="1">
                <a:latin typeface="Figtree" panose="020B0604020202020204"/>
              </a:rPr>
              <a:t>purpose.</a:t>
            </a:r>
          </a:p>
          <a:p>
            <a:r>
              <a:rPr lang="en-GB" sz="1400">
                <a:latin typeface="Figtree" panose="020B0604020202020204"/>
              </a:rPr>
              <a:t> </a:t>
            </a:r>
            <a:endParaRPr lang="en-GB">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lvl="1"/>
            <a:endParaRPr lang="en-GB" sz="1400">
              <a:latin typeface="Figtree" panose="020B0604020202020204"/>
            </a:endParaRPr>
          </a:p>
        </p:txBody>
      </p:sp>
      <p:sp>
        <p:nvSpPr>
          <p:cNvPr id="4" name="TextBox 3">
            <a:extLst>
              <a:ext uri="{FF2B5EF4-FFF2-40B4-BE49-F238E27FC236}">
                <a16:creationId xmlns:a16="http://schemas.microsoft.com/office/drawing/2014/main" id="{0D97B916-4406-1F90-D6C6-9C85626B6767}"/>
              </a:ext>
            </a:extLst>
          </p:cNvPr>
          <p:cNvSpPr txBox="1"/>
          <p:nvPr/>
        </p:nvSpPr>
        <p:spPr>
          <a:xfrm>
            <a:off x="479376" y="188640"/>
            <a:ext cx="10729192" cy="369332"/>
          </a:xfrm>
          <a:prstGeom prst="rect">
            <a:avLst/>
          </a:prstGeom>
          <a:noFill/>
        </p:spPr>
        <p:txBody>
          <a:bodyPr wrap="square" rtlCol="0">
            <a:spAutoFit/>
          </a:bodyPr>
          <a:lstStyle/>
          <a:p>
            <a:r>
              <a:rPr lang="en-GB" b="1">
                <a:latin typeface="Figtree" panose="020B0604020202020204"/>
              </a:rPr>
              <a:t>Downstream impacts to consider for our Consent Record Schema</a:t>
            </a:r>
          </a:p>
        </p:txBody>
      </p:sp>
      <p:pic>
        <p:nvPicPr>
          <p:cNvPr id="2" name="Picture 1" descr="A screenshot of a computer code&#10;&#10;AI-generated content may be incorrect.">
            <a:extLst>
              <a:ext uri="{FF2B5EF4-FFF2-40B4-BE49-F238E27FC236}">
                <a16:creationId xmlns:a16="http://schemas.microsoft.com/office/drawing/2014/main" id="{58DE88CB-112A-20AE-F20D-B952E0D707BA}"/>
              </a:ext>
            </a:extLst>
          </p:cNvPr>
          <p:cNvPicPr>
            <a:picLocks noChangeAspect="1"/>
          </p:cNvPicPr>
          <p:nvPr/>
        </p:nvPicPr>
        <p:blipFill>
          <a:blip r:embed="rId2"/>
          <a:srcRect l="8916" t="8092" r="241" b="-578"/>
          <a:stretch>
            <a:fillRect/>
          </a:stretch>
        </p:blipFill>
        <p:spPr>
          <a:xfrm>
            <a:off x="884430" y="2010682"/>
            <a:ext cx="4537987" cy="1941536"/>
          </a:xfrm>
          <a:prstGeom prst="rect">
            <a:avLst/>
          </a:prstGeom>
        </p:spPr>
      </p:pic>
      <p:sp>
        <p:nvSpPr>
          <p:cNvPr id="7" name="Rectangle 6">
            <a:extLst>
              <a:ext uri="{FF2B5EF4-FFF2-40B4-BE49-F238E27FC236}">
                <a16:creationId xmlns:a16="http://schemas.microsoft.com/office/drawing/2014/main" id="{73C45628-D583-FA05-97A9-C7C0132F450F}"/>
              </a:ext>
            </a:extLst>
          </p:cNvPr>
          <p:cNvSpPr/>
          <p:nvPr/>
        </p:nvSpPr>
        <p:spPr>
          <a:xfrm>
            <a:off x="887136" y="4099703"/>
            <a:ext cx="10152286" cy="2578244"/>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400">
                <a:latin typeface="Figtree" panose="020B0604020202020204"/>
              </a:rPr>
              <a:t>What will be the impacts of enabling free access to use 'Other'? What guardrails should we use to minimise overuse?</a:t>
            </a:r>
          </a:p>
          <a:p>
            <a:endParaRPr lang="en-GB" sz="1400">
              <a:latin typeface="Figtree" panose="020B0604020202020204"/>
            </a:endParaRPr>
          </a:p>
          <a:p>
            <a:r>
              <a:rPr lang="en-GB" sz="1400">
                <a:latin typeface="Figtree" panose="020B0604020202020204"/>
              </a:rPr>
              <a:t>Is it necessary, or should we focus on improving </a:t>
            </a:r>
            <a:r>
              <a:rPr lang="en-US" sz="1400">
                <a:latin typeface="Figtree" panose="020B0604020202020204"/>
              </a:rPr>
              <a:t>the efficiency of how we manage and update the </a:t>
            </a:r>
            <a:r>
              <a:rPr lang="en-GB" sz="1400">
                <a:latin typeface="Figtree" panose="020B0604020202020204"/>
              </a:rPr>
              <a:t>Purpose catalogue?</a:t>
            </a:r>
          </a:p>
          <a:p>
            <a:endParaRPr lang="en-GB" sz="1400">
              <a:latin typeface="Figtree" panose="020B0604020202020204"/>
            </a:endParaRPr>
          </a:p>
          <a:p>
            <a:r>
              <a:rPr lang="en-GB" sz="1400">
                <a:latin typeface="Figtree" panose="020B0604020202020204"/>
              </a:rPr>
              <a:t>When entering additional Information for Other, this information is provided directly to the consumer. What do we need to consider?</a:t>
            </a:r>
          </a:p>
          <a:p>
            <a:endParaRPr lang="en-GB" sz="1400">
              <a:latin typeface="Figtree" panose="020B0604020202020204"/>
            </a:endParaRPr>
          </a:p>
          <a:p>
            <a:r>
              <a:rPr lang="en-GB" sz="1400">
                <a:latin typeface="Figtree" panose="020B0604020202020204"/>
              </a:rPr>
              <a:t>Does this introduce risk of overuse, or is this sufficiently limited by GDPR/DUAA obligations for ATPs?</a:t>
            </a:r>
          </a:p>
          <a:p>
            <a:endParaRPr lang="en-GB" sz="1400">
              <a:latin typeface="Figtree" panose="020B0604020202020204"/>
            </a:endParaRPr>
          </a:p>
          <a:p>
            <a:r>
              <a:rPr lang="en-GB" sz="1400">
                <a:latin typeface="Figtree" panose="020B0604020202020204"/>
              </a:rPr>
              <a:t>What character limit should we include?</a:t>
            </a:r>
          </a:p>
        </p:txBody>
      </p:sp>
      <p:sp>
        <p:nvSpPr>
          <p:cNvPr id="5" name="Rectangle 4">
            <a:extLst>
              <a:ext uri="{FF2B5EF4-FFF2-40B4-BE49-F238E27FC236}">
                <a16:creationId xmlns:a16="http://schemas.microsoft.com/office/drawing/2014/main" id="{9A18871F-8F28-1037-96CA-FCA7AC62B8D2}"/>
              </a:ext>
            </a:extLst>
          </p:cNvPr>
          <p:cNvSpPr/>
          <p:nvPr/>
        </p:nvSpPr>
        <p:spPr>
          <a:xfrm>
            <a:off x="1387800" y="2401083"/>
            <a:ext cx="3770940" cy="311637"/>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Tree>
    <p:extLst>
      <p:ext uri="{BB962C8B-B14F-4D97-AF65-F5344CB8AC3E}">
        <p14:creationId xmlns:p14="http://schemas.microsoft.com/office/powerpoint/2010/main" val="1211866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DCF8D-B9E8-E2E4-0E91-A3E828B1EF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E2838FC-4923-7D3E-9E09-873CBAD1975A}"/>
              </a:ext>
            </a:extLst>
          </p:cNvPr>
          <p:cNvSpPr txBox="1"/>
          <p:nvPr/>
        </p:nvSpPr>
        <p:spPr>
          <a:xfrm>
            <a:off x="477043" y="248421"/>
            <a:ext cx="11161240" cy="2154436"/>
          </a:xfrm>
          <a:prstGeom prst="rect">
            <a:avLst/>
          </a:prstGeom>
          <a:noFill/>
        </p:spPr>
        <p:txBody>
          <a:bodyPr wrap="square" lIns="91440" tIns="45720" rIns="91440" bIns="45720" rtlCol="0" anchor="t">
            <a:spAutoFit/>
          </a:bodyPr>
          <a:lstStyle/>
          <a:p>
            <a:endParaRPr lang="en-GB">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marL="285750" indent="-285750">
              <a:buFont typeface="Arial" panose="020B0604020202020204" pitchFamily="34" charset="0"/>
              <a:buChar char="•"/>
            </a:pPr>
            <a:r>
              <a:rPr lang="en-GB" sz="1400" b="1">
                <a:latin typeface="Figtree" panose="020B0604020202020204"/>
              </a:rPr>
              <a:t>Importance for clear consent communication: </a:t>
            </a:r>
          </a:p>
          <a:p>
            <a:r>
              <a:rPr lang="en-GB" sz="1400">
                <a:latin typeface="Figtree" panose="020B0604020202020204"/>
              </a:rPr>
              <a:t>Consent Record Schema is an essential component for displaying to consumers what they are consenting to.</a:t>
            </a:r>
          </a:p>
          <a:p>
            <a:endParaRPr lang="en-GB">
              <a:latin typeface="Figtree" panose="020B0604020202020204"/>
            </a:endParaRPr>
          </a:p>
          <a:p>
            <a:r>
              <a:rPr lang="en-GB" sz="1400">
                <a:latin typeface="Figtree" panose="020B0604020202020204"/>
              </a:rPr>
              <a:t>Are we confident that the below will provide the consumer with enough information to make fully informed consent?</a:t>
            </a:r>
          </a:p>
          <a:p>
            <a:pPr marL="742950" lvl="1" indent="-285750">
              <a:buFont typeface="Arial" panose="020B0604020202020204" pitchFamily="34" charset="0"/>
              <a:buChar char="•"/>
            </a:pPr>
            <a:endParaRPr lang="en-GB" sz="1400">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pPr lvl="1"/>
            <a:endParaRPr lang="en-GB" sz="1400">
              <a:latin typeface="Figtree" panose="020B0604020202020204"/>
            </a:endParaRPr>
          </a:p>
        </p:txBody>
      </p:sp>
      <p:sp>
        <p:nvSpPr>
          <p:cNvPr id="4" name="TextBox 3">
            <a:extLst>
              <a:ext uri="{FF2B5EF4-FFF2-40B4-BE49-F238E27FC236}">
                <a16:creationId xmlns:a16="http://schemas.microsoft.com/office/drawing/2014/main" id="{D1C32D3F-0155-AECC-A5CD-1357BBEA76B2}"/>
              </a:ext>
            </a:extLst>
          </p:cNvPr>
          <p:cNvSpPr txBox="1"/>
          <p:nvPr/>
        </p:nvSpPr>
        <p:spPr>
          <a:xfrm>
            <a:off x="479376" y="188640"/>
            <a:ext cx="10729192" cy="369332"/>
          </a:xfrm>
          <a:prstGeom prst="rect">
            <a:avLst/>
          </a:prstGeom>
          <a:noFill/>
        </p:spPr>
        <p:txBody>
          <a:bodyPr wrap="square" rtlCol="0">
            <a:spAutoFit/>
          </a:bodyPr>
          <a:lstStyle/>
          <a:p>
            <a:r>
              <a:rPr lang="en-GB" b="1">
                <a:latin typeface="Figtree" panose="020B0604020202020204"/>
              </a:rPr>
              <a:t>Downstream impacts to consider for our Consent Record Schema</a:t>
            </a:r>
          </a:p>
        </p:txBody>
      </p:sp>
      <p:pic>
        <p:nvPicPr>
          <p:cNvPr id="2" name="Picture 1" descr="A screenshot of a computer code&#10;&#10;AI-generated content may be incorrect.">
            <a:extLst>
              <a:ext uri="{FF2B5EF4-FFF2-40B4-BE49-F238E27FC236}">
                <a16:creationId xmlns:a16="http://schemas.microsoft.com/office/drawing/2014/main" id="{78ABD6B5-E19C-D53F-ADEC-C9B1D68FC118}"/>
              </a:ext>
            </a:extLst>
          </p:cNvPr>
          <p:cNvPicPr>
            <a:picLocks noChangeAspect="1"/>
          </p:cNvPicPr>
          <p:nvPr/>
        </p:nvPicPr>
        <p:blipFill>
          <a:blip r:embed="rId2"/>
          <a:srcRect l="8916" t="8092" r="241" b="-578"/>
          <a:stretch>
            <a:fillRect/>
          </a:stretch>
        </p:blipFill>
        <p:spPr>
          <a:xfrm>
            <a:off x="884430" y="2158166"/>
            <a:ext cx="4537987" cy="1941536"/>
          </a:xfrm>
          <a:prstGeom prst="rect">
            <a:avLst/>
          </a:prstGeom>
        </p:spPr>
      </p:pic>
      <p:sp>
        <p:nvSpPr>
          <p:cNvPr id="7" name="Rectangle 6">
            <a:extLst>
              <a:ext uri="{FF2B5EF4-FFF2-40B4-BE49-F238E27FC236}">
                <a16:creationId xmlns:a16="http://schemas.microsoft.com/office/drawing/2014/main" id="{04A604E9-ADEC-2B4F-6BD2-06289C1E671C}"/>
              </a:ext>
            </a:extLst>
          </p:cNvPr>
          <p:cNvSpPr/>
          <p:nvPr/>
        </p:nvSpPr>
        <p:spPr>
          <a:xfrm>
            <a:off x="1016289" y="4481188"/>
            <a:ext cx="9304669" cy="2001365"/>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400">
                <a:latin typeface="Figtree" panose="020B0604020202020204"/>
              </a:rPr>
              <a:t>Is the combination of </a:t>
            </a:r>
            <a:r>
              <a:rPr lang="en-GB" sz="1400" i="1">
                <a:latin typeface="Figtree" panose="020B0604020202020204"/>
              </a:rPr>
              <a:t>type, purpose, consent lifetime, </a:t>
            </a:r>
            <a:r>
              <a:rPr lang="en-GB" sz="1400">
                <a:latin typeface="Figtree" panose="020B0604020202020204"/>
              </a:rPr>
              <a:t>and specific of data retrieval and MPxNs sufficient for the presentation to the consumer at the time of consent?</a:t>
            </a:r>
          </a:p>
          <a:p>
            <a:endParaRPr lang="en-GB" sz="1400">
              <a:latin typeface="Figtree" panose="020B0604020202020204"/>
            </a:endParaRPr>
          </a:p>
          <a:p>
            <a:r>
              <a:rPr lang="en-GB" sz="1400">
                <a:latin typeface="Figtree" panose="020B0604020202020204"/>
              </a:rPr>
              <a:t>What CEGs should we consider here?</a:t>
            </a:r>
          </a:p>
          <a:p>
            <a:endParaRPr lang="en-GB" sz="1400">
              <a:latin typeface="Figtree" panose="020B0604020202020204"/>
            </a:endParaRPr>
          </a:p>
          <a:p>
            <a:r>
              <a:rPr lang="en-GB" sz="1400">
                <a:latin typeface="Figtree" panose="020B0604020202020204"/>
              </a:rPr>
              <a:t>Should we have any concerns for consumers with enabling an ‘Other’ option for </a:t>
            </a:r>
            <a:r>
              <a:rPr lang="en-GB" sz="1400" i="1">
                <a:latin typeface="Figtree" panose="020B0604020202020204"/>
              </a:rPr>
              <a:t>purpose?</a:t>
            </a:r>
          </a:p>
          <a:p>
            <a:endParaRPr lang="en-GB" sz="1400" i="1">
              <a:latin typeface="Figtree" panose="020B0604020202020204"/>
            </a:endParaRPr>
          </a:p>
          <a:p>
            <a:r>
              <a:rPr lang="en-GB" sz="1400">
                <a:latin typeface="Figtree" panose="020B0604020202020204"/>
              </a:rPr>
              <a:t>Are there additional monitoring requirements we should ensure are implemented to manage the use of an ‘Other’ entry.</a:t>
            </a:r>
          </a:p>
        </p:txBody>
      </p:sp>
    </p:spTree>
    <p:extLst>
      <p:ext uri="{BB962C8B-B14F-4D97-AF65-F5344CB8AC3E}">
        <p14:creationId xmlns:p14="http://schemas.microsoft.com/office/powerpoint/2010/main" val="479337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14B88-5CC4-24FE-62F2-4858B287309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7D44B59-FF04-7581-2811-F8C149F0CA84}"/>
              </a:ext>
            </a:extLst>
          </p:cNvPr>
          <p:cNvPicPr>
            <a:picLocks noChangeAspect="1"/>
          </p:cNvPicPr>
          <p:nvPr/>
        </p:nvPicPr>
        <p:blipFill>
          <a:blip r:embed="rId2"/>
          <a:stretch>
            <a:fillRect/>
          </a:stretch>
        </p:blipFill>
        <p:spPr>
          <a:xfrm>
            <a:off x="875518" y="3654925"/>
            <a:ext cx="4103047" cy="2546959"/>
          </a:xfrm>
          <a:prstGeom prst="rect">
            <a:avLst/>
          </a:prstGeom>
        </p:spPr>
      </p:pic>
      <p:sp>
        <p:nvSpPr>
          <p:cNvPr id="3" name="TextBox 2">
            <a:extLst>
              <a:ext uri="{FF2B5EF4-FFF2-40B4-BE49-F238E27FC236}">
                <a16:creationId xmlns:a16="http://schemas.microsoft.com/office/drawing/2014/main" id="{78423C38-D86F-2A95-5F6E-BB809F0AF46D}"/>
              </a:ext>
            </a:extLst>
          </p:cNvPr>
          <p:cNvSpPr txBox="1"/>
          <p:nvPr/>
        </p:nvSpPr>
        <p:spPr>
          <a:xfrm>
            <a:off x="477043" y="248421"/>
            <a:ext cx="11161240" cy="2954655"/>
          </a:xfrm>
          <a:prstGeom prst="rect">
            <a:avLst/>
          </a:prstGeom>
          <a:noFill/>
        </p:spPr>
        <p:txBody>
          <a:bodyPr wrap="square" lIns="91440" tIns="45720" rIns="91440" bIns="45720" rtlCol="0" anchor="t">
            <a:spAutoFit/>
          </a:bodyPr>
          <a:lstStyle/>
          <a:p>
            <a:pPr lvl="1"/>
            <a:endParaRPr lang="en-GB">
              <a:latin typeface="Figtree" panose="020B0604020202020204"/>
            </a:endParaRPr>
          </a:p>
          <a:p>
            <a:pPr lvl="1"/>
            <a:endParaRPr lang="en-GB" sz="1400" b="1">
              <a:latin typeface="Figtree" panose="020B0604020202020204"/>
            </a:endParaRPr>
          </a:p>
          <a:p>
            <a:pPr marL="285750" indent="-285750">
              <a:buFont typeface="Arial" panose="020B0604020202020204" pitchFamily="34" charset="0"/>
              <a:buChar char="•"/>
            </a:pPr>
            <a:r>
              <a:rPr lang="en-GB" sz="1400" b="1">
                <a:latin typeface="Figtree" panose="020B0604020202020204"/>
              </a:rPr>
              <a:t>Configuration of datasets at EDH level: </a:t>
            </a:r>
            <a:endParaRPr lang="en-GB" sz="1400">
              <a:latin typeface="Figtree" panose="020B0604020202020204"/>
            </a:endParaRPr>
          </a:p>
          <a:p>
            <a:r>
              <a:rPr lang="en-GB" sz="1400">
                <a:latin typeface="Figtree" panose="020B0604020202020204"/>
              </a:rPr>
              <a:t>Given specific data schemas will not be in scope for standardisation, EDHs will be free to apply whatever schemas they have however they will  need to manage this with their own GDPR obligations for data minimisation. How do we make this easy and enforce data minimisation?</a:t>
            </a:r>
          </a:p>
          <a:p>
            <a:endParaRPr lang="en-GB" sz="1400">
              <a:latin typeface="Figtree" panose="020B0604020202020204"/>
            </a:endParaRPr>
          </a:p>
          <a:p>
            <a:r>
              <a:rPr lang="en-GB" sz="1400">
                <a:latin typeface="Figtree" panose="020B0604020202020204"/>
              </a:rPr>
              <a:t>How can CCS describe consent accurately if it can’t enforce data minimisation but requires EDHs to do so.</a:t>
            </a:r>
            <a:endParaRPr lang="en-GB">
              <a:latin typeface="Figtree" panose="020B0604020202020204"/>
            </a:endParaRPr>
          </a:p>
          <a:p>
            <a:pPr marL="742950" lvl="1" indent="-285750">
              <a:buFont typeface="Arial" panose="020B0604020202020204" pitchFamily="34" charset="0"/>
              <a:buChar char="•"/>
            </a:pPr>
            <a:endParaRPr lang="en-GB" sz="1400">
              <a:latin typeface="Figtree" panose="020B0604020202020204"/>
            </a:endParaRPr>
          </a:p>
          <a:p>
            <a:r>
              <a:rPr lang="en-GB" sz="1400">
                <a:latin typeface="Figtree" panose="020B0604020202020204"/>
              </a:rPr>
              <a:t>EDHs may wish to configure their systems independently; ATPs may wish to be at liberty to request additional data. How do we make this work efficiently?</a:t>
            </a:r>
          </a:p>
          <a:p>
            <a:pPr marL="1200150" lvl="2" indent="-285750">
              <a:buFont typeface="Arial" panose="020B0604020202020204" pitchFamily="34" charset="0"/>
              <a:buChar char="•"/>
            </a:pPr>
            <a:r>
              <a:rPr lang="en-GB" sz="1400">
                <a:latin typeface="Figtree" panose="020B0604020202020204"/>
              </a:rPr>
              <a:t>Will be their responsibility to redact data at their servers to not share additional unconsented data</a:t>
            </a:r>
          </a:p>
          <a:p>
            <a:pPr marL="1657350" lvl="3" indent="-285750">
              <a:buFont typeface="Arial" panose="020B0604020202020204" pitchFamily="34" charset="0"/>
              <a:buChar char="•"/>
            </a:pPr>
            <a:r>
              <a:rPr lang="en-GB" sz="1400">
                <a:latin typeface="Figtree" panose="020B0604020202020204"/>
              </a:rPr>
              <a:t>Having a ‘type’ and a ‘purpose’ will help specify practically what is needed, but it does not stop the requirement of EDHs to ensure their own datasets are established.</a:t>
            </a:r>
          </a:p>
        </p:txBody>
      </p:sp>
      <p:sp>
        <p:nvSpPr>
          <p:cNvPr id="4" name="TextBox 3">
            <a:extLst>
              <a:ext uri="{FF2B5EF4-FFF2-40B4-BE49-F238E27FC236}">
                <a16:creationId xmlns:a16="http://schemas.microsoft.com/office/drawing/2014/main" id="{F2E30032-08A7-8B4D-1521-73DB5BBF5E42}"/>
              </a:ext>
            </a:extLst>
          </p:cNvPr>
          <p:cNvSpPr txBox="1"/>
          <p:nvPr/>
        </p:nvSpPr>
        <p:spPr>
          <a:xfrm>
            <a:off x="479376" y="188640"/>
            <a:ext cx="10729192" cy="369332"/>
          </a:xfrm>
          <a:prstGeom prst="rect">
            <a:avLst/>
          </a:prstGeom>
          <a:noFill/>
        </p:spPr>
        <p:txBody>
          <a:bodyPr wrap="square" rtlCol="0">
            <a:spAutoFit/>
          </a:bodyPr>
          <a:lstStyle/>
          <a:p>
            <a:r>
              <a:rPr lang="en-GB" b="1">
                <a:latin typeface="Figtree" panose="020B0604020202020204"/>
              </a:rPr>
              <a:t>Downstream impacts to consider for our Consent Record Schema</a:t>
            </a:r>
          </a:p>
        </p:txBody>
      </p:sp>
      <p:sp>
        <p:nvSpPr>
          <p:cNvPr id="7" name="TextBox 6">
            <a:extLst>
              <a:ext uri="{FF2B5EF4-FFF2-40B4-BE49-F238E27FC236}">
                <a16:creationId xmlns:a16="http://schemas.microsoft.com/office/drawing/2014/main" id="{971AEC0F-40F5-E919-FC1A-D85B317F9724}"/>
              </a:ext>
            </a:extLst>
          </p:cNvPr>
          <p:cNvSpPr txBox="1"/>
          <p:nvPr/>
        </p:nvSpPr>
        <p:spPr>
          <a:xfrm>
            <a:off x="6154759" y="3558798"/>
            <a:ext cx="5792121" cy="2739211"/>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defPPr>
              <a:defRPr lang="en-US"/>
            </a:defPPr>
            <a:lvl1pPr>
              <a:defRPr sz="1200">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a:latin typeface="Figtree" panose="020B0604020202020204"/>
              </a:rPr>
              <a:t>Despite clear information on the type and purpose of the request, there is no standardised dataset for EDHs to return the data.</a:t>
            </a:r>
          </a:p>
          <a:p>
            <a:endParaRPr lang="en-GB">
              <a:latin typeface="Figtree" panose="020B0604020202020204"/>
            </a:endParaRPr>
          </a:p>
          <a:p>
            <a:r>
              <a:rPr lang="en-GB">
                <a:latin typeface="Figtree" panose="020B0604020202020204"/>
              </a:rPr>
              <a:t>So, even with knowledge of:</a:t>
            </a:r>
          </a:p>
          <a:p>
            <a:r>
              <a:rPr lang="en-GB">
                <a:latin typeface="Figtree" panose="020B0604020202020204"/>
              </a:rPr>
              <a:t>Half-hourly metered data</a:t>
            </a:r>
          </a:p>
          <a:p>
            <a:r>
              <a:rPr lang="en-GB">
                <a:latin typeface="Figtree" panose="020B0604020202020204"/>
              </a:rPr>
              <a:t>Historical analysis use-case</a:t>
            </a:r>
          </a:p>
          <a:p>
            <a:r>
              <a:rPr lang="en-GB">
                <a:latin typeface="Figtree" panose="020B0604020202020204"/>
              </a:rPr>
              <a:t>PV Estimate</a:t>
            </a:r>
          </a:p>
          <a:p>
            <a:endParaRPr lang="en-GB">
              <a:latin typeface="Figtree" panose="020B0604020202020204"/>
            </a:endParaRPr>
          </a:p>
          <a:p>
            <a:r>
              <a:rPr lang="en-GB">
                <a:latin typeface="Figtree" panose="020B0604020202020204"/>
              </a:rPr>
              <a:t>… Does the EDH share existing billing costs to help the estimate? Should the EDH provide additional important information, such as additional smart assets in the house?</a:t>
            </a:r>
          </a:p>
          <a:p>
            <a:r>
              <a:rPr lang="en-GB">
                <a:latin typeface="Figtree" panose="020B0604020202020204"/>
              </a:rPr>
              <a:t>Should the EDH redact any information based on the specific requirements?</a:t>
            </a:r>
          </a:p>
          <a:p>
            <a:r>
              <a:rPr lang="en-GB">
                <a:latin typeface="Figtree" panose="020B0604020202020204"/>
              </a:rPr>
              <a:t>Do the EDH need to update their schemas to better reflect the request moving forward, etc.?</a:t>
            </a:r>
          </a:p>
        </p:txBody>
      </p:sp>
      <p:cxnSp>
        <p:nvCxnSpPr>
          <p:cNvPr id="8" name="Straight Arrow Connector 7">
            <a:extLst>
              <a:ext uri="{FF2B5EF4-FFF2-40B4-BE49-F238E27FC236}">
                <a16:creationId xmlns:a16="http://schemas.microsoft.com/office/drawing/2014/main" id="{3C7D20B1-7CE3-A7C4-F7B0-646E281D6AFF}"/>
              </a:ext>
            </a:extLst>
          </p:cNvPr>
          <p:cNvCxnSpPr/>
          <p:nvPr/>
        </p:nvCxnSpPr>
        <p:spPr>
          <a:xfrm>
            <a:off x="5266063" y="5078775"/>
            <a:ext cx="771180" cy="117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BFB7AA71-BC57-C418-9D16-1133F063097E}"/>
              </a:ext>
            </a:extLst>
          </p:cNvPr>
          <p:cNvSpPr/>
          <p:nvPr/>
        </p:nvSpPr>
        <p:spPr>
          <a:xfrm>
            <a:off x="1776420" y="4076700"/>
            <a:ext cx="2803199" cy="403860"/>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Tree>
    <p:extLst>
      <p:ext uri="{BB962C8B-B14F-4D97-AF65-F5344CB8AC3E}">
        <p14:creationId xmlns:p14="http://schemas.microsoft.com/office/powerpoint/2010/main" val="2620266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BB3D1-6C50-1DCA-410A-F139C9D175F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FF412A6-5A31-3AB9-7B05-7A012A29D0DF}"/>
              </a:ext>
            </a:extLst>
          </p:cNvPr>
          <p:cNvSpPr txBox="1"/>
          <p:nvPr/>
        </p:nvSpPr>
        <p:spPr>
          <a:xfrm>
            <a:off x="263352" y="557972"/>
            <a:ext cx="11161240" cy="2523768"/>
          </a:xfrm>
          <a:prstGeom prst="rect">
            <a:avLst/>
          </a:prstGeom>
          <a:noFill/>
        </p:spPr>
        <p:txBody>
          <a:bodyPr wrap="square" lIns="91440" tIns="45720" rIns="91440" bIns="45720" rtlCol="0" anchor="t">
            <a:spAutoFit/>
          </a:bodyPr>
          <a:lstStyle/>
          <a:p>
            <a:endParaRPr lang="en-GB">
              <a:latin typeface="Figtree" panose="020B0604020202020204"/>
            </a:endParaRPr>
          </a:p>
          <a:p>
            <a:pPr marL="742950" lvl="1" indent="-285750">
              <a:buFont typeface="Arial" panose="020B0604020202020204" pitchFamily="34" charset="0"/>
              <a:buChar char="•"/>
            </a:pPr>
            <a:r>
              <a:rPr lang="en-GB" sz="1400" b="1">
                <a:latin typeface="Figtree" panose="020B0604020202020204"/>
              </a:rPr>
              <a:t>Configuration of one-off, long-lived and enduring consents</a:t>
            </a:r>
          </a:p>
          <a:p>
            <a:pPr lvl="1"/>
            <a:endParaRPr lang="en-GB" sz="1400">
              <a:latin typeface="Figtree" panose="020B0604020202020204"/>
            </a:endParaRPr>
          </a:p>
          <a:p>
            <a:r>
              <a:rPr lang="en-US" sz="1400">
                <a:latin typeface="Figtree" panose="020B0604020202020204"/>
              </a:rPr>
              <a:t>The use of Rich Authorisation Requests enables us to incorporate multiple ways to differentiate the lifetime of consent</a:t>
            </a:r>
            <a:r>
              <a:rPr lang="en-GB" sz="1400">
                <a:latin typeface="Figtree" panose="020B0604020202020204"/>
              </a:rPr>
              <a:t>. </a:t>
            </a:r>
          </a:p>
          <a:p>
            <a:endParaRPr lang="en-GB" sz="1400">
              <a:latin typeface="Figtree" panose="020B0604020202020204"/>
            </a:endParaRPr>
          </a:p>
          <a:p>
            <a:r>
              <a:rPr lang="en-GB" sz="1400">
                <a:latin typeface="Figtree" panose="020B0604020202020204"/>
              </a:rPr>
              <a:t>Our current position is that we can enforce consent token lifetime through Start Date Time and End Date Time – e.g. a one-off consent simply has a short lifetime. This, however, could mean multiple requests could occur within this time period.</a:t>
            </a:r>
          </a:p>
          <a:p>
            <a:endParaRPr lang="en-GB" sz="1400">
              <a:latin typeface="Figtree" panose="020B0604020202020204"/>
            </a:endParaRPr>
          </a:p>
          <a:p>
            <a:r>
              <a:rPr lang="en-GB" sz="1400">
                <a:latin typeface="Figtree" panose="020B0604020202020204"/>
              </a:rPr>
              <a:t>We also need to consider impacts of default token lifetime for one-off consents with regards to potential failures across the system; we do not want ATPs to have to force consumers to reconsent if there are sudden and unforeseen system issues (beyond, and including, the CCS platform itself).</a:t>
            </a:r>
          </a:p>
        </p:txBody>
      </p:sp>
      <p:sp>
        <p:nvSpPr>
          <p:cNvPr id="4" name="TextBox 3">
            <a:extLst>
              <a:ext uri="{FF2B5EF4-FFF2-40B4-BE49-F238E27FC236}">
                <a16:creationId xmlns:a16="http://schemas.microsoft.com/office/drawing/2014/main" id="{BE62A1B0-5A48-CA6C-FCA4-5813362F8417}"/>
              </a:ext>
            </a:extLst>
          </p:cNvPr>
          <p:cNvSpPr txBox="1"/>
          <p:nvPr/>
        </p:nvSpPr>
        <p:spPr>
          <a:xfrm>
            <a:off x="479376" y="188640"/>
            <a:ext cx="10729192" cy="369332"/>
          </a:xfrm>
          <a:prstGeom prst="rect">
            <a:avLst/>
          </a:prstGeom>
          <a:noFill/>
        </p:spPr>
        <p:txBody>
          <a:bodyPr wrap="square" rtlCol="0">
            <a:spAutoFit/>
          </a:bodyPr>
          <a:lstStyle/>
          <a:p>
            <a:r>
              <a:rPr lang="en-GB" b="1">
                <a:latin typeface="Figtree" panose="020B0604020202020204"/>
              </a:rPr>
              <a:t>Downstream impacts to consider for our Consent Record Schema</a:t>
            </a:r>
          </a:p>
        </p:txBody>
      </p:sp>
      <p:pic>
        <p:nvPicPr>
          <p:cNvPr id="9" name="Picture 8">
            <a:extLst>
              <a:ext uri="{FF2B5EF4-FFF2-40B4-BE49-F238E27FC236}">
                <a16:creationId xmlns:a16="http://schemas.microsoft.com/office/drawing/2014/main" id="{227AB0CE-5614-F217-D23C-A7CB20BD9071}"/>
              </a:ext>
            </a:extLst>
          </p:cNvPr>
          <p:cNvPicPr>
            <a:picLocks noChangeAspect="1"/>
          </p:cNvPicPr>
          <p:nvPr/>
        </p:nvPicPr>
        <p:blipFill>
          <a:blip r:embed="rId2"/>
          <a:stretch>
            <a:fillRect/>
          </a:stretch>
        </p:blipFill>
        <p:spPr>
          <a:xfrm>
            <a:off x="2024279" y="3235628"/>
            <a:ext cx="3086425" cy="1993748"/>
          </a:xfrm>
          <a:prstGeom prst="rect">
            <a:avLst/>
          </a:prstGeom>
        </p:spPr>
      </p:pic>
      <p:sp>
        <p:nvSpPr>
          <p:cNvPr id="11" name="Rectangle 10">
            <a:extLst>
              <a:ext uri="{FF2B5EF4-FFF2-40B4-BE49-F238E27FC236}">
                <a16:creationId xmlns:a16="http://schemas.microsoft.com/office/drawing/2014/main" id="{187D61B0-6B17-7D54-8CA7-04D55EACC931}"/>
              </a:ext>
            </a:extLst>
          </p:cNvPr>
          <p:cNvSpPr/>
          <p:nvPr/>
        </p:nvSpPr>
        <p:spPr>
          <a:xfrm>
            <a:off x="644352" y="5419653"/>
            <a:ext cx="10715798" cy="1203615"/>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200">
                <a:latin typeface="Figtree" panose="020B0604020202020204"/>
              </a:rPr>
              <a:t>For one-off consents, would 1 day be a good default for token lifetime – remember ATPs will use a refresh token to get a new access token every 10 mins? We need to make sure we create enough contingency for one-off services so that, if there is failure somewhere in the system, the consumer is not forced to reconsent.</a:t>
            </a:r>
          </a:p>
          <a:p>
            <a:endParaRPr lang="en-GB" sz="1200">
              <a:latin typeface="Figtree" panose="020B0604020202020204"/>
            </a:endParaRPr>
          </a:p>
          <a:p>
            <a:r>
              <a:rPr lang="en-GB" sz="1200">
                <a:latin typeface="Figtree" panose="020B0604020202020204"/>
              </a:rPr>
              <a:t>To ensure one-off, could we include a single-use flag? Would that help or increase effort for logic implementation?</a:t>
            </a:r>
          </a:p>
        </p:txBody>
      </p:sp>
      <p:pic>
        <p:nvPicPr>
          <p:cNvPr id="13" name="Picture 12">
            <a:extLst>
              <a:ext uri="{FF2B5EF4-FFF2-40B4-BE49-F238E27FC236}">
                <a16:creationId xmlns:a16="http://schemas.microsoft.com/office/drawing/2014/main" id="{E16EEFBD-A1D5-9CA9-7A6E-24C255F0D6C5}"/>
              </a:ext>
            </a:extLst>
          </p:cNvPr>
          <p:cNvPicPr>
            <a:picLocks noChangeAspect="1"/>
          </p:cNvPicPr>
          <p:nvPr/>
        </p:nvPicPr>
        <p:blipFill>
          <a:blip r:embed="rId3"/>
          <a:stretch>
            <a:fillRect/>
          </a:stretch>
        </p:blipFill>
        <p:spPr>
          <a:xfrm>
            <a:off x="6253378" y="3235628"/>
            <a:ext cx="3086426" cy="2030137"/>
          </a:xfrm>
          <a:prstGeom prst="rect">
            <a:avLst/>
          </a:prstGeom>
        </p:spPr>
      </p:pic>
      <p:sp>
        <p:nvSpPr>
          <p:cNvPr id="14" name="Rectangle 13">
            <a:extLst>
              <a:ext uri="{FF2B5EF4-FFF2-40B4-BE49-F238E27FC236}">
                <a16:creationId xmlns:a16="http://schemas.microsoft.com/office/drawing/2014/main" id="{9F90A28F-71B4-FBA5-0952-2DB4B9EB90ED}"/>
              </a:ext>
            </a:extLst>
          </p:cNvPr>
          <p:cNvSpPr/>
          <p:nvPr/>
        </p:nvSpPr>
        <p:spPr>
          <a:xfrm>
            <a:off x="2651760" y="3825240"/>
            <a:ext cx="2301240" cy="152400"/>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15" name="Rectangle 14">
            <a:extLst>
              <a:ext uri="{FF2B5EF4-FFF2-40B4-BE49-F238E27FC236}">
                <a16:creationId xmlns:a16="http://schemas.microsoft.com/office/drawing/2014/main" id="{DA303311-2A0F-147A-1088-656383037336}"/>
              </a:ext>
            </a:extLst>
          </p:cNvPr>
          <p:cNvSpPr/>
          <p:nvPr/>
        </p:nvSpPr>
        <p:spPr>
          <a:xfrm>
            <a:off x="6743700" y="4232502"/>
            <a:ext cx="2301240" cy="152400"/>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Tree>
    <p:extLst>
      <p:ext uri="{BB962C8B-B14F-4D97-AF65-F5344CB8AC3E}">
        <p14:creationId xmlns:p14="http://schemas.microsoft.com/office/powerpoint/2010/main" val="4256166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ED49A-17A5-03D3-45C0-FC3D2485C2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DC463B8-7BBE-AD4A-7C47-22FC03258AF8}"/>
              </a:ext>
            </a:extLst>
          </p:cNvPr>
          <p:cNvPicPr>
            <a:picLocks noChangeAspect="1"/>
          </p:cNvPicPr>
          <p:nvPr/>
        </p:nvPicPr>
        <p:blipFill>
          <a:blip r:embed="rId2"/>
          <a:stretch>
            <a:fillRect/>
          </a:stretch>
        </p:blipFill>
        <p:spPr>
          <a:xfrm>
            <a:off x="1791262" y="3017520"/>
            <a:ext cx="3858739" cy="2517712"/>
          </a:xfrm>
          <a:prstGeom prst="rect">
            <a:avLst/>
          </a:prstGeom>
        </p:spPr>
      </p:pic>
      <p:sp>
        <p:nvSpPr>
          <p:cNvPr id="5" name="TextBox 4">
            <a:extLst>
              <a:ext uri="{FF2B5EF4-FFF2-40B4-BE49-F238E27FC236}">
                <a16:creationId xmlns:a16="http://schemas.microsoft.com/office/drawing/2014/main" id="{187E2D07-2893-6DD3-FA0A-125FD9B7428A}"/>
              </a:ext>
            </a:extLst>
          </p:cNvPr>
          <p:cNvSpPr txBox="1"/>
          <p:nvPr/>
        </p:nvSpPr>
        <p:spPr>
          <a:xfrm>
            <a:off x="477043" y="248421"/>
            <a:ext cx="11161240" cy="1446550"/>
          </a:xfrm>
          <a:prstGeom prst="rect">
            <a:avLst/>
          </a:prstGeom>
          <a:noFill/>
        </p:spPr>
        <p:txBody>
          <a:bodyPr wrap="square" lIns="91440" tIns="45720" rIns="91440" bIns="45720" rtlCol="0" anchor="t">
            <a:spAutoFit/>
          </a:bodyPr>
          <a:lstStyle/>
          <a:p>
            <a:pPr lvl="1"/>
            <a:endParaRPr lang="en-GB">
              <a:latin typeface="Figtree" panose="020B0604020202020204"/>
            </a:endParaRPr>
          </a:p>
          <a:p>
            <a:pPr lvl="1"/>
            <a:endParaRPr lang="en-GB" sz="1400" b="1">
              <a:latin typeface="Figtree" panose="020B0604020202020204"/>
            </a:endParaRPr>
          </a:p>
          <a:p>
            <a:pPr lvl="1"/>
            <a:r>
              <a:rPr lang="en-GB" sz="1400" b="1">
                <a:latin typeface="Figtree" panose="020B0604020202020204"/>
              </a:rPr>
              <a:t>Frequency: </a:t>
            </a:r>
            <a:endParaRPr lang="en-GB" sz="1400">
              <a:latin typeface="Figtree" panose="020B0604020202020204"/>
            </a:endParaRPr>
          </a:p>
          <a:p>
            <a:r>
              <a:rPr lang="en-GB" sz="1400">
                <a:latin typeface="Figtree" panose="020B0604020202020204"/>
              </a:rPr>
              <a:t>We are aware of the criticality of creating a consent mechanism that meets the varying requirements of consumer energy data services. </a:t>
            </a:r>
          </a:p>
          <a:p>
            <a:endParaRPr lang="en-GB" sz="1400">
              <a:latin typeface="Figtree" panose="020B0604020202020204"/>
            </a:endParaRPr>
          </a:p>
          <a:p>
            <a:r>
              <a:rPr lang="en-GB" sz="1400">
                <a:latin typeface="Figtree" panose="020B0604020202020204"/>
              </a:rPr>
              <a:t>We expect there to be a variety of frequencies with which services require energy data. </a:t>
            </a:r>
          </a:p>
        </p:txBody>
      </p:sp>
      <p:sp>
        <p:nvSpPr>
          <p:cNvPr id="6" name="TextBox 5">
            <a:extLst>
              <a:ext uri="{FF2B5EF4-FFF2-40B4-BE49-F238E27FC236}">
                <a16:creationId xmlns:a16="http://schemas.microsoft.com/office/drawing/2014/main" id="{ABD665DD-717B-F8F9-7FC9-A34D866120F9}"/>
              </a:ext>
            </a:extLst>
          </p:cNvPr>
          <p:cNvSpPr txBox="1"/>
          <p:nvPr/>
        </p:nvSpPr>
        <p:spPr>
          <a:xfrm>
            <a:off x="479376" y="188640"/>
            <a:ext cx="10729192" cy="369332"/>
          </a:xfrm>
          <a:prstGeom prst="rect">
            <a:avLst/>
          </a:prstGeom>
          <a:noFill/>
        </p:spPr>
        <p:txBody>
          <a:bodyPr wrap="square" rtlCol="0">
            <a:spAutoFit/>
          </a:bodyPr>
          <a:lstStyle/>
          <a:p>
            <a:r>
              <a:rPr lang="en-GB" b="1">
                <a:latin typeface="Figtree" panose="020B0604020202020204"/>
              </a:rPr>
              <a:t>Downstream impacts to consider for our Consent Record Schema</a:t>
            </a:r>
          </a:p>
        </p:txBody>
      </p:sp>
      <p:sp>
        <p:nvSpPr>
          <p:cNvPr id="7" name="Rectangle 6">
            <a:extLst>
              <a:ext uri="{FF2B5EF4-FFF2-40B4-BE49-F238E27FC236}">
                <a16:creationId xmlns:a16="http://schemas.microsoft.com/office/drawing/2014/main" id="{AE7B00CC-0061-FA77-B730-FE8CC5F52CC3}"/>
              </a:ext>
            </a:extLst>
          </p:cNvPr>
          <p:cNvSpPr/>
          <p:nvPr/>
        </p:nvSpPr>
        <p:spPr>
          <a:xfrm>
            <a:off x="2651760" y="3810000"/>
            <a:ext cx="2301240" cy="152400"/>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8" name="Rectangle 7">
            <a:extLst>
              <a:ext uri="{FF2B5EF4-FFF2-40B4-BE49-F238E27FC236}">
                <a16:creationId xmlns:a16="http://schemas.microsoft.com/office/drawing/2014/main" id="{6B2F498B-701B-6A9D-9BDD-4F619C9093BE}"/>
              </a:ext>
            </a:extLst>
          </p:cNvPr>
          <p:cNvSpPr/>
          <p:nvPr/>
        </p:nvSpPr>
        <p:spPr>
          <a:xfrm>
            <a:off x="6063712" y="3239125"/>
            <a:ext cx="5296438" cy="1194703"/>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200">
                <a:latin typeface="Figtree" panose="020B0604020202020204"/>
              </a:rPr>
              <a:t>Will adding a </a:t>
            </a:r>
            <a:r>
              <a:rPr lang="en-GB" sz="1200" i="1">
                <a:latin typeface="Figtree" panose="020B0604020202020204"/>
              </a:rPr>
              <a:t>frequency </a:t>
            </a:r>
            <a:r>
              <a:rPr lang="en-GB" sz="1200">
                <a:latin typeface="Figtree" panose="020B0604020202020204"/>
              </a:rPr>
              <a:t>field help or hinder CCS?</a:t>
            </a:r>
            <a:endParaRPr lang="en-US"/>
          </a:p>
          <a:p>
            <a:endParaRPr lang="en-GB" sz="1200">
              <a:latin typeface="Figtree"/>
            </a:endParaRPr>
          </a:p>
          <a:p>
            <a:r>
              <a:rPr lang="en-GB" sz="1200">
                <a:latin typeface="Figtree"/>
              </a:rPr>
              <a:t>What CEG impacts of this are there – do we need to clearly communicate this to consumers at the time of consent?</a:t>
            </a:r>
            <a:endParaRPr lang="en-GB"/>
          </a:p>
          <a:p>
            <a:endParaRPr lang="en-GB" sz="1200">
              <a:latin typeface="Figtree"/>
            </a:endParaRPr>
          </a:p>
        </p:txBody>
      </p:sp>
    </p:spTree>
    <p:extLst>
      <p:ext uri="{BB962C8B-B14F-4D97-AF65-F5344CB8AC3E}">
        <p14:creationId xmlns:p14="http://schemas.microsoft.com/office/powerpoint/2010/main" val="1592241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DD766-9CF7-8C3A-DB49-67ADFFC2D6A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0807135-C955-3837-DC3B-3D94ED6A6F57}"/>
              </a:ext>
            </a:extLst>
          </p:cNvPr>
          <p:cNvPicPr>
            <a:picLocks noChangeAspect="1"/>
          </p:cNvPicPr>
          <p:nvPr/>
        </p:nvPicPr>
        <p:blipFill>
          <a:blip r:embed="rId2"/>
          <a:stretch>
            <a:fillRect/>
          </a:stretch>
        </p:blipFill>
        <p:spPr>
          <a:xfrm>
            <a:off x="1112121" y="2555176"/>
            <a:ext cx="3932319" cy="3309701"/>
          </a:xfrm>
          <a:prstGeom prst="rect">
            <a:avLst/>
          </a:prstGeom>
        </p:spPr>
      </p:pic>
      <p:sp>
        <p:nvSpPr>
          <p:cNvPr id="5" name="TextBox 4">
            <a:extLst>
              <a:ext uri="{FF2B5EF4-FFF2-40B4-BE49-F238E27FC236}">
                <a16:creationId xmlns:a16="http://schemas.microsoft.com/office/drawing/2014/main" id="{6FEDBC4B-EF48-9D72-1960-60581BBD0439}"/>
              </a:ext>
            </a:extLst>
          </p:cNvPr>
          <p:cNvSpPr txBox="1"/>
          <p:nvPr/>
        </p:nvSpPr>
        <p:spPr>
          <a:xfrm>
            <a:off x="477043" y="248421"/>
            <a:ext cx="11161240" cy="2092881"/>
          </a:xfrm>
          <a:prstGeom prst="rect">
            <a:avLst/>
          </a:prstGeom>
          <a:noFill/>
        </p:spPr>
        <p:txBody>
          <a:bodyPr wrap="square" lIns="91440" tIns="45720" rIns="91440" bIns="45720" rtlCol="0" anchor="t">
            <a:spAutoFit/>
          </a:bodyPr>
          <a:lstStyle/>
          <a:p>
            <a:pPr lvl="1"/>
            <a:endParaRPr lang="en-GB">
              <a:latin typeface="Figtree" panose="020B0604020202020204"/>
            </a:endParaRPr>
          </a:p>
          <a:p>
            <a:pPr lvl="1"/>
            <a:endParaRPr lang="en-GB" sz="1400" b="1">
              <a:latin typeface="Figtree" panose="020B0604020202020204"/>
            </a:endParaRPr>
          </a:p>
          <a:p>
            <a:pPr lvl="1"/>
            <a:r>
              <a:rPr lang="en-GB" sz="1400" b="1">
                <a:latin typeface="Figtree" panose="020B0604020202020204"/>
              </a:rPr>
              <a:t>Sharing consumer information: </a:t>
            </a:r>
            <a:endParaRPr lang="en-GB" sz="1400">
              <a:latin typeface="Figtree" panose="020B0604020202020204"/>
            </a:endParaRPr>
          </a:p>
          <a:p>
            <a:r>
              <a:rPr lang="en-GB" sz="1400">
                <a:latin typeface="Figtree" panose="020B0604020202020204"/>
              </a:rPr>
              <a:t>We have an opportunity to align industry records, should we wish. </a:t>
            </a:r>
          </a:p>
          <a:p>
            <a:endParaRPr lang="en-GB" sz="1400">
              <a:latin typeface="Figtree" panose="020B0604020202020204"/>
            </a:endParaRPr>
          </a:p>
          <a:p>
            <a:r>
              <a:rPr lang="en-GB" sz="1400">
                <a:latin typeface="Figtree" panose="020B0604020202020204"/>
              </a:rPr>
              <a:t>A key objective of CCS is to verify a consumer’s right to consent to energy data for their relevant MPxNs, and in doing so we will need to create a unique identifier for each consumer who uses the platform. There may be a benefit for aligning this across </a:t>
            </a:r>
            <a:r>
              <a:rPr lang="en-US" sz="1400">
                <a:latin typeface="Figtree" panose="020B0604020202020204"/>
              </a:rPr>
              <a:t>the industry – CCS could share distinct and proven consumer records for ATPs to ensure updated and verified records.</a:t>
            </a:r>
            <a:endParaRPr lang="en-GB" sz="1400">
              <a:latin typeface="Figtree" panose="020B0604020202020204"/>
            </a:endParaRPr>
          </a:p>
          <a:p>
            <a:endParaRPr lang="en-GB" sz="1400">
              <a:latin typeface="Figtree" panose="020B0604020202020204"/>
            </a:endParaRPr>
          </a:p>
        </p:txBody>
      </p:sp>
      <p:sp>
        <p:nvSpPr>
          <p:cNvPr id="6" name="TextBox 5">
            <a:extLst>
              <a:ext uri="{FF2B5EF4-FFF2-40B4-BE49-F238E27FC236}">
                <a16:creationId xmlns:a16="http://schemas.microsoft.com/office/drawing/2014/main" id="{3FA9A5B2-C968-66FD-F343-6998A893581A}"/>
              </a:ext>
            </a:extLst>
          </p:cNvPr>
          <p:cNvSpPr txBox="1"/>
          <p:nvPr/>
        </p:nvSpPr>
        <p:spPr>
          <a:xfrm>
            <a:off x="479376" y="188640"/>
            <a:ext cx="10729192" cy="369332"/>
          </a:xfrm>
          <a:prstGeom prst="rect">
            <a:avLst/>
          </a:prstGeom>
          <a:noFill/>
        </p:spPr>
        <p:txBody>
          <a:bodyPr wrap="square" rtlCol="0">
            <a:spAutoFit/>
          </a:bodyPr>
          <a:lstStyle/>
          <a:p>
            <a:r>
              <a:rPr lang="en-GB" b="1">
                <a:latin typeface="Figtree" panose="020B0604020202020204"/>
              </a:rPr>
              <a:t>Downstream impacts to consider for our Consent Record Schema</a:t>
            </a:r>
          </a:p>
        </p:txBody>
      </p:sp>
      <p:sp>
        <p:nvSpPr>
          <p:cNvPr id="7" name="Rectangle 6">
            <a:extLst>
              <a:ext uri="{FF2B5EF4-FFF2-40B4-BE49-F238E27FC236}">
                <a16:creationId xmlns:a16="http://schemas.microsoft.com/office/drawing/2014/main" id="{D12EE296-6487-173E-FF04-01B4985B5202}"/>
              </a:ext>
            </a:extLst>
          </p:cNvPr>
          <p:cNvSpPr/>
          <p:nvPr/>
        </p:nvSpPr>
        <p:spPr>
          <a:xfrm>
            <a:off x="1805940" y="4762500"/>
            <a:ext cx="2933700" cy="830580"/>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8" name="Rectangle 7">
            <a:extLst>
              <a:ext uri="{FF2B5EF4-FFF2-40B4-BE49-F238E27FC236}">
                <a16:creationId xmlns:a16="http://schemas.microsoft.com/office/drawing/2014/main" id="{C744C436-1C65-444F-381C-CEC9D373F32A}"/>
              </a:ext>
            </a:extLst>
          </p:cNvPr>
          <p:cNvSpPr/>
          <p:nvPr/>
        </p:nvSpPr>
        <p:spPr>
          <a:xfrm>
            <a:off x="5944418" y="3797015"/>
            <a:ext cx="5264150" cy="1439368"/>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200">
                <a:latin typeface="Figtree" panose="020B0604020202020204"/>
              </a:rPr>
              <a:t>Would CCS providing verified consumer details back to ATPs to align records benefit industry? </a:t>
            </a:r>
          </a:p>
          <a:p>
            <a:endParaRPr lang="en-GB" sz="1200">
              <a:latin typeface="Figtree" panose="020B0604020202020204"/>
            </a:endParaRPr>
          </a:p>
          <a:p>
            <a:r>
              <a:rPr lang="en-GB" sz="1200">
                <a:latin typeface="Figtree" panose="020B0604020202020204"/>
              </a:rPr>
              <a:t>What details would be beneficial to share, if so?</a:t>
            </a:r>
          </a:p>
        </p:txBody>
      </p:sp>
    </p:spTree>
    <p:extLst>
      <p:ext uri="{BB962C8B-B14F-4D97-AF65-F5344CB8AC3E}">
        <p14:creationId xmlns:p14="http://schemas.microsoft.com/office/powerpoint/2010/main" val="2764110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AD7F3-DC05-931F-6A78-57B48DE2CE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98216-795B-9BBB-0A16-4654614FD693}"/>
              </a:ext>
            </a:extLst>
          </p:cNvPr>
          <p:cNvSpPr txBox="1">
            <a:spLocks noGrp="1"/>
          </p:cNvSpPr>
          <p:nvPr>
            <p:ph type="title"/>
          </p:nvPr>
        </p:nvSpPr>
        <p:spPr>
          <a:xfrm>
            <a:off x="1690259" y="2078687"/>
            <a:ext cx="8811487" cy="1083161"/>
          </a:xfrm>
        </p:spPr>
        <p:txBody>
          <a:bodyPr/>
          <a:lstStyle/>
          <a:p>
            <a:r>
              <a:rPr lang="en-GB" sz="5400">
                <a:latin typeface="Figtree"/>
              </a:rPr>
              <a:t>Security Profile</a:t>
            </a:r>
            <a:endParaRPr lang="en-GB" sz="5400"/>
          </a:p>
        </p:txBody>
      </p:sp>
    </p:spTree>
    <p:extLst>
      <p:ext uri="{BB962C8B-B14F-4D97-AF65-F5344CB8AC3E}">
        <p14:creationId xmlns:p14="http://schemas.microsoft.com/office/powerpoint/2010/main" val="1366406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2C781-2214-1BC2-ED5D-27EAD1B16D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86DD59-0CE7-3396-4C4E-50C0FA89AA0C}"/>
              </a:ext>
            </a:extLst>
          </p:cNvPr>
          <p:cNvSpPr>
            <a:spLocks noGrp="1"/>
          </p:cNvSpPr>
          <p:nvPr>
            <p:ph type="title"/>
          </p:nvPr>
        </p:nvSpPr>
        <p:spPr>
          <a:xfrm>
            <a:off x="722681" y="287021"/>
            <a:ext cx="10515600" cy="577352"/>
          </a:xfrm>
        </p:spPr>
        <p:txBody>
          <a:bodyPr/>
          <a:lstStyle/>
          <a:p>
            <a:r>
              <a:rPr lang="en-GB">
                <a:latin typeface="Figtree"/>
              </a:rPr>
              <a:t>FAPI 2.0 – Security Profile Configuration</a:t>
            </a:r>
            <a:endParaRPr lang="en-US"/>
          </a:p>
        </p:txBody>
      </p:sp>
      <p:sp>
        <p:nvSpPr>
          <p:cNvPr id="8" name="TextBox 7">
            <a:extLst>
              <a:ext uri="{FF2B5EF4-FFF2-40B4-BE49-F238E27FC236}">
                <a16:creationId xmlns:a16="http://schemas.microsoft.com/office/drawing/2014/main" id="{01674589-87D1-220E-9822-C44B68629034}"/>
              </a:ext>
            </a:extLst>
          </p:cNvPr>
          <p:cNvSpPr txBox="1"/>
          <p:nvPr/>
        </p:nvSpPr>
        <p:spPr>
          <a:xfrm>
            <a:off x="534125" y="1149834"/>
            <a:ext cx="10729192" cy="2585323"/>
          </a:xfrm>
          <a:prstGeom prst="rect">
            <a:avLst/>
          </a:prstGeom>
          <a:noFill/>
        </p:spPr>
        <p:txBody>
          <a:bodyPr wrap="square" lIns="91440" tIns="45720" rIns="91440" bIns="45720" rtlCol="0" anchor="t">
            <a:spAutoFit/>
          </a:bodyPr>
          <a:lstStyle/>
          <a:p>
            <a:r>
              <a:rPr lang="en-GB">
                <a:latin typeface="Figtree" panose="020B0604020202020204"/>
                <a:ea typeface="+mn-lt"/>
                <a:cs typeface="+mn-lt"/>
              </a:rPr>
              <a:t>We were glad to see universal support for Open Standards, particularly FAPI 2.0. Leveraging FAPI 2.0 will offer CCS considerable benefits, particularly with regard to providing a trusted</a:t>
            </a:r>
            <a:r>
              <a:rPr lang="en-US">
                <a:latin typeface="Figtree" panose="020B0604020202020204"/>
                <a:ea typeface="+mn-lt"/>
                <a:cs typeface="+mn-lt"/>
              </a:rPr>
              <a:t>, proven security profile that protects energy consumers and inherently enforces GDPR/DUAA obligations</a:t>
            </a:r>
            <a:r>
              <a:rPr lang="en-GB">
                <a:latin typeface="Figtree" panose="020B0604020202020204"/>
                <a:ea typeface="+mn-lt"/>
                <a:cs typeface="+mn-lt"/>
              </a:rPr>
              <a:t>.</a:t>
            </a:r>
          </a:p>
          <a:p>
            <a:endParaRPr lang="en-GB">
              <a:latin typeface="Figtree" panose="020B0604020202020204"/>
              <a:ea typeface="+mn-lt"/>
              <a:cs typeface="+mn-lt"/>
            </a:endParaRPr>
          </a:p>
          <a:p>
            <a:r>
              <a:rPr lang="en-GB">
                <a:latin typeface="Figtree" panose="020B0604020202020204"/>
                <a:ea typeface="+mn-lt"/>
                <a:cs typeface="+mn-lt"/>
              </a:rPr>
              <a:t>Whilst it is comprehensive for our requirements, FAPI 2.0 still requires some minor configuration. We have some recommended approaches for this low-level configuration, which we are seeking your views on.</a:t>
            </a:r>
          </a:p>
          <a:p>
            <a:endParaRPr lang="en-GB">
              <a:latin typeface="Figtree" panose="020B0604020202020204"/>
              <a:ea typeface="+mn-lt"/>
              <a:cs typeface="+mn-lt"/>
            </a:endParaRPr>
          </a:p>
          <a:p>
            <a:r>
              <a:rPr lang="en-GB">
                <a:latin typeface="Figtree" panose="020B0604020202020204"/>
                <a:ea typeface="+mn-lt"/>
                <a:cs typeface="+mn-lt"/>
              </a:rPr>
              <a:t>Please respond offline – we will recap on your feedback at the start of the next Working Group.  </a:t>
            </a:r>
            <a:endParaRPr lang="en-GB">
              <a:latin typeface="Figtree" panose="020B0604020202020204"/>
            </a:endParaRPr>
          </a:p>
        </p:txBody>
      </p:sp>
      <p:sp>
        <p:nvSpPr>
          <p:cNvPr id="4" name="TextBox 3">
            <a:extLst>
              <a:ext uri="{FF2B5EF4-FFF2-40B4-BE49-F238E27FC236}">
                <a16:creationId xmlns:a16="http://schemas.microsoft.com/office/drawing/2014/main" id="{F09018F8-26F4-0123-A0BB-32368B0B38E4}"/>
              </a:ext>
            </a:extLst>
          </p:cNvPr>
          <p:cNvSpPr txBox="1"/>
          <p:nvPr/>
        </p:nvSpPr>
        <p:spPr>
          <a:xfrm>
            <a:off x="508294" y="3899960"/>
            <a:ext cx="10729192" cy="1754326"/>
          </a:xfrm>
          <a:prstGeom prst="rect">
            <a:avLst/>
          </a:prstGeom>
          <a:noFill/>
        </p:spPr>
        <p:txBody>
          <a:bodyPr wrap="square" lIns="91440" tIns="45720" rIns="91440" bIns="45720" rtlCol="0" anchor="t">
            <a:spAutoFit/>
          </a:bodyPr>
          <a:lstStyle/>
          <a:p>
            <a:r>
              <a:rPr lang="en-GB" b="1">
                <a:latin typeface="Figtree" panose="020B0604020202020204"/>
                <a:ea typeface="+mn-lt"/>
                <a:cs typeface="+mn-lt"/>
              </a:rPr>
              <a:t>What is a Security Profile?</a:t>
            </a:r>
          </a:p>
          <a:p>
            <a:endParaRPr lang="en-GB">
              <a:latin typeface="Figtree" panose="020B0604020202020204"/>
              <a:ea typeface="+mn-lt"/>
              <a:cs typeface="+mn-lt"/>
            </a:endParaRPr>
          </a:p>
          <a:p>
            <a:r>
              <a:rPr lang="en-GB">
                <a:latin typeface="Figtree" panose="020B0604020202020204"/>
                <a:ea typeface="+mn-lt"/>
                <a:cs typeface="+mn-lt"/>
              </a:rPr>
              <a:t>A Security Profile defines, for an entire ecosystem, the cryptographic and protocol rules that every participant must follow. It locks down how down how participants prove their identity to each other, how a Consumer's authorisation is captured and bound to a token, and how data is protected </a:t>
            </a:r>
            <a:endParaRPr lang="en-GB">
              <a:latin typeface="Figtree" panose="020B0604020202020204"/>
            </a:endParaRPr>
          </a:p>
          <a:p>
            <a:r>
              <a:rPr lang="en-GB">
                <a:latin typeface="Figtree" panose="020B0604020202020204"/>
                <a:ea typeface="+mn-lt"/>
                <a:cs typeface="+mn-lt"/>
              </a:rPr>
              <a:t>data is protected in transit.</a:t>
            </a:r>
          </a:p>
        </p:txBody>
      </p:sp>
    </p:spTree>
    <p:extLst>
      <p:ext uri="{BB962C8B-B14F-4D97-AF65-F5344CB8AC3E}">
        <p14:creationId xmlns:p14="http://schemas.microsoft.com/office/powerpoint/2010/main" val="404020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18FA5-FF5B-39E0-894D-F7756B4A0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EE01B4-6C01-9CF4-D7C6-1A70568902A8}"/>
              </a:ext>
            </a:extLst>
          </p:cNvPr>
          <p:cNvSpPr>
            <a:spLocks noGrp="1"/>
          </p:cNvSpPr>
          <p:nvPr>
            <p:ph type="title"/>
          </p:nvPr>
        </p:nvSpPr>
        <p:spPr>
          <a:xfrm>
            <a:off x="722681" y="287021"/>
            <a:ext cx="10515600" cy="577352"/>
          </a:xfrm>
        </p:spPr>
        <p:txBody>
          <a:bodyPr/>
          <a:lstStyle/>
          <a:p>
            <a:r>
              <a:rPr lang="en-GB">
                <a:latin typeface="Figtree"/>
              </a:rPr>
              <a:t>Configuration Options</a:t>
            </a:r>
            <a:endParaRPr lang="en-US">
              <a:latin typeface="Figtree" panose="020B0604020202020204"/>
            </a:endParaRPr>
          </a:p>
        </p:txBody>
      </p:sp>
      <p:graphicFrame>
        <p:nvGraphicFramePr>
          <p:cNvPr id="3" name="Table 2">
            <a:extLst>
              <a:ext uri="{FF2B5EF4-FFF2-40B4-BE49-F238E27FC236}">
                <a16:creationId xmlns:a16="http://schemas.microsoft.com/office/drawing/2014/main" id="{DFE95B53-6F3D-4C47-5F57-1501AF3A2FB5}"/>
              </a:ext>
            </a:extLst>
          </p:cNvPr>
          <p:cNvGraphicFramePr>
            <a:graphicFrameLocks noGrp="1"/>
          </p:cNvGraphicFramePr>
          <p:nvPr>
            <p:extLst>
              <p:ext uri="{D42A27DB-BD31-4B8C-83A1-F6EECF244321}">
                <p14:modId xmlns:p14="http://schemas.microsoft.com/office/powerpoint/2010/main" val="152063920"/>
              </p:ext>
            </p:extLst>
          </p:nvPr>
        </p:nvGraphicFramePr>
        <p:xfrm>
          <a:off x="652780" y="1080559"/>
          <a:ext cx="11059160" cy="5262880"/>
        </p:xfrm>
        <a:graphic>
          <a:graphicData uri="http://schemas.openxmlformats.org/drawingml/2006/table">
            <a:tbl>
              <a:tblPr firstRow="1" bandRow="1">
                <a:tableStyleId>{5C22544A-7EE6-4342-B048-85BDC9FD1C3A}</a:tableStyleId>
              </a:tblPr>
              <a:tblGrid>
                <a:gridCol w="2258060">
                  <a:extLst>
                    <a:ext uri="{9D8B030D-6E8A-4147-A177-3AD203B41FA5}">
                      <a16:colId xmlns:a16="http://schemas.microsoft.com/office/drawing/2014/main" val="573351683"/>
                    </a:ext>
                  </a:extLst>
                </a:gridCol>
                <a:gridCol w="2504792">
                  <a:extLst>
                    <a:ext uri="{9D8B030D-6E8A-4147-A177-3AD203B41FA5}">
                      <a16:colId xmlns:a16="http://schemas.microsoft.com/office/drawing/2014/main" val="2565186256"/>
                    </a:ext>
                  </a:extLst>
                </a:gridCol>
                <a:gridCol w="6296308">
                  <a:extLst>
                    <a:ext uri="{9D8B030D-6E8A-4147-A177-3AD203B41FA5}">
                      <a16:colId xmlns:a16="http://schemas.microsoft.com/office/drawing/2014/main" val="3776345981"/>
                    </a:ext>
                  </a:extLst>
                </a:gridCol>
              </a:tblGrid>
              <a:tr h="370840">
                <a:tc>
                  <a:txBody>
                    <a:bodyPr/>
                    <a:lstStyle/>
                    <a:p>
                      <a:r>
                        <a:rPr lang="en-GB">
                          <a:latin typeface="Figtree" panose="020B0604020202020204"/>
                        </a:rPr>
                        <a:t>Topic</a:t>
                      </a:r>
                    </a:p>
                  </a:txBody>
                  <a:tcPr/>
                </a:tc>
                <a:tc>
                  <a:txBody>
                    <a:bodyPr/>
                    <a:lstStyle/>
                    <a:p>
                      <a:r>
                        <a:rPr lang="en-GB">
                          <a:latin typeface="Figtree" panose="020B0604020202020204"/>
                        </a:rPr>
                        <a:t>Recommendation</a:t>
                      </a:r>
                    </a:p>
                  </a:txBody>
                  <a:tcPr/>
                </a:tc>
                <a:tc>
                  <a:txBody>
                    <a:bodyPr/>
                    <a:lstStyle/>
                    <a:p>
                      <a:r>
                        <a:rPr lang="en-GB">
                          <a:latin typeface="Figtree" panose="020B0604020202020204"/>
                        </a:rPr>
                        <a:t>Justification</a:t>
                      </a:r>
                    </a:p>
                  </a:txBody>
                  <a:tcPr/>
                </a:tc>
                <a:extLst>
                  <a:ext uri="{0D108BD9-81ED-4DB2-BD59-A6C34878D82A}">
                    <a16:rowId xmlns:a16="http://schemas.microsoft.com/office/drawing/2014/main" val="18433799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a:ea typeface="Satoshi" pitchFamily="34" charset="-122"/>
                          <a:cs typeface="Satoshi" pitchFamily="34" charset="-120"/>
                        </a:rPr>
                        <a:t>01  Client Authentication Methods</a:t>
                      </a:r>
                      <a:endParaRPr lang="en-US" sz="1050">
                        <a:latin typeface="Figtree" panose="020B0604020202020204"/>
                      </a:endParaRPr>
                    </a:p>
                    <a:p>
                      <a:endParaRPr lang="en-GB" sz="1050">
                        <a:latin typeface="Figtree" panose="020B0604020202020204"/>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a:ea typeface="Satoshi Medium" pitchFamily="34" charset="-122"/>
                          <a:cs typeface="Satoshi Medium" pitchFamily="34" charset="-120"/>
                        </a:rPr>
                        <a:t>private_key_jwt</a:t>
                      </a:r>
                      <a:endParaRPr lang="en-US" sz="1050">
                        <a:latin typeface="Figtree" panose="020B0604020202020204"/>
                      </a:endParaRPr>
                    </a:p>
                    <a:p>
                      <a:endParaRPr lang="en-GB" sz="1050">
                        <a:latin typeface="Figtree" panose="020B0604020202020204"/>
                      </a:endParaRPr>
                    </a:p>
                  </a:txBody>
                  <a:tcPr/>
                </a:tc>
                <a:tc>
                  <a:txBody>
                    <a:bodyPr/>
                    <a:lstStyle/>
                    <a:p>
                      <a:r>
                        <a:rPr lang="en-GB" sz="1050">
                          <a:latin typeface="Figtree" panose="020B0604020202020204"/>
                        </a:rPr>
                        <a:t>This concerns how the ATP cryptographically proves its identity to the CCS. FAPI provides an option ot tls_client_auth and private_key_jwt. We recommend the latter as it decouples ATP identity from the transport certificate, meaning ATPs can rotate their transport certificates without breaking their ability to authenticate, and provides another layer of protection against TPS cert compromise.</a:t>
                      </a:r>
                    </a:p>
                  </a:txBody>
                  <a:tcPr/>
                </a:tc>
                <a:extLst>
                  <a:ext uri="{0D108BD9-81ED-4DB2-BD59-A6C34878D82A}">
                    <a16:rowId xmlns:a16="http://schemas.microsoft.com/office/drawing/2014/main" val="1480414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a:ea typeface="Satoshi" pitchFamily="34" charset="-122"/>
                          <a:cs typeface="Satoshi" pitchFamily="34" charset="-120"/>
                        </a:rPr>
                        <a:t>02  Sender-Constrained Access Tokens</a:t>
                      </a:r>
                      <a:endParaRPr lang="en-US" sz="1050">
                        <a:latin typeface="Figtree" panose="020B0604020202020204"/>
                      </a:endParaRPr>
                    </a:p>
                    <a:p>
                      <a:endParaRPr lang="en-GB" sz="1050">
                        <a:latin typeface="Figtree" panose="020B0604020202020204"/>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a:ea typeface="Satoshi Medium" pitchFamily="34" charset="-122"/>
                          <a:cs typeface="Satoshi Medium" pitchFamily="34" charset="-120"/>
                        </a:rPr>
                        <a:t>mTLS</a:t>
                      </a:r>
                      <a:endParaRPr lang="en-US" sz="1050">
                        <a:latin typeface="Figtree" panose="020B0604020202020204"/>
                      </a:endParaRPr>
                    </a:p>
                    <a:p>
                      <a:endParaRPr lang="en-GB" sz="1050">
                        <a:latin typeface="Figtree" panose="020B0604020202020204"/>
                      </a:endParaRPr>
                    </a:p>
                  </a:txBody>
                  <a:tcPr/>
                </a:tc>
                <a:tc>
                  <a:txBody>
                    <a:bodyPr/>
                    <a:lstStyle/>
                    <a:p>
                      <a:r>
                        <a:rPr lang="en-GB" sz="1050">
                          <a:latin typeface="Figtree" panose="020B0604020202020204"/>
                        </a:rPr>
                        <a:t>This concerns how an access_token is bound to its sender. FAPI 2.0 offers two options, mTLS (RFS 8705) and DPoP – as outlined in the consultation we recommend adoption of mTLS. We would require mTLS for transport security and so enaction of DPoP for sender-constrained tokens would add burden and complexity. We are also aligned with NESO for the DSI in the usage of mTLS.</a:t>
                      </a:r>
                    </a:p>
                  </a:txBody>
                  <a:tcPr/>
                </a:tc>
                <a:extLst>
                  <a:ext uri="{0D108BD9-81ED-4DB2-BD59-A6C34878D82A}">
                    <a16:rowId xmlns:a16="http://schemas.microsoft.com/office/drawing/2014/main" val="19896103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a:ea typeface="Satoshi" pitchFamily="34" charset="-122"/>
                          <a:cs typeface="Satoshi" pitchFamily="34" charset="-120"/>
                        </a:rPr>
                        <a:t>03  Access Token Lifetime</a:t>
                      </a:r>
                      <a:endParaRPr lang="en-US" sz="1050">
                        <a:latin typeface="Figtree" panose="020B0604020202020204"/>
                      </a:endParaRPr>
                    </a:p>
                    <a:p>
                      <a:endParaRPr lang="en-GB" sz="1050">
                        <a:latin typeface="Figtree" panose="020B0604020202020204"/>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a:ea typeface="Satoshi Medium" pitchFamily="34" charset="-122"/>
                          <a:cs typeface="Satoshi Medium" pitchFamily="34" charset="-120"/>
                        </a:rPr>
                        <a:t>10 minutes</a:t>
                      </a:r>
                      <a:endParaRPr lang="en-US" sz="1050">
                        <a:latin typeface="Figtree" panose="020B0604020202020204"/>
                      </a:endParaRPr>
                    </a:p>
                    <a:p>
                      <a:endParaRPr lang="en-GB" sz="1050">
                        <a:latin typeface="Figtree" panose="020B0604020202020204"/>
                      </a:endParaRPr>
                    </a:p>
                  </a:txBody>
                  <a:tcPr/>
                </a:tc>
                <a:tc>
                  <a:txBody>
                    <a:bodyPr/>
                    <a:lstStyle/>
                    <a:p>
                      <a:r>
                        <a:rPr lang="en-GB" sz="1050">
                          <a:latin typeface="Figtree" panose="020B0604020202020204"/>
                        </a:rPr>
                        <a:t>This concerns the default lifetime of access tokens before a refresh is required (a consent record can last for as long as necessary, but access tokens should have a short lifetime to protect consumer data). We propose 10 minutes to minimise the window a compromised token would be usable for.  The mechanism for ATP receiving a new access token with a refresh token is extremely lightweight and proven in existing data sharing ecosystems. </a:t>
                      </a:r>
                    </a:p>
                  </a:txBody>
                  <a:tcPr/>
                </a:tc>
                <a:extLst>
                  <a:ext uri="{0D108BD9-81ED-4DB2-BD59-A6C34878D82A}">
                    <a16:rowId xmlns:a16="http://schemas.microsoft.com/office/drawing/2014/main" val="225313541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a:ea typeface="Satoshi" pitchFamily="34" charset="-122"/>
                          <a:cs typeface="Satoshi" pitchFamily="34" charset="-120"/>
                        </a:rPr>
                        <a:t>04  JWS Signing Algorithms</a:t>
                      </a:r>
                      <a:endParaRPr lang="en-US" sz="1050">
                        <a:latin typeface="Figtree" panose="020B0604020202020204"/>
                      </a:endParaRPr>
                    </a:p>
                    <a:p>
                      <a:endParaRPr lang="en-GB" sz="1050">
                        <a:latin typeface="Figtree" panose="020B0604020202020204"/>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a:ea typeface="Satoshi Medium" pitchFamily="34" charset="-122"/>
                          <a:cs typeface="Satoshi Medium" pitchFamily="34" charset="-120"/>
                        </a:rPr>
                        <a:t>PS256</a:t>
                      </a:r>
                      <a:endParaRPr lang="en-US" sz="1050">
                        <a:latin typeface="Figtree" panose="020B0604020202020204"/>
                      </a:endParaRPr>
                    </a:p>
                    <a:p>
                      <a:endParaRPr lang="en-GB" sz="1050">
                        <a:latin typeface="Figtree" panose="020B0604020202020204"/>
                      </a:endParaRPr>
                    </a:p>
                  </a:txBody>
                  <a:tcPr/>
                </a:tc>
                <a:tc>
                  <a:txBody>
                    <a:bodyPr/>
                    <a:lstStyle/>
                    <a:p>
                      <a:r>
                        <a:rPr lang="en-GB" sz="1050">
                          <a:latin typeface="Figtree" panose="020B0604020202020204"/>
                        </a:rPr>
                        <a:t>This concerns the signature algorithm for JWT signing across the ecosystem – FAPI 2.0 offers 3 options but for simplicity we propose the use of PS256.</a:t>
                      </a:r>
                    </a:p>
                  </a:txBody>
                  <a:tcPr/>
                </a:tc>
                <a:extLst>
                  <a:ext uri="{0D108BD9-81ED-4DB2-BD59-A6C34878D82A}">
                    <a16:rowId xmlns:a16="http://schemas.microsoft.com/office/drawing/2014/main" val="262315062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a:ea typeface="Satoshi" pitchFamily="34" charset="-122"/>
                          <a:cs typeface="Satoshi" pitchFamily="34" charset="-120"/>
                        </a:rPr>
                        <a:t>05  Authorization Mechanism</a:t>
                      </a:r>
                      <a:endParaRPr lang="en-US" sz="1050">
                        <a:latin typeface="Figtree" panose="020B0604020202020204"/>
                      </a:endParaRPr>
                    </a:p>
                    <a:p>
                      <a:endParaRPr lang="en-GB" sz="1050">
                        <a:latin typeface="Figtree" panose="020B0604020202020204"/>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a:ea typeface="Satoshi Medium" pitchFamily="34" charset="-122"/>
                          <a:cs typeface="Satoshi Medium" pitchFamily="34" charset="-120"/>
                        </a:rPr>
                        <a:t>RAR (required)</a:t>
                      </a:r>
                      <a:endParaRPr lang="en-US" sz="1050">
                        <a:latin typeface="Figtree" panose="020B0604020202020204"/>
                      </a:endParaRPr>
                    </a:p>
                    <a:p>
                      <a:endParaRPr lang="en-GB" sz="1050">
                        <a:latin typeface="Figtree" panose="020B0604020202020204"/>
                      </a:endParaRPr>
                    </a:p>
                  </a:txBody>
                  <a:tcPr/>
                </a:tc>
                <a:tc>
                  <a:txBody>
                    <a:bodyPr/>
                    <a:lstStyle/>
                    <a:p>
                      <a:r>
                        <a:rPr lang="en-GB" sz="1050">
                          <a:latin typeface="Figtree" panose="020B0604020202020204"/>
                        </a:rPr>
                        <a:t>This concerns the mechanism to enforce consent details throughout the ecosystem. We believe the use of RAR is essential to reflect granularity and flexibility of consent records.</a:t>
                      </a:r>
                    </a:p>
                  </a:txBody>
                  <a:tcPr/>
                </a:tc>
                <a:extLst>
                  <a:ext uri="{0D108BD9-81ED-4DB2-BD59-A6C34878D82A}">
                    <a16:rowId xmlns:a16="http://schemas.microsoft.com/office/drawing/2014/main" val="2704083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a:ea typeface="Satoshi" pitchFamily="34" charset="-122"/>
                          <a:cs typeface="Satoshi" pitchFamily="34" charset="-120"/>
                        </a:rPr>
                        <a:t>06  Message Tracing</a:t>
                      </a:r>
                      <a:endParaRPr lang="en-US" sz="1050">
                        <a:latin typeface="Figtree" panose="020B0604020202020204"/>
                      </a:endParaRPr>
                    </a:p>
                    <a:p>
                      <a:endParaRPr lang="en-GB" sz="1050">
                        <a:latin typeface="Figtree" panose="020B0604020202020204"/>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a:ea typeface="Satoshi Medium" pitchFamily="34" charset="-122"/>
                          <a:cs typeface="Satoshi Medium" pitchFamily="34" charset="-120"/>
                        </a:rPr>
                        <a:t>x-fapi-* headers (required)</a:t>
                      </a:r>
                      <a:endParaRPr lang="en-US" sz="1050">
                        <a:latin typeface="Figtree" panose="020B0604020202020204"/>
                      </a:endParaRPr>
                    </a:p>
                    <a:p>
                      <a:endParaRPr lang="en-GB" sz="1050">
                        <a:latin typeface="Figtree" panose="020B0604020202020204"/>
                      </a:endParaRPr>
                    </a:p>
                  </a:txBody>
                  <a:tcPr/>
                </a:tc>
                <a:tc>
                  <a:txBody>
                    <a:bodyPr/>
                    <a:lstStyle/>
                    <a:p>
                      <a:r>
                        <a:rPr lang="en-GB" sz="1050">
                          <a:latin typeface="Figtree" panose="020B0604020202020204"/>
                        </a:rPr>
                        <a:t>This concerns regulatory traceability across interactions, which will help with supporting both CCS Users and consumers. FAPI 2.0 doesn’t dictate a requirement of message tracing headers, but we recommend use of x-FAPI headers (generation of UUID in the header of all API interactions).</a:t>
                      </a:r>
                    </a:p>
                  </a:txBody>
                  <a:tcPr/>
                </a:tc>
                <a:extLst>
                  <a:ext uri="{0D108BD9-81ED-4DB2-BD59-A6C34878D82A}">
                    <a16:rowId xmlns:a16="http://schemas.microsoft.com/office/drawing/2014/main" val="241167316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a:ea typeface="Satoshi" pitchFamily="34" charset="-122"/>
                          <a:cs typeface="Satoshi" pitchFamily="34" charset="-120"/>
                        </a:rPr>
                        <a:t>07  Client Key Set Management</a:t>
                      </a:r>
                      <a:endParaRPr lang="en-US" sz="1050">
                        <a:latin typeface="Figtree" panose="020B0604020202020204"/>
                      </a:endParaRPr>
                    </a:p>
                    <a:p>
                      <a:endParaRPr lang="en-GB" sz="1050">
                        <a:latin typeface="Figtree" panose="020B0604020202020204"/>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a:ea typeface="Satoshi Medium" pitchFamily="34" charset="-122"/>
                          <a:cs typeface="Satoshi Medium" pitchFamily="34" charset="-120"/>
                        </a:rPr>
                        <a:t>JWKS URI (required)</a:t>
                      </a:r>
                      <a:endParaRPr lang="en-US" sz="1050">
                        <a:latin typeface="Figtree" panose="020B0604020202020204"/>
                      </a:endParaRPr>
                    </a:p>
                    <a:p>
                      <a:endParaRPr lang="en-GB" sz="1050">
                        <a:latin typeface="Figtree" panose="020B0604020202020204"/>
                      </a:endParaRPr>
                    </a:p>
                  </a:txBody>
                  <a:tcPr/>
                </a:tc>
                <a:tc>
                  <a:txBody>
                    <a:bodyPr/>
                    <a:lstStyle/>
                    <a:p>
                      <a:r>
                        <a:rPr lang="en-GB" sz="1050">
                          <a:latin typeface="Figtree" panose="020B0604020202020204"/>
                        </a:rPr>
                        <a:t>This concerns where the ATP’s public keys are published – naturally these need rotation, but the keys are essential for interaction within the ecosystem. JWKS URI enables live key rotation for ATPs without re-registration – the are hosted on the Directory and retrieved and cached for a time-bound window.</a:t>
                      </a:r>
                    </a:p>
                  </a:txBody>
                  <a:tcPr/>
                </a:tc>
                <a:extLst>
                  <a:ext uri="{0D108BD9-81ED-4DB2-BD59-A6C34878D82A}">
                    <a16:rowId xmlns:a16="http://schemas.microsoft.com/office/drawing/2014/main" val="362785507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a:ea typeface="Satoshi" pitchFamily="34" charset="-122"/>
                          <a:cs typeface="Satoshi" pitchFamily="34" charset="-120"/>
                        </a:rPr>
                        <a:t>08  Authorization Non-Repudiation</a:t>
                      </a:r>
                      <a:endParaRPr lang="en-US" sz="1050">
                        <a:latin typeface="Figtree" panose="020B0604020202020204"/>
                      </a:endParaRPr>
                    </a:p>
                    <a:p>
                      <a:endParaRPr lang="en-GB" sz="1050">
                        <a:latin typeface="Figtree" panose="020B0604020202020204"/>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a:ea typeface="Satoshi Medium" pitchFamily="34" charset="-122"/>
                          <a:cs typeface="Satoshi Medium" pitchFamily="34" charset="-120"/>
                        </a:rPr>
                        <a:t>Signed Request Object (required)</a:t>
                      </a:r>
                      <a:endParaRPr lang="en-US" sz="1050">
                        <a:latin typeface="Figtree" panose="020B0604020202020204"/>
                      </a:endParaRPr>
                    </a:p>
                    <a:p>
                      <a:endParaRPr lang="en-GB" sz="1050">
                        <a:latin typeface="Figtree" panose="020B0604020202020204"/>
                      </a:endParaRPr>
                    </a:p>
                  </a:txBody>
                  <a:tcPr/>
                </a:tc>
                <a:tc>
                  <a:txBody>
                    <a:bodyPr/>
                    <a:lstStyle/>
                    <a:p>
                      <a:r>
                        <a:rPr lang="en-GB" sz="1050">
                          <a:latin typeface="Figtree" panose="020B0604020202020204"/>
                        </a:rPr>
                        <a:t>This concerns how an ATP cryptographically signs a request to produce a provable record of what was asked for. FAPI 2.0 doesn’t dictate this, but it is essential for auditing and will benefit cross-sector interoperability.</a:t>
                      </a:r>
                    </a:p>
                  </a:txBody>
                  <a:tcPr/>
                </a:tc>
                <a:extLst>
                  <a:ext uri="{0D108BD9-81ED-4DB2-BD59-A6C34878D82A}">
                    <a16:rowId xmlns:a16="http://schemas.microsoft.com/office/drawing/2014/main" val="1885735669"/>
                  </a:ext>
                </a:extLst>
              </a:tr>
            </a:tbl>
          </a:graphicData>
        </a:graphic>
      </p:graphicFrame>
      <p:sp>
        <p:nvSpPr>
          <p:cNvPr id="5" name="Rectangle 4">
            <a:extLst>
              <a:ext uri="{FF2B5EF4-FFF2-40B4-BE49-F238E27FC236}">
                <a16:creationId xmlns:a16="http://schemas.microsoft.com/office/drawing/2014/main" id="{FEC4F753-376D-DDFC-5991-7F69E9C431AD}"/>
              </a:ext>
            </a:extLst>
          </p:cNvPr>
          <p:cNvSpPr/>
          <p:nvPr/>
        </p:nvSpPr>
        <p:spPr>
          <a:xfrm>
            <a:off x="6447791" y="70835"/>
            <a:ext cx="5264150" cy="793538"/>
          </a:xfrm>
          <a:prstGeom prst="rect">
            <a:avLst/>
          </a:prstGeom>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200">
                <a:latin typeface="Figtree" panose="020B0604020202020204"/>
              </a:rPr>
              <a:t>We welcome your thoughts on the below recommendations for our configuration of the CCS FAPI 2.0 implementation. </a:t>
            </a:r>
          </a:p>
        </p:txBody>
      </p:sp>
    </p:spTree>
    <p:extLst>
      <p:ext uri="{BB962C8B-B14F-4D97-AF65-F5344CB8AC3E}">
        <p14:creationId xmlns:p14="http://schemas.microsoft.com/office/powerpoint/2010/main" val="3373295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E3FA3-2DC1-2BC1-F985-CDE9E6884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8F8E6-0144-D721-FD80-99D1A6EBC579}"/>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895532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pic>
        <p:nvPicPr>
          <p:cNvPr id="2" name="Rectangle 40175" descr="preencoded.png">
            <a:extLst>
              <a:ext uri="{FF2B5EF4-FFF2-40B4-BE49-F238E27FC236}">
                <a16:creationId xmlns:a16="http://schemas.microsoft.com/office/drawing/2014/main" id="{7049A423-3923-3DE7-0F0C-479E04365E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6893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sz="3200" b="1">
                <a:latin typeface="Outfit" pitchFamily="2" charset="0"/>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1584226826"/>
              </p:ext>
            </p:extLst>
          </p:nvPr>
        </p:nvGraphicFramePr>
        <p:xfrm>
          <a:off x="218018" y="895736"/>
          <a:ext cx="10833442" cy="1699488"/>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19109">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449656">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April 2026 ✅</a:t>
                      </a:r>
                    </a:p>
                  </a:txBody>
                  <a:tcPr marL="121920" marR="121920" marT="60960" marB="60960" anchor="ctr"/>
                </a:tc>
                <a:tc>
                  <a:txBody>
                    <a:bodyPr/>
                    <a:lstStyle/>
                    <a:p>
                      <a:pPr>
                        <a:buNone/>
                      </a:pPr>
                      <a:r>
                        <a:rPr lang="en-US" sz="1400" kern="1200">
                          <a:solidFill>
                            <a:schemeClr val="tx1"/>
                          </a:solidFill>
                          <a:latin typeface="Figtree" panose="020B0604020202020204"/>
                          <a:ea typeface="+mn-ea"/>
                          <a:cs typeface="+mn-cs"/>
                        </a:rPr>
                        <a:t>Quarterly Review &amp; Plan – key headlines</a:t>
                      </a:r>
                    </a:p>
                  </a:txBody>
                  <a:tcPr marL="121920" marR="121920" marT="60960" marB="60960" anchor="ctr"/>
                </a:tc>
                <a:extLst>
                  <a:ext uri="{0D108BD9-81ED-4DB2-BD59-A6C34878D82A}">
                    <a16:rowId xmlns:a16="http://schemas.microsoft.com/office/drawing/2014/main" val="2489487174"/>
                  </a:ext>
                </a:extLst>
              </a:tr>
              <a:tr h="449656">
                <a:tc>
                  <a:txBody>
                    <a:bodyPr/>
                    <a:lstStyle/>
                    <a:p>
                      <a:r>
                        <a:rPr lang="en-GB" sz="1400">
                          <a:latin typeface="Figtree"/>
                        </a:rPr>
                        <a:t>28</a:t>
                      </a:r>
                      <a:r>
                        <a:rPr lang="en-GB" sz="1400" baseline="30000">
                          <a:latin typeface="Figtree"/>
                        </a:rPr>
                        <a:t>th</a:t>
                      </a:r>
                      <a:r>
                        <a:rPr lang="en-GB" sz="1400">
                          <a:latin typeface="Figtree"/>
                        </a:rPr>
                        <a:t> May ✅</a:t>
                      </a:r>
                      <a:endParaRPr lang="en-GB" sz="1000">
                        <a:latin typeface="Figtree"/>
                      </a:endParaRPr>
                    </a:p>
                  </a:txBody>
                  <a:tcPr marL="121920" marR="121920" marT="60960" marB="60960" anchor="ctr"/>
                </a:tc>
                <a:tc>
                  <a:txBody>
                    <a:bodyPr/>
                    <a:lstStyle/>
                    <a:p>
                      <a:pPr lvl="0">
                        <a:buNone/>
                      </a:pPr>
                      <a:r>
                        <a:rPr lang="en-GB" sz="1400">
                          <a:latin typeface="Figtree"/>
                        </a:rPr>
                        <a:t>Design Consultation Responses Webinar</a:t>
                      </a:r>
                    </a:p>
                  </a:txBody>
                  <a:tcPr marL="121920" marR="121920" marT="60960" marB="60960" anchor="ctr"/>
                </a:tc>
                <a:extLst>
                  <a:ext uri="{0D108BD9-81ED-4DB2-BD59-A6C34878D82A}">
                    <a16:rowId xmlns:a16="http://schemas.microsoft.com/office/drawing/2014/main" val="1531682364"/>
                  </a:ext>
                </a:extLst>
              </a:tr>
              <a:tr h="449656">
                <a:tc>
                  <a:txBody>
                    <a:bodyPr/>
                    <a:lstStyle/>
                    <a:p>
                      <a:pPr lvl="0">
                        <a:buNone/>
                      </a:pPr>
                      <a:r>
                        <a:rPr lang="en-GB" sz="1400">
                          <a:latin typeface="Figtree" panose="020B0604020202020204"/>
                        </a:rPr>
                        <a:t>16</a:t>
                      </a:r>
                      <a:r>
                        <a:rPr lang="en-GB" sz="1400" baseline="30000">
                          <a:latin typeface="Figtree" panose="020B0604020202020204"/>
                        </a:rPr>
                        <a:t>th</a:t>
                      </a:r>
                      <a:r>
                        <a:rPr lang="en-GB" sz="1400">
                          <a:latin typeface="Figtree" panose="020B0604020202020204"/>
                        </a:rPr>
                        <a:t> July 2026 </a:t>
                      </a:r>
                      <a:r>
                        <a:rPr lang="en-GB" sz="1000">
                          <a:latin typeface="Figtree" panose="020B0604020202020204"/>
                        </a:rPr>
                        <a:t>(provisional)</a:t>
                      </a:r>
                    </a:p>
                  </a:txBody>
                  <a:tcPr marL="121920" marR="121920" marT="60959" marB="60959" anchor="ctr"/>
                </a:tc>
                <a:tc>
                  <a:txBody>
                    <a:bodyPr/>
                    <a:lstStyle/>
                    <a:p>
                      <a:pPr lvl="0">
                        <a:buNone/>
                      </a:pPr>
                      <a:r>
                        <a:rPr lang="en-US" sz="1400" kern="1200">
                          <a:solidFill>
                            <a:schemeClr val="tx1"/>
                          </a:solidFill>
                          <a:latin typeface="Figtree" panose="020B0604020202020204"/>
                          <a:ea typeface="+mn-ea"/>
                          <a:cs typeface="+mn-cs"/>
                        </a:rPr>
                        <a:t>Quarterly Review &amp; Plan – key headlines</a:t>
                      </a:r>
                    </a:p>
                  </a:txBody>
                  <a:tcPr marL="121920" marR="121920" marT="60959" marB="60959" anchor="ctr"/>
                </a:tc>
                <a:extLst>
                  <a:ext uri="{0D108BD9-81ED-4DB2-BD59-A6C34878D82A}">
                    <a16:rowId xmlns:a16="http://schemas.microsoft.com/office/drawing/2014/main" val="3696905313"/>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29529" y="568348"/>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Webinar: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890498548"/>
              </p:ext>
            </p:extLst>
          </p:nvPr>
        </p:nvGraphicFramePr>
        <p:xfrm>
          <a:off x="218018" y="2989362"/>
          <a:ext cx="10902267" cy="3640509"/>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335280">
                <a:tc>
                  <a:txBody>
                    <a:bodyPr/>
                    <a:lstStyle/>
                    <a:p>
                      <a:r>
                        <a:rPr lang="en-GB" sz="1400">
                          <a:latin typeface="Figtree" panose="020B0604020202020204"/>
                        </a:rPr>
                        <a:t>22</a:t>
                      </a:r>
                      <a:r>
                        <a:rPr lang="en-GB" sz="1400" baseline="30000">
                          <a:latin typeface="Figtree" panose="020B0604020202020204"/>
                        </a:rPr>
                        <a:t>nd</a:t>
                      </a:r>
                      <a:r>
                        <a:rPr lang="en-GB" sz="1400">
                          <a:latin typeface="Figtree" panose="020B0604020202020204"/>
                        </a:rPr>
                        <a:t> April 2026 ✅</a:t>
                      </a:r>
                    </a:p>
                  </a:txBody>
                  <a:tcPr marL="121920" marR="121920" marT="60960" marB="60960"/>
                </a:tc>
                <a:tc>
                  <a:txBody>
                    <a:bodyPr/>
                    <a:lstStyle/>
                    <a:p>
                      <a:pPr marL="0" marR="0" lvl="0" indent="0" algn="l">
                        <a:lnSpc>
                          <a:spcPct val="100000"/>
                        </a:lnSpc>
                        <a:spcBef>
                          <a:spcPts val="0"/>
                        </a:spcBef>
                        <a:spcAft>
                          <a:spcPts val="0"/>
                        </a:spcAft>
                        <a:buNone/>
                      </a:pPr>
                      <a:r>
                        <a:rPr lang="en-GB" sz="1400" kern="1200">
                          <a:solidFill>
                            <a:schemeClr val="tx1"/>
                          </a:solidFill>
                          <a:latin typeface="Figtree" panose="020B0604020202020204"/>
                          <a:ea typeface="+mn-ea"/>
                          <a:cs typeface="+mn-cs"/>
                        </a:rPr>
                        <a:t>Tariff Interoperability &amp; CCS alignment</a:t>
                      </a:r>
                      <a:endParaRPr lang="en-GB" sz="1400" i="1"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489487174"/>
                  </a:ext>
                </a:extLst>
              </a:tr>
              <a:tr h="335280">
                <a:tc>
                  <a:txBody>
                    <a:bodyPr/>
                    <a:lstStyle/>
                    <a:p>
                      <a:r>
                        <a:rPr lang="en-GB" sz="1400">
                          <a:latin typeface="Figtree" panose="020B0604020202020204"/>
                        </a:rPr>
                        <a:t>7</a:t>
                      </a:r>
                      <a:r>
                        <a:rPr lang="en-GB" sz="1400" baseline="30000">
                          <a:latin typeface="Figtree" panose="020B0604020202020204"/>
                        </a:rPr>
                        <a:t>th</a:t>
                      </a:r>
                      <a:r>
                        <a:rPr lang="en-GB" sz="1400">
                          <a:latin typeface="Figtree" panose="020B0604020202020204"/>
                        </a:rPr>
                        <a:t> May 2026 ✅</a:t>
                      </a:r>
                    </a:p>
                  </a:txBody>
                  <a:tcPr marL="121920" marR="121920" marT="60960" marB="60960"/>
                </a:tc>
                <a:tc>
                  <a:txBody>
                    <a:bodyPr/>
                    <a:lstStyle/>
                    <a:p>
                      <a:pPr marL="0" lvl="0" algn="l">
                        <a:buNone/>
                      </a:pPr>
                      <a:r>
                        <a:rPr lang="en-GB" sz="1400" kern="1200">
                          <a:solidFill>
                            <a:schemeClr val="tx1"/>
                          </a:solidFill>
                          <a:latin typeface="Figtree" panose="020B0604020202020204"/>
                          <a:ea typeface="+mn-ea"/>
                          <a:cs typeface="+mn-cs"/>
                        </a:rPr>
                        <a:t>UX – CCS Wave 1 Research Findings &amp; Accessibility</a:t>
                      </a:r>
                    </a:p>
                  </a:txBody>
                  <a:tcPr marL="121920" marR="121920" marT="60960" marB="60960" anchor="ctr"/>
                </a:tc>
                <a:extLst>
                  <a:ext uri="{0D108BD9-81ED-4DB2-BD59-A6C34878D82A}">
                    <a16:rowId xmlns:a16="http://schemas.microsoft.com/office/drawing/2014/main" val="4139299493"/>
                  </a:ext>
                </a:extLst>
              </a:tr>
              <a:tr h="335280">
                <a:tc>
                  <a:txBody>
                    <a:bodyPr/>
                    <a:lstStyle/>
                    <a:p>
                      <a:r>
                        <a:rPr lang="en-GB" sz="1400">
                          <a:latin typeface="Figtree" panose="020B0604020202020204"/>
                        </a:rPr>
                        <a:t>21</a:t>
                      </a:r>
                      <a:r>
                        <a:rPr lang="en-GB" sz="1400" baseline="30000">
                          <a:latin typeface="Figtree" panose="020B0604020202020204"/>
                        </a:rPr>
                        <a:t>st</a:t>
                      </a:r>
                      <a:r>
                        <a:rPr lang="en-GB" sz="1400">
                          <a:latin typeface="Figtree" panose="020B0604020202020204"/>
                        </a:rPr>
                        <a:t> May 2026 ✅</a:t>
                      </a:r>
                    </a:p>
                  </a:txBody>
                  <a:tcPr marL="121920" marR="121920" marT="60960" marB="60960"/>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kern="1200">
                          <a:solidFill>
                            <a:schemeClr val="tx1"/>
                          </a:solidFill>
                          <a:latin typeface="Figtree" panose="020B0604020202020204"/>
                          <a:ea typeface="+mn-ea"/>
                          <a:cs typeface="+mn-cs"/>
                        </a:rPr>
                        <a:t>Trust Framework Partner update following </a:t>
                      </a:r>
                      <a:r>
                        <a:rPr lang="en-GB" sz="1400" kern="1200">
                          <a:solidFill>
                            <a:schemeClr val="tx1"/>
                          </a:solidFill>
                          <a:latin typeface="Figtree" panose="020B0604020202020204"/>
                          <a:ea typeface="+mn-ea"/>
                          <a:cs typeface="+mn-cs"/>
                          <a:hlinkClick r:id="rId4"/>
                        </a:rPr>
                        <a:t>announcement</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r h="335280">
                <a:tc>
                  <a:txBody>
                    <a:bodyPr/>
                    <a:lstStyle/>
                    <a:p>
                      <a:r>
                        <a:rPr lang="en-GB" sz="1400">
                          <a:latin typeface="Figtree" panose="020B0604020202020204"/>
                        </a:rPr>
                        <a:t>4</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Tech focused - Consent Record Schema (more topics to be added and notified by email)</a:t>
                      </a:r>
                    </a:p>
                  </a:txBody>
                  <a:tcPr marL="121920" marR="121920" marT="60960" marB="60960" anchor="ctr"/>
                </a:tc>
                <a:extLst>
                  <a:ext uri="{0D108BD9-81ED-4DB2-BD59-A6C34878D82A}">
                    <a16:rowId xmlns:a16="http://schemas.microsoft.com/office/drawing/2014/main" val="1450651097"/>
                  </a:ext>
                </a:extLst>
              </a:tr>
              <a:tr h="335280">
                <a:tc>
                  <a:txBody>
                    <a:bodyPr/>
                    <a:lstStyle/>
                    <a:p>
                      <a:r>
                        <a:rPr lang="en-GB" sz="1400">
                          <a:latin typeface="Figtree" panose="020B0604020202020204"/>
                        </a:rPr>
                        <a:t>18</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dirty="0">
                          <a:solidFill>
                            <a:schemeClr val="tx1"/>
                          </a:solidFill>
                          <a:latin typeface="Figtree" panose="020B0604020202020204"/>
                          <a:ea typeface="+mn-ea"/>
                          <a:cs typeface="+mn-cs"/>
                        </a:rPr>
                        <a:t>Policy position updates, Mandatory Introspection, CCS User platform R&amp;R, RBAC, Auth Roles- Data Share Access</a:t>
                      </a:r>
                    </a:p>
                  </a:txBody>
                  <a:tcPr marL="121920" marR="121920" marT="60960" marB="60960" anchor="ctr"/>
                </a:tc>
                <a:extLst>
                  <a:ext uri="{0D108BD9-81ED-4DB2-BD59-A6C34878D82A}">
                    <a16:rowId xmlns:a16="http://schemas.microsoft.com/office/drawing/2014/main" val="144681485"/>
                  </a:ext>
                </a:extLst>
              </a:tr>
              <a:tr h="466743">
                <a:tc>
                  <a:txBody>
                    <a:bodyPr/>
                    <a:lstStyle/>
                    <a:p>
                      <a:r>
                        <a:rPr lang="en-GB" sz="1400">
                          <a:latin typeface="Figtree" panose="020B0604020202020204"/>
                        </a:rPr>
                        <a:t>2</a:t>
                      </a:r>
                      <a:r>
                        <a:rPr lang="en-GB" sz="1400" baseline="30000">
                          <a:latin typeface="Figtree" panose="020B0604020202020204"/>
                        </a:rPr>
                        <a:t>nd</a:t>
                      </a:r>
                      <a:r>
                        <a:rPr lang="en-GB" sz="1400">
                          <a:latin typeface="Figtree" panose="020B0604020202020204"/>
                        </a:rPr>
                        <a:t> 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SEC &amp; REC alignment, Legal Access Agreement, CCS User requirements, CCS Definition</a:t>
                      </a:r>
                    </a:p>
                  </a:txBody>
                  <a:tcPr marL="121920" marR="121920" marT="60960" marB="60960" anchor="ctr"/>
                </a:tc>
                <a:extLst>
                  <a:ext uri="{0D108BD9-81ED-4DB2-BD59-A6C34878D82A}">
                    <a16:rowId xmlns:a16="http://schemas.microsoft.com/office/drawing/2014/main" val="3985924813"/>
                  </a:ext>
                </a:extLst>
              </a:tr>
              <a:tr h="466743">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IDV Photo- define service driven IDV/ Federated capabilities</a:t>
                      </a:r>
                    </a:p>
                  </a:txBody>
                  <a:tcPr marL="121920" marR="121920" marT="60960" marB="60960" anchor="ctr"/>
                </a:tc>
                <a:extLst>
                  <a:ext uri="{0D108BD9-81ED-4DB2-BD59-A6C34878D82A}">
                    <a16:rowId xmlns:a16="http://schemas.microsoft.com/office/drawing/2014/main" val="113912175"/>
                  </a:ext>
                </a:extLst>
              </a:tr>
              <a:tr h="466743">
                <a:tc>
                  <a:txBody>
                    <a:bodyPr/>
                    <a:lstStyle/>
                    <a:p>
                      <a:r>
                        <a:rPr lang="en-GB" sz="1400">
                          <a:latin typeface="Figtree" panose="020B0604020202020204"/>
                        </a:rPr>
                        <a:t>30</a:t>
                      </a:r>
                      <a:r>
                        <a:rPr lang="en-GB" sz="1400" baseline="30000">
                          <a:latin typeface="Figtree" panose="020B0604020202020204"/>
                        </a:rPr>
                        <a:t>th</a:t>
                      </a:r>
                      <a:r>
                        <a:rPr lang="en-GB" sz="1400">
                          <a:latin typeface="Figtree" panose="020B0604020202020204"/>
                        </a:rPr>
                        <a:t> 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topics to be added and notified by email</a:t>
                      </a:r>
                    </a:p>
                  </a:txBody>
                  <a:tcPr marL="121920" marR="121920" marT="60960" marB="60960" anchor="ctr"/>
                </a:tc>
                <a:extLst>
                  <a:ext uri="{0D108BD9-81ED-4DB2-BD59-A6C34878D82A}">
                    <a16:rowId xmlns:a16="http://schemas.microsoft.com/office/drawing/2014/main" val="862225513"/>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2633243"/>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Topic Specific Solution Groups: </a:t>
            </a:r>
          </a:p>
        </p:txBody>
      </p:sp>
    </p:spTree>
    <p:extLst>
      <p:ext uri="{BB962C8B-B14F-4D97-AF65-F5344CB8AC3E}">
        <p14:creationId xmlns:p14="http://schemas.microsoft.com/office/powerpoint/2010/main" val="1028191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Tree>
    <p:extLst>
      <p:ext uri="{BB962C8B-B14F-4D97-AF65-F5344CB8AC3E}">
        <p14:creationId xmlns:p14="http://schemas.microsoft.com/office/powerpoint/2010/main" val="3209587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7560" y="1676492"/>
            <a:ext cx="2563207" cy="728733"/>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Regulatory Compliance Lead</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Harriet Truss</a:t>
            </a:r>
          </a:p>
          <a:p>
            <a:pPr algn="ctr" defTabSz="914377">
              <a:defRPr/>
            </a:pPr>
            <a:r>
              <a:rPr lang="en-GB" sz="1333" kern="0">
                <a:solidFill>
                  <a:srgbClr val="FFFFFF"/>
                </a:solidFill>
                <a:latin typeface="Outfit"/>
                <a:cs typeface="Arial"/>
                <a:sym typeface="Arial"/>
              </a:rPr>
              <a:t>Change Lead</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6" name="Rectangle 15">
            <a:extLst>
              <a:ext uri="{FF2B5EF4-FFF2-40B4-BE49-F238E27FC236}">
                <a16:creationId xmlns:a16="http://schemas.microsoft.com/office/drawing/2014/main" id="{92FD9A2A-99CB-FE8C-14E2-D6A2CE13DDA1}"/>
              </a:ext>
            </a:extLst>
          </p:cNvPr>
          <p:cNvSpPr/>
          <p:nvPr/>
        </p:nvSpPr>
        <p:spPr>
          <a:xfrm>
            <a:off x="9388108" y="204085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Ray Newton </a:t>
            </a:r>
          </a:p>
          <a:p>
            <a:pPr algn="ctr" defTabSz="914377">
              <a:defRPr/>
            </a:pPr>
            <a:r>
              <a:rPr lang="en-GB" sz="1333" kern="0">
                <a:solidFill>
                  <a:srgbClr val="FFFFFF"/>
                </a:solidFill>
                <a:latin typeface="Outfit"/>
                <a:cs typeface="Arial"/>
                <a:sym typeface="Arial"/>
              </a:rPr>
              <a:t>Commercial</a:t>
            </a:r>
            <a:endParaRPr lang="en-GB" sz="12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7764" y="2762253"/>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cs typeface="Arial"/>
                <a:sym typeface="Arial"/>
              </a:rPr>
              <a:t>Eva Von-Schaxmann</a:t>
            </a:r>
          </a:p>
          <a:p>
            <a:pPr algn="ctr" defTabSz="914377">
              <a:defRPr/>
            </a:pPr>
            <a:r>
              <a:rPr lang="en-GB" sz="1333" kern="0">
                <a:solidFill>
                  <a:srgbClr val="FFFFFF"/>
                </a:solidFill>
                <a:cs typeface="Arial"/>
                <a:sym typeface="Arial"/>
              </a:rPr>
              <a:t>Business Analyst</a:t>
            </a:r>
            <a:endParaRPr lang="en-GB" sz="1867" kern="0">
              <a:solidFill>
                <a:srgbClr val="FFFFFF"/>
              </a:solidFill>
              <a:cs typeface="Arial"/>
              <a:sym typeface="Arial"/>
            </a:endParaRPr>
          </a:p>
        </p:txBody>
      </p:sp>
      <p:sp>
        <p:nvSpPr>
          <p:cNvPr id="20" name="Rectangle 19">
            <a:extLst>
              <a:ext uri="{FF2B5EF4-FFF2-40B4-BE49-F238E27FC236}">
                <a16:creationId xmlns:a16="http://schemas.microsoft.com/office/drawing/2014/main" id="{13E4DF60-D44B-04AD-96B6-263DC0BD6F52}"/>
              </a:ext>
            </a:extLst>
          </p:cNvPr>
          <p:cNvSpPr/>
          <p:nvPr/>
        </p:nvSpPr>
        <p:spPr>
          <a:xfrm>
            <a:off x="9387613" y="3471135"/>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2" name="Rectangle 21">
            <a:extLst>
              <a:ext uri="{FF2B5EF4-FFF2-40B4-BE49-F238E27FC236}">
                <a16:creationId xmlns:a16="http://schemas.microsoft.com/office/drawing/2014/main" id="{DBB16596-A95B-37CB-05CD-96FFE6EAB6B7}"/>
              </a:ext>
            </a:extLst>
          </p:cNvPr>
          <p:cNvSpPr/>
          <p:nvPr/>
        </p:nvSpPr>
        <p:spPr>
          <a:xfrm>
            <a:off x="9387764" y="419252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err="1">
                <a:solidFill>
                  <a:srgbClr val="FFFFFF"/>
                </a:solidFill>
                <a:latin typeface="Outfit"/>
                <a:cs typeface="Arial"/>
                <a:sym typeface="Arial"/>
              </a:rPr>
              <a:t>CoCo</a:t>
            </a:r>
            <a:r>
              <a:rPr lang="en-GB" sz="1867" b="1" kern="0">
                <a:solidFill>
                  <a:srgbClr val="FFFFFF"/>
                </a:solidFill>
                <a:latin typeface="Outfit"/>
                <a:cs typeface="Arial"/>
                <a:sym typeface="Arial"/>
              </a:rPr>
              <a:t> </a:t>
            </a:r>
            <a:br>
              <a:rPr lang="en-GB" sz="1200" b="1" kern="0">
                <a:solidFill>
                  <a:srgbClr val="FFFFFF"/>
                </a:solidFill>
                <a:latin typeface="Outfit"/>
                <a:cs typeface="Arial"/>
                <a:sym typeface="Arial"/>
              </a:rPr>
            </a:br>
            <a:r>
              <a:rPr lang="en-GB" sz="1333" kern="0">
                <a:solidFill>
                  <a:srgbClr val="FFFFFF"/>
                </a:solidFill>
                <a:latin typeface="Outfit"/>
                <a:cs typeface="Arial"/>
                <a:sym typeface="Arial"/>
              </a:rPr>
              <a:t>Commercial Lead</a:t>
            </a:r>
            <a:endParaRPr lang="en-GB" sz="1200" kern="0">
              <a:solidFill>
                <a:srgbClr val="FFFFFF"/>
              </a:solidFill>
              <a:latin typeface="Outfit"/>
              <a:cs typeface="Arial"/>
              <a:sym typeface="Arial"/>
            </a:endParaRP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
        <p:nvSpPr>
          <p:cNvPr id="8" name="Rectangle 7">
            <a:extLst>
              <a:ext uri="{FF2B5EF4-FFF2-40B4-BE49-F238E27FC236}">
                <a16:creationId xmlns:a16="http://schemas.microsoft.com/office/drawing/2014/main" id="{5DC481B8-BAD2-4BFD-8958-2CC72D3F4473}"/>
              </a:ext>
            </a:extLst>
          </p:cNvPr>
          <p:cNvSpPr/>
          <p:nvPr/>
        </p:nvSpPr>
        <p:spPr>
          <a:xfrm>
            <a:off x="4819160" y="1684717"/>
            <a:ext cx="2553680" cy="734891"/>
          </a:xfrm>
          <a:prstGeom prst="rect">
            <a:avLst/>
          </a:prstGeom>
          <a:solidFill>
            <a:srgbClr val="FC396B"/>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00" kern="0">
                <a:solidFill>
                  <a:srgbClr val="FFFFFF"/>
                </a:solidFill>
                <a:latin typeface="Outfit"/>
                <a:cs typeface="Arial"/>
                <a:sym typeface="Arial"/>
              </a:rPr>
              <a:t>Product Owner &amp; SRO</a:t>
            </a:r>
            <a:endParaRPr lang="en-GB" sz="1300" kern="0">
              <a:solidFill>
                <a:srgbClr val="FFFFFF"/>
              </a:solidFill>
              <a:latin typeface="Outfit"/>
              <a:cs typeface="Arial"/>
            </a:endParaRPr>
          </a:p>
        </p:txBody>
      </p:sp>
    </p:spTree>
    <p:extLst>
      <p:ext uri="{BB962C8B-B14F-4D97-AF65-F5344CB8AC3E}">
        <p14:creationId xmlns:p14="http://schemas.microsoft.com/office/powerpoint/2010/main" val="1221392591"/>
      </p:ext>
    </p:extLst>
  </p:cSld>
  <p:clrMapOvr>
    <a:masterClrMapping/>
  </p:clrMapOvr>
</p:sld>
</file>

<file path=ppt/theme/theme1.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3.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0f5f377-3c13-4c54-b2e9-6c7cd1b5aad2" xsi:nil="true"/>
    <lcf76f155ced4ddcb4097134ff3c332f xmlns="5ecdd8c3-3529-4dee-9d38-3ed14a032f3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E4EF6FBA5AEBA4A9786C325684170E9" ma:contentTypeVersion="6" ma:contentTypeDescription="Create a new document." ma:contentTypeScope="" ma:versionID="d8ea275a0e4af3289030ab3f0ee35fff">
  <xsd:schema xmlns:xsd="http://www.w3.org/2001/XMLSchema" xmlns:xs="http://www.w3.org/2001/XMLSchema" xmlns:p="http://schemas.microsoft.com/office/2006/metadata/properties" xmlns:ns2="00a30ffc-d9e0-4c00-8e73-b22ff6a206ef" xmlns:ns3="5ecdd8c3-3529-4dee-9d38-3ed14a032f34" xmlns:ns4="a0f5f377-3c13-4c54-b2e9-6c7cd1b5aad2" targetNamespace="http://schemas.microsoft.com/office/2006/metadata/properties" ma:root="true" ma:fieldsID="bc142c21c689a4362bbaad242434d8b6" ns2:_="" ns3:_="" ns4:_="">
    <xsd:import namespace="00a30ffc-d9e0-4c00-8e73-b22ff6a206ef"/>
    <xsd:import namespace="5ecdd8c3-3529-4dee-9d38-3ed14a032f34"/>
    <xsd:import namespace="a0f5f377-3c13-4c54-b2e9-6c7cd1b5aa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a30ffc-d9e0-4c00-8e73-b22ff6a20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cdd8c3-3529-4dee-9d38-3ed14a032f34" elementFormDefault="qualified">
    <xsd:import namespace="http://schemas.microsoft.com/office/2006/documentManagement/types"/>
    <xsd:import namespace="http://schemas.microsoft.com/office/infopath/2007/PartnerControls"/>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f5f377-3c13-4c54-b2e9-6c7cd1b5aa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ef4970-f785-4610-a0ec-53638907d7a8}" ma:internalName="TaxCatchAll" ma:showField="CatchAllData" ma:web="a0f5f377-3c13-4c54-b2e9-6c7cd1b5aa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AD28D5-A549-4DCF-882B-2AABB58AA4FD}">
  <ds:schemaRefs>
    <ds:schemaRef ds:uri="http://purl.org/dc/dcmitype/"/>
    <ds:schemaRef ds:uri="http://schemas.microsoft.com/office/infopath/2007/PartnerControls"/>
    <ds:schemaRef ds:uri="http://purl.org/dc/terms/"/>
    <ds:schemaRef ds:uri="http://schemas.microsoft.com/office/2006/metadata/properties"/>
    <ds:schemaRef ds:uri="http://purl.org/dc/elements/1.1/"/>
    <ds:schemaRef ds:uri="01d5d7fc-ae26-48ed-a943-bede2c51cfa8"/>
    <ds:schemaRef ds:uri="http://schemas.microsoft.com/office/2006/documentManagement/types"/>
    <ds:schemaRef ds:uri="http://schemas.openxmlformats.org/package/2006/metadata/core-properties"/>
    <ds:schemaRef ds:uri="eac983b2-6b98-449b-852c-dacad15ce743"/>
    <ds:schemaRef ds:uri="http://www.w3.org/XML/1998/namespace"/>
  </ds:schemaRefs>
</ds:datastoreItem>
</file>

<file path=customXml/itemProps2.xml><?xml version="1.0" encoding="utf-8"?>
<ds:datastoreItem xmlns:ds="http://schemas.openxmlformats.org/officeDocument/2006/customXml" ds:itemID="{76B269F6-A86D-4DDA-A22F-292E238B56E0}">
  <ds:schemaRefs>
    <ds:schemaRef ds:uri="http://schemas.microsoft.com/sharepoint/v3/contenttype/forms"/>
  </ds:schemaRefs>
</ds:datastoreItem>
</file>

<file path=customXml/itemProps3.xml><?xml version="1.0" encoding="utf-8"?>
<ds:datastoreItem xmlns:ds="http://schemas.openxmlformats.org/officeDocument/2006/customXml" ds:itemID="{820D943E-F409-449B-929F-6EB121BF1B66}"/>
</file>

<file path=docProps/app.xml><?xml version="1.0" encoding="utf-8"?>
<Properties xmlns="http://schemas.openxmlformats.org/officeDocument/2006/extended-properties" xmlns:vt="http://schemas.openxmlformats.org/officeDocument/2006/docPropsVTypes">
  <Template>RECCo%20Template</Template>
  <TotalTime>0</TotalTime>
  <Words>4776</Words>
  <Application>Microsoft Office PowerPoint</Application>
  <PresentationFormat>Widescreen</PresentationFormat>
  <Paragraphs>573</Paragraphs>
  <Slides>29</Slides>
  <Notes>6</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29</vt:i4>
      </vt:variant>
    </vt:vector>
  </HeadingPairs>
  <TitlesOfParts>
    <vt:vector size="45" baseType="lpstr">
      <vt:lpstr>Aptos</vt:lpstr>
      <vt:lpstr>Arial</vt:lpstr>
      <vt:lpstr>Arial,Sans-Serif</vt:lpstr>
      <vt:lpstr>Calibri</vt:lpstr>
      <vt:lpstr>Figtree</vt:lpstr>
      <vt:lpstr>Figtree ExtraBold</vt:lpstr>
      <vt:lpstr>Figtree SemiBold</vt:lpstr>
      <vt:lpstr>Outfit</vt:lpstr>
      <vt:lpstr>Outfit SemiBold</vt:lpstr>
      <vt:lpstr>Playfair Display</vt:lpstr>
      <vt:lpstr>Segoe UI Emoji</vt:lpstr>
      <vt:lpstr>Verdana</vt:lpstr>
      <vt:lpstr>White theme</vt:lpstr>
      <vt:lpstr>RECCo Theme</vt:lpstr>
      <vt:lpstr>1_Dark blue theme</vt:lpstr>
      <vt:lpstr>Dark blue theme</vt:lpstr>
      <vt:lpstr>Consumer Consent Solution  Solution Group</vt:lpstr>
      <vt:lpstr>PowerPoint Presentation</vt:lpstr>
      <vt:lpstr>PowerPoint Presentation</vt:lpstr>
      <vt:lpstr>PowerPoint Presentation</vt:lpstr>
      <vt:lpstr>Consent Record Schema</vt:lpstr>
      <vt:lpstr>PowerPoint Presentation</vt:lpstr>
      <vt:lpstr>Our focus is the Consent Record Schema (JSON/YAML), not API Specifications</vt:lpstr>
      <vt:lpstr>PowerPoint Presentation</vt:lpstr>
      <vt:lpstr>Contextualising the Consent Record Schema -- Simplified FAPI 2.0 Flow POV</vt:lpstr>
      <vt:lpstr>Contextualising Consent Record Schema -- Consent Schema POV</vt:lpstr>
      <vt:lpstr>Contextualising Rich Authorisation Requests -- Consent Schema POV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Security Profile</vt:lpstr>
      <vt:lpstr>FAPI 2.0 – Security Profile Configuration</vt:lpstr>
      <vt:lpstr>Configuration Options</vt:lpstr>
      <vt:lpstr>Forward Plan</vt:lpstr>
      <vt:lpstr>Forward Plan</vt:lpstr>
      <vt:lpstr>PowerPoint Presentation</vt:lpstr>
      <vt:lpstr>Appendix</vt:lpstr>
      <vt:lpstr>Consumer Consent Project Team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Teresa Thompson</dc:creator>
  <dc:description/>
  <cp:lastModifiedBy>Matt White</cp:lastModifiedBy>
  <cp:revision>2</cp:revision>
  <dcterms:created xsi:type="dcterms:W3CDTF">2025-12-03T11:16:02Z</dcterms:created>
  <dcterms:modified xsi:type="dcterms:W3CDTF">2026-06-04T08:24:42Z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0x0101000E4EF6FBA5AEBA4A9786C325684170E9</vt:lpwstr>
  </property>
  <property fmtid="{D5CDD505-2E9C-101B-9397-08002B2CF9AE}" pid="13" name="MediaServiceImageTags">
    <vt:lpwstr/>
  </property>
</Properties>
</file>