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3.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0" r:id="rId5"/>
    <p:sldMasterId id="2147484262" r:id="rId6"/>
    <p:sldMasterId id="2147484286" r:id="rId7"/>
  </p:sldMasterIdLst>
  <p:notesMasterIdLst>
    <p:notesMasterId r:id="rId48"/>
  </p:notesMasterIdLst>
  <p:sldIdLst>
    <p:sldId id="2147480050" r:id="rId8"/>
    <p:sldId id="2147480051" r:id="rId9"/>
    <p:sldId id="311" r:id="rId10"/>
    <p:sldId id="2147480009" r:id="rId11"/>
    <p:sldId id="2147480091" r:id="rId12"/>
    <p:sldId id="2147480167" r:id="rId13"/>
    <p:sldId id="2147480010" r:id="rId14"/>
    <p:sldId id="2147480179" r:id="rId15"/>
    <p:sldId id="2147480084" r:id="rId16"/>
    <p:sldId id="2147480097" r:id="rId17"/>
    <p:sldId id="2147480098" r:id="rId18"/>
    <p:sldId id="2147480099" r:id="rId19"/>
    <p:sldId id="2147480070" r:id="rId20"/>
    <p:sldId id="2147480110" r:id="rId21"/>
    <p:sldId id="2147480107" r:id="rId22"/>
    <p:sldId id="2147480150" r:id="rId23"/>
    <p:sldId id="2147480119" r:id="rId24"/>
    <p:sldId id="2147480124" r:id="rId25"/>
    <p:sldId id="2147480075" r:id="rId26"/>
    <p:sldId id="2147480076" r:id="rId27"/>
    <p:sldId id="2147480163" r:id="rId28"/>
    <p:sldId id="2147480164" r:id="rId29"/>
    <p:sldId id="2147480169" r:id="rId30"/>
    <p:sldId id="2147480100" r:id="rId31"/>
    <p:sldId id="2147480105" r:id="rId32"/>
    <p:sldId id="2147480173" r:id="rId33"/>
    <p:sldId id="2147480172" r:id="rId34"/>
    <p:sldId id="2147480159" r:id="rId35"/>
    <p:sldId id="2147480166" r:id="rId36"/>
    <p:sldId id="2147480178" r:id="rId37"/>
    <p:sldId id="2147480059" r:id="rId38"/>
    <p:sldId id="2147480060" r:id="rId39"/>
    <p:sldId id="2147480058" r:id="rId40"/>
    <p:sldId id="2147480056" r:id="rId41"/>
    <p:sldId id="2147480175" r:id="rId42"/>
    <p:sldId id="2147480117" r:id="rId43"/>
    <p:sldId id="2147480129" r:id="rId44"/>
    <p:sldId id="2147480154" r:id="rId45"/>
    <p:sldId id="2147480176" r:id="rId46"/>
    <p:sldId id="2147480125"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9AD49202-9F73-D7B7-4846-9D29F280F8AA}" name="Andrew Wallace" initials="AW" userId="S::andrew.wallace@retailenergycode.co.uk::b85f50ea-c8e9-4ab8-a03d-c7430dfcb69a" providerId="AD"/>
  <p188:author id="{8028B605-3E06-3F93-0448-E0A55737144A}" name="Liana Bakar" initials="LB" userId="S::liabakar@publicisgroupe.net::598fa344-3894-4053-ad51-4db9c8ac4c23" providerId="AD"/>
  <p188:author id="{97A36017-8F62-7A8C-701B-5E671F2FEE8F}" name="Matt White" initials="MW" userId="S::matt.white@retailenergycode.co.uk::9ed4c64f-9359-4970-9925-7e30f0aad640" providerId="AD"/>
  <p188:author id="{97735D33-44DF-6B10-3F04-FC8639A5E975}" name="Sarah Jones" initials="SJ" userId="S::sjones@sj-energy.co.uk::2b33ad30-bf8f-48f7-838e-149beb7c674a" providerId="AD"/>
  <p188:author id="{1F6B5DBE-AFBF-0369-9BD8-A5888DB8FD61}" name="Michael Walsh" initials="MW" userId="S::michael.walsh@retailenergycode.co.uk::e562cbde-f90b-45f5-a30c-78c235610bb7" providerId="AD"/>
  <p188:author id="{391B7FDD-3C64-5724-1DD0-81A1FE2688D2}" name="Angelica Belli" initials="AB" userId="S::angbelli@publicisgroupe.net::b79feaa9-55cc-406f-b9c3-e893a1053b9c" providerId="AD"/>
  <p188:author id="{1BD9F8F7-0129-6EB1-2647-0F9181EC5C43}" name="Sarah Jones" initials="SJ" userId="S::sarah.jones_sjw-energy.co.uk#ext#@retailenergycodecompany.onmicrosoft.com::c039bd41-8737-4057-be77-582d4c1f04f3" providerId="AD"/>
  <p188:author id="{98512DFD-FB88-B776-F7A5-F6D8122DD65F}" name="Alexandra Lawson" initials="AL" userId="S::alehanco2@publicisgroupe.net::c7ec17a5-a72c-4c6d-a022-35a489c2abe8" providerId="AD"/>
  <p188:author id="{6A27DDFD-CB56-DB82-0B73-9C6C40BEABBB}" name="Chris Stock" initials="CS" userId="S::chris.stock@retailenergycode.co.uk::def5a52e-0879-438c-8175-a9c27e65cd3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21E5E"/>
    <a:srgbClr val="4D38F5"/>
    <a:srgbClr val="FE357B"/>
    <a:srgbClr val="FFC7DB"/>
    <a:srgbClr val="041F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9D6968-8750-8ACD-F938-F5F9F4CA903C}" v="30" dt="2026-05-05T09:42:08.237"/>
    <p1510:client id="{1BE14C73-3A1D-E7D7-13B4-142E6CDB64AA}" v="72" dt="2026-05-05T13:41:42.408"/>
    <p1510:client id="{68FE7836-9755-1D49-BEC0-8D726C450AC5}" v="624" dt="2026-05-05T10:08:05.523"/>
    <p1510:client id="{6F9410E9-84BC-FF73-A0D5-D4AD6068B8B4}" v="27" dt="2026-05-05T10:01:30.426"/>
    <p1510:client id="{8B3F25AE-F5DE-F026-1B98-050EDEF038B1}" v="8" dt="2026-05-05T09:34:06.082"/>
    <p1510:client id="{C93B5420-9365-CF42-11BE-DC5E54AEB4AC}" v="26" dt="2026-05-05T09:32:44.391"/>
    <p1510:client id="{FDC0FF1D-1586-C2EF-3ED9-9BBAAF6E9135}" v="49" dt="2026-05-05T09:29:29.9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1074"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y FIRTH" userId="929e6a20-3b88-458e-85a8-12a243658d38" providerId="ADAL" clId="{2338B586-EC8A-4417-96DB-BAAA6D6EB1B7}"/>
    <pc:docChg chg="modSld">
      <pc:chgData name="Harry FIRTH" userId="929e6a20-3b88-458e-85a8-12a243658d38" providerId="ADAL" clId="{2338B586-EC8A-4417-96DB-BAAA6D6EB1B7}" dt="2026-05-05T13:58:55.580" v="0" actId="2"/>
      <pc:docMkLst>
        <pc:docMk/>
      </pc:docMkLst>
      <pc:sldChg chg="modSp mod">
        <pc:chgData name="Harry FIRTH" userId="929e6a20-3b88-458e-85a8-12a243658d38" providerId="ADAL" clId="{2338B586-EC8A-4417-96DB-BAAA6D6EB1B7}" dt="2026-05-05T13:58:55.580" v="0" actId="2"/>
        <pc:sldMkLst>
          <pc:docMk/>
          <pc:sldMk cId="3600107118" sldId="2147480050"/>
        </pc:sldMkLst>
        <pc:spChg chg="mod">
          <ac:chgData name="Harry FIRTH" userId="929e6a20-3b88-458e-85a8-12a243658d38" providerId="ADAL" clId="{2338B586-EC8A-4417-96DB-BAAA6D6EB1B7}" dt="2026-05-05T13:58:55.580" v="0" actId="2"/>
          <ac:spMkLst>
            <pc:docMk/>
            <pc:sldMk cId="3600107118" sldId="2147480050"/>
            <ac:spMk id="2" creationId="{CB7A9BEB-00CC-90E4-5154-6A8B19F02264}"/>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76410246135921E-2"/>
          <c:y val="7.5241961839951854E-2"/>
          <c:w val="0.89125850650776084"/>
          <c:h val="0.81428940080418821"/>
        </c:manualLayout>
      </c:layout>
      <c:bubbleChart>
        <c:varyColors val="0"/>
        <c:ser>
          <c:idx val="0"/>
          <c:order val="0"/>
          <c:tx>
            <c:strRef>
              <c:f>Sheet1!$B$1</c:f>
              <c:strCache>
                <c:ptCount val="1"/>
                <c:pt idx="0">
                  <c:v>Y-Values</c:v>
                </c:pt>
              </c:strCache>
            </c:strRef>
          </c:tx>
          <c:spPr>
            <a:solidFill>
              <a:schemeClr val="bg1"/>
            </a:solidFill>
            <a:ln w="19050">
              <a:noFill/>
              <a:prstDash val="solid"/>
            </a:ln>
            <a:effectLst/>
          </c:spPr>
          <c:invertIfNegative val="0"/>
          <c:dPt>
            <c:idx val="0"/>
            <c:invertIfNegative val="0"/>
            <c:bubble3D val="0"/>
            <c:extLst>
              <c:ext xmlns:c16="http://schemas.microsoft.com/office/drawing/2014/chart" uri="{C3380CC4-5D6E-409C-BE32-E72D297353CC}">
                <c16:uniqueId val="{00000001-FC2A-48FF-8A68-FA0CA750F02B}"/>
              </c:ext>
            </c:extLst>
          </c:dPt>
          <c:dPt>
            <c:idx val="1"/>
            <c:invertIfNegative val="0"/>
            <c:bubble3D val="0"/>
            <c:extLst>
              <c:ext xmlns:c16="http://schemas.microsoft.com/office/drawing/2014/chart" uri="{C3380CC4-5D6E-409C-BE32-E72D297353CC}">
                <c16:uniqueId val="{00000003-FC2A-48FF-8A68-FA0CA750F02B}"/>
              </c:ext>
            </c:extLst>
          </c:dPt>
          <c:dPt>
            <c:idx val="2"/>
            <c:invertIfNegative val="0"/>
            <c:bubble3D val="0"/>
            <c:extLst>
              <c:ext xmlns:c16="http://schemas.microsoft.com/office/drawing/2014/chart" uri="{C3380CC4-5D6E-409C-BE32-E72D297353CC}">
                <c16:uniqueId val="{00000005-FC2A-48FF-8A68-FA0CA750F02B}"/>
              </c:ext>
            </c:extLst>
          </c:dPt>
          <c:dPt>
            <c:idx val="3"/>
            <c:invertIfNegative val="0"/>
            <c:bubble3D val="0"/>
            <c:extLst>
              <c:ext xmlns:c16="http://schemas.microsoft.com/office/drawing/2014/chart" uri="{C3380CC4-5D6E-409C-BE32-E72D297353CC}">
                <c16:uniqueId val="{00000007-FC2A-48FF-8A68-FA0CA750F02B}"/>
              </c:ext>
            </c:extLst>
          </c:dPt>
          <c:dLbls>
            <c:dLbl>
              <c:idx val="0"/>
              <c:layout>
                <c:manualLayout>
                  <c:x val="-1.6989925642989664E-3"/>
                  <c:y val="1.0995201621724572E-2"/>
                </c:manualLayout>
              </c:layout>
              <c:tx>
                <c:rich>
                  <a:bodyPr wrap="square" lIns="38100" tIns="19050" rIns="38100" bIns="19050" anchor="ctr" anchorCtr="0">
                    <a:noAutofit/>
                  </a:bodyPr>
                  <a:lstStyle/>
                  <a:p>
                    <a:pPr algn="ctr">
                      <a:defRPr sz="1000" b="1" i="0">
                        <a:solidFill>
                          <a:srgbClr val="362C83"/>
                        </a:solidFill>
                        <a:latin typeface="Figtree SemiBold" pitchFamily="2" charset="0"/>
                      </a:defRPr>
                    </a:pPr>
                    <a:fld id="{99E6B842-A1CA-5947-A53E-733F1D7745F8}" type="CELLRANGE">
                      <a:rPr lang="en-US" sz="1000" dirty="0"/>
                      <a:pPr algn="ctr">
                        <a:defRPr sz="1000" b="1" i="0">
                          <a:solidFill>
                            <a:srgbClr val="362C83"/>
                          </a:solidFill>
                          <a:latin typeface="Figtree SemiBold" pitchFamily="2" charset="0"/>
                        </a:defRPr>
                      </a:pPr>
                      <a:t>[CELLRANGE]</a:t>
                    </a:fld>
                    <a:endParaRPr lang="en-GB"/>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0.16167091503993702"/>
                      <c:h val="0.17064521876838337"/>
                    </c:manualLayout>
                  </c15:layout>
                  <c15:dlblFieldTable/>
                  <c15:showDataLabelsRange val="1"/>
                </c:ext>
                <c:ext xmlns:c16="http://schemas.microsoft.com/office/drawing/2014/chart" uri="{C3380CC4-5D6E-409C-BE32-E72D297353CC}">
                  <c16:uniqueId val="{00000001-FC2A-48FF-8A68-FA0CA750F02B}"/>
                </c:ext>
              </c:extLst>
            </c:dLbl>
            <c:dLbl>
              <c:idx val="1"/>
              <c:layout>
                <c:manualLayout>
                  <c:x val="-7.49915664071715E-2"/>
                  <c:y val="0.18442716281446353"/>
                </c:manualLayout>
              </c:layout>
              <c:tx>
                <c:rich>
                  <a:bodyPr wrap="square" lIns="38100" tIns="19050" rIns="38100" bIns="19050" anchor="ctr" anchorCtr="0">
                    <a:noAutofit/>
                  </a:bodyPr>
                  <a:lstStyle/>
                  <a:p>
                    <a:pPr algn="ctr">
                      <a:defRPr sz="1000" b="1" i="0">
                        <a:solidFill>
                          <a:srgbClr val="362C83"/>
                        </a:solidFill>
                        <a:latin typeface="Figtree SemiBold" pitchFamily="2" charset="0"/>
                      </a:defRPr>
                    </a:pPr>
                    <a:fld id="{9BECAAC5-F806-435F-AEA8-FB2767170A64}" type="CELLRANGE">
                      <a:rPr lang="en-US"/>
                      <a:pPr algn="ctr">
                        <a:defRPr sz="1000" b="1" i="0">
                          <a:solidFill>
                            <a:srgbClr val="362C83"/>
                          </a:solidFill>
                          <a:latin typeface="Figtree SemiBold" pitchFamily="2" charset="0"/>
                        </a:defRPr>
                      </a:pPr>
                      <a:t>[CELLRANGE]</a:t>
                    </a:fld>
                    <a:endParaRPr lang="en-GB"/>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0.13373185188316605"/>
                      <c:h val="0.15056706343248946"/>
                    </c:manualLayout>
                  </c15:layout>
                  <c15:dlblFieldTable/>
                  <c15:showDataLabelsRange val="1"/>
                </c:ext>
                <c:ext xmlns:c16="http://schemas.microsoft.com/office/drawing/2014/chart" uri="{C3380CC4-5D6E-409C-BE32-E72D297353CC}">
                  <c16:uniqueId val="{00000003-FC2A-48FF-8A68-FA0CA750F02B}"/>
                </c:ext>
              </c:extLst>
            </c:dLbl>
            <c:dLbl>
              <c:idx val="2"/>
              <c:delete val="1"/>
              <c:extLst>
                <c:ext xmlns:c15="http://schemas.microsoft.com/office/drawing/2012/chart" uri="{CE6537A1-D6FC-4f65-9D91-7224C49458BB}">
                  <c15:layout>
                    <c:manualLayout>
                      <c:w val="0.1516476615842263"/>
                      <c:h val="0.13285332637717218"/>
                    </c:manualLayout>
                  </c15:layout>
                </c:ext>
                <c:ext xmlns:c16="http://schemas.microsoft.com/office/drawing/2014/chart" uri="{C3380CC4-5D6E-409C-BE32-E72D297353CC}">
                  <c16:uniqueId val="{00000005-FC2A-48FF-8A68-FA0CA750F02B}"/>
                </c:ext>
              </c:extLst>
            </c:dLbl>
            <c:dLbl>
              <c:idx val="3"/>
              <c:layout>
                <c:manualLayout>
                  <c:x val="-0.10522983014861996"/>
                  <c:y val="7.1185047516689262E-2"/>
                </c:manualLayout>
              </c:layout>
              <c:tx>
                <c:rich>
                  <a:bodyPr wrap="square" lIns="38100" tIns="19050" rIns="38100" bIns="19050" anchor="ctr" anchorCtr="0">
                    <a:noAutofit/>
                  </a:bodyPr>
                  <a:lstStyle/>
                  <a:p>
                    <a:pPr algn="ctr">
                      <a:defRPr sz="1000" b="1" i="0">
                        <a:solidFill>
                          <a:srgbClr val="362C83"/>
                        </a:solidFill>
                        <a:latin typeface="Figtree SemiBold" pitchFamily="2" charset="0"/>
                      </a:defRPr>
                    </a:pPr>
                    <a:fld id="{02AC7170-5CEA-45E0-B755-2A327BB9BE30}" type="CELLRANGE">
                      <a:rPr lang="en-US" sz="1000" b="1" i="0" dirty="0">
                        <a:solidFill>
                          <a:srgbClr val="362C83"/>
                        </a:solidFill>
                        <a:latin typeface="Figtree SemiBold" pitchFamily="2" charset="0"/>
                      </a:rPr>
                      <a:pPr algn="ctr">
                        <a:defRPr sz="1000" b="1" i="0">
                          <a:solidFill>
                            <a:srgbClr val="362C83"/>
                          </a:solidFill>
                          <a:latin typeface="Figtree SemiBold" pitchFamily="2" charset="0"/>
                        </a:defRPr>
                      </a:pPr>
                      <a:t>[CELLRANGE]</a:t>
                    </a:fld>
                    <a:endParaRPr lang="en-GB"/>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0.16698769153465584"/>
                      <c:h val="0.12662650757034682"/>
                    </c:manualLayout>
                  </c15:layout>
                  <c15:dlblFieldTable/>
                  <c15:showDataLabelsRange val="1"/>
                </c:ext>
                <c:ext xmlns:c16="http://schemas.microsoft.com/office/drawing/2014/chart" uri="{C3380CC4-5D6E-409C-BE32-E72D297353CC}">
                  <c16:uniqueId val="{00000007-FC2A-48FF-8A68-FA0CA750F02B}"/>
                </c:ext>
              </c:extLst>
            </c:dLbl>
            <c:spPr>
              <a:noFill/>
              <a:ln>
                <a:noFill/>
              </a:ln>
              <a:effectLst/>
            </c:spPr>
            <c:txPr>
              <a:bodyPr wrap="square" lIns="38100" tIns="19050" rIns="38100" bIns="19050" anchor="ctr" anchorCtr="0">
                <a:spAutoFit/>
              </a:bodyPr>
              <a:lstStyle/>
              <a:p>
                <a:pPr algn="ctr">
                  <a:defRPr sz="1000" b="1" i="0">
                    <a:latin typeface="Figtree SemiBold" pitchFamily="2"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Sheet1!$A$2:$A$5</c:f>
              <c:numCache>
                <c:formatCode>0.0%</c:formatCode>
                <c:ptCount val="4"/>
                <c:pt idx="0">
                  <c:v>0.89870000000000005</c:v>
                </c:pt>
                <c:pt idx="1">
                  <c:v>0.60940000000000005</c:v>
                </c:pt>
                <c:pt idx="2">
                  <c:v>0.4899</c:v>
                </c:pt>
                <c:pt idx="3">
                  <c:v>0.7802</c:v>
                </c:pt>
              </c:numCache>
            </c:numRef>
          </c:xVal>
          <c:yVal>
            <c:numRef>
              <c:f>Sheet1!$B$2:$B$5</c:f>
              <c:numCache>
                <c:formatCode>0.0%</c:formatCode>
                <c:ptCount val="4"/>
                <c:pt idx="0">
                  <c:v>0.33979999999999999</c:v>
                </c:pt>
                <c:pt idx="1">
                  <c:v>0.72870000000000001</c:v>
                </c:pt>
                <c:pt idx="2">
                  <c:v>0.72909999999999997</c:v>
                </c:pt>
                <c:pt idx="3">
                  <c:v>0.3987</c:v>
                </c:pt>
              </c:numCache>
            </c:numRef>
          </c:yVal>
          <c:bubbleSize>
            <c:numRef>
              <c:f>Sheet1!$C$2:$C$5</c:f>
              <c:numCache>
                <c:formatCode>General</c:formatCode>
                <c:ptCount val="4"/>
                <c:pt idx="0">
                  <c:v>1000</c:v>
                </c:pt>
                <c:pt idx="1">
                  <c:v>1000</c:v>
                </c:pt>
                <c:pt idx="2">
                  <c:v>1000</c:v>
                </c:pt>
                <c:pt idx="3">
                  <c:v>1000</c:v>
                </c:pt>
              </c:numCache>
            </c:numRef>
          </c:bubbleSize>
          <c:bubble3D val="0"/>
          <c:extLst>
            <c:ext xmlns:c15="http://schemas.microsoft.com/office/drawing/2012/chart" uri="{02D57815-91ED-43cb-92C2-25804820EDAC}">
              <c15:datalabelsRange>
                <c15:f>Sheet1!$D$2:$D$10</c15:f>
                <c15:dlblRangeCache>
                  <c:ptCount val="9"/>
                  <c:pt idx="0">
                    <c:v>Comfortable Data Enthusiasts</c:v>
                  </c:pt>
                  <c:pt idx="1">
                    <c:v>Careful Budgeteers</c:v>
                  </c:pt>
                  <c:pt idx="2">
                    <c:v>Surviving Jugglers</c:v>
                  </c:pt>
                  <c:pt idx="3">
                    <c:v>Time-Poor Professionals</c:v>
                  </c:pt>
                </c15:dlblRangeCache>
              </c15:datalabelsRange>
            </c:ext>
            <c:ext xmlns:c16="http://schemas.microsoft.com/office/drawing/2014/chart" uri="{C3380CC4-5D6E-409C-BE32-E72D297353CC}">
              <c16:uniqueId val="{00000038-FC2A-48FF-8A68-FA0CA750F02B}"/>
            </c:ext>
          </c:extLst>
        </c:ser>
        <c:dLbls>
          <c:showLegendKey val="0"/>
          <c:showVal val="0"/>
          <c:showCatName val="0"/>
          <c:showSerName val="0"/>
          <c:showPercent val="0"/>
          <c:showBubbleSize val="0"/>
        </c:dLbls>
        <c:bubbleScale val="20"/>
        <c:showNegBubbles val="0"/>
        <c:axId val="545445775"/>
        <c:axId val="545434127"/>
      </c:bubbleChart>
      <c:valAx>
        <c:axId val="545445775"/>
        <c:scaling>
          <c:orientation val="minMax"/>
          <c:max val="0.9"/>
          <c:min val="0.3"/>
        </c:scaling>
        <c:delete val="0"/>
        <c:axPos val="b"/>
        <c:majorGridlines>
          <c:spPr>
            <a:ln w="9525" cap="flat" cmpd="sng" algn="ctr">
              <a:noFill/>
              <a:round/>
            </a:ln>
            <a:effectLst/>
          </c:spPr>
        </c:majorGridlines>
        <c:numFmt formatCode="0%" sourceLinked="0"/>
        <c:majorTickMark val="none"/>
        <c:minorTickMark val="none"/>
        <c:tickLblPos val="nextTo"/>
        <c:spPr>
          <a:noFill/>
          <a:ln w="9525" cap="flat" cmpd="sng" algn="ctr">
            <a:solidFill>
              <a:srgbClr val="CBF1FF"/>
            </a:solidFill>
            <a:round/>
          </a:ln>
          <a:effectLst/>
        </c:spPr>
        <c:txPr>
          <a:bodyPr rot="-60000000" spcFirstLastPara="1" vertOverflow="ellipsis" vert="horz" wrap="square" anchor="ctr" anchorCtr="1"/>
          <a:lstStyle/>
          <a:p>
            <a:pPr>
              <a:defRPr sz="1100" b="0" i="0" u="none" strike="noStrike" kern="1200" baseline="0">
                <a:solidFill>
                  <a:srgbClr val="021E5E"/>
                </a:solidFill>
                <a:latin typeface="Figtree" pitchFamily="2" charset="0"/>
                <a:ea typeface="+mn-ea"/>
                <a:cs typeface="+mn-cs"/>
              </a:defRPr>
            </a:pPr>
            <a:endParaRPr lang="en-US"/>
          </a:p>
        </c:txPr>
        <c:crossAx val="545434127"/>
        <c:crosses val="autoZero"/>
        <c:crossBetween val="midCat"/>
        <c:majorUnit val="0.15"/>
      </c:valAx>
      <c:valAx>
        <c:axId val="545434127"/>
        <c:scaling>
          <c:orientation val="minMax"/>
          <c:max val="0.8"/>
          <c:min val="0.3"/>
        </c:scaling>
        <c:delete val="0"/>
        <c:axPos val="l"/>
        <c:majorGridlines>
          <c:spPr>
            <a:ln w="9525" cap="flat" cmpd="sng" algn="ctr">
              <a:noFill/>
              <a:round/>
            </a:ln>
            <a:effectLst/>
          </c:spPr>
        </c:majorGridlines>
        <c:numFmt formatCode="0%" sourceLinked="0"/>
        <c:majorTickMark val="none"/>
        <c:minorTickMark val="none"/>
        <c:tickLblPos val="low"/>
        <c:spPr>
          <a:noFill/>
          <a:ln w="9525" cap="flat" cmpd="sng" algn="ctr">
            <a:solidFill>
              <a:srgbClr val="CBF1FF"/>
            </a:solidFill>
            <a:round/>
          </a:ln>
          <a:effectLst/>
        </c:spPr>
        <c:txPr>
          <a:bodyPr rot="-60000000" spcFirstLastPara="1" vertOverflow="ellipsis" vert="horz" wrap="square" anchor="ctr" anchorCtr="1"/>
          <a:lstStyle/>
          <a:p>
            <a:pPr>
              <a:defRPr sz="1100" b="0" i="0" u="none" strike="noStrike" kern="1200" baseline="0">
                <a:solidFill>
                  <a:srgbClr val="021E5E"/>
                </a:solidFill>
                <a:latin typeface="Figtree" pitchFamily="2" charset="0"/>
                <a:ea typeface="+mn-ea"/>
                <a:cs typeface="+mn-cs"/>
              </a:defRPr>
            </a:pPr>
            <a:endParaRPr lang="en-US"/>
          </a:p>
        </c:txPr>
        <c:crossAx val="545445775"/>
        <c:crosses val="autoZero"/>
        <c:crossBetween val="midCat"/>
        <c:majorUnit val="0.1"/>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719437262361371E-2"/>
          <c:y val="6.9917323459413358E-2"/>
          <c:w val="0.92210016684830309"/>
          <c:h val="0.84091268030396227"/>
        </c:manualLayout>
      </c:layout>
      <c:bubbleChart>
        <c:varyColors val="0"/>
        <c:ser>
          <c:idx val="0"/>
          <c:order val="0"/>
          <c:tx>
            <c:strRef>
              <c:f>Sheet1!$B$1</c:f>
              <c:strCache>
                <c:ptCount val="1"/>
                <c:pt idx="0">
                  <c:v>Y-Values</c:v>
                </c:pt>
              </c:strCache>
            </c:strRef>
          </c:tx>
          <c:spPr>
            <a:noFill/>
            <a:ln>
              <a:solidFill>
                <a:schemeClr val="bg1"/>
              </a:solidFill>
            </a:ln>
            <a:effectLst/>
          </c:spPr>
          <c:invertIfNegative val="0"/>
          <c:dPt>
            <c:idx val="0"/>
            <c:invertIfNegative val="0"/>
            <c:bubble3D val="0"/>
            <c:extLst>
              <c:ext xmlns:c16="http://schemas.microsoft.com/office/drawing/2014/chart" uri="{C3380CC4-5D6E-409C-BE32-E72D297353CC}">
                <c16:uniqueId val="{00000001-11B7-204E-9FFA-DE77423B4BAA}"/>
              </c:ext>
            </c:extLst>
          </c:dPt>
          <c:dPt>
            <c:idx val="1"/>
            <c:invertIfNegative val="0"/>
            <c:bubble3D val="0"/>
            <c:extLst>
              <c:ext xmlns:c16="http://schemas.microsoft.com/office/drawing/2014/chart" uri="{C3380CC4-5D6E-409C-BE32-E72D297353CC}">
                <c16:uniqueId val="{00000003-11B7-204E-9FFA-DE77423B4BAA}"/>
              </c:ext>
            </c:extLst>
          </c:dPt>
          <c:dPt>
            <c:idx val="2"/>
            <c:invertIfNegative val="0"/>
            <c:bubble3D val="0"/>
            <c:extLst>
              <c:ext xmlns:c16="http://schemas.microsoft.com/office/drawing/2014/chart" uri="{C3380CC4-5D6E-409C-BE32-E72D297353CC}">
                <c16:uniqueId val="{00000005-11B7-204E-9FFA-DE77423B4BAA}"/>
              </c:ext>
            </c:extLst>
          </c:dPt>
          <c:dPt>
            <c:idx val="3"/>
            <c:invertIfNegative val="0"/>
            <c:bubble3D val="0"/>
            <c:extLst>
              <c:ext xmlns:c16="http://schemas.microsoft.com/office/drawing/2014/chart" uri="{C3380CC4-5D6E-409C-BE32-E72D297353CC}">
                <c16:uniqueId val="{00000007-11B7-204E-9FFA-DE77423B4BAA}"/>
              </c:ext>
            </c:extLst>
          </c:dPt>
          <c:dLbls>
            <c:dLbl>
              <c:idx val="0"/>
              <c:delete val="1"/>
              <c:extLst>
                <c:ext xmlns:c15="http://schemas.microsoft.com/office/drawing/2012/chart" uri="{CE6537A1-D6FC-4f65-9D91-7224C49458BB}">
                  <c15:layout>
                    <c:manualLayout>
                      <c:w val="0.11964428288068825"/>
                      <c:h val="0.18977084736996327"/>
                    </c:manualLayout>
                  </c15:layout>
                </c:ext>
                <c:ext xmlns:c16="http://schemas.microsoft.com/office/drawing/2014/chart" uri="{C3380CC4-5D6E-409C-BE32-E72D297353CC}">
                  <c16:uniqueId val="{00000001-11B7-204E-9FFA-DE77423B4BAA}"/>
                </c:ext>
              </c:extLst>
            </c:dLbl>
            <c:dLbl>
              <c:idx val="1"/>
              <c:layout>
                <c:manualLayout>
                  <c:x val="3.4732472030947065E-2"/>
                  <c:y val="0.15380694357102634"/>
                </c:manualLayout>
              </c:layout>
              <c:tx>
                <c:rich>
                  <a:bodyPr wrap="square" lIns="38100" tIns="19050" rIns="38100" bIns="19050" anchor="ctr">
                    <a:noAutofit/>
                  </a:bodyPr>
                  <a:lstStyle/>
                  <a:p>
                    <a:pPr>
                      <a:defRPr sz="1000" b="1" i="0">
                        <a:solidFill>
                          <a:srgbClr val="362C83"/>
                        </a:solidFill>
                        <a:latin typeface="Figtree SemiBold" pitchFamily="2" charset="0"/>
                      </a:defRPr>
                    </a:pPr>
                    <a:fld id="{7093A303-CE9E-48FD-802D-64FA11EC5997}" type="CELLRANGE">
                      <a:rPr lang="en-US"/>
                      <a:pPr>
                        <a:defRPr sz="1000" b="1" i="0">
                          <a:solidFill>
                            <a:srgbClr val="362C83"/>
                          </a:solidFill>
                          <a:latin typeface="Figtree SemiBold" pitchFamily="2" charset="0"/>
                        </a:defRPr>
                      </a:pPr>
                      <a:t>[CELLRANGE]</a:t>
                    </a:fld>
                    <a:endParaRPr lang="en-GB"/>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0.12201738288159715"/>
                      <c:h val="0.15056720988289971"/>
                    </c:manualLayout>
                  </c15:layout>
                  <c15:dlblFieldTable/>
                  <c15:showDataLabelsRange val="1"/>
                </c:ext>
                <c:ext xmlns:c16="http://schemas.microsoft.com/office/drawing/2014/chart" uri="{C3380CC4-5D6E-409C-BE32-E72D297353CC}">
                  <c16:uniqueId val="{00000003-11B7-204E-9FFA-DE77423B4BAA}"/>
                </c:ext>
              </c:extLst>
            </c:dLbl>
            <c:dLbl>
              <c:idx val="2"/>
              <c:layout>
                <c:manualLayout>
                  <c:x val="-9.7414005202348816E-2"/>
                  <c:y val="0.13738053212833073"/>
                </c:manualLayout>
              </c:layout>
              <c:tx>
                <c:rich>
                  <a:bodyPr wrap="square" lIns="38100" tIns="19050" rIns="38100" bIns="19050" anchor="ctr">
                    <a:noAutofit/>
                  </a:bodyPr>
                  <a:lstStyle/>
                  <a:p>
                    <a:pPr>
                      <a:defRPr sz="1000" b="1" i="0">
                        <a:solidFill>
                          <a:srgbClr val="362C83"/>
                        </a:solidFill>
                        <a:latin typeface="Figtree SemiBold" pitchFamily="2" charset="0"/>
                      </a:defRPr>
                    </a:pPr>
                    <a:fld id="{29710D63-2B22-467E-9B67-259E6481E817}" type="CELLRANGE">
                      <a:rPr lang="en-US" sz="1000" b="1" i="0" dirty="0">
                        <a:solidFill>
                          <a:srgbClr val="362C83"/>
                        </a:solidFill>
                        <a:latin typeface="Figtree SemiBold" pitchFamily="2" charset="0"/>
                      </a:rPr>
                      <a:pPr>
                        <a:defRPr sz="1000" b="1" i="0">
                          <a:solidFill>
                            <a:srgbClr val="362C83"/>
                          </a:solidFill>
                          <a:latin typeface="Figtree SemiBold" pitchFamily="2" charset="0"/>
                        </a:defRPr>
                      </a:pPr>
                      <a:t>[CELLRANGE]</a:t>
                    </a:fld>
                    <a:endParaRPr lang="en-GB"/>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0.12337776496465823"/>
                      <c:h val="0.1328534204849115"/>
                    </c:manualLayout>
                  </c15:layout>
                  <c15:dlblFieldTable/>
                  <c15:showDataLabelsRange val="1"/>
                </c:ext>
                <c:ext xmlns:c16="http://schemas.microsoft.com/office/drawing/2014/chart" uri="{C3380CC4-5D6E-409C-BE32-E72D297353CC}">
                  <c16:uniqueId val="{00000005-11B7-204E-9FFA-DE77423B4BAA}"/>
                </c:ext>
              </c:extLst>
            </c:dLbl>
            <c:dLbl>
              <c:idx val="3"/>
              <c:layout>
                <c:manualLayout>
                  <c:x val="-4.9525044471425181E-2"/>
                  <c:y val="0.12456700332628845"/>
                </c:manualLayout>
              </c:layout>
              <c:tx>
                <c:rich>
                  <a:bodyPr wrap="square" lIns="38100" tIns="19050" rIns="38100" bIns="19050" anchor="ctr">
                    <a:noAutofit/>
                  </a:bodyPr>
                  <a:lstStyle/>
                  <a:p>
                    <a:pPr>
                      <a:defRPr sz="1000" b="1" i="0">
                        <a:solidFill>
                          <a:srgbClr val="362C83"/>
                        </a:solidFill>
                        <a:latin typeface="Figtree SemiBold" pitchFamily="2" charset="0"/>
                      </a:defRPr>
                    </a:pPr>
                    <a:fld id="{02AC7170-5CEA-45E0-B755-2A327BB9BE30}" type="CELLRANGE">
                      <a:rPr lang="en-US" sz="1000" b="1" i="0" dirty="0">
                        <a:solidFill>
                          <a:srgbClr val="362C83"/>
                        </a:solidFill>
                        <a:latin typeface="Figtree SemiBold" pitchFamily="2" charset="0"/>
                      </a:rPr>
                      <a:pPr>
                        <a:defRPr sz="1000" b="1" i="0">
                          <a:solidFill>
                            <a:srgbClr val="362C83"/>
                          </a:solidFill>
                          <a:latin typeface="Figtree SemiBold" pitchFamily="2" charset="0"/>
                        </a:defRPr>
                      </a:pPr>
                      <a:t>[CELLRANGE]</a:t>
                    </a:fld>
                    <a:endParaRPr lang="en-GB"/>
                  </a:p>
                </c:rich>
              </c:tx>
              <c:spPr>
                <a:noFill/>
                <a:ln>
                  <a:noFill/>
                </a:ln>
                <a:effectLst/>
              </c:spPr>
              <c:showLegendKey val="0"/>
              <c:showVal val="0"/>
              <c:showCatName val="0"/>
              <c:showSerName val="0"/>
              <c:showPercent val="0"/>
              <c:showBubbleSize val="0"/>
              <c:extLst>
                <c:ext xmlns:c15="http://schemas.microsoft.com/office/drawing/2012/chart" uri="{CE6537A1-D6FC-4f65-9D91-7224C49458BB}">
                  <c15:layout>
                    <c:manualLayout>
                      <c:w val="0.13868414532526124"/>
                      <c:h val="0.16463975484897905"/>
                    </c:manualLayout>
                  </c15:layout>
                  <c15:dlblFieldTable/>
                  <c15:showDataLabelsRange val="1"/>
                </c:ext>
                <c:ext xmlns:c16="http://schemas.microsoft.com/office/drawing/2014/chart" uri="{C3380CC4-5D6E-409C-BE32-E72D297353CC}">
                  <c16:uniqueId val="{00000007-11B7-204E-9FFA-DE77423B4BAA}"/>
                </c:ext>
              </c:extLst>
            </c:dLbl>
            <c:spPr>
              <a:noFill/>
              <a:ln>
                <a:noFill/>
              </a:ln>
              <a:effectLst/>
            </c:spPr>
            <c:txPr>
              <a:bodyPr wrap="square" lIns="38100" tIns="19050" rIns="38100" bIns="19050" anchor="ctr">
                <a:spAutoFit/>
              </a:bodyPr>
              <a:lstStyle/>
              <a:p>
                <a:pPr>
                  <a:defRPr sz="1000" b="1" i="0">
                    <a:solidFill>
                      <a:srgbClr val="362C83"/>
                    </a:solidFill>
                    <a:latin typeface="Figtree SemiBold" pitchFamily="2"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Sheet1!$A$2:$A$5</c:f>
              <c:numCache>
                <c:formatCode>0.0%</c:formatCode>
                <c:ptCount val="4"/>
                <c:pt idx="0">
                  <c:v>0.33979999999999999</c:v>
                </c:pt>
                <c:pt idx="1">
                  <c:v>0.72870000000000001</c:v>
                </c:pt>
                <c:pt idx="2">
                  <c:v>0.72909999999999997</c:v>
                </c:pt>
                <c:pt idx="3">
                  <c:v>0.3987</c:v>
                </c:pt>
              </c:numCache>
            </c:numRef>
          </c:xVal>
          <c:yVal>
            <c:numRef>
              <c:f>Sheet1!$B$2:$B$5</c:f>
              <c:numCache>
                <c:formatCode>0.0%</c:formatCode>
                <c:ptCount val="4"/>
                <c:pt idx="0">
                  <c:v>0.50780000000000003</c:v>
                </c:pt>
                <c:pt idx="1">
                  <c:v>0.76390000000000002</c:v>
                </c:pt>
                <c:pt idx="2">
                  <c:v>0.44379999999999997</c:v>
                </c:pt>
                <c:pt idx="3">
                  <c:v>0.52100000000000002</c:v>
                </c:pt>
              </c:numCache>
            </c:numRef>
          </c:yVal>
          <c:bubbleSize>
            <c:numRef>
              <c:f>Sheet1!$C$2:$C$5</c:f>
              <c:numCache>
                <c:formatCode>General</c:formatCode>
                <c:ptCount val="4"/>
                <c:pt idx="0">
                  <c:v>1000</c:v>
                </c:pt>
                <c:pt idx="1">
                  <c:v>1000</c:v>
                </c:pt>
                <c:pt idx="2">
                  <c:v>1000</c:v>
                </c:pt>
                <c:pt idx="3">
                  <c:v>1000</c:v>
                </c:pt>
              </c:numCache>
            </c:numRef>
          </c:bubbleSize>
          <c:bubble3D val="0"/>
          <c:extLst>
            <c:ext xmlns:c15="http://schemas.microsoft.com/office/drawing/2012/chart" uri="{02D57815-91ED-43cb-92C2-25804820EDAC}">
              <c15:datalabelsRange>
                <c15:f>Sheet1!$D$2:$D$10</c15:f>
                <c15:dlblRangeCache>
                  <c:ptCount val="9"/>
                  <c:pt idx="0">
                    <c:v>Comfortable Data Enthusiasts</c:v>
                  </c:pt>
                  <c:pt idx="1">
                    <c:v>Careful Budgeteers</c:v>
                  </c:pt>
                  <c:pt idx="2">
                    <c:v>Surviving Jugglers</c:v>
                  </c:pt>
                  <c:pt idx="3">
                    <c:v>Time-Poor Professionals</c:v>
                  </c:pt>
                </c15:dlblRangeCache>
              </c15:datalabelsRange>
            </c:ext>
            <c:ext xmlns:c16="http://schemas.microsoft.com/office/drawing/2014/chart" uri="{C3380CC4-5D6E-409C-BE32-E72D297353CC}">
              <c16:uniqueId val="{00000008-11B7-204E-9FFA-DE77423B4BAA}"/>
            </c:ext>
          </c:extLst>
        </c:ser>
        <c:dLbls>
          <c:showLegendKey val="0"/>
          <c:showVal val="0"/>
          <c:showCatName val="0"/>
          <c:showSerName val="0"/>
          <c:showPercent val="0"/>
          <c:showBubbleSize val="0"/>
        </c:dLbls>
        <c:bubbleScale val="50"/>
        <c:showNegBubbles val="0"/>
        <c:axId val="545445775"/>
        <c:axId val="545434127"/>
      </c:bubbleChart>
      <c:valAx>
        <c:axId val="545445775"/>
        <c:scaling>
          <c:orientation val="minMax"/>
          <c:max val="0.9"/>
          <c:min val="0.30000000000000004"/>
        </c:scaling>
        <c:delete val="0"/>
        <c:axPos val="b"/>
        <c:majorGridlines>
          <c:spPr>
            <a:ln w="9525" cap="flat" cmpd="sng" algn="ctr">
              <a:noFill/>
              <a:round/>
            </a:ln>
            <a:effectLst/>
          </c:spPr>
        </c:majorGridlines>
        <c:numFmt formatCode="0%" sourceLinked="0"/>
        <c:majorTickMark val="none"/>
        <c:minorTickMark val="none"/>
        <c:tickLblPos val="nextTo"/>
        <c:spPr>
          <a:noFill/>
          <a:ln w="9525" cap="flat" cmpd="sng" algn="ctr">
            <a:solidFill>
              <a:srgbClr val="CBF1FF"/>
            </a:solidFill>
            <a:round/>
          </a:ln>
          <a:effectLst/>
        </c:spPr>
        <c:txPr>
          <a:bodyPr rot="-60000000" spcFirstLastPara="1" vertOverflow="ellipsis" vert="horz" wrap="square" anchor="ctr" anchorCtr="1"/>
          <a:lstStyle/>
          <a:p>
            <a:pPr>
              <a:defRPr sz="1100" b="0" i="0" u="none" strike="noStrike" kern="1200" baseline="0">
                <a:solidFill>
                  <a:srgbClr val="021E5E"/>
                </a:solidFill>
                <a:latin typeface="Figtree" pitchFamily="2" charset="0"/>
                <a:ea typeface="+mn-ea"/>
                <a:cs typeface="+mn-cs"/>
              </a:defRPr>
            </a:pPr>
            <a:endParaRPr lang="en-US"/>
          </a:p>
        </c:txPr>
        <c:crossAx val="545434127"/>
        <c:crosses val="autoZero"/>
        <c:crossBetween val="midCat"/>
        <c:majorUnit val="0.15"/>
      </c:valAx>
      <c:valAx>
        <c:axId val="545434127"/>
        <c:scaling>
          <c:orientation val="minMax"/>
          <c:max val="0.9"/>
          <c:min val="0.30000000000000004"/>
        </c:scaling>
        <c:delete val="0"/>
        <c:axPos val="l"/>
        <c:majorGridlines>
          <c:spPr>
            <a:ln w="9525" cap="flat" cmpd="sng" algn="ctr">
              <a:noFill/>
              <a:round/>
            </a:ln>
            <a:effectLst/>
          </c:spPr>
        </c:majorGridlines>
        <c:numFmt formatCode="0%" sourceLinked="0"/>
        <c:majorTickMark val="none"/>
        <c:minorTickMark val="none"/>
        <c:tickLblPos val="low"/>
        <c:spPr>
          <a:noFill/>
          <a:ln w="9525" cap="flat" cmpd="sng" algn="ctr">
            <a:solidFill>
              <a:srgbClr val="CBF1FF"/>
            </a:solidFill>
            <a:round/>
          </a:ln>
          <a:effectLst/>
        </c:spPr>
        <c:txPr>
          <a:bodyPr rot="-60000000" spcFirstLastPara="1" vertOverflow="ellipsis" vert="horz" wrap="square" anchor="ctr" anchorCtr="1"/>
          <a:lstStyle/>
          <a:p>
            <a:pPr>
              <a:defRPr sz="1100" b="0" i="0" u="none" strike="noStrike" kern="1200" baseline="0">
                <a:solidFill>
                  <a:srgbClr val="021E5E"/>
                </a:solidFill>
                <a:latin typeface="Figtree" pitchFamily="2" charset="0"/>
                <a:ea typeface="+mn-ea"/>
                <a:cs typeface="+mn-cs"/>
              </a:defRPr>
            </a:pPr>
            <a:endParaRPr lang="en-US"/>
          </a:p>
        </c:txPr>
        <c:crossAx val="545445775"/>
        <c:crosses val="autoZero"/>
        <c:crossBetween val="midCat"/>
        <c:majorUnit val="0.15"/>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CB22B0-0EE9-46DD-AC1E-29320DC10274}" type="datetimeFigureOut">
              <a:rPr lang="en-GB" smtClean="0"/>
              <a:t>05/05/2026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DFE0D6-38A1-4239-8A4D-C05957871246}" type="slidenum">
              <a:rPr lang="en-GB" smtClean="0"/>
              <a:t>‹#›</a:t>
            </a:fld>
            <a:endParaRPr lang="en-GB"/>
          </a:p>
        </p:txBody>
      </p:sp>
    </p:spTree>
    <p:extLst>
      <p:ext uri="{BB962C8B-B14F-4D97-AF65-F5344CB8AC3E}">
        <p14:creationId xmlns:p14="http://schemas.microsoft.com/office/powerpoint/2010/main" val="540595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lvl="0"/>
            <a:fld id="{E0D8D957-4683-8945-BF05-4734A3A6C476}" type="slidenum">
              <a:rPr lang="en-GB" smtClean="0"/>
              <a:t>5</a:t>
            </a:fld>
            <a:endParaRPr lang="en-GB"/>
          </a:p>
        </p:txBody>
      </p:sp>
    </p:spTree>
    <p:extLst>
      <p:ext uri="{BB962C8B-B14F-4D97-AF65-F5344CB8AC3E}">
        <p14:creationId xmlns:p14="http://schemas.microsoft.com/office/powerpoint/2010/main" val="2179129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lvl="0"/>
            <a:fld id="{E0D8D957-4683-8945-BF05-4734A3A6C476}" type="slidenum">
              <a:rPr lang="en-GB" smtClean="0"/>
              <a:t>13</a:t>
            </a:fld>
            <a:endParaRPr lang="en-GB"/>
          </a:p>
        </p:txBody>
      </p:sp>
    </p:spTree>
    <p:extLst>
      <p:ext uri="{BB962C8B-B14F-4D97-AF65-F5344CB8AC3E}">
        <p14:creationId xmlns:p14="http://schemas.microsoft.com/office/powerpoint/2010/main" val="968670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Accessibility Comment:</a:t>
            </a:r>
            <a:r>
              <a:rPr lang="en-US"/>
              <a:t> </a:t>
            </a:r>
            <a:r>
              <a:rPr lang="en-US" i="1"/>
              <a:t>"Worth noting — one participant with a chronic health condition found constant visibility of live energy spend genuinely distressing. More data visibility wasn't empowering for them — it was harmful. That shapes how we think about data display controls in the CCS."</a:t>
            </a:r>
          </a:p>
        </p:txBody>
      </p:sp>
      <p:sp>
        <p:nvSpPr>
          <p:cNvPr id="4" name="Slide Number Placeholder 3"/>
          <p:cNvSpPr>
            <a:spLocks noGrp="1"/>
          </p:cNvSpPr>
          <p:nvPr>
            <p:ph type="sldNum" sz="quarter" idx="5"/>
          </p:nvPr>
        </p:nvSpPr>
        <p:spPr/>
        <p:txBody>
          <a:bodyPr/>
          <a:lstStyle/>
          <a:p>
            <a:pPr lvl="0"/>
            <a:fld id="{E0D8D957-4683-8945-BF05-4734A3A6C476}" type="slidenum">
              <a:rPr lang="en-GB" smtClean="0"/>
              <a:t>14</a:t>
            </a:fld>
            <a:endParaRPr lang="en-GB"/>
          </a:p>
        </p:txBody>
      </p:sp>
    </p:spTree>
    <p:extLst>
      <p:ext uri="{BB962C8B-B14F-4D97-AF65-F5344CB8AC3E}">
        <p14:creationId xmlns:p14="http://schemas.microsoft.com/office/powerpoint/2010/main" val="3146811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81B57-3B9B-0378-6662-08D38FBCDB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1C000C-F1AE-A718-BF31-51F7D16AA9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8C7234-B3AC-ADD8-D4CD-CB66AE16D6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923F174-7AC6-6E47-6FD9-ABE4BE509E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98D17C-A7EE-D345-89E6-D3D1C299CC23}" type="slidenum">
              <a:rPr kumimoji="0" lang="en-US" sz="1300" b="0" i="0" u="none" strike="noStrike" kern="1200" cap="none" spc="0" normalizeH="0" baseline="0" noProof="0" smtClean="0">
                <a:ln>
                  <a:noFill/>
                </a:ln>
                <a:solidFill>
                  <a:prstClr val="black"/>
                </a:solidFill>
                <a:effectLst/>
                <a:uLnTx/>
                <a:uFillTx/>
                <a:latin typeface="Futura Next Book" panose="020B05020202040203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a:ln>
                <a:noFill/>
              </a:ln>
              <a:solidFill>
                <a:prstClr val="black"/>
              </a:solidFill>
              <a:effectLst/>
              <a:uLnTx/>
              <a:uFillTx/>
              <a:latin typeface="Futura Next Book" panose="020B0502020204020303" pitchFamily="34" charset="77"/>
              <a:ea typeface="+mn-ea"/>
              <a:cs typeface="+mn-cs"/>
            </a:endParaRPr>
          </a:p>
        </p:txBody>
      </p:sp>
    </p:spTree>
    <p:extLst>
      <p:ext uri="{BB962C8B-B14F-4D97-AF65-F5344CB8AC3E}">
        <p14:creationId xmlns:p14="http://schemas.microsoft.com/office/powerpoint/2010/main" val="452353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C13D6-38B3-FE65-E34F-90191B605B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6DCE9B-D35E-2019-5C71-0F5AE41884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9406ED-80B9-036F-BE9F-82107A822E0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53D1205-F69F-4E9B-C81A-572E06830A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98D17C-A7EE-D345-89E6-D3D1C299CC23}" type="slidenum">
              <a:rPr kumimoji="0" lang="en-US" sz="1300" b="0" i="0" u="none" strike="noStrike" kern="1200" cap="none" spc="0" normalizeH="0" baseline="0" noProof="0" smtClean="0">
                <a:ln>
                  <a:noFill/>
                </a:ln>
                <a:solidFill>
                  <a:prstClr val="black"/>
                </a:solidFill>
                <a:effectLst/>
                <a:uLnTx/>
                <a:uFillTx/>
                <a:latin typeface="Futura Next Book" panose="020B0502020204020303" pitchFamily="34"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300" b="0" i="0" u="none" strike="noStrike" kern="1200" cap="none" spc="0" normalizeH="0" baseline="0" noProof="0">
              <a:ln>
                <a:noFill/>
              </a:ln>
              <a:solidFill>
                <a:prstClr val="black"/>
              </a:solidFill>
              <a:effectLst/>
              <a:uLnTx/>
              <a:uFillTx/>
              <a:latin typeface="Futura Next Book" panose="020B0502020204020303" pitchFamily="34" charset="77"/>
              <a:ea typeface="+mn-ea"/>
              <a:cs typeface="+mn-cs"/>
            </a:endParaRPr>
          </a:p>
        </p:txBody>
      </p:sp>
    </p:spTree>
    <p:extLst>
      <p:ext uri="{BB962C8B-B14F-4D97-AF65-F5344CB8AC3E}">
        <p14:creationId xmlns:p14="http://schemas.microsoft.com/office/powerpoint/2010/main" val="2631979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Accessibility Comment: </a:t>
            </a:r>
            <a:r>
              <a:rPr lang="en-US"/>
              <a:t>For participants with cognitive differences, the language around half-hourly data created a genuine comprehension barrier. One told us 'I wouldn't have known that. I wouldn't know how often.' If you don't understand what you're sharing, consent isn't informed."</a:t>
            </a:r>
          </a:p>
        </p:txBody>
      </p:sp>
      <p:sp>
        <p:nvSpPr>
          <p:cNvPr id="4" name="Slide Number Placeholder 3"/>
          <p:cNvSpPr>
            <a:spLocks noGrp="1"/>
          </p:cNvSpPr>
          <p:nvPr>
            <p:ph type="sldNum" sz="quarter" idx="5"/>
          </p:nvPr>
        </p:nvSpPr>
        <p:spPr/>
        <p:txBody>
          <a:bodyPr/>
          <a:lstStyle/>
          <a:p>
            <a:pPr lvl="0"/>
            <a:fld id="{E0D8D957-4683-8945-BF05-4734A3A6C476}" type="slidenum">
              <a:rPr lang="en-GB"/>
              <a:t>17</a:t>
            </a:fld>
            <a:endParaRPr lang="en-GB"/>
          </a:p>
        </p:txBody>
      </p:sp>
    </p:spTree>
    <p:extLst>
      <p:ext uri="{BB962C8B-B14F-4D97-AF65-F5344CB8AC3E}">
        <p14:creationId xmlns:p14="http://schemas.microsoft.com/office/powerpoint/2010/main" val="2984654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Accessibility Comment:</a:t>
            </a:r>
            <a:r>
              <a:rPr lang="en-US"/>
              <a:t> </a:t>
            </a:r>
            <a:r>
              <a:rPr lang="en-US" i="1"/>
              <a:t>"For participants with memory difficulties, managing consent over time can feel impossible. One told us 'my memory's not the greatest' and described email confirmations as a safety net. Without proactive reminders, permissions would simply be forgotten."</a:t>
            </a:r>
            <a:endParaRPr lang="en-US"/>
          </a:p>
        </p:txBody>
      </p:sp>
      <p:sp>
        <p:nvSpPr>
          <p:cNvPr id="4" name="Slide Number Placeholder 3"/>
          <p:cNvSpPr>
            <a:spLocks noGrp="1"/>
          </p:cNvSpPr>
          <p:nvPr>
            <p:ph type="sldNum" sz="quarter" idx="5"/>
          </p:nvPr>
        </p:nvSpPr>
        <p:spPr/>
        <p:txBody>
          <a:bodyPr/>
          <a:lstStyle/>
          <a:p>
            <a:pPr lvl="0"/>
            <a:fld id="{E0D8D957-4683-8945-BF05-4734A3A6C476}" type="slidenum">
              <a:rPr lang="en-GB"/>
              <a:t>18</a:t>
            </a:fld>
            <a:endParaRPr lang="en-GB"/>
          </a:p>
        </p:txBody>
      </p:sp>
    </p:spTree>
    <p:extLst>
      <p:ext uri="{BB962C8B-B14F-4D97-AF65-F5344CB8AC3E}">
        <p14:creationId xmlns:p14="http://schemas.microsoft.com/office/powerpoint/2010/main" val="3262437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A47A2-4B0C-82DA-29D0-91266B4D71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3C912C-F777-6AF5-204B-261177947F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2DEB84-7161-0F2E-9D93-86110ECA44C8}"/>
              </a:ext>
            </a:extLst>
          </p:cNvPr>
          <p:cNvSpPr>
            <a:spLocks noGrp="1"/>
          </p:cNvSpPr>
          <p:nvPr>
            <p:ph type="body" idx="1"/>
          </p:nvPr>
        </p:nvSpPr>
        <p:spPr/>
        <p:txBody>
          <a:bodyPr/>
          <a:lstStyle/>
          <a:p>
            <a:r>
              <a:rPr lang="en-US" b="1"/>
              <a:t>Accessibility Comment:</a:t>
            </a:r>
            <a:r>
              <a:rPr lang="en-US"/>
              <a:t> </a:t>
            </a:r>
            <a:r>
              <a:rPr lang="en-US" i="1"/>
              <a:t>"Regulatory backing builds trust — but for participants with cognitive differences in particular, only when the name is </a:t>
            </a:r>
            <a:r>
              <a:rPr lang="en-US" i="1" err="1"/>
              <a:t>recognisable</a:t>
            </a:r>
            <a:r>
              <a:rPr lang="en-US" i="1"/>
              <a:t>. 'Retail Energy Code' meant little to most; Ofgem did. We'll be testing which terms and names consumers actually </a:t>
            </a:r>
            <a:r>
              <a:rPr lang="en-US" i="1" err="1"/>
              <a:t>recognise</a:t>
            </a:r>
            <a:r>
              <a:rPr lang="en-US" i="1"/>
              <a:t> in the next round of research."</a:t>
            </a:r>
            <a:endParaRPr lang="en-US"/>
          </a:p>
        </p:txBody>
      </p:sp>
      <p:sp>
        <p:nvSpPr>
          <p:cNvPr id="4" name="Slide Number Placeholder 3">
            <a:extLst>
              <a:ext uri="{FF2B5EF4-FFF2-40B4-BE49-F238E27FC236}">
                <a16:creationId xmlns:a16="http://schemas.microsoft.com/office/drawing/2014/main" id="{FFE6B8F2-759C-F8C4-E73E-C84304817503}"/>
              </a:ext>
            </a:extLst>
          </p:cNvPr>
          <p:cNvSpPr>
            <a:spLocks noGrp="1"/>
          </p:cNvSpPr>
          <p:nvPr>
            <p:ph type="sldNum" sz="quarter" idx="5"/>
          </p:nvPr>
        </p:nvSpPr>
        <p:spPr/>
        <p:txBody>
          <a:bodyPr/>
          <a:lstStyle/>
          <a:p>
            <a:pPr lvl="0"/>
            <a:fld id="{E0D8D957-4683-8945-BF05-4734A3A6C476}" type="slidenum">
              <a:rPr lang="en-GB" smtClean="0"/>
              <a:t>19</a:t>
            </a:fld>
            <a:endParaRPr lang="en-GB"/>
          </a:p>
        </p:txBody>
      </p:sp>
    </p:spTree>
    <p:extLst>
      <p:ext uri="{BB962C8B-B14F-4D97-AF65-F5344CB8AC3E}">
        <p14:creationId xmlns:p14="http://schemas.microsoft.com/office/powerpoint/2010/main" val="24095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7DFA1-31AC-6A4E-4E00-79FFC7EEF8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BE55CB-8CB8-F50A-811A-6E1D1B171D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9E509A-7CFC-AD9C-718B-BC00E6CFD6AE}"/>
              </a:ext>
            </a:extLst>
          </p:cNvPr>
          <p:cNvSpPr>
            <a:spLocks noGrp="1"/>
          </p:cNvSpPr>
          <p:nvPr>
            <p:ph type="body" idx="1"/>
          </p:nvPr>
        </p:nvSpPr>
        <p:spPr/>
        <p:txBody>
          <a:bodyPr/>
          <a:lstStyle/>
          <a:p>
            <a:r>
              <a:rPr lang="en-US" b="1"/>
              <a:t>Accessibility Comment:</a:t>
            </a:r>
            <a:r>
              <a:rPr lang="en-US"/>
              <a:t> </a:t>
            </a:r>
            <a:r>
              <a:rPr lang="en-US" i="1"/>
              <a:t>"The photo ID barrier lands differently depending on the user. For participants with anxiety conditions it triggered a genuine threat response — 'that would make me think twice about registering.' The harder technical exclusion cases I'll come to in a moment."</a:t>
            </a:r>
            <a:endParaRPr lang="en-US"/>
          </a:p>
        </p:txBody>
      </p:sp>
      <p:sp>
        <p:nvSpPr>
          <p:cNvPr id="4" name="Slide Number Placeholder 3">
            <a:extLst>
              <a:ext uri="{FF2B5EF4-FFF2-40B4-BE49-F238E27FC236}">
                <a16:creationId xmlns:a16="http://schemas.microsoft.com/office/drawing/2014/main" id="{8BE63181-D76C-CB8D-5DF6-1F6C7FD1358E}"/>
              </a:ext>
            </a:extLst>
          </p:cNvPr>
          <p:cNvSpPr>
            <a:spLocks noGrp="1"/>
          </p:cNvSpPr>
          <p:nvPr>
            <p:ph type="sldNum" sz="quarter" idx="5"/>
          </p:nvPr>
        </p:nvSpPr>
        <p:spPr/>
        <p:txBody>
          <a:bodyPr/>
          <a:lstStyle/>
          <a:p>
            <a:pPr lvl="0"/>
            <a:fld id="{E0D8D957-4683-8945-BF05-4734A3A6C476}" type="slidenum">
              <a:rPr lang="en-GB" smtClean="0"/>
              <a:t>20</a:t>
            </a:fld>
            <a:endParaRPr lang="en-GB"/>
          </a:p>
        </p:txBody>
      </p:sp>
    </p:spTree>
    <p:extLst>
      <p:ext uri="{BB962C8B-B14F-4D97-AF65-F5344CB8AC3E}">
        <p14:creationId xmlns:p14="http://schemas.microsoft.com/office/powerpoint/2010/main" val="3708654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66AA2-A63B-05AE-FDF9-B2CC00E30E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3210D3-E804-F5E4-99F9-CF35672234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D5D6D8-536A-2D7F-B4B7-B0D6CE7DF9F4}"/>
              </a:ext>
            </a:extLst>
          </p:cNvPr>
          <p:cNvSpPr>
            <a:spLocks noGrp="1"/>
          </p:cNvSpPr>
          <p:nvPr>
            <p:ph type="body" idx="1"/>
          </p:nvPr>
        </p:nvSpPr>
        <p:spPr/>
        <p:txBody>
          <a:bodyPr/>
          <a:lstStyle/>
          <a:p>
            <a:r>
              <a:rPr lang="en-US"/>
              <a:t>Robert – autistic and ADHD. But his wife who has high autistic traits, going up and down would be too much for her. Debbie or Hannah, ME or chronic fatigue, more </a:t>
            </a:r>
            <a:r>
              <a:rPr lang="en-US" err="1"/>
              <a:t>concious</a:t>
            </a:r>
            <a:r>
              <a:rPr lang="en-US"/>
              <a:t> on how they spend their energy, only pick activities that I think are a </a:t>
            </a:r>
            <a:r>
              <a:rPr lang="en-US" err="1"/>
              <a:t>priotity</a:t>
            </a:r>
            <a:r>
              <a:rPr lang="en-US"/>
              <a:t>, if a process is too long, abandons, decision fatigue. Reducing decision points. Careful balance between aiding comprehension. “what wins them over”. Differing comprehension levels? </a:t>
            </a:r>
            <a:r>
              <a:rPr lang="en-US" err="1"/>
              <a:t>Recogniton</a:t>
            </a:r>
            <a:r>
              <a:rPr lang="en-US"/>
              <a:t> rather than recall, not going to remember what it was. Help people to recognize what has come before. Allowing people to pick up where they left off.</a:t>
            </a:r>
          </a:p>
        </p:txBody>
      </p:sp>
      <p:sp>
        <p:nvSpPr>
          <p:cNvPr id="4" name="Slide Number Placeholder 3">
            <a:extLst>
              <a:ext uri="{FF2B5EF4-FFF2-40B4-BE49-F238E27FC236}">
                <a16:creationId xmlns:a16="http://schemas.microsoft.com/office/drawing/2014/main" id="{3D7B6922-4491-E5CD-69BE-4277D7D3644A}"/>
              </a:ext>
            </a:extLst>
          </p:cNvPr>
          <p:cNvSpPr>
            <a:spLocks noGrp="1"/>
          </p:cNvSpPr>
          <p:nvPr>
            <p:ph type="sldNum" sz="quarter" idx="5"/>
          </p:nvPr>
        </p:nvSpPr>
        <p:spPr/>
        <p:txBody>
          <a:bodyPr/>
          <a:lstStyle/>
          <a:p>
            <a:pPr lvl="0"/>
            <a:fld id="{E0D8D957-4683-8945-BF05-4734A3A6C476}" type="slidenum">
              <a:rPr lang="en-GB" smtClean="0"/>
              <a:t>21</a:t>
            </a:fld>
            <a:endParaRPr lang="en-GB"/>
          </a:p>
        </p:txBody>
      </p:sp>
    </p:spTree>
    <p:extLst>
      <p:ext uri="{BB962C8B-B14F-4D97-AF65-F5344CB8AC3E}">
        <p14:creationId xmlns:p14="http://schemas.microsoft.com/office/powerpoint/2010/main" val="1478056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FDE72-09C8-4DF4-4E45-EF48299C77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BB3091-B2D9-B1E8-D225-86372B2B55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C080A7-D4CC-109A-97DA-8D9DC04B54BF}"/>
              </a:ext>
            </a:extLst>
          </p:cNvPr>
          <p:cNvSpPr>
            <a:spLocks noGrp="1"/>
          </p:cNvSpPr>
          <p:nvPr>
            <p:ph type="body" idx="1"/>
          </p:nvPr>
        </p:nvSpPr>
        <p:spPr/>
        <p:txBody>
          <a:bodyPr/>
          <a:lstStyle/>
          <a:p>
            <a:r>
              <a:rPr lang="en-US"/>
              <a:t>Robert – autistic and ADHD. But his wife who has high autistic traits, going up and down would be too much for her. Debbie or Hannah, ME or chronic fatigue, more </a:t>
            </a:r>
            <a:r>
              <a:rPr lang="en-US" err="1"/>
              <a:t>concious</a:t>
            </a:r>
            <a:r>
              <a:rPr lang="en-US"/>
              <a:t> on how they spend their energy, only pick activities that I think are a </a:t>
            </a:r>
            <a:r>
              <a:rPr lang="en-US" err="1"/>
              <a:t>priotity</a:t>
            </a:r>
            <a:r>
              <a:rPr lang="en-US"/>
              <a:t>, if a process is too long, abandons, decision fatigue. Reducing decision points. Careful balance between aiding comprehension. “what wins them over”. Differing comprehension levels? </a:t>
            </a:r>
            <a:r>
              <a:rPr lang="en-US" err="1"/>
              <a:t>Recogniton</a:t>
            </a:r>
            <a:r>
              <a:rPr lang="en-US"/>
              <a:t> rather than recall, not going to remember what it was. Help people to recognize what has come before. Allowing people to pick up where they left off.</a:t>
            </a:r>
          </a:p>
        </p:txBody>
      </p:sp>
      <p:sp>
        <p:nvSpPr>
          <p:cNvPr id="4" name="Slide Number Placeholder 3">
            <a:extLst>
              <a:ext uri="{FF2B5EF4-FFF2-40B4-BE49-F238E27FC236}">
                <a16:creationId xmlns:a16="http://schemas.microsoft.com/office/drawing/2014/main" id="{1463ADDE-5A7D-861A-C4F7-C1F8E7456FC2}"/>
              </a:ext>
            </a:extLst>
          </p:cNvPr>
          <p:cNvSpPr>
            <a:spLocks noGrp="1"/>
          </p:cNvSpPr>
          <p:nvPr>
            <p:ph type="sldNum" sz="quarter" idx="5"/>
          </p:nvPr>
        </p:nvSpPr>
        <p:spPr/>
        <p:txBody>
          <a:bodyPr/>
          <a:lstStyle/>
          <a:p>
            <a:pPr lvl="0"/>
            <a:fld id="{E0D8D957-4683-8945-BF05-4734A3A6C476}" type="slidenum">
              <a:rPr lang="en-GB" smtClean="0"/>
              <a:t>22</a:t>
            </a:fld>
            <a:endParaRPr lang="en-GB"/>
          </a:p>
        </p:txBody>
      </p:sp>
    </p:spTree>
    <p:extLst>
      <p:ext uri="{BB962C8B-B14F-4D97-AF65-F5344CB8AC3E}">
        <p14:creationId xmlns:p14="http://schemas.microsoft.com/office/powerpoint/2010/main" val="1321023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3E18E-AFF1-CE77-2E23-3771602FD6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3A739E-0D17-E773-19A2-16DC97DCBF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11EF31-3AA2-D24C-7687-CB7D38A3E2F1}"/>
              </a:ext>
            </a:extLst>
          </p:cNvPr>
          <p:cNvSpPr>
            <a:spLocks noGrp="1"/>
          </p:cNvSpPr>
          <p:nvPr>
            <p:ph type="body" idx="1"/>
          </p:nvPr>
        </p:nvSpPr>
        <p:spPr/>
        <p:txBody>
          <a:bodyPr/>
          <a:lstStyle/>
          <a:p>
            <a:r>
              <a:rPr lang="en-US"/>
              <a:t>Robert – autistic and ADHD. But his wife who has high autistic traits, going up and down would be too much for her. Debbie or Hannah, ME or chronic fatigue, more </a:t>
            </a:r>
            <a:r>
              <a:rPr lang="en-US" err="1"/>
              <a:t>concious</a:t>
            </a:r>
            <a:r>
              <a:rPr lang="en-US"/>
              <a:t> on how they spend their energy, only pick activities that I think are a </a:t>
            </a:r>
            <a:r>
              <a:rPr lang="en-US" err="1"/>
              <a:t>priotity</a:t>
            </a:r>
            <a:r>
              <a:rPr lang="en-US"/>
              <a:t>, if a process is too long, abandons, decision fatigue. Reducing decision points. Careful balance between aiding comprehension. “what wins them over”. Differing comprehension levels? </a:t>
            </a:r>
            <a:r>
              <a:rPr lang="en-US" err="1"/>
              <a:t>Recogniton</a:t>
            </a:r>
            <a:r>
              <a:rPr lang="en-US"/>
              <a:t> rather than recall, not going to remember what it was. Help people to recognize what has come before. Allowing people to pick up where they left off.</a:t>
            </a:r>
          </a:p>
        </p:txBody>
      </p:sp>
      <p:sp>
        <p:nvSpPr>
          <p:cNvPr id="4" name="Slide Number Placeholder 3">
            <a:extLst>
              <a:ext uri="{FF2B5EF4-FFF2-40B4-BE49-F238E27FC236}">
                <a16:creationId xmlns:a16="http://schemas.microsoft.com/office/drawing/2014/main" id="{41434D87-5B55-AF90-6EF6-686D8106DB60}"/>
              </a:ext>
            </a:extLst>
          </p:cNvPr>
          <p:cNvSpPr>
            <a:spLocks noGrp="1"/>
          </p:cNvSpPr>
          <p:nvPr>
            <p:ph type="sldNum" sz="quarter" idx="5"/>
          </p:nvPr>
        </p:nvSpPr>
        <p:spPr/>
        <p:txBody>
          <a:bodyPr/>
          <a:lstStyle/>
          <a:p>
            <a:pPr lvl="0"/>
            <a:fld id="{E0D8D957-4683-8945-BF05-4734A3A6C476}" type="slidenum">
              <a:rPr lang="en-GB" smtClean="0"/>
              <a:t>23</a:t>
            </a:fld>
            <a:endParaRPr lang="en-GB"/>
          </a:p>
        </p:txBody>
      </p:sp>
    </p:spTree>
    <p:extLst>
      <p:ext uri="{BB962C8B-B14F-4D97-AF65-F5344CB8AC3E}">
        <p14:creationId xmlns:p14="http://schemas.microsoft.com/office/powerpoint/2010/main" val="15246242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a:br>
            <a:r>
              <a:rPr lang="en-US">
                <a:solidFill>
                  <a:srgbClr val="73726C"/>
                </a:solidFill>
                <a:highlight>
                  <a:srgbClr val="FAF9F5"/>
                </a:highlight>
              </a:rPr>
              <a:t>09:12</a:t>
            </a:r>
            <a:endParaRPr lang="en-US"/>
          </a:p>
          <a:p>
            <a:r>
              <a:rPr lang="en-US" b="1">
                <a:solidFill>
                  <a:srgbClr val="141413"/>
                </a:solidFill>
                <a:highlight>
                  <a:srgbClr val="FAF9F5"/>
                </a:highlight>
              </a:rPr>
              <a:t>Fibromyalgia</a:t>
            </a:r>
            <a:r>
              <a:rPr lang="en-US">
                <a:solidFill>
                  <a:srgbClr val="141413"/>
                </a:solidFill>
                <a:highlight>
                  <a:srgbClr val="FAF9F5"/>
                </a:highlight>
              </a:rPr>
              <a:t> — A long-term condition causing widespread pain and fatigue that fluctuates day to day.</a:t>
            </a:r>
            <a:endParaRPr lang="en-US"/>
          </a:p>
          <a:p>
            <a:r>
              <a:rPr lang="en-US" b="1">
                <a:solidFill>
                  <a:srgbClr val="141413"/>
                </a:solidFill>
                <a:highlight>
                  <a:srgbClr val="FAF9F5"/>
                </a:highlight>
              </a:rPr>
              <a:t>ME</a:t>
            </a:r>
            <a:r>
              <a:rPr lang="en-US">
                <a:solidFill>
                  <a:srgbClr val="141413"/>
                </a:solidFill>
                <a:highlight>
                  <a:srgbClr val="FAF9F5"/>
                </a:highlight>
              </a:rPr>
              <a:t> — Extreme, persistent fatigue that isn't relieved by rest and varies significantly from day to day.</a:t>
            </a:r>
            <a:endParaRPr lang="en-US"/>
          </a:p>
          <a:p>
            <a:r>
              <a:rPr lang="en-US" b="1">
                <a:solidFill>
                  <a:srgbClr val="141413"/>
                </a:solidFill>
                <a:highlight>
                  <a:srgbClr val="FAF9F5"/>
                </a:highlight>
              </a:rPr>
              <a:t>COPD</a:t>
            </a:r>
            <a:r>
              <a:rPr lang="en-US">
                <a:solidFill>
                  <a:srgbClr val="141413"/>
                </a:solidFill>
                <a:highlight>
                  <a:srgbClr val="FAF9F5"/>
                </a:highlight>
              </a:rPr>
              <a:t> — A long-term lung condition that makes breathing difficult and limits energy and stamina.</a:t>
            </a:r>
          </a:p>
          <a:p>
            <a:endParaRPr lang="en-US"/>
          </a:p>
          <a:p>
            <a:r>
              <a:rPr lang="en-US"/>
              <a:t>WCAG 2.2 AA is the international rulebook for making digital services accessible. It sets the minimum standard that UK public-facing services are expected to meet — covering things like text size, </a:t>
            </a:r>
            <a:r>
              <a:rPr lang="en-US" err="1"/>
              <a:t>colour</a:t>
            </a:r>
            <a:r>
              <a:rPr lang="en-US"/>
              <a:t> contrast, and making sure forms and sign-in processes work for everyone.</a:t>
            </a:r>
          </a:p>
        </p:txBody>
      </p:sp>
      <p:sp>
        <p:nvSpPr>
          <p:cNvPr id="4" name="Slide Number Placeholder 3"/>
          <p:cNvSpPr>
            <a:spLocks noGrp="1"/>
          </p:cNvSpPr>
          <p:nvPr>
            <p:ph type="sldNum" sz="quarter" idx="5"/>
          </p:nvPr>
        </p:nvSpPr>
        <p:spPr/>
        <p:txBody>
          <a:bodyPr/>
          <a:lstStyle/>
          <a:p>
            <a:pPr lvl="0"/>
            <a:fld id="{E0D8D957-4683-8945-BF05-4734A3A6C476}" type="slidenum">
              <a:rPr lang="en-GB" smtClean="0"/>
              <a:t>24</a:t>
            </a:fld>
            <a:endParaRPr lang="en-GB"/>
          </a:p>
        </p:txBody>
      </p:sp>
    </p:spTree>
    <p:extLst>
      <p:ext uri="{BB962C8B-B14F-4D97-AF65-F5344CB8AC3E}">
        <p14:creationId xmlns:p14="http://schemas.microsoft.com/office/powerpoint/2010/main" val="3799301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Robert – autistic and ADHD. But his wife who has high autistic traits, going up and down would be too much for her. Debbie or Hannah, ME or chronic fatigue, more </a:t>
            </a:r>
            <a:r>
              <a:rPr lang="en-US" err="1"/>
              <a:t>concious</a:t>
            </a:r>
            <a:r>
              <a:rPr lang="en-US"/>
              <a:t> on how they spend their energy, only pick activities that I think are a </a:t>
            </a:r>
            <a:r>
              <a:rPr lang="en-US" err="1"/>
              <a:t>priotity</a:t>
            </a:r>
            <a:r>
              <a:rPr lang="en-US"/>
              <a:t>, if a process is too long, abandons, decision fatigue. Reducing decision points. Careful balance between aiding comprehension. “what wins them over”. Differing comprehension levels? </a:t>
            </a:r>
            <a:r>
              <a:rPr lang="en-US" err="1"/>
              <a:t>Recogniton</a:t>
            </a:r>
            <a:r>
              <a:rPr lang="en-US"/>
              <a:t> rather than recall, not going to remember what it was. Help people to recognize what has come before. Allowing people to pick up where they left off.</a:t>
            </a:r>
          </a:p>
          <a:p>
            <a:endParaRPr lang="en-US"/>
          </a:p>
          <a:p>
            <a:endParaRPr lang="en-US"/>
          </a:p>
          <a:p>
            <a:endParaRPr lang="en-US"/>
          </a:p>
          <a:p>
            <a:r>
              <a:rPr lang="en-US">
                <a:solidFill>
                  <a:srgbClr val="0A0A0A"/>
                </a:solidFill>
                <a:highlight>
                  <a:srgbClr val="FFFFFF"/>
                </a:highlight>
              </a:rPr>
              <a:t>Employers and service providers must make reasonable adjustments for disabled people. Public authorities must consider the need to eliminate discrimination and advance equality in their decision-making.</a:t>
            </a:r>
            <a:endParaRPr lang="en-US"/>
          </a:p>
        </p:txBody>
      </p:sp>
      <p:sp>
        <p:nvSpPr>
          <p:cNvPr id="4" name="Slide Number Placeholder 3"/>
          <p:cNvSpPr>
            <a:spLocks noGrp="1"/>
          </p:cNvSpPr>
          <p:nvPr>
            <p:ph type="sldNum" sz="quarter" idx="5"/>
          </p:nvPr>
        </p:nvSpPr>
        <p:spPr/>
        <p:txBody>
          <a:bodyPr/>
          <a:lstStyle/>
          <a:p>
            <a:pPr lvl="0"/>
            <a:fld id="{E0D8D957-4683-8945-BF05-4734A3A6C476}" type="slidenum">
              <a:rPr lang="en-GB" smtClean="0"/>
              <a:t>25</a:t>
            </a:fld>
            <a:endParaRPr lang="en-GB"/>
          </a:p>
        </p:txBody>
      </p:sp>
    </p:spTree>
    <p:extLst>
      <p:ext uri="{BB962C8B-B14F-4D97-AF65-F5344CB8AC3E}">
        <p14:creationId xmlns:p14="http://schemas.microsoft.com/office/powerpoint/2010/main" val="511170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9F813-67CA-FB41-410D-E70C38C13D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A5425C-1655-1118-D2A0-7D0D02559B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1B6A81-9EC9-19E4-AD6C-8761695E2392}"/>
              </a:ext>
            </a:extLst>
          </p:cNvPr>
          <p:cNvSpPr>
            <a:spLocks noGrp="1"/>
          </p:cNvSpPr>
          <p:nvPr>
            <p:ph type="body" idx="1"/>
          </p:nvPr>
        </p:nvSpPr>
        <p:spPr/>
        <p:txBody>
          <a:bodyPr/>
          <a:lstStyle/>
          <a:p>
            <a:r>
              <a:rPr lang="en-US"/>
              <a:t>Robert – autistic and ADHD. But his wife who has high autistic traits, going up and down would be too much for her. Debbie or Hannah, ME or chronic fatigue, more </a:t>
            </a:r>
            <a:r>
              <a:rPr lang="en-US" err="1"/>
              <a:t>concious</a:t>
            </a:r>
            <a:r>
              <a:rPr lang="en-US"/>
              <a:t> on how they spend their energy, only pick activities that I think are a </a:t>
            </a:r>
            <a:r>
              <a:rPr lang="en-US" err="1"/>
              <a:t>priotity</a:t>
            </a:r>
            <a:r>
              <a:rPr lang="en-US"/>
              <a:t>, if a process is too long, abandons, decision fatigue. Reducing decision points. Careful balance between aiding comprehension. “what wins them over”. Differing comprehension levels? </a:t>
            </a:r>
            <a:r>
              <a:rPr lang="en-US" err="1"/>
              <a:t>Recogniton</a:t>
            </a:r>
            <a:r>
              <a:rPr lang="en-US"/>
              <a:t> rather than recall, not going to remember what it was. Help people to recognize what has come before. Allowing people to pick up where they left off.</a:t>
            </a:r>
          </a:p>
        </p:txBody>
      </p:sp>
      <p:sp>
        <p:nvSpPr>
          <p:cNvPr id="4" name="Slide Number Placeholder 3">
            <a:extLst>
              <a:ext uri="{FF2B5EF4-FFF2-40B4-BE49-F238E27FC236}">
                <a16:creationId xmlns:a16="http://schemas.microsoft.com/office/drawing/2014/main" id="{2DA042DC-521D-ACEF-8139-E6BBDCD85288}"/>
              </a:ext>
            </a:extLst>
          </p:cNvPr>
          <p:cNvSpPr>
            <a:spLocks noGrp="1"/>
          </p:cNvSpPr>
          <p:nvPr>
            <p:ph type="sldNum" sz="quarter" idx="5"/>
          </p:nvPr>
        </p:nvSpPr>
        <p:spPr/>
        <p:txBody>
          <a:bodyPr/>
          <a:lstStyle/>
          <a:p>
            <a:pPr lvl="0"/>
            <a:fld id="{E0D8D957-4683-8945-BF05-4734A3A6C476}" type="slidenum">
              <a:rPr lang="en-GB" smtClean="0"/>
              <a:t>26</a:t>
            </a:fld>
            <a:endParaRPr lang="en-GB"/>
          </a:p>
        </p:txBody>
      </p:sp>
    </p:spTree>
    <p:extLst>
      <p:ext uri="{BB962C8B-B14F-4D97-AF65-F5344CB8AC3E}">
        <p14:creationId xmlns:p14="http://schemas.microsoft.com/office/powerpoint/2010/main" val="3712635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AADAB-AD98-8245-2CF7-D8E3907956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7CCACC-508C-3ED2-EC0D-034FF4CB1D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998B6F-A1F5-D315-1B3C-A3071427D512}"/>
              </a:ext>
            </a:extLst>
          </p:cNvPr>
          <p:cNvSpPr>
            <a:spLocks noGrp="1"/>
          </p:cNvSpPr>
          <p:nvPr>
            <p:ph type="body" idx="1"/>
          </p:nvPr>
        </p:nvSpPr>
        <p:spPr/>
        <p:txBody>
          <a:bodyPr/>
          <a:lstStyle/>
          <a:p>
            <a:r>
              <a:rPr lang="en-US"/>
              <a:t>Robert – autistic and ADHD. But his wife who has high autistic traits, going up and down would be too much for her. Debbie or Hannah, ME or chronic fatigue, more </a:t>
            </a:r>
            <a:r>
              <a:rPr lang="en-US" err="1"/>
              <a:t>concious</a:t>
            </a:r>
            <a:r>
              <a:rPr lang="en-US"/>
              <a:t> on how they spend their energy, only pick activities that I think are a </a:t>
            </a:r>
            <a:r>
              <a:rPr lang="en-US" err="1"/>
              <a:t>priotity</a:t>
            </a:r>
            <a:r>
              <a:rPr lang="en-US"/>
              <a:t>, if a process is too long, abandons, decision fatigue. Reducing decision points. Careful balance between aiding comprehension. “what wins them over”. Differing comprehension levels? </a:t>
            </a:r>
            <a:r>
              <a:rPr lang="en-US" err="1"/>
              <a:t>Recogniton</a:t>
            </a:r>
            <a:r>
              <a:rPr lang="en-US"/>
              <a:t> rather than recall, not going to remember what it was. Help people to recognize what has come before. Allowing people to pick up where they left off.</a:t>
            </a:r>
          </a:p>
        </p:txBody>
      </p:sp>
      <p:sp>
        <p:nvSpPr>
          <p:cNvPr id="4" name="Slide Number Placeholder 3">
            <a:extLst>
              <a:ext uri="{FF2B5EF4-FFF2-40B4-BE49-F238E27FC236}">
                <a16:creationId xmlns:a16="http://schemas.microsoft.com/office/drawing/2014/main" id="{8863C4C4-CDFC-3E39-1AD0-FB0CF0928936}"/>
              </a:ext>
            </a:extLst>
          </p:cNvPr>
          <p:cNvSpPr>
            <a:spLocks noGrp="1"/>
          </p:cNvSpPr>
          <p:nvPr>
            <p:ph type="sldNum" sz="quarter" idx="5"/>
          </p:nvPr>
        </p:nvSpPr>
        <p:spPr/>
        <p:txBody>
          <a:bodyPr/>
          <a:lstStyle/>
          <a:p>
            <a:pPr lvl="0"/>
            <a:fld id="{E0D8D957-4683-8945-BF05-4734A3A6C476}" type="slidenum">
              <a:rPr lang="en-GB" smtClean="0"/>
              <a:t>27</a:t>
            </a:fld>
            <a:endParaRPr lang="en-GB"/>
          </a:p>
        </p:txBody>
      </p:sp>
    </p:spTree>
    <p:extLst>
      <p:ext uri="{BB962C8B-B14F-4D97-AF65-F5344CB8AC3E}">
        <p14:creationId xmlns:p14="http://schemas.microsoft.com/office/powerpoint/2010/main" val="1666380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lvl="0"/>
            <a:fld id="{E0D8D957-4683-8945-BF05-4734A3A6C476}" type="slidenum">
              <a:rPr lang="en-GB" smtClean="0"/>
              <a:t>28</a:t>
            </a:fld>
            <a:endParaRPr lang="en-GB"/>
          </a:p>
        </p:txBody>
      </p:sp>
    </p:spTree>
    <p:extLst>
      <p:ext uri="{BB962C8B-B14F-4D97-AF65-F5344CB8AC3E}">
        <p14:creationId xmlns:p14="http://schemas.microsoft.com/office/powerpoint/2010/main" val="23169941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40F14-54F1-D543-DC9A-4A2EF2110E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E660A-D3BF-1A90-0288-88B2890CDF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2F2511-8E09-0104-C91B-E339597A985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D64E0F2-C4FA-72B7-7BB0-6176100E59AF}"/>
              </a:ext>
            </a:extLst>
          </p:cNvPr>
          <p:cNvSpPr>
            <a:spLocks noGrp="1"/>
          </p:cNvSpPr>
          <p:nvPr>
            <p:ph type="sldNum" sz="quarter" idx="5"/>
          </p:nvPr>
        </p:nvSpPr>
        <p:spPr/>
        <p:txBody>
          <a:bodyPr/>
          <a:lstStyle/>
          <a:p>
            <a:pPr lvl="0"/>
            <a:fld id="{E0D8D957-4683-8945-BF05-4734A3A6C476}" type="slidenum">
              <a:rPr lang="en-GB" smtClean="0"/>
              <a:t>29</a:t>
            </a:fld>
            <a:endParaRPr lang="en-GB"/>
          </a:p>
        </p:txBody>
      </p:sp>
    </p:spTree>
    <p:extLst>
      <p:ext uri="{BB962C8B-B14F-4D97-AF65-F5344CB8AC3E}">
        <p14:creationId xmlns:p14="http://schemas.microsoft.com/office/powerpoint/2010/main" val="2209242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a:p>
        </p:txBody>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1713718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5C96D-9B66-30B8-1FD9-3EF7E0F74B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82F4DF-31B9-41B8-D50E-BA99DB4C15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88FF88-8738-1B36-8050-EDF3354353D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775A166-2CEE-A348-FF5C-87D3A71998CA}"/>
              </a:ext>
            </a:extLst>
          </p:cNvPr>
          <p:cNvSpPr>
            <a:spLocks noGrp="1"/>
          </p:cNvSpPr>
          <p:nvPr>
            <p:ph type="sldNum" sz="quarter" idx="5"/>
          </p:nvPr>
        </p:nvSpPr>
        <p:spPr/>
        <p:txBody>
          <a:bodyPr/>
          <a:lstStyle/>
          <a:p>
            <a:pPr lvl="0"/>
            <a:fld id="{E0D8D957-4683-8945-BF05-4734A3A6C476}" type="slidenum">
              <a:rPr lang="en-GB" smtClean="0"/>
              <a:t>37</a:t>
            </a:fld>
            <a:endParaRPr lang="en-GB"/>
          </a:p>
        </p:txBody>
      </p:sp>
    </p:spTree>
    <p:extLst>
      <p:ext uri="{BB962C8B-B14F-4D97-AF65-F5344CB8AC3E}">
        <p14:creationId xmlns:p14="http://schemas.microsoft.com/office/powerpoint/2010/main" val="37021736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a:solidFill>
                  <a:srgbClr val="000000"/>
                </a:solidFill>
                <a:effectLst/>
              </a:rPr>
              <a:t>“What we’ve done here is translate the key adoption barriers into three practical intervention types — essentially, what needs to change to improve uptake.”</a:t>
            </a:r>
          </a:p>
          <a:p>
            <a:endParaRPr lang="en-GB" b="0" i="0" u="none" strike="noStrike">
              <a:solidFill>
                <a:srgbClr val="000000"/>
              </a:solidFill>
              <a:effectLst/>
            </a:endParaRPr>
          </a:p>
          <a:p>
            <a:r>
              <a:rPr lang="en-GB" b="0" i="0" u="none" strike="noStrike">
                <a:solidFill>
                  <a:srgbClr val="000000"/>
                </a:solidFill>
                <a:effectLst/>
              </a:rPr>
              <a:t>“They map directly to capability, opportunity and motivation barriers.</a:t>
            </a:r>
          </a:p>
          <a:p>
            <a:r>
              <a:rPr lang="en-GB" b="0" i="0" u="none" strike="noStrike">
                <a:solidFill>
                  <a:srgbClr val="000000"/>
                </a:solidFill>
                <a:effectLst/>
              </a:rPr>
              <a:t>You’ll also see a policy layer underneath — that’s what enables these to work consistently across the market, for example how the CEGs set the standard for how consent journeys are designed.”</a:t>
            </a:r>
          </a:p>
          <a:p>
            <a:endParaRPr lang="en-GB"/>
          </a:p>
          <a:p>
            <a:pPr marL="457200" marR="0" lvl="0" indent="-228600" algn="l" defTabSz="914400" rtl="0" eaLnBrk="1" fontAlgn="auto" latinLnBrk="0" hangingPunct="1">
              <a:lnSpc>
                <a:spcPct val="100000"/>
              </a:lnSpc>
              <a:spcBef>
                <a:spcPts val="0"/>
              </a:spcBef>
              <a:spcAft>
                <a:spcPts val="0"/>
              </a:spcAft>
              <a:buClrTx/>
              <a:buSzTx/>
              <a:buFontTx/>
              <a:buNone/>
              <a:tabLst/>
              <a:defRPr/>
            </a:pPr>
            <a:r>
              <a:rPr lang="en-GB" b="1" i="0" u="none" strike="noStrike">
                <a:solidFill>
                  <a:srgbClr val="000000"/>
                </a:solidFill>
                <a:effectLst/>
              </a:rPr>
              <a:t>1. Enablement — Capability barriers</a:t>
            </a:r>
          </a:p>
          <a:p>
            <a:r>
              <a:rPr lang="en-GB" b="0" i="0" u="none" strike="noStrike">
                <a:solidFill>
                  <a:srgbClr val="000000"/>
                </a:solidFill>
                <a:effectLst/>
              </a:rPr>
              <a:t>This is about making the journey easier to complete — reducing friction, simplifying information, and supporting users through the process.</a:t>
            </a:r>
          </a:p>
          <a:p>
            <a:r>
              <a:rPr lang="en-GB" b="0" i="0" u="none" strike="noStrike">
                <a:solidFill>
                  <a:srgbClr val="000000"/>
                </a:solidFill>
                <a:effectLst/>
              </a:rPr>
              <a:t>So things like bite-sized steps, plain language, and the ability to save and come back.</a:t>
            </a:r>
          </a:p>
          <a:p>
            <a:r>
              <a:rPr lang="en-GB" b="0" i="0" u="none" strike="noStrike">
                <a:solidFill>
                  <a:srgbClr val="000000"/>
                </a:solidFill>
                <a:effectLst/>
              </a:rPr>
              <a:t>The goal is to make sure people can actually complete the journey, rather than being excluded or defaulting without understanding.”</a:t>
            </a:r>
          </a:p>
          <a:p>
            <a:endParaRPr lang="en-GB"/>
          </a:p>
          <a:p>
            <a:r>
              <a:rPr lang="en-GB" b="1" i="0" u="none" strike="noStrike">
                <a:solidFill>
                  <a:srgbClr val="000000"/>
                </a:solidFill>
                <a:effectLst/>
              </a:rPr>
              <a:t>2. Environmental restructuring — Opportunity barriers</a:t>
            </a:r>
          </a:p>
          <a:p>
            <a:r>
              <a:rPr lang="en-GB" b="0" i="0" u="none" strike="noStrike">
                <a:solidFill>
                  <a:srgbClr val="000000"/>
                </a:solidFill>
                <a:effectLst/>
              </a:rPr>
              <a:t>This is about where and how CCS shows up — bringing it into places people already use and trust, like supplier apps or email.</a:t>
            </a:r>
          </a:p>
          <a:p>
            <a:r>
              <a:rPr lang="en-GB" b="0" i="0" u="none" strike="noStrike">
                <a:solidFill>
                  <a:srgbClr val="000000"/>
                </a:solidFill>
                <a:effectLst/>
              </a:rPr>
              <a:t>That helps reduce early drop-off and builds confidence before we ask users to do something like identity verification.</a:t>
            </a:r>
          </a:p>
          <a:p>
            <a:r>
              <a:rPr lang="en-GB" b="0" i="0" u="none" strike="noStrike">
                <a:solidFill>
                  <a:srgbClr val="000000"/>
                </a:solidFill>
                <a:effectLst/>
              </a:rPr>
              <a:t>It’s about making engagement feel like a natural step, not a separate task.”</a:t>
            </a:r>
          </a:p>
          <a:p>
            <a:endParaRPr lang="en-GB"/>
          </a:p>
          <a:p>
            <a:r>
              <a:rPr lang="en-GB" b="1" i="0" u="none" strike="noStrike">
                <a:solidFill>
                  <a:srgbClr val="000000"/>
                </a:solidFill>
                <a:effectLst/>
              </a:rPr>
              <a:t>3. Persuasion — Motivation barriers</a:t>
            </a:r>
          </a:p>
          <a:p>
            <a:r>
              <a:rPr lang="en-GB" b="0" i="0" u="none" strike="noStrike">
                <a:solidFill>
                  <a:srgbClr val="000000"/>
                </a:solidFill>
                <a:effectLst/>
              </a:rPr>
              <a:t>This is about making it feel worth doing — clearly communicating the value, reinforcing control, and building trust through things like regulatory backing.</a:t>
            </a:r>
          </a:p>
          <a:p>
            <a:r>
              <a:rPr lang="en-GB" b="0" i="0" u="none" strike="noStrike">
                <a:solidFill>
                  <a:srgbClr val="000000"/>
                </a:solidFill>
                <a:effectLst/>
              </a:rPr>
              <a:t>If users don’t see the benefit or don’t trust it, they simply won’t engage.”</a:t>
            </a:r>
          </a:p>
          <a:p>
            <a:endParaRPr lang="en-GB" b="0" i="0" u="none" strike="noStrike">
              <a:solidFill>
                <a:srgbClr val="000000"/>
              </a:solidFill>
              <a:effectLst/>
            </a:endParaRPr>
          </a:p>
          <a:p>
            <a:pPr marL="457200" marR="0" lvl="0" indent="-228600" algn="l" defTabSz="914400" rtl="0" eaLnBrk="1" fontAlgn="auto" latinLnBrk="0" hangingPunct="1">
              <a:lnSpc>
                <a:spcPct val="100000"/>
              </a:lnSpc>
              <a:spcBef>
                <a:spcPts val="0"/>
              </a:spcBef>
              <a:spcAft>
                <a:spcPts val="0"/>
              </a:spcAft>
              <a:buClrTx/>
              <a:buSzTx/>
              <a:buFontTx/>
              <a:buNone/>
              <a:tabLst/>
              <a:defRPr/>
            </a:pPr>
            <a:r>
              <a:rPr lang="en-GB" b="0" i="0" u="none" strike="noStrike">
                <a:solidFill>
                  <a:srgbClr val="000000"/>
                </a:solidFill>
                <a:effectLst/>
              </a:rPr>
              <a:t>That’s what’s needed to address the upstream barriers we saw earlier.”</a:t>
            </a:r>
          </a:p>
          <a:p>
            <a:endParaRPr lang="en-GB" b="0" i="0" u="none" strike="noStrike">
              <a:solidFill>
                <a:srgbClr val="000000"/>
              </a:solidFill>
              <a:effectLst/>
            </a:endParaRPr>
          </a:p>
          <a:p>
            <a:endParaRPr lang="en-GB"/>
          </a:p>
        </p:txBody>
      </p:sp>
      <p:sp>
        <p:nvSpPr>
          <p:cNvPr id="4" name="Slide Number Placeholder 3"/>
          <p:cNvSpPr>
            <a:spLocks noGrp="1"/>
          </p:cNvSpPr>
          <p:nvPr>
            <p:ph type="sldNum" sz="quarter" idx="5"/>
          </p:nvPr>
        </p:nvSpPr>
        <p:spPr/>
        <p:txBody>
          <a:bodyPr/>
          <a:lstStyle/>
          <a:p>
            <a:pPr lvl="0"/>
            <a:fld id="{E0D8D957-4683-8945-BF05-4734A3A6C476}" type="slidenum">
              <a:rPr lang="en-GB" smtClean="0"/>
              <a:t>40</a:t>
            </a:fld>
            <a:endParaRPr lang="en-GB"/>
          </a:p>
        </p:txBody>
      </p:sp>
    </p:spTree>
    <p:extLst>
      <p:ext uri="{BB962C8B-B14F-4D97-AF65-F5344CB8AC3E}">
        <p14:creationId xmlns:p14="http://schemas.microsoft.com/office/powerpoint/2010/main" val="40391384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hyperlink" Target="../../../2.%20Stakeholder%20Engagement/Working%20Groups/2026/March%202026/UX%20-%20Topic%20SG%2012.03.26/retailenergycode.co.uk" TargetMode="External"/><Relationship Id="rId3" Type="http://schemas.openxmlformats.org/officeDocument/2006/relationships/image" Target="../media/image3.png"/><Relationship Id="rId7" Type="http://schemas.openxmlformats.org/officeDocument/2006/relationships/hyperlink" Target="mailto:info@retailenergycode.co.uk" TargetMode="External"/><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6.png"/><Relationship Id="rId9" Type="http://schemas.openxmlformats.org/officeDocument/2006/relationships/hyperlink" Target="https://uk.linkedin.com/company/the-retail-energy-code-company" TargetMode="Externa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8" Type="http://schemas.openxmlformats.org/officeDocument/2006/relationships/hyperlink" Target="../../../2.%20Stakeholder%20Engagement/Working%20Groups/2026/April%202026/retailenergycode.co.uk" TargetMode="External"/><Relationship Id="rId3" Type="http://schemas.openxmlformats.org/officeDocument/2006/relationships/image" Target="../media/image14.png"/><Relationship Id="rId7" Type="http://schemas.openxmlformats.org/officeDocument/2006/relationships/hyperlink" Target="mailto:info@retailenergycode.co.uk" TargetMode="External"/><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16.png"/><Relationship Id="rId9" Type="http://schemas.openxmlformats.org/officeDocument/2006/relationships/hyperlink" Target="https://uk.linkedin.com/company/the-retail-energy-code-company" TargetMode="Externa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8" Type="http://schemas.openxmlformats.org/officeDocument/2006/relationships/hyperlink" Target="../../../2.%20Stakeholder%20Engagement/Working%20Groups/2026/March%202026/UX%20-%20Topic%20SG%2012.03.26/retailenergycode.co.uk" TargetMode="External"/><Relationship Id="rId3" Type="http://schemas.openxmlformats.org/officeDocument/2006/relationships/image" Target="../media/image14.png"/><Relationship Id="rId7" Type="http://schemas.openxmlformats.org/officeDocument/2006/relationships/hyperlink" Target="mailto:info@retailenergycode.co.uk" TargetMode="External"/><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16.png"/><Relationship Id="rId9" Type="http://schemas.openxmlformats.org/officeDocument/2006/relationships/hyperlink" Target="https://uk.linkedin.com/company/the-retail-energy-code-company" TargetMode="Externa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22.emf"/><Relationship Id="rId4" Type="http://schemas.openxmlformats.org/officeDocument/2006/relationships/oleObject" Target="../embeddings/oleObject1.bin"/></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6.png"/><Relationship Id="rId7" Type="http://schemas.openxmlformats.org/officeDocument/2006/relationships/hyperlink" Target="../../../../../retailenergycode.co.uk" TargetMode="External"/><Relationship Id="rId2" Type="http://schemas.openxmlformats.org/officeDocument/2006/relationships/image" Target="../media/image32.png"/><Relationship Id="rId1" Type="http://schemas.openxmlformats.org/officeDocument/2006/relationships/slideMaster" Target="../slideMasters/slideMaster4.xml"/><Relationship Id="rId6" Type="http://schemas.openxmlformats.org/officeDocument/2006/relationships/hyperlink" Target="mailto:info@retailenergycode.co.uk" TargetMode="External"/><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8.png"/><Relationship Id="rId9"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9D4B9F3-4459-335A-8CEB-053A4046CDF4}"/>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87E3D75-9BE3-72DF-3D85-59ADACC87AB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096E9A29-9786-E2B2-30C8-D576EB0E105F}"/>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6F9C2BD9-2DC9-AFB3-92F2-673DFEDC322C}"/>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294127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4C1CAA0C-D3DB-E398-A088-0E39AE28A393}"/>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E370249-95A0-57F0-74DE-FF1CD9A1A985}"/>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5984996F-9435-A91B-F94E-1EF94937FBCE}"/>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4C7092BA-926F-793B-6CD9-58EF6C1589ED}"/>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6455CBF-42A1-F619-A30D-098557A27FC3}"/>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6F225A57-2574-ADCB-267A-1C49A4B3DB8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BD34E889-1AF4-570A-BE20-7BA2E51AD038}"/>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01C9C503-AEB2-7D1D-2B27-1296275311D6}"/>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4E447AD1-669B-9530-CC91-A81A16BF2DEB}"/>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2F89D7DC-5DC5-A691-AC3A-E09A5ECBD2B4}"/>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6D48FEE7-23CF-0E1C-41B3-A667272E1DF6}"/>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12871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7D4AA3-6E76-70B7-35E2-19206AEDB03D}"/>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B610ADAA-0231-92FF-C226-A2512B2024B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7565F997-8062-B7CC-8617-1F41BB3DE317}"/>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Tree>
    <p:extLst>
      <p:ext uri="{BB962C8B-B14F-4D97-AF65-F5344CB8AC3E}">
        <p14:creationId xmlns:p14="http://schemas.microsoft.com/office/powerpoint/2010/main" val="69645727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E7392F5-2543-52CC-3C47-D7FAF15445C7}"/>
              </a:ext>
            </a:extLst>
          </p:cNvPr>
          <p:cNvSpPr txBox="1">
            <a:spLocks noGrp="1"/>
          </p:cNvSpPr>
          <p:nvPr>
            <p:ph type="pic" idx="4294967295"/>
          </p:nvPr>
        </p:nvSpPr>
        <p:spPr>
          <a:xfrm>
            <a:off x="0"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81DB5FB5-6962-0F3B-6470-469184917E9E}"/>
              </a:ext>
            </a:extLst>
          </p:cNvPr>
          <p:cNvSpPr txBox="1">
            <a:spLocks noGrp="1"/>
          </p:cNvSpPr>
          <p:nvPr>
            <p:ph type="title"/>
          </p:nvPr>
        </p:nvSpPr>
        <p:spPr>
          <a:xfrm>
            <a:off x="908300" y="1504946"/>
            <a:ext cx="5187702"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0FD2F7F5-5AFD-0EA1-1C58-9DABE9ADCA1F}"/>
              </a:ext>
            </a:extLst>
          </p:cNvPr>
          <p:cNvPicPr>
            <a:picLocks noChangeAspect="1"/>
          </p:cNvPicPr>
          <p:nvPr/>
        </p:nvPicPr>
        <p:blipFill>
          <a:blip r:embed="rId2"/>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39C9AE01-8707-E2B6-F524-1EFC31C707C7}"/>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32172DCB-CF10-6AD7-5DB9-73D26F8C33D3}"/>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88056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67936A2-A430-DF42-AA89-3B7A1804CB19}"/>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633B9585-7AB4-28C8-3676-D27B445722DA}"/>
              </a:ext>
            </a:extLst>
          </p:cNvPr>
          <p:cNvSpPr txBox="1">
            <a:spLocks noGrp="1"/>
          </p:cNvSpPr>
          <p:nvPr>
            <p:ph type="pic" idx="4294967295"/>
          </p:nvPr>
        </p:nvSpPr>
        <p:spPr>
          <a:xfrm>
            <a:off x="4319076" y="0"/>
            <a:ext cx="7872919" cy="6858000"/>
          </a:xfrm>
          <a:solidFill>
            <a:srgbClr val="4D38F5"/>
          </a:solidFill>
        </p:spPr>
        <p:txBody>
          <a:bodyPr anchorCtr="1"/>
          <a:lstStyle>
            <a:lvl1pPr algn="ctr">
              <a:defRPr/>
            </a:lvl1pPr>
            <a:lvl2pPr marL="0" lvl="0" algn="ctr">
              <a:spcBef>
                <a:spcPts val="1000"/>
              </a:spcBef>
              <a:defRPr sz="2800"/>
            </a:lvl2pPr>
            <a:lvl3pPr marL="0" lvl="0" algn="ctr">
              <a:spcBef>
                <a:spcPts val="1000"/>
              </a:spcBef>
              <a:defRPr sz="2800" b="1">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51ABCAB6-60D3-1FF9-1E98-3C09722D085B}"/>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356FFA2F-778D-7F88-538D-DCEDC137DBA6}"/>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5C31E91-957D-8FAC-E87D-653DA37DED2D}"/>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976726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4AA3F26D-C2CB-BF2D-44AB-A1B5DD2E18C7}"/>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C2C249EF-12E5-72D4-5C6E-5147471EB6E0}"/>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7F27FF34-BC9A-4218-3B7C-EB0F9CFD2AE8}"/>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FA0F679E-43CA-18FF-40AA-2566EA45DD27}"/>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637BA2-C22F-5175-28A6-538C17009615}"/>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1787F0B9-C4DB-ADA7-0E76-51FD6EFD6A33}"/>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D3F555A4-12BC-8C33-D820-F6DCD1A2E57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A04E43E3-F0F3-1D1C-BD74-6A0BF610DCFC}"/>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45BB4F2C-AD30-C181-DFC2-49F698FD69D6}"/>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76107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26F9F82-DEB2-AA07-611B-9AC1D27C4E47}"/>
              </a:ext>
            </a:extLst>
          </p:cNvPr>
          <p:cNvSpPr txBox="1">
            <a:spLocks noGrp="1"/>
          </p:cNvSpPr>
          <p:nvPr>
            <p:ph type="pic" idx="4294967295"/>
          </p:nvPr>
        </p:nvSpPr>
        <p:spPr>
          <a:xfrm>
            <a:off x="5278438"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E1B090A9-4693-E6FF-112D-80A9184C582E}"/>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E8C5C004-CD9D-6956-5DBD-1F5C42714EED}"/>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7B42876E-EF73-CCFF-06C0-46863E0A8AE8}"/>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774DB8-A571-1D34-CB63-68491EE958F1}"/>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A3F5409B-6463-D07A-813D-29E055199011}"/>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5977E11C-1600-9A18-16CD-74F7B1075D14}"/>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957B7668-D9A2-7C7A-59F2-9F90053C336B}"/>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70B2D7F9-0163-95D0-3DCD-06233EAA0B56}"/>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8BE2C682-4FA1-6BC8-F28B-2DAC5D843C27}"/>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91D83C6F-1B0B-B2D7-527A-2ADFDEB53B7B}"/>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D8FDB2DB-F810-E692-A6AF-77D13A2D37F9}"/>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75878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8E7D4050-BD08-900F-BE2C-3A0A5A627356}"/>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63030419-E171-8153-BE48-9E8B2CAA4B2D}"/>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F8DA1742-53D2-D5EB-4EF2-7FC203858892}"/>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BAD39B58-AC2D-0D67-17B9-BFCDC67DB090}"/>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F61B6A7-EC8C-662F-201A-C2A42B9D713B}"/>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BED0B7EA-81F9-1DE5-F2DC-9300C1C09EE3}"/>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08631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F91479F-CC01-D166-FD53-CE0BCF953D11}"/>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173CB4DF-402F-5FD1-6463-92838247FA24}"/>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CD1B811B-63E0-5AE4-7363-FD4028319C87}"/>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C360C632-1449-23FA-38A5-5A7178DB9C02}"/>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9B7224FE-312B-BB41-F4D6-37500332718F}"/>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FCB9E87C-9DAC-1A97-D3C0-C70A6F4AC64D}"/>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57026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FE19EE9-300A-BB4D-2900-74FAB1FE60E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09A19E0-B872-B450-2E6E-DB6B6995BE5E}"/>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73252D4C-27DF-0FD2-A299-DC59EB126690}"/>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50F2986D-7438-B7F0-815E-462650B4EBAD}"/>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8524A359-69AF-96A6-79F1-3A92485130A7}"/>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47E58A1-5B71-9B38-A932-6523219EFF72}"/>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238482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27A964-8236-7AB6-6869-8A2DF8D81FD9}"/>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6191578-6B3F-9DB4-D6E0-450A7BC3EA0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8CA430E-26FA-51D2-ED95-408B67E57362}"/>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DB65A2F3-A90D-1BB2-B6A3-325500F118F0}"/>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6FD2E42-33F1-5368-FDEB-46964A4013C5}"/>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50F53639-D8B5-37ED-5689-E25260ACCAB2}"/>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8B1B46A5-CA9D-CC4A-A1AA-5070E7CD2E0A}"/>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34868B6F-9C5E-3A87-E060-F9C4D8D92591}"/>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F6B733E1-ADC2-E6E1-1448-81F49F5F4949}"/>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C42C8E0C-F26D-1987-152D-18450FD37EB2}"/>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659911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56DC302-C727-C66C-1325-2B334CDA2672}"/>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6668838-6F92-0228-D217-F107563476E2}"/>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8C8C7407-9D82-6B2E-8FE5-8F84F16A2AA3}"/>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C6F09075-AEF5-CE29-6C69-B1598A48CBF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7769AA0C-5057-DD32-37B7-0A25811DB8B9}"/>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CE4B5610-E634-D0CC-5083-9BD2641F8BD7}"/>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2C3E9516-1FCF-A2CB-61E6-B60C064856DD}"/>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906980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2F51F0C-76BB-B37F-7710-D26EE2DAF324}"/>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2E8BD67-C266-65F8-1A6C-C4356F6237EB}"/>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757AFFF8-C343-C0E5-B447-A61E5DFBCC6F}"/>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EC6CC33A-D439-AF68-B85D-425AD4C20C27}"/>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C2D5F483-38E1-9253-FA63-64787226B45E}"/>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B5B30B08-E724-D49A-D468-E71D3E379EA5}"/>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AB911CD4-E02F-6E1E-DFF1-F436C271F769}"/>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5D17DD2E-6860-56D4-FAF8-9DC20D8ED0E5}"/>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35A382C7-164C-8886-F0C0-AC8F66C8F272}"/>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0A9E2EA6-A8E5-6BA2-9675-F0F897177538}"/>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BA389E2B-85CA-453D-D230-231FDA95651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BE7BBEFA-7C5E-F4D0-E502-EF864A74F3B7}"/>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60643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BFF291EF-D001-4444-9C53-27DE3DB3A975}"/>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AE4AB8AB-0CE2-0C91-CFC0-231DA685A4D0}"/>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641C216F-1F50-5085-5E7A-DF0E61688086}"/>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8B3863FC-D5A0-BE68-B42B-7BEC49658A9C}"/>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A9F6669F-804A-4467-F33B-1021A7349F7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680823F9-0E00-5A56-190B-1BB42B58AEBE}"/>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224E020E-DAE6-B964-62D1-08EB46C7708B}"/>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FF0BD94C-D746-95F8-7226-5297FD2ECB40}"/>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A9461C4B-9A9E-88A5-C46F-D17C598D01CF}"/>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09401A96-0FEC-8BF0-8A02-B06EEE481AEC}"/>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EBF44F6E-6F80-7765-5D4F-C1678F1222C7}"/>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EB7D3A05-3405-878D-4F62-8450091C02BE}"/>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85D00B84-0843-C17D-386F-7C1B0D787DB5}"/>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CC0A2745-9F8B-E8D8-ED66-5C42D96AB9C0}"/>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5EC69832-C498-4EC7-C4E8-05C42BEBD951}"/>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17683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45315F1-5232-2378-592B-7A2601D3DAA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E3BD6D8D-8A4D-CBCA-0F98-0EC5ABC19E01}"/>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4E1588F0-4845-D182-528A-F58CF18087FD}"/>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BB5A4B53-5E8A-B93F-C086-6401C2291364}"/>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A4294039-7C77-20AB-02BD-04FB033C49D4}"/>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5DE69DC2-3366-C1CE-FDB7-5B9D72CC5727}"/>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CDB4A412-A28F-64DF-F111-D33C774A779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34D02E6A-380D-1804-478A-DCEF36397FEA}"/>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039F85D-8769-2C06-5B18-52D250FC3615}"/>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30947464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A00D63D4-B37D-E1A7-E74B-6629AF225EA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10BB1103-4015-567C-EDFF-3A450210D7F3}"/>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19E506F9-4C9B-4894-F059-6A6A05181574}"/>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DDFDF26-F33A-57CB-5C5F-BEB0128465DA}"/>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D0DDBDC7-681B-4FE6-42D4-800BCD84CC4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3FD6A201-FD6D-BAFD-3103-C90227BACCBD}"/>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E4732950-490F-06FC-65EF-1EF3A84E9ED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9BB1CAE0-4A59-DDCB-75E8-50687609E4E1}"/>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30477C5-F9B0-B01F-678F-298800943634}"/>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B546ED93-7210-7151-20D5-753F6343B5E4}"/>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DAE0B8E5-B23B-107B-37F9-3E9841BFDCF3}"/>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C6ACDEEB-CDA5-A9D5-8B68-37ECB47F1F8A}"/>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8AD4DCEB-4331-54D9-66AB-C86491FBDF03}"/>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DB0B4E4B-8B70-F38D-AF3E-FABC67CF568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3DC36F61-5286-FDD9-E062-7AC8EB85B8AB}"/>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868517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CBFC6758-F580-73A1-B0A9-1704CCA4C702}"/>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A7B4A889-FEC7-938E-1576-7A4139278D6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2DB4E8A2-93DB-09BE-A712-B7249EFA1A70}"/>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6A56E827-626B-6EA4-C76C-E74230A1455C}"/>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707EB49B-2471-F6BD-4510-1666105EF082}"/>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A762054E-D750-51F9-E02C-89EFB3A9946C}"/>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DCAB4B8-2878-FB14-8579-EB003221CA45}"/>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8F96702C-1B75-4FE4-15AA-66AE5AEB04AD}"/>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E98CA189-6DDD-4338-8BFC-129DF214FF51}"/>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2E32395A-721B-43C7-4AAE-331E9D86E12D}"/>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065071A5-4925-1318-88BE-25D31DE468BC}"/>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8010BBEB-2C06-369B-D2F3-1460A5CEEC7C}"/>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3D6267F5-5E38-8121-C333-5A8BE6AB056B}"/>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13410219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D25E8AA-799D-906E-5415-A9DA3DB23D53}"/>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B63593C-F880-7DC8-08ED-8D4821E2F699}"/>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38BFF749-C7D5-CFF8-A446-9316725A883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A2E8E797-A948-9D50-20B1-6F72FC418E1F}"/>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572078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B8AD0C29-7715-EFEF-D64D-4295663DDCF5}"/>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C0C52DB6-258A-B3F4-23AA-872938C94A84}"/>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8DC6F2B9-3DF0-2EA6-F39E-739F78CBD8A7}"/>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7F517093-1BE0-026A-D5C1-032383C9F3CD}"/>
              </a:ext>
            </a:extLst>
          </p:cNvPr>
          <p:cNvPicPr>
            <a:picLocks noChangeAspect="1"/>
          </p:cNvPicPr>
          <p:nvPr/>
        </p:nvPicPr>
        <p:blipFill>
          <a:blip r:embed="rId3"/>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6A163FCB-C317-AC6A-29E0-75C56C62EA7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30349878-53A8-2669-7A47-5074CCF2F92C}"/>
              </a:ext>
            </a:extLst>
          </p:cNvPr>
          <p:cNvPicPr>
            <a:picLocks noChangeAspect="1"/>
          </p:cNvPicPr>
          <p:nvPr/>
        </p:nvPicPr>
        <p:blipFill>
          <a:blip r:embed="rId3"/>
          <a:stretch>
            <a:fillRect/>
          </a:stretch>
        </p:blipFill>
        <p:spPr>
          <a:xfrm>
            <a:off x="3279459" y="3821762"/>
            <a:ext cx="192636" cy="192636"/>
          </a:xfrm>
          <a:prstGeom prst="rect">
            <a:avLst/>
          </a:prstGeom>
          <a:noFill/>
          <a:ln cap="flat">
            <a:noFill/>
          </a:ln>
        </p:spPr>
      </p:pic>
      <p:sp>
        <p:nvSpPr>
          <p:cNvPr id="8" name="Text Placeholder 3">
            <a:extLst>
              <a:ext uri="{FF2B5EF4-FFF2-40B4-BE49-F238E27FC236}">
                <a16:creationId xmlns:a16="http://schemas.microsoft.com/office/drawing/2014/main" id="{B23C57F4-DC6F-B5B6-FEBD-10162BF2BAC5}"/>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E4A894BD-0E37-F684-BE90-11EFD49C229C}"/>
              </a:ext>
            </a:extLst>
          </p:cNvPr>
          <p:cNvPicPr>
            <a:picLocks noChangeAspect="1"/>
          </p:cNvPicPr>
          <p:nvPr/>
        </p:nvPicPr>
        <p:blipFill>
          <a:blip r:embed="rId3"/>
          <a:stretch>
            <a:fillRect/>
          </a:stretch>
        </p:blipFill>
        <p:spPr>
          <a:xfrm>
            <a:off x="5730928" y="3821762"/>
            <a:ext cx="192636" cy="192636"/>
          </a:xfrm>
          <a:prstGeom prst="rect">
            <a:avLst/>
          </a:prstGeom>
          <a:noFill/>
          <a:ln cap="flat">
            <a:noFill/>
          </a:ln>
        </p:spPr>
      </p:pic>
      <p:sp>
        <p:nvSpPr>
          <p:cNvPr id="10" name="Text Placeholder 3">
            <a:extLst>
              <a:ext uri="{FF2B5EF4-FFF2-40B4-BE49-F238E27FC236}">
                <a16:creationId xmlns:a16="http://schemas.microsoft.com/office/drawing/2014/main" id="{897F2A4F-47F8-BF42-499B-1132171D924F}"/>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48A0E82F-6113-0FD3-7F73-DBFAEE5297B2}"/>
              </a:ext>
            </a:extLst>
          </p:cNvPr>
          <p:cNvPicPr>
            <a:picLocks noChangeAspect="1"/>
          </p:cNvPicPr>
          <p:nvPr/>
        </p:nvPicPr>
        <p:blipFill>
          <a:blip r:embed="rId3"/>
          <a:stretch>
            <a:fillRect/>
          </a:stretch>
        </p:blipFill>
        <p:spPr>
          <a:xfrm>
            <a:off x="8182389" y="3821762"/>
            <a:ext cx="192636" cy="192636"/>
          </a:xfrm>
          <a:prstGeom prst="rect">
            <a:avLst/>
          </a:prstGeom>
          <a:noFill/>
          <a:ln cap="flat">
            <a:noFill/>
          </a:ln>
        </p:spPr>
      </p:pic>
      <p:sp>
        <p:nvSpPr>
          <p:cNvPr id="12" name="Text Placeholder 3">
            <a:extLst>
              <a:ext uri="{FF2B5EF4-FFF2-40B4-BE49-F238E27FC236}">
                <a16:creationId xmlns:a16="http://schemas.microsoft.com/office/drawing/2014/main" id="{3394C858-5D45-5B48-6128-83A8B5FEB1D1}"/>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FD63A433-AB31-929E-D361-E17A121D7660}"/>
              </a:ext>
            </a:extLst>
          </p:cNvPr>
          <p:cNvPicPr>
            <a:picLocks noChangeAspect="1"/>
          </p:cNvPicPr>
          <p:nvPr/>
        </p:nvPicPr>
        <p:blipFill>
          <a:blip r:embed="rId3"/>
          <a:stretch>
            <a:fillRect/>
          </a:stretch>
        </p:blipFill>
        <p:spPr>
          <a:xfrm>
            <a:off x="774323" y="5986174"/>
            <a:ext cx="192636" cy="192636"/>
          </a:xfrm>
          <a:prstGeom prst="rect">
            <a:avLst/>
          </a:prstGeom>
          <a:noFill/>
          <a:ln cap="flat">
            <a:noFill/>
          </a:ln>
        </p:spPr>
      </p:pic>
      <p:sp>
        <p:nvSpPr>
          <p:cNvPr id="14" name="Text Placeholder 3">
            <a:extLst>
              <a:ext uri="{FF2B5EF4-FFF2-40B4-BE49-F238E27FC236}">
                <a16:creationId xmlns:a16="http://schemas.microsoft.com/office/drawing/2014/main" id="{A1C58220-8D82-837F-660F-E7541BCE45D9}"/>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459839-237B-7A14-2D64-84BEFCE12343}"/>
              </a:ext>
            </a:extLst>
          </p:cNvPr>
          <p:cNvPicPr>
            <a:picLocks noChangeAspect="1"/>
          </p:cNvPicPr>
          <p:nvPr/>
        </p:nvPicPr>
        <p:blipFill>
          <a:blip r:embed="rId3"/>
          <a:stretch>
            <a:fillRect/>
          </a:stretch>
        </p:blipFill>
        <p:spPr>
          <a:xfrm>
            <a:off x="3225792" y="5986174"/>
            <a:ext cx="192636" cy="192636"/>
          </a:xfrm>
          <a:prstGeom prst="rect">
            <a:avLst/>
          </a:prstGeom>
          <a:noFill/>
          <a:ln cap="flat">
            <a:noFill/>
          </a:ln>
        </p:spPr>
      </p:pic>
      <p:sp>
        <p:nvSpPr>
          <p:cNvPr id="16" name="Text Placeholder 3">
            <a:extLst>
              <a:ext uri="{FF2B5EF4-FFF2-40B4-BE49-F238E27FC236}">
                <a16:creationId xmlns:a16="http://schemas.microsoft.com/office/drawing/2014/main" id="{3D26EF2C-10CC-04A5-8030-7CD0DC5C66F7}"/>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D96A0262-93DD-74B1-9381-CD381E000CDB}"/>
              </a:ext>
            </a:extLst>
          </p:cNvPr>
          <p:cNvPicPr>
            <a:picLocks noChangeAspect="1"/>
          </p:cNvPicPr>
          <p:nvPr/>
        </p:nvPicPr>
        <p:blipFill>
          <a:blip r:embed="rId3"/>
          <a:stretch>
            <a:fillRect/>
          </a:stretch>
        </p:blipFill>
        <p:spPr>
          <a:xfrm>
            <a:off x="5677253" y="5986174"/>
            <a:ext cx="192636" cy="192636"/>
          </a:xfrm>
          <a:prstGeom prst="rect">
            <a:avLst/>
          </a:prstGeom>
          <a:noFill/>
          <a:ln cap="flat">
            <a:noFill/>
          </a:ln>
        </p:spPr>
      </p:pic>
      <p:sp>
        <p:nvSpPr>
          <p:cNvPr id="18" name="Text Placeholder 3">
            <a:extLst>
              <a:ext uri="{FF2B5EF4-FFF2-40B4-BE49-F238E27FC236}">
                <a16:creationId xmlns:a16="http://schemas.microsoft.com/office/drawing/2014/main" id="{96C32261-9EA9-553D-438B-D06D82220CA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2584ACD9-2DD6-E72D-CAC3-F88F5276D64D}"/>
              </a:ext>
            </a:extLst>
          </p:cNvPr>
          <p:cNvPicPr>
            <a:picLocks noChangeAspect="1"/>
          </p:cNvPicPr>
          <p:nvPr/>
        </p:nvPicPr>
        <p:blipFill>
          <a:blip r:embed="rId3"/>
          <a:stretch>
            <a:fillRect/>
          </a:stretch>
        </p:blipFill>
        <p:spPr>
          <a:xfrm>
            <a:off x="8128714" y="5986174"/>
            <a:ext cx="192636" cy="192636"/>
          </a:xfrm>
          <a:prstGeom prst="rect">
            <a:avLst/>
          </a:prstGeom>
          <a:noFill/>
          <a:ln cap="flat">
            <a:noFill/>
          </a:ln>
        </p:spPr>
      </p:pic>
      <p:sp>
        <p:nvSpPr>
          <p:cNvPr id="20" name="Google Shape;268;p37">
            <a:extLst>
              <a:ext uri="{FF2B5EF4-FFF2-40B4-BE49-F238E27FC236}">
                <a16:creationId xmlns:a16="http://schemas.microsoft.com/office/drawing/2014/main" id="{190E0894-7A48-B3B3-1DCB-1ED6B5C72A0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8B117CE7-06D2-2689-AD85-F2711F85B7C9}"/>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22" name="Text Placeholder 3">
            <a:extLst>
              <a:ext uri="{FF2B5EF4-FFF2-40B4-BE49-F238E27FC236}">
                <a16:creationId xmlns:a16="http://schemas.microsoft.com/office/drawing/2014/main" id="{A38ED1EF-E2EF-CCD0-6652-5661B3EDDB24}"/>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23" name="Text Placeholder 3">
            <a:extLst>
              <a:ext uri="{FF2B5EF4-FFF2-40B4-BE49-F238E27FC236}">
                <a16:creationId xmlns:a16="http://schemas.microsoft.com/office/drawing/2014/main" id="{29213912-698B-50C6-CCF1-8D5FEECFEB50}"/>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24" name="Text Placeholder 3">
            <a:extLst>
              <a:ext uri="{FF2B5EF4-FFF2-40B4-BE49-F238E27FC236}">
                <a16:creationId xmlns:a16="http://schemas.microsoft.com/office/drawing/2014/main" id="{67AC1B4A-88A7-D031-F08E-072D138228F4}"/>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25" name="Text Placeholder 3">
            <a:extLst>
              <a:ext uri="{FF2B5EF4-FFF2-40B4-BE49-F238E27FC236}">
                <a16:creationId xmlns:a16="http://schemas.microsoft.com/office/drawing/2014/main" id="{CC7FBA68-5AE9-B1C7-251D-CBFA30A7C39B}"/>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26" name="Text Placeholder 3">
            <a:extLst>
              <a:ext uri="{FF2B5EF4-FFF2-40B4-BE49-F238E27FC236}">
                <a16:creationId xmlns:a16="http://schemas.microsoft.com/office/drawing/2014/main" id="{E2181B27-B986-3DA6-4597-2781B3528F46}"/>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7" name="Text Placeholder 3">
            <a:extLst>
              <a:ext uri="{FF2B5EF4-FFF2-40B4-BE49-F238E27FC236}">
                <a16:creationId xmlns:a16="http://schemas.microsoft.com/office/drawing/2014/main" id="{890F99B4-FF57-8DAA-B1CC-FA2636493509}"/>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8" name="Text Placeholder 3">
            <a:extLst>
              <a:ext uri="{FF2B5EF4-FFF2-40B4-BE49-F238E27FC236}">
                <a16:creationId xmlns:a16="http://schemas.microsoft.com/office/drawing/2014/main" id="{7F0D52BD-6402-6379-FBEF-55748F9FA5AB}"/>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B09C5E5-9CC9-AE35-3328-E6E27AC3FBE3}"/>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A3D96557-5ACC-8C97-2805-FB5071163B0B}"/>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D50EEFE-34D3-C455-37B4-67BEDBC20B62}"/>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DCADF1BF-B918-F49C-4E57-6A625FCED87A}"/>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58C7B737-899A-348C-3AB0-E2411A3F4D35}"/>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70038343-1CBD-5762-BD37-C51B2E5075E4}"/>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BAB0D9D6-9AA9-B251-CB27-ABDA697D1242}"/>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8250236C-7943-A2F5-6947-D526CE6D1098}"/>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329675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DF1B22A-D4F1-B7A3-42DD-C1A64A95E5D6}"/>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93F3C5E-01AB-5542-18AF-136F196AAED3}"/>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descr="A white letter on a black background&#10;&#10;AI-generated content may be incorrect.">
            <a:extLst>
              <a:ext uri="{FF2B5EF4-FFF2-40B4-BE49-F238E27FC236}">
                <a16:creationId xmlns:a16="http://schemas.microsoft.com/office/drawing/2014/main" id="{DC1C0CB4-2F41-DF56-9137-2E7A19F2E75F}"/>
              </a:ext>
            </a:extLst>
          </p:cNvPr>
          <p:cNvPicPr>
            <a:picLocks noChangeAspect="1"/>
          </p:cNvPicPr>
          <p:nvPr/>
        </p:nvPicPr>
        <p:blipFill>
          <a:blip r:embed="rId3"/>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5493B41C-12A7-E1EC-A2B0-921FA553E207}"/>
              </a:ext>
            </a:extLst>
          </p:cNvPr>
          <p:cNvPicPr>
            <a:picLocks noChangeAspect="1"/>
          </p:cNvPicPr>
          <p:nvPr/>
        </p:nvPicPr>
        <p:blipFill>
          <a:blip r:embed="rId4"/>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A9EEA3A-B728-EAE4-50E6-2FA9E238B4AF}"/>
              </a:ext>
            </a:extLst>
          </p:cNvPr>
          <p:cNvPicPr>
            <a:picLocks noChangeAspect="1"/>
          </p:cNvPicPr>
          <p:nvPr/>
        </p:nvPicPr>
        <p:blipFill>
          <a:blip r:embed="rId5"/>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FE6D7FE1-0A9F-E01C-A569-C58B73CBC243}"/>
              </a:ext>
            </a:extLst>
          </p:cNvPr>
          <p:cNvPicPr>
            <a:picLocks noChangeAspect="1"/>
          </p:cNvPicPr>
          <p:nvPr/>
        </p:nvPicPr>
        <p:blipFill>
          <a:blip r:embed="rId6"/>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3EC58AFA-ABDD-3C43-021E-E879A550095C}"/>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C83FA581-20FB-E4AA-83B1-709E21950F2D}"/>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E9545655-7D88-ECC2-D426-D4894B2D833D}"/>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7FF5BD84-C091-31AB-4212-1BDF94F4AF49}"/>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92C55D12-9107-C5F8-6F67-0B5D50891CB1}"/>
              </a:ext>
            </a:extLst>
          </p:cNvPr>
          <p:cNvPicPr>
            <a:picLocks noChangeAspect="1"/>
          </p:cNvPicPr>
          <p:nvPr/>
        </p:nvPicPr>
        <p:blipFill>
          <a:blip r:embed="rId4"/>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747101DF-187E-D7EB-7D29-ADA963749080}"/>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2292907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3DA7C0B-6F13-5127-E294-5FBB122FE3BA}"/>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solidFill>
                  <a:srgbClr val="FFFFFF"/>
                </a:solidFill>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46F14D0D-D1E0-DC34-6C9F-37977DE4ECE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A806CE36-F298-D78C-3844-6E39A26FF71D}"/>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solidFill>
                  <a:srgbClr val="FFFFFF"/>
                </a:solidFill>
                <a:latin typeface="Figtree" pitchFamily="2"/>
              </a:defRPr>
            </a:lvl1pPr>
          </a:lstStyle>
          <a:p>
            <a:pPr lvl="0"/>
            <a:r>
              <a:rPr lang="en-US"/>
              <a:t>Add Date here</a:t>
            </a:r>
          </a:p>
        </p:txBody>
      </p:sp>
    </p:spTree>
    <p:extLst>
      <p:ext uri="{BB962C8B-B14F-4D97-AF65-F5344CB8AC3E}">
        <p14:creationId xmlns:p14="http://schemas.microsoft.com/office/powerpoint/2010/main" val="182501539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1"/>
          </a:xfrm>
          <a:prstGeom prst="rect">
            <a:avLst/>
          </a:prstGeom>
        </p:spPr>
        <p:txBody>
          <a:bodyPr lIns="0" tIns="0" rIns="0" bIns="0"/>
          <a:lstStyle>
            <a:lvl1pPr>
              <a:defRPr sz="2400" b="0" i="0" spc="100" baseline="0">
                <a:solidFill>
                  <a:schemeClr val="tx2"/>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3"/>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5"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8001" y="2930012"/>
            <a:ext cx="5268001" cy="3331640"/>
          </a:xfrm>
          <a:prstGeom prst="rect">
            <a:avLst/>
          </a:prstGeom>
        </p:spPr>
        <p:txBody>
          <a:bodyPr lIns="0" tIns="0" rIns="0" bIns="0"/>
          <a:lstStyle>
            <a:lvl1pPr>
              <a:lnSpc>
                <a:spcPts val="1820"/>
              </a:lnSpc>
              <a:spcBef>
                <a:spcPts val="0"/>
              </a:spcBef>
              <a:defRPr sz="1600" b="0" i="0" spc="31" baseline="0">
                <a:solidFill>
                  <a:schemeClr val="tx2"/>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9612992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30AA91-1260-41C3-DF19-B9B381DE518A}"/>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BAF89E3-0A25-7AAE-AFFC-D0C71B6C6B1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4B0000E5-C7DE-21EF-D6A2-74C503392DDC}"/>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78FE7CC9-982D-7A34-9C56-3223B5FC8A4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670472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8A198706-0217-75CE-0033-B0292191AF77}"/>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60556E6-72E8-B190-2B3E-0D09A9C4C84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ECBC15C2-761F-CDD2-E8BF-E6F80D4EDBA1}"/>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39D13112-483D-AFD1-5FF7-3C9D5E282B5C}"/>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E320DF0A-E0C2-04BF-68F7-89404C72F185}"/>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20AD7692-1A74-5CB9-4403-C27698795D72}"/>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31073B9A-20CE-76BC-D9C2-09C7550DE81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F4321DFE-C4FC-633F-6F0D-C5E5429CF758}"/>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B2A42B32-F7F0-C523-4BBE-0EC23F524EF4}"/>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606F0B1C-E89C-EA29-4DD8-CC182F2AB0EE}"/>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C5636B67-D8A0-9897-A4E4-4B20151DC16A}"/>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729141966"/>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DC48BB7-6428-946D-482E-4E148295DC95}"/>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831D4DE-9F21-0B88-9010-3E99DA4D8CA6}"/>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11871D22-109D-FE16-26B2-09B38F2DE36B}"/>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2784BA62-C5C3-7F73-4D09-BEB975C752F4}"/>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FEDF909E-04CE-5953-BC7F-163F5FABAAD2}"/>
              </a:ext>
            </a:extLst>
          </p:cNvPr>
          <p:cNvSpPr/>
          <p:nvPr/>
        </p:nvSpPr>
        <p:spPr>
          <a:xfrm rot="10799991">
            <a:off x="5487085" y="-289124"/>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22395981"/>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91C6F816-4A0F-4100-C18B-DFBEB3E0F142}"/>
              </a:ext>
            </a:extLst>
          </p:cNvPr>
          <p:cNvSpPr txBox="1">
            <a:spLocks noGrp="1"/>
          </p:cNvSpPr>
          <p:nvPr>
            <p:ph type="pic" idx="4294967295"/>
          </p:nvPr>
        </p:nvSpPr>
        <p:spPr>
          <a:xfrm>
            <a:off x="0" y="0"/>
            <a:ext cx="12191996" cy="6217920"/>
          </a:xfrm>
          <a:solidFill>
            <a:srgbClr val="2D32C7"/>
          </a:solidFill>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1C6B294F-A5CD-D943-1FA4-29BF6988254B}"/>
              </a:ext>
            </a:extLst>
          </p:cNvPr>
          <p:cNvSpPr txBox="1">
            <a:spLocks noGrp="1"/>
          </p:cNvSpPr>
          <p:nvPr>
            <p:ph type="title"/>
          </p:nvPr>
        </p:nvSpPr>
        <p:spPr>
          <a:xfrm>
            <a:off x="908300" y="1504946"/>
            <a:ext cx="5187702" cy="3848096"/>
          </a:xfrm>
        </p:spPr>
        <p:txBody>
          <a:bodyPr lIns="0" tIns="0" rIns="0" bIns="0">
            <a:noAutofit/>
          </a:bodyPr>
          <a:lstStyle>
            <a:lvl1pPr>
              <a:defRPr sz="7200" spc="100">
                <a:solidFill>
                  <a:srgbClr val="F8F8F8"/>
                </a:solidFill>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a:extLst>
              <a:ext uri="{FF2B5EF4-FFF2-40B4-BE49-F238E27FC236}">
                <a16:creationId xmlns:a16="http://schemas.microsoft.com/office/drawing/2014/main" id="{B439DB24-CDC2-ADAD-E345-84266D97F410}"/>
              </a:ext>
            </a:extLst>
          </p:cNvPr>
          <p:cNvPicPr>
            <a:picLocks noChangeAspect="1"/>
          </p:cNvPicPr>
          <p:nvPr/>
        </p:nvPicPr>
        <p:blipFill>
          <a:blip r:embed="rId2"/>
          <a:srcRect/>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76D11CC4-2B16-D3FC-6777-85FF7B9E8335}"/>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296472C-0FE7-4AF1-C4D8-27A6ED68B05D}"/>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24507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A9CEAC5D-C716-DDA4-7E69-9F61A58E3B8A}"/>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C7E0B94-B197-4261-0532-7F981A8A4147}"/>
              </a:ext>
            </a:extLst>
          </p:cNvPr>
          <p:cNvSpPr txBox="1">
            <a:spLocks noGrp="1"/>
          </p:cNvSpPr>
          <p:nvPr>
            <p:ph type="pic" idx="4294967295"/>
          </p:nvPr>
        </p:nvSpPr>
        <p:spPr>
          <a:xfrm>
            <a:off x="4319076" y="0"/>
            <a:ext cx="7872919" cy="6858000"/>
          </a:xfrm>
          <a:solidFill>
            <a:srgbClr val="4D38F5"/>
          </a:solidFill>
        </p:spPr>
        <p:txBody>
          <a:bodyPr anchorCtr="1"/>
          <a:lstStyle>
            <a:lvl1pPr algn="ctr">
              <a:defRPr>
                <a:solidFill>
                  <a:srgbClr val="F8F8F8"/>
                </a:solidFill>
              </a:defRPr>
            </a:lvl1pPr>
            <a:lvl2pPr marL="0" lvl="0" algn="ctr">
              <a:spcBef>
                <a:spcPts val="1000"/>
              </a:spcBef>
              <a:defRPr sz="2800">
                <a:solidFill>
                  <a:srgbClr val="F8F8F8"/>
                </a:solidFill>
              </a:defRPr>
            </a:lvl2pPr>
            <a:lvl3pPr marL="0" lvl="0" algn="ctr">
              <a:spcBef>
                <a:spcPts val="1000"/>
              </a:spcBef>
              <a:defRPr sz="2800" b="1">
                <a:solidFill>
                  <a:srgbClr val="F8F8F8"/>
                </a:solidFill>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7EC36BF3-1067-44CD-6387-BDBFFD61FCB0}"/>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F38C527F-780C-589C-34EB-6757D94448EE}"/>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02CE3CDB-AFFA-53BA-99E3-4ACE478E5482}"/>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351879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DA2CFE7-1F65-C0F8-940A-312CD3CA80A1}"/>
              </a:ext>
            </a:extLst>
          </p:cNvPr>
          <p:cNvSpPr txBox="1">
            <a:spLocks noGrp="1"/>
          </p:cNvSpPr>
          <p:nvPr>
            <p:ph type="pic" idx="4294967295"/>
          </p:nvPr>
        </p:nvSpPr>
        <p:spPr>
          <a:xfrm>
            <a:off x="3378653" y="2204764"/>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160C6025-56E2-8827-9D51-7D6B5B7BC9E8}"/>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F426F66C-61FE-D5D3-FB62-B89FE267028C}"/>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4E590277-EAD5-887D-033B-C88A2253C3A3}"/>
              </a:ext>
            </a:extLst>
          </p:cNvPr>
          <p:cNvSpPr txBox="1">
            <a:spLocks noGrp="1"/>
          </p:cNvSpPr>
          <p:nvPr>
            <p:ph type="pic" idx="4294967295"/>
          </p:nvPr>
        </p:nvSpPr>
        <p:spPr>
          <a:xfrm>
            <a:off x="7094875" y="2204764"/>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F278C53E-5794-4351-7AD9-2EC7CF012932}"/>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6C159ED7-E01B-CA8A-589F-B8E6F505048D}"/>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EE85600-611C-20F0-4EF8-230079C3A42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2F23B247-A4A0-D9DD-490B-D2F2630EAB94}"/>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617596F2-8DA5-95E4-B09A-19887356B6BC}"/>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1192640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2DAE2ADD-F762-F503-5151-0F2540391892}"/>
              </a:ext>
            </a:extLst>
          </p:cNvPr>
          <p:cNvSpPr txBox="1">
            <a:spLocks noGrp="1"/>
          </p:cNvSpPr>
          <p:nvPr>
            <p:ph type="pic" idx="4294967295"/>
          </p:nvPr>
        </p:nvSpPr>
        <p:spPr>
          <a:xfrm>
            <a:off x="5278438" y="2159639"/>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B6458366-61D5-6258-C7CA-A0866A21ACC8}"/>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88519D9-79E5-D977-EEEB-803C2D36472F}"/>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ABB34A03-C403-BAC9-78B2-255F47AF4B90}"/>
              </a:ext>
            </a:extLst>
          </p:cNvPr>
          <p:cNvSpPr txBox="1">
            <a:spLocks noGrp="1"/>
          </p:cNvSpPr>
          <p:nvPr>
            <p:ph type="pic" idx="4294967295"/>
          </p:nvPr>
        </p:nvSpPr>
        <p:spPr>
          <a:xfrm>
            <a:off x="8994651" y="2159639"/>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AA309994-8AD7-C7E7-62E9-4CCD5CA11F8B}"/>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93288F0A-ACC6-D269-A6B1-3CDC860E0B26}"/>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A1E8BA08-E08D-0EA4-51EB-5581D2A4A816}"/>
              </a:ext>
            </a:extLst>
          </p:cNvPr>
          <p:cNvSpPr txBox="1">
            <a:spLocks noGrp="1"/>
          </p:cNvSpPr>
          <p:nvPr>
            <p:ph type="pic" idx="4294967295"/>
          </p:nvPr>
        </p:nvSpPr>
        <p:spPr>
          <a:xfrm>
            <a:off x="1562215" y="2159639"/>
            <a:ext cx="1635120" cy="1635120"/>
          </a:xfrm>
        </p:spPr>
        <p:txBody>
          <a:bodyPr/>
          <a:lstStyle>
            <a:lvl1pPr>
              <a:defRPr sz="1600">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47B2D150-5449-93D9-DD1E-C762555BF12C}"/>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F98FC0E6-73A5-F9AA-BA3A-3A6AB6564765}"/>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CAC1B6FA-15A2-17C9-264D-BFA99BE8C441}"/>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C9BD971B-CD3A-C5E8-AE45-04393AA3DD68}"/>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26F7D4AC-A32A-BA79-9FA4-9715CBFE7283}"/>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47493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ECF4A795-F5ED-ADA1-BF80-2F63E02BB624}"/>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84EB3820-5B09-0EFA-DCFB-F6EE953CBFA6}"/>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EABA066F-A9A8-694F-BBEA-294AC8B920E0}"/>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sp>
        <p:nvSpPr>
          <p:cNvPr id="5" name="Text Placeholder 3">
            <a:extLst>
              <a:ext uri="{FF2B5EF4-FFF2-40B4-BE49-F238E27FC236}">
                <a16:creationId xmlns:a16="http://schemas.microsoft.com/office/drawing/2014/main" id="{A2233EE7-2547-D88C-2C0C-CB0CC4AF9432}"/>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177B233B-C8C9-7EF1-1D2C-8C297733532A}"/>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EE15B3FB-2083-CABC-3B77-A65BF28E34E1}"/>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6017264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2A1B2CC-4C75-609C-765A-FE79AB1304EA}"/>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61189611-9518-B9FA-2B4D-949E2B15193E}"/>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1E777F9D-A305-7D89-3256-FA26CD53E66E}"/>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B8E82C05-C6AF-FB27-5EE6-82AF925468E7}"/>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02CE8FAF-C08C-9280-9C11-933BB438DFB6}"/>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35B38904-616D-FC8D-5524-5AF09F558DD7}"/>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965334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1485036211"/>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B0FB3803-5424-9B2C-5828-C70864F1271D}"/>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77A8910B-0095-A841-5441-B2CB69B63C6C}"/>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248562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6873945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51B36939-99F9-D706-0977-6BDDD15F1D4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589502E-C5DC-8089-BE8A-F21B800D95AE}"/>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B1B48D-55E8-3034-E13A-A3E9BEDA5A8C}"/>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F2CBB911-E7AB-620A-32E7-F4C6B82DB57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DF236F8E-5BFD-E58F-D031-15D24925592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3A28E54B-D165-73AB-DE10-29EA9BAB20BD}"/>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3AA3BB64-88A1-0DA1-95EC-82EC5328C84B}"/>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40042854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995C0123-E138-4160-8F74-6AADE90C496B}"/>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091296D9-51E6-7E62-2927-27AE8D88D46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5449507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8959434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1397456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2528359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5AA0BD-2E82-CA25-52BE-2AE1F2070C8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D9636BC4-9640-FB8B-5C41-1CA121182784}"/>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203CA248-2AFA-3652-7DDB-68E92B7E5150}"/>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D2BFFADC-1C97-DECA-E622-BA22B4965D2B}"/>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5EC36F09-B130-7271-4971-8BA4567AA3EB}"/>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341723D4-41A5-2884-A9EA-88C535D1B612}"/>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3DD134ED-C16C-6878-D94E-7947C75E9BB4}"/>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D4792875-601C-319A-B516-A8A5926C0838}"/>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114DCBE-75EE-D6FE-5BFA-86A8395FF196}"/>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902009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6816951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655605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7D9C8C01-A4C4-4278-43D2-0FA7820BDB96}"/>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911A5DDC-573D-3EB8-4AB3-733FE4E2AE1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7D02C726-E889-FF64-5DC0-DD8C74299B1B}"/>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3A3A2049-5956-CC94-2074-C17DB0A93622}"/>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13A51C2A-7882-15AD-972F-59426C91C09C}"/>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37605407-C530-0ACD-6C42-C1E21DD57845}"/>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8FE9E38-D3CA-15AA-2CFA-EFA055DEC6A0}"/>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E436D3F4-F47D-4956-FD1A-61434355708B}"/>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B6EB3C74-543E-4661-4193-653A239A77D0}"/>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9E8AAFAE-D41A-9F30-F5B6-E9AA584EF890}"/>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D121574C-7816-E814-00F1-841A312E4175}"/>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5EAFF6A9-F2D5-FFA0-8A3B-8FF4C729147A}"/>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2B96A3D6-B9D4-7E31-9B90-5A50F8AB8FEF}"/>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24605545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4C43086-889C-D251-306A-5F5B9C8399ED}"/>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8A8576-5AAE-A3E6-197F-A528358213AA}"/>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04F3307A-B862-FEC0-E744-F54305EF088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2C6CCD05-E8CE-535B-9E5B-F241F97FEBF7}"/>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32704716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1913FBB9-3C3C-25D3-ADCE-D85DA27E052E}"/>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67F2347F-E8A4-A4D7-3FE1-373AADE1792E}"/>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0E62843-E275-675A-161D-1E9666E69AFE}"/>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00C4946D-956A-6FB2-DE77-4D74D93E1597}"/>
              </a:ext>
            </a:extLst>
          </p:cNvPr>
          <p:cNvPicPr>
            <a:picLocks noChangeAspect="1"/>
          </p:cNvPicPr>
          <p:nvPr/>
        </p:nvPicPr>
        <p:blipFill>
          <a:blip r:embed="rId3"/>
          <a:srcRect/>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1FD6DEC3-8FD8-F7F3-E6CB-0D638BA8502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sp>
        <p:nvSpPr>
          <p:cNvPr id="7" name="Text Placeholder 3">
            <a:extLst>
              <a:ext uri="{FF2B5EF4-FFF2-40B4-BE49-F238E27FC236}">
                <a16:creationId xmlns:a16="http://schemas.microsoft.com/office/drawing/2014/main" id="{E1689139-A2B6-AD96-69BA-F3C648A95FCF}"/>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sp>
        <p:nvSpPr>
          <p:cNvPr id="8" name="Text Placeholder 3">
            <a:extLst>
              <a:ext uri="{FF2B5EF4-FFF2-40B4-BE49-F238E27FC236}">
                <a16:creationId xmlns:a16="http://schemas.microsoft.com/office/drawing/2014/main" id="{55D48514-0C1F-5C0F-9413-30ED6A6BBBF2}"/>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sp>
        <p:nvSpPr>
          <p:cNvPr id="9" name="Text Placeholder 3">
            <a:extLst>
              <a:ext uri="{FF2B5EF4-FFF2-40B4-BE49-F238E27FC236}">
                <a16:creationId xmlns:a16="http://schemas.microsoft.com/office/drawing/2014/main" id="{EB0DBA3D-7FE9-8D8F-AB52-E57BA817C375}"/>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sp>
        <p:nvSpPr>
          <p:cNvPr id="10" name="Text Placeholder 3">
            <a:extLst>
              <a:ext uri="{FF2B5EF4-FFF2-40B4-BE49-F238E27FC236}">
                <a16:creationId xmlns:a16="http://schemas.microsoft.com/office/drawing/2014/main" id="{71DCE45B-AB13-77E2-CF04-BB80504D72DA}"/>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sp>
        <p:nvSpPr>
          <p:cNvPr id="11" name="Text Placeholder 3">
            <a:extLst>
              <a:ext uri="{FF2B5EF4-FFF2-40B4-BE49-F238E27FC236}">
                <a16:creationId xmlns:a16="http://schemas.microsoft.com/office/drawing/2014/main" id="{BEDF3308-2A51-5E5B-5E66-FE82EF0DB552}"/>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sp>
        <p:nvSpPr>
          <p:cNvPr id="12" name="Text Placeholder 3">
            <a:extLst>
              <a:ext uri="{FF2B5EF4-FFF2-40B4-BE49-F238E27FC236}">
                <a16:creationId xmlns:a16="http://schemas.microsoft.com/office/drawing/2014/main" id="{4CE9AEF6-6B6D-480C-16C5-611052AABD5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sp>
        <p:nvSpPr>
          <p:cNvPr id="13" name="Google Shape;268;p37">
            <a:extLst>
              <a:ext uri="{FF2B5EF4-FFF2-40B4-BE49-F238E27FC236}">
                <a16:creationId xmlns:a16="http://schemas.microsoft.com/office/drawing/2014/main" id="{66F84926-3A78-FC50-F132-7071F397BC6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14" name="Text Placeholder 3">
            <a:extLst>
              <a:ext uri="{FF2B5EF4-FFF2-40B4-BE49-F238E27FC236}">
                <a16:creationId xmlns:a16="http://schemas.microsoft.com/office/drawing/2014/main" id="{D7C906C6-27BC-E6A1-FC55-9781DA8F385E}"/>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15" name="Text Placeholder 3">
            <a:extLst>
              <a:ext uri="{FF2B5EF4-FFF2-40B4-BE49-F238E27FC236}">
                <a16:creationId xmlns:a16="http://schemas.microsoft.com/office/drawing/2014/main" id="{B3ED429F-46BE-B383-C97E-0BAE71C31CDD}"/>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16" name="Text Placeholder 3">
            <a:extLst>
              <a:ext uri="{FF2B5EF4-FFF2-40B4-BE49-F238E27FC236}">
                <a16:creationId xmlns:a16="http://schemas.microsoft.com/office/drawing/2014/main" id="{AE3F8F3F-B8F1-4FC6-E581-72BBD92F186C}"/>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17" name="Text Placeholder 3">
            <a:extLst>
              <a:ext uri="{FF2B5EF4-FFF2-40B4-BE49-F238E27FC236}">
                <a16:creationId xmlns:a16="http://schemas.microsoft.com/office/drawing/2014/main" id="{8F5B4A89-FDAA-9D6A-BDE1-50963297ED33}"/>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18" name="Text Placeholder 3">
            <a:extLst>
              <a:ext uri="{FF2B5EF4-FFF2-40B4-BE49-F238E27FC236}">
                <a16:creationId xmlns:a16="http://schemas.microsoft.com/office/drawing/2014/main" id="{F196D257-F282-C9B8-D4A5-774D88BB81C7}"/>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19" name="Text Placeholder 3">
            <a:extLst>
              <a:ext uri="{FF2B5EF4-FFF2-40B4-BE49-F238E27FC236}">
                <a16:creationId xmlns:a16="http://schemas.microsoft.com/office/drawing/2014/main" id="{7935A834-B808-F220-FFE3-B3647F8589BE}"/>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0" name="Text Placeholder 3">
            <a:extLst>
              <a:ext uri="{FF2B5EF4-FFF2-40B4-BE49-F238E27FC236}">
                <a16:creationId xmlns:a16="http://schemas.microsoft.com/office/drawing/2014/main" id="{89BD6F0A-3752-2B6B-0F6B-6670753D3DC2}"/>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1" name="Text Placeholder 3">
            <a:extLst>
              <a:ext uri="{FF2B5EF4-FFF2-40B4-BE49-F238E27FC236}">
                <a16:creationId xmlns:a16="http://schemas.microsoft.com/office/drawing/2014/main" id="{EB94241E-F12B-016B-72A1-7818557940C7}"/>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2" name="Text Placeholder 3">
            <a:extLst>
              <a:ext uri="{FF2B5EF4-FFF2-40B4-BE49-F238E27FC236}">
                <a16:creationId xmlns:a16="http://schemas.microsoft.com/office/drawing/2014/main" id="{9C250AF9-14C0-45FE-BBA0-B28D2946DF69}"/>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23" name="Text Placeholder 3">
            <a:extLst>
              <a:ext uri="{FF2B5EF4-FFF2-40B4-BE49-F238E27FC236}">
                <a16:creationId xmlns:a16="http://schemas.microsoft.com/office/drawing/2014/main" id="{2D76A48D-AA3D-D61B-2E1F-0708A433BC4E}"/>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24" name="Text Placeholder 3">
            <a:extLst>
              <a:ext uri="{FF2B5EF4-FFF2-40B4-BE49-F238E27FC236}">
                <a16:creationId xmlns:a16="http://schemas.microsoft.com/office/drawing/2014/main" id="{E092FE18-A0C4-C49B-7315-70C9172DCCD6}"/>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25" name="Text Placeholder 3">
            <a:extLst>
              <a:ext uri="{FF2B5EF4-FFF2-40B4-BE49-F238E27FC236}">
                <a16:creationId xmlns:a16="http://schemas.microsoft.com/office/drawing/2014/main" id="{8B763DA9-3F85-10A8-7D1F-56A83033B388}"/>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26" name="Text Placeholder 3">
            <a:extLst>
              <a:ext uri="{FF2B5EF4-FFF2-40B4-BE49-F238E27FC236}">
                <a16:creationId xmlns:a16="http://schemas.microsoft.com/office/drawing/2014/main" id="{D68473AD-266B-E208-2F8F-C616BCF32BDF}"/>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27" name="Text Placeholder 3">
            <a:extLst>
              <a:ext uri="{FF2B5EF4-FFF2-40B4-BE49-F238E27FC236}">
                <a16:creationId xmlns:a16="http://schemas.microsoft.com/office/drawing/2014/main" id="{FB7858D5-584A-80B2-F09B-15DE710D936B}"/>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pic>
        <p:nvPicPr>
          <p:cNvPr id="28" name="Picture 1">
            <a:extLst>
              <a:ext uri="{FF2B5EF4-FFF2-40B4-BE49-F238E27FC236}">
                <a16:creationId xmlns:a16="http://schemas.microsoft.com/office/drawing/2014/main" id="{0F51DFDE-EA26-FB3B-D203-33F624FCFD82}"/>
              </a:ext>
            </a:extLst>
          </p:cNvPr>
          <p:cNvPicPr>
            <a:picLocks noChangeAspect="1"/>
          </p:cNvPicPr>
          <p:nvPr/>
        </p:nvPicPr>
        <p:blipFill>
          <a:blip r:embed="rId3"/>
          <a:srcRect/>
          <a:stretch>
            <a:fillRect/>
          </a:stretch>
        </p:blipFill>
        <p:spPr>
          <a:xfrm>
            <a:off x="774323" y="5981117"/>
            <a:ext cx="192636" cy="192636"/>
          </a:xfrm>
          <a:prstGeom prst="rect">
            <a:avLst/>
          </a:prstGeom>
          <a:noFill/>
          <a:ln cap="flat">
            <a:noFill/>
          </a:ln>
        </p:spPr>
      </p:pic>
      <p:pic>
        <p:nvPicPr>
          <p:cNvPr id="29" name="Picture 35">
            <a:extLst>
              <a:ext uri="{FF2B5EF4-FFF2-40B4-BE49-F238E27FC236}">
                <a16:creationId xmlns:a16="http://schemas.microsoft.com/office/drawing/2014/main" id="{4C99AC3C-5899-AFD3-9EA4-A0B06C8CCD15}"/>
              </a:ext>
            </a:extLst>
          </p:cNvPr>
          <p:cNvPicPr>
            <a:picLocks noChangeAspect="1"/>
          </p:cNvPicPr>
          <p:nvPr/>
        </p:nvPicPr>
        <p:blipFill>
          <a:blip r:embed="rId3"/>
          <a:srcRect/>
          <a:stretch>
            <a:fillRect/>
          </a:stretch>
        </p:blipFill>
        <p:spPr>
          <a:xfrm>
            <a:off x="3225783" y="3821762"/>
            <a:ext cx="192636" cy="192636"/>
          </a:xfrm>
          <a:prstGeom prst="rect">
            <a:avLst/>
          </a:prstGeom>
          <a:noFill/>
          <a:ln cap="flat">
            <a:noFill/>
          </a:ln>
        </p:spPr>
      </p:pic>
      <p:pic>
        <p:nvPicPr>
          <p:cNvPr id="30" name="Picture 36">
            <a:extLst>
              <a:ext uri="{FF2B5EF4-FFF2-40B4-BE49-F238E27FC236}">
                <a16:creationId xmlns:a16="http://schemas.microsoft.com/office/drawing/2014/main" id="{D350A077-113D-A3FC-7DE5-6B163EAD2311}"/>
              </a:ext>
            </a:extLst>
          </p:cNvPr>
          <p:cNvPicPr>
            <a:picLocks noChangeAspect="1"/>
          </p:cNvPicPr>
          <p:nvPr/>
        </p:nvPicPr>
        <p:blipFill>
          <a:blip r:embed="rId3"/>
          <a:srcRect/>
          <a:stretch>
            <a:fillRect/>
          </a:stretch>
        </p:blipFill>
        <p:spPr>
          <a:xfrm>
            <a:off x="3172108" y="5981117"/>
            <a:ext cx="192636" cy="192636"/>
          </a:xfrm>
          <a:prstGeom prst="rect">
            <a:avLst/>
          </a:prstGeom>
          <a:noFill/>
          <a:ln cap="flat">
            <a:noFill/>
          </a:ln>
        </p:spPr>
      </p:pic>
      <p:pic>
        <p:nvPicPr>
          <p:cNvPr id="31" name="Picture 37">
            <a:extLst>
              <a:ext uri="{FF2B5EF4-FFF2-40B4-BE49-F238E27FC236}">
                <a16:creationId xmlns:a16="http://schemas.microsoft.com/office/drawing/2014/main" id="{ED638D84-C6F4-CB9A-652D-E12DA9978686}"/>
              </a:ext>
            </a:extLst>
          </p:cNvPr>
          <p:cNvPicPr>
            <a:picLocks noChangeAspect="1"/>
          </p:cNvPicPr>
          <p:nvPr/>
        </p:nvPicPr>
        <p:blipFill>
          <a:blip r:embed="rId3"/>
          <a:srcRect/>
          <a:stretch>
            <a:fillRect/>
          </a:stretch>
        </p:blipFill>
        <p:spPr>
          <a:xfrm>
            <a:off x="5703249" y="3830092"/>
            <a:ext cx="192636" cy="192636"/>
          </a:xfrm>
          <a:prstGeom prst="rect">
            <a:avLst/>
          </a:prstGeom>
          <a:noFill/>
          <a:ln cap="flat">
            <a:noFill/>
          </a:ln>
        </p:spPr>
      </p:pic>
      <p:pic>
        <p:nvPicPr>
          <p:cNvPr id="32" name="Picture 38">
            <a:extLst>
              <a:ext uri="{FF2B5EF4-FFF2-40B4-BE49-F238E27FC236}">
                <a16:creationId xmlns:a16="http://schemas.microsoft.com/office/drawing/2014/main" id="{6A376C68-802F-3ED4-B87A-E83AA0F421E4}"/>
              </a:ext>
            </a:extLst>
          </p:cNvPr>
          <p:cNvPicPr>
            <a:picLocks noChangeAspect="1"/>
          </p:cNvPicPr>
          <p:nvPr/>
        </p:nvPicPr>
        <p:blipFill>
          <a:blip r:embed="rId3"/>
          <a:srcRect/>
          <a:stretch>
            <a:fillRect/>
          </a:stretch>
        </p:blipFill>
        <p:spPr>
          <a:xfrm>
            <a:off x="5649574" y="5989438"/>
            <a:ext cx="192636" cy="192636"/>
          </a:xfrm>
          <a:prstGeom prst="rect">
            <a:avLst/>
          </a:prstGeom>
          <a:noFill/>
          <a:ln cap="flat">
            <a:noFill/>
          </a:ln>
        </p:spPr>
      </p:pic>
      <p:pic>
        <p:nvPicPr>
          <p:cNvPr id="33" name="Picture 39">
            <a:extLst>
              <a:ext uri="{FF2B5EF4-FFF2-40B4-BE49-F238E27FC236}">
                <a16:creationId xmlns:a16="http://schemas.microsoft.com/office/drawing/2014/main" id="{5435A6C7-5641-EBB4-8799-F8E980805BF4}"/>
              </a:ext>
            </a:extLst>
          </p:cNvPr>
          <p:cNvPicPr>
            <a:picLocks noChangeAspect="1"/>
          </p:cNvPicPr>
          <p:nvPr/>
        </p:nvPicPr>
        <p:blipFill>
          <a:blip r:embed="rId3"/>
          <a:srcRect/>
          <a:stretch>
            <a:fillRect/>
          </a:stretch>
        </p:blipFill>
        <p:spPr>
          <a:xfrm>
            <a:off x="8180716" y="3830092"/>
            <a:ext cx="192636" cy="192636"/>
          </a:xfrm>
          <a:prstGeom prst="rect">
            <a:avLst/>
          </a:prstGeom>
          <a:noFill/>
          <a:ln cap="flat">
            <a:noFill/>
          </a:ln>
        </p:spPr>
      </p:pic>
      <p:pic>
        <p:nvPicPr>
          <p:cNvPr id="34" name="Picture 40">
            <a:extLst>
              <a:ext uri="{FF2B5EF4-FFF2-40B4-BE49-F238E27FC236}">
                <a16:creationId xmlns:a16="http://schemas.microsoft.com/office/drawing/2014/main" id="{D1A2C157-5343-3870-5769-12A68707079A}"/>
              </a:ext>
            </a:extLst>
          </p:cNvPr>
          <p:cNvPicPr>
            <a:picLocks noChangeAspect="1"/>
          </p:cNvPicPr>
          <p:nvPr/>
        </p:nvPicPr>
        <p:blipFill>
          <a:blip r:embed="rId3"/>
          <a:srcRect/>
          <a:stretch>
            <a:fillRect/>
          </a:stretch>
        </p:blipFill>
        <p:spPr>
          <a:xfrm>
            <a:off x="8127050" y="5989438"/>
            <a:ext cx="192636" cy="192636"/>
          </a:xfrm>
          <a:prstGeom prst="rect">
            <a:avLst/>
          </a:prstGeom>
          <a:noFill/>
          <a:ln cap="flat">
            <a:noFill/>
          </a:ln>
        </p:spPr>
      </p:pic>
      <p:sp>
        <p:nvSpPr>
          <p:cNvPr id="35" name="TextBox 7">
            <a:extLst>
              <a:ext uri="{FF2B5EF4-FFF2-40B4-BE49-F238E27FC236}">
                <a16:creationId xmlns:a16="http://schemas.microsoft.com/office/drawing/2014/main" id="{F5DDC725-FB37-40BB-A91A-F119BCDD48F5}"/>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9">
            <a:extLst>
              <a:ext uri="{FF2B5EF4-FFF2-40B4-BE49-F238E27FC236}">
                <a16:creationId xmlns:a16="http://schemas.microsoft.com/office/drawing/2014/main" id="{577DD0B6-AEEA-AC17-38CB-B2C25E1B8FF5}"/>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0540973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7714800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_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1A94BAD1-D092-5FED-C180-EF12C3BEC77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FF0000"/>
                </a:solidFill>
                <a:uFillTx/>
                <a:latin typeface="Figtree" pitchFamily="2"/>
              </a:rPr>
              <a:t>Add date here, or remove the box</a:t>
            </a:r>
          </a:p>
        </p:txBody>
      </p:sp>
      <p:sp>
        <p:nvSpPr>
          <p:cNvPr id="5" name="Triangle 2">
            <a:extLst>
              <a:ext uri="{FF2B5EF4-FFF2-40B4-BE49-F238E27FC236}">
                <a16:creationId xmlns:a16="http://schemas.microsoft.com/office/drawing/2014/main" id="{77218F87-1CEC-F446-9BED-864521B0D824}"/>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1629137682"/>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42792375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3360914916"/>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41756552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2644397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83B8EB67-8D96-495E-9886-44B882B023C1}" type="slidenum">
              <a:rPr lang="en-GB" smtClean="0"/>
              <a:t>‹#›</a:t>
            </a:fld>
            <a:endParaRPr lang="en-GB"/>
          </a:p>
        </p:txBody>
      </p:sp>
    </p:spTree>
    <p:extLst>
      <p:ext uri="{BB962C8B-B14F-4D97-AF65-F5344CB8AC3E}">
        <p14:creationId xmlns:p14="http://schemas.microsoft.com/office/powerpoint/2010/main" val="11697534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026801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E322D-B09E-EF4A-8A59-66F7D1DE2F6B}"/>
              </a:ext>
            </a:extLst>
          </p:cNvPr>
          <p:cNvSpPr>
            <a:spLocks noGrp="1"/>
          </p:cNvSpPr>
          <p:nvPr>
            <p:ph type="title" hasCustomPrompt="1"/>
          </p:nvPr>
        </p:nvSpPr>
        <p:spPr>
          <a:xfrm>
            <a:off x="685800" y="685800"/>
            <a:ext cx="10817352" cy="749808"/>
          </a:xfrm>
        </p:spPr>
        <p:txBody>
          <a:bodyPr anchor="t" anchorCtr="0"/>
          <a:lstStyle>
            <a:lvl1pPr>
              <a:defRPr sz="2300" b="0" i="0">
                <a:latin typeface="FuturaNext-Medium" panose="020B0602020204020303" pitchFamily="34" charset="77"/>
              </a:defRPr>
            </a:lvl1pPr>
          </a:lstStyle>
          <a:p>
            <a:r>
              <a:rPr lang="en-US"/>
              <a:t>Long title sentence case, the standard chunk of Lorem Ipsum used since the 1500s is reproduced below for those interested.</a:t>
            </a:r>
          </a:p>
        </p:txBody>
      </p:sp>
      <p:sp>
        <p:nvSpPr>
          <p:cNvPr id="4" name="Slide Number">
            <a:extLst>
              <a:ext uri="{FF2B5EF4-FFF2-40B4-BE49-F238E27FC236}">
                <a16:creationId xmlns:a16="http://schemas.microsoft.com/office/drawing/2014/main" id="{F4A8C5FB-9817-CE42-98A9-641F059E8748}"/>
              </a:ext>
            </a:extLst>
          </p:cNvPr>
          <p:cNvSpPr txBox="1"/>
          <p:nvPr userDrawn="1"/>
        </p:nvSpPr>
        <p:spPr>
          <a:xfrm>
            <a:off x="11228832" y="6309360"/>
            <a:ext cx="274320" cy="92333"/>
          </a:xfrm>
          <a:prstGeom prst="rect">
            <a:avLst/>
          </a:prstGeom>
          <a:noFill/>
        </p:spPr>
        <p:txBody>
          <a:bodyPr wrap="square" lIns="0" tIns="0" rIns="0" bIns="0" rtlCol="0">
            <a:spAutoFit/>
          </a:bodyPr>
          <a:lstStyle/>
          <a:p>
            <a:pPr algn="r"/>
            <a:fld id="{487DC405-2E4A-CD4D-9F70-5532D2C55350}" type="slidenum">
              <a:rPr lang="en-US" sz="600" b="0" i="0" smtClean="0">
                <a:solidFill>
                  <a:srgbClr val="362C83"/>
                </a:solidFill>
                <a:latin typeface="Figtree" pitchFamily="2" charset="0"/>
              </a:rPr>
              <a:pPr algn="r"/>
              <a:t>‹#›</a:t>
            </a:fld>
            <a:endParaRPr lang="en-US" sz="600" b="0" i="0">
              <a:solidFill>
                <a:srgbClr val="362C83"/>
              </a:solidFill>
              <a:latin typeface="Figtree" pitchFamily="2" charset="0"/>
            </a:endParaRPr>
          </a:p>
        </p:txBody>
      </p:sp>
      <p:sp>
        <p:nvSpPr>
          <p:cNvPr id="5" name="Text Placeholder 4">
            <a:extLst>
              <a:ext uri="{FF2B5EF4-FFF2-40B4-BE49-F238E27FC236}">
                <a16:creationId xmlns:a16="http://schemas.microsoft.com/office/drawing/2014/main" id="{51EFAFFD-3D62-5175-2A0D-3BC1D7628F72}"/>
              </a:ext>
            </a:extLst>
          </p:cNvPr>
          <p:cNvSpPr>
            <a:spLocks noGrp="1"/>
          </p:cNvSpPr>
          <p:nvPr>
            <p:ph type="body" sz="quarter" idx="10"/>
          </p:nvPr>
        </p:nvSpPr>
        <p:spPr>
          <a:xfrm>
            <a:off x="685800" y="396001"/>
            <a:ext cx="10820400" cy="180000"/>
          </a:xfrm>
        </p:spPr>
        <p:txBody>
          <a:bodyPr anchor="t"/>
          <a:lstStyle>
            <a:lvl1pPr>
              <a:defRPr sz="1000" cap="all" spc="100" baseline="0">
                <a:solidFill>
                  <a:srgbClr val="FF0000"/>
                </a:solidFill>
              </a:defRPr>
            </a:lvl1pPr>
          </a:lstStyle>
          <a:p>
            <a:pPr lvl="0"/>
            <a:r>
              <a:rPr lang="en-GB"/>
              <a:t>Click to edit Master text styles</a:t>
            </a:r>
            <a:endParaRPr lang="en-US"/>
          </a:p>
        </p:txBody>
      </p:sp>
    </p:spTree>
    <p:extLst>
      <p:ext uri="{BB962C8B-B14F-4D97-AF65-F5344CB8AC3E}">
        <p14:creationId xmlns:p14="http://schemas.microsoft.com/office/powerpoint/2010/main" val="6674344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wo Column Layou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2353219C-1660-4DA6-BF0C-A9612F5C88AC}"/>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73" imgH="473" progId="TCLayout.ActiveDocument.1">
                  <p:embed/>
                </p:oleObj>
              </mc:Choice>
              <mc:Fallback>
                <p:oleObj name="think-cell Folie" r:id="rId4" imgW="473" imgH="473" progId="TCLayout.ActiveDocument.1">
                  <p:embed/>
                  <p:pic>
                    <p:nvPicPr>
                      <p:cNvPr id="6" name="Object 5" hidden="1">
                        <a:extLst>
                          <a:ext uri="{FF2B5EF4-FFF2-40B4-BE49-F238E27FC236}">
                            <a16:creationId xmlns:a16="http://schemas.microsoft.com/office/drawing/2014/main" id="{2353219C-1660-4DA6-BF0C-A9612F5C88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8D656140-8215-4C54-86EA-BC7176938DDA}"/>
              </a:ext>
            </a:extLst>
          </p:cNvPr>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0" i="0" baseline="0">
              <a:latin typeface="FuturaNext-Medium" panose="020B0602020204020303"/>
              <a:ea typeface="+mj-ea"/>
              <a:cs typeface="+mj-cs"/>
              <a:sym typeface="Futura Next Medium" panose="020B0602020204020303"/>
            </a:endParaRPr>
          </a:p>
        </p:txBody>
      </p:sp>
      <p:sp>
        <p:nvSpPr>
          <p:cNvPr id="2" name="Title 1">
            <a:extLst>
              <a:ext uri="{FF2B5EF4-FFF2-40B4-BE49-F238E27FC236}">
                <a16:creationId xmlns:a16="http://schemas.microsoft.com/office/drawing/2014/main" id="{7B5E322D-B09E-EF4A-8A59-66F7D1DE2F6B}"/>
              </a:ext>
            </a:extLst>
          </p:cNvPr>
          <p:cNvSpPr>
            <a:spLocks noGrp="1"/>
          </p:cNvSpPr>
          <p:nvPr>
            <p:ph type="title" hasCustomPrompt="1"/>
          </p:nvPr>
        </p:nvSpPr>
        <p:spPr>
          <a:xfrm>
            <a:off x="685800" y="685800"/>
            <a:ext cx="10817352" cy="749808"/>
          </a:xfrm>
        </p:spPr>
        <p:txBody>
          <a:bodyPr anchor="t" anchorCtr="0"/>
          <a:lstStyle>
            <a:lvl1pPr>
              <a:defRPr sz="2300" b="0" i="0">
                <a:latin typeface="FuturaNext-Medium" panose="020B0602020204020303" pitchFamily="34" charset="77"/>
              </a:defRPr>
            </a:lvl1pPr>
          </a:lstStyle>
          <a:p>
            <a:r>
              <a:rPr lang="en-US"/>
              <a:t>Long title sentence case, the standard chunk of Lorem Ipsum used since the 1500s is reproduced below for those interested.</a:t>
            </a:r>
          </a:p>
        </p:txBody>
      </p:sp>
      <p:sp>
        <p:nvSpPr>
          <p:cNvPr id="9" name="Text Placeholder 8">
            <a:extLst>
              <a:ext uri="{FF2B5EF4-FFF2-40B4-BE49-F238E27FC236}">
                <a16:creationId xmlns:a16="http://schemas.microsoft.com/office/drawing/2014/main" id="{17846D68-811B-D749-994D-32219EEDF59C}"/>
              </a:ext>
            </a:extLst>
          </p:cNvPr>
          <p:cNvSpPr>
            <a:spLocks noGrp="1"/>
          </p:cNvSpPr>
          <p:nvPr>
            <p:ph type="body" sz="quarter" idx="10" hasCustomPrompt="1"/>
          </p:nvPr>
        </p:nvSpPr>
        <p:spPr>
          <a:xfrm>
            <a:off x="685800" y="2183710"/>
            <a:ext cx="10817352" cy="3639312"/>
          </a:xfrm>
        </p:spPr>
        <p:txBody>
          <a:bodyPr numCol="2" spcCol="384048"/>
          <a:lstStyle>
            <a:lvl1pPr>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1"/>
            <a:r>
              <a:rPr lang="en-US"/>
              <a:t>First level</a:t>
            </a:r>
          </a:p>
          <a:p>
            <a:pPr lvl="2"/>
            <a:r>
              <a:rPr lang="en-US"/>
              <a:t>Second level</a:t>
            </a:r>
          </a:p>
          <a:p>
            <a:pPr lvl="3"/>
            <a:r>
              <a:rPr lang="en-US"/>
              <a:t>Third level</a:t>
            </a:r>
          </a:p>
          <a:p>
            <a:pPr lvl="0"/>
            <a:endParaRPr lang="en-US"/>
          </a:p>
          <a:p>
            <a:pPr lvl="0"/>
            <a:r>
              <a:rPr lang="en-US"/>
              <a:t>It is a long established fact that a reader will be distracted by the readable content of a page when looking at its layout. The point of using Lorem Ipsum is that it has a more-or-less normal distribution of letters, as opposed to using ‘Content here, content here’, making it look like readable English. Many desktop publishing packages and web page editors now use Lorem Ipsum as their default model text, and a search for 'lorem ipsum' will uncover many web sites still in their infancy. Various versions have evolved over the years, sometimes by accident.</a:t>
            </a:r>
          </a:p>
          <a:p>
            <a:pPr lvl="0"/>
            <a:endParaRPr lang="en-US"/>
          </a:p>
          <a:p>
            <a:pPr lvl="0"/>
            <a:r>
              <a:rPr lang="en-US"/>
              <a:t>There are many variations of passages of Lorem Ipsum available, but the majority have suffered alteration in some form, by injected humor, or randomized words which don't look even slightly believable. If you are going to use a passage of Lorem Ipsum, you need to be sure there isn't anything embarrassing hidden in the middle of text.</a:t>
            </a:r>
          </a:p>
        </p:txBody>
      </p:sp>
      <p:sp>
        <p:nvSpPr>
          <p:cNvPr id="5" name="Subtitle 2">
            <a:extLst>
              <a:ext uri="{FF2B5EF4-FFF2-40B4-BE49-F238E27FC236}">
                <a16:creationId xmlns:a16="http://schemas.microsoft.com/office/drawing/2014/main" id="{A36173C8-29BB-4940-A3CF-7EC08F0A6ED5}"/>
              </a:ext>
            </a:extLst>
          </p:cNvPr>
          <p:cNvSpPr>
            <a:spLocks noGrp="1"/>
          </p:cNvSpPr>
          <p:nvPr>
            <p:ph type="subTitle" idx="11" hasCustomPrompt="1"/>
          </p:nvPr>
        </p:nvSpPr>
        <p:spPr>
          <a:xfrm>
            <a:off x="685800" y="1788850"/>
            <a:ext cx="10817352" cy="254813"/>
          </a:xfrm>
        </p:spPr>
        <p:txBody>
          <a:bodyPr anchor="t" anchorCtr="0">
            <a:noAutofit/>
          </a:bodyPr>
          <a:lstStyle>
            <a:lvl1pPr marL="0" indent="0" algn="l">
              <a:spcAft>
                <a:spcPts val="0"/>
              </a:spcAft>
              <a:buNone/>
              <a:defRPr sz="1400" b="0" i="0" kern="0" cap="none" spc="50" baseline="0">
                <a:solidFill>
                  <a:schemeClr val="accent1"/>
                </a:solidFill>
                <a:latin typeface="Futura Next DemiBold" panose="020B0602020204020303"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Subheads set in sentence case</a:t>
            </a:r>
          </a:p>
        </p:txBody>
      </p:sp>
      <p:sp>
        <p:nvSpPr>
          <p:cNvPr id="3" name="Slide Number Placeholder 2">
            <a:extLst>
              <a:ext uri="{FF2B5EF4-FFF2-40B4-BE49-F238E27FC236}">
                <a16:creationId xmlns:a16="http://schemas.microsoft.com/office/drawing/2014/main" id="{3A891E66-821B-E443-82D7-7E8B97C09F52}"/>
              </a:ext>
            </a:extLst>
          </p:cNvPr>
          <p:cNvSpPr>
            <a:spLocks noGrp="1"/>
          </p:cNvSpPr>
          <p:nvPr>
            <p:ph type="sldNum" sz="quarter" idx="12"/>
          </p:nvPr>
        </p:nvSpPr>
        <p:spPr/>
        <p:txBody>
          <a:bodyPr/>
          <a:lstStyle/>
          <a:p>
            <a:fld id="{58B792A5-9BAE-6942-BFE1-9FCDB51EA51E}" type="slidenum">
              <a:rPr lang="en-US" smtClean="0"/>
              <a:pPr/>
              <a:t>‹#›</a:t>
            </a:fld>
            <a:endParaRPr lang="en-US"/>
          </a:p>
        </p:txBody>
      </p:sp>
    </p:spTree>
    <p:extLst>
      <p:ext uri="{BB962C8B-B14F-4D97-AF65-F5344CB8AC3E}">
        <p14:creationId xmlns:p14="http://schemas.microsoft.com/office/powerpoint/2010/main" val="35686129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Medium Header - 4 Text - Light">
    <p:spTree>
      <p:nvGrpSpPr>
        <p:cNvPr id="1" name=""/>
        <p:cNvGrpSpPr/>
        <p:nvPr/>
      </p:nvGrpSpPr>
      <p:grpSpPr>
        <a:xfrm>
          <a:off x="0" y="0"/>
          <a:ext cx="0" cy="0"/>
          <a:chOff x="0" y="0"/>
          <a:chExt cx="0" cy="0"/>
        </a:xfrm>
      </p:grpSpPr>
      <p:sp>
        <p:nvSpPr>
          <p:cNvPr id="16" name="0 Slide Number">
            <a:extLst>
              <a:ext uri="{FF2B5EF4-FFF2-40B4-BE49-F238E27FC236}">
                <a16:creationId xmlns:a16="http://schemas.microsoft.com/office/drawing/2014/main" id="{BB815305-349A-9569-4B48-7B11948ED7C6}"/>
              </a:ext>
            </a:extLst>
          </p:cNvPr>
          <p:cNvSpPr>
            <a:spLocks noGrp="1"/>
          </p:cNvSpPr>
          <p:nvPr>
            <p:ph type="sldNum" sz="quarter" idx="12"/>
          </p:nvPr>
        </p:nvSpPr>
        <p:spPr>
          <a:xfrm>
            <a:off x="11010900" y="6051366"/>
            <a:ext cx="769280" cy="387534"/>
          </a:xfrm>
        </p:spPr>
        <p:txBody>
          <a:bodyPr/>
          <a:lstStyle>
            <a:lvl1pPr>
              <a:defRPr b="0" i="0">
                <a:latin typeface="Futura Next Book" panose="020B0502020204020303" pitchFamily="34" charset="77"/>
              </a:defRPr>
            </a:lvl1pPr>
          </a:lstStyle>
          <a:p>
            <a:fld id="{A3503DF1-F67E-6E40-91A8-9FF75DB8059E}" type="slidenum">
              <a:rPr lang="en-US" smtClean="0"/>
              <a:pPr/>
              <a:t>‹#›</a:t>
            </a:fld>
            <a:endParaRPr lang="en-US"/>
          </a:p>
        </p:txBody>
      </p:sp>
      <p:sp>
        <p:nvSpPr>
          <p:cNvPr id="8" name="1 Eyebrow">
            <a:extLst>
              <a:ext uri="{FF2B5EF4-FFF2-40B4-BE49-F238E27FC236}">
                <a16:creationId xmlns:a16="http://schemas.microsoft.com/office/drawing/2014/main" id="{05946214-6E28-261D-9AF0-D006DCCB850B}"/>
              </a:ext>
            </a:extLst>
          </p:cNvPr>
          <p:cNvSpPr>
            <a:spLocks noGrp="1"/>
          </p:cNvSpPr>
          <p:nvPr>
            <p:ph type="body" sz="half" idx="117" hasCustomPrompt="1"/>
          </p:nvPr>
        </p:nvSpPr>
        <p:spPr>
          <a:xfrm>
            <a:off x="429610" y="431457"/>
            <a:ext cx="4599590" cy="250133"/>
          </a:xfrm>
          <a:prstGeom prst="rect">
            <a:avLst/>
          </a:prstGeom>
        </p:spPr>
        <p:txBody>
          <a:bodyPr vert="horz" wrap="square" lIns="0" tIns="45720" rIns="91440" bIns="45720" rtlCol="0">
            <a:noAutofit/>
          </a:bodyPr>
          <a:lstStyle>
            <a:lvl1pPr marL="0" indent="0">
              <a:lnSpc>
                <a:spcPct val="90000"/>
              </a:lnSpc>
              <a:buFont typeface="Futura Next DemiBold" panose="020B0702020204020203" pitchFamily="34" charset="0"/>
              <a:buNone/>
              <a:defRPr lang="en-US" sz="1000" b="0" i="0" spc="-20" dirty="0">
                <a:latin typeface="Futura Next DemiBold" panose="020B0602020204020303" pitchFamily="34" charset="77"/>
                <a:ea typeface="Futura Next Book" panose="020B0502020204020303" pitchFamily="34" charset="0"/>
                <a:cs typeface="Futura Next Book" panose="020B0502020204020303" pitchFamily="34" charset="0"/>
              </a:defRPr>
            </a:lvl1pPr>
          </a:lstStyle>
          <a:p>
            <a:pPr marL="0" marR="0" lvl="0" indent="0" defTabSz="412750">
              <a:lnSpc>
                <a:spcPct val="110000"/>
              </a:lnSpc>
              <a:spcBef>
                <a:spcPts val="0"/>
              </a:spcBef>
              <a:spcAft>
                <a:spcPts val="0"/>
              </a:spcAft>
              <a:buClrTx/>
              <a:buSzTx/>
              <a:buFontTx/>
              <a:buNone/>
              <a:tabLst/>
            </a:pPr>
            <a:r>
              <a:rPr lang="en-US"/>
              <a:t>Optional eyebrow</a:t>
            </a:r>
          </a:p>
        </p:txBody>
      </p:sp>
      <p:sp>
        <p:nvSpPr>
          <p:cNvPr id="2" name="2 Headline">
            <a:extLst>
              <a:ext uri="{FF2B5EF4-FFF2-40B4-BE49-F238E27FC236}">
                <a16:creationId xmlns:a16="http://schemas.microsoft.com/office/drawing/2014/main" id="{4B4444A5-DFD0-2F62-181C-5653E2EF0BDA}"/>
              </a:ext>
            </a:extLst>
          </p:cNvPr>
          <p:cNvSpPr>
            <a:spLocks noGrp="1"/>
          </p:cNvSpPr>
          <p:nvPr>
            <p:ph type="title" hasCustomPrompt="1"/>
          </p:nvPr>
        </p:nvSpPr>
        <p:spPr>
          <a:xfrm>
            <a:off x="435010" y="857409"/>
            <a:ext cx="7489790" cy="1446879"/>
          </a:xfrm>
        </p:spPr>
        <p:txBody>
          <a:bodyPr>
            <a:noAutofit/>
          </a:bodyPr>
          <a:lstStyle>
            <a:lvl1pPr marL="0" marR="0" indent="0" algn="l" defTabSz="457200" rtl="0" eaLnBrk="1" fontAlgn="auto" latinLnBrk="0" hangingPunct="1">
              <a:lnSpc>
                <a:spcPct val="100000"/>
              </a:lnSpc>
              <a:spcBef>
                <a:spcPct val="0"/>
              </a:spcBef>
              <a:spcAft>
                <a:spcPts val="0"/>
              </a:spcAft>
              <a:buClrTx/>
              <a:buSzTx/>
              <a:buFontTx/>
              <a:buNone/>
              <a:tabLst/>
              <a:defRPr sz="3800" b="0" i="0">
                <a:latin typeface="Futura Next DemiBold" panose="020B0602020204020303" pitchFamily="34" charset="77"/>
              </a:defRPr>
            </a:lvl1pPr>
          </a:lstStyle>
          <a:p>
            <a:r>
              <a:rPr lang="en-US"/>
              <a:t>Medium header type styling lorem ipsum dolor sit amet.</a:t>
            </a:r>
          </a:p>
        </p:txBody>
      </p:sp>
      <p:sp>
        <p:nvSpPr>
          <p:cNvPr id="7" name="3 Content Headline 1">
            <a:extLst>
              <a:ext uri="{FF2B5EF4-FFF2-40B4-BE49-F238E27FC236}">
                <a16:creationId xmlns:a16="http://schemas.microsoft.com/office/drawing/2014/main" id="{CE807631-641B-7B7F-132E-4134A67BDA3E}"/>
              </a:ext>
            </a:extLst>
          </p:cNvPr>
          <p:cNvSpPr>
            <a:spLocks noGrp="1"/>
          </p:cNvSpPr>
          <p:nvPr>
            <p:ph type="body" sz="half" idx="118" hasCustomPrompt="1"/>
          </p:nvPr>
        </p:nvSpPr>
        <p:spPr>
          <a:xfrm>
            <a:off x="440438" y="3324187"/>
            <a:ext cx="2675425" cy="313291"/>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spc="-20" dirty="0">
                <a:latin typeface="Futura Next DemiBold" panose="020B0602020204020303" pitchFamily="34" charset="77"/>
                <a:ea typeface="Futura Next Book" panose="020B0502020204020303" pitchFamily="34" charset="0"/>
                <a:cs typeface="Futura Next Book" panose="020B0502020204020303" pitchFamily="34" charset="0"/>
              </a:defRPr>
            </a:lvl1pPr>
          </a:lstStyle>
          <a:p>
            <a:pPr defTabSz="412750">
              <a:lnSpc>
                <a:spcPct val="110000"/>
              </a:lnSpc>
              <a:spcBef>
                <a:spcPts val="0"/>
              </a:spcBef>
              <a:buFontTx/>
              <a:buNone/>
            </a:pPr>
            <a:r>
              <a:rPr lang="en-US" sz="1400"/>
              <a:t>Content headline</a:t>
            </a:r>
          </a:p>
        </p:txBody>
      </p:sp>
      <p:sp>
        <p:nvSpPr>
          <p:cNvPr id="17" name="Text Placeholder 6">
            <a:extLst>
              <a:ext uri="{FF2B5EF4-FFF2-40B4-BE49-F238E27FC236}">
                <a16:creationId xmlns:a16="http://schemas.microsoft.com/office/drawing/2014/main" id="{E0E99025-931A-BB51-E773-72B4E6CB4D0A}"/>
              </a:ext>
            </a:extLst>
          </p:cNvPr>
          <p:cNvSpPr>
            <a:spLocks noGrp="1"/>
          </p:cNvSpPr>
          <p:nvPr>
            <p:ph type="body" sz="quarter" idx="124" hasCustomPrompt="1"/>
          </p:nvPr>
        </p:nvSpPr>
        <p:spPr>
          <a:xfrm>
            <a:off x="440757" y="3778495"/>
            <a:ext cx="2645343" cy="1151030"/>
          </a:xfrm>
        </p:spPr>
        <p:txBody>
          <a:bodyPr>
            <a:noAutofit/>
          </a:bodyPr>
          <a:lstStyle>
            <a:lvl1pPr marL="0" indent="0">
              <a:lnSpc>
                <a:spcPct val="120000"/>
              </a:lnSpc>
              <a:spcBef>
                <a:spcPts val="0"/>
              </a:spcBef>
              <a:buNone/>
              <a:defRPr sz="1050" b="0" i="0">
                <a:latin typeface="Futura Next Book" panose="020B0502020204020303" pitchFamily="34" charset="77"/>
              </a:defRPr>
            </a:lvl1pPr>
          </a:lstStyle>
          <a:p>
            <a:pPr lvl="0"/>
            <a:r>
              <a:rPr lang="en-US"/>
              <a:t>Content text lorem ipsum dolor sit amet, consectetur adipiscing elit, sed do eiusmod tempor incididunt ut labore et dolore magna aliqua. Ut enim ad lorem ipsum dolor sit amet, consectetur adipiscing elit, sed do eiusmod tempor incididunt ut labore et dolore magna aliqua. Ut enim</a:t>
            </a:r>
          </a:p>
        </p:txBody>
      </p:sp>
      <p:sp>
        <p:nvSpPr>
          <p:cNvPr id="10" name="5 Content Headline 2">
            <a:extLst>
              <a:ext uri="{FF2B5EF4-FFF2-40B4-BE49-F238E27FC236}">
                <a16:creationId xmlns:a16="http://schemas.microsoft.com/office/drawing/2014/main" id="{7A8D8EFA-1C93-097A-8DFF-6398B056BE78}"/>
              </a:ext>
            </a:extLst>
          </p:cNvPr>
          <p:cNvSpPr>
            <a:spLocks noGrp="1"/>
          </p:cNvSpPr>
          <p:nvPr>
            <p:ph type="body" sz="half" idx="119" hasCustomPrompt="1"/>
          </p:nvPr>
        </p:nvSpPr>
        <p:spPr>
          <a:xfrm>
            <a:off x="3326556" y="3324187"/>
            <a:ext cx="2665972" cy="313291"/>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spc="-20" dirty="0">
                <a:latin typeface="Futura Next DemiBold" panose="020B0602020204020303" pitchFamily="34" charset="77"/>
                <a:ea typeface="Futura Next Book" panose="020B0502020204020303" pitchFamily="34" charset="0"/>
                <a:cs typeface="Futura Next Book" panose="020B0502020204020303" pitchFamily="34" charset="0"/>
              </a:defRPr>
            </a:lvl1pPr>
          </a:lstStyle>
          <a:p>
            <a:pPr defTabSz="412750">
              <a:lnSpc>
                <a:spcPct val="110000"/>
              </a:lnSpc>
              <a:spcBef>
                <a:spcPts val="0"/>
              </a:spcBef>
              <a:buFontTx/>
              <a:buNone/>
            </a:pPr>
            <a:r>
              <a:rPr lang="en-US" sz="1400"/>
              <a:t>Content headline</a:t>
            </a:r>
          </a:p>
        </p:txBody>
      </p:sp>
      <p:sp>
        <p:nvSpPr>
          <p:cNvPr id="19" name="Text Placeholder 6">
            <a:extLst>
              <a:ext uri="{FF2B5EF4-FFF2-40B4-BE49-F238E27FC236}">
                <a16:creationId xmlns:a16="http://schemas.microsoft.com/office/drawing/2014/main" id="{69C5F539-8037-0D31-D3E0-101E74F798FF}"/>
              </a:ext>
            </a:extLst>
          </p:cNvPr>
          <p:cNvSpPr>
            <a:spLocks noGrp="1"/>
          </p:cNvSpPr>
          <p:nvPr>
            <p:ph type="body" sz="quarter" idx="125" hasCustomPrompt="1"/>
          </p:nvPr>
        </p:nvSpPr>
        <p:spPr>
          <a:xfrm>
            <a:off x="3336357" y="3778495"/>
            <a:ext cx="2645343" cy="1151030"/>
          </a:xfrm>
        </p:spPr>
        <p:txBody>
          <a:bodyPr>
            <a:noAutofit/>
          </a:bodyPr>
          <a:lstStyle>
            <a:lvl1pPr marL="0" indent="0">
              <a:lnSpc>
                <a:spcPct val="120000"/>
              </a:lnSpc>
              <a:spcBef>
                <a:spcPts val="0"/>
              </a:spcBef>
              <a:buNone/>
              <a:defRPr sz="1050" b="0" i="0">
                <a:latin typeface="Futura Next Book" panose="020B0502020204020303" pitchFamily="34" charset="77"/>
              </a:defRPr>
            </a:lvl1pPr>
          </a:lstStyle>
          <a:p>
            <a:pPr lvl="0"/>
            <a:r>
              <a:rPr lang="en-US"/>
              <a:t>Content text lorem ipsum dolor sit amet, consectetur adipiscing elit, sed do eiusmod tempor incididunt ut labore et dolore magna aliqua. Ut enim ad lorem ipsum dolor sit amet, consectetur adipiscing elit, sed do eiusmod tempor incididunt ut labore et dolore magna aliqua. Ut enim</a:t>
            </a:r>
          </a:p>
        </p:txBody>
      </p:sp>
      <p:sp>
        <p:nvSpPr>
          <p:cNvPr id="12" name="7 Content Headline 3">
            <a:extLst>
              <a:ext uri="{FF2B5EF4-FFF2-40B4-BE49-F238E27FC236}">
                <a16:creationId xmlns:a16="http://schemas.microsoft.com/office/drawing/2014/main" id="{936978BF-DC24-8834-4C00-71D1FA2C5814}"/>
              </a:ext>
            </a:extLst>
          </p:cNvPr>
          <p:cNvSpPr>
            <a:spLocks noGrp="1"/>
          </p:cNvSpPr>
          <p:nvPr>
            <p:ph type="body" sz="half" idx="121" hasCustomPrompt="1"/>
          </p:nvPr>
        </p:nvSpPr>
        <p:spPr>
          <a:xfrm>
            <a:off x="6222156" y="3324187"/>
            <a:ext cx="2665972" cy="313291"/>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spc="-20" dirty="0">
                <a:latin typeface="Futura Next DemiBold" panose="020B0602020204020303" pitchFamily="34" charset="77"/>
                <a:ea typeface="Futura Next Book" panose="020B0502020204020303" pitchFamily="34" charset="0"/>
                <a:cs typeface="Futura Next Book" panose="020B0502020204020303" pitchFamily="34" charset="0"/>
              </a:defRPr>
            </a:lvl1pPr>
          </a:lstStyle>
          <a:p>
            <a:pPr defTabSz="412750">
              <a:lnSpc>
                <a:spcPct val="110000"/>
              </a:lnSpc>
              <a:spcBef>
                <a:spcPts val="0"/>
              </a:spcBef>
              <a:buFontTx/>
              <a:buNone/>
            </a:pPr>
            <a:r>
              <a:rPr lang="en-US" sz="1400"/>
              <a:t>Content headline</a:t>
            </a:r>
          </a:p>
        </p:txBody>
      </p:sp>
      <p:sp>
        <p:nvSpPr>
          <p:cNvPr id="20" name="Text Placeholder 6">
            <a:extLst>
              <a:ext uri="{FF2B5EF4-FFF2-40B4-BE49-F238E27FC236}">
                <a16:creationId xmlns:a16="http://schemas.microsoft.com/office/drawing/2014/main" id="{D8A695B2-3E4B-4EE8-57AD-14A78CD03ABC}"/>
              </a:ext>
            </a:extLst>
          </p:cNvPr>
          <p:cNvSpPr>
            <a:spLocks noGrp="1"/>
          </p:cNvSpPr>
          <p:nvPr>
            <p:ph type="body" sz="quarter" idx="126" hasCustomPrompt="1"/>
          </p:nvPr>
        </p:nvSpPr>
        <p:spPr>
          <a:xfrm>
            <a:off x="6206557" y="3778495"/>
            <a:ext cx="2645343" cy="1151030"/>
          </a:xfrm>
        </p:spPr>
        <p:txBody>
          <a:bodyPr>
            <a:noAutofit/>
          </a:bodyPr>
          <a:lstStyle>
            <a:lvl1pPr marL="0" indent="0">
              <a:lnSpc>
                <a:spcPct val="120000"/>
              </a:lnSpc>
              <a:spcBef>
                <a:spcPts val="0"/>
              </a:spcBef>
              <a:buNone/>
              <a:defRPr sz="1050" b="0" i="0">
                <a:latin typeface="Futura Next Book" panose="020B0502020204020303" pitchFamily="34" charset="77"/>
              </a:defRPr>
            </a:lvl1pPr>
          </a:lstStyle>
          <a:p>
            <a:pPr lvl="0"/>
            <a:r>
              <a:rPr lang="en-US"/>
              <a:t>Content text lorem ipsum dolor sit amet, consectetur adipiscing elit, sed do eiusmod tempor incididunt ut labore et dolore magna aliqua. Ut enim ad lorem ipsum dolor sit amet, consectetur adipiscing elit, sed do eiusmod tempor incididunt ut labore et dolore magna aliqua. Ut enim</a:t>
            </a:r>
          </a:p>
        </p:txBody>
      </p:sp>
      <p:sp>
        <p:nvSpPr>
          <p:cNvPr id="14" name="9 Content Headline 4">
            <a:extLst>
              <a:ext uri="{FF2B5EF4-FFF2-40B4-BE49-F238E27FC236}">
                <a16:creationId xmlns:a16="http://schemas.microsoft.com/office/drawing/2014/main" id="{0B280046-9829-45FA-BBBC-E50ED83F609D}"/>
              </a:ext>
            </a:extLst>
          </p:cNvPr>
          <p:cNvSpPr>
            <a:spLocks noGrp="1"/>
          </p:cNvSpPr>
          <p:nvPr>
            <p:ph type="body" sz="half" idx="123" hasCustomPrompt="1"/>
          </p:nvPr>
        </p:nvSpPr>
        <p:spPr>
          <a:xfrm>
            <a:off x="9111660" y="3324187"/>
            <a:ext cx="2665972" cy="313291"/>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spc="-20" dirty="0">
                <a:latin typeface="Futura Next DemiBold" panose="020B0602020204020303" pitchFamily="34" charset="77"/>
                <a:ea typeface="Futura Next Book" panose="020B0502020204020303" pitchFamily="34" charset="0"/>
                <a:cs typeface="Futura Next Book" panose="020B0502020204020303" pitchFamily="34" charset="0"/>
              </a:defRPr>
            </a:lvl1pPr>
          </a:lstStyle>
          <a:p>
            <a:pPr defTabSz="412750">
              <a:lnSpc>
                <a:spcPct val="110000"/>
              </a:lnSpc>
              <a:spcBef>
                <a:spcPts val="0"/>
              </a:spcBef>
              <a:buFontTx/>
              <a:buNone/>
            </a:pPr>
            <a:r>
              <a:rPr lang="en-US" sz="1400"/>
              <a:t>Content headline</a:t>
            </a:r>
          </a:p>
        </p:txBody>
      </p:sp>
      <p:sp>
        <p:nvSpPr>
          <p:cNvPr id="21" name="Text Placeholder 6">
            <a:extLst>
              <a:ext uri="{FF2B5EF4-FFF2-40B4-BE49-F238E27FC236}">
                <a16:creationId xmlns:a16="http://schemas.microsoft.com/office/drawing/2014/main" id="{174E17A5-0B5F-DFEC-F9C6-0B07E5A470BB}"/>
              </a:ext>
            </a:extLst>
          </p:cNvPr>
          <p:cNvSpPr>
            <a:spLocks noGrp="1"/>
          </p:cNvSpPr>
          <p:nvPr>
            <p:ph type="body" sz="quarter" idx="127" hasCustomPrompt="1"/>
          </p:nvPr>
        </p:nvSpPr>
        <p:spPr>
          <a:xfrm>
            <a:off x="9140257" y="3778495"/>
            <a:ext cx="2645343" cy="1151030"/>
          </a:xfrm>
        </p:spPr>
        <p:txBody>
          <a:bodyPr>
            <a:noAutofit/>
          </a:bodyPr>
          <a:lstStyle>
            <a:lvl1pPr marL="0" indent="0">
              <a:lnSpc>
                <a:spcPct val="120000"/>
              </a:lnSpc>
              <a:spcBef>
                <a:spcPts val="0"/>
              </a:spcBef>
              <a:buNone/>
              <a:defRPr sz="1050" b="0" i="0">
                <a:latin typeface="Futura Next Book" panose="020B0502020204020303" pitchFamily="34" charset="77"/>
              </a:defRPr>
            </a:lvl1pPr>
          </a:lstStyle>
          <a:p>
            <a:pPr lvl="0"/>
            <a:r>
              <a:rPr lang="en-US"/>
              <a:t>Content text lorem ipsum dolor sit amet, consectetur adipiscing elit, sed do eiusmod tempor incididunt ut labore et dolore magna aliqua. Ut enim ad lorem ipsum dolor sit amet, consectetur adipiscing elit, sed do eiusmod tempor incididunt ut labore et dolore magna aliqua. Ut enim</a:t>
            </a:r>
          </a:p>
        </p:txBody>
      </p:sp>
      <p:sp>
        <p:nvSpPr>
          <p:cNvPr id="3" name="00 Date">
            <a:extLst>
              <a:ext uri="{FF2B5EF4-FFF2-40B4-BE49-F238E27FC236}">
                <a16:creationId xmlns:a16="http://schemas.microsoft.com/office/drawing/2014/main" id="{E897907E-AE25-E63A-46FA-8E8406DEC04B}"/>
              </a:ext>
            </a:extLst>
          </p:cNvPr>
          <p:cNvSpPr>
            <a:spLocks noGrp="1"/>
          </p:cNvSpPr>
          <p:nvPr>
            <p:ph type="dt" sz="half" idx="10"/>
          </p:nvPr>
        </p:nvSpPr>
        <p:spPr>
          <a:xfrm>
            <a:off x="9105900" y="431457"/>
            <a:ext cx="2665971" cy="419100"/>
          </a:xfrm>
          <a:prstGeom prst="rect">
            <a:avLst/>
          </a:prstGeom>
        </p:spPr>
        <p:txBody>
          <a:bodyPr>
            <a:noAutofit/>
          </a:bodyPr>
          <a:lstStyle>
            <a:lvl1pPr>
              <a:defRPr b="1" i="0">
                <a:latin typeface="Futura Next DemiBold" panose="020B0602020204020303" pitchFamily="34" charset="77"/>
              </a:defRPr>
            </a:lvl1pPr>
          </a:lstStyle>
          <a:p>
            <a:r>
              <a:rPr lang="en-US"/>
              <a:t>SEP 2025</a:t>
            </a:r>
          </a:p>
        </p:txBody>
      </p:sp>
      <p:sp>
        <p:nvSpPr>
          <p:cNvPr id="4" name="00 Footer">
            <a:extLst>
              <a:ext uri="{FF2B5EF4-FFF2-40B4-BE49-F238E27FC236}">
                <a16:creationId xmlns:a16="http://schemas.microsoft.com/office/drawing/2014/main" id="{D3B20414-2D69-6444-2BD0-95B35BC46564}"/>
              </a:ext>
            </a:extLst>
          </p:cNvPr>
          <p:cNvSpPr>
            <a:spLocks noGrp="1"/>
          </p:cNvSpPr>
          <p:nvPr>
            <p:ph type="ftr" sz="quarter" idx="11"/>
          </p:nvPr>
        </p:nvSpPr>
        <p:spPr/>
        <p:txBody>
          <a:bodyPr/>
          <a:lstStyle>
            <a:lvl1pPr>
              <a:defRPr b="0" i="0">
                <a:latin typeface="Futura Next Book" panose="020B0502020204020303" pitchFamily="34" charset="77"/>
              </a:defRPr>
            </a:lvl1pPr>
          </a:lstStyle>
          <a:p>
            <a:endParaRPr lang="en-US"/>
          </a:p>
        </p:txBody>
      </p:sp>
      <p:pic>
        <p:nvPicPr>
          <p:cNvPr id="6" name="00 PS Logo">
            <a:extLst>
              <a:ext uri="{FF2B5EF4-FFF2-40B4-BE49-F238E27FC236}">
                <a16:creationId xmlns:a16="http://schemas.microsoft.com/office/drawing/2014/main" id="{E7B8C43F-4121-6F70-D46A-CEE41A93310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11819" y="6221572"/>
            <a:ext cx="79028" cy="217328"/>
          </a:xfrm>
          <a:prstGeom prst="rect">
            <a:avLst/>
          </a:prstGeom>
        </p:spPr>
      </p:pic>
    </p:spTree>
    <p:extLst>
      <p:ext uri="{BB962C8B-B14F-4D97-AF65-F5344CB8AC3E}">
        <p14:creationId xmlns:p14="http://schemas.microsoft.com/office/powerpoint/2010/main" val="1326501388"/>
      </p:ext>
    </p:extLst>
  </p:cSld>
  <p:clrMapOvr>
    <a:overrideClrMapping bg1="lt1" tx1="dk1" bg2="lt2" tx2="dk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32039642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Divider 10">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11244E-202C-44D1-96AF-0233D3D510AF}"/>
              </a:ext>
            </a:extLst>
          </p:cNvPr>
          <p:cNvGrpSpPr/>
          <p:nvPr/>
        </p:nvGrpSpPr>
        <p:grpSpPr>
          <a:xfrm>
            <a:off x="6912114" y="514226"/>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 name="Rectangle: Rounded Corners 17">
              <a:extLst>
                <a:ext uri="{FF2B5EF4-FFF2-40B4-BE49-F238E27FC236}">
                  <a16:creationId xmlns:a16="http://schemas.microsoft.com/office/drawing/2014/main" id="{E10C647D-3579-461C-9B35-F3DF964FAA2B}"/>
                </a:ext>
              </a:extLst>
            </p:cNvPr>
            <p:cNvSpPr/>
            <p:nvPr/>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9" name="Rectangle: Rounded Corners 18">
              <a:extLst>
                <a:ext uri="{FF2B5EF4-FFF2-40B4-BE49-F238E27FC236}">
                  <a16:creationId xmlns:a16="http://schemas.microsoft.com/office/drawing/2014/main" id="{3BCA3E82-EE15-4465-A519-E43D99E45542}"/>
                </a:ext>
              </a:extLst>
            </p:cNvPr>
            <p:cNvSpPr/>
            <p:nvPr/>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0" name="Rectangle: Rounded Corners 19">
              <a:extLst>
                <a:ext uri="{FF2B5EF4-FFF2-40B4-BE49-F238E27FC236}">
                  <a16:creationId xmlns:a16="http://schemas.microsoft.com/office/drawing/2014/main" id="{37D21F85-8B5D-4C78-9DD3-6C8E28C184A9}"/>
                </a:ext>
              </a:extLst>
            </p:cNvPr>
            <p:cNvSpPr/>
            <p:nvPr/>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1" name="Rectangle: Rounded Corners 20">
              <a:extLst>
                <a:ext uri="{FF2B5EF4-FFF2-40B4-BE49-F238E27FC236}">
                  <a16:creationId xmlns:a16="http://schemas.microsoft.com/office/drawing/2014/main" id="{8B23DC2A-EBA7-49FA-8D7C-437DF35F0796}"/>
                </a:ext>
              </a:extLst>
            </p:cNvPr>
            <p:cNvSpPr/>
            <p:nvPr/>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sp>
        <p:nvSpPr>
          <p:cNvPr id="3" name="Text Placeholder 8">
            <a:extLst>
              <a:ext uri="{FF2B5EF4-FFF2-40B4-BE49-F238E27FC236}">
                <a16:creationId xmlns:a16="http://schemas.microsoft.com/office/drawing/2014/main" id="{59556481-CDD3-502A-FA3F-4FA919EA0455}"/>
              </a:ext>
            </a:extLst>
          </p:cNvPr>
          <p:cNvSpPr>
            <a:spLocks noGrp="1"/>
          </p:cNvSpPr>
          <p:nvPr>
            <p:ph type="body" sz="quarter" idx="10" hasCustomPrompt="1"/>
          </p:nvPr>
        </p:nvSpPr>
        <p:spPr>
          <a:xfrm>
            <a:off x="449923" y="5781403"/>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4" name="Slide Number Placeholder 5">
            <a:extLst>
              <a:ext uri="{FF2B5EF4-FFF2-40B4-BE49-F238E27FC236}">
                <a16:creationId xmlns:a16="http://schemas.microsoft.com/office/drawing/2014/main" id="{2ED9B643-F961-CFF8-0EE8-FD8AC667DD79}"/>
              </a:ext>
            </a:extLst>
          </p:cNvPr>
          <p:cNvSpPr>
            <a:spLocks noGrp="1"/>
          </p:cNvSpPr>
          <p:nvPr>
            <p:ph type="sldNum" sz="quarter" idx="12"/>
          </p:nvPr>
        </p:nvSpPr>
        <p:spPr>
          <a:xfrm>
            <a:off x="9298271" y="6017419"/>
            <a:ext cx="2743200" cy="365125"/>
          </a:xfrm>
        </p:spPr>
        <p:txBody>
          <a:bodyPr/>
          <a:lstStyle>
            <a:lvl1pPr>
              <a:defRPr>
                <a:solidFill>
                  <a:schemeClr val="bg2"/>
                </a:solidFill>
              </a:defRPr>
            </a:lvl1pPr>
          </a:lstStyle>
          <a:p>
            <a:fld id="{83B8EB67-8D96-495E-9886-44B882B023C1}" type="slidenum">
              <a:rPr lang="en-GB" smtClean="0"/>
              <a:t>‹#›</a:t>
            </a:fld>
            <a:endParaRPr lang="en-GB"/>
          </a:p>
        </p:txBody>
      </p:sp>
      <p:pic>
        <p:nvPicPr>
          <p:cNvPr id="6" name="Google Shape;116;p19">
            <a:extLst>
              <a:ext uri="{FF2B5EF4-FFF2-40B4-BE49-F238E27FC236}">
                <a16:creationId xmlns:a16="http://schemas.microsoft.com/office/drawing/2014/main" id="{E2B7A681-745D-3BA9-4814-D582889828C2}"/>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7" y="221705"/>
            <a:ext cx="1041608" cy="214400"/>
          </a:xfrm>
          <a:prstGeom prst="rect">
            <a:avLst/>
          </a:prstGeom>
          <a:noFill/>
          <a:ln>
            <a:noFill/>
          </a:ln>
        </p:spPr>
      </p:pic>
    </p:spTree>
    <p:extLst>
      <p:ext uri="{BB962C8B-B14F-4D97-AF65-F5344CB8AC3E}">
        <p14:creationId xmlns:p14="http://schemas.microsoft.com/office/powerpoint/2010/main" val="11979956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24411825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2" y="1244603"/>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89939603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2" y="1244601"/>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85982863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Content Slide 3 Image">
    <p:spTree>
      <p:nvGrpSpPr>
        <p:cNvPr id="1" name=""/>
        <p:cNvGrpSpPr/>
        <p:nvPr/>
      </p:nvGrpSpPr>
      <p:grpSpPr>
        <a:xfrm>
          <a:off x="0" y="0"/>
          <a:ext cx="0" cy="0"/>
          <a:chOff x="0" y="0"/>
          <a:chExt cx="0" cy="0"/>
        </a:xfrm>
      </p:grpSpPr>
      <p:sp>
        <p:nvSpPr>
          <p:cNvPr id="45" name="Google Shape;112;p19">
            <a:extLst>
              <a:ext uri="{FF2B5EF4-FFF2-40B4-BE49-F238E27FC236}">
                <a16:creationId xmlns:a16="http://schemas.microsoft.com/office/drawing/2014/main" id="{DAAE9AAF-953C-4AE2-BED2-32CE8C4D7EB3}"/>
              </a:ext>
            </a:extLst>
          </p:cNvPr>
          <p:cNvSpPr/>
          <p:nvPr/>
        </p:nvSpPr>
        <p:spPr>
          <a:xfrm>
            <a:off x="-7925" y="625275"/>
            <a:ext cx="12199925" cy="2015700"/>
          </a:xfrm>
          <a:prstGeom prst="rect">
            <a:avLst/>
          </a:prstGeom>
          <a:solidFill>
            <a:srgbClr val="4D38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51" name="Google Shape;116;p19">
            <a:extLst>
              <a:ext uri="{FF2B5EF4-FFF2-40B4-BE49-F238E27FC236}">
                <a16:creationId xmlns:a16="http://schemas.microsoft.com/office/drawing/2014/main" id="{2ACDA9AA-DD7A-8662-C69C-359788D4A4B8}"/>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59" name="Picture Placeholder 58">
            <a:extLst>
              <a:ext uri="{FF2B5EF4-FFF2-40B4-BE49-F238E27FC236}">
                <a16:creationId xmlns:a16="http://schemas.microsoft.com/office/drawing/2014/main" id="{EA9B98AE-4946-C57D-AFCE-AC7B66CA123A}"/>
              </a:ext>
            </a:extLst>
          </p:cNvPr>
          <p:cNvSpPr>
            <a:spLocks noGrp="1"/>
          </p:cNvSpPr>
          <p:nvPr>
            <p:ph type="pic" sz="quarter" idx="10"/>
          </p:nvPr>
        </p:nvSpPr>
        <p:spPr>
          <a:xfrm>
            <a:off x="1313393" y="2339974"/>
            <a:ext cx="2784475" cy="2787651"/>
          </a:xfrm>
        </p:spPr>
        <p:txBody>
          <a:bodyPr/>
          <a:lstStyle/>
          <a:p>
            <a:r>
              <a:rPr lang="en-US"/>
              <a:t>Click icon to add picture</a:t>
            </a:r>
            <a:endParaRPr lang="en-GB"/>
          </a:p>
        </p:txBody>
      </p:sp>
      <p:sp>
        <p:nvSpPr>
          <p:cNvPr id="61" name="Picture Placeholder 58">
            <a:extLst>
              <a:ext uri="{FF2B5EF4-FFF2-40B4-BE49-F238E27FC236}">
                <a16:creationId xmlns:a16="http://schemas.microsoft.com/office/drawing/2014/main" id="{B5BC3038-0B13-E10D-CE0A-7D99B0C4ED0E}"/>
              </a:ext>
            </a:extLst>
          </p:cNvPr>
          <p:cNvSpPr>
            <a:spLocks noGrp="1"/>
          </p:cNvSpPr>
          <p:nvPr>
            <p:ph type="pic" sz="quarter" idx="11"/>
          </p:nvPr>
        </p:nvSpPr>
        <p:spPr>
          <a:xfrm>
            <a:off x="4500824" y="2339974"/>
            <a:ext cx="2784475" cy="2787651"/>
          </a:xfrm>
        </p:spPr>
        <p:txBody>
          <a:bodyPr/>
          <a:lstStyle/>
          <a:p>
            <a:r>
              <a:rPr lang="en-US"/>
              <a:t>Click icon to add picture</a:t>
            </a:r>
            <a:endParaRPr lang="en-GB"/>
          </a:p>
        </p:txBody>
      </p:sp>
      <p:sp>
        <p:nvSpPr>
          <p:cNvPr id="62" name="Picture Placeholder 58">
            <a:extLst>
              <a:ext uri="{FF2B5EF4-FFF2-40B4-BE49-F238E27FC236}">
                <a16:creationId xmlns:a16="http://schemas.microsoft.com/office/drawing/2014/main" id="{5D860714-9B7F-55DC-9447-8E73046D4CE9}"/>
              </a:ext>
            </a:extLst>
          </p:cNvPr>
          <p:cNvSpPr>
            <a:spLocks noGrp="1"/>
          </p:cNvSpPr>
          <p:nvPr>
            <p:ph type="pic" sz="quarter" idx="12"/>
          </p:nvPr>
        </p:nvSpPr>
        <p:spPr>
          <a:xfrm>
            <a:off x="7687885" y="2338477"/>
            <a:ext cx="2784475" cy="2787651"/>
          </a:xfrm>
        </p:spPr>
        <p:txBody>
          <a:bodyPr/>
          <a:lstStyle/>
          <a:p>
            <a:r>
              <a:rPr lang="en-US"/>
              <a:t>Click icon to add picture</a:t>
            </a:r>
            <a:endParaRPr lang="en-GB"/>
          </a:p>
        </p:txBody>
      </p:sp>
      <p:sp>
        <p:nvSpPr>
          <p:cNvPr id="64" name="Text Placeholder 63">
            <a:extLst>
              <a:ext uri="{FF2B5EF4-FFF2-40B4-BE49-F238E27FC236}">
                <a16:creationId xmlns:a16="http://schemas.microsoft.com/office/drawing/2014/main" id="{BE4CED8D-1AEF-6098-6C74-42FA2039185F}"/>
              </a:ext>
            </a:extLst>
          </p:cNvPr>
          <p:cNvSpPr>
            <a:spLocks noGrp="1"/>
          </p:cNvSpPr>
          <p:nvPr>
            <p:ph type="body" sz="quarter" idx="13" hasCustomPrompt="1"/>
          </p:nvPr>
        </p:nvSpPr>
        <p:spPr>
          <a:xfrm>
            <a:off x="1312863" y="1119188"/>
            <a:ext cx="7228023" cy="476251"/>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6" name="Text Placeholder 65">
            <a:extLst>
              <a:ext uri="{FF2B5EF4-FFF2-40B4-BE49-F238E27FC236}">
                <a16:creationId xmlns:a16="http://schemas.microsoft.com/office/drawing/2014/main" id="{09DB4E78-9937-AA19-B6F2-4641893743B6}"/>
              </a:ext>
            </a:extLst>
          </p:cNvPr>
          <p:cNvSpPr>
            <a:spLocks noGrp="1"/>
          </p:cNvSpPr>
          <p:nvPr>
            <p:ph type="body" sz="quarter" idx="14" hasCustomPrompt="1"/>
          </p:nvPr>
        </p:nvSpPr>
        <p:spPr>
          <a:xfrm>
            <a:off x="1312863" y="5205783"/>
            <a:ext cx="2784104" cy="318759"/>
          </a:xfrm>
        </p:spPr>
        <p:txBody>
          <a:bodyPr>
            <a:noAutofit/>
          </a:bodyPr>
          <a:lstStyle>
            <a:lvl1pPr marL="0" indent="0">
              <a:buNone/>
              <a:defRPr sz="1800" b="1"/>
            </a:lvl1pPr>
          </a:lstStyle>
          <a:p>
            <a:pPr lvl="0"/>
            <a:r>
              <a:rPr lang="en-GB"/>
              <a:t>Section header</a:t>
            </a:r>
          </a:p>
        </p:txBody>
      </p:sp>
      <p:sp>
        <p:nvSpPr>
          <p:cNvPr id="67" name="Text Placeholder 65">
            <a:extLst>
              <a:ext uri="{FF2B5EF4-FFF2-40B4-BE49-F238E27FC236}">
                <a16:creationId xmlns:a16="http://schemas.microsoft.com/office/drawing/2014/main" id="{71D94523-AD0B-A362-70FB-E00B858124BF}"/>
              </a:ext>
            </a:extLst>
          </p:cNvPr>
          <p:cNvSpPr>
            <a:spLocks noGrp="1"/>
          </p:cNvSpPr>
          <p:nvPr>
            <p:ph type="body" sz="quarter" idx="15" hasCustomPrompt="1"/>
          </p:nvPr>
        </p:nvSpPr>
        <p:spPr>
          <a:xfrm>
            <a:off x="4500823" y="5205783"/>
            <a:ext cx="2784104" cy="318759"/>
          </a:xfrm>
        </p:spPr>
        <p:txBody>
          <a:bodyPr>
            <a:noAutofit/>
          </a:bodyPr>
          <a:lstStyle>
            <a:lvl1pPr marL="0" indent="0">
              <a:buNone/>
              <a:defRPr sz="1800" b="1"/>
            </a:lvl1pPr>
          </a:lstStyle>
          <a:p>
            <a:pPr lvl="0"/>
            <a:r>
              <a:rPr lang="en-GB"/>
              <a:t>Section header</a:t>
            </a:r>
          </a:p>
        </p:txBody>
      </p:sp>
      <p:sp>
        <p:nvSpPr>
          <p:cNvPr id="68" name="Text Placeholder 65">
            <a:extLst>
              <a:ext uri="{FF2B5EF4-FFF2-40B4-BE49-F238E27FC236}">
                <a16:creationId xmlns:a16="http://schemas.microsoft.com/office/drawing/2014/main" id="{95FC742B-4E60-57BE-CC4A-B04217237515}"/>
              </a:ext>
            </a:extLst>
          </p:cNvPr>
          <p:cNvSpPr>
            <a:spLocks noGrp="1"/>
          </p:cNvSpPr>
          <p:nvPr>
            <p:ph type="body" sz="quarter" idx="16" hasCustomPrompt="1"/>
          </p:nvPr>
        </p:nvSpPr>
        <p:spPr>
          <a:xfrm>
            <a:off x="7688255" y="5205783"/>
            <a:ext cx="2784104" cy="318759"/>
          </a:xfrm>
        </p:spPr>
        <p:txBody>
          <a:bodyPr>
            <a:noAutofit/>
          </a:bodyPr>
          <a:lstStyle>
            <a:lvl1pPr marL="0" indent="0">
              <a:buNone/>
              <a:defRPr sz="1800" b="1"/>
            </a:lvl1pPr>
          </a:lstStyle>
          <a:p>
            <a:pPr lvl="0"/>
            <a:r>
              <a:rPr lang="en-GB"/>
              <a:t>Section header</a:t>
            </a:r>
          </a:p>
        </p:txBody>
      </p:sp>
      <p:sp>
        <p:nvSpPr>
          <p:cNvPr id="70" name="Text Placeholder 69">
            <a:extLst>
              <a:ext uri="{FF2B5EF4-FFF2-40B4-BE49-F238E27FC236}">
                <a16:creationId xmlns:a16="http://schemas.microsoft.com/office/drawing/2014/main" id="{09106DE3-CD79-29CD-334C-BFA9E2276104}"/>
              </a:ext>
            </a:extLst>
          </p:cNvPr>
          <p:cNvSpPr>
            <a:spLocks noGrp="1"/>
          </p:cNvSpPr>
          <p:nvPr>
            <p:ph type="body" sz="quarter" idx="17" hasCustomPrompt="1"/>
          </p:nvPr>
        </p:nvSpPr>
        <p:spPr>
          <a:xfrm>
            <a:off x="1312864" y="5641977"/>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1" name="Text Placeholder 69">
            <a:extLst>
              <a:ext uri="{FF2B5EF4-FFF2-40B4-BE49-F238E27FC236}">
                <a16:creationId xmlns:a16="http://schemas.microsoft.com/office/drawing/2014/main" id="{8B11DA11-5C4D-366A-702A-2DED85D9699C}"/>
              </a:ext>
            </a:extLst>
          </p:cNvPr>
          <p:cNvSpPr>
            <a:spLocks noGrp="1"/>
          </p:cNvSpPr>
          <p:nvPr>
            <p:ph type="body" sz="quarter" idx="18" hasCustomPrompt="1"/>
          </p:nvPr>
        </p:nvSpPr>
        <p:spPr>
          <a:xfrm>
            <a:off x="4500824" y="5641975"/>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2" name="Text Placeholder 69">
            <a:extLst>
              <a:ext uri="{FF2B5EF4-FFF2-40B4-BE49-F238E27FC236}">
                <a16:creationId xmlns:a16="http://schemas.microsoft.com/office/drawing/2014/main" id="{95350C50-9397-5CA3-C356-5B4B3968AE7D}"/>
              </a:ext>
            </a:extLst>
          </p:cNvPr>
          <p:cNvSpPr>
            <a:spLocks noGrp="1"/>
          </p:cNvSpPr>
          <p:nvPr>
            <p:ph type="body" sz="quarter" idx="19" hasCustomPrompt="1"/>
          </p:nvPr>
        </p:nvSpPr>
        <p:spPr>
          <a:xfrm>
            <a:off x="7687885" y="5648914"/>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2" name="Slide Number Placeholder 5">
            <a:extLst>
              <a:ext uri="{FF2B5EF4-FFF2-40B4-BE49-F238E27FC236}">
                <a16:creationId xmlns:a16="http://schemas.microsoft.com/office/drawing/2014/main" id="{CBC4E03B-5FBC-E3E2-B443-D2D09CB0C35F}"/>
              </a:ext>
            </a:extLst>
          </p:cNvPr>
          <p:cNvSpPr>
            <a:spLocks noGrp="1"/>
          </p:cNvSpPr>
          <p:nvPr>
            <p:ph type="sldNum" sz="quarter" idx="20"/>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67652670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Blank Board Slide">
    <p:spTree>
      <p:nvGrpSpPr>
        <p:cNvPr id="1" name=""/>
        <p:cNvGrpSpPr/>
        <p:nvPr/>
      </p:nvGrpSpPr>
      <p:grpSpPr>
        <a:xfrm>
          <a:off x="0" y="0"/>
          <a:ext cx="0" cy="0"/>
          <a:chOff x="0" y="0"/>
          <a:chExt cx="0" cy="0"/>
        </a:xfrm>
      </p:grpSpPr>
      <p:pic>
        <p:nvPicPr>
          <p:cNvPr id="5" name="Picture 4" descr="Shape, icon, circle&#10;&#10;Description automatically generated">
            <a:extLst>
              <a:ext uri="{FF2B5EF4-FFF2-40B4-BE49-F238E27FC236}">
                <a16:creationId xmlns:a16="http://schemas.microsoft.com/office/drawing/2014/main" id="{DF16F315-2CB4-4C27-AC52-F85436BC3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86" y="329904"/>
            <a:ext cx="697204" cy="468613"/>
          </a:xfrm>
          <a:prstGeom prst="rect">
            <a:avLst/>
          </a:prstGeom>
        </p:spPr>
      </p:pic>
      <p:sp>
        <p:nvSpPr>
          <p:cNvPr id="2" name="Content Placeholder 3">
            <a:extLst>
              <a:ext uri="{FF2B5EF4-FFF2-40B4-BE49-F238E27FC236}">
                <a16:creationId xmlns:a16="http://schemas.microsoft.com/office/drawing/2014/main" id="{73CFFFC7-57A0-A76B-0C3C-A63BF316E1B3}"/>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 Placeholder 4">
            <a:extLst>
              <a:ext uri="{FF2B5EF4-FFF2-40B4-BE49-F238E27FC236}">
                <a16:creationId xmlns:a16="http://schemas.microsoft.com/office/drawing/2014/main" id="{6F700945-DF51-2FFE-5529-BD6A280FFE4F}"/>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77693497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Blank Board Slide 2">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202" y="331200"/>
            <a:ext cx="702919" cy="468613"/>
          </a:xfrm>
          <a:prstGeom prst="rect">
            <a:avLst/>
          </a:prstGeom>
        </p:spPr>
      </p:pic>
      <p:sp>
        <p:nvSpPr>
          <p:cNvPr id="2" name="Content Placeholder 3">
            <a:extLst>
              <a:ext uri="{FF2B5EF4-FFF2-40B4-BE49-F238E27FC236}">
                <a16:creationId xmlns:a16="http://schemas.microsoft.com/office/drawing/2014/main" id="{2D13D6E5-A585-999A-A4AC-506058F2AC9B}"/>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E4AB3620-6480-4613-81A8-61280530B70C}"/>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5605858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817730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80"/>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5" y="1709741"/>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5" y="4589465"/>
            <a:ext cx="10796587" cy="1500187"/>
          </a:xfrm>
        </p:spPr>
        <p:txBody>
          <a:bodyPr/>
          <a:lstStyle>
            <a:lvl1pPr marL="0" indent="0">
              <a:buNone/>
              <a:defRPr sz="2400">
                <a:solidFill>
                  <a:schemeClr val="bg2"/>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95595466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guide id="3" pos="5516">
          <p15:clr>
            <a:srgbClr val="FBAE40"/>
          </p15:clr>
        </p15:guide>
        <p15:guide id="4" pos="260">
          <p15:clr>
            <a:srgbClr val="FBAE40"/>
          </p15:clr>
        </p15:guide>
        <p15:guide id="5" orient="horz" pos="2998">
          <p15:clr>
            <a:srgbClr val="FBAE40"/>
          </p15:clr>
        </p15:guide>
        <p15:guide id="6" orient="horz" pos="191">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F90E-BEDC-597D-2C96-385EB5D70A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712761-9C81-773D-01EB-1A32F9DC1948}"/>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137799-A2E6-E5A7-3C08-314A2578A535}"/>
              </a:ext>
            </a:extLst>
          </p:cNvPr>
          <p:cNvSpPr>
            <a:spLocks noGrp="1"/>
          </p:cNvSpPr>
          <p:nvPr>
            <p:ph type="dt" sz="half" idx="10"/>
          </p:nvPr>
        </p:nvSpPr>
        <p:spPr/>
        <p:txBody>
          <a:bodyPr/>
          <a:lstStyle/>
          <a:p>
            <a:fld id="{787BEC9A-147B-4F04-BC34-F484603F7695}" type="datetimeFigureOut">
              <a:rPr lang="en-GB" smtClean="0"/>
              <a:t>05/05/2026</a:t>
            </a:fld>
            <a:endParaRPr lang="en-GB"/>
          </a:p>
        </p:txBody>
      </p:sp>
      <p:sp>
        <p:nvSpPr>
          <p:cNvPr id="5" name="Footer Placeholder 4">
            <a:extLst>
              <a:ext uri="{FF2B5EF4-FFF2-40B4-BE49-F238E27FC236}">
                <a16:creationId xmlns:a16="http://schemas.microsoft.com/office/drawing/2014/main" id="{97949944-80DC-8DB1-67D4-36C28D9D50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41BD38-7EDF-6646-1FE1-9FC65614992B}"/>
              </a:ext>
            </a:extLst>
          </p:cNvPr>
          <p:cNvSpPr>
            <a:spLocks noGrp="1"/>
          </p:cNvSpPr>
          <p:nvPr>
            <p:ph type="sldNum" sz="quarter" idx="12"/>
          </p:nvPr>
        </p:nvSpPr>
        <p:spPr/>
        <p:txBody>
          <a:bodyPr/>
          <a:lstStyle/>
          <a:p>
            <a:fld id="{83B8EB67-8D96-495E-9886-44B882B023C1}" type="slidenum">
              <a:rPr lang="en-GB" smtClean="0"/>
              <a:t>‹#›</a:t>
            </a:fld>
            <a:endParaRPr lang="en-GB"/>
          </a:p>
        </p:txBody>
      </p:sp>
    </p:spTree>
    <p:extLst>
      <p:ext uri="{BB962C8B-B14F-4D97-AF65-F5344CB8AC3E}">
        <p14:creationId xmlns:p14="http://schemas.microsoft.com/office/powerpoint/2010/main" val="88300357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Agenda">
    <p:bg>
      <p:bgPr>
        <a:solidFill>
          <a:schemeClr val="bg1"/>
        </a:solidFill>
        <a:effectLst/>
      </p:bgPr>
    </p:bg>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9305207" y="6336895"/>
            <a:ext cx="2743200" cy="365125"/>
          </a:xfrm>
        </p:spPr>
        <p:txBody>
          <a:bodyPr/>
          <a:lstStyle>
            <a:lvl1pPr>
              <a:defRPr>
                <a:solidFill>
                  <a:schemeClr val="accent6"/>
                </a:solidFill>
              </a:defRPr>
            </a:lvl1pPr>
          </a:lstStyle>
          <a:p>
            <a:fld id="{00000000-1234-1234-1234-123412341234}"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pic>
        <p:nvPicPr>
          <p:cNvPr id="3" name="Google Shape;73;p15">
            <a:extLst>
              <a:ext uri="{FF2B5EF4-FFF2-40B4-BE49-F238E27FC236}">
                <a16:creationId xmlns:a16="http://schemas.microsoft.com/office/drawing/2014/main" id="{C9F99039-8446-78F2-4F53-E7A2E9A41582}"/>
              </a:ext>
            </a:extLst>
          </p:cNvPr>
          <p:cNvPicPr preferRelativeResize="0">
            <a:picLocks noChangeAspect="1"/>
          </p:cNvPicPr>
          <p:nvPr/>
        </p:nvPicPr>
        <p:blipFill>
          <a:blip r:embed="rId2">
            <a:alphaModFix/>
          </a:blip>
          <a:stretch>
            <a:fillRect/>
          </a:stretch>
        </p:blipFill>
        <p:spPr>
          <a:xfrm>
            <a:off x="10477670" y="260617"/>
            <a:ext cx="1374253" cy="264679"/>
          </a:xfrm>
          <a:prstGeom prst="rect">
            <a:avLst/>
          </a:prstGeom>
          <a:noFill/>
          <a:ln>
            <a:noFill/>
          </a:ln>
        </p:spPr>
      </p:pic>
    </p:spTree>
    <p:extLst>
      <p:ext uri="{BB962C8B-B14F-4D97-AF65-F5344CB8AC3E}">
        <p14:creationId xmlns:p14="http://schemas.microsoft.com/office/powerpoint/2010/main" val="535652490"/>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565267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821680" y="3223260"/>
            <a:ext cx="533333" cy="200000"/>
          </a:xfrm>
          <a:prstGeom prst="rect">
            <a:avLst/>
          </a:prstGeom>
          <a:extLst>
            <a:ext uri="{C572A759-6A51-4108-AA02-DFA0A04FC94B}">
              <ma14:wrappingTextBoxFlag xmlns="" xmlns:ma14="http://schemas.microsoft.com/office/mac/drawingml/2011/main" val="0"/>
            </a:ext>
          </a:extLst>
        </p:spPr>
        <p:txBody>
          <a:bodyPr/>
          <a:lstStyle>
            <a:lvl1pPr>
              <a:defRPr sz="800">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40099355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95472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8"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78" indent="0">
              <a:buNone/>
              <a:defRPr>
                <a:latin typeface="Verdana" panose="020B0604030504040204" pitchFamily="34" charset="0"/>
                <a:ea typeface="Verdana" panose="020B0604030504040204" pitchFamily="34" charset="0"/>
                <a:cs typeface="Verdana" panose="020B0604030504040204" pitchFamily="34" charset="0"/>
              </a:defRPr>
            </a:lvl2pPr>
            <a:lvl3pPr marL="914354" indent="0">
              <a:buNone/>
              <a:defRPr>
                <a:latin typeface="Verdana" panose="020B0604030504040204" pitchFamily="34" charset="0"/>
                <a:ea typeface="Verdana" panose="020B0604030504040204" pitchFamily="34" charset="0"/>
                <a:cs typeface="Verdana" panose="020B0604030504040204" pitchFamily="34" charset="0"/>
              </a:defRPr>
            </a:lvl3pPr>
            <a:lvl4pPr marL="1371532" indent="0">
              <a:buNone/>
              <a:defRPr>
                <a:latin typeface="Verdana" panose="020B0604030504040204" pitchFamily="34" charset="0"/>
                <a:ea typeface="Verdana" panose="020B0604030504040204" pitchFamily="34" charset="0"/>
                <a:cs typeface="Verdana" panose="020B0604030504040204" pitchFamily="34" charset="0"/>
              </a:defRPr>
            </a:lvl4pPr>
            <a:lvl5pPr marL="1828709"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392001797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8" y="3077510"/>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7" y="4298297"/>
            <a:ext cx="12025403"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1"/>
            <a:ext cx="12192000" cy="842683"/>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40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5"/>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10" y="255449"/>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1635517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607841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8" y="2066816"/>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1" cy="654195"/>
          </a:xfrm>
          <a:prstGeom prst="rect">
            <a:avLst/>
          </a:prstGeom>
        </p:spPr>
        <p:txBody>
          <a:bodyPr lIns="0" tIns="0" rIns="0" bIns="0">
            <a:normAutofit/>
          </a:bodyPr>
          <a:lstStyle>
            <a:lvl1pPr algn="l">
              <a:lnSpc>
                <a:spcPts val="1820"/>
              </a:lnSpc>
              <a:defRPr sz="1800" b="0" i="0" spc="31"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0DC25A37-A18B-7B10-9850-0FB53410889B}"/>
              </a:ext>
            </a:extLst>
          </p:cNvPr>
          <p:cNvSpPr txBox="1"/>
          <p:nvPr userDrawn="1"/>
        </p:nvSpPr>
        <p:spPr>
          <a:xfrm>
            <a:off x="380950" y="-548779"/>
            <a:ext cx="2848857" cy="307777"/>
          </a:xfrm>
          <a:prstGeom prst="rect">
            <a:avLst/>
          </a:prstGeom>
          <a:noFill/>
        </p:spPr>
        <p:txBody>
          <a:bodyPr wrap="square" rtlCol="0">
            <a:spAutoFit/>
          </a:bodyPr>
          <a:lstStyle/>
          <a:p>
            <a:r>
              <a:rPr lang="en-US" sz="1400">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9964952-132E-5EBD-2DCA-DE1D001CE00E}"/>
              </a:ext>
            </a:extLst>
          </p:cNvPr>
          <p:cNvSpPr/>
          <p:nvPr userDrawn="1"/>
        </p:nvSpPr>
        <p:spPr>
          <a:xfrm rot="10800000">
            <a:off x="1445613" y="-241001"/>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extBox 3">
            <a:extLst>
              <a:ext uri="{FF2B5EF4-FFF2-40B4-BE49-F238E27FC236}">
                <a16:creationId xmlns:a16="http://schemas.microsoft.com/office/drawing/2014/main" id="{9622F3E8-EE0C-D996-6427-0006C27E69D4}"/>
              </a:ext>
            </a:extLst>
          </p:cNvPr>
          <p:cNvSpPr txBox="1"/>
          <p:nvPr userDrawn="1"/>
        </p:nvSpPr>
        <p:spPr>
          <a:xfrm>
            <a:off x="3747541" y="-299802"/>
            <a:ext cx="184731" cy="307777"/>
          </a:xfrm>
          <a:prstGeom prst="rect">
            <a:avLst/>
          </a:prstGeom>
          <a:noFill/>
        </p:spPr>
        <p:txBody>
          <a:bodyPr wrap="square" rtlCol="0">
            <a:spAutoFit/>
          </a:bodyPr>
          <a:lstStyle/>
          <a:p>
            <a:endParaRPr lang="en-US" sz="1400"/>
          </a:p>
        </p:txBody>
      </p:sp>
    </p:spTree>
    <p:extLst>
      <p:ext uri="{BB962C8B-B14F-4D97-AF65-F5344CB8AC3E}">
        <p14:creationId xmlns:p14="http://schemas.microsoft.com/office/powerpoint/2010/main" val="123936273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5"/>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5"/>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9" y="3163892"/>
            <a:ext cx="7422683" cy="3273425"/>
          </a:xfrm>
          <a:prstGeom prst="rect">
            <a:avLst/>
          </a:prstGeom>
        </p:spPr>
        <p:txBody>
          <a:bodyPr numCol="2">
            <a:normAutofit/>
          </a:bodyPr>
          <a:lstStyle>
            <a:lvl1pPr marL="285730" indent="-285730">
              <a:lnSpc>
                <a:spcPct val="150000"/>
              </a:lnSpc>
              <a:buFont typeface="Arial" panose="020B0604020202020204" pitchFamily="34" charset="0"/>
              <a:buChar char="•"/>
              <a:defRPr sz="1400"/>
            </a:lvl1pPr>
            <a:lvl2pPr marL="457167"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30" marR="0" lvl="0" indent="-285730" algn="l" defTabSz="914332"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5" y="2304308"/>
            <a:ext cx="2976563" cy="4133009"/>
          </a:xfrm>
          <a:prstGeom prst="rect">
            <a:avLst/>
          </a:prstGeom>
        </p:spPr>
        <p:txBody>
          <a:bodyPr/>
          <a:lstStyle/>
          <a:p>
            <a:endParaRPr lang="en-GB"/>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11" y="255449"/>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41871855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BD60017-B75C-26C4-41BA-40767D7A6F9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63A350-7081-4078-8158-E6B021EEA02C}"/>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90BEECB-C725-B6FD-40FC-7901A3DC6776}"/>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AE88823F-BF4E-DC4E-810D-28D1C5BC2A19}"/>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D9D9038D-3F93-258A-507F-AB2E6F1B6660}"/>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0FB1B4D8-546E-6017-C714-1F88FB52A5C6}"/>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1438968873"/>
      </p:ext>
    </p:extLst>
  </p:cSld>
  <p:clrMapOvr>
    <a:masterClrMapping/>
  </p:clrMapOvr>
  <p:hf sldNum="0"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63599758-350F-593B-06C1-1FA8C54A07A5}"/>
              </a:ext>
            </a:extLst>
          </p:cNvPr>
          <p:cNvSpPr txBox="1">
            <a:spLocks noGrp="1"/>
          </p:cNvSpPr>
          <p:nvPr>
            <p:ph type="title"/>
          </p:nvPr>
        </p:nvSpPr>
        <p:spPr>
          <a:xfrm>
            <a:off x="2527760" y="2066820"/>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AAE2D1C5-E804-F0EB-A5AC-64D458A684D7}"/>
              </a:ext>
            </a:extLst>
          </p:cNvPr>
          <p:cNvSpPr txBox="1">
            <a:spLocks noGrp="1"/>
          </p:cNvSpPr>
          <p:nvPr>
            <p:ph type="body" idx="4294967295"/>
          </p:nvPr>
        </p:nvSpPr>
        <p:spPr>
          <a:xfrm>
            <a:off x="854187" y="58581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8A556143-045D-E45A-702A-5F2794B0EADA}"/>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5CABAA58-582B-10BB-6E03-752BD05F57FA}"/>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6" name="TextBox 3">
            <a:extLst>
              <a:ext uri="{FF2B5EF4-FFF2-40B4-BE49-F238E27FC236}">
                <a16:creationId xmlns:a16="http://schemas.microsoft.com/office/drawing/2014/main" id="{1FF4106A-4A86-2749-C11C-17F22FDB3317}"/>
              </a:ext>
            </a:extLst>
          </p:cNvPr>
          <p:cNvSpPr txBox="1"/>
          <p:nvPr/>
        </p:nvSpPr>
        <p:spPr>
          <a:xfrm>
            <a:off x="3747541" y="-299804"/>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Tree>
    <p:extLst>
      <p:ext uri="{BB962C8B-B14F-4D97-AF65-F5344CB8AC3E}">
        <p14:creationId xmlns:p14="http://schemas.microsoft.com/office/powerpoint/2010/main" val="304029427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EE1F14F5-CC2A-1BB9-2718-4AAA0151EB96}"/>
              </a:ext>
            </a:extLst>
          </p:cNvPr>
          <p:cNvSpPr txBox="1">
            <a:spLocks noGrp="1"/>
          </p:cNvSpPr>
          <p:nvPr>
            <p:ph type="title"/>
          </p:nvPr>
        </p:nvSpPr>
        <p:spPr>
          <a:xfrm>
            <a:off x="1001094" y="1644805"/>
            <a:ext cx="5056879"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131CE8E-8E9A-FC8D-7A7A-489C9A86E0F9}"/>
              </a:ext>
            </a:extLst>
          </p:cNvPr>
          <p:cNvSpPr txBox="1">
            <a:spLocks noGrp="1"/>
          </p:cNvSpPr>
          <p:nvPr>
            <p:ph type="body" idx="4294967295"/>
          </p:nvPr>
        </p:nvSpPr>
        <p:spPr>
          <a:xfrm>
            <a:off x="1001094" y="3805751"/>
            <a:ext cx="5056879"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B7951477-2F94-4EDD-F061-16FD628101E4}"/>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74392944-1281-3CA2-9284-F7992B6D41DD}"/>
              </a:ext>
            </a:extLst>
          </p:cNvPr>
          <p:cNvPicPr>
            <a:picLocks noChangeAspect="1"/>
          </p:cNvPicPr>
          <p:nvPr/>
        </p:nvPicPr>
        <p:blipFill>
          <a:blip r:embed="rId3"/>
          <a:stretch>
            <a:fillRect/>
          </a:stretch>
        </p:blipFill>
        <p:spPr>
          <a:xfrm>
            <a:off x="1001094" y="5882691"/>
            <a:ext cx="2042359" cy="354779"/>
          </a:xfrm>
          <a:prstGeom prst="rect">
            <a:avLst/>
          </a:prstGeom>
          <a:noFill/>
          <a:ln cap="flat">
            <a:noFill/>
          </a:ln>
        </p:spPr>
      </p:pic>
      <p:sp>
        <p:nvSpPr>
          <p:cNvPr id="6" name="Text Placeholder 3">
            <a:extLst>
              <a:ext uri="{FF2B5EF4-FFF2-40B4-BE49-F238E27FC236}">
                <a16:creationId xmlns:a16="http://schemas.microsoft.com/office/drawing/2014/main" id="{C7D5A81E-43E4-240C-7D5E-5599EAA0BD1E}"/>
              </a:ext>
            </a:extLst>
          </p:cNvPr>
          <p:cNvSpPr txBox="1">
            <a:spLocks noGrp="1"/>
          </p:cNvSpPr>
          <p:nvPr>
            <p:ph type="body" idx="4294967295"/>
          </p:nvPr>
        </p:nvSpPr>
        <p:spPr>
          <a:xfrm>
            <a:off x="1001095" y="62053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79472FE2-EDDA-D9AC-1E03-DCE06D6DEF3C}"/>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64425841-4D13-78E3-1B46-9A668099E8FD}"/>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D5C3B4AE-15FE-CF9C-A323-5E780D6FDD55}"/>
              </a:ext>
            </a:extLst>
          </p:cNvPr>
          <p:cNvSpPr txBox="1"/>
          <p:nvPr/>
        </p:nvSpPr>
        <p:spPr>
          <a:xfrm>
            <a:off x="-1799914" y="4155866"/>
            <a:ext cx="1471878" cy="523220"/>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9F395A86-62B9-4F77-62C5-15490C4AA4F8}"/>
              </a:ext>
            </a:extLst>
          </p:cNvPr>
          <p:cNvSpPr/>
          <p:nvPr/>
        </p:nvSpPr>
        <p:spPr>
          <a:xfrm rot="5400013">
            <a:off x="-499303" y="435401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888986F1-3F7E-D6FA-B48F-58742E7E1B1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72EFF2CA-C7FF-84A3-959A-3A530FE47F2D}"/>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2553938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FED1787-B292-2311-1B1A-F0E09EDAD2AA}"/>
              </a:ext>
            </a:extLst>
          </p:cNvPr>
          <p:cNvSpPr txBox="1">
            <a:spLocks noGrp="1"/>
          </p:cNvSpPr>
          <p:nvPr>
            <p:ph type="title"/>
          </p:nvPr>
        </p:nvSpPr>
        <p:spPr>
          <a:xfrm>
            <a:off x="1262980" y="1504947"/>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4C58262-7258-8E98-B291-FD7B06A3CCA4}"/>
              </a:ext>
            </a:extLst>
          </p:cNvPr>
          <p:cNvPicPr>
            <a:picLocks noChangeAspect="1"/>
          </p:cNvPicPr>
          <p:nvPr/>
        </p:nvPicPr>
        <p:blipFill>
          <a:blip r:embed="rId3"/>
          <a:stretch>
            <a:fillRect/>
          </a:stretch>
        </p:blipFill>
        <p:spPr>
          <a:xfrm>
            <a:off x="5074819" y="5852708"/>
            <a:ext cx="2042359" cy="354779"/>
          </a:xfrm>
          <a:prstGeom prst="rect">
            <a:avLst/>
          </a:prstGeom>
          <a:noFill/>
          <a:ln cap="flat">
            <a:noFill/>
          </a:ln>
        </p:spPr>
      </p:pic>
      <p:sp>
        <p:nvSpPr>
          <p:cNvPr id="4" name="Text Placeholder 3">
            <a:extLst>
              <a:ext uri="{FF2B5EF4-FFF2-40B4-BE49-F238E27FC236}">
                <a16:creationId xmlns:a16="http://schemas.microsoft.com/office/drawing/2014/main" id="{6F501C46-1A99-2333-08B4-B9D238E3CC5E}"/>
              </a:ext>
            </a:extLst>
          </p:cNvPr>
          <p:cNvSpPr txBox="1">
            <a:spLocks noGrp="1"/>
          </p:cNvSpPr>
          <p:nvPr>
            <p:ph type="body" idx="4294967295"/>
          </p:nvPr>
        </p:nvSpPr>
        <p:spPr>
          <a:xfrm>
            <a:off x="4422432" y="600926"/>
            <a:ext cx="3347133" cy="654199"/>
          </a:xfrm>
        </p:spPr>
        <p:txBody>
          <a:bodyPr lIns="0" tIns="0" rIns="0" bIns="0" anchorCtr="1"/>
          <a:lstStyle>
            <a:lvl1pPr algn="ctr">
              <a:lnSpc>
                <a:spcPts val="1820"/>
              </a:lnSpc>
              <a:defRPr sz="1800" b="0" spc="31">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60B2AE2D-DE73-3327-F613-0E469105244C}"/>
              </a:ext>
            </a:extLst>
          </p:cNvPr>
          <p:cNvSpPr txBox="1"/>
          <p:nvPr/>
        </p:nvSpPr>
        <p:spPr>
          <a:xfrm>
            <a:off x="4422432" y="-596902"/>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45D00629-1D95-19F0-2034-9C3E49B41AB4}"/>
              </a:ext>
            </a:extLst>
          </p:cNvPr>
          <p:cNvSpPr/>
          <p:nvPr/>
        </p:nvSpPr>
        <p:spPr>
          <a:xfrm rot="10799991">
            <a:off x="5487095" y="-28912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0375514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7AB76A09-6910-26B8-59CF-D4DE1CEAE914}"/>
              </a:ext>
            </a:extLst>
          </p:cNvPr>
          <p:cNvSpPr txBox="1">
            <a:spLocks noGrp="1"/>
          </p:cNvSpPr>
          <p:nvPr>
            <p:ph type="pic" idx="4294967295"/>
          </p:nvPr>
        </p:nvSpPr>
        <p:spPr>
          <a:xfrm>
            <a:off x="1"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ED5F00BC-16A1-DC52-B1BB-3DAE358235DE}"/>
              </a:ext>
            </a:extLst>
          </p:cNvPr>
          <p:cNvSpPr txBox="1">
            <a:spLocks noGrp="1"/>
          </p:cNvSpPr>
          <p:nvPr>
            <p:ph type="title"/>
          </p:nvPr>
        </p:nvSpPr>
        <p:spPr>
          <a:xfrm>
            <a:off x="908301" y="1504947"/>
            <a:ext cx="5187703"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10E161DC-FEC6-447F-5D64-3607839DDF07}"/>
              </a:ext>
            </a:extLst>
          </p:cNvPr>
          <p:cNvPicPr>
            <a:picLocks noChangeAspect="1"/>
          </p:cNvPicPr>
          <p:nvPr/>
        </p:nvPicPr>
        <p:blipFill>
          <a:blip r:embed="rId2"/>
          <a:stretch>
            <a:fillRect/>
          </a:stretch>
        </p:blipFill>
        <p:spPr>
          <a:xfrm>
            <a:off x="908301" y="6426175"/>
            <a:ext cx="1514055" cy="263008"/>
          </a:xfrm>
          <a:prstGeom prst="rect">
            <a:avLst/>
          </a:prstGeom>
          <a:noFill/>
          <a:ln cap="flat">
            <a:noFill/>
          </a:ln>
        </p:spPr>
      </p:pic>
      <p:sp>
        <p:nvSpPr>
          <p:cNvPr id="5" name="TextBox 1">
            <a:extLst>
              <a:ext uri="{FF2B5EF4-FFF2-40B4-BE49-F238E27FC236}">
                <a16:creationId xmlns:a16="http://schemas.microsoft.com/office/drawing/2014/main" id="{E7950C3F-DBA8-820D-DC8B-2E91693BA097}"/>
              </a:ext>
            </a:extLst>
          </p:cNvPr>
          <p:cNvSpPr txBox="1"/>
          <p:nvPr/>
        </p:nvSpPr>
        <p:spPr>
          <a:xfrm>
            <a:off x="5526385" y="-888961"/>
            <a:ext cx="2664512"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1B16265-1D81-1A43-56E9-78B06BF26620}"/>
              </a:ext>
            </a:extLst>
          </p:cNvPr>
          <p:cNvSpPr/>
          <p:nvPr/>
        </p:nvSpPr>
        <p:spPr>
          <a:xfrm rot="10799991">
            <a:off x="6498870" y="-33519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1445574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913C8ACF-6AC7-76B6-9398-EBBC30C2C3D3}"/>
              </a:ext>
            </a:extLst>
          </p:cNvPr>
          <p:cNvSpPr txBox="1">
            <a:spLocks noGrp="1"/>
          </p:cNvSpPr>
          <p:nvPr>
            <p:ph type="title"/>
          </p:nvPr>
        </p:nvSpPr>
        <p:spPr>
          <a:xfrm>
            <a:off x="827999"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994C460-19FE-0E4B-3603-A23773F89152}"/>
              </a:ext>
            </a:extLst>
          </p:cNvPr>
          <p:cNvSpPr txBox="1">
            <a:spLocks noGrp="1"/>
          </p:cNvSpPr>
          <p:nvPr>
            <p:ph type="pic" idx="4294967295"/>
          </p:nvPr>
        </p:nvSpPr>
        <p:spPr>
          <a:xfrm>
            <a:off x="4319078" y="0"/>
            <a:ext cx="7872919" cy="6858000"/>
          </a:xfrm>
          <a:solidFill>
            <a:srgbClr val="4D38F5"/>
          </a:solidFill>
        </p:spPr>
        <p:txBody>
          <a:bodyPr anchorCtr="1"/>
          <a:lstStyle>
            <a:lvl1pPr algn="ctr">
              <a:defRPr/>
            </a:lvl1pPr>
          </a:lstStyle>
          <a:p>
            <a:pPr lvl="0"/>
            <a:r>
              <a:rPr lang="en-US"/>
              <a:t>Click icon to add picture</a:t>
            </a:r>
          </a:p>
        </p:txBody>
      </p:sp>
      <p:sp>
        <p:nvSpPr>
          <p:cNvPr id="4" name="Text Placeholder 3">
            <a:extLst>
              <a:ext uri="{FF2B5EF4-FFF2-40B4-BE49-F238E27FC236}">
                <a16:creationId xmlns:a16="http://schemas.microsoft.com/office/drawing/2014/main" id="{AFC1A111-38F8-C2FB-16B2-99D0ABCECE6C}"/>
              </a:ext>
            </a:extLst>
          </p:cNvPr>
          <p:cNvSpPr txBox="1">
            <a:spLocks noGrp="1"/>
          </p:cNvSpPr>
          <p:nvPr>
            <p:ph type="body" idx="4294967295"/>
          </p:nvPr>
        </p:nvSpPr>
        <p:spPr>
          <a:xfrm>
            <a:off x="827999" y="2253695"/>
            <a:ext cx="2635044" cy="4007952"/>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55EC23B1-4A5E-5B9F-10F7-2EA399AF548A}"/>
              </a:ext>
            </a:extLst>
          </p:cNvPr>
          <p:cNvSpPr txBox="1"/>
          <p:nvPr/>
        </p:nvSpPr>
        <p:spPr>
          <a:xfrm>
            <a:off x="6939798" y="-81235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C572DFD-63EB-A4FC-5300-2B17761EF278}"/>
              </a:ext>
            </a:extLst>
          </p:cNvPr>
          <p:cNvSpPr/>
          <p:nvPr/>
        </p:nvSpPr>
        <p:spPr>
          <a:xfrm rot="10799991">
            <a:off x="8054950" y="-27485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3194695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F03E1FCC-B54E-CF62-CA1E-1F3AF9D01F35}"/>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7C066F6A-84FE-6F27-E81A-B799DDE15FFD}"/>
              </a:ext>
            </a:extLst>
          </p:cNvPr>
          <p:cNvSpPr txBox="1">
            <a:spLocks noGrp="1"/>
          </p:cNvSpPr>
          <p:nvPr>
            <p:ph type="body" idx="4294967295"/>
          </p:nvPr>
        </p:nvSpPr>
        <p:spPr>
          <a:xfrm>
            <a:off x="2522656"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5A34C173-FE59-A896-C031-3C2C51B29C4E}"/>
              </a:ext>
            </a:extLst>
          </p:cNvPr>
          <p:cNvSpPr txBox="1">
            <a:spLocks noGrp="1"/>
          </p:cNvSpPr>
          <p:nvPr>
            <p:ph type="body" idx="4294967295"/>
          </p:nvPr>
        </p:nvSpPr>
        <p:spPr>
          <a:xfrm>
            <a:off x="2522656"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10535851-DCE9-D8CF-4F95-0C310B8B9784}"/>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86E4BF81-9E82-13D3-6857-8317E980F409}"/>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44E41F2A-5C18-024F-28BA-6272CD90C8EC}"/>
              </a:ext>
            </a:extLst>
          </p:cNvPr>
          <p:cNvSpPr txBox="1">
            <a:spLocks noGrp="1"/>
          </p:cNvSpPr>
          <p:nvPr>
            <p:ph type="body" idx="4294967295"/>
          </p:nvPr>
        </p:nvSpPr>
        <p:spPr>
          <a:xfrm>
            <a:off x="6238868"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2527C7B-A8F9-2249-F32F-1B559B153CB5}"/>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FBE28C0C-2835-B21A-6C32-E9EDD5FEE8C0}"/>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34505353-7B87-31C4-A86D-CC97159FB415}"/>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1928141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B400AC3-A5AA-363E-9776-0DE53E7DCB9A}"/>
              </a:ext>
            </a:extLst>
          </p:cNvPr>
          <p:cNvSpPr txBox="1">
            <a:spLocks noGrp="1"/>
          </p:cNvSpPr>
          <p:nvPr>
            <p:ph type="pic" idx="4294967295"/>
          </p:nvPr>
        </p:nvSpPr>
        <p:spPr>
          <a:xfrm>
            <a:off x="5278439"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909C3B7A-2757-D447-4EA2-2CA205BAB500}"/>
              </a:ext>
            </a:extLst>
          </p:cNvPr>
          <p:cNvSpPr txBox="1">
            <a:spLocks noGrp="1"/>
          </p:cNvSpPr>
          <p:nvPr>
            <p:ph type="body" idx="4294967295"/>
          </p:nvPr>
        </p:nvSpPr>
        <p:spPr>
          <a:xfrm>
            <a:off x="4422432" y="4052411"/>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9154AF9-BCD7-D791-00F3-0881B00A039F}"/>
              </a:ext>
            </a:extLst>
          </p:cNvPr>
          <p:cNvSpPr txBox="1">
            <a:spLocks noGrp="1"/>
          </p:cNvSpPr>
          <p:nvPr>
            <p:ph type="body" idx="4294967295"/>
          </p:nvPr>
        </p:nvSpPr>
        <p:spPr>
          <a:xfrm>
            <a:off x="4422432"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8C0F5F09-DBCA-A607-FDBA-4CD3A91525D6}"/>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CEF4547C-8AF0-9AEA-9F8B-B63336401A35}"/>
              </a:ext>
            </a:extLst>
          </p:cNvPr>
          <p:cNvSpPr txBox="1">
            <a:spLocks noGrp="1"/>
          </p:cNvSpPr>
          <p:nvPr>
            <p:ph type="body" idx="4294967295"/>
          </p:nvPr>
        </p:nvSpPr>
        <p:spPr>
          <a:xfrm>
            <a:off x="8138654" y="4052411"/>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2BFE71DF-52C0-6E14-3349-794E739A21C8}"/>
              </a:ext>
            </a:extLst>
          </p:cNvPr>
          <p:cNvSpPr txBox="1">
            <a:spLocks noGrp="1"/>
          </p:cNvSpPr>
          <p:nvPr>
            <p:ph type="body" idx="4294967295"/>
          </p:nvPr>
        </p:nvSpPr>
        <p:spPr>
          <a:xfrm>
            <a:off x="8138654"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2A815E16-EC0F-A03A-E155-07561192D089}"/>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F24BB54C-D357-2B3B-D9F6-1F39D5B9943E}"/>
              </a:ext>
            </a:extLst>
          </p:cNvPr>
          <p:cNvSpPr txBox="1">
            <a:spLocks noGrp="1"/>
          </p:cNvSpPr>
          <p:nvPr>
            <p:ph type="body" idx="4294967295"/>
          </p:nvPr>
        </p:nvSpPr>
        <p:spPr>
          <a:xfrm>
            <a:off x="706219" y="4052411"/>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94F2E0B2-E2B9-1C8C-5BAC-4E2EEB7B216E}"/>
              </a:ext>
            </a:extLst>
          </p:cNvPr>
          <p:cNvSpPr txBox="1">
            <a:spLocks noGrp="1"/>
          </p:cNvSpPr>
          <p:nvPr>
            <p:ph type="body" idx="4294967295"/>
          </p:nvPr>
        </p:nvSpPr>
        <p:spPr>
          <a:xfrm>
            <a:off x="706219"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92A4B336-5F42-1B53-4125-D710830CF869}"/>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5BFFC726-0A31-E14F-3062-D0F192EB7DE8}"/>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A3985746-EBF1-8F26-4F06-828DB7EB23DE}"/>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18882848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09B09429-B854-600C-FA7B-8F74A79F8907}"/>
              </a:ext>
            </a:extLst>
          </p:cNvPr>
          <p:cNvSpPr txBox="1">
            <a:spLocks noGrp="1"/>
          </p:cNvSpPr>
          <p:nvPr>
            <p:ph type="body" idx="4294967295"/>
          </p:nvPr>
        </p:nvSpPr>
        <p:spPr>
          <a:xfrm>
            <a:off x="827999" y="2110399"/>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FBB7E3FC-B73A-98A2-4DCB-0BE2FAADE6BF}"/>
              </a:ext>
            </a:extLst>
          </p:cNvPr>
          <p:cNvSpPr txBox="1">
            <a:spLocks noGrp="1"/>
          </p:cNvSpPr>
          <p:nvPr>
            <p:ph type="title"/>
          </p:nvPr>
        </p:nvSpPr>
        <p:spPr>
          <a:xfrm>
            <a:off x="827999"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B55D0A66-210A-2700-B1A2-2096B3A5FF89}"/>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EAEE193C-4F8E-084B-281D-77A767240E28}"/>
              </a:ext>
            </a:extLst>
          </p:cNvPr>
          <p:cNvSpPr txBox="1">
            <a:spLocks noGrp="1"/>
          </p:cNvSpPr>
          <p:nvPr>
            <p:ph type="body" idx="4294967295"/>
          </p:nvPr>
        </p:nvSpPr>
        <p:spPr>
          <a:xfrm>
            <a:off x="827999" y="2930012"/>
            <a:ext cx="5268004"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8FD3576F-5F00-199B-58D0-33281E1AD6E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52C98D63-9A57-7844-5CC8-CC513E7AAB99}"/>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1883252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D6DFEE88-F8DB-0255-3510-EB4E51919C6E}"/>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810DD684-EE8E-0CA3-E4DC-B4C7F1020439}"/>
              </a:ext>
            </a:extLst>
          </p:cNvPr>
          <p:cNvSpPr txBox="1">
            <a:spLocks noGrp="1"/>
          </p:cNvSpPr>
          <p:nvPr>
            <p:ph type="body" idx="4294967295"/>
          </p:nvPr>
        </p:nvSpPr>
        <p:spPr>
          <a:xfrm>
            <a:off x="827997" y="2110399"/>
            <a:ext cx="7102667"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66E126C7-5DBF-B41D-367D-59C5D028B70D}"/>
              </a:ext>
            </a:extLst>
          </p:cNvPr>
          <p:cNvSpPr txBox="1">
            <a:spLocks noGrp="1"/>
          </p:cNvSpPr>
          <p:nvPr>
            <p:ph type="title"/>
          </p:nvPr>
        </p:nvSpPr>
        <p:spPr>
          <a:xfrm>
            <a:off x="827997" y="596344"/>
            <a:ext cx="7102667"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08E7C52-7C7F-5CC2-BFC8-40620FA6585E}"/>
              </a:ext>
            </a:extLst>
          </p:cNvPr>
          <p:cNvSpPr txBox="1">
            <a:spLocks noGrp="1"/>
          </p:cNvSpPr>
          <p:nvPr>
            <p:ph type="body" idx="4294967295"/>
          </p:nvPr>
        </p:nvSpPr>
        <p:spPr>
          <a:xfrm>
            <a:off x="827999" y="2930012"/>
            <a:ext cx="7102656"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CB054AF-D66E-D2A4-6EE1-76EE6EFDABA2}"/>
              </a:ext>
            </a:extLst>
          </p:cNvPr>
          <p:cNvSpPr txBox="1"/>
          <p:nvPr/>
        </p:nvSpPr>
        <p:spPr>
          <a:xfrm>
            <a:off x="8867023"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9175B5CE-D104-874A-0211-C027691CB68B}"/>
              </a:ext>
            </a:extLst>
          </p:cNvPr>
          <p:cNvSpPr/>
          <p:nvPr/>
        </p:nvSpPr>
        <p:spPr>
          <a:xfrm rot="10799991">
            <a:off x="998217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0286100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B09B166-02B2-FBA1-3CD3-C220DA15ECE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16128C1-F183-2BC5-1201-D1E14FBB2CED}"/>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B48C349-AC78-56C8-D35F-932B66F11DEF}"/>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D5531722-10D1-E6A8-CE74-12F4E3E05598}"/>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07AFAD14-FD98-0FC2-BF8D-8E076FA156CC}"/>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FDD7FC2C-C609-B1C3-7371-8ABFA0C48424}"/>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3684339508"/>
      </p:ext>
    </p:extLst>
  </p:cSld>
  <p:clrMapOvr>
    <a:masterClrMapping/>
  </p:clrMapOvr>
  <p:hf sldNum="0"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7B8D4C9-56DE-E36D-06BB-B1974EAC846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7B165F7-5979-2D9E-C6E1-B7D8739B7062}"/>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B3926DD-1FCF-94E0-25CC-7412539DA60C}"/>
              </a:ext>
            </a:extLst>
          </p:cNvPr>
          <p:cNvSpPr txBox="1">
            <a:spLocks noGrp="1"/>
          </p:cNvSpPr>
          <p:nvPr>
            <p:ph type="pic" idx="4294967295"/>
          </p:nvPr>
        </p:nvSpPr>
        <p:spPr>
          <a:xfrm>
            <a:off x="827999" y="2251080"/>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F4FCFE33-BAC0-B326-D7EE-41A8AD09FAF0}"/>
              </a:ext>
            </a:extLst>
          </p:cNvPr>
          <p:cNvSpPr txBox="1">
            <a:spLocks noGrp="1"/>
          </p:cNvSpPr>
          <p:nvPr>
            <p:ph type="pic" idx="4294967295"/>
          </p:nvPr>
        </p:nvSpPr>
        <p:spPr>
          <a:xfrm>
            <a:off x="6370689" y="2251080"/>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5999B95-AB89-B7F8-2E70-82890A43638E}"/>
              </a:ext>
            </a:extLst>
          </p:cNvPr>
          <p:cNvSpPr txBox="1">
            <a:spLocks noGrp="1"/>
          </p:cNvSpPr>
          <p:nvPr>
            <p:ph type="body" idx="4294967295"/>
          </p:nvPr>
        </p:nvSpPr>
        <p:spPr>
          <a:xfrm>
            <a:off x="1474771" y="2251080"/>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680E697F-3C09-A56A-AADB-86AC42298FA7}"/>
              </a:ext>
            </a:extLst>
          </p:cNvPr>
          <p:cNvSpPr txBox="1">
            <a:spLocks noGrp="1"/>
          </p:cNvSpPr>
          <p:nvPr>
            <p:ph type="body" idx="4294967295"/>
          </p:nvPr>
        </p:nvSpPr>
        <p:spPr>
          <a:xfrm>
            <a:off x="6997061" y="2252177"/>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9209AB38-A2C2-1D33-466B-0457D6BB7B8E}"/>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237A086F-EBEF-A3A9-B67D-D3462BDF8B60}"/>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0" name="TextBox 3">
            <a:extLst>
              <a:ext uri="{FF2B5EF4-FFF2-40B4-BE49-F238E27FC236}">
                <a16:creationId xmlns:a16="http://schemas.microsoft.com/office/drawing/2014/main" id="{50978B57-ADF9-5581-FD03-DA608467013A}"/>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4">
            <a:extLst>
              <a:ext uri="{FF2B5EF4-FFF2-40B4-BE49-F238E27FC236}">
                <a16:creationId xmlns:a16="http://schemas.microsoft.com/office/drawing/2014/main" id="{4115AF29-4AFB-7EF1-0EC9-275F76B68C70}"/>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0400190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1C285E9-796D-E887-C7A5-AD659F4CD081}"/>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8E5913F-AF2C-0A30-048B-00860E0C8AE3}"/>
              </a:ext>
            </a:extLst>
          </p:cNvPr>
          <p:cNvSpPr txBox="1">
            <a:spLocks noGrp="1"/>
          </p:cNvSpPr>
          <p:nvPr>
            <p:ph type="body" idx="4294967295"/>
          </p:nvPr>
        </p:nvSpPr>
        <p:spPr>
          <a:xfrm>
            <a:off x="827999" y="2251080"/>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C77C4D3-8C0E-3548-6F13-A6F79382F78B}"/>
              </a:ext>
            </a:extLst>
          </p:cNvPr>
          <p:cNvSpPr txBox="1">
            <a:spLocks noGrp="1"/>
          </p:cNvSpPr>
          <p:nvPr>
            <p:ph type="body" idx="4294967295"/>
          </p:nvPr>
        </p:nvSpPr>
        <p:spPr>
          <a:xfrm>
            <a:off x="4481429" y="2251080"/>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95AB36DC-67C6-EF08-BCF8-4D8912CF25E4}"/>
              </a:ext>
            </a:extLst>
          </p:cNvPr>
          <p:cNvSpPr txBox="1">
            <a:spLocks noGrp="1"/>
          </p:cNvSpPr>
          <p:nvPr>
            <p:ph type="body" idx="4294967295"/>
          </p:nvPr>
        </p:nvSpPr>
        <p:spPr>
          <a:xfrm>
            <a:off x="8155260" y="2251080"/>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62C1A8C2-9139-F0C0-D950-243D0F6822A8}"/>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6A19B289-A8E6-888E-AFBA-97FE8A2F44D2}"/>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90F94067-05EB-ED4D-EAB9-9F4BF9076A2E}"/>
              </a:ext>
            </a:extLst>
          </p:cNvPr>
          <p:cNvSpPr txBox="1">
            <a:spLocks noGrp="1"/>
          </p:cNvSpPr>
          <p:nvPr>
            <p:ph type="body" idx="4294967295"/>
          </p:nvPr>
        </p:nvSpPr>
        <p:spPr>
          <a:xfrm>
            <a:off x="81552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Tree>
    <p:extLst>
      <p:ext uri="{BB962C8B-B14F-4D97-AF65-F5344CB8AC3E}">
        <p14:creationId xmlns:p14="http://schemas.microsoft.com/office/powerpoint/2010/main" val="192627119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2113C0E-A735-805D-FF41-97D93CB78FB4}"/>
              </a:ext>
            </a:extLst>
          </p:cNvPr>
          <p:cNvSpPr txBox="1">
            <a:spLocks noGrp="1"/>
          </p:cNvSpPr>
          <p:nvPr>
            <p:ph type="pic" idx="4294967295"/>
          </p:nvPr>
        </p:nvSpPr>
        <p:spPr>
          <a:xfrm>
            <a:off x="828000" y="2251080"/>
            <a:ext cx="368905" cy="358307"/>
          </a:xfrm>
        </p:spPr>
        <p:txBody>
          <a:bodyPr lIns="0" rIns="0"/>
          <a:lstStyle>
            <a:lvl1pPr>
              <a:defRPr/>
            </a:lvl1pPr>
          </a:lstStyle>
          <a:p>
            <a:pPr lvl="0"/>
            <a:r>
              <a:rPr lang="en-US"/>
              <a:t>Click icon to add picture</a:t>
            </a:r>
          </a:p>
        </p:txBody>
      </p:sp>
      <p:sp>
        <p:nvSpPr>
          <p:cNvPr id="3" name="Picture Placeholder 22">
            <a:extLst>
              <a:ext uri="{FF2B5EF4-FFF2-40B4-BE49-F238E27FC236}">
                <a16:creationId xmlns:a16="http://schemas.microsoft.com/office/drawing/2014/main" id="{4ECDA1F2-5D0E-7F7B-65D1-2A7869BF7337}"/>
              </a:ext>
            </a:extLst>
          </p:cNvPr>
          <p:cNvSpPr txBox="1">
            <a:spLocks noGrp="1"/>
          </p:cNvSpPr>
          <p:nvPr>
            <p:ph type="pic" idx="4294967295"/>
          </p:nvPr>
        </p:nvSpPr>
        <p:spPr>
          <a:xfrm>
            <a:off x="4481429"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8CAF66A6-FE5D-802D-14A0-076F00734E29}"/>
              </a:ext>
            </a:extLst>
          </p:cNvPr>
          <p:cNvSpPr txBox="1">
            <a:spLocks noGrp="1"/>
          </p:cNvSpPr>
          <p:nvPr>
            <p:ph type="pic" idx="4294967295"/>
          </p:nvPr>
        </p:nvSpPr>
        <p:spPr>
          <a:xfrm>
            <a:off x="8134861" y="2251080"/>
            <a:ext cx="368905" cy="358307"/>
          </a:xfrm>
        </p:spPr>
        <p:txBody>
          <a:bodyPr lIns="0" rIns="0"/>
          <a:lstStyle>
            <a:lvl1pPr>
              <a:defRPr/>
            </a:lvl1pPr>
          </a:lstStyle>
          <a:p>
            <a:pPr lvl="0"/>
            <a:r>
              <a:rPr lang="en-US"/>
              <a:t>Click icon to add picture</a:t>
            </a:r>
          </a:p>
        </p:txBody>
      </p:sp>
      <p:sp>
        <p:nvSpPr>
          <p:cNvPr id="5" name="Google Shape;268;p37">
            <a:extLst>
              <a:ext uri="{FF2B5EF4-FFF2-40B4-BE49-F238E27FC236}">
                <a16:creationId xmlns:a16="http://schemas.microsoft.com/office/drawing/2014/main" id="{72269442-32F8-0887-4435-C6416A9AE1E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98134812-A9CD-B7D2-01BF-9F957C62F041}"/>
              </a:ext>
            </a:extLst>
          </p:cNvPr>
          <p:cNvSpPr txBox="1">
            <a:spLocks noGrp="1"/>
          </p:cNvSpPr>
          <p:nvPr>
            <p:ph type="body" idx="4294967295"/>
          </p:nvPr>
        </p:nvSpPr>
        <p:spPr>
          <a:xfrm>
            <a:off x="1317357" y="2251080"/>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626BD80-CEC4-F2BA-7F06-78B27B281EAA}"/>
              </a:ext>
            </a:extLst>
          </p:cNvPr>
          <p:cNvSpPr txBox="1">
            <a:spLocks noGrp="1"/>
          </p:cNvSpPr>
          <p:nvPr>
            <p:ph type="body" idx="4294967295"/>
          </p:nvPr>
        </p:nvSpPr>
        <p:spPr>
          <a:xfrm>
            <a:off x="4970789" y="2239375"/>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B81A60D2-DB4C-C0D4-D65E-47139A49E420}"/>
              </a:ext>
            </a:extLst>
          </p:cNvPr>
          <p:cNvSpPr txBox="1">
            <a:spLocks noGrp="1"/>
          </p:cNvSpPr>
          <p:nvPr>
            <p:ph type="body" idx="4294967295"/>
          </p:nvPr>
        </p:nvSpPr>
        <p:spPr>
          <a:xfrm>
            <a:off x="8624219" y="2239375"/>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22E9B13A-9441-B6AB-DB54-8ABEA51B381A}"/>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402DFB6F-DF72-A839-65D1-1F56B247465D}"/>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FBA68DBA-F9F8-7D8D-05A2-97DAD37F12E1}"/>
              </a:ext>
            </a:extLst>
          </p:cNvPr>
          <p:cNvSpPr txBox="1">
            <a:spLocks noGrp="1"/>
          </p:cNvSpPr>
          <p:nvPr>
            <p:ph type="body" idx="4294967295"/>
          </p:nvPr>
        </p:nvSpPr>
        <p:spPr>
          <a:xfrm>
            <a:off x="81348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1AAB96A9-738B-5B3B-3CBB-7AF6C37158EF}"/>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763B22BE-8387-7A2E-5797-6A04E251BDED}"/>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0037268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ED2E705A-4CEE-D365-F0F0-E2909232F0DE}"/>
              </a:ext>
            </a:extLst>
          </p:cNvPr>
          <p:cNvSpPr/>
          <p:nvPr/>
        </p:nvSpPr>
        <p:spPr>
          <a:xfrm>
            <a:off x="744743"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D32672FF-0ABA-AEDB-9947-170F4634C352}"/>
              </a:ext>
            </a:extLst>
          </p:cNvPr>
          <p:cNvSpPr txBox="1">
            <a:spLocks noGrp="1"/>
          </p:cNvSpPr>
          <p:nvPr>
            <p:ph type="pic" idx="4294967295"/>
          </p:nvPr>
        </p:nvSpPr>
        <p:spPr>
          <a:xfrm>
            <a:off x="1075975" y="2266579"/>
            <a:ext cx="348523" cy="358307"/>
          </a:xfrm>
        </p:spPr>
        <p:txBody>
          <a:bodyPr lIns="0" rIns="0"/>
          <a:lstStyle>
            <a:lvl1pPr>
              <a:defRPr/>
            </a:lvl1pPr>
          </a:lstStyle>
          <a:p>
            <a:pPr lvl="0"/>
            <a:r>
              <a:rPr lang="en-US"/>
              <a:t>Click icon to add picture</a:t>
            </a:r>
          </a:p>
        </p:txBody>
      </p:sp>
      <p:sp>
        <p:nvSpPr>
          <p:cNvPr id="4" name="Google Shape;268;p37">
            <a:extLst>
              <a:ext uri="{FF2B5EF4-FFF2-40B4-BE49-F238E27FC236}">
                <a16:creationId xmlns:a16="http://schemas.microsoft.com/office/drawing/2014/main" id="{4D3010B9-6FAA-B435-18C8-8E1BEBE72A0F}"/>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3E586F4-98AC-BB6A-B61A-F570E5D745C4}"/>
              </a:ext>
            </a:extLst>
          </p:cNvPr>
          <p:cNvSpPr txBox="1">
            <a:spLocks noGrp="1"/>
          </p:cNvSpPr>
          <p:nvPr>
            <p:ph type="body" idx="4294967295"/>
          </p:nvPr>
        </p:nvSpPr>
        <p:spPr>
          <a:xfrm>
            <a:off x="1565333" y="2266579"/>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808D1896-B700-893B-D7C8-0FD9F0B72ECE}"/>
              </a:ext>
            </a:extLst>
          </p:cNvPr>
          <p:cNvSpPr txBox="1">
            <a:spLocks noGrp="1"/>
          </p:cNvSpPr>
          <p:nvPr>
            <p:ph type="body" idx="4294967295"/>
          </p:nvPr>
        </p:nvSpPr>
        <p:spPr>
          <a:xfrm>
            <a:off x="1075975"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5CA78AAF-314A-EEF3-0566-6CAE78439179}"/>
              </a:ext>
            </a:extLst>
          </p:cNvPr>
          <p:cNvSpPr/>
          <p:nvPr/>
        </p:nvSpPr>
        <p:spPr>
          <a:xfrm>
            <a:off x="4393427"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C2323E87-6E26-3DC0-317C-C98070BA8B00}"/>
              </a:ext>
            </a:extLst>
          </p:cNvPr>
          <p:cNvSpPr txBox="1">
            <a:spLocks noGrp="1"/>
          </p:cNvSpPr>
          <p:nvPr>
            <p:ph type="pic" idx="4294967295"/>
          </p:nvPr>
        </p:nvSpPr>
        <p:spPr>
          <a:xfrm>
            <a:off x="4724660" y="2266579"/>
            <a:ext cx="348523" cy="358307"/>
          </a:xfrm>
        </p:spPr>
        <p:txBody>
          <a:bodyPr lIns="0" rIns="0"/>
          <a:lstStyle>
            <a:lvl1pPr>
              <a:defRPr/>
            </a:lvl1pPr>
          </a:lstStyle>
          <a:p>
            <a:pPr lvl="0"/>
            <a:r>
              <a:rPr lang="en-US"/>
              <a:t>Click icon to add picture</a:t>
            </a:r>
          </a:p>
        </p:txBody>
      </p:sp>
      <p:sp>
        <p:nvSpPr>
          <p:cNvPr id="9" name="Text Placeholder 3">
            <a:extLst>
              <a:ext uri="{FF2B5EF4-FFF2-40B4-BE49-F238E27FC236}">
                <a16:creationId xmlns:a16="http://schemas.microsoft.com/office/drawing/2014/main" id="{34CEDF88-6600-971B-43A6-8BF79A0DD3F5}"/>
              </a:ext>
            </a:extLst>
          </p:cNvPr>
          <p:cNvSpPr txBox="1">
            <a:spLocks noGrp="1"/>
          </p:cNvSpPr>
          <p:nvPr>
            <p:ph type="body" idx="4294967295"/>
          </p:nvPr>
        </p:nvSpPr>
        <p:spPr>
          <a:xfrm>
            <a:off x="5214019" y="2266579"/>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BA32D978-5CDE-EC19-D5C1-5596C1D02F50}"/>
              </a:ext>
            </a:extLst>
          </p:cNvPr>
          <p:cNvSpPr txBox="1">
            <a:spLocks noGrp="1"/>
          </p:cNvSpPr>
          <p:nvPr>
            <p:ph type="body" idx="4294967295"/>
          </p:nvPr>
        </p:nvSpPr>
        <p:spPr>
          <a:xfrm>
            <a:off x="4724659"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A0FEBC00-66CD-9FA6-7B6B-914C8C559BB5}"/>
              </a:ext>
            </a:extLst>
          </p:cNvPr>
          <p:cNvSpPr/>
          <p:nvPr/>
        </p:nvSpPr>
        <p:spPr>
          <a:xfrm>
            <a:off x="8042121"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71E39BE5-4CE3-1DFB-39FB-3858012C85F5}"/>
              </a:ext>
            </a:extLst>
          </p:cNvPr>
          <p:cNvSpPr txBox="1">
            <a:spLocks noGrp="1"/>
          </p:cNvSpPr>
          <p:nvPr>
            <p:ph type="pic" idx="4294967295"/>
          </p:nvPr>
        </p:nvSpPr>
        <p:spPr>
          <a:xfrm>
            <a:off x="8373353" y="2266579"/>
            <a:ext cx="348523" cy="358307"/>
          </a:xfrm>
        </p:spPr>
        <p:txBody>
          <a:bodyPr lIns="0" rIns="0"/>
          <a:lstStyle>
            <a:lvl1pPr>
              <a:defRPr/>
            </a:lvl1pPr>
          </a:lstStyle>
          <a:p>
            <a:pPr lvl="0"/>
            <a:r>
              <a:rPr lang="en-US"/>
              <a:t>Click icon to add picture</a:t>
            </a:r>
          </a:p>
        </p:txBody>
      </p:sp>
      <p:sp>
        <p:nvSpPr>
          <p:cNvPr id="13" name="Text Placeholder 3">
            <a:extLst>
              <a:ext uri="{FF2B5EF4-FFF2-40B4-BE49-F238E27FC236}">
                <a16:creationId xmlns:a16="http://schemas.microsoft.com/office/drawing/2014/main" id="{888713E6-86C9-14E2-79F6-B3D211D99F30}"/>
              </a:ext>
            </a:extLst>
          </p:cNvPr>
          <p:cNvSpPr txBox="1">
            <a:spLocks noGrp="1"/>
          </p:cNvSpPr>
          <p:nvPr>
            <p:ph type="body" idx="4294967295"/>
          </p:nvPr>
        </p:nvSpPr>
        <p:spPr>
          <a:xfrm>
            <a:off x="8862712" y="2266579"/>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2D2A2C3-CEFF-8D82-1FC7-758E969F773D}"/>
              </a:ext>
            </a:extLst>
          </p:cNvPr>
          <p:cNvSpPr txBox="1">
            <a:spLocks noGrp="1"/>
          </p:cNvSpPr>
          <p:nvPr>
            <p:ph type="body" idx="4294967295"/>
          </p:nvPr>
        </p:nvSpPr>
        <p:spPr>
          <a:xfrm>
            <a:off x="8373352"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3BB56919-6200-F351-AA2A-45EFE4B0E0EB}"/>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2EBA6FAD-D86D-8850-C9D1-6ADA98B119C5}"/>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90567200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3D7E987E-4D40-E097-3AE7-27BA76B3128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E8C466C-2351-FC65-11A7-B863AB53CC57}"/>
              </a:ext>
            </a:extLst>
          </p:cNvPr>
          <p:cNvSpPr txBox="1">
            <a:spLocks noGrp="1"/>
          </p:cNvSpPr>
          <p:nvPr>
            <p:ph type="body" idx="4294967295"/>
          </p:nvPr>
        </p:nvSpPr>
        <p:spPr>
          <a:xfrm>
            <a:off x="827997" y="2251080"/>
            <a:ext cx="2367675"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509E8181-0242-4B20-EA75-1EB80573173D}"/>
              </a:ext>
            </a:extLst>
          </p:cNvPr>
          <p:cNvSpPr txBox="1">
            <a:spLocks noGrp="1"/>
          </p:cNvSpPr>
          <p:nvPr>
            <p:ph type="body" idx="4294967295"/>
          </p:nvPr>
        </p:nvSpPr>
        <p:spPr>
          <a:xfrm>
            <a:off x="3536213" y="2251080"/>
            <a:ext cx="2367675"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F4A78FE1-5FA1-9CAE-1BED-915A3868D132}"/>
              </a:ext>
            </a:extLst>
          </p:cNvPr>
          <p:cNvSpPr txBox="1">
            <a:spLocks noGrp="1"/>
          </p:cNvSpPr>
          <p:nvPr>
            <p:ph type="body" idx="4294967295"/>
          </p:nvPr>
        </p:nvSpPr>
        <p:spPr>
          <a:xfrm>
            <a:off x="6244418" y="2251080"/>
            <a:ext cx="2367675"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7CD1A257-851A-C412-106F-A1120F5616FE}"/>
              </a:ext>
            </a:extLst>
          </p:cNvPr>
          <p:cNvSpPr txBox="1">
            <a:spLocks noGrp="1"/>
          </p:cNvSpPr>
          <p:nvPr>
            <p:ph type="body" idx="4294967295"/>
          </p:nvPr>
        </p:nvSpPr>
        <p:spPr>
          <a:xfrm>
            <a:off x="8952625" y="2224983"/>
            <a:ext cx="2367675"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62F7D649-5A9A-8BDD-A897-455250F1EDDB}"/>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2F89E7AC-36DA-A4B1-613B-0A3C52A8D64C}"/>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71048849-509E-9A8C-AE2B-3D7406EB162A}"/>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141300FE-8200-38F2-ACBE-C481E043CDD9}"/>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Tree>
    <p:extLst>
      <p:ext uri="{BB962C8B-B14F-4D97-AF65-F5344CB8AC3E}">
        <p14:creationId xmlns:p14="http://schemas.microsoft.com/office/powerpoint/2010/main" val="281729150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FB8CFF5-D430-7405-A0C4-5E6BD4223B45}"/>
              </a:ext>
            </a:extLst>
          </p:cNvPr>
          <p:cNvSpPr txBox="1">
            <a:spLocks noGrp="1"/>
          </p:cNvSpPr>
          <p:nvPr>
            <p:ph type="pic" idx="4294967295"/>
          </p:nvPr>
        </p:nvSpPr>
        <p:spPr>
          <a:xfrm>
            <a:off x="828000" y="2251080"/>
            <a:ext cx="368905" cy="358307"/>
          </a:xfrm>
        </p:spPr>
        <p:txBody>
          <a:bodyPr lIns="0" rIns="0">
            <a:noAutofit/>
          </a:bodyPr>
          <a:lstStyle>
            <a:lvl1pPr>
              <a:defRPr sz="1600"/>
            </a:lvl1pPr>
          </a:lstStyle>
          <a:p>
            <a:pPr lvl="0"/>
            <a:r>
              <a:rPr lang="en-US"/>
              <a:t>Click icon to add picture</a:t>
            </a:r>
          </a:p>
        </p:txBody>
      </p:sp>
      <p:sp>
        <p:nvSpPr>
          <p:cNvPr id="3" name="Picture Placeholder 22">
            <a:extLst>
              <a:ext uri="{FF2B5EF4-FFF2-40B4-BE49-F238E27FC236}">
                <a16:creationId xmlns:a16="http://schemas.microsoft.com/office/drawing/2014/main" id="{B8DB463E-0891-9732-35CA-8DCDBB1FDFF8}"/>
              </a:ext>
            </a:extLst>
          </p:cNvPr>
          <p:cNvSpPr txBox="1">
            <a:spLocks noGrp="1"/>
          </p:cNvSpPr>
          <p:nvPr>
            <p:ph type="pic" idx="4294967295"/>
          </p:nvPr>
        </p:nvSpPr>
        <p:spPr>
          <a:xfrm>
            <a:off x="3536214"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66BFD828-7AA1-48EB-D1FE-F7BF28BE553E}"/>
              </a:ext>
            </a:extLst>
          </p:cNvPr>
          <p:cNvSpPr txBox="1">
            <a:spLocks noGrp="1"/>
          </p:cNvSpPr>
          <p:nvPr>
            <p:ph type="pic" idx="4294967295"/>
          </p:nvPr>
        </p:nvSpPr>
        <p:spPr>
          <a:xfrm>
            <a:off x="6243113" y="2251080"/>
            <a:ext cx="368905" cy="358307"/>
          </a:xfrm>
        </p:spPr>
        <p:txBody>
          <a:bodyPr lIns="0" rIns="0"/>
          <a:lstStyle>
            <a:lvl1pPr>
              <a:defRPr/>
            </a:lvl1pPr>
          </a:lstStyle>
          <a:p>
            <a:pPr lvl="0"/>
            <a:r>
              <a:rPr lang="en-US"/>
              <a:t>Click icon to add picture</a:t>
            </a:r>
          </a:p>
        </p:txBody>
      </p:sp>
      <p:sp>
        <p:nvSpPr>
          <p:cNvPr id="5" name="Picture Placeholder 22">
            <a:extLst>
              <a:ext uri="{FF2B5EF4-FFF2-40B4-BE49-F238E27FC236}">
                <a16:creationId xmlns:a16="http://schemas.microsoft.com/office/drawing/2014/main" id="{A39EED5E-BC72-DD62-7559-07C8F7AF4529}"/>
              </a:ext>
            </a:extLst>
          </p:cNvPr>
          <p:cNvSpPr txBox="1">
            <a:spLocks noGrp="1"/>
          </p:cNvSpPr>
          <p:nvPr>
            <p:ph type="pic" idx="4294967295"/>
          </p:nvPr>
        </p:nvSpPr>
        <p:spPr>
          <a:xfrm>
            <a:off x="8952626" y="2251080"/>
            <a:ext cx="368905" cy="358307"/>
          </a:xfrm>
        </p:spPr>
        <p:txBody>
          <a:bodyPr lIns="0" rIns="0"/>
          <a:lstStyle>
            <a:lvl1pPr>
              <a:defRPr/>
            </a:lvl1pPr>
          </a:lstStyle>
          <a:p>
            <a:pPr lvl="0"/>
            <a:r>
              <a:rPr lang="en-US"/>
              <a:t>Click icon to add picture</a:t>
            </a:r>
          </a:p>
        </p:txBody>
      </p:sp>
      <p:sp>
        <p:nvSpPr>
          <p:cNvPr id="6" name="Google Shape;268;p37">
            <a:extLst>
              <a:ext uri="{FF2B5EF4-FFF2-40B4-BE49-F238E27FC236}">
                <a16:creationId xmlns:a16="http://schemas.microsoft.com/office/drawing/2014/main" id="{85F4FB2B-535D-FF3D-EF7F-6DE938D6ADC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9996DFC2-1ED7-CD5F-AFCE-EFF528645A67}"/>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F2191994-4E0B-CE0A-BF5F-1813D9B197B8}"/>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E8871EC2-2E02-8F27-6426-E3850D344912}"/>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710E8F6-F097-FCC5-B6D9-5E9BAC06CB2A}"/>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257427A-A9E6-1776-74E7-8CF7FB8E7107}"/>
              </a:ext>
            </a:extLst>
          </p:cNvPr>
          <p:cNvSpPr txBox="1">
            <a:spLocks noGrp="1"/>
          </p:cNvSpPr>
          <p:nvPr>
            <p:ph type="body" idx="4294967295"/>
          </p:nvPr>
        </p:nvSpPr>
        <p:spPr>
          <a:xfrm>
            <a:off x="1305242" y="2251080"/>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6D60173E-9335-2552-508E-7951FD089227}"/>
              </a:ext>
            </a:extLst>
          </p:cNvPr>
          <p:cNvSpPr txBox="1">
            <a:spLocks noGrp="1"/>
          </p:cNvSpPr>
          <p:nvPr>
            <p:ph type="body" idx="4294967295"/>
          </p:nvPr>
        </p:nvSpPr>
        <p:spPr>
          <a:xfrm>
            <a:off x="4012150" y="2251080"/>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DC9C94C9-E583-C4E8-21D4-2B19356E786E}"/>
              </a:ext>
            </a:extLst>
          </p:cNvPr>
          <p:cNvSpPr txBox="1">
            <a:spLocks noGrp="1"/>
          </p:cNvSpPr>
          <p:nvPr>
            <p:ph type="body" idx="4294967295"/>
          </p:nvPr>
        </p:nvSpPr>
        <p:spPr>
          <a:xfrm>
            <a:off x="6721654" y="2251080"/>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496A022B-314B-A527-91D1-151790538911}"/>
              </a:ext>
            </a:extLst>
          </p:cNvPr>
          <p:cNvSpPr txBox="1">
            <a:spLocks noGrp="1"/>
          </p:cNvSpPr>
          <p:nvPr>
            <p:ph type="body" idx="4294967295"/>
          </p:nvPr>
        </p:nvSpPr>
        <p:spPr>
          <a:xfrm>
            <a:off x="9429870" y="2251080"/>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28398D6C-B8D8-451A-5B89-D56DA861D431}"/>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D0A9F188-1637-36B0-39DB-80C22382ECEC}"/>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9758013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947D0267-D92E-8E37-A99D-66F091411C21}"/>
              </a:ext>
            </a:extLst>
          </p:cNvPr>
          <p:cNvSpPr/>
          <p:nvPr/>
        </p:nvSpPr>
        <p:spPr>
          <a:xfrm>
            <a:off x="82799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10760841-9784-C455-795D-57DCA7EB089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1F3B633A-ED3C-6687-8260-87B7E6B22B66}"/>
              </a:ext>
            </a:extLst>
          </p:cNvPr>
          <p:cNvSpPr txBox="1">
            <a:spLocks noGrp="1"/>
          </p:cNvSpPr>
          <p:nvPr>
            <p:ph type="body" idx="4294967295"/>
          </p:nvPr>
        </p:nvSpPr>
        <p:spPr>
          <a:xfrm>
            <a:off x="1159230" y="2246700"/>
            <a:ext cx="1762479"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24D7C444-5741-4048-FB6A-DAA0DB69D592}"/>
              </a:ext>
            </a:extLst>
          </p:cNvPr>
          <p:cNvSpPr txBox="1">
            <a:spLocks noGrp="1"/>
          </p:cNvSpPr>
          <p:nvPr>
            <p:ph type="body" idx="4294967295"/>
          </p:nvPr>
        </p:nvSpPr>
        <p:spPr>
          <a:xfrm>
            <a:off x="115923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63B59517-A37A-3C97-AACC-7A469C3F0330}"/>
              </a:ext>
            </a:extLst>
          </p:cNvPr>
          <p:cNvSpPr/>
          <p:nvPr/>
        </p:nvSpPr>
        <p:spPr>
          <a:xfrm>
            <a:off x="347292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E8033B75-F7FE-2111-3E46-D56B4E937DD1}"/>
              </a:ext>
            </a:extLst>
          </p:cNvPr>
          <p:cNvSpPr txBox="1">
            <a:spLocks noGrp="1"/>
          </p:cNvSpPr>
          <p:nvPr>
            <p:ph type="body" idx="4294967295"/>
          </p:nvPr>
        </p:nvSpPr>
        <p:spPr>
          <a:xfrm>
            <a:off x="3804170" y="2246700"/>
            <a:ext cx="1762479"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4323F2D0-9058-5AF2-DCFB-8811A3C766E7}"/>
              </a:ext>
            </a:extLst>
          </p:cNvPr>
          <p:cNvSpPr txBox="1">
            <a:spLocks noGrp="1"/>
          </p:cNvSpPr>
          <p:nvPr>
            <p:ph type="body" idx="4294967295"/>
          </p:nvPr>
        </p:nvSpPr>
        <p:spPr>
          <a:xfrm>
            <a:off x="380417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ACC3700A-1ECD-1BC5-5D6E-397E62D72C80}"/>
              </a:ext>
            </a:extLst>
          </p:cNvPr>
          <p:cNvSpPr/>
          <p:nvPr/>
        </p:nvSpPr>
        <p:spPr>
          <a:xfrm>
            <a:off x="611786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2C471D13-BFB5-6C03-1629-40FAF519F11D}"/>
              </a:ext>
            </a:extLst>
          </p:cNvPr>
          <p:cNvSpPr txBox="1">
            <a:spLocks noGrp="1"/>
          </p:cNvSpPr>
          <p:nvPr>
            <p:ph type="body" idx="4294967295"/>
          </p:nvPr>
        </p:nvSpPr>
        <p:spPr>
          <a:xfrm>
            <a:off x="6449098" y="2246700"/>
            <a:ext cx="1762479"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5AC48E26-F507-67A5-C795-482EC85ED612}"/>
              </a:ext>
            </a:extLst>
          </p:cNvPr>
          <p:cNvSpPr txBox="1">
            <a:spLocks noGrp="1"/>
          </p:cNvSpPr>
          <p:nvPr>
            <p:ph type="body" idx="4294967295"/>
          </p:nvPr>
        </p:nvSpPr>
        <p:spPr>
          <a:xfrm>
            <a:off x="6449098"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5BCE8338-2C9A-06E5-D745-481FF0A38A21}"/>
              </a:ext>
            </a:extLst>
          </p:cNvPr>
          <p:cNvSpPr/>
          <p:nvPr/>
        </p:nvSpPr>
        <p:spPr>
          <a:xfrm>
            <a:off x="876279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431A944D-6B52-9C91-A2E6-62C1AD8D5228}"/>
              </a:ext>
            </a:extLst>
          </p:cNvPr>
          <p:cNvSpPr txBox="1">
            <a:spLocks noGrp="1"/>
          </p:cNvSpPr>
          <p:nvPr>
            <p:ph type="body" idx="4294967295"/>
          </p:nvPr>
        </p:nvSpPr>
        <p:spPr>
          <a:xfrm>
            <a:off x="9094029" y="2246700"/>
            <a:ext cx="1762479"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98F6B986-752B-0750-0B97-06524CF3744B}"/>
              </a:ext>
            </a:extLst>
          </p:cNvPr>
          <p:cNvSpPr txBox="1">
            <a:spLocks noGrp="1"/>
          </p:cNvSpPr>
          <p:nvPr>
            <p:ph type="body" idx="4294967295"/>
          </p:nvPr>
        </p:nvSpPr>
        <p:spPr>
          <a:xfrm>
            <a:off x="9094029"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Tree>
    <p:extLst>
      <p:ext uri="{BB962C8B-B14F-4D97-AF65-F5344CB8AC3E}">
        <p14:creationId xmlns:p14="http://schemas.microsoft.com/office/powerpoint/2010/main" val="42899090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C0B2274-078A-735F-937A-2C55C742613E}"/>
              </a:ext>
            </a:extLst>
          </p:cNvPr>
          <p:cNvSpPr txBox="1">
            <a:spLocks noGrp="1"/>
          </p:cNvSpPr>
          <p:nvPr>
            <p:ph type="title"/>
          </p:nvPr>
        </p:nvSpPr>
        <p:spPr>
          <a:xfrm>
            <a:off x="827997" y="596344"/>
            <a:ext cx="1025031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C95F7D0-EF8D-13B5-DB01-E552AD849B43}"/>
              </a:ext>
            </a:extLst>
          </p:cNvPr>
          <p:cNvSpPr txBox="1">
            <a:spLocks noGrp="1"/>
          </p:cNvSpPr>
          <p:nvPr>
            <p:ph type="body" idx="4294967295"/>
          </p:nvPr>
        </p:nvSpPr>
        <p:spPr>
          <a:xfrm>
            <a:off x="828000"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26CDAEED-9644-7878-C446-406A61B0FDF5}"/>
              </a:ext>
            </a:extLst>
          </p:cNvPr>
          <p:cNvSpPr txBox="1">
            <a:spLocks noGrp="1"/>
          </p:cNvSpPr>
          <p:nvPr>
            <p:ph type="body" idx="4294967295"/>
          </p:nvPr>
        </p:nvSpPr>
        <p:spPr>
          <a:xfrm>
            <a:off x="4379328"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326EFEAD-5F84-7D0E-6675-A474B86628D7}"/>
              </a:ext>
            </a:extLst>
          </p:cNvPr>
          <p:cNvSpPr txBox="1">
            <a:spLocks noGrp="1"/>
          </p:cNvSpPr>
          <p:nvPr>
            <p:ph type="body" idx="4294967295"/>
          </p:nvPr>
        </p:nvSpPr>
        <p:spPr>
          <a:xfrm>
            <a:off x="7930665"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Tree>
    <p:extLst>
      <p:ext uri="{BB962C8B-B14F-4D97-AF65-F5344CB8AC3E}">
        <p14:creationId xmlns:p14="http://schemas.microsoft.com/office/powerpoint/2010/main" val="36181867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67CF54B0-F5C2-8057-7BD2-9E78D8CB3D50}"/>
              </a:ext>
            </a:extLst>
          </p:cNvPr>
          <p:cNvSpPr txBox="1">
            <a:spLocks noGrp="1"/>
          </p:cNvSpPr>
          <p:nvPr>
            <p:ph type="body" idx="4294967295"/>
          </p:nvPr>
        </p:nvSpPr>
        <p:spPr>
          <a:xfrm>
            <a:off x="827999" y="2251080"/>
            <a:ext cx="2006641" cy="358307"/>
          </a:xfrm>
        </p:spPr>
        <p:txBody>
          <a:bodyPr lIns="0" tIns="0" rIns="0" bIns="0" anchor="b"/>
          <a:lstStyle>
            <a:lvl1pPr>
              <a:defRPr sz="2400" spc="31"/>
            </a:lvl1pPr>
          </a:lstStyle>
          <a:p>
            <a:pPr lvl="0"/>
            <a:r>
              <a:rPr lang="en-US"/>
              <a:t>Item 1 here</a:t>
            </a:r>
          </a:p>
        </p:txBody>
      </p:sp>
      <p:sp>
        <p:nvSpPr>
          <p:cNvPr id="3" name="Text Placeholder 3">
            <a:extLst>
              <a:ext uri="{FF2B5EF4-FFF2-40B4-BE49-F238E27FC236}">
                <a16:creationId xmlns:a16="http://schemas.microsoft.com/office/drawing/2014/main" id="{37A27FC3-A718-1D35-1D72-C3AFBECAF299}"/>
              </a:ext>
            </a:extLst>
          </p:cNvPr>
          <p:cNvSpPr txBox="1">
            <a:spLocks noGrp="1"/>
          </p:cNvSpPr>
          <p:nvPr>
            <p:ph type="body" idx="4294967295"/>
          </p:nvPr>
        </p:nvSpPr>
        <p:spPr>
          <a:xfrm>
            <a:off x="827999" y="2878055"/>
            <a:ext cx="2006641" cy="675047"/>
          </a:xfrm>
        </p:spPr>
        <p:txBody>
          <a:bodyPr lIns="0" tIns="0" rIns="0" bIns="0"/>
          <a:lstStyle>
            <a:lvl1pPr>
              <a:lnSpc>
                <a:spcPts val="1820"/>
              </a:lnSpc>
              <a:defRPr sz="1600" b="0" spc="31">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B33D171-36BD-EA75-920A-8CFA044F4C21}"/>
              </a:ext>
            </a:extLst>
          </p:cNvPr>
          <p:cNvSpPr txBox="1">
            <a:spLocks noGrp="1"/>
          </p:cNvSpPr>
          <p:nvPr>
            <p:ph type="body" idx="4294967295"/>
          </p:nvPr>
        </p:nvSpPr>
        <p:spPr>
          <a:xfrm>
            <a:off x="1179996" y="3821762"/>
            <a:ext cx="1708319" cy="182523"/>
          </a:xfrm>
        </p:spPr>
        <p:txBody>
          <a:bodyPr lIns="0" tIns="0" rIns="0" bIns="0"/>
          <a:lstStyle>
            <a:lvl1pPr>
              <a:defRPr sz="1600" b="0" spc="31">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C9A8FA14-8E1D-FE96-1C9E-56B4BE691B6B}"/>
              </a:ext>
            </a:extLst>
          </p:cNvPr>
          <p:cNvPicPr>
            <a:picLocks noChangeAspect="1"/>
          </p:cNvPicPr>
          <p:nvPr/>
        </p:nvPicPr>
        <p:blipFill>
          <a:blip r:embed="rId3"/>
          <a:stretch>
            <a:fillRect/>
          </a:stretch>
        </p:blipFill>
        <p:spPr>
          <a:xfrm>
            <a:off x="827999" y="3821763"/>
            <a:ext cx="192636" cy="192636"/>
          </a:xfrm>
          <a:prstGeom prst="rect">
            <a:avLst/>
          </a:prstGeom>
          <a:noFill/>
          <a:ln cap="flat">
            <a:noFill/>
          </a:ln>
        </p:spPr>
      </p:pic>
      <p:sp>
        <p:nvSpPr>
          <p:cNvPr id="6" name="Text Placeholder 3">
            <a:extLst>
              <a:ext uri="{FF2B5EF4-FFF2-40B4-BE49-F238E27FC236}">
                <a16:creationId xmlns:a16="http://schemas.microsoft.com/office/drawing/2014/main" id="{08488395-67EF-7F6C-BD00-ED3840198C97}"/>
              </a:ext>
            </a:extLst>
          </p:cNvPr>
          <p:cNvSpPr txBox="1">
            <a:spLocks noGrp="1"/>
          </p:cNvSpPr>
          <p:nvPr>
            <p:ph type="body" idx="4294967295"/>
          </p:nvPr>
        </p:nvSpPr>
        <p:spPr>
          <a:xfrm>
            <a:off x="3631458" y="3821762"/>
            <a:ext cx="1708319" cy="182523"/>
          </a:xfrm>
        </p:spPr>
        <p:txBody>
          <a:bodyPr lIns="0" tIns="0" rIns="0" bIns="0"/>
          <a:lstStyle>
            <a:lvl1pPr>
              <a:defRPr sz="1600" b="0" spc="31">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05B5F87E-4C36-6929-4193-B2D93292BAFB}"/>
              </a:ext>
            </a:extLst>
          </p:cNvPr>
          <p:cNvPicPr>
            <a:picLocks noChangeAspect="1"/>
          </p:cNvPicPr>
          <p:nvPr/>
        </p:nvPicPr>
        <p:blipFill>
          <a:blip r:embed="rId3"/>
          <a:stretch>
            <a:fillRect/>
          </a:stretch>
        </p:blipFill>
        <p:spPr>
          <a:xfrm>
            <a:off x="3279459" y="3821763"/>
            <a:ext cx="192636" cy="192636"/>
          </a:xfrm>
          <a:prstGeom prst="rect">
            <a:avLst/>
          </a:prstGeom>
          <a:noFill/>
          <a:ln cap="flat">
            <a:noFill/>
          </a:ln>
        </p:spPr>
      </p:pic>
      <p:sp>
        <p:nvSpPr>
          <p:cNvPr id="8" name="Text Placeholder 3">
            <a:extLst>
              <a:ext uri="{FF2B5EF4-FFF2-40B4-BE49-F238E27FC236}">
                <a16:creationId xmlns:a16="http://schemas.microsoft.com/office/drawing/2014/main" id="{35DBE3F5-A214-4C49-6E51-DF84FB55B322}"/>
              </a:ext>
            </a:extLst>
          </p:cNvPr>
          <p:cNvSpPr txBox="1">
            <a:spLocks noGrp="1"/>
          </p:cNvSpPr>
          <p:nvPr>
            <p:ph type="body" idx="4294967295"/>
          </p:nvPr>
        </p:nvSpPr>
        <p:spPr>
          <a:xfrm>
            <a:off x="6082918" y="3821762"/>
            <a:ext cx="1708319" cy="182523"/>
          </a:xfrm>
        </p:spPr>
        <p:txBody>
          <a:bodyPr lIns="0" tIns="0" rIns="0" bIns="0"/>
          <a:lstStyle>
            <a:lvl1pPr>
              <a:defRPr sz="1600" b="0" spc="31">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4E58FC13-0D35-D2BB-A3DA-4AD9023AB5E0}"/>
              </a:ext>
            </a:extLst>
          </p:cNvPr>
          <p:cNvPicPr>
            <a:picLocks noChangeAspect="1"/>
          </p:cNvPicPr>
          <p:nvPr/>
        </p:nvPicPr>
        <p:blipFill>
          <a:blip r:embed="rId3"/>
          <a:stretch>
            <a:fillRect/>
          </a:stretch>
        </p:blipFill>
        <p:spPr>
          <a:xfrm>
            <a:off x="5730929" y="3821763"/>
            <a:ext cx="192636" cy="192636"/>
          </a:xfrm>
          <a:prstGeom prst="rect">
            <a:avLst/>
          </a:prstGeom>
          <a:noFill/>
          <a:ln cap="flat">
            <a:noFill/>
          </a:ln>
        </p:spPr>
      </p:pic>
      <p:sp>
        <p:nvSpPr>
          <p:cNvPr id="10" name="Text Placeholder 3">
            <a:extLst>
              <a:ext uri="{FF2B5EF4-FFF2-40B4-BE49-F238E27FC236}">
                <a16:creationId xmlns:a16="http://schemas.microsoft.com/office/drawing/2014/main" id="{2945CC28-71B1-6FED-0C95-F67DC3B9CE2B}"/>
              </a:ext>
            </a:extLst>
          </p:cNvPr>
          <p:cNvSpPr txBox="1">
            <a:spLocks noGrp="1"/>
          </p:cNvSpPr>
          <p:nvPr>
            <p:ph type="body" idx="4294967295"/>
          </p:nvPr>
        </p:nvSpPr>
        <p:spPr>
          <a:xfrm>
            <a:off x="8534378" y="3821762"/>
            <a:ext cx="1708319" cy="182523"/>
          </a:xfrm>
        </p:spPr>
        <p:txBody>
          <a:bodyPr lIns="0" tIns="0" rIns="0" bIns="0"/>
          <a:lstStyle>
            <a:lvl1pPr>
              <a:defRPr sz="1600" b="0" spc="31">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D7679931-B108-C1F9-9AC8-297FC680DE2C}"/>
              </a:ext>
            </a:extLst>
          </p:cNvPr>
          <p:cNvPicPr>
            <a:picLocks noChangeAspect="1"/>
          </p:cNvPicPr>
          <p:nvPr/>
        </p:nvPicPr>
        <p:blipFill>
          <a:blip r:embed="rId3"/>
          <a:stretch>
            <a:fillRect/>
          </a:stretch>
        </p:blipFill>
        <p:spPr>
          <a:xfrm>
            <a:off x="8182390" y="3821763"/>
            <a:ext cx="192636" cy="192636"/>
          </a:xfrm>
          <a:prstGeom prst="rect">
            <a:avLst/>
          </a:prstGeom>
          <a:noFill/>
          <a:ln cap="flat">
            <a:noFill/>
          </a:ln>
        </p:spPr>
      </p:pic>
      <p:sp>
        <p:nvSpPr>
          <p:cNvPr id="12" name="Text Placeholder 3">
            <a:extLst>
              <a:ext uri="{FF2B5EF4-FFF2-40B4-BE49-F238E27FC236}">
                <a16:creationId xmlns:a16="http://schemas.microsoft.com/office/drawing/2014/main" id="{95883277-8E60-EFAB-E301-8A171C8E83DB}"/>
              </a:ext>
            </a:extLst>
          </p:cNvPr>
          <p:cNvSpPr txBox="1">
            <a:spLocks noGrp="1"/>
          </p:cNvSpPr>
          <p:nvPr>
            <p:ph type="body" idx="4294967295"/>
          </p:nvPr>
        </p:nvSpPr>
        <p:spPr>
          <a:xfrm>
            <a:off x="1126322" y="5986175"/>
            <a:ext cx="1708319" cy="182523"/>
          </a:xfrm>
        </p:spPr>
        <p:txBody>
          <a:bodyPr lIns="0" tIns="0" rIns="0" bIns="0"/>
          <a:lstStyle>
            <a:lvl1pPr>
              <a:defRPr sz="1600" b="0" spc="31">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032906CC-97BA-E1CB-8314-1DC5B7C8C3DF}"/>
              </a:ext>
            </a:extLst>
          </p:cNvPr>
          <p:cNvPicPr>
            <a:picLocks noChangeAspect="1"/>
          </p:cNvPicPr>
          <p:nvPr/>
        </p:nvPicPr>
        <p:blipFill>
          <a:blip r:embed="rId3"/>
          <a:stretch>
            <a:fillRect/>
          </a:stretch>
        </p:blipFill>
        <p:spPr>
          <a:xfrm>
            <a:off x="774323" y="5986175"/>
            <a:ext cx="192636" cy="192636"/>
          </a:xfrm>
          <a:prstGeom prst="rect">
            <a:avLst/>
          </a:prstGeom>
          <a:noFill/>
          <a:ln cap="flat">
            <a:noFill/>
          </a:ln>
        </p:spPr>
      </p:pic>
      <p:sp>
        <p:nvSpPr>
          <p:cNvPr id="14" name="Text Placeholder 3">
            <a:extLst>
              <a:ext uri="{FF2B5EF4-FFF2-40B4-BE49-F238E27FC236}">
                <a16:creationId xmlns:a16="http://schemas.microsoft.com/office/drawing/2014/main" id="{94811DEB-4EEC-07E0-EEE7-4F704D4E0B41}"/>
              </a:ext>
            </a:extLst>
          </p:cNvPr>
          <p:cNvSpPr txBox="1">
            <a:spLocks noGrp="1"/>
          </p:cNvSpPr>
          <p:nvPr>
            <p:ph type="body" idx="4294967295"/>
          </p:nvPr>
        </p:nvSpPr>
        <p:spPr>
          <a:xfrm>
            <a:off x="3577782" y="5986175"/>
            <a:ext cx="1708319" cy="182523"/>
          </a:xfrm>
        </p:spPr>
        <p:txBody>
          <a:bodyPr lIns="0" tIns="0" rIns="0" bIns="0"/>
          <a:lstStyle>
            <a:lvl1pPr>
              <a:defRPr sz="1600" b="0" spc="31">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FE6BEB-7BA4-C76F-9002-4ADBC5172DC9}"/>
              </a:ext>
            </a:extLst>
          </p:cNvPr>
          <p:cNvPicPr>
            <a:picLocks noChangeAspect="1"/>
          </p:cNvPicPr>
          <p:nvPr/>
        </p:nvPicPr>
        <p:blipFill>
          <a:blip r:embed="rId3"/>
          <a:stretch>
            <a:fillRect/>
          </a:stretch>
        </p:blipFill>
        <p:spPr>
          <a:xfrm>
            <a:off x="3225793" y="5986175"/>
            <a:ext cx="192636" cy="192636"/>
          </a:xfrm>
          <a:prstGeom prst="rect">
            <a:avLst/>
          </a:prstGeom>
          <a:noFill/>
          <a:ln cap="flat">
            <a:noFill/>
          </a:ln>
        </p:spPr>
      </p:pic>
      <p:sp>
        <p:nvSpPr>
          <p:cNvPr id="16" name="Text Placeholder 3">
            <a:extLst>
              <a:ext uri="{FF2B5EF4-FFF2-40B4-BE49-F238E27FC236}">
                <a16:creationId xmlns:a16="http://schemas.microsoft.com/office/drawing/2014/main" id="{0CD59FA2-C424-B3BE-6213-26ABE3CF8D5F}"/>
              </a:ext>
            </a:extLst>
          </p:cNvPr>
          <p:cNvSpPr txBox="1">
            <a:spLocks noGrp="1"/>
          </p:cNvSpPr>
          <p:nvPr>
            <p:ph type="body" idx="4294967295"/>
          </p:nvPr>
        </p:nvSpPr>
        <p:spPr>
          <a:xfrm>
            <a:off x="6029242" y="5986175"/>
            <a:ext cx="1708319" cy="182523"/>
          </a:xfrm>
        </p:spPr>
        <p:txBody>
          <a:bodyPr lIns="0" tIns="0" rIns="0" bIns="0"/>
          <a:lstStyle>
            <a:lvl1pPr>
              <a:defRPr sz="1600" b="0" spc="31">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F52ED4B7-0C41-7C6A-E8A4-615D0086B053}"/>
              </a:ext>
            </a:extLst>
          </p:cNvPr>
          <p:cNvPicPr>
            <a:picLocks noChangeAspect="1"/>
          </p:cNvPicPr>
          <p:nvPr/>
        </p:nvPicPr>
        <p:blipFill>
          <a:blip r:embed="rId3"/>
          <a:stretch>
            <a:fillRect/>
          </a:stretch>
        </p:blipFill>
        <p:spPr>
          <a:xfrm>
            <a:off x="5677254" y="5986175"/>
            <a:ext cx="192636" cy="192636"/>
          </a:xfrm>
          <a:prstGeom prst="rect">
            <a:avLst/>
          </a:prstGeom>
          <a:noFill/>
          <a:ln cap="flat">
            <a:noFill/>
          </a:ln>
        </p:spPr>
      </p:pic>
      <p:sp>
        <p:nvSpPr>
          <p:cNvPr id="18" name="Text Placeholder 3">
            <a:extLst>
              <a:ext uri="{FF2B5EF4-FFF2-40B4-BE49-F238E27FC236}">
                <a16:creationId xmlns:a16="http://schemas.microsoft.com/office/drawing/2014/main" id="{8B238B32-433F-B5DA-7125-BAC784DBA5D3}"/>
              </a:ext>
            </a:extLst>
          </p:cNvPr>
          <p:cNvSpPr txBox="1">
            <a:spLocks noGrp="1"/>
          </p:cNvSpPr>
          <p:nvPr>
            <p:ph type="body" idx="4294967295"/>
          </p:nvPr>
        </p:nvSpPr>
        <p:spPr>
          <a:xfrm>
            <a:off x="8480703" y="5986175"/>
            <a:ext cx="1708319" cy="182523"/>
          </a:xfrm>
        </p:spPr>
        <p:txBody>
          <a:bodyPr lIns="0" tIns="0" rIns="0" bIns="0"/>
          <a:lstStyle>
            <a:lvl1pPr>
              <a:defRPr sz="1600" b="0" spc="31">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89AFCA20-541D-157D-3979-C194403217EF}"/>
              </a:ext>
            </a:extLst>
          </p:cNvPr>
          <p:cNvPicPr>
            <a:picLocks noChangeAspect="1"/>
          </p:cNvPicPr>
          <p:nvPr/>
        </p:nvPicPr>
        <p:blipFill>
          <a:blip r:embed="rId3"/>
          <a:stretch>
            <a:fillRect/>
          </a:stretch>
        </p:blipFill>
        <p:spPr>
          <a:xfrm>
            <a:off x="8128715" y="5986175"/>
            <a:ext cx="192636" cy="192636"/>
          </a:xfrm>
          <a:prstGeom prst="rect">
            <a:avLst/>
          </a:prstGeom>
          <a:noFill/>
          <a:ln cap="flat">
            <a:noFill/>
          </a:ln>
        </p:spPr>
      </p:pic>
      <p:sp>
        <p:nvSpPr>
          <p:cNvPr id="20" name="Google Shape;268;p37">
            <a:extLst>
              <a:ext uri="{FF2B5EF4-FFF2-40B4-BE49-F238E27FC236}">
                <a16:creationId xmlns:a16="http://schemas.microsoft.com/office/drawing/2014/main" id="{0A4E47F8-FEFA-B655-6204-C47DCFD9E6B2}"/>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F472A9AA-BC7D-4B6D-07FF-F4CEFF7AAA51}"/>
              </a:ext>
            </a:extLst>
          </p:cNvPr>
          <p:cNvSpPr txBox="1">
            <a:spLocks noGrp="1"/>
          </p:cNvSpPr>
          <p:nvPr>
            <p:ph type="body" idx="4294967295"/>
          </p:nvPr>
        </p:nvSpPr>
        <p:spPr>
          <a:xfrm>
            <a:off x="3225793" y="2251080"/>
            <a:ext cx="2006641" cy="358307"/>
          </a:xfrm>
        </p:spPr>
        <p:txBody>
          <a:bodyPr lIns="0" tIns="0" rIns="0" bIns="0" anchor="b"/>
          <a:lstStyle>
            <a:lvl1pPr>
              <a:defRPr sz="2400" spc="31"/>
            </a:lvl1pPr>
          </a:lstStyle>
          <a:p>
            <a:pPr lvl="0"/>
            <a:r>
              <a:rPr lang="en-US"/>
              <a:t>Item 2 here</a:t>
            </a:r>
          </a:p>
        </p:txBody>
      </p:sp>
      <p:sp>
        <p:nvSpPr>
          <p:cNvPr id="22" name="Text Placeholder 3">
            <a:extLst>
              <a:ext uri="{FF2B5EF4-FFF2-40B4-BE49-F238E27FC236}">
                <a16:creationId xmlns:a16="http://schemas.microsoft.com/office/drawing/2014/main" id="{D51E1E63-3FEB-B199-7CF2-9EAD8CBB885A}"/>
              </a:ext>
            </a:extLst>
          </p:cNvPr>
          <p:cNvSpPr txBox="1">
            <a:spLocks noGrp="1"/>
          </p:cNvSpPr>
          <p:nvPr>
            <p:ph type="body" idx="4294967295"/>
          </p:nvPr>
        </p:nvSpPr>
        <p:spPr>
          <a:xfrm>
            <a:off x="5704093" y="2251080"/>
            <a:ext cx="2006641" cy="358307"/>
          </a:xfrm>
        </p:spPr>
        <p:txBody>
          <a:bodyPr lIns="0" tIns="0" rIns="0" bIns="0" anchor="b"/>
          <a:lstStyle>
            <a:lvl1pPr>
              <a:defRPr sz="2400" spc="31"/>
            </a:lvl1pPr>
          </a:lstStyle>
          <a:p>
            <a:pPr lvl="0"/>
            <a:r>
              <a:rPr lang="en-US"/>
              <a:t>Item 3 here</a:t>
            </a:r>
          </a:p>
        </p:txBody>
      </p:sp>
      <p:sp>
        <p:nvSpPr>
          <p:cNvPr id="23" name="Text Placeholder 3">
            <a:extLst>
              <a:ext uri="{FF2B5EF4-FFF2-40B4-BE49-F238E27FC236}">
                <a16:creationId xmlns:a16="http://schemas.microsoft.com/office/drawing/2014/main" id="{3D39F043-FB94-05C9-C99F-A43A1E861092}"/>
              </a:ext>
            </a:extLst>
          </p:cNvPr>
          <p:cNvSpPr txBox="1">
            <a:spLocks noGrp="1"/>
          </p:cNvSpPr>
          <p:nvPr>
            <p:ph type="body" idx="4294967295"/>
          </p:nvPr>
        </p:nvSpPr>
        <p:spPr>
          <a:xfrm>
            <a:off x="8182390" y="2251080"/>
            <a:ext cx="2006641" cy="358307"/>
          </a:xfrm>
        </p:spPr>
        <p:txBody>
          <a:bodyPr lIns="0" tIns="0" rIns="0" bIns="0" anchor="b"/>
          <a:lstStyle>
            <a:lvl1pPr>
              <a:defRPr sz="2400" spc="31"/>
            </a:lvl1pPr>
          </a:lstStyle>
          <a:p>
            <a:pPr lvl="0"/>
            <a:r>
              <a:rPr lang="en-US"/>
              <a:t>Item 4 here</a:t>
            </a:r>
          </a:p>
        </p:txBody>
      </p:sp>
      <p:sp>
        <p:nvSpPr>
          <p:cNvPr id="24" name="Text Placeholder 3">
            <a:extLst>
              <a:ext uri="{FF2B5EF4-FFF2-40B4-BE49-F238E27FC236}">
                <a16:creationId xmlns:a16="http://schemas.microsoft.com/office/drawing/2014/main" id="{95B42559-8B24-0977-D29E-4FC5F3A63031}"/>
              </a:ext>
            </a:extLst>
          </p:cNvPr>
          <p:cNvSpPr txBox="1">
            <a:spLocks noGrp="1"/>
          </p:cNvSpPr>
          <p:nvPr>
            <p:ph type="body" idx="4294967295"/>
          </p:nvPr>
        </p:nvSpPr>
        <p:spPr>
          <a:xfrm>
            <a:off x="774325" y="4416333"/>
            <a:ext cx="2006641" cy="358307"/>
          </a:xfrm>
        </p:spPr>
        <p:txBody>
          <a:bodyPr lIns="0" tIns="0" rIns="0" bIns="0" anchor="b"/>
          <a:lstStyle>
            <a:lvl1pPr>
              <a:defRPr sz="2400" spc="31"/>
            </a:lvl1pPr>
          </a:lstStyle>
          <a:p>
            <a:pPr lvl="0"/>
            <a:r>
              <a:rPr lang="en-US"/>
              <a:t>Item 5 here</a:t>
            </a:r>
          </a:p>
        </p:txBody>
      </p:sp>
      <p:sp>
        <p:nvSpPr>
          <p:cNvPr id="25" name="Text Placeholder 3">
            <a:extLst>
              <a:ext uri="{FF2B5EF4-FFF2-40B4-BE49-F238E27FC236}">
                <a16:creationId xmlns:a16="http://schemas.microsoft.com/office/drawing/2014/main" id="{6A5D5F98-7844-BD1C-2237-36A7F7C2DED9}"/>
              </a:ext>
            </a:extLst>
          </p:cNvPr>
          <p:cNvSpPr txBox="1">
            <a:spLocks noGrp="1"/>
          </p:cNvSpPr>
          <p:nvPr>
            <p:ph type="body" idx="4294967295"/>
          </p:nvPr>
        </p:nvSpPr>
        <p:spPr>
          <a:xfrm>
            <a:off x="3225785" y="4421115"/>
            <a:ext cx="2006641" cy="358307"/>
          </a:xfrm>
        </p:spPr>
        <p:txBody>
          <a:bodyPr lIns="0" tIns="0" rIns="0" bIns="0" anchor="b"/>
          <a:lstStyle>
            <a:lvl1pPr>
              <a:defRPr sz="2400" spc="31"/>
            </a:lvl1pPr>
          </a:lstStyle>
          <a:p>
            <a:pPr lvl="0"/>
            <a:r>
              <a:rPr lang="en-US"/>
              <a:t>Item 6 here</a:t>
            </a:r>
          </a:p>
        </p:txBody>
      </p:sp>
      <p:sp>
        <p:nvSpPr>
          <p:cNvPr id="26" name="Text Placeholder 3">
            <a:extLst>
              <a:ext uri="{FF2B5EF4-FFF2-40B4-BE49-F238E27FC236}">
                <a16:creationId xmlns:a16="http://schemas.microsoft.com/office/drawing/2014/main" id="{40B753E1-D2D7-E278-17F0-4EEC9AF568D2}"/>
              </a:ext>
            </a:extLst>
          </p:cNvPr>
          <p:cNvSpPr txBox="1">
            <a:spLocks noGrp="1"/>
          </p:cNvSpPr>
          <p:nvPr>
            <p:ph type="body" idx="4294967295"/>
          </p:nvPr>
        </p:nvSpPr>
        <p:spPr>
          <a:xfrm>
            <a:off x="5677254" y="4421115"/>
            <a:ext cx="2006641" cy="358307"/>
          </a:xfrm>
        </p:spPr>
        <p:txBody>
          <a:bodyPr lIns="0" tIns="0" rIns="0" bIns="0" anchor="b"/>
          <a:lstStyle>
            <a:lvl1pPr>
              <a:defRPr sz="2400" spc="31"/>
            </a:lvl1pPr>
          </a:lstStyle>
          <a:p>
            <a:pPr lvl="0"/>
            <a:r>
              <a:rPr lang="en-US"/>
              <a:t>Item 7 here</a:t>
            </a:r>
          </a:p>
        </p:txBody>
      </p:sp>
      <p:sp>
        <p:nvSpPr>
          <p:cNvPr id="27" name="Text Placeholder 3">
            <a:extLst>
              <a:ext uri="{FF2B5EF4-FFF2-40B4-BE49-F238E27FC236}">
                <a16:creationId xmlns:a16="http://schemas.microsoft.com/office/drawing/2014/main" id="{9A5363D3-241C-A01A-65B1-933351E1C8CD}"/>
              </a:ext>
            </a:extLst>
          </p:cNvPr>
          <p:cNvSpPr txBox="1">
            <a:spLocks noGrp="1"/>
          </p:cNvSpPr>
          <p:nvPr>
            <p:ph type="body" idx="4294967295"/>
          </p:nvPr>
        </p:nvSpPr>
        <p:spPr>
          <a:xfrm>
            <a:off x="8128716" y="4421115"/>
            <a:ext cx="2006641" cy="358307"/>
          </a:xfrm>
        </p:spPr>
        <p:txBody>
          <a:bodyPr lIns="0" tIns="0" rIns="0" bIns="0" anchor="b"/>
          <a:lstStyle>
            <a:lvl1pPr>
              <a:defRPr sz="2400" spc="31"/>
            </a:lvl1pPr>
          </a:lstStyle>
          <a:p>
            <a:pPr lvl="0"/>
            <a:r>
              <a:rPr lang="en-US"/>
              <a:t>Item 8 here</a:t>
            </a:r>
          </a:p>
        </p:txBody>
      </p:sp>
      <p:sp>
        <p:nvSpPr>
          <p:cNvPr id="28" name="Text Placeholder 3">
            <a:extLst>
              <a:ext uri="{FF2B5EF4-FFF2-40B4-BE49-F238E27FC236}">
                <a16:creationId xmlns:a16="http://schemas.microsoft.com/office/drawing/2014/main" id="{00BEE1C6-3E00-E18E-9115-4BF7CBC79009}"/>
              </a:ext>
            </a:extLst>
          </p:cNvPr>
          <p:cNvSpPr txBox="1">
            <a:spLocks noGrp="1"/>
          </p:cNvSpPr>
          <p:nvPr>
            <p:ph type="body" idx="4294967295"/>
          </p:nvPr>
        </p:nvSpPr>
        <p:spPr>
          <a:xfrm>
            <a:off x="3225785" y="2878055"/>
            <a:ext cx="2006641" cy="675047"/>
          </a:xfrm>
        </p:spPr>
        <p:txBody>
          <a:bodyPr lIns="0" tIns="0" rIns="0" bIns="0"/>
          <a:lstStyle>
            <a:lvl1pPr>
              <a:lnSpc>
                <a:spcPts val="1820"/>
              </a:lnSpc>
              <a:defRPr sz="1600" b="0" spc="31">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ECCFED9-0795-72B3-4553-3A8EBEE2B188}"/>
              </a:ext>
            </a:extLst>
          </p:cNvPr>
          <p:cNvSpPr txBox="1">
            <a:spLocks noGrp="1"/>
          </p:cNvSpPr>
          <p:nvPr>
            <p:ph type="body" idx="4294967295"/>
          </p:nvPr>
        </p:nvSpPr>
        <p:spPr>
          <a:xfrm>
            <a:off x="5704093" y="2878055"/>
            <a:ext cx="2006641" cy="675047"/>
          </a:xfrm>
        </p:spPr>
        <p:txBody>
          <a:bodyPr lIns="0" tIns="0" rIns="0" bIns="0"/>
          <a:lstStyle>
            <a:lvl1pPr>
              <a:lnSpc>
                <a:spcPts val="1820"/>
              </a:lnSpc>
              <a:defRPr sz="1600" b="0" spc="31">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4B781250-0BB4-585B-7F2A-BAF35885C3C6}"/>
              </a:ext>
            </a:extLst>
          </p:cNvPr>
          <p:cNvSpPr txBox="1">
            <a:spLocks noGrp="1"/>
          </p:cNvSpPr>
          <p:nvPr>
            <p:ph type="body" idx="4294967295"/>
          </p:nvPr>
        </p:nvSpPr>
        <p:spPr>
          <a:xfrm>
            <a:off x="8182390" y="2878055"/>
            <a:ext cx="2006641" cy="675047"/>
          </a:xfrm>
        </p:spPr>
        <p:txBody>
          <a:bodyPr lIns="0" tIns="0" rIns="0" bIns="0"/>
          <a:lstStyle>
            <a:lvl1pPr>
              <a:lnSpc>
                <a:spcPts val="1820"/>
              </a:lnSpc>
              <a:defRPr sz="1600" b="0" spc="31">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E435E7C-378E-6B89-E9A1-B6A3551452FE}"/>
              </a:ext>
            </a:extLst>
          </p:cNvPr>
          <p:cNvSpPr txBox="1">
            <a:spLocks noGrp="1"/>
          </p:cNvSpPr>
          <p:nvPr>
            <p:ph type="body" idx="4294967295"/>
          </p:nvPr>
        </p:nvSpPr>
        <p:spPr>
          <a:xfrm>
            <a:off x="774325" y="5042467"/>
            <a:ext cx="2006641" cy="675047"/>
          </a:xfrm>
        </p:spPr>
        <p:txBody>
          <a:bodyPr lIns="0" tIns="0" rIns="0" bIns="0"/>
          <a:lstStyle>
            <a:lvl1pPr>
              <a:lnSpc>
                <a:spcPts val="1820"/>
              </a:lnSpc>
              <a:defRPr sz="1600" b="0" spc="31">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EC368121-6AAD-B5E0-7229-FFAB2463682B}"/>
              </a:ext>
            </a:extLst>
          </p:cNvPr>
          <p:cNvSpPr txBox="1">
            <a:spLocks noGrp="1"/>
          </p:cNvSpPr>
          <p:nvPr>
            <p:ph type="body" idx="4294967295"/>
          </p:nvPr>
        </p:nvSpPr>
        <p:spPr>
          <a:xfrm>
            <a:off x="3225785" y="5042467"/>
            <a:ext cx="2006641" cy="675047"/>
          </a:xfrm>
        </p:spPr>
        <p:txBody>
          <a:bodyPr lIns="0" tIns="0" rIns="0" bIns="0"/>
          <a:lstStyle>
            <a:lvl1pPr>
              <a:lnSpc>
                <a:spcPts val="1820"/>
              </a:lnSpc>
              <a:defRPr sz="1600" b="0" spc="31">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F88DF0F8-1A5D-A00D-F182-6AE5B4406A43}"/>
              </a:ext>
            </a:extLst>
          </p:cNvPr>
          <p:cNvSpPr txBox="1">
            <a:spLocks noGrp="1"/>
          </p:cNvSpPr>
          <p:nvPr>
            <p:ph type="body" idx="4294967295"/>
          </p:nvPr>
        </p:nvSpPr>
        <p:spPr>
          <a:xfrm>
            <a:off x="5677245" y="5042467"/>
            <a:ext cx="2006641" cy="675047"/>
          </a:xfrm>
        </p:spPr>
        <p:txBody>
          <a:bodyPr lIns="0" tIns="0" rIns="0" bIns="0"/>
          <a:lstStyle>
            <a:lvl1pPr>
              <a:lnSpc>
                <a:spcPts val="1820"/>
              </a:lnSpc>
              <a:defRPr sz="1600" b="0" spc="31">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E3AD66D3-066C-6E9A-6E3B-55F759370BC6}"/>
              </a:ext>
            </a:extLst>
          </p:cNvPr>
          <p:cNvSpPr txBox="1">
            <a:spLocks noGrp="1"/>
          </p:cNvSpPr>
          <p:nvPr>
            <p:ph type="body" idx="4294967295"/>
          </p:nvPr>
        </p:nvSpPr>
        <p:spPr>
          <a:xfrm>
            <a:off x="8128706" y="5042467"/>
            <a:ext cx="2006641" cy="675047"/>
          </a:xfrm>
        </p:spPr>
        <p:txBody>
          <a:bodyPr lIns="0" tIns="0" rIns="0" bIns="0"/>
          <a:lstStyle>
            <a:lvl1pPr>
              <a:lnSpc>
                <a:spcPts val="1820"/>
              </a:lnSpc>
              <a:defRPr sz="1600" b="0" spc="31">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AC426973-1D4C-5A21-A9FE-F9ADFCD4DE06}"/>
              </a:ext>
            </a:extLst>
          </p:cNvPr>
          <p:cNvSpPr txBox="1"/>
          <p:nvPr/>
        </p:nvSpPr>
        <p:spPr>
          <a:xfrm>
            <a:off x="-2295262" y="3710590"/>
            <a:ext cx="2076209" cy="523220"/>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0CDCE659-E181-1A71-A9C4-8E4C89E9A915}"/>
              </a:ext>
            </a:extLst>
          </p:cNvPr>
          <p:cNvSpPr/>
          <p:nvPr/>
        </p:nvSpPr>
        <p:spPr>
          <a:xfrm rot="5400013">
            <a:off x="-499303" y="388147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3426704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C97DFD7-6426-7F6C-1567-1015C60EB39E}"/>
              </a:ext>
            </a:extLst>
          </p:cNvPr>
          <p:cNvSpPr txBox="1">
            <a:spLocks noGrp="1"/>
          </p:cNvSpPr>
          <p:nvPr>
            <p:ph type="title"/>
          </p:nvPr>
        </p:nvSpPr>
        <p:spPr>
          <a:xfrm>
            <a:off x="805697"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98251A4-6E41-13C2-DF5D-5C1E2A34C5D6}"/>
              </a:ext>
            </a:extLst>
          </p:cNvPr>
          <p:cNvSpPr txBox="1">
            <a:spLocks noGrp="1"/>
          </p:cNvSpPr>
          <p:nvPr>
            <p:ph type="body" idx="4294967295"/>
          </p:nvPr>
        </p:nvSpPr>
        <p:spPr>
          <a:xfrm>
            <a:off x="805697" y="2118545"/>
            <a:ext cx="4143009" cy="1541312"/>
          </a:xfrm>
        </p:spPr>
        <p:txBody>
          <a:bodyPr lIns="0" tIns="0" rIns="0" bIns="0"/>
          <a:lstStyle>
            <a:lvl1pPr>
              <a:lnSpc>
                <a:spcPts val="1820"/>
              </a:lnSpc>
              <a:defRPr sz="1600" b="0" spc="31">
                <a:latin typeface="Figtree" pitchFamily="2"/>
              </a:defRPr>
            </a:lvl1pPr>
          </a:lstStyle>
          <a:p>
            <a:pPr lvl="0"/>
            <a:r>
              <a:rPr lang="en-US"/>
              <a:t>Add body text here</a:t>
            </a:r>
          </a:p>
        </p:txBody>
      </p:sp>
      <p:pic>
        <p:nvPicPr>
          <p:cNvPr id="4" name="Picture 4">
            <a:extLst>
              <a:ext uri="{FF2B5EF4-FFF2-40B4-BE49-F238E27FC236}">
                <a16:creationId xmlns:a16="http://schemas.microsoft.com/office/drawing/2014/main" id="{433D347D-A137-FAEE-A974-D139A465113B}"/>
              </a:ext>
            </a:extLst>
          </p:cNvPr>
          <p:cNvPicPr>
            <a:picLocks noChangeAspect="1"/>
          </p:cNvPicPr>
          <p:nvPr/>
        </p:nvPicPr>
        <p:blipFill>
          <a:blip r:embed="rId3"/>
          <a:stretch>
            <a:fillRect/>
          </a:stretch>
        </p:blipFill>
        <p:spPr>
          <a:xfrm>
            <a:off x="4039225" y="3929854"/>
            <a:ext cx="304796" cy="304796"/>
          </a:xfrm>
          <a:prstGeom prst="rect">
            <a:avLst/>
          </a:prstGeom>
          <a:noFill/>
          <a:ln cap="flat">
            <a:noFill/>
          </a:ln>
        </p:spPr>
      </p:pic>
      <p:pic>
        <p:nvPicPr>
          <p:cNvPr id="5" name="Picture 5">
            <a:extLst>
              <a:ext uri="{FF2B5EF4-FFF2-40B4-BE49-F238E27FC236}">
                <a16:creationId xmlns:a16="http://schemas.microsoft.com/office/drawing/2014/main" id="{B4297456-6C8E-4ADA-89FE-10CB2621D4A6}"/>
              </a:ext>
            </a:extLst>
          </p:cNvPr>
          <p:cNvPicPr>
            <a:picLocks noChangeAspect="1"/>
          </p:cNvPicPr>
          <p:nvPr/>
        </p:nvPicPr>
        <p:blipFill>
          <a:blip r:embed="rId4"/>
          <a:stretch>
            <a:fillRect/>
          </a:stretch>
        </p:blipFill>
        <p:spPr>
          <a:xfrm>
            <a:off x="805697" y="4509154"/>
            <a:ext cx="304796" cy="304796"/>
          </a:xfrm>
          <a:prstGeom prst="rect">
            <a:avLst/>
          </a:prstGeom>
          <a:noFill/>
          <a:ln cap="flat">
            <a:noFill/>
          </a:ln>
        </p:spPr>
      </p:pic>
      <p:pic>
        <p:nvPicPr>
          <p:cNvPr id="6" name="Picture 6">
            <a:extLst>
              <a:ext uri="{FF2B5EF4-FFF2-40B4-BE49-F238E27FC236}">
                <a16:creationId xmlns:a16="http://schemas.microsoft.com/office/drawing/2014/main" id="{52656C9E-E6FC-4479-A722-4B354D562C86}"/>
              </a:ext>
            </a:extLst>
          </p:cNvPr>
          <p:cNvPicPr>
            <a:picLocks noChangeAspect="1"/>
          </p:cNvPicPr>
          <p:nvPr/>
        </p:nvPicPr>
        <p:blipFill>
          <a:blip r:embed="rId5"/>
          <a:stretch>
            <a:fillRect/>
          </a:stretch>
        </p:blipFill>
        <p:spPr>
          <a:xfrm>
            <a:off x="805697" y="3932103"/>
            <a:ext cx="304796" cy="304796"/>
          </a:xfrm>
          <a:prstGeom prst="rect">
            <a:avLst/>
          </a:prstGeom>
          <a:noFill/>
          <a:ln cap="flat">
            <a:noFill/>
          </a:ln>
        </p:spPr>
      </p:pic>
      <p:sp>
        <p:nvSpPr>
          <p:cNvPr id="7" name="TextBox 7">
            <a:hlinkClick r:id="rId6"/>
            <a:extLst>
              <a:ext uri="{FF2B5EF4-FFF2-40B4-BE49-F238E27FC236}">
                <a16:creationId xmlns:a16="http://schemas.microsoft.com/office/drawing/2014/main" id="{D5025C55-D135-DBC3-D651-42ECA33167EB}"/>
              </a:ext>
            </a:extLst>
          </p:cNvPr>
          <p:cNvSpPr txBox="1"/>
          <p:nvPr/>
        </p:nvSpPr>
        <p:spPr>
          <a:xfrm>
            <a:off x="1110494" y="3930622"/>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6">
                  <a:extLst>
                    <a:ext uri="{A12FA001-AC4F-418D-AE19-62706E023703}">
                      <ahyp:hlinkClr xmlns:ahyp="http://schemas.microsoft.com/office/drawing/2018/hyperlinkcolor" val="tx"/>
                    </a:ext>
                  </a:extLst>
                </a:hlinkClick>
              </a:rPr>
              <a:t>info@retailenergycode.co.uk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8" name="TextBox 8">
            <a:hlinkClick r:id="rId7"/>
            <a:extLst>
              <a:ext uri="{FF2B5EF4-FFF2-40B4-BE49-F238E27FC236}">
                <a16:creationId xmlns:a16="http://schemas.microsoft.com/office/drawing/2014/main" id="{3FFA9B4A-F1CA-AE73-3F20-7047C4209366}"/>
              </a:ext>
            </a:extLst>
          </p:cNvPr>
          <p:cNvSpPr txBox="1"/>
          <p:nvPr/>
        </p:nvSpPr>
        <p:spPr>
          <a:xfrm>
            <a:off x="1110494"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9" name="TextBox 9">
            <a:hlinkClick r:id="rId8"/>
            <a:extLst>
              <a:ext uri="{FF2B5EF4-FFF2-40B4-BE49-F238E27FC236}">
                <a16:creationId xmlns:a16="http://schemas.microsoft.com/office/drawing/2014/main" id="{52316B25-5161-6389-D282-860408EA91B9}"/>
              </a:ext>
            </a:extLst>
          </p:cNvPr>
          <p:cNvSpPr txBox="1"/>
          <p:nvPr/>
        </p:nvSpPr>
        <p:spPr>
          <a:xfrm>
            <a:off x="4344031" y="392680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Follow us on LinkedIn</a:t>
            </a:r>
            <a:endParaRPr lang="en-US" sz="1400" b="0" i="0" u="none" strike="noStrike" kern="0" cap="none" spc="31" baseline="0">
              <a:solidFill>
                <a:srgbClr val="F8F8F8"/>
              </a:solidFill>
              <a:uFillTx/>
              <a:latin typeface="Figtree" pitchFamily="2"/>
              <a:ea typeface="Arial"/>
              <a:cs typeface="Arial"/>
            </a:endParaRPr>
          </a:p>
        </p:txBody>
      </p:sp>
      <p:pic>
        <p:nvPicPr>
          <p:cNvPr id="10" name="Picture 10" descr="A white letter on a black background&#10;&#10;AI-generated content may be incorrect.">
            <a:extLst>
              <a:ext uri="{FF2B5EF4-FFF2-40B4-BE49-F238E27FC236}">
                <a16:creationId xmlns:a16="http://schemas.microsoft.com/office/drawing/2014/main" id="{ECC63059-3C0E-BBFD-BF9E-B3EBEF54A735}"/>
              </a:ext>
            </a:extLst>
          </p:cNvPr>
          <p:cNvPicPr>
            <a:picLocks noChangeAspect="1"/>
          </p:cNvPicPr>
          <p:nvPr/>
        </p:nvPicPr>
        <p:blipFill>
          <a:blip r:embed="rId9"/>
          <a:stretch>
            <a:fillRect/>
          </a:stretch>
        </p:blipFill>
        <p:spPr>
          <a:xfrm>
            <a:off x="9343942" y="4999207"/>
            <a:ext cx="2042359" cy="354779"/>
          </a:xfrm>
          <a:prstGeom prst="rect">
            <a:avLst/>
          </a:prstGeom>
          <a:noFill/>
          <a:ln cap="flat">
            <a:noFill/>
          </a:ln>
        </p:spPr>
      </p:pic>
      <p:sp>
        <p:nvSpPr>
          <p:cNvPr id="11" name="TextBox 11">
            <a:hlinkClick r:id="rId8"/>
            <a:extLst>
              <a:ext uri="{FF2B5EF4-FFF2-40B4-BE49-F238E27FC236}">
                <a16:creationId xmlns:a16="http://schemas.microsoft.com/office/drawing/2014/main" id="{8F5E6371-5C78-B5A2-4186-3FB15DA24649}"/>
              </a:ext>
            </a:extLst>
          </p:cNvPr>
          <p:cNvSpPr txBox="1"/>
          <p:nvPr/>
        </p:nvSpPr>
        <p:spPr>
          <a:xfrm>
            <a:off x="805697" y="5796170"/>
            <a:ext cx="10580604" cy="1015663"/>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Retail Energy Code Company © 2025</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1" baseline="0">
                <a:solidFill>
                  <a:srgbClr val="F8F8F8"/>
                </a:solidFill>
                <a:uFillTx/>
                <a:latin typeface="Figtree" pitchFamily="2"/>
                <a:ea typeface="Arial"/>
                <a:cs typeface="Arial"/>
              </a:rPr>
            </a:br>
            <a:endParaRPr lang="en-US" sz="1000" b="0" i="0" u="none" strike="noStrike" kern="0" cap="none" spc="31" baseline="0">
              <a:solidFill>
                <a:srgbClr val="F8F8F8"/>
              </a:solidFill>
              <a:uFillTx/>
              <a:latin typeface="Figtree" pitchFamily="2"/>
              <a:ea typeface="Arial"/>
              <a:cs typeface="Arial"/>
            </a:endParaRP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p:txBody>
      </p:sp>
      <p:pic>
        <p:nvPicPr>
          <p:cNvPr id="12" name="Picture 1">
            <a:extLst>
              <a:ext uri="{FF2B5EF4-FFF2-40B4-BE49-F238E27FC236}">
                <a16:creationId xmlns:a16="http://schemas.microsoft.com/office/drawing/2014/main" id="{7CBF8F86-9624-03E0-3198-B84D2D325B7A}"/>
              </a:ext>
            </a:extLst>
          </p:cNvPr>
          <p:cNvPicPr>
            <a:picLocks noChangeAspect="1"/>
          </p:cNvPicPr>
          <p:nvPr/>
        </p:nvPicPr>
        <p:blipFill>
          <a:blip r:embed="rId3"/>
          <a:stretch>
            <a:fillRect/>
          </a:stretch>
        </p:blipFill>
        <p:spPr>
          <a:xfrm>
            <a:off x="4039225" y="4491459"/>
            <a:ext cx="304796" cy="304796"/>
          </a:xfrm>
          <a:prstGeom prst="rect">
            <a:avLst/>
          </a:prstGeom>
          <a:noFill/>
          <a:ln cap="flat">
            <a:noFill/>
          </a:ln>
        </p:spPr>
      </p:pic>
      <p:sp>
        <p:nvSpPr>
          <p:cNvPr id="13" name="TextBox 12">
            <a:hlinkClick r:id="rId8"/>
            <a:extLst>
              <a:ext uri="{FF2B5EF4-FFF2-40B4-BE49-F238E27FC236}">
                <a16:creationId xmlns:a16="http://schemas.microsoft.com/office/drawing/2014/main" id="{C37E2295-C946-8EA9-D6D1-CBDD2E37715F}"/>
              </a:ext>
            </a:extLst>
          </p:cNvPr>
          <p:cNvSpPr txBox="1"/>
          <p:nvPr/>
        </p:nvSpPr>
        <p:spPr>
          <a:xfrm>
            <a:off x="4344031"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1"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1095802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34" Type="http://schemas.openxmlformats.org/officeDocument/2006/relationships/slideLayout" Target="../slideLayouts/slideLayout56.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33" Type="http://schemas.openxmlformats.org/officeDocument/2006/relationships/slideLayout" Target="../slideLayouts/slideLayout55.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29" Type="http://schemas.openxmlformats.org/officeDocument/2006/relationships/slideLayout" Target="../slideLayouts/slideLayout51.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32" Type="http://schemas.openxmlformats.org/officeDocument/2006/relationships/slideLayout" Target="../slideLayouts/slideLayout54.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36" Type="http://schemas.openxmlformats.org/officeDocument/2006/relationships/theme" Target="../theme/theme2.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31" Type="http://schemas.openxmlformats.org/officeDocument/2006/relationships/slideLayout" Target="../slideLayouts/slideLayout53.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 Id="rId30" Type="http://schemas.openxmlformats.org/officeDocument/2006/relationships/slideLayout" Target="../slideLayouts/slideLayout52.xml"/><Relationship Id="rId35" Type="http://schemas.openxmlformats.org/officeDocument/2006/relationships/slideLayout" Target="../slideLayouts/slideLayout57.xml"/><Relationship Id="rId8"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theme" Target="../theme/theme3.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slideLayout" Target="../slideLayouts/slideLayout98.xml"/><Relationship Id="rId3" Type="http://schemas.openxmlformats.org/officeDocument/2006/relationships/slideLayout" Target="../slideLayouts/slideLayout83.xml"/><Relationship Id="rId21" Type="http://schemas.openxmlformats.org/officeDocument/2006/relationships/theme" Target="../theme/theme4.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20" Type="http://schemas.openxmlformats.org/officeDocument/2006/relationships/slideLayout" Target="../slideLayouts/slideLayout100.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10" Type="http://schemas.openxmlformats.org/officeDocument/2006/relationships/slideLayout" Target="../slideLayouts/slideLayout90.xml"/><Relationship Id="rId19" Type="http://schemas.openxmlformats.org/officeDocument/2006/relationships/slideLayout" Target="../slideLayouts/slideLayout99.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01E2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37AF5CEF-71E1-9BCA-F154-BE4BAA626494}"/>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C6A5EC92-CB38-38AB-412E-134B344C9656}"/>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4261" r:id="rId22"/>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D27EB5C0-EF0A-4C65-8CD3-7ADB1DCDA0B0}"/>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A59A8698-7A10-07F2-B8B1-ED367857596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cSld>
  <p:clrMap bg1="lt1" tx1="dk1" bg2="lt2" tx2="dk2" accent1="accent1" accent2="accent2" accent3="accent3" accent4="accent4" accent5="accent5" accent6="accent6" hlink="hlink" folHlink="folHlink"/>
  <p:sldLayoutIdLst>
    <p:sldLayoutId id="2147484307" r:id="rId1"/>
    <p:sldLayoutId id="2147483672" r:id="rId2"/>
    <p:sldLayoutId id="2147484308" r:id="rId3"/>
    <p:sldLayoutId id="2147484309" r:id="rId4"/>
    <p:sldLayoutId id="2147483675" r:id="rId5"/>
    <p:sldLayoutId id="2147484310" r:id="rId6"/>
    <p:sldLayoutId id="2147483677" r:id="rId7"/>
    <p:sldLayoutId id="2147483678" r:id="rId8"/>
    <p:sldLayoutId id="2147483679" r:id="rId9"/>
    <p:sldLayoutId id="2147484311" r:id="rId10"/>
    <p:sldLayoutId id="2147483671" r:id="rId11"/>
    <p:sldLayoutId id="2147484312" r:id="rId12"/>
    <p:sldLayoutId id="2147484313" r:id="rId13"/>
    <p:sldLayoutId id="2147483673" r:id="rId14"/>
    <p:sldLayoutId id="2147483674" r:id="rId15"/>
    <p:sldLayoutId id="2147483683" r:id="rId16"/>
    <p:sldLayoutId id="2147483684" r:id="rId17"/>
    <p:sldLayoutId id="2147484314" r:id="rId18"/>
    <p:sldLayoutId id="2147483676" r:id="rId19"/>
    <p:sldLayoutId id="2147483686" r:id="rId20"/>
    <p:sldLayoutId id="2147483687" r:id="rId21"/>
    <p:sldLayoutId id="2147483688" r:id="rId22"/>
    <p:sldLayoutId id="2147483689" r:id="rId23"/>
    <p:sldLayoutId id="2147483680" r:id="rId24"/>
    <p:sldLayoutId id="2147483681" r:id="rId25"/>
    <p:sldLayoutId id="2147483682" r:id="rId26"/>
    <p:sldLayoutId id="2147483690" r:id="rId27"/>
    <p:sldLayoutId id="2147483691" r:id="rId28"/>
    <p:sldLayoutId id="2147483747" r:id="rId29"/>
    <p:sldLayoutId id="2147483748" r:id="rId30"/>
    <p:sldLayoutId id="2147483685" r:id="rId31"/>
    <p:sldLayoutId id="2147484315" r:id="rId32"/>
    <p:sldLayoutId id="2147484316" r:id="rId33"/>
    <p:sldLayoutId id="2147484317" r:id="rId34"/>
    <p:sldLayoutId id="2147484318" r:id="rId35"/>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201E2E"/>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201E2E"/>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201E2E"/>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BEC9A-147B-4F04-BC34-F484603F7695}" type="datetimeFigureOut">
              <a:rPr lang="en-GB" smtClean="0"/>
              <a:t>05/05/2026</a:t>
            </a:fld>
            <a:endParaRPr lang="en-GB"/>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85579063"/>
      </p:ext>
    </p:extLst>
  </p:cSld>
  <p:clrMap bg1="lt1" tx1="dk1" bg2="lt2" tx2="dk2" accent1="accent1" accent2="accent2" accent3="accent3" accent4="accent4" accent5="accent5" accent6="accent6" hlink="hlink" folHlink="folHlink"/>
  <p:sldLayoutIdLst>
    <p:sldLayoutId id="2147484263" r:id="rId1"/>
    <p:sldLayoutId id="2147484264" r:id="rId2"/>
    <p:sldLayoutId id="2147484265" r:id="rId3"/>
    <p:sldLayoutId id="2147484266" r:id="rId4"/>
    <p:sldLayoutId id="2147484267" r:id="rId5"/>
    <p:sldLayoutId id="2147484268" r:id="rId6"/>
    <p:sldLayoutId id="2147484269" r:id="rId7"/>
    <p:sldLayoutId id="2147484270" r:id="rId8"/>
    <p:sldLayoutId id="2147484271" r:id="rId9"/>
    <p:sldLayoutId id="2147484272" r:id="rId10"/>
    <p:sldLayoutId id="2147484273" r:id="rId11"/>
    <p:sldLayoutId id="2147484274" r:id="rId12"/>
    <p:sldLayoutId id="2147484275" r:id="rId13"/>
    <p:sldLayoutId id="2147484276" r:id="rId14"/>
    <p:sldLayoutId id="2147484277" r:id="rId15"/>
    <p:sldLayoutId id="2147484278" r:id="rId16"/>
    <p:sldLayoutId id="2147484279" r:id="rId17"/>
    <p:sldLayoutId id="2147484280" r:id="rId18"/>
    <p:sldLayoutId id="2147484281" r:id="rId19"/>
    <p:sldLayoutId id="2147484282" r:id="rId20"/>
    <p:sldLayoutId id="2147484283" r:id="rId21"/>
    <p:sldLayoutId id="2147484284" r:id="rId22"/>
    <p:sldLayoutId id="2147484285" r:id="rId23"/>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21D5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C416F22E-5965-E8C8-FAB7-DF3A2A35FD89}"/>
              </a:ext>
            </a:extLst>
          </p:cNvPr>
          <p:cNvSpPr txBox="1">
            <a:spLocks noGrp="1"/>
          </p:cNvSpPr>
          <p:nvPr>
            <p:ph type="title"/>
          </p:nvPr>
        </p:nvSpPr>
        <p:spPr>
          <a:xfrm>
            <a:off x="838203" y="365130"/>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86A63B1F-196D-480A-94A1-1A005F169883}"/>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extLst>
      <p:ext uri="{BB962C8B-B14F-4D97-AF65-F5344CB8AC3E}">
        <p14:creationId xmlns:p14="http://schemas.microsoft.com/office/powerpoint/2010/main" val="2611539044"/>
      </p:ext>
    </p:extLst>
  </p:cSld>
  <p:clrMap bg1="lt1" tx1="dk1" bg2="lt2" tx2="dk2" accent1="accent1" accent2="accent2" accent3="accent3" accent4="accent4" accent5="accent5" accent6="accent6" hlink="hlink" folHlink="folHlink"/>
  <p:sldLayoutIdLst>
    <p:sldLayoutId id="2147484287" r:id="rId1"/>
    <p:sldLayoutId id="2147484288" r:id="rId2"/>
    <p:sldLayoutId id="2147484289" r:id="rId3"/>
    <p:sldLayoutId id="2147484290" r:id="rId4"/>
    <p:sldLayoutId id="2147484291" r:id="rId5"/>
    <p:sldLayoutId id="2147484292" r:id="rId6"/>
    <p:sldLayoutId id="2147484293" r:id="rId7"/>
    <p:sldLayoutId id="2147484294" r:id="rId8"/>
    <p:sldLayoutId id="2147484295" r:id="rId9"/>
    <p:sldLayoutId id="2147484296" r:id="rId10"/>
    <p:sldLayoutId id="2147484297" r:id="rId11"/>
    <p:sldLayoutId id="2147484298" r:id="rId12"/>
    <p:sldLayoutId id="2147484299" r:id="rId13"/>
    <p:sldLayoutId id="2147484300" r:id="rId14"/>
    <p:sldLayoutId id="2147484301" r:id="rId15"/>
    <p:sldLayoutId id="2147484302" r:id="rId16"/>
    <p:sldLayoutId id="2147484303" r:id="rId17"/>
    <p:sldLayoutId id="2147484304" r:id="rId18"/>
    <p:sldLayoutId id="2147484305" r:id="rId19"/>
    <p:sldLayoutId id="2147484306" r:id="rId20"/>
  </p:sldLayoutIdLst>
  <p:txStyles>
    <p:titleStyle>
      <a:lvl1pPr marL="0" marR="0" lvl="0" indent="0" algn="l" defTabSz="914377"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377"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189" marR="0" lvl="1" indent="0" algn="l" defTabSz="914377"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377" marR="0" lvl="2" indent="0" algn="l" defTabSz="914377"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png"/><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xml"/><Relationship Id="rId1" Type="http://schemas.openxmlformats.org/officeDocument/2006/relationships/slideLayout" Target="../slideLayouts/slideLayout51.xml"/><Relationship Id="rId4" Type="http://schemas.openxmlformats.org/officeDocument/2006/relationships/image" Target="../media/image36.png"/></Relationships>
</file>

<file path=ppt/slides/_rels/slide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1.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40.png"/></Relationships>
</file>

<file path=ppt/slides/_rels/slide8.xml.rels><?xml version="1.0" encoding="UTF-8" standalone="yes"?>
<Relationships xmlns="http://schemas.openxmlformats.org/package/2006/relationships"><Relationship Id="rId2" Type="http://schemas.openxmlformats.org/officeDocument/2006/relationships/hyperlink" Target="https://www.kantar.com/en-cn/expertise/advertising-media-pr/consumer-profiling-and-targeting/tgi-consumer-data" TargetMode="External"/><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51.xml"/><Relationship Id="rId5" Type="http://schemas.openxmlformats.org/officeDocument/2006/relationships/image" Target="../media/image46.svg"/><Relationship Id="rId4" Type="http://schemas.openxmlformats.org/officeDocument/2006/relationships/image" Target="../media/image45.svg"/></Relationships>
</file>

<file path=ppt/slides/_rels/slide10.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38.png"/><Relationship Id="rId1" Type="http://schemas.openxmlformats.org/officeDocument/2006/relationships/slideLayout" Target="../slideLayouts/slideLayout51.xml"/><Relationship Id="rId5" Type="http://schemas.openxmlformats.org/officeDocument/2006/relationships/image" Target="../media/image47.png"/><Relationship Id="rId4" Type="http://schemas.openxmlformats.org/officeDocument/2006/relationships/image" Target="../media/image46.svg"/></Relationships>
</file>

<file path=ppt/slides/_rels/slide11.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3.png"/><Relationship Id="rId1" Type="http://schemas.openxmlformats.org/officeDocument/2006/relationships/slideLayout" Target="../slideLayouts/slideLayout51.xml"/><Relationship Id="rId5" Type="http://schemas.openxmlformats.org/officeDocument/2006/relationships/image" Target="../media/image48.png"/><Relationship Id="rId4" Type="http://schemas.openxmlformats.org/officeDocument/2006/relationships/image" Target="../media/image46.svg"/></Relationships>
</file>

<file path=ppt/slides/_rels/slide12.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38.png"/><Relationship Id="rId1" Type="http://schemas.openxmlformats.org/officeDocument/2006/relationships/slideLayout" Target="../slideLayouts/slideLayout51.xml"/><Relationship Id="rId6" Type="http://schemas.openxmlformats.org/officeDocument/2006/relationships/image" Target="../media/image42.jpeg"/><Relationship Id="rId5" Type="http://schemas.openxmlformats.org/officeDocument/2006/relationships/image" Target="../media/image49.png"/><Relationship Id="rId4" Type="http://schemas.openxmlformats.org/officeDocument/2006/relationships/image" Target="../media/image46.svg"/></Relationships>
</file>

<file path=ppt/slides/_rels/slide13.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2.xml"/><Relationship Id="rId1" Type="http://schemas.openxmlformats.org/officeDocument/2006/relationships/slideLayout" Target="../slideLayouts/slideLayout55.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8.png"/><Relationship Id="rId2" Type="http://schemas.openxmlformats.org/officeDocument/2006/relationships/notesSlide" Target="../notesSlides/notesSlide3.xml"/><Relationship Id="rId1" Type="http://schemas.openxmlformats.org/officeDocument/2006/relationships/slideLayout" Target="../slideLayouts/slideLayout5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42.jpeg"/><Relationship Id="rId2" Type="http://schemas.openxmlformats.org/officeDocument/2006/relationships/notesSlide" Target="../notesSlides/notesSlide4.xml"/><Relationship Id="rId1" Type="http://schemas.openxmlformats.org/officeDocument/2006/relationships/slideLayout" Target="../slideLayouts/slideLayout56.xml"/><Relationship Id="rId6" Type="http://schemas.openxmlformats.org/officeDocument/2006/relationships/image" Target="../media/image41.png"/><Relationship Id="rId5" Type="http://schemas.openxmlformats.org/officeDocument/2006/relationships/image" Target="../media/image39.png"/><Relationship Id="rId4" Type="http://schemas.openxmlformats.org/officeDocument/2006/relationships/image" Target="../media/image59.png"/></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42.jpeg"/><Relationship Id="rId2" Type="http://schemas.openxmlformats.org/officeDocument/2006/relationships/notesSlide" Target="../notesSlides/notesSlide5.xml"/><Relationship Id="rId1" Type="http://schemas.openxmlformats.org/officeDocument/2006/relationships/slideLayout" Target="../slideLayouts/slideLayout56.xml"/><Relationship Id="rId6" Type="http://schemas.openxmlformats.org/officeDocument/2006/relationships/image" Target="../media/image41.png"/><Relationship Id="rId5" Type="http://schemas.openxmlformats.org/officeDocument/2006/relationships/image" Target="../media/image39.png"/><Relationship Id="rId4" Type="http://schemas.openxmlformats.org/officeDocument/2006/relationships/image" Target="../media/image59.png"/></Relationships>
</file>

<file path=ppt/slides/_rels/slide17.xml.rels><?xml version="1.0" encoding="UTF-8" standalone="yes"?>
<Relationships xmlns="http://schemas.openxmlformats.org/package/2006/relationships"><Relationship Id="rId3" Type="http://schemas.openxmlformats.org/officeDocument/2006/relationships/image" Target="../media/image60.svg"/><Relationship Id="rId7"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57.xml"/><Relationship Id="rId6" Type="http://schemas.openxmlformats.org/officeDocument/2006/relationships/image" Target="../media/image63.svg"/><Relationship Id="rId5" Type="http://schemas.openxmlformats.org/officeDocument/2006/relationships/image" Target="../media/image62.svg"/><Relationship Id="rId4" Type="http://schemas.openxmlformats.org/officeDocument/2006/relationships/image" Target="../media/image61.sv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67.svg"/><Relationship Id="rId2" Type="http://schemas.openxmlformats.org/officeDocument/2006/relationships/notesSlide" Target="../notesSlides/notesSlide7.xml"/><Relationship Id="rId1" Type="http://schemas.openxmlformats.org/officeDocument/2006/relationships/slideLayout" Target="../slideLayouts/slideLayout57.xml"/><Relationship Id="rId6" Type="http://schemas.openxmlformats.org/officeDocument/2006/relationships/image" Target="../media/image66.svg"/><Relationship Id="rId5" Type="http://schemas.openxmlformats.org/officeDocument/2006/relationships/image" Target="../media/image65.svg"/><Relationship Id="rId4" Type="http://schemas.openxmlformats.org/officeDocument/2006/relationships/image" Target="../media/image64.svg"/></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71.svg"/><Relationship Id="rId2" Type="http://schemas.openxmlformats.org/officeDocument/2006/relationships/notesSlide" Target="../notesSlides/notesSlide8.xml"/><Relationship Id="rId1" Type="http://schemas.openxmlformats.org/officeDocument/2006/relationships/slideLayout" Target="../slideLayouts/slideLayout55.xml"/><Relationship Id="rId6" Type="http://schemas.openxmlformats.org/officeDocument/2006/relationships/image" Target="../media/image70.svg"/><Relationship Id="rId5" Type="http://schemas.openxmlformats.org/officeDocument/2006/relationships/image" Target="../media/image69.svg"/><Relationship Id="rId4" Type="http://schemas.openxmlformats.org/officeDocument/2006/relationships/image" Target="../media/image68.svg"/></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75.svg"/><Relationship Id="rId2" Type="http://schemas.openxmlformats.org/officeDocument/2006/relationships/notesSlide" Target="../notesSlides/notesSlide9.xml"/><Relationship Id="rId1" Type="http://schemas.openxmlformats.org/officeDocument/2006/relationships/slideLayout" Target="../slideLayouts/slideLayout55.xml"/><Relationship Id="rId6" Type="http://schemas.openxmlformats.org/officeDocument/2006/relationships/image" Target="../media/image74.svg"/><Relationship Id="rId5" Type="http://schemas.openxmlformats.org/officeDocument/2006/relationships/image" Target="../media/image73.svg"/><Relationship Id="rId4" Type="http://schemas.openxmlformats.org/officeDocument/2006/relationships/image" Target="../media/image72.svg"/></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51.xml"/><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1.xml"/><Relationship Id="rId1" Type="http://schemas.openxmlformats.org/officeDocument/2006/relationships/slideLayout" Target="../slideLayouts/slideLayout51.xml"/><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notesSlide" Target="../notesSlides/notesSlide15.xml"/><Relationship Id="rId1" Type="http://schemas.openxmlformats.org/officeDocument/2006/relationships/slideLayout" Target="../slideLayouts/slideLayout51.xml"/><Relationship Id="rId6" Type="http://schemas.openxmlformats.org/officeDocument/2006/relationships/image" Target="../media/image79.svg"/><Relationship Id="rId5" Type="http://schemas.openxmlformats.org/officeDocument/2006/relationships/image" Target="../media/image78.svg"/><Relationship Id="rId4" Type="http://schemas.openxmlformats.org/officeDocument/2006/relationships/image" Target="../media/image77.svg"/></Relationships>
</file>

<file path=ppt/slides/_rels/slide27.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notesSlide" Target="../notesSlides/notesSlide16.xml"/><Relationship Id="rId1" Type="http://schemas.openxmlformats.org/officeDocument/2006/relationships/slideLayout" Target="../slideLayouts/slideLayout51.xml"/><Relationship Id="rId6" Type="http://schemas.openxmlformats.org/officeDocument/2006/relationships/image" Target="../media/image83.svg"/><Relationship Id="rId5" Type="http://schemas.openxmlformats.org/officeDocument/2006/relationships/image" Target="../media/image82.svg"/><Relationship Id="rId4" Type="http://schemas.openxmlformats.org/officeDocument/2006/relationships/image" Target="../media/image81.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1.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80.xml"/></Relationships>
</file>

<file path=ppt/slides/_rels/slide3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9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51.xml"/></Relationships>
</file>

<file path=ppt/slides/_rels/slide3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0.xml"/><Relationship Id="rId1" Type="http://schemas.openxmlformats.org/officeDocument/2006/relationships/slideLayout" Target="../slideLayouts/slideLayout51.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1.png"/><Relationship Id="rId1" Type="http://schemas.openxmlformats.org/officeDocument/2006/relationships/slideLayout" Target="../slideLayouts/slideLayout51.xml"/><Relationship Id="rId5" Type="http://schemas.openxmlformats.org/officeDocument/2006/relationships/image" Target="../media/image42.jpeg"/><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0.xml.rels><?xml version="1.0" encoding="UTF-8" standalone="yes"?>
<Relationships xmlns="http://schemas.openxmlformats.org/package/2006/relationships"><Relationship Id="rId3" Type="http://schemas.openxmlformats.org/officeDocument/2006/relationships/image" Target="../media/image88.svg"/><Relationship Id="rId2" Type="http://schemas.openxmlformats.org/officeDocument/2006/relationships/notesSlide" Target="../notesSlides/notesSlide21.xml"/><Relationship Id="rId1" Type="http://schemas.openxmlformats.org/officeDocument/2006/relationships/slideLayout" Target="../slideLayouts/slideLayout51.xml"/><Relationship Id="rId5" Type="http://schemas.openxmlformats.org/officeDocument/2006/relationships/image" Target="../media/image90.svg"/><Relationship Id="rId4" Type="http://schemas.openxmlformats.org/officeDocument/2006/relationships/image" Target="../media/image89.svg"/></Relationships>
</file>

<file path=ppt/slides/slide1.xml><?xml version="1.0" encoding="utf-8"?>
<p:sld xmlns:a="http://schemas.openxmlformats.org/drawingml/2006/main" xmlns:r="http://schemas.openxmlformats.org/officeDocument/2006/relationships" xmlns:p="http://schemas.openxmlformats.org/presentationml/2006/main">
  <p:cSld name="Slide6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A9BEB-00CC-90E4-5154-6A8B19F02264}"/>
              </a:ext>
            </a:extLst>
          </p:cNvPr>
          <p:cNvSpPr txBox="1">
            <a:spLocks noGrp="1"/>
          </p:cNvSpPr>
          <p:nvPr>
            <p:ph type="title"/>
          </p:nvPr>
        </p:nvSpPr>
        <p:spPr>
          <a:xfrm>
            <a:off x="376522" y="1504946"/>
            <a:ext cx="11424623" cy="3848096"/>
          </a:xfrm>
        </p:spPr>
        <p:txBody>
          <a:bodyPr/>
          <a:lstStyle/>
          <a:p>
            <a:r>
              <a:rPr lang="en-GB" dirty="0">
                <a:solidFill>
                  <a:srgbClr val="1EF395"/>
                </a:solidFill>
                <a:latin typeface="Playfair Display Medium"/>
              </a:rPr>
              <a:t>Consumer Consent Solution</a:t>
            </a:r>
            <a:br>
              <a:rPr lang="en-GB" dirty="0">
                <a:latin typeface="Playfair Display Medium" pitchFamily="2"/>
              </a:rPr>
            </a:br>
            <a:r>
              <a:rPr lang="en-GB" dirty="0">
                <a:latin typeface="Figtree ExtraBold"/>
              </a:rPr>
              <a:t> Solution Group</a:t>
            </a:r>
          </a:p>
        </p:txBody>
      </p:sp>
      <p:sp>
        <p:nvSpPr>
          <p:cNvPr id="3" name="Text Placeholder 2">
            <a:extLst>
              <a:ext uri="{FF2B5EF4-FFF2-40B4-BE49-F238E27FC236}">
                <a16:creationId xmlns:a16="http://schemas.microsoft.com/office/drawing/2014/main" id="{5B0F6016-B65A-439C-8962-FBC63CC1D193}"/>
              </a:ext>
            </a:extLst>
          </p:cNvPr>
          <p:cNvSpPr txBox="1">
            <a:spLocks noGrp="1"/>
          </p:cNvSpPr>
          <p:nvPr>
            <p:ph type="body" idx="4294967295"/>
          </p:nvPr>
        </p:nvSpPr>
        <p:spPr>
          <a:xfrm>
            <a:off x="4422431" y="600925"/>
            <a:ext cx="3347133" cy="654198"/>
          </a:xfrm>
        </p:spPr>
        <p:txBody>
          <a:bodyPr lIns="0" tIns="0" rIns="0" bIns="0" anchorCtr="1"/>
          <a:lstStyle/>
          <a:p>
            <a:pPr lvl="0" algn="ctr">
              <a:lnSpc>
                <a:spcPts val="1820"/>
              </a:lnSpc>
            </a:pPr>
            <a:r>
              <a:rPr lang="en-GB" sz="1800" b="0" spc="30">
                <a:solidFill>
                  <a:srgbClr val="FFFFFF"/>
                </a:solidFill>
                <a:latin typeface="Figtree"/>
              </a:rPr>
              <a:t>07/05/26</a:t>
            </a:r>
            <a:endParaRPr lang="en-US"/>
          </a:p>
        </p:txBody>
      </p:sp>
    </p:spTree>
    <p:extLst>
      <p:ext uri="{BB962C8B-B14F-4D97-AF65-F5344CB8AC3E}">
        <p14:creationId xmlns:p14="http://schemas.microsoft.com/office/powerpoint/2010/main" val="3600107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D272BB7C-5E86-9A9A-3DE0-B63A57CE4BF8}"/>
              </a:ext>
            </a:extLst>
          </p:cNvPr>
          <p:cNvGraphicFramePr>
            <a:graphicFrameLocks noGrp="1"/>
          </p:cNvGraphicFramePr>
          <p:nvPr>
            <p:extLst>
              <p:ext uri="{D42A27DB-BD31-4B8C-83A1-F6EECF244321}">
                <p14:modId xmlns:p14="http://schemas.microsoft.com/office/powerpoint/2010/main" val="3751193751"/>
              </p:ext>
            </p:extLst>
          </p:nvPr>
        </p:nvGraphicFramePr>
        <p:xfrm>
          <a:off x="423065" y="1716933"/>
          <a:ext cx="6375924" cy="3189711"/>
        </p:xfrm>
        <a:graphic>
          <a:graphicData uri="http://schemas.openxmlformats.org/drawingml/2006/table">
            <a:tbl>
              <a:tblPr bandRow="1">
                <a:tableStyleId>{5C22544A-7EE6-4342-B048-85BDC9FD1C3A}</a:tableStyleId>
              </a:tblPr>
              <a:tblGrid>
                <a:gridCol w="3793933">
                  <a:extLst>
                    <a:ext uri="{9D8B030D-6E8A-4147-A177-3AD203B41FA5}">
                      <a16:colId xmlns:a16="http://schemas.microsoft.com/office/drawing/2014/main" val="3468797873"/>
                    </a:ext>
                  </a:extLst>
                </a:gridCol>
                <a:gridCol w="1645920">
                  <a:extLst>
                    <a:ext uri="{9D8B030D-6E8A-4147-A177-3AD203B41FA5}">
                      <a16:colId xmlns:a16="http://schemas.microsoft.com/office/drawing/2014/main" val="2467961612"/>
                    </a:ext>
                  </a:extLst>
                </a:gridCol>
                <a:gridCol w="936071">
                  <a:extLst>
                    <a:ext uri="{9D8B030D-6E8A-4147-A177-3AD203B41FA5}">
                      <a16:colId xmlns:a16="http://schemas.microsoft.com/office/drawing/2014/main" val="1746149973"/>
                    </a:ext>
                  </a:extLst>
                </a:gridCol>
              </a:tblGrid>
              <a:tr h="494511">
                <a:tc>
                  <a:txBody>
                    <a:bodyPr/>
                    <a:lstStyle/>
                    <a:p>
                      <a:pPr fontAlgn="base">
                        <a:lnSpc>
                          <a:spcPct val="100000"/>
                        </a:lnSpc>
                        <a:buNone/>
                      </a:pPr>
                      <a:r>
                        <a:rPr lang="en-GB" sz="1100" b="1" noProof="0">
                          <a:solidFill>
                            <a:srgbClr val="FFFFFF"/>
                          </a:solidFill>
                          <a:effectLst/>
                        </a:rPr>
                        <a:t>Item</a:t>
                      </a:r>
                    </a:p>
                  </a:txBody>
                  <a:tcPr anchor="ctr">
                    <a:solidFill>
                      <a:srgbClr val="021E5E"/>
                    </a:solidFill>
                  </a:tcPr>
                </a:tc>
                <a:tc>
                  <a:txBody>
                    <a:bodyPr/>
                    <a:lstStyle/>
                    <a:p>
                      <a:pPr fontAlgn="base">
                        <a:lnSpc>
                          <a:spcPct val="100000"/>
                        </a:lnSpc>
                        <a:buNone/>
                      </a:pPr>
                      <a:r>
                        <a:rPr lang="en-GB" sz="1100" b="1" noProof="0">
                          <a:solidFill>
                            <a:srgbClr val="FFFFFF"/>
                          </a:solidFill>
                          <a:effectLst/>
                        </a:rPr>
                        <a:t>Lead</a:t>
                      </a:r>
                    </a:p>
                  </a:txBody>
                  <a:tcPr anchor="ctr">
                    <a:solidFill>
                      <a:srgbClr val="021E5E"/>
                    </a:solidFill>
                  </a:tcPr>
                </a:tc>
                <a:tc>
                  <a:txBody>
                    <a:bodyPr/>
                    <a:lstStyle/>
                    <a:p>
                      <a:pPr fontAlgn="base">
                        <a:lnSpc>
                          <a:spcPct val="100000"/>
                        </a:lnSpc>
                        <a:buNone/>
                      </a:pPr>
                      <a:r>
                        <a:rPr lang="en-GB" sz="1100" b="1" noProof="0">
                          <a:solidFill>
                            <a:srgbClr val="FFFFFF"/>
                          </a:solidFill>
                          <a:effectLst/>
                        </a:rPr>
                        <a:t>Approx </a:t>
                      </a:r>
                      <a:br>
                        <a:rPr lang="en-GB" sz="1100" b="1" noProof="0">
                          <a:solidFill>
                            <a:srgbClr val="FFFFFF"/>
                          </a:solidFill>
                          <a:effectLst/>
                        </a:rPr>
                      </a:br>
                      <a:r>
                        <a:rPr lang="en-GB" sz="1100" b="1" noProof="0">
                          <a:solidFill>
                            <a:srgbClr val="FFFFFF"/>
                          </a:solidFill>
                          <a:effectLst/>
                        </a:rPr>
                        <a:t>Timing</a:t>
                      </a:r>
                    </a:p>
                  </a:txBody>
                  <a:tcPr anchor="ctr">
                    <a:solidFill>
                      <a:srgbClr val="021E5E"/>
                    </a:solidFill>
                  </a:tcPr>
                </a:tc>
                <a:extLst>
                  <a:ext uri="{0D108BD9-81ED-4DB2-BD59-A6C34878D82A}">
                    <a16:rowId xmlns:a16="http://schemas.microsoft.com/office/drawing/2014/main" val="1337113963"/>
                  </a:ext>
                </a:extLst>
              </a:tr>
              <a:tr h="539040">
                <a:tc>
                  <a:txBody>
                    <a:bodyPr/>
                    <a:lstStyle/>
                    <a:p>
                      <a:pPr fontAlgn="base">
                        <a:lnSpc>
                          <a:spcPct val="100000"/>
                        </a:lnSpc>
                        <a:buNone/>
                      </a:pPr>
                      <a:r>
                        <a:rPr lang="en-GB" sz="1400" b="1" kern="1200" noProof="0">
                          <a:solidFill>
                            <a:schemeClr val="tx1"/>
                          </a:solidFill>
                          <a:effectLst/>
                          <a:latin typeface="Figtree" panose="020B0604020202020204"/>
                          <a:ea typeface="+mn-ea"/>
                          <a:cs typeface="+mn-cs"/>
                        </a:rPr>
                        <a:t>Welcome &amp; Intro</a:t>
                      </a:r>
                    </a:p>
                  </a:txBody>
                  <a:tcPr anchor="ctr"/>
                </a:tc>
                <a:tc>
                  <a:txBody>
                    <a:bodyPr/>
                    <a:lstStyle/>
                    <a:p>
                      <a:pPr lvl="0">
                        <a:lnSpc>
                          <a:spcPct val="100000"/>
                        </a:lnSpc>
                        <a:buNone/>
                      </a:pPr>
                      <a:r>
                        <a:rPr lang="en-GB" sz="1400" b="0" kern="1200" noProof="0">
                          <a:solidFill>
                            <a:schemeClr val="tx1"/>
                          </a:solidFill>
                          <a:effectLst/>
                          <a:latin typeface="Figtree" panose="020B0604020202020204"/>
                          <a:ea typeface="+mn-ea"/>
                          <a:cs typeface="+mn-cs"/>
                        </a:rPr>
                        <a:t>Mike Walsh</a:t>
                      </a:r>
                    </a:p>
                  </a:txBody>
                  <a:tcPr anchor="ctr"/>
                </a:tc>
                <a:tc>
                  <a:txBody>
                    <a:bodyPr/>
                    <a:lstStyle/>
                    <a:p>
                      <a:pPr fontAlgn="base">
                        <a:lnSpc>
                          <a:spcPct val="100000"/>
                        </a:lnSpc>
                        <a:buNone/>
                      </a:pPr>
                      <a:r>
                        <a:rPr lang="en-GB" sz="1400" b="0" kern="1200" noProof="0">
                          <a:solidFill>
                            <a:schemeClr val="tx1"/>
                          </a:solidFill>
                          <a:effectLst/>
                          <a:latin typeface="Figtree" panose="020B0604020202020204"/>
                          <a:ea typeface="+mn-ea"/>
                          <a:cs typeface="+mn-cs"/>
                        </a:rPr>
                        <a:t>5 mins</a:t>
                      </a:r>
                    </a:p>
                  </a:txBody>
                  <a:tcPr anchor="ctr"/>
                </a:tc>
                <a:extLst>
                  <a:ext uri="{0D108BD9-81ED-4DB2-BD59-A6C34878D82A}">
                    <a16:rowId xmlns:a16="http://schemas.microsoft.com/office/drawing/2014/main" val="3893404825"/>
                  </a:ext>
                </a:extLst>
              </a:tr>
              <a:tr h="539040">
                <a:tc>
                  <a:txBody>
                    <a:bodyPr/>
                    <a:lstStyle/>
                    <a:p>
                      <a:pPr lvl="0">
                        <a:lnSpc>
                          <a:spcPct val="100000"/>
                        </a:lnSpc>
                        <a:buNone/>
                      </a:pPr>
                      <a:r>
                        <a:rPr lang="en-GB" sz="1400" b="1" kern="1200" noProof="0">
                          <a:solidFill>
                            <a:schemeClr val="tx1"/>
                          </a:solidFill>
                          <a:effectLst/>
                          <a:latin typeface="Figtree"/>
                          <a:ea typeface="+mn-ea"/>
                          <a:cs typeface="+mn-cs"/>
                        </a:rPr>
                        <a:t>Overview of Wave 1 research findings </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Angie Belli</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30mins</a:t>
                      </a:r>
                    </a:p>
                  </a:txBody>
                  <a:tcPr anchor="ctr"/>
                </a:tc>
                <a:extLst>
                  <a:ext uri="{0D108BD9-81ED-4DB2-BD59-A6C34878D82A}">
                    <a16:rowId xmlns:a16="http://schemas.microsoft.com/office/drawing/2014/main" val="1689702995"/>
                  </a:ext>
                </a:extLst>
              </a:tr>
              <a:tr h="539040">
                <a:tc>
                  <a:txBody>
                    <a:bodyPr/>
                    <a:lstStyle/>
                    <a:p>
                      <a:pPr lvl="0">
                        <a:lnSpc>
                          <a:spcPct val="100000"/>
                        </a:lnSpc>
                        <a:buNone/>
                      </a:pPr>
                      <a:r>
                        <a:rPr lang="en-GB" sz="1400" b="1" kern="1200" noProof="0">
                          <a:solidFill>
                            <a:schemeClr val="tx1"/>
                          </a:solidFill>
                          <a:effectLst/>
                          <a:latin typeface="Figtree"/>
                          <a:ea typeface="+mn-ea"/>
                          <a:cs typeface="+mn-cs"/>
                        </a:rPr>
                        <a:t>Accessibility considerations</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Ally Lawson</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10 mins</a:t>
                      </a:r>
                    </a:p>
                  </a:txBody>
                  <a:tcPr anchor="ctr"/>
                </a:tc>
                <a:extLst>
                  <a:ext uri="{0D108BD9-81ED-4DB2-BD59-A6C34878D82A}">
                    <a16:rowId xmlns:a16="http://schemas.microsoft.com/office/drawing/2014/main" val="2331066306"/>
                  </a:ext>
                </a:extLst>
              </a:tr>
              <a:tr h="539040">
                <a:tc>
                  <a:txBody>
                    <a:bodyPr/>
                    <a:lstStyle/>
                    <a:p>
                      <a:pPr lvl="0">
                        <a:lnSpc>
                          <a:spcPct val="100000"/>
                        </a:lnSpc>
                        <a:buNone/>
                      </a:pPr>
                      <a:r>
                        <a:rPr lang="en-GB" sz="1400" b="1" kern="1200" noProof="0">
                          <a:solidFill>
                            <a:schemeClr val="tx1"/>
                          </a:solidFill>
                          <a:effectLst/>
                          <a:latin typeface="Figtree"/>
                          <a:ea typeface="+mn-ea"/>
                          <a:cs typeface="+mn-cs"/>
                        </a:rPr>
                        <a:t>Your turn – </a:t>
                      </a:r>
                      <a:r>
                        <a:rPr lang="en-GB" sz="1400" b="1" kern="1200" noProof="0" err="1">
                          <a:solidFill>
                            <a:schemeClr val="tx1"/>
                          </a:solidFill>
                          <a:effectLst/>
                          <a:latin typeface="Figtree"/>
                          <a:ea typeface="+mn-ea"/>
                          <a:cs typeface="+mn-cs"/>
                        </a:rPr>
                        <a:t>Figjam</a:t>
                      </a:r>
                      <a:r>
                        <a:rPr lang="en-GB" sz="1400" b="1" kern="1200" noProof="0">
                          <a:solidFill>
                            <a:schemeClr val="tx1"/>
                          </a:solidFill>
                          <a:effectLst/>
                          <a:latin typeface="Figtree"/>
                          <a:ea typeface="+mn-ea"/>
                          <a:cs typeface="+mn-cs"/>
                        </a:rPr>
                        <a:t> </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Liana Bakar</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20mins</a:t>
                      </a:r>
                    </a:p>
                  </a:txBody>
                  <a:tcPr anchor="ctr"/>
                </a:tc>
                <a:extLst>
                  <a:ext uri="{0D108BD9-81ED-4DB2-BD59-A6C34878D82A}">
                    <a16:rowId xmlns:a16="http://schemas.microsoft.com/office/drawing/2014/main" val="849240462"/>
                  </a:ext>
                </a:extLst>
              </a:tr>
              <a:tr h="539040">
                <a:tc>
                  <a:txBody>
                    <a:bodyPr/>
                    <a:lstStyle/>
                    <a:p>
                      <a:pPr marL="0" marR="0" lvl="0" indent="0" algn="l" rtl="0" eaLnBrk="1" fontAlgn="auto" latinLnBrk="0" hangingPunct="1">
                        <a:lnSpc>
                          <a:spcPct val="100000"/>
                        </a:lnSpc>
                        <a:spcBef>
                          <a:spcPts val="0"/>
                        </a:spcBef>
                        <a:spcAft>
                          <a:spcPts val="0"/>
                        </a:spcAft>
                        <a:buClrTx/>
                        <a:buSzTx/>
                        <a:buFontTx/>
                        <a:buNone/>
                      </a:pPr>
                      <a:r>
                        <a:rPr lang="en-US" sz="1400" b="1" kern="1200">
                          <a:solidFill>
                            <a:schemeClr val="tx1"/>
                          </a:solidFill>
                          <a:effectLst/>
                          <a:latin typeface="Figtree"/>
                          <a:ea typeface="+mn-ea"/>
                          <a:cs typeface="+mn-cs"/>
                        </a:rPr>
                        <a:t>Forward Plan &amp; Close</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Mike Walsh</a:t>
                      </a:r>
                      <a:endParaRPr lang="en-US" sz="1400" b="0">
                        <a:solidFill>
                          <a:schemeClr val="tx1"/>
                        </a:solidFill>
                        <a:latin typeface="Figtree" panose="020B0604020202020204"/>
                      </a:endParaRPr>
                    </a:p>
                  </a:txBody>
                  <a:tcPr anchor="ctr"/>
                </a:tc>
                <a:tc>
                  <a:txBody>
                    <a:bodyPr/>
                    <a:lstStyle/>
                    <a:p>
                      <a:pPr lvl="0">
                        <a:lnSpc>
                          <a:spcPct val="100000"/>
                        </a:lnSpc>
                        <a:buNone/>
                      </a:pPr>
                      <a:r>
                        <a:rPr lang="en-GB" sz="1400" b="0" kern="1200" noProof="0">
                          <a:solidFill>
                            <a:schemeClr val="tx1"/>
                          </a:solidFill>
                          <a:effectLst/>
                          <a:latin typeface="Figtree" panose="020B0604020202020204"/>
                          <a:ea typeface="+mn-ea"/>
                          <a:cs typeface="+mn-cs"/>
                        </a:rPr>
                        <a:t>5 mins</a:t>
                      </a:r>
                      <a:endParaRPr lang="en-US" sz="1400" b="0">
                        <a:solidFill>
                          <a:schemeClr val="tx1"/>
                        </a:solidFill>
                        <a:latin typeface="Figtree" panose="020B0604020202020204"/>
                      </a:endParaRPr>
                    </a:p>
                  </a:txBody>
                  <a:tcPr anchor="ctr"/>
                </a:tc>
                <a:extLst>
                  <a:ext uri="{0D108BD9-81ED-4DB2-BD59-A6C34878D82A}">
                    <a16:rowId xmlns:a16="http://schemas.microsoft.com/office/drawing/2014/main" val="2412616697"/>
                  </a:ext>
                </a:extLst>
              </a:tr>
            </a:tbl>
          </a:graphicData>
        </a:graphic>
      </p:graphicFrame>
      <p:sp>
        <p:nvSpPr>
          <p:cNvPr id="12" name="TextBox 11">
            <a:extLst>
              <a:ext uri="{FF2B5EF4-FFF2-40B4-BE49-F238E27FC236}">
                <a16:creationId xmlns:a16="http://schemas.microsoft.com/office/drawing/2014/main" id="{CF501DEF-5D1E-B772-3B1A-9EC53C90C8CB}"/>
              </a:ext>
            </a:extLst>
          </p:cNvPr>
          <p:cNvSpPr txBox="1"/>
          <p:nvPr/>
        </p:nvSpPr>
        <p:spPr>
          <a:xfrm>
            <a:off x="506243" y="990305"/>
            <a:ext cx="1587583" cy="49244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r>
              <a:rPr lang="en-GB" sz="2400" b="1">
                <a:solidFill>
                  <a:srgbClr val="021D5E"/>
                </a:solidFill>
                <a:latin typeface="Figtree" pitchFamily="2" charset="0"/>
              </a:rPr>
              <a:t>Agenda</a:t>
            </a:r>
          </a:p>
        </p:txBody>
      </p:sp>
      <p:pic>
        <p:nvPicPr>
          <p:cNvPr id="9" name="Picture Placeholder 8">
            <a:extLst>
              <a:ext uri="{FF2B5EF4-FFF2-40B4-BE49-F238E27FC236}">
                <a16:creationId xmlns:a16="http://schemas.microsoft.com/office/drawing/2014/main" id="{72D19003-1895-9B75-D736-E9527F8E8232}"/>
              </a:ext>
            </a:extLst>
          </p:cNvPr>
          <p:cNvPicPr>
            <a:picLocks noGrp="1" noChangeAspect="1"/>
          </p:cNvPicPr>
          <p:nvPr>
            <p:ph type="pic" idx="2"/>
          </p:nvPr>
        </p:nvPicPr>
        <p:blipFill>
          <a:blip r:embed="rId2"/>
          <a:srcRect t="5560" b="5560"/>
          <a:stretch>
            <a:fillRect/>
          </a:stretch>
        </p:blipFill>
        <p:spPr/>
      </p:pic>
    </p:spTree>
    <p:extLst>
      <p:ext uri="{BB962C8B-B14F-4D97-AF65-F5344CB8AC3E}">
        <p14:creationId xmlns:p14="http://schemas.microsoft.com/office/powerpoint/2010/main" val="3497069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D38F5"/>
        </a:solidFill>
        <a:effectLst/>
      </p:bgPr>
    </p:bg>
    <p:spTree>
      <p:nvGrpSpPr>
        <p:cNvPr id="1" name="">
          <a:extLst>
            <a:ext uri="{FF2B5EF4-FFF2-40B4-BE49-F238E27FC236}">
              <a16:creationId xmlns:a16="http://schemas.microsoft.com/office/drawing/2014/main" id="{E1537EFA-6BFB-1BE5-1533-4CA4376D92F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25AC152-D9C4-171B-1922-22945E36EC7B}"/>
              </a:ext>
            </a:extLst>
          </p:cNvPr>
          <p:cNvPicPr>
            <a:picLocks noChangeAspect="1"/>
          </p:cNvPicPr>
          <p:nvPr/>
        </p:nvPicPr>
        <p:blipFill>
          <a:blip r:embed="rId2">
            <a:alphaModFix amt="80000"/>
          </a:blip>
          <a:stretch>
            <a:fillRect/>
          </a:stretch>
        </p:blipFill>
        <p:spPr>
          <a:xfrm>
            <a:off x="7153052" y="1381439"/>
            <a:ext cx="4925533" cy="5476562"/>
          </a:xfrm>
          <a:prstGeom prst="rect">
            <a:avLst/>
          </a:prstGeom>
        </p:spPr>
      </p:pic>
      <p:sp>
        <p:nvSpPr>
          <p:cNvPr id="2" name="Title 1">
            <a:extLst>
              <a:ext uri="{FF2B5EF4-FFF2-40B4-BE49-F238E27FC236}">
                <a16:creationId xmlns:a16="http://schemas.microsoft.com/office/drawing/2014/main" id="{D798ABA8-713B-7E2B-5A2C-C224E3D3B34F}"/>
              </a:ext>
            </a:extLst>
          </p:cNvPr>
          <p:cNvSpPr txBox="1">
            <a:spLocks noGrp="1"/>
          </p:cNvSpPr>
          <p:nvPr>
            <p:ph type="title"/>
          </p:nvPr>
        </p:nvSpPr>
        <p:spPr>
          <a:xfrm>
            <a:off x="827998" y="1245914"/>
            <a:ext cx="8177779" cy="3168852"/>
          </a:xfrm>
        </p:spPr>
        <p:txBody>
          <a:bodyPr/>
          <a:lstStyle/>
          <a:p>
            <a:pPr lvl="0"/>
            <a:r>
              <a:rPr lang="en-US" sz="7200" b="0" i="1">
                <a:solidFill>
                  <a:srgbClr val="1EF395"/>
                </a:solidFill>
                <a:latin typeface="Playfair Display Medium"/>
              </a:rPr>
              <a:t>CCS Wave 1 </a:t>
            </a:r>
            <a:br>
              <a:rPr lang="en-US" sz="7200" b="0" i="1">
                <a:latin typeface="Playfair Display Medium" pitchFamily="2" charset="77"/>
              </a:rPr>
            </a:br>
            <a:r>
              <a:rPr lang="en-US" sz="5400">
                <a:solidFill>
                  <a:schemeClr val="bg1"/>
                </a:solidFill>
                <a:latin typeface="Figtree"/>
              </a:rPr>
              <a:t>Research findings</a:t>
            </a:r>
            <a:br>
              <a:rPr lang="en-US" sz="5400">
                <a:solidFill>
                  <a:schemeClr val="bg1"/>
                </a:solidFill>
              </a:rPr>
            </a:br>
            <a:r>
              <a:rPr lang="en-US" sz="5400">
                <a:solidFill>
                  <a:schemeClr val="bg1"/>
                </a:solidFill>
                <a:latin typeface="Figtree"/>
              </a:rPr>
              <a:t>&amp; recommendations</a:t>
            </a:r>
            <a:r>
              <a:rPr lang="en-US" sz="5400">
                <a:latin typeface="Figtree"/>
              </a:rPr>
              <a:t> </a:t>
            </a:r>
          </a:p>
        </p:txBody>
      </p:sp>
      <p:sp>
        <p:nvSpPr>
          <p:cNvPr id="3" name="Text Placeholder 2">
            <a:extLst>
              <a:ext uri="{FF2B5EF4-FFF2-40B4-BE49-F238E27FC236}">
                <a16:creationId xmlns:a16="http://schemas.microsoft.com/office/drawing/2014/main" id="{B61FF21E-4BF1-F2BF-C385-080F4D2DF485}"/>
              </a:ext>
            </a:extLst>
          </p:cNvPr>
          <p:cNvSpPr txBox="1">
            <a:spLocks noGrp="1"/>
          </p:cNvSpPr>
          <p:nvPr>
            <p:ph type="body" idx="4294967295"/>
          </p:nvPr>
        </p:nvSpPr>
        <p:spPr>
          <a:xfrm>
            <a:off x="828675" y="5653088"/>
            <a:ext cx="3986213" cy="357187"/>
          </a:xfrm>
        </p:spPr>
        <p:txBody>
          <a:bodyPr lIns="0" tIns="0" rIns="0" bIns="0" anchor="b">
            <a:normAutofit/>
          </a:bodyPr>
          <a:lstStyle/>
          <a:p>
            <a:pPr lvl="0"/>
            <a:r>
              <a:rPr lang="en-US" sz="1600" b="0" spc="100">
                <a:solidFill>
                  <a:schemeClr val="bg1"/>
                </a:solidFill>
                <a:latin typeface="Figtree Medium"/>
              </a:rPr>
              <a:t>CCS Solution Group – 7</a:t>
            </a:r>
            <a:r>
              <a:rPr lang="en-US" sz="1600" b="0" spc="100" baseline="30000">
                <a:solidFill>
                  <a:schemeClr val="bg1"/>
                </a:solidFill>
                <a:latin typeface="Figtree Medium"/>
              </a:rPr>
              <a:t>th</a:t>
            </a:r>
            <a:r>
              <a:rPr lang="en-US" sz="1600" b="0" spc="100">
                <a:solidFill>
                  <a:schemeClr val="bg1"/>
                </a:solidFill>
                <a:latin typeface="Figtree Medium"/>
              </a:rPr>
              <a:t> May 2026</a:t>
            </a:r>
          </a:p>
        </p:txBody>
      </p:sp>
      <p:pic>
        <p:nvPicPr>
          <p:cNvPr id="6" name="Picture 7" descr="A white letter on a black background  AI-generated content may be incorrect.">
            <a:extLst>
              <a:ext uri="{FF2B5EF4-FFF2-40B4-BE49-F238E27FC236}">
                <a16:creationId xmlns:a16="http://schemas.microsoft.com/office/drawing/2014/main" id="{A9F3D9C4-CFC5-DD6C-7D5E-C0EF8BC476CB}"/>
              </a:ext>
            </a:extLst>
          </p:cNvPr>
          <p:cNvPicPr>
            <a:picLocks noChangeAspect="1"/>
          </p:cNvPicPr>
          <p:nvPr/>
        </p:nvPicPr>
        <p:blipFill>
          <a:blip r:embed="rId3"/>
          <a:stretch>
            <a:fillRect/>
          </a:stretch>
        </p:blipFill>
        <p:spPr>
          <a:xfrm>
            <a:off x="935174" y="1146646"/>
            <a:ext cx="1253792" cy="217796"/>
          </a:xfrm>
          <a:prstGeom prst="rect">
            <a:avLst/>
          </a:prstGeom>
          <a:noFill/>
          <a:ln cap="flat">
            <a:noFill/>
          </a:ln>
        </p:spPr>
      </p:pic>
    </p:spTree>
    <p:extLst>
      <p:ext uri="{BB962C8B-B14F-4D97-AF65-F5344CB8AC3E}">
        <p14:creationId xmlns:p14="http://schemas.microsoft.com/office/powerpoint/2010/main" val="2329210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FA2BA-0A11-3C2D-C7AB-4256A9B0263E}"/>
            </a:ext>
          </a:extLst>
        </p:cNvPr>
        <p:cNvGrpSpPr/>
        <p:nvPr/>
      </p:nvGrpSpPr>
      <p:grpSpPr>
        <a:xfrm>
          <a:off x="0" y="0"/>
          <a:ext cx="0" cy="0"/>
          <a:chOff x="0" y="0"/>
          <a:chExt cx="0" cy="0"/>
        </a:xfrm>
      </p:grpSpPr>
      <p:sp>
        <p:nvSpPr>
          <p:cNvPr id="10" name="Text Placeholder 4">
            <a:extLst>
              <a:ext uri="{FF2B5EF4-FFF2-40B4-BE49-F238E27FC236}">
                <a16:creationId xmlns:a16="http://schemas.microsoft.com/office/drawing/2014/main" id="{E6829B00-AC00-FF4B-65AC-2B4CE7A51E61}"/>
              </a:ext>
            </a:extLst>
          </p:cNvPr>
          <p:cNvSpPr txBox="1">
            <a:spLocks/>
          </p:cNvSpPr>
          <p:nvPr/>
        </p:nvSpPr>
        <p:spPr>
          <a:xfrm>
            <a:off x="677089" y="3309200"/>
            <a:ext cx="3995272" cy="1272680"/>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r>
              <a:rPr lang="en-GB">
                <a:solidFill>
                  <a:srgbClr val="362C83"/>
                </a:solidFill>
                <a:latin typeface="Figtree" pitchFamily="2" charset="0"/>
              </a:rPr>
              <a:t>This study is Wave 1 of 3 waves of iterative qualitative research, the </a:t>
            </a:r>
            <a:r>
              <a:rPr lang="en-GB" b="1">
                <a:solidFill>
                  <a:srgbClr val="362C83"/>
                </a:solidFill>
                <a:latin typeface="Figtree" pitchFamily="2" charset="0"/>
              </a:rPr>
              <a:t>Consumer Consent Solution (CCS). </a:t>
            </a:r>
            <a:r>
              <a:rPr lang="en-GB">
                <a:solidFill>
                  <a:srgbClr val="362C83"/>
                </a:solidFill>
                <a:latin typeface="Figtree" pitchFamily="2" charset="0"/>
              </a:rPr>
              <a:t>Wave 1 focuses on understanding consumer needs and mental models to ensure CCS is grounded in how people actually think and behave around data, control and consent.</a:t>
            </a:r>
            <a:endParaRPr kumimoji="0" lang="en-GB"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11" name="Title 1">
            <a:extLst>
              <a:ext uri="{FF2B5EF4-FFF2-40B4-BE49-F238E27FC236}">
                <a16:creationId xmlns:a16="http://schemas.microsoft.com/office/drawing/2014/main" id="{F72F6382-D4FB-FE52-61AC-DB1B2EFFC343}"/>
              </a:ext>
            </a:extLst>
          </p:cNvPr>
          <p:cNvSpPr txBox="1">
            <a:spLocks/>
          </p:cNvSpPr>
          <p:nvPr/>
        </p:nvSpPr>
        <p:spPr>
          <a:xfrm>
            <a:off x="674915" y="914506"/>
            <a:ext cx="5056811" cy="1139726"/>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r>
              <a:rPr lang="en-US" sz="4400">
                <a:solidFill>
                  <a:srgbClr val="362C83"/>
                </a:solidFill>
              </a:rPr>
              <a:t>Research context</a:t>
            </a:r>
            <a:br>
              <a:rPr lang="en-US" sz="4400">
                <a:solidFill>
                  <a:srgbClr val="362C83"/>
                </a:solidFill>
              </a:rPr>
            </a:br>
            <a:r>
              <a:rPr lang="en-US" sz="4400">
                <a:solidFill>
                  <a:srgbClr val="362C83"/>
                </a:solidFill>
              </a:rPr>
              <a:t>and </a:t>
            </a:r>
            <a:r>
              <a:rPr lang="en-US" sz="4400" i="1">
                <a:solidFill>
                  <a:srgbClr val="362C83"/>
                </a:solidFill>
                <a:latin typeface="Playfair Display SemiBold" pitchFamily="2" charset="77"/>
              </a:rPr>
              <a:t>Objectives</a:t>
            </a:r>
            <a:endParaRPr kumimoji="0" lang="en-GB" sz="4400" i="1" u="none" strike="noStrike" kern="1200" cap="none" spc="100" normalizeH="0" baseline="0" noProof="0">
              <a:ln>
                <a:noFill/>
              </a:ln>
              <a:solidFill>
                <a:srgbClr val="362C83"/>
              </a:solidFill>
              <a:effectLst/>
              <a:uLnTx/>
              <a:uFillTx/>
              <a:latin typeface="Playfair Display SemiBold" pitchFamily="2" charset="77"/>
            </a:endParaRPr>
          </a:p>
        </p:txBody>
      </p:sp>
      <p:sp>
        <p:nvSpPr>
          <p:cNvPr id="12" name="TextBox 11">
            <a:extLst>
              <a:ext uri="{FF2B5EF4-FFF2-40B4-BE49-F238E27FC236}">
                <a16:creationId xmlns:a16="http://schemas.microsoft.com/office/drawing/2014/main" id="{03793E9B-2D16-E79B-F07C-CEC6C1C12E2F}"/>
              </a:ext>
            </a:extLst>
          </p:cNvPr>
          <p:cNvSpPr txBox="1"/>
          <p:nvPr/>
        </p:nvSpPr>
        <p:spPr>
          <a:xfrm>
            <a:off x="570735" y="2466338"/>
            <a:ext cx="3424796" cy="615553"/>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a:ln>
                  <a:noFill/>
                </a:ln>
                <a:solidFill>
                  <a:srgbClr val="4D38F5"/>
                </a:solidFill>
                <a:effectLst/>
                <a:uLnTx/>
                <a:uFillTx/>
                <a:latin typeface="Figtree" pitchFamily="2" charset="0"/>
                <a:ea typeface="+mn-lt"/>
                <a:cs typeface="+mn-lt"/>
                <a:sym typeface="Arial"/>
              </a:rPr>
              <a:t>Understanding the goals shaping this research</a:t>
            </a:r>
            <a:endParaRPr kumimoji="0" lang="en-US" sz="1600" i="0" u="none" strike="noStrike" kern="1200" cap="none" spc="0" normalizeH="0" baseline="0" noProof="0">
              <a:ln>
                <a:noFill/>
              </a:ln>
              <a:solidFill>
                <a:srgbClr val="4D38F5"/>
              </a:solidFill>
              <a:effectLst/>
              <a:uLnTx/>
              <a:uFillTx/>
              <a:latin typeface="Figtree" pitchFamily="2" charset="0"/>
            </a:endParaRPr>
          </a:p>
        </p:txBody>
      </p:sp>
      <p:sp>
        <p:nvSpPr>
          <p:cNvPr id="13" name="Rounded Rectangle 12">
            <a:extLst>
              <a:ext uri="{FF2B5EF4-FFF2-40B4-BE49-F238E27FC236}">
                <a16:creationId xmlns:a16="http://schemas.microsoft.com/office/drawing/2014/main" id="{EFA0E8FA-81CD-22CD-FC8D-A48456E062DF}"/>
              </a:ext>
            </a:extLst>
          </p:cNvPr>
          <p:cNvSpPr/>
          <p:nvPr/>
        </p:nvSpPr>
        <p:spPr>
          <a:xfrm>
            <a:off x="5676606" y="3398016"/>
            <a:ext cx="5581115" cy="3116566"/>
          </a:xfrm>
          <a:prstGeom prst="roundRect">
            <a:avLst>
              <a:gd name="adj" fmla="val 5247"/>
            </a:avLst>
          </a:prstGeom>
          <a:solidFill>
            <a:srgbClr val="F2EF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tIns="180000" rtlCol="0" anchor="t"/>
          <a:lstStyle/>
          <a:p>
            <a:pPr marL="285750" indent="-285750">
              <a:buFont typeface="Arial" panose="020B0604020202020204" pitchFamily="34" charset="0"/>
              <a:buChar char="•"/>
            </a:pPr>
            <a:r>
              <a:rPr lang="en-GB" sz="1200" b="1">
                <a:solidFill>
                  <a:srgbClr val="362C83"/>
                </a:solidFill>
                <a:latin typeface="Figtree" pitchFamily="2" charset="0"/>
              </a:rPr>
              <a:t>Evaluate data sensitivity and mental models </a:t>
            </a:r>
            <a:r>
              <a:rPr lang="en-GB" sz="1200">
                <a:solidFill>
                  <a:srgbClr val="362C83"/>
                </a:solidFill>
                <a:latin typeface="Figtree" pitchFamily="2" charset="0"/>
              </a:rPr>
              <a:t>around how different user groups perceive and navigate energy data sharing</a:t>
            </a:r>
          </a:p>
          <a:p>
            <a:endParaRPr lang="en-GB" sz="1200">
              <a:solidFill>
                <a:srgbClr val="362C83"/>
              </a:solidFill>
              <a:latin typeface="Figtree" pitchFamily="2" charset="0"/>
            </a:endParaRPr>
          </a:p>
          <a:p>
            <a:pPr marL="285750" indent="-285750">
              <a:buFont typeface="Arial" panose="020B0604020202020204" pitchFamily="34" charset="0"/>
              <a:buChar char="•"/>
            </a:pPr>
            <a:r>
              <a:rPr lang="en-GB" sz="1200" b="1">
                <a:solidFill>
                  <a:srgbClr val="362C83"/>
                </a:solidFill>
                <a:latin typeface="Figtree" pitchFamily="2" charset="0"/>
              </a:rPr>
              <a:t>Identify barriers to engagement</a:t>
            </a:r>
            <a:r>
              <a:rPr lang="en-GB" sz="1200">
                <a:solidFill>
                  <a:srgbClr val="362C83"/>
                </a:solidFill>
                <a:latin typeface="Figtree" pitchFamily="2" charset="0"/>
              </a:rPr>
              <a:t>, including accessibility, trust, and comprehension</a:t>
            </a:r>
          </a:p>
          <a:p>
            <a:endParaRPr lang="en-GB" sz="1200">
              <a:solidFill>
                <a:srgbClr val="362C83"/>
              </a:solidFill>
              <a:latin typeface="Figtree" pitchFamily="2" charset="0"/>
            </a:endParaRPr>
          </a:p>
          <a:p>
            <a:pPr marL="285750" indent="-285750">
              <a:buFont typeface="Arial" panose="020B0604020202020204" pitchFamily="34" charset="0"/>
              <a:buChar char="•"/>
            </a:pPr>
            <a:r>
              <a:rPr lang="en-GB" sz="1200" b="1">
                <a:solidFill>
                  <a:srgbClr val="362C83"/>
                </a:solidFill>
                <a:latin typeface="Figtree" pitchFamily="2" charset="0"/>
              </a:rPr>
              <a:t>Assess trust and governance needs</a:t>
            </a:r>
            <a:r>
              <a:rPr lang="en-GB" sz="1200">
                <a:solidFill>
                  <a:srgbClr val="362C83"/>
                </a:solidFill>
                <a:latin typeface="Figtree" pitchFamily="2" charset="0"/>
              </a:rPr>
              <a:t> - Identify what makes journeys feel simple, trustworthy, and worth completing</a:t>
            </a:r>
          </a:p>
          <a:p>
            <a:pPr marL="285750" indent="-285750">
              <a:buFont typeface="Arial" panose="020B0604020202020204" pitchFamily="34" charset="0"/>
              <a:buChar char="•"/>
            </a:pPr>
            <a:endParaRPr lang="en-GB" sz="1200">
              <a:solidFill>
                <a:srgbClr val="362C83"/>
              </a:solidFill>
              <a:latin typeface="Figtree" pitchFamily="2" charset="0"/>
            </a:endParaRPr>
          </a:p>
          <a:p>
            <a:pPr marL="285750" indent="-285750">
              <a:buFont typeface="Arial" panose="020B0604020202020204" pitchFamily="34" charset="0"/>
              <a:buChar char="•"/>
            </a:pPr>
            <a:r>
              <a:rPr lang="en-GB" sz="1200" b="1">
                <a:solidFill>
                  <a:srgbClr val="362C83"/>
                </a:solidFill>
                <a:latin typeface="Figtree" pitchFamily="2" charset="0"/>
              </a:rPr>
              <a:t>Understand perceived consumer benefit - </a:t>
            </a:r>
            <a:r>
              <a:rPr lang="en-GB" sz="1200">
                <a:solidFill>
                  <a:srgbClr val="362C83"/>
                </a:solidFill>
                <a:latin typeface="Figtree" pitchFamily="2" charset="0"/>
              </a:rPr>
              <a:t>Explore what would motivate consumers to share data.</a:t>
            </a:r>
          </a:p>
          <a:p>
            <a:pPr marL="285750" indent="-285750">
              <a:buFont typeface="Arial" panose="020B0604020202020204" pitchFamily="34" charset="0"/>
              <a:buChar char="•"/>
            </a:pPr>
            <a:endParaRPr lang="en-GB" sz="1200">
              <a:solidFill>
                <a:srgbClr val="362C83"/>
              </a:solidFill>
              <a:latin typeface="Figtree" pitchFamily="2" charset="0"/>
            </a:endParaRPr>
          </a:p>
          <a:p>
            <a:pPr marL="285750" indent="-285750">
              <a:buFont typeface="Arial" panose="020B0604020202020204" pitchFamily="34" charset="0"/>
              <a:buChar char="•"/>
            </a:pPr>
            <a:r>
              <a:rPr lang="en-GB" sz="1200" b="1">
                <a:solidFill>
                  <a:srgbClr val="362C83"/>
                </a:solidFill>
                <a:latin typeface="Figtree" pitchFamily="2" charset="0"/>
              </a:rPr>
              <a:t>Surface design implications </a:t>
            </a:r>
            <a:r>
              <a:rPr lang="en-GB" sz="1200">
                <a:solidFill>
                  <a:srgbClr val="362C83"/>
                </a:solidFill>
                <a:latin typeface="Figtree" pitchFamily="2" charset="0"/>
              </a:rPr>
              <a:t>to ensure solutions work across a wide range of needs and constraints</a:t>
            </a:r>
          </a:p>
        </p:txBody>
      </p:sp>
      <p:sp>
        <p:nvSpPr>
          <p:cNvPr id="18" name="TextBox 17">
            <a:extLst>
              <a:ext uri="{FF2B5EF4-FFF2-40B4-BE49-F238E27FC236}">
                <a16:creationId xmlns:a16="http://schemas.microsoft.com/office/drawing/2014/main" id="{3523A021-297B-ADB7-E3F1-E0CB48774C1B}"/>
              </a:ext>
            </a:extLst>
          </p:cNvPr>
          <p:cNvSpPr txBox="1"/>
          <p:nvPr/>
        </p:nvSpPr>
        <p:spPr>
          <a:xfrm>
            <a:off x="5582583" y="1958046"/>
            <a:ext cx="1152502" cy="369332"/>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a:ln>
                  <a:noFill/>
                </a:ln>
                <a:solidFill>
                  <a:srgbClr val="4D38F5"/>
                </a:solidFill>
                <a:effectLst/>
                <a:uLnTx/>
                <a:uFillTx/>
                <a:latin typeface="Playfair Display Medium" pitchFamily="2" charset="77"/>
                <a:ea typeface="+mn-lt"/>
                <a:cs typeface="+mn-lt"/>
                <a:sym typeface="Arial"/>
              </a:rPr>
              <a:t>Wave 1</a:t>
            </a:r>
            <a:endParaRPr kumimoji="0" lang="en-US" sz="1600" i="0" u="none" strike="noStrike" kern="1200" cap="none" spc="0" normalizeH="0" baseline="0" noProof="0">
              <a:ln>
                <a:noFill/>
              </a:ln>
              <a:solidFill>
                <a:srgbClr val="4D38F5"/>
              </a:solidFill>
              <a:effectLst/>
              <a:uLnTx/>
              <a:uFillTx/>
              <a:latin typeface="Playfair Display Medium" pitchFamily="2" charset="77"/>
            </a:endParaRPr>
          </a:p>
        </p:txBody>
      </p:sp>
      <p:sp>
        <p:nvSpPr>
          <p:cNvPr id="21" name="TextBox 20">
            <a:extLst>
              <a:ext uri="{FF2B5EF4-FFF2-40B4-BE49-F238E27FC236}">
                <a16:creationId xmlns:a16="http://schemas.microsoft.com/office/drawing/2014/main" id="{36CCEB04-AEA8-3942-4CD2-30D360735267}"/>
              </a:ext>
            </a:extLst>
          </p:cNvPr>
          <p:cNvSpPr txBox="1"/>
          <p:nvPr/>
        </p:nvSpPr>
        <p:spPr>
          <a:xfrm>
            <a:off x="5593975" y="2220685"/>
            <a:ext cx="868619" cy="307777"/>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362C83"/>
                </a:solidFill>
                <a:effectLst/>
                <a:uLnTx/>
                <a:uFillTx/>
                <a:latin typeface="Figtree" pitchFamily="2" charset="0"/>
                <a:ea typeface="+mn-lt"/>
                <a:cs typeface="+mn-lt"/>
                <a:sym typeface="Arial"/>
              </a:rPr>
              <a:t>March</a:t>
            </a:r>
            <a:endParaRPr kumimoji="0" lang="en-US" sz="1200" b="1" i="0" u="none" strike="noStrike" kern="1200" cap="none" spc="0" normalizeH="0" baseline="0" noProof="0">
              <a:ln>
                <a:noFill/>
              </a:ln>
              <a:solidFill>
                <a:srgbClr val="362C83"/>
              </a:solidFill>
              <a:effectLst/>
              <a:uLnTx/>
              <a:uFillTx/>
              <a:latin typeface="Figtree" pitchFamily="2" charset="0"/>
            </a:endParaRPr>
          </a:p>
        </p:txBody>
      </p:sp>
      <p:sp>
        <p:nvSpPr>
          <p:cNvPr id="4" name="Oval 3">
            <a:extLst>
              <a:ext uri="{FF2B5EF4-FFF2-40B4-BE49-F238E27FC236}">
                <a16:creationId xmlns:a16="http://schemas.microsoft.com/office/drawing/2014/main" id="{28474528-A212-D1CF-5DBD-5C93592A110F}"/>
              </a:ext>
            </a:extLst>
          </p:cNvPr>
          <p:cNvSpPr/>
          <p:nvPr/>
        </p:nvSpPr>
        <p:spPr>
          <a:xfrm>
            <a:off x="5716413" y="2550719"/>
            <a:ext cx="108000" cy="108000"/>
          </a:xfrm>
          <a:prstGeom prst="ellipse">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a:extLst>
              <a:ext uri="{FF2B5EF4-FFF2-40B4-BE49-F238E27FC236}">
                <a16:creationId xmlns:a16="http://schemas.microsoft.com/office/drawing/2014/main" id="{A91460AA-681C-2F34-430A-0EA833FB28C8}"/>
              </a:ext>
            </a:extLst>
          </p:cNvPr>
          <p:cNvCxnSpPr>
            <a:cxnSpLocks/>
          </p:cNvCxnSpPr>
          <p:nvPr/>
        </p:nvCxnSpPr>
        <p:spPr>
          <a:xfrm>
            <a:off x="5762773" y="2603748"/>
            <a:ext cx="4757191" cy="971"/>
          </a:xfrm>
          <a:prstGeom prst="line">
            <a:avLst/>
          </a:prstGeom>
          <a:ln w="57150">
            <a:gradFill flip="none" rotWithShape="1">
              <a:gsLst>
                <a:gs pos="0">
                  <a:srgbClr val="F2EFFF"/>
                </a:gs>
                <a:gs pos="44000">
                  <a:srgbClr val="AA99E8"/>
                </a:gs>
                <a:gs pos="83000">
                  <a:srgbClr val="4D38F5"/>
                </a:gs>
                <a:gs pos="100000">
                  <a:srgbClr val="4D38F5"/>
                </a:gs>
              </a:gsLst>
              <a:lin ang="10800000" scaled="0"/>
              <a:tileRect/>
            </a:gradFill>
          </a:ln>
        </p:spPr>
        <p:style>
          <a:lnRef idx="2">
            <a:schemeClr val="accent1"/>
          </a:lnRef>
          <a:fillRef idx="0">
            <a:schemeClr val="accent1"/>
          </a:fillRef>
          <a:effectRef idx="1">
            <a:schemeClr val="accent1"/>
          </a:effectRef>
          <a:fontRef idx="minor">
            <a:schemeClr val="tx1"/>
          </a:fontRef>
        </p:style>
      </p:cxnSp>
      <p:sp>
        <p:nvSpPr>
          <p:cNvPr id="35" name="Oval 34">
            <a:extLst>
              <a:ext uri="{FF2B5EF4-FFF2-40B4-BE49-F238E27FC236}">
                <a16:creationId xmlns:a16="http://schemas.microsoft.com/office/drawing/2014/main" id="{E7EAD38F-D38A-71E2-E52D-933AEDE5FB3A}"/>
              </a:ext>
            </a:extLst>
          </p:cNvPr>
          <p:cNvSpPr/>
          <p:nvPr/>
        </p:nvSpPr>
        <p:spPr>
          <a:xfrm>
            <a:off x="8113902" y="2550719"/>
            <a:ext cx="108000" cy="108000"/>
          </a:xfrm>
          <a:prstGeom prst="ellipse">
            <a:avLst/>
          </a:prstGeom>
          <a:solidFill>
            <a:srgbClr val="4D38F5">
              <a:alpha val="8898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E968C5D5-6116-8A61-93A2-1FC3E118F1D5}"/>
              </a:ext>
            </a:extLst>
          </p:cNvPr>
          <p:cNvSpPr/>
          <p:nvPr/>
        </p:nvSpPr>
        <p:spPr>
          <a:xfrm>
            <a:off x="10465964" y="2550719"/>
            <a:ext cx="108000" cy="108000"/>
          </a:xfrm>
          <a:prstGeom prst="ellipse">
            <a:avLst/>
          </a:prstGeom>
          <a:solidFill>
            <a:srgbClr val="4D38F5">
              <a:alpha val="4730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D538319B-279E-3C27-83C2-20E8CEB3E5F1}"/>
              </a:ext>
            </a:extLst>
          </p:cNvPr>
          <p:cNvSpPr txBox="1"/>
          <p:nvPr/>
        </p:nvSpPr>
        <p:spPr>
          <a:xfrm>
            <a:off x="5593975" y="2710738"/>
            <a:ext cx="969930" cy="492443"/>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200" i="0" u="none" strike="noStrike" kern="0" cap="none" spc="0" normalizeH="0" baseline="0" noProof="0">
                <a:ln>
                  <a:noFill/>
                </a:ln>
                <a:solidFill>
                  <a:srgbClr val="362C83"/>
                </a:solidFill>
                <a:effectLst/>
                <a:uLnTx/>
                <a:uFillTx/>
                <a:latin typeface="Figtree" pitchFamily="2" charset="0"/>
                <a:ea typeface="+mn-lt"/>
                <a:cs typeface="+mn-lt"/>
                <a:sym typeface="Arial"/>
              </a:rPr>
              <a:t>Needs</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200" i="0" u="none" strike="noStrike" kern="0" cap="none" spc="0" normalizeH="0" baseline="0" noProof="0">
                <a:ln>
                  <a:noFill/>
                </a:ln>
                <a:solidFill>
                  <a:srgbClr val="362C83"/>
                </a:solidFill>
                <a:effectLst/>
                <a:uLnTx/>
                <a:uFillTx/>
                <a:latin typeface="Figtree" pitchFamily="2" charset="0"/>
                <a:ea typeface="+mn-lt"/>
                <a:cs typeface="+mn-lt"/>
                <a:sym typeface="Arial"/>
              </a:rPr>
              <a:t>-based</a:t>
            </a:r>
            <a:endParaRPr kumimoji="0" lang="en-US" sz="1200" i="0" u="none" strike="noStrike" kern="1200" cap="none" spc="0" normalizeH="0" baseline="0" noProof="0">
              <a:ln>
                <a:noFill/>
              </a:ln>
              <a:solidFill>
                <a:srgbClr val="362C83"/>
              </a:solidFill>
              <a:effectLst/>
              <a:uLnTx/>
              <a:uFillTx/>
              <a:latin typeface="Figtree" pitchFamily="2" charset="0"/>
            </a:endParaRPr>
          </a:p>
        </p:txBody>
      </p:sp>
      <p:grpSp>
        <p:nvGrpSpPr>
          <p:cNvPr id="6" name="Group 5">
            <a:extLst>
              <a:ext uri="{FF2B5EF4-FFF2-40B4-BE49-F238E27FC236}">
                <a16:creationId xmlns:a16="http://schemas.microsoft.com/office/drawing/2014/main" id="{23A8E4EA-565C-F0B3-BF04-7390F9AF9CB6}"/>
              </a:ext>
            </a:extLst>
          </p:cNvPr>
          <p:cNvGrpSpPr/>
          <p:nvPr/>
        </p:nvGrpSpPr>
        <p:grpSpPr>
          <a:xfrm>
            <a:off x="7938332" y="1942853"/>
            <a:ext cx="3442899" cy="1260328"/>
            <a:chOff x="7938332" y="1942853"/>
            <a:chExt cx="3442899" cy="1260328"/>
          </a:xfrm>
        </p:grpSpPr>
        <p:sp>
          <p:nvSpPr>
            <p:cNvPr id="19" name="TextBox 18">
              <a:extLst>
                <a:ext uri="{FF2B5EF4-FFF2-40B4-BE49-F238E27FC236}">
                  <a16:creationId xmlns:a16="http://schemas.microsoft.com/office/drawing/2014/main" id="{57BBEFBF-6521-DCBB-C5E7-80B07211DAFD}"/>
                </a:ext>
              </a:extLst>
            </p:cNvPr>
            <p:cNvSpPr txBox="1"/>
            <p:nvPr/>
          </p:nvSpPr>
          <p:spPr>
            <a:xfrm>
              <a:off x="7938332" y="1954005"/>
              <a:ext cx="933875" cy="369332"/>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a:ln>
                    <a:noFill/>
                  </a:ln>
                  <a:solidFill>
                    <a:srgbClr val="4D38F5"/>
                  </a:solidFill>
                  <a:effectLst/>
                  <a:uLnTx/>
                  <a:uFillTx/>
                  <a:latin typeface="Playfair Display Medium" pitchFamily="2" charset="77"/>
                  <a:ea typeface="+mn-lt"/>
                  <a:cs typeface="+mn-lt"/>
                  <a:sym typeface="Arial"/>
                </a:rPr>
                <a:t>Wave 2</a:t>
              </a:r>
              <a:endParaRPr kumimoji="0" lang="en-US" sz="1600" i="0" u="none" strike="noStrike" kern="1200" cap="none" spc="0" normalizeH="0" baseline="0" noProof="0">
                <a:ln>
                  <a:noFill/>
                </a:ln>
                <a:solidFill>
                  <a:srgbClr val="4D38F5"/>
                </a:solidFill>
                <a:effectLst/>
                <a:uLnTx/>
                <a:uFillTx/>
                <a:latin typeface="Playfair Display Medium" pitchFamily="2" charset="77"/>
              </a:endParaRPr>
            </a:p>
          </p:txBody>
        </p:sp>
        <p:sp>
          <p:nvSpPr>
            <p:cNvPr id="20" name="TextBox 19">
              <a:extLst>
                <a:ext uri="{FF2B5EF4-FFF2-40B4-BE49-F238E27FC236}">
                  <a16:creationId xmlns:a16="http://schemas.microsoft.com/office/drawing/2014/main" id="{648CD2E3-B75D-EFE5-F579-6D23DCF468CB}"/>
                </a:ext>
              </a:extLst>
            </p:cNvPr>
            <p:cNvSpPr txBox="1"/>
            <p:nvPr/>
          </p:nvSpPr>
          <p:spPr>
            <a:xfrm>
              <a:off x="10323847" y="1942853"/>
              <a:ext cx="933875" cy="369332"/>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a:ln>
                    <a:noFill/>
                  </a:ln>
                  <a:solidFill>
                    <a:srgbClr val="4D38F5"/>
                  </a:solidFill>
                  <a:effectLst/>
                  <a:uLnTx/>
                  <a:uFillTx/>
                  <a:latin typeface="Playfair Display Medium" pitchFamily="2" charset="77"/>
                  <a:ea typeface="+mn-lt"/>
                  <a:cs typeface="+mn-lt"/>
                  <a:sym typeface="Arial"/>
                </a:rPr>
                <a:t>Wave 3</a:t>
              </a:r>
              <a:endParaRPr kumimoji="0" lang="en-US" sz="1600" i="0" u="none" strike="noStrike" kern="1200" cap="none" spc="0" normalizeH="0" baseline="0" noProof="0">
                <a:ln>
                  <a:noFill/>
                </a:ln>
                <a:solidFill>
                  <a:srgbClr val="4D38F5"/>
                </a:solidFill>
                <a:effectLst/>
                <a:uLnTx/>
                <a:uFillTx/>
                <a:latin typeface="Playfair Display Medium" pitchFamily="2" charset="77"/>
              </a:endParaRPr>
            </a:p>
          </p:txBody>
        </p:sp>
        <p:sp>
          <p:nvSpPr>
            <p:cNvPr id="22" name="TextBox 21">
              <a:extLst>
                <a:ext uri="{FF2B5EF4-FFF2-40B4-BE49-F238E27FC236}">
                  <a16:creationId xmlns:a16="http://schemas.microsoft.com/office/drawing/2014/main" id="{563569AD-8C23-DEF4-6BAF-C899CA4991D1}"/>
                </a:ext>
              </a:extLst>
            </p:cNvPr>
            <p:cNvSpPr txBox="1"/>
            <p:nvPr/>
          </p:nvSpPr>
          <p:spPr>
            <a:xfrm>
              <a:off x="7960633" y="2203482"/>
              <a:ext cx="868619" cy="307777"/>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362C83"/>
                  </a:solidFill>
                  <a:effectLst/>
                  <a:uLnTx/>
                  <a:uFillTx/>
                  <a:latin typeface="Figtree" pitchFamily="2" charset="0"/>
                  <a:ea typeface="+mn-lt"/>
                  <a:cs typeface="+mn-lt"/>
                  <a:sym typeface="Arial"/>
                </a:rPr>
                <a:t>May</a:t>
              </a:r>
              <a:endParaRPr kumimoji="0" lang="en-US" sz="1200" b="1" i="0" u="none" strike="noStrike" kern="1200" cap="none" spc="0" normalizeH="0" baseline="0" noProof="0">
                <a:ln>
                  <a:noFill/>
                </a:ln>
                <a:solidFill>
                  <a:srgbClr val="362C83"/>
                </a:solidFill>
                <a:effectLst/>
                <a:uLnTx/>
                <a:uFillTx/>
                <a:latin typeface="Figtree" pitchFamily="2" charset="0"/>
              </a:endParaRPr>
            </a:p>
          </p:txBody>
        </p:sp>
        <p:sp>
          <p:nvSpPr>
            <p:cNvPr id="23" name="TextBox 22">
              <a:extLst>
                <a:ext uri="{FF2B5EF4-FFF2-40B4-BE49-F238E27FC236}">
                  <a16:creationId xmlns:a16="http://schemas.microsoft.com/office/drawing/2014/main" id="{6A2BB2E0-E170-6A59-56B8-571281AE70A0}"/>
                </a:ext>
              </a:extLst>
            </p:cNvPr>
            <p:cNvSpPr txBox="1"/>
            <p:nvPr/>
          </p:nvSpPr>
          <p:spPr>
            <a:xfrm>
              <a:off x="10323847" y="2214632"/>
              <a:ext cx="1057384" cy="307777"/>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362C83"/>
                  </a:solidFill>
                  <a:effectLst/>
                  <a:uLnTx/>
                  <a:uFillTx/>
                  <a:latin typeface="Figtree" pitchFamily="2" charset="0"/>
                  <a:ea typeface="+mn-lt"/>
                  <a:cs typeface="+mn-lt"/>
                  <a:sym typeface="Arial"/>
                </a:rPr>
                <a:t>June </a:t>
              </a:r>
              <a:r>
                <a:rPr kumimoji="0" lang="en-GB" sz="1000" i="0" u="none" strike="noStrike" kern="0" cap="none" spc="0" normalizeH="0" baseline="0" noProof="0">
                  <a:ln>
                    <a:noFill/>
                  </a:ln>
                  <a:solidFill>
                    <a:srgbClr val="362C83"/>
                  </a:solidFill>
                  <a:effectLst/>
                  <a:uLnTx/>
                  <a:uFillTx/>
                  <a:latin typeface="Figtree" pitchFamily="2" charset="0"/>
                  <a:ea typeface="+mn-lt"/>
                  <a:cs typeface="+mn-lt"/>
                  <a:sym typeface="Arial"/>
                </a:rPr>
                <a:t>(TBC)</a:t>
              </a:r>
              <a:endParaRPr kumimoji="0" lang="en-US" sz="1000" i="0" u="none" strike="noStrike" kern="1200" cap="none" spc="0" normalizeH="0" baseline="0" noProof="0">
                <a:ln>
                  <a:noFill/>
                </a:ln>
                <a:solidFill>
                  <a:srgbClr val="362C83"/>
                </a:solidFill>
                <a:effectLst/>
                <a:uLnTx/>
                <a:uFillTx/>
                <a:latin typeface="Figtree" pitchFamily="2" charset="0"/>
              </a:endParaRPr>
            </a:p>
          </p:txBody>
        </p:sp>
        <p:sp>
          <p:nvSpPr>
            <p:cNvPr id="38" name="TextBox 37">
              <a:extLst>
                <a:ext uri="{FF2B5EF4-FFF2-40B4-BE49-F238E27FC236}">
                  <a16:creationId xmlns:a16="http://schemas.microsoft.com/office/drawing/2014/main" id="{BE2E7932-8D83-A1A0-64D8-766ECBA23DF6}"/>
                </a:ext>
              </a:extLst>
            </p:cNvPr>
            <p:cNvSpPr txBox="1"/>
            <p:nvPr/>
          </p:nvSpPr>
          <p:spPr>
            <a:xfrm>
              <a:off x="8002390" y="2710738"/>
              <a:ext cx="969930" cy="492443"/>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200" kern="0">
                  <a:solidFill>
                    <a:srgbClr val="362C83"/>
                  </a:solidFill>
                  <a:latin typeface="Figtree" pitchFamily="2" charset="0"/>
                  <a:ea typeface="+mn-lt"/>
                  <a:cs typeface="+mn-lt"/>
                  <a:sym typeface="Arial"/>
                </a:rPr>
                <a:t>Concept testing</a:t>
              </a:r>
              <a:endParaRPr kumimoji="0" lang="en-US" sz="1200" i="0" u="none" strike="noStrike" kern="1200" cap="none" spc="0" normalizeH="0" baseline="0" noProof="0">
                <a:ln>
                  <a:noFill/>
                </a:ln>
                <a:solidFill>
                  <a:srgbClr val="362C83"/>
                </a:solidFill>
                <a:effectLst/>
                <a:uLnTx/>
                <a:uFillTx/>
                <a:latin typeface="Figtree" pitchFamily="2" charset="0"/>
              </a:endParaRPr>
            </a:p>
          </p:txBody>
        </p:sp>
        <p:sp>
          <p:nvSpPr>
            <p:cNvPr id="39" name="TextBox 38">
              <a:extLst>
                <a:ext uri="{FF2B5EF4-FFF2-40B4-BE49-F238E27FC236}">
                  <a16:creationId xmlns:a16="http://schemas.microsoft.com/office/drawing/2014/main" id="{CB403926-83AD-94E3-C0FC-DEA1D47061B6}"/>
                </a:ext>
              </a:extLst>
            </p:cNvPr>
            <p:cNvSpPr txBox="1"/>
            <p:nvPr/>
          </p:nvSpPr>
          <p:spPr>
            <a:xfrm>
              <a:off x="10351251" y="2710738"/>
              <a:ext cx="969930" cy="492443"/>
            </a:xfrm>
            <a:prstGeom prst="rect">
              <a:avLst/>
            </a:prstGeom>
            <a:noFill/>
          </p:spPr>
          <p:txBody>
            <a:bodyPr wrap="square" lIns="121920" tIns="60960" rIns="121920" bIns="60960" anchor="t">
              <a:spAutoFit/>
            </a:bodyPr>
            <a:lstStyle/>
            <a:p>
              <a:pPr lvl="0" defTabSz="914354">
                <a:defRPr/>
              </a:pPr>
              <a:r>
                <a:rPr lang="en-GB" sz="1200" kern="0">
                  <a:solidFill>
                    <a:srgbClr val="362C83"/>
                  </a:solidFill>
                  <a:latin typeface="Figtree" pitchFamily="2" charset="0"/>
                  <a:ea typeface="+mn-lt"/>
                  <a:cs typeface="+mn-lt"/>
                  <a:sym typeface="Arial"/>
                </a:rPr>
                <a:t>Usability testing</a:t>
              </a:r>
              <a:endParaRPr lang="en-US" sz="1200">
                <a:solidFill>
                  <a:srgbClr val="362C83"/>
                </a:solidFill>
                <a:latin typeface="Figtree" pitchFamily="2" charset="0"/>
              </a:endParaRPr>
            </a:p>
          </p:txBody>
        </p:sp>
      </p:grpSp>
      <p:sp>
        <p:nvSpPr>
          <p:cNvPr id="7" name="Rectangle 6">
            <a:extLst>
              <a:ext uri="{FF2B5EF4-FFF2-40B4-BE49-F238E27FC236}">
                <a16:creationId xmlns:a16="http://schemas.microsoft.com/office/drawing/2014/main" id="{148BF26A-5379-D8F7-D158-9FE9D545A25A}"/>
              </a:ext>
            </a:extLst>
          </p:cNvPr>
          <p:cNvSpPr/>
          <p:nvPr/>
        </p:nvSpPr>
        <p:spPr>
          <a:xfrm>
            <a:off x="7938332" y="1942853"/>
            <a:ext cx="3319390" cy="523485"/>
          </a:xfrm>
          <a:prstGeom prst="rect">
            <a:avLst/>
          </a:prstGeom>
          <a:solidFill>
            <a:schemeClr val="bg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8977FCE-D364-F05D-1A98-D8FADDB2CA8D}"/>
              </a:ext>
            </a:extLst>
          </p:cNvPr>
          <p:cNvSpPr/>
          <p:nvPr/>
        </p:nvSpPr>
        <p:spPr>
          <a:xfrm>
            <a:off x="8113902" y="2692255"/>
            <a:ext cx="3319390" cy="523485"/>
          </a:xfrm>
          <a:prstGeom prst="rect">
            <a:avLst/>
          </a:prstGeom>
          <a:solidFill>
            <a:schemeClr val="bg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434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6407B-B0CC-B9F5-5CEF-A3C3DCB72119}"/>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E51ADFFC-F9DC-3E78-B7B3-C2ABAB130962}"/>
              </a:ext>
            </a:extLst>
          </p:cNvPr>
          <p:cNvSpPr/>
          <p:nvPr/>
        </p:nvSpPr>
        <p:spPr>
          <a:xfrm>
            <a:off x="0" y="0"/>
            <a:ext cx="5181600" cy="6858000"/>
          </a:xfrm>
          <a:prstGeom prst="rect">
            <a:avLst/>
          </a:prstGeom>
          <a:solidFill>
            <a:srgbClr val="021E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972B389-8089-50B7-33F6-75952E4EEE81}"/>
              </a:ext>
            </a:extLst>
          </p:cNvPr>
          <p:cNvSpPr txBox="1"/>
          <p:nvPr/>
        </p:nvSpPr>
        <p:spPr>
          <a:xfrm>
            <a:off x="2787902" y="3687289"/>
            <a:ext cx="1499461" cy="1446550"/>
          </a:xfrm>
          <a:prstGeom prst="rect">
            <a:avLst/>
          </a:prstGeom>
          <a:noFill/>
        </p:spPr>
        <p:txBody>
          <a:bodyPr wrap="square" rtlCol="0">
            <a:spAutoFit/>
          </a:bodyPr>
          <a:lstStyle/>
          <a:p>
            <a:r>
              <a:rPr lang="en-GB" sz="8800" spc="-300">
                <a:solidFill>
                  <a:srgbClr val="1EF395"/>
                </a:solidFill>
                <a:latin typeface="Playfair Display Medium" pitchFamily="2" charset="77"/>
              </a:rPr>
              <a:t>5</a:t>
            </a:r>
          </a:p>
        </p:txBody>
      </p:sp>
      <p:sp>
        <p:nvSpPr>
          <p:cNvPr id="7" name="TextBox 6">
            <a:extLst>
              <a:ext uri="{FF2B5EF4-FFF2-40B4-BE49-F238E27FC236}">
                <a16:creationId xmlns:a16="http://schemas.microsoft.com/office/drawing/2014/main" id="{E9B3B4ED-A7BF-8000-468B-5DA4845C7472}"/>
              </a:ext>
            </a:extLst>
          </p:cNvPr>
          <p:cNvSpPr txBox="1"/>
          <p:nvPr/>
        </p:nvSpPr>
        <p:spPr>
          <a:xfrm>
            <a:off x="2633864" y="5156832"/>
            <a:ext cx="1365130" cy="461665"/>
          </a:xfrm>
          <a:prstGeom prst="rect">
            <a:avLst/>
          </a:prstGeom>
          <a:noFill/>
        </p:spPr>
        <p:txBody>
          <a:bodyPr wrap="square" rtlCol="0">
            <a:spAutoFit/>
          </a:bodyPr>
          <a:lstStyle/>
          <a:p>
            <a:r>
              <a:rPr lang="en-GB" sz="1200">
                <a:solidFill>
                  <a:srgbClr val="F2EFFF"/>
                </a:solidFill>
                <a:latin typeface="Figtree" pitchFamily="2" charset="0"/>
              </a:rPr>
              <a:t>Key themes identified</a:t>
            </a:r>
          </a:p>
        </p:txBody>
      </p:sp>
      <p:sp>
        <p:nvSpPr>
          <p:cNvPr id="10" name="TextBox 9">
            <a:extLst>
              <a:ext uri="{FF2B5EF4-FFF2-40B4-BE49-F238E27FC236}">
                <a16:creationId xmlns:a16="http://schemas.microsoft.com/office/drawing/2014/main" id="{B7EF49A5-0159-4F6B-B93E-AED73243B1B0}"/>
              </a:ext>
            </a:extLst>
          </p:cNvPr>
          <p:cNvSpPr txBox="1"/>
          <p:nvPr/>
        </p:nvSpPr>
        <p:spPr>
          <a:xfrm>
            <a:off x="792444" y="3684955"/>
            <a:ext cx="1457445" cy="1446550"/>
          </a:xfrm>
          <a:prstGeom prst="rect">
            <a:avLst/>
          </a:prstGeom>
          <a:noFill/>
        </p:spPr>
        <p:txBody>
          <a:bodyPr wrap="square" rtlCol="0">
            <a:spAutoFit/>
          </a:bodyPr>
          <a:lstStyle/>
          <a:p>
            <a:r>
              <a:rPr lang="en-GB" sz="8800" spc="-300">
                <a:solidFill>
                  <a:srgbClr val="1EF395"/>
                </a:solidFill>
                <a:latin typeface="Playfair Display Medium" pitchFamily="2" charset="77"/>
              </a:rPr>
              <a:t>13</a:t>
            </a:r>
          </a:p>
        </p:txBody>
      </p:sp>
      <p:sp>
        <p:nvSpPr>
          <p:cNvPr id="13" name="TextBox 12">
            <a:extLst>
              <a:ext uri="{FF2B5EF4-FFF2-40B4-BE49-F238E27FC236}">
                <a16:creationId xmlns:a16="http://schemas.microsoft.com/office/drawing/2014/main" id="{731E2AC0-3446-3AE1-5033-526B84C10D15}"/>
              </a:ext>
            </a:extLst>
          </p:cNvPr>
          <p:cNvSpPr txBox="1"/>
          <p:nvPr/>
        </p:nvSpPr>
        <p:spPr>
          <a:xfrm>
            <a:off x="846944" y="5156832"/>
            <a:ext cx="1257267" cy="461665"/>
          </a:xfrm>
          <a:prstGeom prst="rect">
            <a:avLst/>
          </a:prstGeom>
          <a:noFill/>
        </p:spPr>
        <p:txBody>
          <a:bodyPr wrap="square" rtlCol="0">
            <a:spAutoFit/>
          </a:bodyPr>
          <a:lstStyle/>
          <a:p>
            <a:r>
              <a:rPr lang="en-GB" sz="1200">
                <a:solidFill>
                  <a:srgbClr val="F2EFFF"/>
                </a:solidFill>
                <a:latin typeface="Figtree" pitchFamily="2" charset="0"/>
              </a:rPr>
              <a:t>Accessibility </a:t>
            </a:r>
            <a:br>
              <a:rPr lang="en-GB" sz="1200">
                <a:solidFill>
                  <a:srgbClr val="F2EFFF"/>
                </a:solidFill>
                <a:latin typeface="Figtree" pitchFamily="2" charset="0"/>
              </a:rPr>
            </a:br>
            <a:r>
              <a:rPr lang="en-GB" sz="1200">
                <a:solidFill>
                  <a:srgbClr val="F2EFFF"/>
                </a:solidFill>
                <a:latin typeface="Figtree" pitchFamily="2" charset="0"/>
              </a:rPr>
              <a:t>needs surfaced</a:t>
            </a:r>
          </a:p>
        </p:txBody>
      </p:sp>
      <p:pic>
        <p:nvPicPr>
          <p:cNvPr id="15" name="Picture 14">
            <a:extLst>
              <a:ext uri="{FF2B5EF4-FFF2-40B4-BE49-F238E27FC236}">
                <a16:creationId xmlns:a16="http://schemas.microsoft.com/office/drawing/2014/main" id="{19D11A9A-A843-17AB-E267-382644A48281}"/>
              </a:ext>
            </a:extLst>
          </p:cNvPr>
          <p:cNvPicPr>
            <a:picLocks noChangeAspect="1"/>
          </p:cNvPicPr>
          <p:nvPr/>
        </p:nvPicPr>
        <p:blipFill>
          <a:blip r:embed="rId3"/>
          <a:srcRect r="4685" b="4060"/>
          <a:stretch>
            <a:fillRect/>
          </a:stretch>
        </p:blipFill>
        <p:spPr>
          <a:xfrm>
            <a:off x="5214935" y="0"/>
            <a:ext cx="6977065" cy="5317067"/>
          </a:xfrm>
          <a:prstGeom prst="rect">
            <a:avLst/>
          </a:prstGeom>
        </p:spPr>
      </p:pic>
      <p:pic>
        <p:nvPicPr>
          <p:cNvPr id="17" name="Picture 16">
            <a:extLst>
              <a:ext uri="{FF2B5EF4-FFF2-40B4-BE49-F238E27FC236}">
                <a16:creationId xmlns:a16="http://schemas.microsoft.com/office/drawing/2014/main" id="{2E1CC09C-C4DB-50E1-B639-AE5AB759E6A1}"/>
              </a:ext>
            </a:extLst>
          </p:cNvPr>
          <p:cNvPicPr>
            <a:picLocks noChangeAspect="1"/>
          </p:cNvPicPr>
          <p:nvPr/>
        </p:nvPicPr>
        <p:blipFill>
          <a:blip r:embed="rId4"/>
          <a:srcRect r="7299" b="24317"/>
          <a:stretch>
            <a:fillRect/>
          </a:stretch>
        </p:blipFill>
        <p:spPr>
          <a:xfrm>
            <a:off x="5203647" y="5294489"/>
            <a:ext cx="6988354" cy="1563511"/>
          </a:xfrm>
          <a:prstGeom prst="rect">
            <a:avLst/>
          </a:prstGeom>
        </p:spPr>
      </p:pic>
      <p:sp>
        <p:nvSpPr>
          <p:cNvPr id="14" name="Title 1">
            <a:extLst>
              <a:ext uri="{FF2B5EF4-FFF2-40B4-BE49-F238E27FC236}">
                <a16:creationId xmlns:a16="http://schemas.microsoft.com/office/drawing/2014/main" id="{A711116E-98A8-FA87-DB0A-0D6E4CB4D729}"/>
              </a:ext>
            </a:extLst>
          </p:cNvPr>
          <p:cNvSpPr txBox="1">
            <a:spLocks/>
          </p:cNvSpPr>
          <p:nvPr/>
        </p:nvSpPr>
        <p:spPr>
          <a:xfrm>
            <a:off x="674915" y="321793"/>
            <a:ext cx="5056811" cy="1139726"/>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r>
              <a:rPr lang="en-US" sz="4400" i="1">
                <a:solidFill>
                  <a:srgbClr val="F2EFFF"/>
                </a:solidFill>
                <a:latin typeface="Figtree Bold"/>
              </a:rPr>
              <a:t>What</a:t>
            </a:r>
            <a:r>
              <a:rPr lang="en-US" sz="4400">
                <a:solidFill>
                  <a:srgbClr val="F2EFFF"/>
                </a:solidFill>
                <a:latin typeface="Figtree Bold"/>
              </a:rPr>
              <a:t> we did</a:t>
            </a:r>
            <a:endParaRPr lang="en-GB" sz="4400" i="1" u="none" strike="noStrike" kern="1200" cap="none" spc="100" normalizeH="0" baseline="0" noProof="0">
              <a:ln>
                <a:noFill/>
              </a:ln>
              <a:solidFill>
                <a:srgbClr val="F2EFFF"/>
              </a:solidFill>
              <a:effectLst/>
              <a:uLnTx/>
              <a:uFillTx/>
              <a:latin typeface="Figtree Bold"/>
            </a:endParaRPr>
          </a:p>
        </p:txBody>
      </p:sp>
      <p:sp>
        <p:nvSpPr>
          <p:cNvPr id="27" name="TextBox 26">
            <a:extLst>
              <a:ext uri="{FF2B5EF4-FFF2-40B4-BE49-F238E27FC236}">
                <a16:creationId xmlns:a16="http://schemas.microsoft.com/office/drawing/2014/main" id="{7D31A407-C75E-1B8D-4939-3C4CEA6E6187}"/>
              </a:ext>
            </a:extLst>
          </p:cNvPr>
          <p:cNvSpPr txBox="1"/>
          <p:nvPr/>
        </p:nvSpPr>
        <p:spPr>
          <a:xfrm>
            <a:off x="750429" y="2196703"/>
            <a:ext cx="1499460" cy="1446550"/>
          </a:xfrm>
          <a:prstGeom prst="rect">
            <a:avLst/>
          </a:prstGeom>
          <a:noFill/>
        </p:spPr>
        <p:txBody>
          <a:bodyPr wrap="square" rtlCol="0">
            <a:spAutoFit/>
          </a:bodyPr>
          <a:lstStyle/>
          <a:p>
            <a:r>
              <a:rPr lang="en-GB" sz="8800" spc="-500">
                <a:solidFill>
                  <a:srgbClr val="1EF395"/>
                </a:solidFill>
                <a:latin typeface="Playfair Display Medium" pitchFamily="2" charset="77"/>
              </a:rPr>
              <a:t>16</a:t>
            </a:r>
          </a:p>
        </p:txBody>
      </p:sp>
      <p:sp>
        <p:nvSpPr>
          <p:cNvPr id="28" name="TextBox 27">
            <a:extLst>
              <a:ext uri="{FF2B5EF4-FFF2-40B4-BE49-F238E27FC236}">
                <a16:creationId xmlns:a16="http://schemas.microsoft.com/office/drawing/2014/main" id="{F0CF10ED-58DC-99FD-6EF0-CB0F4965E653}"/>
              </a:ext>
            </a:extLst>
          </p:cNvPr>
          <p:cNvSpPr txBox="1"/>
          <p:nvPr/>
        </p:nvSpPr>
        <p:spPr>
          <a:xfrm>
            <a:off x="761149" y="3452006"/>
            <a:ext cx="1444153" cy="461665"/>
          </a:xfrm>
          <a:prstGeom prst="rect">
            <a:avLst/>
          </a:prstGeom>
          <a:noFill/>
        </p:spPr>
        <p:txBody>
          <a:bodyPr wrap="square" rtlCol="0">
            <a:spAutoFit/>
          </a:bodyPr>
          <a:lstStyle/>
          <a:p>
            <a:r>
              <a:rPr lang="en-GB" sz="1200">
                <a:solidFill>
                  <a:srgbClr val="F2EFFF"/>
                </a:solidFill>
                <a:latin typeface="Figtree" pitchFamily="2" charset="0"/>
              </a:rPr>
              <a:t>Hours of in-depth 1to1 interviews</a:t>
            </a:r>
          </a:p>
        </p:txBody>
      </p:sp>
      <p:sp>
        <p:nvSpPr>
          <p:cNvPr id="30" name="TextBox 29">
            <a:extLst>
              <a:ext uri="{FF2B5EF4-FFF2-40B4-BE49-F238E27FC236}">
                <a16:creationId xmlns:a16="http://schemas.microsoft.com/office/drawing/2014/main" id="{5CC8E5B5-04D6-36A8-A53E-36AC76CC01F3}"/>
              </a:ext>
            </a:extLst>
          </p:cNvPr>
          <p:cNvSpPr txBox="1"/>
          <p:nvPr/>
        </p:nvSpPr>
        <p:spPr>
          <a:xfrm>
            <a:off x="2725612" y="2164092"/>
            <a:ext cx="2081292" cy="1446550"/>
          </a:xfrm>
          <a:prstGeom prst="rect">
            <a:avLst/>
          </a:prstGeom>
          <a:noFill/>
        </p:spPr>
        <p:txBody>
          <a:bodyPr wrap="square" rtlCol="0">
            <a:spAutoFit/>
          </a:bodyPr>
          <a:lstStyle/>
          <a:p>
            <a:r>
              <a:rPr lang="en-GB" sz="8800" b="1">
                <a:solidFill>
                  <a:srgbClr val="1EF395"/>
                </a:solidFill>
                <a:latin typeface="Playfair Display Black" pitchFamily="2" charset="77"/>
              </a:rPr>
              <a:t>150 </a:t>
            </a:r>
          </a:p>
        </p:txBody>
      </p:sp>
      <p:sp>
        <p:nvSpPr>
          <p:cNvPr id="31" name="TextBox 30">
            <a:extLst>
              <a:ext uri="{FF2B5EF4-FFF2-40B4-BE49-F238E27FC236}">
                <a16:creationId xmlns:a16="http://schemas.microsoft.com/office/drawing/2014/main" id="{2E188F4D-E31C-9BFA-989A-29F1D4E31408}"/>
              </a:ext>
            </a:extLst>
          </p:cNvPr>
          <p:cNvSpPr txBox="1"/>
          <p:nvPr/>
        </p:nvSpPr>
        <p:spPr>
          <a:xfrm>
            <a:off x="2849255" y="3454539"/>
            <a:ext cx="1376757" cy="276999"/>
          </a:xfrm>
          <a:prstGeom prst="rect">
            <a:avLst/>
          </a:prstGeom>
          <a:noFill/>
        </p:spPr>
        <p:txBody>
          <a:bodyPr wrap="square" rtlCol="0">
            <a:spAutoFit/>
          </a:bodyPr>
          <a:lstStyle/>
          <a:p>
            <a:r>
              <a:rPr lang="en-GB" sz="1200">
                <a:solidFill>
                  <a:srgbClr val="F2EFFF"/>
                </a:solidFill>
                <a:latin typeface="Figtree" pitchFamily="2" charset="0"/>
              </a:rPr>
              <a:t>Insights captured</a:t>
            </a:r>
          </a:p>
        </p:txBody>
      </p:sp>
      <p:sp>
        <p:nvSpPr>
          <p:cNvPr id="32" name="TextBox 31">
            <a:extLst>
              <a:ext uri="{FF2B5EF4-FFF2-40B4-BE49-F238E27FC236}">
                <a16:creationId xmlns:a16="http://schemas.microsoft.com/office/drawing/2014/main" id="{A299A7C5-C200-E144-25AB-E90A9F9C5076}"/>
              </a:ext>
            </a:extLst>
          </p:cNvPr>
          <p:cNvSpPr txBox="1"/>
          <p:nvPr/>
        </p:nvSpPr>
        <p:spPr>
          <a:xfrm>
            <a:off x="570735" y="1505635"/>
            <a:ext cx="3934358" cy="861774"/>
          </a:xfrm>
          <a:prstGeom prst="rect">
            <a:avLst/>
          </a:prstGeom>
          <a:noFill/>
        </p:spPr>
        <p:txBody>
          <a:bodyPr wrap="square" lIns="121920" tIns="60960" rIns="121920" bIns="60960" anchor="t">
            <a:spAutoFit/>
          </a:bodyPr>
          <a:lstStyle/>
          <a:p>
            <a:pPr defTabSz="914354">
              <a:defRPr/>
            </a:pPr>
            <a:r>
              <a:rPr lang="en-GB" sz="1600" kern="0">
                <a:solidFill>
                  <a:srgbClr val="F2EFFF"/>
                </a:solidFill>
                <a:latin typeface="Figtree" pitchFamily="2" charset="0"/>
                <a:ea typeface="+mn-lt"/>
                <a:cs typeface="+mn-lt"/>
                <a:sym typeface="Arial"/>
              </a:rPr>
              <a:t>Interviews analysed using the COM-B Behavioural Framework</a:t>
            </a:r>
            <a:endParaRPr lang="en-US" sz="1600">
              <a:solidFill>
                <a:srgbClr val="F2EFFF"/>
              </a:solidFill>
              <a:latin typeface="Figtree" pitchFamily="2" charset="0"/>
            </a:endParaRPr>
          </a:p>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600" u="none" strike="noStrike" kern="1200" cap="none" spc="0" normalizeH="0" baseline="0" noProof="0">
              <a:ln>
                <a:noFill/>
              </a:ln>
              <a:solidFill>
                <a:srgbClr val="F2EFFF"/>
              </a:solidFill>
              <a:effectLst/>
              <a:uLnTx/>
              <a:uFillTx/>
              <a:latin typeface="Figtree" pitchFamily="2" charset="0"/>
            </a:endParaRPr>
          </a:p>
        </p:txBody>
      </p:sp>
      <p:sp>
        <p:nvSpPr>
          <p:cNvPr id="34" name="Rectangle 33">
            <a:extLst>
              <a:ext uri="{FF2B5EF4-FFF2-40B4-BE49-F238E27FC236}">
                <a16:creationId xmlns:a16="http://schemas.microsoft.com/office/drawing/2014/main" id="{7FF03871-EED0-9004-CE12-EE8354490703}"/>
              </a:ext>
            </a:extLst>
          </p:cNvPr>
          <p:cNvSpPr/>
          <p:nvPr/>
        </p:nvSpPr>
        <p:spPr>
          <a:xfrm>
            <a:off x="5185317" y="0"/>
            <a:ext cx="7006683" cy="6858000"/>
          </a:xfrm>
          <a:prstGeom prst="rect">
            <a:avLst/>
          </a:prstGeom>
          <a:solidFill>
            <a:srgbClr val="CBF1FF">
              <a:alpha val="3973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D16CAA5B-850A-568E-F8B8-914FBF73F2F0}"/>
              </a:ext>
            </a:extLst>
          </p:cNvPr>
          <p:cNvSpPr/>
          <p:nvPr/>
        </p:nvSpPr>
        <p:spPr>
          <a:xfrm>
            <a:off x="5181600" y="0"/>
            <a:ext cx="7010400" cy="6858000"/>
          </a:xfrm>
          <a:prstGeom prst="rect">
            <a:avLst/>
          </a:prstGeom>
          <a:solidFill>
            <a:srgbClr val="FFFFFF">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74775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BA14A-5D0D-4572-76A1-4C11792742E6}"/>
            </a:ext>
          </a:extLst>
        </p:cNvPr>
        <p:cNvGrpSpPr/>
        <p:nvPr/>
      </p:nvGrpSpPr>
      <p:grpSpPr>
        <a:xfrm>
          <a:off x="0" y="0"/>
          <a:ext cx="0" cy="0"/>
          <a:chOff x="0" y="0"/>
          <a:chExt cx="0" cy="0"/>
        </a:xfrm>
      </p:grpSpPr>
      <p:sp>
        <p:nvSpPr>
          <p:cNvPr id="10" name="Text Placeholder 4">
            <a:extLst>
              <a:ext uri="{FF2B5EF4-FFF2-40B4-BE49-F238E27FC236}">
                <a16:creationId xmlns:a16="http://schemas.microsoft.com/office/drawing/2014/main" id="{0182CBC5-20EB-0915-66DF-D7E4BCEB50A5}"/>
              </a:ext>
            </a:extLst>
          </p:cNvPr>
          <p:cNvSpPr txBox="1">
            <a:spLocks/>
          </p:cNvSpPr>
          <p:nvPr/>
        </p:nvSpPr>
        <p:spPr>
          <a:xfrm>
            <a:off x="674915" y="3531089"/>
            <a:ext cx="3995272" cy="1272680"/>
          </a:xfrm>
          <a:prstGeom prst="rect">
            <a:avLst/>
          </a:prstGeom>
        </p:spPr>
        <p:txBody>
          <a:bodyPr vert="horz" wrap="square" lIns="0" tIns="45720" rIns="91440" bIns="45720" rtlCol="0" anchor="t">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marL="171450" indent="-171450">
              <a:buFont typeface="Arial" panose="020B0604020202020204" pitchFamily="34" charset="0"/>
              <a:buChar char="•"/>
            </a:pPr>
            <a:r>
              <a:rPr lang="en-GB" b="1" dirty="0">
                <a:latin typeface="Figtree"/>
              </a:rPr>
              <a:t>Has the research uncovered anything new that has changed your perspective on how we’ve talked about CCS so far? If so, how?</a:t>
            </a:r>
            <a:endParaRPr lang="en-GB" sz="900" b="1" dirty="0">
              <a:latin typeface="Figtree"/>
            </a:endParaRPr>
          </a:p>
          <a:p>
            <a:pPr marL="171450" indent="-171450">
              <a:buFont typeface="Arial" panose="020B0604020202020204" pitchFamily="34" charset="0"/>
              <a:buChar char="•"/>
            </a:pPr>
            <a:endParaRPr lang="en-GB" sz="900" b="1" dirty="0">
              <a:latin typeface="Figtree"/>
            </a:endParaRPr>
          </a:p>
          <a:p>
            <a:pPr marL="171450" indent="-171450">
              <a:buFont typeface="Arial" panose="020B0604020202020204" pitchFamily="34" charset="0"/>
              <a:buChar char="•"/>
            </a:pPr>
            <a:r>
              <a:rPr lang="en-GB" b="1">
                <a:latin typeface="Figtree"/>
              </a:rPr>
              <a:t>When you think about implementing the CCS consent journey within your own service, what would be the hardest part to get right, and why?</a:t>
            </a:r>
            <a:endParaRPr lang="en-GB" sz="900" b="1" dirty="0">
              <a:latin typeface="Figtree"/>
            </a:endParaRPr>
          </a:p>
          <a:p>
            <a:pPr marL="171450" indent="-171450">
              <a:buFont typeface="Arial" panose="020B0604020202020204" pitchFamily="34" charset="0"/>
              <a:buChar char="•"/>
            </a:pPr>
            <a:endParaRPr lang="en-GB" sz="900" b="1" dirty="0">
              <a:latin typeface="Figtree"/>
            </a:endParaRPr>
          </a:p>
          <a:p>
            <a:pPr marL="171450" indent="-171450">
              <a:buFont typeface="Arial" panose="020B0604020202020204" pitchFamily="34" charset="0"/>
              <a:buChar char="•"/>
            </a:pPr>
            <a:r>
              <a:rPr lang="en-GB" b="1" dirty="0">
                <a:latin typeface="Figtree"/>
              </a:rPr>
              <a:t>Is there existing research, complaint data, or operational evidence within your </a:t>
            </a:r>
            <a:r>
              <a:rPr lang="en-GB" b="1" dirty="0" err="1">
                <a:latin typeface="Figtree"/>
              </a:rPr>
              <a:t>organisation</a:t>
            </a:r>
            <a:r>
              <a:rPr lang="en-GB" b="1" dirty="0">
                <a:latin typeface="Figtree"/>
              </a:rPr>
              <a:t> or sector, that you think we should know about as we design the consumer consent experience?</a:t>
            </a:r>
            <a:endParaRPr lang="en-GB" sz="900" b="1" dirty="0">
              <a:latin typeface="Figtree"/>
            </a:endParaRPr>
          </a:p>
          <a:p>
            <a:pPr marL="171450" indent="-171450">
              <a:buFont typeface="Arial" panose="020B0604020202020204" pitchFamily="34" charset="0"/>
              <a:buChar char="•"/>
            </a:pPr>
            <a:endParaRPr lang="en-GB" sz="900" b="1" dirty="0">
              <a:latin typeface="Figtree"/>
            </a:endParaRPr>
          </a:p>
          <a:p>
            <a:endParaRPr kumimoji="0" lang="en-GB" sz="110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a:p>
            <a:endParaRPr kumimoji="0" lang="en-GB" sz="110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11" name="Title 1">
            <a:extLst>
              <a:ext uri="{FF2B5EF4-FFF2-40B4-BE49-F238E27FC236}">
                <a16:creationId xmlns:a16="http://schemas.microsoft.com/office/drawing/2014/main" id="{99950BB8-823B-DC51-8932-DEC876EAAECA}"/>
              </a:ext>
            </a:extLst>
          </p:cNvPr>
          <p:cNvSpPr txBox="1">
            <a:spLocks/>
          </p:cNvSpPr>
          <p:nvPr/>
        </p:nvSpPr>
        <p:spPr>
          <a:xfrm>
            <a:off x="674915" y="914506"/>
            <a:ext cx="5056811" cy="1139726"/>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r>
              <a:rPr lang="en-US" sz="4400" dirty="0">
                <a:solidFill>
                  <a:srgbClr val="362C83"/>
                </a:solidFill>
                <a:latin typeface="Figtree Bold"/>
              </a:rPr>
              <a:t>What we’ll ask you to think about</a:t>
            </a:r>
            <a:endParaRPr lang="en-GB" sz="4400" i="1" u="none" strike="noStrike" kern="1200" cap="none" spc="100" normalizeH="0" baseline="0" noProof="0" dirty="0">
              <a:ln>
                <a:noFill/>
              </a:ln>
              <a:solidFill>
                <a:srgbClr val="362C83"/>
              </a:solidFill>
              <a:effectLst/>
              <a:uLnTx/>
              <a:uFillTx/>
              <a:latin typeface="Figtree Bold"/>
            </a:endParaRPr>
          </a:p>
        </p:txBody>
      </p:sp>
      <p:sp>
        <p:nvSpPr>
          <p:cNvPr id="12" name="TextBox 11">
            <a:extLst>
              <a:ext uri="{FF2B5EF4-FFF2-40B4-BE49-F238E27FC236}">
                <a16:creationId xmlns:a16="http://schemas.microsoft.com/office/drawing/2014/main" id="{324DFFF7-566C-CAEA-5C6C-A54E95D9E0D1}"/>
              </a:ext>
            </a:extLst>
          </p:cNvPr>
          <p:cNvSpPr txBox="1"/>
          <p:nvPr/>
        </p:nvSpPr>
        <p:spPr>
          <a:xfrm>
            <a:off x="570735" y="2466338"/>
            <a:ext cx="3424796" cy="861774"/>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a:ln>
                  <a:noFill/>
                </a:ln>
                <a:solidFill>
                  <a:srgbClr val="4D38F5"/>
                </a:solidFill>
                <a:effectLst/>
                <a:uLnTx/>
                <a:uFillTx/>
                <a:latin typeface="Figtree" pitchFamily="2" charset="0"/>
                <a:ea typeface="+mn-lt"/>
                <a:cs typeface="+mn-lt"/>
                <a:sym typeface="Arial"/>
              </a:rPr>
              <a:t>At the end of the presentation, we will ask you to add your thoughts to a </a:t>
            </a:r>
            <a:r>
              <a:rPr kumimoji="0" lang="en-GB" sz="1600" i="0" u="none" strike="noStrike" kern="0" cap="none" spc="0" normalizeH="0" baseline="0" noProof="0" err="1">
                <a:ln>
                  <a:noFill/>
                </a:ln>
                <a:solidFill>
                  <a:srgbClr val="4D38F5"/>
                </a:solidFill>
                <a:effectLst/>
                <a:uLnTx/>
                <a:uFillTx/>
                <a:latin typeface="Figtree" pitchFamily="2" charset="0"/>
                <a:ea typeface="+mn-lt"/>
                <a:cs typeface="+mn-lt"/>
                <a:sym typeface="Arial"/>
              </a:rPr>
              <a:t>Figjam</a:t>
            </a:r>
            <a:r>
              <a:rPr kumimoji="0" lang="en-GB" sz="1600" i="0" u="none" strike="noStrike" kern="0" cap="none" spc="0" normalizeH="0" baseline="0" noProof="0">
                <a:ln>
                  <a:noFill/>
                </a:ln>
                <a:solidFill>
                  <a:srgbClr val="4D38F5"/>
                </a:solidFill>
                <a:effectLst/>
                <a:uLnTx/>
                <a:uFillTx/>
                <a:latin typeface="Figtree" pitchFamily="2" charset="0"/>
                <a:ea typeface="+mn-lt"/>
                <a:cs typeface="+mn-lt"/>
                <a:sym typeface="Arial"/>
              </a:rPr>
              <a:t> board</a:t>
            </a:r>
            <a:endParaRPr kumimoji="0" lang="en-US" sz="1600" i="0" u="none" strike="noStrike" kern="1200" cap="none" spc="0" normalizeH="0" baseline="0" noProof="0">
              <a:ln>
                <a:noFill/>
              </a:ln>
              <a:solidFill>
                <a:srgbClr val="4D38F5"/>
              </a:solidFill>
              <a:effectLst/>
              <a:uLnTx/>
              <a:uFillTx/>
              <a:latin typeface="Figtree" pitchFamily="2" charset="0"/>
            </a:endParaRPr>
          </a:p>
        </p:txBody>
      </p:sp>
      <p:pic>
        <p:nvPicPr>
          <p:cNvPr id="3" name="Picture 2">
            <a:extLst>
              <a:ext uri="{FF2B5EF4-FFF2-40B4-BE49-F238E27FC236}">
                <a16:creationId xmlns:a16="http://schemas.microsoft.com/office/drawing/2014/main" id="{92A5440D-DF3C-4E9E-F65B-1B8379F7379B}"/>
              </a:ext>
            </a:extLst>
          </p:cNvPr>
          <p:cNvPicPr>
            <a:picLocks noChangeAspect="1"/>
          </p:cNvPicPr>
          <p:nvPr/>
        </p:nvPicPr>
        <p:blipFill>
          <a:blip r:embed="rId2"/>
          <a:stretch>
            <a:fillRect/>
          </a:stretch>
        </p:blipFill>
        <p:spPr>
          <a:xfrm>
            <a:off x="5731726" y="2698654"/>
            <a:ext cx="5312228" cy="3244840"/>
          </a:xfrm>
          <a:prstGeom prst="rect">
            <a:avLst/>
          </a:prstGeom>
        </p:spPr>
      </p:pic>
    </p:spTree>
    <p:extLst>
      <p:ext uri="{BB962C8B-B14F-4D97-AF65-F5344CB8AC3E}">
        <p14:creationId xmlns:p14="http://schemas.microsoft.com/office/powerpoint/2010/main" val="4028968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0B8C3-0DD4-DCA1-737D-C26182ABF9B5}"/>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B4CABE6D-16EB-CAC1-BB72-362158593BAC}"/>
              </a:ext>
            </a:extLst>
          </p:cNvPr>
          <p:cNvPicPr>
            <a:picLocks noChangeAspect="1"/>
          </p:cNvPicPr>
          <p:nvPr/>
        </p:nvPicPr>
        <p:blipFill>
          <a:blip r:embed="rId2">
            <a:alphaModFix/>
          </a:blip>
          <a:srcRect/>
          <a:stretch/>
        </p:blipFill>
        <p:spPr>
          <a:xfrm rot="847942">
            <a:off x="6227908" y="868904"/>
            <a:ext cx="5030094" cy="4221506"/>
          </a:xfrm>
          <a:prstGeom prst="rect">
            <a:avLst/>
          </a:prstGeom>
          <a:effectLst>
            <a:softEdge rad="376731"/>
          </a:effectLst>
        </p:spPr>
      </p:pic>
      <p:sp>
        <p:nvSpPr>
          <p:cNvPr id="5" name="Text Placeholder 4">
            <a:extLst>
              <a:ext uri="{FF2B5EF4-FFF2-40B4-BE49-F238E27FC236}">
                <a16:creationId xmlns:a16="http://schemas.microsoft.com/office/drawing/2014/main" id="{71517565-9CD1-AEE1-7F06-A90254BE2CA2}"/>
              </a:ext>
            </a:extLst>
          </p:cNvPr>
          <p:cNvSpPr txBox="1">
            <a:spLocks/>
          </p:cNvSpPr>
          <p:nvPr/>
        </p:nvSpPr>
        <p:spPr>
          <a:xfrm>
            <a:off x="677089" y="2210300"/>
            <a:ext cx="4096808" cy="989161"/>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r>
              <a:rPr lang="en-GB">
                <a:solidFill>
                  <a:srgbClr val="362C83"/>
                </a:solidFill>
                <a:latin typeface="Figtree" pitchFamily="2" charset="0"/>
              </a:rPr>
              <a:t>We spoke to people navigating very different energy realities across 16 interviews. Together they represent the breadth of consumer experience that any energy data solution needs to work for:</a:t>
            </a:r>
            <a:endParaRPr lang="en-GB">
              <a:solidFill>
                <a:srgbClr val="362C83"/>
              </a:solidFill>
              <a:latin typeface="Figtree" pitchFamily="2" charset="0"/>
              <a:sym typeface="Futura Next Book" panose="020B0502020204020303" pitchFamily="34" charset="0"/>
            </a:endParaRPr>
          </a:p>
        </p:txBody>
      </p:sp>
      <p:sp>
        <p:nvSpPr>
          <p:cNvPr id="7" name="Title 1">
            <a:extLst>
              <a:ext uri="{FF2B5EF4-FFF2-40B4-BE49-F238E27FC236}">
                <a16:creationId xmlns:a16="http://schemas.microsoft.com/office/drawing/2014/main" id="{C03B5A30-0C77-EA85-D9C7-ECBB5CF5275D}"/>
              </a:ext>
            </a:extLst>
          </p:cNvPr>
          <p:cNvSpPr txBox="1">
            <a:spLocks/>
          </p:cNvSpPr>
          <p:nvPr/>
        </p:nvSpPr>
        <p:spPr>
          <a:xfrm>
            <a:off x="662558" y="318706"/>
            <a:ext cx="5056811" cy="1139726"/>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r>
              <a:rPr lang="en-US" sz="4400" spc="0">
                <a:solidFill>
                  <a:srgbClr val="362C83"/>
                </a:solidFill>
                <a:latin typeface="Figtree SemiBold"/>
                <a:ea typeface="Figtree SemiBold" pitchFamily="34" charset="-122"/>
              </a:rPr>
              <a:t>Who we spoke to</a:t>
            </a:r>
            <a:endParaRPr lang="en-GB" sz="4400" spc="0">
              <a:solidFill>
                <a:srgbClr val="362C83"/>
              </a:solidFill>
              <a:latin typeface="Figtree SemiBold"/>
              <a:ea typeface="Figtree SemiBold" pitchFamily="34" charset="-122"/>
            </a:endParaRPr>
          </a:p>
        </p:txBody>
      </p:sp>
      <p:sp>
        <p:nvSpPr>
          <p:cNvPr id="8" name="TextBox 7">
            <a:extLst>
              <a:ext uri="{FF2B5EF4-FFF2-40B4-BE49-F238E27FC236}">
                <a16:creationId xmlns:a16="http://schemas.microsoft.com/office/drawing/2014/main" id="{751C6A2B-F865-7F5C-0BB2-16007879DBFB}"/>
              </a:ext>
            </a:extLst>
          </p:cNvPr>
          <p:cNvSpPr txBox="1"/>
          <p:nvPr/>
        </p:nvSpPr>
        <p:spPr>
          <a:xfrm>
            <a:off x="570735" y="1502548"/>
            <a:ext cx="4203162" cy="615553"/>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a:ln>
                  <a:noFill/>
                </a:ln>
                <a:solidFill>
                  <a:srgbClr val="4D38F5"/>
                </a:solidFill>
                <a:effectLst/>
                <a:uLnTx/>
                <a:uFillTx/>
                <a:latin typeface="Figtree" pitchFamily="2" charset="0"/>
                <a:ea typeface="+mn-lt"/>
                <a:cs typeface="+mn-lt"/>
                <a:sym typeface="Arial"/>
              </a:rPr>
              <a:t>4 distinct archetypes capturing the realities of how people manage energy today</a:t>
            </a:r>
            <a:endParaRPr kumimoji="0" lang="en-US" sz="1600" i="0" u="none" strike="noStrike" kern="1200" cap="none" spc="0" normalizeH="0" baseline="0" noProof="0">
              <a:ln>
                <a:noFill/>
              </a:ln>
              <a:solidFill>
                <a:srgbClr val="4D38F5"/>
              </a:solidFill>
              <a:effectLst/>
              <a:uLnTx/>
              <a:uFillTx/>
              <a:latin typeface="Figtree" pitchFamily="2" charset="0"/>
            </a:endParaRPr>
          </a:p>
        </p:txBody>
      </p:sp>
      <p:sp>
        <p:nvSpPr>
          <p:cNvPr id="9" name="Text Placeholder 4">
            <a:extLst>
              <a:ext uri="{FF2B5EF4-FFF2-40B4-BE49-F238E27FC236}">
                <a16:creationId xmlns:a16="http://schemas.microsoft.com/office/drawing/2014/main" id="{FE02C72B-CF81-E8BF-CFA0-92BFEF4D8FDC}"/>
              </a:ext>
            </a:extLst>
          </p:cNvPr>
          <p:cNvSpPr txBox="1">
            <a:spLocks/>
          </p:cNvSpPr>
          <p:nvPr/>
        </p:nvSpPr>
        <p:spPr>
          <a:xfrm>
            <a:off x="6889533" y="5637396"/>
            <a:ext cx="4272839" cy="709772"/>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r>
              <a:rPr lang="en-GB">
                <a:solidFill>
                  <a:srgbClr val="362C83"/>
                </a:solidFill>
                <a:latin typeface="Figtree" pitchFamily="2" charset="0"/>
              </a:rPr>
              <a:t>Participants are grouped into 4 archetypes, each capturing a distinct combination of financial situation, digital confidence, and relationship with energy management.</a:t>
            </a:r>
          </a:p>
          <a:p>
            <a:pPr marL="0" marR="0" lvl="0" indent="0" algn="l" defTabSz="412750" rtl="0" eaLnBrk="1" fontAlgn="auto" latinLnBrk="0" hangingPunct="0">
              <a:lnSpc>
                <a:spcPct val="120000"/>
              </a:lnSpc>
              <a:spcBef>
                <a:spcPts val="0"/>
              </a:spcBef>
              <a:spcAft>
                <a:spcPts val="600"/>
              </a:spcAft>
              <a:buClrTx/>
              <a:buSzTx/>
              <a:buFontTx/>
              <a:buNone/>
              <a:tabLst/>
              <a:defRPr/>
            </a:pPr>
            <a:endParaRPr kumimoji="0" lang="en-GB"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11" name="TextBox 10">
            <a:extLst>
              <a:ext uri="{FF2B5EF4-FFF2-40B4-BE49-F238E27FC236}">
                <a16:creationId xmlns:a16="http://schemas.microsoft.com/office/drawing/2014/main" id="{9C626CBF-4D93-8D51-78AA-777106EE5D7C}"/>
              </a:ext>
            </a:extLst>
          </p:cNvPr>
          <p:cNvSpPr txBox="1"/>
          <p:nvPr/>
        </p:nvSpPr>
        <p:spPr>
          <a:xfrm>
            <a:off x="981307" y="3362378"/>
            <a:ext cx="3133493" cy="461665"/>
          </a:xfrm>
          <a:prstGeom prst="rect">
            <a:avLst/>
          </a:prstGeom>
          <a:noFill/>
        </p:spPr>
        <p:txBody>
          <a:bodyPr wrap="square">
            <a:spAutoFit/>
          </a:bodyPr>
          <a:lstStyle/>
          <a:p>
            <a:r>
              <a:rPr lang="en-GB" sz="1200">
                <a:solidFill>
                  <a:srgbClr val="362C83"/>
                </a:solidFill>
                <a:latin typeface="Figtree SemiBold" pitchFamily="2" charset="0"/>
              </a:rPr>
              <a:t>Hands-on optimisers using smart technologies and spreadsheets</a:t>
            </a:r>
          </a:p>
        </p:txBody>
      </p:sp>
      <p:cxnSp>
        <p:nvCxnSpPr>
          <p:cNvPr id="12" name="Straight Connector 11">
            <a:extLst>
              <a:ext uri="{FF2B5EF4-FFF2-40B4-BE49-F238E27FC236}">
                <a16:creationId xmlns:a16="http://schemas.microsoft.com/office/drawing/2014/main" id="{861C80A8-32F3-E0EF-D744-334178D8C5EB}"/>
              </a:ext>
            </a:extLst>
          </p:cNvPr>
          <p:cNvCxnSpPr>
            <a:cxnSpLocks/>
          </p:cNvCxnSpPr>
          <p:nvPr/>
        </p:nvCxnSpPr>
        <p:spPr>
          <a:xfrm>
            <a:off x="756527" y="3610972"/>
            <a:ext cx="0" cy="1908000"/>
          </a:xfrm>
          <a:prstGeom prst="line">
            <a:avLst/>
          </a:prstGeom>
          <a:ln w="22225" cap="sq">
            <a:solidFill>
              <a:srgbClr val="AA99E8"/>
            </a:solidFill>
            <a:round/>
            <a:headEnd type="none"/>
            <a:tailEnd type="none"/>
          </a:ln>
        </p:spPr>
        <p:style>
          <a:lnRef idx="2">
            <a:schemeClr val="accent1"/>
          </a:lnRef>
          <a:fillRef idx="0">
            <a:schemeClr val="accent1"/>
          </a:fillRef>
          <a:effectRef idx="1">
            <a:schemeClr val="accent1"/>
          </a:effectRef>
          <a:fontRef idx="minor">
            <a:schemeClr val="tx1"/>
          </a:fontRef>
        </p:style>
      </p:cxnSp>
      <p:pic>
        <p:nvPicPr>
          <p:cNvPr id="15" name="Picture 14">
            <a:extLst>
              <a:ext uri="{FF2B5EF4-FFF2-40B4-BE49-F238E27FC236}">
                <a16:creationId xmlns:a16="http://schemas.microsoft.com/office/drawing/2014/main" id="{5A1A9D9F-B495-109B-690C-CFFCC47CA355}"/>
              </a:ext>
            </a:extLst>
          </p:cNvPr>
          <p:cNvPicPr>
            <a:picLocks noChangeAspect="1"/>
          </p:cNvPicPr>
          <p:nvPr/>
        </p:nvPicPr>
        <p:blipFill>
          <a:blip r:embed="rId3"/>
          <a:stretch>
            <a:fillRect/>
          </a:stretch>
        </p:blipFill>
        <p:spPr>
          <a:xfrm>
            <a:off x="7759661" y="3498849"/>
            <a:ext cx="1599775" cy="1599775"/>
          </a:xfrm>
          <a:prstGeom prst="rect">
            <a:avLst/>
          </a:prstGeom>
        </p:spPr>
      </p:pic>
      <p:pic>
        <p:nvPicPr>
          <p:cNvPr id="17" name="Picture 16">
            <a:extLst>
              <a:ext uri="{FF2B5EF4-FFF2-40B4-BE49-F238E27FC236}">
                <a16:creationId xmlns:a16="http://schemas.microsoft.com/office/drawing/2014/main" id="{23CD3267-C39E-C64B-4BFB-CBEF56A85837}"/>
              </a:ext>
            </a:extLst>
          </p:cNvPr>
          <p:cNvPicPr>
            <a:picLocks noChangeAspect="1"/>
          </p:cNvPicPr>
          <p:nvPr/>
        </p:nvPicPr>
        <p:blipFill>
          <a:blip r:embed="rId4"/>
          <a:stretch>
            <a:fillRect/>
          </a:stretch>
        </p:blipFill>
        <p:spPr>
          <a:xfrm>
            <a:off x="6744900" y="1993436"/>
            <a:ext cx="1599775" cy="1599775"/>
          </a:xfrm>
          <a:prstGeom prst="rect">
            <a:avLst/>
          </a:prstGeom>
        </p:spPr>
      </p:pic>
      <p:pic>
        <p:nvPicPr>
          <p:cNvPr id="21" name="Picture 20">
            <a:extLst>
              <a:ext uri="{FF2B5EF4-FFF2-40B4-BE49-F238E27FC236}">
                <a16:creationId xmlns:a16="http://schemas.microsoft.com/office/drawing/2014/main" id="{DEE3BA42-8C28-F9F1-4CAB-B4D997C66B52}"/>
              </a:ext>
            </a:extLst>
          </p:cNvPr>
          <p:cNvPicPr>
            <a:picLocks noChangeAspect="1"/>
          </p:cNvPicPr>
          <p:nvPr/>
        </p:nvPicPr>
        <p:blipFill>
          <a:blip r:embed="rId5"/>
          <a:stretch>
            <a:fillRect/>
          </a:stretch>
        </p:blipFill>
        <p:spPr>
          <a:xfrm>
            <a:off x="8529095" y="1491629"/>
            <a:ext cx="1599775" cy="1599775"/>
          </a:xfrm>
          <a:prstGeom prst="rect">
            <a:avLst/>
          </a:prstGeom>
        </p:spPr>
      </p:pic>
      <p:sp>
        <p:nvSpPr>
          <p:cNvPr id="26" name="TextBox 25">
            <a:extLst>
              <a:ext uri="{FF2B5EF4-FFF2-40B4-BE49-F238E27FC236}">
                <a16:creationId xmlns:a16="http://schemas.microsoft.com/office/drawing/2014/main" id="{53E1C91E-305B-4AEF-5683-1F1A70D10F56}"/>
              </a:ext>
            </a:extLst>
          </p:cNvPr>
          <p:cNvSpPr txBox="1"/>
          <p:nvPr/>
        </p:nvSpPr>
        <p:spPr>
          <a:xfrm>
            <a:off x="953986" y="3986960"/>
            <a:ext cx="3250023" cy="461665"/>
          </a:xfrm>
          <a:prstGeom prst="rect">
            <a:avLst/>
          </a:prstGeom>
          <a:noFill/>
        </p:spPr>
        <p:txBody>
          <a:bodyPr wrap="square">
            <a:spAutoFit/>
          </a:bodyPr>
          <a:lstStyle/>
          <a:p>
            <a:r>
              <a:rPr lang="en-GB" sz="1200">
                <a:solidFill>
                  <a:srgbClr val="362C83"/>
                </a:solidFill>
                <a:latin typeface="Figtree SemiBold" pitchFamily="2" charset="0"/>
              </a:rPr>
              <a:t>Careful budgeteers focused on staying in control of costs</a:t>
            </a:r>
          </a:p>
        </p:txBody>
      </p:sp>
      <p:sp>
        <p:nvSpPr>
          <p:cNvPr id="27" name="TextBox 26">
            <a:extLst>
              <a:ext uri="{FF2B5EF4-FFF2-40B4-BE49-F238E27FC236}">
                <a16:creationId xmlns:a16="http://schemas.microsoft.com/office/drawing/2014/main" id="{178A7D77-A9C3-9141-8E9C-AECCB9773909}"/>
              </a:ext>
            </a:extLst>
          </p:cNvPr>
          <p:cNvSpPr txBox="1"/>
          <p:nvPr/>
        </p:nvSpPr>
        <p:spPr>
          <a:xfrm>
            <a:off x="924930" y="4642096"/>
            <a:ext cx="3253369" cy="461665"/>
          </a:xfrm>
          <a:prstGeom prst="rect">
            <a:avLst/>
          </a:prstGeom>
          <a:noFill/>
        </p:spPr>
        <p:txBody>
          <a:bodyPr wrap="square">
            <a:spAutoFit/>
          </a:bodyPr>
          <a:lstStyle/>
          <a:p>
            <a:r>
              <a:rPr lang="en-GB" sz="1200">
                <a:solidFill>
                  <a:srgbClr val="362C83"/>
                </a:solidFill>
                <a:latin typeface="Figtree SemiBold" pitchFamily="2" charset="0"/>
              </a:rPr>
              <a:t>Busy jugglers balancing multiple demands and needing clear support</a:t>
            </a:r>
          </a:p>
        </p:txBody>
      </p:sp>
      <p:sp>
        <p:nvSpPr>
          <p:cNvPr id="39" name="Oval 38">
            <a:extLst>
              <a:ext uri="{FF2B5EF4-FFF2-40B4-BE49-F238E27FC236}">
                <a16:creationId xmlns:a16="http://schemas.microsoft.com/office/drawing/2014/main" id="{3E5288AD-2A9A-D671-5FD8-E8A9FF21473E}"/>
              </a:ext>
            </a:extLst>
          </p:cNvPr>
          <p:cNvSpPr/>
          <p:nvPr/>
        </p:nvSpPr>
        <p:spPr>
          <a:xfrm>
            <a:off x="702527" y="3553777"/>
            <a:ext cx="108000" cy="108000"/>
          </a:xfrm>
          <a:prstGeom prst="ellipse">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FFDB6D6D-8FE1-DF5B-9335-12B14F4A44C2}"/>
              </a:ext>
            </a:extLst>
          </p:cNvPr>
          <p:cNvSpPr/>
          <p:nvPr/>
        </p:nvSpPr>
        <p:spPr>
          <a:xfrm>
            <a:off x="702527" y="4170130"/>
            <a:ext cx="108000" cy="108000"/>
          </a:xfrm>
          <a:prstGeom prst="ellipse">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and person looking at a phone&#10;&#10;AI-generated content may be incorrect.">
            <a:extLst>
              <a:ext uri="{FF2B5EF4-FFF2-40B4-BE49-F238E27FC236}">
                <a16:creationId xmlns:a16="http://schemas.microsoft.com/office/drawing/2014/main" id="{315BCD8A-AC52-879B-CBDF-1A1CF63EEADE}"/>
              </a:ext>
            </a:extLst>
          </p:cNvPr>
          <p:cNvPicPr>
            <a:picLocks noChangeAspect="1"/>
          </p:cNvPicPr>
          <p:nvPr/>
        </p:nvPicPr>
        <p:blipFill>
          <a:blip r:embed="rId6"/>
          <a:srcRect l="22857" r="22286" b="3636"/>
          <a:stretch>
            <a:fillRect/>
          </a:stretch>
        </p:blipFill>
        <p:spPr>
          <a:xfrm>
            <a:off x="9522520" y="3095927"/>
            <a:ext cx="1642246" cy="1600648"/>
          </a:xfrm>
          <a:prstGeom prst="ellipse">
            <a:avLst/>
          </a:prstGeom>
          <a:ln w="19050">
            <a:noFill/>
          </a:ln>
        </p:spPr>
      </p:pic>
      <p:sp>
        <p:nvSpPr>
          <p:cNvPr id="41" name="Oval 40">
            <a:extLst>
              <a:ext uri="{FF2B5EF4-FFF2-40B4-BE49-F238E27FC236}">
                <a16:creationId xmlns:a16="http://schemas.microsoft.com/office/drawing/2014/main" id="{F9587DDF-0E3B-9DAE-70EE-3203DD8EABC4}"/>
              </a:ext>
            </a:extLst>
          </p:cNvPr>
          <p:cNvSpPr/>
          <p:nvPr/>
        </p:nvSpPr>
        <p:spPr>
          <a:xfrm>
            <a:off x="702527" y="4775972"/>
            <a:ext cx="108000" cy="108000"/>
          </a:xfrm>
          <a:prstGeom prst="ellipse">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B19F71EC-A3B8-0C9E-22A8-1A0E2DB20450}"/>
              </a:ext>
            </a:extLst>
          </p:cNvPr>
          <p:cNvSpPr txBox="1"/>
          <p:nvPr/>
        </p:nvSpPr>
        <p:spPr>
          <a:xfrm>
            <a:off x="924930" y="5331674"/>
            <a:ext cx="3481970" cy="461665"/>
          </a:xfrm>
          <a:prstGeom prst="rect">
            <a:avLst/>
          </a:prstGeom>
          <a:noFill/>
        </p:spPr>
        <p:txBody>
          <a:bodyPr wrap="square">
            <a:spAutoFit/>
          </a:bodyPr>
          <a:lstStyle/>
          <a:p>
            <a:r>
              <a:rPr lang="en-GB" sz="1200">
                <a:solidFill>
                  <a:srgbClr val="362C83"/>
                </a:solidFill>
                <a:latin typeface="Figtree SemiBold" pitchFamily="2" charset="0"/>
              </a:rPr>
              <a:t>Time-pressured professionals wanting things sorted quickly and easily</a:t>
            </a:r>
          </a:p>
        </p:txBody>
      </p:sp>
      <p:sp>
        <p:nvSpPr>
          <p:cNvPr id="49" name="Oval 48">
            <a:extLst>
              <a:ext uri="{FF2B5EF4-FFF2-40B4-BE49-F238E27FC236}">
                <a16:creationId xmlns:a16="http://schemas.microsoft.com/office/drawing/2014/main" id="{5564CCBA-8151-DF95-E474-8E06976C04F7}"/>
              </a:ext>
            </a:extLst>
          </p:cNvPr>
          <p:cNvSpPr/>
          <p:nvPr/>
        </p:nvSpPr>
        <p:spPr>
          <a:xfrm>
            <a:off x="702527" y="5475566"/>
            <a:ext cx="108000" cy="108000"/>
          </a:xfrm>
          <a:prstGeom prst="ellipse">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5075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0B8C3-0DD4-DCA1-737D-C26182ABF9B5}"/>
            </a:ext>
          </a:extLst>
        </p:cNvPr>
        <p:cNvGrpSpPr/>
        <p:nvPr/>
      </p:nvGrpSpPr>
      <p:grpSpPr>
        <a:xfrm>
          <a:off x="0" y="0"/>
          <a:ext cx="0" cy="0"/>
          <a:chOff x="0" y="0"/>
          <a:chExt cx="0" cy="0"/>
        </a:xfrm>
      </p:grpSpPr>
      <p:sp>
        <p:nvSpPr>
          <p:cNvPr id="4" name="Text 0">
            <a:extLst>
              <a:ext uri="{FF2B5EF4-FFF2-40B4-BE49-F238E27FC236}">
                <a16:creationId xmlns:a16="http://schemas.microsoft.com/office/drawing/2014/main" id="{9CF9D158-DD9B-67D5-3184-C695A42EA5B6}"/>
              </a:ext>
            </a:extLst>
          </p:cNvPr>
          <p:cNvSpPr/>
          <p:nvPr/>
        </p:nvSpPr>
        <p:spPr>
          <a:xfrm>
            <a:off x="429768" y="256032"/>
            <a:ext cx="10972800" cy="47548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a:ln>
                  <a:noFill/>
                </a:ln>
                <a:solidFill>
                  <a:srgbClr val="362C83"/>
                </a:solidFill>
                <a:effectLst/>
                <a:uLnTx/>
                <a:uFillTx/>
                <a:latin typeface="Figtree SemiBold" pitchFamily="34" charset="0"/>
                <a:ea typeface="Figtree SemiBold" pitchFamily="34" charset="-122"/>
                <a:cs typeface="Figtree SemiBold" pitchFamily="34" charset="-120"/>
              </a:rPr>
              <a:t>How we are evolving the archetypes</a:t>
            </a:r>
            <a:endParaRPr kumimoji="0" lang="en-US" sz="3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18">
            <a:extLst>
              <a:ext uri="{FF2B5EF4-FFF2-40B4-BE49-F238E27FC236}">
                <a16:creationId xmlns:a16="http://schemas.microsoft.com/office/drawing/2014/main" id="{AEC88F11-78C0-647E-D4C6-A679F96AAD1E}"/>
              </a:ext>
            </a:extLst>
          </p:cNvPr>
          <p:cNvSpPr/>
          <p:nvPr/>
        </p:nvSpPr>
        <p:spPr>
          <a:xfrm>
            <a:off x="429768" y="786384"/>
            <a:ext cx="6380106" cy="347472"/>
          </a:xfrm>
          <a:prstGeom prst="rect">
            <a:avLst/>
          </a:prstGeom>
          <a:noFill/>
          <a:ln/>
        </p:spPr>
        <p:txBody>
          <a:bodyPr wrap="square" lIns="0" tIns="0" rIns="0" bIns="0" rtlCol="0" anchor="ctr"/>
          <a:lstStyle/>
          <a:p>
            <a:pPr defTabSz="914354">
              <a:defRPr/>
            </a:pPr>
            <a:r>
              <a:rPr lang="en-US" sz="1600" kern="0">
                <a:solidFill>
                  <a:srgbClr val="4D38F5"/>
                </a:solidFill>
                <a:latin typeface="Figtree" pitchFamily="2" charset="0"/>
                <a:ea typeface="+mn-lt"/>
                <a:cs typeface="+mn-lt"/>
              </a:rPr>
              <a:t>Grounding archetypes in data and lived experience through research</a:t>
            </a:r>
          </a:p>
        </p:txBody>
      </p:sp>
      <p:sp>
        <p:nvSpPr>
          <p:cNvPr id="14" name="Rounded Rectangle 27">
            <a:extLst>
              <a:ext uri="{FF2B5EF4-FFF2-40B4-BE49-F238E27FC236}">
                <a16:creationId xmlns:a16="http://schemas.microsoft.com/office/drawing/2014/main" id="{6F3A90B5-34EF-CADA-EC5D-88439442D8C7}"/>
              </a:ext>
            </a:extLst>
          </p:cNvPr>
          <p:cNvSpPr/>
          <p:nvPr/>
        </p:nvSpPr>
        <p:spPr>
          <a:xfrm>
            <a:off x="429768" y="1511035"/>
            <a:ext cx="3208272" cy="4230079"/>
          </a:xfrm>
          <a:prstGeom prst="roundRect">
            <a:avLst>
              <a:gd name="adj" fmla="val 5247"/>
            </a:avLst>
          </a:prstGeom>
          <a:solidFill>
            <a:srgbClr val="F8F7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8" name="TextBox 17">
            <a:extLst>
              <a:ext uri="{FF2B5EF4-FFF2-40B4-BE49-F238E27FC236}">
                <a16:creationId xmlns:a16="http://schemas.microsoft.com/office/drawing/2014/main" id="{779C0794-7CAE-B4FB-3C68-606A68FEDAFC}"/>
              </a:ext>
            </a:extLst>
          </p:cNvPr>
          <p:cNvSpPr txBox="1"/>
          <p:nvPr/>
        </p:nvSpPr>
        <p:spPr>
          <a:xfrm>
            <a:off x="587251" y="1561428"/>
            <a:ext cx="3706863" cy="584775"/>
          </a:xfrm>
          <a:prstGeom prst="rect">
            <a:avLst/>
          </a:prstGeom>
          <a:noFill/>
        </p:spPr>
        <p:txBody>
          <a:bodyPr vertOverflow="overflow" vert="horz" wrap="square" rtlCol="0" anchor="t">
            <a:spAutoFit/>
          </a:bodyPr>
          <a:lstStyle/>
          <a:p>
            <a:pPr algn="l"/>
            <a:r>
              <a:rPr lang="en-US" sz="1600">
                <a:solidFill>
                  <a:srgbClr val="362C83"/>
                </a:solidFill>
                <a:latin typeface="Figtree" pitchFamily="2" charset="0"/>
              </a:rPr>
              <a:t>Archetype selection </a:t>
            </a:r>
            <a:br>
              <a:rPr lang="en-US" sz="1600" b="1">
                <a:solidFill>
                  <a:srgbClr val="362C83"/>
                </a:solidFill>
                <a:latin typeface="Figtree" pitchFamily="2" charset="0"/>
              </a:rPr>
            </a:br>
            <a:r>
              <a:rPr lang="en-US" sz="1600" b="1">
                <a:solidFill>
                  <a:srgbClr val="362C83"/>
                </a:solidFill>
                <a:latin typeface="Figtree" pitchFamily="2" charset="0"/>
              </a:rPr>
              <a:t>Designing for the edges</a:t>
            </a:r>
          </a:p>
        </p:txBody>
      </p:sp>
      <p:sp>
        <p:nvSpPr>
          <p:cNvPr id="20" name="TextBox 19">
            <a:extLst>
              <a:ext uri="{FF2B5EF4-FFF2-40B4-BE49-F238E27FC236}">
                <a16:creationId xmlns:a16="http://schemas.microsoft.com/office/drawing/2014/main" id="{52AB5E8B-9902-73EA-E698-B9A4DC16B5A4}"/>
              </a:ext>
            </a:extLst>
          </p:cNvPr>
          <p:cNvSpPr txBox="1"/>
          <p:nvPr/>
        </p:nvSpPr>
        <p:spPr>
          <a:xfrm>
            <a:off x="587252" y="2370642"/>
            <a:ext cx="2974656" cy="3046988"/>
          </a:xfrm>
          <a:prstGeom prst="rect">
            <a:avLst/>
          </a:prstGeom>
          <a:noFill/>
        </p:spPr>
        <p:txBody>
          <a:bodyPr vertOverflow="overflow" vert="horz" wrap="square" rtlCol="0" anchor="t">
            <a:spAutoFit/>
          </a:bodyPr>
          <a:lstStyle/>
          <a:p>
            <a:r>
              <a:rPr lang="en-US" sz="1200">
                <a:solidFill>
                  <a:srgbClr val="362C83"/>
                </a:solidFill>
                <a:latin typeface="Figtree" pitchFamily="2" charset="0"/>
              </a:rPr>
              <a:t>We deliberately selected archetypes as edge cases rather than the mainstream majority. </a:t>
            </a:r>
          </a:p>
          <a:p>
            <a:endParaRPr lang="en-US" sz="1200">
              <a:solidFill>
                <a:srgbClr val="362C83"/>
              </a:solidFill>
              <a:latin typeface="Figtree" pitchFamily="2" charset="0"/>
            </a:endParaRPr>
          </a:p>
          <a:p>
            <a:r>
              <a:rPr lang="en-US" sz="1200">
                <a:solidFill>
                  <a:srgbClr val="362C83"/>
                </a:solidFill>
                <a:latin typeface="Figtree" pitchFamily="2" charset="0"/>
              </a:rPr>
              <a:t>The logic: </a:t>
            </a:r>
            <a:r>
              <a:rPr lang="en-US" sz="1200" b="1">
                <a:solidFill>
                  <a:srgbClr val="362C83"/>
                </a:solidFill>
                <a:latin typeface="Figtree" pitchFamily="2" charset="0"/>
              </a:rPr>
              <a:t>if CCS works for those with the most complex needs, barriers, and vulnerabilities, it will work for everyone.</a:t>
            </a:r>
            <a:endParaRPr lang="en-US" sz="1200">
              <a:solidFill>
                <a:srgbClr val="362C83"/>
              </a:solidFill>
              <a:latin typeface="Figtree" pitchFamily="2" charset="0"/>
            </a:endParaRPr>
          </a:p>
          <a:p>
            <a:endParaRPr lang="en-US" sz="1200">
              <a:solidFill>
                <a:srgbClr val="362C83"/>
              </a:solidFill>
              <a:latin typeface="Figtree" pitchFamily="2" charset="0"/>
            </a:endParaRPr>
          </a:p>
          <a:p>
            <a:r>
              <a:rPr lang="en-US" sz="1200">
                <a:solidFill>
                  <a:srgbClr val="362C83"/>
                </a:solidFill>
                <a:latin typeface="Figtree" pitchFamily="2" charset="0"/>
              </a:rPr>
              <a:t>This means the research skews towards users who face the greatest friction - those who have access needs, are financially vulnerable or disengaged, rather than </a:t>
            </a:r>
            <a:r>
              <a:rPr lang="en-US" sz="1200" err="1">
                <a:solidFill>
                  <a:srgbClr val="362C83"/>
                </a:solidFill>
                <a:latin typeface="Figtree" pitchFamily="2" charset="0"/>
              </a:rPr>
              <a:t>optimising</a:t>
            </a:r>
            <a:r>
              <a:rPr lang="en-US" sz="1200">
                <a:solidFill>
                  <a:srgbClr val="362C83"/>
                </a:solidFill>
                <a:latin typeface="Figtree" pitchFamily="2" charset="0"/>
              </a:rPr>
              <a:t> for the easiest-to-serve.</a:t>
            </a:r>
          </a:p>
          <a:p>
            <a:endParaRPr lang="en-US" sz="1200">
              <a:solidFill>
                <a:srgbClr val="362C83"/>
              </a:solidFill>
              <a:latin typeface="Figtree" pitchFamily="2" charset="0"/>
            </a:endParaRPr>
          </a:p>
        </p:txBody>
      </p:sp>
      <p:cxnSp>
        <p:nvCxnSpPr>
          <p:cNvPr id="23" name="Straight Connector 22">
            <a:extLst>
              <a:ext uri="{FF2B5EF4-FFF2-40B4-BE49-F238E27FC236}">
                <a16:creationId xmlns:a16="http://schemas.microsoft.com/office/drawing/2014/main" id="{78D7B005-C021-A4A9-A8CF-4E465874BCC2}"/>
              </a:ext>
            </a:extLst>
          </p:cNvPr>
          <p:cNvCxnSpPr>
            <a:cxnSpLocks/>
          </p:cNvCxnSpPr>
          <p:nvPr/>
        </p:nvCxnSpPr>
        <p:spPr>
          <a:xfrm>
            <a:off x="681028" y="2196595"/>
            <a:ext cx="2636330" cy="0"/>
          </a:xfrm>
          <a:prstGeom prst="line">
            <a:avLst/>
          </a:prstGeom>
          <a:ln>
            <a:solidFill>
              <a:srgbClr val="503BF6"/>
            </a:solidFill>
          </a:ln>
        </p:spPr>
        <p:style>
          <a:lnRef idx="2">
            <a:schemeClr val="accent1"/>
          </a:lnRef>
          <a:fillRef idx="0">
            <a:schemeClr val="accent1"/>
          </a:fillRef>
          <a:effectRef idx="1">
            <a:schemeClr val="accent1"/>
          </a:effectRef>
          <a:fontRef idx="minor">
            <a:schemeClr val="tx1"/>
          </a:fontRef>
        </p:style>
      </p:cxnSp>
      <p:sp>
        <p:nvSpPr>
          <p:cNvPr id="25" name="Shape 3">
            <a:extLst>
              <a:ext uri="{FF2B5EF4-FFF2-40B4-BE49-F238E27FC236}">
                <a16:creationId xmlns:a16="http://schemas.microsoft.com/office/drawing/2014/main" id="{09135D78-4D87-BDFE-B9A7-0CCC65EFE421}"/>
              </a:ext>
            </a:extLst>
          </p:cNvPr>
          <p:cNvSpPr/>
          <p:nvPr/>
        </p:nvSpPr>
        <p:spPr>
          <a:xfrm>
            <a:off x="4005726" y="1872979"/>
            <a:ext cx="3566160" cy="2286000"/>
          </a:xfrm>
          <a:prstGeom prst="rect">
            <a:avLst/>
          </a:prstGeom>
          <a:noFill/>
          <a:ln w="6350">
            <a:solidFill>
              <a:schemeClr val="bg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Shape 4">
            <a:extLst>
              <a:ext uri="{FF2B5EF4-FFF2-40B4-BE49-F238E27FC236}">
                <a16:creationId xmlns:a16="http://schemas.microsoft.com/office/drawing/2014/main" id="{CF7B40F6-A841-7A53-F8DC-DB8DBAC63129}"/>
              </a:ext>
            </a:extLst>
          </p:cNvPr>
          <p:cNvSpPr/>
          <p:nvPr/>
        </p:nvSpPr>
        <p:spPr>
          <a:xfrm>
            <a:off x="4005726" y="1872979"/>
            <a:ext cx="3566160" cy="64008"/>
          </a:xfrm>
          <a:prstGeom prst="rect">
            <a:avLst/>
          </a:prstGeom>
          <a:solidFill>
            <a:srgbClr val="4D38F5"/>
          </a:solidFill>
          <a:ln w="12700">
            <a:solidFill>
              <a:srgbClr val="4D38F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 5">
            <a:extLst>
              <a:ext uri="{FF2B5EF4-FFF2-40B4-BE49-F238E27FC236}">
                <a16:creationId xmlns:a16="http://schemas.microsoft.com/office/drawing/2014/main" id="{0007F315-B71C-B74A-BEB0-6424A9A8C220}"/>
              </a:ext>
            </a:extLst>
          </p:cNvPr>
          <p:cNvSpPr/>
          <p:nvPr/>
        </p:nvSpPr>
        <p:spPr>
          <a:xfrm>
            <a:off x="4188606" y="2037571"/>
            <a:ext cx="6400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a:ln>
                  <a:noFill/>
                </a:ln>
                <a:solidFill>
                  <a:srgbClr val="4D38F5"/>
                </a:solidFill>
                <a:effectLst/>
                <a:uLnTx/>
                <a:uFillTx/>
                <a:latin typeface="Playfair Display Medium" pitchFamily="34" charset="0"/>
                <a:ea typeface="Playfair Display Medium" pitchFamily="34" charset="-122"/>
                <a:cs typeface="Playfair Display Medium" pitchFamily="34" charset="-120"/>
              </a:rPr>
              <a:t>01</a:t>
            </a:r>
            <a:endParaRPr kumimoji="0" lang="en-US"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 6">
            <a:extLst>
              <a:ext uri="{FF2B5EF4-FFF2-40B4-BE49-F238E27FC236}">
                <a16:creationId xmlns:a16="http://schemas.microsoft.com/office/drawing/2014/main" id="{FDD4DE4C-DB19-2548-F0FF-B0CD9A87C51C}"/>
              </a:ext>
            </a:extLst>
          </p:cNvPr>
          <p:cNvSpPr/>
          <p:nvPr/>
        </p:nvSpPr>
        <p:spPr>
          <a:xfrm>
            <a:off x="4188606" y="2558779"/>
            <a:ext cx="324612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362C83"/>
                </a:solidFill>
                <a:effectLst/>
                <a:uLnTx/>
                <a:uFillTx/>
                <a:latin typeface="Figtree SemiBold" pitchFamily="34" charset="0"/>
                <a:ea typeface="Figtree SemiBold" pitchFamily="34" charset="-122"/>
                <a:cs typeface="Figtree SemiBold" pitchFamily="34" charset="-120"/>
              </a:rPr>
              <a:t>TGI data*</a:t>
            </a: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Text 7">
            <a:extLst>
              <a:ext uri="{FF2B5EF4-FFF2-40B4-BE49-F238E27FC236}">
                <a16:creationId xmlns:a16="http://schemas.microsoft.com/office/drawing/2014/main" id="{C918C9F6-AFAC-0AE9-B799-B717C14D4DEC}"/>
              </a:ext>
            </a:extLst>
          </p:cNvPr>
          <p:cNvSpPr/>
          <p:nvPr/>
        </p:nvSpPr>
        <p:spPr>
          <a:xfrm>
            <a:off x="4188606" y="2924539"/>
            <a:ext cx="324612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4D38F5"/>
                </a:solidFill>
                <a:effectLst/>
                <a:uLnTx/>
                <a:uFillTx/>
                <a:latin typeface="Figtree SemiBold" pitchFamily="34" charset="0"/>
                <a:ea typeface="Figtree SemiBold" pitchFamily="34" charset="-122"/>
                <a:cs typeface="Figtree SemiBold" pitchFamily="34" charset="-120"/>
              </a:rPr>
              <a:t>Quantitative foundation</a:t>
            </a:r>
            <a:endParaRPr kumimoji="0" lang="en-US" sz="1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Text 8">
            <a:extLst>
              <a:ext uri="{FF2B5EF4-FFF2-40B4-BE49-F238E27FC236}">
                <a16:creationId xmlns:a16="http://schemas.microsoft.com/office/drawing/2014/main" id="{8B948E7F-E13A-3BC7-6A75-9B843BCF1587}"/>
              </a:ext>
            </a:extLst>
          </p:cNvPr>
          <p:cNvSpPr/>
          <p:nvPr/>
        </p:nvSpPr>
        <p:spPr>
          <a:xfrm>
            <a:off x="4188606" y="3262867"/>
            <a:ext cx="3246120" cy="89611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362C83"/>
                </a:solidFill>
                <a:effectLst/>
                <a:uLnTx/>
                <a:uFillTx/>
                <a:latin typeface="Figtree" pitchFamily="34" charset="0"/>
                <a:ea typeface="Figtree" pitchFamily="34" charset="-122"/>
                <a:cs typeface="Figtree" pitchFamily="34" charset="-120"/>
              </a:rPr>
              <a:t>TGI consumer data provided the quantitative backbone, mapping the demographic profile and </a:t>
            </a:r>
            <a:r>
              <a:rPr kumimoji="0" lang="en-US" sz="1050" b="0" i="0" u="none" strike="noStrike" kern="1200" cap="none" spc="0" normalizeH="0" baseline="0" noProof="0" dirty="0" err="1">
                <a:ln>
                  <a:noFill/>
                </a:ln>
                <a:solidFill>
                  <a:srgbClr val="362C83"/>
                </a:solidFill>
                <a:effectLst/>
                <a:uLnTx/>
                <a:uFillTx/>
                <a:latin typeface="Figtree" pitchFamily="34" charset="0"/>
                <a:ea typeface="Figtree" pitchFamily="34" charset="-122"/>
                <a:cs typeface="Figtree" pitchFamily="34" charset="-120"/>
              </a:rPr>
              <a:t>behavioural</a:t>
            </a:r>
            <a:r>
              <a:rPr kumimoji="0" lang="en-US" sz="1050" b="0" i="0" u="none" strike="noStrike" kern="1200" cap="none" spc="0" normalizeH="0" baseline="0" noProof="0" dirty="0">
                <a:ln>
                  <a:noFill/>
                </a:ln>
                <a:solidFill>
                  <a:srgbClr val="362C83"/>
                </a:solidFill>
                <a:effectLst/>
                <a:uLnTx/>
                <a:uFillTx/>
                <a:latin typeface="Figtree" pitchFamily="34" charset="0"/>
                <a:ea typeface="Figtree" pitchFamily="34" charset="-122"/>
                <a:cs typeface="Figtree" pitchFamily="34" charset="-120"/>
              </a:rPr>
              <a:t> patterns of each archetype across the UK population.</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Shape 9">
            <a:extLst>
              <a:ext uri="{FF2B5EF4-FFF2-40B4-BE49-F238E27FC236}">
                <a16:creationId xmlns:a16="http://schemas.microsoft.com/office/drawing/2014/main" id="{60A54932-9C8F-79A2-8DF6-3824C3E7D3C2}"/>
              </a:ext>
            </a:extLst>
          </p:cNvPr>
          <p:cNvSpPr/>
          <p:nvPr/>
        </p:nvSpPr>
        <p:spPr>
          <a:xfrm>
            <a:off x="7773054" y="1872979"/>
            <a:ext cx="3566160" cy="2286000"/>
          </a:xfrm>
          <a:prstGeom prst="rect">
            <a:avLst/>
          </a:prstGeom>
          <a:solidFill>
            <a:srgbClr val="FFFFFF"/>
          </a:solidFill>
          <a:ln w="6350">
            <a:solidFill>
              <a:schemeClr val="bg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Shape 10">
            <a:extLst>
              <a:ext uri="{FF2B5EF4-FFF2-40B4-BE49-F238E27FC236}">
                <a16:creationId xmlns:a16="http://schemas.microsoft.com/office/drawing/2014/main" id="{14B2F418-7C3A-A01B-B5F9-355785CD259C}"/>
              </a:ext>
            </a:extLst>
          </p:cNvPr>
          <p:cNvSpPr/>
          <p:nvPr/>
        </p:nvSpPr>
        <p:spPr>
          <a:xfrm>
            <a:off x="8038588" y="1872979"/>
            <a:ext cx="3566160" cy="64008"/>
          </a:xfrm>
          <a:prstGeom prst="rect">
            <a:avLst/>
          </a:prstGeom>
          <a:solidFill>
            <a:srgbClr val="503BF6"/>
          </a:solidFill>
          <a:ln w="12700">
            <a:solidFill>
              <a:srgbClr val="503BF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503BF6"/>
              </a:solidFill>
              <a:effectLst/>
              <a:uLnTx/>
              <a:uFillTx/>
              <a:latin typeface="Calibri" panose="020F0502020204030204"/>
              <a:ea typeface="+mn-ea"/>
              <a:cs typeface="+mn-cs"/>
            </a:endParaRPr>
          </a:p>
        </p:txBody>
      </p:sp>
      <p:sp>
        <p:nvSpPr>
          <p:cNvPr id="46" name="Text 11">
            <a:extLst>
              <a:ext uri="{FF2B5EF4-FFF2-40B4-BE49-F238E27FC236}">
                <a16:creationId xmlns:a16="http://schemas.microsoft.com/office/drawing/2014/main" id="{06432383-00DE-533E-D5ED-98F1BE32CC16}"/>
              </a:ext>
            </a:extLst>
          </p:cNvPr>
          <p:cNvSpPr/>
          <p:nvPr/>
        </p:nvSpPr>
        <p:spPr>
          <a:xfrm>
            <a:off x="8221468" y="2037571"/>
            <a:ext cx="6400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a:ln>
                  <a:noFill/>
                </a:ln>
                <a:solidFill>
                  <a:srgbClr val="503BF6"/>
                </a:solidFill>
                <a:effectLst/>
                <a:uLnTx/>
                <a:uFillTx/>
                <a:latin typeface="Playfair Display Medium" pitchFamily="34" charset="0"/>
                <a:ea typeface="Playfair Display Medium" pitchFamily="34" charset="-122"/>
                <a:cs typeface="Playfair Display Medium" pitchFamily="34" charset="-120"/>
              </a:rPr>
              <a:t>02</a:t>
            </a:r>
            <a:endParaRPr kumimoji="0" lang="en-US" sz="3200" b="0" i="0" u="none" strike="noStrike" kern="1200" cap="none" spc="0" normalizeH="0" baseline="0" noProof="0">
              <a:ln>
                <a:noFill/>
              </a:ln>
              <a:solidFill>
                <a:srgbClr val="503BF6"/>
              </a:solidFill>
              <a:effectLst/>
              <a:uLnTx/>
              <a:uFillTx/>
              <a:latin typeface="Calibri" panose="020F0502020204030204"/>
              <a:ea typeface="+mn-ea"/>
              <a:cs typeface="+mn-cs"/>
            </a:endParaRPr>
          </a:p>
        </p:txBody>
      </p:sp>
      <p:sp>
        <p:nvSpPr>
          <p:cNvPr id="50" name="Text 12">
            <a:extLst>
              <a:ext uri="{FF2B5EF4-FFF2-40B4-BE49-F238E27FC236}">
                <a16:creationId xmlns:a16="http://schemas.microsoft.com/office/drawing/2014/main" id="{3C6D156E-95AE-BDC1-69DB-0DEB56011473}"/>
              </a:ext>
            </a:extLst>
          </p:cNvPr>
          <p:cNvSpPr/>
          <p:nvPr/>
        </p:nvSpPr>
        <p:spPr>
          <a:xfrm>
            <a:off x="8221468" y="2558779"/>
            <a:ext cx="324612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362C83"/>
                </a:solidFill>
                <a:effectLst/>
                <a:uLnTx/>
                <a:uFillTx/>
                <a:latin typeface="Figtree SemiBold" pitchFamily="34" charset="0"/>
                <a:ea typeface="Figtree SemiBold" pitchFamily="34" charset="-122"/>
                <a:cs typeface="Figtree SemiBold" pitchFamily="34" charset="-120"/>
              </a:rPr>
              <a:t>Qualitative insights</a:t>
            </a: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Text 13">
            <a:extLst>
              <a:ext uri="{FF2B5EF4-FFF2-40B4-BE49-F238E27FC236}">
                <a16:creationId xmlns:a16="http://schemas.microsoft.com/office/drawing/2014/main" id="{93C7B768-4B51-2715-B57B-DA034EC60D4C}"/>
              </a:ext>
            </a:extLst>
          </p:cNvPr>
          <p:cNvSpPr/>
          <p:nvPr/>
        </p:nvSpPr>
        <p:spPr>
          <a:xfrm>
            <a:off x="8221468" y="2924539"/>
            <a:ext cx="324612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503BF6"/>
                </a:solidFill>
                <a:effectLst/>
                <a:uLnTx/>
                <a:uFillTx/>
                <a:latin typeface="Figtree SemiBold" pitchFamily="34" charset="0"/>
                <a:ea typeface="Figtree SemiBold" pitchFamily="34" charset="-122"/>
                <a:cs typeface="Figtree SemiBold" pitchFamily="34" charset="-120"/>
              </a:rPr>
              <a:t>Adding colour and texture</a:t>
            </a:r>
            <a:endParaRPr kumimoji="0" lang="en-US" sz="1050" b="0" i="0" u="none" strike="noStrike" kern="1200" cap="none" spc="0" normalizeH="0" baseline="0" noProof="0">
              <a:ln>
                <a:noFill/>
              </a:ln>
              <a:solidFill>
                <a:srgbClr val="503BF6"/>
              </a:solidFill>
              <a:effectLst/>
              <a:uLnTx/>
              <a:uFillTx/>
              <a:latin typeface="Calibri" panose="020F0502020204030204"/>
              <a:ea typeface="+mn-ea"/>
              <a:cs typeface="+mn-cs"/>
            </a:endParaRPr>
          </a:p>
        </p:txBody>
      </p:sp>
      <p:sp>
        <p:nvSpPr>
          <p:cNvPr id="55" name="Text 14">
            <a:extLst>
              <a:ext uri="{FF2B5EF4-FFF2-40B4-BE49-F238E27FC236}">
                <a16:creationId xmlns:a16="http://schemas.microsoft.com/office/drawing/2014/main" id="{5AE906C2-18DE-B3C5-3111-1E95BF343146}"/>
              </a:ext>
            </a:extLst>
          </p:cNvPr>
          <p:cNvSpPr/>
          <p:nvPr/>
        </p:nvSpPr>
        <p:spPr>
          <a:xfrm>
            <a:off x="8221468" y="3262867"/>
            <a:ext cx="3246120" cy="89611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362C83"/>
                </a:solidFill>
                <a:effectLst/>
                <a:uLnTx/>
                <a:uFillTx/>
                <a:latin typeface="Figtree" pitchFamily="34" charset="0"/>
                <a:ea typeface="Figtree" pitchFamily="34" charset="-122"/>
                <a:cs typeface="Figtree" pitchFamily="34" charset="-120"/>
              </a:rPr>
              <a:t>Wave 1 qualitative research added the human layer </a:t>
            </a:r>
            <a:r>
              <a:rPr lang="en-US" sz="1050" dirty="0">
                <a:solidFill>
                  <a:srgbClr val="362C83"/>
                </a:solidFill>
                <a:latin typeface="Figtree" pitchFamily="34" charset="0"/>
                <a:ea typeface="Figtree" pitchFamily="34" charset="-122"/>
                <a:cs typeface="Figtree" pitchFamily="34" charset="-120"/>
              </a:rPr>
              <a:t>-</a:t>
            </a:r>
            <a:r>
              <a:rPr kumimoji="0" lang="en-US" sz="1050" b="0" i="0" u="none" strike="noStrike" kern="1200" cap="none" spc="0" normalizeH="0" baseline="0" noProof="0" dirty="0">
                <a:ln>
                  <a:noFill/>
                </a:ln>
                <a:solidFill>
                  <a:srgbClr val="362C83"/>
                </a:solidFill>
                <a:effectLst/>
                <a:uLnTx/>
                <a:uFillTx/>
                <a:latin typeface="Figtree" pitchFamily="34" charset="0"/>
                <a:ea typeface="Figtree" pitchFamily="34" charset="-122"/>
                <a:cs typeface="Figtree" pitchFamily="34" charset="-120"/>
              </a:rPr>
              <a:t> people’s lived experience of managing energy, their emotional relationship with data sharing, and the specific barriers and motivations that numerical data alone cannot capture.</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TextBox 56">
            <a:extLst>
              <a:ext uri="{FF2B5EF4-FFF2-40B4-BE49-F238E27FC236}">
                <a16:creationId xmlns:a16="http://schemas.microsoft.com/office/drawing/2014/main" id="{EF62BE54-2C2D-9DF7-9A39-B4A10B93DA23}"/>
              </a:ext>
            </a:extLst>
          </p:cNvPr>
          <p:cNvSpPr txBox="1"/>
          <p:nvPr/>
        </p:nvSpPr>
        <p:spPr>
          <a:xfrm>
            <a:off x="3935374" y="1481989"/>
            <a:ext cx="3706863" cy="338554"/>
          </a:xfrm>
          <a:prstGeom prst="rect">
            <a:avLst/>
          </a:prstGeom>
          <a:noFill/>
        </p:spPr>
        <p:txBody>
          <a:bodyPr vertOverflow="overflow" vert="horz" wrap="square" rtlCol="0" anchor="t">
            <a:spAutoFit/>
          </a:bodyPr>
          <a:lstStyle/>
          <a:p>
            <a:pPr algn="l"/>
            <a:r>
              <a:rPr lang="en-US" sz="1600" b="1">
                <a:solidFill>
                  <a:srgbClr val="362C83"/>
                </a:solidFill>
                <a:latin typeface="Figtree" pitchFamily="2" charset="0"/>
              </a:rPr>
              <a:t>The evolution of the archetypes</a:t>
            </a:r>
          </a:p>
        </p:txBody>
      </p:sp>
      <p:sp>
        <p:nvSpPr>
          <p:cNvPr id="59" name="TextBox 58">
            <a:extLst>
              <a:ext uri="{FF2B5EF4-FFF2-40B4-BE49-F238E27FC236}">
                <a16:creationId xmlns:a16="http://schemas.microsoft.com/office/drawing/2014/main" id="{0D3CF87B-F40E-91D0-BC7E-151A459558D7}"/>
              </a:ext>
            </a:extLst>
          </p:cNvPr>
          <p:cNvSpPr txBox="1"/>
          <p:nvPr/>
        </p:nvSpPr>
        <p:spPr>
          <a:xfrm>
            <a:off x="378355" y="6427803"/>
            <a:ext cx="7111605" cy="200055"/>
          </a:xfrm>
          <a:prstGeom prst="rect">
            <a:avLst/>
          </a:prstGeom>
          <a:noFill/>
        </p:spPr>
        <p:txBody>
          <a:bodyPr wrap="square" lIns="90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u="none" strike="noStrike" kern="1200" cap="none" spc="0" normalizeH="0" baseline="0" noProof="0">
                <a:ln>
                  <a:noFill/>
                </a:ln>
                <a:solidFill>
                  <a:srgbClr val="021E5E"/>
                </a:solidFill>
                <a:effectLst/>
                <a:uLnTx/>
                <a:uFillTx/>
                <a:latin typeface="Figtree" pitchFamily="2" charset="0"/>
              </a:rPr>
              <a:t>*</a:t>
            </a:r>
            <a:r>
              <a:rPr kumimoji="0" lang="en-GB" sz="700" b="0" u="none" strike="noStrike" kern="1200" cap="none" spc="0" normalizeH="0" baseline="0" noProof="0">
                <a:ln>
                  <a:noFill/>
                </a:ln>
                <a:solidFill>
                  <a:srgbClr val="021E5E"/>
                </a:solidFill>
                <a:effectLst/>
                <a:uLnTx/>
                <a:uFillTx/>
                <a:latin typeface="Figtree" pitchFamily="2" charset="0"/>
                <a:hlinkClick r:id="rId2"/>
              </a:rPr>
              <a:t>Target Group Index, Consumer Analysis data</a:t>
            </a:r>
            <a:r>
              <a:rPr lang="en-GB" sz="700">
                <a:solidFill>
                  <a:srgbClr val="021E5E"/>
                </a:solidFill>
                <a:latin typeface="Figtree" pitchFamily="2" charset="0"/>
                <a:hlinkClick r:id="rId2"/>
              </a:rPr>
              <a:t>, Kantar</a:t>
            </a:r>
            <a:endParaRPr kumimoji="0" lang="en-GB" sz="700" b="0" u="none" strike="noStrike" kern="1200" cap="none" spc="0" normalizeH="0" baseline="0" noProof="0">
              <a:ln>
                <a:noFill/>
              </a:ln>
              <a:solidFill>
                <a:srgbClr val="021E5E"/>
              </a:solidFill>
              <a:effectLst/>
              <a:uLnTx/>
              <a:uFillTx/>
              <a:latin typeface="Figtree" pitchFamily="2" charset="0"/>
            </a:endParaRPr>
          </a:p>
        </p:txBody>
      </p:sp>
      <p:sp>
        <p:nvSpPr>
          <p:cNvPr id="61" name="Shape 3">
            <a:extLst>
              <a:ext uri="{FF2B5EF4-FFF2-40B4-BE49-F238E27FC236}">
                <a16:creationId xmlns:a16="http://schemas.microsoft.com/office/drawing/2014/main" id="{ACDFE363-0E55-7B48-27DC-2458AB88B075}"/>
              </a:ext>
            </a:extLst>
          </p:cNvPr>
          <p:cNvSpPr/>
          <p:nvPr/>
        </p:nvSpPr>
        <p:spPr>
          <a:xfrm>
            <a:off x="4005725" y="4259563"/>
            <a:ext cx="7333489" cy="1274341"/>
          </a:xfrm>
          <a:prstGeom prst="rect">
            <a:avLst/>
          </a:prstGeom>
          <a:noFill/>
          <a:ln w="6350">
            <a:solidFill>
              <a:schemeClr val="bg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Shape 4">
            <a:extLst>
              <a:ext uri="{FF2B5EF4-FFF2-40B4-BE49-F238E27FC236}">
                <a16:creationId xmlns:a16="http://schemas.microsoft.com/office/drawing/2014/main" id="{802B22B5-E40E-B765-4B20-FBA945237505}"/>
              </a:ext>
            </a:extLst>
          </p:cNvPr>
          <p:cNvSpPr/>
          <p:nvPr/>
        </p:nvSpPr>
        <p:spPr>
          <a:xfrm>
            <a:off x="4005725" y="4259563"/>
            <a:ext cx="7333489" cy="45719"/>
          </a:xfrm>
          <a:prstGeom prst="rect">
            <a:avLst/>
          </a:prstGeom>
          <a:solidFill>
            <a:srgbClr val="4D38F5"/>
          </a:solidFill>
          <a:ln w="12700">
            <a:solidFill>
              <a:srgbClr val="4D38F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Text 6">
            <a:extLst>
              <a:ext uri="{FF2B5EF4-FFF2-40B4-BE49-F238E27FC236}">
                <a16:creationId xmlns:a16="http://schemas.microsoft.com/office/drawing/2014/main" id="{39C46B2B-1655-B0B5-999A-69FEF8491C2A}"/>
              </a:ext>
            </a:extLst>
          </p:cNvPr>
          <p:cNvSpPr/>
          <p:nvPr/>
        </p:nvSpPr>
        <p:spPr>
          <a:xfrm>
            <a:off x="4154664" y="4437996"/>
            <a:ext cx="3246120" cy="34747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362C83"/>
                </a:solidFill>
                <a:effectLst/>
                <a:uLnTx/>
                <a:uFillTx/>
                <a:latin typeface="Figtree SemiBold" pitchFamily="34" charset="0"/>
                <a:ea typeface="Figtree SemiBold" pitchFamily="34" charset="-122"/>
                <a:cs typeface="Figtree SemiBold" pitchFamily="34" charset="-120"/>
              </a:rPr>
              <a:t>Disability lens</a:t>
            </a: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Text 24">
            <a:extLst>
              <a:ext uri="{FF2B5EF4-FFF2-40B4-BE49-F238E27FC236}">
                <a16:creationId xmlns:a16="http://schemas.microsoft.com/office/drawing/2014/main" id="{9653C470-F96D-5F9B-C29A-CDA25C17D414}"/>
              </a:ext>
            </a:extLst>
          </p:cNvPr>
          <p:cNvSpPr/>
          <p:nvPr/>
        </p:nvSpPr>
        <p:spPr>
          <a:xfrm>
            <a:off x="4154664" y="4791027"/>
            <a:ext cx="7047390" cy="6583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362C83"/>
                </a:solidFill>
                <a:effectLst/>
                <a:uLnTx/>
                <a:uFillTx/>
                <a:latin typeface="Figtree" pitchFamily="34" charset="0"/>
                <a:ea typeface="Figtree" pitchFamily="34" charset="-122"/>
                <a:cs typeface="Figtree" pitchFamily="34" charset="-120"/>
              </a:rPr>
              <a:t>Any archetype may include a user with physical, cognitive, sensory, or mental health needs. </a:t>
            </a:r>
            <a:r>
              <a:rPr lang="en-US" sz="1050">
                <a:solidFill>
                  <a:srgbClr val="362C83"/>
                </a:solidFill>
                <a:latin typeface="Figtree" pitchFamily="34" charset="0"/>
                <a:ea typeface="Figtree" pitchFamily="34" charset="-122"/>
                <a:cs typeface="Figtree" pitchFamily="34" charset="-120"/>
              </a:rPr>
              <a:t>D</a:t>
            </a:r>
            <a:r>
              <a:rPr kumimoji="0" lang="en-US" sz="1050" b="0" i="0" u="none" strike="noStrike" kern="1200" cap="none" spc="0" normalizeH="0" baseline="0" noProof="0" err="1">
                <a:ln>
                  <a:noFill/>
                </a:ln>
                <a:solidFill>
                  <a:srgbClr val="362C83"/>
                </a:solidFill>
                <a:effectLst/>
                <a:uLnTx/>
                <a:uFillTx/>
                <a:latin typeface="Figtree" pitchFamily="34" charset="0"/>
                <a:ea typeface="Figtree" pitchFamily="34" charset="-122"/>
                <a:cs typeface="Figtree" pitchFamily="34" charset="-120"/>
              </a:rPr>
              <a:t>isability</a:t>
            </a:r>
            <a:r>
              <a:rPr kumimoji="0" lang="en-US" sz="1050" b="0" i="0" u="none" strike="noStrike" kern="1200" cap="none" spc="0" normalizeH="0" baseline="0" noProof="0">
                <a:ln>
                  <a:noFill/>
                </a:ln>
                <a:solidFill>
                  <a:srgbClr val="362C83"/>
                </a:solidFill>
                <a:effectLst/>
                <a:uLnTx/>
                <a:uFillTx/>
                <a:latin typeface="Figtree" pitchFamily="34" charset="0"/>
                <a:ea typeface="Figtree" pitchFamily="34" charset="-122"/>
                <a:cs typeface="Figtree" pitchFamily="34" charset="-120"/>
              </a:rPr>
              <a:t> is not a separate archetype but a dimension that cuts across every one of them. This shaped both the design assumptions and the stimulus testing approach, ensuring accessibility is embedded throughout rather than treated as an afterthought.</a:t>
            </a:r>
            <a:endParaRPr kumimoji="0" lang="en-US" sz="1050" b="0" i="0" u="none" strike="noStrike" kern="1200" cap="none" spc="0" normalizeH="0" baseline="0" noProof="0">
              <a:ln>
                <a:noFill/>
              </a:ln>
              <a:solidFill>
                <a:srgbClr val="362C83"/>
              </a:solidFill>
              <a:effectLst/>
              <a:uLnTx/>
              <a:uFillTx/>
              <a:latin typeface="Calibri" panose="020F0502020204030204"/>
              <a:ea typeface="+mn-ea"/>
              <a:cs typeface="+mn-cs"/>
            </a:endParaRPr>
          </a:p>
        </p:txBody>
      </p:sp>
      <p:sp>
        <p:nvSpPr>
          <p:cNvPr id="69" name="Triangle 3">
            <a:extLst>
              <a:ext uri="{FF2B5EF4-FFF2-40B4-BE49-F238E27FC236}">
                <a16:creationId xmlns:a16="http://schemas.microsoft.com/office/drawing/2014/main" id="{FCA28698-130B-06E8-67F0-302CD135E1FC}"/>
              </a:ext>
            </a:extLst>
          </p:cNvPr>
          <p:cNvSpPr/>
          <p:nvPr/>
        </p:nvSpPr>
        <p:spPr>
          <a:xfrm rot="5400000">
            <a:off x="7600822" y="2674301"/>
            <a:ext cx="431682" cy="372140"/>
          </a:xfrm>
          <a:prstGeom prst="triangle">
            <a:avLst/>
          </a:prstGeom>
          <a:solidFill>
            <a:srgbClr val="DEDA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4941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9958D-E830-B384-0BA3-94A899403B40}"/>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DB0ABB2D-819A-1805-819E-B58520C94187}"/>
              </a:ext>
            </a:extLst>
          </p:cNvPr>
          <p:cNvPicPr>
            <a:picLocks noChangeAspect="1"/>
          </p:cNvPicPr>
          <p:nvPr/>
        </p:nvPicPr>
        <p:blipFill>
          <a:blip r:embed="rId2"/>
          <a:srcRect/>
          <a:stretch/>
        </p:blipFill>
        <p:spPr>
          <a:xfrm flipH="1">
            <a:off x="3728086" y="5647220"/>
            <a:ext cx="8463911" cy="1210780"/>
          </a:xfrm>
          <a:prstGeom prst="rect">
            <a:avLst/>
          </a:prstGeom>
        </p:spPr>
      </p:pic>
      <p:sp>
        <p:nvSpPr>
          <p:cNvPr id="7" name="TextBox 6">
            <a:extLst>
              <a:ext uri="{FF2B5EF4-FFF2-40B4-BE49-F238E27FC236}">
                <a16:creationId xmlns:a16="http://schemas.microsoft.com/office/drawing/2014/main" id="{1293A3DD-B31E-01D9-8E87-3D65E817706B}"/>
              </a:ext>
            </a:extLst>
          </p:cNvPr>
          <p:cNvSpPr txBox="1"/>
          <p:nvPr/>
        </p:nvSpPr>
        <p:spPr>
          <a:xfrm>
            <a:off x="674915" y="3729233"/>
            <a:ext cx="3924794" cy="1123256"/>
          </a:xfrm>
          <a:prstGeom prst="rect">
            <a:avLst/>
          </a:prstGeom>
          <a:noFill/>
        </p:spPr>
        <p:txBody>
          <a:bodyPr wrap="square" lIns="121920" tIns="60960" rIns="121920" bIns="60960" anchor="t">
            <a:spAutoFit/>
          </a:bodyPr>
          <a:lstStyle/>
          <a:p>
            <a:pPr marL="285750" indent="-285750">
              <a:lnSpc>
                <a:spcPct val="120000"/>
              </a:lnSpc>
              <a:buFont typeface="Arial" panose="020B0604020202020204" pitchFamily="34" charset="0"/>
              <a:buChar char="•"/>
            </a:pPr>
            <a:r>
              <a:rPr lang="en-US" sz="1100">
                <a:solidFill>
                  <a:srgbClr val="362C83"/>
                </a:solidFill>
                <a:latin typeface="Figtree" pitchFamily="2" charset="0"/>
              </a:rPr>
              <a:t>Already managing energy well; expects to be treated as an informed consumer</a:t>
            </a:r>
          </a:p>
          <a:p>
            <a:pPr marL="285750" indent="-285750">
              <a:lnSpc>
                <a:spcPct val="120000"/>
              </a:lnSpc>
              <a:buFont typeface="Arial" panose="020B0604020202020204" pitchFamily="34" charset="0"/>
              <a:buChar char="•"/>
            </a:pPr>
            <a:r>
              <a:rPr lang="en-US" sz="1100">
                <a:solidFill>
                  <a:srgbClr val="362C83"/>
                </a:solidFill>
                <a:latin typeface="Figtree" pitchFamily="2" charset="0"/>
              </a:rPr>
              <a:t>Extends trust deliberately; concerned by loss of control, not risk itself</a:t>
            </a:r>
          </a:p>
          <a:p>
            <a:pPr marL="285750" indent="-285750">
              <a:lnSpc>
                <a:spcPct val="120000"/>
              </a:lnSpc>
              <a:buFont typeface="Arial" panose="020B0604020202020204" pitchFamily="34" charset="0"/>
              <a:buChar char="•"/>
            </a:pPr>
            <a:r>
              <a:rPr lang="en-US" sz="1100">
                <a:solidFill>
                  <a:srgbClr val="362C83"/>
                </a:solidFill>
                <a:latin typeface="Figtree" pitchFamily="2" charset="0"/>
              </a:rPr>
              <a:t>Friction or lack of transparency quickly erodes trust</a:t>
            </a:r>
          </a:p>
        </p:txBody>
      </p:sp>
      <p:sp>
        <p:nvSpPr>
          <p:cNvPr id="8" name="TextBox 7">
            <a:extLst>
              <a:ext uri="{FF2B5EF4-FFF2-40B4-BE49-F238E27FC236}">
                <a16:creationId xmlns:a16="http://schemas.microsoft.com/office/drawing/2014/main" id="{CD184A57-9813-07C9-7389-B9EE8E35F8AB}"/>
              </a:ext>
            </a:extLst>
          </p:cNvPr>
          <p:cNvSpPr txBox="1"/>
          <p:nvPr/>
        </p:nvSpPr>
        <p:spPr>
          <a:xfrm>
            <a:off x="1290468" y="3212496"/>
            <a:ext cx="1409418" cy="338554"/>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1" i="1" u="none" strike="noStrike" kern="0" cap="none" spc="0" normalizeH="0" baseline="0" noProof="0">
                <a:ln>
                  <a:noFill/>
                </a:ln>
                <a:solidFill>
                  <a:srgbClr val="362C83"/>
                </a:solidFill>
                <a:effectLst/>
                <a:uLnTx/>
                <a:uFillTx/>
                <a:latin typeface="Playfair Display SemiBold" pitchFamily="2" charset="77"/>
                <a:ea typeface="+mn-lt"/>
                <a:cs typeface="+mn-lt"/>
                <a:sym typeface="Arial"/>
              </a:rPr>
              <a:t>Mindset</a:t>
            </a:r>
            <a:endParaRPr kumimoji="0" lang="en-US" sz="1400" b="1" i="1" u="none" strike="noStrike" kern="1200" cap="none" spc="0" normalizeH="0" baseline="0" noProof="0">
              <a:ln>
                <a:noFill/>
              </a:ln>
              <a:solidFill>
                <a:srgbClr val="362C83"/>
              </a:solidFill>
              <a:effectLst/>
              <a:uLnTx/>
              <a:uFillTx/>
              <a:latin typeface="Playfair Display SemiBold" pitchFamily="2" charset="77"/>
            </a:endParaRPr>
          </a:p>
        </p:txBody>
      </p:sp>
      <p:sp>
        <p:nvSpPr>
          <p:cNvPr id="9" name="TextBox 8">
            <a:extLst>
              <a:ext uri="{FF2B5EF4-FFF2-40B4-BE49-F238E27FC236}">
                <a16:creationId xmlns:a16="http://schemas.microsoft.com/office/drawing/2014/main" id="{7C54CA48-AADB-C0F3-6805-3AFDBD62EB2F}"/>
              </a:ext>
            </a:extLst>
          </p:cNvPr>
          <p:cNvSpPr txBox="1"/>
          <p:nvPr/>
        </p:nvSpPr>
        <p:spPr>
          <a:xfrm>
            <a:off x="5188646" y="3180458"/>
            <a:ext cx="1409418" cy="338554"/>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1" i="1" u="none" strike="noStrike" kern="0" cap="none" spc="0" normalizeH="0" baseline="0" noProof="0">
                <a:ln>
                  <a:noFill/>
                </a:ln>
                <a:solidFill>
                  <a:srgbClr val="362C83"/>
                </a:solidFill>
                <a:effectLst/>
                <a:uLnTx/>
                <a:uFillTx/>
                <a:latin typeface="Playfair Display SemiBold" pitchFamily="2" charset="77"/>
                <a:ea typeface="+mn-lt"/>
                <a:cs typeface="+mn-lt"/>
                <a:sym typeface="Arial"/>
              </a:rPr>
              <a:t>Behaviours</a:t>
            </a:r>
            <a:endParaRPr kumimoji="0" lang="en-US" sz="1400" b="1" i="1" u="none" strike="noStrike" kern="1200" cap="none" spc="0" normalizeH="0" baseline="0" noProof="0">
              <a:ln>
                <a:noFill/>
              </a:ln>
              <a:solidFill>
                <a:srgbClr val="362C83"/>
              </a:solidFill>
              <a:effectLst/>
              <a:uLnTx/>
              <a:uFillTx/>
              <a:latin typeface="Playfair Display SemiBold" pitchFamily="2" charset="77"/>
            </a:endParaRPr>
          </a:p>
        </p:txBody>
      </p:sp>
      <p:sp>
        <p:nvSpPr>
          <p:cNvPr id="10" name="TextBox 9">
            <a:extLst>
              <a:ext uri="{FF2B5EF4-FFF2-40B4-BE49-F238E27FC236}">
                <a16:creationId xmlns:a16="http://schemas.microsoft.com/office/drawing/2014/main" id="{3C14C150-BE4B-8002-D6FF-02D04EE85A01}"/>
              </a:ext>
            </a:extLst>
          </p:cNvPr>
          <p:cNvSpPr txBox="1"/>
          <p:nvPr/>
        </p:nvSpPr>
        <p:spPr>
          <a:xfrm>
            <a:off x="4447304" y="3729233"/>
            <a:ext cx="3622052" cy="1326389"/>
          </a:xfrm>
          <a:prstGeom prst="rect">
            <a:avLst/>
          </a:prstGeom>
          <a:noFill/>
        </p:spPr>
        <p:txBody>
          <a:bodyPr wrap="square" lIns="121920" tIns="60960" rIns="121920" bIns="60960" anchor="t">
            <a:spAutoFit/>
          </a:bodyPr>
          <a:lstStyle/>
          <a:p>
            <a:pPr marL="285750" indent="-285750">
              <a:lnSpc>
                <a:spcPct val="120000"/>
              </a:lnSpc>
              <a:buFont typeface="Arial" panose="020B0604020202020204" pitchFamily="34" charset="0"/>
              <a:buChar char="•"/>
            </a:pPr>
            <a:r>
              <a:rPr lang="en-US" sz="1100">
                <a:solidFill>
                  <a:srgbClr val="362C83"/>
                </a:solidFill>
                <a:latin typeface="Figtree" pitchFamily="2" charset="0"/>
              </a:rPr>
              <a:t>Tracks energy via spreadsheets and proactively shops around at contract end</a:t>
            </a:r>
          </a:p>
          <a:p>
            <a:pPr marL="285750" indent="-285750">
              <a:lnSpc>
                <a:spcPct val="120000"/>
              </a:lnSpc>
              <a:buFont typeface="Arial" panose="020B0604020202020204" pitchFamily="34" charset="0"/>
              <a:buChar char="•"/>
            </a:pPr>
            <a:r>
              <a:rPr lang="en-US" sz="1100">
                <a:solidFill>
                  <a:srgbClr val="362C83"/>
                </a:solidFill>
                <a:latin typeface="Figtree" pitchFamily="2" charset="0"/>
              </a:rPr>
              <a:t>Scrutinises unfamiliar services more closely; increases direct debit pre-emptively</a:t>
            </a:r>
          </a:p>
          <a:p>
            <a:pPr marL="285750" indent="-285750">
              <a:lnSpc>
                <a:spcPct val="120000"/>
              </a:lnSpc>
              <a:buFont typeface="Arial" panose="020B0604020202020204" pitchFamily="34" charset="0"/>
              <a:buChar char="•"/>
            </a:pPr>
            <a:r>
              <a:rPr lang="en-US" sz="1100">
                <a:solidFill>
                  <a:srgbClr val="362C83"/>
                </a:solidFill>
                <a:latin typeface="Figtree" pitchFamily="2" charset="0"/>
              </a:rPr>
              <a:t>Expects to set own data-sharing terms, not accept defaults</a:t>
            </a:r>
          </a:p>
        </p:txBody>
      </p:sp>
      <p:sp>
        <p:nvSpPr>
          <p:cNvPr id="16" name="TextBox 15">
            <a:extLst>
              <a:ext uri="{FF2B5EF4-FFF2-40B4-BE49-F238E27FC236}">
                <a16:creationId xmlns:a16="http://schemas.microsoft.com/office/drawing/2014/main" id="{0803869B-F855-7D29-F59E-B30FBA0CE72B}"/>
              </a:ext>
            </a:extLst>
          </p:cNvPr>
          <p:cNvSpPr txBox="1"/>
          <p:nvPr/>
        </p:nvSpPr>
        <p:spPr>
          <a:xfrm>
            <a:off x="570734" y="5948030"/>
            <a:ext cx="5602225" cy="276999"/>
          </a:xfrm>
          <a:prstGeom prst="rect">
            <a:avLst/>
          </a:prstGeom>
          <a:noFill/>
        </p:spPr>
        <p:txBody>
          <a:bodyPr wrap="square">
            <a:spAutoFit/>
          </a:bodyPr>
          <a:lstStyle/>
          <a:p>
            <a:r>
              <a:rPr lang="en-GB" sz="1200" b="1">
                <a:solidFill>
                  <a:srgbClr val="5542F5"/>
                </a:solidFill>
                <a:latin typeface="Figtree" pitchFamily="2" charset="0"/>
              </a:rPr>
              <a:t>What wins them over: </a:t>
            </a:r>
            <a:r>
              <a:rPr lang="en-GB" sz="1200">
                <a:solidFill>
                  <a:srgbClr val="5542F5"/>
                </a:solidFill>
                <a:latin typeface="Figtree" pitchFamily="2" charset="0"/>
              </a:rPr>
              <a:t>control, transparency and no unnecessary friction</a:t>
            </a:r>
            <a:r>
              <a:rPr lang="en-GB" sz="1200" b="1">
                <a:solidFill>
                  <a:srgbClr val="5542F5"/>
                </a:solidFill>
                <a:latin typeface="Figtree" pitchFamily="2" charset="0"/>
              </a:rPr>
              <a:t> </a:t>
            </a:r>
            <a:endParaRPr lang="en-US" sz="1200" b="1">
              <a:solidFill>
                <a:srgbClr val="5542F5"/>
              </a:solidFill>
              <a:latin typeface="Figtree" pitchFamily="2" charset="0"/>
            </a:endParaRPr>
          </a:p>
        </p:txBody>
      </p:sp>
      <p:pic>
        <p:nvPicPr>
          <p:cNvPr id="23" name="Picture 22">
            <a:extLst>
              <a:ext uri="{FF2B5EF4-FFF2-40B4-BE49-F238E27FC236}">
                <a16:creationId xmlns:a16="http://schemas.microsoft.com/office/drawing/2014/main" id="{4EDBEC51-125C-DAA4-1E3F-E1399A13D61C}"/>
              </a:ext>
            </a:extLst>
          </p:cNvPr>
          <p:cNvPicPr>
            <a:picLocks noChangeAspect="1"/>
          </p:cNvPicPr>
          <p:nvPr/>
        </p:nvPicPr>
        <p:blipFill>
          <a:blip r:embed="rId3"/>
          <a:srcRect/>
          <a:stretch/>
        </p:blipFill>
        <p:spPr>
          <a:xfrm>
            <a:off x="8616147" y="877070"/>
            <a:ext cx="3029060" cy="5347959"/>
          </a:xfrm>
          <a:prstGeom prst="rect">
            <a:avLst/>
          </a:prstGeom>
          <a:ln>
            <a:noFill/>
          </a:ln>
          <a:effectLst>
            <a:outerShdw blurRad="76793" dist="38100" dir="2700000" algn="tl" rotWithShape="0">
              <a:prstClr val="black">
                <a:alpha val="10307"/>
              </a:prstClr>
            </a:outerShdw>
          </a:effectLst>
        </p:spPr>
      </p:pic>
      <p:sp>
        <p:nvSpPr>
          <p:cNvPr id="24" name="Title 1">
            <a:extLst>
              <a:ext uri="{FF2B5EF4-FFF2-40B4-BE49-F238E27FC236}">
                <a16:creationId xmlns:a16="http://schemas.microsoft.com/office/drawing/2014/main" id="{4439B7A5-687F-78A1-AC13-79AEC7436371}"/>
              </a:ext>
            </a:extLst>
          </p:cNvPr>
          <p:cNvSpPr txBox="1">
            <a:spLocks/>
          </p:cNvSpPr>
          <p:nvPr/>
        </p:nvSpPr>
        <p:spPr>
          <a:xfrm>
            <a:off x="674915" y="918613"/>
            <a:ext cx="5171703" cy="1139726"/>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lvl="0">
              <a:defRPr/>
            </a:pPr>
            <a:r>
              <a:rPr lang="en-GB" sz="4400" spc="0">
                <a:solidFill>
                  <a:srgbClr val="362C83"/>
                </a:solidFill>
                <a:latin typeface="Figtree" pitchFamily="2" charset="0"/>
              </a:rPr>
              <a:t>Comfortable data </a:t>
            </a:r>
            <a:r>
              <a:rPr lang="en-GB" sz="4400" i="1" spc="0">
                <a:solidFill>
                  <a:srgbClr val="362C83"/>
                </a:solidFill>
                <a:latin typeface="Playfair Display SemiBold" pitchFamily="2" charset="77"/>
              </a:rPr>
              <a:t>enthusiast</a:t>
            </a:r>
            <a:endParaRPr lang="en-US" sz="4400" i="1" spc="0">
              <a:solidFill>
                <a:srgbClr val="362C83"/>
              </a:solidFill>
              <a:latin typeface="Playfair Display SemiBold" pitchFamily="2" charset="77"/>
            </a:endParaRPr>
          </a:p>
        </p:txBody>
      </p:sp>
      <p:sp>
        <p:nvSpPr>
          <p:cNvPr id="25" name="TextBox 24">
            <a:extLst>
              <a:ext uri="{FF2B5EF4-FFF2-40B4-BE49-F238E27FC236}">
                <a16:creationId xmlns:a16="http://schemas.microsoft.com/office/drawing/2014/main" id="{DDE7B902-1F23-3299-E7EC-96A31C0CA67A}"/>
              </a:ext>
            </a:extLst>
          </p:cNvPr>
          <p:cNvSpPr txBox="1"/>
          <p:nvPr/>
        </p:nvSpPr>
        <p:spPr>
          <a:xfrm>
            <a:off x="570734" y="2102455"/>
            <a:ext cx="5054211" cy="615553"/>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a:ln>
                  <a:noFill/>
                </a:ln>
                <a:solidFill>
                  <a:srgbClr val="4D38F5"/>
                </a:solidFill>
                <a:effectLst/>
                <a:uLnTx/>
                <a:uFillTx/>
                <a:latin typeface="Figtree" pitchFamily="2" charset="0"/>
                <a:ea typeface="+mn-lt"/>
                <a:cs typeface="+mn-lt"/>
                <a:sym typeface="Arial"/>
              </a:rPr>
              <a:t>Engaged and data-literate, but carrying a full cognitive load</a:t>
            </a:r>
          </a:p>
        </p:txBody>
      </p:sp>
      <p:sp>
        <p:nvSpPr>
          <p:cNvPr id="26" name="Oval 25">
            <a:extLst>
              <a:ext uri="{FF2B5EF4-FFF2-40B4-BE49-F238E27FC236}">
                <a16:creationId xmlns:a16="http://schemas.microsoft.com/office/drawing/2014/main" id="{27873D9D-51A4-B765-4782-7DC95F2C8C41}"/>
              </a:ext>
            </a:extLst>
          </p:cNvPr>
          <p:cNvSpPr/>
          <p:nvPr/>
        </p:nvSpPr>
        <p:spPr>
          <a:xfrm>
            <a:off x="674914" y="3048087"/>
            <a:ext cx="615553" cy="615553"/>
          </a:xfrm>
          <a:prstGeom prst="ellipse">
            <a:avLst/>
          </a:prstGeom>
          <a:solidFill>
            <a:srgbClr val="F1E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27">
            <a:extLst>
              <a:ext uri="{FF2B5EF4-FFF2-40B4-BE49-F238E27FC236}">
                <a16:creationId xmlns:a16="http://schemas.microsoft.com/office/drawing/2014/main" id="{89488227-12EC-8685-67CF-218652739775}"/>
              </a:ext>
            </a:extLst>
          </p:cNvPr>
          <p:cNvPicPr>
            <a:picLocks noChangeAspect="1"/>
          </p:cNvPicPr>
          <p:nvPr/>
        </p:nvPicPr>
        <p:blipFill>
          <a:blip>
            <a:extLst>
              <a:ext uri="{96DAC541-7B7A-43D3-8B79-37D633B846F1}">
                <asvg:svgBlip xmlns:asvg="http://schemas.microsoft.com/office/drawing/2016/SVG/main" r:embed="rId4"/>
              </a:ext>
            </a:extLst>
          </a:blip>
          <a:srcRect b="23038"/>
          <a:stretch>
            <a:fillRect/>
          </a:stretch>
        </p:blipFill>
        <p:spPr>
          <a:xfrm>
            <a:off x="761864" y="3100344"/>
            <a:ext cx="441655" cy="418668"/>
          </a:xfrm>
          <a:prstGeom prst="rect">
            <a:avLst/>
          </a:prstGeom>
        </p:spPr>
      </p:pic>
      <p:sp>
        <p:nvSpPr>
          <p:cNvPr id="31" name="Oval 30">
            <a:extLst>
              <a:ext uri="{FF2B5EF4-FFF2-40B4-BE49-F238E27FC236}">
                <a16:creationId xmlns:a16="http://schemas.microsoft.com/office/drawing/2014/main" id="{8BEFFE1A-7DEB-EDB7-2B64-B789C55E4534}"/>
              </a:ext>
            </a:extLst>
          </p:cNvPr>
          <p:cNvSpPr/>
          <p:nvPr/>
        </p:nvSpPr>
        <p:spPr>
          <a:xfrm>
            <a:off x="4553229" y="3016049"/>
            <a:ext cx="615553" cy="615553"/>
          </a:xfrm>
          <a:prstGeom prst="ellipse">
            <a:avLst/>
          </a:prstGeom>
          <a:solidFill>
            <a:srgbClr val="F1E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Graphic 43">
            <a:extLst>
              <a:ext uri="{FF2B5EF4-FFF2-40B4-BE49-F238E27FC236}">
                <a16:creationId xmlns:a16="http://schemas.microsoft.com/office/drawing/2014/main" id="{9FCF409A-739C-2073-C122-03ADB38139F7}"/>
              </a:ext>
            </a:extLst>
          </p:cNvPr>
          <p:cNvPicPr>
            <a:picLocks noChangeAspect="1"/>
          </p:cNvPicPr>
          <p:nvPr/>
        </p:nvPicPr>
        <p:blipFill>
          <a:blip>
            <a:extLst>
              <a:ext uri="{96DAC541-7B7A-43D3-8B79-37D633B846F1}">
                <asvg:svgBlip xmlns:asvg="http://schemas.microsoft.com/office/drawing/2016/SVG/main" r:embed="rId5"/>
              </a:ext>
            </a:extLst>
          </a:blip>
          <a:srcRect b="17011"/>
          <a:stretch>
            <a:fillRect/>
          </a:stretch>
        </p:blipFill>
        <p:spPr>
          <a:xfrm>
            <a:off x="4685738" y="3131718"/>
            <a:ext cx="328651" cy="335942"/>
          </a:xfrm>
          <a:prstGeom prst="rect">
            <a:avLst/>
          </a:prstGeom>
        </p:spPr>
      </p:pic>
    </p:spTree>
    <p:extLst>
      <p:ext uri="{BB962C8B-B14F-4D97-AF65-F5344CB8AC3E}">
        <p14:creationId xmlns:p14="http://schemas.microsoft.com/office/powerpoint/2010/main" val="1845044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69AFE-3084-0B81-DC54-B02C2E8AF03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6D944CD-F9F4-6DF9-0E0A-2ECB0FFC23D9}"/>
              </a:ext>
            </a:extLst>
          </p:cNvPr>
          <p:cNvPicPr>
            <a:picLocks noChangeAspect="1"/>
          </p:cNvPicPr>
          <p:nvPr/>
        </p:nvPicPr>
        <p:blipFill>
          <a:blip r:embed="rId2"/>
          <a:srcRect/>
          <a:stretch/>
        </p:blipFill>
        <p:spPr>
          <a:xfrm rot="19800413">
            <a:off x="4981067" y="138306"/>
            <a:ext cx="7210933" cy="6051775"/>
          </a:xfrm>
          <a:prstGeom prst="rect">
            <a:avLst/>
          </a:prstGeom>
        </p:spPr>
      </p:pic>
      <p:sp>
        <p:nvSpPr>
          <p:cNvPr id="7" name="TextBox 6">
            <a:extLst>
              <a:ext uri="{FF2B5EF4-FFF2-40B4-BE49-F238E27FC236}">
                <a16:creationId xmlns:a16="http://schemas.microsoft.com/office/drawing/2014/main" id="{EFBF43A4-1529-7AA5-3609-F108E01EEB21}"/>
              </a:ext>
            </a:extLst>
          </p:cNvPr>
          <p:cNvSpPr txBox="1"/>
          <p:nvPr/>
        </p:nvSpPr>
        <p:spPr>
          <a:xfrm>
            <a:off x="674916" y="3230510"/>
            <a:ext cx="3189952" cy="1326389"/>
          </a:xfrm>
          <a:prstGeom prst="rect">
            <a:avLst/>
          </a:prstGeom>
          <a:noFill/>
        </p:spPr>
        <p:txBody>
          <a:bodyPr wrap="square" lIns="121920" tIns="60960" rIns="121920" bIns="60960" anchor="t">
            <a:spAutoFit/>
          </a:bodyPr>
          <a:lstStyle/>
          <a:p>
            <a:pPr marL="285750" indent="-285750">
              <a:lnSpc>
                <a:spcPct val="120000"/>
              </a:lnSpc>
              <a:buFont typeface="Arial" panose="020B0604020202020204" pitchFamily="34" charset="0"/>
              <a:buChar char="•"/>
            </a:pPr>
            <a:r>
              <a:rPr lang="en-US" sz="1100">
                <a:solidFill>
                  <a:srgbClr val="362C83"/>
                </a:solidFill>
                <a:latin typeface="Figtree" pitchFamily="2" charset="0"/>
              </a:rPr>
              <a:t>Caution rooted in lived experience; engaged but highly selective with trust</a:t>
            </a:r>
          </a:p>
          <a:p>
            <a:pPr marL="285750" indent="-285750">
              <a:lnSpc>
                <a:spcPct val="120000"/>
              </a:lnSpc>
              <a:buFont typeface="Arial" panose="020B0604020202020204" pitchFamily="34" charset="0"/>
              <a:buChar char="•"/>
            </a:pPr>
            <a:r>
              <a:rPr lang="en-US" sz="1100">
                <a:solidFill>
                  <a:srgbClr val="362C83"/>
                </a:solidFill>
                <a:latin typeface="Figtree" pitchFamily="2" charset="0"/>
              </a:rPr>
              <a:t>Energy management carries emotional and health weight; trust must be earned</a:t>
            </a:r>
          </a:p>
          <a:p>
            <a:pPr marL="285750" indent="-285750">
              <a:lnSpc>
                <a:spcPct val="120000"/>
              </a:lnSpc>
              <a:buFont typeface="Arial" panose="020B0604020202020204" pitchFamily="34" charset="0"/>
              <a:buChar char="•"/>
            </a:pPr>
            <a:r>
              <a:rPr lang="en-US" sz="1100">
                <a:solidFill>
                  <a:srgbClr val="362C83"/>
                </a:solidFill>
                <a:latin typeface="Figtree" pitchFamily="2" charset="0"/>
              </a:rPr>
              <a:t>Ongoing vigilance creates cognitive and emotional fatigue</a:t>
            </a:r>
          </a:p>
        </p:txBody>
      </p:sp>
      <p:sp>
        <p:nvSpPr>
          <p:cNvPr id="8" name="TextBox 7">
            <a:extLst>
              <a:ext uri="{FF2B5EF4-FFF2-40B4-BE49-F238E27FC236}">
                <a16:creationId xmlns:a16="http://schemas.microsoft.com/office/drawing/2014/main" id="{DAD22839-F8FC-DBA6-CE87-C90241CEF6C5}"/>
              </a:ext>
            </a:extLst>
          </p:cNvPr>
          <p:cNvSpPr txBox="1"/>
          <p:nvPr/>
        </p:nvSpPr>
        <p:spPr>
          <a:xfrm>
            <a:off x="1290469" y="2713773"/>
            <a:ext cx="1409418" cy="338554"/>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1" i="1" u="none" strike="noStrike" kern="0" cap="none" spc="0" normalizeH="0" baseline="0" noProof="0">
                <a:ln>
                  <a:noFill/>
                </a:ln>
                <a:solidFill>
                  <a:srgbClr val="362C83"/>
                </a:solidFill>
                <a:effectLst/>
                <a:uLnTx/>
                <a:uFillTx/>
                <a:latin typeface="Playfair Display SemiBold" pitchFamily="2" charset="77"/>
                <a:ea typeface="+mn-lt"/>
                <a:cs typeface="+mn-lt"/>
                <a:sym typeface="Arial"/>
              </a:rPr>
              <a:t>Mindset</a:t>
            </a:r>
            <a:endParaRPr kumimoji="0" lang="en-US" sz="1400" b="1" i="1" u="none" strike="noStrike" kern="1200" cap="none" spc="0" normalizeH="0" baseline="0" noProof="0">
              <a:ln>
                <a:noFill/>
              </a:ln>
              <a:solidFill>
                <a:srgbClr val="362C83"/>
              </a:solidFill>
              <a:effectLst/>
              <a:uLnTx/>
              <a:uFillTx/>
              <a:latin typeface="Playfair Display SemiBold" pitchFamily="2" charset="77"/>
            </a:endParaRPr>
          </a:p>
        </p:txBody>
      </p:sp>
      <p:sp>
        <p:nvSpPr>
          <p:cNvPr id="9" name="TextBox 8">
            <a:extLst>
              <a:ext uri="{FF2B5EF4-FFF2-40B4-BE49-F238E27FC236}">
                <a16:creationId xmlns:a16="http://schemas.microsoft.com/office/drawing/2014/main" id="{99DEBA65-9661-16BA-7A52-56F814D2324D}"/>
              </a:ext>
            </a:extLst>
          </p:cNvPr>
          <p:cNvSpPr txBox="1"/>
          <p:nvPr/>
        </p:nvSpPr>
        <p:spPr>
          <a:xfrm>
            <a:off x="4829998" y="2713967"/>
            <a:ext cx="1409418" cy="338554"/>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1" i="1" u="none" strike="noStrike" kern="0" cap="none" spc="0" normalizeH="0" baseline="0" noProof="0">
                <a:ln>
                  <a:noFill/>
                </a:ln>
                <a:solidFill>
                  <a:srgbClr val="362C83"/>
                </a:solidFill>
                <a:effectLst/>
                <a:uLnTx/>
                <a:uFillTx/>
                <a:latin typeface="Playfair Display SemiBold" pitchFamily="2" charset="77"/>
                <a:ea typeface="+mn-lt"/>
                <a:cs typeface="+mn-lt"/>
                <a:sym typeface="Arial"/>
              </a:rPr>
              <a:t>Behaviours</a:t>
            </a:r>
            <a:endParaRPr kumimoji="0" lang="en-US" sz="1400" b="1" i="1" u="none" strike="noStrike" kern="1200" cap="none" spc="0" normalizeH="0" baseline="0" noProof="0">
              <a:ln>
                <a:noFill/>
              </a:ln>
              <a:solidFill>
                <a:srgbClr val="362C83"/>
              </a:solidFill>
              <a:effectLst/>
              <a:uLnTx/>
              <a:uFillTx/>
              <a:latin typeface="Playfair Display SemiBold" pitchFamily="2" charset="77"/>
            </a:endParaRPr>
          </a:p>
        </p:txBody>
      </p:sp>
      <p:sp>
        <p:nvSpPr>
          <p:cNvPr id="10" name="TextBox 9">
            <a:extLst>
              <a:ext uri="{FF2B5EF4-FFF2-40B4-BE49-F238E27FC236}">
                <a16:creationId xmlns:a16="http://schemas.microsoft.com/office/drawing/2014/main" id="{DAC086B4-84C0-9F65-2D1A-26DCD2B0174C}"/>
              </a:ext>
            </a:extLst>
          </p:cNvPr>
          <p:cNvSpPr txBox="1"/>
          <p:nvPr/>
        </p:nvSpPr>
        <p:spPr>
          <a:xfrm>
            <a:off x="4088656" y="3230510"/>
            <a:ext cx="3038448" cy="1326389"/>
          </a:xfrm>
          <a:prstGeom prst="rect">
            <a:avLst/>
          </a:prstGeom>
          <a:noFill/>
        </p:spPr>
        <p:txBody>
          <a:bodyPr wrap="square" lIns="121920" tIns="60960" rIns="121920" bIns="60960" anchor="t">
            <a:spAutoFit/>
          </a:bodyPr>
          <a:lstStyle/>
          <a:p>
            <a:pPr marL="285750" indent="-285750">
              <a:lnSpc>
                <a:spcPct val="120000"/>
              </a:lnSpc>
              <a:buFont typeface="Arial" panose="020B0604020202020204" pitchFamily="34" charset="0"/>
              <a:buChar char="•"/>
            </a:pPr>
            <a:r>
              <a:rPr lang="en-US" sz="1100">
                <a:solidFill>
                  <a:srgbClr val="362C83"/>
                </a:solidFill>
                <a:latin typeface="Figtree" pitchFamily="2" charset="0"/>
              </a:rPr>
              <a:t>Reads every consent prompt and habitually unchecks marketing opt-ins</a:t>
            </a:r>
          </a:p>
          <a:p>
            <a:pPr marL="285750" indent="-285750">
              <a:lnSpc>
                <a:spcPct val="120000"/>
              </a:lnSpc>
              <a:buFont typeface="Arial" panose="020B0604020202020204" pitchFamily="34" charset="0"/>
              <a:buChar char="•"/>
            </a:pPr>
            <a:r>
              <a:rPr lang="en-US" sz="1100">
                <a:solidFill>
                  <a:srgbClr val="362C83"/>
                </a:solidFill>
                <a:latin typeface="Figtree" pitchFamily="2" charset="0"/>
              </a:rPr>
              <a:t>Struggles with digital services at times; avoids the meter on hard days</a:t>
            </a:r>
          </a:p>
          <a:p>
            <a:pPr marL="285750" indent="-285750">
              <a:lnSpc>
                <a:spcPct val="120000"/>
              </a:lnSpc>
              <a:buFont typeface="Arial" panose="020B0604020202020204" pitchFamily="34" charset="0"/>
              <a:buChar char="•"/>
            </a:pPr>
            <a:r>
              <a:rPr lang="en-US" sz="1100">
                <a:solidFill>
                  <a:srgbClr val="362C83"/>
                </a:solidFill>
                <a:latin typeface="Figtree" pitchFamily="2" charset="0"/>
              </a:rPr>
              <a:t>Demands explicit reasons before sharing data; not proactive at switching</a:t>
            </a:r>
          </a:p>
        </p:txBody>
      </p:sp>
      <p:sp>
        <p:nvSpPr>
          <p:cNvPr id="16" name="TextBox 15">
            <a:extLst>
              <a:ext uri="{FF2B5EF4-FFF2-40B4-BE49-F238E27FC236}">
                <a16:creationId xmlns:a16="http://schemas.microsoft.com/office/drawing/2014/main" id="{F384ABE3-E4A6-2144-FCA8-C944E79F1F08}"/>
              </a:ext>
            </a:extLst>
          </p:cNvPr>
          <p:cNvSpPr txBox="1"/>
          <p:nvPr/>
        </p:nvSpPr>
        <p:spPr>
          <a:xfrm>
            <a:off x="570734" y="5948030"/>
            <a:ext cx="6467375" cy="276999"/>
          </a:xfrm>
          <a:prstGeom prst="rect">
            <a:avLst/>
          </a:prstGeom>
          <a:noFill/>
        </p:spPr>
        <p:txBody>
          <a:bodyPr wrap="square">
            <a:spAutoFit/>
          </a:bodyPr>
          <a:lstStyle/>
          <a:p>
            <a:r>
              <a:rPr lang="en-GB" sz="1200" b="1">
                <a:solidFill>
                  <a:srgbClr val="5542F5"/>
                </a:solidFill>
                <a:latin typeface="Figtree" pitchFamily="2" charset="0"/>
              </a:rPr>
              <a:t>What wins them over: </a:t>
            </a:r>
            <a:r>
              <a:rPr lang="en-GB" sz="1200">
                <a:solidFill>
                  <a:srgbClr val="5542F5"/>
                </a:solidFill>
                <a:latin typeface="Figtree" pitchFamily="2" charset="0"/>
              </a:rPr>
              <a:t>clear protection, explicit consent and reassurance at every step</a:t>
            </a:r>
          </a:p>
        </p:txBody>
      </p:sp>
      <p:sp>
        <p:nvSpPr>
          <p:cNvPr id="25" name="TextBox 24">
            <a:extLst>
              <a:ext uri="{FF2B5EF4-FFF2-40B4-BE49-F238E27FC236}">
                <a16:creationId xmlns:a16="http://schemas.microsoft.com/office/drawing/2014/main" id="{774F2221-8B1A-E819-3CEA-2111A8C936EC}"/>
              </a:ext>
            </a:extLst>
          </p:cNvPr>
          <p:cNvSpPr txBox="1"/>
          <p:nvPr/>
        </p:nvSpPr>
        <p:spPr>
          <a:xfrm>
            <a:off x="570734" y="1547372"/>
            <a:ext cx="4888475" cy="369332"/>
          </a:xfrm>
          <a:prstGeom prst="rect">
            <a:avLst/>
          </a:prstGeom>
          <a:noFill/>
        </p:spPr>
        <p:txBody>
          <a:bodyPr wrap="square" lIns="121920" tIns="60960" rIns="121920" bIns="60960" anchor="t">
            <a:spAutoFit/>
          </a:bodyPr>
          <a:lstStyle/>
          <a:p>
            <a:r>
              <a:rPr lang="en-GB" sz="1600">
                <a:solidFill>
                  <a:srgbClr val="4D38F5"/>
                </a:solidFill>
                <a:latin typeface="Figtree" pitchFamily="2" charset="0"/>
              </a:rPr>
              <a:t>Cautious by experience, vigilant but fatigued</a:t>
            </a:r>
          </a:p>
        </p:txBody>
      </p:sp>
      <p:sp>
        <p:nvSpPr>
          <p:cNvPr id="26" name="Oval 25">
            <a:extLst>
              <a:ext uri="{FF2B5EF4-FFF2-40B4-BE49-F238E27FC236}">
                <a16:creationId xmlns:a16="http://schemas.microsoft.com/office/drawing/2014/main" id="{AA2A4736-986B-A116-B469-056824A1D05A}"/>
              </a:ext>
            </a:extLst>
          </p:cNvPr>
          <p:cNvSpPr/>
          <p:nvPr/>
        </p:nvSpPr>
        <p:spPr>
          <a:xfrm>
            <a:off x="674915" y="2549364"/>
            <a:ext cx="615553" cy="615553"/>
          </a:xfrm>
          <a:prstGeom prst="ellipse">
            <a:avLst/>
          </a:prstGeom>
          <a:solidFill>
            <a:srgbClr val="F2E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27">
            <a:extLst>
              <a:ext uri="{FF2B5EF4-FFF2-40B4-BE49-F238E27FC236}">
                <a16:creationId xmlns:a16="http://schemas.microsoft.com/office/drawing/2014/main" id="{C4D6DD9B-5898-688B-89FC-E551D7E52873}"/>
              </a:ext>
            </a:extLst>
          </p:cNvPr>
          <p:cNvPicPr>
            <a:picLocks noChangeAspect="1"/>
          </p:cNvPicPr>
          <p:nvPr/>
        </p:nvPicPr>
        <p:blipFill>
          <a:blip>
            <a:extLst>
              <a:ext uri="{96DAC541-7B7A-43D3-8B79-37D633B846F1}">
                <asvg:svgBlip xmlns:asvg="http://schemas.microsoft.com/office/drawing/2016/SVG/main" r:embed="rId3"/>
              </a:ext>
            </a:extLst>
          </a:blip>
          <a:srcRect b="23038"/>
          <a:stretch>
            <a:fillRect/>
          </a:stretch>
        </p:blipFill>
        <p:spPr>
          <a:xfrm>
            <a:off x="761865" y="2601621"/>
            <a:ext cx="441655" cy="418668"/>
          </a:xfrm>
          <a:prstGeom prst="rect">
            <a:avLst/>
          </a:prstGeom>
        </p:spPr>
      </p:pic>
      <p:sp>
        <p:nvSpPr>
          <p:cNvPr id="31" name="Oval 30">
            <a:extLst>
              <a:ext uri="{FF2B5EF4-FFF2-40B4-BE49-F238E27FC236}">
                <a16:creationId xmlns:a16="http://schemas.microsoft.com/office/drawing/2014/main" id="{B4197186-97CF-FDFE-C91A-509662D3AA83}"/>
              </a:ext>
            </a:extLst>
          </p:cNvPr>
          <p:cNvSpPr/>
          <p:nvPr/>
        </p:nvSpPr>
        <p:spPr>
          <a:xfrm>
            <a:off x="4199085" y="2549558"/>
            <a:ext cx="615553" cy="615553"/>
          </a:xfrm>
          <a:prstGeom prst="ellipse">
            <a:avLst/>
          </a:prstGeom>
          <a:solidFill>
            <a:srgbClr val="F2E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987D98-B598-C80F-BB16-494498191488}"/>
              </a:ext>
            </a:extLst>
          </p:cNvPr>
          <p:cNvSpPr txBox="1">
            <a:spLocks/>
          </p:cNvSpPr>
          <p:nvPr/>
        </p:nvSpPr>
        <p:spPr>
          <a:xfrm>
            <a:off x="674915" y="764879"/>
            <a:ext cx="5171703" cy="701392"/>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lvl="0">
              <a:defRPr/>
            </a:pPr>
            <a:r>
              <a:rPr lang="en-GB" sz="4400" i="1" spc="0">
                <a:solidFill>
                  <a:srgbClr val="362C83"/>
                </a:solidFill>
                <a:latin typeface="Playfair Display SemiBold" pitchFamily="2" charset="77"/>
              </a:rPr>
              <a:t>Careful</a:t>
            </a:r>
            <a:r>
              <a:rPr lang="en-GB" sz="4400" spc="0">
                <a:solidFill>
                  <a:srgbClr val="362C83"/>
                </a:solidFill>
                <a:latin typeface="Figtree" pitchFamily="2" charset="0"/>
              </a:rPr>
              <a:t> budgeteer</a:t>
            </a:r>
            <a:endParaRPr lang="en-US" sz="4400" i="1" spc="0">
              <a:solidFill>
                <a:srgbClr val="362C83"/>
              </a:solidFill>
              <a:latin typeface="Playfair Display SemiBold" pitchFamily="2" charset="77"/>
            </a:endParaRPr>
          </a:p>
        </p:txBody>
      </p:sp>
      <p:pic>
        <p:nvPicPr>
          <p:cNvPr id="4" name="Graphic 3">
            <a:extLst>
              <a:ext uri="{FF2B5EF4-FFF2-40B4-BE49-F238E27FC236}">
                <a16:creationId xmlns:a16="http://schemas.microsoft.com/office/drawing/2014/main" id="{05355B35-3BE3-7C6C-6BDD-F2E750C17777}"/>
              </a:ext>
            </a:extLst>
          </p:cNvPr>
          <p:cNvPicPr>
            <a:picLocks noChangeAspect="1"/>
          </p:cNvPicPr>
          <p:nvPr/>
        </p:nvPicPr>
        <p:blipFill>
          <a:blip>
            <a:extLst>
              <a:ext uri="{96DAC541-7B7A-43D3-8B79-37D633B846F1}">
                <asvg:svgBlip xmlns:asvg="http://schemas.microsoft.com/office/drawing/2016/SVG/main" r:embed="rId4"/>
              </a:ext>
            </a:extLst>
          </a:blip>
          <a:srcRect b="17011"/>
          <a:stretch>
            <a:fillRect/>
          </a:stretch>
        </p:blipFill>
        <p:spPr>
          <a:xfrm>
            <a:off x="4329122" y="2665374"/>
            <a:ext cx="328651" cy="335942"/>
          </a:xfrm>
          <a:prstGeom prst="rect">
            <a:avLst/>
          </a:prstGeom>
        </p:spPr>
      </p:pic>
      <p:pic>
        <p:nvPicPr>
          <p:cNvPr id="6" name="Picture 5">
            <a:extLst>
              <a:ext uri="{FF2B5EF4-FFF2-40B4-BE49-F238E27FC236}">
                <a16:creationId xmlns:a16="http://schemas.microsoft.com/office/drawing/2014/main" id="{B8844BF6-DD54-74DC-9CE6-66F2F2274693}"/>
              </a:ext>
            </a:extLst>
          </p:cNvPr>
          <p:cNvPicPr>
            <a:picLocks noChangeAspect="1"/>
          </p:cNvPicPr>
          <p:nvPr/>
        </p:nvPicPr>
        <p:blipFill>
          <a:blip r:embed="rId5"/>
          <a:srcRect/>
          <a:stretch/>
        </p:blipFill>
        <p:spPr>
          <a:xfrm>
            <a:off x="8616147" y="877070"/>
            <a:ext cx="3029060" cy="5347959"/>
          </a:xfrm>
          <a:prstGeom prst="rect">
            <a:avLst/>
          </a:prstGeom>
          <a:ln>
            <a:noFill/>
          </a:ln>
          <a:effectLst>
            <a:outerShdw blurRad="76793" dist="38100" dir="2700000" algn="tl" rotWithShape="0">
              <a:prstClr val="black">
                <a:alpha val="10307"/>
              </a:prstClr>
            </a:outerShdw>
          </a:effectLst>
        </p:spPr>
      </p:pic>
    </p:spTree>
    <p:extLst>
      <p:ext uri="{BB962C8B-B14F-4D97-AF65-F5344CB8AC3E}">
        <p14:creationId xmlns:p14="http://schemas.microsoft.com/office/powerpoint/2010/main" val="3355942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E437E-0542-EBD2-0669-BDE6F3C2FE6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A871B6C1-E78E-D93A-6D25-55A871475CF9}"/>
              </a:ext>
            </a:extLst>
          </p:cNvPr>
          <p:cNvPicPr>
            <a:picLocks noChangeAspect="1"/>
          </p:cNvPicPr>
          <p:nvPr/>
        </p:nvPicPr>
        <p:blipFill>
          <a:blip r:embed="rId2"/>
          <a:srcRect/>
          <a:stretch/>
        </p:blipFill>
        <p:spPr>
          <a:xfrm flipH="1">
            <a:off x="3728086" y="5647220"/>
            <a:ext cx="8463911" cy="1210780"/>
          </a:xfrm>
          <a:prstGeom prst="rect">
            <a:avLst/>
          </a:prstGeom>
        </p:spPr>
      </p:pic>
      <p:sp>
        <p:nvSpPr>
          <p:cNvPr id="38" name="TextBox 37">
            <a:extLst>
              <a:ext uri="{FF2B5EF4-FFF2-40B4-BE49-F238E27FC236}">
                <a16:creationId xmlns:a16="http://schemas.microsoft.com/office/drawing/2014/main" id="{2346DF79-9F47-E07A-E3EB-C4A08F82EFCA}"/>
              </a:ext>
            </a:extLst>
          </p:cNvPr>
          <p:cNvSpPr txBox="1"/>
          <p:nvPr/>
        </p:nvSpPr>
        <p:spPr>
          <a:xfrm>
            <a:off x="3048000" y="2981097"/>
            <a:ext cx="6096000" cy="369332"/>
          </a:xfrm>
          <a:prstGeom prst="rect">
            <a:avLst/>
          </a:prstGeom>
          <a:noFill/>
        </p:spPr>
        <p:txBody>
          <a:bodyPr wrap="square">
            <a:spAutoFit/>
          </a:bodyPr>
          <a:lstStyle/>
          <a:p>
            <a:endParaRPr lang="en-US"/>
          </a:p>
        </p:txBody>
      </p:sp>
      <p:sp>
        <p:nvSpPr>
          <p:cNvPr id="2" name="TextBox 1">
            <a:extLst>
              <a:ext uri="{FF2B5EF4-FFF2-40B4-BE49-F238E27FC236}">
                <a16:creationId xmlns:a16="http://schemas.microsoft.com/office/drawing/2014/main" id="{B74F05C4-0D41-D64A-9BF3-E474A22B9558}"/>
              </a:ext>
            </a:extLst>
          </p:cNvPr>
          <p:cNvSpPr txBox="1"/>
          <p:nvPr/>
        </p:nvSpPr>
        <p:spPr>
          <a:xfrm>
            <a:off x="674916" y="2976938"/>
            <a:ext cx="3189952" cy="1326389"/>
          </a:xfrm>
          <a:prstGeom prst="rect">
            <a:avLst/>
          </a:prstGeom>
          <a:noFill/>
        </p:spPr>
        <p:txBody>
          <a:bodyPr wrap="square" lIns="121920" tIns="60960" rIns="121920" bIns="60960" anchor="t">
            <a:spAutoFit/>
          </a:bodyPr>
          <a:lstStyle/>
          <a:p>
            <a:pPr marL="285750" indent="-285750">
              <a:lnSpc>
                <a:spcPct val="120000"/>
              </a:lnSpc>
              <a:buFont typeface="Arial" panose="020B0604020202020204" pitchFamily="34" charset="0"/>
              <a:buChar char="•"/>
            </a:pPr>
            <a:r>
              <a:rPr lang="en-US" sz="1100">
                <a:solidFill>
                  <a:srgbClr val="362C83"/>
                </a:solidFill>
                <a:latin typeface="Figtree" pitchFamily="2" charset="0"/>
              </a:rPr>
              <a:t>Capable but at full capacity; energy bills are a genuine source of stress</a:t>
            </a:r>
          </a:p>
          <a:p>
            <a:pPr marL="285750" indent="-285750">
              <a:lnSpc>
                <a:spcPct val="120000"/>
              </a:lnSpc>
              <a:buFont typeface="Arial" panose="020B0604020202020204" pitchFamily="34" charset="0"/>
              <a:buChar char="•"/>
            </a:pPr>
            <a:r>
              <a:rPr lang="en-US" sz="1100">
                <a:solidFill>
                  <a:srgbClr val="362C83"/>
                </a:solidFill>
                <a:latin typeface="Figtree" pitchFamily="2" charset="0"/>
              </a:rPr>
              <a:t>Wants control but bandwidth fluctuates; on hard days, data becomes too much</a:t>
            </a:r>
          </a:p>
          <a:p>
            <a:pPr marL="285750" indent="-285750">
              <a:lnSpc>
                <a:spcPct val="120000"/>
              </a:lnSpc>
              <a:buFont typeface="Arial" panose="020B0604020202020204" pitchFamily="34" charset="0"/>
              <a:buChar char="•"/>
            </a:pPr>
            <a:r>
              <a:rPr lang="en-US" sz="1100">
                <a:solidFill>
                  <a:srgbClr val="362C83"/>
                </a:solidFill>
                <a:latin typeface="Figtree" pitchFamily="2" charset="0"/>
              </a:rPr>
              <a:t>Believes in regulation but needs proof; abandons anything without clear payoff</a:t>
            </a:r>
          </a:p>
        </p:txBody>
      </p:sp>
      <p:sp>
        <p:nvSpPr>
          <p:cNvPr id="3" name="TextBox 2">
            <a:extLst>
              <a:ext uri="{FF2B5EF4-FFF2-40B4-BE49-F238E27FC236}">
                <a16:creationId xmlns:a16="http://schemas.microsoft.com/office/drawing/2014/main" id="{DFF6EECA-21C5-E1B3-447B-DFE428A7F26C}"/>
              </a:ext>
            </a:extLst>
          </p:cNvPr>
          <p:cNvSpPr txBox="1"/>
          <p:nvPr/>
        </p:nvSpPr>
        <p:spPr>
          <a:xfrm>
            <a:off x="1290469" y="2460201"/>
            <a:ext cx="1409418" cy="338554"/>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1" i="1" u="none" strike="noStrike" kern="0" cap="none" spc="0" normalizeH="0" baseline="0" noProof="0">
                <a:ln>
                  <a:noFill/>
                </a:ln>
                <a:solidFill>
                  <a:srgbClr val="362C83"/>
                </a:solidFill>
                <a:effectLst/>
                <a:uLnTx/>
                <a:uFillTx/>
                <a:latin typeface="Playfair Display SemiBold" pitchFamily="2" charset="77"/>
                <a:ea typeface="+mn-lt"/>
                <a:cs typeface="+mn-lt"/>
                <a:sym typeface="Arial"/>
              </a:rPr>
              <a:t>Mindset</a:t>
            </a:r>
            <a:endParaRPr kumimoji="0" lang="en-US" sz="1400" b="1" i="1" u="none" strike="noStrike" kern="1200" cap="none" spc="0" normalizeH="0" baseline="0" noProof="0">
              <a:ln>
                <a:noFill/>
              </a:ln>
              <a:solidFill>
                <a:srgbClr val="362C83"/>
              </a:solidFill>
              <a:effectLst/>
              <a:uLnTx/>
              <a:uFillTx/>
              <a:latin typeface="Playfair Display SemiBold" pitchFamily="2" charset="77"/>
            </a:endParaRPr>
          </a:p>
        </p:txBody>
      </p:sp>
      <p:sp>
        <p:nvSpPr>
          <p:cNvPr id="4" name="TextBox 3">
            <a:extLst>
              <a:ext uri="{FF2B5EF4-FFF2-40B4-BE49-F238E27FC236}">
                <a16:creationId xmlns:a16="http://schemas.microsoft.com/office/drawing/2014/main" id="{4B08C363-10A0-6220-08E9-5BEC636C1211}"/>
              </a:ext>
            </a:extLst>
          </p:cNvPr>
          <p:cNvSpPr txBox="1"/>
          <p:nvPr/>
        </p:nvSpPr>
        <p:spPr>
          <a:xfrm>
            <a:off x="4829998" y="2460395"/>
            <a:ext cx="1409418" cy="338554"/>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1" i="1" u="none" strike="noStrike" kern="0" cap="none" spc="0" normalizeH="0" baseline="0" noProof="0">
                <a:ln>
                  <a:noFill/>
                </a:ln>
                <a:solidFill>
                  <a:srgbClr val="362C83"/>
                </a:solidFill>
                <a:effectLst/>
                <a:uLnTx/>
                <a:uFillTx/>
                <a:latin typeface="Playfair Display SemiBold" pitchFamily="2" charset="77"/>
                <a:ea typeface="+mn-lt"/>
                <a:cs typeface="+mn-lt"/>
                <a:sym typeface="Arial"/>
              </a:rPr>
              <a:t>Behaviours</a:t>
            </a:r>
            <a:endParaRPr kumimoji="0" lang="en-US" sz="1400" b="1" i="1" u="none" strike="noStrike" kern="1200" cap="none" spc="0" normalizeH="0" baseline="0" noProof="0">
              <a:ln>
                <a:noFill/>
              </a:ln>
              <a:solidFill>
                <a:srgbClr val="362C83"/>
              </a:solidFill>
              <a:effectLst/>
              <a:uLnTx/>
              <a:uFillTx/>
              <a:latin typeface="Playfair Display SemiBold" pitchFamily="2" charset="77"/>
            </a:endParaRPr>
          </a:p>
        </p:txBody>
      </p:sp>
      <p:sp>
        <p:nvSpPr>
          <p:cNvPr id="5" name="TextBox 4">
            <a:extLst>
              <a:ext uri="{FF2B5EF4-FFF2-40B4-BE49-F238E27FC236}">
                <a16:creationId xmlns:a16="http://schemas.microsoft.com/office/drawing/2014/main" id="{7271CC77-D458-3F67-664D-9890B7B522F7}"/>
              </a:ext>
            </a:extLst>
          </p:cNvPr>
          <p:cNvSpPr txBox="1"/>
          <p:nvPr/>
        </p:nvSpPr>
        <p:spPr>
          <a:xfrm>
            <a:off x="4088656" y="2976938"/>
            <a:ext cx="3297566" cy="1529521"/>
          </a:xfrm>
          <a:prstGeom prst="rect">
            <a:avLst/>
          </a:prstGeom>
          <a:noFill/>
        </p:spPr>
        <p:txBody>
          <a:bodyPr wrap="square" lIns="121920" tIns="60960" rIns="121920" bIns="60960" anchor="t">
            <a:spAutoFit/>
          </a:bodyPr>
          <a:lstStyle/>
          <a:p>
            <a:pPr marL="285750" indent="-285750">
              <a:lnSpc>
                <a:spcPct val="120000"/>
              </a:lnSpc>
              <a:buFont typeface="Arial" panose="020B0604020202020204" pitchFamily="34" charset="0"/>
              <a:buChar char="•"/>
            </a:pPr>
            <a:r>
              <a:rPr lang="en-US" sz="1100">
                <a:solidFill>
                  <a:srgbClr val="362C83"/>
                </a:solidFill>
                <a:latin typeface="Figtree" pitchFamily="2" charset="0"/>
              </a:rPr>
              <a:t>Switches off smart meter on anxious days; reads T&amp;Cs and checks Companies House</a:t>
            </a:r>
          </a:p>
          <a:p>
            <a:pPr marL="285750" indent="-285750">
              <a:lnSpc>
                <a:spcPct val="120000"/>
              </a:lnSpc>
              <a:buFont typeface="Arial" panose="020B0604020202020204" pitchFamily="34" charset="0"/>
              <a:buChar char="•"/>
            </a:pPr>
            <a:r>
              <a:rPr lang="en-US" sz="1100">
                <a:solidFill>
                  <a:srgbClr val="362C83"/>
                </a:solidFill>
                <a:latin typeface="Figtree" pitchFamily="2" charset="0"/>
              </a:rPr>
              <a:t>Open to sharing data unless resale is disclosed; needs advance consent reminders</a:t>
            </a:r>
          </a:p>
          <a:p>
            <a:pPr marL="285750" indent="-285750">
              <a:lnSpc>
                <a:spcPct val="120000"/>
              </a:lnSpc>
              <a:buFont typeface="Arial" panose="020B0604020202020204" pitchFamily="34" charset="0"/>
              <a:buChar char="•"/>
            </a:pPr>
            <a:r>
              <a:rPr lang="en-US" sz="1100">
                <a:solidFill>
                  <a:srgbClr val="362C83"/>
                </a:solidFill>
                <a:latin typeface="Figtree" pitchFamily="2" charset="0"/>
              </a:rPr>
              <a:t>Needs chunked, simple flows - cognitive load is a real constraint</a:t>
            </a:r>
          </a:p>
        </p:txBody>
      </p:sp>
      <p:sp>
        <p:nvSpPr>
          <p:cNvPr id="6" name="TextBox 5">
            <a:extLst>
              <a:ext uri="{FF2B5EF4-FFF2-40B4-BE49-F238E27FC236}">
                <a16:creationId xmlns:a16="http://schemas.microsoft.com/office/drawing/2014/main" id="{18CD96EB-2FF0-6E35-50CF-F5F74FE80A7B}"/>
              </a:ext>
            </a:extLst>
          </p:cNvPr>
          <p:cNvSpPr txBox="1"/>
          <p:nvPr/>
        </p:nvSpPr>
        <p:spPr>
          <a:xfrm>
            <a:off x="570734" y="5948030"/>
            <a:ext cx="6467375" cy="276999"/>
          </a:xfrm>
          <a:prstGeom prst="rect">
            <a:avLst/>
          </a:prstGeom>
          <a:noFill/>
        </p:spPr>
        <p:txBody>
          <a:bodyPr wrap="square">
            <a:spAutoFit/>
          </a:bodyPr>
          <a:lstStyle/>
          <a:p>
            <a:r>
              <a:rPr lang="en-GB" sz="1200" b="1">
                <a:solidFill>
                  <a:srgbClr val="4D38F5"/>
                </a:solidFill>
                <a:latin typeface="Figtree" pitchFamily="2" charset="0"/>
              </a:rPr>
              <a:t>What wins them over: </a:t>
            </a:r>
            <a:r>
              <a:rPr lang="en-GB" sz="1200">
                <a:solidFill>
                  <a:srgbClr val="4D38F5"/>
                </a:solidFill>
                <a:latin typeface="Figtree" pitchFamily="2" charset="0"/>
              </a:rPr>
              <a:t>Low effort, clear value and support to follow through</a:t>
            </a:r>
          </a:p>
        </p:txBody>
      </p:sp>
      <p:sp>
        <p:nvSpPr>
          <p:cNvPr id="11" name="TextBox 10">
            <a:extLst>
              <a:ext uri="{FF2B5EF4-FFF2-40B4-BE49-F238E27FC236}">
                <a16:creationId xmlns:a16="http://schemas.microsoft.com/office/drawing/2014/main" id="{9F6106DE-E739-60AC-FD77-A8401B443134}"/>
              </a:ext>
            </a:extLst>
          </p:cNvPr>
          <p:cNvSpPr txBox="1"/>
          <p:nvPr/>
        </p:nvSpPr>
        <p:spPr>
          <a:xfrm>
            <a:off x="570734" y="1534677"/>
            <a:ext cx="5171703" cy="369332"/>
          </a:xfrm>
          <a:prstGeom prst="rect">
            <a:avLst/>
          </a:prstGeom>
          <a:noFill/>
        </p:spPr>
        <p:txBody>
          <a:bodyPr wrap="square" lIns="121920" tIns="60960" rIns="121920" bIns="60960" anchor="t">
            <a:spAutoFit/>
          </a:bodyPr>
          <a:lstStyle/>
          <a:p>
            <a:r>
              <a:rPr lang="en-GB" sz="1600">
                <a:solidFill>
                  <a:srgbClr val="4D38F5"/>
                </a:solidFill>
                <a:latin typeface="Figtree" pitchFamily="2" charset="0"/>
              </a:rPr>
              <a:t>Willing and capable, but bandwidth is the bottleneck</a:t>
            </a:r>
          </a:p>
        </p:txBody>
      </p:sp>
      <p:sp>
        <p:nvSpPr>
          <p:cNvPr id="12" name="Oval 11">
            <a:extLst>
              <a:ext uri="{FF2B5EF4-FFF2-40B4-BE49-F238E27FC236}">
                <a16:creationId xmlns:a16="http://schemas.microsoft.com/office/drawing/2014/main" id="{FEC6DFA9-92E7-B4A9-2CD9-F175F3A76B47}"/>
              </a:ext>
            </a:extLst>
          </p:cNvPr>
          <p:cNvSpPr/>
          <p:nvPr/>
        </p:nvSpPr>
        <p:spPr>
          <a:xfrm>
            <a:off x="674915" y="2295792"/>
            <a:ext cx="615553" cy="615553"/>
          </a:xfrm>
          <a:prstGeom prst="ellipse">
            <a:avLst/>
          </a:prstGeom>
          <a:solidFill>
            <a:srgbClr val="F1E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5AFA481E-C4BD-8DA5-4F17-B579D053E3E7}"/>
              </a:ext>
            </a:extLst>
          </p:cNvPr>
          <p:cNvPicPr>
            <a:picLocks noChangeAspect="1"/>
          </p:cNvPicPr>
          <p:nvPr/>
        </p:nvPicPr>
        <p:blipFill>
          <a:blip>
            <a:extLst>
              <a:ext uri="{96DAC541-7B7A-43D3-8B79-37D633B846F1}">
                <asvg:svgBlip xmlns:asvg="http://schemas.microsoft.com/office/drawing/2016/SVG/main" r:embed="rId3"/>
              </a:ext>
            </a:extLst>
          </a:blip>
          <a:srcRect b="23038"/>
          <a:stretch>
            <a:fillRect/>
          </a:stretch>
        </p:blipFill>
        <p:spPr>
          <a:xfrm>
            <a:off x="761865" y="2348049"/>
            <a:ext cx="441655" cy="418668"/>
          </a:xfrm>
          <a:prstGeom prst="rect">
            <a:avLst/>
          </a:prstGeom>
        </p:spPr>
      </p:pic>
      <p:sp>
        <p:nvSpPr>
          <p:cNvPr id="14" name="Oval 13">
            <a:extLst>
              <a:ext uri="{FF2B5EF4-FFF2-40B4-BE49-F238E27FC236}">
                <a16:creationId xmlns:a16="http://schemas.microsoft.com/office/drawing/2014/main" id="{3E015C67-0239-AA36-3480-EFD364652C4A}"/>
              </a:ext>
            </a:extLst>
          </p:cNvPr>
          <p:cNvSpPr/>
          <p:nvPr/>
        </p:nvSpPr>
        <p:spPr>
          <a:xfrm>
            <a:off x="4199085" y="2295986"/>
            <a:ext cx="615553" cy="615553"/>
          </a:xfrm>
          <a:prstGeom prst="ellipse">
            <a:avLst/>
          </a:prstGeom>
          <a:solidFill>
            <a:srgbClr val="F1E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
            <a:extLst>
              <a:ext uri="{FF2B5EF4-FFF2-40B4-BE49-F238E27FC236}">
                <a16:creationId xmlns:a16="http://schemas.microsoft.com/office/drawing/2014/main" id="{B6C95D45-3FEB-4F85-42A6-7B5CFD03553D}"/>
              </a:ext>
            </a:extLst>
          </p:cNvPr>
          <p:cNvSpPr txBox="1">
            <a:spLocks/>
          </p:cNvSpPr>
          <p:nvPr/>
        </p:nvSpPr>
        <p:spPr>
          <a:xfrm>
            <a:off x="674915" y="752184"/>
            <a:ext cx="5171703" cy="701392"/>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lvl="0">
              <a:defRPr/>
            </a:pPr>
            <a:r>
              <a:rPr lang="en-GB" sz="4400" i="1" spc="0">
                <a:solidFill>
                  <a:srgbClr val="362C83"/>
                </a:solidFill>
                <a:latin typeface="Playfair Display SemiBold" pitchFamily="2" charset="77"/>
              </a:rPr>
              <a:t>Surviving</a:t>
            </a:r>
            <a:r>
              <a:rPr lang="en-GB" sz="4400" spc="0">
                <a:solidFill>
                  <a:srgbClr val="362C83"/>
                </a:solidFill>
                <a:latin typeface="Figtree" pitchFamily="2" charset="0"/>
              </a:rPr>
              <a:t> juggler</a:t>
            </a:r>
            <a:endParaRPr lang="en-US" sz="4400" i="1" spc="0">
              <a:solidFill>
                <a:srgbClr val="362C83"/>
              </a:solidFill>
              <a:latin typeface="Playfair Display SemiBold" pitchFamily="2" charset="77"/>
            </a:endParaRPr>
          </a:p>
        </p:txBody>
      </p:sp>
      <p:pic>
        <p:nvPicPr>
          <p:cNvPr id="18" name="Graphic 17">
            <a:extLst>
              <a:ext uri="{FF2B5EF4-FFF2-40B4-BE49-F238E27FC236}">
                <a16:creationId xmlns:a16="http://schemas.microsoft.com/office/drawing/2014/main" id="{AEEFCAA8-6631-6C17-A9B4-1369E8670365}"/>
              </a:ext>
            </a:extLst>
          </p:cNvPr>
          <p:cNvPicPr>
            <a:picLocks noChangeAspect="1"/>
          </p:cNvPicPr>
          <p:nvPr/>
        </p:nvPicPr>
        <p:blipFill>
          <a:blip>
            <a:extLst>
              <a:ext uri="{96DAC541-7B7A-43D3-8B79-37D633B846F1}">
                <asvg:svgBlip xmlns:asvg="http://schemas.microsoft.com/office/drawing/2016/SVG/main" r:embed="rId4"/>
              </a:ext>
            </a:extLst>
          </a:blip>
          <a:srcRect b="17011"/>
          <a:stretch>
            <a:fillRect/>
          </a:stretch>
        </p:blipFill>
        <p:spPr>
          <a:xfrm>
            <a:off x="4329122" y="2416482"/>
            <a:ext cx="328651" cy="335942"/>
          </a:xfrm>
          <a:prstGeom prst="rect">
            <a:avLst/>
          </a:prstGeom>
        </p:spPr>
      </p:pic>
      <p:pic>
        <p:nvPicPr>
          <p:cNvPr id="8" name="Picture 7">
            <a:extLst>
              <a:ext uri="{FF2B5EF4-FFF2-40B4-BE49-F238E27FC236}">
                <a16:creationId xmlns:a16="http://schemas.microsoft.com/office/drawing/2014/main" id="{A4A94787-05A7-F4B1-DB0C-DA09716F573B}"/>
              </a:ext>
            </a:extLst>
          </p:cNvPr>
          <p:cNvPicPr>
            <a:picLocks noChangeAspect="1"/>
          </p:cNvPicPr>
          <p:nvPr/>
        </p:nvPicPr>
        <p:blipFill>
          <a:blip r:embed="rId5"/>
          <a:srcRect/>
          <a:stretch/>
        </p:blipFill>
        <p:spPr>
          <a:xfrm>
            <a:off x="8616147" y="877071"/>
            <a:ext cx="3029060" cy="5347957"/>
          </a:xfrm>
          <a:prstGeom prst="rect">
            <a:avLst/>
          </a:prstGeom>
          <a:ln>
            <a:noFill/>
          </a:ln>
          <a:effectLst>
            <a:outerShdw blurRad="76793" dist="38100" dir="2700000" algn="tl" rotWithShape="0">
              <a:prstClr val="black">
                <a:alpha val="10307"/>
              </a:prstClr>
            </a:outerShdw>
          </a:effectLst>
        </p:spPr>
      </p:pic>
    </p:spTree>
    <p:extLst>
      <p:ext uri="{BB962C8B-B14F-4D97-AF65-F5344CB8AC3E}">
        <p14:creationId xmlns:p14="http://schemas.microsoft.com/office/powerpoint/2010/main" val="3401821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2E647-062B-BB07-7206-E2F33BB2BBA6}"/>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D26378F-CB2E-C705-C8B0-BB4A34DD33DA}"/>
              </a:ext>
            </a:extLst>
          </p:cNvPr>
          <p:cNvPicPr>
            <a:picLocks noChangeAspect="1"/>
          </p:cNvPicPr>
          <p:nvPr/>
        </p:nvPicPr>
        <p:blipFill>
          <a:blip r:embed="rId2"/>
          <a:srcRect/>
          <a:stretch/>
        </p:blipFill>
        <p:spPr>
          <a:xfrm rot="19800413">
            <a:off x="4981067" y="114031"/>
            <a:ext cx="7210933" cy="6051775"/>
          </a:xfrm>
          <a:prstGeom prst="rect">
            <a:avLst/>
          </a:prstGeom>
        </p:spPr>
      </p:pic>
      <p:sp>
        <p:nvSpPr>
          <p:cNvPr id="7" name="TextBox 6">
            <a:extLst>
              <a:ext uri="{FF2B5EF4-FFF2-40B4-BE49-F238E27FC236}">
                <a16:creationId xmlns:a16="http://schemas.microsoft.com/office/drawing/2014/main" id="{34305D16-41E1-067F-1E80-340A0D52E03F}"/>
              </a:ext>
            </a:extLst>
          </p:cNvPr>
          <p:cNvSpPr txBox="1"/>
          <p:nvPr/>
        </p:nvSpPr>
        <p:spPr>
          <a:xfrm>
            <a:off x="674915" y="3296197"/>
            <a:ext cx="3524169" cy="1326389"/>
          </a:xfrm>
          <a:prstGeom prst="rect">
            <a:avLst/>
          </a:prstGeom>
          <a:noFill/>
        </p:spPr>
        <p:txBody>
          <a:bodyPr wrap="square" lIns="121920" tIns="60960" rIns="121920" bIns="60960" anchor="t">
            <a:spAutoFit/>
          </a:bodyPr>
          <a:lstStyle/>
          <a:p>
            <a:pPr marL="285750" indent="-285750">
              <a:lnSpc>
                <a:spcPct val="120000"/>
              </a:lnSpc>
              <a:buFont typeface="Arial" panose="020B0604020202020204" pitchFamily="34" charset="0"/>
              <a:buChar char="•"/>
            </a:pPr>
            <a:r>
              <a:rPr lang="en-US" sz="1100">
                <a:solidFill>
                  <a:srgbClr val="362C83"/>
                </a:solidFill>
                <a:latin typeface="Figtree" pitchFamily="2" charset="0"/>
              </a:rPr>
              <a:t>Not disengaged, but energy sits low on a long priority list</a:t>
            </a:r>
          </a:p>
          <a:p>
            <a:pPr marL="285750" indent="-285750">
              <a:lnSpc>
                <a:spcPct val="120000"/>
              </a:lnSpc>
              <a:buFont typeface="Arial" panose="020B0604020202020204" pitchFamily="34" charset="0"/>
              <a:buChar char="•"/>
            </a:pPr>
            <a:r>
              <a:rPr lang="en-US" sz="1100">
                <a:solidFill>
                  <a:srgbClr val="362C83"/>
                </a:solidFill>
                <a:latin typeface="Figtree" pitchFamily="2" charset="0"/>
              </a:rPr>
              <a:t>Only engages when forced (cost spikes); responds with speed, not scrutiny</a:t>
            </a:r>
          </a:p>
          <a:p>
            <a:pPr marL="285750" indent="-285750">
              <a:lnSpc>
                <a:spcPct val="120000"/>
              </a:lnSpc>
              <a:buFont typeface="Arial" panose="020B0604020202020204" pitchFamily="34" charset="0"/>
              <a:buChar char="•"/>
            </a:pPr>
            <a:r>
              <a:rPr lang="en-US" sz="1100">
                <a:solidFill>
                  <a:srgbClr val="362C83"/>
                </a:solidFill>
                <a:latin typeface="Figtree" pitchFamily="2" charset="0"/>
              </a:rPr>
              <a:t>Trusts by default if friction is low; time, not data, is the scarce resource</a:t>
            </a:r>
          </a:p>
        </p:txBody>
      </p:sp>
      <p:sp>
        <p:nvSpPr>
          <p:cNvPr id="8" name="TextBox 7">
            <a:extLst>
              <a:ext uri="{FF2B5EF4-FFF2-40B4-BE49-F238E27FC236}">
                <a16:creationId xmlns:a16="http://schemas.microsoft.com/office/drawing/2014/main" id="{F20288F5-A607-2038-AE60-EFDDC997EE6F}"/>
              </a:ext>
            </a:extLst>
          </p:cNvPr>
          <p:cNvSpPr txBox="1"/>
          <p:nvPr/>
        </p:nvSpPr>
        <p:spPr>
          <a:xfrm>
            <a:off x="1290469" y="2779460"/>
            <a:ext cx="1409418" cy="338554"/>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1" i="1" u="none" strike="noStrike" kern="0" cap="none" spc="0" normalizeH="0" baseline="0" noProof="0">
                <a:ln>
                  <a:noFill/>
                </a:ln>
                <a:solidFill>
                  <a:srgbClr val="362C83"/>
                </a:solidFill>
                <a:effectLst/>
                <a:uLnTx/>
                <a:uFillTx/>
                <a:latin typeface="Playfair Display SemiBold" pitchFamily="2" charset="77"/>
                <a:ea typeface="+mn-lt"/>
                <a:cs typeface="+mn-lt"/>
                <a:sym typeface="Arial"/>
              </a:rPr>
              <a:t>Mindset</a:t>
            </a:r>
            <a:endParaRPr kumimoji="0" lang="en-US" sz="1400" b="1" i="1" u="none" strike="noStrike" kern="1200" cap="none" spc="0" normalizeH="0" baseline="0" noProof="0">
              <a:ln>
                <a:noFill/>
              </a:ln>
              <a:solidFill>
                <a:srgbClr val="362C83"/>
              </a:solidFill>
              <a:effectLst/>
              <a:uLnTx/>
              <a:uFillTx/>
              <a:latin typeface="Playfair Display SemiBold" pitchFamily="2" charset="77"/>
            </a:endParaRPr>
          </a:p>
        </p:txBody>
      </p:sp>
      <p:sp>
        <p:nvSpPr>
          <p:cNvPr id="9" name="TextBox 8">
            <a:extLst>
              <a:ext uri="{FF2B5EF4-FFF2-40B4-BE49-F238E27FC236}">
                <a16:creationId xmlns:a16="http://schemas.microsoft.com/office/drawing/2014/main" id="{4E9E6F45-4223-AE52-7D22-D704AB993D13}"/>
              </a:ext>
            </a:extLst>
          </p:cNvPr>
          <p:cNvSpPr txBox="1"/>
          <p:nvPr/>
        </p:nvSpPr>
        <p:spPr>
          <a:xfrm>
            <a:off x="4986112" y="2779654"/>
            <a:ext cx="1409418" cy="338554"/>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400" b="1" i="1" u="none" strike="noStrike" kern="0" cap="none" spc="0" normalizeH="0" baseline="0" noProof="0">
                <a:ln>
                  <a:noFill/>
                </a:ln>
                <a:solidFill>
                  <a:srgbClr val="362C83"/>
                </a:solidFill>
                <a:effectLst/>
                <a:uLnTx/>
                <a:uFillTx/>
                <a:latin typeface="Playfair Display SemiBold" pitchFamily="2" charset="77"/>
                <a:ea typeface="+mn-lt"/>
                <a:cs typeface="+mn-lt"/>
                <a:sym typeface="Arial"/>
              </a:rPr>
              <a:t>Behaviours</a:t>
            </a:r>
            <a:endParaRPr kumimoji="0" lang="en-US" sz="1400" b="1" i="1" u="none" strike="noStrike" kern="1200" cap="none" spc="0" normalizeH="0" baseline="0" noProof="0">
              <a:ln>
                <a:noFill/>
              </a:ln>
              <a:solidFill>
                <a:srgbClr val="362C83"/>
              </a:solidFill>
              <a:effectLst/>
              <a:uLnTx/>
              <a:uFillTx/>
              <a:latin typeface="Playfair Display SemiBold" pitchFamily="2" charset="77"/>
            </a:endParaRPr>
          </a:p>
        </p:txBody>
      </p:sp>
      <p:sp>
        <p:nvSpPr>
          <p:cNvPr id="10" name="TextBox 9">
            <a:extLst>
              <a:ext uri="{FF2B5EF4-FFF2-40B4-BE49-F238E27FC236}">
                <a16:creationId xmlns:a16="http://schemas.microsoft.com/office/drawing/2014/main" id="{1096F80E-7B61-8406-9540-6D538498F64B}"/>
              </a:ext>
            </a:extLst>
          </p:cNvPr>
          <p:cNvSpPr txBox="1"/>
          <p:nvPr/>
        </p:nvSpPr>
        <p:spPr>
          <a:xfrm>
            <a:off x="4244770" y="3296197"/>
            <a:ext cx="3843162" cy="1326389"/>
          </a:xfrm>
          <a:prstGeom prst="rect">
            <a:avLst/>
          </a:prstGeom>
          <a:noFill/>
        </p:spPr>
        <p:txBody>
          <a:bodyPr wrap="square" lIns="121920" tIns="60960" rIns="121920" bIns="60960" anchor="t">
            <a:spAutoFit/>
          </a:bodyPr>
          <a:lstStyle/>
          <a:p>
            <a:pPr marL="285750" indent="-285750">
              <a:lnSpc>
                <a:spcPct val="120000"/>
              </a:lnSpc>
              <a:buFont typeface="Arial" panose="020B0604020202020204" pitchFamily="34" charset="0"/>
              <a:buChar char="•"/>
            </a:pPr>
            <a:r>
              <a:rPr lang="en-US" sz="1100">
                <a:solidFill>
                  <a:srgbClr val="362C83"/>
                </a:solidFill>
                <a:latin typeface="Figtree" pitchFamily="2" charset="0"/>
              </a:rPr>
              <a:t>Accepts all consent prompts by default; only unchecks marketing opt-ins</a:t>
            </a:r>
          </a:p>
          <a:p>
            <a:pPr marL="285750" indent="-285750">
              <a:lnSpc>
                <a:spcPct val="120000"/>
              </a:lnSpc>
              <a:buFont typeface="Arial" panose="020B0604020202020204" pitchFamily="34" charset="0"/>
              <a:buChar char="•"/>
            </a:pPr>
            <a:r>
              <a:rPr lang="en-US" sz="1100">
                <a:solidFill>
                  <a:srgbClr val="362C83"/>
                </a:solidFill>
                <a:latin typeface="Figtree" pitchFamily="2" charset="0"/>
              </a:rPr>
              <a:t>Switches suppliers when costs rise; consolidates accounts to save time</a:t>
            </a:r>
          </a:p>
          <a:p>
            <a:pPr marL="285750" indent="-285750">
              <a:lnSpc>
                <a:spcPct val="120000"/>
              </a:lnSpc>
              <a:buFont typeface="Arial" panose="020B0604020202020204" pitchFamily="34" charset="0"/>
              <a:buChar char="•"/>
            </a:pPr>
            <a:r>
              <a:rPr lang="en-US" sz="1100">
                <a:solidFill>
                  <a:srgbClr val="362C83"/>
                </a:solidFill>
                <a:latin typeface="Figtree" pitchFamily="2" charset="0"/>
              </a:rPr>
              <a:t>Mobile-only; responds only to direct incentives or tangible value</a:t>
            </a:r>
          </a:p>
        </p:txBody>
      </p:sp>
      <p:sp>
        <p:nvSpPr>
          <p:cNvPr id="16" name="TextBox 15">
            <a:extLst>
              <a:ext uri="{FF2B5EF4-FFF2-40B4-BE49-F238E27FC236}">
                <a16:creationId xmlns:a16="http://schemas.microsoft.com/office/drawing/2014/main" id="{2AC780D7-D942-A68D-88A9-EDD6EEF44C89}"/>
              </a:ext>
            </a:extLst>
          </p:cNvPr>
          <p:cNvSpPr txBox="1"/>
          <p:nvPr/>
        </p:nvSpPr>
        <p:spPr>
          <a:xfrm>
            <a:off x="570734" y="5948030"/>
            <a:ext cx="6467375" cy="276999"/>
          </a:xfrm>
          <a:prstGeom prst="rect">
            <a:avLst/>
          </a:prstGeom>
          <a:noFill/>
        </p:spPr>
        <p:txBody>
          <a:bodyPr wrap="square">
            <a:spAutoFit/>
          </a:bodyPr>
          <a:lstStyle/>
          <a:p>
            <a:r>
              <a:rPr lang="en-GB" sz="1200" b="1">
                <a:solidFill>
                  <a:srgbClr val="4D38F5"/>
                </a:solidFill>
                <a:latin typeface="Figtree" pitchFamily="2" charset="0"/>
              </a:rPr>
              <a:t>What wins them over: </a:t>
            </a:r>
            <a:r>
              <a:rPr lang="en-GB" sz="1200">
                <a:solidFill>
                  <a:srgbClr val="4D38F5"/>
                </a:solidFill>
                <a:latin typeface="Figtree" pitchFamily="2" charset="0"/>
              </a:rPr>
              <a:t>speed, simplicity and immediate, tangible benefit</a:t>
            </a:r>
          </a:p>
        </p:txBody>
      </p:sp>
      <p:sp>
        <p:nvSpPr>
          <p:cNvPr id="26" name="Oval 25">
            <a:extLst>
              <a:ext uri="{FF2B5EF4-FFF2-40B4-BE49-F238E27FC236}">
                <a16:creationId xmlns:a16="http://schemas.microsoft.com/office/drawing/2014/main" id="{90592E72-6FF1-5FE8-E445-0072B6F21E4D}"/>
              </a:ext>
            </a:extLst>
          </p:cNvPr>
          <p:cNvSpPr/>
          <p:nvPr/>
        </p:nvSpPr>
        <p:spPr>
          <a:xfrm>
            <a:off x="674915" y="2615051"/>
            <a:ext cx="615553" cy="615553"/>
          </a:xfrm>
          <a:prstGeom prst="ellipse">
            <a:avLst/>
          </a:prstGeom>
          <a:solidFill>
            <a:srgbClr val="F2E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27">
            <a:extLst>
              <a:ext uri="{FF2B5EF4-FFF2-40B4-BE49-F238E27FC236}">
                <a16:creationId xmlns:a16="http://schemas.microsoft.com/office/drawing/2014/main" id="{53C2D417-C8F2-7380-6EF7-3DDDD37C43DC}"/>
              </a:ext>
            </a:extLst>
          </p:cNvPr>
          <p:cNvPicPr>
            <a:picLocks noChangeAspect="1"/>
          </p:cNvPicPr>
          <p:nvPr/>
        </p:nvPicPr>
        <p:blipFill>
          <a:blip>
            <a:extLst>
              <a:ext uri="{96DAC541-7B7A-43D3-8B79-37D633B846F1}">
                <asvg:svgBlip xmlns:asvg="http://schemas.microsoft.com/office/drawing/2016/SVG/main" r:embed="rId3"/>
              </a:ext>
            </a:extLst>
          </a:blip>
          <a:srcRect b="23038"/>
          <a:stretch>
            <a:fillRect/>
          </a:stretch>
        </p:blipFill>
        <p:spPr>
          <a:xfrm>
            <a:off x="761865" y="2667308"/>
            <a:ext cx="441655" cy="418668"/>
          </a:xfrm>
          <a:prstGeom prst="rect">
            <a:avLst/>
          </a:prstGeom>
        </p:spPr>
      </p:pic>
      <p:sp>
        <p:nvSpPr>
          <p:cNvPr id="31" name="Oval 30">
            <a:extLst>
              <a:ext uri="{FF2B5EF4-FFF2-40B4-BE49-F238E27FC236}">
                <a16:creationId xmlns:a16="http://schemas.microsoft.com/office/drawing/2014/main" id="{BFB975C4-BED9-86D8-9A7A-DCFDF3CE168A}"/>
              </a:ext>
            </a:extLst>
          </p:cNvPr>
          <p:cNvSpPr/>
          <p:nvPr/>
        </p:nvSpPr>
        <p:spPr>
          <a:xfrm>
            <a:off x="4355199" y="2615245"/>
            <a:ext cx="615553" cy="615553"/>
          </a:xfrm>
          <a:prstGeom prst="ellipse">
            <a:avLst/>
          </a:prstGeom>
          <a:solidFill>
            <a:srgbClr val="F2E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EE33AE45-3F63-E465-CE5F-A43192A84201}"/>
              </a:ext>
            </a:extLst>
          </p:cNvPr>
          <p:cNvSpPr txBox="1">
            <a:spLocks/>
          </p:cNvSpPr>
          <p:nvPr/>
        </p:nvSpPr>
        <p:spPr>
          <a:xfrm>
            <a:off x="674915" y="906087"/>
            <a:ext cx="5171703" cy="1139726"/>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lvl="0">
              <a:defRPr/>
            </a:pPr>
            <a:r>
              <a:rPr lang="en-GB" sz="4400" spc="0">
                <a:solidFill>
                  <a:srgbClr val="362C83"/>
                </a:solidFill>
                <a:latin typeface="Figtree" pitchFamily="2" charset="0"/>
              </a:rPr>
              <a:t>Time-poor </a:t>
            </a:r>
            <a:r>
              <a:rPr lang="en-GB" sz="4400" i="1" spc="0">
                <a:solidFill>
                  <a:srgbClr val="362C83"/>
                </a:solidFill>
                <a:latin typeface="Playfair Display SemiBold" pitchFamily="2" charset="77"/>
              </a:rPr>
              <a:t>professionals</a:t>
            </a:r>
            <a:endParaRPr lang="en-US" sz="4400" i="1" spc="0">
              <a:solidFill>
                <a:srgbClr val="362C83"/>
              </a:solidFill>
              <a:latin typeface="Playfair Display SemiBold" pitchFamily="2" charset="77"/>
            </a:endParaRPr>
          </a:p>
        </p:txBody>
      </p:sp>
      <p:sp>
        <p:nvSpPr>
          <p:cNvPr id="5" name="TextBox 4">
            <a:extLst>
              <a:ext uri="{FF2B5EF4-FFF2-40B4-BE49-F238E27FC236}">
                <a16:creationId xmlns:a16="http://schemas.microsoft.com/office/drawing/2014/main" id="{93F24A98-C62D-7734-9726-8068F5636840}"/>
              </a:ext>
            </a:extLst>
          </p:cNvPr>
          <p:cNvSpPr txBox="1"/>
          <p:nvPr/>
        </p:nvSpPr>
        <p:spPr>
          <a:xfrm>
            <a:off x="570734" y="2089929"/>
            <a:ext cx="5896973" cy="369332"/>
          </a:xfrm>
          <a:prstGeom prst="rect">
            <a:avLst/>
          </a:prstGeom>
          <a:noFill/>
        </p:spPr>
        <p:txBody>
          <a:bodyPr wrap="square" lIns="121920" tIns="60960" rIns="121920" bIns="60960" anchor="t">
            <a:spAutoFit/>
          </a:bodyPr>
          <a:lstStyle/>
          <a:p>
            <a:r>
              <a:rPr lang="en-GB" sz="1600">
                <a:solidFill>
                  <a:srgbClr val="4D38F5"/>
                </a:solidFill>
                <a:latin typeface="Figtree" pitchFamily="2" charset="0"/>
              </a:rPr>
              <a:t>Oversubscribed, not disengaged; time is the real currency</a:t>
            </a:r>
          </a:p>
        </p:txBody>
      </p:sp>
      <p:pic>
        <p:nvPicPr>
          <p:cNvPr id="12" name="Graphic 11">
            <a:extLst>
              <a:ext uri="{FF2B5EF4-FFF2-40B4-BE49-F238E27FC236}">
                <a16:creationId xmlns:a16="http://schemas.microsoft.com/office/drawing/2014/main" id="{CD29E547-4B7B-2F7B-69EA-CD471011A165}"/>
              </a:ext>
            </a:extLst>
          </p:cNvPr>
          <p:cNvPicPr>
            <a:picLocks noChangeAspect="1"/>
          </p:cNvPicPr>
          <p:nvPr/>
        </p:nvPicPr>
        <p:blipFill>
          <a:blip>
            <a:extLst>
              <a:ext uri="{96DAC541-7B7A-43D3-8B79-37D633B846F1}">
                <asvg:svgBlip xmlns:asvg="http://schemas.microsoft.com/office/drawing/2016/SVG/main" r:embed="rId4"/>
              </a:ext>
            </a:extLst>
          </a:blip>
          <a:srcRect b="17011"/>
          <a:stretch>
            <a:fillRect/>
          </a:stretch>
        </p:blipFill>
        <p:spPr>
          <a:xfrm>
            <a:off x="4484570" y="2735520"/>
            <a:ext cx="328651" cy="335942"/>
          </a:xfrm>
          <a:prstGeom prst="rect">
            <a:avLst/>
          </a:prstGeom>
        </p:spPr>
      </p:pic>
      <p:pic>
        <p:nvPicPr>
          <p:cNvPr id="3" name="Picture 2">
            <a:extLst>
              <a:ext uri="{FF2B5EF4-FFF2-40B4-BE49-F238E27FC236}">
                <a16:creationId xmlns:a16="http://schemas.microsoft.com/office/drawing/2014/main" id="{260FE11D-1E86-B225-BE3A-8BFC3F4219B8}"/>
              </a:ext>
            </a:extLst>
          </p:cNvPr>
          <p:cNvPicPr>
            <a:picLocks noChangeAspect="1"/>
          </p:cNvPicPr>
          <p:nvPr/>
        </p:nvPicPr>
        <p:blipFill>
          <a:blip r:embed="rId5"/>
          <a:srcRect/>
          <a:stretch/>
        </p:blipFill>
        <p:spPr>
          <a:xfrm>
            <a:off x="8616147" y="883453"/>
            <a:ext cx="3029059" cy="5335192"/>
          </a:xfrm>
          <a:prstGeom prst="rect">
            <a:avLst/>
          </a:prstGeom>
          <a:ln>
            <a:noFill/>
          </a:ln>
          <a:effectLst>
            <a:outerShdw blurRad="76793" dist="38100" dir="2700000" algn="tl" rotWithShape="0">
              <a:prstClr val="black">
                <a:alpha val="10307"/>
              </a:prstClr>
            </a:outerShdw>
          </a:effectLst>
        </p:spPr>
      </p:pic>
      <p:pic>
        <p:nvPicPr>
          <p:cNvPr id="13" name="Picture 12" descr="A person and person looking at a phone&#10;&#10;AI-generated content may be incorrect.">
            <a:extLst>
              <a:ext uri="{FF2B5EF4-FFF2-40B4-BE49-F238E27FC236}">
                <a16:creationId xmlns:a16="http://schemas.microsoft.com/office/drawing/2014/main" id="{0C1905B0-D136-2ABE-E617-C3CA6921A6DC}"/>
              </a:ext>
            </a:extLst>
          </p:cNvPr>
          <p:cNvPicPr>
            <a:picLocks noChangeAspect="1"/>
          </p:cNvPicPr>
          <p:nvPr/>
        </p:nvPicPr>
        <p:blipFill>
          <a:blip r:embed="rId6"/>
          <a:srcRect l="22857" r="22286" b="3636"/>
          <a:stretch>
            <a:fillRect/>
          </a:stretch>
        </p:blipFill>
        <p:spPr>
          <a:xfrm>
            <a:off x="9745002" y="1093591"/>
            <a:ext cx="780130" cy="771904"/>
          </a:xfrm>
          <a:prstGeom prst="ellipse">
            <a:avLst/>
          </a:prstGeom>
          <a:ln w="19050">
            <a:noFill/>
          </a:ln>
        </p:spPr>
      </p:pic>
    </p:spTree>
    <p:extLst>
      <p:ext uri="{BB962C8B-B14F-4D97-AF65-F5344CB8AC3E}">
        <p14:creationId xmlns:p14="http://schemas.microsoft.com/office/powerpoint/2010/main" val="1152196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21E5E"/>
        </a:solidFill>
        <a:effectLst/>
      </p:bgPr>
    </p:bg>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2BA39250-9E5F-5F65-C351-562B5A60BA16}"/>
              </a:ext>
            </a:extLst>
          </p:cNvPr>
          <p:cNvGrpSpPr/>
          <p:nvPr/>
        </p:nvGrpSpPr>
        <p:grpSpPr>
          <a:xfrm>
            <a:off x="3428122" y="516576"/>
            <a:ext cx="2557799" cy="2416195"/>
            <a:chOff x="83127" y="522514"/>
            <a:chExt cx="3309438" cy="3126223"/>
          </a:xfrm>
        </p:grpSpPr>
        <p:pic>
          <p:nvPicPr>
            <p:cNvPr id="4" name="Picture 3">
              <a:extLst>
                <a:ext uri="{FF2B5EF4-FFF2-40B4-BE49-F238E27FC236}">
                  <a16:creationId xmlns:a16="http://schemas.microsoft.com/office/drawing/2014/main" id="{EC6A8AD9-4506-F992-88BF-E7EC0CBC9413}"/>
                </a:ext>
              </a:extLst>
            </p:cNvPr>
            <p:cNvPicPr>
              <a:picLocks noChangeAspect="1"/>
            </p:cNvPicPr>
            <p:nvPr/>
          </p:nvPicPr>
          <p:blipFill>
            <a:blip r:embed="rId3"/>
            <a:stretch>
              <a:fillRect/>
            </a:stretch>
          </p:blipFill>
          <p:spPr>
            <a:xfrm>
              <a:off x="592686" y="848857"/>
              <a:ext cx="2799879" cy="2799880"/>
            </a:xfrm>
            <a:prstGeom prst="rect">
              <a:avLst/>
            </a:prstGeom>
          </p:spPr>
        </p:pic>
        <p:sp>
          <p:nvSpPr>
            <p:cNvPr id="5" name="TextBox 4">
              <a:extLst>
                <a:ext uri="{FF2B5EF4-FFF2-40B4-BE49-F238E27FC236}">
                  <a16:creationId xmlns:a16="http://schemas.microsoft.com/office/drawing/2014/main" id="{3E795FD0-8730-68E3-9B69-8960841943AF}"/>
                </a:ext>
              </a:extLst>
            </p:cNvPr>
            <p:cNvSpPr txBox="1"/>
            <p:nvPr/>
          </p:nvSpPr>
          <p:spPr>
            <a:xfrm>
              <a:off x="83127" y="522514"/>
              <a:ext cx="2291938" cy="2400657"/>
            </a:xfrm>
            <a:prstGeom prst="rect">
              <a:avLst/>
            </a:prstGeom>
            <a:noFill/>
          </p:spPr>
          <p:txBody>
            <a:bodyPr wrap="square" rtlCol="0">
              <a:spAutoFit/>
            </a:bodyPr>
            <a:lstStyle/>
            <a:p>
              <a:pPr algn="ctr"/>
              <a:r>
                <a:rPr lang="en-US" sz="15000">
                  <a:solidFill>
                    <a:srgbClr val="1EF395"/>
                  </a:solidFill>
                  <a:latin typeface="Playfair Display Medium" pitchFamily="2" charset="77"/>
                </a:rPr>
                <a:t>1</a:t>
              </a:r>
            </a:p>
          </p:txBody>
        </p:sp>
      </p:grpSp>
      <p:sp>
        <p:nvSpPr>
          <p:cNvPr id="6" name="TextBox 5">
            <a:extLst>
              <a:ext uri="{FF2B5EF4-FFF2-40B4-BE49-F238E27FC236}">
                <a16:creationId xmlns:a16="http://schemas.microsoft.com/office/drawing/2014/main" id="{126B2CF6-3C7F-BA75-F6BB-F58994B93044}"/>
              </a:ext>
            </a:extLst>
          </p:cNvPr>
          <p:cNvSpPr txBox="1"/>
          <p:nvPr/>
        </p:nvSpPr>
        <p:spPr>
          <a:xfrm>
            <a:off x="4015362" y="2807738"/>
            <a:ext cx="1730689" cy="307777"/>
          </a:xfrm>
          <a:prstGeom prst="rect">
            <a:avLst/>
          </a:prstGeom>
          <a:noFill/>
        </p:spPr>
        <p:txBody>
          <a:bodyPr wrap="square">
            <a:spAutoFit/>
          </a:bodyPr>
          <a:lstStyle/>
          <a:p>
            <a:r>
              <a:rPr lang="en-GB" sz="1400" b="1">
                <a:solidFill>
                  <a:srgbClr val="F1EFFF"/>
                </a:solidFill>
                <a:effectLst/>
                <a:latin typeface="Figtree" pitchFamily="2" charset="0"/>
              </a:rPr>
              <a:t>Energy management</a:t>
            </a:r>
            <a:endParaRPr lang="en-US" sz="1400" b="1">
              <a:solidFill>
                <a:srgbClr val="F1EFFF"/>
              </a:solidFill>
              <a:latin typeface="Figtree" pitchFamily="2" charset="0"/>
            </a:endParaRPr>
          </a:p>
        </p:txBody>
      </p:sp>
      <p:sp>
        <p:nvSpPr>
          <p:cNvPr id="19" name="TextBox 18">
            <a:extLst>
              <a:ext uri="{FF2B5EF4-FFF2-40B4-BE49-F238E27FC236}">
                <a16:creationId xmlns:a16="http://schemas.microsoft.com/office/drawing/2014/main" id="{53078B5D-AF09-04EE-619B-D9607A593627}"/>
              </a:ext>
            </a:extLst>
          </p:cNvPr>
          <p:cNvSpPr txBox="1"/>
          <p:nvPr/>
        </p:nvSpPr>
        <p:spPr>
          <a:xfrm>
            <a:off x="6831250" y="2795864"/>
            <a:ext cx="1968503" cy="523220"/>
          </a:xfrm>
          <a:prstGeom prst="rect">
            <a:avLst/>
          </a:prstGeom>
          <a:noFill/>
        </p:spPr>
        <p:txBody>
          <a:bodyPr wrap="square">
            <a:spAutoFit/>
          </a:bodyPr>
          <a:lstStyle/>
          <a:p>
            <a:r>
              <a:rPr lang="en-GB" sz="1400" b="1">
                <a:solidFill>
                  <a:srgbClr val="F1EFFF"/>
                </a:solidFill>
                <a:latin typeface="Figtree" pitchFamily="2" charset="0"/>
              </a:rPr>
              <a:t>Data sensitivity &amp; willingness to share</a:t>
            </a:r>
            <a:endParaRPr lang="en-US" sz="1400" b="1">
              <a:solidFill>
                <a:srgbClr val="F1EFFF"/>
              </a:solidFill>
              <a:latin typeface="Figtree" pitchFamily="2" charset="0"/>
            </a:endParaRPr>
          </a:p>
        </p:txBody>
      </p:sp>
      <p:grpSp>
        <p:nvGrpSpPr>
          <p:cNvPr id="31" name="Group 30">
            <a:extLst>
              <a:ext uri="{FF2B5EF4-FFF2-40B4-BE49-F238E27FC236}">
                <a16:creationId xmlns:a16="http://schemas.microsoft.com/office/drawing/2014/main" id="{9C4B38C8-75B6-9E65-6022-AD9B4737CD7B}"/>
              </a:ext>
            </a:extLst>
          </p:cNvPr>
          <p:cNvGrpSpPr/>
          <p:nvPr/>
        </p:nvGrpSpPr>
        <p:grpSpPr>
          <a:xfrm>
            <a:off x="9168575" y="374776"/>
            <a:ext cx="2550347" cy="2355869"/>
            <a:chOff x="5667479" y="481624"/>
            <a:chExt cx="3299796" cy="3048169"/>
          </a:xfrm>
        </p:grpSpPr>
        <p:pic>
          <p:nvPicPr>
            <p:cNvPr id="22" name="Picture 21">
              <a:extLst>
                <a:ext uri="{FF2B5EF4-FFF2-40B4-BE49-F238E27FC236}">
                  <a16:creationId xmlns:a16="http://schemas.microsoft.com/office/drawing/2014/main" id="{946B5152-4E6E-86F2-065E-DC0BEFB9BA9B}"/>
                </a:ext>
              </a:extLst>
            </p:cNvPr>
            <p:cNvPicPr>
              <a:picLocks noChangeAspect="1"/>
            </p:cNvPicPr>
            <p:nvPr/>
          </p:nvPicPr>
          <p:blipFill>
            <a:blip r:embed="rId4"/>
            <a:stretch>
              <a:fillRect/>
            </a:stretch>
          </p:blipFill>
          <p:spPr>
            <a:xfrm flipH="1">
              <a:off x="6566075" y="1128592"/>
              <a:ext cx="2401200" cy="2401201"/>
            </a:xfrm>
            <a:prstGeom prst="rect">
              <a:avLst/>
            </a:prstGeom>
          </p:spPr>
        </p:pic>
        <p:sp>
          <p:nvSpPr>
            <p:cNvPr id="23" name="TextBox 22">
              <a:extLst>
                <a:ext uri="{FF2B5EF4-FFF2-40B4-BE49-F238E27FC236}">
                  <a16:creationId xmlns:a16="http://schemas.microsoft.com/office/drawing/2014/main" id="{C05C18C8-BC28-7D41-18A5-11F39D356DA6}"/>
                </a:ext>
              </a:extLst>
            </p:cNvPr>
            <p:cNvSpPr txBox="1"/>
            <p:nvPr/>
          </p:nvSpPr>
          <p:spPr>
            <a:xfrm>
              <a:off x="5667479" y="481624"/>
              <a:ext cx="2291939" cy="2400657"/>
            </a:xfrm>
            <a:prstGeom prst="rect">
              <a:avLst/>
            </a:prstGeom>
            <a:noFill/>
          </p:spPr>
          <p:txBody>
            <a:bodyPr wrap="square" rtlCol="0">
              <a:spAutoFit/>
            </a:bodyPr>
            <a:lstStyle/>
            <a:p>
              <a:pPr algn="ctr"/>
              <a:r>
                <a:rPr lang="en-US" sz="15000">
                  <a:solidFill>
                    <a:srgbClr val="1EF395"/>
                  </a:solidFill>
                  <a:latin typeface="Playfair Display Medium" pitchFamily="2" charset="77"/>
                </a:rPr>
                <a:t>3</a:t>
              </a:r>
            </a:p>
          </p:txBody>
        </p:sp>
      </p:grpSp>
      <p:grpSp>
        <p:nvGrpSpPr>
          <p:cNvPr id="30" name="Group 29">
            <a:extLst>
              <a:ext uri="{FF2B5EF4-FFF2-40B4-BE49-F238E27FC236}">
                <a16:creationId xmlns:a16="http://schemas.microsoft.com/office/drawing/2014/main" id="{C4E71C27-B2B2-7AC5-E0BF-72F58E7E0FD6}"/>
              </a:ext>
            </a:extLst>
          </p:cNvPr>
          <p:cNvGrpSpPr/>
          <p:nvPr/>
        </p:nvGrpSpPr>
        <p:grpSpPr>
          <a:xfrm>
            <a:off x="4768626" y="3319731"/>
            <a:ext cx="2654748" cy="2259584"/>
            <a:chOff x="8476854" y="549029"/>
            <a:chExt cx="3434876" cy="2923589"/>
          </a:xfrm>
        </p:grpSpPr>
        <p:pic>
          <p:nvPicPr>
            <p:cNvPr id="24" name="Picture 23">
              <a:extLst>
                <a:ext uri="{FF2B5EF4-FFF2-40B4-BE49-F238E27FC236}">
                  <a16:creationId xmlns:a16="http://schemas.microsoft.com/office/drawing/2014/main" id="{BAE985D2-15EF-7123-66C4-043E260AE5CD}"/>
                </a:ext>
              </a:extLst>
            </p:cNvPr>
            <p:cNvPicPr>
              <a:picLocks noChangeAspect="1"/>
            </p:cNvPicPr>
            <p:nvPr/>
          </p:nvPicPr>
          <p:blipFill>
            <a:blip r:embed="rId5"/>
            <a:stretch>
              <a:fillRect/>
            </a:stretch>
          </p:blipFill>
          <p:spPr>
            <a:xfrm>
              <a:off x="9510530" y="1071418"/>
              <a:ext cx="2401200" cy="2401200"/>
            </a:xfrm>
            <a:prstGeom prst="rect">
              <a:avLst/>
            </a:prstGeom>
          </p:spPr>
        </p:pic>
        <p:sp>
          <p:nvSpPr>
            <p:cNvPr id="25" name="TextBox 24">
              <a:extLst>
                <a:ext uri="{FF2B5EF4-FFF2-40B4-BE49-F238E27FC236}">
                  <a16:creationId xmlns:a16="http://schemas.microsoft.com/office/drawing/2014/main" id="{D7944B94-5E1E-F27F-B2B9-4A352320D123}"/>
                </a:ext>
              </a:extLst>
            </p:cNvPr>
            <p:cNvSpPr txBox="1"/>
            <p:nvPr/>
          </p:nvSpPr>
          <p:spPr>
            <a:xfrm>
              <a:off x="8476854" y="549029"/>
              <a:ext cx="2291938" cy="2400656"/>
            </a:xfrm>
            <a:prstGeom prst="rect">
              <a:avLst/>
            </a:prstGeom>
            <a:noFill/>
          </p:spPr>
          <p:txBody>
            <a:bodyPr wrap="square" rtlCol="0">
              <a:spAutoFit/>
            </a:bodyPr>
            <a:lstStyle/>
            <a:p>
              <a:pPr algn="ctr"/>
              <a:r>
                <a:rPr lang="en-US" sz="15000">
                  <a:solidFill>
                    <a:srgbClr val="1EF395"/>
                  </a:solidFill>
                  <a:latin typeface="Playfair Display Medium" pitchFamily="2" charset="77"/>
                </a:rPr>
                <a:t>4</a:t>
              </a:r>
            </a:p>
          </p:txBody>
        </p:sp>
      </p:grpSp>
      <p:grpSp>
        <p:nvGrpSpPr>
          <p:cNvPr id="28" name="Group 27">
            <a:extLst>
              <a:ext uri="{FF2B5EF4-FFF2-40B4-BE49-F238E27FC236}">
                <a16:creationId xmlns:a16="http://schemas.microsoft.com/office/drawing/2014/main" id="{39ACF1C6-F94C-613A-BED2-325E24B3CEE6}"/>
              </a:ext>
            </a:extLst>
          </p:cNvPr>
          <p:cNvGrpSpPr/>
          <p:nvPr/>
        </p:nvGrpSpPr>
        <p:grpSpPr>
          <a:xfrm>
            <a:off x="8294502" y="3313231"/>
            <a:ext cx="2111133" cy="2313589"/>
            <a:chOff x="0" y="3182312"/>
            <a:chExt cx="2731514" cy="2993464"/>
          </a:xfrm>
        </p:grpSpPr>
        <p:pic>
          <p:nvPicPr>
            <p:cNvPr id="26" name="Picture 25">
              <a:extLst>
                <a:ext uri="{FF2B5EF4-FFF2-40B4-BE49-F238E27FC236}">
                  <a16:creationId xmlns:a16="http://schemas.microsoft.com/office/drawing/2014/main" id="{22C0EAF2-E2AE-850D-38DE-693B2D1C6901}"/>
                </a:ext>
              </a:extLst>
            </p:cNvPr>
            <p:cNvPicPr>
              <a:picLocks noChangeAspect="1"/>
            </p:cNvPicPr>
            <p:nvPr/>
          </p:nvPicPr>
          <p:blipFill>
            <a:blip r:embed="rId6"/>
            <a:stretch>
              <a:fillRect/>
            </a:stretch>
          </p:blipFill>
          <p:spPr>
            <a:xfrm>
              <a:off x="330314" y="3774576"/>
              <a:ext cx="2401200" cy="2401200"/>
            </a:xfrm>
            <a:prstGeom prst="rect">
              <a:avLst/>
            </a:prstGeom>
          </p:spPr>
        </p:pic>
        <p:sp>
          <p:nvSpPr>
            <p:cNvPr id="27" name="TextBox 26">
              <a:extLst>
                <a:ext uri="{FF2B5EF4-FFF2-40B4-BE49-F238E27FC236}">
                  <a16:creationId xmlns:a16="http://schemas.microsoft.com/office/drawing/2014/main" id="{DE762D5B-E9AD-7B54-80EF-A4C68459E962}"/>
                </a:ext>
              </a:extLst>
            </p:cNvPr>
            <p:cNvSpPr txBox="1"/>
            <p:nvPr/>
          </p:nvSpPr>
          <p:spPr>
            <a:xfrm>
              <a:off x="0" y="3182312"/>
              <a:ext cx="2291939" cy="2400657"/>
            </a:xfrm>
            <a:prstGeom prst="rect">
              <a:avLst/>
            </a:prstGeom>
            <a:noFill/>
          </p:spPr>
          <p:txBody>
            <a:bodyPr wrap="square" rtlCol="0">
              <a:spAutoFit/>
            </a:bodyPr>
            <a:lstStyle/>
            <a:p>
              <a:pPr algn="ctr"/>
              <a:r>
                <a:rPr lang="en-US" sz="15000">
                  <a:solidFill>
                    <a:srgbClr val="1EF395"/>
                  </a:solidFill>
                  <a:latin typeface="Playfair Display Medium" pitchFamily="2" charset="77"/>
                </a:rPr>
                <a:t>5</a:t>
              </a:r>
            </a:p>
          </p:txBody>
        </p:sp>
      </p:grpSp>
      <p:sp>
        <p:nvSpPr>
          <p:cNvPr id="42" name="TextBox 41">
            <a:extLst>
              <a:ext uri="{FF2B5EF4-FFF2-40B4-BE49-F238E27FC236}">
                <a16:creationId xmlns:a16="http://schemas.microsoft.com/office/drawing/2014/main" id="{E2EF481A-7C93-E2CA-AEF7-4E2F3E4A869D}"/>
              </a:ext>
            </a:extLst>
          </p:cNvPr>
          <p:cNvSpPr txBox="1"/>
          <p:nvPr/>
        </p:nvSpPr>
        <p:spPr>
          <a:xfrm>
            <a:off x="9957446" y="2813942"/>
            <a:ext cx="1599005" cy="523220"/>
          </a:xfrm>
          <a:prstGeom prst="rect">
            <a:avLst/>
          </a:prstGeom>
          <a:noFill/>
        </p:spPr>
        <p:txBody>
          <a:bodyPr wrap="square">
            <a:spAutoFit/>
          </a:bodyPr>
          <a:lstStyle/>
          <a:p>
            <a:r>
              <a:rPr lang="en-GB" sz="1400" b="1">
                <a:solidFill>
                  <a:srgbClr val="F1EFFF"/>
                </a:solidFill>
                <a:effectLst/>
                <a:latin typeface="Figtree" pitchFamily="2" charset="0"/>
              </a:rPr>
              <a:t>Feeling in control of one’s data</a:t>
            </a:r>
            <a:endParaRPr lang="en-US" sz="1400" b="1">
              <a:solidFill>
                <a:srgbClr val="F1EFFF"/>
              </a:solidFill>
              <a:latin typeface="Figtree" pitchFamily="2" charset="0"/>
            </a:endParaRPr>
          </a:p>
        </p:txBody>
      </p:sp>
      <p:sp>
        <p:nvSpPr>
          <p:cNvPr id="43" name="TextBox 42">
            <a:extLst>
              <a:ext uri="{FF2B5EF4-FFF2-40B4-BE49-F238E27FC236}">
                <a16:creationId xmlns:a16="http://schemas.microsoft.com/office/drawing/2014/main" id="{634CA17C-F447-09AB-0DF0-3111F4C48552}"/>
              </a:ext>
            </a:extLst>
          </p:cNvPr>
          <p:cNvSpPr txBox="1"/>
          <p:nvPr/>
        </p:nvSpPr>
        <p:spPr>
          <a:xfrm>
            <a:off x="5555456" y="5708369"/>
            <a:ext cx="2036343" cy="307777"/>
          </a:xfrm>
          <a:prstGeom prst="rect">
            <a:avLst/>
          </a:prstGeom>
          <a:noFill/>
        </p:spPr>
        <p:txBody>
          <a:bodyPr wrap="square">
            <a:spAutoFit/>
          </a:bodyPr>
          <a:lstStyle/>
          <a:p>
            <a:r>
              <a:rPr lang="en-GB" sz="1400" b="1">
                <a:solidFill>
                  <a:srgbClr val="F1EFFF"/>
                </a:solidFill>
                <a:effectLst/>
                <a:latin typeface="Figtree" pitchFamily="2" charset="0"/>
              </a:rPr>
              <a:t>Trust in organisations</a:t>
            </a:r>
            <a:endParaRPr lang="en-US" sz="1400" b="1">
              <a:solidFill>
                <a:srgbClr val="F1EFFF"/>
              </a:solidFill>
              <a:latin typeface="Figtree" pitchFamily="2" charset="0"/>
            </a:endParaRPr>
          </a:p>
        </p:txBody>
      </p:sp>
      <p:sp>
        <p:nvSpPr>
          <p:cNvPr id="44" name="TextBox 43">
            <a:extLst>
              <a:ext uri="{FF2B5EF4-FFF2-40B4-BE49-F238E27FC236}">
                <a16:creationId xmlns:a16="http://schemas.microsoft.com/office/drawing/2014/main" id="{0D9FAEDF-FEB5-7C91-C414-12D10BB9BB1A}"/>
              </a:ext>
            </a:extLst>
          </p:cNvPr>
          <p:cNvSpPr txBox="1"/>
          <p:nvPr/>
        </p:nvSpPr>
        <p:spPr>
          <a:xfrm>
            <a:off x="8514914" y="5687157"/>
            <a:ext cx="2167323" cy="307777"/>
          </a:xfrm>
          <a:prstGeom prst="rect">
            <a:avLst/>
          </a:prstGeom>
          <a:noFill/>
        </p:spPr>
        <p:txBody>
          <a:bodyPr wrap="square">
            <a:spAutoFit/>
          </a:bodyPr>
          <a:lstStyle/>
          <a:p>
            <a:r>
              <a:rPr lang="en-GB" sz="1400" b="1">
                <a:solidFill>
                  <a:srgbClr val="F1EFFF"/>
                </a:solidFill>
                <a:effectLst/>
                <a:latin typeface="Figtree" pitchFamily="2" charset="0"/>
              </a:rPr>
              <a:t>First reactions to CCS</a:t>
            </a:r>
            <a:endParaRPr lang="en-US" sz="1400" b="1">
              <a:solidFill>
                <a:srgbClr val="F1EFFF"/>
              </a:solidFill>
              <a:latin typeface="Figtree" pitchFamily="2" charset="0"/>
            </a:endParaRPr>
          </a:p>
        </p:txBody>
      </p:sp>
      <p:grpSp>
        <p:nvGrpSpPr>
          <p:cNvPr id="69" name="Group 68">
            <a:extLst>
              <a:ext uri="{FF2B5EF4-FFF2-40B4-BE49-F238E27FC236}">
                <a16:creationId xmlns:a16="http://schemas.microsoft.com/office/drawing/2014/main" id="{F0A4B271-2DE7-7D64-F988-94A7F88EA2C8}"/>
              </a:ext>
            </a:extLst>
          </p:cNvPr>
          <p:cNvGrpSpPr/>
          <p:nvPr/>
        </p:nvGrpSpPr>
        <p:grpSpPr>
          <a:xfrm>
            <a:off x="6223043" y="583478"/>
            <a:ext cx="2586166" cy="2339129"/>
            <a:chOff x="4613287" y="583478"/>
            <a:chExt cx="2586166" cy="2339129"/>
          </a:xfrm>
        </p:grpSpPr>
        <p:pic>
          <p:nvPicPr>
            <p:cNvPr id="68" name="Picture 67">
              <a:extLst>
                <a:ext uri="{FF2B5EF4-FFF2-40B4-BE49-F238E27FC236}">
                  <a16:creationId xmlns:a16="http://schemas.microsoft.com/office/drawing/2014/main" id="{636ECA82-6F76-43BD-01EA-2DBE846B8F5F}"/>
                </a:ext>
              </a:extLst>
            </p:cNvPr>
            <p:cNvPicPr>
              <a:picLocks noChangeAspect="1"/>
            </p:cNvPicPr>
            <p:nvPr/>
          </p:nvPicPr>
          <p:blipFill>
            <a:blip r:embed="rId7"/>
            <a:stretch>
              <a:fillRect/>
            </a:stretch>
          </p:blipFill>
          <p:spPr>
            <a:xfrm>
              <a:off x="5155556" y="878710"/>
              <a:ext cx="2043897" cy="2043897"/>
            </a:xfrm>
            <a:prstGeom prst="rect">
              <a:avLst/>
            </a:prstGeom>
          </p:spPr>
        </p:pic>
        <p:sp>
          <p:nvSpPr>
            <p:cNvPr id="18" name="TextBox 17">
              <a:extLst>
                <a:ext uri="{FF2B5EF4-FFF2-40B4-BE49-F238E27FC236}">
                  <a16:creationId xmlns:a16="http://schemas.microsoft.com/office/drawing/2014/main" id="{C14DA084-BE52-B987-66BA-997601FE0005}"/>
                </a:ext>
              </a:extLst>
            </p:cNvPr>
            <p:cNvSpPr txBox="1"/>
            <p:nvPr/>
          </p:nvSpPr>
          <p:spPr>
            <a:xfrm>
              <a:off x="4613287" y="583478"/>
              <a:ext cx="1771394" cy="1855840"/>
            </a:xfrm>
            <a:prstGeom prst="rect">
              <a:avLst/>
            </a:prstGeom>
            <a:noFill/>
          </p:spPr>
          <p:txBody>
            <a:bodyPr wrap="square" rtlCol="0">
              <a:spAutoFit/>
            </a:bodyPr>
            <a:lstStyle/>
            <a:p>
              <a:pPr algn="ctr"/>
              <a:r>
                <a:rPr lang="en-US" sz="15000">
                  <a:solidFill>
                    <a:srgbClr val="1EF395"/>
                  </a:solidFill>
                  <a:latin typeface="Playfair Display Medium" pitchFamily="2" charset="77"/>
                </a:rPr>
                <a:t>2</a:t>
              </a:r>
            </a:p>
          </p:txBody>
        </p:sp>
      </p:grpSp>
      <p:sp>
        <p:nvSpPr>
          <p:cNvPr id="15" name="Title 1">
            <a:extLst>
              <a:ext uri="{FF2B5EF4-FFF2-40B4-BE49-F238E27FC236}">
                <a16:creationId xmlns:a16="http://schemas.microsoft.com/office/drawing/2014/main" id="{36E1D8AD-9018-3D25-D249-417D60383184}"/>
              </a:ext>
            </a:extLst>
          </p:cNvPr>
          <p:cNvSpPr txBox="1">
            <a:spLocks/>
          </p:cNvSpPr>
          <p:nvPr/>
        </p:nvSpPr>
        <p:spPr>
          <a:xfrm>
            <a:off x="674915" y="907200"/>
            <a:ext cx="5056811" cy="1139726"/>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r>
              <a:rPr lang="en-US" sz="4400" i="1">
                <a:solidFill>
                  <a:srgbClr val="F2EFFF"/>
                </a:solidFill>
                <a:latin typeface="Playfair Display SemiBold" pitchFamily="2" charset="77"/>
              </a:rPr>
              <a:t>Themes </a:t>
            </a:r>
          </a:p>
          <a:p>
            <a:r>
              <a:rPr lang="en-US" sz="4400">
                <a:solidFill>
                  <a:srgbClr val="F2EFFF"/>
                </a:solidFill>
              </a:rPr>
              <a:t>we’ll cover</a:t>
            </a:r>
            <a:endParaRPr kumimoji="0" lang="en-GB" sz="4400" i="1" u="none" strike="noStrike" kern="1200" cap="none" spc="100" normalizeH="0" baseline="0" noProof="0">
              <a:ln>
                <a:noFill/>
              </a:ln>
              <a:solidFill>
                <a:srgbClr val="F2EFFF"/>
              </a:solidFill>
              <a:effectLst/>
              <a:uLnTx/>
              <a:uFillTx/>
              <a:latin typeface="Playfair Display SemiBold" pitchFamily="2" charset="77"/>
            </a:endParaRPr>
          </a:p>
        </p:txBody>
      </p:sp>
    </p:spTree>
    <p:extLst>
      <p:ext uri="{BB962C8B-B14F-4D97-AF65-F5344CB8AC3E}">
        <p14:creationId xmlns:p14="http://schemas.microsoft.com/office/powerpoint/2010/main" val="256963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BF89B57-4828-832F-E5CA-84911A969483}"/>
              </a:ext>
            </a:extLst>
          </p:cNvPr>
          <p:cNvSpPr/>
          <p:nvPr/>
        </p:nvSpPr>
        <p:spPr>
          <a:xfrm>
            <a:off x="0" y="0"/>
            <a:ext cx="3954483" cy="6858000"/>
          </a:xfrm>
          <a:prstGeom prst="rect">
            <a:avLst/>
          </a:prstGeom>
          <a:solidFill>
            <a:srgbClr val="021E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556F3CF-EB43-0E0C-1ADE-43A22965912B}"/>
              </a:ext>
            </a:extLst>
          </p:cNvPr>
          <p:cNvPicPr>
            <a:picLocks noChangeAspect="1"/>
          </p:cNvPicPr>
          <p:nvPr/>
        </p:nvPicPr>
        <p:blipFill>
          <a:blip r:embed="rId3"/>
          <a:stretch>
            <a:fillRect/>
          </a:stretch>
        </p:blipFill>
        <p:spPr>
          <a:xfrm>
            <a:off x="648195" y="250866"/>
            <a:ext cx="2789217" cy="2789217"/>
          </a:xfrm>
          <a:prstGeom prst="rect">
            <a:avLst/>
          </a:prstGeom>
        </p:spPr>
      </p:pic>
      <p:sp>
        <p:nvSpPr>
          <p:cNvPr id="9" name="TextBox 8">
            <a:extLst>
              <a:ext uri="{FF2B5EF4-FFF2-40B4-BE49-F238E27FC236}">
                <a16:creationId xmlns:a16="http://schemas.microsoft.com/office/drawing/2014/main" id="{60373F0F-EB15-2664-C1D4-081C8A278388}"/>
              </a:ext>
            </a:extLst>
          </p:cNvPr>
          <p:cNvSpPr txBox="1"/>
          <p:nvPr/>
        </p:nvSpPr>
        <p:spPr>
          <a:xfrm>
            <a:off x="0" y="0"/>
            <a:ext cx="2291938" cy="3170099"/>
          </a:xfrm>
          <a:prstGeom prst="rect">
            <a:avLst/>
          </a:prstGeom>
          <a:noFill/>
        </p:spPr>
        <p:txBody>
          <a:bodyPr wrap="square" rtlCol="0">
            <a:spAutoFit/>
          </a:bodyPr>
          <a:lstStyle/>
          <a:p>
            <a:pPr algn="ctr"/>
            <a:r>
              <a:rPr lang="en-US" sz="20000">
                <a:solidFill>
                  <a:srgbClr val="1EF395"/>
                </a:solidFill>
                <a:latin typeface="Playfair Display Medium" pitchFamily="2" charset="77"/>
              </a:rPr>
              <a:t>1</a:t>
            </a:r>
          </a:p>
        </p:txBody>
      </p:sp>
      <p:sp>
        <p:nvSpPr>
          <p:cNvPr id="11" name="TextBox 10">
            <a:extLst>
              <a:ext uri="{FF2B5EF4-FFF2-40B4-BE49-F238E27FC236}">
                <a16:creationId xmlns:a16="http://schemas.microsoft.com/office/drawing/2014/main" id="{F9BDF68F-73C6-1F8D-7566-2FA472B47BF1}"/>
              </a:ext>
            </a:extLst>
          </p:cNvPr>
          <p:cNvSpPr txBox="1"/>
          <p:nvPr/>
        </p:nvSpPr>
        <p:spPr>
          <a:xfrm>
            <a:off x="729709" y="2922202"/>
            <a:ext cx="2602211" cy="707886"/>
          </a:xfrm>
          <a:prstGeom prst="rect">
            <a:avLst/>
          </a:prstGeom>
          <a:noFill/>
        </p:spPr>
        <p:txBody>
          <a:bodyPr wrap="square" lIns="0">
            <a:spAutoFit/>
          </a:bodyPr>
          <a:lstStyle/>
          <a:p>
            <a:r>
              <a:rPr lang="en-GB" sz="2000" b="1">
                <a:solidFill>
                  <a:srgbClr val="F1EFFF"/>
                </a:solidFill>
                <a:effectLst/>
                <a:latin typeface="Figtree" pitchFamily="2" charset="0"/>
              </a:rPr>
              <a:t>Energy management </a:t>
            </a:r>
            <a:r>
              <a:rPr lang="en-GB" sz="2000" b="1">
                <a:solidFill>
                  <a:srgbClr val="F1EFFF"/>
                </a:solidFill>
                <a:latin typeface="Figtree" pitchFamily="2" charset="0"/>
              </a:rPr>
              <a:t>today</a:t>
            </a:r>
            <a:endParaRPr lang="en-US" sz="2000" b="1">
              <a:solidFill>
                <a:srgbClr val="F1EFFF"/>
              </a:solidFill>
              <a:latin typeface="Figtree" pitchFamily="2" charset="0"/>
            </a:endParaRPr>
          </a:p>
        </p:txBody>
      </p:sp>
      <p:sp>
        <p:nvSpPr>
          <p:cNvPr id="8" name="Text Placeholder 4">
            <a:extLst>
              <a:ext uri="{FF2B5EF4-FFF2-40B4-BE49-F238E27FC236}">
                <a16:creationId xmlns:a16="http://schemas.microsoft.com/office/drawing/2014/main" id="{2C1785B6-D8C1-EE60-7F99-F8990C4E6D29}"/>
              </a:ext>
            </a:extLst>
          </p:cNvPr>
          <p:cNvSpPr txBox="1">
            <a:spLocks/>
          </p:cNvSpPr>
          <p:nvPr/>
        </p:nvSpPr>
        <p:spPr>
          <a:xfrm>
            <a:off x="752229" y="4254500"/>
            <a:ext cx="2664072" cy="1600200"/>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lvl="0" defTabSz="1219169">
              <a:spcAft>
                <a:spcPts val="1000"/>
              </a:spcAft>
              <a:defRPr/>
            </a:pPr>
            <a:r>
              <a:rPr lang="en-GB" sz="1600" i="1" kern="0" spc="0">
                <a:solidFill>
                  <a:schemeClr val="bg1"/>
                </a:solidFill>
                <a:latin typeface="Figtree Black" pitchFamily="2" charset="0"/>
                <a:sym typeface="Futura Next Book" panose="020B0502020204020303" pitchFamily="34" charset="0"/>
              </a:rPr>
              <a:t>It's very, very stressful. I've got the smart meter sitting there... it's a matter of not wanting to touch it to find out how much is on there.</a:t>
            </a:r>
            <a:endParaRPr kumimoji="0" lang="en-GB" sz="1600" i="1" u="none" strike="noStrike" kern="1200" cap="none" spc="-20" normalizeH="0" baseline="0" noProof="0">
              <a:ln>
                <a:noFill/>
              </a:ln>
              <a:solidFill>
                <a:schemeClr val="bg1"/>
              </a:solidFill>
              <a:effectLst/>
              <a:uLnTx/>
              <a:uFillTx/>
              <a:latin typeface="Figtree Black" pitchFamily="2" charset="0"/>
              <a:sym typeface="Futura Next Book" panose="020B0502020204020303" pitchFamily="34" charset="0"/>
            </a:endParaRPr>
          </a:p>
        </p:txBody>
      </p:sp>
      <p:sp>
        <p:nvSpPr>
          <p:cNvPr id="15" name="Title 1">
            <a:extLst>
              <a:ext uri="{FF2B5EF4-FFF2-40B4-BE49-F238E27FC236}">
                <a16:creationId xmlns:a16="http://schemas.microsoft.com/office/drawing/2014/main" id="{8853B46F-0A5C-F732-94A3-DF77261240D2}"/>
              </a:ext>
            </a:extLst>
          </p:cNvPr>
          <p:cNvSpPr txBox="1">
            <a:spLocks/>
          </p:cNvSpPr>
          <p:nvPr/>
        </p:nvSpPr>
        <p:spPr>
          <a:xfrm>
            <a:off x="190501" y="4025900"/>
            <a:ext cx="622299" cy="431800"/>
          </a:xfrm>
          <a:prstGeom prst="rect">
            <a:avLst/>
          </a:prstGeom>
          <a:noFill/>
          <a:ln>
            <a:noFill/>
          </a:ln>
        </p:spPr>
        <p:txBody>
          <a:bodyPr vert="horz" wrap="square" lIns="0" tIns="0" rIns="0" bIns="0" anchor="t"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lvl="0"/>
            <a:r>
              <a:rPr lang="en-US" sz="9600" b="0">
                <a:solidFill>
                  <a:srgbClr val="4D38F5"/>
                </a:solidFill>
                <a:latin typeface="Playfair Display Medium" pitchFamily="2" charset="77"/>
              </a:rPr>
              <a:t>“</a:t>
            </a:r>
            <a:endParaRPr kumimoji="0" lang="en-GB" sz="9600" b="0" i="1" u="none" strike="noStrike" kern="1200" cap="none" spc="100" normalizeH="0" baseline="0" noProof="0">
              <a:ln>
                <a:noFill/>
              </a:ln>
              <a:solidFill>
                <a:srgbClr val="4D38F5"/>
              </a:solidFill>
              <a:effectLst/>
              <a:uLnTx/>
              <a:uFillTx/>
              <a:latin typeface="Playfair Display Black" pitchFamily="2" charset="77"/>
            </a:endParaRPr>
          </a:p>
        </p:txBody>
      </p:sp>
      <p:sp>
        <p:nvSpPr>
          <p:cNvPr id="16" name="Title 1">
            <a:extLst>
              <a:ext uri="{FF2B5EF4-FFF2-40B4-BE49-F238E27FC236}">
                <a16:creationId xmlns:a16="http://schemas.microsoft.com/office/drawing/2014/main" id="{14BBDDA7-84E0-C8A6-68CF-18D14B524A1C}"/>
              </a:ext>
            </a:extLst>
          </p:cNvPr>
          <p:cNvSpPr txBox="1">
            <a:spLocks/>
          </p:cNvSpPr>
          <p:nvPr/>
        </p:nvSpPr>
        <p:spPr>
          <a:xfrm>
            <a:off x="3152305" y="5373712"/>
            <a:ext cx="530696" cy="595288"/>
          </a:xfrm>
          <a:prstGeom prst="rect">
            <a:avLst/>
          </a:prstGeom>
          <a:noFill/>
          <a:ln>
            <a:noFill/>
          </a:ln>
        </p:spPr>
        <p:txBody>
          <a:bodyPr vert="horz" wrap="square" lIns="0" tIns="0" rIns="0" bIns="0" anchor="t"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lvl="0"/>
            <a:r>
              <a:rPr lang="en-US" sz="9600" b="0">
                <a:solidFill>
                  <a:srgbClr val="4D38F5"/>
                </a:solidFill>
                <a:latin typeface="Playfair Display Medium" pitchFamily="2" charset="77"/>
              </a:rPr>
              <a:t>”</a:t>
            </a:r>
            <a:endParaRPr kumimoji="0" lang="en-GB" sz="9600" b="0" i="1" u="none" strike="noStrike" kern="1200" cap="none" spc="100" normalizeH="0" baseline="0" noProof="0">
              <a:ln>
                <a:noFill/>
              </a:ln>
              <a:solidFill>
                <a:srgbClr val="4D38F5"/>
              </a:solidFill>
              <a:effectLst/>
              <a:uLnTx/>
              <a:uFillTx/>
              <a:latin typeface="Playfair Display Black" pitchFamily="2" charset="77"/>
            </a:endParaRPr>
          </a:p>
        </p:txBody>
      </p:sp>
      <p:sp>
        <p:nvSpPr>
          <p:cNvPr id="2" name="Text Placeholder 4">
            <a:extLst>
              <a:ext uri="{FF2B5EF4-FFF2-40B4-BE49-F238E27FC236}">
                <a16:creationId xmlns:a16="http://schemas.microsoft.com/office/drawing/2014/main" id="{7F8AC863-4866-E4B3-E4F5-2326DBE43377}"/>
              </a:ext>
            </a:extLst>
          </p:cNvPr>
          <p:cNvSpPr txBox="1">
            <a:spLocks/>
          </p:cNvSpPr>
          <p:nvPr/>
        </p:nvSpPr>
        <p:spPr>
          <a:xfrm>
            <a:off x="8357661" y="2215980"/>
            <a:ext cx="2636428" cy="1150612"/>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marL="0" marR="0" lvl="0" indent="0" algn="l" defTabSz="412750" rtl="0" eaLnBrk="1" fontAlgn="auto" latinLnBrk="0" hangingPunct="0">
              <a:lnSpc>
                <a:spcPct val="120000"/>
              </a:lnSpc>
              <a:spcBef>
                <a:spcPts val="0"/>
              </a:spcBef>
              <a:spcAft>
                <a:spcPts val="600"/>
              </a:spcAft>
              <a:buClrTx/>
              <a:buSzTx/>
              <a:buFontTx/>
              <a:buNone/>
              <a:tabLst/>
              <a:defRPr/>
            </a:pPr>
            <a:r>
              <a:rPr kumimoji="0" lang="en-GB" b="1"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rPr>
              <a:t>Cost and bill volatility are the dominant pain points – </a:t>
            </a:r>
            <a:r>
              <a:rPr kumimoji="0" lang="en-US"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rPr>
              <a:t>high winter bills and rising prices cause active monitoring and stress.</a:t>
            </a:r>
          </a:p>
          <a:p>
            <a:pPr marL="0" marR="0" lvl="0" indent="0" algn="l" defTabSz="412750" rtl="0" eaLnBrk="1" fontAlgn="auto" latinLnBrk="0" hangingPunct="0">
              <a:lnSpc>
                <a:spcPct val="120000"/>
              </a:lnSpc>
              <a:spcBef>
                <a:spcPts val="0"/>
              </a:spcBef>
              <a:spcAft>
                <a:spcPts val="600"/>
              </a:spcAft>
              <a:buClrTx/>
              <a:buSzTx/>
              <a:buFontTx/>
              <a:buNone/>
              <a:tabLst/>
              <a:defRPr/>
            </a:pPr>
            <a:endParaRPr kumimoji="0" lang="en-GB"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10" name="Text Placeholder 4">
            <a:extLst>
              <a:ext uri="{FF2B5EF4-FFF2-40B4-BE49-F238E27FC236}">
                <a16:creationId xmlns:a16="http://schemas.microsoft.com/office/drawing/2014/main" id="{E541FF54-29A4-246D-7299-CBCE19B80FB9}"/>
              </a:ext>
            </a:extLst>
          </p:cNvPr>
          <p:cNvSpPr txBox="1">
            <a:spLocks/>
          </p:cNvSpPr>
          <p:nvPr/>
        </p:nvSpPr>
        <p:spPr>
          <a:xfrm>
            <a:off x="5047700" y="3844755"/>
            <a:ext cx="2438686" cy="1684092"/>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marL="0" marR="0" lvl="0" indent="0" algn="l" defTabSz="412750" rtl="0" eaLnBrk="1" fontAlgn="auto" latinLnBrk="0" hangingPunct="0">
              <a:lnSpc>
                <a:spcPct val="120000"/>
              </a:lnSpc>
              <a:spcBef>
                <a:spcPts val="0"/>
              </a:spcBef>
              <a:spcAft>
                <a:spcPts val="600"/>
              </a:spcAft>
              <a:buClrTx/>
              <a:buSzTx/>
              <a:buFontTx/>
              <a:buNone/>
              <a:tabLst/>
              <a:defRPr/>
            </a:pPr>
            <a:r>
              <a:rPr kumimoji="0" lang="en-GB" b="1"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rPr>
              <a:t>Smart meters are widely used for visibility but engagement</a:t>
            </a:r>
            <a:br>
              <a:rPr kumimoji="0" lang="en-GB" b="1"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rPr>
            </a:br>
            <a:r>
              <a:rPr kumimoji="0" lang="en-GB" b="1"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rPr>
              <a:t>varies significantly -</a:t>
            </a:r>
            <a:r>
              <a:rPr kumimoji="0" lang="en-GB"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rPr>
              <a:t> </a:t>
            </a:r>
            <a:r>
              <a:rPr kumimoji="0" lang="en-US"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rPr>
              <a:t>some check daily to manage usage, others avoid or disable displays because seeing live spend is distressing or the device is unreliable.</a:t>
            </a:r>
          </a:p>
          <a:p>
            <a:pPr marL="0" marR="0" lvl="0" indent="0" algn="l" defTabSz="412750" rtl="0" eaLnBrk="1" fontAlgn="auto" latinLnBrk="0" hangingPunct="0">
              <a:lnSpc>
                <a:spcPct val="120000"/>
              </a:lnSpc>
              <a:spcBef>
                <a:spcPts val="0"/>
              </a:spcBef>
              <a:spcAft>
                <a:spcPts val="600"/>
              </a:spcAft>
              <a:buClrTx/>
              <a:buSzTx/>
              <a:buFontTx/>
              <a:buNone/>
              <a:tabLst/>
              <a:defRPr/>
            </a:pPr>
            <a:endParaRPr kumimoji="0" lang="en-GB"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17" name="Text Placeholder 4">
            <a:extLst>
              <a:ext uri="{FF2B5EF4-FFF2-40B4-BE49-F238E27FC236}">
                <a16:creationId xmlns:a16="http://schemas.microsoft.com/office/drawing/2014/main" id="{935B6622-7843-0633-CC77-C29C971010CC}"/>
              </a:ext>
            </a:extLst>
          </p:cNvPr>
          <p:cNvSpPr txBox="1">
            <a:spLocks/>
          </p:cNvSpPr>
          <p:nvPr/>
        </p:nvSpPr>
        <p:spPr>
          <a:xfrm>
            <a:off x="8357661" y="3844755"/>
            <a:ext cx="2636428" cy="1448118"/>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marL="0" marR="0" lvl="0" indent="0" algn="l" defTabSz="412750" rtl="0" eaLnBrk="1" fontAlgn="auto" latinLnBrk="0" hangingPunct="0">
              <a:lnSpc>
                <a:spcPct val="120000"/>
              </a:lnSpc>
              <a:spcBef>
                <a:spcPts val="0"/>
              </a:spcBef>
              <a:spcAft>
                <a:spcPts val="600"/>
              </a:spcAft>
              <a:buClrTx/>
              <a:buSzTx/>
              <a:buFontTx/>
              <a:buNone/>
              <a:tabLst/>
              <a:defRPr/>
            </a:pPr>
            <a:r>
              <a:rPr kumimoji="0" lang="en-GB" b="1"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rPr>
              <a:t>Mobile apps and comparison sites are the primary tools for managing and switching -</a:t>
            </a:r>
            <a:r>
              <a:rPr kumimoji="0" lang="en-US"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rPr>
              <a:t> but fear of unwanted marketing act as barriers to switching</a:t>
            </a:r>
          </a:p>
          <a:p>
            <a:pPr marL="0" marR="0" lvl="0" indent="0" algn="l" defTabSz="412750" rtl="0" eaLnBrk="1" fontAlgn="auto" latinLnBrk="0" hangingPunct="0">
              <a:lnSpc>
                <a:spcPct val="120000"/>
              </a:lnSpc>
              <a:spcBef>
                <a:spcPts val="0"/>
              </a:spcBef>
              <a:spcAft>
                <a:spcPts val="600"/>
              </a:spcAft>
              <a:buClrTx/>
              <a:buSzTx/>
              <a:buFontTx/>
              <a:buNone/>
              <a:tabLst/>
              <a:defRPr/>
            </a:pPr>
            <a:r>
              <a:rPr kumimoji="0" lang="en-US"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rPr>
              <a:t> </a:t>
            </a:r>
            <a:endParaRPr kumimoji="0" lang="en-GB"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18" name="Text Placeholder 4">
            <a:extLst>
              <a:ext uri="{FF2B5EF4-FFF2-40B4-BE49-F238E27FC236}">
                <a16:creationId xmlns:a16="http://schemas.microsoft.com/office/drawing/2014/main" id="{0B809FBF-9746-10B3-D920-F0C8D7CF5A15}"/>
              </a:ext>
            </a:extLst>
          </p:cNvPr>
          <p:cNvSpPr txBox="1">
            <a:spLocks/>
          </p:cNvSpPr>
          <p:nvPr/>
        </p:nvSpPr>
        <p:spPr>
          <a:xfrm>
            <a:off x="5047699" y="2215980"/>
            <a:ext cx="2636428" cy="1080648"/>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r>
              <a:rPr lang="en-GB" b="1">
                <a:solidFill>
                  <a:srgbClr val="362C83"/>
                </a:solidFill>
                <a:latin typeface="Figtree" pitchFamily="2" charset="0"/>
              </a:rPr>
              <a:t>One person manages household energy account </a:t>
            </a:r>
            <a:r>
              <a:rPr lang="en-US">
                <a:solidFill>
                  <a:srgbClr val="362C83"/>
                </a:solidFill>
                <a:latin typeface="Figtree" pitchFamily="2" charset="0"/>
              </a:rPr>
              <a:t>in most cases – handling bills, direct debits, supplier relationships</a:t>
            </a:r>
          </a:p>
          <a:p>
            <a:pPr marL="0" marR="0" lvl="0" indent="0" algn="l" defTabSz="412750" rtl="0" eaLnBrk="1" fontAlgn="auto" latinLnBrk="0" hangingPunct="0">
              <a:lnSpc>
                <a:spcPct val="120000"/>
              </a:lnSpc>
              <a:spcBef>
                <a:spcPts val="0"/>
              </a:spcBef>
              <a:spcAft>
                <a:spcPts val="600"/>
              </a:spcAft>
              <a:buClrTx/>
              <a:buSzTx/>
              <a:buFontTx/>
              <a:buNone/>
              <a:tabLst/>
              <a:defRPr/>
            </a:pPr>
            <a:endParaRPr kumimoji="0" lang="en-GB"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19" name="Oval 18">
            <a:extLst>
              <a:ext uri="{FF2B5EF4-FFF2-40B4-BE49-F238E27FC236}">
                <a16:creationId xmlns:a16="http://schemas.microsoft.com/office/drawing/2014/main" id="{277A17C9-D234-A7C4-623F-CC12929B0F75}"/>
              </a:ext>
            </a:extLst>
          </p:cNvPr>
          <p:cNvSpPr/>
          <p:nvPr/>
        </p:nvSpPr>
        <p:spPr>
          <a:xfrm>
            <a:off x="4539741" y="2294141"/>
            <a:ext cx="417286" cy="417286"/>
          </a:xfrm>
          <a:prstGeom prst="ellipse">
            <a:avLst/>
          </a:prstGeom>
          <a:solidFill>
            <a:srgbClr val="CB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ED14179C-21DA-0CD5-F566-85EA52142E4F}"/>
              </a:ext>
            </a:extLst>
          </p:cNvPr>
          <p:cNvSpPr/>
          <p:nvPr/>
        </p:nvSpPr>
        <p:spPr>
          <a:xfrm>
            <a:off x="7812090" y="2294141"/>
            <a:ext cx="417286" cy="417286"/>
          </a:xfrm>
          <a:prstGeom prst="ellipse">
            <a:avLst/>
          </a:prstGeom>
          <a:solidFill>
            <a:srgbClr val="CB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732373A-3D64-A056-B81F-8B7FB4DF19AA}"/>
              </a:ext>
            </a:extLst>
          </p:cNvPr>
          <p:cNvSpPr/>
          <p:nvPr/>
        </p:nvSpPr>
        <p:spPr>
          <a:xfrm>
            <a:off x="4539741" y="3926056"/>
            <a:ext cx="417286" cy="417286"/>
          </a:xfrm>
          <a:prstGeom prst="ellipse">
            <a:avLst/>
          </a:prstGeom>
          <a:solidFill>
            <a:srgbClr val="CB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B962846D-7503-0098-D8A4-6716B82F9AB7}"/>
              </a:ext>
            </a:extLst>
          </p:cNvPr>
          <p:cNvSpPr/>
          <p:nvPr/>
        </p:nvSpPr>
        <p:spPr>
          <a:xfrm>
            <a:off x="7812090" y="3926056"/>
            <a:ext cx="417286" cy="417286"/>
          </a:xfrm>
          <a:prstGeom prst="ellipse">
            <a:avLst/>
          </a:prstGeom>
          <a:solidFill>
            <a:srgbClr val="CB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1CACCEE5-BFDE-9289-A9CE-E5D0FF88E3A7}"/>
              </a:ext>
            </a:extLst>
          </p:cNvPr>
          <p:cNvPicPr>
            <a:picLocks noChangeAspect="1"/>
          </p:cNvPicPr>
          <p:nvPr/>
        </p:nvPicPr>
        <p:blipFill>
          <a:blip r:embed="rId4"/>
          <a:stretch>
            <a:fillRect/>
          </a:stretch>
        </p:blipFill>
        <p:spPr>
          <a:xfrm>
            <a:off x="4614126" y="4012427"/>
            <a:ext cx="279400" cy="211036"/>
          </a:xfrm>
          <a:prstGeom prst="rect">
            <a:avLst/>
          </a:prstGeom>
        </p:spPr>
      </p:pic>
      <p:pic>
        <p:nvPicPr>
          <p:cNvPr id="30" name="Picture 29">
            <a:extLst>
              <a:ext uri="{FF2B5EF4-FFF2-40B4-BE49-F238E27FC236}">
                <a16:creationId xmlns:a16="http://schemas.microsoft.com/office/drawing/2014/main" id="{13C2792C-3158-5653-C9F8-703A43D29827}"/>
              </a:ext>
            </a:extLst>
          </p:cNvPr>
          <p:cNvPicPr>
            <a:picLocks noChangeAspect="1"/>
          </p:cNvPicPr>
          <p:nvPr/>
        </p:nvPicPr>
        <p:blipFill>
          <a:blip r:embed="rId5">
            <a:alphaModFix amt="72000"/>
          </a:blip>
          <a:stretch>
            <a:fillRect/>
          </a:stretch>
        </p:blipFill>
        <p:spPr>
          <a:xfrm>
            <a:off x="7946482" y="4019456"/>
            <a:ext cx="152400" cy="236765"/>
          </a:xfrm>
          <a:prstGeom prst="rect">
            <a:avLst/>
          </a:prstGeom>
        </p:spPr>
      </p:pic>
      <p:pic>
        <p:nvPicPr>
          <p:cNvPr id="32" name="Picture 31">
            <a:extLst>
              <a:ext uri="{FF2B5EF4-FFF2-40B4-BE49-F238E27FC236}">
                <a16:creationId xmlns:a16="http://schemas.microsoft.com/office/drawing/2014/main" id="{9A817DCC-7407-5497-7EFE-C3ECCC252FDF}"/>
              </a:ext>
            </a:extLst>
          </p:cNvPr>
          <p:cNvPicPr>
            <a:picLocks noChangeAspect="1"/>
          </p:cNvPicPr>
          <p:nvPr/>
        </p:nvPicPr>
        <p:blipFill>
          <a:blip r:embed="rId6"/>
          <a:stretch>
            <a:fillRect/>
          </a:stretch>
        </p:blipFill>
        <p:spPr>
          <a:xfrm>
            <a:off x="4652226" y="2379777"/>
            <a:ext cx="190500" cy="206375"/>
          </a:xfrm>
          <a:prstGeom prst="rect">
            <a:avLst/>
          </a:prstGeom>
        </p:spPr>
      </p:pic>
      <p:pic>
        <p:nvPicPr>
          <p:cNvPr id="34" name="Picture 33">
            <a:extLst>
              <a:ext uri="{FF2B5EF4-FFF2-40B4-BE49-F238E27FC236}">
                <a16:creationId xmlns:a16="http://schemas.microsoft.com/office/drawing/2014/main" id="{D9DDD051-C706-E71B-827E-0C918148F820}"/>
              </a:ext>
            </a:extLst>
          </p:cNvPr>
          <p:cNvPicPr>
            <a:picLocks noChangeAspect="1"/>
          </p:cNvPicPr>
          <p:nvPr/>
        </p:nvPicPr>
        <p:blipFill>
          <a:blip r:embed="rId7"/>
          <a:stretch>
            <a:fillRect/>
          </a:stretch>
        </p:blipFill>
        <p:spPr>
          <a:xfrm>
            <a:off x="7908382" y="2382953"/>
            <a:ext cx="228600" cy="228600"/>
          </a:xfrm>
          <a:prstGeom prst="rect">
            <a:avLst/>
          </a:prstGeom>
        </p:spPr>
      </p:pic>
      <p:sp>
        <p:nvSpPr>
          <p:cNvPr id="27" name="Title 1">
            <a:extLst>
              <a:ext uri="{FF2B5EF4-FFF2-40B4-BE49-F238E27FC236}">
                <a16:creationId xmlns:a16="http://schemas.microsoft.com/office/drawing/2014/main" id="{C91D4515-5D88-204F-8BFD-F1447B9313ED}"/>
              </a:ext>
            </a:extLst>
          </p:cNvPr>
          <p:cNvSpPr txBox="1">
            <a:spLocks/>
          </p:cNvSpPr>
          <p:nvPr/>
        </p:nvSpPr>
        <p:spPr>
          <a:xfrm>
            <a:off x="4600145" y="600573"/>
            <a:ext cx="5435953" cy="1139726"/>
          </a:xfrm>
          <a:prstGeom prst="rect">
            <a:avLst/>
          </a:prstGeom>
          <a:noFill/>
          <a:ln>
            <a:noFill/>
          </a:ln>
        </p:spPr>
        <p:txBody>
          <a:bodyPr vert="horz" wrap="square" lIns="0" tIns="0" rIns="0" bIns="0" anchor="b" anchorCtr="0" compatLnSpc="1">
            <a:noAutofit/>
          </a:bodyPr>
          <a:lstStyle>
            <a:defPPr>
              <a:defRPr lang="en-US"/>
            </a:defPPr>
            <a:lvl1pPr marR="0" lvl="0" indent="0" fontAlgn="auto">
              <a:lnSpc>
                <a:spcPct val="90000"/>
              </a:lnSpc>
              <a:spcBef>
                <a:spcPts val="0"/>
              </a:spcBef>
              <a:spcAft>
                <a:spcPts val="0"/>
              </a:spcAft>
              <a:buNone/>
              <a:tabLst/>
              <a:defRPr sz="3600" b="1" i="0" u="none" strike="noStrike" cap="none" spc="100" baseline="0">
                <a:solidFill>
                  <a:srgbClr val="362C83"/>
                </a:solidFill>
                <a:uFillTx/>
                <a:latin typeface="Figtree" pitchFamily="2"/>
                <a:ea typeface="Figtree" pitchFamily="2"/>
                <a:cs typeface="Arial"/>
              </a:defRPr>
            </a:lvl1pPr>
          </a:lstStyle>
          <a:p>
            <a:pPr lvl="0"/>
            <a:r>
              <a:rPr lang="en-US"/>
              <a:t>Managing energy is top</a:t>
            </a:r>
            <a:br>
              <a:rPr lang="en-US"/>
            </a:br>
            <a:r>
              <a:rPr lang="en-US"/>
              <a:t>of mind due to </a:t>
            </a:r>
            <a:r>
              <a:rPr lang="en-US" i="1">
                <a:latin typeface="Playfair Display SemiBold" pitchFamily="2" charset="77"/>
              </a:rPr>
              <a:t>cost</a:t>
            </a:r>
            <a:endParaRPr lang="en-GB" sz="6000" i="1">
              <a:latin typeface="Playfair Display SemiBold" pitchFamily="2" charset="77"/>
            </a:endParaRPr>
          </a:p>
        </p:txBody>
      </p:sp>
    </p:spTree>
    <p:extLst>
      <p:ext uri="{BB962C8B-B14F-4D97-AF65-F5344CB8AC3E}">
        <p14:creationId xmlns:p14="http://schemas.microsoft.com/office/powerpoint/2010/main" val="4010834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B559CC-8186-AD6E-A5E3-90692CA8F07C}"/>
            </a:ext>
          </a:extLst>
        </p:cNvPr>
        <p:cNvGrpSpPr/>
        <p:nvPr/>
      </p:nvGrpSpPr>
      <p:grpSpPr>
        <a:xfrm>
          <a:off x="0" y="0"/>
          <a:ext cx="0" cy="0"/>
          <a:chOff x="0" y="0"/>
          <a:chExt cx="0" cy="0"/>
        </a:xfrm>
      </p:grpSpPr>
      <p:graphicFrame>
        <p:nvGraphicFramePr>
          <p:cNvPr id="84" name="Chart 83">
            <a:extLst>
              <a:ext uri="{FF2B5EF4-FFF2-40B4-BE49-F238E27FC236}">
                <a16:creationId xmlns:a16="http://schemas.microsoft.com/office/drawing/2014/main" id="{5054E71E-8DF3-21C3-8228-D0698450F015}"/>
              </a:ext>
            </a:extLst>
          </p:cNvPr>
          <p:cNvGraphicFramePr/>
          <p:nvPr/>
        </p:nvGraphicFramePr>
        <p:xfrm>
          <a:off x="2964341" y="2383437"/>
          <a:ext cx="8478000" cy="3350507"/>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a:extLst>
              <a:ext uri="{FF2B5EF4-FFF2-40B4-BE49-F238E27FC236}">
                <a16:creationId xmlns:a16="http://schemas.microsoft.com/office/drawing/2014/main" id="{CC59B04A-3AEA-6B04-31BC-DA17CA546EE6}"/>
              </a:ext>
            </a:extLst>
          </p:cNvPr>
          <p:cNvSpPr>
            <a:spLocks noGrp="1"/>
          </p:cNvSpPr>
          <p:nvPr>
            <p:ph type="sldNum" sz="quarter" idx="12"/>
          </p:nvPr>
        </p:nvSpPr>
        <p:spPr>
          <a:xfrm>
            <a:off x="11451314" y="6472198"/>
            <a:ext cx="274320" cy="9233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B792A5-9BAE-6942-BFE1-9FCDB51EA51E}" type="slidenum">
              <a:rPr kumimoji="0" lang="en-US" sz="600" b="0" i="0" u="none" strike="noStrike" kern="1200" cap="none" spc="0" normalizeH="0" baseline="0" noProof="0" smtClean="0">
                <a:ln>
                  <a:noFill/>
                </a:ln>
                <a:solidFill>
                  <a:srgbClr val="000000"/>
                </a:solidFill>
                <a:effectLst/>
                <a:uLnTx/>
                <a:uFillTx/>
                <a:latin typeface="Figtree"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600" b="0" i="0" u="none" strike="noStrike" kern="1200" cap="none" spc="0" normalizeH="0" baseline="0" noProof="0">
              <a:ln>
                <a:noFill/>
              </a:ln>
              <a:solidFill>
                <a:srgbClr val="000000"/>
              </a:solidFill>
              <a:effectLst/>
              <a:uLnTx/>
              <a:uFillTx/>
              <a:latin typeface="Figtree" pitchFamily="2" charset="0"/>
            </a:endParaRPr>
          </a:p>
        </p:txBody>
      </p:sp>
      <p:sp>
        <p:nvSpPr>
          <p:cNvPr id="85" name="TextBox 84">
            <a:extLst>
              <a:ext uri="{FF2B5EF4-FFF2-40B4-BE49-F238E27FC236}">
                <a16:creationId xmlns:a16="http://schemas.microsoft.com/office/drawing/2014/main" id="{6008AC9C-62FF-A618-DE0F-3590F7FD458D}"/>
              </a:ext>
            </a:extLst>
          </p:cNvPr>
          <p:cNvSpPr txBox="1"/>
          <p:nvPr/>
        </p:nvSpPr>
        <p:spPr>
          <a:xfrm>
            <a:off x="529416" y="6431916"/>
            <a:ext cx="7111605" cy="200055"/>
          </a:xfrm>
          <a:prstGeom prst="rect">
            <a:avLst/>
          </a:prstGeom>
          <a:noFill/>
        </p:spPr>
        <p:txBody>
          <a:bodyPr wrap="square" lIns="90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u="none" strike="noStrike" kern="1200" cap="none" spc="0" normalizeH="0" baseline="0" noProof="0">
                <a:ln>
                  <a:noFill/>
                </a:ln>
                <a:solidFill>
                  <a:srgbClr val="021E5E"/>
                </a:solidFill>
                <a:effectLst/>
                <a:uLnTx/>
                <a:uFillTx/>
                <a:latin typeface="Figtree" pitchFamily="2" charset="0"/>
              </a:rPr>
              <a:t>Source: TGI, 15+ years old, 12 months to October 25, Smart meter owners</a:t>
            </a:r>
          </a:p>
        </p:txBody>
      </p:sp>
      <p:sp>
        <p:nvSpPr>
          <p:cNvPr id="4" name="Title 3">
            <a:extLst>
              <a:ext uri="{FF2B5EF4-FFF2-40B4-BE49-F238E27FC236}">
                <a16:creationId xmlns:a16="http://schemas.microsoft.com/office/drawing/2014/main" id="{FBFAA054-BF01-43AC-8CD9-F41C31799A91}"/>
              </a:ext>
            </a:extLst>
          </p:cNvPr>
          <p:cNvSpPr>
            <a:spLocks noGrp="1"/>
          </p:cNvSpPr>
          <p:nvPr>
            <p:ph type="title"/>
          </p:nvPr>
        </p:nvSpPr>
        <p:spPr>
          <a:xfrm>
            <a:off x="939953" y="372185"/>
            <a:ext cx="10119732" cy="1527157"/>
          </a:xfrm>
        </p:spPr>
        <p:txBody>
          <a:bodyPr>
            <a:normAutofit fontScale="90000"/>
          </a:bodyPr>
          <a:lstStyle/>
          <a:p>
            <a:r>
              <a:rPr lang="en-GB" sz="3600" b="1">
                <a:solidFill>
                  <a:srgbClr val="362C83"/>
                </a:solidFill>
                <a:latin typeface="Figtree" pitchFamily="2" charset="0"/>
              </a:rPr>
              <a:t>Those who find it easiest to pay </a:t>
            </a:r>
            <a:br>
              <a:rPr lang="en-GB" sz="3600" b="1">
                <a:solidFill>
                  <a:srgbClr val="362C83"/>
                </a:solidFill>
                <a:latin typeface="Figtree" pitchFamily="2" charset="0"/>
              </a:rPr>
            </a:br>
            <a:r>
              <a:rPr lang="en-GB" sz="3600" b="1">
                <a:solidFill>
                  <a:srgbClr val="362C83"/>
                </a:solidFill>
                <a:latin typeface="Figtree" pitchFamily="2" charset="0"/>
              </a:rPr>
              <a:t>their energy bills are the most likely </a:t>
            </a:r>
            <a:br>
              <a:rPr lang="en-GB" sz="3600" b="1">
                <a:solidFill>
                  <a:srgbClr val="362C83"/>
                </a:solidFill>
                <a:latin typeface="Figtree" pitchFamily="2" charset="0"/>
              </a:rPr>
            </a:br>
            <a:r>
              <a:rPr lang="en-GB" sz="3600" b="1">
                <a:solidFill>
                  <a:srgbClr val="362C83"/>
                </a:solidFill>
                <a:latin typeface="Figtree" pitchFamily="2" charset="0"/>
              </a:rPr>
              <a:t>to see </a:t>
            </a:r>
            <a:r>
              <a:rPr lang="en-GB" sz="3600" i="1">
                <a:solidFill>
                  <a:srgbClr val="362C83"/>
                </a:solidFill>
                <a:latin typeface="Playfair Display Medium" pitchFamily="2" charset="77"/>
              </a:rPr>
              <a:t>value in switching utility supplier</a:t>
            </a:r>
          </a:p>
        </p:txBody>
      </p:sp>
      <p:sp>
        <p:nvSpPr>
          <p:cNvPr id="18" name="TextBox 17">
            <a:extLst>
              <a:ext uri="{FF2B5EF4-FFF2-40B4-BE49-F238E27FC236}">
                <a16:creationId xmlns:a16="http://schemas.microsoft.com/office/drawing/2014/main" id="{9A597070-EAFA-348A-A810-F01BD9963AF6}"/>
              </a:ext>
            </a:extLst>
          </p:cNvPr>
          <p:cNvSpPr txBox="1"/>
          <p:nvPr/>
        </p:nvSpPr>
        <p:spPr>
          <a:xfrm>
            <a:off x="9359900" y="5626441"/>
            <a:ext cx="2229534" cy="461665"/>
          </a:xfrm>
          <a:prstGeom prst="rect">
            <a:avLst/>
          </a:prstGeom>
          <a:noFill/>
        </p:spPr>
        <p:txBody>
          <a:bodyPr wrap="square">
            <a:spAutoFit/>
          </a:bodyPr>
          <a:lstStyle/>
          <a:p>
            <a:pPr algn="r" rtl="0">
              <a:defRPr sz="800" b="0" i="0" u="none" strike="noStrike" kern="1200" baseline="0">
                <a:solidFill>
                  <a:srgbClr val="000000"/>
                </a:solidFill>
                <a:latin typeface="Figtree" pitchFamily="2" charset="0"/>
                <a:ea typeface="+mn-ea"/>
                <a:cs typeface="+mn-cs"/>
              </a:defRPr>
            </a:pPr>
            <a:r>
              <a:rPr lang="en-GB" sz="1200" i="0" u="none" strike="noStrike" kern="1200" baseline="0">
                <a:solidFill>
                  <a:srgbClr val="4D38F5"/>
                </a:solidFill>
                <a:latin typeface="Figtree" pitchFamily="2" charset="0"/>
              </a:rPr>
              <a:t>Switching utility suppliers is well worth the effort</a:t>
            </a:r>
          </a:p>
        </p:txBody>
      </p:sp>
      <p:pic>
        <p:nvPicPr>
          <p:cNvPr id="3" name="Picture 2">
            <a:extLst>
              <a:ext uri="{FF2B5EF4-FFF2-40B4-BE49-F238E27FC236}">
                <a16:creationId xmlns:a16="http://schemas.microsoft.com/office/drawing/2014/main" id="{98355143-94C0-CE07-F82F-1CA4FE515FA6}"/>
              </a:ext>
            </a:extLst>
          </p:cNvPr>
          <p:cNvPicPr>
            <a:picLocks noChangeAspect="1"/>
          </p:cNvPicPr>
          <p:nvPr/>
        </p:nvPicPr>
        <p:blipFill>
          <a:blip r:embed="rId4"/>
          <a:stretch>
            <a:fillRect/>
          </a:stretch>
        </p:blipFill>
        <p:spPr>
          <a:xfrm>
            <a:off x="6011988" y="2686893"/>
            <a:ext cx="676800" cy="676800"/>
          </a:xfrm>
          <a:prstGeom prst="rect">
            <a:avLst/>
          </a:prstGeom>
        </p:spPr>
      </p:pic>
      <p:sp>
        <p:nvSpPr>
          <p:cNvPr id="8" name="TextBox 7">
            <a:extLst>
              <a:ext uri="{FF2B5EF4-FFF2-40B4-BE49-F238E27FC236}">
                <a16:creationId xmlns:a16="http://schemas.microsoft.com/office/drawing/2014/main" id="{D1A30254-D7E5-E54F-AF9E-84A1D8284CB7}"/>
              </a:ext>
            </a:extLst>
          </p:cNvPr>
          <p:cNvSpPr txBox="1"/>
          <p:nvPr/>
        </p:nvSpPr>
        <p:spPr>
          <a:xfrm>
            <a:off x="5931095" y="3364949"/>
            <a:ext cx="911683" cy="400110"/>
          </a:xfrm>
          <a:prstGeom prst="rect">
            <a:avLst/>
          </a:prstGeom>
          <a:noFill/>
        </p:spPr>
        <p:txBody>
          <a:bodyPr wrap="square">
            <a:spAutoFit/>
          </a:bodyPr>
          <a:lstStyle/>
          <a:p>
            <a:pPr algn="ctr"/>
            <a:fld id="{29710D63-2B22-467E-9B67-259E6481E817}" type="CELLRANGE">
              <a:rPr lang="en-US" sz="1000" b="1" i="0" smtClean="0">
                <a:solidFill>
                  <a:srgbClr val="362C83"/>
                </a:solidFill>
                <a:latin typeface="Figtree SemiBold" pitchFamily="2" charset="0"/>
              </a:rPr>
              <a:pPr algn="ctr"/>
              <a:t>Surviving Jugglers</a:t>
            </a:fld>
            <a:endParaRPr lang="en-US" sz="1000"/>
          </a:p>
        </p:txBody>
      </p:sp>
      <p:cxnSp>
        <p:nvCxnSpPr>
          <p:cNvPr id="12" name="Straight Connector 11">
            <a:extLst>
              <a:ext uri="{FF2B5EF4-FFF2-40B4-BE49-F238E27FC236}">
                <a16:creationId xmlns:a16="http://schemas.microsoft.com/office/drawing/2014/main" id="{3B2A9B8F-C6A5-87A6-EAA7-9959A1FAAB47}"/>
              </a:ext>
            </a:extLst>
          </p:cNvPr>
          <p:cNvCxnSpPr>
            <a:cxnSpLocks/>
          </p:cNvCxnSpPr>
          <p:nvPr/>
        </p:nvCxnSpPr>
        <p:spPr>
          <a:xfrm>
            <a:off x="3493970" y="4950193"/>
            <a:ext cx="1944000" cy="0"/>
          </a:xfrm>
          <a:prstGeom prst="line">
            <a:avLst/>
          </a:prstGeom>
          <a:ln w="15875" cap="rnd">
            <a:solidFill>
              <a:srgbClr val="4D38F5"/>
            </a:solidFill>
            <a:prstDash val="sysDot"/>
            <a:round/>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460BAE2F-EFB2-FA49-8042-1552D3D6F482}"/>
              </a:ext>
            </a:extLst>
          </p:cNvPr>
          <p:cNvSpPr/>
          <p:nvPr/>
        </p:nvSpPr>
        <p:spPr>
          <a:xfrm>
            <a:off x="3293803" y="4869182"/>
            <a:ext cx="274536" cy="1747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4D38F5"/>
                </a:solidFill>
                <a:effectLst/>
                <a:uLnTx/>
                <a:uFillTx/>
                <a:latin typeface="Figtree" pitchFamily="2" charset="0"/>
              </a:rPr>
              <a:t>37%</a:t>
            </a:r>
          </a:p>
        </p:txBody>
      </p:sp>
      <p:pic>
        <p:nvPicPr>
          <p:cNvPr id="11" name="Picture 10">
            <a:extLst>
              <a:ext uri="{FF2B5EF4-FFF2-40B4-BE49-F238E27FC236}">
                <a16:creationId xmlns:a16="http://schemas.microsoft.com/office/drawing/2014/main" id="{79BA36BD-1DB0-C25C-0C2B-B223D7F8565E}"/>
              </a:ext>
            </a:extLst>
          </p:cNvPr>
          <p:cNvPicPr>
            <a:picLocks noChangeAspect="1"/>
          </p:cNvPicPr>
          <p:nvPr/>
        </p:nvPicPr>
        <p:blipFill>
          <a:blip r:embed="rId5"/>
          <a:stretch>
            <a:fillRect/>
          </a:stretch>
        </p:blipFill>
        <p:spPr>
          <a:xfrm>
            <a:off x="7281977" y="2740945"/>
            <a:ext cx="676800" cy="676800"/>
          </a:xfrm>
          <a:prstGeom prst="rect">
            <a:avLst/>
          </a:prstGeom>
        </p:spPr>
      </p:pic>
      <p:pic>
        <p:nvPicPr>
          <p:cNvPr id="16" name="Picture 15">
            <a:extLst>
              <a:ext uri="{FF2B5EF4-FFF2-40B4-BE49-F238E27FC236}">
                <a16:creationId xmlns:a16="http://schemas.microsoft.com/office/drawing/2014/main" id="{676677D4-D34B-EA04-7AE4-F8C3917B13CF}"/>
              </a:ext>
            </a:extLst>
          </p:cNvPr>
          <p:cNvPicPr>
            <a:picLocks noChangeAspect="1"/>
          </p:cNvPicPr>
          <p:nvPr/>
        </p:nvPicPr>
        <p:blipFill>
          <a:blip r:embed="rId6"/>
          <a:stretch>
            <a:fillRect/>
          </a:stretch>
        </p:blipFill>
        <p:spPr>
          <a:xfrm>
            <a:off x="10382885" y="4322909"/>
            <a:ext cx="676800" cy="676800"/>
          </a:xfrm>
          <a:prstGeom prst="rect">
            <a:avLst/>
          </a:prstGeom>
        </p:spPr>
      </p:pic>
      <p:cxnSp>
        <p:nvCxnSpPr>
          <p:cNvPr id="2" name="Straight Connector 1">
            <a:extLst>
              <a:ext uri="{FF2B5EF4-FFF2-40B4-BE49-F238E27FC236}">
                <a16:creationId xmlns:a16="http://schemas.microsoft.com/office/drawing/2014/main" id="{21286914-9689-ECF3-5EBB-C417DFEDDACC}"/>
              </a:ext>
            </a:extLst>
          </p:cNvPr>
          <p:cNvCxnSpPr>
            <a:cxnSpLocks/>
          </p:cNvCxnSpPr>
          <p:nvPr/>
        </p:nvCxnSpPr>
        <p:spPr>
          <a:xfrm>
            <a:off x="5770512" y="4985087"/>
            <a:ext cx="0" cy="576000"/>
          </a:xfrm>
          <a:prstGeom prst="line">
            <a:avLst/>
          </a:prstGeom>
          <a:ln w="15875" cap="rnd">
            <a:solidFill>
              <a:srgbClr val="4D38F5"/>
            </a:solidFill>
            <a:prstDash val="sysDot"/>
            <a:round/>
          </a:ln>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5EA7C888-24E6-A2EA-09F0-AD16A872FD38}"/>
              </a:ext>
            </a:extLst>
          </p:cNvPr>
          <p:cNvSpPr/>
          <p:nvPr/>
        </p:nvSpPr>
        <p:spPr>
          <a:xfrm>
            <a:off x="5090848" y="4829852"/>
            <a:ext cx="772966" cy="2240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4D38F5"/>
                </a:solidFill>
                <a:effectLst/>
                <a:uLnTx/>
                <a:uFillTx/>
                <a:latin typeface="Figtree" pitchFamily="2" charset="0"/>
              </a:rPr>
              <a:t>*UK average</a:t>
            </a:r>
          </a:p>
        </p:txBody>
      </p:sp>
      <p:sp>
        <p:nvSpPr>
          <p:cNvPr id="22" name="Rectangle 21">
            <a:extLst>
              <a:ext uri="{FF2B5EF4-FFF2-40B4-BE49-F238E27FC236}">
                <a16:creationId xmlns:a16="http://schemas.microsoft.com/office/drawing/2014/main" id="{3952C583-BB1A-F988-EC12-3CA2AA37043C}"/>
              </a:ext>
            </a:extLst>
          </p:cNvPr>
          <p:cNvSpPr/>
          <p:nvPr/>
        </p:nvSpPr>
        <p:spPr>
          <a:xfrm>
            <a:off x="5584473" y="5609032"/>
            <a:ext cx="352162" cy="180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800">
                <a:solidFill>
                  <a:srgbClr val="4D38F5"/>
                </a:solidFill>
                <a:latin typeface="Figtree" pitchFamily="2" charset="0"/>
              </a:rPr>
              <a:t>4</a:t>
            </a:r>
            <a:r>
              <a:rPr kumimoji="0" lang="en-GB" sz="800" b="0" i="0" u="none" strike="noStrike" kern="1200" cap="none" spc="0" normalizeH="0" baseline="0" noProof="0">
                <a:ln>
                  <a:noFill/>
                </a:ln>
                <a:solidFill>
                  <a:srgbClr val="4D38F5"/>
                </a:solidFill>
                <a:effectLst/>
                <a:uLnTx/>
                <a:uFillTx/>
                <a:latin typeface="Figtree" pitchFamily="2" charset="0"/>
              </a:rPr>
              <a:t>7%</a:t>
            </a:r>
          </a:p>
        </p:txBody>
      </p:sp>
      <p:sp>
        <p:nvSpPr>
          <p:cNvPr id="37" name="TextBox 36">
            <a:extLst>
              <a:ext uri="{FF2B5EF4-FFF2-40B4-BE49-F238E27FC236}">
                <a16:creationId xmlns:a16="http://schemas.microsoft.com/office/drawing/2014/main" id="{95F62355-0D89-F64D-51B5-64BB7D00ABC9}"/>
              </a:ext>
            </a:extLst>
          </p:cNvPr>
          <p:cNvSpPr txBox="1"/>
          <p:nvPr/>
        </p:nvSpPr>
        <p:spPr>
          <a:xfrm>
            <a:off x="847210" y="2398568"/>
            <a:ext cx="2136334" cy="461665"/>
          </a:xfrm>
          <a:prstGeom prst="rect">
            <a:avLst/>
          </a:prstGeom>
          <a:noFill/>
        </p:spPr>
        <p:txBody>
          <a:bodyPr wrap="square">
            <a:spAutoFit/>
          </a:bodyPr>
          <a:lstStyle/>
          <a:p>
            <a:pPr>
              <a:defRPr sz="800" b="0" i="0" u="none" strike="noStrike" kern="1200" baseline="0">
                <a:solidFill>
                  <a:srgbClr val="000000"/>
                </a:solidFill>
                <a:latin typeface="Figtree" pitchFamily="2" charset="0"/>
                <a:ea typeface="+mn-ea"/>
                <a:cs typeface="+mn-cs"/>
              </a:defRPr>
            </a:pPr>
            <a:r>
              <a:rPr lang="en-GB" sz="1200">
                <a:solidFill>
                  <a:srgbClr val="4D38F5"/>
                </a:solidFill>
                <a:latin typeface="Figtree" pitchFamily="2" charset="0"/>
              </a:rPr>
              <a:t>Concern energy bills</a:t>
            </a:r>
            <a:r>
              <a:rPr lang="en-GB" sz="1200">
                <a:solidFill>
                  <a:schemeClr val="accent1"/>
                </a:solidFill>
                <a:latin typeface="Figtree" pitchFamily="2" charset="0"/>
              </a:rPr>
              <a:t> </a:t>
            </a:r>
            <a:r>
              <a:rPr lang="en-GB" sz="1200">
                <a:solidFill>
                  <a:srgbClr val="4D38F5"/>
                </a:solidFill>
                <a:latin typeface="Figtree" pitchFamily="2" charset="0"/>
              </a:rPr>
              <a:t>have become too expensive</a:t>
            </a:r>
            <a:endParaRPr lang="en-GB" sz="1200" b="1">
              <a:solidFill>
                <a:srgbClr val="4D38F5"/>
              </a:solidFill>
              <a:latin typeface="Figtree" pitchFamily="2" charset="0"/>
            </a:endParaRPr>
          </a:p>
        </p:txBody>
      </p:sp>
      <p:sp>
        <p:nvSpPr>
          <p:cNvPr id="40" name="TextBox 39">
            <a:extLst>
              <a:ext uri="{FF2B5EF4-FFF2-40B4-BE49-F238E27FC236}">
                <a16:creationId xmlns:a16="http://schemas.microsoft.com/office/drawing/2014/main" id="{2CC3D4E7-7494-CE9F-FC44-0FDDD6649D34}"/>
              </a:ext>
            </a:extLst>
          </p:cNvPr>
          <p:cNvSpPr txBox="1"/>
          <p:nvPr/>
        </p:nvSpPr>
        <p:spPr>
          <a:xfrm>
            <a:off x="562663" y="4484329"/>
            <a:ext cx="2460148" cy="1015663"/>
          </a:xfrm>
          <a:prstGeom prst="rect">
            <a:avLst/>
          </a:prstGeom>
          <a:noFill/>
        </p:spPr>
        <p:txBody>
          <a:bodyPr wrap="square" lIns="90000" rtlCol="0">
            <a:spAutoFit/>
          </a:bodyPr>
          <a:lstStyle/>
          <a:p>
            <a:pPr>
              <a:defRPr sz="800" b="0" i="0" u="none" strike="noStrike" kern="1200" baseline="0">
                <a:solidFill>
                  <a:srgbClr val="000000"/>
                </a:solidFill>
                <a:latin typeface="Figtree" pitchFamily="2" charset="0"/>
                <a:ea typeface="+mn-ea"/>
                <a:cs typeface="+mn-cs"/>
              </a:defRPr>
            </a:pPr>
            <a:r>
              <a:rPr lang="en-GB" sz="1200">
                <a:solidFill>
                  <a:srgbClr val="362C83"/>
                </a:solidFill>
                <a:latin typeface="Figtree" pitchFamily="2" charset="0"/>
              </a:rPr>
              <a:t>The 4 archetypes represent a portion of the UK smart meter population. Average agreement across the population is shown as a benchmark.</a:t>
            </a:r>
            <a:endParaRPr lang="en-GB" sz="1200" b="1">
              <a:solidFill>
                <a:srgbClr val="362C83"/>
              </a:solidFill>
              <a:latin typeface="Figtree" pitchFamily="2" charset="0"/>
            </a:endParaRPr>
          </a:p>
        </p:txBody>
      </p:sp>
      <p:pic>
        <p:nvPicPr>
          <p:cNvPr id="7" name="Picture 6" descr="A person and person looking at a phone&#10;&#10;AI-generated content may be incorrect.">
            <a:extLst>
              <a:ext uri="{FF2B5EF4-FFF2-40B4-BE49-F238E27FC236}">
                <a16:creationId xmlns:a16="http://schemas.microsoft.com/office/drawing/2014/main" id="{9BBEDC07-E4A4-3B11-9851-478D8CC36341}"/>
              </a:ext>
            </a:extLst>
          </p:cNvPr>
          <p:cNvPicPr>
            <a:picLocks noChangeAspect="1"/>
          </p:cNvPicPr>
          <p:nvPr/>
        </p:nvPicPr>
        <p:blipFill>
          <a:blip r:embed="rId7"/>
          <a:srcRect l="22857" r="22286" b="3636"/>
          <a:stretch>
            <a:fillRect/>
          </a:stretch>
        </p:blipFill>
        <p:spPr>
          <a:xfrm>
            <a:off x="9350097" y="4241707"/>
            <a:ext cx="691138" cy="682912"/>
          </a:xfrm>
          <a:prstGeom prst="ellipse">
            <a:avLst/>
          </a:prstGeom>
          <a:ln w="19050">
            <a:solidFill>
              <a:schemeClr val="bg1"/>
            </a:solidFill>
          </a:ln>
        </p:spPr>
      </p:pic>
    </p:spTree>
    <p:extLst>
      <p:ext uri="{BB962C8B-B14F-4D97-AF65-F5344CB8AC3E}">
        <p14:creationId xmlns:p14="http://schemas.microsoft.com/office/powerpoint/2010/main" val="263645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54FB9E-AC49-3B72-6731-8F8A9229358D}"/>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38167D23-86A7-0E66-CAB3-0DFFC1DA03DE}"/>
              </a:ext>
            </a:extLst>
          </p:cNvPr>
          <p:cNvSpPr/>
          <p:nvPr/>
        </p:nvSpPr>
        <p:spPr>
          <a:xfrm>
            <a:off x="2276807" y="4107804"/>
            <a:ext cx="1283477" cy="200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4D38F5"/>
                </a:solidFill>
                <a:effectLst/>
                <a:uLnTx/>
                <a:uFillTx/>
                <a:latin typeface="Figtree" pitchFamily="2" charset="0"/>
              </a:rPr>
              <a:t>52%</a:t>
            </a:r>
          </a:p>
        </p:txBody>
      </p:sp>
      <p:graphicFrame>
        <p:nvGraphicFramePr>
          <p:cNvPr id="9" name="Chart 8">
            <a:extLst>
              <a:ext uri="{FF2B5EF4-FFF2-40B4-BE49-F238E27FC236}">
                <a16:creationId xmlns:a16="http://schemas.microsoft.com/office/drawing/2014/main" id="{1E1E5272-BCB6-428A-E1C8-D19D9BA95075}"/>
              </a:ext>
            </a:extLst>
          </p:cNvPr>
          <p:cNvGraphicFramePr/>
          <p:nvPr/>
        </p:nvGraphicFramePr>
        <p:xfrm>
          <a:off x="3191213" y="2304967"/>
          <a:ext cx="8478000" cy="3340961"/>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a:extLst>
              <a:ext uri="{FF2B5EF4-FFF2-40B4-BE49-F238E27FC236}">
                <a16:creationId xmlns:a16="http://schemas.microsoft.com/office/drawing/2014/main" id="{C0EC9940-59FF-AFCE-C375-E765DB31BD10}"/>
              </a:ext>
            </a:extLst>
          </p:cNvPr>
          <p:cNvCxnSpPr>
            <a:cxnSpLocks/>
          </p:cNvCxnSpPr>
          <p:nvPr/>
        </p:nvCxnSpPr>
        <p:spPr>
          <a:xfrm>
            <a:off x="3575459" y="4209401"/>
            <a:ext cx="1329812" cy="0"/>
          </a:xfrm>
          <a:prstGeom prst="line">
            <a:avLst/>
          </a:prstGeom>
          <a:ln w="15875" cap="rnd">
            <a:solidFill>
              <a:srgbClr val="4D38F5"/>
            </a:solidFill>
            <a:prstDash val="sysDot"/>
            <a:round/>
          </a:ln>
        </p:spPr>
        <p:style>
          <a:lnRef idx="2">
            <a:schemeClr val="accent1"/>
          </a:lnRef>
          <a:fillRef idx="0">
            <a:schemeClr val="accent1"/>
          </a:fillRef>
          <a:effectRef idx="1">
            <a:schemeClr val="accent1"/>
          </a:effectRef>
          <a:fontRef idx="minor">
            <a:schemeClr val="tx1"/>
          </a:fontRef>
        </p:style>
      </p:cxnSp>
      <p:sp>
        <p:nvSpPr>
          <p:cNvPr id="5" name="Slide Number Placeholder 4">
            <a:extLst>
              <a:ext uri="{FF2B5EF4-FFF2-40B4-BE49-F238E27FC236}">
                <a16:creationId xmlns:a16="http://schemas.microsoft.com/office/drawing/2014/main" id="{6A9E307C-7BFF-137B-0A63-DFC2D6B2EC9E}"/>
              </a:ext>
            </a:extLst>
          </p:cNvPr>
          <p:cNvSpPr>
            <a:spLocks noGrp="1"/>
          </p:cNvSpPr>
          <p:nvPr>
            <p:ph type="sldNum" sz="quarter" idx="12"/>
          </p:nvPr>
        </p:nvSpPr>
        <p:spPr>
          <a:xfrm>
            <a:off x="11451314" y="6472198"/>
            <a:ext cx="274320" cy="9233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B792A5-9BAE-6942-BFE1-9FCDB51EA51E}" type="slidenum">
              <a:rPr kumimoji="0" lang="en-US" sz="600" b="0" i="0" u="none" strike="noStrike" kern="1200" cap="none" spc="0" normalizeH="0" baseline="0" noProof="0" smtClean="0">
                <a:ln>
                  <a:noFill/>
                </a:ln>
                <a:solidFill>
                  <a:srgbClr val="000000"/>
                </a:solidFill>
                <a:effectLst/>
                <a:uLnTx/>
                <a:uFillTx/>
                <a:latin typeface="Figtree"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600" b="0" i="0" u="none" strike="noStrike" kern="1200" cap="none" spc="0" normalizeH="0" baseline="0" noProof="0">
              <a:ln>
                <a:noFill/>
              </a:ln>
              <a:solidFill>
                <a:srgbClr val="000000"/>
              </a:solidFill>
              <a:effectLst/>
              <a:uLnTx/>
              <a:uFillTx/>
              <a:latin typeface="Figtree" pitchFamily="2" charset="0"/>
            </a:endParaRPr>
          </a:p>
        </p:txBody>
      </p:sp>
      <p:sp>
        <p:nvSpPr>
          <p:cNvPr id="85" name="TextBox 84">
            <a:extLst>
              <a:ext uri="{FF2B5EF4-FFF2-40B4-BE49-F238E27FC236}">
                <a16:creationId xmlns:a16="http://schemas.microsoft.com/office/drawing/2014/main" id="{C9D727C7-BD4C-E192-1A48-A865463F9224}"/>
              </a:ext>
            </a:extLst>
          </p:cNvPr>
          <p:cNvSpPr txBox="1"/>
          <p:nvPr/>
        </p:nvSpPr>
        <p:spPr>
          <a:xfrm>
            <a:off x="529416" y="6431916"/>
            <a:ext cx="7111605" cy="200055"/>
          </a:xfrm>
          <a:prstGeom prst="rect">
            <a:avLst/>
          </a:prstGeom>
          <a:noFill/>
        </p:spPr>
        <p:txBody>
          <a:bodyPr wrap="square" lIns="90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u="none" strike="noStrike" kern="1200" cap="none" spc="0" normalizeH="0" baseline="0" noProof="0">
                <a:ln>
                  <a:noFill/>
                </a:ln>
                <a:solidFill>
                  <a:srgbClr val="021E5E"/>
                </a:solidFill>
                <a:effectLst/>
                <a:uLnTx/>
                <a:uFillTx/>
                <a:latin typeface="Figtree" pitchFamily="2" charset="0"/>
              </a:rPr>
              <a:t>Source: TGI, 15+ years old, 12 months to October 25, Smart meter owners</a:t>
            </a:r>
          </a:p>
        </p:txBody>
      </p:sp>
      <p:sp>
        <p:nvSpPr>
          <p:cNvPr id="4" name="Title 3">
            <a:extLst>
              <a:ext uri="{FF2B5EF4-FFF2-40B4-BE49-F238E27FC236}">
                <a16:creationId xmlns:a16="http://schemas.microsoft.com/office/drawing/2014/main" id="{173DFA33-7665-6E13-B8B5-A21C881A3D61}"/>
              </a:ext>
            </a:extLst>
          </p:cNvPr>
          <p:cNvSpPr>
            <a:spLocks noGrp="1"/>
          </p:cNvSpPr>
          <p:nvPr>
            <p:ph type="title"/>
          </p:nvPr>
        </p:nvSpPr>
        <p:spPr>
          <a:xfrm>
            <a:off x="606102" y="488093"/>
            <a:ext cx="10076765" cy="1527157"/>
          </a:xfrm>
        </p:spPr>
        <p:txBody>
          <a:bodyPr>
            <a:normAutofit fontScale="90000"/>
          </a:bodyPr>
          <a:lstStyle/>
          <a:p>
            <a:r>
              <a:rPr lang="en-GB" sz="3600" b="1">
                <a:solidFill>
                  <a:srgbClr val="362C83"/>
                </a:solidFill>
                <a:latin typeface="Figtree" pitchFamily="2" charset="0"/>
              </a:rPr>
              <a:t>Careful Budgeteers are most concerned about both </a:t>
            </a:r>
            <a:r>
              <a:rPr lang="en-GB" sz="3600" i="1">
                <a:solidFill>
                  <a:srgbClr val="362C83"/>
                </a:solidFill>
                <a:latin typeface="Playfair Display Medium" pitchFamily="2" charset="77"/>
              </a:rPr>
              <a:t>data sharing and energy costs</a:t>
            </a:r>
            <a:r>
              <a:rPr lang="en-GB" sz="3600" b="1">
                <a:solidFill>
                  <a:srgbClr val="362C83"/>
                </a:solidFill>
                <a:latin typeface="Figtree" pitchFamily="2" charset="0"/>
              </a:rPr>
              <a:t>, alongside Surviving Jugglers for cost concerns</a:t>
            </a:r>
            <a:endParaRPr lang="en-GB" sz="3600" b="1" i="1">
              <a:solidFill>
                <a:srgbClr val="362C83"/>
              </a:solidFill>
              <a:latin typeface="Playfair Display Black" pitchFamily="2" charset="77"/>
            </a:endParaRPr>
          </a:p>
        </p:txBody>
      </p:sp>
      <p:sp>
        <p:nvSpPr>
          <p:cNvPr id="17" name="TextBox 16">
            <a:extLst>
              <a:ext uri="{FF2B5EF4-FFF2-40B4-BE49-F238E27FC236}">
                <a16:creationId xmlns:a16="http://schemas.microsoft.com/office/drawing/2014/main" id="{3F59BDB6-D136-A0BD-BE25-25EA98FEC210}"/>
              </a:ext>
            </a:extLst>
          </p:cNvPr>
          <p:cNvSpPr txBox="1"/>
          <p:nvPr/>
        </p:nvSpPr>
        <p:spPr>
          <a:xfrm>
            <a:off x="847210" y="2398568"/>
            <a:ext cx="2136334" cy="461665"/>
          </a:xfrm>
          <a:prstGeom prst="rect">
            <a:avLst/>
          </a:prstGeom>
          <a:noFill/>
        </p:spPr>
        <p:txBody>
          <a:bodyPr wrap="square">
            <a:spAutoFit/>
          </a:bodyPr>
          <a:lstStyle/>
          <a:p>
            <a:pPr rtl="0">
              <a:defRPr sz="800" b="0" i="0" u="none" strike="noStrike" kern="1200" baseline="0">
                <a:solidFill>
                  <a:srgbClr val="000000"/>
                </a:solidFill>
                <a:latin typeface="Figtree" pitchFamily="2" charset="0"/>
                <a:ea typeface="+mn-ea"/>
                <a:cs typeface="+mn-cs"/>
              </a:defRPr>
            </a:pPr>
            <a:r>
              <a:rPr lang="en-GB" sz="1200" b="0" i="0" u="none" strike="noStrike" kern="1200" baseline="0">
                <a:solidFill>
                  <a:srgbClr val="4D38F5"/>
                </a:solidFill>
                <a:latin typeface="Figtree" pitchFamily="2" charset="0"/>
              </a:rPr>
              <a:t>Worried smart devices make personal data available</a:t>
            </a:r>
            <a:endParaRPr lang="en-GB" sz="1200" b="1" i="0" u="none" strike="noStrike" kern="1200" baseline="0">
              <a:solidFill>
                <a:srgbClr val="4D38F5"/>
              </a:solidFill>
              <a:latin typeface="Figtree" pitchFamily="2" charset="0"/>
            </a:endParaRPr>
          </a:p>
        </p:txBody>
      </p:sp>
      <p:sp>
        <p:nvSpPr>
          <p:cNvPr id="18" name="TextBox 17">
            <a:extLst>
              <a:ext uri="{FF2B5EF4-FFF2-40B4-BE49-F238E27FC236}">
                <a16:creationId xmlns:a16="http://schemas.microsoft.com/office/drawing/2014/main" id="{2E1C77AE-C520-8DBB-E2D6-F7998C1973D5}"/>
              </a:ext>
            </a:extLst>
          </p:cNvPr>
          <p:cNvSpPr txBox="1"/>
          <p:nvPr/>
        </p:nvSpPr>
        <p:spPr>
          <a:xfrm>
            <a:off x="9563652" y="5603581"/>
            <a:ext cx="2065685" cy="461665"/>
          </a:xfrm>
          <a:prstGeom prst="rect">
            <a:avLst/>
          </a:prstGeom>
          <a:noFill/>
        </p:spPr>
        <p:txBody>
          <a:bodyPr wrap="square">
            <a:spAutoFit/>
          </a:bodyPr>
          <a:lstStyle/>
          <a:p>
            <a:pPr algn="r" rtl="0">
              <a:defRPr sz="800" b="0" i="0" u="none" strike="noStrike" kern="1200" baseline="0">
                <a:solidFill>
                  <a:srgbClr val="000000"/>
                </a:solidFill>
                <a:latin typeface="Figtree" pitchFamily="2" charset="0"/>
                <a:ea typeface="+mn-ea"/>
                <a:cs typeface="+mn-cs"/>
              </a:defRPr>
            </a:pPr>
            <a:r>
              <a:rPr lang="en-GB" sz="1200" i="0" u="none" strike="noStrike" kern="1200" baseline="0">
                <a:solidFill>
                  <a:srgbClr val="4D38F5"/>
                </a:solidFill>
                <a:latin typeface="Figtree" pitchFamily="2" charset="0"/>
              </a:rPr>
              <a:t>Energy bills have become too expensive</a:t>
            </a:r>
          </a:p>
        </p:txBody>
      </p:sp>
      <p:pic>
        <p:nvPicPr>
          <p:cNvPr id="3" name="Picture 2">
            <a:extLst>
              <a:ext uri="{FF2B5EF4-FFF2-40B4-BE49-F238E27FC236}">
                <a16:creationId xmlns:a16="http://schemas.microsoft.com/office/drawing/2014/main" id="{9A41A5CE-FA98-866D-9054-BD06C1A547EE}"/>
              </a:ext>
            </a:extLst>
          </p:cNvPr>
          <p:cNvPicPr>
            <a:picLocks noChangeAspect="1"/>
          </p:cNvPicPr>
          <p:nvPr/>
        </p:nvPicPr>
        <p:blipFill>
          <a:blip r:embed="rId4"/>
          <a:stretch>
            <a:fillRect/>
          </a:stretch>
        </p:blipFill>
        <p:spPr>
          <a:xfrm>
            <a:off x="8831674" y="4233477"/>
            <a:ext cx="676800" cy="676800"/>
          </a:xfrm>
          <a:prstGeom prst="rect">
            <a:avLst/>
          </a:prstGeom>
        </p:spPr>
      </p:pic>
      <p:pic>
        <p:nvPicPr>
          <p:cNvPr id="11" name="Picture 10">
            <a:extLst>
              <a:ext uri="{FF2B5EF4-FFF2-40B4-BE49-F238E27FC236}">
                <a16:creationId xmlns:a16="http://schemas.microsoft.com/office/drawing/2014/main" id="{7A45D494-99E3-8651-E0F2-858F9171FF88}"/>
              </a:ext>
            </a:extLst>
          </p:cNvPr>
          <p:cNvPicPr>
            <a:picLocks noChangeAspect="1"/>
          </p:cNvPicPr>
          <p:nvPr/>
        </p:nvPicPr>
        <p:blipFill>
          <a:blip r:embed="rId5"/>
          <a:stretch>
            <a:fillRect/>
          </a:stretch>
        </p:blipFill>
        <p:spPr>
          <a:xfrm>
            <a:off x="9919694" y="2821026"/>
            <a:ext cx="676800" cy="676800"/>
          </a:xfrm>
          <a:prstGeom prst="rect">
            <a:avLst/>
          </a:prstGeom>
        </p:spPr>
      </p:pic>
      <p:sp>
        <p:nvSpPr>
          <p:cNvPr id="22" name="Rectangle 21">
            <a:extLst>
              <a:ext uri="{FF2B5EF4-FFF2-40B4-BE49-F238E27FC236}">
                <a16:creationId xmlns:a16="http://schemas.microsoft.com/office/drawing/2014/main" id="{2903DE45-9467-C61F-C250-6D64BACA9B48}"/>
              </a:ext>
            </a:extLst>
          </p:cNvPr>
          <p:cNvSpPr/>
          <p:nvPr/>
        </p:nvSpPr>
        <p:spPr>
          <a:xfrm>
            <a:off x="4324833" y="5404991"/>
            <a:ext cx="703317" cy="224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800">
                <a:solidFill>
                  <a:srgbClr val="4D38F5"/>
                </a:solidFill>
                <a:latin typeface="Figtree" pitchFamily="2" charset="0"/>
              </a:rPr>
              <a:t>3</a:t>
            </a:r>
            <a:r>
              <a:rPr kumimoji="0" lang="en-GB" sz="800" b="0" i="0" u="none" strike="noStrike" kern="1200" cap="none" spc="0" normalizeH="0" baseline="0" noProof="0">
                <a:ln>
                  <a:noFill/>
                </a:ln>
                <a:solidFill>
                  <a:srgbClr val="4D38F5"/>
                </a:solidFill>
                <a:effectLst/>
                <a:uLnTx/>
                <a:uFillTx/>
                <a:latin typeface="Figtree" pitchFamily="2" charset="0"/>
              </a:rPr>
              <a:t>7%</a:t>
            </a:r>
          </a:p>
        </p:txBody>
      </p:sp>
      <p:sp>
        <p:nvSpPr>
          <p:cNvPr id="33" name="TextBox 32">
            <a:extLst>
              <a:ext uri="{FF2B5EF4-FFF2-40B4-BE49-F238E27FC236}">
                <a16:creationId xmlns:a16="http://schemas.microsoft.com/office/drawing/2014/main" id="{9B5A4D17-661D-2A0C-DD88-6C651DA922D1}"/>
              </a:ext>
            </a:extLst>
          </p:cNvPr>
          <p:cNvSpPr txBox="1"/>
          <p:nvPr/>
        </p:nvSpPr>
        <p:spPr>
          <a:xfrm>
            <a:off x="562663" y="4484329"/>
            <a:ext cx="2460148" cy="1015663"/>
          </a:xfrm>
          <a:prstGeom prst="rect">
            <a:avLst/>
          </a:prstGeom>
          <a:noFill/>
        </p:spPr>
        <p:txBody>
          <a:bodyPr wrap="square" lIns="90000" rtlCol="0">
            <a:spAutoFit/>
          </a:bodyPr>
          <a:lstStyle/>
          <a:p>
            <a:pPr>
              <a:defRPr sz="800" b="0" i="0" u="none" strike="noStrike" kern="1200" baseline="0">
                <a:solidFill>
                  <a:srgbClr val="000000"/>
                </a:solidFill>
                <a:latin typeface="Figtree" pitchFamily="2" charset="0"/>
                <a:ea typeface="+mn-ea"/>
                <a:cs typeface="+mn-cs"/>
              </a:defRPr>
            </a:pPr>
            <a:r>
              <a:rPr lang="en-GB" sz="1200">
                <a:solidFill>
                  <a:srgbClr val="362C83"/>
                </a:solidFill>
                <a:latin typeface="Figtree" pitchFamily="2" charset="0"/>
              </a:rPr>
              <a:t>The 4 archetypes represent a portion of the UK smart meter population. Average agreement across the population is shown as a benchmark.</a:t>
            </a:r>
            <a:endParaRPr lang="en-GB" sz="1200" b="1">
              <a:solidFill>
                <a:srgbClr val="362C83"/>
              </a:solidFill>
              <a:latin typeface="Figtree" pitchFamily="2" charset="0"/>
            </a:endParaRPr>
          </a:p>
        </p:txBody>
      </p:sp>
      <p:pic>
        <p:nvPicPr>
          <p:cNvPr id="10" name="Picture 9">
            <a:extLst>
              <a:ext uri="{FF2B5EF4-FFF2-40B4-BE49-F238E27FC236}">
                <a16:creationId xmlns:a16="http://schemas.microsoft.com/office/drawing/2014/main" id="{673A7D0D-E081-53F2-7886-E085670CF694}"/>
              </a:ext>
            </a:extLst>
          </p:cNvPr>
          <p:cNvPicPr>
            <a:picLocks noChangeAspect="1"/>
          </p:cNvPicPr>
          <p:nvPr/>
        </p:nvPicPr>
        <p:blipFill>
          <a:blip r:embed="rId6"/>
          <a:stretch>
            <a:fillRect/>
          </a:stretch>
        </p:blipFill>
        <p:spPr>
          <a:xfrm>
            <a:off x="3999692" y="3841505"/>
            <a:ext cx="676800" cy="676800"/>
          </a:xfrm>
          <a:prstGeom prst="rect">
            <a:avLst/>
          </a:prstGeom>
        </p:spPr>
      </p:pic>
      <p:cxnSp>
        <p:nvCxnSpPr>
          <p:cNvPr id="8" name="Straight Connector 7">
            <a:extLst>
              <a:ext uri="{FF2B5EF4-FFF2-40B4-BE49-F238E27FC236}">
                <a16:creationId xmlns:a16="http://schemas.microsoft.com/office/drawing/2014/main" id="{FBD16A7F-A52A-9D45-68D1-EB61A7EF8FB7}"/>
              </a:ext>
            </a:extLst>
          </p:cNvPr>
          <p:cNvCxnSpPr>
            <a:cxnSpLocks/>
          </p:cNvCxnSpPr>
          <p:nvPr/>
        </p:nvCxnSpPr>
        <p:spPr>
          <a:xfrm>
            <a:off x="4905274" y="4207824"/>
            <a:ext cx="0" cy="1226663"/>
          </a:xfrm>
          <a:prstGeom prst="line">
            <a:avLst/>
          </a:prstGeom>
          <a:ln w="15875" cap="rnd">
            <a:solidFill>
              <a:srgbClr val="4D38F5"/>
            </a:solidFill>
            <a:prstDash val="sysDot"/>
            <a:round/>
          </a:ln>
        </p:spPr>
        <p:style>
          <a:lnRef idx="2">
            <a:schemeClr val="accent1"/>
          </a:lnRef>
          <a:fillRef idx="0">
            <a:schemeClr val="accent1"/>
          </a:fillRef>
          <a:effectRef idx="1">
            <a:schemeClr val="accent1"/>
          </a:effectRef>
          <a:fontRef idx="minor">
            <a:schemeClr val="tx1"/>
          </a:fontRef>
        </p:style>
      </p:cxnSp>
      <p:sp>
        <p:nvSpPr>
          <p:cNvPr id="27" name="Rectangle 26">
            <a:extLst>
              <a:ext uri="{FF2B5EF4-FFF2-40B4-BE49-F238E27FC236}">
                <a16:creationId xmlns:a16="http://schemas.microsoft.com/office/drawing/2014/main" id="{622D0631-CE72-CAC7-3A8B-86FFD9421FC3}"/>
              </a:ext>
            </a:extLst>
          </p:cNvPr>
          <p:cNvSpPr/>
          <p:nvPr/>
        </p:nvSpPr>
        <p:spPr>
          <a:xfrm>
            <a:off x="4518788" y="5005381"/>
            <a:ext cx="772966" cy="2240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4D38F5"/>
                </a:solidFill>
                <a:effectLst/>
                <a:uLnTx/>
                <a:uFillTx/>
                <a:latin typeface="Figtree" pitchFamily="2" charset="0"/>
              </a:rPr>
              <a:t>*UK average</a:t>
            </a:r>
          </a:p>
        </p:txBody>
      </p:sp>
      <p:sp>
        <p:nvSpPr>
          <p:cNvPr id="29" name="TextBox 28">
            <a:extLst>
              <a:ext uri="{FF2B5EF4-FFF2-40B4-BE49-F238E27FC236}">
                <a16:creationId xmlns:a16="http://schemas.microsoft.com/office/drawing/2014/main" id="{DD2E8D99-9B48-9247-6DED-31BCA097CDC8}"/>
              </a:ext>
            </a:extLst>
          </p:cNvPr>
          <p:cNvSpPr txBox="1"/>
          <p:nvPr/>
        </p:nvSpPr>
        <p:spPr>
          <a:xfrm>
            <a:off x="3699113" y="4528226"/>
            <a:ext cx="1206158" cy="400110"/>
          </a:xfrm>
          <a:prstGeom prst="rect">
            <a:avLst/>
          </a:prstGeom>
          <a:noFill/>
        </p:spPr>
        <p:txBody>
          <a:bodyPr wrap="square">
            <a:spAutoFit/>
          </a:bodyPr>
          <a:lstStyle/>
          <a:p>
            <a:pPr algn="ctr" rtl="0">
              <a:defRPr sz="1000" b="1" i="0" u="none" strike="noStrike" kern="1200" baseline="0">
                <a:solidFill>
                  <a:srgbClr val="362C83"/>
                </a:solidFill>
                <a:latin typeface="Figtree SemiBold" pitchFamily="2" charset="0"/>
                <a:ea typeface="+mn-ea"/>
                <a:cs typeface="+mn-cs"/>
              </a:defRPr>
            </a:pPr>
            <a:fld id="{2FD723C9-040D-9647-9CA2-110C3BE77002}" type="CELLRANGE">
              <a:rPr lang="en-US" smtClean="0"/>
              <a:pPr algn="ctr" rtl="0">
                <a:defRPr sz="1000" b="1" i="0" u="none" strike="noStrike" kern="1200" baseline="0">
                  <a:solidFill>
                    <a:srgbClr val="362C83"/>
                  </a:solidFill>
                  <a:latin typeface="Figtree SemiBold" pitchFamily="2" charset="0"/>
                  <a:ea typeface="+mn-ea"/>
                  <a:cs typeface="+mn-cs"/>
                </a:defRPr>
              </a:pPr>
              <a:t>Comfortable Data Enthusiasts</a:t>
            </a:fld>
            <a:endParaRPr lang="en-US"/>
          </a:p>
        </p:txBody>
      </p:sp>
      <p:pic>
        <p:nvPicPr>
          <p:cNvPr id="12" name="Picture 11" descr="A person and person looking at a phone&#10;&#10;AI-generated content may be incorrect.">
            <a:extLst>
              <a:ext uri="{FF2B5EF4-FFF2-40B4-BE49-F238E27FC236}">
                <a16:creationId xmlns:a16="http://schemas.microsoft.com/office/drawing/2014/main" id="{0D9A9960-FE39-BAFC-A9D5-F9088A520F25}"/>
              </a:ext>
            </a:extLst>
          </p:cNvPr>
          <p:cNvPicPr>
            <a:picLocks noChangeAspect="1"/>
          </p:cNvPicPr>
          <p:nvPr/>
        </p:nvPicPr>
        <p:blipFill>
          <a:blip r:embed="rId7"/>
          <a:srcRect l="22857" r="22286" b="3636"/>
          <a:stretch>
            <a:fillRect/>
          </a:stretch>
        </p:blipFill>
        <p:spPr>
          <a:xfrm>
            <a:off x="5028388" y="3869050"/>
            <a:ext cx="691138" cy="682912"/>
          </a:xfrm>
          <a:prstGeom prst="ellipse">
            <a:avLst/>
          </a:prstGeom>
          <a:ln w="19050">
            <a:solidFill>
              <a:schemeClr val="bg1"/>
            </a:solidFill>
          </a:ln>
        </p:spPr>
      </p:pic>
    </p:spTree>
    <p:extLst>
      <p:ext uri="{BB962C8B-B14F-4D97-AF65-F5344CB8AC3E}">
        <p14:creationId xmlns:p14="http://schemas.microsoft.com/office/powerpoint/2010/main" val="2857408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0749111-626D-9400-8474-FD502DD0CCE5}"/>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B495F2B2-6B1B-10BF-A76D-944A93EFCCB1}"/>
              </a:ext>
            </a:extLst>
          </p:cNvPr>
          <p:cNvSpPr/>
          <p:nvPr/>
        </p:nvSpPr>
        <p:spPr>
          <a:xfrm>
            <a:off x="0" y="0"/>
            <a:ext cx="3954483" cy="6858000"/>
          </a:xfrm>
          <a:prstGeom prst="rect">
            <a:avLst/>
          </a:prstGeom>
          <a:solidFill>
            <a:srgbClr val="021E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4">
            <a:extLst>
              <a:ext uri="{FF2B5EF4-FFF2-40B4-BE49-F238E27FC236}">
                <a16:creationId xmlns:a16="http://schemas.microsoft.com/office/drawing/2014/main" id="{0CA9C6D5-FAA5-C810-B1AD-B28BBDF29EED}"/>
              </a:ext>
            </a:extLst>
          </p:cNvPr>
          <p:cNvSpPr txBox="1">
            <a:spLocks/>
          </p:cNvSpPr>
          <p:nvPr/>
        </p:nvSpPr>
        <p:spPr>
          <a:xfrm>
            <a:off x="8368812" y="2235362"/>
            <a:ext cx="2636428" cy="1280431"/>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marL="0" marR="0" lvl="0" indent="0" algn="l" defTabSz="412750" rtl="0" eaLnBrk="1" fontAlgn="auto" latinLnBrk="0" hangingPunct="0">
              <a:lnSpc>
                <a:spcPct val="120000"/>
              </a:lnSpc>
              <a:spcBef>
                <a:spcPts val="0"/>
              </a:spcBef>
              <a:spcAft>
                <a:spcPts val="600"/>
              </a:spcAft>
              <a:buClrTx/>
              <a:buSzTx/>
              <a:buFontTx/>
              <a:buNone/>
              <a:tabLst/>
              <a:defRPr/>
            </a:pPr>
            <a:r>
              <a:rPr kumimoji="0" lang="en-GB" b="1"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rPr>
              <a:t>Marketing use and scams were the primary driver of concern </a:t>
            </a:r>
            <a:r>
              <a:rPr kumimoji="0" lang="en-GB" u="none" strike="noStrike" kern="1200" cap="none" spc="-20" normalizeH="0" baseline="0" noProof="0">
                <a:ln>
                  <a:noFill/>
                </a:ln>
                <a:solidFill>
                  <a:srgbClr val="362C83"/>
                </a:solidFill>
                <a:effectLst/>
                <a:uLnTx/>
                <a:uFillTx/>
                <a:latin typeface="Figtree Medium" pitchFamily="2" charset="0"/>
                <a:sym typeface="Futura Next Book" panose="020B0502020204020303" pitchFamily="34" charset="0"/>
              </a:rPr>
              <a:t>- the prospect of data being sold on, used for marketing, or passed to third parties raises perceived sensitivity</a:t>
            </a:r>
          </a:p>
          <a:p>
            <a:pPr marL="0" marR="0" lvl="0" indent="0" algn="l" defTabSz="412750" rtl="0" eaLnBrk="1" fontAlgn="auto" latinLnBrk="0" hangingPunct="0">
              <a:lnSpc>
                <a:spcPct val="120000"/>
              </a:lnSpc>
              <a:spcBef>
                <a:spcPts val="0"/>
              </a:spcBef>
              <a:spcAft>
                <a:spcPts val="600"/>
              </a:spcAft>
              <a:buClrTx/>
              <a:buSzTx/>
              <a:buFontTx/>
              <a:buNone/>
              <a:tabLst/>
              <a:defRPr/>
            </a:pPr>
            <a:endParaRPr kumimoji="0" lang="en-GB"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21" name="Text Placeholder 4">
            <a:extLst>
              <a:ext uri="{FF2B5EF4-FFF2-40B4-BE49-F238E27FC236}">
                <a16:creationId xmlns:a16="http://schemas.microsoft.com/office/drawing/2014/main" id="{64D51438-13F6-DA3C-6FF6-AD87EF974315}"/>
              </a:ext>
            </a:extLst>
          </p:cNvPr>
          <p:cNvSpPr txBox="1">
            <a:spLocks/>
          </p:cNvSpPr>
          <p:nvPr/>
        </p:nvSpPr>
        <p:spPr>
          <a:xfrm>
            <a:off x="5070003" y="3864137"/>
            <a:ext cx="2680094" cy="1080648"/>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lvl="0">
              <a:defRPr/>
            </a:pPr>
            <a:r>
              <a:rPr lang="en-GB" b="1">
                <a:solidFill>
                  <a:srgbClr val="362C83"/>
                </a:solidFill>
                <a:latin typeface="Figtree" pitchFamily="2" charset="0"/>
                <a:sym typeface="Futura Next Book" panose="020B0502020204020303" pitchFamily="34" charset="0"/>
              </a:rPr>
              <a:t>Half-hourly consumption data is underestimated and not fully understood – </a:t>
            </a:r>
            <a:r>
              <a:rPr lang="en-GB">
                <a:solidFill>
                  <a:srgbClr val="362C83"/>
                </a:solidFill>
                <a:latin typeface="Figtree" pitchFamily="2" charset="0"/>
                <a:sym typeface="Futura Next Book" panose="020B0502020204020303" pitchFamily="34" charset="0"/>
              </a:rPr>
              <a:t>participants do not recognise what it can reveal </a:t>
            </a:r>
          </a:p>
          <a:p>
            <a:pPr marL="0" marR="0" lvl="0" indent="0" algn="l" defTabSz="412750" rtl="0" eaLnBrk="1" fontAlgn="auto" latinLnBrk="0" hangingPunct="0">
              <a:lnSpc>
                <a:spcPct val="120000"/>
              </a:lnSpc>
              <a:spcBef>
                <a:spcPts val="0"/>
              </a:spcBef>
              <a:spcAft>
                <a:spcPts val="600"/>
              </a:spcAft>
              <a:buClrTx/>
              <a:buSzTx/>
              <a:buFontTx/>
              <a:buNone/>
              <a:tabLst/>
              <a:defRPr/>
            </a:pPr>
            <a:endParaRPr kumimoji="0" lang="en-GB"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22" name="Text Placeholder 4">
            <a:extLst>
              <a:ext uri="{FF2B5EF4-FFF2-40B4-BE49-F238E27FC236}">
                <a16:creationId xmlns:a16="http://schemas.microsoft.com/office/drawing/2014/main" id="{E30ADF97-F397-0914-6D38-C01AA79616FA}"/>
              </a:ext>
            </a:extLst>
          </p:cNvPr>
          <p:cNvSpPr txBox="1">
            <a:spLocks/>
          </p:cNvSpPr>
          <p:nvPr/>
        </p:nvSpPr>
        <p:spPr>
          <a:xfrm>
            <a:off x="8368812" y="3864137"/>
            <a:ext cx="2636428" cy="829623"/>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marL="0" marR="0" lvl="0" indent="0" algn="l" defTabSz="412750" rtl="0" eaLnBrk="1" fontAlgn="auto" latinLnBrk="0" hangingPunct="0">
              <a:lnSpc>
                <a:spcPct val="120000"/>
              </a:lnSpc>
              <a:spcBef>
                <a:spcPts val="0"/>
              </a:spcBef>
              <a:spcAft>
                <a:spcPts val="600"/>
              </a:spcAft>
              <a:buClrTx/>
              <a:buSzTx/>
              <a:buFontTx/>
              <a:buNone/>
              <a:tabLst/>
              <a:defRPr/>
            </a:pPr>
            <a:r>
              <a:rPr kumimoji="0" lang="en-GB" b="1"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rPr>
              <a:t>Personal financial benefit is the primary motivator to sharing data - </a:t>
            </a:r>
            <a:r>
              <a:rPr kumimoji="0" lang="en-GB" u="none" strike="noStrike" kern="1200" cap="none" spc="-20" normalizeH="0" baseline="0" noProof="0">
                <a:ln>
                  <a:noFill/>
                </a:ln>
                <a:solidFill>
                  <a:srgbClr val="362C83"/>
                </a:solidFill>
                <a:effectLst/>
                <a:uLnTx/>
                <a:uFillTx/>
                <a:latin typeface="Figtree Medium" pitchFamily="2" charset="0"/>
                <a:sym typeface="Futura Next Book" panose="020B0502020204020303" pitchFamily="34" charset="0"/>
              </a:rPr>
              <a:t>saving money, accessing better tariffs, or receiving tailored deals were the most cited reasons to share. Some also mentioned helping society</a:t>
            </a:r>
          </a:p>
          <a:p>
            <a:pPr marL="0" marR="0" lvl="0" indent="0" algn="l" defTabSz="412750" rtl="0" eaLnBrk="1" fontAlgn="auto" latinLnBrk="0" hangingPunct="0">
              <a:lnSpc>
                <a:spcPct val="120000"/>
              </a:lnSpc>
              <a:spcBef>
                <a:spcPts val="0"/>
              </a:spcBef>
              <a:spcAft>
                <a:spcPts val="600"/>
              </a:spcAft>
              <a:buClrTx/>
              <a:buSzTx/>
              <a:buFontTx/>
              <a:buNone/>
              <a:tabLst/>
              <a:defRPr/>
            </a:pPr>
            <a:endParaRPr kumimoji="0" lang="en-GB"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23" name="Text Placeholder 4">
            <a:extLst>
              <a:ext uri="{FF2B5EF4-FFF2-40B4-BE49-F238E27FC236}">
                <a16:creationId xmlns:a16="http://schemas.microsoft.com/office/drawing/2014/main" id="{B53A15ED-9E25-6A46-C26D-0E20FA59021F}"/>
              </a:ext>
            </a:extLst>
          </p:cNvPr>
          <p:cNvSpPr txBox="1">
            <a:spLocks/>
          </p:cNvSpPr>
          <p:nvPr/>
        </p:nvSpPr>
        <p:spPr>
          <a:xfrm>
            <a:off x="5070002" y="2235363"/>
            <a:ext cx="2636428" cy="1080648"/>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r>
              <a:rPr lang="en-GB" b="1">
                <a:solidFill>
                  <a:srgbClr val="362C83"/>
                </a:solidFill>
                <a:latin typeface="Figtree" pitchFamily="2" charset="0"/>
              </a:rPr>
              <a:t>Half-hourly consumption data is treated as low-sensitivity</a:t>
            </a:r>
            <a:r>
              <a:rPr lang="en-GB">
                <a:solidFill>
                  <a:srgbClr val="362C83"/>
                </a:solidFill>
                <a:latin typeface="Figtree Medium" pitchFamily="2" charset="0"/>
              </a:rPr>
              <a:t>. Participants instinctively saw it as operational, not personal, and had not thought about their energy data before. </a:t>
            </a:r>
          </a:p>
          <a:p>
            <a:pPr marL="0" marR="0" lvl="0" indent="0" algn="l" defTabSz="412750" rtl="0" eaLnBrk="1" fontAlgn="auto" latinLnBrk="0" hangingPunct="0">
              <a:lnSpc>
                <a:spcPct val="120000"/>
              </a:lnSpc>
              <a:spcBef>
                <a:spcPts val="0"/>
              </a:spcBef>
              <a:spcAft>
                <a:spcPts val="600"/>
              </a:spcAft>
              <a:buClrTx/>
              <a:buSzTx/>
              <a:buFontTx/>
              <a:buNone/>
              <a:tabLst/>
              <a:defRPr/>
            </a:pPr>
            <a:endParaRPr kumimoji="0" lang="en-GB"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38" name="Slide Number">
            <a:extLst>
              <a:ext uri="{FF2B5EF4-FFF2-40B4-BE49-F238E27FC236}">
                <a16:creationId xmlns:a16="http://schemas.microsoft.com/office/drawing/2014/main" id="{41011EE1-569B-BA02-7996-B6EB06392BD3}"/>
              </a:ext>
            </a:extLst>
          </p:cNvPr>
          <p:cNvSpPr txBox="1"/>
          <p:nvPr/>
        </p:nvSpPr>
        <p:spPr>
          <a:xfrm>
            <a:off x="11228832" y="6309360"/>
            <a:ext cx="274320" cy="92333"/>
          </a:xfrm>
          <a:prstGeom prst="rect">
            <a:avLst/>
          </a:prstGeom>
          <a:noFill/>
        </p:spPr>
        <p:txBody>
          <a:bodyPr wrap="square" lIns="0" tIns="0" rIns="0" bIns="0" rtlCol="0">
            <a:spAutoFit/>
          </a:bodyPr>
          <a:lstStyle/>
          <a:p>
            <a:pPr algn="r"/>
            <a:fld id="{487DC405-2E4A-CD4D-9F70-5532D2C55350}" type="slidenum">
              <a:rPr lang="en-US" sz="600" b="0" i="0" smtClean="0">
                <a:solidFill>
                  <a:srgbClr val="362C83"/>
                </a:solidFill>
                <a:latin typeface="Figtree" pitchFamily="2" charset="0"/>
              </a:rPr>
              <a:pPr algn="r"/>
              <a:t>17</a:t>
            </a:fld>
            <a:endParaRPr lang="en-US" sz="600" b="0" i="0">
              <a:solidFill>
                <a:srgbClr val="362C83"/>
              </a:solidFill>
              <a:latin typeface="Figtree" pitchFamily="2" charset="0"/>
            </a:endParaRPr>
          </a:p>
        </p:txBody>
      </p:sp>
      <p:sp>
        <p:nvSpPr>
          <p:cNvPr id="3" name="Text Placeholder 4">
            <a:extLst>
              <a:ext uri="{FF2B5EF4-FFF2-40B4-BE49-F238E27FC236}">
                <a16:creationId xmlns:a16="http://schemas.microsoft.com/office/drawing/2014/main" id="{888FE1A9-7195-FE3C-D158-6A0AB3C1E794}"/>
              </a:ext>
            </a:extLst>
          </p:cNvPr>
          <p:cNvSpPr txBox="1">
            <a:spLocks/>
          </p:cNvSpPr>
          <p:nvPr/>
        </p:nvSpPr>
        <p:spPr>
          <a:xfrm>
            <a:off x="752229" y="4254500"/>
            <a:ext cx="2213995" cy="1393946"/>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lvl="0" defTabSz="1219169">
              <a:spcAft>
                <a:spcPts val="1000"/>
              </a:spcAft>
              <a:defRPr/>
            </a:pPr>
            <a:r>
              <a:rPr lang="en-GB" sz="1600" i="1">
                <a:solidFill>
                  <a:schemeClr val="bg1"/>
                </a:solidFill>
                <a:latin typeface="Figtree Black" pitchFamily="2" charset="0"/>
                <a:sym typeface="Futura Next Book" panose="020B0502020204020303" pitchFamily="34" charset="0"/>
              </a:rPr>
              <a:t>I don't think my energy consumption every 30 minutes is really going to break the bank.</a:t>
            </a:r>
            <a:endParaRPr kumimoji="0" lang="en-GB" sz="1600" i="1" u="none" strike="noStrike" kern="1200" cap="none" spc="-20" normalizeH="0" baseline="0" noProof="0">
              <a:ln>
                <a:noFill/>
              </a:ln>
              <a:solidFill>
                <a:schemeClr val="bg1"/>
              </a:solidFill>
              <a:effectLst/>
              <a:uLnTx/>
              <a:uFillTx/>
              <a:latin typeface="Figtree Black" pitchFamily="2" charset="0"/>
              <a:sym typeface="Futura Next Book" panose="020B0502020204020303" pitchFamily="34" charset="0"/>
            </a:endParaRPr>
          </a:p>
        </p:txBody>
      </p:sp>
      <p:sp>
        <p:nvSpPr>
          <p:cNvPr id="4" name="Title 1">
            <a:extLst>
              <a:ext uri="{FF2B5EF4-FFF2-40B4-BE49-F238E27FC236}">
                <a16:creationId xmlns:a16="http://schemas.microsoft.com/office/drawing/2014/main" id="{D08062F0-127B-0A16-2876-00A1B67CDD7E}"/>
              </a:ext>
            </a:extLst>
          </p:cNvPr>
          <p:cNvSpPr txBox="1">
            <a:spLocks/>
          </p:cNvSpPr>
          <p:nvPr/>
        </p:nvSpPr>
        <p:spPr>
          <a:xfrm>
            <a:off x="190501" y="4025900"/>
            <a:ext cx="622299" cy="431800"/>
          </a:xfrm>
          <a:prstGeom prst="rect">
            <a:avLst/>
          </a:prstGeom>
          <a:noFill/>
          <a:ln>
            <a:noFill/>
          </a:ln>
        </p:spPr>
        <p:txBody>
          <a:bodyPr vert="horz" wrap="square" lIns="0" tIns="0" rIns="0" bIns="0" anchor="t"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lvl="0"/>
            <a:r>
              <a:rPr lang="en-US" sz="9600" b="0">
                <a:solidFill>
                  <a:srgbClr val="4D38F5"/>
                </a:solidFill>
                <a:latin typeface="Playfair Display Medium" pitchFamily="2" charset="77"/>
              </a:rPr>
              <a:t>“</a:t>
            </a:r>
            <a:endParaRPr kumimoji="0" lang="en-GB" sz="9600" b="0" i="1" u="none" strike="noStrike" kern="1200" cap="none" spc="100" normalizeH="0" baseline="0" noProof="0">
              <a:ln>
                <a:noFill/>
              </a:ln>
              <a:solidFill>
                <a:srgbClr val="4D38F5"/>
              </a:solidFill>
              <a:effectLst/>
              <a:uLnTx/>
              <a:uFillTx/>
              <a:latin typeface="Playfair Display Black" pitchFamily="2" charset="77"/>
            </a:endParaRPr>
          </a:p>
        </p:txBody>
      </p:sp>
      <p:sp>
        <p:nvSpPr>
          <p:cNvPr id="5" name="Title 1">
            <a:extLst>
              <a:ext uri="{FF2B5EF4-FFF2-40B4-BE49-F238E27FC236}">
                <a16:creationId xmlns:a16="http://schemas.microsoft.com/office/drawing/2014/main" id="{5FE6E592-EAD0-402B-B9D6-0DFDE0D1737C}"/>
              </a:ext>
            </a:extLst>
          </p:cNvPr>
          <p:cNvSpPr txBox="1">
            <a:spLocks/>
          </p:cNvSpPr>
          <p:nvPr/>
        </p:nvSpPr>
        <p:spPr>
          <a:xfrm>
            <a:off x="3119254" y="4966084"/>
            <a:ext cx="530696" cy="595288"/>
          </a:xfrm>
          <a:prstGeom prst="rect">
            <a:avLst/>
          </a:prstGeom>
          <a:noFill/>
          <a:ln>
            <a:noFill/>
          </a:ln>
        </p:spPr>
        <p:txBody>
          <a:bodyPr vert="horz" wrap="square" lIns="0" tIns="0" rIns="0" bIns="0" anchor="t"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lvl="0"/>
            <a:r>
              <a:rPr lang="en-US" sz="9600" b="0">
                <a:solidFill>
                  <a:srgbClr val="4D38F5"/>
                </a:solidFill>
                <a:latin typeface="Playfair Display Medium" pitchFamily="2" charset="77"/>
              </a:rPr>
              <a:t>”</a:t>
            </a:r>
            <a:endParaRPr kumimoji="0" lang="en-GB" sz="9600" b="0" i="1" u="none" strike="noStrike" kern="1200" cap="none" spc="100" normalizeH="0" baseline="0" noProof="0">
              <a:ln>
                <a:noFill/>
              </a:ln>
              <a:solidFill>
                <a:srgbClr val="4D38F5"/>
              </a:solidFill>
              <a:effectLst/>
              <a:uLnTx/>
              <a:uFillTx/>
              <a:latin typeface="Playfair Display Black" pitchFamily="2" charset="77"/>
            </a:endParaRPr>
          </a:p>
        </p:txBody>
      </p:sp>
      <p:sp>
        <p:nvSpPr>
          <p:cNvPr id="6" name="Oval 5">
            <a:extLst>
              <a:ext uri="{FF2B5EF4-FFF2-40B4-BE49-F238E27FC236}">
                <a16:creationId xmlns:a16="http://schemas.microsoft.com/office/drawing/2014/main" id="{904B785C-76F9-B46A-E496-F79DCD29CC3C}"/>
              </a:ext>
            </a:extLst>
          </p:cNvPr>
          <p:cNvSpPr/>
          <p:nvPr/>
        </p:nvSpPr>
        <p:spPr>
          <a:xfrm>
            <a:off x="4549344" y="2294142"/>
            <a:ext cx="417286" cy="417286"/>
          </a:xfrm>
          <a:prstGeom prst="ellipse">
            <a:avLst/>
          </a:prstGeom>
          <a:solidFill>
            <a:srgbClr val="CB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D4307599-2B8E-7BCB-5211-778B3DC6E662}"/>
              </a:ext>
            </a:extLst>
          </p:cNvPr>
          <p:cNvSpPr/>
          <p:nvPr/>
        </p:nvSpPr>
        <p:spPr>
          <a:xfrm>
            <a:off x="7823241" y="2294142"/>
            <a:ext cx="417286" cy="417286"/>
          </a:xfrm>
          <a:prstGeom prst="ellipse">
            <a:avLst/>
          </a:prstGeom>
          <a:solidFill>
            <a:srgbClr val="CB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58DACE13-60B9-293B-0CA0-4165C3916DE3}"/>
              </a:ext>
            </a:extLst>
          </p:cNvPr>
          <p:cNvSpPr/>
          <p:nvPr/>
        </p:nvSpPr>
        <p:spPr>
          <a:xfrm>
            <a:off x="4549344" y="3926056"/>
            <a:ext cx="417286" cy="417286"/>
          </a:xfrm>
          <a:prstGeom prst="ellipse">
            <a:avLst/>
          </a:prstGeom>
          <a:solidFill>
            <a:srgbClr val="CB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BDA1DF6-9E42-8DBF-DD88-51FE4A8DD275}"/>
              </a:ext>
            </a:extLst>
          </p:cNvPr>
          <p:cNvSpPr/>
          <p:nvPr/>
        </p:nvSpPr>
        <p:spPr>
          <a:xfrm>
            <a:off x="7823241" y="3926056"/>
            <a:ext cx="417286" cy="417286"/>
          </a:xfrm>
          <a:prstGeom prst="ellipse">
            <a:avLst/>
          </a:prstGeom>
          <a:solidFill>
            <a:srgbClr val="CB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raphic 19">
            <a:extLst>
              <a:ext uri="{FF2B5EF4-FFF2-40B4-BE49-F238E27FC236}">
                <a16:creationId xmlns:a16="http://schemas.microsoft.com/office/drawing/2014/main" id="{270F3E48-2F54-F83D-1F67-5850A59F03FF}"/>
              </a:ext>
            </a:extLst>
          </p:cNvPr>
          <p:cNvPicPr>
            <a:picLocks noChangeAspect="1"/>
          </p:cNvPicPr>
          <p:nvPr/>
        </p:nvPicPr>
        <p:blipFill>
          <a:blip>
            <a:extLst>
              <a:ext uri="{96DAC541-7B7A-43D3-8B79-37D633B846F1}">
                <asvg:svgBlip xmlns:asvg="http://schemas.microsoft.com/office/drawing/2016/SVG/main" r:embed="rId3"/>
              </a:ext>
            </a:extLst>
          </a:blip>
          <a:srcRect b="15752"/>
          <a:stretch>
            <a:fillRect/>
          </a:stretch>
        </p:blipFill>
        <p:spPr>
          <a:xfrm>
            <a:off x="4604809" y="2329440"/>
            <a:ext cx="301658" cy="313026"/>
          </a:xfrm>
          <a:prstGeom prst="rect">
            <a:avLst/>
          </a:prstGeom>
        </p:spPr>
      </p:pic>
      <p:pic>
        <p:nvPicPr>
          <p:cNvPr id="25" name="Graphic 24">
            <a:extLst>
              <a:ext uri="{FF2B5EF4-FFF2-40B4-BE49-F238E27FC236}">
                <a16:creationId xmlns:a16="http://schemas.microsoft.com/office/drawing/2014/main" id="{8DABF058-0120-AA72-0A26-950F7E511C70}"/>
              </a:ext>
            </a:extLst>
          </p:cNvPr>
          <p:cNvPicPr>
            <a:picLocks noChangeAspect="1"/>
          </p:cNvPicPr>
          <p:nvPr/>
        </p:nvPicPr>
        <p:blipFill>
          <a:blip>
            <a:extLst>
              <a:ext uri="{96DAC541-7B7A-43D3-8B79-37D633B846F1}">
                <asvg:svgBlip xmlns:asvg="http://schemas.microsoft.com/office/drawing/2016/SVG/main" r:embed="rId4"/>
              </a:ext>
            </a:extLst>
          </a:blip>
          <a:srcRect b="25773"/>
          <a:stretch>
            <a:fillRect/>
          </a:stretch>
        </p:blipFill>
        <p:spPr>
          <a:xfrm>
            <a:off x="7865671" y="2313791"/>
            <a:ext cx="331823" cy="303370"/>
          </a:xfrm>
          <a:prstGeom prst="rect">
            <a:avLst/>
          </a:prstGeom>
        </p:spPr>
      </p:pic>
      <p:pic>
        <p:nvPicPr>
          <p:cNvPr id="28" name="Graphic 27">
            <a:extLst>
              <a:ext uri="{FF2B5EF4-FFF2-40B4-BE49-F238E27FC236}">
                <a16:creationId xmlns:a16="http://schemas.microsoft.com/office/drawing/2014/main" id="{98DFF72F-A5CC-463E-EC73-097EB8B23D29}"/>
              </a:ext>
            </a:extLst>
          </p:cNvPr>
          <p:cNvPicPr>
            <a:picLocks noChangeAspect="1"/>
          </p:cNvPicPr>
          <p:nvPr/>
        </p:nvPicPr>
        <p:blipFill>
          <a:blip>
            <a:extLst>
              <a:ext uri="{96DAC541-7B7A-43D3-8B79-37D633B846F1}">
                <asvg:svgBlip xmlns:asvg="http://schemas.microsoft.com/office/drawing/2016/SVG/main" r:embed="rId5"/>
              </a:ext>
            </a:extLst>
          </a:blip>
          <a:srcRect b="21174"/>
          <a:stretch>
            <a:fillRect/>
          </a:stretch>
        </p:blipFill>
        <p:spPr>
          <a:xfrm>
            <a:off x="4647081" y="4011409"/>
            <a:ext cx="239759" cy="236031"/>
          </a:xfrm>
          <a:prstGeom prst="rect">
            <a:avLst/>
          </a:prstGeom>
        </p:spPr>
      </p:pic>
      <p:pic>
        <p:nvPicPr>
          <p:cNvPr id="31" name="Graphic 30">
            <a:extLst>
              <a:ext uri="{FF2B5EF4-FFF2-40B4-BE49-F238E27FC236}">
                <a16:creationId xmlns:a16="http://schemas.microsoft.com/office/drawing/2014/main" id="{2F034127-B93C-A15B-2076-DB70B6A2E174}"/>
              </a:ext>
            </a:extLst>
          </p:cNvPr>
          <p:cNvPicPr>
            <a:picLocks noChangeAspect="1"/>
          </p:cNvPicPr>
          <p:nvPr/>
        </p:nvPicPr>
        <p:blipFill>
          <a:blip>
            <a:extLst>
              <a:ext uri="{96DAC541-7B7A-43D3-8B79-37D633B846F1}">
                <asvg:svgBlip xmlns:asvg="http://schemas.microsoft.com/office/drawing/2016/SVG/main" r:embed="rId6"/>
              </a:ext>
            </a:extLst>
          </a:blip>
          <a:srcRect b="15752"/>
          <a:stretch>
            <a:fillRect/>
          </a:stretch>
        </p:blipFill>
        <p:spPr>
          <a:xfrm>
            <a:off x="7868137" y="3943452"/>
            <a:ext cx="331823" cy="344326"/>
          </a:xfrm>
          <a:prstGeom prst="rect">
            <a:avLst/>
          </a:prstGeom>
        </p:spPr>
      </p:pic>
      <p:grpSp>
        <p:nvGrpSpPr>
          <p:cNvPr id="7" name="Group 6">
            <a:extLst>
              <a:ext uri="{FF2B5EF4-FFF2-40B4-BE49-F238E27FC236}">
                <a16:creationId xmlns:a16="http://schemas.microsoft.com/office/drawing/2014/main" id="{49793E9A-98F8-818D-15B1-36AE44839113}"/>
              </a:ext>
            </a:extLst>
          </p:cNvPr>
          <p:cNvGrpSpPr/>
          <p:nvPr/>
        </p:nvGrpSpPr>
        <p:grpSpPr>
          <a:xfrm>
            <a:off x="0" y="0"/>
            <a:ext cx="3523715" cy="3170099"/>
            <a:chOff x="4613287" y="675673"/>
            <a:chExt cx="2586166" cy="2326636"/>
          </a:xfrm>
        </p:grpSpPr>
        <p:pic>
          <p:nvPicPr>
            <p:cNvPr id="11" name="Picture 10">
              <a:extLst>
                <a:ext uri="{FF2B5EF4-FFF2-40B4-BE49-F238E27FC236}">
                  <a16:creationId xmlns:a16="http://schemas.microsoft.com/office/drawing/2014/main" id="{79919065-EFF0-B718-F76D-95BB1E429A81}"/>
                </a:ext>
              </a:extLst>
            </p:cNvPr>
            <p:cNvPicPr>
              <a:picLocks noChangeAspect="1"/>
            </p:cNvPicPr>
            <p:nvPr/>
          </p:nvPicPr>
          <p:blipFill>
            <a:blip r:embed="rId7"/>
            <a:stretch>
              <a:fillRect/>
            </a:stretch>
          </p:blipFill>
          <p:spPr>
            <a:xfrm>
              <a:off x="5155556" y="878710"/>
              <a:ext cx="2043897" cy="2043897"/>
            </a:xfrm>
            <a:prstGeom prst="rect">
              <a:avLst/>
            </a:prstGeom>
          </p:spPr>
        </p:pic>
        <p:sp>
          <p:nvSpPr>
            <p:cNvPr id="12" name="TextBox 11">
              <a:extLst>
                <a:ext uri="{FF2B5EF4-FFF2-40B4-BE49-F238E27FC236}">
                  <a16:creationId xmlns:a16="http://schemas.microsoft.com/office/drawing/2014/main" id="{F164198A-E651-8063-6CC9-9B7AE5B46CAE}"/>
                </a:ext>
              </a:extLst>
            </p:cNvPr>
            <p:cNvSpPr txBox="1"/>
            <p:nvPr/>
          </p:nvSpPr>
          <p:spPr>
            <a:xfrm>
              <a:off x="4613287" y="675673"/>
              <a:ext cx="1771394" cy="2326636"/>
            </a:xfrm>
            <a:prstGeom prst="rect">
              <a:avLst/>
            </a:prstGeom>
            <a:noFill/>
          </p:spPr>
          <p:txBody>
            <a:bodyPr wrap="square" rtlCol="0">
              <a:spAutoFit/>
            </a:bodyPr>
            <a:lstStyle/>
            <a:p>
              <a:pPr algn="ctr"/>
              <a:r>
                <a:rPr lang="en-US" sz="20000">
                  <a:solidFill>
                    <a:srgbClr val="1EF395"/>
                  </a:solidFill>
                  <a:latin typeface="Playfair Display Medium" pitchFamily="2" charset="77"/>
                </a:rPr>
                <a:t>2</a:t>
              </a:r>
            </a:p>
          </p:txBody>
        </p:sp>
      </p:grpSp>
      <p:sp>
        <p:nvSpPr>
          <p:cNvPr id="32" name="Title 1">
            <a:extLst>
              <a:ext uri="{FF2B5EF4-FFF2-40B4-BE49-F238E27FC236}">
                <a16:creationId xmlns:a16="http://schemas.microsoft.com/office/drawing/2014/main" id="{6BC67436-43C0-903B-15C5-CC97FAD36219}"/>
              </a:ext>
            </a:extLst>
          </p:cNvPr>
          <p:cNvSpPr txBox="1">
            <a:spLocks/>
          </p:cNvSpPr>
          <p:nvPr/>
        </p:nvSpPr>
        <p:spPr>
          <a:xfrm>
            <a:off x="4600145" y="589422"/>
            <a:ext cx="5937758" cy="1139726"/>
          </a:xfrm>
          <a:prstGeom prst="rect">
            <a:avLst/>
          </a:prstGeom>
          <a:noFill/>
          <a:ln>
            <a:noFill/>
          </a:ln>
        </p:spPr>
        <p:txBody>
          <a:bodyPr vert="horz" wrap="square" lIns="0" tIns="0" rIns="0" bIns="0" anchor="b" anchorCtr="0" compatLnSpc="1">
            <a:noAutofit/>
          </a:bodyPr>
          <a:lstStyle>
            <a:defPPr>
              <a:defRPr lang="en-US"/>
            </a:defPPr>
            <a:lvl1pPr marR="0" lvl="0" indent="0" fontAlgn="auto">
              <a:lnSpc>
                <a:spcPct val="90000"/>
              </a:lnSpc>
              <a:spcBef>
                <a:spcPts val="0"/>
              </a:spcBef>
              <a:spcAft>
                <a:spcPts val="0"/>
              </a:spcAft>
              <a:buNone/>
              <a:tabLst/>
              <a:defRPr sz="3600" b="1" i="0" u="none" strike="noStrike" cap="none" spc="100" baseline="0">
                <a:solidFill>
                  <a:srgbClr val="362C83"/>
                </a:solidFill>
                <a:uFillTx/>
                <a:latin typeface="Figtree" pitchFamily="2"/>
                <a:ea typeface="Figtree" pitchFamily="2"/>
                <a:cs typeface="Arial"/>
              </a:defRPr>
            </a:lvl1pPr>
          </a:lstStyle>
          <a:p>
            <a:pPr lvl="0"/>
            <a:r>
              <a:rPr lang="en-US"/>
              <a:t>Half-hourly energy data</a:t>
            </a:r>
            <a:br>
              <a:rPr lang="en-US"/>
            </a:br>
            <a:r>
              <a:rPr lang="en-US" i="1">
                <a:latin typeface="Playfair Display SemiBold" pitchFamily="2" charset="77"/>
              </a:rPr>
              <a:t>does not </a:t>
            </a:r>
            <a:r>
              <a:rPr lang="en-US"/>
              <a:t>feel sensitive</a:t>
            </a:r>
            <a:endParaRPr lang="en-GB" sz="6000" i="1">
              <a:latin typeface="Playfair Display SemiBold" pitchFamily="2" charset="77"/>
            </a:endParaRPr>
          </a:p>
        </p:txBody>
      </p:sp>
      <p:sp>
        <p:nvSpPr>
          <p:cNvPr id="43" name="TextBox 42">
            <a:extLst>
              <a:ext uri="{FF2B5EF4-FFF2-40B4-BE49-F238E27FC236}">
                <a16:creationId xmlns:a16="http://schemas.microsoft.com/office/drawing/2014/main" id="{12B1263B-AD84-BA26-CCE9-09F48D5AEF9B}"/>
              </a:ext>
            </a:extLst>
          </p:cNvPr>
          <p:cNvSpPr txBox="1"/>
          <p:nvPr/>
        </p:nvSpPr>
        <p:spPr>
          <a:xfrm>
            <a:off x="729709" y="2922202"/>
            <a:ext cx="2359179" cy="707886"/>
          </a:xfrm>
          <a:prstGeom prst="rect">
            <a:avLst/>
          </a:prstGeom>
          <a:noFill/>
        </p:spPr>
        <p:txBody>
          <a:bodyPr wrap="square" lIns="0">
            <a:spAutoFit/>
          </a:bodyPr>
          <a:lstStyle/>
          <a:p>
            <a:r>
              <a:rPr lang="en-GB" sz="2000" b="1">
                <a:solidFill>
                  <a:srgbClr val="F1EFFF"/>
                </a:solidFill>
                <a:latin typeface="Figtree SemiBold" pitchFamily="2" charset="0"/>
              </a:rPr>
              <a:t>Data sensitivity &amp; willingness to share</a:t>
            </a:r>
            <a:endParaRPr lang="en-US" sz="2000" b="1">
              <a:solidFill>
                <a:srgbClr val="F1EFFF"/>
              </a:solidFill>
              <a:latin typeface="Figtree SemiBold" pitchFamily="2" charset="0"/>
            </a:endParaRPr>
          </a:p>
        </p:txBody>
      </p:sp>
    </p:spTree>
    <p:extLst>
      <p:ext uri="{BB962C8B-B14F-4D97-AF65-F5344CB8AC3E}">
        <p14:creationId xmlns:p14="http://schemas.microsoft.com/office/powerpoint/2010/main" val="1332091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C6BD49F-833B-A4D8-0DE3-ACCAC3E5D81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1F4ED4BD-7EEC-CCE5-EF22-A111C0689903}"/>
              </a:ext>
            </a:extLst>
          </p:cNvPr>
          <p:cNvSpPr/>
          <p:nvPr/>
        </p:nvSpPr>
        <p:spPr>
          <a:xfrm>
            <a:off x="0" y="0"/>
            <a:ext cx="3954483" cy="6858000"/>
          </a:xfrm>
          <a:prstGeom prst="rect">
            <a:avLst/>
          </a:prstGeom>
          <a:solidFill>
            <a:srgbClr val="021E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AFB06A4-C21F-6F42-BAA9-51C8A1EDE45D}"/>
              </a:ext>
            </a:extLst>
          </p:cNvPr>
          <p:cNvPicPr>
            <a:picLocks noChangeAspect="1"/>
          </p:cNvPicPr>
          <p:nvPr/>
        </p:nvPicPr>
        <p:blipFill>
          <a:blip r:embed="rId3"/>
          <a:stretch>
            <a:fillRect/>
          </a:stretch>
        </p:blipFill>
        <p:spPr>
          <a:xfrm flipH="1">
            <a:off x="700368" y="332946"/>
            <a:ext cx="2789217" cy="2789217"/>
          </a:xfrm>
          <a:prstGeom prst="rect">
            <a:avLst/>
          </a:prstGeom>
        </p:spPr>
      </p:pic>
      <p:sp>
        <p:nvSpPr>
          <p:cNvPr id="15" name="TextBox 14">
            <a:extLst>
              <a:ext uri="{FF2B5EF4-FFF2-40B4-BE49-F238E27FC236}">
                <a16:creationId xmlns:a16="http://schemas.microsoft.com/office/drawing/2014/main" id="{FC49A75B-D035-0AE2-A5D3-285EA1ACBEB8}"/>
              </a:ext>
            </a:extLst>
          </p:cNvPr>
          <p:cNvSpPr txBox="1"/>
          <p:nvPr/>
        </p:nvSpPr>
        <p:spPr>
          <a:xfrm>
            <a:off x="124714" y="0"/>
            <a:ext cx="2291938" cy="3170099"/>
          </a:xfrm>
          <a:prstGeom prst="rect">
            <a:avLst/>
          </a:prstGeom>
          <a:noFill/>
        </p:spPr>
        <p:txBody>
          <a:bodyPr wrap="square" rtlCol="0">
            <a:spAutoFit/>
          </a:bodyPr>
          <a:lstStyle/>
          <a:p>
            <a:pPr algn="ctr"/>
            <a:r>
              <a:rPr lang="en-US" sz="20000">
                <a:solidFill>
                  <a:srgbClr val="1EF395"/>
                </a:solidFill>
                <a:latin typeface="Playfair Display Medium" pitchFamily="2" charset="77"/>
              </a:rPr>
              <a:t>3</a:t>
            </a:r>
          </a:p>
        </p:txBody>
      </p:sp>
      <p:sp>
        <p:nvSpPr>
          <p:cNvPr id="19" name="Text Placeholder 4">
            <a:extLst>
              <a:ext uri="{FF2B5EF4-FFF2-40B4-BE49-F238E27FC236}">
                <a16:creationId xmlns:a16="http://schemas.microsoft.com/office/drawing/2014/main" id="{5132A06B-4989-4789-BCDE-40811B44C3E3}"/>
              </a:ext>
            </a:extLst>
          </p:cNvPr>
          <p:cNvSpPr txBox="1">
            <a:spLocks/>
          </p:cNvSpPr>
          <p:nvPr/>
        </p:nvSpPr>
        <p:spPr>
          <a:xfrm>
            <a:off x="5091417" y="3895893"/>
            <a:ext cx="2636428" cy="990601"/>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r>
              <a:rPr lang="en-GB" b="1">
                <a:solidFill>
                  <a:srgbClr val="362C83"/>
                </a:solidFill>
                <a:latin typeface="Figtree" pitchFamily="2" charset="0"/>
              </a:rPr>
              <a:t>Time and busyness are the main culprits - </a:t>
            </a:r>
            <a:r>
              <a:rPr lang="en-GB">
                <a:solidFill>
                  <a:srgbClr val="362C83"/>
                </a:solidFill>
                <a:latin typeface="Figtree Medium" pitchFamily="2" charset="0"/>
              </a:rPr>
              <a:t>active consent management loses out to immediate convenience and competing life demands</a:t>
            </a:r>
          </a:p>
          <a:p>
            <a:endParaRPr lang="en-GB">
              <a:solidFill>
                <a:srgbClr val="362C83"/>
              </a:solidFill>
              <a:latin typeface="Figtree Medium" pitchFamily="2" charset="0"/>
            </a:endParaRPr>
          </a:p>
          <a:p>
            <a:pPr marL="0" marR="0" lvl="0" indent="0" algn="l" defTabSz="412750" rtl="0" eaLnBrk="1" fontAlgn="auto" latinLnBrk="0" hangingPunct="0">
              <a:lnSpc>
                <a:spcPct val="120000"/>
              </a:lnSpc>
              <a:spcBef>
                <a:spcPts val="0"/>
              </a:spcBef>
              <a:spcAft>
                <a:spcPts val="600"/>
              </a:spcAft>
              <a:buClrTx/>
              <a:buSzTx/>
              <a:buFontTx/>
              <a:buNone/>
              <a:tabLst/>
              <a:defRPr/>
            </a:pPr>
            <a:endParaRPr kumimoji="0" lang="en-GB" u="none" strike="noStrike" kern="1200" cap="none" spc="-20" normalizeH="0" baseline="0" noProof="0">
              <a:ln>
                <a:noFill/>
              </a:ln>
              <a:solidFill>
                <a:srgbClr val="362C83"/>
              </a:solidFill>
              <a:effectLst/>
              <a:uLnTx/>
              <a:uFillTx/>
              <a:latin typeface="Figtree Medium" pitchFamily="2" charset="0"/>
              <a:sym typeface="Futura Next Book" panose="020B0502020204020303" pitchFamily="34" charset="0"/>
            </a:endParaRPr>
          </a:p>
        </p:txBody>
      </p:sp>
      <p:sp>
        <p:nvSpPr>
          <p:cNvPr id="21" name="Text Placeholder 4">
            <a:extLst>
              <a:ext uri="{FF2B5EF4-FFF2-40B4-BE49-F238E27FC236}">
                <a16:creationId xmlns:a16="http://schemas.microsoft.com/office/drawing/2014/main" id="{4C809995-43FC-7397-DFB2-DD91358A7ACF}"/>
              </a:ext>
            </a:extLst>
          </p:cNvPr>
          <p:cNvSpPr txBox="1">
            <a:spLocks/>
          </p:cNvSpPr>
          <p:nvPr/>
        </p:nvSpPr>
        <p:spPr>
          <a:xfrm>
            <a:off x="8327362" y="2272197"/>
            <a:ext cx="2438686" cy="1080648"/>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lvl="0">
              <a:defRPr/>
            </a:pPr>
            <a:r>
              <a:rPr lang="en-GB" b="1">
                <a:solidFill>
                  <a:srgbClr val="362C83"/>
                </a:solidFill>
                <a:latin typeface="Figtree" pitchFamily="2" charset="0"/>
                <a:sym typeface="Futura Next Book" panose="020B0502020204020303" pitchFamily="34" charset="0"/>
              </a:rPr>
              <a:t>The Reality - </a:t>
            </a:r>
            <a:r>
              <a:rPr lang="en-GB">
                <a:solidFill>
                  <a:srgbClr val="362C83"/>
                </a:solidFill>
                <a:latin typeface="Figtree" pitchFamily="2" charset="0"/>
                <a:sym typeface="Futura Next Book" panose="020B0502020204020303" pitchFamily="34" charset="0"/>
              </a:rPr>
              <a:t>Despite valuing control, many participants admitted to habitually defaulting to quick acceptance, clicking through without reading, especially if they trusted the brand</a:t>
            </a:r>
          </a:p>
          <a:p>
            <a:pPr lvl="0">
              <a:defRPr/>
            </a:pPr>
            <a:endParaRPr lang="en-GB">
              <a:solidFill>
                <a:srgbClr val="362C83"/>
              </a:solidFill>
              <a:latin typeface="Figtree" pitchFamily="2" charset="0"/>
              <a:sym typeface="Futura Next Book" panose="020B0502020204020303" pitchFamily="34" charset="0"/>
            </a:endParaRPr>
          </a:p>
          <a:p>
            <a:pPr marL="0" marR="0" lvl="0" indent="0" algn="l" defTabSz="412750" rtl="0" eaLnBrk="1" fontAlgn="auto" latinLnBrk="0" hangingPunct="0">
              <a:lnSpc>
                <a:spcPct val="120000"/>
              </a:lnSpc>
              <a:spcBef>
                <a:spcPts val="0"/>
              </a:spcBef>
              <a:spcAft>
                <a:spcPts val="600"/>
              </a:spcAft>
              <a:buClrTx/>
              <a:buSzTx/>
              <a:buFontTx/>
              <a:buNone/>
              <a:tabLst/>
              <a:defRPr/>
            </a:pPr>
            <a:endParaRPr kumimoji="0" lang="en-GB"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23" name="Text Placeholder 4">
            <a:extLst>
              <a:ext uri="{FF2B5EF4-FFF2-40B4-BE49-F238E27FC236}">
                <a16:creationId xmlns:a16="http://schemas.microsoft.com/office/drawing/2014/main" id="{747F3E32-417B-8FD7-27BC-B0F224477A74}"/>
              </a:ext>
            </a:extLst>
          </p:cNvPr>
          <p:cNvSpPr txBox="1">
            <a:spLocks/>
          </p:cNvSpPr>
          <p:nvPr/>
        </p:nvSpPr>
        <p:spPr>
          <a:xfrm>
            <a:off x="5092304" y="2265556"/>
            <a:ext cx="2636428" cy="1080648"/>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r>
              <a:rPr lang="en-GB" b="1">
                <a:solidFill>
                  <a:srgbClr val="362C83"/>
                </a:solidFill>
                <a:latin typeface="Figtree" pitchFamily="2" charset="0"/>
              </a:rPr>
              <a:t>All participants wanted control – </a:t>
            </a:r>
            <a:r>
              <a:rPr lang="en-GB">
                <a:solidFill>
                  <a:srgbClr val="362C83"/>
                </a:solidFill>
                <a:latin typeface="Figtree" pitchFamily="2" charset="0"/>
              </a:rPr>
              <a:t>Energy data was not spontaneously seen as sensitive, but once participants reflected on it, control became important. The concern wasn't the data itself, but who could access it.</a:t>
            </a:r>
          </a:p>
          <a:p>
            <a:pPr marL="0" marR="0" lvl="0" indent="0" algn="l" defTabSz="412750" rtl="0" eaLnBrk="1" fontAlgn="auto" latinLnBrk="0" hangingPunct="0">
              <a:lnSpc>
                <a:spcPct val="120000"/>
              </a:lnSpc>
              <a:spcBef>
                <a:spcPts val="0"/>
              </a:spcBef>
              <a:spcAft>
                <a:spcPts val="600"/>
              </a:spcAft>
              <a:buClrTx/>
              <a:buSzTx/>
              <a:buFontTx/>
              <a:buNone/>
              <a:tabLst/>
              <a:defRPr/>
            </a:pPr>
            <a:endParaRPr kumimoji="0" lang="en-GB"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3" name="TextBox 2">
            <a:extLst>
              <a:ext uri="{FF2B5EF4-FFF2-40B4-BE49-F238E27FC236}">
                <a16:creationId xmlns:a16="http://schemas.microsoft.com/office/drawing/2014/main" id="{98A62A22-52BC-09D2-13AF-152D4A1B9B1D}"/>
              </a:ext>
            </a:extLst>
          </p:cNvPr>
          <p:cNvSpPr txBox="1"/>
          <p:nvPr/>
        </p:nvSpPr>
        <p:spPr>
          <a:xfrm>
            <a:off x="729709" y="2922202"/>
            <a:ext cx="2359179" cy="707886"/>
          </a:xfrm>
          <a:prstGeom prst="rect">
            <a:avLst/>
          </a:prstGeom>
          <a:noFill/>
        </p:spPr>
        <p:txBody>
          <a:bodyPr wrap="square" lIns="0">
            <a:spAutoFit/>
          </a:bodyPr>
          <a:lstStyle/>
          <a:p>
            <a:r>
              <a:rPr lang="en-US" sz="2000" b="1">
                <a:solidFill>
                  <a:srgbClr val="F2EFFF"/>
                </a:solidFill>
                <a:latin typeface="Figtree SemiBold" pitchFamily="2" charset="0"/>
              </a:rPr>
              <a:t>Feeling in control of one’s data</a:t>
            </a:r>
          </a:p>
        </p:txBody>
      </p:sp>
      <p:sp>
        <p:nvSpPr>
          <p:cNvPr id="6" name="Text Placeholder 4">
            <a:extLst>
              <a:ext uri="{FF2B5EF4-FFF2-40B4-BE49-F238E27FC236}">
                <a16:creationId xmlns:a16="http://schemas.microsoft.com/office/drawing/2014/main" id="{54C2E82B-20B7-70A1-B98A-9548C335979E}"/>
              </a:ext>
            </a:extLst>
          </p:cNvPr>
          <p:cNvSpPr txBox="1">
            <a:spLocks/>
          </p:cNvSpPr>
          <p:nvPr/>
        </p:nvSpPr>
        <p:spPr>
          <a:xfrm>
            <a:off x="801657" y="4254500"/>
            <a:ext cx="2664072" cy="1600200"/>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defTabSz="1219169">
              <a:defRPr/>
            </a:pPr>
            <a:r>
              <a:rPr lang="en-GB" sz="1600" i="1" kern="0" spc="0">
                <a:solidFill>
                  <a:schemeClr val="bg1"/>
                </a:solidFill>
                <a:latin typeface="Figtree Black" pitchFamily="2" charset="0"/>
                <a:sym typeface="Futura Next Book" panose="020B0502020204020303" pitchFamily="34" charset="0"/>
              </a:rPr>
              <a:t>Feels like a big job...it has been on my to-do list of non-urgent things forever</a:t>
            </a:r>
          </a:p>
        </p:txBody>
      </p:sp>
      <p:sp>
        <p:nvSpPr>
          <p:cNvPr id="7" name="Title 1">
            <a:extLst>
              <a:ext uri="{FF2B5EF4-FFF2-40B4-BE49-F238E27FC236}">
                <a16:creationId xmlns:a16="http://schemas.microsoft.com/office/drawing/2014/main" id="{EFA5F407-AE43-BA5D-CC87-3831D3472AAA}"/>
              </a:ext>
            </a:extLst>
          </p:cNvPr>
          <p:cNvSpPr txBox="1">
            <a:spLocks/>
          </p:cNvSpPr>
          <p:nvPr/>
        </p:nvSpPr>
        <p:spPr>
          <a:xfrm>
            <a:off x="190501" y="4025900"/>
            <a:ext cx="622299" cy="431800"/>
          </a:xfrm>
          <a:prstGeom prst="rect">
            <a:avLst/>
          </a:prstGeom>
          <a:noFill/>
          <a:ln>
            <a:noFill/>
          </a:ln>
        </p:spPr>
        <p:txBody>
          <a:bodyPr vert="horz" wrap="square" lIns="0" tIns="0" rIns="0" bIns="0" anchor="t"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lvl="0"/>
            <a:r>
              <a:rPr lang="en-US" sz="9600" b="0">
                <a:solidFill>
                  <a:srgbClr val="4D38F5"/>
                </a:solidFill>
                <a:latin typeface="Playfair Display Medium" pitchFamily="2" charset="77"/>
              </a:rPr>
              <a:t>“</a:t>
            </a:r>
            <a:endParaRPr kumimoji="0" lang="en-GB" sz="9600" b="0" i="1" u="none" strike="noStrike" kern="1200" cap="none" spc="100" normalizeH="0" baseline="0" noProof="0">
              <a:ln>
                <a:noFill/>
              </a:ln>
              <a:solidFill>
                <a:srgbClr val="4D38F5"/>
              </a:solidFill>
              <a:effectLst/>
              <a:uLnTx/>
              <a:uFillTx/>
              <a:latin typeface="Playfair Display Black" pitchFamily="2" charset="77"/>
            </a:endParaRPr>
          </a:p>
        </p:txBody>
      </p:sp>
      <p:sp>
        <p:nvSpPr>
          <p:cNvPr id="9" name="Oval 8">
            <a:extLst>
              <a:ext uri="{FF2B5EF4-FFF2-40B4-BE49-F238E27FC236}">
                <a16:creationId xmlns:a16="http://schemas.microsoft.com/office/drawing/2014/main" id="{9733E76D-C7D3-B9BE-4AC6-072427556335}"/>
              </a:ext>
            </a:extLst>
          </p:cNvPr>
          <p:cNvSpPr/>
          <p:nvPr/>
        </p:nvSpPr>
        <p:spPr>
          <a:xfrm>
            <a:off x="4584346" y="2310327"/>
            <a:ext cx="417286" cy="417286"/>
          </a:xfrm>
          <a:prstGeom prst="ellipse">
            <a:avLst/>
          </a:prstGeom>
          <a:solidFill>
            <a:srgbClr val="CB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AC89B64-0ED2-E2D6-E2C7-72B11AB409C8}"/>
              </a:ext>
            </a:extLst>
          </p:cNvPr>
          <p:cNvSpPr/>
          <p:nvPr/>
        </p:nvSpPr>
        <p:spPr>
          <a:xfrm>
            <a:off x="4584346" y="3940665"/>
            <a:ext cx="417286" cy="417286"/>
          </a:xfrm>
          <a:prstGeom prst="ellipse">
            <a:avLst/>
          </a:prstGeom>
          <a:solidFill>
            <a:srgbClr val="CB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E406B92A-1E26-70EB-E7DD-F18BE9F907BD}"/>
              </a:ext>
            </a:extLst>
          </p:cNvPr>
          <p:cNvSpPr/>
          <p:nvPr/>
        </p:nvSpPr>
        <p:spPr>
          <a:xfrm>
            <a:off x="7819404" y="2306008"/>
            <a:ext cx="417286" cy="417286"/>
          </a:xfrm>
          <a:prstGeom prst="ellipse">
            <a:avLst/>
          </a:prstGeom>
          <a:solidFill>
            <a:srgbClr val="CB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2D50A5F3-47F0-7CB9-DFF9-447F66CBCF05}"/>
              </a:ext>
            </a:extLst>
          </p:cNvPr>
          <p:cNvSpPr/>
          <p:nvPr/>
        </p:nvSpPr>
        <p:spPr>
          <a:xfrm>
            <a:off x="7839439" y="3929704"/>
            <a:ext cx="417286" cy="417286"/>
          </a:xfrm>
          <a:prstGeom prst="ellipse">
            <a:avLst/>
          </a:prstGeom>
          <a:solidFill>
            <a:srgbClr val="CB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Graphic 25">
            <a:extLst>
              <a:ext uri="{FF2B5EF4-FFF2-40B4-BE49-F238E27FC236}">
                <a16:creationId xmlns:a16="http://schemas.microsoft.com/office/drawing/2014/main" id="{9DED4613-24B4-38B4-C5E2-3CA8F59C32B1}"/>
              </a:ext>
            </a:extLst>
          </p:cNvPr>
          <p:cNvPicPr>
            <a:picLocks noChangeAspect="1"/>
          </p:cNvPicPr>
          <p:nvPr/>
        </p:nvPicPr>
        <p:blipFill>
          <a:blip>
            <a:extLst>
              <a:ext uri="{96DAC541-7B7A-43D3-8B79-37D633B846F1}">
                <asvg:svgBlip xmlns:asvg="http://schemas.microsoft.com/office/drawing/2016/SVG/main" r:embed="rId4"/>
              </a:ext>
            </a:extLst>
          </a:blip>
          <a:srcRect b="15752"/>
          <a:stretch>
            <a:fillRect/>
          </a:stretch>
        </p:blipFill>
        <p:spPr>
          <a:xfrm>
            <a:off x="4630686" y="2333185"/>
            <a:ext cx="318523" cy="330527"/>
          </a:xfrm>
          <a:prstGeom prst="rect">
            <a:avLst/>
          </a:prstGeom>
        </p:spPr>
      </p:pic>
      <p:pic>
        <p:nvPicPr>
          <p:cNvPr id="29" name="Graphic 28">
            <a:extLst>
              <a:ext uri="{FF2B5EF4-FFF2-40B4-BE49-F238E27FC236}">
                <a16:creationId xmlns:a16="http://schemas.microsoft.com/office/drawing/2014/main" id="{2F9E022D-9A57-70C3-518E-0F2F5D8E304D}"/>
              </a:ext>
            </a:extLst>
          </p:cNvPr>
          <p:cNvPicPr>
            <a:picLocks noChangeAspect="1"/>
          </p:cNvPicPr>
          <p:nvPr/>
        </p:nvPicPr>
        <p:blipFill>
          <a:blip>
            <a:extLst>
              <a:ext uri="{96DAC541-7B7A-43D3-8B79-37D633B846F1}">
                <asvg:svgBlip xmlns:asvg="http://schemas.microsoft.com/office/drawing/2016/SVG/main" r:embed="rId5"/>
              </a:ext>
            </a:extLst>
          </a:blip>
          <a:srcRect b="15752"/>
          <a:stretch>
            <a:fillRect/>
          </a:stretch>
        </p:blipFill>
        <p:spPr>
          <a:xfrm>
            <a:off x="4629741" y="3978451"/>
            <a:ext cx="301657" cy="313024"/>
          </a:xfrm>
          <a:prstGeom prst="rect">
            <a:avLst/>
          </a:prstGeom>
        </p:spPr>
      </p:pic>
      <p:pic>
        <p:nvPicPr>
          <p:cNvPr id="32" name="Graphic 31">
            <a:extLst>
              <a:ext uri="{FF2B5EF4-FFF2-40B4-BE49-F238E27FC236}">
                <a16:creationId xmlns:a16="http://schemas.microsoft.com/office/drawing/2014/main" id="{74FCB1F4-E227-DF12-A0E8-3BBF6044882D}"/>
              </a:ext>
            </a:extLst>
          </p:cNvPr>
          <p:cNvPicPr>
            <a:picLocks noChangeAspect="1"/>
          </p:cNvPicPr>
          <p:nvPr/>
        </p:nvPicPr>
        <p:blipFill>
          <a:blip>
            <a:extLst>
              <a:ext uri="{96DAC541-7B7A-43D3-8B79-37D633B846F1}">
                <asvg:svgBlip xmlns:asvg="http://schemas.microsoft.com/office/drawing/2016/SVG/main" r:embed="rId6"/>
              </a:ext>
            </a:extLst>
          </a:blip>
          <a:srcRect b="15752"/>
          <a:stretch>
            <a:fillRect/>
          </a:stretch>
        </p:blipFill>
        <p:spPr>
          <a:xfrm>
            <a:off x="7903173" y="2372012"/>
            <a:ext cx="249304" cy="258697"/>
          </a:xfrm>
          <a:prstGeom prst="rect">
            <a:avLst/>
          </a:prstGeom>
        </p:spPr>
      </p:pic>
      <p:pic>
        <p:nvPicPr>
          <p:cNvPr id="34" name="Graphic 33">
            <a:extLst>
              <a:ext uri="{FF2B5EF4-FFF2-40B4-BE49-F238E27FC236}">
                <a16:creationId xmlns:a16="http://schemas.microsoft.com/office/drawing/2014/main" id="{D8890B8B-ECD5-327D-ADD8-1A090C378AF0}"/>
              </a:ext>
            </a:extLst>
          </p:cNvPr>
          <p:cNvPicPr>
            <a:picLocks noChangeAspect="1"/>
          </p:cNvPicPr>
          <p:nvPr/>
        </p:nvPicPr>
        <p:blipFill>
          <a:blip>
            <a:extLst>
              <a:ext uri="{96DAC541-7B7A-43D3-8B79-37D633B846F1}">
                <asvg:svgBlip xmlns:asvg="http://schemas.microsoft.com/office/drawing/2016/SVG/main" r:embed="rId7"/>
              </a:ext>
            </a:extLst>
          </a:blip>
          <a:srcRect b="25407"/>
          <a:stretch>
            <a:fillRect/>
          </a:stretch>
        </p:blipFill>
        <p:spPr>
          <a:xfrm>
            <a:off x="7895337" y="3949044"/>
            <a:ext cx="331823" cy="304866"/>
          </a:xfrm>
          <a:prstGeom prst="rect">
            <a:avLst/>
          </a:prstGeom>
        </p:spPr>
      </p:pic>
      <p:sp>
        <p:nvSpPr>
          <p:cNvPr id="35" name="Title 1">
            <a:extLst>
              <a:ext uri="{FF2B5EF4-FFF2-40B4-BE49-F238E27FC236}">
                <a16:creationId xmlns:a16="http://schemas.microsoft.com/office/drawing/2014/main" id="{E0AFA897-85B5-4936-86F2-2F936C15F309}"/>
              </a:ext>
            </a:extLst>
          </p:cNvPr>
          <p:cNvSpPr txBox="1">
            <a:spLocks/>
          </p:cNvSpPr>
          <p:nvPr/>
        </p:nvSpPr>
        <p:spPr>
          <a:xfrm>
            <a:off x="3214242" y="5058761"/>
            <a:ext cx="530696" cy="595288"/>
          </a:xfrm>
          <a:prstGeom prst="rect">
            <a:avLst/>
          </a:prstGeom>
          <a:noFill/>
          <a:ln>
            <a:noFill/>
          </a:ln>
        </p:spPr>
        <p:txBody>
          <a:bodyPr vert="horz" wrap="square" lIns="0" tIns="0" rIns="0" bIns="0" anchor="t"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lvl="0"/>
            <a:r>
              <a:rPr lang="en-US" sz="9600" b="0">
                <a:solidFill>
                  <a:srgbClr val="4D38F5"/>
                </a:solidFill>
                <a:latin typeface="Playfair Display Medium" pitchFamily="2" charset="77"/>
              </a:rPr>
              <a:t>”</a:t>
            </a:r>
            <a:endParaRPr kumimoji="0" lang="en-GB" sz="9600" b="0" i="1" u="none" strike="noStrike" kern="1200" cap="none" spc="100" normalizeH="0" baseline="0" noProof="0">
              <a:ln>
                <a:noFill/>
              </a:ln>
              <a:solidFill>
                <a:srgbClr val="4D38F5"/>
              </a:solidFill>
              <a:effectLst/>
              <a:uLnTx/>
              <a:uFillTx/>
              <a:latin typeface="Playfair Display Black" pitchFamily="2" charset="77"/>
            </a:endParaRPr>
          </a:p>
        </p:txBody>
      </p:sp>
      <p:sp>
        <p:nvSpPr>
          <p:cNvPr id="25" name="Title 1">
            <a:extLst>
              <a:ext uri="{FF2B5EF4-FFF2-40B4-BE49-F238E27FC236}">
                <a16:creationId xmlns:a16="http://schemas.microsoft.com/office/drawing/2014/main" id="{B7E74FB0-07B5-C2BC-307F-75C65994C0E4}"/>
              </a:ext>
            </a:extLst>
          </p:cNvPr>
          <p:cNvSpPr txBox="1">
            <a:spLocks/>
          </p:cNvSpPr>
          <p:nvPr/>
        </p:nvSpPr>
        <p:spPr>
          <a:xfrm>
            <a:off x="4600145" y="589423"/>
            <a:ext cx="5937758" cy="1139726"/>
          </a:xfrm>
          <a:prstGeom prst="rect">
            <a:avLst/>
          </a:prstGeom>
          <a:noFill/>
          <a:ln>
            <a:noFill/>
          </a:ln>
        </p:spPr>
        <p:txBody>
          <a:bodyPr vert="horz" wrap="square" lIns="0" tIns="0" rIns="0" bIns="0" anchor="b" anchorCtr="0" compatLnSpc="1">
            <a:noAutofit/>
          </a:bodyPr>
          <a:lstStyle>
            <a:defPPr>
              <a:defRPr lang="en-US"/>
            </a:defPPr>
            <a:lvl1pPr marR="0" lvl="0" indent="0" fontAlgn="auto">
              <a:lnSpc>
                <a:spcPct val="90000"/>
              </a:lnSpc>
              <a:spcBef>
                <a:spcPts val="0"/>
              </a:spcBef>
              <a:spcAft>
                <a:spcPts val="0"/>
              </a:spcAft>
              <a:buNone/>
              <a:tabLst/>
              <a:defRPr sz="3600" b="1" i="0" u="none" strike="noStrike" cap="none" spc="100" baseline="0">
                <a:solidFill>
                  <a:srgbClr val="362C83"/>
                </a:solidFill>
                <a:uFillTx/>
                <a:latin typeface="Figtree" pitchFamily="2"/>
                <a:ea typeface="Figtree" pitchFamily="2"/>
                <a:cs typeface="Arial"/>
              </a:defRPr>
            </a:lvl1pPr>
          </a:lstStyle>
          <a:p>
            <a:pPr lvl="0"/>
            <a:r>
              <a:rPr lang="en-US"/>
              <a:t>Consumers value control but </a:t>
            </a:r>
            <a:r>
              <a:rPr lang="en-US" i="1" err="1">
                <a:latin typeface="Playfair Display SemiBold" pitchFamily="2" charset="77"/>
              </a:rPr>
              <a:t>deprioritise</a:t>
            </a:r>
            <a:r>
              <a:rPr lang="en-US"/>
              <a:t> it</a:t>
            </a:r>
            <a:endParaRPr lang="en-GB" sz="6000" i="1">
              <a:latin typeface="Playfair Display SemiBold" pitchFamily="2" charset="77"/>
            </a:endParaRPr>
          </a:p>
        </p:txBody>
      </p:sp>
      <p:sp>
        <p:nvSpPr>
          <p:cNvPr id="27" name="Text Placeholder 4">
            <a:extLst>
              <a:ext uri="{FF2B5EF4-FFF2-40B4-BE49-F238E27FC236}">
                <a16:creationId xmlns:a16="http://schemas.microsoft.com/office/drawing/2014/main" id="{3095DFBD-B6F9-3FC7-DBAE-B00CD7C7BEC2}"/>
              </a:ext>
            </a:extLst>
          </p:cNvPr>
          <p:cNvSpPr txBox="1">
            <a:spLocks/>
          </p:cNvSpPr>
          <p:nvPr/>
        </p:nvSpPr>
        <p:spPr>
          <a:xfrm>
            <a:off x="8328248" y="3895893"/>
            <a:ext cx="2438686" cy="1080648"/>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a:defRPr/>
            </a:pPr>
            <a:r>
              <a:rPr lang="en-GB" b="1">
                <a:solidFill>
                  <a:srgbClr val="362C83"/>
                </a:solidFill>
                <a:latin typeface="Figtree" pitchFamily="2" charset="0"/>
                <a:sym typeface="Futura Next Book" panose="020B0502020204020303" pitchFamily="34" charset="0"/>
              </a:rPr>
              <a:t>Friction accelerates drop-off: </a:t>
            </a:r>
            <a:br>
              <a:rPr lang="en-GB" b="1">
                <a:solidFill>
                  <a:srgbClr val="362C83"/>
                </a:solidFill>
                <a:latin typeface="Figtree" pitchFamily="2" charset="0"/>
                <a:sym typeface="Futura Next Book" panose="020B0502020204020303" pitchFamily="34" charset="0"/>
              </a:rPr>
            </a:br>
            <a:r>
              <a:rPr lang="en-GB">
                <a:solidFill>
                  <a:srgbClr val="362C83"/>
                </a:solidFill>
                <a:latin typeface="Figtree Medium" pitchFamily="2" charset="0"/>
                <a:sym typeface="Futura Next Book" panose="020B0502020204020303" pitchFamily="34" charset="0"/>
              </a:rPr>
              <a:t>photo ID, long forms and repeated verification checks were explicitly named as points where participants would abandon the process entirely </a:t>
            </a:r>
          </a:p>
        </p:txBody>
      </p:sp>
    </p:spTree>
    <p:extLst>
      <p:ext uri="{BB962C8B-B14F-4D97-AF65-F5344CB8AC3E}">
        <p14:creationId xmlns:p14="http://schemas.microsoft.com/office/powerpoint/2010/main" val="2389937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83181A-9795-A759-9352-C7263093970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AEF79DE4-8572-B82A-4828-8531743E77B2}"/>
              </a:ext>
            </a:extLst>
          </p:cNvPr>
          <p:cNvSpPr/>
          <p:nvPr/>
        </p:nvSpPr>
        <p:spPr>
          <a:xfrm>
            <a:off x="0" y="0"/>
            <a:ext cx="3954483" cy="6858000"/>
          </a:xfrm>
          <a:prstGeom prst="rect">
            <a:avLst/>
          </a:prstGeom>
          <a:solidFill>
            <a:srgbClr val="021E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615AB929-AC6C-9B0C-21C6-868C62866644}"/>
              </a:ext>
            </a:extLst>
          </p:cNvPr>
          <p:cNvPicPr>
            <a:picLocks noChangeAspect="1"/>
          </p:cNvPicPr>
          <p:nvPr/>
        </p:nvPicPr>
        <p:blipFill>
          <a:blip r:embed="rId3"/>
          <a:stretch>
            <a:fillRect/>
          </a:stretch>
        </p:blipFill>
        <p:spPr>
          <a:xfrm>
            <a:off x="808045" y="378690"/>
            <a:ext cx="2812098" cy="2812098"/>
          </a:xfrm>
          <a:prstGeom prst="rect">
            <a:avLst/>
          </a:prstGeom>
        </p:spPr>
      </p:pic>
      <p:sp>
        <p:nvSpPr>
          <p:cNvPr id="9" name="TextBox 8">
            <a:extLst>
              <a:ext uri="{FF2B5EF4-FFF2-40B4-BE49-F238E27FC236}">
                <a16:creationId xmlns:a16="http://schemas.microsoft.com/office/drawing/2014/main" id="{23E113FE-CD33-1173-EB46-9B3FB4C380DF}"/>
              </a:ext>
            </a:extLst>
          </p:cNvPr>
          <p:cNvSpPr txBox="1"/>
          <p:nvPr/>
        </p:nvSpPr>
        <p:spPr>
          <a:xfrm>
            <a:off x="0" y="0"/>
            <a:ext cx="2291938" cy="3170099"/>
          </a:xfrm>
          <a:prstGeom prst="rect">
            <a:avLst/>
          </a:prstGeom>
          <a:noFill/>
        </p:spPr>
        <p:txBody>
          <a:bodyPr wrap="square" rtlCol="0">
            <a:spAutoFit/>
          </a:bodyPr>
          <a:lstStyle/>
          <a:p>
            <a:pPr algn="ctr"/>
            <a:r>
              <a:rPr lang="en-US" sz="20000">
                <a:solidFill>
                  <a:srgbClr val="1EF395"/>
                </a:solidFill>
                <a:latin typeface="Playfair Display Medium" pitchFamily="2" charset="77"/>
              </a:rPr>
              <a:t>4</a:t>
            </a:r>
          </a:p>
        </p:txBody>
      </p:sp>
      <p:sp>
        <p:nvSpPr>
          <p:cNvPr id="3" name="Text Placeholder 4">
            <a:extLst>
              <a:ext uri="{FF2B5EF4-FFF2-40B4-BE49-F238E27FC236}">
                <a16:creationId xmlns:a16="http://schemas.microsoft.com/office/drawing/2014/main" id="{735289EE-586C-E627-EB41-D02877D67882}"/>
              </a:ext>
            </a:extLst>
          </p:cNvPr>
          <p:cNvSpPr txBox="1">
            <a:spLocks/>
          </p:cNvSpPr>
          <p:nvPr/>
        </p:nvSpPr>
        <p:spPr>
          <a:xfrm>
            <a:off x="8335359" y="2248372"/>
            <a:ext cx="2636428" cy="602560"/>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marL="0" marR="0" lvl="0" indent="0" algn="l" defTabSz="412750" rtl="0" eaLnBrk="1" fontAlgn="auto" latinLnBrk="0" hangingPunct="0">
              <a:lnSpc>
                <a:spcPct val="120000"/>
              </a:lnSpc>
              <a:spcBef>
                <a:spcPts val="0"/>
              </a:spcBef>
              <a:spcAft>
                <a:spcPts val="600"/>
              </a:spcAft>
              <a:buClrTx/>
              <a:buSzTx/>
              <a:buFontTx/>
              <a:buNone/>
              <a:tabLst/>
              <a:defRPr/>
            </a:pPr>
            <a:r>
              <a:rPr kumimoji="0" lang="en-GB" b="1"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rPr>
              <a:t>Comparison sites and third parties are widely distrusted </a:t>
            </a:r>
            <a:r>
              <a:rPr kumimoji="0" lang="en-GB" u="none" strike="noStrike" kern="1200" cap="none" spc="-20" normalizeH="0" baseline="0" noProof="0">
                <a:ln>
                  <a:noFill/>
                </a:ln>
                <a:solidFill>
                  <a:srgbClr val="362C83"/>
                </a:solidFill>
                <a:effectLst/>
                <a:uLnTx/>
                <a:uFillTx/>
                <a:latin typeface="Figtree Medium" pitchFamily="2" charset="0"/>
                <a:sym typeface="Futura Next Book" panose="020B0502020204020303" pitchFamily="34" charset="0"/>
              </a:rPr>
              <a:t>unless they carry known accreditation or deliver clear personal benefit. The core fear is data resale and marketing</a:t>
            </a:r>
          </a:p>
          <a:p>
            <a:pPr marL="0" marR="0" lvl="0" indent="0" algn="l" defTabSz="412750" rtl="0" eaLnBrk="1" fontAlgn="auto" latinLnBrk="0" hangingPunct="0">
              <a:lnSpc>
                <a:spcPct val="120000"/>
              </a:lnSpc>
              <a:spcBef>
                <a:spcPts val="0"/>
              </a:spcBef>
              <a:spcAft>
                <a:spcPts val="600"/>
              </a:spcAft>
              <a:buClrTx/>
              <a:buSzTx/>
              <a:buFontTx/>
              <a:buNone/>
              <a:tabLst/>
              <a:defRPr/>
            </a:pPr>
            <a:endParaRPr kumimoji="0" lang="en-GB"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4" name="Text Placeholder 4">
            <a:extLst>
              <a:ext uri="{FF2B5EF4-FFF2-40B4-BE49-F238E27FC236}">
                <a16:creationId xmlns:a16="http://schemas.microsoft.com/office/drawing/2014/main" id="{2E5F261D-A472-91AA-BF9A-B37635584EA0}"/>
              </a:ext>
            </a:extLst>
          </p:cNvPr>
          <p:cNvSpPr txBox="1">
            <a:spLocks/>
          </p:cNvSpPr>
          <p:nvPr/>
        </p:nvSpPr>
        <p:spPr>
          <a:xfrm>
            <a:off x="5081154" y="4312044"/>
            <a:ext cx="2578140" cy="1080648"/>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lvl="0">
              <a:defRPr/>
            </a:pPr>
            <a:r>
              <a:rPr lang="en-GB" b="1">
                <a:solidFill>
                  <a:srgbClr val="362C83"/>
                </a:solidFill>
                <a:latin typeface="Figtree" pitchFamily="2" charset="0"/>
                <a:sym typeface="Futura Next Book" panose="020B0502020204020303" pitchFamily="34" charset="0"/>
              </a:rPr>
              <a:t>Regulator endorsement materially increase trust - </a:t>
            </a:r>
            <a:r>
              <a:rPr lang="en-GB">
                <a:solidFill>
                  <a:srgbClr val="362C83"/>
                </a:solidFill>
                <a:latin typeface="Figtree" pitchFamily="2" charset="0"/>
                <a:sym typeface="Futura Next Book" panose="020B0502020204020303" pitchFamily="34" charset="0"/>
              </a:rPr>
              <a:t>seeing that the service was backed by an independent body made it feel more legitimate and safer to engage with</a:t>
            </a:r>
          </a:p>
          <a:p>
            <a:pPr marL="0" marR="0" lvl="0" indent="0" algn="l" defTabSz="412750" rtl="0" eaLnBrk="1" fontAlgn="auto" latinLnBrk="0" hangingPunct="0">
              <a:lnSpc>
                <a:spcPct val="120000"/>
              </a:lnSpc>
              <a:spcBef>
                <a:spcPts val="0"/>
              </a:spcBef>
              <a:spcAft>
                <a:spcPts val="600"/>
              </a:spcAft>
              <a:buClrTx/>
              <a:buSzTx/>
              <a:buFontTx/>
              <a:buNone/>
              <a:tabLst/>
              <a:defRPr/>
            </a:pPr>
            <a:endParaRPr kumimoji="0" lang="en-GB"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5" name="Text Placeholder 4">
            <a:extLst>
              <a:ext uri="{FF2B5EF4-FFF2-40B4-BE49-F238E27FC236}">
                <a16:creationId xmlns:a16="http://schemas.microsoft.com/office/drawing/2014/main" id="{122D08D2-40BB-0BF5-E7FF-5F8CBA19A77B}"/>
              </a:ext>
            </a:extLst>
          </p:cNvPr>
          <p:cNvSpPr txBox="1">
            <a:spLocks/>
          </p:cNvSpPr>
          <p:nvPr/>
        </p:nvSpPr>
        <p:spPr>
          <a:xfrm>
            <a:off x="8335359" y="4312044"/>
            <a:ext cx="2636428" cy="829623"/>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marL="0" marR="0" lvl="0" indent="0" algn="l" defTabSz="412750" rtl="0" eaLnBrk="1" fontAlgn="auto" latinLnBrk="0" hangingPunct="0">
              <a:lnSpc>
                <a:spcPct val="120000"/>
              </a:lnSpc>
              <a:spcBef>
                <a:spcPts val="0"/>
              </a:spcBef>
              <a:spcAft>
                <a:spcPts val="600"/>
              </a:spcAft>
              <a:buClrTx/>
              <a:buSzTx/>
              <a:buFontTx/>
              <a:buNone/>
              <a:tabLst/>
              <a:defRPr/>
            </a:pPr>
            <a:r>
              <a:rPr lang="en-GB" b="1">
                <a:solidFill>
                  <a:srgbClr val="362C83"/>
                </a:solidFill>
                <a:latin typeface="Figtree" pitchFamily="2" charset="0"/>
                <a:sym typeface="Futura Next Book" panose="020B0502020204020303" pitchFamily="34" charset="0"/>
              </a:rPr>
              <a:t>U</a:t>
            </a:r>
            <a:r>
              <a:rPr kumimoji="0" lang="en-GB" b="1" i="0" u="none" strike="noStrike" kern="1200" cap="none" spc="-20" normalizeH="0" baseline="0" noProof="0" err="1">
                <a:ln>
                  <a:noFill/>
                </a:ln>
                <a:solidFill>
                  <a:srgbClr val="362C83"/>
                </a:solidFill>
                <a:effectLst/>
                <a:uLnTx/>
                <a:uFillTx/>
                <a:latin typeface="Figtree" pitchFamily="2" charset="0"/>
                <a:sym typeface="Futura Next Book" panose="020B0502020204020303" pitchFamily="34" charset="0"/>
              </a:rPr>
              <a:t>nclear</a:t>
            </a:r>
            <a:r>
              <a:rPr kumimoji="0" lang="en-GB" b="1"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rPr>
              <a:t> data purposes (including for photo ID) deter trust and participation </a:t>
            </a:r>
            <a:r>
              <a:rPr kumimoji="0" lang="en-GB" u="none" strike="noStrike" kern="1200" cap="none" spc="-20" normalizeH="0" baseline="0" noProof="0">
                <a:ln>
                  <a:noFill/>
                </a:ln>
                <a:solidFill>
                  <a:srgbClr val="362C83"/>
                </a:solidFill>
                <a:effectLst/>
                <a:uLnTx/>
                <a:uFillTx/>
                <a:latin typeface="Figtree Medium" pitchFamily="2" charset="0"/>
                <a:sym typeface="Futura Next Book" panose="020B0502020204020303" pitchFamily="34" charset="0"/>
              </a:rPr>
              <a:t>- security assurances and explicit justification are needed to restore trust when these are required </a:t>
            </a:r>
          </a:p>
          <a:p>
            <a:pPr marL="0" marR="0" lvl="0" indent="0" algn="l" defTabSz="412750" rtl="0" eaLnBrk="1" fontAlgn="auto" latinLnBrk="0" hangingPunct="0">
              <a:lnSpc>
                <a:spcPct val="120000"/>
              </a:lnSpc>
              <a:spcBef>
                <a:spcPts val="0"/>
              </a:spcBef>
              <a:spcAft>
                <a:spcPts val="600"/>
              </a:spcAft>
              <a:buClrTx/>
              <a:buSzTx/>
              <a:buFontTx/>
              <a:buNone/>
              <a:tabLst/>
              <a:defRPr/>
            </a:pPr>
            <a:endParaRPr kumimoji="0" lang="en-GB"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6" name="Text Placeholder 4">
            <a:extLst>
              <a:ext uri="{FF2B5EF4-FFF2-40B4-BE49-F238E27FC236}">
                <a16:creationId xmlns:a16="http://schemas.microsoft.com/office/drawing/2014/main" id="{CE4D076C-C85F-7C03-9063-4358FB233C0D}"/>
              </a:ext>
            </a:extLst>
          </p:cNvPr>
          <p:cNvSpPr txBox="1">
            <a:spLocks/>
          </p:cNvSpPr>
          <p:nvPr/>
        </p:nvSpPr>
        <p:spPr>
          <a:xfrm>
            <a:off x="5081153" y="2248372"/>
            <a:ext cx="2636428" cy="1080648"/>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r>
              <a:rPr lang="en-GB" b="1">
                <a:solidFill>
                  <a:srgbClr val="362C83"/>
                </a:solidFill>
                <a:latin typeface="Figtree" pitchFamily="2" charset="0"/>
              </a:rPr>
              <a:t>Energy suppliers and regulators are the most trusted custodians </a:t>
            </a:r>
            <a:r>
              <a:rPr lang="en-GB">
                <a:solidFill>
                  <a:srgbClr val="362C83"/>
                </a:solidFill>
                <a:latin typeface="Figtree Medium" pitchFamily="2" charset="0"/>
              </a:rPr>
              <a:t>- justified by existing relationships, necessity, reputation, and oversight</a:t>
            </a:r>
          </a:p>
          <a:p>
            <a:pPr marL="0" marR="0" lvl="0" indent="0" algn="l" defTabSz="412750" rtl="0" eaLnBrk="1" fontAlgn="auto" latinLnBrk="0" hangingPunct="0">
              <a:lnSpc>
                <a:spcPct val="120000"/>
              </a:lnSpc>
              <a:spcBef>
                <a:spcPts val="0"/>
              </a:spcBef>
              <a:spcAft>
                <a:spcPts val="600"/>
              </a:spcAft>
              <a:buClrTx/>
              <a:buSzTx/>
              <a:buFontTx/>
              <a:buNone/>
              <a:tabLst/>
              <a:defRPr/>
            </a:pPr>
            <a:endParaRPr kumimoji="0" lang="en-GB"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10" name="Oval 9">
            <a:extLst>
              <a:ext uri="{FF2B5EF4-FFF2-40B4-BE49-F238E27FC236}">
                <a16:creationId xmlns:a16="http://schemas.microsoft.com/office/drawing/2014/main" id="{94F87094-BB5F-4643-6FA0-458DFC9EAF70}"/>
              </a:ext>
            </a:extLst>
          </p:cNvPr>
          <p:cNvSpPr/>
          <p:nvPr/>
        </p:nvSpPr>
        <p:spPr>
          <a:xfrm>
            <a:off x="4573195" y="2299175"/>
            <a:ext cx="417286" cy="417286"/>
          </a:xfrm>
          <a:prstGeom prst="ellipse">
            <a:avLst/>
          </a:prstGeom>
          <a:solidFill>
            <a:srgbClr val="CB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864C44B-6E84-D90B-713C-5C6D0B6BA838}"/>
              </a:ext>
            </a:extLst>
          </p:cNvPr>
          <p:cNvSpPr/>
          <p:nvPr/>
        </p:nvSpPr>
        <p:spPr>
          <a:xfrm>
            <a:off x="7828288" y="2299175"/>
            <a:ext cx="417286" cy="417286"/>
          </a:xfrm>
          <a:prstGeom prst="ellipse">
            <a:avLst/>
          </a:prstGeom>
          <a:solidFill>
            <a:srgbClr val="CB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517DA90-2A9E-BAC6-2529-C7EC482BA00F}"/>
              </a:ext>
            </a:extLst>
          </p:cNvPr>
          <p:cNvSpPr/>
          <p:nvPr/>
        </p:nvSpPr>
        <p:spPr>
          <a:xfrm>
            <a:off x="4573195" y="4360892"/>
            <a:ext cx="417286" cy="417286"/>
          </a:xfrm>
          <a:prstGeom prst="ellipse">
            <a:avLst/>
          </a:prstGeom>
          <a:solidFill>
            <a:srgbClr val="CB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5B09F46-7012-797B-D3B1-BDAD427B8DEB}"/>
              </a:ext>
            </a:extLst>
          </p:cNvPr>
          <p:cNvSpPr/>
          <p:nvPr/>
        </p:nvSpPr>
        <p:spPr>
          <a:xfrm>
            <a:off x="7828288" y="4360892"/>
            <a:ext cx="417286" cy="417286"/>
          </a:xfrm>
          <a:prstGeom prst="ellipse">
            <a:avLst/>
          </a:prstGeom>
          <a:solidFill>
            <a:srgbClr val="CB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B502166-4CF0-D4F8-AA91-84C22765BF90}"/>
              </a:ext>
            </a:extLst>
          </p:cNvPr>
          <p:cNvSpPr txBox="1"/>
          <p:nvPr/>
        </p:nvSpPr>
        <p:spPr>
          <a:xfrm>
            <a:off x="729709" y="2922202"/>
            <a:ext cx="2650800" cy="400110"/>
          </a:xfrm>
          <a:prstGeom prst="rect">
            <a:avLst/>
          </a:prstGeom>
          <a:noFill/>
        </p:spPr>
        <p:txBody>
          <a:bodyPr wrap="square" lIns="0">
            <a:spAutoFit/>
          </a:bodyPr>
          <a:lstStyle/>
          <a:p>
            <a:r>
              <a:rPr lang="en-US" sz="2000" b="1">
                <a:solidFill>
                  <a:srgbClr val="F2EFFF"/>
                </a:solidFill>
                <a:latin typeface="Figtree SemiBold" pitchFamily="2" charset="0"/>
              </a:rPr>
              <a:t>Trust in </a:t>
            </a:r>
            <a:r>
              <a:rPr lang="en-US" sz="2000" b="1" err="1">
                <a:solidFill>
                  <a:srgbClr val="F2EFFF"/>
                </a:solidFill>
                <a:latin typeface="Figtree SemiBold" pitchFamily="2" charset="0"/>
              </a:rPr>
              <a:t>organisations</a:t>
            </a:r>
            <a:endParaRPr lang="en-US" sz="2000" b="1">
              <a:solidFill>
                <a:srgbClr val="F2EFFF"/>
              </a:solidFill>
              <a:latin typeface="Figtree SemiBold" pitchFamily="2" charset="0"/>
            </a:endParaRPr>
          </a:p>
        </p:txBody>
      </p:sp>
      <p:sp>
        <p:nvSpPr>
          <p:cNvPr id="19" name="Text Placeholder 4">
            <a:extLst>
              <a:ext uri="{FF2B5EF4-FFF2-40B4-BE49-F238E27FC236}">
                <a16:creationId xmlns:a16="http://schemas.microsoft.com/office/drawing/2014/main" id="{0DAF1E02-BB69-6857-BC3C-ABD69A59677C}"/>
              </a:ext>
            </a:extLst>
          </p:cNvPr>
          <p:cNvSpPr txBox="1">
            <a:spLocks/>
          </p:cNvSpPr>
          <p:nvPr/>
        </p:nvSpPr>
        <p:spPr>
          <a:xfrm>
            <a:off x="808045" y="4190857"/>
            <a:ext cx="2771496" cy="1600200"/>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defTabSz="1219169">
              <a:defRPr/>
            </a:pPr>
            <a:r>
              <a:rPr lang="en-GB" sz="1600" i="1" kern="0" spc="0">
                <a:solidFill>
                  <a:schemeClr val="bg1"/>
                </a:solidFill>
                <a:latin typeface="Figtree Black" pitchFamily="2" charset="0"/>
                <a:sym typeface="Futura Next Book" panose="020B0502020204020303" pitchFamily="34" charset="0"/>
              </a:rPr>
              <a:t>I wouldn't trust them because… you put your details in and they get shared far and wide</a:t>
            </a:r>
          </a:p>
        </p:txBody>
      </p:sp>
      <p:sp>
        <p:nvSpPr>
          <p:cNvPr id="20" name="Title 1">
            <a:extLst>
              <a:ext uri="{FF2B5EF4-FFF2-40B4-BE49-F238E27FC236}">
                <a16:creationId xmlns:a16="http://schemas.microsoft.com/office/drawing/2014/main" id="{A2AEF7E6-F85F-5997-12A8-7CB44A4ABBAB}"/>
              </a:ext>
            </a:extLst>
          </p:cNvPr>
          <p:cNvSpPr txBox="1">
            <a:spLocks/>
          </p:cNvSpPr>
          <p:nvPr/>
        </p:nvSpPr>
        <p:spPr>
          <a:xfrm>
            <a:off x="190501" y="4025900"/>
            <a:ext cx="622299" cy="431800"/>
          </a:xfrm>
          <a:prstGeom prst="rect">
            <a:avLst/>
          </a:prstGeom>
          <a:noFill/>
          <a:ln>
            <a:noFill/>
          </a:ln>
        </p:spPr>
        <p:txBody>
          <a:bodyPr vert="horz" wrap="square" lIns="0" tIns="0" rIns="0" bIns="0" anchor="t"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lvl="0"/>
            <a:r>
              <a:rPr lang="en-US" sz="9600" b="0">
                <a:solidFill>
                  <a:srgbClr val="4D38F5"/>
                </a:solidFill>
                <a:latin typeface="Playfair Display Medium" pitchFamily="2" charset="77"/>
              </a:rPr>
              <a:t>“</a:t>
            </a:r>
            <a:endParaRPr kumimoji="0" lang="en-GB" sz="9600" b="0" i="1" u="none" strike="noStrike" kern="1200" cap="none" spc="100" normalizeH="0" baseline="0" noProof="0">
              <a:ln>
                <a:noFill/>
              </a:ln>
              <a:solidFill>
                <a:srgbClr val="4D38F5"/>
              </a:solidFill>
              <a:effectLst/>
              <a:uLnTx/>
              <a:uFillTx/>
              <a:latin typeface="Playfair Display Black" pitchFamily="2" charset="77"/>
            </a:endParaRPr>
          </a:p>
        </p:txBody>
      </p:sp>
      <p:pic>
        <p:nvPicPr>
          <p:cNvPr id="29" name="Graphic 28">
            <a:extLst>
              <a:ext uri="{FF2B5EF4-FFF2-40B4-BE49-F238E27FC236}">
                <a16:creationId xmlns:a16="http://schemas.microsoft.com/office/drawing/2014/main" id="{A165748E-E55E-402A-89DD-33567FEAD10C}"/>
              </a:ext>
            </a:extLst>
          </p:cNvPr>
          <p:cNvPicPr>
            <a:picLocks noChangeAspect="1"/>
          </p:cNvPicPr>
          <p:nvPr/>
        </p:nvPicPr>
        <p:blipFill>
          <a:blip>
            <a:extLst>
              <a:ext uri="{96DAC541-7B7A-43D3-8B79-37D633B846F1}">
                <asvg:svgBlip xmlns:asvg="http://schemas.microsoft.com/office/drawing/2016/SVG/main" r:embed="rId4"/>
              </a:ext>
            </a:extLst>
          </a:blip>
          <a:srcRect b="15752"/>
          <a:stretch>
            <a:fillRect/>
          </a:stretch>
        </p:blipFill>
        <p:spPr>
          <a:xfrm>
            <a:off x="4644720" y="2365535"/>
            <a:ext cx="274234" cy="284567"/>
          </a:xfrm>
          <a:prstGeom prst="rect">
            <a:avLst/>
          </a:prstGeom>
        </p:spPr>
      </p:pic>
      <p:pic>
        <p:nvPicPr>
          <p:cNvPr id="33" name="Graphic 32">
            <a:extLst>
              <a:ext uri="{FF2B5EF4-FFF2-40B4-BE49-F238E27FC236}">
                <a16:creationId xmlns:a16="http://schemas.microsoft.com/office/drawing/2014/main" id="{0FF0E8CD-AFFC-8BF0-1B98-3C848FF97651}"/>
              </a:ext>
            </a:extLst>
          </p:cNvPr>
          <p:cNvPicPr>
            <a:picLocks noChangeAspect="1"/>
          </p:cNvPicPr>
          <p:nvPr/>
        </p:nvPicPr>
        <p:blipFill>
          <a:blip>
            <a:extLst>
              <a:ext uri="{96DAC541-7B7A-43D3-8B79-37D633B846F1}">
                <asvg:svgBlip xmlns:asvg="http://schemas.microsoft.com/office/drawing/2016/SVG/main" r:embed="rId5"/>
              </a:ext>
            </a:extLst>
          </a:blip>
          <a:srcRect b="14345"/>
          <a:stretch>
            <a:fillRect/>
          </a:stretch>
        </p:blipFill>
        <p:spPr>
          <a:xfrm>
            <a:off x="4678236" y="4436910"/>
            <a:ext cx="226640" cy="239107"/>
          </a:xfrm>
          <a:prstGeom prst="rect">
            <a:avLst/>
          </a:prstGeom>
        </p:spPr>
      </p:pic>
      <p:pic>
        <p:nvPicPr>
          <p:cNvPr id="35" name="Graphic 34">
            <a:extLst>
              <a:ext uri="{FF2B5EF4-FFF2-40B4-BE49-F238E27FC236}">
                <a16:creationId xmlns:a16="http://schemas.microsoft.com/office/drawing/2014/main" id="{85A69856-7420-41E8-7236-F5983585CBE8}"/>
              </a:ext>
            </a:extLst>
          </p:cNvPr>
          <p:cNvPicPr>
            <a:picLocks noChangeAspect="1"/>
          </p:cNvPicPr>
          <p:nvPr/>
        </p:nvPicPr>
        <p:blipFill>
          <a:blip>
            <a:extLst>
              <a:ext uri="{96DAC541-7B7A-43D3-8B79-37D633B846F1}">
                <asvg:svgBlip xmlns:asvg="http://schemas.microsoft.com/office/drawing/2016/SVG/main" r:embed="rId6"/>
              </a:ext>
            </a:extLst>
          </a:blip>
          <a:srcRect b="15752"/>
          <a:stretch>
            <a:fillRect/>
          </a:stretch>
        </p:blipFill>
        <p:spPr>
          <a:xfrm>
            <a:off x="7886102" y="4393759"/>
            <a:ext cx="301657" cy="313024"/>
          </a:xfrm>
          <a:prstGeom prst="rect">
            <a:avLst/>
          </a:prstGeom>
        </p:spPr>
      </p:pic>
      <p:pic>
        <p:nvPicPr>
          <p:cNvPr id="37" name="Graphic 36">
            <a:extLst>
              <a:ext uri="{FF2B5EF4-FFF2-40B4-BE49-F238E27FC236}">
                <a16:creationId xmlns:a16="http://schemas.microsoft.com/office/drawing/2014/main" id="{1F1F9DD1-9C0E-4B07-374F-5F2A8E7E3BCC}"/>
              </a:ext>
            </a:extLst>
          </p:cNvPr>
          <p:cNvPicPr>
            <a:picLocks noChangeAspect="1"/>
          </p:cNvPicPr>
          <p:nvPr/>
        </p:nvPicPr>
        <p:blipFill>
          <a:blip>
            <a:extLst>
              <a:ext uri="{96DAC541-7B7A-43D3-8B79-37D633B846F1}">
                <asvg:svgBlip xmlns:asvg="http://schemas.microsoft.com/office/drawing/2016/SVG/main" r:embed="rId7"/>
              </a:ext>
            </a:extLst>
          </a:blip>
          <a:srcRect b="15752"/>
          <a:stretch>
            <a:fillRect/>
          </a:stretch>
        </p:blipFill>
        <p:spPr>
          <a:xfrm>
            <a:off x="7899813" y="2357720"/>
            <a:ext cx="274234" cy="284567"/>
          </a:xfrm>
          <a:prstGeom prst="rect">
            <a:avLst/>
          </a:prstGeom>
        </p:spPr>
      </p:pic>
      <p:sp>
        <p:nvSpPr>
          <p:cNvPr id="38" name="Title 1">
            <a:extLst>
              <a:ext uri="{FF2B5EF4-FFF2-40B4-BE49-F238E27FC236}">
                <a16:creationId xmlns:a16="http://schemas.microsoft.com/office/drawing/2014/main" id="{55FCE64B-C257-4735-9954-47EF421C2ECA}"/>
              </a:ext>
            </a:extLst>
          </p:cNvPr>
          <p:cNvSpPr txBox="1">
            <a:spLocks/>
          </p:cNvSpPr>
          <p:nvPr/>
        </p:nvSpPr>
        <p:spPr>
          <a:xfrm>
            <a:off x="3214242" y="5058761"/>
            <a:ext cx="530696" cy="595288"/>
          </a:xfrm>
          <a:prstGeom prst="rect">
            <a:avLst/>
          </a:prstGeom>
          <a:noFill/>
          <a:ln>
            <a:noFill/>
          </a:ln>
        </p:spPr>
        <p:txBody>
          <a:bodyPr vert="horz" wrap="square" lIns="0" tIns="0" rIns="0" bIns="0" anchor="t"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lvl="0"/>
            <a:r>
              <a:rPr lang="en-US" sz="9600" b="0">
                <a:solidFill>
                  <a:srgbClr val="4D38F5"/>
                </a:solidFill>
                <a:latin typeface="Playfair Display Medium" pitchFamily="2" charset="77"/>
              </a:rPr>
              <a:t>”</a:t>
            </a:r>
            <a:endParaRPr kumimoji="0" lang="en-GB" sz="9600" b="0" i="1" u="none" strike="noStrike" kern="1200" cap="none" spc="100" normalizeH="0" baseline="0" noProof="0">
              <a:ln>
                <a:noFill/>
              </a:ln>
              <a:solidFill>
                <a:srgbClr val="4D38F5"/>
              </a:solidFill>
              <a:effectLst/>
              <a:uLnTx/>
              <a:uFillTx/>
              <a:latin typeface="Playfair Display Black" pitchFamily="2" charset="77"/>
            </a:endParaRPr>
          </a:p>
        </p:txBody>
      </p:sp>
      <p:sp>
        <p:nvSpPr>
          <p:cNvPr id="7" name="Title 1">
            <a:extLst>
              <a:ext uri="{FF2B5EF4-FFF2-40B4-BE49-F238E27FC236}">
                <a16:creationId xmlns:a16="http://schemas.microsoft.com/office/drawing/2014/main" id="{6A0D6759-D2B2-0E06-D18C-909C41A90D34}"/>
              </a:ext>
            </a:extLst>
          </p:cNvPr>
          <p:cNvSpPr txBox="1">
            <a:spLocks/>
          </p:cNvSpPr>
          <p:nvPr/>
        </p:nvSpPr>
        <p:spPr>
          <a:xfrm>
            <a:off x="4600144" y="589423"/>
            <a:ext cx="6985973" cy="1139726"/>
          </a:xfrm>
          <a:prstGeom prst="rect">
            <a:avLst/>
          </a:prstGeom>
          <a:noFill/>
          <a:ln>
            <a:noFill/>
          </a:ln>
        </p:spPr>
        <p:txBody>
          <a:bodyPr vert="horz" wrap="square" lIns="0" tIns="0" rIns="0" bIns="0" anchor="b" anchorCtr="0" compatLnSpc="1">
            <a:noAutofit/>
          </a:bodyPr>
          <a:lstStyle>
            <a:defPPr>
              <a:defRPr lang="en-US"/>
            </a:defPPr>
            <a:lvl1pPr marR="0" lvl="0" indent="0" fontAlgn="auto">
              <a:lnSpc>
                <a:spcPct val="90000"/>
              </a:lnSpc>
              <a:spcBef>
                <a:spcPts val="0"/>
              </a:spcBef>
              <a:spcAft>
                <a:spcPts val="0"/>
              </a:spcAft>
              <a:buNone/>
              <a:tabLst/>
              <a:defRPr sz="3600" b="1" i="0" u="none" strike="noStrike" cap="none" spc="100" baseline="0">
                <a:solidFill>
                  <a:srgbClr val="362C83"/>
                </a:solidFill>
                <a:uFillTx/>
                <a:latin typeface="Figtree" pitchFamily="2"/>
                <a:ea typeface="Figtree" pitchFamily="2"/>
                <a:cs typeface="Arial"/>
              </a:defRPr>
            </a:lvl1pPr>
          </a:lstStyle>
          <a:p>
            <a:pPr lvl="0"/>
            <a:r>
              <a:rPr lang="en-US" i="1">
                <a:latin typeface="Playfair Display SemiBold" pitchFamily="2" charset="77"/>
              </a:rPr>
              <a:t>Trust</a:t>
            </a:r>
            <a:r>
              <a:rPr lang="en-US"/>
              <a:t> is a core driver, anchored in providers and regulators</a:t>
            </a:r>
            <a:endParaRPr lang="en-GB" sz="6000" i="1">
              <a:latin typeface="Playfair Display SemiBold" pitchFamily="2" charset="77"/>
            </a:endParaRPr>
          </a:p>
        </p:txBody>
      </p:sp>
    </p:spTree>
    <p:extLst>
      <p:ext uri="{BB962C8B-B14F-4D97-AF65-F5344CB8AC3E}">
        <p14:creationId xmlns:p14="http://schemas.microsoft.com/office/powerpoint/2010/main" val="8314098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743169-57FA-E2EE-1E01-A7DEAF38F183}"/>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C66F1F15-F70E-BE19-5F13-35D0B59CE839}"/>
              </a:ext>
            </a:extLst>
          </p:cNvPr>
          <p:cNvSpPr/>
          <p:nvPr/>
        </p:nvSpPr>
        <p:spPr>
          <a:xfrm>
            <a:off x="0" y="0"/>
            <a:ext cx="3954483" cy="6858000"/>
          </a:xfrm>
          <a:prstGeom prst="rect">
            <a:avLst/>
          </a:prstGeom>
          <a:solidFill>
            <a:srgbClr val="021E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CCEA5E7-FFFF-2446-AFAC-D45C6E1CB3C5}"/>
              </a:ext>
            </a:extLst>
          </p:cNvPr>
          <p:cNvPicPr>
            <a:picLocks noChangeAspect="1"/>
          </p:cNvPicPr>
          <p:nvPr/>
        </p:nvPicPr>
        <p:blipFill>
          <a:blip r:embed="rId3"/>
          <a:stretch>
            <a:fillRect/>
          </a:stretch>
        </p:blipFill>
        <p:spPr>
          <a:xfrm>
            <a:off x="555945" y="300493"/>
            <a:ext cx="2789218" cy="2789218"/>
          </a:xfrm>
          <a:prstGeom prst="rect">
            <a:avLst/>
          </a:prstGeom>
        </p:spPr>
      </p:pic>
      <p:sp>
        <p:nvSpPr>
          <p:cNvPr id="9" name="TextBox 8">
            <a:extLst>
              <a:ext uri="{FF2B5EF4-FFF2-40B4-BE49-F238E27FC236}">
                <a16:creationId xmlns:a16="http://schemas.microsoft.com/office/drawing/2014/main" id="{A663448F-DC51-5A30-D213-DBF93572B3F0}"/>
              </a:ext>
            </a:extLst>
          </p:cNvPr>
          <p:cNvSpPr txBox="1"/>
          <p:nvPr/>
        </p:nvSpPr>
        <p:spPr>
          <a:xfrm>
            <a:off x="0" y="0"/>
            <a:ext cx="2291938" cy="3170099"/>
          </a:xfrm>
          <a:prstGeom prst="rect">
            <a:avLst/>
          </a:prstGeom>
          <a:noFill/>
        </p:spPr>
        <p:txBody>
          <a:bodyPr wrap="square" rtlCol="0">
            <a:spAutoFit/>
          </a:bodyPr>
          <a:lstStyle/>
          <a:p>
            <a:pPr algn="ctr"/>
            <a:r>
              <a:rPr lang="en-US" sz="20000">
                <a:solidFill>
                  <a:srgbClr val="1EF395"/>
                </a:solidFill>
                <a:latin typeface="Playfair Display Medium" pitchFamily="2" charset="77"/>
              </a:rPr>
              <a:t>5</a:t>
            </a:r>
          </a:p>
        </p:txBody>
      </p:sp>
      <p:sp>
        <p:nvSpPr>
          <p:cNvPr id="3" name="Text Placeholder 4">
            <a:extLst>
              <a:ext uri="{FF2B5EF4-FFF2-40B4-BE49-F238E27FC236}">
                <a16:creationId xmlns:a16="http://schemas.microsoft.com/office/drawing/2014/main" id="{30557F54-DAEE-302A-B6C4-60E174C6E74E}"/>
              </a:ext>
            </a:extLst>
          </p:cNvPr>
          <p:cNvSpPr txBox="1">
            <a:spLocks/>
          </p:cNvSpPr>
          <p:nvPr/>
        </p:nvSpPr>
        <p:spPr>
          <a:xfrm>
            <a:off x="8313057" y="2296694"/>
            <a:ext cx="2636428" cy="602560"/>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lvl="0">
              <a:defRPr/>
            </a:pPr>
            <a:r>
              <a:rPr lang="en-GB" b="1">
                <a:solidFill>
                  <a:srgbClr val="362C83"/>
                </a:solidFill>
                <a:latin typeface="Figtree" pitchFamily="2" charset="0"/>
                <a:sym typeface="Futura Next Book" panose="020B0502020204020303" pitchFamily="34" charset="0"/>
              </a:rPr>
              <a:t>Ability to revoke builds trust – </a:t>
            </a:r>
            <a:r>
              <a:rPr lang="en-GB">
                <a:solidFill>
                  <a:srgbClr val="362C83"/>
                </a:solidFill>
                <a:latin typeface="Figtree" pitchFamily="2" charset="0"/>
                <a:sym typeface="Futura Next Book" panose="020B0502020204020303" pitchFamily="34" charset="0"/>
              </a:rPr>
              <a:t>however, some highlighted danger of not knowing what services might stop when revoking. </a:t>
            </a:r>
          </a:p>
          <a:p>
            <a:pPr marL="0" marR="0" lvl="0" indent="0" algn="l" defTabSz="412750" rtl="0" eaLnBrk="1" fontAlgn="auto" latinLnBrk="0" hangingPunct="0">
              <a:lnSpc>
                <a:spcPct val="120000"/>
              </a:lnSpc>
              <a:spcBef>
                <a:spcPts val="0"/>
              </a:spcBef>
              <a:spcAft>
                <a:spcPts val="600"/>
              </a:spcAft>
              <a:buClrTx/>
              <a:buSzTx/>
              <a:buFontTx/>
              <a:buNone/>
              <a:tabLst/>
              <a:defRPr/>
            </a:pPr>
            <a:endParaRPr kumimoji="0" lang="en-GB"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4" name="Text Placeholder 4">
            <a:extLst>
              <a:ext uri="{FF2B5EF4-FFF2-40B4-BE49-F238E27FC236}">
                <a16:creationId xmlns:a16="http://schemas.microsoft.com/office/drawing/2014/main" id="{CF2153EF-A6A0-112D-422B-55A38CA84D1D}"/>
              </a:ext>
            </a:extLst>
          </p:cNvPr>
          <p:cNvSpPr txBox="1">
            <a:spLocks/>
          </p:cNvSpPr>
          <p:nvPr/>
        </p:nvSpPr>
        <p:spPr>
          <a:xfrm>
            <a:off x="5058852" y="3892015"/>
            <a:ext cx="2438686" cy="1080648"/>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lvl="0">
              <a:defRPr/>
            </a:pPr>
            <a:r>
              <a:rPr lang="en-GB" b="1">
                <a:solidFill>
                  <a:srgbClr val="362C83"/>
                </a:solidFill>
                <a:latin typeface="Figtree" pitchFamily="2" charset="0"/>
                <a:sym typeface="Futura Next Book" panose="020B0502020204020303" pitchFamily="34" charset="0"/>
              </a:rPr>
              <a:t>Photo ID is the biggest barrier and most likely drop-off point - </a:t>
            </a:r>
            <a:r>
              <a:rPr lang="en-GB">
                <a:solidFill>
                  <a:srgbClr val="362C83"/>
                </a:solidFill>
                <a:latin typeface="Figtree Medium" pitchFamily="2" charset="0"/>
                <a:sym typeface="Futura Next Book" panose="020B0502020204020303" pitchFamily="34" charset="0"/>
              </a:rPr>
              <a:t>participants worried about storing sensitive ID, the risk of breaches, and accessibility for older/vulnerable users</a:t>
            </a:r>
          </a:p>
          <a:p>
            <a:pPr marL="0" marR="0" lvl="0" indent="0" algn="l" defTabSz="412750" rtl="0" eaLnBrk="1" fontAlgn="auto" latinLnBrk="0" hangingPunct="0">
              <a:lnSpc>
                <a:spcPct val="120000"/>
              </a:lnSpc>
              <a:spcBef>
                <a:spcPts val="0"/>
              </a:spcBef>
              <a:spcAft>
                <a:spcPts val="600"/>
              </a:spcAft>
              <a:buClrTx/>
              <a:buSzTx/>
              <a:buFontTx/>
              <a:buNone/>
              <a:tabLst/>
              <a:defRPr/>
            </a:pPr>
            <a:endParaRPr kumimoji="0" lang="en-GB"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5" name="Text Placeholder 4">
            <a:extLst>
              <a:ext uri="{FF2B5EF4-FFF2-40B4-BE49-F238E27FC236}">
                <a16:creationId xmlns:a16="http://schemas.microsoft.com/office/drawing/2014/main" id="{B16477FB-D6D1-4E65-CDE0-FBF9F0CEAB11}"/>
              </a:ext>
            </a:extLst>
          </p:cNvPr>
          <p:cNvSpPr txBox="1">
            <a:spLocks/>
          </p:cNvSpPr>
          <p:nvPr/>
        </p:nvSpPr>
        <p:spPr>
          <a:xfrm>
            <a:off x="8313057" y="3892015"/>
            <a:ext cx="2636428" cy="829623"/>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marL="0" marR="0" lvl="0" indent="0" algn="l" defTabSz="412750" rtl="0" eaLnBrk="1" fontAlgn="auto" latinLnBrk="0" hangingPunct="0">
              <a:lnSpc>
                <a:spcPct val="120000"/>
              </a:lnSpc>
              <a:spcBef>
                <a:spcPts val="0"/>
              </a:spcBef>
              <a:spcAft>
                <a:spcPts val="600"/>
              </a:spcAft>
              <a:buClrTx/>
              <a:buSzTx/>
              <a:buFontTx/>
              <a:buNone/>
              <a:tabLst/>
              <a:defRPr/>
            </a:pPr>
            <a:r>
              <a:rPr kumimoji="0" lang="en-GB" b="1"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rPr>
              <a:t>Main drivers - </a:t>
            </a:r>
            <a:r>
              <a:rPr kumimoji="0" lang="en-GB" u="none" strike="noStrike" kern="1200" cap="none" spc="-20" normalizeH="0" baseline="0" noProof="0">
                <a:ln>
                  <a:noFill/>
                </a:ln>
                <a:solidFill>
                  <a:srgbClr val="362C83"/>
                </a:solidFill>
                <a:effectLst/>
                <a:uLnTx/>
                <a:uFillTx/>
                <a:latin typeface="Figtree Medium" pitchFamily="2" charset="0"/>
                <a:sym typeface="Futura Next Book" panose="020B0502020204020303" pitchFamily="34" charset="0"/>
              </a:rPr>
              <a:t>Control appeals to some, but most need clear, tangible value (e.g. savings, tailored offers) and a low-effort sign-up, otherwise they disengage.</a:t>
            </a:r>
          </a:p>
          <a:p>
            <a:pPr marL="0" marR="0" lvl="0" indent="0" algn="l" defTabSz="412750" rtl="0" eaLnBrk="1" fontAlgn="auto" latinLnBrk="0" hangingPunct="0">
              <a:lnSpc>
                <a:spcPct val="120000"/>
              </a:lnSpc>
              <a:spcBef>
                <a:spcPts val="0"/>
              </a:spcBef>
              <a:spcAft>
                <a:spcPts val="600"/>
              </a:spcAft>
              <a:buClrTx/>
              <a:buSzTx/>
              <a:buFontTx/>
              <a:buNone/>
              <a:tabLst/>
              <a:defRPr/>
            </a:pPr>
            <a:endParaRPr kumimoji="0" lang="en-GB"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6" name="Text Placeholder 4">
            <a:extLst>
              <a:ext uri="{FF2B5EF4-FFF2-40B4-BE49-F238E27FC236}">
                <a16:creationId xmlns:a16="http://schemas.microsoft.com/office/drawing/2014/main" id="{AB10FC65-F14C-83D1-3FF9-2112EF0BDE56}"/>
              </a:ext>
            </a:extLst>
          </p:cNvPr>
          <p:cNvSpPr txBox="1">
            <a:spLocks/>
          </p:cNvSpPr>
          <p:nvPr/>
        </p:nvSpPr>
        <p:spPr>
          <a:xfrm>
            <a:off x="5058851" y="2296694"/>
            <a:ext cx="2636428" cy="1080648"/>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r>
              <a:rPr lang="en-GB" b="1">
                <a:solidFill>
                  <a:srgbClr val="362C83"/>
                </a:solidFill>
                <a:latin typeface="Figtree" pitchFamily="2" charset="0"/>
              </a:rPr>
              <a:t>A single place to see and manage access is the core value - </a:t>
            </a:r>
            <a:r>
              <a:rPr lang="en-GB">
                <a:solidFill>
                  <a:srgbClr val="362C83"/>
                </a:solidFill>
                <a:latin typeface="Figtree Medium" pitchFamily="2" charset="0"/>
              </a:rPr>
              <a:t>control and visibility drive appeal for many</a:t>
            </a:r>
          </a:p>
          <a:p>
            <a:pPr marL="0" marR="0" lvl="0" indent="0" algn="l" defTabSz="412750" rtl="0" eaLnBrk="1" fontAlgn="auto" latinLnBrk="0" hangingPunct="0">
              <a:lnSpc>
                <a:spcPct val="120000"/>
              </a:lnSpc>
              <a:spcBef>
                <a:spcPts val="0"/>
              </a:spcBef>
              <a:spcAft>
                <a:spcPts val="600"/>
              </a:spcAft>
              <a:buClrTx/>
              <a:buSzTx/>
              <a:buFontTx/>
              <a:buNone/>
              <a:tabLst/>
              <a:defRPr/>
            </a:pPr>
            <a:endParaRPr kumimoji="0" lang="en-GB" b="0"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7" name="Oval 6">
            <a:extLst>
              <a:ext uri="{FF2B5EF4-FFF2-40B4-BE49-F238E27FC236}">
                <a16:creationId xmlns:a16="http://schemas.microsoft.com/office/drawing/2014/main" id="{39B65CF9-1EC5-5643-38AB-AC27A93FEAFD}"/>
              </a:ext>
            </a:extLst>
          </p:cNvPr>
          <p:cNvSpPr/>
          <p:nvPr/>
        </p:nvSpPr>
        <p:spPr>
          <a:xfrm>
            <a:off x="4550893" y="2334071"/>
            <a:ext cx="417286" cy="417286"/>
          </a:xfrm>
          <a:prstGeom prst="ellipse">
            <a:avLst/>
          </a:prstGeom>
          <a:solidFill>
            <a:srgbClr val="CB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D8D23CD2-37D8-9068-0792-8C9948326B14}"/>
              </a:ext>
            </a:extLst>
          </p:cNvPr>
          <p:cNvSpPr/>
          <p:nvPr/>
        </p:nvSpPr>
        <p:spPr>
          <a:xfrm>
            <a:off x="7805986" y="2334071"/>
            <a:ext cx="417286" cy="417286"/>
          </a:xfrm>
          <a:prstGeom prst="ellipse">
            <a:avLst/>
          </a:prstGeom>
          <a:solidFill>
            <a:srgbClr val="CB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EC0899A-C103-67BD-741F-F4499C5FCC54}"/>
              </a:ext>
            </a:extLst>
          </p:cNvPr>
          <p:cNvSpPr/>
          <p:nvPr/>
        </p:nvSpPr>
        <p:spPr>
          <a:xfrm>
            <a:off x="4550893" y="3899293"/>
            <a:ext cx="417286" cy="417286"/>
          </a:xfrm>
          <a:prstGeom prst="ellipse">
            <a:avLst/>
          </a:prstGeom>
          <a:solidFill>
            <a:srgbClr val="CB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8D3481FB-A43A-D898-B87B-497BA501958B}"/>
              </a:ext>
            </a:extLst>
          </p:cNvPr>
          <p:cNvSpPr/>
          <p:nvPr/>
        </p:nvSpPr>
        <p:spPr>
          <a:xfrm>
            <a:off x="7805986" y="3899293"/>
            <a:ext cx="417286" cy="417286"/>
          </a:xfrm>
          <a:prstGeom prst="ellipse">
            <a:avLst/>
          </a:prstGeom>
          <a:solidFill>
            <a:srgbClr val="CB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a:extLst>
              <a:ext uri="{FF2B5EF4-FFF2-40B4-BE49-F238E27FC236}">
                <a16:creationId xmlns:a16="http://schemas.microsoft.com/office/drawing/2014/main" id="{B61CFD7A-D7C9-135E-C088-096E09B11155}"/>
              </a:ext>
            </a:extLst>
          </p:cNvPr>
          <p:cNvPicPr>
            <a:picLocks noChangeAspect="1"/>
          </p:cNvPicPr>
          <p:nvPr/>
        </p:nvPicPr>
        <p:blipFill>
          <a:blip>
            <a:extLst>
              <a:ext uri="{96DAC541-7B7A-43D3-8B79-37D633B846F1}">
                <asvg:svgBlip xmlns:asvg="http://schemas.microsoft.com/office/drawing/2016/SVG/main" r:embed="rId4"/>
              </a:ext>
            </a:extLst>
          </a:blip>
          <a:srcRect b="20905"/>
          <a:stretch>
            <a:fillRect/>
          </a:stretch>
        </p:blipFill>
        <p:spPr>
          <a:xfrm>
            <a:off x="7868744" y="2409501"/>
            <a:ext cx="291771" cy="293146"/>
          </a:xfrm>
          <a:prstGeom prst="rect">
            <a:avLst/>
          </a:prstGeom>
        </p:spPr>
      </p:pic>
      <p:pic>
        <p:nvPicPr>
          <p:cNvPr id="24" name="Graphic 23">
            <a:extLst>
              <a:ext uri="{FF2B5EF4-FFF2-40B4-BE49-F238E27FC236}">
                <a16:creationId xmlns:a16="http://schemas.microsoft.com/office/drawing/2014/main" id="{F28666C3-DA2A-6E6B-5B31-C2D054054C9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45036" y="2429655"/>
            <a:ext cx="229001" cy="286251"/>
          </a:xfrm>
          <a:prstGeom prst="rect">
            <a:avLst/>
          </a:prstGeom>
        </p:spPr>
      </p:pic>
      <p:pic>
        <p:nvPicPr>
          <p:cNvPr id="26" name="Graphic 25">
            <a:extLst>
              <a:ext uri="{FF2B5EF4-FFF2-40B4-BE49-F238E27FC236}">
                <a16:creationId xmlns:a16="http://schemas.microsoft.com/office/drawing/2014/main" id="{CB61ECA8-DE42-8DD5-9850-EBD9417557FC}"/>
              </a:ext>
            </a:extLst>
          </p:cNvPr>
          <p:cNvPicPr>
            <a:picLocks noChangeAspect="1"/>
          </p:cNvPicPr>
          <p:nvPr/>
        </p:nvPicPr>
        <p:blipFill>
          <a:blip>
            <a:extLst>
              <a:ext uri="{96DAC541-7B7A-43D3-8B79-37D633B846F1}">
                <asvg:svgBlip xmlns:asvg="http://schemas.microsoft.com/office/drawing/2016/SVG/main" r:embed="rId6"/>
              </a:ext>
            </a:extLst>
          </a:blip>
          <a:srcRect b="21336"/>
          <a:stretch>
            <a:fillRect/>
          </a:stretch>
        </p:blipFill>
        <p:spPr>
          <a:xfrm>
            <a:off x="4613287" y="3953936"/>
            <a:ext cx="274234" cy="265706"/>
          </a:xfrm>
          <a:prstGeom prst="rect">
            <a:avLst/>
          </a:prstGeom>
        </p:spPr>
      </p:pic>
      <p:pic>
        <p:nvPicPr>
          <p:cNvPr id="28" name="Graphic 27">
            <a:extLst>
              <a:ext uri="{FF2B5EF4-FFF2-40B4-BE49-F238E27FC236}">
                <a16:creationId xmlns:a16="http://schemas.microsoft.com/office/drawing/2014/main" id="{B06C68D3-F254-9EB0-4A32-76D31D91657B}"/>
              </a:ext>
            </a:extLst>
          </p:cNvPr>
          <p:cNvPicPr>
            <a:picLocks noChangeAspect="1"/>
          </p:cNvPicPr>
          <p:nvPr/>
        </p:nvPicPr>
        <p:blipFill>
          <a:blip>
            <a:extLst>
              <a:ext uri="{96DAC541-7B7A-43D3-8B79-37D633B846F1}">
                <asvg:svgBlip xmlns:asvg="http://schemas.microsoft.com/office/drawing/2016/SVG/main" r:embed="rId7"/>
              </a:ext>
            </a:extLst>
          </a:blip>
          <a:srcRect b="17833"/>
          <a:stretch>
            <a:fillRect/>
          </a:stretch>
        </p:blipFill>
        <p:spPr>
          <a:xfrm>
            <a:off x="7862931" y="3949855"/>
            <a:ext cx="291356" cy="299249"/>
          </a:xfrm>
          <a:prstGeom prst="rect">
            <a:avLst/>
          </a:prstGeom>
        </p:spPr>
      </p:pic>
      <p:sp>
        <p:nvSpPr>
          <p:cNvPr id="29" name="TextBox 28">
            <a:extLst>
              <a:ext uri="{FF2B5EF4-FFF2-40B4-BE49-F238E27FC236}">
                <a16:creationId xmlns:a16="http://schemas.microsoft.com/office/drawing/2014/main" id="{164BE19C-D7B4-666A-5C29-CA8437EF8F5E}"/>
              </a:ext>
            </a:extLst>
          </p:cNvPr>
          <p:cNvSpPr txBox="1"/>
          <p:nvPr/>
        </p:nvSpPr>
        <p:spPr>
          <a:xfrm>
            <a:off x="729709" y="2922202"/>
            <a:ext cx="2650800" cy="707886"/>
          </a:xfrm>
          <a:prstGeom prst="rect">
            <a:avLst/>
          </a:prstGeom>
          <a:noFill/>
        </p:spPr>
        <p:txBody>
          <a:bodyPr wrap="square" lIns="0">
            <a:spAutoFit/>
          </a:bodyPr>
          <a:lstStyle/>
          <a:p>
            <a:r>
              <a:rPr lang="en-US" sz="2000" b="1">
                <a:solidFill>
                  <a:srgbClr val="F2EFFF"/>
                </a:solidFill>
                <a:latin typeface="Figtree SemiBold" pitchFamily="2" charset="0"/>
              </a:rPr>
              <a:t>Consumer Consent Solution </a:t>
            </a:r>
          </a:p>
        </p:txBody>
      </p:sp>
      <p:sp>
        <p:nvSpPr>
          <p:cNvPr id="30" name="Text Placeholder 4">
            <a:extLst>
              <a:ext uri="{FF2B5EF4-FFF2-40B4-BE49-F238E27FC236}">
                <a16:creationId xmlns:a16="http://schemas.microsoft.com/office/drawing/2014/main" id="{81280116-4E3D-3832-8DC4-B67E324184E7}"/>
              </a:ext>
            </a:extLst>
          </p:cNvPr>
          <p:cNvSpPr txBox="1">
            <a:spLocks/>
          </p:cNvSpPr>
          <p:nvPr/>
        </p:nvSpPr>
        <p:spPr>
          <a:xfrm>
            <a:off x="784676" y="4196290"/>
            <a:ext cx="2605296" cy="1600200"/>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defTabSz="1219169">
              <a:defRPr/>
            </a:pPr>
            <a:r>
              <a:rPr lang="en-GB" sz="1600" i="1" kern="0" spc="0">
                <a:solidFill>
                  <a:schemeClr val="bg1"/>
                </a:solidFill>
                <a:latin typeface="Figtree Black" pitchFamily="2" charset="0"/>
                <a:sym typeface="Futura Next Book" panose="020B0502020204020303" pitchFamily="34" charset="0"/>
              </a:rPr>
              <a:t>"Knowing what level of security was placed upon the ID data would make me more likely to comply." </a:t>
            </a:r>
          </a:p>
        </p:txBody>
      </p:sp>
      <p:sp>
        <p:nvSpPr>
          <p:cNvPr id="31" name="Title 1">
            <a:extLst>
              <a:ext uri="{FF2B5EF4-FFF2-40B4-BE49-F238E27FC236}">
                <a16:creationId xmlns:a16="http://schemas.microsoft.com/office/drawing/2014/main" id="{CF02D0E4-F536-923F-358D-4877D4CD052C}"/>
              </a:ext>
            </a:extLst>
          </p:cNvPr>
          <p:cNvSpPr txBox="1">
            <a:spLocks/>
          </p:cNvSpPr>
          <p:nvPr/>
        </p:nvSpPr>
        <p:spPr>
          <a:xfrm>
            <a:off x="190501" y="4025900"/>
            <a:ext cx="622299" cy="431800"/>
          </a:xfrm>
          <a:prstGeom prst="rect">
            <a:avLst/>
          </a:prstGeom>
          <a:noFill/>
          <a:ln>
            <a:noFill/>
          </a:ln>
        </p:spPr>
        <p:txBody>
          <a:bodyPr vert="horz" wrap="square" lIns="0" tIns="0" rIns="0" bIns="0" anchor="t"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lvl="0"/>
            <a:r>
              <a:rPr lang="en-US" sz="9600" b="0">
                <a:solidFill>
                  <a:srgbClr val="4D38F5"/>
                </a:solidFill>
                <a:latin typeface="Playfair Display Medium" pitchFamily="2" charset="77"/>
              </a:rPr>
              <a:t>“</a:t>
            </a:r>
            <a:endParaRPr kumimoji="0" lang="en-GB" sz="9600" b="0" i="1" u="none" strike="noStrike" kern="1200" cap="none" spc="100" normalizeH="0" baseline="0" noProof="0">
              <a:ln>
                <a:noFill/>
              </a:ln>
              <a:solidFill>
                <a:srgbClr val="4D38F5"/>
              </a:solidFill>
              <a:effectLst/>
              <a:uLnTx/>
              <a:uFillTx/>
              <a:latin typeface="Playfair Display Black" pitchFamily="2" charset="77"/>
            </a:endParaRPr>
          </a:p>
        </p:txBody>
      </p:sp>
      <p:sp>
        <p:nvSpPr>
          <p:cNvPr id="32" name="Title 1">
            <a:extLst>
              <a:ext uri="{FF2B5EF4-FFF2-40B4-BE49-F238E27FC236}">
                <a16:creationId xmlns:a16="http://schemas.microsoft.com/office/drawing/2014/main" id="{2EA69555-B238-5AA1-DE6D-3AAE666459B6}"/>
              </a:ext>
            </a:extLst>
          </p:cNvPr>
          <p:cNvSpPr txBox="1">
            <a:spLocks/>
          </p:cNvSpPr>
          <p:nvPr/>
        </p:nvSpPr>
        <p:spPr>
          <a:xfrm>
            <a:off x="3214242" y="5058761"/>
            <a:ext cx="530696" cy="595288"/>
          </a:xfrm>
          <a:prstGeom prst="rect">
            <a:avLst/>
          </a:prstGeom>
          <a:noFill/>
          <a:ln>
            <a:noFill/>
          </a:ln>
        </p:spPr>
        <p:txBody>
          <a:bodyPr vert="horz" wrap="square" lIns="0" tIns="0" rIns="0" bIns="0" anchor="t"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pPr lvl="0"/>
            <a:r>
              <a:rPr lang="en-US" sz="9600" b="0">
                <a:solidFill>
                  <a:srgbClr val="4D38F5"/>
                </a:solidFill>
                <a:latin typeface="Playfair Display Medium" pitchFamily="2" charset="77"/>
              </a:rPr>
              <a:t>”</a:t>
            </a:r>
            <a:endParaRPr kumimoji="0" lang="en-GB" sz="9600" b="0" i="1" u="none" strike="noStrike" kern="1200" cap="none" spc="100" normalizeH="0" baseline="0" noProof="0">
              <a:ln>
                <a:noFill/>
              </a:ln>
              <a:solidFill>
                <a:srgbClr val="4D38F5"/>
              </a:solidFill>
              <a:effectLst/>
              <a:uLnTx/>
              <a:uFillTx/>
              <a:latin typeface="Playfair Display Black" pitchFamily="2" charset="77"/>
            </a:endParaRPr>
          </a:p>
        </p:txBody>
      </p:sp>
      <p:sp>
        <p:nvSpPr>
          <p:cNvPr id="33" name="Title 1">
            <a:extLst>
              <a:ext uri="{FF2B5EF4-FFF2-40B4-BE49-F238E27FC236}">
                <a16:creationId xmlns:a16="http://schemas.microsoft.com/office/drawing/2014/main" id="{F818EC2D-9898-F7FB-D4B7-F1638F2606B8}"/>
              </a:ext>
            </a:extLst>
          </p:cNvPr>
          <p:cNvSpPr txBox="1">
            <a:spLocks/>
          </p:cNvSpPr>
          <p:nvPr/>
        </p:nvSpPr>
        <p:spPr>
          <a:xfrm>
            <a:off x="4600144" y="589422"/>
            <a:ext cx="6985973" cy="1139726"/>
          </a:xfrm>
          <a:prstGeom prst="rect">
            <a:avLst/>
          </a:prstGeom>
          <a:noFill/>
          <a:ln>
            <a:noFill/>
          </a:ln>
        </p:spPr>
        <p:txBody>
          <a:bodyPr vert="horz" wrap="square" lIns="0" tIns="0" rIns="0" bIns="0" anchor="b" anchorCtr="0" compatLnSpc="1">
            <a:noAutofit/>
          </a:bodyPr>
          <a:lstStyle>
            <a:defPPr>
              <a:defRPr lang="en-US"/>
            </a:defPPr>
            <a:lvl1pPr marR="0" lvl="0" indent="0" fontAlgn="auto">
              <a:lnSpc>
                <a:spcPct val="90000"/>
              </a:lnSpc>
              <a:spcBef>
                <a:spcPts val="0"/>
              </a:spcBef>
              <a:spcAft>
                <a:spcPts val="0"/>
              </a:spcAft>
              <a:buNone/>
              <a:tabLst/>
              <a:defRPr sz="3600" b="1" i="0" u="none" strike="noStrike" cap="none" spc="100" baseline="0">
                <a:solidFill>
                  <a:srgbClr val="362C83"/>
                </a:solidFill>
                <a:uFillTx/>
                <a:latin typeface="Figtree" pitchFamily="2"/>
                <a:ea typeface="Figtree" pitchFamily="2"/>
                <a:cs typeface="Arial"/>
              </a:defRPr>
            </a:lvl1pPr>
          </a:lstStyle>
          <a:p>
            <a:pPr lvl="0"/>
            <a:r>
              <a:rPr lang="en-US"/>
              <a:t>CCS</a:t>
            </a:r>
            <a:r>
              <a:rPr lang="en-US">
                <a:latin typeface="Figtree" pitchFamily="2" charset="0"/>
              </a:rPr>
              <a:t> </a:t>
            </a:r>
            <a:r>
              <a:rPr lang="en-US"/>
              <a:t>is well received, when </a:t>
            </a:r>
            <a:r>
              <a:rPr lang="en-US" b="0" i="1">
                <a:latin typeface="Playfair Display Medium" pitchFamily="2" charset="77"/>
              </a:rPr>
              <a:t>trust &amp; value </a:t>
            </a:r>
            <a:r>
              <a:rPr lang="en-US"/>
              <a:t>are clear</a:t>
            </a:r>
            <a:endParaRPr lang="en-GB" sz="6000" i="1">
              <a:latin typeface="Playfair Display SemiBold" pitchFamily="2" charset="77"/>
            </a:endParaRPr>
          </a:p>
        </p:txBody>
      </p:sp>
    </p:spTree>
    <p:extLst>
      <p:ext uri="{BB962C8B-B14F-4D97-AF65-F5344CB8AC3E}">
        <p14:creationId xmlns:p14="http://schemas.microsoft.com/office/powerpoint/2010/main" val="1276773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775F2-B373-81E2-5747-461A5616F229}"/>
            </a:ext>
          </a:extLst>
        </p:cNvPr>
        <p:cNvGrpSpPr/>
        <p:nvPr/>
      </p:nvGrpSpPr>
      <p:grpSpPr>
        <a:xfrm>
          <a:off x="0" y="0"/>
          <a:ext cx="0" cy="0"/>
          <a:chOff x="0" y="0"/>
          <a:chExt cx="0" cy="0"/>
        </a:xfrm>
      </p:grpSpPr>
      <p:sp>
        <p:nvSpPr>
          <p:cNvPr id="13" name="Rounded Rectangle 12">
            <a:extLst>
              <a:ext uri="{FF2B5EF4-FFF2-40B4-BE49-F238E27FC236}">
                <a16:creationId xmlns:a16="http://schemas.microsoft.com/office/drawing/2014/main" id="{9F97DEFD-3DAF-C9CB-563A-74B56E702240}"/>
              </a:ext>
            </a:extLst>
          </p:cNvPr>
          <p:cNvSpPr/>
          <p:nvPr/>
        </p:nvSpPr>
        <p:spPr>
          <a:xfrm>
            <a:off x="479922" y="1628078"/>
            <a:ext cx="5273764" cy="4874321"/>
          </a:xfrm>
          <a:prstGeom prst="roundRect">
            <a:avLst>
              <a:gd name="adj" fmla="val 8264"/>
            </a:avLst>
          </a:prstGeom>
          <a:solidFill>
            <a:srgbClr val="F8F7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latin typeface="Figtree" pitchFamily="2" charset="0"/>
            </a:endParaRPr>
          </a:p>
        </p:txBody>
      </p:sp>
      <p:sp>
        <p:nvSpPr>
          <p:cNvPr id="14" name="TextBox 13">
            <a:extLst>
              <a:ext uri="{FF2B5EF4-FFF2-40B4-BE49-F238E27FC236}">
                <a16:creationId xmlns:a16="http://schemas.microsoft.com/office/drawing/2014/main" id="{3AFCEEDB-BA6C-6C25-5F5B-656DF1F9DB69}"/>
              </a:ext>
            </a:extLst>
          </p:cNvPr>
          <p:cNvSpPr txBox="1"/>
          <p:nvPr/>
        </p:nvSpPr>
        <p:spPr>
          <a:xfrm>
            <a:off x="645856" y="2687417"/>
            <a:ext cx="3743264" cy="938719"/>
          </a:xfrm>
          <a:prstGeom prst="rect">
            <a:avLst/>
          </a:prstGeom>
          <a:noFill/>
        </p:spPr>
        <p:txBody>
          <a:bodyPr vertOverflow="overflow" vert="horz" wrap="square" rtlCol="0" anchor="t">
            <a:spAutoFit/>
          </a:bodyPr>
          <a:lstStyle/>
          <a:p>
            <a:r>
              <a:rPr lang="en-US" sz="1100">
                <a:solidFill>
                  <a:srgbClr val="362C83"/>
                </a:solidFill>
                <a:latin typeface="Figtree" pitchFamily="34" charset="0"/>
              </a:rPr>
              <a:t>Personal financial benefit is the primary motivator to share data. Smart meter visibility is valued, but some participants actively avoided the live display because seeing it was distressing.</a:t>
            </a:r>
          </a:p>
          <a:p>
            <a:endParaRPr lang="en-US" sz="1100" b="1" spc="-20">
              <a:solidFill>
                <a:srgbClr val="362C83"/>
              </a:solidFill>
              <a:latin typeface="Figtree SemiBold" pitchFamily="2" charset="0"/>
              <a:cs typeface="Futura Next Book" panose="020B0502020204020303" pitchFamily="34" charset="0"/>
            </a:endParaRPr>
          </a:p>
        </p:txBody>
      </p:sp>
      <p:sp>
        <p:nvSpPr>
          <p:cNvPr id="122" name="TextBox 121">
            <a:extLst>
              <a:ext uri="{FF2B5EF4-FFF2-40B4-BE49-F238E27FC236}">
                <a16:creationId xmlns:a16="http://schemas.microsoft.com/office/drawing/2014/main" id="{08BD3AD5-4A84-BE3D-02DD-4886DB125783}"/>
              </a:ext>
            </a:extLst>
          </p:cNvPr>
          <p:cNvSpPr txBox="1"/>
          <p:nvPr/>
        </p:nvSpPr>
        <p:spPr>
          <a:xfrm>
            <a:off x="652089" y="1956910"/>
            <a:ext cx="2141032" cy="307777"/>
          </a:xfrm>
          <a:prstGeom prst="rect">
            <a:avLst/>
          </a:prstGeom>
          <a:noFill/>
        </p:spPr>
        <p:txBody>
          <a:bodyPr vertOverflow="overflow" vert="horz" wrap="square" rtlCol="0" anchor="t">
            <a:spAutoFit/>
          </a:bodyPr>
          <a:lstStyle/>
          <a:p>
            <a:r>
              <a:rPr lang="en-US" sz="1400" b="1" kern="0">
                <a:solidFill>
                  <a:srgbClr val="362C83"/>
                </a:solidFill>
                <a:latin typeface="Figtree" pitchFamily="2" charset="0"/>
                <a:ea typeface="+mn-lt"/>
                <a:cs typeface="+mn-lt"/>
              </a:rPr>
              <a:t>Energy management</a:t>
            </a:r>
          </a:p>
        </p:txBody>
      </p:sp>
      <p:cxnSp>
        <p:nvCxnSpPr>
          <p:cNvPr id="123" name="Straight Connector 122">
            <a:extLst>
              <a:ext uri="{FF2B5EF4-FFF2-40B4-BE49-F238E27FC236}">
                <a16:creationId xmlns:a16="http://schemas.microsoft.com/office/drawing/2014/main" id="{461A31FB-2E22-F673-8EEC-0ABC9A5DA81B}"/>
              </a:ext>
            </a:extLst>
          </p:cNvPr>
          <p:cNvCxnSpPr>
            <a:cxnSpLocks/>
          </p:cNvCxnSpPr>
          <p:nvPr/>
        </p:nvCxnSpPr>
        <p:spPr>
          <a:xfrm>
            <a:off x="711460" y="3840279"/>
            <a:ext cx="4747903" cy="0"/>
          </a:xfrm>
          <a:prstGeom prst="line">
            <a:avLst/>
          </a:prstGeom>
          <a:ln w="12700" cap="rnd">
            <a:solidFill>
              <a:srgbClr val="503BF6"/>
            </a:solidFill>
            <a:round/>
          </a:ln>
        </p:spPr>
        <p:style>
          <a:lnRef idx="2">
            <a:schemeClr val="accent1"/>
          </a:lnRef>
          <a:fillRef idx="0">
            <a:schemeClr val="accent1"/>
          </a:fillRef>
          <a:effectRef idx="1">
            <a:schemeClr val="accent1"/>
          </a:effectRef>
          <a:fontRef idx="minor">
            <a:schemeClr val="tx1"/>
          </a:fontRef>
        </p:style>
      </p:cxnSp>
      <p:sp>
        <p:nvSpPr>
          <p:cNvPr id="19" name="Card 1 AppLabel">
            <a:extLst>
              <a:ext uri="{FF2B5EF4-FFF2-40B4-BE49-F238E27FC236}">
                <a16:creationId xmlns:a16="http://schemas.microsoft.com/office/drawing/2014/main" id="{5B29655B-109B-4777-A21E-EDAC87C6EABB}"/>
              </a:ext>
            </a:extLst>
          </p:cNvPr>
          <p:cNvSpPr txBox="1"/>
          <p:nvPr/>
        </p:nvSpPr>
        <p:spPr>
          <a:xfrm>
            <a:off x="722803" y="4054534"/>
            <a:ext cx="1935991" cy="251310"/>
          </a:xfrm>
          <a:prstGeom prst="rect">
            <a:avLst/>
          </a:prstGeom>
          <a:noFill/>
          <a:ln>
            <a:noFill/>
          </a:ln>
        </p:spPr>
        <p:txBody>
          <a:bodyPr wrap="square" lIns="0" tIns="0" rIns="0" bIns="0" anchor="t"/>
          <a:lstStyle/>
          <a:p>
            <a:pPr algn="l"/>
            <a:r>
              <a:rPr lang="en-GB" sz="900" b="1">
                <a:solidFill>
                  <a:srgbClr val="4D38F5"/>
                </a:solidFill>
                <a:latin typeface="Figtree" pitchFamily="2" charset="0"/>
              </a:rPr>
              <a:t>External research</a:t>
            </a:r>
          </a:p>
        </p:txBody>
      </p:sp>
      <p:sp>
        <p:nvSpPr>
          <p:cNvPr id="20" name="Card 1 App">
            <a:extLst>
              <a:ext uri="{FF2B5EF4-FFF2-40B4-BE49-F238E27FC236}">
                <a16:creationId xmlns:a16="http://schemas.microsoft.com/office/drawing/2014/main" id="{95619199-A1D9-A3C0-4B06-D2C83E89C70A}"/>
              </a:ext>
            </a:extLst>
          </p:cNvPr>
          <p:cNvSpPr txBox="1"/>
          <p:nvPr/>
        </p:nvSpPr>
        <p:spPr>
          <a:xfrm>
            <a:off x="722803" y="4305844"/>
            <a:ext cx="2221119" cy="1953151"/>
          </a:xfrm>
          <a:prstGeom prst="rect">
            <a:avLst/>
          </a:prstGeom>
          <a:noFill/>
          <a:ln>
            <a:noFill/>
          </a:ln>
        </p:spPr>
        <p:txBody>
          <a:bodyPr wrap="square" lIns="0" tIns="0" rIns="0" bIns="0" anchor="t"/>
          <a:lstStyle/>
          <a:p>
            <a:r>
              <a:rPr lang="en-US" sz="1100" b="1">
                <a:solidFill>
                  <a:srgbClr val="1A7A52"/>
                </a:solidFill>
                <a:latin typeface="Figtree SemiBold" pitchFamily="34" charset="0"/>
                <a:ea typeface="Figtree SemiBold" pitchFamily="34" charset="-122"/>
                <a:cs typeface="Figtree SemiBold" pitchFamily="34" charset="-120"/>
              </a:rPr>
              <a:t>Confirms</a:t>
            </a:r>
            <a:br>
              <a:rPr lang="en-US" sz="1100" b="1">
                <a:solidFill>
                  <a:srgbClr val="1A7A52"/>
                </a:solidFill>
                <a:latin typeface="Figtree SemiBold" pitchFamily="34" charset="0"/>
                <a:ea typeface="Figtree SemiBold" pitchFamily="34" charset="-122"/>
                <a:cs typeface="Figtree SemiBold" pitchFamily="34" charset="-120"/>
              </a:rPr>
            </a:br>
            <a:r>
              <a:rPr lang="en-US" sz="1100">
                <a:solidFill>
                  <a:srgbClr val="362C83"/>
                </a:solidFill>
                <a:latin typeface="Figtree" pitchFamily="34" charset="0"/>
                <a:ea typeface="Figtree" pitchFamily="34" charset="-122"/>
                <a:cs typeface="Figtree" pitchFamily="34" charset="-120"/>
              </a:rPr>
              <a:t>47% of smart meter owners cite real-time monitoring of energy and costs as their primary motivation for getting a smart meter; consumers are most willing to share data for time-of-use tariffs, personal savings over grid efficiency. (CA: State of the Smart, 2026; CA: Clear &amp; In Control, 2019)</a:t>
            </a:r>
            <a:endParaRPr lang="en-US" sz="1100">
              <a:latin typeface="Figtree" charset="0"/>
              <a:ea typeface="Figtree" charset="0"/>
              <a:cs typeface="Figtree" charset="0"/>
            </a:endParaRPr>
          </a:p>
        </p:txBody>
      </p:sp>
      <p:sp>
        <p:nvSpPr>
          <p:cNvPr id="41" name="TextBox 40">
            <a:extLst>
              <a:ext uri="{FF2B5EF4-FFF2-40B4-BE49-F238E27FC236}">
                <a16:creationId xmlns:a16="http://schemas.microsoft.com/office/drawing/2014/main" id="{8AEDFD4B-2D28-9F6E-4205-A7DED7FFD12F}"/>
              </a:ext>
            </a:extLst>
          </p:cNvPr>
          <p:cNvSpPr txBox="1"/>
          <p:nvPr/>
        </p:nvSpPr>
        <p:spPr>
          <a:xfrm>
            <a:off x="457200" y="355600"/>
            <a:ext cx="11734800" cy="1077218"/>
          </a:xfrm>
          <a:prstGeom prst="rect">
            <a:avLst/>
          </a:prstGeom>
          <a:noFill/>
        </p:spPr>
        <p:txBody>
          <a:bodyPr vertOverflow="overflow" vert="horz" wrap="square" rtlCol="0" anchor="t">
            <a:spAutoFit/>
          </a:bodyPr>
          <a:lstStyle/>
          <a:p>
            <a:r>
              <a:rPr lang="en-US" sz="3200" b="1">
                <a:solidFill>
                  <a:srgbClr val="362C83"/>
                </a:solidFill>
                <a:latin typeface="Figtree" pitchFamily="2" charset="0"/>
              </a:rPr>
              <a:t>How industry research confirms and adds to our insights</a:t>
            </a:r>
          </a:p>
          <a:p>
            <a:endParaRPr lang="en-US" sz="3200" b="1">
              <a:solidFill>
                <a:srgbClr val="362C83"/>
              </a:solidFill>
              <a:latin typeface="Figtree" pitchFamily="2" charset="0"/>
            </a:endParaRPr>
          </a:p>
        </p:txBody>
      </p:sp>
      <p:sp>
        <p:nvSpPr>
          <p:cNvPr id="42" name="TextBox 41">
            <a:extLst>
              <a:ext uri="{FF2B5EF4-FFF2-40B4-BE49-F238E27FC236}">
                <a16:creationId xmlns:a16="http://schemas.microsoft.com/office/drawing/2014/main" id="{2E33FFA5-1FA8-2FC2-D1CE-31BAED834998}"/>
              </a:ext>
            </a:extLst>
          </p:cNvPr>
          <p:cNvSpPr txBox="1"/>
          <p:nvPr/>
        </p:nvSpPr>
        <p:spPr>
          <a:xfrm>
            <a:off x="457200" y="940375"/>
            <a:ext cx="8890000" cy="338554"/>
          </a:xfrm>
          <a:prstGeom prst="rect">
            <a:avLst/>
          </a:prstGeom>
          <a:noFill/>
        </p:spPr>
        <p:txBody>
          <a:bodyPr vertOverflow="overflow" vert="horz" wrap="square" rtlCol="0" anchor="t">
            <a:spAutoFit/>
          </a:bodyPr>
          <a:lstStyle/>
          <a:p>
            <a:r>
              <a:rPr lang="en-US" sz="1600" kern="0">
                <a:solidFill>
                  <a:srgbClr val="4D38F5"/>
                </a:solidFill>
                <a:latin typeface="Figtree" pitchFamily="2" charset="0"/>
                <a:ea typeface="+mn-lt"/>
                <a:cs typeface="+mn-lt"/>
              </a:rPr>
              <a:t>Citizens Advice and Money &amp; Mental Health findings mapped to our five Wave 1 themes</a:t>
            </a:r>
          </a:p>
        </p:txBody>
      </p:sp>
      <p:sp>
        <p:nvSpPr>
          <p:cNvPr id="2" name="TextBox 1">
            <a:extLst>
              <a:ext uri="{FF2B5EF4-FFF2-40B4-BE49-F238E27FC236}">
                <a16:creationId xmlns:a16="http://schemas.microsoft.com/office/drawing/2014/main" id="{7F7D9471-D9D7-848A-65F8-0C915D1E4F0C}"/>
              </a:ext>
            </a:extLst>
          </p:cNvPr>
          <p:cNvSpPr txBox="1"/>
          <p:nvPr/>
        </p:nvSpPr>
        <p:spPr>
          <a:xfrm>
            <a:off x="645856" y="1792844"/>
            <a:ext cx="2141032" cy="261610"/>
          </a:xfrm>
          <a:prstGeom prst="rect">
            <a:avLst/>
          </a:prstGeom>
          <a:noFill/>
        </p:spPr>
        <p:txBody>
          <a:bodyPr vertOverflow="overflow" vert="horz" wrap="square" rtlCol="0" anchor="t">
            <a:spAutoFit/>
          </a:bodyPr>
          <a:lstStyle/>
          <a:p>
            <a:r>
              <a:rPr lang="en-US" sz="1100" kern="0">
                <a:solidFill>
                  <a:srgbClr val="362C83"/>
                </a:solidFill>
                <a:latin typeface="Figtree" pitchFamily="2" charset="0"/>
                <a:ea typeface="+mn-lt"/>
                <a:cs typeface="+mn-lt"/>
              </a:rPr>
              <a:t>Theme 1 </a:t>
            </a:r>
          </a:p>
        </p:txBody>
      </p:sp>
      <p:sp>
        <p:nvSpPr>
          <p:cNvPr id="6" name="Card 1 AppLabel">
            <a:extLst>
              <a:ext uri="{FF2B5EF4-FFF2-40B4-BE49-F238E27FC236}">
                <a16:creationId xmlns:a16="http://schemas.microsoft.com/office/drawing/2014/main" id="{F2DDD997-C226-018B-36E7-D9A704352038}"/>
              </a:ext>
            </a:extLst>
          </p:cNvPr>
          <p:cNvSpPr txBox="1"/>
          <p:nvPr/>
        </p:nvSpPr>
        <p:spPr>
          <a:xfrm>
            <a:off x="722803" y="2474921"/>
            <a:ext cx="1935991" cy="251310"/>
          </a:xfrm>
          <a:prstGeom prst="rect">
            <a:avLst/>
          </a:prstGeom>
          <a:noFill/>
          <a:ln>
            <a:noFill/>
          </a:ln>
        </p:spPr>
        <p:txBody>
          <a:bodyPr wrap="square" lIns="0" tIns="0" rIns="0" bIns="0" anchor="t"/>
          <a:lstStyle/>
          <a:p>
            <a:pPr algn="l"/>
            <a:r>
              <a:rPr lang="en-GB" sz="900" b="1">
                <a:solidFill>
                  <a:srgbClr val="4D38F5"/>
                </a:solidFill>
                <a:latin typeface="Figtree" pitchFamily="2" charset="0"/>
              </a:rPr>
              <a:t>Wave 1 finding</a:t>
            </a:r>
          </a:p>
        </p:txBody>
      </p:sp>
      <p:sp>
        <p:nvSpPr>
          <p:cNvPr id="10" name="Card 1 App">
            <a:extLst>
              <a:ext uri="{FF2B5EF4-FFF2-40B4-BE49-F238E27FC236}">
                <a16:creationId xmlns:a16="http://schemas.microsoft.com/office/drawing/2014/main" id="{5F7776E8-F5AC-6E30-ECE7-C542411F640C}"/>
              </a:ext>
            </a:extLst>
          </p:cNvPr>
          <p:cNvSpPr txBox="1"/>
          <p:nvPr/>
        </p:nvSpPr>
        <p:spPr>
          <a:xfrm>
            <a:off x="3238244" y="4305844"/>
            <a:ext cx="2221119" cy="1953151"/>
          </a:xfrm>
          <a:prstGeom prst="rect">
            <a:avLst/>
          </a:prstGeom>
          <a:noFill/>
          <a:ln>
            <a:noFill/>
          </a:ln>
        </p:spPr>
        <p:txBody>
          <a:bodyPr wrap="square" lIns="0" tIns="0" rIns="0" bIns="0" anchor="t"/>
          <a:lstStyle/>
          <a:p>
            <a:r>
              <a:rPr lang="en-US" sz="1100" b="1">
                <a:solidFill>
                  <a:srgbClr val="503BF6"/>
                </a:solidFill>
                <a:latin typeface="Figtree SemiBold" pitchFamily="34" charset="0"/>
                <a:ea typeface="Figtree SemiBold" pitchFamily="34" charset="-122"/>
                <a:cs typeface="Figtree SemiBold" pitchFamily="34" charset="-120"/>
              </a:rPr>
              <a:t>Adds</a:t>
            </a:r>
            <a:br>
              <a:rPr lang="en-US" sz="1100" b="1">
                <a:solidFill>
                  <a:srgbClr val="1A7A52"/>
                </a:solidFill>
                <a:latin typeface="Figtree SemiBold" pitchFamily="34" charset="0"/>
                <a:ea typeface="Figtree SemiBold" pitchFamily="34" charset="-122"/>
                <a:cs typeface="Figtree SemiBold" pitchFamily="34" charset="-120"/>
              </a:rPr>
            </a:br>
            <a:r>
              <a:rPr lang="en-US" sz="1100">
                <a:solidFill>
                  <a:srgbClr val="362C83"/>
                </a:solidFill>
                <a:latin typeface="Figtree" pitchFamily="34" charset="0"/>
                <a:ea typeface="Figtree" pitchFamily="34" charset="-122"/>
                <a:cs typeface="Figtree" pitchFamily="34" charset="-120"/>
              </a:rPr>
              <a:t>44% feel their smart meter has not delivered on reducing energy use and unmet expectations drive disengagement. Unhappy users are 56% less likely to engage with any smart product or service. (CA: State of the Smart, 2026)</a:t>
            </a:r>
          </a:p>
          <a:p>
            <a:endParaRPr lang="en-US" sz="1100">
              <a:solidFill>
                <a:srgbClr val="362C83"/>
              </a:solidFill>
              <a:latin typeface="Figtree" pitchFamily="34" charset="0"/>
              <a:ea typeface="Figtree" pitchFamily="34" charset="-122"/>
              <a:cs typeface="Figtree" pitchFamily="34" charset="-120"/>
            </a:endParaRPr>
          </a:p>
        </p:txBody>
      </p:sp>
      <p:pic>
        <p:nvPicPr>
          <p:cNvPr id="12" name="Picture 11">
            <a:extLst>
              <a:ext uri="{FF2B5EF4-FFF2-40B4-BE49-F238E27FC236}">
                <a16:creationId xmlns:a16="http://schemas.microsoft.com/office/drawing/2014/main" id="{C52C26B4-750D-4BEC-0A0D-8075B0C5D067}"/>
              </a:ext>
            </a:extLst>
          </p:cNvPr>
          <p:cNvPicPr>
            <a:picLocks noChangeAspect="1"/>
          </p:cNvPicPr>
          <p:nvPr/>
        </p:nvPicPr>
        <p:blipFill>
          <a:blip r:embed="rId3"/>
          <a:stretch>
            <a:fillRect/>
          </a:stretch>
        </p:blipFill>
        <p:spPr>
          <a:xfrm>
            <a:off x="4027557" y="2017593"/>
            <a:ext cx="1571571" cy="1571571"/>
          </a:xfrm>
          <a:prstGeom prst="rect">
            <a:avLst/>
          </a:prstGeom>
        </p:spPr>
      </p:pic>
      <p:sp>
        <p:nvSpPr>
          <p:cNvPr id="3" name="Rounded Rectangle 2">
            <a:extLst>
              <a:ext uri="{FF2B5EF4-FFF2-40B4-BE49-F238E27FC236}">
                <a16:creationId xmlns:a16="http://schemas.microsoft.com/office/drawing/2014/main" id="{41F4F7F7-2A63-80DA-F914-10C2CBC9530C}"/>
              </a:ext>
            </a:extLst>
          </p:cNvPr>
          <p:cNvSpPr/>
          <p:nvPr/>
        </p:nvSpPr>
        <p:spPr>
          <a:xfrm>
            <a:off x="6096000" y="1628078"/>
            <a:ext cx="5273764" cy="4874321"/>
          </a:xfrm>
          <a:prstGeom prst="roundRect">
            <a:avLst>
              <a:gd name="adj" fmla="val 8264"/>
            </a:avLst>
          </a:prstGeom>
          <a:solidFill>
            <a:srgbClr val="F8F7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latin typeface="Figtree" pitchFamily="2" charset="0"/>
            </a:endParaRPr>
          </a:p>
        </p:txBody>
      </p:sp>
      <p:sp>
        <p:nvSpPr>
          <p:cNvPr id="4" name="TextBox 3">
            <a:extLst>
              <a:ext uri="{FF2B5EF4-FFF2-40B4-BE49-F238E27FC236}">
                <a16:creationId xmlns:a16="http://schemas.microsoft.com/office/drawing/2014/main" id="{6B677719-817D-6654-B137-F724D60A1AA2}"/>
              </a:ext>
            </a:extLst>
          </p:cNvPr>
          <p:cNvSpPr txBox="1"/>
          <p:nvPr/>
        </p:nvSpPr>
        <p:spPr>
          <a:xfrm>
            <a:off x="6261934" y="2687417"/>
            <a:ext cx="3743264" cy="1107996"/>
          </a:xfrm>
          <a:prstGeom prst="rect">
            <a:avLst/>
          </a:prstGeom>
          <a:noFill/>
        </p:spPr>
        <p:txBody>
          <a:bodyPr vertOverflow="overflow" vert="horz" wrap="square" rtlCol="0" anchor="t">
            <a:spAutoFit/>
          </a:bodyPr>
          <a:lstStyle/>
          <a:p>
            <a:r>
              <a:rPr lang="en-US" sz="1100">
                <a:solidFill>
                  <a:srgbClr val="362C83"/>
                </a:solidFill>
                <a:latin typeface="Figtree" pitchFamily="34" charset="0"/>
                <a:ea typeface="Figtree" pitchFamily="34" charset="-122"/>
                <a:cs typeface="Figtree" pitchFamily="34" charset="-120"/>
              </a:rPr>
              <a:t>Sensitivity of half-hourly data is widely underestimated and not something participants had thought about. The main concern is that it might be used for marketing. However, once they start thinking about it, they feel the need of being in control of it. </a:t>
            </a:r>
            <a:endParaRPr lang="en-US" sz="1100">
              <a:latin typeface="Figtree" charset="0"/>
              <a:ea typeface="Figtree" charset="0"/>
              <a:cs typeface="Figtree" charset="0"/>
            </a:endParaRPr>
          </a:p>
          <a:p>
            <a:endParaRPr lang="en-US" sz="1100" b="1" spc="-20">
              <a:solidFill>
                <a:srgbClr val="362C83"/>
              </a:solidFill>
              <a:latin typeface="Figtree SemiBold" pitchFamily="2" charset="0"/>
              <a:cs typeface="Futura Next Book" panose="020B0502020204020303" pitchFamily="34" charset="0"/>
            </a:endParaRPr>
          </a:p>
        </p:txBody>
      </p:sp>
      <p:sp>
        <p:nvSpPr>
          <p:cNvPr id="5" name="TextBox 4">
            <a:extLst>
              <a:ext uri="{FF2B5EF4-FFF2-40B4-BE49-F238E27FC236}">
                <a16:creationId xmlns:a16="http://schemas.microsoft.com/office/drawing/2014/main" id="{CC3437F5-E57E-6E5F-233D-A05945350321}"/>
              </a:ext>
            </a:extLst>
          </p:cNvPr>
          <p:cNvSpPr txBox="1"/>
          <p:nvPr/>
        </p:nvSpPr>
        <p:spPr>
          <a:xfrm>
            <a:off x="6268166" y="1956910"/>
            <a:ext cx="3864662" cy="307777"/>
          </a:xfrm>
          <a:prstGeom prst="rect">
            <a:avLst/>
          </a:prstGeom>
          <a:noFill/>
        </p:spPr>
        <p:txBody>
          <a:bodyPr vertOverflow="overflow" vert="horz" wrap="square" rtlCol="0" anchor="t">
            <a:spAutoFit/>
          </a:bodyPr>
          <a:lstStyle/>
          <a:p>
            <a:r>
              <a:rPr lang="en-US" sz="1400" b="1">
                <a:solidFill>
                  <a:srgbClr val="002060"/>
                </a:solidFill>
                <a:latin typeface="Figtree SemiBold" pitchFamily="34" charset="0"/>
                <a:ea typeface="Figtree SemiBold" pitchFamily="34" charset="-122"/>
                <a:cs typeface="Figtree SemiBold" pitchFamily="34" charset="-120"/>
              </a:rPr>
              <a:t>Data sensitivity</a:t>
            </a:r>
            <a:r>
              <a:rPr lang="en-US" sz="1400">
                <a:solidFill>
                  <a:srgbClr val="002060"/>
                </a:solidFill>
                <a:latin typeface="Figtree SemiBold" charset="0"/>
                <a:ea typeface="Figtree SemiBold" pitchFamily="34" charset="-122"/>
                <a:cs typeface="Figtree SemiBold" pitchFamily="34" charset="-120"/>
              </a:rPr>
              <a:t> </a:t>
            </a:r>
            <a:r>
              <a:rPr lang="en-US" sz="1400" b="1">
                <a:solidFill>
                  <a:srgbClr val="002060"/>
                </a:solidFill>
                <a:latin typeface="Figtree SemiBold" pitchFamily="34" charset="0"/>
                <a:ea typeface="Figtree SemiBold" pitchFamily="34" charset="-122"/>
                <a:cs typeface="Figtree SemiBold" pitchFamily="34" charset="-120"/>
              </a:rPr>
              <a:t>&amp; willingness</a:t>
            </a:r>
            <a:r>
              <a:rPr lang="en-US" sz="1400">
                <a:solidFill>
                  <a:srgbClr val="002060"/>
                </a:solidFill>
                <a:latin typeface="Figtree SemiBold" charset="0"/>
                <a:ea typeface="Figtree SemiBold" pitchFamily="34" charset="-122"/>
                <a:cs typeface="Figtree SemiBold" pitchFamily="34" charset="-120"/>
              </a:rPr>
              <a:t> </a:t>
            </a:r>
            <a:r>
              <a:rPr lang="en-US" sz="1400" b="1">
                <a:solidFill>
                  <a:srgbClr val="002060"/>
                </a:solidFill>
                <a:latin typeface="Figtree SemiBold" pitchFamily="34" charset="0"/>
                <a:ea typeface="Figtree SemiBold" pitchFamily="34" charset="-122"/>
                <a:cs typeface="Figtree SemiBold" pitchFamily="34" charset="-120"/>
              </a:rPr>
              <a:t>to share</a:t>
            </a:r>
            <a:endParaRPr lang="en-US" sz="1400">
              <a:solidFill>
                <a:srgbClr val="002060"/>
              </a:solidFill>
              <a:latin typeface="Figtree SemiBold" charset="0"/>
              <a:ea typeface="Figtree SemiBold" charset="0"/>
              <a:cs typeface="Figtree SemiBold" charset="0"/>
            </a:endParaRPr>
          </a:p>
        </p:txBody>
      </p:sp>
      <p:cxnSp>
        <p:nvCxnSpPr>
          <p:cNvPr id="7" name="Straight Connector 6">
            <a:extLst>
              <a:ext uri="{FF2B5EF4-FFF2-40B4-BE49-F238E27FC236}">
                <a16:creationId xmlns:a16="http://schemas.microsoft.com/office/drawing/2014/main" id="{61127659-395F-DE22-8D10-626C7B4D98B9}"/>
              </a:ext>
            </a:extLst>
          </p:cNvPr>
          <p:cNvCxnSpPr>
            <a:cxnSpLocks/>
          </p:cNvCxnSpPr>
          <p:nvPr/>
        </p:nvCxnSpPr>
        <p:spPr>
          <a:xfrm>
            <a:off x="6327538" y="3840279"/>
            <a:ext cx="4747903" cy="0"/>
          </a:xfrm>
          <a:prstGeom prst="line">
            <a:avLst/>
          </a:prstGeom>
          <a:ln w="12700" cap="rnd">
            <a:solidFill>
              <a:srgbClr val="503BF6"/>
            </a:solidFill>
            <a:round/>
          </a:ln>
        </p:spPr>
        <p:style>
          <a:lnRef idx="2">
            <a:schemeClr val="accent1"/>
          </a:lnRef>
          <a:fillRef idx="0">
            <a:schemeClr val="accent1"/>
          </a:fillRef>
          <a:effectRef idx="1">
            <a:schemeClr val="accent1"/>
          </a:effectRef>
          <a:fontRef idx="minor">
            <a:schemeClr val="tx1"/>
          </a:fontRef>
        </p:style>
      </p:cxnSp>
      <p:sp>
        <p:nvSpPr>
          <p:cNvPr id="8" name="Card 1 AppLabel">
            <a:extLst>
              <a:ext uri="{FF2B5EF4-FFF2-40B4-BE49-F238E27FC236}">
                <a16:creationId xmlns:a16="http://schemas.microsoft.com/office/drawing/2014/main" id="{F15ABAF8-FF19-E68F-AA59-C7FB2A76803D}"/>
              </a:ext>
            </a:extLst>
          </p:cNvPr>
          <p:cNvSpPr txBox="1"/>
          <p:nvPr/>
        </p:nvSpPr>
        <p:spPr>
          <a:xfrm>
            <a:off x="6338881" y="4054534"/>
            <a:ext cx="1935991" cy="251310"/>
          </a:xfrm>
          <a:prstGeom prst="rect">
            <a:avLst/>
          </a:prstGeom>
          <a:noFill/>
          <a:ln>
            <a:noFill/>
          </a:ln>
        </p:spPr>
        <p:txBody>
          <a:bodyPr wrap="square" lIns="0" tIns="0" rIns="0" bIns="0" anchor="t"/>
          <a:lstStyle/>
          <a:p>
            <a:pPr algn="l"/>
            <a:r>
              <a:rPr lang="en-GB" sz="900" b="1">
                <a:solidFill>
                  <a:srgbClr val="4D38F5"/>
                </a:solidFill>
                <a:latin typeface="Figtree" pitchFamily="2" charset="0"/>
              </a:rPr>
              <a:t>External research</a:t>
            </a:r>
          </a:p>
        </p:txBody>
      </p:sp>
      <p:sp>
        <p:nvSpPr>
          <p:cNvPr id="9" name="Card 1 App">
            <a:extLst>
              <a:ext uri="{FF2B5EF4-FFF2-40B4-BE49-F238E27FC236}">
                <a16:creationId xmlns:a16="http://schemas.microsoft.com/office/drawing/2014/main" id="{7309D022-16F4-93F7-624B-C1A2BC0AAC64}"/>
              </a:ext>
            </a:extLst>
          </p:cNvPr>
          <p:cNvSpPr txBox="1"/>
          <p:nvPr/>
        </p:nvSpPr>
        <p:spPr>
          <a:xfrm>
            <a:off x="6338881" y="4305844"/>
            <a:ext cx="2221119" cy="1953151"/>
          </a:xfrm>
          <a:prstGeom prst="rect">
            <a:avLst/>
          </a:prstGeom>
          <a:noFill/>
          <a:ln>
            <a:noFill/>
          </a:ln>
        </p:spPr>
        <p:txBody>
          <a:bodyPr wrap="square" lIns="0" tIns="0" rIns="0" bIns="0" anchor="t"/>
          <a:lstStyle/>
          <a:p>
            <a:r>
              <a:rPr lang="en-US" sz="1100" b="1">
                <a:solidFill>
                  <a:srgbClr val="1A7A52"/>
                </a:solidFill>
                <a:latin typeface="Figtree SemiBold" pitchFamily="34" charset="0"/>
                <a:ea typeface="Figtree SemiBold" pitchFamily="34" charset="-122"/>
                <a:cs typeface="Figtree SemiBold" pitchFamily="34" charset="-120"/>
              </a:rPr>
              <a:t>Confirms</a:t>
            </a:r>
            <a:br>
              <a:rPr lang="en-US" sz="1100" b="1">
                <a:solidFill>
                  <a:srgbClr val="1A7A52"/>
                </a:solidFill>
                <a:latin typeface="Figtree SemiBold" pitchFamily="34" charset="0"/>
                <a:ea typeface="Figtree SemiBold" pitchFamily="34" charset="-122"/>
                <a:cs typeface="Figtree SemiBold" pitchFamily="34" charset="-120"/>
              </a:rPr>
            </a:br>
            <a:r>
              <a:rPr lang="en-US" sz="1100">
                <a:solidFill>
                  <a:srgbClr val="362C83"/>
                </a:solidFill>
                <a:latin typeface="Figtree" pitchFamily="34" charset="0"/>
                <a:ea typeface="Figtree" pitchFamily="34" charset="-122"/>
                <a:cs typeface="Figtree" pitchFamily="34" charset="-120"/>
              </a:rPr>
              <a:t>While most consumers don't raise data privacy concerns unprompted, around 1 in 3 privately believe smart meters collect intrusive personal information - including when they are home and which appliances they use. Comfort with data sharing also drops sharply with granularity of data shared (CA: Clear &amp; In Control, 2019)</a:t>
            </a:r>
          </a:p>
          <a:p>
            <a:endParaRPr lang="en-US" sz="1100">
              <a:solidFill>
                <a:srgbClr val="362C83"/>
              </a:solidFill>
              <a:latin typeface="Figtree" pitchFamily="34" charset="0"/>
              <a:ea typeface="Figtree" pitchFamily="34" charset="-122"/>
              <a:cs typeface="Figtree" pitchFamily="34" charset="-120"/>
            </a:endParaRPr>
          </a:p>
          <a:p>
            <a:endParaRPr lang="en-US" sz="1100">
              <a:latin typeface="Figtree" charset="0"/>
              <a:ea typeface="Figtree" charset="0"/>
              <a:cs typeface="Figtree" charset="0"/>
            </a:endParaRPr>
          </a:p>
        </p:txBody>
      </p:sp>
      <p:sp>
        <p:nvSpPr>
          <p:cNvPr id="11" name="TextBox 10">
            <a:extLst>
              <a:ext uri="{FF2B5EF4-FFF2-40B4-BE49-F238E27FC236}">
                <a16:creationId xmlns:a16="http://schemas.microsoft.com/office/drawing/2014/main" id="{85B43D33-5F61-77A7-3EDB-E42BC16986E9}"/>
              </a:ext>
            </a:extLst>
          </p:cNvPr>
          <p:cNvSpPr txBox="1"/>
          <p:nvPr/>
        </p:nvSpPr>
        <p:spPr>
          <a:xfrm>
            <a:off x="6261934" y="1792844"/>
            <a:ext cx="2141032" cy="261610"/>
          </a:xfrm>
          <a:prstGeom prst="rect">
            <a:avLst/>
          </a:prstGeom>
          <a:noFill/>
        </p:spPr>
        <p:txBody>
          <a:bodyPr vertOverflow="overflow" vert="horz" wrap="square" rtlCol="0" anchor="t">
            <a:spAutoFit/>
          </a:bodyPr>
          <a:lstStyle/>
          <a:p>
            <a:r>
              <a:rPr lang="en-US" sz="1100" kern="0">
                <a:solidFill>
                  <a:srgbClr val="362C83"/>
                </a:solidFill>
                <a:latin typeface="Figtree" pitchFamily="2" charset="0"/>
                <a:ea typeface="+mn-lt"/>
                <a:cs typeface="+mn-lt"/>
              </a:rPr>
              <a:t>Theme 2 </a:t>
            </a:r>
          </a:p>
        </p:txBody>
      </p:sp>
      <p:sp>
        <p:nvSpPr>
          <p:cNvPr id="15" name="Card 1 AppLabel">
            <a:extLst>
              <a:ext uri="{FF2B5EF4-FFF2-40B4-BE49-F238E27FC236}">
                <a16:creationId xmlns:a16="http://schemas.microsoft.com/office/drawing/2014/main" id="{F7DE493B-7B2A-7F46-C3DD-DBF61EC219A0}"/>
              </a:ext>
            </a:extLst>
          </p:cNvPr>
          <p:cNvSpPr txBox="1"/>
          <p:nvPr/>
        </p:nvSpPr>
        <p:spPr>
          <a:xfrm>
            <a:off x="6338881" y="2474921"/>
            <a:ext cx="1935991" cy="251310"/>
          </a:xfrm>
          <a:prstGeom prst="rect">
            <a:avLst/>
          </a:prstGeom>
          <a:noFill/>
          <a:ln>
            <a:noFill/>
          </a:ln>
        </p:spPr>
        <p:txBody>
          <a:bodyPr wrap="square" lIns="0" tIns="0" rIns="0" bIns="0" anchor="t"/>
          <a:lstStyle/>
          <a:p>
            <a:pPr algn="l"/>
            <a:r>
              <a:rPr lang="en-GB" sz="900" b="1">
                <a:solidFill>
                  <a:srgbClr val="4D38F5"/>
                </a:solidFill>
                <a:latin typeface="Figtree" pitchFamily="2" charset="0"/>
              </a:rPr>
              <a:t>Wave 1 finding</a:t>
            </a:r>
          </a:p>
        </p:txBody>
      </p:sp>
      <p:sp>
        <p:nvSpPr>
          <p:cNvPr id="16" name="Card 1 App">
            <a:extLst>
              <a:ext uri="{FF2B5EF4-FFF2-40B4-BE49-F238E27FC236}">
                <a16:creationId xmlns:a16="http://schemas.microsoft.com/office/drawing/2014/main" id="{B7891DE8-3202-C888-A3FB-C134C983F8AB}"/>
              </a:ext>
            </a:extLst>
          </p:cNvPr>
          <p:cNvSpPr txBox="1"/>
          <p:nvPr/>
        </p:nvSpPr>
        <p:spPr>
          <a:xfrm>
            <a:off x="8854322" y="4305844"/>
            <a:ext cx="2221119" cy="1953151"/>
          </a:xfrm>
          <a:prstGeom prst="rect">
            <a:avLst/>
          </a:prstGeom>
          <a:noFill/>
          <a:ln>
            <a:noFill/>
          </a:ln>
        </p:spPr>
        <p:txBody>
          <a:bodyPr wrap="square" lIns="0" tIns="0" rIns="0" bIns="0" anchor="t"/>
          <a:lstStyle/>
          <a:p>
            <a:r>
              <a:rPr lang="en-US" sz="1100" b="1">
                <a:solidFill>
                  <a:srgbClr val="503BF6"/>
                </a:solidFill>
                <a:latin typeface="Figtree SemiBold" pitchFamily="34" charset="0"/>
                <a:ea typeface="Figtree SemiBold" pitchFamily="34" charset="-122"/>
                <a:cs typeface="Figtree SemiBold" pitchFamily="34" charset="-120"/>
              </a:rPr>
              <a:t>Adds</a:t>
            </a:r>
            <a:br>
              <a:rPr lang="en-US" sz="1100" b="1">
                <a:solidFill>
                  <a:srgbClr val="1A7A52"/>
                </a:solidFill>
                <a:latin typeface="Figtree SemiBold" pitchFamily="34" charset="0"/>
                <a:ea typeface="Figtree SemiBold" pitchFamily="34" charset="-122"/>
                <a:cs typeface="Figtree SemiBold" pitchFamily="34" charset="-120"/>
              </a:rPr>
            </a:br>
            <a:r>
              <a:rPr lang="en-US" sz="1100">
                <a:solidFill>
                  <a:srgbClr val="362C83"/>
                </a:solidFill>
                <a:latin typeface="Figtree" pitchFamily="34" charset="0"/>
                <a:ea typeface="Figtree" pitchFamily="34" charset="-122"/>
                <a:cs typeface="Figtree" pitchFamily="34" charset="-120"/>
              </a:rPr>
              <a:t>Targeted marketing is consistently the least acceptable use of smart meter data, ranked below billing, crime detection, and grid efficiency. (CA: Clear &amp; In Control, 2019)</a:t>
            </a:r>
            <a:endParaRPr lang="en-US" sz="1100">
              <a:latin typeface="Figtree" charset="0"/>
              <a:ea typeface="Figtree" charset="0"/>
              <a:cs typeface="Figtree" charset="0"/>
            </a:endParaRPr>
          </a:p>
          <a:p>
            <a:endParaRPr lang="en-US" sz="1100">
              <a:solidFill>
                <a:srgbClr val="362C83"/>
              </a:solidFill>
              <a:latin typeface="Figtree" pitchFamily="34" charset="0"/>
              <a:ea typeface="Figtree" pitchFamily="34" charset="-122"/>
              <a:cs typeface="Figtree" pitchFamily="34" charset="-120"/>
            </a:endParaRPr>
          </a:p>
        </p:txBody>
      </p:sp>
      <p:pic>
        <p:nvPicPr>
          <p:cNvPr id="18" name="Picture 17">
            <a:extLst>
              <a:ext uri="{FF2B5EF4-FFF2-40B4-BE49-F238E27FC236}">
                <a16:creationId xmlns:a16="http://schemas.microsoft.com/office/drawing/2014/main" id="{E116CEAB-8404-CC8F-3B62-86149CCB079C}"/>
              </a:ext>
            </a:extLst>
          </p:cNvPr>
          <p:cNvPicPr>
            <a:picLocks noChangeAspect="1"/>
          </p:cNvPicPr>
          <p:nvPr/>
        </p:nvPicPr>
        <p:blipFill>
          <a:blip r:embed="rId4"/>
          <a:stretch>
            <a:fillRect/>
          </a:stretch>
        </p:blipFill>
        <p:spPr>
          <a:xfrm>
            <a:off x="9754762" y="1904936"/>
            <a:ext cx="1573200" cy="1573200"/>
          </a:xfrm>
          <a:prstGeom prst="rect">
            <a:avLst/>
          </a:prstGeom>
        </p:spPr>
      </p:pic>
    </p:spTree>
    <p:extLst>
      <p:ext uri="{BB962C8B-B14F-4D97-AF65-F5344CB8AC3E}">
        <p14:creationId xmlns:p14="http://schemas.microsoft.com/office/powerpoint/2010/main" val="128727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0470E-D823-E9FE-1813-F25B7F9EA360}"/>
            </a:ext>
          </a:extLst>
        </p:cNvPr>
        <p:cNvGrpSpPr/>
        <p:nvPr/>
      </p:nvGrpSpPr>
      <p:grpSpPr>
        <a:xfrm>
          <a:off x="0" y="0"/>
          <a:ext cx="0" cy="0"/>
          <a:chOff x="0" y="0"/>
          <a:chExt cx="0" cy="0"/>
        </a:xfrm>
      </p:grpSpPr>
      <p:sp>
        <p:nvSpPr>
          <p:cNvPr id="13" name="Rounded Rectangle 12">
            <a:extLst>
              <a:ext uri="{FF2B5EF4-FFF2-40B4-BE49-F238E27FC236}">
                <a16:creationId xmlns:a16="http://schemas.microsoft.com/office/drawing/2014/main" id="{55D050C2-A5FC-0862-CF03-2579611203C8}"/>
              </a:ext>
            </a:extLst>
          </p:cNvPr>
          <p:cNvSpPr/>
          <p:nvPr/>
        </p:nvSpPr>
        <p:spPr>
          <a:xfrm>
            <a:off x="479922" y="1628078"/>
            <a:ext cx="5273764" cy="4874321"/>
          </a:xfrm>
          <a:prstGeom prst="roundRect">
            <a:avLst>
              <a:gd name="adj" fmla="val 8264"/>
            </a:avLst>
          </a:prstGeom>
          <a:solidFill>
            <a:srgbClr val="F8F7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latin typeface="Figtree" pitchFamily="2" charset="0"/>
            </a:endParaRPr>
          </a:p>
        </p:txBody>
      </p:sp>
      <p:sp>
        <p:nvSpPr>
          <p:cNvPr id="14" name="TextBox 13">
            <a:extLst>
              <a:ext uri="{FF2B5EF4-FFF2-40B4-BE49-F238E27FC236}">
                <a16:creationId xmlns:a16="http://schemas.microsoft.com/office/drawing/2014/main" id="{6C271A76-D6B7-1B72-00AA-418D0E29840E}"/>
              </a:ext>
            </a:extLst>
          </p:cNvPr>
          <p:cNvSpPr txBox="1"/>
          <p:nvPr/>
        </p:nvSpPr>
        <p:spPr>
          <a:xfrm>
            <a:off x="645856" y="2687417"/>
            <a:ext cx="3743264" cy="1277273"/>
          </a:xfrm>
          <a:prstGeom prst="rect">
            <a:avLst/>
          </a:prstGeom>
          <a:noFill/>
        </p:spPr>
        <p:txBody>
          <a:bodyPr vertOverflow="overflow" vert="horz" wrap="square" rtlCol="0" anchor="t">
            <a:spAutoFit/>
          </a:bodyPr>
          <a:lstStyle/>
          <a:p>
            <a:r>
              <a:rPr lang="en-US" sz="1100">
                <a:solidFill>
                  <a:srgbClr val="362C83"/>
                </a:solidFill>
                <a:latin typeface="Figtree" pitchFamily="34" charset="0"/>
                <a:ea typeface="Figtree" pitchFamily="34" charset="-122"/>
                <a:cs typeface="Figtree" pitchFamily="34" charset="-120"/>
              </a:rPr>
              <a:t>Consumers value control in principle but </a:t>
            </a:r>
            <a:r>
              <a:rPr lang="en-US" sz="1100" err="1">
                <a:solidFill>
                  <a:srgbClr val="362C83"/>
                </a:solidFill>
                <a:latin typeface="Figtree" pitchFamily="34" charset="0"/>
                <a:ea typeface="Figtree" pitchFamily="34" charset="-122"/>
                <a:cs typeface="Figtree" pitchFamily="34" charset="-120"/>
              </a:rPr>
              <a:t>deprioritise</a:t>
            </a:r>
            <a:r>
              <a:rPr lang="en-US" sz="1100">
                <a:solidFill>
                  <a:srgbClr val="362C83"/>
                </a:solidFill>
                <a:latin typeface="Figtree" pitchFamily="34" charset="0"/>
                <a:ea typeface="Figtree" pitchFamily="34" charset="-122"/>
                <a:cs typeface="Figtree" pitchFamily="34" charset="-120"/>
              </a:rPr>
              <a:t> it in practice. Time pressure leads to consumers clicking through screens in quick succession to progress through journeys. It’s not the data they want to protect, but who can access it.</a:t>
            </a:r>
            <a:endParaRPr lang="en-US" sz="1100">
              <a:latin typeface="Figtree" charset="0"/>
              <a:ea typeface="Figtree" charset="0"/>
              <a:cs typeface="Figtree" charset="0"/>
            </a:endParaRPr>
          </a:p>
          <a:p>
            <a:endParaRPr lang="en-US" sz="1100" b="1" spc="-20">
              <a:solidFill>
                <a:srgbClr val="362C83"/>
              </a:solidFill>
              <a:latin typeface="Figtree SemiBold" pitchFamily="2" charset="0"/>
              <a:cs typeface="Futura Next Book" panose="020B0502020204020303" pitchFamily="34" charset="0"/>
            </a:endParaRPr>
          </a:p>
          <a:p>
            <a:endParaRPr lang="en-US" sz="1100" b="1" spc="-20">
              <a:solidFill>
                <a:srgbClr val="362C83"/>
              </a:solidFill>
              <a:latin typeface="Figtree SemiBold" pitchFamily="2" charset="0"/>
              <a:cs typeface="Futura Next Book" panose="020B0502020204020303" pitchFamily="34" charset="0"/>
            </a:endParaRPr>
          </a:p>
        </p:txBody>
      </p:sp>
      <p:sp>
        <p:nvSpPr>
          <p:cNvPr id="122" name="TextBox 121">
            <a:extLst>
              <a:ext uri="{FF2B5EF4-FFF2-40B4-BE49-F238E27FC236}">
                <a16:creationId xmlns:a16="http://schemas.microsoft.com/office/drawing/2014/main" id="{32634F08-9653-DC5F-6250-B0E5B49A74A1}"/>
              </a:ext>
            </a:extLst>
          </p:cNvPr>
          <p:cNvSpPr txBox="1"/>
          <p:nvPr/>
        </p:nvSpPr>
        <p:spPr>
          <a:xfrm>
            <a:off x="652089" y="1956910"/>
            <a:ext cx="2967906" cy="307777"/>
          </a:xfrm>
          <a:prstGeom prst="rect">
            <a:avLst/>
          </a:prstGeom>
          <a:noFill/>
        </p:spPr>
        <p:txBody>
          <a:bodyPr vertOverflow="overflow" vert="horz" wrap="square" rtlCol="0" anchor="t">
            <a:spAutoFit/>
          </a:bodyPr>
          <a:lstStyle/>
          <a:p>
            <a:r>
              <a:rPr lang="en-US" sz="1400" b="1">
                <a:solidFill>
                  <a:srgbClr val="002060"/>
                </a:solidFill>
                <a:latin typeface="Figtree SemiBold" pitchFamily="34" charset="0"/>
                <a:ea typeface="Figtree SemiBold" pitchFamily="34" charset="-122"/>
                <a:cs typeface="Figtree SemiBold" pitchFamily="34" charset="-120"/>
              </a:rPr>
              <a:t>Feeling in</a:t>
            </a:r>
            <a:r>
              <a:rPr lang="en-US" sz="1400">
                <a:solidFill>
                  <a:srgbClr val="002060"/>
                </a:solidFill>
                <a:latin typeface="Figtree SemiBold" charset="0"/>
                <a:ea typeface="Figtree SemiBold" pitchFamily="34" charset="-122"/>
                <a:cs typeface="Figtree SemiBold" pitchFamily="34" charset="-120"/>
              </a:rPr>
              <a:t> </a:t>
            </a:r>
            <a:r>
              <a:rPr lang="en-US" sz="1400" b="1">
                <a:solidFill>
                  <a:srgbClr val="002060"/>
                </a:solidFill>
                <a:latin typeface="Figtree SemiBold" pitchFamily="34" charset="0"/>
                <a:ea typeface="Figtree SemiBold" pitchFamily="34" charset="-122"/>
                <a:cs typeface="Figtree SemiBold" pitchFamily="34" charset="-120"/>
              </a:rPr>
              <a:t>control of</a:t>
            </a:r>
            <a:r>
              <a:rPr lang="en-US" sz="1400">
                <a:solidFill>
                  <a:srgbClr val="002060"/>
                </a:solidFill>
                <a:latin typeface="Figtree SemiBold" charset="0"/>
                <a:ea typeface="Figtree SemiBold" pitchFamily="34" charset="-122"/>
                <a:cs typeface="Figtree SemiBold" pitchFamily="34" charset="-120"/>
              </a:rPr>
              <a:t> </a:t>
            </a:r>
            <a:r>
              <a:rPr lang="en-US" sz="1400" b="1">
                <a:solidFill>
                  <a:srgbClr val="002060"/>
                </a:solidFill>
                <a:latin typeface="Figtree SemiBold" pitchFamily="34" charset="0"/>
                <a:ea typeface="Figtree SemiBold" pitchFamily="34" charset="-122"/>
                <a:cs typeface="Figtree SemiBold" pitchFamily="34" charset="-120"/>
              </a:rPr>
              <a:t>one’s data</a:t>
            </a:r>
            <a:endParaRPr lang="en-US" sz="1400">
              <a:solidFill>
                <a:srgbClr val="002060"/>
              </a:solidFill>
              <a:latin typeface="Figtree SemiBold" charset="0"/>
              <a:ea typeface="Figtree SemiBold" charset="0"/>
              <a:cs typeface="Figtree SemiBold" charset="0"/>
            </a:endParaRPr>
          </a:p>
        </p:txBody>
      </p:sp>
      <p:cxnSp>
        <p:nvCxnSpPr>
          <p:cNvPr id="123" name="Straight Connector 122">
            <a:extLst>
              <a:ext uri="{FF2B5EF4-FFF2-40B4-BE49-F238E27FC236}">
                <a16:creationId xmlns:a16="http://schemas.microsoft.com/office/drawing/2014/main" id="{F878DFA9-12B5-BCF3-A4AD-BDD4723B2EDE}"/>
              </a:ext>
            </a:extLst>
          </p:cNvPr>
          <p:cNvCxnSpPr>
            <a:cxnSpLocks/>
          </p:cNvCxnSpPr>
          <p:nvPr/>
        </p:nvCxnSpPr>
        <p:spPr>
          <a:xfrm>
            <a:off x="711460" y="3840279"/>
            <a:ext cx="4747903" cy="0"/>
          </a:xfrm>
          <a:prstGeom prst="line">
            <a:avLst/>
          </a:prstGeom>
          <a:ln w="12700" cap="rnd">
            <a:solidFill>
              <a:srgbClr val="503BF6"/>
            </a:solidFill>
            <a:round/>
          </a:ln>
        </p:spPr>
        <p:style>
          <a:lnRef idx="2">
            <a:schemeClr val="accent1"/>
          </a:lnRef>
          <a:fillRef idx="0">
            <a:schemeClr val="accent1"/>
          </a:fillRef>
          <a:effectRef idx="1">
            <a:schemeClr val="accent1"/>
          </a:effectRef>
          <a:fontRef idx="minor">
            <a:schemeClr val="tx1"/>
          </a:fontRef>
        </p:style>
      </p:cxnSp>
      <p:sp>
        <p:nvSpPr>
          <p:cNvPr id="19" name="Card 1 AppLabel">
            <a:extLst>
              <a:ext uri="{FF2B5EF4-FFF2-40B4-BE49-F238E27FC236}">
                <a16:creationId xmlns:a16="http://schemas.microsoft.com/office/drawing/2014/main" id="{4CCEEE76-D2BC-C766-BEB2-8BAE141E4546}"/>
              </a:ext>
            </a:extLst>
          </p:cNvPr>
          <p:cNvSpPr txBox="1"/>
          <p:nvPr/>
        </p:nvSpPr>
        <p:spPr>
          <a:xfrm>
            <a:off x="722803" y="4054534"/>
            <a:ext cx="1935991" cy="251310"/>
          </a:xfrm>
          <a:prstGeom prst="rect">
            <a:avLst/>
          </a:prstGeom>
          <a:noFill/>
          <a:ln>
            <a:noFill/>
          </a:ln>
        </p:spPr>
        <p:txBody>
          <a:bodyPr wrap="square" lIns="0" tIns="0" rIns="0" bIns="0" anchor="t"/>
          <a:lstStyle/>
          <a:p>
            <a:pPr algn="l"/>
            <a:r>
              <a:rPr lang="en-GB" sz="900" b="1">
                <a:solidFill>
                  <a:srgbClr val="4D38F5"/>
                </a:solidFill>
                <a:latin typeface="Figtree" pitchFamily="2" charset="0"/>
              </a:rPr>
              <a:t>External research</a:t>
            </a:r>
          </a:p>
        </p:txBody>
      </p:sp>
      <p:sp>
        <p:nvSpPr>
          <p:cNvPr id="20" name="Card 1 App">
            <a:extLst>
              <a:ext uri="{FF2B5EF4-FFF2-40B4-BE49-F238E27FC236}">
                <a16:creationId xmlns:a16="http://schemas.microsoft.com/office/drawing/2014/main" id="{A5164248-C0E0-1073-DD49-52F04F4C4F8B}"/>
              </a:ext>
            </a:extLst>
          </p:cNvPr>
          <p:cNvSpPr txBox="1"/>
          <p:nvPr/>
        </p:nvSpPr>
        <p:spPr>
          <a:xfrm>
            <a:off x="722803" y="4305844"/>
            <a:ext cx="2221119" cy="1953151"/>
          </a:xfrm>
          <a:prstGeom prst="rect">
            <a:avLst/>
          </a:prstGeom>
          <a:noFill/>
          <a:ln>
            <a:noFill/>
          </a:ln>
        </p:spPr>
        <p:txBody>
          <a:bodyPr wrap="square" lIns="0" tIns="0" rIns="0" bIns="0" anchor="t"/>
          <a:lstStyle/>
          <a:p>
            <a:r>
              <a:rPr lang="en-US" sz="1100" b="1">
                <a:solidFill>
                  <a:srgbClr val="1A7A52"/>
                </a:solidFill>
                <a:latin typeface="Figtree SemiBold" pitchFamily="34" charset="0"/>
                <a:ea typeface="Figtree SemiBold" pitchFamily="34" charset="-122"/>
                <a:cs typeface="Figtree SemiBold" pitchFamily="34" charset="-120"/>
              </a:rPr>
              <a:t>Confirms</a:t>
            </a:r>
            <a:br>
              <a:rPr lang="en-US" sz="1100" b="1">
                <a:solidFill>
                  <a:srgbClr val="1A7A52"/>
                </a:solidFill>
                <a:latin typeface="Figtree SemiBold" pitchFamily="34" charset="0"/>
                <a:ea typeface="Figtree SemiBold" pitchFamily="34" charset="-122"/>
                <a:cs typeface="Figtree SemiBold" pitchFamily="34" charset="-120"/>
              </a:rPr>
            </a:br>
            <a:r>
              <a:rPr lang="en-US" sz="1100">
                <a:solidFill>
                  <a:srgbClr val="362C83"/>
                </a:solidFill>
                <a:latin typeface="Figtree" pitchFamily="34" charset="0"/>
                <a:ea typeface="Figtree" pitchFamily="34" charset="-122"/>
                <a:cs typeface="Figtree" pitchFamily="34" charset="-120"/>
              </a:rPr>
              <a:t>9 in 10 say opt-outs are an important condition for data sharing, yet only 23% were fully aware of the choices available at sign-up; 35% were not aware at all; and a third could not recall what consent level they had agreed to. (CA: Clear &amp; In Control, 2019)</a:t>
            </a:r>
            <a:endParaRPr lang="en-US" sz="1100">
              <a:latin typeface="Figtree" charset="0"/>
              <a:ea typeface="Figtree" charset="0"/>
              <a:cs typeface="Figtree" charset="0"/>
            </a:endParaRPr>
          </a:p>
          <a:p>
            <a:endParaRPr lang="en-US" sz="1100">
              <a:latin typeface="Figtree" charset="0"/>
              <a:ea typeface="Figtree" charset="0"/>
              <a:cs typeface="Figtree" charset="0"/>
            </a:endParaRPr>
          </a:p>
        </p:txBody>
      </p:sp>
      <p:sp>
        <p:nvSpPr>
          <p:cNvPr id="41" name="TextBox 40">
            <a:extLst>
              <a:ext uri="{FF2B5EF4-FFF2-40B4-BE49-F238E27FC236}">
                <a16:creationId xmlns:a16="http://schemas.microsoft.com/office/drawing/2014/main" id="{BD802EF8-9CDA-0E90-A85D-CDA8D41AE0EA}"/>
              </a:ext>
            </a:extLst>
          </p:cNvPr>
          <p:cNvSpPr txBox="1"/>
          <p:nvPr/>
        </p:nvSpPr>
        <p:spPr>
          <a:xfrm>
            <a:off x="457200" y="355600"/>
            <a:ext cx="11734800" cy="1077218"/>
          </a:xfrm>
          <a:prstGeom prst="rect">
            <a:avLst/>
          </a:prstGeom>
          <a:noFill/>
        </p:spPr>
        <p:txBody>
          <a:bodyPr vertOverflow="overflow" vert="horz" wrap="square" rtlCol="0" anchor="t">
            <a:spAutoFit/>
          </a:bodyPr>
          <a:lstStyle/>
          <a:p>
            <a:r>
              <a:rPr lang="en-US" sz="3200" b="1">
                <a:solidFill>
                  <a:srgbClr val="362C83"/>
                </a:solidFill>
                <a:latin typeface="Figtree" pitchFamily="2" charset="0"/>
              </a:rPr>
              <a:t>How industry research confirms and adds to our insights</a:t>
            </a:r>
          </a:p>
          <a:p>
            <a:endParaRPr lang="en-US" sz="3200" b="1">
              <a:solidFill>
                <a:srgbClr val="362C83"/>
              </a:solidFill>
              <a:latin typeface="Figtree" pitchFamily="2" charset="0"/>
            </a:endParaRPr>
          </a:p>
        </p:txBody>
      </p:sp>
      <p:sp>
        <p:nvSpPr>
          <p:cNvPr id="42" name="TextBox 41">
            <a:extLst>
              <a:ext uri="{FF2B5EF4-FFF2-40B4-BE49-F238E27FC236}">
                <a16:creationId xmlns:a16="http://schemas.microsoft.com/office/drawing/2014/main" id="{63353187-6637-A0A0-FB23-44C0DEBF6882}"/>
              </a:ext>
            </a:extLst>
          </p:cNvPr>
          <p:cNvSpPr txBox="1"/>
          <p:nvPr/>
        </p:nvSpPr>
        <p:spPr>
          <a:xfrm>
            <a:off x="457200" y="940375"/>
            <a:ext cx="8890000" cy="338554"/>
          </a:xfrm>
          <a:prstGeom prst="rect">
            <a:avLst/>
          </a:prstGeom>
          <a:noFill/>
        </p:spPr>
        <p:txBody>
          <a:bodyPr vertOverflow="overflow" vert="horz" wrap="square" rtlCol="0" anchor="t">
            <a:spAutoFit/>
          </a:bodyPr>
          <a:lstStyle/>
          <a:p>
            <a:r>
              <a:rPr lang="en-US" sz="1600" kern="0">
                <a:solidFill>
                  <a:srgbClr val="4D38F5"/>
                </a:solidFill>
                <a:latin typeface="Figtree" pitchFamily="2" charset="0"/>
                <a:ea typeface="+mn-lt"/>
                <a:cs typeface="+mn-lt"/>
              </a:rPr>
              <a:t>Citizens Advice and Money &amp; Mental Health findings mapped to our five Wave 1 themes</a:t>
            </a:r>
          </a:p>
        </p:txBody>
      </p:sp>
      <p:sp>
        <p:nvSpPr>
          <p:cNvPr id="2" name="TextBox 1">
            <a:extLst>
              <a:ext uri="{FF2B5EF4-FFF2-40B4-BE49-F238E27FC236}">
                <a16:creationId xmlns:a16="http://schemas.microsoft.com/office/drawing/2014/main" id="{1D6D90B8-FEF3-B090-86BA-575D687CC2E2}"/>
              </a:ext>
            </a:extLst>
          </p:cNvPr>
          <p:cNvSpPr txBox="1"/>
          <p:nvPr/>
        </p:nvSpPr>
        <p:spPr>
          <a:xfrm>
            <a:off x="645856" y="1792844"/>
            <a:ext cx="2141032" cy="261610"/>
          </a:xfrm>
          <a:prstGeom prst="rect">
            <a:avLst/>
          </a:prstGeom>
          <a:noFill/>
        </p:spPr>
        <p:txBody>
          <a:bodyPr vertOverflow="overflow" vert="horz" wrap="square" rtlCol="0" anchor="t">
            <a:spAutoFit/>
          </a:bodyPr>
          <a:lstStyle/>
          <a:p>
            <a:r>
              <a:rPr lang="en-US" sz="1100" kern="0">
                <a:solidFill>
                  <a:srgbClr val="362C83"/>
                </a:solidFill>
                <a:latin typeface="Figtree" pitchFamily="2" charset="0"/>
                <a:ea typeface="+mn-lt"/>
                <a:cs typeface="+mn-lt"/>
              </a:rPr>
              <a:t>Theme 3 </a:t>
            </a:r>
          </a:p>
        </p:txBody>
      </p:sp>
      <p:sp>
        <p:nvSpPr>
          <p:cNvPr id="6" name="Card 1 AppLabel">
            <a:extLst>
              <a:ext uri="{FF2B5EF4-FFF2-40B4-BE49-F238E27FC236}">
                <a16:creationId xmlns:a16="http://schemas.microsoft.com/office/drawing/2014/main" id="{6ABCD023-74C6-5B6D-DB33-8C0AEAAB13EB}"/>
              </a:ext>
            </a:extLst>
          </p:cNvPr>
          <p:cNvSpPr txBox="1"/>
          <p:nvPr/>
        </p:nvSpPr>
        <p:spPr>
          <a:xfrm>
            <a:off x="722803" y="2474921"/>
            <a:ext cx="1935991" cy="251310"/>
          </a:xfrm>
          <a:prstGeom prst="rect">
            <a:avLst/>
          </a:prstGeom>
          <a:noFill/>
          <a:ln>
            <a:noFill/>
          </a:ln>
        </p:spPr>
        <p:txBody>
          <a:bodyPr wrap="square" lIns="0" tIns="0" rIns="0" bIns="0" anchor="t"/>
          <a:lstStyle/>
          <a:p>
            <a:pPr algn="l"/>
            <a:r>
              <a:rPr lang="en-GB" sz="900" b="1">
                <a:solidFill>
                  <a:srgbClr val="4D38F5"/>
                </a:solidFill>
                <a:latin typeface="Figtree" pitchFamily="2" charset="0"/>
              </a:rPr>
              <a:t>Wave 1 finding</a:t>
            </a:r>
          </a:p>
        </p:txBody>
      </p:sp>
      <p:sp>
        <p:nvSpPr>
          <p:cNvPr id="10" name="Card 1 App">
            <a:extLst>
              <a:ext uri="{FF2B5EF4-FFF2-40B4-BE49-F238E27FC236}">
                <a16:creationId xmlns:a16="http://schemas.microsoft.com/office/drawing/2014/main" id="{765F4D71-998F-23B2-39FF-DB288A3C19A8}"/>
              </a:ext>
            </a:extLst>
          </p:cNvPr>
          <p:cNvSpPr txBox="1"/>
          <p:nvPr/>
        </p:nvSpPr>
        <p:spPr>
          <a:xfrm>
            <a:off x="3238244" y="4305844"/>
            <a:ext cx="2221119" cy="1953151"/>
          </a:xfrm>
          <a:prstGeom prst="rect">
            <a:avLst/>
          </a:prstGeom>
          <a:noFill/>
          <a:ln>
            <a:noFill/>
          </a:ln>
        </p:spPr>
        <p:txBody>
          <a:bodyPr wrap="square" lIns="0" tIns="0" rIns="0" bIns="0" anchor="t"/>
          <a:lstStyle/>
          <a:p>
            <a:r>
              <a:rPr lang="en-US" sz="1100" b="1">
                <a:solidFill>
                  <a:srgbClr val="503BF6"/>
                </a:solidFill>
                <a:latin typeface="Figtree SemiBold" pitchFamily="34" charset="0"/>
                <a:ea typeface="Figtree SemiBold" pitchFamily="34" charset="-122"/>
                <a:cs typeface="Figtree SemiBold" pitchFamily="34" charset="-120"/>
              </a:rPr>
              <a:t>Adds</a:t>
            </a:r>
            <a:br>
              <a:rPr lang="en-US" sz="1100" b="1">
                <a:solidFill>
                  <a:srgbClr val="1A7A52"/>
                </a:solidFill>
                <a:latin typeface="Figtree SemiBold" pitchFamily="34" charset="0"/>
                <a:ea typeface="Figtree SemiBold" pitchFamily="34" charset="-122"/>
                <a:cs typeface="Figtree SemiBold" pitchFamily="34" charset="-120"/>
              </a:rPr>
            </a:br>
            <a:r>
              <a:rPr lang="en-US" sz="1100">
                <a:solidFill>
                  <a:srgbClr val="362C83"/>
                </a:solidFill>
                <a:latin typeface="Figtree" pitchFamily="34" charset="0"/>
                <a:ea typeface="Figtree" pitchFamily="34" charset="-122"/>
                <a:cs typeface="Figtree" pitchFamily="34" charset="-120"/>
              </a:rPr>
              <a:t>81% of people with recent mental health experience are specifically concerned about not having control over what is shared and with whom. (M&amp;MH: Stuck on Repeat, 2026)</a:t>
            </a:r>
            <a:endParaRPr lang="en-US" sz="1100">
              <a:latin typeface="Figtree" charset="0"/>
              <a:ea typeface="Figtree" charset="0"/>
              <a:cs typeface="Figtree" charset="0"/>
            </a:endParaRPr>
          </a:p>
          <a:p>
            <a:endParaRPr lang="en-US" sz="1100">
              <a:solidFill>
                <a:srgbClr val="362C83"/>
              </a:solidFill>
              <a:latin typeface="Figtree" pitchFamily="34" charset="0"/>
              <a:ea typeface="Figtree" pitchFamily="34" charset="-122"/>
              <a:cs typeface="Figtree" pitchFamily="34" charset="-120"/>
            </a:endParaRPr>
          </a:p>
          <a:p>
            <a:endParaRPr lang="en-US" sz="1100">
              <a:solidFill>
                <a:srgbClr val="362C83"/>
              </a:solidFill>
              <a:latin typeface="Figtree" pitchFamily="34" charset="0"/>
              <a:ea typeface="Figtree" pitchFamily="34" charset="-122"/>
              <a:cs typeface="Figtree" pitchFamily="34" charset="-120"/>
            </a:endParaRPr>
          </a:p>
        </p:txBody>
      </p:sp>
      <p:sp>
        <p:nvSpPr>
          <p:cNvPr id="3" name="Rounded Rectangle 2">
            <a:extLst>
              <a:ext uri="{FF2B5EF4-FFF2-40B4-BE49-F238E27FC236}">
                <a16:creationId xmlns:a16="http://schemas.microsoft.com/office/drawing/2014/main" id="{D870E215-866F-6E7B-D452-6BADA4C7AE37}"/>
              </a:ext>
            </a:extLst>
          </p:cNvPr>
          <p:cNvSpPr/>
          <p:nvPr/>
        </p:nvSpPr>
        <p:spPr>
          <a:xfrm>
            <a:off x="6096000" y="1628078"/>
            <a:ext cx="5273764" cy="4874321"/>
          </a:xfrm>
          <a:prstGeom prst="roundRect">
            <a:avLst>
              <a:gd name="adj" fmla="val 8264"/>
            </a:avLst>
          </a:prstGeom>
          <a:solidFill>
            <a:srgbClr val="F8F7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latin typeface="Figtree" pitchFamily="2" charset="0"/>
            </a:endParaRPr>
          </a:p>
        </p:txBody>
      </p:sp>
      <p:sp>
        <p:nvSpPr>
          <p:cNvPr id="4" name="TextBox 3">
            <a:extLst>
              <a:ext uri="{FF2B5EF4-FFF2-40B4-BE49-F238E27FC236}">
                <a16:creationId xmlns:a16="http://schemas.microsoft.com/office/drawing/2014/main" id="{49B20037-BE41-118D-6E86-F032D30CB8BC}"/>
              </a:ext>
            </a:extLst>
          </p:cNvPr>
          <p:cNvSpPr txBox="1"/>
          <p:nvPr/>
        </p:nvSpPr>
        <p:spPr>
          <a:xfrm>
            <a:off x="6261934" y="2687417"/>
            <a:ext cx="3743264" cy="1107996"/>
          </a:xfrm>
          <a:prstGeom prst="rect">
            <a:avLst/>
          </a:prstGeom>
          <a:noFill/>
        </p:spPr>
        <p:txBody>
          <a:bodyPr vertOverflow="overflow" vert="horz" wrap="square" rtlCol="0" anchor="t">
            <a:spAutoFit/>
          </a:bodyPr>
          <a:lstStyle/>
          <a:p>
            <a:r>
              <a:rPr lang="en-US" sz="1100">
                <a:solidFill>
                  <a:srgbClr val="362C83"/>
                </a:solidFill>
                <a:latin typeface="Figtree" pitchFamily="34" charset="0"/>
                <a:ea typeface="Figtree" pitchFamily="34" charset="-122"/>
                <a:cs typeface="Figtree" pitchFamily="34" charset="-120"/>
              </a:rPr>
              <a:t>Third parties are widely distrusted unless they carry known accreditation. The core fear is data resale and marketing. Regulator endorsement materially increases trust. Social relationships actively spread distrust - friends’ bad experiences make people more cautious.</a:t>
            </a:r>
            <a:endParaRPr lang="en-US" sz="1100">
              <a:latin typeface="Figtree" charset="0"/>
              <a:ea typeface="Figtree" charset="0"/>
              <a:cs typeface="Figtree" charset="0"/>
            </a:endParaRPr>
          </a:p>
          <a:p>
            <a:endParaRPr lang="en-US" sz="1100" b="1" spc="-20">
              <a:solidFill>
                <a:srgbClr val="362C83"/>
              </a:solidFill>
              <a:latin typeface="Figtree SemiBold" pitchFamily="2" charset="0"/>
              <a:cs typeface="Futura Next Book" panose="020B0502020204020303" pitchFamily="34" charset="0"/>
            </a:endParaRPr>
          </a:p>
        </p:txBody>
      </p:sp>
      <p:sp>
        <p:nvSpPr>
          <p:cNvPr id="5" name="TextBox 4">
            <a:extLst>
              <a:ext uri="{FF2B5EF4-FFF2-40B4-BE49-F238E27FC236}">
                <a16:creationId xmlns:a16="http://schemas.microsoft.com/office/drawing/2014/main" id="{35B5CC12-0048-2B87-DA08-33A4C3793EE8}"/>
              </a:ext>
            </a:extLst>
          </p:cNvPr>
          <p:cNvSpPr txBox="1"/>
          <p:nvPr/>
        </p:nvSpPr>
        <p:spPr>
          <a:xfrm>
            <a:off x="6268166" y="1956910"/>
            <a:ext cx="3079034" cy="307777"/>
          </a:xfrm>
          <a:prstGeom prst="rect">
            <a:avLst/>
          </a:prstGeom>
          <a:noFill/>
        </p:spPr>
        <p:txBody>
          <a:bodyPr vertOverflow="overflow" vert="horz" wrap="square" rtlCol="0" anchor="t">
            <a:spAutoFit/>
          </a:bodyPr>
          <a:lstStyle/>
          <a:p>
            <a:r>
              <a:rPr lang="en-US" sz="1400" b="1">
                <a:solidFill>
                  <a:srgbClr val="002060"/>
                </a:solidFill>
                <a:latin typeface="Figtree SemiBold" pitchFamily="34" charset="0"/>
                <a:ea typeface="Figtree SemiBold" pitchFamily="34" charset="-122"/>
                <a:cs typeface="Figtree SemiBold" pitchFamily="34" charset="-120"/>
              </a:rPr>
              <a:t>Trust in </a:t>
            </a:r>
            <a:r>
              <a:rPr lang="en-US" sz="1400" b="1" err="1">
                <a:solidFill>
                  <a:srgbClr val="002060"/>
                </a:solidFill>
                <a:latin typeface="Figtree SemiBold" pitchFamily="34" charset="0"/>
                <a:ea typeface="Figtree SemiBold" pitchFamily="34" charset="-122"/>
                <a:cs typeface="Figtree SemiBold" pitchFamily="34" charset="-120"/>
              </a:rPr>
              <a:t>organisations</a:t>
            </a:r>
            <a:endParaRPr lang="en-US" sz="1400">
              <a:solidFill>
                <a:srgbClr val="002060"/>
              </a:solidFill>
              <a:latin typeface="Figtree SemiBold" charset="0"/>
              <a:ea typeface="Figtree SemiBold" charset="0"/>
              <a:cs typeface="Figtree SemiBold" charset="0"/>
            </a:endParaRPr>
          </a:p>
        </p:txBody>
      </p:sp>
      <p:cxnSp>
        <p:nvCxnSpPr>
          <p:cNvPr id="7" name="Straight Connector 6">
            <a:extLst>
              <a:ext uri="{FF2B5EF4-FFF2-40B4-BE49-F238E27FC236}">
                <a16:creationId xmlns:a16="http://schemas.microsoft.com/office/drawing/2014/main" id="{F521C761-C3E5-0C59-3AF5-0594D2E7BF16}"/>
              </a:ext>
            </a:extLst>
          </p:cNvPr>
          <p:cNvCxnSpPr>
            <a:cxnSpLocks/>
          </p:cNvCxnSpPr>
          <p:nvPr/>
        </p:nvCxnSpPr>
        <p:spPr>
          <a:xfrm>
            <a:off x="6327538" y="3840279"/>
            <a:ext cx="4747903" cy="0"/>
          </a:xfrm>
          <a:prstGeom prst="line">
            <a:avLst/>
          </a:prstGeom>
          <a:ln w="12700" cap="rnd">
            <a:solidFill>
              <a:srgbClr val="503BF6"/>
            </a:solidFill>
            <a:round/>
          </a:ln>
        </p:spPr>
        <p:style>
          <a:lnRef idx="2">
            <a:schemeClr val="accent1"/>
          </a:lnRef>
          <a:fillRef idx="0">
            <a:schemeClr val="accent1"/>
          </a:fillRef>
          <a:effectRef idx="1">
            <a:schemeClr val="accent1"/>
          </a:effectRef>
          <a:fontRef idx="minor">
            <a:schemeClr val="tx1"/>
          </a:fontRef>
        </p:style>
      </p:cxnSp>
      <p:sp>
        <p:nvSpPr>
          <p:cNvPr id="8" name="Card 1 AppLabel">
            <a:extLst>
              <a:ext uri="{FF2B5EF4-FFF2-40B4-BE49-F238E27FC236}">
                <a16:creationId xmlns:a16="http://schemas.microsoft.com/office/drawing/2014/main" id="{72639FA2-B49E-76D9-7297-362A647F0574}"/>
              </a:ext>
            </a:extLst>
          </p:cNvPr>
          <p:cNvSpPr txBox="1"/>
          <p:nvPr/>
        </p:nvSpPr>
        <p:spPr>
          <a:xfrm>
            <a:off x="6338881" y="4054534"/>
            <a:ext cx="1935991" cy="251310"/>
          </a:xfrm>
          <a:prstGeom prst="rect">
            <a:avLst/>
          </a:prstGeom>
          <a:noFill/>
          <a:ln>
            <a:noFill/>
          </a:ln>
        </p:spPr>
        <p:txBody>
          <a:bodyPr wrap="square" lIns="0" tIns="0" rIns="0" bIns="0" anchor="t"/>
          <a:lstStyle/>
          <a:p>
            <a:pPr algn="l"/>
            <a:r>
              <a:rPr lang="en-GB" sz="900" b="1">
                <a:solidFill>
                  <a:srgbClr val="4D38F5"/>
                </a:solidFill>
                <a:latin typeface="Figtree" pitchFamily="2" charset="0"/>
              </a:rPr>
              <a:t>External research</a:t>
            </a:r>
          </a:p>
        </p:txBody>
      </p:sp>
      <p:sp>
        <p:nvSpPr>
          <p:cNvPr id="9" name="Card 1 App">
            <a:extLst>
              <a:ext uri="{FF2B5EF4-FFF2-40B4-BE49-F238E27FC236}">
                <a16:creationId xmlns:a16="http://schemas.microsoft.com/office/drawing/2014/main" id="{7DA3B366-70AA-F388-E4A4-0AAA6E62AEA6}"/>
              </a:ext>
            </a:extLst>
          </p:cNvPr>
          <p:cNvSpPr txBox="1"/>
          <p:nvPr/>
        </p:nvSpPr>
        <p:spPr>
          <a:xfrm>
            <a:off x="6338881" y="4305844"/>
            <a:ext cx="4747903" cy="1953151"/>
          </a:xfrm>
          <a:prstGeom prst="rect">
            <a:avLst/>
          </a:prstGeom>
          <a:noFill/>
          <a:ln>
            <a:noFill/>
          </a:ln>
        </p:spPr>
        <p:txBody>
          <a:bodyPr wrap="square" lIns="0" tIns="0" rIns="0" bIns="0" anchor="t"/>
          <a:lstStyle/>
          <a:p>
            <a:r>
              <a:rPr lang="en-US" sz="1100" b="1">
                <a:solidFill>
                  <a:srgbClr val="1A7A52"/>
                </a:solidFill>
                <a:latin typeface="Figtree SemiBold" pitchFamily="34" charset="0"/>
                <a:ea typeface="Figtree SemiBold" pitchFamily="34" charset="-122"/>
                <a:cs typeface="Figtree SemiBold" pitchFamily="34" charset="-120"/>
              </a:rPr>
              <a:t>Confirms</a:t>
            </a:r>
            <a:br>
              <a:rPr lang="en-US" sz="1100" b="1">
                <a:solidFill>
                  <a:srgbClr val="1A7A52"/>
                </a:solidFill>
                <a:latin typeface="Figtree SemiBold" pitchFamily="34" charset="0"/>
                <a:ea typeface="Figtree SemiBold" pitchFamily="34" charset="-122"/>
                <a:cs typeface="Figtree SemiBold" pitchFamily="34" charset="-120"/>
              </a:rPr>
            </a:br>
            <a:r>
              <a:rPr lang="en-US" sz="1100">
                <a:solidFill>
                  <a:srgbClr val="362C83"/>
                </a:solidFill>
                <a:latin typeface="Figtree" pitchFamily="34" charset="0"/>
                <a:ea typeface="Figtree" pitchFamily="34" charset="-122"/>
                <a:cs typeface="Figtree" pitchFamily="34" charset="-120"/>
              </a:rPr>
              <a:t>Lack of trust has overtaken functional concerns to become the most common reason consumers reject smart meters, and this is growing year on year. Only 1 in 3 trust that their personal data is safe. Negative media and family/friends’ bad experiences are increasingly cited as rejection reasons - precisely the social contagion pattern observed in our qualitative work. (CA: State of the Smart, 2026; CA: Clear &amp; In Control, 2019)</a:t>
            </a:r>
          </a:p>
          <a:p>
            <a:endParaRPr lang="en-US" sz="1100">
              <a:latin typeface="Figtree" charset="0"/>
              <a:ea typeface="Figtree" charset="0"/>
              <a:cs typeface="Figtree" charset="0"/>
            </a:endParaRPr>
          </a:p>
        </p:txBody>
      </p:sp>
      <p:sp>
        <p:nvSpPr>
          <p:cNvPr id="11" name="TextBox 10">
            <a:extLst>
              <a:ext uri="{FF2B5EF4-FFF2-40B4-BE49-F238E27FC236}">
                <a16:creationId xmlns:a16="http://schemas.microsoft.com/office/drawing/2014/main" id="{DFD93B77-16CC-9A89-B3BC-A1B98708F16C}"/>
              </a:ext>
            </a:extLst>
          </p:cNvPr>
          <p:cNvSpPr txBox="1"/>
          <p:nvPr/>
        </p:nvSpPr>
        <p:spPr>
          <a:xfrm>
            <a:off x="6261934" y="1792844"/>
            <a:ext cx="2141032" cy="261610"/>
          </a:xfrm>
          <a:prstGeom prst="rect">
            <a:avLst/>
          </a:prstGeom>
          <a:noFill/>
        </p:spPr>
        <p:txBody>
          <a:bodyPr vertOverflow="overflow" vert="horz" wrap="square" rtlCol="0" anchor="t">
            <a:spAutoFit/>
          </a:bodyPr>
          <a:lstStyle/>
          <a:p>
            <a:r>
              <a:rPr lang="en-US" sz="1100" kern="0">
                <a:solidFill>
                  <a:srgbClr val="362C83"/>
                </a:solidFill>
                <a:latin typeface="Figtree" pitchFamily="2" charset="0"/>
                <a:ea typeface="+mn-lt"/>
                <a:cs typeface="+mn-lt"/>
              </a:rPr>
              <a:t>Theme 4 </a:t>
            </a:r>
          </a:p>
        </p:txBody>
      </p:sp>
      <p:sp>
        <p:nvSpPr>
          <p:cNvPr id="15" name="Card 1 AppLabel">
            <a:extLst>
              <a:ext uri="{FF2B5EF4-FFF2-40B4-BE49-F238E27FC236}">
                <a16:creationId xmlns:a16="http://schemas.microsoft.com/office/drawing/2014/main" id="{5CC36B73-75AA-55DD-7786-3D2AEF3F62C3}"/>
              </a:ext>
            </a:extLst>
          </p:cNvPr>
          <p:cNvSpPr txBox="1"/>
          <p:nvPr/>
        </p:nvSpPr>
        <p:spPr>
          <a:xfrm>
            <a:off x="6338881" y="2474921"/>
            <a:ext cx="1935991" cy="251310"/>
          </a:xfrm>
          <a:prstGeom prst="rect">
            <a:avLst/>
          </a:prstGeom>
          <a:noFill/>
          <a:ln>
            <a:noFill/>
          </a:ln>
        </p:spPr>
        <p:txBody>
          <a:bodyPr wrap="square" lIns="0" tIns="0" rIns="0" bIns="0" anchor="t"/>
          <a:lstStyle/>
          <a:p>
            <a:pPr algn="l"/>
            <a:r>
              <a:rPr lang="en-GB" sz="900" b="1">
                <a:solidFill>
                  <a:srgbClr val="4D38F5"/>
                </a:solidFill>
                <a:latin typeface="Figtree" pitchFamily="2" charset="0"/>
              </a:rPr>
              <a:t>Wave 1 finding</a:t>
            </a:r>
          </a:p>
        </p:txBody>
      </p:sp>
      <p:pic>
        <p:nvPicPr>
          <p:cNvPr id="18" name="Picture 17">
            <a:extLst>
              <a:ext uri="{FF2B5EF4-FFF2-40B4-BE49-F238E27FC236}">
                <a16:creationId xmlns:a16="http://schemas.microsoft.com/office/drawing/2014/main" id="{0C2712F7-619C-2938-9452-14E1E76B8889}"/>
              </a:ext>
            </a:extLst>
          </p:cNvPr>
          <p:cNvPicPr>
            <a:picLocks noChangeAspect="1"/>
          </p:cNvPicPr>
          <p:nvPr/>
        </p:nvPicPr>
        <p:blipFill>
          <a:blip r:embed="rId3"/>
          <a:stretch>
            <a:fillRect/>
          </a:stretch>
        </p:blipFill>
        <p:spPr>
          <a:xfrm>
            <a:off x="9754762" y="1904936"/>
            <a:ext cx="1573200" cy="1573200"/>
          </a:xfrm>
          <a:prstGeom prst="rect">
            <a:avLst/>
          </a:prstGeom>
        </p:spPr>
      </p:pic>
      <p:pic>
        <p:nvPicPr>
          <p:cNvPr id="17" name="Picture 16">
            <a:extLst>
              <a:ext uri="{FF2B5EF4-FFF2-40B4-BE49-F238E27FC236}">
                <a16:creationId xmlns:a16="http://schemas.microsoft.com/office/drawing/2014/main" id="{B3737E3C-CF50-7AEE-6F2B-FDFAEEB6D947}"/>
              </a:ext>
            </a:extLst>
          </p:cNvPr>
          <p:cNvPicPr>
            <a:picLocks noChangeAspect="1"/>
          </p:cNvPicPr>
          <p:nvPr/>
        </p:nvPicPr>
        <p:blipFill>
          <a:blip r:embed="rId4"/>
          <a:stretch>
            <a:fillRect/>
          </a:stretch>
        </p:blipFill>
        <p:spPr>
          <a:xfrm flipH="1">
            <a:off x="4152570" y="1838906"/>
            <a:ext cx="1573200" cy="1573200"/>
          </a:xfrm>
          <a:prstGeom prst="rect">
            <a:avLst/>
          </a:prstGeom>
        </p:spPr>
      </p:pic>
    </p:spTree>
    <p:extLst>
      <p:ext uri="{BB962C8B-B14F-4D97-AF65-F5344CB8AC3E}">
        <p14:creationId xmlns:p14="http://schemas.microsoft.com/office/powerpoint/2010/main" val="125662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06250-B7A3-CA47-2B65-8409B590436E}"/>
            </a:ext>
          </a:extLst>
        </p:cNvPr>
        <p:cNvGrpSpPr/>
        <p:nvPr/>
      </p:nvGrpSpPr>
      <p:grpSpPr>
        <a:xfrm>
          <a:off x="0" y="0"/>
          <a:ext cx="0" cy="0"/>
          <a:chOff x="0" y="0"/>
          <a:chExt cx="0" cy="0"/>
        </a:xfrm>
      </p:grpSpPr>
      <p:sp>
        <p:nvSpPr>
          <p:cNvPr id="13" name="Rounded Rectangle 12">
            <a:extLst>
              <a:ext uri="{FF2B5EF4-FFF2-40B4-BE49-F238E27FC236}">
                <a16:creationId xmlns:a16="http://schemas.microsoft.com/office/drawing/2014/main" id="{C8FDEEC6-C173-876E-38BD-265E6E54DABA}"/>
              </a:ext>
            </a:extLst>
          </p:cNvPr>
          <p:cNvSpPr/>
          <p:nvPr/>
        </p:nvSpPr>
        <p:spPr>
          <a:xfrm>
            <a:off x="479922" y="1628078"/>
            <a:ext cx="5273764" cy="4874321"/>
          </a:xfrm>
          <a:prstGeom prst="roundRect">
            <a:avLst>
              <a:gd name="adj" fmla="val 8264"/>
            </a:avLst>
          </a:prstGeom>
          <a:solidFill>
            <a:srgbClr val="F8F7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latin typeface="Figtree" pitchFamily="2" charset="0"/>
            </a:endParaRPr>
          </a:p>
        </p:txBody>
      </p:sp>
      <p:sp>
        <p:nvSpPr>
          <p:cNvPr id="14" name="TextBox 13">
            <a:extLst>
              <a:ext uri="{FF2B5EF4-FFF2-40B4-BE49-F238E27FC236}">
                <a16:creationId xmlns:a16="http://schemas.microsoft.com/office/drawing/2014/main" id="{E8DBE5BF-A6C9-E9AE-AF04-DAA19648836A}"/>
              </a:ext>
            </a:extLst>
          </p:cNvPr>
          <p:cNvSpPr txBox="1"/>
          <p:nvPr/>
        </p:nvSpPr>
        <p:spPr>
          <a:xfrm>
            <a:off x="645856" y="2687417"/>
            <a:ext cx="3743264" cy="1107996"/>
          </a:xfrm>
          <a:prstGeom prst="rect">
            <a:avLst/>
          </a:prstGeom>
          <a:noFill/>
        </p:spPr>
        <p:txBody>
          <a:bodyPr vertOverflow="overflow" vert="horz" wrap="square" lIns="91440" tIns="45720" rIns="91440" bIns="45720" rtlCol="0" anchor="t">
            <a:spAutoFit/>
          </a:bodyPr>
          <a:lstStyle/>
          <a:p>
            <a:r>
              <a:rPr lang="en-US" sz="1100">
                <a:solidFill>
                  <a:srgbClr val="362C83"/>
                </a:solidFill>
                <a:latin typeface="Figtree"/>
                <a:ea typeface="Figtree"/>
                <a:cs typeface="Figtree" pitchFamily="34" charset="-120"/>
              </a:rPr>
              <a:t>CCS is well received when the value proposition and data purpose are clear. Requiring photo ID is the biggest barrier and most likely drop-off point. A single consent dashboard is the feature that most excites participants.</a:t>
            </a:r>
            <a:endParaRPr lang="en-US" sz="1100">
              <a:latin typeface="Figtree"/>
              <a:ea typeface="Figtree"/>
              <a:cs typeface="Figtree" charset="0"/>
            </a:endParaRPr>
          </a:p>
          <a:p>
            <a:endParaRPr lang="en-US" sz="1100" b="1" spc="-20">
              <a:solidFill>
                <a:srgbClr val="362C83"/>
              </a:solidFill>
              <a:latin typeface="Figtree SemiBold" pitchFamily="2" charset="0"/>
              <a:cs typeface="Futura Next Book" panose="020B0502020204020303" pitchFamily="34" charset="0"/>
            </a:endParaRPr>
          </a:p>
          <a:p>
            <a:endParaRPr lang="en-US" sz="1100" b="1" spc="-20">
              <a:solidFill>
                <a:srgbClr val="362C83"/>
              </a:solidFill>
              <a:latin typeface="Figtree SemiBold" pitchFamily="2" charset="0"/>
              <a:cs typeface="Futura Next Book" panose="020B0502020204020303" pitchFamily="34" charset="0"/>
            </a:endParaRPr>
          </a:p>
        </p:txBody>
      </p:sp>
      <p:sp>
        <p:nvSpPr>
          <p:cNvPr id="122" name="TextBox 121">
            <a:extLst>
              <a:ext uri="{FF2B5EF4-FFF2-40B4-BE49-F238E27FC236}">
                <a16:creationId xmlns:a16="http://schemas.microsoft.com/office/drawing/2014/main" id="{8CF9AA60-47B8-6C93-02DA-12762FA804AE}"/>
              </a:ext>
            </a:extLst>
          </p:cNvPr>
          <p:cNvSpPr txBox="1"/>
          <p:nvPr/>
        </p:nvSpPr>
        <p:spPr>
          <a:xfrm>
            <a:off x="652089" y="1956910"/>
            <a:ext cx="2967906" cy="307777"/>
          </a:xfrm>
          <a:prstGeom prst="rect">
            <a:avLst/>
          </a:prstGeom>
          <a:noFill/>
        </p:spPr>
        <p:txBody>
          <a:bodyPr vertOverflow="overflow" vert="horz" wrap="square" rtlCol="0" anchor="t">
            <a:spAutoFit/>
          </a:bodyPr>
          <a:lstStyle/>
          <a:p>
            <a:r>
              <a:rPr lang="en-US" sz="1400" b="1">
                <a:solidFill>
                  <a:srgbClr val="002060"/>
                </a:solidFill>
                <a:latin typeface="Figtree SemiBold" pitchFamily="34" charset="0"/>
                <a:ea typeface="Figtree SemiBold" pitchFamily="34" charset="-122"/>
                <a:cs typeface="Figtree SemiBold" pitchFamily="34" charset="-120"/>
              </a:rPr>
              <a:t>Consumer Consent Solution</a:t>
            </a:r>
            <a:endParaRPr lang="en-US" sz="1400">
              <a:solidFill>
                <a:srgbClr val="002060"/>
              </a:solidFill>
              <a:latin typeface="Figtree SemiBold" charset="0"/>
              <a:ea typeface="Figtree SemiBold" charset="0"/>
              <a:cs typeface="Figtree SemiBold" charset="0"/>
            </a:endParaRPr>
          </a:p>
        </p:txBody>
      </p:sp>
      <p:cxnSp>
        <p:nvCxnSpPr>
          <p:cNvPr id="123" name="Straight Connector 122">
            <a:extLst>
              <a:ext uri="{FF2B5EF4-FFF2-40B4-BE49-F238E27FC236}">
                <a16:creationId xmlns:a16="http://schemas.microsoft.com/office/drawing/2014/main" id="{E144C5AC-B202-4E60-16BC-37C8230AD360}"/>
              </a:ext>
            </a:extLst>
          </p:cNvPr>
          <p:cNvCxnSpPr>
            <a:cxnSpLocks/>
          </p:cNvCxnSpPr>
          <p:nvPr/>
        </p:nvCxnSpPr>
        <p:spPr>
          <a:xfrm>
            <a:off x="711460" y="3840279"/>
            <a:ext cx="4747903" cy="0"/>
          </a:xfrm>
          <a:prstGeom prst="line">
            <a:avLst/>
          </a:prstGeom>
          <a:ln w="12700" cap="rnd">
            <a:solidFill>
              <a:srgbClr val="503BF6"/>
            </a:solidFill>
            <a:round/>
          </a:ln>
        </p:spPr>
        <p:style>
          <a:lnRef idx="2">
            <a:schemeClr val="accent1"/>
          </a:lnRef>
          <a:fillRef idx="0">
            <a:schemeClr val="accent1"/>
          </a:fillRef>
          <a:effectRef idx="1">
            <a:schemeClr val="accent1"/>
          </a:effectRef>
          <a:fontRef idx="minor">
            <a:schemeClr val="tx1"/>
          </a:fontRef>
        </p:style>
      </p:cxnSp>
      <p:sp>
        <p:nvSpPr>
          <p:cNvPr id="19" name="Card 1 AppLabel">
            <a:extLst>
              <a:ext uri="{FF2B5EF4-FFF2-40B4-BE49-F238E27FC236}">
                <a16:creationId xmlns:a16="http://schemas.microsoft.com/office/drawing/2014/main" id="{6024DF4F-8306-C6F6-9929-A2E0643216A4}"/>
              </a:ext>
            </a:extLst>
          </p:cNvPr>
          <p:cNvSpPr txBox="1"/>
          <p:nvPr/>
        </p:nvSpPr>
        <p:spPr>
          <a:xfrm>
            <a:off x="722803" y="4054534"/>
            <a:ext cx="1935991" cy="251310"/>
          </a:xfrm>
          <a:prstGeom prst="rect">
            <a:avLst/>
          </a:prstGeom>
          <a:noFill/>
          <a:ln>
            <a:noFill/>
          </a:ln>
        </p:spPr>
        <p:txBody>
          <a:bodyPr wrap="square" lIns="0" tIns="0" rIns="0" bIns="0" anchor="t"/>
          <a:lstStyle/>
          <a:p>
            <a:pPr algn="l"/>
            <a:r>
              <a:rPr lang="en-GB" sz="900" b="1">
                <a:solidFill>
                  <a:srgbClr val="4D38F5"/>
                </a:solidFill>
                <a:latin typeface="Figtree" pitchFamily="2" charset="0"/>
              </a:rPr>
              <a:t>External research</a:t>
            </a:r>
          </a:p>
        </p:txBody>
      </p:sp>
      <p:sp>
        <p:nvSpPr>
          <p:cNvPr id="20" name="Card 1 App">
            <a:extLst>
              <a:ext uri="{FF2B5EF4-FFF2-40B4-BE49-F238E27FC236}">
                <a16:creationId xmlns:a16="http://schemas.microsoft.com/office/drawing/2014/main" id="{4E743CD4-898A-453D-7205-EFC22F7D0BB7}"/>
              </a:ext>
            </a:extLst>
          </p:cNvPr>
          <p:cNvSpPr txBox="1"/>
          <p:nvPr/>
        </p:nvSpPr>
        <p:spPr>
          <a:xfrm>
            <a:off x="722803" y="4305844"/>
            <a:ext cx="2343126" cy="1953151"/>
          </a:xfrm>
          <a:prstGeom prst="rect">
            <a:avLst/>
          </a:prstGeom>
          <a:noFill/>
          <a:ln>
            <a:noFill/>
          </a:ln>
        </p:spPr>
        <p:txBody>
          <a:bodyPr wrap="square" lIns="0" tIns="0" rIns="0" bIns="0" anchor="t"/>
          <a:lstStyle/>
          <a:p>
            <a:r>
              <a:rPr lang="en-US" sz="1100" b="1">
                <a:solidFill>
                  <a:srgbClr val="1A7A52"/>
                </a:solidFill>
                <a:latin typeface="Figtree SemiBold" pitchFamily="34" charset="0"/>
                <a:ea typeface="Figtree SemiBold" pitchFamily="34" charset="-122"/>
                <a:cs typeface="Figtree SemiBold" pitchFamily="34" charset="-120"/>
              </a:rPr>
              <a:t>Confirms</a:t>
            </a:r>
            <a:br>
              <a:rPr lang="en-US" sz="1100" b="1">
                <a:solidFill>
                  <a:srgbClr val="1A7A52"/>
                </a:solidFill>
                <a:latin typeface="Figtree SemiBold" pitchFamily="34" charset="0"/>
                <a:ea typeface="Figtree SemiBold" pitchFamily="34" charset="-122"/>
                <a:cs typeface="Figtree SemiBold" pitchFamily="34" charset="-120"/>
              </a:rPr>
            </a:br>
            <a:r>
              <a:rPr lang="en-US" sz="1100">
                <a:solidFill>
                  <a:srgbClr val="362C83"/>
                </a:solidFill>
                <a:latin typeface="Figtree" pitchFamily="34" charset="0"/>
                <a:ea typeface="Figtree" pitchFamily="34" charset="-122"/>
                <a:cs typeface="Figtree" pitchFamily="34" charset="-120"/>
              </a:rPr>
              <a:t>34% of those without a smart meter actively rejected an installation offer, up from the previous year. 42% would need more information about financial benefits and 34% about data security and how it will be used before feeling comfortable. (CA: State of the Smart, 2026, p.27, p.29)</a:t>
            </a:r>
            <a:endParaRPr lang="en-US" sz="1100">
              <a:latin typeface="Figtree" charset="0"/>
              <a:ea typeface="Figtree" charset="0"/>
              <a:cs typeface="Figtree" charset="0"/>
            </a:endParaRPr>
          </a:p>
          <a:p>
            <a:endParaRPr lang="en-US" sz="1100">
              <a:latin typeface="Figtree" charset="0"/>
              <a:ea typeface="Figtree" charset="0"/>
              <a:cs typeface="Figtree" charset="0"/>
            </a:endParaRPr>
          </a:p>
        </p:txBody>
      </p:sp>
      <p:sp>
        <p:nvSpPr>
          <p:cNvPr id="41" name="TextBox 40">
            <a:extLst>
              <a:ext uri="{FF2B5EF4-FFF2-40B4-BE49-F238E27FC236}">
                <a16:creationId xmlns:a16="http://schemas.microsoft.com/office/drawing/2014/main" id="{25E5A10A-E149-CD23-7D42-71F2525C57C5}"/>
              </a:ext>
            </a:extLst>
          </p:cNvPr>
          <p:cNvSpPr txBox="1"/>
          <p:nvPr/>
        </p:nvSpPr>
        <p:spPr>
          <a:xfrm>
            <a:off x="457200" y="355600"/>
            <a:ext cx="11734800" cy="1077218"/>
          </a:xfrm>
          <a:prstGeom prst="rect">
            <a:avLst/>
          </a:prstGeom>
          <a:noFill/>
        </p:spPr>
        <p:txBody>
          <a:bodyPr vertOverflow="overflow" vert="horz" wrap="square" rtlCol="0" anchor="t">
            <a:spAutoFit/>
          </a:bodyPr>
          <a:lstStyle/>
          <a:p>
            <a:r>
              <a:rPr lang="en-US" sz="3200" b="1">
                <a:solidFill>
                  <a:srgbClr val="362C83"/>
                </a:solidFill>
                <a:latin typeface="Figtree" pitchFamily="2" charset="0"/>
              </a:rPr>
              <a:t>How industry research confirms and adds to our insights</a:t>
            </a:r>
          </a:p>
          <a:p>
            <a:endParaRPr lang="en-US" sz="3200" b="1">
              <a:solidFill>
                <a:srgbClr val="362C83"/>
              </a:solidFill>
              <a:latin typeface="Figtree" pitchFamily="2" charset="0"/>
            </a:endParaRPr>
          </a:p>
        </p:txBody>
      </p:sp>
      <p:sp>
        <p:nvSpPr>
          <p:cNvPr id="42" name="TextBox 41">
            <a:extLst>
              <a:ext uri="{FF2B5EF4-FFF2-40B4-BE49-F238E27FC236}">
                <a16:creationId xmlns:a16="http://schemas.microsoft.com/office/drawing/2014/main" id="{7623DFFA-0DD6-1ABF-BD98-02D74E0BF830}"/>
              </a:ext>
            </a:extLst>
          </p:cNvPr>
          <p:cNvSpPr txBox="1"/>
          <p:nvPr/>
        </p:nvSpPr>
        <p:spPr>
          <a:xfrm>
            <a:off x="457200" y="940375"/>
            <a:ext cx="8890000" cy="338554"/>
          </a:xfrm>
          <a:prstGeom prst="rect">
            <a:avLst/>
          </a:prstGeom>
          <a:noFill/>
        </p:spPr>
        <p:txBody>
          <a:bodyPr vertOverflow="overflow" vert="horz" wrap="square" rtlCol="0" anchor="t">
            <a:spAutoFit/>
          </a:bodyPr>
          <a:lstStyle/>
          <a:p>
            <a:r>
              <a:rPr lang="en-US" sz="1600" kern="0">
                <a:solidFill>
                  <a:srgbClr val="4D38F5"/>
                </a:solidFill>
                <a:latin typeface="Figtree" pitchFamily="2" charset="0"/>
                <a:ea typeface="+mn-lt"/>
                <a:cs typeface="+mn-lt"/>
              </a:rPr>
              <a:t>Citizens Advice and Money &amp; Mental Health findings mapped to our five Wave 1 themes</a:t>
            </a:r>
          </a:p>
        </p:txBody>
      </p:sp>
      <p:sp>
        <p:nvSpPr>
          <p:cNvPr id="2" name="TextBox 1">
            <a:extLst>
              <a:ext uri="{FF2B5EF4-FFF2-40B4-BE49-F238E27FC236}">
                <a16:creationId xmlns:a16="http://schemas.microsoft.com/office/drawing/2014/main" id="{4FE6691D-ACEE-6A55-B76A-796CAC37BD8B}"/>
              </a:ext>
            </a:extLst>
          </p:cNvPr>
          <p:cNvSpPr txBox="1"/>
          <p:nvPr/>
        </p:nvSpPr>
        <p:spPr>
          <a:xfrm>
            <a:off x="645856" y="1792844"/>
            <a:ext cx="2141032" cy="261610"/>
          </a:xfrm>
          <a:prstGeom prst="rect">
            <a:avLst/>
          </a:prstGeom>
          <a:noFill/>
        </p:spPr>
        <p:txBody>
          <a:bodyPr vertOverflow="overflow" vert="horz" wrap="square" rtlCol="0" anchor="t">
            <a:spAutoFit/>
          </a:bodyPr>
          <a:lstStyle/>
          <a:p>
            <a:r>
              <a:rPr lang="en-US" sz="1100" kern="0">
                <a:solidFill>
                  <a:srgbClr val="362C83"/>
                </a:solidFill>
                <a:latin typeface="Figtree" pitchFamily="2" charset="0"/>
                <a:ea typeface="+mn-lt"/>
                <a:cs typeface="+mn-lt"/>
              </a:rPr>
              <a:t>Theme 5 </a:t>
            </a:r>
          </a:p>
        </p:txBody>
      </p:sp>
      <p:sp>
        <p:nvSpPr>
          <p:cNvPr id="6" name="Card 1 AppLabel">
            <a:extLst>
              <a:ext uri="{FF2B5EF4-FFF2-40B4-BE49-F238E27FC236}">
                <a16:creationId xmlns:a16="http://schemas.microsoft.com/office/drawing/2014/main" id="{677CB89B-B134-6F46-BBEB-EF53FF6D46EE}"/>
              </a:ext>
            </a:extLst>
          </p:cNvPr>
          <p:cNvSpPr txBox="1"/>
          <p:nvPr/>
        </p:nvSpPr>
        <p:spPr>
          <a:xfrm>
            <a:off x="722803" y="2474921"/>
            <a:ext cx="1935991" cy="251310"/>
          </a:xfrm>
          <a:prstGeom prst="rect">
            <a:avLst/>
          </a:prstGeom>
          <a:noFill/>
          <a:ln>
            <a:noFill/>
          </a:ln>
        </p:spPr>
        <p:txBody>
          <a:bodyPr wrap="square" lIns="0" tIns="0" rIns="0" bIns="0" anchor="t"/>
          <a:lstStyle/>
          <a:p>
            <a:pPr algn="l"/>
            <a:r>
              <a:rPr lang="en-GB" sz="900" b="1">
                <a:solidFill>
                  <a:srgbClr val="4D38F5"/>
                </a:solidFill>
                <a:latin typeface="Figtree" pitchFamily="2" charset="0"/>
              </a:rPr>
              <a:t>Wave 1 finding</a:t>
            </a:r>
          </a:p>
        </p:txBody>
      </p:sp>
      <p:sp>
        <p:nvSpPr>
          <p:cNvPr id="10" name="Card 1 App">
            <a:extLst>
              <a:ext uri="{FF2B5EF4-FFF2-40B4-BE49-F238E27FC236}">
                <a16:creationId xmlns:a16="http://schemas.microsoft.com/office/drawing/2014/main" id="{91DF135D-007C-CB9A-77FA-E50BE1E2B410}"/>
              </a:ext>
            </a:extLst>
          </p:cNvPr>
          <p:cNvSpPr txBox="1"/>
          <p:nvPr/>
        </p:nvSpPr>
        <p:spPr>
          <a:xfrm>
            <a:off x="3238244" y="4305844"/>
            <a:ext cx="2221119" cy="1953151"/>
          </a:xfrm>
          <a:prstGeom prst="rect">
            <a:avLst/>
          </a:prstGeom>
          <a:noFill/>
          <a:ln>
            <a:noFill/>
          </a:ln>
        </p:spPr>
        <p:txBody>
          <a:bodyPr wrap="square" lIns="0" tIns="0" rIns="0" bIns="0" anchor="t"/>
          <a:lstStyle/>
          <a:p>
            <a:r>
              <a:rPr lang="en-US" sz="1100" b="1">
                <a:solidFill>
                  <a:srgbClr val="503BF6"/>
                </a:solidFill>
                <a:latin typeface="Figtree SemiBold" pitchFamily="34" charset="0"/>
                <a:ea typeface="Figtree SemiBold" pitchFamily="34" charset="-122"/>
                <a:cs typeface="Figtree SemiBold" pitchFamily="34" charset="-120"/>
              </a:rPr>
              <a:t>Adds</a:t>
            </a:r>
            <a:br>
              <a:rPr lang="en-US" sz="1100" b="1">
                <a:solidFill>
                  <a:srgbClr val="1A7A52"/>
                </a:solidFill>
                <a:latin typeface="Figtree SemiBold" pitchFamily="34" charset="0"/>
                <a:ea typeface="Figtree SemiBold" pitchFamily="34" charset="-122"/>
                <a:cs typeface="Figtree SemiBold" pitchFamily="34" charset="-120"/>
              </a:rPr>
            </a:br>
            <a:r>
              <a:rPr lang="en-US" sz="1100">
                <a:solidFill>
                  <a:srgbClr val="362C83"/>
                </a:solidFill>
                <a:latin typeface="Figtree" pitchFamily="34" charset="0"/>
                <a:ea typeface="Figtree" pitchFamily="34" charset="-122"/>
                <a:cs typeface="Figtree" pitchFamily="34" charset="-120"/>
              </a:rPr>
              <a:t>46% of UK adults would be likely to use a share-once service for their support needs, rising to 53% among those with recent mental health experience, confirming latent demand when control and clear benefit are offered. (M&amp;MH: Stuck on Repeat, 2026)</a:t>
            </a:r>
            <a:endParaRPr lang="en-US" sz="1100">
              <a:latin typeface="Figtree" charset="0"/>
              <a:ea typeface="Figtree" charset="0"/>
              <a:cs typeface="Figtree" charset="0"/>
            </a:endParaRPr>
          </a:p>
          <a:p>
            <a:endParaRPr lang="en-US" sz="1100">
              <a:solidFill>
                <a:srgbClr val="362C83"/>
              </a:solidFill>
              <a:latin typeface="Figtree" pitchFamily="34" charset="0"/>
              <a:ea typeface="Figtree" pitchFamily="34" charset="-122"/>
              <a:cs typeface="Figtree" pitchFamily="34" charset="-120"/>
            </a:endParaRPr>
          </a:p>
          <a:p>
            <a:endParaRPr lang="en-US" sz="1100">
              <a:solidFill>
                <a:srgbClr val="362C83"/>
              </a:solidFill>
              <a:latin typeface="Figtree" pitchFamily="34" charset="0"/>
              <a:ea typeface="Figtree" pitchFamily="34" charset="-122"/>
              <a:cs typeface="Figtree" pitchFamily="34" charset="-120"/>
            </a:endParaRPr>
          </a:p>
        </p:txBody>
      </p:sp>
      <p:pic>
        <p:nvPicPr>
          <p:cNvPr id="12" name="Picture 11">
            <a:extLst>
              <a:ext uri="{FF2B5EF4-FFF2-40B4-BE49-F238E27FC236}">
                <a16:creationId xmlns:a16="http://schemas.microsoft.com/office/drawing/2014/main" id="{0BC0D8FF-DC60-731D-A460-9323854C42E3}"/>
              </a:ext>
            </a:extLst>
          </p:cNvPr>
          <p:cNvPicPr>
            <a:picLocks noChangeAspect="1"/>
          </p:cNvPicPr>
          <p:nvPr/>
        </p:nvPicPr>
        <p:blipFill>
          <a:blip r:embed="rId3"/>
          <a:stretch>
            <a:fillRect/>
          </a:stretch>
        </p:blipFill>
        <p:spPr>
          <a:xfrm>
            <a:off x="4162290" y="1855800"/>
            <a:ext cx="1573200" cy="1573200"/>
          </a:xfrm>
          <a:prstGeom prst="rect">
            <a:avLst/>
          </a:prstGeom>
        </p:spPr>
      </p:pic>
    </p:spTree>
    <p:extLst>
      <p:ext uri="{BB962C8B-B14F-4D97-AF65-F5344CB8AC3E}">
        <p14:creationId xmlns:p14="http://schemas.microsoft.com/office/powerpoint/2010/main" val="35177903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2328B-1DB6-0110-43B8-A23BC65A519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7342F03-3F99-15E5-1820-53D274B4B95B}"/>
              </a:ext>
            </a:extLst>
          </p:cNvPr>
          <p:cNvSpPr txBox="1">
            <a:spLocks/>
          </p:cNvSpPr>
          <p:nvPr/>
        </p:nvSpPr>
        <p:spPr>
          <a:xfrm>
            <a:off x="565577" y="1507992"/>
            <a:ext cx="6213578" cy="509049"/>
          </a:xfrm>
          <a:prstGeom prst="rect">
            <a:avLst/>
          </a:prstGeom>
        </p:spPr>
        <p:txBody>
          <a:bodyPr vert="horz" wrap="square" lIns="0" tIns="45720" rIns="91440" bIns="45720" rtlCol="0" anchor="t">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r>
              <a:rPr lang="en-GB">
                <a:solidFill>
                  <a:srgbClr val="362C83"/>
                </a:solidFill>
                <a:latin typeface="Figtree"/>
              </a:rPr>
              <a:t>Alongside the broader research, we applied a specific accessibility and inclusive design lens — identifying where conditions, devices, and life circumstances create barriers that design must actively address. </a:t>
            </a:r>
            <a:r>
              <a:rPr lang="en-GB" i="1">
                <a:solidFill>
                  <a:srgbClr val="362C83"/>
                </a:solidFill>
                <a:latin typeface="Figtree"/>
              </a:rPr>
              <a:t>This work is ongoing. Each wave of research adds certainty, reducing risk and ensuring the CCS is built with the full range of user needs in mind, not retrofitted to meet them later.</a:t>
            </a:r>
          </a:p>
          <a:p>
            <a:endParaRPr lang="en-GB">
              <a:solidFill>
                <a:srgbClr val="362C83"/>
              </a:solidFill>
              <a:latin typeface="Figtree" pitchFamily="2" charset="0"/>
            </a:endParaRPr>
          </a:p>
        </p:txBody>
      </p:sp>
      <p:sp>
        <p:nvSpPr>
          <p:cNvPr id="39" name="Oval 38">
            <a:extLst>
              <a:ext uri="{FF2B5EF4-FFF2-40B4-BE49-F238E27FC236}">
                <a16:creationId xmlns:a16="http://schemas.microsoft.com/office/drawing/2014/main" id="{B83EBC65-487C-E627-C32D-5B2F9CB2EB98}"/>
              </a:ext>
            </a:extLst>
          </p:cNvPr>
          <p:cNvSpPr/>
          <p:nvPr/>
        </p:nvSpPr>
        <p:spPr>
          <a:xfrm>
            <a:off x="591015" y="4057825"/>
            <a:ext cx="108000" cy="108000"/>
          </a:xfrm>
          <a:prstGeom prst="ellipse">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FD8BEE57-E221-486F-FFAA-DE29CA48B7E8}"/>
              </a:ext>
            </a:extLst>
          </p:cNvPr>
          <p:cNvSpPr/>
          <p:nvPr/>
        </p:nvSpPr>
        <p:spPr>
          <a:xfrm>
            <a:off x="591015" y="4397202"/>
            <a:ext cx="108000" cy="108000"/>
          </a:xfrm>
          <a:prstGeom prst="ellipse">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86B56F4-4F40-2FE9-EB0A-CB8D6FDECF46}"/>
              </a:ext>
            </a:extLst>
          </p:cNvPr>
          <p:cNvSpPr txBox="1"/>
          <p:nvPr/>
        </p:nvSpPr>
        <p:spPr>
          <a:xfrm>
            <a:off x="459223" y="2995283"/>
            <a:ext cx="4458466" cy="369332"/>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a:ln>
                  <a:noFill/>
                </a:ln>
                <a:solidFill>
                  <a:srgbClr val="4D38F5"/>
                </a:solidFill>
                <a:effectLst/>
                <a:uLnTx/>
                <a:uFillTx/>
                <a:latin typeface="Figtree" pitchFamily="2" charset="0"/>
                <a:ea typeface="+mn-lt"/>
                <a:cs typeface="+mn-lt"/>
                <a:sym typeface="Arial"/>
              </a:rPr>
              <a:t>Who we spoke to</a:t>
            </a:r>
            <a:endParaRPr kumimoji="0" lang="en-US" sz="1600" i="0" u="none" strike="noStrike" kern="1200" cap="none" spc="0" normalizeH="0" baseline="0" noProof="0">
              <a:ln>
                <a:noFill/>
              </a:ln>
              <a:solidFill>
                <a:srgbClr val="4D38F5"/>
              </a:solidFill>
              <a:effectLst/>
              <a:uLnTx/>
              <a:uFillTx/>
              <a:latin typeface="Figtree" pitchFamily="2" charset="0"/>
            </a:endParaRPr>
          </a:p>
        </p:txBody>
      </p:sp>
      <p:sp>
        <p:nvSpPr>
          <p:cNvPr id="16" name="Text Placeholder 4">
            <a:extLst>
              <a:ext uri="{FF2B5EF4-FFF2-40B4-BE49-F238E27FC236}">
                <a16:creationId xmlns:a16="http://schemas.microsoft.com/office/drawing/2014/main" id="{4A3EF9EE-462D-EC4B-663F-486337E67CD6}"/>
              </a:ext>
            </a:extLst>
          </p:cNvPr>
          <p:cNvSpPr txBox="1">
            <a:spLocks/>
          </p:cNvSpPr>
          <p:nvPr/>
        </p:nvSpPr>
        <p:spPr>
          <a:xfrm>
            <a:off x="577483" y="5216793"/>
            <a:ext cx="5482063" cy="497143"/>
          </a:xfrm>
          <a:prstGeom prst="rect">
            <a:avLst/>
          </a:prstGeom>
        </p:spPr>
        <p:txBody>
          <a:bodyPr vert="horz" wrap="square" lIns="0" tIns="45720" rIns="91440" bIns="45720" rtlCol="0" anchor="t">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r>
              <a:rPr lang="en-GB">
                <a:solidFill>
                  <a:srgbClr val="362C83"/>
                </a:solidFill>
                <a:latin typeface="Figtree"/>
              </a:rPr>
              <a:t>Their experiences shape a specific set of design requirements, grounded in both what they told us, The Equality Act 2010 and the WCAG 2.2 AA criteria.</a:t>
            </a:r>
          </a:p>
        </p:txBody>
      </p:sp>
      <p:sp>
        <p:nvSpPr>
          <p:cNvPr id="17" name="Rounded Rectangle 16">
            <a:extLst>
              <a:ext uri="{FF2B5EF4-FFF2-40B4-BE49-F238E27FC236}">
                <a16:creationId xmlns:a16="http://schemas.microsoft.com/office/drawing/2014/main" id="{2D1C843B-2CFA-B751-804E-77ABF42F7BC2}"/>
              </a:ext>
            </a:extLst>
          </p:cNvPr>
          <p:cNvSpPr/>
          <p:nvPr/>
        </p:nvSpPr>
        <p:spPr>
          <a:xfrm>
            <a:off x="8125824" y="1574900"/>
            <a:ext cx="3526971" cy="3835929"/>
          </a:xfrm>
          <a:prstGeom prst="roundRect">
            <a:avLst>
              <a:gd name="adj" fmla="val 5247"/>
            </a:avLst>
          </a:prstGeom>
          <a:solidFill>
            <a:srgbClr val="F8F7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TextBox 18">
            <a:extLst>
              <a:ext uri="{FF2B5EF4-FFF2-40B4-BE49-F238E27FC236}">
                <a16:creationId xmlns:a16="http://schemas.microsoft.com/office/drawing/2014/main" id="{64B8968B-C20D-F288-6A91-5CFD9CD41AF9}"/>
              </a:ext>
            </a:extLst>
          </p:cNvPr>
          <p:cNvSpPr txBox="1"/>
          <p:nvPr/>
        </p:nvSpPr>
        <p:spPr>
          <a:xfrm>
            <a:off x="8283307" y="1765245"/>
            <a:ext cx="3113315" cy="338554"/>
          </a:xfrm>
          <a:prstGeom prst="rect">
            <a:avLst/>
          </a:prstGeom>
          <a:noFill/>
        </p:spPr>
        <p:txBody>
          <a:bodyPr vertOverflow="overflow" vert="horz" wrap="square" rtlCol="0" anchor="t">
            <a:spAutoFit/>
          </a:bodyPr>
          <a:lstStyle/>
          <a:p>
            <a:pPr algn="l"/>
            <a:r>
              <a:rPr lang="en-US" sz="1600" b="1">
                <a:solidFill>
                  <a:srgbClr val="362C83"/>
                </a:solidFill>
                <a:latin typeface="Figtree" pitchFamily="2" charset="0"/>
              </a:rPr>
              <a:t>Beyond Wave 1</a:t>
            </a:r>
          </a:p>
        </p:txBody>
      </p:sp>
      <p:sp>
        <p:nvSpPr>
          <p:cNvPr id="20" name="TextBox 19">
            <a:extLst>
              <a:ext uri="{FF2B5EF4-FFF2-40B4-BE49-F238E27FC236}">
                <a16:creationId xmlns:a16="http://schemas.microsoft.com/office/drawing/2014/main" id="{2ABF723A-9445-7FBA-E28C-6D3BDFAF1BF6}"/>
              </a:ext>
            </a:extLst>
          </p:cNvPr>
          <p:cNvSpPr txBox="1"/>
          <p:nvPr/>
        </p:nvSpPr>
        <p:spPr>
          <a:xfrm>
            <a:off x="8283307" y="2434507"/>
            <a:ext cx="3184431" cy="2800767"/>
          </a:xfrm>
          <a:prstGeom prst="rect">
            <a:avLst/>
          </a:prstGeom>
          <a:noFill/>
        </p:spPr>
        <p:txBody>
          <a:bodyPr vertOverflow="overflow" vert="horz" wrap="square" rtlCol="0" anchor="t">
            <a:spAutoFit/>
          </a:bodyPr>
          <a:lstStyle/>
          <a:p>
            <a:r>
              <a:rPr lang="en-US" sz="1100">
                <a:solidFill>
                  <a:srgbClr val="362C83"/>
                </a:solidFill>
                <a:latin typeface="Figtree" pitchFamily="2" charset="0"/>
              </a:rPr>
              <a:t>Other needs (e.g. visual impairments) require a functional prototype to be meaningfully tested with assistive technologies such as screen readers.</a:t>
            </a:r>
          </a:p>
          <a:p>
            <a:endParaRPr lang="en-US" sz="1100">
              <a:solidFill>
                <a:srgbClr val="362C83"/>
              </a:solidFill>
              <a:latin typeface="Figtree" pitchFamily="2" charset="0"/>
            </a:endParaRPr>
          </a:p>
          <a:p>
            <a:r>
              <a:rPr lang="en-US" sz="1100">
                <a:solidFill>
                  <a:srgbClr val="362C83"/>
                </a:solidFill>
                <a:latin typeface="Figtree" pitchFamily="2" charset="0"/>
              </a:rPr>
              <a:t>These will be addressed in Waves 2–3 and post-MMP </a:t>
            </a:r>
            <a:r>
              <a:rPr lang="en-GB" sz="1100">
                <a:solidFill>
                  <a:srgbClr val="362C83"/>
                </a:solidFill>
                <a:latin typeface="Figtree" pitchFamily="2" charset="0"/>
              </a:rPr>
              <a:t>ensuring the CCS continues to evolve for all users.</a:t>
            </a:r>
            <a:endParaRPr lang="en-US" sz="1100">
              <a:solidFill>
                <a:srgbClr val="362C83"/>
              </a:solidFill>
              <a:latin typeface="Figtree" pitchFamily="2" charset="0"/>
            </a:endParaRPr>
          </a:p>
          <a:p>
            <a:pPr algn="l"/>
            <a:endParaRPr lang="en-US" sz="1100">
              <a:solidFill>
                <a:srgbClr val="362C83"/>
              </a:solidFill>
              <a:latin typeface="Figtree" pitchFamily="2" charset="0"/>
            </a:endParaRPr>
          </a:p>
          <a:p>
            <a:pPr algn="l"/>
            <a:r>
              <a:rPr lang="en-US" sz="1100" b="1">
                <a:solidFill>
                  <a:srgbClr val="362C83"/>
                </a:solidFill>
                <a:latin typeface="Figtree" pitchFamily="2" charset="0"/>
              </a:rPr>
              <a:t>Key needs raised in Wave 1:</a:t>
            </a:r>
          </a:p>
          <a:p>
            <a:pPr marL="171450" indent="-171450" algn="l">
              <a:buFont typeface="Arial" panose="020B0604020202020204" pitchFamily="34" charset="0"/>
              <a:buChar char="•"/>
            </a:pPr>
            <a:r>
              <a:rPr lang="en-US" sz="1100">
                <a:solidFill>
                  <a:srgbClr val="362C83"/>
                </a:solidFill>
                <a:latin typeface="Figtree" pitchFamily="2" charset="0"/>
              </a:rPr>
              <a:t>Proxy access (trusted person managing accounts)</a:t>
            </a:r>
          </a:p>
          <a:p>
            <a:pPr marL="171450" indent="-171450" algn="l">
              <a:buFont typeface="Arial" panose="020B0604020202020204" pitchFamily="34" charset="0"/>
              <a:buChar char="•"/>
            </a:pPr>
            <a:r>
              <a:rPr lang="en-US" sz="1100">
                <a:solidFill>
                  <a:srgbClr val="362C83"/>
                </a:solidFill>
                <a:latin typeface="Figtree" pitchFamily="2" charset="0"/>
              </a:rPr>
              <a:t>Offline options (postal communication)</a:t>
            </a:r>
          </a:p>
          <a:p>
            <a:pPr marL="171450" indent="-171450" algn="l">
              <a:buFont typeface="Arial" panose="020B0604020202020204" pitchFamily="34" charset="0"/>
              <a:buChar char="•"/>
            </a:pPr>
            <a:r>
              <a:rPr lang="en-US" sz="1100">
                <a:solidFill>
                  <a:srgbClr val="362C83"/>
                </a:solidFill>
                <a:latin typeface="Figtree" pitchFamily="2" charset="0"/>
              </a:rPr>
              <a:t>Phone-based onboarding with human support</a:t>
            </a:r>
          </a:p>
          <a:p>
            <a:pPr marL="171450" indent="-171450" algn="l">
              <a:buFont typeface="Arial" panose="020B0604020202020204" pitchFamily="34" charset="0"/>
              <a:buChar char="•"/>
            </a:pPr>
            <a:r>
              <a:rPr lang="en-US" sz="1100">
                <a:solidFill>
                  <a:srgbClr val="362C83"/>
                </a:solidFill>
                <a:latin typeface="Figtree" pitchFamily="2" charset="0"/>
              </a:rPr>
              <a:t>Proactive outreach to low-confidence users</a:t>
            </a:r>
          </a:p>
        </p:txBody>
      </p:sp>
      <p:sp>
        <p:nvSpPr>
          <p:cNvPr id="21" name="Text Placeholder 4">
            <a:extLst>
              <a:ext uri="{FF2B5EF4-FFF2-40B4-BE49-F238E27FC236}">
                <a16:creationId xmlns:a16="http://schemas.microsoft.com/office/drawing/2014/main" id="{E6B298F8-EC72-AAF6-7B13-74E0F5E17FD4}"/>
              </a:ext>
            </a:extLst>
          </p:cNvPr>
          <p:cNvSpPr txBox="1">
            <a:spLocks/>
          </p:cNvSpPr>
          <p:nvPr/>
        </p:nvSpPr>
        <p:spPr>
          <a:xfrm>
            <a:off x="565576" y="3326029"/>
            <a:ext cx="5713879" cy="710435"/>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r>
              <a:rPr lang="en-GB">
                <a:solidFill>
                  <a:srgbClr val="362C83"/>
                </a:solidFill>
                <a:latin typeface="Figtree" pitchFamily="2" charset="0"/>
              </a:rPr>
              <a:t>Half of our participants disclosed a specific access need, with digital confidence ranging from fully independent to avoiding online services entirely. These included:</a:t>
            </a:r>
          </a:p>
        </p:txBody>
      </p:sp>
      <p:sp>
        <p:nvSpPr>
          <p:cNvPr id="22" name="TextBox 21">
            <a:extLst>
              <a:ext uri="{FF2B5EF4-FFF2-40B4-BE49-F238E27FC236}">
                <a16:creationId xmlns:a16="http://schemas.microsoft.com/office/drawing/2014/main" id="{0088CF97-1E61-6CA6-8871-2DF75FF3FFA4}"/>
              </a:ext>
            </a:extLst>
          </p:cNvPr>
          <p:cNvSpPr txBox="1"/>
          <p:nvPr/>
        </p:nvSpPr>
        <p:spPr>
          <a:xfrm>
            <a:off x="821667" y="3959030"/>
            <a:ext cx="6213579" cy="276999"/>
          </a:xfrm>
          <a:prstGeom prst="rect">
            <a:avLst/>
          </a:prstGeom>
          <a:noFill/>
        </p:spPr>
        <p:txBody>
          <a:bodyPr wrap="square">
            <a:spAutoFit/>
          </a:bodyPr>
          <a:lstStyle/>
          <a:p>
            <a:r>
              <a:rPr lang="en-GB" sz="1200" b="1" spc="-20">
                <a:solidFill>
                  <a:srgbClr val="362C83"/>
                </a:solidFill>
                <a:latin typeface="Figtree" pitchFamily="2" charset="0"/>
                <a:cs typeface="Futura Next Book" panose="020B0502020204020303" pitchFamily="34" charset="0"/>
              </a:rPr>
              <a:t>Cognitive and neurodivergent: </a:t>
            </a:r>
            <a:r>
              <a:rPr lang="en-GB" sz="1200" spc="-20">
                <a:solidFill>
                  <a:srgbClr val="362C83"/>
                </a:solidFill>
                <a:latin typeface="Figtree" pitchFamily="2" charset="0"/>
                <a:cs typeface="Futura Next Book" panose="020B0502020204020303" pitchFamily="34" charset="0"/>
              </a:rPr>
              <a:t>Autism, ADHD, auditory processing disorder, dyslexia</a:t>
            </a:r>
          </a:p>
        </p:txBody>
      </p:sp>
      <p:sp>
        <p:nvSpPr>
          <p:cNvPr id="24" name="TextBox 23">
            <a:extLst>
              <a:ext uri="{FF2B5EF4-FFF2-40B4-BE49-F238E27FC236}">
                <a16:creationId xmlns:a16="http://schemas.microsoft.com/office/drawing/2014/main" id="{065D384E-E0B2-D4CA-43BD-9B0DE50656AE}"/>
              </a:ext>
            </a:extLst>
          </p:cNvPr>
          <p:cNvSpPr txBox="1"/>
          <p:nvPr/>
        </p:nvSpPr>
        <p:spPr>
          <a:xfrm>
            <a:off x="821666" y="4307284"/>
            <a:ext cx="6213579" cy="276999"/>
          </a:xfrm>
          <a:prstGeom prst="rect">
            <a:avLst/>
          </a:prstGeom>
          <a:noFill/>
        </p:spPr>
        <p:txBody>
          <a:bodyPr wrap="square">
            <a:spAutoFit/>
          </a:bodyPr>
          <a:lstStyle/>
          <a:p>
            <a:r>
              <a:rPr lang="en-GB" sz="1200" b="1" spc="-20">
                <a:solidFill>
                  <a:srgbClr val="362C83"/>
                </a:solidFill>
                <a:latin typeface="Figtree" pitchFamily="2" charset="0"/>
                <a:cs typeface="Futura Next Book" panose="020B0502020204020303" pitchFamily="34" charset="0"/>
              </a:rPr>
              <a:t>Physical and long-term health: </a:t>
            </a:r>
            <a:r>
              <a:rPr lang="en-GB" sz="1200" spc="-20">
                <a:solidFill>
                  <a:srgbClr val="362C83"/>
                </a:solidFill>
                <a:latin typeface="Figtree" pitchFamily="2" charset="0"/>
                <a:cs typeface="Futura Next Book" panose="020B0502020204020303" pitchFamily="34" charset="0"/>
              </a:rPr>
              <a:t>Fibromyalgia, ME, arthritis, diabetes, cancer, asthma, COPD</a:t>
            </a:r>
          </a:p>
        </p:txBody>
      </p:sp>
      <p:sp>
        <p:nvSpPr>
          <p:cNvPr id="28" name="TextBox 27">
            <a:extLst>
              <a:ext uri="{FF2B5EF4-FFF2-40B4-BE49-F238E27FC236}">
                <a16:creationId xmlns:a16="http://schemas.microsoft.com/office/drawing/2014/main" id="{93D4FE5D-9D51-8219-734E-9705BD0D6DC0}"/>
              </a:ext>
            </a:extLst>
          </p:cNvPr>
          <p:cNvSpPr txBox="1"/>
          <p:nvPr/>
        </p:nvSpPr>
        <p:spPr>
          <a:xfrm>
            <a:off x="821666" y="4655538"/>
            <a:ext cx="6427178" cy="276999"/>
          </a:xfrm>
          <a:prstGeom prst="rect">
            <a:avLst/>
          </a:prstGeom>
          <a:noFill/>
        </p:spPr>
        <p:txBody>
          <a:bodyPr wrap="square">
            <a:spAutoFit/>
          </a:bodyPr>
          <a:lstStyle/>
          <a:p>
            <a:r>
              <a:rPr lang="en-GB" sz="1200" b="1" spc="-20">
                <a:solidFill>
                  <a:srgbClr val="362C83"/>
                </a:solidFill>
                <a:latin typeface="Figtree" pitchFamily="2" charset="0"/>
                <a:cs typeface="Futura Next Book" panose="020B0502020204020303" pitchFamily="34" charset="0"/>
              </a:rPr>
              <a:t>Sensory and mental health: </a:t>
            </a:r>
            <a:r>
              <a:rPr lang="en-GB" sz="1200" spc="-20">
                <a:solidFill>
                  <a:srgbClr val="362C83"/>
                </a:solidFill>
                <a:latin typeface="Figtree" pitchFamily="2" charset="0"/>
                <a:cs typeface="Futura Next Book" panose="020B0502020204020303" pitchFamily="34" charset="0"/>
              </a:rPr>
              <a:t>Partial deafness, hearing difficulties, anxiety and mental health conditions</a:t>
            </a:r>
          </a:p>
        </p:txBody>
      </p:sp>
      <p:sp>
        <p:nvSpPr>
          <p:cNvPr id="31" name="Oval 30">
            <a:extLst>
              <a:ext uri="{FF2B5EF4-FFF2-40B4-BE49-F238E27FC236}">
                <a16:creationId xmlns:a16="http://schemas.microsoft.com/office/drawing/2014/main" id="{2BE0D4F3-24D4-4857-FFDA-6768BACB47F6}"/>
              </a:ext>
            </a:extLst>
          </p:cNvPr>
          <p:cNvSpPr/>
          <p:nvPr/>
        </p:nvSpPr>
        <p:spPr>
          <a:xfrm>
            <a:off x="591015" y="4736579"/>
            <a:ext cx="108000" cy="108000"/>
          </a:xfrm>
          <a:prstGeom prst="ellipse">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342A1D2-324D-2FAC-BC8C-155036238BA5}"/>
              </a:ext>
            </a:extLst>
          </p:cNvPr>
          <p:cNvCxnSpPr/>
          <p:nvPr/>
        </p:nvCxnSpPr>
        <p:spPr>
          <a:xfrm>
            <a:off x="8377084" y="2260460"/>
            <a:ext cx="2900517" cy="0"/>
          </a:xfrm>
          <a:prstGeom prst="line">
            <a:avLst/>
          </a:prstGeom>
          <a:ln>
            <a:solidFill>
              <a:srgbClr val="503BF6"/>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E952CC30-ED9A-C143-7410-C5B31FC8948C}"/>
              </a:ext>
            </a:extLst>
          </p:cNvPr>
          <p:cNvSpPr txBox="1"/>
          <p:nvPr/>
        </p:nvSpPr>
        <p:spPr>
          <a:xfrm>
            <a:off x="457200" y="355600"/>
            <a:ext cx="8890000" cy="584775"/>
          </a:xfrm>
          <a:prstGeom prst="rect">
            <a:avLst/>
          </a:prstGeom>
          <a:noFill/>
        </p:spPr>
        <p:txBody>
          <a:bodyPr vertOverflow="overflow" vert="horz" wrap="square" rtlCol="0" anchor="t">
            <a:spAutoFit/>
          </a:bodyPr>
          <a:lstStyle/>
          <a:p>
            <a:r>
              <a:rPr lang="en-US" sz="3200" b="1">
                <a:solidFill>
                  <a:srgbClr val="362C83"/>
                </a:solidFill>
                <a:latin typeface="Figtree" pitchFamily="2" charset="0"/>
              </a:rPr>
              <a:t>Designing for every energy consumer</a:t>
            </a:r>
          </a:p>
        </p:txBody>
      </p:sp>
      <p:sp>
        <p:nvSpPr>
          <p:cNvPr id="13" name="TextBox 12">
            <a:extLst>
              <a:ext uri="{FF2B5EF4-FFF2-40B4-BE49-F238E27FC236}">
                <a16:creationId xmlns:a16="http://schemas.microsoft.com/office/drawing/2014/main" id="{267C2461-5F2A-FD2B-4848-FBC6DFF1C148}"/>
              </a:ext>
            </a:extLst>
          </p:cNvPr>
          <p:cNvSpPr txBox="1"/>
          <p:nvPr/>
        </p:nvSpPr>
        <p:spPr>
          <a:xfrm>
            <a:off x="457200" y="940375"/>
            <a:ext cx="8890000" cy="338554"/>
          </a:xfrm>
          <a:prstGeom prst="rect">
            <a:avLst/>
          </a:prstGeom>
          <a:noFill/>
        </p:spPr>
        <p:txBody>
          <a:bodyPr vertOverflow="overflow" vert="horz" wrap="square" rtlCol="0" anchor="t">
            <a:spAutoFit/>
          </a:bodyPr>
          <a:lstStyle/>
          <a:p>
            <a:pPr lvl="0" defTabSz="914354">
              <a:defRPr/>
            </a:pPr>
            <a:r>
              <a:rPr lang="en-GB" sz="1600" kern="0">
                <a:solidFill>
                  <a:srgbClr val="4D38F5"/>
                </a:solidFill>
                <a:latin typeface="Figtree" pitchFamily="2" charset="0"/>
                <a:ea typeface="+mn-lt"/>
                <a:cs typeface="+mn-lt"/>
                <a:sym typeface="Arial"/>
              </a:rPr>
              <a:t>An accessible-first CCS</a:t>
            </a:r>
            <a:endParaRPr lang="en-US" sz="1600">
              <a:solidFill>
                <a:srgbClr val="4D38F5"/>
              </a:solidFill>
              <a:latin typeface="Figtree" pitchFamily="2" charset="0"/>
            </a:endParaRPr>
          </a:p>
        </p:txBody>
      </p:sp>
    </p:spTree>
    <p:extLst>
      <p:ext uri="{BB962C8B-B14F-4D97-AF65-F5344CB8AC3E}">
        <p14:creationId xmlns:p14="http://schemas.microsoft.com/office/powerpoint/2010/main" val="9969087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F63D3-8445-353B-522F-70C1F527538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A1A31C1-63ED-E9F8-DF2B-B7568BB0E856}"/>
              </a:ext>
            </a:extLst>
          </p:cNvPr>
          <p:cNvSpPr txBox="1"/>
          <p:nvPr/>
        </p:nvSpPr>
        <p:spPr>
          <a:xfrm>
            <a:off x="480560" y="1476912"/>
            <a:ext cx="8010474" cy="461665"/>
          </a:xfrm>
          <a:prstGeom prst="rect">
            <a:avLst/>
          </a:prstGeom>
          <a:noFill/>
        </p:spPr>
        <p:txBody>
          <a:bodyPr vertOverflow="overflow" vert="horz" wrap="square" lIns="91440" tIns="45720" rIns="91440" bIns="45720" rtlCol="0" anchor="t">
            <a:spAutoFit/>
          </a:bodyPr>
          <a:lstStyle/>
          <a:p>
            <a:r>
              <a:rPr lang="en-US" sz="1200">
                <a:solidFill>
                  <a:srgbClr val="362C83"/>
                </a:solidFill>
                <a:latin typeface="Figtree"/>
                <a:ea typeface="+mn-lt"/>
                <a:cs typeface="+mn-lt"/>
              </a:rPr>
              <a:t>The research revealed barriers that go beyond drop-off risk, they are a complete block to participation for some users with accessibility needs which goes against The Equality Act 2010.</a:t>
            </a:r>
            <a:endParaRPr lang="en-US" sz="1200">
              <a:latin typeface="Figtree"/>
              <a:ea typeface="+mn-lt"/>
              <a:cs typeface="+mn-lt"/>
            </a:endParaRPr>
          </a:p>
        </p:txBody>
      </p:sp>
      <p:sp>
        <p:nvSpPr>
          <p:cNvPr id="13" name="Rounded Rectangle 12">
            <a:extLst>
              <a:ext uri="{FF2B5EF4-FFF2-40B4-BE49-F238E27FC236}">
                <a16:creationId xmlns:a16="http://schemas.microsoft.com/office/drawing/2014/main" id="{CE1360B7-2964-8F9E-6584-19EAB22879C5}"/>
              </a:ext>
            </a:extLst>
          </p:cNvPr>
          <p:cNvSpPr/>
          <p:nvPr/>
        </p:nvSpPr>
        <p:spPr>
          <a:xfrm>
            <a:off x="479922" y="2254973"/>
            <a:ext cx="3290902" cy="3408400"/>
          </a:xfrm>
          <a:prstGeom prst="roundRect">
            <a:avLst>
              <a:gd name="adj" fmla="val 9604"/>
            </a:avLst>
          </a:prstGeom>
          <a:solidFill>
            <a:srgbClr val="F8F7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latin typeface="Figtree" pitchFamily="2" charset="0"/>
            </a:endParaRPr>
          </a:p>
        </p:txBody>
      </p:sp>
      <p:sp>
        <p:nvSpPr>
          <p:cNvPr id="14" name="TextBox 13">
            <a:extLst>
              <a:ext uri="{FF2B5EF4-FFF2-40B4-BE49-F238E27FC236}">
                <a16:creationId xmlns:a16="http://schemas.microsoft.com/office/drawing/2014/main" id="{030948AC-4EF4-5B5D-5987-568172A0E0B8}"/>
              </a:ext>
            </a:extLst>
          </p:cNvPr>
          <p:cNvSpPr txBox="1"/>
          <p:nvPr/>
        </p:nvSpPr>
        <p:spPr>
          <a:xfrm>
            <a:off x="632323" y="3426239"/>
            <a:ext cx="2568228" cy="600164"/>
          </a:xfrm>
          <a:prstGeom prst="rect">
            <a:avLst/>
          </a:prstGeom>
          <a:noFill/>
        </p:spPr>
        <p:txBody>
          <a:bodyPr vertOverflow="overflow" vert="horz" wrap="square" rtlCol="0" anchor="t">
            <a:spAutoFit/>
          </a:bodyPr>
          <a:lstStyle/>
          <a:p>
            <a:r>
              <a:rPr lang="en-US" sz="1100" b="1" spc="-20">
                <a:solidFill>
                  <a:srgbClr val="362C83"/>
                </a:solidFill>
                <a:latin typeface="Figtree SemiBold" pitchFamily="2" charset="0"/>
                <a:cs typeface="Futura Next Book" panose="020B0502020204020303" pitchFamily="34" charset="0"/>
              </a:rPr>
              <a:t>"I do have a problem on my basic tablet with photo ID. They don't seem to </a:t>
            </a:r>
            <a:r>
              <a:rPr lang="en-US" sz="1100" b="1" spc="-20" err="1">
                <a:solidFill>
                  <a:srgbClr val="362C83"/>
                </a:solidFill>
                <a:latin typeface="Figtree SemiBold" pitchFamily="2" charset="0"/>
                <a:cs typeface="Futura Next Book" panose="020B0502020204020303" pitchFamily="34" charset="0"/>
              </a:rPr>
              <a:t>recognise</a:t>
            </a:r>
            <a:r>
              <a:rPr lang="en-US" sz="1100" b="1" spc="-20">
                <a:solidFill>
                  <a:srgbClr val="362C83"/>
                </a:solidFill>
                <a:latin typeface="Figtree SemiBold" pitchFamily="2" charset="0"/>
                <a:cs typeface="Futura Next Book" panose="020B0502020204020303" pitchFamily="34" charset="0"/>
              </a:rPr>
              <a:t> things like that.”</a:t>
            </a:r>
          </a:p>
        </p:txBody>
      </p:sp>
      <p:sp>
        <p:nvSpPr>
          <p:cNvPr id="15" name="TextBox 14">
            <a:extLst>
              <a:ext uri="{FF2B5EF4-FFF2-40B4-BE49-F238E27FC236}">
                <a16:creationId xmlns:a16="http://schemas.microsoft.com/office/drawing/2014/main" id="{E1D21828-82E0-F2C1-A3AA-A1103A7D0191}"/>
              </a:ext>
            </a:extLst>
          </p:cNvPr>
          <p:cNvSpPr txBox="1"/>
          <p:nvPr/>
        </p:nvSpPr>
        <p:spPr>
          <a:xfrm>
            <a:off x="620747" y="4759173"/>
            <a:ext cx="2896367" cy="600164"/>
          </a:xfrm>
          <a:prstGeom prst="rect">
            <a:avLst/>
          </a:prstGeom>
          <a:noFill/>
        </p:spPr>
        <p:txBody>
          <a:bodyPr vertOverflow="overflow" vert="horz" wrap="square" lIns="91440" tIns="45720" rIns="91440" bIns="45720" rtlCol="0" anchor="t">
            <a:spAutoFit/>
          </a:bodyPr>
          <a:lstStyle/>
          <a:p>
            <a:r>
              <a:rPr lang="en-US" sz="1100" spc="-20">
                <a:solidFill>
                  <a:srgbClr val="362C83"/>
                </a:solidFill>
                <a:latin typeface="Figtree"/>
                <a:cs typeface="Futura Next Book" panose="020B0502020204020303" pitchFamily="34" charset="0"/>
              </a:rPr>
              <a:t>Camera-based verification failed on their device entirely, not due to user error but hardware limitations.</a:t>
            </a:r>
            <a:endParaRPr lang="en-US" sz="1100" spc="-20">
              <a:solidFill>
                <a:srgbClr val="362C83"/>
              </a:solidFill>
              <a:latin typeface="Figtree" pitchFamily="2" charset="0"/>
              <a:cs typeface="Futura Next Book" panose="020B0502020204020303" pitchFamily="34" charset="0"/>
            </a:endParaRPr>
          </a:p>
        </p:txBody>
      </p:sp>
      <p:sp>
        <p:nvSpPr>
          <p:cNvPr id="17" name="TextBox 16">
            <a:extLst>
              <a:ext uri="{FF2B5EF4-FFF2-40B4-BE49-F238E27FC236}">
                <a16:creationId xmlns:a16="http://schemas.microsoft.com/office/drawing/2014/main" id="{9272FF76-BD4A-8B9B-B80E-9D2AD96C09E7}"/>
              </a:ext>
            </a:extLst>
          </p:cNvPr>
          <p:cNvSpPr txBox="1"/>
          <p:nvPr/>
        </p:nvSpPr>
        <p:spPr>
          <a:xfrm>
            <a:off x="620748" y="4146949"/>
            <a:ext cx="2685424" cy="246221"/>
          </a:xfrm>
          <a:prstGeom prst="rect">
            <a:avLst/>
          </a:prstGeom>
          <a:noFill/>
        </p:spPr>
        <p:txBody>
          <a:bodyPr vertOverflow="overflow" vert="horz" wrap="square" rtlCol="0" anchor="t">
            <a:spAutoFit/>
          </a:bodyPr>
          <a:lstStyle/>
          <a:p>
            <a:r>
              <a:rPr lang="en-US" sz="1000" b="1" i="1" spc="-20">
                <a:solidFill>
                  <a:srgbClr val="362C83"/>
                </a:solidFill>
                <a:latin typeface="Figtree Bold" pitchFamily="2" charset="0"/>
                <a:cs typeface="Futura Next Book" panose="020B0502020204020303" pitchFamily="34" charset="0"/>
              </a:rPr>
              <a:t>- </a:t>
            </a:r>
            <a:r>
              <a:rPr lang="en-US" sz="1000" i="1" spc="-20">
                <a:solidFill>
                  <a:srgbClr val="362C83"/>
                </a:solidFill>
                <a:latin typeface="Figtree" pitchFamily="2" charset="0"/>
                <a:cs typeface="Futura Next Book" panose="020B0502020204020303" pitchFamily="34" charset="0"/>
              </a:rPr>
              <a:t>Older participant on a basic tablet</a:t>
            </a:r>
            <a:endParaRPr lang="en-US" sz="1000" spc="-20">
              <a:solidFill>
                <a:srgbClr val="362C83"/>
              </a:solidFill>
              <a:latin typeface="Figtree" pitchFamily="2" charset="0"/>
              <a:cs typeface="Futura Next Book" panose="020B0502020204020303" pitchFamily="34" charset="0"/>
            </a:endParaRPr>
          </a:p>
        </p:txBody>
      </p:sp>
      <p:sp>
        <p:nvSpPr>
          <p:cNvPr id="86" name="Rounded Rectangle 85">
            <a:extLst>
              <a:ext uri="{FF2B5EF4-FFF2-40B4-BE49-F238E27FC236}">
                <a16:creationId xmlns:a16="http://schemas.microsoft.com/office/drawing/2014/main" id="{F5170F94-6F67-3592-C44F-740A8E27FF90}"/>
              </a:ext>
            </a:extLst>
          </p:cNvPr>
          <p:cNvSpPr/>
          <p:nvPr/>
        </p:nvSpPr>
        <p:spPr>
          <a:xfrm>
            <a:off x="4050947" y="2298892"/>
            <a:ext cx="3290902" cy="3408400"/>
          </a:xfrm>
          <a:prstGeom prst="roundRect">
            <a:avLst>
              <a:gd name="adj" fmla="val 9604"/>
            </a:avLst>
          </a:prstGeom>
          <a:solidFill>
            <a:srgbClr val="F8F7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latin typeface="Figtree" pitchFamily="2" charset="0"/>
            </a:endParaRPr>
          </a:p>
        </p:txBody>
      </p:sp>
      <p:sp>
        <p:nvSpPr>
          <p:cNvPr id="87" name="TextBox 86">
            <a:extLst>
              <a:ext uri="{FF2B5EF4-FFF2-40B4-BE49-F238E27FC236}">
                <a16:creationId xmlns:a16="http://schemas.microsoft.com/office/drawing/2014/main" id="{AE433B91-7EEC-22F7-51B8-1B72E7BAC229}"/>
              </a:ext>
            </a:extLst>
          </p:cNvPr>
          <p:cNvSpPr txBox="1"/>
          <p:nvPr/>
        </p:nvSpPr>
        <p:spPr>
          <a:xfrm>
            <a:off x="4203348" y="3459430"/>
            <a:ext cx="2568228" cy="430887"/>
          </a:xfrm>
          <a:prstGeom prst="rect">
            <a:avLst/>
          </a:prstGeom>
          <a:noFill/>
        </p:spPr>
        <p:txBody>
          <a:bodyPr vertOverflow="overflow" vert="horz" wrap="square" rtlCol="0" anchor="t">
            <a:spAutoFit/>
          </a:bodyPr>
          <a:lstStyle/>
          <a:p>
            <a:r>
              <a:rPr lang="en-US" sz="1100" b="1" spc="-20">
                <a:solidFill>
                  <a:srgbClr val="362C83"/>
                </a:solidFill>
                <a:latin typeface="Figtree SemiBold" pitchFamily="2" charset="0"/>
                <a:cs typeface="Futura Next Book" panose="020B0502020204020303" pitchFamily="34" charset="0"/>
              </a:rPr>
              <a:t>“I have to ration my energy, I have to think carefully”</a:t>
            </a:r>
          </a:p>
        </p:txBody>
      </p:sp>
      <p:sp>
        <p:nvSpPr>
          <p:cNvPr id="88" name="TextBox 87">
            <a:extLst>
              <a:ext uri="{FF2B5EF4-FFF2-40B4-BE49-F238E27FC236}">
                <a16:creationId xmlns:a16="http://schemas.microsoft.com/office/drawing/2014/main" id="{0E82E0DE-AF08-C09B-AF50-344A96698BCC}"/>
              </a:ext>
            </a:extLst>
          </p:cNvPr>
          <p:cNvSpPr txBox="1"/>
          <p:nvPr/>
        </p:nvSpPr>
        <p:spPr>
          <a:xfrm>
            <a:off x="4191773" y="4744372"/>
            <a:ext cx="2924748" cy="600164"/>
          </a:xfrm>
          <a:prstGeom prst="rect">
            <a:avLst/>
          </a:prstGeom>
          <a:noFill/>
        </p:spPr>
        <p:txBody>
          <a:bodyPr vertOverflow="overflow" vert="horz" wrap="square" rtlCol="0" anchor="t">
            <a:spAutoFit/>
          </a:bodyPr>
          <a:lstStyle/>
          <a:p>
            <a:r>
              <a:rPr lang="en-US" sz="1100" spc="-20">
                <a:solidFill>
                  <a:srgbClr val="362C83"/>
                </a:solidFill>
                <a:latin typeface="Figtree" pitchFamily="2" charset="0"/>
                <a:cs typeface="Futura Next Book" panose="020B0502020204020303" pitchFamily="34" charset="0"/>
              </a:rPr>
              <a:t>This participant described a deliberate and necessary process of deciding which tasks are worth the physical cost of completing them.</a:t>
            </a:r>
          </a:p>
        </p:txBody>
      </p:sp>
      <p:sp>
        <p:nvSpPr>
          <p:cNvPr id="89" name="TextBox 88">
            <a:extLst>
              <a:ext uri="{FF2B5EF4-FFF2-40B4-BE49-F238E27FC236}">
                <a16:creationId xmlns:a16="http://schemas.microsoft.com/office/drawing/2014/main" id="{DFBA6FA0-BC37-D426-6588-FF8601C872A0}"/>
              </a:ext>
            </a:extLst>
          </p:cNvPr>
          <p:cNvSpPr txBox="1"/>
          <p:nvPr/>
        </p:nvSpPr>
        <p:spPr>
          <a:xfrm>
            <a:off x="4203348" y="2585238"/>
            <a:ext cx="2820678" cy="523220"/>
          </a:xfrm>
          <a:prstGeom prst="rect">
            <a:avLst/>
          </a:prstGeom>
          <a:noFill/>
        </p:spPr>
        <p:txBody>
          <a:bodyPr vertOverflow="overflow" vert="horz" wrap="square" lIns="91440" tIns="45720" rIns="91440" bIns="45720" rtlCol="0" anchor="t">
            <a:spAutoFit/>
          </a:bodyPr>
          <a:lstStyle/>
          <a:p>
            <a:r>
              <a:rPr lang="en-US" sz="1400" b="1" kern="0">
                <a:solidFill>
                  <a:srgbClr val="362C83"/>
                </a:solidFill>
                <a:latin typeface="Figtree"/>
                <a:ea typeface="+mn-lt"/>
                <a:cs typeface="+mn-lt"/>
              </a:rPr>
              <a:t>Digital effort has a physical cost for some</a:t>
            </a:r>
            <a:endParaRPr lang="en-US" sz="1400" b="1" kern="0">
              <a:solidFill>
                <a:srgbClr val="362C83"/>
              </a:solidFill>
              <a:latin typeface="Figtree" pitchFamily="2" charset="0"/>
              <a:ea typeface="+mn-lt"/>
              <a:cs typeface="+mn-lt"/>
            </a:endParaRPr>
          </a:p>
        </p:txBody>
      </p:sp>
      <p:sp>
        <p:nvSpPr>
          <p:cNvPr id="90" name="TextBox 89">
            <a:extLst>
              <a:ext uri="{FF2B5EF4-FFF2-40B4-BE49-F238E27FC236}">
                <a16:creationId xmlns:a16="http://schemas.microsoft.com/office/drawing/2014/main" id="{EECE5823-A7B4-7855-A996-83EFA02A70D8}"/>
              </a:ext>
            </a:extLst>
          </p:cNvPr>
          <p:cNvSpPr txBox="1"/>
          <p:nvPr/>
        </p:nvSpPr>
        <p:spPr>
          <a:xfrm>
            <a:off x="4191773" y="3876235"/>
            <a:ext cx="2924748" cy="553998"/>
          </a:xfrm>
          <a:prstGeom prst="rect">
            <a:avLst/>
          </a:prstGeom>
          <a:noFill/>
        </p:spPr>
        <p:txBody>
          <a:bodyPr vertOverflow="overflow" vert="horz" wrap="square" lIns="91440" tIns="45720" rIns="91440" bIns="45720" rtlCol="0" anchor="t">
            <a:spAutoFit/>
          </a:bodyPr>
          <a:lstStyle/>
          <a:p>
            <a:r>
              <a:rPr lang="en-US" sz="1000" b="1" i="1" spc="-20">
                <a:solidFill>
                  <a:srgbClr val="362C83"/>
                </a:solidFill>
                <a:latin typeface="Figtree Bold"/>
                <a:cs typeface="Futura Next Book" panose="020B0502020204020303" pitchFamily="34" charset="0"/>
              </a:rPr>
              <a:t>- </a:t>
            </a:r>
            <a:r>
              <a:rPr lang="en-US" sz="1000" i="1" spc="-20">
                <a:solidFill>
                  <a:srgbClr val="362C83"/>
                </a:solidFill>
                <a:latin typeface="Figtree"/>
                <a:cs typeface="Futura Next Book" panose="020B0502020204020303" pitchFamily="34" charset="0"/>
              </a:rPr>
              <a:t>A participant living with a chronic health condition affecting their physical and cognitive energy levels on a day-to-day basis.</a:t>
            </a:r>
            <a:endParaRPr lang="en-US" sz="1000" spc="-20">
              <a:solidFill>
                <a:srgbClr val="362C83"/>
              </a:solidFill>
              <a:latin typeface="Figtree"/>
              <a:cs typeface="Futura Next Book" panose="020B0502020204020303" pitchFamily="34" charset="0"/>
            </a:endParaRPr>
          </a:p>
        </p:txBody>
      </p:sp>
      <p:sp>
        <p:nvSpPr>
          <p:cNvPr id="122" name="TextBox 121">
            <a:extLst>
              <a:ext uri="{FF2B5EF4-FFF2-40B4-BE49-F238E27FC236}">
                <a16:creationId xmlns:a16="http://schemas.microsoft.com/office/drawing/2014/main" id="{BC9B7FE0-C374-B564-2A4A-A8387E687057}"/>
              </a:ext>
            </a:extLst>
          </p:cNvPr>
          <p:cNvSpPr txBox="1"/>
          <p:nvPr/>
        </p:nvSpPr>
        <p:spPr>
          <a:xfrm>
            <a:off x="632323" y="2585238"/>
            <a:ext cx="2654436" cy="307777"/>
          </a:xfrm>
          <a:prstGeom prst="rect">
            <a:avLst/>
          </a:prstGeom>
          <a:noFill/>
        </p:spPr>
        <p:txBody>
          <a:bodyPr vertOverflow="overflow" vert="horz" wrap="square" rtlCol="0" anchor="t">
            <a:spAutoFit/>
          </a:bodyPr>
          <a:lstStyle/>
          <a:p>
            <a:r>
              <a:rPr lang="en-US" sz="1400" b="1" kern="0">
                <a:solidFill>
                  <a:srgbClr val="362C83"/>
                </a:solidFill>
                <a:latin typeface="Figtree" pitchFamily="2" charset="0"/>
                <a:ea typeface="+mn-lt"/>
                <a:cs typeface="+mn-lt"/>
              </a:rPr>
              <a:t>Photo ID is a technical exclusion</a:t>
            </a:r>
          </a:p>
        </p:txBody>
      </p:sp>
      <p:sp>
        <p:nvSpPr>
          <p:cNvPr id="41" name="TextBox 40">
            <a:extLst>
              <a:ext uri="{FF2B5EF4-FFF2-40B4-BE49-F238E27FC236}">
                <a16:creationId xmlns:a16="http://schemas.microsoft.com/office/drawing/2014/main" id="{19EDA5FB-C762-B1A9-39A8-23BEB98D811A}"/>
              </a:ext>
            </a:extLst>
          </p:cNvPr>
          <p:cNvSpPr txBox="1"/>
          <p:nvPr/>
        </p:nvSpPr>
        <p:spPr>
          <a:xfrm>
            <a:off x="457200" y="355600"/>
            <a:ext cx="8890000" cy="584775"/>
          </a:xfrm>
          <a:prstGeom prst="rect">
            <a:avLst/>
          </a:prstGeom>
          <a:noFill/>
        </p:spPr>
        <p:txBody>
          <a:bodyPr vertOverflow="overflow" vert="horz" wrap="square" lIns="91440" tIns="45720" rIns="91440" bIns="45720" rtlCol="0" anchor="t">
            <a:spAutoFit/>
          </a:bodyPr>
          <a:lstStyle/>
          <a:p>
            <a:r>
              <a:rPr lang="en-US" sz="3200" b="1">
                <a:solidFill>
                  <a:srgbClr val="362C83"/>
                </a:solidFill>
                <a:latin typeface="Figtree"/>
              </a:rPr>
              <a:t>Barriers for those with access needs</a:t>
            </a:r>
            <a:endParaRPr lang="en-US"/>
          </a:p>
        </p:txBody>
      </p:sp>
      <p:sp>
        <p:nvSpPr>
          <p:cNvPr id="42" name="TextBox 41">
            <a:extLst>
              <a:ext uri="{FF2B5EF4-FFF2-40B4-BE49-F238E27FC236}">
                <a16:creationId xmlns:a16="http://schemas.microsoft.com/office/drawing/2014/main" id="{11C843C3-E01C-3C22-EB73-E9EEE4B8875D}"/>
              </a:ext>
            </a:extLst>
          </p:cNvPr>
          <p:cNvSpPr txBox="1"/>
          <p:nvPr/>
        </p:nvSpPr>
        <p:spPr>
          <a:xfrm>
            <a:off x="457200" y="940375"/>
            <a:ext cx="8890000" cy="338554"/>
          </a:xfrm>
          <a:prstGeom prst="rect">
            <a:avLst/>
          </a:prstGeom>
          <a:noFill/>
        </p:spPr>
        <p:txBody>
          <a:bodyPr vertOverflow="overflow" vert="horz" wrap="square" lIns="91440" tIns="45720" rIns="91440" bIns="45720" rtlCol="0" anchor="t">
            <a:spAutoFit/>
          </a:bodyPr>
          <a:lstStyle/>
          <a:p>
            <a:r>
              <a:rPr lang="en-US" sz="1600" kern="0">
                <a:solidFill>
                  <a:srgbClr val="4D38F5"/>
                </a:solidFill>
                <a:latin typeface="Figtree"/>
                <a:ea typeface="+mn-lt"/>
                <a:cs typeface="+mn-lt"/>
              </a:rPr>
              <a:t>Voices from the research</a:t>
            </a:r>
            <a:endParaRPr lang="en-US" sz="1600" kern="0">
              <a:solidFill>
                <a:srgbClr val="4D38F5"/>
              </a:solidFill>
              <a:latin typeface="Figtree" pitchFamily="2" charset="0"/>
              <a:ea typeface="+mn-lt"/>
              <a:cs typeface="+mn-lt"/>
            </a:endParaRPr>
          </a:p>
        </p:txBody>
      </p:sp>
      <p:sp>
        <p:nvSpPr>
          <p:cNvPr id="2" name="Rounded Rectangle 85">
            <a:extLst>
              <a:ext uri="{FF2B5EF4-FFF2-40B4-BE49-F238E27FC236}">
                <a16:creationId xmlns:a16="http://schemas.microsoft.com/office/drawing/2014/main" id="{62060477-B380-DAD9-8878-27BBAF704C47}"/>
              </a:ext>
            </a:extLst>
          </p:cNvPr>
          <p:cNvSpPr/>
          <p:nvPr/>
        </p:nvSpPr>
        <p:spPr>
          <a:xfrm>
            <a:off x="7639372" y="2266466"/>
            <a:ext cx="3290902" cy="3408400"/>
          </a:xfrm>
          <a:prstGeom prst="roundRect">
            <a:avLst>
              <a:gd name="adj" fmla="val 9604"/>
            </a:avLst>
          </a:prstGeom>
          <a:solidFill>
            <a:srgbClr val="F8F7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latin typeface="Figtree" pitchFamily="2" charset="0"/>
            </a:endParaRPr>
          </a:p>
        </p:txBody>
      </p:sp>
      <p:sp>
        <p:nvSpPr>
          <p:cNvPr id="3" name="TextBox 2">
            <a:extLst>
              <a:ext uri="{FF2B5EF4-FFF2-40B4-BE49-F238E27FC236}">
                <a16:creationId xmlns:a16="http://schemas.microsoft.com/office/drawing/2014/main" id="{F6FE31B4-B186-762A-FBDA-BC39B264F15C}"/>
              </a:ext>
            </a:extLst>
          </p:cNvPr>
          <p:cNvSpPr txBox="1"/>
          <p:nvPr/>
        </p:nvSpPr>
        <p:spPr>
          <a:xfrm>
            <a:off x="7791773" y="3427004"/>
            <a:ext cx="2568228" cy="769441"/>
          </a:xfrm>
          <a:prstGeom prst="rect">
            <a:avLst/>
          </a:prstGeom>
          <a:noFill/>
        </p:spPr>
        <p:txBody>
          <a:bodyPr vertOverflow="overflow" vert="horz" wrap="square" lIns="91440" tIns="45720" rIns="91440" bIns="45720" rtlCol="0" anchor="t">
            <a:spAutoFit/>
          </a:bodyPr>
          <a:lstStyle/>
          <a:p>
            <a:r>
              <a:rPr lang="en-US" sz="1100" b="1" spc="-20">
                <a:solidFill>
                  <a:srgbClr val="362C83"/>
                </a:solidFill>
                <a:latin typeface="Figtree SemiBold"/>
              </a:rPr>
              <a:t>“Sometimes find it hard to speak on the phone and </a:t>
            </a:r>
            <a:r>
              <a:rPr lang="en-US" sz="1100" b="1" spc="-20" err="1">
                <a:solidFill>
                  <a:srgbClr val="362C83"/>
                </a:solidFill>
                <a:latin typeface="Figtree SemiBold"/>
              </a:rPr>
              <a:t>the</a:t>
            </a:r>
            <a:r>
              <a:rPr lang="en-US" sz="1100" b="1" spc="-20">
                <a:solidFill>
                  <a:srgbClr val="362C83"/>
                </a:solidFill>
                <a:latin typeface="Figtree SemiBold"/>
              </a:rPr>
              <a:t> fact that I'm hard of hearing too, so I might not physically be able to hear either.”</a:t>
            </a:r>
          </a:p>
        </p:txBody>
      </p:sp>
      <p:sp>
        <p:nvSpPr>
          <p:cNvPr id="5" name="TextBox 4">
            <a:extLst>
              <a:ext uri="{FF2B5EF4-FFF2-40B4-BE49-F238E27FC236}">
                <a16:creationId xmlns:a16="http://schemas.microsoft.com/office/drawing/2014/main" id="{4A207561-40AC-4D83-4B52-A62B81C66E18}"/>
              </a:ext>
            </a:extLst>
          </p:cNvPr>
          <p:cNvSpPr txBox="1"/>
          <p:nvPr/>
        </p:nvSpPr>
        <p:spPr>
          <a:xfrm>
            <a:off x="7780198" y="4711946"/>
            <a:ext cx="2924748" cy="600164"/>
          </a:xfrm>
          <a:prstGeom prst="rect">
            <a:avLst/>
          </a:prstGeom>
          <a:noFill/>
        </p:spPr>
        <p:txBody>
          <a:bodyPr vertOverflow="overflow" vert="horz" wrap="square" lIns="91440" tIns="45720" rIns="91440" bIns="45720" rtlCol="0" anchor="t">
            <a:spAutoFit/>
          </a:bodyPr>
          <a:lstStyle/>
          <a:p>
            <a:r>
              <a:rPr lang="en-GB" sz="1100" spc="-20">
                <a:solidFill>
                  <a:srgbClr val="362C83"/>
                </a:solidFill>
                <a:latin typeface="Figtree" pitchFamily="2" charset="0"/>
              </a:rPr>
              <a:t>If support is phone-based, this participant cannot reliably complete it, both speech and hearing are affected</a:t>
            </a:r>
            <a:endParaRPr lang="en-US" sz="1100" spc="-20">
              <a:solidFill>
                <a:srgbClr val="362C83"/>
              </a:solidFill>
              <a:latin typeface="Figtree" pitchFamily="2" charset="0"/>
            </a:endParaRPr>
          </a:p>
        </p:txBody>
      </p:sp>
      <p:sp>
        <p:nvSpPr>
          <p:cNvPr id="6" name="TextBox 5">
            <a:extLst>
              <a:ext uri="{FF2B5EF4-FFF2-40B4-BE49-F238E27FC236}">
                <a16:creationId xmlns:a16="http://schemas.microsoft.com/office/drawing/2014/main" id="{D1C49989-E8E5-402F-B99D-F3C698C0E407}"/>
              </a:ext>
            </a:extLst>
          </p:cNvPr>
          <p:cNvSpPr txBox="1"/>
          <p:nvPr/>
        </p:nvSpPr>
        <p:spPr>
          <a:xfrm>
            <a:off x="7791773" y="2585238"/>
            <a:ext cx="2820678" cy="738664"/>
          </a:xfrm>
          <a:prstGeom prst="rect">
            <a:avLst/>
          </a:prstGeom>
          <a:noFill/>
        </p:spPr>
        <p:txBody>
          <a:bodyPr vertOverflow="overflow" vert="horz" wrap="square" lIns="91440" tIns="45720" rIns="91440" bIns="45720" rtlCol="0" anchor="t">
            <a:spAutoFit/>
          </a:bodyPr>
          <a:lstStyle/>
          <a:p>
            <a:r>
              <a:rPr lang="en-US" sz="1400" b="1" kern="0">
                <a:solidFill>
                  <a:srgbClr val="362C83"/>
                </a:solidFill>
                <a:latin typeface="Figtree"/>
                <a:ea typeface="+mn-lt"/>
                <a:cs typeface="+mn-lt"/>
              </a:rPr>
              <a:t>Phone support blocks participant with hearing/speech difficulty</a:t>
            </a:r>
            <a:endParaRPr lang="en-US"/>
          </a:p>
        </p:txBody>
      </p:sp>
      <p:sp>
        <p:nvSpPr>
          <p:cNvPr id="7" name="TextBox 6">
            <a:extLst>
              <a:ext uri="{FF2B5EF4-FFF2-40B4-BE49-F238E27FC236}">
                <a16:creationId xmlns:a16="http://schemas.microsoft.com/office/drawing/2014/main" id="{BC81FFB5-BE60-E647-9E1B-B613DDDEA146}"/>
              </a:ext>
            </a:extLst>
          </p:cNvPr>
          <p:cNvSpPr txBox="1"/>
          <p:nvPr/>
        </p:nvSpPr>
        <p:spPr>
          <a:xfrm>
            <a:off x="7780198" y="4232915"/>
            <a:ext cx="2924748" cy="400110"/>
          </a:xfrm>
          <a:prstGeom prst="rect">
            <a:avLst/>
          </a:prstGeom>
          <a:noFill/>
        </p:spPr>
        <p:txBody>
          <a:bodyPr vertOverflow="overflow" vert="horz" wrap="square" lIns="91440" tIns="45720" rIns="91440" bIns="45720" rtlCol="0" anchor="t">
            <a:spAutoFit/>
          </a:bodyPr>
          <a:lstStyle/>
          <a:p>
            <a:r>
              <a:rPr lang="en-US" sz="1000" b="1" i="1" spc="-20">
                <a:solidFill>
                  <a:srgbClr val="362C83"/>
                </a:solidFill>
                <a:latin typeface="Figtree Bold"/>
                <a:cs typeface="Futura Next Book" panose="020B0502020204020303" pitchFamily="34" charset="0"/>
              </a:rPr>
              <a:t>- </a:t>
            </a:r>
            <a:r>
              <a:rPr lang="en-US" sz="1000" i="1" spc="-20">
                <a:solidFill>
                  <a:srgbClr val="362C83"/>
                </a:solidFill>
                <a:latin typeface="Figtree"/>
                <a:cs typeface="Futura Next Book" panose="020B0502020204020303" pitchFamily="34" charset="0"/>
              </a:rPr>
              <a:t>A participant </a:t>
            </a:r>
            <a:r>
              <a:rPr lang="en-US" sz="1000" i="1" spc="-20">
                <a:solidFill>
                  <a:srgbClr val="362C83"/>
                </a:solidFill>
                <a:latin typeface="Figtree"/>
                <a:ea typeface="+mn-lt"/>
                <a:cs typeface="+mn-lt"/>
              </a:rPr>
              <a:t>that i</a:t>
            </a:r>
            <a:r>
              <a:rPr lang="en-US" sz="1000" i="1" spc="-20">
                <a:solidFill>
                  <a:srgbClr val="362C83"/>
                </a:solidFill>
                <a:latin typeface="Figtree"/>
              </a:rPr>
              <a:t>s autistic and hard of hearing; prefers online contact (email/live chat).</a:t>
            </a:r>
          </a:p>
        </p:txBody>
      </p:sp>
    </p:spTree>
    <p:extLst>
      <p:ext uri="{BB962C8B-B14F-4D97-AF65-F5344CB8AC3E}">
        <p14:creationId xmlns:p14="http://schemas.microsoft.com/office/powerpoint/2010/main" val="598612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28DA8-D22C-FF78-E26C-812D6C688AC0}"/>
            </a:ext>
          </a:extLst>
        </p:cNvPr>
        <p:cNvGrpSpPr/>
        <p:nvPr/>
      </p:nvGrpSpPr>
      <p:grpSpPr>
        <a:xfrm>
          <a:off x="0" y="0"/>
          <a:ext cx="0" cy="0"/>
          <a:chOff x="0" y="0"/>
          <a:chExt cx="0" cy="0"/>
        </a:xfrm>
      </p:grpSpPr>
      <p:sp>
        <p:nvSpPr>
          <p:cNvPr id="13" name="Rounded Rectangle 12">
            <a:extLst>
              <a:ext uri="{FF2B5EF4-FFF2-40B4-BE49-F238E27FC236}">
                <a16:creationId xmlns:a16="http://schemas.microsoft.com/office/drawing/2014/main" id="{32B02BF2-6E2B-D78F-9FD5-216F21D7FF37}"/>
              </a:ext>
            </a:extLst>
          </p:cNvPr>
          <p:cNvSpPr/>
          <p:nvPr/>
        </p:nvSpPr>
        <p:spPr>
          <a:xfrm>
            <a:off x="457994" y="1623455"/>
            <a:ext cx="5262800" cy="2325184"/>
          </a:xfrm>
          <a:prstGeom prst="roundRect">
            <a:avLst>
              <a:gd name="adj" fmla="val 8264"/>
            </a:avLst>
          </a:prstGeom>
          <a:solidFill>
            <a:srgbClr val="F8F7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latin typeface="Figtree" pitchFamily="2" charset="0"/>
            </a:endParaRPr>
          </a:p>
        </p:txBody>
      </p:sp>
      <p:sp>
        <p:nvSpPr>
          <p:cNvPr id="14" name="TextBox 13">
            <a:extLst>
              <a:ext uri="{FF2B5EF4-FFF2-40B4-BE49-F238E27FC236}">
                <a16:creationId xmlns:a16="http://schemas.microsoft.com/office/drawing/2014/main" id="{A3861049-0F39-4F4E-F3BC-DC427A8646E6}"/>
              </a:ext>
            </a:extLst>
          </p:cNvPr>
          <p:cNvSpPr txBox="1"/>
          <p:nvPr/>
        </p:nvSpPr>
        <p:spPr>
          <a:xfrm>
            <a:off x="677716" y="2346629"/>
            <a:ext cx="3639477" cy="769441"/>
          </a:xfrm>
          <a:prstGeom prst="rect">
            <a:avLst/>
          </a:prstGeom>
          <a:noFill/>
        </p:spPr>
        <p:txBody>
          <a:bodyPr vertOverflow="overflow" vert="horz" wrap="square" lIns="0" tIns="0" rIns="0" bIns="0" rtlCol="0" anchor="t">
            <a:noAutofit/>
          </a:bodyPr>
          <a:lstStyle/>
          <a:p>
            <a:r>
              <a:rPr lang="en-US" sz="1100">
                <a:solidFill>
                  <a:srgbClr val="362C83"/>
                </a:solidFill>
                <a:ea typeface="+mn-lt"/>
                <a:cs typeface="+mn-lt"/>
              </a:rPr>
              <a:t>Someone with memory loss may open a renewal notification with no recollection of what they originally agreed to or why.</a:t>
            </a:r>
            <a:endParaRPr lang="en-US">
              <a:ea typeface="+mn-lt"/>
              <a:cs typeface="+mn-lt"/>
            </a:endParaRPr>
          </a:p>
          <a:p>
            <a:endParaRPr lang="en-US" sz="1100" b="1" spc="-20">
              <a:solidFill>
                <a:srgbClr val="362C83"/>
              </a:solidFill>
              <a:latin typeface="Figtree SemiBold" pitchFamily="2" charset="0"/>
              <a:cs typeface="Futura Next Book" panose="020B0502020204020303" pitchFamily="34" charset="0"/>
            </a:endParaRPr>
          </a:p>
        </p:txBody>
      </p:sp>
      <p:sp>
        <p:nvSpPr>
          <p:cNvPr id="122" name="TextBox 121">
            <a:extLst>
              <a:ext uri="{FF2B5EF4-FFF2-40B4-BE49-F238E27FC236}">
                <a16:creationId xmlns:a16="http://schemas.microsoft.com/office/drawing/2014/main" id="{01B9979E-A8DD-F468-4A6B-693A32B5AB6A}"/>
              </a:ext>
            </a:extLst>
          </p:cNvPr>
          <p:cNvSpPr txBox="1"/>
          <p:nvPr/>
        </p:nvSpPr>
        <p:spPr>
          <a:xfrm>
            <a:off x="677716" y="1816473"/>
            <a:ext cx="2755017" cy="307777"/>
          </a:xfrm>
          <a:prstGeom prst="rect">
            <a:avLst/>
          </a:prstGeom>
          <a:noFill/>
        </p:spPr>
        <p:txBody>
          <a:bodyPr vertOverflow="overflow" vert="horz" wrap="square" lIns="0" tIns="0" rIns="0" bIns="0" rtlCol="0" anchor="t">
            <a:noAutofit/>
          </a:bodyPr>
          <a:lstStyle/>
          <a:p>
            <a:r>
              <a:rPr lang="en-US" sz="1400" b="1">
                <a:solidFill>
                  <a:srgbClr val="002060"/>
                </a:solidFill>
                <a:latin typeface="Figtree SemiBold" pitchFamily="34" charset="0"/>
                <a:ea typeface="Figtree SemiBold" pitchFamily="34" charset="-122"/>
              </a:rPr>
              <a:t>Memory loss</a:t>
            </a:r>
          </a:p>
        </p:txBody>
      </p:sp>
      <p:sp>
        <p:nvSpPr>
          <p:cNvPr id="41" name="TextBox 40">
            <a:extLst>
              <a:ext uri="{FF2B5EF4-FFF2-40B4-BE49-F238E27FC236}">
                <a16:creationId xmlns:a16="http://schemas.microsoft.com/office/drawing/2014/main" id="{2D05118A-60E3-744F-AA8C-C9527DB5FB57}"/>
              </a:ext>
            </a:extLst>
          </p:cNvPr>
          <p:cNvSpPr txBox="1"/>
          <p:nvPr/>
        </p:nvSpPr>
        <p:spPr>
          <a:xfrm>
            <a:off x="451718" y="355600"/>
            <a:ext cx="11740282" cy="1569660"/>
          </a:xfrm>
          <a:prstGeom prst="rect">
            <a:avLst/>
          </a:prstGeom>
          <a:noFill/>
        </p:spPr>
        <p:txBody>
          <a:bodyPr vertOverflow="overflow" vert="horz" wrap="square" lIns="91440" tIns="45720" rIns="91440" bIns="45720" rtlCol="0" anchor="t">
            <a:spAutoFit/>
          </a:bodyPr>
          <a:lstStyle/>
          <a:p>
            <a:r>
              <a:rPr lang="en-US" sz="3200" b="1">
                <a:solidFill>
                  <a:srgbClr val="362C83"/>
                </a:solidFill>
                <a:latin typeface="Figtree"/>
                <a:ea typeface="Figtree"/>
              </a:rPr>
              <a:t>Accessibility needs - examples</a:t>
            </a:r>
            <a:endParaRPr lang="en-US" sz="3200">
              <a:solidFill>
                <a:srgbClr val="000000"/>
              </a:solidFill>
              <a:latin typeface="Figtree"/>
              <a:ea typeface="Figtree"/>
            </a:endParaRPr>
          </a:p>
          <a:p>
            <a:endParaRPr lang="en-US" sz="3200" b="1">
              <a:solidFill>
                <a:srgbClr val="362C83"/>
              </a:solidFill>
              <a:latin typeface="Figtree"/>
              <a:ea typeface="Figtree"/>
            </a:endParaRPr>
          </a:p>
          <a:p>
            <a:endParaRPr lang="en-US" sz="3200" b="1">
              <a:solidFill>
                <a:srgbClr val="362C83"/>
              </a:solidFill>
              <a:latin typeface="Figtree"/>
              <a:ea typeface="Figtree"/>
            </a:endParaRPr>
          </a:p>
        </p:txBody>
      </p:sp>
      <p:sp>
        <p:nvSpPr>
          <p:cNvPr id="42" name="TextBox 41">
            <a:extLst>
              <a:ext uri="{FF2B5EF4-FFF2-40B4-BE49-F238E27FC236}">
                <a16:creationId xmlns:a16="http://schemas.microsoft.com/office/drawing/2014/main" id="{F283FCC4-3791-B988-E0A1-5DBA5500EF8A}"/>
              </a:ext>
            </a:extLst>
          </p:cNvPr>
          <p:cNvSpPr txBox="1"/>
          <p:nvPr/>
        </p:nvSpPr>
        <p:spPr>
          <a:xfrm>
            <a:off x="457200" y="1144571"/>
            <a:ext cx="8890000" cy="338554"/>
          </a:xfrm>
          <a:prstGeom prst="rect">
            <a:avLst/>
          </a:prstGeom>
          <a:noFill/>
        </p:spPr>
        <p:txBody>
          <a:bodyPr vertOverflow="overflow" vert="horz" wrap="square" lIns="91440" tIns="45720" rIns="91440" bIns="45720" rtlCol="0" anchor="t">
            <a:spAutoFit/>
          </a:bodyPr>
          <a:lstStyle/>
          <a:p>
            <a:r>
              <a:rPr lang="en-US" sz="1600" kern="0">
                <a:solidFill>
                  <a:srgbClr val="4D38F5"/>
                </a:solidFill>
                <a:ea typeface="+mn-lt"/>
                <a:cs typeface="+mn-lt"/>
              </a:rPr>
              <a:t>Cognitive and neurodivergent</a:t>
            </a:r>
            <a:endParaRPr lang="en-US"/>
          </a:p>
        </p:txBody>
      </p:sp>
      <p:sp>
        <p:nvSpPr>
          <p:cNvPr id="6" name="Card 1 AppLabel">
            <a:extLst>
              <a:ext uri="{FF2B5EF4-FFF2-40B4-BE49-F238E27FC236}">
                <a16:creationId xmlns:a16="http://schemas.microsoft.com/office/drawing/2014/main" id="{6446A150-4B7F-C90C-6683-7E4DA9C55028}"/>
              </a:ext>
            </a:extLst>
          </p:cNvPr>
          <p:cNvSpPr txBox="1"/>
          <p:nvPr/>
        </p:nvSpPr>
        <p:spPr>
          <a:xfrm>
            <a:off x="677716" y="2125942"/>
            <a:ext cx="2555458" cy="273238"/>
          </a:xfrm>
          <a:prstGeom prst="rect">
            <a:avLst/>
          </a:prstGeom>
          <a:noFill/>
          <a:ln>
            <a:noFill/>
          </a:ln>
        </p:spPr>
        <p:txBody>
          <a:bodyPr wrap="square" lIns="0" tIns="0" rIns="0" bIns="0" anchor="t">
            <a:noAutofit/>
          </a:bodyPr>
          <a:lstStyle/>
          <a:p>
            <a:r>
              <a:rPr lang="en-GB" sz="1100" b="1">
                <a:solidFill>
                  <a:srgbClr val="503BF6"/>
                </a:solidFill>
                <a:latin typeface="Figtree SemiBold" pitchFamily="34" charset="0"/>
                <a:ea typeface="Figtree SemiBold" pitchFamily="34" charset="-122"/>
              </a:rPr>
              <a:t>Can't recall original agreement</a:t>
            </a:r>
            <a:endParaRPr lang="en-US" sz="1100" b="1">
              <a:solidFill>
                <a:srgbClr val="503BF6"/>
              </a:solidFill>
              <a:latin typeface="Figtree SemiBold" pitchFamily="34" charset="0"/>
              <a:ea typeface="Figtree SemiBold" pitchFamily="34" charset="-122"/>
            </a:endParaRPr>
          </a:p>
        </p:txBody>
      </p:sp>
      <p:sp>
        <p:nvSpPr>
          <p:cNvPr id="17" name="TextBox 16">
            <a:extLst>
              <a:ext uri="{FF2B5EF4-FFF2-40B4-BE49-F238E27FC236}">
                <a16:creationId xmlns:a16="http://schemas.microsoft.com/office/drawing/2014/main" id="{CCC80D8C-F31A-8CE0-A9B0-7D23A66599E4}"/>
              </a:ext>
            </a:extLst>
          </p:cNvPr>
          <p:cNvSpPr txBox="1"/>
          <p:nvPr/>
        </p:nvSpPr>
        <p:spPr>
          <a:xfrm>
            <a:off x="677716" y="3376215"/>
            <a:ext cx="3743264" cy="600164"/>
          </a:xfrm>
          <a:prstGeom prst="rect">
            <a:avLst/>
          </a:prstGeom>
          <a:noFill/>
        </p:spPr>
        <p:txBody>
          <a:bodyPr vertOverflow="overflow" vert="horz" wrap="square" lIns="0" tIns="0" rIns="0" bIns="0" rtlCol="0" anchor="t">
            <a:noAutofit/>
          </a:bodyPr>
          <a:lstStyle/>
          <a:p>
            <a:r>
              <a:rPr lang="en-US" sz="1100">
                <a:solidFill>
                  <a:srgbClr val="362C83"/>
                </a:solidFill>
                <a:ea typeface="+mn-lt"/>
                <a:cs typeface="+mn-lt"/>
              </a:rPr>
              <a:t>Include memory reconnection </a:t>
            </a:r>
            <a:r>
              <a:rPr lang="en-US" sz="1100" err="1">
                <a:solidFill>
                  <a:srgbClr val="362C83"/>
                </a:solidFill>
                <a:ea typeface="+mn-lt"/>
                <a:cs typeface="+mn-lt"/>
              </a:rPr>
              <a:t>ie</a:t>
            </a:r>
            <a:r>
              <a:rPr lang="en-US" sz="1100">
                <a:solidFill>
                  <a:srgbClr val="362C83"/>
                </a:solidFill>
                <a:ea typeface="+mn-lt"/>
                <a:cs typeface="+mn-lt"/>
              </a:rPr>
              <a:t>. original consent date and purpose — ACC.RENEW.01, CEG 3.3 Accessibility Cat 2</a:t>
            </a:r>
            <a:endParaRPr lang="en-US"/>
          </a:p>
          <a:p>
            <a:endParaRPr lang="en-US" sz="1100" b="1" spc="-20">
              <a:solidFill>
                <a:srgbClr val="362C83"/>
              </a:solidFill>
              <a:latin typeface="Figtree SemiBold" pitchFamily="2" charset="0"/>
              <a:cs typeface="Futura Next Book" panose="020B0502020204020303" pitchFamily="34" charset="0"/>
            </a:endParaRPr>
          </a:p>
        </p:txBody>
      </p:sp>
      <p:sp>
        <p:nvSpPr>
          <p:cNvPr id="22" name="Card 1 AppLabel">
            <a:extLst>
              <a:ext uri="{FF2B5EF4-FFF2-40B4-BE49-F238E27FC236}">
                <a16:creationId xmlns:a16="http://schemas.microsoft.com/office/drawing/2014/main" id="{E1CBCC33-327B-8A95-F68C-19D4B621C9EF}"/>
              </a:ext>
            </a:extLst>
          </p:cNvPr>
          <p:cNvSpPr txBox="1"/>
          <p:nvPr/>
        </p:nvSpPr>
        <p:spPr>
          <a:xfrm>
            <a:off x="677716" y="3162268"/>
            <a:ext cx="1935991" cy="251310"/>
          </a:xfrm>
          <a:prstGeom prst="rect">
            <a:avLst/>
          </a:prstGeom>
          <a:noFill/>
          <a:ln>
            <a:noFill/>
          </a:ln>
        </p:spPr>
        <p:txBody>
          <a:bodyPr wrap="square" lIns="0" tIns="0" rIns="0" bIns="0" anchor="t">
            <a:noAutofit/>
          </a:bodyPr>
          <a:lstStyle/>
          <a:p>
            <a:r>
              <a:rPr lang="en-GB" sz="1100" b="1">
                <a:solidFill>
                  <a:srgbClr val="503BF6"/>
                </a:solidFill>
                <a:latin typeface="Figtree"/>
                <a:ea typeface="figtree semibold"/>
              </a:rPr>
              <a:t>What they </a:t>
            </a:r>
            <a:r>
              <a:rPr lang="en-GB" sz="1100" b="1">
                <a:solidFill>
                  <a:srgbClr val="503BF6"/>
                </a:solidFill>
                <a:latin typeface="Figtree SemiBold" pitchFamily="34" charset="0"/>
                <a:ea typeface="figtree semibold"/>
              </a:rPr>
              <a:t>need</a:t>
            </a:r>
            <a:endParaRPr lang="en-GB" sz="1100">
              <a:solidFill>
                <a:srgbClr val="000000"/>
              </a:solidFill>
              <a:latin typeface="Figtree SemiBold" pitchFamily="34" charset="0"/>
              <a:ea typeface="figtree semibold"/>
            </a:endParaRPr>
          </a:p>
          <a:p>
            <a:endParaRPr lang="en-GB" sz="1100" b="1">
              <a:solidFill>
                <a:srgbClr val="503BF6"/>
              </a:solidFill>
              <a:latin typeface="Figtree SemiBold" pitchFamily="34" charset="0"/>
              <a:ea typeface="Figtree SemiBold" pitchFamily="34" charset="-122"/>
            </a:endParaRPr>
          </a:p>
        </p:txBody>
      </p:sp>
      <p:sp>
        <p:nvSpPr>
          <p:cNvPr id="23" name="Rounded Rectangle 12">
            <a:extLst>
              <a:ext uri="{FF2B5EF4-FFF2-40B4-BE49-F238E27FC236}">
                <a16:creationId xmlns:a16="http://schemas.microsoft.com/office/drawing/2014/main" id="{1D46C6FD-B18D-31B6-631D-9418CCE742BC}"/>
              </a:ext>
            </a:extLst>
          </p:cNvPr>
          <p:cNvSpPr/>
          <p:nvPr/>
        </p:nvSpPr>
        <p:spPr>
          <a:xfrm>
            <a:off x="447030" y="4067574"/>
            <a:ext cx="5262800" cy="2325184"/>
          </a:xfrm>
          <a:prstGeom prst="roundRect">
            <a:avLst>
              <a:gd name="adj" fmla="val 8264"/>
            </a:avLst>
          </a:prstGeom>
          <a:solidFill>
            <a:srgbClr val="F8F7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latin typeface="Figtree" pitchFamily="2" charset="0"/>
            </a:endParaRPr>
          </a:p>
        </p:txBody>
      </p:sp>
      <p:sp>
        <p:nvSpPr>
          <p:cNvPr id="24" name="TextBox 23">
            <a:extLst>
              <a:ext uri="{FF2B5EF4-FFF2-40B4-BE49-F238E27FC236}">
                <a16:creationId xmlns:a16="http://schemas.microsoft.com/office/drawing/2014/main" id="{504BD9FD-3D60-CB61-17FE-10CB74ECC0CD}"/>
              </a:ext>
            </a:extLst>
          </p:cNvPr>
          <p:cNvSpPr txBox="1"/>
          <p:nvPr/>
        </p:nvSpPr>
        <p:spPr>
          <a:xfrm>
            <a:off x="677716" y="4824371"/>
            <a:ext cx="3743264" cy="769441"/>
          </a:xfrm>
          <a:prstGeom prst="rect">
            <a:avLst/>
          </a:prstGeom>
          <a:noFill/>
        </p:spPr>
        <p:txBody>
          <a:bodyPr vertOverflow="overflow" vert="horz" wrap="square" lIns="0" tIns="0" rIns="0" bIns="0" rtlCol="0" anchor="t">
            <a:noAutofit/>
          </a:bodyPr>
          <a:lstStyle/>
          <a:p>
            <a:r>
              <a:rPr lang="en-US" sz="1100">
                <a:solidFill>
                  <a:srgbClr val="362C83"/>
                </a:solidFill>
                <a:ea typeface="+mn-lt"/>
                <a:cs typeface="+mn-lt"/>
              </a:rPr>
              <a:t>Someone with lower literacy might encounter terms like "half-hourly data"  without understanding what they mean, making genuinely informed consent impossible.</a:t>
            </a:r>
            <a:endParaRPr lang="en-US">
              <a:ea typeface="+mn-lt"/>
              <a:cs typeface="+mn-lt"/>
            </a:endParaRPr>
          </a:p>
          <a:p>
            <a:endParaRPr lang="en-US" sz="1100" b="1" spc="-20">
              <a:solidFill>
                <a:srgbClr val="362C83"/>
              </a:solidFill>
              <a:latin typeface="Figtree SemiBold" pitchFamily="2" charset="0"/>
              <a:cs typeface="Futura Next Book" panose="020B0502020204020303" pitchFamily="34" charset="0"/>
            </a:endParaRPr>
          </a:p>
        </p:txBody>
      </p:sp>
      <p:sp>
        <p:nvSpPr>
          <p:cNvPr id="25" name="TextBox 24">
            <a:extLst>
              <a:ext uri="{FF2B5EF4-FFF2-40B4-BE49-F238E27FC236}">
                <a16:creationId xmlns:a16="http://schemas.microsoft.com/office/drawing/2014/main" id="{657CBC58-DC15-F600-429F-E0F6AEE3F6E1}"/>
              </a:ext>
            </a:extLst>
          </p:cNvPr>
          <p:cNvSpPr txBox="1"/>
          <p:nvPr/>
        </p:nvSpPr>
        <p:spPr>
          <a:xfrm>
            <a:off x="677716" y="4242910"/>
            <a:ext cx="2755017" cy="307777"/>
          </a:xfrm>
          <a:prstGeom prst="rect">
            <a:avLst/>
          </a:prstGeom>
          <a:noFill/>
        </p:spPr>
        <p:txBody>
          <a:bodyPr vertOverflow="overflow" vert="horz" wrap="square" lIns="0" tIns="0" rIns="0" bIns="0" rtlCol="0" anchor="t">
            <a:noAutofit/>
          </a:bodyPr>
          <a:lstStyle/>
          <a:p>
            <a:r>
              <a:rPr lang="en-US" sz="1400" b="1">
                <a:solidFill>
                  <a:srgbClr val="002060"/>
                </a:solidFill>
                <a:latin typeface="Figtree SemiBold" pitchFamily="34" charset="0"/>
                <a:ea typeface="Figtree SemiBold" pitchFamily="34" charset="-122"/>
              </a:rPr>
              <a:t>Lower literacy</a:t>
            </a:r>
          </a:p>
        </p:txBody>
      </p:sp>
      <p:sp>
        <p:nvSpPr>
          <p:cNvPr id="26" name="Card 1 AppLabel">
            <a:extLst>
              <a:ext uri="{FF2B5EF4-FFF2-40B4-BE49-F238E27FC236}">
                <a16:creationId xmlns:a16="http://schemas.microsoft.com/office/drawing/2014/main" id="{E52315BF-D6E1-BE7E-34CB-A60D60765AB6}"/>
              </a:ext>
            </a:extLst>
          </p:cNvPr>
          <p:cNvSpPr txBox="1"/>
          <p:nvPr/>
        </p:nvSpPr>
        <p:spPr>
          <a:xfrm>
            <a:off x="677716" y="4615431"/>
            <a:ext cx="3639477" cy="150110"/>
          </a:xfrm>
          <a:prstGeom prst="rect">
            <a:avLst/>
          </a:prstGeom>
          <a:noFill/>
          <a:ln>
            <a:noFill/>
          </a:ln>
        </p:spPr>
        <p:txBody>
          <a:bodyPr wrap="square" lIns="0" tIns="0" rIns="0" bIns="0" anchor="t">
            <a:noAutofit/>
          </a:bodyPr>
          <a:lstStyle/>
          <a:p>
            <a:r>
              <a:rPr lang="en-GB" sz="1100" b="1">
                <a:solidFill>
                  <a:srgbClr val="503BF6"/>
                </a:solidFill>
                <a:latin typeface="Figtree SemiBold" pitchFamily="34" charset="0"/>
                <a:ea typeface="Figtree SemiBold" pitchFamily="34" charset="-122"/>
              </a:rPr>
              <a:t>Can't interpret technical language</a:t>
            </a:r>
            <a:endParaRPr lang="en-US" sz="1100" b="1">
              <a:solidFill>
                <a:srgbClr val="503BF6"/>
              </a:solidFill>
              <a:latin typeface="Figtree SemiBold" pitchFamily="34" charset="0"/>
              <a:ea typeface="Figtree SemiBold" pitchFamily="34" charset="-122"/>
            </a:endParaRPr>
          </a:p>
        </p:txBody>
      </p:sp>
      <p:sp>
        <p:nvSpPr>
          <p:cNvPr id="28" name="TextBox 27">
            <a:extLst>
              <a:ext uri="{FF2B5EF4-FFF2-40B4-BE49-F238E27FC236}">
                <a16:creationId xmlns:a16="http://schemas.microsoft.com/office/drawing/2014/main" id="{FFF9E1B3-9189-C3F3-A1ED-E2C02CF70641}"/>
              </a:ext>
            </a:extLst>
          </p:cNvPr>
          <p:cNvSpPr txBox="1"/>
          <p:nvPr/>
        </p:nvSpPr>
        <p:spPr>
          <a:xfrm>
            <a:off x="677716" y="5735417"/>
            <a:ext cx="3743264" cy="769441"/>
          </a:xfrm>
          <a:prstGeom prst="rect">
            <a:avLst/>
          </a:prstGeom>
          <a:noFill/>
        </p:spPr>
        <p:txBody>
          <a:bodyPr vertOverflow="overflow" vert="horz" wrap="square" lIns="0" tIns="0" rIns="0" bIns="0" rtlCol="0" anchor="t">
            <a:noAutofit/>
          </a:bodyPr>
          <a:lstStyle/>
          <a:p>
            <a:r>
              <a:rPr lang="en-US" sz="1100">
                <a:solidFill>
                  <a:srgbClr val="362C83"/>
                </a:solidFill>
                <a:ea typeface="+mn-lt"/>
                <a:cs typeface="+mn-lt"/>
              </a:rPr>
              <a:t>Use plain language by default with no technical terms without explanation — ACC.PRE-CONSENT.02, ACC.ALL.21, WCAG SC 3.1.3, SC 3.1.5</a:t>
            </a:r>
            <a:endParaRPr lang="en-US"/>
          </a:p>
          <a:p>
            <a:endParaRPr lang="en-US" sz="1100" b="1" spc="-20">
              <a:solidFill>
                <a:srgbClr val="362C83"/>
              </a:solidFill>
              <a:latin typeface="Figtree SemiBold" pitchFamily="2" charset="0"/>
              <a:cs typeface="Futura Next Book" panose="020B0502020204020303" pitchFamily="34" charset="0"/>
            </a:endParaRPr>
          </a:p>
        </p:txBody>
      </p:sp>
      <p:sp>
        <p:nvSpPr>
          <p:cNvPr id="29" name="Card 1 AppLabel">
            <a:extLst>
              <a:ext uri="{FF2B5EF4-FFF2-40B4-BE49-F238E27FC236}">
                <a16:creationId xmlns:a16="http://schemas.microsoft.com/office/drawing/2014/main" id="{D99E39E6-FADB-8D93-24F6-60D8A1D0B215}"/>
              </a:ext>
            </a:extLst>
          </p:cNvPr>
          <p:cNvSpPr txBox="1"/>
          <p:nvPr/>
        </p:nvSpPr>
        <p:spPr>
          <a:xfrm>
            <a:off x="677716" y="5521470"/>
            <a:ext cx="1935991" cy="251310"/>
          </a:xfrm>
          <a:prstGeom prst="rect">
            <a:avLst/>
          </a:prstGeom>
          <a:noFill/>
          <a:ln>
            <a:noFill/>
          </a:ln>
        </p:spPr>
        <p:txBody>
          <a:bodyPr wrap="square" lIns="0" tIns="0" rIns="0" bIns="0" anchor="t">
            <a:noAutofit/>
          </a:bodyPr>
          <a:lstStyle/>
          <a:p>
            <a:r>
              <a:rPr lang="en-GB" sz="1100" b="1">
                <a:solidFill>
                  <a:srgbClr val="503BF6"/>
                </a:solidFill>
                <a:latin typeface="figtree semibold"/>
                <a:ea typeface="figtree semibold"/>
              </a:rPr>
              <a:t>What they </a:t>
            </a:r>
            <a:r>
              <a:rPr lang="en-GB" sz="1100" b="1">
                <a:solidFill>
                  <a:srgbClr val="503BF6"/>
                </a:solidFill>
                <a:latin typeface="Figtree SemiBold" pitchFamily="34" charset="0"/>
                <a:ea typeface="figtree semibold"/>
              </a:rPr>
              <a:t>need</a:t>
            </a:r>
            <a:endParaRPr lang="en-GB" sz="1100">
              <a:solidFill>
                <a:srgbClr val="000000"/>
              </a:solidFill>
              <a:latin typeface="Figtree SemiBold" pitchFamily="34" charset="0"/>
              <a:ea typeface="figtree semibold"/>
            </a:endParaRPr>
          </a:p>
          <a:p>
            <a:endParaRPr lang="en-GB" sz="1100" b="1">
              <a:solidFill>
                <a:srgbClr val="503BF6"/>
              </a:solidFill>
              <a:latin typeface="Figtree SemiBold" pitchFamily="34" charset="0"/>
              <a:ea typeface="Figtree SemiBold" pitchFamily="34" charset="-122"/>
            </a:endParaRPr>
          </a:p>
        </p:txBody>
      </p:sp>
      <p:sp>
        <p:nvSpPr>
          <p:cNvPr id="46" name="Rounded Rectangle 12">
            <a:extLst>
              <a:ext uri="{FF2B5EF4-FFF2-40B4-BE49-F238E27FC236}">
                <a16:creationId xmlns:a16="http://schemas.microsoft.com/office/drawing/2014/main" id="{69A8B627-D6DD-FE2C-A130-6F0DA53BAB2F}"/>
              </a:ext>
            </a:extLst>
          </p:cNvPr>
          <p:cNvSpPr/>
          <p:nvPr/>
        </p:nvSpPr>
        <p:spPr>
          <a:xfrm>
            <a:off x="6137360" y="4040164"/>
            <a:ext cx="5262800" cy="2325184"/>
          </a:xfrm>
          <a:prstGeom prst="roundRect">
            <a:avLst>
              <a:gd name="adj" fmla="val 8264"/>
            </a:avLst>
          </a:prstGeom>
          <a:solidFill>
            <a:srgbClr val="F8F7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latin typeface="Figtree" pitchFamily="2" charset="0"/>
            </a:endParaRPr>
          </a:p>
        </p:txBody>
      </p:sp>
      <p:sp>
        <p:nvSpPr>
          <p:cNvPr id="47" name="TextBox 46">
            <a:extLst>
              <a:ext uri="{FF2B5EF4-FFF2-40B4-BE49-F238E27FC236}">
                <a16:creationId xmlns:a16="http://schemas.microsoft.com/office/drawing/2014/main" id="{C6A4F1FE-A992-46DD-8E85-97A609025157}"/>
              </a:ext>
            </a:extLst>
          </p:cNvPr>
          <p:cNvSpPr txBox="1"/>
          <p:nvPr/>
        </p:nvSpPr>
        <p:spPr>
          <a:xfrm>
            <a:off x="6380241" y="4824371"/>
            <a:ext cx="3573322" cy="769441"/>
          </a:xfrm>
          <a:prstGeom prst="rect">
            <a:avLst/>
          </a:prstGeom>
          <a:noFill/>
        </p:spPr>
        <p:txBody>
          <a:bodyPr vertOverflow="overflow" vert="horz" wrap="square" lIns="0" tIns="0" rIns="0" bIns="0" rtlCol="0" anchor="t">
            <a:noAutofit/>
          </a:bodyPr>
          <a:lstStyle/>
          <a:p>
            <a:r>
              <a:rPr lang="en-US" sz="1100">
                <a:solidFill>
                  <a:srgbClr val="362C83"/>
                </a:solidFill>
                <a:ea typeface="+mn-lt"/>
                <a:cs typeface="+mn-lt"/>
              </a:rPr>
              <a:t>Someone who is autistic might disengage entirely when navigation patterns change unexpectedly between the screens.</a:t>
            </a:r>
            <a:endParaRPr lang="en-US">
              <a:ea typeface="+mn-lt"/>
              <a:cs typeface="+mn-lt"/>
            </a:endParaRPr>
          </a:p>
          <a:p>
            <a:endParaRPr lang="en-US" sz="1100" b="1" spc="-20">
              <a:solidFill>
                <a:srgbClr val="362C83"/>
              </a:solidFill>
              <a:latin typeface="Figtree SemiBold" pitchFamily="2" charset="0"/>
              <a:cs typeface="Futura Next Book" panose="020B0502020204020303" pitchFamily="34" charset="0"/>
            </a:endParaRPr>
          </a:p>
        </p:txBody>
      </p:sp>
      <p:sp>
        <p:nvSpPr>
          <p:cNvPr id="48" name="TextBox 47">
            <a:extLst>
              <a:ext uri="{FF2B5EF4-FFF2-40B4-BE49-F238E27FC236}">
                <a16:creationId xmlns:a16="http://schemas.microsoft.com/office/drawing/2014/main" id="{EDA914F3-83AE-AB78-CBDC-5FA03FEBA1DC}"/>
              </a:ext>
            </a:extLst>
          </p:cNvPr>
          <p:cNvSpPr txBox="1"/>
          <p:nvPr/>
        </p:nvSpPr>
        <p:spPr>
          <a:xfrm>
            <a:off x="6380241" y="4242910"/>
            <a:ext cx="2755017" cy="307777"/>
          </a:xfrm>
          <a:prstGeom prst="rect">
            <a:avLst/>
          </a:prstGeom>
          <a:noFill/>
        </p:spPr>
        <p:txBody>
          <a:bodyPr vertOverflow="overflow" vert="horz" wrap="square" lIns="0" tIns="0" rIns="0" bIns="0" rtlCol="0" anchor="t">
            <a:noAutofit/>
          </a:bodyPr>
          <a:lstStyle/>
          <a:p>
            <a:r>
              <a:rPr lang="en-US" sz="1400" b="1">
                <a:solidFill>
                  <a:srgbClr val="002060"/>
                </a:solidFill>
                <a:latin typeface="Figtree SemiBold"/>
                <a:ea typeface="Figtree SemiBold"/>
              </a:rPr>
              <a:t>Users w</a:t>
            </a:r>
            <a:r>
              <a:rPr lang="en-US" sz="1400" b="1">
                <a:solidFill>
                  <a:srgbClr val="002060"/>
                </a:solidFill>
                <a:latin typeface="Figtree SemiBold"/>
              </a:rPr>
              <a:t>ith Autism</a:t>
            </a:r>
          </a:p>
        </p:txBody>
      </p:sp>
      <p:sp>
        <p:nvSpPr>
          <p:cNvPr id="49" name="Card 1 AppLabel">
            <a:extLst>
              <a:ext uri="{FF2B5EF4-FFF2-40B4-BE49-F238E27FC236}">
                <a16:creationId xmlns:a16="http://schemas.microsoft.com/office/drawing/2014/main" id="{4B4A7C70-77E6-4926-7C02-866754AF24FB}"/>
              </a:ext>
            </a:extLst>
          </p:cNvPr>
          <p:cNvSpPr txBox="1"/>
          <p:nvPr/>
        </p:nvSpPr>
        <p:spPr>
          <a:xfrm>
            <a:off x="6380241" y="4590979"/>
            <a:ext cx="3498364" cy="251310"/>
          </a:xfrm>
          <a:prstGeom prst="rect">
            <a:avLst/>
          </a:prstGeom>
          <a:noFill/>
          <a:ln>
            <a:noFill/>
          </a:ln>
        </p:spPr>
        <p:txBody>
          <a:bodyPr wrap="square" lIns="0" tIns="0" rIns="0" bIns="0" anchor="t">
            <a:noAutofit/>
          </a:bodyPr>
          <a:lstStyle/>
          <a:p>
            <a:r>
              <a:rPr lang="en-GB" sz="1100" b="1">
                <a:solidFill>
                  <a:srgbClr val="503BF6"/>
                </a:solidFill>
                <a:latin typeface="Figtree SemiBold" pitchFamily="34" charset="0"/>
                <a:ea typeface="Figtree SemiBold" pitchFamily="34" charset="-122"/>
              </a:rPr>
              <a:t>Can't cope with unpredictable navigation</a:t>
            </a:r>
            <a:endParaRPr lang="en-US" sz="1100" b="1">
              <a:solidFill>
                <a:srgbClr val="503BF6"/>
              </a:solidFill>
              <a:latin typeface="Figtree SemiBold" pitchFamily="34" charset="0"/>
              <a:ea typeface="Figtree SemiBold" pitchFamily="34" charset="-122"/>
            </a:endParaRPr>
          </a:p>
        </p:txBody>
      </p:sp>
      <p:sp>
        <p:nvSpPr>
          <p:cNvPr id="51" name="TextBox 50">
            <a:extLst>
              <a:ext uri="{FF2B5EF4-FFF2-40B4-BE49-F238E27FC236}">
                <a16:creationId xmlns:a16="http://schemas.microsoft.com/office/drawing/2014/main" id="{9E57D11B-9C43-E823-D00E-4EE1DCE4DB3D}"/>
              </a:ext>
            </a:extLst>
          </p:cNvPr>
          <p:cNvSpPr txBox="1"/>
          <p:nvPr/>
        </p:nvSpPr>
        <p:spPr>
          <a:xfrm>
            <a:off x="6380241" y="5735417"/>
            <a:ext cx="3743264" cy="769441"/>
          </a:xfrm>
          <a:prstGeom prst="rect">
            <a:avLst/>
          </a:prstGeom>
          <a:noFill/>
        </p:spPr>
        <p:txBody>
          <a:bodyPr vertOverflow="overflow" vert="horz" wrap="square" lIns="0" tIns="0" rIns="0" bIns="0" rtlCol="0" anchor="t">
            <a:noAutofit/>
          </a:bodyPr>
          <a:lstStyle/>
          <a:p>
            <a:r>
              <a:rPr lang="en-US" sz="1100">
                <a:solidFill>
                  <a:srgbClr val="362C83"/>
                </a:solidFill>
                <a:ea typeface="+mn-lt"/>
                <a:cs typeface="+mn-lt"/>
              </a:rPr>
              <a:t>Maintain consistent navigation patterns, step indicators, and back links throughout all journeys — ACC.ALL.08, WCAG SC 3.2.3, SC 3.2.4</a:t>
            </a:r>
            <a:endParaRPr lang="en-US"/>
          </a:p>
          <a:p>
            <a:endParaRPr lang="en-US" sz="1100" b="1" spc="-20">
              <a:solidFill>
                <a:srgbClr val="362C83"/>
              </a:solidFill>
              <a:latin typeface="Figtree SemiBold" pitchFamily="2" charset="0"/>
              <a:cs typeface="Futura Next Book" panose="020B0502020204020303" pitchFamily="34" charset="0"/>
            </a:endParaRPr>
          </a:p>
        </p:txBody>
      </p:sp>
      <p:sp>
        <p:nvSpPr>
          <p:cNvPr id="52" name="Card 1 AppLabel">
            <a:extLst>
              <a:ext uri="{FF2B5EF4-FFF2-40B4-BE49-F238E27FC236}">
                <a16:creationId xmlns:a16="http://schemas.microsoft.com/office/drawing/2014/main" id="{43F4C555-EA8D-08D1-3C97-608826E45349}"/>
              </a:ext>
            </a:extLst>
          </p:cNvPr>
          <p:cNvSpPr txBox="1"/>
          <p:nvPr/>
        </p:nvSpPr>
        <p:spPr>
          <a:xfrm>
            <a:off x="6380241" y="5521470"/>
            <a:ext cx="1935991" cy="251310"/>
          </a:xfrm>
          <a:prstGeom prst="rect">
            <a:avLst/>
          </a:prstGeom>
          <a:noFill/>
          <a:ln>
            <a:noFill/>
          </a:ln>
        </p:spPr>
        <p:txBody>
          <a:bodyPr wrap="square" lIns="0" tIns="0" rIns="0" bIns="0" anchor="t">
            <a:noAutofit/>
          </a:bodyPr>
          <a:lstStyle/>
          <a:p>
            <a:r>
              <a:rPr lang="en-GB" sz="1100" b="1">
                <a:solidFill>
                  <a:srgbClr val="503BF6"/>
                </a:solidFill>
                <a:latin typeface="Figtree"/>
                <a:ea typeface="figtree semibold"/>
              </a:rPr>
              <a:t>What they </a:t>
            </a:r>
            <a:r>
              <a:rPr lang="en-GB" sz="1100" b="1">
                <a:solidFill>
                  <a:srgbClr val="503BF6"/>
                </a:solidFill>
                <a:latin typeface="Figtree SemiBold" pitchFamily="34" charset="0"/>
                <a:ea typeface="figtree semibold"/>
              </a:rPr>
              <a:t>need</a:t>
            </a:r>
            <a:endParaRPr lang="en-GB" sz="1100">
              <a:solidFill>
                <a:srgbClr val="000000"/>
              </a:solidFill>
              <a:latin typeface="Figtree SemiBold" pitchFamily="34" charset="0"/>
              <a:ea typeface="figtree semibold"/>
            </a:endParaRPr>
          </a:p>
          <a:p>
            <a:endParaRPr lang="en-GB" sz="1100" b="1">
              <a:solidFill>
                <a:srgbClr val="503BF6"/>
              </a:solidFill>
              <a:latin typeface="Figtree SemiBold" pitchFamily="34" charset="0"/>
              <a:ea typeface="Figtree SemiBold" pitchFamily="34" charset="-122"/>
            </a:endParaRPr>
          </a:p>
        </p:txBody>
      </p:sp>
      <p:sp>
        <p:nvSpPr>
          <p:cNvPr id="3" name="Rounded Rectangle 12">
            <a:extLst>
              <a:ext uri="{FF2B5EF4-FFF2-40B4-BE49-F238E27FC236}">
                <a16:creationId xmlns:a16="http://schemas.microsoft.com/office/drawing/2014/main" id="{BF58ADD1-370C-778D-3887-ED9D4D09B047}"/>
              </a:ext>
            </a:extLst>
          </p:cNvPr>
          <p:cNvSpPr/>
          <p:nvPr/>
        </p:nvSpPr>
        <p:spPr>
          <a:xfrm>
            <a:off x="6122734" y="1613727"/>
            <a:ext cx="5262800" cy="2325184"/>
          </a:xfrm>
          <a:prstGeom prst="roundRect">
            <a:avLst>
              <a:gd name="adj" fmla="val 8264"/>
            </a:avLst>
          </a:prstGeom>
          <a:solidFill>
            <a:srgbClr val="F8F7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latin typeface="Figtree" pitchFamily="2" charset="0"/>
            </a:endParaRPr>
          </a:p>
        </p:txBody>
      </p:sp>
      <p:sp>
        <p:nvSpPr>
          <p:cNvPr id="5" name="TextBox 4">
            <a:extLst>
              <a:ext uri="{FF2B5EF4-FFF2-40B4-BE49-F238E27FC236}">
                <a16:creationId xmlns:a16="http://schemas.microsoft.com/office/drawing/2014/main" id="{A2FFFEE7-D818-65E9-26CD-86B4E989329C}"/>
              </a:ext>
            </a:extLst>
          </p:cNvPr>
          <p:cNvSpPr txBox="1"/>
          <p:nvPr/>
        </p:nvSpPr>
        <p:spPr>
          <a:xfrm>
            <a:off x="6380241" y="2346629"/>
            <a:ext cx="3663329" cy="769441"/>
          </a:xfrm>
          <a:prstGeom prst="rect">
            <a:avLst/>
          </a:prstGeom>
          <a:noFill/>
        </p:spPr>
        <p:txBody>
          <a:bodyPr vertOverflow="overflow" vert="horz" wrap="square" lIns="0" tIns="0" rIns="0" bIns="0" rtlCol="0" anchor="t">
            <a:noAutofit/>
          </a:bodyPr>
          <a:lstStyle/>
          <a:p>
            <a:r>
              <a:rPr lang="en-US" sz="1100">
                <a:solidFill>
                  <a:srgbClr val="362C83"/>
                </a:solidFill>
                <a:latin typeface="Figtree" pitchFamily="34" charset="0"/>
                <a:ea typeface="Figtree" pitchFamily="34" charset="-122"/>
              </a:rPr>
              <a:t>Someone with ADHD might tap through a renewal or revocation without pausing to read the summary or consider the consequences.</a:t>
            </a:r>
          </a:p>
          <a:p>
            <a:endParaRPr lang="en-US" sz="1100" b="1" spc="-20">
              <a:solidFill>
                <a:srgbClr val="362C83"/>
              </a:solidFill>
              <a:latin typeface="Figtree SemiBold" pitchFamily="2" charset="0"/>
              <a:cs typeface="Futura Next Book" panose="020B0502020204020303" pitchFamily="34" charset="0"/>
            </a:endParaRPr>
          </a:p>
        </p:txBody>
      </p:sp>
      <p:sp>
        <p:nvSpPr>
          <p:cNvPr id="8" name="TextBox 7">
            <a:extLst>
              <a:ext uri="{FF2B5EF4-FFF2-40B4-BE49-F238E27FC236}">
                <a16:creationId xmlns:a16="http://schemas.microsoft.com/office/drawing/2014/main" id="{7C9F4F66-CC25-D16D-CFB4-0EB21F842BB4}"/>
              </a:ext>
            </a:extLst>
          </p:cNvPr>
          <p:cNvSpPr txBox="1"/>
          <p:nvPr/>
        </p:nvSpPr>
        <p:spPr>
          <a:xfrm>
            <a:off x="6380241" y="1816473"/>
            <a:ext cx="2755017" cy="307777"/>
          </a:xfrm>
          <a:prstGeom prst="rect">
            <a:avLst/>
          </a:prstGeom>
          <a:noFill/>
        </p:spPr>
        <p:txBody>
          <a:bodyPr vertOverflow="overflow" vert="horz" wrap="square" lIns="0" tIns="0" rIns="0" bIns="0" rtlCol="0" anchor="t">
            <a:noAutofit/>
          </a:bodyPr>
          <a:lstStyle/>
          <a:p>
            <a:r>
              <a:rPr lang="en-US" sz="1400" b="1">
                <a:solidFill>
                  <a:srgbClr val="002060"/>
                </a:solidFill>
                <a:latin typeface="Figtree SemiBold" pitchFamily="34" charset="0"/>
                <a:ea typeface="Figtree SemiBold"/>
              </a:rPr>
              <a:t>ADHD Users</a:t>
            </a:r>
            <a:endParaRPr lang="en-US" sz="1400" b="1">
              <a:solidFill>
                <a:srgbClr val="002060"/>
              </a:solidFill>
              <a:latin typeface="Figtree SemiBold" pitchFamily="34" charset="0"/>
              <a:ea typeface="Figtree SemiBold" pitchFamily="34" charset="-122"/>
            </a:endParaRPr>
          </a:p>
        </p:txBody>
      </p:sp>
      <p:sp>
        <p:nvSpPr>
          <p:cNvPr id="10" name="Card 1 AppLabel">
            <a:extLst>
              <a:ext uri="{FF2B5EF4-FFF2-40B4-BE49-F238E27FC236}">
                <a16:creationId xmlns:a16="http://schemas.microsoft.com/office/drawing/2014/main" id="{665C0866-136E-602B-B8D0-C1024D2A2E7F}"/>
              </a:ext>
            </a:extLst>
          </p:cNvPr>
          <p:cNvSpPr txBox="1"/>
          <p:nvPr/>
        </p:nvSpPr>
        <p:spPr>
          <a:xfrm>
            <a:off x="6380241" y="2125942"/>
            <a:ext cx="1935991" cy="251310"/>
          </a:xfrm>
          <a:prstGeom prst="rect">
            <a:avLst/>
          </a:prstGeom>
          <a:noFill/>
          <a:ln>
            <a:noFill/>
          </a:ln>
        </p:spPr>
        <p:txBody>
          <a:bodyPr wrap="square" lIns="0" tIns="0" rIns="0" bIns="0" anchor="t">
            <a:noAutofit/>
          </a:bodyPr>
          <a:lstStyle/>
          <a:p>
            <a:r>
              <a:rPr lang="en-GB" sz="1100" b="1">
                <a:solidFill>
                  <a:srgbClr val="503BF6"/>
                </a:solidFill>
                <a:latin typeface="Figtree SemiBold"/>
                <a:ea typeface="Figtree SemiBold"/>
              </a:rPr>
              <a:t>Might act</a:t>
            </a:r>
            <a:r>
              <a:rPr lang="en-GB" sz="1100" b="1">
                <a:solidFill>
                  <a:srgbClr val="503BF6"/>
                </a:solidFill>
                <a:latin typeface="Figtree SemiBold"/>
                <a:ea typeface="Figtree SemiBold" pitchFamily="34" charset="-122"/>
              </a:rPr>
              <a:t> before thinking </a:t>
            </a:r>
            <a:endParaRPr lang="en-US" sz="1100" b="1">
              <a:solidFill>
                <a:srgbClr val="503BF6"/>
              </a:solidFill>
              <a:latin typeface="Figtree SemiBold"/>
              <a:ea typeface="Figtree SemiBold" pitchFamily="34" charset="-122"/>
            </a:endParaRPr>
          </a:p>
        </p:txBody>
      </p:sp>
      <p:sp>
        <p:nvSpPr>
          <p:cNvPr id="12" name="TextBox 11">
            <a:extLst>
              <a:ext uri="{FF2B5EF4-FFF2-40B4-BE49-F238E27FC236}">
                <a16:creationId xmlns:a16="http://schemas.microsoft.com/office/drawing/2014/main" id="{9E2F2C0A-C65B-2EBD-34F2-EE4349D49C46}"/>
              </a:ext>
            </a:extLst>
          </p:cNvPr>
          <p:cNvSpPr txBox="1"/>
          <p:nvPr/>
        </p:nvSpPr>
        <p:spPr>
          <a:xfrm>
            <a:off x="6380241" y="3376215"/>
            <a:ext cx="3743264" cy="600164"/>
          </a:xfrm>
          <a:prstGeom prst="rect">
            <a:avLst/>
          </a:prstGeom>
          <a:noFill/>
        </p:spPr>
        <p:txBody>
          <a:bodyPr vertOverflow="overflow" vert="horz" wrap="square" lIns="0" tIns="0" rIns="0" bIns="0" rtlCol="0" anchor="t">
            <a:noAutofit/>
          </a:bodyPr>
          <a:lstStyle/>
          <a:p>
            <a:r>
              <a:rPr lang="en-US" sz="1100">
                <a:solidFill>
                  <a:srgbClr val="362C83"/>
                </a:solidFill>
                <a:latin typeface="Aptos"/>
                <a:ea typeface="Figtree" pitchFamily="34" charset="-122"/>
              </a:rPr>
              <a:t>Include deliberate confirmation step before any action completes — ACC.REVOKE.01, WCAG SC 3.3.4</a:t>
            </a:r>
            <a:endParaRPr lang="en-US">
              <a:solidFill>
                <a:srgbClr val="000000"/>
              </a:solidFill>
              <a:latin typeface="Aptos"/>
              <a:ea typeface="Figtree" pitchFamily="34" charset="-122"/>
            </a:endParaRPr>
          </a:p>
          <a:p>
            <a:endParaRPr lang="en-US" sz="1100" b="1" spc="-20">
              <a:solidFill>
                <a:srgbClr val="362C83"/>
              </a:solidFill>
              <a:latin typeface="Figtree SemiBold" pitchFamily="2" charset="0"/>
              <a:cs typeface="Futura Next Book" panose="020B0502020204020303" pitchFamily="34" charset="0"/>
            </a:endParaRPr>
          </a:p>
        </p:txBody>
      </p:sp>
      <p:sp>
        <p:nvSpPr>
          <p:cNvPr id="16" name="Card 1 AppLabel">
            <a:extLst>
              <a:ext uri="{FF2B5EF4-FFF2-40B4-BE49-F238E27FC236}">
                <a16:creationId xmlns:a16="http://schemas.microsoft.com/office/drawing/2014/main" id="{1045EDA4-BDF4-4E75-3C80-295FF6338053}"/>
              </a:ext>
            </a:extLst>
          </p:cNvPr>
          <p:cNvSpPr txBox="1"/>
          <p:nvPr/>
        </p:nvSpPr>
        <p:spPr>
          <a:xfrm>
            <a:off x="6380241" y="3162268"/>
            <a:ext cx="1935991" cy="251310"/>
          </a:xfrm>
          <a:prstGeom prst="rect">
            <a:avLst/>
          </a:prstGeom>
          <a:noFill/>
          <a:ln>
            <a:noFill/>
          </a:ln>
        </p:spPr>
        <p:txBody>
          <a:bodyPr wrap="square" lIns="0" tIns="0" rIns="0" bIns="0" anchor="t">
            <a:noAutofit/>
          </a:bodyPr>
          <a:lstStyle/>
          <a:p>
            <a:r>
              <a:rPr lang="en-GB" sz="1100" b="1">
                <a:solidFill>
                  <a:srgbClr val="503BF6"/>
                </a:solidFill>
                <a:latin typeface="Figtree SemiBold" pitchFamily="34" charset="0"/>
                <a:ea typeface="Figtree SemiBold" pitchFamily="34" charset="-122"/>
              </a:rPr>
              <a:t>What they need</a:t>
            </a:r>
            <a:endParaRPr lang="en-US" sz="1100" b="1">
              <a:solidFill>
                <a:srgbClr val="503BF6"/>
              </a:solidFill>
              <a:latin typeface="Figtree SemiBold" pitchFamily="34" charset="0"/>
              <a:ea typeface="Figtree SemiBold" pitchFamily="34" charset="-122"/>
            </a:endParaRPr>
          </a:p>
        </p:txBody>
      </p:sp>
      <p:pic>
        <p:nvPicPr>
          <p:cNvPr id="4" name="Graphic 3">
            <a:extLst>
              <a:ext uri="{FF2B5EF4-FFF2-40B4-BE49-F238E27FC236}">
                <a16:creationId xmlns:a16="http://schemas.microsoft.com/office/drawing/2014/main" id="{7034272A-FBA3-3794-9181-38EE89DF41E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00812" y="1648329"/>
            <a:ext cx="2293567" cy="2293567"/>
          </a:xfrm>
          <a:prstGeom prst="rect">
            <a:avLst/>
          </a:prstGeom>
        </p:spPr>
      </p:pic>
      <p:pic>
        <p:nvPicPr>
          <p:cNvPr id="2" name="Graphic 1">
            <a:extLst>
              <a:ext uri="{FF2B5EF4-FFF2-40B4-BE49-F238E27FC236}">
                <a16:creationId xmlns:a16="http://schemas.microsoft.com/office/drawing/2014/main" id="{7379D302-C74C-0667-4A07-07DC011AE1B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91629" y="2219551"/>
            <a:ext cx="1328624" cy="1109053"/>
          </a:xfrm>
          <a:prstGeom prst="rect">
            <a:avLst/>
          </a:prstGeom>
        </p:spPr>
      </p:pic>
      <p:pic>
        <p:nvPicPr>
          <p:cNvPr id="7" name="Graphic 6">
            <a:extLst>
              <a:ext uri="{FF2B5EF4-FFF2-40B4-BE49-F238E27FC236}">
                <a16:creationId xmlns:a16="http://schemas.microsoft.com/office/drawing/2014/main" id="{2712C493-9BCB-F159-6C86-17F97900F30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170796" y="4706626"/>
            <a:ext cx="1519581" cy="1279647"/>
          </a:xfrm>
          <a:prstGeom prst="rect">
            <a:avLst/>
          </a:prstGeom>
        </p:spPr>
      </p:pic>
      <p:pic>
        <p:nvPicPr>
          <p:cNvPr id="9" name="Graphic 8">
            <a:extLst>
              <a:ext uri="{FF2B5EF4-FFF2-40B4-BE49-F238E27FC236}">
                <a16:creationId xmlns:a16="http://schemas.microsoft.com/office/drawing/2014/main" id="{CDFC4E57-9555-4F1D-BD0A-2C5181E6DE3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712346" y="4435812"/>
            <a:ext cx="1797817" cy="1688290"/>
          </a:xfrm>
          <a:prstGeom prst="rect">
            <a:avLst/>
          </a:prstGeom>
        </p:spPr>
      </p:pic>
    </p:spTree>
    <p:extLst>
      <p:ext uri="{BB962C8B-B14F-4D97-AF65-F5344CB8AC3E}">
        <p14:creationId xmlns:p14="http://schemas.microsoft.com/office/powerpoint/2010/main" val="29644940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36564-92C0-7E35-2B81-FF9A135AAB2A}"/>
            </a:ext>
          </a:extLst>
        </p:cNvPr>
        <p:cNvGrpSpPr/>
        <p:nvPr/>
      </p:nvGrpSpPr>
      <p:grpSpPr>
        <a:xfrm>
          <a:off x="0" y="0"/>
          <a:ext cx="0" cy="0"/>
          <a:chOff x="0" y="0"/>
          <a:chExt cx="0" cy="0"/>
        </a:xfrm>
      </p:grpSpPr>
      <p:sp>
        <p:nvSpPr>
          <p:cNvPr id="41" name="TextBox 40">
            <a:extLst>
              <a:ext uri="{FF2B5EF4-FFF2-40B4-BE49-F238E27FC236}">
                <a16:creationId xmlns:a16="http://schemas.microsoft.com/office/drawing/2014/main" id="{4A564D94-46C1-ECD5-8297-60BF0710FD0C}"/>
              </a:ext>
            </a:extLst>
          </p:cNvPr>
          <p:cNvSpPr txBox="1"/>
          <p:nvPr/>
        </p:nvSpPr>
        <p:spPr>
          <a:xfrm>
            <a:off x="451718" y="355600"/>
            <a:ext cx="11740282" cy="1077218"/>
          </a:xfrm>
          <a:prstGeom prst="rect">
            <a:avLst/>
          </a:prstGeom>
          <a:noFill/>
        </p:spPr>
        <p:txBody>
          <a:bodyPr vertOverflow="overflow" vert="horz" wrap="square" lIns="91440" tIns="45720" rIns="91440" bIns="45720" rtlCol="0" anchor="t">
            <a:spAutoFit/>
          </a:bodyPr>
          <a:lstStyle/>
          <a:p>
            <a:r>
              <a:rPr lang="en-US" sz="3200" b="1">
                <a:solidFill>
                  <a:srgbClr val="362C83"/>
                </a:solidFill>
                <a:latin typeface="Figtree"/>
                <a:ea typeface="Figtree"/>
              </a:rPr>
              <a:t>Accessibility needs - examples</a:t>
            </a:r>
            <a:endParaRPr lang="en-US" sz="3200">
              <a:solidFill>
                <a:srgbClr val="000000"/>
              </a:solidFill>
              <a:latin typeface="Figtree"/>
              <a:ea typeface="Figtree"/>
            </a:endParaRPr>
          </a:p>
          <a:p>
            <a:endParaRPr lang="en-US" sz="3200" b="1">
              <a:solidFill>
                <a:srgbClr val="362C83"/>
              </a:solidFill>
              <a:latin typeface="Figtree" pitchFamily="2" charset="0"/>
              <a:ea typeface="Figtree"/>
            </a:endParaRPr>
          </a:p>
        </p:txBody>
      </p:sp>
      <p:sp>
        <p:nvSpPr>
          <p:cNvPr id="42" name="TextBox 41">
            <a:extLst>
              <a:ext uri="{FF2B5EF4-FFF2-40B4-BE49-F238E27FC236}">
                <a16:creationId xmlns:a16="http://schemas.microsoft.com/office/drawing/2014/main" id="{AA01A6A3-33AC-77E6-41BD-2E379ABFDC65}"/>
              </a:ext>
            </a:extLst>
          </p:cNvPr>
          <p:cNvSpPr txBox="1"/>
          <p:nvPr/>
        </p:nvSpPr>
        <p:spPr>
          <a:xfrm>
            <a:off x="457200" y="940375"/>
            <a:ext cx="8890000" cy="338554"/>
          </a:xfrm>
          <a:prstGeom prst="rect">
            <a:avLst/>
          </a:prstGeom>
          <a:noFill/>
        </p:spPr>
        <p:txBody>
          <a:bodyPr vertOverflow="overflow" vert="horz" wrap="square" lIns="91440" tIns="45720" rIns="91440" bIns="45720" rtlCol="0" anchor="t">
            <a:spAutoFit/>
          </a:bodyPr>
          <a:lstStyle/>
          <a:p>
            <a:r>
              <a:rPr lang="en-US" sz="1600" kern="0">
                <a:solidFill>
                  <a:srgbClr val="4D38F5"/>
                </a:solidFill>
                <a:ea typeface="+mn-lt"/>
                <a:cs typeface="+mn-lt"/>
              </a:rPr>
              <a:t>Physical and long-term health</a:t>
            </a:r>
            <a:endParaRPr lang="en-US"/>
          </a:p>
        </p:txBody>
      </p:sp>
      <p:sp>
        <p:nvSpPr>
          <p:cNvPr id="23" name="Rounded Rectangle 12">
            <a:extLst>
              <a:ext uri="{FF2B5EF4-FFF2-40B4-BE49-F238E27FC236}">
                <a16:creationId xmlns:a16="http://schemas.microsoft.com/office/drawing/2014/main" id="{3214C274-F63E-19A0-3549-E16C2C32E5C7}"/>
              </a:ext>
            </a:extLst>
          </p:cNvPr>
          <p:cNvSpPr/>
          <p:nvPr/>
        </p:nvSpPr>
        <p:spPr>
          <a:xfrm>
            <a:off x="447030" y="1419761"/>
            <a:ext cx="5262800" cy="2325184"/>
          </a:xfrm>
          <a:prstGeom prst="roundRect">
            <a:avLst>
              <a:gd name="adj" fmla="val 8264"/>
            </a:avLst>
          </a:prstGeom>
          <a:solidFill>
            <a:srgbClr val="F8F7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latin typeface="Figtree" pitchFamily="2" charset="0"/>
            </a:endParaRPr>
          </a:p>
        </p:txBody>
      </p:sp>
      <p:sp>
        <p:nvSpPr>
          <p:cNvPr id="24" name="TextBox 23">
            <a:extLst>
              <a:ext uri="{FF2B5EF4-FFF2-40B4-BE49-F238E27FC236}">
                <a16:creationId xmlns:a16="http://schemas.microsoft.com/office/drawing/2014/main" id="{2CAF91DC-8891-73BA-8739-D18DA6747FF6}"/>
              </a:ext>
            </a:extLst>
          </p:cNvPr>
          <p:cNvSpPr txBox="1"/>
          <p:nvPr/>
        </p:nvSpPr>
        <p:spPr>
          <a:xfrm>
            <a:off x="716325" y="2193004"/>
            <a:ext cx="3743264" cy="769441"/>
          </a:xfrm>
          <a:prstGeom prst="rect">
            <a:avLst/>
          </a:prstGeom>
          <a:noFill/>
        </p:spPr>
        <p:txBody>
          <a:bodyPr vertOverflow="overflow" vert="horz" wrap="square" lIns="0" tIns="0" rIns="0" bIns="0" rtlCol="0" anchor="t">
            <a:noAutofit/>
          </a:bodyPr>
          <a:lstStyle/>
          <a:p>
            <a:r>
              <a:rPr lang="en-US" sz="1100">
                <a:solidFill>
                  <a:srgbClr val="362C83"/>
                </a:solidFill>
                <a:latin typeface="Aptos"/>
                <a:ea typeface="Figtree"/>
              </a:rPr>
              <a:t>Someone with ME might run out of energy mid-journey and need to stop immediately, returning days later when capacity allows.</a:t>
            </a:r>
          </a:p>
          <a:p>
            <a:endParaRPr lang="en-US" sz="1100" b="1" spc="-20">
              <a:solidFill>
                <a:srgbClr val="362C83"/>
              </a:solidFill>
              <a:latin typeface="Figtree SemiBold" pitchFamily="2" charset="0"/>
              <a:cs typeface="Futura Next Book" panose="020B0502020204020303" pitchFamily="34" charset="0"/>
            </a:endParaRPr>
          </a:p>
        </p:txBody>
      </p:sp>
      <p:sp>
        <p:nvSpPr>
          <p:cNvPr id="25" name="TextBox 24">
            <a:extLst>
              <a:ext uri="{FF2B5EF4-FFF2-40B4-BE49-F238E27FC236}">
                <a16:creationId xmlns:a16="http://schemas.microsoft.com/office/drawing/2014/main" id="{CF71979B-C09C-B9CF-6A5C-F21DFEC94535}"/>
              </a:ext>
            </a:extLst>
          </p:cNvPr>
          <p:cNvSpPr txBox="1"/>
          <p:nvPr/>
        </p:nvSpPr>
        <p:spPr>
          <a:xfrm>
            <a:off x="716325" y="1622507"/>
            <a:ext cx="2755017" cy="307777"/>
          </a:xfrm>
          <a:prstGeom prst="rect">
            <a:avLst/>
          </a:prstGeom>
          <a:noFill/>
        </p:spPr>
        <p:txBody>
          <a:bodyPr vertOverflow="overflow" vert="horz" wrap="square" lIns="0" tIns="0" rIns="0" bIns="0" rtlCol="0" anchor="t">
            <a:noAutofit/>
          </a:bodyPr>
          <a:lstStyle/>
          <a:p>
            <a:r>
              <a:rPr lang="en-US" sz="1400" b="1">
                <a:solidFill>
                  <a:srgbClr val="002060"/>
                </a:solidFill>
                <a:latin typeface="Figtree SemiBold" pitchFamily="34" charset="0"/>
                <a:ea typeface="Figtree SemiBold" pitchFamily="34" charset="-122"/>
              </a:rPr>
              <a:t>ME / fatigue conditions</a:t>
            </a:r>
          </a:p>
        </p:txBody>
      </p:sp>
      <p:sp>
        <p:nvSpPr>
          <p:cNvPr id="26" name="Card 1 AppLabel">
            <a:extLst>
              <a:ext uri="{FF2B5EF4-FFF2-40B4-BE49-F238E27FC236}">
                <a16:creationId xmlns:a16="http://schemas.microsoft.com/office/drawing/2014/main" id="{CE9B8F02-E305-7B10-C887-6A452852F339}"/>
              </a:ext>
            </a:extLst>
          </p:cNvPr>
          <p:cNvSpPr txBox="1"/>
          <p:nvPr/>
        </p:nvSpPr>
        <p:spPr>
          <a:xfrm>
            <a:off x="717321" y="1937684"/>
            <a:ext cx="2237501" cy="174562"/>
          </a:xfrm>
          <a:prstGeom prst="rect">
            <a:avLst/>
          </a:prstGeom>
          <a:noFill/>
          <a:ln>
            <a:noFill/>
          </a:ln>
        </p:spPr>
        <p:txBody>
          <a:bodyPr wrap="square" lIns="0" tIns="0" rIns="0" bIns="0" anchor="t"/>
          <a:lstStyle/>
          <a:p>
            <a:r>
              <a:rPr lang="en-GB" sz="1100" b="1">
                <a:solidFill>
                  <a:srgbClr val="503BF6"/>
                </a:solidFill>
                <a:latin typeface="Figtree SemiBold" pitchFamily="34" charset="0"/>
                <a:ea typeface="Figtree SemiBold" pitchFamily="34" charset="-122"/>
              </a:rPr>
              <a:t>May need to stop without warning</a:t>
            </a:r>
            <a:endParaRPr lang="en-US" sz="1100" b="1">
              <a:solidFill>
                <a:srgbClr val="503BF6"/>
              </a:solidFill>
              <a:latin typeface="Figtree SemiBold" pitchFamily="34" charset="0"/>
              <a:ea typeface="Figtree SemiBold" pitchFamily="34" charset="-122"/>
            </a:endParaRPr>
          </a:p>
        </p:txBody>
      </p:sp>
      <p:sp>
        <p:nvSpPr>
          <p:cNvPr id="28" name="TextBox 27">
            <a:extLst>
              <a:ext uri="{FF2B5EF4-FFF2-40B4-BE49-F238E27FC236}">
                <a16:creationId xmlns:a16="http://schemas.microsoft.com/office/drawing/2014/main" id="{EB44F80B-FD5C-35F0-19A9-ED10AC337F4A}"/>
              </a:ext>
            </a:extLst>
          </p:cNvPr>
          <p:cNvSpPr txBox="1"/>
          <p:nvPr/>
        </p:nvSpPr>
        <p:spPr>
          <a:xfrm>
            <a:off x="694397" y="3168802"/>
            <a:ext cx="3743264" cy="600164"/>
          </a:xfrm>
          <a:prstGeom prst="rect">
            <a:avLst/>
          </a:prstGeom>
          <a:noFill/>
        </p:spPr>
        <p:txBody>
          <a:bodyPr vertOverflow="overflow" vert="horz" wrap="square" lIns="0" tIns="0" rIns="0" bIns="0" rtlCol="0" anchor="t">
            <a:noAutofit/>
          </a:bodyPr>
          <a:lstStyle/>
          <a:p>
            <a:r>
              <a:rPr lang="en-US" sz="1100">
                <a:solidFill>
                  <a:srgbClr val="362C83"/>
                </a:solidFill>
                <a:latin typeface="Aptos"/>
                <a:ea typeface="Figtree"/>
              </a:rPr>
              <a:t>Enable save and resume with no loss due to session timeout — ACC.ALL.02, ACC.ALL.45, WCAG SC 3.3.4</a:t>
            </a:r>
          </a:p>
          <a:p>
            <a:endParaRPr lang="en-US" sz="1100" b="1" spc="-20">
              <a:solidFill>
                <a:srgbClr val="362C83"/>
              </a:solidFill>
              <a:latin typeface="Figtree SemiBold" pitchFamily="2" charset="0"/>
              <a:cs typeface="Futura Next Book" panose="020B0502020204020303" pitchFamily="34" charset="0"/>
            </a:endParaRPr>
          </a:p>
        </p:txBody>
      </p:sp>
      <p:sp>
        <p:nvSpPr>
          <p:cNvPr id="29" name="Card 1 AppLabel">
            <a:extLst>
              <a:ext uri="{FF2B5EF4-FFF2-40B4-BE49-F238E27FC236}">
                <a16:creationId xmlns:a16="http://schemas.microsoft.com/office/drawing/2014/main" id="{C3EE2C7C-1740-F0D2-98AB-F236C00C3EEE}"/>
              </a:ext>
            </a:extLst>
          </p:cNvPr>
          <p:cNvSpPr txBox="1"/>
          <p:nvPr/>
        </p:nvSpPr>
        <p:spPr>
          <a:xfrm>
            <a:off x="689911" y="2968302"/>
            <a:ext cx="1935991" cy="251310"/>
          </a:xfrm>
          <a:prstGeom prst="rect">
            <a:avLst/>
          </a:prstGeom>
          <a:noFill/>
          <a:ln>
            <a:noFill/>
          </a:ln>
        </p:spPr>
        <p:txBody>
          <a:bodyPr wrap="square" lIns="0" tIns="0" rIns="0" bIns="0" anchor="t"/>
          <a:lstStyle/>
          <a:p>
            <a:r>
              <a:rPr lang="en-GB" sz="1100" b="1">
                <a:solidFill>
                  <a:srgbClr val="503BF6"/>
                </a:solidFill>
                <a:latin typeface="Figtree SemiBold" pitchFamily="34" charset="0"/>
                <a:ea typeface="Figtree SemiBold"/>
              </a:rPr>
              <a:t>What they</a:t>
            </a:r>
            <a:r>
              <a:rPr lang="en-GB" sz="1100" b="1">
                <a:solidFill>
                  <a:srgbClr val="503BF6"/>
                </a:solidFill>
                <a:latin typeface="Figtree SemiBold"/>
                <a:ea typeface="Figtree SemiBold" pitchFamily="34" charset="-122"/>
              </a:rPr>
              <a:t> need</a:t>
            </a:r>
            <a:endParaRPr lang="en-US" sz="1100" b="1">
              <a:solidFill>
                <a:srgbClr val="503BF6"/>
              </a:solidFill>
              <a:latin typeface="Figtree SemiBold"/>
              <a:ea typeface="Figtree SemiBold" pitchFamily="34" charset="-122"/>
            </a:endParaRPr>
          </a:p>
        </p:txBody>
      </p:sp>
      <p:sp>
        <p:nvSpPr>
          <p:cNvPr id="3" name="Rounded Rectangle 12">
            <a:extLst>
              <a:ext uri="{FF2B5EF4-FFF2-40B4-BE49-F238E27FC236}">
                <a16:creationId xmlns:a16="http://schemas.microsoft.com/office/drawing/2014/main" id="{80331FEA-C6B7-7864-CFEA-C7687CA2A3FD}"/>
              </a:ext>
            </a:extLst>
          </p:cNvPr>
          <p:cNvSpPr/>
          <p:nvPr/>
        </p:nvSpPr>
        <p:spPr>
          <a:xfrm>
            <a:off x="6088022" y="1375905"/>
            <a:ext cx="5262800" cy="2325184"/>
          </a:xfrm>
          <a:prstGeom prst="roundRect">
            <a:avLst>
              <a:gd name="adj" fmla="val 8264"/>
            </a:avLst>
          </a:prstGeom>
          <a:solidFill>
            <a:srgbClr val="F8F7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latin typeface="Figtree" pitchFamily="2" charset="0"/>
            </a:endParaRPr>
          </a:p>
        </p:txBody>
      </p:sp>
      <p:sp>
        <p:nvSpPr>
          <p:cNvPr id="5" name="TextBox 4">
            <a:extLst>
              <a:ext uri="{FF2B5EF4-FFF2-40B4-BE49-F238E27FC236}">
                <a16:creationId xmlns:a16="http://schemas.microsoft.com/office/drawing/2014/main" id="{0F61FA8D-CBEF-B06F-DED3-3E681AE0C32E}"/>
              </a:ext>
            </a:extLst>
          </p:cNvPr>
          <p:cNvSpPr txBox="1"/>
          <p:nvPr/>
        </p:nvSpPr>
        <p:spPr>
          <a:xfrm>
            <a:off x="6351835" y="2154630"/>
            <a:ext cx="3523984" cy="780405"/>
          </a:xfrm>
          <a:prstGeom prst="rect">
            <a:avLst/>
          </a:prstGeom>
          <a:noFill/>
        </p:spPr>
        <p:txBody>
          <a:bodyPr vertOverflow="overflow" vert="horz" wrap="square" lIns="0" tIns="0" rIns="0" bIns="0" rtlCol="0" anchor="t">
            <a:noAutofit/>
          </a:bodyPr>
          <a:lstStyle/>
          <a:p>
            <a:r>
              <a:rPr lang="en-US" sz="1100">
                <a:solidFill>
                  <a:srgbClr val="362C83"/>
                </a:solidFill>
                <a:ea typeface="+mn-lt"/>
                <a:cs typeface="+mn-lt"/>
              </a:rPr>
              <a:t>Someone with arthritis might be unable to hold their phone steady to photograph a document or activate small buttons accurately.</a:t>
            </a:r>
            <a:endParaRPr lang="en-US">
              <a:ea typeface="+mn-lt"/>
              <a:cs typeface="+mn-lt"/>
            </a:endParaRPr>
          </a:p>
          <a:p>
            <a:endParaRPr lang="en-US" sz="1100" b="1" spc="-20">
              <a:solidFill>
                <a:srgbClr val="362C83"/>
              </a:solidFill>
              <a:latin typeface="Figtree SemiBold" pitchFamily="2" charset="0"/>
              <a:cs typeface="Futura Next Book" panose="020B0502020204020303" pitchFamily="34" charset="0"/>
            </a:endParaRPr>
          </a:p>
        </p:txBody>
      </p:sp>
      <p:sp>
        <p:nvSpPr>
          <p:cNvPr id="8" name="TextBox 7">
            <a:extLst>
              <a:ext uri="{FF2B5EF4-FFF2-40B4-BE49-F238E27FC236}">
                <a16:creationId xmlns:a16="http://schemas.microsoft.com/office/drawing/2014/main" id="{7D612EB2-6246-A8FB-DB48-FDE17F8FD6E8}"/>
              </a:ext>
            </a:extLst>
          </p:cNvPr>
          <p:cNvSpPr txBox="1"/>
          <p:nvPr/>
        </p:nvSpPr>
        <p:spPr>
          <a:xfrm>
            <a:off x="6346353" y="1589615"/>
            <a:ext cx="3231952" cy="307777"/>
          </a:xfrm>
          <a:prstGeom prst="rect">
            <a:avLst/>
          </a:prstGeom>
          <a:noFill/>
        </p:spPr>
        <p:txBody>
          <a:bodyPr vertOverflow="overflow" vert="horz" wrap="square" lIns="0" tIns="0" rIns="0" bIns="0" rtlCol="0" anchor="t">
            <a:noAutofit/>
          </a:bodyPr>
          <a:lstStyle/>
          <a:p>
            <a:r>
              <a:rPr lang="en-US" sz="1400" b="1">
                <a:solidFill>
                  <a:srgbClr val="002060"/>
                </a:solidFill>
                <a:latin typeface="Figtree SemiBold" pitchFamily="34" charset="0"/>
                <a:ea typeface="Figtree SemiBold" pitchFamily="34" charset="-122"/>
              </a:rPr>
              <a:t>Physical disability / arthritis</a:t>
            </a:r>
          </a:p>
        </p:txBody>
      </p:sp>
      <p:sp>
        <p:nvSpPr>
          <p:cNvPr id="10" name="Card 1 AppLabel">
            <a:extLst>
              <a:ext uri="{FF2B5EF4-FFF2-40B4-BE49-F238E27FC236}">
                <a16:creationId xmlns:a16="http://schemas.microsoft.com/office/drawing/2014/main" id="{FEE7A913-8F53-8AD4-2977-7FE4CCC1813E}"/>
              </a:ext>
            </a:extLst>
          </p:cNvPr>
          <p:cNvSpPr txBox="1"/>
          <p:nvPr/>
        </p:nvSpPr>
        <p:spPr>
          <a:xfrm>
            <a:off x="6352831" y="1937684"/>
            <a:ext cx="2248465" cy="284202"/>
          </a:xfrm>
          <a:prstGeom prst="rect">
            <a:avLst/>
          </a:prstGeom>
          <a:noFill/>
          <a:ln>
            <a:noFill/>
          </a:ln>
        </p:spPr>
        <p:txBody>
          <a:bodyPr wrap="square" lIns="0" tIns="0" rIns="0" bIns="0" anchor="t"/>
          <a:lstStyle/>
          <a:p>
            <a:r>
              <a:rPr lang="en-GB" sz="1100" b="1">
                <a:solidFill>
                  <a:srgbClr val="503BF6"/>
                </a:solidFill>
                <a:latin typeface="Figtree SemiBold" pitchFamily="34" charset="0"/>
                <a:ea typeface="Figtree SemiBold" pitchFamily="34" charset="-122"/>
              </a:rPr>
              <a:t>Can't use small targets or a camera</a:t>
            </a:r>
            <a:endParaRPr lang="en-US" sz="1100" b="1">
              <a:solidFill>
                <a:srgbClr val="503BF6"/>
              </a:solidFill>
              <a:latin typeface="Figtree SemiBold" pitchFamily="34" charset="0"/>
              <a:ea typeface="Figtree SemiBold" pitchFamily="34" charset="-122"/>
            </a:endParaRPr>
          </a:p>
        </p:txBody>
      </p:sp>
      <p:sp>
        <p:nvSpPr>
          <p:cNvPr id="12" name="TextBox 11">
            <a:extLst>
              <a:ext uri="{FF2B5EF4-FFF2-40B4-BE49-F238E27FC236}">
                <a16:creationId xmlns:a16="http://schemas.microsoft.com/office/drawing/2014/main" id="{0DF984CD-8448-9815-2214-EE8C198E6686}"/>
              </a:ext>
            </a:extLst>
          </p:cNvPr>
          <p:cNvSpPr txBox="1"/>
          <p:nvPr/>
        </p:nvSpPr>
        <p:spPr>
          <a:xfrm>
            <a:off x="6335389" y="3124946"/>
            <a:ext cx="3743264" cy="769441"/>
          </a:xfrm>
          <a:prstGeom prst="rect">
            <a:avLst/>
          </a:prstGeom>
          <a:noFill/>
        </p:spPr>
        <p:txBody>
          <a:bodyPr vertOverflow="overflow" vert="horz" wrap="square" lIns="0" tIns="0" rIns="0" bIns="0" rtlCol="0" anchor="t">
            <a:noAutofit/>
          </a:bodyPr>
          <a:lstStyle/>
          <a:p>
            <a:r>
              <a:rPr lang="en-US" sz="1100">
                <a:solidFill>
                  <a:srgbClr val="362C83"/>
                </a:solidFill>
                <a:ea typeface="+mn-lt"/>
                <a:cs typeface="+mn-lt"/>
              </a:rPr>
              <a:t>Display regulator trust signal and plain description of CCS before any action is requested — ACC.ALL.46, ACC.ALL.12, WCAG SC 3.3.2</a:t>
            </a:r>
            <a:endParaRPr lang="en-US"/>
          </a:p>
          <a:p>
            <a:endParaRPr lang="en-US" sz="1100" b="1" spc="-20">
              <a:solidFill>
                <a:srgbClr val="362C83"/>
              </a:solidFill>
              <a:latin typeface="Figtree SemiBold" pitchFamily="2" charset="0"/>
              <a:cs typeface="Futura Next Book" panose="020B0502020204020303" pitchFamily="34" charset="0"/>
            </a:endParaRPr>
          </a:p>
        </p:txBody>
      </p:sp>
      <p:sp>
        <p:nvSpPr>
          <p:cNvPr id="16" name="Card 1 AppLabel">
            <a:extLst>
              <a:ext uri="{FF2B5EF4-FFF2-40B4-BE49-F238E27FC236}">
                <a16:creationId xmlns:a16="http://schemas.microsoft.com/office/drawing/2014/main" id="{212099E5-4D22-5F9E-9CB2-A5A8E24B5481}"/>
              </a:ext>
            </a:extLst>
          </p:cNvPr>
          <p:cNvSpPr txBox="1"/>
          <p:nvPr/>
        </p:nvSpPr>
        <p:spPr>
          <a:xfrm>
            <a:off x="6330903" y="2924446"/>
            <a:ext cx="1935991" cy="251310"/>
          </a:xfrm>
          <a:prstGeom prst="rect">
            <a:avLst/>
          </a:prstGeom>
          <a:noFill/>
          <a:ln>
            <a:noFill/>
          </a:ln>
        </p:spPr>
        <p:txBody>
          <a:bodyPr wrap="square" lIns="0" tIns="0" rIns="0" bIns="0" anchor="t"/>
          <a:lstStyle/>
          <a:p>
            <a:r>
              <a:rPr lang="en-GB" sz="1100" b="1">
                <a:solidFill>
                  <a:srgbClr val="503BF6"/>
                </a:solidFill>
                <a:latin typeface="Figtree"/>
                <a:ea typeface="figtree semibold"/>
              </a:rPr>
              <a:t>What they </a:t>
            </a:r>
            <a:r>
              <a:rPr lang="en-GB" sz="1100" b="1">
                <a:solidFill>
                  <a:srgbClr val="503BF6"/>
                </a:solidFill>
                <a:latin typeface="Figtree SemiBold" pitchFamily="34" charset="0"/>
                <a:ea typeface="figtree semibold"/>
              </a:rPr>
              <a:t>need</a:t>
            </a:r>
            <a:endParaRPr lang="en-GB" sz="1100">
              <a:solidFill>
                <a:srgbClr val="000000"/>
              </a:solidFill>
              <a:latin typeface="Figtree SemiBold" pitchFamily="34" charset="0"/>
              <a:ea typeface="figtree semibold"/>
            </a:endParaRPr>
          </a:p>
          <a:p>
            <a:endParaRPr lang="en-GB" sz="1100" b="1">
              <a:solidFill>
                <a:srgbClr val="503BF6"/>
              </a:solidFill>
              <a:latin typeface="Figtree SemiBold" pitchFamily="34" charset="0"/>
              <a:ea typeface="Figtree SemiBold" pitchFamily="34" charset="-122"/>
            </a:endParaRPr>
          </a:p>
        </p:txBody>
      </p:sp>
      <p:sp>
        <p:nvSpPr>
          <p:cNvPr id="44" name="TextBox 43">
            <a:extLst>
              <a:ext uri="{FF2B5EF4-FFF2-40B4-BE49-F238E27FC236}">
                <a16:creationId xmlns:a16="http://schemas.microsoft.com/office/drawing/2014/main" id="{CF41A627-ADF1-D69C-B334-A8CFF538F132}"/>
              </a:ext>
            </a:extLst>
          </p:cNvPr>
          <p:cNvSpPr txBox="1"/>
          <p:nvPr/>
        </p:nvSpPr>
        <p:spPr>
          <a:xfrm>
            <a:off x="457200" y="3925916"/>
            <a:ext cx="8890000" cy="338554"/>
          </a:xfrm>
          <a:prstGeom prst="rect">
            <a:avLst/>
          </a:prstGeom>
          <a:noFill/>
        </p:spPr>
        <p:txBody>
          <a:bodyPr vertOverflow="overflow" vert="horz" wrap="square" lIns="91440" tIns="45720" rIns="91440" bIns="45720" rtlCol="0" anchor="t">
            <a:spAutoFit/>
          </a:bodyPr>
          <a:lstStyle/>
          <a:p>
            <a:r>
              <a:rPr lang="en-US" sz="1600" kern="0">
                <a:solidFill>
                  <a:srgbClr val="4D38F5"/>
                </a:solidFill>
                <a:ea typeface="+mn-lt"/>
                <a:cs typeface="+mn-lt"/>
              </a:rPr>
              <a:t>Situational and circumstantial</a:t>
            </a:r>
            <a:endParaRPr lang="en-US"/>
          </a:p>
        </p:txBody>
      </p:sp>
      <p:sp>
        <p:nvSpPr>
          <p:cNvPr id="46" name="Rounded Rectangle 12">
            <a:extLst>
              <a:ext uri="{FF2B5EF4-FFF2-40B4-BE49-F238E27FC236}">
                <a16:creationId xmlns:a16="http://schemas.microsoft.com/office/drawing/2014/main" id="{7A11FF0A-8F57-9241-997F-3E4492C4BCB6}"/>
              </a:ext>
            </a:extLst>
          </p:cNvPr>
          <p:cNvSpPr/>
          <p:nvPr/>
        </p:nvSpPr>
        <p:spPr>
          <a:xfrm>
            <a:off x="474439" y="4345000"/>
            <a:ext cx="5262800" cy="2325184"/>
          </a:xfrm>
          <a:prstGeom prst="roundRect">
            <a:avLst>
              <a:gd name="adj" fmla="val 8264"/>
            </a:avLst>
          </a:prstGeom>
          <a:solidFill>
            <a:srgbClr val="F8F7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latin typeface="Figtree" pitchFamily="2" charset="0"/>
            </a:endParaRPr>
          </a:p>
        </p:txBody>
      </p:sp>
      <p:sp>
        <p:nvSpPr>
          <p:cNvPr id="48" name="TextBox 47">
            <a:extLst>
              <a:ext uri="{FF2B5EF4-FFF2-40B4-BE49-F238E27FC236}">
                <a16:creationId xmlns:a16="http://schemas.microsoft.com/office/drawing/2014/main" id="{66870AB9-5E80-8833-DC20-1F288D80E206}"/>
              </a:ext>
            </a:extLst>
          </p:cNvPr>
          <p:cNvSpPr txBox="1"/>
          <p:nvPr/>
        </p:nvSpPr>
        <p:spPr>
          <a:xfrm>
            <a:off x="717320" y="5118243"/>
            <a:ext cx="3743264" cy="769441"/>
          </a:xfrm>
          <a:prstGeom prst="rect">
            <a:avLst/>
          </a:prstGeom>
          <a:noFill/>
        </p:spPr>
        <p:txBody>
          <a:bodyPr vertOverflow="overflow" vert="horz" wrap="square" lIns="0" tIns="0" rIns="0" bIns="0" rtlCol="0" anchor="t">
            <a:noAutofit/>
          </a:bodyPr>
          <a:lstStyle/>
          <a:p>
            <a:r>
              <a:rPr lang="en-US" sz="1100">
                <a:solidFill>
                  <a:srgbClr val="362C83"/>
                </a:solidFill>
                <a:ea typeface="+mn-lt"/>
                <a:cs typeface="+mn-lt"/>
              </a:rPr>
              <a:t>Someone relying on a carer for help might need to pause mid-journey to ask questions or find documents, losing progress if the session resets.</a:t>
            </a:r>
            <a:endParaRPr lang="en-US">
              <a:ea typeface="+mn-lt"/>
              <a:cs typeface="+mn-lt"/>
            </a:endParaRPr>
          </a:p>
          <a:p>
            <a:endParaRPr lang="en-US" sz="1100" b="1" spc="-20">
              <a:solidFill>
                <a:srgbClr val="362C83"/>
              </a:solidFill>
              <a:latin typeface="Figtree SemiBold" pitchFamily="2" charset="0"/>
              <a:cs typeface="Futura Next Book" panose="020B0502020204020303" pitchFamily="34" charset="0"/>
            </a:endParaRPr>
          </a:p>
        </p:txBody>
      </p:sp>
      <p:sp>
        <p:nvSpPr>
          <p:cNvPr id="50" name="TextBox 49">
            <a:extLst>
              <a:ext uri="{FF2B5EF4-FFF2-40B4-BE49-F238E27FC236}">
                <a16:creationId xmlns:a16="http://schemas.microsoft.com/office/drawing/2014/main" id="{CF174082-B9B5-0F2F-2883-9090E2A1751C}"/>
              </a:ext>
            </a:extLst>
          </p:cNvPr>
          <p:cNvSpPr txBox="1"/>
          <p:nvPr/>
        </p:nvSpPr>
        <p:spPr>
          <a:xfrm>
            <a:off x="717320" y="4547746"/>
            <a:ext cx="2755017" cy="307777"/>
          </a:xfrm>
          <a:prstGeom prst="rect">
            <a:avLst/>
          </a:prstGeom>
          <a:noFill/>
        </p:spPr>
        <p:txBody>
          <a:bodyPr vertOverflow="overflow" vert="horz" wrap="square" lIns="0" tIns="0" rIns="0" bIns="0" rtlCol="0" anchor="t">
            <a:noAutofit/>
          </a:bodyPr>
          <a:lstStyle/>
          <a:p>
            <a:r>
              <a:rPr lang="en-US" sz="1400" b="1">
                <a:solidFill>
                  <a:srgbClr val="002060"/>
                </a:solidFill>
                <a:latin typeface="Figtree SemiBold" pitchFamily="34" charset="0"/>
                <a:ea typeface="Figtree SemiBold" pitchFamily="34" charset="-122"/>
              </a:rPr>
              <a:t>Users navigating with support</a:t>
            </a:r>
          </a:p>
        </p:txBody>
      </p:sp>
      <p:sp>
        <p:nvSpPr>
          <p:cNvPr id="52" name="Card 1 AppLabel">
            <a:extLst>
              <a:ext uri="{FF2B5EF4-FFF2-40B4-BE49-F238E27FC236}">
                <a16:creationId xmlns:a16="http://schemas.microsoft.com/office/drawing/2014/main" id="{37659045-1D26-6797-2CCF-1D3146D03081}"/>
              </a:ext>
            </a:extLst>
          </p:cNvPr>
          <p:cNvSpPr txBox="1"/>
          <p:nvPr/>
        </p:nvSpPr>
        <p:spPr>
          <a:xfrm>
            <a:off x="717320" y="4906779"/>
            <a:ext cx="2248465" cy="284202"/>
          </a:xfrm>
          <a:prstGeom prst="rect">
            <a:avLst/>
          </a:prstGeom>
          <a:noFill/>
          <a:ln>
            <a:noFill/>
          </a:ln>
        </p:spPr>
        <p:txBody>
          <a:bodyPr wrap="square" lIns="0" tIns="0" rIns="0" bIns="0" anchor="t"/>
          <a:lstStyle/>
          <a:p>
            <a:r>
              <a:rPr lang="en-GB" sz="1100" b="1">
                <a:solidFill>
                  <a:srgbClr val="503BF6"/>
                </a:solidFill>
                <a:latin typeface="Figtree SemiBold" pitchFamily="34" charset="0"/>
                <a:ea typeface="Figtree SemiBold" pitchFamily="34" charset="-122"/>
              </a:rPr>
              <a:t>Can't complete the journey alone</a:t>
            </a:r>
            <a:endParaRPr lang="en-US" sz="1100" b="1">
              <a:solidFill>
                <a:srgbClr val="503BF6"/>
              </a:solidFill>
              <a:latin typeface="Figtree SemiBold" pitchFamily="34" charset="0"/>
              <a:ea typeface="Figtree SemiBold" pitchFamily="34" charset="-122"/>
            </a:endParaRPr>
          </a:p>
        </p:txBody>
      </p:sp>
      <p:sp>
        <p:nvSpPr>
          <p:cNvPr id="54" name="TextBox 53">
            <a:extLst>
              <a:ext uri="{FF2B5EF4-FFF2-40B4-BE49-F238E27FC236}">
                <a16:creationId xmlns:a16="http://schemas.microsoft.com/office/drawing/2014/main" id="{02DCB3E9-231C-A8B9-1B6B-D88D395481E6}"/>
              </a:ext>
            </a:extLst>
          </p:cNvPr>
          <p:cNvSpPr txBox="1"/>
          <p:nvPr/>
        </p:nvSpPr>
        <p:spPr>
          <a:xfrm>
            <a:off x="717320" y="6094041"/>
            <a:ext cx="3743264" cy="600164"/>
          </a:xfrm>
          <a:prstGeom prst="rect">
            <a:avLst/>
          </a:prstGeom>
          <a:noFill/>
        </p:spPr>
        <p:txBody>
          <a:bodyPr vertOverflow="overflow" vert="horz" wrap="square" lIns="0" tIns="0" rIns="0" bIns="0" rtlCol="0" anchor="t">
            <a:noAutofit/>
          </a:bodyPr>
          <a:lstStyle/>
          <a:p>
            <a:r>
              <a:rPr lang="en-US" sz="1100">
                <a:solidFill>
                  <a:srgbClr val="362C83"/>
                </a:solidFill>
                <a:ea typeface="+mn-lt"/>
                <a:cs typeface="+mn-lt"/>
              </a:rPr>
              <a:t>Remove session timeout during active use — ACC.ALL.29, ACC.ALL.44, WCAG SC 2.2.1</a:t>
            </a:r>
            <a:endParaRPr lang="en-US"/>
          </a:p>
          <a:p>
            <a:endParaRPr lang="en-US" sz="1100" b="1" spc="-20">
              <a:solidFill>
                <a:srgbClr val="362C83"/>
              </a:solidFill>
              <a:latin typeface="Figtree SemiBold" pitchFamily="2" charset="0"/>
              <a:cs typeface="Futura Next Book" panose="020B0502020204020303" pitchFamily="34" charset="0"/>
            </a:endParaRPr>
          </a:p>
        </p:txBody>
      </p:sp>
      <p:sp>
        <p:nvSpPr>
          <p:cNvPr id="56" name="Card 1 AppLabel">
            <a:extLst>
              <a:ext uri="{FF2B5EF4-FFF2-40B4-BE49-F238E27FC236}">
                <a16:creationId xmlns:a16="http://schemas.microsoft.com/office/drawing/2014/main" id="{E60D3681-359D-76F9-AE6B-D63ACA312F9D}"/>
              </a:ext>
            </a:extLst>
          </p:cNvPr>
          <p:cNvSpPr txBox="1"/>
          <p:nvPr/>
        </p:nvSpPr>
        <p:spPr>
          <a:xfrm>
            <a:off x="717320" y="5866647"/>
            <a:ext cx="1935991" cy="251310"/>
          </a:xfrm>
          <a:prstGeom prst="rect">
            <a:avLst/>
          </a:prstGeom>
          <a:noFill/>
          <a:ln>
            <a:noFill/>
          </a:ln>
        </p:spPr>
        <p:txBody>
          <a:bodyPr wrap="square" lIns="0" tIns="0" rIns="0" bIns="0" anchor="t"/>
          <a:lstStyle/>
          <a:p>
            <a:r>
              <a:rPr lang="en-GB" sz="1100" b="1">
                <a:solidFill>
                  <a:srgbClr val="503BF6"/>
                </a:solidFill>
                <a:latin typeface="Figtree"/>
                <a:ea typeface="figtree semibold"/>
              </a:rPr>
              <a:t>What they </a:t>
            </a:r>
            <a:r>
              <a:rPr lang="en-GB" sz="1100" b="1">
                <a:solidFill>
                  <a:srgbClr val="503BF6"/>
                </a:solidFill>
                <a:latin typeface="Figtree SemiBold" pitchFamily="34" charset="0"/>
                <a:ea typeface="figtree semibold"/>
              </a:rPr>
              <a:t>need</a:t>
            </a:r>
            <a:endParaRPr lang="en-GB" sz="1100">
              <a:solidFill>
                <a:srgbClr val="000000"/>
              </a:solidFill>
              <a:latin typeface="Figtree SemiBold" pitchFamily="34" charset="0"/>
              <a:ea typeface="figtree semibold"/>
            </a:endParaRPr>
          </a:p>
          <a:p>
            <a:endParaRPr lang="en-GB" sz="1100" b="1">
              <a:solidFill>
                <a:srgbClr val="503BF6"/>
              </a:solidFill>
              <a:latin typeface="Figtree SemiBold" pitchFamily="34" charset="0"/>
              <a:ea typeface="Figtree SemiBold" pitchFamily="34" charset="-122"/>
            </a:endParaRPr>
          </a:p>
        </p:txBody>
      </p:sp>
      <p:sp>
        <p:nvSpPr>
          <p:cNvPr id="58" name="Rounded Rectangle 12">
            <a:extLst>
              <a:ext uri="{FF2B5EF4-FFF2-40B4-BE49-F238E27FC236}">
                <a16:creationId xmlns:a16="http://schemas.microsoft.com/office/drawing/2014/main" id="{F823553B-BCB3-5D14-3060-1A1485DAB72E}"/>
              </a:ext>
            </a:extLst>
          </p:cNvPr>
          <p:cNvSpPr/>
          <p:nvPr/>
        </p:nvSpPr>
        <p:spPr>
          <a:xfrm>
            <a:off x="6088022" y="4361446"/>
            <a:ext cx="5262800" cy="2325184"/>
          </a:xfrm>
          <a:prstGeom prst="roundRect">
            <a:avLst>
              <a:gd name="adj" fmla="val 8264"/>
            </a:avLst>
          </a:prstGeom>
          <a:solidFill>
            <a:srgbClr val="F8F7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latin typeface="Figtree" pitchFamily="2" charset="0"/>
            </a:endParaRPr>
          </a:p>
        </p:txBody>
      </p:sp>
      <p:sp>
        <p:nvSpPr>
          <p:cNvPr id="60" name="TextBox 59">
            <a:extLst>
              <a:ext uri="{FF2B5EF4-FFF2-40B4-BE49-F238E27FC236}">
                <a16:creationId xmlns:a16="http://schemas.microsoft.com/office/drawing/2014/main" id="{77706CFB-4C62-40FE-6704-2D7C85DFD7CA}"/>
              </a:ext>
            </a:extLst>
          </p:cNvPr>
          <p:cNvSpPr txBox="1"/>
          <p:nvPr/>
        </p:nvSpPr>
        <p:spPr>
          <a:xfrm>
            <a:off x="6344350" y="5134689"/>
            <a:ext cx="3743264" cy="769441"/>
          </a:xfrm>
          <a:prstGeom prst="rect">
            <a:avLst/>
          </a:prstGeom>
          <a:noFill/>
        </p:spPr>
        <p:txBody>
          <a:bodyPr vertOverflow="overflow" vert="horz" wrap="square" lIns="0" tIns="0" rIns="0" bIns="0" rtlCol="0" anchor="t">
            <a:noAutofit/>
          </a:bodyPr>
          <a:lstStyle/>
          <a:p>
            <a:r>
              <a:rPr lang="en-US" sz="1100">
                <a:solidFill>
                  <a:srgbClr val="362C83"/>
                </a:solidFill>
                <a:ea typeface="+mn-lt"/>
                <a:cs typeface="+mn-lt"/>
              </a:rPr>
              <a:t>Someone with low digital confidence might assume an unfamiliar service is a scam and close the browser before reading anything.</a:t>
            </a:r>
            <a:endParaRPr lang="en-US">
              <a:ea typeface="+mn-lt"/>
              <a:cs typeface="+mn-lt"/>
            </a:endParaRPr>
          </a:p>
          <a:p>
            <a:endParaRPr lang="en-US" sz="1100" b="1" spc="-20">
              <a:solidFill>
                <a:srgbClr val="362C83"/>
              </a:solidFill>
              <a:latin typeface="Figtree SemiBold" pitchFamily="2" charset="0"/>
              <a:cs typeface="Futura Next Book" panose="020B0502020204020303" pitchFamily="34" charset="0"/>
            </a:endParaRPr>
          </a:p>
        </p:txBody>
      </p:sp>
      <p:sp>
        <p:nvSpPr>
          <p:cNvPr id="62" name="TextBox 61">
            <a:extLst>
              <a:ext uri="{FF2B5EF4-FFF2-40B4-BE49-F238E27FC236}">
                <a16:creationId xmlns:a16="http://schemas.microsoft.com/office/drawing/2014/main" id="{28CBBBF3-612B-9045-C162-529F165F0240}"/>
              </a:ext>
            </a:extLst>
          </p:cNvPr>
          <p:cNvSpPr txBox="1"/>
          <p:nvPr/>
        </p:nvSpPr>
        <p:spPr>
          <a:xfrm>
            <a:off x="6344350" y="4575156"/>
            <a:ext cx="3231952" cy="307777"/>
          </a:xfrm>
          <a:prstGeom prst="rect">
            <a:avLst/>
          </a:prstGeom>
          <a:noFill/>
        </p:spPr>
        <p:txBody>
          <a:bodyPr vertOverflow="overflow" vert="horz" wrap="square" lIns="0" tIns="0" rIns="0" bIns="0" rtlCol="0" anchor="t">
            <a:noAutofit/>
          </a:bodyPr>
          <a:lstStyle/>
          <a:p>
            <a:r>
              <a:rPr lang="en-US" sz="1400" b="1">
                <a:solidFill>
                  <a:srgbClr val="002060"/>
                </a:solidFill>
                <a:latin typeface="Figtree SemiBold" pitchFamily="34" charset="0"/>
                <a:ea typeface="Figtree SemiBold" pitchFamily="34" charset="-122"/>
              </a:rPr>
              <a:t>Users with low digital confidence</a:t>
            </a:r>
          </a:p>
        </p:txBody>
      </p:sp>
      <p:sp>
        <p:nvSpPr>
          <p:cNvPr id="64" name="Card 1 AppLabel">
            <a:extLst>
              <a:ext uri="{FF2B5EF4-FFF2-40B4-BE49-F238E27FC236}">
                <a16:creationId xmlns:a16="http://schemas.microsoft.com/office/drawing/2014/main" id="{FCAC4AAF-EA3B-C292-DE68-EBF080F98940}"/>
              </a:ext>
            </a:extLst>
          </p:cNvPr>
          <p:cNvSpPr txBox="1"/>
          <p:nvPr/>
        </p:nvSpPr>
        <p:spPr>
          <a:xfrm>
            <a:off x="6344350" y="4923225"/>
            <a:ext cx="2248465" cy="284202"/>
          </a:xfrm>
          <a:prstGeom prst="rect">
            <a:avLst/>
          </a:prstGeom>
          <a:noFill/>
          <a:ln>
            <a:noFill/>
          </a:ln>
        </p:spPr>
        <p:txBody>
          <a:bodyPr wrap="square" lIns="0" tIns="0" rIns="0" bIns="0" anchor="t"/>
          <a:lstStyle/>
          <a:p>
            <a:r>
              <a:rPr lang="en-GB" sz="1100" b="1">
                <a:solidFill>
                  <a:srgbClr val="503BF6"/>
                </a:solidFill>
                <a:latin typeface="Figtree SemiBold" pitchFamily="34" charset="0"/>
                <a:ea typeface="Figtree SemiBold" pitchFamily="34" charset="-122"/>
              </a:rPr>
              <a:t>Can't recognise legitimate services</a:t>
            </a:r>
            <a:endParaRPr lang="en-US" sz="1100" b="1">
              <a:solidFill>
                <a:srgbClr val="503BF6"/>
              </a:solidFill>
              <a:latin typeface="Figtree SemiBold" pitchFamily="34" charset="0"/>
              <a:ea typeface="Figtree SemiBold" pitchFamily="34" charset="-122"/>
            </a:endParaRPr>
          </a:p>
        </p:txBody>
      </p:sp>
      <p:sp>
        <p:nvSpPr>
          <p:cNvPr id="66" name="TextBox 65">
            <a:extLst>
              <a:ext uri="{FF2B5EF4-FFF2-40B4-BE49-F238E27FC236}">
                <a16:creationId xmlns:a16="http://schemas.microsoft.com/office/drawing/2014/main" id="{EC0AF6EE-4C36-0E44-7194-DD9ABA2BC6F4}"/>
              </a:ext>
            </a:extLst>
          </p:cNvPr>
          <p:cNvSpPr txBox="1"/>
          <p:nvPr/>
        </p:nvSpPr>
        <p:spPr>
          <a:xfrm>
            <a:off x="6344350" y="6110487"/>
            <a:ext cx="3743264" cy="769441"/>
          </a:xfrm>
          <a:prstGeom prst="rect">
            <a:avLst/>
          </a:prstGeom>
          <a:noFill/>
        </p:spPr>
        <p:txBody>
          <a:bodyPr vertOverflow="overflow" vert="horz" wrap="square" lIns="0" tIns="0" rIns="0" bIns="0" rtlCol="0" anchor="t">
            <a:noAutofit/>
          </a:bodyPr>
          <a:lstStyle/>
          <a:p>
            <a:r>
              <a:rPr lang="en-US" sz="1100">
                <a:solidFill>
                  <a:srgbClr val="362C83"/>
                </a:solidFill>
                <a:ea typeface="+mn-lt"/>
                <a:cs typeface="+mn-lt"/>
              </a:rPr>
              <a:t>Display regulator trust signal and plain description of CCS before any action is requested — ACC.ALL.46, ACC.ALL.12, WCAG SC 3.3.2</a:t>
            </a:r>
            <a:endParaRPr lang="en-US"/>
          </a:p>
          <a:p>
            <a:endParaRPr lang="en-US" sz="1100" b="1" spc="-20">
              <a:solidFill>
                <a:srgbClr val="362C83"/>
              </a:solidFill>
              <a:latin typeface="Figtree SemiBold" pitchFamily="2" charset="0"/>
              <a:cs typeface="Futura Next Book" panose="020B0502020204020303" pitchFamily="34" charset="0"/>
            </a:endParaRPr>
          </a:p>
        </p:txBody>
      </p:sp>
      <p:sp>
        <p:nvSpPr>
          <p:cNvPr id="68" name="Card 1 AppLabel">
            <a:extLst>
              <a:ext uri="{FF2B5EF4-FFF2-40B4-BE49-F238E27FC236}">
                <a16:creationId xmlns:a16="http://schemas.microsoft.com/office/drawing/2014/main" id="{6676FD81-BA85-23BE-4D60-78ACAFA52D90}"/>
              </a:ext>
            </a:extLst>
          </p:cNvPr>
          <p:cNvSpPr txBox="1"/>
          <p:nvPr/>
        </p:nvSpPr>
        <p:spPr>
          <a:xfrm>
            <a:off x="6344350" y="5866647"/>
            <a:ext cx="1935991" cy="251310"/>
          </a:xfrm>
          <a:prstGeom prst="rect">
            <a:avLst/>
          </a:prstGeom>
          <a:noFill/>
          <a:ln>
            <a:noFill/>
          </a:ln>
        </p:spPr>
        <p:txBody>
          <a:bodyPr wrap="square" lIns="0" tIns="0" rIns="0" bIns="0" anchor="t"/>
          <a:lstStyle/>
          <a:p>
            <a:r>
              <a:rPr lang="en-GB" sz="1100" b="1">
                <a:solidFill>
                  <a:srgbClr val="503BF6"/>
                </a:solidFill>
                <a:latin typeface="Figtree"/>
                <a:ea typeface="figtree semibold"/>
              </a:rPr>
              <a:t>What they </a:t>
            </a:r>
            <a:r>
              <a:rPr lang="en-GB" sz="1100" b="1">
                <a:solidFill>
                  <a:srgbClr val="503BF6"/>
                </a:solidFill>
                <a:latin typeface="Figtree SemiBold" pitchFamily="34" charset="0"/>
                <a:ea typeface="figtree semibold"/>
              </a:rPr>
              <a:t>need</a:t>
            </a:r>
            <a:endParaRPr lang="en-GB" sz="1100">
              <a:solidFill>
                <a:srgbClr val="000000"/>
              </a:solidFill>
              <a:latin typeface="Figtree SemiBold" pitchFamily="34" charset="0"/>
              <a:ea typeface="figtree semibold"/>
            </a:endParaRPr>
          </a:p>
          <a:p>
            <a:endParaRPr lang="en-GB" sz="1100" b="1">
              <a:solidFill>
                <a:srgbClr val="503BF6"/>
              </a:solidFill>
              <a:latin typeface="Figtree SemiBold" pitchFamily="34" charset="0"/>
              <a:ea typeface="Figtree SemiBold" pitchFamily="34" charset="-122"/>
            </a:endParaRPr>
          </a:p>
        </p:txBody>
      </p:sp>
      <p:pic>
        <p:nvPicPr>
          <p:cNvPr id="2" name="Graphic 1">
            <a:extLst>
              <a:ext uri="{FF2B5EF4-FFF2-40B4-BE49-F238E27FC236}">
                <a16:creationId xmlns:a16="http://schemas.microsoft.com/office/drawing/2014/main" id="{64373F08-4582-9810-232D-B76670ABEFE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54470" y="2155216"/>
            <a:ext cx="1359230" cy="1164078"/>
          </a:xfrm>
          <a:prstGeom prst="rect">
            <a:avLst/>
          </a:prstGeom>
        </p:spPr>
      </p:pic>
      <p:pic>
        <p:nvPicPr>
          <p:cNvPr id="4" name="Graphic 3">
            <a:extLst>
              <a:ext uri="{FF2B5EF4-FFF2-40B4-BE49-F238E27FC236}">
                <a16:creationId xmlns:a16="http://schemas.microsoft.com/office/drawing/2014/main" id="{173BC46D-C75F-6746-1433-FF336013E49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55063" y="4776281"/>
            <a:ext cx="1758044" cy="1493738"/>
          </a:xfrm>
          <a:prstGeom prst="rect">
            <a:avLst/>
          </a:prstGeom>
        </p:spPr>
      </p:pic>
      <p:pic>
        <p:nvPicPr>
          <p:cNvPr id="6" name="Graphic 5">
            <a:extLst>
              <a:ext uri="{FF2B5EF4-FFF2-40B4-BE49-F238E27FC236}">
                <a16:creationId xmlns:a16="http://schemas.microsoft.com/office/drawing/2014/main" id="{B28CAF4D-3E4A-27A3-07B1-367344DDF11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51978" y="2139004"/>
            <a:ext cx="1513149" cy="1153269"/>
          </a:xfrm>
          <a:prstGeom prst="rect">
            <a:avLst/>
          </a:prstGeom>
        </p:spPr>
      </p:pic>
      <p:pic>
        <p:nvPicPr>
          <p:cNvPr id="7" name="Graphic 6">
            <a:extLst>
              <a:ext uri="{FF2B5EF4-FFF2-40B4-BE49-F238E27FC236}">
                <a16:creationId xmlns:a16="http://schemas.microsoft.com/office/drawing/2014/main" id="{A51DB68F-6C4D-C5C7-434C-1D8BF02C794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777529" y="5051897"/>
            <a:ext cx="1662046" cy="1158674"/>
          </a:xfrm>
          <a:prstGeom prst="rect">
            <a:avLst/>
          </a:prstGeom>
        </p:spPr>
      </p:pic>
    </p:spTree>
    <p:extLst>
      <p:ext uri="{BB962C8B-B14F-4D97-AF65-F5344CB8AC3E}">
        <p14:creationId xmlns:p14="http://schemas.microsoft.com/office/powerpoint/2010/main" val="18409622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FA2BA-0A11-3C2D-C7AB-4256A9B0263E}"/>
            </a:ext>
          </a:extLst>
        </p:cNvPr>
        <p:cNvGrpSpPr/>
        <p:nvPr/>
      </p:nvGrpSpPr>
      <p:grpSpPr>
        <a:xfrm>
          <a:off x="0" y="0"/>
          <a:ext cx="0" cy="0"/>
          <a:chOff x="0" y="0"/>
          <a:chExt cx="0" cy="0"/>
        </a:xfrm>
      </p:grpSpPr>
      <p:sp>
        <p:nvSpPr>
          <p:cNvPr id="10" name="Text Placeholder 4">
            <a:extLst>
              <a:ext uri="{FF2B5EF4-FFF2-40B4-BE49-F238E27FC236}">
                <a16:creationId xmlns:a16="http://schemas.microsoft.com/office/drawing/2014/main" id="{E6829B00-AC00-FF4B-65AC-2B4CE7A51E61}"/>
              </a:ext>
            </a:extLst>
          </p:cNvPr>
          <p:cNvSpPr txBox="1">
            <a:spLocks/>
          </p:cNvSpPr>
          <p:nvPr/>
        </p:nvSpPr>
        <p:spPr>
          <a:xfrm>
            <a:off x="677089" y="3309200"/>
            <a:ext cx="3995272" cy="1272680"/>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r>
              <a:rPr lang="en-GB">
                <a:solidFill>
                  <a:srgbClr val="362C83"/>
                </a:solidFill>
                <a:latin typeface="Figtree" pitchFamily="2" charset="0"/>
              </a:rPr>
              <a:t>Wave 1 focused on understanding </a:t>
            </a:r>
            <a:r>
              <a:rPr lang="en-GB" b="1">
                <a:solidFill>
                  <a:srgbClr val="362C83"/>
                </a:solidFill>
                <a:latin typeface="Figtree" pitchFamily="2" charset="0"/>
              </a:rPr>
              <a:t>consumer needs and mental models</a:t>
            </a:r>
            <a:r>
              <a:rPr lang="en-GB">
                <a:solidFill>
                  <a:srgbClr val="362C83"/>
                </a:solidFill>
                <a:latin typeface="Figtree" pitchFamily="2" charset="0"/>
              </a:rPr>
              <a:t> to ensure CCS is grounded in how people actually think and behave around data, control and consent.</a:t>
            </a:r>
          </a:p>
          <a:p>
            <a:endParaRPr kumimoji="0" lang="en-GB"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a:p>
            <a:r>
              <a:rPr lang="en-GB" b="1">
                <a:solidFill>
                  <a:srgbClr val="362C83"/>
                </a:solidFill>
                <a:latin typeface="Figtree" pitchFamily="2" charset="0"/>
                <a:sym typeface="Futura Next Book" panose="020B0502020204020303" pitchFamily="34" charset="0"/>
              </a:rPr>
              <a:t>Wave 2 builds on this foundation</a:t>
            </a:r>
            <a:r>
              <a:rPr lang="en-GB">
                <a:solidFill>
                  <a:srgbClr val="362C83"/>
                </a:solidFill>
                <a:latin typeface="Figtree" pitchFamily="2" charset="0"/>
                <a:sym typeface="Futura Next Book" panose="020B0502020204020303" pitchFamily="34" charset="0"/>
              </a:rPr>
              <a:t>. It moves </a:t>
            </a:r>
            <a:r>
              <a:rPr lang="en-GB" b="1">
                <a:solidFill>
                  <a:srgbClr val="362C83"/>
                </a:solidFill>
                <a:latin typeface="Figtree" pitchFamily="2" charset="0"/>
                <a:sym typeface="Futura Next Book" panose="020B0502020204020303" pitchFamily="34" charset="0"/>
              </a:rPr>
              <a:t>from exploratory testing into targeted journey and UX testing</a:t>
            </a:r>
            <a:r>
              <a:rPr lang="en-GB">
                <a:solidFill>
                  <a:srgbClr val="362C83"/>
                </a:solidFill>
                <a:latin typeface="Figtree" pitchFamily="2" charset="0"/>
                <a:sym typeface="Futura Next Book" panose="020B0502020204020303" pitchFamily="34" charset="0"/>
              </a:rPr>
              <a:t>. Rather than testing end-to-end journeys, Wave 2 focuses on individual screens at the </a:t>
            </a:r>
            <a:r>
              <a:rPr lang="en-GB" b="1">
                <a:solidFill>
                  <a:srgbClr val="362C83"/>
                </a:solidFill>
                <a:latin typeface="Figtree" pitchFamily="2" charset="0"/>
                <a:sym typeface="Futura Next Book" panose="020B0502020204020303" pitchFamily="34" charset="0"/>
              </a:rPr>
              <a:t>moments that matter most, </a:t>
            </a:r>
            <a:r>
              <a:rPr lang="en-GB">
                <a:solidFill>
                  <a:srgbClr val="362C83"/>
                </a:solidFill>
                <a:latin typeface="Figtree" pitchFamily="2" charset="0"/>
                <a:sym typeface="Futura Next Book" panose="020B0502020204020303" pitchFamily="34" charset="0"/>
              </a:rPr>
              <a:t>based on Wave 1 findings. </a:t>
            </a:r>
            <a:endParaRPr kumimoji="0" lang="en-GB" i="0" u="none" strike="noStrike" kern="1200" cap="none" spc="-20" normalizeH="0" baseline="0" noProof="0">
              <a:ln>
                <a:noFill/>
              </a:ln>
              <a:solidFill>
                <a:srgbClr val="362C83"/>
              </a:solidFill>
              <a:effectLst/>
              <a:uLnTx/>
              <a:uFillTx/>
              <a:latin typeface="Figtree" pitchFamily="2" charset="0"/>
              <a:sym typeface="Futura Next Book" panose="020B0502020204020303" pitchFamily="34" charset="0"/>
            </a:endParaRPr>
          </a:p>
        </p:txBody>
      </p:sp>
      <p:sp>
        <p:nvSpPr>
          <p:cNvPr id="11" name="Title 1">
            <a:extLst>
              <a:ext uri="{FF2B5EF4-FFF2-40B4-BE49-F238E27FC236}">
                <a16:creationId xmlns:a16="http://schemas.microsoft.com/office/drawing/2014/main" id="{F72F6382-D4FB-FE52-61AC-DB1B2EFFC343}"/>
              </a:ext>
            </a:extLst>
          </p:cNvPr>
          <p:cNvSpPr txBox="1">
            <a:spLocks/>
          </p:cNvSpPr>
          <p:nvPr/>
        </p:nvSpPr>
        <p:spPr>
          <a:xfrm>
            <a:off x="674915" y="914506"/>
            <a:ext cx="5056811" cy="1139726"/>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r>
              <a:rPr lang="en-US" sz="4400">
                <a:solidFill>
                  <a:srgbClr val="362C83"/>
                </a:solidFill>
              </a:rPr>
              <a:t>Wave 2 Research </a:t>
            </a:r>
            <a:r>
              <a:rPr lang="en-US" sz="4400" i="1">
                <a:solidFill>
                  <a:srgbClr val="362C83"/>
                </a:solidFill>
                <a:latin typeface="Playfair Display SemiBold" pitchFamily="2" charset="77"/>
              </a:rPr>
              <a:t>Objectives </a:t>
            </a:r>
            <a:endParaRPr kumimoji="0" lang="en-GB" sz="4400" i="1" u="none" strike="noStrike" kern="1200" cap="none" spc="100" normalizeH="0" baseline="0" noProof="0">
              <a:ln>
                <a:noFill/>
              </a:ln>
              <a:solidFill>
                <a:srgbClr val="362C83"/>
              </a:solidFill>
              <a:effectLst/>
              <a:uLnTx/>
              <a:uFillTx/>
              <a:latin typeface="Playfair Display SemiBold" pitchFamily="2" charset="77"/>
            </a:endParaRPr>
          </a:p>
        </p:txBody>
      </p:sp>
      <p:sp>
        <p:nvSpPr>
          <p:cNvPr id="12" name="TextBox 11">
            <a:extLst>
              <a:ext uri="{FF2B5EF4-FFF2-40B4-BE49-F238E27FC236}">
                <a16:creationId xmlns:a16="http://schemas.microsoft.com/office/drawing/2014/main" id="{03793E9B-2D16-E79B-F07C-CEC6C1C12E2F}"/>
              </a:ext>
            </a:extLst>
          </p:cNvPr>
          <p:cNvSpPr txBox="1"/>
          <p:nvPr/>
        </p:nvSpPr>
        <p:spPr>
          <a:xfrm>
            <a:off x="570735" y="2466338"/>
            <a:ext cx="3424796" cy="615553"/>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a:ln>
                  <a:noFill/>
                </a:ln>
                <a:solidFill>
                  <a:srgbClr val="4D38F5"/>
                </a:solidFill>
                <a:effectLst/>
                <a:uLnTx/>
                <a:uFillTx/>
                <a:latin typeface="Figtree" pitchFamily="2" charset="0"/>
                <a:ea typeface="+mn-lt"/>
                <a:cs typeface="+mn-lt"/>
                <a:sym typeface="Arial"/>
              </a:rPr>
              <a:t>Understanding the goals shaping this research</a:t>
            </a:r>
            <a:endParaRPr kumimoji="0" lang="en-US" sz="1600" i="0" u="none" strike="noStrike" kern="1200" cap="none" spc="0" normalizeH="0" baseline="0" noProof="0">
              <a:ln>
                <a:noFill/>
              </a:ln>
              <a:solidFill>
                <a:srgbClr val="4D38F5"/>
              </a:solidFill>
              <a:effectLst/>
              <a:uLnTx/>
              <a:uFillTx/>
              <a:latin typeface="Figtree" pitchFamily="2" charset="0"/>
            </a:endParaRPr>
          </a:p>
        </p:txBody>
      </p:sp>
      <p:sp>
        <p:nvSpPr>
          <p:cNvPr id="13" name="Rounded Rectangle 12">
            <a:extLst>
              <a:ext uri="{FF2B5EF4-FFF2-40B4-BE49-F238E27FC236}">
                <a16:creationId xmlns:a16="http://schemas.microsoft.com/office/drawing/2014/main" id="{EFA0E8FA-81CD-22CD-FC8D-A48456E062DF}"/>
              </a:ext>
            </a:extLst>
          </p:cNvPr>
          <p:cNvSpPr/>
          <p:nvPr/>
        </p:nvSpPr>
        <p:spPr>
          <a:xfrm>
            <a:off x="5676606" y="3398016"/>
            <a:ext cx="5581115" cy="3116566"/>
          </a:xfrm>
          <a:prstGeom prst="roundRect">
            <a:avLst>
              <a:gd name="adj" fmla="val 5247"/>
            </a:avLst>
          </a:prstGeom>
          <a:solidFill>
            <a:srgbClr val="F2EFFF"/>
          </a:solid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tIns="180000" rtlCol="0" anchor="t"/>
          <a:lstStyle/>
          <a:p>
            <a:pPr marL="285750" indent="-285750">
              <a:buFont typeface="Arial" panose="020B0604020202020204" pitchFamily="34" charset="0"/>
              <a:buChar char="•"/>
            </a:pPr>
            <a:r>
              <a:rPr lang="en-GB" sz="1200" b="1">
                <a:solidFill>
                  <a:srgbClr val="362C83"/>
                </a:solidFill>
                <a:latin typeface="Figtree" pitchFamily="2" charset="0"/>
              </a:rPr>
              <a:t>Validate new assumptions surfaced in Wave 1 – </a:t>
            </a:r>
            <a:r>
              <a:rPr lang="en-GB" sz="1200">
                <a:solidFill>
                  <a:srgbClr val="362C83"/>
                </a:solidFill>
                <a:latin typeface="Figtree" pitchFamily="2" charset="0"/>
              </a:rPr>
              <a:t>given the key barriers identified in Wave 1, test assumptions based on these barriers with more depth</a:t>
            </a:r>
          </a:p>
          <a:p>
            <a:endParaRPr lang="en-GB" sz="1200" b="1">
              <a:solidFill>
                <a:srgbClr val="362C83"/>
              </a:solidFill>
              <a:latin typeface="Figtree" pitchFamily="2" charset="0"/>
            </a:endParaRPr>
          </a:p>
          <a:p>
            <a:pPr marL="285750" indent="-285750">
              <a:buFont typeface="Arial" panose="020B0604020202020204" pitchFamily="34" charset="0"/>
              <a:buChar char="•"/>
            </a:pPr>
            <a:r>
              <a:rPr lang="en-GB" sz="1200" b="1">
                <a:solidFill>
                  <a:srgbClr val="362C83"/>
                </a:solidFill>
                <a:latin typeface="Figtree" pitchFamily="2" charset="0"/>
              </a:rPr>
              <a:t>Test interactive journey flows </a:t>
            </a:r>
            <a:r>
              <a:rPr lang="en-GB" sz="1200">
                <a:solidFill>
                  <a:srgbClr val="362C83"/>
                </a:solidFill>
                <a:latin typeface="Figtree" pitchFamily="2" charset="0"/>
              </a:rPr>
              <a:t>at the moments that matter most based on Wave 1 findings</a:t>
            </a:r>
          </a:p>
          <a:p>
            <a:pPr marL="285750" indent="-285750">
              <a:buFont typeface="Arial" panose="020B0604020202020204" pitchFamily="34" charset="0"/>
              <a:buChar char="•"/>
            </a:pPr>
            <a:endParaRPr lang="en-GB" sz="1200" b="1">
              <a:solidFill>
                <a:srgbClr val="362C83"/>
              </a:solidFill>
              <a:latin typeface="Figtree" pitchFamily="2" charset="0"/>
            </a:endParaRPr>
          </a:p>
          <a:p>
            <a:pPr marL="285750" indent="-285750">
              <a:buFont typeface="Arial" panose="020B0604020202020204" pitchFamily="34" charset="0"/>
              <a:buChar char="•"/>
            </a:pPr>
            <a:r>
              <a:rPr lang="en-GB" sz="1200" b="1">
                <a:solidFill>
                  <a:srgbClr val="362C83"/>
                </a:solidFill>
                <a:latin typeface="Figtree" pitchFamily="2" charset="0"/>
              </a:rPr>
              <a:t>Measure the impact of the Trustmark on user confidence – </a:t>
            </a:r>
            <a:r>
              <a:rPr lang="en-GB" sz="1200">
                <a:solidFill>
                  <a:srgbClr val="362C83"/>
                </a:solidFill>
                <a:latin typeface="Figtree" pitchFamily="2" charset="0"/>
              </a:rPr>
              <a:t>understand how the Trustmark shifts willingness to proceed at key decision points in the journey</a:t>
            </a:r>
          </a:p>
          <a:p>
            <a:pPr marL="285750" indent="-285750">
              <a:buFont typeface="Arial" panose="020B0604020202020204" pitchFamily="34" charset="0"/>
              <a:buChar char="•"/>
            </a:pPr>
            <a:endParaRPr lang="en-GB" sz="1200" b="1">
              <a:solidFill>
                <a:srgbClr val="362C83"/>
              </a:solidFill>
              <a:latin typeface="Figtree" pitchFamily="2" charset="0"/>
            </a:endParaRPr>
          </a:p>
          <a:p>
            <a:pPr marL="285750" indent="-285750">
              <a:buFont typeface="Arial" panose="020B0604020202020204" pitchFamily="34" charset="0"/>
              <a:buChar char="•"/>
            </a:pPr>
            <a:r>
              <a:rPr lang="en-GB" sz="1200" b="1">
                <a:solidFill>
                  <a:srgbClr val="362C83"/>
                </a:solidFill>
                <a:latin typeface="Figtree" pitchFamily="2" charset="0"/>
              </a:rPr>
              <a:t>Gather further insight into accessibility and inclusion requirements –</a:t>
            </a:r>
            <a:r>
              <a:rPr lang="en-GB" sz="1200">
                <a:solidFill>
                  <a:srgbClr val="362C83"/>
                </a:solidFill>
                <a:latin typeface="Figtree" pitchFamily="2" charset="0"/>
              </a:rPr>
              <a:t> confirm and increase understanding of accessibility requirements (including visual impairments and initial testing for proxy access) </a:t>
            </a:r>
          </a:p>
        </p:txBody>
      </p:sp>
      <p:sp>
        <p:nvSpPr>
          <p:cNvPr id="18" name="TextBox 17">
            <a:extLst>
              <a:ext uri="{FF2B5EF4-FFF2-40B4-BE49-F238E27FC236}">
                <a16:creationId xmlns:a16="http://schemas.microsoft.com/office/drawing/2014/main" id="{3523A021-297B-ADB7-E3F1-E0CB48774C1B}"/>
              </a:ext>
            </a:extLst>
          </p:cNvPr>
          <p:cNvSpPr txBox="1"/>
          <p:nvPr/>
        </p:nvSpPr>
        <p:spPr>
          <a:xfrm>
            <a:off x="5572623" y="1968006"/>
            <a:ext cx="868619" cy="369332"/>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a:ln>
                  <a:noFill/>
                </a:ln>
                <a:solidFill>
                  <a:srgbClr val="4D38F5"/>
                </a:solidFill>
                <a:effectLst/>
                <a:uLnTx/>
                <a:uFillTx/>
                <a:latin typeface="Playfair Display Medium" pitchFamily="2" charset="77"/>
                <a:ea typeface="+mn-lt"/>
                <a:cs typeface="+mn-lt"/>
                <a:sym typeface="Arial"/>
              </a:rPr>
              <a:t>Wave 1</a:t>
            </a:r>
            <a:endParaRPr kumimoji="0" lang="en-US" sz="1600" i="0" u="none" strike="noStrike" kern="1200" cap="none" spc="0" normalizeH="0" baseline="0" noProof="0">
              <a:ln>
                <a:noFill/>
              </a:ln>
              <a:solidFill>
                <a:srgbClr val="4D38F5"/>
              </a:solidFill>
              <a:effectLst/>
              <a:uLnTx/>
              <a:uFillTx/>
              <a:latin typeface="Playfair Display Medium" pitchFamily="2" charset="77"/>
            </a:endParaRPr>
          </a:p>
        </p:txBody>
      </p:sp>
      <p:sp>
        <p:nvSpPr>
          <p:cNvPr id="21" name="TextBox 20">
            <a:extLst>
              <a:ext uri="{FF2B5EF4-FFF2-40B4-BE49-F238E27FC236}">
                <a16:creationId xmlns:a16="http://schemas.microsoft.com/office/drawing/2014/main" id="{36CCEB04-AEA8-3942-4CD2-30D360735267}"/>
              </a:ext>
            </a:extLst>
          </p:cNvPr>
          <p:cNvSpPr txBox="1"/>
          <p:nvPr/>
        </p:nvSpPr>
        <p:spPr>
          <a:xfrm>
            <a:off x="5593975" y="2220685"/>
            <a:ext cx="868619" cy="307777"/>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362C83"/>
                </a:solidFill>
                <a:effectLst/>
                <a:uLnTx/>
                <a:uFillTx/>
                <a:latin typeface="Figtree" pitchFamily="2" charset="0"/>
                <a:ea typeface="+mn-lt"/>
                <a:cs typeface="+mn-lt"/>
                <a:sym typeface="Arial"/>
              </a:rPr>
              <a:t>March</a:t>
            </a:r>
            <a:endParaRPr kumimoji="0" lang="en-US" sz="1200" b="1" i="0" u="none" strike="noStrike" kern="1200" cap="none" spc="0" normalizeH="0" baseline="0" noProof="0">
              <a:ln>
                <a:noFill/>
              </a:ln>
              <a:solidFill>
                <a:srgbClr val="362C83"/>
              </a:solidFill>
              <a:effectLst/>
              <a:uLnTx/>
              <a:uFillTx/>
              <a:latin typeface="Figtree" pitchFamily="2" charset="0"/>
            </a:endParaRPr>
          </a:p>
        </p:txBody>
      </p:sp>
      <p:sp>
        <p:nvSpPr>
          <p:cNvPr id="4" name="Oval 3">
            <a:extLst>
              <a:ext uri="{FF2B5EF4-FFF2-40B4-BE49-F238E27FC236}">
                <a16:creationId xmlns:a16="http://schemas.microsoft.com/office/drawing/2014/main" id="{28474528-A212-D1CF-5DBD-5C93592A110F}"/>
              </a:ext>
            </a:extLst>
          </p:cNvPr>
          <p:cNvSpPr/>
          <p:nvPr/>
        </p:nvSpPr>
        <p:spPr>
          <a:xfrm>
            <a:off x="5716413" y="2550719"/>
            <a:ext cx="108000" cy="108000"/>
          </a:xfrm>
          <a:prstGeom prst="ellipse">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a:extLst>
              <a:ext uri="{FF2B5EF4-FFF2-40B4-BE49-F238E27FC236}">
                <a16:creationId xmlns:a16="http://schemas.microsoft.com/office/drawing/2014/main" id="{A91460AA-681C-2F34-430A-0EA833FB28C8}"/>
              </a:ext>
            </a:extLst>
          </p:cNvPr>
          <p:cNvCxnSpPr>
            <a:cxnSpLocks/>
          </p:cNvCxnSpPr>
          <p:nvPr/>
        </p:nvCxnSpPr>
        <p:spPr>
          <a:xfrm>
            <a:off x="5762773" y="2603748"/>
            <a:ext cx="4757191" cy="971"/>
          </a:xfrm>
          <a:prstGeom prst="line">
            <a:avLst/>
          </a:prstGeom>
          <a:ln w="57150">
            <a:gradFill flip="none" rotWithShape="1">
              <a:gsLst>
                <a:gs pos="0">
                  <a:srgbClr val="F2EFFF"/>
                </a:gs>
                <a:gs pos="44000">
                  <a:srgbClr val="AA99E8"/>
                </a:gs>
                <a:gs pos="83000">
                  <a:srgbClr val="4D38F5"/>
                </a:gs>
                <a:gs pos="100000">
                  <a:srgbClr val="4D38F5"/>
                </a:gs>
              </a:gsLst>
              <a:lin ang="10800000" scaled="0"/>
              <a:tileRect/>
            </a:gradFill>
          </a:ln>
        </p:spPr>
        <p:style>
          <a:lnRef idx="2">
            <a:schemeClr val="accent1"/>
          </a:lnRef>
          <a:fillRef idx="0">
            <a:schemeClr val="accent1"/>
          </a:fillRef>
          <a:effectRef idx="1">
            <a:schemeClr val="accent1"/>
          </a:effectRef>
          <a:fontRef idx="minor">
            <a:schemeClr val="tx1"/>
          </a:fontRef>
        </p:style>
      </p:cxnSp>
      <p:sp>
        <p:nvSpPr>
          <p:cNvPr id="35" name="Oval 34">
            <a:extLst>
              <a:ext uri="{FF2B5EF4-FFF2-40B4-BE49-F238E27FC236}">
                <a16:creationId xmlns:a16="http://schemas.microsoft.com/office/drawing/2014/main" id="{E7EAD38F-D38A-71E2-E52D-933AEDE5FB3A}"/>
              </a:ext>
            </a:extLst>
          </p:cNvPr>
          <p:cNvSpPr/>
          <p:nvPr/>
        </p:nvSpPr>
        <p:spPr>
          <a:xfrm>
            <a:off x="8113902" y="2550719"/>
            <a:ext cx="108000" cy="108000"/>
          </a:xfrm>
          <a:prstGeom prst="ellipse">
            <a:avLst/>
          </a:prstGeom>
          <a:solidFill>
            <a:srgbClr val="4D38F5">
              <a:alpha val="8898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E968C5D5-6116-8A61-93A2-1FC3E118F1D5}"/>
              </a:ext>
            </a:extLst>
          </p:cNvPr>
          <p:cNvSpPr/>
          <p:nvPr/>
        </p:nvSpPr>
        <p:spPr>
          <a:xfrm>
            <a:off x="10465964" y="2550719"/>
            <a:ext cx="108000" cy="108000"/>
          </a:xfrm>
          <a:prstGeom prst="ellipse">
            <a:avLst/>
          </a:prstGeom>
          <a:solidFill>
            <a:srgbClr val="4D38F5">
              <a:alpha val="4730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D538319B-279E-3C27-83C2-20E8CEB3E5F1}"/>
              </a:ext>
            </a:extLst>
          </p:cNvPr>
          <p:cNvSpPr txBox="1"/>
          <p:nvPr/>
        </p:nvSpPr>
        <p:spPr>
          <a:xfrm>
            <a:off x="5593975" y="2710738"/>
            <a:ext cx="969930" cy="492443"/>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200" i="0" u="none" strike="noStrike" kern="0" cap="none" spc="0" normalizeH="0" baseline="0" noProof="0">
                <a:ln>
                  <a:noFill/>
                </a:ln>
                <a:solidFill>
                  <a:srgbClr val="362C83"/>
                </a:solidFill>
                <a:effectLst/>
                <a:uLnTx/>
                <a:uFillTx/>
                <a:latin typeface="Figtree" pitchFamily="2" charset="0"/>
                <a:ea typeface="+mn-lt"/>
                <a:cs typeface="+mn-lt"/>
                <a:sym typeface="Arial"/>
              </a:rPr>
              <a:t>Needs</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200" i="0" u="none" strike="noStrike" kern="0" cap="none" spc="0" normalizeH="0" baseline="0" noProof="0">
                <a:ln>
                  <a:noFill/>
                </a:ln>
                <a:solidFill>
                  <a:srgbClr val="362C83"/>
                </a:solidFill>
                <a:effectLst/>
                <a:uLnTx/>
                <a:uFillTx/>
                <a:latin typeface="Figtree" pitchFamily="2" charset="0"/>
                <a:ea typeface="+mn-lt"/>
                <a:cs typeface="+mn-lt"/>
                <a:sym typeface="Arial"/>
              </a:rPr>
              <a:t>-based</a:t>
            </a:r>
            <a:endParaRPr kumimoji="0" lang="en-US" sz="1200" i="0" u="none" strike="noStrike" kern="1200" cap="none" spc="0" normalizeH="0" baseline="0" noProof="0">
              <a:ln>
                <a:noFill/>
              </a:ln>
              <a:solidFill>
                <a:srgbClr val="362C83"/>
              </a:solidFill>
              <a:effectLst/>
              <a:uLnTx/>
              <a:uFillTx/>
              <a:latin typeface="Figtree" pitchFamily="2" charset="0"/>
            </a:endParaRPr>
          </a:p>
        </p:txBody>
      </p:sp>
      <p:grpSp>
        <p:nvGrpSpPr>
          <p:cNvPr id="6" name="Group 5">
            <a:extLst>
              <a:ext uri="{FF2B5EF4-FFF2-40B4-BE49-F238E27FC236}">
                <a16:creationId xmlns:a16="http://schemas.microsoft.com/office/drawing/2014/main" id="{23A8E4EA-565C-F0B3-BF04-7390F9AF9CB6}"/>
              </a:ext>
            </a:extLst>
          </p:cNvPr>
          <p:cNvGrpSpPr/>
          <p:nvPr/>
        </p:nvGrpSpPr>
        <p:grpSpPr>
          <a:xfrm>
            <a:off x="7938332" y="1942853"/>
            <a:ext cx="3442899" cy="1260328"/>
            <a:chOff x="7938332" y="1942853"/>
            <a:chExt cx="3442899" cy="1260328"/>
          </a:xfrm>
        </p:grpSpPr>
        <p:sp>
          <p:nvSpPr>
            <p:cNvPr id="19" name="TextBox 18">
              <a:extLst>
                <a:ext uri="{FF2B5EF4-FFF2-40B4-BE49-F238E27FC236}">
                  <a16:creationId xmlns:a16="http://schemas.microsoft.com/office/drawing/2014/main" id="{57BBEFBF-6521-DCBB-C5E7-80B07211DAFD}"/>
                </a:ext>
              </a:extLst>
            </p:cNvPr>
            <p:cNvSpPr txBox="1"/>
            <p:nvPr/>
          </p:nvSpPr>
          <p:spPr>
            <a:xfrm>
              <a:off x="7938332" y="1954005"/>
              <a:ext cx="933875" cy="369332"/>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a:ln>
                    <a:noFill/>
                  </a:ln>
                  <a:solidFill>
                    <a:srgbClr val="4D38F5"/>
                  </a:solidFill>
                  <a:effectLst/>
                  <a:uLnTx/>
                  <a:uFillTx/>
                  <a:latin typeface="Playfair Display Medium" pitchFamily="2" charset="77"/>
                  <a:ea typeface="+mn-lt"/>
                  <a:cs typeface="+mn-lt"/>
                  <a:sym typeface="Arial"/>
                </a:rPr>
                <a:t>Wave 2</a:t>
              </a:r>
              <a:endParaRPr kumimoji="0" lang="en-US" sz="1600" i="0" u="none" strike="noStrike" kern="1200" cap="none" spc="0" normalizeH="0" baseline="0" noProof="0">
                <a:ln>
                  <a:noFill/>
                </a:ln>
                <a:solidFill>
                  <a:srgbClr val="4D38F5"/>
                </a:solidFill>
                <a:effectLst/>
                <a:uLnTx/>
                <a:uFillTx/>
                <a:latin typeface="Playfair Display Medium" pitchFamily="2" charset="77"/>
              </a:endParaRPr>
            </a:p>
          </p:txBody>
        </p:sp>
        <p:sp>
          <p:nvSpPr>
            <p:cNvPr id="20" name="TextBox 19">
              <a:extLst>
                <a:ext uri="{FF2B5EF4-FFF2-40B4-BE49-F238E27FC236}">
                  <a16:creationId xmlns:a16="http://schemas.microsoft.com/office/drawing/2014/main" id="{648CD2E3-B75D-EFE5-F579-6D23DCF468CB}"/>
                </a:ext>
              </a:extLst>
            </p:cNvPr>
            <p:cNvSpPr txBox="1"/>
            <p:nvPr/>
          </p:nvSpPr>
          <p:spPr>
            <a:xfrm>
              <a:off x="10323847" y="1942853"/>
              <a:ext cx="933875" cy="369332"/>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600" i="0" u="none" strike="noStrike" kern="0" cap="none" spc="0" normalizeH="0" baseline="0" noProof="0">
                  <a:ln>
                    <a:noFill/>
                  </a:ln>
                  <a:solidFill>
                    <a:srgbClr val="4D38F5"/>
                  </a:solidFill>
                  <a:effectLst/>
                  <a:uLnTx/>
                  <a:uFillTx/>
                  <a:latin typeface="Playfair Display Medium" pitchFamily="2" charset="77"/>
                  <a:ea typeface="+mn-lt"/>
                  <a:cs typeface="+mn-lt"/>
                  <a:sym typeface="Arial"/>
                </a:rPr>
                <a:t>Wave 3</a:t>
              </a:r>
              <a:endParaRPr kumimoji="0" lang="en-US" sz="1600" i="0" u="none" strike="noStrike" kern="1200" cap="none" spc="0" normalizeH="0" baseline="0" noProof="0">
                <a:ln>
                  <a:noFill/>
                </a:ln>
                <a:solidFill>
                  <a:srgbClr val="4D38F5"/>
                </a:solidFill>
                <a:effectLst/>
                <a:uLnTx/>
                <a:uFillTx/>
                <a:latin typeface="Playfair Display Medium" pitchFamily="2" charset="77"/>
              </a:endParaRPr>
            </a:p>
          </p:txBody>
        </p:sp>
        <p:sp>
          <p:nvSpPr>
            <p:cNvPr id="22" name="TextBox 21">
              <a:extLst>
                <a:ext uri="{FF2B5EF4-FFF2-40B4-BE49-F238E27FC236}">
                  <a16:creationId xmlns:a16="http://schemas.microsoft.com/office/drawing/2014/main" id="{563569AD-8C23-DEF4-6BAF-C899CA4991D1}"/>
                </a:ext>
              </a:extLst>
            </p:cNvPr>
            <p:cNvSpPr txBox="1"/>
            <p:nvPr/>
          </p:nvSpPr>
          <p:spPr>
            <a:xfrm>
              <a:off x="7960633" y="2203482"/>
              <a:ext cx="868619" cy="307777"/>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362C83"/>
                  </a:solidFill>
                  <a:effectLst/>
                  <a:uLnTx/>
                  <a:uFillTx/>
                  <a:latin typeface="Figtree" pitchFamily="2" charset="0"/>
                  <a:ea typeface="+mn-lt"/>
                  <a:cs typeface="+mn-lt"/>
                  <a:sym typeface="Arial"/>
                </a:rPr>
                <a:t>May</a:t>
              </a:r>
              <a:endParaRPr kumimoji="0" lang="en-US" sz="1200" b="1" i="0" u="none" strike="noStrike" kern="1200" cap="none" spc="0" normalizeH="0" baseline="0" noProof="0">
                <a:ln>
                  <a:noFill/>
                </a:ln>
                <a:solidFill>
                  <a:srgbClr val="362C83"/>
                </a:solidFill>
                <a:effectLst/>
                <a:uLnTx/>
                <a:uFillTx/>
                <a:latin typeface="Figtree" pitchFamily="2" charset="0"/>
              </a:endParaRPr>
            </a:p>
          </p:txBody>
        </p:sp>
        <p:sp>
          <p:nvSpPr>
            <p:cNvPr id="23" name="TextBox 22">
              <a:extLst>
                <a:ext uri="{FF2B5EF4-FFF2-40B4-BE49-F238E27FC236}">
                  <a16:creationId xmlns:a16="http://schemas.microsoft.com/office/drawing/2014/main" id="{6A2BB2E0-E170-6A59-56B8-571281AE70A0}"/>
                </a:ext>
              </a:extLst>
            </p:cNvPr>
            <p:cNvSpPr txBox="1"/>
            <p:nvPr/>
          </p:nvSpPr>
          <p:spPr>
            <a:xfrm>
              <a:off x="10323847" y="2214632"/>
              <a:ext cx="1057384" cy="307777"/>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362C83"/>
                  </a:solidFill>
                  <a:effectLst/>
                  <a:uLnTx/>
                  <a:uFillTx/>
                  <a:latin typeface="Figtree" pitchFamily="2" charset="0"/>
                  <a:ea typeface="+mn-lt"/>
                  <a:cs typeface="+mn-lt"/>
                  <a:sym typeface="Arial"/>
                </a:rPr>
                <a:t>June </a:t>
              </a:r>
              <a:r>
                <a:rPr kumimoji="0" lang="en-GB" sz="1000" i="0" u="none" strike="noStrike" kern="0" cap="none" spc="0" normalizeH="0" baseline="0" noProof="0">
                  <a:ln>
                    <a:noFill/>
                  </a:ln>
                  <a:solidFill>
                    <a:srgbClr val="362C83"/>
                  </a:solidFill>
                  <a:effectLst/>
                  <a:uLnTx/>
                  <a:uFillTx/>
                  <a:latin typeface="Figtree" pitchFamily="2" charset="0"/>
                  <a:ea typeface="+mn-lt"/>
                  <a:cs typeface="+mn-lt"/>
                  <a:sym typeface="Arial"/>
                </a:rPr>
                <a:t>(TBC)</a:t>
              </a:r>
              <a:endParaRPr kumimoji="0" lang="en-US" sz="1000" i="0" u="none" strike="noStrike" kern="1200" cap="none" spc="0" normalizeH="0" baseline="0" noProof="0">
                <a:ln>
                  <a:noFill/>
                </a:ln>
                <a:solidFill>
                  <a:srgbClr val="362C83"/>
                </a:solidFill>
                <a:effectLst/>
                <a:uLnTx/>
                <a:uFillTx/>
                <a:latin typeface="Figtree" pitchFamily="2" charset="0"/>
              </a:endParaRPr>
            </a:p>
          </p:txBody>
        </p:sp>
        <p:sp>
          <p:nvSpPr>
            <p:cNvPr id="38" name="TextBox 37">
              <a:extLst>
                <a:ext uri="{FF2B5EF4-FFF2-40B4-BE49-F238E27FC236}">
                  <a16:creationId xmlns:a16="http://schemas.microsoft.com/office/drawing/2014/main" id="{BE2E7932-8D83-A1A0-64D8-766ECBA23DF6}"/>
                </a:ext>
              </a:extLst>
            </p:cNvPr>
            <p:cNvSpPr txBox="1"/>
            <p:nvPr/>
          </p:nvSpPr>
          <p:spPr>
            <a:xfrm>
              <a:off x="8002390" y="2710738"/>
              <a:ext cx="969930" cy="492443"/>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200" kern="0">
                  <a:solidFill>
                    <a:srgbClr val="362C83"/>
                  </a:solidFill>
                  <a:latin typeface="Figtree" pitchFamily="2" charset="0"/>
                  <a:ea typeface="+mn-lt"/>
                  <a:cs typeface="+mn-lt"/>
                  <a:sym typeface="Arial"/>
                </a:rPr>
                <a:t>Concept testing</a:t>
              </a:r>
              <a:endParaRPr kumimoji="0" lang="en-US" sz="1200" i="0" u="none" strike="noStrike" kern="1200" cap="none" spc="0" normalizeH="0" baseline="0" noProof="0">
                <a:ln>
                  <a:noFill/>
                </a:ln>
                <a:solidFill>
                  <a:srgbClr val="362C83"/>
                </a:solidFill>
                <a:effectLst/>
                <a:uLnTx/>
                <a:uFillTx/>
                <a:latin typeface="Figtree" pitchFamily="2" charset="0"/>
              </a:endParaRPr>
            </a:p>
          </p:txBody>
        </p:sp>
        <p:sp>
          <p:nvSpPr>
            <p:cNvPr id="39" name="TextBox 38">
              <a:extLst>
                <a:ext uri="{FF2B5EF4-FFF2-40B4-BE49-F238E27FC236}">
                  <a16:creationId xmlns:a16="http://schemas.microsoft.com/office/drawing/2014/main" id="{CB403926-83AD-94E3-C0FC-DEA1D47061B6}"/>
                </a:ext>
              </a:extLst>
            </p:cNvPr>
            <p:cNvSpPr txBox="1"/>
            <p:nvPr/>
          </p:nvSpPr>
          <p:spPr>
            <a:xfrm>
              <a:off x="10351251" y="2710738"/>
              <a:ext cx="969930" cy="492443"/>
            </a:xfrm>
            <a:prstGeom prst="rect">
              <a:avLst/>
            </a:prstGeom>
            <a:noFill/>
          </p:spPr>
          <p:txBody>
            <a:bodyPr wrap="square" lIns="121920" tIns="60960" rIns="121920" bIns="60960" anchor="t">
              <a:spAutoFit/>
            </a:bodyPr>
            <a:lstStyle/>
            <a:p>
              <a:pPr lvl="0" defTabSz="914354">
                <a:defRPr/>
              </a:pPr>
              <a:r>
                <a:rPr lang="en-GB" sz="1200" kern="0">
                  <a:solidFill>
                    <a:srgbClr val="362C83"/>
                  </a:solidFill>
                  <a:latin typeface="Figtree" pitchFamily="2" charset="0"/>
                  <a:ea typeface="+mn-lt"/>
                  <a:cs typeface="+mn-lt"/>
                  <a:sym typeface="Arial"/>
                </a:rPr>
                <a:t>Usability testing</a:t>
              </a:r>
              <a:endParaRPr lang="en-US" sz="1200">
                <a:solidFill>
                  <a:srgbClr val="362C83"/>
                </a:solidFill>
                <a:latin typeface="Figtree" pitchFamily="2" charset="0"/>
              </a:endParaRPr>
            </a:p>
          </p:txBody>
        </p:sp>
      </p:grpSp>
      <p:sp>
        <p:nvSpPr>
          <p:cNvPr id="8" name="Rectangle 7">
            <a:extLst>
              <a:ext uri="{FF2B5EF4-FFF2-40B4-BE49-F238E27FC236}">
                <a16:creationId xmlns:a16="http://schemas.microsoft.com/office/drawing/2014/main" id="{18977FCE-D364-F05D-1A98-D8FADDB2CA8D}"/>
              </a:ext>
            </a:extLst>
          </p:cNvPr>
          <p:cNvSpPr/>
          <p:nvPr/>
        </p:nvSpPr>
        <p:spPr>
          <a:xfrm>
            <a:off x="10316556" y="2692255"/>
            <a:ext cx="1116735" cy="523485"/>
          </a:xfrm>
          <a:prstGeom prst="rect">
            <a:avLst/>
          </a:prstGeom>
          <a:solidFill>
            <a:schemeClr val="bg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37DE6E2B-D340-93BF-35E1-3B04C50E1D39}"/>
              </a:ext>
            </a:extLst>
          </p:cNvPr>
          <p:cNvSpPr/>
          <p:nvPr/>
        </p:nvSpPr>
        <p:spPr>
          <a:xfrm>
            <a:off x="5447171" y="2026263"/>
            <a:ext cx="1116734" cy="523485"/>
          </a:xfrm>
          <a:prstGeom prst="rect">
            <a:avLst/>
          </a:prstGeom>
          <a:solidFill>
            <a:schemeClr val="bg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38FE4E8D-870A-5114-55DF-31302B7340F8}"/>
              </a:ext>
            </a:extLst>
          </p:cNvPr>
          <p:cNvSpPr/>
          <p:nvPr/>
        </p:nvSpPr>
        <p:spPr>
          <a:xfrm>
            <a:off x="10039292" y="2017992"/>
            <a:ext cx="1116734" cy="523485"/>
          </a:xfrm>
          <a:prstGeom prst="rect">
            <a:avLst/>
          </a:prstGeom>
          <a:solidFill>
            <a:schemeClr val="bg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2AD121E-17BA-7200-1DC1-FB8FEA10A861}"/>
              </a:ext>
            </a:extLst>
          </p:cNvPr>
          <p:cNvSpPr/>
          <p:nvPr/>
        </p:nvSpPr>
        <p:spPr>
          <a:xfrm>
            <a:off x="5520572" y="2774114"/>
            <a:ext cx="1116735" cy="523485"/>
          </a:xfrm>
          <a:prstGeom prst="rect">
            <a:avLst/>
          </a:prstGeom>
          <a:solidFill>
            <a:schemeClr val="bg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15959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5DA02-7AC8-71D9-8073-C3949FCC7BFA}"/>
            </a:ext>
          </a:extLst>
        </p:cNvPr>
        <p:cNvGrpSpPr/>
        <p:nvPr/>
      </p:nvGrpSpPr>
      <p:grpSpPr>
        <a:xfrm>
          <a:off x="0" y="0"/>
          <a:ext cx="0" cy="0"/>
          <a:chOff x="0" y="0"/>
          <a:chExt cx="0" cy="0"/>
        </a:xfrm>
      </p:grpSpPr>
      <p:sp>
        <p:nvSpPr>
          <p:cNvPr id="10" name="Text Placeholder 4">
            <a:extLst>
              <a:ext uri="{FF2B5EF4-FFF2-40B4-BE49-F238E27FC236}">
                <a16:creationId xmlns:a16="http://schemas.microsoft.com/office/drawing/2014/main" id="{ADE1B933-DFF4-DE06-9E17-9992DC43922A}"/>
              </a:ext>
            </a:extLst>
          </p:cNvPr>
          <p:cNvSpPr txBox="1">
            <a:spLocks/>
          </p:cNvSpPr>
          <p:nvPr/>
        </p:nvSpPr>
        <p:spPr>
          <a:xfrm>
            <a:off x="677088" y="2394799"/>
            <a:ext cx="6225987" cy="1679659"/>
          </a:xfrm>
          <a:prstGeom prst="rect">
            <a:avLst/>
          </a:prstGeom>
        </p:spPr>
        <p:txBody>
          <a:bodyPr vert="horz" wrap="square" lIns="0" tIns="45720" rIns="91440" bIns="45720" rtlCol="0" anchor="t">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marL="171450" indent="-171450">
              <a:spcAft>
                <a:spcPts val="1200"/>
              </a:spcAft>
              <a:buFont typeface="Arial" panose="020B0604020202020204" pitchFamily="34" charset="0"/>
              <a:buChar char="•"/>
            </a:pPr>
            <a:r>
              <a:rPr lang="en-GB" sz="1600">
                <a:solidFill>
                  <a:srgbClr val="362C83"/>
                </a:solidFill>
                <a:latin typeface="Figtree"/>
              </a:rPr>
              <a:t>Tech alignment </a:t>
            </a:r>
          </a:p>
          <a:p>
            <a:pPr marL="171450" indent="-171450">
              <a:spcAft>
                <a:spcPts val="1200"/>
              </a:spcAft>
              <a:buFont typeface="Arial" panose="020B0604020202020204" pitchFamily="34" charset="0"/>
              <a:buChar char="•"/>
            </a:pPr>
            <a:r>
              <a:rPr lang="en-GB" sz="1600">
                <a:solidFill>
                  <a:srgbClr val="362C83"/>
                </a:solidFill>
                <a:latin typeface="Figtree"/>
              </a:rPr>
              <a:t>Trustmark: Trustmark options are currently being tested with consumers, and will be presented in one of the next solution groups</a:t>
            </a:r>
          </a:p>
          <a:p>
            <a:pPr marL="171450" indent="-171450">
              <a:spcAft>
                <a:spcPts val="1200"/>
              </a:spcAft>
              <a:buFont typeface="Arial" panose="020B0604020202020204" pitchFamily="34" charset="0"/>
              <a:buChar char="•"/>
            </a:pPr>
            <a:r>
              <a:rPr lang="en-GB" sz="1600">
                <a:solidFill>
                  <a:srgbClr val="362C83"/>
                </a:solidFill>
                <a:latin typeface="Figtree"/>
              </a:rPr>
              <a:t>Wave 2 testing preparation</a:t>
            </a:r>
            <a:endParaRPr lang="en-GB"/>
          </a:p>
          <a:p>
            <a:pPr>
              <a:spcAft>
                <a:spcPts val="1200"/>
              </a:spcAft>
            </a:pPr>
            <a:endParaRPr lang="en-GB" sz="1600">
              <a:solidFill>
                <a:srgbClr val="362C83"/>
              </a:solidFill>
              <a:latin typeface="Figtree" pitchFamily="2" charset="0"/>
            </a:endParaRPr>
          </a:p>
        </p:txBody>
      </p:sp>
      <p:sp>
        <p:nvSpPr>
          <p:cNvPr id="11" name="Title 1">
            <a:extLst>
              <a:ext uri="{FF2B5EF4-FFF2-40B4-BE49-F238E27FC236}">
                <a16:creationId xmlns:a16="http://schemas.microsoft.com/office/drawing/2014/main" id="{B6A4DF0A-96A0-CE25-D3FE-8F7A938B31A2}"/>
              </a:ext>
            </a:extLst>
          </p:cNvPr>
          <p:cNvSpPr txBox="1">
            <a:spLocks/>
          </p:cNvSpPr>
          <p:nvPr/>
        </p:nvSpPr>
        <p:spPr>
          <a:xfrm>
            <a:off x="677088" y="386472"/>
            <a:ext cx="5056811" cy="1139726"/>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r>
              <a:rPr lang="en-US" sz="4400">
                <a:solidFill>
                  <a:srgbClr val="362C83"/>
                </a:solidFill>
              </a:rPr>
              <a:t>Next steps</a:t>
            </a:r>
            <a:endParaRPr kumimoji="0" lang="en-GB" sz="4400" i="1" u="none" strike="noStrike" kern="1200" cap="none" spc="100" normalizeH="0" baseline="0" noProof="0">
              <a:ln>
                <a:noFill/>
              </a:ln>
              <a:solidFill>
                <a:srgbClr val="362C83"/>
              </a:solidFill>
              <a:effectLst/>
              <a:uLnTx/>
              <a:uFillTx/>
              <a:latin typeface="Playfair Display SemiBold" pitchFamily="2" charset="77"/>
            </a:endParaRPr>
          </a:p>
        </p:txBody>
      </p:sp>
    </p:spTree>
    <p:extLst>
      <p:ext uri="{BB962C8B-B14F-4D97-AF65-F5344CB8AC3E}">
        <p14:creationId xmlns:p14="http://schemas.microsoft.com/office/powerpoint/2010/main" val="10536160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3EA2B-C873-71B1-986A-8326FBDFF9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F37BF3-EA0C-F3BD-6237-BB62AB7A11AA}"/>
              </a:ext>
            </a:extLst>
          </p:cNvPr>
          <p:cNvSpPr txBox="1">
            <a:spLocks noGrp="1"/>
          </p:cNvSpPr>
          <p:nvPr>
            <p:ph type="title"/>
          </p:nvPr>
        </p:nvSpPr>
        <p:spPr>
          <a:xfrm>
            <a:off x="1690259" y="2078687"/>
            <a:ext cx="8811487" cy="1083161"/>
          </a:xfrm>
        </p:spPr>
        <p:txBody>
          <a:bodyPr/>
          <a:lstStyle/>
          <a:p>
            <a:r>
              <a:rPr lang="en-GB">
                <a:latin typeface="Figtree Bold"/>
                <a:ea typeface="Figtree"/>
              </a:rPr>
              <a:t>Your turn – see you in </a:t>
            </a:r>
            <a:r>
              <a:rPr lang="en-GB" err="1">
                <a:latin typeface="Figtree Bold"/>
                <a:ea typeface="Figtree"/>
              </a:rPr>
              <a:t>Figjam</a:t>
            </a:r>
            <a:r>
              <a:rPr lang="en-GB">
                <a:latin typeface="Figtree Bold"/>
                <a:ea typeface="Figtree"/>
              </a:rPr>
              <a:t> </a:t>
            </a:r>
            <a:endParaRPr lang="en-US">
              <a:latin typeface="Figtree Bold"/>
            </a:endParaRPr>
          </a:p>
        </p:txBody>
      </p:sp>
    </p:spTree>
    <p:extLst>
      <p:ext uri="{BB962C8B-B14F-4D97-AF65-F5344CB8AC3E}">
        <p14:creationId xmlns:p14="http://schemas.microsoft.com/office/powerpoint/2010/main" val="14675426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DF216-592A-810E-3226-BE94E9B5E19A}"/>
            </a:ext>
          </a:extLst>
        </p:cNvPr>
        <p:cNvGrpSpPr/>
        <p:nvPr/>
      </p:nvGrpSpPr>
      <p:grpSpPr>
        <a:xfrm>
          <a:off x="0" y="0"/>
          <a:ext cx="0" cy="0"/>
          <a:chOff x="0" y="0"/>
          <a:chExt cx="0" cy="0"/>
        </a:xfrm>
      </p:grpSpPr>
      <p:pic>
        <p:nvPicPr>
          <p:cNvPr id="2" name="Rectangle 40175" descr="preencoded.png">
            <a:extLst>
              <a:ext uri="{FF2B5EF4-FFF2-40B4-BE49-F238E27FC236}">
                <a16:creationId xmlns:a16="http://schemas.microsoft.com/office/drawing/2014/main" id="{7049A423-3923-3DE7-0F0C-479E04365EE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 y="0"/>
            <a:ext cx="12192000" cy="857717"/>
          </a:xfrm>
          <a:prstGeom prst="rect">
            <a:avLst/>
          </a:prstGeom>
        </p:spPr>
      </p:pic>
      <p:sp>
        <p:nvSpPr>
          <p:cNvPr id="7" name="Google Shape;65;p14">
            <a:extLst>
              <a:ext uri="{FF2B5EF4-FFF2-40B4-BE49-F238E27FC236}">
                <a16:creationId xmlns:a16="http://schemas.microsoft.com/office/drawing/2014/main" id="{AB2D678F-251A-9A2F-095B-501F0E1F48D0}"/>
              </a:ext>
            </a:extLst>
          </p:cNvPr>
          <p:cNvSpPr txBox="1">
            <a:spLocks noGrp="1"/>
          </p:cNvSpPr>
          <p:nvPr>
            <p:ph type="title"/>
          </p:nvPr>
        </p:nvSpPr>
        <p:spPr>
          <a:xfrm>
            <a:off x="109861" y="0"/>
            <a:ext cx="10515600" cy="744779"/>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a:solidFill>
                  <a:srgbClr val="021E5E"/>
                </a:solidFill>
                <a:latin typeface="Outfit"/>
                <a:cs typeface="Times New Roman" panose="02020603050405020304" pitchFamily="18" charset="0"/>
              </a:rPr>
              <a:t>Forward Plan</a:t>
            </a:r>
          </a:p>
        </p:txBody>
      </p:sp>
      <p:graphicFrame>
        <p:nvGraphicFramePr>
          <p:cNvPr id="26" name="Table 25">
            <a:extLst>
              <a:ext uri="{FF2B5EF4-FFF2-40B4-BE49-F238E27FC236}">
                <a16:creationId xmlns:a16="http://schemas.microsoft.com/office/drawing/2014/main" id="{4F670B9B-D484-E665-F8F5-6DC651622DEB}"/>
              </a:ext>
            </a:extLst>
          </p:cNvPr>
          <p:cNvGraphicFramePr>
            <a:graphicFrameLocks noGrp="1"/>
          </p:cNvGraphicFramePr>
          <p:nvPr>
            <p:extLst>
              <p:ext uri="{D42A27DB-BD31-4B8C-83A1-F6EECF244321}">
                <p14:modId xmlns:p14="http://schemas.microsoft.com/office/powerpoint/2010/main" val="503422742"/>
              </p:ext>
            </p:extLst>
          </p:nvPr>
        </p:nvGraphicFramePr>
        <p:xfrm>
          <a:off x="218018" y="895736"/>
          <a:ext cx="10833442" cy="1699488"/>
        </p:xfrm>
        <a:graphic>
          <a:graphicData uri="http://schemas.openxmlformats.org/drawingml/2006/table">
            <a:tbl>
              <a:tblPr firstRow="1" bandRow="1">
                <a:tableStyleId>{69012ECD-51FC-41F1-AA8D-1B2483CD663E}</a:tableStyleId>
              </a:tblPr>
              <a:tblGrid>
                <a:gridCol w="2802347">
                  <a:extLst>
                    <a:ext uri="{9D8B030D-6E8A-4147-A177-3AD203B41FA5}">
                      <a16:colId xmlns:a16="http://schemas.microsoft.com/office/drawing/2014/main" val="3740012327"/>
                    </a:ext>
                  </a:extLst>
                </a:gridCol>
                <a:gridCol w="8031095">
                  <a:extLst>
                    <a:ext uri="{9D8B030D-6E8A-4147-A177-3AD203B41FA5}">
                      <a16:colId xmlns:a16="http://schemas.microsoft.com/office/drawing/2014/main" val="1360464723"/>
                    </a:ext>
                  </a:extLst>
                </a:gridCol>
              </a:tblGrid>
              <a:tr h="319109">
                <a:tc>
                  <a:txBody>
                    <a:bodyPr/>
                    <a:lstStyle/>
                    <a:p>
                      <a:r>
                        <a:rPr lang="en-GB" sz="1500"/>
                        <a:t>Date</a:t>
                      </a:r>
                    </a:p>
                  </a:txBody>
                  <a:tcPr marL="121920" marR="121920" marT="60960" marB="60960">
                    <a:solidFill>
                      <a:srgbClr val="4D38F5"/>
                    </a:solidFill>
                  </a:tcPr>
                </a:tc>
                <a:tc>
                  <a:txBody>
                    <a:bodyPr/>
                    <a:lstStyle/>
                    <a:p>
                      <a:r>
                        <a:rPr lang="en-GB" sz="1500"/>
                        <a:t>Agenda</a:t>
                      </a:r>
                    </a:p>
                  </a:txBody>
                  <a:tcPr marL="121920" marR="121920" marT="60960" marB="60960">
                    <a:solidFill>
                      <a:srgbClr val="4D38F5"/>
                    </a:solidFill>
                  </a:tcPr>
                </a:tc>
                <a:extLst>
                  <a:ext uri="{0D108BD9-81ED-4DB2-BD59-A6C34878D82A}">
                    <a16:rowId xmlns:a16="http://schemas.microsoft.com/office/drawing/2014/main" val="2578189609"/>
                  </a:ext>
                </a:extLst>
              </a:tr>
              <a:tr h="449656">
                <a:tc>
                  <a:txBody>
                    <a:bodyPr/>
                    <a:lstStyle/>
                    <a:p>
                      <a:r>
                        <a:rPr lang="en-GB" sz="1400">
                          <a:latin typeface="Figtree" panose="020B0604020202020204"/>
                        </a:rPr>
                        <a:t>16</a:t>
                      </a:r>
                      <a:r>
                        <a:rPr lang="en-GB" sz="1400" baseline="30000">
                          <a:latin typeface="Figtree" panose="020B0604020202020204"/>
                        </a:rPr>
                        <a:t>th</a:t>
                      </a:r>
                      <a:r>
                        <a:rPr lang="en-GB" sz="1400">
                          <a:latin typeface="Figtree" panose="020B0604020202020204"/>
                        </a:rPr>
                        <a:t> April 2026 ✅</a:t>
                      </a:r>
                    </a:p>
                  </a:txBody>
                  <a:tcPr marL="121920" marR="121920" marT="60960" marB="60960" anchor="ctr"/>
                </a:tc>
                <a:tc>
                  <a:txBody>
                    <a:bodyPr/>
                    <a:lstStyle/>
                    <a:p>
                      <a:pPr>
                        <a:buNone/>
                      </a:pPr>
                      <a:r>
                        <a:rPr lang="en-US" sz="1400" kern="1200">
                          <a:solidFill>
                            <a:schemeClr val="tx1"/>
                          </a:solidFill>
                          <a:latin typeface="Figtree" panose="020B0604020202020204"/>
                          <a:ea typeface="+mn-ea"/>
                          <a:cs typeface="+mn-cs"/>
                        </a:rPr>
                        <a:t>Quarterly Review &amp; Plan – key headlines</a:t>
                      </a:r>
                    </a:p>
                  </a:txBody>
                  <a:tcPr marL="121920" marR="121920" marT="60960" marB="60960" anchor="ctr"/>
                </a:tc>
                <a:extLst>
                  <a:ext uri="{0D108BD9-81ED-4DB2-BD59-A6C34878D82A}">
                    <a16:rowId xmlns:a16="http://schemas.microsoft.com/office/drawing/2014/main" val="2489487174"/>
                  </a:ext>
                </a:extLst>
              </a:tr>
              <a:tr h="449656">
                <a:tc>
                  <a:txBody>
                    <a:bodyPr/>
                    <a:lstStyle/>
                    <a:p>
                      <a:r>
                        <a:rPr lang="en-GB" sz="1400">
                          <a:latin typeface="Figtree" pitchFamily="2" charset="0"/>
                        </a:rPr>
                        <a:t>28</a:t>
                      </a:r>
                      <a:r>
                        <a:rPr lang="en-GB" sz="1400" baseline="30000">
                          <a:latin typeface="Figtree" pitchFamily="2" charset="0"/>
                        </a:rPr>
                        <a:t>th</a:t>
                      </a:r>
                      <a:r>
                        <a:rPr lang="en-GB" sz="1400">
                          <a:latin typeface="Figtree" pitchFamily="2" charset="0"/>
                        </a:rPr>
                        <a:t> May or 4</a:t>
                      </a:r>
                      <a:r>
                        <a:rPr lang="en-GB" sz="1400" baseline="30000">
                          <a:latin typeface="Figtree" pitchFamily="2" charset="0"/>
                        </a:rPr>
                        <a:t>th</a:t>
                      </a:r>
                      <a:r>
                        <a:rPr lang="en-GB" sz="1400">
                          <a:latin typeface="Figtree" pitchFamily="2" charset="0"/>
                        </a:rPr>
                        <a:t> June 2026 </a:t>
                      </a:r>
                      <a:r>
                        <a:rPr lang="en-GB" sz="1000">
                          <a:latin typeface="Figtree" pitchFamily="2" charset="0"/>
                        </a:rPr>
                        <a:t>(TBC)</a:t>
                      </a:r>
                      <a:endParaRPr lang="en-GB" sz="1400">
                        <a:latin typeface="Figtree" pitchFamily="2" charset="0"/>
                      </a:endParaRPr>
                    </a:p>
                  </a:txBody>
                  <a:tcPr marL="121920" marR="121920" marT="60960" marB="60960" anchor="ctr"/>
                </a:tc>
                <a:tc>
                  <a:txBody>
                    <a:bodyPr/>
                    <a:lstStyle/>
                    <a:p>
                      <a:r>
                        <a:rPr lang="en-GB" sz="1400">
                          <a:latin typeface="Figtree" pitchFamily="2" charset="0"/>
                        </a:rPr>
                        <a:t>Mid-Quarter Progress Update</a:t>
                      </a:r>
                    </a:p>
                  </a:txBody>
                  <a:tcPr marL="121920" marR="121920" marT="60960" marB="60960" anchor="ctr"/>
                </a:tc>
                <a:extLst>
                  <a:ext uri="{0D108BD9-81ED-4DB2-BD59-A6C34878D82A}">
                    <a16:rowId xmlns:a16="http://schemas.microsoft.com/office/drawing/2014/main" val="1531682364"/>
                  </a:ext>
                </a:extLst>
              </a:tr>
              <a:tr h="449656">
                <a:tc>
                  <a:txBody>
                    <a:bodyPr/>
                    <a:lstStyle/>
                    <a:p>
                      <a:pPr lvl="0">
                        <a:buNone/>
                      </a:pPr>
                      <a:r>
                        <a:rPr lang="en-GB" sz="1400">
                          <a:latin typeface="Figtree" pitchFamily="2" charset="0"/>
                        </a:rPr>
                        <a:t>16</a:t>
                      </a:r>
                      <a:r>
                        <a:rPr lang="en-GB" sz="1400" baseline="30000">
                          <a:latin typeface="Figtree" pitchFamily="2" charset="0"/>
                        </a:rPr>
                        <a:t>th</a:t>
                      </a:r>
                      <a:r>
                        <a:rPr lang="en-GB" sz="1400">
                          <a:latin typeface="Figtree" pitchFamily="2" charset="0"/>
                        </a:rPr>
                        <a:t> July 2026 </a:t>
                      </a:r>
                      <a:r>
                        <a:rPr lang="en-GB" sz="1000">
                          <a:latin typeface="Figtree" pitchFamily="2" charset="0"/>
                        </a:rPr>
                        <a:t>(provisional)</a:t>
                      </a:r>
                    </a:p>
                  </a:txBody>
                  <a:tcPr marL="121920" marR="121920" marT="60959" marB="60959" anchor="ctr"/>
                </a:tc>
                <a:tc>
                  <a:txBody>
                    <a:bodyPr/>
                    <a:lstStyle/>
                    <a:p>
                      <a:pPr lvl="0">
                        <a:buNone/>
                      </a:pPr>
                      <a:r>
                        <a:rPr lang="en-US" sz="1400" kern="1200">
                          <a:solidFill>
                            <a:schemeClr val="tx1"/>
                          </a:solidFill>
                          <a:latin typeface="Figtree" panose="020B0604020202020204"/>
                          <a:ea typeface="+mn-ea"/>
                          <a:cs typeface="+mn-cs"/>
                        </a:rPr>
                        <a:t>Quarterly Review &amp; Plan – key headlines</a:t>
                      </a:r>
                      <a:endParaRPr lang="en-US" sz="1400" kern="1200">
                        <a:solidFill>
                          <a:schemeClr val="tx1"/>
                        </a:solidFill>
                        <a:latin typeface="Figtree" pitchFamily="2" charset="0"/>
                        <a:ea typeface="+mn-ea"/>
                        <a:cs typeface="+mn-cs"/>
                      </a:endParaRPr>
                    </a:p>
                  </a:txBody>
                  <a:tcPr marL="121920" marR="121920" marT="60959" marB="60959" anchor="ctr"/>
                </a:tc>
                <a:extLst>
                  <a:ext uri="{0D108BD9-81ED-4DB2-BD59-A6C34878D82A}">
                    <a16:rowId xmlns:a16="http://schemas.microsoft.com/office/drawing/2014/main" val="3696905313"/>
                  </a:ext>
                </a:extLst>
              </a:tr>
            </a:tbl>
          </a:graphicData>
        </a:graphic>
      </p:graphicFrame>
      <p:sp>
        <p:nvSpPr>
          <p:cNvPr id="28" name="TextBox 27">
            <a:extLst>
              <a:ext uri="{FF2B5EF4-FFF2-40B4-BE49-F238E27FC236}">
                <a16:creationId xmlns:a16="http://schemas.microsoft.com/office/drawing/2014/main" id="{452BB13F-B33B-6890-AFA7-4B18B8E74D20}"/>
              </a:ext>
            </a:extLst>
          </p:cNvPr>
          <p:cNvSpPr txBox="1"/>
          <p:nvPr/>
        </p:nvSpPr>
        <p:spPr>
          <a:xfrm>
            <a:off x="129529" y="568348"/>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Arial"/>
                <a:cs typeface="Arial"/>
                <a:sym typeface="Arial"/>
              </a:rPr>
              <a:t>CCS Webinar: </a:t>
            </a:r>
          </a:p>
        </p:txBody>
      </p:sp>
      <p:graphicFrame>
        <p:nvGraphicFramePr>
          <p:cNvPr id="29" name="Table 28">
            <a:extLst>
              <a:ext uri="{FF2B5EF4-FFF2-40B4-BE49-F238E27FC236}">
                <a16:creationId xmlns:a16="http://schemas.microsoft.com/office/drawing/2014/main" id="{5EC41A98-4B28-3B93-27F8-859795EDA78F}"/>
              </a:ext>
            </a:extLst>
          </p:cNvPr>
          <p:cNvGraphicFramePr>
            <a:graphicFrameLocks noGrp="1"/>
          </p:cNvGraphicFramePr>
          <p:nvPr>
            <p:extLst>
              <p:ext uri="{D42A27DB-BD31-4B8C-83A1-F6EECF244321}">
                <p14:modId xmlns:p14="http://schemas.microsoft.com/office/powerpoint/2010/main" val="130131448"/>
              </p:ext>
            </p:extLst>
          </p:nvPr>
        </p:nvGraphicFramePr>
        <p:xfrm>
          <a:off x="218017" y="3547014"/>
          <a:ext cx="10902267" cy="2493663"/>
        </p:xfrm>
        <a:graphic>
          <a:graphicData uri="http://schemas.openxmlformats.org/drawingml/2006/table">
            <a:tbl>
              <a:tblPr firstRow="1" bandRow="1">
                <a:tableStyleId>{69012ECD-51FC-41F1-AA8D-1B2483CD663E}</a:tableStyleId>
              </a:tblPr>
              <a:tblGrid>
                <a:gridCol w="2820151">
                  <a:extLst>
                    <a:ext uri="{9D8B030D-6E8A-4147-A177-3AD203B41FA5}">
                      <a16:colId xmlns:a16="http://schemas.microsoft.com/office/drawing/2014/main" val="3740012327"/>
                    </a:ext>
                  </a:extLst>
                </a:gridCol>
                <a:gridCol w="8082116">
                  <a:extLst>
                    <a:ext uri="{9D8B030D-6E8A-4147-A177-3AD203B41FA5}">
                      <a16:colId xmlns:a16="http://schemas.microsoft.com/office/drawing/2014/main" val="1360464723"/>
                    </a:ext>
                  </a:extLst>
                </a:gridCol>
              </a:tblGrid>
              <a:tr h="345440">
                <a:tc>
                  <a:txBody>
                    <a:bodyPr/>
                    <a:lstStyle/>
                    <a:p>
                      <a:r>
                        <a:rPr lang="en-GB" sz="1500"/>
                        <a:t>Date</a:t>
                      </a:r>
                    </a:p>
                  </a:txBody>
                  <a:tcPr marL="121920" marR="121920" marT="60960" marB="60960">
                    <a:solidFill>
                      <a:srgbClr val="4D38F5"/>
                    </a:solidFill>
                  </a:tcPr>
                </a:tc>
                <a:tc>
                  <a:txBody>
                    <a:bodyPr/>
                    <a:lstStyle/>
                    <a:p>
                      <a:r>
                        <a:rPr lang="en-GB" sz="1500"/>
                        <a:t>Agenda</a:t>
                      </a:r>
                    </a:p>
                  </a:txBody>
                  <a:tcPr marL="121920" marR="121920" marT="60960" marB="60960">
                    <a:solidFill>
                      <a:srgbClr val="4D38F5"/>
                    </a:solidFill>
                  </a:tcPr>
                </a:tc>
                <a:extLst>
                  <a:ext uri="{0D108BD9-81ED-4DB2-BD59-A6C34878D82A}">
                    <a16:rowId xmlns:a16="http://schemas.microsoft.com/office/drawing/2014/main" val="2578189609"/>
                  </a:ext>
                </a:extLst>
              </a:tr>
              <a:tr h="335280">
                <a:tc>
                  <a:txBody>
                    <a:bodyPr/>
                    <a:lstStyle/>
                    <a:p>
                      <a:r>
                        <a:rPr lang="en-GB" sz="1400">
                          <a:latin typeface="Figtree" panose="020B0604020202020204"/>
                        </a:rPr>
                        <a:t>22</a:t>
                      </a:r>
                      <a:r>
                        <a:rPr lang="en-GB" sz="1400" baseline="30000">
                          <a:latin typeface="Figtree" panose="020B0604020202020204"/>
                        </a:rPr>
                        <a:t>nd</a:t>
                      </a:r>
                      <a:r>
                        <a:rPr lang="en-GB" sz="1400">
                          <a:latin typeface="Figtree" panose="020B0604020202020204"/>
                        </a:rPr>
                        <a:t> April 2026</a:t>
                      </a:r>
                    </a:p>
                  </a:txBody>
                  <a:tcPr marL="121920" marR="121920" marT="60960" marB="60960"/>
                </a:tc>
                <a:tc>
                  <a:txBody>
                    <a:bodyPr/>
                    <a:lstStyle/>
                    <a:p>
                      <a:pPr marL="0" marR="0" lvl="0" indent="0" algn="l">
                        <a:lnSpc>
                          <a:spcPct val="100000"/>
                        </a:lnSpc>
                        <a:spcBef>
                          <a:spcPts val="0"/>
                        </a:spcBef>
                        <a:spcAft>
                          <a:spcPts val="0"/>
                        </a:spcAft>
                        <a:buNone/>
                      </a:pPr>
                      <a:r>
                        <a:rPr lang="en-GB" sz="1400" kern="1200">
                          <a:solidFill>
                            <a:schemeClr val="tx1"/>
                          </a:solidFill>
                          <a:latin typeface="Figtree" panose="020B0604020202020204"/>
                          <a:ea typeface="+mn-ea"/>
                          <a:cs typeface="+mn-cs"/>
                        </a:rPr>
                        <a:t>Tariff Interoperability &amp; CCS alignment</a:t>
                      </a:r>
                      <a:endParaRPr lang="en-GB" sz="1400" i="1"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2489487174"/>
                  </a:ext>
                </a:extLst>
              </a:tr>
              <a:tr h="335280">
                <a:tc>
                  <a:txBody>
                    <a:bodyPr/>
                    <a:lstStyle/>
                    <a:p>
                      <a:r>
                        <a:rPr lang="en-GB" sz="1400">
                          <a:latin typeface="Figtree" panose="020B0604020202020204"/>
                        </a:rPr>
                        <a:t>7</a:t>
                      </a:r>
                      <a:r>
                        <a:rPr lang="en-GB" sz="1400" baseline="30000">
                          <a:latin typeface="Figtree" panose="020B0604020202020204"/>
                        </a:rPr>
                        <a:t>th</a:t>
                      </a:r>
                      <a:r>
                        <a:rPr lang="en-GB" sz="1400">
                          <a:latin typeface="Figtree" panose="020B0604020202020204"/>
                        </a:rPr>
                        <a:t> May 2026</a:t>
                      </a:r>
                    </a:p>
                  </a:txBody>
                  <a:tcPr marL="121920" marR="121920" marT="60960" marB="60960"/>
                </a:tc>
                <a:tc>
                  <a:txBody>
                    <a:bodyPr/>
                    <a:lstStyle/>
                    <a:p>
                      <a:pPr marL="0" lvl="0" algn="l">
                        <a:buNone/>
                      </a:pPr>
                      <a:r>
                        <a:rPr lang="en-GB" sz="1400" kern="1200">
                          <a:solidFill>
                            <a:schemeClr val="tx1"/>
                          </a:solidFill>
                          <a:latin typeface="Figtree" panose="020B0604020202020204"/>
                          <a:ea typeface="+mn-ea"/>
                          <a:cs typeface="+mn-cs"/>
                        </a:rPr>
                        <a:t>CEG (Customer Experience Guidelines) &amp; Technical topic</a:t>
                      </a:r>
                    </a:p>
                  </a:txBody>
                  <a:tcPr marL="121920" marR="121920" marT="60960" marB="60960" anchor="ctr"/>
                </a:tc>
                <a:extLst>
                  <a:ext uri="{0D108BD9-81ED-4DB2-BD59-A6C34878D82A}">
                    <a16:rowId xmlns:a16="http://schemas.microsoft.com/office/drawing/2014/main" val="4139299493"/>
                  </a:ext>
                </a:extLst>
              </a:tr>
              <a:tr h="335280">
                <a:tc>
                  <a:txBody>
                    <a:bodyPr/>
                    <a:lstStyle/>
                    <a:p>
                      <a:r>
                        <a:rPr lang="en-GB" sz="1400">
                          <a:latin typeface="Figtree" panose="020B0604020202020204"/>
                        </a:rPr>
                        <a:t>21</a:t>
                      </a:r>
                      <a:r>
                        <a:rPr lang="en-GB" sz="1400" baseline="30000">
                          <a:latin typeface="Figtree" panose="020B0604020202020204"/>
                        </a:rPr>
                        <a:t>st</a:t>
                      </a:r>
                      <a:r>
                        <a:rPr lang="en-GB" sz="1400">
                          <a:latin typeface="Figtree" panose="020B0604020202020204"/>
                        </a:rPr>
                        <a:t> May 2026</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(Provisional) CEG update, Technology partner update</a:t>
                      </a:r>
                    </a:p>
                  </a:txBody>
                  <a:tcPr marL="121920" marR="121920" marT="60960" marB="60960" anchor="ctr"/>
                </a:tc>
                <a:extLst>
                  <a:ext uri="{0D108BD9-81ED-4DB2-BD59-A6C34878D82A}">
                    <a16:rowId xmlns:a16="http://schemas.microsoft.com/office/drawing/2014/main" val="1531682364"/>
                  </a:ext>
                </a:extLst>
              </a:tr>
              <a:tr h="335280">
                <a:tc>
                  <a:txBody>
                    <a:bodyPr/>
                    <a:lstStyle/>
                    <a:p>
                      <a:r>
                        <a:rPr lang="en-GB" sz="1400">
                          <a:latin typeface="Figtree" panose="020B0604020202020204"/>
                        </a:rPr>
                        <a:t>4</a:t>
                      </a:r>
                      <a:r>
                        <a:rPr lang="en-GB" sz="1400" baseline="30000">
                          <a:latin typeface="Figtree" panose="020B0604020202020204"/>
                        </a:rPr>
                        <a:t>th</a:t>
                      </a:r>
                      <a:r>
                        <a:rPr lang="en-GB" sz="1400">
                          <a:latin typeface="Figtree" panose="020B0604020202020204"/>
                        </a:rPr>
                        <a:t> June 2026</a:t>
                      </a:r>
                    </a:p>
                  </a:txBody>
                  <a:tcPr marL="121920" marR="121920" marT="60960" marB="60960"/>
                </a:tc>
                <a:tc>
                  <a:txBody>
                    <a:bodyPr/>
                    <a:lstStyle/>
                    <a:p>
                      <a:pPr marL="0" algn="l" defTabSz="685800" rtl="0" eaLnBrk="1" latinLnBrk="0" hangingPunct="1">
                        <a:buNone/>
                      </a:pPr>
                      <a:r>
                        <a:rPr lang="en-GB" sz="1400" kern="1200">
                          <a:solidFill>
                            <a:schemeClr val="tx1"/>
                          </a:solidFill>
                          <a:latin typeface="Figtree" panose="020B0604020202020204"/>
                          <a:ea typeface="+mn-ea"/>
                          <a:cs typeface="+mn-cs"/>
                        </a:rPr>
                        <a:t>Details TBC</a:t>
                      </a:r>
                    </a:p>
                  </a:txBody>
                  <a:tcPr marL="121920" marR="121920" marT="60960" marB="60960" anchor="ctr"/>
                </a:tc>
                <a:extLst>
                  <a:ext uri="{0D108BD9-81ED-4DB2-BD59-A6C34878D82A}">
                    <a16:rowId xmlns:a16="http://schemas.microsoft.com/office/drawing/2014/main" val="1450651097"/>
                  </a:ext>
                </a:extLst>
              </a:tr>
              <a:tr h="335280">
                <a:tc>
                  <a:txBody>
                    <a:bodyPr/>
                    <a:lstStyle/>
                    <a:p>
                      <a:r>
                        <a:rPr lang="en-GB" sz="1400">
                          <a:latin typeface="Figtree" panose="020B0604020202020204"/>
                        </a:rPr>
                        <a:t>18</a:t>
                      </a:r>
                      <a:r>
                        <a:rPr lang="en-GB" sz="1400" baseline="30000">
                          <a:latin typeface="Figtree" panose="020B0604020202020204"/>
                        </a:rPr>
                        <a:t>th</a:t>
                      </a:r>
                      <a:r>
                        <a:rPr lang="en-GB" sz="1400">
                          <a:latin typeface="Figtree" panose="020B0604020202020204"/>
                        </a:rPr>
                        <a:t> June 2026</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Details TBC</a:t>
                      </a:r>
                    </a:p>
                  </a:txBody>
                  <a:tcPr marL="121920" marR="121920" marT="60960" marB="60960" anchor="ctr"/>
                </a:tc>
                <a:extLst>
                  <a:ext uri="{0D108BD9-81ED-4DB2-BD59-A6C34878D82A}">
                    <a16:rowId xmlns:a16="http://schemas.microsoft.com/office/drawing/2014/main" val="144681485"/>
                  </a:ext>
                </a:extLst>
              </a:tr>
              <a:tr h="466743">
                <a:tc>
                  <a:txBody>
                    <a:bodyPr/>
                    <a:lstStyle/>
                    <a:p>
                      <a:r>
                        <a:rPr lang="en-GB" sz="1400">
                          <a:latin typeface="Figtree" panose="020B0604020202020204"/>
                        </a:rPr>
                        <a:t>Ongoing</a:t>
                      </a:r>
                    </a:p>
                  </a:txBody>
                  <a:tcPr marL="121920" marR="121920" marT="60960" marB="60960" anchor="ctr"/>
                </a:tc>
                <a:tc>
                  <a:txBody>
                    <a:bodyPr/>
                    <a:lstStyle/>
                    <a:p>
                      <a:pPr>
                        <a:buNone/>
                      </a:pPr>
                      <a:r>
                        <a:rPr lang="en-US" sz="1400" kern="1200">
                          <a:solidFill>
                            <a:schemeClr val="tx1"/>
                          </a:solidFill>
                          <a:latin typeface="Figtree" panose="020B0604020202020204"/>
                          <a:ea typeface="+mn-ea"/>
                          <a:cs typeface="+mn-cs"/>
                        </a:rPr>
                        <a:t>Sessions to continue a fortnightly basis, with focus topics to be confirmed</a:t>
                      </a:r>
                      <a:endParaRPr lang="en-GB" sz="1400"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3985924813"/>
                  </a:ext>
                </a:extLst>
              </a:tr>
            </a:tbl>
          </a:graphicData>
        </a:graphic>
      </p:graphicFrame>
      <p:sp>
        <p:nvSpPr>
          <p:cNvPr id="30" name="TextBox 29">
            <a:extLst>
              <a:ext uri="{FF2B5EF4-FFF2-40B4-BE49-F238E27FC236}">
                <a16:creationId xmlns:a16="http://schemas.microsoft.com/office/drawing/2014/main" id="{D241744F-E241-D1BD-FC06-0F15A7B26FFF}"/>
              </a:ext>
            </a:extLst>
          </p:cNvPr>
          <p:cNvSpPr txBox="1"/>
          <p:nvPr/>
        </p:nvSpPr>
        <p:spPr>
          <a:xfrm>
            <a:off x="129529" y="3198200"/>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Arial"/>
                <a:cs typeface="Arial"/>
                <a:sym typeface="Arial"/>
              </a:rPr>
              <a:t>CCS Topic Specific Solution Groups: </a:t>
            </a:r>
          </a:p>
        </p:txBody>
      </p:sp>
    </p:spTree>
    <p:extLst>
      <p:ext uri="{BB962C8B-B14F-4D97-AF65-F5344CB8AC3E}">
        <p14:creationId xmlns:p14="http://schemas.microsoft.com/office/powerpoint/2010/main" val="10281913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B9CF9-92E3-F157-5C3F-D990E83C3AAB}"/>
            </a:ext>
          </a:extLst>
        </p:cNvPr>
        <p:cNvGrpSpPr/>
        <p:nvPr/>
      </p:nvGrpSpPr>
      <p:grpSpPr>
        <a:xfrm>
          <a:off x="0" y="0"/>
          <a:ext cx="0" cy="0"/>
          <a:chOff x="0" y="0"/>
          <a:chExt cx="0" cy="0"/>
        </a:xfrm>
      </p:grpSpPr>
      <p:sp>
        <p:nvSpPr>
          <p:cNvPr id="7" name="Google Shape;65;p14">
            <a:extLst>
              <a:ext uri="{FF2B5EF4-FFF2-40B4-BE49-F238E27FC236}">
                <a16:creationId xmlns:a16="http://schemas.microsoft.com/office/drawing/2014/main" id="{BB01F8AF-1648-C89D-B97F-5921D765DE16}"/>
              </a:ext>
            </a:extLst>
          </p:cNvPr>
          <p:cNvSpPr txBox="1">
            <a:spLocks noGrp="1"/>
          </p:cNvSpPr>
          <p:nvPr>
            <p:ph type="title"/>
          </p:nvPr>
        </p:nvSpPr>
        <p:spPr>
          <a:xfrm>
            <a:off x="22031" y="140891"/>
            <a:ext cx="10515600" cy="763182"/>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b="1">
                <a:solidFill>
                  <a:srgbClr val="021E5E"/>
                </a:solidFill>
                <a:latin typeface="Outfit"/>
                <a:cs typeface="Times New Roman" panose="02020603050405020304" pitchFamily="18" charset="0"/>
              </a:rPr>
              <a:t>Consumer</a:t>
            </a:r>
            <a:r>
              <a:rPr lang="en-GB" sz="3733" b="1">
                <a:solidFill>
                  <a:srgbClr val="021E5E"/>
                </a:solidFill>
                <a:latin typeface="Outfit"/>
                <a:cs typeface="Times New Roman" panose="02020603050405020304" pitchFamily="18" charset="0"/>
              </a:rPr>
              <a:t> Consent Project Team </a:t>
            </a:r>
            <a:endParaRPr lang="en-GB" b="1">
              <a:solidFill>
                <a:srgbClr val="002060"/>
              </a:solidFill>
              <a:latin typeface="Figtree" panose="020B0604020202020204"/>
              <a:cs typeface="Segoe UI Light" panose="020B0502040204020203" pitchFamily="34" charset="0"/>
            </a:endParaRPr>
          </a:p>
        </p:txBody>
      </p:sp>
      <p:sp>
        <p:nvSpPr>
          <p:cNvPr id="4" name="TextBox 3">
            <a:extLst>
              <a:ext uri="{FF2B5EF4-FFF2-40B4-BE49-F238E27FC236}">
                <a16:creationId xmlns:a16="http://schemas.microsoft.com/office/drawing/2014/main" id="{18978754-1C70-29E7-BA81-654E0C9B35E0}"/>
              </a:ext>
            </a:extLst>
          </p:cNvPr>
          <p:cNvSpPr txBox="1"/>
          <p:nvPr/>
        </p:nvSpPr>
        <p:spPr>
          <a:xfrm>
            <a:off x="314423" y="6042633"/>
            <a:ext cx="7377920" cy="379656"/>
          </a:xfrm>
          <a:prstGeom prst="rect">
            <a:avLst/>
          </a:prstGeom>
          <a:noFill/>
        </p:spPr>
        <p:txBody>
          <a:bodyPr wrap="square">
            <a:spAutoFit/>
          </a:bodyPr>
          <a:lstStyle/>
          <a:p>
            <a:pPr defTabSz="914377">
              <a:defRPr/>
            </a:pPr>
            <a:r>
              <a:rPr lang="en-GB" sz="1867" b="1">
                <a:solidFill>
                  <a:srgbClr val="201E2E"/>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sz="1867" b="1">
                <a:solidFill>
                  <a:srgbClr val="201E2E"/>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sz="1867" b="1" u="sng">
                <a:solidFill>
                  <a:srgbClr val="201E2E"/>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sz="1867" b="1">
                <a:solidFill>
                  <a:srgbClr val="201E2E"/>
                </a:solidFill>
                <a:latin typeface="Outfit"/>
                <a:ea typeface="Aptos" panose="020B0004020202020204" pitchFamily="34" charset="0"/>
                <a:cs typeface="Aptos" panose="020B0004020202020204" pitchFamily="34" charset="0"/>
                <a:sym typeface="Arial"/>
              </a:rPr>
              <a:t> </a:t>
            </a:r>
          </a:p>
        </p:txBody>
      </p:sp>
      <p:sp>
        <p:nvSpPr>
          <p:cNvPr id="5" name="Rectangle 4">
            <a:extLst>
              <a:ext uri="{FF2B5EF4-FFF2-40B4-BE49-F238E27FC236}">
                <a16:creationId xmlns:a16="http://schemas.microsoft.com/office/drawing/2014/main" id="{7A206C6F-B4CA-3255-6DFC-B708CEA006C6}"/>
              </a:ext>
            </a:extLst>
          </p:cNvPr>
          <p:cNvSpPr/>
          <p:nvPr/>
        </p:nvSpPr>
        <p:spPr>
          <a:xfrm>
            <a:off x="878563" y="2509421"/>
            <a:ext cx="2563205"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Michael Walsh</a:t>
            </a:r>
            <a:endParaRPr lang="en-GB" sz="2400" b="1" kern="0">
              <a:solidFill>
                <a:srgbClr val="FFFFFF"/>
              </a:solidFill>
              <a:latin typeface="Outfit"/>
              <a:cs typeface="Arial"/>
              <a:sym typeface="Arial"/>
            </a:endParaRPr>
          </a:p>
          <a:p>
            <a:pPr algn="ctr" defTabSz="914377">
              <a:defRPr/>
            </a:pPr>
            <a:r>
              <a:rPr lang="en-GB" sz="1333" kern="0">
                <a:solidFill>
                  <a:srgbClr val="FFFFFF"/>
                </a:solidFill>
                <a:latin typeface="Outfit"/>
                <a:cs typeface="Arial"/>
                <a:sym typeface="Arial"/>
              </a:rPr>
              <a:t>Project Manager</a:t>
            </a:r>
          </a:p>
          <a:p>
            <a:pPr marL="285744" indent="-285744" algn="ctr" defTabSz="914377">
              <a:buFont typeface="Arial"/>
              <a:buChar char="•"/>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6" name="Rectangle 5">
            <a:extLst>
              <a:ext uri="{FF2B5EF4-FFF2-40B4-BE49-F238E27FC236}">
                <a16:creationId xmlns:a16="http://schemas.microsoft.com/office/drawing/2014/main" id="{4B90C3E1-10F3-40B9-4074-055EB7240571}"/>
              </a:ext>
            </a:extLst>
          </p:cNvPr>
          <p:cNvSpPr/>
          <p:nvPr/>
        </p:nvSpPr>
        <p:spPr>
          <a:xfrm>
            <a:off x="2157560" y="1676492"/>
            <a:ext cx="2563207" cy="728733"/>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Pete Davies</a:t>
            </a:r>
            <a:br>
              <a:rPr lang="en-GB" sz="1867" kern="0">
                <a:solidFill>
                  <a:srgbClr val="FFFFFF"/>
                </a:solidFill>
                <a:latin typeface="Outfit"/>
                <a:cs typeface="Arial"/>
                <a:sym typeface="Arial"/>
              </a:rPr>
            </a:br>
            <a:r>
              <a:rPr lang="en-GB" sz="1333" kern="0">
                <a:solidFill>
                  <a:srgbClr val="FFFFFF"/>
                </a:solidFill>
                <a:latin typeface="Outfit"/>
                <a:cs typeface="Arial"/>
                <a:sym typeface="Arial"/>
              </a:rPr>
              <a:t>Executive Sponsor</a:t>
            </a:r>
            <a:endParaRPr lang="en-GB" sz="1867" kern="0">
              <a:solidFill>
                <a:srgbClr val="FFFFFF"/>
              </a:solidFill>
              <a:latin typeface="Outfit"/>
              <a:cs typeface="Arial"/>
              <a:sym typeface="Arial"/>
            </a:endParaRPr>
          </a:p>
        </p:txBody>
      </p:sp>
      <p:sp>
        <p:nvSpPr>
          <p:cNvPr id="10" name="Rectangle 9">
            <a:extLst>
              <a:ext uri="{FF2B5EF4-FFF2-40B4-BE49-F238E27FC236}">
                <a16:creationId xmlns:a16="http://schemas.microsoft.com/office/drawing/2014/main" id="{181BD158-95B9-D341-772E-5AEFF6522C25}"/>
              </a:ext>
            </a:extLst>
          </p:cNvPr>
          <p:cNvSpPr/>
          <p:nvPr/>
        </p:nvSpPr>
        <p:spPr>
          <a:xfrm>
            <a:off x="3532795" y="250942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Vicky Brown</a:t>
            </a:r>
          </a:p>
          <a:p>
            <a:pPr algn="ctr" defTabSz="914377">
              <a:defRPr/>
            </a:pPr>
            <a:r>
              <a:rPr lang="en-GB" sz="1333" kern="0">
                <a:solidFill>
                  <a:srgbClr val="FFFFFF"/>
                </a:solidFill>
                <a:latin typeface="Outfit"/>
                <a:cs typeface="Arial"/>
                <a:sym typeface="Arial"/>
              </a:rPr>
              <a:t>PMO</a:t>
            </a:r>
          </a:p>
          <a:p>
            <a:pPr algn="ctr" defTabSz="914377">
              <a:defRPr/>
            </a:pPr>
            <a:endParaRPr lang="en-GB" sz="1333" kern="0">
              <a:solidFill>
                <a:srgbClr val="FFFFFF"/>
              </a:solidFill>
              <a:latin typeface="Outfit"/>
              <a:ea typeface="+mn-lt"/>
              <a:cs typeface="+mn-lt"/>
              <a:sym typeface="Arial"/>
            </a:endParaRPr>
          </a:p>
          <a:p>
            <a:pPr algn="ctr" defTabSz="914377">
              <a:defRPr/>
            </a:pPr>
            <a:endParaRPr lang="en-GB" sz="1400" kern="0">
              <a:solidFill>
                <a:srgbClr val="FFFFFF"/>
              </a:solidFill>
              <a:latin typeface="Outfit"/>
              <a:cs typeface="Arial"/>
              <a:sym typeface="Arial"/>
            </a:endParaRPr>
          </a:p>
        </p:txBody>
      </p:sp>
      <p:sp>
        <p:nvSpPr>
          <p:cNvPr id="11" name="Rectangle 10">
            <a:extLst>
              <a:ext uri="{FF2B5EF4-FFF2-40B4-BE49-F238E27FC236}">
                <a16:creationId xmlns:a16="http://schemas.microsoft.com/office/drawing/2014/main" id="{2B8BE65F-D020-2E93-AB7C-6E7C3F1AFCE8}"/>
              </a:ext>
            </a:extLst>
          </p:cNvPr>
          <p:cNvSpPr/>
          <p:nvPr/>
        </p:nvSpPr>
        <p:spPr>
          <a:xfrm>
            <a:off x="878563" y="332476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lnSpc>
                <a:spcPts val="1800"/>
              </a:lnSpc>
              <a:defRPr/>
            </a:pPr>
            <a:r>
              <a:rPr lang="en-GB" sz="1867" b="1" kern="0">
                <a:solidFill>
                  <a:srgbClr val="FFFFFF"/>
                </a:solidFill>
                <a:latin typeface="Outfit"/>
                <a:cs typeface="Arial"/>
                <a:sym typeface="Arial"/>
              </a:rPr>
              <a:t>Teresa Thompson​</a:t>
            </a:r>
          </a:p>
          <a:p>
            <a:pPr algn="ctr" defTabSz="914377">
              <a:defRPr/>
            </a:pPr>
            <a:r>
              <a:rPr lang="en-GB" sz="1333" kern="0">
                <a:solidFill>
                  <a:srgbClr val="FFFFFF"/>
                </a:solidFill>
                <a:latin typeface="Outfit"/>
                <a:cs typeface="Arial"/>
                <a:sym typeface="Arial"/>
              </a:rPr>
              <a:t>Stakeholder </a:t>
            </a:r>
            <a:br>
              <a:rPr lang="en-GB" sz="1333" kern="0">
                <a:solidFill>
                  <a:srgbClr val="FFFFFF"/>
                </a:solidFill>
                <a:latin typeface="Outfit"/>
                <a:cs typeface="Arial"/>
                <a:sym typeface="Arial"/>
              </a:rPr>
            </a:br>
            <a:r>
              <a:rPr lang="en-GB" sz="1333" kern="0">
                <a:solidFill>
                  <a:srgbClr val="FFFFFF"/>
                </a:solidFill>
                <a:latin typeface="Outfit"/>
                <a:cs typeface="Arial"/>
                <a:sym typeface="Arial"/>
              </a:rPr>
              <a:t>Engagement </a:t>
            </a:r>
            <a:r>
              <a:rPr lang="en-GB" sz="1333" kern="0" err="1">
                <a:solidFill>
                  <a:srgbClr val="FFFFFF"/>
                </a:solidFill>
                <a:latin typeface="Outfit"/>
                <a:cs typeface="Arial"/>
                <a:sym typeface="Arial"/>
              </a:rPr>
              <a:t>Mgr</a:t>
            </a:r>
            <a:endParaRPr lang="en-GB" sz="1333" kern="0">
              <a:solidFill>
                <a:srgbClr val="FFFFFF"/>
              </a:solidFill>
              <a:latin typeface="Outfit"/>
              <a:cs typeface="Arial"/>
              <a:sym typeface="Arial"/>
            </a:endParaRPr>
          </a:p>
        </p:txBody>
      </p:sp>
      <p:sp>
        <p:nvSpPr>
          <p:cNvPr id="12" name="Rectangle 11">
            <a:extLst>
              <a:ext uri="{FF2B5EF4-FFF2-40B4-BE49-F238E27FC236}">
                <a16:creationId xmlns:a16="http://schemas.microsoft.com/office/drawing/2014/main" id="{ABFFE986-E8CE-6F8F-1F6A-D968169A9916}"/>
              </a:ext>
            </a:extLst>
          </p:cNvPr>
          <p:cNvSpPr/>
          <p:nvPr/>
        </p:nvSpPr>
        <p:spPr>
          <a:xfrm>
            <a:off x="3532795" y="332476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Nathan Gould​​</a:t>
            </a:r>
          </a:p>
          <a:p>
            <a:pPr algn="ctr" defTabSz="914377"/>
            <a:r>
              <a:rPr lang="en-GB" sz="1333" kern="0">
                <a:solidFill>
                  <a:srgbClr val="FFFFFF"/>
                </a:solidFill>
                <a:latin typeface="Outfit"/>
                <a:cs typeface="Arial"/>
                <a:sym typeface="Arial"/>
              </a:rPr>
              <a:t>Enterprise Architect</a:t>
            </a:r>
            <a:r>
              <a:rPr lang="en-GB" sz="1867" b="1" kern="0">
                <a:solidFill>
                  <a:srgbClr val="FFFFFF"/>
                </a:solidFill>
                <a:latin typeface="Outfit"/>
                <a:cs typeface="Arial"/>
                <a:sym typeface="Arial"/>
              </a:rPr>
              <a:t>​​</a:t>
            </a:r>
          </a:p>
        </p:txBody>
      </p:sp>
      <p:sp>
        <p:nvSpPr>
          <p:cNvPr id="13" name="Rectangle 12">
            <a:extLst>
              <a:ext uri="{FF2B5EF4-FFF2-40B4-BE49-F238E27FC236}">
                <a16:creationId xmlns:a16="http://schemas.microsoft.com/office/drawing/2014/main" id="{658AE45E-4E94-C829-A1B8-3213EB5B01C0}"/>
              </a:ext>
            </a:extLst>
          </p:cNvPr>
          <p:cNvSpPr/>
          <p:nvPr/>
        </p:nvSpPr>
        <p:spPr>
          <a:xfrm>
            <a:off x="878565" y="4134695"/>
            <a:ext cx="2557991" cy="738259"/>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Sarah Jones</a:t>
            </a:r>
            <a:br>
              <a:rPr lang="en-GB" sz="1867" b="1" kern="0">
                <a:solidFill>
                  <a:srgbClr val="FFFFFF"/>
                </a:solidFill>
                <a:latin typeface="Outfit"/>
                <a:cs typeface="Arial"/>
                <a:sym typeface="Arial"/>
              </a:rPr>
            </a:br>
            <a:r>
              <a:rPr lang="en-GB" sz="1333" kern="0">
                <a:solidFill>
                  <a:srgbClr val="FFFFFF"/>
                </a:solidFill>
                <a:latin typeface="Outfit"/>
                <a:cs typeface="Arial"/>
                <a:sym typeface="Arial"/>
              </a:rPr>
              <a:t> Regulatory Compliance Lead</a:t>
            </a:r>
          </a:p>
        </p:txBody>
      </p:sp>
      <p:sp>
        <p:nvSpPr>
          <p:cNvPr id="14" name="Rectangle 13">
            <a:extLst>
              <a:ext uri="{FF2B5EF4-FFF2-40B4-BE49-F238E27FC236}">
                <a16:creationId xmlns:a16="http://schemas.microsoft.com/office/drawing/2014/main" id="{73B24781-43E9-4040-4321-A500558CB730}"/>
              </a:ext>
            </a:extLst>
          </p:cNvPr>
          <p:cNvSpPr/>
          <p:nvPr/>
        </p:nvSpPr>
        <p:spPr>
          <a:xfrm>
            <a:off x="3532795" y="4134696"/>
            <a:ext cx="2557991" cy="728733"/>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Harriet Truss</a:t>
            </a:r>
          </a:p>
          <a:p>
            <a:pPr algn="ctr" defTabSz="914377">
              <a:defRPr/>
            </a:pPr>
            <a:r>
              <a:rPr lang="en-GB" sz="1333" kern="0">
                <a:solidFill>
                  <a:srgbClr val="FFFFFF"/>
                </a:solidFill>
                <a:latin typeface="Outfit"/>
                <a:cs typeface="Arial"/>
                <a:sym typeface="Arial"/>
              </a:rPr>
              <a:t>Change Lead</a:t>
            </a: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16" name="Rectangle 15">
            <a:extLst>
              <a:ext uri="{FF2B5EF4-FFF2-40B4-BE49-F238E27FC236}">
                <a16:creationId xmlns:a16="http://schemas.microsoft.com/office/drawing/2014/main" id="{92FD9A2A-99CB-FE8C-14E2-D6A2CE13DDA1}"/>
              </a:ext>
            </a:extLst>
          </p:cNvPr>
          <p:cNvSpPr/>
          <p:nvPr/>
        </p:nvSpPr>
        <p:spPr>
          <a:xfrm>
            <a:off x="9388108" y="204085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Ray Newton </a:t>
            </a:r>
          </a:p>
          <a:p>
            <a:pPr algn="ctr" defTabSz="914377">
              <a:defRPr/>
            </a:pPr>
            <a:r>
              <a:rPr lang="en-GB" sz="1333" kern="0">
                <a:solidFill>
                  <a:srgbClr val="FFFFFF"/>
                </a:solidFill>
                <a:latin typeface="Outfit"/>
                <a:cs typeface="Arial"/>
                <a:sym typeface="Arial"/>
              </a:rPr>
              <a:t>Commercial</a:t>
            </a:r>
            <a:endParaRPr lang="en-GB" sz="1200" kern="0">
              <a:solidFill>
                <a:srgbClr val="FFFFFF"/>
              </a:solidFill>
              <a:latin typeface="Outfit"/>
              <a:cs typeface="Arial"/>
              <a:sym typeface="Arial"/>
            </a:endParaRPr>
          </a:p>
        </p:txBody>
      </p:sp>
      <p:sp>
        <p:nvSpPr>
          <p:cNvPr id="17" name="Rectangle 16">
            <a:extLst>
              <a:ext uri="{FF2B5EF4-FFF2-40B4-BE49-F238E27FC236}">
                <a16:creationId xmlns:a16="http://schemas.microsoft.com/office/drawing/2014/main" id="{963E62E4-865B-C893-3344-A5909B1F9052}"/>
              </a:ext>
            </a:extLst>
          </p:cNvPr>
          <p:cNvSpPr/>
          <p:nvPr/>
        </p:nvSpPr>
        <p:spPr>
          <a:xfrm>
            <a:off x="9387764" y="2762253"/>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Alison Nickson</a:t>
            </a:r>
          </a:p>
          <a:p>
            <a:pPr algn="ctr" defTabSz="914377">
              <a:defRPr/>
            </a:pPr>
            <a:r>
              <a:rPr lang="en-GB" sz="1333" kern="0">
                <a:solidFill>
                  <a:srgbClr val="FFFFFF"/>
                </a:solidFill>
                <a:latin typeface="Outfit"/>
                <a:cs typeface="Arial"/>
                <a:sym typeface="Arial"/>
              </a:rPr>
              <a:t>InfoSec &amp; Data Protection</a:t>
            </a:r>
          </a:p>
        </p:txBody>
      </p:sp>
      <p:sp>
        <p:nvSpPr>
          <p:cNvPr id="18" name="TextBox 17">
            <a:extLst>
              <a:ext uri="{FF2B5EF4-FFF2-40B4-BE49-F238E27FC236}">
                <a16:creationId xmlns:a16="http://schemas.microsoft.com/office/drawing/2014/main" id="{1C7DA122-DC4D-522E-C1C0-59FE20DDC12E}"/>
              </a:ext>
            </a:extLst>
          </p:cNvPr>
          <p:cNvSpPr txBox="1"/>
          <p:nvPr/>
        </p:nvSpPr>
        <p:spPr>
          <a:xfrm>
            <a:off x="9389714" y="1646264"/>
            <a:ext cx="157908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7">
              <a:defRPr/>
            </a:pPr>
            <a:r>
              <a:rPr lang="en-GB" sz="1600" b="1">
                <a:solidFill>
                  <a:srgbClr val="201E2E"/>
                </a:solidFill>
                <a:latin typeface="Outfit"/>
                <a:cs typeface="Arial"/>
                <a:sym typeface="Arial"/>
              </a:rPr>
              <a:t>Project SME's</a:t>
            </a:r>
          </a:p>
        </p:txBody>
      </p:sp>
      <p:sp>
        <p:nvSpPr>
          <p:cNvPr id="19" name="Rectangle 18">
            <a:extLst>
              <a:ext uri="{FF2B5EF4-FFF2-40B4-BE49-F238E27FC236}">
                <a16:creationId xmlns:a16="http://schemas.microsoft.com/office/drawing/2014/main" id="{4B75ED32-ACE6-E13D-6CAF-913B69096838}"/>
              </a:ext>
            </a:extLst>
          </p:cNvPr>
          <p:cNvSpPr/>
          <p:nvPr/>
        </p:nvSpPr>
        <p:spPr>
          <a:xfrm>
            <a:off x="6187027" y="250942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cs typeface="Arial"/>
                <a:sym typeface="Arial"/>
              </a:rPr>
              <a:t>Eva Von-Schaxmann</a:t>
            </a:r>
          </a:p>
          <a:p>
            <a:pPr algn="ctr" defTabSz="914377">
              <a:defRPr/>
            </a:pPr>
            <a:r>
              <a:rPr lang="en-GB" sz="1333" kern="0">
                <a:solidFill>
                  <a:srgbClr val="FFFFFF"/>
                </a:solidFill>
                <a:cs typeface="Arial"/>
                <a:sym typeface="Arial"/>
              </a:rPr>
              <a:t>Business Analyst</a:t>
            </a:r>
            <a:endParaRPr lang="en-GB" sz="1867" kern="0">
              <a:solidFill>
                <a:srgbClr val="FFFFFF"/>
              </a:solidFill>
              <a:cs typeface="Arial"/>
              <a:sym typeface="Arial"/>
            </a:endParaRPr>
          </a:p>
        </p:txBody>
      </p:sp>
      <p:sp>
        <p:nvSpPr>
          <p:cNvPr id="20" name="Rectangle 19">
            <a:extLst>
              <a:ext uri="{FF2B5EF4-FFF2-40B4-BE49-F238E27FC236}">
                <a16:creationId xmlns:a16="http://schemas.microsoft.com/office/drawing/2014/main" id="{13E4DF60-D44B-04AD-96B6-263DC0BD6F52}"/>
              </a:ext>
            </a:extLst>
          </p:cNvPr>
          <p:cNvSpPr/>
          <p:nvPr/>
        </p:nvSpPr>
        <p:spPr>
          <a:xfrm>
            <a:off x="9387613" y="3471135"/>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Hemant Mistry </a:t>
            </a:r>
          </a:p>
          <a:p>
            <a:pPr algn="ctr" defTabSz="914377">
              <a:defRPr/>
            </a:pPr>
            <a:r>
              <a:rPr lang="en-GB" sz="1333" kern="0">
                <a:solidFill>
                  <a:srgbClr val="FFFFFF"/>
                </a:solidFill>
                <a:latin typeface="Outfit"/>
                <a:cs typeface="Arial"/>
                <a:sym typeface="Arial"/>
              </a:rPr>
              <a:t>UX Lead</a:t>
            </a:r>
          </a:p>
        </p:txBody>
      </p:sp>
      <p:sp>
        <p:nvSpPr>
          <p:cNvPr id="22" name="Rectangle 21">
            <a:extLst>
              <a:ext uri="{FF2B5EF4-FFF2-40B4-BE49-F238E27FC236}">
                <a16:creationId xmlns:a16="http://schemas.microsoft.com/office/drawing/2014/main" id="{DBB16596-A95B-37CB-05CD-96FFE6EAB6B7}"/>
              </a:ext>
            </a:extLst>
          </p:cNvPr>
          <p:cNvSpPr/>
          <p:nvPr/>
        </p:nvSpPr>
        <p:spPr>
          <a:xfrm>
            <a:off x="9387764" y="419252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err="1">
                <a:solidFill>
                  <a:srgbClr val="FFFFFF"/>
                </a:solidFill>
                <a:latin typeface="Outfit"/>
                <a:cs typeface="Arial"/>
                <a:sym typeface="Arial"/>
              </a:rPr>
              <a:t>CoCo</a:t>
            </a:r>
            <a:r>
              <a:rPr lang="en-GB" sz="1867" b="1" kern="0">
                <a:solidFill>
                  <a:srgbClr val="FFFFFF"/>
                </a:solidFill>
                <a:latin typeface="Outfit"/>
                <a:cs typeface="Arial"/>
                <a:sym typeface="Arial"/>
              </a:rPr>
              <a:t> </a:t>
            </a:r>
            <a:br>
              <a:rPr lang="en-GB" sz="1200" b="1" kern="0">
                <a:solidFill>
                  <a:srgbClr val="FFFFFF"/>
                </a:solidFill>
                <a:latin typeface="Outfit"/>
                <a:cs typeface="Arial"/>
                <a:sym typeface="Arial"/>
              </a:rPr>
            </a:br>
            <a:r>
              <a:rPr lang="en-GB" sz="1333" kern="0">
                <a:solidFill>
                  <a:srgbClr val="FFFFFF"/>
                </a:solidFill>
                <a:latin typeface="Outfit"/>
                <a:cs typeface="Arial"/>
                <a:sym typeface="Arial"/>
              </a:rPr>
              <a:t>Commercial Lead</a:t>
            </a:r>
            <a:endParaRPr lang="en-GB" sz="1200" kern="0">
              <a:solidFill>
                <a:srgbClr val="FFFFFF"/>
              </a:solidFill>
              <a:latin typeface="Outfit"/>
              <a:cs typeface="Arial"/>
              <a:sym typeface="Arial"/>
            </a:endParaRPr>
          </a:p>
        </p:txBody>
      </p:sp>
      <p:sp>
        <p:nvSpPr>
          <p:cNvPr id="23" name="Rectangle 22">
            <a:extLst>
              <a:ext uri="{FF2B5EF4-FFF2-40B4-BE49-F238E27FC236}">
                <a16:creationId xmlns:a16="http://schemas.microsoft.com/office/drawing/2014/main" id="{304D683E-3AE2-B949-7444-4D72E46B7FC7}"/>
              </a:ext>
            </a:extLst>
          </p:cNvPr>
          <p:cNvSpPr/>
          <p:nvPr/>
        </p:nvSpPr>
        <p:spPr>
          <a:xfrm>
            <a:off x="6187027" y="3324761"/>
            <a:ext cx="2553680"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George Roberts</a:t>
            </a:r>
          </a:p>
          <a:p>
            <a:pPr algn="ctr" defTabSz="914377"/>
            <a:r>
              <a:rPr lang="en-GB" sz="1333" kern="0">
                <a:solidFill>
                  <a:srgbClr val="FFFFFF"/>
                </a:solidFill>
                <a:latin typeface="Outfit"/>
                <a:cs typeface="Arial"/>
                <a:sym typeface="Arial"/>
              </a:rPr>
              <a:t>Technical Architect</a:t>
            </a:r>
          </a:p>
        </p:txBody>
      </p:sp>
      <p:sp>
        <p:nvSpPr>
          <p:cNvPr id="24" name="Rectangle 23">
            <a:extLst>
              <a:ext uri="{FF2B5EF4-FFF2-40B4-BE49-F238E27FC236}">
                <a16:creationId xmlns:a16="http://schemas.microsoft.com/office/drawing/2014/main" id="{08BCCD05-82EF-F1D0-6D93-57FEDD9D4B02}"/>
              </a:ext>
            </a:extLst>
          </p:cNvPr>
          <p:cNvSpPr/>
          <p:nvPr/>
        </p:nvSpPr>
        <p:spPr>
          <a:xfrm>
            <a:off x="6190768" y="4134695"/>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Ann Perry</a:t>
            </a:r>
          </a:p>
          <a:p>
            <a:pPr algn="ctr" defTabSz="914377"/>
            <a:r>
              <a:rPr lang="en-GB" sz="1333" kern="0">
                <a:solidFill>
                  <a:srgbClr val="FFFFFF"/>
                </a:solidFill>
                <a:latin typeface="Outfit"/>
                <a:cs typeface="Arial"/>
                <a:sym typeface="Arial"/>
              </a:rPr>
              <a:t>Market Design Lead</a:t>
            </a:r>
          </a:p>
        </p:txBody>
      </p:sp>
      <p:sp>
        <p:nvSpPr>
          <p:cNvPr id="2" name="TextBox 1">
            <a:extLst>
              <a:ext uri="{FF2B5EF4-FFF2-40B4-BE49-F238E27FC236}">
                <a16:creationId xmlns:a16="http://schemas.microsoft.com/office/drawing/2014/main" id="{64718755-0317-E13F-B2F9-F7962A19DD4E}"/>
              </a:ext>
            </a:extLst>
          </p:cNvPr>
          <p:cNvSpPr txBox="1"/>
          <p:nvPr/>
        </p:nvSpPr>
        <p:spPr>
          <a:xfrm>
            <a:off x="314423" y="6490345"/>
            <a:ext cx="10112188" cy="338554"/>
          </a:xfrm>
          <a:prstGeom prst="rect">
            <a:avLst/>
          </a:prstGeom>
          <a:noFill/>
        </p:spPr>
        <p:txBody>
          <a:bodyPr wrap="square" rtlCol="0">
            <a:spAutoFit/>
          </a:bodyPr>
          <a:lstStyle/>
          <a:p>
            <a:r>
              <a:rPr lang="en-GB" sz="1600" i="1"/>
              <a:t>N.B: Names &amp; roles provided for transparency; not all roles are assigned 100% to CCS</a:t>
            </a:r>
          </a:p>
        </p:txBody>
      </p:sp>
      <p:sp>
        <p:nvSpPr>
          <p:cNvPr id="8" name="Rectangle 7">
            <a:extLst>
              <a:ext uri="{FF2B5EF4-FFF2-40B4-BE49-F238E27FC236}">
                <a16:creationId xmlns:a16="http://schemas.microsoft.com/office/drawing/2014/main" id="{5DC481B8-BAD2-4BFD-8958-2CC72D3F4473}"/>
              </a:ext>
            </a:extLst>
          </p:cNvPr>
          <p:cNvSpPr/>
          <p:nvPr/>
        </p:nvSpPr>
        <p:spPr>
          <a:xfrm>
            <a:off x="4819160" y="1684717"/>
            <a:ext cx="2553680" cy="734891"/>
          </a:xfrm>
          <a:prstGeom prst="rect">
            <a:avLst/>
          </a:prstGeom>
          <a:solidFill>
            <a:srgbClr val="FC396B"/>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Matt White</a:t>
            </a:r>
          </a:p>
          <a:p>
            <a:pPr algn="ctr" defTabSz="914377"/>
            <a:r>
              <a:rPr lang="en-GB" sz="1300" kern="0">
                <a:solidFill>
                  <a:srgbClr val="FFFFFF"/>
                </a:solidFill>
                <a:latin typeface="Outfit"/>
                <a:cs typeface="Arial"/>
                <a:sym typeface="Arial"/>
              </a:rPr>
              <a:t>Product Owner &amp; SRO</a:t>
            </a:r>
            <a:endParaRPr lang="en-GB" sz="1300" kern="0">
              <a:solidFill>
                <a:srgbClr val="FFFFFF"/>
              </a:solidFill>
              <a:latin typeface="Outfit"/>
              <a:cs typeface="Arial"/>
            </a:endParaRPr>
          </a:p>
        </p:txBody>
      </p:sp>
    </p:spTree>
    <p:extLst>
      <p:ext uri="{BB962C8B-B14F-4D97-AF65-F5344CB8AC3E}">
        <p14:creationId xmlns:p14="http://schemas.microsoft.com/office/powerpoint/2010/main" val="12213925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694D3-A323-FBDC-D716-29D9DC3CA384}"/>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3F679E5B-1F6F-90E4-D849-34DFC164AA7A}"/>
              </a:ext>
            </a:extLst>
          </p:cNvPr>
          <p:cNvSpPr txBox="1"/>
          <p:nvPr/>
        </p:nvSpPr>
        <p:spPr>
          <a:xfrm>
            <a:off x="154927" y="1"/>
            <a:ext cx="4471127" cy="1323439"/>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914377">
              <a:buClrTx/>
              <a:defRPr/>
            </a:pPr>
            <a:r>
              <a:rPr lang="en-GB" sz="4000" b="1">
                <a:solidFill>
                  <a:srgbClr val="FFFFFF"/>
                </a:solidFill>
                <a:latin typeface="Figtree" panose="020B0604020202020204"/>
                <a:ea typeface="+mn-ea"/>
              </a:rPr>
              <a:t>Retail Energy </a:t>
            </a:r>
          </a:p>
          <a:p>
            <a:pPr defTabSz="914377">
              <a:buClrTx/>
              <a:defRPr/>
            </a:pPr>
            <a:r>
              <a:rPr lang="en-GB" sz="4000" b="1">
                <a:solidFill>
                  <a:srgbClr val="FFFFFF"/>
                </a:solidFill>
                <a:latin typeface="Figtree" panose="020B0604020202020204"/>
                <a:ea typeface="+mn-ea"/>
              </a:rPr>
              <a:t>Code Company</a:t>
            </a:r>
          </a:p>
        </p:txBody>
      </p:sp>
      <p:sp>
        <p:nvSpPr>
          <p:cNvPr id="10" name="Subtitle 2">
            <a:extLst>
              <a:ext uri="{FF2B5EF4-FFF2-40B4-BE49-F238E27FC236}">
                <a16:creationId xmlns:a16="http://schemas.microsoft.com/office/drawing/2014/main" id="{A15E1B69-E493-A923-5952-9EAA418C21CD}"/>
              </a:ext>
            </a:extLst>
          </p:cNvPr>
          <p:cNvSpPr txBox="1">
            <a:spLocks/>
          </p:cNvSpPr>
          <p:nvPr/>
        </p:nvSpPr>
        <p:spPr>
          <a:xfrm>
            <a:off x="154927" y="1318787"/>
            <a:ext cx="3690019" cy="338555"/>
          </a:xfrm>
          <a:prstGeom prst="rect">
            <a:avLst/>
          </a:prstGeom>
        </p:spPr>
        <p:txBody>
          <a:bodyPr>
            <a:normAutofit fontScale="92500"/>
          </a:bodyPr>
          <a:lstStyle>
            <a:defPPr marR="0" lvl="0" algn="l" rtl="0">
              <a:lnSpc>
                <a:spcPct val="100000"/>
              </a:lnSpc>
              <a:spcBef>
                <a:spcPts val="0"/>
              </a:spcBef>
              <a:spcAft>
                <a:spcPts val="0"/>
              </a:spcAft>
            </a:defPPr>
            <a:lvl1pPr marL="228594" marR="0" lvl="0" indent="-228594" algn="l" defTabSz="914377" rtl="0" eaLnBrk="1" latinLnBrk="0" hangingPunct="1">
              <a:lnSpc>
                <a:spcPct val="90000"/>
              </a:lnSpc>
              <a:spcBef>
                <a:spcPts val="1000"/>
              </a:spcBef>
              <a:spcAft>
                <a:spcPts val="0"/>
              </a:spcAft>
              <a:buClr>
                <a:srgbClr val="000000"/>
              </a:buClr>
              <a:buFont typeface="Arial" panose="020B0604020202020204" pitchFamily="34" charset="0"/>
              <a:buChar char="•"/>
              <a:defRPr sz="2800" b="0" i="0" u="none" strike="noStrike" kern="1200" cap="none">
                <a:solidFill>
                  <a:schemeClr val="tx1"/>
                </a:solidFill>
                <a:latin typeface="+mn-lt"/>
                <a:ea typeface="+mn-ea"/>
                <a:cs typeface="+mn-cs"/>
                <a:sym typeface="Arial"/>
              </a:defRPr>
            </a:lvl1pPr>
            <a:lvl2pPr marL="685783" marR="0" lvl="1"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400" b="0" i="0" u="none" strike="noStrike" kern="1200" cap="none">
                <a:solidFill>
                  <a:schemeClr val="tx1"/>
                </a:solidFill>
                <a:latin typeface="+mn-lt"/>
                <a:ea typeface="+mn-ea"/>
                <a:cs typeface="+mn-cs"/>
                <a:sym typeface="Arial"/>
              </a:defRPr>
            </a:lvl2pPr>
            <a:lvl3pPr marL="1142971" marR="0" lvl="2"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000" b="0" i="0" u="none" strike="noStrike" kern="1200" cap="none">
                <a:solidFill>
                  <a:schemeClr val="tx1"/>
                </a:solidFill>
                <a:latin typeface="+mn-lt"/>
                <a:ea typeface="+mn-ea"/>
                <a:cs typeface="+mn-cs"/>
                <a:sym typeface="Arial"/>
              </a:defRPr>
            </a:lvl3pPr>
            <a:lvl4pPr marL="1600160" marR="0" lvl="3"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4pPr>
            <a:lvl5pPr marL="2057349" marR="0" lvl="4"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5pPr>
            <a:lvl6pPr marL="2514537" marR="0" lvl="5"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6pPr>
            <a:lvl7pPr marL="2971726" marR="0" lvl="6"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7pPr>
            <a:lvl8pPr marL="3428914" marR="0" lvl="7"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8pPr>
            <a:lvl9pPr marL="3886103" marR="0" lvl="8"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9pPr>
          </a:lstStyle>
          <a:p>
            <a:pPr marL="0" indent="0" defTabSz="914354">
              <a:buClrTx/>
              <a:buNone/>
              <a:defRPr/>
            </a:pPr>
            <a:r>
              <a:rPr lang="en-GB" sz="1400" i="1">
                <a:solidFill>
                  <a:srgbClr val="FFFFFF"/>
                </a:solidFill>
                <a:latin typeface="Playfair Display Black" pitchFamily="2" charset="0"/>
              </a:rPr>
              <a:t>Building a Retail Energy Market fit for the future</a:t>
            </a:r>
          </a:p>
        </p:txBody>
      </p:sp>
      <p:sp>
        <p:nvSpPr>
          <p:cNvPr id="11" name="TextBox 10">
            <a:extLst>
              <a:ext uri="{FF2B5EF4-FFF2-40B4-BE49-F238E27FC236}">
                <a16:creationId xmlns:a16="http://schemas.microsoft.com/office/drawing/2014/main" id="{569A3FC1-BB22-C2D1-0840-61B94A156840}"/>
              </a:ext>
            </a:extLst>
          </p:cNvPr>
          <p:cNvSpPr txBox="1"/>
          <p:nvPr/>
        </p:nvSpPr>
        <p:spPr>
          <a:xfrm>
            <a:off x="154927" y="2115455"/>
            <a:ext cx="6717821" cy="1384995"/>
          </a:xfrm>
          <a:prstGeom prst="rect">
            <a:avLst/>
          </a:prstGeom>
          <a:noFill/>
        </p:spPr>
        <p:txBody>
          <a:bodyPr wrap="square">
            <a:spAutoFit/>
          </a:bodyPr>
          <a:lstStyle/>
          <a:p>
            <a:pPr defTabSz="914377">
              <a:defRPr/>
            </a:pPr>
            <a:r>
              <a:rPr lang="en-GB" sz="2400" i="1">
                <a:solidFill>
                  <a:srgbClr val="FFFFFF"/>
                </a:solidFill>
                <a:latin typeface="Outfit"/>
                <a:cs typeface="Arial"/>
                <a:sym typeface="Arial"/>
              </a:rPr>
              <a:t>Involved in consumer data and consent in the energy sector? </a:t>
            </a:r>
          </a:p>
          <a:p>
            <a:pPr defTabSz="914377">
              <a:defRPr/>
            </a:pPr>
            <a:endParaRPr lang="en-GB">
              <a:solidFill>
                <a:srgbClr val="FFFFFF"/>
              </a:solidFill>
              <a:latin typeface="Outfit"/>
              <a:cs typeface="Arial"/>
              <a:sym typeface="Arial"/>
            </a:endParaRPr>
          </a:p>
          <a:p>
            <a:pPr defTabSz="914377">
              <a:defRPr/>
            </a:pPr>
            <a:r>
              <a:rPr lang="en-GB">
                <a:solidFill>
                  <a:srgbClr val="FFFFFF"/>
                </a:solidFill>
                <a:latin typeface="Outfit"/>
                <a:cs typeface="Arial"/>
                <a:sym typeface="Arial"/>
              </a:rPr>
              <a:t>Let’s connect.</a:t>
            </a:r>
          </a:p>
        </p:txBody>
      </p:sp>
      <p:sp>
        <p:nvSpPr>
          <p:cNvPr id="12" name="TextBox 11">
            <a:extLst>
              <a:ext uri="{FF2B5EF4-FFF2-40B4-BE49-F238E27FC236}">
                <a16:creationId xmlns:a16="http://schemas.microsoft.com/office/drawing/2014/main" id="{59824D86-832A-DD4A-D6F5-0E53AAFFEF45}"/>
              </a:ext>
            </a:extLst>
          </p:cNvPr>
          <p:cNvSpPr txBox="1"/>
          <p:nvPr/>
        </p:nvSpPr>
        <p:spPr>
          <a:xfrm>
            <a:off x="154927" y="4031570"/>
            <a:ext cx="6943964" cy="1384995"/>
          </a:xfrm>
          <a:prstGeom prst="rect">
            <a:avLst/>
          </a:prstGeom>
          <a:noFill/>
        </p:spPr>
        <p:txBody>
          <a:bodyPr wrap="square">
            <a:spAutoFit/>
          </a:bodyPr>
          <a:lstStyle/>
          <a:p>
            <a:pPr defTabSz="914377">
              <a:defRPr/>
            </a:pPr>
            <a:r>
              <a:rPr lang="en-GB" sz="1600">
                <a:solidFill>
                  <a:srgbClr val="FFFFFF"/>
                </a:solidFill>
                <a:latin typeface="Outfit"/>
                <a:ea typeface="Aptos" panose="020B0004020202020204" pitchFamily="34" charset="0"/>
                <a:cs typeface="Aptos" panose="020B0004020202020204" pitchFamily="34" charset="0"/>
                <a:sym typeface="Arial"/>
              </a:rPr>
              <a:t>The Consumer Consent Project is live, and we want to hear from you. Whether you have a question or concern or want to stay in the loop, our team is here to collaborate.</a:t>
            </a:r>
          </a:p>
          <a:p>
            <a:pPr defTabSz="914377">
              <a:defRPr/>
            </a:pPr>
            <a:endParaRPr lang="en-GB">
              <a:solidFill>
                <a:srgbClr val="FFFFFF"/>
              </a:solidFill>
              <a:latin typeface="Aptos" panose="020B0004020202020204" pitchFamily="34" charset="0"/>
              <a:ea typeface="Aptos" panose="020B0004020202020204" pitchFamily="34" charset="0"/>
              <a:cs typeface="Aptos" panose="020B0004020202020204" pitchFamily="34" charset="0"/>
              <a:sym typeface="Arial"/>
            </a:endParaRPr>
          </a:p>
          <a:p>
            <a:pPr defTabSz="914377">
              <a:defRPr/>
            </a:pPr>
            <a:r>
              <a:rPr lang="en-GB" b="1">
                <a:solidFill>
                  <a:srgbClr val="FFFFFF"/>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b="1">
                <a:solidFill>
                  <a:srgbClr val="FFFFFF"/>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b="1" u="sng">
                <a:solidFill>
                  <a:srgbClr val="FFFFFF"/>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b="1">
                <a:solidFill>
                  <a:srgbClr val="FFFFFF"/>
                </a:solidFill>
                <a:latin typeface="Outfit"/>
                <a:ea typeface="Aptos" panose="020B0004020202020204" pitchFamily="34" charset="0"/>
                <a:cs typeface="Aptos" panose="020B0004020202020204" pitchFamily="34" charset="0"/>
                <a:sym typeface="Arial"/>
              </a:rPr>
              <a:t> </a:t>
            </a:r>
          </a:p>
        </p:txBody>
      </p:sp>
      <p:sp>
        <p:nvSpPr>
          <p:cNvPr id="13" name="TextBox 12">
            <a:extLst>
              <a:ext uri="{FF2B5EF4-FFF2-40B4-BE49-F238E27FC236}">
                <a16:creationId xmlns:a16="http://schemas.microsoft.com/office/drawing/2014/main" id="{F7E3F10C-9184-2360-78AE-7EA0EC54789D}"/>
              </a:ext>
            </a:extLst>
          </p:cNvPr>
          <p:cNvSpPr txBox="1"/>
          <p:nvPr/>
        </p:nvSpPr>
        <p:spPr>
          <a:xfrm>
            <a:off x="194788" y="5597681"/>
            <a:ext cx="6098389" cy="584775"/>
          </a:xfrm>
          <a:prstGeom prst="rect">
            <a:avLst/>
          </a:prstGeom>
          <a:noFill/>
        </p:spPr>
        <p:txBody>
          <a:bodyPr wrap="square">
            <a:spAutoFit/>
          </a:bodyPr>
          <a:lstStyle/>
          <a:p>
            <a:pPr defTabSz="914377">
              <a:defRPr/>
            </a:pPr>
            <a:r>
              <a:rPr lang="en-GB" sz="1600">
                <a:solidFill>
                  <a:srgbClr val="FFFFFF"/>
                </a:solidFill>
                <a:latin typeface="Outfit"/>
                <a:cs typeface="Arial"/>
                <a:sym typeface="Arial"/>
              </a:rPr>
              <a:t>Your feedback plays a key role in shaping a secure, consumer-centric solution.</a:t>
            </a:r>
          </a:p>
        </p:txBody>
      </p:sp>
      <p:sp>
        <p:nvSpPr>
          <p:cNvPr id="15" name="TextBox 14">
            <a:extLst>
              <a:ext uri="{FF2B5EF4-FFF2-40B4-BE49-F238E27FC236}">
                <a16:creationId xmlns:a16="http://schemas.microsoft.com/office/drawing/2014/main" id="{978FEE3C-F5C4-28CC-7037-F8CBBE56FC35}"/>
              </a:ext>
            </a:extLst>
          </p:cNvPr>
          <p:cNvSpPr txBox="1"/>
          <p:nvPr/>
        </p:nvSpPr>
        <p:spPr>
          <a:xfrm>
            <a:off x="7436019" y="2043640"/>
            <a:ext cx="3962400" cy="748795"/>
          </a:xfrm>
          <a:prstGeom prst="rect">
            <a:avLst/>
          </a:prstGeom>
          <a:noFill/>
        </p:spPr>
        <p:txBody>
          <a:bodyPr wrap="square">
            <a:spAutoFit/>
          </a:bodyPr>
          <a:lstStyle/>
          <a:p>
            <a:pPr defTabSz="1219170">
              <a:buClr>
                <a:srgbClr val="000000"/>
              </a:buClr>
            </a:pPr>
            <a:r>
              <a:rPr lang="en-US" sz="2133" b="1" kern="0">
                <a:solidFill>
                  <a:srgbClr val="1EF395"/>
                </a:solidFill>
                <a:latin typeface="Arial"/>
                <a:cs typeface="Arial"/>
                <a:sym typeface="Arial"/>
              </a:rPr>
              <a:t>Get Involved in Developing Consumer Consent (MMP)</a:t>
            </a:r>
          </a:p>
        </p:txBody>
      </p:sp>
      <p:pic>
        <p:nvPicPr>
          <p:cNvPr id="18" name="Picture 17">
            <a:extLst>
              <a:ext uri="{FF2B5EF4-FFF2-40B4-BE49-F238E27FC236}">
                <a16:creationId xmlns:a16="http://schemas.microsoft.com/office/drawing/2014/main" id="{6E0D56C7-0396-A68C-B620-41A0F0A24279}"/>
              </a:ext>
            </a:extLst>
          </p:cNvPr>
          <p:cNvPicPr>
            <a:picLocks noChangeAspect="1"/>
          </p:cNvPicPr>
          <p:nvPr/>
        </p:nvPicPr>
        <p:blipFill>
          <a:blip r:embed="rId3"/>
          <a:stretch>
            <a:fillRect/>
          </a:stretch>
        </p:blipFill>
        <p:spPr>
          <a:xfrm>
            <a:off x="8136559" y="3483999"/>
            <a:ext cx="2210663" cy="2210663"/>
          </a:xfrm>
          <a:prstGeom prst="rect">
            <a:avLst/>
          </a:prstGeom>
        </p:spPr>
      </p:pic>
      <p:sp>
        <p:nvSpPr>
          <p:cNvPr id="20" name="TextBox 19">
            <a:extLst>
              <a:ext uri="{FF2B5EF4-FFF2-40B4-BE49-F238E27FC236}">
                <a16:creationId xmlns:a16="http://schemas.microsoft.com/office/drawing/2014/main" id="{395A4677-04C6-ECA1-E722-FBC6B0A5AB17}"/>
              </a:ext>
            </a:extLst>
          </p:cNvPr>
          <p:cNvSpPr txBox="1"/>
          <p:nvPr/>
        </p:nvSpPr>
        <p:spPr>
          <a:xfrm>
            <a:off x="7787149" y="2799487"/>
            <a:ext cx="3480620" cy="543867"/>
          </a:xfrm>
          <a:prstGeom prst="rect">
            <a:avLst/>
          </a:prstGeom>
          <a:noFill/>
        </p:spPr>
        <p:txBody>
          <a:bodyPr wrap="square">
            <a:spAutoFit/>
          </a:bodyPr>
          <a:lstStyle/>
          <a:p>
            <a:pPr defTabSz="1219170">
              <a:buClr>
                <a:srgbClr val="000000"/>
              </a:buClr>
            </a:pPr>
            <a:r>
              <a:rPr lang="en-US" sz="1467" i="1" kern="0">
                <a:solidFill>
                  <a:prstClr val="white"/>
                </a:solidFill>
                <a:latin typeface="Arial"/>
                <a:cs typeface="Arial"/>
                <a:sym typeface="Arial"/>
              </a:rPr>
              <a:t>Help shape a practical, consumer-centred approach to consent</a:t>
            </a:r>
          </a:p>
        </p:txBody>
      </p:sp>
      <p:grpSp>
        <p:nvGrpSpPr>
          <p:cNvPr id="24" name="Group 23">
            <a:extLst>
              <a:ext uri="{FF2B5EF4-FFF2-40B4-BE49-F238E27FC236}">
                <a16:creationId xmlns:a16="http://schemas.microsoft.com/office/drawing/2014/main" id="{5EE1AABE-4C96-2E34-637B-ADE9C5663459}"/>
              </a:ext>
            </a:extLst>
          </p:cNvPr>
          <p:cNvGrpSpPr/>
          <p:nvPr/>
        </p:nvGrpSpPr>
        <p:grpSpPr>
          <a:xfrm>
            <a:off x="8136560" y="5804658"/>
            <a:ext cx="2210661" cy="664969"/>
            <a:chOff x="6102419" y="4370780"/>
            <a:chExt cx="1657996" cy="540434"/>
          </a:xfrm>
        </p:grpSpPr>
        <p:sp>
          <p:nvSpPr>
            <p:cNvPr id="23" name="Right Triangle 22">
              <a:extLst>
                <a:ext uri="{FF2B5EF4-FFF2-40B4-BE49-F238E27FC236}">
                  <a16:creationId xmlns:a16="http://schemas.microsoft.com/office/drawing/2014/main" id="{80163F32-8DAF-4D87-B74A-D9034A93A2BC}"/>
                </a:ext>
              </a:extLst>
            </p:cNvPr>
            <p:cNvSpPr/>
            <p:nvPr/>
          </p:nvSpPr>
          <p:spPr>
            <a:xfrm rot="8136603">
              <a:off x="6695981" y="4370780"/>
              <a:ext cx="470870" cy="454869"/>
            </a:xfrm>
            <a:prstGeom prst="rtTriangle">
              <a:avLst/>
            </a:prstGeom>
            <a:solidFill>
              <a:srgbClr val="4D38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prstClr val="white"/>
                </a:solidFill>
                <a:latin typeface="Aptos" panose="02110004020202020204"/>
                <a:sym typeface="Arial"/>
              </a:endParaRPr>
            </a:p>
          </p:txBody>
        </p:sp>
        <p:sp>
          <p:nvSpPr>
            <p:cNvPr id="22" name="Rectangle: Rounded Corners 21">
              <a:extLst>
                <a:ext uri="{FF2B5EF4-FFF2-40B4-BE49-F238E27FC236}">
                  <a16:creationId xmlns:a16="http://schemas.microsoft.com/office/drawing/2014/main" id="{1E2EE2A7-986E-0AE2-5D01-EA829E258A3F}"/>
                </a:ext>
              </a:extLst>
            </p:cNvPr>
            <p:cNvSpPr/>
            <p:nvPr/>
          </p:nvSpPr>
          <p:spPr>
            <a:xfrm>
              <a:off x="6102419" y="4513008"/>
              <a:ext cx="1657996" cy="398206"/>
            </a:xfrm>
            <a:prstGeom prst="roundRect">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GB" sz="1867" i="1" kern="0">
                  <a:solidFill>
                    <a:prstClr val="white"/>
                  </a:solidFill>
                  <a:latin typeface="Aptos" panose="02110004020202020204"/>
                  <a:sym typeface="Arial"/>
                </a:rPr>
                <a:t>Scan me!</a:t>
              </a:r>
            </a:p>
          </p:txBody>
        </p:sp>
      </p:grpSp>
    </p:spTree>
    <p:extLst>
      <p:ext uri="{BB962C8B-B14F-4D97-AF65-F5344CB8AC3E}">
        <p14:creationId xmlns:p14="http://schemas.microsoft.com/office/powerpoint/2010/main" val="35895837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2A830-D74A-9FFD-B5F0-99A8ACB1C69A}"/>
              </a:ext>
            </a:extLst>
          </p:cNvPr>
          <p:cNvSpPr>
            <a:spLocks noGrp="1"/>
          </p:cNvSpPr>
          <p:nvPr>
            <p:ph type="title"/>
          </p:nvPr>
        </p:nvSpPr>
        <p:spPr/>
        <p:txBody>
          <a:bodyPr/>
          <a:lstStyle/>
          <a:p>
            <a:r>
              <a:rPr lang="en-GB"/>
              <a:t>Appendix</a:t>
            </a:r>
          </a:p>
        </p:txBody>
      </p:sp>
    </p:spTree>
    <p:extLst>
      <p:ext uri="{BB962C8B-B14F-4D97-AF65-F5344CB8AC3E}">
        <p14:creationId xmlns:p14="http://schemas.microsoft.com/office/powerpoint/2010/main" val="32095870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10E64-AB97-763C-7A74-FCDD87531F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4B9ADA-AA25-6DF2-C526-087D68230E68}"/>
              </a:ext>
            </a:extLst>
          </p:cNvPr>
          <p:cNvSpPr txBox="1">
            <a:spLocks noGrp="1"/>
          </p:cNvSpPr>
          <p:nvPr>
            <p:ph type="title"/>
          </p:nvPr>
        </p:nvSpPr>
        <p:spPr>
          <a:xfrm>
            <a:off x="1690259" y="2078687"/>
            <a:ext cx="8811487" cy="1083161"/>
          </a:xfrm>
        </p:spPr>
        <p:txBody>
          <a:bodyPr/>
          <a:lstStyle/>
          <a:p>
            <a:r>
              <a:rPr lang="en-GB">
                <a:latin typeface="Figtree Bold"/>
                <a:ea typeface="Figtree"/>
              </a:rPr>
              <a:t>Behavioural</a:t>
            </a:r>
            <a:r>
              <a:rPr lang="en-GB" dirty="0">
                <a:latin typeface="Figtree Bold"/>
                <a:ea typeface="Figtree"/>
              </a:rPr>
              <a:t> change analysis and implications (COM-B) </a:t>
            </a:r>
            <a:endParaRPr lang="en-US" dirty="0">
              <a:latin typeface="Figtree Bold"/>
            </a:endParaRPr>
          </a:p>
        </p:txBody>
      </p:sp>
    </p:spTree>
    <p:extLst>
      <p:ext uri="{BB962C8B-B14F-4D97-AF65-F5344CB8AC3E}">
        <p14:creationId xmlns:p14="http://schemas.microsoft.com/office/powerpoint/2010/main" val="36705878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5C033-643E-DDB5-F93E-6556A222AA2C}"/>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CD0DF32E-26B9-F595-BCA5-BB4C924DAFAD}"/>
              </a:ext>
            </a:extLst>
          </p:cNvPr>
          <p:cNvGrpSpPr/>
          <p:nvPr/>
        </p:nvGrpSpPr>
        <p:grpSpPr>
          <a:xfrm>
            <a:off x="6849325" y="784239"/>
            <a:ext cx="5094424" cy="5040000"/>
            <a:chOff x="4626736" y="679448"/>
            <a:chExt cx="5094424" cy="5040000"/>
          </a:xfrm>
        </p:grpSpPr>
        <p:sp>
          <p:nvSpPr>
            <p:cNvPr id="14" name="Oval 13">
              <a:extLst>
                <a:ext uri="{FF2B5EF4-FFF2-40B4-BE49-F238E27FC236}">
                  <a16:creationId xmlns:a16="http://schemas.microsoft.com/office/drawing/2014/main" id="{471258E5-74E6-1033-08BA-C216796F35AE}"/>
                </a:ext>
              </a:extLst>
            </p:cNvPr>
            <p:cNvSpPr/>
            <p:nvPr/>
          </p:nvSpPr>
          <p:spPr>
            <a:xfrm>
              <a:off x="4626736" y="679448"/>
              <a:ext cx="5040000" cy="5040000"/>
            </a:xfrm>
            <a:prstGeom prst="ellipse">
              <a:avLst/>
            </a:prstGeom>
            <a:solidFill>
              <a:srgbClr val="362C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E1B750A0-8908-8164-128B-6EC27A3A4298}"/>
                </a:ext>
              </a:extLst>
            </p:cNvPr>
            <p:cNvPicPr>
              <a:picLocks noChangeAspect="1"/>
            </p:cNvPicPr>
            <p:nvPr/>
          </p:nvPicPr>
          <p:blipFill>
            <a:blip r:embed="rId2"/>
            <a:srcRect t="12210"/>
            <a:stretch>
              <a:fillRect/>
            </a:stretch>
          </p:blipFill>
          <p:spPr>
            <a:xfrm>
              <a:off x="4710894" y="724815"/>
              <a:ext cx="5010266" cy="4900480"/>
            </a:xfrm>
            <a:prstGeom prst="rect">
              <a:avLst/>
            </a:prstGeom>
            <a:ln>
              <a:noFill/>
            </a:ln>
          </p:spPr>
        </p:pic>
      </p:grpSp>
      <p:sp>
        <p:nvSpPr>
          <p:cNvPr id="22" name="TextBox 21">
            <a:extLst>
              <a:ext uri="{FF2B5EF4-FFF2-40B4-BE49-F238E27FC236}">
                <a16:creationId xmlns:a16="http://schemas.microsoft.com/office/drawing/2014/main" id="{45B53944-8176-96AC-C290-88166EFB67F5}"/>
              </a:ext>
            </a:extLst>
          </p:cNvPr>
          <p:cNvSpPr txBox="1"/>
          <p:nvPr/>
        </p:nvSpPr>
        <p:spPr>
          <a:xfrm>
            <a:off x="6787782" y="5946021"/>
            <a:ext cx="5040000" cy="400110"/>
          </a:xfrm>
          <a:prstGeom prst="rect">
            <a:avLst/>
          </a:prstGeom>
          <a:noFill/>
        </p:spPr>
        <p:txBody>
          <a:bodyPr wrap="square" lIns="121920" tIns="60960" rIns="121920" bIns="60960" anchor="t">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900" u="none" strike="noStrike" kern="1200" cap="none" spc="0" normalizeH="0" baseline="0" noProof="0">
                <a:ln>
                  <a:noFill/>
                </a:ln>
                <a:solidFill>
                  <a:srgbClr val="021E5E"/>
                </a:solidFill>
                <a:effectLst/>
                <a:uLnTx/>
                <a:uFillTx/>
                <a:latin typeface="Figtree" pitchFamily="2" charset="0"/>
              </a:rPr>
              <a:t>The COM factors feed into the </a:t>
            </a:r>
            <a:r>
              <a:rPr kumimoji="0" lang="en-US" sz="900" u="none" strike="noStrike" kern="1200" cap="none" spc="0" normalizeH="0" baseline="0" noProof="0" err="1">
                <a:ln>
                  <a:noFill/>
                </a:ln>
                <a:solidFill>
                  <a:srgbClr val="021E5E"/>
                </a:solidFill>
                <a:effectLst/>
                <a:uLnTx/>
                <a:uFillTx/>
                <a:latin typeface="Figtree" pitchFamily="2" charset="0"/>
              </a:rPr>
              <a:t>Behaviour</a:t>
            </a:r>
            <a:r>
              <a:rPr kumimoji="0" lang="en-US" sz="900" u="none" strike="noStrike" kern="1200" cap="none" spc="0" normalizeH="0" baseline="0" noProof="0">
                <a:ln>
                  <a:noFill/>
                </a:ln>
                <a:solidFill>
                  <a:srgbClr val="021E5E"/>
                </a:solidFill>
                <a:effectLst/>
                <a:uLnTx/>
                <a:uFillTx/>
                <a:latin typeface="Figtree" pitchFamily="2" charset="0"/>
              </a:rPr>
              <a:t> </a:t>
            </a:r>
            <a:r>
              <a:rPr lang="en-US" sz="900">
                <a:solidFill>
                  <a:srgbClr val="021E5E"/>
                </a:solidFill>
                <a:latin typeface="Figtree" pitchFamily="2" charset="0"/>
              </a:rPr>
              <a:t>c</a:t>
            </a:r>
            <a:r>
              <a:rPr kumimoji="0" lang="en-US" sz="900" u="none" strike="noStrike" kern="1200" cap="none" spc="0" normalizeH="0" baseline="0" noProof="0" err="1">
                <a:ln>
                  <a:noFill/>
                </a:ln>
                <a:solidFill>
                  <a:srgbClr val="021E5E"/>
                </a:solidFill>
                <a:effectLst/>
                <a:uLnTx/>
                <a:uFillTx/>
                <a:latin typeface="Figtree" pitchFamily="2" charset="0"/>
              </a:rPr>
              <a:t>hange</a:t>
            </a:r>
            <a:r>
              <a:rPr kumimoji="0" lang="en-US" sz="900" u="none" strike="noStrike" kern="1200" cap="none" spc="0" normalizeH="0" baseline="0" noProof="0">
                <a:ln>
                  <a:noFill/>
                </a:ln>
                <a:solidFill>
                  <a:srgbClr val="021E5E"/>
                </a:solidFill>
                <a:effectLst/>
                <a:uLnTx/>
                <a:uFillTx/>
                <a:latin typeface="Figtree" pitchFamily="2" charset="0"/>
              </a:rPr>
              <a:t> wheel (B), which maps the specific interventions and policy levers needed to drive change in a target population.</a:t>
            </a:r>
          </a:p>
        </p:txBody>
      </p:sp>
      <p:sp>
        <p:nvSpPr>
          <p:cNvPr id="23" name="Rounded Rectangle 22">
            <a:extLst>
              <a:ext uri="{FF2B5EF4-FFF2-40B4-BE49-F238E27FC236}">
                <a16:creationId xmlns:a16="http://schemas.microsoft.com/office/drawing/2014/main" id="{8F023AB3-DF73-0DBE-1888-93D7847D6790}"/>
              </a:ext>
            </a:extLst>
          </p:cNvPr>
          <p:cNvSpPr/>
          <p:nvPr/>
        </p:nvSpPr>
        <p:spPr>
          <a:xfrm>
            <a:off x="535212" y="3907042"/>
            <a:ext cx="4190697" cy="2081164"/>
          </a:xfrm>
          <a:prstGeom prst="roundRect">
            <a:avLst>
              <a:gd name="adj" fmla="val 5247"/>
            </a:avLst>
          </a:prstGeom>
          <a:noFill/>
          <a:ln w="1905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tIns="180000" rtlCol="0" anchor="t"/>
          <a:lstStyle/>
          <a:p>
            <a:pPr defTabSz="914354">
              <a:defRPr/>
            </a:pPr>
            <a:r>
              <a:rPr lang="en-GB" sz="1200" b="1" kern="0">
                <a:solidFill>
                  <a:srgbClr val="362C83"/>
                </a:solidFill>
                <a:latin typeface="Figtree" pitchFamily="2" charset="0"/>
                <a:ea typeface="+mn-lt"/>
                <a:cs typeface="+mn-lt"/>
                <a:sym typeface="Arial"/>
              </a:rPr>
              <a:t>Adding a COM-B lens helps us ensure CCS is holistically-designed for behaviour change</a:t>
            </a:r>
          </a:p>
          <a:p>
            <a:pPr lvl="0" defTabSz="914354">
              <a:defRPr/>
            </a:pPr>
            <a:endParaRPr lang="en-US" sz="1200">
              <a:solidFill>
                <a:srgbClr val="362C83"/>
              </a:solidFill>
              <a:latin typeface="Figtree" pitchFamily="2" charset="0"/>
            </a:endParaRPr>
          </a:p>
          <a:p>
            <a:pPr lvl="0" defTabSz="914354">
              <a:defRPr/>
            </a:pPr>
            <a:r>
              <a:rPr lang="en-US" sz="1200">
                <a:solidFill>
                  <a:srgbClr val="362C83"/>
                </a:solidFill>
                <a:latin typeface="Figtree" pitchFamily="2" charset="0"/>
              </a:rPr>
              <a:t>CCS is not just a technical solution. It relies on people actively choosing to understand, trust, and consent to data sharing.</a:t>
            </a:r>
          </a:p>
          <a:p>
            <a:pPr lvl="0" defTabSz="914354">
              <a:defRPr/>
            </a:pPr>
            <a:endParaRPr lang="en-US" sz="1200">
              <a:solidFill>
                <a:srgbClr val="362C83"/>
              </a:solidFill>
              <a:latin typeface="Figtree" pitchFamily="2" charset="0"/>
            </a:endParaRPr>
          </a:p>
          <a:p>
            <a:pPr lvl="0" defTabSz="914354">
              <a:defRPr/>
            </a:pPr>
            <a:r>
              <a:rPr lang="en-US" sz="1200">
                <a:solidFill>
                  <a:srgbClr val="362C83"/>
                </a:solidFill>
                <a:latin typeface="Figtree" pitchFamily="2" charset="0"/>
              </a:rPr>
              <a:t>COM-B helps pinpoint why engagement breaks down, so solutions target the right problem.</a:t>
            </a:r>
          </a:p>
          <a:p>
            <a:pPr lvl="0" defTabSz="914354">
              <a:defRPr/>
            </a:pPr>
            <a:endParaRPr lang="en-US" sz="1200">
              <a:solidFill>
                <a:srgbClr val="362C83"/>
              </a:solidFill>
              <a:latin typeface="Figtree" pitchFamily="2" charset="0"/>
            </a:endParaRPr>
          </a:p>
        </p:txBody>
      </p:sp>
      <p:sp>
        <p:nvSpPr>
          <p:cNvPr id="2" name="Text Placeholder 4">
            <a:extLst>
              <a:ext uri="{FF2B5EF4-FFF2-40B4-BE49-F238E27FC236}">
                <a16:creationId xmlns:a16="http://schemas.microsoft.com/office/drawing/2014/main" id="{8FCF8086-E144-F802-FBD5-69375E5E23EF}"/>
              </a:ext>
            </a:extLst>
          </p:cNvPr>
          <p:cNvSpPr txBox="1">
            <a:spLocks/>
          </p:cNvSpPr>
          <p:nvPr/>
        </p:nvSpPr>
        <p:spPr>
          <a:xfrm>
            <a:off x="677087" y="1249613"/>
            <a:ext cx="5846376" cy="2452592"/>
          </a:xfrm>
          <a:prstGeom prst="rect">
            <a:avLst/>
          </a:prstGeom>
        </p:spPr>
        <p:txBody>
          <a:bodyPr vert="horz" wrap="square" lIns="0" tIns="45720" rIns="91440" bIns="45720" rtlCol="0">
            <a:noAutofit/>
          </a:bodyPr>
          <a:lstStyle>
            <a:lvl1pPr marL="0" marR="0" indent="0" algn="l" defTabSz="412750" rtl="0" eaLnBrk="1" fontAlgn="auto" latinLnBrk="0" hangingPunct="0">
              <a:lnSpc>
                <a:spcPct val="120000"/>
              </a:lnSpc>
              <a:spcBef>
                <a:spcPts val="0"/>
              </a:spcBef>
              <a:spcAft>
                <a:spcPts val="600"/>
              </a:spcAft>
              <a:buClrTx/>
              <a:buSzTx/>
              <a:buFontTx/>
              <a:buNone/>
              <a:tabLst/>
              <a:defRPr lang="en-US" sz="1200" b="0" i="0" kern="1200" spc="-20" dirty="0">
                <a:solidFill>
                  <a:schemeClr val="tx1"/>
                </a:solidFill>
                <a:latin typeface="Futura Next DemiBold" panose="020B0602020204020303" pitchFamily="34" charset="77"/>
                <a:ea typeface="Futura Next Book" panose="020B0502020204020303" pitchFamily="34" charset="0"/>
                <a:cs typeface="Futura Next Book" panose="020B0502020204020303" pitchFamily="34" charset="0"/>
              </a:defRPr>
            </a:lvl1pPr>
            <a:lvl2pPr marL="3429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2pPr>
            <a:lvl3pPr marL="5715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3pPr>
            <a:lvl4pPr marL="8001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4pPr>
            <a:lvl5pPr marL="1028700" indent="-114300" algn="l" defTabSz="457200" rtl="0" eaLnBrk="1" latinLnBrk="0" hangingPunct="1">
              <a:lnSpc>
                <a:spcPct val="120000"/>
              </a:lnSpc>
              <a:spcBef>
                <a:spcPts val="250"/>
              </a:spcBef>
              <a:spcAft>
                <a:spcPts val="600"/>
              </a:spcAft>
              <a:buFont typeface="Futura Next DemiBold" panose="020B0702020204020203" pitchFamily="34" charset="0"/>
              <a:buChar char="•"/>
              <a:defRPr sz="1050" b="0" i="0" kern="1200">
                <a:solidFill>
                  <a:schemeClr val="tx1"/>
                </a:solidFill>
                <a:latin typeface="Futura Next Book" panose="020B0502020204020303" pitchFamily="34" charset="77"/>
                <a:ea typeface="+mn-ea"/>
                <a:cs typeface="+mn-cs"/>
              </a:defRPr>
            </a:lvl5pPr>
            <a:lvl6pPr marL="12573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Futura Next DemiBold" panose="020B0702020204020203" pitchFamily="34" charset="0"/>
              <a:buChar char="•"/>
              <a:defRPr sz="900" kern="1200">
                <a:solidFill>
                  <a:schemeClr val="tx1"/>
                </a:solidFill>
                <a:latin typeface="+mn-lt"/>
                <a:ea typeface="+mn-ea"/>
                <a:cs typeface="+mn-cs"/>
              </a:defRPr>
            </a:lvl9pPr>
          </a:lstStyle>
          <a:p>
            <a:pPr lvl="0" defTabSz="914354" hangingPunct="1">
              <a:lnSpc>
                <a:spcPct val="100000"/>
              </a:lnSpc>
              <a:spcAft>
                <a:spcPts val="0"/>
              </a:spcAft>
              <a:defRPr/>
            </a:pPr>
            <a:r>
              <a:rPr lang="en-US" spc="0">
                <a:solidFill>
                  <a:srgbClr val="362C83"/>
                </a:solidFill>
                <a:latin typeface="Figtree" pitchFamily="2" charset="0"/>
              </a:rPr>
              <a:t>The COM-B </a:t>
            </a:r>
            <a:r>
              <a:rPr lang="en-US" spc="0" err="1">
                <a:solidFill>
                  <a:srgbClr val="362C83"/>
                </a:solidFill>
                <a:latin typeface="Figtree" pitchFamily="2" charset="0"/>
              </a:rPr>
              <a:t>behavioural</a:t>
            </a:r>
            <a:r>
              <a:rPr lang="en-US" spc="0">
                <a:solidFill>
                  <a:srgbClr val="362C83"/>
                </a:solidFill>
                <a:latin typeface="Figtree" pitchFamily="2" charset="0"/>
              </a:rPr>
              <a:t> change framework explains </a:t>
            </a:r>
            <a:r>
              <a:rPr lang="en-US" spc="0" err="1">
                <a:solidFill>
                  <a:srgbClr val="362C83"/>
                </a:solidFill>
                <a:latin typeface="Figtree" pitchFamily="2" charset="0"/>
              </a:rPr>
              <a:t>behaviour</a:t>
            </a:r>
            <a:r>
              <a:rPr lang="en-US" spc="0">
                <a:solidFill>
                  <a:srgbClr val="362C83"/>
                </a:solidFill>
                <a:latin typeface="Figtree" pitchFamily="2" charset="0"/>
              </a:rPr>
              <a:t> through 3 key drivers:</a:t>
            </a:r>
          </a:p>
          <a:p>
            <a:pPr lvl="0" defTabSz="914354" hangingPunct="1">
              <a:lnSpc>
                <a:spcPct val="100000"/>
              </a:lnSpc>
              <a:spcAft>
                <a:spcPts val="0"/>
              </a:spcAft>
              <a:defRPr/>
            </a:pPr>
            <a:endParaRPr lang="en-US" spc="0">
              <a:solidFill>
                <a:srgbClr val="362C83"/>
              </a:solidFill>
              <a:latin typeface="Figtree" pitchFamily="2" charset="0"/>
            </a:endParaRPr>
          </a:p>
          <a:p>
            <a:pPr marL="285750" lvl="0" indent="-285750" defTabSz="914354" hangingPunct="1">
              <a:lnSpc>
                <a:spcPct val="100000"/>
              </a:lnSpc>
              <a:spcAft>
                <a:spcPts val="0"/>
              </a:spcAft>
              <a:buFont typeface="Arial" panose="020B0604020202020204" pitchFamily="34" charset="0"/>
              <a:buChar char="•"/>
              <a:defRPr/>
            </a:pPr>
            <a:r>
              <a:rPr lang="en-US" b="1" spc="0">
                <a:solidFill>
                  <a:srgbClr val="362C83"/>
                </a:solidFill>
                <a:latin typeface="Figtree" pitchFamily="2" charset="0"/>
              </a:rPr>
              <a:t>Capability (C)</a:t>
            </a:r>
            <a:br>
              <a:rPr lang="en-US" b="1" spc="0">
                <a:solidFill>
                  <a:srgbClr val="362C83"/>
                </a:solidFill>
                <a:latin typeface="Figtree" pitchFamily="2" charset="0"/>
              </a:rPr>
            </a:br>
            <a:r>
              <a:rPr lang="en-US" spc="0">
                <a:solidFill>
                  <a:srgbClr val="362C83"/>
                </a:solidFill>
                <a:latin typeface="Figtree" pitchFamily="2" charset="0"/>
              </a:rPr>
              <a:t>Do people have the knowledge and skills to accomplish this </a:t>
            </a:r>
            <a:r>
              <a:rPr lang="en-US" spc="0" err="1">
                <a:solidFill>
                  <a:srgbClr val="362C83"/>
                </a:solidFill>
                <a:latin typeface="Figtree" pitchFamily="2" charset="0"/>
              </a:rPr>
              <a:t>behaviour</a:t>
            </a:r>
            <a:r>
              <a:rPr lang="en-US" spc="0">
                <a:solidFill>
                  <a:srgbClr val="362C83"/>
                </a:solidFill>
                <a:latin typeface="Figtree" pitchFamily="2" charset="0"/>
              </a:rPr>
              <a:t>?</a:t>
            </a:r>
          </a:p>
          <a:p>
            <a:pPr marL="285750" lvl="0" indent="-285750" defTabSz="914354" hangingPunct="1">
              <a:lnSpc>
                <a:spcPct val="100000"/>
              </a:lnSpc>
              <a:spcAft>
                <a:spcPts val="0"/>
              </a:spcAft>
              <a:buFont typeface="Arial" panose="020B0604020202020204" pitchFamily="34" charset="0"/>
              <a:buChar char="•"/>
              <a:defRPr/>
            </a:pPr>
            <a:endParaRPr lang="en-US" spc="0">
              <a:solidFill>
                <a:srgbClr val="362C83"/>
              </a:solidFill>
              <a:latin typeface="Figtree" pitchFamily="2" charset="0"/>
            </a:endParaRPr>
          </a:p>
          <a:p>
            <a:pPr marL="285750" lvl="0" indent="-285750" defTabSz="914354" hangingPunct="1">
              <a:lnSpc>
                <a:spcPct val="100000"/>
              </a:lnSpc>
              <a:spcAft>
                <a:spcPts val="0"/>
              </a:spcAft>
              <a:buFont typeface="Arial" panose="020B0604020202020204" pitchFamily="34" charset="0"/>
              <a:buChar char="•"/>
              <a:defRPr/>
            </a:pPr>
            <a:r>
              <a:rPr lang="en-US" b="1" spc="0">
                <a:solidFill>
                  <a:srgbClr val="362C83"/>
                </a:solidFill>
                <a:latin typeface="Figtree" pitchFamily="2" charset="0"/>
              </a:rPr>
              <a:t>Opportunity (O)</a:t>
            </a:r>
            <a:br>
              <a:rPr lang="en-US" b="1" spc="0">
                <a:solidFill>
                  <a:srgbClr val="362C83"/>
                </a:solidFill>
                <a:latin typeface="Figtree" pitchFamily="2" charset="0"/>
              </a:rPr>
            </a:br>
            <a:r>
              <a:rPr lang="en-US" spc="0">
                <a:solidFill>
                  <a:srgbClr val="362C83"/>
                </a:solidFill>
                <a:latin typeface="Figtree" pitchFamily="2" charset="0"/>
              </a:rPr>
              <a:t>Does their environment enable or prompt the </a:t>
            </a:r>
            <a:r>
              <a:rPr lang="en-US" spc="0" err="1">
                <a:solidFill>
                  <a:srgbClr val="362C83"/>
                </a:solidFill>
                <a:latin typeface="Figtree" pitchFamily="2" charset="0"/>
              </a:rPr>
              <a:t>behaviour</a:t>
            </a:r>
            <a:r>
              <a:rPr lang="en-US" spc="0">
                <a:solidFill>
                  <a:srgbClr val="362C83"/>
                </a:solidFill>
                <a:latin typeface="Figtree" pitchFamily="2" charset="0"/>
              </a:rPr>
              <a:t>?</a:t>
            </a:r>
          </a:p>
          <a:p>
            <a:pPr marL="285750" lvl="0" indent="-285750" defTabSz="914354" hangingPunct="1">
              <a:lnSpc>
                <a:spcPct val="100000"/>
              </a:lnSpc>
              <a:spcAft>
                <a:spcPts val="0"/>
              </a:spcAft>
              <a:buFont typeface="Arial" panose="020B0604020202020204" pitchFamily="34" charset="0"/>
              <a:buChar char="•"/>
              <a:defRPr/>
            </a:pPr>
            <a:endParaRPr lang="en-US" spc="0">
              <a:solidFill>
                <a:srgbClr val="362C83"/>
              </a:solidFill>
              <a:latin typeface="Figtree" pitchFamily="2" charset="0"/>
            </a:endParaRPr>
          </a:p>
          <a:p>
            <a:pPr marL="285750" lvl="0" indent="-285750" defTabSz="914354" hangingPunct="1">
              <a:lnSpc>
                <a:spcPct val="100000"/>
              </a:lnSpc>
              <a:spcAft>
                <a:spcPts val="0"/>
              </a:spcAft>
              <a:buFont typeface="Arial" panose="020B0604020202020204" pitchFamily="34" charset="0"/>
              <a:buChar char="•"/>
              <a:defRPr/>
            </a:pPr>
            <a:r>
              <a:rPr lang="en-US" b="1" spc="0">
                <a:solidFill>
                  <a:srgbClr val="362C83"/>
                </a:solidFill>
                <a:latin typeface="Figtree" pitchFamily="2" charset="0"/>
              </a:rPr>
              <a:t>Motivation (M)</a:t>
            </a:r>
            <a:br>
              <a:rPr lang="en-US" spc="0">
                <a:solidFill>
                  <a:srgbClr val="362C83"/>
                </a:solidFill>
                <a:latin typeface="Figtree" pitchFamily="2" charset="0"/>
              </a:rPr>
            </a:br>
            <a:r>
              <a:rPr lang="en-US" spc="0">
                <a:solidFill>
                  <a:srgbClr val="362C83"/>
                </a:solidFill>
                <a:latin typeface="Figtree" pitchFamily="2" charset="0"/>
              </a:rPr>
              <a:t>Do they want or feel compelled to act?</a:t>
            </a:r>
            <a:br>
              <a:rPr lang="en-US" spc="0">
                <a:solidFill>
                  <a:srgbClr val="362C83"/>
                </a:solidFill>
                <a:latin typeface="Figtree" pitchFamily="2" charset="0"/>
              </a:rPr>
            </a:br>
            <a:endParaRPr lang="en-US" spc="0">
              <a:solidFill>
                <a:srgbClr val="362C83"/>
              </a:solidFill>
              <a:latin typeface="Figtree" pitchFamily="2" charset="0"/>
            </a:endParaRPr>
          </a:p>
          <a:p>
            <a:pPr lvl="0" defTabSz="914354" hangingPunct="1">
              <a:lnSpc>
                <a:spcPct val="100000"/>
              </a:lnSpc>
              <a:spcAft>
                <a:spcPts val="0"/>
              </a:spcAft>
              <a:defRPr/>
            </a:pPr>
            <a:endParaRPr lang="en-US" b="1" spc="0">
              <a:solidFill>
                <a:srgbClr val="362C83"/>
              </a:solidFill>
              <a:latin typeface="Figtree" pitchFamily="2" charset="0"/>
            </a:endParaRPr>
          </a:p>
          <a:p>
            <a:pPr lvl="0" defTabSz="914354" hangingPunct="1">
              <a:lnSpc>
                <a:spcPct val="100000"/>
              </a:lnSpc>
              <a:spcAft>
                <a:spcPts val="0"/>
              </a:spcAft>
              <a:defRPr/>
            </a:pPr>
            <a:r>
              <a:rPr lang="en-US" b="1" spc="0" err="1">
                <a:solidFill>
                  <a:srgbClr val="362C83"/>
                </a:solidFill>
                <a:latin typeface="Figtree" pitchFamily="2" charset="0"/>
              </a:rPr>
              <a:t>Behaviour</a:t>
            </a:r>
            <a:r>
              <a:rPr lang="en-US" b="1" spc="0">
                <a:solidFill>
                  <a:srgbClr val="362C83"/>
                </a:solidFill>
                <a:latin typeface="Figtree" pitchFamily="2" charset="0"/>
              </a:rPr>
              <a:t> occurs when these factors interact.</a:t>
            </a:r>
            <a:endParaRPr lang="en-GB" kern="0" spc="0">
              <a:solidFill>
                <a:srgbClr val="362C83"/>
              </a:solidFill>
              <a:latin typeface="Figtree" pitchFamily="2" charset="0"/>
              <a:sym typeface="Futura Next Book" panose="020B0502020204020303" pitchFamily="34" charset="0"/>
            </a:endParaRPr>
          </a:p>
        </p:txBody>
      </p:sp>
      <p:sp>
        <p:nvSpPr>
          <p:cNvPr id="5" name="TextBox 4">
            <a:extLst>
              <a:ext uri="{FF2B5EF4-FFF2-40B4-BE49-F238E27FC236}">
                <a16:creationId xmlns:a16="http://schemas.microsoft.com/office/drawing/2014/main" id="{DA2D00F7-DCDD-46A5-371E-85FC8F50D269}"/>
              </a:ext>
            </a:extLst>
          </p:cNvPr>
          <p:cNvSpPr txBox="1"/>
          <p:nvPr/>
        </p:nvSpPr>
        <p:spPr>
          <a:xfrm>
            <a:off x="536910" y="356400"/>
            <a:ext cx="6521812" cy="615553"/>
          </a:xfrm>
          <a:prstGeom prst="rect">
            <a:avLst/>
          </a:prstGeom>
          <a:noFill/>
        </p:spPr>
        <p:txBody>
          <a:bodyPr wrap="square" lIns="121920" tIns="60960" rIns="121920" bIns="60960" anchor="t">
            <a:spAutoFit/>
          </a:bodyPr>
          <a:lstStyle/>
          <a:p>
            <a:pPr defTabSz="914354"/>
            <a:r>
              <a:rPr lang="en-US" sz="3200" b="1">
                <a:solidFill>
                  <a:srgbClr val="362C83"/>
                </a:solidFill>
                <a:latin typeface="Figtree" pitchFamily="2" charset="0"/>
              </a:rPr>
              <a:t>Behavioral change </a:t>
            </a:r>
            <a:r>
              <a:rPr lang="en-US" sz="3200" i="1">
                <a:solidFill>
                  <a:srgbClr val="362C83"/>
                </a:solidFill>
                <a:latin typeface="Playfair Display SemiBold" pitchFamily="2" charset="77"/>
              </a:rPr>
              <a:t>implications</a:t>
            </a:r>
            <a:endParaRPr lang="en-GB" sz="3200" i="1" spc="100">
              <a:solidFill>
                <a:srgbClr val="362C83"/>
              </a:solidFill>
              <a:latin typeface="Playfair Display SemiBold" pitchFamily="2" charset="77"/>
            </a:endParaRPr>
          </a:p>
        </p:txBody>
      </p:sp>
    </p:spTree>
    <p:extLst>
      <p:ext uri="{BB962C8B-B14F-4D97-AF65-F5344CB8AC3E}">
        <p14:creationId xmlns:p14="http://schemas.microsoft.com/office/powerpoint/2010/main" val="36381300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3BAF6-3A7B-49FF-9215-6A86EB0B7363}"/>
            </a:ext>
          </a:extLst>
        </p:cNvPr>
        <p:cNvGrpSpPr/>
        <p:nvPr/>
      </p:nvGrpSpPr>
      <p:grpSpPr>
        <a:xfrm>
          <a:off x="0" y="0"/>
          <a:ext cx="0" cy="0"/>
          <a:chOff x="0" y="0"/>
          <a:chExt cx="0" cy="0"/>
        </a:xfrm>
      </p:grpSpPr>
      <p:pic>
        <p:nvPicPr>
          <p:cNvPr id="28" name="Picture 27">
            <a:extLst>
              <a:ext uri="{FF2B5EF4-FFF2-40B4-BE49-F238E27FC236}">
                <a16:creationId xmlns:a16="http://schemas.microsoft.com/office/drawing/2014/main" id="{5F46449F-4B85-860D-E51A-8486C654AEC3}"/>
              </a:ext>
            </a:extLst>
          </p:cNvPr>
          <p:cNvPicPr>
            <a:picLocks noChangeAspect="1"/>
          </p:cNvPicPr>
          <p:nvPr/>
        </p:nvPicPr>
        <p:blipFill>
          <a:blip r:embed="rId3"/>
          <a:srcRect/>
          <a:stretch/>
        </p:blipFill>
        <p:spPr>
          <a:xfrm>
            <a:off x="8649452" y="99218"/>
            <a:ext cx="1342600" cy="1342600"/>
          </a:xfrm>
          <a:prstGeom prst="rect">
            <a:avLst/>
          </a:prstGeom>
        </p:spPr>
      </p:pic>
      <p:sp>
        <p:nvSpPr>
          <p:cNvPr id="31" name="Rounded Rectangle 30">
            <a:extLst>
              <a:ext uri="{FF2B5EF4-FFF2-40B4-BE49-F238E27FC236}">
                <a16:creationId xmlns:a16="http://schemas.microsoft.com/office/drawing/2014/main" id="{D198756B-6479-F96F-53D4-BB8BED5E8661}"/>
              </a:ext>
            </a:extLst>
          </p:cNvPr>
          <p:cNvSpPr/>
          <p:nvPr/>
        </p:nvSpPr>
        <p:spPr>
          <a:xfrm>
            <a:off x="659618" y="2200504"/>
            <a:ext cx="1502212" cy="232478"/>
          </a:xfrm>
          <a:prstGeom prst="roundRect">
            <a:avLst/>
          </a:prstGeom>
          <a:solidFill>
            <a:srgbClr val="FEC757">
              <a:alpha val="40000"/>
            </a:srgb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solidFill>
                  <a:srgbClr val="021E5E"/>
                </a:solidFill>
                <a:latin typeface="Figtree" pitchFamily="2" charset="0"/>
              </a:rPr>
              <a:t>Physical </a:t>
            </a:r>
          </a:p>
        </p:txBody>
      </p:sp>
      <p:sp>
        <p:nvSpPr>
          <p:cNvPr id="35" name="TextBox 34">
            <a:extLst>
              <a:ext uri="{FF2B5EF4-FFF2-40B4-BE49-F238E27FC236}">
                <a16:creationId xmlns:a16="http://schemas.microsoft.com/office/drawing/2014/main" id="{CBDE7425-BDD4-9A22-9466-6F77940BAF05}"/>
              </a:ext>
            </a:extLst>
          </p:cNvPr>
          <p:cNvSpPr txBox="1"/>
          <p:nvPr/>
        </p:nvSpPr>
        <p:spPr>
          <a:xfrm>
            <a:off x="714376" y="1783356"/>
            <a:ext cx="3143249" cy="338554"/>
          </a:xfrm>
          <a:prstGeom prst="rect">
            <a:avLst/>
          </a:prstGeom>
          <a:noFill/>
        </p:spPr>
        <p:txBody>
          <a:bodyPr wrap="square" rtlCol="0">
            <a:spAutoFit/>
          </a:bodyPr>
          <a:lstStyle/>
          <a:p>
            <a:pPr algn="ctr"/>
            <a:r>
              <a:rPr lang="en-GB" sz="1600" b="1">
                <a:solidFill>
                  <a:srgbClr val="362C83"/>
                </a:solidFill>
                <a:latin typeface="Figtree" pitchFamily="2" charset="0"/>
              </a:rPr>
              <a:t>Capability</a:t>
            </a:r>
          </a:p>
        </p:txBody>
      </p:sp>
      <p:sp>
        <p:nvSpPr>
          <p:cNvPr id="36" name="TextBox 35">
            <a:extLst>
              <a:ext uri="{FF2B5EF4-FFF2-40B4-BE49-F238E27FC236}">
                <a16:creationId xmlns:a16="http://schemas.microsoft.com/office/drawing/2014/main" id="{A4DF523F-0E50-1DB5-1699-69A30BE7FD21}"/>
              </a:ext>
            </a:extLst>
          </p:cNvPr>
          <p:cNvSpPr txBox="1"/>
          <p:nvPr/>
        </p:nvSpPr>
        <p:spPr>
          <a:xfrm>
            <a:off x="4286252" y="1789259"/>
            <a:ext cx="3500436" cy="338554"/>
          </a:xfrm>
          <a:prstGeom prst="rect">
            <a:avLst/>
          </a:prstGeom>
          <a:noFill/>
        </p:spPr>
        <p:txBody>
          <a:bodyPr wrap="square" rtlCol="0">
            <a:spAutoFit/>
          </a:bodyPr>
          <a:lstStyle/>
          <a:p>
            <a:pPr algn="ctr"/>
            <a:r>
              <a:rPr lang="en-GB" sz="1600" b="1">
                <a:solidFill>
                  <a:srgbClr val="362C83"/>
                </a:solidFill>
                <a:latin typeface="Figtree" pitchFamily="2" charset="0"/>
              </a:rPr>
              <a:t>Opportunity</a:t>
            </a:r>
          </a:p>
        </p:txBody>
      </p:sp>
      <p:sp>
        <p:nvSpPr>
          <p:cNvPr id="39" name="Rounded Rectangle 38">
            <a:extLst>
              <a:ext uri="{FF2B5EF4-FFF2-40B4-BE49-F238E27FC236}">
                <a16:creationId xmlns:a16="http://schemas.microsoft.com/office/drawing/2014/main" id="{940D6615-ABAB-D8BF-DB26-F6D14C57ED61}"/>
              </a:ext>
            </a:extLst>
          </p:cNvPr>
          <p:cNvSpPr/>
          <p:nvPr/>
        </p:nvSpPr>
        <p:spPr>
          <a:xfrm>
            <a:off x="2409152" y="2200067"/>
            <a:ext cx="1502212" cy="232478"/>
          </a:xfrm>
          <a:prstGeom prst="roundRect">
            <a:avLst/>
          </a:prstGeom>
          <a:solidFill>
            <a:srgbClr val="FEC757">
              <a:alpha val="40000"/>
            </a:srgb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solidFill>
                  <a:srgbClr val="021E5E"/>
                </a:solidFill>
                <a:latin typeface="Figtree" pitchFamily="2" charset="0"/>
              </a:rPr>
              <a:t>Psychological </a:t>
            </a:r>
          </a:p>
        </p:txBody>
      </p:sp>
      <p:sp>
        <p:nvSpPr>
          <p:cNvPr id="40" name="Rounded Rectangle 39">
            <a:extLst>
              <a:ext uri="{FF2B5EF4-FFF2-40B4-BE49-F238E27FC236}">
                <a16:creationId xmlns:a16="http://schemas.microsoft.com/office/drawing/2014/main" id="{D8D06D18-2E94-54E6-EF99-FDCEAE2DF3DA}"/>
              </a:ext>
            </a:extLst>
          </p:cNvPr>
          <p:cNvSpPr/>
          <p:nvPr/>
        </p:nvSpPr>
        <p:spPr>
          <a:xfrm>
            <a:off x="4411648" y="2200504"/>
            <a:ext cx="1502212" cy="232478"/>
          </a:xfrm>
          <a:prstGeom prst="roundRect">
            <a:avLst/>
          </a:prstGeom>
          <a:solidFill>
            <a:srgbClr val="FA2770"/>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solidFill>
                  <a:srgbClr val="FFFFFF"/>
                </a:solidFill>
                <a:latin typeface="Figtree" pitchFamily="2" charset="0"/>
              </a:rPr>
              <a:t>Physical </a:t>
            </a:r>
          </a:p>
        </p:txBody>
      </p:sp>
      <p:sp>
        <p:nvSpPr>
          <p:cNvPr id="41" name="Rounded Rectangle 40">
            <a:extLst>
              <a:ext uri="{FF2B5EF4-FFF2-40B4-BE49-F238E27FC236}">
                <a16:creationId xmlns:a16="http://schemas.microsoft.com/office/drawing/2014/main" id="{464AAFAF-44DE-2D05-AE8C-18CA13D55918}"/>
              </a:ext>
            </a:extLst>
          </p:cNvPr>
          <p:cNvSpPr/>
          <p:nvPr/>
        </p:nvSpPr>
        <p:spPr>
          <a:xfrm>
            <a:off x="6142681" y="2200504"/>
            <a:ext cx="1502212" cy="232478"/>
          </a:xfrm>
          <a:prstGeom prst="roundRect">
            <a:avLst/>
          </a:prstGeom>
          <a:solidFill>
            <a:srgbClr val="FA2770"/>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solidFill>
                  <a:srgbClr val="FFFFFF"/>
                </a:solidFill>
                <a:latin typeface="Figtree" pitchFamily="2" charset="0"/>
              </a:rPr>
              <a:t>Social </a:t>
            </a:r>
          </a:p>
        </p:txBody>
      </p:sp>
      <p:sp>
        <p:nvSpPr>
          <p:cNvPr id="42" name="Rounded Rectangle 41">
            <a:extLst>
              <a:ext uri="{FF2B5EF4-FFF2-40B4-BE49-F238E27FC236}">
                <a16:creationId xmlns:a16="http://schemas.microsoft.com/office/drawing/2014/main" id="{0B87A070-7174-2EBA-6895-2B9F91EA1D7F}"/>
              </a:ext>
            </a:extLst>
          </p:cNvPr>
          <p:cNvSpPr/>
          <p:nvPr/>
        </p:nvSpPr>
        <p:spPr>
          <a:xfrm>
            <a:off x="9933362" y="2200504"/>
            <a:ext cx="1502212" cy="232478"/>
          </a:xfrm>
          <a:prstGeom prst="roundRect">
            <a:avLst/>
          </a:prstGeom>
          <a:solidFill>
            <a:srgbClr val="FE7931">
              <a:alpha val="60000"/>
            </a:srgb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solidFill>
                  <a:srgbClr val="021E5E"/>
                </a:solidFill>
                <a:latin typeface="Figtree" pitchFamily="2" charset="0"/>
              </a:rPr>
              <a:t>Automatic </a:t>
            </a:r>
          </a:p>
        </p:txBody>
      </p:sp>
      <p:sp>
        <p:nvSpPr>
          <p:cNvPr id="43" name="Rounded Rectangle 42">
            <a:extLst>
              <a:ext uri="{FF2B5EF4-FFF2-40B4-BE49-F238E27FC236}">
                <a16:creationId xmlns:a16="http://schemas.microsoft.com/office/drawing/2014/main" id="{9D39749D-B5C6-1648-197A-E3DDCCD5C3DF}"/>
              </a:ext>
            </a:extLst>
          </p:cNvPr>
          <p:cNvSpPr/>
          <p:nvPr/>
        </p:nvSpPr>
        <p:spPr>
          <a:xfrm>
            <a:off x="8202327" y="2200504"/>
            <a:ext cx="1502212" cy="232478"/>
          </a:xfrm>
          <a:prstGeom prst="roundRect">
            <a:avLst/>
          </a:prstGeom>
          <a:solidFill>
            <a:srgbClr val="FA2770"/>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solidFill>
                  <a:srgbClr val="FFFFFF"/>
                </a:solidFill>
                <a:latin typeface="Figtree" pitchFamily="2" charset="0"/>
              </a:rPr>
              <a:t>Reflective </a:t>
            </a:r>
          </a:p>
        </p:txBody>
      </p:sp>
      <p:sp>
        <p:nvSpPr>
          <p:cNvPr id="44" name="TextBox 43">
            <a:extLst>
              <a:ext uri="{FF2B5EF4-FFF2-40B4-BE49-F238E27FC236}">
                <a16:creationId xmlns:a16="http://schemas.microsoft.com/office/drawing/2014/main" id="{665B4CA6-6C5C-9557-55B3-8C96A71FC31F}"/>
              </a:ext>
            </a:extLst>
          </p:cNvPr>
          <p:cNvSpPr txBox="1"/>
          <p:nvPr/>
        </p:nvSpPr>
        <p:spPr>
          <a:xfrm>
            <a:off x="8229601" y="1780264"/>
            <a:ext cx="3246531" cy="338554"/>
          </a:xfrm>
          <a:prstGeom prst="rect">
            <a:avLst/>
          </a:prstGeom>
          <a:noFill/>
        </p:spPr>
        <p:txBody>
          <a:bodyPr wrap="square" rtlCol="0">
            <a:spAutoFit/>
          </a:bodyPr>
          <a:lstStyle/>
          <a:p>
            <a:pPr algn="ctr"/>
            <a:r>
              <a:rPr lang="en-GB" sz="1600" b="1">
                <a:solidFill>
                  <a:srgbClr val="362C83"/>
                </a:solidFill>
                <a:latin typeface="Figtree" pitchFamily="2" charset="0"/>
              </a:rPr>
              <a:t>Motivation</a:t>
            </a:r>
          </a:p>
        </p:txBody>
      </p:sp>
      <p:cxnSp>
        <p:nvCxnSpPr>
          <p:cNvPr id="45" name="Straight Connector 44">
            <a:extLst>
              <a:ext uri="{FF2B5EF4-FFF2-40B4-BE49-F238E27FC236}">
                <a16:creationId xmlns:a16="http://schemas.microsoft.com/office/drawing/2014/main" id="{9B1875ED-5F6D-D3A5-FCC9-4DB8F05051A6}"/>
              </a:ext>
            </a:extLst>
          </p:cNvPr>
          <p:cNvCxnSpPr>
            <a:cxnSpLocks/>
          </p:cNvCxnSpPr>
          <p:nvPr/>
        </p:nvCxnSpPr>
        <p:spPr>
          <a:xfrm>
            <a:off x="4139363" y="2201220"/>
            <a:ext cx="0" cy="3349592"/>
          </a:xfrm>
          <a:prstGeom prst="line">
            <a:avLst/>
          </a:prstGeom>
          <a:ln w="9525">
            <a:solidFill>
              <a:schemeClr val="bg1">
                <a:lumMod val="85000"/>
              </a:schemeClr>
            </a:solidFill>
            <a:prstDash val="lgDash"/>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ADF71C2E-FB9F-8B98-29A2-CC2C811324D6}"/>
              </a:ext>
            </a:extLst>
          </p:cNvPr>
          <p:cNvSpPr txBox="1"/>
          <p:nvPr/>
        </p:nvSpPr>
        <p:spPr>
          <a:xfrm>
            <a:off x="8130134" y="2695293"/>
            <a:ext cx="1563691" cy="1754326"/>
          </a:xfrm>
          <a:prstGeom prst="rect">
            <a:avLst/>
          </a:prstGeom>
          <a:noFill/>
        </p:spPr>
        <p:txBody>
          <a:bodyPr wrap="square" rtlCol="0">
            <a:spAutoFit/>
          </a:bodyPr>
          <a:lstStyle/>
          <a:p>
            <a:r>
              <a:rPr lang="en-GB" sz="1200" b="1">
                <a:solidFill>
                  <a:srgbClr val="362C83"/>
                </a:solidFill>
                <a:latin typeface="Figtree" pitchFamily="2" charset="0"/>
              </a:rPr>
              <a:t>“What’s in it for me?” </a:t>
            </a:r>
          </a:p>
          <a:p>
            <a:endParaRPr lang="en-GB" sz="1200" b="1">
              <a:solidFill>
                <a:srgbClr val="362C83"/>
              </a:solidFill>
              <a:latin typeface="Figtree" pitchFamily="2" charset="0"/>
            </a:endParaRPr>
          </a:p>
          <a:p>
            <a:r>
              <a:rPr lang="en-GB" sz="1200">
                <a:solidFill>
                  <a:srgbClr val="362C83"/>
                </a:solidFill>
                <a:latin typeface="Figtree" pitchFamily="2" charset="0"/>
              </a:rPr>
              <a:t>Engagement depends on clear, immediate personal benefit; when value is vague, users do not proceed. </a:t>
            </a:r>
          </a:p>
          <a:p>
            <a:endParaRPr lang="en-GB" sz="1200">
              <a:solidFill>
                <a:srgbClr val="362C83"/>
              </a:solidFill>
              <a:latin typeface="Figtree" pitchFamily="2" charset="0"/>
            </a:endParaRPr>
          </a:p>
        </p:txBody>
      </p:sp>
      <p:sp>
        <p:nvSpPr>
          <p:cNvPr id="48" name="TextBox 47">
            <a:extLst>
              <a:ext uri="{FF2B5EF4-FFF2-40B4-BE49-F238E27FC236}">
                <a16:creationId xmlns:a16="http://schemas.microsoft.com/office/drawing/2014/main" id="{FA8C49C9-1C66-F462-3E73-F871C254649E}"/>
              </a:ext>
            </a:extLst>
          </p:cNvPr>
          <p:cNvSpPr txBox="1"/>
          <p:nvPr/>
        </p:nvSpPr>
        <p:spPr>
          <a:xfrm>
            <a:off x="9894885" y="2695293"/>
            <a:ext cx="1720853" cy="2492990"/>
          </a:xfrm>
          <a:prstGeom prst="rect">
            <a:avLst/>
          </a:prstGeom>
          <a:noFill/>
        </p:spPr>
        <p:txBody>
          <a:bodyPr wrap="square" rtlCol="0">
            <a:spAutoFit/>
          </a:bodyPr>
          <a:lstStyle/>
          <a:p>
            <a:r>
              <a:rPr lang="en-GB" sz="1200" b="1">
                <a:solidFill>
                  <a:srgbClr val="362C83"/>
                </a:solidFill>
                <a:latin typeface="Figtree" pitchFamily="2" charset="0"/>
              </a:rPr>
              <a:t>Fear of data resale and commercial exploitation  </a:t>
            </a:r>
          </a:p>
          <a:p>
            <a:endParaRPr lang="en-GB" sz="1200" b="1">
              <a:solidFill>
                <a:srgbClr val="362C83"/>
              </a:solidFill>
              <a:latin typeface="Figtree" pitchFamily="2" charset="0"/>
            </a:endParaRPr>
          </a:p>
          <a:p>
            <a:r>
              <a:rPr lang="en-GB" sz="1200">
                <a:solidFill>
                  <a:srgbClr val="362C83"/>
                </a:solidFill>
                <a:latin typeface="Figtree" pitchFamily="2" charset="0"/>
              </a:rPr>
              <a:t>This fear is instinctive and based on past experiences of scams, spam and broken trust. If not addressed upfront, it will drive early drop-off that no downstream design can recover.</a:t>
            </a:r>
          </a:p>
        </p:txBody>
      </p:sp>
      <p:sp>
        <p:nvSpPr>
          <p:cNvPr id="49" name="TextBox 48">
            <a:extLst>
              <a:ext uri="{FF2B5EF4-FFF2-40B4-BE49-F238E27FC236}">
                <a16:creationId xmlns:a16="http://schemas.microsoft.com/office/drawing/2014/main" id="{F08DC7F6-E746-64B4-156E-C877768A8895}"/>
              </a:ext>
            </a:extLst>
          </p:cNvPr>
          <p:cNvSpPr txBox="1"/>
          <p:nvPr/>
        </p:nvSpPr>
        <p:spPr>
          <a:xfrm>
            <a:off x="4357394" y="2743319"/>
            <a:ext cx="1621823" cy="1754326"/>
          </a:xfrm>
          <a:prstGeom prst="rect">
            <a:avLst/>
          </a:prstGeom>
          <a:noFill/>
        </p:spPr>
        <p:txBody>
          <a:bodyPr wrap="square" rtlCol="0">
            <a:spAutoFit/>
          </a:bodyPr>
          <a:lstStyle/>
          <a:p>
            <a:r>
              <a:rPr lang="en-GB" sz="1200" b="1">
                <a:solidFill>
                  <a:srgbClr val="362C83"/>
                </a:solidFill>
                <a:latin typeface="Figtree" pitchFamily="2" charset="0"/>
              </a:rPr>
              <a:t>Photo ID as the main friction point</a:t>
            </a:r>
          </a:p>
          <a:p>
            <a:endParaRPr lang="en-GB" sz="1200" b="1">
              <a:solidFill>
                <a:srgbClr val="362C83"/>
              </a:solidFill>
              <a:latin typeface="Figtree" pitchFamily="2" charset="0"/>
            </a:endParaRPr>
          </a:p>
          <a:p>
            <a:r>
              <a:rPr lang="en-GB" sz="1200">
                <a:solidFill>
                  <a:srgbClr val="362C83"/>
                </a:solidFill>
                <a:latin typeface="Figtree" pitchFamily="2" charset="0"/>
              </a:rPr>
              <a:t>This is the single biggest drop-off point at the very start of the journey. </a:t>
            </a:r>
          </a:p>
          <a:p>
            <a:endParaRPr lang="en-GB" sz="1200">
              <a:solidFill>
                <a:srgbClr val="362C83"/>
              </a:solidFill>
              <a:latin typeface="Figtree" pitchFamily="2" charset="0"/>
            </a:endParaRPr>
          </a:p>
          <a:p>
            <a:endParaRPr lang="en-GB" sz="1200">
              <a:solidFill>
                <a:srgbClr val="362C83"/>
              </a:solidFill>
              <a:latin typeface="Figtree" pitchFamily="2" charset="0"/>
            </a:endParaRPr>
          </a:p>
        </p:txBody>
      </p:sp>
      <p:sp>
        <p:nvSpPr>
          <p:cNvPr id="50" name="TextBox 49">
            <a:extLst>
              <a:ext uri="{FF2B5EF4-FFF2-40B4-BE49-F238E27FC236}">
                <a16:creationId xmlns:a16="http://schemas.microsoft.com/office/drawing/2014/main" id="{C87B7DFD-2083-BC5D-C6A6-DE9F72FB94E0}"/>
              </a:ext>
            </a:extLst>
          </p:cNvPr>
          <p:cNvSpPr txBox="1"/>
          <p:nvPr/>
        </p:nvSpPr>
        <p:spPr>
          <a:xfrm>
            <a:off x="6112284" y="2745768"/>
            <a:ext cx="1528099" cy="2308324"/>
          </a:xfrm>
          <a:prstGeom prst="rect">
            <a:avLst/>
          </a:prstGeom>
          <a:noFill/>
        </p:spPr>
        <p:txBody>
          <a:bodyPr wrap="square" rtlCol="0">
            <a:spAutoFit/>
          </a:bodyPr>
          <a:lstStyle/>
          <a:p>
            <a:r>
              <a:rPr lang="en-GB" sz="1200" b="1">
                <a:solidFill>
                  <a:srgbClr val="362C83"/>
                </a:solidFill>
                <a:latin typeface="Figtree" pitchFamily="2" charset="0"/>
              </a:rPr>
              <a:t>Lack of trust signals. </a:t>
            </a:r>
          </a:p>
          <a:p>
            <a:endParaRPr lang="en-GB" sz="1200" b="1">
              <a:solidFill>
                <a:srgbClr val="362C83"/>
              </a:solidFill>
              <a:latin typeface="Figtree" pitchFamily="2" charset="0"/>
            </a:endParaRPr>
          </a:p>
          <a:p>
            <a:r>
              <a:rPr lang="en-GB" sz="1200">
                <a:solidFill>
                  <a:srgbClr val="362C83"/>
                </a:solidFill>
                <a:latin typeface="Figtree" pitchFamily="2" charset="0"/>
              </a:rPr>
              <a:t>Even when people are willing to engage, the absence of a credible, recognisable trust signal stops them from proceeding. </a:t>
            </a:r>
            <a:r>
              <a:rPr lang="en-GB" sz="1200" b="1">
                <a:solidFill>
                  <a:srgbClr val="362C83"/>
                </a:solidFill>
                <a:latin typeface="Figtree" pitchFamily="2" charset="0"/>
              </a:rPr>
              <a:t> </a:t>
            </a:r>
            <a:endParaRPr lang="en-GB" sz="1200">
              <a:solidFill>
                <a:srgbClr val="362C83"/>
              </a:solidFill>
              <a:latin typeface="Figtree" pitchFamily="2" charset="0"/>
            </a:endParaRPr>
          </a:p>
          <a:p>
            <a:endParaRPr lang="en-GB" sz="1200">
              <a:solidFill>
                <a:srgbClr val="362C83"/>
              </a:solidFill>
              <a:latin typeface="Figtree" pitchFamily="2" charset="0"/>
            </a:endParaRPr>
          </a:p>
        </p:txBody>
      </p:sp>
      <p:sp>
        <p:nvSpPr>
          <p:cNvPr id="51" name="TextBox 50">
            <a:extLst>
              <a:ext uri="{FF2B5EF4-FFF2-40B4-BE49-F238E27FC236}">
                <a16:creationId xmlns:a16="http://schemas.microsoft.com/office/drawing/2014/main" id="{D07433E9-BD91-C237-9468-9E8667652DCC}"/>
              </a:ext>
            </a:extLst>
          </p:cNvPr>
          <p:cNvSpPr txBox="1"/>
          <p:nvPr/>
        </p:nvSpPr>
        <p:spPr>
          <a:xfrm>
            <a:off x="622333" y="2743319"/>
            <a:ext cx="1621823" cy="2862322"/>
          </a:xfrm>
          <a:prstGeom prst="rect">
            <a:avLst/>
          </a:prstGeom>
          <a:noFill/>
        </p:spPr>
        <p:txBody>
          <a:bodyPr wrap="square" rtlCol="0">
            <a:spAutoFit/>
          </a:bodyPr>
          <a:lstStyle/>
          <a:p>
            <a:r>
              <a:rPr lang="en-GB" sz="1200" b="1">
                <a:solidFill>
                  <a:srgbClr val="362C83"/>
                </a:solidFill>
                <a:latin typeface="Figtree" pitchFamily="2" charset="0"/>
              </a:rPr>
              <a:t>Risk of exclusion</a:t>
            </a:r>
            <a:r>
              <a:rPr lang="en-GB" sz="1200">
                <a:solidFill>
                  <a:srgbClr val="362C83"/>
                </a:solidFill>
                <a:latin typeface="Figtree" pitchFamily="2" charset="0"/>
              </a:rPr>
              <a:t>. </a:t>
            </a:r>
          </a:p>
          <a:p>
            <a:endParaRPr lang="en-GB" sz="1200">
              <a:solidFill>
                <a:srgbClr val="362C83"/>
              </a:solidFill>
              <a:latin typeface="Figtree" pitchFamily="2" charset="0"/>
            </a:endParaRPr>
          </a:p>
          <a:p>
            <a:endParaRPr lang="en-GB" sz="1200">
              <a:solidFill>
                <a:srgbClr val="362C83"/>
              </a:solidFill>
              <a:latin typeface="Figtree" pitchFamily="2" charset="0"/>
            </a:endParaRPr>
          </a:p>
          <a:p>
            <a:r>
              <a:rPr lang="en-GB" sz="1200">
                <a:solidFill>
                  <a:srgbClr val="362C83"/>
                </a:solidFill>
                <a:latin typeface="Figtree" pitchFamily="2" charset="0"/>
              </a:rPr>
              <a:t>Health conditions, and unmet accessibility needs can stop people in their tracks.</a:t>
            </a:r>
          </a:p>
          <a:p>
            <a:endParaRPr lang="en-GB" sz="1200">
              <a:solidFill>
                <a:srgbClr val="362C83"/>
              </a:solidFill>
              <a:latin typeface="Figtree" pitchFamily="2" charset="0"/>
            </a:endParaRPr>
          </a:p>
          <a:p>
            <a:r>
              <a:rPr lang="en-GB" sz="1200">
                <a:solidFill>
                  <a:srgbClr val="362C83"/>
                </a:solidFill>
                <a:latin typeface="Figtree" pitchFamily="2" charset="0"/>
              </a:rPr>
              <a:t>Without non-digital routes, proxy access and accessible design, there is a risk that some may be left out. </a:t>
            </a:r>
          </a:p>
          <a:p>
            <a:endParaRPr lang="en-GB" sz="1200">
              <a:solidFill>
                <a:srgbClr val="362C83"/>
              </a:solidFill>
              <a:latin typeface="Figtree" pitchFamily="2" charset="0"/>
            </a:endParaRPr>
          </a:p>
          <a:p>
            <a:endParaRPr lang="en-GB" sz="1200">
              <a:solidFill>
                <a:srgbClr val="362C83"/>
              </a:solidFill>
              <a:latin typeface="Figtree" pitchFamily="2" charset="0"/>
            </a:endParaRPr>
          </a:p>
        </p:txBody>
      </p:sp>
      <p:sp>
        <p:nvSpPr>
          <p:cNvPr id="52" name="TextBox 51">
            <a:extLst>
              <a:ext uri="{FF2B5EF4-FFF2-40B4-BE49-F238E27FC236}">
                <a16:creationId xmlns:a16="http://schemas.microsoft.com/office/drawing/2014/main" id="{5BECF486-615F-0F44-609F-66FE030F4485}"/>
              </a:ext>
            </a:extLst>
          </p:cNvPr>
          <p:cNvSpPr txBox="1"/>
          <p:nvPr/>
        </p:nvSpPr>
        <p:spPr>
          <a:xfrm>
            <a:off x="2359056" y="2743319"/>
            <a:ext cx="1621823" cy="1754326"/>
          </a:xfrm>
          <a:prstGeom prst="rect">
            <a:avLst/>
          </a:prstGeom>
          <a:noFill/>
        </p:spPr>
        <p:txBody>
          <a:bodyPr wrap="square" rtlCol="0">
            <a:spAutoFit/>
          </a:bodyPr>
          <a:lstStyle/>
          <a:p>
            <a:r>
              <a:rPr lang="en-GB" sz="1200" b="1">
                <a:solidFill>
                  <a:srgbClr val="362C83"/>
                </a:solidFill>
                <a:latin typeface="Figtree" pitchFamily="2" charset="0"/>
              </a:rPr>
              <a:t>Limited understanding </a:t>
            </a:r>
          </a:p>
          <a:p>
            <a:endParaRPr lang="en-GB" sz="1200" b="1">
              <a:solidFill>
                <a:srgbClr val="362C83"/>
              </a:solidFill>
              <a:latin typeface="Figtree" pitchFamily="2" charset="0"/>
            </a:endParaRPr>
          </a:p>
          <a:p>
            <a:r>
              <a:rPr lang="en-GB" sz="1200">
                <a:solidFill>
                  <a:srgbClr val="362C83"/>
                </a:solidFill>
                <a:latin typeface="Figtree" pitchFamily="2" charset="0"/>
              </a:rPr>
              <a:t>Energy data is not seen as sensitive, leading to consent being given without full understanding, undermining its validity.</a:t>
            </a:r>
          </a:p>
        </p:txBody>
      </p:sp>
      <p:grpSp>
        <p:nvGrpSpPr>
          <p:cNvPr id="4" name="Group 3">
            <a:extLst>
              <a:ext uri="{FF2B5EF4-FFF2-40B4-BE49-F238E27FC236}">
                <a16:creationId xmlns:a16="http://schemas.microsoft.com/office/drawing/2014/main" id="{DB9C7D63-49CC-FE4E-8FB7-4B3FA20691BF}"/>
              </a:ext>
            </a:extLst>
          </p:cNvPr>
          <p:cNvGrpSpPr/>
          <p:nvPr/>
        </p:nvGrpSpPr>
        <p:grpSpPr>
          <a:xfrm>
            <a:off x="7313872" y="6421161"/>
            <a:ext cx="4539506" cy="240858"/>
            <a:chOff x="7313872" y="6421161"/>
            <a:chExt cx="4539506" cy="240858"/>
          </a:xfrm>
        </p:grpSpPr>
        <p:sp>
          <p:nvSpPr>
            <p:cNvPr id="53" name="Rounded Rectangle 52">
              <a:extLst>
                <a:ext uri="{FF2B5EF4-FFF2-40B4-BE49-F238E27FC236}">
                  <a16:creationId xmlns:a16="http://schemas.microsoft.com/office/drawing/2014/main" id="{52F122A0-CCCA-CAC2-DB88-47729B3861A1}"/>
                </a:ext>
              </a:extLst>
            </p:cNvPr>
            <p:cNvSpPr/>
            <p:nvPr/>
          </p:nvSpPr>
          <p:spPr>
            <a:xfrm>
              <a:off x="7420609" y="6462736"/>
              <a:ext cx="1379162" cy="165336"/>
            </a:xfrm>
            <a:prstGeom prst="roundRect">
              <a:avLst/>
            </a:prstGeom>
            <a:solidFill>
              <a:srgbClr val="F1E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a:solidFill>
                    <a:schemeClr val="tx1"/>
                  </a:solidFill>
                  <a:latin typeface="Figtree" pitchFamily="2" charset="0"/>
                </a:rPr>
                <a:t>Blocks engagement </a:t>
              </a:r>
            </a:p>
          </p:txBody>
        </p:sp>
        <p:sp>
          <p:nvSpPr>
            <p:cNvPr id="54" name="Rounded Rectangle 53">
              <a:extLst>
                <a:ext uri="{FF2B5EF4-FFF2-40B4-BE49-F238E27FC236}">
                  <a16:creationId xmlns:a16="http://schemas.microsoft.com/office/drawing/2014/main" id="{5B8BDD50-AD48-EAA1-EAB5-B0B156B46272}"/>
                </a:ext>
              </a:extLst>
            </p:cNvPr>
            <p:cNvSpPr/>
            <p:nvPr/>
          </p:nvSpPr>
          <p:spPr>
            <a:xfrm>
              <a:off x="9005886" y="6429541"/>
              <a:ext cx="1322743" cy="232478"/>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a:solidFill>
                    <a:schemeClr val="tx1"/>
                  </a:solidFill>
                  <a:latin typeface="Figtree" pitchFamily="2" charset="0"/>
                </a:rPr>
                <a:t>Reduces engagement </a:t>
              </a:r>
            </a:p>
          </p:txBody>
        </p:sp>
        <p:sp>
          <p:nvSpPr>
            <p:cNvPr id="55" name="Rounded Rectangle 54">
              <a:extLst>
                <a:ext uri="{FF2B5EF4-FFF2-40B4-BE49-F238E27FC236}">
                  <a16:creationId xmlns:a16="http://schemas.microsoft.com/office/drawing/2014/main" id="{BC349356-1248-4E4B-A90D-F203AC68DEA9}"/>
                </a:ext>
              </a:extLst>
            </p:cNvPr>
            <p:cNvSpPr/>
            <p:nvPr/>
          </p:nvSpPr>
          <p:spPr>
            <a:xfrm>
              <a:off x="10530635" y="6421161"/>
              <a:ext cx="1322743" cy="232478"/>
            </a:xfrm>
            <a:prstGeom prst="roundRect">
              <a:avLst/>
            </a:prstGeom>
            <a:solidFill>
              <a:schemeClr val="bg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a:solidFill>
                    <a:schemeClr val="tx1"/>
                  </a:solidFill>
                  <a:latin typeface="Figtree" pitchFamily="2" charset="0"/>
                </a:rPr>
                <a:t>Limits engagement </a:t>
              </a:r>
            </a:p>
          </p:txBody>
        </p:sp>
        <p:sp>
          <p:nvSpPr>
            <p:cNvPr id="56" name="Rounded Rectangle 55">
              <a:extLst>
                <a:ext uri="{FF2B5EF4-FFF2-40B4-BE49-F238E27FC236}">
                  <a16:creationId xmlns:a16="http://schemas.microsoft.com/office/drawing/2014/main" id="{12201993-C6BA-46F9-DE81-DD05580FA0F5}"/>
                </a:ext>
              </a:extLst>
            </p:cNvPr>
            <p:cNvSpPr/>
            <p:nvPr/>
          </p:nvSpPr>
          <p:spPr>
            <a:xfrm>
              <a:off x="7313872" y="6456623"/>
              <a:ext cx="185737" cy="185737"/>
            </a:xfrm>
            <a:prstGeom prst="roundRect">
              <a:avLst/>
            </a:prstGeom>
            <a:solidFill>
              <a:srgbClr val="FA2770"/>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solidFill>
                  <a:srgbClr val="FFFFFF"/>
                </a:solidFill>
                <a:latin typeface="Figtree" pitchFamily="2" charset="0"/>
              </a:endParaRPr>
            </a:p>
          </p:txBody>
        </p:sp>
        <p:sp>
          <p:nvSpPr>
            <p:cNvPr id="57" name="Rounded Rectangle 56">
              <a:extLst>
                <a:ext uri="{FF2B5EF4-FFF2-40B4-BE49-F238E27FC236}">
                  <a16:creationId xmlns:a16="http://schemas.microsoft.com/office/drawing/2014/main" id="{6D405AD9-A3AB-B616-C11D-F98693A32E03}"/>
                </a:ext>
              </a:extLst>
            </p:cNvPr>
            <p:cNvSpPr/>
            <p:nvPr/>
          </p:nvSpPr>
          <p:spPr>
            <a:xfrm>
              <a:off x="8813062" y="6445488"/>
              <a:ext cx="185737" cy="185737"/>
            </a:xfrm>
            <a:prstGeom prst="roundRect">
              <a:avLst/>
            </a:prstGeom>
            <a:solidFill>
              <a:srgbClr val="FE7931">
                <a:alpha val="60000"/>
              </a:srgb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solidFill>
                  <a:srgbClr val="021E5E"/>
                </a:solidFill>
                <a:latin typeface="Figtree" pitchFamily="2" charset="0"/>
              </a:endParaRPr>
            </a:p>
          </p:txBody>
        </p:sp>
        <p:sp>
          <p:nvSpPr>
            <p:cNvPr id="58" name="Rounded Rectangle 57">
              <a:extLst>
                <a:ext uri="{FF2B5EF4-FFF2-40B4-BE49-F238E27FC236}">
                  <a16:creationId xmlns:a16="http://schemas.microsoft.com/office/drawing/2014/main" id="{B036DB46-4F92-A643-C74E-C96EC90992D6}"/>
                </a:ext>
              </a:extLst>
            </p:cNvPr>
            <p:cNvSpPr/>
            <p:nvPr/>
          </p:nvSpPr>
          <p:spPr>
            <a:xfrm>
              <a:off x="10397314" y="6446772"/>
              <a:ext cx="185737" cy="185737"/>
            </a:xfrm>
            <a:prstGeom prst="roundRect">
              <a:avLst/>
            </a:prstGeom>
            <a:solidFill>
              <a:srgbClr val="FEC757">
                <a:alpha val="40000"/>
              </a:srgb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solidFill>
                  <a:srgbClr val="021E5E"/>
                </a:solidFill>
                <a:latin typeface="Figtree" pitchFamily="2" charset="0"/>
              </a:endParaRPr>
            </a:p>
          </p:txBody>
        </p:sp>
      </p:grpSp>
      <p:cxnSp>
        <p:nvCxnSpPr>
          <p:cNvPr id="66" name="Straight Connector 65">
            <a:extLst>
              <a:ext uri="{FF2B5EF4-FFF2-40B4-BE49-F238E27FC236}">
                <a16:creationId xmlns:a16="http://schemas.microsoft.com/office/drawing/2014/main" id="{E7075DA0-A8E7-6DEA-4870-7195ABD89CEA}"/>
              </a:ext>
            </a:extLst>
          </p:cNvPr>
          <p:cNvCxnSpPr>
            <a:cxnSpLocks/>
          </p:cNvCxnSpPr>
          <p:nvPr/>
        </p:nvCxnSpPr>
        <p:spPr>
          <a:xfrm>
            <a:off x="7919789" y="2201220"/>
            <a:ext cx="0" cy="3349592"/>
          </a:xfrm>
          <a:prstGeom prst="line">
            <a:avLst/>
          </a:prstGeom>
          <a:ln w="9525">
            <a:solidFill>
              <a:schemeClr val="bg1">
                <a:lumMod val="85000"/>
              </a:schemeClr>
            </a:solidFill>
            <a:prstDash val="lgDash"/>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47A11F0A-EE9F-D31B-AE16-361E8660F44D}"/>
              </a:ext>
            </a:extLst>
          </p:cNvPr>
          <p:cNvCxnSpPr>
            <a:cxnSpLocks/>
          </p:cNvCxnSpPr>
          <p:nvPr/>
        </p:nvCxnSpPr>
        <p:spPr>
          <a:xfrm>
            <a:off x="4411648" y="5370336"/>
            <a:ext cx="5282177" cy="0"/>
          </a:xfrm>
          <a:prstGeom prst="line">
            <a:avLst/>
          </a:prstGeom>
          <a:ln>
            <a:solidFill>
              <a:srgbClr val="FA2770"/>
            </a:solidFill>
          </a:ln>
        </p:spPr>
        <p:style>
          <a:lnRef idx="2">
            <a:schemeClr val="accent1"/>
          </a:lnRef>
          <a:fillRef idx="0">
            <a:schemeClr val="accent1"/>
          </a:fillRef>
          <a:effectRef idx="1">
            <a:schemeClr val="accent1"/>
          </a:effectRef>
          <a:fontRef idx="minor">
            <a:schemeClr val="tx1"/>
          </a:fontRef>
        </p:style>
      </p:cxnSp>
      <p:sp>
        <p:nvSpPr>
          <p:cNvPr id="67" name="Rounded Rectangle 66">
            <a:extLst>
              <a:ext uri="{FF2B5EF4-FFF2-40B4-BE49-F238E27FC236}">
                <a16:creationId xmlns:a16="http://schemas.microsoft.com/office/drawing/2014/main" id="{BBC3468D-4EEC-AB95-4926-75BDCBF10EDE}"/>
              </a:ext>
            </a:extLst>
          </p:cNvPr>
          <p:cNvSpPr/>
          <p:nvPr/>
        </p:nvSpPr>
        <p:spPr>
          <a:xfrm>
            <a:off x="5384721" y="6306299"/>
            <a:ext cx="1379162" cy="165336"/>
          </a:xfrm>
          <a:prstGeom prst="roundRect">
            <a:avLst/>
          </a:prstGeom>
          <a:solidFill>
            <a:schemeClr val="bg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00">
              <a:solidFill>
                <a:schemeClr val="tx1"/>
              </a:solidFill>
              <a:latin typeface="Figtree" pitchFamily="2" charset="0"/>
            </a:endParaRPr>
          </a:p>
        </p:txBody>
      </p:sp>
      <p:sp>
        <p:nvSpPr>
          <p:cNvPr id="68" name="Rectangle 67">
            <a:extLst>
              <a:ext uri="{FF2B5EF4-FFF2-40B4-BE49-F238E27FC236}">
                <a16:creationId xmlns:a16="http://schemas.microsoft.com/office/drawing/2014/main" id="{98789AE6-F709-2D84-89BD-30E3F639C13C}"/>
              </a:ext>
            </a:extLst>
          </p:cNvPr>
          <p:cNvSpPr/>
          <p:nvPr/>
        </p:nvSpPr>
        <p:spPr>
          <a:xfrm>
            <a:off x="5885676" y="5225181"/>
            <a:ext cx="2334120" cy="2833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solidFill>
                  <a:srgbClr val="FA2770"/>
                </a:solidFill>
                <a:latin typeface="Figtree" pitchFamily="2" charset="0"/>
              </a:rPr>
              <a:t>Most critical barriers to address</a:t>
            </a:r>
          </a:p>
        </p:txBody>
      </p:sp>
      <p:sp>
        <p:nvSpPr>
          <p:cNvPr id="8" name="TextBox 7">
            <a:extLst>
              <a:ext uri="{FF2B5EF4-FFF2-40B4-BE49-F238E27FC236}">
                <a16:creationId xmlns:a16="http://schemas.microsoft.com/office/drawing/2014/main" id="{CC5F0246-ACCB-F0E5-7220-2E41EC916D83}"/>
              </a:ext>
            </a:extLst>
          </p:cNvPr>
          <p:cNvSpPr txBox="1"/>
          <p:nvPr/>
        </p:nvSpPr>
        <p:spPr>
          <a:xfrm>
            <a:off x="457200" y="355600"/>
            <a:ext cx="8890000" cy="584775"/>
          </a:xfrm>
          <a:prstGeom prst="rect">
            <a:avLst/>
          </a:prstGeom>
          <a:noFill/>
        </p:spPr>
        <p:txBody>
          <a:bodyPr vertOverflow="overflow" vert="horz" wrap="square" rtlCol="0" anchor="t">
            <a:spAutoFit/>
          </a:bodyPr>
          <a:lstStyle/>
          <a:p>
            <a:r>
              <a:rPr lang="en-GB" sz="3200" b="1" kern="0">
                <a:solidFill>
                  <a:srgbClr val="362C83"/>
                </a:solidFill>
                <a:latin typeface="Figtree" pitchFamily="2" charset="0"/>
                <a:ea typeface="+mn-lt"/>
                <a:cs typeface="+mn-lt"/>
                <a:sym typeface="Arial"/>
              </a:rPr>
              <a:t>The biggest adoption barriers are upstream</a:t>
            </a:r>
            <a:endParaRPr lang="en-US" sz="3200" b="1">
              <a:solidFill>
                <a:srgbClr val="362C83"/>
              </a:solidFill>
              <a:latin typeface="Figtree" pitchFamily="2" charset="0"/>
            </a:endParaRPr>
          </a:p>
        </p:txBody>
      </p:sp>
      <p:sp>
        <p:nvSpPr>
          <p:cNvPr id="10" name="TextBox 9">
            <a:extLst>
              <a:ext uri="{FF2B5EF4-FFF2-40B4-BE49-F238E27FC236}">
                <a16:creationId xmlns:a16="http://schemas.microsoft.com/office/drawing/2014/main" id="{314A42C0-CD22-D2CA-1AD6-97D07BA51798}"/>
              </a:ext>
            </a:extLst>
          </p:cNvPr>
          <p:cNvSpPr txBox="1"/>
          <p:nvPr/>
        </p:nvSpPr>
        <p:spPr>
          <a:xfrm>
            <a:off x="457200" y="940375"/>
            <a:ext cx="8890000" cy="338554"/>
          </a:xfrm>
          <a:prstGeom prst="rect">
            <a:avLst/>
          </a:prstGeom>
          <a:noFill/>
        </p:spPr>
        <p:txBody>
          <a:bodyPr vertOverflow="overflow" vert="horz" wrap="square" rtlCol="0" anchor="t">
            <a:spAutoFit/>
          </a:bodyPr>
          <a:lstStyle/>
          <a:p>
            <a:r>
              <a:rPr lang="en-GB" sz="1600" kern="0">
                <a:solidFill>
                  <a:srgbClr val="503BF6"/>
                </a:solidFill>
                <a:latin typeface="Figtree" pitchFamily="2" charset="0"/>
                <a:ea typeface="+mn-lt"/>
                <a:cs typeface="+mn-lt"/>
                <a:sym typeface="Arial"/>
              </a:rPr>
              <a:t>Trust, identity and value must be established before people will proceed</a:t>
            </a:r>
            <a:endParaRPr lang="en-US" sz="1600">
              <a:solidFill>
                <a:srgbClr val="503BF6"/>
              </a:solidFill>
              <a:latin typeface="Figtree" pitchFamily="2" charset="0"/>
            </a:endParaRPr>
          </a:p>
        </p:txBody>
      </p:sp>
    </p:spTree>
    <p:extLst>
      <p:ext uri="{BB962C8B-B14F-4D97-AF65-F5344CB8AC3E}">
        <p14:creationId xmlns:p14="http://schemas.microsoft.com/office/powerpoint/2010/main" val="26729722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4A4EA5-7F6C-ACFD-02B7-D18B923C43D5}"/>
            </a:ext>
          </a:extLst>
        </p:cNvPr>
        <p:cNvGrpSpPr/>
        <p:nvPr/>
      </p:nvGrpSpPr>
      <p:grpSpPr>
        <a:xfrm>
          <a:off x="0" y="0"/>
          <a:ext cx="0" cy="0"/>
          <a:chOff x="0" y="0"/>
          <a:chExt cx="0" cy="0"/>
        </a:xfrm>
      </p:grpSpPr>
      <p:sp>
        <p:nvSpPr>
          <p:cNvPr id="65" name="Round Same-side Corner of Rectangle 64">
            <a:extLst>
              <a:ext uri="{FF2B5EF4-FFF2-40B4-BE49-F238E27FC236}">
                <a16:creationId xmlns:a16="http://schemas.microsoft.com/office/drawing/2014/main" id="{40123E04-1897-2BAB-FCEA-68E4E23B5631}"/>
              </a:ext>
            </a:extLst>
          </p:cNvPr>
          <p:cNvSpPr/>
          <p:nvPr/>
        </p:nvSpPr>
        <p:spPr>
          <a:xfrm>
            <a:off x="9480376" y="2939211"/>
            <a:ext cx="2528706" cy="2837987"/>
          </a:xfrm>
          <a:prstGeom prst="round2SameRect">
            <a:avLst>
              <a:gd name="adj1" fmla="val 10835"/>
              <a:gd name="adj2" fmla="val 11901"/>
            </a:avLst>
          </a:prstGeom>
          <a:solidFill>
            <a:srgbClr val="F1EFFF"/>
          </a:solidFill>
          <a:ln>
            <a:solidFill>
              <a:srgbClr val="F1E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ound Same-side Corner of Rectangle 65">
            <a:extLst>
              <a:ext uri="{FF2B5EF4-FFF2-40B4-BE49-F238E27FC236}">
                <a16:creationId xmlns:a16="http://schemas.microsoft.com/office/drawing/2014/main" id="{14E541EB-879A-A83A-93D8-324D9F10CB9D}"/>
              </a:ext>
            </a:extLst>
          </p:cNvPr>
          <p:cNvSpPr/>
          <p:nvPr/>
        </p:nvSpPr>
        <p:spPr>
          <a:xfrm>
            <a:off x="6780088" y="2939211"/>
            <a:ext cx="2528706" cy="2837987"/>
          </a:xfrm>
          <a:prstGeom prst="round2SameRect">
            <a:avLst>
              <a:gd name="adj1" fmla="val 10835"/>
              <a:gd name="adj2" fmla="val 11901"/>
            </a:avLst>
          </a:prstGeom>
          <a:solidFill>
            <a:srgbClr val="F1EFFF"/>
          </a:solidFill>
          <a:ln>
            <a:solidFill>
              <a:srgbClr val="F1E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ound Same-side Corner of Rectangle 63">
            <a:extLst>
              <a:ext uri="{FF2B5EF4-FFF2-40B4-BE49-F238E27FC236}">
                <a16:creationId xmlns:a16="http://schemas.microsoft.com/office/drawing/2014/main" id="{3F106A98-7562-0C8B-916A-2F93A9C91520}"/>
              </a:ext>
            </a:extLst>
          </p:cNvPr>
          <p:cNvSpPr/>
          <p:nvPr/>
        </p:nvSpPr>
        <p:spPr>
          <a:xfrm>
            <a:off x="4079776" y="2939211"/>
            <a:ext cx="2528706" cy="2837987"/>
          </a:xfrm>
          <a:prstGeom prst="round2SameRect">
            <a:avLst>
              <a:gd name="adj1" fmla="val 10835"/>
              <a:gd name="adj2" fmla="val 11901"/>
            </a:avLst>
          </a:prstGeom>
          <a:solidFill>
            <a:srgbClr val="F1EFFF"/>
          </a:solidFill>
          <a:ln>
            <a:solidFill>
              <a:srgbClr val="F1E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ound Same-side Corner of Rectangle 57">
            <a:extLst>
              <a:ext uri="{FF2B5EF4-FFF2-40B4-BE49-F238E27FC236}">
                <a16:creationId xmlns:a16="http://schemas.microsoft.com/office/drawing/2014/main" id="{83C1AB4E-FBFB-F45D-BCB0-57EEF7F0DC6D}"/>
              </a:ext>
            </a:extLst>
          </p:cNvPr>
          <p:cNvSpPr/>
          <p:nvPr/>
        </p:nvSpPr>
        <p:spPr>
          <a:xfrm>
            <a:off x="1379488" y="2939211"/>
            <a:ext cx="2528706" cy="2837987"/>
          </a:xfrm>
          <a:prstGeom prst="round2SameRect">
            <a:avLst>
              <a:gd name="adj1" fmla="val 10835"/>
              <a:gd name="adj2" fmla="val 11901"/>
            </a:avLst>
          </a:prstGeom>
          <a:solidFill>
            <a:srgbClr val="F1EFFF"/>
          </a:solidFill>
          <a:ln>
            <a:solidFill>
              <a:srgbClr val="F1E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0DB5A56C-5B2D-E2DA-5DDA-AC0D319DB321}"/>
              </a:ext>
            </a:extLst>
          </p:cNvPr>
          <p:cNvSpPr/>
          <p:nvPr/>
        </p:nvSpPr>
        <p:spPr>
          <a:xfrm>
            <a:off x="1555723" y="4121298"/>
            <a:ext cx="1080000" cy="21173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rgbClr val="362C83"/>
                </a:solidFill>
                <a:latin typeface="Figtree" pitchFamily="2" charset="0"/>
              </a:rPr>
              <a:t>Physical </a:t>
            </a:r>
          </a:p>
        </p:txBody>
      </p:sp>
      <p:sp>
        <p:nvSpPr>
          <p:cNvPr id="7" name="TextBox 6">
            <a:extLst>
              <a:ext uri="{FF2B5EF4-FFF2-40B4-BE49-F238E27FC236}">
                <a16:creationId xmlns:a16="http://schemas.microsoft.com/office/drawing/2014/main" id="{7C3A6BFC-5215-5CCF-58AC-43EF470F8A14}"/>
              </a:ext>
            </a:extLst>
          </p:cNvPr>
          <p:cNvSpPr txBox="1"/>
          <p:nvPr/>
        </p:nvSpPr>
        <p:spPr>
          <a:xfrm>
            <a:off x="322619" y="4068700"/>
            <a:ext cx="1093779" cy="276999"/>
          </a:xfrm>
          <a:prstGeom prst="rect">
            <a:avLst/>
          </a:prstGeom>
          <a:noFill/>
        </p:spPr>
        <p:txBody>
          <a:bodyPr wrap="square" rtlCol="0">
            <a:spAutoFit/>
          </a:bodyPr>
          <a:lstStyle/>
          <a:p>
            <a:r>
              <a:rPr lang="en-GB" sz="1200" b="1">
                <a:solidFill>
                  <a:srgbClr val="021E5E"/>
                </a:solidFill>
                <a:latin typeface="Figtree SemiBold" pitchFamily="2" charset="0"/>
              </a:rPr>
              <a:t>Capability</a:t>
            </a:r>
          </a:p>
        </p:txBody>
      </p:sp>
      <p:sp>
        <p:nvSpPr>
          <p:cNvPr id="11" name="TextBox 10">
            <a:extLst>
              <a:ext uri="{FF2B5EF4-FFF2-40B4-BE49-F238E27FC236}">
                <a16:creationId xmlns:a16="http://schemas.microsoft.com/office/drawing/2014/main" id="{185805DA-048E-F038-D793-551C2D723C92}"/>
              </a:ext>
            </a:extLst>
          </p:cNvPr>
          <p:cNvSpPr txBox="1"/>
          <p:nvPr/>
        </p:nvSpPr>
        <p:spPr>
          <a:xfrm>
            <a:off x="322619" y="4497186"/>
            <a:ext cx="1268936" cy="276999"/>
          </a:xfrm>
          <a:prstGeom prst="rect">
            <a:avLst/>
          </a:prstGeom>
          <a:noFill/>
        </p:spPr>
        <p:txBody>
          <a:bodyPr wrap="square" rtlCol="0">
            <a:spAutoFit/>
          </a:bodyPr>
          <a:lstStyle/>
          <a:p>
            <a:r>
              <a:rPr lang="en-GB" sz="1200" b="1">
                <a:solidFill>
                  <a:srgbClr val="021E5E"/>
                </a:solidFill>
                <a:latin typeface="Figtree SemiBold" pitchFamily="2" charset="0"/>
              </a:rPr>
              <a:t>Opportunity</a:t>
            </a:r>
          </a:p>
        </p:txBody>
      </p:sp>
      <p:sp>
        <p:nvSpPr>
          <p:cNvPr id="14" name="Rounded Rectangle 13">
            <a:extLst>
              <a:ext uri="{FF2B5EF4-FFF2-40B4-BE49-F238E27FC236}">
                <a16:creationId xmlns:a16="http://schemas.microsoft.com/office/drawing/2014/main" id="{CD3197CE-4DA9-5696-AF84-799E3C8C3868}"/>
              </a:ext>
            </a:extLst>
          </p:cNvPr>
          <p:cNvSpPr/>
          <p:nvPr/>
        </p:nvSpPr>
        <p:spPr>
          <a:xfrm>
            <a:off x="2681247" y="4111527"/>
            <a:ext cx="1080000" cy="2124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rgbClr val="362C83"/>
                </a:solidFill>
                <a:latin typeface="Figtree" pitchFamily="2" charset="0"/>
              </a:rPr>
              <a:t>Psychological </a:t>
            </a:r>
          </a:p>
        </p:txBody>
      </p:sp>
      <p:sp>
        <p:nvSpPr>
          <p:cNvPr id="15" name="Rounded Rectangle 14">
            <a:extLst>
              <a:ext uri="{FF2B5EF4-FFF2-40B4-BE49-F238E27FC236}">
                <a16:creationId xmlns:a16="http://schemas.microsoft.com/office/drawing/2014/main" id="{C1CC9211-707B-42AD-C0B8-88835771503A}"/>
              </a:ext>
            </a:extLst>
          </p:cNvPr>
          <p:cNvSpPr/>
          <p:nvPr/>
        </p:nvSpPr>
        <p:spPr>
          <a:xfrm>
            <a:off x="1555723" y="4571454"/>
            <a:ext cx="1080000" cy="211737"/>
          </a:xfrm>
          <a:prstGeom prst="roundRect">
            <a:avLst/>
          </a:prstGeom>
          <a:solidFill>
            <a:srgbClr val="362C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chemeClr val="bg1"/>
                </a:solidFill>
                <a:latin typeface="Figtree" pitchFamily="2" charset="0"/>
              </a:rPr>
              <a:t>Physical </a:t>
            </a:r>
          </a:p>
        </p:txBody>
      </p:sp>
      <p:sp>
        <p:nvSpPr>
          <p:cNvPr id="16" name="Rounded Rectangle 15">
            <a:extLst>
              <a:ext uri="{FF2B5EF4-FFF2-40B4-BE49-F238E27FC236}">
                <a16:creationId xmlns:a16="http://schemas.microsoft.com/office/drawing/2014/main" id="{6C26C9B8-4EB1-34CD-5AB7-284F28D89E86}"/>
              </a:ext>
            </a:extLst>
          </p:cNvPr>
          <p:cNvSpPr/>
          <p:nvPr/>
        </p:nvSpPr>
        <p:spPr>
          <a:xfrm>
            <a:off x="2681919" y="4575872"/>
            <a:ext cx="1080000" cy="212400"/>
          </a:xfrm>
          <a:prstGeom prst="roundRect">
            <a:avLst/>
          </a:prstGeom>
          <a:solidFill>
            <a:srgbClr val="362C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chemeClr val="bg1"/>
                </a:solidFill>
                <a:latin typeface="Figtree" pitchFamily="2" charset="0"/>
              </a:rPr>
              <a:t>Social </a:t>
            </a:r>
          </a:p>
        </p:txBody>
      </p:sp>
      <p:sp>
        <p:nvSpPr>
          <p:cNvPr id="17" name="Rounded Rectangle 16">
            <a:extLst>
              <a:ext uri="{FF2B5EF4-FFF2-40B4-BE49-F238E27FC236}">
                <a16:creationId xmlns:a16="http://schemas.microsoft.com/office/drawing/2014/main" id="{3023E687-8EE5-EE30-D25D-EE34FE9E3135}"/>
              </a:ext>
            </a:extLst>
          </p:cNvPr>
          <p:cNvSpPr/>
          <p:nvPr/>
        </p:nvSpPr>
        <p:spPr>
          <a:xfrm>
            <a:off x="2681919" y="4999165"/>
            <a:ext cx="1080000" cy="2124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rgbClr val="362C83"/>
                </a:solidFill>
                <a:latin typeface="Figtree" pitchFamily="2" charset="0"/>
              </a:rPr>
              <a:t>Automatic </a:t>
            </a:r>
          </a:p>
        </p:txBody>
      </p:sp>
      <p:sp>
        <p:nvSpPr>
          <p:cNvPr id="18" name="Rounded Rectangle 17">
            <a:extLst>
              <a:ext uri="{FF2B5EF4-FFF2-40B4-BE49-F238E27FC236}">
                <a16:creationId xmlns:a16="http://schemas.microsoft.com/office/drawing/2014/main" id="{5D98D940-C629-74E3-9E3B-612065CA340F}"/>
              </a:ext>
            </a:extLst>
          </p:cNvPr>
          <p:cNvSpPr/>
          <p:nvPr/>
        </p:nvSpPr>
        <p:spPr>
          <a:xfrm>
            <a:off x="1552083" y="5008938"/>
            <a:ext cx="1080000" cy="211737"/>
          </a:xfrm>
          <a:prstGeom prst="roundRect">
            <a:avLst/>
          </a:prstGeom>
          <a:solidFill>
            <a:srgbClr val="362C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chemeClr val="bg1"/>
                </a:solidFill>
                <a:latin typeface="Figtree" pitchFamily="2" charset="0"/>
              </a:rPr>
              <a:t>Reflective </a:t>
            </a:r>
          </a:p>
        </p:txBody>
      </p:sp>
      <p:sp>
        <p:nvSpPr>
          <p:cNvPr id="20" name="TextBox 19">
            <a:extLst>
              <a:ext uri="{FF2B5EF4-FFF2-40B4-BE49-F238E27FC236}">
                <a16:creationId xmlns:a16="http://schemas.microsoft.com/office/drawing/2014/main" id="{BB5BA0C9-5D13-0599-69B5-435CC7B69290}"/>
              </a:ext>
            </a:extLst>
          </p:cNvPr>
          <p:cNvSpPr txBox="1"/>
          <p:nvPr/>
        </p:nvSpPr>
        <p:spPr>
          <a:xfrm>
            <a:off x="322619" y="4950724"/>
            <a:ext cx="1093779" cy="276999"/>
          </a:xfrm>
          <a:prstGeom prst="rect">
            <a:avLst/>
          </a:prstGeom>
          <a:noFill/>
        </p:spPr>
        <p:txBody>
          <a:bodyPr wrap="square" rtlCol="0">
            <a:spAutoFit/>
          </a:bodyPr>
          <a:lstStyle/>
          <a:p>
            <a:r>
              <a:rPr lang="en-GB" sz="1200" b="1">
                <a:solidFill>
                  <a:srgbClr val="021E5E"/>
                </a:solidFill>
                <a:latin typeface="Figtree SemiBold" pitchFamily="2" charset="0"/>
              </a:rPr>
              <a:t>Motivation</a:t>
            </a:r>
          </a:p>
        </p:txBody>
      </p:sp>
      <p:sp>
        <p:nvSpPr>
          <p:cNvPr id="9" name="TextBox 8">
            <a:extLst>
              <a:ext uri="{FF2B5EF4-FFF2-40B4-BE49-F238E27FC236}">
                <a16:creationId xmlns:a16="http://schemas.microsoft.com/office/drawing/2014/main" id="{9DC4BBD2-1DA5-C848-AF04-0472090ADC6D}"/>
              </a:ext>
            </a:extLst>
          </p:cNvPr>
          <p:cNvSpPr txBox="1"/>
          <p:nvPr/>
        </p:nvSpPr>
        <p:spPr>
          <a:xfrm>
            <a:off x="1416398" y="3409150"/>
            <a:ext cx="2491796" cy="461665"/>
          </a:xfrm>
          <a:prstGeom prst="rect">
            <a:avLst/>
          </a:prstGeom>
          <a:noFill/>
        </p:spPr>
        <p:txBody>
          <a:bodyPr wrap="square" rtlCol="0">
            <a:spAutoFit/>
          </a:bodyPr>
          <a:lstStyle/>
          <a:p>
            <a:pPr algn="ctr"/>
            <a:r>
              <a:rPr lang="en-GB" sz="1200" b="1">
                <a:solidFill>
                  <a:srgbClr val="4D38F5"/>
                </a:solidFill>
                <a:latin typeface="Figtree SemiBold" pitchFamily="2" charset="0"/>
              </a:rPr>
              <a:t>Comfortable </a:t>
            </a:r>
            <a:br>
              <a:rPr lang="en-GB" sz="1200" b="1">
                <a:solidFill>
                  <a:srgbClr val="4D38F5"/>
                </a:solidFill>
                <a:latin typeface="Figtree SemiBold" pitchFamily="2" charset="0"/>
              </a:rPr>
            </a:br>
            <a:r>
              <a:rPr lang="en-GB" sz="1200" b="1">
                <a:solidFill>
                  <a:srgbClr val="4D38F5"/>
                </a:solidFill>
                <a:latin typeface="Figtree SemiBold" pitchFamily="2" charset="0"/>
              </a:rPr>
              <a:t>Data Enthusiast</a:t>
            </a:r>
          </a:p>
        </p:txBody>
      </p:sp>
      <p:sp>
        <p:nvSpPr>
          <p:cNvPr id="12" name="TextBox 11">
            <a:extLst>
              <a:ext uri="{FF2B5EF4-FFF2-40B4-BE49-F238E27FC236}">
                <a16:creationId xmlns:a16="http://schemas.microsoft.com/office/drawing/2014/main" id="{6995B3DF-9237-3DBC-E854-D3E51E80577F}"/>
              </a:ext>
            </a:extLst>
          </p:cNvPr>
          <p:cNvSpPr txBox="1"/>
          <p:nvPr/>
        </p:nvSpPr>
        <p:spPr>
          <a:xfrm>
            <a:off x="4091749" y="3409150"/>
            <a:ext cx="2508428" cy="461665"/>
          </a:xfrm>
          <a:prstGeom prst="rect">
            <a:avLst/>
          </a:prstGeom>
          <a:noFill/>
        </p:spPr>
        <p:txBody>
          <a:bodyPr wrap="square" rtlCol="0">
            <a:spAutoFit/>
          </a:bodyPr>
          <a:lstStyle/>
          <a:p>
            <a:pPr algn="ctr"/>
            <a:r>
              <a:rPr lang="en-GB" sz="1200" b="1">
                <a:solidFill>
                  <a:srgbClr val="4D38F5"/>
                </a:solidFill>
                <a:latin typeface="Figtree SemiBold" pitchFamily="2" charset="0"/>
              </a:rPr>
              <a:t>Careful </a:t>
            </a:r>
            <a:br>
              <a:rPr lang="en-GB" sz="1200" b="1">
                <a:solidFill>
                  <a:srgbClr val="4D38F5"/>
                </a:solidFill>
                <a:latin typeface="Figtree SemiBold" pitchFamily="2" charset="0"/>
              </a:rPr>
            </a:br>
            <a:r>
              <a:rPr lang="en-GB" sz="1200" b="1">
                <a:solidFill>
                  <a:srgbClr val="4D38F5"/>
                </a:solidFill>
                <a:latin typeface="Figtree SemiBold" pitchFamily="2" charset="0"/>
              </a:rPr>
              <a:t>Budgeteer</a:t>
            </a:r>
          </a:p>
        </p:txBody>
      </p:sp>
      <p:sp>
        <p:nvSpPr>
          <p:cNvPr id="13" name="Rounded Rectangle 12">
            <a:extLst>
              <a:ext uri="{FF2B5EF4-FFF2-40B4-BE49-F238E27FC236}">
                <a16:creationId xmlns:a16="http://schemas.microsoft.com/office/drawing/2014/main" id="{BE8684DF-7B4E-F5B1-67D8-288AE05BBE22}"/>
              </a:ext>
            </a:extLst>
          </p:cNvPr>
          <p:cNvSpPr/>
          <p:nvPr/>
        </p:nvSpPr>
        <p:spPr>
          <a:xfrm>
            <a:off x="4243286" y="4121298"/>
            <a:ext cx="1080000" cy="211737"/>
          </a:xfrm>
          <a:prstGeom prst="roundRect">
            <a:avLst/>
          </a:prstGeom>
          <a:solidFill>
            <a:srgbClr val="362C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chemeClr val="bg1"/>
                </a:solidFill>
                <a:latin typeface="Figtree" pitchFamily="2" charset="0"/>
              </a:rPr>
              <a:t>Physical </a:t>
            </a:r>
          </a:p>
        </p:txBody>
      </p:sp>
      <p:sp>
        <p:nvSpPr>
          <p:cNvPr id="19" name="Rounded Rectangle 18">
            <a:extLst>
              <a:ext uri="{FF2B5EF4-FFF2-40B4-BE49-F238E27FC236}">
                <a16:creationId xmlns:a16="http://schemas.microsoft.com/office/drawing/2014/main" id="{E298D343-BDD3-033A-E98E-78F0D20927E7}"/>
              </a:ext>
            </a:extLst>
          </p:cNvPr>
          <p:cNvSpPr/>
          <p:nvPr/>
        </p:nvSpPr>
        <p:spPr>
          <a:xfrm>
            <a:off x="5417653" y="4121298"/>
            <a:ext cx="1080000" cy="212400"/>
          </a:xfrm>
          <a:prstGeom prst="roundRect">
            <a:avLst/>
          </a:prstGeom>
          <a:solidFill>
            <a:srgbClr val="362C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chemeClr val="bg1"/>
                </a:solidFill>
                <a:latin typeface="Figtree" pitchFamily="2" charset="0"/>
              </a:rPr>
              <a:t>Psychological </a:t>
            </a:r>
          </a:p>
        </p:txBody>
      </p:sp>
      <p:sp>
        <p:nvSpPr>
          <p:cNvPr id="21" name="Rounded Rectangle 20">
            <a:extLst>
              <a:ext uri="{FF2B5EF4-FFF2-40B4-BE49-F238E27FC236}">
                <a16:creationId xmlns:a16="http://schemas.microsoft.com/office/drawing/2014/main" id="{AFF1D159-5F82-FBD4-8CB1-2AB1592F8551}"/>
              </a:ext>
            </a:extLst>
          </p:cNvPr>
          <p:cNvSpPr/>
          <p:nvPr/>
        </p:nvSpPr>
        <p:spPr>
          <a:xfrm>
            <a:off x="4243286" y="4571454"/>
            <a:ext cx="1080000" cy="211737"/>
          </a:xfrm>
          <a:prstGeom prst="roundRect">
            <a:avLst/>
          </a:prstGeom>
          <a:solidFill>
            <a:srgbClr val="362C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chemeClr val="bg1"/>
                </a:solidFill>
                <a:latin typeface="Figtree" pitchFamily="2" charset="0"/>
              </a:rPr>
              <a:t>Physical </a:t>
            </a:r>
          </a:p>
        </p:txBody>
      </p:sp>
      <p:sp>
        <p:nvSpPr>
          <p:cNvPr id="24" name="Rounded Rectangle 23">
            <a:extLst>
              <a:ext uri="{FF2B5EF4-FFF2-40B4-BE49-F238E27FC236}">
                <a16:creationId xmlns:a16="http://schemas.microsoft.com/office/drawing/2014/main" id="{B1397EFC-EE4E-EE48-00B1-805F30EA21AF}"/>
              </a:ext>
            </a:extLst>
          </p:cNvPr>
          <p:cNvSpPr/>
          <p:nvPr/>
        </p:nvSpPr>
        <p:spPr>
          <a:xfrm>
            <a:off x="5418325" y="4585643"/>
            <a:ext cx="1080000" cy="212400"/>
          </a:xfrm>
          <a:prstGeom prst="roundRect">
            <a:avLst/>
          </a:prstGeom>
          <a:solidFill>
            <a:srgbClr val="362C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chemeClr val="bg1"/>
                </a:solidFill>
                <a:latin typeface="Figtree" pitchFamily="2" charset="0"/>
              </a:rPr>
              <a:t>Social </a:t>
            </a:r>
          </a:p>
        </p:txBody>
      </p:sp>
      <p:sp>
        <p:nvSpPr>
          <p:cNvPr id="28" name="Rounded Rectangle 27">
            <a:extLst>
              <a:ext uri="{FF2B5EF4-FFF2-40B4-BE49-F238E27FC236}">
                <a16:creationId xmlns:a16="http://schemas.microsoft.com/office/drawing/2014/main" id="{6CD005DE-9CB9-7E70-FE9C-F41129B25CD1}"/>
              </a:ext>
            </a:extLst>
          </p:cNvPr>
          <p:cNvSpPr/>
          <p:nvPr/>
        </p:nvSpPr>
        <p:spPr>
          <a:xfrm>
            <a:off x="5418325" y="5008936"/>
            <a:ext cx="1080000" cy="2124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rgbClr val="362C83"/>
                </a:solidFill>
                <a:latin typeface="Figtree" pitchFamily="2" charset="0"/>
              </a:rPr>
              <a:t>Automatic </a:t>
            </a:r>
          </a:p>
        </p:txBody>
      </p:sp>
      <p:sp>
        <p:nvSpPr>
          <p:cNvPr id="29" name="Rounded Rectangle 28">
            <a:extLst>
              <a:ext uri="{FF2B5EF4-FFF2-40B4-BE49-F238E27FC236}">
                <a16:creationId xmlns:a16="http://schemas.microsoft.com/office/drawing/2014/main" id="{890DC044-762D-C51C-5BE4-1DD8267F9B3C}"/>
              </a:ext>
            </a:extLst>
          </p:cNvPr>
          <p:cNvSpPr/>
          <p:nvPr/>
        </p:nvSpPr>
        <p:spPr>
          <a:xfrm>
            <a:off x="4239646" y="5008938"/>
            <a:ext cx="1080000" cy="211737"/>
          </a:xfrm>
          <a:prstGeom prst="roundRect">
            <a:avLst/>
          </a:prstGeom>
          <a:solidFill>
            <a:srgbClr val="362C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chemeClr val="bg1"/>
                </a:solidFill>
                <a:latin typeface="Figtree" pitchFamily="2" charset="0"/>
              </a:rPr>
              <a:t>Reflective </a:t>
            </a:r>
          </a:p>
        </p:txBody>
      </p:sp>
      <p:sp>
        <p:nvSpPr>
          <p:cNvPr id="30" name="Rounded Rectangle 29">
            <a:extLst>
              <a:ext uri="{FF2B5EF4-FFF2-40B4-BE49-F238E27FC236}">
                <a16:creationId xmlns:a16="http://schemas.microsoft.com/office/drawing/2014/main" id="{BCA245E2-AD29-F6CB-82B4-FED53275FDCB}"/>
              </a:ext>
            </a:extLst>
          </p:cNvPr>
          <p:cNvSpPr/>
          <p:nvPr/>
        </p:nvSpPr>
        <p:spPr>
          <a:xfrm>
            <a:off x="6917907" y="4121298"/>
            <a:ext cx="1080000" cy="211737"/>
          </a:xfrm>
          <a:prstGeom prst="roundRect">
            <a:avLst/>
          </a:prstGeom>
          <a:solidFill>
            <a:srgbClr val="362C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chemeClr val="bg1"/>
                </a:solidFill>
                <a:latin typeface="Figtree" pitchFamily="2" charset="0"/>
              </a:rPr>
              <a:t>Physical </a:t>
            </a:r>
          </a:p>
        </p:txBody>
      </p:sp>
      <p:sp>
        <p:nvSpPr>
          <p:cNvPr id="31" name="Rounded Rectangle 30">
            <a:extLst>
              <a:ext uri="{FF2B5EF4-FFF2-40B4-BE49-F238E27FC236}">
                <a16:creationId xmlns:a16="http://schemas.microsoft.com/office/drawing/2014/main" id="{94CDD25C-19D8-018C-6317-65B0ECF152C0}"/>
              </a:ext>
            </a:extLst>
          </p:cNvPr>
          <p:cNvSpPr/>
          <p:nvPr/>
        </p:nvSpPr>
        <p:spPr>
          <a:xfrm>
            <a:off x="8092274" y="4121298"/>
            <a:ext cx="1080000" cy="2124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rgbClr val="362C83"/>
                </a:solidFill>
                <a:latin typeface="Figtree" pitchFamily="2" charset="0"/>
              </a:rPr>
              <a:t>Psychological </a:t>
            </a:r>
          </a:p>
        </p:txBody>
      </p:sp>
      <p:sp>
        <p:nvSpPr>
          <p:cNvPr id="32" name="Rounded Rectangle 31">
            <a:extLst>
              <a:ext uri="{FF2B5EF4-FFF2-40B4-BE49-F238E27FC236}">
                <a16:creationId xmlns:a16="http://schemas.microsoft.com/office/drawing/2014/main" id="{8E5778B3-C277-E21B-AB4B-2FCEB2EABD40}"/>
              </a:ext>
            </a:extLst>
          </p:cNvPr>
          <p:cNvSpPr/>
          <p:nvPr/>
        </p:nvSpPr>
        <p:spPr>
          <a:xfrm>
            <a:off x="6917907" y="4571454"/>
            <a:ext cx="1080000" cy="211737"/>
          </a:xfrm>
          <a:prstGeom prst="roundRect">
            <a:avLst/>
          </a:prstGeom>
          <a:solidFill>
            <a:srgbClr val="362C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chemeClr val="bg1"/>
                </a:solidFill>
                <a:latin typeface="Figtree" pitchFamily="2" charset="0"/>
              </a:rPr>
              <a:t>Physical </a:t>
            </a:r>
          </a:p>
        </p:txBody>
      </p:sp>
      <p:sp>
        <p:nvSpPr>
          <p:cNvPr id="33" name="Rounded Rectangle 32">
            <a:extLst>
              <a:ext uri="{FF2B5EF4-FFF2-40B4-BE49-F238E27FC236}">
                <a16:creationId xmlns:a16="http://schemas.microsoft.com/office/drawing/2014/main" id="{496D9ECA-7AAD-7C25-234E-5BF83E068D87}"/>
              </a:ext>
            </a:extLst>
          </p:cNvPr>
          <p:cNvSpPr/>
          <p:nvPr/>
        </p:nvSpPr>
        <p:spPr>
          <a:xfrm>
            <a:off x="8092946" y="4585643"/>
            <a:ext cx="1080000" cy="212400"/>
          </a:xfrm>
          <a:prstGeom prst="roundRect">
            <a:avLst/>
          </a:prstGeom>
          <a:solidFill>
            <a:srgbClr val="362C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chemeClr val="bg1"/>
                </a:solidFill>
                <a:latin typeface="Figtree" pitchFamily="2" charset="0"/>
              </a:rPr>
              <a:t>Social </a:t>
            </a:r>
          </a:p>
        </p:txBody>
      </p:sp>
      <p:sp>
        <p:nvSpPr>
          <p:cNvPr id="34" name="Rounded Rectangle 33">
            <a:extLst>
              <a:ext uri="{FF2B5EF4-FFF2-40B4-BE49-F238E27FC236}">
                <a16:creationId xmlns:a16="http://schemas.microsoft.com/office/drawing/2014/main" id="{83B9FB30-C09E-AC37-1C0D-9A5EA8917190}"/>
              </a:ext>
            </a:extLst>
          </p:cNvPr>
          <p:cNvSpPr/>
          <p:nvPr/>
        </p:nvSpPr>
        <p:spPr>
          <a:xfrm>
            <a:off x="8092946" y="5008936"/>
            <a:ext cx="1080000" cy="2124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rgbClr val="362C83"/>
                </a:solidFill>
                <a:latin typeface="Figtree" pitchFamily="2" charset="0"/>
              </a:rPr>
              <a:t>Automatic </a:t>
            </a:r>
          </a:p>
        </p:txBody>
      </p:sp>
      <p:sp>
        <p:nvSpPr>
          <p:cNvPr id="35" name="Rounded Rectangle 34">
            <a:extLst>
              <a:ext uri="{FF2B5EF4-FFF2-40B4-BE49-F238E27FC236}">
                <a16:creationId xmlns:a16="http://schemas.microsoft.com/office/drawing/2014/main" id="{3059A45B-ED71-3463-62C8-8A092F7465B7}"/>
              </a:ext>
            </a:extLst>
          </p:cNvPr>
          <p:cNvSpPr/>
          <p:nvPr/>
        </p:nvSpPr>
        <p:spPr>
          <a:xfrm>
            <a:off x="6914267" y="5008938"/>
            <a:ext cx="1080000" cy="211737"/>
          </a:xfrm>
          <a:prstGeom prst="roundRect">
            <a:avLst/>
          </a:prstGeom>
          <a:solidFill>
            <a:srgbClr val="362C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chemeClr val="bg1"/>
                </a:solidFill>
                <a:latin typeface="Figtree" pitchFamily="2" charset="0"/>
              </a:rPr>
              <a:t>Reflective </a:t>
            </a:r>
          </a:p>
        </p:txBody>
      </p:sp>
      <p:sp>
        <p:nvSpPr>
          <p:cNvPr id="22" name="Rounded Rectangle 21">
            <a:extLst>
              <a:ext uri="{FF2B5EF4-FFF2-40B4-BE49-F238E27FC236}">
                <a16:creationId xmlns:a16="http://schemas.microsoft.com/office/drawing/2014/main" id="{F012F658-188D-34CA-1849-263E645F6C83}"/>
              </a:ext>
            </a:extLst>
          </p:cNvPr>
          <p:cNvSpPr/>
          <p:nvPr/>
        </p:nvSpPr>
        <p:spPr>
          <a:xfrm>
            <a:off x="9613602" y="4121298"/>
            <a:ext cx="1080000" cy="21173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rgbClr val="362C83"/>
                </a:solidFill>
                <a:latin typeface="Figtree" pitchFamily="2" charset="0"/>
              </a:rPr>
              <a:t>Physical </a:t>
            </a:r>
          </a:p>
        </p:txBody>
      </p:sp>
      <p:sp>
        <p:nvSpPr>
          <p:cNvPr id="23" name="Rounded Rectangle 22">
            <a:extLst>
              <a:ext uri="{FF2B5EF4-FFF2-40B4-BE49-F238E27FC236}">
                <a16:creationId xmlns:a16="http://schemas.microsoft.com/office/drawing/2014/main" id="{A064B6C0-B6D4-277C-46BF-C0B80460810E}"/>
              </a:ext>
            </a:extLst>
          </p:cNvPr>
          <p:cNvSpPr/>
          <p:nvPr/>
        </p:nvSpPr>
        <p:spPr>
          <a:xfrm>
            <a:off x="10787969" y="4121298"/>
            <a:ext cx="1080000" cy="2124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rgbClr val="362C83"/>
                </a:solidFill>
                <a:latin typeface="Figtree" pitchFamily="2" charset="0"/>
              </a:rPr>
              <a:t>Psychological </a:t>
            </a:r>
          </a:p>
        </p:txBody>
      </p:sp>
      <p:sp>
        <p:nvSpPr>
          <p:cNvPr id="25" name="Rounded Rectangle 24">
            <a:extLst>
              <a:ext uri="{FF2B5EF4-FFF2-40B4-BE49-F238E27FC236}">
                <a16:creationId xmlns:a16="http://schemas.microsoft.com/office/drawing/2014/main" id="{C8AD244B-7B86-94E9-DD2B-4CE7679504C8}"/>
              </a:ext>
            </a:extLst>
          </p:cNvPr>
          <p:cNvSpPr/>
          <p:nvPr/>
        </p:nvSpPr>
        <p:spPr>
          <a:xfrm>
            <a:off x="9613602" y="4571454"/>
            <a:ext cx="1080000" cy="211737"/>
          </a:xfrm>
          <a:prstGeom prst="roundRect">
            <a:avLst/>
          </a:prstGeom>
          <a:solidFill>
            <a:srgbClr val="362C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chemeClr val="bg1"/>
                </a:solidFill>
                <a:latin typeface="Figtree" pitchFamily="2" charset="0"/>
              </a:rPr>
              <a:t>Physical </a:t>
            </a:r>
          </a:p>
        </p:txBody>
      </p:sp>
      <p:sp>
        <p:nvSpPr>
          <p:cNvPr id="26" name="Rounded Rectangle 25">
            <a:extLst>
              <a:ext uri="{FF2B5EF4-FFF2-40B4-BE49-F238E27FC236}">
                <a16:creationId xmlns:a16="http://schemas.microsoft.com/office/drawing/2014/main" id="{6907EE21-8DC7-1CE7-E189-2C969B2CD57D}"/>
              </a:ext>
            </a:extLst>
          </p:cNvPr>
          <p:cNvSpPr/>
          <p:nvPr/>
        </p:nvSpPr>
        <p:spPr>
          <a:xfrm>
            <a:off x="10788641" y="4585643"/>
            <a:ext cx="1080000" cy="212400"/>
          </a:xfrm>
          <a:prstGeom prst="roundRect">
            <a:avLst/>
          </a:prstGeom>
          <a:solidFill>
            <a:srgbClr val="362C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chemeClr val="bg1"/>
                </a:solidFill>
                <a:latin typeface="Figtree" pitchFamily="2" charset="0"/>
              </a:rPr>
              <a:t>Social </a:t>
            </a:r>
          </a:p>
        </p:txBody>
      </p:sp>
      <p:sp>
        <p:nvSpPr>
          <p:cNvPr id="27" name="Rounded Rectangle 26">
            <a:extLst>
              <a:ext uri="{FF2B5EF4-FFF2-40B4-BE49-F238E27FC236}">
                <a16:creationId xmlns:a16="http://schemas.microsoft.com/office/drawing/2014/main" id="{B045B265-64F0-388B-0909-37A5C8A85150}"/>
              </a:ext>
            </a:extLst>
          </p:cNvPr>
          <p:cNvSpPr/>
          <p:nvPr/>
        </p:nvSpPr>
        <p:spPr>
          <a:xfrm>
            <a:off x="10788641" y="5008936"/>
            <a:ext cx="1080000" cy="2124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rgbClr val="362C83"/>
                </a:solidFill>
                <a:latin typeface="Figtree" pitchFamily="2" charset="0"/>
              </a:rPr>
              <a:t>Automatic </a:t>
            </a:r>
          </a:p>
        </p:txBody>
      </p:sp>
      <p:sp>
        <p:nvSpPr>
          <p:cNvPr id="36" name="Rounded Rectangle 35">
            <a:extLst>
              <a:ext uri="{FF2B5EF4-FFF2-40B4-BE49-F238E27FC236}">
                <a16:creationId xmlns:a16="http://schemas.microsoft.com/office/drawing/2014/main" id="{8FCCBFC2-1096-4F09-22CA-53E02943D14E}"/>
              </a:ext>
            </a:extLst>
          </p:cNvPr>
          <p:cNvSpPr/>
          <p:nvPr/>
        </p:nvSpPr>
        <p:spPr>
          <a:xfrm>
            <a:off x="9609962" y="5008938"/>
            <a:ext cx="1080000" cy="211737"/>
          </a:xfrm>
          <a:prstGeom prst="roundRect">
            <a:avLst/>
          </a:prstGeom>
          <a:solidFill>
            <a:srgbClr val="362C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chemeClr val="bg1"/>
                </a:solidFill>
                <a:latin typeface="Figtree" pitchFamily="2" charset="0"/>
              </a:rPr>
              <a:t>Reflective </a:t>
            </a:r>
          </a:p>
        </p:txBody>
      </p:sp>
      <p:sp>
        <p:nvSpPr>
          <p:cNvPr id="38" name="TextBox 37">
            <a:extLst>
              <a:ext uri="{FF2B5EF4-FFF2-40B4-BE49-F238E27FC236}">
                <a16:creationId xmlns:a16="http://schemas.microsoft.com/office/drawing/2014/main" id="{A5E7CB01-7AC5-B982-4612-9CF57A3FBEA0}"/>
              </a:ext>
            </a:extLst>
          </p:cNvPr>
          <p:cNvSpPr txBox="1"/>
          <p:nvPr/>
        </p:nvSpPr>
        <p:spPr>
          <a:xfrm>
            <a:off x="6783732" y="3409150"/>
            <a:ext cx="2528706" cy="461665"/>
          </a:xfrm>
          <a:prstGeom prst="rect">
            <a:avLst/>
          </a:prstGeom>
          <a:noFill/>
        </p:spPr>
        <p:txBody>
          <a:bodyPr wrap="square" rtlCol="0">
            <a:spAutoFit/>
          </a:bodyPr>
          <a:lstStyle/>
          <a:p>
            <a:pPr algn="ctr"/>
            <a:r>
              <a:rPr lang="en-GB" sz="1200" b="1">
                <a:solidFill>
                  <a:srgbClr val="4D38F5"/>
                </a:solidFill>
                <a:latin typeface="Figtree SemiBold" pitchFamily="2" charset="0"/>
              </a:rPr>
              <a:t>Surviving </a:t>
            </a:r>
            <a:br>
              <a:rPr lang="en-GB" sz="1200" b="1">
                <a:solidFill>
                  <a:srgbClr val="4D38F5"/>
                </a:solidFill>
                <a:latin typeface="Figtree SemiBold" pitchFamily="2" charset="0"/>
              </a:rPr>
            </a:br>
            <a:r>
              <a:rPr lang="en-GB" sz="1200" b="1">
                <a:solidFill>
                  <a:srgbClr val="4D38F5"/>
                </a:solidFill>
                <a:latin typeface="Figtree SemiBold" pitchFamily="2" charset="0"/>
              </a:rPr>
              <a:t>Juggler</a:t>
            </a:r>
          </a:p>
        </p:txBody>
      </p:sp>
      <p:sp>
        <p:nvSpPr>
          <p:cNvPr id="40" name="TextBox 39">
            <a:extLst>
              <a:ext uri="{FF2B5EF4-FFF2-40B4-BE49-F238E27FC236}">
                <a16:creationId xmlns:a16="http://schemas.microsoft.com/office/drawing/2014/main" id="{9561AC93-832F-B460-5B69-77ABC0EB75A5}"/>
              </a:ext>
            </a:extLst>
          </p:cNvPr>
          <p:cNvSpPr txBox="1"/>
          <p:nvPr/>
        </p:nvSpPr>
        <p:spPr>
          <a:xfrm>
            <a:off x="9510192" y="3409150"/>
            <a:ext cx="2514507" cy="461665"/>
          </a:xfrm>
          <a:prstGeom prst="rect">
            <a:avLst/>
          </a:prstGeom>
          <a:noFill/>
        </p:spPr>
        <p:txBody>
          <a:bodyPr wrap="square" rtlCol="0">
            <a:spAutoFit/>
          </a:bodyPr>
          <a:lstStyle/>
          <a:p>
            <a:pPr algn="ctr"/>
            <a:r>
              <a:rPr lang="en-GB" sz="1200" b="1">
                <a:solidFill>
                  <a:srgbClr val="4D38F5"/>
                </a:solidFill>
                <a:latin typeface="Figtree SemiBold" pitchFamily="2" charset="0"/>
              </a:rPr>
              <a:t>Time-poor </a:t>
            </a:r>
            <a:br>
              <a:rPr lang="en-GB" sz="1200" b="1">
                <a:solidFill>
                  <a:srgbClr val="4D38F5"/>
                </a:solidFill>
                <a:latin typeface="Figtree SemiBold" pitchFamily="2" charset="0"/>
              </a:rPr>
            </a:br>
            <a:r>
              <a:rPr lang="en-GB" sz="1200" b="1">
                <a:solidFill>
                  <a:srgbClr val="4D38F5"/>
                </a:solidFill>
                <a:latin typeface="Figtree SemiBold" pitchFamily="2" charset="0"/>
              </a:rPr>
              <a:t>Professional</a:t>
            </a:r>
          </a:p>
        </p:txBody>
      </p:sp>
      <p:pic>
        <p:nvPicPr>
          <p:cNvPr id="83" name="Picture 82">
            <a:extLst>
              <a:ext uri="{FF2B5EF4-FFF2-40B4-BE49-F238E27FC236}">
                <a16:creationId xmlns:a16="http://schemas.microsoft.com/office/drawing/2014/main" id="{E18A3EC4-86DA-19FD-3799-C564161568DD}"/>
              </a:ext>
            </a:extLst>
          </p:cNvPr>
          <p:cNvPicPr>
            <a:picLocks noChangeAspect="1"/>
          </p:cNvPicPr>
          <p:nvPr/>
        </p:nvPicPr>
        <p:blipFill>
          <a:blip r:embed="rId2"/>
          <a:stretch>
            <a:fillRect/>
          </a:stretch>
        </p:blipFill>
        <p:spPr>
          <a:xfrm>
            <a:off x="2325212" y="2623884"/>
            <a:ext cx="735057" cy="735057"/>
          </a:xfrm>
          <a:prstGeom prst="ellipse">
            <a:avLst/>
          </a:prstGeom>
          <a:ln w="19050">
            <a:solidFill>
              <a:schemeClr val="bg1"/>
            </a:solidFill>
          </a:ln>
        </p:spPr>
      </p:pic>
      <p:pic>
        <p:nvPicPr>
          <p:cNvPr id="84" name="Picture 83">
            <a:extLst>
              <a:ext uri="{FF2B5EF4-FFF2-40B4-BE49-F238E27FC236}">
                <a16:creationId xmlns:a16="http://schemas.microsoft.com/office/drawing/2014/main" id="{843406F4-88F6-519B-2DF8-A001A31022D3}"/>
              </a:ext>
            </a:extLst>
          </p:cNvPr>
          <p:cNvPicPr>
            <a:picLocks noChangeAspect="1"/>
          </p:cNvPicPr>
          <p:nvPr/>
        </p:nvPicPr>
        <p:blipFill>
          <a:blip r:embed="rId3"/>
          <a:stretch>
            <a:fillRect/>
          </a:stretch>
        </p:blipFill>
        <p:spPr>
          <a:xfrm>
            <a:off x="4965062" y="2623885"/>
            <a:ext cx="744480" cy="744480"/>
          </a:xfrm>
          <a:prstGeom prst="ellipse">
            <a:avLst/>
          </a:prstGeom>
          <a:ln w="19050">
            <a:solidFill>
              <a:schemeClr val="bg1"/>
            </a:solidFill>
          </a:ln>
        </p:spPr>
      </p:pic>
      <p:pic>
        <p:nvPicPr>
          <p:cNvPr id="85" name="Picture 84">
            <a:extLst>
              <a:ext uri="{FF2B5EF4-FFF2-40B4-BE49-F238E27FC236}">
                <a16:creationId xmlns:a16="http://schemas.microsoft.com/office/drawing/2014/main" id="{4015CBA9-7C2C-BD4B-1251-2BDD3DFDB81D}"/>
              </a:ext>
            </a:extLst>
          </p:cNvPr>
          <p:cNvPicPr>
            <a:picLocks noChangeAspect="1"/>
          </p:cNvPicPr>
          <p:nvPr/>
        </p:nvPicPr>
        <p:blipFill>
          <a:blip r:embed="rId4"/>
          <a:stretch>
            <a:fillRect/>
          </a:stretch>
        </p:blipFill>
        <p:spPr>
          <a:xfrm>
            <a:off x="7658249" y="2623884"/>
            <a:ext cx="744480" cy="744480"/>
          </a:xfrm>
          <a:prstGeom prst="ellipse">
            <a:avLst/>
          </a:prstGeom>
          <a:ln w="19050">
            <a:solidFill>
              <a:schemeClr val="bg1"/>
            </a:solidFill>
          </a:ln>
        </p:spPr>
      </p:pic>
      <p:pic>
        <p:nvPicPr>
          <p:cNvPr id="86" name="Picture 85" descr="A person and person looking at a phone&#10;&#10;AI-generated content may be incorrect.">
            <a:extLst>
              <a:ext uri="{FF2B5EF4-FFF2-40B4-BE49-F238E27FC236}">
                <a16:creationId xmlns:a16="http://schemas.microsoft.com/office/drawing/2014/main" id="{91AF63AE-D623-BE9C-D37E-CF4762601BA0}"/>
              </a:ext>
            </a:extLst>
          </p:cNvPr>
          <p:cNvPicPr>
            <a:picLocks noChangeAspect="1"/>
          </p:cNvPicPr>
          <p:nvPr/>
        </p:nvPicPr>
        <p:blipFill>
          <a:blip r:embed="rId5"/>
          <a:srcRect l="21875" r="21875"/>
          <a:stretch>
            <a:fillRect/>
          </a:stretch>
        </p:blipFill>
        <p:spPr>
          <a:xfrm>
            <a:off x="10412527" y="2623884"/>
            <a:ext cx="744480" cy="744480"/>
          </a:xfrm>
          <a:prstGeom prst="ellipse">
            <a:avLst/>
          </a:prstGeom>
          <a:ln w="19050">
            <a:solidFill>
              <a:schemeClr val="bg1"/>
            </a:solidFill>
          </a:ln>
        </p:spPr>
      </p:pic>
      <p:sp>
        <p:nvSpPr>
          <p:cNvPr id="54" name="Rounded Rectangle 53">
            <a:extLst>
              <a:ext uri="{FF2B5EF4-FFF2-40B4-BE49-F238E27FC236}">
                <a16:creationId xmlns:a16="http://schemas.microsoft.com/office/drawing/2014/main" id="{59C5ECAD-93BD-EB5A-29D2-C4CE07711C5E}"/>
              </a:ext>
            </a:extLst>
          </p:cNvPr>
          <p:cNvSpPr/>
          <p:nvPr/>
        </p:nvSpPr>
        <p:spPr>
          <a:xfrm>
            <a:off x="780578" y="1744352"/>
            <a:ext cx="1379162" cy="165336"/>
          </a:xfrm>
          <a:prstGeom prst="roundRect">
            <a:avLst/>
          </a:prstGeom>
          <a:solidFill>
            <a:srgbClr val="F1E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a:solidFill>
                  <a:schemeClr val="tx1"/>
                </a:solidFill>
                <a:latin typeface="Figtree" pitchFamily="2" charset="0"/>
              </a:rPr>
              <a:t>Barrier is present</a:t>
            </a:r>
          </a:p>
        </p:txBody>
      </p:sp>
      <p:sp>
        <p:nvSpPr>
          <p:cNvPr id="55" name="Rounded Rectangle 54">
            <a:extLst>
              <a:ext uri="{FF2B5EF4-FFF2-40B4-BE49-F238E27FC236}">
                <a16:creationId xmlns:a16="http://schemas.microsoft.com/office/drawing/2014/main" id="{3626161C-EC63-51E1-E870-B7DE4A6FC5E9}"/>
              </a:ext>
            </a:extLst>
          </p:cNvPr>
          <p:cNvSpPr/>
          <p:nvPr/>
        </p:nvSpPr>
        <p:spPr>
          <a:xfrm>
            <a:off x="2372393" y="1728863"/>
            <a:ext cx="2000431" cy="232478"/>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a:solidFill>
                  <a:schemeClr val="tx1"/>
                </a:solidFill>
                <a:latin typeface="Figtree" pitchFamily="2" charset="0"/>
              </a:rPr>
              <a:t>Barrier is absent/not significant</a:t>
            </a:r>
          </a:p>
        </p:txBody>
      </p:sp>
      <p:sp>
        <p:nvSpPr>
          <p:cNvPr id="57" name="Rounded Rectangle 56">
            <a:extLst>
              <a:ext uri="{FF2B5EF4-FFF2-40B4-BE49-F238E27FC236}">
                <a16:creationId xmlns:a16="http://schemas.microsoft.com/office/drawing/2014/main" id="{AA322FEE-128B-3EF0-921A-7EB093C4436A}"/>
              </a:ext>
            </a:extLst>
          </p:cNvPr>
          <p:cNvSpPr/>
          <p:nvPr/>
        </p:nvSpPr>
        <p:spPr>
          <a:xfrm>
            <a:off x="673841" y="1738239"/>
            <a:ext cx="185737" cy="185737"/>
          </a:xfrm>
          <a:prstGeom prst="roundRect">
            <a:avLst/>
          </a:prstGeom>
          <a:solidFill>
            <a:srgbClr val="362C83"/>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solidFill>
                <a:srgbClr val="FFFFFF"/>
              </a:solidFill>
              <a:latin typeface="Figtree" pitchFamily="2" charset="0"/>
            </a:endParaRPr>
          </a:p>
        </p:txBody>
      </p:sp>
      <p:sp>
        <p:nvSpPr>
          <p:cNvPr id="62" name="Rounded Rectangle 61">
            <a:extLst>
              <a:ext uri="{FF2B5EF4-FFF2-40B4-BE49-F238E27FC236}">
                <a16:creationId xmlns:a16="http://schemas.microsoft.com/office/drawing/2014/main" id="{E6667EB0-3B98-7967-1606-2FDB1713E114}"/>
              </a:ext>
            </a:extLst>
          </p:cNvPr>
          <p:cNvSpPr/>
          <p:nvPr/>
        </p:nvSpPr>
        <p:spPr>
          <a:xfrm>
            <a:off x="2265656" y="1744810"/>
            <a:ext cx="185737" cy="185737"/>
          </a:xfrm>
          <a:prstGeom prst="roundRect">
            <a:avLst/>
          </a:prstGeom>
          <a:solidFill>
            <a:schemeClr val="bg1">
              <a:alpha val="60000"/>
            </a:schemeClr>
          </a:solidFill>
          <a:ln w="12700">
            <a:solidFill>
              <a:srgbClr val="C6C0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solidFill>
                <a:srgbClr val="021E5E"/>
              </a:solidFill>
              <a:latin typeface="Figtree" pitchFamily="2" charset="0"/>
            </a:endParaRPr>
          </a:p>
        </p:txBody>
      </p:sp>
      <p:sp>
        <p:nvSpPr>
          <p:cNvPr id="3" name="TextBox 2">
            <a:extLst>
              <a:ext uri="{FF2B5EF4-FFF2-40B4-BE49-F238E27FC236}">
                <a16:creationId xmlns:a16="http://schemas.microsoft.com/office/drawing/2014/main" id="{F28011D8-6B1F-FBAD-0124-0A334F6617A6}"/>
              </a:ext>
            </a:extLst>
          </p:cNvPr>
          <p:cNvSpPr txBox="1"/>
          <p:nvPr/>
        </p:nvSpPr>
        <p:spPr>
          <a:xfrm>
            <a:off x="536910" y="356400"/>
            <a:ext cx="7977818" cy="1107996"/>
          </a:xfrm>
          <a:prstGeom prst="rect">
            <a:avLst/>
          </a:prstGeom>
          <a:noFill/>
        </p:spPr>
        <p:txBody>
          <a:bodyPr wrap="square" lIns="121920" tIns="60960" rIns="121920" bIns="60960" anchor="t">
            <a:spAutoFit/>
          </a:bodyPr>
          <a:lstStyle/>
          <a:p>
            <a:pPr defTabSz="914354"/>
            <a:r>
              <a:rPr lang="en-GB" sz="3200" b="1" kern="0">
                <a:solidFill>
                  <a:srgbClr val="362C83"/>
                </a:solidFill>
                <a:latin typeface="Figtree" pitchFamily="2" charset="0"/>
                <a:ea typeface="+mn-lt"/>
                <a:cs typeface="+mn-lt"/>
                <a:sym typeface="Arial"/>
              </a:rPr>
              <a:t>The 3 most critical barriers to adoption are </a:t>
            </a:r>
            <a:r>
              <a:rPr lang="en-GB" sz="3200" i="1" kern="0">
                <a:solidFill>
                  <a:srgbClr val="362C83"/>
                </a:solidFill>
                <a:latin typeface="Playfair Display Medium" pitchFamily="2" charset="77"/>
                <a:ea typeface="+mn-lt"/>
                <a:cs typeface="+mn-lt"/>
                <a:sym typeface="Arial"/>
              </a:rPr>
              <a:t>common across the archetypes</a:t>
            </a:r>
          </a:p>
        </p:txBody>
      </p:sp>
    </p:spTree>
    <p:extLst>
      <p:ext uri="{BB962C8B-B14F-4D97-AF65-F5344CB8AC3E}">
        <p14:creationId xmlns:p14="http://schemas.microsoft.com/office/powerpoint/2010/main" val="10367186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D4D56-2F60-E133-C217-81CFDE8606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B73BB6-C36D-A3FD-9FF3-08A1984C2FD6}"/>
              </a:ext>
            </a:extLst>
          </p:cNvPr>
          <p:cNvSpPr txBox="1">
            <a:spLocks noGrp="1"/>
          </p:cNvSpPr>
          <p:nvPr>
            <p:ph type="title"/>
          </p:nvPr>
        </p:nvSpPr>
        <p:spPr>
          <a:xfrm>
            <a:off x="1690259" y="2078687"/>
            <a:ext cx="8811487" cy="1083161"/>
          </a:xfrm>
        </p:spPr>
        <p:txBody>
          <a:bodyPr/>
          <a:lstStyle/>
          <a:p>
            <a:r>
              <a:rPr lang="en-GB">
                <a:latin typeface="Figtree Bold"/>
                <a:ea typeface="Figtree"/>
              </a:rPr>
              <a:t>What this means for CCS </a:t>
            </a:r>
            <a:endParaRPr lang="en-US">
              <a:latin typeface="Figtree Bold"/>
            </a:endParaRPr>
          </a:p>
        </p:txBody>
      </p:sp>
    </p:spTree>
    <p:extLst>
      <p:ext uri="{BB962C8B-B14F-4D97-AF65-F5344CB8AC3E}">
        <p14:creationId xmlns:p14="http://schemas.microsoft.com/office/powerpoint/2010/main" val="38748959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0A260-1800-E9BB-4A3B-5D67ABFEB334}"/>
            </a:ext>
          </a:extLst>
        </p:cNvPr>
        <p:cNvGrpSpPr/>
        <p:nvPr/>
      </p:nvGrpSpPr>
      <p:grpSpPr>
        <a:xfrm>
          <a:off x="0" y="0"/>
          <a:ext cx="0" cy="0"/>
          <a:chOff x="0" y="0"/>
          <a:chExt cx="0" cy="0"/>
        </a:xfrm>
      </p:grpSpPr>
      <p:sp>
        <p:nvSpPr>
          <p:cNvPr id="200" name="Card 1 BG">
            <a:extLst>
              <a:ext uri="{FF2B5EF4-FFF2-40B4-BE49-F238E27FC236}">
                <a16:creationId xmlns:a16="http://schemas.microsoft.com/office/drawing/2014/main" id="{5089F30F-F03B-2035-B067-00CC869DB752}"/>
              </a:ext>
            </a:extLst>
          </p:cNvPr>
          <p:cNvSpPr txBox="1">
            <a:spLocks/>
          </p:cNvSpPr>
          <p:nvPr/>
        </p:nvSpPr>
        <p:spPr>
          <a:xfrm>
            <a:off x="3394710" y="2052239"/>
            <a:ext cx="2819400" cy="3932082"/>
          </a:xfrm>
          <a:prstGeom prst="roundRect">
            <a:avLst>
              <a:gd name="adj" fmla="val 5000"/>
            </a:avLst>
          </a:prstGeom>
          <a:solidFill>
            <a:srgbClr val="F7F6FE"/>
          </a:solidFill>
          <a:ln>
            <a:noFill/>
          </a:ln>
        </p:spPr>
        <p:txBody>
          <a:bodyPr wrap="square" lIns="0" tIns="0" rIns="0" bIns="0" anchor="t"/>
          <a:lstStyle/>
          <a:p>
            <a:endParaRPr lang="en-GB">
              <a:latin typeface="Figtree" pitchFamily="2" charset="0"/>
            </a:endParaRPr>
          </a:p>
        </p:txBody>
      </p:sp>
      <p:sp>
        <p:nvSpPr>
          <p:cNvPr id="100" name="Title">
            <a:extLst>
              <a:ext uri="{FF2B5EF4-FFF2-40B4-BE49-F238E27FC236}">
                <a16:creationId xmlns:a16="http://schemas.microsoft.com/office/drawing/2014/main" id="{EDE813B8-28BE-0A49-6DF1-4D8855765303}"/>
              </a:ext>
            </a:extLst>
          </p:cNvPr>
          <p:cNvSpPr txBox="1"/>
          <p:nvPr/>
        </p:nvSpPr>
        <p:spPr>
          <a:xfrm>
            <a:off x="355600" y="355600"/>
            <a:ext cx="7650976" cy="1193482"/>
          </a:xfrm>
          <a:prstGeom prst="rect">
            <a:avLst/>
          </a:prstGeom>
          <a:noFill/>
          <a:ln>
            <a:noFill/>
          </a:ln>
        </p:spPr>
        <p:txBody>
          <a:bodyPr wrap="square" lIns="91440" tIns="45720" rIns="91440" bIns="45720" anchor="t"/>
          <a:lstStyle/>
          <a:p>
            <a:pPr algn="l"/>
            <a:r>
              <a:rPr lang="en-GB" sz="3200" b="1">
                <a:solidFill>
                  <a:srgbClr val="362C83"/>
                </a:solidFill>
                <a:latin typeface="Figtree" pitchFamily="2" charset="0"/>
              </a:rPr>
              <a:t>Recommended COM-B interventions* to </a:t>
            </a:r>
            <a:r>
              <a:rPr lang="en-GB" sz="3200" b="1">
                <a:solidFill>
                  <a:srgbClr val="362C83"/>
                </a:solidFill>
                <a:latin typeface="Playfair Display Medium" pitchFamily="2" charset="77"/>
              </a:rPr>
              <a:t>address the </a:t>
            </a:r>
            <a:r>
              <a:rPr lang="en-GB" sz="3200" i="1">
                <a:solidFill>
                  <a:srgbClr val="362C83"/>
                </a:solidFill>
                <a:latin typeface="Playfair Display Medium" pitchFamily="2" charset="77"/>
              </a:rPr>
              <a:t>biggest adoption barriers</a:t>
            </a:r>
          </a:p>
        </p:txBody>
      </p:sp>
      <p:sp>
        <p:nvSpPr>
          <p:cNvPr id="101" name="Subtitle">
            <a:extLst>
              <a:ext uri="{FF2B5EF4-FFF2-40B4-BE49-F238E27FC236}">
                <a16:creationId xmlns:a16="http://schemas.microsoft.com/office/drawing/2014/main" id="{772E1B4D-6916-1796-D176-D663BF8091D0}"/>
              </a:ext>
            </a:extLst>
          </p:cNvPr>
          <p:cNvSpPr txBox="1"/>
          <p:nvPr/>
        </p:nvSpPr>
        <p:spPr>
          <a:xfrm>
            <a:off x="457200" y="2331166"/>
            <a:ext cx="2708910" cy="1032510"/>
          </a:xfrm>
          <a:prstGeom prst="rect">
            <a:avLst/>
          </a:prstGeom>
          <a:noFill/>
          <a:ln>
            <a:noFill/>
          </a:ln>
        </p:spPr>
        <p:txBody>
          <a:bodyPr wrap="square" lIns="0" tIns="0" rIns="0" bIns="0" anchor="t"/>
          <a:lstStyle/>
          <a:p>
            <a:pPr algn="l"/>
            <a:r>
              <a:rPr lang="en-GB" sz="1200" b="1">
                <a:solidFill>
                  <a:srgbClr val="362C83"/>
                </a:solidFill>
                <a:latin typeface="Figtree" pitchFamily="2" charset="0"/>
              </a:rPr>
              <a:t>3 key intervention types </a:t>
            </a:r>
            <a:r>
              <a:rPr lang="en-GB" sz="1200">
                <a:solidFill>
                  <a:srgbClr val="362C83"/>
                </a:solidFill>
                <a:latin typeface="Figtree" pitchFamily="2" charset="0"/>
              </a:rPr>
              <a:t>are best suited to tackle the main barriers to adoption – risk of exclusion, limited understanding, photo ID, trust signals, user benefit and fear of resale. </a:t>
            </a:r>
          </a:p>
        </p:txBody>
      </p:sp>
      <p:sp>
        <p:nvSpPr>
          <p:cNvPr id="203" name="Card 1 Title">
            <a:extLst>
              <a:ext uri="{FF2B5EF4-FFF2-40B4-BE49-F238E27FC236}">
                <a16:creationId xmlns:a16="http://schemas.microsoft.com/office/drawing/2014/main" id="{DE05B85F-5A2E-71B0-50F9-53A4CE2A76BB}"/>
              </a:ext>
            </a:extLst>
          </p:cNvPr>
          <p:cNvSpPr txBox="1"/>
          <p:nvPr/>
        </p:nvSpPr>
        <p:spPr>
          <a:xfrm>
            <a:off x="3557270" y="2486668"/>
            <a:ext cx="1022262" cy="279400"/>
          </a:xfrm>
          <a:prstGeom prst="rect">
            <a:avLst/>
          </a:prstGeom>
          <a:noFill/>
          <a:ln>
            <a:noFill/>
          </a:ln>
        </p:spPr>
        <p:txBody>
          <a:bodyPr wrap="square" lIns="0" tIns="0" rIns="0" bIns="0" anchor="t"/>
          <a:lstStyle/>
          <a:p>
            <a:pPr algn="l"/>
            <a:r>
              <a:rPr lang="en-GB" sz="1400" b="1">
                <a:solidFill>
                  <a:srgbClr val="362C83"/>
                </a:solidFill>
                <a:latin typeface="Figtree" pitchFamily="2" charset="0"/>
              </a:rPr>
              <a:t>Enablement</a:t>
            </a:r>
          </a:p>
        </p:txBody>
      </p:sp>
      <p:sp>
        <p:nvSpPr>
          <p:cNvPr id="204" name="Card 1 Descriptor">
            <a:extLst>
              <a:ext uri="{FF2B5EF4-FFF2-40B4-BE49-F238E27FC236}">
                <a16:creationId xmlns:a16="http://schemas.microsoft.com/office/drawing/2014/main" id="{2EC2F4B9-A36A-7003-C493-C4F3DA139A40}"/>
              </a:ext>
            </a:extLst>
          </p:cNvPr>
          <p:cNvSpPr txBox="1"/>
          <p:nvPr/>
        </p:nvSpPr>
        <p:spPr>
          <a:xfrm>
            <a:off x="3557270" y="2942086"/>
            <a:ext cx="2214880" cy="292255"/>
          </a:xfrm>
          <a:prstGeom prst="rect">
            <a:avLst/>
          </a:prstGeom>
          <a:noFill/>
          <a:ln>
            <a:noFill/>
          </a:ln>
        </p:spPr>
        <p:txBody>
          <a:bodyPr wrap="square" lIns="0" tIns="0" rIns="0" bIns="0" anchor="t"/>
          <a:lstStyle>
            <a:defPPr>
              <a:defRPr lang="en-US"/>
            </a:defPPr>
            <a:lvl1pPr>
              <a:defRPr sz="1100">
                <a:solidFill>
                  <a:srgbClr val="555555"/>
                </a:solidFill>
                <a:latin typeface="Figtree" pitchFamily="2" charset="0"/>
              </a:defRPr>
            </a:lvl1pPr>
          </a:lstStyle>
          <a:p>
            <a:r>
              <a:rPr lang="en-GB">
                <a:solidFill>
                  <a:srgbClr val="362C83"/>
                </a:solidFill>
              </a:rPr>
              <a:t>Reducing barriers, </a:t>
            </a:r>
            <a:br>
              <a:rPr lang="en-GB">
                <a:solidFill>
                  <a:srgbClr val="362C83"/>
                </a:solidFill>
              </a:rPr>
            </a:br>
            <a:r>
              <a:rPr lang="en-GB">
                <a:solidFill>
                  <a:srgbClr val="362C83"/>
                </a:solidFill>
              </a:rPr>
              <a:t>increasing means and support</a:t>
            </a:r>
          </a:p>
        </p:txBody>
      </p:sp>
      <p:sp>
        <p:nvSpPr>
          <p:cNvPr id="205" name="Card 1 AppLabel">
            <a:extLst>
              <a:ext uri="{FF2B5EF4-FFF2-40B4-BE49-F238E27FC236}">
                <a16:creationId xmlns:a16="http://schemas.microsoft.com/office/drawing/2014/main" id="{AB393734-C07F-0F4E-0A4A-7BEE72029916}"/>
              </a:ext>
            </a:extLst>
          </p:cNvPr>
          <p:cNvSpPr txBox="1"/>
          <p:nvPr/>
        </p:nvSpPr>
        <p:spPr>
          <a:xfrm>
            <a:off x="3557270" y="4841438"/>
            <a:ext cx="2382520" cy="253961"/>
          </a:xfrm>
          <a:prstGeom prst="rect">
            <a:avLst/>
          </a:prstGeom>
          <a:noFill/>
          <a:ln>
            <a:noFill/>
          </a:ln>
        </p:spPr>
        <p:txBody>
          <a:bodyPr wrap="square" lIns="0" tIns="0" rIns="0" bIns="0" anchor="t"/>
          <a:lstStyle/>
          <a:p>
            <a:pPr algn="l"/>
            <a:r>
              <a:rPr lang="en-GB" sz="900" b="1">
                <a:solidFill>
                  <a:srgbClr val="4D38F5"/>
                </a:solidFill>
                <a:latin typeface="Figtree" pitchFamily="2" charset="0"/>
              </a:rPr>
              <a:t>What wins users over</a:t>
            </a:r>
          </a:p>
        </p:txBody>
      </p:sp>
      <p:sp>
        <p:nvSpPr>
          <p:cNvPr id="206" name="Card 1 App">
            <a:extLst>
              <a:ext uri="{FF2B5EF4-FFF2-40B4-BE49-F238E27FC236}">
                <a16:creationId xmlns:a16="http://schemas.microsoft.com/office/drawing/2014/main" id="{94023BC1-425F-0060-31EA-780EDDD1425A}"/>
              </a:ext>
            </a:extLst>
          </p:cNvPr>
          <p:cNvSpPr txBox="1"/>
          <p:nvPr/>
        </p:nvSpPr>
        <p:spPr>
          <a:xfrm>
            <a:off x="3557270" y="5070039"/>
            <a:ext cx="2382520" cy="762000"/>
          </a:xfrm>
          <a:prstGeom prst="rect">
            <a:avLst/>
          </a:prstGeom>
          <a:noFill/>
          <a:ln>
            <a:noFill/>
          </a:ln>
        </p:spPr>
        <p:txBody>
          <a:bodyPr wrap="square" lIns="0" tIns="0" rIns="0" bIns="0" anchor="t"/>
          <a:lstStyle/>
          <a:p>
            <a:pPr algn="l"/>
            <a:r>
              <a:rPr lang="en-GB" sz="1200" b="1">
                <a:solidFill>
                  <a:srgbClr val="362C83"/>
                </a:solidFill>
                <a:latin typeface="Figtree" pitchFamily="2" charset="0"/>
              </a:rPr>
              <a:t>Bite-sized consent screens with save-and-return, plain-language summaries, and clear recourse to help</a:t>
            </a:r>
          </a:p>
        </p:txBody>
      </p:sp>
      <p:sp>
        <p:nvSpPr>
          <p:cNvPr id="207" name="Card 1 LeverLabel">
            <a:extLst>
              <a:ext uri="{FF2B5EF4-FFF2-40B4-BE49-F238E27FC236}">
                <a16:creationId xmlns:a16="http://schemas.microsoft.com/office/drawing/2014/main" id="{F32D643D-7575-B91B-7F24-0F674800130C}"/>
              </a:ext>
            </a:extLst>
          </p:cNvPr>
          <p:cNvSpPr txBox="1"/>
          <p:nvPr/>
        </p:nvSpPr>
        <p:spPr>
          <a:xfrm>
            <a:off x="3557270" y="3525742"/>
            <a:ext cx="2513330" cy="254000"/>
          </a:xfrm>
          <a:prstGeom prst="rect">
            <a:avLst/>
          </a:prstGeom>
          <a:noFill/>
          <a:ln>
            <a:noFill/>
          </a:ln>
        </p:spPr>
        <p:txBody>
          <a:bodyPr wrap="square" lIns="0" tIns="0" rIns="0" bIns="0" anchor="t"/>
          <a:lstStyle>
            <a:defPPr>
              <a:defRPr lang="en-US"/>
            </a:defPPr>
            <a:lvl1pPr>
              <a:defRPr sz="900">
                <a:solidFill>
                  <a:schemeClr val="tx1">
                    <a:lumMod val="65000"/>
                    <a:lumOff val="35000"/>
                  </a:schemeClr>
                </a:solidFill>
                <a:latin typeface="Figtree" pitchFamily="2" charset="0"/>
              </a:defRPr>
            </a:lvl1pPr>
          </a:lstStyle>
          <a:p>
            <a:r>
              <a:rPr lang="en-GB">
                <a:solidFill>
                  <a:srgbClr val="362C83"/>
                </a:solidFill>
              </a:rPr>
              <a:t>Aligned policy lever</a:t>
            </a:r>
          </a:p>
        </p:txBody>
      </p:sp>
      <p:sp>
        <p:nvSpPr>
          <p:cNvPr id="208" name="Card 1 Lever">
            <a:extLst>
              <a:ext uri="{FF2B5EF4-FFF2-40B4-BE49-F238E27FC236}">
                <a16:creationId xmlns:a16="http://schemas.microsoft.com/office/drawing/2014/main" id="{79464A2E-AC48-18F5-D37E-2ED0EDD04911}"/>
              </a:ext>
            </a:extLst>
          </p:cNvPr>
          <p:cNvSpPr txBox="1"/>
          <p:nvPr/>
        </p:nvSpPr>
        <p:spPr>
          <a:xfrm>
            <a:off x="3557270" y="3703542"/>
            <a:ext cx="3200400" cy="254000"/>
          </a:xfrm>
          <a:prstGeom prst="rect">
            <a:avLst/>
          </a:prstGeom>
          <a:noFill/>
          <a:ln>
            <a:noFill/>
          </a:ln>
        </p:spPr>
        <p:txBody>
          <a:bodyPr wrap="square" lIns="0" tIns="0" rIns="0" bIns="0" anchor="t"/>
          <a:lstStyle/>
          <a:p>
            <a:pPr algn="l"/>
            <a:r>
              <a:rPr lang="en-GB" sz="1200" b="1">
                <a:solidFill>
                  <a:srgbClr val="362C83"/>
                </a:solidFill>
                <a:latin typeface="Figtree" pitchFamily="2" charset="0"/>
              </a:rPr>
              <a:t>Guidelines + Service provision</a:t>
            </a:r>
          </a:p>
        </p:txBody>
      </p:sp>
      <p:sp>
        <p:nvSpPr>
          <p:cNvPr id="209" name="Card 1 LeverDetail">
            <a:extLst>
              <a:ext uri="{FF2B5EF4-FFF2-40B4-BE49-F238E27FC236}">
                <a16:creationId xmlns:a16="http://schemas.microsoft.com/office/drawing/2014/main" id="{E95538DF-CBBE-8836-66F0-5EA1FFFF26AE}"/>
              </a:ext>
            </a:extLst>
          </p:cNvPr>
          <p:cNvSpPr txBox="1"/>
          <p:nvPr/>
        </p:nvSpPr>
        <p:spPr>
          <a:xfrm>
            <a:off x="3557270" y="3931107"/>
            <a:ext cx="2382520" cy="581660"/>
          </a:xfrm>
          <a:prstGeom prst="rect">
            <a:avLst/>
          </a:prstGeom>
          <a:noFill/>
          <a:ln>
            <a:noFill/>
          </a:ln>
        </p:spPr>
        <p:txBody>
          <a:bodyPr wrap="square" lIns="0" tIns="0" rIns="0" bIns="0" anchor="t"/>
          <a:lstStyle/>
          <a:p>
            <a:pPr algn="l"/>
            <a:r>
              <a:rPr lang="en-GB" sz="1100">
                <a:solidFill>
                  <a:srgbClr val="362C83"/>
                </a:solidFill>
                <a:latin typeface="Figtree" pitchFamily="2" charset="0"/>
              </a:rPr>
              <a:t>CEGs shape consent design across the sector; the consent journey and its channels form the service</a:t>
            </a:r>
          </a:p>
        </p:txBody>
      </p:sp>
      <p:sp>
        <p:nvSpPr>
          <p:cNvPr id="220" name="Card 2 BG">
            <a:extLst>
              <a:ext uri="{FF2B5EF4-FFF2-40B4-BE49-F238E27FC236}">
                <a16:creationId xmlns:a16="http://schemas.microsoft.com/office/drawing/2014/main" id="{8DC8D0B3-B1AA-D193-2DD2-3DE4DC7833DE}"/>
              </a:ext>
            </a:extLst>
          </p:cNvPr>
          <p:cNvSpPr txBox="1"/>
          <p:nvPr/>
        </p:nvSpPr>
        <p:spPr>
          <a:xfrm>
            <a:off x="6264910" y="2052237"/>
            <a:ext cx="2819400" cy="3932083"/>
          </a:xfrm>
          <a:prstGeom prst="roundRect">
            <a:avLst>
              <a:gd name="adj" fmla="val 5000"/>
            </a:avLst>
          </a:prstGeom>
          <a:solidFill>
            <a:srgbClr val="F7F6FE"/>
          </a:solidFill>
          <a:ln>
            <a:noFill/>
          </a:ln>
        </p:spPr>
        <p:txBody>
          <a:bodyPr wrap="square" lIns="0" tIns="0" rIns="0" bIns="0" anchor="t"/>
          <a:lstStyle/>
          <a:p>
            <a:endParaRPr lang="en-GB">
              <a:latin typeface="Figtree" pitchFamily="2" charset="0"/>
            </a:endParaRPr>
          </a:p>
        </p:txBody>
      </p:sp>
      <p:sp>
        <p:nvSpPr>
          <p:cNvPr id="223" name="Card 2 Title">
            <a:extLst>
              <a:ext uri="{FF2B5EF4-FFF2-40B4-BE49-F238E27FC236}">
                <a16:creationId xmlns:a16="http://schemas.microsoft.com/office/drawing/2014/main" id="{9A7326FB-FDB9-66A2-3F34-DA75E0E730E5}"/>
              </a:ext>
            </a:extLst>
          </p:cNvPr>
          <p:cNvSpPr txBox="1"/>
          <p:nvPr/>
        </p:nvSpPr>
        <p:spPr>
          <a:xfrm>
            <a:off x="6493510" y="2503886"/>
            <a:ext cx="1766570" cy="279400"/>
          </a:xfrm>
          <a:prstGeom prst="rect">
            <a:avLst/>
          </a:prstGeom>
          <a:noFill/>
          <a:ln>
            <a:noFill/>
          </a:ln>
        </p:spPr>
        <p:txBody>
          <a:bodyPr wrap="square" lIns="0" tIns="0" rIns="0" bIns="0" anchor="t"/>
          <a:lstStyle/>
          <a:p>
            <a:pPr algn="l"/>
            <a:r>
              <a:rPr lang="en-GB" sz="1400" b="1">
                <a:solidFill>
                  <a:srgbClr val="362C83"/>
                </a:solidFill>
                <a:latin typeface="Figtree" pitchFamily="2" charset="0"/>
              </a:rPr>
              <a:t>Environmental restructuring</a:t>
            </a:r>
          </a:p>
        </p:txBody>
      </p:sp>
      <p:sp>
        <p:nvSpPr>
          <p:cNvPr id="224" name="Card 2 Descriptor">
            <a:extLst>
              <a:ext uri="{FF2B5EF4-FFF2-40B4-BE49-F238E27FC236}">
                <a16:creationId xmlns:a16="http://schemas.microsoft.com/office/drawing/2014/main" id="{D64FA19F-CFEB-0ED6-E7E8-F249E97DC79F}"/>
              </a:ext>
            </a:extLst>
          </p:cNvPr>
          <p:cNvSpPr txBox="1"/>
          <p:nvPr/>
        </p:nvSpPr>
        <p:spPr>
          <a:xfrm>
            <a:off x="6493510" y="2959305"/>
            <a:ext cx="1869440" cy="279400"/>
          </a:xfrm>
          <a:prstGeom prst="rect">
            <a:avLst/>
          </a:prstGeom>
          <a:noFill/>
          <a:ln>
            <a:noFill/>
          </a:ln>
        </p:spPr>
        <p:txBody>
          <a:bodyPr wrap="square" lIns="0" tIns="0" rIns="0" bIns="0" anchor="t"/>
          <a:lstStyle>
            <a:defPPr>
              <a:defRPr lang="en-US"/>
            </a:defPPr>
            <a:lvl1pPr>
              <a:defRPr sz="1100">
                <a:solidFill>
                  <a:schemeClr val="tx1">
                    <a:lumMod val="75000"/>
                    <a:lumOff val="25000"/>
                  </a:schemeClr>
                </a:solidFill>
                <a:latin typeface="Figtree" pitchFamily="2" charset="0"/>
              </a:defRPr>
            </a:lvl1pPr>
          </a:lstStyle>
          <a:p>
            <a:r>
              <a:rPr lang="en-GB">
                <a:solidFill>
                  <a:srgbClr val="362C83"/>
                </a:solidFill>
              </a:rPr>
              <a:t>Changing the physical or digital context</a:t>
            </a:r>
          </a:p>
        </p:txBody>
      </p:sp>
      <p:sp>
        <p:nvSpPr>
          <p:cNvPr id="226" name="Card 2 App">
            <a:extLst>
              <a:ext uri="{FF2B5EF4-FFF2-40B4-BE49-F238E27FC236}">
                <a16:creationId xmlns:a16="http://schemas.microsoft.com/office/drawing/2014/main" id="{54D92C06-11A3-7BE2-3205-50BE3A4A35F5}"/>
              </a:ext>
            </a:extLst>
          </p:cNvPr>
          <p:cNvSpPr txBox="1"/>
          <p:nvPr/>
        </p:nvSpPr>
        <p:spPr>
          <a:xfrm>
            <a:off x="6493510" y="5070039"/>
            <a:ext cx="2487930" cy="762000"/>
          </a:xfrm>
          <a:prstGeom prst="rect">
            <a:avLst/>
          </a:prstGeom>
          <a:noFill/>
          <a:ln>
            <a:noFill/>
          </a:ln>
        </p:spPr>
        <p:txBody>
          <a:bodyPr wrap="square" lIns="0" tIns="0" rIns="0" bIns="0" anchor="t"/>
          <a:lstStyle>
            <a:defPPr>
              <a:defRPr lang="en-US"/>
            </a:defPPr>
            <a:lvl1pPr>
              <a:defRPr sz="1200" b="1">
                <a:solidFill>
                  <a:srgbClr val="201E2E"/>
                </a:solidFill>
                <a:latin typeface="Figtree" pitchFamily="2" charset="0"/>
              </a:defRPr>
            </a:lvl1pPr>
          </a:lstStyle>
          <a:p>
            <a:r>
              <a:rPr lang="en-GB">
                <a:solidFill>
                  <a:srgbClr val="362C83"/>
                </a:solidFill>
              </a:rPr>
              <a:t>Mobile-first, multi-entry – supplier app, CCS portal and email all become doorways into consent, wherever people already are</a:t>
            </a:r>
          </a:p>
        </p:txBody>
      </p:sp>
      <p:sp>
        <p:nvSpPr>
          <p:cNvPr id="240" name="Card 3 BG">
            <a:extLst>
              <a:ext uri="{FF2B5EF4-FFF2-40B4-BE49-F238E27FC236}">
                <a16:creationId xmlns:a16="http://schemas.microsoft.com/office/drawing/2014/main" id="{954AC452-1B1C-8F52-0897-D76648BBE429}"/>
              </a:ext>
            </a:extLst>
          </p:cNvPr>
          <p:cNvSpPr txBox="1"/>
          <p:nvPr/>
        </p:nvSpPr>
        <p:spPr>
          <a:xfrm>
            <a:off x="9118600" y="2052236"/>
            <a:ext cx="2819400" cy="3932084"/>
          </a:xfrm>
          <a:prstGeom prst="roundRect">
            <a:avLst>
              <a:gd name="adj" fmla="val 5000"/>
            </a:avLst>
          </a:prstGeom>
          <a:solidFill>
            <a:srgbClr val="F7F6FE"/>
          </a:solidFill>
          <a:ln>
            <a:noFill/>
          </a:ln>
        </p:spPr>
        <p:txBody>
          <a:bodyPr wrap="square" lIns="0" tIns="0" rIns="0" bIns="0" anchor="t"/>
          <a:lstStyle/>
          <a:p>
            <a:endParaRPr lang="en-GB">
              <a:latin typeface="Figtree" pitchFamily="2" charset="0"/>
            </a:endParaRPr>
          </a:p>
        </p:txBody>
      </p:sp>
      <p:sp>
        <p:nvSpPr>
          <p:cNvPr id="243" name="Card 3 Title">
            <a:extLst>
              <a:ext uri="{FF2B5EF4-FFF2-40B4-BE49-F238E27FC236}">
                <a16:creationId xmlns:a16="http://schemas.microsoft.com/office/drawing/2014/main" id="{0CD1D92A-133C-2C98-71ED-FBD8715C9794}"/>
              </a:ext>
            </a:extLst>
          </p:cNvPr>
          <p:cNvSpPr txBox="1"/>
          <p:nvPr/>
        </p:nvSpPr>
        <p:spPr>
          <a:xfrm>
            <a:off x="9296400" y="2503886"/>
            <a:ext cx="1633855" cy="279400"/>
          </a:xfrm>
          <a:prstGeom prst="rect">
            <a:avLst/>
          </a:prstGeom>
          <a:noFill/>
          <a:ln>
            <a:noFill/>
          </a:ln>
        </p:spPr>
        <p:txBody>
          <a:bodyPr wrap="square" lIns="0" tIns="0" rIns="0" bIns="0" anchor="t"/>
          <a:lstStyle/>
          <a:p>
            <a:pPr algn="l"/>
            <a:r>
              <a:rPr lang="en-GB" sz="1400" b="1">
                <a:solidFill>
                  <a:srgbClr val="362C83"/>
                </a:solidFill>
                <a:latin typeface="Figtree" pitchFamily="2" charset="0"/>
              </a:rPr>
              <a:t>Persuasion</a:t>
            </a:r>
          </a:p>
        </p:txBody>
      </p:sp>
      <p:sp>
        <p:nvSpPr>
          <p:cNvPr id="244" name="Card 3 Descriptor">
            <a:extLst>
              <a:ext uri="{FF2B5EF4-FFF2-40B4-BE49-F238E27FC236}">
                <a16:creationId xmlns:a16="http://schemas.microsoft.com/office/drawing/2014/main" id="{006457AD-3448-FC34-0574-57344DEEDAC4}"/>
              </a:ext>
            </a:extLst>
          </p:cNvPr>
          <p:cNvSpPr txBox="1"/>
          <p:nvPr/>
        </p:nvSpPr>
        <p:spPr>
          <a:xfrm>
            <a:off x="9296400" y="2959305"/>
            <a:ext cx="2057400" cy="279400"/>
          </a:xfrm>
          <a:prstGeom prst="rect">
            <a:avLst/>
          </a:prstGeom>
          <a:noFill/>
          <a:ln>
            <a:noFill/>
          </a:ln>
        </p:spPr>
        <p:txBody>
          <a:bodyPr wrap="square" lIns="0" tIns="0" rIns="0" bIns="0" anchor="t"/>
          <a:lstStyle>
            <a:defPPr>
              <a:defRPr lang="en-US"/>
            </a:defPPr>
            <a:lvl1pPr>
              <a:defRPr sz="1100">
                <a:solidFill>
                  <a:schemeClr val="tx1">
                    <a:lumMod val="75000"/>
                    <a:lumOff val="25000"/>
                  </a:schemeClr>
                </a:solidFill>
                <a:latin typeface="Figtree" pitchFamily="2" charset="0"/>
              </a:defRPr>
            </a:lvl1pPr>
          </a:lstStyle>
          <a:p>
            <a:r>
              <a:rPr lang="en-GB">
                <a:solidFill>
                  <a:srgbClr val="362C83"/>
                </a:solidFill>
              </a:rPr>
              <a:t>Using communication to stimulate action</a:t>
            </a:r>
          </a:p>
        </p:txBody>
      </p:sp>
      <p:sp>
        <p:nvSpPr>
          <p:cNvPr id="246" name="Card 3 App">
            <a:extLst>
              <a:ext uri="{FF2B5EF4-FFF2-40B4-BE49-F238E27FC236}">
                <a16:creationId xmlns:a16="http://schemas.microsoft.com/office/drawing/2014/main" id="{9CEF81F8-4A6E-BCE8-9918-C88FBFB1FB54}"/>
              </a:ext>
            </a:extLst>
          </p:cNvPr>
          <p:cNvSpPr txBox="1"/>
          <p:nvPr/>
        </p:nvSpPr>
        <p:spPr>
          <a:xfrm>
            <a:off x="9296400" y="5069049"/>
            <a:ext cx="2448560" cy="762000"/>
          </a:xfrm>
          <a:prstGeom prst="rect">
            <a:avLst/>
          </a:prstGeom>
          <a:noFill/>
          <a:ln>
            <a:noFill/>
          </a:ln>
        </p:spPr>
        <p:txBody>
          <a:bodyPr wrap="square" lIns="0" tIns="0" rIns="0" bIns="0" anchor="t"/>
          <a:lstStyle>
            <a:defPPr>
              <a:defRPr lang="en-US"/>
            </a:defPPr>
            <a:lvl1pPr>
              <a:defRPr sz="1200" b="1">
                <a:solidFill>
                  <a:srgbClr val="201E2E"/>
                </a:solidFill>
                <a:latin typeface="Figtree" pitchFamily="2" charset="0"/>
              </a:defRPr>
            </a:lvl1pPr>
          </a:lstStyle>
          <a:p>
            <a:r>
              <a:rPr lang="en-GB">
                <a:solidFill>
                  <a:srgbClr val="362C83"/>
                </a:solidFill>
              </a:rPr>
              <a:t>Emotional framing (safety, dignity), regulator-backed trust mark, ‘you’re in control’ messaging**</a:t>
            </a:r>
          </a:p>
        </p:txBody>
      </p:sp>
      <p:sp>
        <p:nvSpPr>
          <p:cNvPr id="248" name="Card 3 Lever">
            <a:extLst>
              <a:ext uri="{FF2B5EF4-FFF2-40B4-BE49-F238E27FC236}">
                <a16:creationId xmlns:a16="http://schemas.microsoft.com/office/drawing/2014/main" id="{EEF680B8-55FC-CF48-9B9D-35EF4C128ECA}"/>
              </a:ext>
            </a:extLst>
          </p:cNvPr>
          <p:cNvSpPr txBox="1"/>
          <p:nvPr/>
        </p:nvSpPr>
        <p:spPr>
          <a:xfrm>
            <a:off x="9296400" y="3710229"/>
            <a:ext cx="3200400" cy="254000"/>
          </a:xfrm>
          <a:prstGeom prst="rect">
            <a:avLst/>
          </a:prstGeom>
          <a:noFill/>
          <a:ln>
            <a:noFill/>
          </a:ln>
        </p:spPr>
        <p:txBody>
          <a:bodyPr wrap="square" lIns="0" tIns="0" rIns="0" bIns="0" anchor="t"/>
          <a:lstStyle>
            <a:defPPr>
              <a:defRPr lang="en-US"/>
            </a:defPPr>
            <a:lvl1pPr>
              <a:defRPr sz="1200" b="1">
                <a:solidFill>
                  <a:srgbClr val="201E2E"/>
                </a:solidFill>
                <a:latin typeface="Figtree" pitchFamily="2" charset="0"/>
              </a:defRPr>
            </a:lvl1pPr>
          </a:lstStyle>
          <a:p>
            <a:r>
              <a:rPr lang="en-GB">
                <a:solidFill>
                  <a:srgbClr val="362C83"/>
                </a:solidFill>
              </a:rPr>
              <a:t>Regulation + Communication</a:t>
            </a:r>
          </a:p>
        </p:txBody>
      </p:sp>
      <p:sp>
        <p:nvSpPr>
          <p:cNvPr id="249" name="Card 3 LeverDetail">
            <a:extLst>
              <a:ext uri="{FF2B5EF4-FFF2-40B4-BE49-F238E27FC236}">
                <a16:creationId xmlns:a16="http://schemas.microsoft.com/office/drawing/2014/main" id="{36C88601-2E8F-66F3-5DB3-9E837462F985}"/>
              </a:ext>
            </a:extLst>
          </p:cNvPr>
          <p:cNvSpPr txBox="1"/>
          <p:nvPr/>
        </p:nvSpPr>
        <p:spPr>
          <a:xfrm>
            <a:off x="9296400" y="3931106"/>
            <a:ext cx="2311400" cy="581657"/>
          </a:xfrm>
          <a:prstGeom prst="rect">
            <a:avLst/>
          </a:prstGeom>
          <a:noFill/>
          <a:ln>
            <a:noFill/>
          </a:ln>
        </p:spPr>
        <p:txBody>
          <a:bodyPr wrap="square" lIns="0" tIns="0" rIns="0" bIns="0" anchor="t"/>
          <a:lstStyle>
            <a:defPPr>
              <a:defRPr lang="en-US"/>
            </a:defPPr>
            <a:lvl1pPr>
              <a:defRPr sz="1100">
                <a:solidFill>
                  <a:schemeClr val="tx1">
                    <a:lumMod val="75000"/>
                    <a:lumOff val="25000"/>
                  </a:schemeClr>
                </a:solidFill>
                <a:latin typeface="Figtree" pitchFamily="2" charset="0"/>
              </a:defRPr>
            </a:lvl1pPr>
          </a:lstStyle>
          <a:p>
            <a:r>
              <a:rPr lang="en-GB">
                <a:solidFill>
                  <a:srgbClr val="362C83"/>
                </a:solidFill>
              </a:rPr>
              <a:t>Regulator authority backs the Trustmark; framing emphasises agency**</a:t>
            </a:r>
          </a:p>
        </p:txBody>
      </p:sp>
      <p:sp>
        <p:nvSpPr>
          <p:cNvPr id="303" name="Footnote">
            <a:extLst>
              <a:ext uri="{FF2B5EF4-FFF2-40B4-BE49-F238E27FC236}">
                <a16:creationId xmlns:a16="http://schemas.microsoft.com/office/drawing/2014/main" id="{CC190508-63C8-8279-C379-923D417AD21B}"/>
              </a:ext>
            </a:extLst>
          </p:cNvPr>
          <p:cNvSpPr txBox="1"/>
          <p:nvPr/>
        </p:nvSpPr>
        <p:spPr>
          <a:xfrm>
            <a:off x="4318000" y="6273800"/>
            <a:ext cx="7620000" cy="228600"/>
          </a:xfrm>
          <a:prstGeom prst="rect">
            <a:avLst/>
          </a:prstGeom>
          <a:noFill/>
          <a:ln>
            <a:noFill/>
          </a:ln>
        </p:spPr>
        <p:txBody>
          <a:bodyPr wrap="square" lIns="0" tIns="0" rIns="0" bIns="0" anchor="t"/>
          <a:lstStyle/>
          <a:p>
            <a:pPr algn="r"/>
            <a:r>
              <a:rPr lang="en-GB" sz="800">
                <a:solidFill>
                  <a:schemeClr val="tx1">
                    <a:lumMod val="75000"/>
                    <a:lumOff val="25000"/>
                  </a:schemeClr>
                </a:solidFill>
                <a:latin typeface="Figtree" pitchFamily="2" charset="0"/>
              </a:rPr>
              <a:t>*Full BCW intervention functions and policy levers are detailed in the Appendix. </a:t>
            </a:r>
          </a:p>
          <a:p>
            <a:pPr algn="r"/>
            <a:r>
              <a:rPr lang="en-GB" sz="800">
                <a:solidFill>
                  <a:schemeClr val="tx1">
                    <a:lumMod val="75000"/>
                    <a:lumOff val="25000"/>
                  </a:schemeClr>
                </a:solidFill>
                <a:latin typeface="Figtree" pitchFamily="2" charset="0"/>
              </a:rPr>
              <a:t>**More definitive framing will be tested in subsequent research waves.</a:t>
            </a:r>
          </a:p>
        </p:txBody>
      </p:sp>
      <p:sp>
        <p:nvSpPr>
          <p:cNvPr id="3" name="Card 1 AppLabel">
            <a:extLst>
              <a:ext uri="{FF2B5EF4-FFF2-40B4-BE49-F238E27FC236}">
                <a16:creationId xmlns:a16="http://schemas.microsoft.com/office/drawing/2014/main" id="{0B0F8E67-8D80-2EA2-04B3-9976DA7AE0A1}"/>
              </a:ext>
            </a:extLst>
          </p:cNvPr>
          <p:cNvSpPr txBox="1"/>
          <p:nvPr/>
        </p:nvSpPr>
        <p:spPr>
          <a:xfrm>
            <a:off x="3557270" y="2313947"/>
            <a:ext cx="1131482" cy="237246"/>
          </a:xfrm>
          <a:prstGeom prst="rect">
            <a:avLst/>
          </a:prstGeom>
          <a:noFill/>
          <a:ln>
            <a:noFill/>
          </a:ln>
        </p:spPr>
        <p:txBody>
          <a:bodyPr wrap="square" lIns="0" tIns="0" rIns="0" bIns="0" anchor="t"/>
          <a:lstStyle/>
          <a:p>
            <a:pPr algn="l"/>
            <a:r>
              <a:rPr lang="en-GB" sz="900">
                <a:solidFill>
                  <a:schemeClr val="tx1">
                    <a:lumMod val="65000"/>
                    <a:lumOff val="35000"/>
                  </a:schemeClr>
                </a:solidFill>
                <a:latin typeface="Figtree" pitchFamily="2" charset="0"/>
              </a:rPr>
              <a:t>Intervention type</a:t>
            </a:r>
          </a:p>
        </p:txBody>
      </p:sp>
      <p:sp>
        <p:nvSpPr>
          <p:cNvPr id="4" name="Card 1 LeverLabel">
            <a:extLst>
              <a:ext uri="{FF2B5EF4-FFF2-40B4-BE49-F238E27FC236}">
                <a16:creationId xmlns:a16="http://schemas.microsoft.com/office/drawing/2014/main" id="{8F439AF7-A05E-DB5A-390D-E87A35F9391A}"/>
              </a:ext>
            </a:extLst>
          </p:cNvPr>
          <p:cNvSpPr txBox="1"/>
          <p:nvPr/>
        </p:nvSpPr>
        <p:spPr>
          <a:xfrm>
            <a:off x="6493510" y="3525742"/>
            <a:ext cx="1939290" cy="247491"/>
          </a:xfrm>
          <a:prstGeom prst="rect">
            <a:avLst/>
          </a:prstGeom>
          <a:noFill/>
          <a:ln>
            <a:noFill/>
          </a:ln>
        </p:spPr>
        <p:txBody>
          <a:bodyPr wrap="square" lIns="0" tIns="0" rIns="0" bIns="0" anchor="t"/>
          <a:lstStyle>
            <a:defPPr>
              <a:defRPr lang="en-US"/>
            </a:defPPr>
            <a:lvl1pPr>
              <a:defRPr sz="900">
                <a:solidFill>
                  <a:schemeClr val="tx1">
                    <a:lumMod val="65000"/>
                    <a:lumOff val="35000"/>
                  </a:schemeClr>
                </a:solidFill>
                <a:latin typeface="Figtree" pitchFamily="2" charset="0"/>
              </a:defRPr>
            </a:lvl1pPr>
          </a:lstStyle>
          <a:p>
            <a:r>
              <a:rPr lang="en-GB">
                <a:solidFill>
                  <a:srgbClr val="362C83"/>
                </a:solidFill>
              </a:rPr>
              <a:t>Aligned policy lever</a:t>
            </a:r>
          </a:p>
        </p:txBody>
      </p:sp>
      <p:sp>
        <p:nvSpPr>
          <p:cNvPr id="5" name="Card 1 Lever">
            <a:extLst>
              <a:ext uri="{FF2B5EF4-FFF2-40B4-BE49-F238E27FC236}">
                <a16:creationId xmlns:a16="http://schemas.microsoft.com/office/drawing/2014/main" id="{BD985A08-5065-DE51-1FE7-B193C2861D23}"/>
              </a:ext>
            </a:extLst>
          </p:cNvPr>
          <p:cNvSpPr txBox="1"/>
          <p:nvPr/>
        </p:nvSpPr>
        <p:spPr>
          <a:xfrm>
            <a:off x="6493510" y="3703542"/>
            <a:ext cx="3200400" cy="254000"/>
          </a:xfrm>
          <a:prstGeom prst="rect">
            <a:avLst/>
          </a:prstGeom>
          <a:noFill/>
          <a:ln>
            <a:noFill/>
          </a:ln>
        </p:spPr>
        <p:txBody>
          <a:bodyPr wrap="square" lIns="0" tIns="0" rIns="0" bIns="0" anchor="t"/>
          <a:lstStyle/>
          <a:p>
            <a:pPr algn="l"/>
            <a:r>
              <a:rPr lang="en-GB" sz="1200" b="1">
                <a:solidFill>
                  <a:srgbClr val="362C83"/>
                </a:solidFill>
                <a:latin typeface="Figtree" pitchFamily="2" charset="0"/>
              </a:rPr>
              <a:t>Environmental / social planning</a:t>
            </a:r>
          </a:p>
        </p:txBody>
      </p:sp>
      <p:sp>
        <p:nvSpPr>
          <p:cNvPr id="6" name="Card 1 LeverDetail">
            <a:extLst>
              <a:ext uri="{FF2B5EF4-FFF2-40B4-BE49-F238E27FC236}">
                <a16:creationId xmlns:a16="http://schemas.microsoft.com/office/drawing/2014/main" id="{CAEF5FC4-3291-A486-8D4D-BC677AD28186}"/>
              </a:ext>
            </a:extLst>
          </p:cNvPr>
          <p:cNvSpPr txBox="1"/>
          <p:nvPr/>
        </p:nvSpPr>
        <p:spPr>
          <a:xfrm>
            <a:off x="6493510" y="3936027"/>
            <a:ext cx="2487930" cy="507941"/>
          </a:xfrm>
          <a:prstGeom prst="rect">
            <a:avLst/>
          </a:prstGeom>
          <a:noFill/>
          <a:ln>
            <a:noFill/>
          </a:ln>
        </p:spPr>
        <p:txBody>
          <a:bodyPr wrap="square" lIns="0" tIns="0" rIns="0" bIns="0" anchor="t"/>
          <a:lstStyle/>
          <a:p>
            <a:pPr algn="l"/>
            <a:r>
              <a:rPr lang="en-GB" sz="1100">
                <a:solidFill>
                  <a:srgbClr val="362C83"/>
                </a:solidFill>
                <a:latin typeface="Figtree" pitchFamily="2" charset="0"/>
              </a:rPr>
              <a:t>Ensure CCS journeys demonstrate tangible user benefit prior to IDV, ensuring engagement precedes effort</a:t>
            </a:r>
          </a:p>
        </p:txBody>
      </p:sp>
      <p:sp>
        <p:nvSpPr>
          <p:cNvPr id="7" name="Card 1 LeverLabel">
            <a:extLst>
              <a:ext uri="{FF2B5EF4-FFF2-40B4-BE49-F238E27FC236}">
                <a16:creationId xmlns:a16="http://schemas.microsoft.com/office/drawing/2014/main" id="{3EC7362A-C5A9-923D-11A3-66EEE26A0350}"/>
              </a:ext>
            </a:extLst>
          </p:cNvPr>
          <p:cNvSpPr txBox="1"/>
          <p:nvPr/>
        </p:nvSpPr>
        <p:spPr>
          <a:xfrm>
            <a:off x="9296400" y="3532429"/>
            <a:ext cx="3200400" cy="228600"/>
          </a:xfrm>
          <a:prstGeom prst="rect">
            <a:avLst/>
          </a:prstGeom>
          <a:noFill/>
          <a:ln>
            <a:noFill/>
          </a:ln>
        </p:spPr>
        <p:txBody>
          <a:bodyPr wrap="square" lIns="0" tIns="0" rIns="0" bIns="0" anchor="t"/>
          <a:lstStyle>
            <a:defPPr>
              <a:defRPr lang="en-US"/>
            </a:defPPr>
            <a:lvl1pPr>
              <a:defRPr sz="900">
                <a:solidFill>
                  <a:schemeClr val="tx1">
                    <a:lumMod val="65000"/>
                    <a:lumOff val="35000"/>
                  </a:schemeClr>
                </a:solidFill>
                <a:latin typeface="Figtree" pitchFamily="2" charset="0"/>
              </a:defRPr>
            </a:lvl1pPr>
          </a:lstStyle>
          <a:p>
            <a:r>
              <a:rPr lang="en-GB">
                <a:solidFill>
                  <a:srgbClr val="362C83"/>
                </a:solidFill>
              </a:rPr>
              <a:t>Aligned policy lever</a:t>
            </a:r>
          </a:p>
        </p:txBody>
      </p:sp>
      <p:sp>
        <p:nvSpPr>
          <p:cNvPr id="9" name="Card 1 AppLabel">
            <a:extLst>
              <a:ext uri="{FF2B5EF4-FFF2-40B4-BE49-F238E27FC236}">
                <a16:creationId xmlns:a16="http://schemas.microsoft.com/office/drawing/2014/main" id="{2486CF4D-2562-BFB1-673B-EB5DD834A933}"/>
              </a:ext>
            </a:extLst>
          </p:cNvPr>
          <p:cNvSpPr txBox="1"/>
          <p:nvPr/>
        </p:nvSpPr>
        <p:spPr>
          <a:xfrm>
            <a:off x="6501130" y="2311480"/>
            <a:ext cx="2288540" cy="239713"/>
          </a:xfrm>
          <a:prstGeom prst="rect">
            <a:avLst/>
          </a:prstGeom>
          <a:noFill/>
          <a:ln>
            <a:noFill/>
          </a:ln>
        </p:spPr>
        <p:txBody>
          <a:bodyPr wrap="square" lIns="0" tIns="0" rIns="0" bIns="0" anchor="t"/>
          <a:lstStyle/>
          <a:p>
            <a:pPr algn="l"/>
            <a:r>
              <a:rPr lang="en-GB" sz="900">
                <a:solidFill>
                  <a:schemeClr val="tx1">
                    <a:lumMod val="65000"/>
                    <a:lumOff val="35000"/>
                  </a:schemeClr>
                </a:solidFill>
                <a:latin typeface="Figtree" pitchFamily="2" charset="0"/>
              </a:rPr>
              <a:t>Intervention type</a:t>
            </a:r>
          </a:p>
        </p:txBody>
      </p:sp>
      <p:sp>
        <p:nvSpPr>
          <p:cNvPr id="10" name="Card 1 AppLabel">
            <a:extLst>
              <a:ext uri="{FF2B5EF4-FFF2-40B4-BE49-F238E27FC236}">
                <a16:creationId xmlns:a16="http://schemas.microsoft.com/office/drawing/2014/main" id="{A479CAB1-DA7E-A8B1-4B04-02191BFDA6A5}"/>
              </a:ext>
            </a:extLst>
          </p:cNvPr>
          <p:cNvSpPr txBox="1"/>
          <p:nvPr/>
        </p:nvSpPr>
        <p:spPr>
          <a:xfrm>
            <a:off x="9311640" y="2311481"/>
            <a:ext cx="2296160" cy="239712"/>
          </a:xfrm>
          <a:prstGeom prst="rect">
            <a:avLst/>
          </a:prstGeom>
          <a:noFill/>
          <a:ln>
            <a:noFill/>
          </a:ln>
        </p:spPr>
        <p:txBody>
          <a:bodyPr wrap="square" lIns="0" tIns="0" rIns="0" bIns="0" anchor="t"/>
          <a:lstStyle/>
          <a:p>
            <a:pPr algn="l"/>
            <a:r>
              <a:rPr lang="en-GB" sz="900">
                <a:solidFill>
                  <a:schemeClr val="tx1">
                    <a:lumMod val="65000"/>
                    <a:lumOff val="35000"/>
                  </a:schemeClr>
                </a:solidFill>
                <a:latin typeface="Figtree" pitchFamily="2" charset="0"/>
              </a:rPr>
              <a:t>Intervention type</a:t>
            </a:r>
          </a:p>
        </p:txBody>
      </p:sp>
      <p:pic>
        <p:nvPicPr>
          <p:cNvPr id="11" name="Graphic 10">
            <a:extLst>
              <a:ext uri="{FF2B5EF4-FFF2-40B4-BE49-F238E27FC236}">
                <a16:creationId xmlns:a16="http://schemas.microsoft.com/office/drawing/2014/main" id="{76098328-56EF-33CF-0583-09157FDCFA30}"/>
              </a:ext>
            </a:extLst>
          </p:cNvPr>
          <p:cNvPicPr>
            <a:picLocks noChangeAspect="1"/>
          </p:cNvPicPr>
          <p:nvPr/>
        </p:nvPicPr>
        <p:blipFill>
          <a:blip>
            <a:extLst>
              <a:ext uri="{96DAC541-7B7A-43D3-8B79-37D633B846F1}">
                <asvg:svgBlip xmlns:asvg="http://schemas.microsoft.com/office/drawing/2016/SVG/main" r:embed="rId3"/>
              </a:ext>
            </a:extLst>
          </a:blip>
          <a:srcRect b="15080"/>
          <a:stretch>
            <a:fillRect/>
          </a:stretch>
        </p:blipFill>
        <p:spPr>
          <a:xfrm>
            <a:off x="5348517" y="2217975"/>
            <a:ext cx="756373" cy="791136"/>
          </a:xfrm>
          <a:prstGeom prst="rect">
            <a:avLst/>
          </a:prstGeom>
        </p:spPr>
      </p:pic>
      <p:cxnSp>
        <p:nvCxnSpPr>
          <p:cNvPr id="13" name="Straight Connector 12">
            <a:extLst>
              <a:ext uri="{FF2B5EF4-FFF2-40B4-BE49-F238E27FC236}">
                <a16:creationId xmlns:a16="http://schemas.microsoft.com/office/drawing/2014/main" id="{DC4E9AF0-205B-83D2-5463-F0A909863398}"/>
              </a:ext>
            </a:extLst>
          </p:cNvPr>
          <p:cNvCxnSpPr>
            <a:cxnSpLocks/>
          </p:cNvCxnSpPr>
          <p:nvPr/>
        </p:nvCxnSpPr>
        <p:spPr>
          <a:xfrm>
            <a:off x="3557270" y="4628278"/>
            <a:ext cx="2382520" cy="0"/>
          </a:xfrm>
          <a:prstGeom prst="line">
            <a:avLst/>
          </a:prstGeom>
          <a:ln w="9525">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17" name="Subtitle">
            <a:extLst>
              <a:ext uri="{FF2B5EF4-FFF2-40B4-BE49-F238E27FC236}">
                <a16:creationId xmlns:a16="http://schemas.microsoft.com/office/drawing/2014/main" id="{FDCDEFBC-D6DB-1177-5E36-0F44B0788FD6}"/>
              </a:ext>
            </a:extLst>
          </p:cNvPr>
          <p:cNvSpPr txBox="1"/>
          <p:nvPr/>
        </p:nvSpPr>
        <p:spPr>
          <a:xfrm>
            <a:off x="457200" y="3525742"/>
            <a:ext cx="2414270" cy="625394"/>
          </a:xfrm>
          <a:prstGeom prst="rect">
            <a:avLst/>
          </a:prstGeom>
          <a:noFill/>
          <a:ln>
            <a:noFill/>
          </a:ln>
        </p:spPr>
        <p:txBody>
          <a:bodyPr wrap="square" lIns="0" tIns="0" rIns="0" bIns="0" anchor="t"/>
          <a:lstStyle/>
          <a:p>
            <a:pPr algn="l"/>
            <a:r>
              <a:rPr lang="en-GB" sz="1200" b="1">
                <a:solidFill>
                  <a:srgbClr val="362C83"/>
                </a:solidFill>
                <a:latin typeface="Figtree" pitchFamily="2" charset="0"/>
              </a:rPr>
              <a:t>3 policy levers </a:t>
            </a:r>
            <a:r>
              <a:rPr lang="en-GB" sz="1200">
                <a:solidFill>
                  <a:srgbClr val="362C83"/>
                </a:solidFill>
                <a:latin typeface="Figtree" pitchFamily="2" charset="0"/>
              </a:rPr>
              <a:t>which further support these intervention types are already aligned with the current CCS approach.</a:t>
            </a:r>
          </a:p>
        </p:txBody>
      </p:sp>
      <p:sp>
        <p:nvSpPr>
          <p:cNvPr id="18" name="Card 1 AppLabel">
            <a:extLst>
              <a:ext uri="{FF2B5EF4-FFF2-40B4-BE49-F238E27FC236}">
                <a16:creationId xmlns:a16="http://schemas.microsoft.com/office/drawing/2014/main" id="{C6F7E37F-7C78-E81D-2B0B-3CA0FC0A96A9}"/>
              </a:ext>
            </a:extLst>
          </p:cNvPr>
          <p:cNvSpPr txBox="1"/>
          <p:nvPr/>
        </p:nvSpPr>
        <p:spPr>
          <a:xfrm>
            <a:off x="6493510" y="4831359"/>
            <a:ext cx="2382520" cy="253961"/>
          </a:xfrm>
          <a:prstGeom prst="rect">
            <a:avLst/>
          </a:prstGeom>
          <a:noFill/>
          <a:ln>
            <a:noFill/>
          </a:ln>
        </p:spPr>
        <p:txBody>
          <a:bodyPr wrap="square" lIns="0" tIns="0" rIns="0" bIns="0" anchor="t"/>
          <a:lstStyle/>
          <a:p>
            <a:pPr algn="l"/>
            <a:r>
              <a:rPr lang="en-GB" sz="900" b="1">
                <a:solidFill>
                  <a:srgbClr val="4D38F5"/>
                </a:solidFill>
                <a:latin typeface="Figtree" pitchFamily="2" charset="0"/>
              </a:rPr>
              <a:t>What wins users over</a:t>
            </a:r>
          </a:p>
        </p:txBody>
      </p:sp>
      <p:cxnSp>
        <p:nvCxnSpPr>
          <p:cNvPr id="19" name="Straight Connector 18">
            <a:extLst>
              <a:ext uri="{FF2B5EF4-FFF2-40B4-BE49-F238E27FC236}">
                <a16:creationId xmlns:a16="http://schemas.microsoft.com/office/drawing/2014/main" id="{EFF3BF6A-DAC5-09B8-05BE-C0720A111678}"/>
              </a:ext>
            </a:extLst>
          </p:cNvPr>
          <p:cNvCxnSpPr>
            <a:cxnSpLocks/>
          </p:cNvCxnSpPr>
          <p:nvPr/>
        </p:nvCxnSpPr>
        <p:spPr>
          <a:xfrm>
            <a:off x="6493510" y="4618199"/>
            <a:ext cx="2382520" cy="0"/>
          </a:xfrm>
          <a:prstGeom prst="line">
            <a:avLst/>
          </a:prstGeom>
          <a:ln w="9525">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20" name="Card 1 AppLabel">
            <a:extLst>
              <a:ext uri="{FF2B5EF4-FFF2-40B4-BE49-F238E27FC236}">
                <a16:creationId xmlns:a16="http://schemas.microsoft.com/office/drawing/2014/main" id="{A5C319A0-436D-8E3E-84B6-6480E0D767CA}"/>
              </a:ext>
            </a:extLst>
          </p:cNvPr>
          <p:cNvSpPr txBox="1"/>
          <p:nvPr/>
        </p:nvSpPr>
        <p:spPr>
          <a:xfrm>
            <a:off x="9296400" y="4821280"/>
            <a:ext cx="2382520" cy="253961"/>
          </a:xfrm>
          <a:prstGeom prst="rect">
            <a:avLst/>
          </a:prstGeom>
          <a:noFill/>
          <a:ln>
            <a:noFill/>
          </a:ln>
        </p:spPr>
        <p:txBody>
          <a:bodyPr wrap="square" lIns="0" tIns="0" rIns="0" bIns="0" anchor="t"/>
          <a:lstStyle/>
          <a:p>
            <a:pPr algn="l"/>
            <a:r>
              <a:rPr lang="en-GB" sz="900" b="1">
                <a:solidFill>
                  <a:srgbClr val="4D38F5"/>
                </a:solidFill>
                <a:latin typeface="Figtree" pitchFamily="2" charset="0"/>
              </a:rPr>
              <a:t>What wins users over</a:t>
            </a:r>
          </a:p>
        </p:txBody>
      </p:sp>
      <p:cxnSp>
        <p:nvCxnSpPr>
          <p:cNvPr id="21" name="Straight Connector 20">
            <a:extLst>
              <a:ext uri="{FF2B5EF4-FFF2-40B4-BE49-F238E27FC236}">
                <a16:creationId xmlns:a16="http://schemas.microsoft.com/office/drawing/2014/main" id="{540FE6C0-7A1A-BDAE-FD0E-3928D8FF2ACE}"/>
              </a:ext>
            </a:extLst>
          </p:cNvPr>
          <p:cNvCxnSpPr>
            <a:cxnSpLocks/>
          </p:cNvCxnSpPr>
          <p:nvPr/>
        </p:nvCxnSpPr>
        <p:spPr>
          <a:xfrm>
            <a:off x="9296400" y="4608120"/>
            <a:ext cx="2382520" cy="0"/>
          </a:xfrm>
          <a:prstGeom prst="line">
            <a:avLst/>
          </a:prstGeom>
          <a:ln w="9525">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pic>
        <p:nvPicPr>
          <p:cNvPr id="23" name="Graphic 22">
            <a:extLst>
              <a:ext uri="{FF2B5EF4-FFF2-40B4-BE49-F238E27FC236}">
                <a16:creationId xmlns:a16="http://schemas.microsoft.com/office/drawing/2014/main" id="{156251B1-0749-0E53-AE8E-6E18CDBE1866}"/>
              </a:ext>
            </a:extLst>
          </p:cNvPr>
          <p:cNvPicPr>
            <a:picLocks noChangeAspect="1"/>
          </p:cNvPicPr>
          <p:nvPr/>
        </p:nvPicPr>
        <p:blipFill>
          <a:blip>
            <a:extLst>
              <a:ext uri="{96DAC541-7B7A-43D3-8B79-37D633B846F1}">
                <asvg:svgBlip xmlns:asvg="http://schemas.microsoft.com/office/drawing/2016/SVG/main" r:embed="rId4"/>
              </a:ext>
            </a:extLst>
          </a:blip>
          <a:srcRect b="19114"/>
          <a:stretch>
            <a:fillRect/>
          </a:stretch>
        </p:blipFill>
        <p:spPr>
          <a:xfrm>
            <a:off x="8209827" y="2273721"/>
            <a:ext cx="756373" cy="759085"/>
          </a:xfrm>
          <a:prstGeom prst="rect">
            <a:avLst/>
          </a:prstGeom>
        </p:spPr>
      </p:pic>
      <p:pic>
        <p:nvPicPr>
          <p:cNvPr id="25" name="Graphic 24">
            <a:extLst>
              <a:ext uri="{FF2B5EF4-FFF2-40B4-BE49-F238E27FC236}">
                <a16:creationId xmlns:a16="http://schemas.microsoft.com/office/drawing/2014/main" id="{029C1C5B-A876-E23B-E06F-5A6FDD869CD8}"/>
              </a:ext>
            </a:extLst>
          </p:cNvPr>
          <p:cNvPicPr>
            <a:picLocks noChangeAspect="1"/>
          </p:cNvPicPr>
          <p:nvPr/>
        </p:nvPicPr>
        <p:blipFill>
          <a:blip>
            <a:extLst>
              <a:ext uri="{96DAC541-7B7A-43D3-8B79-37D633B846F1}">
                <asvg:svgBlip xmlns:asvg="http://schemas.microsoft.com/office/drawing/2016/SVG/main" r:embed="rId5"/>
              </a:ext>
            </a:extLst>
          </a:blip>
          <a:srcRect b="15267"/>
          <a:stretch>
            <a:fillRect/>
          </a:stretch>
        </p:blipFill>
        <p:spPr>
          <a:xfrm>
            <a:off x="11108055" y="2299698"/>
            <a:ext cx="677545" cy="707129"/>
          </a:xfrm>
          <a:prstGeom prst="rect">
            <a:avLst/>
          </a:prstGeom>
        </p:spPr>
      </p:pic>
      <p:sp>
        <p:nvSpPr>
          <p:cNvPr id="27" name="TextBox 26">
            <a:extLst>
              <a:ext uri="{FF2B5EF4-FFF2-40B4-BE49-F238E27FC236}">
                <a16:creationId xmlns:a16="http://schemas.microsoft.com/office/drawing/2014/main" id="{72AFD288-20E9-F2FD-B0ED-63960A3C95AA}"/>
              </a:ext>
            </a:extLst>
          </p:cNvPr>
          <p:cNvSpPr txBox="1"/>
          <p:nvPr/>
        </p:nvSpPr>
        <p:spPr>
          <a:xfrm>
            <a:off x="3461638" y="1808672"/>
            <a:ext cx="2752472" cy="230832"/>
          </a:xfrm>
          <a:prstGeom prst="rect">
            <a:avLst/>
          </a:prstGeom>
          <a:noFill/>
        </p:spPr>
        <p:txBody>
          <a:bodyPr wrap="square">
            <a:spAutoFit/>
          </a:bodyPr>
          <a:lstStyle/>
          <a:p>
            <a:r>
              <a:rPr lang="en-GB" sz="900">
                <a:solidFill>
                  <a:srgbClr val="362C83"/>
                </a:solidFill>
                <a:latin typeface="Figtree" pitchFamily="2" charset="0"/>
                <a:sym typeface="Wingdings" pitchFamily="2" charset="2"/>
              </a:rPr>
              <a:t>To address Capability barriers</a:t>
            </a:r>
            <a:endParaRPr lang="en-US" sz="900">
              <a:solidFill>
                <a:srgbClr val="362C83"/>
              </a:solidFill>
              <a:latin typeface="Figtree" pitchFamily="2" charset="0"/>
            </a:endParaRPr>
          </a:p>
        </p:txBody>
      </p:sp>
      <p:sp>
        <p:nvSpPr>
          <p:cNvPr id="2" name="TextBox 1">
            <a:extLst>
              <a:ext uri="{FF2B5EF4-FFF2-40B4-BE49-F238E27FC236}">
                <a16:creationId xmlns:a16="http://schemas.microsoft.com/office/drawing/2014/main" id="{09300D0B-BAB5-C6E1-76F4-A76A62752D56}"/>
              </a:ext>
            </a:extLst>
          </p:cNvPr>
          <p:cNvSpPr txBox="1"/>
          <p:nvPr/>
        </p:nvSpPr>
        <p:spPr>
          <a:xfrm>
            <a:off x="6248400" y="1829071"/>
            <a:ext cx="2752472" cy="230832"/>
          </a:xfrm>
          <a:prstGeom prst="rect">
            <a:avLst/>
          </a:prstGeom>
          <a:noFill/>
        </p:spPr>
        <p:txBody>
          <a:bodyPr wrap="square">
            <a:spAutoFit/>
          </a:bodyPr>
          <a:lstStyle/>
          <a:p>
            <a:r>
              <a:rPr lang="en-GB" sz="900">
                <a:solidFill>
                  <a:srgbClr val="362C83"/>
                </a:solidFill>
                <a:latin typeface="Figtree" pitchFamily="2" charset="0"/>
                <a:sym typeface="Wingdings" pitchFamily="2" charset="2"/>
              </a:rPr>
              <a:t>To address Opportunity barriers</a:t>
            </a:r>
            <a:endParaRPr lang="en-US" sz="900">
              <a:solidFill>
                <a:srgbClr val="362C83"/>
              </a:solidFill>
              <a:latin typeface="Figtree" pitchFamily="2" charset="0"/>
            </a:endParaRPr>
          </a:p>
        </p:txBody>
      </p:sp>
      <p:sp>
        <p:nvSpPr>
          <p:cNvPr id="8" name="TextBox 7">
            <a:extLst>
              <a:ext uri="{FF2B5EF4-FFF2-40B4-BE49-F238E27FC236}">
                <a16:creationId xmlns:a16="http://schemas.microsoft.com/office/drawing/2014/main" id="{262B958F-1FBB-73B1-0E26-ED7745E8D501}"/>
              </a:ext>
            </a:extLst>
          </p:cNvPr>
          <p:cNvSpPr txBox="1"/>
          <p:nvPr/>
        </p:nvSpPr>
        <p:spPr>
          <a:xfrm>
            <a:off x="9118600" y="1808672"/>
            <a:ext cx="2752472" cy="230832"/>
          </a:xfrm>
          <a:prstGeom prst="rect">
            <a:avLst/>
          </a:prstGeom>
          <a:noFill/>
        </p:spPr>
        <p:txBody>
          <a:bodyPr wrap="square">
            <a:spAutoFit/>
          </a:bodyPr>
          <a:lstStyle/>
          <a:p>
            <a:r>
              <a:rPr lang="en-GB" sz="900">
                <a:solidFill>
                  <a:srgbClr val="362C83"/>
                </a:solidFill>
                <a:latin typeface="Figtree" pitchFamily="2" charset="0"/>
                <a:sym typeface="Wingdings" pitchFamily="2" charset="2"/>
              </a:rPr>
              <a:t>To address Motivation barriers</a:t>
            </a:r>
            <a:endParaRPr lang="en-US" sz="900">
              <a:solidFill>
                <a:srgbClr val="362C83"/>
              </a:solidFill>
              <a:latin typeface="Figtree" pitchFamily="2" charset="0"/>
            </a:endParaRPr>
          </a:p>
        </p:txBody>
      </p:sp>
    </p:spTree>
    <p:extLst>
      <p:ext uri="{BB962C8B-B14F-4D97-AF65-F5344CB8AC3E}">
        <p14:creationId xmlns:p14="http://schemas.microsoft.com/office/powerpoint/2010/main" val="38913260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avSZl9F42Jet3mPE3x.Ojw"/>
</p:tagLst>
</file>

<file path=ppt/theme/theme1.xml><?xml version="1.0" encoding="utf-8"?>
<a:theme xmlns:a="http://schemas.openxmlformats.org/drawingml/2006/main" name="1_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Whit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4.xml><?xml version="1.0" encoding="utf-8"?>
<a:theme xmlns:a="http://schemas.openxmlformats.org/drawingml/2006/main" name="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4EF6FBA5AEBA4A9786C325684170E9" ma:contentTypeVersion="6" ma:contentTypeDescription="Create a new document." ma:contentTypeScope="" ma:versionID="d8ea275a0e4af3289030ab3f0ee35fff">
  <xsd:schema xmlns:xsd="http://www.w3.org/2001/XMLSchema" xmlns:xs="http://www.w3.org/2001/XMLSchema" xmlns:p="http://schemas.microsoft.com/office/2006/metadata/properties" xmlns:ns2="00a30ffc-d9e0-4c00-8e73-b22ff6a206ef" xmlns:ns3="5ecdd8c3-3529-4dee-9d38-3ed14a032f34" xmlns:ns4="a0f5f377-3c13-4c54-b2e9-6c7cd1b5aad2" targetNamespace="http://schemas.microsoft.com/office/2006/metadata/properties" ma:root="true" ma:fieldsID="bc142c21c689a4362bbaad242434d8b6" ns2:_="" ns3:_="" ns4:_="">
    <xsd:import namespace="00a30ffc-d9e0-4c00-8e73-b22ff6a206ef"/>
    <xsd:import namespace="5ecdd8c3-3529-4dee-9d38-3ed14a032f34"/>
    <xsd:import namespace="a0f5f377-3c13-4c54-b2e9-6c7cd1b5aad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a30ffc-d9e0-4c00-8e73-b22ff6a206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ecdd8c3-3529-4dee-9d38-3ed14a032f34" elementFormDefault="qualified">
    <xsd:import namespace="http://schemas.microsoft.com/office/2006/documentManagement/types"/>
    <xsd:import namespace="http://schemas.microsoft.com/office/infopath/2007/PartnerControls"/>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0f5f377-3c13-4c54-b2e9-6c7cd1b5aad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5ef4970-f785-4610-a0ec-53638907d7a8}" ma:internalName="TaxCatchAll" ma:showField="CatchAllData" ma:web="a0f5f377-3c13-4c54-b2e9-6c7cd1b5aad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ecdd8c3-3529-4dee-9d38-3ed14a032f34">
      <Terms xmlns="http://schemas.microsoft.com/office/infopath/2007/PartnerControls"/>
    </lcf76f155ced4ddcb4097134ff3c332f>
    <TaxCatchAll xmlns="a0f5f377-3c13-4c54-b2e9-6c7cd1b5aad2" xsi:nil="true"/>
  </documentManagement>
</p:properties>
</file>

<file path=customXml/itemProps1.xml><?xml version="1.0" encoding="utf-8"?>
<ds:datastoreItem xmlns:ds="http://schemas.openxmlformats.org/officeDocument/2006/customXml" ds:itemID="{9D412C1D-1386-460D-8AFC-FFE99CE6C2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a30ffc-d9e0-4c00-8e73-b22ff6a206ef"/>
    <ds:schemaRef ds:uri="5ecdd8c3-3529-4dee-9d38-3ed14a032f34"/>
    <ds:schemaRef ds:uri="a0f5f377-3c13-4c54-b2e9-6c7cd1b5aa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5240122-FA5D-4955-B617-846DC64E6D9D}">
  <ds:schemaRefs>
    <ds:schemaRef ds:uri="http://schemas.microsoft.com/sharepoint/v3/contenttype/forms"/>
  </ds:schemaRefs>
</ds:datastoreItem>
</file>

<file path=customXml/itemProps3.xml><?xml version="1.0" encoding="utf-8"?>
<ds:datastoreItem xmlns:ds="http://schemas.openxmlformats.org/officeDocument/2006/customXml" ds:itemID="{DC204314-14D2-44FA-A6FC-7D91CA078C4F}">
  <ds:schemaRefs>
    <ds:schemaRef ds:uri="5ecdd8c3-3529-4dee-9d38-3ed14a032f34"/>
    <ds:schemaRef ds:uri="http://purl.org/dc/terms/"/>
    <ds:schemaRef ds:uri="http://schemas.microsoft.com/office/infopath/2007/PartnerControls"/>
    <ds:schemaRef ds:uri="a0f5f377-3c13-4c54-b2e9-6c7cd1b5aad2"/>
    <ds:schemaRef ds:uri="http://www.w3.org/XML/1998/namespace"/>
    <ds:schemaRef ds:uri="00a30ffc-d9e0-4c00-8e73-b22ff6a206ef"/>
    <ds:schemaRef ds:uri="http://schemas.microsoft.com/office/2006/documentManagement/types"/>
    <ds:schemaRef ds:uri="http://purl.org/dc/elements/1.1/"/>
    <ds:schemaRef ds:uri="http://schemas.openxmlformats.org/package/2006/metadata/core-properti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6468</Words>
  <Application>Microsoft Office PowerPoint</Application>
  <PresentationFormat>Widescreen</PresentationFormat>
  <Paragraphs>624</Paragraphs>
  <Slides>40</Slides>
  <Notes>21</Notes>
  <HiddenSlides>0</HiddenSlides>
  <MMClips>0</MMClips>
  <ScaleCrop>false</ScaleCrop>
  <HeadingPairs>
    <vt:vector size="8" baseType="variant">
      <vt:variant>
        <vt:lpstr>Fonts Used</vt:lpstr>
      </vt:variant>
      <vt:variant>
        <vt:i4>20</vt:i4>
      </vt:variant>
      <vt:variant>
        <vt:lpstr>Theme</vt:lpstr>
      </vt:variant>
      <vt:variant>
        <vt:i4>4</vt:i4>
      </vt:variant>
      <vt:variant>
        <vt:lpstr>Embedded OLE Servers</vt:lpstr>
      </vt:variant>
      <vt:variant>
        <vt:i4>1</vt:i4>
      </vt:variant>
      <vt:variant>
        <vt:lpstr>Slide Titles</vt:lpstr>
      </vt:variant>
      <vt:variant>
        <vt:i4>40</vt:i4>
      </vt:variant>
    </vt:vector>
  </HeadingPairs>
  <TitlesOfParts>
    <vt:vector size="65" baseType="lpstr">
      <vt:lpstr>Aptos</vt:lpstr>
      <vt:lpstr>Arial</vt:lpstr>
      <vt:lpstr>Calibri</vt:lpstr>
      <vt:lpstr>Figtree</vt:lpstr>
      <vt:lpstr>Figtree Black</vt:lpstr>
      <vt:lpstr>Figtree Bold</vt:lpstr>
      <vt:lpstr>Figtree ExtraBold</vt:lpstr>
      <vt:lpstr>Figtree Medium</vt:lpstr>
      <vt:lpstr>Figtree SemiBold</vt:lpstr>
      <vt:lpstr>Figtree SemiBold</vt:lpstr>
      <vt:lpstr>Futura Next Book</vt:lpstr>
      <vt:lpstr>Futura Next DemiBold</vt:lpstr>
      <vt:lpstr>FuturaNext-Medium</vt:lpstr>
      <vt:lpstr>Outfit</vt:lpstr>
      <vt:lpstr>Outfit SemiBold</vt:lpstr>
      <vt:lpstr>Playfair Display Black</vt:lpstr>
      <vt:lpstr>Playfair Display Medium</vt:lpstr>
      <vt:lpstr>Playfair Display SemiBold</vt:lpstr>
      <vt:lpstr>Segoe UI Emoji</vt:lpstr>
      <vt:lpstr>Verdana</vt:lpstr>
      <vt:lpstr>1_Dark blue theme</vt:lpstr>
      <vt:lpstr>White theme</vt:lpstr>
      <vt:lpstr>1_RECCo Theme</vt:lpstr>
      <vt:lpstr>Dark blue theme</vt:lpstr>
      <vt:lpstr>think-cell Folie</vt:lpstr>
      <vt:lpstr>Consumer Consent Solution  Solution Group</vt:lpstr>
      <vt:lpstr>PowerPoint Presentation</vt:lpstr>
      <vt:lpstr>CCS Wave 1  Research findings &amp; recommendations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Those who find it easiest to pay  their energy bills are the most likely  to see value in switching utility supplier</vt:lpstr>
      <vt:lpstr>Careful Budgeteers are most concerned about both data sharing and energy costs, alongside Surviving Jugglers for cost concerns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Your turn – see you in Figjam </vt:lpstr>
      <vt:lpstr>Forward Plan</vt:lpstr>
      <vt:lpstr>Consumer Consent Project Team </vt:lpstr>
      <vt:lpstr>PowerPoint Presentation</vt:lpstr>
      <vt:lpstr>Appendix</vt:lpstr>
      <vt:lpstr>Behavioural change analysis and implications (COM-B) </vt:lpstr>
      <vt:lpstr>PowerPoint Presentation</vt:lpstr>
      <vt:lpstr>PowerPoint Presentation</vt:lpstr>
      <vt:lpstr>PowerPoint Presentation</vt:lpstr>
      <vt:lpstr>What this means for CCS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Jones</dc:creator>
  <cp:lastModifiedBy>Harry FIRTH</cp:lastModifiedBy>
  <cp:revision>21</cp:revision>
  <dcterms:created xsi:type="dcterms:W3CDTF">2026-04-15T11:49:15Z</dcterms:created>
  <dcterms:modified xsi:type="dcterms:W3CDTF">2026-05-05T13:59:05Z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0x0101000E4EF6FBA5AEBA4A9786C325684170E9</vt:lpwstr>
  </property>
  <property fmtid="{D5CDD505-2E9C-101B-9397-08002B2CF9AE}" pid="3" name="MSIP_Label_6e012c00-73e0-4c5a-b205-28a930a96e5e_Enabled">
    <vt:lpwstr>true</vt:lpwstr>
  </property>
  <property fmtid="{D5CDD505-2E9C-101B-9397-08002B2CF9AE}" pid="4" name="MSIP_Label_6e012c00-73e0-4c5a-b205-28a930a96e5e_SetDate">
    <vt:lpwstr>2026-04-16T07:40:12Z</vt:lpwstr>
  </property>
  <property fmtid="{D5CDD505-2E9C-101B-9397-08002B2CF9AE}" pid="5" name="MSIP_Label_6e012c00-73e0-4c5a-b205-28a930a96e5e_Method">
    <vt:lpwstr>Standard</vt:lpwstr>
  </property>
  <property fmtid="{D5CDD505-2E9C-101B-9397-08002B2CF9AE}" pid="6" name="MSIP_Label_6e012c00-73e0-4c5a-b205-28a930a96e5e_Name">
    <vt:lpwstr>Internal and Partners</vt:lpwstr>
  </property>
  <property fmtid="{D5CDD505-2E9C-101B-9397-08002B2CF9AE}" pid="7" name="MSIP_Label_6e012c00-73e0-4c5a-b205-28a930a96e5e_SiteId">
    <vt:lpwstr>f59e1ee2-6e37-44df-b088-2e81f9d1b201</vt:lpwstr>
  </property>
  <property fmtid="{D5CDD505-2E9C-101B-9397-08002B2CF9AE}" pid="8" name="MSIP_Label_6e012c00-73e0-4c5a-b205-28a930a96e5e_ActionId">
    <vt:lpwstr>69356956-f6eb-4d59-be20-adc94b6abd1e</vt:lpwstr>
  </property>
  <property fmtid="{D5CDD505-2E9C-101B-9397-08002B2CF9AE}" pid="9" name="MSIP_Label_6e012c00-73e0-4c5a-b205-28a930a96e5e_ContentBits">
    <vt:lpwstr>2</vt:lpwstr>
  </property>
  <property fmtid="{D5CDD505-2E9C-101B-9397-08002B2CF9AE}" pid="10" name="MSIP_Label_6e012c00-73e0-4c5a-b205-28a930a96e5e_Tag">
    <vt:lpwstr>10, 3, 0, 1</vt:lpwstr>
  </property>
  <property fmtid="{D5CDD505-2E9C-101B-9397-08002B2CF9AE}" pid="11" name="ClassificationContentMarkingFooterLocations">
    <vt:lpwstr>Simple Light:3</vt:lpwstr>
  </property>
  <property fmtid="{D5CDD505-2E9C-101B-9397-08002B2CF9AE}" pid="12"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13" name="MediaServiceImageTags">
    <vt:lpwstr/>
  </property>
</Properties>
</file>