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4.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 id="2147484204" r:id="rId6"/>
    <p:sldMasterId id="2147484262" r:id="rId7"/>
    <p:sldMasterId id="2147484286" r:id="rId8"/>
  </p:sldMasterIdLst>
  <p:notesMasterIdLst>
    <p:notesMasterId r:id="rId26"/>
  </p:notesMasterIdLst>
  <p:handoutMasterIdLst>
    <p:handoutMasterId r:id="rId27"/>
  </p:handoutMasterIdLst>
  <p:sldIdLst>
    <p:sldId id="320" r:id="rId9"/>
    <p:sldId id="2147479879" r:id="rId10"/>
    <p:sldId id="2147479999" r:id="rId11"/>
    <p:sldId id="327" r:id="rId12"/>
    <p:sldId id="2147480041" r:id="rId13"/>
    <p:sldId id="2147480021" r:id="rId14"/>
    <p:sldId id="2147480037" r:id="rId15"/>
    <p:sldId id="2147480040" r:id="rId16"/>
    <p:sldId id="2147480043" r:id="rId17"/>
    <p:sldId id="2147480033" r:id="rId18"/>
    <p:sldId id="2147480039" r:id="rId19"/>
    <p:sldId id="2147480042" r:id="rId20"/>
    <p:sldId id="2147480030" r:id="rId21"/>
    <p:sldId id="2147479926" r:id="rId22"/>
    <p:sldId id="2147480002" r:id="rId23"/>
    <p:sldId id="2147479933" r:id="rId24"/>
    <p:sldId id="214748000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A36017-8F62-7A8C-701B-5E671F2FEE8F}" name="Matt White" initials="MW" userId="S::matt.white@retailenergycode.co.uk::9ed4c64f-9359-4970-9925-7e30f0aad640" providerId="AD"/>
  <p188:author id="{9A0D9347-0570-AB5D-ABB5-47C34EDA68A4}" name="Sarah Jones" initials="SJ" userId="S::sarah.jones@SJW-Energy.co.uk::547e17a6-5e6b-48a9-88ae-da4c0cd98a84" providerId="AD"/>
  <p188:author id="{AB0B6860-EECA-3055-13D3-928DAE5ABDBF}" name="Roberts, George" initials="RG" userId="S::george.a.roberts_capgemini.com#ext#@retailenergycodecompany.onmicrosoft.com::0979a66e-cb15-4ddb-a6cf-ce520ef0bd2a" providerId="AD"/>
  <p188:author id="{9D91197F-AD41-A9BD-7206-03ADD481FD74}" name="Eva Von-Schaxmann" initials="EV" userId="S::eva.von-schaxmann@retailenergycode.co.uk::2635d874-7c84-4919-9484-f4ef4c8c0283" providerId="AD"/>
  <p188:author id="{15DBF6AA-0FEE-D52A-98EC-4721A7D2180F}" name="Roberts, George" initials="GR" userId="S::george.a.roberts@capgemini.com::15629d79-56e8-4d69-9084-5d0f399956d4"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8F5"/>
    <a:srgbClr val="021E5E"/>
    <a:srgbClr val="C0BDD4"/>
    <a:srgbClr val="DBD7FD"/>
    <a:srgbClr val="FC396B"/>
    <a:srgbClr val="9AB8FD"/>
    <a:srgbClr val="D6E3FE"/>
    <a:srgbClr val="F1BB67"/>
    <a:srgbClr val="E97132"/>
    <a:srgbClr val="3DCE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F2FAF-7785-9002-6BF0-BEFD79A9F47A}" v="10" dt="2026-04-09T11:20:21.889"/>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oleObject" Target="https://retailenergycodecompany.sharepoint.com/sites/ConsumerConsent-projectteam/Shared%20Documents/Admin/CC%20SharePoint%20Document%20Library/4.%20Product/Consultation/Consultation%20Responses%20V3/CCS%20Design%20Consultation%20-%20RECCo%20Respons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retailenergycodecompany.sharepoint.com/sites/ConsumerConsent-projectteam/Shared%20Documents/Admin/CC%20SharePoint%20Document%20Library/4.%20Product/Consultation/Consultation%20Responses%20V3/CCS%20Design%20Consultation%20-%20RECCo%20Respons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retailenergycodecompany.sharepoint.com/sites/ConsumerConsent-projectteam/Shared%20Documents/Admin/CC%20SharePoint%20Document%20Library/4.%20Product/Consultation/Consultation%20Responses%20V3/CCS%20Design%20Consultation%20-%20RECCo%20Respons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retailenergycodecompany.sharepoint.com/sites/ConsumerConsent-projectteam/Shared%20Documents/Admin/CC%20SharePoint%20Document%20Library/4.%20Product/Consultation/Consultation%20Responses%20V3/CCS%20Design%20Consultation%20-%20RECCo%20Response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Responses Received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Stats!$X$2</c:f>
              <c:strCache>
                <c:ptCount val="1"/>
                <c:pt idx="0">
                  <c:v>Replies received</c:v>
                </c:pt>
              </c:strCache>
            </c:strRef>
          </c:tx>
          <c:spPr>
            <a:ln w="28575" cap="rnd">
              <a:solidFill>
                <a:schemeClr val="accent1"/>
              </a:solidFill>
              <a:round/>
            </a:ln>
            <a:effectLst/>
          </c:spPr>
          <c:marker>
            <c:symbol val="none"/>
          </c:marker>
          <c:cat>
            <c:strRef>
              <c:f>Stats!$W$3:$W$53</c:f>
              <c:strCache>
                <c:ptCount val="51"/>
                <c:pt idx="0">
                  <c:v>11th Feb</c:v>
                </c:pt>
                <c:pt idx="1">
                  <c:v>12th Feb</c:v>
                </c:pt>
                <c:pt idx="2">
                  <c:v>13th Feb</c:v>
                </c:pt>
                <c:pt idx="3">
                  <c:v>14th Feb</c:v>
                </c:pt>
                <c:pt idx="4">
                  <c:v>15th Feb</c:v>
                </c:pt>
                <c:pt idx="5">
                  <c:v>16th Feb</c:v>
                </c:pt>
                <c:pt idx="6">
                  <c:v>17th Feb</c:v>
                </c:pt>
                <c:pt idx="7">
                  <c:v>18th Feb</c:v>
                </c:pt>
                <c:pt idx="8">
                  <c:v>19th Feb</c:v>
                </c:pt>
                <c:pt idx="9">
                  <c:v>20th Feb</c:v>
                </c:pt>
                <c:pt idx="10">
                  <c:v>21st Feb</c:v>
                </c:pt>
                <c:pt idx="11">
                  <c:v>22nd Feb</c:v>
                </c:pt>
                <c:pt idx="12">
                  <c:v>23rd Feb</c:v>
                </c:pt>
                <c:pt idx="13">
                  <c:v>24th Feb</c:v>
                </c:pt>
                <c:pt idx="14">
                  <c:v>25th Feb</c:v>
                </c:pt>
                <c:pt idx="15">
                  <c:v>26th Feb</c:v>
                </c:pt>
                <c:pt idx="16">
                  <c:v>27th Feb</c:v>
                </c:pt>
                <c:pt idx="17">
                  <c:v>28th Feb</c:v>
                </c:pt>
                <c:pt idx="18">
                  <c:v>1st Mar</c:v>
                </c:pt>
                <c:pt idx="19">
                  <c:v>2nd Mar</c:v>
                </c:pt>
                <c:pt idx="20">
                  <c:v>3rd Mar</c:v>
                </c:pt>
                <c:pt idx="21">
                  <c:v>4th Mar</c:v>
                </c:pt>
                <c:pt idx="22">
                  <c:v>5th Mar</c:v>
                </c:pt>
                <c:pt idx="23">
                  <c:v>6th Mar</c:v>
                </c:pt>
                <c:pt idx="24">
                  <c:v>7th Mar</c:v>
                </c:pt>
                <c:pt idx="25">
                  <c:v>8th Mar</c:v>
                </c:pt>
                <c:pt idx="26">
                  <c:v>9th Mar</c:v>
                </c:pt>
                <c:pt idx="27">
                  <c:v>10th Mar</c:v>
                </c:pt>
                <c:pt idx="28">
                  <c:v>11th Mar</c:v>
                </c:pt>
                <c:pt idx="29">
                  <c:v>12th Mar</c:v>
                </c:pt>
                <c:pt idx="30">
                  <c:v>13th Mar</c:v>
                </c:pt>
                <c:pt idx="31">
                  <c:v>14th Mar</c:v>
                </c:pt>
                <c:pt idx="32">
                  <c:v>15th Mar</c:v>
                </c:pt>
                <c:pt idx="33">
                  <c:v>16th Mar</c:v>
                </c:pt>
                <c:pt idx="34">
                  <c:v>17th Mar</c:v>
                </c:pt>
                <c:pt idx="35">
                  <c:v>18th Mar</c:v>
                </c:pt>
                <c:pt idx="36">
                  <c:v>19th Mar</c:v>
                </c:pt>
                <c:pt idx="37">
                  <c:v>20th Mar</c:v>
                </c:pt>
                <c:pt idx="38">
                  <c:v>21st Mar</c:v>
                </c:pt>
                <c:pt idx="39">
                  <c:v>22nd Mar</c:v>
                </c:pt>
                <c:pt idx="40">
                  <c:v>23rd Mar</c:v>
                </c:pt>
                <c:pt idx="41">
                  <c:v>24th Mar</c:v>
                </c:pt>
                <c:pt idx="42">
                  <c:v>25th Mar</c:v>
                </c:pt>
                <c:pt idx="43">
                  <c:v>26th Mar</c:v>
                </c:pt>
                <c:pt idx="44">
                  <c:v>27th Mar</c:v>
                </c:pt>
                <c:pt idx="45">
                  <c:v>28th Mar</c:v>
                </c:pt>
                <c:pt idx="46">
                  <c:v>29th Mar</c:v>
                </c:pt>
                <c:pt idx="47">
                  <c:v>30th Mar</c:v>
                </c:pt>
                <c:pt idx="48">
                  <c:v>31st Mar</c:v>
                </c:pt>
                <c:pt idx="49">
                  <c:v>1st Apr</c:v>
                </c:pt>
                <c:pt idx="50">
                  <c:v>2nd Apr</c:v>
                </c:pt>
              </c:strCache>
            </c:strRef>
          </c:cat>
          <c:val>
            <c:numRef>
              <c:f>Stats!$X$3:$X$53</c:f>
              <c:numCache>
                <c:formatCode>General</c:formatCode>
                <c:ptCount val="5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1</c:v>
                </c:pt>
                <c:pt idx="41">
                  <c:v>4</c:v>
                </c:pt>
                <c:pt idx="42">
                  <c:v>22</c:v>
                </c:pt>
                <c:pt idx="43">
                  <c:v>2</c:v>
                </c:pt>
                <c:pt idx="44">
                  <c:v>0</c:v>
                </c:pt>
                <c:pt idx="45">
                  <c:v>0</c:v>
                </c:pt>
                <c:pt idx="46">
                  <c:v>0</c:v>
                </c:pt>
                <c:pt idx="47">
                  <c:v>0</c:v>
                </c:pt>
                <c:pt idx="48">
                  <c:v>0</c:v>
                </c:pt>
                <c:pt idx="49">
                  <c:v>1</c:v>
                </c:pt>
                <c:pt idx="50">
                  <c:v>0</c:v>
                </c:pt>
              </c:numCache>
            </c:numRef>
          </c:val>
          <c:smooth val="0"/>
          <c:extLst>
            <c:ext xmlns:c16="http://schemas.microsoft.com/office/drawing/2014/chart" uri="{C3380CC4-5D6E-409C-BE32-E72D297353CC}">
              <c16:uniqueId val="{00000000-BAAE-4EAA-8E62-615AAB72798F}"/>
            </c:ext>
          </c:extLst>
        </c:ser>
        <c:dLbls>
          <c:showLegendKey val="0"/>
          <c:showVal val="0"/>
          <c:showCatName val="0"/>
          <c:showSerName val="0"/>
          <c:showPercent val="0"/>
          <c:showBubbleSize val="0"/>
        </c:dLbls>
        <c:smooth val="0"/>
        <c:axId val="182952968"/>
        <c:axId val="523316744"/>
      </c:lineChart>
      <c:catAx>
        <c:axId val="182952968"/>
        <c:scaling>
          <c:orientation val="minMax"/>
        </c:scaling>
        <c:delete val="0"/>
        <c:axPos val="b"/>
        <c:numFmt formatCode="General" sourceLinked="1"/>
        <c:majorTickMark val="none"/>
        <c:minorTickMark val="none"/>
        <c:tickLblPos val="nextTo"/>
        <c:spPr>
          <a:noFill/>
          <a:ln w="9525" cap="flat" cmpd="sng" algn="ctr">
            <a:solidFill>
              <a:srgbClr val="0070C0"/>
            </a:solidFill>
            <a:prstDash val="solid"/>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3316744"/>
        <c:crosses val="autoZero"/>
        <c:auto val="1"/>
        <c:lblAlgn val="ctr"/>
        <c:lblOffset val="100"/>
        <c:noMultiLvlLbl val="0"/>
      </c:catAx>
      <c:valAx>
        <c:axId val="52331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95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[CCS Design Consultation - RECCo Responses.xlsx]Stats!PivotTable2</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Consultation Reponses by Organisation Type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circle"/>
          <c:size val="5"/>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rgbClr val="FC396B"/>
          </a:solidFill>
          <a:ln w="19050">
            <a:solidFill>
              <a:schemeClr val="lt1"/>
            </a:solidFill>
          </a:ln>
          <a:effectLst/>
        </c:spPr>
      </c:pivotFmt>
      <c:pivotFmt>
        <c:idx val="2"/>
        <c:spPr>
          <a:solidFill>
            <a:srgbClr val="4E3AF5"/>
          </a:solidFill>
          <a:ln w="19050">
            <a:solidFill>
              <a:schemeClr val="lt1"/>
            </a:solidFill>
          </a:ln>
          <a:effectLst/>
        </c:spPr>
      </c:pivotFmt>
      <c:pivotFmt>
        <c:idx val="3"/>
        <c:spPr>
          <a:solidFill>
            <a:srgbClr val="3DCE90"/>
          </a:solidFill>
          <a:ln w="19050">
            <a:solidFill>
              <a:schemeClr val="lt1"/>
            </a:solidFill>
          </a:ln>
          <a:effectLst/>
        </c:spPr>
      </c:pivotFmt>
      <c:pivotFmt>
        <c:idx val="4"/>
        <c:spPr>
          <a:solidFill>
            <a:srgbClr val="FFC000"/>
          </a:solidFill>
          <a:ln w="19050">
            <a:solidFill>
              <a:schemeClr val="lt1"/>
            </a:solidFill>
          </a:ln>
          <a:effectLst/>
        </c:spPr>
      </c:pivotFmt>
      <c:pivotFmt>
        <c:idx val="5"/>
        <c:spPr>
          <a:solidFill>
            <a:srgbClr val="7030A0"/>
          </a:solidFill>
          <a:ln w="19050">
            <a:solidFill>
              <a:schemeClr val="lt1"/>
            </a:solidFill>
          </a:ln>
          <a:effectLst/>
        </c:spPr>
      </c:pivotFmt>
      <c:pivotFmt>
        <c:idx val="6"/>
        <c:spPr>
          <a:solidFill>
            <a:srgbClr val="D0CECE"/>
          </a:solidFill>
          <a:ln w="19050">
            <a:solidFill>
              <a:schemeClr val="lt1"/>
            </a:solidFill>
          </a:ln>
          <a:effectLst/>
        </c:spPr>
      </c:pivotFmt>
      <c:pivotFmt>
        <c:idx val="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rgbClr val="7030A0"/>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rgbClr val="4E3AF5"/>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rgbClr val="3DCE90"/>
          </a:solidFill>
          <a:ln w="19050">
            <a:solidFill>
              <a:schemeClr val="lt1"/>
            </a:solidFill>
          </a:ln>
          <a:effectLst/>
        </c:spPr>
      </c:pivotFmt>
      <c:pivotFmt>
        <c:idx val="14"/>
        <c:spPr>
          <a:solidFill>
            <a:srgbClr val="FC396B"/>
          </a:solidFill>
          <a:ln w="19050">
            <a:solidFill>
              <a:schemeClr val="lt1"/>
            </a:solidFill>
          </a:ln>
          <a:effectLst/>
        </c:spPr>
      </c:pivotFmt>
      <c:pivotFmt>
        <c:idx val="15"/>
        <c:spPr>
          <a:solidFill>
            <a:srgbClr val="D0CECE"/>
          </a:solidFill>
          <a:ln w="19050">
            <a:solidFill>
              <a:schemeClr val="lt1"/>
            </a:solidFill>
          </a:ln>
          <a:effectLst/>
        </c:spPr>
      </c:pivotFmt>
      <c:pivotFmt>
        <c:idx val="16"/>
        <c:spPr>
          <a:solidFill>
            <a:srgbClr val="FFC000"/>
          </a:solidFill>
          <a:ln w="19050">
            <a:solidFill>
              <a:schemeClr val="lt1"/>
            </a:solidFill>
          </a:ln>
          <a:effectLst/>
        </c:spPr>
      </c:pivotFmt>
      <c:pivotFmt>
        <c:idx val="1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rgbClr val="7030A0"/>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rgbClr val="4E3AF5"/>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rgbClr val="3DCE90"/>
          </a:solidFill>
          <a:ln w="19050">
            <a:solidFill>
              <a:schemeClr val="lt1"/>
            </a:solidFill>
          </a:ln>
          <a:effectLst/>
        </c:spPr>
      </c:pivotFmt>
      <c:pivotFmt>
        <c:idx val="24"/>
        <c:spPr>
          <a:solidFill>
            <a:srgbClr val="FC396B"/>
          </a:solidFill>
          <a:ln w="19050">
            <a:solidFill>
              <a:schemeClr val="lt1"/>
            </a:solidFill>
          </a:ln>
          <a:effectLst/>
        </c:spPr>
      </c:pivotFmt>
      <c:pivotFmt>
        <c:idx val="25"/>
        <c:spPr>
          <a:solidFill>
            <a:srgbClr val="D0CECE"/>
          </a:solidFill>
          <a:ln w="19050">
            <a:solidFill>
              <a:schemeClr val="lt1"/>
            </a:solidFill>
          </a:ln>
          <a:effectLst/>
        </c:spPr>
      </c:pivotFmt>
      <c:pivotFmt>
        <c:idx val="26"/>
        <c:spPr>
          <a:solidFill>
            <a:srgbClr val="FFC000"/>
          </a:solidFill>
          <a:ln w="19050">
            <a:solidFill>
              <a:schemeClr val="lt1"/>
            </a:solidFill>
          </a:ln>
          <a:effectLst/>
        </c:spPr>
      </c:pivotFmt>
    </c:pivotFmts>
    <c:plotArea>
      <c:layout/>
      <c:pieChart>
        <c:varyColors val="1"/>
        <c:ser>
          <c:idx val="0"/>
          <c:order val="0"/>
          <c:tx>
            <c:strRef>
              <c:f>Stats!$C$2</c:f>
              <c:strCache>
                <c:ptCount val="1"/>
                <c:pt idx="0">
                  <c:v>Total</c:v>
                </c:pt>
              </c:strCache>
            </c:strRef>
          </c:tx>
          <c:dPt>
            <c:idx val="0"/>
            <c:bubble3D val="0"/>
            <c:spPr>
              <a:solidFill>
                <a:srgbClr val="7030A0"/>
              </a:solidFill>
              <a:ln w="19050">
                <a:solidFill>
                  <a:schemeClr val="lt1"/>
                </a:solidFill>
              </a:ln>
              <a:effectLst/>
            </c:spPr>
            <c:extLst>
              <c:ext xmlns:c16="http://schemas.microsoft.com/office/drawing/2014/chart" uri="{C3380CC4-5D6E-409C-BE32-E72D297353CC}">
                <c16:uniqueId val="{00000001-8E00-4DC8-BE3B-D70FC8C5972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E00-4DC8-BE3B-D70FC8C59725}"/>
              </c:ext>
            </c:extLst>
          </c:dPt>
          <c:dPt>
            <c:idx val="2"/>
            <c:bubble3D val="0"/>
            <c:spPr>
              <a:solidFill>
                <a:srgbClr val="4E3AF5"/>
              </a:solidFill>
              <a:ln w="19050">
                <a:solidFill>
                  <a:schemeClr val="lt1"/>
                </a:solidFill>
              </a:ln>
              <a:effectLst/>
            </c:spPr>
            <c:extLst>
              <c:ext xmlns:c16="http://schemas.microsoft.com/office/drawing/2014/chart" uri="{C3380CC4-5D6E-409C-BE32-E72D297353CC}">
                <c16:uniqueId val="{00000005-8E00-4DC8-BE3B-D70FC8C5972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E00-4DC8-BE3B-D70FC8C5972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E00-4DC8-BE3B-D70FC8C59725}"/>
              </c:ext>
            </c:extLst>
          </c:dPt>
          <c:dPt>
            <c:idx val="5"/>
            <c:bubble3D val="0"/>
            <c:spPr>
              <a:solidFill>
                <a:srgbClr val="3DCE90"/>
              </a:solidFill>
              <a:ln w="19050">
                <a:solidFill>
                  <a:schemeClr val="lt1"/>
                </a:solidFill>
              </a:ln>
              <a:effectLst/>
            </c:spPr>
            <c:extLst>
              <c:ext xmlns:c16="http://schemas.microsoft.com/office/drawing/2014/chart" uri="{C3380CC4-5D6E-409C-BE32-E72D297353CC}">
                <c16:uniqueId val="{0000000B-8E00-4DC8-BE3B-D70FC8C59725}"/>
              </c:ext>
            </c:extLst>
          </c:dPt>
          <c:dPt>
            <c:idx val="6"/>
            <c:bubble3D val="0"/>
            <c:spPr>
              <a:solidFill>
                <a:srgbClr val="FC396B"/>
              </a:solidFill>
              <a:ln w="19050">
                <a:solidFill>
                  <a:schemeClr val="lt1"/>
                </a:solidFill>
              </a:ln>
              <a:effectLst/>
            </c:spPr>
            <c:extLst>
              <c:ext xmlns:c16="http://schemas.microsoft.com/office/drawing/2014/chart" uri="{C3380CC4-5D6E-409C-BE32-E72D297353CC}">
                <c16:uniqueId val="{0000000D-8E00-4DC8-BE3B-D70FC8C59725}"/>
              </c:ext>
            </c:extLst>
          </c:dPt>
          <c:dPt>
            <c:idx val="7"/>
            <c:bubble3D val="0"/>
            <c:spPr>
              <a:solidFill>
                <a:srgbClr val="D0CECE"/>
              </a:solidFill>
              <a:ln w="19050">
                <a:solidFill>
                  <a:schemeClr val="lt1"/>
                </a:solidFill>
              </a:ln>
              <a:effectLst/>
            </c:spPr>
            <c:extLst>
              <c:ext xmlns:c16="http://schemas.microsoft.com/office/drawing/2014/chart" uri="{C3380CC4-5D6E-409C-BE32-E72D297353CC}">
                <c16:uniqueId val="{0000000F-8E00-4DC8-BE3B-D70FC8C59725}"/>
              </c:ext>
            </c:extLst>
          </c:dPt>
          <c:dPt>
            <c:idx val="8"/>
            <c:bubble3D val="0"/>
            <c:spPr>
              <a:solidFill>
                <a:srgbClr val="FFC000"/>
              </a:solidFill>
              <a:ln w="19050">
                <a:solidFill>
                  <a:schemeClr val="lt1"/>
                </a:solidFill>
              </a:ln>
              <a:effectLst/>
            </c:spPr>
            <c:extLst>
              <c:ext xmlns:c16="http://schemas.microsoft.com/office/drawing/2014/chart" uri="{C3380CC4-5D6E-409C-BE32-E72D297353CC}">
                <c16:uniqueId val="{00000011-8E00-4DC8-BE3B-D70FC8C59725}"/>
              </c:ext>
            </c:extLst>
          </c:dPt>
          <c:cat>
            <c:strRef>
              <c:f>Stats!$B$3:$B$12</c:f>
              <c:strCache>
                <c:ptCount val="9"/>
                <c:pt idx="0">
                  <c:v>Code Body/ Administrator</c:v>
                </c:pt>
                <c:pt idx="1">
                  <c:v>Consumer Organisation</c:v>
                </c:pt>
                <c:pt idx="2">
                  <c:v>Energy Supplier</c:v>
                </c:pt>
                <c:pt idx="3">
                  <c:v>Metering</c:v>
                </c:pt>
                <c:pt idx="4">
                  <c:v>Network Operator</c:v>
                </c:pt>
                <c:pt idx="5">
                  <c:v>Other</c:v>
                </c:pt>
                <c:pt idx="6">
                  <c:v>Tech/Software Provider</c:v>
                </c:pt>
                <c:pt idx="7">
                  <c:v>Third Party Intermediary (TPI)</c:v>
                </c:pt>
                <c:pt idx="8">
                  <c:v>Trade Association</c:v>
                </c:pt>
              </c:strCache>
            </c:strRef>
          </c:cat>
          <c:val>
            <c:numRef>
              <c:f>Stats!$C$3:$C$12</c:f>
              <c:numCache>
                <c:formatCode>General</c:formatCode>
                <c:ptCount val="9"/>
                <c:pt idx="0">
                  <c:v>2</c:v>
                </c:pt>
                <c:pt idx="1">
                  <c:v>2</c:v>
                </c:pt>
                <c:pt idx="2">
                  <c:v>7</c:v>
                </c:pt>
                <c:pt idx="3">
                  <c:v>1</c:v>
                </c:pt>
                <c:pt idx="4">
                  <c:v>1</c:v>
                </c:pt>
                <c:pt idx="5">
                  <c:v>6</c:v>
                </c:pt>
                <c:pt idx="6">
                  <c:v>8</c:v>
                </c:pt>
                <c:pt idx="7">
                  <c:v>2</c:v>
                </c:pt>
                <c:pt idx="8">
                  <c:v>2</c:v>
                </c:pt>
              </c:numCache>
            </c:numRef>
          </c:val>
          <c:extLst>
            <c:ext xmlns:c16="http://schemas.microsoft.com/office/drawing/2014/chart" uri="{C3380CC4-5D6E-409C-BE32-E72D297353CC}">
              <c16:uniqueId val="{00000012-8E00-4DC8-BE3B-D70FC8C5972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Feedback Provided per Topic of Question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Stats!$BQ$81</c:f>
              <c:strCache>
                <c:ptCount val="1"/>
                <c:pt idx="0">
                  <c:v>Feedback Provided</c:v>
                </c:pt>
              </c:strCache>
            </c:strRef>
          </c:tx>
          <c:spPr>
            <a:solidFill>
              <a:srgbClr val="3DCE90"/>
            </a:solidFill>
            <a:ln>
              <a:noFill/>
            </a:ln>
            <a:effectLst/>
          </c:spPr>
          <c:invertIfNegative val="0"/>
          <c:cat>
            <c:strRef>
              <c:f>Stats!$BO$82:$BO$87</c:f>
              <c:strCache>
                <c:ptCount val="6"/>
                <c:pt idx="0">
                  <c:v>Governance Design</c:v>
                </c:pt>
                <c:pt idx="1">
                  <c:v>UX Design</c:v>
                </c:pt>
                <c:pt idx="2">
                  <c:v>Technical Design</c:v>
                </c:pt>
                <c:pt idx="3">
                  <c:v>REC Policy Positions</c:v>
                </c:pt>
                <c:pt idx="4">
                  <c:v>Additional Comments</c:v>
                </c:pt>
                <c:pt idx="5">
                  <c:v>Scope of the CCS</c:v>
                </c:pt>
              </c:strCache>
            </c:strRef>
          </c:cat>
          <c:val>
            <c:numRef>
              <c:f>Stats!$BQ$82:$BQ$87</c:f>
              <c:numCache>
                <c:formatCode>0.0%</c:formatCode>
                <c:ptCount val="6"/>
                <c:pt idx="0">
                  <c:v>0.6830357142857143</c:v>
                </c:pt>
                <c:pt idx="1">
                  <c:v>0.7321428571428571</c:v>
                </c:pt>
                <c:pt idx="2">
                  <c:v>0.61428571428571432</c:v>
                </c:pt>
                <c:pt idx="3">
                  <c:v>0.7857142857142857</c:v>
                </c:pt>
                <c:pt idx="4">
                  <c:v>0.5714285714285714</c:v>
                </c:pt>
                <c:pt idx="5">
                  <c:v>0.8928571428571429</c:v>
                </c:pt>
              </c:numCache>
            </c:numRef>
          </c:val>
          <c:extLst>
            <c:ext xmlns:c16="http://schemas.microsoft.com/office/drawing/2014/chart" uri="{C3380CC4-5D6E-409C-BE32-E72D297353CC}">
              <c16:uniqueId val="{00000000-E961-4169-B98F-C5A2A23D21F6}"/>
            </c:ext>
          </c:extLst>
        </c:ser>
        <c:ser>
          <c:idx val="1"/>
          <c:order val="1"/>
          <c:tx>
            <c:strRef>
              <c:f>Stats!$BR$81</c:f>
              <c:strCache>
                <c:ptCount val="1"/>
                <c:pt idx="0">
                  <c:v>No Comment</c:v>
                </c:pt>
              </c:strCache>
            </c:strRef>
          </c:tx>
          <c:spPr>
            <a:solidFill>
              <a:srgbClr val="4E3AF5"/>
            </a:solidFill>
            <a:ln>
              <a:noFill/>
            </a:ln>
            <a:effectLst/>
          </c:spPr>
          <c:invertIfNegative val="0"/>
          <c:cat>
            <c:strRef>
              <c:f>Stats!$BO$82:$BO$87</c:f>
              <c:strCache>
                <c:ptCount val="6"/>
                <c:pt idx="0">
                  <c:v>Governance Design</c:v>
                </c:pt>
                <c:pt idx="1">
                  <c:v>UX Design</c:v>
                </c:pt>
                <c:pt idx="2">
                  <c:v>Technical Design</c:v>
                </c:pt>
                <c:pt idx="3">
                  <c:v>REC Policy Positions</c:v>
                </c:pt>
                <c:pt idx="4">
                  <c:v>Additional Comments</c:v>
                </c:pt>
                <c:pt idx="5">
                  <c:v>Scope of the CCS</c:v>
                </c:pt>
              </c:strCache>
            </c:strRef>
          </c:cat>
          <c:val>
            <c:numRef>
              <c:f>Stats!$BR$82:$BR$87</c:f>
              <c:numCache>
                <c:formatCode>0.0%</c:formatCode>
                <c:ptCount val="6"/>
                <c:pt idx="0">
                  <c:v>0.3169642857142857</c:v>
                </c:pt>
                <c:pt idx="1">
                  <c:v>0.26785714285714285</c:v>
                </c:pt>
                <c:pt idx="2">
                  <c:v>0.38571428571428573</c:v>
                </c:pt>
                <c:pt idx="3">
                  <c:v>0.21428571428571427</c:v>
                </c:pt>
                <c:pt idx="4">
                  <c:v>0.42857142857142855</c:v>
                </c:pt>
                <c:pt idx="5">
                  <c:v>0.10714285714285714</c:v>
                </c:pt>
              </c:numCache>
            </c:numRef>
          </c:val>
          <c:extLst>
            <c:ext xmlns:c16="http://schemas.microsoft.com/office/drawing/2014/chart" uri="{C3380CC4-5D6E-409C-BE32-E72D297353CC}">
              <c16:uniqueId val="{00000001-E961-4169-B98F-C5A2A23D21F6}"/>
            </c:ext>
          </c:extLst>
        </c:ser>
        <c:dLbls>
          <c:showLegendKey val="0"/>
          <c:showVal val="0"/>
          <c:showCatName val="0"/>
          <c:showSerName val="0"/>
          <c:showPercent val="0"/>
          <c:showBubbleSize val="0"/>
        </c:dLbls>
        <c:gapWidth val="150"/>
        <c:overlap val="100"/>
        <c:axId val="1693429256"/>
        <c:axId val="47896583"/>
      </c:barChart>
      <c:catAx>
        <c:axId val="1693429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896583"/>
        <c:crosses val="autoZero"/>
        <c:auto val="1"/>
        <c:lblAlgn val="ctr"/>
        <c:lblOffset val="100"/>
        <c:noMultiLvlLbl val="0"/>
      </c:catAx>
      <c:valAx>
        <c:axId val="4789658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9342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Feedback Provided Per Sector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Stats!$BP$64</c:f>
              <c:strCache>
                <c:ptCount val="1"/>
                <c:pt idx="0">
                  <c:v>Feedback Provided</c:v>
                </c:pt>
              </c:strCache>
            </c:strRef>
          </c:tx>
          <c:spPr>
            <a:solidFill>
              <a:srgbClr val="3DCE90"/>
            </a:solidFill>
            <a:ln>
              <a:noFill/>
            </a:ln>
            <a:effectLst/>
          </c:spPr>
          <c:invertIfNegative val="0"/>
          <c:cat>
            <c:strRef>
              <c:f>Stats!$BO$65:$BO$73</c:f>
              <c:strCache>
                <c:ptCount val="9"/>
                <c:pt idx="0">
                  <c:v>Third Party Intermediary (TPI)</c:v>
                </c:pt>
                <c:pt idx="1">
                  <c:v>Metering</c:v>
                </c:pt>
                <c:pt idx="2">
                  <c:v>Energy Supplier</c:v>
                </c:pt>
                <c:pt idx="3">
                  <c:v>Other</c:v>
                </c:pt>
                <c:pt idx="4">
                  <c:v>Network Operator</c:v>
                </c:pt>
                <c:pt idx="5">
                  <c:v>Tech/Software Provider</c:v>
                </c:pt>
                <c:pt idx="6">
                  <c:v>Code Body/Administrator</c:v>
                </c:pt>
                <c:pt idx="7">
                  <c:v>Consumer Organisation</c:v>
                </c:pt>
                <c:pt idx="8">
                  <c:v>Trade Association</c:v>
                </c:pt>
              </c:strCache>
            </c:strRef>
          </c:cat>
          <c:val>
            <c:numRef>
              <c:f>Stats!$BP$65:$BP$73</c:f>
              <c:numCache>
                <c:formatCode>0.0%</c:formatCode>
                <c:ptCount val="9"/>
                <c:pt idx="0">
                  <c:v>1</c:v>
                </c:pt>
                <c:pt idx="1">
                  <c:v>0.96875</c:v>
                </c:pt>
                <c:pt idx="2">
                  <c:v>0.8482142857142857</c:v>
                </c:pt>
                <c:pt idx="3">
                  <c:v>0.71875</c:v>
                </c:pt>
                <c:pt idx="4">
                  <c:v>0.71875</c:v>
                </c:pt>
                <c:pt idx="5">
                  <c:v>0.7053571428571429</c:v>
                </c:pt>
                <c:pt idx="6">
                  <c:v>0.625</c:v>
                </c:pt>
                <c:pt idx="7">
                  <c:v>0.390625</c:v>
                </c:pt>
                <c:pt idx="8">
                  <c:v>0.25</c:v>
                </c:pt>
              </c:numCache>
            </c:numRef>
          </c:val>
          <c:extLst>
            <c:ext xmlns:c16="http://schemas.microsoft.com/office/drawing/2014/chart" uri="{C3380CC4-5D6E-409C-BE32-E72D297353CC}">
              <c16:uniqueId val="{00000000-1A4F-4DD4-8F45-96D3EF0F2023}"/>
            </c:ext>
          </c:extLst>
        </c:ser>
        <c:ser>
          <c:idx val="1"/>
          <c:order val="1"/>
          <c:tx>
            <c:strRef>
              <c:f>Stats!$BQ$64</c:f>
              <c:strCache>
                <c:ptCount val="1"/>
                <c:pt idx="0">
                  <c:v>No Comment</c:v>
                </c:pt>
              </c:strCache>
            </c:strRef>
          </c:tx>
          <c:spPr>
            <a:solidFill>
              <a:srgbClr val="4E3AF5"/>
            </a:solidFill>
            <a:ln>
              <a:noFill/>
            </a:ln>
            <a:effectLst/>
          </c:spPr>
          <c:invertIfNegative val="0"/>
          <c:cat>
            <c:strRef>
              <c:f>Stats!$BO$65:$BO$73</c:f>
              <c:strCache>
                <c:ptCount val="9"/>
                <c:pt idx="0">
                  <c:v>Third Party Intermediary (TPI)</c:v>
                </c:pt>
                <c:pt idx="1">
                  <c:v>Metering</c:v>
                </c:pt>
                <c:pt idx="2">
                  <c:v>Energy Supplier</c:v>
                </c:pt>
                <c:pt idx="3">
                  <c:v>Other</c:v>
                </c:pt>
                <c:pt idx="4">
                  <c:v>Network Operator</c:v>
                </c:pt>
                <c:pt idx="5">
                  <c:v>Tech/Software Provider</c:v>
                </c:pt>
                <c:pt idx="6">
                  <c:v>Code Body/Administrator</c:v>
                </c:pt>
                <c:pt idx="7">
                  <c:v>Consumer Organisation</c:v>
                </c:pt>
                <c:pt idx="8">
                  <c:v>Trade Association</c:v>
                </c:pt>
              </c:strCache>
            </c:strRef>
          </c:cat>
          <c:val>
            <c:numRef>
              <c:f>Stats!$BQ$65:$BQ$73</c:f>
              <c:numCache>
                <c:formatCode>0.0%</c:formatCode>
                <c:ptCount val="9"/>
                <c:pt idx="0">
                  <c:v>0</c:v>
                </c:pt>
                <c:pt idx="1">
                  <c:v>3.125E-2</c:v>
                </c:pt>
                <c:pt idx="2">
                  <c:v>0.15178571428571427</c:v>
                </c:pt>
                <c:pt idx="3">
                  <c:v>0.28125</c:v>
                </c:pt>
                <c:pt idx="4">
                  <c:v>0.28125</c:v>
                </c:pt>
                <c:pt idx="5">
                  <c:v>0.29464285714285715</c:v>
                </c:pt>
                <c:pt idx="6">
                  <c:v>0.375</c:v>
                </c:pt>
                <c:pt idx="7">
                  <c:v>0.609375</c:v>
                </c:pt>
                <c:pt idx="8">
                  <c:v>0.75</c:v>
                </c:pt>
              </c:numCache>
            </c:numRef>
          </c:val>
          <c:extLst>
            <c:ext xmlns:c16="http://schemas.microsoft.com/office/drawing/2014/chart" uri="{C3380CC4-5D6E-409C-BE32-E72D297353CC}">
              <c16:uniqueId val="{00000001-1A4F-4DD4-8F45-96D3EF0F2023}"/>
            </c:ext>
          </c:extLst>
        </c:ser>
        <c:dLbls>
          <c:showLegendKey val="0"/>
          <c:showVal val="0"/>
          <c:showCatName val="0"/>
          <c:showSerName val="0"/>
          <c:showPercent val="0"/>
          <c:showBubbleSize val="0"/>
        </c:dLbls>
        <c:gapWidth val="150"/>
        <c:overlap val="100"/>
        <c:axId val="1697264648"/>
        <c:axId val="2077818888"/>
      </c:barChart>
      <c:catAx>
        <c:axId val="1697264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7818888"/>
        <c:crosses val="autoZero"/>
        <c:auto val="1"/>
        <c:lblAlgn val="ctr"/>
        <c:lblOffset val="100"/>
        <c:noMultiLvlLbl val="0"/>
      </c:catAx>
      <c:valAx>
        <c:axId val="20778188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97264648"/>
        <c:crosses val="autoZero"/>
        <c:crossBetween val="between"/>
      </c:valAx>
      <c:spPr>
        <a:noFill/>
        <a:ln>
          <a:noFill/>
        </a:ln>
        <a:effectLst/>
      </c:spPr>
    </c:plotArea>
    <c:legend>
      <c:legendPos val="b"/>
      <c:layout>
        <c:manualLayout>
          <c:xMode val="edge"/>
          <c:yMode val="edge"/>
          <c:x val="0.33690749510799523"/>
          <c:y val="0.89644557064975916"/>
          <c:w val="0.33033162022411872"/>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6EF3D8-1D99-43DA-A44B-0C28A5F0E4BF}"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93737FD1-2EDD-42E9-8B71-E7249D8353B4}">
      <dgm:prSet phldrT="[Text]"/>
      <dgm:spPr>
        <a:xfrm>
          <a:off x="3179832" y="2022971"/>
          <a:ext cx="1553211" cy="1553211"/>
        </a:xfrm>
        <a:prstGeom prst="ellipse">
          <a:avLst/>
        </a:prstGeom>
        <a:solidFill>
          <a:srgbClr val="4D38F5"/>
        </a:solidFill>
        <a:ln w="12700" cap="flat" cmpd="sng" algn="ctr">
          <a:solidFill>
            <a:srgbClr val="F8F8F8">
              <a:hueOff val="0"/>
              <a:satOff val="0"/>
              <a:lumOff val="0"/>
              <a:alphaOff val="0"/>
            </a:srgbClr>
          </a:solidFill>
          <a:prstDash val="solid"/>
          <a:miter lim="800000"/>
        </a:ln>
        <a:effectLst/>
      </dgm:spPr>
      <dgm:t>
        <a:bodyPr/>
        <a:lstStyle/>
        <a:p>
          <a:pPr>
            <a:buNone/>
          </a:pPr>
          <a:r>
            <a:rPr lang="en-GB" noProof="0">
              <a:solidFill>
                <a:srgbClr val="F8F8F8"/>
              </a:solidFill>
              <a:latin typeface="Figtree" pitchFamily="2" charset="0"/>
              <a:ea typeface="+mn-ea"/>
              <a:cs typeface="+mn-cs"/>
            </a:rPr>
            <a:t>Governance Framework</a:t>
          </a:r>
        </a:p>
      </dgm:t>
    </dgm:pt>
    <dgm:pt modelId="{CB67021F-A8DD-4C57-BE20-96CAF783C3F2}" type="parTrans" cxnId="{217A09F1-80C1-4A81-8C44-B27D3B1482C9}">
      <dgm:prSet/>
      <dgm:spPr/>
      <dgm:t>
        <a:bodyPr/>
        <a:lstStyle/>
        <a:p>
          <a:endParaRPr lang="en-GB">
            <a:latin typeface="Figtree" pitchFamily="2" charset="0"/>
          </a:endParaRPr>
        </a:p>
      </dgm:t>
    </dgm:pt>
    <dgm:pt modelId="{AA7129CD-F2C7-48A5-BD5D-4CEABF7156F9}" type="sibTrans" cxnId="{217A09F1-80C1-4A81-8C44-B27D3B1482C9}">
      <dgm:prSet/>
      <dgm:spPr/>
      <dgm:t>
        <a:bodyPr/>
        <a:lstStyle/>
        <a:p>
          <a:endParaRPr lang="en-GB">
            <a:latin typeface="Figtree" pitchFamily="2" charset="0"/>
          </a:endParaRPr>
        </a:p>
      </dgm:t>
    </dgm:pt>
    <dgm:pt modelId="{AFF5D7E3-B9B8-4BF7-A0A9-7F516D3D0481}">
      <dgm:prSet phldrT="[Text]" custT="1"/>
      <dgm:spPr>
        <a:xfrm>
          <a:off x="3179832" y="2404"/>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gm:spPr>
      <dgm: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Change Control  </a:t>
          </a:r>
          <a:endParaRPr lang="en-GB" kern="1200">
            <a:latin typeface="Figtree" pitchFamily="2" charset="0"/>
          </a:endParaRPr>
        </a:p>
        <a:p>
          <a:pPr marL="0" lvl="0" indent="0" algn="ctr" defTabSz="466725" rtl="0">
            <a:lnSpc>
              <a:spcPct val="90000"/>
            </a:lnSpc>
            <a:spcBef>
              <a:spcPct val="0"/>
            </a:spcBef>
            <a:spcAft>
              <a:spcPct val="35000"/>
            </a:spcAft>
            <a:buNone/>
          </a:pPr>
          <a:r>
            <a:rPr lang="en-GB" sz="900" kern="1200" noProof="0">
              <a:latin typeface="Figtree" pitchFamily="2" charset="0"/>
              <a:ea typeface="+mn-ea"/>
              <a:cs typeface="+mn-cs"/>
            </a:rPr>
            <a:t>Concerns </a:t>
          </a:r>
          <a:r>
            <a:rPr lang="en-GB" sz="900" kern="1200">
              <a:latin typeface="Figtree" pitchFamily="2" charset="0"/>
              <a:ea typeface="+mn-ea"/>
              <a:cs typeface="+mn-cs"/>
            </a:rPr>
            <a:t>raised regarding CEGs being overly prescriptive, </a:t>
          </a:r>
          <a:r>
            <a:rPr lang="en-GB" sz="900" b="0" kern="1200" noProof="0">
              <a:latin typeface="Figtree" pitchFamily="2" charset="0"/>
              <a:ea typeface="+mn-ea"/>
              <a:cs typeface="+mn-cs"/>
            </a:rPr>
            <a:t>limiting</a:t>
          </a:r>
          <a:r>
            <a:rPr lang="en-GB" sz="900" kern="1200">
              <a:latin typeface="Figtree" pitchFamily="2" charset="0"/>
              <a:ea typeface="+mn-ea"/>
              <a:cs typeface="+mn-cs"/>
            </a:rPr>
            <a:t> innovation and not aligned to outcome-based governance</a:t>
          </a:r>
          <a:endParaRPr lang="en-GB" sz="900" kern="1200">
            <a:latin typeface="Figtree" pitchFamily="2" charset="0"/>
          </a:endParaRPr>
        </a:p>
      </dgm:t>
    </dgm:pt>
    <dgm:pt modelId="{50988EEC-F570-4859-88BC-0B2CFE5CCC53}" type="parTrans" cxnId="{27B2FE2D-565D-4993-B64F-6C27711AD8FA}">
      <dgm:prSet>
        <dgm:style>
          <a:lnRef idx="1">
            <a:schemeClr val="accent4"/>
          </a:lnRef>
          <a:fillRef idx="0">
            <a:schemeClr val="accent4"/>
          </a:fillRef>
          <a:effectRef idx="0">
            <a:schemeClr val="accent4"/>
          </a:effectRef>
          <a:fontRef idx="minor">
            <a:schemeClr val="tx1"/>
          </a:fontRef>
        </dgm:style>
      </dgm:prSet>
      <dgm:spPr>
        <a:xfrm rot="16200000">
          <a:off x="3722760" y="1771627"/>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gm:spPr>
      <dgm:t>
        <a:bodyPr/>
        <a:lstStyle/>
        <a:p>
          <a:pPr>
            <a:buNone/>
          </a:pPr>
          <a:endParaRPr lang="en-GB" noProof="0">
            <a:solidFill>
              <a:srgbClr val="201E2E">
                <a:hueOff val="0"/>
                <a:satOff val="0"/>
                <a:lumOff val="0"/>
                <a:alphaOff val="0"/>
              </a:srgbClr>
            </a:solidFill>
            <a:latin typeface="Figtree" pitchFamily="2" charset="0"/>
            <a:ea typeface="+mn-ea"/>
            <a:cs typeface="+mn-cs"/>
          </a:endParaRPr>
        </a:p>
      </dgm:t>
    </dgm:pt>
    <dgm:pt modelId="{105361EB-0926-4412-AD28-329787DCDF67}" type="sibTrans" cxnId="{27B2FE2D-565D-4993-B64F-6C27711AD8FA}">
      <dgm:prSet/>
      <dgm:spPr/>
      <dgm:t>
        <a:bodyPr/>
        <a:lstStyle/>
        <a:p>
          <a:endParaRPr lang="en-GB">
            <a:latin typeface="Figtree" pitchFamily="2" charset="0"/>
          </a:endParaRPr>
        </a:p>
      </dgm:t>
    </dgm:pt>
    <dgm:pt modelId="{84A8810A-A7EA-4192-A171-F49493327D9D}">
      <dgm:prSet phldrT="[Text]" custT="1"/>
      <dgm:spPr>
        <a:xfrm>
          <a:off x="5101507" y="1398582"/>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gm:spPr>
      <dgm: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User Accreditation</a:t>
          </a:r>
          <a:endParaRPr lang="en-GB" sz="900" b="0" kern="1200" noProof="0">
            <a:latin typeface="Figtree" pitchFamily="2" charset="0"/>
            <a:ea typeface="+mn-ea"/>
            <a:cs typeface="+mn-cs"/>
          </a:endParaRPr>
        </a:p>
        <a:p>
          <a:pPr marL="0" lvl="0" indent="0" algn="ctr" defTabSz="466725">
            <a:lnSpc>
              <a:spcPct val="90000"/>
            </a:lnSpc>
            <a:spcBef>
              <a:spcPct val="0"/>
            </a:spcBef>
            <a:spcAft>
              <a:spcPct val="35000"/>
            </a:spcAft>
            <a:buNone/>
          </a:pPr>
          <a:r>
            <a:rPr lang="en-GB" sz="900" b="0" kern="1200" noProof="0">
              <a:latin typeface="Figtree" pitchFamily="2" charset="0"/>
              <a:ea typeface="+mn-ea"/>
              <a:cs typeface="+mn-cs"/>
            </a:rPr>
            <a:t>Needs to be</a:t>
          </a:r>
          <a:r>
            <a:rPr lang="en-GB" sz="900" kern="1200">
              <a:latin typeface="Figtree" pitchFamily="2" charset="0"/>
              <a:ea typeface="+mn-ea"/>
              <a:cs typeface="+mn-cs"/>
            </a:rPr>
            <a:t> clear, accessible and proportionate. Highlighted need to recognise SEC assessments</a:t>
          </a:r>
        </a:p>
      </dgm:t>
    </dgm:pt>
    <dgm:pt modelId="{00B606F5-D13F-4539-AC47-FA69EDBB530D}" type="parTrans" cxnId="{8D77A578-7A02-43E0-925F-43758743A11C}">
      <dgm:prSet>
        <dgm:style>
          <a:lnRef idx="1">
            <a:schemeClr val="accent4"/>
          </a:lnRef>
          <a:fillRef idx="0">
            <a:schemeClr val="accent4"/>
          </a:fillRef>
          <a:effectRef idx="0">
            <a:schemeClr val="accent4"/>
          </a:effectRef>
          <a:fontRef idx="minor">
            <a:schemeClr val="tx1"/>
          </a:fontRef>
        </dgm:style>
      </dgm:prSet>
      <dgm:spPr>
        <a:xfrm rot="20520000">
          <a:off x="4683597" y="2469716"/>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gm:spPr>
      <dgm:t>
        <a:bodyPr/>
        <a:lstStyle/>
        <a:p>
          <a:pPr>
            <a:buNone/>
          </a:pPr>
          <a:endParaRPr lang="en-GB" noProof="0">
            <a:solidFill>
              <a:srgbClr val="201E2E">
                <a:hueOff val="0"/>
                <a:satOff val="0"/>
                <a:lumOff val="0"/>
                <a:alphaOff val="0"/>
              </a:srgbClr>
            </a:solidFill>
            <a:latin typeface="Figtree" pitchFamily="2" charset="0"/>
            <a:ea typeface="+mn-ea"/>
            <a:cs typeface="+mn-cs"/>
          </a:endParaRPr>
        </a:p>
      </dgm:t>
    </dgm:pt>
    <dgm:pt modelId="{B35F5FAA-94B4-4E82-B903-0FE0CC4AFB2E}" type="sibTrans" cxnId="{8D77A578-7A02-43E0-925F-43758743A11C}">
      <dgm:prSet/>
      <dgm:spPr/>
      <dgm:t>
        <a:bodyPr/>
        <a:lstStyle/>
        <a:p>
          <a:endParaRPr lang="en-GB">
            <a:latin typeface="Figtree" pitchFamily="2" charset="0"/>
          </a:endParaRPr>
        </a:p>
      </dgm:t>
    </dgm:pt>
    <dgm:pt modelId="{AF275CB8-0E25-42A2-8E5C-CEAE92E924B2}">
      <dgm:prSet phldrT="[Text]" custT="1"/>
      <dgm:spPr>
        <a:xfrm>
          <a:off x="1992172" y="3657645"/>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gm:spPr>
      <dgm: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Issue and Dispute Resolution</a:t>
          </a:r>
          <a:endParaRPr lang="en-GB" sz="1000" kern="1200" noProof="0">
            <a:solidFill>
              <a:srgbClr val="F8F8F8"/>
            </a:solidFill>
            <a:latin typeface="Figtree" pitchFamily="2" charset="0"/>
            <a:ea typeface="+mn-ea"/>
            <a:cs typeface="+mn-cs"/>
          </a:endParaRPr>
        </a:p>
        <a:p>
          <a:pPr marL="0" lvl="0" indent="0" algn="ctr" defTabSz="466725" rtl="0">
            <a:lnSpc>
              <a:spcPct val="90000"/>
            </a:lnSpc>
            <a:spcBef>
              <a:spcPct val="0"/>
            </a:spcBef>
            <a:spcAft>
              <a:spcPct val="35000"/>
            </a:spcAft>
            <a:buNone/>
          </a:pPr>
          <a:r>
            <a:rPr lang="en-GB" sz="900" kern="1200" noProof="0">
              <a:solidFill>
                <a:srgbClr val="F8F8F8"/>
              </a:solidFill>
              <a:latin typeface="Figtree" pitchFamily="2" charset="0"/>
              <a:ea typeface="+mn-ea"/>
              <a:cs typeface="+mn-cs"/>
            </a:rPr>
            <a:t>Concerns regarding automatic termination of consent and lower-level design</a:t>
          </a:r>
        </a:p>
      </dgm:t>
    </dgm:pt>
    <dgm:pt modelId="{3ED344F1-9E6E-4AB0-A8E1-AFA9CB5D2110}" type="parTrans" cxnId="{22A353DF-9839-4E52-B354-842A13A2B16D}">
      <dgm:prSet/>
      <dgm:spPr>
        <a:xfrm rot="7560000">
          <a:off x="3128930" y="3599248"/>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gm:spPr>
      <dgm:t>
        <a:bodyPr/>
        <a:lstStyle/>
        <a:p>
          <a:pPr>
            <a:buNone/>
          </a:pPr>
          <a:endParaRPr lang="en-GB" noProof="0">
            <a:solidFill>
              <a:srgbClr val="201E2E">
                <a:hueOff val="0"/>
                <a:satOff val="0"/>
                <a:lumOff val="0"/>
                <a:alphaOff val="0"/>
              </a:srgbClr>
            </a:solidFill>
            <a:latin typeface="Figtree" pitchFamily="2" charset="0"/>
            <a:ea typeface="+mn-ea"/>
            <a:cs typeface="+mn-cs"/>
          </a:endParaRPr>
        </a:p>
      </dgm:t>
    </dgm:pt>
    <dgm:pt modelId="{865D59B4-D9A3-4101-BC1C-5152784024C8}" type="sibTrans" cxnId="{22A353DF-9839-4E52-B354-842A13A2B16D}">
      <dgm:prSet/>
      <dgm:spPr/>
      <dgm:t>
        <a:bodyPr/>
        <a:lstStyle/>
        <a:p>
          <a:endParaRPr lang="en-GB">
            <a:latin typeface="Figtree" pitchFamily="2" charset="0"/>
          </a:endParaRPr>
        </a:p>
      </dgm:t>
    </dgm:pt>
    <dgm:pt modelId="{80EB6AC4-8EA4-4B70-B1EA-309C9471C451}">
      <dgm:prSet phldrT="[Text]" custT="1"/>
      <dgm:spPr>
        <a:xfrm>
          <a:off x="1258158" y="1398582"/>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gm:spPr>
      <dgm:t>
        <a:bodyPr/>
        <a:lstStyle/>
        <a:p>
          <a:pPr>
            <a:buNone/>
          </a:pPr>
          <a:r>
            <a:rPr lang="en-GB" sz="1050" b="1" noProof="0">
              <a:solidFill>
                <a:srgbClr val="F8F8F8"/>
              </a:solidFill>
              <a:latin typeface="Figtree" pitchFamily="2" charset="0"/>
              <a:ea typeface="+mn-ea"/>
              <a:cs typeface="+mn-cs"/>
            </a:rPr>
            <a:t>Funding</a:t>
          </a:r>
          <a:endParaRPr lang="en-GB" sz="1000" noProof="0">
            <a:solidFill>
              <a:srgbClr val="F8F8F8"/>
            </a:solidFill>
            <a:latin typeface="Figtree" pitchFamily="2" charset="0"/>
            <a:ea typeface="+mn-ea"/>
            <a:cs typeface="+mn-cs"/>
          </a:endParaRPr>
        </a:p>
        <a:p>
          <a:pPr rtl="0">
            <a:buNone/>
          </a:pPr>
          <a:r>
            <a:rPr lang="en-GB" sz="900" noProof="0">
              <a:solidFill>
                <a:srgbClr val="F8F8F8"/>
              </a:solidFill>
              <a:latin typeface="Figtree" pitchFamily="2" charset="0"/>
              <a:ea typeface="+mn-ea"/>
              <a:cs typeface="+mn-cs"/>
            </a:rPr>
            <a:t>Concerns with funding being mutualised across all consumers and duplication in accreditation costs for SEC OUs</a:t>
          </a:r>
        </a:p>
      </dgm:t>
    </dgm:pt>
    <dgm:pt modelId="{79F2C624-0955-45FB-A7FA-81C4ABC65009}" type="parTrans" cxnId="{2226E315-4757-4C7D-83F1-B1C3438770C1}">
      <dgm:prSet>
        <dgm:style>
          <a:lnRef idx="1">
            <a:schemeClr val="accent2"/>
          </a:lnRef>
          <a:fillRef idx="0">
            <a:schemeClr val="accent2"/>
          </a:fillRef>
          <a:effectRef idx="0">
            <a:schemeClr val="accent2"/>
          </a:effectRef>
          <a:fontRef idx="minor">
            <a:schemeClr val="tx1"/>
          </a:fontRef>
        </dgm:style>
      </dgm:prSet>
      <dgm:spPr>
        <a:xfrm rot="11880000">
          <a:off x="2761922" y="2469716"/>
          <a:ext cx="467356" cy="35332"/>
        </a:xfrm>
        <a:custGeom>
          <a:avLst/>
          <a:gdLst/>
          <a:ahLst/>
          <a:cxnLst/>
          <a:rect l="0" t="0" r="0" b="0"/>
          <a:pathLst>
            <a:path>
              <a:moveTo>
                <a:pt x="0" y="17666"/>
              </a:moveTo>
              <a:lnTo>
                <a:pt x="467356" y="17666"/>
              </a:lnTo>
            </a:path>
          </a:pathLst>
        </a:custGeom>
        <a:ln>
          <a:solidFill>
            <a:srgbClr val="4D38F5"/>
          </a:solidFill>
        </a:ln>
      </dgm:spPr>
      <dgm:t>
        <a:bodyPr/>
        <a:lstStyle/>
        <a:p>
          <a:pPr>
            <a:buNone/>
          </a:pPr>
          <a:endParaRPr lang="en-GB" noProof="0">
            <a:solidFill>
              <a:srgbClr val="201E2E">
                <a:hueOff val="0"/>
                <a:satOff val="0"/>
                <a:lumOff val="0"/>
                <a:alphaOff val="0"/>
              </a:srgbClr>
            </a:solidFill>
            <a:latin typeface="Figtree" pitchFamily="2" charset="0"/>
            <a:ea typeface="+mn-ea"/>
            <a:cs typeface="+mn-cs"/>
          </a:endParaRPr>
        </a:p>
      </dgm:t>
    </dgm:pt>
    <dgm:pt modelId="{E8F70E35-EB2B-4FB8-B389-4DA7C89BF62F}" type="sibTrans" cxnId="{2226E315-4757-4C7D-83F1-B1C3438770C1}">
      <dgm:prSet/>
      <dgm:spPr/>
      <dgm:t>
        <a:bodyPr/>
        <a:lstStyle/>
        <a:p>
          <a:endParaRPr lang="en-GB">
            <a:latin typeface="Figtree" pitchFamily="2" charset="0"/>
          </a:endParaRPr>
        </a:p>
      </dgm:t>
    </dgm:pt>
    <dgm:pt modelId="{635504C5-62F4-4C32-A93F-75F6DA42C9CF}">
      <dgm:prSet phldrT="[Text]" custT="1"/>
      <dgm:spPr>
        <a:xfrm>
          <a:off x="4367492" y="3657645"/>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gm:spPr>
      <dgm: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Assurance</a:t>
          </a:r>
          <a:endParaRPr lang="en-GB" sz="1000" kern="1200" noProof="0">
            <a:solidFill>
              <a:srgbClr val="F8F8F8"/>
            </a:solidFill>
            <a:latin typeface="Figtree" pitchFamily="2" charset="0"/>
            <a:ea typeface="+mn-ea"/>
            <a:cs typeface="+mn-cs"/>
          </a:endParaRPr>
        </a:p>
        <a:p>
          <a:pPr marL="0" lvl="0" algn="ctr" defTabSz="400050" rtl="0">
            <a:lnSpc>
              <a:spcPct val="90000"/>
            </a:lnSpc>
            <a:spcBef>
              <a:spcPct val="0"/>
            </a:spcBef>
            <a:spcAft>
              <a:spcPct val="35000"/>
            </a:spcAft>
            <a:buNone/>
          </a:pPr>
          <a:r>
            <a:rPr lang="en-GB" sz="900" kern="1200" noProof="0">
              <a:solidFill>
                <a:srgbClr val="F8F8F8"/>
              </a:solidFill>
              <a:latin typeface="Figtree" pitchFamily="2" charset="0"/>
              <a:ea typeface="+mn-ea"/>
              <a:cs typeface="+mn-cs"/>
            </a:rPr>
            <a:t>Need for assurance to be proportionate and co-ordinated across codes</a:t>
          </a:r>
        </a:p>
      </dgm:t>
    </dgm:pt>
    <dgm:pt modelId="{EE623671-0146-4FB9-8AC8-84E88AF7FF67}" type="parTrans" cxnId="{9F495564-9735-4C16-8F04-8A187D08716E}">
      <dgm:prSet/>
      <dgm:spPr>
        <a:xfrm rot="3240000">
          <a:off x="4316590" y="3599248"/>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gm:spPr>
      <dgm:t>
        <a:bodyPr/>
        <a:lstStyle/>
        <a:p>
          <a:pPr>
            <a:buNone/>
          </a:pPr>
          <a:endParaRPr lang="en-GB" noProof="0">
            <a:solidFill>
              <a:srgbClr val="201E2E">
                <a:hueOff val="0"/>
                <a:satOff val="0"/>
                <a:lumOff val="0"/>
                <a:alphaOff val="0"/>
              </a:srgbClr>
            </a:solidFill>
            <a:latin typeface="Figtree" pitchFamily="2" charset="0"/>
            <a:ea typeface="+mn-ea"/>
            <a:cs typeface="+mn-cs"/>
          </a:endParaRPr>
        </a:p>
      </dgm:t>
    </dgm:pt>
    <dgm:pt modelId="{A1C9EF39-C92E-4F6F-A58F-BBB202D0AD6C}" type="sibTrans" cxnId="{9F495564-9735-4C16-8F04-8A187D08716E}">
      <dgm:prSet/>
      <dgm:spPr/>
      <dgm:t>
        <a:bodyPr/>
        <a:lstStyle/>
        <a:p>
          <a:endParaRPr lang="en-GB">
            <a:latin typeface="Figtree" pitchFamily="2" charset="0"/>
          </a:endParaRPr>
        </a:p>
      </dgm:t>
    </dgm:pt>
    <dgm:pt modelId="{182E2066-693B-470E-A475-C20E398BDB45}" type="pres">
      <dgm:prSet presAssocID="{FB6EF3D8-1D99-43DA-A44B-0C28A5F0E4BF}" presName="cycle" presStyleCnt="0">
        <dgm:presLayoutVars>
          <dgm:chMax val="1"/>
          <dgm:dir/>
          <dgm:animLvl val="ctr"/>
          <dgm:resizeHandles val="exact"/>
        </dgm:presLayoutVars>
      </dgm:prSet>
      <dgm:spPr/>
    </dgm:pt>
    <dgm:pt modelId="{10624675-1230-4F1A-9173-2057F35CBE1C}" type="pres">
      <dgm:prSet presAssocID="{93737FD1-2EDD-42E9-8B71-E7249D8353B4}" presName="centerShape" presStyleLbl="node0" presStyleIdx="0" presStyleCnt="1"/>
      <dgm:spPr/>
    </dgm:pt>
    <dgm:pt modelId="{C9890C3F-40D4-41C4-A4F7-3FB7ED400D8A}" type="pres">
      <dgm:prSet presAssocID="{50988EEC-F570-4859-88BC-0B2CFE5CCC53}" presName="Name9" presStyleLbl="parChTrans1D2" presStyleIdx="0" presStyleCnt="5"/>
      <dgm:spPr/>
    </dgm:pt>
    <dgm:pt modelId="{AF1A1641-CC53-4803-83DA-B7F7C1D8D96E}" type="pres">
      <dgm:prSet presAssocID="{50988EEC-F570-4859-88BC-0B2CFE5CCC53}" presName="connTx" presStyleLbl="parChTrans1D2" presStyleIdx="0" presStyleCnt="5"/>
      <dgm:spPr/>
    </dgm:pt>
    <dgm:pt modelId="{C2B47123-1506-4CF4-8BBE-D863AA05FB22}" type="pres">
      <dgm:prSet presAssocID="{AFF5D7E3-B9B8-4BF7-A0A9-7F516D3D0481}" presName="node" presStyleLbl="node1" presStyleIdx="0" presStyleCnt="5">
        <dgm:presLayoutVars>
          <dgm:bulletEnabled val="1"/>
        </dgm:presLayoutVars>
      </dgm:prSet>
      <dgm:spPr/>
    </dgm:pt>
    <dgm:pt modelId="{8F9A3524-C7DE-473C-A1DB-540CF623DCC3}" type="pres">
      <dgm:prSet presAssocID="{00B606F5-D13F-4539-AC47-FA69EDBB530D}" presName="Name9" presStyleLbl="parChTrans1D2" presStyleIdx="1" presStyleCnt="5"/>
      <dgm:spPr/>
    </dgm:pt>
    <dgm:pt modelId="{94D91A80-9373-495F-9AB1-1459D1246044}" type="pres">
      <dgm:prSet presAssocID="{00B606F5-D13F-4539-AC47-FA69EDBB530D}" presName="connTx" presStyleLbl="parChTrans1D2" presStyleIdx="1" presStyleCnt="5"/>
      <dgm:spPr/>
    </dgm:pt>
    <dgm:pt modelId="{F07823A3-280E-4F89-ABD6-44907A4B3D89}" type="pres">
      <dgm:prSet presAssocID="{84A8810A-A7EA-4192-A171-F49493327D9D}" presName="node" presStyleLbl="node1" presStyleIdx="1" presStyleCnt="5">
        <dgm:presLayoutVars>
          <dgm:bulletEnabled val="1"/>
        </dgm:presLayoutVars>
      </dgm:prSet>
      <dgm:spPr/>
    </dgm:pt>
    <dgm:pt modelId="{FB5E1A32-5106-414F-BC60-23C227F78B03}" type="pres">
      <dgm:prSet presAssocID="{EE623671-0146-4FB9-8AC8-84E88AF7FF67}" presName="Name9" presStyleLbl="parChTrans1D2" presStyleIdx="2" presStyleCnt="5"/>
      <dgm:spPr/>
    </dgm:pt>
    <dgm:pt modelId="{B982E536-6C1E-40DD-87D8-7266B26CEDBB}" type="pres">
      <dgm:prSet presAssocID="{EE623671-0146-4FB9-8AC8-84E88AF7FF67}" presName="connTx" presStyleLbl="parChTrans1D2" presStyleIdx="2" presStyleCnt="5"/>
      <dgm:spPr/>
    </dgm:pt>
    <dgm:pt modelId="{CD6E2CF3-F7D0-430F-9E74-D9E214D961EC}" type="pres">
      <dgm:prSet presAssocID="{635504C5-62F4-4C32-A93F-75F6DA42C9CF}" presName="node" presStyleLbl="node1" presStyleIdx="2" presStyleCnt="5">
        <dgm:presLayoutVars>
          <dgm:bulletEnabled val="1"/>
        </dgm:presLayoutVars>
      </dgm:prSet>
      <dgm:spPr/>
    </dgm:pt>
    <dgm:pt modelId="{1E3FFE96-FB0C-413C-BF39-7F8968B61F7F}" type="pres">
      <dgm:prSet presAssocID="{3ED344F1-9E6E-4AB0-A8E1-AFA9CB5D2110}" presName="Name9" presStyleLbl="parChTrans1D2" presStyleIdx="3" presStyleCnt="5"/>
      <dgm:spPr/>
    </dgm:pt>
    <dgm:pt modelId="{B446E7FD-7D1C-4DE1-8B09-DAFF098CA61F}" type="pres">
      <dgm:prSet presAssocID="{3ED344F1-9E6E-4AB0-A8E1-AFA9CB5D2110}" presName="connTx" presStyleLbl="parChTrans1D2" presStyleIdx="3" presStyleCnt="5"/>
      <dgm:spPr/>
    </dgm:pt>
    <dgm:pt modelId="{EE9FA948-9A71-4FDD-9C81-CEFD0AC6150F}" type="pres">
      <dgm:prSet presAssocID="{AF275CB8-0E25-42A2-8E5C-CEAE92E924B2}" presName="node" presStyleLbl="node1" presStyleIdx="3" presStyleCnt="5">
        <dgm:presLayoutVars>
          <dgm:bulletEnabled val="1"/>
        </dgm:presLayoutVars>
      </dgm:prSet>
      <dgm:spPr/>
    </dgm:pt>
    <dgm:pt modelId="{6C7DBC0D-9D01-41BB-BD91-265BC6160C4D}" type="pres">
      <dgm:prSet presAssocID="{79F2C624-0955-45FB-A7FA-81C4ABC65009}" presName="Name9" presStyleLbl="parChTrans1D2" presStyleIdx="4" presStyleCnt="5"/>
      <dgm:spPr/>
    </dgm:pt>
    <dgm:pt modelId="{1A2D9D88-D6C8-42C6-937A-E3346F148352}" type="pres">
      <dgm:prSet presAssocID="{79F2C624-0955-45FB-A7FA-81C4ABC65009}" presName="connTx" presStyleLbl="parChTrans1D2" presStyleIdx="4" presStyleCnt="5"/>
      <dgm:spPr/>
    </dgm:pt>
    <dgm:pt modelId="{6FBC4DDC-464E-413E-BBEB-11D69562246D}" type="pres">
      <dgm:prSet presAssocID="{80EB6AC4-8EA4-4B70-B1EA-309C9471C451}" presName="node" presStyleLbl="node1" presStyleIdx="4" presStyleCnt="5">
        <dgm:presLayoutVars>
          <dgm:bulletEnabled val="1"/>
        </dgm:presLayoutVars>
      </dgm:prSet>
      <dgm:spPr/>
    </dgm:pt>
  </dgm:ptLst>
  <dgm:cxnLst>
    <dgm:cxn modelId="{2226E315-4757-4C7D-83F1-B1C3438770C1}" srcId="{93737FD1-2EDD-42E9-8B71-E7249D8353B4}" destId="{80EB6AC4-8EA4-4B70-B1EA-309C9471C451}" srcOrd="4" destOrd="0" parTransId="{79F2C624-0955-45FB-A7FA-81C4ABC65009}" sibTransId="{E8F70E35-EB2B-4FB8-B389-4DA7C89BF62F}"/>
    <dgm:cxn modelId="{4C9CFE1A-9C13-4C52-9AF8-6AB384F565CD}" type="presOf" srcId="{50988EEC-F570-4859-88BC-0B2CFE5CCC53}" destId="{AF1A1641-CC53-4803-83DA-B7F7C1D8D96E}" srcOrd="1" destOrd="0" presId="urn:microsoft.com/office/officeart/2005/8/layout/radial1"/>
    <dgm:cxn modelId="{E42AA427-723E-45E7-B92C-91929834B946}" type="presOf" srcId="{50988EEC-F570-4859-88BC-0B2CFE5CCC53}" destId="{C9890C3F-40D4-41C4-A4F7-3FB7ED400D8A}" srcOrd="0" destOrd="0" presId="urn:microsoft.com/office/officeart/2005/8/layout/radial1"/>
    <dgm:cxn modelId="{27B2FE2D-565D-4993-B64F-6C27711AD8FA}" srcId="{93737FD1-2EDD-42E9-8B71-E7249D8353B4}" destId="{AFF5D7E3-B9B8-4BF7-A0A9-7F516D3D0481}" srcOrd="0" destOrd="0" parTransId="{50988EEC-F570-4859-88BC-0B2CFE5CCC53}" sibTransId="{105361EB-0926-4412-AD28-329787DCDF67}"/>
    <dgm:cxn modelId="{A8237261-3B31-4448-822D-CFACB65A454E}" type="presOf" srcId="{AF275CB8-0E25-42A2-8E5C-CEAE92E924B2}" destId="{EE9FA948-9A71-4FDD-9C81-CEFD0AC6150F}" srcOrd="0" destOrd="0" presId="urn:microsoft.com/office/officeart/2005/8/layout/radial1"/>
    <dgm:cxn modelId="{9F495564-9735-4C16-8F04-8A187D08716E}" srcId="{93737FD1-2EDD-42E9-8B71-E7249D8353B4}" destId="{635504C5-62F4-4C32-A93F-75F6DA42C9CF}" srcOrd="2" destOrd="0" parTransId="{EE623671-0146-4FB9-8AC8-84E88AF7FF67}" sibTransId="{A1C9EF39-C92E-4F6F-A58F-BBB202D0AD6C}"/>
    <dgm:cxn modelId="{D7D18C46-ECA2-4043-9467-A97F9F790735}" type="presOf" srcId="{00B606F5-D13F-4539-AC47-FA69EDBB530D}" destId="{94D91A80-9373-495F-9AB1-1459D1246044}" srcOrd="1" destOrd="0" presId="urn:microsoft.com/office/officeart/2005/8/layout/radial1"/>
    <dgm:cxn modelId="{A6CBB567-91E5-4A8B-BF9D-A75D10E85EA6}" type="presOf" srcId="{80EB6AC4-8EA4-4B70-B1EA-309C9471C451}" destId="{6FBC4DDC-464E-413E-BBEB-11D69562246D}" srcOrd="0" destOrd="0" presId="urn:microsoft.com/office/officeart/2005/8/layout/radial1"/>
    <dgm:cxn modelId="{2E98D34A-9E2A-4A10-B8F2-E315CA8BA680}" type="presOf" srcId="{3ED344F1-9E6E-4AB0-A8E1-AFA9CB5D2110}" destId="{B446E7FD-7D1C-4DE1-8B09-DAFF098CA61F}" srcOrd="1" destOrd="0" presId="urn:microsoft.com/office/officeart/2005/8/layout/radial1"/>
    <dgm:cxn modelId="{621EB370-4285-497A-B28E-BA0EDA731A3A}" type="presOf" srcId="{84A8810A-A7EA-4192-A171-F49493327D9D}" destId="{F07823A3-280E-4F89-ABD6-44907A4B3D89}" srcOrd="0" destOrd="0" presId="urn:microsoft.com/office/officeart/2005/8/layout/radial1"/>
    <dgm:cxn modelId="{8D77A578-7A02-43E0-925F-43758743A11C}" srcId="{93737FD1-2EDD-42E9-8B71-E7249D8353B4}" destId="{84A8810A-A7EA-4192-A171-F49493327D9D}" srcOrd="1" destOrd="0" parTransId="{00B606F5-D13F-4539-AC47-FA69EDBB530D}" sibTransId="{B35F5FAA-94B4-4E82-B903-0FE0CC4AFB2E}"/>
    <dgm:cxn modelId="{52438C94-CA0D-4AD1-83E4-92165D912A97}" type="presOf" srcId="{3ED344F1-9E6E-4AB0-A8E1-AFA9CB5D2110}" destId="{1E3FFE96-FB0C-413C-BF39-7F8968B61F7F}" srcOrd="0" destOrd="0" presId="urn:microsoft.com/office/officeart/2005/8/layout/radial1"/>
    <dgm:cxn modelId="{A5442FB2-7294-4B3A-9882-30EF226EAD82}" type="presOf" srcId="{79F2C624-0955-45FB-A7FA-81C4ABC65009}" destId="{1A2D9D88-D6C8-42C6-937A-E3346F148352}" srcOrd="1" destOrd="0" presId="urn:microsoft.com/office/officeart/2005/8/layout/radial1"/>
    <dgm:cxn modelId="{FFC16AC2-24A5-41FD-8C9B-9524472CFDF2}" type="presOf" srcId="{EE623671-0146-4FB9-8AC8-84E88AF7FF67}" destId="{FB5E1A32-5106-414F-BC60-23C227F78B03}" srcOrd="0" destOrd="0" presId="urn:microsoft.com/office/officeart/2005/8/layout/radial1"/>
    <dgm:cxn modelId="{A158FECB-2970-4C43-84C5-56BA1DA44C68}" type="presOf" srcId="{EE623671-0146-4FB9-8AC8-84E88AF7FF67}" destId="{B982E536-6C1E-40DD-87D8-7266B26CEDBB}" srcOrd="1" destOrd="0" presId="urn:microsoft.com/office/officeart/2005/8/layout/radial1"/>
    <dgm:cxn modelId="{9E497ACD-F309-49DD-9545-07C3B2F55DE4}" type="presOf" srcId="{AFF5D7E3-B9B8-4BF7-A0A9-7F516D3D0481}" destId="{C2B47123-1506-4CF4-8BBE-D863AA05FB22}" srcOrd="0" destOrd="0" presId="urn:microsoft.com/office/officeart/2005/8/layout/radial1"/>
    <dgm:cxn modelId="{354E2CCE-FD90-4D73-84FE-D86C87249A7A}" type="presOf" srcId="{00B606F5-D13F-4539-AC47-FA69EDBB530D}" destId="{8F9A3524-C7DE-473C-A1DB-540CF623DCC3}" srcOrd="0" destOrd="0" presId="urn:microsoft.com/office/officeart/2005/8/layout/radial1"/>
    <dgm:cxn modelId="{AA7737D3-5359-4D54-99B9-5B861C2FAC35}" type="presOf" srcId="{79F2C624-0955-45FB-A7FA-81C4ABC65009}" destId="{6C7DBC0D-9D01-41BB-BD91-265BC6160C4D}" srcOrd="0" destOrd="0" presId="urn:microsoft.com/office/officeart/2005/8/layout/radial1"/>
    <dgm:cxn modelId="{22A353DF-9839-4E52-B354-842A13A2B16D}" srcId="{93737FD1-2EDD-42E9-8B71-E7249D8353B4}" destId="{AF275CB8-0E25-42A2-8E5C-CEAE92E924B2}" srcOrd="3" destOrd="0" parTransId="{3ED344F1-9E6E-4AB0-A8E1-AFA9CB5D2110}" sibTransId="{865D59B4-D9A3-4101-BC1C-5152784024C8}"/>
    <dgm:cxn modelId="{81B730E8-5C2D-4DE7-B8D6-5B04784840FC}" type="presOf" srcId="{93737FD1-2EDD-42E9-8B71-E7249D8353B4}" destId="{10624675-1230-4F1A-9173-2057F35CBE1C}" srcOrd="0" destOrd="0" presId="urn:microsoft.com/office/officeart/2005/8/layout/radial1"/>
    <dgm:cxn modelId="{319E58ED-D35B-4618-B63D-15D3BF891A42}" type="presOf" srcId="{FB6EF3D8-1D99-43DA-A44B-0C28A5F0E4BF}" destId="{182E2066-693B-470E-A475-C20E398BDB45}" srcOrd="0" destOrd="0" presId="urn:microsoft.com/office/officeart/2005/8/layout/radial1"/>
    <dgm:cxn modelId="{217A09F1-80C1-4A81-8C44-B27D3B1482C9}" srcId="{FB6EF3D8-1D99-43DA-A44B-0C28A5F0E4BF}" destId="{93737FD1-2EDD-42E9-8B71-E7249D8353B4}" srcOrd="0" destOrd="0" parTransId="{CB67021F-A8DD-4C57-BE20-96CAF783C3F2}" sibTransId="{AA7129CD-F2C7-48A5-BD5D-4CEABF7156F9}"/>
    <dgm:cxn modelId="{BAEA92FF-A701-48CC-BD3B-6AD68B35E215}" type="presOf" srcId="{635504C5-62F4-4C32-A93F-75F6DA42C9CF}" destId="{CD6E2CF3-F7D0-430F-9E74-D9E214D961EC}" srcOrd="0" destOrd="0" presId="urn:microsoft.com/office/officeart/2005/8/layout/radial1"/>
    <dgm:cxn modelId="{70FAF1FE-2441-46BF-84E0-E67992381867}" type="presParOf" srcId="{182E2066-693B-470E-A475-C20E398BDB45}" destId="{10624675-1230-4F1A-9173-2057F35CBE1C}" srcOrd="0" destOrd="0" presId="urn:microsoft.com/office/officeart/2005/8/layout/radial1"/>
    <dgm:cxn modelId="{2B7FD101-6CF6-479A-B7D8-D65F05EBF284}" type="presParOf" srcId="{182E2066-693B-470E-A475-C20E398BDB45}" destId="{C9890C3F-40D4-41C4-A4F7-3FB7ED400D8A}" srcOrd="1" destOrd="0" presId="urn:microsoft.com/office/officeart/2005/8/layout/radial1"/>
    <dgm:cxn modelId="{031CD5F6-697C-4C28-9FE7-A30263E8D637}" type="presParOf" srcId="{C9890C3F-40D4-41C4-A4F7-3FB7ED400D8A}" destId="{AF1A1641-CC53-4803-83DA-B7F7C1D8D96E}" srcOrd="0" destOrd="0" presId="urn:microsoft.com/office/officeart/2005/8/layout/radial1"/>
    <dgm:cxn modelId="{F48525DE-015E-4802-A4C5-2F9E715D5E8E}" type="presParOf" srcId="{182E2066-693B-470E-A475-C20E398BDB45}" destId="{C2B47123-1506-4CF4-8BBE-D863AA05FB22}" srcOrd="2" destOrd="0" presId="urn:microsoft.com/office/officeart/2005/8/layout/radial1"/>
    <dgm:cxn modelId="{9ADA9263-AC0B-4F7D-9E32-DE8B73109D9D}" type="presParOf" srcId="{182E2066-693B-470E-A475-C20E398BDB45}" destId="{8F9A3524-C7DE-473C-A1DB-540CF623DCC3}" srcOrd="3" destOrd="0" presId="urn:microsoft.com/office/officeart/2005/8/layout/radial1"/>
    <dgm:cxn modelId="{C076AD28-F90B-4423-B8F6-753B43C527A4}" type="presParOf" srcId="{8F9A3524-C7DE-473C-A1DB-540CF623DCC3}" destId="{94D91A80-9373-495F-9AB1-1459D1246044}" srcOrd="0" destOrd="0" presId="urn:microsoft.com/office/officeart/2005/8/layout/radial1"/>
    <dgm:cxn modelId="{17600BC4-3685-43AB-8DA8-BAF0F8054C04}" type="presParOf" srcId="{182E2066-693B-470E-A475-C20E398BDB45}" destId="{F07823A3-280E-4F89-ABD6-44907A4B3D89}" srcOrd="4" destOrd="0" presId="urn:microsoft.com/office/officeart/2005/8/layout/radial1"/>
    <dgm:cxn modelId="{6CFC2683-C8D3-45DC-A800-913BFB4A05FE}" type="presParOf" srcId="{182E2066-693B-470E-A475-C20E398BDB45}" destId="{FB5E1A32-5106-414F-BC60-23C227F78B03}" srcOrd="5" destOrd="0" presId="urn:microsoft.com/office/officeart/2005/8/layout/radial1"/>
    <dgm:cxn modelId="{3E01F971-737D-43EA-92E7-1DE7B7EB1C67}" type="presParOf" srcId="{FB5E1A32-5106-414F-BC60-23C227F78B03}" destId="{B982E536-6C1E-40DD-87D8-7266B26CEDBB}" srcOrd="0" destOrd="0" presId="urn:microsoft.com/office/officeart/2005/8/layout/radial1"/>
    <dgm:cxn modelId="{21948F47-22AB-4891-8588-7B08FD189578}" type="presParOf" srcId="{182E2066-693B-470E-A475-C20E398BDB45}" destId="{CD6E2CF3-F7D0-430F-9E74-D9E214D961EC}" srcOrd="6" destOrd="0" presId="urn:microsoft.com/office/officeart/2005/8/layout/radial1"/>
    <dgm:cxn modelId="{6A6D8372-0DDA-470C-AB93-150BDF12C445}" type="presParOf" srcId="{182E2066-693B-470E-A475-C20E398BDB45}" destId="{1E3FFE96-FB0C-413C-BF39-7F8968B61F7F}" srcOrd="7" destOrd="0" presId="urn:microsoft.com/office/officeart/2005/8/layout/radial1"/>
    <dgm:cxn modelId="{EF9A0871-5B57-475D-840B-0DB75FA79DD8}" type="presParOf" srcId="{1E3FFE96-FB0C-413C-BF39-7F8968B61F7F}" destId="{B446E7FD-7D1C-4DE1-8B09-DAFF098CA61F}" srcOrd="0" destOrd="0" presId="urn:microsoft.com/office/officeart/2005/8/layout/radial1"/>
    <dgm:cxn modelId="{B51801AB-3571-46C3-9E1A-E59BD7636B0B}" type="presParOf" srcId="{182E2066-693B-470E-A475-C20E398BDB45}" destId="{EE9FA948-9A71-4FDD-9C81-CEFD0AC6150F}" srcOrd="8" destOrd="0" presId="urn:microsoft.com/office/officeart/2005/8/layout/radial1"/>
    <dgm:cxn modelId="{F15EB1A5-AF62-42A5-A0BA-E89CBBB47385}" type="presParOf" srcId="{182E2066-693B-470E-A475-C20E398BDB45}" destId="{6C7DBC0D-9D01-41BB-BD91-265BC6160C4D}" srcOrd="9" destOrd="0" presId="urn:microsoft.com/office/officeart/2005/8/layout/radial1"/>
    <dgm:cxn modelId="{C314D9D3-A0ED-467E-A1C1-2292C0E2724C}" type="presParOf" srcId="{6C7DBC0D-9D01-41BB-BD91-265BC6160C4D}" destId="{1A2D9D88-D6C8-42C6-937A-E3346F148352}" srcOrd="0" destOrd="0" presId="urn:microsoft.com/office/officeart/2005/8/layout/radial1"/>
    <dgm:cxn modelId="{5AA03CAA-44B1-46ED-BA61-934E8F9D1331}" type="presParOf" srcId="{182E2066-693B-470E-A475-C20E398BDB45}" destId="{6FBC4DDC-464E-413E-BBEB-11D69562246D}"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24675-1230-4F1A-9173-2057F35CBE1C}">
      <dsp:nvSpPr>
        <dsp:cNvPr id="0" name=""/>
        <dsp:cNvSpPr/>
      </dsp:nvSpPr>
      <dsp:spPr>
        <a:xfrm>
          <a:off x="3179832" y="2022972"/>
          <a:ext cx="1553211" cy="1553211"/>
        </a:xfrm>
        <a:prstGeom prst="ellipse">
          <a:avLst/>
        </a:prstGeom>
        <a:solidFill>
          <a:srgbClr val="4D38F5"/>
        </a:solidFill>
        <a:ln w="12700" cap="flat" cmpd="sng" algn="ctr">
          <a:solidFill>
            <a:srgbClr val="F8F8F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kern="1200" noProof="0">
              <a:solidFill>
                <a:srgbClr val="F8F8F8"/>
              </a:solidFill>
              <a:latin typeface="Figtree" pitchFamily="2" charset="0"/>
              <a:ea typeface="+mn-ea"/>
              <a:cs typeface="+mn-cs"/>
            </a:rPr>
            <a:t>Governance Framework</a:t>
          </a:r>
        </a:p>
      </dsp:txBody>
      <dsp:txXfrm>
        <a:off x="3407294" y="2250434"/>
        <a:ext cx="1098287" cy="1098287"/>
      </dsp:txXfrm>
    </dsp:sp>
    <dsp:sp modelId="{C9890C3F-40D4-41C4-A4F7-3FB7ED400D8A}">
      <dsp:nvSpPr>
        <dsp:cNvPr id="0" name=""/>
        <dsp:cNvSpPr/>
      </dsp:nvSpPr>
      <dsp:spPr>
        <a:xfrm rot="16200000">
          <a:off x="3722759" y="1771627"/>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solidFill>
              <a:srgbClr val="201E2E">
                <a:hueOff val="0"/>
                <a:satOff val="0"/>
                <a:lumOff val="0"/>
                <a:alphaOff val="0"/>
              </a:srgbClr>
            </a:solidFill>
            <a:latin typeface="Figtree" pitchFamily="2" charset="0"/>
            <a:ea typeface="+mn-ea"/>
            <a:cs typeface="+mn-cs"/>
          </a:endParaRPr>
        </a:p>
      </dsp:txBody>
      <dsp:txXfrm>
        <a:off x="3944754" y="1800976"/>
        <a:ext cx="0" cy="0"/>
      </dsp:txXfrm>
    </dsp:sp>
    <dsp:sp modelId="{C2B47123-1506-4CF4-8BBE-D863AA05FB22}">
      <dsp:nvSpPr>
        <dsp:cNvPr id="0" name=""/>
        <dsp:cNvSpPr/>
      </dsp:nvSpPr>
      <dsp:spPr>
        <a:xfrm>
          <a:off x="3179832" y="2404"/>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Change Control  </a:t>
          </a:r>
          <a:endParaRPr lang="en-GB" kern="1200">
            <a:latin typeface="Figtree" pitchFamily="2" charset="0"/>
          </a:endParaRPr>
        </a:p>
        <a:p>
          <a:pPr marL="0" lvl="0" indent="0" algn="ctr" defTabSz="466725" rtl="0">
            <a:lnSpc>
              <a:spcPct val="90000"/>
            </a:lnSpc>
            <a:spcBef>
              <a:spcPct val="0"/>
            </a:spcBef>
            <a:spcAft>
              <a:spcPct val="35000"/>
            </a:spcAft>
            <a:buNone/>
          </a:pPr>
          <a:r>
            <a:rPr lang="en-GB" sz="900" kern="1200" noProof="0">
              <a:latin typeface="Figtree" pitchFamily="2" charset="0"/>
              <a:ea typeface="+mn-ea"/>
              <a:cs typeface="+mn-cs"/>
            </a:rPr>
            <a:t>Concerns </a:t>
          </a:r>
          <a:r>
            <a:rPr lang="en-GB" sz="900" kern="1200">
              <a:latin typeface="Figtree" pitchFamily="2" charset="0"/>
              <a:ea typeface="+mn-ea"/>
              <a:cs typeface="+mn-cs"/>
            </a:rPr>
            <a:t>raised regarding CEGs being overly prescriptive, </a:t>
          </a:r>
          <a:r>
            <a:rPr lang="en-GB" sz="900" b="0" kern="1200" noProof="0">
              <a:latin typeface="Figtree" pitchFamily="2" charset="0"/>
              <a:ea typeface="+mn-ea"/>
              <a:cs typeface="+mn-cs"/>
            </a:rPr>
            <a:t>limiting</a:t>
          </a:r>
          <a:r>
            <a:rPr lang="en-GB" sz="900" kern="1200">
              <a:latin typeface="Figtree" pitchFamily="2" charset="0"/>
              <a:ea typeface="+mn-ea"/>
              <a:cs typeface="+mn-cs"/>
            </a:rPr>
            <a:t> innovation and not aligned to outcome-based governance</a:t>
          </a:r>
          <a:endParaRPr lang="en-GB" sz="900" kern="1200">
            <a:latin typeface="Figtree" pitchFamily="2" charset="0"/>
          </a:endParaRPr>
        </a:p>
      </dsp:txBody>
      <dsp:txXfrm>
        <a:off x="3407294" y="229866"/>
        <a:ext cx="1098287" cy="1098287"/>
      </dsp:txXfrm>
    </dsp:sp>
    <dsp:sp modelId="{8F9A3524-C7DE-473C-A1DB-540CF623DCC3}">
      <dsp:nvSpPr>
        <dsp:cNvPr id="0" name=""/>
        <dsp:cNvSpPr/>
      </dsp:nvSpPr>
      <dsp:spPr>
        <a:xfrm rot="20520000">
          <a:off x="4683596" y="2469716"/>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sp:spPr>
      <dsp:style>
        <a:lnRef idx="1">
          <a:schemeClr val="accent4"/>
        </a:lnRef>
        <a:fillRef idx="0">
          <a:schemeClr val="accent4"/>
        </a:fillRef>
        <a:effectRef idx="0">
          <a:schemeClr val="accent4"/>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solidFill>
              <a:srgbClr val="201E2E">
                <a:hueOff val="0"/>
                <a:satOff val="0"/>
                <a:lumOff val="0"/>
                <a:alphaOff val="0"/>
              </a:srgbClr>
            </a:solidFill>
            <a:latin typeface="Figtree" pitchFamily="2" charset="0"/>
            <a:ea typeface="+mn-ea"/>
            <a:cs typeface="+mn-cs"/>
          </a:endParaRPr>
        </a:p>
      </dsp:txBody>
      <dsp:txXfrm>
        <a:off x="4902552" y="2479880"/>
        <a:ext cx="0" cy="0"/>
      </dsp:txXfrm>
    </dsp:sp>
    <dsp:sp modelId="{F07823A3-280E-4F89-ABD6-44907A4B3D89}">
      <dsp:nvSpPr>
        <dsp:cNvPr id="0" name=""/>
        <dsp:cNvSpPr/>
      </dsp:nvSpPr>
      <dsp:spPr>
        <a:xfrm>
          <a:off x="5101506" y="1398582"/>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User Accreditation</a:t>
          </a:r>
          <a:endParaRPr lang="en-GB" sz="900" b="0" kern="1200" noProof="0">
            <a:latin typeface="Figtree" pitchFamily="2" charset="0"/>
            <a:ea typeface="+mn-ea"/>
            <a:cs typeface="+mn-cs"/>
          </a:endParaRPr>
        </a:p>
        <a:p>
          <a:pPr marL="0" lvl="0" indent="0" algn="ctr" defTabSz="466725">
            <a:lnSpc>
              <a:spcPct val="90000"/>
            </a:lnSpc>
            <a:spcBef>
              <a:spcPct val="0"/>
            </a:spcBef>
            <a:spcAft>
              <a:spcPct val="35000"/>
            </a:spcAft>
            <a:buNone/>
          </a:pPr>
          <a:r>
            <a:rPr lang="en-GB" sz="900" b="0" kern="1200" noProof="0">
              <a:latin typeface="Figtree" pitchFamily="2" charset="0"/>
              <a:ea typeface="+mn-ea"/>
              <a:cs typeface="+mn-cs"/>
            </a:rPr>
            <a:t>Needs to be</a:t>
          </a:r>
          <a:r>
            <a:rPr lang="en-GB" sz="900" kern="1200">
              <a:latin typeface="Figtree" pitchFamily="2" charset="0"/>
              <a:ea typeface="+mn-ea"/>
              <a:cs typeface="+mn-cs"/>
            </a:rPr>
            <a:t> clear, accessible and proportionate. Highlighted need to recognise SEC assessments</a:t>
          </a:r>
        </a:p>
      </dsp:txBody>
      <dsp:txXfrm>
        <a:off x="5328968" y="1626044"/>
        <a:ext cx="1098287" cy="1098287"/>
      </dsp:txXfrm>
    </dsp:sp>
    <dsp:sp modelId="{FB5E1A32-5106-414F-BC60-23C227F78B03}">
      <dsp:nvSpPr>
        <dsp:cNvPr id="0" name=""/>
        <dsp:cNvSpPr/>
      </dsp:nvSpPr>
      <dsp:spPr>
        <a:xfrm rot="3240000">
          <a:off x="4316589" y="3599248"/>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solidFill>
              <a:srgbClr val="201E2E">
                <a:hueOff val="0"/>
                <a:satOff val="0"/>
                <a:lumOff val="0"/>
                <a:alphaOff val="0"/>
              </a:srgbClr>
            </a:solidFill>
            <a:latin typeface="Figtree" pitchFamily="2" charset="0"/>
            <a:ea typeface="+mn-ea"/>
            <a:cs typeface="+mn-cs"/>
          </a:endParaRPr>
        </a:p>
      </dsp:txBody>
      <dsp:txXfrm>
        <a:off x="4552852" y="3600594"/>
        <a:ext cx="0" cy="0"/>
      </dsp:txXfrm>
    </dsp:sp>
    <dsp:sp modelId="{CD6E2CF3-F7D0-430F-9E74-D9E214D961EC}">
      <dsp:nvSpPr>
        <dsp:cNvPr id="0" name=""/>
        <dsp:cNvSpPr/>
      </dsp:nvSpPr>
      <dsp:spPr>
        <a:xfrm>
          <a:off x="4367492" y="3657645"/>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Assurance</a:t>
          </a:r>
          <a:endParaRPr lang="en-GB" sz="1000" kern="1200" noProof="0">
            <a:solidFill>
              <a:srgbClr val="F8F8F8"/>
            </a:solidFill>
            <a:latin typeface="Figtree" pitchFamily="2" charset="0"/>
            <a:ea typeface="+mn-ea"/>
            <a:cs typeface="+mn-cs"/>
          </a:endParaRPr>
        </a:p>
        <a:p>
          <a:pPr marL="0" lvl="0" algn="ctr" defTabSz="400050" rtl="0">
            <a:lnSpc>
              <a:spcPct val="90000"/>
            </a:lnSpc>
            <a:spcBef>
              <a:spcPct val="0"/>
            </a:spcBef>
            <a:spcAft>
              <a:spcPct val="35000"/>
            </a:spcAft>
            <a:buNone/>
          </a:pPr>
          <a:r>
            <a:rPr lang="en-GB" sz="900" kern="1200" noProof="0">
              <a:solidFill>
                <a:srgbClr val="F8F8F8"/>
              </a:solidFill>
              <a:latin typeface="Figtree" pitchFamily="2" charset="0"/>
              <a:ea typeface="+mn-ea"/>
              <a:cs typeface="+mn-cs"/>
            </a:rPr>
            <a:t>Need for assurance to be proportionate and co-ordinated across codes</a:t>
          </a:r>
        </a:p>
      </dsp:txBody>
      <dsp:txXfrm>
        <a:off x="4594954" y="3885107"/>
        <a:ext cx="1098287" cy="1098287"/>
      </dsp:txXfrm>
    </dsp:sp>
    <dsp:sp modelId="{1E3FFE96-FB0C-413C-BF39-7F8968B61F7F}">
      <dsp:nvSpPr>
        <dsp:cNvPr id="0" name=""/>
        <dsp:cNvSpPr/>
      </dsp:nvSpPr>
      <dsp:spPr>
        <a:xfrm rot="7560000">
          <a:off x="3128929" y="3599248"/>
          <a:ext cx="467356" cy="35332"/>
        </a:xfrm>
        <a:custGeom>
          <a:avLst/>
          <a:gdLst/>
          <a:ahLst/>
          <a:cxnLst/>
          <a:rect l="0" t="0" r="0" b="0"/>
          <a:pathLst>
            <a:path>
              <a:moveTo>
                <a:pt x="0" y="17666"/>
              </a:moveTo>
              <a:lnTo>
                <a:pt x="467356" y="17666"/>
              </a:lnTo>
            </a:path>
          </a:pathLst>
        </a:custGeom>
        <a:noFill/>
        <a:ln w="9525" cap="flat" cmpd="sng" algn="ctr">
          <a:solidFill>
            <a:srgbClr val="4D38F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solidFill>
              <a:srgbClr val="201E2E">
                <a:hueOff val="0"/>
                <a:satOff val="0"/>
                <a:lumOff val="0"/>
                <a:alphaOff val="0"/>
              </a:srgbClr>
            </a:solidFill>
            <a:latin typeface="Figtree" pitchFamily="2" charset="0"/>
            <a:ea typeface="+mn-ea"/>
            <a:cs typeface="+mn-cs"/>
          </a:endParaRPr>
        </a:p>
      </dsp:txBody>
      <dsp:txXfrm rot="10800000">
        <a:off x="3378927" y="3614329"/>
        <a:ext cx="0" cy="0"/>
      </dsp:txXfrm>
    </dsp:sp>
    <dsp:sp modelId="{EE9FA948-9A71-4FDD-9C81-CEFD0AC6150F}">
      <dsp:nvSpPr>
        <dsp:cNvPr id="0" name=""/>
        <dsp:cNvSpPr/>
      </dsp:nvSpPr>
      <dsp:spPr>
        <a:xfrm>
          <a:off x="1992172" y="3657645"/>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Issue and Dispute Resolution</a:t>
          </a:r>
          <a:endParaRPr lang="en-GB" sz="1000" kern="1200" noProof="0">
            <a:solidFill>
              <a:srgbClr val="F8F8F8"/>
            </a:solidFill>
            <a:latin typeface="Figtree" pitchFamily="2" charset="0"/>
            <a:ea typeface="+mn-ea"/>
            <a:cs typeface="+mn-cs"/>
          </a:endParaRPr>
        </a:p>
        <a:p>
          <a:pPr marL="0" lvl="0" indent="0" algn="ctr" defTabSz="466725" rtl="0">
            <a:lnSpc>
              <a:spcPct val="90000"/>
            </a:lnSpc>
            <a:spcBef>
              <a:spcPct val="0"/>
            </a:spcBef>
            <a:spcAft>
              <a:spcPct val="35000"/>
            </a:spcAft>
            <a:buNone/>
          </a:pPr>
          <a:r>
            <a:rPr lang="en-GB" sz="900" kern="1200" noProof="0">
              <a:solidFill>
                <a:srgbClr val="F8F8F8"/>
              </a:solidFill>
              <a:latin typeface="Figtree" pitchFamily="2" charset="0"/>
              <a:ea typeface="+mn-ea"/>
              <a:cs typeface="+mn-cs"/>
            </a:rPr>
            <a:t>Concerns regarding automatic termination of consent and lower-level design</a:t>
          </a:r>
        </a:p>
      </dsp:txBody>
      <dsp:txXfrm>
        <a:off x="2219634" y="3885107"/>
        <a:ext cx="1098287" cy="1098287"/>
      </dsp:txXfrm>
    </dsp:sp>
    <dsp:sp modelId="{6C7DBC0D-9D01-41BB-BD91-265BC6160C4D}">
      <dsp:nvSpPr>
        <dsp:cNvPr id="0" name=""/>
        <dsp:cNvSpPr/>
      </dsp:nvSpPr>
      <dsp:spPr>
        <a:xfrm rot="11880000">
          <a:off x="2761922" y="2469716"/>
          <a:ext cx="467356" cy="35332"/>
        </a:xfrm>
        <a:custGeom>
          <a:avLst/>
          <a:gdLst/>
          <a:ahLst/>
          <a:cxnLst/>
          <a:rect l="0" t="0" r="0" b="0"/>
          <a:pathLst>
            <a:path>
              <a:moveTo>
                <a:pt x="0" y="17666"/>
              </a:moveTo>
              <a:lnTo>
                <a:pt x="467356" y="17666"/>
              </a:lnTo>
            </a:path>
          </a:pathLst>
        </a:custGeom>
        <a:noFill/>
        <a:ln w="12700" cap="flat" cmpd="sng" algn="ctr">
          <a:solidFill>
            <a:srgbClr val="4D38F5"/>
          </a:solidFill>
          <a:prstDash val="solid"/>
          <a:miter lim="800000"/>
        </a:ln>
        <a:effectLst/>
      </dsp:spPr>
      <dsp:style>
        <a:lnRef idx="1">
          <a:schemeClr val="accent2"/>
        </a:lnRef>
        <a:fillRef idx="0">
          <a:schemeClr val="accent2"/>
        </a:fillRef>
        <a:effectRef idx="0">
          <a:schemeClr val="accent2"/>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solidFill>
              <a:srgbClr val="201E2E">
                <a:hueOff val="0"/>
                <a:satOff val="0"/>
                <a:lumOff val="0"/>
                <a:alphaOff val="0"/>
              </a:srgbClr>
            </a:solidFill>
            <a:latin typeface="Figtree" pitchFamily="2" charset="0"/>
            <a:ea typeface="+mn-ea"/>
            <a:cs typeface="+mn-cs"/>
          </a:endParaRPr>
        </a:p>
      </dsp:txBody>
      <dsp:txXfrm rot="10800000">
        <a:off x="3003101" y="2502104"/>
        <a:ext cx="0" cy="0"/>
      </dsp:txXfrm>
    </dsp:sp>
    <dsp:sp modelId="{6FBC4DDC-464E-413E-BBEB-11D69562246D}">
      <dsp:nvSpPr>
        <dsp:cNvPr id="0" name=""/>
        <dsp:cNvSpPr/>
      </dsp:nvSpPr>
      <dsp:spPr>
        <a:xfrm>
          <a:off x="1258158" y="1398582"/>
          <a:ext cx="1553211" cy="1553211"/>
        </a:xfrm>
        <a:prstGeom prst="ellipse">
          <a:avLst/>
        </a:prstGeom>
        <a:solidFill>
          <a:srgbClr val="FF206E"/>
        </a:solidFill>
        <a:ln w="12700" cap="flat" cmpd="sng" algn="ctr">
          <a:solidFill>
            <a:srgbClr val="F8F8F8">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en-GB" sz="1050" b="1" kern="1200" noProof="0">
              <a:solidFill>
                <a:srgbClr val="F8F8F8"/>
              </a:solidFill>
              <a:latin typeface="Figtree" pitchFamily="2" charset="0"/>
              <a:ea typeface="+mn-ea"/>
              <a:cs typeface="+mn-cs"/>
            </a:rPr>
            <a:t>Funding</a:t>
          </a:r>
          <a:endParaRPr lang="en-GB" sz="1000" kern="1200" noProof="0">
            <a:solidFill>
              <a:srgbClr val="F8F8F8"/>
            </a:solidFill>
            <a:latin typeface="Figtree" pitchFamily="2" charset="0"/>
            <a:ea typeface="+mn-ea"/>
            <a:cs typeface="+mn-cs"/>
          </a:endParaRPr>
        </a:p>
        <a:p>
          <a:pPr marL="0" lvl="0" indent="0" algn="ctr" defTabSz="466725" rtl="0">
            <a:lnSpc>
              <a:spcPct val="90000"/>
            </a:lnSpc>
            <a:spcBef>
              <a:spcPct val="0"/>
            </a:spcBef>
            <a:spcAft>
              <a:spcPct val="35000"/>
            </a:spcAft>
            <a:buNone/>
          </a:pPr>
          <a:r>
            <a:rPr lang="en-GB" sz="900" kern="1200" noProof="0">
              <a:solidFill>
                <a:srgbClr val="F8F8F8"/>
              </a:solidFill>
              <a:latin typeface="Figtree" pitchFamily="2" charset="0"/>
              <a:ea typeface="+mn-ea"/>
              <a:cs typeface="+mn-cs"/>
            </a:rPr>
            <a:t>Concerns with funding being mutualised across all consumers and duplication in accreditation costs for SEC OUs</a:t>
          </a:r>
        </a:p>
      </dsp:txBody>
      <dsp:txXfrm>
        <a:off x="1485620" y="1626044"/>
        <a:ext cx="1098287" cy="109828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4/9/2026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BA7BA-D193-5388-750B-B7A47356B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2F238-15B8-C79C-59FC-E360AA4759D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350356C-5585-98F5-1741-59F17BE6983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018151B-E8B4-10D9-39F6-E05D529AE7DD}"/>
              </a:ext>
            </a:extLst>
          </p:cNvPr>
          <p:cNvSpPr>
            <a:spLocks noGrp="1"/>
          </p:cNvSpPr>
          <p:nvPr>
            <p:ph type="sldNum" sz="quarter" idx="5"/>
          </p:nvPr>
        </p:nvSpPr>
        <p:spPr/>
        <p:txBody>
          <a:bodyPr/>
          <a:lstStyle/>
          <a:p>
            <a:pPr lvl="0"/>
            <a:fld id="{333CDDB3-937A-439B-8C7B-A3CB6BEE240E}" type="slidenum">
              <a:rPr lang="en-GB" smtClean="0"/>
              <a:t>7</a:t>
            </a:fld>
            <a:endParaRPr lang="en-GB"/>
          </a:p>
        </p:txBody>
      </p:sp>
    </p:spTree>
    <p:extLst>
      <p:ext uri="{BB962C8B-B14F-4D97-AF65-F5344CB8AC3E}">
        <p14:creationId xmlns:p14="http://schemas.microsoft.com/office/powerpoint/2010/main" val="1778494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CDDB3-937A-439B-8C7B-A3CB6BEE240E}" type="slidenum">
              <a:rPr kumimoji="0" lang="en-GB" sz="1200" b="0" i="0" u="none" strike="noStrike" kern="0" cap="none" spc="0" normalizeH="0" baseline="0" noProof="0" smtClean="0">
                <a:ln>
                  <a:noFill/>
                </a:ln>
                <a:solidFill>
                  <a:srgbClr val="000000"/>
                </a:solidFill>
                <a:effectLst/>
                <a:uLnTx/>
                <a:uFillTx/>
                <a:latin typeface="Outfit" pitchFamily="2"/>
                <a:cs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0" cap="none" spc="0" normalizeH="0" baseline="0" noProof="0">
              <a:ln>
                <a:noFill/>
              </a:ln>
              <a:solidFill>
                <a:srgbClr val="000000"/>
              </a:solidFill>
              <a:effectLst/>
              <a:uLnTx/>
              <a:uFillTx/>
              <a:latin typeface="Outfit" pitchFamily="2"/>
              <a:cs typeface="Arial"/>
            </a:endParaRPr>
          </a:p>
        </p:txBody>
      </p:sp>
    </p:spTree>
    <p:extLst>
      <p:ext uri="{BB962C8B-B14F-4D97-AF65-F5344CB8AC3E}">
        <p14:creationId xmlns:p14="http://schemas.microsoft.com/office/powerpoint/2010/main" val="789124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9B0E-83E1-FCE7-C37F-05564785C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EB8A7-0F5A-46D5-3342-D38E4CAF312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7EFC94D-E73A-EC8B-8B22-57A087E0B21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0B554C9-F35D-04A4-F545-80C802750655}"/>
              </a:ext>
            </a:extLst>
          </p:cNvPr>
          <p:cNvSpPr>
            <a:spLocks noGrp="1"/>
          </p:cNvSpPr>
          <p:nvPr>
            <p:ph type="sldNum" sz="quarter" idx="5"/>
          </p:nvPr>
        </p:nvSpPr>
        <p:spPr/>
        <p:txBody>
          <a:bodyPr/>
          <a:lstStyle/>
          <a:p>
            <a:pPr lvl="0"/>
            <a:fld id="{333CDDB3-937A-439B-8C7B-A3CB6BEE240E}" type="slidenum">
              <a:rPr lang="en-GB" smtClean="0"/>
              <a:t>10</a:t>
            </a:fld>
            <a:endParaRPr lang="en-GB"/>
          </a:p>
        </p:txBody>
      </p:sp>
    </p:spTree>
    <p:extLst>
      <p:ext uri="{BB962C8B-B14F-4D97-AF65-F5344CB8AC3E}">
        <p14:creationId xmlns:p14="http://schemas.microsoft.com/office/powerpoint/2010/main" val="2523301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9B0E-83E1-FCE7-C37F-05564785C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EB8A7-0F5A-46D5-3342-D38E4CAF312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7EFC94D-E73A-EC8B-8B22-57A087E0B21F}"/>
              </a:ext>
            </a:extLst>
          </p:cNvPr>
          <p:cNvSpPr>
            <a:spLocks noGrp="1"/>
          </p:cNvSpPr>
          <p:nvPr>
            <p:ph type="body" idx="1"/>
          </p:nvPr>
        </p:nvSpPr>
        <p:spPr/>
        <p:txBody>
          <a:bodyPr/>
          <a:lstStyle/>
          <a:p>
            <a:r>
              <a:rPr lang="en-GB"/>
              <a:t>Mandatory introspection stats: </a:t>
            </a:r>
          </a:p>
          <a:p>
            <a:r>
              <a:rPr lang="en-GB"/>
              <a:t>12 Supportive – 3 Mixed – 8 Non Supportive  (4 N/A; 1 Neutral)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Many supportive due to obligations to protect sensitive data under GDPR Article 32. Those opposed believe this goes too far from a security perspective / adds risk on central solution / doesn’t reflect well for scheduled / high frequency data sharing.</a:t>
            </a:r>
          </a:p>
          <a:p>
            <a:endParaRPr lang="en-GB"/>
          </a:p>
          <a:p>
            <a:r>
              <a:rPr lang="en-GB"/>
              <a:t>Sharing under outage stats</a:t>
            </a:r>
          </a:p>
          <a:p>
            <a:r>
              <a:rPr lang="en-GB"/>
              <a:t>15 supportive – 6 Non supportive (5 N/A; 0 Mixed; 2 Neutral)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Many supportive due to the fact it is reasonable given likelihood (99.9% availability) and potential impact. Non supportive believe sharing would risk trust in the system.</a:t>
            </a:r>
          </a:p>
          <a:p>
            <a:endParaRPr lang="en-GB"/>
          </a:p>
          <a:p>
            <a:endParaRPr lang="en-GB"/>
          </a:p>
          <a:p>
            <a:r>
              <a:rPr lang="en-GB"/>
              <a:t>FAPI and </a:t>
            </a:r>
            <a:r>
              <a:rPr lang="en-GB" err="1"/>
              <a:t>mTLS</a:t>
            </a:r>
            <a:r>
              <a:rPr lang="en-GB"/>
              <a:t> stats</a:t>
            </a:r>
          </a:p>
          <a:p>
            <a:r>
              <a:rPr lang="en-GB"/>
              <a:t>14 Supportive – 7 Mixed – 2 Non-supportive (4 N/A; 1 Neutral)</a:t>
            </a:r>
          </a:p>
          <a:p>
            <a:r>
              <a:rPr lang="en-GB"/>
              <a:t>Lots of support for FAPI 2.0. Mixed respondents liked FAPI but opposed </a:t>
            </a:r>
            <a:r>
              <a:rPr lang="en-GB" err="1"/>
              <a:t>mTLS</a:t>
            </a:r>
            <a:r>
              <a:rPr lang="en-GB"/>
              <a:t> (which would form part of the FAPI 2.0 standard). Non-supportive believe the complexity and security standard is </a:t>
            </a:r>
            <a:r>
              <a:rPr lang="en-GB" err="1"/>
              <a:t>dispraportionate</a:t>
            </a:r>
            <a:endParaRPr lang="en-GB"/>
          </a:p>
        </p:txBody>
      </p:sp>
      <p:sp>
        <p:nvSpPr>
          <p:cNvPr id="4" name="Slide Number Placeholder 3">
            <a:extLst>
              <a:ext uri="{FF2B5EF4-FFF2-40B4-BE49-F238E27FC236}">
                <a16:creationId xmlns:a16="http://schemas.microsoft.com/office/drawing/2014/main" id="{10B554C9-F35D-04A4-F545-80C802750655}"/>
              </a:ext>
            </a:extLst>
          </p:cNvPr>
          <p:cNvSpPr>
            <a:spLocks noGrp="1"/>
          </p:cNvSpPr>
          <p:nvPr>
            <p:ph type="sldNum" sz="quarter" idx="5"/>
          </p:nvPr>
        </p:nvSpPr>
        <p:spPr/>
        <p:txBody>
          <a:bodyPr/>
          <a:lstStyle/>
          <a:p>
            <a:pPr lvl="0"/>
            <a:fld id="{333CDDB3-937A-439B-8C7B-A3CB6BEE240E}" type="slidenum">
              <a:rPr lang="en-GB" smtClean="0"/>
              <a:t>11</a:t>
            </a:fld>
            <a:endParaRPr lang="en-GB"/>
          </a:p>
        </p:txBody>
      </p:sp>
    </p:spTree>
    <p:extLst>
      <p:ext uri="{BB962C8B-B14F-4D97-AF65-F5344CB8AC3E}">
        <p14:creationId xmlns:p14="http://schemas.microsoft.com/office/powerpoint/2010/main" val="2523301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12</a:t>
            </a:fld>
            <a:endParaRPr lang="en-GB"/>
          </a:p>
        </p:txBody>
      </p:sp>
    </p:spTree>
    <p:extLst>
      <p:ext uri="{BB962C8B-B14F-4D97-AF65-F5344CB8AC3E}">
        <p14:creationId xmlns:p14="http://schemas.microsoft.com/office/powerpoint/2010/main" val="4058053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6.png"/><Relationship Id="rId9" Type="http://schemas.openxmlformats.org/officeDocument/2006/relationships/hyperlink" Target="https://uk.linkedin.com/company/the-retail-energy-code-company"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5.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714800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09/04/2026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09/04/2026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39146718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3203964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119799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44118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993960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598286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6765267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7769349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5605858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17730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955954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16">
          <p15:clr>
            <a:srgbClr val="FBAE40"/>
          </p15:clr>
        </p15:guide>
        <p15:guide id="4" pos="260">
          <p15:clr>
            <a:srgbClr val="FBAE40"/>
          </p15:clr>
        </p15:guide>
        <p15:guide id="5" orient="horz" pos="2998">
          <p15:clr>
            <a:srgbClr val="FBAE40"/>
          </p15:clr>
        </p15:guide>
        <p15:guide id="6" orient="horz" pos="19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09/04/2026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8830035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53565249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0993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9547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39200179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635517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123936273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theme" Target="../theme/theme4.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3" Type="http://schemas.openxmlformats.org/officeDocument/2006/relationships/slideLayout" Target="../slideLayouts/slideLayout106.xml"/><Relationship Id="rId21" Type="http://schemas.openxmlformats.org/officeDocument/2006/relationships/theme" Target="../theme/theme5.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slideLayout" Target="../slideLayouts/slideLayout123.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4307" r:id="rId1"/>
    <p:sldLayoutId id="2147483672" r:id="rId2"/>
    <p:sldLayoutId id="2147484308" r:id="rId3"/>
    <p:sldLayoutId id="2147484309" r:id="rId4"/>
    <p:sldLayoutId id="2147483675" r:id="rId5"/>
    <p:sldLayoutId id="2147484310" r:id="rId6"/>
    <p:sldLayoutId id="2147483677" r:id="rId7"/>
    <p:sldLayoutId id="2147483678" r:id="rId8"/>
    <p:sldLayoutId id="2147483679" r:id="rId9"/>
    <p:sldLayoutId id="2147484311" r:id="rId10"/>
    <p:sldLayoutId id="2147483671" r:id="rId11"/>
    <p:sldLayoutId id="2147484312" r:id="rId12"/>
    <p:sldLayoutId id="2147484313" r:id="rId13"/>
    <p:sldLayoutId id="2147483673" r:id="rId14"/>
    <p:sldLayoutId id="2147483674" r:id="rId15"/>
    <p:sldLayoutId id="2147483683" r:id="rId16"/>
    <p:sldLayoutId id="2147483684" r:id="rId17"/>
    <p:sldLayoutId id="2147484314" r:id="rId18"/>
    <p:sldLayoutId id="2147483676" r:id="rId19"/>
    <p:sldLayoutId id="2147483686" r:id="rId20"/>
    <p:sldLayoutId id="2147483687" r:id="rId21"/>
    <p:sldLayoutId id="2147483688" r:id="rId22"/>
    <p:sldLayoutId id="2147483689" r:id="rId23"/>
    <p:sldLayoutId id="2147483680" r:id="rId24"/>
    <p:sldLayoutId id="2147483681" r:id="rId25"/>
    <p:sldLayoutId id="2147483682" r:id="rId26"/>
    <p:sldLayoutId id="2147483690" r:id="rId27"/>
    <p:sldLayoutId id="2147483691" r:id="rId28"/>
    <p:sldLayoutId id="2147483747" r:id="rId29"/>
    <p:sldLayoutId id="2147483748" r:id="rId30"/>
    <p:sldLayoutId id="2147483685" r:id="rId31"/>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09/04/2026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20" r:id="rId21"/>
    <p:sldLayoutId id="2147483989" r:id="rId22"/>
    <p:sldLayoutId id="2147484218" r:id="rId23"/>
    <p:sldLayoutId id="2147484256" r:id="rId24"/>
    <p:sldLayoutId id="2147484257" r:id="rId25"/>
    <p:sldLayoutId id="2147484222" r:id="rId26"/>
    <p:sldLayoutId id="2147484258" r:id="rId2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09/04/2026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85579063"/>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xml"/><Relationship Id="rId1" Type="http://schemas.openxmlformats.org/officeDocument/2006/relationships/slideLayout" Target="../slideLayouts/slideLayout32.xml"/><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hyperlink" Target="https://recportal.co.uk/documents/20121/5829638857/Interpretations+and+Definitions+Current.pdf/2038ca68-0093-5f5e-c0f7-c908b828703a?t=1760368521073" TargetMode="External"/><Relationship Id="rId7" Type="http://schemas.openxmlformats.org/officeDocument/2006/relationships/image" Target="../media/image32.sv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hyperlink" Target="https://recportal.co.uk/documents/20121/5829638857/Performance+Assurance+Report+Catalogue+Current.xlsx/b007ea5d-8a1b-b48c-41e5-6084efd9375e?t=1761741118651" TargetMode="External"/><Relationship Id="rId5" Type="http://schemas.openxmlformats.org/officeDocument/2006/relationships/hyperlink" Target="https://recportal.co.uk/documents/20121/5829638857/Qualification+and+Maintenance+Current.pdf/7e23014f-2670-7f26-afdd-cc871c930e91?t=1772118436211" TargetMode="External"/><Relationship Id="rId4" Type="http://schemas.openxmlformats.org/officeDocument/2006/relationships/hyperlink" Target="https://recportal.co.uk/documents/20121/5829638857/Charging+Methodology+Current.pdf/d78eb7ca-ee3f-74cb-3f0b-721a87f8e550?t=175862065301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03.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09/04/26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2094402070"/>
              </p:ext>
            </p:extLst>
          </p:nvPr>
        </p:nvGraphicFramePr>
        <p:xfrm>
          <a:off x="423065" y="1716933"/>
          <a:ext cx="6375924" cy="265067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rPr>
                        <a:t>Approx </a:t>
                      </a:r>
                      <a:br>
                        <a:rPr lang="en-GB" sz="1100" b="1" noProof="0">
                          <a:solidFill>
                            <a:srgbClr val="FFFFFF"/>
                          </a:solidFill>
                          <a:effectLst/>
                        </a:rPr>
                      </a:br>
                      <a:r>
                        <a:rPr lang="en-GB" sz="1100" b="1" noProof="0">
                          <a:solidFill>
                            <a:srgbClr val="FFFFFF"/>
                          </a:solidFill>
                          <a:effectLst/>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Mike Walsh</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lvl="0">
                        <a:lnSpc>
                          <a:spcPct val="100000"/>
                        </a:lnSpc>
                        <a:buNone/>
                      </a:pPr>
                      <a:r>
                        <a:rPr lang="en-GB" sz="1400" b="1" kern="1200" noProof="0">
                          <a:solidFill>
                            <a:schemeClr val="tx1"/>
                          </a:solidFill>
                          <a:effectLst/>
                          <a:latin typeface="Figtree" panose="020B0604020202020204"/>
                          <a:ea typeface="+mn-ea"/>
                          <a:cs typeface="+mn-cs"/>
                        </a:rPr>
                        <a:t>Overview of Design Consultation - Stats</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Mike Walsh</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1633726654"/>
                  </a:ext>
                </a:extLst>
              </a:tr>
              <a:tr h="539040">
                <a:tc>
                  <a:txBody>
                    <a:bodyPr/>
                    <a:lstStyle/>
                    <a:p>
                      <a:r>
                        <a:rPr lang="en-GB" sz="1400" b="1">
                          <a:latin typeface="Figtree"/>
                        </a:rPr>
                        <a:t>Initial Themes from Design Consultation and key next steps to address</a:t>
                      </a:r>
                    </a:p>
                  </a:txBody>
                  <a:tcPr anchor="ctr"/>
                </a:tc>
                <a:tc>
                  <a:txBody>
                    <a:bodyPr/>
                    <a:lstStyle/>
                    <a:p>
                      <a:r>
                        <a:rPr lang="en-GB" sz="1400" b="0">
                          <a:latin typeface="Figtree"/>
                        </a:rPr>
                        <a:t>Matt White</a:t>
                      </a:r>
                    </a:p>
                  </a:txBody>
                  <a:tcPr anchor="ctr"/>
                </a:tc>
                <a:tc>
                  <a:txBody>
                    <a:bodyPr/>
                    <a:lstStyle/>
                    <a:p>
                      <a:r>
                        <a:rPr lang="en-GB" sz="1400" b="0">
                          <a:latin typeface="Figtree"/>
                        </a:rPr>
                        <a:t>40 mins</a:t>
                      </a:r>
                    </a:p>
                  </a:txBody>
                  <a:tcPr anchor="ctr"/>
                </a:tc>
                <a:extLst>
                  <a:ext uri="{0D108BD9-81ED-4DB2-BD59-A6C34878D82A}">
                    <a16:rowId xmlns:a16="http://schemas.microsoft.com/office/drawing/2014/main" val="1689702995"/>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 Walsh</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2E55-BD81-DCF1-FB02-CECAC0E96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CCA7E-67AE-91AB-164F-35E7A01C56E4}"/>
              </a:ext>
            </a:extLst>
          </p:cNvPr>
          <p:cNvSpPr txBox="1">
            <a:spLocks noGrp="1"/>
          </p:cNvSpPr>
          <p:nvPr>
            <p:ph type="title"/>
          </p:nvPr>
        </p:nvSpPr>
        <p:spPr>
          <a:xfrm>
            <a:off x="1690259" y="2078687"/>
            <a:ext cx="8811487" cy="1083161"/>
          </a:xfrm>
        </p:spPr>
        <p:txBody>
          <a:bodyPr/>
          <a:lstStyle/>
          <a:p>
            <a:r>
              <a:rPr lang="en-GB" sz="5400">
                <a:latin typeface="Figtree"/>
              </a:rPr>
              <a:t>CCS Design Consultation</a:t>
            </a:r>
            <a:br>
              <a:rPr lang="en-GB" sz="5400">
                <a:latin typeface="Figtree"/>
              </a:rPr>
            </a:br>
            <a:r>
              <a:rPr lang="en-GB" sz="5400">
                <a:latin typeface="Figtree"/>
              </a:rPr>
              <a:t>Headline Figures</a:t>
            </a:r>
            <a:endParaRPr lang="en-US"/>
          </a:p>
        </p:txBody>
      </p:sp>
    </p:spTree>
    <p:extLst>
      <p:ext uri="{BB962C8B-B14F-4D97-AF65-F5344CB8AC3E}">
        <p14:creationId xmlns:p14="http://schemas.microsoft.com/office/powerpoint/2010/main" val="303068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C5CA5-8A87-0A7E-F441-95202B4D618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08A0086-CE44-88C4-9540-956F59E87FF1}"/>
              </a:ext>
            </a:extLst>
          </p:cNvPr>
          <p:cNvSpPr txBox="1"/>
          <p:nvPr/>
        </p:nvSpPr>
        <p:spPr>
          <a:xfrm>
            <a:off x="155651" y="607036"/>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3600" b="1" spc="100">
                <a:solidFill>
                  <a:srgbClr val="021E5E"/>
                </a:solidFill>
                <a:latin typeface="Figtree"/>
                <a:ea typeface="Figtree" pitchFamily="2"/>
                <a:cs typeface="Arial"/>
              </a:rPr>
              <a:t>CCS Design Consultation:</a:t>
            </a:r>
            <a:br>
              <a:rPr lang="en-GB" sz="3600" b="1" spc="100">
                <a:latin typeface="Figtree"/>
                <a:ea typeface="Figtree" pitchFamily="2"/>
                <a:cs typeface="Arial"/>
              </a:rPr>
            </a:br>
            <a:r>
              <a:rPr lang="en-GB" sz="3600" b="1" spc="100">
                <a:solidFill>
                  <a:srgbClr val="021E5E"/>
                </a:solidFill>
                <a:latin typeface="Figtree"/>
                <a:ea typeface="Figtree" pitchFamily="2"/>
                <a:cs typeface="Arial"/>
              </a:rPr>
              <a:t>Headlines &amp; Next Steps</a:t>
            </a:r>
            <a:endParaRPr lang="en-GB" sz="3600" b="1" i="0" u="none" strike="noStrike" kern="1200" cap="none" spc="100" baseline="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FDC47E25-9A21-2E12-14DC-30B39B48A184}"/>
              </a:ext>
            </a:extLst>
          </p:cNvPr>
          <p:cNvSpPr txBox="1"/>
          <p:nvPr/>
        </p:nvSpPr>
        <p:spPr>
          <a:xfrm>
            <a:off x="85117" y="1183531"/>
            <a:ext cx="12025818" cy="92333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4D38F5"/>
                </a:solidFill>
                <a:latin typeface="Outfit"/>
                <a:ea typeface="Arial"/>
                <a:cs typeface="Arial"/>
              </a:rPr>
              <a:t>Design Consultation ran for 6 weeks from 11th February to 25th March - we received 2 responses after this which have been included.</a:t>
            </a:r>
            <a:endParaRPr lang="en-US">
              <a:solidFill>
                <a:srgbClr val="4D38F5"/>
              </a:solidFill>
            </a:endParaRPr>
          </a:p>
          <a:p>
            <a:pPr algn="ctr"/>
            <a:endParaRPr lang="en-GB">
              <a:solidFill>
                <a:srgbClr val="000000"/>
              </a:solidFill>
              <a:latin typeface="Aptos" panose="02110004020202020204"/>
              <a:cs typeface="Arial"/>
            </a:endParaRPr>
          </a:p>
        </p:txBody>
      </p:sp>
      <p:sp>
        <p:nvSpPr>
          <p:cNvPr id="6" name="TextBox 5">
            <a:extLst>
              <a:ext uri="{FF2B5EF4-FFF2-40B4-BE49-F238E27FC236}">
                <a16:creationId xmlns:a16="http://schemas.microsoft.com/office/drawing/2014/main" id="{7B469F73-6ADE-B9D2-FF46-22D1E0AA6049}"/>
              </a:ext>
            </a:extLst>
          </p:cNvPr>
          <p:cNvSpPr txBox="1"/>
          <p:nvPr/>
        </p:nvSpPr>
        <p:spPr>
          <a:xfrm>
            <a:off x="591765" y="1961743"/>
            <a:ext cx="2127925" cy="1456809"/>
          </a:xfrm>
          <a:prstGeom prst="rect">
            <a:avLst/>
          </a:prstGeom>
          <a:solidFill>
            <a:schemeClr val="bg1"/>
          </a:solidFill>
          <a:ln>
            <a:solidFill>
              <a:srgbClr val="FF206E"/>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206E"/>
                </a:solidFill>
                <a:latin typeface="Outfit"/>
                <a:ea typeface="Arial"/>
                <a:cs typeface="Arial"/>
              </a:rPr>
              <a:t>Number of responses:</a:t>
            </a:r>
            <a:endParaRPr lang="en-US"/>
          </a:p>
          <a:p>
            <a:pPr algn="ctr">
              <a:lnSpc>
                <a:spcPts val="3375"/>
              </a:lnSpc>
            </a:pPr>
            <a:endParaRPr lang="en-US">
              <a:solidFill>
                <a:srgbClr val="FF206E"/>
              </a:solidFill>
              <a:latin typeface="Outfit"/>
              <a:cs typeface="Arial"/>
            </a:endParaRPr>
          </a:p>
          <a:p>
            <a:pPr algn="ctr">
              <a:lnSpc>
                <a:spcPts val="3375"/>
              </a:lnSpc>
            </a:pPr>
            <a:r>
              <a:rPr lang="en-US" sz="8000">
                <a:solidFill>
                  <a:srgbClr val="FF206E"/>
                </a:solidFill>
                <a:latin typeface="Outfit"/>
                <a:cs typeface="Arial"/>
              </a:rPr>
              <a:t>31</a:t>
            </a:r>
          </a:p>
          <a:p>
            <a:pPr algn="ctr"/>
            <a:endParaRPr lang="en-GB">
              <a:solidFill>
                <a:srgbClr val="000000"/>
              </a:solidFill>
              <a:latin typeface="Aptos" panose="02110004020202020204"/>
              <a:cs typeface="Arial"/>
            </a:endParaRPr>
          </a:p>
        </p:txBody>
      </p:sp>
      <p:sp>
        <p:nvSpPr>
          <p:cNvPr id="10" name="TextBox 9">
            <a:extLst>
              <a:ext uri="{FF2B5EF4-FFF2-40B4-BE49-F238E27FC236}">
                <a16:creationId xmlns:a16="http://schemas.microsoft.com/office/drawing/2014/main" id="{A57FD350-3DD1-5CFB-9F53-01710018AAA4}"/>
              </a:ext>
            </a:extLst>
          </p:cNvPr>
          <p:cNvSpPr txBox="1"/>
          <p:nvPr/>
        </p:nvSpPr>
        <p:spPr>
          <a:xfrm>
            <a:off x="591765" y="3838371"/>
            <a:ext cx="2127925" cy="1708160"/>
          </a:xfrm>
          <a:prstGeom prst="rect">
            <a:avLst/>
          </a:prstGeom>
          <a:solidFill>
            <a:schemeClr val="bg1"/>
          </a:solidFill>
          <a:ln>
            <a:solidFill>
              <a:srgbClr val="27F39A"/>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27F39A"/>
                </a:solidFill>
                <a:latin typeface="Outfit"/>
                <a:ea typeface="Arial"/>
                <a:cs typeface="Arial"/>
              </a:rPr>
              <a:t>Number of answers*:</a:t>
            </a:r>
            <a:endParaRPr lang="en-US"/>
          </a:p>
          <a:p>
            <a:pPr algn="ctr"/>
            <a:r>
              <a:rPr lang="en-US" sz="8000">
                <a:solidFill>
                  <a:srgbClr val="3DCE90"/>
                </a:solidFill>
                <a:latin typeface="Outfit"/>
                <a:cs typeface="Arial"/>
              </a:rPr>
              <a:t>645</a:t>
            </a:r>
            <a:br>
              <a:rPr lang="en-US" sz="8000">
                <a:solidFill>
                  <a:srgbClr val="3DCE90"/>
                </a:solidFill>
                <a:latin typeface="Outfit"/>
                <a:cs typeface="Arial"/>
              </a:rPr>
            </a:br>
            <a:r>
              <a:rPr lang="en-US" sz="1100">
                <a:solidFill>
                  <a:srgbClr val="27F39A"/>
                </a:solidFill>
                <a:latin typeface="Outfit"/>
                <a:cs typeface="Arial"/>
              </a:rPr>
              <a:t>(excluding 251 – No Comment)</a:t>
            </a:r>
          </a:p>
        </p:txBody>
      </p:sp>
      <p:sp>
        <p:nvSpPr>
          <p:cNvPr id="11" name="TextBox 10">
            <a:extLst>
              <a:ext uri="{FF2B5EF4-FFF2-40B4-BE49-F238E27FC236}">
                <a16:creationId xmlns:a16="http://schemas.microsoft.com/office/drawing/2014/main" id="{01D6F18A-A329-1AC7-4ADC-83DC2423A4FE}"/>
              </a:ext>
            </a:extLst>
          </p:cNvPr>
          <p:cNvSpPr txBox="1"/>
          <p:nvPr/>
        </p:nvSpPr>
        <p:spPr>
          <a:xfrm>
            <a:off x="307801" y="6363670"/>
            <a:ext cx="114016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3DCE90"/>
                </a:solidFill>
                <a:latin typeface="Outfit"/>
                <a:cs typeface="Arial"/>
              </a:rPr>
              <a:t>*There is additional detail in e-mail bodies, cover letters and responses that will also be reviewed.</a:t>
            </a:r>
          </a:p>
          <a:p>
            <a:pPr algn="ctr"/>
            <a:endParaRPr lang="en-GB" sz="1600">
              <a:solidFill>
                <a:srgbClr val="3DCE90"/>
              </a:solidFill>
              <a:latin typeface="Aptos" panose="02110004020202020204"/>
              <a:cs typeface="Arial"/>
            </a:endParaRPr>
          </a:p>
        </p:txBody>
      </p:sp>
      <p:sp>
        <p:nvSpPr>
          <p:cNvPr id="14" name="TextBox 13">
            <a:extLst>
              <a:ext uri="{FF2B5EF4-FFF2-40B4-BE49-F238E27FC236}">
                <a16:creationId xmlns:a16="http://schemas.microsoft.com/office/drawing/2014/main" id="{E2FA1232-2F76-8E51-2FB6-0CE0102AF06E}"/>
              </a:ext>
            </a:extLst>
          </p:cNvPr>
          <p:cNvSpPr txBox="1"/>
          <p:nvPr/>
        </p:nvSpPr>
        <p:spPr>
          <a:xfrm>
            <a:off x="7860263" y="4587644"/>
            <a:ext cx="4203159" cy="1384995"/>
          </a:xfrm>
          <a:prstGeom prst="rect">
            <a:avLst/>
          </a:prstGeom>
          <a:solidFill>
            <a:schemeClr val="bg1"/>
          </a:solidFill>
          <a:ln>
            <a:solidFill>
              <a:srgbClr val="4D38F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4D38F5"/>
                </a:solidFill>
                <a:latin typeface="Outfit"/>
                <a:cs typeface="Arial"/>
              </a:rPr>
              <a:t>THANK YOU TO EVERYONE WHO TOOK THE TIME TO RESPOND AND INPUT TO OUR CONSULTATION.</a:t>
            </a:r>
            <a:endParaRPr lang="en-US">
              <a:solidFill>
                <a:srgbClr val="4D38F5"/>
              </a:solidFill>
              <a:latin typeface="Aptos" panose="02110004020202020204"/>
              <a:cs typeface="Arial"/>
            </a:endParaRPr>
          </a:p>
          <a:p>
            <a:pPr algn="ctr"/>
            <a:r>
              <a:rPr lang="en-US" sz="1400">
                <a:solidFill>
                  <a:srgbClr val="4D38F5"/>
                </a:solidFill>
                <a:latin typeface="Outfit"/>
                <a:cs typeface="Arial"/>
              </a:rPr>
              <a:t>YOUR INSIGHTS AND CHALLENGES ARE INVALUABLE AND THE TEAM WANTED TO EXTEND OUR THANKS TO YOU ALL.</a:t>
            </a:r>
            <a:endParaRPr lang="en-US">
              <a:solidFill>
                <a:srgbClr val="4D38F5"/>
              </a:solidFill>
            </a:endParaRPr>
          </a:p>
          <a:p>
            <a:pPr algn="ctr"/>
            <a:endParaRPr lang="en-US" sz="1400">
              <a:solidFill>
                <a:srgbClr val="FF206E"/>
              </a:solidFill>
              <a:latin typeface="Outfit"/>
              <a:cs typeface="Arial"/>
            </a:endParaRPr>
          </a:p>
        </p:txBody>
      </p:sp>
      <p:graphicFrame>
        <p:nvGraphicFramePr>
          <p:cNvPr id="12" name="Chart 11">
            <a:extLst>
              <a:ext uri="{FF2B5EF4-FFF2-40B4-BE49-F238E27FC236}">
                <a16:creationId xmlns:a16="http://schemas.microsoft.com/office/drawing/2014/main" id="{EE2C7741-7D1B-E648-C01A-831254BCA8B0}"/>
              </a:ext>
              <a:ext uri="{147F2762-F138-4A5C-976F-8EAC2B608ADB}">
                <a16:predDERef xmlns:a16="http://schemas.microsoft.com/office/drawing/2014/main" pred="{68C5634B-6CCD-9561-8A74-031D7E92895A}"/>
              </a:ext>
            </a:extLst>
          </p:cNvPr>
          <p:cNvGraphicFramePr>
            <a:graphicFrameLocks/>
          </p:cNvGraphicFramePr>
          <p:nvPr>
            <p:extLst>
              <p:ext uri="{D42A27DB-BD31-4B8C-83A1-F6EECF244321}">
                <p14:modId xmlns:p14="http://schemas.microsoft.com/office/powerpoint/2010/main" val="2277968808"/>
              </p:ext>
            </p:extLst>
          </p:nvPr>
        </p:nvGraphicFramePr>
        <p:xfrm>
          <a:off x="7322697" y="1786950"/>
          <a:ext cx="4572000" cy="26003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19616C72-17AE-084D-A188-9E56D4556F48}"/>
              </a:ext>
              <a:ext uri="{147F2762-F138-4A5C-976F-8EAC2B608ADB}">
                <a16:predDERef xmlns:a16="http://schemas.microsoft.com/office/drawing/2014/main" pred="{6B5E3D2F-EAA3-CB0A-B668-9064F3B72554}"/>
              </a:ext>
            </a:extLst>
          </p:cNvPr>
          <p:cNvGraphicFramePr>
            <a:graphicFrameLocks/>
          </p:cNvGraphicFramePr>
          <p:nvPr>
            <p:extLst>
              <p:ext uri="{D42A27DB-BD31-4B8C-83A1-F6EECF244321}">
                <p14:modId xmlns:p14="http://schemas.microsoft.com/office/powerpoint/2010/main" val="653593747"/>
              </p:ext>
            </p:extLst>
          </p:nvPr>
        </p:nvGraphicFramePr>
        <p:xfrm>
          <a:off x="2876550" y="1864325"/>
          <a:ext cx="4212110" cy="40411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7286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D5985-B698-EE15-A41F-9A854ED9FE4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DCB278F-4721-CD29-6E4C-2BEE4E02D84A}"/>
              </a:ext>
            </a:extLst>
          </p:cNvPr>
          <p:cNvSpPr txBox="1"/>
          <p:nvPr/>
        </p:nvSpPr>
        <p:spPr>
          <a:xfrm>
            <a:off x="155651" y="607036"/>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3600" b="1" spc="100">
                <a:solidFill>
                  <a:srgbClr val="021E5E"/>
                </a:solidFill>
                <a:latin typeface="Figtree"/>
                <a:ea typeface="Figtree" pitchFamily="2"/>
                <a:cs typeface="Arial"/>
              </a:rPr>
              <a:t>CCS Design Consultation: Response Stats</a:t>
            </a:r>
            <a:endParaRPr lang="en-GB" sz="3600" b="1" i="0" u="none" strike="noStrike" kern="0" cap="none" spc="100" baseline="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9C199C9D-3E93-DEC1-B55C-8C0696B3D376}"/>
              </a:ext>
            </a:extLst>
          </p:cNvPr>
          <p:cNvSpPr txBox="1"/>
          <p:nvPr/>
        </p:nvSpPr>
        <p:spPr>
          <a:xfrm>
            <a:off x="85117" y="1183531"/>
            <a:ext cx="1202581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4D38F5"/>
                </a:solidFill>
                <a:latin typeface="Outfit"/>
                <a:cs typeface="Arial"/>
              </a:rPr>
              <a:t>We have some initial data to share on volume of feedback, by sector and by question topic</a:t>
            </a:r>
          </a:p>
          <a:p>
            <a:pPr algn="ctr"/>
            <a:endParaRPr lang="en-GB">
              <a:solidFill>
                <a:srgbClr val="000000"/>
              </a:solidFill>
              <a:latin typeface="Aptos" panose="02110004020202020204"/>
              <a:cs typeface="Arial"/>
            </a:endParaRPr>
          </a:p>
        </p:txBody>
      </p:sp>
      <p:graphicFrame>
        <p:nvGraphicFramePr>
          <p:cNvPr id="4" name="Chart 3">
            <a:extLst>
              <a:ext uri="{FF2B5EF4-FFF2-40B4-BE49-F238E27FC236}">
                <a16:creationId xmlns:a16="http://schemas.microsoft.com/office/drawing/2014/main" id="{7C4B3BFE-5098-8337-5F56-DE17F24D0EA8}"/>
              </a:ext>
              <a:ext uri="{147F2762-F138-4A5C-976F-8EAC2B608ADB}">
                <a16:predDERef xmlns:a16="http://schemas.microsoft.com/office/drawing/2014/main" pred="{61BD575E-8A2B-0321-1D33-043F35B4F92E}"/>
              </a:ext>
            </a:extLst>
          </p:cNvPr>
          <p:cNvGraphicFramePr>
            <a:graphicFrameLocks/>
          </p:cNvGraphicFramePr>
          <p:nvPr>
            <p:extLst>
              <p:ext uri="{D42A27DB-BD31-4B8C-83A1-F6EECF244321}">
                <p14:modId xmlns:p14="http://schemas.microsoft.com/office/powerpoint/2010/main" val="2053531723"/>
              </p:ext>
            </p:extLst>
          </p:nvPr>
        </p:nvGraphicFramePr>
        <p:xfrm>
          <a:off x="3763847" y="4597034"/>
          <a:ext cx="4572000" cy="2086811"/>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D2D2E45D-1503-F648-45D1-386CDC8E4E4E}"/>
              </a:ext>
            </a:extLst>
          </p:cNvPr>
          <p:cNvSpPr txBox="1"/>
          <p:nvPr/>
        </p:nvSpPr>
        <p:spPr>
          <a:xfrm>
            <a:off x="2088564" y="5236122"/>
            <a:ext cx="1878348" cy="917079"/>
          </a:xfrm>
          <a:prstGeom prst="rightArrow">
            <a:avLst/>
          </a:prstGeom>
          <a:solidFill>
            <a:srgbClr val="DBD7F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800"/>
              <a:t>Technical Design questions yielded a higher number of no comments than other topics</a:t>
            </a:r>
            <a:endParaRPr lang="en-US"/>
          </a:p>
        </p:txBody>
      </p:sp>
      <p:sp>
        <p:nvSpPr>
          <p:cNvPr id="16" name="TextBox 15">
            <a:extLst>
              <a:ext uri="{FF2B5EF4-FFF2-40B4-BE49-F238E27FC236}">
                <a16:creationId xmlns:a16="http://schemas.microsoft.com/office/drawing/2014/main" id="{B2DDCB0C-C316-5B9F-DE51-A939240FE364}"/>
              </a:ext>
            </a:extLst>
          </p:cNvPr>
          <p:cNvSpPr txBox="1"/>
          <p:nvPr/>
        </p:nvSpPr>
        <p:spPr>
          <a:xfrm>
            <a:off x="7519902" y="1655050"/>
            <a:ext cx="4310037" cy="300082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50">
                <a:solidFill>
                  <a:srgbClr val="000000"/>
                </a:solidFill>
              </a:rPr>
              <a:t>Excluding Q1 (which was for overall MMP scope and scored 🥇96.4%) , the Top 4 questions responded to are:</a:t>
            </a:r>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a:p>
            <a:pPr algn="ctr"/>
            <a:endParaRPr lang="en-GB" sz="1050"/>
          </a:p>
        </p:txBody>
      </p:sp>
      <p:graphicFrame>
        <p:nvGraphicFramePr>
          <p:cNvPr id="20" name="Table 19">
            <a:extLst>
              <a:ext uri="{FF2B5EF4-FFF2-40B4-BE49-F238E27FC236}">
                <a16:creationId xmlns:a16="http://schemas.microsoft.com/office/drawing/2014/main" id="{E3CD4B18-6493-1582-F1FD-AA753C0EBAA3}"/>
              </a:ext>
            </a:extLst>
          </p:cNvPr>
          <p:cNvGraphicFramePr>
            <a:graphicFrameLocks noGrp="1"/>
          </p:cNvGraphicFramePr>
          <p:nvPr/>
        </p:nvGraphicFramePr>
        <p:xfrm>
          <a:off x="8512989" y="2625848"/>
          <a:ext cx="3164784" cy="457200"/>
        </p:xfrm>
        <a:graphic>
          <a:graphicData uri="http://schemas.openxmlformats.org/drawingml/2006/table">
            <a:tbl>
              <a:tblPr bandRow="1">
                <a:tableStyleId>{5C22544A-7EE6-4342-B048-85BDC9FD1C3A}</a:tableStyleId>
              </a:tblPr>
              <a:tblGrid>
                <a:gridCol w="3164784">
                  <a:extLst>
                    <a:ext uri="{9D8B030D-6E8A-4147-A177-3AD203B41FA5}">
                      <a16:colId xmlns:a16="http://schemas.microsoft.com/office/drawing/2014/main" val="1620842075"/>
                    </a:ext>
                  </a:extLst>
                </a:gridCol>
              </a:tblGrid>
              <a:tr h="453838">
                <a:tc>
                  <a:txBody>
                    <a:bodyPr/>
                    <a:lstStyle/>
                    <a:p>
                      <a:pPr>
                        <a:buNone/>
                      </a:pPr>
                      <a:r>
                        <a:rPr lang="en-GB" sz="800" b="1">
                          <a:effectLst/>
                        </a:rPr>
                        <a:t>REC Policy </a:t>
                      </a:r>
                      <a:r>
                        <a:rPr lang="en-GB" sz="800">
                          <a:effectLst/>
                        </a:rPr>
                        <a:t>- Q08  Do you agree with our position that EDPs should explicitly check that active consent is in place within the CCS each time they share data with an ATP? </a:t>
                      </a:r>
                    </a:p>
                  </a:txBody>
                  <a:tcPr anchor="ctr">
                    <a:lnL>
                      <a:noFill/>
                    </a:lnL>
                    <a:lnR>
                      <a:noFill/>
                    </a:lnR>
                    <a:lnT>
                      <a:noFill/>
                    </a:lnT>
                    <a:lnB>
                      <a:noFill/>
                    </a:lnB>
                    <a:solidFill>
                      <a:srgbClr val="F1BB67"/>
                    </a:solidFill>
                  </a:tcPr>
                </a:tc>
                <a:extLst>
                  <a:ext uri="{0D108BD9-81ED-4DB2-BD59-A6C34878D82A}">
                    <a16:rowId xmlns:a16="http://schemas.microsoft.com/office/drawing/2014/main" val="1831024868"/>
                  </a:ext>
                </a:extLst>
              </a:tr>
            </a:tbl>
          </a:graphicData>
        </a:graphic>
      </p:graphicFrame>
      <p:sp>
        <p:nvSpPr>
          <p:cNvPr id="21" name="TextBox 20">
            <a:extLst>
              <a:ext uri="{FF2B5EF4-FFF2-40B4-BE49-F238E27FC236}">
                <a16:creationId xmlns:a16="http://schemas.microsoft.com/office/drawing/2014/main" id="{30FEA17F-33F8-6792-ADE8-E374379147C3}"/>
              </a:ext>
            </a:extLst>
          </p:cNvPr>
          <p:cNvSpPr txBox="1"/>
          <p:nvPr/>
        </p:nvSpPr>
        <p:spPr>
          <a:xfrm>
            <a:off x="7642054" y="3297384"/>
            <a:ext cx="93835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100"/>
              <a:t>🥉85.7%</a:t>
            </a:r>
          </a:p>
        </p:txBody>
      </p:sp>
      <p:graphicFrame>
        <p:nvGraphicFramePr>
          <p:cNvPr id="6" name="Table 5">
            <a:extLst>
              <a:ext uri="{FF2B5EF4-FFF2-40B4-BE49-F238E27FC236}">
                <a16:creationId xmlns:a16="http://schemas.microsoft.com/office/drawing/2014/main" id="{32D31768-2D4D-1B8D-96FF-7177C05AF19E}"/>
              </a:ext>
            </a:extLst>
          </p:cNvPr>
          <p:cNvGraphicFramePr>
            <a:graphicFrameLocks noGrp="1"/>
          </p:cNvGraphicFramePr>
          <p:nvPr/>
        </p:nvGraphicFramePr>
        <p:xfrm>
          <a:off x="8512989" y="2094880"/>
          <a:ext cx="3161043" cy="457200"/>
        </p:xfrm>
        <a:graphic>
          <a:graphicData uri="http://schemas.openxmlformats.org/drawingml/2006/table">
            <a:tbl>
              <a:tblPr bandRow="1">
                <a:tableStyleId>{5C22544A-7EE6-4342-B048-85BDC9FD1C3A}</a:tableStyleId>
              </a:tblPr>
              <a:tblGrid>
                <a:gridCol w="3161043">
                  <a:extLst>
                    <a:ext uri="{9D8B030D-6E8A-4147-A177-3AD203B41FA5}">
                      <a16:colId xmlns:a16="http://schemas.microsoft.com/office/drawing/2014/main" val="2452320923"/>
                    </a:ext>
                  </a:extLst>
                </a:gridCol>
              </a:tblGrid>
              <a:tr h="190500">
                <a:tc>
                  <a:txBody>
                    <a:bodyPr/>
                    <a:lstStyle/>
                    <a:p>
                      <a:pPr marL="0" algn="l" rtl="0" eaLnBrk="1" latinLnBrk="0" hangingPunct="1">
                        <a:buNone/>
                      </a:pPr>
                      <a:r>
                        <a:rPr lang="en-GB" sz="800" b="1" kern="1200">
                          <a:solidFill>
                            <a:srgbClr val="000000"/>
                          </a:solidFill>
                          <a:effectLst/>
                          <a:latin typeface="+mn-lt"/>
                          <a:ea typeface="+mn-ea"/>
                          <a:cs typeface="+mn-cs"/>
                        </a:rPr>
                        <a:t>Governance </a:t>
                      </a:r>
                      <a:r>
                        <a:rPr lang="en-GB" sz="800" kern="1200">
                          <a:solidFill>
                            <a:srgbClr val="000000"/>
                          </a:solidFill>
                          <a:effectLst/>
                          <a:latin typeface="+mn-lt"/>
                          <a:ea typeface="+mn-ea"/>
                          <a:cs typeface="+mn-cs"/>
                        </a:rPr>
                        <a:t>-  Q27  Do you agree that a minimum standard should be set whereby all CCS Users should be Cyber Essentials Plus certified or ISO 27001 accredited? </a:t>
                      </a:r>
                    </a:p>
                  </a:txBody>
                  <a:tcPr anchor="ctr">
                    <a:lnL>
                      <a:noFill/>
                    </a:lnL>
                    <a:lnR>
                      <a:noFill/>
                    </a:lnR>
                    <a:lnT>
                      <a:noFill/>
                    </a:lnT>
                    <a:lnB>
                      <a:noFill/>
                    </a:lnB>
                    <a:solidFill>
                      <a:srgbClr val="FC396B"/>
                    </a:solidFill>
                  </a:tcPr>
                </a:tc>
                <a:extLst>
                  <a:ext uri="{0D108BD9-81ED-4DB2-BD59-A6C34878D82A}">
                    <a16:rowId xmlns:a16="http://schemas.microsoft.com/office/drawing/2014/main" val="1420782903"/>
                  </a:ext>
                </a:extLst>
              </a:tr>
            </a:tbl>
          </a:graphicData>
        </a:graphic>
      </p:graphicFrame>
      <p:sp>
        <p:nvSpPr>
          <p:cNvPr id="11" name="TextBox 10">
            <a:extLst>
              <a:ext uri="{FF2B5EF4-FFF2-40B4-BE49-F238E27FC236}">
                <a16:creationId xmlns:a16="http://schemas.microsoft.com/office/drawing/2014/main" id="{37872660-D406-AAEE-2029-1C36864E9665}"/>
              </a:ext>
            </a:extLst>
          </p:cNvPr>
          <p:cNvSpPr txBox="1"/>
          <p:nvPr/>
        </p:nvSpPr>
        <p:spPr>
          <a:xfrm>
            <a:off x="7642914" y="2190529"/>
            <a:ext cx="94646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a:t>🥈89.3%</a:t>
            </a:r>
            <a:endParaRPr lang="en-US" sz="1400"/>
          </a:p>
        </p:txBody>
      </p:sp>
      <p:graphicFrame>
        <p:nvGraphicFramePr>
          <p:cNvPr id="17" name="Table 16">
            <a:extLst>
              <a:ext uri="{FF2B5EF4-FFF2-40B4-BE49-F238E27FC236}">
                <a16:creationId xmlns:a16="http://schemas.microsoft.com/office/drawing/2014/main" id="{575A6D2B-EA44-8D31-3B3B-F462C274DCD9}"/>
              </a:ext>
            </a:extLst>
          </p:cNvPr>
          <p:cNvGraphicFramePr>
            <a:graphicFrameLocks noGrp="1"/>
          </p:cNvGraphicFramePr>
          <p:nvPr/>
        </p:nvGraphicFramePr>
        <p:xfrm>
          <a:off x="8525149" y="3160869"/>
          <a:ext cx="3154988" cy="457200"/>
        </p:xfrm>
        <a:graphic>
          <a:graphicData uri="http://schemas.openxmlformats.org/drawingml/2006/table">
            <a:tbl>
              <a:tblPr bandRow="1">
                <a:tableStyleId>{5C22544A-7EE6-4342-B048-85BDC9FD1C3A}</a:tableStyleId>
              </a:tblPr>
              <a:tblGrid>
                <a:gridCol w="3154988">
                  <a:extLst>
                    <a:ext uri="{9D8B030D-6E8A-4147-A177-3AD203B41FA5}">
                      <a16:colId xmlns:a16="http://schemas.microsoft.com/office/drawing/2014/main" val="2825784974"/>
                    </a:ext>
                  </a:extLst>
                </a:gridCol>
              </a:tblGrid>
              <a:tr h="190500">
                <a:tc>
                  <a:txBody>
                    <a:bodyPr/>
                    <a:lstStyle/>
                    <a:p>
                      <a:pPr lvl="0">
                        <a:buNone/>
                      </a:pPr>
                      <a:r>
                        <a:rPr lang="en-GB" sz="800" b="1" i="0" u="none" strike="noStrike" kern="1200" noProof="0">
                          <a:solidFill>
                            <a:srgbClr val="000000"/>
                          </a:solidFill>
                          <a:effectLst/>
                          <a:latin typeface="Aptos"/>
                          <a:ea typeface="+mn-ea"/>
                          <a:cs typeface="+mn-cs"/>
                        </a:rPr>
                        <a:t>REC Policy </a:t>
                      </a:r>
                      <a:r>
                        <a:rPr lang="en-GB" sz="800" b="0" i="0" u="none" strike="noStrike" kern="1200" noProof="0">
                          <a:solidFill>
                            <a:srgbClr val="000000"/>
                          </a:solidFill>
                          <a:effectLst/>
                          <a:latin typeface="Aptos"/>
                          <a:ea typeface="+mn-ea"/>
                          <a:cs typeface="+mn-cs"/>
                        </a:rPr>
                        <a:t>- </a:t>
                      </a:r>
                      <a:r>
                        <a:rPr lang="en-GB" sz="800" kern="1200">
                          <a:solidFill>
                            <a:srgbClr val="000000"/>
                          </a:solidFill>
                          <a:effectLst/>
                          <a:latin typeface="+mn-lt"/>
                          <a:ea typeface="+mn-ea"/>
                          <a:cs typeface="+mn-cs"/>
                        </a:rPr>
                        <a:t>Q10  Do you agree that the FAPI 2.0 standard should be adopted for the CCS, which </a:t>
                      </a:r>
                      <a:br>
                        <a:rPr lang="en-GB" sz="800" kern="1200">
                          <a:solidFill>
                            <a:srgbClr val="000000"/>
                          </a:solidFill>
                          <a:effectLst/>
                          <a:latin typeface="+mn-lt"/>
                          <a:ea typeface="+mn-ea"/>
                          <a:cs typeface="+mn-cs"/>
                        </a:rPr>
                      </a:br>
                      <a:r>
                        <a:rPr lang="en-GB" sz="800" kern="1200">
                          <a:solidFill>
                            <a:srgbClr val="000000"/>
                          </a:solidFill>
                          <a:effectLst/>
                          <a:latin typeface="+mn-lt"/>
                          <a:ea typeface="+mn-ea"/>
                          <a:cs typeface="+mn-cs"/>
                        </a:rPr>
                        <a:t>includes use of mTLS for all data sharing? </a:t>
                      </a:r>
                    </a:p>
                  </a:txBody>
                  <a:tcPr anchor="ctr">
                    <a:lnL>
                      <a:noFill/>
                    </a:lnL>
                    <a:lnR>
                      <a:noFill/>
                    </a:lnR>
                    <a:lnT>
                      <a:noFill/>
                    </a:lnT>
                    <a:lnB>
                      <a:noFill/>
                    </a:lnB>
                    <a:solidFill>
                      <a:srgbClr val="F1BB67"/>
                    </a:solidFill>
                  </a:tcPr>
                </a:tc>
                <a:extLst>
                  <a:ext uri="{0D108BD9-81ED-4DB2-BD59-A6C34878D82A}">
                    <a16:rowId xmlns:a16="http://schemas.microsoft.com/office/drawing/2014/main" val="3516573106"/>
                  </a:ext>
                </a:extLst>
              </a:tr>
            </a:tbl>
          </a:graphicData>
        </a:graphic>
      </p:graphicFrame>
      <p:graphicFrame>
        <p:nvGraphicFramePr>
          <p:cNvPr id="19" name="Table 18">
            <a:extLst>
              <a:ext uri="{FF2B5EF4-FFF2-40B4-BE49-F238E27FC236}">
                <a16:creationId xmlns:a16="http://schemas.microsoft.com/office/drawing/2014/main" id="{5556C028-E2F0-9FF0-8D09-CE5EA1616919}"/>
              </a:ext>
            </a:extLst>
          </p:cNvPr>
          <p:cNvGraphicFramePr>
            <a:graphicFrameLocks noGrp="1"/>
          </p:cNvGraphicFramePr>
          <p:nvPr/>
        </p:nvGraphicFramePr>
        <p:xfrm>
          <a:off x="8521095" y="3675624"/>
          <a:ext cx="3171388" cy="701040"/>
        </p:xfrm>
        <a:graphic>
          <a:graphicData uri="http://schemas.openxmlformats.org/drawingml/2006/table">
            <a:tbl>
              <a:tblPr bandRow="1">
                <a:tableStyleId>{5C22544A-7EE6-4342-B048-85BDC9FD1C3A}</a:tableStyleId>
              </a:tblPr>
              <a:tblGrid>
                <a:gridCol w="3171388">
                  <a:extLst>
                    <a:ext uri="{9D8B030D-6E8A-4147-A177-3AD203B41FA5}">
                      <a16:colId xmlns:a16="http://schemas.microsoft.com/office/drawing/2014/main" val="320521502"/>
                    </a:ext>
                  </a:extLst>
                </a:gridCol>
              </a:tblGrid>
              <a:tr h="190500">
                <a:tc>
                  <a:txBody>
                    <a:bodyPr/>
                    <a:lstStyle/>
                    <a:p>
                      <a:pPr>
                        <a:buNone/>
                      </a:pPr>
                      <a:r>
                        <a:rPr lang="en-GB" sz="800" b="1" kern="1200">
                          <a:solidFill>
                            <a:srgbClr val="000000"/>
                          </a:solidFill>
                          <a:effectLst/>
                          <a:latin typeface="+mn-lt"/>
                          <a:ea typeface="+mn-ea"/>
                          <a:cs typeface="+mn-cs"/>
                        </a:rPr>
                        <a:t>UX Design</a:t>
                      </a:r>
                      <a:r>
                        <a:rPr lang="en-GB" sz="800" kern="1200">
                          <a:solidFill>
                            <a:srgbClr val="000000"/>
                          </a:solidFill>
                          <a:effectLst/>
                          <a:latin typeface="+mn-lt"/>
                          <a:ea typeface="+mn-ea"/>
                          <a:cs typeface="+mn-cs"/>
                        </a:rPr>
                        <a:t> - Q16  We have identified four groups of people who will use the consent system, each with </a:t>
                      </a:r>
                      <a:br>
                        <a:rPr lang="en-GB" sz="800" kern="1200">
                          <a:solidFill>
                            <a:srgbClr val="000000"/>
                          </a:solidFill>
                          <a:effectLst/>
                          <a:latin typeface="+mn-lt"/>
                          <a:ea typeface="+mn-ea"/>
                          <a:cs typeface="+mn-cs"/>
                        </a:rPr>
                      </a:br>
                      <a:r>
                        <a:rPr lang="en-GB" sz="800" kern="1200">
                          <a:solidFill>
                            <a:srgbClr val="000000"/>
                          </a:solidFill>
                          <a:effectLst/>
                          <a:latin typeface="+mn-lt"/>
                          <a:ea typeface="+mn-ea"/>
                          <a:cs typeface="+mn-cs"/>
                        </a:rPr>
                        <a:t>different needs (Annex F – Behavioural Archetypes). Have we missed any important user groups? </a:t>
                      </a:r>
                      <a:br>
                        <a:rPr lang="en-GB" sz="800" kern="1200">
                          <a:solidFill>
                            <a:srgbClr val="000000"/>
                          </a:solidFill>
                          <a:effectLst/>
                          <a:latin typeface="+mn-lt"/>
                          <a:ea typeface="+mn-ea"/>
                          <a:cs typeface="+mn-cs"/>
                        </a:rPr>
                      </a:br>
                      <a:r>
                        <a:rPr lang="en-GB" sz="800" kern="1200">
                          <a:solidFill>
                            <a:srgbClr val="000000"/>
                          </a:solidFill>
                          <a:effectLst/>
                          <a:latin typeface="+mn-lt"/>
                          <a:ea typeface="+mn-ea"/>
                          <a:cs typeface="+mn-cs"/>
                        </a:rPr>
                        <a:t>Are there any needs we haven't considered for any of these groups?</a:t>
                      </a:r>
                    </a:p>
                  </a:txBody>
                  <a:tcPr anchor="ctr">
                    <a:lnL>
                      <a:noFill/>
                    </a:lnL>
                    <a:lnR>
                      <a:noFill/>
                    </a:lnR>
                    <a:lnT>
                      <a:noFill/>
                    </a:lnT>
                    <a:lnB>
                      <a:noFill/>
                    </a:lnB>
                    <a:solidFill>
                      <a:srgbClr val="F1BB67"/>
                    </a:solidFill>
                  </a:tcPr>
                </a:tc>
                <a:extLst>
                  <a:ext uri="{0D108BD9-81ED-4DB2-BD59-A6C34878D82A}">
                    <a16:rowId xmlns:a16="http://schemas.microsoft.com/office/drawing/2014/main" val="2242284546"/>
                  </a:ext>
                </a:extLst>
              </a:tr>
            </a:tbl>
          </a:graphicData>
        </a:graphic>
      </p:graphicFrame>
      <p:sp>
        <p:nvSpPr>
          <p:cNvPr id="2" name="Left Brace 1">
            <a:extLst>
              <a:ext uri="{FF2B5EF4-FFF2-40B4-BE49-F238E27FC236}">
                <a16:creationId xmlns:a16="http://schemas.microsoft.com/office/drawing/2014/main" id="{D29C7A04-B698-E708-5964-E2E34C5D8383}"/>
              </a:ext>
            </a:extLst>
          </p:cNvPr>
          <p:cNvSpPr/>
          <p:nvPr/>
        </p:nvSpPr>
        <p:spPr>
          <a:xfrm>
            <a:off x="8304276" y="2967747"/>
            <a:ext cx="155448" cy="914399"/>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18BB2DD8-94A0-C5EF-E2C6-5B06CF4B0620}"/>
              </a:ext>
            </a:extLst>
          </p:cNvPr>
          <p:cNvSpPr txBox="1"/>
          <p:nvPr/>
        </p:nvSpPr>
        <p:spPr>
          <a:xfrm>
            <a:off x="4060711" y="5537333"/>
            <a:ext cx="617276" cy="369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0" name="TextBox 9">
            <a:extLst>
              <a:ext uri="{FF2B5EF4-FFF2-40B4-BE49-F238E27FC236}">
                <a16:creationId xmlns:a16="http://schemas.microsoft.com/office/drawing/2014/main" id="{007E9DCB-2779-A30E-9895-87099F681F4D}"/>
              </a:ext>
            </a:extLst>
          </p:cNvPr>
          <p:cNvSpPr txBox="1"/>
          <p:nvPr/>
        </p:nvSpPr>
        <p:spPr>
          <a:xfrm>
            <a:off x="3491848" y="5519178"/>
            <a:ext cx="1452415" cy="720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graphicFrame>
        <p:nvGraphicFramePr>
          <p:cNvPr id="15" name="Chart 14">
            <a:extLst>
              <a:ext uri="{FF2B5EF4-FFF2-40B4-BE49-F238E27FC236}">
                <a16:creationId xmlns:a16="http://schemas.microsoft.com/office/drawing/2014/main" id="{A888FE72-990C-1B34-1C68-F3CCDD65CD5E}"/>
              </a:ext>
              <a:ext uri="{147F2762-F138-4A5C-976F-8EAC2B608ADB}">
                <a16:predDERef xmlns:a16="http://schemas.microsoft.com/office/drawing/2014/main" pred="{FE188560-EAE8-4C51-9DA0-13379126376C}"/>
              </a:ext>
            </a:extLst>
          </p:cNvPr>
          <p:cNvGraphicFramePr>
            <a:graphicFrameLocks/>
          </p:cNvGraphicFramePr>
          <p:nvPr>
            <p:extLst>
              <p:ext uri="{D42A27DB-BD31-4B8C-83A1-F6EECF244321}">
                <p14:modId xmlns:p14="http://schemas.microsoft.com/office/powerpoint/2010/main" val="627029404"/>
              </p:ext>
            </p:extLst>
          </p:nvPr>
        </p:nvGraphicFramePr>
        <p:xfrm>
          <a:off x="304" y="1715513"/>
          <a:ext cx="577640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44F34071-8D31-9CF6-CB77-AC297271CA57}"/>
              </a:ext>
            </a:extLst>
          </p:cNvPr>
          <p:cNvSpPr txBox="1"/>
          <p:nvPr/>
        </p:nvSpPr>
        <p:spPr>
          <a:xfrm>
            <a:off x="5430194" y="2808419"/>
            <a:ext cx="2093167" cy="1161633"/>
          </a:xfrm>
          <a:prstGeom prst="leftArrow">
            <a:avLst/>
          </a:prstGeom>
          <a:solidFill>
            <a:srgbClr val="DBD7F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800"/>
              <a:t>The largest number of responses were from Energy   Suppliers and they provided feedback on average on 85% of the questions</a:t>
            </a:r>
          </a:p>
        </p:txBody>
      </p:sp>
    </p:spTree>
    <p:extLst>
      <p:ext uri="{BB962C8B-B14F-4D97-AF65-F5344CB8AC3E}">
        <p14:creationId xmlns:p14="http://schemas.microsoft.com/office/powerpoint/2010/main" val="2735672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31E81-C69D-2545-43A9-42B4E93A4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D05C9-72CE-7632-B63B-55267B65EB7D}"/>
              </a:ext>
            </a:extLst>
          </p:cNvPr>
          <p:cNvSpPr txBox="1">
            <a:spLocks noGrp="1"/>
          </p:cNvSpPr>
          <p:nvPr>
            <p:ph type="title"/>
          </p:nvPr>
        </p:nvSpPr>
        <p:spPr>
          <a:xfrm>
            <a:off x="1690259" y="2078687"/>
            <a:ext cx="8811487" cy="1083161"/>
          </a:xfrm>
        </p:spPr>
        <p:txBody>
          <a:bodyPr/>
          <a:lstStyle/>
          <a:p>
            <a:r>
              <a:rPr lang="en-GB" sz="5400">
                <a:latin typeface="Figtree"/>
              </a:rPr>
              <a:t>Design Consultation: Emerging Themes</a:t>
            </a:r>
            <a:endParaRPr lang="en-US"/>
          </a:p>
        </p:txBody>
      </p:sp>
    </p:spTree>
    <p:extLst>
      <p:ext uri="{BB962C8B-B14F-4D97-AF65-F5344CB8AC3E}">
        <p14:creationId xmlns:p14="http://schemas.microsoft.com/office/powerpoint/2010/main" val="79461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B8F6F-141E-0078-77B7-A52F50E82C87}"/>
            </a:ext>
          </a:extLst>
        </p:cNvPr>
        <p:cNvGrpSpPr/>
        <p:nvPr/>
      </p:nvGrpSpPr>
      <p:grpSpPr>
        <a:xfrm>
          <a:off x="0" y="0"/>
          <a:ext cx="0" cy="0"/>
          <a:chOff x="0" y="0"/>
          <a:chExt cx="0" cy="0"/>
        </a:xfrm>
      </p:grpSpPr>
      <p:pic>
        <p:nvPicPr>
          <p:cNvPr id="4" name="Rectangle 40175" descr="preencoded.png">
            <a:extLst>
              <a:ext uri="{FF2B5EF4-FFF2-40B4-BE49-F238E27FC236}">
                <a16:creationId xmlns:a16="http://schemas.microsoft.com/office/drawing/2014/main" id="{DF724D5C-FF25-87E3-7695-DC0EA0B63F2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2" name="Title 1">
            <a:extLst>
              <a:ext uri="{FF2B5EF4-FFF2-40B4-BE49-F238E27FC236}">
                <a16:creationId xmlns:a16="http://schemas.microsoft.com/office/drawing/2014/main" id="{679D81FC-9516-07CC-0A08-A5DFAE321238}"/>
              </a:ext>
            </a:extLst>
          </p:cNvPr>
          <p:cNvSpPr txBox="1">
            <a:spLocks/>
          </p:cNvSpPr>
          <p:nvPr/>
        </p:nvSpPr>
        <p:spPr>
          <a:xfrm>
            <a:off x="289379" y="123262"/>
            <a:ext cx="10515600" cy="662011"/>
          </a:xfrm>
          <a:prstGeom prst="rect">
            <a:avLst/>
          </a:prstGeom>
        </p:spPr>
        <p:txBody>
          <a:bodyPr lIns="121920" tIns="60960" rIns="121920" bIns="6096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solidFill>
                  <a:srgbClr val="201E2E"/>
                </a:solidFill>
                <a:latin typeface="Figtree" pitchFamily="2" charset="0"/>
                <a:ea typeface="Calibri"/>
                <a:cs typeface="Calibri"/>
              </a:rPr>
              <a:t>Consultation Next Steps</a:t>
            </a:r>
            <a:endParaRPr lang="en-GB" sz="3200" b="1">
              <a:solidFill>
                <a:srgbClr val="201E2E"/>
              </a:solidFill>
              <a:latin typeface="Figtree" pitchFamily="2" charset="0"/>
              <a:ea typeface="Calibri"/>
              <a:cs typeface="Calibri"/>
              <a:sym typeface="Arial"/>
            </a:endParaRPr>
          </a:p>
        </p:txBody>
      </p:sp>
      <p:sp>
        <p:nvSpPr>
          <p:cNvPr id="28" name="Rectangle: Diagonal Corners Snipped 64">
            <a:extLst>
              <a:ext uri="{FF2B5EF4-FFF2-40B4-BE49-F238E27FC236}">
                <a16:creationId xmlns:a16="http://schemas.microsoft.com/office/drawing/2014/main" id="{0EA70236-6473-8FE7-6BB5-F36B7737C7C0}"/>
              </a:ext>
            </a:extLst>
          </p:cNvPr>
          <p:cNvSpPr/>
          <p:nvPr/>
        </p:nvSpPr>
        <p:spPr>
          <a:xfrm flipH="1">
            <a:off x="1661082" y="5163462"/>
            <a:ext cx="1161584" cy="990957"/>
          </a:xfrm>
          <a:prstGeom prst="roundRect">
            <a:avLst/>
          </a:prstGeom>
          <a:solidFill>
            <a:srgbClr val="DBD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We are here</a:t>
            </a:r>
          </a:p>
        </p:txBody>
      </p:sp>
      <p:sp>
        <p:nvSpPr>
          <p:cNvPr id="29" name="Flowchart: Alternate Process 28">
            <a:extLst>
              <a:ext uri="{FF2B5EF4-FFF2-40B4-BE49-F238E27FC236}">
                <a16:creationId xmlns:a16="http://schemas.microsoft.com/office/drawing/2014/main" id="{B1E39378-BF2C-FE9B-664A-D5B968498FB0}"/>
              </a:ext>
            </a:extLst>
          </p:cNvPr>
          <p:cNvSpPr/>
          <p:nvPr/>
        </p:nvSpPr>
        <p:spPr>
          <a:xfrm>
            <a:off x="224389" y="3901335"/>
            <a:ext cx="11750695" cy="497271"/>
          </a:xfrm>
          <a:prstGeom prst="flowChartAlternateProcess">
            <a:avLst/>
          </a:prstGeom>
          <a:solidFill>
            <a:srgbClr val="D6E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grpSp>
        <p:nvGrpSpPr>
          <p:cNvPr id="30" name="Group 29">
            <a:extLst>
              <a:ext uri="{FF2B5EF4-FFF2-40B4-BE49-F238E27FC236}">
                <a16:creationId xmlns:a16="http://schemas.microsoft.com/office/drawing/2014/main" id="{2C40C804-22D2-37C7-142B-B59651D068C9}"/>
              </a:ext>
            </a:extLst>
          </p:cNvPr>
          <p:cNvGrpSpPr/>
          <p:nvPr/>
        </p:nvGrpSpPr>
        <p:grpSpPr>
          <a:xfrm flipH="1">
            <a:off x="437102" y="3776421"/>
            <a:ext cx="1035745" cy="775532"/>
            <a:chOff x="530172" y="2961982"/>
            <a:chExt cx="770400" cy="648000"/>
          </a:xfrm>
        </p:grpSpPr>
        <p:sp>
          <p:nvSpPr>
            <p:cNvPr id="83" name="Rectangle: Diagonal Corners Snipped 64">
              <a:extLst>
                <a:ext uri="{FF2B5EF4-FFF2-40B4-BE49-F238E27FC236}">
                  <a16:creationId xmlns:a16="http://schemas.microsoft.com/office/drawing/2014/main" id="{08949666-983B-3A2F-6BE3-7974FF933199}"/>
                </a:ext>
              </a:extLst>
            </p:cNvPr>
            <p:cNvSpPr/>
            <p:nvPr/>
          </p:nvSpPr>
          <p:spPr>
            <a:xfrm flipV="1">
              <a:off x="591371" y="2961982"/>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84" name="TextBox 83">
              <a:extLst>
                <a:ext uri="{FF2B5EF4-FFF2-40B4-BE49-F238E27FC236}">
                  <a16:creationId xmlns:a16="http://schemas.microsoft.com/office/drawing/2014/main" id="{165B5E0A-C3CD-1E37-B4BF-C111D6728899}"/>
                </a:ext>
              </a:extLst>
            </p:cNvPr>
            <p:cNvSpPr txBox="1"/>
            <p:nvPr/>
          </p:nvSpPr>
          <p:spPr>
            <a:xfrm>
              <a:off x="530172" y="3085887"/>
              <a:ext cx="770400" cy="388966"/>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Consultation Closed</a:t>
              </a:r>
            </a:p>
          </p:txBody>
        </p:sp>
      </p:grpSp>
      <p:grpSp>
        <p:nvGrpSpPr>
          <p:cNvPr id="31" name="Group 30">
            <a:extLst>
              <a:ext uri="{FF2B5EF4-FFF2-40B4-BE49-F238E27FC236}">
                <a16:creationId xmlns:a16="http://schemas.microsoft.com/office/drawing/2014/main" id="{D4A4D7EF-402D-CC49-CA38-02CE2F53E8DC}"/>
              </a:ext>
            </a:extLst>
          </p:cNvPr>
          <p:cNvGrpSpPr/>
          <p:nvPr/>
        </p:nvGrpSpPr>
        <p:grpSpPr>
          <a:xfrm flipH="1">
            <a:off x="2235327" y="3762202"/>
            <a:ext cx="1034697" cy="775532"/>
            <a:chOff x="526731" y="2961982"/>
            <a:chExt cx="769620" cy="648000"/>
          </a:xfrm>
        </p:grpSpPr>
        <p:sp>
          <p:nvSpPr>
            <p:cNvPr id="81" name="Rectangle: Diagonal Corners Snipped 64">
              <a:extLst>
                <a:ext uri="{FF2B5EF4-FFF2-40B4-BE49-F238E27FC236}">
                  <a16:creationId xmlns:a16="http://schemas.microsoft.com/office/drawing/2014/main" id="{88993B14-6D83-E8B0-55C9-F2334A107785}"/>
                </a:ext>
              </a:extLst>
            </p:cNvPr>
            <p:cNvSpPr/>
            <p:nvPr/>
          </p:nvSpPr>
          <p:spPr>
            <a:xfrm flipV="1">
              <a:off x="591371" y="2961982"/>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82" name="TextBox 81">
              <a:extLst>
                <a:ext uri="{FF2B5EF4-FFF2-40B4-BE49-F238E27FC236}">
                  <a16:creationId xmlns:a16="http://schemas.microsoft.com/office/drawing/2014/main" id="{1E256A3A-258F-BDFA-6194-B5CE0285C12B}"/>
                </a:ext>
              </a:extLst>
            </p:cNvPr>
            <p:cNvSpPr txBox="1"/>
            <p:nvPr/>
          </p:nvSpPr>
          <p:spPr>
            <a:xfrm>
              <a:off x="526731" y="3015596"/>
              <a:ext cx="769620" cy="540771"/>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Consultation Responses Reviewed</a:t>
              </a:r>
            </a:p>
          </p:txBody>
        </p:sp>
      </p:grpSp>
      <p:sp>
        <p:nvSpPr>
          <p:cNvPr id="32" name="Arrow: Right 31">
            <a:extLst>
              <a:ext uri="{FF2B5EF4-FFF2-40B4-BE49-F238E27FC236}">
                <a16:creationId xmlns:a16="http://schemas.microsoft.com/office/drawing/2014/main" id="{8045CF90-A654-CFAB-D5D0-62BED13C16D1}"/>
              </a:ext>
            </a:extLst>
          </p:cNvPr>
          <p:cNvSpPr/>
          <p:nvPr/>
        </p:nvSpPr>
        <p:spPr>
          <a:xfrm>
            <a:off x="8193650" y="4055376"/>
            <a:ext cx="26777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grpSp>
        <p:nvGrpSpPr>
          <p:cNvPr id="34" name="Group 33">
            <a:extLst>
              <a:ext uri="{FF2B5EF4-FFF2-40B4-BE49-F238E27FC236}">
                <a16:creationId xmlns:a16="http://schemas.microsoft.com/office/drawing/2014/main" id="{F0402649-3AF6-5D4A-8299-948B3556D53E}"/>
              </a:ext>
            </a:extLst>
          </p:cNvPr>
          <p:cNvGrpSpPr/>
          <p:nvPr/>
        </p:nvGrpSpPr>
        <p:grpSpPr>
          <a:xfrm flipH="1">
            <a:off x="4121133" y="3742565"/>
            <a:ext cx="1034697" cy="775532"/>
            <a:chOff x="530562" y="2961982"/>
            <a:chExt cx="769620" cy="648000"/>
          </a:xfrm>
        </p:grpSpPr>
        <p:sp>
          <p:nvSpPr>
            <p:cNvPr id="77" name="Rectangle: Diagonal Corners Snipped 64">
              <a:extLst>
                <a:ext uri="{FF2B5EF4-FFF2-40B4-BE49-F238E27FC236}">
                  <a16:creationId xmlns:a16="http://schemas.microsoft.com/office/drawing/2014/main" id="{439D741A-65ED-2B31-8B88-66F689F7E2C1}"/>
                </a:ext>
              </a:extLst>
            </p:cNvPr>
            <p:cNvSpPr/>
            <p:nvPr/>
          </p:nvSpPr>
          <p:spPr>
            <a:xfrm flipV="1">
              <a:off x="591371" y="2961982"/>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78" name="TextBox 77">
              <a:extLst>
                <a:ext uri="{FF2B5EF4-FFF2-40B4-BE49-F238E27FC236}">
                  <a16:creationId xmlns:a16="http://schemas.microsoft.com/office/drawing/2014/main" id="{1CE4E396-355A-C56E-B9B1-09509F3CAFD6}"/>
                </a:ext>
              </a:extLst>
            </p:cNvPr>
            <p:cNvSpPr txBox="1"/>
            <p:nvPr/>
          </p:nvSpPr>
          <p:spPr>
            <a:xfrm>
              <a:off x="530562" y="3141797"/>
              <a:ext cx="769620" cy="237162"/>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REC Drafting</a:t>
              </a:r>
            </a:p>
          </p:txBody>
        </p:sp>
      </p:grpSp>
      <p:grpSp>
        <p:nvGrpSpPr>
          <p:cNvPr id="35" name="Group 34">
            <a:extLst>
              <a:ext uri="{FF2B5EF4-FFF2-40B4-BE49-F238E27FC236}">
                <a16:creationId xmlns:a16="http://schemas.microsoft.com/office/drawing/2014/main" id="{5DC2B24D-70EB-293B-FCE9-7CDC5D5FA9E9}"/>
              </a:ext>
            </a:extLst>
          </p:cNvPr>
          <p:cNvGrpSpPr/>
          <p:nvPr/>
        </p:nvGrpSpPr>
        <p:grpSpPr>
          <a:xfrm flipH="1">
            <a:off x="5933585" y="3742565"/>
            <a:ext cx="1034697" cy="775532"/>
            <a:chOff x="530562" y="2961982"/>
            <a:chExt cx="769620" cy="648000"/>
          </a:xfrm>
        </p:grpSpPr>
        <p:sp>
          <p:nvSpPr>
            <p:cNvPr id="75" name="Rectangle: Diagonal Corners Snipped 64">
              <a:extLst>
                <a:ext uri="{FF2B5EF4-FFF2-40B4-BE49-F238E27FC236}">
                  <a16:creationId xmlns:a16="http://schemas.microsoft.com/office/drawing/2014/main" id="{0E065898-EC8B-3072-E7D0-5596C0F4D8E8}"/>
                </a:ext>
              </a:extLst>
            </p:cNvPr>
            <p:cNvSpPr/>
            <p:nvPr/>
          </p:nvSpPr>
          <p:spPr>
            <a:xfrm flipV="1">
              <a:off x="591371" y="2961982"/>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76" name="TextBox 75">
              <a:extLst>
                <a:ext uri="{FF2B5EF4-FFF2-40B4-BE49-F238E27FC236}">
                  <a16:creationId xmlns:a16="http://schemas.microsoft.com/office/drawing/2014/main" id="{E559EC06-F102-F74D-A939-6A67BC930DA4}"/>
                </a:ext>
              </a:extLst>
            </p:cNvPr>
            <p:cNvSpPr txBox="1"/>
            <p:nvPr/>
          </p:nvSpPr>
          <p:spPr>
            <a:xfrm>
              <a:off x="530562" y="3079244"/>
              <a:ext cx="769620" cy="388966"/>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REC Drafting Consultation</a:t>
              </a:r>
            </a:p>
          </p:txBody>
        </p:sp>
      </p:grpSp>
      <p:grpSp>
        <p:nvGrpSpPr>
          <p:cNvPr id="36" name="Group 35">
            <a:extLst>
              <a:ext uri="{FF2B5EF4-FFF2-40B4-BE49-F238E27FC236}">
                <a16:creationId xmlns:a16="http://schemas.microsoft.com/office/drawing/2014/main" id="{AAD2ACC4-55BB-6A3D-B119-443B9BC46C87}"/>
              </a:ext>
            </a:extLst>
          </p:cNvPr>
          <p:cNvGrpSpPr/>
          <p:nvPr/>
        </p:nvGrpSpPr>
        <p:grpSpPr>
          <a:xfrm flipH="1">
            <a:off x="7205451" y="3742566"/>
            <a:ext cx="1058313" cy="775532"/>
            <a:chOff x="513863" y="2986058"/>
            <a:chExt cx="787186" cy="648000"/>
          </a:xfrm>
        </p:grpSpPr>
        <p:sp>
          <p:nvSpPr>
            <p:cNvPr id="73" name="Rectangle: Diagonal Corners Snipped 64">
              <a:extLst>
                <a:ext uri="{FF2B5EF4-FFF2-40B4-BE49-F238E27FC236}">
                  <a16:creationId xmlns:a16="http://schemas.microsoft.com/office/drawing/2014/main" id="{B8DBA013-C382-33E8-5ED5-844014DDBF2D}"/>
                </a:ext>
              </a:extLst>
            </p:cNvPr>
            <p:cNvSpPr/>
            <p:nvPr/>
          </p:nvSpPr>
          <p:spPr>
            <a:xfrm flipV="1">
              <a:off x="580301" y="2986058"/>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74" name="TextBox 73">
              <a:extLst>
                <a:ext uri="{FF2B5EF4-FFF2-40B4-BE49-F238E27FC236}">
                  <a16:creationId xmlns:a16="http://schemas.microsoft.com/office/drawing/2014/main" id="{CC5B9A57-6B62-A536-06F0-9488E2153517}"/>
                </a:ext>
              </a:extLst>
            </p:cNvPr>
            <p:cNvSpPr txBox="1"/>
            <p:nvPr/>
          </p:nvSpPr>
          <p:spPr>
            <a:xfrm>
              <a:off x="513863" y="3056080"/>
              <a:ext cx="787186" cy="540770"/>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REC Drafting Consultation Closes</a:t>
              </a:r>
            </a:p>
          </p:txBody>
        </p:sp>
      </p:grpSp>
      <p:grpSp>
        <p:nvGrpSpPr>
          <p:cNvPr id="37" name="Group 36">
            <a:extLst>
              <a:ext uri="{FF2B5EF4-FFF2-40B4-BE49-F238E27FC236}">
                <a16:creationId xmlns:a16="http://schemas.microsoft.com/office/drawing/2014/main" id="{BDFE4650-5998-8F70-1DCC-76DA7DC7EDFF}"/>
              </a:ext>
            </a:extLst>
          </p:cNvPr>
          <p:cNvGrpSpPr/>
          <p:nvPr/>
        </p:nvGrpSpPr>
        <p:grpSpPr>
          <a:xfrm flipH="1">
            <a:off x="9579992" y="3742565"/>
            <a:ext cx="1034697" cy="775532"/>
            <a:chOff x="519939" y="2961982"/>
            <a:chExt cx="769620" cy="648000"/>
          </a:xfrm>
        </p:grpSpPr>
        <p:sp>
          <p:nvSpPr>
            <p:cNvPr id="71" name="Rectangle: Diagonal Corners Snipped 64">
              <a:extLst>
                <a:ext uri="{FF2B5EF4-FFF2-40B4-BE49-F238E27FC236}">
                  <a16:creationId xmlns:a16="http://schemas.microsoft.com/office/drawing/2014/main" id="{A9233532-EBE6-5458-9238-3EB21B29C0F9}"/>
                </a:ext>
              </a:extLst>
            </p:cNvPr>
            <p:cNvSpPr/>
            <p:nvPr/>
          </p:nvSpPr>
          <p:spPr>
            <a:xfrm flipV="1">
              <a:off x="591371" y="2961982"/>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72" name="TextBox 71">
              <a:extLst>
                <a:ext uri="{FF2B5EF4-FFF2-40B4-BE49-F238E27FC236}">
                  <a16:creationId xmlns:a16="http://schemas.microsoft.com/office/drawing/2014/main" id="{DEEEF106-2ECF-BDF4-78CE-FF462002C4D4}"/>
                </a:ext>
              </a:extLst>
            </p:cNvPr>
            <p:cNvSpPr txBox="1"/>
            <p:nvPr/>
          </p:nvSpPr>
          <p:spPr>
            <a:xfrm>
              <a:off x="519939" y="3015596"/>
              <a:ext cx="769620" cy="540771"/>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Changes made to the REC drafting </a:t>
              </a:r>
            </a:p>
          </p:txBody>
        </p:sp>
      </p:grpSp>
      <p:grpSp>
        <p:nvGrpSpPr>
          <p:cNvPr id="38" name="Group 37">
            <a:extLst>
              <a:ext uri="{FF2B5EF4-FFF2-40B4-BE49-F238E27FC236}">
                <a16:creationId xmlns:a16="http://schemas.microsoft.com/office/drawing/2014/main" id="{9623415A-157F-3F47-8B09-F4790167AC6F}"/>
              </a:ext>
            </a:extLst>
          </p:cNvPr>
          <p:cNvGrpSpPr/>
          <p:nvPr/>
        </p:nvGrpSpPr>
        <p:grpSpPr>
          <a:xfrm flipH="1">
            <a:off x="8398875" y="3727725"/>
            <a:ext cx="1034697" cy="775532"/>
            <a:chOff x="394406" y="2969648"/>
            <a:chExt cx="769620" cy="648000"/>
          </a:xfrm>
        </p:grpSpPr>
        <p:sp>
          <p:nvSpPr>
            <p:cNvPr id="69" name="Rectangle: Diagonal Corners Snipped 64">
              <a:extLst>
                <a:ext uri="{FF2B5EF4-FFF2-40B4-BE49-F238E27FC236}">
                  <a16:creationId xmlns:a16="http://schemas.microsoft.com/office/drawing/2014/main" id="{26F8DEEE-84A6-2A5F-B0A5-DF51A1D8741F}"/>
                </a:ext>
              </a:extLst>
            </p:cNvPr>
            <p:cNvSpPr/>
            <p:nvPr/>
          </p:nvSpPr>
          <p:spPr>
            <a:xfrm flipV="1">
              <a:off x="455216" y="2969648"/>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70" name="TextBox 69">
              <a:extLst>
                <a:ext uri="{FF2B5EF4-FFF2-40B4-BE49-F238E27FC236}">
                  <a16:creationId xmlns:a16="http://schemas.microsoft.com/office/drawing/2014/main" id="{B1784B2F-4649-E6F9-EFCE-E5CA3099FA04}"/>
                </a:ext>
              </a:extLst>
            </p:cNvPr>
            <p:cNvSpPr txBox="1"/>
            <p:nvPr/>
          </p:nvSpPr>
          <p:spPr>
            <a:xfrm>
              <a:off x="394406" y="3010057"/>
              <a:ext cx="769620" cy="540771"/>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Consultation 2 Responses Reviewed</a:t>
              </a:r>
            </a:p>
          </p:txBody>
        </p:sp>
      </p:grpSp>
      <p:sp>
        <p:nvSpPr>
          <p:cNvPr id="39" name="Arrow: Right 38">
            <a:extLst>
              <a:ext uri="{FF2B5EF4-FFF2-40B4-BE49-F238E27FC236}">
                <a16:creationId xmlns:a16="http://schemas.microsoft.com/office/drawing/2014/main" id="{0C9CA7BD-EDB7-A96A-0D14-5CCF42B82FAC}"/>
              </a:ext>
            </a:extLst>
          </p:cNvPr>
          <p:cNvSpPr/>
          <p:nvPr/>
        </p:nvSpPr>
        <p:spPr>
          <a:xfrm>
            <a:off x="9373145" y="4055376"/>
            <a:ext cx="26777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sp>
        <p:nvSpPr>
          <p:cNvPr id="41" name="Arrow: Right 40">
            <a:extLst>
              <a:ext uri="{FF2B5EF4-FFF2-40B4-BE49-F238E27FC236}">
                <a16:creationId xmlns:a16="http://schemas.microsoft.com/office/drawing/2014/main" id="{485479D1-3BD9-AF6D-3FB6-A496131C2C0F}"/>
              </a:ext>
            </a:extLst>
          </p:cNvPr>
          <p:cNvSpPr/>
          <p:nvPr/>
        </p:nvSpPr>
        <p:spPr>
          <a:xfrm>
            <a:off x="3347092" y="4055376"/>
            <a:ext cx="62589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sp>
        <p:nvSpPr>
          <p:cNvPr id="42" name="Arrow: Right 41">
            <a:extLst>
              <a:ext uri="{FF2B5EF4-FFF2-40B4-BE49-F238E27FC236}">
                <a16:creationId xmlns:a16="http://schemas.microsoft.com/office/drawing/2014/main" id="{1F5347E3-7C2B-9F74-6EA5-CA47F73D7A5F}"/>
              </a:ext>
            </a:extLst>
          </p:cNvPr>
          <p:cNvSpPr/>
          <p:nvPr/>
        </p:nvSpPr>
        <p:spPr>
          <a:xfrm>
            <a:off x="5210356" y="4055376"/>
            <a:ext cx="62589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sp>
        <p:nvSpPr>
          <p:cNvPr id="44" name="Rectangle: Diagonal Corners Snipped 64">
            <a:extLst>
              <a:ext uri="{FF2B5EF4-FFF2-40B4-BE49-F238E27FC236}">
                <a16:creationId xmlns:a16="http://schemas.microsoft.com/office/drawing/2014/main" id="{D2B42ACA-B761-8E00-B8BE-401F2F89B21C}"/>
              </a:ext>
            </a:extLst>
          </p:cNvPr>
          <p:cNvSpPr/>
          <p:nvPr/>
        </p:nvSpPr>
        <p:spPr>
          <a:xfrm flipH="1">
            <a:off x="5586130" y="5163461"/>
            <a:ext cx="1161584" cy="990957"/>
          </a:xfrm>
          <a:prstGeom prst="roundRect">
            <a:avLst/>
          </a:prstGeom>
          <a:solidFill>
            <a:srgbClr val="DBD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Expected summer 2026</a:t>
            </a:r>
          </a:p>
        </p:txBody>
      </p:sp>
      <p:sp>
        <p:nvSpPr>
          <p:cNvPr id="45" name="Rectangle: Diagonal Corners Snipped 64">
            <a:extLst>
              <a:ext uri="{FF2B5EF4-FFF2-40B4-BE49-F238E27FC236}">
                <a16:creationId xmlns:a16="http://schemas.microsoft.com/office/drawing/2014/main" id="{6129A051-BA36-C72D-46BD-38FBA4B2FAF0}"/>
              </a:ext>
            </a:extLst>
          </p:cNvPr>
          <p:cNvSpPr/>
          <p:nvPr/>
        </p:nvSpPr>
        <p:spPr>
          <a:xfrm flipH="1">
            <a:off x="10377891" y="5162102"/>
            <a:ext cx="1161584" cy="990957"/>
          </a:xfrm>
          <a:prstGeom prst="roundRect">
            <a:avLst/>
          </a:prstGeom>
          <a:solidFill>
            <a:srgbClr val="DBD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Ahead of MMP 2027</a:t>
            </a:r>
          </a:p>
        </p:txBody>
      </p:sp>
      <p:pic>
        <p:nvPicPr>
          <p:cNvPr id="62" name="Graphic 61" descr="Line arrow: Clockwise curve with solid fill">
            <a:extLst>
              <a:ext uri="{FF2B5EF4-FFF2-40B4-BE49-F238E27FC236}">
                <a16:creationId xmlns:a16="http://schemas.microsoft.com/office/drawing/2014/main" id="{58193ED2-531F-58D7-B22B-D14BF5D6297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841771" flipH="1" flipV="1">
            <a:off x="2010051" y="4583621"/>
            <a:ext cx="581163" cy="517352"/>
          </a:xfrm>
          <a:prstGeom prst="rect">
            <a:avLst/>
          </a:prstGeom>
        </p:spPr>
      </p:pic>
      <p:sp>
        <p:nvSpPr>
          <p:cNvPr id="68" name="Title 1">
            <a:extLst>
              <a:ext uri="{FF2B5EF4-FFF2-40B4-BE49-F238E27FC236}">
                <a16:creationId xmlns:a16="http://schemas.microsoft.com/office/drawing/2014/main" id="{213F677E-731A-5EEE-8D72-C4244771BF86}"/>
              </a:ext>
            </a:extLst>
          </p:cNvPr>
          <p:cNvSpPr txBox="1">
            <a:spLocks/>
          </p:cNvSpPr>
          <p:nvPr/>
        </p:nvSpPr>
        <p:spPr>
          <a:xfrm>
            <a:off x="3789375" y="7300537"/>
            <a:ext cx="2922779" cy="3457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1333">
                <a:solidFill>
                  <a:srgbClr val="021E5E"/>
                </a:solidFill>
                <a:latin typeface="Figtree" pitchFamily="2" charset="0"/>
                <a:ea typeface="Calibri"/>
                <a:cs typeface="Calibri"/>
              </a:rPr>
              <a:t>Stakeholder Engagement Points</a:t>
            </a:r>
            <a:endParaRPr lang="en-GB" sz="1333">
              <a:solidFill>
                <a:srgbClr val="021E5E"/>
              </a:solidFill>
              <a:latin typeface="Figtree" pitchFamily="2" charset="0"/>
              <a:ea typeface="Calibri"/>
              <a:cs typeface="Calibri"/>
              <a:sym typeface="Arial"/>
            </a:endParaRPr>
          </a:p>
        </p:txBody>
      </p:sp>
      <p:sp>
        <p:nvSpPr>
          <p:cNvPr id="5" name="Arrow: Right 4">
            <a:extLst>
              <a:ext uri="{FF2B5EF4-FFF2-40B4-BE49-F238E27FC236}">
                <a16:creationId xmlns:a16="http://schemas.microsoft.com/office/drawing/2014/main" id="{3352ED93-24BD-D81D-CF12-EF5216229361}"/>
              </a:ext>
            </a:extLst>
          </p:cNvPr>
          <p:cNvSpPr/>
          <p:nvPr/>
        </p:nvSpPr>
        <p:spPr>
          <a:xfrm>
            <a:off x="1534229" y="4050978"/>
            <a:ext cx="62589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cxnSp>
        <p:nvCxnSpPr>
          <p:cNvPr id="7" name="Straight Arrow Connector 6">
            <a:extLst>
              <a:ext uri="{FF2B5EF4-FFF2-40B4-BE49-F238E27FC236}">
                <a16:creationId xmlns:a16="http://schemas.microsoft.com/office/drawing/2014/main" id="{40EF80FF-0558-9610-5401-9D978601ADDD}"/>
              </a:ext>
            </a:extLst>
          </p:cNvPr>
          <p:cNvCxnSpPr>
            <a:cxnSpLocks/>
          </p:cNvCxnSpPr>
          <p:nvPr/>
        </p:nvCxnSpPr>
        <p:spPr>
          <a:xfrm rot="5400000">
            <a:off x="2853412" y="2939881"/>
            <a:ext cx="716436" cy="928207"/>
          </a:xfrm>
          <a:prstGeom prst="curvedConnector3">
            <a:avLst>
              <a:gd name="adj1" fmla="val 50000"/>
            </a:avLst>
          </a:prstGeom>
          <a:ln>
            <a:solidFill>
              <a:srgbClr val="C0BDD4"/>
            </a:solidFill>
            <a:tailEnd type="arrow"/>
          </a:ln>
        </p:spPr>
        <p:style>
          <a:lnRef idx="2">
            <a:schemeClr val="accent1"/>
          </a:lnRef>
          <a:fillRef idx="0">
            <a:schemeClr val="accent1"/>
          </a:fillRef>
          <a:effectRef idx="1">
            <a:schemeClr val="accent1"/>
          </a:effectRef>
          <a:fontRef idx="minor">
            <a:schemeClr val="tx1"/>
          </a:fontRef>
        </p:style>
      </p:cxnSp>
      <p:sp>
        <p:nvSpPr>
          <p:cNvPr id="10" name="Arrow: Right 9">
            <a:extLst>
              <a:ext uri="{FF2B5EF4-FFF2-40B4-BE49-F238E27FC236}">
                <a16:creationId xmlns:a16="http://schemas.microsoft.com/office/drawing/2014/main" id="{66820D79-A693-EC81-2161-111525A260F9}"/>
              </a:ext>
            </a:extLst>
          </p:cNvPr>
          <p:cNvSpPr/>
          <p:nvPr/>
        </p:nvSpPr>
        <p:spPr>
          <a:xfrm>
            <a:off x="7029664" y="4055376"/>
            <a:ext cx="26777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grpSp>
        <p:nvGrpSpPr>
          <p:cNvPr id="11" name="Group 10">
            <a:extLst>
              <a:ext uri="{FF2B5EF4-FFF2-40B4-BE49-F238E27FC236}">
                <a16:creationId xmlns:a16="http://schemas.microsoft.com/office/drawing/2014/main" id="{28CD0AE9-3698-2D1A-E9CA-8B66D614CA39}"/>
              </a:ext>
            </a:extLst>
          </p:cNvPr>
          <p:cNvGrpSpPr/>
          <p:nvPr/>
        </p:nvGrpSpPr>
        <p:grpSpPr>
          <a:xfrm flipH="1">
            <a:off x="10741340" y="3735527"/>
            <a:ext cx="1153309" cy="828878"/>
            <a:chOff x="485984" y="2955943"/>
            <a:chExt cx="857845" cy="692574"/>
          </a:xfrm>
        </p:grpSpPr>
        <p:sp>
          <p:nvSpPr>
            <p:cNvPr id="12" name="Rectangle: Diagonal Corners Snipped 64">
              <a:extLst>
                <a:ext uri="{FF2B5EF4-FFF2-40B4-BE49-F238E27FC236}">
                  <a16:creationId xmlns:a16="http://schemas.microsoft.com/office/drawing/2014/main" id="{A6DBF974-A536-EA44-A515-52C9C13D2E5E}"/>
                </a:ext>
              </a:extLst>
            </p:cNvPr>
            <p:cNvSpPr/>
            <p:nvPr/>
          </p:nvSpPr>
          <p:spPr>
            <a:xfrm flipV="1">
              <a:off x="591371" y="2961982"/>
              <a:ext cx="648000" cy="648000"/>
            </a:xfrm>
            <a:prstGeom prst="round2DiagRect">
              <a:avLst/>
            </a:prstGeom>
            <a:solidFill>
              <a:srgbClr val="4D38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67">
                <a:latin typeface="Figtree" pitchFamily="2" charset="0"/>
                <a:ea typeface="Calibri"/>
                <a:cs typeface="Calibri"/>
              </a:endParaRPr>
            </a:p>
          </p:txBody>
        </p:sp>
        <p:sp>
          <p:nvSpPr>
            <p:cNvPr id="13" name="TextBox 12">
              <a:extLst>
                <a:ext uri="{FF2B5EF4-FFF2-40B4-BE49-F238E27FC236}">
                  <a16:creationId xmlns:a16="http://schemas.microsoft.com/office/drawing/2014/main" id="{45DFF6B1-8155-AFB5-9759-0D6962183C70}"/>
                </a:ext>
              </a:extLst>
            </p:cNvPr>
            <p:cNvSpPr txBox="1"/>
            <p:nvPr/>
          </p:nvSpPr>
          <p:spPr>
            <a:xfrm>
              <a:off x="485984" y="2955943"/>
              <a:ext cx="857845" cy="692574"/>
            </a:xfrm>
            <a:prstGeom prst="round2DiagRect">
              <a:avLst/>
            </a:prstGeom>
            <a:noFill/>
          </p:spPr>
          <p:txBody>
            <a:bodyPr wrap="square" rtlCol="0">
              <a:spAutoFit/>
            </a:bodyPr>
            <a:lstStyle/>
            <a:p>
              <a:pPr algn="ctr"/>
              <a:r>
                <a:rPr lang="en-GB" sz="1067">
                  <a:solidFill>
                    <a:schemeClr val="bg1"/>
                  </a:solidFill>
                  <a:latin typeface="Figtree" pitchFamily="2" charset="0"/>
                  <a:ea typeface="Calibri"/>
                  <a:cs typeface="Calibri"/>
                </a:rPr>
                <a:t>CCS arrangements added to the REC</a:t>
              </a:r>
            </a:p>
          </p:txBody>
        </p:sp>
      </p:grpSp>
      <p:sp>
        <p:nvSpPr>
          <p:cNvPr id="14" name="Arrow: Right 13">
            <a:extLst>
              <a:ext uri="{FF2B5EF4-FFF2-40B4-BE49-F238E27FC236}">
                <a16:creationId xmlns:a16="http://schemas.microsoft.com/office/drawing/2014/main" id="{3B2E58E3-E8FD-CD57-4961-5E95BE0AF62C}"/>
              </a:ext>
            </a:extLst>
          </p:cNvPr>
          <p:cNvSpPr/>
          <p:nvPr/>
        </p:nvSpPr>
        <p:spPr>
          <a:xfrm>
            <a:off x="10607455" y="4055568"/>
            <a:ext cx="267772" cy="169260"/>
          </a:xfrm>
          <a:prstGeom prst="rightArrow">
            <a:avLst/>
          </a:prstGeom>
          <a:solidFill>
            <a:srgbClr val="9AB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pic>
        <p:nvPicPr>
          <p:cNvPr id="15" name="Graphic 14" descr="Line arrow: Clockwise curve with solid fill">
            <a:extLst>
              <a:ext uri="{FF2B5EF4-FFF2-40B4-BE49-F238E27FC236}">
                <a16:creationId xmlns:a16="http://schemas.microsoft.com/office/drawing/2014/main" id="{EB0054C4-CB6F-481E-78D1-2868CF6E58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841771" flipH="1" flipV="1">
            <a:off x="5914866" y="4556611"/>
            <a:ext cx="581163" cy="517352"/>
          </a:xfrm>
          <a:prstGeom prst="rect">
            <a:avLst/>
          </a:prstGeom>
        </p:spPr>
      </p:pic>
      <p:pic>
        <p:nvPicPr>
          <p:cNvPr id="16" name="Graphic 15" descr="Line arrow: Clockwise curve with solid fill">
            <a:extLst>
              <a:ext uri="{FF2B5EF4-FFF2-40B4-BE49-F238E27FC236}">
                <a16:creationId xmlns:a16="http://schemas.microsoft.com/office/drawing/2014/main" id="{B4D002AD-22FA-A991-90EC-433745E13E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3841771" flipH="1" flipV="1">
            <a:off x="10690434" y="4547065"/>
            <a:ext cx="581163" cy="517352"/>
          </a:xfrm>
          <a:prstGeom prst="rect">
            <a:avLst/>
          </a:prstGeom>
        </p:spPr>
      </p:pic>
      <p:grpSp>
        <p:nvGrpSpPr>
          <p:cNvPr id="8" name="Group 7">
            <a:extLst>
              <a:ext uri="{FF2B5EF4-FFF2-40B4-BE49-F238E27FC236}">
                <a16:creationId xmlns:a16="http://schemas.microsoft.com/office/drawing/2014/main" id="{08F58D2A-F469-2897-C72B-7037A2B4A0AF}"/>
              </a:ext>
            </a:extLst>
          </p:cNvPr>
          <p:cNvGrpSpPr/>
          <p:nvPr/>
        </p:nvGrpSpPr>
        <p:grpSpPr>
          <a:xfrm>
            <a:off x="849331" y="1395822"/>
            <a:ext cx="6839942" cy="1649944"/>
            <a:chOff x="849331" y="1395822"/>
            <a:chExt cx="6839942" cy="1649944"/>
          </a:xfrm>
        </p:grpSpPr>
        <p:grpSp>
          <p:nvGrpSpPr>
            <p:cNvPr id="3" name="Group 2">
              <a:extLst>
                <a:ext uri="{FF2B5EF4-FFF2-40B4-BE49-F238E27FC236}">
                  <a16:creationId xmlns:a16="http://schemas.microsoft.com/office/drawing/2014/main" id="{E8FE9521-249A-93A5-E28C-497EB9D122FC}"/>
                </a:ext>
              </a:extLst>
            </p:cNvPr>
            <p:cNvGrpSpPr/>
            <p:nvPr/>
          </p:nvGrpSpPr>
          <p:grpSpPr>
            <a:xfrm>
              <a:off x="849331" y="1395822"/>
              <a:ext cx="6839942" cy="1649944"/>
              <a:chOff x="671797" y="931509"/>
              <a:chExt cx="6839942" cy="1649944"/>
            </a:xfrm>
          </p:grpSpPr>
          <p:sp>
            <p:nvSpPr>
              <p:cNvPr id="27" name="Rectangle: Rounded Corners 26">
                <a:extLst>
                  <a:ext uri="{FF2B5EF4-FFF2-40B4-BE49-F238E27FC236}">
                    <a16:creationId xmlns:a16="http://schemas.microsoft.com/office/drawing/2014/main" id="{07E179C6-0E97-C89E-880F-2AF0AFFDCF08}"/>
                  </a:ext>
                </a:extLst>
              </p:cNvPr>
              <p:cNvSpPr/>
              <p:nvPr/>
            </p:nvSpPr>
            <p:spPr>
              <a:xfrm>
                <a:off x="671797" y="931509"/>
                <a:ext cx="6839942" cy="164994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pitchFamily="2" charset="0"/>
                  <a:ea typeface="Calibri"/>
                  <a:cs typeface="Calibri"/>
                </a:endParaRPr>
              </a:p>
            </p:txBody>
          </p:sp>
          <p:sp>
            <p:nvSpPr>
              <p:cNvPr id="51" name="Rectangle: Diagonal Corners Snipped 64">
                <a:extLst>
                  <a:ext uri="{FF2B5EF4-FFF2-40B4-BE49-F238E27FC236}">
                    <a16:creationId xmlns:a16="http://schemas.microsoft.com/office/drawing/2014/main" id="{F0EADA77-AD38-1A64-1E94-8154D63B45DA}"/>
                  </a:ext>
                </a:extLst>
              </p:cNvPr>
              <p:cNvSpPr/>
              <p:nvPr/>
            </p:nvSpPr>
            <p:spPr>
              <a:xfrm flipH="1">
                <a:off x="863987" y="1354880"/>
                <a:ext cx="1347109" cy="1124221"/>
              </a:xfrm>
              <a:prstGeom prst="roundRect">
                <a:avLst/>
              </a:prstGeom>
              <a:solidFill>
                <a:srgbClr val="C0BD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Assess the positions outlined within the consultation against the responses</a:t>
                </a:r>
              </a:p>
            </p:txBody>
          </p:sp>
          <p:sp>
            <p:nvSpPr>
              <p:cNvPr id="52" name="Rectangle: Diagonal Corners Snipped 64">
                <a:extLst>
                  <a:ext uri="{FF2B5EF4-FFF2-40B4-BE49-F238E27FC236}">
                    <a16:creationId xmlns:a16="http://schemas.microsoft.com/office/drawing/2014/main" id="{78BB54D4-6804-46AC-5AD9-59762B430086}"/>
                  </a:ext>
                </a:extLst>
              </p:cNvPr>
              <p:cNvSpPr/>
              <p:nvPr/>
            </p:nvSpPr>
            <p:spPr>
              <a:xfrm flipH="1">
                <a:off x="2281963" y="1354880"/>
                <a:ext cx="1126563" cy="1124220"/>
              </a:xfrm>
              <a:prstGeom prst="roundRect">
                <a:avLst/>
              </a:prstGeom>
              <a:solidFill>
                <a:srgbClr val="C0BD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Identify areas that require further consideration</a:t>
                </a:r>
              </a:p>
            </p:txBody>
          </p:sp>
          <p:sp>
            <p:nvSpPr>
              <p:cNvPr id="53" name="Rectangle: Diagonal Corners Snipped 64">
                <a:extLst>
                  <a:ext uri="{FF2B5EF4-FFF2-40B4-BE49-F238E27FC236}">
                    <a16:creationId xmlns:a16="http://schemas.microsoft.com/office/drawing/2014/main" id="{844860F8-A375-37F2-E4A6-171E3E163869}"/>
                  </a:ext>
                </a:extLst>
              </p:cNvPr>
              <p:cNvSpPr/>
              <p:nvPr/>
            </p:nvSpPr>
            <p:spPr>
              <a:xfrm flipH="1">
                <a:off x="3479393" y="1354881"/>
                <a:ext cx="1486902" cy="1124219"/>
              </a:xfrm>
              <a:prstGeom prst="roundRect">
                <a:avLst/>
              </a:prstGeom>
              <a:solidFill>
                <a:srgbClr val="C0BD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Define next steps and further actions required to support development and refinement of positions </a:t>
                </a:r>
              </a:p>
            </p:txBody>
          </p:sp>
          <p:sp>
            <p:nvSpPr>
              <p:cNvPr id="54" name="Rectangle: Diagonal Corners Snipped 64">
                <a:extLst>
                  <a:ext uri="{FF2B5EF4-FFF2-40B4-BE49-F238E27FC236}">
                    <a16:creationId xmlns:a16="http://schemas.microsoft.com/office/drawing/2014/main" id="{887E2BC2-5080-91C8-F382-CA395C856715}"/>
                  </a:ext>
                </a:extLst>
              </p:cNvPr>
              <p:cNvSpPr/>
              <p:nvPr/>
            </p:nvSpPr>
            <p:spPr>
              <a:xfrm flipH="1">
                <a:off x="6209710" y="1360345"/>
                <a:ext cx="1110361" cy="1117213"/>
              </a:xfrm>
              <a:prstGeom prst="roundRect">
                <a:avLst/>
              </a:prstGeom>
              <a:solidFill>
                <a:srgbClr val="C0BD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Finalise positions ahead of the REC drafting consultation</a:t>
                </a:r>
              </a:p>
            </p:txBody>
          </p:sp>
          <p:sp>
            <p:nvSpPr>
              <p:cNvPr id="67" name="Title 1">
                <a:extLst>
                  <a:ext uri="{FF2B5EF4-FFF2-40B4-BE49-F238E27FC236}">
                    <a16:creationId xmlns:a16="http://schemas.microsoft.com/office/drawing/2014/main" id="{0133EAD7-EE25-249E-DBA6-382E604FDBAD}"/>
                  </a:ext>
                </a:extLst>
              </p:cNvPr>
              <p:cNvSpPr txBox="1">
                <a:spLocks/>
              </p:cNvSpPr>
              <p:nvPr/>
            </p:nvSpPr>
            <p:spPr>
              <a:xfrm>
                <a:off x="866596" y="1012523"/>
                <a:ext cx="2922779" cy="2613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1333">
                    <a:solidFill>
                      <a:srgbClr val="021E5E"/>
                    </a:solidFill>
                    <a:latin typeface="Figtree" pitchFamily="2" charset="0"/>
                    <a:ea typeface="Calibri"/>
                    <a:cs typeface="Calibri"/>
                  </a:rPr>
                  <a:t>Consultation Review Process</a:t>
                </a:r>
                <a:endParaRPr lang="en-GB" sz="1333">
                  <a:solidFill>
                    <a:srgbClr val="021E5E"/>
                  </a:solidFill>
                  <a:latin typeface="Figtree" pitchFamily="2" charset="0"/>
                  <a:ea typeface="Calibri"/>
                  <a:cs typeface="Calibri"/>
                  <a:sym typeface="Arial"/>
                </a:endParaRPr>
              </a:p>
            </p:txBody>
          </p:sp>
        </p:grpSp>
        <p:sp>
          <p:nvSpPr>
            <p:cNvPr id="6" name="Rectangle: Diagonal Corners Snipped 64">
              <a:extLst>
                <a:ext uri="{FF2B5EF4-FFF2-40B4-BE49-F238E27FC236}">
                  <a16:creationId xmlns:a16="http://schemas.microsoft.com/office/drawing/2014/main" id="{6F4D1866-831E-1DE5-0F62-C0485DA96F5B}"/>
                </a:ext>
              </a:extLst>
            </p:cNvPr>
            <p:cNvSpPr/>
            <p:nvPr/>
          </p:nvSpPr>
          <p:spPr>
            <a:xfrm flipH="1">
              <a:off x="5210356" y="1824658"/>
              <a:ext cx="1110361" cy="1117213"/>
            </a:xfrm>
            <a:prstGeom prst="roundRect">
              <a:avLst/>
            </a:prstGeom>
            <a:solidFill>
              <a:srgbClr val="C0BD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67">
                  <a:solidFill>
                    <a:srgbClr val="021E5E"/>
                  </a:solidFill>
                  <a:latin typeface="Figtree" pitchFamily="2" charset="0"/>
                  <a:ea typeface="Calibri"/>
                  <a:cs typeface="Calibri"/>
                </a:rPr>
                <a:t>Solution refinement through the CCS Solution Group</a:t>
              </a:r>
            </a:p>
          </p:txBody>
        </p:sp>
      </p:grpSp>
    </p:spTree>
    <p:extLst>
      <p:ext uri="{BB962C8B-B14F-4D97-AF65-F5344CB8AC3E}">
        <p14:creationId xmlns:p14="http://schemas.microsoft.com/office/powerpoint/2010/main" val="2693719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C24EB-AD6A-A7A0-5B61-410E4E54B08E}"/>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8933D1C0-49FD-AB37-5977-994729C26EFD}"/>
              </a:ext>
            </a:extLst>
          </p:cNvPr>
          <p:cNvGrpSpPr/>
          <p:nvPr/>
        </p:nvGrpSpPr>
        <p:grpSpPr>
          <a:xfrm>
            <a:off x="472465" y="1143107"/>
            <a:ext cx="3046440" cy="4368411"/>
            <a:chOff x="472465" y="1155327"/>
            <a:chExt cx="3046440" cy="4368411"/>
          </a:xfrm>
        </p:grpSpPr>
        <p:sp>
          <p:nvSpPr>
            <p:cNvPr id="6" name="Round Same-side Corner of Rectangle 27">
              <a:extLst>
                <a:ext uri="{FF2B5EF4-FFF2-40B4-BE49-F238E27FC236}">
                  <a16:creationId xmlns:a16="http://schemas.microsoft.com/office/drawing/2014/main" id="{8F215423-4EA5-BA5B-93B7-29C576B6831A}"/>
                </a:ext>
              </a:extLst>
            </p:cNvPr>
            <p:cNvSpPr/>
            <p:nvPr/>
          </p:nvSpPr>
          <p:spPr>
            <a:xfrm>
              <a:off x="478418" y="1155327"/>
              <a:ext cx="3040487" cy="196504"/>
            </a:xfrm>
            <a:prstGeom prst="round2SameRect">
              <a:avLst>
                <a:gd name="adj1" fmla="val 50000"/>
                <a:gd name="adj2" fmla="val 0"/>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1 - Schedule </a:t>
              </a:r>
            </a:p>
          </p:txBody>
        </p:sp>
        <p:sp>
          <p:nvSpPr>
            <p:cNvPr id="7" name="Rectangle 6">
              <a:extLst>
                <a:ext uri="{FF2B5EF4-FFF2-40B4-BE49-F238E27FC236}">
                  <a16:creationId xmlns:a16="http://schemas.microsoft.com/office/drawing/2014/main" id="{83146535-16FA-521E-2CD8-6E9E5D7F5B45}"/>
                </a:ext>
              </a:extLst>
            </p:cNvPr>
            <p:cNvSpPr/>
            <p:nvPr/>
          </p:nvSpPr>
          <p:spPr>
            <a:xfrm>
              <a:off x="472465" y="1345909"/>
              <a:ext cx="3046440" cy="343451"/>
            </a:xfrm>
            <a:prstGeom prst="rect">
              <a:avLst/>
            </a:prstGeom>
            <a:solidFill>
              <a:srgbClr val="DBD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Figtree" panose="020B0604020202020204"/>
                  <a:ea typeface="+mn-ea"/>
                  <a:cs typeface="+mn-cs"/>
                </a:rPr>
                <a:t>Consumer Consent Arrangements Schedule </a:t>
              </a:r>
            </a:p>
          </p:txBody>
        </p:sp>
        <p:sp>
          <p:nvSpPr>
            <p:cNvPr id="8" name="Rectangle 7">
              <a:extLst>
                <a:ext uri="{FF2B5EF4-FFF2-40B4-BE49-F238E27FC236}">
                  <a16:creationId xmlns:a16="http://schemas.microsoft.com/office/drawing/2014/main" id="{51BC76D3-9C95-FE38-8E8E-221F4613D970}"/>
                </a:ext>
              </a:extLst>
            </p:cNvPr>
            <p:cNvSpPr/>
            <p:nvPr/>
          </p:nvSpPr>
          <p:spPr>
            <a:xfrm>
              <a:off x="478418" y="1693733"/>
              <a:ext cx="3040487" cy="383000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300"/>
                </a:spcBef>
                <a:spcAft>
                  <a:spcPts val="30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endParaRPr>
            </a:p>
            <a:p>
              <a:pPr marL="0" marR="0" lvl="0" indent="0" algn="l" defTabSz="914377" rtl="0" eaLnBrk="1" fontAlgn="auto" latinLnBrk="0" hangingPunct="1">
                <a:lnSpc>
                  <a:spcPct val="100000"/>
                </a:lnSpc>
                <a:spcBef>
                  <a:spcPts val="300"/>
                </a:spcBef>
                <a:spcAft>
                  <a:spcPts val="30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Sets out obligations on Authorised Third Parties, Energy Data Providers and </a:t>
              </a:r>
              <a:r>
                <a:rPr kumimoji="0" lang="en-GB" sz="1000" b="0" i="0" u="none" strike="noStrike" kern="1200" cap="none" spc="0" normalizeH="0" baseline="0" noProof="0" err="1">
                  <a:ln>
                    <a:noFill/>
                  </a:ln>
                  <a:solidFill>
                    <a:srgbClr val="000000"/>
                  </a:solidFill>
                  <a:effectLst/>
                  <a:uLnTx/>
                  <a:uFillTx/>
                  <a:latin typeface="Figtree" panose="020B0604020202020204"/>
                  <a:ea typeface="+mn-ea"/>
                  <a:cs typeface="+mn-cs"/>
                </a:rPr>
                <a:t>RECCo</a:t>
              </a:r>
              <a:endParaRPr kumimoji="0" lang="en-GB" sz="1000" b="0" i="0" u="sng" strike="noStrike" kern="1200" cap="none" spc="0" normalizeH="0" baseline="0" noProof="0" err="1">
                <a:ln>
                  <a:noFill/>
                </a:ln>
                <a:solidFill>
                  <a:srgbClr val="000000"/>
                </a:solidFill>
                <a:effectLst/>
                <a:uLnTx/>
                <a:uFillTx/>
                <a:latin typeface="Figtree" panose="020B0604020202020204"/>
                <a:ea typeface="+mn-ea"/>
                <a:cs typeface="+mn-cs"/>
              </a:endParaRPr>
            </a:p>
            <a:p>
              <a:pPr marL="0" marR="0" lvl="0" indent="0" algn="l" defTabSz="914377" rtl="0" eaLnBrk="1" fontAlgn="auto" latinLnBrk="0" hangingPunct="1">
                <a:lnSpc>
                  <a:spcPct val="100000"/>
                </a:lnSpc>
                <a:spcBef>
                  <a:spcPts val="300"/>
                </a:spcBef>
                <a:spcAft>
                  <a:spcPts val="300"/>
                </a:spcAft>
                <a:buClrTx/>
                <a:buSzTx/>
                <a:buFontTx/>
                <a:buNone/>
                <a:tabLst/>
                <a:defRPr/>
              </a:pPr>
              <a:r>
                <a:rPr kumimoji="0" lang="en-GB" sz="1000" b="1" i="0" u="sng" strike="noStrike" kern="1200" cap="none" spc="0" normalizeH="0" baseline="0" noProof="0">
                  <a:ln>
                    <a:noFill/>
                  </a:ln>
                  <a:solidFill>
                    <a:srgbClr val="000000"/>
                  </a:solidFill>
                  <a:effectLst/>
                  <a:uLnTx/>
                  <a:uFillTx/>
                  <a:latin typeface="Figtree" panose="020B0604020202020204"/>
                  <a:ea typeface="+mn-ea"/>
                  <a:cs typeface="+mn-cs"/>
                </a:rPr>
                <a:t>Contents: </a:t>
              </a:r>
              <a:endParaRPr kumimoji="0" lang="en-GB" sz="1000" b="1" i="1" u="sng" strike="noStrike" kern="1200" cap="none" spc="0" normalizeH="0" baseline="0" noProof="0">
                <a:ln>
                  <a:noFill/>
                </a:ln>
                <a:solidFill>
                  <a:srgbClr val="000000"/>
                </a:solidFill>
                <a:effectLst/>
                <a:uLnTx/>
                <a:uFillTx/>
                <a:latin typeface="Figtree Bold" panose="020B0604020202020204"/>
                <a:ea typeface="+mn-ea"/>
                <a:cs typeface="+mn-cs"/>
              </a:endParaRPr>
            </a:p>
            <a:p>
              <a:pPr marL="170815" marR="0" lvl="0" indent="-170815"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Purpose of the CCS</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L="170815" marR="0" lvl="0" indent="-170815"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Who can access the CCS</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L="170815" marR="0" lvl="0" indent="-170815"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Mechanism for organisations wishing to become CCS User e.g. accreditation </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L="170815" marR="0" lvl="0" indent="-170815"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Requirement to sign up to specific terms and conditions</a:t>
              </a:r>
              <a:endParaRPr lang="en-GB" sz="1000" b="0" i="0" u="none" strike="noStrike" kern="1200" cap="none" spc="0" normalizeH="0" baseline="0" noProof="0">
                <a:ln>
                  <a:noFill/>
                </a:ln>
                <a:solidFill>
                  <a:srgbClr val="000000"/>
                </a:solidFill>
                <a:effectLst/>
                <a:uLnTx/>
                <a:uFillTx/>
                <a:latin typeface="Figtree" panose="020B0604020202020204"/>
                <a:ea typeface="Calibri"/>
                <a:cs typeface="Calibri"/>
              </a:endParaRPr>
            </a:p>
            <a:p>
              <a:pPr marL="170815" marR="0" lvl="0" indent="-170815"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Interactions between other the CCS and the associated Data Sharing Arrangements</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L="170815" marR="0" lvl="0" indent="-170815"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rPr>
                <a:t>Mechanism for adding new Data Sharing Arrangements to the CCS</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L="170815" marR="0" lvl="0" indent="-170815" algn="l" defTabSz="6858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err="1">
                  <a:ln>
                    <a:noFill/>
                  </a:ln>
                  <a:solidFill>
                    <a:srgbClr val="000000"/>
                  </a:solidFill>
                  <a:effectLst/>
                  <a:uLnTx/>
                  <a:uFillTx/>
                  <a:latin typeface="Figtree" panose="020B0604020202020204"/>
                  <a:ea typeface="+mn-ea"/>
                  <a:cs typeface="+mn-cs"/>
                </a:rPr>
                <a:t>RECCo</a:t>
              </a: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 role to deliver CCS and any associated monitoring</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L="170815" marR="0" lvl="0" indent="-170815"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Obligation on Authorised Third Parties and Energy Data Providers  to provide monitoring information</a:t>
              </a:r>
              <a:endParaRPr lang="en-GB" sz="1000" b="0" i="0" u="none" strike="noStrike" kern="1200" cap="none" spc="0" normalizeH="0" baseline="0" noProof="0">
                <a:ln>
                  <a:noFill/>
                </a:ln>
                <a:solidFill>
                  <a:srgbClr val="000000"/>
                </a:solidFill>
                <a:effectLst/>
                <a:uLnTx/>
                <a:uFillTx/>
                <a:latin typeface="Figtree" panose="020B0604020202020204"/>
                <a:ea typeface="Calibri" panose="020F0502020204030204"/>
                <a:cs typeface="Calibri" panose="020F0502020204030204"/>
              </a:endParaRPr>
            </a:p>
            <a:p>
              <a:pPr marR="0" lvl="0" algn="l" defTabSz="685800" rtl="0" eaLnBrk="1" fontAlgn="auto" latinLnBrk="0" hangingPunct="1">
                <a:lnSpc>
                  <a:spcPct val="100000"/>
                </a:lnSpc>
                <a:buClrTx/>
                <a:buSzTx/>
                <a:tabLst/>
                <a:defRPr/>
              </a:pPr>
              <a:endParaRPr lang="en-GB" sz="1000" b="0" i="1" u="none" strike="noStrike" kern="1200" cap="none" spc="0" normalizeH="0" baseline="0" noProof="0">
                <a:ln>
                  <a:noFill/>
                </a:ln>
                <a:solidFill>
                  <a:srgbClr val="000000"/>
                </a:solidFill>
                <a:effectLst/>
                <a:uLnTx/>
                <a:uFillTx/>
                <a:latin typeface="Outfit"/>
                <a:ea typeface="Calibri" panose="020F0502020204030204"/>
                <a:cs typeface="Calibri" panose="020F0502020204030204"/>
              </a:endParaRPr>
            </a:p>
          </p:txBody>
        </p:sp>
      </p:grpSp>
      <p:grpSp>
        <p:nvGrpSpPr>
          <p:cNvPr id="9" name="Group 8">
            <a:extLst>
              <a:ext uri="{FF2B5EF4-FFF2-40B4-BE49-F238E27FC236}">
                <a16:creationId xmlns:a16="http://schemas.microsoft.com/office/drawing/2014/main" id="{D66ACFAC-B611-0E2C-CE0F-5464081EF021}"/>
              </a:ext>
            </a:extLst>
          </p:cNvPr>
          <p:cNvGrpSpPr/>
          <p:nvPr/>
        </p:nvGrpSpPr>
        <p:grpSpPr>
          <a:xfrm>
            <a:off x="8574990" y="4009873"/>
            <a:ext cx="3150232" cy="1606742"/>
            <a:chOff x="9427673" y="1500830"/>
            <a:chExt cx="2383080" cy="1697217"/>
          </a:xfrm>
        </p:grpSpPr>
        <p:sp>
          <p:nvSpPr>
            <p:cNvPr id="10" name="Round Same-side Corner of Rectangle 27">
              <a:extLst>
                <a:ext uri="{FF2B5EF4-FFF2-40B4-BE49-F238E27FC236}">
                  <a16:creationId xmlns:a16="http://schemas.microsoft.com/office/drawing/2014/main" id="{57A08C62-268A-E892-8132-0A4FD1279AE6}"/>
                </a:ext>
              </a:extLst>
            </p:cNvPr>
            <p:cNvSpPr/>
            <p:nvPr/>
          </p:nvSpPr>
          <p:spPr>
            <a:xfrm>
              <a:off x="9427673" y="1500830"/>
              <a:ext cx="2383080" cy="142927"/>
            </a:xfrm>
            <a:prstGeom prst="round2SameRect">
              <a:avLst>
                <a:gd name="adj1" fmla="val 50000"/>
                <a:gd name="adj2" fmla="val 0"/>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Data Specification</a:t>
              </a:r>
            </a:p>
          </p:txBody>
        </p:sp>
        <p:sp>
          <p:nvSpPr>
            <p:cNvPr id="11" name="Rectangle 10">
              <a:extLst>
                <a:ext uri="{FF2B5EF4-FFF2-40B4-BE49-F238E27FC236}">
                  <a16:creationId xmlns:a16="http://schemas.microsoft.com/office/drawing/2014/main" id="{5C0C76DB-FBE5-E0D0-7E91-4A9316B5C96E}"/>
                </a:ext>
              </a:extLst>
            </p:cNvPr>
            <p:cNvSpPr/>
            <p:nvPr/>
          </p:nvSpPr>
          <p:spPr>
            <a:xfrm>
              <a:off x="9427673" y="1644710"/>
              <a:ext cx="2383080" cy="299733"/>
            </a:xfrm>
            <a:prstGeom prst="rect">
              <a:avLst/>
            </a:prstGeom>
            <a:solidFill>
              <a:srgbClr val="DBD7F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Figtree" pitchFamily="2" charset="0"/>
                  <a:ea typeface="+mn-ea"/>
                  <a:cs typeface="+mn-cs"/>
                </a:rPr>
                <a:t>Energy Market Data Specification</a:t>
              </a:r>
            </a:p>
          </p:txBody>
        </p:sp>
        <p:sp>
          <p:nvSpPr>
            <p:cNvPr id="12" name="Rectangle 11">
              <a:extLst>
                <a:ext uri="{FF2B5EF4-FFF2-40B4-BE49-F238E27FC236}">
                  <a16:creationId xmlns:a16="http://schemas.microsoft.com/office/drawing/2014/main" id="{4CB38DAA-A2A7-4F42-28A9-2864A4F59A32}"/>
                </a:ext>
              </a:extLst>
            </p:cNvPr>
            <p:cNvSpPr/>
            <p:nvPr/>
          </p:nvSpPr>
          <p:spPr>
            <a:xfrm>
              <a:off x="9427673" y="1944443"/>
              <a:ext cx="2383080" cy="125360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Standardised definition of:</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itchFamily="2" charset="0"/>
                <a:ea typeface="+mn-ea"/>
                <a:cs typeface="+mn-cs"/>
              </a:endParaRP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New Data Items (where required)</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New Market Messages for sharing data</a:t>
              </a:r>
            </a:p>
          </p:txBody>
        </p:sp>
      </p:grpSp>
      <p:grpSp>
        <p:nvGrpSpPr>
          <p:cNvPr id="28" name="Group 27">
            <a:extLst>
              <a:ext uri="{FF2B5EF4-FFF2-40B4-BE49-F238E27FC236}">
                <a16:creationId xmlns:a16="http://schemas.microsoft.com/office/drawing/2014/main" id="{0B7AF1B5-80E2-A23E-05AA-72517705D4F9}"/>
              </a:ext>
            </a:extLst>
          </p:cNvPr>
          <p:cNvGrpSpPr/>
          <p:nvPr/>
        </p:nvGrpSpPr>
        <p:grpSpPr>
          <a:xfrm>
            <a:off x="8574990" y="1143107"/>
            <a:ext cx="3162530" cy="2831416"/>
            <a:chOff x="8574990" y="1143107"/>
            <a:chExt cx="3162530" cy="2831416"/>
          </a:xfrm>
        </p:grpSpPr>
        <p:cxnSp>
          <p:nvCxnSpPr>
            <p:cNvPr id="5" name="Straight Arrow Connector 4">
              <a:extLst>
                <a:ext uri="{FF2B5EF4-FFF2-40B4-BE49-F238E27FC236}">
                  <a16:creationId xmlns:a16="http://schemas.microsoft.com/office/drawing/2014/main" id="{F02698D4-5F7D-006B-64C1-E3C7A9E5840F}"/>
                </a:ext>
              </a:extLst>
            </p:cNvPr>
            <p:cNvCxnSpPr>
              <a:cxnSpLocks/>
            </p:cNvCxnSpPr>
            <p:nvPr/>
          </p:nvCxnSpPr>
          <p:spPr>
            <a:xfrm flipH="1">
              <a:off x="10150240" y="3570306"/>
              <a:ext cx="5816" cy="404217"/>
            </a:xfrm>
            <a:prstGeom prst="straightConnector1">
              <a:avLst/>
            </a:prstGeom>
            <a:ln w="19050">
              <a:solidFill>
                <a:srgbClr val="C0BDD4"/>
              </a:solidFill>
              <a:tailEnd type="triangle"/>
            </a:ln>
          </p:spPr>
          <p:style>
            <a:lnRef idx="1">
              <a:schemeClr val="accent1"/>
            </a:lnRef>
            <a:fillRef idx="0">
              <a:schemeClr val="accent1"/>
            </a:fillRef>
            <a:effectRef idx="0">
              <a:schemeClr val="accent1"/>
            </a:effectRef>
            <a:fontRef idx="minor">
              <a:schemeClr val="tx1"/>
            </a:fontRef>
          </p:style>
        </p:cxnSp>
        <p:sp>
          <p:nvSpPr>
            <p:cNvPr id="13" name="Round Same-side Corner of Rectangle 27">
              <a:extLst>
                <a:ext uri="{FF2B5EF4-FFF2-40B4-BE49-F238E27FC236}">
                  <a16:creationId xmlns:a16="http://schemas.microsoft.com/office/drawing/2014/main" id="{3C4B9189-2886-44A0-7F66-2303CACDBA21}"/>
                </a:ext>
              </a:extLst>
            </p:cNvPr>
            <p:cNvSpPr/>
            <p:nvPr/>
          </p:nvSpPr>
          <p:spPr>
            <a:xfrm>
              <a:off x="8574990" y="1143107"/>
              <a:ext cx="3162530" cy="208411"/>
            </a:xfrm>
            <a:prstGeom prst="round2SameRect">
              <a:avLst>
                <a:gd name="adj1" fmla="val 50000"/>
                <a:gd name="adj2" fmla="val 0"/>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Data Specification</a:t>
              </a:r>
            </a:p>
          </p:txBody>
        </p:sp>
        <p:sp>
          <p:nvSpPr>
            <p:cNvPr id="14" name="Rectangle 13">
              <a:extLst>
                <a:ext uri="{FF2B5EF4-FFF2-40B4-BE49-F238E27FC236}">
                  <a16:creationId xmlns:a16="http://schemas.microsoft.com/office/drawing/2014/main" id="{E28CDF38-AAA5-8C6D-02FC-FD064ED41310}"/>
                </a:ext>
              </a:extLst>
            </p:cNvPr>
            <p:cNvSpPr/>
            <p:nvPr/>
          </p:nvSpPr>
          <p:spPr>
            <a:xfrm>
              <a:off x="8575127" y="1351549"/>
              <a:ext cx="3150227" cy="343451"/>
            </a:xfrm>
            <a:prstGeom prst="rect">
              <a:avLst/>
            </a:prstGeom>
            <a:solidFill>
              <a:srgbClr val="DBD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Figtree" panose="020B0604020202020204"/>
                  <a:ea typeface="+mn-ea"/>
                  <a:cs typeface="+mn-cs"/>
                </a:rPr>
                <a:t>API Technical Specification </a:t>
              </a:r>
            </a:p>
          </p:txBody>
        </p:sp>
        <p:sp>
          <p:nvSpPr>
            <p:cNvPr id="15" name="Rectangle 14">
              <a:extLst>
                <a:ext uri="{FF2B5EF4-FFF2-40B4-BE49-F238E27FC236}">
                  <a16:creationId xmlns:a16="http://schemas.microsoft.com/office/drawing/2014/main" id="{A16E309B-923E-63B8-A840-75FC67A8C1A0}"/>
                </a:ext>
              </a:extLst>
            </p:cNvPr>
            <p:cNvSpPr/>
            <p:nvPr/>
          </p:nvSpPr>
          <p:spPr>
            <a:xfrm>
              <a:off x="8574990" y="1699509"/>
              <a:ext cx="3150227" cy="186484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Technical definition of Consumer Consent API to enable Authorised Third Parties and Energy Data Providers to build their solution.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1" i="0" u="sng" strike="noStrike" kern="1200" cap="none" spc="0" normalizeH="0" baseline="0" noProof="0">
                  <a:ln>
                    <a:noFill/>
                  </a:ln>
                  <a:solidFill>
                    <a:srgbClr val="000000"/>
                  </a:solidFill>
                  <a:effectLst/>
                  <a:uLnTx/>
                  <a:uFillTx/>
                  <a:latin typeface="Figtree" panose="020B0604020202020204"/>
                  <a:ea typeface="+mn-ea"/>
                  <a:cs typeface="+mn-cs"/>
                </a:rPr>
                <a:t>Contents: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endParaRP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Mechanism for interacting with the CCS, including security standards and data schemas</a:t>
              </a:r>
            </a:p>
            <a:p>
              <a:pPr marL="171446" marR="0" lvl="0" indent="-171446"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API schema for REC governed data sharing arrangements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Outfit"/>
                <a:ea typeface="Calibri"/>
                <a:cs typeface="Calibri"/>
              </a:endParaRPr>
            </a:p>
          </p:txBody>
        </p:sp>
      </p:grpSp>
      <p:grpSp>
        <p:nvGrpSpPr>
          <p:cNvPr id="16" name="Group 15">
            <a:extLst>
              <a:ext uri="{FF2B5EF4-FFF2-40B4-BE49-F238E27FC236}">
                <a16:creationId xmlns:a16="http://schemas.microsoft.com/office/drawing/2014/main" id="{427BB72F-A001-A14E-3304-77B74A890337}"/>
              </a:ext>
            </a:extLst>
          </p:cNvPr>
          <p:cNvGrpSpPr/>
          <p:nvPr/>
        </p:nvGrpSpPr>
        <p:grpSpPr>
          <a:xfrm>
            <a:off x="4500823" y="1143097"/>
            <a:ext cx="3092245" cy="3247077"/>
            <a:chOff x="4828451" y="3318784"/>
            <a:chExt cx="2901628" cy="1889139"/>
          </a:xfrm>
        </p:grpSpPr>
        <p:sp>
          <p:nvSpPr>
            <p:cNvPr id="17" name="Round Same-side Corner of Rectangle 27">
              <a:extLst>
                <a:ext uri="{FF2B5EF4-FFF2-40B4-BE49-F238E27FC236}">
                  <a16:creationId xmlns:a16="http://schemas.microsoft.com/office/drawing/2014/main" id="{5DFA7ECC-1F63-D754-6C24-C6FACDBFABB9}"/>
                </a:ext>
              </a:extLst>
            </p:cNvPr>
            <p:cNvSpPr/>
            <p:nvPr/>
          </p:nvSpPr>
          <p:spPr>
            <a:xfrm>
              <a:off x="4846553" y="3318784"/>
              <a:ext cx="2883526" cy="142927"/>
            </a:xfrm>
            <a:prstGeom prst="round2SameRect">
              <a:avLst>
                <a:gd name="adj1" fmla="val 50000"/>
                <a:gd name="adj2" fmla="val 0"/>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Service Definition </a:t>
              </a:r>
            </a:p>
          </p:txBody>
        </p:sp>
        <p:sp>
          <p:nvSpPr>
            <p:cNvPr id="18" name="Rectangle 17">
              <a:extLst>
                <a:ext uri="{FF2B5EF4-FFF2-40B4-BE49-F238E27FC236}">
                  <a16:creationId xmlns:a16="http://schemas.microsoft.com/office/drawing/2014/main" id="{AA73F1E8-68B7-C2D7-C1B9-24DF05EAFBE8}"/>
                </a:ext>
              </a:extLst>
            </p:cNvPr>
            <p:cNvSpPr/>
            <p:nvPr/>
          </p:nvSpPr>
          <p:spPr>
            <a:xfrm>
              <a:off x="4845808" y="3461363"/>
              <a:ext cx="2883526" cy="194624"/>
            </a:xfrm>
            <a:prstGeom prst="rect">
              <a:avLst/>
            </a:prstGeom>
            <a:solidFill>
              <a:srgbClr val="DBD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Figtree" pitchFamily="2" charset="0"/>
                  <a:ea typeface="+mn-ea"/>
                  <a:cs typeface="+mn-cs"/>
                </a:rPr>
                <a:t>CCS Service Definition </a:t>
              </a:r>
            </a:p>
          </p:txBody>
        </p:sp>
        <p:sp>
          <p:nvSpPr>
            <p:cNvPr id="19" name="Rectangle 18">
              <a:extLst>
                <a:ext uri="{FF2B5EF4-FFF2-40B4-BE49-F238E27FC236}">
                  <a16:creationId xmlns:a16="http://schemas.microsoft.com/office/drawing/2014/main" id="{0B42FA44-72DA-E8F5-F2F5-0AE00F5A5655}"/>
                </a:ext>
              </a:extLst>
            </p:cNvPr>
            <p:cNvSpPr/>
            <p:nvPr/>
          </p:nvSpPr>
          <p:spPr>
            <a:xfrm>
              <a:off x="4828451" y="3659913"/>
              <a:ext cx="2899855" cy="1548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Explains in detail the services RECCo will provide via the CCS.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itchFamily="2" charset="0"/>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1" i="0" u="sng" strike="noStrike" kern="1200" cap="none" spc="0" normalizeH="0" baseline="0" noProof="0">
                  <a:ln>
                    <a:noFill/>
                  </a:ln>
                  <a:solidFill>
                    <a:srgbClr val="000000"/>
                  </a:solidFill>
                  <a:effectLst/>
                  <a:uLnTx/>
                  <a:uFillTx/>
                  <a:latin typeface="Figtree" pitchFamily="2" charset="0"/>
                  <a:ea typeface="+mn-ea"/>
                  <a:cs typeface="+mn-cs"/>
                </a:rPr>
                <a:t>Contents:</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itchFamily="2" charset="0"/>
                <a:ea typeface="+mn-ea"/>
                <a:cs typeface="+mn-cs"/>
              </a:endParaRP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Provision of Consumer Consent functional components </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Details of CCS users and associated access requirements</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Details of Non-Functional Requirements</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Service management expectations e.g. service desk SLAs</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Provision of any service monitoring tooling, to support assurance of the CCS.</a:t>
              </a:r>
            </a:p>
          </p:txBody>
        </p:sp>
      </p:grpSp>
      <p:sp>
        <p:nvSpPr>
          <p:cNvPr id="20" name="Rectangle 19">
            <a:extLst>
              <a:ext uri="{FF2B5EF4-FFF2-40B4-BE49-F238E27FC236}">
                <a16:creationId xmlns:a16="http://schemas.microsoft.com/office/drawing/2014/main" id="{80916AED-4013-9E77-F6C4-B27E77134CA3}"/>
              </a:ext>
            </a:extLst>
          </p:cNvPr>
          <p:cNvSpPr/>
          <p:nvPr/>
        </p:nvSpPr>
        <p:spPr>
          <a:xfrm>
            <a:off x="454479" y="5822624"/>
            <a:ext cx="11283041" cy="848036"/>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r>
              <a:rPr kumimoji="0" lang="en-GB" sz="1200" b="0" i="0" u="none" strike="noStrike" kern="1200" cap="none" spc="0" normalizeH="0" baseline="0" noProof="0">
                <a:ln>
                  <a:noFill/>
                </a:ln>
                <a:solidFill>
                  <a:srgbClr val="000000"/>
                </a:solidFill>
                <a:effectLst/>
                <a:uLnTx/>
                <a:uFillTx/>
                <a:latin typeface="Figtree" panose="020B0604020202020204"/>
                <a:ea typeface="+mn-ea"/>
                <a:cs typeface="+mn-cs"/>
              </a:rPr>
              <a:t>In addition, new definitions will be included in Schedule 1: </a:t>
            </a:r>
            <a:r>
              <a:rPr kumimoji="0" lang="en-GB" sz="1200" b="0" i="0" u="none" strike="noStrike" kern="1200" cap="none" spc="0" normalizeH="0" baseline="0" noProof="0">
                <a:ln>
                  <a:noFill/>
                </a:ln>
                <a:solidFill>
                  <a:srgbClr val="4D38F5"/>
                </a:solidFill>
                <a:effectLst/>
                <a:uLnTx/>
                <a:uFillTx/>
                <a:latin typeface="Figtree" panose="020B0604020202020204"/>
                <a:ea typeface="+mn-ea"/>
                <a:cs typeface="+mn-cs"/>
                <a:hlinkClick r:id="rId3">
                  <a:extLst>
                    <a:ext uri="{A12FA001-AC4F-418D-AE19-62706E023703}">
                      <ahyp:hlinkClr xmlns:ahyp="http://schemas.microsoft.com/office/drawing/2018/hyperlinkcolor" val="tx"/>
                    </a:ext>
                  </a:extLst>
                </a:hlinkClick>
              </a:rPr>
              <a:t>Schedule 1 Interpretations and Definitions</a:t>
            </a:r>
            <a:r>
              <a:rPr kumimoji="0" lang="en-GB" sz="1200" b="0" i="0" u="none" strike="noStrike" kern="1200" cap="none" spc="0" normalizeH="0" baseline="0" noProof="0">
                <a:ln>
                  <a:noFill/>
                </a:ln>
                <a:solidFill>
                  <a:srgbClr val="4D38F5"/>
                </a:solidFill>
                <a:effectLst/>
                <a:uLnTx/>
                <a:uFillTx/>
                <a:latin typeface="Figtree" panose="020B0604020202020204"/>
                <a:ea typeface="+mn-ea"/>
                <a:cs typeface="+mn-cs"/>
              </a:rPr>
              <a:t>, </a:t>
            </a:r>
            <a:r>
              <a:rPr kumimoji="0" lang="en-GB" sz="1200" b="0" i="0" u="none" strike="noStrike" kern="1200" cap="none" spc="0" normalizeH="0" baseline="0" noProof="0">
                <a:ln>
                  <a:noFill/>
                </a:ln>
                <a:solidFill>
                  <a:srgbClr val="000000"/>
                </a:solidFill>
                <a:effectLst/>
                <a:uLnTx/>
                <a:uFillTx/>
                <a:latin typeface="Figtree" panose="020B0604020202020204"/>
                <a:ea typeface="+mn-ea"/>
                <a:cs typeface="+mn-cs"/>
              </a:rPr>
              <a:t>details of the funding arrangements will be included in the Charging Methodology</a:t>
            </a:r>
            <a:r>
              <a:rPr lang="en-GB" sz="1200">
                <a:solidFill>
                  <a:srgbClr val="000000"/>
                </a:solidFill>
                <a:latin typeface="Figtree" panose="020B0604020202020204"/>
              </a:rPr>
              <a:t> </a:t>
            </a:r>
            <a:r>
              <a:rPr lang="en-GB" sz="1200">
                <a:solidFill>
                  <a:srgbClr val="000000"/>
                </a:solidFill>
                <a:ea typeface="+mn-lt"/>
                <a:cs typeface="+mn-lt"/>
                <a:hlinkClick r:id="rId4"/>
              </a:rPr>
              <a:t>Schedule 10 Charging Methodology</a:t>
            </a:r>
            <a:r>
              <a:rPr lang="en-GB" sz="1200">
                <a:solidFill>
                  <a:srgbClr val="000000"/>
                </a:solidFill>
                <a:latin typeface="Figtree" panose="020B0604020202020204"/>
              </a:rPr>
              <a:t>, details of the accreditation will be included in</a:t>
            </a:r>
            <a:r>
              <a:rPr kumimoji="0" lang="en-GB" sz="1200" b="0" i="0" u="none" strike="noStrike" kern="1200" cap="none" spc="0" normalizeH="0" baseline="0" noProof="0">
                <a:ln>
                  <a:noFill/>
                </a:ln>
                <a:solidFill>
                  <a:srgbClr val="000000"/>
                </a:solidFill>
                <a:effectLst/>
                <a:uLnTx/>
                <a:uFillTx/>
                <a:latin typeface="Figtree" panose="020B0604020202020204"/>
                <a:ea typeface="+mn-ea"/>
                <a:cs typeface="+mn-cs"/>
              </a:rPr>
              <a:t> </a:t>
            </a:r>
            <a:r>
              <a:rPr lang="en-GB" sz="1200">
                <a:solidFill>
                  <a:srgbClr val="000000"/>
                </a:solidFill>
                <a:latin typeface="Figtree" panose="020B0604020202020204"/>
              </a:rPr>
              <a:t>Schedule 9: </a:t>
            </a:r>
            <a:r>
              <a:rPr lang="en-GB" sz="1200">
                <a:solidFill>
                  <a:srgbClr val="000000"/>
                </a:solidFill>
                <a:ea typeface="+mn-lt"/>
                <a:cs typeface="+mn-lt"/>
                <a:hlinkClick r:id="rId5"/>
              </a:rPr>
              <a:t>Schedule 9 Qualification and Maintenance</a:t>
            </a:r>
            <a:r>
              <a:rPr lang="en-GB" sz="1200">
                <a:solidFill>
                  <a:srgbClr val="000000"/>
                </a:solidFill>
                <a:latin typeface="Figtree" panose="020B0604020202020204"/>
              </a:rPr>
              <a:t> </a:t>
            </a:r>
            <a:r>
              <a:rPr kumimoji="0" lang="en-GB" sz="1200" b="0" i="0" u="none" strike="noStrike" kern="1200" cap="none" spc="0" normalizeH="0" baseline="0" noProof="0">
                <a:ln>
                  <a:noFill/>
                </a:ln>
                <a:solidFill>
                  <a:srgbClr val="000000"/>
                </a:solidFill>
                <a:effectLst/>
                <a:uLnTx/>
                <a:uFillTx/>
                <a:latin typeface="Figtree" panose="020B0604020202020204"/>
                <a:ea typeface="+mn-ea"/>
                <a:cs typeface="+mn-cs"/>
              </a:rPr>
              <a:t>and reporting requirements will be defined in the Performance Assurance Reporting Catalogue: </a:t>
            </a:r>
            <a:r>
              <a:rPr kumimoji="0" lang="en-GB" sz="1200" b="0" i="0" u="none" strike="noStrike" kern="1200" cap="none" spc="0" normalizeH="0" baseline="0" noProof="0">
                <a:ln>
                  <a:noFill/>
                </a:ln>
                <a:solidFill>
                  <a:srgbClr val="4D38F5"/>
                </a:solidFill>
                <a:effectLst/>
                <a:uLnTx/>
                <a:uFillTx/>
                <a:latin typeface="Figtree" panose="020B0604020202020204"/>
                <a:ea typeface="+mn-ea"/>
                <a:cs typeface="+mn-cs"/>
                <a:hlinkClick r:id="rId6">
                  <a:extLst>
                    <a:ext uri="{A12FA001-AC4F-418D-AE19-62706E023703}">
                      <ahyp:hlinkClr xmlns:ahyp="http://schemas.microsoft.com/office/drawing/2018/hyperlinkcolor" val="tx"/>
                    </a:ext>
                  </a:extLst>
                </a:hlinkClick>
              </a:rPr>
              <a:t>Reporting Catalogue </a:t>
            </a:r>
            <a:r>
              <a:rPr kumimoji="0" lang="en-GB" sz="1200" b="0" i="0" u="none" strike="noStrike" kern="1200" cap="none" spc="0" normalizeH="0" baseline="0" noProof="0">
                <a:ln>
                  <a:noFill/>
                </a:ln>
                <a:solidFill>
                  <a:srgbClr val="4D38F5"/>
                </a:solidFill>
                <a:effectLst/>
                <a:uLnTx/>
                <a:uFillTx/>
                <a:latin typeface="Figtree" panose="020B0604020202020204"/>
                <a:ea typeface="+mn-ea"/>
                <a:cs typeface="+mn-cs"/>
              </a:rPr>
              <a:t> </a:t>
            </a:r>
          </a:p>
        </p:txBody>
      </p:sp>
      <p:grpSp>
        <p:nvGrpSpPr>
          <p:cNvPr id="21" name="Group 20">
            <a:extLst>
              <a:ext uri="{FF2B5EF4-FFF2-40B4-BE49-F238E27FC236}">
                <a16:creationId xmlns:a16="http://schemas.microsoft.com/office/drawing/2014/main" id="{08921F4A-F984-326B-C038-F0AEE86371A7}"/>
              </a:ext>
            </a:extLst>
          </p:cNvPr>
          <p:cNvGrpSpPr/>
          <p:nvPr/>
        </p:nvGrpSpPr>
        <p:grpSpPr>
          <a:xfrm>
            <a:off x="4500825" y="4550313"/>
            <a:ext cx="3120461" cy="1023381"/>
            <a:chOff x="9432176" y="1393622"/>
            <a:chExt cx="2360563" cy="1751870"/>
          </a:xfrm>
        </p:grpSpPr>
        <p:sp>
          <p:nvSpPr>
            <p:cNvPr id="22" name="Round Same-side Corner of Rectangle 27">
              <a:extLst>
                <a:ext uri="{FF2B5EF4-FFF2-40B4-BE49-F238E27FC236}">
                  <a16:creationId xmlns:a16="http://schemas.microsoft.com/office/drawing/2014/main" id="{DA67052C-4A82-158B-01A6-F8BFC473C4CD}"/>
                </a:ext>
              </a:extLst>
            </p:cNvPr>
            <p:cNvSpPr/>
            <p:nvPr/>
          </p:nvSpPr>
          <p:spPr>
            <a:xfrm>
              <a:off x="9434845" y="1393622"/>
              <a:ext cx="2357894" cy="287364"/>
            </a:xfrm>
            <a:prstGeom prst="round2SameRect">
              <a:avLst>
                <a:gd name="adj1" fmla="val 50000"/>
                <a:gd name="adj2" fmla="val 0"/>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Data Specification</a:t>
              </a:r>
            </a:p>
          </p:txBody>
        </p:sp>
        <p:sp>
          <p:nvSpPr>
            <p:cNvPr id="23" name="Rectangle 22">
              <a:extLst>
                <a:ext uri="{FF2B5EF4-FFF2-40B4-BE49-F238E27FC236}">
                  <a16:creationId xmlns:a16="http://schemas.microsoft.com/office/drawing/2014/main" id="{69B202BE-8D14-598D-88B9-0AA1DBF26E0B}"/>
                </a:ext>
              </a:extLst>
            </p:cNvPr>
            <p:cNvSpPr/>
            <p:nvPr/>
          </p:nvSpPr>
          <p:spPr>
            <a:xfrm>
              <a:off x="9432176" y="1680986"/>
              <a:ext cx="2360563" cy="439203"/>
            </a:xfrm>
            <a:prstGeom prst="rect">
              <a:avLst/>
            </a:prstGeom>
            <a:solidFill>
              <a:srgbClr val="DBD7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000000"/>
                  </a:solidFill>
                  <a:effectLst/>
                  <a:uLnTx/>
                  <a:uFillTx/>
                  <a:latin typeface="Figtree" pitchFamily="2" charset="0"/>
                  <a:ea typeface="+mn-ea"/>
                  <a:cs typeface="+mn-cs"/>
                </a:rPr>
                <a:t>Customer Experience Guidelines</a:t>
              </a:r>
            </a:p>
          </p:txBody>
        </p:sp>
        <p:sp>
          <p:nvSpPr>
            <p:cNvPr id="24" name="Rectangle 23">
              <a:extLst>
                <a:ext uri="{FF2B5EF4-FFF2-40B4-BE49-F238E27FC236}">
                  <a16:creationId xmlns:a16="http://schemas.microsoft.com/office/drawing/2014/main" id="{064151BD-6657-1F9C-A36D-EFC1000787CD}"/>
                </a:ext>
              </a:extLst>
            </p:cNvPr>
            <p:cNvSpPr/>
            <p:nvPr/>
          </p:nvSpPr>
          <p:spPr>
            <a:xfrm>
              <a:off x="9432176" y="2116086"/>
              <a:ext cx="2360563" cy="10294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Defines the UX principles to be applied by Authorised Third Parties when engaging with consumers.</a:t>
              </a:r>
            </a:p>
          </p:txBody>
        </p:sp>
      </p:grpSp>
      <p:pic>
        <p:nvPicPr>
          <p:cNvPr id="25" name="Rectangle 40175" descr="preencoded.png">
            <a:extLst>
              <a:ext uri="{FF2B5EF4-FFF2-40B4-BE49-F238E27FC236}">
                <a16:creationId xmlns:a16="http://schemas.microsoft.com/office/drawing/2014/main" id="{C05738FB-B2AE-CFAA-284F-FBADBA845D6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 y="0"/>
            <a:ext cx="12192000" cy="857717"/>
          </a:xfrm>
          <a:prstGeom prst="rect">
            <a:avLst/>
          </a:prstGeom>
        </p:spPr>
      </p:pic>
      <p:sp>
        <p:nvSpPr>
          <p:cNvPr id="26" name="Title 1">
            <a:extLst>
              <a:ext uri="{FF2B5EF4-FFF2-40B4-BE49-F238E27FC236}">
                <a16:creationId xmlns:a16="http://schemas.microsoft.com/office/drawing/2014/main" id="{FCEAFE27-1365-2DEE-ECA3-E963078F3FE8}"/>
              </a:ext>
            </a:extLst>
          </p:cNvPr>
          <p:cNvSpPr txBox="1">
            <a:spLocks/>
          </p:cNvSpPr>
          <p:nvPr/>
        </p:nvSpPr>
        <p:spPr>
          <a:xfrm>
            <a:off x="289379" y="123262"/>
            <a:ext cx="10515600" cy="662011"/>
          </a:xfrm>
          <a:prstGeom prst="rect">
            <a:avLst/>
          </a:prstGeom>
        </p:spPr>
        <p:txBody>
          <a:bodyPr lIns="121920" tIns="60960" rIns="121920" bIns="6096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solidFill>
                  <a:srgbClr val="201E2E"/>
                </a:solidFill>
                <a:latin typeface="Figtree" pitchFamily="2" charset="0"/>
                <a:ea typeface="Calibri"/>
                <a:cs typeface="Calibri"/>
              </a:rPr>
              <a:t>CCS Drafting Approach</a:t>
            </a:r>
            <a:endParaRPr lang="en-GB" sz="3200" b="1">
              <a:solidFill>
                <a:srgbClr val="201E2E"/>
              </a:solidFill>
              <a:latin typeface="Figtree" pitchFamily="2" charset="0"/>
              <a:ea typeface="Calibri"/>
              <a:cs typeface="Calibri"/>
              <a:sym typeface="Arial"/>
            </a:endParaRPr>
          </a:p>
        </p:txBody>
      </p:sp>
    </p:spTree>
    <p:extLst>
      <p:ext uri="{BB962C8B-B14F-4D97-AF65-F5344CB8AC3E}">
        <p14:creationId xmlns:p14="http://schemas.microsoft.com/office/powerpoint/2010/main" val="2976021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23A99613-3116-BACA-1C39-BA068DD22A8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 y="0"/>
            <a:ext cx="12192000" cy="857717"/>
          </a:xfrm>
          <a:prstGeom prst="rect">
            <a:avLst/>
          </a:prstGeom>
        </p:spPr>
      </p:pic>
      <p:sp>
        <p:nvSpPr>
          <p:cNvPr id="3" name="TextBox 2">
            <a:extLst>
              <a:ext uri="{FF2B5EF4-FFF2-40B4-BE49-F238E27FC236}">
                <a16:creationId xmlns:a16="http://schemas.microsoft.com/office/drawing/2014/main" id="{F8003243-E53B-E461-6A52-7B076A67112B}"/>
              </a:ext>
            </a:extLst>
          </p:cNvPr>
          <p:cNvSpPr txBox="1"/>
          <p:nvPr/>
        </p:nvSpPr>
        <p:spPr>
          <a:xfrm>
            <a:off x="551384" y="3170905"/>
            <a:ext cx="3305401" cy="863639"/>
          </a:xfrm>
          <a:prstGeom prst="rect">
            <a:avLst/>
          </a:prstGeom>
          <a:noFill/>
        </p:spPr>
        <p:txBody>
          <a:bodyPr wrap="square" lIns="0" numCol="1" spcCol="457200" rtlCol="0">
            <a:noAutofit/>
          </a:bodyPr>
          <a:lstStyle/>
          <a:p>
            <a:pPr marL="0" marR="0" lvl="0" indent="0" algn="l" defTabSz="914400" rtl="0" eaLnBrk="1" fontAlgn="auto" latinLnBrk="0" hangingPunct="1">
              <a:lnSpc>
                <a:spcPct val="100000"/>
              </a:lnSpc>
              <a:spcBef>
                <a:spcPts val="400"/>
              </a:spcBef>
              <a:spcAft>
                <a:spcPts val="0"/>
              </a:spcAft>
              <a:buClr>
                <a:srgbClr val="021E5E"/>
              </a:buClr>
              <a:buSzTx/>
              <a:buFontTx/>
              <a:buNone/>
              <a:tabLst/>
              <a:defRPr/>
            </a:pPr>
            <a:r>
              <a:rPr kumimoji="0" lang="en-GB" sz="1200" i="0" u="none" strike="noStrike" kern="1200" cap="none" spc="0" normalizeH="0" baseline="0" noProof="0">
                <a:ln>
                  <a:noFill/>
                </a:ln>
                <a:solidFill>
                  <a:srgbClr val="000000"/>
                </a:solidFill>
                <a:effectLst/>
                <a:uLnTx/>
                <a:uFillTx/>
                <a:latin typeface="Figtree" pitchFamily="2" charset="0"/>
              </a:rPr>
              <a:t>More information requested on specific timelines and assurance perspective on sharing under outage</a:t>
            </a:r>
          </a:p>
        </p:txBody>
      </p:sp>
      <p:sp>
        <p:nvSpPr>
          <p:cNvPr id="4" name="Oval 3">
            <a:extLst>
              <a:ext uri="{FF2B5EF4-FFF2-40B4-BE49-F238E27FC236}">
                <a16:creationId xmlns:a16="http://schemas.microsoft.com/office/drawing/2014/main" id="{CE45BD4E-B9DF-44A6-0309-4441ACEC0081}"/>
              </a:ext>
            </a:extLst>
          </p:cNvPr>
          <p:cNvSpPr/>
          <p:nvPr/>
        </p:nvSpPr>
        <p:spPr>
          <a:xfrm>
            <a:off x="551384" y="2207035"/>
            <a:ext cx="792000" cy="79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400"/>
              </a:spcBef>
            </a:pPr>
            <a:endParaRPr lang="en-GB" sz="2400">
              <a:latin typeface="Figtree" pitchFamily="2" charset="0"/>
            </a:endParaRPr>
          </a:p>
        </p:txBody>
      </p:sp>
      <p:sp>
        <p:nvSpPr>
          <p:cNvPr id="5" name="TextBox 4">
            <a:extLst>
              <a:ext uri="{FF2B5EF4-FFF2-40B4-BE49-F238E27FC236}">
                <a16:creationId xmlns:a16="http://schemas.microsoft.com/office/drawing/2014/main" id="{CA4B08A6-5D7D-7DEE-D4CE-8A53A953467E}"/>
              </a:ext>
            </a:extLst>
          </p:cNvPr>
          <p:cNvSpPr txBox="1"/>
          <p:nvPr/>
        </p:nvSpPr>
        <p:spPr>
          <a:xfrm>
            <a:off x="1487488" y="2456706"/>
            <a:ext cx="2478008" cy="341009"/>
          </a:xfrm>
          <a:prstGeom prst="rect">
            <a:avLst/>
          </a:prstGeom>
          <a:noFill/>
        </p:spPr>
        <p:txBody>
          <a:bodyPr wrap="square" lIns="0" numCol="1" spcCol="457200" rtlCol="0">
            <a:noAutofit/>
          </a:bodyPr>
          <a:lstStyle/>
          <a:p>
            <a:pPr>
              <a:spcBef>
                <a:spcPts val="400"/>
              </a:spcBef>
              <a:buClr>
                <a:schemeClr val="accent2"/>
              </a:buClr>
            </a:pPr>
            <a:r>
              <a:rPr lang="en-GB" sz="1400" b="1">
                <a:solidFill>
                  <a:schemeClr val="tx2"/>
                </a:solidFill>
                <a:latin typeface="Figtree" pitchFamily="2" charset="0"/>
              </a:rPr>
              <a:t>Data sharing under outage.</a:t>
            </a:r>
          </a:p>
        </p:txBody>
      </p:sp>
      <p:sp>
        <p:nvSpPr>
          <p:cNvPr id="6" name="TextBox 5">
            <a:extLst>
              <a:ext uri="{FF2B5EF4-FFF2-40B4-BE49-F238E27FC236}">
                <a16:creationId xmlns:a16="http://schemas.microsoft.com/office/drawing/2014/main" id="{36E62090-0C41-2256-AD8C-D8306A200497}"/>
              </a:ext>
            </a:extLst>
          </p:cNvPr>
          <p:cNvSpPr txBox="1"/>
          <p:nvPr/>
        </p:nvSpPr>
        <p:spPr>
          <a:xfrm>
            <a:off x="551384" y="5530711"/>
            <a:ext cx="3305401" cy="863639"/>
          </a:xfrm>
          <a:prstGeom prst="rect">
            <a:avLst/>
          </a:prstGeom>
          <a:noFill/>
        </p:spPr>
        <p:txBody>
          <a:bodyPr wrap="square" lIns="0" numCol="1" spcCol="457200" rtlCol="0">
            <a:noAutofit/>
          </a:bodyPr>
          <a:lstStyle/>
          <a:p>
            <a:pPr>
              <a:spcBef>
                <a:spcPts val="400"/>
              </a:spcBef>
              <a:buClr>
                <a:schemeClr val="accent2"/>
              </a:buClr>
            </a:pPr>
            <a:r>
              <a:rPr lang="en-GB" sz="1200">
                <a:solidFill>
                  <a:schemeClr val="tx2"/>
                </a:solidFill>
                <a:latin typeface="Figtree" pitchFamily="2" charset="0"/>
              </a:rPr>
              <a:t>More information requested on assurance on resilience, failover, retry strategies etc.</a:t>
            </a:r>
          </a:p>
        </p:txBody>
      </p:sp>
      <p:sp>
        <p:nvSpPr>
          <p:cNvPr id="7" name="Oval 6">
            <a:extLst>
              <a:ext uri="{FF2B5EF4-FFF2-40B4-BE49-F238E27FC236}">
                <a16:creationId xmlns:a16="http://schemas.microsoft.com/office/drawing/2014/main" id="{B8304C83-8DC0-DE0A-E101-9D30F00BB08B}"/>
              </a:ext>
            </a:extLst>
          </p:cNvPr>
          <p:cNvSpPr/>
          <p:nvPr/>
        </p:nvSpPr>
        <p:spPr>
          <a:xfrm>
            <a:off x="551384" y="4566841"/>
            <a:ext cx="792000" cy="79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400"/>
              </a:spcBef>
            </a:pPr>
            <a:endParaRPr lang="en-GB" sz="2400">
              <a:latin typeface="Figtree" pitchFamily="2" charset="0"/>
            </a:endParaRPr>
          </a:p>
        </p:txBody>
      </p:sp>
      <p:sp>
        <p:nvSpPr>
          <p:cNvPr id="8" name="TextBox 7">
            <a:extLst>
              <a:ext uri="{FF2B5EF4-FFF2-40B4-BE49-F238E27FC236}">
                <a16:creationId xmlns:a16="http://schemas.microsoft.com/office/drawing/2014/main" id="{E827A255-FE9D-B63A-5459-323985AE3773}"/>
              </a:ext>
            </a:extLst>
          </p:cNvPr>
          <p:cNvSpPr txBox="1"/>
          <p:nvPr/>
        </p:nvSpPr>
        <p:spPr>
          <a:xfrm>
            <a:off x="1487488" y="4679589"/>
            <a:ext cx="2478008" cy="566504"/>
          </a:xfrm>
          <a:prstGeom prst="rect">
            <a:avLst/>
          </a:prstGeom>
          <a:noFill/>
        </p:spPr>
        <p:txBody>
          <a:bodyPr wrap="square" lIns="0" numCol="1" spcCol="457200" rtlCol="0">
            <a:noAutofit/>
          </a:bodyPr>
          <a:lstStyle/>
          <a:p>
            <a:pPr>
              <a:spcBef>
                <a:spcPts val="400"/>
              </a:spcBef>
              <a:buClr>
                <a:schemeClr val="accent2"/>
              </a:buClr>
            </a:pPr>
            <a:r>
              <a:rPr lang="en-GB" sz="1400" b="1">
                <a:solidFill>
                  <a:schemeClr val="tx2"/>
                </a:solidFill>
                <a:latin typeface="Figtree" pitchFamily="2" charset="0"/>
              </a:rPr>
              <a:t>Solution availability and service assurance.</a:t>
            </a:r>
          </a:p>
        </p:txBody>
      </p:sp>
      <p:sp>
        <p:nvSpPr>
          <p:cNvPr id="9" name="TextBox 8">
            <a:extLst>
              <a:ext uri="{FF2B5EF4-FFF2-40B4-BE49-F238E27FC236}">
                <a16:creationId xmlns:a16="http://schemas.microsoft.com/office/drawing/2014/main" id="{92B6CB6A-10C5-D466-EDBC-30F994C3A1A9}"/>
              </a:ext>
            </a:extLst>
          </p:cNvPr>
          <p:cNvSpPr txBox="1"/>
          <p:nvPr/>
        </p:nvSpPr>
        <p:spPr>
          <a:xfrm>
            <a:off x="4439816" y="3170905"/>
            <a:ext cx="3305401" cy="863639"/>
          </a:xfrm>
          <a:prstGeom prst="rect">
            <a:avLst/>
          </a:prstGeom>
          <a:noFill/>
        </p:spPr>
        <p:txBody>
          <a:bodyPr wrap="square" lIns="0" numCol="1" spcCol="457200" rtlCol="0">
            <a:noAutofit/>
          </a:bodyPr>
          <a:lstStyle/>
          <a:p>
            <a:pPr>
              <a:spcBef>
                <a:spcPts val="400"/>
              </a:spcBef>
              <a:buClr>
                <a:schemeClr val="accent2"/>
              </a:buClr>
            </a:pPr>
            <a:r>
              <a:rPr lang="en-GB" sz="1200">
                <a:solidFill>
                  <a:schemeClr val="tx2"/>
                </a:solidFill>
                <a:latin typeface="Figtree" pitchFamily="2" charset="0"/>
              </a:rPr>
              <a:t>More information requested on alignment with other data sharing frameworks (e.g. </a:t>
            </a:r>
            <a:r>
              <a:rPr lang="en-GB" sz="1200" err="1">
                <a:solidFill>
                  <a:schemeClr val="tx2"/>
                </a:solidFill>
                <a:latin typeface="Figtree" pitchFamily="2" charset="0"/>
              </a:rPr>
              <a:t>Elexon</a:t>
            </a:r>
            <a:r>
              <a:rPr lang="en-GB" sz="1200">
                <a:solidFill>
                  <a:schemeClr val="tx2"/>
                </a:solidFill>
                <a:latin typeface="Figtree" pitchFamily="2" charset="0"/>
              </a:rPr>
              <a:t> SDR, NESO DSI)</a:t>
            </a:r>
          </a:p>
        </p:txBody>
      </p:sp>
      <p:sp>
        <p:nvSpPr>
          <p:cNvPr id="10" name="Oval 9">
            <a:extLst>
              <a:ext uri="{FF2B5EF4-FFF2-40B4-BE49-F238E27FC236}">
                <a16:creationId xmlns:a16="http://schemas.microsoft.com/office/drawing/2014/main" id="{AEC114D2-0CD6-350B-574D-841444F0972B}"/>
              </a:ext>
            </a:extLst>
          </p:cNvPr>
          <p:cNvSpPr/>
          <p:nvPr/>
        </p:nvSpPr>
        <p:spPr>
          <a:xfrm>
            <a:off x="4439816" y="2207035"/>
            <a:ext cx="792000" cy="79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400"/>
              </a:spcBef>
            </a:pPr>
            <a:endParaRPr lang="en-GB" sz="2400">
              <a:latin typeface="Figtree" pitchFamily="2" charset="0"/>
            </a:endParaRPr>
          </a:p>
        </p:txBody>
      </p:sp>
      <p:sp>
        <p:nvSpPr>
          <p:cNvPr id="11" name="TextBox 10">
            <a:extLst>
              <a:ext uri="{FF2B5EF4-FFF2-40B4-BE49-F238E27FC236}">
                <a16:creationId xmlns:a16="http://schemas.microsoft.com/office/drawing/2014/main" id="{FEF6AFC1-EE7A-1CDB-6A7C-C2206B1B97F5}"/>
              </a:ext>
            </a:extLst>
          </p:cNvPr>
          <p:cNvSpPr txBox="1"/>
          <p:nvPr/>
        </p:nvSpPr>
        <p:spPr>
          <a:xfrm>
            <a:off x="5375920" y="2456706"/>
            <a:ext cx="2478008" cy="341009"/>
          </a:xfrm>
          <a:prstGeom prst="rect">
            <a:avLst/>
          </a:prstGeom>
          <a:noFill/>
        </p:spPr>
        <p:txBody>
          <a:bodyPr wrap="square" lIns="0" numCol="1" spcCol="457200" rtlCol="0">
            <a:noAutofit/>
          </a:bodyPr>
          <a:lstStyle/>
          <a:p>
            <a:pPr>
              <a:spcBef>
                <a:spcPts val="400"/>
              </a:spcBef>
              <a:buClr>
                <a:schemeClr val="accent2"/>
              </a:buClr>
            </a:pPr>
            <a:r>
              <a:rPr lang="en-GB" sz="1400" b="1">
                <a:solidFill>
                  <a:schemeClr val="tx2"/>
                </a:solidFill>
                <a:latin typeface="Figtree" pitchFamily="2" charset="0"/>
              </a:rPr>
              <a:t>Alignment across industry.</a:t>
            </a:r>
          </a:p>
        </p:txBody>
      </p:sp>
      <p:sp>
        <p:nvSpPr>
          <p:cNvPr id="12" name="TextBox 11">
            <a:extLst>
              <a:ext uri="{FF2B5EF4-FFF2-40B4-BE49-F238E27FC236}">
                <a16:creationId xmlns:a16="http://schemas.microsoft.com/office/drawing/2014/main" id="{EDA2C3F5-0435-61B0-832D-F824A9FAF9CB}"/>
              </a:ext>
            </a:extLst>
          </p:cNvPr>
          <p:cNvSpPr txBox="1"/>
          <p:nvPr/>
        </p:nvSpPr>
        <p:spPr>
          <a:xfrm>
            <a:off x="4439816" y="5530711"/>
            <a:ext cx="3305401" cy="863639"/>
          </a:xfrm>
          <a:prstGeom prst="rect">
            <a:avLst/>
          </a:prstGeom>
          <a:noFill/>
        </p:spPr>
        <p:txBody>
          <a:bodyPr wrap="square" lIns="0" numCol="1" spcCol="457200" rtlCol="0">
            <a:noAutofit/>
          </a:bodyPr>
          <a:lstStyle/>
          <a:p>
            <a:pPr>
              <a:spcBef>
                <a:spcPts val="400"/>
              </a:spcBef>
              <a:buClr>
                <a:schemeClr val="accent2"/>
              </a:buClr>
            </a:pPr>
            <a:r>
              <a:rPr lang="en-GB" sz="1200">
                <a:solidFill>
                  <a:schemeClr val="tx2"/>
                </a:solidFill>
                <a:latin typeface="Figtree" pitchFamily="2" charset="0"/>
              </a:rPr>
              <a:t>More information requested on functioning with DCC</a:t>
            </a:r>
          </a:p>
        </p:txBody>
      </p:sp>
      <p:sp>
        <p:nvSpPr>
          <p:cNvPr id="13" name="Oval 12">
            <a:extLst>
              <a:ext uri="{FF2B5EF4-FFF2-40B4-BE49-F238E27FC236}">
                <a16:creationId xmlns:a16="http://schemas.microsoft.com/office/drawing/2014/main" id="{60C156AA-5589-D890-90D8-B5752A06641A}"/>
              </a:ext>
            </a:extLst>
          </p:cNvPr>
          <p:cNvSpPr/>
          <p:nvPr/>
        </p:nvSpPr>
        <p:spPr>
          <a:xfrm>
            <a:off x="4439816" y="4566841"/>
            <a:ext cx="792000" cy="79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400"/>
              </a:spcBef>
            </a:pPr>
            <a:endParaRPr lang="en-GB" sz="2400">
              <a:latin typeface="Figtree" pitchFamily="2" charset="0"/>
            </a:endParaRPr>
          </a:p>
        </p:txBody>
      </p:sp>
      <p:sp>
        <p:nvSpPr>
          <p:cNvPr id="14" name="TextBox 13">
            <a:extLst>
              <a:ext uri="{FF2B5EF4-FFF2-40B4-BE49-F238E27FC236}">
                <a16:creationId xmlns:a16="http://schemas.microsoft.com/office/drawing/2014/main" id="{17034727-3D8D-05C3-AAC6-FE6F2C019088}"/>
              </a:ext>
            </a:extLst>
          </p:cNvPr>
          <p:cNvSpPr txBox="1"/>
          <p:nvPr/>
        </p:nvSpPr>
        <p:spPr>
          <a:xfrm>
            <a:off x="5375920" y="4691677"/>
            <a:ext cx="2478008" cy="542328"/>
          </a:xfrm>
          <a:prstGeom prst="rect">
            <a:avLst/>
          </a:prstGeom>
          <a:noFill/>
        </p:spPr>
        <p:txBody>
          <a:bodyPr wrap="square" lIns="0" numCol="1" spcCol="457200" rtlCol="0">
            <a:noAutofit/>
          </a:bodyPr>
          <a:lstStyle/>
          <a:p>
            <a:pPr>
              <a:spcBef>
                <a:spcPts val="400"/>
              </a:spcBef>
              <a:buClr>
                <a:schemeClr val="accent2"/>
              </a:buClr>
            </a:pPr>
            <a:r>
              <a:rPr lang="en-GB" sz="1400" b="1">
                <a:solidFill>
                  <a:schemeClr val="tx2"/>
                </a:solidFill>
                <a:latin typeface="Figtree" pitchFamily="2" charset="0"/>
              </a:rPr>
              <a:t>More information requested on functioning with DCC.</a:t>
            </a:r>
          </a:p>
        </p:txBody>
      </p:sp>
      <p:sp>
        <p:nvSpPr>
          <p:cNvPr id="15" name="TextBox 14">
            <a:extLst>
              <a:ext uri="{FF2B5EF4-FFF2-40B4-BE49-F238E27FC236}">
                <a16:creationId xmlns:a16="http://schemas.microsoft.com/office/drawing/2014/main" id="{304A9161-007C-DFBE-0AA2-790DE3103CD9}"/>
              </a:ext>
            </a:extLst>
          </p:cNvPr>
          <p:cNvSpPr txBox="1"/>
          <p:nvPr/>
        </p:nvSpPr>
        <p:spPr>
          <a:xfrm>
            <a:off x="8328248" y="3170905"/>
            <a:ext cx="3305401" cy="863639"/>
          </a:xfrm>
          <a:prstGeom prst="rect">
            <a:avLst/>
          </a:prstGeom>
          <a:noFill/>
        </p:spPr>
        <p:txBody>
          <a:bodyPr wrap="square" lIns="0" numCol="1" spcCol="457200" rtlCol="0">
            <a:noAutofit/>
          </a:bodyPr>
          <a:lstStyle/>
          <a:p>
            <a:pPr>
              <a:spcBef>
                <a:spcPts val="400"/>
              </a:spcBef>
              <a:buClr>
                <a:schemeClr val="accent2"/>
              </a:buClr>
            </a:pPr>
            <a:r>
              <a:rPr lang="en-GB" sz="1200">
                <a:solidFill>
                  <a:schemeClr val="tx2"/>
                </a:solidFill>
                <a:latin typeface="Figtree" pitchFamily="2" charset="0"/>
              </a:rPr>
              <a:t>More clarity requested on PKI services, particularly extent to which certificates can be managed across frameworks</a:t>
            </a:r>
          </a:p>
        </p:txBody>
      </p:sp>
      <p:sp>
        <p:nvSpPr>
          <p:cNvPr id="16" name="Oval 15">
            <a:extLst>
              <a:ext uri="{FF2B5EF4-FFF2-40B4-BE49-F238E27FC236}">
                <a16:creationId xmlns:a16="http://schemas.microsoft.com/office/drawing/2014/main" id="{A4C01EAA-C002-2A83-A607-7A0E8FFE629F}"/>
              </a:ext>
            </a:extLst>
          </p:cNvPr>
          <p:cNvSpPr/>
          <p:nvPr/>
        </p:nvSpPr>
        <p:spPr>
          <a:xfrm>
            <a:off x="8328336" y="2207035"/>
            <a:ext cx="792000" cy="79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400"/>
              </a:spcBef>
            </a:pPr>
            <a:endParaRPr lang="en-GB" sz="2400">
              <a:latin typeface="Figtree" pitchFamily="2" charset="0"/>
            </a:endParaRPr>
          </a:p>
        </p:txBody>
      </p:sp>
      <p:sp>
        <p:nvSpPr>
          <p:cNvPr id="17" name="TextBox 16">
            <a:extLst>
              <a:ext uri="{FF2B5EF4-FFF2-40B4-BE49-F238E27FC236}">
                <a16:creationId xmlns:a16="http://schemas.microsoft.com/office/drawing/2014/main" id="{25DDC3B0-7028-1A9B-2FEA-610CDE7BF3CC}"/>
              </a:ext>
            </a:extLst>
          </p:cNvPr>
          <p:cNvSpPr txBox="1"/>
          <p:nvPr/>
        </p:nvSpPr>
        <p:spPr>
          <a:xfrm>
            <a:off x="9264352" y="2331871"/>
            <a:ext cx="2478008" cy="542328"/>
          </a:xfrm>
          <a:prstGeom prst="rect">
            <a:avLst/>
          </a:prstGeom>
          <a:noFill/>
        </p:spPr>
        <p:txBody>
          <a:bodyPr wrap="square" lIns="0" numCol="1" spcCol="457200" rtlCol="0">
            <a:noAutofit/>
          </a:bodyPr>
          <a:lstStyle/>
          <a:p>
            <a:pPr>
              <a:spcBef>
                <a:spcPts val="400"/>
              </a:spcBef>
              <a:buClr>
                <a:schemeClr val="accent2"/>
              </a:buClr>
            </a:pPr>
            <a:r>
              <a:rPr lang="en-GB" sz="1400" b="1">
                <a:solidFill>
                  <a:schemeClr val="tx2"/>
                </a:solidFill>
                <a:latin typeface="Figtree" pitchFamily="2" charset="0"/>
              </a:rPr>
              <a:t>More clarity requested on PKI services.</a:t>
            </a:r>
          </a:p>
        </p:txBody>
      </p:sp>
      <p:sp>
        <p:nvSpPr>
          <p:cNvPr id="18" name="TextBox 17">
            <a:extLst>
              <a:ext uri="{FF2B5EF4-FFF2-40B4-BE49-F238E27FC236}">
                <a16:creationId xmlns:a16="http://schemas.microsoft.com/office/drawing/2014/main" id="{145B9E02-AE19-9D84-C663-601071F715AC}"/>
              </a:ext>
            </a:extLst>
          </p:cNvPr>
          <p:cNvSpPr txBox="1"/>
          <p:nvPr/>
        </p:nvSpPr>
        <p:spPr>
          <a:xfrm>
            <a:off x="8328248" y="5530711"/>
            <a:ext cx="3305401" cy="863639"/>
          </a:xfrm>
          <a:prstGeom prst="rect">
            <a:avLst/>
          </a:prstGeom>
          <a:noFill/>
        </p:spPr>
        <p:txBody>
          <a:bodyPr wrap="square" lIns="0" numCol="1" spcCol="457200" rtlCol="0">
            <a:noAutofit/>
          </a:bodyPr>
          <a:lstStyle/>
          <a:p>
            <a:pPr>
              <a:spcBef>
                <a:spcPts val="400"/>
              </a:spcBef>
              <a:buClr>
                <a:schemeClr val="accent2"/>
              </a:buClr>
            </a:pPr>
            <a:r>
              <a:rPr lang="en-GB" sz="1200">
                <a:solidFill>
                  <a:schemeClr val="tx2"/>
                </a:solidFill>
                <a:latin typeface="Figtree" pitchFamily="2" charset="0"/>
              </a:rPr>
              <a:t>More information requested on the roadmap and where certain features will sit</a:t>
            </a:r>
          </a:p>
        </p:txBody>
      </p:sp>
      <p:sp>
        <p:nvSpPr>
          <p:cNvPr id="19" name="Oval 18">
            <a:extLst>
              <a:ext uri="{FF2B5EF4-FFF2-40B4-BE49-F238E27FC236}">
                <a16:creationId xmlns:a16="http://schemas.microsoft.com/office/drawing/2014/main" id="{29A3E55E-90B0-296F-9E4E-13D01E685444}"/>
              </a:ext>
            </a:extLst>
          </p:cNvPr>
          <p:cNvSpPr/>
          <p:nvPr/>
        </p:nvSpPr>
        <p:spPr>
          <a:xfrm>
            <a:off x="8328336" y="4566841"/>
            <a:ext cx="792000" cy="792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spcBef>
                <a:spcPts val="400"/>
              </a:spcBef>
            </a:pPr>
            <a:endParaRPr lang="en-GB" sz="2400">
              <a:latin typeface="Figtree" pitchFamily="2" charset="0"/>
            </a:endParaRPr>
          </a:p>
        </p:txBody>
      </p:sp>
      <p:sp>
        <p:nvSpPr>
          <p:cNvPr id="20" name="TextBox 19">
            <a:extLst>
              <a:ext uri="{FF2B5EF4-FFF2-40B4-BE49-F238E27FC236}">
                <a16:creationId xmlns:a16="http://schemas.microsoft.com/office/drawing/2014/main" id="{F6E16C07-AE42-3468-172C-43E8013D078E}"/>
              </a:ext>
            </a:extLst>
          </p:cNvPr>
          <p:cNvSpPr txBox="1"/>
          <p:nvPr/>
        </p:nvSpPr>
        <p:spPr>
          <a:xfrm>
            <a:off x="9264352" y="4691677"/>
            <a:ext cx="2478008" cy="542328"/>
          </a:xfrm>
          <a:prstGeom prst="rect">
            <a:avLst/>
          </a:prstGeom>
          <a:noFill/>
        </p:spPr>
        <p:txBody>
          <a:bodyPr wrap="square" lIns="0" numCol="1" spcCol="457200" rtlCol="0">
            <a:noAutofit/>
          </a:bodyPr>
          <a:lstStyle/>
          <a:p>
            <a:pPr>
              <a:spcBef>
                <a:spcPts val="400"/>
              </a:spcBef>
              <a:buClr>
                <a:schemeClr val="accent2"/>
              </a:buClr>
            </a:pPr>
            <a:r>
              <a:rPr lang="en-GB" sz="1400" b="1">
                <a:solidFill>
                  <a:schemeClr val="tx2"/>
                </a:solidFill>
                <a:latin typeface="Figtree" pitchFamily="2" charset="0"/>
              </a:rPr>
              <a:t>Feature releases and roadmap.</a:t>
            </a:r>
          </a:p>
        </p:txBody>
      </p:sp>
      <p:sp>
        <p:nvSpPr>
          <p:cNvPr id="21" name="Graphic 2">
            <a:extLst>
              <a:ext uri="{FF2B5EF4-FFF2-40B4-BE49-F238E27FC236}">
                <a16:creationId xmlns:a16="http://schemas.microsoft.com/office/drawing/2014/main" id="{E0381190-A3DA-F9F5-C19E-EC1DDB00B253}"/>
              </a:ext>
            </a:extLst>
          </p:cNvPr>
          <p:cNvSpPr/>
          <p:nvPr/>
        </p:nvSpPr>
        <p:spPr>
          <a:xfrm>
            <a:off x="691940" y="2420977"/>
            <a:ext cx="510889" cy="383167"/>
          </a:xfrm>
          <a:custGeom>
            <a:avLst/>
            <a:gdLst>
              <a:gd name="connsiteX0" fmla="*/ 513057 w 507998"/>
              <a:gd name="connsiteY0" fmla="*/ 117928 h 380999"/>
              <a:gd name="connsiteX1" fmla="*/ 513057 w 507998"/>
              <a:gd name="connsiteY1" fmla="*/ 117928 h 380999"/>
              <a:gd name="connsiteX2" fmla="*/ 513057 w 507998"/>
              <a:gd name="connsiteY2" fmla="*/ 117928 h 380999"/>
              <a:gd name="connsiteX3" fmla="*/ 513057 w 507998"/>
              <a:gd name="connsiteY3" fmla="*/ 115207 h 380999"/>
              <a:gd name="connsiteX4" fmla="*/ 513057 w 507998"/>
              <a:gd name="connsiteY4" fmla="*/ 113937 h 380999"/>
              <a:gd name="connsiteX5" fmla="*/ 513057 w 507998"/>
              <a:gd name="connsiteY5" fmla="*/ 112485 h 380999"/>
              <a:gd name="connsiteX6" fmla="*/ 416900 w 507998"/>
              <a:gd name="connsiteY6" fmla="*/ 3084 h 380999"/>
              <a:gd name="connsiteX7" fmla="*/ 410368 w 507998"/>
              <a:gd name="connsiteY7" fmla="*/ 0 h 380999"/>
              <a:gd name="connsiteX8" fmla="*/ 105570 w 507998"/>
              <a:gd name="connsiteY8" fmla="*/ 0 h 380999"/>
              <a:gd name="connsiteX9" fmla="*/ 104118 w 507998"/>
              <a:gd name="connsiteY9" fmla="*/ 0 h 380999"/>
              <a:gd name="connsiteX10" fmla="*/ 102304 w 507998"/>
              <a:gd name="connsiteY10" fmla="*/ 0 h 380999"/>
              <a:gd name="connsiteX11" fmla="*/ 102304 w 507998"/>
              <a:gd name="connsiteY11" fmla="*/ 0 h 380999"/>
              <a:gd name="connsiteX12" fmla="*/ 100490 w 507998"/>
              <a:gd name="connsiteY12" fmla="*/ 1270 h 380999"/>
              <a:gd name="connsiteX13" fmla="*/ 99220 w 507998"/>
              <a:gd name="connsiteY13" fmla="*/ 2903 h 380999"/>
              <a:gd name="connsiteX14" fmla="*/ 99220 w 507998"/>
              <a:gd name="connsiteY14" fmla="*/ 2903 h 380999"/>
              <a:gd name="connsiteX15" fmla="*/ 2337 w 507998"/>
              <a:gd name="connsiteY15" fmla="*/ 111760 h 380999"/>
              <a:gd name="connsiteX16" fmla="*/ 2337 w 507998"/>
              <a:gd name="connsiteY16" fmla="*/ 123915 h 380999"/>
              <a:gd name="connsiteX17" fmla="*/ 251619 w 507998"/>
              <a:gd name="connsiteY17" fmla="*/ 396058 h 380999"/>
              <a:gd name="connsiteX18" fmla="*/ 251619 w 507998"/>
              <a:gd name="connsiteY18" fmla="*/ 396058 h 380999"/>
              <a:gd name="connsiteX19" fmla="*/ 252889 w 507998"/>
              <a:gd name="connsiteY19" fmla="*/ 396965 h 380999"/>
              <a:gd name="connsiteX20" fmla="*/ 253796 w 507998"/>
              <a:gd name="connsiteY20" fmla="*/ 396965 h 380999"/>
              <a:gd name="connsiteX21" fmla="*/ 254703 w 507998"/>
              <a:gd name="connsiteY21" fmla="*/ 396965 h 380999"/>
              <a:gd name="connsiteX22" fmla="*/ 254703 w 507998"/>
              <a:gd name="connsiteY22" fmla="*/ 396965 h 380999"/>
              <a:gd name="connsiteX23" fmla="*/ 257969 w 507998"/>
              <a:gd name="connsiteY23" fmla="*/ 396965 h 380999"/>
              <a:gd name="connsiteX24" fmla="*/ 257969 w 507998"/>
              <a:gd name="connsiteY24" fmla="*/ 396965 h 380999"/>
              <a:gd name="connsiteX25" fmla="*/ 261416 w 507998"/>
              <a:gd name="connsiteY25" fmla="*/ 396965 h 380999"/>
              <a:gd name="connsiteX26" fmla="*/ 262505 w 507998"/>
              <a:gd name="connsiteY26" fmla="*/ 396965 h 380999"/>
              <a:gd name="connsiteX27" fmla="*/ 262505 w 507998"/>
              <a:gd name="connsiteY27" fmla="*/ 396965 h 380999"/>
              <a:gd name="connsiteX28" fmla="*/ 263593 w 507998"/>
              <a:gd name="connsiteY28" fmla="*/ 396058 h 380999"/>
              <a:gd name="connsiteX29" fmla="*/ 263593 w 507998"/>
              <a:gd name="connsiteY29" fmla="*/ 396058 h 380999"/>
              <a:gd name="connsiteX30" fmla="*/ 509609 w 507998"/>
              <a:gd name="connsiteY30" fmla="*/ 123915 h 380999"/>
              <a:gd name="connsiteX31" fmla="*/ 510698 w 507998"/>
              <a:gd name="connsiteY31" fmla="*/ 122283 h 380999"/>
              <a:gd name="connsiteX32" fmla="*/ 510698 w 507998"/>
              <a:gd name="connsiteY32" fmla="*/ 121194 h 380999"/>
              <a:gd name="connsiteX33" fmla="*/ 513057 w 507998"/>
              <a:gd name="connsiteY33" fmla="*/ 117928 h 380999"/>
              <a:gd name="connsiteX34" fmla="*/ 102667 w 507998"/>
              <a:gd name="connsiteY34" fmla="*/ 26126 h 380999"/>
              <a:gd name="connsiteX35" fmla="*/ 135868 w 507998"/>
              <a:gd name="connsiteY35" fmla="*/ 108857 h 380999"/>
              <a:gd name="connsiteX36" fmla="*/ 29007 w 507998"/>
              <a:gd name="connsiteY36" fmla="*/ 108857 h 380999"/>
              <a:gd name="connsiteX37" fmla="*/ 353400 w 507998"/>
              <a:gd name="connsiteY37" fmla="*/ 127000 h 380999"/>
              <a:gd name="connsiteX38" fmla="*/ 257969 w 507998"/>
              <a:gd name="connsiteY38" fmla="*/ 365578 h 380999"/>
              <a:gd name="connsiteX39" fmla="*/ 162901 w 507998"/>
              <a:gd name="connsiteY39" fmla="*/ 127000 h 380999"/>
              <a:gd name="connsiteX40" fmla="*/ 171972 w 507998"/>
              <a:gd name="connsiteY40" fmla="*/ 108857 h 380999"/>
              <a:gd name="connsiteX41" fmla="*/ 258876 w 507998"/>
              <a:gd name="connsiteY41" fmla="*/ 21953 h 380999"/>
              <a:gd name="connsiteX42" fmla="*/ 344329 w 507998"/>
              <a:gd name="connsiteY42" fmla="*/ 108857 h 380999"/>
              <a:gd name="connsiteX43" fmla="*/ 280829 w 507998"/>
              <a:gd name="connsiteY43" fmla="*/ 18143 h 380999"/>
              <a:gd name="connsiteX44" fmla="*/ 396943 w 507998"/>
              <a:gd name="connsiteY44" fmla="*/ 18143 h 380999"/>
              <a:gd name="connsiteX45" fmla="*/ 363560 w 507998"/>
              <a:gd name="connsiteY45" fmla="*/ 101781 h 380999"/>
              <a:gd name="connsiteX46" fmla="*/ 153829 w 507998"/>
              <a:gd name="connsiteY46" fmla="*/ 101781 h 380999"/>
              <a:gd name="connsiteX47" fmla="*/ 119177 w 507998"/>
              <a:gd name="connsiteY47" fmla="*/ 18143 h 380999"/>
              <a:gd name="connsiteX48" fmla="*/ 235472 w 507998"/>
              <a:gd name="connsiteY48" fmla="*/ 18143 h 380999"/>
              <a:gd name="connsiteX49" fmla="*/ 143125 w 507998"/>
              <a:gd name="connsiteY49" fmla="*/ 127000 h 380999"/>
              <a:gd name="connsiteX50" fmla="*/ 231118 w 507998"/>
              <a:gd name="connsiteY50" fmla="*/ 347254 h 380999"/>
              <a:gd name="connsiteX51" fmla="*/ 29370 w 507998"/>
              <a:gd name="connsiteY51" fmla="*/ 127000 h 380999"/>
              <a:gd name="connsiteX52" fmla="*/ 372994 w 507998"/>
              <a:gd name="connsiteY52" fmla="*/ 127000 h 380999"/>
              <a:gd name="connsiteX53" fmla="*/ 483484 w 507998"/>
              <a:gd name="connsiteY53" fmla="*/ 127000 h 380999"/>
              <a:gd name="connsiteX54" fmla="*/ 285183 w 507998"/>
              <a:gd name="connsiteY54" fmla="*/ 346346 h 380999"/>
              <a:gd name="connsiteX55" fmla="*/ 380614 w 507998"/>
              <a:gd name="connsiteY55" fmla="*/ 108857 h 380999"/>
              <a:gd name="connsiteX56" fmla="*/ 413271 w 507998"/>
              <a:gd name="connsiteY56" fmla="*/ 26307 h 380999"/>
              <a:gd name="connsiteX57" fmla="*/ 484210 w 507998"/>
              <a:gd name="connsiteY57" fmla="*/ 108857 h 3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7998" h="380999">
                <a:moveTo>
                  <a:pt x="513057" y="117928"/>
                </a:moveTo>
                <a:lnTo>
                  <a:pt x="513057" y="117928"/>
                </a:lnTo>
                <a:lnTo>
                  <a:pt x="513057" y="117928"/>
                </a:lnTo>
                <a:cubicBezTo>
                  <a:pt x="513229" y="117029"/>
                  <a:pt x="513229" y="116106"/>
                  <a:pt x="513057" y="115207"/>
                </a:cubicBezTo>
                <a:cubicBezTo>
                  <a:pt x="513151" y="114789"/>
                  <a:pt x="513151" y="114355"/>
                  <a:pt x="513057" y="113937"/>
                </a:cubicBezTo>
                <a:cubicBezTo>
                  <a:pt x="513122" y="113455"/>
                  <a:pt x="513122" y="112967"/>
                  <a:pt x="513057" y="112485"/>
                </a:cubicBezTo>
                <a:lnTo>
                  <a:pt x="416900" y="3084"/>
                </a:lnTo>
                <a:cubicBezTo>
                  <a:pt x="415218" y="1230"/>
                  <a:pt x="412868" y="121"/>
                  <a:pt x="410368" y="0"/>
                </a:cubicBezTo>
                <a:lnTo>
                  <a:pt x="105570" y="0"/>
                </a:lnTo>
                <a:lnTo>
                  <a:pt x="104118" y="0"/>
                </a:lnTo>
                <a:cubicBezTo>
                  <a:pt x="104118" y="0"/>
                  <a:pt x="102848" y="0"/>
                  <a:pt x="102304" y="0"/>
                </a:cubicBezTo>
                <a:lnTo>
                  <a:pt x="102304" y="0"/>
                </a:lnTo>
                <a:lnTo>
                  <a:pt x="100490" y="1270"/>
                </a:lnTo>
                <a:lnTo>
                  <a:pt x="99220" y="2903"/>
                </a:lnTo>
                <a:lnTo>
                  <a:pt x="99220" y="2903"/>
                </a:lnTo>
                <a:lnTo>
                  <a:pt x="2337" y="111760"/>
                </a:lnTo>
                <a:cubicBezTo>
                  <a:pt x="-779" y="115213"/>
                  <a:pt x="-779" y="120463"/>
                  <a:pt x="2337" y="123915"/>
                </a:cubicBezTo>
                <a:lnTo>
                  <a:pt x="251619" y="396058"/>
                </a:lnTo>
                <a:lnTo>
                  <a:pt x="251619" y="396058"/>
                </a:lnTo>
                <a:cubicBezTo>
                  <a:pt x="251962" y="396459"/>
                  <a:pt x="252399" y="396769"/>
                  <a:pt x="252889" y="396965"/>
                </a:cubicBezTo>
                <a:lnTo>
                  <a:pt x="253796" y="396965"/>
                </a:lnTo>
                <a:lnTo>
                  <a:pt x="254703" y="396965"/>
                </a:lnTo>
                <a:lnTo>
                  <a:pt x="254703" y="396965"/>
                </a:lnTo>
                <a:cubicBezTo>
                  <a:pt x="255777" y="397219"/>
                  <a:pt x="256895" y="397219"/>
                  <a:pt x="257969" y="396965"/>
                </a:cubicBezTo>
                <a:lnTo>
                  <a:pt x="257969" y="396965"/>
                </a:lnTo>
                <a:cubicBezTo>
                  <a:pt x="259103" y="397222"/>
                  <a:pt x="260282" y="397222"/>
                  <a:pt x="261416" y="396965"/>
                </a:cubicBezTo>
                <a:cubicBezTo>
                  <a:pt x="261416" y="396965"/>
                  <a:pt x="261416" y="396965"/>
                  <a:pt x="262505" y="396965"/>
                </a:cubicBezTo>
                <a:lnTo>
                  <a:pt x="262505" y="396965"/>
                </a:lnTo>
                <a:cubicBezTo>
                  <a:pt x="262505" y="396965"/>
                  <a:pt x="263412" y="396965"/>
                  <a:pt x="263593" y="396058"/>
                </a:cubicBezTo>
                <a:lnTo>
                  <a:pt x="263593" y="396058"/>
                </a:lnTo>
                <a:lnTo>
                  <a:pt x="509609" y="123915"/>
                </a:lnTo>
                <a:cubicBezTo>
                  <a:pt x="510034" y="123415"/>
                  <a:pt x="510399" y="122867"/>
                  <a:pt x="510698" y="122283"/>
                </a:cubicBezTo>
                <a:lnTo>
                  <a:pt x="510698" y="121194"/>
                </a:lnTo>
                <a:cubicBezTo>
                  <a:pt x="511770" y="120343"/>
                  <a:pt x="512585" y="119213"/>
                  <a:pt x="513057" y="117928"/>
                </a:cubicBezTo>
                <a:close/>
                <a:moveTo>
                  <a:pt x="102667" y="26126"/>
                </a:moveTo>
                <a:lnTo>
                  <a:pt x="135868" y="108857"/>
                </a:lnTo>
                <a:lnTo>
                  <a:pt x="29007" y="108857"/>
                </a:lnTo>
                <a:close/>
                <a:moveTo>
                  <a:pt x="353400" y="127000"/>
                </a:moveTo>
                <a:lnTo>
                  <a:pt x="257969" y="365578"/>
                </a:lnTo>
                <a:lnTo>
                  <a:pt x="162901" y="127000"/>
                </a:lnTo>
                <a:close/>
                <a:moveTo>
                  <a:pt x="171972" y="108857"/>
                </a:moveTo>
                <a:lnTo>
                  <a:pt x="258876" y="21953"/>
                </a:lnTo>
                <a:lnTo>
                  <a:pt x="344329" y="108857"/>
                </a:lnTo>
                <a:close/>
                <a:moveTo>
                  <a:pt x="280829" y="18143"/>
                </a:moveTo>
                <a:lnTo>
                  <a:pt x="396943" y="18143"/>
                </a:lnTo>
                <a:lnTo>
                  <a:pt x="363560" y="101781"/>
                </a:lnTo>
                <a:close/>
                <a:moveTo>
                  <a:pt x="153829" y="101781"/>
                </a:moveTo>
                <a:lnTo>
                  <a:pt x="119177" y="18143"/>
                </a:lnTo>
                <a:lnTo>
                  <a:pt x="235472" y="18143"/>
                </a:lnTo>
                <a:close/>
                <a:moveTo>
                  <a:pt x="143125" y="127000"/>
                </a:moveTo>
                <a:lnTo>
                  <a:pt x="231118" y="347254"/>
                </a:lnTo>
                <a:lnTo>
                  <a:pt x="29370" y="127000"/>
                </a:lnTo>
                <a:close/>
                <a:moveTo>
                  <a:pt x="372994" y="127000"/>
                </a:moveTo>
                <a:lnTo>
                  <a:pt x="483484" y="127000"/>
                </a:lnTo>
                <a:lnTo>
                  <a:pt x="285183" y="346346"/>
                </a:lnTo>
                <a:close/>
                <a:moveTo>
                  <a:pt x="380614" y="108857"/>
                </a:moveTo>
                <a:lnTo>
                  <a:pt x="413271" y="26307"/>
                </a:lnTo>
                <a:lnTo>
                  <a:pt x="484210" y="108857"/>
                </a:lnTo>
                <a:close/>
              </a:path>
            </a:pathLst>
          </a:custGeom>
          <a:solidFill>
            <a:schemeClr val="bg1"/>
          </a:solidFill>
          <a:ln w="18029" cap="flat">
            <a:noFill/>
            <a:prstDash val="solid"/>
            <a:miter/>
          </a:ln>
        </p:spPr>
        <p:txBody>
          <a:bodyPr rtlCol="0" anchor="ctr"/>
          <a:lstStyle/>
          <a:p>
            <a:endParaRPr lang="en-GB">
              <a:latin typeface="Figtree" pitchFamily="2" charset="0"/>
            </a:endParaRPr>
          </a:p>
        </p:txBody>
      </p:sp>
      <p:sp>
        <p:nvSpPr>
          <p:cNvPr id="22" name="Graphic 2">
            <a:extLst>
              <a:ext uri="{FF2B5EF4-FFF2-40B4-BE49-F238E27FC236}">
                <a16:creationId xmlns:a16="http://schemas.microsoft.com/office/drawing/2014/main" id="{41DEF2DB-B051-EA24-10B9-4D7C2AFD6574}"/>
              </a:ext>
            </a:extLst>
          </p:cNvPr>
          <p:cNvSpPr/>
          <p:nvPr/>
        </p:nvSpPr>
        <p:spPr>
          <a:xfrm>
            <a:off x="4580372" y="2420977"/>
            <a:ext cx="510889" cy="383167"/>
          </a:xfrm>
          <a:custGeom>
            <a:avLst/>
            <a:gdLst>
              <a:gd name="connsiteX0" fmla="*/ 513057 w 507998"/>
              <a:gd name="connsiteY0" fmla="*/ 117928 h 380999"/>
              <a:gd name="connsiteX1" fmla="*/ 513057 w 507998"/>
              <a:gd name="connsiteY1" fmla="*/ 117928 h 380999"/>
              <a:gd name="connsiteX2" fmla="*/ 513057 w 507998"/>
              <a:gd name="connsiteY2" fmla="*/ 117928 h 380999"/>
              <a:gd name="connsiteX3" fmla="*/ 513057 w 507998"/>
              <a:gd name="connsiteY3" fmla="*/ 115207 h 380999"/>
              <a:gd name="connsiteX4" fmla="*/ 513057 w 507998"/>
              <a:gd name="connsiteY4" fmla="*/ 113937 h 380999"/>
              <a:gd name="connsiteX5" fmla="*/ 513057 w 507998"/>
              <a:gd name="connsiteY5" fmla="*/ 112485 h 380999"/>
              <a:gd name="connsiteX6" fmla="*/ 416900 w 507998"/>
              <a:gd name="connsiteY6" fmla="*/ 3084 h 380999"/>
              <a:gd name="connsiteX7" fmla="*/ 410368 w 507998"/>
              <a:gd name="connsiteY7" fmla="*/ 0 h 380999"/>
              <a:gd name="connsiteX8" fmla="*/ 105570 w 507998"/>
              <a:gd name="connsiteY8" fmla="*/ 0 h 380999"/>
              <a:gd name="connsiteX9" fmla="*/ 104118 w 507998"/>
              <a:gd name="connsiteY9" fmla="*/ 0 h 380999"/>
              <a:gd name="connsiteX10" fmla="*/ 102304 w 507998"/>
              <a:gd name="connsiteY10" fmla="*/ 0 h 380999"/>
              <a:gd name="connsiteX11" fmla="*/ 102304 w 507998"/>
              <a:gd name="connsiteY11" fmla="*/ 0 h 380999"/>
              <a:gd name="connsiteX12" fmla="*/ 100490 w 507998"/>
              <a:gd name="connsiteY12" fmla="*/ 1270 h 380999"/>
              <a:gd name="connsiteX13" fmla="*/ 99220 w 507998"/>
              <a:gd name="connsiteY13" fmla="*/ 2903 h 380999"/>
              <a:gd name="connsiteX14" fmla="*/ 99220 w 507998"/>
              <a:gd name="connsiteY14" fmla="*/ 2903 h 380999"/>
              <a:gd name="connsiteX15" fmla="*/ 2337 w 507998"/>
              <a:gd name="connsiteY15" fmla="*/ 111760 h 380999"/>
              <a:gd name="connsiteX16" fmla="*/ 2337 w 507998"/>
              <a:gd name="connsiteY16" fmla="*/ 123915 h 380999"/>
              <a:gd name="connsiteX17" fmla="*/ 251619 w 507998"/>
              <a:gd name="connsiteY17" fmla="*/ 396058 h 380999"/>
              <a:gd name="connsiteX18" fmla="*/ 251619 w 507998"/>
              <a:gd name="connsiteY18" fmla="*/ 396058 h 380999"/>
              <a:gd name="connsiteX19" fmla="*/ 252889 w 507998"/>
              <a:gd name="connsiteY19" fmla="*/ 396965 h 380999"/>
              <a:gd name="connsiteX20" fmla="*/ 253796 w 507998"/>
              <a:gd name="connsiteY20" fmla="*/ 396965 h 380999"/>
              <a:gd name="connsiteX21" fmla="*/ 254703 w 507998"/>
              <a:gd name="connsiteY21" fmla="*/ 396965 h 380999"/>
              <a:gd name="connsiteX22" fmla="*/ 254703 w 507998"/>
              <a:gd name="connsiteY22" fmla="*/ 396965 h 380999"/>
              <a:gd name="connsiteX23" fmla="*/ 257969 w 507998"/>
              <a:gd name="connsiteY23" fmla="*/ 396965 h 380999"/>
              <a:gd name="connsiteX24" fmla="*/ 257969 w 507998"/>
              <a:gd name="connsiteY24" fmla="*/ 396965 h 380999"/>
              <a:gd name="connsiteX25" fmla="*/ 261416 w 507998"/>
              <a:gd name="connsiteY25" fmla="*/ 396965 h 380999"/>
              <a:gd name="connsiteX26" fmla="*/ 262505 w 507998"/>
              <a:gd name="connsiteY26" fmla="*/ 396965 h 380999"/>
              <a:gd name="connsiteX27" fmla="*/ 262505 w 507998"/>
              <a:gd name="connsiteY27" fmla="*/ 396965 h 380999"/>
              <a:gd name="connsiteX28" fmla="*/ 263593 w 507998"/>
              <a:gd name="connsiteY28" fmla="*/ 396058 h 380999"/>
              <a:gd name="connsiteX29" fmla="*/ 263593 w 507998"/>
              <a:gd name="connsiteY29" fmla="*/ 396058 h 380999"/>
              <a:gd name="connsiteX30" fmla="*/ 509609 w 507998"/>
              <a:gd name="connsiteY30" fmla="*/ 123915 h 380999"/>
              <a:gd name="connsiteX31" fmla="*/ 510698 w 507998"/>
              <a:gd name="connsiteY31" fmla="*/ 122283 h 380999"/>
              <a:gd name="connsiteX32" fmla="*/ 510698 w 507998"/>
              <a:gd name="connsiteY32" fmla="*/ 121194 h 380999"/>
              <a:gd name="connsiteX33" fmla="*/ 513057 w 507998"/>
              <a:gd name="connsiteY33" fmla="*/ 117928 h 380999"/>
              <a:gd name="connsiteX34" fmla="*/ 102667 w 507998"/>
              <a:gd name="connsiteY34" fmla="*/ 26126 h 380999"/>
              <a:gd name="connsiteX35" fmla="*/ 135868 w 507998"/>
              <a:gd name="connsiteY35" fmla="*/ 108857 h 380999"/>
              <a:gd name="connsiteX36" fmla="*/ 29007 w 507998"/>
              <a:gd name="connsiteY36" fmla="*/ 108857 h 380999"/>
              <a:gd name="connsiteX37" fmla="*/ 353400 w 507998"/>
              <a:gd name="connsiteY37" fmla="*/ 127000 h 380999"/>
              <a:gd name="connsiteX38" fmla="*/ 257969 w 507998"/>
              <a:gd name="connsiteY38" fmla="*/ 365578 h 380999"/>
              <a:gd name="connsiteX39" fmla="*/ 162901 w 507998"/>
              <a:gd name="connsiteY39" fmla="*/ 127000 h 380999"/>
              <a:gd name="connsiteX40" fmla="*/ 171972 w 507998"/>
              <a:gd name="connsiteY40" fmla="*/ 108857 h 380999"/>
              <a:gd name="connsiteX41" fmla="*/ 258876 w 507998"/>
              <a:gd name="connsiteY41" fmla="*/ 21953 h 380999"/>
              <a:gd name="connsiteX42" fmla="*/ 344329 w 507998"/>
              <a:gd name="connsiteY42" fmla="*/ 108857 h 380999"/>
              <a:gd name="connsiteX43" fmla="*/ 280829 w 507998"/>
              <a:gd name="connsiteY43" fmla="*/ 18143 h 380999"/>
              <a:gd name="connsiteX44" fmla="*/ 396943 w 507998"/>
              <a:gd name="connsiteY44" fmla="*/ 18143 h 380999"/>
              <a:gd name="connsiteX45" fmla="*/ 363560 w 507998"/>
              <a:gd name="connsiteY45" fmla="*/ 101781 h 380999"/>
              <a:gd name="connsiteX46" fmla="*/ 153829 w 507998"/>
              <a:gd name="connsiteY46" fmla="*/ 101781 h 380999"/>
              <a:gd name="connsiteX47" fmla="*/ 119177 w 507998"/>
              <a:gd name="connsiteY47" fmla="*/ 18143 h 380999"/>
              <a:gd name="connsiteX48" fmla="*/ 235472 w 507998"/>
              <a:gd name="connsiteY48" fmla="*/ 18143 h 380999"/>
              <a:gd name="connsiteX49" fmla="*/ 143125 w 507998"/>
              <a:gd name="connsiteY49" fmla="*/ 127000 h 380999"/>
              <a:gd name="connsiteX50" fmla="*/ 231118 w 507998"/>
              <a:gd name="connsiteY50" fmla="*/ 347254 h 380999"/>
              <a:gd name="connsiteX51" fmla="*/ 29370 w 507998"/>
              <a:gd name="connsiteY51" fmla="*/ 127000 h 380999"/>
              <a:gd name="connsiteX52" fmla="*/ 372994 w 507998"/>
              <a:gd name="connsiteY52" fmla="*/ 127000 h 380999"/>
              <a:gd name="connsiteX53" fmla="*/ 483484 w 507998"/>
              <a:gd name="connsiteY53" fmla="*/ 127000 h 380999"/>
              <a:gd name="connsiteX54" fmla="*/ 285183 w 507998"/>
              <a:gd name="connsiteY54" fmla="*/ 346346 h 380999"/>
              <a:gd name="connsiteX55" fmla="*/ 380614 w 507998"/>
              <a:gd name="connsiteY55" fmla="*/ 108857 h 380999"/>
              <a:gd name="connsiteX56" fmla="*/ 413271 w 507998"/>
              <a:gd name="connsiteY56" fmla="*/ 26307 h 380999"/>
              <a:gd name="connsiteX57" fmla="*/ 484210 w 507998"/>
              <a:gd name="connsiteY57" fmla="*/ 108857 h 3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7998" h="380999">
                <a:moveTo>
                  <a:pt x="513057" y="117928"/>
                </a:moveTo>
                <a:lnTo>
                  <a:pt x="513057" y="117928"/>
                </a:lnTo>
                <a:lnTo>
                  <a:pt x="513057" y="117928"/>
                </a:lnTo>
                <a:cubicBezTo>
                  <a:pt x="513229" y="117029"/>
                  <a:pt x="513229" y="116106"/>
                  <a:pt x="513057" y="115207"/>
                </a:cubicBezTo>
                <a:cubicBezTo>
                  <a:pt x="513151" y="114789"/>
                  <a:pt x="513151" y="114355"/>
                  <a:pt x="513057" y="113937"/>
                </a:cubicBezTo>
                <a:cubicBezTo>
                  <a:pt x="513122" y="113455"/>
                  <a:pt x="513122" y="112967"/>
                  <a:pt x="513057" y="112485"/>
                </a:cubicBezTo>
                <a:lnTo>
                  <a:pt x="416900" y="3084"/>
                </a:lnTo>
                <a:cubicBezTo>
                  <a:pt x="415218" y="1230"/>
                  <a:pt x="412868" y="121"/>
                  <a:pt x="410368" y="0"/>
                </a:cubicBezTo>
                <a:lnTo>
                  <a:pt x="105570" y="0"/>
                </a:lnTo>
                <a:lnTo>
                  <a:pt x="104118" y="0"/>
                </a:lnTo>
                <a:cubicBezTo>
                  <a:pt x="104118" y="0"/>
                  <a:pt x="102848" y="0"/>
                  <a:pt x="102304" y="0"/>
                </a:cubicBezTo>
                <a:lnTo>
                  <a:pt x="102304" y="0"/>
                </a:lnTo>
                <a:lnTo>
                  <a:pt x="100490" y="1270"/>
                </a:lnTo>
                <a:lnTo>
                  <a:pt x="99220" y="2903"/>
                </a:lnTo>
                <a:lnTo>
                  <a:pt x="99220" y="2903"/>
                </a:lnTo>
                <a:lnTo>
                  <a:pt x="2337" y="111760"/>
                </a:lnTo>
                <a:cubicBezTo>
                  <a:pt x="-779" y="115213"/>
                  <a:pt x="-779" y="120463"/>
                  <a:pt x="2337" y="123915"/>
                </a:cubicBezTo>
                <a:lnTo>
                  <a:pt x="251619" y="396058"/>
                </a:lnTo>
                <a:lnTo>
                  <a:pt x="251619" y="396058"/>
                </a:lnTo>
                <a:cubicBezTo>
                  <a:pt x="251962" y="396459"/>
                  <a:pt x="252399" y="396769"/>
                  <a:pt x="252889" y="396965"/>
                </a:cubicBezTo>
                <a:lnTo>
                  <a:pt x="253796" y="396965"/>
                </a:lnTo>
                <a:lnTo>
                  <a:pt x="254703" y="396965"/>
                </a:lnTo>
                <a:lnTo>
                  <a:pt x="254703" y="396965"/>
                </a:lnTo>
                <a:cubicBezTo>
                  <a:pt x="255777" y="397219"/>
                  <a:pt x="256895" y="397219"/>
                  <a:pt x="257969" y="396965"/>
                </a:cubicBezTo>
                <a:lnTo>
                  <a:pt x="257969" y="396965"/>
                </a:lnTo>
                <a:cubicBezTo>
                  <a:pt x="259103" y="397222"/>
                  <a:pt x="260282" y="397222"/>
                  <a:pt x="261416" y="396965"/>
                </a:cubicBezTo>
                <a:cubicBezTo>
                  <a:pt x="261416" y="396965"/>
                  <a:pt x="261416" y="396965"/>
                  <a:pt x="262505" y="396965"/>
                </a:cubicBezTo>
                <a:lnTo>
                  <a:pt x="262505" y="396965"/>
                </a:lnTo>
                <a:cubicBezTo>
                  <a:pt x="262505" y="396965"/>
                  <a:pt x="263412" y="396965"/>
                  <a:pt x="263593" y="396058"/>
                </a:cubicBezTo>
                <a:lnTo>
                  <a:pt x="263593" y="396058"/>
                </a:lnTo>
                <a:lnTo>
                  <a:pt x="509609" y="123915"/>
                </a:lnTo>
                <a:cubicBezTo>
                  <a:pt x="510034" y="123415"/>
                  <a:pt x="510399" y="122867"/>
                  <a:pt x="510698" y="122283"/>
                </a:cubicBezTo>
                <a:lnTo>
                  <a:pt x="510698" y="121194"/>
                </a:lnTo>
                <a:cubicBezTo>
                  <a:pt x="511770" y="120343"/>
                  <a:pt x="512585" y="119213"/>
                  <a:pt x="513057" y="117928"/>
                </a:cubicBezTo>
                <a:close/>
                <a:moveTo>
                  <a:pt x="102667" y="26126"/>
                </a:moveTo>
                <a:lnTo>
                  <a:pt x="135868" y="108857"/>
                </a:lnTo>
                <a:lnTo>
                  <a:pt x="29007" y="108857"/>
                </a:lnTo>
                <a:close/>
                <a:moveTo>
                  <a:pt x="353400" y="127000"/>
                </a:moveTo>
                <a:lnTo>
                  <a:pt x="257969" y="365578"/>
                </a:lnTo>
                <a:lnTo>
                  <a:pt x="162901" y="127000"/>
                </a:lnTo>
                <a:close/>
                <a:moveTo>
                  <a:pt x="171972" y="108857"/>
                </a:moveTo>
                <a:lnTo>
                  <a:pt x="258876" y="21953"/>
                </a:lnTo>
                <a:lnTo>
                  <a:pt x="344329" y="108857"/>
                </a:lnTo>
                <a:close/>
                <a:moveTo>
                  <a:pt x="280829" y="18143"/>
                </a:moveTo>
                <a:lnTo>
                  <a:pt x="396943" y="18143"/>
                </a:lnTo>
                <a:lnTo>
                  <a:pt x="363560" y="101781"/>
                </a:lnTo>
                <a:close/>
                <a:moveTo>
                  <a:pt x="153829" y="101781"/>
                </a:moveTo>
                <a:lnTo>
                  <a:pt x="119177" y="18143"/>
                </a:lnTo>
                <a:lnTo>
                  <a:pt x="235472" y="18143"/>
                </a:lnTo>
                <a:close/>
                <a:moveTo>
                  <a:pt x="143125" y="127000"/>
                </a:moveTo>
                <a:lnTo>
                  <a:pt x="231118" y="347254"/>
                </a:lnTo>
                <a:lnTo>
                  <a:pt x="29370" y="127000"/>
                </a:lnTo>
                <a:close/>
                <a:moveTo>
                  <a:pt x="372994" y="127000"/>
                </a:moveTo>
                <a:lnTo>
                  <a:pt x="483484" y="127000"/>
                </a:lnTo>
                <a:lnTo>
                  <a:pt x="285183" y="346346"/>
                </a:lnTo>
                <a:close/>
                <a:moveTo>
                  <a:pt x="380614" y="108857"/>
                </a:moveTo>
                <a:lnTo>
                  <a:pt x="413271" y="26307"/>
                </a:lnTo>
                <a:lnTo>
                  <a:pt x="484210" y="108857"/>
                </a:lnTo>
                <a:close/>
              </a:path>
            </a:pathLst>
          </a:custGeom>
          <a:solidFill>
            <a:schemeClr val="bg1"/>
          </a:solidFill>
          <a:ln w="18029" cap="flat">
            <a:noFill/>
            <a:prstDash val="solid"/>
            <a:miter/>
          </a:ln>
        </p:spPr>
        <p:txBody>
          <a:bodyPr rtlCol="0" anchor="ctr"/>
          <a:lstStyle/>
          <a:p>
            <a:endParaRPr lang="en-GB">
              <a:latin typeface="Figtree" pitchFamily="2" charset="0"/>
            </a:endParaRPr>
          </a:p>
        </p:txBody>
      </p:sp>
      <p:sp>
        <p:nvSpPr>
          <p:cNvPr id="23" name="Graphic 2">
            <a:extLst>
              <a:ext uri="{FF2B5EF4-FFF2-40B4-BE49-F238E27FC236}">
                <a16:creationId xmlns:a16="http://schemas.microsoft.com/office/drawing/2014/main" id="{9E2ABF16-4A4E-5035-09B8-877CE0F72D17}"/>
              </a:ext>
            </a:extLst>
          </p:cNvPr>
          <p:cNvSpPr/>
          <p:nvPr/>
        </p:nvSpPr>
        <p:spPr>
          <a:xfrm>
            <a:off x="8468892" y="2420977"/>
            <a:ext cx="510889" cy="383167"/>
          </a:xfrm>
          <a:custGeom>
            <a:avLst/>
            <a:gdLst>
              <a:gd name="connsiteX0" fmla="*/ 513057 w 507998"/>
              <a:gd name="connsiteY0" fmla="*/ 117928 h 380999"/>
              <a:gd name="connsiteX1" fmla="*/ 513057 w 507998"/>
              <a:gd name="connsiteY1" fmla="*/ 117928 h 380999"/>
              <a:gd name="connsiteX2" fmla="*/ 513057 w 507998"/>
              <a:gd name="connsiteY2" fmla="*/ 117928 h 380999"/>
              <a:gd name="connsiteX3" fmla="*/ 513057 w 507998"/>
              <a:gd name="connsiteY3" fmla="*/ 115207 h 380999"/>
              <a:gd name="connsiteX4" fmla="*/ 513057 w 507998"/>
              <a:gd name="connsiteY4" fmla="*/ 113937 h 380999"/>
              <a:gd name="connsiteX5" fmla="*/ 513057 w 507998"/>
              <a:gd name="connsiteY5" fmla="*/ 112485 h 380999"/>
              <a:gd name="connsiteX6" fmla="*/ 416900 w 507998"/>
              <a:gd name="connsiteY6" fmla="*/ 3084 h 380999"/>
              <a:gd name="connsiteX7" fmla="*/ 410368 w 507998"/>
              <a:gd name="connsiteY7" fmla="*/ 0 h 380999"/>
              <a:gd name="connsiteX8" fmla="*/ 105570 w 507998"/>
              <a:gd name="connsiteY8" fmla="*/ 0 h 380999"/>
              <a:gd name="connsiteX9" fmla="*/ 104118 w 507998"/>
              <a:gd name="connsiteY9" fmla="*/ 0 h 380999"/>
              <a:gd name="connsiteX10" fmla="*/ 102304 w 507998"/>
              <a:gd name="connsiteY10" fmla="*/ 0 h 380999"/>
              <a:gd name="connsiteX11" fmla="*/ 102304 w 507998"/>
              <a:gd name="connsiteY11" fmla="*/ 0 h 380999"/>
              <a:gd name="connsiteX12" fmla="*/ 100490 w 507998"/>
              <a:gd name="connsiteY12" fmla="*/ 1270 h 380999"/>
              <a:gd name="connsiteX13" fmla="*/ 99220 w 507998"/>
              <a:gd name="connsiteY13" fmla="*/ 2903 h 380999"/>
              <a:gd name="connsiteX14" fmla="*/ 99220 w 507998"/>
              <a:gd name="connsiteY14" fmla="*/ 2903 h 380999"/>
              <a:gd name="connsiteX15" fmla="*/ 2337 w 507998"/>
              <a:gd name="connsiteY15" fmla="*/ 111760 h 380999"/>
              <a:gd name="connsiteX16" fmla="*/ 2337 w 507998"/>
              <a:gd name="connsiteY16" fmla="*/ 123915 h 380999"/>
              <a:gd name="connsiteX17" fmla="*/ 251619 w 507998"/>
              <a:gd name="connsiteY17" fmla="*/ 396058 h 380999"/>
              <a:gd name="connsiteX18" fmla="*/ 251619 w 507998"/>
              <a:gd name="connsiteY18" fmla="*/ 396058 h 380999"/>
              <a:gd name="connsiteX19" fmla="*/ 252889 w 507998"/>
              <a:gd name="connsiteY19" fmla="*/ 396965 h 380999"/>
              <a:gd name="connsiteX20" fmla="*/ 253796 w 507998"/>
              <a:gd name="connsiteY20" fmla="*/ 396965 h 380999"/>
              <a:gd name="connsiteX21" fmla="*/ 254703 w 507998"/>
              <a:gd name="connsiteY21" fmla="*/ 396965 h 380999"/>
              <a:gd name="connsiteX22" fmla="*/ 254703 w 507998"/>
              <a:gd name="connsiteY22" fmla="*/ 396965 h 380999"/>
              <a:gd name="connsiteX23" fmla="*/ 257969 w 507998"/>
              <a:gd name="connsiteY23" fmla="*/ 396965 h 380999"/>
              <a:gd name="connsiteX24" fmla="*/ 257969 w 507998"/>
              <a:gd name="connsiteY24" fmla="*/ 396965 h 380999"/>
              <a:gd name="connsiteX25" fmla="*/ 261416 w 507998"/>
              <a:gd name="connsiteY25" fmla="*/ 396965 h 380999"/>
              <a:gd name="connsiteX26" fmla="*/ 262505 w 507998"/>
              <a:gd name="connsiteY26" fmla="*/ 396965 h 380999"/>
              <a:gd name="connsiteX27" fmla="*/ 262505 w 507998"/>
              <a:gd name="connsiteY27" fmla="*/ 396965 h 380999"/>
              <a:gd name="connsiteX28" fmla="*/ 263593 w 507998"/>
              <a:gd name="connsiteY28" fmla="*/ 396058 h 380999"/>
              <a:gd name="connsiteX29" fmla="*/ 263593 w 507998"/>
              <a:gd name="connsiteY29" fmla="*/ 396058 h 380999"/>
              <a:gd name="connsiteX30" fmla="*/ 509609 w 507998"/>
              <a:gd name="connsiteY30" fmla="*/ 123915 h 380999"/>
              <a:gd name="connsiteX31" fmla="*/ 510698 w 507998"/>
              <a:gd name="connsiteY31" fmla="*/ 122283 h 380999"/>
              <a:gd name="connsiteX32" fmla="*/ 510698 w 507998"/>
              <a:gd name="connsiteY32" fmla="*/ 121194 h 380999"/>
              <a:gd name="connsiteX33" fmla="*/ 513057 w 507998"/>
              <a:gd name="connsiteY33" fmla="*/ 117928 h 380999"/>
              <a:gd name="connsiteX34" fmla="*/ 102667 w 507998"/>
              <a:gd name="connsiteY34" fmla="*/ 26126 h 380999"/>
              <a:gd name="connsiteX35" fmla="*/ 135868 w 507998"/>
              <a:gd name="connsiteY35" fmla="*/ 108857 h 380999"/>
              <a:gd name="connsiteX36" fmla="*/ 29007 w 507998"/>
              <a:gd name="connsiteY36" fmla="*/ 108857 h 380999"/>
              <a:gd name="connsiteX37" fmla="*/ 353400 w 507998"/>
              <a:gd name="connsiteY37" fmla="*/ 127000 h 380999"/>
              <a:gd name="connsiteX38" fmla="*/ 257969 w 507998"/>
              <a:gd name="connsiteY38" fmla="*/ 365578 h 380999"/>
              <a:gd name="connsiteX39" fmla="*/ 162901 w 507998"/>
              <a:gd name="connsiteY39" fmla="*/ 127000 h 380999"/>
              <a:gd name="connsiteX40" fmla="*/ 171972 w 507998"/>
              <a:gd name="connsiteY40" fmla="*/ 108857 h 380999"/>
              <a:gd name="connsiteX41" fmla="*/ 258876 w 507998"/>
              <a:gd name="connsiteY41" fmla="*/ 21953 h 380999"/>
              <a:gd name="connsiteX42" fmla="*/ 344329 w 507998"/>
              <a:gd name="connsiteY42" fmla="*/ 108857 h 380999"/>
              <a:gd name="connsiteX43" fmla="*/ 280829 w 507998"/>
              <a:gd name="connsiteY43" fmla="*/ 18143 h 380999"/>
              <a:gd name="connsiteX44" fmla="*/ 396943 w 507998"/>
              <a:gd name="connsiteY44" fmla="*/ 18143 h 380999"/>
              <a:gd name="connsiteX45" fmla="*/ 363560 w 507998"/>
              <a:gd name="connsiteY45" fmla="*/ 101781 h 380999"/>
              <a:gd name="connsiteX46" fmla="*/ 153829 w 507998"/>
              <a:gd name="connsiteY46" fmla="*/ 101781 h 380999"/>
              <a:gd name="connsiteX47" fmla="*/ 119177 w 507998"/>
              <a:gd name="connsiteY47" fmla="*/ 18143 h 380999"/>
              <a:gd name="connsiteX48" fmla="*/ 235472 w 507998"/>
              <a:gd name="connsiteY48" fmla="*/ 18143 h 380999"/>
              <a:gd name="connsiteX49" fmla="*/ 143125 w 507998"/>
              <a:gd name="connsiteY49" fmla="*/ 127000 h 380999"/>
              <a:gd name="connsiteX50" fmla="*/ 231118 w 507998"/>
              <a:gd name="connsiteY50" fmla="*/ 347254 h 380999"/>
              <a:gd name="connsiteX51" fmla="*/ 29370 w 507998"/>
              <a:gd name="connsiteY51" fmla="*/ 127000 h 380999"/>
              <a:gd name="connsiteX52" fmla="*/ 372994 w 507998"/>
              <a:gd name="connsiteY52" fmla="*/ 127000 h 380999"/>
              <a:gd name="connsiteX53" fmla="*/ 483484 w 507998"/>
              <a:gd name="connsiteY53" fmla="*/ 127000 h 380999"/>
              <a:gd name="connsiteX54" fmla="*/ 285183 w 507998"/>
              <a:gd name="connsiteY54" fmla="*/ 346346 h 380999"/>
              <a:gd name="connsiteX55" fmla="*/ 380614 w 507998"/>
              <a:gd name="connsiteY55" fmla="*/ 108857 h 380999"/>
              <a:gd name="connsiteX56" fmla="*/ 413271 w 507998"/>
              <a:gd name="connsiteY56" fmla="*/ 26307 h 380999"/>
              <a:gd name="connsiteX57" fmla="*/ 484210 w 507998"/>
              <a:gd name="connsiteY57" fmla="*/ 108857 h 3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7998" h="380999">
                <a:moveTo>
                  <a:pt x="513057" y="117928"/>
                </a:moveTo>
                <a:lnTo>
                  <a:pt x="513057" y="117928"/>
                </a:lnTo>
                <a:lnTo>
                  <a:pt x="513057" y="117928"/>
                </a:lnTo>
                <a:cubicBezTo>
                  <a:pt x="513229" y="117029"/>
                  <a:pt x="513229" y="116106"/>
                  <a:pt x="513057" y="115207"/>
                </a:cubicBezTo>
                <a:cubicBezTo>
                  <a:pt x="513151" y="114789"/>
                  <a:pt x="513151" y="114355"/>
                  <a:pt x="513057" y="113937"/>
                </a:cubicBezTo>
                <a:cubicBezTo>
                  <a:pt x="513122" y="113455"/>
                  <a:pt x="513122" y="112967"/>
                  <a:pt x="513057" y="112485"/>
                </a:cubicBezTo>
                <a:lnTo>
                  <a:pt x="416900" y="3084"/>
                </a:lnTo>
                <a:cubicBezTo>
                  <a:pt x="415218" y="1230"/>
                  <a:pt x="412868" y="121"/>
                  <a:pt x="410368" y="0"/>
                </a:cubicBezTo>
                <a:lnTo>
                  <a:pt x="105570" y="0"/>
                </a:lnTo>
                <a:lnTo>
                  <a:pt x="104118" y="0"/>
                </a:lnTo>
                <a:cubicBezTo>
                  <a:pt x="104118" y="0"/>
                  <a:pt x="102848" y="0"/>
                  <a:pt x="102304" y="0"/>
                </a:cubicBezTo>
                <a:lnTo>
                  <a:pt x="102304" y="0"/>
                </a:lnTo>
                <a:lnTo>
                  <a:pt x="100490" y="1270"/>
                </a:lnTo>
                <a:lnTo>
                  <a:pt x="99220" y="2903"/>
                </a:lnTo>
                <a:lnTo>
                  <a:pt x="99220" y="2903"/>
                </a:lnTo>
                <a:lnTo>
                  <a:pt x="2337" y="111760"/>
                </a:lnTo>
                <a:cubicBezTo>
                  <a:pt x="-779" y="115213"/>
                  <a:pt x="-779" y="120463"/>
                  <a:pt x="2337" y="123915"/>
                </a:cubicBezTo>
                <a:lnTo>
                  <a:pt x="251619" y="396058"/>
                </a:lnTo>
                <a:lnTo>
                  <a:pt x="251619" y="396058"/>
                </a:lnTo>
                <a:cubicBezTo>
                  <a:pt x="251962" y="396459"/>
                  <a:pt x="252399" y="396769"/>
                  <a:pt x="252889" y="396965"/>
                </a:cubicBezTo>
                <a:lnTo>
                  <a:pt x="253796" y="396965"/>
                </a:lnTo>
                <a:lnTo>
                  <a:pt x="254703" y="396965"/>
                </a:lnTo>
                <a:lnTo>
                  <a:pt x="254703" y="396965"/>
                </a:lnTo>
                <a:cubicBezTo>
                  <a:pt x="255777" y="397219"/>
                  <a:pt x="256895" y="397219"/>
                  <a:pt x="257969" y="396965"/>
                </a:cubicBezTo>
                <a:lnTo>
                  <a:pt x="257969" y="396965"/>
                </a:lnTo>
                <a:cubicBezTo>
                  <a:pt x="259103" y="397222"/>
                  <a:pt x="260282" y="397222"/>
                  <a:pt x="261416" y="396965"/>
                </a:cubicBezTo>
                <a:cubicBezTo>
                  <a:pt x="261416" y="396965"/>
                  <a:pt x="261416" y="396965"/>
                  <a:pt x="262505" y="396965"/>
                </a:cubicBezTo>
                <a:lnTo>
                  <a:pt x="262505" y="396965"/>
                </a:lnTo>
                <a:cubicBezTo>
                  <a:pt x="262505" y="396965"/>
                  <a:pt x="263412" y="396965"/>
                  <a:pt x="263593" y="396058"/>
                </a:cubicBezTo>
                <a:lnTo>
                  <a:pt x="263593" y="396058"/>
                </a:lnTo>
                <a:lnTo>
                  <a:pt x="509609" y="123915"/>
                </a:lnTo>
                <a:cubicBezTo>
                  <a:pt x="510034" y="123415"/>
                  <a:pt x="510399" y="122867"/>
                  <a:pt x="510698" y="122283"/>
                </a:cubicBezTo>
                <a:lnTo>
                  <a:pt x="510698" y="121194"/>
                </a:lnTo>
                <a:cubicBezTo>
                  <a:pt x="511770" y="120343"/>
                  <a:pt x="512585" y="119213"/>
                  <a:pt x="513057" y="117928"/>
                </a:cubicBezTo>
                <a:close/>
                <a:moveTo>
                  <a:pt x="102667" y="26126"/>
                </a:moveTo>
                <a:lnTo>
                  <a:pt x="135868" y="108857"/>
                </a:lnTo>
                <a:lnTo>
                  <a:pt x="29007" y="108857"/>
                </a:lnTo>
                <a:close/>
                <a:moveTo>
                  <a:pt x="353400" y="127000"/>
                </a:moveTo>
                <a:lnTo>
                  <a:pt x="257969" y="365578"/>
                </a:lnTo>
                <a:lnTo>
                  <a:pt x="162901" y="127000"/>
                </a:lnTo>
                <a:close/>
                <a:moveTo>
                  <a:pt x="171972" y="108857"/>
                </a:moveTo>
                <a:lnTo>
                  <a:pt x="258876" y="21953"/>
                </a:lnTo>
                <a:lnTo>
                  <a:pt x="344329" y="108857"/>
                </a:lnTo>
                <a:close/>
                <a:moveTo>
                  <a:pt x="280829" y="18143"/>
                </a:moveTo>
                <a:lnTo>
                  <a:pt x="396943" y="18143"/>
                </a:lnTo>
                <a:lnTo>
                  <a:pt x="363560" y="101781"/>
                </a:lnTo>
                <a:close/>
                <a:moveTo>
                  <a:pt x="153829" y="101781"/>
                </a:moveTo>
                <a:lnTo>
                  <a:pt x="119177" y="18143"/>
                </a:lnTo>
                <a:lnTo>
                  <a:pt x="235472" y="18143"/>
                </a:lnTo>
                <a:close/>
                <a:moveTo>
                  <a:pt x="143125" y="127000"/>
                </a:moveTo>
                <a:lnTo>
                  <a:pt x="231118" y="347254"/>
                </a:lnTo>
                <a:lnTo>
                  <a:pt x="29370" y="127000"/>
                </a:lnTo>
                <a:close/>
                <a:moveTo>
                  <a:pt x="372994" y="127000"/>
                </a:moveTo>
                <a:lnTo>
                  <a:pt x="483484" y="127000"/>
                </a:lnTo>
                <a:lnTo>
                  <a:pt x="285183" y="346346"/>
                </a:lnTo>
                <a:close/>
                <a:moveTo>
                  <a:pt x="380614" y="108857"/>
                </a:moveTo>
                <a:lnTo>
                  <a:pt x="413271" y="26307"/>
                </a:lnTo>
                <a:lnTo>
                  <a:pt x="484210" y="108857"/>
                </a:lnTo>
                <a:close/>
              </a:path>
            </a:pathLst>
          </a:custGeom>
          <a:solidFill>
            <a:schemeClr val="bg1"/>
          </a:solidFill>
          <a:ln w="18029" cap="flat">
            <a:noFill/>
            <a:prstDash val="solid"/>
            <a:miter/>
          </a:ln>
        </p:spPr>
        <p:txBody>
          <a:bodyPr rtlCol="0" anchor="ctr"/>
          <a:lstStyle/>
          <a:p>
            <a:endParaRPr lang="en-GB">
              <a:latin typeface="Figtree" pitchFamily="2" charset="0"/>
            </a:endParaRPr>
          </a:p>
        </p:txBody>
      </p:sp>
      <p:sp>
        <p:nvSpPr>
          <p:cNvPr id="24" name="Graphic 2">
            <a:extLst>
              <a:ext uri="{FF2B5EF4-FFF2-40B4-BE49-F238E27FC236}">
                <a16:creationId xmlns:a16="http://schemas.microsoft.com/office/drawing/2014/main" id="{83D2B0D4-1682-CEB4-7358-130FBAD32782}"/>
              </a:ext>
            </a:extLst>
          </p:cNvPr>
          <p:cNvSpPr/>
          <p:nvPr/>
        </p:nvSpPr>
        <p:spPr>
          <a:xfrm>
            <a:off x="691940" y="4780783"/>
            <a:ext cx="510889" cy="383167"/>
          </a:xfrm>
          <a:custGeom>
            <a:avLst/>
            <a:gdLst>
              <a:gd name="connsiteX0" fmla="*/ 513057 w 507998"/>
              <a:gd name="connsiteY0" fmla="*/ 117928 h 380999"/>
              <a:gd name="connsiteX1" fmla="*/ 513057 w 507998"/>
              <a:gd name="connsiteY1" fmla="*/ 117928 h 380999"/>
              <a:gd name="connsiteX2" fmla="*/ 513057 w 507998"/>
              <a:gd name="connsiteY2" fmla="*/ 117928 h 380999"/>
              <a:gd name="connsiteX3" fmla="*/ 513057 w 507998"/>
              <a:gd name="connsiteY3" fmla="*/ 115207 h 380999"/>
              <a:gd name="connsiteX4" fmla="*/ 513057 w 507998"/>
              <a:gd name="connsiteY4" fmla="*/ 113937 h 380999"/>
              <a:gd name="connsiteX5" fmla="*/ 513057 w 507998"/>
              <a:gd name="connsiteY5" fmla="*/ 112485 h 380999"/>
              <a:gd name="connsiteX6" fmla="*/ 416900 w 507998"/>
              <a:gd name="connsiteY6" fmla="*/ 3084 h 380999"/>
              <a:gd name="connsiteX7" fmla="*/ 410368 w 507998"/>
              <a:gd name="connsiteY7" fmla="*/ 0 h 380999"/>
              <a:gd name="connsiteX8" fmla="*/ 105570 w 507998"/>
              <a:gd name="connsiteY8" fmla="*/ 0 h 380999"/>
              <a:gd name="connsiteX9" fmla="*/ 104118 w 507998"/>
              <a:gd name="connsiteY9" fmla="*/ 0 h 380999"/>
              <a:gd name="connsiteX10" fmla="*/ 102304 w 507998"/>
              <a:gd name="connsiteY10" fmla="*/ 0 h 380999"/>
              <a:gd name="connsiteX11" fmla="*/ 102304 w 507998"/>
              <a:gd name="connsiteY11" fmla="*/ 0 h 380999"/>
              <a:gd name="connsiteX12" fmla="*/ 100490 w 507998"/>
              <a:gd name="connsiteY12" fmla="*/ 1270 h 380999"/>
              <a:gd name="connsiteX13" fmla="*/ 99220 w 507998"/>
              <a:gd name="connsiteY13" fmla="*/ 2903 h 380999"/>
              <a:gd name="connsiteX14" fmla="*/ 99220 w 507998"/>
              <a:gd name="connsiteY14" fmla="*/ 2903 h 380999"/>
              <a:gd name="connsiteX15" fmla="*/ 2337 w 507998"/>
              <a:gd name="connsiteY15" fmla="*/ 111760 h 380999"/>
              <a:gd name="connsiteX16" fmla="*/ 2337 w 507998"/>
              <a:gd name="connsiteY16" fmla="*/ 123915 h 380999"/>
              <a:gd name="connsiteX17" fmla="*/ 251619 w 507998"/>
              <a:gd name="connsiteY17" fmla="*/ 396058 h 380999"/>
              <a:gd name="connsiteX18" fmla="*/ 251619 w 507998"/>
              <a:gd name="connsiteY18" fmla="*/ 396058 h 380999"/>
              <a:gd name="connsiteX19" fmla="*/ 252889 w 507998"/>
              <a:gd name="connsiteY19" fmla="*/ 396965 h 380999"/>
              <a:gd name="connsiteX20" fmla="*/ 253796 w 507998"/>
              <a:gd name="connsiteY20" fmla="*/ 396965 h 380999"/>
              <a:gd name="connsiteX21" fmla="*/ 254703 w 507998"/>
              <a:gd name="connsiteY21" fmla="*/ 396965 h 380999"/>
              <a:gd name="connsiteX22" fmla="*/ 254703 w 507998"/>
              <a:gd name="connsiteY22" fmla="*/ 396965 h 380999"/>
              <a:gd name="connsiteX23" fmla="*/ 257969 w 507998"/>
              <a:gd name="connsiteY23" fmla="*/ 396965 h 380999"/>
              <a:gd name="connsiteX24" fmla="*/ 257969 w 507998"/>
              <a:gd name="connsiteY24" fmla="*/ 396965 h 380999"/>
              <a:gd name="connsiteX25" fmla="*/ 261416 w 507998"/>
              <a:gd name="connsiteY25" fmla="*/ 396965 h 380999"/>
              <a:gd name="connsiteX26" fmla="*/ 262505 w 507998"/>
              <a:gd name="connsiteY26" fmla="*/ 396965 h 380999"/>
              <a:gd name="connsiteX27" fmla="*/ 262505 w 507998"/>
              <a:gd name="connsiteY27" fmla="*/ 396965 h 380999"/>
              <a:gd name="connsiteX28" fmla="*/ 263593 w 507998"/>
              <a:gd name="connsiteY28" fmla="*/ 396058 h 380999"/>
              <a:gd name="connsiteX29" fmla="*/ 263593 w 507998"/>
              <a:gd name="connsiteY29" fmla="*/ 396058 h 380999"/>
              <a:gd name="connsiteX30" fmla="*/ 509609 w 507998"/>
              <a:gd name="connsiteY30" fmla="*/ 123915 h 380999"/>
              <a:gd name="connsiteX31" fmla="*/ 510698 w 507998"/>
              <a:gd name="connsiteY31" fmla="*/ 122283 h 380999"/>
              <a:gd name="connsiteX32" fmla="*/ 510698 w 507998"/>
              <a:gd name="connsiteY32" fmla="*/ 121194 h 380999"/>
              <a:gd name="connsiteX33" fmla="*/ 513057 w 507998"/>
              <a:gd name="connsiteY33" fmla="*/ 117928 h 380999"/>
              <a:gd name="connsiteX34" fmla="*/ 102667 w 507998"/>
              <a:gd name="connsiteY34" fmla="*/ 26126 h 380999"/>
              <a:gd name="connsiteX35" fmla="*/ 135868 w 507998"/>
              <a:gd name="connsiteY35" fmla="*/ 108857 h 380999"/>
              <a:gd name="connsiteX36" fmla="*/ 29007 w 507998"/>
              <a:gd name="connsiteY36" fmla="*/ 108857 h 380999"/>
              <a:gd name="connsiteX37" fmla="*/ 353400 w 507998"/>
              <a:gd name="connsiteY37" fmla="*/ 127000 h 380999"/>
              <a:gd name="connsiteX38" fmla="*/ 257969 w 507998"/>
              <a:gd name="connsiteY38" fmla="*/ 365578 h 380999"/>
              <a:gd name="connsiteX39" fmla="*/ 162901 w 507998"/>
              <a:gd name="connsiteY39" fmla="*/ 127000 h 380999"/>
              <a:gd name="connsiteX40" fmla="*/ 171972 w 507998"/>
              <a:gd name="connsiteY40" fmla="*/ 108857 h 380999"/>
              <a:gd name="connsiteX41" fmla="*/ 258876 w 507998"/>
              <a:gd name="connsiteY41" fmla="*/ 21953 h 380999"/>
              <a:gd name="connsiteX42" fmla="*/ 344329 w 507998"/>
              <a:gd name="connsiteY42" fmla="*/ 108857 h 380999"/>
              <a:gd name="connsiteX43" fmla="*/ 280829 w 507998"/>
              <a:gd name="connsiteY43" fmla="*/ 18143 h 380999"/>
              <a:gd name="connsiteX44" fmla="*/ 396943 w 507998"/>
              <a:gd name="connsiteY44" fmla="*/ 18143 h 380999"/>
              <a:gd name="connsiteX45" fmla="*/ 363560 w 507998"/>
              <a:gd name="connsiteY45" fmla="*/ 101781 h 380999"/>
              <a:gd name="connsiteX46" fmla="*/ 153829 w 507998"/>
              <a:gd name="connsiteY46" fmla="*/ 101781 h 380999"/>
              <a:gd name="connsiteX47" fmla="*/ 119177 w 507998"/>
              <a:gd name="connsiteY47" fmla="*/ 18143 h 380999"/>
              <a:gd name="connsiteX48" fmla="*/ 235472 w 507998"/>
              <a:gd name="connsiteY48" fmla="*/ 18143 h 380999"/>
              <a:gd name="connsiteX49" fmla="*/ 143125 w 507998"/>
              <a:gd name="connsiteY49" fmla="*/ 127000 h 380999"/>
              <a:gd name="connsiteX50" fmla="*/ 231118 w 507998"/>
              <a:gd name="connsiteY50" fmla="*/ 347254 h 380999"/>
              <a:gd name="connsiteX51" fmla="*/ 29370 w 507998"/>
              <a:gd name="connsiteY51" fmla="*/ 127000 h 380999"/>
              <a:gd name="connsiteX52" fmla="*/ 372994 w 507998"/>
              <a:gd name="connsiteY52" fmla="*/ 127000 h 380999"/>
              <a:gd name="connsiteX53" fmla="*/ 483484 w 507998"/>
              <a:gd name="connsiteY53" fmla="*/ 127000 h 380999"/>
              <a:gd name="connsiteX54" fmla="*/ 285183 w 507998"/>
              <a:gd name="connsiteY54" fmla="*/ 346346 h 380999"/>
              <a:gd name="connsiteX55" fmla="*/ 380614 w 507998"/>
              <a:gd name="connsiteY55" fmla="*/ 108857 h 380999"/>
              <a:gd name="connsiteX56" fmla="*/ 413271 w 507998"/>
              <a:gd name="connsiteY56" fmla="*/ 26307 h 380999"/>
              <a:gd name="connsiteX57" fmla="*/ 484210 w 507998"/>
              <a:gd name="connsiteY57" fmla="*/ 108857 h 3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7998" h="380999">
                <a:moveTo>
                  <a:pt x="513057" y="117928"/>
                </a:moveTo>
                <a:lnTo>
                  <a:pt x="513057" y="117928"/>
                </a:lnTo>
                <a:lnTo>
                  <a:pt x="513057" y="117928"/>
                </a:lnTo>
                <a:cubicBezTo>
                  <a:pt x="513229" y="117029"/>
                  <a:pt x="513229" y="116106"/>
                  <a:pt x="513057" y="115207"/>
                </a:cubicBezTo>
                <a:cubicBezTo>
                  <a:pt x="513151" y="114789"/>
                  <a:pt x="513151" y="114355"/>
                  <a:pt x="513057" y="113937"/>
                </a:cubicBezTo>
                <a:cubicBezTo>
                  <a:pt x="513122" y="113455"/>
                  <a:pt x="513122" y="112967"/>
                  <a:pt x="513057" y="112485"/>
                </a:cubicBezTo>
                <a:lnTo>
                  <a:pt x="416900" y="3084"/>
                </a:lnTo>
                <a:cubicBezTo>
                  <a:pt x="415218" y="1230"/>
                  <a:pt x="412868" y="121"/>
                  <a:pt x="410368" y="0"/>
                </a:cubicBezTo>
                <a:lnTo>
                  <a:pt x="105570" y="0"/>
                </a:lnTo>
                <a:lnTo>
                  <a:pt x="104118" y="0"/>
                </a:lnTo>
                <a:cubicBezTo>
                  <a:pt x="104118" y="0"/>
                  <a:pt x="102848" y="0"/>
                  <a:pt x="102304" y="0"/>
                </a:cubicBezTo>
                <a:lnTo>
                  <a:pt x="102304" y="0"/>
                </a:lnTo>
                <a:lnTo>
                  <a:pt x="100490" y="1270"/>
                </a:lnTo>
                <a:lnTo>
                  <a:pt x="99220" y="2903"/>
                </a:lnTo>
                <a:lnTo>
                  <a:pt x="99220" y="2903"/>
                </a:lnTo>
                <a:lnTo>
                  <a:pt x="2337" y="111760"/>
                </a:lnTo>
                <a:cubicBezTo>
                  <a:pt x="-779" y="115213"/>
                  <a:pt x="-779" y="120463"/>
                  <a:pt x="2337" y="123915"/>
                </a:cubicBezTo>
                <a:lnTo>
                  <a:pt x="251619" y="396058"/>
                </a:lnTo>
                <a:lnTo>
                  <a:pt x="251619" y="396058"/>
                </a:lnTo>
                <a:cubicBezTo>
                  <a:pt x="251962" y="396459"/>
                  <a:pt x="252399" y="396769"/>
                  <a:pt x="252889" y="396965"/>
                </a:cubicBezTo>
                <a:lnTo>
                  <a:pt x="253796" y="396965"/>
                </a:lnTo>
                <a:lnTo>
                  <a:pt x="254703" y="396965"/>
                </a:lnTo>
                <a:lnTo>
                  <a:pt x="254703" y="396965"/>
                </a:lnTo>
                <a:cubicBezTo>
                  <a:pt x="255777" y="397219"/>
                  <a:pt x="256895" y="397219"/>
                  <a:pt x="257969" y="396965"/>
                </a:cubicBezTo>
                <a:lnTo>
                  <a:pt x="257969" y="396965"/>
                </a:lnTo>
                <a:cubicBezTo>
                  <a:pt x="259103" y="397222"/>
                  <a:pt x="260282" y="397222"/>
                  <a:pt x="261416" y="396965"/>
                </a:cubicBezTo>
                <a:cubicBezTo>
                  <a:pt x="261416" y="396965"/>
                  <a:pt x="261416" y="396965"/>
                  <a:pt x="262505" y="396965"/>
                </a:cubicBezTo>
                <a:lnTo>
                  <a:pt x="262505" y="396965"/>
                </a:lnTo>
                <a:cubicBezTo>
                  <a:pt x="262505" y="396965"/>
                  <a:pt x="263412" y="396965"/>
                  <a:pt x="263593" y="396058"/>
                </a:cubicBezTo>
                <a:lnTo>
                  <a:pt x="263593" y="396058"/>
                </a:lnTo>
                <a:lnTo>
                  <a:pt x="509609" y="123915"/>
                </a:lnTo>
                <a:cubicBezTo>
                  <a:pt x="510034" y="123415"/>
                  <a:pt x="510399" y="122867"/>
                  <a:pt x="510698" y="122283"/>
                </a:cubicBezTo>
                <a:lnTo>
                  <a:pt x="510698" y="121194"/>
                </a:lnTo>
                <a:cubicBezTo>
                  <a:pt x="511770" y="120343"/>
                  <a:pt x="512585" y="119213"/>
                  <a:pt x="513057" y="117928"/>
                </a:cubicBezTo>
                <a:close/>
                <a:moveTo>
                  <a:pt x="102667" y="26126"/>
                </a:moveTo>
                <a:lnTo>
                  <a:pt x="135868" y="108857"/>
                </a:lnTo>
                <a:lnTo>
                  <a:pt x="29007" y="108857"/>
                </a:lnTo>
                <a:close/>
                <a:moveTo>
                  <a:pt x="353400" y="127000"/>
                </a:moveTo>
                <a:lnTo>
                  <a:pt x="257969" y="365578"/>
                </a:lnTo>
                <a:lnTo>
                  <a:pt x="162901" y="127000"/>
                </a:lnTo>
                <a:close/>
                <a:moveTo>
                  <a:pt x="171972" y="108857"/>
                </a:moveTo>
                <a:lnTo>
                  <a:pt x="258876" y="21953"/>
                </a:lnTo>
                <a:lnTo>
                  <a:pt x="344329" y="108857"/>
                </a:lnTo>
                <a:close/>
                <a:moveTo>
                  <a:pt x="280829" y="18143"/>
                </a:moveTo>
                <a:lnTo>
                  <a:pt x="396943" y="18143"/>
                </a:lnTo>
                <a:lnTo>
                  <a:pt x="363560" y="101781"/>
                </a:lnTo>
                <a:close/>
                <a:moveTo>
                  <a:pt x="153829" y="101781"/>
                </a:moveTo>
                <a:lnTo>
                  <a:pt x="119177" y="18143"/>
                </a:lnTo>
                <a:lnTo>
                  <a:pt x="235472" y="18143"/>
                </a:lnTo>
                <a:close/>
                <a:moveTo>
                  <a:pt x="143125" y="127000"/>
                </a:moveTo>
                <a:lnTo>
                  <a:pt x="231118" y="347254"/>
                </a:lnTo>
                <a:lnTo>
                  <a:pt x="29370" y="127000"/>
                </a:lnTo>
                <a:close/>
                <a:moveTo>
                  <a:pt x="372994" y="127000"/>
                </a:moveTo>
                <a:lnTo>
                  <a:pt x="483484" y="127000"/>
                </a:lnTo>
                <a:lnTo>
                  <a:pt x="285183" y="346346"/>
                </a:lnTo>
                <a:close/>
                <a:moveTo>
                  <a:pt x="380614" y="108857"/>
                </a:moveTo>
                <a:lnTo>
                  <a:pt x="413271" y="26307"/>
                </a:lnTo>
                <a:lnTo>
                  <a:pt x="484210" y="108857"/>
                </a:lnTo>
                <a:close/>
              </a:path>
            </a:pathLst>
          </a:custGeom>
          <a:solidFill>
            <a:schemeClr val="bg1"/>
          </a:solidFill>
          <a:ln w="18029" cap="flat">
            <a:noFill/>
            <a:prstDash val="solid"/>
            <a:miter/>
          </a:ln>
        </p:spPr>
        <p:txBody>
          <a:bodyPr rtlCol="0" anchor="ctr"/>
          <a:lstStyle/>
          <a:p>
            <a:endParaRPr lang="en-GB">
              <a:latin typeface="Figtree" pitchFamily="2" charset="0"/>
            </a:endParaRPr>
          </a:p>
        </p:txBody>
      </p:sp>
      <p:sp>
        <p:nvSpPr>
          <p:cNvPr id="25" name="Graphic 2">
            <a:extLst>
              <a:ext uri="{FF2B5EF4-FFF2-40B4-BE49-F238E27FC236}">
                <a16:creationId xmlns:a16="http://schemas.microsoft.com/office/drawing/2014/main" id="{AB78C08B-013B-4635-C4F8-913823FF95E8}"/>
              </a:ext>
            </a:extLst>
          </p:cNvPr>
          <p:cNvSpPr/>
          <p:nvPr/>
        </p:nvSpPr>
        <p:spPr>
          <a:xfrm>
            <a:off x="4580372" y="4780783"/>
            <a:ext cx="510889" cy="383167"/>
          </a:xfrm>
          <a:custGeom>
            <a:avLst/>
            <a:gdLst>
              <a:gd name="connsiteX0" fmla="*/ 513057 w 507998"/>
              <a:gd name="connsiteY0" fmla="*/ 117928 h 380999"/>
              <a:gd name="connsiteX1" fmla="*/ 513057 w 507998"/>
              <a:gd name="connsiteY1" fmla="*/ 117928 h 380999"/>
              <a:gd name="connsiteX2" fmla="*/ 513057 w 507998"/>
              <a:gd name="connsiteY2" fmla="*/ 117928 h 380999"/>
              <a:gd name="connsiteX3" fmla="*/ 513057 w 507998"/>
              <a:gd name="connsiteY3" fmla="*/ 115207 h 380999"/>
              <a:gd name="connsiteX4" fmla="*/ 513057 w 507998"/>
              <a:gd name="connsiteY4" fmla="*/ 113937 h 380999"/>
              <a:gd name="connsiteX5" fmla="*/ 513057 w 507998"/>
              <a:gd name="connsiteY5" fmla="*/ 112485 h 380999"/>
              <a:gd name="connsiteX6" fmla="*/ 416900 w 507998"/>
              <a:gd name="connsiteY6" fmla="*/ 3084 h 380999"/>
              <a:gd name="connsiteX7" fmla="*/ 410368 w 507998"/>
              <a:gd name="connsiteY7" fmla="*/ 0 h 380999"/>
              <a:gd name="connsiteX8" fmla="*/ 105570 w 507998"/>
              <a:gd name="connsiteY8" fmla="*/ 0 h 380999"/>
              <a:gd name="connsiteX9" fmla="*/ 104118 w 507998"/>
              <a:gd name="connsiteY9" fmla="*/ 0 h 380999"/>
              <a:gd name="connsiteX10" fmla="*/ 102304 w 507998"/>
              <a:gd name="connsiteY10" fmla="*/ 0 h 380999"/>
              <a:gd name="connsiteX11" fmla="*/ 102304 w 507998"/>
              <a:gd name="connsiteY11" fmla="*/ 0 h 380999"/>
              <a:gd name="connsiteX12" fmla="*/ 100490 w 507998"/>
              <a:gd name="connsiteY12" fmla="*/ 1270 h 380999"/>
              <a:gd name="connsiteX13" fmla="*/ 99220 w 507998"/>
              <a:gd name="connsiteY13" fmla="*/ 2903 h 380999"/>
              <a:gd name="connsiteX14" fmla="*/ 99220 w 507998"/>
              <a:gd name="connsiteY14" fmla="*/ 2903 h 380999"/>
              <a:gd name="connsiteX15" fmla="*/ 2337 w 507998"/>
              <a:gd name="connsiteY15" fmla="*/ 111760 h 380999"/>
              <a:gd name="connsiteX16" fmla="*/ 2337 w 507998"/>
              <a:gd name="connsiteY16" fmla="*/ 123915 h 380999"/>
              <a:gd name="connsiteX17" fmla="*/ 251619 w 507998"/>
              <a:gd name="connsiteY17" fmla="*/ 396058 h 380999"/>
              <a:gd name="connsiteX18" fmla="*/ 251619 w 507998"/>
              <a:gd name="connsiteY18" fmla="*/ 396058 h 380999"/>
              <a:gd name="connsiteX19" fmla="*/ 252889 w 507998"/>
              <a:gd name="connsiteY19" fmla="*/ 396965 h 380999"/>
              <a:gd name="connsiteX20" fmla="*/ 253796 w 507998"/>
              <a:gd name="connsiteY20" fmla="*/ 396965 h 380999"/>
              <a:gd name="connsiteX21" fmla="*/ 254703 w 507998"/>
              <a:gd name="connsiteY21" fmla="*/ 396965 h 380999"/>
              <a:gd name="connsiteX22" fmla="*/ 254703 w 507998"/>
              <a:gd name="connsiteY22" fmla="*/ 396965 h 380999"/>
              <a:gd name="connsiteX23" fmla="*/ 257969 w 507998"/>
              <a:gd name="connsiteY23" fmla="*/ 396965 h 380999"/>
              <a:gd name="connsiteX24" fmla="*/ 257969 w 507998"/>
              <a:gd name="connsiteY24" fmla="*/ 396965 h 380999"/>
              <a:gd name="connsiteX25" fmla="*/ 261416 w 507998"/>
              <a:gd name="connsiteY25" fmla="*/ 396965 h 380999"/>
              <a:gd name="connsiteX26" fmla="*/ 262505 w 507998"/>
              <a:gd name="connsiteY26" fmla="*/ 396965 h 380999"/>
              <a:gd name="connsiteX27" fmla="*/ 262505 w 507998"/>
              <a:gd name="connsiteY27" fmla="*/ 396965 h 380999"/>
              <a:gd name="connsiteX28" fmla="*/ 263593 w 507998"/>
              <a:gd name="connsiteY28" fmla="*/ 396058 h 380999"/>
              <a:gd name="connsiteX29" fmla="*/ 263593 w 507998"/>
              <a:gd name="connsiteY29" fmla="*/ 396058 h 380999"/>
              <a:gd name="connsiteX30" fmla="*/ 509609 w 507998"/>
              <a:gd name="connsiteY30" fmla="*/ 123915 h 380999"/>
              <a:gd name="connsiteX31" fmla="*/ 510698 w 507998"/>
              <a:gd name="connsiteY31" fmla="*/ 122283 h 380999"/>
              <a:gd name="connsiteX32" fmla="*/ 510698 w 507998"/>
              <a:gd name="connsiteY32" fmla="*/ 121194 h 380999"/>
              <a:gd name="connsiteX33" fmla="*/ 513057 w 507998"/>
              <a:gd name="connsiteY33" fmla="*/ 117928 h 380999"/>
              <a:gd name="connsiteX34" fmla="*/ 102667 w 507998"/>
              <a:gd name="connsiteY34" fmla="*/ 26126 h 380999"/>
              <a:gd name="connsiteX35" fmla="*/ 135868 w 507998"/>
              <a:gd name="connsiteY35" fmla="*/ 108857 h 380999"/>
              <a:gd name="connsiteX36" fmla="*/ 29007 w 507998"/>
              <a:gd name="connsiteY36" fmla="*/ 108857 h 380999"/>
              <a:gd name="connsiteX37" fmla="*/ 353400 w 507998"/>
              <a:gd name="connsiteY37" fmla="*/ 127000 h 380999"/>
              <a:gd name="connsiteX38" fmla="*/ 257969 w 507998"/>
              <a:gd name="connsiteY38" fmla="*/ 365578 h 380999"/>
              <a:gd name="connsiteX39" fmla="*/ 162901 w 507998"/>
              <a:gd name="connsiteY39" fmla="*/ 127000 h 380999"/>
              <a:gd name="connsiteX40" fmla="*/ 171972 w 507998"/>
              <a:gd name="connsiteY40" fmla="*/ 108857 h 380999"/>
              <a:gd name="connsiteX41" fmla="*/ 258876 w 507998"/>
              <a:gd name="connsiteY41" fmla="*/ 21953 h 380999"/>
              <a:gd name="connsiteX42" fmla="*/ 344329 w 507998"/>
              <a:gd name="connsiteY42" fmla="*/ 108857 h 380999"/>
              <a:gd name="connsiteX43" fmla="*/ 280829 w 507998"/>
              <a:gd name="connsiteY43" fmla="*/ 18143 h 380999"/>
              <a:gd name="connsiteX44" fmla="*/ 396943 w 507998"/>
              <a:gd name="connsiteY44" fmla="*/ 18143 h 380999"/>
              <a:gd name="connsiteX45" fmla="*/ 363560 w 507998"/>
              <a:gd name="connsiteY45" fmla="*/ 101781 h 380999"/>
              <a:gd name="connsiteX46" fmla="*/ 153829 w 507998"/>
              <a:gd name="connsiteY46" fmla="*/ 101781 h 380999"/>
              <a:gd name="connsiteX47" fmla="*/ 119177 w 507998"/>
              <a:gd name="connsiteY47" fmla="*/ 18143 h 380999"/>
              <a:gd name="connsiteX48" fmla="*/ 235472 w 507998"/>
              <a:gd name="connsiteY48" fmla="*/ 18143 h 380999"/>
              <a:gd name="connsiteX49" fmla="*/ 143125 w 507998"/>
              <a:gd name="connsiteY49" fmla="*/ 127000 h 380999"/>
              <a:gd name="connsiteX50" fmla="*/ 231118 w 507998"/>
              <a:gd name="connsiteY50" fmla="*/ 347254 h 380999"/>
              <a:gd name="connsiteX51" fmla="*/ 29370 w 507998"/>
              <a:gd name="connsiteY51" fmla="*/ 127000 h 380999"/>
              <a:gd name="connsiteX52" fmla="*/ 372994 w 507998"/>
              <a:gd name="connsiteY52" fmla="*/ 127000 h 380999"/>
              <a:gd name="connsiteX53" fmla="*/ 483484 w 507998"/>
              <a:gd name="connsiteY53" fmla="*/ 127000 h 380999"/>
              <a:gd name="connsiteX54" fmla="*/ 285183 w 507998"/>
              <a:gd name="connsiteY54" fmla="*/ 346346 h 380999"/>
              <a:gd name="connsiteX55" fmla="*/ 380614 w 507998"/>
              <a:gd name="connsiteY55" fmla="*/ 108857 h 380999"/>
              <a:gd name="connsiteX56" fmla="*/ 413271 w 507998"/>
              <a:gd name="connsiteY56" fmla="*/ 26307 h 380999"/>
              <a:gd name="connsiteX57" fmla="*/ 484210 w 507998"/>
              <a:gd name="connsiteY57" fmla="*/ 108857 h 3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7998" h="380999">
                <a:moveTo>
                  <a:pt x="513057" y="117928"/>
                </a:moveTo>
                <a:lnTo>
                  <a:pt x="513057" y="117928"/>
                </a:lnTo>
                <a:lnTo>
                  <a:pt x="513057" y="117928"/>
                </a:lnTo>
                <a:cubicBezTo>
                  <a:pt x="513229" y="117029"/>
                  <a:pt x="513229" y="116106"/>
                  <a:pt x="513057" y="115207"/>
                </a:cubicBezTo>
                <a:cubicBezTo>
                  <a:pt x="513151" y="114789"/>
                  <a:pt x="513151" y="114355"/>
                  <a:pt x="513057" y="113937"/>
                </a:cubicBezTo>
                <a:cubicBezTo>
                  <a:pt x="513122" y="113455"/>
                  <a:pt x="513122" y="112967"/>
                  <a:pt x="513057" y="112485"/>
                </a:cubicBezTo>
                <a:lnTo>
                  <a:pt x="416900" y="3084"/>
                </a:lnTo>
                <a:cubicBezTo>
                  <a:pt x="415218" y="1230"/>
                  <a:pt x="412868" y="121"/>
                  <a:pt x="410368" y="0"/>
                </a:cubicBezTo>
                <a:lnTo>
                  <a:pt x="105570" y="0"/>
                </a:lnTo>
                <a:lnTo>
                  <a:pt x="104118" y="0"/>
                </a:lnTo>
                <a:cubicBezTo>
                  <a:pt x="104118" y="0"/>
                  <a:pt x="102848" y="0"/>
                  <a:pt x="102304" y="0"/>
                </a:cubicBezTo>
                <a:lnTo>
                  <a:pt x="102304" y="0"/>
                </a:lnTo>
                <a:lnTo>
                  <a:pt x="100490" y="1270"/>
                </a:lnTo>
                <a:lnTo>
                  <a:pt x="99220" y="2903"/>
                </a:lnTo>
                <a:lnTo>
                  <a:pt x="99220" y="2903"/>
                </a:lnTo>
                <a:lnTo>
                  <a:pt x="2337" y="111760"/>
                </a:lnTo>
                <a:cubicBezTo>
                  <a:pt x="-779" y="115213"/>
                  <a:pt x="-779" y="120463"/>
                  <a:pt x="2337" y="123915"/>
                </a:cubicBezTo>
                <a:lnTo>
                  <a:pt x="251619" y="396058"/>
                </a:lnTo>
                <a:lnTo>
                  <a:pt x="251619" y="396058"/>
                </a:lnTo>
                <a:cubicBezTo>
                  <a:pt x="251962" y="396459"/>
                  <a:pt x="252399" y="396769"/>
                  <a:pt x="252889" y="396965"/>
                </a:cubicBezTo>
                <a:lnTo>
                  <a:pt x="253796" y="396965"/>
                </a:lnTo>
                <a:lnTo>
                  <a:pt x="254703" y="396965"/>
                </a:lnTo>
                <a:lnTo>
                  <a:pt x="254703" y="396965"/>
                </a:lnTo>
                <a:cubicBezTo>
                  <a:pt x="255777" y="397219"/>
                  <a:pt x="256895" y="397219"/>
                  <a:pt x="257969" y="396965"/>
                </a:cubicBezTo>
                <a:lnTo>
                  <a:pt x="257969" y="396965"/>
                </a:lnTo>
                <a:cubicBezTo>
                  <a:pt x="259103" y="397222"/>
                  <a:pt x="260282" y="397222"/>
                  <a:pt x="261416" y="396965"/>
                </a:cubicBezTo>
                <a:cubicBezTo>
                  <a:pt x="261416" y="396965"/>
                  <a:pt x="261416" y="396965"/>
                  <a:pt x="262505" y="396965"/>
                </a:cubicBezTo>
                <a:lnTo>
                  <a:pt x="262505" y="396965"/>
                </a:lnTo>
                <a:cubicBezTo>
                  <a:pt x="262505" y="396965"/>
                  <a:pt x="263412" y="396965"/>
                  <a:pt x="263593" y="396058"/>
                </a:cubicBezTo>
                <a:lnTo>
                  <a:pt x="263593" y="396058"/>
                </a:lnTo>
                <a:lnTo>
                  <a:pt x="509609" y="123915"/>
                </a:lnTo>
                <a:cubicBezTo>
                  <a:pt x="510034" y="123415"/>
                  <a:pt x="510399" y="122867"/>
                  <a:pt x="510698" y="122283"/>
                </a:cubicBezTo>
                <a:lnTo>
                  <a:pt x="510698" y="121194"/>
                </a:lnTo>
                <a:cubicBezTo>
                  <a:pt x="511770" y="120343"/>
                  <a:pt x="512585" y="119213"/>
                  <a:pt x="513057" y="117928"/>
                </a:cubicBezTo>
                <a:close/>
                <a:moveTo>
                  <a:pt x="102667" y="26126"/>
                </a:moveTo>
                <a:lnTo>
                  <a:pt x="135868" y="108857"/>
                </a:lnTo>
                <a:lnTo>
                  <a:pt x="29007" y="108857"/>
                </a:lnTo>
                <a:close/>
                <a:moveTo>
                  <a:pt x="353400" y="127000"/>
                </a:moveTo>
                <a:lnTo>
                  <a:pt x="257969" y="365578"/>
                </a:lnTo>
                <a:lnTo>
                  <a:pt x="162901" y="127000"/>
                </a:lnTo>
                <a:close/>
                <a:moveTo>
                  <a:pt x="171972" y="108857"/>
                </a:moveTo>
                <a:lnTo>
                  <a:pt x="258876" y="21953"/>
                </a:lnTo>
                <a:lnTo>
                  <a:pt x="344329" y="108857"/>
                </a:lnTo>
                <a:close/>
                <a:moveTo>
                  <a:pt x="280829" y="18143"/>
                </a:moveTo>
                <a:lnTo>
                  <a:pt x="396943" y="18143"/>
                </a:lnTo>
                <a:lnTo>
                  <a:pt x="363560" y="101781"/>
                </a:lnTo>
                <a:close/>
                <a:moveTo>
                  <a:pt x="153829" y="101781"/>
                </a:moveTo>
                <a:lnTo>
                  <a:pt x="119177" y="18143"/>
                </a:lnTo>
                <a:lnTo>
                  <a:pt x="235472" y="18143"/>
                </a:lnTo>
                <a:close/>
                <a:moveTo>
                  <a:pt x="143125" y="127000"/>
                </a:moveTo>
                <a:lnTo>
                  <a:pt x="231118" y="347254"/>
                </a:lnTo>
                <a:lnTo>
                  <a:pt x="29370" y="127000"/>
                </a:lnTo>
                <a:close/>
                <a:moveTo>
                  <a:pt x="372994" y="127000"/>
                </a:moveTo>
                <a:lnTo>
                  <a:pt x="483484" y="127000"/>
                </a:lnTo>
                <a:lnTo>
                  <a:pt x="285183" y="346346"/>
                </a:lnTo>
                <a:close/>
                <a:moveTo>
                  <a:pt x="380614" y="108857"/>
                </a:moveTo>
                <a:lnTo>
                  <a:pt x="413271" y="26307"/>
                </a:lnTo>
                <a:lnTo>
                  <a:pt x="484210" y="108857"/>
                </a:lnTo>
                <a:close/>
              </a:path>
            </a:pathLst>
          </a:custGeom>
          <a:solidFill>
            <a:schemeClr val="bg1"/>
          </a:solidFill>
          <a:ln w="18029" cap="flat">
            <a:noFill/>
            <a:prstDash val="solid"/>
            <a:miter/>
          </a:ln>
        </p:spPr>
        <p:txBody>
          <a:bodyPr rtlCol="0" anchor="ctr"/>
          <a:lstStyle/>
          <a:p>
            <a:endParaRPr lang="en-GB">
              <a:latin typeface="Figtree" pitchFamily="2" charset="0"/>
            </a:endParaRPr>
          </a:p>
        </p:txBody>
      </p:sp>
      <p:sp>
        <p:nvSpPr>
          <p:cNvPr id="26" name="Graphic 2">
            <a:extLst>
              <a:ext uri="{FF2B5EF4-FFF2-40B4-BE49-F238E27FC236}">
                <a16:creationId xmlns:a16="http://schemas.microsoft.com/office/drawing/2014/main" id="{63DEEE6F-6994-8096-A13D-0D5688B71343}"/>
              </a:ext>
            </a:extLst>
          </p:cNvPr>
          <p:cNvSpPr/>
          <p:nvPr/>
        </p:nvSpPr>
        <p:spPr>
          <a:xfrm>
            <a:off x="8468892" y="4780783"/>
            <a:ext cx="510889" cy="383167"/>
          </a:xfrm>
          <a:custGeom>
            <a:avLst/>
            <a:gdLst>
              <a:gd name="connsiteX0" fmla="*/ 513057 w 507998"/>
              <a:gd name="connsiteY0" fmla="*/ 117928 h 380999"/>
              <a:gd name="connsiteX1" fmla="*/ 513057 w 507998"/>
              <a:gd name="connsiteY1" fmla="*/ 117928 h 380999"/>
              <a:gd name="connsiteX2" fmla="*/ 513057 w 507998"/>
              <a:gd name="connsiteY2" fmla="*/ 117928 h 380999"/>
              <a:gd name="connsiteX3" fmla="*/ 513057 w 507998"/>
              <a:gd name="connsiteY3" fmla="*/ 115207 h 380999"/>
              <a:gd name="connsiteX4" fmla="*/ 513057 w 507998"/>
              <a:gd name="connsiteY4" fmla="*/ 113937 h 380999"/>
              <a:gd name="connsiteX5" fmla="*/ 513057 w 507998"/>
              <a:gd name="connsiteY5" fmla="*/ 112485 h 380999"/>
              <a:gd name="connsiteX6" fmla="*/ 416900 w 507998"/>
              <a:gd name="connsiteY6" fmla="*/ 3084 h 380999"/>
              <a:gd name="connsiteX7" fmla="*/ 410368 w 507998"/>
              <a:gd name="connsiteY7" fmla="*/ 0 h 380999"/>
              <a:gd name="connsiteX8" fmla="*/ 105570 w 507998"/>
              <a:gd name="connsiteY8" fmla="*/ 0 h 380999"/>
              <a:gd name="connsiteX9" fmla="*/ 104118 w 507998"/>
              <a:gd name="connsiteY9" fmla="*/ 0 h 380999"/>
              <a:gd name="connsiteX10" fmla="*/ 102304 w 507998"/>
              <a:gd name="connsiteY10" fmla="*/ 0 h 380999"/>
              <a:gd name="connsiteX11" fmla="*/ 102304 w 507998"/>
              <a:gd name="connsiteY11" fmla="*/ 0 h 380999"/>
              <a:gd name="connsiteX12" fmla="*/ 100490 w 507998"/>
              <a:gd name="connsiteY12" fmla="*/ 1270 h 380999"/>
              <a:gd name="connsiteX13" fmla="*/ 99220 w 507998"/>
              <a:gd name="connsiteY13" fmla="*/ 2903 h 380999"/>
              <a:gd name="connsiteX14" fmla="*/ 99220 w 507998"/>
              <a:gd name="connsiteY14" fmla="*/ 2903 h 380999"/>
              <a:gd name="connsiteX15" fmla="*/ 2337 w 507998"/>
              <a:gd name="connsiteY15" fmla="*/ 111760 h 380999"/>
              <a:gd name="connsiteX16" fmla="*/ 2337 w 507998"/>
              <a:gd name="connsiteY16" fmla="*/ 123915 h 380999"/>
              <a:gd name="connsiteX17" fmla="*/ 251619 w 507998"/>
              <a:gd name="connsiteY17" fmla="*/ 396058 h 380999"/>
              <a:gd name="connsiteX18" fmla="*/ 251619 w 507998"/>
              <a:gd name="connsiteY18" fmla="*/ 396058 h 380999"/>
              <a:gd name="connsiteX19" fmla="*/ 252889 w 507998"/>
              <a:gd name="connsiteY19" fmla="*/ 396965 h 380999"/>
              <a:gd name="connsiteX20" fmla="*/ 253796 w 507998"/>
              <a:gd name="connsiteY20" fmla="*/ 396965 h 380999"/>
              <a:gd name="connsiteX21" fmla="*/ 254703 w 507998"/>
              <a:gd name="connsiteY21" fmla="*/ 396965 h 380999"/>
              <a:gd name="connsiteX22" fmla="*/ 254703 w 507998"/>
              <a:gd name="connsiteY22" fmla="*/ 396965 h 380999"/>
              <a:gd name="connsiteX23" fmla="*/ 257969 w 507998"/>
              <a:gd name="connsiteY23" fmla="*/ 396965 h 380999"/>
              <a:gd name="connsiteX24" fmla="*/ 257969 w 507998"/>
              <a:gd name="connsiteY24" fmla="*/ 396965 h 380999"/>
              <a:gd name="connsiteX25" fmla="*/ 261416 w 507998"/>
              <a:gd name="connsiteY25" fmla="*/ 396965 h 380999"/>
              <a:gd name="connsiteX26" fmla="*/ 262505 w 507998"/>
              <a:gd name="connsiteY26" fmla="*/ 396965 h 380999"/>
              <a:gd name="connsiteX27" fmla="*/ 262505 w 507998"/>
              <a:gd name="connsiteY27" fmla="*/ 396965 h 380999"/>
              <a:gd name="connsiteX28" fmla="*/ 263593 w 507998"/>
              <a:gd name="connsiteY28" fmla="*/ 396058 h 380999"/>
              <a:gd name="connsiteX29" fmla="*/ 263593 w 507998"/>
              <a:gd name="connsiteY29" fmla="*/ 396058 h 380999"/>
              <a:gd name="connsiteX30" fmla="*/ 509609 w 507998"/>
              <a:gd name="connsiteY30" fmla="*/ 123915 h 380999"/>
              <a:gd name="connsiteX31" fmla="*/ 510698 w 507998"/>
              <a:gd name="connsiteY31" fmla="*/ 122283 h 380999"/>
              <a:gd name="connsiteX32" fmla="*/ 510698 w 507998"/>
              <a:gd name="connsiteY32" fmla="*/ 121194 h 380999"/>
              <a:gd name="connsiteX33" fmla="*/ 513057 w 507998"/>
              <a:gd name="connsiteY33" fmla="*/ 117928 h 380999"/>
              <a:gd name="connsiteX34" fmla="*/ 102667 w 507998"/>
              <a:gd name="connsiteY34" fmla="*/ 26126 h 380999"/>
              <a:gd name="connsiteX35" fmla="*/ 135868 w 507998"/>
              <a:gd name="connsiteY35" fmla="*/ 108857 h 380999"/>
              <a:gd name="connsiteX36" fmla="*/ 29007 w 507998"/>
              <a:gd name="connsiteY36" fmla="*/ 108857 h 380999"/>
              <a:gd name="connsiteX37" fmla="*/ 353400 w 507998"/>
              <a:gd name="connsiteY37" fmla="*/ 127000 h 380999"/>
              <a:gd name="connsiteX38" fmla="*/ 257969 w 507998"/>
              <a:gd name="connsiteY38" fmla="*/ 365578 h 380999"/>
              <a:gd name="connsiteX39" fmla="*/ 162901 w 507998"/>
              <a:gd name="connsiteY39" fmla="*/ 127000 h 380999"/>
              <a:gd name="connsiteX40" fmla="*/ 171972 w 507998"/>
              <a:gd name="connsiteY40" fmla="*/ 108857 h 380999"/>
              <a:gd name="connsiteX41" fmla="*/ 258876 w 507998"/>
              <a:gd name="connsiteY41" fmla="*/ 21953 h 380999"/>
              <a:gd name="connsiteX42" fmla="*/ 344329 w 507998"/>
              <a:gd name="connsiteY42" fmla="*/ 108857 h 380999"/>
              <a:gd name="connsiteX43" fmla="*/ 280829 w 507998"/>
              <a:gd name="connsiteY43" fmla="*/ 18143 h 380999"/>
              <a:gd name="connsiteX44" fmla="*/ 396943 w 507998"/>
              <a:gd name="connsiteY44" fmla="*/ 18143 h 380999"/>
              <a:gd name="connsiteX45" fmla="*/ 363560 w 507998"/>
              <a:gd name="connsiteY45" fmla="*/ 101781 h 380999"/>
              <a:gd name="connsiteX46" fmla="*/ 153829 w 507998"/>
              <a:gd name="connsiteY46" fmla="*/ 101781 h 380999"/>
              <a:gd name="connsiteX47" fmla="*/ 119177 w 507998"/>
              <a:gd name="connsiteY47" fmla="*/ 18143 h 380999"/>
              <a:gd name="connsiteX48" fmla="*/ 235472 w 507998"/>
              <a:gd name="connsiteY48" fmla="*/ 18143 h 380999"/>
              <a:gd name="connsiteX49" fmla="*/ 143125 w 507998"/>
              <a:gd name="connsiteY49" fmla="*/ 127000 h 380999"/>
              <a:gd name="connsiteX50" fmla="*/ 231118 w 507998"/>
              <a:gd name="connsiteY50" fmla="*/ 347254 h 380999"/>
              <a:gd name="connsiteX51" fmla="*/ 29370 w 507998"/>
              <a:gd name="connsiteY51" fmla="*/ 127000 h 380999"/>
              <a:gd name="connsiteX52" fmla="*/ 372994 w 507998"/>
              <a:gd name="connsiteY52" fmla="*/ 127000 h 380999"/>
              <a:gd name="connsiteX53" fmla="*/ 483484 w 507998"/>
              <a:gd name="connsiteY53" fmla="*/ 127000 h 380999"/>
              <a:gd name="connsiteX54" fmla="*/ 285183 w 507998"/>
              <a:gd name="connsiteY54" fmla="*/ 346346 h 380999"/>
              <a:gd name="connsiteX55" fmla="*/ 380614 w 507998"/>
              <a:gd name="connsiteY55" fmla="*/ 108857 h 380999"/>
              <a:gd name="connsiteX56" fmla="*/ 413271 w 507998"/>
              <a:gd name="connsiteY56" fmla="*/ 26307 h 380999"/>
              <a:gd name="connsiteX57" fmla="*/ 484210 w 507998"/>
              <a:gd name="connsiteY57" fmla="*/ 108857 h 38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07998" h="380999">
                <a:moveTo>
                  <a:pt x="513057" y="117928"/>
                </a:moveTo>
                <a:lnTo>
                  <a:pt x="513057" y="117928"/>
                </a:lnTo>
                <a:lnTo>
                  <a:pt x="513057" y="117928"/>
                </a:lnTo>
                <a:cubicBezTo>
                  <a:pt x="513229" y="117029"/>
                  <a:pt x="513229" y="116106"/>
                  <a:pt x="513057" y="115207"/>
                </a:cubicBezTo>
                <a:cubicBezTo>
                  <a:pt x="513151" y="114789"/>
                  <a:pt x="513151" y="114355"/>
                  <a:pt x="513057" y="113937"/>
                </a:cubicBezTo>
                <a:cubicBezTo>
                  <a:pt x="513122" y="113455"/>
                  <a:pt x="513122" y="112967"/>
                  <a:pt x="513057" y="112485"/>
                </a:cubicBezTo>
                <a:lnTo>
                  <a:pt x="416900" y="3084"/>
                </a:lnTo>
                <a:cubicBezTo>
                  <a:pt x="415218" y="1230"/>
                  <a:pt x="412868" y="121"/>
                  <a:pt x="410368" y="0"/>
                </a:cubicBezTo>
                <a:lnTo>
                  <a:pt x="105570" y="0"/>
                </a:lnTo>
                <a:lnTo>
                  <a:pt x="104118" y="0"/>
                </a:lnTo>
                <a:cubicBezTo>
                  <a:pt x="104118" y="0"/>
                  <a:pt x="102848" y="0"/>
                  <a:pt x="102304" y="0"/>
                </a:cubicBezTo>
                <a:lnTo>
                  <a:pt x="102304" y="0"/>
                </a:lnTo>
                <a:lnTo>
                  <a:pt x="100490" y="1270"/>
                </a:lnTo>
                <a:lnTo>
                  <a:pt x="99220" y="2903"/>
                </a:lnTo>
                <a:lnTo>
                  <a:pt x="99220" y="2903"/>
                </a:lnTo>
                <a:lnTo>
                  <a:pt x="2337" y="111760"/>
                </a:lnTo>
                <a:cubicBezTo>
                  <a:pt x="-779" y="115213"/>
                  <a:pt x="-779" y="120463"/>
                  <a:pt x="2337" y="123915"/>
                </a:cubicBezTo>
                <a:lnTo>
                  <a:pt x="251619" y="396058"/>
                </a:lnTo>
                <a:lnTo>
                  <a:pt x="251619" y="396058"/>
                </a:lnTo>
                <a:cubicBezTo>
                  <a:pt x="251962" y="396459"/>
                  <a:pt x="252399" y="396769"/>
                  <a:pt x="252889" y="396965"/>
                </a:cubicBezTo>
                <a:lnTo>
                  <a:pt x="253796" y="396965"/>
                </a:lnTo>
                <a:lnTo>
                  <a:pt x="254703" y="396965"/>
                </a:lnTo>
                <a:lnTo>
                  <a:pt x="254703" y="396965"/>
                </a:lnTo>
                <a:cubicBezTo>
                  <a:pt x="255777" y="397219"/>
                  <a:pt x="256895" y="397219"/>
                  <a:pt x="257969" y="396965"/>
                </a:cubicBezTo>
                <a:lnTo>
                  <a:pt x="257969" y="396965"/>
                </a:lnTo>
                <a:cubicBezTo>
                  <a:pt x="259103" y="397222"/>
                  <a:pt x="260282" y="397222"/>
                  <a:pt x="261416" y="396965"/>
                </a:cubicBezTo>
                <a:cubicBezTo>
                  <a:pt x="261416" y="396965"/>
                  <a:pt x="261416" y="396965"/>
                  <a:pt x="262505" y="396965"/>
                </a:cubicBezTo>
                <a:lnTo>
                  <a:pt x="262505" y="396965"/>
                </a:lnTo>
                <a:cubicBezTo>
                  <a:pt x="262505" y="396965"/>
                  <a:pt x="263412" y="396965"/>
                  <a:pt x="263593" y="396058"/>
                </a:cubicBezTo>
                <a:lnTo>
                  <a:pt x="263593" y="396058"/>
                </a:lnTo>
                <a:lnTo>
                  <a:pt x="509609" y="123915"/>
                </a:lnTo>
                <a:cubicBezTo>
                  <a:pt x="510034" y="123415"/>
                  <a:pt x="510399" y="122867"/>
                  <a:pt x="510698" y="122283"/>
                </a:cubicBezTo>
                <a:lnTo>
                  <a:pt x="510698" y="121194"/>
                </a:lnTo>
                <a:cubicBezTo>
                  <a:pt x="511770" y="120343"/>
                  <a:pt x="512585" y="119213"/>
                  <a:pt x="513057" y="117928"/>
                </a:cubicBezTo>
                <a:close/>
                <a:moveTo>
                  <a:pt x="102667" y="26126"/>
                </a:moveTo>
                <a:lnTo>
                  <a:pt x="135868" y="108857"/>
                </a:lnTo>
                <a:lnTo>
                  <a:pt x="29007" y="108857"/>
                </a:lnTo>
                <a:close/>
                <a:moveTo>
                  <a:pt x="353400" y="127000"/>
                </a:moveTo>
                <a:lnTo>
                  <a:pt x="257969" y="365578"/>
                </a:lnTo>
                <a:lnTo>
                  <a:pt x="162901" y="127000"/>
                </a:lnTo>
                <a:close/>
                <a:moveTo>
                  <a:pt x="171972" y="108857"/>
                </a:moveTo>
                <a:lnTo>
                  <a:pt x="258876" y="21953"/>
                </a:lnTo>
                <a:lnTo>
                  <a:pt x="344329" y="108857"/>
                </a:lnTo>
                <a:close/>
                <a:moveTo>
                  <a:pt x="280829" y="18143"/>
                </a:moveTo>
                <a:lnTo>
                  <a:pt x="396943" y="18143"/>
                </a:lnTo>
                <a:lnTo>
                  <a:pt x="363560" y="101781"/>
                </a:lnTo>
                <a:close/>
                <a:moveTo>
                  <a:pt x="153829" y="101781"/>
                </a:moveTo>
                <a:lnTo>
                  <a:pt x="119177" y="18143"/>
                </a:lnTo>
                <a:lnTo>
                  <a:pt x="235472" y="18143"/>
                </a:lnTo>
                <a:close/>
                <a:moveTo>
                  <a:pt x="143125" y="127000"/>
                </a:moveTo>
                <a:lnTo>
                  <a:pt x="231118" y="347254"/>
                </a:lnTo>
                <a:lnTo>
                  <a:pt x="29370" y="127000"/>
                </a:lnTo>
                <a:close/>
                <a:moveTo>
                  <a:pt x="372994" y="127000"/>
                </a:moveTo>
                <a:lnTo>
                  <a:pt x="483484" y="127000"/>
                </a:lnTo>
                <a:lnTo>
                  <a:pt x="285183" y="346346"/>
                </a:lnTo>
                <a:close/>
                <a:moveTo>
                  <a:pt x="380614" y="108857"/>
                </a:moveTo>
                <a:lnTo>
                  <a:pt x="413271" y="26307"/>
                </a:lnTo>
                <a:lnTo>
                  <a:pt x="484210" y="108857"/>
                </a:lnTo>
                <a:close/>
              </a:path>
            </a:pathLst>
          </a:custGeom>
          <a:solidFill>
            <a:schemeClr val="bg1"/>
          </a:solidFill>
          <a:ln w="18029" cap="flat">
            <a:noFill/>
            <a:prstDash val="solid"/>
            <a:miter/>
          </a:ln>
        </p:spPr>
        <p:txBody>
          <a:bodyPr rtlCol="0" anchor="ctr"/>
          <a:lstStyle/>
          <a:p>
            <a:endParaRPr lang="en-GB">
              <a:latin typeface="Figtree" pitchFamily="2" charset="0"/>
            </a:endParaRPr>
          </a:p>
        </p:txBody>
      </p:sp>
      <p:sp>
        <p:nvSpPr>
          <p:cNvPr id="34" name="TextBox 33">
            <a:extLst>
              <a:ext uri="{FF2B5EF4-FFF2-40B4-BE49-F238E27FC236}">
                <a16:creationId xmlns:a16="http://schemas.microsoft.com/office/drawing/2014/main" id="{989A9980-8332-4124-11DD-AB2ED8AD80B9}"/>
              </a:ext>
            </a:extLst>
          </p:cNvPr>
          <p:cNvSpPr txBox="1"/>
          <p:nvPr/>
        </p:nvSpPr>
        <p:spPr>
          <a:xfrm>
            <a:off x="367880" y="979663"/>
            <a:ext cx="11449272" cy="1077218"/>
          </a:xfrm>
          <a:prstGeom prst="rect">
            <a:avLst/>
          </a:prstGeom>
          <a:noFill/>
        </p:spPr>
        <p:txBody>
          <a:bodyPr wrap="square" lIns="91440" tIns="45720" rIns="91440" bIns="45720" rtlCol="0" anchor="t">
            <a:spAutoFit/>
          </a:bodyPr>
          <a:lstStyle/>
          <a:p>
            <a:r>
              <a:rPr lang="en-GB" sz="1600">
                <a:latin typeface="Figtree" pitchFamily="2" charset="0"/>
              </a:rPr>
              <a:t>We appreciate that our consultation was not able to go into low level detail on technical designs due to procurement activities that are still ongoing. We will use this forum to share more detail as soon as we are able to do so. </a:t>
            </a:r>
            <a:endParaRPr lang="en-US">
              <a:latin typeface="Figtree" pitchFamily="2" charset="0"/>
            </a:endParaRPr>
          </a:p>
          <a:p>
            <a:endParaRPr lang="en-GB" sz="1600">
              <a:latin typeface="Figtree" pitchFamily="2" charset="0"/>
            </a:endParaRPr>
          </a:p>
          <a:p>
            <a:r>
              <a:rPr lang="en-GB" sz="1600">
                <a:latin typeface="Figtree" pitchFamily="2" charset="0"/>
              </a:rPr>
              <a:t>Some examples of requests for more information included:</a:t>
            </a:r>
            <a:endParaRPr lang="en-GB">
              <a:latin typeface="Figtree" pitchFamily="2" charset="0"/>
            </a:endParaRPr>
          </a:p>
        </p:txBody>
      </p:sp>
      <p:sp>
        <p:nvSpPr>
          <p:cNvPr id="28" name="Title 1">
            <a:extLst>
              <a:ext uri="{FF2B5EF4-FFF2-40B4-BE49-F238E27FC236}">
                <a16:creationId xmlns:a16="http://schemas.microsoft.com/office/drawing/2014/main" id="{39D161D5-EA01-E8D6-837D-B4650AD8926E}"/>
              </a:ext>
            </a:extLst>
          </p:cNvPr>
          <p:cNvSpPr txBox="1">
            <a:spLocks/>
          </p:cNvSpPr>
          <p:nvPr/>
        </p:nvSpPr>
        <p:spPr>
          <a:xfrm>
            <a:off x="289379" y="123262"/>
            <a:ext cx="10515600" cy="662011"/>
          </a:xfrm>
          <a:prstGeom prst="rect">
            <a:avLst/>
          </a:prstGeom>
        </p:spPr>
        <p:txBody>
          <a:bodyPr lIns="121920" tIns="60960" rIns="121920" bIns="6096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solidFill>
                  <a:srgbClr val="201E2E"/>
                </a:solidFill>
                <a:latin typeface="Figtree" pitchFamily="2" charset="0"/>
                <a:ea typeface="Calibri"/>
                <a:cs typeface="Calibri"/>
              </a:rPr>
              <a:t>More Information Requested</a:t>
            </a:r>
            <a:endParaRPr lang="en-GB" sz="3200" b="1">
              <a:solidFill>
                <a:srgbClr val="201E2E"/>
              </a:solidFill>
              <a:latin typeface="Figtree" pitchFamily="2" charset="0"/>
              <a:ea typeface="Calibri"/>
              <a:cs typeface="Calibri"/>
              <a:sym typeface="Arial"/>
            </a:endParaRPr>
          </a:p>
        </p:txBody>
      </p:sp>
    </p:spTree>
    <p:extLst>
      <p:ext uri="{BB962C8B-B14F-4D97-AF65-F5344CB8AC3E}">
        <p14:creationId xmlns:p14="http://schemas.microsoft.com/office/powerpoint/2010/main" val="3149545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16DAF-7DF4-B92C-057A-E1A58C7370E1}"/>
            </a:ext>
          </a:extLst>
        </p:cNvPr>
        <p:cNvGrpSpPr/>
        <p:nvPr/>
      </p:nvGrpSpPr>
      <p:grpSpPr>
        <a:xfrm>
          <a:off x="0" y="0"/>
          <a:ext cx="0" cy="0"/>
          <a:chOff x="0" y="0"/>
          <a:chExt cx="0" cy="0"/>
        </a:xfrm>
      </p:grpSpPr>
      <p:pic>
        <p:nvPicPr>
          <p:cNvPr id="4" name="Rectangle 40175" descr="preencoded.png">
            <a:extLst>
              <a:ext uri="{FF2B5EF4-FFF2-40B4-BE49-F238E27FC236}">
                <a16:creationId xmlns:a16="http://schemas.microsoft.com/office/drawing/2014/main" id="{5BE6F034-5DBC-B26C-1E1E-F4BE05422DA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2" name="Title 1">
            <a:extLst>
              <a:ext uri="{FF2B5EF4-FFF2-40B4-BE49-F238E27FC236}">
                <a16:creationId xmlns:a16="http://schemas.microsoft.com/office/drawing/2014/main" id="{2890A459-8488-3C60-D7FA-CAF6126A03B6}"/>
              </a:ext>
            </a:extLst>
          </p:cNvPr>
          <p:cNvSpPr txBox="1">
            <a:spLocks/>
          </p:cNvSpPr>
          <p:nvPr/>
        </p:nvSpPr>
        <p:spPr>
          <a:xfrm>
            <a:off x="289379" y="123262"/>
            <a:ext cx="10515600" cy="662011"/>
          </a:xfrm>
          <a:prstGeom prst="rect">
            <a:avLst/>
          </a:prstGeom>
        </p:spPr>
        <p:txBody>
          <a:bodyPr lIns="121920" tIns="60960" rIns="121920" bIns="6096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solidFill>
                  <a:srgbClr val="201E2E"/>
                </a:solidFill>
                <a:latin typeface="Figtree"/>
                <a:ea typeface="Calibri"/>
                <a:cs typeface="Calibri"/>
              </a:rPr>
              <a:t>Policy Positions</a:t>
            </a:r>
            <a:endParaRPr lang="en-GB" sz="3200" b="1">
              <a:solidFill>
                <a:srgbClr val="201E2E"/>
              </a:solidFill>
              <a:latin typeface="Figtree" pitchFamily="2" charset="0"/>
              <a:ea typeface="Calibri"/>
              <a:cs typeface="Calibri"/>
              <a:sym typeface="Arial"/>
            </a:endParaRPr>
          </a:p>
        </p:txBody>
      </p:sp>
      <p:sp>
        <p:nvSpPr>
          <p:cNvPr id="3" name="Rectangle: Rounded Corners 2">
            <a:extLst>
              <a:ext uri="{FF2B5EF4-FFF2-40B4-BE49-F238E27FC236}">
                <a16:creationId xmlns:a16="http://schemas.microsoft.com/office/drawing/2014/main" id="{D7201BAD-9341-0661-6E99-FAFC1BF5EAC8}"/>
              </a:ext>
            </a:extLst>
          </p:cNvPr>
          <p:cNvSpPr/>
          <p:nvPr/>
        </p:nvSpPr>
        <p:spPr>
          <a:xfrm>
            <a:off x="389542" y="1104926"/>
            <a:ext cx="2011580" cy="559414"/>
          </a:xfrm>
          <a:prstGeom prst="round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Figtree" pitchFamily="2" charset="0"/>
              </a:rPr>
              <a:t>Area</a:t>
            </a:r>
            <a:endParaRPr lang="en-GB">
              <a:latin typeface="Figtree" pitchFamily="2" charset="0"/>
            </a:endParaRPr>
          </a:p>
        </p:txBody>
      </p:sp>
      <p:sp>
        <p:nvSpPr>
          <p:cNvPr id="26" name="Rectangle: Rounded Corners 25">
            <a:extLst>
              <a:ext uri="{FF2B5EF4-FFF2-40B4-BE49-F238E27FC236}">
                <a16:creationId xmlns:a16="http://schemas.microsoft.com/office/drawing/2014/main" id="{151D5B68-6F0C-F0ED-23A4-159E2F4B771E}"/>
              </a:ext>
            </a:extLst>
          </p:cNvPr>
          <p:cNvSpPr/>
          <p:nvPr/>
        </p:nvSpPr>
        <p:spPr>
          <a:xfrm>
            <a:off x="2565790" y="1104926"/>
            <a:ext cx="4536000" cy="559414"/>
          </a:xfrm>
          <a:prstGeom prst="round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Figtree" pitchFamily="2" charset="0"/>
              </a:rPr>
              <a:t>Consultation Sentiment</a:t>
            </a:r>
            <a:endParaRPr lang="en-GB">
              <a:latin typeface="Figtree" pitchFamily="2" charset="0"/>
            </a:endParaRPr>
          </a:p>
        </p:txBody>
      </p:sp>
      <p:sp>
        <p:nvSpPr>
          <p:cNvPr id="27" name="Rectangle: Rounded Corners 26">
            <a:extLst>
              <a:ext uri="{FF2B5EF4-FFF2-40B4-BE49-F238E27FC236}">
                <a16:creationId xmlns:a16="http://schemas.microsoft.com/office/drawing/2014/main" id="{0CC6EEEF-C37B-1DAD-C69A-EF31D81CC225}"/>
              </a:ext>
            </a:extLst>
          </p:cNvPr>
          <p:cNvSpPr/>
          <p:nvPr/>
        </p:nvSpPr>
        <p:spPr>
          <a:xfrm>
            <a:off x="7266458" y="1104926"/>
            <a:ext cx="4536000" cy="559414"/>
          </a:xfrm>
          <a:prstGeom prst="round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Figtree" pitchFamily="2" charset="0"/>
              </a:rPr>
              <a:t>Proposed Next Steps</a:t>
            </a:r>
            <a:endParaRPr lang="en-GB">
              <a:latin typeface="Figtree" pitchFamily="2" charset="0"/>
            </a:endParaRPr>
          </a:p>
        </p:txBody>
      </p:sp>
      <p:sp>
        <p:nvSpPr>
          <p:cNvPr id="146" name="Rectangle: Rounded Corners 145">
            <a:extLst>
              <a:ext uri="{FF2B5EF4-FFF2-40B4-BE49-F238E27FC236}">
                <a16:creationId xmlns:a16="http://schemas.microsoft.com/office/drawing/2014/main" id="{CB255FB8-ED0E-154D-A69C-CAFAC2FD37BE}"/>
              </a:ext>
            </a:extLst>
          </p:cNvPr>
          <p:cNvSpPr/>
          <p:nvPr/>
        </p:nvSpPr>
        <p:spPr>
          <a:xfrm>
            <a:off x="389542" y="1855962"/>
            <a:ext cx="201158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21E5E"/>
                </a:solidFill>
                <a:latin typeface="Figtree" pitchFamily="2" charset="0"/>
              </a:rPr>
              <a:t>IDV</a:t>
            </a:r>
            <a:endParaRPr lang="en-GB">
              <a:solidFill>
                <a:srgbClr val="021E5E"/>
              </a:solidFill>
              <a:latin typeface="Figtree" pitchFamily="2" charset="0"/>
            </a:endParaRPr>
          </a:p>
        </p:txBody>
      </p:sp>
      <p:sp>
        <p:nvSpPr>
          <p:cNvPr id="147" name="Rectangle: Rounded Corners 146">
            <a:extLst>
              <a:ext uri="{FF2B5EF4-FFF2-40B4-BE49-F238E27FC236}">
                <a16:creationId xmlns:a16="http://schemas.microsoft.com/office/drawing/2014/main" id="{8092ECCE-351F-C3F4-E65E-CE1FD371DD0E}"/>
              </a:ext>
            </a:extLst>
          </p:cNvPr>
          <p:cNvSpPr/>
          <p:nvPr/>
        </p:nvSpPr>
        <p:spPr>
          <a:xfrm>
            <a:off x="2565790" y="1855962"/>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148" name="Rectangle: Rounded Corners 147">
            <a:extLst>
              <a:ext uri="{FF2B5EF4-FFF2-40B4-BE49-F238E27FC236}">
                <a16:creationId xmlns:a16="http://schemas.microsoft.com/office/drawing/2014/main" id="{F4D1CD96-0A47-8DD6-7EE0-6D731418553C}"/>
              </a:ext>
            </a:extLst>
          </p:cNvPr>
          <p:cNvSpPr/>
          <p:nvPr/>
        </p:nvSpPr>
        <p:spPr>
          <a:xfrm>
            <a:off x="7266458" y="1855962"/>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grpSp>
        <p:nvGrpSpPr>
          <p:cNvPr id="173" name="Group 172">
            <a:extLst>
              <a:ext uri="{FF2B5EF4-FFF2-40B4-BE49-F238E27FC236}">
                <a16:creationId xmlns:a16="http://schemas.microsoft.com/office/drawing/2014/main" id="{01628047-9849-240F-F9A5-95AFB4C85CEC}"/>
              </a:ext>
            </a:extLst>
          </p:cNvPr>
          <p:cNvGrpSpPr/>
          <p:nvPr/>
        </p:nvGrpSpPr>
        <p:grpSpPr>
          <a:xfrm>
            <a:off x="2775778" y="2186959"/>
            <a:ext cx="4116023" cy="692312"/>
            <a:chOff x="2730083" y="3947873"/>
            <a:chExt cx="4116023" cy="692312"/>
          </a:xfrm>
        </p:grpSpPr>
        <p:sp>
          <p:nvSpPr>
            <p:cNvPr id="150" name="Rectangle: Rounded Corners 149">
              <a:extLst>
                <a:ext uri="{FF2B5EF4-FFF2-40B4-BE49-F238E27FC236}">
                  <a16:creationId xmlns:a16="http://schemas.microsoft.com/office/drawing/2014/main" id="{F119DE47-4137-37DB-6B0B-D35A5FBDB7FD}"/>
                </a:ext>
              </a:extLst>
            </p:cNvPr>
            <p:cNvSpPr/>
            <p:nvPr/>
          </p:nvSpPr>
          <p:spPr>
            <a:xfrm>
              <a:off x="2731306" y="4055904"/>
              <a:ext cx="4114800" cy="476250"/>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ysClr val="windowText" lastClr="000000"/>
                </a:solidFill>
                <a:latin typeface="Figtree" pitchFamily="2" charset="0"/>
              </a:endParaRPr>
            </a:p>
          </p:txBody>
        </p:sp>
        <p:grpSp>
          <p:nvGrpSpPr>
            <p:cNvPr id="151" name="Group 150">
              <a:extLst>
                <a:ext uri="{FF2B5EF4-FFF2-40B4-BE49-F238E27FC236}">
                  <a16:creationId xmlns:a16="http://schemas.microsoft.com/office/drawing/2014/main" id="{DFB733FF-88DF-8F90-81F2-381D4213A8C1}"/>
                </a:ext>
              </a:extLst>
            </p:cNvPr>
            <p:cNvGrpSpPr/>
            <p:nvPr/>
          </p:nvGrpSpPr>
          <p:grpSpPr>
            <a:xfrm flipV="1">
              <a:off x="2731306" y="4424123"/>
              <a:ext cx="1172377" cy="216062"/>
              <a:chOff x="4600968" y="1196325"/>
              <a:chExt cx="1115585" cy="616280"/>
            </a:xfrm>
            <a:solidFill>
              <a:srgbClr val="DBD7FD"/>
            </a:solidFill>
          </p:grpSpPr>
          <p:sp>
            <p:nvSpPr>
              <p:cNvPr id="161" name="Pentagon 94">
                <a:extLst>
                  <a:ext uri="{FF2B5EF4-FFF2-40B4-BE49-F238E27FC236}">
                    <a16:creationId xmlns:a16="http://schemas.microsoft.com/office/drawing/2014/main" id="{5A201293-C068-B24C-50FB-BA71A35C4BEB}"/>
                  </a:ext>
                </a:extLst>
              </p:cNvPr>
              <p:cNvSpPr/>
              <p:nvPr/>
            </p:nvSpPr>
            <p:spPr>
              <a:xfrm>
                <a:off x="4787554" y="1196326"/>
                <a:ext cx="928999" cy="616279"/>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62" name="Round Single Corner Rectangle 95">
                <a:extLst>
                  <a:ext uri="{FF2B5EF4-FFF2-40B4-BE49-F238E27FC236}">
                    <a16:creationId xmlns:a16="http://schemas.microsoft.com/office/drawing/2014/main" id="{04FDF4F7-502F-5B40-D4EF-2D4613E63762}"/>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53" name="TextBox 152">
              <a:extLst>
                <a:ext uri="{FF2B5EF4-FFF2-40B4-BE49-F238E27FC236}">
                  <a16:creationId xmlns:a16="http://schemas.microsoft.com/office/drawing/2014/main" id="{6BB94B55-23D1-98F4-CCCE-36D7692DA591}"/>
                </a:ext>
              </a:extLst>
            </p:cNvPr>
            <p:cNvSpPr txBox="1"/>
            <p:nvPr/>
          </p:nvSpPr>
          <p:spPr>
            <a:xfrm>
              <a:off x="2730083" y="4378575"/>
              <a:ext cx="1173600" cy="261610"/>
            </a:xfrm>
            <a:prstGeom prst="rect">
              <a:avLst/>
            </a:prstGeom>
            <a:noFill/>
          </p:spPr>
          <p:txBody>
            <a:bodyPr wrap="square" rtlCol="0" anchor="ctr">
              <a:spAutoFit/>
            </a:bodyPr>
            <a:lstStyle/>
            <a:p>
              <a:pPr algn="ctr"/>
              <a:r>
                <a:rPr lang="en-US" sz="1050">
                  <a:solidFill>
                    <a:srgbClr val="002060"/>
                  </a:solidFill>
                  <a:latin typeface="Figtree" pitchFamily="2" charset="0"/>
                </a:rPr>
                <a:t>Unsupportive</a:t>
              </a:r>
              <a:endParaRPr lang="en-GB" sz="1050">
                <a:solidFill>
                  <a:srgbClr val="002060"/>
                </a:solidFill>
                <a:latin typeface="Figtree" pitchFamily="2" charset="0"/>
              </a:endParaRPr>
            </a:p>
          </p:txBody>
        </p:sp>
        <p:grpSp>
          <p:nvGrpSpPr>
            <p:cNvPr id="167" name="Group 166">
              <a:extLst>
                <a:ext uri="{FF2B5EF4-FFF2-40B4-BE49-F238E27FC236}">
                  <a16:creationId xmlns:a16="http://schemas.microsoft.com/office/drawing/2014/main" id="{3B93B4F0-BD65-C2A2-62DF-2CEFA2E99526}"/>
                </a:ext>
              </a:extLst>
            </p:cNvPr>
            <p:cNvGrpSpPr/>
            <p:nvPr/>
          </p:nvGrpSpPr>
          <p:grpSpPr>
            <a:xfrm flipH="1">
              <a:off x="5673318" y="3947873"/>
              <a:ext cx="1172377" cy="216062"/>
              <a:chOff x="4600968" y="1196325"/>
              <a:chExt cx="1115585" cy="616280"/>
            </a:xfrm>
            <a:solidFill>
              <a:srgbClr val="DBD7FD"/>
            </a:solidFill>
          </p:grpSpPr>
          <p:sp>
            <p:nvSpPr>
              <p:cNvPr id="168" name="Pentagon 94">
                <a:extLst>
                  <a:ext uri="{FF2B5EF4-FFF2-40B4-BE49-F238E27FC236}">
                    <a16:creationId xmlns:a16="http://schemas.microsoft.com/office/drawing/2014/main" id="{8F3339E7-EAE4-75AC-A9E0-069B13015BF6}"/>
                  </a:ext>
                </a:extLst>
              </p:cNvPr>
              <p:cNvSpPr/>
              <p:nvPr/>
            </p:nvSpPr>
            <p:spPr>
              <a:xfrm>
                <a:off x="4787554" y="1196326"/>
                <a:ext cx="928999" cy="616279"/>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69" name="Round Single Corner Rectangle 95">
                <a:extLst>
                  <a:ext uri="{FF2B5EF4-FFF2-40B4-BE49-F238E27FC236}">
                    <a16:creationId xmlns:a16="http://schemas.microsoft.com/office/drawing/2014/main" id="{FA02A75C-F188-2896-2FB3-F440C9FB9FAC}"/>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70" name="TextBox 169">
              <a:extLst>
                <a:ext uri="{FF2B5EF4-FFF2-40B4-BE49-F238E27FC236}">
                  <a16:creationId xmlns:a16="http://schemas.microsoft.com/office/drawing/2014/main" id="{1FC88C1F-49CD-8EA0-F8B1-DB14F6A3F902}"/>
                </a:ext>
              </a:extLst>
            </p:cNvPr>
            <p:cNvSpPr txBox="1"/>
            <p:nvPr/>
          </p:nvSpPr>
          <p:spPr>
            <a:xfrm>
              <a:off x="5673318" y="3956341"/>
              <a:ext cx="1172379" cy="261610"/>
            </a:xfrm>
            <a:prstGeom prst="rect">
              <a:avLst/>
            </a:prstGeom>
            <a:noFill/>
          </p:spPr>
          <p:txBody>
            <a:bodyPr wrap="square" rtlCol="0" anchor="ctr">
              <a:spAutoFit/>
            </a:bodyPr>
            <a:lstStyle/>
            <a:p>
              <a:pPr algn="ctr"/>
              <a:r>
                <a:rPr lang="en-US" sz="1050">
                  <a:solidFill>
                    <a:srgbClr val="002060"/>
                  </a:solidFill>
                  <a:latin typeface="Figtree" pitchFamily="2" charset="0"/>
                </a:rPr>
                <a:t>Supportive</a:t>
              </a:r>
              <a:endParaRPr lang="en-GB" sz="1050">
                <a:solidFill>
                  <a:srgbClr val="002060"/>
                </a:solidFill>
                <a:latin typeface="Figtree" pitchFamily="2" charset="0"/>
              </a:endParaRPr>
            </a:p>
          </p:txBody>
        </p:sp>
        <p:sp>
          <p:nvSpPr>
            <p:cNvPr id="171" name="Rectangle: Rounded Corners 170">
              <a:extLst>
                <a:ext uri="{FF2B5EF4-FFF2-40B4-BE49-F238E27FC236}">
                  <a16:creationId xmlns:a16="http://schemas.microsoft.com/office/drawing/2014/main" id="{33D9EC95-DBFE-7ECD-E624-D2E7E72DC80C}"/>
                </a:ext>
              </a:extLst>
            </p:cNvPr>
            <p:cNvSpPr/>
            <p:nvPr/>
          </p:nvSpPr>
          <p:spPr>
            <a:xfrm>
              <a:off x="2917321" y="4265036"/>
              <a:ext cx="3742770" cy="57987"/>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Arrow: Pentagon 171">
              <a:extLst>
                <a:ext uri="{FF2B5EF4-FFF2-40B4-BE49-F238E27FC236}">
                  <a16:creationId xmlns:a16="http://schemas.microsoft.com/office/drawing/2014/main" id="{DD8B38D2-6B29-EDCE-7BFE-D9E3C025B317}"/>
                </a:ext>
              </a:extLst>
            </p:cNvPr>
            <p:cNvSpPr/>
            <p:nvPr/>
          </p:nvSpPr>
          <p:spPr>
            <a:xfrm rot="5400000">
              <a:off x="4685788" y="4216873"/>
              <a:ext cx="204613"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4" name="TextBox 173">
            <a:extLst>
              <a:ext uri="{FF2B5EF4-FFF2-40B4-BE49-F238E27FC236}">
                <a16:creationId xmlns:a16="http://schemas.microsoft.com/office/drawing/2014/main" id="{2367F31E-8F64-AE0C-218E-0F861C1742AD}"/>
              </a:ext>
            </a:extLst>
          </p:cNvPr>
          <p:cNvSpPr txBox="1"/>
          <p:nvPr/>
        </p:nvSpPr>
        <p:spPr>
          <a:xfrm>
            <a:off x="7321779" y="1913379"/>
            <a:ext cx="4414117" cy="954107"/>
          </a:xfrm>
          <a:prstGeom prst="rect">
            <a:avLst/>
          </a:prstGeom>
          <a:noFill/>
        </p:spPr>
        <p:txBody>
          <a:bodyPr wrap="square" rtlCol="0">
            <a:spAutoFit/>
          </a:bodyPr>
          <a:lstStyle/>
          <a:p>
            <a:r>
              <a:rPr lang="en-US" sz="1100" b="1">
                <a:latin typeface="Figtree" pitchFamily="2" charset="0"/>
              </a:rPr>
              <a:t>Proposed next steps:</a:t>
            </a:r>
          </a:p>
          <a:p>
            <a:pPr marL="171450" indent="-171450">
              <a:buFont typeface="Arial" panose="020B0604020202020204" pitchFamily="34" charset="0"/>
              <a:buChar char="•"/>
            </a:pPr>
            <a:r>
              <a:rPr lang="en-GB" sz="900">
                <a:latin typeface="Figtree" pitchFamily="2" charset="0"/>
              </a:rPr>
              <a:t>In active conversations with potential IDV providers with the aim of providing additional detail on the identity and occupancy validation checks that will be implemented at an upcoming working group</a:t>
            </a:r>
          </a:p>
          <a:p>
            <a:pPr marL="171450" indent="-171450">
              <a:buFont typeface="Arial" panose="020B0604020202020204" pitchFamily="34" charset="0"/>
              <a:buChar char="•"/>
            </a:pPr>
            <a:r>
              <a:rPr lang="en-GB" sz="900">
                <a:latin typeface="Figtree" pitchFamily="2" charset="0"/>
              </a:rPr>
              <a:t>Completing consumer research on the proposed IDV standards </a:t>
            </a:r>
          </a:p>
          <a:p>
            <a:pPr marL="171450" indent="-171450">
              <a:buFont typeface="Arial" panose="020B0604020202020204" pitchFamily="34" charset="0"/>
              <a:buChar char="•"/>
            </a:pPr>
            <a:r>
              <a:rPr lang="en-GB" sz="900">
                <a:latin typeface="Figtree" pitchFamily="2" charset="0"/>
              </a:rPr>
              <a:t>Prioritising looking at federated IDV models for inclusion within the MMP</a:t>
            </a:r>
            <a:endParaRPr lang="en-GB" sz="1100" b="1">
              <a:latin typeface="Figtree" pitchFamily="2" charset="0"/>
            </a:endParaRPr>
          </a:p>
        </p:txBody>
      </p:sp>
      <p:sp>
        <p:nvSpPr>
          <p:cNvPr id="175" name="Rectangle: Rounded Corners 174">
            <a:extLst>
              <a:ext uri="{FF2B5EF4-FFF2-40B4-BE49-F238E27FC236}">
                <a16:creationId xmlns:a16="http://schemas.microsoft.com/office/drawing/2014/main" id="{60DAE647-6E30-A7E0-3C38-F800B64A3D4E}"/>
              </a:ext>
            </a:extLst>
          </p:cNvPr>
          <p:cNvSpPr/>
          <p:nvPr/>
        </p:nvSpPr>
        <p:spPr>
          <a:xfrm>
            <a:off x="389542" y="3379360"/>
            <a:ext cx="201158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21E5E"/>
                </a:solidFill>
                <a:latin typeface="Figtree" pitchFamily="2" charset="0"/>
              </a:rPr>
              <a:t>Guest journeys</a:t>
            </a:r>
            <a:endParaRPr lang="en-GB">
              <a:solidFill>
                <a:srgbClr val="021E5E"/>
              </a:solidFill>
              <a:latin typeface="Figtree" pitchFamily="2" charset="0"/>
            </a:endParaRPr>
          </a:p>
        </p:txBody>
      </p:sp>
      <p:sp>
        <p:nvSpPr>
          <p:cNvPr id="176" name="Rectangle: Rounded Corners 175">
            <a:extLst>
              <a:ext uri="{FF2B5EF4-FFF2-40B4-BE49-F238E27FC236}">
                <a16:creationId xmlns:a16="http://schemas.microsoft.com/office/drawing/2014/main" id="{B1B5A31F-3A4A-F536-C034-3B8357EF6D12}"/>
              </a:ext>
            </a:extLst>
          </p:cNvPr>
          <p:cNvSpPr/>
          <p:nvPr/>
        </p:nvSpPr>
        <p:spPr>
          <a:xfrm>
            <a:off x="2565790" y="3379360"/>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177" name="Rectangle: Rounded Corners 176">
            <a:extLst>
              <a:ext uri="{FF2B5EF4-FFF2-40B4-BE49-F238E27FC236}">
                <a16:creationId xmlns:a16="http://schemas.microsoft.com/office/drawing/2014/main" id="{ED97B0E9-8F9F-2AE9-1D73-7AD4A00321C4}"/>
              </a:ext>
            </a:extLst>
          </p:cNvPr>
          <p:cNvSpPr/>
          <p:nvPr/>
        </p:nvSpPr>
        <p:spPr>
          <a:xfrm>
            <a:off x="7266458" y="3379360"/>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grpSp>
        <p:nvGrpSpPr>
          <p:cNvPr id="178" name="Group 177">
            <a:extLst>
              <a:ext uri="{FF2B5EF4-FFF2-40B4-BE49-F238E27FC236}">
                <a16:creationId xmlns:a16="http://schemas.microsoft.com/office/drawing/2014/main" id="{52638916-1B6B-FF93-4326-3F4638BF6C35}"/>
              </a:ext>
            </a:extLst>
          </p:cNvPr>
          <p:cNvGrpSpPr/>
          <p:nvPr/>
        </p:nvGrpSpPr>
        <p:grpSpPr>
          <a:xfrm>
            <a:off x="2775778" y="3710357"/>
            <a:ext cx="4116023" cy="692312"/>
            <a:chOff x="2730083" y="3947873"/>
            <a:chExt cx="4116023" cy="692312"/>
          </a:xfrm>
        </p:grpSpPr>
        <p:sp>
          <p:nvSpPr>
            <p:cNvPr id="179" name="Rectangle: Rounded Corners 178">
              <a:extLst>
                <a:ext uri="{FF2B5EF4-FFF2-40B4-BE49-F238E27FC236}">
                  <a16:creationId xmlns:a16="http://schemas.microsoft.com/office/drawing/2014/main" id="{A8CB561F-F71B-7A2E-456D-A42CF80067F2}"/>
                </a:ext>
              </a:extLst>
            </p:cNvPr>
            <p:cNvSpPr/>
            <p:nvPr/>
          </p:nvSpPr>
          <p:spPr>
            <a:xfrm>
              <a:off x="2731306" y="4055904"/>
              <a:ext cx="4114800" cy="476250"/>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ysClr val="windowText" lastClr="000000"/>
                </a:solidFill>
                <a:latin typeface="Figtree" pitchFamily="2" charset="0"/>
              </a:endParaRPr>
            </a:p>
          </p:txBody>
        </p:sp>
        <p:grpSp>
          <p:nvGrpSpPr>
            <p:cNvPr id="180" name="Group 179">
              <a:extLst>
                <a:ext uri="{FF2B5EF4-FFF2-40B4-BE49-F238E27FC236}">
                  <a16:creationId xmlns:a16="http://schemas.microsoft.com/office/drawing/2014/main" id="{C7217D27-3F5A-2C71-3CE6-D4320CAA400E}"/>
                </a:ext>
              </a:extLst>
            </p:cNvPr>
            <p:cNvGrpSpPr/>
            <p:nvPr/>
          </p:nvGrpSpPr>
          <p:grpSpPr>
            <a:xfrm flipV="1">
              <a:off x="2731306" y="4424123"/>
              <a:ext cx="1172377" cy="216062"/>
              <a:chOff x="4600968" y="1196325"/>
              <a:chExt cx="1115585" cy="616280"/>
            </a:xfrm>
            <a:solidFill>
              <a:srgbClr val="DBD7FD"/>
            </a:solidFill>
          </p:grpSpPr>
          <p:sp>
            <p:nvSpPr>
              <p:cNvPr id="188" name="Pentagon 94">
                <a:extLst>
                  <a:ext uri="{FF2B5EF4-FFF2-40B4-BE49-F238E27FC236}">
                    <a16:creationId xmlns:a16="http://schemas.microsoft.com/office/drawing/2014/main" id="{52143806-8049-9646-41A1-73010693B8AC}"/>
                  </a:ext>
                </a:extLst>
              </p:cNvPr>
              <p:cNvSpPr/>
              <p:nvPr/>
            </p:nvSpPr>
            <p:spPr>
              <a:xfrm>
                <a:off x="4787554" y="1196326"/>
                <a:ext cx="928999" cy="616279"/>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89" name="Round Single Corner Rectangle 95">
                <a:extLst>
                  <a:ext uri="{FF2B5EF4-FFF2-40B4-BE49-F238E27FC236}">
                    <a16:creationId xmlns:a16="http://schemas.microsoft.com/office/drawing/2014/main" id="{8CCA2C34-5E59-2290-EB8D-A989E741D8E2}"/>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81" name="TextBox 180">
              <a:extLst>
                <a:ext uri="{FF2B5EF4-FFF2-40B4-BE49-F238E27FC236}">
                  <a16:creationId xmlns:a16="http://schemas.microsoft.com/office/drawing/2014/main" id="{E08254EB-B671-6C8B-E10B-7955B150859B}"/>
                </a:ext>
              </a:extLst>
            </p:cNvPr>
            <p:cNvSpPr txBox="1"/>
            <p:nvPr/>
          </p:nvSpPr>
          <p:spPr>
            <a:xfrm>
              <a:off x="2730083" y="4378575"/>
              <a:ext cx="1173600" cy="261610"/>
            </a:xfrm>
            <a:prstGeom prst="rect">
              <a:avLst/>
            </a:prstGeom>
            <a:noFill/>
          </p:spPr>
          <p:txBody>
            <a:bodyPr wrap="square" rtlCol="0" anchor="ctr">
              <a:spAutoFit/>
            </a:bodyPr>
            <a:lstStyle/>
            <a:p>
              <a:pPr algn="ctr"/>
              <a:r>
                <a:rPr lang="en-US" sz="1050">
                  <a:solidFill>
                    <a:srgbClr val="002060"/>
                  </a:solidFill>
                  <a:latin typeface="Figtree" pitchFamily="2" charset="0"/>
                </a:rPr>
                <a:t>Unsupportive</a:t>
              </a:r>
              <a:endParaRPr lang="en-GB" sz="1050">
                <a:solidFill>
                  <a:srgbClr val="002060"/>
                </a:solidFill>
                <a:latin typeface="Figtree" pitchFamily="2" charset="0"/>
              </a:endParaRPr>
            </a:p>
          </p:txBody>
        </p:sp>
        <p:grpSp>
          <p:nvGrpSpPr>
            <p:cNvPr id="182" name="Group 181">
              <a:extLst>
                <a:ext uri="{FF2B5EF4-FFF2-40B4-BE49-F238E27FC236}">
                  <a16:creationId xmlns:a16="http://schemas.microsoft.com/office/drawing/2014/main" id="{63BA711C-009A-7D5A-EB95-EBA17ABB6155}"/>
                </a:ext>
              </a:extLst>
            </p:cNvPr>
            <p:cNvGrpSpPr/>
            <p:nvPr/>
          </p:nvGrpSpPr>
          <p:grpSpPr>
            <a:xfrm flipH="1">
              <a:off x="5673318" y="3947873"/>
              <a:ext cx="1172377" cy="216062"/>
              <a:chOff x="4600968" y="1196325"/>
              <a:chExt cx="1115585" cy="616280"/>
            </a:xfrm>
            <a:solidFill>
              <a:srgbClr val="DBD7FD"/>
            </a:solidFill>
          </p:grpSpPr>
          <p:sp>
            <p:nvSpPr>
              <p:cNvPr id="186" name="Pentagon 94">
                <a:extLst>
                  <a:ext uri="{FF2B5EF4-FFF2-40B4-BE49-F238E27FC236}">
                    <a16:creationId xmlns:a16="http://schemas.microsoft.com/office/drawing/2014/main" id="{5F83F2FE-22AD-744C-A805-9F12D86EED23}"/>
                  </a:ext>
                </a:extLst>
              </p:cNvPr>
              <p:cNvSpPr/>
              <p:nvPr/>
            </p:nvSpPr>
            <p:spPr>
              <a:xfrm>
                <a:off x="4787554" y="1196326"/>
                <a:ext cx="928999" cy="616279"/>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87" name="Round Single Corner Rectangle 95">
                <a:extLst>
                  <a:ext uri="{FF2B5EF4-FFF2-40B4-BE49-F238E27FC236}">
                    <a16:creationId xmlns:a16="http://schemas.microsoft.com/office/drawing/2014/main" id="{2CB1CD52-107C-BF70-B668-2D832E135C28}"/>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83" name="TextBox 182">
              <a:extLst>
                <a:ext uri="{FF2B5EF4-FFF2-40B4-BE49-F238E27FC236}">
                  <a16:creationId xmlns:a16="http://schemas.microsoft.com/office/drawing/2014/main" id="{FC6778B2-2D72-3A1E-8851-DB8B3A1DCF4F}"/>
                </a:ext>
              </a:extLst>
            </p:cNvPr>
            <p:cNvSpPr txBox="1"/>
            <p:nvPr/>
          </p:nvSpPr>
          <p:spPr>
            <a:xfrm>
              <a:off x="5673318" y="3956341"/>
              <a:ext cx="1172379" cy="261610"/>
            </a:xfrm>
            <a:prstGeom prst="rect">
              <a:avLst/>
            </a:prstGeom>
            <a:noFill/>
          </p:spPr>
          <p:txBody>
            <a:bodyPr wrap="square" rtlCol="0" anchor="ctr">
              <a:spAutoFit/>
            </a:bodyPr>
            <a:lstStyle/>
            <a:p>
              <a:pPr algn="ctr"/>
              <a:r>
                <a:rPr lang="en-US" sz="1050">
                  <a:solidFill>
                    <a:srgbClr val="002060"/>
                  </a:solidFill>
                  <a:latin typeface="Figtree" pitchFamily="2" charset="0"/>
                </a:rPr>
                <a:t>Supportive</a:t>
              </a:r>
              <a:endParaRPr lang="en-GB" sz="1050">
                <a:solidFill>
                  <a:srgbClr val="002060"/>
                </a:solidFill>
                <a:latin typeface="Figtree" pitchFamily="2" charset="0"/>
              </a:endParaRPr>
            </a:p>
          </p:txBody>
        </p:sp>
        <p:sp>
          <p:nvSpPr>
            <p:cNvPr id="184" name="Rectangle: Rounded Corners 183">
              <a:extLst>
                <a:ext uri="{FF2B5EF4-FFF2-40B4-BE49-F238E27FC236}">
                  <a16:creationId xmlns:a16="http://schemas.microsoft.com/office/drawing/2014/main" id="{525D8C86-32D8-CACE-E212-40588F90E5AF}"/>
                </a:ext>
              </a:extLst>
            </p:cNvPr>
            <p:cNvSpPr/>
            <p:nvPr/>
          </p:nvSpPr>
          <p:spPr>
            <a:xfrm>
              <a:off x="2917321" y="4265036"/>
              <a:ext cx="3742770" cy="57987"/>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Arrow: Pentagon 184">
              <a:extLst>
                <a:ext uri="{FF2B5EF4-FFF2-40B4-BE49-F238E27FC236}">
                  <a16:creationId xmlns:a16="http://schemas.microsoft.com/office/drawing/2014/main" id="{CCE63E72-0587-88B3-90C0-DB4A1C4EE78C}"/>
                </a:ext>
              </a:extLst>
            </p:cNvPr>
            <p:cNvSpPr/>
            <p:nvPr/>
          </p:nvSpPr>
          <p:spPr>
            <a:xfrm rot="5400000">
              <a:off x="4248017" y="4216873"/>
              <a:ext cx="204613"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0" name="TextBox 189">
            <a:extLst>
              <a:ext uri="{FF2B5EF4-FFF2-40B4-BE49-F238E27FC236}">
                <a16:creationId xmlns:a16="http://schemas.microsoft.com/office/drawing/2014/main" id="{7CAD8B12-5EA9-8B5C-AF75-A9EFECCDD9EE}"/>
              </a:ext>
            </a:extLst>
          </p:cNvPr>
          <p:cNvSpPr txBox="1"/>
          <p:nvPr/>
        </p:nvSpPr>
        <p:spPr>
          <a:xfrm>
            <a:off x="7321779" y="3436777"/>
            <a:ext cx="4414117" cy="538609"/>
          </a:xfrm>
          <a:prstGeom prst="rect">
            <a:avLst/>
          </a:prstGeom>
          <a:noFill/>
        </p:spPr>
        <p:txBody>
          <a:bodyPr wrap="square" rtlCol="0">
            <a:spAutoFit/>
          </a:bodyPr>
          <a:lstStyle/>
          <a:p>
            <a:r>
              <a:rPr lang="en-US" sz="1100" b="1">
                <a:latin typeface="Figtree" pitchFamily="2" charset="0"/>
              </a:rPr>
              <a:t>Proposed next steps:</a:t>
            </a:r>
          </a:p>
          <a:p>
            <a:pPr marL="171450" indent="-171450">
              <a:buFont typeface="Arial" panose="020B0604020202020204" pitchFamily="34" charset="0"/>
              <a:buChar char="•"/>
            </a:pPr>
            <a:r>
              <a:rPr lang="en-GB" sz="900">
                <a:latin typeface="Figtree" pitchFamily="2" charset="0"/>
              </a:rPr>
              <a:t>Further consider the implementation of guest journeys for MMP</a:t>
            </a:r>
          </a:p>
          <a:p>
            <a:pPr marL="171450" indent="-171450">
              <a:buFont typeface="Arial" panose="020B0604020202020204" pitchFamily="34" charset="0"/>
              <a:buChar char="•"/>
            </a:pPr>
            <a:r>
              <a:rPr lang="en-GB" sz="900">
                <a:latin typeface="Figtree" pitchFamily="2" charset="0"/>
              </a:rPr>
              <a:t>Benefit analysis of inclusion of guest journeys within MMP</a:t>
            </a:r>
          </a:p>
        </p:txBody>
      </p:sp>
      <p:sp>
        <p:nvSpPr>
          <p:cNvPr id="191" name="Rectangle: Rounded Corners 190">
            <a:extLst>
              <a:ext uri="{FF2B5EF4-FFF2-40B4-BE49-F238E27FC236}">
                <a16:creationId xmlns:a16="http://schemas.microsoft.com/office/drawing/2014/main" id="{50C30EFC-0F43-19F9-B8C7-E784F5ADBDEA}"/>
              </a:ext>
            </a:extLst>
          </p:cNvPr>
          <p:cNvSpPr/>
          <p:nvPr/>
        </p:nvSpPr>
        <p:spPr>
          <a:xfrm>
            <a:off x="389542" y="4942798"/>
            <a:ext cx="201158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21E5E"/>
                </a:solidFill>
                <a:latin typeface="Figtree" pitchFamily="2" charset="0"/>
              </a:rPr>
              <a:t>Occupier vs Bill Payer</a:t>
            </a:r>
            <a:endParaRPr lang="en-GB">
              <a:solidFill>
                <a:srgbClr val="021E5E"/>
              </a:solidFill>
              <a:latin typeface="Figtree" pitchFamily="2" charset="0"/>
            </a:endParaRPr>
          </a:p>
        </p:txBody>
      </p:sp>
      <p:sp>
        <p:nvSpPr>
          <p:cNvPr id="192" name="Rectangle: Rounded Corners 191">
            <a:extLst>
              <a:ext uri="{FF2B5EF4-FFF2-40B4-BE49-F238E27FC236}">
                <a16:creationId xmlns:a16="http://schemas.microsoft.com/office/drawing/2014/main" id="{336B71EB-D970-F723-CCFD-16F3F0A64380}"/>
              </a:ext>
            </a:extLst>
          </p:cNvPr>
          <p:cNvSpPr/>
          <p:nvPr/>
        </p:nvSpPr>
        <p:spPr>
          <a:xfrm>
            <a:off x="2565790" y="4942798"/>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193" name="Rectangle: Rounded Corners 192">
            <a:extLst>
              <a:ext uri="{FF2B5EF4-FFF2-40B4-BE49-F238E27FC236}">
                <a16:creationId xmlns:a16="http://schemas.microsoft.com/office/drawing/2014/main" id="{9DE879C7-62CF-5BA9-EA40-DE257E92AA9E}"/>
              </a:ext>
            </a:extLst>
          </p:cNvPr>
          <p:cNvSpPr/>
          <p:nvPr/>
        </p:nvSpPr>
        <p:spPr>
          <a:xfrm>
            <a:off x="7266458" y="4942798"/>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grpSp>
        <p:nvGrpSpPr>
          <p:cNvPr id="194" name="Group 193">
            <a:extLst>
              <a:ext uri="{FF2B5EF4-FFF2-40B4-BE49-F238E27FC236}">
                <a16:creationId xmlns:a16="http://schemas.microsoft.com/office/drawing/2014/main" id="{A0654540-AADE-4BAF-8FED-1E34D58AC552}"/>
              </a:ext>
            </a:extLst>
          </p:cNvPr>
          <p:cNvGrpSpPr/>
          <p:nvPr/>
        </p:nvGrpSpPr>
        <p:grpSpPr>
          <a:xfrm>
            <a:off x="2775778" y="5273795"/>
            <a:ext cx="4116023" cy="692312"/>
            <a:chOff x="2730083" y="3947873"/>
            <a:chExt cx="4116023" cy="692312"/>
          </a:xfrm>
        </p:grpSpPr>
        <p:sp>
          <p:nvSpPr>
            <p:cNvPr id="195" name="Rectangle: Rounded Corners 194">
              <a:extLst>
                <a:ext uri="{FF2B5EF4-FFF2-40B4-BE49-F238E27FC236}">
                  <a16:creationId xmlns:a16="http://schemas.microsoft.com/office/drawing/2014/main" id="{4E617F3C-69F6-C1ED-F250-7F9A254BCDAA}"/>
                </a:ext>
              </a:extLst>
            </p:cNvPr>
            <p:cNvSpPr/>
            <p:nvPr/>
          </p:nvSpPr>
          <p:spPr>
            <a:xfrm>
              <a:off x="2731306" y="4055904"/>
              <a:ext cx="4114800" cy="476250"/>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ysClr val="windowText" lastClr="000000"/>
                </a:solidFill>
                <a:latin typeface="Figtree" pitchFamily="2" charset="0"/>
              </a:endParaRPr>
            </a:p>
          </p:txBody>
        </p:sp>
        <p:grpSp>
          <p:nvGrpSpPr>
            <p:cNvPr id="196" name="Group 195">
              <a:extLst>
                <a:ext uri="{FF2B5EF4-FFF2-40B4-BE49-F238E27FC236}">
                  <a16:creationId xmlns:a16="http://schemas.microsoft.com/office/drawing/2014/main" id="{DF058422-C800-7FAD-EFA9-DB758C7959DF}"/>
                </a:ext>
              </a:extLst>
            </p:cNvPr>
            <p:cNvGrpSpPr/>
            <p:nvPr/>
          </p:nvGrpSpPr>
          <p:grpSpPr>
            <a:xfrm flipV="1">
              <a:off x="2731306" y="4424123"/>
              <a:ext cx="1172377" cy="216062"/>
              <a:chOff x="4600968" y="1196325"/>
              <a:chExt cx="1115585" cy="616280"/>
            </a:xfrm>
            <a:solidFill>
              <a:srgbClr val="DBD7FD"/>
            </a:solidFill>
          </p:grpSpPr>
          <p:sp>
            <p:nvSpPr>
              <p:cNvPr id="204" name="Pentagon 94">
                <a:extLst>
                  <a:ext uri="{FF2B5EF4-FFF2-40B4-BE49-F238E27FC236}">
                    <a16:creationId xmlns:a16="http://schemas.microsoft.com/office/drawing/2014/main" id="{6F6895A6-B926-81BF-C4E2-058909B47691}"/>
                  </a:ext>
                </a:extLst>
              </p:cNvPr>
              <p:cNvSpPr/>
              <p:nvPr/>
            </p:nvSpPr>
            <p:spPr>
              <a:xfrm>
                <a:off x="4787554" y="1196326"/>
                <a:ext cx="928999" cy="616279"/>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205" name="Round Single Corner Rectangle 95">
                <a:extLst>
                  <a:ext uri="{FF2B5EF4-FFF2-40B4-BE49-F238E27FC236}">
                    <a16:creationId xmlns:a16="http://schemas.microsoft.com/office/drawing/2014/main" id="{98FB1065-28D0-F9D0-C99A-979E89BA9A74}"/>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97" name="TextBox 196">
              <a:extLst>
                <a:ext uri="{FF2B5EF4-FFF2-40B4-BE49-F238E27FC236}">
                  <a16:creationId xmlns:a16="http://schemas.microsoft.com/office/drawing/2014/main" id="{EB6B4174-480E-9046-6DBA-F82C78B992FA}"/>
                </a:ext>
              </a:extLst>
            </p:cNvPr>
            <p:cNvSpPr txBox="1"/>
            <p:nvPr/>
          </p:nvSpPr>
          <p:spPr>
            <a:xfrm>
              <a:off x="2730083" y="4378575"/>
              <a:ext cx="1173600" cy="261610"/>
            </a:xfrm>
            <a:prstGeom prst="rect">
              <a:avLst/>
            </a:prstGeom>
            <a:noFill/>
          </p:spPr>
          <p:txBody>
            <a:bodyPr wrap="square" rtlCol="0" anchor="ctr">
              <a:spAutoFit/>
            </a:bodyPr>
            <a:lstStyle/>
            <a:p>
              <a:pPr algn="ctr"/>
              <a:r>
                <a:rPr lang="en-US" sz="1050">
                  <a:solidFill>
                    <a:srgbClr val="002060"/>
                  </a:solidFill>
                  <a:latin typeface="Figtree" pitchFamily="2" charset="0"/>
                </a:rPr>
                <a:t>Unsupportive</a:t>
              </a:r>
              <a:endParaRPr lang="en-GB" sz="1050">
                <a:solidFill>
                  <a:srgbClr val="002060"/>
                </a:solidFill>
                <a:latin typeface="Figtree" pitchFamily="2" charset="0"/>
              </a:endParaRPr>
            </a:p>
          </p:txBody>
        </p:sp>
        <p:grpSp>
          <p:nvGrpSpPr>
            <p:cNvPr id="198" name="Group 197">
              <a:extLst>
                <a:ext uri="{FF2B5EF4-FFF2-40B4-BE49-F238E27FC236}">
                  <a16:creationId xmlns:a16="http://schemas.microsoft.com/office/drawing/2014/main" id="{E41B35E5-8118-4469-B8EA-8969EC73DE93}"/>
                </a:ext>
              </a:extLst>
            </p:cNvPr>
            <p:cNvGrpSpPr/>
            <p:nvPr/>
          </p:nvGrpSpPr>
          <p:grpSpPr>
            <a:xfrm flipH="1">
              <a:off x="5673318" y="3947873"/>
              <a:ext cx="1172377" cy="216062"/>
              <a:chOff x="4600968" y="1196325"/>
              <a:chExt cx="1115585" cy="616280"/>
            </a:xfrm>
            <a:solidFill>
              <a:srgbClr val="DBD7FD"/>
            </a:solidFill>
          </p:grpSpPr>
          <p:sp>
            <p:nvSpPr>
              <p:cNvPr id="202" name="Pentagon 94">
                <a:extLst>
                  <a:ext uri="{FF2B5EF4-FFF2-40B4-BE49-F238E27FC236}">
                    <a16:creationId xmlns:a16="http://schemas.microsoft.com/office/drawing/2014/main" id="{8D9232E8-5799-FCF4-DFD8-68BB168FE63A}"/>
                  </a:ext>
                </a:extLst>
              </p:cNvPr>
              <p:cNvSpPr/>
              <p:nvPr/>
            </p:nvSpPr>
            <p:spPr>
              <a:xfrm>
                <a:off x="4787554" y="1196326"/>
                <a:ext cx="928999" cy="616279"/>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203" name="Round Single Corner Rectangle 95">
                <a:extLst>
                  <a:ext uri="{FF2B5EF4-FFF2-40B4-BE49-F238E27FC236}">
                    <a16:creationId xmlns:a16="http://schemas.microsoft.com/office/drawing/2014/main" id="{6151F530-BB36-7A27-4595-74DFABA5C5F6}"/>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99" name="TextBox 198">
              <a:extLst>
                <a:ext uri="{FF2B5EF4-FFF2-40B4-BE49-F238E27FC236}">
                  <a16:creationId xmlns:a16="http://schemas.microsoft.com/office/drawing/2014/main" id="{3C69FA8F-FB09-6E1D-FB80-74A8D2871A0A}"/>
                </a:ext>
              </a:extLst>
            </p:cNvPr>
            <p:cNvSpPr txBox="1"/>
            <p:nvPr/>
          </p:nvSpPr>
          <p:spPr>
            <a:xfrm>
              <a:off x="5673318" y="3956341"/>
              <a:ext cx="1172379" cy="261610"/>
            </a:xfrm>
            <a:prstGeom prst="rect">
              <a:avLst/>
            </a:prstGeom>
            <a:noFill/>
          </p:spPr>
          <p:txBody>
            <a:bodyPr wrap="square" rtlCol="0" anchor="ctr">
              <a:spAutoFit/>
            </a:bodyPr>
            <a:lstStyle/>
            <a:p>
              <a:pPr algn="ctr"/>
              <a:r>
                <a:rPr lang="en-US" sz="1050">
                  <a:solidFill>
                    <a:srgbClr val="002060"/>
                  </a:solidFill>
                  <a:latin typeface="Figtree" pitchFamily="2" charset="0"/>
                </a:rPr>
                <a:t>Supportive</a:t>
              </a:r>
              <a:endParaRPr lang="en-GB" sz="1050">
                <a:solidFill>
                  <a:srgbClr val="002060"/>
                </a:solidFill>
                <a:latin typeface="Figtree" pitchFamily="2" charset="0"/>
              </a:endParaRPr>
            </a:p>
          </p:txBody>
        </p:sp>
        <p:sp>
          <p:nvSpPr>
            <p:cNvPr id="200" name="Rectangle: Rounded Corners 199">
              <a:extLst>
                <a:ext uri="{FF2B5EF4-FFF2-40B4-BE49-F238E27FC236}">
                  <a16:creationId xmlns:a16="http://schemas.microsoft.com/office/drawing/2014/main" id="{22135ED8-ADD4-0BC6-4B5A-491AF1D5D012}"/>
                </a:ext>
              </a:extLst>
            </p:cNvPr>
            <p:cNvSpPr/>
            <p:nvPr/>
          </p:nvSpPr>
          <p:spPr>
            <a:xfrm>
              <a:off x="2917321" y="4265036"/>
              <a:ext cx="3742770" cy="57987"/>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Arrow: Pentagon 200">
              <a:extLst>
                <a:ext uri="{FF2B5EF4-FFF2-40B4-BE49-F238E27FC236}">
                  <a16:creationId xmlns:a16="http://schemas.microsoft.com/office/drawing/2014/main" id="{ABE22B0D-E3CD-8C28-79E6-68DE1FEA2CF1}"/>
                </a:ext>
              </a:extLst>
            </p:cNvPr>
            <p:cNvSpPr/>
            <p:nvPr/>
          </p:nvSpPr>
          <p:spPr>
            <a:xfrm rot="5400000">
              <a:off x="5455458" y="4216873"/>
              <a:ext cx="204613" cy="118791"/>
            </a:xfrm>
            <a:prstGeom prst="homePlate">
              <a:avLst/>
            </a:prstGeom>
            <a:solidFill>
              <a:srgbClr val="021E5E"/>
            </a:solidFill>
            <a:ln>
              <a:solidFill>
                <a:srgbClr val="021E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6" name="TextBox 205">
            <a:extLst>
              <a:ext uri="{FF2B5EF4-FFF2-40B4-BE49-F238E27FC236}">
                <a16:creationId xmlns:a16="http://schemas.microsoft.com/office/drawing/2014/main" id="{FDCC1680-C364-373A-8098-108C2DD5B923}"/>
              </a:ext>
            </a:extLst>
          </p:cNvPr>
          <p:cNvSpPr txBox="1"/>
          <p:nvPr/>
        </p:nvSpPr>
        <p:spPr>
          <a:xfrm>
            <a:off x="7321779" y="5000215"/>
            <a:ext cx="4414117" cy="815608"/>
          </a:xfrm>
          <a:prstGeom prst="rect">
            <a:avLst/>
          </a:prstGeom>
          <a:noFill/>
        </p:spPr>
        <p:txBody>
          <a:bodyPr wrap="square" lIns="91440" tIns="45720" rIns="91440" bIns="45720" rtlCol="0" anchor="t">
            <a:spAutoFit/>
          </a:bodyPr>
          <a:lstStyle/>
          <a:p>
            <a:r>
              <a:rPr lang="en-US" sz="1100" b="1">
                <a:latin typeface="Figtree" pitchFamily="2" charset="0"/>
              </a:rPr>
              <a:t>Proposed next steps:</a:t>
            </a:r>
          </a:p>
          <a:p>
            <a:pPr marL="171450" indent="-171450">
              <a:buFont typeface="Arial" panose="020B0604020202020204" pitchFamily="34" charset="0"/>
              <a:buChar char="•"/>
            </a:pPr>
            <a:r>
              <a:rPr lang="en-GB" sz="900">
                <a:latin typeface="Figtree" pitchFamily="2" charset="0"/>
              </a:rPr>
              <a:t>Planned discussions with the ICO </a:t>
            </a:r>
          </a:p>
          <a:p>
            <a:pPr marL="171450" indent="-171450">
              <a:buFont typeface="Arial" panose="020B0604020202020204" pitchFamily="34" charset="0"/>
              <a:buChar char="•"/>
            </a:pPr>
            <a:r>
              <a:rPr lang="en-GB" sz="900">
                <a:latin typeface="Figtree"/>
              </a:rPr>
              <a:t>Getting additional legal advice on this position – focused on the level of flexibility </a:t>
            </a:r>
            <a:endParaRPr lang="en-GB" sz="900">
              <a:latin typeface="Figtree" pitchFamily="2" charset="0"/>
            </a:endParaRPr>
          </a:p>
          <a:p>
            <a:pPr marL="171450" indent="-171450">
              <a:buFont typeface="Arial" panose="020B0604020202020204" pitchFamily="34" charset="0"/>
              <a:buChar char="•"/>
            </a:pPr>
            <a:r>
              <a:rPr lang="en-GB" sz="900">
                <a:latin typeface="Figtree"/>
              </a:rPr>
              <a:t>In discussions with the SEC to obtain any previous information they’ve received from the ICO on this topic</a:t>
            </a:r>
            <a:endParaRPr lang="en-GB" sz="1100">
              <a:latin typeface="Figtree"/>
            </a:endParaRPr>
          </a:p>
        </p:txBody>
      </p:sp>
    </p:spTree>
    <p:extLst>
      <p:ext uri="{BB962C8B-B14F-4D97-AF65-F5344CB8AC3E}">
        <p14:creationId xmlns:p14="http://schemas.microsoft.com/office/powerpoint/2010/main" val="164683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16DAF-7DF4-B92C-057A-E1A58C7370E1}"/>
            </a:ext>
          </a:extLst>
        </p:cNvPr>
        <p:cNvGrpSpPr/>
        <p:nvPr/>
      </p:nvGrpSpPr>
      <p:grpSpPr>
        <a:xfrm>
          <a:off x="0" y="0"/>
          <a:ext cx="0" cy="0"/>
          <a:chOff x="0" y="0"/>
          <a:chExt cx="0" cy="0"/>
        </a:xfrm>
      </p:grpSpPr>
      <p:pic>
        <p:nvPicPr>
          <p:cNvPr id="4" name="Rectangle 40175" descr="preencoded.png">
            <a:extLst>
              <a:ext uri="{FF2B5EF4-FFF2-40B4-BE49-F238E27FC236}">
                <a16:creationId xmlns:a16="http://schemas.microsoft.com/office/drawing/2014/main" id="{5BE6F034-5DBC-B26C-1E1E-F4BE05422DA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2" name="Title 1">
            <a:extLst>
              <a:ext uri="{FF2B5EF4-FFF2-40B4-BE49-F238E27FC236}">
                <a16:creationId xmlns:a16="http://schemas.microsoft.com/office/drawing/2014/main" id="{2890A459-8488-3C60-D7FA-CAF6126A03B6}"/>
              </a:ext>
            </a:extLst>
          </p:cNvPr>
          <p:cNvSpPr txBox="1">
            <a:spLocks/>
          </p:cNvSpPr>
          <p:nvPr/>
        </p:nvSpPr>
        <p:spPr>
          <a:xfrm>
            <a:off x="289379" y="123262"/>
            <a:ext cx="10515600" cy="662011"/>
          </a:xfrm>
          <a:prstGeom prst="rect">
            <a:avLst/>
          </a:prstGeom>
        </p:spPr>
        <p:txBody>
          <a:bodyPr lIns="121920" tIns="60960" rIns="121920" bIns="6096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solidFill>
                  <a:srgbClr val="201E2E"/>
                </a:solidFill>
                <a:latin typeface="Figtree"/>
                <a:ea typeface="Calibri"/>
                <a:cs typeface="Calibri"/>
              </a:rPr>
              <a:t>Policy Positions (Technology)</a:t>
            </a:r>
          </a:p>
        </p:txBody>
      </p:sp>
      <p:sp>
        <p:nvSpPr>
          <p:cNvPr id="3" name="Rectangle: Rounded Corners 2">
            <a:extLst>
              <a:ext uri="{FF2B5EF4-FFF2-40B4-BE49-F238E27FC236}">
                <a16:creationId xmlns:a16="http://schemas.microsoft.com/office/drawing/2014/main" id="{D7201BAD-9341-0661-6E99-FAFC1BF5EAC8}"/>
              </a:ext>
            </a:extLst>
          </p:cNvPr>
          <p:cNvSpPr/>
          <p:nvPr/>
        </p:nvSpPr>
        <p:spPr>
          <a:xfrm>
            <a:off x="389542" y="1104926"/>
            <a:ext cx="2011580" cy="559414"/>
          </a:xfrm>
          <a:prstGeom prst="round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Figtree" pitchFamily="2" charset="0"/>
              </a:rPr>
              <a:t>Area</a:t>
            </a:r>
            <a:endParaRPr lang="en-GB">
              <a:latin typeface="Figtree" pitchFamily="2" charset="0"/>
            </a:endParaRPr>
          </a:p>
        </p:txBody>
      </p:sp>
      <p:sp>
        <p:nvSpPr>
          <p:cNvPr id="26" name="Rectangle: Rounded Corners 25">
            <a:extLst>
              <a:ext uri="{FF2B5EF4-FFF2-40B4-BE49-F238E27FC236}">
                <a16:creationId xmlns:a16="http://schemas.microsoft.com/office/drawing/2014/main" id="{151D5B68-6F0C-F0ED-23A4-159E2F4B771E}"/>
              </a:ext>
            </a:extLst>
          </p:cNvPr>
          <p:cNvSpPr/>
          <p:nvPr/>
        </p:nvSpPr>
        <p:spPr>
          <a:xfrm>
            <a:off x="2565790" y="1104926"/>
            <a:ext cx="4536000" cy="559414"/>
          </a:xfrm>
          <a:prstGeom prst="round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Figtree" pitchFamily="2" charset="0"/>
              </a:rPr>
              <a:t>Consultation Sentiment</a:t>
            </a:r>
            <a:endParaRPr lang="en-GB">
              <a:latin typeface="Figtree" pitchFamily="2" charset="0"/>
            </a:endParaRPr>
          </a:p>
        </p:txBody>
      </p:sp>
      <p:sp>
        <p:nvSpPr>
          <p:cNvPr id="27" name="Rectangle: Rounded Corners 26">
            <a:extLst>
              <a:ext uri="{FF2B5EF4-FFF2-40B4-BE49-F238E27FC236}">
                <a16:creationId xmlns:a16="http://schemas.microsoft.com/office/drawing/2014/main" id="{0CC6EEEF-C37B-1DAD-C69A-EF31D81CC225}"/>
              </a:ext>
            </a:extLst>
          </p:cNvPr>
          <p:cNvSpPr/>
          <p:nvPr/>
        </p:nvSpPr>
        <p:spPr>
          <a:xfrm>
            <a:off x="7266458" y="1104926"/>
            <a:ext cx="4536000" cy="559414"/>
          </a:xfrm>
          <a:prstGeom prst="round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Figtree" pitchFamily="2" charset="0"/>
              </a:rPr>
              <a:t>Proposed Next Steps</a:t>
            </a:r>
            <a:endParaRPr lang="en-GB">
              <a:latin typeface="Figtree" pitchFamily="2" charset="0"/>
            </a:endParaRPr>
          </a:p>
        </p:txBody>
      </p:sp>
      <p:sp>
        <p:nvSpPr>
          <p:cNvPr id="146" name="Rectangle: Rounded Corners 145">
            <a:extLst>
              <a:ext uri="{FF2B5EF4-FFF2-40B4-BE49-F238E27FC236}">
                <a16:creationId xmlns:a16="http://schemas.microsoft.com/office/drawing/2014/main" id="{CB255FB8-ED0E-154D-A69C-CAFAC2FD37BE}"/>
              </a:ext>
            </a:extLst>
          </p:cNvPr>
          <p:cNvSpPr/>
          <p:nvPr/>
        </p:nvSpPr>
        <p:spPr>
          <a:xfrm>
            <a:off x="389542" y="1855962"/>
            <a:ext cx="201158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21E5E"/>
                </a:solidFill>
                <a:latin typeface="Figtree" pitchFamily="2" charset="0"/>
              </a:rPr>
              <a:t>Mandatory introspection</a:t>
            </a:r>
            <a:endParaRPr lang="en-GB">
              <a:solidFill>
                <a:srgbClr val="021E5E"/>
              </a:solidFill>
              <a:latin typeface="Figtree" pitchFamily="2" charset="0"/>
            </a:endParaRPr>
          </a:p>
        </p:txBody>
      </p:sp>
      <p:sp>
        <p:nvSpPr>
          <p:cNvPr id="147" name="Rectangle: Rounded Corners 146">
            <a:extLst>
              <a:ext uri="{FF2B5EF4-FFF2-40B4-BE49-F238E27FC236}">
                <a16:creationId xmlns:a16="http://schemas.microsoft.com/office/drawing/2014/main" id="{8092ECCE-351F-C3F4-E65E-CE1FD371DD0E}"/>
              </a:ext>
            </a:extLst>
          </p:cNvPr>
          <p:cNvSpPr/>
          <p:nvPr/>
        </p:nvSpPr>
        <p:spPr>
          <a:xfrm>
            <a:off x="2565790" y="1855962"/>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148" name="Rectangle: Rounded Corners 147">
            <a:extLst>
              <a:ext uri="{FF2B5EF4-FFF2-40B4-BE49-F238E27FC236}">
                <a16:creationId xmlns:a16="http://schemas.microsoft.com/office/drawing/2014/main" id="{F4D1CD96-0A47-8DD6-7EE0-6D731418553C}"/>
              </a:ext>
            </a:extLst>
          </p:cNvPr>
          <p:cNvSpPr/>
          <p:nvPr/>
        </p:nvSpPr>
        <p:spPr>
          <a:xfrm>
            <a:off x="7266458" y="1855962"/>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grpSp>
        <p:nvGrpSpPr>
          <p:cNvPr id="173" name="Group 172">
            <a:extLst>
              <a:ext uri="{FF2B5EF4-FFF2-40B4-BE49-F238E27FC236}">
                <a16:creationId xmlns:a16="http://schemas.microsoft.com/office/drawing/2014/main" id="{01628047-9849-240F-F9A5-95AFB4C85CEC}"/>
              </a:ext>
            </a:extLst>
          </p:cNvPr>
          <p:cNvGrpSpPr/>
          <p:nvPr/>
        </p:nvGrpSpPr>
        <p:grpSpPr>
          <a:xfrm>
            <a:off x="2775778" y="2186959"/>
            <a:ext cx="4116023" cy="692312"/>
            <a:chOff x="2730083" y="3947873"/>
            <a:chExt cx="4116023" cy="692312"/>
          </a:xfrm>
        </p:grpSpPr>
        <p:sp>
          <p:nvSpPr>
            <p:cNvPr id="150" name="Rectangle: Rounded Corners 149">
              <a:extLst>
                <a:ext uri="{FF2B5EF4-FFF2-40B4-BE49-F238E27FC236}">
                  <a16:creationId xmlns:a16="http://schemas.microsoft.com/office/drawing/2014/main" id="{F119DE47-4137-37DB-6B0B-D35A5FBDB7FD}"/>
                </a:ext>
              </a:extLst>
            </p:cNvPr>
            <p:cNvSpPr/>
            <p:nvPr/>
          </p:nvSpPr>
          <p:spPr>
            <a:xfrm>
              <a:off x="2731306" y="4055904"/>
              <a:ext cx="4114800" cy="476250"/>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ysClr val="windowText" lastClr="000000"/>
                </a:solidFill>
                <a:latin typeface="Figtree" pitchFamily="2" charset="0"/>
              </a:endParaRPr>
            </a:p>
          </p:txBody>
        </p:sp>
        <p:grpSp>
          <p:nvGrpSpPr>
            <p:cNvPr id="151" name="Group 150">
              <a:extLst>
                <a:ext uri="{FF2B5EF4-FFF2-40B4-BE49-F238E27FC236}">
                  <a16:creationId xmlns:a16="http://schemas.microsoft.com/office/drawing/2014/main" id="{DFB733FF-88DF-8F90-81F2-381D4213A8C1}"/>
                </a:ext>
              </a:extLst>
            </p:cNvPr>
            <p:cNvGrpSpPr/>
            <p:nvPr/>
          </p:nvGrpSpPr>
          <p:grpSpPr>
            <a:xfrm flipV="1">
              <a:off x="2731307" y="4424123"/>
              <a:ext cx="1172375" cy="216062"/>
              <a:chOff x="4600969" y="1196327"/>
              <a:chExt cx="1115583" cy="616281"/>
            </a:xfrm>
            <a:solidFill>
              <a:srgbClr val="DBD7FD"/>
            </a:solidFill>
          </p:grpSpPr>
          <p:sp>
            <p:nvSpPr>
              <p:cNvPr id="161" name="Pentagon 94">
                <a:extLst>
                  <a:ext uri="{FF2B5EF4-FFF2-40B4-BE49-F238E27FC236}">
                    <a16:creationId xmlns:a16="http://schemas.microsoft.com/office/drawing/2014/main" id="{5A201293-C068-B24C-50FB-BA71A35C4BEB}"/>
                  </a:ext>
                </a:extLst>
              </p:cNvPr>
              <p:cNvSpPr/>
              <p:nvPr/>
            </p:nvSpPr>
            <p:spPr>
              <a:xfrm>
                <a:off x="4787553" y="1196327"/>
                <a:ext cx="928999" cy="616281"/>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62" name="Round Single Corner Rectangle 95">
                <a:extLst>
                  <a:ext uri="{FF2B5EF4-FFF2-40B4-BE49-F238E27FC236}">
                    <a16:creationId xmlns:a16="http://schemas.microsoft.com/office/drawing/2014/main" id="{04FDF4F7-502F-5B40-D4EF-2D4613E63762}"/>
                  </a:ext>
                </a:extLst>
              </p:cNvPr>
              <p:cNvSpPr/>
              <p:nvPr/>
            </p:nvSpPr>
            <p:spPr>
              <a:xfrm rot="5400000" flipH="1" flipV="1">
                <a:off x="4426009" y="1371287"/>
                <a:ext cx="616278"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53" name="TextBox 152">
              <a:extLst>
                <a:ext uri="{FF2B5EF4-FFF2-40B4-BE49-F238E27FC236}">
                  <a16:creationId xmlns:a16="http://schemas.microsoft.com/office/drawing/2014/main" id="{6BB94B55-23D1-98F4-CCCE-36D7692DA591}"/>
                </a:ext>
              </a:extLst>
            </p:cNvPr>
            <p:cNvSpPr txBox="1"/>
            <p:nvPr/>
          </p:nvSpPr>
          <p:spPr>
            <a:xfrm>
              <a:off x="2730083" y="4378575"/>
              <a:ext cx="1173600" cy="261610"/>
            </a:xfrm>
            <a:prstGeom prst="rect">
              <a:avLst/>
            </a:prstGeom>
            <a:noFill/>
          </p:spPr>
          <p:txBody>
            <a:bodyPr wrap="square" rtlCol="0" anchor="ctr">
              <a:spAutoFit/>
            </a:bodyPr>
            <a:lstStyle/>
            <a:p>
              <a:pPr algn="ctr"/>
              <a:r>
                <a:rPr lang="en-US" sz="1050">
                  <a:solidFill>
                    <a:srgbClr val="002060"/>
                  </a:solidFill>
                  <a:latin typeface="Figtree" pitchFamily="2" charset="0"/>
                </a:rPr>
                <a:t>Unsupportive</a:t>
              </a:r>
              <a:endParaRPr lang="en-GB" sz="1050">
                <a:solidFill>
                  <a:srgbClr val="002060"/>
                </a:solidFill>
                <a:latin typeface="Figtree" pitchFamily="2" charset="0"/>
              </a:endParaRPr>
            </a:p>
          </p:txBody>
        </p:sp>
        <p:grpSp>
          <p:nvGrpSpPr>
            <p:cNvPr id="167" name="Group 166">
              <a:extLst>
                <a:ext uri="{FF2B5EF4-FFF2-40B4-BE49-F238E27FC236}">
                  <a16:creationId xmlns:a16="http://schemas.microsoft.com/office/drawing/2014/main" id="{3B93B4F0-BD65-C2A2-62DF-2CEFA2E99526}"/>
                </a:ext>
              </a:extLst>
            </p:cNvPr>
            <p:cNvGrpSpPr/>
            <p:nvPr/>
          </p:nvGrpSpPr>
          <p:grpSpPr>
            <a:xfrm flipH="1">
              <a:off x="5673318" y="3947873"/>
              <a:ext cx="1172377" cy="216062"/>
              <a:chOff x="4600968" y="1196325"/>
              <a:chExt cx="1115585" cy="616280"/>
            </a:xfrm>
            <a:solidFill>
              <a:srgbClr val="DBD7FD"/>
            </a:solidFill>
          </p:grpSpPr>
          <p:sp>
            <p:nvSpPr>
              <p:cNvPr id="168" name="Pentagon 94">
                <a:extLst>
                  <a:ext uri="{FF2B5EF4-FFF2-40B4-BE49-F238E27FC236}">
                    <a16:creationId xmlns:a16="http://schemas.microsoft.com/office/drawing/2014/main" id="{8F3339E7-EAE4-75AC-A9E0-069B13015BF6}"/>
                  </a:ext>
                </a:extLst>
              </p:cNvPr>
              <p:cNvSpPr/>
              <p:nvPr/>
            </p:nvSpPr>
            <p:spPr>
              <a:xfrm>
                <a:off x="4787554" y="1196326"/>
                <a:ext cx="928999" cy="616279"/>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69" name="Round Single Corner Rectangle 95">
                <a:extLst>
                  <a:ext uri="{FF2B5EF4-FFF2-40B4-BE49-F238E27FC236}">
                    <a16:creationId xmlns:a16="http://schemas.microsoft.com/office/drawing/2014/main" id="{FA02A75C-F188-2896-2FB3-F440C9FB9FAC}"/>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70" name="TextBox 169">
              <a:extLst>
                <a:ext uri="{FF2B5EF4-FFF2-40B4-BE49-F238E27FC236}">
                  <a16:creationId xmlns:a16="http://schemas.microsoft.com/office/drawing/2014/main" id="{1FC88C1F-49CD-8EA0-F8B1-DB14F6A3F902}"/>
                </a:ext>
              </a:extLst>
            </p:cNvPr>
            <p:cNvSpPr txBox="1"/>
            <p:nvPr/>
          </p:nvSpPr>
          <p:spPr>
            <a:xfrm>
              <a:off x="5673318" y="3956341"/>
              <a:ext cx="1172379" cy="261610"/>
            </a:xfrm>
            <a:prstGeom prst="rect">
              <a:avLst/>
            </a:prstGeom>
            <a:noFill/>
          </p:spPr>
          <p:txBody>
            <a:bodyPr wrap="square" rtlCol="0" anchor="ctr">
              <a:spAutoFit/>
            </a:bodyPr>
            <a:lstStyle/>
            <a:p>
              <a:pPr algn="ctr"/>
              <a:r>
                <a:rPr lang="en-US" sz="1050">
                  <a:solidFill>
                    <a:srgbClr val="002060"/>
                  </a:solidFill>
                  <a:latin typeface="Figtree" pitchFamily="2" charset="0"/>
                </a:rPr>
                <a:t>Supportive</a:t>
              </a:r>
              <a:endParaRPr lang="en-GB" sz="1050">
                <a:solidFill>
                  <a:srgbClr val="002060"/>
                </a:solidFill>
                <a:latin typeface="Figtree" pitchFamily="2" charset="0"/>
              </a:endParaRPr>
            </a:p>
          </p:txBody>
        </p:sp>
        <p:sp>
          <p:nvSpPr>
            <p:cNvPr id="171" name="Rectangle: Rounded Corners 170">
              <a:extLst>
                <a:ext uri="{FF2B5EF4-FFF2-40B4-BE49-F238E27FC236}">
                  <a16:creationId xmlns:a16="http://schemas.microsoft.com/office/drawing/2014/main" id="{33D9EC95-DBFE-7ECD-E624-D2E7E72DC80C}"/>
                </a:ext>
              </a:extLst>
            </p:cNvPr>
            <p:cNvSpPr/>
            <p:nvPr/>
          </p:nvSpPr>
          <p:spPr>
            <a:xfrm>
              <a:off x="2917321" y="4265036"/>
              <a:ext cx="3742770" cy="57987"/>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Arrow: Pentagon 171">
              <a:extLst>
                <a:ext uri="{FF2B5EF4-FFF2-40B4-BE49-F238E27FC236}">
                  <a16:creationId xmlns:a16="http://schemas.microsoft.com/office/drawing/2014/main" id="{DD8B38D2-6B29-EDCE-7BFE-D9E3C025B317}"/>
                </a:ext>
              </a:extLst>
            </p:cNvPr>
            <p:cNvSpPr/>
            <p:nvPr/>
          </p:nvSpPr>
          <p:spPr>
            <a:xfrm rot="5400000">
              <a:off x="4861944" y="4216873"/>
              <a:ext cx="204613"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4" name="TextBox 173">
            <a:extLst>
              <a:ext uri="{FF2B5EF4-FFF2-40B4-BE49-F238E27FC236}">
                <a16:creationId xmlns:a16="http://schemas.microsoft.com/office/drawing/2014/main" id="{2367F31E-8F64-AE0C-218E-0F861C1742AD}"/>
              </a:ext>
            </a:extLst>
          </p:cNvPr>
          <p:cNvSpPr txBox="1"/>
          <p:nvPr/>
        </p:nvSpPr>
        <p:spPr>
          <a:xfrm>
            <a:off x="7321779" y="1913379"/>
            <a:ext cx="4414117" cy="954107"/>
          </a:xfrm>
          <a:prstGeom prst="rect">
            <a:avLst/>
          </a:prstGeom>
          <a:noFill/>
        </p:spPr>
        <p:txBody>
          <a:bodyPr wrap="square" lIns="91440" tIns="45720" rIns="91440" bIns="45720" rtlCol="0" anchor="t">
            <a:spAutoFit/>
          </a:bodyPr>
          <a:lstStyle/>
          <a:p>
            <a:r>
              <a:rPr lang="en-US" sz="1100" b="1">
                <a:latin typeface="Figtree"/>
              </a:rPr>
              <a:t>Proposed next steps:</a:t>
            </a:r>
          </a:p>
          <a:p>
            <a:pPr marL="171450" indent="-171450">
              <a:buFont typeface="Arial" panose="020B0604020202020204" pitchFamily="34" charset="0"/>
              <a:buChar char="•"/>
            </a:pPr>
            <a:r>
              <a:rPr lang="en-GB" sz="900">
                <a:latin typeface="Figtree"/>
              </a:rPr>
              <a:t>Planning engagement with EDHs and ATPs – particularly those that offered bi-laterals in their responses to our consultation – to discuss data sharing arrangements</a:t>
            </a:r>
          </a:p>
          <a:p>
            <a:pPr marL="171450" indent="-171450">
              <a:buFont typeface="Arial" panose="020B0604020202020204" pitchFamily="34" charset="0"/>
              <a:buChar char="•"/>
            </a:pPr>
            <a:r>
              <a:rPr lang="en-GB" sz="900">
                <a:latin typeface="Figtree"/>
              </a:rPr>
              <a:t>Will work with our tech partner once procured on options for configuration of introspection depending on data sharing type, however we will need to assess the benefit of this in the context of breaking from the FAPI 2.0 standard</a:t>
            </a:r>
          </a:p>
        </p:txBody>
      </p:sp>
      <p:sp>
        <p:nvSpPr>
          <p:cNvPr id="175" name="Rectangle: Rounded Corners 174">
            <a:extLst>
              <a:ext uri="{FF2B5EF4-FFF2-40B4-BE49-F238E27FC236}">
                <a16:creationId xmlns:a16="http://schemas.microsoft.com/office/drawing/2014/main" id="{60DAE647-6E30-A7E0-3C38-F800B64A3D4E}"/>
              </a:ext>
            </a:extLst>
          </p:cNvPr>
          <p:cNvSpPr/>
          <p:nvPr/>
        </p:nvSpPr>
        <p:spPr>
          <a:xfrm>
            <a:off x="389542" y="3379360"/>
            <a:ext cx="201158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21E5E"/>
                </a:solidFill>
                <a:latin typeface="Figtree" pitchFamily="2" charset="0"/>
              </a:rPr>
              <a:t>Sharing under outage</a:t>
            </a:r>
            <a:endParaRPr lang="en-GB">
              <a:solidFill>
                <a:srgbClr val="021E5E"/>
              </a:solidFill>
              <a:latin typeface="Figtree" pitchFamily="2" charset="0"/>
            </a:endParaRPr>
          </a:p>
        </p:txBody>
      </p:sp>
      <p:sp>
        <p:nvSpPr>
          <p:cNvPr id="176" name="Rectangle: Rounded Corners 175">
            <a:extLst>
              <a:ext uri="{FF2B5EF4-FFF2-40B4-BE49-F238E27FC236}">
                <a16:creationId xmlns:a16="http://schemas.microsoft.com/office/drawing/2014/main" id="{B1B5A31F-3A4A-F536-C034-3B8357EF6D12}"/>
              </a:ext>
            </a:extLst>
          </p:cNvPr>
          <p:cNvSpPr/>
          <p:nvPr/>
        </p:nvSpPr>
        <p:spPr>
          <a:xfrm>
            <a:off x="2565790" y="3379360"/>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177" name="Rectangle: Rounded Corners 176">
            <a:extLst>
              <a:ext uri="{FF2B5EF4-FFF2-40B4-BE49-F238E27FC236}">
                <a16:creationId xmlns:a16="http://schemas.microsoft.com/office/drawing/2014/main" id="{ED97B0E9-8F9F-2AE9-1D73-7AD4A00321C4}"/>
              </a:ext>
            </a:extLst>
          </p:cNvPr>
          <p:cNvSpPr/>
          <p:nvPr/>
        </p:nvSpPr>
        <p:spPr>
          <a:xfrm>
            <a:off x="7266458" y="3379360"/>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grpSp>
        <p:nvGrpSpPr>
          <p:cNvPr id="178" name="Group 177">
            <a:extLst>
              <a:ext uri="{FF2B5EF4-FFF2-40B4-BE49-F238E27FC236}">
                <a16:creationId xmlns:a16="http://schemas.microsoft.com/office/drawing/2014/main" id="{52638916-1B6B-FF93-4326-3F4638BF6C35}"/>
              </a:ext>
            </a:extLst>
          </p:cNvPr>
          <p:cNvGrpSpPr/>
          <p:nvPr/>
        </p:nvGrpSpPr>
        <p:grpSpPr>
          <a:xfrm>
            <a:off x="2775778" y="3710357"/>
            <a:ext cx="4116023" cy="692312"/>
            <a:chOff x="2730083" y="3947873"/>
            <a:chExt cx="4116023" cy="692312"/>
          </a:xfrm>
        </p:grpSpPr>
        <p:sp>
          <p:nvSpPr>
            <p:cNvPr id="179" name="Rectangle: Rounded Corners 178">
              <a:extLst>
                <a:ext uri="{FF2B5EF4-FFF2-40B4-BE49-F238E27FC236}">
                  <a16:creationId xmlns:a16="http://schemas.microsoft.com/office/drawing/2014/main" id="{A8CB561F-F71B-7A2E-456D-A42CF80067F2}"/>
                </a:ext>
              </a:extLst>
            </p:cNvPr>
            <p:cNvSpPr/>
            <p:nvPr/>
          </p:nvSpPr>
          <p:spPr>
            <a:xfrm>
              <a:off x="2731306" y="4055904"/>
              <a:ext cx="4114800" cy="476250"/>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ysClr val="windowText" lastClr="000000"/>
                </a:solidFill>
                <a:latin typeface="Figtree" pitchFamily="2" charset="0"/>
              </a:endParaRPr>
            </a:p>
          </p:txBody>
        </p:sp>
        <p:grpSp>
          <p:nvGrpSpPr>
            <p:cNvPr id="180" name="Group 179">
              <a:extLst>
                <a:ext uri="{FF2B5EF4-FFF2-40B4-BE49-F238E27FC236}">
                  <a16:creationId xmlns:a16="http://schemas.microsoft.com/office/drawing/2014/main" id="{C7217D27-3F5A-2C71-3CE6-D4320CAA400E}"/>
                </a:ext>
              </a:extLst>
            </p:cNvPr>
            <p:cNvGrpSpPr/>
            <p:nvPr/>
          </p:nvGrpSpPr>
          <p:grpSpPr>
            <a:xfrm flipV="1">
              <a:off x="2731306" y="4424123"/>
              <a:ext cx="1172377" cy="216062"/>
              <a:chOff x="4600968" y="1196325"/>
              <a:chExt cx="1115585" cy="616280"/>
            </a:xfrm>
            <a:solidFill>
              <a:srgbClr val="DBD7FD"/>
            </a:solidFill>
          </p:grpSpPr>
          <p:sp>
            <p:nvSpPr>
              <p:cNvPr id="188" name="Pentagon 94">
                <a:extLst>
                  <a:ext uri="{FF2B5EF4-FFF2-40B4-BE49-F238E27FC236}">
                    <a16:creationId xmlns:a16="http://schemas.microsoft.com/office/drawing/2014/main" id="{52143806-8049-9646-41A1-73010693B8AC}"/>
                  </a:ext>
                </a:extLst>
              </p:cNvPr>
              <p:cNvSpPr/>
              <p:nvPr/>
            </p:nvSpPr>
            <p:spPr>
              <a:xfrm>
                <a:off x="4787554" y="1196326"/>
                <a:ext cx="928999" cy="616279"/>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89" name="Round Single Corner Rectangle 95">
                <a:extLst>
                  <a:ext uri="{FF2B5EF4-FFF2-40B4-BE49-F238E27FC236}">
                    <a16:creationId xmlns:a16="http://schemas.microsoft.com/office/drawing/2014/main" id="{8CCA2C34-5E59-2290-EB8D-A989E741D8E2}"/>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81" name="TextBox 180">
              <a:extLst>
                <a:ext uri="{FF2B5EF4-FFF2-40B4-BE49-F238E27FC236}">
                  <a16:creationId xmlns:a16="http://schemas.microsoft.com/office/drawing/2014/main" id="{E08254EB-B671-6C8B-E10B-7955B150859B}"/>
                </a:ext>
              </a:extLst>
            </p:cNvPr>
            <p:cNvSpPr txBox="1"/>
            <p:nvPr/>
          </p:nvSpPr>
          <p:spPr>
            <a:xfrm>
              <a:off x="2730083" y="4378575"/>
              <a:ext cx="1173600" cy="261610"/>
            </a:xfrm>
            <a:prstGeom prst="rect">
              <a:avLst/>
            </a:prstGeom>
            <a:noFill/>
          </p:spPr>
          <p:txBody>
            <a:bodyPr wrap="square" rtlCol="0" anchor="ctr">
              <a:spAutoFit/>
            </a:bodyPr>
            <a:lstStyle/>
            <a:p>
              <a:pPr algn="ctr"/>
              <a:r>
                <a:rPr lang="en-US" sz="1050">
                  <a:solidFill>
                    <a:srgbClr val="002060"/>
                  </a:solidFill>
                  <a:latin typeface="Figtree" pitchFamily="2" charset="0"/>
                </a:rPr>
                <a:t>Unsupportive</a:t>
              </a:r>
              <a:endParaRPr lang="en-GB" sz="1050">
                <a:solidFill>
                  <a:srgbClr val="002060"/>
                </a:solidFill>
                <a:latin typeface="Figtree" pitchFamily="2" charset="0"/>
              </a:endParaRPr>
            </a:p>
          </p:txBody>
        </p:sp>
        <p:grpSp>
          <p:nvGrpSpPr>
            <p:cNvPr id="182" name="Group 181">
              <a:extLst>
                <a:ext uri="{FF2B5EF4-FFF2-40B4-BE49-F238E27FC236}">
                  <a16:creationId xmlns:a16="http://schemas.microsoft.com/office/drawing/2014/main" id="{63BA711C-009A-7D5A-EB95-EBA17ABB6155}"/>
                </a:ext>
              </a:extLst>
            </p:cNvPr>
            <p:cNvGrpSpPr/>
            <p:nvPr/>
          </p:nvGrpSpPr>
          <p:grpSpPr>
            <a:xfrm flipH="1">
              <a:off x="5673318" y="3947873"/>
              <a:ext cx="1172377" cy="216062"/>
              <a:chOff x="4600968" y="1196325"/>
              <a:chExt cx="1115585" cy="616280"/>
            </a:xfrm>
            <a:solidFill>
              <a:srgbClr val="DBD7FD"/>
            </a:solidFill>
          </p:grpSpPr>
          <p:sp>
            <p:nvSpPr>
              <p:cNvPr id="186" name="Pentagon 94">
                <a:extLst>
                  <a:ext uri="{FF2B5EF4-FFF2-40B4-BE49-F238E27FC236}">
                    <a16:creationId xmlns:a16="http://schemas.microsoft.com/office/drawing/2014/main" id="{5F83F2FE-22AD-744C-A805-9F12D86EED23}"/>
                  </a:ext>
                </a:extLst>
              </p:cNvPr>
              <p:cNvSpPr/>
              <p:nvPr/>
            </p:nvSpPr>
            <p:spPr>
              <a:xfrm>
                <a:off x="4787554" y="1196326"/>
                <a:ext cx="928999" cy="616279"/>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87" name="Round Single Corner Rectangle 95">
                <a:extLst>
                  <a:ext uri="{FF2B5EF4-FFF2-40B4-BE49-F238E27FC236}">
                    <a16:creationId xmlns:a16="http://schemas.microsoft.com/office/drawing/2014/main" id="{2CB1CD52-107C-BF70-B668-2D832E135C28}"/>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83" name="TextBox 182">
              <a:extLst>
                <a:ext uri="{FF2B5EF4-FFF2-40B4-BE49-F238E27FC236}">
                  <a16:creationId xmlns:a16="http://schemas.microsoft.com/office/drawing/2014/main" id="{FC6778B2-2D72-3A1E-8851-DB8B3A1DCF4F}"/>
                </a:ext>
              </a:extLst>
            </p:cNvPr>
            <p:cNvSpPr txBox="1"/>
            <p:nvPr/>
          </p:nvSpPr>
          <p:spPr>
            <a:xfrm>
              <a:off x="5673318" y="3956341"/>
              <a:ext cx="1172379" cy="261610"/>
            </a:xfrm>
            <a:prstGeom prst="rect">
              <a:avLst/>
            </a:prstGeom>
            <a:noFill/>
          </p:spPr>
          <p:txBody>
            <a:bodyPr wrap="square" rtlCol="0" anchor="ctr">
              <a:spAutoFit/>
            </a:bodyPr>
            <a:lstStyle/>
            <a:p>
              <a:pPr algn="ctr"/>
              <a:r>
                <a:rPr lang="en-US" sz="1050">
                  <a:solidFill>
                    <a:srgbClr val="002060"/>
                  </a:solidFill>
                  <a:latin typeface="Figtree" pitchFamily="2" charset="0"/>
                </a:rPr>
                <a:t>Supportive</a:t>
              </a:r>
              <a:endParaRPr lang="en-GB" sz="1050">
                <a:solidFill>
                  <a:srgbClr val="002060"/>
                </a:solidFill>
                <a:latin typeface="Figtree" pitchFamily="2" charset="0"/>
              </a:endParaRPr>
            </a:p>
          </p:txBody>
        </p:sp>
        <p:sp>
          <p:nvSpPr>
            <p:cNvPr id="184" name="Rectangle: Rounded Corners 183">
              <a:extLst>
                <a:ext uri="{FF2B5EF4-FFF2-40B4-BE49-F238E27FC236}">
                  <a16:creationId xmlns:a16="http://schemas.microsoft.com/office/drawing/2014/main" id="{525D8C86-32D8-CACE-E212-40588F90E5AF}"/>
                </a:ext>
              </a:extLst>
            </p:cNvPr>
            <p:cNvSpPr/>
            <p:nvPr/>
          </p:nvSpPr>
          <p:spPr>
            <a:xfrm>
              <a:off x="2917321" y="4265036"/>
              <a:ext cx="3742770" cy="57987"/>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5" name="Arrow: Pentagon 184">
              <a:extLst>
                <a:ext uri="{FF2B5EF4-FFF2-40B4-BE49-F238E27FC236}">
                  <a16:creationId xmlns:a16="http://schemas.microsoft.com/office/drawing/2014/main" id="{CCE63E72-0587-88B3-90C0-DB4A1C4EE78C}"/>
                </a:ext>
              </a:extLst>
            </p:cNvPr>
            <p:cNvSpPr/>
            <p:nvPr/>
          </p:nvSpPr>
          <p:spPr>
            <a:xfrm rot="5400000">
              <a:off x="5312539" y="4216873"/>
              <a:ext cx="204613"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0" name="TextBox 189">
            <a:extLst>
              <a:ext uri="{FF2B5EF4-FFF2-40B4-BE49-F238E27FC236}">
                <a16:creationId xmlns:a16="http://schemas.microsoft.com/office/drawing/2014/main" id="{7CAD8B12-5EA9-8B5C-AF75-A9EFECCDD9EE}"/>
              </a:ext>
            </a:extLst>
          </p:cNvPr>
          <p:cNvSpPr txBox="1"/>
          <p:nvPr/>
        </p:nvSpPr>
        <p:spPr>
          <a:xfrm>
            <a:off x="7321779" y="3436777"/>
            <a:ext cx="4414117" cy="1508105"/>
          </a:xfrm>
          <a:prstGeom prst="rect">
            <a:avLst/>
          </a:prstGeom>
          <a:noFill/>
        </p:spPr>
        <p:txBody>
          <a:bodyPr wrap="square" lIns="91440" tIns="45720" rIns="91440" bIns="45720" rtlCol="0" anchor="t">
            <a:spAutoFit/>
          </a:bodyPr>
          <a:lstStyle/>
          <a:p>
            <a:r>
              <a:rPr lang="en-US" sz="1100" b="1">
                <a:latin typeface="Figtree" pitchFamily="2" charset="0"/>
              </a:rPr>
              <a:t>Proposed next steps:</a:t>
            </a:r>
          </a:p>
          <a:p>
            <a:pPr marL="171450" indent="-171450">
              <a:buFont typeface="Arial" panose="020B0604020202020204" pitchFamily="34" charset="0"/>
              <a:buChar char="•"/>
            </a:pPr>
            <a:r>
              <a:rPr lang="en-GB" sz="900">
                <a:latin typeface="Figtree"/>
              </a:rPr>
              <a:t>Will work with the ICO to understand their recommendations for data sharing under outage and any advisable timeframes and continue to collect legal guidance on suggested timeframes and additional activities that can mitigate risks</a:t>
            </a:r>
          </a:p>
          <a:p>
            <a:pPr marL="171450" indent="-171450">
              <a:buFont typeface="Arial" panose="020B0604020202020204" pitchFamily="34" charset="0"/>
              <a:buChar char="•"/>
            </a:pPr>
            <a:r>
              <a:rPr lang="en-GB" sz="900">
                <a:latin typeface="Figtree" pitchFamily="2" charset="0"/>
              </a:rPr>
              <a:t>Post tech solution partner procurement, we will work on refining designs to low level on how data sharing under outage would work</a:t>
            </a:r>
          </a:p>
          <a:p>
            <a:pPr marL="171450" indent="-171450">
              <a:buFont typeface="Arial" panose="020B0604020202020204" pitchFamily="34" charset="0"/>
              <a:buChar char="•"/>
            </a:pPr>
            <a:r>
              <a:rPr lang="en-GB" sz="900">
                <a:latin typeface="Figtree"/>
              </a:rPr>
              <a:t>As above, we will collaborate with our tech partner on options for configuration of introspection based on data sharing arrangement (however, this needs to be considered in the round with the risks of breaking from FAPI 2.0 assessed)</a:t>
            </a:r>
            <a:endParaRPr lang="en-GB" sz="1100">
              <a:latin typeface="Figtree"/>
            </a:endParaRPr>
          </a:p>
        </p:txBody>
      </p:sp>
      <p:sp>
        <p:nvSpPr>
          <p:cNvPr id="5" name="Rectangle: Rounded Corners 4">
            <a:extLst>
              <a:ext uri="{FF2B5EF4-FFF2-40B4-BE49-F238E27FC236}">
                <a16:creationId xmlns:a16="http://schemas.microsoft.com/office/drawing/2014/main" id="{33F428B1-413B-DD46-2777-D8BF96BC4308}"/>
              </a:ext>
            </a:extLst>
          </p:cNvPr>
          <p:cNvSpPr/>
          <p:nvPr/>
        </p:nvSpPr>
        <p:spPr>
          <a:xfrm>
            <a:off x="379258" y="5172694"/>
            <a:ext cx="201158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21E5E"/>
                </a:solidFill>
                <a:latin typeface="Figtree" pitchFamily="2" charset="0"/>
              </a:rPr>
              <a:t>FAPI 2.0 and </a:t>
            </a:r>
            <a:r>
              <a:rPr lang="en-US" err="1">
                <a:solidFill>
                  <a:srgbClr val="021E5E"/>
                </a:solidFill>
                <a:latin typeface="Figtree" pitchFamily="2" charset="0"/>
              </a:rPr>
              <a:t>mTLS</a:t>
            </a:r>
            <a:endParaRPr lang="en-GB">
              <a:solidFill>
                <a:srgbClr val="021E5E"/>
              </a:solidFill>
              <a:latin typeface="Figtree" pitchFamily="2" charset="0"/>
            </a:endParaRPr>
          </a:p>
        </p:txBody>
      </p:sp>
      <p:sp>
        <p:nvSpPr>
          <p:cNvPr id="6" name="Rectangle: Rounded Corners 5">
            <a:extLst>
              <a:ext uri="{FF2B5EF4-FFF2-40B4-BE49-F238E27FC236}">
                <a16:creationId xmlns:a16="http://schemas.microsoft.com/office/drawing/2014/main" id="{E17A68C8-F96C-AEAA-1F0C-E0308F8A04F2}"/>
              </a:ext>
            </a:extLst>
          </p:cNvPr>
          <p:cNvSpPr/>
          <p:nvPr/>
        </p:nvSpPr>
        <p:spPr>
          <a:xfrm>
            <a:off x="2555506" y="5172694"/>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7" name="Rectangle: Rounded Corners 6">
            <a:extLst>
              <a:ext uri="{FF2B5EF4-FFF2-40B4-BE49-F238E27FC236}">
                <a16:creationId xmlns:a16="http://schemas.microsoft.com/office/drawing/2014/main" id="{58405B3F-9211-4376-872A-09EC0AD50C6F}"/>
              </a:ext>
            </a:extLst>
          </p:cNvPr>
          <p:cNvSpPr/>
          <p:nvPr/>
        </p:nvSpPr>
        <p:spPr>
          <a:xfrm>
            <a:off x="7256174" y="5172694"/>
            <a:ext cx="4536000" cy="135430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grpSp>
        <p:nvGrpSpPr>
          <p:cNvPr id="8" name="Group 7">
            <a:extLst>
              <a:ext uri="{FF2B5EF4-FFF2-40B4-BE49-F238E27FC236}">
                <a16:creationId xmlns:a16="http://schemas.microsoft.com/office/drawing/2014/main" id="{6855A6E5-E999-972A-C7AE-6DB088265EFD}"/>
              </a:ext>
            </a:extLst>
          </p:cNvPr>
          <p:cNvGrpSpPr/>
          <p:nvPr/>
        </p:nvGrpSpPr>
        <p:grpSpPr>
          <a:xfrm>
            <a:off x="2765494" y="5503691"/>
            <a:ext cx="4116023" cy="692312"/>
            <a:chOff x="2730083" y="3947873"/>
            <a:chExt cx="4116023" cy="692312"/>
          </a:xfrm>
        </p:grpSpPr>
        <p:sp>
          <p:nvSpPr>
            <p:cNvPr id="9" name="Rectangle: Rounded Corners 8">
              <a:extLst>
                <a:ext uri="{FF2B5EF4-FFF2-40B4-BE49-F238E27FC236}">
                  <a16:creationId xmlns:a16="http://schemas.microsoft.com/office/drawing/2014/main" id="{4A1CEA5E-D37E-D902-C769-972B2AEA231C}"/>
                </a:ext>
              </a:extLst>
            </p:cNvPr>
            <p:cNvSpPr/>
            <p:nvPr/>
          </p:nvSpPr>
          <p:spPr>
            <a:xfrm>
              <a:off x="2731306" y="4055904"/>
              <a:ext cx="4114800" cy="476250"/>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ysClr val="windowText" lastClr="000000"/>
                </a:solidFill>
                <a:latin typeface="Figtree" pitchFamily="2" charset="0"/>
              </a:endParaRPr>
            </a:p>
          </p:txBody>
        </p:sp>
        <p:grpSp>
          <p:nvGrpSpPr>
            <p:cNvPr id="10" name="Group 9">
              <a:extLst>
                <a:ext uri="{FF2B5EF4-FFF2-40B4-BE49-F238E27FC236}">
                  <a16:creationId xmlns:a16="http://schemas.microsoft.com/office/drawing/2014/main" id="{C055D890-6BC0-7163-EA5E-3630623E3B26}"/>
                </a:ext>
              </a:extLst>
            </p:cNvPr>
            <p:cNvGrpSpPr/>
            <p:nvPr/>
          </p:nvGrpSpPr>
          <p:grpSpPr>
            <a:xfrm flipV="1">
              <a:off x="2731306" y="4424123"/>
              <a:ext cx="1172377" cy="216062"/>
              <a:chOff x="4600968" y="1196325"/>
              <a:chExt cx="1115585" cy="616280"/>
            </a:xfrm>
            <a:solidFill>
              <a:srgbClr val="DBD7FD"/>
            </a:solidFill>
          </p:grpSpPr>
          <p:sp>
            <p:nvSpPr>
              <p:cNvPr id="18" name="Pentagon 94">
                <a:extLst>
                  <a:ext uri="{FF2B5EF4-FFF2-40B4-BE49-F238E27FC236}">
                    <a16:creationId xmlns:a16="http://schemas.microsoft.com/office/drawing/2014/main" id="{AE7C39DE-D7F9-2640-41B3-8836690BC335}"/>
                  </a:ext>
                </a:extLst>
              </p:cNvPr>
              <p:cNvSpPr/>
              <p:nvPr/>
            </p:nvSpPr>
            <p:spPr>
              <a:xfrm>
                <a:off x="4787554" y="1196326"/>
                <a:ext cx="928999" cy="616279"/>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9" name="Round Single Corner Rectangle 95">
                <a:extLst>
                  <a:ext uri="{FF2B5EF4-FFF2-40B4-BE49-F238E27FC236}">
                    <a16:creationId xmlns:a16="http://schemas.microsoft.com/office/drawing/2014/main" id="{8B908F12-DCFF-1538-50E6-AC3462F19382}"/>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1" name="TextBox 10">
              <a:extLst>
                <a:ext uri="{FF2B5EF4-FFF2-40B4-BE49-F238E27FC236}">
                  <a16:creationId xmlns:a16="http://schemas.microsoft.com/office/drawing/2014/main" id="{242F3CB3-0F74-6620-6C8F-BCC10B18B1D6}"/>
                </a:ext>
              </a:extLst>
            </p:cNvPr>
            <p:cNvSpPr txBox="1"/>
            <p:nvPr/>
          </p:nvSpPr>
          <p:spPr>
            <a:xfrm>
              <a:off x="2730083" y="4378575"/>
              <a:ext cx="1173600" cy="261610"/>
            </a:xfrm>
            <a:prstGeom prst="rect">
              <a:avLst/>
            </a:prstGeom>
            <a:noFill/>
          </p:spPr>
          <p:txBody>
            <a:bodyPr wrap="square" rtlCol="0" anchor="ctr">
              <a:spAutoFit/>
            </a:bodyPr>
            <a:lstStyle/>
            <a:p>
              <a:pPr algn="ctr"/>
              <a:r>
                <a:rPr lang="en-US" sz="1050">
                  <a:solidFill>
                    <a:srgbClr val="002060"/>
                  </a:solidFill>
                  <a:latin typeface="Figtree" pitchFamily="2" charset="0"/>
                </a:rPr>
                <a:t>Unsupportive</a:t>
              </a:r>
              <a:endParaRPr lang="en-GB" sz="1050">
                <a:solidFill>
                  <a:srgbClr val="002060"/>
                </a:solidFill>
                <a:latin typeface="Figtree" pitchFamily="2" charset="0"/>
              </a:endParaRPr>
            </a:p>
          </p:txBody>
        </p:sp>
        <p:grpSp>
          <p:nvGrpSpPr>
            <p:cNvPr id="12" name="Group 11">
              <a:extLst>
                <a:ext uri="{FF2B5EF4-FFF2-40B4-BE49-F238E27FC236}">
                  <a16:creationId xmlns:a16="http://schemas.microsoft.com/office/drawing/2014/main" id="{DF023EC3-AE29-1C38-ACAE-0BBAE2D56DF7}"/>
                </a:ext>
              </a:extLst>
            </p:cNvPr>
            <p:cNvGrpSpPr/>
            <p:nvPr/>
          </p:nvGrpSpPr>
          <p:grpSpPr>
            <a:xfrm flipH="1">
              <a:off x="5673318" y="3947873"/>
              <a:ext cx="1172377" cy="216062"/>
              <a:chOff x="4600968" y="1196325"/>
              <a:chExt cx="1115585" cy="616280"/>
            </a:xfrm>
            <a:solidFill>
              <a:srgbClr val="DBD7FD"/>
            </a:solidFill>
          </p:grpSpPr>
          <p:sp>
            <p:nvSpPr>
              <p:cNvPr id="16" name="Pentagon 94">
                <a:extLst>
                  <a:ext uri="{FF2B5EF4-FFF2-40B4-BE49-F238E27FC236}">
                    <a16:creationId xmlns:a16="http://schemas.microsoft.com/office/drawing/2014/main" id="{AF9A74A6-9D96-A535-F8CD-FD0BF8459F48}"/>
                  </a:ext>
                </a:extLst>
              </p:cNvPr>
              <p:cNvSpPr/>
              <p:nvPr/>
            </p:nvSpPr>
            <p:spPr>
              <a:xfrm>
                <a:off x="4787554" y="1196326"/>
                <a:ext cx="928999" cy="616279"/>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sp>
            <p:nvSpPr>
              <p:cNvPr id="17" name="Round Single Corner Rectangle 95">
                <a:extLst>
                  <a:ext uri="{FF2B5EF4-FFF2-40B4-BE49-F238E27FC236}">
                    <a16:creationId xmlns:a16="http://schemas.microsoft.com/office/drawing/2014/main" id="{6A3A357D-D120-67EE-07B7-573A31E7B1CB}"/>
                  </a:ext>
                </a:extLst>
              </p:cNvPr>
              <p:cNvSpPr/>
              <p:nvPr/>
            </p:nvSpPr>
            <p:spPr>
              <a:xfrm rot="5400000" flipH="1" flipV="1">
                <a:off x="4426008" y="1371285"/>
                <a:ext cx="616277"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latin typeface="Figtree" pitchFamily="2" charset="0"/>
                </a:endParaRPr>
              </a:p>
            </p:txBody>
          </p:sp>
        </p:grpSp>
        <p:sp>
          <p:nvSpPr>
            <p:cNvPr id="13" name="TextBox 12">
              <a:extLst>
                <a:ext uri="{FF2B5EF4-FFF2-40B4-BE49-F238E27FC236}">
                  <a16:creationId xmlns:a16="http://schemas.microsoft.com/office/drawing/2014/main" id="{C9BE7B34-5962-BD5B-41DF-C98ECE57CEF1}"/>
                </a:ext>
              </a:extLst>
            </p:cNvPr>
            <p:cNvSpPr txBox="1"/>
            <p:nvPr/>
          </p:nvSpPr>
          <p:spPr>
            <a:xfrm>
              <a:off x="5673318" y="3956341"/>
              <a:ext cx="1172379" cy="261610"/>
            </a:xfrm>
            <a:prstGeom prst="rect">
              <a:avLst/>
            </a:prstGeom>
            <a:noFill/>
          </p:spPr>
          <p:txBody>
            <a:bodyPr wrap="square" rtlCol="0" anchor="ctr">
              <a:spAutoFit/>
            </a:bodyPr>
            <a:lstStyle/>
            <a:p>
              <a:pPr algn="ctr"/>
              <a:r>
                <a:rPr lang="en-US" sz="1050">
                  <a:solidFill>
                    <a:srgbClr val="002060"/>
                  </a:solidFill>
                  <a:latin typeface="Figtree" pitchFamily="2" charset="0"/>
                </a:rPr>
                <a:t>Supportive</a:t>
              </a:r>
              <a:endParaRPr lang="en-GB" sz="1050">
                <a:solidFill>
                  <a:srgbClr val="002060"/>
                </a:solidFill>
                <a:latin typeface="Figtree" pitchFamily="2" charset="0"/>
              </a:endParaRPr>
            </a:p>
          </p:txBody>
        </p:sp>
        <p:sp>
          <p:nvSpPr>
            <p:cNvPr id="14" name="Rectangle: Rounded Corners 13">
              <a:extLst>
                <a:ext uri="{FF2B5EF4-FFF2-40B4-BE49-F238E27FC236}">
                  <a16:creationId xmlns:a16="http://schemas.microsoft.com/office/drawing/2014/main" id="{17E4A068-51D3-CFE1-C50F-D6BCB70D29D1}"/>
                </a:ext>
              </a:extLst>
            </p:cNvPr>
            <p:cNvSpPr/>
            <p:nvPr/>
          </p:nvSpPr>
          <p:spPr>
            <a:xfrm>
              <a:off x="2917321" y="4265036"/>
              <a:ext cx="3742770" cy="57987"/>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Pentagon 14">
              <a:extLst>
                <a:ext uri="{FF2B5EF4-FFF2-40B4-BE49-F238E27FC236}">
                  <a16:creationId xmlns:a16="http://schemas.microsoft.com/office/drawing/2014/main" id="{BC903999-4BDD-FD9C-F334-F94E9816C0A3}"/>
                </a:ext>
              </a:extLst>
            </p:cNvPr>
            <p:cNvSpPr/>
            <p:nvPr/>
          </p:nvSpPr>
          <p:spPr>
            <a:xfrm rot="5400000">
              <a:off x="5682863" y="4216873"/>
              <a:ext cx="204613"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TextBox 19">
            <a:extLst>
              <a:ext uri="{FF2B5EF4-FFF2-40B4-BE49-F238E27FC236}">
                <a16:creationId xmlns:a16="http://schemas.microsoft.com/office/drawing/2014/main" id="{DE270396-8C31-F5FB-B4E3-A3FB06CCFC46}"/>
              </a:ext>
            </a:extLst>
          </p:cNvPr>
          <p:cNvSpPr txBox="1"/>
          <p:nvPr/>
        </p:nvSpPr>
        <p:spPr>
          <a:xfrm>
            <a:off x="7311495" y="5230111"/>
            <a:ext cx="4414117" cy="954107"/>
          </a:xfrm>
          <a:prstGeom prst="rect">
            <a:avLst/>
          </a:prstGeom>
          <a:noFill/>
        </p:spPr>
        <p:txBody>
          <a:bodyPr wrap="square" lIns="91440" tIns="45720" rIns="91440" bIns="45720" rtlCol="0" anchor="t">
            <a:spAutoFit/>
          </a:bodyPr>
          <a:lstStyle/>
          <a:p>
            <a:r>
              <a:rPr lang="en-US" sz="1100" b="1">
                <a:latin typeface="Figtree" pitchFamily="2" charset="0"/>
              </a:rPr>
              <a:t>Proposed next steps:</a:t>
            </a:r>
          </a:p>
          <a:p>
            <a:pPr marL="171450" indent="-171450">
              <a:buFont typeface="Arial" panose="020B0604020202020204" pitchFamily="34" charset="0"/>
              <a:buChar char="•"/>
            </a:pPr>
            <a:r>
              <a:rPr lang="en-GB" sz="900">
                <a:latin typeface="Figtree"/>
              </a:rPr>
              <a:t>Working on details for the comprehensive support materials and activities we will offer for implementation of FAPI 2.0 (from testing environments to possible containers to sample code etc.)</a:t>
            </a:r>
          </a:p>
          <a:p>
            <a:pPr marL="171450" indent="-171450">
              <a:buFont typeface="Arial" panose="020B0604020202020204" pitchFamily="34" charset="0"/>
              <a:buChar char="•"/>
            </a:pPr>
            <a:r>
              <a:rPr lang="en-GB" sz="900" err="1">
                <a:latin typeface="Figtree"/>
              </a:rPr>
              <a:t>Bilaterals</a:t>
            </a:r>
            <a:r>
              <a:rPr lang="en-GB" sz="900">
                <a:latin typeface="Figtree"/>
              </a:rPr>
              <a:t> with ATPs to discuss implications of use of </a:t>
            </a:r>
            <a:r>
              <a:rPr lang="en-GB" sz="900" err="1">
                <a:latin typeface="Figtree"/>
              </a:rPr>
              <a:t>mTLS</a:t>
            </a:r>
            <a:r>
              <a:rPr lang="en-GB" sz="900">
                <a:latin typeface="Figtree"/>
              </a:rPr>
              <a:t> on existing data sharing arrangements, and how we can ensure proper support for CCS adoption</a:t>
            </a:r>
            <a:endParaRPr lang="en-GB" sz="900">
              <a:latin typeface="Figtree" pitchFamily="2" charset="0"/>
            </a:endParaRPr>
          </a:p>
        </p:txBody>
      </p:sp>
    </p:spTree>
    <p:extLst>
      <p:ext uri="{BB962C8B-B14F-4D97-AF65-F5344CB8AC3E}">
        <p14:creationId xmlns:p14="http://schemas.microsoft.com/office/powerpoint/2010/main" val="1702621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CC33928-A307-4EB9-59E2-793A477BF28B}"/>
              </a:ext>
            </a:extLst>
          </p:cNvPr>
          <p:cNvGrpSpPr/>
          <p:nvPr/>
        </p:nvGrpSpPr>
        <p:grpSpPr>
          <a:xfrm>
            <a:off x="2276907" y="1374892"/>
            <a:ext cx="7912876" cy="5362976"/>
            <a:chOff x="1808558" y="759008"/>
            <a:chExt cx="5934658" cy="4022232"/>
          </a:xfrm>
        </p:grpSpPr>
        <p:sp>
          <p:nvSpPr>
            <p:cNvPr id="17" name="Freeform: Shape 16">
              <a:extLst>
                <a:ext uri="{FF2B5EF4-FFF2-40B4-BE49-F238E27FC236}">
                  <a16:creationId xmlns:a16="http://schemas.microsoft.com/office/drawing/2014/main" id="{6F4915A5-12BF-E2FD-06F0-C47535DADC1B}"/>
                </a:ext>
              </a:extLst>
            </p:cNvPr>
            <p:cNvSpPr/>
            <p:nvPr/>
          </p:nvSpPr>
          <p:spPr>
            <a:xfrm rot="16200000">
              <a:off x="2764771" y="685568"/>
              <a:ext cx="4022232" cy="4169111"/>
            </a:xfrm>
            <a:custGeom>
              <a:avLst/>
              <a:gdLst>
                <a:gd name="connsiteX0" fmla="*/ 1264642 w 4022232"/>
                <a:gd name="connsiteY0" fmla="*/ 3151783 h 4169111"/>
                <a:gd name="connsiteX1" fmla="*/ 1235605 w 4022232"/>
                <a:gd name="connsiteY1" fmla="*/ 3154134 h 4169111"/>
                <a:gd name="connsiteX2" fmla="*/ 1233914 w 4022232"/>
                <a:gd name="connsiteY2" fmla="*/ 3159827 h 4169111"/>
                <a:gd name="connsiteX3" fmla="*/ 1238909 w 4022232"/>
                <a:gd name="connsiteY3" fmla="*/ 3157731 h 4169111"/>
                <a:gd name="connsiteX4" fmla="*/ 1753590 w 4022232"/>
                <a:gd name="connsiteY4" fmla="*/ 863254 h 4169111"/>
                <a:gd name="connsiteX5" fmla="*/ 1752989 w 4022232"/>
                <a:gd name="connsiteY5" fmla="*/ 861544 h 4169111"/>
                <a:gd name="connsiteX6" fmla="*/ 1749714 w 4022232"/>
                <a:gd name="connsiteY6" fmla="*/ 865605 h 4169111"/>
                <a:gd name="connsiteX7" fmla="*/ 4022232 w 4022232"/>
                <a:gd name="connsiteY7" fmla="*/ 2084555 h 4169111"/>
                <a:gd name="connsiteX8" fmla="*/ 3519199 w 4022232"/>
                <a:gd name="connsiteY8" fmla="*/ 2701755 h 4169111"/>
                <a:gd name="connsiteX9" fmla="*/ 3433000 w 4022232"/>
                <a:gd name="connsiteY9" fmla="*/ 2710445 h 4169111"/>
                <a:gd name="connsiteX10" fmla="*/ 3423594 w 4022232"/>
                <a:gd name="connsiteY10" fmla="*/ 2721984 h 4169111"/>
                <a:gd name="connsiteX11" fmla="*/ 3388811 w 4022232"/>
                <a:gd name="connsiteY11" fmla="*/ 2722777 h 4169111"/>
                <a:gd name="connsiteX12" fmla="*/ 3025306 w 4022232"/>
                <a:gd name="connsiteY12" fmla="*/ 2912386 h 4169111"/>
                <a:gd name="connsiteX13" fmla="*/ 2913612 w 4022232"/>
                <a:gd name="connsiteY13" fmla="*/ 3202188 h 4169111"/>
                <a:gd name="connsiteX14" fmla="*/ 2916160 w 4022232"/>
                <a:gd name="connsiteY14" fmla="*/ 3296958 h 4169111"/>
                <a:gd name="connsiteX15" fmla="*/ 2921781 w 4022232"/>
                <a:gd name="connsiteY15" fmla="*/ 3308106 h 4169111"/>
                <a:gd name="connsiteX16" fmla="*/ 2965480 w 4022232"/>
                <a:gd name="connsiteY16" fmla="*/ 3539111 h 4169111"/>
                <a:gd name="connsiteX17" fmla="*/ 2335480 w 4022232"/>
                <a:gd name="connsiteY17" fmla="*/ 4169111 h 4169111"/>
                <a:gd name="connsiteX18" fmla="*/ 1813075 w 4022232"/>
                <a:gd name="connsiteY18" fmla="*/ 3891350 h 4169111"/>
                <a:gd name="connsiteX19" fmla="*/ 1773511 w 4022232"/>
                <a:gd name="connsiteY19" fmla="*/ 3818459 h 4169111"/>
                <a:gd name="connsiteX20" fmla="*/ 1764855 w 4022232"/>
                <a:gd name="connsiteY20" fmla="*/ 3814381 h 4169111"/>
                <a:gd name="connsiteX21" fmla="*/ 1758343 w 4022232"/>
                <a:gd name="connsiteY21" fmla="*/ 3790515 h 4169111"/>
                <a:gd name="connsiteX22" fmla="*/ 1754989 w 4022232"/>
                <a:gd name="connsiteY22" fmla="*/ 3784335 h 4169111"/>
                <a:gd name="connsiteX23" fmla="*/ 1750085 w 4022232"/>
                <a:gd name="connsiteY23" fmla="*/ 3768538 h 4169111"/>
                <a:gd name="connsiteX24" fmla="*/ 1711838 w 4022232"/>
                <a:gd name="connsiteY24" fmla="*/ 3684860 h 4169111"/>
                <a:gd name="connsiteX25" fmla="*/ 1484023 w 4022232"/>
                <a:gd name="connsiteY25" fmla="*/ 3473764 h 4169111"/>
                <a:gd name="connsiteX26" fmla="*/ 1074170 w 4022232"/>
                <a:gd name="connsiteY26" fmla="*/ 3463441 h 4169111"/>
                <a:gd name="connsiteX27" fmla="*/ 1046835 w 4022232"/>
                <a:gd name="connsiteY27" fmla="*/ 3476070 h 4169111"/>
                <a:gd name="connsiteX28" fmla="*/ 1034731 w 4022232"/>
                <a:gd name="connsiteY28" fmla="*/ 3470367 h 4169111"/>
                <a:gd name="connsiteX29" fmla="*/ 1030739 w 4022232"/>
                <a:gd name="connsiteY29" fmla="*/ 3474265 h 4169111"/>
                <a:gd name="connsiteX30" fmla="*/ 630000 w 4022232"/>
                <a:gd name="connsiteY30" fmla="*/ 3618127 h 4169111"/>
                <a:gd name="connsiteX31" fmla="*/ 0 w 4022232"/>
                <a:gd name="connsiteY31" fmla="*/ 2988127 h 4169111"/>
                <a:gd name="connsiteX32" fmla="*/ 303322 w 4022232"/>
                <a:gd name="connsiteY32" fmla="*/ 2449334 h 4169111"/>
                <a:gd name="connsiteX33" fmla="*/ 310807 w 4022232"/>
                <a:gd name="connsiteY33" fmla="*/ 2445617 h 4169111"/>
                <a:gd name="connsiteX34" fmla="*/ 366809 w 4022232"/>
                <a:gd name="connsiteY34" fmla="*/ 2379968 h 4169111"/>
                <a:gd name="connsiteX35" fmla="*/ 462000 w 4022232"/>
                <a:gd name="connsiteY35" fmla="*/ 2084333 h 4169111"/>
                <a:gd name="connsiteX36" fmla="*/ 366809 w 4022232"/>
                <a:gd name="connsiteY36" fmla="*/ 1788699 h 4169111"/>
                <a:gd name="connsiteX37" fmla="*/ 319068 w 4022232"/>
                <a:gd name="connsiteY37" fmla="*/ 1732735 h 4169111"/>
                <a:gd name="connsiteX38" fmla="*/ 303322 w 4022232"/>
                <a:gd name="connsiteY38" fmla="*/ 1724916 h 4169111"/>
                <a:gd name="connsiteX39" fmla="*/ 0 w 4022232"/>
                <a:gd name="connsiteY39" fmla="*/ 1186124 h 4169111"/>
                <a:gd name="connsiteX40" fmla="*/ 630000 w 4022232"/>
                <a:gd name="connsiteY40" fmla="*/ 556123 h 4169111"/>
                <a:gd name="connsiteX41" fmla="*/ 982239 w 4022232"/>
                <a:gd name="connsiteY41" fmla="*/ 663718 h 4169111"/>
                <a:gd name="connsiteX42" fmla="*/ 1027553 w 4022232"/>
                <a:gd name="connsiteY42" fmla="*/ 699323 h 4169111"/>
                <a:gd name="connsiteX43" fmla="*/ 1069679 w 4022232"/>
                <a:gd name="connsiteY43" fmla="*/ 721094 h 4169111"/>
                <a:gd name="connsiteX44" fmla="*/ 1379212 w 4022232"/>
                <a:gd name="connsiteY44" fmla="*/ 746611 h 4169111"/>
                <a:gd name="connsiteX45" fmla="*/ 1708085 w 4022232"/>
                <a:gd name="connsiteY45" fmla="*/ 501808 h 4169111"/>
                <a:gd name="connsiteX46" fmla="*/ 1721800 w 4022232"/>
                <a:gd name="connsiteY46" fmla="*/ 475002 h 4169111"/>
                <a:gd name="connsiteX47" fmla="*/ 1727377 w 4022232"/>
                <a:gd name="connsiteY47" fmla="*/ 473727 h 4169111"/>
                <a:gd name="connsiteX48" fmla="*/ 1754989 w 4022232"/>
                <a:gd name="connsiteY48" fmla="*/ 384775 h 4169111"/>
                <a:gd name="connsiteX49" fmla="*/ 2335481 w 4022232"/>
                <a:gd name="connsiteY49" fmla="*/ 0 h 4169111"/>
                <a:gd name="connsiteX50" fmla="*/ 2965480 w 4022232"/>
                <a:gd name="connsiteY50" fmla="*/ 629999 h 4169111"/>
                <a:gd name="connsiteX51" fmla="*/ 2954207 w 4022232"/>
                <a:gd name="connsiteY51" fmla="*/ 749260 h 4169111"/>
                <a:gd name="connsiteX52" fmla="*/ 2941053 w 4022232"/>
                <a:gd name="connsiteY52" fmla="*/ 794592 h 4169111"/>
                <a:gd name="connsiteX53" fmla="*/ 2949328 w 4022232"/>
                <a:gd name="connsiteY53" fmla="*/ 806062 h 4169111"/>
                <a:gd name="connsiteX54" fmla="*/ 2941088 w 4022232"/>
                <a:gd name="connsiteY54" fmla="*/ 839865 h 4169111"/>
                <a:gd name="connsiteX55" fmla="*/ 3030114 w 4022232"/>
                <a:gd name="connsiteY55" fmla="*/ 1240067 h 4169111"/>
                <a:gd name="connsiteX56" fmla="*/ 3383718 w 4022232"/>
                <a:gd name="connsiteY56" fmla="*/ 1447552 h 4169111"/>
                <a:gd name="connsiteX57" fmla="*/ 3413750 w 4022232"/>
                <a:gd name="connsiteY57" fmla="*/ 1449738 h 4169111"/>
                <a:gd name="connsiteX58" fmla="*/ 3419186 w 4022232"/>
                <a:gd name="connsiteY58" fmla="*/ 1457272 h 4169111"/>
                <a:gd name="connsiteX59" fmla="*/ 3519199 w 4022232"/>
                <a:gd name="connsiteY59" fmla="*/ 1467354 h 4169111"/>
                <a:gd name="connsiteX60" fmla="*/ 4022232 w 4022232"/>
                <a:gd name="connsiteY60" fmla="*/ 2084555 h 41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022232" h="4169111">
                  <a:moveTo>
                    <a:pt x="1264642" y="3151783"/>
                  </a:moveTo>
                  <a:lnTo>
                    <a:pt x="1235605" y="3154134"/>
                  </a:lnTo>
                  <a:lnTo>
                    <a:pt x="1233914" y="3159827"/>
                  </a:lnTo>
                  <a:lnTo>
                    <a:pt x="1238909" y="3157731"/>
                  </a:lnTo>
                  <a:close/>
                  <a:moveTo>
                    <a:pt x="1753590" y="863254"/>
                  </a:moveTo>
                  <a:lnTo>
                    <a:pt x="1752989" y="861544"/>
                  </a:lnTo>
                  <a:lnTo>
                    <a:pt x="1749714" y="865605"/>
                  </a:lnTo>
                  <a:close/>
                  <a:moveTo>
                    <a:pt x="4022232" y="2084555"/>
                  </a:moveTo>
                  <a:cubicBezTo>
                    <a:pt x="4022232" y="2389001"/>
                    <a:pt x="3806279" y="2643010"/>
                    <a:pt x="3519199" y="2701755"/>
                  </a:cubicBezTo>
                  <a:lnTo>
                    <a:pt x="3433000" y="2710445"/>
                  </a:lnTo>
                  <a:lnTo>
                    <a:pt x="3423594" y="2721984"/>
                  </a:lnTo>
                  <a:lnTo>
                    <a:pt x="3388811" y="2722777"/>
                  </a:lnTo>
                  <a:cubicBezTo>
                    <a:pt x="3247323" y="2736126"/>
                    <a:pt x="3116242" y="2799789"/>
                    <a:pt x="3025306" y="2912386"/>
                  </a:cubicBezTo>
                  <a:cubicBezTo>
                    <a:pt x="2957104" y="2996833"/>
                    <a:pt x="2920562" y="3097562"/>
                    <a:pt x="2913612" y="3202188"/>
                  </a:cubicBezTo>
                  <a:lnTo>
                    <a:pt x="2916160" y="3296958"/>
                  </a:lnTo>
                  <a:lnTo>
                    <a:pt x="2921781" y="3308106"/>
                  </a:lnTo>
                  <a:cubicBezTo>
                    <a:pt x="2949986" y="3379633"/>
                    <a:pt x="2965480" y="3457563"/>
                    <a:pt x="2965480" y="3539111"/>
                  </a:cubicBezTo>
                  <a:cubicBezTo>
                    <a:pt x="2965480" y="3887050"/>
                    <a:pt x="2683419" y="4169111"/>
                    <a:pt x="2335480" y="4169111"/>
                  </a:cubicBezTo>
                  <a:cubicBezTo>
                    <a:pt x="2118018" y="4169111"/>
                    <a:pt x="1926290" y="4058931"/>
                    <a:pt x="1813075" y="3891350"/>
                  </a:cubicBezTo>
                  <a:lnTo>
                    <a:pt x="1773511" y="3818459"/>
                  </a:lnTo>
                  <a:lnTo>
                    <a:pt x="1764855" y="3814381"/>
                  </a:lnTo>
                  <a:lnTo>
                    <a:pt x="1758343" y="3790515"/>
                  </a:lnTo>
                  <a:lnTo>
                    <a:pt x="1754989" y="3784335"/>
                  </a:lnTo>
                  <a:lnTo>
                    <a:pt x="1750085" y="3768538"/>
                  </a:lnTo>
                  <a:lnTo>
                    <a:pt x="1711838" y="3684860"/>
                  </a:lnTo>
                  <a:cubicBezTo>
                    <a:pt x="1659561" y="3593965"/>
                    <a:pt x="1582425" y="3519588"/>
                    <a:pt x="1484023" y="3473764"/>
                  </a:cubicBezTo>
                  <a:cubicBezTo>
                    <a:pt x="1352820" y="3412665"/>
                    <a:pt x="1207098" y="3413172"/>
                    <a:pt x="1074170" y="3463441"/>
                  </a:cubicBezTo>
                  <a:lnTo>
                    <a:pt x="1046835" y="3476070"/>
                  </a:lnTo>
                  <a:lnTo>
                    <a:pt x="1034731" y="3470367"/>
                  </a:lnTo>
                  <a:lnTo>
                    <a:pt x="1030739" y="3474265"/>
                  </a:lnTo>
                  <a:cubicBezTo>
                    <a:pt x="921838" y="3564138"/>
                    <a:pt x="782224" y="3618127"/>
                    <a:pt x="630000" y="3618127"/>
                  </a:cubicBezTo>
                  <a:cubicBezTo>
                    <a:pt x="282061" y="3618127"/>
                    <a:pt x="0" y="3336066"/>
                    <a:pt x="0" y="2988127"/>
                  </a:cubicBezTo>
                  <a:cubicBezTo>
                    <a:pt x="0" y="2759792"/>
                    <a:pt x="121474" y="2559828"/>
                    <a:pt x="303322" y="2449334"/>
                  </a:cubicBezTo>
                  <a:lnTo>
                    <a:pt x="310807" y="2445617"/>
                  </a:lnTo>
                  <a:lnTo>
                    <a:pt x="366809" y="2379968"/>
                  </a:lnTo>
                  <a:cubicBezTo>
                    <a:pt x="427138" y="2294205"/>
                    <a:pt x="462000" y="2192882"/>
                    <a:pt x="462000" y="2084333"/>
                  </a:cubicBezTo>
                  <a:cubicBezTo>
                    <a:pt x="462000" y="1975784"/>
                    <a:pt x="427138" y="1874461"/>
                    <a:pt x="366809" y="1788699"/>
                  </a:cubicBezTo>
                  <a:lnTo>
                    <a:pt x="319068" y="1732735"/>
                  </a:lnTo>
                  <a:lnTo>
                    <a:pt x="303322" y="1724916"/>
                  </a:lnTo>
                  <a:cubicBezTo>
                    <a:pt x="121474" y="1614422"/>
                    <a:pt x="0" y="1414459"/>
                    <a:pt x="0" y="1186124"/>
                  </a:cubicBezTo>
                  <a:cubicBezTo>
                    <a:pt x="0" y="838184"/>
                    <a:pt x="282061" y="556123"/>
                    <a:pt x="630000" y="556123"/>
                  </a:cubicBezTo>
                  <a:cubicBezTo>
                    <a:pt x="760477" y="556123"/>
                    <a:pt x="881690" y="595788"/>
                    <a:pt x="982239" y="663718"/>
                  </a:cubicBezTo>
                  <a:lnTo>
                    <a:pt x="1027553" y="699323"/>
                  </a:lnTo>
                  <a:lnTo>
                    <a:pt x="1069679" y="721094"/>
                  </a:lnTo>
                  <a:cubicBezTo>
                    <a:pt x="1166908" y="760355"/>
                    <a:pt x="1273503" y="771279"/>
                    <a:pt x="1379212" y="746611"/>
                  </a:cubicBezTo>
                  <a:cubicBezTo>
                    <a:pt x="1520157" y="713721"/>
                    <a:pt x="1634508" y="623395"/>
                    <a:pt x="1708085" y="501808"/>
                  </a:cubicBezTo>
                  <a:lnTo>
                    <a:pt x="1721800" y="475002"/>
                  </a:lnTo>
                  <a:lnTo>
                    <a:pt x="1727377" y="473727"/>
                  </a:lnTo>
                  <a:lnTo>
                    <a:pt x="1754989" y="384775"/>
                  </a:lnTo>
                  <a:cubicBezTo>
                    <a:pt x="1850628" y="158659"/>
                    <a:pt x="2074526" y="0"/>
                    <a:pt x="2335481" y="0"/>
                  </a:cubicBezTo>
                  <a:cubicBezTo>
                    <a:pt x="2683419" y="0"/>
                    <a:pt x="2965480" y="282061"/>
                    <a:pt x="2965480" y="629999"/>
                  </a:cubicBezTo>
                  <a:cubicBezTo>
                    <a:pt x="2965480" y="670773"/>
                    <a:pt x="2961606" y="710643"/>
                    <a:pt x="2954207" y="749260"/>
                  </a:cubicBezTo>
                  <a:lnTo>
                    <a:pt x="2941053" y="794592"/>
                  </a:lnTo>
                  <a:lnTo>
                    <a:pt x="2949328" y="806062"/>
                  </a:lnTo>
                  <a:lnTo>
                    <a:pt x="2941088" y="839865"/>
                  </a:lnTo>
                  <a:cubicBezTo>
                    <a:pt x="2917348" y="979984"/>
                    <a:pt x="2944902" y="1123079"/>
                    <a:pt x="3030114" y="1240067"/>
                  </a:cubicBezTo>
                  <a:cubicBezTo>
                    <a:pt x="3115326" y="1357055"/>
                    <a:pt x="3243071" y="1427170"/>
                    <a:pt x="3383718" y="1447552"/>
                  </a:cubicBezTo>
                  <a:lnTo>
                    <a:pt x="3413750" y="1449738"/>
                  </a:lnTo>
                  <a:lnTo>
                    <a:pt x="3419186" y="1457272"/>
                  </a:lnTo>
                  <a:lnTo>
                    <a:pt x="3519199" y="1467354"/>
                  </a:lnTo>
                  <a:cubicBezTo>
                    <a:pt x="3806279" y="1526099"/>
                    <a:pt x="4022232" y="1780108"/>
                    <a:pt x="4022232" y="2084555"/>
                  </a:cubicBezTo>
                  <a:close/>
                </a:path>
              </a:pathLst>
            </a:custGeom>
            <a:solidFill>
              <a:srgbClr val="F8F8F8">
                <a:lumMod val="95000"/>
              </a:srgbClr>
            </a:solidFill>
            <a:ln w="12700" cap="flat" cmpd="sng" algn="ctr">
              <a:noFill/>
              <a:prstDash val="solid"/>
              <a:miter lim="800000"/>
            </a:ln>
            <a:effectLst/>
          </p:spPr>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8F8F8"/>
                </a:solidFill>
                <a:effectLst/>
                <a:uLnTx/>
                <a:uFillTx/>
                <a:latin typeface="Outfit"/>
                <a:ea typeface="+mn-ea"/>
                <a:cs typeface="+mn-cs"/>
                <a:sym typeface="Arial"/>
              </a:endParaRPr>
            </a:p>
          </p:txBody>
        </p:sp>
        <p:graphicFrame>
          <p:nvGraphicFramePr>
            <p:cNvPr id="18" name="Diagram 17">
              <a:extLst>
                <a:ext uri="{FF2B5EF4-FFF2-40B4-BE49-F238E27FC236}">
                  <a16:creationId xmlns:a16="http://schemas.microsoft.com/office/drawing/2014/main" id="{CDD57570-7801-23C0-318B-22F51908FF1F}"/>
                </a:ext>
              </a:extLst>
            </p:cNvPr>
            <p:cNvGraphicFramePr/>
            <p:nvPr>
              <p:extLst>
                <p:ext uri="{D42A27DB-BD31-4B8C-83A1-F6EECF244321}">
                  <p14:modId xmlns:p14="http://schemas.microsoft.com/office/powerpoint/2010/main" val="2171989866"/>
                </p:ext>
              </p:extLst>
            </p:nvPr>
          </p:nvGraphicFramePr>
          <p:xfrm>
            <a:off x="1808558" y="815150"/>
            <a:ext cx="5934658" cy="3909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grpSp>
        <p:nvGrpSpPr>
          <p:cNvPr id="93" name="Group 92">
            <a:extLst>
              <a:ext uri="{FF2B5EF4-FFF2-40B4-BE49-F238E27FC236}">
                <a16:creationId xmlns:a16="http://schemas.microsoft.com/office/drawing/2014/main" id="{F35E6D05-B160-D67D-D772-A40949105AB4}"/>
              </a:ext>
            </a:extLst>
          </p:cNvPr>
          <p:cNvGrpSpPr/>
          <p:nvPr/>
        </p:nvGrpSpPr>
        <p:grpSpPr>
          <a:xfrm>
            <a:off x="379127" y="1190426"/>
            <a:ext cx="2942841" cy="1531136"/>
            <a:chOff x="140886" y="3438131"/>
            <a:chExt cx="2942841" cy="1531136"/>
          </a:xfrm>
        </p:grpSpPr>
        <p:sp>
          <p:nvSpPr>
            <p:cNvPr id="4267" name="Rectangle: Rounded Corners 4266">
              <a:extLst>
                <a:ext uri="{FF2B5EF4-FFF2-40B4-BE49-F238E27FC236}">
                  <a16:creationId xmlns:a16="http://schemas.microsoft.com/office/drawing/2014/main" id="{E6EA0255-4448-7CFF-FCD4-36613D0B9AC2}"/>
                </a:ext>
              </a:extLst>
            </p:cNvPr>
            <p:cNvSpPr/>
            <p:nvPr/>
          </p:nvSpPr>
          <p:spPr>
            <a:xfrm>
              <a:off x="140886" y="3438131"/>
              <a:ext cx="2913115" cy="153113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4269" name="TextBox 4268">
              <a:extLst>
                <a:ext uri="{FF2B5EF4-FFF2-40B4-BE49-F238E27FC236}">
                  <a16:creationId xmlns:a16="http://schemas.microsoft.com/office/drawing/2014/main" id="{D6BE9601-48D9-6344-03EE-4A88325B88EB}"/>
                </a:ext>
              </a:extLst>
            </p:cNvPr>
            <p:cNvSpPr txBox="1"/>
            <p:nvPr/>
          </p:nvSpPr>
          <p:spPr>
            <a:xfrm>
              <a:off x="275044" y="3518896"/>
              <a:ext cx="2808683" cy="1369606"/>
            </a:xfrm>
            <a:prstGeom prst="rect">
              <a:avLst/>
            </a:prstGeom>
            <a:noFill/>
          </p:spPr>
          <p:txBody>
            <a:bodyPr wrap="square" lIns="91440" tIns="45720" rIns="91440" bIns="45720" rtlCol="0" anchor="t">
              <a:spAutoFit/>
            </a:bodyPr>
            <a:lstStyle/>
            <a:p>
              <a:r>
                <a:rPr lang="en-US" sz="1100" b="1">
                  <a:latin typeface="Figtree" pitchFamily="2" charset="0"/>
                </a:rPr>
                <a:t>Proposed next steps:</a:t>
              </a:r>
            </a:p>
            <a:p>
              <a:pPr marL="171450" indent="-171450">
                <a:buFont typeface="Arial" panose="020B0604020202020204" pitchFamily="34" charset="0"/>
                <a:buChar char="•"/>
              </a:pPr>
              <a:r>
                <a:rPr lang="en-GB" sz="900">
                  <a:latin typeface="Figtree"/>
                </a:rPr>
                <a:t>Provide clarification in relation to existing governance arrangements to address consultation queries</a:t>
              </a:r>
            </a:p>
            <a:p>
              <a:pPr marL="171450" indent="-171450">
                <a:buFont typeface="Arial" panose="020B0604020202020204" pitchFamily="34" charset="0"/>
                <a:buChar char="•"/>
              </a:pPr>
              <a:r>
                <a:rPr lang="en-GB" sz="900">
                  <a:latin typeface="Figtree" pitchFamily="2" charset="0"/>
                </a:rPr>
                <a:t>Work with </a:t>
              </a:r>
              <a:r>
                <a:rPr lang="en-GB" sz="900" err="1">
                  <a:latin typeface="Figtree" pitchFamily="2" charset="0"/>
                </a:rPr>
                <a:t>SECCo</a:t>
              </a:r>
              <a:r>
                <a:rPr lang="en-GB" sz="900">
                  <a:latin typeface="Figtree" pitchFamily="2" charset="0"/>
                </a:rPr>
                <a:t> to align accreditation processes and understand scope of SEC and REC processes</a:t>
              </a:r>
            </a:p>
            <a:p>
              <a:pPr marL="171450" indent="-171450">
                <a:buFont typeface="Arial" panose="020B0604020202020204" pitchFamily="34" charset="0"/>
                <a:buChar char="•"/>
              </a:pPr>
              <a:r>
                <a:rPr lang="en-GB" sz="900">
                  <a:latin typeface="Figtree"/>
                </a:rPr>
                <a:t>Lower-level design of the issue / dispute resolution process</a:t>
              </a:r>
            </a:p>
            <a:p>
              <a:pPr marL="171450" indent="-171450">
                <a:buFont typeface="Arial" panose="020B0604020202020204" pitchFamily="34" charset="0"/>
                <a:buChar char="•"/>
              </a:pPr>
              <a:endParaRPr lang="en-GB" sz="900">
                <a:latin typeface="Figtree" pitchFamily="2" charset="0"/>
              </a:endParaRPr>
            </a:p>
          </p:txBody>
        </p:sp>
      </p:grpSp>
      <p:grpSp>
        <p:nvGrpSpPr>
          <p:cNvPr id="7" name="Group 6">
            <a:extLst>
              <a:ext uri="{FF2B5EF4-FFF2-40B4-BE49-F238E27FC236}">
                <a16:creationId xmlns:a16="http://schemas.microsoft.com/office/drawing/2014/main" id="{1D8CADBE-6A27-809B-953C-5E56F706462B}"/>
              </a:ext>
            </a:extLst>
          </p:cNvPr>
          <p:cNvGrpSpPr/>
          <p:nvPr/>
        </p:nvGrpSpPr>
        <p:grpSpPr>
          <a:xfrm>
            <a:off x="474244" y="3279759"/>
            <a:ext cx="2668772" cy="896751"/>
            <a:chOff x="1070434" y="2104163"/>
            <a:chExt cx="2668772" cy="896751"/>
          </a:xfrm>
        </p:grpSpPr>
        <p:sp>
          <p:nvSpPr>
            <p:cNvPr id="77" name="Rectangle: Rounded Corners 76">
              <a:extLst>
                <a:ext uri="{FF2B5EF4-FFF2-40B4-BE49-F238E27FC236}">
                  <a16:creationId xmlns:a16="http://schemas.microsoft.com/office/drawing/2014/main" id="{B6AAD5F9-4237-D67D-6880-79589D1DA782}"/>
                </a:ext>
              </a:extLst>
            </p:cNvPr>
            <p:cNvSpPr/>
            <p:nvPr/>
          </p:nvSpPr>
          <p:spPr>
            <a:xfrm>
              <a:off x="1070434" y="2108362"/>
              <a:ext cx="2668772" cy="89255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Figtree" pitchFamily="2" charset="0"/>
              </a:endParaRPr>
            </a:p>
          </p:txBody>
        </p:sp>
        <p:grpSp>
          <p:nvGrpSpPr>
            <p:cNvPr id="78" name="Group 77">
              <a:extLst>
                <a:ext uri="{FF2B5EF4-FFF2-40B4-BE49-F238E27FC236}">
                  <a16:creationId xmlns:a16="http://schemas.microsoft.com/office/drawing/2014/main" id="{B454048E-E4AB-EBA3-BBF1-877D98F9443D}"/>
                </a:ext>
              </a:extLst>
            </p:cNvPr>
            <p:cNvGrpSpPr/>
            <p:nvPr/>
          </p:nvGrpSpPr>
          <p:grpSpPr>
            <a:xfrm>
              <a:off x="1129520" y="2328392"/>
              <a:ext cx="2592573" cy="513532"/>
              <a:chOff x="3664610" y="3904287"/>
              <a:chExt cx="3297170" cy="712106"/>
            </a:xfrm>
          </p:grpSpPr>
          <p:sp>
            <p:nvSpPr>
              <p:cNvPr id="79" name="Rectangle: Rounded Corners 78">
                <a:extLst>
                  <a:ext uri="{FF2B5EF4-FFF2-40B4-BE49-F238E27FC236}">
                    <a16:creationId xmlns:a16="http://schemas.microsoft.com/office/drawing/2014/main" id="{6387C2A9-8CCC-CA72-9645-967990B8E75C}"/>
                  </a:ext>
                </a:extLst>
              </p:cNvPr>
              <p:cNvSpPr/>
              <p:nvPr/>
            </p:nvSpPr>
            <p:spPr>
              <a:xfrm>
                <a:off x="3740473" y="4055905"/>
                <a:ext cx="3092069" cy="436786"/>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ysClr val="windowText" lastClr="000000"/>
                  </a:solidFill>
                  <a:latin typeface="Figtree" pitchFamily="2" charset="0"/>
                </a:endParaRPr>
              </a:p>
            </p:txBody>
          </p:sp>
          <p:grpSp>
            <p:nvGrpSpPr>
              <p:cNvPr id="80" name="Group 79">
                <a:extLst>
                  <a:ext uri="{FF2B5EF4-FFF2-40B4-BE49-F238E27FC236}">
                    <a16:creationId xmlns:a16="http://schemas.microsoft.com/office/drawing/2014/main" id="{3E9F1D47-5BC9-9D14-6E25-5F609F96703A}"/>
                  </a:ext>
                </a:extLst>
              </p:cNvPr>
              <p:cNvGrpSpPr/>
              <p:nvPr/>
            </p:nvGrpSpPr>
            <p:grpSpPr>
              <a:xfrm flipV="1">
                <a:off x="3739077" y="4369096"/>
                <a:ext cx="1203279" cy="216061"/>
                <a:chOff x="5559920" y="1353281"/>
                <a:chExt cx="1144990" cy="616277"/>
              </a:xfrm>
              <a:solidFill>
                <a:srgbClr val="DBD7FD"/>
              </a:solidFill>
            </p:grpSpPr>
            <p:sp>
              <p:nvSpPr>
                <p:cNvPr id="88" name="Pentagon 94">
                  <a:extLst>
                    <a:ext uri="{FF2B5EF4-FFF2-40B4-BE49-F238E27FC236}">
                      <a16:creationId xmlns:a16="http://schemas.microsoft.com/office/drawing/2014/main" id="{DFA31443-83D5-22C6-3B3A-89B8FEC82077}"/>
                    </a:ext>
                  </a:extLst>
                </p:cNvPr>
                <p:cNvSpPr/>
                <p:nvPr/>
              </p:nvSpPr>
              <p:spPr>
                <a:xfrm>
                  <a:off x="5775911" y="1353281"/>
                  <a:ext cx="928999" cy="616277"/>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89" name="Round Single Corner Rectangle 95">
                  <a:extLst>
                    <a:ext uri="{FF2B5EF4-FFF2-40B4-BE49-F238E27FC236}">
                      <a16:creationId xmlns:a16="http://schemas.microsoft.com/office/drawing/2014/main" id="{BBEFEE7B-F76A-6891-58B0-3EFDF5D25EB8}"/>
                    </a:ext>
                  </a:extLst>
                </p:cNvPr>
                <p:cNvSpPr/>
                <p:nvPr/>
              </p:nvSpPr>
              <p:spPr>
                <a:xfrm rot="5400000" flipH="1" flipV="1">
                  <a:off x="5384961" y="1528240"/>
                  <a:ext cx="616276"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81" name="TextBox 152">
                <a:extLst>
                  <a:ext uri="{FF2B5EF4-FFF2-40B4-BE49-F238E27FC236}">
                    <a16:creationId xmlns:a16="http://schemas.microsoft.com/office/drawing/2014/main" id="{74C885E5-394C-105C-7420-E7E8E32C41F8}"/>
                  </a:ext>
                </a:extLst>
              </p:cNvPr>
              <p:cNvSpPr txBox="1"/>
              <p:nvPr/>
            </p:nvSpPr>
            <p:spPr>
              <a:xfrm>
                <a:off x="3664610" y="4296302"/>
                <a:ext cx="1173600"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Unsupportive</a:t>
                </a:r>
                <a:endParaRPr lang="en-GB" sz="900">
                  <a:solidFill>
                    <a:srgbClr val="002060"/>
                  </a:solidFill>
                  <a:latin typeface="Figtree" pitchFamily="2" charset="0"/>
                </a:endParaRPr>
              </a:p>
            </p:txBody>
          </p:sp>
          <p:grpSp>
            <p:nvGrpSpPr>
              <p:cNvPr id="82" name="Group 81">
                <a:extLst>
                  <a:ext uri="{FF2B5EF4-FFF2-40B4-BE49-F238E27FC236}">
                    <a16:creationId xmlns:a16="http://schemas.microsoft.com/office/drawing/2014/main" id="{597779D6-075A-E26E-35E0-105B20D947BA}"/>
                  </a:ext>
                </a:extLst>
              </p:cNvPr>
              <p:cNvGrpSpPr/>
              <p:nvPr/>
            </p:nvGrpSpPr>
            <p:grpSpPr>
              <a:xfrm flipH="1">
                <a:off x="5635496" y="3948482"/>
                <a:ext cx="1197047" cy="216062"/>
                <a:chOff x="4613487" y="1198061"/>
                <a:chExt cx="1139061" cy="616280"/>
              </a:xfrm>
              <a:solidFill>
                <a:srgbClr val="DBD7FD"/>
              </a:solidFill>
            </p:grpSpPr>
            <p:sp>
              <p:nvSpPr>
                <p:cNvPr id="86" name="Pentagon 94">
                  <a:extLst>
                    <a:ext uri="{FF2B5EF4-FFF2-40B4-BE49-F238E27FC236}">
                      <a16:creationId xmlns:a16="http://schemas.microsoft.com/office/drawing/2014/main" id="{880D4D1E-D322-5BF8-0343-871ABF5963BD}"/>
                    </a:ext>
                  </a:extLst>
                </p:cNvPr>
                <p:cNvSpPr/>
                <p:nvPr/>
              </p:nvSpPr>
              <p:spPr>
                <a:xfrm>
                  <a:off x="4823549" y="1198061"/>
                  <a:ext cx="928999" cy="616280"/>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87" name="Round Single Corner Rectangle 95">
                  <a:extLst>
                    <a:ext uri="{FF2B5EF4-FFF2-40B4-BE49-F238E27FC236}">
                      <a16:creationId xmlns:a16="http://schemas.microsoft.com/office/drawing/2014/main" id="{1F5CF06E-2BA2-B3DF-ACF7-8B85875FF5F6}"/>
                    </a:ext>
                  </a:extLst>
                </p:cNvPr>
                <p:cNvSpPr/>
                <p:nvPr/>
              </p:nvSpPr>
              <p:spPr>
                <a:xfrm rot="5400000" flipH="1" flipV="1">
                  <a:off x="4438529" y="1373019"/>
                  <a:ext cx="616274"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83" name="TextBox 169">
                <a:extLst>
                  <a:ext uri="{FF2B5EF4-FFF2-40B4-BE49-F238E27FC236}">
                    <a16:creationId xmlns:a16="http://schemas.microsoft.com/office/drawing/2014/main" id="{1C75AA5F-0DEE-E2E9-1468-9E62C0E4122D}"/>
                  </a:ext>
                </a:extLst>
              </p:cNvPr>
              <p:cNvSpPr txBox="1"/>
              <p:nvPr/>
            </p:nvSpPr>
            <p:spPr>
              <a:xfrm>
                <a:off x="5789402" y="3904287"/>
                <a:ext cx="1172378"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Supportive</a:t>
                </a:r>
                <a:endParaRPr lang="en-GB" sz="900">
                  <a:solidFill>
                    <a:srgbClr val="002060"/>
                  </a:solidFill>
                  <a:latin typeface="Figtree" pitchFamily="2" charset="0"/>
                </a:endParaRPr>
              </a:p>
            </p:txBody>
          </p:sp>
          <p:sp>
            <p:nvSpPr>
              <p:cNvPr id="84" name="Rectangle: Rounded Corners 83">
                <a:extLst>
                  <a:ext uri="{FF2B5EF4-FFF2-40B4-BE49-F238E27FC236}">
                    <a16:creationId xmlns:a16="http://schemas.microsoft.com/office/drawing/2014/main" id="{83AA6425-6F52-D2E1-4DB7-41AEC02A802D}"/>
                  </a:ext>
                </a:extLst>
              </p:cNvPr>
              <p:cNvSpPr/>
              <p:nvPr/>
            </p:nvSpPr>
            <p:spPr>
              <a:xfrm>
                <a:off x="3798530" y="4248462"/>
                <a:ext cx="2975955" cy="95681"/>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85" name="Arrow: Pentagon 84">
                <a:extLst>
                  <a:ext uri="{FF2B5EF4-FFF2-40B4-BE49-F238E27FC236}">
                    <a16:creationId xmlns:a16="http://schemas.microsoft.com/office/drawing/2014/main" id="{4BFE0718-1B2E-F32A-8C63-823620433D8B}"/>
                  </a:ext>
                </a:extLst>
              </p:cNvPr>
              <p:cNvSpPr/>
              <p:nvPr/>
            </p:nvSpPr>
            <p:spPr>
              <a:xfrm rot="5400000">
                <a:off x="5896235" y="4242260"/>
                <a:ext cx="204612"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4294" name="TextBox 7">
              <a:extLst>
                <a:ext uri="{FF2B5EF4-FFF2-40B4-BE49-F238E27FC236}">
                  <a16:creationId xmlns:a16="http://schemas.microsoft.com/office/drawing/2014/main" id="{9A23FF79-C878-FC88-0120-9EB65BD12B7C}"/>
                </a:ext>
              </a:extLst>
            </p:cNvPr>
            <p:cNvSpPr txBox="1"/>
            <p:nvPr/>
          </p:nvSpPr>
          <p:spPr>
            <a:xfrm>
              <a:off x="1077544" y="2104163"/>
              <a:ext cx="161493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21E5E">
                      <a:lumMod val="90000"/>
                      <a:lumOff val="10000"/>
                    </a:srgbClr>
                  </a:solidFill>
                  <a:effectLst/>
                  <a:uLnTx/>
                  <a:uFillTx/>
                  <a:latin typeface="Figtree" pitchFamily="2" charset="0"/>
                  <a:ea typeface="Calibri"/>
                  <a:cs typeface="Calibri"/>
                  <a:sym typeface="Arial"/>
                </a:rPr>
                <a:t>Funding</a:t>
              </a:r>
            </a:p>
          </p:txBody>
        </p:sp>
      </p:grpSp>
      <p:pic>
        <p:nvPicPr>
          <p:cNvPr id="2" name="Rectangle 40175" descr="preencoded.png">
            <a:extLst>
              <a:ext uri="{FF2B5EF4-FFF2-40B4-BE49-F238E27FC236}">
                <a16:creationId xmlns:a16="http://schemas.microsoft.com/office/drawing/2014/main" id="{BD1A2998-254B-2E44-4329-5B79FF343E0E}"/>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 y="0"/>
            <a:ext cx="12192000" cy="857717"/>
          </a:xfrm>
          <a:prstGeom prst="rect">
            <a:avLst/>
          </a:prstGeom>
        </p:spPr>
      </p:pic>
      <p:sp>
        <p:nvSpPr>
          <p:cNvPr id="5" name="Title 1">
            <a:extLst>
              <a:ext uri="{FF2B5EF4-FFF2-40B4-BE49-F238E27FC236}">
                <a16:creationId xmlns:a16="http://schemas.microsoft.com/office/drawing/2014/main" id="{BBB7BC58-EA85-78F1-FDB8-DA47B7FD8055}"/>
              </a:ext>
            </a:extLst>
          </p:cNvPr>
          <p:cNvSpPr txBox="1">
            <a:spLocks/>
          </p:cNvSpPr>
          <p:nvPr/>
        </p:nvSpPr>
        <p:spPr>
          <a:xfrm>
            <a:off x="289379" y="123262"/>
            <a:ext cx="10515600" cy="662011"/>
          </a:xfrm>
          <a:prstGeom prst="rect">
            <a:avLst/>
          </a:prstGeom>
        </p:spPr>
        <p:txBody>
          <a:bodyPr lIns="121920" tIns="60960" rIns="121920" bIns="6096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solidFill>
                  <a:srgbClr val="201E2E"/>
                </a:solidFill>
                <a:latin typeface="Figtree"/>
                <a:ea typeface="Calibri"/>
                <a:cs typeface="Calibri"/>
              </a:rPr>
              <a:t>Governance Design</a:t>
            </a:r>
          </a:p>
        </p:txBody>
      </p:sp>
      <p:grpSp>
        <p:nvGrpSpPr>
          <p:cNvPr id="8" name="Group 7">
            <a:extLst>
              <a:ext uri="{FF2B5EF4-FFF2-40B4-BE49-F238E27FC236}">
                <a16:creationId xmlns:a16="http://schemas.microsoft.com/office/drawing/2014/main" id="{EBC5BB0C-9661-9125-8ADD-99A003F12801}"/>
              </a:ext>
            </a:extLst>
          </p:cNvPr>
          <p:cNvGrpSpPr/>
          <p:nvPr/>
        </p:nvGrpSpPr>
        <p:grpSpPr>
          <a:xfrm>
            <a:off x="7574577" y="1422578"/>
            <a:ext cx="2668772" cy="896751"/>
            <a:chOff x="1070434" y="2104163"/>
            <a:chExt cx="2668772" cy="896751"/>
          </a:xfrm>
        </p:grpSpPr>
        <p:sp>
          <p:nvSpPr>
            <p:cNvPr id="9" name="Rectangle: Rounded Corners 8">
              <a:extLst>
                <a:ext uri="{FF2B5EF4-FFF2-40B4-BE49-F238E27FC236}">
                  <a16:creationId xmlns:a16="http://schemas.microsoft.com/office/drawing/2014/main" id="{33A1B694-BF8E-77CE-FC01-941C881ADC03}"/>
                </a:ext>
              </a:extLst>
            </p:cNvPr>
            <p:cNvSpPr/>
            <p:nvPr/>
          </p:nvSpPr>
          <p:spPr>
            <a:xfrm>
              <a:off x="1070434" y="2108362"/>
              <a:ext cx="2668772" cy="89255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Figtree" pitchFamily="2" charset="0"/>
              </a:endParaRPr>
            </a:p>
          </p:txBody>
        </p:sp>
        <p:grpSp>
          <p:nvGrpSpPr>
            <p:cNvPr id="10" name="Group 9">
              <a:extLst>
                <a:ext uri="{FF2B5EF4-FFF2-40B4-BE49-F238E27FC236}">
                  <a16:creationId xmlns:a16="http://schemas.microsoft.com/office/drawing/2014/main" id="{CA0F9CEC-F899-E490-5A5E-D52B26E28D93}"/>
                </a:ext>
              </a:extLst>
            </p:cNvPr>
            <p:cNvGrpSpPr/>
            <p:nvPr/>
          </p:nvGrpSpPr>
          <p:grpSpPr>
            <a:xfrm>
              <a:off x="1129520" y="2328392"/>
              <a:ext cx="2592573" cy="513532"/>
              <a:chOff x="3664610" y="3904287"/>
              <a:chExt cx="3297170" cy="712106"/>
            </a:xfrm>
          </p:grpSpPr>
          <p:sp>
            <p:nvSpPr>
              <p:cNvPr id="12" name="Rectangle: Rounded Corners 11">
                <a:extLst>
                  <a:ext uri="{FF2B5EF4-FFF2-40B4-BE49-F238E27FC236}">
                    <a16:creationId xmlns:a16="http://schemas.microsoft.com/office/drawing/2014/main" id="{E36C1BD3-0252-E717-7BE7-75B73E6334D5}"/>
                  </a:ext>
                </a:extLst>
              </p:cNvPr>
              <p:cNvSpPr/>
              <p:nvPr/>
            </p:nvSpPr>
            <p:spPr>
              <a:xfrm>
                <a:off x="3740473" y="4055905"/>
                <a:ext cx="3092069" cy="436786"/>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ysClr val="windowText" lastClr="000000"/>
                  </a:solidFill>
                  <a:latin typeface="Figtree" pitchFamily="2" charset="0"/>
                </a:endParaRPr>
              </a:p>
            </p:txBody>
          </p:sp>
          <p:grpSp>
            <p:nvGrpSpPr>
              <p:cNvPr id="13" name="Group 12">
                <a:extLst>
                  <a:ext uri="{FF2B5EF4-FFF2-40B4-BE49-F238E27FC236}">
                    <a16:creationId xmlns:a16="http://schemas.microsoft.com/office/drawing/2014/main" id="{36710FF5-E6DE-1332-7EC6-692D4622B12F}"/>
                  </a:ext>
                </a:extLst>
              </p:cNvPr>
              <p:cNvGrpSpPr/>
              <p:nvPr/>
            </p:nvGrpSpPr>
            <p:grpSpPr>
              <a:xfrm flipV="1">
                <a:off x="3739077" y="4369096"/>
                <a:ext cx="1203279" cy="216061"/>
                <a:chOff x="5559920" y="1353281"/>
                <a:chExt cx="1144990" cy="616277"/>
              </a:xfrm>
              <a:solidFill>
                <a:srgbClr val="DBD7FD"/>
              </a:solidFill>
            </p:grpSpPr>
            <p:sp>
              <p:nvSpPr>
                <p:cNvPr id="91" name="Pentagon 94">
                  <a:extLst>
                    <a:ext uri="{FF2B5EF4-FFF2-40B4-BE49-F238E27FC236}">
                      <a16:creationId xmlns:a16="http://schemas.microsoft.com/office/drawing/2014/main" id="{77D70E96-3FD9-C5EF-4481-10735F3A8714}"/>
                    </a:ext>
                  </a:extLst>
                </p:cNvPr>
                <p:cNvSpPr/>
                <p:nvPr/>
              </p:nvSpPr>
              <p:spPr>
                <a:xfrm>
                  <a:off x="5775911" y="1353281"/>
                  <a:ext cx="928999" cy="616277"/>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92" name="Round Single Corner Rectangle 95">
                  <a:extLst>
                    <a:ext uri="{FF2B5EF4-FFF2-40B4-BE49-F238E27FC236}">
                      <a16:creationId xmlns:a16="http://schemas.microsoft.com/office/drawing/2014/main" id="{8E2F8033-FAC6-1C7E-908A-B60CF6667412}"/>
                    </a:ext>
                  </a:extLst>
                </p:cNvPr>
                <p:cNvSpPr/>
                <p:nvPr/>
              </p:nvSpPr>
              <p:spPr>
                <a:xfrm rot="5400000" flipH="1" flipV="1">
                  <a:off x="5384961" y="1528240"/>
                  <a:ext cx="616276"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14" name="TextBox 152">
                <a:extLst>
                  <a:ext uri="{FF2B5EF4-FFF2-40B4-BE49-F238E27FC236}">
                    <a16:creationId xmlns:a16="http://schemas.microsoft.com/office/drawing/2014/main" id="{8BD68490-B1AC-94F6-338B-6220DBA930CB}"/>
                  </a:ext>
                </a:extLst>
              </p:cNvPr>
              <p:cNvSpPr txBox="1"/>
              <p:nvPr/>
            </p:nvSpPr>
            <p:spPr>
              <a:xfrm>
                <a:off x="3664610" y="4296302"/>
                <a:ext cx="1173600"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Unsupportive</a:t>
                </a:r>
                <a:endParaRPr lang="en-GB" sz="900">
                  <a:solidFill>
                    <a:srgbClr val="002060"/>
                  </a:solidFill>
                  <a:latin typeface="Figtree" pitchFamily="2" charset="0"/>
                </a:endParaRPr>
              </a:p>
            </p:txBody>
          </p:sp>
          <p:grpSp>
            <p:nvGrpSpPr>
              <p:cNvPr id="15" name="Group 14">
                <a:extLst>
                  <a:ext uri="{FF2B5EF4-FFF2-40B4-BE49-F238E27FC236}">
                    <a16:creationId xmlns:a16="http://schemas.microsoft.com/office/drawing/2014/main" id="{B09B0FC6-1B9C-054B-959E-E2DF97E729A0}"/>
                  </a:ext>
                </a:extLst>
              </p:cNvPr>
              <p:cNvGrpSpPr/>
              <p:nvPr/>
            </p:nvGrpSpPr>
            <p:grpSpPr>
              <a:xfrm flipH="1">
                <a:off x="5635496" y="3948482"/>
                <a:ext cx="1197047" cy="216062"/>
                <a:chOff x="4613487" y="1198061"/>
                <a:chExt cx="1139061" cy="616280"/>
              </a:xfrm>
              <a:solidFill>
                <a:srgbClr val="DBD7FD"/>
              </a:solidFill>
            </p:grpSpPr>
            <p:sp>
              <p:nvSpPr>
                <p:cNvPr id="76" name="Pentagon 94">
                  <a:extLst>
                    <a:ext uri="{FF2B5EF4-FFF2-40B4-BE49-F238E27FC236}">
                      <a16:creationId xmlns:a16="http://schemas.microsoft.com/office/drawing/2014/main" id="{158C7A65-5D92-4D91-AB63-1850684AE2E3}"/>
                    </a:ext>
                  </a:extLst>
                </p:cNvPr>
                <p:cNvSpPr/>
                <p:nvPr/>
              </p:nvSpPr>
              <p:spPr>
                <a:xfrm>
                  <a:off x="4823549" y="1198061"/>
                  <a:ext cx="928999" cy="616280"/>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90" name="Round Single Corner Rectangle 95">
                  <a:extLst>
                    <a:ext uri="{FF2B5EF4-FFF2-40B4-BE49-F238E27FC236}">
                      <a16:creationId xmlns:a16="http://schemas.microsoft.com/office/drawing/2014/main" id="{82E9C5BB-CBA0-3375-CEA5-3BE51E6014AC}"/>
                    </a:ext>
                  </a:extLst>
                </p:cNvPr>
                <p:cNvSpPr/>
                <p:nvPr/>
              </p:nvSpPr>
              <p:spPr>
                <a:xfrm rot="5400000" flipH="1" flipV="1">
                  <a:off x="4438529" y="1373019"/>
                  <a:ext cx="616274"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16" name="TextBox 169">
                <a:extLst>
                  <a:ext uri="{FF2B5EF4-FFF2-40B4-BE49-F238E27FC236}">
                    <a16:creationId xmlns:a16="http://schemas.microsoft.com/office/drawing/2014/main" id="{120BB96D-25DA-EE81-9CFB-5340C6431C97}"/>
                  </a:ext>
                </a:extLst>
              </p:cNvPr>
              <p:cNvSpPr txBox="1"/>
              <p:nvPr/>
            </p:nvSpPr>
            <p:spPr>
              <a:xfrm>
                <a:off x="5789402" y="3904287"/>
                <a:ext cx="1172378"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Supportive</a:t>
                </a:r>
                <a:endParaRPr lang="en-GB" sz="900">
                  <a:solidFill>
                    <a:srgbClr val="002060"/>
                  </a:solidFill>
                  <a:latin typeface="Figtree" pitchFamily="2" charset="0"/>
                </a:endParaRPr>
              </a:p>
            </p:txBody>
          </p:sp>
          <p:sp>
            <p:nvSpPr>
              <p:cNvPr id="32" name="Rectangle: Rounded Corners 31">
                <a:extLst>
                  <a:ext uri="{FF2B5EF4-FFF2-40B4-BE49-F238E27FC236}">
                    <a16:creationId xmlns:a16="http://schemas.microsoft.com/office/drawing/2014/main" id="{52EEB025-1B36-16FF-BCB2-774040A87302}"/>
                  </a:ext>
                </a:extLst>
              </p:cNvPr>
              <p:cNvSpPr/>
              <p:nvPr/>
            </p:nvSpPr>
            <p:spPr>
              <a:xfrm>
                <a:off x="3798530" y="4248462"/>
                <a:ext cx="2975955" cy="95681"/>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8" name="Arrow: Pentagon 47">
                <a:extLst>
                  <a:ext uri="{FF2B5EF4-FFF2-40B4-BE49-F238E27FC236}">
                    <a16:creationId xmlns:a16="http://schemas.microsoft.com/office/drawing/2014/main" id="{E756CCF8-3E57-C5CC-E753-4ED449DCDE56}"/>
                  </a:ext>
                </a:extLst>
              </p:cNvPr>
              <p:cNvSpPr/>
              <p:nvPr/>
            </p:nvSpPr>
            <p:spPr>
              <a:xfrm rot="5400000">
                <a:off x="6269734" y="4242260"/>
                <a:ext cx="204612"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11" name="TextBox 7">
              <a:extLst>
                <a:ext uri="{FF2B5EF4-FFF2-40B4-BE49-F238E27FC236}">
                  <a16:creationId xmlns:a16="http://schemas.microsoft.com/office/drawing/2014/main" id="{6AABF1E1-3B15-6A4D-DC49-662A979AB12B}"/>
                </a:ext>
              </a:extLst>
            </p:cNvPr>
            <p:cNvSpPr txBox="1"/>
            <p:nvPr/>
          </p:nvSpPr>
          <p:spPr>
            <a:xfrm>
              <a:off x="1077544" y="2104163"/>
              <a:ext cx="161493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21E5E">
                      <a:lumMod val="90000"/>
                      <a:lumOff val="10000"/>
                    </a:srgbClr>
                  </a:solidFill>
                  <a:effectLst/>
                  <a:uLnTx/>
                  <a:uFillTx/>
                  <a:latin typeface="Figtree" pitchFamily="2" charset="0"/>
                  <a:ea typeface="Calibri"/>
                  <a:cs typeface="Calibri"/>
                  <a:sym typeface="Arial"/>
                </a:rPr>
                <a:t>Change</a:t>
              </a:r>
            </a:p>
          </p:txBody>
        </p:sp>
      </p:grpSp>
      <p:grpSp>
        <p:nvGrpSpPr>
          <p:cNvPr id="94" name="Group 93">
            <a:extLst>
              <a:ext uri="{FF2B5EF4-FFF2-40B4-BE49-F238E27FC236}">
                <a16:creationId xmlns:a16="http://schemas.microsoft.com/office/drawing/2014/main" id="{2652C3C5-2C85-291E-4164-C9889B35D7CA}"/>
              </a:ext>
            </a:extLst>
          </p:cNvPr>
          <p:cNvGrpSpPr/>
          <p:nvPr/>
        </p:nvGrpSpPr>
        <p:grpSpPr>
          <a:xfrm>
            <a:off x="9335134" y="3281858"/>
            <a:ext cx="2668772" cy="896751"/>
            <a:chOff x="1070434" y="2104163"/>
            <a:chExt cx="2668772" cy="896751"/>
          </a:xfrm>
        </p:grpSpPr>
        <p:sp>
          <p:nvSpPr>
            <p:cNvPr id="95" name="Rectangle: Rounded Corners 94">
              <a:extLst>
                <a:ext uri="{FF2B5EF4-FFF2-40B4-BE49-F238E27FC236}">
                  <a16:creationId xmlns:a16="http://schemas.microsoft.com/office/drawing/2014/main" id="{F5B42A4B-E604-F00E-4073-0F9D040CCAA9}"/>
                </a:ext>
              </a:extLst>
            </p:cNvPr>
            <p:cNvSpPr/>
            <p:nvPr/>
          </p:nvSpPr>
          <p:spPr>
            <a:xfrm>
              <a:off x="1070434" y="2108362"/>
              <a:ext cx="2668772" cy="89255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Figtree" pitchFamily="2" charset="0"/>
              </a:endParaRPr>
            </a:p>
          </p:txBody>
        </p:sp>
        <p:grpSp>
          <p:nvGrpSpPr>
            <p:cNvPr id="96" name="Group 95">
              <a:extLst>
                <a:ext uri="{FF2B5EF4-FFF2-40B4-BE49-F238E27FC236}">
                  <a16:creationId xmlns:a16="http://schemas.microsoft.com/office/drawing/2014/main" id="{254AC625-8CF0-E162-21DE-93F1894AE17C}"/>
                </a:ext>
              </a:extLst>
            </p:cNvPr>
            <p:cNvGrpSpPr/>
            <p:nvPr/>
          </p:nvGrpSpPr>
          <p:grpSpPr>
            <a:xfrm>
              <a:off x="1129520" y="2328392"/>
              <a:ext cx="2592573" cy="513532"/>
              <a:chOff x="3664610" y="3904287"/>
              <a:chExt cx="3297170" cy="712106"/>
            </a:xfrm>
          </p:grpSpPr>
          <p:sp>
            <p:nvSpPr>
              <p:cNvPr id="98" name="Rectangle: Rounded Corners 97">
                <a:extLst>
                  <a:ext uri="{FF2B5EF4-FFF2-40B4-BE49-F238E27FC236}">
                    <a16:creationId xmlns:a16="http://schemas.microsoft.com/office/drawing/2014/main" id="{ED7FF4CF-2385-D077-DC4A-948ECC79D707}"/>
                  </a:ext>
                </a:extLst>
              </p:cNvPr>
              <p:cNvSpPr/>
              <p:nvPr/>
            </p:nvSpPr>
            <p:spPr>
              <a:xfrm>
                <a:off x="3740473" y="4055905"/>
                <a:ext cx="3092069" cy="436786"/>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ysClr val="windowText" lastClr="000000"/>
                  </a:solidFill>
                  <a:latin typeface="Figtree" pitchFamily="2" charset="0"/>
                </a:endParaRPr>
              </a:p>
            </p:txBody>
          </p:sp>
          <p:grpSp>
            <p:nvGrpSpPr>
              <p:cNvPr id="99" name="Group 98">
                <a:extLst>
                  <a:ext uri="{FF2B5EF4-FFF2-40B4-BE49-F238E27FC236}">
                    <a16:creationId xmlns:a16="http://schemas.microsoft.com/office/drawing/2014/main" id="{4409AEEF-1C44-9FAA-B7C1-4F73E219B376}"/>
                  </a:ext>
                </a:extLst>
              </p:cNvPr>
              <p:cNvGrpSpPr/>
              <p:nvPr/>
            </p:nvGrpSpPr>
            <p:grpSpPr>
              <a:xfrm flipV="1">
                <a:off x="3739077" y="4369096"/>
                <a:ext cx="1203279" cy="216061"/>
                <a:chOff x="5559920" y="1353281"/>
                <a:chExt cx="1144990" cy="616277"/>
              </a:xfrm>
              <a:solidFill>
                <a:srgbClr val="DBD7FD"/>
              </a:solidFill>
            </p:grpSpPr>
            <p:sp>
              <p:nvSpPr>
                <p:cNvPr id="107" name="Pentagon 94">
                  <a:extLst>
                    <a:ext uri="{FF2B5EF4-FFF2-40B4-BE49-F238E27FC236}">
                      <a16:creationId xmlns:a16="http://schemas.microsoft.com/office/drawing/2014/main" id="{9CF23689-BA06-5918-41A4-90FCDD732EFE}"/>
                    </a:ext>
                  </a:extLst>
                </p:cNvPr>
                <p:cNvSpPr/>
                <p:nvPr/>
              </p:nvSpPr>
              <p:spPr>
                <a:xfrm>
                  <a:off x="5775911" y="1353281"/>
                  <a:ext cx="928999" cy="616277"/>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108" name="Round Single Corner Rectangle 95">
                  <a:extLst>
                    <a:ext uri="{FF2B5EF4-FFF2-40B4-BE49-F238E27FC236}">
                      <a16:creationId xmlns:a16="http://schemas.microsoft.com/office/drawing/2014/main" id="{E4272ACA-1F1D-1560-771C-13F9F1463F9C}"/>
                    </a:ext>
                  </a:extLst>
                </p:cNvPr>
                <p:cNvSpPr/>
                <p:nvPr/>
              </p:nvSpPr>
              <p:spPr>
                <a:xfrm rot="5400000" flipH="1" flipV="1">
                  <a:off x="5384961" y="1528240"/>
                  <a:ext cx="616276"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100" name="TextBox 152">
                <a:extLst>
                  <a:ext uri="{FF2B5EF4-FFF2-40B4-BE49-F238E27FC236}">
                    <a16:creationId xmlns:a16="http://schemas.microsoft.com/office/drawing/2014/main" id="{4F8EBFF9-1A47-51CE-032A-E462A052A77E}"/>
                  </a:ext>
                </a:extLst>
              </p:cNvPr>
              <p:cNvSpPr txBox="1"/>
              <p:nvPr/>
            </p:nvSpPr>
            <p:spPr>
              <a:xfrm>
                <a:off x="3664610" y="4296302"/>
                <a:ext cx="1173600"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Unsupportive</a:t>
                </a:r>
                <a:endParaRPr lang="en-GB" sz="900">
                  <a:solidFill>
                    <a:srgbClr val="002060"/>
                  </a:solidFill>
                  <a:latin typeface="Figtree" pitchFamily="2" charset="0"/>
                </a:endParaRPr>
              </a:p>
            </p:txBody>
          </p:sp>
          <p:grpSp>
            <p:nvGrpSpPr>
              <p:cNvPr id="101" name="Group 100">
                <a:extLst>
                  <a:ext uri="{FF2B5EF4-FFF2-40B4-BE49-F238E27FC236}">
                    <a16:creationId xmlns:a16="http://schemas.microsoft.com/office/drawing/2014/main" id="{21826E59-EF45-9E8F-412B-FD1DF565D6EE}"/>
                  </a:ext>
                </a:extLst>
              </p:cNvPr>
              <p:cNvGrpSpPr/>
              <p:nvPr/>
            </p:nvGrpSpPr>
            <p:grpSpPr>
              <a:xfrm flipH="1">
                <a:off x="5635496" y="3948482"/>
                <a:ext cx="1197047" cy="216062"/>
                <a:chOff x="4613487" y="1198061"/>
                <a:chExt cx="1139061" cy="616280"/>
              </a:xfrm>
              <a:solidFill>
                <a:srgbClr val="DBD7FD"/>
              </a:solidFill>
            </p:grpSpPr>
            <p:sp>
              <p:nvSpPr>
                <p:cNvPr id="105" name="Pentagon 94">
                  <a:extLst>
                    <a:ext uri="{FF2B5EF4-FFF2-40B4-BE49-F238E27FC236}">
                      <a16:creationId xmlns:a16="http://schemas.microsoft.com/office/drawing/2014/main" id="{7BF0F3AC-799E-11AC-3938-5E4F4BB8E094}"/>
                    </a:ext>
                  </a:extLst>
                </p:cNvPr>
                <p:cNvSpPr/>
                <p:nvPr/>
              </p:nvSpPr>
              <p:spPr>
                <a:xfrm>
                  <a:off x="4823549" y="1198061"/>
                  <a:ext cx="928999" cy="616280"/>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106" name="Round Single Corner Rectangle 95">
                  <a:extLst>
                    <a:ext uri="{FF2B5EF4-FFF2-40B4-BE49-F238E27FC236}">
                      <a16:creationId xmlns:a16="http://schemas.microsoft.com/office/drawing/2014/main" id="{ABB742CD-AB74-1982-82D8-84E9BEDD3B03}"/>
                    </a:ext>
                  </a:extLst>
                </p:cNvPr>
                <p:cNvSpPr/>
                <p:nvPr/>
              </p:nvSpPr>
              <p:spPr>
                <a:xfrm rot="5400000" flipH="1" flipV="1">
                  <a:off x="4438529" y="1373019"/>
                  <a:ext cx="616274"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102" name="TextBox 169">
                <a:extLst>
                  <a:ext uri="{FF2B5EF4-FFF2-40B4-BE49-F238E27FC236}">
                    <a16:creationId xmlns:a16="http://schemas.microsoft.com/office/drawing/2014/main" id="{051D1198-5ED2-536A-037C-0A9EF5D6886A}"/>
                  </a:ext>
                </a:extLst>
              </p:cNvPr>
              <p:cNvSpPr txBox="1"/>
              <p:nvPr/>
            </p:nvSpPr>
            <p:spPr>
              <a:xfrm>
                <a:off x="5789402" y="3904287"/>
                <a:ext cx="1172378"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Supportive</a:t>
                </a:r>
                <a:endParaRPr lang="en-GB" sz="900">
                  <a:solidFill>
                    <a:srgbClr val="002060"/>
                  </a:solidFill>
                  <a:latin typeface="Figtree" pitchFamily="2" charset="0"/>
                </a:endParaRPr>
              </a:p>
            </p:txBody>
          </p:sp>
          <p:sp>
            <p:nvSpPr>
              <p:cNvPr id="103" name="Rectangle: Rounded Corners 102">
                <a:extLst>
                  <a:ext uri="{FF2B5EF4-FFF2-40B4-BE49-F238E27FC236}">
                    <a16:creationId xmlns:a16="http://schemas.microsoft.com/office/drawing/2014/main" id="{41436100-632D-1221-3AD8-D4E04A20D721}"/>
                  </a:ext>
                </a:extLst>
              </p:cNvPr>
              <p:cNvSpPr/>
              <p:nvPr/>
            </p:nvSpPr>
            <p:spPr>
              <a:xfrm>
                <a:off x="3798530" y="4248462"/>
                <a:ext cx="2975955" cy="95681"/>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04" name="Arrow: Pentagon 103">
                <a:extLst>
                  <a:ext uri="{FF2B5EF4-FFF2-40B4-BE49-F238E27FC236}">
                    <a16:creationId xmlns:a16="http://schemas.microsoft.com/office/drawing/2014/main" id="{D792EC56-AE9E-D229-EF23-102B2BCF73D3}"/>
                  </a:ext>
                </a:extLst>
              </p:cNvPr>
              <p:cNvSpPr/>
              <p:nvPr/>
            </p:nvSpPr>
            <p:spPr>
              <a:xfrm rot="5400000">
                <a:off x="6049039" y="4242260"/>
                <a:ext cx="204612"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97" name="TextBox 7">
              <a:extLst>
                <a:ext uri="{FF2B5EF4-FFF2-40B4-BE49-F238E27FC236}">
                  <a16:creationId xmlns:a16="http://schemas.microsoft.com/office/drawing/2014/main" id="{AC57A127-EA42-AA7F-410F-F837DABC5AB8}"/>
                </a:ext>
              </a:extLst>
            </p:cNvPr>
            <p:cNvSpPr txBox="1"/>
            <p:nvPr/>
          </p:nvSpPr>
          <p:spPr>
            <a:xfrm>
              <a:off x="1077544" y="2104163"/>
              <a:ext cx="161493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21E5E">
                      <a:lumMod val="90000"/>
                      <a:lumOff val="10000"/>
                    </a:srgbClr>
                  </a:solidFill>
                  <a:effectLst/>
                  <a:uLnTx/>
                  <a:uFillTx/>
                  <a:latin typeface="Figtree" pitchFamily="2" charset="0"/>
                  <a:ea typeface="Calibri"/>
                  <a:cs typeface="Calibri"/>
                  <a:sym typeface="Arial"/>
                </a:rPr>
                <a:t>Accreditation</a:t>
              </a:r>
            </a:p>
          </p:txBody>
        </p:sp>
      </p:grpSp>
      <p:grpSp>
        <p:nvGrpSpPr>
          <p:cNvPr id="109" name="Group 108">
            <a:extLst>
              <a:ext uri="{FF2B5EF4-FFF2-40B4-BE49-F238E27FC236}">
                <a16:creationId xmlns:a16="http://schemas.microsoft.com/office/drawing/2014/main" id="{18CBCB1F-E8D8-18AF-EE19-5D15CB9A761D}"/>
              </a:ext>
            </a:extLst>
          </p:cNvPr>
          <p:cNvGrpSpPr/>
          <p:nvPr/>
        </p:nvGrpSpPr>
        <p:grpSpPr>
          <a:xfrm>
            <a:off x="1057794" y="5446699"/>
            <a:ext cx="2668772" cy="896751"/>
            <a:chOff x="1070434" y="2104163"/>
            <a:chExt cx="2668772" cy="896751"/>
          </a:xfrm>
        </p:grpSpPr>
        <p:sp>
          <p:nvSpPr>
            <p:cNvPr id="110" name="Rectangle: Rounded Corners 109">
              <a:extLst>
                <a:ext uri="{FF2B5EF4-FFF2-40B4-BE49-F238E27FC236}">
                  <a16:creationId xmlns:a16="http://schemas.microsoft.com/office/drawing/2014/main" id="{25FEBC40-2D15-0BDF-C062-4F0C388661C3}"/>
                </a:ext>
              </a:extLst>
            </p:cNvPr>
            <p:cNvSpPr/>
            <p:nvPr/>
          </p:nvSpPr>
          <p:spPr>
            <a:xfrm>
              <a:off x="1070434" y="2108362"/>
              <a:ext cx="2668772" cy="89255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Figtree" pitchFamily="2" charset="0"/>
              </a:endParaRPr>
            </a:p>
          </p:txBody>
        </p:sp>
        <p:grpSp>
          <p:nvGrpSpPr>
            <p:cNvPr id="111" name="Group 110">
              <a:extLst>
                <a:ext uri="{FF2B5EF4-FFF2-40B4-BE49-F238E27FC236}">
                  <a16:creationId xmlns:a16="http://schemas.microsoft.com/office/drawing/2014/main" id="{65A22BB0-6644-4A68-FFFD-868B6FABC7F9}"/>
                </a:ext>
              </a:extLst>
            </p:cNvPr>
            <p:cNvGrpSpPr/>
            <p:nvPr/>
          </p:nvGrpSpPr>
          <p:grpSpPr>
            <a:xfrm>
              <a:off x="1129520" y="2328392"/>
              <a:ext cx="2592573" cy="513532"/>
              <a:chOff x="3664610" y="3904287"/>
              <a:chExt cx="3297170" cy="712106"/>
            </a:xfrm>
          </p:grpSpPr>
          <p:sp>
            <p:nvSpPr>
              <p:cNvPr id="113" name="Rectangle: Rounded Corners 112">
                <a:extLst>
                  <a:ext uri="{FF2B5EF4-FFF2-40B4-BE49-F238E27FC236}">
                    <a16:creationId xmlns:a16="http://schemas.microsoft.com/office/drawing/2014/main" id="{869A759D-787E-1AEF-75D7-2F4C6A390356}"/>
                  </a:ext>
                </a:extLst>
              </p:cNvPr>
              <p:cNvSpPr/>
              <p:nvPr/>
            </p:nvSpPr>
            <p:spPr>
              <a:xfrm>
                <a:off x="3740473" y="4055905"/>
                <a:ext cx="3092069" cy="436786"/>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ysClr val="windowText" lastClr="000000"/>
                  </a:solidFill>
                  <a:latin typeface="Figtree" pitchFamily="2" charset="0"/>
                </a:endParaRPr>
              </a:p>
            </p:txBody>
          </p:sp>
          <p:grpSp>
            <p:nvGrpSpPr>
              <p:cNvPr id="114" name="Group 113">
                <a:extLst>
                  <a:ext uri="{FF2B5EF4-FFF2-40B4-BE49-F238E27FC236}">
                    <a16:creationId xmlns:a16="http://schemas.microsoft.com/office/drawing/2014/main" id="{FDC39449-3593-373D-0C59-C825953A8F21}"/>
                  </a:ext>
                </a:extLst>
              </p:cNvPr>
              <p:cNvGrpSpPr/>
              <p:nvPr/>
            </p:nvGrpSpPr>
            <p:grpSpPr>
              <a:xfrm flipV="1">
                <a:off x="3739077" y="4369096"/>
                <a:ext cx="1203279" cy="216061"/>
                <a:chOff x="5559920" y="1353281"/>
                <a:chExt cx="1144990" cy="616277"/>
              </a:xfrm>
              <a:solidFill>
                <a:srgbClr val="DBD7FD"/>
              </a:solidFill>
            </p:grpSpPr>
            <p:sp>
              <p:nvSpPr>
                <p:cNvPr id="122" name="Pentagon 94">
                  <a:extLst>
                    <a:ext uri="{FF2B5EF4-FFF2-40B4-BE49-F238E27FC236}">
                      <a16:creationId xmlns:a16="http://schemas.microsoft.com/office/drawing/2014/main" id="{BA1F8B60-B51A-4B58-1E8B-03C1C3796F04}"/>
                    </a:ext>
                  </a:extLst>
                </p:cNvPr>
                <p:cNvSpPr/>
                <p:nvPr/>
              </p:nvSpPr>
              <p:spPr>
                <a:xfrm>
                  <a:off x="5775911" y="1353281"/>
                  <a:ext cx="928999" cy="616277"/>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123" name="Round Single Corner Rectangle 95">
                  <a:extLst>
                    <a:ext uri="{FF2B5EF4-FFF2-40B4-BE49-F238E27FC236}">
                      <a16:creationId xmlns:a16="http://schemas.microsoft.com/office/drawing/2014/main" id="{9FC29C32-259C-CEA5-C3CE-AB492032599C}"/>
                    </a:ext>
                  </a:extLst>
                </p:cNvPr>
                <p:cNvSpPr/>
                <p:nvPr/>
              </p:nvSpPr>
              <p:spPr>
                <a:xfrm rot="5400000" flipH="1" flipV="1">
                  <a:off x="5384961" y="1528240"/>
                  <a:ext cx="616276"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115" name="TextBox 152">
                <a:extLst>
                  <a:ext uri="{FF2B5EF4-FFF2-40B4-BE49-F238E27FC236}">
                    <a16:creationId xmlns:a16="http://schemas.microsoft.com/office/drawing/2014/main" id="{6446D9C3-5AAB-1BF8-B137-0C0E4279032A}"/>
                  </a:ext>
                </a:extLst>
              </p:cNvPr>
              <p:cNvSpPr txBox="1"/>
              <p:nvPr/>
            </p:nvSpPr>
            <p:spPr>
              <a:xfrm>
                <a:off x="3664610" y="4296302"/>
                <a:ext cx="1173600"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Unsupportive</a:t>
                </a:r>
                <a:endParaRPr lang="en-GB" sz="900">
                  <a:solidFill>
                    <a:srgbClr val="002060"/>
                  </a:solidFill>
                  <a:latin typeface="Figtree" pitchFamily="2" charset="0"/>
                </a:endParaRPr>
              </a:p>
            </p:txBody>
          </p:sp>
          <p:grpSp>
            <p:nvGrpSpPr>
              <p:cNvPr id="116" name="Group 115">
                <a:extLst>
                  <a:ext uri="{FF2B5EF4-FFF2-40B4-BE49-F238E27FC236}">
                    <a16:creationId xmlns:a16="http://schemas.microsoft.com/office/drawing/2014/main" id="{6D0C46DA-E968-082E-A6C2-0B7D1649AB78}"/>
                  </a:ext>
                </a:extLst>
              </p:cNvPr>
              <p:cNvGrpSpPr/>
              <p:nvPr/>
            </p:nvGrpSpPr>
            <p:grpSpPr>
              <a:xfrm flipH="1">
                <a:off x="5635496" y="3948482"/>
                <a:ext cx="1197047" cy="216062"/>
                <a:chOff x="4613487" y="1198061"/>
                <a:chExt cx="1139061" cy="616280"/>
              </a:xfrm>
              <a:solidFill>
                <a:srgbClr val="DBD7FD"/>
              </a:solidFill>
            </p:grpSpPr>
            <p:sp>
              <p:nvSpPr>
                <p:cNvPr id="120" name="Pentagon 94">
                  <a:extLst>
                    <a:ext uri="{FF2B5EF4-FFF2-40B4-BE49-F238E27FC236}">
                      <a16:creationId xmlns:a16="http://schemas.microsoft.com/office/drawing/2014/main" id="{34D9DBB0-34B3-3A5D-B04E-F8C7E5013129}"/>
                    </a:ext>
                  </a:extLst>
                </p:cNvPr>
                <p:cNvSpPr/>
                <p:nvPr/>
              </p:nvSpPr>
              <p:spPr>
                <a:xfrm>
                  <a:off x="4823549" y="1198061"/>
                  <a:ext cx="928999" cy="616280"/>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121" name="Round Single Corner Rectangle 95">
                  <a:extLst>
                    <a:ext uri="{FF2B5EF4-FFF2-40B4-BE49-F238E27FC236}">
                      <a16:creationId xmlns:a16="http://schemas.microsoft.com/office/drawing/2014/main" id="{E4A569D5-6B22-56B8-E34F-252EAE254CD8}"/>
                    </a:ext>
                  </a:extLst>
                </p:cNvPr>
                <p:cNvSpPr/>
                <p:nvPr/>
              </p:nvSpPr>
              <p:spPr>
                <a:xfrm rot="5400000" flipH="1" flipV="1">
                  <a:off x="4438529" y="1373019"/>
                  <a:ext cx="616274"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117" name="TextBox 169">
                <a:extLst>
                  <a:ext uri="{FF2B5EF4-FFF2-40B4-BE49-F238E27FC236}">
                    <a16:creationId xmlns:a16="http://schemas.microsoft.com/office/drawing/2014/main" id="{DABF0802-23F3-4B66-AFA9-F8CD7E4CFE44}"/>
                  </a:ext>
                </a:extLst>
              </p:cNvPr>
              <p:cNvSpPr txBox="1"/>
              <p:nvPr/>
            </p:nvSpPr>
            <p:spPr>
              <a:xfrm>
                <a:off x="5789402" y="3904287"/>
                <a:ext cx="1172378"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Supportive</a:t>
                </a:r>
                <a:endParaRPr lang="en-GB" sz="900">
                  <a:solidFill>
                    <a:srgbClr val="002060"/>
                  </a:solidFill>
                  <a:latin typeface="Figtree" pitchFamily="2" charset="0"/>
                </a:endParaRPr>
              </a:p>
            </p:txBody>
          </p:sp>
          <p:sp>
            <p:nvSpPr>
              <p:cNvPr id="118" name="Rectangle: Rounded Corners 117">
                <a:extLst>
                  <a:ext uri="{FF2B5EF4-FFF2-40B4-BE49-F238E27FC236}">
                    <a16:creationId xmlns:a16="http://schemas.microsoft.com/office/drawing/2014/main" id="{5CE394D4-91A1-7FAB-A0C2-F284A7B89FB4}"/>
                  </a:ext>
                </a:extLst>
              </p:cNvPr>
              <p:cNvSpPr/>
              <p:nvPr/>
            </p:nvSpPr>
            <p:spPr>
              <a:xfrm>
                <a:off x="3798530" y="4248462"/>
                <a:ext cx="2975955" cy="95681"/>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9" name="Arrow: Pentagon 118">
                <a:extLst>
                  <a:ext uri="{FF2B5EF4-FFF2-40B4-BE49-F238E27FC236}">
                    <a16:creationId xmlns:a16="http://schemas.microsoft.com/office/drawing/2014/main" id="{CB4C4B82-DD00-C15B-8F99-15DB3A6DDC09}"/>
                  </a:ext>
                </a:extLst>
              </p:cNvPr>
              <p:cNvSpPr/>
              <p:nvPr/>
            </p:nvSpPr>
            <p:spPr>
              <a:xfrm rot="5400000">
                <a:off x="5420879" y="4242260"/>
                <a:ext cx="204612"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112" name="TextBox 7">
              <a:extLst>
                <a:ext uri="{FF2B5EF4-FFF2-40B4-BE49-F238E27FC236}">
                  <a16:creationId xmlns:a16="http://schemas.microsoft.com/office/drawing/2014/main" id="{D5C04C9E-7341-DCCC-43A3-2D27369A0376}"/>
                </a:ext>
              </a:extLst>
            </p:cNvPr>
            <p:cNvSpPr txBox="1"/>
            <p:nvPr/>
          </p:nvSpPr>
          <p:spPr>
            <a:xfrm>
              <a:off x="1077544" y="2104163"/>
              <a:ext cx="161493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21E5E">
                      <a:lumMod val="90000"/>
                      <a:lumOff val="10000"/>
                    </a:srgbClr>
                  </a:solidFill>
                  <a:effectLst/>
                  <a:uLnTx/>
                  <a:uFillTx/>
                  <a:latin typeface="Figtree" pitchFamily="2" charset="0"/>
                  <a:ea typeface="Calibri"/>
                  <a:cs typeface="Calibri"/>
                  <a:sym typeface="Arial"/>
                </a:rPr>
                <a:t>Issue Resolution</a:t>
              </a:r>
            </a:p>
          </p:txBody>
        </p:sp>
      </p:grpSp>
      <p:grpSp>
        <p:nvGrpSpPr>
          <p:cNvPr id="124" name="Group 123">
            <a:extLst>
              <a:ext uri="{FF2B5EF4-FFF2-40B4-BE49-F238E27FC236}">
                <a16:creationId xmlns:a16="http://schemas.microsoft.com/office/drawing/2014/main" id="{3A27DF6E-751A-E2C5-27EA-095C6E7A4BED}"/>
              </a:ext>
            </a:extLst>
          </p:cNvPr>
          <p:cNvGrpSpPr/>
          <p:nvPr/>
        </p:nvGrpSpPr>
        <p:grpSpPr>
          <a:xfrm>
            <a:off x="8690383" y="5441984"/>
            <a:ext cx="2668772" cy="896751"/>
            <a:chOff x="1070434" y="2104163"/>
            <a:chExt cx="2668772" cy="896751"/>
          </a:xfrm>
        </p:grpSpPr>
        <p:sp>
          <p:nvSpPr>
            <p:cNvPr id="125" name="Rectangle: Rounded Corners 124">
              <a:extLst>
                <a:ext uri="{FF2B5EF4-FFF2-40B4-BE49-F238E27FC236}">
                  <a16:creationId xmlns:a16="http://schemas.microsoft.com/office/drawing/2014/main" id="{99F625DC-C8D2-25FC-0022-F5BA1B506C3C}"/>
                </a:ext>
              </a:extLst>
            </p:cNvPr>
            <p:cNvSpPr/>
            <p:nvPr/>
          </p:nvSpPr>
          <p:spPr>
            <a:xfrm>
              <a:off x="1070434" y="2108362"/>
              <a:ext cx="2668772" cy="89255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Figtree" pitchFamily="2" charset="0"/>
              </a:endParaRPr>
            </a:p>
          </p:txBody>
        </p:sp>
        <p:grpSp>
          <p:nvGrpSpPr>
            <p:cNvPr id="126" name="Group 125">
              <a:extLst>
                <a:ext uri="{FF2B5EF4-FFF2-40B4-BE49-F238E27FC236}">
                  <a16:creationId xmlns:a16="http://schemas.microsoft.com/office/drawing/2014/main" id="{9DD64235-C247-75D1-A14E-882A65E97EF7}"/>
                </a:ext>
              </a:extLst>
            </p:cNvPr>
            <p:cNvGrpSpPr/>
            <p:nvPr/>
          </p:nvGrpSpPr>
          <p:grpSpPr>
            <a:xfrm>
              <a:off x="1129520" y="2328392"/>
              <a:ext cx="2592573" cy="513532"/>
              <a:chOff x="3664610" y="3904287"/>
              <a:chExt cx="3297170" cy="712106"/>
            </a:xfrm>
          </p:grpSpPr>
          <p:sp>
            <p:nvSpPr>
              <p:cNvPr id="4224" name="Rectangle: Rounded Corners 4223">
                <a:extLst>
                  <a:ext uri="{FF2B5EF4-FFF2-40B4-BE49-F238E27FC236}">
                    <a16:creationId xmlns:a16="http://schemas.microsoft.com/office/drawing/2014/main" id="{A16EC07C-615B-27EC-C74F-DB9B2C613743}"/>
                  </a:ext>
                </a:extLst>
              </p:cNvPr>
              <p:cNvSpPr/>
              <p:nvPr/>
            </p:nvSpPr>
            <p:spPr>
              <a:xfrm>
                <a:off x="3740473" y="4055905"/>
                <a:ext cx="3092069" cy="436786"/>
              </a:xfrm>
              <a:prstGeom prst="roundRect">
                <a:avLst/>
              </a:prstGeom>
              <a:gradFill flip="none" rotWithShape="1">
                <a:gsLst>
                  <a:gs pos="0">
                    <a:schemeClr val="accent4">
                      <a:lumMod val="20000"/>
                      <a:lumOff val="80000"/>
                    </a:schemeClr>
                  </a:gs>
                  <a:gs pos="0">
                    <a:schemeClr val="accent1"/>
                  </a:gs>
                  <a:gs pos="0">
                    <a:srgbClr val="DBD7FD"/>
                  </a:gs>
                  <a:gs pos="100000">
                    <a:srgbClr val="DBD7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ysClr val="windowText" lastClr="000000"/>
                  </a:solidFill>
                  <a:latin typeface="Figtree" pitchFamily="2" charset="0"/>
                </a:endParaRPr>
              </a:p>
            </p:txBody>
          </p:sp>
          <p:grpSp>
            <p:nvGrpSpPr>
              <p:cNvPr id="4225" name="Group 4224">
                <a:extLst>
                  <a:ext uri="{FF2B5EF4-FFF2-40B4-BE49-F238E27FC236}">
                    <a16:creationId xmlns:a16="http://schemas.microsoft.com/office/drawing/2014/main" id="{86A48306-33C5-2D03-2C72-7C8E396253A9}"/>
                  </a:ext>
                </a:extLst>
              </p:cNvPr>
              <p:cNvGrpSpPr/>
              <p:nvPr/>
            </p:nvGrpSpPr>
            <p:grpSpPr>
              <a:xfrm flipV="1">
                <a:off x="3739077" y="4369096"/>
                <a:ext cx="1203279" cy="216061"/>
                <a:chOff x="5559920" y="1353281"/>
                <a:chExt cx="1144990" cy="616277"/>
              </a:xfrm>
              <a:solidFill>
                <a:srgbClr val="DBD7FD"/>
              </a:solidFill>
            </p:grpSpPr>
            <p:sp>
              <p:nvSpPr>
                <p:cNvPr id="4233" name="Pentagon 94">
                  <a:extLst>
                    <a:ext uri="{FF2B5EF4-FFF2-40B4-BE49-F238E27FC236}">
                      <a16:creationId xmlns:a16="http://schemas.microsoft.com/office/drawing/2014/main" id="{25D5DC00-2E10-D111-5AAB-45A3D215F85F}"/>
                    </a:ext>
                  </a:extLst>
                </p:cNvPr>
                <p:cNvSpPr/>
                <p:nvPr/>
              </p:nvSpPr>
              <p:spPr>
                <a:xfrm>
                  <a:off x="5775911" y="1353281"/>
                  <a:ext cx="928999" cy="616277"/>
                </a:xfrm>
                <a:prstGeom prst="homePlate">
                  <a:avLst>
                    <a:gd name="adj" fmla="val 39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4234" name="Round Single Corner Rectangle 95">
                  <a:extLst>
                    <a:ext uri="{FF2B5EF4-FFF2-40B4-BE49-F238E27FC236}">
                      <a16:creationId xmlns:a16="http://schemas.microsoft.com/office/drawing/2014/main" id="{FC47A49F-C51A-E296-AF5F-F8A18B1D2A56}"/>
                    </a:ext>
                  </a:extLst>
                </p:cNvPr>
                <p:cNvSpPr/>
                <p:nvPr/>
              </p:nvSpPr>
              <p:spPr>
                <a:xfrm rot="5400000" flipH="1" flipV="1">
                  <a:off x="5384961" y="1528240"/>
                  <a:ext cx="616276"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4226" name="TextBox 152">
                <a:extLst>
                  <a:ext uri="{FF2B5EF4-FFF2-40B4-BE49-F238E27FC236}">
                    <a16:creationId xmlns:a16="http://schemas.microsoft.com/office/drawing/2014/main" id="{44DC4220-C97E-6523-E3FE-28B320B8DCBC}"/>
                  </a:ext>
                </a:extLst>
              </p:cNvPr>
              <p:cNvSpPr txBox="1"/>
              <p:nvPr/>
            </p:nvSpPr>
            <p:spPr>
              <a:xfrm>
                <a:off x="3664610" y="4296302"/>
                <a:ext cx="1173600"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Unsupportive</a:t>
                </a:r>
                <a:endParaRPr lang="en-GB" sz="900">
                  <a:solidFill>
                    <a:srgbClr val="002060"/>
                  </a:solidFill>
                  <a:latin typeface="Figtree" pitchFamily="2" charset="0"/>
                </a:endParaRPr>
              </a:p>
            </p:txBody>
          </p:sp>
          <p:grpSp>
            <p:nvGrpSpPr>
              <p:cNvPr id="4227" name="Group 4226">
                <a:extLst>
                  <a:ext uri="{FF2B5EF4-FFF2-40B4-BE49-F238E27FC236}">
                    <a16:creationId xmlns:a16="http://schemas.microsoft.com/office/drawing/2014/main" id="{CD92AE4B-088B-867A-972D-517B8DE7E8B5}"/>
                  </a:ext>
                </a:extLst>
              </p:cNvPr>
              <p:cNvGrpSpPr/>
              <p:nvPr/>
            </p:nvGrpSpPr>
            <p:grpSpPr>
              <a:xfrm flipH="1">
                <a:off x="5635496" y="3948482"/>
                <a:ext cx="1197047" cy="216062"/>
                <a:chOff x="4613487" y="1198061"/>
                <a:chExt cx="1139061" cy="616280"/>
              </a:xfrm>
              <a:solidFill>
                <a:srgbClr val="DBD7FD"/>
              </a:solidFill>
            </p:grpSpPr>
            <p:sp>
              <p:nvSpPr>
                <p:cNvPr id="4231" name="Pentagon 94">
                  <a:extLst>
                    <a:ext uri="{FF2B5EF4-FFF2-40B4-BE49-F238E27FC236}">
                      <a16:creationId xmlns:a16="http://schemas.microsoft.com/office/drawing/2014/main" id="{D9FC4EE9-6CD2-9634-92A8-CB8B74584AE3}"/>
                    </a:ext>
                  </a:extLst>
                </p:cNvPr>
                <p:cNvSpPr/>
                <p:nvPr/>
              </p:nvSpPr>
              <p:spPr>
                <a:xfrm>
                  <a:off x="4823549" y="1198061"/>
                  <a:ext cx="928999" cy="616280"/>
                </a:xfrm>
                <a:prstGeom prst="homePlate">
                  <a:avLst>
                    <a:gd name="adj" fmla="val 4262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sp>
              <p:nvSpPr>
                <p:cNvPr id="4232" name="Round Single Corner Rectangle 95">
                  <a:extLst>
                    <a:ext uri="{FF2B5EF4-FFF2-40B4-BE49-F238E27FC236}">
                      <a16:creationId xmlns:a16="http://schemas.microsoft.com/office/drawing/2014/main" id="{834DD903-E034-262A-744E-ABECCCDFF257}"/>
                    </a:ext>
                  </a:extLst>
                </p:cNvPr>
                <p:cNvSpPr/>
                <p:nvPr/>
              </p:nvSpPr>
              <p:spPr>
                <a:xfrm rot="5400000" flipH="1" flipV="1">
                  <a:off x="4438529" y="1373019"/>
                  <a:ext cx="616274" cy="266358"/>
                </a:xfrm>
                <a:prstGeom prst="round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013">
                    <a:latin typeface="Figtree" pitchFamily="2" charset="0"/>
                  </a:endParaRPr>
                </a:p>
              </p:txBody>
            </p:sp>
          </p:grpSp>
          <p:sp>
            <p:nvSpPr>
              <p:cNvPr id="4228" name="TextBox 169">
                <a:extLst>
                  <a:ext uri="{FF2B5EF4-FFF2-40B4-BE49-F238E27FC236}">
                    <a16:creationId xmlns:a16="http://schemas.microsoft.com/office/drawing/2014/main" id="{2C9AB101-E926-60D8-FE1A-C0F748154AE4}"/>
                  </a:ext>
                </a:extLst>
              </p:cNvPr>
              <p:cNvSpPr txBox="1"/>
              <p:nvPr/>
            </p:nvSpPr>
            <p:spPr>
              <a:xfrm>
                <a:off x="5789402" y="3904287"/>
                <a:ext cx="1172378" cy="32009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002060"/>
                    </a:solidFill>
                    <a:latin typeface="Figtree" pitchFamily="2" charset="0"/>
                  </a:rPr>
                  <a:t>Supportive</a:t>
                </a:r>
                <a:endParaRPr lang="en-GB" sz="900">
                  <a:solidFill>
                    <a:srgbClr val="002060"/>
                  </a:solidFill>
                  <a:latin typeface="Figtree" pitchFamily="2" charset="0"/>
                </a:endParaRPr>
              </a:p>
            </p:txBody>
          </p:sp>
          <p:sp>
            <p:nvSpPr>
              <p:cNvPr id="4229" name="Rectangle: Rounded Corners 4228">
                <a:extLst>
                  <a:ext uri="{FF2B5EF4-FFF2-40B4-BE49-F238E27FC236}">
                    <a16:creationId xmlns:a16="http://schemas.microsoft.com/office/drawing/2014/main" id="{21B52BF0-EDE0-074F-08DA-A0EC8E24694C}"/>
                  </a:ext>
                </a:extLst>
              </p:cNvPr>
              <p:cNvSpPr/>
              <p:nvPr/>
            </p:nvSpPr>
            <p:spPr>
              <a:xfrm>
                <a:off x="3798530" y="4248462"/>
                <a:ext cx="2975955" cy="95681"/>
              </a:xfrm>
              <a:prstGeom prst="roundRect">
                <a:avLst/>
              </a:prstGeom>
              <a:solidFill>
                <a:srgbClr val="F5F4FE"/>
              </a:solidFill>
              <a:ln>
                <a:solidFill>
                  <a:srgbClr val="E3DF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230" name="Arrow: Pentagon 4229">
                <a:extLst>
                  <a:ext uri="{FF2B5EF4-FFF2-40B4-BE49-F238E27FC236}">
                    <a16:creationId xmlns:a16="http://schemas.microsoft.com/office/drawing/2014/main" id="{6F95C13D-3F51-3653-791F-3CE569C8A481}"/>
                  </a:ext>
                </a:extLst>
              </p:cNvPr>
              <p:cNvSpPr/>
              <p:nvPr/>
            </p:nvSpPr>
            <p:spPr>
              <a:xfrm rot="5400000">
                <a:off x="6388542" y="4242260"/>
                <a:ext cx="204612" cy="118791"/>
              </a:xfrm>
              <a:prstGeom prst="homePlate">
                <a:avLst/>
              </a:prstGeom>
              <a:solidFill>
                <a:srgbClr val="021E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sp>
          <p:nvSpPr>
            <p:cNvPr id="127" name="TextBox 7">
              <a:extLst>
                <a:ext uri="{FF2B5EF4-FFF2-40B4-BE49-F238E27FC236}">
                  <a16:creationId xmlns:a16="http://schemas.microsoft.com/office/drawing/2014/main" id="{7B99DE81-A733-1370-60B6-E346B8605059}"/>
                </a:ext>
              </a:extLst>
            </p:cNvPr>
            <p:cNvSpPr txBox="1"/>
            <p:nvPr/>
          </p:nvSpPr>
          <p:spPr>
            <a:xfrm>
              <a:off x="1077544" y="2104163"/>
              <a:ext cx="1614938" cy="338554"/>
            </a:xfrm>
            <a:prstGeom prst="rect">
              <a:avLst/>
            </a:prstGeom>
            <a:noFill/>
          </p:spPr>
          <p:txBody>
            <a:bodyPr wrap="square" lIns="121920" tIns="60960" rIns="121920" bIns="6096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021E5E">
                      <a:lumMod val="90000"/>
                      <a:lumOff val="10000"/>
                    </a:srgbClr>
                  </a:solidFill>
                  <a:effectLst/>
                  <a:uLnTx/>
                  <a:uFillTx/>
                  <a:latin typeface="Figtree" pitchFamily="2" charset="0"/>
                  <a:ea typeface="Calibri"/>
                  <a:cs typeface="Calibri"/>
                  <a:sym typeface="Arial"/>
                </a:rPr>
                <a:t>Assurance</a:t>
              </a:r>
            </a:p>
          </p:txBody>
        </p:sp>
      </p:grpSp>
    </p:spTree>
    <p:extLst>
      <p:ext uri="{BB962C8B-B14F-4D97-AF65-F5344CB8AC3E}">
        <p14:creationId xmlns:p14="http://schemas.microsoft.com/office/powerpoint/2010/main" val="535340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D7F3-DC05-931F-6A78-57B48DE2C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98216-795B-9BBB-0A16-4654614FD693}"/>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366406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7447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02060"/>
                </a:solidFill>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4089786095"/>
              </p:ext>
            </p:extLst>
          </p:nvPr>
        </p:nvGraphicFramePr>
        <p:xfrm>
          <a:off x="218018" y="895736"/>
          <a:ext cx="10833442" cy="1661160"/>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548640">
                <a:tc>
                  <a:txBody>
                    <a:bodyPr/>
                    <a:lstStyle/>
                    <a:p>
                      <a:r>
                        <a:rPr lang="en-GB" sz="1400">
                          <a:latin typeface="Figtree" panose="020B0604020202020204"/>
                        </a:rPr>
                        <a:t>15</a:t>
                      </a:r>
                      <a:r>
                        <a:rPr lang="en-GB" sz="1400" baseline="30000">
                          <a:latin typeface="Figtree" panose="020B0604020202020204"/>
                        </a:rPr>
                        <a:t>th</a:t>
                      </a:r>
                      <a:r>
                        <a:rPr lang="en-GB" sz="1400">
                          <a:latin typeface="Figtree" panose="020B0604020202020204"/>
                        </a:rPr>
                        <a:t> January 2026 ✅</a:t>
                      </a:r>
                    </a:p>
                  </a:txBody>
                  <a:tcPr marL="121920" marR="121920" marT="60960" marB="60960"/>
                </a:tc>
                <a:tc>
                  <a:txBody>
                    <a:bodyPr/>
                    <a:lstStyle/>
                    <a:p>
                      <a:r>
                        <a:rPr lang="en-US" sz="1400">
                          <a:latin typeface="Figtree" panose="020B0604020202020204"/>
                        </a:rPr>
                        <a:t>Quarterly Review &amp; Plan – key headlines </a:t>
                      </a:r>
                    </a:p>
                    <a:p>
                      <a:r>
                        <a:rPr lang="en-US" sz="1400">
                          <a:latin typeface="Figtree" panose="020B0604020202020204"/>
                        </a:rPr>
                        <a:t>Preparation for CCS consultation, including roadmap focus and design principles position update</a:t>
                      </a:r>
                      <a:endParaRPr lang="en-GB" sz="1400">
                        <a:latin typeface="Figtree" panose="020B0604020202020204"/>
                      </a:endParaRPr>
                    </a:p>
                  </a:txBody>
                  <a:tcPr marL="121920" marR="121920" marT="60960" marB="60960"/>
                </a:tc>
                <a:extLst>
                  <a:ext uri="{0D108BD9-81ED-4DB2-BD59-A6C34878D82A}">
                    <a16:rowId xmlns:a16="http://schemas.microsoft.com/office/drawing/2014/main" val="2489487174"/>
                  </a:ext>
                </a:extLst>
              </a:tr>
              <a:tr h="762000">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Quarterly Review &amp; Plan – key headlines</a:t>
                      </a:r>
                    </a:p>
                    <a:p>
                      <a:pPr>
                        <a:buNone/>
                      </a:pPr>
                      <a:r>
                        <a:rPr lang="en-US" sz="1400" kern="1200">
                          <a:solidFill>
                            <a:schemeClr val="tx1"/>
                          </a:solidFill>
                          <a:latin typeface="Figtree" panose="020B0604020202020204"/>
                          <a:ea typeface="+mn-ea"/>
                          <a:cs typeface="+mn-cs"/>
                        </a:rPr>
                        <a:t>REC Change Proposal update</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09861" y="58845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Central Working/Webinar Groups: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967497127"/>
              </p:ext>
            </p:extLst>
          </p:nvPr>
        </p:nvGraphicFramePr>
        <p:xfrm>
          <a:off x="218017" y="3547014"/>
          <a:ext cx="10902267" cy="282894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335280">
                <a:tc>
                  <a:txBody>
                    <a:bodyPr/>
                    <a:lstStyle/>
                    <a:p>
                      <a:r>
                        <a:rPr lang="en-GB" sz="1400" kern="1200">
                          <a:solidFill>
                            <a:schemeClr val="tx1"/>
                          </a:solidFill>
                          <a:latin typeface="Figtree" panose="020B0604020202020204"/>
                          <a:ea typeface="+mn-ea"/>
                          <a:cs typeface="+mn-cs"/>
                        </a:rPr>
                        <a:t>29th January 2026 ✅</a:t>
                      </a:r>
                    </a:p>
                  </a:txBody>
                  <a:tcPr marL="121920" marR="121920" marT="60960" marB="60960"/>
                </a:tc>
                <a:tc>
                  <a:txBody>
                    <a:bodyPr/>
                    <a:lstStyle/>
                    <a:p>
                      <a:r>
                        <a:rPr lang="en-GB" sz="1400">
                          <a:latin typeface="Figtree" panose="020B0604020202020204"/>
                        </a:rPr>
                        <a:t>Issue and Error resolution, consumer journey clarifications</a:t>
                      </a:r>
                    </a:p>
                  </a:txBody>
                  <a:tcPr marL="121920" marR="121920" marT="60960" marB="60960"/>
                </a:tc>
                <a:extLst>
                  <a:ext uri="{0D108BD9-81ED-4DB2-BD59-A6C34878D82A}">
                    <a16:rowId xmlns:a16="http://schemas.microsoft.com/office/drawing/2014/main" val="248948717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February 2026 </a:t>
                      </a:r>
                      <a:r>
                        <a:rPr lang="en-GB" sz="1400" kern="1200">
                          <a:solidFill>
                            <a:schemeClr val="tx1"/>
                          </a:solidFill>
                          <a:latin typeface="Figtree" panose="020B0604020202020204"/>
                          <a:ea typeface="+mn-ea"/>
                          <a:cs typeface="+mn-cs"/>
                        </a:rPr>
                        <a:t>✅</a:t>
                      </a:r>
                      <a:endParaRPr lang="en-GB" sz="1400">
                        <a:latin typeface="Figtree" panose="020B0604020202020204"/>
                      </a:endParaRP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CCS Design Consultation – Spotlight on governance</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February 2026 </a:t>
                      </a:r>
                      <a:r>
                        <a:rPr lang="en-GB" sz="1400" kern="1200">
                          <a:solidFill>
                            <a:schemeClr val="tx1"/>
                          </a:solidFill>
                          <a:latin typeface="Figtree" panose="020B0604020202020204"/>
                          <a:ea typeface="+mn-ea"/>
                          <a:cs typeface="+mn-cs"/>
                        </a:rPr>
                        <a:t>✅</a:t>
                      </a:r>
                      <a:endParaRPr lang="en-GB" sz="1400">
                        <a:latin typeface="Figtree" panose="020B0604020202020204"/>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technology</a:t>
                      </a: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March 2026 ✅</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user experience</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9</a:t>
                      </a:r>
                      <a:r>
                        <a:rPr lang="en-GB" sz="1400" baseline="30000">
                          <a:latin typeface="Figtree" panose="020B0604020202020204"/>
                        </a:rPr>
                        <a:t>th</a:t>
                      </a:r>
                      <a:r>
                        <a:rPr lang="en-GB" sz="1400">
                          <a:latin typeface="Figtree" panose="020B0604020202020204"/>
                        </a:rPr>
                        <a:t> April 2026</a:t>
                      </a:r>
                      <a:r>
                        <a:rPr lang="en-GB" sz="1400" b="0" i="0" u="none" strike="noStrike" noProof="0">
                          <a:solidFill>
                            <a:srgbClr val="201E2E"/>
                          </a:solidFill>
                        </a:rPr>
                        <a:t>✅</a:t>
                      </a:r>
                      <a:endParaRPr lang="en-GB" sz="1400">
                        <a:latin typeface="Figtree" panose="020B0604020202020204"/>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noProof="0">
                          <a:solidFill>
                            <a:schemeClr val="tx1"/>
                          </a:solidFill>
                          <a:latin typeface="Figtree" panose="020B0604020202020204"/>
                          <a:ea typeface="+mn-ea"/>
                          <a:cs typeface="+mn-cs"/>
                        </a:rPr>
                        <a:t>Generalised update - inc. emerging themes from consultation</a:t>
                      </a:r>
                    </a:p>
                  </a:txBody>
                  <a:tcPr marL="121920" marR="121920" marT="60960" marB="60960" anchor="ctr"/>
                </a:tc>
                <a:extLst>
                  <a:ext uri="{0D108BD9-81ED-4DB2-BD59-A6C34878D82A}">
                    <a16:rowId xmlns:a16="http://schemas.microsoft.com/office/drawing/2014/main" val="144681485"/>
                  </a:ext>
                </a:extLst>
              </a:tr>
              <a:tr h="335280">
                <a:tc>
                  <a:txBody>
                    <a:bodyPr/>
                    <a:lstStyle/>
                    <a:p>
                      <a:r>
                        <a:rPr lang="en-GB" sz="1400" dirty="0">
                          <a:latin typeface="Figtree" panose="020B0604020202020204"/>
                        </a:rPr>
                        <a:t>22</a:t>
                      </a:r>
                      <a:r>
                        <a:rPr lang="en-GB" sz="1400" baseline="30000" dirty="0">
                          <a:latin typeface="Figtree" panose="020B0604020202020204"/>
                        </a:rPr>
                        <a:t>nd</a:t>
                      </a:r>
                      <a:r>
                        <a:rPr lang="en-GB" sz="1400" dirty="0">
                          <a:latin typeface="Figtree" panose="020B0604020202020204"/>
                        </a:rPr>
                        <a:t> April 2026</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506686257"/>
                  </a:ext>
                </a:extLst>
              </a:tr>
              <a:tr h="466743">
                <a:tc>
                  <a:txBody>
                    <a:bodyPr/>
                    <a:lstStyle/>
                    <a:p>
                      <a:r>
                        <a:rPr lang="en-GB" sz="1400">
                          <a:latin typeface="Figtree" panose="020B0604020202020204"/>
                        </a:rPr>
                        <a:t>From late April</a:t>
                      </a:r>
                    </a:p>
                  </a:txBody>
                  <a:tcPr marL="121920" marR="121920" marT="60960" marB="60960"/>
                </a:tc>
                <a:tc>
                  <a:txBody>
                    <a:bodyPr/>
                    <a:lstStyle/>
                    <a:p>
                      <a:pPr>
                        <a:buNone/>
                      </a:pPr>
                      <a:r>
                        <a:rPr lang="en-US" sz="1400" kern="1200" dirty="0">
                          <a:solidFill>
                            <a:schemeClr val="tx1"/>
                          </a:solidFill>
                          <a:latin typeface="Figtree" panose="020B0604020202020204"/>
                          <a:ea typeface="+mn-ea"/>
                          <a:cs typeface="+mn-cs"/>
                        </a:rPr>
                        <a:t>Sessions to continue a fortnightly basis, with focus topics to be confirmed</a:t>
                      </a:r>
                      <a:endParaRPr lang="en-GB" sz="1400" kern="1200" dirty="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9859248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3198200"/>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Topic Specific Solution Groups: </a:t>
            </a:r>
          </a:p>
        </p:txBody>
      </p:sp>
    </p:spTree>
    <p:extLst>
      <p:ext uri="{BB962C8B-B14F-4D97-AF65-F5344CB8AC3E}">
        <p14:creationId xmlns:p14="http://schemas.microsoft.com/office/powerpoint/2010/main" val="3751421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
        <p:nvSpPr>
          <p:cNvPr id="3" name="Text Placeholder 2">
            <a:extLst>
              <a:ext uri="{FF2B5EF4-FFF2-40B4-BE49-F238E27FC236}">
                <a16:creationId xmlns:a16="http://schemas.microsoft.com/office/drawing/2014/main" id="{AC0926FF-925C-54D3-81E5-B3BE00F4B27E}"/>
              </a:ext>
            </a:extLst>
          </p:cNvPr>
          <p:cNvSpPr>
            <a:spLocks noGrp="1"/>
          </p:cNvSpPr>
          <p:nvPr>
            <p:ph type="body" idx="4294967295"/>
          </p:nvPr>
        </p:nvSpPr>
        <p:spPr>
          <a:xfrm>
            <a:off x="4422431" y="600925"/>
            <a:ext cx="3347133" cy="654198"/>
          </a:xfrm>
        </p:spPr>
        <p:txBody>
          <a:bodyPr/>
          <a:lstStyle/>
          <a:p>
            <a:endParaRPr lang="en-GB"/>
          </a:p>
        </p:txBody>
      </p:sp>
    </p:spTree>
    <p:extLst>
      <p:ext uri="{BB962C8B-B14F-4D97-AF65-F5344CB8AC3E}">
        <p14:creationId xmlns:p14="http://schemas.microsoft.com/office/powerpoint/2010/main" val="3209587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3526551" y="16466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Eva Von-Schaxmann</a:t>
            </a:r>
          </a:p>
          <a:p>
            <a:pPr algn="ctr" defTabSz="914377">
              <a:defRPr/>
            </a:pPr>
            <a:r>
              <a:rPr lang="en-GB" sz="1333" kern="0">
                <a:solidFill>
                  <a:srgbClr val="FFFFFF"/>
                </a:solidFill>
                <a:latin typeface="Outfit"/>
                <a:cs typeface="Arial"/>
                <a:sym typeface="Arial"/>
              </a:rPr>
              <a:t>Business Analyst</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7158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dirty="0">
                <a:solidFill>
                  <a:srgbClr val="FFFFFF"/>
                </a:solidFill>
                <a:latin typeface="Outfit"/>
                <a:cs typeface="Arial"/>
                <a:sym typeface="Arial"/>
              </a:rPr>
              <a:t>Product </a:t>
            </a:r>
            <a:r>
              <a:rPr lang="en-GB" sz="1300" kern="0">
                <a:solidFill>
                  <a:srgbClr val="FFFFFF"/>
                </a:solidFill>
                <a:latin typeface="Outfit"/>
                <a:cs typeface="Arial"/>
                <a:sym typeface="Arial"/>
              </a:rPr>
              <a:t>Owner &amp; SRO</a:t>
            </a:r>
            <a:endParaRPr lang="en-GB" sz="1300" kern="0" dirty="0">
              <a:solidFill>
                <a:srgbClr val="FFFFFF"/>
              </a:solidFill>
              <a:latin typeface="Outfit"/>
              <a:cs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96944" y="346180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Tree>
    <p:extLst>
      <p:ext uri="{BB962C8B-B14F-4D97-AF65-F5344CB8AC3E}">
        <p14:creationId xmlns:p14="http://schemas.microsoft.com/office/powerpoint/2010/main" val="3834839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theme/theme1.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1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5.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f5f377-3c13-4c54-b2e9-6c7cd1b5aad2" xsi:nil="true"/>
    <lcf76f155ced4ddcb4097134ff3c332f xmlns="5ecdd8c3-3529-4dee-9d38-3ed14a032f3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AD28D5-A549-4DCF-882B-2AABB58AA4FD}">
  <ds:schemaRefs>
    <ds:schemaRef ds:uri="http://schemas.microsoft.com/office/2006/metadata/properties"/>
    <ds:schemaRef ds:uri="5ecdd8c3-3529-4dee-9d38-3ed14a032f34"/>
    <ds:schemaRef ds:uri="http://purl.org/dc/dcmitype/"/>
    <ds:schemaRef ds:uri="http://schemas.openxmlformats.org/package/2006/metadata/core-properties"/>
    <ds:schemaRef ds:uri="http://purl.org/dc/terms/"/>
    <ds:schemaRef ds:uri="http://schemas.microsoft.com/office/infopath/2007/PartnerControls"/>
    <ds:schemaRef ds:uri="a0f5f377-3c13-4c54-b2e9-6c7cd1b5aad2"/>
    <ds:schemaRef ds:uri="http://purl.org/dc/elements/1.1/"/>
    <ds:schemaRef ds:uri="http://schemas.microsoft.com/office/2006/documentManagement/types"/>
    <ds:schemaRef ds:uri="00a30ffc-d9e0-4c00-8e73-b22ff6a206ef"/>
    <ds:schemaRef ds:uri="http://www.w3.org/XML/1998/namespace"/>
  </ds:schemaRefs>
</ds:datastoreItem>
</file>

<file path=customXml/itemProps2.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3.xml><?xml version="1.0" encoding="utf-8"?>
<ds:datastoreItem xmlns:ds="http://schemas.openxmlformats.org/officeDocument/2006/customXml" ds:itemID="{3E4AF99B-692E-49A6-968D-4D2255CE742B}"/>
</file>

<file path=docProps/app.xml><?xml version="1.0" encoding="utf-8"?>
<Properties xmlns="http://schemas.openxmlformats.org/officeDocument/2006/extended-properties" xmlns:vt="http://schemas.openxmlformats.org/officeDocument/2006/docPropsVTypes">
  <Template>RECCo%20Template</Template>
  <TotalTime>0</TotalTime>
  <Words>2081</Words>
  <Application>Microsoft Office PowerPoint</Application>
  <PresentationFormat>Widescreen</PresentationFormat>
  <Paragraphs>307</Paragraphs>
  <Slides>17</Slides>
  <Notes>6</Notes>
  <HiddenSlides>0</HiddenSlides>
  <MMClips>0</MMClips>
  <ScaleCrop>false</ScaleCrop>
  <HeadingPairs>
    <vt:vector size="4" baseType="variant">
      <vt:variant>
        <vt:lpstr>Theme</vt:lpstr>
      </vt:variant>
      <vt:variant>
        <vt:i4>5</vt:i4>
      </vt:variant>
      <vt:variant>
        <vt:lpstr>Slide Titles</vt:lpstr>
      </vt:variant>
      <vt:variant>
        <vt:i4>17</vt:i4>
      </vt:variant>
    </vt:vector>
  </HeadingPairs>
  <TitlesOfParts>
    <vt:vector size="22" baseType="lpstr">
      <vt:lpstr>1_Dark blue theme</vt:lpstr>
      <vt:lpstr>White theme</vt:lpstr>
      <vt:lpstr>RECCo Theme</vt:lpstr>
      <vt:lpstr>1_RECCo Theme</vt:lpstr>
      <vt:lpstr>Dark blue theme</vt:lpstr>
      <vt:lpstr>Consumer Consent Solution  Solution Group</vt:lpstr>
      <vt:lpstr>PowerPoint Presentation</vt:lpstr>
      <vt:lpstr>CCS Design Consultation Headline Figures</vt:lpstr>
      <vt:lpstr>PowerPoint Presentation</vt:lpstr>
      <vt:lpstr>PowerPoint Presentation</vt:lpstr>
      <vt:lpstr>Design Consultation: Emerging Themes</vt:lpstr>
      <vt:lpstr>PowerPoint Presentation</vt:lpstr>
      <vt:lpstr>PowerPoint Presentation</vt:lpstr>
      <vt:lpstr>PowerPoint Presentation</vt:lpstr>
      <vt:lpstr>PowerPoint Presentation</vt:lpstr>
      <vt:lpstr>PowerPoint Presentation</vt:lpstr>
      <vt:lpstr>PowerPoint Presentation</vt:lpstr>
      <vt:lpstr>Forward Plan</vt:lpstr>
      <vt:lpstr>Forward Plan</vt:lpstr>
      <vt:lpstr>Appendix</vt:lpstr>
      <vt:lpstr>Consumer Consent Project Team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Edma HYSKAJ</cp:lastModifiedBy>
  <cp:revision>11</cp:revision>
  <dcterms:created xsi:type="dcterms:W3CDTF">2025-12-03T11:16:02Z</dcterms:created>
  <dcterms:modified xsi:type="dcterms:W3CDTF">2026-04-09T13:32:01Z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0x0101000E4EF6FBA5AEBA4A9786C325684170E9</vt:lpwstr>
  </property>
  <property fmtid="{D5CDD505-2E9C-101B-9397-08002B2CF9AE}" pid="13" name="MediaServiceImageTags">
    <vt:lpwstr/>
  </property>
</Properties>
</file>