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C4EFD-F27A-FE55-ED28-63973F6677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0DE11A-3750-287B-022E-E32E373F24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65E03-8094-654E-8A03-266CA6D04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156C2-A947-4042-993C-03126FC01546}" type="datetimeFigureOut">
              <a:rPr lang="en-GB" smtClean="0"/>
              <a:t>21/06/2024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26D00E-762C-2572-7134-61C1ADFB0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994608-B5EB-D73D-2952-9586CE7BA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7E386-C2D4-4AE0-B5E1-E5F7027528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597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6D7C0-D447-DC3E-F85C-D55A26F66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A4107-A753-A4C1-A10A-47CD8D8798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A85725-0ECC-DF14-E16B-1F6B206B1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156C2-A947-4042-993C-03126FC01546}" type="datetimeFigureOut">
              <a:rPr lang="en-GB" smtClean="0"/>
              <a:t>21/06/2024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F270E4-0895-17BF-6FB5-3F7922F44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52BC30-7805-8B5D-E434-86D8C73C2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7E386-C2D4-4AE0-B5E1-E5F7027528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1408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AE52D-9C5D-0386-24B4-8CA98B319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9FEF1-0800-C055-70CA-7429251CBE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F27782-C8A6-17C9-BB86-2C036E8BA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156C2-A947-4042-993C-03126FC01546}" type="datetimeFigureOut">
              <a:rPr lang="en-GB" smtClean="0"/>
              <a:t>21/06/2024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00E218-90C7-9873-49F2-E47D93F05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BB17F5-2E66-B972-8672-788C7BA86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7E386-C2D4-4AE0-B5E1-E5F7027528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7471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BFF53-4393-E26A-2BA1-79A16BAAE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31183-FB86-5D07-40ED-86B346ACDD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FB00A7-C233-DA44-7310-145E00BE70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DB0D14-3D06-ADCD-06B5-B14848C61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156C2-A947-4042-993C-03126FC01546}" type="datetimeFigureOut">
              <a:rPr lang="en-GB" smtClean="0"/>
              <a:t>21/06/2024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4E0439-D89C-52D7-D41A-F02D946BF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F42EC2-E74A-04DF-216D-EE4741AB6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7E386-C2D4-4AE0-B5E1-E5F7027528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384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04661-AF6A-3435-4A08-5F839D322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27AD4A-B6DD-71EA-D616-043943D54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49A622-C484-7DEF-8891-0D79C9137E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6BF7C5-856A-A07C-6E8C-65CAD18FF6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F7F266-2639-D202-D167-572DBE037B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4F1E21-A077-CC6D-09D9-51EB7188A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156C2-A947-4042-993C-03126FC01546}" type="datetimeFigureOut">
              <a:rPr lang="en-GB" smtClean="0"/>
              <a:t>21/06/2024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9ED632-1070-CE35-3C4F-60DD905B1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A85E0E-96C4-A30C-516E-98C54C66A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7E386-C2D4-4AE0-B5E1-E5F7027528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659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78AE0-AD87-AFFF-ED4A-577AD083B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BCDECE-2FA1-EBA9-A09F-63D14D4EC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156C2-A947-4042-993C-03126FC01546}" type="datetimeFigureOut">
              <a:rPr lang="en-GB" smtClean="0"/>
              <a:t>21/06/2024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A3322C-3EF7-D0B4-5D5C-9CBDCD731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5B3197-79B5-44A2-7B07-6BDD02724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7E386-C2D4-4AE0-B5E1-E5F7027528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955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5B77D7-9920-D92C-5E8C-ACF9FE6A9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156C2-A947-4042-993C-03126FC01546}" type="datetimeFigureOut">
              <a:rPr lang="en-GB" smtClean="0"/>
              <a:t>21/06/2024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E619B2-AE09-51AE-E5B9-828480164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C8FF6C-31C5-9FC3-D8FA-2AD357ED8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7E386-C2D4-4AE0-B5E1-E5F7027528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5551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7EF4C-B32B-D89B-4B11-6C532DE76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A9C721-D8A8-AC48-F3A3-A743EB9A8F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055E77-01C4-510A-14B5-479D2B0C75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E7205E-1948-CAC3-4D76-8D109534C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156C2-A947-4042-993C-03126FC01546}" type="datetimeFigureOut">
              <a:rPr lang="en-GB" smtClean="0"/>
              <a:t>21/06/2024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889BFF-CD83-BB55-5A0C-B29A03EEC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475F45-769B-4FCC-F03F-FA5A315D6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7E386-C2D4-4AE0-B5E1-E5F7027528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7953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0019B-7173-F268-3325-FB0AA4B1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EF79A4-B7E3-02E3-B971-169C9ECCB0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0D279E-1D6D-6744-6A76-90E5190A5B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15575B-CA82-DB36-8F52-A56C6A572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156C2-A947-4042-993C-03126FC01546}" type="datetimeFigureOut">
              <a:rPr lang="en-GB" smtClean="0"/>
              <a:t>21/06/2024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5F8ED7-8CBC-6F4A-C16B-EA2DE5D6D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33C50B-1F7C-DD4B-DEEC-44CCC82BE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7E386-C2D4-4AE0-B5E1-E5F7027528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4006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5BFCE-AFE8-61E1-19FB-9A95CAA73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83F1D6-E975-C5F8-39D1-E1D52333DF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27D05-6DAC-B93B-B81F-E694CF3F6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156C2-A947-4042-993C-03126FC01546}" type="datetimeFigureOut">
              <a:rPr lang="en-GB" smtClean="0"/>
              <a:t>21/06/2024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DADB22-F5D4-2197-7C1C-6B65B0602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C12D97-B920-4FC8-777D-E0736B739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7E386-C2D4-4AE0-B5E1-E5F7027528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380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0AD14A-7578-BD5B-8B97-BF1E97EB8D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E956A0-68F6-EB16-1E92-10AB99032F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E86660-2A39-FD1D-A262-D853CF464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156C2-A947-4042-993C-03126FC01546}" type="datetimeFigureOut">
              <a:rPr lang="en-GB" smtClean="0"/>
              <a:t>21/06/2024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3DBE7C-E773-204E-A34A-0B7ED16E5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C68E72-86B1-FC09-67B6-2B3B21728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7E386-C2D4-4AE0-B5E1-E5F7027528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80477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0955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A5761B-2601-956C-04F1-B1716EB81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634E90-36FB-7ADC-5010-FF493318D8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E0F2E-80E5-C13D-BE33-B7732B2B25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F156C2-A947-4042-993C-03126FC01546}" type="datetimeFigureOut">
              <a:rPr lang="en-GB" smtClean="0"/>
              <a:t>21/06/2024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C3B259-C613-96A2-41F3-6A0A1A36FA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7917D2-0767-815F-F145-DFCAC9648B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27E386-C2D4-4AE0-B5E1-E5F7027528B0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6C06AA-8BC6-C748-112B-DC3F53637571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489700"/>
            <a:ext cx="12009438" cy="3048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email/document and its contents have been classified as ‘Internal &amp; Partners’ by RECCo. This data should be handled in line with RECCo data handling requirements. If you have received this data in error, please advise the sender or author and delete the data.</a:t>
            </a:r>
          </a:p>
        </p:txBody>
      </p:sp>
    </p:spTree>
    <p:extLst>
      <p:ext uri="{BB962C8B-B14F-4D97-AF65-F5344CB8AC3E}">
        <p14:creationId xmlns:p14="http://schemas.microsoft.com/office/powerpoint/2010/main" val="2492637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7D82335-A9BC-5410-211C-E4D1F4190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788" y="173101"/>
            <a:ext cx="11504676" cy="1325563"/>
          </a:xfrm>
        </p:spPr>
        <p:txBody>
          <a:bodyPr>
            <a:normAutofit/>
          </a:bodyPr>
          <a:lstStyle/>
          <a:p>
            <a:r>
              <a:rPr lang="en-GB" sz="3200" dirty="0"/>
              <a:t>Discussion points to develop the proposal for a </a:t>
            </a:r>
            <a:br>
              <a:rPr lang="en-GB" sz="3200" dirty="0"/>
            </a:br>
            <a:r>
              <a:rPr lang="en-GB" sz="3200" dirty="0"/>
              <a:t>Safety Inspection Regime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E6C0D618-4894-74B9-3EF2-141832FC60B5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2191081522"/>
              </p:ext>
            </p:extLst>
          </p:nvPr>
        </p:nvGraphicFramePr>
        <p:xfrm>
          <a:off x="152400" y="1564775"/>
          <a:ext cx="11504676" cy="485892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17131">
                  <a:extLst>
                    <a:ext uri="{9D8B030D-6E8A-4147-A177-3AD203B41FA5}">
                      <a16:colId xmlns:a16="http://schemas.microsoft.com/office/drawing/2014/main" val="4217642113"/>
                    </a:ext>
                  </a:extLst>
                </a:gridCol>
                <a:gridCol w="3852653">
                  <a:extLst>
                    <a:ext uri="{9D8B030D-6E8A-4147-A177-3AD203B41FA5}">
                      <a16:colId xmlns:a16="http://schemas.microsoft.com/office/drawing/2014/main" val="1565714442"/>
                    </a:ext>
                  </a:extLst>
                </a:gridCol>
                <a:gridCol w="3834892">
                  <a:extLst>
                    <a:ext uri="{9D8B030D-6E8A-4147-A177-3AD203B41FA5}">
                      <a16:colId xmlns:a16="http://schemas.microsoft.com/office/drawing/2014/main" val="3003656815"/>
                    </a:ext>
                  </a:extLst>
                </a:gridCol>
              </a:tblGrid>
              <a:tr h="350059">
                <a:tc>
                  <a:txBody>
                    <a:bodyPr/>
                    <a:lstStyle/>
                    <a:p>
                      <a:r>
                        <a:rPr lang="en-GB" sz="1400" dirty="0"/>
                        <a:t>Starting Point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Trigger or Redemption Points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Control Points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050601"/>
                  </a:ext>
                </a:extLst>
              </a:tr>
              <a:tr h="9638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 Supplier parties then derogations based on TDIS Theft Investigation submissions?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400" dirty="0"/>
                        <a:t>A sliding scale based on the perceived risk factors  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400" dirty="0"/>
                        <a:t>All or nothing – standardised approach for consistency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Clearly documented processes to increase engagement</a:t>
                      </a:r>
                    </a:p>
                    <a:p>
                      <a:pPr lvl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400" dirty="0"/>
                        <a:t>Detailed escalation process for non-engagement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69932712"/>
                  </a:ext>
                </a:extLst>
              </a:tr>
              <a:tr h="11652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 a sanction after all other efforts to encourage engagement with theft processes have failed?</a:t>
                      </a:r>
                      <a:endParaRPr lang="en-GB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Review of TDIS submissions and confirmed theft performance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Link to known lead types by Supplier – e.g. ETTOS, Smart Alerts in recognised patterns etc. </a:t>
                      </a:r>
                      <a:endParaRPr lang="en-GB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400" dirty="0"/>
                        <a:t>Monitoring for adherence to inspection regimes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400" dirty="0"/>
                        <a:t>- Audit Process 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400" dirty="0"/>
                        <a:t>- Audit Provider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6673229"/>
                  </a:ext>
                </a:extLst>
              </a:tr>
              <a:tr h="14386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Something in between, e.g. Proportionate to performance against targets, not simply achieving confirmed Theft target,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Specific lead types worked, file submissions etc.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Performance measured against mandated theft lead sources:  </a:t>
                      </a:r>
                    </a:p>
                    <a:p>
                      <a:pPr lvl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a) proportion of investigations opened</a:t>
                      </a:r>
                    </a:p>
                    <a:p>
                      <a:pPr lvl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b) visits and conclusion within sla c) outcome results including conversion rate</a:t>
                      </a:r>
                      <a:endParaRPr lang="en-GB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400" dirty="0"/>
                        <a:t>Escalation process for failures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400" dirty="0"/>
                        <a:t>Sanctions for failure</a:t>
                      </a:r>
                    </a:p>
                    <a:p>
                      <a:pPr marL="285750" indent="-285750">
                        <a:spcBef>
                          <a:spcPts val="0"/>
                        </a:spcBef>
                        <a:spcAft>
                          <a:spcPts val="600"/>
                        </a:spcAft>
                        <a:buFontTx/>
                        <a:buChar char="-"/>
                      </a:pPr>
                      <a:r>
                        <a:rPr lang="en-GB" sz="1400" dirty="0"/>
                        <a:t>Warnings</a:t>
                      </a:r>
                    </a:p>
                    <a:p>
                      <a:pPr marL="285750" indent="-285750">
                        <a:spcBef>
                          <a:spcPts val="0"/>
                        </a:spcBef>
                        <a:spcAft>
                          <a:spcPts val="600"/>
                        </a:spcAft>
                        <a:buFontTx/>
                        <a:buChar char="-"/>
                      </a:pPr>
                      <a:r>
                        <a:rPr lang="en-GB" sz="1400" dirty="0"/>
                        <a:t>Fines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1204162"/>
                  </a:ext>
                </a:extLst>
              </a:tr>
              <a:tr h="8343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Regulator Involvement:-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Notification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Approval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Any proactive activity?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Mitigation factors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GB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Licence withdrawal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598001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63376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B6ABD153718F40AB257D99BCA5D342" ma:contentTypeVersion="17" ma:contentTypeDescription="Create a new document." ma:contentTypeScope="" ma:versionID="d01303addd42b28e733fecdc0a5d6b22">
  <xsd:schema xmlns:xsd="http://www.w3.org/2001/XMLSchema" xmlns:xs="http://www.w3.org/2001/XMLSchema" xmlns:p="http://schemas.microsoft.com/office/2006/metadata/properties" xmlns:ns2="33669984-af94-4b35-9f37-f4574e663bce" xmlns:ns3="d5e8df70-7ba7-462a-92bc-0eb2af61e599" targetNamespace="http://schemas.microsoft.com/office/2006/metadata/properties" ma:root="true" ma:fieldsID="c77b75dde10294f881e130ecf9569a9f" ns2:_="" ns3:_="">
    <xsd:import namespace="33669984-af94-4b35-9f37-f4574e663bce"/>
    <xsd:import namespace="d5e8df70-7ba7-462a-92bc-0eb2af61e5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669984-af94-4b35-9f37-f4574e663b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5e11d1ff-3de3-40aa-b1cb-720a3f5ef5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e8df70-7ba7-462a-92bc-0eb2af61e59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188e3084-6947-48ea-be46-cbabc134540f}" ma:internalName="TaxCatchAll" ma:showField="CatchAllData" ma:web="d5e8df70-7ba7-462a-92bc-0eb2af61e5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3669984-af94-4b35-9f37-f4574e663bce">
      <Terms xmlns="http://schemas.microsoft.com/office/infopath/2007/PartnerControls"/>
    </lcf76f155ced4ddcb4097134ff3c332f>
    <TaxCatchAll xmlns="d5e8df70-7ba7-462a-92bc-0eb2af61e599" xsi:nil="true"/>
  </documentManagement>
</p:properties>
</file>

<file path=customXml/itemProps1.xml><?xml version="1.0" encoding="utf-8"?>
<ds:datastoreItem xmlns:ds="http://schemas.openxmlformats.org/officeDocument/2006/customXml" ds:itemID="{D30C25EA-8C39-4622-95B4-95CCC920B0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3669984-af94-4b35-9f37-f4574e663bce"/>
    <ds:schemaRef ds:uri="d5e8df70-7ba7-462a-92bc-0eb2af61e59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F753EA7-1F96-484F-BFAD-295B43B786B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D0E6399-2D03-4A7F-9A64-2D26E4DE7DF7}">
  <ds:schemaRefs>
    <ds:schemaRef ds:uri="http://schemas.openxmlformats.org/package/2006/metadata/core-properties"/>
    <ds:schemaRef ds:uri="http://purl.org/dc/terms/"/>
    <ds:schemaRef ds:uri="d5e8df70-7ba7-462a-92bc-0eb2af61e599"/>
    <ds:schemaRef ds:uri="http://schemas.microsoft.com/office/2006/documentManagement/types"/>
    <ds:schemaRef ds:uri="http://www.w3.org/XML/1998/namespace"/>
    <ds:schemaRef ds:uri="http://purl.org/dc/elements/1.1/"/>
    <ds:schemaRef ds:uri="http://purl.org/dc/dcmitype/"/>
    <ds:schemaRef ds:uri="http://schemas.microsoft.com/office/2006/metadata/properties"/>
    <ds:schemaRef ds:uri="http://schemas.microsoft.com/office/infopath/2007/PartnerControls"/>
    <ds:schemaRef ds:uri="33669984-af94-4b35-9f37-f4574e663b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197</Words>
  <Application>Microsoft Office PowerPoint</Application>
  <PresentationFormat>Widescreen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Discussion points to develop the proposal for a  Safety Inspection Regime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Lynne Fallon</dc:creator>
  <cp:lastModifiedBy>Elise Handy</cp:lastModifiedBy>
  <cp:revision>2</cp:revision>
  <dcterms:created xsi:type="dcterms:W3CDTF">2024-06-21T10:07:22Z</dcterms:created>
  <dcterms:modified xsi:type="dcterms:W3CDTF">2024-06-21T11:05:42Z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e012c00-73e0-4c5a-b205-28a930a96e5e_Enabled">
    <vt:lpwstr>true</vt:lpwstr>
  </property>
  <property fmtid="{D5CDD505-2E9C-101B-9397-08002B2CF9AE}" pid="3" name="MSIP_Label_6e012c00-73e0-4c5a-b205-28a930a96e5e_SetDate">
    <vt:lpwstr>2024-06-21T10:53:56Z</vt:lpwstr>
  </property>
  <property fmtid="{D5CDD505-2E9C-101B-9397-08002B2CF9AE}" pid="4" name="MSIP_Label_6e012c00-73e0-4c5a-b205-28a930a96e5e_Method">
    <vt:lpwstr>Standard</vt:lpwstr>
  </property>
  <property fmtid="{D5CDD505-2E9C-101B-9397-08002B2CF9AE}" pid="5" name="MSIP_Label_6e012c00-73e0-4c5a-b205-28a930a96e5e_Name">
    <vt:lpwstr>Internal and Partners</vt:lpwstr>
  </property>
  <property fmtid="{D5CDD505-2E9C-101B-9397-08002B2CF9AE}" pid="6" name="MSIP_Label_6e012c00-73e0-4c5a-b205-28a930a96e5e_SiteId">
    <vt:lpwstr>f59e1ee2-6e37-44df-b088-2e81f9d1b201</vt:lpwstr>
  </property>
  <property fmtid="{D5CDD505-2E9C-101B-9397-08002B2CF9AE}" pid="7" name="MSIP_Label_6e012c00-73e0-4c5a-b205-28a930a96e5e_ActionId">
    <vt:lpwstr>61d0fcd3-6ceb-408d-8e3a-398456d2c65b</vt:lpwstr>
  </property>
  <property fmtid="{D5CDD505-2E9C-101B-9397-08002B2CF9AE}" pid="8" name="MSIP_Label_6e012c00-73e0-4c5a-b205-28a930a96e5e_ContentBits">
    <vt:lpwstr>2</vt:lpwstr>
  </property>
  <property fmtid="{D5CDD505-2E9C-101B-9397-08002B2CF9AE}" pid="9" name="ClassificationContentMarkingFooterLocations">
    <vt:lpwstr>Office Theme:8</vt:lpwstr>
  </property>
  <property fmtid="{D5CDD505-2E9C-101B-9397-08002B2CF9AE}" pid="10" name="ClassificationContentMarkingFooterText">
    <vt:lpwstr>This email/document and its contents have been classified as ‘Internal &amp; Partners’ by RECCo. This data should be handled in line with RECCo data handling requirements. If you have received this data in error, please advise the sender or author and delete the data.</vt:lpwstr>
  </property>
  <property fmtid="{D5CDD505-2E9C-101B-9397-08002B2CF9AE}" pid="11" name="MSIP_Label_2d7f055f-5347-41d4-8cbe-c035e83f4f3c_Enabled">
    <vt:lpwstr>true</vt:lpwstr>
  </property>
  <property fmtid="{D5CDD505-2E9C-101B-9397-08002B2CF9AE}" pid="12" name="MSIP_Label_2d7f055f-5347-41d4-8cbe-c035e83f4f3c_SetDate">
    <vt:lpwstr>2024-06-21T11:05:30Z</vt:lpwstr>
  </property>
  <property fmtid="{D5CDD505-2E9C-101B-9397-08002B2CF9AE}" pid="13" name="MSIP_Label_2d7f055f-5347-41d4-8cbe-c035e83f4f3c_Method">
    <vt:lpwstr>Standard</vt:lpwstr>
  </property>
  <property fmtid="{D5CDD505-2E9C-101B-9397-08002B2CF9AE}" pid="14" name="MSIP_Label_2d7f055f-5347-41d4-8cbe-c035e83f4f3c_Name">
    <vt:lpwstr>defa4170-0d19-0005-0004-bc88714345d2</vt:lpwstr>
  </property>
  <property fmtid="{D5CDD505-2E9C-101B-9397-08002B2CF9AE}" pid="15" name="MSIP_Label_2d7f055f-5347-41d4-8cbe-c035e83f4f3c_SiteId">
    <vt:lpwstr>883dbbc0-a334-4b54-87cf-04fa94aeafb8</vt:lpwstr>
  </property>
  <property fmtid="{D5CDD505-2E9C-101B-9397-08002B2CF9AE}" pid="16" name="MSIP_Label_2d7f055f-5347-41d4-8cbe-c035e83f4f3c_ActionId">
    <vt:lpwstr>53fe31af-301b-435a-979f-d9583826ab98</vt:lpwstr>
  </property>
  <property fmtid="{D5CDD505-2E9C-101B-9397-08002B2CF9AE}" pid="17" name="MSIP_Label_2d7f055f-5347-41d4-8cbe-c035e83f4f3c_ContentBits">
    <vt:lpwstr>0</vt:lpwstr>
  </property>
  <property fmtid="{D5CDD505-2E9C-101B-9397-08002B2CF9AE}" pid="18" name="ContentTypeId">
    <vt:lpwstr>0x01010064B6ABD153718F40AB257D99BCA5D342</vt:lpwstr>
  </property>
  <property fmtid="{D5CDD505-2E9C-101B-9397-08002B2CF9AE}" pid="19" name="MediaServiceImageTags">
    <vt:lpwstr/>
  </property>
</Properties>
</file>