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18"/>
  </p:notesMasterIdLst>
  <p:sldIdLst>
    <p:sldId id="262" r:id="rId6"/>
    <p:sldId id="264" r:id="rId7"/>
    <p:sldId id="265" r:id="rId8"/>
    <p:sldId id="267" r:id="rId9"/>
    <p:sldId id="273" r:id="rId10"/>
    <p:sldId id="270" r:id="rId11"/>
    <p:sldId id="275" r:id="rId12"/>
    <p:sldId id="271" r:id="rId13"/>
    <p:sldId id="274" r:id="rId14"/>
    <p:sldId id="259" r:id="rId15"/>
    <p:sldId id="260"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CD31F4-D9D1-450A-9ABF-EED3F9BCFBE7}" v="12" dt="2026-08-05T14:04:33.8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56" autoAdjust="0"/>
  </p:normalViewPr>
  <p:slideViewPr>
    <p:cSldViewPr snapToGrid="0">
      <p:cViewPr varScale="1">
        <p:scale>
          <a:sx n="92" d="100"/>
          <a:sy n="92" d="100"/>
        </p:scale>
        <p:origin x="13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r>
              <a:rPr lang="en-GB">
                <a:solidFill>
                  <a:schemeClr val="bg1"/>
                </a:solidFill>
              </a:rPr>
              <a:t>Electric</a:t>
            </a:r>
            <a:r>
              <a:rPr lang="en-GB" baseline="0">
                <a:solidFill>
                  <a:schemeClr val="bg1"/>
                </a:solidFill>
              </a:rPr>
              <a:t> Audits FY 2026/27</a:t>
            </a:r>
            <a:endParaRPr lang="en-GB">
              <a:solidFill>
                <a:schemeClr val="bg1"/>
              </a:solidFill>
            </a:endParaRPr>
          </a:p>
        </c:rich>
      </c:tx>
      <c:layout>
        <c:manualLayout>
          <c:xMode val="edge"/>
          <c:yMode val="edge"/>
          <c:x val="0.41331564327485371"/>
          <c:y val="7.1211538461538448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bg1"/>
              </a:solidFill>
              <a:latin typeface="+mn-lt"/>
              <a:ea typeface="+mn-ea"/>
              <a:cs typeface="+mn-cs"/>
            </a:defRPr>
          </a:pPr>
          <a:endParaRPr lang="en-GB"/>
        </a:p>
      </c:txPr>
    </c:title>
    <c:autoTitleDeleted val="0"/>
    <c:plotArea>
      <c:layout>
        <c:manualLayout>
          <c:layoutTarget val="inner"/>
          <c:xMode val="edge"/>
          <c:yMode val="edge"/>
          <c:x val="4.4560771366993761E-2"/>
          <c:y val="7.929615384615385E-2"/>
          <c:w val="0.88686030868036714"/>
          <c:h val="0.8036564102564101"/>
        </c:manualLayout>
      </c:layout>
      <c:barChart>
        <c:barDir val="col"/>
        <c:grouping val="clustered"/>
        <c:varyColors val="0"/>
        <c:ser>
          <c:idx val="13"/>
          <c:order val="1"/>
          <c:tx>
            <c:strRef>
              <c:f>'E-G-OMF'!$C$14</c:f>
              <c:strCache>
                <c:ptCount val="1"/>
                <c:pt idx="0">
                  <c:v>Electricity Audits Completed</c:v>
                </c:pt>
              </c:strCache>
            </c:strRef>
          </c:tx>
          <c:spPr>
            <a:solidFill>
              <a:schemeClr val="accent2"/>
            </a:solidFill>
            <a:ln>
              <a:solidFill>
                <a:schemeClr val="accent2"/>
              </a:solidFill>
            </a:ln>
            <a:effectLst/>
          </c:spPr>
          <c:invertIfNegative val="0"/>
          <c:cat>
            <c:numRef>
              <c:f>'FY25-26'!$D$5:$O$5</c:f>
              <c:numCache>
                <c:formatCode>mmm\-yy</c:formatCode>
                <c:ptCount val="12"/>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numCache>
            </c:numRef>
          </c:cat>
          <c:val>
            <c:numRef>
              <c:f>'E-G-OMF'!$D$14:$O$14</c:f>
              <c:numCache>
                <c:formatCode>0</c:formatCode>
                <c:ptCount val="12"/>
                <c:pt idx="0">
                  <c:v>8</c:v>
                </c:pt>
                <c:pt idx="1">
                  <c:v>7</c:v>
                </c:pt>
                <c:pt idx="2">
                  <c:v>7</c:v>
                </c:pt>
                <c:pt idx="3">
                  <c:v>5</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F39-456C-894F-A31269818B5D}"/>
            </c:ext>
          </c:extLst>
        </c:ser>
        <c:dLbls>
          <c:showLegendKey val="0"/>
          <c:showVal val="0"/>
          <c:showCatName val="0"/>
          <c:showSerName val="0"/>
          <c:showPercent val="0"/>
          <c:showBubbleSize val="0"/>
        </c:dLbls>
        <c:gapWidth val="150"/>
        <c:axId val="995852143"/>
        <c:axId val="995850703"/>
      </c:barChart>
      <c:lineChart>
        <c:grouping val="standard"/>
        <c:varyColors val="0"/>
        <c:ser>
          <c:idx val="19"/>
          <c:order val="0"/>
          <c:tx>
            <c:strRef>
              <c:f>'E-G-OMF'!$C$13</c:f>
              <c:strCache>
                <c:ptCount val="1"/>
                <c:pt idx="0">
                  <c:v>Electricity Audits Due</c:v>
                </c:pt>
              </c:strCache>
            </c:strRef>
          </c:tx>
          <c:spPr>
            <a:ln w="15875" cap="rnd">
              <a:solidFill>
                <a:schemeClr val="bg1"/>
              </a:solidFill>
              <a:prstDash val="sysDot"/>
              <a:round/>
            </a:ln>
            <a:effectLst/>
          </c:spPr>
          <c:marker>
            <c:symbol val="none"/>
          </c:marker>
          <c:cat>
            <c:numRef>
              <c:f>'E-G-OMF'!$D$5:$O$5</c:f>
              <c:numCache>
                <c:formatCode>mmm\-yy</c:formatCode>
                <c:ptCount val="12"/>
                <c:pt idx="0">
                  <c:v>46113</c:v>
                </c:pt>
                <c:pt idx="1">
                  <c:v>46143</c:v>
                </c:pt>
                <c:pt idx="2">
                  <c:v>46174</c:v>
                </c:pt>
                <c:pt idx="3">
                  <c:v>46204</c:v>
                </c:pt>
                <c:pt idx="4">
                  <c:v>46235</c:v>
                </c:pt>
                <c:pt idx="5">
                  <c:v>46266</c:v>
                </c:pt>
                <c:pt idx="6">
                  <c:v>46296</c:v>
                </c:pt>
                <c:pt idx="7">
                  <c:v>46327</c:v>
                </c:pt>
                <c:pt idx="8">
                  <c:v>46357</c:v>
                </c:pt>
                <c:pt idx="9">
                  <c:v>46388</c:v>
                </c:pt>
                <c:pt idx="10">
                  <c:v>46419</c:v>
                </c:pt>
                <c:pt idx="11">
                  <c:v>46447</c:v>
                </c:pt>
              </c:numCache>
            </c:numRef>
          </c:cat>
          <c:val>
            <c:numRef>
              <c:f>'E-G-OMF'!$D$13:$O$13</c:f>
              <c:numCache>
                <c:formatCode>0</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1-AF39-456C-894F-A31269818B5D}"/>
            </c:ext>
          </c:extLst>
        </c:ser>
        <c:dLbls>
          <c:showLegendKey val="0"/>
          <c:showVal val="0"/>
          <c:showCatName val="0"/>
          <c:showSerName val="0"/>
          <c:showPercent val="0"/>
          <c:showBubbleSize val="0"/>
        </c:dLbls>
        <c:marker val="1"/>
        <c:smooth val="0"/>
        <c:axId val="995852143"/>
        <c:axId val="995850703"/>
      </c:lineChart>
      <c:lineChart>
        <c:grouping val="standard"/>
        <c:varyColors val="0"/>
        <c:ser>
          <c:idx val="0"/>
          <c:order val="2"/>
          <c:tx>
            <c:strRef>
              <c:f>'E-G-OMF'!$C$21</c:f>
              <c:strCache>
                <c:ptCount val="1"/>
                <c:pt idx="0">
                  <c:v>Electric - % passed first time (PCM)</c:v>
                </c:pt>
              </c:strCache>
            </c:strRef>
          </c:tx>
          <c:spPr>
            <a:ln w="28575" cap="rnd">
              <a:solidFill>
                <a:schemeClr val="accent3"/>
              </a:solidFill>
              <a:round/>
            </a:ln>
            <a:effectLst/>
          </c:spPr>
          <c:marker>
            <c:symbol val="none"/>
          </c:marker>
          <c:cat>
            <c:numRef>
              <c:f>'E-G-OMF'!$D$5:$O$5</c:f>
              <c:numCache>
                <c:formatCode>mmm\-yy</c:formatCode>
                <c:ptCount val="12"/>
                <c:pt idx="0">
                  <c:v>46113</c:v>
                </c:pt>
                <c:pt idx="1">
                  <c:v>46143</c:v>
                </c:pt>
                <c:pt idx="2">
                  <c:v>46174</c:v>
                </c:pt>
                <c:pt idx="3">
                  <c:v>46204</c:v>
                </c:pt>
                <c:pt idx="4">
                  <c:v>46235</c:v>
                </c:pt>
                <c:pt idx="5">
                  <c:v>46266</c:v>
                </c:pt>
                <c:pt idx="6">
                  <c:v>46296</c:v>
                </c:pt>
                <c:pt idx="7">
                  <c:v>46327</c:v>
                </c:pt>
                <c:pt idx="8">
                  <c:v>46357</c:v>
                </c:pt>
                <c:pt idx="9">
                  <c:v>46388</c:v>
                </c:pt>
                <c:pt idx="10">
                  <c:v>46419</c:v>
                </c:pt>
                <c:pt idx="11">
                  <c:v>46447</c:v>
                </c:pt>
              </c:numCache>
            </c:numRef>
          </c:cat>
          <c:val>
            <c:numRef>
              <c:f>'E-G-OMF'!$D$21:$O$21</c:f>
              <c:numCache>
                <c:formatCode>0.0%</c:formatCode>
                <c:ptCount val="12"/>
                <c:pt idx="0">
                  <c:v>0.875</c:v>
                </c:pt>
                <c:pt idx="1">
                  <c:v>0.7142857142857143</c:v>
                </c:pt>
                <c:pt idx="2">
                  <c:v>1</c:v>
                </c:pt>
                <c:pt idx="3">
                  <c:v>0</c:v>
                </c:pt>
                <c:pt idx="4">
                  <c:v>0</c:v>
                </c:pt>
                <c:pt idx="5">
                  <c:v>0</c:v>
                </c:pt>
                <c:pt idx="6">
                  <c:v>0</c:v>
                </c:pt>
                <c:pt idx="7">
                  <c:v>0</c:v>
                </c:pt>
                <c:pt idx="8">
                  <c:v>0</c:v>
                </c:pt>
                <c:pt idx="9">
                  <c:v>0</c:v>
                </c:pt>
                <c:pt idx="10">
                  <c:v>0</c:v>
                </c:pt>
                <c:pt idx="11">
                  <c:v>0</c:v>
                </c:pt>
              </c:numCache>
            </c:numRef>
          </c:val>
          <c:smooth val="0"/>
          <c:extLst>
            <c:ext xmlns:c16="http://schemas.microsoft.com/office/drawing/2014/chart" uri="{C3380CC4-5D6E-409C-BE32-E72D297353CC}">
              <c16:uniqueId val="{00000002-AF39-456C-894F-A31269818B5D}"/>
            </c:ext>
          </c:extLst>
        </c:ser>
        <c:ser>
          <c:idx val="1"/>
          <c:order val="3"/>
          <c:tx>
            <c:strRef>
              <c:f>'E-G-OMF'!$C$17</c:f>
              <c:strCache>
                <c:ptCount val="1"/>
                <c:pt idx="0">
                  <c:v>Electric - % Completed On Time (PCM)</c:v>
                </c:pt>
              </c:strCache>
            </c:strRef>
          </c:tx>
          <c:spPr>
            <a:ln w="15875" cap="rnd">
              <a:solidFill>
                <a:schemeClr val="accent1"/>
              </a:solidFill>
              <a:round/>
            </a:ln>
            <a:effectLst/>
          </c:spPr>
          <c:marker>
            <c:symbol val="none"/>
          </c:marker>
          <c:cat>
            <c:numRef>
              <c:f>'E-G-OMF'!$D$5:$O$5</c:f>
              <c:numCache>
                <c:formatCode>mmm\-yy</c:formatCode>
                <c:ptCount val="12"/>
                <c:pt idx="0">
                  <c:v>46113</c:v>
                </c:pt>
                <c:pt idx="1">
                  <c:v>46143</c:v>
                </c:pt>
                <c:pt idx="2">
                  <c:v>46174</c:v>
                </c:pt>
                <c:pt idx="3">
                  <c:v>46204</c:v>
                </c:pt>
                <c:pt idx="4">
                  <c:v>46235</c:v>
                </c:pt>
                <c:pt idx="5">
                  <c:v>46266</c:v>
                </c:pt>
                <c:pt idx="6">
                  <c:v>46296</c:v>
                </c:pt>
                <c:pt idx="7">
                  <c:v>46327</c:v>
                </c:pt>
                <c:pt idx="8">
                  <c:v>46357</c:v>
                </c:pt>
                <c:pt idx="9">
                  <c:v>46388</c:v>
                </c:pt>
                <c:pt idx="10">
                  <c:v>46419</c:v>
                </c:pt>
                <c:pt idx="11">
                  <c:v>46447</c:v>
                </c:pt>
              </c:numCache>
            </c:numRef>
          </c:cat>
          <c:val>
            <c:numRef>
              <c:f>'E-G-OMF'!$D$17:$O$17</c:f>
              <c:numCache>
                <c:formatCode>0%</c:formatCode>
                <c:ptCount val="12"/>
                <c:pt idx="0" formatCode="0.0%">
                  <c:v>1</c:v>
                </c:pt>
                <c:pt idx="1">
                  <c:v>0.5714285714285714</c:v>
                </c:pt>
                <c:pt idx="2" formatCode="0.0%">
                  <c:v>1</c:v>
                </c:pt>
                <c:pt idx="3" formatCode="0.0%">
                  <c:v>0.8</c:v>
                </c:pt>
                <c:pt idx="4" formatCode="0.0%">
                  <c:v>0</c:v>
                </c:pt>
                <c:pt idx="5" formatCode="0.0%">
                  <c:v>0</c:v>
                </c:pt>
                <c:pt idx="6" formatCode="0.0%">
                  <c:v>0</c:v>
                </c:pt>
                <c:pt idx="7" formatCode="0.0%">
                  <c:v>0</c:v>
                </c:pt>
                <c:pt idx="8">
                  <c:v>0</c:v>
                </c:pt>
                <c:pt idx="9" formatCode="0.0%">
                  <c:v>0</c:v>
                </c:pt>
                <c:pt idx="10" formatCode="0.0%">
                  <c:v>0</c:v>
                </c:pt>
                <c:pt idx="11" formatCode="0.0%">
                  <c:v>0</c:v>
                </c:pt>
              </c:numCache>
            </c:numRef>
          </c:val>
          <c:smooth val="0"/>
          <c:extLst>
            <c:ext xmlns:c16="http://schemas.microsoft.com/office/drawing/2014/chart" uri="{C3380CC4-5D6E-409C-BE32-E72D297353CC}">
              <c16:uniqueId val="{00000003-AF39-456C-894F-A31269818B5D}"/>
            </c:ext>
          </c:extLst>
        </c:ser>
        <c:dLbls>
          <c:showLegendKey val="0"/>
          <c:showVal val="0"/>
          <c:showCatName val="0"/>
          <c:showSerName val="0"/>
          <c:showPercent val="0"/>
          <c:showBubbleSize val="0"/>
        </c:dLbls>
        <c:marker val="1"/>
        <c:smooth val="0"/>
        <c:axId val="47596336"/>
        <c:axId val="47595856"/>
      </c:lineChart>
      <c:dateAx>
        <c:axId val="995852143"/>
        <c:scaling>
          <c:orientation val="minMax"/>
        </c:scaling>
        <c:delete val="0"/>
        <c:axPos val="b"/>
        <c:numFmt formatCode="mmm\-yy" sourceLinked="1"/>
        <c:majorTickMark val="out"/>
        <c:minorTickMark val="none"/>
        <c:tickLblPos val="nextTo"/>
        <c:spPr>
          <a:noFill/>
          <a:ln w="9525" cap="flat" cmpd="sng" algn="ctr">
            <a:solidFill>
              <a:schemeClr val="bg1">
                <a:lumMod val="2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995850703"/>
        <c:crosses val="autoZero"/>
        <c:auto val="1"/>
        <c:lblOffset val="100"/>
        <c:baseTimeUnit val="months"/>
      </c:dateAx>
      <c:valAx>
        <c:axId val="995850703"/>
        <c:scaling>
          <c:orientation val="minMax"/>
        </c:scaling>
        <c:delete val="0"/>
        <c:axPos val="l"/>
        <c:majorGridlines>
          <c:spPr>
            <a:ln w="9525" cap="flat" cmpd="sng" algn="ctr">
              <a:solidFill>
                <a:schemeClr val="bg1">
                  <a:lumMod val="2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995852143"/>
        <c:crosses val="autoZero"/>
        <c:crossBetween val="between"/>
      </c:valAx>
      <c:valAx>
        <c:axId val="47595856"/>
        <c:scaling>
          <c:orientation val="minMax"/>
          <c:max val="1"/>
        </c:scaling>
        <c:delete val="0"/>
        <c:axPos val="r"/>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596336"/>
        <c:crosses val="max"/>
        <c:crossBetween val="between"/>
      </c:valAx>
      <c:dateAx>
        <c:axId val="47596336"/>
        <c:scaling>
          <c:orientation val="minMax"/>
        </c:scaling>
        <c:delete val="1"/>
        <c:axPos val="b"/>
        <c:numFmt formatCode="mmm\-yy" sourceLinked="1"/>
        <c:majorTickMark val="out"/>
        <c:minorTickMark val="none"/>
        <c:tickLblPos val="nextTo"/>
        <c:crossAx val="47595856"/>
        <c:crosses val="autoZero"/>
        <c:auto val="1"/>
        <c:lblOffset val="100"/>
        <c:baseTimeUnit val="months"/>
        <c:majorUnit val="1"/>
        <c:minorUnit val="1"/>
      </c:dateAx>
      <c:spPr>
        <a:noFill/>
        <a:ln>
          <a:solidFill>
            <a:schemeClr val="bg1">
              <a:lumMod val="25000"/>
            </a:schemeClr>
          </a:solidFill>
        </a:ln>
        <a:effectLst/>
      </c:spPr>
    </c:plotArea>
    <c:legend>
      <c:legendPos val="b"/>
      <c:layout>
        <c:manualLayout>
          <c:xMode val="edge"/>
          <c:yMode val="edge"/>
          <c:x val="0"/>
          <c:y val="0.94309166666666688"/>
          <c:w val="1"/>
          <c:h val="5.270512820512820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0"/>
    <c:dispBlanksAs val="gap"/>
    <c:showDLblsOverMax val="0"/>
    <c:extLst>
      <c:ext xmlns:c16r3="http://schemas.microsoft.com/office/drawing/2017/03/chart" uri="{56B9EC1D-385E-4148-901F-78D8002777C0}">
        <c16r3:dataDisplayOptions16>
          <c16r3:dispNaAsBlank val="1"/>
        </c16r3:dataDisplayOptions16>
      </c:ext>
    </c:extLst>
  </c:chart>
  <c:spPr>
    <a:solidFill>
      <a:srgbClr val="021E5E"/>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3203C7-90B9-468D-9B16-BC47141436D6}" type="datetimeFigureOut">
              <a:rPr lang="en-GB" smtClean="0"/>
              <a:t>12/08/2026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B6FAEF-350E-4B06-AE5D-5760E50FD633}" type="slidenum">
              <a:rPr lang="en-GB" smtClean="0"/>
              <a:t>‹#›</a:t>
            </a:fld>
            <a:endParaRPr lang="en-GB"/>
          </a:p>
        </p:txBody>
      </p:sp>
    </p:spTree>
    <p:extLst>
      <p:ext uri="{BB962C8B-B14F-4D97-AF65-F5344CB8AC3E}">
        <p14:creationId xmlns:p14="http://schemas.microsoft.com/office/powerpoint/2010/main" val="2683390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03C2C-8856-7C13-BD5F-A3BF280B5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F7830B-3516-1DA9-2430-A17A51C107E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8C10D30-4E22-EF1D-D869-0D59284FFF5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3068153-BAAA-E42B-2837-38DBC13B3B07}"/>
              </a:ext>
            </a:extLst>
          </p:cNvPr>
          <p:cNvSpPr>
            <a:spLocks noGrp="1"/>
          </p:cNvSpPr>
          <p:nvPr>
            <p:ph type="sldNum" sz="quarter" idx="5"/>
          </p:nvPr>
        </p:nvSpPr>
        <p:spPr/>
        <p:txBody>
          <a:bodyPr/>
          <a:lstStyle/>
          <a:p>
            <a:fld id="{11B6FAEF-350E-4B06-AE5D-5760E50FD633}" type="slidenum">
              <a:rPr lang="en-GB" smtClean="0"/>
              <a:t>10</a:t>
            </a:fld>
            <a:endParaRPr lang="en-GB"/>
          </a:p>
        </p:txBody>
      </p:sp>
    </p:spTree>
    <p:extLst>
      <p:ext uri="{BB962C8B-B14F-4D97-AF65-F5344CB8AC3E}">
        <p14:creationId xmlns:p14="http://schemas.microsoft.com/office/powerpoint/2010/main" val="1378981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60153-5649-EEA7-D27B-421337656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5ED4D7-E5DD-E87F-5329-5C22C698389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D7034CA-60E2-AECA-63EC-56EA1AE887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C75AE4E-3E45-0FBF-D028-2C94E1CA57AB}"/>
              </a:ext>
            </a:extLst>
          </p:cNvPr>
          <p:cNvSpPr>
            <a:spLocks noGrp="1"/>
          </p:cNvSpPr>
          <p:nvPr>
            <p:ph type="sldNum" sz="quarter" idx="5"/>
          </p:nvPr>
        </p:nvSpPr>
        <p:spPr/>
        <p:txBody>
          <a:bodyPr/>
          <a:lstStyle/>
          <a:p>
            <a:fld id="{11B6FAEF-350E-4B06-AE5D-5760E50FD633}" type="slidenum">
              <a:rPr lang="en-GB" smtClean="0"/>
              <a:t>11</a:t>
            </a:fld>
            <a:endParaRPr lang="en-GB"/>
          </a:p>
        </p:txBody>
      </p:sp>
    </p:spTree>
    <p:extLst>
      <p:ext uri="{BB962C8B-B14F-4D97-AF65-F5344CB8AC3E}">
        <p14:creationId xmlns:p14="http://schemas.microsoft.com/office/powerpoint/2010/main" val="39244523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A7470-01BB-3BBD-DF8A-D9DFB5F910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8B3CED-A0C2-90F9-D319-9C6C8CAC71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Slide Number Placeholder 5">
            <a:extLst>
              <a:ext uri="{FF2B5EF4-FFF2-40B4-BE49-F238E27FC236}">
                <a16:creationId xmlns:a16="http://schemas.microsoft.com/office/drawing/2014/main" id="{C5C81EAF-DA07-8BD2-56B6-FA596851BAA7}"/>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5479212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006D-D3BE-6298-99CD-4E1F4FA6DA0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01527A8-A8F2-318E-560D-C0AFE205CC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655737C3-5945-6319-E908-C62234331D4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79678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7F62A-F94B-471C-7916-B1B3FA13FA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4470D2-2721-DAB0-3AAE-430D2ABF09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92C628DA-51C6-B284-BEEE-9F48EBF2D479}"/>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795958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7F58D-AA19-8218-FFE4-EBAD8E1A75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F101A7C-BB52-4652-AB71-75B747DEDF1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732CD21-F974-4ED1-4C6F-D2134D3740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a:extLst>
              <a:ext uri="{FF2B5EF4-FFF2-40B4-BE49-F238E27FC236}">
                <a16:creationId xmlns:a16="http://schemas.microsoft.com/office/drawing/2014/main" id="{0BDDF6E6-C091-5166-C10E-77B792642F2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708035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20FB-FD51-2D29-9272-EF368B6FADF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9726498-9E12-6139-D4D7-C62EBE8469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387B5A-9FF3-F749-BA5C-5C86AD38E5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CBF3075-EB57-C1B4-FD6D-71797ADB72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0BD8A7-1299-098A-1CA9-0F89FCB64D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Slide Number Placeholder 8">
            <a:extLst>
              <a:ext uri="{FF2B5EF4-FFF2-40B4-BE49-F238E27FC236}">
                <a16:creationId xmlns:a16="http://schemas.microsoft.com/office/drawing/2014/main" id="{CEC806D5-8C7A-AC69-9B04-5B49554EA6C3}"/>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472428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D1599-D3BC-1620-78FD-3113C77D5B81}"/>
              </a:ext>
            </a:extLst>
          </p:cNvPr>
          <p:cNvSpPr>
            <a:spLocks noGrp="1"/>
          </p:cNvSpPr>
          <p:nvPr>
            <p:ph type="title"/>
          </p:nvPr>
        </p:nvSpPr>
        <p:spPr/>
        <p:txBody>
          <a:bodyPr/>
          <a:lstStyle/>
          <a:p>
            <a:r>
              <a:rPr lang="en-US"/>
              <a:t>Click to edit Master title style</a:t>
            </a:r>
            <a:endParaRPr lang="en-GB"/>
          </a:p>
        </p:txBody>
      </p:sp>
      <p:sp>
        <p:nvSpPr>
          <p:cNvPr id="5" name="Slide Number Placeholder 4">
            <a:extLst>
              <a:ext uri="{FF2B5EF4-FFF2-40B4-BE49-F238E27FC236}">
                <a16:creationId xmlns:a16="http://schemas.microsoft.com/office/drawing/2014/main" id="{BEC54933-2030-375A-10BB-A5177CF92160}"/>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912874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8089EB-A398-3F22-C6C0-28BCF11F6F43}"/>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1394252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Blank_0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665C49-3C58-28D3-CC50-621B972B0042}"/>
              </a:ext>
            </a:extLst>
          </p:cNvPr>
          <p:cNvSpPr>
            <a:spLocks/>
          </p:cNvSpPr>
          <p:nvPr/>
        </p:nvSpPr>
        <p:spPr>
          <a:xfrm>
            <a:off x="0" y="0"/>
            <a:ext cx="12192000" cy="18015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purple logo&#10;&#10;Description automatically generated with medium confidence">
            <a:extLst>
              <a:ext uri="{FF2B5EF4-FFF2-40B4-BE49-F238E27FC236}">
                <a16:creationId xmlns:a16="http://schemas.microsoft.com/office/drawing/2014/main" id="{6995BD7B-B1F9-6EAA-1E5B-F26B28AD4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lvl1pPr>
              <a:defRPr>
                <a:solidFill>
                  <a:schemeClr val="bg2"/>
                </a:solidFill>
              </a:defRPr>
            </a:lvl1pPr>
          </a:lstStyle>
          <a:p>
            <a:r>
              <a:rPr lang="en-US"/>
              <a:t>Click to edit Master title style</a:t>
            </a:r>
            <a:endParaRPr lang="en-GB"/>
          </a:p>
        </p:txBody>
      </p:sp>
      <p:sp>
        <p:nvSpPr>
          <p:cNvPr id="4" name="Slide Number Placeholder 3">
            <a:extLst>
              <a:ext uri="{FF2B5EF4-FFF2-40B4-BE49-F238E27FC236}">
                <a16:creationId xmlns:a16="http://schemas.microsoft.com/office/drawing/2014/main" id="{5CDEACF9-078F-FDED-01E2-F1DF7510BF61}"/>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12242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_Headlin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hasCustomPrompt="1"/>
          </p:nvPr>
        </p:nvSpPr>
        <p:spPr>
          <a:xfrm>
            <a:off x="805218" y="842816"/>
            <a:ext cx="10433834" cy="1012073"/>
          </a:xfrm>
        </p:spPr>
        <p:txBody>
          <a:bodyPr anchor="t" anchorCtr="0">
            <a:noAutofit/>
          </a:bodyPr>
          <a:lstStyle>
            <a:lvl1pPr>
              <a:defRPr sz="4000">
                <a:solidFill>
                  <a:schemeClr val="tx1"/>
                </a:solidFill>
              </a:defRPr>
            </a:lvl1pPr>
          </a:lstStyle>
          <a:p>
            <a:r>
              <a:rPr lang="en-GB"/>
              <a:t>Add headline</a:t>
            </a:r>
          </a:p>
        </p:txBody>
      </p:sp>
      <p:pic>
        <p:nvPicPr>
          <p:cNvPr id="3" name="Picture 2" descr="A black and purple logo&#10;&#10;Description automatically generated with medium confidence">
            <a:extLst>
              <a:ext uri="{FF2B5EF4-FFF2-40B4-BE49-F238E27FC236}">
                <a16:creationId xmlns:a16="http://schemas.microsoft.com/office/drawing/2014/main" id="{BC17FFDF-1307-35B0-19CD-0B166C4EF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6" name="Text Placeholder 5">
            <a:extLst>
              <a:ext uri="{FF2B5EF4-FFF2-40B4-BE49-F238E27FC236}">
                <a16:creationId xmlns:a16="http://schemas.microsoft.com/office/drawing/2014/main" id="{1D4BD98B-DC34-6664-7019-BE20DE8ADA0C}"/>
              </a:ext>
            </a:extLst>
          </p:cNvPr>
          <p:cNvSpPr>
            <a:spLocks noGrp="1"/>
          </p:cNvSpPr>
          <p:nvPr>
            <p:ph type="body" sz="quarter" idx="10" hasCustomPrompt="1"/>
          </p:nvPr>
        </p:nvSpPr>
        <p:spPr>
          <a:xfrm>
            <a:off x="805218" y="540001"/>
            <a:ext cx="10433834" cy="414681"/>
          </a:xfrm>
        </p:spPr>
        <p:txBody>
          <a:bodyPr>
            <a:normAutofit/>
          </a:bodyPr>
          <a:lstStyle>
            <a:lvl1pPr marL="0" indent="0">
              <a:buNone/>
              <a:defRPr sz="2000"/>
            </a:lvl1pPr>
          </a:lstStyle>
          <a:p>
            <a:pPr lvl="0"/>
            <a:r>
              <a:rPr lang="en-GB"/>
              <a:t>Click to add title</a:t>
            </a:r>
          </a:p>
        </p:txBody>
      </p:sp>
      <p:sp>
        <p:nvSpPr>
          <p:cNvPr id="8" name="Slide Number Placeholder 5">
            <a:extLst>
              <a:ext uri="{FF2B5EF4-FFF2-40B4-BE49-F238E27FC236}">
                <a16:creationId xmlns:a16="http://schemas.microsoft.com/office/drawing/2014/main" id="{64299CA1-3B80-98EE-A27C-8B5E65D40CCC}"/>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669736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_Headlin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D0CEA1-0F79-A132-8FEF-12E26B78C1C0}"/>
              </a:ext>
            </a:extLst>
          </p:cNvPr>
          <p:cNvSpPr>
            <a:spLocks/>
          </p:cNvSpPr>
          <p:nvPr/>
        </p:nvSpPr>
        <p:spPr>
          <a:xfrm>
            <a:off x="0" y="0"/>
            <a:ext cx="12192000" cy="180158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6">
            <a:extLst>
              <a:ext uri="{FF2B5EF4-FFF2-40B4-BE49-F238E27FC236}">
                <a16:creationId xmlns:a16="http://schemas.microsoft.com/office/drawing/2014/main" id="{F460E4BE-81B3-E692-6643-166A108BC8EA}"/>
              </a:ext>
            </a:extLst>
          </p:cNvPr>
          <p:cNvSpPr>
            <a:spLocks noGrp="1"/>
          </p:cNvSpPr>
          <p:nvPr>
            <p:ph type="title" hasCustomPrompt="1"/>
          </p:nvPr>
        </p:nvSpPr>
        <p:spPr>
          <a:xfrm>
            <a:off x="805218" y="842816"/>
            <a:ext cx="10433834" cy="1012073"/>
          </a:xfrm>
        </p:spPr>
        <p:txBody>
          <a:bodyPr anchor="t" anchorCtr="0">
            <a:noAutofit/>
          </a:bodyPr>
          <a:lstStyle>
            <a:lvl1pPr>
              <a:defRPr sz="4000">
                <a:solidFill>
                  <a:schemeClr val="bg2"/>
                </a:solidFill>
              </a:defRPr>
            </a:lvl1pPr>
          </a:lstStyle>
          <a:p>
            <a:r>
              <a:rPr lang="en-GB"/>
              <a:t>Add headline</a:t>
            </a:r>
          </a:p>
        </p:txBody>
      </p:sp>
      <p:pic>
        <p:nvPicPr>
          <p:cNvPr id="3" name="Picture 2" descr="A black and purple logo&#10;&#10;Description automatically generated with medium confidence">
            <a:extLst>
              <a:ext uri="{FF2B5EF4-FFF2-40B4-BE49-F238E27FC236}">
                <a16:creationId xmlns:a16="http://schemas.microsoft.com/office/drawing/2014/main" id="{BC17FFDF-1307-35B0-19CD-0B166C4EF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6" name="Text Placeholder 5">
            <a:extLst>
              <a:ext uri="{FF2B5EF4-FFF2-40B4-BE49-F238E27FC236}">
                <a16:creationId xmlns:a16="http://schemas.microsoft.com/office/drawing/2014/main" id="{1D4BD98B-DC34-6664-7019-BE20DE8ADA0C}"/>
              </a:ext>
            </a:extLst>
          </p:cNvPr>
          <p:cNvSpPr>
            <a:spLocks noGrp="1"/>
          </p:cNvSpPr>
          <p:nvPr>
            <p:ph type="body" sz="quarter" idx="10" hasCustomPrompt="1"/>
          </p:nvPr>
        </p:nvSpPr>
        <p:spPr>
          <a:xfrm>
            <a:off x="805218" y="540001"/>
            <a:ext cx="10433834" cy="414681"/>
          </a:xfrm>
        </p:spPr>
        <p:txBody>
          <a:bodyPr>
            <a:normAutofit/>
          </a:bodyPr>
          <a:lstStyle>
            <a:lvl1pPr marL="0" indent="0">
              <a:buNone/>
              <a:defRPr sz="2000">
                <a:solidFill>
                  <a:schemeClr val="bg2"/>
                </a:solidFill>
              </a:defRPr>
            </a:lvl1pPr>
          </a:lstStyle>
          <a:p>
            <a:pPr lvl="0"/>
            <a:r>
              <a:rPr lang="en-GB"/>
              <a:t>Click to add title</a:t>
            </a:r>
          </a:p>
        </p:txBody>
      </p:sp>
      <p:sp>
        <p:nvSpPr>
          <p:cNvPr id="8" name="Slide Number Placeholder 5">
            <a:extLst>
              <a:ext uri="{FF2B5EF4-FFF2-40B4-BE49-F238E27FC236}">
                <a16:creationId xmlns:a16="http://schemas.microsoft.com/office/drawing/2014/main" id="{64299CA1-3B80-98EE-A27C-8B5E65D40CCC}"/>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4192105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p>
            <a:r>
              <a:rPr lang="en-US"/>
              <a:t>Click to edit Master title style</a:t>
            </a: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8C82D6C9-4829-01CD-8F11-A5CE79434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3" name="Slide Number Placeholder 3">
            <a:extLst>
              <a:ext uri="{FF2B5EF4-FFF2-40B4-BE49-F238E27FC236}">
                <a16:creationId xmlns:a16="http://schemas.microsoft.com/office/drawing/2014/main" id="{32F0412B-69BE-6151-067C-A6DB72B236E9}"/>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625535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Blank">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60E4BE-81B3-E692-6643-166A108BC8EA}"/>
              </a:ext>
            </a:extLst>
          </p:cNvPr>
          <p:cNvSpPr>
            <a:spLocks noGrp="1"/>
          </p:cNvSpPr>
          <p:nvPr>
            <p:ph type="title"/>
          </p:nvPr>
        </p:nvSpPr>
        <p:spPr>
          <a:xfrm>
            <a:off x="805218" y="540001"/>
            <a:ext cx="10433834" cy="1012073"/>
          </a:xfrm>
        </p:spPr>
        <p:txBody>
          <a:bodyPr/>
          <a:lstStyle/>
          <a:p>
            <a:r>
              <a:rPr lang="en-US"/>
              <a:t>Click to edit Master title style</a:t>
            </a: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8C82D6C9-4829-01CD-8F11-A5CE79434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5218" y="6452242"/>
            <a:ext cx="900000" cy="173339"/>
          </a:xfrm>
          <a:prstGeom prst="rect">
            <a:avLst/>
          </a:prstGeom>
        </p:spPr>
      </p:pic>
      <p:sp>
        <p:nvSpPr>
          <p:cNvPr id="3" name="Slide Number Placeholder 3">
            <a:extLst>
              <a:ext uri="{FF2B5EF4-FFF2-40B4-BE49-F238E27FC236}">
                <a16:creationId xmlns:a16="http://schemas.microsoft.com/office/drawing/2014/main" id="{32F0412B-69BE-6151-067C-A6DB72B236E9}"/>
              </a:ext>
            </a:extLst>
          </p:cNvPr>
          <p:cNvSpPr>
            <a:spLocks noGrp="1"/>
          </p:cNvSpPr>
          <p:nvPr>
            <p:ph type="sldNum" sz="quarter" idx="12"/>
          </p:nvPr>
        </p:nvSpPr>
        <p:spPr>
          <a:xfrm>
            <a:off x="10684042" y="6356350"/>
            <a:ext cx="669758" cy="365125"/>
          </a:xfrm>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41751288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B8496F5-6569-510C-0E9C-DA15E3E7B93D}"/>
              </a:ext>
            </a:extLst>
          </p:cNvPr>
          <p:cNvSpPr/>
          <p:nvPr/>
        </p:nvSpPr>
        <p:spPr>
          <a:xfrm>
            <a:off x="6475261" y="3172408"/>
            <a:ext cx="2985980" cy="1035698"/>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descr="A black and purple logo&#10;&#10;Description automatically generated with medium confidence">
            <a:extLst>
              <a:ext uri="{FF2B5EF4-FFF2-40B4-BE49-F238E27FC236}">
                <a16:creationId xmlns:a16="http://schemas.microsoft.com/office/drawing/2014/main" id="{17957990-D1E3-785C-B8B7-054DCC271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400" y="6264000"/>
            <a:ext cx="1800000" cy="346675"/>
          </a:xfrm>
          <a:prstGeom prst="rect">
            <a:avLst/>
          </a:prstGeom>
        </p:spPr>
      </p:pic>
      <p:sp>
        <p:nvSpPr>
          <p:cNvPr id="6" name="Page Canvas">
            <a:extLst>
              <a:ext uri="{FF2B5EF4-FFF2-40B4-BE49-F238E27FC236}">
                <a16:creationId xmlns:a16="http://schemas.microsoft.com/office/drawing/2014/main" id="{85CD0829-D9F7-BA96-6079-C30545D16FAB}"/>
              </a:ext>
            </a:extLst>
          </p:cNvPr>
          <p:cNvSpPr>
            <a:spLocks/>
          </p:cNvSpPr>
          <p:nvPr/>
        </p:nvSpPr>
        <p:spPr>
          <a:xfrm>
            <a:off x="805218" y="540001"/>
            <a:ext cx="10433834" cy="5418000"/>
          </a:xfrm>
          <a:prstGeom prst="rect">
            <a:avLst/>
          </a:prstGeom>
          <a:no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black and purple logo&#10;&#10;Description automatically generated with medium confidence">
            <a:extLst>
              <a:ext uri="{FF2B5EF4-FFF2-40B4-BE49-F238E27FC236}">
                <a16:creationId xmlns:a16="http://schemas.microsoft.com/office/drawing/2014/main" id="{CC2EFEA6-21DD-AA80-2263-1E605B793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9308" y="3647640"/>
            <a:ext cx="900000" cy="173339"/>
          </a:xfrm>
          <a:prstGeom prst="rect">
            <a:avLst/>
          </a:prstGeom>
        </p:spPr>
      </p:pic>
      <p:pic>
        <p:nvPicPr>
          <p:cNvPr id="4" name="Picture 3" descr="A black and purple logo&#10;&#10;Description automatically generated with medium confidence">
            <a:extLst>
              <a:ext uri="{FF2B5EF4-FFF2-40B4-BE49-F238E27FC236}">
                <a16:creationId xmlns:a16="http://schemas.microsoft.com/office/drawing/2014/main" id="{909A75E7-75C6-390E-11AD-BB0E1EA06B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4573" y="2775750"/>
            <a:ext cx="900000" cy="183211"/>
          </a:xfrm>
          <a:prstGeom prst="rect">
            <a:avLst/>
          </a:prstGeom>
        </p:spPr>
      </p:pic>
      <p:pic>
        <p:nvPicPr>
          <p:cNvPr id="8" name="Picture 7" descr="A black and purple logo&#10;&#10;Description automatically generated">
            <a:extLst>
              <a:ext uri="{FF2B5EF4-FFF2-40B4-BE49-F238E27FC236}">
                <a16:creationId xmlns:a16="http://schemas.microsoft.com/office/drawing/2014/main" id="{1BA9AE67-D1FE-2C86-0EB5-DE2D7E872F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7450" y="3211872"/>
            <a:ext cx="900000" cy="182857"/>
          </a:xfrm>
          <a:prstGeom prst="rect">
            <a:avLst/>
          </a:prstGeom>
        </p:spPr>
      </p:pic>
      <p:pic>
        <p:nvPicPr>
          <p:cNvPr id="10" name="Picture 9" descr="A white letter on a black background&#10;&#10;Description automatically generated">
            <a:extLst>
              <a:ext uri="{FF2B5EF4-FFF2-40B4-BE49-F238E27FC236}">
                <a16:creationId xmlns:a16="http://schemas.microsoft.com/office/drawing/2014/main" id="{9586A77D-76D5-370A-46F1-62A5334907F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1756" y="3305638"/>
            <a:ext cx="900000" cy="183307"/>
          </a:xfrm>
          <a:prstGeom prst="rect">
            <a:avLst/>
          </a:prstGeom>
        </p:spPr>
      </p:pic>
      <p:pic>
        <p:nvPicPr>
          <p:cNvPr id="12" name="Picture 11" descr="A white letter on a black background&#10;&#10;Description automatically generated">
            <a:extLst>
              <a:ext uri="{FF2B5EF4-FFF2-40B4-BE49-F238E27FC236}">
                <a16:creationId xmlns:a16="http://schemas.microsoft.com/office/drawing/2014/main" id="{B4B889EB-3D73-2C54-F6D7-E0967EA21B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8251" y="3409522"/>
            <a:ext cx="900000" cy="173793"/>
          </a:xfrm>
          <a:prstGeom prst="rect">
            <a:avLst/>
          </a:prstGeom>
        </p:spPr>
      </p:pic>
      <p:pic>
        <p:nvPicPr>
          <p:cNvPr id="14" name="Picture 13" descr="A white letter on a black background&#10;&#10;Description automatically generated">
            <a:extLst>
              <a:ext uri="{FF2B5EF4-FFF2-40B4-BE49-F238E27FC236}">
                <a16:creationId xmlns:a16="http://schemas.microsoft.com/office/drawing/2014/main" id="{21F216F5-8EB8-5CFE-2AB8-79C00F8EF3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5288" y="3622175"/>
            <a:ext cx="900000" cy="185252"/>
          </a:xfrm>
          <a:prstGeom prst="rect">
            <a:avLst/>
          </a:prstGeom>
        </p:spPr>
      </p:pic>
    </p:spTree>
    <p:extLst>
      <p:ext uri="{BB962C8B-B14F-4D97-AF65-F5344CB8AC3E}">
        <p14:creationId xmlns:p14="http://schemas.microsoft.com/office/powerpoint/2010/main" val="7123513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5C9AA-661C-8C3E-10BE-4F1039B71A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69FB25-5BB7-083E-9E9F-5A1A9798DB2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9B7ECCB-ADF6-81FD-C181-C54E9F0F93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D4FF3D-A2A0-DF0C-E715-B865EE0987F2}"/>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12/08/2026</a:t>
            </a:fld>
            <a:endParaRPr lang="en-GB"/>
          </a:p>
        </p:txBody>
      </p:sp>
      <p:sp>
        <p:nvSpPr>
          <p:cNvPr id="6" name="Footer Placeholder 5">
            <a:extLst>
              <a:ext uri="{FF2B5EF4-FFF2-40B4-BE49-F238E27FC236}">
                <a16:creationId xmlns:a16="http://schemas.microsoft.com/office/drawing/2014/main" id="{B68BF86F-873E-8F8F-A3AE-E748B59BD6A8}"/>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09B4D49C-FA63-AD24-1DBF-5BFED79BD018}"/>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712057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39F36-6F1A-BA5A-7BAA-D22486A544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AF4978D-2F00-1807-88D1-BB43393F47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A9C005A2-9FDE-8671-DD32-003DF2D202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F88312-2B2C-8F8B-C9B6-8BB97FD9DD8D}"/>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12/08/2026</a:t>
            </a:fld>
            <a:endParaRPr lang="en-GB"/>
          </a:p>
        </p:txBody>
      </p:sp>
      <p:sp>
        <p:nvSpPr>
          <p:cNvPr id="6" name="Footer Placeholder 5">
            <a:extLst>
              <a:ext uri="{FF2B5EF4-FFF2-40B4-BE49-F238E27FC236}">
                <a16:creationId xmlns:a16="http://schemas.microsoft.com/office/drawing/2014/main" id="{39595D57-D492-225D-9F4B-41EEF5BF8C92}"/>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E1252437-3966-E00A-CB24-E4F9217BB4D7}"/>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3183542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42F9A-4179-0599-5509-DE3BB7481BD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0735945-34C7-01AC-DB8E-2CC334E2A7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97ED02-757F-AFA0-1040-CD2D4CD45052}"/>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12/08/2026</a:t>
            </a:fld>
            <a:endParaRPr lang="en-GB"/>
          </a:p>
        </p:txBody>
      </p:sp>
      <p:sp>
        <p:nvSpPr>
          <p:cNvPr id="5" name="Footer Placeholder 4">
            <a:extLst>
              <a:ext uri="{FF2B5EF4-FFF2-40B4-BE49-F238E27FC236}">
                <a16:creationId xmlns:a16="http://schemas.microsoft.com/office/drawing/2014/main" id="{E69F5798-B619-7C90-8F1E-1138637EDBDF}"/>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4024FC5F-0F08-315D-445E-D7BBE0EA93D9}"/>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2298732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E9BAD1-BE86-D7B3-3296-E3FD8AE152E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4AAF3A1-F6C4-6766-7486-34702B011C5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AA5F89D-14F8-B943-0A34-5466EE0C88BE}"/>
              </a:ext>
            </a:extLst>
          </p:cNvPr>
          <p:cNvSpPr>
            <a:spLocks noGrp="1"/>
          </p:cNvSpPr>
          <p:nvPr>
            <p:ph type="dt" sz="half" idx="10"/>
          </p:nvPr>
        </p:nvSpPr>
        <p:spPr>
          <a:xfrm>
            <a:off x="838200" y="6356350"/>
            <a:ext cx="2743200" cy="365125"/>
          </a:xfrm>
          <a:prstGeom prst="rect">
            <a:avLst/>
          </a:prstGeom>
        </p:spPr>
        <p:txBody>
          <a:bodyPr/>
          <a:lstStyle/>
          <a:p>
            <a:fld id="{165C4485-BAAC-4CC1-BA3F-4785B6F27EBE}" type="datetimeFigureOut">
              <a:rPr lang="en-GB" smtClean="0"/>
              <a:t>12/08/2026</a:t>
            </a:fld>
            <a:endParaRPr lang="en-GB"/>
          </a:p>
        </p:txBody>
      </p:sp>
      <p:sp>
        <p:nvSpPr>
          <p:cNvPr id="5" name="Footer Placeholder 4">
            <a:extLst>
              <a:ext uri="{FF2B5EF4-FFF2-40B4-BE49-F238E27FC236}">
                <a16:creationId xmlns:a16="http://schemas.microsoft.com/office/drawing/2014/main" id="{FBAB486A-C080-CABC-9539-CA5E172D83F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FE91E0B-61B7-2C68-A71E-F1F2659BE895}"/>
              </a:ext>
            </a:extLst>
          </p:cNvPr>
          <p:cNvSpPr>
            <a:spLocks noGrp="1"/>
          </p:cNvSpPr>
          <p:nvPr>
            <p:ph type="sldNum" sz="quarter" idx="12"/>
          </p:nvPr>
        </p:nvSpPr>
        <p:spPr/>
        <p:txBody>
          <a:bodyPr/>
          <a:lstStyle/>
          <a:p>
            <a:fld id="{40EAB716-33F0-4705-AB1C-5E16A3D9AA8D}" type="slidenum">
              <a:rPr lang="en-GB" smtClean="0"/>
              <a:t>‹#›</a:t>
            </a:fld>
            <a:endParaRPr lang="en-GB"/>
          </a:p>
        </p:txBody>
      </p:sp>
    </p:spTree>
    <p:extLst>
      <p:ext uri="{BB962C8B-B14F-4D97-AF65-F5344CB8AC3E}">
        <p14:creationId xmlns:p14="http://schemas.microsoft.com/office/powerpoint/2010/main" val="524323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70933" y="1"/>
            <a:ext cx="5037667"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txBody>
            <a:bodyPr/>
            <a:lstStyle/>
            <a:p>
              <a:endParaRPr lang="en-GB" sz="1800"/>
            </a:p>
          </p:txBody>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txBody>
            <a:bodyPr/>
            <a:lstStyle/>
            <a:p>
              <a:endParaRPr lang="en-GB" sz="1800"/>
            </a:p>
          </p:txBody>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txBody>
            <a:bodyPr/>
            <a:lstStyle/>
            <a:p>
              <a:endParaRPr lang="en-GB" sz="1800"/>
            </a:p>
          </p:txBody>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txBody>
            <a:bodyPr/>
            <a:lstStyle/>
            <a:p>
              <a:endParaRPr lang="en-GB" sz="1800"/>
            </a:p>
          </p:txBody>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txBody>
            <a:bodyPr/>
            <a:lstStyle/>
            <a:p>
              <a:endParaRPr lang="en-GB" sz="1800"/>
            </a:p>
          </p:txBody>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txBody>
            <a:bodyPr/>
            <a:lstStyle/>
            <a:p>
              <a:endParaRPr lang="en-GB" sz="1800"/>
            </a:p>
          </p:txBody>
        </p:sp>
      </p:grpSp>
      <p:sp>
        <p:nvSpPr>
          <p:cNvPr id="2" name="Title 1"/>
          <p:cNvSpPr>
            <a:spLocks noGrp="1"/>
          </p:cNvSpPr>
          <p:nvPr>
            <p:ph type="ctrTitle"/>
          </p:nvPr>
        </p:nvSpPr>
        <p:spPr>
          <a:xfrm>
            <a:off x="2319565" y="914401"/>
            <a:ext cx="9262836"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3898985" y="4402667"/>
            <a:ext cx="7683417"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9767698" y="6117337"/>
            <a:ext cx="1143297" cy="365125"/>
          </a:xfrm>
        </p:spPr>
        <p:txBody>
          <a:bodyPr/>
          <a:lstStyle/>
          <a:p>
            <a:pPr>
              <a:defRPr/>
            </a:pPr>
            <a:fld id="{C3C6EE44-2411-4F2D-9AA2-4BFCECCB71C7}" type="datetimeFigureOut">
              <a:rPr lang="en-US" smtClean="0"/>
              <a:pPr>
                <a:defRPr/>
              </a:pPr>
              <a:t>8/12/2026</a:t>
            </a:fld>
            <a:endParaRPr lang="en-GB"/>
          </a:p>
        </p:txBody>
      </p:sp>
      <p:sp>
        <p:nvSpPr>
          <p:cNvPr id="5" name="Footer Placeholder 4"/>
          <p:cNvSpPr>
            <a:spLocks noGrp="1"/>
          </p:cNvSpPr>
          <p:nvPr>
            <p:ph type="ftr" sz="quarter" idx="11"/>
          </p:nvPr>
        </p:nvSpPr>
        <p:spPr>
          <a:xfrm>
            <a:off x="4831644" y="6117337"/>
            <a:ext cx="4812584" cy="365125"/>
          </a:xfrm>
        </p:spPr>
        <p:txBody>
          <a:bodyPr/>
          <a:lstStyle/>
          <a:p>
            <a:pPr>
              <a:defRPr/>
            </a:pPr>
            <a:endParaRPr lang="en-GB"/>
          </a:p>
        </p:txBody>
      </p:sp>
      <p:sp>
        <p:nvSpPr>
          <p:cNvPr id="6" name="Slide Number Placeholder 5"/>
          <p:cNvSpPr>
            <a:spLocks noGrp="1"/>
          </p:cNvSpPr>
          <p:nvPr>
            <p:ph type="sldNum" sz="quarter" idx="12"/>
          </p:nvPr>
        </p:nvSpPr>
        <p:spPr>
          <a:xfrm>
            <a:off x="11033760" y="6117337"/>
            <a:ext cx="548640" cy="365125"/>
          </a:xfrm>
        </p:spPr>
        <p:txBody>
          <a:bodyPr/>
          <a:lstStyle/>
          <a:p>
            <a:pPr>
              <a:defRPr/>
            </a:pPr>
            <a:fld id="{26E374CE-5CB0-49A6-B855-72D4EFF80D98}" type="slidenum">
              <a:rPr lang="en-GB" smtClean="0"/>
              <a:pPr>
                <a:defRPr/>
              </a:pPr>
              <a:t>‹#›</a:t>
            </a:fld>
            <a:endParaRPr lang="en-GB"/>
          </a:p>
        </p:txBody>
      </p:sp>
      <p:sp>
        <p:nvSpPr>
          <p:cNvPr id="23" name="Freeform 12"/>
          <p:cNvSpPr/>
          <p:nvPr/>
        </p:nvSpPr>
        <p:spPr bwMode="auto">
          <a:xfrm>
            <a:off x="270933" y="3771900"/>
            <a:ext cx="48260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
        <p:nvSpPr>
          <p:cNvPr id="24" name="Freeform 13"/>
          <p:cNvSpPr/>
          <p:nvPr/>
        </p:nvSpPr>
        <p:spPr bwMode="auto">
          <a:xfrm>
            <a:off x="747185" y="3867150"/>
            <a:ext cx="82551"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sz="1800"/>
          </a:p>
        </p:txBody>
      </p:sp>
    </p:spTree>
    <p:extLst>
      <p:ext uri="{BB962C8B-B14F-4D97-AF65-F5344CB8AC3E}">
        <p14:creationId xmlns:p14="http://schemas.microsoft.com/office/powerpoint/2010/main" val="1900734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309512" y="457201"/>
            <a:ext cx="10272889"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1309512" y="2667000"/>
            <a:ext cx="10272889"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792440" y="6108174"/>
            <a:ext cx="1143297" cy="365125"/>
          </a:xfrm>
        </p:spPr>
        <p:txBody>
          <a:bodyPr/>
          <a:lstStyle/>
          <a:p>
            <a:pPr>
              <a:defRPr/>
            </a:pPr>
            <a:fld id="{2ED2D5D0-7BF1-4D4C-90B2-3F38BF3D201A}" type="datetimeFigureOut">
              <a:rPr lang="en-US" smtClean="0"/>
              <a:pPr>
                <a:defRPr/>
              </a:pPr>
              <a:t>8/12/2026</a:t>
            </a:fld>
            <a:endParaRPr lang="en-GB"/>
          </a:p>
        </p:txBody>
      </p:sp>
      <p:sp>
        <p:nvSpPr>
          <p:cNvPr id="5" name="Footer Placeholder 4"/>
          <p:cNvSpPr>
            <a:spLocks noGrp="1"/>
          </p:cNvSpPr>
          <p:nvPr>
            <p:ph type="ftr" sz="quarter" idx="11"/>
          </p:nvPr>
        </p:nvSpPr>
        <p:spPr>
          <a:xfrm>
            <a:off x="2630197" y="6108174"/>
            <a:ext cx="7086023" cy="365125"/>
          </a:xfrm>
        </p:spPr>
        <p:txBody>
          <a:bodyPr/>
          <a:lstStyle/>
          <a:p>
            <a:pPr>
              <a:defRPr/>
            </a:pPr>
            <a:endParaRPr lang="en-GB"/>
          </a:p>
        </p:txBody>
      </p:sp>
      <p:sp>
        <p:nvSpPr>
          <p:cNvPr id="6" name="Slide Number Placeholder 5"/>
          <p:cNvSpPr>
            <a:spLocks noGrp="1"/>
          </p:cNvSpPr>
          <p:nvPr>
            <p:ph type="sldNum" sz="quarter" idx="12"/>
          </p:nvPr>
        </p:nvSpPr>
        <p:spPr>
          <a:xfrm>
            <a:off x="11011957" y="6108174"/>
            <a:ext cx="570444" cy="365125"/>
          </a:xfrm>
        </p:spPr>
        <p:txBody>
          <a:bodyPr/>
          <a:lstStyle/>
          <a:p>
            <a:pPr>
              <a:defRPr/>
            </a:pPr>
            <a:fld id="{ED85102C-21B6-4147-97D7-F6DD2121F9E5}" type="slidenum">
              <a:rPr lang="en-GB" smtClean="0"/>
              <a:pPr>
                <a:defRPr/>
              </a:pPr>
              <a:t>‹#›</a:t>
            </a:fld>
            <a:endParaRPr lang="en-GB"/>
          </a:p>
        </p:txBody>
      </p:sp>
    </p:spTree>
    <p:extLst>
      <p:ext uri="{BB962C8B-B14F-4D97-AF65-F5344CB8AC3E}">
        <p14:creationId xmlns:p14="http://schemas.microsoft.com/office/powerpoint/2010/main" val="1500690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49328" y="2666999"/>
            <a:ext cx="8933073"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649331" y="5027070"/>
            <a:ext cx="8933069"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6557134F-72E9-4BD6-A4B1-B37501BA3CB2}" type="datetimeFigureOut">
              <a:rPr lang="en-US" smtClean="0"/>
              <a:pPr>
                <a:defRPr/>
              </a:pPr>
              <a:t>8/12/2026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a:xfrm>
            <a:off x="11031090" y="6116071"/>
            <a:ext cx="551311" cy="365125"/>
          </a:xfrm>
        </p:spPr>
        <p:txBody>
          <a:bodyPr/>
          <a:lstStyle/>
          <a:p>
            <a:pPr>
              <a:defRPr/>
            </a:pPr>
            <a:fld id="{1ABB3191-1D61-409B-8115-AB06D5B39DC0}" type="slidenum">
              <a:rPr lang="en-GB" smtClean="0"/>
              <a:pPr>
                <a:defRPr/>
              </a:pPr>
              <a:t>‹#›</a:t>
            </a:fld>
            <a:endParaRPr lang="en-GB"/>
          </a:p>
        </p:txBody>
      </p:sp>
    </p:spTree>
    <p:extLst>
      <p:ext uri="{BB962C8B-B14F-4D97-AF65-F5344CB8AC3E}">
        <p14:creationId xmlns:p14="http://schemas.microsoft.com/office/powerpoint/2010/main" val="1519654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09512" y="685802"/>
            <a:ext cx="10272889"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309511" y="2667000"/>
            <a:ext cx="4986528"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95872" y="2667000"/>
            <a:ext cx="4986528"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603AA3E8-2A32-40C3-BE83-834B482757EA}" type="datetimeFigureOut">
              <a:rPr lang="en-US" smtClean="0"/>
              <a:pPr>
                <a:defRPr/>
              </a:pPr>
              <a:t>8/12/2026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4C84DD1-0A8E-4D5A-9083-C1591BAB3623}" type="slidenum">
              <a:rPr lang="en-GB" smtClean="0"/>
              <a:pPr>
                <a:defRPr/>
              </a:pPr>
              <a:t>‹#›</a:t>
            </a:fld>
            <a:endParaRPr lang="en-GB"/>
          </a:p>
        </p:txBody>
      </p:sp>
    </p:spTree>
    <p:extLst>
      <p:ext uri="{BB962C8B-B14F-4D97-AF65-F5344CB8AC3E}">
        <p14:creationId xmlns:p14="http://schemas.microsoft.com/office/powerpoint/2010/main" val="42131460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642" y="2658533"/>
            <a:ext cx="46083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697" y="3335337"/>
            <a:ext cx="4896331"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2280" y="2667000"/>
            <a:ext cx="462374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9688" y="3335337"/>
            <a:ext cx="4896331"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1E2B041A-D17F-4972-B612-D334C7A9B4F5}" type="datetimeFigureOut">
              <a:rPr lang="en-US" smtClean="0"/>
              <a:pPr>
                <a:defRPr/>
              </a:pPr>
              <a:t>8/12/2026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B1AC5E4B-9DBA-4250-912E-EB2A8BE60D61}" type="slidenum">
              <a:rPr lang="en-GB" smtClean="0"/>
              <a:pPr>
                <a:defRPr/>
              </a:pPr>
              <a:t>‹#›</a:t>
            </a:fld>
            <a:endParaRPr lang="en-GB"/>
          </a:p>
        </p:txBody>
      </p:sp>
    </p:spTree>
    <p:extLst>
      <p:ext uri="{BB962C8B-B14F-4D97-AF65-F5344CB8AC3E}">
        <p14:creationId xmlns:p14="http://schemas.microsoft.com/office/powerpoint/2010/main" val="1837040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AD01746E-BEAE-4D82-8360-6D5F81005F76}" type="datetimeFigureOut">
              <a:rPr lang="en-US" smtClean="0"/>
              <a:pPr>
                <a:defRPr/>
              </a:pPr>
              <a:t>8/12/2026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55DFAFA6-94E8-4592-A934-D07D840E6DB3}" type="slidenum">
              <a:rPr lang="en-GB" smtClean="0"/>
              <a:pPr>
                <a:defRPr/>
              </a:pPr>
              <a:t>‹#›</a:t>
            </a:fld>
            <a:endParaRPr lang="en-GB"/>
          </a:p>
        </p:txBody>
      </p:sp>
    </p:spTree>
    <p:extLst>
      <p:ext uri="{BB962C8B-B14F-4D97-AF65-F5344CB8AC3E}">
        <p14:creationId xmlns:p14="http://schemas.microsoft.com/office/powerpoint/2010/main" val="3056508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70C2F70-77E0-4E0D-99E2-968366FDCB2F}" type="datetimeFigureOut">
              <a:rPr lang="en-US" smtClean="0"/>
              <a:pPr>
                <a:defRPr/>
              </a:pPr>
              <a:t>8/12/2026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CD3123FC-A1ED-4C0A-A4D3-E009949E8923}" type="slidenum">
              <a:rPr lang="en-GB" smtClean="0"/>
              <a:pPr>
                <a:defRPr/>
              </a:pPr>
              <a:t>‹#›</a:t>
            </a:fld>
            <a:endParaRPr lang="en-GB"/>
          </a:p>
        </p:txBody>
      </p:sp>
    </p:spTree>
    <p:extLst>
      <p:ext uri="{BB962C8B-B14F-4D97-AF65-F5344CB8AC3E}">
        <p14:creationId xmlns:p14="http://schemas.microsoft.com/office/powerpoint/2010/main" val="40569349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699" y="1600200"/>
            <a:ext cx="355004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3404" y="685801"/>
            <a:ext cx="6242616"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699" y="2971800"/>
            <a:ext cx="3550045"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CCBF2639-6595-45F6-861C-4FEB229856DF}" type="datetimeFigureOut">
              <a:rPr lang="en-US" smtClean="0"/>
              <a:pPr>
                <a:defRPr/>
              </a:pPr>
              <a:t>8/12/2026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16335B6E-435F-42D3-BB0F-316C1F07D3AE}" type="slidenum">
              <a:rPr lang="en-GB" smtClean="0"/>
              <a:pPr>
                <a:defRPr/>
              </a:pPr>
              <a:t>‹#›</a:t>
            </a:fld>
            <a:endParaRPr lang="en-GB"/>
          </a:p>
        </p:txBody>
      </p:sp>
    </p:spTree>
    <p:extLst>
      <p:ext uri="{BB962C8B-B14F-4D97-AF65-F5344CB8AC3E}">
        <p14:creationId xmlns:p14="http://schemas.microsoft.com/office/powerpoint/2010/main" val="3988105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3110" y="1752599"/>
            <a:ext cx="5427572"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6661" y="914400"/>
            <a:ext cx="3281828"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3110" y="3124199"/>
            <a:ext cx="5427572"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A82E6AFE-AB03-4BEE-AA2C-C6AB089637EA}" type="datetimeFigureOut">
              <a:rPr lang="en-US" smtClean="0"/>
              <a:pPr>
                <a:defRPr/>
              </a:pPr>
              <a:t>8/12/2026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6BE70E80-2CB8-4021-87C4-758F82DD16BF}" type="slidenum">
              <a:rPr lang="en-GB" smtClean="0"/>
              <a:pPr>
                <a:defRPr/>
              </a:pPr>
              <a:t>‹#›</a:t>
            </a:fld>
            <a:endParaRPr lang="en-GB"/>
          </a:p>
        </p:txBody>
      </p:sp>
    </p:spTree>
    <p:extLst>
      <p:ext uri="{BB962C8B-B14F-4D97-AF65-F5344CB8AC3E}">
        <p14:creationId xmlns:p14="http://schemas.microsoft.com/office/powerpoint/2010/main" val="1656525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698" y="4732865"/>
            <a:ext cx="1002132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634" y="932112"/>
            <a:ext cx="8228087"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698" y="5299603"/>
            <a:ext cx="1002132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57ADFEB5-321E-4F81-B66C-6F11470E06F6}" type="datetimeFigureOut">
              <a:rPr lang="en-US" smtClean="0"/>
              <a:pPr>
                <a:defRPr/>
              </a:pPr>
              <a:t>8/12/2026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32619898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700" y="685800"/>
            <a:ext cx="1002132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699" y="4343400"/>
            <a:ext cx="1002132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8/12/2026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22810581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292562" y="863023"/>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6263" y="2819399"/>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902322" y="685801"/>
            <a:ext cx="9298820"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130980" y="3428999"/>
            <a:ext cx="8841504"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698" y="4343400"/>
            <a:ext cx="1002132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8/12/2026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3241534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701" y="3308581"/>
            <a:ext cx="1002131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699" y="4777381"/>
            <a:ext cx="1002132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8/12/2026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5728947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292562" y="863023"/>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6263" y="2819399"/>
            <a:ext cx="60975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902322" y="685801"/>
            <a:ext cx="9298820"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700" y="3886200"/>
            <a:ext cx="1002132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699" y="4775200"/>
            <a:ext cx="1002132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8/12/2026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2124231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701" y="685802"/>
            <a:ext cx="1002132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699" y="3505200"/>
            <a:ext cx="1002132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699" y="4343400"/>
            <a:ext cx="1002132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57ADFEB5-321E-4F81-B66C-6F11470E06F6}" type="datetimeFigureOut">
              <a:rPr lang="en-US" smtClean="0"/>
              <a:pPr>
                <a:defRPr/>
              </a:pPr>
              <a:t>8/12/2026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3575230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03FD341-2BDC-4B52-97BE-ABA885B21C86}" type="datetimeFigureOut">
              <a:rPr lang="en-US" smtClean="0"/>
              <a:pPr>
                <a:defRPr/>
              </a:pPr>
              <a:t>8/12/2026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A4CB7CFE-0299-44E5-8493-25B2E828B647}" type="slidenum">
              <a:rPr lang="en-GB" smtClean="0"/>
              <a:pPr>
                <a:defRPr/>
              </a:pPr>
              <a:t>‹#›</a:t>
            </a:fld>
            <a:endParaRPr lang="en-GB"/>
          </a:p>
        </p:txBody>
      </p:sp>
    </p:spTree>
    <p:extLst>
      <p:ext uri="{BB962C8B-B14F-4D97-AF65-F5344CB8AC3E}">
        <p14:creationId xmlns:p14="http://schemas.microsoft.com/office/powerpoint/2010/main" val="250819992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5191" y="685800"/>
            <a:ext cx="1770831"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699" y="685800"/>
            <a:ext cx="8021831"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C4B8B50B-4C9A-4DF4-926C-6929F8348242}" type="datetimeFigureOut">
              <a:rPr lang="en-US" smtClean="0"/>
              <a:pPr>
                <a:defRPr/>
              </a:pPr>
              <a:t>8/12/2026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10DE7C8A-7A04-4CB4-9BC3-DFD9B45FED61}" type="slidenum">
              <a:rPr lang="en-GB" smtClean="0"/>
              <a:pPr>
                <a:defRPr/>
              </a:pPr>
              <a:t>‹#›</a:t>
            </a:fld>
            <a:endParaRPr lang="en-GB"/>
          </a:p>
        </p:txBody>
      </p:sp>
    </p:spTree>
    <p:extLst>
      <p:ext uri="{BB962C8B-B14F-4D97-AF65-F5344CB8AC3E}">
        <p14:creationId xmlns:p14="http://schemas.microsoft.com/office/powerpoint/2010/main" val="1836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9EE89C-0C0C-97E6-1E23-24E009478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580E36-A693-816D-6ECC-FF64702794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483652BA-F3F1-27FE-2DB1-955743C82FE5}"/>
              </a:ext>
            </a:extLst>
          </p:cNvPr>
          <p:cNvSpPr>
            <a:spLocks noGrp="1"/>
          </p:cNvSpPr>
          <p:nvPr>
            <p:ph type="sldNum" sz="quarter" idx="4"/>
          </p:nvPr>
        </p:nvSpPr>
        <p:spPr>
          <a:xfrm>
            <a:off x="10684042" y="6356350"/>
            <a:ext cx="669758"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EAB716-33F0-4705-AB1C-5E16A3D9AA8D}" type="slidenum">
              <a:rPr lang="en-GB" smtClean="0"/>
              <a:t>‹#›</a:t>
            </a:fld>
            <a:endParaRPr lang="en-GB"/>
          </a:p>
        </p:txBody>
      </p:sp>
      <p:sp>
        <p:nvSpPr>
          <p:cNvPr id="4" name="TextBox 3">
            <a:extLst>
              <a:ext uri="{FF2B5EF4-FFF2-40B4-BE49-F238E27FC236}">
                <a16:creationId xmlns:a16="http://schemas.microsoft.com/office/drawing/2014/main" id="{E123FC3E-4141-070E-5C95-EAA11DD71F02}"/>
              </a:ext>
            </a:extLst>
          </p:cNvPr>
          <p:cNvSpPr txBox="1"/>
          <p:nvPr userDrawn="1">
            <p:extLst>
              <p:ext uri="{1162E1C5-73C7-4A58-AE30-91384D911F3F}">
                <p184:classification xmlns:p184="http://schemas.microsoft.com/office/powerpoint/2018/4/main" val="ftr"/>
              </p:ext>
            </p:extLst>
          </p:nvPr>
        </p:nvSpPr>
        <p:spPr>
          <a:xfrm>
            <a:off x="63500" y="6489700"/>
            <a:ext cx="11734800" cy="3048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179231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1" y="1"/>
            <a:ext cx="2842684"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txBody>
            <a:bodyPr/>
            <a:lstStyle/>
            <a:p>
              <a:endParaRPr lang="en-GB" sz="1800"/>
            </a:p>
          </p:txBody>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txBody>
            <a:bodyPr/>
            <a:lstStyle/>
            <a:p>
              <a:endParaRPr lang="en-GB" sz="1800"/>
            </a:p>
          </p:txBody>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txBody>
            <a:bodyPr/>
            <a:lstStyle/>
            <a:p>
              <a:endParaRPr lang="en-GB" sz="1800"/>
            </a:p>
          </p:txBody>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txBody>
            <a:bodyPr/>
            <a:lstStyle/>
            <a:p>
              <a:endParaRPr lang="en-GB" sz="1800"/>
            </a:p>
          </p:txBody>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txBody>
            <a:bodyPr/>
            <a:lstStyle/>
            <a:p>
              <a:endParaRPr lang="en-GB" sz="1800"/>
            </a:p>
          </p:txBody>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txBody>
            <a:bodyPr/>
            <a:lstStyle/>
            <a:p>
              <a:endParaRPr lang="en-GB" sz="1800"/>
            </a:p>
          </p:txBody>
        </p:sp>
      </p:grpSp>
      <p:sp>
        <p:nvSpPr>
          <p:cNvPr id="2" name="Title Placeholder 1"/>
          <p:cNvSpPr>
            <a:spLocks noGrp="1"/>
          </p:cNvSpPr>
          <p:nvPr>
            <p:ph type="title"/>
          </p:nvPr>
        </p:nvSpPr>
        <p:spPr>
          <a:xfrm>
            <a:off x="1309512" y="457201"/>
            <a:ext cx="10272889"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309512" y="2667001"/>
            <a:ext cx="10272888"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811573" y="6116071"/>
            <a:ext cx="114329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57ADFEB5-321E-4F81-B66C-6F11470E06F6}" type="datetimeFigureOut">
              <a:rPr lang="en-US" smtClean="0"/>
              <a:pPr>
                <a:defRPr/>
              </a:pPr>
              <a:t>8/12/2026</a:t>
            </a:fld>
            <a:endParaRPr lang="en-GB"/>
          </a:p>
        </p:txBody>
      </p:sp>
      <p:sp>
        <p:nvSpPr>
          <p:cNvPr id="5" name="Footer Placeholder 4"/>
          <p:cNvSpPr>
            <a:spLocks noGrp="1"/>
          </p:cNvSpPr>
          <p:nvPr>
            <p:ph type="ftr" sz="quarter" idx="3"/>
          </p:nvPr>
        </p:nvSpPr>
        <p:spPr>
          <a:xfrm>
            <a:off x="2649330" y="6116071"/>
            <a:ext cx="7086023"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a:defRPr/>
            </a:pPr>
            <a:endParaRPr lang="en-GB"/>
          </a:p>
        </p:txBody>
      </p:sp>
      <p:sp>
        <p:nvSpPr>
          <p:cNvPr id="6" name="Slide Number Placeholder 5"/>
          <p:cNvSpPr>
            <a:spLocks noGrp="1"/>
          </p:cNvSpPr>
          <p:nvPr>
            <p:ph type="sldNum" sz="quarter" idx="4"/>
          </p:nvPr>
        </p:nvSpPr>
        <p:spPr>
          <a:xfrm>
            <a:off x="11031090" y="6116071"/>
            <a:ext cx="551311"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a:defRPr/>
            </a:pPr>
            <a:fld id="{B381F812-A5B3-452D-9B93-32972C5112C7}" type="slidenum">
              <a:rPr lang="en-GB" smtClean="0"/>
              <a:pPr>
                <a:defRPr/>
              </a:pPr>
              <a:t>‹#›</a:t>
            </a:fld>
            <a:endParaRPr lang="en-GB"/>
          </a:p>
        </p:txBody>
      </p:sp>
    </p:spTree>
    <p:extLst>
      <p:ext uri="{BB962C8B-B14F-4D97-AF65-F5344CB8AC3E}">
        <p14:creationId xmlns:p14="http://schemas.microsoft.com/office/powerpoint/2010/main" val="38268732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97291" y="477892"/>
            <a:ext cx="7851648" cy="1828800"/>
          </a:xfrm>
          <a:ln>
            <a:miter lim="800000"/>
            <a:headEnd/>
            <a:tailEnd/>
          </a:ln>
        </p:spPr>
        <p:txBody>
          <a:bodyPr>
            <a:normAutofit/>
          </a:bodyPr>
          <a:lstStyle/>
          <a:p>
            <a:pPr algn="ctr">
              <a:defRPr/>
            </a:pPr>
            <a:r>
              <a:rPr lang="en-GB" sz="4000" dirty="0">
                <a:latin typeface="Arial" panose="020B0604020202020204" pitchFamily="34" charset="0"/>
                <a:cs typeface="Arial" panose="020B0604020202020204" pitchFamily="34" charset="0"/>
              </a:rPr>
              <a:t>Wilcock Consultants Ltd</a:t>
            </a:r>
          </a:p>
        </p:txBody>
      </p:sp>
      <p:sp>
        <p:nvSpPr>
          <p:cNvPr id="3" name="Subtitle 2"/>
          <p:cNvSpPr>
            <a:spLocks noGrp="1"/>
          </p:cNvSpPr>
          <p:nvPr>
            <p:ph type="subTitle" idx="1"/>
          </p:nvPr>
        </p:nvSpPr>
        <p:spPr>
          <a:xfrm>
            <a:off x="4257328" y="2819401"/>
            <a:ext cx="4896545" cy="2232249"/>
          </a:xfrm>
        </p:spPr>
        <p:txBody>
          <a:bodyPr>
            <a:normAutofit/>
          </a:bodyPr>
          <a:lstStyle/>
          <a:p>
            <a:pPr algn="ctr"/>
            <a:r>
              <a:rPr lang="en-GB" sz="2000" b="1" i="0" dirty="0">
                <a:solidFill>
                  <a:srgbClr val="616161"/>
                </a:solidFill>
                <a:effectLst/>
                <a:latin typeface="Segoe UI" panose="020B0502040204020203" pitchFamily="34" charset="0"/>
              </a:rPr>
              <a:t>Electric Operational Metering Forum</a:t>
            </a:r>
          </a:p>
          <a:p>
            <a:pPr algn="ctr"/>
            <a:r>
              <a:rPr lang="en-GB" sz="2000" b="1" dirty="0">
                <a:solidFill>
                  <a:srgbClr val="616161"/>
                </a:solidFill>
                <a:latin typeface="Segoe UI" panose="020B0502040204020203" pitchFamily="34" charset="0"/>
              </a:rPr>
              <a:t>Audit Review January 2026 - July 2026</a:t>
            </a:r>
            <a:endParaRPr lang="en-GB" sz="2000" b="1" i="0" dirty="0">
              <a:solidFill>
                <a:srgbClr val="616161"/>
              </a:solidFill>
              <a:effectLst/>
              <a:latin typeface="Segoe UI" panose="020B0502040204020203" pitchFamily="34" charset="0"/>
            </a:endParaRPr>
          </a:p>
          <a:p>
            <a:pPr algn="ctr"/>
            <a:r>
              <a:rPr lang="en-GB" sz="2000" dirty="0">
                <a:latin typeface="Arial" panose="020B0604020202020204" pitchFamily="34" charset="0"/>
                <a:cs typeface="Arial" panose="020B0604020202020204" pitchFamily="34" charset="0"/>
              </a:rPr>
              <a:t>Teams Meeting</a:t>
            </a:r>
          </a:p>
          <a:p>
            <a:pPr algn="ctr"/>
            <a:r>
              <a:rPr lang="en-GB" sz="2000" dirty="0">
                <a:latin typeface="Arial" panose="020B0604020202020204" pitchFamily="34" charset="0"/>
                <a:cs typeface="Arial" panose="020B0604020202020204" pitchFamily="34" charset="0"/>
              </a:rPr>
              <a:t> 12/08/2026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DE5D5-10EE-EEAC-5AB4-0904EAC0DFFD}"/>
              </a:ext>
            </a:extLst>
          </p:cNvPr>
          <p:cNvSpPr>
            <a:spLocks noGrp="1"/>
          </p:cNvSpPr>
          <p:nvPr>
            <p:ph type="title"/>
          </p:nvPr>
        </p:nvSpPr>
        <p:spPr>
          <a:xfrm>
            <a:off x="1309512" y="457201"/>
            <a:ext cx="10272889" cy="858643"/>
          </a:xfrm>
        </p:spPr>
        <p:txBody>
          <a:bodyPr>
            <a:normAutofit fontScale="90000"/>
          </a:bodyPr>
          <a:lstStyle/>
          <a:p>
            <a:pPr marL="342900" lvl="0" indent="-342900">
              <a:lnSpc>
                <a:spcPct val="107000"/>
              </a:lnSpc>
              <a:spcAft>
                <a:spcPts val="800"/>
              </a:spcAft>
            </a:pP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Overall Audit Numbers &amp; Non-Conformances </a:t>
            </a:r>
            <a:br>
              <a:rPr lang="en-US" sz="4000" b="1" kern="100" dirty="0">
                <a:effectLst/>
                <a:latin typeface="Calibri" panose="020F0502020204030204" pitchFamily="34" charset="0"/>
                <a:ea typeface="Calibri" panose="020F0502020204030204" pitchFamily="34" charset="0"/>
                <a:cs typeface="Times New Roman" panose="02020603050405020304" pitchFamily="18" charset="0"/>
              </a:rPr>
            </a:b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Jan – Jul 2026 Gas and Electric </a:t>
            </a:r>
            <a:br>
              <a:rPr lang="en-GB" sz="32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graphicFrame>
        <p:nvGraphicFramePr>
          <p:cNvPr id="5" name="Content Placeholder 4">
            <a:extLst>
              <a:ext uri="{FF2B5EF4-FFF2-40B4-BE49-F238E27FC236}">
                <a16:creationId xmlns:a16="http://schemas.microsoft.com/office/drawing/2014/main" id="{F7981DA0-D3F5-48FC-9E77-5B4EBA7D6C54}"/>
              </a:ext>
            </a:extLst>
          </p:cNvPr>
          <p:cNvGraphicFramePr>
            <a:graphicFrameLocks noGrp="1"/>
          </p:cNvGraphicFramePr>
          <p:nvPr>
            <p:ph idx="1"/>
            <p:extLst>
              <p:ext uri="{D42A27DB-BD31-4B8C-83A1-F6EECF244321}">
                <p14:modId xmlns:p14="http://schemas.microsoft.com/office/powerpoint/2010/main" val="3184876423"/>
              </p:ext>
            </p:extLst>
          </p:nvPr>
        </p:nvGraphicFramePr>
        <p:xfrm>
          <a:off x="3111190" y="1193181"/>
          <a:ext cx="7159084" cy="3724504"/>
        </p:xfrm>
        <a:graphic>
          <a:graphicData uri="http://schemas.openxmlformats.org/drawingml/2006/table">
            <a:tbl>
              <a:tblPr firstRow="1" firstCol="1" bandRow="1">
                <a:tableStyleId>{5C22544A-7EE6-4342-B048-85BDC9FD1C3A}</a:tableStyleId>
              </a:tblPr>
              <a:tblGrid>
                <a:gridCol w="4771192">
                  <a:extLst>
                    <a:ext uri="{9D8B030D-6E8A-4147-A177-3AD203B41FA5}">
                      <a16:colId xmlns:a16="http://schemas.microsoft.com/office/drawing/2014/main" val="940761826"/>
                    </a:ext>
                  </a:extLst>
                </a:gridCol>
                <a:gridCol w="966947">
                  <a:extLst>
                    <a:ext uri="{9D8B030D-6E8A-4147-A177-3AD203B41FA5}">
                      <a16:colId xmlns:a16="http://schemas.microsoft.com/office/drawing/2014/main" val="229139827"/>
                    </a:ext>
                  </a:extLst>
                </a:gridCol>
                <a:gridCol w="1420945">
                  <a:extLst>
                    <a:ext uri="{9D8B030D-6E8A-4147-A177-3AD203B41FA5}">
                      <a16:colId xmlns:a16="http://schemas.microsoft.com/office/drawing/2014/main" val="2915080922"/>
                    </a:ext>
                  </a:extLst>
                </a:gridCol>
              </a:tblGrid>
              <a:tr h="1383907">
                <a:tc>
                  <a:txBody>
                    <a:bodyPr/>
                    <a:lstStyle/>
                    <a:p>
                      <a:pPr>
                        <a:lnSpc>
                          <a:spcPct val="107000"/>
                        </a:lnSpc>
                        <a:spcAft>
                          <a:spcPts val="800"/>
                        </a:spcAft>
                        <a:buNone/>
                      </a:pPr>
                      <a:r>
                        <a:rPr lang="en-US" sz="1600" kern="100" dirty="0">
                          <a:effectLst/>
                        </a:rPr>
                        <a:t>Audit Type</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600" kern="100">
                          <a:effectLst/>
                        </a:rPr>
                        <a:t>Number of Audits</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600" kern="100">
                          <a:effectLst/>
                        </a:rPr>
                        <a:t>Number of Non-Conformances</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8744734"/>
                  </a:ext>
                </a:extLst>
              </a:tr>
              <a:tr h="334371">
                <a:tc>
                  <a:txBody>
                    <a:bodyPr/>
                    <a:lstStyle/>
                    <a:p>
                      <a:pPr>
                        <a:lnSpc>
                          <a:spcPct val="107000"/>
                        </a:lnSpc>
                        <a:spcAft>
                          <a:spcPts val="800"/>
                        </a:spcAft>
                        <a:buNone/>
                      </a:pPr>
                      <a:r>
                        <a:rPr lang="en-US" sz="1600" kern="100">
                          <a:effectLst/>
                        </a:rPr>
                        <a:t>Registration</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76</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 </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45743711"/>
                  </a:ext>
                </a:extLst>
              </a:tr>
              <a:tr h="334371">
                <a:tc>
                  <a:txBody>
                    <a:bodyPr/>
                    <a:lstStyle/>
                    <a:p>
                      <a:pPr>
                        <a:lnSpc>
                          <a:spcPct val="107000"/>
                        </a:lnSpc>
                        <a:spcAft>
                          <a:spcPts val="800"/>
                        </a:spcAft>
                        <a:buNone/>
                      </a:pPr>
                      <a:r>
                        <a:rPr lang="en-US" sz="1600" kern="100">
                          <a:effectLst/>
                        </a:rPr>
                        <a:t>CoMCoP Rev 3</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62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476</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4492200"/>
                  </a:ext>
                </a:extLst>
              </a:tr>
              <a:tr h="334371">
                <a:tc>
                  <a:txBody>
                    <a:bodyPr/>
                    <a:lstStyle/>
                    <a:p>
                      <a:pPr>
                        <a:lnSpc>
                          <a:spcPct val="107000"/>
                        </a:lnSpc>
                        <a:spcAft>
                          <a:spcPts val="800"/>
                        </a:spcAft>
                        <a:buNone/>
                      </a:pPr>
                      <a:r>
                        <a:rPr lang="en-US" sz="1600" kern="100">
                          <a:effectLst/>
                        </a:rPr>
                        <a:t>I&amp;C Gas Meter Tech Audit</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05796793"/>
                  </a:ext>
                </a:extLst>
              </a:tr>
              <a:tr h="334371">
                <a:tc>
                  <a:txBody>
                    <a:bodyPr/>
                    <a:lstStyle/>
                    <a:p>
                      <a:pPr>
                        <a:lnSpc>
                          <a:spcPct val="107000"/>
                        </a:lnSpc>
                        <a:spcAft>
                          <a:spcPts val="800"/>
                        </a:spcAft>
                        <a:buNone/>
                      </a:pPr>
                      <a:r>
                        <a:rPr lang="en-US" sz="1600" kern="100">
                          <a:effectLst/>
                        </a:rPr>
                        <a:t>REC Gas Meter Site Tech Audit Rev 1</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9</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3</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6072248"/>
                  </a:ext>
                </a:extLst>
              </a:tr>
              <a:tr h="334371">
                <a:tc>
                  <a:txBody>
                    <a:bodyPr/>
                    <a:lstStyle/>
                    <a:p>
                      <a:pPr>
                        <a:lnSpc>
                          <a:spcPct val="107000"/>
                        </a:lnSpc>
                        <a:spcAft>
                          <a:spcPts val="800"/>
                        </a:spcAft>
                        <a:buNone/>
                      </a:pPr>
                      <a:r>
                        <a:rPr lang="en-US" sz="1600" kern="100">
                          <a:effectLst/>
                        </a:rPr>
                        <a:t>V3 Compliance Site Gas Meter Tech Audit</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19</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82768106"/>
                  </a:ext>
                </a:extLst>
              </a:tr>
              <a:tr h="334371">
                <a:tc>
                  <a:txBody>
                    <a:bodyPr/>
                    <a:lstStyle/>
                    <a:p>
                      <a:pPr>
                        <a:lnSpc>
                          <a:spcPct val="107000"/>
                        </a:lnSpc>
                        <a:spcAft>
                          <a:spcPts val="800"/>
                        </a:spcAft>
                        <a:buNone/>
                      </a:pPr>
                      <a:r>
                        <a:rPr lang="en-US" sz="1600" kern="100">
                          <a:effectLst/>
                        </a:rPr>
                        <a:t>REC Electric Meter Site Audit Rev 2</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18</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7</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3886362"/>
                  </a:ext>
                </a:extLst>
              </a:tr>
              <a:tr h="334371">
                <a:tc>
                  <a:txBody>
                    <a:bodyPr/>
                    <a:lstStyle/>
                    <a:p>
                      <a:pPr>
                        <a:lnSpc>
                          <a:spcPct val="107000"/>
                        </a:lnSpc>
                        <a:spcAft>
                          <a:spcPts val="800"/>
                        </a:spcAft>
                        <a:buNone/>
                      </a:pPr>
                      <a:r>
                        <a:rPr lang="en-US" sz="1600" kern="100">
                          <a:effectLst/>
                        </a:rPr>
                        <a:t>Total</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a:effectLst/>
                        </a:rPr>
                        <a:t>191</a:t>
                      </a:r>
                      <a:endParaRPr lang="en-GB"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600" kern="100" dirty="0">
                          <a:effectLst/>
                        </a:rPr>
                        <a:t>490</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2881514"/>
                  </a:ext>
                </a:extLst>
              </a:tr>
            </a:tbl>
          </a:graphicData>
        </a:graphic>
      </p:graphicFrame>
      <p:sp>
        <p:nvSpPr>
          <p:cNvPr id="8" name="TextBox 7">
            <a:extLst>
              <a:ext uri="{FF2B5EF4-FFF2-40B4-BE49-F238E27FC236}">
                <a16:creationId xmlns:a16="http://schemas.microsoft.com/office/drawing/2014/main" id="{E479996A-B87B-5546-E9E1-CF8D47F2F7D3}"/>
              </a:ext>
            </a:extLst>
          </p:cNvPr>
          <p:cNvSpPr txBox="1"/>
          <p:nvPr/>
        </p:nvSpPr>
        <p:spPr>
          <a:xfrm>
            <a:off x="3398885" y="5004287"/>
            <a:ext cx="8183515" cy="1766189"/>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These numbers have been collated for 2026 only (to end July).</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You will note the overall CoMCoP report is Rev 3 only as the Rev 2 finished in 2025.</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 number of Gas Site options will reduce as the year progresses due to reporting changes, until “REC Gas Meter Site Tech Audit Rev 1” will be the only option.</a:t>
            </a:r>
            <a:br>
              <a:rPr lang="en-US" b="1" kern="100" dirty="0">
                <a:effectLst/>
                <a:latin typeface="Calibri" panose="020F0502020204030204" pitchFamily="34" charset="0"/>
                <a:ea typeface="Calibri" panose="020F0502020204030204" pitchFamily="34" charset="0"/>
                <a:cs typeface="Times New Roman" panose="02020603050405020304" pitchFamily="18" charset="0"/>
              </a:rPr>
            </a:b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7413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07041-4EB8-2933-5D90-F4199A1C9C00}"/>
              </a:ext>
            </a:extLst>
          </p:cNvPr>
          <p:cNvSpPr>
            <a:spLocks noGrp="1"/>
          </p:cNvSpPr>
          <p:nvPr>
            <p:ph type="title"/>
          </p:nvPr>
        </p:nvSpPr>
        <p:spPr>
          <a:xfrm>
            <a:off x="1309512" y="457201"/>
            <a:ext cx="10272889" cy="858643"/>
          </a:xfrm>
        </p:spPr>
        <p:txBody>
          <a:bodyPr/>
          <a:lstStyle/>
          <a:p>
            <a:r>
              <a:rPr lang="en-US" dirty="0"/>
              <a:t>Registration Audits</a:t>
            </a:r>
            <a:endParaRPr lang="en-GB" dirty="0"/>
          </a:p>
        </p:txBody>
      </p:sp>
      <p:sp>
        <p:nvSpPr>
          <p:cNvPr id="6" name="TextBox 5">
            <a:extLst>
              <a:ext uri="{FF2B5EF4-FFF2-40B4-BE49-F238E27FC236}">
                <a16:creationId xmlns:a16="http://schemas.microsoft.com/office/drawing/2014/main" id="{14DC1273-AC82-8A60-23D3-423BE545D786}"/>
              </a:ext>
            </a:extLst>
          </p:cNvPr>
          <p:cNvSpPr txBox="1"/>
          <p:nvPr/>
        </p:nvSpPr>
        <p:spPr>
          <a:xfrm>
            <a:off x="8318810" y="2018371"/>
            <a:ext cx="3668750" cy="2450094"/>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These are only used to advise, where a company has completed requirements and is to be added to, or maintained on, the database as “Live” for registration purposes. The numbers do not always correlate as they are waiting for site audits in some cases.</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027F4F5E-AFF3-0EB1-34D7-CAB0E1A1D92E}"/>
              </a:ext>
            </a:extLst>
          </p:cNvPr>
          <p:cNvPicPr>
            <a:picLocks noGrp="1" noChangeAspect="1"/>
          </p:cNvPicPr>
          <p:nvPr>
            <p:ph idx="1"/>
          </p:nvPr>
        </p:nvPicPr>
        <p:blipFill>
          <a:blip r:embed="rId2"/>
          <a:stretch>
            <a:fillRect/>
          </a:stretch>
        </p:blipFill>
        <p:spPr>
          <a:xfrm>
            <a:off x="2170668" y="1206303"/>
            <a:ext cx="5256044" cy="5119270"/>
          </a:xfrm>
          <a:prstGeom prst="rect">
            <a:avLst/>
          </a:prstGeom>
        </p:spPr>
      </p:pic>
    </p:spTree>
    <p:extLst>
      <p:ext uri="{BB962C8B-B14F-4D97-AF65-F5344CB8AC3E}">
        <p14:creationId xmlns:p14="http://schemas.microsoft.com/office/powerpoint/2010/main" val="449245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AF905-50CA-7BAB-CB37-E619AA7A12D2}"/>
              </a:ext>
            </a:extLst>
          </p:cNvPr>
          <p:cNvSpPr>
            <a:spLocks noGrp="1"/>
          </p:cNvSpPr>
          <p:nvPr>
            <p:ph type="title"/>
          </p:nvPr>
        </p:nvSpPr>
        <p:spPr>
          <a:xfrm>
            <a:off x="1198000" y="646772"/>
            <a:ext cx="10272889" cy="724828"/>
          </a:xfrm>
        </p:spPr>
        <p:txBody>
          <a:bodyPr>
            <a:normAutofit fontScale="90000"/>
          </a:bodyPr>
          <a:lstStyle/>
          <a:p>
            <a:pPr>
              <a:lnSpc>
                <a:spcPct val="107000"/>
              </a:lnSpc>
              <a:spcAft>
                <a:spcPts val="800"/>
              </a:spcAft>
            </a:pPr>
            <a:r>
              <a:rPr lang="en-US" sz="4000" b="1" kern="100" dirty="0">
                <a:effectLst/>
                <a:latin typeface="Calibri" panose="020F0502020204030204" pitchFamily="34" charset="0"/>
                <a:ea typeface="Calibri" panose="020F0502020204030204" pitchFamily="34" charset="0"/>
                <a:cs typeface="Times New Roman" panose="02020603050405020304" pitchFamily="18" charset="0"/>
              </a:rPr>
              <a:t>CoMCoP Rev3 </a:t>
            </a:r>
            <a:br>
              <a:rPr lang="en-GB" sz="3200" kern="1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6" name="TextBox 5">
            <a:extLst>
              <a:ext uri="{FF2B5EF4-FFF2-40B4-BE49-F238E27FC236}">
                <a16:creationId xmlns:a16="http://schemas.microsoft.com/office/drawing/2014/main" id="{C825D36E-2D6C-B431-DC1F-757C985B28A1}"/>
              </a:ext>
            </a:extLst>
          </p:cNvPr>
          <p:cNvSpPr txBox="1"/>
          <p:nvPr/>
        </p:nvSpPr>
        <p:spPr>
          <a:xfrm>
            <a:off x="6434253" y="1713040"/>
            <a:ext cx="5508704" cy="1959960"/>
          </a:xfrm>
          <a:prstGeom prst="rect">
            <a:avLst/>
          </a:prstGeom>
          <a:noFill/>
        </p:spPr>
        <p:txBody>
          <a:bodyPr wrap="square">
            <a:spAutoFit/>
          </a:bodyPr>
          <a:lstStyle/>
          <a:p>
            <a:pPr>
              <a:lnSpc>
                <a:spcPct val="107000"/>
              </a:lnSpc>
              <a:spcAft>
                <a:spcPts val="800"/>
              </a:spcAft>
            </a:pPr>
            <a:r>
              <a:rPr lang="en-US" dirty="0"/>
              <a:t>These are the audit requirements from January 2026 as a result of the updates.</a:t>
            </a:r>
            <a:r>
              <a:rPr lang="en-US" kern="100" dirty="0">
                <a:effectLst/>
                <a:latin typeface="Calibri" panose="020F0502020204030204" pitchFamily="34" charset="0"/>
                <a:ea typeface="Calibri" panose="020F0502020204030204" pitchFamily="34" charset="0"/>
                <a:cs typeface="Times New Roman" panose="02020603050405020304" pitchFamily="18" charset="0"/>
              </a:rPr>
              <a:t>.</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Part of the large numbers of Non-Conformances relate to the change in emphasis and requirements, mainly electrical. There were still issues in getting requested information in a timely manner.</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F332682-2C74-F51E-8763-0D98887EE647}"/>
              </a:ext>
            </a:extLst>
          </p:cNvPr>
          <p:cNvSpPr txBox="1"/>
          <p:nvPr/>
        </p:nvSpPr>
        <p:spPr>
          <a:xfrm>
            <a:off x="6803002" y="4558228"/>
            <a:ext cx="5071016" cy="1173463"/>
          </a:xfrm>
          <a:prstGeom prst="rect">
            <a:avLst/>
          </a:prstGeom>
          <a:noFill/>
        </p:spPr>
        <p:txBody>
          <a:bodyPr wrap="square">
            <a:spAutoFit/>
          </a:bodyPr>
          <a:lstStyle/>
          <a:p>
            <a:pPr>
              <a:lnSpc>
                <a:spcPct val="107000"/>
              </a:lnSpc>
              <a:spcAft>
                <a:spcPts val="800"/>
              </a:spcAf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Technical Audits</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These are </a:t>
            </a:r>
            <a:r>
              <a:rPr lang="en-US" kern="100" dirty="0">
                <a:latin typeface="Calibri" panose="020F0502020204030204" pitchFamily="34" charset="0"/>
                <a:ea typeface="Calibri" panose="020F0502020204030204" pitchFamily="34" charset="0"/>
                <a:cs typeface="Times New Roman" panose="02020603050405020304" pitchFamily="18" charset="0"/>
              </a:rPr>
              <a:t>Electric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site audits. </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expanded in audit section below.</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FC96116C-C155-7624-A746-B740453DD52E}"/>
              </a:ext>
            </a:extLst>
          </p:cNvPr>
          <p:cNvPicPr>
            <a:picLocks noChangeAspect="1"/>
          </p:cNvPicPr>
          <p:nvPr/>
        </p:nvPicPr>
        <p:blipFill>
          <a:blip r:embed="rId2"/>
          <a:stretch>
            <a:fillRect/>
          </a:stretch>
        </p:blipFill>
        <p:spPr>
          <a:xfrm>
            <a:off x="528926" y="994038"/>
            <a:ext cx="5864887" cy="5217190"/>
          </a:xfrm>
          <a:prstGeom prst="rect">
            <a:avLst/>
          </a:prstGeom>
        </p:spPr>
      </p:pic>
    </p:spTree>
    <p:extLst>
      <p:ext uri="{BB962C8B-B14F-4D97-AF65-F5344CB8AC3E}">
        <p14:creationId xmlns:p14="http://schemas.microsoft.com/office/powerpoint/2010/main" val="2042106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9A590-1D58-07EA-4A09-58DE53675E61}"/>
              </a:ext>
            </a:extLst>
          </p:cNvPr>
          <p:cNvSpPr>
            <a:spLocks noGrp="1"/>
          </p:cNvSpPr>
          <p:nvPr>
            <p:ph type="title"/>
          </p:nvPr>
        </p:nvSpPr>
        <p:spPr>
          <a:xfrm>
            <a:off x="1309512" y="457201"/>
            <a:ext cx="10272889" cy="1126272"/>
          </a:xfrm>
        </p:spPr>
        <p:txBody>
          <a:bodyPr>
            <a:normAutofit fontScale="90000"/>
          </a:bodyPr>
          <a:lstStyle/>
          <a:p>
            <a:r>
              <a:rPr lang="en-US" b="1" dirty="0"/>
              <a:t>Electric Specific Audit Numbers &amp; Non-Conformances</a:t>
            </a:r>
            <a:br>
              <a:rPr lang="en-GB" dirty="0"/>
            </a:br>
            <a:endParaRPr lang="en-GB" dirty="0"/>
          </a:p>
        </p:txBody>
      </p:sp>
      <p:graphicFrame>
        <p:nvGraphicFramePr>
          <p:cNvPr id="5" name="Content Placeholder 4">
            <a:extLst>
              <a:ext uri="{FF2B5EF4-FFF2-40B4-BE49-F238E27FC236}">
                <a16:creationId xmlns:a16="http://schemas.microsoft.com/office/drawing/2014/main" id="{59691901-6069-12A1-9AB0-F93F95889D8B}"/>
              </a:ext>
            </a:extLst>
          </p:cNvPr>
          <p:cNvGraphicFramePr>
            <a:graphicFrameLocks noGrp="1"/>
          </p:cNvGraphicFramePr>
          <p:nvPr>
            <p:ph idx="1"/>
            <p:extLst>
              <p:ext uri="{D42A27DB-BD31-4B8C-83A1-F6EECF244321}">
                <p14:modId xmlns:p14="http://schemas.microsoft.com/office/powerpoint/2010/main" val="903768067"/>
              </p:ext>
            </p:extLst>
          </p:nvPr>
        </p:nvGraphicFramePr>
        <p:xfrm>
          <a:off x="3298682" y="1671211"/>
          <a:ext cx="6280215" cy="2633160"/>
        </p:xfrm>
        <a:graphic>
          <a:graphicData uri="http://schemas.openxmlformats.org/drawingml/2006/table">
            <a:tbl>
              <a:tblPr firstRow="1" firstCol="1" bandRow="1">
                <a:tableStyleId>{5C22544A-7EE6-4342-B048-85BDC9FD1C3A}</a:tableStyleId>
              </a:tblPr>
              <a:tblGrid>
                <a:gridCol w="4185467">
                  <a:extLst>
                    <a:ext uri="{9D8B030D-6E8A-4147-A177-3AD203B41FA5}">
                      <a16:colId xmlns:a16="http://schemas.microsoft.com/office/drawing/2014/main" val="1934988638"/>
                    </a:ext>
                  </a:extLst>
                </a:gridCol>
                <a:gridCol w="848242">
                  <a:extLst>
                    <a:ext uri="{9D8B030D-6E8A-4147-A177-3AD203B41FA5}">
                      <a16:colId xmlns:a16="http://schemas.microsoft.com/office/drawing/2014/main" val="1093326341"/>
                    </a:ext>
                  </a:extLst>
                </a:gridCol>
                <a:gridCol w="1246506">
                  <a:extLst>
                    <a:ext uri="{9D8B030D-6E8A-4147-A177-3AD203B41FA5}">
                      <a16:colId xmlns:a16="http://schemas.microsoft.com/office/drawing/2014/main" val="3235917514"/>
                    </a:ext>
                  </a:extLst>
                </a:gridCol>
              </a:tblGrid>
              <a:tr h="1148188">
                <a:tc>
                  <a:txBody>
                    <a:bodyPr/>
                    <a:lstStyle/>
                    <a:p>
                      <a:pPr>
                        <a:lnSpc>
                          <a:spcPct val="107000"/>
                        </a:lnSpc>
                        <a:spcAft>
                          <a:spcPts val="800"/>
                        </a:spcAft>
                        <a:buNone/>
                      </a:pPr>
                      <a:r>
                        <a:rPr lang="en-US" sz="1800" kern="100" dirty="0">
                          <a:effectLst/>
                        </a:rPr>
                        <a:t>Audit Type</a:t>
                      </a:r>
                      <a:endParaRPr lang="en-GB" sz="1800" kern="100" dirty="0">
                        <a:effectLst/>
                      </a:endParaRPr>
                    </a:p>
                    <a:p>
                      <a:pPr>
                        <a:lnSpc>
                          <a:spcPct val="107000"/>
                        </a:lnSpc>
                        <a:spcAft>
                          <a:spcPts val="800"/>
                        </a:spcAft>
                        <a:buNone/>
                      </a:pPr>
                      <a:r>
                        <a:rPr lang="en-US" sz="1800" kern="1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Number of Audits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63434232"/>
                  </a:ext>
                </a:extLst>
              </a:tr>
              <a:tr h="371243">
                <a:tc>
                  <a:txBody>
                    <a:bodyPr/>
                    <a:lstStyle/>
                    <a:p>
                      <a:pPr>
                        <a:lnSpc>
                          <a:spcPct val="107000"/>
                        </a:lnSpc>
                        <a:spcAft>
                          <a:spcPts val="800"/>
                        </a:spcAft>
                        <a:buNone/>
                      </a:pPr>
                      <a:r>
                        <a:rPr lang="en-US" sz="1800" kern="100">
                          <a:effectLst/>
                        </a:rPr>
                        <a:t>CoMCoP Rev 3 – Electric Only MOA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8</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3">
                  <a:txBody>
                    <a:bodyPr/>
                    <a:lstStyle/>
                    <a:p>
                      <a:pPr algn="ctr">
                        <a:lnSpc>
                          <a:spcPct val="107000"/>
                        </a:lnSpc>
                        <a:spcAft>
                          <a:spcPts val="800"/>
                        </a:spcAft>
                        <a:buNone/>
                      </a:pPr>
                      <a:r>
                        <a:rPr lang="en-US" sz="1800" kern="100" dirty="0">
                          <a:effectLst/>
                        </a:rPr>
                        <a:t>462</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3525072"/>
                  </a:ext>
                </a:extLst>
              </a:tr>
              <a:tr h="371243">
                <a:tc>
                  <a:txBody>
                    <a:bodyPr/>
                    <a:lstStyle/>
                    <a:p>
                      <a:pPr>
                        <a:lnSpc>
                          <a:spcPct val="107000"/>
                        </a:lnSpc>
                        <a:spcAft>
                          <a:spcPts val="800"/>
                        </a:spcAft>
                        <a:buNone/>
                      </a:pPr>
                      <a:r>
                        <a:rPr lang="en-US" sz="1800" kern="100">
                          <a:effectLst/>
                        </a:rPr>
                        <a:t>CoMCoP Rev 3 – Electric Only EMO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17</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964729088"/>
                  </a:ext>
                </a:extLst>
              </a:tr>
              <a:tr h="371243">
                <a:tc>
                  <a:txBody>
                    <a:bodyPr/>
                    <a:lstStyle/>
                    <a:p>
                      <a:pPr>
                        <a:lnSpc>
                          <a:spcPct val="107000"/>
                        </a:lnSpc>
                        <a:spcAft>
                          <a:spcPts val="800"/>
                        </a:spcAft>
                        <a:buNone/>
                      </a:pPr>
                      <a:r>
                        <a:rPr lang="en-US" sz="1800" kern="100">
                          <a:effectLst/>
                        </a:rPr>
                        <a:t>CoMCoP Rev 3 – Electric Only SiP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10</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vMerge="1">
                  <a:txBody>
                    <a:bodyPr/>
                    <a:lstStyle/>
                    <a:p>
                      <a:endParaRPr lang="en-GB"/>
                    </a:p>
                  </a:txBody>
                  <a:tcPr/>
                </a:tc>
                <a:extLst>
                  <a:ext uri="{0D108BD9-81ED-4DB2-BD59-A6C34878D82A}">
                    <a16:rowId xmlns:a16="http://schemas.microsoft.com/office/drawing/2014/main" val="1457456389"/>
                  </a:ext>
                </a:extLst>
              </a:tr>
              <a:tr h="371243">
                <a:tc>
                  <a:txBody>
                    <a:bodyPr/>
                    <a:lstStyle/>
                    <a:p>
                      <a:pPr>
                        <a:lnSpc>
                          <a:spcPct val="107000"/>
                        </a:lnSpc>
                        <a:spcAft>
                          <a:spcPts val="800"/>
                        </a:spcAft>
                        <a:buNone/>
                      </a:pPr>
                      <a:r>
                        <a:rPr lang="en-US" sz="1800" kern="100">
                          <a:effectLst/>
                        </a:rPr>
                        <a:t>REC Electric Meter Site Audit Rev 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18</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7</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0073071"/>
                  </a:ext>
                </a:extLst>
              </a:tr>
            </a:tbl>
          </a:graphicData>
        </a:graphic>
      </p:graphicFrame>
    </p:spTree>
    <p:extLst>
      <p:ext uri="{BB962C8B-B14F-4D97-AF65-F5344CB8AC3E}">
        <p14:creationId xmlns:p14="http://schemas.microsoft.com/office/powerpoint/2010/main" val="3334406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003A4-B151-9EB4-2025-96A4AAA68B68}"/>
              </a:ext>
            </a:extLst>
          </p:cNvPr>
          <p:cNvSpPr>
            <a:spLocks noGrp="1"/>
          </p:cNvSpPr>
          <p:nvPr>
            <p:ph type="title"/>
          </p:nvPr>
        </p:nvSpPr>
        <p:spPr>
          <a:xfrm>
            <a:off x="1309512" y="457201"/>
            <a:ext cx="10272889" cy="847492"/>
          </a:xfrm>
        </p:spPr>
        <p:txBody>
          <a:bodyPr>
            <a:normAutofit fontScale="90000"/>
          </a:bodyPr>
          <a:lstStyle/>
          <a:p>
            <a:r>
              <a:rPr lang="en-US" b="1" dirty="0"/>
              <a:t>CoMCoP – Rev 3</a:t>
            </a:r>
            <a:r>
              <a:rPr lang="en-GB" b="1" dirty="0"/>
              <a:t> </a:t>
            </a:r>
            <a:r>
              <a:rPr lang="en-US" b="1" dirty="0"/>
              <a:t>Electric Audits only</a:t>
            </a:r>
            <a:br>
              <a:rPr lang="en-GB" dirty="0"/>
            </a:br>
            <a:endParaRPr lang="en-GB" dirty="0"/>
          </a:p>
        </p:txBody>
      </p:sp>
      <p:sp>
        <p:nvSpPr>
          <p:cNvPr id="14" name="TextBox 13">
            <a:extLst>
              <a:ext uri="{FF2B5EF4-FFF2-40B4-BE49-F238E27FC236}">
                <a16:creationId xmlns:a16="http://schemas.microsoft.com/office/drawing/2014/main" id="{E9E9CFC8-7364-E0BA-AAB1-3A1EE0F8B318}"/>
              </a:ext>
            </a:extLst>
          </p:cNvPr>
          <p:cNvSpPr txBox="1"/>
          <p:nvPr/>
        </p:nvSpPr>
        <p:spPr>
          <a:xfrm>
            <a:off x="3706387" y="5654020"/>
            <a:ext cx="6887272" cy="968278"/>
          </a:xfrm>
          <a:prstGeom prst="rect">
            <a:avLst/>
          </a:prstGeom>
          <a:noFill/>
        </p:spPr>
        <p:txBody>
          <a:bodyPr wrap="square">
            <a:spAutoFit/>
          </a:bodyPr>
          <a:lstStyle/>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As you can see from the above, 5 audits have the majority of the Non-Conformances. These tend to suggest a lack of understanding of requirements and information needed to show compliance.</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F40E339-0824-BA64-5990-03D950C94177}"/>
              </a:ext>
            </a:extLst>
          </p:cNvPr>
          <p:cNvSpPr txBox="1"/>
          <p:nvPr/>
        </p:nvSpPr>
        <p:spPr>
          <a:xfrm>
            <a:off x="2821259" y="929510"/>
            <a:ext cx="6735336" cy="671915"/>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Of the 35 audits carried out, 18 have Non-Conformances recorded against them and all defects are shown below.</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Content Placeholder 7">
            <a:extLst>
              <a:ext uri="{FF2B5EF4-FFF2-40B4-BE49-F238E27FC236}">
                <a16:creationId xmlns:a16="http://schemas.microsoft.com/office/drawing/2014/main" id="{735C4891-7227-7862-D12F-AE029E4A4F6D}"/>
              </a:ext>
            </a:extLst>
          </p:cNvPr>
          <p:cNvGraphicFramePr>
            <a:graphicFrameLocks noGrp="1"/>
          </p:cNvGraphicFramePr>
          <p:nvPr>
            <p:ph idx="1"/>
            <p:extLst>
              <p:ext uri="{D42A27DB-BD31-4B8C-83A1-F6EECF244321}">
                <p14:modId xmlns:p14="http://schemas.microsoft.com/office/powerpoint/2010/main" val="1818604191"/>
              </p:ext>
            </p:extLst>
          </p:nvPr>
        </p:nvGraphicFramePr>
        <p:xfrm>
          <a:off x="3435884" y="1649728"/>
          <a:ext cx="5696966" cy="3803213"/>
        </p:xfrm>
        <a:graphic>
          <a:graphicData uri="http://schemas.openxmlformats.org/drawingml/2006/table">
            <a:tbl>
              <a:tblPr firstRow="1" firstCol="1" bandRow="1">
                <a:tableStyleId>{5C22544A-7EE6-4342-B048-85BDC9FD1C3A}</a:tableStyleId>
              </a:tblPr>
              <a:tblGrid>
                <a:gridCol w="1229273">
                  <a:extLst>
                    <a:ext uri="{9D8B030D-6E8A-4147-A177-3AD203B41FA5}">
                      <a16:colId xmlns:a16="http://schemas.microsoft.com/office/drawing/2014/main" val="2962800331"/>
                    </a:ext>
                  </a:extLst>
                </a:gridCol>
                <a:gridCol w="1655017">
                  <a:extLst>
                    <a:ext uri="{9D8B030D-6E8A-4147-A177-3AD203B41FA5}">
                      <a16:colId xmlns:a16="http://schemas.microsoft.com/office/drawing/2014/main" val="2890438204"/>
                    </a:ext>
                  </a:extLst>
                </a:gridCol>
                <a:gridCol w="279231">
                  <a:extLst>
                    <a:ext uri="{9D8B030D-6E8A-4147-A177-3AD203B41FA5}">
                      <a16:colId xmlns:a16="http://schemas.microsoft.com/office/drawing/2014/main" val="3961503255"/>
                    </a:ext>
                  </a:extLst>
                </a:gridCol>
                <a:gridCol w="890911">
                  <a:extLst>
                    <a:ext uri="{9D8B030D-6E8A-4147-A177-3AD203B41FA5}">
                      <a16:colId xmlns:a16="http://schemas.microsoft.com/office/drawing/2014/main" val="2505928718"/>
                    </a:ext>
                  </a:extLst>
                </a:gridCol>
                <a:gridCol w="1642534">
                  <a:extLst>
                    <a:ext uri="{9D8B030D-6E8A-4147-A177-3AD203B41FA5}">
                      <a16:colId xmlns:a16="http://schemas.microsoft.com/office/drawing/2014/main" val="1039405222"/>
                    </a:ext>
                  </a:extLst>
                </a:gridCol>
              </a:tblGrid>
              <a:tr h="596559">
                <a:tc>
                  <a:txBody>
                    <a:bodyPr/>
                    <a:lstStyle/>
                    <a:p>
                      <a:pPr>
                        <a:lnSpc>
                          <a:spcPct val="107000"/>
                        </a:lnSpc>
                        <a:spcAft>
                          <a:spcPts val="800"/>
                        </a:spcAft>
                        <a:buNone/>
                      </a:pPr>
                      <a:r>
                        <a:rPr lang="en-US" sz="1800" kern="100" dirty="0">
                          <a:effectLst/>
                        </a:rPr>
                        <a:t>Ref</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Number of Defects</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Ref</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95373524"/>
                  </a:ext>
                </a:extLst>
              </a:tr>
              <a:tr h="291514">
                <a:tc>
                  <a:txBody>
                    <a:bodyPr/>
                    <a:lstStyle/>
                    <a:p>
                      <a:pPr>
                        <a:lnSpc>
                          <a:spcPct val="107000"/>
                        </a:lnSpc>
                        <a:spcAft>
                          <a:spcPts val="800"/>
                        </a:spcAft>
                        <a:buNone/>
                      </a:pPr>
                      <a:r>
                        <a:rPr lang="en-US" sz="1800" kern="100" dirty="0">
                          <a:effectLst/>
                        </a:rPr>
                        <a:t>173602</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34</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174892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9097434"/>
                  </a:ext>
                </a:extLst>
              </a:tr>
              <a:tr h="291514">
                <a:tc>
                  <a:txBody>
                    <a:bodyPr/>
                    <a:lstStyle/>
                    <a:p>
                      <a:pPr>
                        <a:lnSpc>
                          <a:spcPct val="107000"/>
                        </a:lnSpc>
                        <a:spcAft>
                          <a:spcPts val="800"/>
                        </a:spcAft>
                        <a:buNone/>
                      </a:pPr>
                      <a:r>
                        <a:rPr lang="en-US" sz="1800" kern="100">
                          <a:effectLst/>
                        </a:rPr>
                        <a:t>173816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19</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174893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7416771"/>
                  </a:ext>
                </a:extLst>
              </a:tr>
              <a:tr h="291514">
                <a:tc>
                  <a:txBody>
                    <a:bodyPr/>
                    <a:lstStyle/>
                    <a:p>
                      <a:pPr>
                        <a:lnSpc>
                          <a:spcPct val="107000"/>
                        </a:lnSpc>
                        <a:spcAft>
                          <a:spcPts val="800"/>
                        </a:spcAft>
                        <a:buNone/>
                      </a:pPr>
                      <a:r>
                        <a:rPr lang="en-US" sz="1800" kern="100">
                          <a:effectLst/>
                        </a:rPr>
                        <a:t>173983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9</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174999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80281929"/>
                  </a:ext>
                </a:extLst>
              </a:tr>
              <a:tr h="291514">
                <a:tc>
                  <a:txBody>
                    <a:bodyPr/>
                    <a:lstStyle/>
                    <a:p>
                      <a:pPr>
                        <a:lnSpc>
                          <a:spcPct val="107000"/>
                        </a:lnSpc>
                        <a:spcAft>
                          <a:spcPts val="800"/>
                        </a:spcAft>
                        <a:buNone/>
                      </a:pPr>
                      <a:r>
                        <a:rPr lang="en-US" sz="1800" kern="100">
                          <a:effectLst/>
                        </a:rPr>
                        <a:t>174010</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highlight>
                            <a:srgbClr val="FFFF00"/>
                          </a:highlight>
                        </a:rPr>
                        <a:t>66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175041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highlight>
                            <a:srgbClr val="FFFF00"/>
                          </a:highlight>
                        </a:rPr>
                        <a:t>60</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32306395"/>
                  </a:ext>
                </a:extLst>
              </a:tr>
              <a:tr h="291514">
                <a:tc>
                  <a:txBody>
                    <a:bodyPr/>
                    <a:lstStyle/>
                    <a:p>
                      <a:pPr>
                        <a:lnSpc>
                          <a:spcPct val="107000"/>
                        </a:lnSpc>
                        <a:spcAft>
                          <a:spcPts val="800"/>
                        </a:spcAft>
                        <a:buNone/>
                      </a:pPr>
                      <a:r>
                        <a:rPr lang="en-US" sz="1800" kern="100">
                          <a:effectLst/>
                        </a:rPr>
                        <a:t>174031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highlight>
                            <a:srgbClr val="FFFF00"/>
                          </a:highlight>
                        </a:rPr>
                        <a:t>79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175223</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64560790"/>
                  </a:ext>
                </a:extLst>
              </a:tr>
              <a:tr h="291514">
                <a:tc>
                  <a:txBody>
                    <a:bodyPr/>
                    <a:lstStyle/>
                    <a:p>
                      <a:pPr>
                        <a:lnSpc>
                          <a:spcPct val="107000"/>
                        </a:lnSpc>
                        <a:spcAft>
                          <a:spcPts val="800"/>
                        </a:spcAft>
                        <a:buNone/>
                      </a:pPr>
                      <a:r>
                        <a:rPr lang="en-US" sz="1800" kern="100">
                          <a:effectLst/>
                        </a:rPr>
                        <a:t>174159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27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175252</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29720150"/>
                  </a:ext>
                </a:extLst>
              </a:tr>
              <a:tr h="291514">
                <a:tc>
                  <a:txBody>
                    <a:bodyPr/>
                    <a:lstStyle/>
                    <a:p>
                      <a:pPr>
                        <a:lnSpc>
                          <a:spcPct val="107000"/>
                        </a:lnSpc>
                        <a:spcAft>
                          <a:spcPts val="800"/>
                        </a:spcAft>
                        <a:buNone/>
                      </a:pPr>
                      <a:r>
                        <a:rPr lang="en-US" sz="1800" kern="100">
                          <a:effectLst/>
                        </a:rPr>
                        <a:t>174190</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175274</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1297771"/>
                  </a:ext>
                </a:extLst>
              </a:tr>
              <a:tr h="291514">
                <a:tc>
                  <a:txBody>
                    <a:bodyPr/>
                    <a:lstStyle/>
                    <a:p>
                      <a:pPr>
                        <a:lnSpc>
                          <a:spcPct val="107000"/>
                        </a:lnSpc>
                        <a:spcAft>
                          <a:spcPts val="800"/>
                        </a:spcAft>
                        <a:buNone/>
                      </a:pPr>
                      <a:r>
                        <a:rPr lang="en-US" sz="1800" kern="100">
                          <a:effectLst/>
                        </a:rPr>
                        <a:t>174491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highlight>
                            <a:srgbClr val="FFFF00"/>
                          </a:highlight>
                        </a:rPr>
                        <a:t>56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175277</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4</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21681138"/>
                  </a:ext>
                </a:extLst>
              </a:tr>
              <a:tr h="291514">
                <a:tc>
                  <a:txBody>
                    <a:bodyPr/>
                    <a:lstStyle/>
                    <a:p>
                      <a:pPr>
                        <a:lnSpc>
                          <a:spcPct val="107000"/>
                        </a:lnSpc>
                        <a:spcAft>
                          <a:spcPts val="800"/>
                        </a:spcAft>
                        <a:buNone/>
                      </a:pPr>
                      <a:r>
                        <a:rPr lang="en-US" sz="1800" kern="100">
                          <a:effectLst/>
                        </a:rPr>
                        <a:t>174679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13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25862582"/>
                  </a:ext>
                </a:extLst>
              </a:tr>
              <a:tr h="291514">
                <a:tc>
                  <a:txBody>
                    <a:bodyPr/>
                    <a:lstStyle/>
                    <a:p>
                      <a:pPr>
                        <a:lnSpc>
                          <a:spcPct val="107000"/>
                        </a:lnSpc>
                        <a:spcAft>
                          <a:spcPts val="800"/>
                        </a:spcAft>
                        <a:buNone/>
                      </a:pPr>
                      <a:r>
                        <a:rPr lang="en-US" sz="1800" kern="100">
                          <a:effectLst/>
                        </a:rPr>
                        <a:t>174686</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highlight>
                            <a:srgbClr val="FFFF00"/>
                          </a:highlight>
                        </a:rPr>
                        <a:t>61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479130"/>
                  </a:ext>
                </a:extLst>
              </a:tr>
              <a:tr h="291514">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dirty="0">
                          <a:effectLst/>
                        </a:rPr>
                        <a:t> </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7222059"/>
                  </a:ext>
                </a:extLst>
              </a:tr>
            </a:tbl>
          </a:graphicData>
        </a:graphic>
      </p:graphicFrame>
    </p:spTree>
    <p:extLst>
      <p:ext uri="{BB962C8B-B14F-4D97-AF65-F5344CB8AC3E}">
        <p14:creationId xmlns:p14="http://schemas.microsoft.com/office/powerpoint/2010/main" val="3351233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F8CA1-355D-44CA-E15B-DCD5D52FA8A7}"/>
              </a:ext>
            </a:extLst>
          </p:cNvPr>
          <p:cNvSpPr>
            <a:spLocks noGrp="1"/>
          </p:cNvSpPr>
          <p:nvPr>
            <p:ph type="title"/>
          </p:nvPr>
        </p:nvSpPr>
        <p:spPr>
          <a:xfrm>
            <a:off x="1253202" y="156118"/>
            <a:ext cx="10272889" cy="524106"/>
          </a:xfrm>
        </p:spPr>
        <p:txBody>
          <a:bodyPr>
            <a:normAutofit fontScale="90000"/>
          </a:bodyPr>
          <a:lstStyle/>
          <a:p>
            <a:r>
              <a:rPr lang="en-US" sz="2000" b="1" kern="100" dirty="0">
                <a:latin typeface="Calibri" panose="020F0502020204030204" pitchFamily="34" charset="0"/>
                <a:ea typeface="Calibri" panose="020F0502020204030204" pitchFamily="34" charset="0"/>
                <a:cs typeface="Times New Roman" panose="02020603050405020304" pitchFamily="18" charset="0"/>
              </a:rPr>
              <a:t>The following table shows the number of occurrences above 8 for the above. Full table available in XL document “CoMCoP rev3 actions”</a:t>
            </a:r>
            <a:br>
              <a:rPr lang="en-GB" sz="2000" kern="100" dirty="0">
                <a:latin typeface="Calibri" panose="020F0502020204030204" pitchFamily="34" charset="0"/>
                <a:ea typeface="Calibri" panose="020F0502020204030204" pitchFamily="34" charset="0"/>
                <a:cs typeface="Times New Roman" panose="02020603050405020304" pitchFamily="18" charset="0"/>
              </a:rPr>
            </a:br>
            <a:endParaRPr lang="en-GB" sz="2000" dirty="0"/>
          </a:p>
        </p:txBody>
      </p:sp>
      <p:sp>
        <p:nvSpPr>
          <p:cNvPr id="11" name="TextBox 10">
            <a:extLst>
              <a:ext uri="{FF2B5EF4-FFF2-40B4-BE49-F238E27FC236}">
                <a16:creationId xmlns:a16="http://schemas.microsoft.com/office/drawing/2014/main" id="{CC6FA9BC-34F0-B5D2-5857-FA0E65CA7D35}"/>
              </a:ext>
            </a:extLst>
          </p:cNvPr>
          <p:cNvSpPr txBox="1"/>
          <p:nvPr/>
        </p:nvSpPr>
        <p:spPr>
          <a:xfrm>
            <a:off x="2969012" y="6079730"/>
            <a:ext cx="8895885" cy="671915"/>
          </a:xfrm>
          <a:prstGeom prst="rect">
            <a:avLst/>
          </a:prstGeom>
          <a:noFill/>
        </p:spPr>
        <p:txBody>
          <a:bodyPr wrap="square">
            <a:spAutoFit/>
          </a:bodyPr>
          <a:lstStyle/>
          <a:p>
            <a:pPr>
              <a:lnSpc>
                <a:spcPct val="107000"/>
              </a:lnSpc>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On further review, sufficient information has been supplied to comply with the requirements or limited scopes have been identified to resolve.</a:t>
            </a: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Content Placeholder 4">
            <a:extLst>
              <a:ext uri="{FF2B5EF4-FFF2-40B4-BE49-F238E27FC236}">
                <a16:creationId xmlns:a16="http://schemas.microsoft.com/office/drawing/2014/main" id="{2EF569FA-6515-A9F0-0D24-38DC9E7A5FB7}"/>
              </a:ext>
            </a:extLst>
          </p:cNvPr>
          <p:cNvGraphicFramePr>
            <a:graphicFrameLocks noGrp="1"/>
          </p:cNvGraphicFramePr>
          <p:nvPr>
            <p:ph idx="1"/>
            <p:extLst>
              <p:ext uri="{D42A27DB-BD31-4B8C-83A1-F6EECF244321}">
                <p14:modId xmlns:p14="http://schemas.microsoft.com/office/powerpoint/2010/main" val="3375155163"/>
              </p:ext>
            </p:extLst>
          </p:nvPr>
        </p:nvGraphicFramePr>
        <p:xfrm>
          <a:off x="869794" y="591015"/>
          <a:ext cx="10995103" cy="5488715"/>
        </p:xfrm>
        <a:graphic>
          <a:graphicData uri="http://schemas.openxmlformats.org/drawingml/2006/table">
            <a:tbl>
              <a:tblPr firstRow="1" firstCol="1" bandRow="1">
                <a:tableStyleId>{5C22544A-7EE6-4342-B048-85BDC9FD1C3A}</a:tableStyleId>
              </a:tblPr>
              <a:tblGrid>
                <a:gridCol w="2078047">
                  <a:extLst>
                    <a:ext uri="{9D8B030D-6E8A-4147-A177-3AD203B41FA5}">
                      <a16:colId xmlns:a16="http://schemas.microsoft.com/office/drawing/2014/main" val="1291788211"/>
                    </a:ext>
                  </a:extLst>
                </a:gridCol>
                <a:gridCol w="1719508">
                  <a:extLst>
                    <a:ext uri="{9D8B030D-6E8A-4147-A177-3AD203B41FA5}">
                      <a16:colId xmlns:a16="http://schemas.microsoft.com/office/drawing/2014/main" val="2007095242"/>
                    </a:ext>
                  </a:extLst>
                </a:gridCol>
                <a:gridCol w="7197548">
                  <a:extLst>
                    <a:ext uri="{9D8B030D-6E8A-4147-A177-3AD203B41FA5}">
                      <a16:colId xmlns:a16="http://schemas.microsoft.com/office/drawing/2014/main" val="3686752460"/>
                    </a:ext>
                  </a:extLst>
                </a:gridCol>
              </a:tblGrid>
              <a:tr h="187403">
                <a:tc>
                  <a:txBody>
                    <a:bodyPr/>
                    <a:lstStyle/>
                    <a:p>
                      <a:pPr>
                        <a:lnSpc>
                          <a:spcPct val="107000"/>
                        </a:lnSpc>
                        <a:spcAft>
                          <a:spcPts val="800"/>
                        </a:spcAft>
                        <a:buNone/>
                      </a:pPr>
                      <a:r>
                        <a:rPr lang="en-GB" sz="1000" kern="0">
                          <a:effectLst/>
                        </a:rPr>
                        <a:t>number of occurrences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Question No.</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dirty="0">
                          <a:effectLst/>
                        </a:rPr>
                        <a:t>Question</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2416096606"/>
                  </a:ext>
                </a:extLst>
              </a:tr>
              <a:tr h="167677">
                <a:tc>
                  <a:txBody>
                    <a:bodyPr/>
                    <a:lstStyle/>
                    <a:p>
                      <a:pPr algn="r">
                        <a:lnSpc>
                          <a:spcPct val="107000"/>
                        </a:lnSpc>
                        <a:spcAft>
                          <a:spcPts val="800"/>
                        </a:spcAft>
                        <a:buNone/>
                      </a:pPr>
                      <a:r>
                        <a:rPr lang="en-GB" sz="1000" kern="0">
                          <a:effectLst/>
                        </a:rPr>
                        <a:t>12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24.1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Has the company demonstrated compliance with CoMCoP?</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147252617"/>
                  </a:ext>
                </a:extLst>
              </a:tr>
              <a:tr h="305763">
                <a:tc>
                  <a:txBody>
                    <a:bodyPr/>
                    <a:lstStyle/>
                    <a:p>
                      <a:pPr algn="r">
                        <a:lnSpc>
                          <a:spcPct val="107000"/>
                        </a:lnSpc>
                        <a:spcAft>
                          <a:spcPts val="800"/>
                        </a:spcAft>
                        <a:buNone/>
                      </a:pPr>
                      <a:r>
                        <a:rPr lang="en-GB" sz="1000" kern="0">
                          <a:effectLst/>
                        </a:rPr>
                        <a:t>9</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16.8.7 &amp;  16.8.11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the company ensures that its Meter Installers have access to a current version of the Guidance for Service Termination Issue Reporting document while on Site  and evidence of its use</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062995409"/>
                  </a:ext>
                </a:extLst>
              </a:tr>
              <a:tr h="443850">
                <a:tc>
                  <a:txBody>
                    <a:bodyPr/>
                    <a:lstStyle/>
                    <a:p>
                      <a:pPr algn="r">
                        <a:lnSpc>
                          <a:spcPct val="107000"/>
                        </a:lnSpc>
                        <a:spcAft>
                          <a:spcPts val="800"/>
                        </a:spcAft>
                        <a:buNone/>
                      </a:pPr>
                      <a:r>
                        <a:rPr lang="en-GB" sz="1000" kern="0">
                          <a:effectLst/>
                        </a:rPr>
                        <a:t>9</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6.2.11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the company reviews the competency of its staff and sub-contractors on a periodic basis in accordance with a documented procedureProvide evidence the review of the competency is led by an appropriately qualified and experienced Engineer or Manager (e.g. Gas min EngTech)</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3312082845"/>
                  </a:ext>
                </a:extLst>
              </a:tr>
              <a:tr h="147951">
                <a:tc>
                  <a:txBody>
                    <a:bodyPr/>
                    <a:lstStyle/>
                    <a:p>
                      <a:pPr algn="r">
                        <a:lnSpc>
                          <a:spcPct val="107000"/>
                        </a:lnSpc>
                        <a:spcAft>
                          <a:spcPts val="800"/>
                        </a:spcAft>
                        <a:buNone/>
                      </a:pPr>
                      <a:r>
                        <a:rPr lang="en-GB" sz="1000" kern="0">
                          <a:effectLst/>
                        </a:rPr>
                        <a:t>8</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6.2.12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Is the review of the competency led by an appropriately qualified and experienced Engineer or Manager (e.g. gas min EngTech)</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2251309918"/>
                  </a:ext>
                </a:extLst>
              </a:tr>
              <a:tr h="282067">
                <a:tc>
                  <a:txBody>
                    <a:bodyPr/>
                    <a:lstStyle/>
                    <a:p>
                      <a:pPr algn="r">
                        <a:lnSpc>
                          <a:spcPct val="107000"/>
                        </a:lnSpc>
                        <a:spcAft>
                          <a:spcPts val="800"/>
                        </a:spcAft>
                        <a:buNone/>
                      </a:pPr>
                      <a:r>
                        <a:rPr lang="en-GB" sz="1000" kern="0">
                          <a:effectLst/>
                        </a:rPr>
                        <a:t>7</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6.1.1</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that your company has suitable processes in place for the vetting of Employees and Contractors with demonstration of use</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3327789800"/>
                  </a:ext>
                </a:extLst>
              </a:tr>
              <a:tr h="282067">
                <a:tc>
                  <a:txBody>
                    <a:bodyPr/>
                    <a:lstStyle/>
                    <a:p>
                      <a:pPr algn="r">
                        <a:lnSpc>
                          <a:spcPct val="107000"/>
                        </a:lnSpc>
                        <a:spcAft>
                          <a:spcPts val="800"/>
                        </a:spcAft>
                        <a:buNone/>
                      </a:pPr>
                      <a:r>
                        <a:rPr lang="en-GB" sz="1000" kern="0">
                          <a:effectLst/>
                        </a:rPr>
                        <a:t>7</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6.1.3</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that you are aware of the relevant DNO procedures and documentation when working on or in the vicinity of DNO Equipment carried out by DNO employees or agents.  Such work is governed by the Distribution Safety Rules of the respective DNO.</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657746579"/>
                  </a:ext>
                </a:extLst>
              </a:tr>
              <a:tr h="293977">
                <a:tc>
                  <a:txBody>
                    <a:bodyPr/>
                    <a:lstStyle/>
                    <a:p>
                      <a:pPr algn="r">
                        <a:lnSpc>
                          <a:spcPct val="107000"/>
                        </a:lnSpc>
                        <a:spcAft>
                          <a:spcPts val="800"/>
                        </a:spcAft>
                        <a:buNone/>
                      </a:pPr>
                      <a:r>
                        <a:rPr lang="en-GB" sz="1000" kern="0">
                          <a:effectLst/>
                        </a:rPr>
                        <a:t>7</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dirty="0">
                          <a:effectLst/>
                        </a:rPr>
                        <a:t>6.2.1</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the company has processes in place to confirm and maintain the Competency of Employees and Contractors and the allocation of work to the correct Operative</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3639977139"/>
                  </a:ext>
                </a:extLst>
              </a:tr>
              <a:tr h="157813">
                <a:tc>
                  <a:txBody>
                    <a:bodyPr/>
                    <a:lstStyle/>
                    <a:p>
                      <a:pPr algn="r">
                        <a:lnSpc>
                          <a:spcPct val="107000"/>
                        </a:lnSpc>
                        <a:spcAft>
                          <a:spcPts val="800"/>
                        </a:spcAft>
                        <a:buNone/>
                      </a:pPr>
                      <a:r>
                        <a:rPr lang="en-GB" sz="1000" kern="0">
                          <a:effectLst/>
                        </a:rPr>
                        <a:t>7</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6.3.4</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that the company ensures that Installers engaged for testing meter work are competent</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2400888693"/>
                  </a:ext>
                </a:extLst>
              </a:tr>
              <a:tr h="167677">
                <a:tc>
                  <a:txBody>
                    <a:bodyPr/>
                    <a:lstStyle/>
                    <a:p>
                      <a:pPr algn="r">
                        <a:lnSpc>
                          <a:spcPct val="107000"/>
                        </a:lnSpc>
                        <a:spcAft>
                          <a:spcPts val="800"/>
                        </a:spcAft>
                        <a:buNone/>
                      </a:pPr>
                      <a:r>
                        <a:rPr lang="en-GB" sz="1000" kern="0">
                          <a:effectLst/>
                        </a:rPr>
                        <a:t>7</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8.2.3</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dirty="0">
                          <a:effectLst/>
                        </a:rPr>
                        <a:t>Provide evidence consumers able to check the validity of the identity card with the relevant Energy Supplier</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646299715"/>
                  </a:ext>
                </a:extLst>
              </a:tr>
              <a:tr h="282067">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10.2.6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the company has processes in place to ensure that where instruments are used for voltage measurement they shall be equipped with fused leads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2261044118"/>
                  </a:ext>
                </a:extLst>
              </a:tr>
              <a:tr h="282067">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16.8.9</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of how the company ensure that Meter Installers report incidents/accidents and dangerous occurrences to the relevant reporting authority.</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508170350"/>
                  </a:ext>
                </a:extLst>
              </a:tr>
              <a:tr h="303190">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17.7.10</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that the Meter Operative implements procedures developed by the EMO business as requiredNote obligations also refer to MOA for section e) DNO for sections f) G) &amp; H) of this clause</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2862301615"/>
                  </a:ext>
                </a:extLst>
              </a:tr>
              <a:tr h="197266">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2.4</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that all Supplier obligations understood and acted upon as required</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980810396"/>
                  </a:ext>
                </a:extLst>
              </a:tr>
              <a:tr h="344588">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5.1.3</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a policy/procedure and any available records of implementation that detail and confirm that accidents and dangerous occurrences are reported to the Health and Safety Executive</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68193844"/>
                  </a:ext>
                </a:extLst>
              </a:tr>
              <a:tr h="323386">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5.1.6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that in the case of quarries and mines all work is carried out in accordance with any special regulations and safety requirements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785680393"/>
                  </a:ext>
                </a:extLst>
              </a:tr>
              <a:tr h="167677">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5.2.2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of relevant technical qualifications for this type of work</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786078424"/>
                  </a:ext>
                </a:extLst>
              </a:tr>
              <a:tr h="335354">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6.1.2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of your authorisation from the DNO under its Distribution Safety Rules to operate DNO Equipment and/or enter DNO controlled substations</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3811760052"/>
                  </a:ext>
                </a:extLst>
              </a:tr>
              <a:tr h="322159">
                <a:tc>
                  <a:txBody>
                    <a:bodyPr/>
                    <a:lstStyle/>
                    <a:p>
                      <a:pPr algn="r">
                        <a:lnSpc>
                          <a:spcPct val="107000"/>
                        </a:lnSpc>
                        <a:spcAft>
                          <a:spcPts val="800"/>
                        </a:spcAft>
                        <a:buNone/>
                      </a:pPr>
                      <a:r>
                        <a:rPr lang="en-GB" sz="1000" kern="0">
                          <a:effectLst/>
                        </a:rPr>
                        <a:t>6</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6.2.2</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0">
                          <a:effectLst/>
                        </a:rPr>
                        <a:t>Provide evidence that individual Meter Installers working directly on Site comply with relevant documented requirements imposed on the MAM/EMO</a:t>
                      </a:r>
                      <a:endParaRPr lang="en-GB"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556894664"/>
                  </a:ext>
                </a:extLst>
              </a:tr>
              <a:tr h="247642">
                <a:tc>
                  <a:txBody>
                    <a:bodyPr/>
                    <a:lstStyle/>
                    <a:p>
                      <a:pPr>
                        <a:lnSpc>
                          <a:spcPct val="107000"/>
                        </a:lnSpc>
                        <a:spcAft>
                          <a:spcPts val="800"/>
                        </a:spcAft>
                        <a:buNone/>
                      </a:pPr>
                      <a:r>
                        <a:rPr lang="en-GB" sz="1000" kern="100" dirty="0">
                          <a:effectLst/>
                        </a:rPr>
                        <a:t> </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100" dirty="0">
                          <a:effectLst/>
                        </a:rPr>
                        <a:t> </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tc>
                  <a:txBody>
                    <a:bodyPr/>
                    <a:lstStyle/>
                    <a:p>
                      <a:pPr>
                        <a:lnSpc>
                          <a:spcPct val="107000"/>
                        </a:lnSpc>
                        <a:spcAft>
                          <a:spcPts val="800"/>
                        </a:spcAft>
                        <a:buNone/>
                      </a:pPr>
                      <a:r>
                        <a:rPr lang="en-GB" sz="1000" kern="100" dirty="0">
                          <a:effectLst/>
                        </a:rPr>
                        <a:t> </a:t>
                      </a:r>
                      <a:endParaRPr lang="en-GB"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9056" marR="19056" marT="0" marB="0"/>
                </a:tc>
                <a:extLst>
                  <a:ext uri="{0D108BD9-81ED-4DB2-BD59-A6C34878D82A}">
                    <a16:rowId xmlns:a16="http://schemas.microsoft.com/office/drawing/2014/main" val="1739479135"/>
                  </a:ext>
                </a:extLst>
              </a:tr>
            </a:tbl>
          </a:graphicData>
        </a:graphic>
      </p:graphicFrame>
    </p:spTree>
    <p:extLst>
      <p:ext uri="{BB962C8B-B14F-4D97-AF65-F5344CB8AC3E}">
        <p14:creationId xmlns:p14="http://schemas.microsoft.com/office/powerpoint/2010/main" val="2225573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6A2EF-F365-A1EC-836C-531045B4685B}"/>
              </a:ext>
            </a:extLst>
          </p:cNvPr>
          <p:cNvSpPr>
            <a:spLocks noGrp="1"/>
          </p:cNvSpPr>
          <p:nvPr>
            <p:ph type="title"/>
          </p:nvPr>
        </p:nvSpPr>
        <p:spPr>
          <a:xfrm>
            <a:off x="1309512" y="457201"/>
            <a:ext cx="10272889" cy="947853"/>
          </a:xfrm>
        </p:spPr>
        <p:txBody>
          <a:bodyPr>
            <a:normAutofit fontScale="90000"/>
          </a:bodyPr>
          <a:lstStyle/>
          <a:p>
            <a:r>
              <a:rPr lang="en-US" b="1" dirty="0"/>
              <a:t>Electric Site Audits</a:t>
            </a:r>
            <a:br>
              <a:rPr lang="en-GB" dirty="0"/>
            </a:br>
            <a:endParaRPr lang="en-GB" dirty="0"/>
          </a:p>
        </p:txBody>
      </p:sp>
      <p:graphicFrame>
        <p:nvGraphicFramePr>
          <p:cNvPr id="5" name="Content Placeholder 4">
            <a:extLst>
              <a:ext uri="{FF2B5EF4-FFF2-40B4-BE49-F238E27FC236}">
                <a16:creationId xmlns:a16="http://schemas.microsoft.com/office/drawing/2014/main" id="{156F1C9B-8788-66A2-9694-4F25F70615C1}"/>
              </a:ext>
            </a:extLst>
          </p:cNvPr>
          <p:cNvGraphicFramePr>
            <a:graphicFrameLocks noGrp="1"/>
          </p:cNvGraphicFramePr>
          <p:nvPr>
            <p:ph idx="1"/>
            <p:extLst>
              <p:ext uri="{D42A27DB-BD31-4B8C-83A1-F6EECF244321}">
                <p14:modId xmlns:p14="http://schemas.microsoft.com/office/powerpoint/2010/main" val="448778848"/>
              </p:ext>
            </p:extLst>
          </p:nvPr>
        </p:nvGraphicFramePr>
        <p:xfrm>
          <a:off x="1481717" y="885707"/>
          <a:ext cx="9680652" cy="956057"/>
        </p:xfrm>
        <a:graphic>
          <a:graphicData uri="http://schemas.openxmlformats.org/drawingml/2006/table">
            <a:tbl>
              <a:tblPr firstRow="1" firstCol="1" bandRow="1">
                <a:tableStyleId>{5C22544A-7EE6-4342-B048-85BDC9FD1C3A}</a:tableStyleId>
              </a:tblPr>
              <a:tblGrid>
                <a:gridCol w="6451697">
                  <a:extLst>
                    <a:ext uri="{9D8B030D-6E8A-4147-A177-3AD203B41FA5}">
                      <a16:colId xmlns:a16="http://schemas.microsoft.com/office/drawing/2014/main" val="1519095160"/>
                    </a:ext>
                  </a:extLst>
                </a:gridCol>
                <a:gridCol w="1307525">
                  <a:extLst>
                    <a:ext uri="{9D8B030D-6E8A-4147-A177-3AD203B41FA5}">
                      <a16:colId xmlns:a16="http://schemas.microsoft.com/office/drawing/2014/main" val="529935059"/>
                    </a:ext>
                  </a:extLst>
                </a:gridCol>
                <a:gridCol w="1921430">
                  <a:extLst>
                    <a:ext uri="{9D8B030D-6E8A-4147-A177-3AD203B41FA5}">
                      <a16:colId xmlns:a16="http://schemas.microsoft.com/office/drawing/2014/main" val="956818971"/>
                    </a:ext>
                  </a:extLst>
                </a:gridCol>
              </a:tblGrid>
              <a:tr h="0">
                <a:tc>
                  <a:txBody>
                    <a:bodyPr/>
                    <a:lstStyle/>
                    <a:p>
                      <a:pPr>
                        <a:lnSpc>
                          <a:spcPct val="107000"/>
                        </a:lnSpc>
                        <a:spcAft>
                          <a:spcPts val="800"/>
                        </a:spcAft>
                        <a:buNone/>
                      </a:pPr>
                      <a:r>
                        <a:rPr lang="en-US" sz="1800" kern="100" dirty="0">
                          <a:effectLst/>
                        </a:rPr>
                        <a:t>Audit Type</a:t>
                      </a:r>
                      <a:endParaRPr lang="en-GB" sz="1800" kern="100" dirty="0">
                        <a:effectLst/>
                      </a:endParaRPr>
                    </a:p>
                    <a:p>
                      <a:pPr>
                        <a:lnSpc>
                          <a:spcPct val="107000"/>
                        </a:lnSpc>
                        <a:spcAft>
                          <a:spcPts val="800"/>
                        </a:spcAft>
                        <a:buNone/>
                      </a:pPr>
                      <a:r>
                        <a:rPr lang="en-US" sz="1800" kern="100" dirty="0">
                          <a:effectLst/>
                        </a:rPr>
                        <a:t>“Site” (Technical)</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Audits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buNone/>
                      </a:pPr>
                      <a:r>
                        <a:rPr lang="en-US" sz="1800" kern="100">
                          <a:effectLst/>
                        </a:rPr>
                        <a:t>Number of Non-Conformances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7488290"/>
                  </a:ext>
                </a:extLst>
              </a:tr>
              <a:tr h="0">
                <a:tc>
                  <a:txBody>
                    <a:bodyPr/>
                    <a:lstStyle/>
                    <a:p>
                      <a:pPr>
                        <a:lnSpc>
                          <a:spcPct val="107000"/>
                        </a:lnSpc>
                        <a:spcAft>
                          <a:spcPts val="800"/>
                        </a:spcAft>
                        <a:buNone/>
                      </a:pPr>
                      <a:r>
                        <a:rPr lang="en-US" sz="1800" kern="100">
                          <a:effectLst/>
                        </a:rPr>
                        <a:t>REC Electric Meter Site Audit Rev 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a:effectLst/>
                        </a:rPr>
                        <a:t>18</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buNone/>
                      </a:pPr>
                      <a:r>
                        <a:rPr lang="en-US" sz="1800" kern="100" dirty="0">
                          <a:effectLst/>
                        </a:rPr>
                        <a:t>7</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40163842"/>
                  </a:ext>
                </a:extLst>
              </a:tr>
            </a:tbl>
          </a:graphicData>
        </a:graphic>
      </p:graphicFrame>
      <p:sp>
        <p:nvSpPr>
          <p:cNvPr id="9" name="TextBox 8">
            <a:extLst>
              <a:ext uri="{FF2B5EF4-FFF2-40B4-BE49-F238E27FC236}">
                <a16:creationId xmlns:a16="http://schemas.microsoft.com/office/drawing/2014/main" id="{D8C197AB-E045-B9ED-EAB7-3095563EFA27}"/>
              </a:ext>
            </a:extLst>
          </p:cNvPr>
          <p:cNvSpPr txBox="1"/>
          <p:nvPr/>
        </p:nvSpPr>
        <p:spPr>
          <a:xfrm>
            <a:off x="1103971" y="1897873"/>
            <a:ext cx="10478429" cy="375552"/>
          </a:xfrm>
          <a:prstGeom prst="rect">
            <a:avLst/>
          </a:prstGeom>
          <a:noFill/>
        </p:spPr>
        <p:txBody>
          <a:bodyPr wrap="square">
            <a:spAutoFit/>
          </a:bodyPr>
          <a:lstStyle/>
          <a:p>
            <a:pPr>
              <a:lnSpc>
                <a:spcPct val="107000"/>
              </a:lnSpc>
              <a:spcAft>
                <a:spcPts val="800"/>
              </a:spcAft>
              <a:buNone/>
            </a:pPr>
            <a:r>
              <a:rPr lang="en-US" kern="100" dirty="0">
                <a:effectLst/>
                <a:latin typeface="Calibri" panose="020F0502020204030204" pitchFamily="34" charset="0"/>
                <a:ea typeface="Calibri" panose="020F0502020204030204" pitchFamily="34" charset="0"/>
                <a:cs typeface="Times New Roman" panose="02020603050405020304" pitchFamily="18" charset="0"/>
              </a:rPr>
              <a:t>Of the 18 audits carried out, 3 had Non-Conformances recorded against them and all defects are shown below.</a:t>
            </a:r>
            <a:endParaRPr lang="en-GB"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3" name="Table 12">
            <a:extLst>
              <a:ext uri="{FF2B5EF4-FFF2-40B4-BE49-F238E27FC236}">
                <a16:creationId xmlns:a16="http://schemas.microsoft.com/office/drawing/2014/main" id="{6602C689-EC61-C8BF-4619-7AC608C110DB}"/>
              </a:ext>
            </a:extLst>
          </p:cNvPr>
          <p:cNvGraphicFramePr>
            <a:graphicFrameLocks noGrp="1"/>
          </p:cNvGraphicFramePr>
          <p:nvPr>
            <p:extLst>
              <p:ext uri="{D42A27DB-BD31-4B8C-83A1-F6EECF244321}">
                <p14:modId xmlns:p14="http://schemas.microsoft.com/office/powerpoint/2010/main" val="3530765406"/>
              </p:ext>
            </p:extLst>
          </p:nvPr>
        </p:nvGraphicFramePr>
        <p:xfrm>
          <a:off x="241610" y="2270270"/>
          <a:ext cx="11708779" cy="4488333"/>
        </p:xfrm>
        <a:graphic>
          <a:graphicData uri="http://schemas.openxmlformats.org/drawingml/2006/table">
            <a:tbl>
              <a:tblPr firstRow="1" firstCol="1" bandRow="1">
                <a:tableStyleId>{5C22544A-7EE6-4342-B048-85BDC9FD1C3A}</a:tableStyleId>
              </a:tblPr>
              <a:tblGrid>
                <a:gridCol w="1548009">
                  <a:extLst>
                    <a:ext uri="{9D8B030D-6E8A-4147-A177-3AD203B41FA5}">
                      <a16:colId xmlns:a16="http://schemas.microsoft.com/office/drawing/2014/main" val="2242502795"/>
                    </a:ext>
                  </a:extLst>
                </a:gridCol>
                <a:gridCol w="1819433">
                  <a:extLst>
                    <a:ext uri="{9D8B030D-6E8A-4147-A177-3AD203B41FA5}">
                      <a16:colId xmlns:a16="http://schemas.microsoft.com/office/drawing/2014/main" val="2890650732"/>
                    </a:ext>
                  </a:extLst>
                </a:gridCol>
                <a:gridCol w="661021">
                  <a:extLst>
                    <a:ext uri="{9D8B030D-6E8A-4147-A177-3AD203B41FA5}">
                      <a16:colId xmlns:a16="http://schemas.microsoft.com/office/drawing/2014/main" val="1845933034"/>
                    </a:ext>
                  </a:extLst>
                </a:gridCol>
                <a:gridCol w="2118127">
                  <a:extLst>
                    <a:ext uri="{9D8B030D-6E8A-4147-A177-3AD203B41FA5}">
                      <a16:colId xmlns:a16="http://schemas.microsoft.com/office/drawing/2014/main" val="2947755180"/>
                    </a:ext>
                  </a:extLst>
                </a:gridCol>
                <a:gridCol w="1620736">
                  <a:extLst>
                    <a:ext uri="{9D8B030D-6E8A-4147-A177-3AD203B41FA5}">
                      <a16:colId xmlns:a16="http://schemas.microsoft.com/office/drawing/2014/main" val="384250293"/>
                    </a:ext>
                  </a:extLst>
                </a:gridCol>
                <a:gridCol w="3941453">
                  <a:extLst>
                    <a:ext uri="{9D8B030D-6E8A-4147-A177-3AD203B41FA5}">
                      <a16:colId xmlns:a16="http://schemas.microsoft.com/office/drawing/2014/main" val="3971826227"/>
                    </a:ext>
                  </a:extLst>
                </a:gridCol>
              </a:tblGrid>
              <a:tr h="658290">
                <a:tc>
                  <a:txBody>
                    <a:bodyPr/>
                    <a:lstStyle/>
                    <a:p>
                      <a:pPr>
                        <a:lnSpc>
                          <a:spcPct val="107000"/>
                        </a:lnSpc>
                        <a:spcAft>
                          <a:spcPts val="800"/>
                        </a:spcAft>
                        <a:buNone/>
                      </a:pPr>
                      <a:r>
                        <a:rPr lang="en-US" sz="1800" kern="100">
                          <a:effectLst/>
                        </a:rPr>
                        <a:t>Ref</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Number of Defects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GB" sz="1800" kern="100">
                          <a:effectLst/>
                        </a:rPr>
                        <a:t>Number of Occurrences</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nSpc>
                          <a:spcPct val="107000"/>
                        </a:lnSpc>
                        <a:spcAft>
                          <a:spcPts val="800"/>
                        </a:spcAft>
                        <a:buNone/>
                      </a:pPr>
                      <a:r>
                        <a:rPr lang="en-GB" sz="1800" kern="100">
                          <a:effectLst/>
                        </a:rPr>
                        <a:t>Question No.</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nSpc>
                          <a:spcPct val="107000"/>
                        </a:lnSpc>
                        <a:spcAft>
                          <a:spcPts val="800"/>
                        </a:spcAft>
                        <a:buNone/>
                      </a:pPr>
                      <a:r>
                        <a:rPr lang="en-GB" sz="1800" kern="100">
                          <a:effectLst/>
                        </a:rPr>
                        <a:t>Question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extLst>
                  <a:ext uri="{0D108BD9-81ED-4DB2-BD59-A6C34878D82A}">
                    <a16:rowId xmlns:a16="http://schemas.microsoft.com/office/drawing/2014/main" val="4167843491"/>
                  </a:ext>
                </a:extLst>
              </a:tr>
              <a:tr h="934124">
                <a:tc>
                  <a:txBody>
                    <a:bodyPr/>
                    <a:lstStyle/>
                    <a:p>
                      <a:pPr>
                        <a:lnSpc>
                          <a:spcPct val="107000"/>
                        </a:lnSpc>
                        <a:spcAft>
                          <a:spcPts val="800"/>
                        </a:spcAft>
                        <a:buNone/>
                      </a:pPr>
                      <a:r>
                        <a:rPr lang="en-US" sz="1800" kern="100">
                          <a:effectLst/>
                        </a:rPr>
                        <a:t>14137</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gn="ctr">
                        <a:lnSpc>
                          <a:spcPct val="107000"/>
                        </a:lnSpc>
                        <a:spcAft>
                          <a:spcPts val="800"/>
                        </a:spcAft>
                        <a:buNone/>
                      </a:pPr>
                      <a:r>
                        <a:rPr lang="en-US" sz="1800" kern="100">
                          <a:effectLst/>
                        </a:rPr>
                        <a:t>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gn="ctr">
                        <a:lnSpc>
                          <a:spcPct val="107000"/>
                        </a:lnSpc>
                        <a:spcAft>
                          <a:spcPts val="800"/>
                        </a:spcAft>
                        <a:buNone/>
                      </a:pPr>
                      <a:r>
                        <a:rPr lang="en-GB" sz="1800" kern="100">
                          <a:effectLst/>
                        </a:rPr>
                        <a:t>3.2.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nSpc>
                          <a:spcPct val="107000"/>
                        </a:lnSpc>
                        <a:spcAft>
                          <a:spcPts val="800"/>
                        </a:spcAft>
                        <a:buNone/>
                      </a:pPr>
                      <a:r>
                        <a:rPr lang="en-GB" sz="1800" kern="100">
                          <a:effectLst/>
                        </a:rPr>
                        <a:t>Does the operative hold valid Distribution Business authorisation certificate for the required categories of work?</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extLst>
                  <a:ext uri="{0D108BD9-81ED-4DB2-BD59-A6C34878D82A}">
                    <a16:rowId xmlns:a16="http://schemas.microsoft.com/office/drawing/2014/main" val="1704260148"/>
                  </a:ext>
                </a:extLst>
              </a:tr>
              <a:tr h="1122617">
                <a:tc>
                  <a:txBody>
                    <a:bodyPr/>
                    <a:lstStyle/>
                    <a:p>
                      <a:pPr>
                        <a:lnSpc>
                          <a:spcPct val="107000"/>
                        </a:lnSpc>
                        <a:spcAft>
                          <a:spcPts val="800"/>
                        </a:spcAft>
                        <a:buNone/>
                      </a:pPr>
                      <a:r>
                        <a:rPr lang="en-US" sz="1800" kern="100" dirty="0">
                          <a:effectLst/>
                        </a:rPr>
                        <a:t>14187</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gn="ctr">
                        <a:lnSpc>
                          <a:spcPct val="107000"/>
                        </a:lnSpc>
                        <a:spcAft>
                          <a:spcPts val="800"/>
                        </a:spcAft>
                        <a:buNone/>
                      </a:pPr>
                      <a:r>
                        <a:rPr lang="en-US" sz="1800" kern="100">
                          <a:effectLst/>
                        </a:rPr>
                        <a:t>2</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gn="ctr">
                        <a:lnSpc>
                          <a:spcPct val="107000"/>
                        </a:lnSpc>
                        <a:spcAft>
                          <a:spcPts val="800"/>
                        </a:spcAft>
                        <a:buNone/>
                      </a:pPr>
                      <a:r>
                        <a:rPr lang="en-GB" sz="1800" kern="100">
                          <a:effectLst/>
                        </a:rPr>
                        <a:t>3.3.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nSpc>
                          <a:spcPct val="107000"/>
                        </a:lnSpc>
                        <a:spcAft>
                          <a:spcPts val="800"/>
                        </a:spcAft>
                        <a:buNone/>
                      </a:pPr>
                      <a:r>
                        <a:rPr lang="en-GB" sz="1800" kern="100">
                          <a:effectLst/>
                        </a:rPr>
                        <a:t>Does the operative hold a valid competency certificate issued by the MEM for the categories of the work being undertaken?</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extLst>
                  <a:ext uri="{0D108BD9-81ED-4DB2-BD59-A6C34878D82A}">
                    <a16:rowId xmlns:a16="http://schemas.microsoft.com/office/drawing/2014/main" val="345927202"/>
                  </a:ext>
                </a:extLst>
              </a:tr>
              <a:tr h="934124">
                <a:tc>
                  <a:txBody>
                    <a:bodyPr/>
                    <a:lstStyle/>
                    <a:p>
                      <a:pPr>
                        <a:lnSpc>
                          <a:spcPct val="107000"/>
                        </a:lnSpc>
                        <a:spcAft>
                          <a:spcPts val="800"/>
                        </a:spcAft>
                        <a:buNone/>
                      </a:pPr>
                      <a:r>
                        <a:rPr lang="en-US" sz="1800" kern="100">
                          <a:effectLst/>
                        </a:rPr>
                        <a:t>174450</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3</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gn="ctr">
                        <a:lnSpc>
                          <a:spcPct val="107000"/>
                        </a:lnSpc>
                        <a:spcAft>
                          <a:spcPts val="800"/>
                        </a:spcAft>
                        <a:buNone/>
                      </a:pPr>
                      <a:r>
                        <a:rPr lang="en-GB" sz="1800" kern="100">
                          <a:effectLst/>
                        </a:rPr>
                        <a:t>3.4.</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nSpc>
                          <a:spcPct val="107000"/>
                        </a:lnSpc>
                        <a:spcAft>
                          <a:spcPts val="800"/>
                        </a:spcAft>
                        <a:buNone/>
                      </a:pPr>
                      <a:r>
                        <a:rPr lang="en-GB" sz="1800" kern="100">
                          <a:effectLst/>
                        </a:rPr>
                        <a:t>Does the operative have access to the current version of the Guidance for Service Termination issue Reporting?</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extLst>
                  <a:ext uri="{0D108BD9-81ED-4DB2-BD59-A6C34878D82A}">
                    <a16:rowId xmlns:a16="http://schemas.microsoft.com/office/drawing/2014/main" val="1187658669"/>
                  </a:ext>
                </a:extLst>
              </a:tr>
              <a:tr h="368646">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nSpc>
                          <a:spcPct val="107000"/>
                        </a:lnSpc>
                        <a:spcAft>
                          <a:spcPts val="800"/>
                        </a:spcAft>
                        <a:buNone/>
                      </a:pPr>
                      <a:r>
                        <a:rPr lang="en-US" sz="1800" kern="100">
                          <a:effectLst/>
                        </a:rPr>
                        <a:t> </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tc>
                <a:tc>
                  <a:txBody>
                    <a:bodyPr/>
                    <a:lstStyle/>
                    <a:p>
                      <a:pPr algn="ctr">
                        <a:lnSpc>
                          <a:spcPct val="107000"/>
                        </a:lnSpc>
                        <a:spcAft>
                          <a:spcPts val="800"/>
                        </a:spcAft>
                        <a:buNone/>
                      </a:pPr>
                      <a:r>
                        <a:rPr lang="en-US" sz="1800" kern="100">
                          <a:effectLst/>
                        </a:rPr>
                        <a:t>1</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gn="ctr">
                        <a:lnSpc>
                          <a:spcPct val="107000"/>
                        </a:lnSpc>
                        <a:spcAft>
                          <a:spcPts val="800"/>
                        </a:spcAft>
                        <a:buNone/>
                      </a:pPr>
                      <a:r>
                        <a:rPr lang="en-GB" sz="1800" kern="100">
                          <a:effectLst/>
                        </a:rPr>
                        <a:t>1.9.</a:t>
                      </a:r>
                      <a:endParaRPr lang="en-GB" sz="1800" kern="10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tc>
                  <a:txBody>
                    <a:bodyPr/>
                    <a:lstStyle/>
                    <a:p>
                      <a:pPr>
                        <a:lnSpc>
                          <a:spcPct val="107000"/>
                        </a:lnSpc>
                        <a:spcAft>
                          <a:spcPts val="800"/>
                        </a:spcAft>
                        <a:buNone/>
                      </a:pPr>
                      <a:r>
                        <a:rPr lang="en-GB" sz="1800" kern="100" dirty="0">
                          <a:effectLst/>
                        </a:rPr>
                        <a:t>Does meter worker have proof of qualification</a:t>
                      </a:r>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1585" marR="61585" marT="0" marB="0" anchor="b"/>
                </a:tc>
                <a:extLst>
                  <a:ext uri="{0D108BD9-81ED-4DB2-BD59-A6C34878D82A}">
                    <a16:rowId xmlns:a16="http://schemas.microsoft.com/office/drawing/2014/main" val="3977560179"/>
                  </a:ext>
                </a:extLst>
              </a:tr>
            </a:tbl>
          </a:graphicData>
        </a:graphic>
      </p:graphicFrame>
    </p:spTree>
    <p:extLst>
      <p:ext uri="{BB962C8B-B14F-4D97-AF65-F5344CB8AC3E}">
        <p14:creationId xmlns:p14="http://schemas.microsoft.com/office/powerpoint/2010/main" val="4137052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3111F59-CD8B-59AB-ECDC-2759616834CC}"/>
              </a:ext>
            </a:extLst>
          </p:cNvPr>
          <p:cNvSpPr txBox="1"/>
          <p:nvPr/>
        </p:nvSpPr>
        <p:spPr>
          <a:xfrm>
            <a:off x="2174489" y="886081"/>
            <a:ext cx="8798312" cy="2991525"/>
          </a:xfrm>
          <a:prstGeom prst="rect">
            <a:avLst/>
          </a:prstGeom>
          <a:noFill/>
        </p:spPr>
        <p:txBody>
          <a:bodyPr wrap="square">
            <a:spAutoFit/>
          </a:bodyPr>
          <a:lstStyle/>
          <a:p>
            <a:pPr>
              <a:lnSpc>
                <a:spcPct val="107000"/>
              </a:lnSpc>
              <a:spcAft>
                <a:spcPts val="800"/>
              </a:spcAft>
              <a:buNone/>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buNone/>
            </a:pPr>
            <a:r>
              <a:rPr lang="en-US" sz="3600" b="1" kern="100" dirty="0">
                <a:latin typeface="Calibri" panose="020F0502020204030204" pitchFamily="34" charset="0"/>
                <a:ea typeface="Calibri" panose="020F0502020204030204" pitchFamily="34" charset="0"/>
                <a:cs typeface="Times New Roman" panose="02020603050405020304" pitchFamily="18" charset="0"/>
              </a:rPr>
              <a:t>The information that follows shows the year from April 26 to current and is generated from the reporting process</a:t>
            </a:r>
          </a:p>
          <a:p>
            <a:pPr>
              <a:lnSpc>
                <a:spcPct val="107000"/>
              </a:lnSpc>
              <a:spcAft>
                <a:spcPts val="800"/>
              </a:spcAft>
              <a:buNone/>
            </a:pPr>
            <a:endParaRPr lang="en-GB"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58303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B2B6B7-2893-A299-80CA-3F9132E2D57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C25D9C77-13A8-9D27-2051-37CDC7A9D283}"/>
              </a:ext>
            </a:extLst>
          </p:cNvPr>
          <p:cNvSpPr/>
          <p:nvPr/>
        </p:nvSpPr>
        <p:spPr>
          <a:xfrm>
            <a:off x="0" y="0"/>
            <a:ext cx="12192000" cy="138896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7" name="Title 1">
            <a:extLst>
              <a:ext uri="{FF2B5EF4-FFF2-40B4-BE49-F238E27FC236}">
                <a16:creationId xmlns:a16="http://schemas.microsoft.com/office/drawing/2014/main" id="{575E6509-4CEF-D930-BD3B-BF989A3DB1CC}"/>
              </a:ext>
            </a:extLst>
          </p:cNvPr>
          <p:cNvSpPr>
            <a:spLocks noGrp="1"/>
          </p:cNvSpPr>
          <p:nvPr>
            <p:ph type="title"/>
          </p:nvPr>
        </p:nvSpPr>
        <p:spPr>
          <a:xfrm>
            <a:off x="688138" y="353160"/>
            <a:ext cx="11081347" cy="898581"/>
          </a:xfrm>
        </p:spPr>
        <p:txBody>
          <a:bodyPr vert="horz" lIns="91440" tIns="45720" rIns="91440" bIns="45720" rtlCol="0" anchor="ctr">
            <a:normAutofit/>
          </a:bodyPr>
          <a:lstStyle/>
          <a:p>
            <a:r>
              <a:rPr lang="en-GB" sz="4000" noProof="0" dirty="0">
                <a:solidFill>
                  <a:schemeClr val="bg1"/>
                </a:solidFill>
              </a:rPr>
              <a:t>Electric Audit Performance: FY 2026/27</a:t>
            </a:r>
          </a:p>
        </p:txBody>
      </p:sp>
      <p:sp>
        <p:nvSpPr>
          <p:cNvPr id="16" name="Rectangle 15">
            <a:extLst>
              <a:ext uri="{FF2B5EF4-FFF2-40B4-BE49-F238E27FC236}">
                <a16:creationId xmlns:a16="http://schemas.microsoft.com/office/drawing/2014/main" id="{B0761673-6711-A370-80A6-9985C202CD58}"/>
              </a:ext>
            </a:extLst>
          </p:cNvPr>
          <p:cNvSpPr/>
          <p:nvPr/>
        </p:nvSpPr>
        <p:spPr>
          <a:xfrm>
            <a:off x="312234" y="1663353"/>
            <a:ext cx="7227480"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Rectangle 16">
            <a:extLst>
              <a:ext uri="{FF2B5EF4-FFF2-40B4-BE49-F238E27FC236}">
                <a16:creationId xmlns:a16="http://schemas.microsoft.com/office/drawing/2014/main" id="{90D06FB3-34DB-3D37-A8D1-EC474B4A5ABE}"/>
              </a:ext>
            </a:extLst>
          </p:cNvPr>
          <p:cNvSpPr/>
          <p:nvPr/>
        </p:nvSpPr>
        <p:spPr>
          <a:xfrm>
            <a:off x="7718961" y="1663353"/>
            <a:ext cx="4050525"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8" name="TextBox 17">
            <a:extLst>
              <a:ext uri="{FF2B5EF4-FFF2-40B4-BE49-F238E27FC236}">
                <a16:creationId xmlns:a16="http://schemas.microsoft.com/office/drawing/2014/main" id="{4F924E7C-050F-2AC5-8383-096BEAA35325}"/>
              </a:ext>
            </a:extLst>
          </p:cNvPr>
          <p:cNvSpPr txBox="1"/>
          <p:nvPr/>
        </p:nvSpPr>
        <p:spPr>
          <a:xfrm>
            <a:off x="7718960" y="1663353"/>
            <a:ext cx="4050525" cy="1477328"/>
          </a:xfrm>
          <a:prstGeom prst="rect">
            <a:avLst/>
          </a:prstGeom>
          <a:noFill/>
        </p:spPr>
        <p:txBody>
          <a:bodyPr wrap="square" rtlCol="0">
            <a:spAutoFit/>
          </a:bodyPr>
          <a:lstStyle/>
          <a:p>
            <a:r>
              <a:rPr lang="en-GB" dirty="0"/>
              <a:t>Performance information as shown is now available for you to access.</a:t>
            </a:r>
          </a:p>
          <a:p>
            <a:r>
              <a:rPr lang="en-GB" dirty="0"/>
              <a:t> </a:t>
            </a:r>
          </a:p>
          <a:p>
            <a:r>
              <a:rPr lang="en-GB" dirty="0"/>
              <a:t>The information is generated from the table that follows.</a:t>
            </a:r>
          </a:p>
        </p:txBody>
      </p:sp>
      <p:graphicFrame>
        <p:nvGraphicFramePr>
          <p:cNvPr id="2" name="Chart 1">
            <a:extLst>
              <a:ext uri="{FF2B5EF4-FFF2-40B4-BE49-F238E27FC236}">
                <a16:creationId xmlns:a16="http://schemas.microsoft.com/office/drawing/2014/main" id="{540FB599-7B10-402D-BB07-1B6652E79962}"/>
              </a:ext>
              <a:ext uri="{147F2762-F138-4A5C-976F-8EAC2B608ADB}">
                <a16:predDERef xmlns:a16="http://schemas.microsoft.com/office/drawing/2014/main" pred="{6C3E5CFB-240D-4B9A-836A-C9C718FE5607}"/>
              </a:ext>
            </a:extLst>
          </p:cNvPr>
          <p:cNvGraphicFramePr>
            <a:graphicFrameLocks/>
          </p:cNvGraphicFramePr>
          <p:nvPr>
            <p:extLst>
              <p:ext uri="{D42A27DB-BD31-4B8C-83A1-F6EECF244321}">
                <p14:modId xmlns:p14="http://schemas.microsoft.com/office/powerpoint/2010/main" val="941647440"/>
              </p:ext>
            </p:extLst>
          </p:nvPr>
        </p:nvGraphicFramePr>
        <p:xfrm>
          <a:off x="411676" y="1714169"/>
          <a:ext cx="7028595" cy="44456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60529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B05730-67AC-8F77-426F-8AC50551304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D715C4ED-FE0F-E2F6-F702-1A84BD4FD113}"/>
              </a:ext>
            </a:extLst>
          </p:cNvPr>
          <p:cNvSpPr/>
          <p:nvPr/>
        </p:nvSpPr>
        <p:spPr>
          <a:xfrm>
            <a:off x="0" y="0"/>
            <a:ext cx="12192000" cy="1388962"/>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 name="Title 1">
            <a:extLst>
              <a:ext uri="{FF2B5EF4-FFF2-40B4-BE49-F238E27FC236}">
                <a16:creationId xmlns:a16="http://schemas.microsoft.com/office/drawing/2014/main" id="{B3B56469-14FF-4538-8FE5-72F0F86CBDDF}"/>
              </a:ext>
            </a:extLst>
          </p:cNvPr>
          <p:cNvSpPr>
            <a:spLocks noGrp="1"/>
          </p:cNvSpPr>
          <p:nvPr>
            <p:ph type="title"/>
          </p:nvPr>
        </p:nvSpPr>
        <p:spPr>
          <a:xfrm>
            <a:off x="699713" y="353160"/>
            <a:ext cx="10926229" cy="898581"/>
          </a:xfrm>
        </p:spPr>
        <p:txBody>
          <a:bodyPr vert="horz" lIns="91440" tIns="45720" rIns="91440" bIns="45720" rtlCol="0" anchor="ctr">
            <a:normAutofit/>
          </a:bodyPr>
          <a:lstStyle/>
          <a:p>
            <a:r>
              <a:rPr lang="en-GB" sz="4000" dirty="0">
                <a:solidFill>
                  <a:schemeClr val="bg1"/>
                </a:solidFill>
              </a:rPr>
              <a:t>Electric Audit Performance: Details</a:t>
            </a:r>
            <a:endParaRPr lang="en-GB" sz="4000" noProof="0" dirty="0">
              <a:solidFill>
                <a:schemeClr val="bg1"/>
              </a:solidFill>
            </a:endParaRPr>
          </a:p>
        </p:txBody>
      </p:sp>
      <p:sp>
        <p:nvSpPr>
          <p:cNvPr id="15" name="Rectangle 14">
            <a:extLst>
              <a:ext uri="{FF2B5EF4-FFF2-40B4-BE49-F238E27FC236}">
                <a16:creationId xmlns:a16="http://schemas.microsoft.com/office/drawing/2014/main" id="{3DCCD7A1-9407-575C-E16A-F2BA30EC1A7A}"/>
              </a:ext>
            </a:extLst>
          </p:cNvPr>
          <p:cNvSpPr/>
          <p:nvPr/>
        </p:nvSpPr>
        <p:spPr>
          <a:xfrm>
            <a:off x="699714" y="1663353"/>
            <a:ext cx="6840000"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6" name="Rectangle 15">
            <a:extLst>
              <a:ext uri="{FF2B5EF4-FFF2-40B4-BE49-F238E27FC236}">
                <a16:creationId xmlns:a16="http://schemas.microsoft.com/office/drawing/2014/main" id="{629FFC84-4D7B-9A42-725C-BC8ACB391ECB}"/>
              </a:ext>
            </a:extLst>
          </p:cNvPr>
          <p:cNvSpPr/>
          <p:nvPr/>
        </p:nvSpPr>
        <p:spPr>
          <a:xfrm>
            <a:off x="7718961" y="1663353"/>
            <a:ext cx="4050525" cy="4680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7" name="TextBox 16">
            <a:extLst>
              <a:ext uri="{FF2B5EF4-FFF2-40B4-BE49-F238E27FC236}">
                <a16:creationId xmlns:a16="http://schemas.microsoft.com/office/drawing/2014/main" id="{C434ABB8-E471-53C5-B809-4EA332F4B750}"/>
              </a:ext>
            </a:extLst>
          </p:cNvPr>
          <p:cNvSpPr txBox="1"/>
          <p:nvPr/>
        </p:nvSpPr>
        <p:spPr>
          <a:xfrm>
            <a:off x="7718960" y="1663353"/>
            <a:ext cx="4050525" cy="1477328"/>
          </a:xfrm>
          <a:prstGeom prst="rect">
            <a:avLst/>
          </a:prstGeom>
          <a:noFill/>
        </p:spPr>
        <p:txBody>
          <a:bodyPr wrap="square" rtlCol="0">
            <a:spAutoFit/>
          </a:bodyPr>
          <a:lstStyle/>
          <a:p>
            <a:r>
              <a:rPr lang="en-GB" dirty="0"/>
              <a:t>For Electric this shows the number of audits planned against completed</a:t>
            </a:r>
          </a:p>
          <a:p>
            <a:r>
              <a:rPr lang="en-GB" dirty="0"/>
              <a:t>Indicates whether passed 1</a:t>
            </a:r>
            <a:r>
              <a:rPr lang="en-GB" baseline="30000" dirty="0"/>
              <a:t>st</a:t>
            </a:r>
            <a:r>
              <a:rPr lang="en-GB" dirty="0"/>
              <a:t> time and if not passed the number of defects.</a:t>
            </a:r>
          </a:p>
          <a:p>
            <a:endParaRPr lang="en-GB" dirty="0"/>
          </a:p>
        </p:txBody>
      </p:sp>
      <p:graphicFrame>
        <p:nvGraphicFramePr>
          <p:cNvPr id="2" name="Table 1">
            <a:extLst>
              <a:ext uri="{FF2B5EF4-FFF2-40B4-BE49-F238E27FC236}">
                <a16:creationId xmlns:a16="http://schemas.microsoft.com/office/drawing/2014/main" id="{F2D369EC-C595-220C-3A86-F479745B35B5}"/>
              </a:ext>
            </a:extLst>
          </p:cNvPr>
          <p:cNvGraphicFramePr>
            <a:graphicFrameLocks noGrp="1"/>
          </p:cNvGraphicFramePr>
          <p:nvPr>
            <p:extLst>
              <p:ext uri="{D42A27DB-BD31-4B8C-83A1-F6EECF244321}">
                <p14:modId xmlns:p14="http://schemas.microsoft.com/office/powerpoint/2010/main" val="734623144"/>
              </p:ext>
            </p:extLst>
          </p:nvPr>
        </p:nvGraphicFramePr>
        <p:xfrm>
          <a:off x="762450" y="1732168"/>
          <a:ext cx="6714527" cy="4542370"/>
        </p:xfrm>
        <a:graphic>
          <a:graphicData uri="http://schemas.openxmlformats.org/drawingml/2006/table">
            <a:tbl>
              <a:tblPr/>
              <a:tblGrid>
                <a:gridCol w="289555">
                  <a:extLst>
                    <a:ext uri="{9D8B030D-6E8A-4147-A177-3AD203B41FA5}">
                      <a16:colId xmlns:a16="http://schemas.microsoft.com/office/drawing/2014/main" val="1539013738"/>
                    </a:ext>
                  </a:extLst>
                </a:gridCol>
                <a:gridCol w="2285130">
                  <a:extLst>
                    <a:ext uri="{9D8B030D-6E8A-4147-A177-3AD203B41FA5}">
                      <a16:colId xmlns:a16="http://schemas.microsoft.com/office/drawing/2014/main" val="3983070068"/>
                    </a:ext>
                  </a:extLst>
                </a:gridCol>
                <a:gridCol w="344335">
                  <a:extLst>
                    <a:ext uri="{9D8B030D-6E8A-4147-A177-3AD203B41FA5}">
                      <a16:colId xmlns:a16="http://schemas.microsoft.com/office/drawing/2014/main" val="704890055"/>
                    </a:ext>
                  </a:extLst>
                </a:gridCol>
                <a:gridCol w="359986">
                  <a:extLst>
                    <a:ext uri="{9D8B030D-6E8A-4147-A177-3AD203B41FA5}">
                      <a16:colId xmlns:a16="http://schemas.microsoft.com/office/drawing/2014/main" val="2697056679"/>
                    </a:ext>
                  </a:extLst>
                </a:gridCol>
                <a:gridCol w="344335">
                  <a:extLst>
                    <a:ext uri="{9D8B030D-6E8A-4147-A177-3AD203B41FA5}">
                      <a16:colId xmlns:a16="http://schemas.microsoft.com/office/drawing/2014/main" val="4210063354"/>
                    </a:ext>
                  </a:extLst>
                </a:gridCol>
                <a:gridCol w="313031">
                  <a:extLst>
                    <a:ext uri="{9D8B030D-6E8A-4147-A177-3AD203B41FA5}">
                      <a16:colId xmlns:a16="http://schemas.microsoft.com/office/drawing/2014/main" val="3438838501"/>
                    </a:ext>
                  </a:extLst>
                </a:gridCol>
                <a:gridCol w="359986">
                  <a:extLst>
                    <a:ext uri="{9D8B030D-6E8A-4147-A177-3AD203B41FA5}">
                      <a16:colId xmlns:a16="http://schemas.microsoft.com/office/drawing/2014/main" val="28381901"/>
                    </a:ext>
                  </a:extLst>
                </a:gridCol>
                <a:gridCol w="359986">
                  <a:extLst>
                    <a:ext uri="{9D8B030D-6E8A-4147-A177-3AD203B41FA5}">
                      <a16:colId xmlns:a16="http://schemas.microsoft.com/office/drawing/2014/main" val="1884038945"/>
                    </a:ext>
                  </a:extLst>
                </a:gridCol>
                <a:gridCol w="328683">
                  <a:extLst>
                    <a:ext uri="{9D8B030D-6E8A-4147-A177-3AD203B41FA5}">
                      <a16:colId xmlns:a16="http://schemas.microsoft.com/office/drawing/2014/main" val="1302994990"/>
                    </a:ext>
                  </a:extLst>
                </a:gridCol>
                <a:gridCol w="344335">
                  <a:extLst>
                    <a:ext uri="{9D8B030D-6E8A-4147-A177-3AD203B41FA5}">
                      <a16:colId xmlns:a16="http://schemas.microsoft.com/office/drawing/2014/main" val="182257815"/>
                    </a:ext>
                  </a:extLst>
                </a:gridCol>
                <a:gridCol w="344335">
                  <a:extLst>
                    <a:ext uri="{9D8B030D-6E8A-4147-A177-3AD203B41FA5}">
                      <a16:colId xmlns:a16="http://schemas.microsoft.com/office/drawing/2014/main" val="2630447645"/>
                    </a:ext>
                  </a:extLst>
                </a:gridCol>
                <a:gridCol w="336509">
                  <a:extLst>
                    <a:ext uri="{9D8B030D-6E8A-4147-A177-3AD203B41FA5}">
                      <a16:colId xmlns:a16="http://schemas.microsoft.com/office/drawing/2014/main" val="1894373254"/>
                    </a:ext>
                  </a:extLst>
                </a:gridCol>
                <a:gridCol w="344335">
                  <a:extLst>
                    <a:ext uri="{9D8B030D-6E8A-4147-A177-3AD203B41FA5}">
                      <a16:colId xmlns:a16="http://schemas.microsoft.com/office/drawing/2014/main" val="1271119021"/>
                    </a:ext>
                  </a:extLst>
                </a:gridCol>
                <a:gridCol w="359986">
                  <a:extLst>
                    <a:ext uri="{9D8B030D-6E8A-4147-A177-3AD203B41FA5}">
                      <a16:colId xmlns:a16="http://schemas.microsoft.com/office/drawing/2014/main" val="3085272141"/>
                    </a:ext>
                  </a:extLst>
                </a:gridCol>
              </a:tblGrid>
              <a:tr h="299758">
                <a:tc gridSpan="2">
                  <a:txBody>
                    <a:bodyPr/>
                    <a:lstStyle/>
                    <a:p>
                      <a:pPr algn="l" fontAlgn="ctr">
                        <a:buNone/>
                      </a:pPr>
                      <a:r>
                        <a:rPr lang="en-GB" sz="800" b="1" i="0" u="none" strike="noStrike">
                          <a:solidFill>
                            <a:srgbClr val="201E2E"/>
                          </a:solidFill>
                          <a:effectLst/>
                          <a:latin typeface="Arial" panose="020B0604020202020204" pitchFamily="34" charset="0"/>
                        </a:rPr>
                        <a:t>FY 2026/27</a:t>
                      </a: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Q1</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1000" b="1" i="0" u="none" strike="noStrike">
                          <a:solidFill>
                            <a:srgbClr val="F8F8F8"/>
                          </a:solidFill>
                          <a:effectLst/>
                          <a:latin typeface="Arial" panose="020B0604020202020204" pitchFamily="34" charset="0"/>
                        </a:rPr>
                        <a:t>Q2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hMerge="1">
                  <a:txBody>
                    <a:bodyPr/>
                    <a:lstStyle/>
                    <a:p>
                      <a:endParaRPr lang="en-GB"/>
                    </a:p>
                  </a:txBody>
                  <a:tcPr/>
                </a:tc>
                <a:tc hMerge="1">
                  <a:txBody>
                    <a:bodyPr/>
                    <a:lstStyle/>
                    <a:p>
                      <a:endParaRPr lang="en-GB"/>
                    </a:p>
                  </a:txBody>
                  <a:tcPr/>
                </a:tc>
                <a:tc gridSpan="3">
                  <a:txBody>
                    <a:bodyPr/>
                    <a:lstStyle/>
                    <a:p>
                      <a:pPr algn="ctr" fontAlgn="ctr">
                        <a:buNone/>
                      </a:pPr>
                      <a:r>
                        <a:rPr lang="en-GB" sz="800" b="1" i="0" u="none" strike="noStrike">
                          <a:solidFill>
                            <a:srgbClr val="F8F8F8"/>
                          </a:solidFill>
                          <a:effectLst/>
                          <a:latin typeface="Arial" panose="020B0604020202020204" pitchFamily="34" charset="0"/>
                        </a:rPr>
                        <a:t>Q4</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09942662"/>
                  </a:ext>
                </a:extLst>
              </a:tr>
              <a:tr h="231631">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ctr">
                        <a:buNone/>
                      </a:pPr>
                      <a:r>
                        <a:rPr lang="en-GB" sz="800" b="1" i="0" u="none" strike="noStrike">
                          <a:solidFill>
                            <a:srgbClr val="F8F8F8"/>
                          </a:solidFill>
                          <a:effectLst/>
                          <a:latin typeface="Arial" panose="020B0604020202020204" pitchFamily="34" charset="0"/>
                        </a:rPr>
                        <a:t>Audit Type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Apr-26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May-26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Jun-26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Jul-26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Aug-26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Sep-26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Oct-26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Nov-26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Dec-26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2060"/>
                    </a:solidFill>
                  </a:tcPr>
                </a:tc>
                <a:tc>
                  <a:txBody>
                    <a:bodyPr/>
                    <a:lstStyle/>
                    <a:p>
                      <a:pPr algn="ctr" fontAlgn="ctr">
                        <a:buNone/>
                      </a:pPr>
                      <a:r>
                        <a:rPr lang="en-GB" sz="800" b="1" i="0" u="none" strike="noStrike">
                          <a:solidFill>
                            <a:srgbClr val="F8F8F8"/>
                          </a:solidFill>
                          <a:effectLst/>
                          <a:latin typeface="Arial" panose="020B0604020202020204" pitchFamily="34" charset="0"/>
                        </a:rPr>
                        <a:t>Jan-27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Feb-27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tc>
                  <a:txBody>
                    <a:bodyPr/>
                    <a:lstStyle/>
                    <a:p>
                      <a:pPr algn="ctr" fontAlgn="ctr">
                        <a:buNone/>
                      </a:pPr>
                      <a:r>
                        <a:rPr lang="en-GB" sz="800" b="1" i="0" u="none" strike="noStrike">
                          <a:solidFill>
                            <a:srgbClr val="F8F8F8"/>
                          </a:solidFill>
                          <a:effectLst/>
                          <a:latin typeface="Arial" panose="020B0604020202020204" pitchFamily="34" charset="0"/>
                        </a:rPr>
                        <a:t>Mar-27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32B85"/>
                    </a:solidFill>
                  </a:tcPr>
                </a:tc>
                <a:extLst>
                  <a:ext uri="{0D108BD9-81ED-4DB2-BD59-A6C34878D82A}">
                    <a16:rowId xmlns:a16="http://schemas.microsoft.com/office/drawing/2014/main" val="1711446408"/>
                  </a:ext>
                </a:extLst>
              </a:tr>
              <a:tr h="231631">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Total Elec Office Audits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4192961945"/>
                  </a:ext>
                </a:extLst>
              </a:tr>
              <a:tr h="231631">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Total Elec Site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515861487"/>
                  </a:ext>
                </a:extLst>
              </a:tr>
              <a:tr h="231631">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dirty="0">
                          <a:solidFill>
                            <a:srgbClr val="201E2E"/>
                          </a:solidFill>
                          <a:effectLst/>
                          <a:latin typeface="Arial" panose="020B0604020202020204" pitchFamily="34" charset="0"/>
                        </a:rPr>
                        <a:t>Electric MOA Office Audits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1070593055"/>
                  </a:ext>
                </a:extLst>
              </a:tr>
              <a:tr h="231631">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Electric MOA Site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74748007"/>
                  </a:ext>
                </a:extLst>
              </a:tr>
              <a:tr h="231631">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Electric EMO Office Audits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1780630627"/>
                  </a:ext>
                </a:extLst>
              </a:tr>
              <a:tr h="231631">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0" i="0" u="none" strike="noStrike">
                          <a:solidFill>
                            <a:srgbClr val="201E2E"/>
                          </a:solidFill>
                          <a:effectLst/>
                          <a:latin typeface="Arial" panose="020B0604020202020204" pitchFamily="34" charset="0"/>
                        </a:rPr>
                        <a:t>Electric EMO Site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2561509276"/>
                  </a:ext>
                </a:extLst>
              </a:tr>
              <a:tr h="231631">
                <a:tc>
                  <a:txBody>
                    <a:bodyPr/>
                    <a:lstStyle/>
                    <a:p>
                      <a:pPr algn="l" fontAlgn="b">
                        <a:buNone/>
                      </a:pPr>
                      <a:endParaRPr lang="en-GB" sz="800" b="0" i="0" u="none" strike="noStrike">
                        <a:solidFill>
                          <a:srgbClr val="201E2E"/>
                        </a:solidFill>
                        <a:effectLst/>
                        <a:latin typeface="Calibri" panose="020F0502020204030204" pitchFamily="34" charset="0"/>
                      </a:endParaRP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0" i="0" u="none" strike="noStrike">
                          <a:solidFill>
                            <a:srgbClr val="201E2E"/>
                          </a:solidFill>
                          <a:effectLst/>
                          <a:latin typeface="Arial" panose="020B0604020202020204" pitchFamily="34" charset="0"/>
                        </a:rPr>
                        <a:t>SMART ES Office Audits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F8F8"/>
                    </a:solidFill>
                  </a:tcPr>
                </a:tc>
                <a:extLst>
                  <a:ext uri="{0D108BD9-81ED-4DB2-BD59-A6C34878D82A}">
                    <a16:rowId xmlns:a16="http://schemas.microsoft.com/office/drawing/2014/main" val="94761635"/>
                  </a:ext>
                </a:extLst>
              </a:tr>
              <a:tr h="231631">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Electricity Audits Due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#REF!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3927595183"/>
                  </a:ext>
                </a:extLst>
              </a:tr>
              <a:tr h="231631">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Electricity Audits Completed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1"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386386368"/>
                  </a:ext>
                </a:extLst>
              </a:tr>
              <a:tr h="231631">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Electricity Audits In-Tolerance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970679835"/>
                  </a:ext>
                </a:extLst>
              </a:tr>
              <a:tr h="231631">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1" i="0" u="none" strike="noStrike">
                          <a:solidFill>
                            <a:srgbClr val="201E2E"/>
                          </a:solidFill>
                          <a:effectLst/>
                          <a:latin typeface="Arial" panose="020B0604020202020204" pitchFamily="34" charset="0"/>
                        </a:rPr>
                        <a:t>Electricity Audits with 1 or more Non-Compliance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360630113"/>
                  </a:ext>
                </a:extLst>
              </a:tr>
              <a:tr h="231631">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Electric - % Completed On Time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27F"/>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194973128"/>
                  </a:ext>
                </a:extLst>
              </a:tr>
              <a:tr h="231631">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Electric - % Completed On Time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D27F"/>
                    </a:solidFill>
                  </a:tcPr>
                </a:tc>
                <a:tc>
                  <a:txBody>
                    <a:bodyPr/>
                    <a:lstStyle/>
                    <a:p>
                      <a:pPr algn="ctr" fontAlgn="ctr">
                        <a:buNone/>
                      </a:pPr>
                      <a:r>
                        <a:rPr lang="en-GB" sz="800" b="0" i="0" u="none" strike="noStrike">
                          <a:solidFill>
                            <a:srgbClr val="201E2E"/>
                          </a:solidFill>
                          <a:effectLst/>
                          <a:latin typeface="Arial" panose="020B0604020202020204" pitchFamily="34" charset="0"/>
                        </a:rPr>
                        <a:t>86.4%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3E8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85.2%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4055306195"/>
                  </a:ext>
                </a:extLst>
              </a:tr>
              <a:tr h="231631">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Electric - % with 1 or more Non-compliances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E82"/>
                    </a:solidFill>
                  </a:tcPr>
                </a:tc>
                <a:tc>
                  <a:txBody>
                    <a:bodyPr/>
                    <a:lstStyle/>
                    <a:p>
                      <a:pPr algn="ctr" fontAlgn="ctr">
                        <a:buNone/>
                      </a:pPr>
                      <a:r>
                        <a:rPr lang="en-GB" sz="800" b="0" i="0" u="none" strike="noStrike">
                          <a:solidFill>
                            <a:srgbClr val="201E2E"/>
                          </a:solidFill>
                          <a:effectLst/>
                          <a:latin typeface="Arial" panose="020B0604020202020204" pitchFamily="34" charset="0"/>
                        </a:rPr>
                        <a:t>28.6%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EC87E"/>
                    </a:solidFill>
                  </a:tcPr>
                </a:tc>
                <a:tc>
                  <a:txBody>
                    <a:bodyPr/>
                    <a:lstStyle/>
                    <a:p>
                      <a:pPr algn="ctr" fontAlgn="ctr">
                        <a:buNone/>
                      </a:pPr>
                      <a:r>
                        <a:rPr lang="en-GB" sz="800" b="0" i="0" u="none" strike="noStrike">
                          <a:solidFill>
                            <a:srgbClr val="201E2E"/>
                          </a:solidFill>
                          <a:effectLst/>
                          <a:latin typeface="Arial" panose="020B060402020202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3509570406"/>
                  </a:ext>
                </a:extLst>
              </a:tr>
              <a:tr h="231631">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en-GB" sz="800" b="1" i="0" u="none" strike="noStrike">
                          <a:solidFill>
                            <a:srgbClr val="201E2E"/>
                          </a:solidFill>
                          <a:effectLst/>
                          <a:latin typeface="Arial" panose="020B0604020202020204" pitchFamily="34" charset="0"/>
                        </a:rPr>
                        <a:t>Electric - % with 1 or more Non-compliances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12.5%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9F75"/>
                    </a:solidFill>
                  </a:tcPr>
                </a:tc>
                <a:tc>
                  <a:txBody>
                    <a:bodyPr/>
                    <a:lstStyle/>
                    <a:p>
                      <a:pPr algn="ctr" fontAlgn="ctr">
                        <a:buNone/>
                      </a:pPr>
                      <a:r>
                        <a:rPr lang="en-GB" sz="800" b="0" i="0" u="none" strike="noStrike">
                          <a:solidFill>
                            <a:srgbClr val="201E2E"/>
                          </a:solidFill>
                          <a:effectLst/>
                          <a:latin typeface="Arial" panose="020B0604020202020204" pitchFamily="34" charset="0"/>
                        </a:rPr>
                        <a:t>20.0%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C07B"/>
                    </a:solidFill>
                  </a:tcPr>
                </a:tc>
                <a:tc>
                  <a:txBody>
                    <a:bodyPr/>
                    <a:lstStyle/>
                    <a:p>
                      <a:pPr algn="ctr" fontAlgn="ctr">
                        <a:buNone/>
                      </a:pPr>
                      <a:r>
                        <a:rPr lang="en-GB" sz="800" b="0" i="0" u="none" strike="noStrike">
                          <a:solidFill>
                            <a:srgbClr val="201E2E"/>
                          </a:solidFill>
                          <a:effectLst/>
                          <a:latin typeface="Arial" panose="020B0604020202020204" pitchFamily="34" charset="0"/>
                        </a:rPr>
                        <a:t>13.6%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BA476"/>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29.6%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3819607517"/>
                  </a:ext>
                </a:extLst>
              </a:tr>
              <a:tr h="231631">
                <a:tc>
                  <a:txBody>
                    <a:bodyPr/>
                    <a:lstStyle/>
                    <a:p>
                      <a:pPr algn="ctr" fontAlgn="ctr">
                        <a:buNone/>
                      </a:pPr>
                      <a:r>
                        <a:rPr lang="en-GB" sz="800" b="1" i="0" u="none" strike="noStrike">
                          <a:solidFill>
                            <a:srgbClr val="201E2E"/>
                          </a:solidFill>
                          <a:effectLst/>
                          <a:latin typeface="Arial" panose="020B0604020202020204" pitchFamily="34" charset="0"/>
                        </a:rPr>
                        <a:t>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7FD"/>
                    </a:solidFill>
                  </a:tcPr>
                </a:tc>
                <a:tc>
                  <a:txBody>
                    <a:bodyPr/>
                    <a:lstStyle/>
                    <a:p>
                      <a:pPr algn="l" fontAlgn="ctr">
                        <a:buNone/>
                      </a:pPr>
                      <a:r>
                        <a:rPr lang="en-GB" sz="800" b="1" i="0" u="none" strike="noStrike">
                          <a:solidFill>
                            <a:srgbClr val="201E2E"/>
                          </a:solidFill>
                          <a:effectLst/>
                          <a:latin typeface="Arial" panose="020B0604020202020204" pitchFamily="34" charset="0"/>
                        </a:rPr>
                        <a:t>Electric - % passed first time (PCM)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87.5%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D17F"/>
                    </a:solidFill>
                  </a:tcPr>
                </a:tc>
                <a:tc>
                  <a:txBody>
                    <a:bodyPr/>
                    <a:lstStyle/>
                    <a:p>
                      <a:pPr algn="ctr" fontAlgn="ctr">
                        <a:buNone/>
                      </a:pPr>
                      <a:r>
                        <a:rPr lang="en-GB" sz="800" b="0" i="0" u="none" strike="noStrike">
                          <a:solidFill>
                            <a:srgbClr val="201E2E"/>
                          </a:solidFill>
                          <a:effectLst/>
                          <a:latin typeface="Arial" panose="020B0604020202020204" pitchFamily="34" charset="0"/>
                        </a:rPr>
                        <a:t>71.4%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EA84"/>
                    </a:solidFill>
                  </a:tcPr>
                </a:tc>
                <a:tc>
                  <a:txBody>
                    <a:bodyPr/>
                    <a:lstStyle/>
                    <a:p>
                      <a:pPr algn="ctr" fontAlgn="ctr">
                        <a:buNone/>
                      </a:pPr>
                      <a:r>
                        <a:rPr lang="en-GB" sz="800" b="0" i="0" u="none" strike="noStrike">
                          <a:solidFill>
                            <a:srgbClr val="201E2E"/>
                          </a:solidFill>
                          <a:effectLst/>
                          <a:latin typeface="Arial" panose="020B0604020202020204" pitchFamily="34" charset="0"/>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63BE7B"/>
                    </a:solidFill>
                  </a:tcPr>
                </a:tc>
                <a:tc>
                  <a:txBody>
                    <a:bodyPr/>
                    <a:lstStyle/>
                    <a:p>
                      <a:pPr algn="ctr" fontAlgn="ctr">
                        <a:buNone/>
                      </a:pPr>
                      <a:r>
                        <a:rPr lang="en-GB" sz="800" b="0" i="0" u="none" strike="noStrike">
                          <a:solidFill>
                            <a:srgbClr val="201E2E"/>
                          </a:solidFill>
                          <a:effectLst/>
                          <a:latin typeface="Arial" panose="020B0604020202020204" pitchFamily="34" charset="0"/>
                        </a:rPr>
                        <a:t>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696B"/>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#DIV/0!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extLst>
                  <a:ext uri="{0D108BD9-81ED-4DB2-BD59-A6C34878D82A}">
                    <a16:rowId xmlns:a16="http://schemas.microsoft.com/office/drawing/2014/main" val="2212509837"/>
                  </a:ext>
                </a:extLst>
              </a:tr>
              <a:tr h="231631">
                <a:tc>
                  <a:txBody>
                    <a:bodyPr/>
                    <a:lstStyle/>
                    <a:p>
                      <a:pPr algn="ctr" fontAlgn="ctr">
                        <a:buNone/>
                      </a:pPr>
                      <a:endParaRPr lang="en-GB" sz="800" b="1" i="0" u="none" strike="noStrike">
                        <a:solidFill>
                          <a:srgbClr val="201E2E"/>
                        </a:solidFill>
                        <a:effectLst/>
                        <a:latin typeface="Arial" panose="020B0604020202020204" pitchFamily="34" charset="0"/>
                      </a:endParaRP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l" fontAlgn="ctr">
                        <a:buNone/>
                      </a:pPr>
                      <a:r>
                        <a:rPr lang="en-GB" sz="800" b="1" i="0" u="none" strike="noStrike">
                          <a:solidFill>
                            <a:srgbClr val="201E2E"/>
                          </a:solidFill>
                          <a:effectLst/>
                          <a:latin typeface="Arial" panose="020B0604020202020204" pitchFamily="34" charset="0"/>
                        </a:rPr>
                        <a:t>Electric - % passed first time (YTD)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EDEDE"/>
                    </a:solidFill>
                  </a:tcPr>
                </a:tc>
                <a:tc>
                  <a:txBody>
                    <a:bodyPr/>
                    <a:lstStyle/>
                    <a:p>
                      <a:pPr algn="ctr" fontAlgn="ctr">
                        <a:buNone/>
                      </a:pPr>
                      <a:r>
                        <a:rPr lang="en-GB" sz="800" b="0" i="0" u="none" strike="noStrike">
                          <a:solidFill>
                            <a:srgbClr val="201E2E"/>
                          </a:solidFill>
                          <a:effectLst/>
                          <a:latin typeface="Arial" panose="020B0604020202020204" pitchFamily="34" charset="0"/>
                        </a:rPr>
                        <a:t>87.5%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D17F"/>
                    </a:solidFill>
                  </a:tcPr>
                </a:tc>
                <a:tc>
                  <a:txBody>
                    <a:bodyPr/>
                    <a:lstStyle/>
                    <a:p>
                      <a:pPr algn="ctr" fontAlgn="ctr">
                        <a:buNone/>
                      </a:pPr>
                      <a:r>
                        <a:rPr lang="en-GB" sz="800" b="0" i="0" u="none" strike="noStrike">
                          <a:solidFill>
                            <a:srgbClr val="201E2E"/>
                          </a:solidFill>
                          <a:effectLst/>
                          <a:latin typeface="Arial" panose="020B0604020202020204" pitchFamily="34" charset="0"/>
                        </a:rPr>
                        <a:t>80.0%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DDD82"/>
                    </a:solidFill>
                  </a:tcPr>
                </a:tc>
                <a:tc>
                  <a:txBody>
                    <a:bodyPr/>
                    <a:lstStyle/>
                    <a:p>
                      <a:pPr algn="ctr" fontAlgn="ctr">
                        <a:buNone/>
                      </a:pPr>
                      <a:r>
                        <a:rPr lang="en-GB" sz="800" b="0" i="0" u="none" strike="noStrike">
                          <a:solidFill>
                            <a:srgbClr val="201E2E"/>
                          </a:solidFill>
                          <a:effectLst/>
                          <a:latin typeface="Arial" panose="020B0604020202020204" pitchFamily="34" charset="0"/>
                        </a:rPr>
                        <a:t>86.4%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BD380"/>
                    </a:solidFill>
                  </a:tcPr>
                </a:tc>
                <a:tc>
                  <a:txBody>
                    <a:bodyPr/>
                    <a:lstStyle/>
                    <a:p>
                      <a:pPr algn="ctr" fontAlgn="ctr">
                        <a:buNone/>
                      </a:pPr>
                      <a:r>
                        <a:rPr lang="en-GB" sz="800" b="0" i="0" u="none" strike="noStrike">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tc>
                  <a:txBody>
                    <a:bodyPr/>
                    <a:lstStyle/>
                    <a:p>
                      <a:pPr algn="ctr" fontAlgn="ctr">
                        <a:buNone/>
                      </a:pPr>
                      <a:r>
                        <a:rPr lang="en-GB" sz="800" b="0" i="0" u="none" strike="noStrike" dirty="0">
                          <a:solidFill>
                            <a:srgbClr val="201E2E"/>
                          </a:solidFill>
                          <a:effectLst/>
                          <a:latin typeface="Arial" panose="020B0604020202020204" pitchFamily="34" charset="0"/>
                        </a:rPr>
                        <a:t>70.4%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B84"/>
                    </a:solidFill>
                  </a:tcPr>
                </a:tc>
                <a:extLst>
                  <a:ext uri="{0D108BD9-81ED-4DB2-BD59-A6C34878D82A}">
                    <a16:rowId xmlns:a16="http://schemas.microsoft.com/office/drawing/2014/main" val="1142002678"/>
                  </a:ext>
                </a:extLst>
              </a:tr>
            </a:tbl>
          </a:graphicData>
        </a:graphic>
      </p:graphicFrame>
    </p:spTree>
    <p:extLst>
      <p:ext uri="{BB962C8B-B14F-4D97-AF65-F5344CB8AC3E}">
        <p14:creationId xmlns:p14="http://schemas.microsoft.com/office/powerpoint/2010/main" val="3637053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AAF2-1D0F-922B-2E19-092EDEA328DC}"/>
              </a:ext>
            </a:extLst>
          </p:cNvPr>
          <p:cNvSpPr>
            <a:spLocks noGrp="1"/>
          </p:cNvSpPr>
          <p:nvPr>
            <p:ph type="title"/>
          </p:nvPr>
        </p:nvSpPr>
        <p:spPr>
          <a:xfrm>
            <a:off x="1309512" y="457201"/>
            <a:ext cx="10272889" cy="624467"/>
          </a:xfrm>
        </p:spPr>
        <p:txBody>
          <a:bodyPr>
            <a:normAutofit fontScale="90000"/>
          </a:bodyPr>
          <a:lstStyle/>
          <a:p>
            <a:r>
              <a:rPr lang="en-GB" b="1" dirty="0"/>
              <a:t>Items for discussion / information</a:t>
            </a:r>
          </a:p>
        </p:txBody>
      </p:sp>
      <p:sp>
        <p:nvSpPr>
          <p:cNvPr id="3" name="Content Placeholder 2">
            <a:extLst>
              <a:ext uri="{FF2B5EF4-FFF2-40B4-BE49-F238E27FC236}">
                <a16:creationId xmlns:a16="http://schemas.microsoft.com/office/drawing/2014/main" id="{B02176C4-93CF-FF62-5A6F-54ADB005B875}"/>
              </a:ext>
            </a:extLst>
          </p:cNvPr>
          <p:cNvSpPr>
            <a:spLocks noGrp="1"/>
          </p:cNvSpPr>
          <p:nvPr>
            <p:ph idx="1"/>
          </p:nvPr>
        </p:nvSpPr>
        <p:spPr>
          <a:xfrm>
            <a:off x="1309512" y="1304693"/>
            <a:ext cx="10272889" cy="4695123"/>
          </a:xfrm>
        </p:spPr>
        <p:txBody>
          <a:bodyPr>
            <a:normAutofit fontScale="92500"/>
          </a:bodyPr>
          <a:lstStyle/>
          <a:p>
            <a:r>
              <a:rPr lang="en-GB" dirty="0"/>
              <a:t>There are still a large number of non-conformances where “New Applications” and personnel changes affect responses.</a:t>
            </a:r>
          </a:p>
          <a:p>
            <a:r>
              <a:rPr lang="en-GB" dirty="0"/>
              <a:t>Please remember you will need proof that you are following </a:t>
            </a:r>
            <a:r>
              <a:rPr lang="en-GB"/>
              <a:t>YOUR procedures.</a:t>
            </a:r>
            <a:endParaRPr lang="en-GB" dirty="0"/>
          </a:p>
          <a:p>
            <a:r>
              <a:rPr lang="en-GB" dirty="0"/>
              <a:t>Where new people have become involved the generality of the audit creates some issues, it is not just technical information it also includes company wide requirements.</a:t>
            </a:r>
          </a:p>
          <a:p>
            <a:pPr lvl="1"/>
            <a:r>
              <a:rPr lang="en-GB" dirty="0"/>
              <a:t>Eg company insurances, other accreditations and information may not be automatically available to technical personnel. </a:t>
            </a:r>
          </a:p>
          <a:p>
            <a:pPr lvl="1"/>
            <a:r>
              <a:rPr lang="en-GB" dirty="0"/>
              <a:t>Similarly, compliance personnel may not have enough understanding of technical requirements.</a:t>
            </a:r>
          </a:p>
          <a:p>
            <a:r>
              <a:rPr lang="en-GB" dirty="0"/>
              <a:t>It may be advantageous to have a team approach rather than one person trying to navigate your company processes.</a:t>
            </a:r>
          </a:p>
        </p:txBody>
      </p:sp>
    </p:spTree>
    <p:extLst>
      <p:ext uri="{BB962C8B-B14F-4D97-AF65-F5344CB8AC3E}">
        <p14:creationId xmlns:p14="http://schemas.microsoft.com/office/powerpoint/2010/main" val="292529366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RECCo Slides Roadshow">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RECCo Slides Roadshow" id="{C971A93F-31CB-4127-B8B8-A2375B87A965}" vid="{3A217477-A7C6-4AE3-AF60-4E8EDCD0DB21}"/>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BC1C1C"/>
      </a:accent1>
      <a:accent2>
        <a:srgbClr val="F67534"/>
      </a:accent2>
      <a:accent3>
        <a:srgbClr val="EAAC35"/>
      </a:accent3>
      <a:accent4>
        <a:srgbClr val="9BAF68"/>
      </a:accent4>
      <a:accent5>
        <a:srgbClr val="68B9A6"/>
      </a:accent5>
      <a:accent6>
        <a:srgbClr val="50B1D4"/>
      </a:accent6>
      <a:hlink>
        <a:srgbClr val="E46416"/>
      </a:hlink>
      <a:folHlink>
        <a:srgbClr val="EE9340"/>
      </a:folHlink>
    </a:clrScheme>
    <a:fontScheme name="Parallax">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89901CD2-67BF-43FA-BB51-077AAC586470}"/>
</file>

<file path=customXml/itemProps2.xml><?xml version="1.0" encoding="utf-8"?>
<ds:datastoreItem xmlns:ds="http://schemas.openxmlformats.org/officeDocument/2006/customXml" ds:itemID="{1F3129A8-AF71-4392-AA2E-FF0548C6578A}">
  <ds:schemaRefs>
    <ds:schemaRef ds:uri="http://schemas.microsoft.com/sharepoint/v3/contenttype/forms"/>
  </ds:schemaRefs>
</ds:datastoreItem>
</file>

<file path=customXml/itemProps3.xml><?xml version="1.0" encoding="utf-8"?>
<ds:datastoreItem xmlns:ds="http://schemas.openxmlformats.org/officeDocument/2006/customXml" ds:itemID="{5871D60D-7698-4028-BF52-80EBE8E08FBB}">
  <ds:schemaRefs>
    <ds:schemaRef ds:uri="http://purl.org/dc/terms/"/>
    <ds:schemaRef ds:uri="6717ce1b-cc4a-468b-9c34-18b114a855a9"/>
    <ds:schemaRef ds:uri="http://schemas.microsoft.com/office/2006/metadata/properties"/>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d482f8b7-24a9-48c1-a861-b6eae1fbb28f"/>
    <ds:schemaRef ds:uri="http://www.w3.org/XML/1998/namespace"/>
    <ds:schemaRef ds:uri="http://purl.org/dc/dcmitype/"/>
    <ds:schemaRef ds:uri="6b7e56b6-c2c8-4bed-89d4-854f065b95fc"/>
  </ds:schemaRefs>
</ds:datastoreItem>
</file>

<file path=docProps/app.xml><?xml version="1.0" encoding="utf-8"?>
<Properties xmlns="http://schemas.openxmlformats.org/officeDocument/2006/extended-properties" xmlns:vt="http://schemas.openxmlformats.org/officeDocument/2006/docPropsVTypes">
  <Template>RECCo Slides Roadshow</Template>
  <TotalTime>403</TotalTime>
  <Words>1831</Words>
  <Application>Microsoft Office PowerPoint</Application>
  <PresentationFormat>Widescreen</PresentationFormat>
  <Paragraphs>483</Paragraphs>
  <Slides>12</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12</vt:i4>
      </vt:variant>
    </vt:vector>
  </HeadingPairs>
  <TitlesOfParts>
    <vt:vector size="21" baseType="lpstr">
      <vt:lpstr>Aptos</vt:lpstr>
      <vt:lpstr>Arial</vt:lpstr>
      <vt:lpstr>Calibri</vt:lpstr>
      <vt:lpstr>Corbel</vt:lpstr>
      <vt:lpstr>Outfit</vt:lpstr>
      <vt:lpstr>Outfit SemiBold</vt:lpstr>
      <vt:lpstr>Segoe UI</vt:lpstr>
      <vt:lpstr>RECCo Slides Roadshow</vt:lpstr>
      <vt:lpstr>Parallax</vt:lpstr>
      <vt:lpstr>Wilcock Consultants Ltd</vt:lpstr>
      <vt:lpstr>Overall Audit Numbers &amp; Non-Conformances  Jan – Jul 2026 Gas and Electric  </vt:lpstr>
      <vt:lpstr>Registration Audits</vt:lpstr>
      <vt:lpstr>CoMCoP Rev3  </vt:lpstr>
      <vt:lpstr>Electric Specific Audit Numbers &amp; Non-Conformances </vt:lpstr>
      <vt:lpstr>CoMCoP – Rev 3 Electric Audits only </vt:lpstr>
      <vt:lpstr>The following table shows the number of occurrences above 8 for the above. Full table available in XL document “CoMCoP rev3 actions” </vt:lpstr>
      <vt:lpstr>Electric Site Audits </vt:lpstr>
      <vt:lpstr>PowerPoint Presentation</vt:lpstr>
      <vt:lpstr>Electric Audit Performance: FY 2026/27</vt:lpstr>
      <vt:lpstr>Electric Audit Performance: Details</vt:lpstr>
      <vt:lpstr>Items for discussion /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Griffiths</dc:creator>
  <cp:lastModifiedBy>Edma HYSKAJ</cp:lastModifiedBy>
  <cp:revision>4</cp:revision>
  <dcterms:created xsi:type="dcterms:W3CDTF">2026-01-14T16:10:25Z</dcterms:created>
  <dcterms:modified xsi:type="dcterms:W3CDTF">2026-08-12T11:24:43Z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2026-01-14T16:11:04Z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5fcbf976-4a5a-4527-bf30-df0f6ea90b4c</vt:lpwstr>
  </property>
  <property fmtid="{D5CDD505-2E9C-101B-9397-08002B2CF9AE}" pid="8" name="MSIP_Label_6e012c00-73e0-4c5a-b205-28a930a96e5e_ContentBits">
    <vt:lpwstr>2</vt:lpwstr>
  </property>
  <property fmtid="{D5CDD505-2E9C-101B-9397-08002B2CF9AE}" pid="9" name="MSIP_Label_6e012c00-73e0-4c5a-b205-28a930a96e5e_Tag">
    <vt:lpwstr>10, 3, 0, 1</vt:lpwstr>
  </property>
  <property fmtid="{D5CDD505-2E9C-101B-9397-08002B2CF9AE}" pid="10" name="ClassificationContentMarkingFooterLocations">
    <vt:lpwstr>Office Theme:8</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0x010100E3F83C56C950074FBBC1FEEA0F1826A8</vt:lpwstr>
  </property>
  <property fmtid="{D5CDD505-2E9C-101B-9397-08002B2CF9AE}" pid="13" name="MediaServiceImageTags">
    <vt:lpwstr/>
  </property>
</Properties>
</file>