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4"/>
    <p:sldMasterId id="2147483744" r:id="rId5"/>
  </p:sldMasterIdLst>
  <p:notesMasterIdLst>
    <p:notesMasterId r:id="rId9"/>
  </p:notesMasterIdLst>
  <p:sldIdLst>
    <p:sldId id="490" r:id="rId6"/>
    <p:sldId id="489" r:id="rId7"/>
    <p:sldId id="48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9B1217-4B12-CB8F-B001-850172BD2760}" name="Rebecca Lowe" initials="RL" userId="S::rebecca.lowe@retailenergycode.co.uk::47c46839-7414-47ab-bc48-d578213e0630" providerId="AD"/>
  <p188:author id="{28E5A29F-57AD-A6C8-5C51-F695845D0CA4}" name="Ann Perry" initials="AP" userId="S::Ann.Perry@retailenergycode.co.uk::26679ad4-d969-4aba-9a3b-bf0823ca1a6c" providerId="AD"/>
  <p188:author id="{427D71E2-1AF0-84BC-2219-506E635BD6C4}" name="Ann Perry" initials="AP" userId="S::ann.perry@retailenergycode.co.uk::26679ad4-d969-4aba-9a3b-bf0823ca1a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F395"/>
    <a:srgbClr val="503AF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17017-2A6A-47AB-850C-703680F1302F}" v="103" dt="2023-10-17T08:59:23.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896" y="52"/>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Perry" userId="S::ann.perry@retailenergycode.co.uk::26679ad4-d969-4aba-9a3b-bf0823ca1a6c" providerId="AD" clId="Web-{B344A52D-F261-0D81-0897-A9B47CD389D9}"/>
    <pc:docChg chg="modSld">
      <pc:chgData name="Ann Perry" userId="S::ann.perry@retailenergycode.co.uk::26679ad4-d969-4aba-9a3b-bf0823ca1a6c" providerId="AD" clId="Web-{B344A52D-F261-0D81-0897-A9B47CD389D9}" dt="2023-10-12T09:20:38.685" v="15" actId="20577"/>
      <pc:docMkLst>
        <pc:docMk/>
      </pc:docMkLst>
      <pc:sldChg chg="modSp">
        <pc:chgData name="Ann Perry" userId="S::ann.perry@retailenergycode.co.uk::26679ad4-d969-4aba-9a3b-bf0823ca1a6c" providerId="AD" clId="Web-{B344A52D-F261-0D81-0897-A9B47CD389D9}" dt="2023-10-12T09:20:38.685" v="15" actId="20577"/>
        <pc:sldMkLst>
          <pc:docMk/>
          <pc:sldMk cId="2754578811" sldId="490"/>
        </pc:sldMkLst>
        <pc:spChg chg="mod">
          <ac:chgData name="Ann Perry" userId="S::ann.perry@retailenergycode.co.uk::26679ad4-d969-4aba-9a3b-bf0823ca1a6c" providerId="AD" clId="Web-{B344A52D-F261-0D81-0897-A9B47CD389D9}" dt="2023-10-12T09:20:38.685" v="15" actId="20577"/>
          <ac:spMkLst>
            <pc:docMk/>
            <pc:sldMk cId="2754578811" sldId="490"/>
            <ac:spMk id="22" creationId="{04DD7C19-5964-562B-B5D8-22EAB3F3323A}"/>
          </ac:spMkLst>
        </pc:spChg>
      </pc:sldChg>
    </pc:docChg>
  </pc:docChgLst>
  <pc:docChgLst>
    <pc:chgData name="Ann Perry" userId="26679ad4-d969-4aba-9a3b-bf0823ca1a6c" providerId="ADAL" clId="{22317017-2A6A-47AB-850C-703680F1302F}"/>
    <pc:docChg chg="undo custSel modSld">
      <pc:chgData name="Ann Perry" userId="26679ad4-d969-4aba-9a3b-bf0823ca1a6c" providerId="ADAL" clId="{22317017-2A6A-47AB-850C-703680F1302F}" dt="2023-10-17T09:02:51.031" v="235" actId="20577"/>
      <pc:docMkLst>
        <pc:docMk/>
      </pc:docMkLst>
      <pc:sldChg chg="modSp mod">
        <pc:chgData name="Ann Perry" userId="26679ad4-d969-4aba-9a3b-bf0823ca1a6c" providerId="ADAL" clId="{22317017-2A6A-47AB-850C-703680F1302F}" dt="2023-10-17T09:02:51.031" v="235" actId="20577"/>
        <pc:sldMkLst>
          <pc:docMk/>
          <pc:sldMk cId="2928262158" sldId="487"/>
        </pc:sldMkLst>
        <pc:spChg chg="mod">
          <ac:chgData name="Ann Perry" userId="26679ad4-d969-4aba-9a3b-bf0823ca1a6c" providerId="ADAL" clId="{22317017-2A6A-47AB-850C-703680F1302F}" dt="2023-10-13T10:13:45.452" v="83" actId="20577"/>
          <ac:spMkLst>
            <pc:docMk/>
            <pc:sldMk cId="2928262158" sldId="487"/>
            <ac:spMk id="22" creationId="{04DD7C19-5964-562B-B5D8-22EAB3F3323A}"/>
          </ac:spMkLst>
        </pc:spChg>
        <pc:graphicFrameChg chg="mod modGraphic">
          <ac:chgData name="Ann Perry" userId="26679ad4-d969-4aba-9a3b-bf0823ca1a6c" providerId="ADAL" clId="{22317017-2A6A-47AB-850C-703680F1302F}" dt="2023-10-17T09:02:51.031" v="235" actId="20577"/>
          <ac:graphicFrameMkLst>
            <pc:docMk/>
            <pc:sldMk cId="2928262158" sldId="487"/>
            <ac:graphicFrameMk id="4" creationId="{0EAE96C0-B3B7-3B98-AAE0-733B90B2D041}"/>
          </ac:graphicFrameMkLst>
        </pc:graphicFrameChg>
      </pc:sldChg>
      <pc:sldChg chg="modSp mod">
        <pc:chgData name="Ann Perry" userId="26679ad4-d969-4aba-9a3b-bf0823ca1a6c" providerId="ADAL" clId="{22317017-2A6A-47AB-850C-703680F1302F}" dt="2023-10-13T10:12:22.127" v="33" actId="20577"/>
        <pc:sldMkLst>
          <pc:docMk/>
          <pc:sldMk cId="2754578811" sldId="490"/>
        </pc:sldMkLst>
        <pc:graphicFrameChg chg="modGraphic">
          <ac:chgData name="Ann Perry" userId="26679ad4-d969-4aba-9a3b-bf0823ca1a6c" providerId="ADAL" clId="{22317017-2A6A-47AB-850C-703680F1302F}" dt="2023-10-13T10:12:22.127" v="33" actId="20577"/>
          <ac:graphicFrameMkLst>
            <pc:docMk/>
            <pc:sldMk cId="2754578811" sldId="490"/>
            <ac:graphicFrameMk id="4" creationId="{0EAE96C0-B3B7-3B98-AAE0-733B90B2D041}"/>
          </ac:graphicFrameMkLst>
        </pc:graphicFrameChg>
      </pc:sldChg>
    </pc:docChg>
  </pc:docChgLst>
  <pc:docChgLst>
    <pc:chgData name="Lynne Fallon" userId="S::lynne.fallon@retailenergycode.co.uk::48738797-ffb6-4d8b-99ce-ec3af0edbb8b" providerId="AD" clId="Web-{93488CE6-2F6C-D190-DA5F-694D83F3D006}"/>
    <pc:docChg chg="modSld">
      <pc:chgData name="Lynne Fallon" userId="S::lynne.fallon@retailenergycode.co.uk::48738797-ffb6-4d8b-99ce-ec3af0edbb8b" providerId="AD" clId="Web-{93488CE6-2F6C-D190-DA5F-694D83F3D006}" dt="2023-10-13T09:33:17.428" v="7"/>
      <pc:docMkLst>
        <pc:docMk/>
      </pc:docMkLst>
      <pc:sldChg chg="modSp">
        <pc:chgData name="Lynne Fallon" userId="S::lynne.fallon@retailenergycode.co.uk::48738797-ffb6-4d8b-99ce-ec3af0edbb8b" providerId="AD" clId="Web-{93488CE6-2F6C-D190-DA5F-694D83F3D006}" dt="2023-10-13T09:33:17.428" v="7"/>
        <pc:sldMkLst>
          <pc:docMk/>
          <pc:sldMk cId="2928262158" sldId="487"/>
        </pc:sldMkLst>
        <pc:graphicFrameChg chg="mod modGraphic">
          <ac:chgData name="Lynne Fallon" userId="S::lynne.fallon@retailenergycode.co.uk::48738797-ffb6-4d8b-99ce-ec3af0edbb8b" providerId="AD" clId="Web-{93488CE6-2F6C-D190-DA5F-694D83F3D006}" dt="2023-10-13T09:33:17.428" v="7"/>
          <ac:graphicFrameMkLst>
            <pc:docMk/>
            <pc:sldMk cId="2928262158" sldId="487"/>
            <ac:graphicFrameMk id="4" creationId="{0EAE96C0-B3B7-3B98-AAE0-733B90B2D04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8FB4F-F8A2-4010-9110-4F6CBBF98871}" type="datetimeFigureOut">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4DA3FD-9A04-4709-8EED-79E990A6F0BE}" type="slidenum">
              <a:t>‹#›</a:t>
            </a:fld>
            <a:endParaRPr lang="en-US"/>
          </a:p>
        </p:txBody>
      </p:sp>
    </p:spTree>
    <p:extLst>
      <p:ext uri="{BB962C8B-B14F-4D97-AF65-F5344CB8AC3E}">
        <p14:creationId xmlns:p14="http://schemas.microsoft.com/office/powerpoint/2010/main" val="1459575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7b885a092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416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7b885a09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7b885a09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1164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7b885a092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1074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315776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82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533"/>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extLst>
      <p:ext uri="{BB962C8B-B14F-4D97-AF65-F5344CB8AC3E}">
        <p14:creationId xmlns:p14="http://schemas.microsoft.com/office/powerpoint/2010/main" val="2168976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1794658934"/>
      </p:ext>
    </p:extLst>
  </p:cSld>
  <p:clrMap bg1="lt1" tx1="dk1" bg2="lt2" tx2="dk2" accent1="accent1" accent2="accent2" accent3="accent3" accent4="accent4" accent5="accent5" accent6="accent6" hlink="hlink" folHlink="folHlink"/>
  <p:sldLayoutIdLst>
    <p:sldLayoutId id="2147483704" r:id="rId1"/>
    <p:sldLayoutId id="2147483733"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737" r:id="rId4"/>
    <p:sldLayoutId id="2147483738" r:id="rId5"/>
    <p:sldLayoutId id="2147483739" r:id="rId6"/>
    <p:sldLayoutId id="2147483740" r:id="rId7"/>
    <p:sldLayoutId id="2147483741" r:id="rId8"/>
    <p:sldLayoutId id="2147483742" r:id="rId9"/>
    <p:sldLayoutId id="214748374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1" name="Google Shape;81;p16"/>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defTabSz="1219170">
              <a:defRPr/>
            </a:pPr>
            <a:endParaRPr sz="1867"/>
          </a:p>
        </p:txBody>
      </p:sp>
      <p:pic>
        <p:nvPicPr>
          <p:cNvPr id="83" name="Google Shape;83;p16"/>
          <p:cNvPicPr preferRelativeResize="0"/>
          <p:nvPr/>
        </p:nvPicPr>
        <p:blipFill>
          <a:blip r:embed="rId3">
            <a:alphaModFix/>
          </a:blip>
          <a:stretch>
            <a:fillRect/>
          </a:stretch>
        </p:blipFill>
        <p:spPr>
          <a:xfrm>
            <a:off x="10325597" y="302919"/>
            <a:ext cx="1484268" cy="285867"/>
          </a:xfrm>
          <a:prstGeom prst="rect">
            <a:avLst/>
          </a:prstGeom>
          <a:noFill/>
          <a:ln>
            <a:noFill/>
          </a:ln>
        </p:spPr>
      </p:pic>
      <p:sp>
        <p:nvSpPr>
          <p:cNvPr id="22" name="Google Shape;65;p14">
            <a:extLst>
              <a:ext uri="{FF2B5EF4-FFF2-40B4-BE49-F238E27FC236}">
                <a16:creationId xmlns:a16="http://schemas.microsoft.com/office/drawing/2014/main" id="{04DD7C19-5964-562B-B5D8-22EAB3F3323A}"/>
              </a:ext>
            </a:extLst>
          </p:cNvPr>
          <p:cNvSpPr txBox="1"/>
          <p:nvPr/>
        </p:nvSpPr>
        <p:spPr>
          <a:xfrm>
            <a:off x="164246" y="158192"/>
            <a:ext cx="7108620" cy="508753"/>
          </a:xfrm>
          <a:prstGeom prst="rect">
            <a:avLst/>
          </a:prstGeom>
          <a:noFill/>
          <a:ln>
            <a:noFill/>
          </a:ln>
        </p:spPr>
        <p:txBody>
          <a:bodyPr spcFirstLastPara="1" wrap="square" lIns="121900" tIns="121900" rIns="121900" bIns="121900" anchor="t" anchorCtr="0">
            <a:spAutoFit/>
          </a:bodyPr>
          <a:lstStyle/>
          <a:p>
            <a:pPr defTabSz="1219170">
              <a:lnSpc>
                <a:spcPct val="80000"/>
              </a:lnSpc>
              <a:defRPr/>
            </a:pPr>
            <a:r>
              <a:rPr lang="en-US" sz="2100" b="1">
                <a:solidFill>
                  <a:srgbClr val="021E5E"/>
                </a:solidFill>
                <a:latin typeface="Outfit"/>
                <a:ea typeface="Outfit"/>
                <a:cs typeface="Outfit"/>
                <a:sym typeface="Playfair Display"/>
              </a:rPr>
              <a:t>Energy Theft Reduction </a:t>
            </a:r>
            <a:r>
              <a:rPr lang="en-US" sz="2100" b="1" err="1">
                <a:solidFill>
                  <a:srgbClr val="021E5E"/>
                </a:solidFill>
                <a:latin typeface="Outfit"/>
                <a:ea typeface="Outfit"/>
                <a:cs typeface="Outfit"/>
                <a:sym typeface="Playfair Display"/>
              </a:rPr>
              <a:t>Programme</a:t>
            </a:r>
            <a:r>
              <a:rPr lang="en-US" sz="2100" b="1">
                <a:solidFill>
                  <a:srgbClr val="021E5E"/>
                </a:solidFill>
                <a:latin typeface="Outfit"/>
                <a:ea typeface="Outfit"/>
                <a:cs typeface="Outfit"/>
                <a:sym typeface="Playfair Display"/>
              </a:rPr>
              <a:t> Scope</a:t>
            </a:r>
            <a:endParaRPr lang="en-GB" sz="2100" b="1">
              <a:solidFill>
                <a:srgbClr val="021E5E"/>
              </a:solidFill>
              <a:latin typeface="Outfit"/>
              <a:ea typeface="Outfit"/>
              <a:cs typeface="Outfit"/>
              <a:sym typeface="Outfit"/>
            </a:endParaRPr>
          </a:p>
        </p:txBody>
      </p:sp>
      <p:graphicFrame>
        <p:nvGraphicFramePr>
          <p:cNvPr id="4" name="Table 19">
            <a:extLst>
              <a:ext uri="{FF2B5EF4-FFF2-40B4-BE49-F238E27FC236}">
                <a16:creationId xmlns:a16="http://schemas.microsoft.com/office/drawing/2014/main" id="{0EAE96C0-B3B7-3B98-AAE0-733B90B2D041}"/>
              </a:ext>
            </a:extLst>
          </p:cNvPr>
          <p:cNvGraphicFramePr>
            <a:graphicFrameLocks noGrp="1"/>
          </p:cNvGraphicFramePr>
          <p:nvPr>
            <p:extLst>
              <p:ext uri="{D42A27DB-BD31-4B8C-83A1-F6EECF244321}">
                <p14:modId xmlns:p14="http://schemas.microsoft.com/office/powerpoint/2010/main" val="1716610173"/>
              </p:ext>
            </p:extLst>
          </p:nvPr>
        </p:nvGraphicFramePr>
        <p:xfrm>
          <a:off x="300945" y="776585"/>
          <a:ext cx="11508919" cy="5857435"/>
        </p:xfrm>
        <a:graphic>
          <a:graphicData uri="http://schemas.openxmlformats.org/drawingml/2006/table">
            <a:tbl>
              <a:tblPr firstRow="1" bandRow="1">
                <a:tableStyleId>{5C22544A-7EE6-4342-B048-85BDC9FD1C3A}</a:tableStyleId>
              </a:tblPr>
              <a:tblGrid>
                <a:gridCol w="1789760">
                  <a:extLst>
                    <a:ext uri="{9D8B030D-6E8A-4147-A177-3AD203B41FA5}">
                      <a16:colId xmlns:a16="http://schemas.microsoft.com/office/drawing/2014/main" val="2598384402"/>
                    </a:ext>
                  </a:extLst>
                </a:gridCol>
                <a:gridCol w="2344747">
                  <a:extLst>
                    <a:ext uri="{9D8B030D-6E8A-4147-A177-3AD203B41FA5}">
                      <a16:colId xmlns:a16="http://schemas.microsoft.com/office/drawing/2014/main" val="2092085586"/>
                    </a:ext>
                  </a:extLst>
                </a:gridCol>
                <a:gridCol w="7374412">
                  <a:extLst>
                    <a:ext uri="{9D8B030D-6E8A-4147-A177-3AD203B41FA5}">
                      <a16:colId xmlns:a16="http://schemas.microsoft.com/office/drawing/2014/main" val="1562716945"/>
                    </a:ext>
                  </a:extLst>
                </a:gridCol>
              </a:tblGrid>
              <a:tr h="326676">
                <a:tc>
                  <a:txBody>
                    <a:bodyPr/>
                    <a:lstStyle/>
                    <a:p>
                      <a:pPr algn="ctr"/>
                      <a:r>
                        <a:rPr lang="en-US" sz="1300">
                          <a:latin typeface="Outfit"/>
                        </a:rPr>
                        <a:t>Workstream</a:t>
                      </a:r>
                      <a:endParaRPr lang="en-GB" sz="1300">
                        <a:latin typeface="Outfit"/>
                      </a:endParaRPr>
                    </a:p>
                  </a:txBody>
                  <a:tcPr marL="121920" marR="121920" marT="60960" marB="60960" anchor="ctr">
                    <a:solidFill>
                      <a:srgbClr val="021E5E"/>
                    </a:solidFill>
                  </a:tcPr>
                </a:tc>
                <a:tc>
                  <a:txBody>
                    <a:bodyPr/>
                    <a:lstStyle/>
                    <a:p>
                      <a:pPr algn="ctr"/>
                      <a:r>
                        <a:rPr lang="en-US" sz="1300">
                          <a:latin typeface="Outfit"/>
                        </a:rPr>
                        <a:t>Project / Activity</a:t>
                      </a:r>
                      <a:endParaRPr lang="en-GB" sz="1300">
                        <a:latin typeface="Outfit"/>
                      </a:endParaRPr>
                    </a:p>
                  </a:txBody>
                  <a:tcPr marL="121920" marR="121920" marT="60960" marB="60960" anchor="ctr">
                    <a:solidFill>
                      <a:srgbClr val="021E5E"/>
                    </a:solidFill>
                  </a:tcPr>
                </a:tc>
                <a:tc>
                  <a:txBody>
                    <a:bodyPr/>
                    <a:lstStyle/>
                    <a:p>
                      <a:pPr marL="92075" indent="0" algn="ctr"/>
                      <a:r>
                        <a:rPr lang="en-US" sz="1300">
                          <a:latin typeface="Outfit"/>
                        </a:rPr>
                        <a:t>Overview / aims</a:t>
                      </a:r>
                      <a:endParaRPr lang="en-GB" sz="1300">
                        <a:latin typeface="Outfit"/>
                      </a:endParaRPr>
                    </a:p>
                  </a:txBody>
                  <a:tcPr marL="121920" marR="121920" marT="60960" marB="60960" anchor="ctr">
                    <a:solidFill>
                      <a:srgbClr val="021E5E"/>
                    </a:solidFill>
                  </a:tcPr>
                </a:tc>
                <a:extLst>
                  <a:ext uri="{0D108BD9-81ED-4DB2-BD59-A6C34878D82A}">
                    <a16:rowId xmlns:a16="http://schemas.microsoft.com/office/drawing/2014/main" val="491527418"/>
                  </a:ext>
                </a:extLst>
              </a:tr>
              <a:tr h="556000">
                <a:tc>
                  <a:txBody>
                    <a:bodyPr/>
                    <a:lstStyle/>
                    <a:p>
                      <a:pPr marL="0" indent="0" algn="l">
                        <a:buFont typeface="Arial" panose="020B0604020202020204" pitchFamily="34" charset="0"/>
                        <a:buNone/>
                      </a:pPr>
                      <a:r>
                        <a:rPr lang="en-GB" sz="1300" b="1" i="0">
                          <a:solidFill>
                            <a:schemeClr val="bg1"/>
                          </a:solidFill>
                          <a:latin typeface="Outfit"/>
                        </a:rPr>
                        <a:t>Industry Collaboration</a:t>
                      </a:r>
                    </a:p>
                  </a:txBody>
                  <a:tcPr marL="24000" marR="0" marT="24000" marB="24000" anchor="ctr">
                    <a:solidFill>
                      <a:srgbClr val="4D38F5"/>
                    </a:solidFill>
                  </a:tcPr>
                </a:tc>
                <a:tc>
                  <a:txBody>
                    <a:bodyPr/>
                    <a:lstStyle/>
                    <a:p>
                      <a:pPr algn="l"/>
                      <a:r>
                        <a:rPr lang="en-GB" sz="1300" b="0">
                          <a:latin typeface="Outfit"/>
                        </a:rPr>
                        <a:t>End to End Process Mapping</a:t>
                      </a:r>
                    </a:p>
                  </a:txBody>
                  <a:tcPr marL="24000" marR="0" marT="24000" marB="24000"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100" b="0" i="0" u="none" strike="noStrike" cap="none">
                          <a:solidFill>
                            <a:schemeClr val="dk1"/>
                          </a:solidFill>
                          <a:latin typeface="Outfit"/>
                          <a:ea typeface="+mn-ea"/>
                          <a:cs typeface="+mn-cs"/>
                          <a:sym typeface="Arial"/>
                        </a:rPr>
                        <a:t>Mapping of the overall industry processes relating to Energy Theft – including the inputs and outputs, code and licence condition obligations. The identification of gaps, areas of weakness, pain points or risks within the current processes and monitoring of Energy Theft – and recommendations to address these</a:t>
                      </a:r>
                      <a:r>
                        <a:rPr lang="en-US" sz="1200" b="0" i="0" u="none" strike="noStrike" cap="none">
                          <a:solidFill>
                            <a:schemeClr val="dk1"/>
                          </a:solidFill>
                          <a:latin typeface="Outfit"/>
                          <a:ea typeface="+mn-ea"/>
                          <a:cs typeface="+mn-cs"/>
                          <a:sym typeface="Arial"/>
                        </a:rPr>
                        <a:t>.</a:t>
                      </a:r>
                      <a:r>
                        <a:rPr lang="en-US" sz="1200" b="0" i="0" u="none" strike="noStrike" cap="none">
                          <a:solidFill>
                            <a:schemeClr val="dk1"/>
                          </a:solidFill>
                          <a:latin typeface="Outfit"/>
                          <a:ea typeface="+mn-ea"/>
                          <a:cs typeface="+mn-cs"/>
                        </a:rPr>
                        <a:t> </a:t>
                      </a:r>
                      <a:endParaRPr lang="en-US" sz="1200" b="0" i="0" u="none" strike="noStrike" cap="none">
                        <a:solidFill>
                          <a:schemeClr val="dk1"/>
                        </a:solidFill>
                        <a:latin typeface="Outfit"/>
                        <a:ea typeface="+mn-ea"/>
                        <a:cs typeface="+mn-cs"/>
                        <a:sym typeface="Arial"/>
                      </a:endParaRPr>
                    </a:p>
                  </a:txBody>
                  <a:tcPr marL="24000" marR="0" marT="24000" marB="24000" anchor="ctr"/>
                </a:tc>
                <a:extLst>
                  <a:ext uri="{0D108BD9-81ED-4DB2-BD59-A6C34878D82A}">
                    <a16:rowId xmlns:a16="http://schemas.microsoft.com/office/drawing/2014/main" val="1258885729"/>
                  </a:ext>
                </a:extLst>
              </a:tr>
              <a:tr h="96000">
                <a:tc gridSpan="3">
                  <a:txBody>
                    <a:bodyPr/>
                    <a:lstStyle/>
                    <a:p>
                      <a:pPr marL="0" indent="0" algn="l">
                        <a:buFont typeface="Arial" panose="020B0604020202020204" pitchFamily="34" charset="0"/>
                        <a:buNone/>
                      </a:pPr>
                      <a:endParaRPr lang="en-GB" sz="100" b="1" i="1">
                        <a:solidFill>
                          <a:schemeClr val="bg1"/>
                        </a:solidFill>
                        <a:latin typeface="Outfit" charset="0"/>
                      </a:endParaRPr>
                    </a:p>
                  </a:txBody>
                  <a:tcPr marL="24000" marR="0" marT="24000" marB="24000" anchor="ctr">
                    <a:solidFill>
                      <a:schemeClr val="bg1"/>
                    </a:solidFill>
                  </a:tcPr>
                </a:tc>
                <a:tc hMerge="1">
                  <a:txBody>
                    <a:bodyPr/>
                    <a:lstStyle/>
                    <a:p>
                      <a:pPr algn="l"/>
                      <a:endParaRPr lang="en-GB" sz="100">
                        <a:latin typeface="Outfit" charset="0"/>
                      </a:endParaRPr>
                    </a:p>
                  </a:txBody>
                  <a:tcPr anchor="ctr"/>
                </a:tc>
                <a:tc hMerge="1">
                  <a:txBody>
                    <a:bodyPr/>
                    <a:lstStyle/>
                    <a:p>
                      <a:pPr marL="0" indent="0" algn="l">
                        <a:buFont typeface="Arial" panose="020B0604020202020204" pitchFamily="34" charset="0"/>
                        <a:buNone/>
                      </a:pPr>
                      <a:endParaRPr lang="en-GB" sz="100" b="0">
                        <a:latin typeface="Outfit" charset="0"/>
                      </a:endParaRPr>
                    </a:p>
                  </a:txBody>
                  <a:tcPr anchor="ctr">
                    <a:solidFill>
                      <a:schemeClr val="bg1"/>
                    </a:solidFill>
                  </a:tcPr>
                </a:tc>
                <a:extLst>
                  <a:ext uri="{0D108BD9-81ED-4DB2-BD59-A6C34878D82A}">
                    <a16:rowId xmlns:a16="http://schemas.microsoft.com/office/drawing/2014/main" val="3997157794"/>
                  </a:ext>
                </a:extLst>
              </a:tr>
              <a:tr h="535680">
                <a:tc rowSpan="2">
                  <a:txBody>
                    <a:bodyPr/>
                    <a:lstStyle/>
                    <a:p>
                      <a:pPr marL="0" marR="0" indent="0" algn="l" rtl="0">
                        <a:lnSpc>
                          <a:spcPct val="100000"/>
                        </a:lnSpc>
                        <a:spcBef>
                          <a:spcPts val="0"/>
                        </a:spcBef>
                        <a:spcAft>
                          <a:spcPts val="0"/>
                        </a:spcAft>
                        <a:buClr>
                          <a:srgbClr val="000000"/>
                        </a:buClr>
                        <a:buFont typeface="Arial" panose="020B0604020202020204" pitchFamily="34" charset="0"/>
                        <a:buNone/>
                      </a:pPr>
                      <a:r>
                        <a:rPr lang="en-GB" sz="1300" b="1" i="0" u="none" strike="noStrike" cap="none">
                          <a:solidFill>
                            <a:schemeClr val="bg1"/>
                          </a:solidFill>
                          <a:latin typeface="Outfit"/>
                          <a:ea typeface="+mn-ea"/>
                          <a:cs typeface="+mn-cs"/>
                          <a:sym typeface="Arial"/>
                        </a:rPr>
                        <a:t>Awareness</a:t>
                      </a:r>
                    </a:p>
                  </a:txBody>
                  <a:tcPr marL="24000" marR="0" marT="24000" marB="24000" anchor="ctr">
                    <a:solidFill>
                      <a:srgbClr val="4D38F5"/>
                    </a:solidFill>
                  </a:tcPr>
                </a:tc>
                <a:tc>
                  <a:txBody>
                    <a:bodyPr/>
                    <a:lstStyle/>
                    <a:p>
                      <a:pPr algn="l"/>
                      <a:r>
                        <a:rPr lang="en-GB" sz="1200" b="0">
                          <a:latin typeface="Outfit"/>
                        </a:rPr>
                        <a:t>ETTOS Marketing Review </a:t>
                      </a:r>
                    </a:p>
                  </a:txBody>
                  <a:tcPr marL="24000" marR="0" marT="24000" marB="24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cap="none">
                          <a:solidFill>
                            <a:schemeClr val="dk1"/>
                          </a:solidFill>
                          <a:latin typeface="Outfit"/>
                          <a:ea typeface="+mn-ea"/>
                          <a:cs typeface="+mn-cs"/>
                          <a:sym typeface="Arial"/>
                        </a:rPr>
                        <a:t>Competitive procurement of the Marketing Services that are required to support the Energy Theft Tip Off Service (ETTOS) and Stay Energy Safe platform, to ensure the services are best value for money and to drive improvements.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cap="none">
                          <a:solidFill>
                            <a:schemeClr val="dk1"/>
                          </a:solidFill>
                          <a:latin typeface="Outfit"/>
                          <a:ea typeface="+mn-ea"/>
                          <a:cs typeface="+mn-cs"/>
                          <a:sym typeface="Arial"/>
                        </a:rPr>
                        <a:t>Although the Marketing Services are BAU, the procurement activity is being tracked through as part of the programme.</a:t>
                      </a:r>
                    </a:p>
                  </a:txBody>
                  <a:tcPr marL="24000" marR="0" marT="24000" marB="24000" anchor="ctr"/>
                </a:tc>
                <a:extLst>
                  <a:ext uri="{0D108BD9-81ED-4DB2-BD59-A6C34878D82A}">
                    <a16:rowId xmlns:a16="http://schemas.microsoft.com/office/drawing/2014/main" val="2817928566"/>
                  </a:ext>
                </a:extLst>
              </a:tr>
              <a:tr h="535680">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a:r>
                        <a:rPr lang="en-GB" sz="1200" b="0">
                          <a:latin typeface="Outfit"/>
                        </a:rPr>
                        <a:t>Theft Awareness and Action Strategy</a:t>
                      </a:r>
                    </a:p>
                  </a:txBody>
                  <a:tcPr marL="24000" marR="0" marT="24000" marB="24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cap="none">
                          <a:solidFill>
                            <a:schemeClr val="dk1"/>
                          </a:solidFill>
                          <a:latin typeface="Outfit"/>
                          <a:ea typeface="+mn-ea"/>
                          <a:cs typeface="+mn-cs"/>
                          <a:sym typeface="Arial"/>
                        </a:rPr>
                        <a:t>Development of a detailed strategy for how awareness and action can best be raised across both industry and consumers. This will highlight how the effectiveness of existing tools and initiatives can be improved and identify new / alternative means of increasing awareness. This will result in the identification of recommended projects and initiatives to increase awareness and action.</a:t>
                      </a:r>
                    </a:p>
                  </a:txBody>
                  <a:tcPr marL="24000" marR="0" marT="24000" marB="24000" anchor="ctr"/>
                </a:tc>
                <a:extLst>
                  <a:ext uri="{0D108BD9-81ED-4DB2-BD59-A6C34878D82A}">
                    <a16:rowId xmlns:a16="http://schemas.microsoft.com/office/drawing/2014/main" val="1430484309"/>
                  </a:ext>
                </a:extLst>
              </a:tr>
              <a:tr h="81867">
                <a:tc gridSpan="3">
                  <a:txBody>
                    <a:bodyPr/>
                    <a:lstStyle/>
                    <a:p>
                      <a:pPr marL="0" indent="0" algn="l">
                        <a:buFont typeface="Arial" panose="020B0604020202020204" pitchFamily="34" charset="0"/>
                        <a:buNone/>
                      </a:pPr>
                      <a:endParaRPr lang="en-GB" sz="100" b="1" i="1">
                        <a:solidFill>
                          <a:schemeClr val="bg1"/>
                        </a:solidFill>
                        <a:latin typeface="Outfit" charset="0"/>
                      </a:endParaRPr>
                    </a:p>
                  </a:txBody>
                  <a:tcPr marL="24000" marR="0" marT="24000" marB="24000" anchor="ctr">
                    <a:solidFill>
                      <a:schemeClr val="bg1"/>
                    </a:solidFill>
                  </a:tcPr>
                </a:tc>
                <a:tc hMerge="1">
                  <a:txBody>
                    <a:bodyPr/>
                    <a:lstStyle/>
                    <a:p>
                      <a:pPr algn="l"/>
                      <a:endParaRPr lang="en-GB" sz="100">
                        <a:latin typeface="Outfit" charset="0"/>
                      </a:endParaRPr>
                    </a:p>
                  </a:txBody>
                  <a:tcPr anchor="ctr"/>
                </a:tc>
                <a:tc hMerge="1">
                  <a:txBody>
                    <a:bodyPr/>
                    <a:lstStyle/>
                    <a:p>
                      <a:pPr marL="0" indent="0" algn="l">
                        <a:buFont typeface="Arial" panose="020B0604020202020204" pitchFamily="34" charset="0"/>
                        <a:buNone/>
                      </a:pPr>
                      <a:endParaRPr lang="en-GB" sz="100">
                        <a:latin typeface="Outfit" charset="0"/>
                      </a:endParaRPr>
                    </a:p>
                  </a:txBody>
                  <a:tcPr anchor="ctr">
                    <a:solidFill>
                      <a:schemeClr val="bg1"/>
                    </a:solidFill>
                  </a:tcPr>
                </a:tc>
                <a:extLst>
                  <a:ext uri="{0D108BD9-81ED-4DB2-BD59-A6C34878D82A}">
                    <a16:rowId xmlns:a16="http://schemas.microsoft.com/office/drawing/2014/main" val="3814383301"/>
                  </a:ext>
                </a:extLst>
              </a:tr>
              <a:tr h="698240">
                <a:tc rowSpan="2">
                  <a:txBody>
                    <a:bodyPr/>
                    <a:lstStyle/>
                    <a:p>
                      <a:pPr marL="0" marR="0" indent="0" algn="l" rtl="0">
                        <a:lnSpc>
                          <a:spcPct val="100000"/>
                        </a:lnSpc>
                        <a:spcBef>
                          <a:spcPts val="0"/>
                        </a:spcBef>
                        <a:spcAft>
                          <a:spcPts val="0"/>
                        </a:spcAft>
                        <a:buClr>
                          <a:srgbClr val="000000"/>
                        </a:buClr>
                        <a:buFont typeface="Arial" panose="020B0604020202020204" pitchFamily="34" charset="0"/>
                        <a:buNone/>
                      </a:pPr>
                      <a:r>
                        <a:rPr lang="en-GB" sz="1300" b="1" i="0" u="none" strike="noStrike" cap="none">
                          <a:solidFill>
                            <a:schemeClr val="bg1"/>
                          </a:solidFill>
                          <a:latin typeface="Outfit"/>
                          <a:ea typeface="+mn-ea"/>
                          <a:cs typeface="+mn-cs"/>
                          <a:sym typeface="Arial"/>
                        </a:rPr>
                        <a:t>Data</a:t>
                      </a:r>
                    </a:p>
                  </a:txBody>
                  <a:tcPr marL="24000" marR="0" marT="24000" marB="24000" anchor="ctr">
                    <a:solidFill>
                      <a:srgbClr val="4D38F5"/>
                    </a:solidFill>
                  </a:tcPr>
                </a:tc>
                <a:tc>
                  <a:txBody>
                    <a:bodyPr/>
                    <a:lstStyle/>
                    <a:p>
                      <a:pPr algn="l"/>
                      <a:r>
                        <a:rPr lang="en-GB" sz="1200" b="0">
                          <a:latin typeface="Outfit"/>
                        </a:rPr>
                        <a:t>Smart Meter Alert Data </a:t>
                      </a:r>
                      <a:endParaRPr lang="en-GB" sz="1200" b="0">
                        <a:latin typeface="Outfit" charset="0"/>
                      </a:endParaRPr>
                    </a:p>
                  </a:txBody>
                  <a:tcPr marL="24000" marR="0" marT="24000" marB="24000" anchor="ctr"/>
                </a:tc>
                <a:tc>
                  <a:txBody>
                    <a:bodyPr/>
                    <a:lstStyle/>
                    <a:p>
                      <a:pPr algn="l"/>
                      <a:r>
                        <a:rPr lang="en-US" sz="1100">
                          <a:solidFill>
                            <a:schemeClr val="tx1"/>
                          </a:solidFill>
                          <a:latin typeface="Outfit"/>
                        </a:rPr>
                        <a:t> Work is underway to explore the feasibility of using Smart Meter data to improve the assumptions and data contained within the Theft Estimation Model (TEM). The intention is to complete testing (known as backtesting) on already reported thefts, to determine which, if any, Smart Meter alerts are correlated to instances of Energy Theft and</a:t>
                      </a:r>
                    </a:p>
                    <a:p>
                      <a:pPr algn="l"/>
                      <a:r>
                        <a:rPr lang="en-US" sz="1100">
                          <a:solidFill>
                            <a:schemeClr val="tx1"/>
                          </a:solidFill>
                          <a:latin typeface="Outfit"/>
                        </a:rPr>
                        <a:t>could be used to better predict and detect energy theft in the future.</a:t>
                      </a:r>
                    </a:p>
                  </a:txBody>
                  <a:tcPr marL="24000" marR="0" marT="24000" marB="24000" anchor="ctr"/>
                </a:tc>
                <a:extLst>
                  <a:ext uri="{0D108BD9-81ED-4DB2-BD59-A6C34878D82A}">
                    <a16:rowId xmlns:a16="http://schemas.microsoft.com/office/drawing/2014/main" val="24300914"/>
                  </a:ext>
                </a:extLst>
              </a:tr>
              <a:tr h="535680">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a:r>
                        <a:rPr lang="en-GB" sz="1200" b="0">
                          <a:latin typeface="Outfit"/>
                        </a:rPr>
                        <a:t>Energy Theft Data Portal</a:t>
                      </a:r>
                    </a:p>
                  </a:txBody>
                  <a:tcPr marL="24000" marR="0" marT="24000" marB="24000" anchor="ctr"/>
                </a:tc>
                <a:tc>
                  <a:txBody>
                    <a:bodyPr/>
                    <a:lstStyle/>
                    <a:p>
                      <a:pPr algn="l"/>
                      <a:r>
                        <a:rPr lang="en-US" sz="1100">
                          <a:solidFill>
                            <a:schemeClr val="tx1"/>
                          </a:solidFill>
                          <a:latin typeface="Outfit"/>
                        </a:rPr>
                        <a:t>The development of a dedicated portal to improve industry-wide data sharing. This could provide heat-mapping, trend analysis and threat assessments to be used by a variety of stakeholders to help develop their Energy Theft associated processes, policies and strategies.</a:t>
                      </a:r>
                      <a:endParaRPr lang="en-GB" sz="1100">
                        <a:solidFill>
                          <a:schemeClr val="tx1"/>
                        </a:solidFill>
                        <a:latin typeface="Outfit"/>
                      </a:endParaRPr>
                    </a:p>
                  </a:txBody>
                  <a:tcPr marL="24000" marR="0" marT="24000" marB="24000" anchor="ctr"/>
                </a:tc>
                <a:extLst>
                  <a:ext uri="{0D108BD9-81ED-4DB2-BD59-A6C34878D82A}">
                    <a16:rowId xmlns:a16="http://schemas.microsoft.com/office/drawing/2014/main" val="2041006773"/>
                  </a:ext>
                </a:extLst>
              </a:tr>
              <a:tr h="96000">
                <a:tc gridSpan="3">
                  <a:txBody>
                    <a:bodyPr/>
                    <a:lstStyle/>
                    <a:p>
                      <a:pPr marL="0" indent="0" algn="l">
                        <a:buFont typeface="Arial" panose="020B0604020202020204" pitchFamily="34" charset="0"/>
                        <a:buNone/>
                      </a:pPr>
                      <a:endParaRPr lang="en-GB" sz="100" b="1" i="1">
                        <a:solidFill>
                          <a:schemeClr val="bg1"/>
                        </a:solidFill>
                        <a:latin typeface="Outfit" charset="0"/>
                      </a:endParaRPr>
                    </a:p>
                  </a:txBody>
                  <a:tcPr marL="24000" marR="0" marT="24000" marB="24000" anchor="ctr">
                    <a:solidFill>
                      <a:schemeClr val="bg1"/>
                    </a:solidFill>
                  </a:tcPr>
                </a:tc>
                <a:tc hMerge="1">
                  <a:txBody>
                    <a:bodyPr/>
                    <a:lstStyle/>
                    <a:p>
                      <a:pPr algn="l"/>
                      <a:endParaRPr lang="en-GB" sz="900">
                        <a:latin typeface="Outfit" charset="0"/>
                      </a:endParaRPr>
                    </a:p>
                  </a:txBody>
                  <a:tcPr anchor="ctr"/>
                </a:tc>
                <a:tc hMerge="1">
                  <a:txBody>
                    <a:bodyPr/>
                    <a:lstStyle/>
                    <a:p>
                      <a:pPr marL="0" indent="0" algn="l">
                        <a:buFont typeface="Arial" panose="020B0604020202020204" pitchFamily="34" charset="0"/>
                        <a:buNone/>
                      </a:pPr>
                      <a:endParaRPr lang="en-GB" sz="100">
                        <a:latin typeface="Outfit" charset="0"/>
                      </a:endParaRPr>
                    </a:p>
                  </a:txBody>
                  <a:tcPr anchor="ctr">
                    <a:solidFill>
                      <a:schemeClr val="bg1"/>
                    </a:solidFill>
                  </a:tcPr>
                </a:tc>
                <a:extLst>
                  <a:ext uri="{0D108BD9-81ED-4DB2-BD59-A6C34878D82A}">
                    <a16:rowId xmlns:a16="http://schemas.microsoft.com/office/drawing/2014/main" val="2360726765"/>
                  </a:ext>
                </a:extLst>
              </a:tr>
              <a:tr h="596640">
                <a:tc>
                  <a:txBody>
                    <a:bodyPr/>
                    <a:lstStyle/>
                    <a:p>
                      <a:pPr marL="0" marR="0" indent="0" algn="l" rtl="0">
                        <a:lnSpc>
                          <a:spcPct val="100000"/>
                        </a:lnSpc>
                        <a:spcBef>
                          <a:spcPts val="0"/>
                        </a:spcBef>
                        <a:spcAft>
                          <a:spcPts val="0"/>
                        </a:spcAft>
                        <a:buClr>
                          <a:srgbClr val="000000"/>
                        </a:buClr>
                        <a:buFont typeface="Arial" panose="020B0604020202020204" pitchFamily="34" charset="0"/>
                        <a:buNone/>
                      </a:pPr>
                      <a:r>
                        <a:rPr lang="en-GB" sz="1300" b="1" i="0" u="none" strike="noStrike" cap="none">
                          <a:solidFill>
                            <a:schemeClr val="bg1"/>
                          </a:solidFill>
                          <a:latin typeface="Outfit"/>
                          <a:ea typeface="+mn-ea"/>
                          <a:cs typeface="+mn-cs"/>
                          <a:sym typeface="Arial"/>
                        </a:rPr>
                        <a:t>Incentive Schemes</a:t>
                      </a:r>
                    </a:p>
                  </a:txBody>
                  <a:tcPr marL="24000" marR="0" marT="24000" marB="24000" anchor="ctr">
                    <a:solidFill>
                      <a:srgbClr val="4D38F5"/>
                    </a:solidFill>
                  </a:tcPr>
                </a:tc>
                <a:tc>
                  <a:txBody>
                    <a:bodyPr/>
                    <a:lstStyle/>
                    <a:p>
                      <a:pPr algn="l"/>
                      <a:r>
                        <a:rPr lang="en-GB" sz="1200" b="0">
                          <a:latin typeface="Outfit"/>
                        </a:rPr>
                        <a:t>Improvements to the Theft Detection Incentive Scheme (2024/2025 scheme)</a:t>
                      </a:r>
                    </a:p>
                  </a:txBody>
                  <a:tcPr marL="24000" marR="0" marT="24000" marB="24000" anchor="ctr"/>
                </a:tc>
                <a:tc>
                  <a:txBody>
                    <a:bodyPr/>
                    <a:lstStyle/>
                    <a:p>
                      <a:pPr algn="l"/>
                      <a:r>
                        <a:rPr lang="en-US" sz="1100">
                          <a:solidFill>
                            <a:schemeClr val="tx1"/>
                          </a:solidFill>
                          <a:latin typeface="Outfit"/>
                        </a:rPr>
                        <a:t>As the cost of undetected Energy Theft is currently socialised, it can be a commercial advantage to individual suppliers to not detect and investigate it; the Theft Target Methodology (TTM) will be reviewed and revised to ensure those best placed to manage risk are incentivised to detect and investigate Energy Theft.</a:t>
                      </a:r>
                      <a:endParaRPr lang="en-GB" sz="1100">
                        <a:solidFill>
                          <a:schemeClr val="tx1"/>
                        </a:solidFill>
                        <a:latin typeface="Outfit"/>
                      </a:endParaRPr>
                    </a:p>
                  </a:txBody>
                  <a:tcPr marL="24000" marR="0" marT="24000" marB="24000" anchor="ctr"/>
                </a:tc>
                <a:extLst>
                  <a:ext uri="{0D108BD9-81ED-4DB2-BD59-A6C34878D82A}">
                    <a16:rowId xmlns:a16="http://schemas.microsoft.com/office/drawing/2014/main" val="2040150529"/>
                  </a:ext>
                </a:extLst>
              </a:tr>
              <a:tr h="96000">
                <a:tc gridSpan="3">
                  <a:txBody>
                    <a:bodyPr/>
                    <a:lstStyle/>
                    <a:p>
                      <a:pPr marL="0" indent="0" algn="l">
                        <a:buFont typeface="Arial" panose="020B0604020202020204" pitchFamily="34" charset="0"/>
                        <a:buNone/>
                      </a:pPr>
                      <a:endParaRPr lang="en-GB" sz="100" b="1" i="1">
                        <a:solidFill>
                          <a:schemeClr val="bg1"/>
                        </a:solidFill>
                        <a:latin typeface="Outfit" charset="0"/>
                      </a:endParaRPr>
                    </a:p>
                  </a:txBody>
                  <a:tcPr marL="24000" marR="0" marT="24000" marB="24000" anchor="ctr">
                    <a:solidFill>
                      <a:schemeClr val="bg1"/>
                    </a:solidFill>
                  </a:tcPr>
                </a:tc>
                <a:tc hMerge="1">
                  <a:txBody>
                    <a:bodyPr/>
                    <a:lstStyle/>
                    <a:p>
                      <a:pPr algn="l"/>
                      <a:endParaRPr lang="en-GB" sz="900" b="0">
                        <a:latin typeface="Outfit" charset="0"/>
                      </a:endParaRPr>
                    </a:p>
                  </a:txBody>
                  <a:tcPr anchor="ctr"/>
                </a:tc>
                <a:tc hMerge="1">
                  <a:txBody>
                    <a:bodyPr/>
                    <a:lstStyle/>
                    <a:p>
                      <a:pPr algn="ctr"/>
                      <a:endParaRPr lang="en-GB" sz="700">
                        <a:latin typeface="Outfit" charset="0"/>
                      </a:endParaRPr>
                    </a:p>
                  </a:txBody>
                  <a:tcPr anchor="ctr"/>
                </a:tc>
                <a:extLst>
                  <a:ext uri="{0D108BD9-81ED-4DB2-BD59-A6C34878D82A}">
                    <a16:rowId xmlns:a16="http://schemas.microsoft.com/office/drawing/2014/main" val="902528691"/>
                  </a:ext>
                </a:extLst>
              </a:tr>
              <a:tr h="494452">
                <a:tc rowSpan="3">
                  <a:txBody>
                    <a:bodyPr/>
                    <a:lstStyle/>
                    <a:p>
                      <a:pPr marL="0" marR="0" indent="0" algn="l" rtl="0">
                        <a:lnSpc>
                          <a:spcPct val="100000"/>
                        </a:lnSpc>
                        <a:spcBef>
                          <a:spcPts val="0"/>
                        </a:spcBef>
                        <a:spcAft>
                          <a:spcPts val="0"/>
                        </a:spcAft>
                        <a:buClr>
                          <a:srgbClr val="000000"/>
                        </a:buClr>
                        <a:buFont typeface="Arial" panose="020B0604020202020204" pitchFamily="34" charset="0"/>
                        <a:buNone/>
                      </a:pPr>
                      <a:r>
                        <a:rPr lang="en-GB" sz="1300" b="1" i="0" u="none" strike="noStrike" cap="none">
                          <a:solidFill>
                            <a:schemeClr val="bg1"/>
                          </a:solidFill>
                          <a:latin typeface="Outfit"/>
                          <a:ea typeface="+mn-ea"/>
                          <a:cs typeface="+mn-cs"/>
                          <a:sym typeface="Arial"/>
                        </a:rPr>
                        <a:t>Enforcement</a:t>
                      </a:r>
                    </a:p>
                  </a:txBody>
                  <a:tcPr marL="24000" marR="0" marT="24000" marB="24000" anchor="ctr">
                    <a:solidFill>
                      <a:srgbClr val="4D38F5"/>
                    </a:solidFill>
                  </a:tcPr>
                </a:tc>
                <a:tc>
                  <a:txBody>
                    <a:bodyPr/>
                    <a:lstStyle/>
                    <a:p>
                      <a:pPr algn="l" rtl="0" fontAlgn="ctr"/>
                      <a:r>
                        <a:rPr lang="en-GB" sz="1200" b="0" i="0" u="none" strike="noStrike" cap="none">
                          <a:solidFill>
                            <a:schemeClr val="dk1"/>
                          </a:solidFill>
                          <a:latin typeface="Outfit"/>
                          <a:ea typeface="+mn-ea"/>
                          <a:cs typeface="+mn-cs"/>
                          <a:sym typeface="Arial"/>
                        </a:rPr>
                        <a:t>Social Media Monitoring</a:t>
                      </a:r>
                    </a:p>
                  </a:txBody>
                  <a:tcPr marL="24000" marR="0" marT="24000" marB="24000" anchor="ctr"/>
                </a:tc>
                <a:tc>
                  <a:txBody>
                    <a:bodyPr/>
                    <a:lstStyle/>
                    <a:p>
                      <a:pPr algn="l"/>
                      <a:r>
                        <a:rPr lang="en-US" sz="1100" b="0" i="0" u="none" strike="noStrike" cap="none">
                          <a:solidFill>
                            <a:schemeClr val="dk1"/>
                          </a:solidFill>
                          <a:effectLst/>
                          <a:latin typeface="Outfit"/>
                          <a:ea typeface="+mn-ea"/>
                          <a:cs typeface="+mn-cs"/>
                          <a:sym typeface="Arial"/>
                        </a:rPr>
                        <a:t>A trial of a threat Intelligence and social media monitoring service that will identify </a:t>
                      </a:r>
                      <a:r>
                        <a:rPr lang="en-US" sz="1100" b="0" i="0" u="none" strike="noStrike" cap="none">
                          <a:solidFill>
                            <a:schemeClr val="dk1"/>
                          </a:solidFill>
                          <a:effectLst/>
                          <a:latin typeface="Outfit"/>
                          <a:ea typeface="+mn-ea"/>
                          <a:cs typeface="+mn-cs"/>
                        </a:rPr>
                        <a:t>emerging trends</a:t>
                      </a:r>
                      <a:r>
                        <a:rPr lang="en-US" sz="1100" b="0" i="0" u="none" strike="noStrike" cap="none">
                          <a:solidFill>
                            <a:schemeClr val="dk1"/>
                          </a:solidFill>
                          <a:effectLst/>
                          <a:latin typeface="Outfit"/>
                          <a:ea typeface="+mn-ea"/>
                          <a:cs typeface="+mn-cs"/>
                          <a:sym typeface="Arial"/>
                        </a:rPr>
                        <a:t>, that can be used by RECCo and other interested/impacted stakeholder in the development of their processes, policies and strategies.</a:t>
                      </a:r>
                      <a:endParaRPr lang="en-US" sz="1100" b="0" i="0" u="none" strike="noStrike" cap="none">
                        <a:solidFill>
                          <a:schemeClr val="dk1"/>
                        </a:solidFill>
                        <a:latin typeface="Outfit"/>
                        <a:ea typeface="+mn-ea"/>
                        <a:cs typeface="+mn-cs"/>
                        <a:sym typeface="Arial"/>
                      </a:endParaRPr>
                    </a:p>
                  </a:txBody>
                  <a:tcPr marL="24000" marR="0" marT="24000" marB="24000" anchor="ctr"/>
                </a:tc>
                <a:extLst>
                  <a:ext uri="{0D108BD9-81ED-4DB2-BD59-A6C34878D82A}">
                    <a16:rowId xmlns:a16="http://schemas.microsoft.com/office/drawing/2014/main" val="2463670336"/>
                  </a:ext>
                </a:extLst>
              </a:tr>
              <a:tr h="413760">
                <a:tc vMerge="1">
                  <a:txBody>
                    <a:bodyPr/>
                    <a:lstStyle/>
                    <a:p>
                      <a:endParaRPr lang="en-GB"/>
                    </a:p>
                  </a:txBody>
                  <a:tcPr/>
                </a:tc>
                <a:tc>
                  <a:txBody>
                    <a:bodyPr/>
                    <a:lstStyle/>
                    <a:p>
                      <a:pPr algn="l" rtl="0" fontAlgn="ctr"/>
                      <a:r>
                        <a:rPr lang="en-US" sz="1200" b="0" i="0" u="none" strike="noStrike" cap="none">
                          <a:solidFill>
                            <a:schemeClr val="dk1"/>
                          </a:solidFill>
                          <a:latin typeface="Outfit"/>
                          <a:ea typeface="+mn-ea"/>
                          <a:cs typeface="+mn-cs"/>
                          <a:sym typeface="Arial"/>
                        </a:rPr>
                        <a:t>Police Engagement and Partnership Feasibility</a:t>
                      </a:r>
                    </a:p>
                  </a:txBody>
                  <a:tcPr marL="24000" marR="0" marT="24000" marB="240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000000"/>
                          </a:solidFill>
                          <a:effectLst/>
                          <a:uLnTx/>
                          <a:uFillTx/>
                          <a:latin typeface="Outfit"/>
                          <a:ea typeface="+mn-ea"/>
                          <a:cs typeface="+mn-cs"/>
                          <a:sym typeface="Arial"/>
                        </a:rPr>
                        <a:t>Development of proposals for a REC funded dedicated Police energy theft / fraud reduction unit; to enable a nationally cross-party consistent, robust and proportionate police and prosecutorial response to Energy Theft.</a:t>
                      </a:r>
                    </a:p>
                  </a:txBody>
                  <a:tcPr marL="24000" marR="0" marT="24000" marB="24000" anchor="ctr"/>
                </a:tc>
                <a:extLst>
                  <a:ext uri="{0D108BD9-81ED-4DB2-BD59-A6C34878D82A}">
                    <a16:rowId xmlns:a16="http://schemas.microsoft.com/office/drawing/2014/main" val="1077518820"/>
                  </a:ext>
                </a:extLst>
              </a:tr>
              <a:tr h="535680">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rtl="0" fontAlgn="ctr"/>
                      <a:r>
                        <a:rPr lang="en-GB" sz="1200" b="0" i="0" u="none" strike="noStrike" cap="none">
                          <a:solidFill>
                            <a:schemeClr val="dk1"/>
                          </a:solidFill>
                          <a:latin typeface="Outfit"/>
                          <a:ea typeface="+mn-ea"/>
                          <a:cs typeface="+mn-cs"/>
                          <a:sym typeface="Arial"/>
                        </a:rPr>
                        <a:t>Amnesty</a:t>
                      </a:r>
                    </a:p>
                  </a:txBody>
                  <a:tcPr marL="24000" marR="0" marT="24000" marB="240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000000"/>
                          </a:solidFill>
                          <a:effectLst/>
                          <a:uLnTx/>
                          <a:uFillTx/>
                          <a:latin typeface="Outfit"/>
                          <a:ea typeface="+mn-ea"/>
                          <a:cs typeface="+mn-cs"/>
                          <a:sym typeface="Arial"/>
                        </a:rPr>
                        <a:t>The exploration of potential models for an Energy Theft amnesty, so that consumers receive help to correct and make safe their metering installation without fear of costs and criminal consequences whilst receiving support and information to prevent further reoccurrences of Energy Theft.</a:t>
                      </a:r>
                    </a:p>
                  </a:txBody>
                  <a:tcPr marL="24000" marR="0" marT="24000" marB="24000" anchor="ctr"/>
                </a:tc>
                <a:extLst>
                  <a:ext uri="{0D108BD9-81ED-4DB2-BD59-A6C34878D82A}">
                    <a16:rowId xmlns:a16="http://schemas.microsoft.com/office/drawing/2014/main" val="3406749401"/>
                  </a:ext>
                </a:extLst>
              </a:tr>
            </a:tbl>
          </a:graphicData>
        </a:graphic>
      </p:graphicFrame>
    </p:spTree>
    <p:extLst>
      <p:ext uri="{BB962C8B-B14F-4D97-AF65-F5344CB8AC3E}">
        <p14:creationId xmlns:p14="http://schemas.microsoft.com/office/powerpoint/2010/main" val="275457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61" name="Google Shape;71;p15">
            <a:extLst>
              <a:ext uri="{FF2B5EF4-FFF2-40B4-BE49-F238E27FC236}">
                <a16:creationId xmlns:a16="http://schemas.microsoft.com/office/drawing/2014/main" id="{A56B730B-03B9-4AD9-AE6D-AFC6AD4CCE74}"/>
              </a:ext>
            </a:extLst>
          </p:cNvPr>
          <p:cNvSpPr/>
          <p:nvPr/>
        </p:nvSpPr>
        <p:spPr>
          <a:xfrm>
            <a:off x="6726" y="-33709"/>
            <a:ext cx="12192000" cy="825200"/>
          </a:xfrm>
          <a:prstGeom prst="rect">
            <a:avLst/>
          </a:prstGeom>
          <a:solidFill>
            <a:srgbClr val="F8F8F8"/>
          </a:solidFill>
          <a:ln>
            <a:noFill/>
          </a:ln>
        </p:spPr>
        <p:txBody>
          <a:bodyPr spcFirstLastPara="1" wrap="square" lIns="121900" tIns="121900" rIns="121900" bIns="121900" anchor="ctr" anchorCtr="0">
            <a:noAutofit/>
          </a:bodyPr>
          <a:lstStyle/>
          <a:p>
            <a:pPr defTabSz="1219170">
              <a:defRPr/>
            </a:pPr>
            <a:endParaRPr lang="en-GB" sz="2400"/>
          </a:p>
        </p:txBody>
      </p:sp>
      <p:pic>
        <p:nvPicPr>
          <p:cNvPr id="63" name="Google Shape;73;p15">
            <a:extLst>
              <a:ext uri="{FF2B5EF4-FFF2-40B4-BE49-F238E27FC236}">
                <a16:creationId xmlns:a16="http://schemas.microsoft.com/office/drawing/2014/main" id="{E0B6645A-E1DD-4C3D-B2D7-37EF6A79AE75}"/>
              </a:ext>
            </a:extLst>
          </p:cNvPr>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10325599" y="269669"/>
            <a:ext cx="1484268" cy="285867"/>
          </a:xfrm>
          <a:prstGeom prst="rect">
            <a:avLst/>
          </a:prstGeom>
          <a:noFill/>
          <a:ln>
            <a:noFill/>
          </a:ln>
        </p:spPr>
      </p:pic>
      <p:sp>
        <p:nvSpPr>
          <p:cNvPr id="49" name="Google Shape;65;p14">
            <a:extLst>
              <a:ext uri="{FF2B5EF4-FFF2-40B4-BE49-F238E27FC236}">
                <a16:creationId xmlns:a16="http://schemas.microsoft.com/office/drawing/2014/main" id="{D945918C-59E6-2A3F-C1ED-A4515ADEB63C}"/>
              </a:ext>
            </a:extLst>
          </p:cNvPr>
          <p:cNvSpPr txBox="1"/>
          <p:nvPr/>
        </p:nvSpPr>
        <p:spPr>
          <a:xfrm>
            <a:off x="164248" y="103110"/>
            <a:ext cx="5101877" cy="508753"/>
          </a:xfrm>
          <a:prstGeom prst="rect">
            <a:avLst/>
          </a:prstGeom>
          <a:noFill/>
          <a:ln>
            <a:noFill/>
          </a:ln>
        </p:spPr>
        <p:txBody>
          <a:bodyPr spcFirstLastPara="1" wrap="square" lIns="121900" tIns="121900" rIns="121900" bIns="121900" anchor="t" anchorCtr="0">
            <a:spAutoFit/>
          </a:bodyPr>
          <a:lstStyle/>
          <a:p>
            <a:pPr defTabSz="1219170">
              <a:lnSpc>
                <a:spcPct val="80000"/>
              </a:lnSpc>
              <a:defRPr/>
            </a:pPr>
            <a:r>
              <a:rPr lang="en-GB" sz="2133" b="1">
                <a:solidFill>
                  <a:srgbClr val="021E5E"/>
                </a:solidFill>
                <a:latin typeface="Outfit" charset="0"/>
                <a:ea typeface="Playfair Display"/>
                <a:cs typeface="Playfair Display"/>
                <a:sym typeface="Playfair Display"/>
              </a:rPr>
              <a:t>Programme POAP</a:t>
            </a:r>
            <a:endParaRPr lang="en-GB" sz="2133" b="1">
              <a:solidFill>
                <a:srgbClr val="021E5E"/>
              </a:solidFill>
              <a:latin typeface="Outfit" charset="0"/>
              <a:ea typeface="Outfit"/>
              <a:cs typeface="Outfit"/>
              <a:sym typeface="Outfit"/>
            </a:endParaRPr>
          </a:p>
        </p:txBody>
      </p:sp>
      <p:pic>
        <p:nvPicPr>
          <p:cNvPr id="141" name="Picture 140">
            <a:extLst>
              <a:ext uri="{FF2B5EF4-FFF2-40B4-BE49-F238E27FC236}">
                <a16:creationId xmlns:a16="http://schemas.microsoft.com/office/drawing/2014/main" id="{1F16D4D7-054C-C7AD-5A99-FE1B13B1D98C}"/>
              </a:ext>
            </a:extLst>
          </p:cNvPr>
          <p:cNvPicPr>
            <a:picLocks noChangeAspect="1"/>
          </p:cNvPicPr>
          <p:nvPr/>
        </p:nvPicPr>
        <p:blipFill>
          <a:blip r:embed="rId4"/>
          <a:stretch>
            <a:fillRect/>
          </a:stretch>
        </p:blipFill>
        <p:spPr>
          <a:xfrm>
            <a:off x="0" y="748681"/>
            <a:ext cx="12182856" cy="5839649"/>
          </a:xfrm>
          <a:prstGeom prst="rect">
            <a:avLst/>
          </a:prstGeom>
        </p:spPr>
      </p:pic>
      <p:sp>
        <p:nvSpPr>
          <p:cNvPr id="142" name="TextBox 141">
            <a:extLst>
              <a:ext uri="{FF2B5EF4-FFF2-40B4-BE49-F238E27FC236}">
                <a16:creationId xmlns:a16="http://schemas.microsoft.com/office/drawing/2014/main" id="{564598DB-A3CE-D31E-89C0-A9569C7AEF39}"/>
              </a:ext>
            </a:extLst>
          </p:cNvPr>
          <p:cNvSpPr txBox="1"/>
          <p:nvPr/>
        </p:nvSpPr>
        <p:spPr>
          <a:xfrm>
            <a:off x="8594195" y="6588330"/>
            <a:ext cx="3462807" cy="184666"/>
          </a:xfrm>
          <a:prstGeom prst="rect">
            <a:avLst/>
          </a:prstGeom>
          <a:solidFill>
            <a:srgbClr val="021E5E"/>
          </a:solidFill>
        </p:spPr>
        <p:txBody>
          <a:bodyPr wrap="none" rtlCol="0">
            <a:spAutoFit/>
          </a:bodyPr>
          <a:lstStyle/>
          <a:p>
            <a:pPr defTabSz="685783">
              <a:defRPr/>
            </a:pPr>
            <a:r>
              <a:rPr lang="en-GB" sz="600" b="1">
                <a:solidFill>
                  <a:srgbClr val="1EF395"/>
                </a:solidFill>
                <a:latin typeface="Outfit" panose="020B0604020202020204" charset="0"/>
                <a:cs typeface="Segoe UI Light" panose="020B0502040204020203" pitchFamily="34" charset="0"/>
              </a:rPr>
              <a:t>Green = On Track</a:t>
            </a:r>
            <a:r>
              <a:rPr lang="en-GB" sz="600" b="1">
                <a:latin typeface="Outfit" panose="020B0604020202020204" charset="0"/>
                <a:cs typeface="Segoe UI Light" panose="020B0502040204020203" pitchFamily="34" charset="0"/>
              </a:rPr>
              <a:t>,</a:t>
            </a:r>
            <a:r>
              <a:rPr lang="en-GB" sz="600" b="1">
                <a:solidFill>
                  <a:srgbClr val="00B050"/>
                </a:solidFill>
                <a:latin typeface="Outfit" panose="020B0604020202020204" charset="0"/>
                <a:cs typeface="Segoe UI Light" panose="020B0502040204020203" pitchFamily="34" charset="0"/>
              </a:rPr>
              <a:t> </a:t>
            </a:r>
            <a:r>
              <a:rPr lang="en-GB" sz="600" b="1">
                <a:solidFill>
                  <a:srgbClr val="F1BB67"/>
                </a:solidFill>
                <a:latin typeface="Outfit" panose="020B0604020202020204" charset="0"/>
                <a:cs typeface="Segoe UI Light" panose="020B0502040204020203" pitchFamily="34" charset="0"/>
              </a:rPr>
              <a:t>Amber = At Risk or Late</a:t>
            </a:r>
            <a:r>
              <a:rPr lang="en-GB" sz="600" b="1">
                <a:solidFill>
                  <a:prstClr val="black"/>
                </a:solidFill>
                <a:latin typeface="Outfit" panose="020B0604020202020204" charset="0"/>
                <a:cs typeface="Segoe UI Light" panose="020B0502040204020203" pitchFamily="34" charset="0"/>
              </a:rPr>
              <a:t>, </a:t>
            </a:r>
            <a:r>
              <a:rPr lang="en-GB" sz="600" b="1">
                <a:solidFill>
                  <a:srgbClr val="FF206E"/>
                </a:solidFill>
                <a:latin typeface="Outfit" panose="020B0604020202020204" charset="0"/>
                <a:cs typeface="Segoe UI Light" panose="020B0502040204020203" pitchFamily="34" charset="0"/>
              </a:rPr>
              <a:t>Red = Late Critical Path / Missed</a:t>
            </a:r>
            <a:r>
              <a:rPr lang="en-GB" sz="600" b="1">
                <a:latin typeface="Outfit" panose="020B0604020202020204" charset="0"/>
                <a:cs typeface="Segoe UI Light" panose="020B0502040204020203" pitchFamily="34" charset="0"/>
              </a:rPr>
              <a:t>,</a:t>
            </a:r>
            <a:r>
              <a:rPr lang="en-GB" sz="600" b="1">
                <a:solidFill>
                  <a:srgbClr val="FF0000"/>
                </a:solidFill>
                <a:latin typeface="Outfit" panose="020B0604020202020204" charset="0"/>
                <a:cs typeface="Segoe UI Light" panose="020B0502040204020203" pitchFamily="34" charset="0"/>
              </a:rPr>
              <a:t> </a:t>
            </a:r>
            <a:r>
              <a:rPr lang="en-GB" sz="600" b="1">
                <a:solidFill>
                  <a:srgbClr val="4D38F5"/>
                </a:solidFill>
                <a:latin typeface="Outfit" panose="020B0604020202020204" charset="0"/>
                <a:cs typeface="Segoe UI Light" panose="020B0502040204020203" pitchFamily="34" charset="0"/>
              </a:rPr>
              <a:t>Blue = Complete</a:t>
            </a:r>
          </a:p>
        </p:txBody>
      </p:sp>
    </p:spTree>
    <p:extLst>
      <p:ext uri="{BB962C8B-B14F-4D97-AF65-F5344CB8AC3E}">
        <p14:creationId xmlns:p14="http://schemas.microsoft.com/office/powerpoint/2010/main" val="97321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1" name="Google Shape;81;p16"/>
          <p:cNvSpPr/>
          <p:nvPr/>
        </p:nvSpPr>
        <p:spPr>
          <a:xfrm>
            <a:off x="46006" y="-1665"/>
            <a:ext cx="12192000" cy="1028133"/>
          </a:xfrm>
          <a:prstGeom prst="rect">
            <a:avLst/>
          </a:prstGeom>
          <a:solidFill>
            <a:srgbClr val="F8F8F8"/>
          </a:solidFill>
          <a:ln>
            <a:noFill/>
          </a:ln>
        </p:spPr>
        <p:txBody>
          <a:bodyPr spcFirstLastPara="1" wrap="square" lIns="121900" tIns="121900" rIns="121900" bIns="121900" anchor="ctr" anchorCtr="0">
            <a:noAutofit/>
          </a:bodyPr>
          <a:lstStyle/>
          <a:p>
            <a:pPr defTabSz="1219170">
              <a:defRPr/>
            </a:pPr>
            <a:endParaRPr sz="1867"/>
          </a:p>
        </p:txBody>
      </p:sp>
      <p:pic>
        <p:nvPicPr>
          <p:cNvPr id="83" name="Google Shape;83;p16"/>
          <p:cNvPicPr preferRelativeResize="0"/>
          <p:nvPr/>
        </p:nvPicPr>
        <p:blipFill>
          <a:blip r:embed="rId3">
            <a:alphaModFix/>
          </a:blip>
          <a:stretch>
            <a:fillRect/>
          </a:stretch>
        </p:blipFill>
        <p:spPr>
          <a:xfrm>
            <a:off x="10325597" y="236817"/>
            <a:ext cx="1484268" cy="285867"/>
          </a:xfrm>
          <a:prstGeom prst="rect">
            <a:avLst/>
          </a:prstGeom>
          <a:noFill/>
          <a:ln>
            <a:noFill/>
          </a:ln>
        </p:spPr>
      </p:pic>
      <p:sp>
        <p:nvSpPr>
          <p:cNvPr id="22" name="Google Shape;65;p14">
            <a:extLst>
              <a:ext uri="{FF2B5EF4-FFF2-40B4-BE49-F238E27FC236}">
                <a16:creationId xmlns:a16="http://schemas.microsoft.com/office/drawing/2014/main" id="{04DD7C19-5964-562B-B5D8-22EAB3F3323A}"/>
              </a:ext>
            </a:extLst>
          </p:cNvPr>
          <p:cNvSpPr txBox="1"/>
          <p:nvPr/>
        </p:nvSpPr>
        <p:spPr>
          <a:xfrm>
            <a:off x="-76774" y="80161"/>
            <a:ext cx="6844346" cy="607242"/>
          </a:xfrm>
          <a:prstGeom prst="rect">
            <a:avLst/>
          </a:prstGeom>
          <a:noFill/>
          <a:ln>
            <a:noFill/>
          </a:ln>
        </p:spPr>
        <p:txBody>
          <a:bodyPr spcFirstLastPara="1" wrap="square" lIns="121900" tIns="121900" rIns="121900" bIns="121900" anchor="t" anchorCtr="0">
            <a:spAutoFit/>
          </a:bodyPr>
          <a:lstStyle/>
          <a:p>
            <a:pPr defTabSz="1219170">
              <a:lnSpc>
                <a:spcPct val="80000"/>
              </a:lnSpc>
              <a:defRPr/>
            </a:pPr>
            <a:endParaRPr lang="en-US" sz="800" b="1">
              <a:solidFill>
                <a:srgbClr val="021E5E"/>
              </a:solidFill>
              <a:latin typeface="Outfit" charset="0"/>
              <a:ea typeface="Outfit"/>
              <a:cs typeface="Outfit"/>
              <a:sym typeface="Playfair Display"/>
            </a:endParaRPr>
          </a:p>
          <a:p>
            <a:pPr defTabSz="1219170">
              <a:lnSpc>
                <a:spcPct val="80000"/>
              </a:lnSpc>
              <a:defRPr/>
            </a:pPr>
            <a:r>
              <a:rPr lang="en-US" sz="2133" b="1">
                <a:solidFill>
                  <a:srgbClr val="021E5E"/>
                </a:solidFill>
                <a:latin typeface="Outfit" charset="0"/>
                <a:ea typeface="Outfit"/>
                <a:cs typeface="Outfit"/>
                <a:sym typeface="Playfair Display"/>
              </a:rPr>
              <a:t>Programme Status - as at week ending 13 October 2023</a:t>
            </a:r>
            <a:endParaRPr lang="en-GB" sz="2133" b="1">
              <a:solidFill>
                <a:srgbClr val="021E5E"/>
              </a:solidFill>
              <a:latin typeface="Outfit" charset="0"/>
              <a:ea typeface="Outfit"/>
              <a:cs typeface="Outfit"/>
              <a:sym typeface="Outfit"/>
            </a:endParaRPr>
          </a:p>
        </p:txBody>
      </p:sp>
      <p:graphicFrame>
        <p:nvGraphicFramePr>
          <p:cNvPr id="4" name="Table 19">
            <a:extLst>
              <a:ext uri="{FF2B5EF4-FFF2-40B4-BE49-F238E27FC236}">
                <a16:creationId xmlns:a16="http://schemas.microsoft.com/office/drawing/2014/main" id="{0EAE96C0-B3B7-3B98-AAE0-733B90B2D041}"/>
              </a:ext>
            </a:extLst>
          </p:cNvPr>
          <p:cNvGraphicFramePr>
            <a:graphicFrameLocks noGrp="1"/>
          </p:cNvGraphicFramePr>
          <p:nvPr>
            <p:extLst>
              <p:ext uri="{D42A27DB-BD31-4B8C-83A1-F6EECF244321}">
                <p14:modId xmlns:p14="http://schemas.microsoft.com/office/powerpoint/2010/main" val="3214603532"/>
              </p:ext>
            </p:extLst>
          </p:nvPr>
        </p:nvGraphicFramePr>
        <p:xfrm>
          <a:off x="46006" y="894525"/>
          <a:ext cx="12086514" cy="5830736"/>
        </p:xfrm>
        <a:graphic>
          <a:graphicData uri="http://schemas.openxmlformats.org/drawingml/2006/table">
            <a:tbl>
              <a:tblPr firstRow="1" bandRow="1">
                <a:tableStyleId>{5C22544A-7EE6-4342-B048-85BDC9FD1C3A}</a:tableStyleId>
              </a:tblPr>
              <a:tblGrid>
                <a:gridCol w="1241531">
                  <a:extLst>
                    <a:ext uri="{9D8B030D-6E8A-4147-A177-3AD203B41FA5}">
                      <a16:colId xmlns:a16="http://schemas.microsoft.com/office/drawing/2014/main" val="2598384402"/>
                    </a:ext>
                  </a:extLst>
                </a:gridCol>
                <a:gridCol w="1734206">
                  <a:extLst>
                    <a:ext uri="{9D8B030D-6E8A-4147-A177-3AD203B41FA5}">
                      <a16:colId xmlns:a16="http://schemas.microsoft.com/office/drawing/2014/main" val="2092085586"/>
                    </a:ext>
                  </a:extLst>
                </a:gridCol>
                <a:gridCol w="867103">
                  <a:extLst>
                    <a:ext uri="{9D8B030D-6E8A-4147-A177-3AD203B41FA5}">
                      <a16:colId xmlns:a16="http://schemas.microsoft.com/office/drawing/2014/main" val="803665960"/>
                    </a:ext>
                  </a:extLst>
                </a:gridCol>
                <a:gridCol w="684000">
                  <a:extLst>
                    <a:ext uri="{9D8B030D-6E8A-4147-A177-3AD203B41FA5}">
                      <a16:colId xmlns:a16="http://schemas.microsoft.com/office/drawing/2014/main" val="2297365536"/>
                    </a:ext>
                  </a:extLst>
                </a:gridCol>
                <a:gridCol w="648000">
                  <a:extLst>
                    <a:ext uri="{9D8B030D-6E8A-4147-A177-3AD203B41FA5}">
                      <a16:colId xmlns:a16="http://schemas.microsoft.com/office/drawing/2014/main" val="2321340905"/>
                    </a:ext>
                  </a:extLst>
                </a:gridCol>
                <a:gridCol w="648000">
                  <a:extLst>
                    <a:ext uri="{9D8B030D-6E8A-4147-A177-3AD203B41FA5}">
                      <a16:colId xmlns:a16="http://schemas.microsoft.com/office/drawing/2014/main" val="85168869"/>
                    </a:ext>
                  </a:extLst>
                </a:gridCol>
                <a:gridCol w="6263674">
                  <a:extLst>
                    <a:ext uri="{9D8B030D-6E8A-4147-A177-3AD203B41FA5}">
                      <a16:colId xmlns:a16="http://schemas.microsoft.com/office/drawing/2014/main" val="1562716945"/>
                    </a:ext>
                  </a:extLst>
                </a:gridCol>
              </a:tblGrid>
              <a:tr h="335436">
                <a:tc>
                  <a:txBody>
                    <a:bodyPr/>
                    <a:lstStyle/>
                    <a:p>
                      <a:pPr algn="ctr"/>
                      <a:r>
                        <a:rPr lang="en-US" sz="1300">
                          <a:latin typeface="Outfit"/>
                        </a:rPr>
                        <a:t>Workstream</a:t>
                      </a:r>
                      <a:endParaRPr lang="en-GB" sz="1300">
                        <a:latin typeface="Outfit"/>
                      </a:endParaRPr>
                    </a:p>
                  </a:txBody>
                  <a:tcPr marL="121920" marR="121920" marT="60960" marB="60960" anchor="ctr">
                    <a:solidFill>
                      <a:srgbClr val="021E5E"/>
                    </a:solidFill>
                  </a:tcPr>
                </a:tc>
                <a:tc>
                  <a:txBody>
                    <a:bodyPr/>
                    <a:lstStyle/>
                    <a:p>
                      <a:pPr algn="ctr"/>
                      <a:r>
                        <a:rPr lang="en-US" sz="1300">
                          <a:latin typeface="Outfit"/>
                        </a:rPr>
                        <a:t>Project</a:t>
                      </a:r>
                      <a:endParaRPr lang="en-GB" sz="1300">
                        <a:latin typeface="Outfit"/>
                      </a:endParaRPr>
                    </a:p>
                  </a:txBody>
                  <a:tcPr marL="121920" marR="121920" marT="60960" marB="60960" anchor="ctr">
                    <a:solidFill>
                      <a:srgbClr val="021E5E"/>
                    </a:solidFill>
                  </a:tcPr>
                </a:tc>
                <a:tc>
                  <a:txBody>
                    <a:bodyPr/>
                    <a:lstStyle/>
                    <a:p>
                      <a:pPr algn="ctr"/>
                      <a:r>
                        <a:rPr lang="en-US" sz="1300" dirty="0">
                          <a:latin typeface="Outfit"/>
                        </a:rPr>
                        <a:t>Stage</a:t>
                      </a:r>
                      <a:endParaRPr lang="en-GB" sz="1300" dirty="0">
                        <a:latin typeface="Outfit"/>
                      </a:endParaRPr>
                    </a:p>
                  </a:txBody>
                  <a:tcPr marL="121920" marR="121920" marT="60960" marB="60960" anchor="ctr">
                    <a:solidFill>
                      <a:srgbClr val="021E5E"/>
                    </a:solidFill>
                  </a:tcPr>
                </a:tc>
                <a:tc>
                  <a:txBody>
                    <a:bodyPr/>
                    <a:lstStyle/>
                    <a:p>
                      <a:pPr algn="ctr"/>
                      <a:r>
                        <a:rPr lang="en-GB" sz="900" dirty="0">
                          <a:latin typeface="Outfit"/>
                        </a:rPr>
                        <a:t>Previous RAG</a:t>
                      </a:r>
                    </a:p>
                  </a:txBody>
                  <a:tcPr marL="121920" marR="121920" marT="60960" marB="60960" anchor="ctr">
                    <a:solidFill>
                      <a:srgbClr val="021E5E"/>
                    </a:solidFill>
                  </a:tcPr>
                </a:tc>
                <a:tc>
                  <a:txBody>
                    <a:bodyPr/>
                    <a:lstStyle/>
                    <a:p>
                      <a:pPr algn="ctr"/>
                      <a:r>
                        <a:rPr lang="en-GB" sz="900" dirty="0">
                          <a:latin typeface="Outfit"/>
                        </a:rPr>
                        <a:t>Current RAG</a:t>
                      </a:r>
                      <a:endParaRPr lang="en-GB" sz="1400" dirty="0">
                        <a:latin typeface="Outfit"/>
                      </a:endParaRPr>
                    </a:p>
                  </a:txBody>
                  <a:tcPr marL="121920" marR="121920" marT="60960" marB="60960" anchor="ctr">
                    <a:solidFill>
                      <a:srgbClr val="021E5E"/>
                    </a:solidFill>
                  </a:tcPr>
                </a:tc>
                <a:tc>
                  <a:txBody>
                    <a:bodyPr/>
                    <a:lstStyle/>
                    <a:p>
                      <a:pPr marL="0" indent="0" algn="ctr"/>
                      <a:r>
                        <a:rPr lang="en-GB" sz="900" dirty="0">
                          <a:latin typeface="Outfit"/>
                        </a:rPr>
                        <a:t>Forecast RAG</a:t>
                      </a:r>
                    </a:p>
                  </a:txBody>
                  <a:tcPr marL="121920" marR="121920" marT="60960" marB="60960" anchor="ctr">
                    <a:solidFill>
                      <a:srgbClr val="021E5E"/>
                    </a:solidFill>
                  </a:tcPr>
                </a:tc>
                <a:tc>
                  <a:txBody>
                    <a:bodyPr/>
                    <a:lstStyle/>
                    <a:p>
                      <a:pPr marL="92075" indent="0" algn="ctr"/>
                      <a:r>
                        <a:rPr lang="en-US" sz="1300">
                          <a:latin typeface="Outfit"/>
                        </a:rPr>
                        <a:t>Key activity  / Update </a:t>
                      </a:r>
                      <a:endParaRPr lang="en-GB" sz="1300">
                        <a:latin typeface="Outfit" charset="0"/>
                      </a:endParaRPr>
                    </a:p>
                  </a:txBody>
                  <a:tcPr marL="121920" marR="121920" marT="60960" marB="60960" anchor="ctr">
                    <a:solidFill>
                      <a:srgbClr val="021E5E"/>
                    </a:solidFill>
                  </a:tcPr>
                </a:tc>
                <a:extLst>
                  <a:ext uri="{0D108BD9-81ED-4DB2-BD59-A6C34878D82A}">
                    <a16:rowId xmlns:a16="http://schemas.microsoft.com/office/drawing/2014/main" val="491527418"/>
                  </a:ext>
                </a:extLst>
              </a:tr>
              <a:tr h="559128">
                <a:tc>
                  <a:txBody>
                    <a:bodyPr/>
                    <a:lstStyle/>
                    <a:p>
                      <a:pPr marL="0" indent="0" algn="l">
                        <a:buFont typeface="Arial" panose="020B0604020202020204" pitchFamily="34" charset="0"/>
                        <a:buNone/>
                      </a:pPr>
                      <a:r>
                        <a:rPr lang="en-GB" sz="1300" b="1" i="0">
                          <a:solidFill>
                            <a:schemeClr val="bg1"/>
                          </a:solidFill>
                          <a:latin typeface="Outfit"/>
                        </a:rPr>
                        <a:t>Industry Collaboration</a:t>
                      </a:r>
                    </a:p>
                  </a:txBody>
                  <a:tcPr marL="60960" marR="60960" marT="0" marB="0" anchor="ctr">
                    <a:solidFill>
                      <a:srgbClr val="4D38F5"/>
                    </a:solidFill>
                  </a:tcPr>
                </a:tc>
                <a:tc>
                  <a:txBody>
                    <a:bodyPr/>
                    <a:lstStyle/>
                    <a:p>
                      <a:pPr algn="l"/>
                      <a:r>
                        <a:rPr lang="en-GB" sz="1300" b="0">
                          <a:latin typeface="Outfit"/>
                        </a:rPr>
                        <a:t>End Process Mapping</a:t>
                      </a:r>
                    </a:p>
                  </a:txBody>
                  <a:tcPr marL="60960" marR="60960" marT="0" marB="0" anchor="ctr"/>
                </a:tc>
                <a:tc>
                  <a:txBody>
                    <a:bodyPr/>
                    <a:lstStyle/>
                    <a:p>
                      <a:pPr algn="l"/>
                      <a:r>
                        <a:rPr lang="en-GB" sz="1200">
                          <a:latin typeface="Outfit"/>
                        </a:rPr>
                        <a:t>Delivery</a:t>
                      </a:r>
                    </a:p>
                  </a:txBody>
                  <a:tcPr marL="60960" marR="60960" marT="0" marB="0" anchor="ct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100" b="0" i="0" u="none" strike="noStrike" cap="none" dirty="0">
                          <a:solidFill>
                            <a:schemeClr val="dk1"/>
                          </a:solidFill>
                          <a:latin typeface="Outfit"/>
                          <a:ea typeface="+mn-ea"/>
                          <a:cs typeface="+mn-cs"/>
                          <a:sym typeface="Arial"/>
                        </a:rPr>
                        <a:t>Findings and recommendations report is being finalised, ahead of publication on the Energy Theft Reduction Hub on the REC Portal, by the end of October. Comms will target industry theft operational stakeholders.  RECCo’s response to the recommendations to be presented at the Theft Forum in November.</a:t>
                      </a:r>
                    </a:p>
                  </a:txBody>
                  <a:tcPr marL="60960" marR="60960" marT="28800" marB="28800" anchor="ctr"/>
                </a:tc>
                <a:extLst>
                  <a:ext uri="{0D108BD9-81ED-4DB2-BD59-A6C34878D82A}">
                    <a16:rowId xmlns:a16="http://schemas.microsoft.com/office/drawing/2014/main" val="1258885729"/>
                  </a:ext>
                </a:extLst>
              </a:tr>
              <a:tr h="0">
                <a:tc gridSpan="7">
                  <a:txBody>
                    <a:bodyPr/>
                    <a:lstStyle/>
                    <a:p>
                      <a:pPr marL="0" indent="0" algn="l">
                        <a:buFont typeface="Arial" panose="020B0604020202020204" pitchFamily="34" charset="0"/>
                        <a:buNone/>
                      </a:pPr>
                      <a:endParaRPr lang="en-GB" sz="100" b="1" i="0">
                        <a:solidFill>
                          <a:schemeClr val="bg1"/>
                        </a:solidFill>
                        <a:latin typeface="Outfit" charset="0"/>
                      </a:endParaRPr>
                    </a:p>
                  </a:txBody>
                  <a:tcPr marL="60960" marR="60960" marT="28800" marB="28800" anchor="ctr">
                    <a:solidFill>
                      <a:schemeClr val="bg1"/>
                    </a:solidFill>
                  </a:tcPr>
                </a:tc>
                <a:tc hMerge="1">
                  <a:txBody>
                    <a:bodyPr/>
                    <a:lstStyle/>
                    <a:p>
                      <a:pPr algn="l"/>
                      <a:endParaRPr lang="en-GB" sz="100">
                        <a:latin typeface="Outfit" charset="0"/>
                      </a:endParaRPr>
                    </a:p>
                  </a:txBody>
                  <a:tcPr anchor="ctr"/>
                </a:tc>
                <a:tc hMerge="1">
                  <a:txBody>
                    <a:bodyPr/>
                    <a:lstStyle/>
                    <a:p>
                      <a:pPr algn="l"/>
                      <a:endParaRPr lang="en-GB" sz="100">
                        <a:latin typeface="Outfit" charset="0"/>
                      </a:endParaRPr>
                    </a:p>
                  </a:txBody>
                  <a:tcPr anchor="ctr"/>
                </a:tc>
                <a:tc hMerge="1">
                  <a:txBody>
                    <a:bodyPr/>
                    <a:lstStyle/>
                    <a:p>
                      <a:pPr algn="l"/>
                      <a:endParaRPr lang="en-GB" sz="100">
                        <a:latin typeface="Outfit" charset="0"/>
                      </a:endParaRPr>
                    </a:p>
                  </a:txBody>
                  <a:tcPr anchor="ctr"/>
                </a:tc>
                <a:tc hMerge="1">
                  <a:txBody>
                    <a:bodyPr/>
                    <a:lstStyle/>
                    <a:p>
                      <a:endParaRPr lang="en-GB"/>
                    </a:p>
                  </a:txBody>
                  <a:tcPr/>
                </a:tc>
                <a:tc hMerge="1">
                  <a:txBody>
                    <a:bodyPr/>
                    <a:lstStyle/>
                    <a:p>
                      <a:endParaRPr lang="en-GB"/>
                    </a:p>
                  </a:txBody>
                  <a:tcPr/>
                </a:tc>
                <a:tc hMerge="1">
                  <a:txBody>
                    <a:bodyPr/>
                    <a:lstStyle/>
                    <a:p>
                      <a:pPr marL="0" indent="0" algn="l">
                        <a:buFont typeface="Arial" panose="020B0604020202020204" pitchFamily="34" charset="0"/>
                        <a:buNone/>
                      </a:pPr>
                      <a:endParaRPr lang="en-GB" sz="100" b="0">
                        <a:latin typeface="Outfit" charset="0"/>
                      </a:endParaRPr>
                    </a:p>
                  </a:txBody>
                  <a:tcPr anchor="ctr">
                    <a:solidFill>
                      <a:schemeClr val="bg1"/>
                    </a:solidFill>
                  </a:tcPr>
                </a:tc>
                <a:extLst>
                  <a:ext uri="{0D108BD9-81ED-4DB2-BD59-A6C34878D82A}">
                    <a16:rowId xmlns:a16="http://schemas.microsoft.com/office/drawing/2014/main" val="3997157794"/>
                  </a:ext>
                </a:extLst>
              </a:tr>
              <a:tr h="559128">
                <a:tc rowSpan="2">
                  <a:txBody>
                    <a:bodyPr/>
                    <a:lstStyle/>
                    <a:p>
                      <a:pPr marL="0" indent="0" algn="l">
                        <a:buFont typeface="Arial" panose="020B0604020202020204" pitchFamily="34" charset="0"/>
                        <a:buNone/>
                      </a:pPr>
                      <a:r>
                        <a:rPr lang="en-GB" sz="1200" b="1" i="0">
                          <a:solidFill>
                            <a:schemeClr val="bg1"/>
                          </a:solidFill>
                          <a:latin typeface="Outfit"/>
                        </a:rPr>
                        <a:t>Awareness</a:t>
                      </a:r>
                    </a:p>
                  </a:txBody>
                  <a:tcPr marL="60960" marR="60960" marT="0" marB="0" anchor="ctr">
                    <a:solidFill>
                      <a:srgbClr val="4D38F5"/>
                    </a:solidFill>
                  </a:tcPr>
                </a:tc>
                <a:tc>
                  <a:txBody>
                    <a:bodyPr/>
                    <a:lstStyle/>
                    <a:p>
                      <a:pPr algn="l"/>
                      <a:r>
                        <a:rPr lang="en-GB" sz="1200" b="0">
                          <a:latin typeface="Outfit"/>
                        </a:rPr>
                        <a:t>ETTOS Marketing Review</a:t>
                      </a:r>
                    </a:p>
                  </a:txBody>
                  <a:tcPr marL="60960" marR="60960" marT="0" marB="0" anchor="ctr"/>
                </a:tc>
                <a:tc>
                  <a:txBody>
                    <a:bodyPr/>
                    <a:lstStyle/>
                    <a:p>
                      <a:pPr algn="l"/>
                      <a:r>
                        <a:rPr lang="en-GB" sz="1100">
                          <a:latin typeface="Outfit"/>
                        </a:rPr>
                        <a:t>Delivery</a:t>
                      </a:r>
                    </a:p>
                  </a:txBody>
                  <a:tcPr marL="60960" marR="60960" marT="0" marB="0" anchor="ct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cap="none">
                          <a:solidFill>
                            <a:schemeClr val="dk1"/>
                          </a:solidFill>
                          <a:latin typeface="Outfit"/>
                          <a:ea typeface="+mn-ea"/>
                          <a:cs typeface="+mn-cs"/>
                          <a:sym typeface="Arial"/>
                        </a:rPr>
                        <a:t>Market engagement event held on 13</a:t>
                      </a:r>
                      <a:r>
                        <a:rPr lang="en-US" sz="1100" b="0" i="0" u="none" strike="noStrike" cap="none" baseline="30000">
                          <a:solidFill>
                            <a:schemeClr val="dk1"/>
                          </a:solidFill>
                          <a:latin typeface="Outfit"/>
                          <a:ea typeface="+mn-ea"/>
                          <a:cs typeface="+mn-cs"/>
                          <a:sym typeface="Arial"/>
                        </a:rPr>
                        <a:t>th</a:t>
                      </a:r>
                      <a:r>
                        <a:rPr lang="en-US" sz="1100" b="0" i="0" u="none" strike="noStrike" cap="none">
                          <a:solidFill>
                            <a:schemeClr val="dk1"/>
                          </a:solidFill>
                          <a:latin typeface="Outfit"/>
                          <a:ea typeface="+mn-ea"/>
                          <a:cs typeface="+mn-cs"/>
                          <a:sym typeface="Arial"/>
                        </a:rPr>
                        <a:t> October; four marketing agencies attended. Tender requirements and specification in draft. Tender is on track to be issued on 03 November.</a:t>
                      </a:r>
                    </a:p>
                  </a:txBody>
                  <a:tcPr marL="60960" marR="60960" marT="28800" marB="28800" anchor="ctr"/>
                </a:tc>
                <a:extLst>
                  <a:ext uri="{0D108BD9-81ED-4DB2-BD59-A6C34878D82A}">
                    <a16:rowId xmlns:a16="http://schemas.microsoft.com/office/drawing/2014/main" val="2817928566"/>
                  </a:ext>
                </a:extLst>
              </a:tr>
              <a:tr h="465940">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a:r>
                        <a:rPr lang="en-GB" sz="1200" b="0">
                          <a:latin typeface="Outfit"/>
                        </a:rPr>
                        <a:t>Theft Awareness and Action Strategy</a:t>
                      </a:r>
                    </a:p>
                  </a:txBody>
                  <a:tcPr marL="60960" marR="60960" marT="0" marB="0" anchor="ctr"/>
                </a:tc>
                <a:tc>
                  <a:txBody>
                    <a:bodyPr/>
                    <a:lstStyle/>
                    <a:p>
                      <a:pPr algn="l"/>
                      <a:r>
                        <a:rPr lang="en-GB" sz="1100">
                          <a:latin typeface="Outfit"/>
                        </a:rPr>
                        <a:t>Planning</a:t>
                      </a:r>
                    </a:p>
                  </a:txBody>
                  <a:tcPr marL="60960" marR="60960" marT="0" marB="0" anchor="ct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algn="ctr"/>
                      <a:endParaRPr lang="en-GB" sz="2500"/>
                    </a:p>
                  </a:txBody>
                  <a:tcPr marL="60960" marR="60960" marT="0" marB="0" anchor="ctr">
                    <a:solidFill>
                      <a:srgbClr val="1EF3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cap="none" dirty="0">
                          <a:solidFill>
                            <a:schemeClr val="dk1"/>
                          </a:solidFill>
                          <a:latin typeface="Outfit"/>
                          <a:ea typeface="+mn-ea"/>
                          <a:cs typeface="+mn-cs"/>
                          <a:sym typeface="Arial"/>
                        </a:rPr>
                        <a:t>1st stage consumer/end user and industry research interviews have been completed; remaining interviews are being scheduled. Insights playback sessions held; ideation and prioritisation in progress.</a:t>
                      </a:r>
                    </a:p>
                  </a:txBody>
                  <a:tcPr marL="60960" marR="60960" marT="28800" marB="28800" anchor="ctr"/>
                </a:tc>
                <a:extLst>
                  <a:ext uri="{0D108BD9-81ED-4DB2-BD59-A6C34878D82A}">
                    <a16:rowId xmlns:a16="http://schemas.microsoft.com/office/drawing/2014/main" val="1430484309"/>
                  </a:ext>
                </a:extLst>
              </a:tr>
              <a:tr h="0">
                <a:tc gridSpan="7">
                  <a:txBody>
                    <a:bodyPr/>
                    <a:lstStyle/>
                    <a:p>
                      <a:pPr marL="0" indent="0" algn="l">
                        <a:buFont typeface="Arial" panose="020B0604020202020204" pitchFamily="34" charset="0"/>
                        <a:buNone/>
                      </a:pPr>
                      <a:endParaRPr lang="en-GB" sz="100" b="1" i="0">
                        <a:solidFill>
                          <a:schemeClr val="bg1"/>
                        </a:solidFill>
                        <a:latin typeface="Outfit" charset="0"/>
                      </a:endParaRPr>
                    </a:p>
                  </a:txBody>
                  <a:tcPr marL="60960" marR="60960" marT="28800" marB="28800" anchor="ctr">
                    <a:solidFill>
                      <a:schemeClr val="bg1"/>
                    </a:solidFill>
                  </a:tcPr>
                </a:tc>
                <a:tc hMerge="1">
                  <a:txBody>
                    <a:bodyPr/>
                    <a:lstStyle/>
                    <a:p>
                      <a:pPr algn="l"/>
                      <a:endParaRPr lang="en-GB" sz="100">
                        <a:latin typeface="Outfit" charset="0"/>
                      </a:endParaRPr>
                    </a:p>
                  </a:txBody>
                  <a:tcPr anchor="ctr"/>
                </a:tc>
                <a:tc hMerge="1">
                  <a:txBody>
                    <a:bodyPr/>
                    <a:lstStyle/>
                    <a:p>
                      <a:pPr algn="l"/>
                      <a:endParaRPr lang="en-GB" sz="100">
                        <a:latin typeface="Outfit" charset="0"/>
                      </a:endParaRPr>
                    </a:p>
                  </a:txBody>
                  <a:tcPr anchor="ctr"/>
                </a:tc>
                <a:tc hMerge="1">
                  <a:txBody>
                    <a:bodyPr/>
                    <a:lstStyle/>
                    <a:p>
                      <a:pPr algn="l"/>
                      <a:endParaRPr lang="en-GB" sz="100">
                        <a:latin typeface="Outfit" charset="0"/>
                      </a:endParaRPr>
                    </a:p>
                  </a:txBody>
                  <a:tcPr anchor="ctr"/>
                </a:tc>
                <a:tc hMerge="1">
                  <a:txBody>
                    <a:bodyPr/>
                    <a:lstStyle/>
                    <a:p>
                      <a:endParaRPr lang="en-GB"/>
                    </a:p>
                  </a:txBody>
                  <a:tcPr/>
                </a:tc>
                <a:tc hMerge="1">
                  <a:txBody>
                    <a:bodyPr/>
                    <a:lstStyle/>
                    <a:p>
                      <a:endParaRPr lang="en-GB"/>
                    </a:p>
                  </a:txBody>
                  <a:tcPr/>
                </a:tc>
                <a:tc hMerge="1">
                  <a:txBody>
                    <a:bodyPr/>
                    <a:lstStyle/>
                    <a:p>
                      <a:pPr marL="0" indent="0" algn="l">
                        <a:buFont typeface="Arial" panose="020B0604020202020204" pitchFamily="34" charset="0"/>
                        <a:buNone/>
                      </a:pPr>
                      <a:endParaRPr lang="en-GB" sz="100">
                        <a:latin typeface="Outfit" charset="0"/>
                      </a:endParaRPr>
                    </a:p>
                  </a:txBody>
                  <a:tcPr anchor="ctr">
                    <a:solidFill>
                      <a:schemeClr val="bg1"/>
                    </a:solidFill>
                  </a:tcPr>
                </a:tc>
                <a:extLst>
                  <a:ext uri="{0D108BD9-81ED-4DB2-BD59-A6C34878D82A}">
                    <a16:rowId xmlns:a16="http://schemas.microsoft.com/office/drawing/2014/main" val="3814383301"/>
                  </a:ext>
                </a:extLst>
              </a:tr>
              <a:tr h="894606">
                <a:tc rowSpan="2">
                  <a:txBody>
                    <a:bodyPr/>
                    <a:lstStyle/>
                    <a:p>
                      <a:pPr marL="0" indent="0" algn="l">
                        <a:buFont typeface="Arial" panose="020B0604020202020204" pitchFamily="34" charset="0"/>
                        <a:buNone/>
                      </a:pPr>
                      <a:r>
                        <a:rPr lang="en-GB" sz="1200" b="1" i="0">
                          <a:solidFill>
                            <a:schemeClr val="bg1"/>
                          </a:solidFill>
                          <a:latin typeface="Outfit"/>
                        </a:rPr>
                        <a:t>Data</a:t>
                      </a:r>
                    </a:p>
                  </a:txBody>
                  <a:tcPr marL="60960" marR="60960" marT="0" marB="0" anchor="ctr">
                    <a:solidFill>
                      <a:srgbClr val="4D38F5"/>
                    </a:solidFill>
                  </a:tcPr>
                </a:tc>
                <a:tc>
                  <a:txBody>
                    <a:bodyPr/>
                    <a:lstStyle/>
                    <a:p>
                      <a:pPr algn="l"/>
                      <a:r>
                        <a:rPr lang="en-GB" sz="1200" b="0">
                          <a:latin typeface="Outfit"/>
                        </a:rPr>
                        <a:t>Smart Meter Alert Data </a:t>
                      </a:r>
                      <a:endParaRPr lang="en-GB" sz="1200" b="0">
                        <a:latin typeface="Outfit" charset="0"/>
                      </a:endParaRPr>
                    </a:p>
                  </a:txBody>
                  <a:tcPr marL="60960" marR="60960" marT="0" marB="0" anchor="ctr"/>
                </a:tc>
                <a:tc>
                  <a:txBody>
                    <a:bodyPr/>
                    <a:lstStyle/>
                    <a:p>
                      <a:pPr algn="l"/>
                      <a:r>
                        <a:rPr lang="en-GB" sz="1100">
                          <a:latin typeface="Outfit"/>
                        </a:rPr>
                        <a:t>Delivery</a:t>
                      </a:r>
                    </a:p>
                  </a:txBody>
                  <a:tcPr marL="60960" marR="60960" marT="0" marB="0" anchor="ct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900">
                        <a:latin typeface="Outfit" charset="0"/>
                      </a:endParaRPr>
                    </a:p>
                  </a:txBody>
                  <a:tcPr marL="60960" marR="60960" marT="0" marB="0" anchor="ctr">
                    <a:solidFill>
                      <a:srgbClr val="FFC000"/>
                    </a:solidFill>
                  </a:tcPr>
                </a:tc>
                <a:tc>
                  <a:txBody>
                    <a:bodyPr/>
                    <a:lstStyle/>
                    <a:p>
                      <a:pPr algn="ctr"/>
                      <a:endParaRPr lang="en-GB" sz="900">
                        <a:latin typeface="Outfit" charset="0"/>
                      </a:endParaRPr>
                    </a:p>
                  </a:txBody>
                  <a:tcPr marL="60960" marR="60960" marT="0" marB="0" anchor="ctr">
                    <a:solidFill>
                      <a:srgbClr val="FFC000"/>
                    </a:solidFill>
                  </a:tcPr>
                </a:tc>
                <a:tc>
                  <a:txBody>
                    <a:bodyPr/>
                    <a:lstStyle/>
                    <a:p>
                      <a:pPr algn="l"/>
                      <a:r>
                        <a:rPr lang="en-US" sz="1100">
                          <a:solidFill>
                            <a:schemeClr val="tx1"/>
                          </a:solidFill>
                          <a:latin typeface="Outfit"/>
                        </a:rPr>
                        <a:t>Status is now amber, reflecting the delays in REC Party confirmation regarding the provision of data, and the risk that Suppliers may not be able to provide control group alert data alongside the TDIS submission alert data – potentially impacting the ability to complete the proof-of-concept testing. Discussions are still ongoing with Electralink and Correla/Xoserve to obtain data flows to support the testing. </a:t>
                      </a:r>
                    </a:p>
                  </a:txBody>
                  <a:tcPr marL="60960" marR="60960" marT="28800" marB="28800" anchor="ctr"/>
                </a:tc>
                <a:extLst>
                  <a:ext uri="{0D108BD9-81ED-4DB2-BD59-A6C34878D82A}">
                    <a16:rowId xmlns:a16="http://schemas.microsoft.com/office/drawing/2014/main" val="24300914"/>
                  </a:ext>
                </a:extLst>
              </a:tr>
              <a:tr h="726867">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a:r>
                        <a:rPr lang="en-GB" sz="1200" b="0">
                          <a:latin typeface="Outfit"/>
                        </a:rPr>
                        <a:t>Energy Theft Data Portal</a:t>
                      </a:r>
                    </a:p>
                  </a:txBody>
                  <a:tcPr marL="60960" marR="60960" marT="0" marB="0" anchor="ctr"/>
                </a:tc>
                <a:tc>
                  <a:txBody>
                    <a:bodyPr/>
                    <a:lstStyle/>
                    <a:p>
                      <a:pPr algn="l"/>
                      <a:r>
                        <a:rPr lang="en-GB" sz="1100">
                          <a:latin typeface="Outfit"/>
                        </a:rPr>
                        <a:t>Pre-project</a:t>
                      </a:r>
                    </a:p>
                  </a:txBody>
                  <a:tcPr marL="60960" marR="60960" marT="0" marB="0" anchor="ctr"/>
                </a:tc>
                <a:tc>
                  <a:txBody>
                    <a:bodyPr/>
                    <a:lstStyle/>
                    <a:p>
                      <a:pPr algn="ctr"/>
                      <a:r>
                        <a:rPr lang="en-GB" sz="900">
                          <a:latin typeface="Outfit"/>
                        </a:rPr>
                        <a:t>n/a</a:t>
                      </a:r>
                    </a:p>
                  </a:txBody>
                  <a:tcPr marL="60960" marR="60960" marT="0" marB="0" anchor="ctr">
                    <a:solidFill>
                      <a:srgbClr val="E2E2E2"/>
                    </a:solidFill>
                  </a:tcPr>
                </a:tc>
                <a:tc>
                  <a:txBody>
                    <a:bodyPr/>
                    <a:lstStyle/>
                    <a:p>
                      <a:pPr algn="ctr"/>
                      <a:r>
                        <a:rPr lang="en-GB" sz="900">
                          <a:latin typeface="Outfit"/>
                        </a:rPr>
                        <a:t>n/a</a:t>
                      </a:r>
                    </a:p>
                  </a:txBody>
                  <a:tcPr marL="60960" marR="60960" marT="0" marB="0" anchor="ctr">
                    <a:solidFill>
                      <a:srgbClr val="E2E2E2"/>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algn="l"/>
                      <a:r>
                        <a:rPr lang="en-US" sz="1100">
                          <a:solidFill>
                            <a:schemeClr val="tx1"/>
                          </a:solidFill>
                          <a:latin typeface="Outfit"/>
                        </a:rPr>
                        <a:t>RECCo Project Brief to be approved, to enable formal project kick off and the progression of agreements with the identified Portal provider. Initial data sources are being identified and additional sources are being explored.</a:t>
                      </a:r>
                      <a:endParaRPr lang="en-GB" sz="1100">
                        <a:solidFill>
                          <a:schemeClr val="tx1"/>
                        </a:solidFill>
                        <a:latin typeface="Outfit"/>
                      </a:endParaRPr>
                    </a:p>
                  </a:txBody>
                  <a:tcPr marL="60960" marR="60960" marT="28800" marB="28800" anchor="ctr"/>
                </a:tc>
                <a:extLst>
                  <a:ext uri="{0D108BD9-81ED-4DB2-BD59-A6C34878D82A}">
                    <a16:rowId xmlns:a16="http://schemas.microsoft.com/office/drawing/2014/main" val="2041006773"/>
                  </a:ext>
                </a:extLst>
              </a:tr>
              <a:tr h="0">
                <a:tc gridSpan="7">
                  <a:txBody>
                    <a:bodyPr/>
                    <a:lstStyle/>
                    <a:p>
                      <a:pPr marL="0" indent="0" algn="l">
                        <a:buFont typeface="Arial" panose="020B0604020202020204" pitchFamily="34" charset="0"/>
                        <a:buNone/>
                      </a:pPr>
                      <a:endParaRPr lang="en-GB" sz="100" b="1" i="0">
                        <a:solidFill>
                          <a:schemeClr val="bg1"/>
                        </a:solidFill>
                        <a:latin typeface="Outfit" charset="0"/>
                      </a:endParaRPr>
                    </a:p>
                  </a:txBody>
                  <a:tcPr marL="60960" marR="60960" marT="28800" marB="28800" anchor="ctr">
                    <a:solidFill>
                      <a:schemeClr val="bg1"/>
                    </a:solidFill>
                  </a:tcPr>
                </a:tc>
                <a:tc hMerge="1">
                  <a:txBody>
                    <a:bodyPr/>
                    <a:lstStyle/>
                    <a:p>
                      <a:pPr algn="l"/>
                      <a:endParaRPr lang="en-GB" sz="900">
                        <a:latin typeface="Outfit" charset="0"/>
                      </a:endParaRPr>
                    </a:p>
                  </a:txBody>
                  <a:tcPr anchor="ctr"/>
                </a:tc>
                <a:tc hMerge="1">
                  <a:txBody>
                    <a:bodyPr/>
                    <a:lstStyle/>
                    <a:p>
                      <a:pPr algn="l"/>
                      <a:endParaRPr lang="en-GB" sz="800">
                        <a:latin typeface="Outfit" charset="0"/>
                      </a:endParaRPr>
                    </a:p>
                  </a:txBody>
                  <a:tcPr anchor="ctr"/>
                </a:tc>
                <a:tc hMerge="1">
                  <a:txBody>
                    <a:bodyPr/>
                    <a:lstStyle/>
                    <a:p>
                      <a:pPr algn="l"/>
                      <a:endParaRPr lang="en-GB" sz="700">
                        <a:latin typeface="Outfit" charset="0"/>
                      </a:endParaRPr>
                    </a:p>
                  </a:txBody>
                  <a:tcPr anchor="ctr"/>
                </a:tc>
                <a:tc hMerge="1">
                  <a:txBody>
                    <a:bodyPr/>
                    <a:lstStyle/>
                    <a:p>
                      <a:endParaRPr lang="en-GB"/>
                    </a:p>
                  </a:txBody>
                  <a:tcPr/>
                </a:tc>
                <a:tc hMerge="1">
                  <a:txBody>
                    <a:bodyPr/>
                    <a:lstStyle/>
                    <a:p>
                      <a:endParaRPr lang="en-GB"/>
                    </a:p>
                  </a:txBody>
                  <a:tcPr/>
                </a:tc>
                <a:tc hMerge="1">
                  <a:txBody>
                    <a:bodyPr/>
                    <a:lstStyle/>
                    <a:p>
                      <a:pPr marL="0" indent="0" algn="l">
                        <a:buFont typeface="Arial" panose="020B0604020202020204" pitchFamily="34" charset="0"/>
                        <a:buNone/>
                      </a:pPr>
                      <a:endParaRPr lang="en-GB" sz="100">
                        <a:latin typeface="Outfit" charset="0"/>
                      </a:endParaRPr>
                    </a:p>
                  </a:txBody>
                  <a:tcPr anchor="ctr">
                    <a:solidFill>
                      <a:schemeClr val="bg1"/>
                    </a:solidFill>
                  </a:tcPr>
                </a:tc>
                <a:extLst>
                  <a:ext uri="{0D108BD9-81ED-4DB2-BD59-A6C34878D82A}">
                    <a16:rowId xmlns:a16="http://schemas.microsoft.com/office/drawing/2014/main" val="2360726765"/>
                  </a:ext>
                </a:extLst>
              </a:tr>
              <a:tr h="465940">
                <a:tc>
                  <a:txBody>
                    <a:bodyPr/>
                    <a:lstStyle/>
                    <a:p>
                      <a:pPr marL="0" indent="0" algn="l">
                        <a:buFont typeface="Arial" panose="020B0604020202020204" pitchFamily="34" charset="0"/>
                        <a:buNone/>
                      </a:pPr>
                      <a:r>
                        <a:rPr lang="en-GB" sz="1200" b="1" i="0">
                          <a:solidFill>
                            <a:schemeClr val="bg1"/>
                          </a:solidFill>
                          <a:latin typeface="Outfit"/>
                        </a:rPr>
                        <a:t>Incentive Schemes</a:t>
                      </a:r>
                    </a:p>
                  </a:txBody>
                  <a:tcPr marL="60960" marR="60960" marT="0" marB="0" anchor="ctr">
                    <a:solidFill>
                      <a:srgbClr val="4D38F5"/>
                    </a:solidFill>
                  </a:tcPr>
                </a:tc>
                <a:tc>
                  <a:txBody>
                    <a:bodyPr/>
                    <a:lstStyle/>
                    <a:p>
                      <a:pPr algn="l"/>
                      <a:r>
                        <a:rPr lang="en-GB" sz="1200" b="0">
                          <a:latin typeface="Outfit"/>
                        </a:rPr>
                        <a:t>Improvements to TDIS (2024/2025 scheme)</a:t>
                      </a:r>
                    </a:p>
                  </a:txBody>
                  <a:tcPr marL="60960" marR="60960" marT="0" marB="0" anchor="ctr"/>
                </a:tc>
                <a:tc>
                  <a:txBody>
                    <a:bodyPr/>
                    <a:lstStyle/>
                    <a:p>
                      <a:pPr algn="l"/>
                      <a:r>
                        <a:rPr lang="en-GB" sz="1100">
                          <a:latin typeface="Outfit"/>
                        </a:rPr>
                        <a:t>Planning</a:t>
                      </a:r>
                    </a:p>
                  </a:txBody>
                  <a:tcPr marL="60960" marR="60960" marT="0" marB="0" anchor="ct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algn="l"/>
                      <a:r>
                        <a:rPr lang="en-US" sz="1100">
                          <a:solidFill>
                            <a:schemeClr val="tx1"/>
                          </a:solidFill>
                          <a:latin typeface="Outfit"/>
                        </a:rPr>
                        <a:t>Options paper developed by the Code Manager’s Performance Assurance team. This has been issued for consultation. Post consultation, a walkthrough will be held with RECCo and the Code Manager to assess the impact of the proposed changes on the TDIS scheme outcomes. </a:t>
                      </a:r>
                      <a:endParaRPr lang="en-GB" sz="1100">
                        <a:solidFill>
                          <a:schemeClr val="tx1"/>
                        </a:solidFill>
                        <a:latin typeface="Outfit"/>
                      </a:endParaRPr>
                    </a:p>
                  </a:txBody>
                  <a:tcPr marL="60960" marR="60960" marT="28800" marB="28800" anchor="ctr"/>
                </a:tc>
                <a:extLst>
                  <a:ext uri="{0D108BD9-81ED-4DB2-BD59-A6C34878D82A}">
                    <a16:rowId xmlns:a16="http://schemas.microsoft.com/office/drawing/2014/main" val="2040150529"/>
                  </a:ext>
                </a:extLst>
              </a:tr>
              <a:tr h="0">
                <a:tc gridSpan="7">
                  <a:txBody>
                    <a:bodyPr/>
                    <a:lstStyle/>
                    <a:p>
                      <a:pPr marL="0" indent="0" algn="l">
                        <a:buFont typeface="Arial" panose="020B0604020202020204" pitchFamily="34" charset="0"/>
                        <a:buNone/>
                      </a:pPr>
                      <a:endParaRPr lang="en-GB" sz="100" b="1" i="0">
                        <a:solidFill>
                          <a:schemeClr val="bg1"/>
                        </a:solidFill>
                        <a:latin typeface="Outfit" charset="0"/>
                      </a:endParaRPr>
                    </a:p>
                  </a:txBody>
                  <a:tcPr marL="60960" marR="60960" marT="28800" marB="28800" anchor="ctr">
                    <a:solidFill>
                      <a:schemeClr val="bg1"/>
                    </a:solidFill>
                  </a:tcPr>
                </a:tc>
                <a:tc hMerge="1">
                  <a:txBody>
                    <a:bodyPr/>
                    <a:lstStyle/>
                    <a:p>
                      <a:pPr algn="l"/>
                      <a:endParaRPr lang="en-GB" sz="900" b="0">
                        <a:latin typeface="Outfit" charset="0"/>
                      </a:endParaRPr>
                    </a:p>
                  </a:txBody>
                  <a:tcPr anchor="ctr"/>
                </a:tc>
                <a:tc hMerge="1">
                  <a:txBody>
                    <a:bodyPr/>
                    <a:lstStyle/>
                    <a:p>
                      <a:pPr algn="l"/>
                      <a:endParaRPr lang="en-GB" sz="800">
                        <a:latin typeface="Outfit" charset="0"/>
                      </a:endParaRPr>
                    </a:p>
                  </a:txBody>
                  <a:tcPr anchor="ctr"/>
                </a:tc>
                <a:tc hMerge="1">
                  <a:txBody>
                    <a:bodyPr/>
                    <a:lstStyle/>
                    <a:p>
                      <a:pPr algn="ctr"/>
                      <a:endParaRPr lang="en-GB" sz="700">
                        <a:latin typeface="Outfit" charset="0"/>
                      </a:endParaRPr>
                    </a:p>
                  </a:txBody>
                  <a:tcPr anchor="ctr">
                    <a:solidFill>
                      <a:srgbClr val="1EF395"/>
                    </a:solidFill>
                  </a:tcPr>
                </a:tc>
                <a:tc hMerge="1">
                  <a:txBody>
                    <a:bodyPr/>
                    <a:lstStyle/>
                    <a:p>
                      <a:pPr algn="ctr"/>
                      <a:endParaRPr lang="en-GB" sz="700">
                        <a:latin typeface="Outfit" charset="0"/>
                      </a:endParaRPr>
                    </a:p>
                  </a:txBody>
                  <a:tcPr anchor="ctr">
                    <a:solidFill>
                      <a:srgbClr val="1EF395"/>
                    </a:solidFill>
                  </a:tcPr>
                </a:tc>
                <a:tc hMerge="1">
                  <a:txBody>
                    <a:bodyPr/>
                    <a:lstStyle/>
                    <a:p>
                      <a:pPr algn="ctr"/>
                      <a:endParaRPr lang="en-GB" sz="700">
                        <a:latin typeface="Outfit" charset="0"/>
                      </a:endParaRPr>
                    </a:p>
                  </a:txBody>
                  <a:tcPr anchor="ctr">
                    <a:solidFill>
                      <a:srgbClr val="1EF395"/>
                    </a:solidFill>
                  </a:tcPr>
                </a:tc>
                <a:tc hMerge="1">
                  <a:txBody>
                    <a:bodyPr/>
                    <a:lstStyle/>
                    <a:p>
                      <a:pPr algn="ctr"/>
                      <a:endParaRPr lang="en-GB" sz="700">
                        <a:latin typeface="Outfit" charset="0"/>
                      </a:endParaRPr>
                    </a:p>
                  </a:txBody>
                  <a:tcPr anchor="ctr"/>
                </a:tc>
                <a:extLst>
                  <a:ext uri="{0D108BD9-81ED-4DB2-BD59-A6C34878D82A}">
                    <a16:rowId xmlns:a16="http://schemas.microsoft.com/office/drawing/2014/main" val="902528691"/>
                  </a:ext>
                </a:extLst>
              </a:tr>
              <a:tr h="726867">
                <a:tc rowSpan="3">
                  <a:txBody>
                    <a:bodyPr/>
                    <a:lstStyle/>
                    <a:p>
                      <a:pPr marL="0" indent="0" algn="l">
                        <a:buFont typeface="Arial" panose="020B0604020202020204" pitchFamily="34" charset="0"/>
                        <a:buNone/>
                      </a:pPr>
                      <a:r>
                        <a:rPr lang="en-GB" sz="1200" b="1" i="0">
                          <a:solidFill>
                            <a:schemeClr val="bg1"/>
                          </a:solidFill>
                          <a:latin typeface="Outfit"/>
                        </a:rPr>
                        <a:t>Enforcement</a:t>
                      </a:r>
                    </a:p>
                  </a:txBody>
                  <a:tcPr marL="60960" marR="60960" marT="0" marB="0" anchor="ctr">
                    <a:solidFill>
                      <a:srgbClr val="4D38F5"/>
                    </a:solidFill>
                  </a:tcPr>
                </a:tc>
                <a:tc>
                  <a:txBody>
                    <a:bodyPr/>
                    <a:lstStyle/>
                    <a:p>
                      <a:pPr algn="l" rtl="0" fontAlgn="ctr"/>
                      <a:r>
                        <a:rPr lang="en-GB" sz="1200" b="0" i="0" u="none" strike="noStrike" cap="none">
                          <a:solidFill>
                            <a:schemeClr val="dk1"/>
                          </a:solidFill>
                          <a:latin typeface="Outfit"/>
                          <a:ea typeface="+mn-ea"/>
                          <a:cs typeface="+mn-cs"/>
                          <a:sym typeface="Arial"/>
                        </a:rPr>
                        <a:t>Social Media Monitoring</a:t>
                      </a:r>
                    </a:p>
                  </a:txBody>
                  <a:tcPr marL="60960" marR="60960" marT="0"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100">
                          <a:latin typeface="Outfit"/>
                        </a:rPr>
                        <a:t>Delivery</a:t>
                      </a:r>
                    </a:p>
                  </a:txBody>
                  <a:tcPr marL="60960" marR="60960" marT="0" marB="0" anchor="ctr"/>
                </a:tc>
                <a:tc>
                  <a:txBody>
                    <a:bodyPr/>
                    <a:lstStyle/>
                    <a:p>
                      <a:pPr algn="ctr"/>
                      <a:endParaRPr lang="en-GB" sz="900">
                        <a:latin typeface="Outfit"/>
                      </a:endParaRPr>
                    </a:p>
                  </a:txBody>
                  <a:tcPr marL="60960" marR="60960" marT="0" marB="0" anchor="ctr">
                    <a:solidFill>
                      <a:srgbClr val="1EF395"/>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GB" sz="900">
                        <a:latin typeface="Outfit" charset="0"/>
                      </a:endParaRPr>
                    </a:p>
                  </a:txBody>
                  <a:tcPr marL="60960" marR="60960" marT="0" marB="0" anchor="ctr">
                    <a:solidFill>
                      <a:srgbClr val="1EF395"/>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algn="l"/>
                      <a:r>
                        <a:rPr lang="en-US" sz="1100" b="0" i="0" u="none" strike="noStrike" cap="none">
                          <a:solidFill>
                            <a:schemeClr val="dk1"/>
                          </a:solidFill>
                          <a:latin typeface="Outfit"/>
                          <a:ea typeface="+mn-ea"/>
                          <a:cs typeface="+mn-cs"/>
                          <a:sym typeface="Arial"/>
                        </a:rPr>
                        <a:t>Six reports have been produced. Reports shared with ETREG members any feedback will be incorporated in future versions. Gemserv to present an overview of the reporting at the next ETREG on 25th October.</a:t>
                      </a:r>
                    </a:p>
                  </a:txBody>
                  <a:tcPr marL="60960" marR="60960" marT="28800" marB="28800" anchor="ctr"/>
                </a:tc>
                <a:extLst>
                  <a:ext uri="{0D108BD9-81ED-4DB2-BD59-A6C34878D82A}">
                    <a16:rowId xmlns:a16="http://schemas.microsoft.com/office/drawing/2014/main" val="2463670336"/>
                  </a:ext>
                </a:extLst>
              </a:tr>
              <a:tr h="354115">
                <a:tc vMerge="1">
                  <a:txBody>
                    <a:bodyPr/>
                    <a:lstStyle/>
                    <a:p>
                      <a:endParaRPr lang="en-GB"/>
                    </a:p>
                  </a:txBody>
                  <a:tcPr/>
                </a:tc>
                <a:tc>
                  <a:txBody>
                    <a:bodyPr/>
                    <a:lstStyle/>
                    <a:p>
                      <a:pPr algn="l" rtl="0" fontAlgn="ctr"/>
                      <a:r>
                        <a:rPr lang="en-US" sz="1200" b="0" i="0" u="none" strike="noStrike" cap="none">
                          <a:solidFill>
                            <a:schemeClr val="dk1"/>
                          </a:solidFill>
                          <a:latin typeface="Outfit"/>
                          <a:ea typeface="+mn-ea"/>
                          <a:cs typeface="+mn-cs"/>
                          <a:sym typeface="Arial"/>
                        </a:rPr>
                        <a:t>Police Engagement and Partnership Feasibility</a:t>
                      </a:r>
                    </a:p>
                  </a:txBody>
                  <a:tcPr marL="60960" marR="60960" marT="0" marB="0" anchor="ctr"/>
                </a:tc>
                <a:tc>
                  <a:txBody>
                    <a:bodyPr/>
                    <a:lstStyle/>
                    <a:p>
                      <a:pPr algn="l"/>
                      <a:r>
                        <a:rPr lang="en-GB" sz="1100">
                          <a:latin typeface="Outfit"/>
                        </a:rPr>
                        <a:t>Pre-Project</a:t>
                      </a:r>
                    </a:p>
                  </a:txBody>
                  <a:tcPr marL="60960" marR="60960" marT="0" marB="0" anchor="ctr"/>
                </a:tc>
                <a:tc>
                  <a:txBody>
                    <a:bodyPr/>
                    <a:lstStyle/>
                    <a:p>
                      <a:pPr algn="ctr"/>
                      <a:r>
                        <a:rPr lang="en-GB" sz="900">
                          <a:latin typeface="Outfit"/>
                        </a:rPr>
                        <a:t>n/a</a:t>
                      </a:r>
                    </a:p>
                  </a:txBody>
                  <a:tcPr marL="60960" marR="60960" marT="0" marB="0" anchor="ctr">
                    <a:solidFill>
                      <a:schemeClr val="bg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900">
                          <a:latin typeface="Outfit"/>
                        </a:rPr>
                        <a:t>n/a</a:t>
                      </a:r>
                    </a:p>
                  </a:txBody>
                  <a:tcPr marL="60960" marR="60960" marT="0" marB="0" anchor="ctr">
                    <a:solidFill>
                      <a:srgbClr val="E2E2E2"/>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Outfit"/>
                          <a:ea typeface="+mn-ea"/>
                          <a:cs typeface="+mn-cs"/>
                          <a:sym typeface="Arial"/>
                        </a:rPr>
                        <a:t>Project brief to be developed and presented to the RECCo Portfolio Board, ahead of a proposal being developed and shared with the City of London Police.</a:t>
                      </a:r>
                    </a:p>
                  </a:txBody>
                  <a:tcPr marL="0" marR="0" marT="0" marB="0" anchor="ctr"/>
                </a:tc>
                <a:extLst>
                  <a:ext uri="{0D108BD9-81ED-4DB2-BD59-A6C34878D82A}">
                    <a16:rowId xmlns:a16="http://schemas.microsoft.com/office/drawing/2014/main" val="1077518820"/>
                  </a:ext>
                </a:extLst>
              </a:tr>
              <a:tr h="242288">
                <a:tc vMerge="1">
                  <a:txBody>
                    <a:bodyPr/>
                    <a:lstStyle/>
                    <a:p>
                      <a:pPr marL="0" indent="0" algn="l">
                        <a:buFont typeface="Arial" panose="020B0604020202020204" pitchFamily="34" charset="0"/>
                        <a:buNone/>
                      </a:pPr>
                      <a:endParaRPr lang="en-GB" sz="900">
                        <a:latin typeface="Outfit" charset="0"/>
                      </a:endParaRPr>
                    </a:p>
                  </a:txBody>
                  <a:tcPr anchor="ctr"/>
                </a:tc>
                <a:tc>
                  <a:txBody>
                    <a:bodyPr/>
                    <a:lstStyle/>
                    <a:p>
                      <a:pPr algn="l" rtl="0" fontAlgn="ctr"/>
                      <a:r>
                        <a:rPr lang="en-GB" sz="1200" b="0" i="0" u="none" strike="noStrike" cap="none">
                          <a:solidFill>
                            <a:schemeClr val="dk1"/>
                          </a:solidFill>
                          <a:latin typeface="Outfit"/>
                          <a:ea typeface="+mn-ea"/>
                          <a:cs typeface="+mn-cs"/>
                          <a:sym typeface="Arial"/>
                        </a:rPr>
                        <a:t>Amnesty</a:t>
                      </a:r>
                    </a:p>
                  </a:txBody>
                  <a:tcPr marL="60960" marR="60960" marT="0"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100">
                          <a:latin typeface="Outfit"/>
                        </a:rPr>
                        <a:t>Pre-Project</a:t>
                      </a:r>
                    </a:p>
                  </a:txBody>
                  <a:tcPr marL="60960" marR="60960" marT="0" marB="0" anchor="ctr"/>
                </a:tc>
                <a:tc>
                  <a:txBody>
                    <a:bodyPr/>
                    <a:lstStyle/>
                    <a:p>
                      <a:pPr algn="ctr"/>
                      <a:r>
                        <a:rPr lang="en-GB" sz="900">
                          <a:latin typeface="Outfit"/>
                        </a:rPr>
                        <a:t>n/a</a:t>
                      </a:r>
                    </a:p>
                  </a:txBody>
                  <a:tcPr marL="60960" marR="60960" marT="0" marB="0" anchor="ctr">
                    <a:solidFill>
                      <a:schemeClr val="bg2">
                        <a:lumMod val="20000"/>
                        <a:lumOff val="80000"/>
                      </a:schemeClr>
                    </a:solidFill>
                  </a:tcPr>
                </a:tc>
                <a:tc>
                  <a:txBody>
                    <a:bodyPr/>
                    <a:lstStyle/>
                    <a:p>
                      <a:pPr algn="ctr"/>
                      <a:r>
                        <a:rPr lang="en-GB" sz="900">
                          <a:latin typeface="Outfit"/>
                        </a:rPr>
                        <a:t>n/a</a:t>
                      </a:r>
                    </a:p>
                  </a:txBody>
                  <a:tcPr marL="60960" marR="60960" marT="0" marB="0" anchor="ctr">
                    <a:solidFill>
                      <a:srgbClr val="E2E2E2"/>
                    </a:solidFill>
                  </a:tcPr>
                </a:tc>
                <a:tc>
                  <a:txBody>
                    <a:bodyPr/>
                    <a:lstStyle/>
                    <a:p>
                      <a:pPr algn="ctr"/>
                      <a:endParaRPr lang="en-GB" sz="900">
                        <a:latin typeface="Outfit" charset="0"/>
                      </a:endParaRPr>
                    </a:p>
                  </a:txBody>
                  <a:tcPr marL="60960" marR="60960" marT="0" marB="0" anchor="ctr">
                    <a:solidFill>
                      <a:srgbClr val="1EF395"/>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Outfit"/>
                          <a:ea typeface="+mn-ea"/>
                          <a:cs typeface="+mn-cs"/>
                          <a:sym typeface="Arial"/>
                        </a:rPr>
                        <a:t>Activity and plan to be progressed – activity not yet due</a:t>
                      </a:r>
                    </a:p>
                  </a:txBody>
                  <a:tcPr marL="0" marR="0" marT="0" marB="0" anchor="ctr"/>
                </a:tc>
                <a:extLst>
                  <a:ext uri="{0D108BD9-81ED-4DB2-BD59-A6C34878D82A}">
                    <a16:rowId xmlns:a16="http://schemas.microsoft.com/office/drawing/2014/main" val="3406749401"/>
                  </a:ext>
                </a:extLst>
              </a:tr>
            </a:tbl>
          </a:graphicData>
        </a:graphic>
      </p:graphicFrame>
      <p:graphicFrame>
        <p:nvGraphicFramePr>
          <p:cNvPr id="10" name="Table 9">
            <a:extLst>
              <a:ext uri="{FF2B5EF4-FFF2-40B4-BE49-F238E27FC236}">
                <a16:creationId xmlns:a16="http://schemas.microsoft.com/office/drawing/2014/main" id="{34718BC2-5145-0A00-7C77-9F97EE8E1EF8}"/>
              </a:ext>
            </a:extLst>
          </p:cNvPr>
          <p:cNvGraphicFramePr>
            <a:graphicFrameLocks noGrp="1"/>
          </p:cNvGraphicFramePr>
          <p:nvPr>
            <p:extLst>
              <p:ext uri="{D42A27DB-BD31-4B8C-83A1-F6EECF244321}">
                <p14:modId xmlns:p14="http://schemas.microsoft.com/office/powerpoint/2010/main" val="2776455474"/>
              </p:ext>
            </p:extLst>
          </p:nvPr>
        </p:nvGraphicFramePr>
        <p:xfrm>
          <a:off x="6343469" y="69508"/>
          <a:ext cx="3927345" cy="764771"/>
        </p:xfrm>
        <a:graphic>
          <a:graphicData uri="http://schemas.openxmlformats.org/drawingml/2006/table">
            <a:tbl>
              <a:tblPr/>
              <a:tblGrid>
                <a:gridCol w="1309115">
                  <a:extLst>
                    <a:ext uri="{9D8B030D-6E8A-4147-A177-3AD203B41FA5}">
                      <a16:colId xmlns:a16="http://schemas.microsoft.com/office/drawing/2014/main" val="3252374175"/>
                    </a:ext>
                  </a:extLst>
                </a:gridCol>
                <a:gridCol w="1309115">
                  <a:extLst>
                    <a:ext uri="{9D8B030D-6E8A-4147-A177-3AD203B41FA5}">
                      <a16:colId xmlns:a16="http://schemas.microsoft.com/office/drawing/2014/main" val="4141600965"/>
                    </a:ext>
                  </a:extLst>
                </a:gridCol>
                <a:gridCol w="1309115">
                  <a:extLst>
                    <a:ext uri="{9D8B030D-6E8A-4147-A177-3AD203B41FA5}">
                      <a16:colId xmlns:a16="http://schemas.microsoft.com/office/drawing/2014/main" val="552640597"/>
                    </a:ext>
                  </a:extLst>
                </a:gridCol>
              </a:tblGrid>
              <a:tr h="325120">
                <a:tc gridSpan="3">
                  <a:txBody>
                    <a:bodyPr/>
                    <a:lstStyle/>
                    <a:p>
                      <a:pPr algn="ctr" fontAlgn="base"/>
                      <a:r>
                        <a:rPr lang="en-GB" sz="1300" b="1" i="0" u="none" strike="noStrike">
                          <a:solidFill>
                            <a:srgbClr val="FFFFFF"/>
                          </a:solidFill>
                          <a:effectLst/>
                          <a:latin typeface="Outfit"/>
                        </a:rPr>
                        <a:t>Overall Programme RAG Status</a:t>
                      </a:r>
                      <a:r>
                        <a:rPr lang="en-GB" sz="1300" b="1" i="0">
                          <a:solidFill>
                            <a:srgbClr val="FFFFFF"/>
                          </a:solidFill>
                          <a:effectLst/>
                          <a:latin typeface="Outfit"/>
                        </a:rPr>
                        <a:t>​</a:t>
                      </a:r>
                      <a:endParaRPr lang="en-GB" sz="2400" b="1" i="0">
                        <a:solidFill>
                          <a:srgbClr val="000000"/>
                        </a:solidFill>
                        <a:effectLst/>
                        <a:latin typeface="Outfit"/>
                      </a:endParaRPr>
                    </a:p>
                  </a:txBody>
                  <a:tcPr marL="121920" marR="121920" marT="60960" marB="60960">
                    <a:lnL w="7995" cap="flat" cmpd="sng" algn="ctr">
                      <a:solidFill>
                        <a:srgbClr val="000000"/>
                      </a:solidFill>
                      <a:prstDash val="solid"/>
                      <a:round/>
                      <a:headEnd type="none" w="med" len="med"/>
                      <a:tailEnd type="none" w="med" len="med"/>
                    </a:lnL>
                    <a:lnR w="7995" cap="flat" cmpd="sng" algn="ctr">
                      <a:solidFill>
                        <a:srgbClr val="000000"/>
                      </a:solidFill>
                      <a:prstDash val="solid"/>
                      <a:round/>
                      <a:headEnd type="none" w="med" len="med"/>
                      <a:tailEnd type="none" w="med" len="med"/>
                    </a:lnR>
                    <a:lnT w="7995" cap="flat" cmpd="sng" algn="ctr">
                      <a:solidFill>
                        <a:srgbClr val="000000"/>
                      </a:solidFill>
                      <a:prstDash val="solid"/>
                      <a:round/>
                      <a:headEnd type="none" w="med" len="med"/>
                      <a:tailEnd type="none" w="med" len="med"/>
                    </a:lnT>
                    <a:lnB w="7995" cap="flat" cmpd="sng" algn="ctr">
                      <a:solidFill>
                        <a:srgbClr val="000000"/>
                      </a:solidFill>
                      <a:prstDash val="solid"/>
                      <a:round/>
                      <a:headEnd type="none" w="med" len="med"/>
                      <a:tailEnd type="none" w="med" len="med"/>
                    </a:lnB>
                    <a:solidFill>
                      <a:srgbClr val="021E5E"/>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70420224"/>
                  </a:ext>
                </a:extLst>
              </a:tr>
              <a:tr h="439651">
                <a:tc>
                  <a:txBody>
                    <a:bodyPr/>
                    <a:lstStyle/>
                    <a:p>
                      <a:pPr algn="l" fontAlgn="base"/>
                      <a:r>
                        <a:rPr lang="en-GB" sz="1100" b="0" i="0" u="none" strike="noStrike">
                          <a:solidFill>
                            <a:srgbClr val="000000"/>
                          </a:solidFill>
                          <a:effectLst/>
                          <a:latin typeface="Outfit"/>
                        </a:rPr>
                        <a:t>Previous</a:t>
                      </a:r>
                      <a:r>
                        <a:rPr lang="en-GB" sz="1100" b="0" i="0">
                          <a:solidFill>
                            <a:srgbClr val="000000"/>
                          </a:solidFill>
                          <a:effectLst/>
                          <a:latin typeface="Outfit"/>
                        </a:rPr>
                        <a:t>​</a:t>
                      </a:r>
                      <a:endParaRPr lang="en-GB" sz="2500" b="0" i="0">
                        <a:solidFill>
                          <a:srgbClr val="000000"/>
                        </a:solidFill>
                        <a:effectLst/>
                        <a:latin typeface="Outfit"/>
                      </a:endParaRPr>
                    </a:p>
                  </a:txBody>
                  <a:tcPr marL="121920" marR="121920" marT="60960" marB="60960" anchor="ctr">
                    <a:lnL w="7995" cap="flat" cmpd="sng" algn="ctr">
                      <a:solidFill>
                        <a:srgbClr val="000000"/>
                      </a:solidFill>
                      <a:prstDash val="solid"/>
                      <a:round/>
                      <a:headEnd type="none" w="med" len="med"/>
                      <a:tailEnd type="none" w="med" len="med"/>
                    </a:lnL>
                    <a:lnR w="7995" cap="flat" cmpd="sng" algn="ctr">
                      <a:solidFill>
                        <a:srgbClr val="000000"/>
                      </a:solidFill>
                      <a:prstDash val="solid"/>
                      <a:round/>
                      <a:headEnd type="none" w="med" len="med"/>
                      <a:tailEnd type="none" w="med" len="med"/>
                    </a:lnR>
                    <a:lnT w="7995" cap="flat" cmpd="sng" algn="ctr">
                      <a:solidFill>
                        <a:srgbClr val="000000"/>
                      </a:solidFill>
                      <a:prstDash val="solid"/>
                      <a:round/>
                      <a:headEnd type="none" w="med" len="med"/>
                      <a:tailEnd type="none" w="med" len="med"/>
                    </a:lnT>
                    <a:lnB w="7995" cap="flat" cmpd="sng" algn="ctr">
                      <a:solidFill>
                        <a:srgbClr val="000000"/>
                      </a:solidFill>
                      <a:prstDash val="solid"/>
                      <a:round/>
                      <a:headEnd type="none" w="med" len="med"/>
                      <a:tailEnd type="none" w="med" len="med"/>
                    </a:lnB>
                    <a:solidFill>
                      <a:srgbClr val="FFFFFF"/>
                    </a:solidFill>
                  </a:tcPr>
                </a:tc>
                <a:tc>
                  <a:txBody>
                    <a:bodyPr/>
                    <a:lstStyle/>
                    <a:p>
                      <a:pPr algn="l" fontAlgn="base"/>
                      <a:r>
                        <a:rPr lang="en-GB" sz="1100" b="1" i="0" u="none" strike="noStrike">
                          <a:solidFill>
                            <a:srgbClr val="000000"/>
                          </a:solidFill>
                          <a:effectLst/>
                          <a:latin typeface="Outfit"/>
                        </a:rPr>
                        <a:t>Current</a:t>
                      </a:r>
                      <a:r>
                        <a:rPr lang="en-GB" sz="1100" b="0" i="0">
                          <a:solidFill>
                            <a:srgbClr val="000000"/>
                          </a:solidFill>
                          <a:effectLst/>
                          <a:latin typeface="Outfit"/>
                        </a:rPr>
                        <a:t>​</a:t>
                      </a:r>
                      <a:endParaRPr lang="en-GB" sz="2500" b="0" i="0">
                        <a:solidFill>
                          <a:srgbClr val="000000"/>
                        </a:solidFill>
                        <a:effectLst/>
                        <a:latin typeface="Outfit"/>
                      </a:endParaRPr>
                    </a:p>
                  </a:txBody>
                  <a:tcPr marL="121920" marR="121920" marT="60960" marB="60960" anchor="ctr">
                    <a:lnL w="7995" cap="flat" cmpd="sng" algn="ctr">
                      <a:solidFill>
                        <a:srgbClr val="000000"/>
                      </a:solidFill>
                      <a:prstDash val="solid"/>
                      <a:round/>
                      <a:headEnd type="none" w="med" len="med"/>
                      <a:tailEnd type="none" w="med" len="med"/>
                    </a:lnL>
                    <a:lnR w="7995" cap="flat" cmpd="sng" algn="ctr">
                      <a:solidFill>
                        <a:srgbClr val="000000"/>
                      </a:solidFill>
                      <a:prstDash val="solid"/>
                      <a:round/>
                      <a:headEnd type="none" w="med" len="med"/>
                      <a:tailEnd type="none" w="med" len="med"/>
                    </a:lnR>
                    <a:lnT w="7995" cap="flat" cmpd="sng" algn="ctr">
                      <a:solidFill>
                        <a:srgbClr val="000000"/>
                      </a:solidFill>
                      <a:prstDash val="solid"/>
                      <a:round/>
                      <a:headEnd type="none" w="med" len="med"/>
                      <a:tailEnd type="none" w="med" len="med"/>
                    </a:lnT>
                    <a:lnB w="7995" cap="flat" cmpd="sng" algn="ctr">
                      <a:solidFill>
                        <a:srgbClr val="000000"/>
                      </a:solidFill>
                      <a:prstDash val="solid"/>
                      <a:round/>
                      <a:headEnd type="none" w="med" len="med"/>
                      <a:tailEnd type="none" w="med" len="med"/>
                    </a:lnB>
                    <a:solidFill>
                      <a:srgbClr val="FFFFFF"/>
                    </a:solidFill>
                  </a:tcPr>
                </a:tc>
                <a:tc>
                  <a:txBody>
                    <a:bodyPr/>
                    <a:lstStyle/>
                    <a:p>
                      <a:pPr algn="l" fontAlgn="base"/>
                      <a:r>
                        <a:rPr lang="en-GB" sz="1100" b="0" i="0" u="none" strike="noStrike">
                          <a:solidFill>
                            <a:srgbClr val="000000"/>
                          </a:solidFill>
                          <a:effectLst/>
                          <a:latin typeface="Outfit"/>
                        </a:rPr>
                        <a:t>Forecast</a:t>
                      </a:r>
                      <a:r>
                        <a:rPr lang="en-GB" sz="1100" b="0" i="0">
                          <a:solidFill>
                            <a:srgbClr val="000000"/>
                          </a:solidFill>
                          <a:effectLst/>
                          <a:latin typeface="Outfit"/>
                        </a:rPr>
                        <a:t>​</a:t>
                      </a:r>
                      <a:endParaRPr lang="en-GB" sz="2500" b="0" i="0">
                        <a:solidFill>
                          <a:srgbClr val="000000"/>
                        </a:solidFill>
                        <a:effectLst/>
                        <a:latin typeface="Outfit"/>
                      </a:endParaRPr>
                    </a:p>
                  </a:txBody>
                  <a:tcPr marL="121920" marR="121920" marT="60960" marB="60960" anchor="ctr">
                    <a:lnL w="7995" cap="flat" cmpd="sng" algn="ctr">
                      <a:solidFill>
                        <a:srgbClr val="000000"/>
                      </a:solidFill>
                      <a:prstDash val="solid"/>
                      <a:round/>
                      <a:headEnd type="none" w="med" len="med"/>
                      <a:tailEnd type="none" w="med" len="med"/>
                    </a:lnL>
                    <a:lnR w="7995" cap="flat" cmpd="sng" algn="ctr">
                      <a:solidFill>
                        <a:srgbClr val="000000"/>
                      </a:solidFill>
                      <a:prstDash val="solid"/>
                      <a:round/>
                      <a:headEnd type="none" w="med" len="med"/>
                      <a:tailEnd type="none" w="med" len="med"/>
                    </a:lnR>
                    <a:lnT w="7995" cap="flat" cmpd="sng" algn="ctr">
                      <a:solidFill>
                        <a:srgbClr val="000000"/>
                      </a:solidFill>
                      <a:prstDash val="solid"/>
                      <a:round/>
                      <a:headEnd type="none" w="med" len="med"/>
                      <a:tailEnd type="none" w="med" len="med"/>
                    </a:lnT>
                    <a:lnB w="799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087194"/>
                  </a:ext>
                </a:extLst>
              </a:tr>
            </a:tbl>
          </a:graphicData>
        </a:graphic>
      </p:graphicFrame>
      <p:sp>
        <p:nvSpPr>
          <p:cNvPr id="12" name="Flowchart: Connector 11">
            <a:extLst>
              <a:ext uri="{FF2B5EF4-FFF2-40B4-BE49-F238E27FC236}">
                <a16:creationId xmlns:a16="http://schemas.microsoft.com/office/drawing/2014/main" id="{712FD3EE-7FAA-6277-A9F3-96E083E00D9F}"/>
              </a:ext>
            </a:extLst>
          </p:cNvPr>
          <p:cNvSpPr/>
          <p:nvPr/>
        </p:nvSpPr>
        <p:spPr>
          <a:xfrm>
            <a:off x="7098412" y="446300"/>
            <a:ext cx="330428" cy="289351"/>
          </a:xfrm>
          <a:prstGeom prst="flowChartConnector">
            <a:avLst/>
          </a:prstGeom>
          <a:solidFill>
            <a:srgbClr val="1EF395"/>
          </a:solid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defRPr/>
            </a:pPr>
            <a:endParaRPr lang="en-GB">
              <a:solidFill>
                <a:srgbClr val="FFFFFF"/>
              </a:solidFill>
              <a:latin typeface="Arial"/>
            </a:endParaRPr>
          </a:p>
        </p:txBody>
      </p:sp>
      <p:sp>
        <p:nvSpPr>
          <p:cNvPr id="13" name="Flowchart: Connector 12">
            <a:extLst>
              <a:ext uri="{FF2B5EF4-FFF2-40B4-BE49-F238E27FC236}">
                <a16:creationId xmlns:a16="http://schemas.microsoft.com/office/drawing/2014/main" id="{3729FD80-83BD-5AE6-A829-2F19AC2F9B79}"/>
              </a:ext>
            </a:extLst>
          </p:cNvPr>
          <p:cNvSpPr/>
          <p:nvPr/>
        </p:nvSpPr>
        <p:spPr>
          <a:xfrm>
            <a:off x="9718294" y="446300"/>
            <a:ext cx="330428" cy="289351"/>
          </a:xfrm>
          <a:prstGeom prst="flowChartConnector">
            <a:avLst/>
          </a:prstGeom>
          <a:solidFill>
            <a:srgbClr val="1EF395"/>
          </a:solid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defRPr/>
            </a:pPr>
            <a:endParaRPr lang="en-GB">
              <a:solidFill>
                <a:srgbClr val="FFFFFF"/>
              </a:solidFill>
              <a:latin typeface="Arial"/>
            </a:endParaRPr>
          </a:p>
        </p:txBody>
      </p:sp>
      <p:sp>
        <p:nvSpPr>
          <p:cNvPr id="14" name="Flowchart: Connector 13">
            <a:extLst>
              <a:ext uri="{FF2B5EF4-FFF2-40B4-BE49-F238E27FC236}">
                <a16:creationId xmlns:a16="http://schemas.microsoft.com/office/drawing/2014/main" id="{4BE1AA67-5D51-8909-C016-075D61995708}"/>
              </a:ext>
            </a:extLst>
          </p:cNvPr>
          <p:cNvSpPr/>
          <p:nvPr/>
        </p:nvSpPr>
        <p:spPr>
          <a:xfrm>
            <a:off x="8414040" y="446300"/>
            <a:ext cx="330428" cy="289351"/>
          </a:xfrm>
          <a:prstGeom prst="flowChartConnector">
            <a:avLst/>
          </a:prstGeom>
          <a:solidFill>
            <a:srgbClr val="1EF395"/>
          </a:solid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defRPr/>
            </a:pPr>
            <a:endParaRPr lang="en-GB">
              <a:solidFill>
                <a:srgbClr val="FFFFFF"/>
              </a:solidFill>
              <a:latin typeface="Arial"/>
            </a:endParaRPr>
          </a:p>
        </p:txBody>
      </p:sp>
    </p:spTree>
    <p:extLst>
      <p:ext uri="{BB962C8B-B14F-4D97-AF65-F5344CB8AC3E}">
        <p14:creationId xmlns:p14="http://schemas.microsoft.com/office/powerpoint/2010/main" val="2928262158"/>
      </p:ext>
    </p:extLst>
  </p:cSld>
  <p:clrMapOvr>
    <a:masterClrMapping/>
  </p:clrMapOvr>
</p:sld>
</file>

<file path=ppt/theme/theme1.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98AAE3062E54F9C1BA6EFC65CB3FB" ma:contentTypeVersion="18" ma:contentTypeDescription="Create a new document." ma:contentTypeScope="" ma:versionID="f45ba790c5e145870ea5335f18f4372c">
  <xsd:schema xmlns:xsd="http://www.w3.org/2001/XMLSchema" xmlns:xs="http://www.w3.org/2001/XMLSchema" xmlns:p="http://schemas.microsoft.com/office/2006/metadata/properties" xmlns:ns2="ba0c55fe-5969-4f98-9e30-4f3b3df9a75a" xmlns:ns3="6717ce1b-cc4a-468b-9c34-18b114a855a9" targetNamespace="http://schemas.microsoft.com/office/2006/metadata/properties" ma:root="true" ma:fieldsID="d285f6ec35ac375b58b0ced5f5b641c4" ns2:_="" ns3:_="">
    <xsd:import namespace="ba0c55fe-5969-4f98-9e30-4f3b3df9a75a"/>
    <xsd:import namespace="6717ce1b-cc4a-468b-9c34-18b114a855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ProjectLead"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_Flow_SignoffStatu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0c55fe-5969-4f98-9e30-4f3b3df9a7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ProjectLead" ma:index="14" nillable="true" ma:displayName="Project Lead" ma:format="Dropdown" ma:internalName="ProjectLead">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17ce1b-cc4a-468b-9c34-18b114a855a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93b44aba-f066-4340-a82a-9d01ba1d1f76}" ma:internalName="TaxCatchAll" ma:showField="CatchAllData" ma:web="6717ce1b-cc4a-468b-9c34-18b114a855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717ce1b-cc4a-468b-9c34-18b114a855a9" xsi:nil="true"/>
    <SharedWithUsers xmlns="6717ce1b-cc4a-468b-9c34-18b114a855a9">
      <UserInfo>
        <DisplayName/>
        <AccountId xsi:nil="true"/>
        <AccountType/>
      </UserInfo>
    </SharedWithUsers>
    <lcf76f155ced4ddcb4097134ff3c332f xmlns="ba0c55fe-5969-4f98-9e30-4f3b3df9a75a">
      <Terms xmlns="http://schemas.microsoft.com/office/infopath/2007/PartnerControls"/>
    </lcf76f155ced4ddcb4097134ff3c332f>
    <_Flow_SignoffStatus xmlns="ba0c55fe-5969-4f98-9e30-4f3b3df9a75a" xsi:nil="true"/>
    <ProjectLead xmlns="ba0c55fe-5969-4f98-9e30-4f3b3df9a75a" xsi:nil="true"/>
  </documentManagement>
</p:properties>
</file>

<file path=customXml/itemProps1.xml><?xml version="1.0" encoding="utf-8"?>
<ds:datastoreItem xmlns:ds="http://schemas.openxmlformats.org/officeDocument/2006/customXml" ds:itemID="{EA60D53B-3794-4FE5-B29C-81325C60D03E}">
  <ds:schemaRefs>
    <ds:schemaRef ds:uri="6717ce1b-cc4a-468b-9c34-18b114a855a9"/>
    <ds:schemaRef ds:uri="ba0c55fe-5969-4f98-9e30-4f3b3df9a7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2C663E-8D93-4930-845D-5A08970D1397}">
  <ds:schemaRefs>
    <ds:schemaRef ds:uri="http://schemas.microsoft.com/sharepoint/v3/contenttype/forms"/>
  </ds:schemaRefs>
</ds:datastoreItem>
</file>

<file path=customXml/itemProps3.xml><?xml version="1.0" encoding="utf-8"?>
<ds:datastoreItem xmlns:ds="http://schemas.openxmlformats.org/officeDocument/2006/customXml" ds:itemID="{0699A14A-AC3C-4B23-A9AF-B21A648840BB}">
  <ds:schemaRefs>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http://purl.org/dc/dcmitype/"/>
    <ds:schemaRef ds:uri="http://schemas.microsoft.com/office/infopath/2007/PartnerControls"/>
    <ds:schemaRef ds:uri="6717ce1b-cc4a-468b-9c34-18b114a855a9"/>
    <ds:schemaRef ds:uri="ba0c55fe-5969-4f98-9e30-4f3b3df9a75a"/>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994</Words>
  <Application>Microsoft Office PowerPoint</Application>
  <PresentationFormat>Widescreen</PresentationFormat>
  <Paragraphs>82</Paragraphs>
  <Slides>3</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vt:i4>
      </vt:variant>
    </vt:vector>
  </HeadingPairs>
  <TitlesOfParts>
    <vt:vector size="9" baseType="lpstr">
      <vt:lpstr>Arial</vt:lpstr>
      <vt:lpstr>Calibri</vt:lpstr>
      <vt:lpstr>Outfit</vt:lpstr>
      <vt:lpstr>Roboto</vt:lpstr>
      <vt:lpstr>REC Alternative Event Theme</vt:lpstr>
      <vt:lpstr>Simple Light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RECCo Presentation</dc:title>
  <dc:creator>Anna Jardine</dc:creator>
  <cp:lastModifiedBy>Ann Perry</cp:lastModifiedBy>
  <cp:revision>1</cp:revision>
  <dcterms:created xsi:type="dcterms:W3CDTF">2023-03-10T10:55:24Z</dcterms:created>
  <dcterms:modified xsi:type="dcterms:W3CDTF">2023-10-17T09:02:58Z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0x0101004AE98AAE3062E54F9C1BA6EFC65CB3FB</vt:lpwstr>
  </property>
  <property fmtid="{D5CDD505-2E9C-101B-9397-08002B2CF9AE}" pid="3" name="MediaServiceImageTags">
    <vt:lpwstr/>
  </property>
  <property fmtid="{D5CDD505-2E9C-101B-9397-08002B2CF9AE}" pid="4" name="MSIP_Label_6e012c00-73e0-4c5a-b205-28a930a96e5e_Enabled">
    <vt:lpwstr>true</vt:lpwstr>
  </property>
  <property fmtid="{D5CDD505-2E9C-101B-9397-08002B2CF9AE}" pid="5" name="MSIP_Label_6e012c00-73e0-4c5a-b205-28a930a96e5e_SetDate">
    <vt:lpwstr>2023-05-22T12:52:45Z</vt:lpwstr>
  </property>
  <property fmtid="{D5CDD505-2E9C-101B-9397-08002B2CF9AE}" pid="6" name="MSIP_Label_6e012c00-73e0-4c5a-b205-28a930a96e5e_Method">
    <vt:lpwstr>Standard</vt:lpwstr>
  </property>
  <property fmtid="{D5CDD505-2E9C-101B-9397-08002B2CF9AE}" pid="7" name="MSIP_Label_6e012c00-73e0-4c5a-b205-28a930a96e5e_Name">
    <vt:lpwstr>Internal and Partners</vt:lpwstr>
  </property>
  <property fmtid="{D5CDD505-2E9C-101B-9397-08002B2CF9AE}" pid="8" name="MSIP_Label_6e012c00-73e0-4c5a-b205-28a930a96e5e_SiteId">
    <vt:lpwstr>f59e1ee2-6e37-44df-b088-2e81f9d1b201</vt:lpwstr>
  </property>
  <property fmtid="{D5CDD505-2E9C-101B-9397-08002B2CF9AE}" pid="9" name="MSIP_Label_6e012c00-73e0-4c5a-b205-28a930a96e5e_ActionId">
    <vt:lpwstr>7d1a774a-eb38-49f3-8dd7-45f19d995836</vt:lpwstr>
  </property>
  <property fmtid="{D5CDD505-2E9C-101B-9397-08002B2CF9AE}" pid="10" name="MSIP_Label_6e012c00-73e0-4c5a-b205-28a930a96e5e_ContentBits">
    <vt:lpwstr>2</vt:lpwstr>
  </property>
  <property fmtid="{D5CDD505-2E9C-101B-9397-08002B2CF9AE}" pid="11" name="ClassificationContentMarkingFooterLocations">
    <vt:lpwstr>Office Theme:8\office theme:8</vt:lpwstr>
  </property>
  <property fmtid="{D5CDD505-2E9C-101B-9397-08002B2CF9AE}" pid="12"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ies>
</file>