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10" autoAdjust="0"/>
    <p:restoredTop sz="96247" autoAdjust="0"/>
  </p:normalViewPr>
  <p:slideViewPr>
    <p:cSldViewPr snapToGrid="0">
      <p:cViewPr varScale="1">
        <p:scale>
          <a:sx n="107" d="100"/>
          <a:sy n="107" d="100"/>
        </p:scale>
        <p:origin x="111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Griffiths" userId="bb77e7ea-97be-4f58-9f77-5f5d43250f2f" providerId="ADAL" clId="{D86544FF-34A6-470E-AA41-A726932C7F00}"/>
    <pc:docChg chg="undo custSel delSld modSld">
      <pc:chgData name="Rebecca Griffiths" userId="bb77e7ea-97be-4f58-9f77-5f5d43250f2f" providerId="ADAL" clId="{D86544FF-34A6-470E-AA41-A726932C7F00}" dt="2025-03-12T12:54:23.365" v="1006" actId="6549"/>
      <pc:docMkLst>
        <pc:docMk/>
      </pc:docMkLst>
      <pc:sldChg chg="del">
        <pc:chgData name="Rebecca Griffiths" userId="bb77e7ea-97be-4f58-9f77-5f5d43250f2f" providerId="ADAL" clId="{D86544FF-34A6-470E-AA41-A726932C7F00}" dt="2025-03-12T12:35:27.372" v="1" actId="47"/>
        <pc:sldMkLst>
          <pc:docMk/>
          <pc:sldMk cId="2597940932" sldId="257"/>
        </pc:sldMkLst>
      </pc:sldChg>
      <pc:sldChg chg="del">
        <pc:chgData name="Rebecca Griffiths" userId="bb77e7ea-97be-4f58-9f77-5f5d43250f2f" providerId="ADAL" clId="{D86544FF-34A6-470E-AA41-A726932C7F00}" dt="2025-03-12T12:35:26.605" v="0" actId="47"/>
        <pc:sldMkLst>
          <pc:docMk/>
          <pc:sldMk cId="512596840" sldId="258"/>
        </pc:sldMkLst>
      </pc:sldChg>
      <pc:sldChg chg="modSp mod">
        <pc:chgData name="Rebecca Griffiths" userId="bb77e7ea-97be-4f58-9f77-5f5d43250f2f" providerId="ADAL" clId="{D86544FF-34A6-470E-AA41-A726932C7F00}" dt="2025-03-12T12:54:23.365" v="1006" actId="6549"/>
        <pc:sldMkLst>
          <pc:docMk/>
          <pc:sldMk cId="3314185019" sldId="259"/>
        </pc:sldMkLst>
        <pc:spChg chg="mod">
          <ac:chgData name="Rebecca Griffiths" userId="bb77e7ea-97be-4f58-9f77-5f5d43250f2f" providerId="ADAL" clId="{D86544FF-34A6-470E-AA41-A726932C7F00}" dt="2025-03-12T12:54:23.365" v="1006" actId="6549"/>
          <ac:spMkLst>
            <pc:docMk/>
            <pc:sldMk cId="3314185019" sldId="259"/>
            <ac:spMk id="31" creationId="{ECEA9948-5D57-A90E-FEA5-BB5417D6E165}"/>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372001-D4FE-0C50-1137-42C29B0A6901}"/>
              </a:ext>
            </a:extLst>
          </p:cNvPr>
          <p:cNvSpPr/>
          <p:nvPr userDrawn="1"/>
        </p:nvSpPr>
        <p:spPr>
          <a:xfrm>
            <a:off x="0" y="1"/>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Google Shape;56;p13">
            <a:extLst>
              <a:ext uri="{FF2B5EF4-FFF2-40B4-BE49-F238E27FC236}">
                <a16:creationId xmlns:a16="http://schemas.microsoft.com/office/drawing/2014/main" id="{1A38750B-6CE5-9835-32BE-A5BF0C88DB3B}"/>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dirty="0"/>
          </a:p>
        </p:txBody>
      </p:sp>
      <p:pic>
        <p:nvPicPr>
          <p:cNvPr id="1026" name="Picture 2">
            <a:extLst>
              <a:ext uri="{FF2B5EF4-FFF2-40B4-BE49-F238E27FC236}">
                <a16:creationId xmlns:a16="http://schemas.microsoft.com/office/drawing/2014/main" id="{88F33B97-487E-39FF-EC86-5796E5E720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38382" y="3131391"/>
            <a:ext cx="3115235" cy="60747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9AA3144A-66A4-D978-7FCA-22DC8B23A38A}"/>
              </a:ext>
            </a:extLst>
          </p:cNvPr>
          <p:cNvSpPr>
            <a:spLocks noGrp="1"/>
          </p:cNvSpPr>
          <p:nvPr>
            <p:ph sz="quarter" idx="14" hasCustomPrompt="1"/>
          </p:nvPr>
        </p:nvSpPr>
        <p:spPr>
          <a:xfrm>
            <a:off x="318807" y="255447"/>
            <a:ext cx="4219575" cy="331787"/>
          </a:xfrm>
          <a:prstGeom prst="rect">
            <a:avLst/>
          </a:prstGeom>
        </p:spPr>
        <p:txBody>
          <a:bodyPr/>
          <a:lstStyle>
            <a:lvl1pPr marL="0" indent="0">
              <a:buNone/>
              <a:defRPr sz="1400">
                <a:solidFill>
                  <a:schemeClr val="accent5"/>
                </a:solidFill>
              </a:defRPr>
            </a:lvl1pPr>
            <a:lvl5pPr>
              <a:defRPr/>
            </a:lvl5pPr>
          </a:lstStyle>
          <a:p>
            <a:pPr lvl="0"/>
            <a:r>
              <a:rPr lang="en-US" dirty="0"/>
              <a:t>0.1 – Slide Title – The Title of The Presentation</a:t>
            </a:r>
            <a:endParaRPr lang="en-GB" dirty="0"/>
          </a:p>
        </p:txBody>
      </p:sp>
      <p:sp>
        <p:nvSpPr>
          <p:cNvPr id="7" name="Content Placeholder 6">
            <a:extLst>
              <a:ext uri="{FF2B5EF4-FFF2-40B4-BE49-F238E27FC236}">
                <a16:creationId xmlns:a16="http://schemas.microsoft.com/office/drawing/2014/main" id="{D2FE51D3-B8A9-3579-93CA-FD81669EF898}"/>
              </a:ext>
            </a:extLst>
          </p:cNvPr>
          <p:cNvSpPr>
            <a:spLocks noGrp="1"/>
          </p:cNvSpPr>
          <p:nvPr>
            <p:ph sz="quarter" idx="15" hasCustomPrompt="1"/>
          </p:nvPr>
        </p:nvSpPr>
        <p:spPr>
          <a:xfrm>
            <a:off x="2016917" y="4023472"/>
            <a:ext cx="8158163" cy="606425"/>
          </a:xfrm>
          <a:prstGeom prst="rect">
            <a:avLst/>
          </a:prstGeom>
        </p:spPr>
        <p:txBody>
          <a:bodyPr/>
          <a:lstStyle>
            <a:lvl1pPr marL="0" indent="0" algn="ctr">
              <a:buNone/>
              <a:defRPr sz="3200">
                <a:solidFill>
                  <a:schemeClr val="accent5"/>
                </a:solidFill>
              </a:defRPr>
            </a:lvl1pPr>
            <a:lvl5pPr>
              <a:defRPr/>
            </a:lvl5pPr>
          </a:lstStyle>
          <a:p>
            <a:pPr lvl="0"/>
            <a:r>
              <a:rPr lang="en-US" dirty="0"/>
              <a:t>This is the title of the presentation</a:t>
            </a:r>
            <a:endParaRPr lang="en-GB" dirty="0"/>
          </a:p>
        </p:txBody>
      </p:sp>
    </p:spTree>
    <p:extLst>
      <p:ext uri="{BB962C8B-B14F-4D97-AF65-F5344CB8AC3E}">
        <p14:creationId xmlns:p14="http://schemas.microsoft.com/office/powerpoint/2010/main" val="330733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9FC3-1117-4240-8275-D38991E57726}"/>
              </a:ext>
            </a:extLst>
          </p:cNvPr>
          <p:cNvSpPr>
            <a:spLocks noGrp="1"/>
          </p:cNvSpPr>
          <p:nvPr>
            <p:ph type="title"/>
          </p:nvPr>
        </p:nvSpPr>
        <p:spPr>
          <a:xfrm>
            <a:off x="838200" y="1191603"/>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62E8AE-8F4F-75AF-D95C-BA40004761F3}"/>
              </a:ext>
            </a:extLst>
          </p:cNvPr>
          <p:cNvSpPr>
            <a:spLocks noGrp="1"/>
          </p:cNvSpPr>
          <p:nvPr>
            <p:ph idx="1"/>
          </p:nvPr>
        </p:nvSpPr>
        <p:spPr>
          <a:xfrm>
            <a:off x="838200" y="2690627"/>
            <a:ext cx="10515600" cy="3486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5ECD10-6938-E522-D3BF-4074616E923D}"/>
              </a:ext>
            </a:extLst>
          </p:cNvPr>
          <p:cNvSpPr>
            <a:spLocks noGrp="1"/>
          </p:cNvSpPr>
          <p:nvPr>
            <p:ph type="dt" sz="half" idx="10"/>
          </p:nvPr>
        </p:nvSpPr>
        <p:spPr>
          <a:xfrm>
            <a:off x="838200" y="6356350"/>
            <a:ext cx="2743200" cy="365125"/>
          </a:xfrm>
          <a:prstGeom prst="rect">
            <a:avLst/>
          </a:prstGeom>
        </p:spPr>
        <p:txBody>
          <a:bodyPr/>
          <a:lstStyle/>
          <a:p>
            <a:fld id="{EF7092B3-D0CB-439B-8009-7CE4B203BCFE}" type="datetimeFigureOut">
              <a:rPr lang="en-GB" smtClean="0"/>
              <a:t>12/03/2025</a:t>
            </a:fld>
            <a:endParaRPr lang="en-GB" dirty="0"/>
          </a:p>
        </p:txBody>
      </p:sp>
      <p:sp>
        <p:nvSpPr>
          <p:cNvPr id="5" name="Footer Placeholder 4">
            <a:extLst>
              <a:ext uri="{FF2B5EF4-FFF2-40B4-BE49-F238E27FC236}">
                <a16:creationId xmlns:a16="http://schemas.microsoft.com/office/drawing/2014/main" id="{015A643E-626E-85C1-CABA-D1560697BEB2}"/>
              </a:ext>
            </a:extLst>
          </p:cNvPr>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AF1C3DFE-69EC-1A3F-E37E-166E7DD4ECBC}"/>
              </a:ext>
            </a:extLst>
          </p:cNvPr>
          <p:cNvSpPr>
            <a:spLocks noGrp="1"/>
          </p:cNvSpPr>
          <p:nvPr>
            <p:ph type="sldNum" sz="quarter" idx="12"/>
          </p:nvPr>
        </p:nvSpPr>
        <p:spPr>
          <a:xfrm>
            <a:off x="8610600" y="6356350"/>
            <a:ext cx="2743200" cy="365125"/>
          </a:xfrm>
          <a:prstGeom prst="rect">
            <a:avLst/>
          </a:prstGeom>
        </p:spPr>
        <p:txBody>
          <a:bodyPr/>
          <a:lstStyle/>
          <a:p>
            <a:fld id="{561D0AB5-148A-4E35-9210-E7D935B4AB6D}" type="slidenum">
              <a:rPr lang="en-GB" smtClean="0"/>
              <a:t>‹#›</a:t>
            </a:fld>
            <a:endParaRPr lang="en-GB" dirty="0"/>
          </a:p>
        </p:txBody>
      </p:sp>
      <p:pic>
        <p:nvPicPr>
          <p:cNvPr id="7" name="Google Shape;63;p14">
            <a:extLst>
              <a:ext uri="{FF2B5EF4-FFF2-40B4-BE49-F238E27FC236}">
                <a16:creationId xmlns:a16="http://schemas.microsoft.com/office/drawing/2014/main" id="{77697226-3246-EFAA-3C2A-02C1A3E36599}"/>
              </a:ext>
            </a:extLst>
          </p:cNvPr>
          <p:cNvPicPr preferRelativeResize="0"/>
          <p:nvPr userDrawn="1"/>
        </p:nvPicPr>
        <p:blipFill rotWithShape="1">
          <a:blip r:embed="rId2">
            <a:alphaModFix/>
          </a:blip>
          <a:srcRect t="5880" b="5880"/>
          <a:stretch/>
        </p:blipFill>
        <p:spPr>
          <a:xfrm>
            <a:off x="0" y="806476"/>
            <a:ext cx="12192000" cy="6051523"/>
          </a:xfrm>
          <a:prstGeom prst="rect">
            <a:avLst/>
          </a:prstGeom>
          <a:noFill/>
          <a:ln>
            <a:noFill/>
          </a:ln>
        </p:spPr>
      </p:pic>
      <p:sp>
        <p:nvSpPr>
          <p:cNvPr id="10" name="Text Placeholder 15">
            <a:extLst>
              <a:ext uri="{FF2B5EF4-FFF2-40B4-BE49-F238E27FC236}">
                <a16:creationId xmlns:a16="http://schemas.microsoft.com/office/drawing/2014/main" id="{F656214D-4FEE-E50A-2C64-03D18C0DB1B4}"/>
              </a:ext>
            </a:extLst>
          </p:cNvPr>
          <p:cNvSpPr>
            <a:spLocks noGrp="1"/>
          </p:cNvSpPr>
          <p:nvPr>
            <p:ph type="body" sz="quarter" idx="13" hasCustomPrompt="1"/>
          </p:nvPr>
        </p:nvSpPr>
        <p:spPr>
          <a:xfrm>
            <a:off x="2016917" y="3998539"/>
            <a:ext cx="8158163" cy="607471"/>
          </a:xfrm>
          <a:prstGeom prst="rect">
            <a:avLst/>
          </a:prstGeom>
        </p:spPr>
        <p:txBody>
          <a:bodyPr>
            <a:normAutofit/>
          </a:bodyPr>
          <a:lstStyle>
            <a:lvl1pPr marL="0" indent="0" algn="ctr">
              <a:buNone/>
              <a:defRPr sz="3200">
                <a:solidFill>
                  <a:schemeClr val="bg1"/>
                </a:solidFill>
              </a:defRPr>
            </a:lvl1pPr>
          </a:lstStyle>
          <a:p>
            <a:pPr lvl="0"/>
            <a:r>
              <a:rPr lang="en-US"/>
              <a:t>This is the title of the presentation</a:t>
            </a:r>
            <a:endParaRPr lang="en-GB"/>
          </a:p>
        </p:txBody>
      </p:sp>
      <p:pic>
        <p:nvPicPr>
          <p:cNvPr id="11" name="Google Shape;64;p14">
            <a:extLst>
              <a:ext uri="{FF2B5EF4-FFF2-40B4-BE49-F238E27FC236}">
                <a16:creationId xmlns:a16="http://schemas.microsoft.com/office/drawing/2014/main" id="{637DAFC3-1C96-B684-FA78-CE60802102D5}"/>
              </a:ext>
            </a:extLst>
          </p:cNvPr>
          <p:cNvPicPr preferRelativeResize="0"/>
          <p:nvPr userDrawn="1"/>
        </p:nvPicPr>
        <p:blipFill rotWithShape="1">
          <a:blip r:embed="rId3">
            <a:alphaModFix/>
          </a:blip>
          <a:srcRect t="3218" b="3209"/>
          <a:stretch/>
        </p:blipFill>
        <p:spPr>
          <a:xfrm>
            <a:off x="4467518" y="3115820"/>
            <a:ext cx="3256960" cy="626359"/>
          </a:xfrm>
          <a:prstGeom prst="rect">
            <a:avLst/>
          </a:prstGeom>
          <a:noFill/>
          <a:ln>
            <a:noFill/>
          </a:ln>
        </p:spPr>
      </p:pic>
      <p:sp>
        <p:nvSpPr>
          <p:cNvPr id="8" name="Text Placeholder 2">
            <a:extLst>
              <a:ext uri="{FF2B5EF4-FFF2-40B4-BE49-F238E27FC236}">
                <a16:creationId xmlns:a16="http://schemas.microsoft.com/office/drawing/2014/main" id="{C29C0DD5-00BE-0127-5F49-6C8418B56A6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831261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24F416-DB07-48AF-EAFC-F15BCF613F4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t="27659" b="39965"/>
          <a:stretch/>
        </p:blipFill>
        <p:spPr>
          <a:xfrm>
            <a:off x="0" y="768350"/>
            <a:ext cx="12192000" cy="2216897"/>
          </a:xfrm>
          <a:prstGeom prst="rect">
            <a:avLst/>
          </a:prstGeom>
        </p:spPr>
      </p:pic>
      <p:sp>
        <p:nvSpPr>
          <p:cNvPr id="9" name="TextBox 8">
            <a:extLst>
              <a:ext uri="{FF2B5EF4-FFF2-40B4-BE49-F238E27FC236}">
                <a16:creationId xmlns:a16="http://schemas.microsoft.com/office/drawing/2014/main" id="{32468911-7B97-D0D4-7CF5-B4AB05364077}"/>
              </a:ext>
            </a:extLst>
          </p:cNvPr>
          <p:cNvSpPr txBox="1"/>
          <p:nvPr userDrawn="1"/>
        </p:nvSpPr>
        <p:spPr>
          <a:xfrm>
            <a:off x="9646023" y="1999130"/>
            <a:ext cx="2201244" cy="769441"/>
          </a:xfrm>
          <a:prstGeom prst="rect">
            <a:avLst/>
          </a:prstGeom>
          <a:noFill/>
        </p:spPr>
        <p:txBody>
          <a:bodyPr wrap="none" rtlCol="0">
            <a:spAutoFit/>
          </a:bodyPr>
          <a:lstStyle/>
          <a:p>
            <a:r>
              <a:rPr lang="en-US" sz="4400" dirty="0">
                <a:solidFill>
                  <a:schemeClr val="bg1"/>
                </a:solidFill>
                <a:latin typeface="+mj-lt"/>
              </a:rPr>
              <a:t>Agenda</a:t>
            </a:r>
            <a:endParaRPr lang="en-GB" sz="4400" dirty="0">
              <a:solidFill>
                <a:schemeClr val="bg1"/>
              </a:solidFill>
              <a:latin typeface="+mj-lt"/>
            </a:endParaRPr>
          </a:p>
        </p:txBody>
      </p:sp>
      <p:sp>
        <p:nvSpPr>
          <p:cNvPr id="3" name="Text Placeholder 2">
            <a:extLst>
              <a:ext uri="{FF2B5EF4-FFF2-40B4-BE49-F238E27FC236}">
                <a16:creationId xmlns:a16="http://schemas.microsoft.com/office/drawing/2014/main" id="{2BD28896-F90A-96BB-192B-FF4DE4066DB6}"/>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75239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2" y="1228165"/>
            <a:ext cx="2201244" cy="769441"/>
          </a:xfrm>
          <a:prstGeom prst="rect">
            <a:avLst/>
          </a:prstGeom>
          <a:noFill/>
        </p:spPr>
        <p:txBody>
          <a:bodyPr wrap="none" rtlCol="0">
            <a:spAutoFit/>
          </a:bodyPr>
          <a:lstStyle/>
          <a:p>
            <a:r>
              <a:rPr lang="en-US" sz="4400" dirty="0">
                <a:solidFill>
                  <a:schemeClr val="tx1"/>
                </a:solidFill>
                <a:latin typeface="+mj-lt"/>
              </a:rPr>
              <a:t>Agenda</a:t>
            </a:r>
            <a:endParaRPr lang="en-GB" sz="4400" dirty="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a:ea typeface="+mn-ea"/>
                <a:cs typeface="+mn-cs"/>
              </a:rPr>
              <a:t>8.</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2"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panose="00000A00000000000000" pitchFamily="2" charset="0"/>
                <a:ea typeface="+mn-ea"/>
                <a:cs typeface="+mn-cs"/>
              </a:rPr>
              <a:t>6.</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1"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dirty="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dirty="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a:ea typeface="+mn-ea"/>
                <a:cs typeface="+mn-cs"/>
              </a:rPr>
              <a:t>5.</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dirty="0">
              <a:ln>
                <a:noFill/>
              </a:ln>
              <a:solidFill>
                <a:srgbClr val="4D38F5"/>
              </a:solidFill>
              <a:effectLst/>
              <a:uLnTx/>
              <a:uFillTx/>
              <a:latin typeface="Playfair Display Black" panose="00000A00000000000000" pitchFamily="2" charset="0"/>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8"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panose="00000A00000000000000" pitchFamily="2" charset="0"/>
                <a:ea typeface="+mn-ea"/>
                <a:cs typeface="+mn-cs"/>
              </a:rPr>
              <a:t>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7" y="2212972"/>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a:ea typeface="+mn-ea"/>
                <a:cs typeface="+mn-cs"/>
              </a:rPr>
              <a:t>2.</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4D38F5"/>
                </a:solidFill>
                <a:effectLst/>
                <a:uLnTx/>
                <a:uFillTx/>
                <a:latin typeface="Playfair Display Black" panose="00000A00000000000000" pitchFamily="2" charset="0"/>
                <a:ea typeface="+mn-ea"/>
                <a:cs typeface="+mn-cs"/>
              </a:rPr>
              <a:t>1.</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485683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dirty="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38917DC5-D28A-D16B-A5CE-0D50CF1AB598}"/>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41376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dirty="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0EAC3A48-1118-9E4A-8E47-33A0EE2979CD}"/>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326803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077508"/>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8" y="4298296"/>
            <a:ext cx="12025402"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dirty="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3"/>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28681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dirty="0"/>
              <a:t>Click icon to add picture</a:t>
            </a:r>
            <a:endParaRPr lang="en-GB" dirty="0"/>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229356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8"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dirty="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0"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dirty="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1" y="1985279"/>
            <a:ext cx="742511" cy="1446550"/>
          </a:xfrm>
          <a:prstGeom prst="rect">
            <a:avLst/>
          </a:prstGeom>
          <a:noFill/>
        </p:spPr>
        <p:txBody>
          <a:bodyPr wrap="none" rtlCol="0">
            <a:spAutoFit/>
          </a:bodyPr>
          <a:lstStyle/>
          <a:p>
            <a:pPr algn="ctr"/>
            <a:r>
              <a:rPr lang="en-US" sz="8800" dirty="0">
                <a:solidFill>
                  <a:srgbClr val="F8F8F8"/>
                </a:solidFill>
                <a:latin typeface="Playfair Display Black" panose="00000A00000000000000" pitchFamily="2" charset="0"/>
              </a:rPr>
              <a:t>“</a:t>
            </a:r>
            <a:endParaRPr lang="en-GB" sz="8800" dirty="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3" y="3507232"/>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02277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Include only essential points</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dirty="0"/>
              <a:t>Click icon to add picture</a:t>
            </a:r>
            <a:endParaRPr lang="en-GB" dirty="0"/>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019549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Pictur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4948425"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5692588" y="2304304"/>
            <a:ext cx="5907649" cy="4133009"/>
          </a:xfrm>
          <a:prstGeom prst="rect">
            <a:avLst/>
          </a:prstGeom>
        </p:spPr>
        <p:txBody>
          <a:bodyPr/>
          <a:lstStyle/>
          <a:p>
            <a:r>
              <a:rPr lang="en-US" dirty="0"/>
              <a:t>Click icon to add picture</a:t>
            </a:r>
            <a:endParaRPr lang="en-GB" dirty="0"/>
          </a:p>
        </p:txBody>
      </p:sp>
      <p:sp>
        <p:nvSpPr>
          <p:cNvPr id="2" name="Text Placeholder 2">
            <a:extLst>
              <a:ext uri="{FF2B5EF4-FFF2-40B4-BE49-F238E27FC236}">
                <a16:creationId xmlns:a16="http://schemas.microsoft.com/office/drawing/2014/main" id="{C03B44F8-B21C-BE77-D566-49451EFAD67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19713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7" y="4370054"/>
            <a:ext cx="8851525" cy="15154"/>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0"/>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dirty="0"/>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49"/>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dirty="0"/>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0"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4" y="3764974"/>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0"/>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4" y="4457471"/>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4" y="3332784"/>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70"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682091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uilding with a clock tower&#10;&#10;Description automatically generated">
            <a:extLst>
              <a:ext uri="{FF2B5EF4-FFF2-40B4-BE49-F238E27FC236}">
                <a16:creationId xmlns:a16="http://schemas.microsoft.com/office/drawing/2014/main" id="{5064D4D7-D95C-0649-1F7B-BB95DA5E1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788" b="5262"/>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dirty="0">
                <a:solidFill>
                  <a:schemeClr val="bg1"/>
                </a:solidFill>
                <a:latin typeface="+mj-lt"/>
              </a:rPr>
              <a:t>Thank you for</a:t>
            </a:r>
          </a:p>
          <a:p>
            <a:r>
              <a:rPr lang="en-US" sz="4400" b="1" i="1" dirty="0">
                <a:solidFill>
                  <a:schemeClr val="bg1"/>
                </a:solidFill>
                <a:latin typeface="Playfair Display" panose="00000500000000000000" pitchFamily="2" charset="0"/>
              </a:rPr>
              <a:t>attending</a:t>
            </a:r>
            <a:endParaRPr lang="en-GB" sz="4400" b="1" i="1" dirty="0">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42E2E41C-2546-4AEB-30F7-D5B155808EC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32926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Varia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64D4D7-D95C-0649-1F7B-BB95DA5E1C0D}"/>
              </a:ext>
            </a:extLst>
          </p:cNvPr>
          <p:cNvPicPr>
            <a:picLocks noChangeAspect="1"/>
          </p:cNvPicPr>
          <p:nvPr userDrawn="1"/>
        </p:nvPicPr>
        <p:blipFill>
          <a:blip r:embed="rId2">
            <a:extLst>
              <a:ext uri="{28A0092B-C50C-407E-A947-70E740481C1C}">
                <a14:useLocalDpi xmlns:a14="http://schemas.microsoft.com/office/drawing/2010/main" val="0"/>
              </a:ext>
            </a:extLst>
          </a:blip>
          <a:srcRect t="4310" b="4310"/>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dirty="0">
                <a:solidFill>
                  <a:schemeClr val="bg1"/>
                </a:solidFill>
                <a:latin typeface="+mj-lt"/>
              </a:rPr>
              <a:t>Thank you for</a:t>
            </a:r>
          </a:p>
          <a:p>
            <a:r>
              <a:rPr lang="en-US" sz="4400" b="1" i="1" dirty="0">
                <a:solidFill>
                  <a:schemeClr val="bg1"/>
                </a:solidFill>
                <a:latin typeface="Playfair Display" panose="00000500000000000000" pitchFamily="2" charset="0"/>
              </a:rPr>
              <a:t>attending</a:t>
            </a:r>
            <a:endParaRPr lang="en-GB" sz="4400" b="1" i="1" dirty="0">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119D7B18-E5E8-8177-D10E-91D70916AB0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522647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Google Shape;71;p15">
            <a:extLst>
              <a:ext uri="{FF2B5EF4-FFF2-40B4-BE49-F238E27FC236}">
                <a16:creationId xmlns:a16="http://schemas.microsoft.com/office/drawing/2014/main" id="{E1E4F62E-E12C-57C8-5561-2F455C570E7F}"/>
              </a:ext>
            </a:extLst>
          </p:cNvPr>
          <p:cNvSpPr/>
          <p:nvPr userDrawn="1"/>
        </p:nvSpPr>
        <p:spPr>
          <a:xfrm>
            <a:off x="0" y="0"/>
            <a:ext cx="12192000" cy="781235"/>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Google Shape;73;p15">
            <a:extLst>
              <a:ext uri="{FF2B5EF4-FFF2-40B4-BE49-F238E27FC236}">
                <a16:creationId xmlns:a16="http://schemas.microsoft.com/office/drawing/2014/main" id="{8A4AEC5D-46BA-16C9-77A6-66535EB49E85}"/>
              </a:ext>
            </a:extLst>
          </p:cNvPr>
          <p:cNvPicPr preferRelativeResize="0">
            <a:picLocks noChangeAspect="1"/>
          </p:cNvPicPr>
          <p:nvPr userDrawn="1"/>
        </p:nvPicPr>
        <p:blipFill>
          <a:blip r:embed="rId16">
            <a:alphaModFix/>
          </a:blip>
          <a:stretch>
            <a:fillRect/>
          </a:stretch>
        </p:blipFill>
        <p:spPr>
          <a:xfrm>
            <a:off x="10477669" y="260616"/>
            <a:ext cx="1374253" cy="264678"/>
          </a:xfrm>
          <a:prstGeom prst="rect">
            <a:avLst/>
          </a:prstGeom>
          <a:noFill/>
          <a:ln>
            <a:noFill/>
          </a:ln>
        </p:spPr>
      </p:pic>
    </p:spTree>
    <p:extLst>
      <p:ext uri="{BB962C8B-B14F-4D97-AF65-F5344CB8AC3E}">
        <p14:creationId xmlns:p14="http://schemas.microsoft.com/office/powerpoint/2010/main" val="230372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64" r:id="rId6"/>
    <p:sldLayoutId id="2147483667" r:id="rId7"/>
    <p:sldLayoutId id="2147483653" r:id="rId8"/>
    <p:sldLayoutId id="2147483662" r:id="rId9"/>
    <p:sldLayoutId id="2147483661" r:id="rId10"/>
    <p:sldLayoutId id="2147483666" r:id="rId11"/>
    <p:sldLayoutId id="2147483665" r:id="rId12"/>
    <p:sldLayoutId id="2147483659"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rebecca.griffiths@retailenergycode.co.uk"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4F91F5E4-ED8C-2560-A18F-F038DB935BD2}"/>
              </a:ext>
            </a:extLst>
          </p:cNvPr>
          <p:cNvSpPr>
            <a:spLocks noGrp="1"/>
          </p:cNvSpPr>
          <p:nvPr>
            <p:ph type="body" sz="quarter" idx="10"/>
          </p:nvPr>
        </p:nvSpPr>
        <p:spPr>
          <a:xfrm>
            <a:off x="141007" y="252029"/>
            <a:ext cx="6884988" cy="374184"/>
          </a:xfrm>
        </p:spPr>
        <p:txBody>
          <a:bodyPr>
            <a:normAutofit fontScale="55000" lnSpcReduction="20000"/>
          </a:bodyPr>
          <a:lstStyle/>
          <a:p>
            <a:r>
              <a:rPr lang="en-GB" dirty="0"/>
              <a:t>Metering Hub – improvements discussion</a:t>
            </a:r>
          </a:p>
        </p:txBody>
      </p:sp>
      <p:sp>
        <p:nvSpPr>
          <p:cNvPr id="31" name="Text Placeholder 30">
            <a:extLst>
              <a:ext uri="{FF2B5EF4-FFF2-40B4-BE49-F238E27FC236}">
                <a16:creationId xmlns:a16="http://schemas.microsoft.com/office/drawing/2014/main" id="{ECEA9948-5D57-A90E-FEA5-BB5417D6E165}"/>
              </a:ext>
            </a:extLst>
          </p:cNvPr>
          <p:cNvSpPr>
            <a:spLocks noGrp="1"/>
          </p:cNvSpPr>
          <p:nvPr>
            <p:ph type="body" sz="quarter" idx="12"/>
          </p:nvPr>
        </p:nvSpPr>
        <p:spPr>
          <a:xfrm>
            <a:off x="141007" y="734218"/>
            <a:ext cx="11661262" cy="5999957"/>
          </a:xfrm>
        </p:spPr>
        <p:txBody>
          <a:bodyPr>
            <a:noAutofit/>
          </a:bodyPr>
          <a:lstStyle/>
          <a:p>
            <a:pPr marL="85725" indent="-85725">
              <a:spcBef>
                <a:spcPts val="0"/>
              </a:spcBef>
              <a:spcAft>
                <a:spcPts val="200"/>
              </a:spcAft>
            </a:pPr>
            <a:r>
              <a:rPr lang="en-US" dirty="0"/>
              <a:t>The Metering Hub should be the first port of call for all Metering Parties. RECCo are eager to make improvements to the Metering Hub, and would like your feedback on the current content, as well as suggestions for further improvements. </a:t>
            </a:r>
          </a:p>
          <a:p>
            <a:pPr marL="85725" indent="-85725">
              <a:spcBef>
                <a:spcPts val="0"/>
              </a:spcBef>
              <a:spcAft>
                <a:spcPts val="200"/>
              </a:spcAft>
            </a:pPr>
            <a:r>
              <a:rPr lang="en-US" dirty="0"/>
              <a:t>Changes proposed by RECCo’s Metering Service Delivery Manager (M-SDM) Rebecca Griffiths, and their status with RPS;</a:t>
            </a:r>
          </a:p>
          <a:p>
            <a:pPr marL="266700" lvl="1" indent="-133350">
              <a:spcBef>
                <a:spcPts val="0"/>
              </a:spcBef>
              <a:spcAft>
                <a:spcPts val="200"/>
              </a:spcAft>
              <a:buFont typeface="Courier New" panose="02070309020205020404" pitchFamily="49" charset="0"/>
              <a:buChar char="o"/>
            </a:pPr>
            <a:r>
              <a:rPr lang="en-US" sz="1400" dirty="0"/>
              <a:t>Implemented - Improve usability by changing the content from Banners to Tiles. </a:t>
            </a:r>
          </a:p>
          <a:p>
            <a:pPr marL="266700" lvl="1" indent="-133350">
              <a:spcBef>
                <a:spcPts val="0"/>
              </a:spcBef>
              <a:spcAft>
                <a:spcPts val="200"/>
              </a:spcAft>
              <a:buFont typeface="Courier New" panose="02070309020205020404" pitchFamily="49" charset="0"/>
              <a:buChar char="o"/>
            </a:pPr>
            <a:r>
              <a:rPr lang="en-US" sz="1400" dirty="0"/>
              <a:t>Implemented - Have the Hubs tile on the Portal Landing page more prominent (benefiting all Hubs’ usage, not just Metering).</a:t>
            </a:r>
          </a:p>
          <a:p>
            <a:pPr marL="266700" lvl="1" indent="-133350">
              <a:spcBef>
                <a:spcPts val="0"/>
              </a:spcBef>
              <a:spcAft>
                <a:spcPts val="200"/>
              </a:spcAft>
              <a:buFont typeface="Courier New" panose="02070309020205020404" pitchFamily="49" charset="0"/>
              <a:buChar char="o"/>
            </a:pPr>
            <a:r>
              <a:rPr lang="en-US" sz="1400" dirty="0"/>
              <a:t>In progress - Create a wiki page with ongoing Metering Activity, and have a tile in the Metering Hub that links to it. The content is being drafted and should be available on the Hub soon.</a:t>
            </a:r>
          </a:p>
          <a:p>
            <a:pPr marL="266700" lvl="1" indent="-133350">
              <a:spcBef>
                <a:spcPts val="0"/>
              </a:spcBef>
              <a:spcAft>
                <a:spcPts val="200"/>
              </a:spcAft>
              <a:buFont typeface="Courier New" panose="02070309020205020404" pitchFamily="49" charset="0"/>
              <a:buChar char="o"/>
            </a:pPr>
            <a:r>
              <a:rPr lang="en-US" sz="1400" dirty="0"/>
              <a:t>In progress - Create an Accession &amp; Re-certification FAQ, and have a tile in the Metering Hub that links to it. </a:t>
            </a:r>
          </a:p>
          <a:p>
            <a:pPr marL="266700" lvl="1" indent="-133350">
              <a:spcBef>
                <a:spcPts val="0"/>
              </a:spcBef>
              <a:spcAft>
                <a:spcPts val="200"/>
              </a:spcAft>
              <a:buFont typeface="Courier New" panose="02070309020205020404" pitchFamily="49" charset="0"/>
              <a:buChar char="o"/>
            </a:pPr>
            <a:r>
              <a:rPr lang="en-US" sz="1400" dirty="0"/>
              <a:t>Proposed, not yet reviewed - Add a tile for the Accession wiki article.</a:t>
            </a:r>
          </a:p>
          <a:p>
            <a:pPr marL="266700" lvl="1" indent="-133350">
              <a:spcBef>
                <a:spcPts val="0"/>
              </a:spcBef>
              <a:spcAft>
                <a:spcPts val="200"/>
              </a:spcAft>
              <a:buFont typeface="Courier New" panose="02070309020205020404" pitchFamily="49" charset="0"/>
              <a:buChar char="o"/>
            </a:pPr>
            <a:r>
              <a:rPr lang="en-US" sz="1400" dirty="0"/>
              <a:t>Proposed, not yet reviewed - Add a tile for the SIP wiki article.</a:t>
            </a:r>
          </a:p>
          <a:p>
            <a:pPr marL="266700" lvl="1" indent="-133350">
              <a:spcBef>
                <a:spcPts val="0"/>
              </a:spcBef>
              <a:spcAft>
                <a:spcPts val="200"/>
              </a:spcAft>
              <a:buFont typeface="Courier New" panose="02070309020205020404" pitchFamily="49" charset="0"/>
              <a:buChar char="o"/>
            </a:pPr>
            <a:r>
              <a:rPr lang="en-US" sz="1400" dirty="0"/>
              <a:t>Proposed, not yet reviewed - Explore capability to add a tile to collect Metering blog articles.</a:t>
            </a:r>
          </a:p>
          <a:p>
            <a:pPr marL="266700" lvl="1" indent="-133350">
              <a:spcBef>
                <a:spcPts val="0"/>
              </a:spcBef>
              <a:spcAft>
                <a:spcPts val="200"/>
              </a:spcAft>
              <a:buFont typeface="Courier New" panose="02070309020205020404" pitchFamily="49" charset="0"/>
              <a:buChar char="o"/>
            </a:pPr>
            <a:r>
              <a:rPr lang="en-US" sz="1400" dirty="0"/>
              <a:t>Proposed, not yet reviewed - Explore capability to add a tile to collect open/recent Metering changes.  </a:t>
            </a:r>
          </a:p>
          <a:p>
            <a:pPr marL="85725" indent="-85725">
              <a:spcBef>
                <a:spcPts val="0"/>
              </a:spcBef>
              <a:spcAft>
                <a:spcPts val="200"/>
              </a:spcAft>
            </a:pPr>
            <a:r>
              <a:rPr lang="en-US" dirty="0"/>
              <a:t>Feedback received from MEP so far, and their status with RPS;</a:t>
            </a:r>
          </a:p>
          <a:p>
            <a:pPr marL="266700" lvl="1" indent="-133350">
              <a:spcBef>
                <a:spcPts val="0"/>
              </a:spcBef>
              <a:spcAft>
                <a:spcPts val="200"/>
              </a:spcAft>
              <a:buFont typeface="Courier New" panose="02070309020205020404" pitchFamily="49" charset="0"/>
              <a:buChar char="o"/>
            </a:pPr>
            <a:r>
              <a:rPr lang="en-US" sz="1400" dirty="0"/>
              <a:t>In progress, pending content - </a:t>
            </a:r>
            <a:r>
              <a:rPr lang="en-US" sz="1400" b="1" dirty="0"/>
              <a:t>DNO Information for MEMs</a:t>
            </a:r>
            <a:r>
              <a:rPr lang="en-US" sz="1400" dirty="0"/>
              <a:t>, most of these documents still refer to MOCOPA. The Operational Account (OAM) Team will engage with the DNO’s to ensure these are updated. </a:t>
            </a:r>
          </a:p>
          <a:p>
            <a:pPr marL="266700" lvl="1" indent="-133350">
              <a:spcBef>
                <a:spcPts val="0"/>
              </a:spcBef>
              <a:spcAft>
                <a:spcPts val="200"/>
              </a:spcAft>
              <a:buFont typeface="Courier New" panose="02070309020205020404" pitchFamily="49" charset="0"/>
              <a:buChar char="o"/>
            </a:pPr>
            <a:r>
              <a:rPr lang="en-US" sz="1400" dirty="0"/>
              <a:t>In progress, pending revisions - </a:t>
            </a:r>
            <a:r>
              <a:rPr lang="en-US" sz="1400" b="1" dirty="0"/>
              <a:t>Safety &amp; Technical Bulletins review</a:t>
            </a:r>
            <a:r>
              <a:rPr lang="en-US" sz="1400" dirty="0"/>
              <a:t>, these will be reviewed in depth by the MEP to ensure any out of date/no longer relevant bulletins are removed, and whether any new content is required, then instruct RPS accordingly. The MEP are to review an update schedule, for these and all current Hub documentation. </a:t>
            </a:r>
          </a:p>
          <a:p>
            <a:pPr marL="266700" lvl="1" indent="-133350">
              <a:spcBef>
                <a:spcPts val="0"/>
              </a:spcBef>
              <a:spcAft>
                <a:spcPts val="200"/>
              </a:spcAft>
              <a:buFont typeface="Courier New" panose="02070309020205020404" pitchFamily="49" charset="0"/>
              <a:buChar char="o"/>
            </a:pPr>
            <a:r>
              <a:rPr lang="en-US" sz="1400" dirty="0"/>
              <a:t>In progress - </a:t>
            </a:r>
            <a:r>
              <a:rPr lang="en-US" sz="1400" b="1" dirty="0"/>
              <a:t>Electricity Metering Knowledge</a:t>
            </a:r>
            <a:r>
              <a:rPr lang="en-US" sz="1400" dirty="0"/>
              <a:t>, all references to MOCOPA, to be replaced with reference to CoMCoP.  </a:t>
            </a:r>
          </a:p>
          <a:p>
            <a:pPr marL="266700" lvl="1" indent="-133350">
              <a:spcBef>
                <a:spcPts val="0"/>
              </a:spcBef>
              <a:spcAft>
                <a:spcPts val="200"/>
              </a:spcAft>
              <a:buFont typeface="Courier New" panose="02070309020205020404" pitchFamily="49" charset="0"/>
              <a:buChar char="o"/>
            </a:pPr>
            <a:r>
              <a:rPr lang="en-US" sz="1400" dirty="0"/>
              <a:t>In progress, pending content - </a:t>
            </a:r>
            <a:r>
              <a:rPr lang="en-US" sz="1400" b="1" dirty="0"/>
              <a:t>Gas Metering Knowledge</a:t>
            </a:r>
            <a:r>
              <a:rPr lang="en-US" sz="1400" dirty="0"/>
              <a:t>, As these documents refer to ENA, and the gas GNO's have now moved to IGEM under Future Energy Networks (FEN), the MEP will undertake to ask FEN/IGEM to provide updated and rebranded documents, or a link to provide the list of available technical documents, enabling RPS to make the relevant updates.</a:t>
            </a:r>
          </a:p>
          <a:p>
            <a:pPr marL="266700" lvl="1" indent="-133350">
              <a:spcBef>
                <a:spcPts val="0"/>
              </a:spcBef>
              <a:spcAft>
                <a:spcPts val="200"/>
              </a:spcAft>
              <a:buFont typeface="Courier New" panose="02070309020205020404" pitchFamily="49" charset="0"/>
              <a:buChar char="o"/>
            </a:pPr>
            <a:r>
              <a:rPr lang="en-US" sz="1400" dirty="0"/>
              <a:t>To propose - Have a Tile that links to the MEP Committee Docs.</a:t>
            </a:r>
          </a:p>
          <a:p>
            <a:pPr marL="266700" lvl="1" indent="-133350">
              <a:spcBef>
                <a:spcPts val="0"/>
              </a:spcBef>
              <a:spcAft>
                <a:spcPts val="200"/>
              </a:spcAft>
              <a:buFont typeface="Courier New" panose="02070309020205020404" pitchFamily="49" charset="0"/>
              <a:buChar char="o"/>
            </a:pPr>
            <a:r>
              <a:rPr lang="en-US" sz="1400" dirty="0"/>
              <a:t>To propose - Make the Safety &amp; Technical Bulletins the first tile in the Hub.</a:t>
            </a:r>
          </a:p>
          <a:p>
            <a:pPr marL="85725" indent="-85725">
              <a:spcBef>
                <a:spcPts val="0"/>
              </a:spcBef>
              <a:spcAft>
                <a:spcPts val="200"/>
              </a:spcAft>
            </a:pPr>
            <a:r>
              <a:rPr lang="en-US" dirty="0"/>
              <a:t>Please send any feedback on the Metering Hub to </a:t>
            </a:r>
            <a:r>
              <a:rPr lang="en-US" dirty="0">
                <a:hlinkClick r:id="rId2"/>
              </a:rPr>
              <a:t>rebecca.griffiths@retailenergycode.co.uk</a:t>
            </a:r>
            <a:r>
              <a:rPr lang="en-US" dirty="0"/>
              <a:t>, or to contact Rebecca Griffiths to arrange a call to discuss.</a:t>
            </a:r>
            <a:endParaRPr lang="en-GB" dirty="0"/>
          </a:p>
        </p:txBody>
      </p:sp>
    </p:spTree>
    <p:extLst>
      <p:ext uri="{BB962C8B-B14F-4D97-AF65-F5344CB8AC3E}">
        <p14:creationId xmlns:p14="http://schemas.microsoft.com/office/powerpoint/2010/main" val="3314185019"/>
      </p:ext>
    </p:extLst>
  </p:cSld>
  <p:clrMapOvr>
    <a:masterClrMapping/>
  </p:clrMapOvr>
</p:sld>
</file>

<file path=ppt/theme/theme1.xml><?xml version="1.0" encoding="utf-8"?>
<a:theme xmlns:a="http://schemas.openxmlformats.org/drawingml/2006/main" name="2024 RECCo Slide Master">
  <a:themeElements>
    <a:clrScheme name="RECCO2024">
      <a:dk1>
        <a:srgbClr val="201E2E"/>
      </a:dk1>
      <a:lt1>
        <a:srgbClr val="F8F8F8"/>
      </a:lt1>
      <a:dk2>
        <a:srgbClr val="021E5E"/>
      </a:dk2>
      <a:lt2>
        <a:srgbClr val="F1BB67"/>
      </a:lt2>
      <a:accent1>
        <a:srgbClr val="4D38F5"/>
      </a:accent1>
      <a:accent2>
        <a:srgbClr val="F1BB67"/>
      </a:accent2>
      <a:accent3>
        <a:srgbClr val="FF206E"/>
      </a:accent3>
      <a:accent4>
        <a:srgbClr val="1EF395"/>
      </a:accent4>
      <a:accent5>
        <a:srgbClr val="F8F8F8"/>
      </a:accent5>
      <a:accent6>
        <a:srgbClr val="021E5E"/>
      </a:accent6>
      <a:hlink>
        <a:srgbClr val="FF206E"/>
      </a:hlink>
      <a:folHlink>
        <a:srgbClr val="4D38F5"/>
      </a:folHlink>
    </a:clrScheme>
    <a:fontScheme name="RECCoFonts">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Co 2024 Presentation Template" id="{77D4752B-8F6B-4390-8812-336923C2AA5D}" vid="{4F2B26B5-6957-42F9-BFE5-4671AD60B46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e8df70-7ba7-462a-92bc-0eb2af61e599" xsi:nil="true"/>
    <lcf76f155ced4ddcb4097134ff3c332f xmlns="33669984-af94-4b35-9f37-f4574e663bc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480530-26D7-41CD-A130-F52D405BC61F}">
  <ds:schemaRefs>
    <ds:schemaRef ds:uri="http://purl.org/dc/elements/1.1/"/>
    <ds:schemaRef ds:uri="http://purl.org/dc/dcmitype/"/>
    <ds:schemaRef ds:uri="d482f8b7-24a9-48c1-a861-b6eae1fbb28f"/>
    <ds:schemaRef ds:uri="http://schemas.openxmlformats.org/package/2006/metadata/core-properties"/>
    <ds:schemaRef ds:uri="http://schemas.microsoft.com/office/infopath/2007/PartnerControls"/>
    <ds:schemaRef ds:uri="http://schemas.microsoft.com/office/2006/metadata/properties"/>
    <ds:schemaRef ds:uri="http://schemas.microsoft.com/office/2006/documentManagement/types"/>
    <ds:schemaRef ds:uri="http://purl.org/dc/terms/"/>
    <ds:schemaRef ds:uri="6717ce1b-cc4a-468b-9c34-18b114a855a9"/>
    <ds:schemaRef ds:uri="http://www.w3.org/XML/1998/namespace"/>
  </ds:schemaRefs>
</ds:datastoreItem>
</file>

<file path=customXml/itemProps2.xml><?xml version="1.0" encoding="utf-8"?>
<ds:datastoreItem xmlns:ds="http://schemas.openxmlformats.org/officeDocument/2006/customXml" ds:itemID="{99C75F68-0507-413C-A55B-550D36548787}">
  <ds:schemaRefs>
    <ds:schemaRef ds:uri="http://schemas.microsoft.com/sharepoint/v3/contenttype/forms"/>
  </ds:schemaRefs>
</ds:datastoreItem>
</file>

<file path=customXml/itemProps3.xml><?xml version="1.0" encoding="utf-8"?>
<ds:datastoreItem xmlns:ds="http://schemas.openxmlformats.org/officeDocument/2006/customXml" ds:itemID="{CB614749-56A4-486F-90B2-D475F88AA904}"/>
</file>

<file path=docProps/app.xml><?xml version="1.0" encoding="utf-8"?>
<Properties xmlns="http://schemas.openxmlformats.org/officeDocument/2006/extended-properties" xmlns:vt="http://schemas.openxmlformats.org/officeDocument/2006/docPropsVTypes">
  <Template>RECCo 2024 Presentation Template</Template>
  <TotalTime>0</TotalTime>
  <Words>502</Words>
  <Application>Microsoft Office PowerPoint</Application>
  <PresentationFormat>Widescreen</PresentationFormat>
  <Paragraphs>19</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Courier New</vt:lpstr>
      <vt:lpstr>Outfit</vt:lpstr>
      <vt:lpstr>Outfit SemiBold</vt:lpstr>
      <vt:lpstr>Playfair Display</vt:lpstr>
      <vt:lpstr>Playfair Display Black</vt:lpstr>
      <vt:lpstr>2024 RECCo Slide Master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Griffiths</dc:creator>
  <cp:lastModifiedBy>Rebecca Griffiths</cp:lastModifiedBy>
  <cp:revision>3</cp:revision>
  <cp:lastPrinted>2025-03-12T09:35:39Z</cp:lastPrinted>
  <dcterms:created xsi:type="dcterms:W3CDTF">2024-08-22T15:13:31Z</dcterms:created>
  <dcterms:modified xsi:type="dcterms:W3CDTF">2025-03-12T12:54:26Z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2024 RECCo Slide Master:11</vt:lpwstr>
  </property>
  <property fmtid="{D5CDD505-2E9C-101B-9397-08002B2CF9AE}" pid="3"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4" name="MSIP_Label_fc8b966b-aada-4efd-a992-0185a2b1840f_Enabled">
    <vt:lpwstr>true</vt:lpwstr>
  </property>
  <property fmtid="{D5CDD505-2E9C-101B-9397-08002B2CF9AE}" pid="5" name="MSIP_Label_fc8b966b-aada-4efd-a992-0185a2b1840f_SetDate">
    <vt:lpwstr>2024-01-30T09:18:51Z</vt:lpwstr>
  </property>
  <property fmtid="{D5CDD505-2E9C-101B-9397-08002B2CF9AE}" pid="6" name="MSIP_Label_fc8b966b-aada-4efd-a992-0185a2b1840f_Method">
    <vt:lpwstr>Privileged</vt:lpwstr>
  </property>
  <property fmtid="{D5CDD505-2E9C-101B-9397-08002B2CF9AE}" pid="7" name="MSIP_Label_fc8b966b-aada-4efd-a992-0185a2b1840f_Name">
    <vt:lpwstr>Public</vt:lpwstr>
  </property>
  <property fmtid="{D5CDD505-2E9C-101B-9397-08002B2CF9AE}" pid="8" name="MSIP_Label_fc8b966b-aada-4efd-a992-0185a2b1840f_SiteId">
    <vt:lpwstr>f59e1ee2-6e37-44df-b088-2e81f9d1b201</vt:lpwstr>
  </property>
  <property fmtid="{D5CDD505-2E9C-101B-9397-08002B2CF9AE}" pid="9" name="MSIP_Label_fc8b966b-aada-4efd-a992-0185a2b1840f_ActionId">
    <vt:lpwstr>77237c83-35d1-45c3-a78a-232202ea6195</vt:lpwstr>
  </property>
  <property fmtid="{D5CDD505-2E9C-101B-9397-08002B2CF9AE}" pid="10" name="MSIP_Label_fc8b966b-aada-4efd-a992-0185a2b1840f_ContentBits">
    <vt:lpwstr>0</vt:lpwstr>
  </property>
  <property fmtid="{D5CDD505-2E9C-101B-9397-08002B2CF9AE}" pid="11" name="ContentTypeId">
    <vt:lpwstr>0x01010064B6ABD153718F40AB257D99BCA5D342</vt:lpwstr>
  </property>
  <property fmtid="{D5CDD505-2E9C-101B-9397-08002B2CF9AE}" pid="12" name="MediaServiceImageTags">
    <vt:lpwstr/>
  </property>
</Properties>
</file>