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comments/modernComment_116_DD451323.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 id="2147483689" r:id="rId6"/>
  </p:sldMasterIdLst>
  <p:sldIdLst>
    <p:sldId id="278" r:id="rId7"/>
    <p:sldId id="2146848759" r:id="rId8"/>
    <p:sldId id="2146848756" r:id="rId9"/>
    <p:sldId id="2146848762" r:id="rId10"/>
    <p:sldId id="2146848760" r:id="rId11"/>
    <p:sldId id="21468487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D8E861-EEEF-E2CC-0656-32F82287F07F}" name="Avis, Thomas" initials="AT" userId="S::twavis@deloitte.co.uk::c0db91b6-8193-4bc5-bd07-57f16d68f3d9" providerId="AD"/>
  <p188:author id="{3FB7DF79-73C0-3E93-CE72-6C804600D96F}" name="Williams, Lewis" initials="WL" userId="S::lewiswilliams@deloitte.co.uk::8751e9be-9ee0-4faf-88ce-27fbf84cd6b0" providerId="AD"/>
  <p188:author id="{83E97C7E-EE36-FD2C-007B-C8BD7271793E}" name="Sharma, Vaishnavi Y" initials="SY" userId="S::vaishnsharma@deloitte.co.uk::089ce4cd-3a36-4e62-8f11-410ac0e9afdd" providerId="AD"/>
  <p188:author id="{5C31537F-276A-E0A0-377C-05A46A927BB4}" name="Waghorn, Andrew M" initials="WAM" userId="S::awaghorn@deloitte.co.uk::81c733e3-9d74-46df-81e6-11f8a5e7275e"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5D8466-4315-CB2B-2793-4F54A20A9DBD}" v="21" dt="2023-07-06T16:10:57.131"/>
    <p1510:client id="{1489B010-91AE-1C91-E6B7-76560CABF1C7}" v="127" dt="2023-07-06T11:40:56.668"/>
    <p1510:client id="{43155288-FF0C-6445-38FF-14D4866D8533}" v="51" dt="2023-07-06T17:04:00.409"/>
    <p1510:client id="{5CACCA5F-726C-4A27-9B37-36EB8A81BCD5}" v="365" dt="2023-07-06T16:12:53.529"/>
    <p1510:client id="{6C84DB29-4818-44E7-83D5-FD67A79DA410}" v="3156" dt="2023-07-06T17:01:22.210"/>
    <p1510:client id="{89A3F7C8-1E41-E1A8-E1FE-049BB70BFC48}" v="3" dt="2023-07-06T16:59:59.699"/>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3"/>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viewProps" Target="viewProps.xml"/></Relationships>
</file>

<file path=ppt/comments/modernComment_116_DD451323.xml><?xml version="1.0" encoding="utf-8"?>
<p188:cmLst xmlns:a="http://schemas.openxmlformats.org/drawingml/2006/main" xmlns:r="http://schemas.openxmlformats.org/officeDocument/2006/relationships" xmlns:p188="http://schemas.microsoft.com/office/powerpoint/2018/8/main">
  <p188:cm id="{50A1F616-FF93-4244-9678-93AC75FD0FB8}" authorId="{83E97C7E-EE36-FD2C-007B-C8BD7271793E}" status="resolved" created="2023-07-06T13:55:54.609" complete="100000">
    <pc:sldMkLst xmlns:pc="http://schemas.microsoft.com/office/powerpoint/2013/main/command">
      <pc:docMk/>
      <pc:sldMk cId="3712291619" sldId="278"/>
    </pc:sldMkLst>
    <p188:txBody>
      <a:bodyPr/>
      <a:lstStyle/>
      <a:p>
        <a:r>
          <a:rPr lang="en-GB"/>
          <a:t>[@Moden, Anton] - please review if you have a moment. RIG Papers go out tomorrow.</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panose="020B0604020202020204" pitchFamily="34" charset="0"/>
              <a:cs typeface="Arial" panose="020B0604020202020204" pitchFamily="34" charset="0"/>
            </a:rPr>
            <a:t>REC Schedule 23, 10.1: </a:t>
          </a:r>
          <a:r>
            <a:rPr lang="en-GB" sz="1400" i="1">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a:latin typeface="Arial" panose="020B0604020202020204" pitchFamily="34" charset="0"/>
            <a:cs typeface="Arial" panose="020B0604020202020204" pitchFamily="34" charset="0"/>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panose="020B0604020202020204" pitchFamily="34" charset="0"/>
              <a:cs typeface="Arial" panose="020B0604020202020204" pitchFamily="34" charset="0"/>
            </a:rPr>
            <a:t>In summary: Annulments can </a:t>
          </a:r>
          <a:r>
            <a:rPr lang="en-GB" sz="1400" b="1" u="sng">
              <a:latin typeface="Arial" panose="020B0604020202020204" pitchFamily="34" charset="0"/>
              <a:cs typeface="Arial" panose="020B0604020202020204" pitchFamily="34" charset="0"/>
            </a:rPr>
            <a:t>only</a:t>
          </a:r>
          <a:r>
            <a:rPr lang="en-GB" sz="14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a:latin typeface="Arial" panose="020B0604020202020204" pitchFamily="34" charset="0"/>
            <a:cs typeface="Arial" panose="020B0604020202020204" pitchFamily="34" charset="0"/>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a:cs typeface="Arial"/>
            </a:rPr>
            <a:t>REC Schedule 23, 10.2: </a:t>
          </a:r>
          <a:r>
            <a:rPr lang="en-GB" sz="1400" i="1">
              <a:latin typeface="Arial"/>
              <a:cs typeface="Arial"/>
            </a:rPr>
            <a:t>‘A Losing Supplier which submits an Annulment Request must retain (for at least 1 year) evidence of the reason for the Annulment Request.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solidFill>
                <a:schemeClr val="tx1"/>
              </a:solidFill>
              <a:latin typeface="Arial"/>
              <a:cs typeface="Arial"/>
            </a:rPr>
            <a:t>Standard Licence Conditions for Electricity and Gas Suppliers, Condition </a:t>
          </a:r>
          <a:r>
            <a:rPr lang="en-GB" sz="1400" i="0">
              <a:solidFill>
                <a:schemeClr val="tx1"/>
              </a:solidFill>
              <a:latin typeface="Arial"/>
              <a:cs typeface="Arial"/>
            </a:rPr>
            <a:t>14.10 requires:  </a:t>
          </a:r>
          <a:r>
            <a:rPr lang="en-GB" sz="1400" i="1">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a:latin typeface="Arial"/>
            <a:cs typeface="Arial"/>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evidenc</a:t>
          </a:r>
          <a:r>
            <a:rPr lang="en-US" sz="1400">
              <a:solidFill>
                <a:schemeClr val="tx1"/>
              </a:solidFill>
              <a:latin typeface="Arial"/>
              <a:cs typeface="Arial"/>
            </a:rPr>
            <a:t>e to validate the appropriateness of the Annulment.</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6.1: </a:t>
          </a:r>
          <a:r>
            <a:rPr lang="en-GB" sz="1400" i="1">
              <a:solidFill>
                <a:srgbClr val="000000"/>
              </a:solidFill>
              <a:latin typeface="Arial"/>
              <a:cs typeface="Arial"/>
            </a:rPr>
            <a:t>‘A Losing Supplier may only raise an Objection where it is permitted to do so in accordance with its Energy Supply Licence</a:t>
          </a:r>
          <a:r>
            <a:rPr lang="en-GB" sz="1400" i="1">
              <a:latin typeface="Arial"/>
              <a:cs typeface="Arial"/>
            </a:rPr>
            <a: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a:cs typeface="Arial"/>
            </a:rPr>
            <a:t>Standard Licence Conditions for Electricity and Gas Suppliers, Condition 14.2(a) allows the use of Objections where for a Non-Domestic Customer: </a:t>
          </a:r>
          <a:r>
            <a:rPr lang="en-GB" sz="1400" i="1">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a:cs typeface="Arial"/>
            </a:rPr>
            <a:t>In summary: Objections can </a:t>
          </a:r>
          <a:r>
            <a:rPr lang="en-GB" sz="1400" b="1" u="sng">
              <a:latin typeface="Arial"/>
              <a:cs typeface="Arial"/>
            </a:rPr>
            <a:t>only</a:t>
          </a:r>
          <a:r>
            <a:rPr lang="en-GB" sz="1400">
              <a:latin typeface="Arial"/>
              <a:cs typeface="Arial"/>
            </a:rPr>
            <a:t> be used when:</a:t>
          </a:r>
        </a:p>
        <a:p>
          <a:pPr>
            <a:lnSpc>
              <a:spcPct val="100000"/>
            </a:lnSpc>
          </a:pPr>
          <a:r>
            <a:rPr lang="en-GB" sz="1200">
              <a:latin typeface="Arial"/>
              <a:cs typeface="Arial"/>
            </a:rPr>
            <a:t>the Losing Supplier has a contract with a customer, the terms of which allows them to object; or</a:t>
          </a:r>
        </a:p>
        <a:p>
          <a:pPr>
            <a:lnSpc>
              <a:spcPct val="100000"/>
            </a:lnSpc>
          </a:pPr>
          <a:r>
            <a:rPr lang="en-GB" sz="120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a:latin typeface="Arial"/>
            <a:cs typeface="Arial"/>
          </a:endParaRPr>
        </a:p>
      </dgm:t>
    </dgm:pt>
    <dgm:pt modelId="{41B694AF-FB0D-4B3D-8D10-338954B8A361}" type="parTrans" cxnId="{D020C95E-721B-497E-8C04-1A4843C5AB31}">
      <dgm:prSet/>
      <dgm:spPr/>
      <dgm:t>
        <a:bodyPr/>
        <a:lstStyle/>
        <a:p>
          <a:endParaRPr lang="en-US" sz="1400"/>
        </a:p>
      </dgm:t>
    </dgm:pt>
    <dgm:pt modelId="{14E8AAE4-6D2A-4720-B194-D9488584854B}" type="sibTrans" cxnId="{D020C95E-721B-497E-8C04-1A4843C5AB31}">
      <dgm:prSet/>
      <dgm:spPr/>
      <dgm:t>
        <a:bodyPr/>
        <a:lstStyle/>
        <a:p>
          <a:endParaRPr lang="en-US" sz="1400"/>
        </a:p>
      </dgm:t>
    </dgm:pt>
    <dgm:pt modelId="{A0AB403C-2685-46B8-95AB-345170530E14}">
      <dgm:prSet custT="1"/>
      <dgm:spPr/>
      <dgm:t>
        <a:bodyPr/>
        <a:lstStyle/>
        <a:p>
          <a:pPr rtl="0">
            <a:lnSpc>
              <a:spcPct val="100000"/>
            </a:lnSpc>
          </a:pPr>
          <a:r>
            <a:rPr lang="en-GB" sz="1400">
              <a:latin typeface="Arial"/>
              <a:cs typeface="Arial"/>
            </a:rPr>
            <a:t>Standard Licence Conditions for Electricity and Gas Suppliers, Condition 14.4 (a) allows the use of Objections where for a Domestic Customers: </a:t>
          </a:r>
          <a:r>
            <a:rPr lang="en-GB" sz="1400" i="1">
              <a:latin typeface="Arial"/>
              <a:cs typeface="Arial"/>
            </a:rPr>
            <a:t>‘subject to paragraphs 14.5 and 14.7, if at the time the request is made Outstanding Charges are due to the licensee from that Domestic Customer’</a:t>
          </a:r>
        </a:p>
      </dgm:t>
    </dgm:pt>
    <dgm:pt modelId="{9ED58054-DED5-47D7-9B35-FE6DA7D13F8E}" type="parTrans" cxnId="{805600E5-732D-4A14-82BA-A0D50E9A645E}">
      <dgm:prSet/>
      <dgm:spPr/>
      <dgm:t>
        <a:bodyPr/>
        <a:lstStyle/>
        <a:p>
          <a:endParaRPr lang="en-GB" sz="1400"/>
        </a:p>
      </dgm:t>
    </dgm:pt>
    <dgm:pt modelId="{5710FA34-43B2-4D1C-8320-A6A1E4B687CB}" type="sibTrans" cxnId="{805600E5-732D-4A14-82BA-A0D50E9A645E}">
      <dgm:prSet/>
      <dgm:spPr/>
      <dgm:t>
        <a:bodyPr/>
        <a:lstStyle/>
        <a:p>
          <a:endParaRPr lang="en-GB"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4"/>
      <dgm:spPr>
        <a:solidFill>
          <a:schemeClr val="accent3"/>
        </a:solidFill>
      </dgm:spPr>
    </dgm:pt>
    <dgm:pt modelId="{130404BF-A276-4920-A48A-8F030D5A241E}" type="pres">
      <dgm:prSet presAssocID="{DC5E77EC-DB26-4D8D-AA19-D54287B218C6}"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4">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4"/>
      <dgm:spPr/>
    </dgm:pt>
    <dgm:pt modelId="{B0D2FDB2-0379-4AAF-913F-EC450BF52BBC}" type="pres">
      <dgm:prSet presAssocID="{FCD7C0EF-C3FC-4FCF-90E7-A0CE37C14DF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4" custLinFactNeighborY="-3984">
        <dgm:presLayoutVars>
          <dgm:chMax val="0"/>
          <dgm:chPref val="0"/>
        </dgm:presLayoutVars>
      </dgm:prSet>
      <dgm:spPr/>
    </dgm:pt>
    <dgm:pt modelId="{48EBC18F-8D87-4044-825F-CB3DB3CEC229}" type="pres">
      <dgm:prSet presAssocID="{AE7CABF4-D877-4568-A7F8-4EA550596157}" presName="sibTrans" presStyleCnt="0"/>
      <dgm:spPr/>
    </dgm:pt>
    <dgm:pt modelId="{1ACBC42F-CD4C-4182-8792-508061563322}" type="pres">
      <dgm:prSet presAssocID="{A0AB403C-2685-46B8-95AB-345170530E14}" presName="compNode" presStyleCnt="0"/>
      <dgm:spPr/>
    </dgm:pt>
    <dgm:pt modelId="{C89FD829-5D7F-4558-888E-4777624A23F7}" type="pres">
      <dgm:prSet presAssocID="{A0AB403C-2685-46B8-95AB-345170530E14}" presName="bgRect" presStyleLbl="bgShp" presStyleIdx="2" presStyleCnt="4"/>
      <dgm:spPr/>
    </dgm:pt>
    <dgm:pt modelId="{896EFD3C-31C8-4CBE-88A7-FCEBE7B61A77}" type="pres">
      <dgm:prSet presAssocID="{A0AB403C-2685-46B8-95AB-345170530E14}" presName="iconRect" presStyleLbl="node1" presStyleIdx="2"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E7A6BBE1-DA31-4499-A9AD-CA42C8072579}" type="pres">
      <dgm:prSet presAssocID="{A0AB403C-2685-46B8-95AB-345170530E14}" presName="spaceRect" presStyleCnt="0"/>
      <dgm:spPr/>
    </dgm:pt>
    <dgm:pt modelId="{B3E89107-38C7-41AB-9BF5-D6D3C69AD3F4}" type="pres">
      <dgm:prSet presAssocID="{A0AB403C-2685-46B8-95AB-345170530E14}" presName="parTx" presStyleLbl="revTx" presStyleIdx="2" presStyleCnt="4">
        <dgm:presLayoutVars>
          <dgm:chMax val="0"/>
          <dgm:chPref val="0"/>
        </dgm:presLayoutVars>
      </dgm:prSet>
      <dgm:spPr/>
    </dgm:pt>
    <dgm:pt modelId="{A0CF1390-D7DC-4975-AED6-E3EB549751A9}" type="pres">
      <dgm:prSet presAssocID="{5710FA34-43B2-4D1C-8320-A6A1E4B687CB}"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3" presStyleCnt="4">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3"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3" presStyleCnt="4" custLinFactNeighborY="-2988">
        <dgm:presLayoutVars>
          <dgm:chMax val="0"/>
          <dgm:chPref val="0"/>
        </dgm:presLayoutVars>
      </dgm:prSet>
      <dgm:spPr/>
    </dgm:pt>
  </dgm:ptLst>
  <dgm:cxnLst>
    <dgm:cxn modelId="{C50E2600-848C-49FD-951D-593C812C6D24}" type="presOf" srcId="{FCD7C0EF-C3FC-4FCF-90E7-A0CE37C14DFD}" destId="{F8B271BC-8ADC-4C8F-A684-C7512BECD24F}" srcOrd="0" destOrd="0" presId="urn:microsoft.com/office/officeart/2018/2/layout/IconVerticalSolidList"/>
    <dgm:cxn modelId="{07BE1523-0DAD-4788-93D8-DDF2FC9B1D70}" type="presOf" srcId="{DC5E77EC-DB26-4D8D-AA19-D54287B218C6}" destId="{A5649D91-D292-4D99-A5E7-9400CF005E14}"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3" destOrd="0" parTransId="{41B694AF-FB0D-4B3D-8D10-338954B8A361}" sibTransId="{14E8AAE4-6D2A-4720-B194-D9488584854B}"/>
    <dgm:cxn modelId="{9968059A-EF1D-4EA9-AC63-5D67BC2B658D}" type="presOf" srcId="{A0AB403C-2685-46B8-95AB-345170530E14}" destId="{B3E89107-38C7-41AB-9BF5-D6D3C69AD3F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805600E5-732D-4A14-82BA-A0D50E9A645E}" srcId="{F733276F-1C02-45D8-87CB-D21E6EC4EFEB}" destId="{A0AB403C-2685-46B8-95AB-345170530E14}" srcOrd="2" destOrd="0" parTransId="{9ED58054-DED5-47D7-9B35-FE6DA7D13F8E}" sibTransId="{5710FA34-43B2-4D1C-8320-A6A1E4B687CB}"/>
    <dgm:cxn modelId="{602615E7-0C10-40F6-A157-956F3DE82C4A}" type="presOf" srcId="{82A08E3F-05E4-45BD-A860-F3AD177386B6}" destId="{DFF85D8E-D948-4585-9375-E8419956AC48}" srcOrd="0" destOrd="0" presId="urn:microsoft.com/office/officeart/2018/2/layout/IconVerticalSolidList"/>
    <dgm:cxn modelId="{CBBABF78-99D1-48C2-8D3B-3E181D7D32E7}" type="presParOf" srcId="{761BB028-E7CD-4D36-B819-14D7D6495813}" destId="{77276166-3086-4B8C-8730-86375BF69546}" srcOrd="0" destOrd="0" presId="urn:microsoft.com/office/officeart/2018/2/layout/IconVerticalSolidList"/>
    <dgm:cxn modelId="{9E24E02A-06C0-4EA3-82A8-E96D7CBA828D}" type="presParOf" srcId="{77276166-3086-4B8C-8730-86375BF69546}" destId="{E0F6843F-1F99-4448-BBCF-242345DDF5E7}" srcOrd="0" destOrd="0" presId="urn:microsoft.com/office/officeart/2018/2/layout/IconVerticalSolidList"/>
    <dgm:cxn modelId="{7811E681-E094-46BC-8C11-D38CC7E9D1AB}" type="presParOf" srcId="{77276166-3086-4B8C-8730-86375BF69546}" destId="{130404BF-A276-4920-A48A-8F030D5A241E}" srcOrd="1" destOrd="0" presId="urn:microsoft.com/office/officeart/2018/2/layout/IconVerticalSolidList"/>
    <dgm:cxn modelId="{3A63095A-8E4D-47CE-975D-C3E0C2CC0C8A}" type="presParOf" srcId="{77276166-3086-4B8C-8730-86375BF69546}" destId="{21434844-4DFD-4425-9F74-FDADFD94E0F2}" srcOrd="2" destOrd="0" presId="urn:microsoft.com/office/officeart/2018/2/layout/IconVerticalSolidList"/>
    <dgm:cxn modelId="{35282E25-98C7-45C7-8F38-8F3CFEB031F8}" type="presParOf" srcId="{77276166-3086-4B8C-8730-86375BF69546}" destId="{A5649D91-D292-4D99-A5E7-9400CF005E14}" srcOrd="3" destOrd="0" presId="urn:microsoft.com/office/officeart/2018/2/layout/IconVerticalSolidList"/>
    <dgm:cxn modelId="{FDC7329D-92F1-433C-BBC5-CC8BF2702289}" type="presParOf" srcId="{761BB028-E7CD-4D36-B819-14D7D6495813}" destId="{527DF390-7E34-432A-ADAE-EC3BD7411EFB}" srcOrd="1" destOrd="0" presId="urn:microsoft.com/office/officeart/2018/2/layout/IconVerticalSolidList"/>
    <dgm:cxn modelId="{2A15D9C8-5483-4A30-B1D1-43C0371A56EE}" type="presParOf" srcId="{761BB028-E7CD-4D36-B819-14D7D6495813}" destId="{038CF0C6-1EFB-497E-B788-22FBAD336023}" srcOrd="2" destOrd="0" presId="urn:microsoft.com/office/officeart/2018/2/layout/IconVerticalSolidList"/>
    <dgm:cxn modelId="{570332EB-85DB-4842-BBA1-9EA6586BEAB6}" type="presParOf" srcId="{038CF0C6-1EFB-497E-B788-22FBAD336023}" destId="{4931FBC0-56C2-437A-91A2-88EFCC116538}" srcOrd="0" destOrd="0" presId="urn:microsoft.com/office/officeart/2018/2/layout/IconVerticalSolidList"/>
    <dgm:cxn modelId="{4DAA0B26-DAE8-412E-B62A-40EF50F14D85}" type="presParOf" srcId="{038CF0C6-1EFB-497E-B788-22FBAD336023}" destId="{B0D2FDB2-0379-4AAF-913F-EC450BF52BBC}" srcOrd="1" destOrd="0" presId="urn:microsoft.com/office/officeart/2018/2/layout/IconVerticalSolidList"/>
    <dgm:cxn modelId="{7B712E49-F2D9-4EE2-8177-82C7505AB130}" type="presParOf" srcId="{038CF0C6-1EFB-497E-B788-22FBAD336023}" destId="{452C5A56-08B2-4883-AA41-A4EF20B36C78}" srcOrd="2" destOrd="0" presId="urn:microsoft.com/office/officeart/2018/2/layout/IconVerticalSolidList"/>
    <dgm:cxn modelId="{C4ABD29C-5306-4D6A-B7EF-3342EDEC365B}" type="presParOf" srcId="{038CF0C6-1EFB-497E-B788-22FBAD336023}" destId="{F8B271BC-8ADC-4C8F-A684-C7512BECD24F}" srcOrd="3" destOrd="0" presId="urn:microsoft.com/office/officeart/2018/2/layout/IconVerticalSolidList"/>
    <dgm:cxn modelId="{B1A32668-5307-421D-BF5E-0CEBED48704C}" type="presParOf" srcId="{761BB028-E7CD-4D36-B819-14D7D6495813}" destId="{48EBC18F-8D87-4044-825F-CB3DB3CEC229}" srcOrd="3" destOrd="0" presId="urn:microsoft.com/office/officeart/2018/2/layout/IconVerticalSolidList"/>
    <dgm:cxn modelId="{81DBB6B4-EBD8-4A8C-AE80-85204CD74742}" type="presParOf" srcId="{761BB028-E7CD-4D36-B819-14D7D6495813}" destId="{1ACBC42F-CD4C-4182-8792-508061563322}" srcOrd="4" destOrd="0" presId="urn:microsoft.com/office/officeart/2018/2/layout/IconVerticalSolidList"/>
    <dgm:cxn modelId="{F327F6A0-8B4A-47A9-9484-BAF7BD8FF713}" type="presParOf" srcId="{1ACBC42F-CD4C-4182-8792-508061563322}" destId="{C89FD829-5D7F-4558-888E-4777624A23F7}" srcOrd="0" destOrd="0" presId="urn:microsoft.com/office/officeart/2018/2/layout/IconVerticalSolidList"/>
    <dgm:cxn modelId="{58DC1B81-AF3D-4404-819C-044F5DCEE87F}" type="presParOf" srcId="{1ACBC42F-CD4C-4182-8792-508061563322}" destId="{896EFD3C-31C8-4CBE-88A7-FCEBE7B61A77}" srcOrd="1" destOrd="0" presId="urn:microsoft.com/office/officeart/2018/2/layout/IconVerticalSolidList"/>
    <dgm:cxn modelId="{A3988F3E-F576-4AE6-BAD6-62528E0E7A19}" type="presParOf" srcId="{1ACBC42F-CD4C-4182-8792-508061563322}" destId="{E7A6BBE1-DA31-4499-A9AD-CA42C8072579}" srcOrd="2" destOrd="0" presId="urn:microsoft.com/office/officeart/2018/2/layout/IconVerticalSolidList"/>
    <dgm:cxn modelId="{D8183C5F-DE46-4423-AD92-B8A418556631}" type="presParOf" srcId="{1ACBC42F-CD4C-4182-8792-508061563322}" destId="{B3E89107-38C7-41AB-9BF5-D6D3C69AD3F4}" srcOrd="3" destOrd="0" presId="urn:microsoft.com/office/officeart/2018/2/layout/IconVerticalSolidList"/>
    <dgm:cxn modelId="{373017F1-3D65-4F8E-A539-50380FF7E366}" type="presParOf" srcId="{761BB028-E7CD-4D36-B819-14D7D6495813}" destId="{A0CF1390-D7DC-4975-AED6-E3EB549751A9}" srcOrd="5" destOrd="0" presId="urn:microsoft.com/office/officeart/2018/2/layout/IconVerticalSolidList"/>
    <dgm:cxn modelId="{8EFB26C3-0CF6-436C-BB78-411BCBF5FAF6}" type="presParOf" srcId="{761BB028-E7CD-4D36-B819-14D7D6495813}" destId="{92F357D8-94A1-42E9-BA29-FC842B69F19B}" srcOrd="6" destOrd="0" presId="urn:microsoft.com/office/officeart/2018/2/layout/IconVerticalSolidList"/>
    <dgm:cxn modelId="{4B17073E-82F6-49F0-8FE6-CD4BCEE67A03}" type="presParOf" srcId="{92F357D8-94A1-42E9-BA29-FC842B69F19B}" destId="{405464A4-10C2-4DE2-941E-8BCC92B0F1AE}" srcOrd="0" destOrd="0" presId="urn:microsoft.com/office/officeart/2018/2/layout/IconVerticalSolidList"/>
    <dgm:cxn modelId="{ADEC4455-FD7F-437B-BF2C-375E3F399336}" type="presParOf" srcId="{92F357D8-94A1-42E9-BA29-FC842B69F19B}" destId="{21DFBFAE-E0FA-4299-A2FF-142139F9A48E}" srcOrd="1" destOrd="0" presId="urn:microsoft.com/office/officeart/2018/2/layout/IconVerticalSolidList"/>
    <dgm:cxn modelId="{A7D8177B-E27B-4521-A47B-48326E3C73D3}" type="presParOf" srcId="{92F357D8-94A1-42E9-BA29-FC842B69F19B}" destId="{85DBF937-65A7-4B54-BCF1-D80609471238}" srcOrd="2" destOrd="0" presId="urn:microsoft.com/office/officeart/2018/2/layout/IconVerticalSolidList"/>
    <dgm:cxn modelId="{C3D68A9E-0ACD-4728-BE8D-B6D4EBE16655}"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6.3: </a:t>
          </a:r>
          <a:r>
            <a:rPr lang="en-GB" sz="1400" i="1">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a:latin typeface="Arial"/>
              <a:cs typeface="Arial"/>
            </a:rPr>
            <a:t>.’</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a:t>
          </a:r>
          <a:r>
            <a:rPr lang="en-US" sz="1400">
              <a:solidFill>
                <a:schemeClr val="tx1"/>
              </a:solidFill>
              <a:latin typeface="Arial"/>
              <a:cs typeface="Arial"/>
            </a:rPr>
            <a:t>ce to validate the appropriateness of the Objection.</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2"/>
      <dgm:spPr>
        <a:solidFill>
          <a:schemeClr val="accent3"/>
        </a:solidFill>
      </dgm:spPr>
    </dgm:pt>
    <dgm:pt modelId="{130404BF-A276-4920-A48A-8F030D5A241E}" type="pres">
      <dgm:prSet presAssocID="{DC5E77EC-DB26-4D8D-AA19-D54287B218C6}"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2" custScaleX="100000">
        <dgm:presLayoutVars>
          <dgm:chMax val="0"/>
          <dgm:chPref val="0"/>
        </dgm:presLayoutVars>
      </dgm:prSet>
      <dgm:spPr/>
    </dgm:pt>
    <dgm:pt modelId="{527DF390-7E34-432A-ADAE-EC3BD7411EFB}" type="pres">
      <dgm:prSet presAssocID="{FF50EEFA-CF8C-4CF4-AB07-919A6269F5BE}"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1" presStyleCnt="2">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1" presStyleCnt="2">
        <dgm:presLayoutVars>
          <dgm:chMax val="0"/>
          <dgm:chPref val="0"/>
        </dgm:presLayoutVars>
      </dgm:prSet>
      <dgm:spPr/>
    </dgm:pt>
  </dgm:ptLst>
  <dgm:cxnLst>
    <dgm:cxn modelId="{D020C95E-721B-497E-8C04-1A4843C5AB31}" srcId="{F733276F-1C02-45D8-87CB-D21E6EC4EFEB}" destId="{82A08E3F-05E4-45BD-A860-F3AD177386B6}" srcOrd="1"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CCA4DEE7-1C5D-4656-BAC9-43CDC880EEA5}" type="presParOf" srcId="{761BB028-E7CD-4D36-B819-14D7D6495813}" destId="{92F357D8-94A1-42E9-BA29-FC842B69F19B}" srcOrd="2"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510"/>
          <a:ext cx="9217025" cy="1193517"/>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1038" y="269051"/>
          <a:ext cx="656434" cy="65643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78512" y="510"/>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REC Schedule 23, 10.1: </a:t>
          </a:r>
          <a:r>
            <a:rPr lang="en-GB" sz="1400" i="1" kern="1200">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kern="1200">
            <a:latin typeface="Arial" panose="020B0604020202020204" pitchFamily="34" charset="0"/>
            <a:cs typeface="Arial" panose="020B0604020202020204" pitchFamily="34" charset="0"/>
          </a:endParaRPr>
        </a:p>
      </dsp:txBody>
      <dsp:txXfrm>
        <a:off x="1378512" y="510"/>
        <a:ext cx="7838512" cy="1193517"/>
      </dsp:txXfrm>
    </dsp:sp>
    <dsp:sp modelId="{4931FBC0-56C2-437A-91A2-88EFCC116538}">
      <dsp:nvSpPr>
        <dsp:cNvPr id="0" name=""/>
        <dsp:cNvSpPr/>
      </dsp:nvSpPr>
      <dsp:spPr>
        <a:xfrm>
          <a:off x="0" y="1492406"/>
          <a:ext cx="9217025" cy="119351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1038" y="1760947"/>
          <a:ext cx="656434" cy="6564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78512" y="1492406"/>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kern="1200">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kern="1200">
            <a:latin typeface="Arial" panose="020B0604020202020204" pitchFamily="34" charset="0"/>
            <a:cs typeface="Arial" panose="020B0604020202020204" pitchFamily="34" charset="0"/>
          </a:endParaRPr>
        </a:p>
      </dsp:txBody>
      <dsp:txXfrm>
        <a:off x="1378512" y="1492406"/>
        <a:ext cx="7838512" cy="1193517"/>
      </dsp:txXfrm>
    </dsp:sp>
    <dsp:sp modelId="{405464A4-10C2-4DE2-941E-8BCC92B0F1AE}">
      <dsp:nvSpPr>
        <dsp:cNvPr id="0" name=""/>
        <dsp:cNvSpPr/>
      </dsp:nvSpPr>
      <dsp:spPr>
        <a:xfrm>
          <a:off x="0" y="2984302"/>
          <a:ext cx="9217025" cy="1193517"/>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1038" y="3252844"/>
          <a:ext cx="656434" cy="65643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78512" y="2984302"/>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In summary: Annulments can </a:t>
          </a:r>
          <a:r>
            <a:rPr lang="en-GB" sz="1400" b="1" u="sng" kern="1200">
              <a:latin typeface="Arial" panose="020B0604020202020204" pitchFamily="34" charset="0"/>
              <a:cs typeface="Arial" panose="020B0604020202020204" pitchFamily="34" charset="0"/>
            </a:rPr>
            <a:t>only</a:t>
          </a:r>
          <a:r>
            <a:rPr lang="en-GB" sz="1400" kern="12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kern="1200">
            <a:latin typeface="Arial" panose="020B0604020202020204" pitchFamily="34" charset="0"/>
            <a:cs typeface="Arial" panose="020B0604020202020204" pitchFamily="34" charset="0"/>
          </a:endParaRPr>
        </a:p>
      </dsp:txBody>
      <dsp:txXfrm>
        <a:off x="1378512" y="2984302"/>
        <a:ext cx="7838512" cy="1193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3505"/>
          <a:ext cx="9217025" cy="1200731"/>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3221" y="273669"/>
          <a:ext cx="661048" cy="66040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87490" y="3505"/>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REC Schedule 23, 10.2: </a:t>
          </a:r>
          <a:r>
            <a:rPr lang="en-GB" sz="1400" i="1" kern="1200">
              <a:latin typeface="Arial"/>
              <a:cs typeface="Arial"/>
            </a:rPr>
            <a:t>‘A Losing Supplier which submits an Annulment Request must retain (for at least 1 year) evidence of the reason for the Annulment Request.</a:t>
          </a:r>
          <a:endParaRPr lang="en-US" sz="1400" kern="1200">
            <a:latin typeface="Arial"/>
            <a:cs typeface="Arial"/>
          </a:endParaRPr>
        </a:p>
      </dsp:txBody>
      <dsp:txXfrm>
        <a:off x="1387490" y="3505"/>
        <a:ext cx="7756647" cy="1201905"/>
      </dsp:txXfrm>
    </dsp:sp>
    <dsp:sp modelId="{4931FBC0-56C2-437A-91A2-88EFCC116538}">
      <dsp:nvSpPr>
        <dsp:cNvPr id="0" name=""/>
        <dsp:cNvSpPr/>
      </dsp:nvSpPr>
      <dsp:spPr>
        <a:xfrm>
          <a:off x="0" y="1488212"/>
          <a:ext cx="9217025" cy="12007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3221" y="1758376"/>
          <a:ext cx="661048" cy="66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87490" y="1488212"/>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a:lnSpc>
              <a:spcPct val="100000"/>
            </a:lnSpc>
            <a:spcBef>
              <a:spcPct val="0"/>
            </a:spcBef>
            <a:spcAft>
              <a:spcPct val="35000"/>
            </a:spcAft>
            <a:buNone/>
          </a:pPr>
          <a:r>
            <a:rPr lang="en-GB" sz="1400" kern="1200">
              <a:solidFill>
                <a:schemeClr val="tx1"/>
              </a:solidFill>
              <a:latin typeface="Arial"/>
              <a:cs typeface="Arial"/>
            </a:rPr>
            <a:t>Standard Licence Conditions for Electricity and Gas Suppliers, Condition </a:t>
          </a:r>
          <a:r>
            <a:rPr lang="en-GB" sz="1400" i="0" kern="1200">
              <a:solidFill>
                <a:schemeClr val="tx1"/>
              </a:solidFill>
              <a:latin typeface="Arial"/>
              <a:cs typeface="Arial"/>
            </a:rPr>
            <a:t>14.10 requires:  </a:t>
          </a:r>
          <a:r>
            <a:rPr lang="en-GB" sz="1400" i="1" kern="1200">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kern="1200">
            <a:latin typeface="Arial"/>
            <a:cs typeface="Arial"/>
          </a:endParaRPr>
        </a:p>
      </dsp:txBody>
      <dsp:txXfrm>
        <a:off x="1387490" y="1488212"/>
        <a:ext cx="7756647" cy="1201905"/>
      </dsp:txXfrm>
    </dsp:sp>
    <dsp:sp modelId="{405464A4-10C2-4DE2-941E-8BCC92B0F1AE}">
      <dsp:nvSpPr>
        <dsp:cNvPr id="0" name=""/>
        <dsp:cNvSpPr/>
      </dsp:nvSpPr>
      <dsp:spPr>
        <a:xfrm>
          <a:off x="0" y="2972919"/>
          <a:ext cx="9217025" cy="1200731"/>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3221" y="3243083"/>
          <a:ext cx="661048" cy="66040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87490" y="2972919"/>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evidenc</a:t>
          </a:r>
          <a:r>
            <a:rPr lang="en-US" sz="1400" kern="1200">
              <a:solidFill>
                <a:schemeClr val="tx1"/>
              </a:solidFill>
              <a:latin typeface="Arial"/>
              <a:cs typeface="Arial"/>
            </a:rPr>
            <a:t>e to validate the appropriateness of the Annulment.</a:t>
          </a:r>
          <a:endParaRPr lang="en-US" sz="1400" strike="sngStrike" kern="1200">
            <a:solidFill>
              <a:schemeClr val="tx1"/>
            </a:solidFill>
            <a:latin typeface="Arial"/>
            <a:cs typeface="Arial"/>
          </a:endParaRPr>
        </a:p>
      </dsp:txBody>
      <dsp:txXfrm>
        <a:off x="1387490" y="2972919"/>
        <a:ext cx="7756647" cy="12019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4110"/>
          <a:ext cx="9742487" cy="874780"/>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264621" y="200936"/>
          <a:ext cx="481599" cy="48112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010841" y="4110"/>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6.1: </a:t>
          </a:r>
          <a:r>
            <a:rPr lang="en-GB" sz="1400" i="1" kern="1200">
              <a:solidFill>
                <a:srgbClr val="000000"/>
              </a:solidFill>
              <a:latin typeface="Arial"/>
              <a:cs typeface="Arial"/>
            </a:rPr>
            <a:t>‘A Losing Supplier may only raise an Objection where it is permitted to do so in accordance with its Energy Supply Licence</a:t>
          </a:r>
          <a:r>
            <a:rPr lang="en-GB" sz="1400" i="1" kern="1200">
              <a:latin typeface="Arial"/>
              <a:cs typeface="Arial"/>
            </a:rPr>
            <a:t>.’</a:t>
          </a:r>
          <a:endParaRPr lang="en-US" sz="1400" kern="1200">
            <a:latin typeface="Arial"/>
            <a:cs typeface="Arial"/>
          </a:endParaRPr>
        </a:p>
      </dsp:txBody>
      <dsp:txXfrm>
        <a:off x="1010841" y="4110"/>
        <a:ext cx="8685977" cy="956791"/>
      </dsp:txXfrm>
    </dsp:sp>
    <dsp:sp modelId="{4931FBC0-56C2-437A-91A2-88EFCC116538}">
      <dsp:nvSpPr>
        <dsp:cNvPr id="0" name=""/>
        <dsp:cNvSpPr/>
      </dsp:nvSpPr>
      <dsp:spPr>
        <a:xfrm>
          <a:off x="0" y="1200099"/>
          <a:ext cx="9742487" cy="87478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264621" y="1396925"/>
          <a:ext cx="481599" cy="48112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010841" y="1161981"/>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Standard Licence Conditions for Electricity and Gas Suppliers, Condition 14.2(a) allows the use of Objections where for a Non-Domestic Customer: </a:t>
          </a:r>
          <a:r>
            <a:rPr lang="en-GB" sz="1400" i="1" kern="1200">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sp:txBody>
      <dsp:txXfrm>
        <a:off x="1010841" y="1161981"/>
        <a:ext cx="8685977" cy="956791"/>
      </dsp:txXfrm>
    </dsp:sp>
    <dsp:sp modelId="{C89FD829-5D7F-4558-888E-4777624A23F7}">
      <dsp:nvSpPr>
        <dsp:cNvPr id="0" name=""/>
        <dsp:cNvSpPr/>
      </dsp:nvSpPr>
      <dsp:spPr>
        <a:xfrm>
          <a:off x="0" y="2396088"/>
          <a:ext cx="9742487" cy="87478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EFD3C-31C8-4CBE-88A7-FCEBE7B61A77}">
      <dsp:nvSpPr>
        <dsp:cNvPr id="0" name=""/>
        <dsp:cNvSpPr/>
      </dsp:nvSpPr>
      <dsp:spPr>
        <a:xfrm>
          <a:off x="264621" y="2592914"/>
          <a:ext cx="481599" cy="48112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E89107-38C7-41AB-9BF5-D6D3C69AD3F4}">
      <dsp:nvSpPr>
        <dsp:cNvPr id="0" name=""/>
        <dsp:cNvSpPr/>
      </dsp:nvSpPr>
      <dsp:spPr>
        <a:xfrm>
          <a:off x="1010841" y="2396088"/>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rtl="0">
            <a:lnSpc>
              <a:spcPct val="100000"/>
            </a:lnSpc>
            <a:spcBef>
              <a:spcPct val="0"/>
            </a:spcBef>
            <a:spcAft>
              <a:spcPct val="35000"/>
            </a:spcAft>
            <a:buNone/>
          </a:pPr>
          <a:r>
            <a:rPr lang="en-GB" sz="1400" kern="1200">
              <a:latin typeface="Arial"/>
              <a:cs typeface="Arial"/>
            </a:rPr>
            <a:t>Standard Licence Conditions for Electricity and Gas Suppliers, Condition 14.4 (a) allows the use of Objections where for a Domestic Customers: </a:t>
          </a:r>
          <a:r>
            <a:rPr lang="en-GB" sz="1400" i="1" kern="1200">
              <a:latin typeface="Arial"/>
              <a:cs typeface="Arial"/>
            </a:rPr>
            <a:t>‘subject to paragraphs 14.5 and 14.7, if at the time the request is made Outstanding Charges are due to the licensee from that Domestic Customer’</a:t>
          </a:r>
        </a:p>
      </dsp:txBody>
      <dsp:txXfrm>
        <a:off x="1010841" y="2396088"/>
        <a:ext cx="8685977" cy="956791"/>
      </dsp:txXfrm>
    </dsp:sp>
    <dsp:sp modelId="{405464A4-10C2-4DE2-941E-8BCC92B0F1AE}">
      <dsp:nvSpPr>
        <dsp:cNvPr id="0" name=""/>
        <dsp:cNvSpPr/>
      </dsp:nvSpPr>
      <dsp:spPr>
        <a:xfrm>
          <a:off x="0" y="3592077"/>
          <a:ext cx="9742487" cy="874780"/>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264621" y="3788903"/>
          <a:ext cx="481599" cy="48112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010841" y="3563488"/>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In summary: Objections can </a:t>
          </a:r>
          <a:r>
            <a:rPr lang="en-GB" sz="1400" b="1" u="sng" kern="1200">
              <a:latin typeface="Arial"/>
              <a:cs typeface="Arial"/>
            </a:rPr>
            <a:t>only</a:t>
          </a:r>
          <a:r>
            <a:rPr lang="en-GB" sz="1400" kern="1200">
              <a:latin typeface="Arial"/>
              <a:cs typeface="Arial"/>
            </a:rPr>
            <a:t> be used when:</a:t>
          </a:r>
        </a:p>
        <a:p>
          <a:pPr marL="0" lvl="0" indent="0" algn="l" defTabSz="622300">
            <a:lnSpc>
              <a:spcPct val="100000"/>
            </a:lnSpc>
            <a:spcBef>
              <a:spcPct val="0"/>
            </a:spcBef>
            <a:spcAft>
              <a:spcPct val="35000"/>
            </a:spcAft>
            <a:buNone/>
          </a:pPr>
          <a:r>
            <a:rPr lang="en-GB" sz="1200" kern="1200">
              <a:latin typeface="Arial"/>
              <a:cs typeface="Arial"/>
            </a:rPr>
            <a:t>the Losing Supplier has a contract with a customer, the terms of which allows them to object; or</a:t>
          </a:r>
        </a:p>
        <a:p>
          <a:pPr marL="0" lvl="0" indent="0" algn="l" defTabSz="622300">
            <a:lnSpc>
              <a:spcPct val="100000"/>
            </a:lnSpc>
            <a:spcBef>
              <a:spcPct val="0"/>
            </a:spcBef>
            <a:spcAft>
              <a:spcPct val="35000"/>
            </a:spcAft>
            <a:buNone/>
          </a:pPr>
          <a:r>
            <a:rPr lang="en-GB" sz="1200" kern="120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kern="1200">
            <a:latin typeface="Arial"/>
            <a:cs typeface="Arial"/>
          </a:endParaRPr>
        </a:p>
      </dsp:txBody>
      <dsp:txXfrm>
        <a:off x="1010841" y="3563488"/>
        <a:ext cx="8685977" cy="9567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600634"/>
          <a:ext cx="9217025" cy="1331842"/>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402882" y="900299"/>
          <a:ext cx="732513" cy="73251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538278" y="600634"/>
          <a:ext cx="7678746" cy="1331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53" tIns="140953" rIns="140953" bIns="140953"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6.3: </a:t>
          </a:r>
          <a:r>
            <a:rPr lang="en-GB" sz="1400" i="1" kern="1200">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kern="1200">
              <a:latin typeface="Arial"/>
              <a:cs typeface="Arial"/>
            </a:rPr>
            <a:t>.’</a:t>
          </a:r>
          <a:endParaRPr lang="en-US" sz="1400" kern="1200">
            <a:latin typeface="Arial" panose="020B0604020202020204" pitchFamily="34" charset="0"/>
            <a:cs typeface="Arial" panose="020B0604020202020204" pitchFamily="34" charset="0"/>
          </a:endParaRPr>
        </a:p>
      </dsp:txBody>
      <dsp:txXfrm>
        <a:off x="1538278" y="600634"/>
        <a:ext cx="7678746" cy="1331842"/>
      </dsp:txXfrm>
    </dsp:sp>
    <dsp:sp modelId="{405464A4-10C2-4DE2-941E-8BCC92B0F1AE}">
      <dsp:nvSpPr>
        <dsp:cNvPr id="0" name=""/>
        <dsp:cNvSpPr/>
      </dsp:nvSpPr>
      <dsp:spPr>
        <a:xfrm>
          <a:off x="0" y="2245852"/>
          <a:ext cx="9217025" cy="1331842"/>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402882" y="2545516"/>
          <a:ext cx="732513" cy="73251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538278" y="2245852"/>
          <a:ext cx="7678746" cy="1331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53" tIns="140953" rIns="140953" bIns="140953"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a:t>
          </a:r>
          <a:r>
            <a:rPr lang="en-US" sz="1400" kern="1200">
              <a:solidFill>
                <a:schemeClr val="tx1"/>
              </a:solidFill>
              <a:latin typeface="Arial"/>
              <a:cs typeface="Arial"/>
            </a:rPr>
            <a:t>ce to validate the appropriateness of the Objection.</a:t>
          </a:r>
          <a:endParaRPr lang="en-US" sz="1400" strike="sngStrike" kern="1200">
            <a:solidFill>
              <a:schemeClr val="tx1"/>
            </a:solidFill>
            <a:latin typeface="Arial"/>
            <a:cs typeface="Arial"/>
          </a:endParaRPr>
        </a:p>
      </dsp:txBody>
      <dsp:txXfrm>
        <a:off x="1538278" y="2245852"/>
        <a:ext cx="7678746" cy="133184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4276927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928463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18493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241388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440799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348848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2119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218700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3743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10328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92383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7535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55469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9857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997382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407671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891322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3442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2045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7829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536257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1899730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5054661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64889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3071305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743029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6060680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21130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image" Target="../media/image5.png"/><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image" Target="../media/image4.png"/><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9507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505740938"/>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8804457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16_DD451323.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Arial"/>
                <a:ea typeface="Roboto"/>
                <a:cs typeface="Arial"/>
              </a:rPr>
              <a:t>Guidance on REC Requirements for Annulments and Objections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Arial"/>
                <a:ea typeface="Roboto"/>
                <a:cs typeface="Arial"/>
              </a:rPr>
              <a:t>Amy Crowe-Lamont and Vaishnavi Sharma</a:t>
            </a:r>
            <a:endParaRPr lang="en-GB">
              <a:latin typeface="Arial"/>
              <a:cs typeface="Arial"/>
            </a:endParaRPr>
          </a:p>
        </p:txBody>
      </p:sp>
    </p:spTree>
    <p:extLst>
      <p:ext uri="{BB962C8B-B14F-4D97-AF65-F5344CB8AC3E}">
        <p14:creationId xmlns:p14="http://schemas.microsoft.com/office/powerpoint/2010/main" val="3712291619"/>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latin typeface="Arial"/>
                <a:ea typeface="Roboto"/>
                <a:cs typeface="Roboto"/>
              </a:rPr>
              <a:t>Performance Assurance Risk Monitoring</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1487488" y="1651192"/>
            <a:ext cx="8635568" cy="417833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GB" sz="1400">
                <a:solidFill>
                  <a:srgbClr val="000000"/>
                </a:solidFill>
                <a:latin typeface="Arial"/>
                <a:ea typeface="Roboto"/>
                <a:cs typeface="Roboto"/>
              </a:rPr>
              <a:t>REC Schedule 23 lists requirements for Suppliers in relation to the Annulments and Objections processes.</a:t>
            </a:r>
          </a:p>
          <a:p>
            <a:pPr marL="285750" indent="-285750">
              <a:buFontTx/>
              <a:buChar char="-"/>
            </a:pPr>
            <a:r>
              <a:rPr lang="en-GB" sz="1400">
                <a:solidFill>
                  <a:srgbClr val="000000"/>
                </a:solidFill>
                <a:latin typeface="Arial"/>
                <a:ea typeface="Roboto"/>
                <a:cs typeface="Roboto"/>
              </a:rPr>
              <a:t>The Code Manager monitors the rate of use of Annulments and Objections as a part of the Performance Assurance risk monitoring and reporting to the Performance Assurance Board (PAB). </a:t>
            </a:r>
            <a:endParaRPr lang="en-GB" sz="1400">
              <a:solidFill>
                <a:srgbClr val="000000"/>
              </a:solidFill>
              <a:latin typeface="Arial"/>
              <a:cs typeface="Arial"/>
            </a:endParaRPr>
          </a:p>
          <a:p>
            <a:pPr marL="285750" indent="-285750">
              <a:buFontTx/>
              <a:buChar char="-"/>
            </a:pPr>
            <a:r>
              <a:rPr lang="en-GB" sz="1400">
                <a:solidFill>
                  <a:srgbClr val="000000"/>
                </a:solidFill>
                <a:latin typeface="Arial"/>
                <a:ea typeface="Roboto"/>
                <a:cs typeface="Roboto"/>
              </a:rPr>
              <a:t>Earlier in the year, the Code Manager noted an increase in the volume of Objections despite the volume of switching remaining low. We also noted some Parties had high use of Annulments while they were not using Objections at all.</a:t>
            </a:r>
          </a:p>
          <a:p>
            <a:pPr marL="285750" indent="-285750">
              <a:buFontTx/>
              <a:buChar char="-"/>
            </a:pPr>
            <a:r>
              <a:rPr lang="en-GB" sz="1400">
                <a:solidFill>
                  <a:srgbClr val="000000"/>
                </a:solidFill>
                <a:latin typeface="Arial"/>
                <a:ea typeface="Roboto"/>
                <a:cs typeface="Arial"/>
              </a:rPr>
              <a:t>The Code Manager has also received allegations where some Parties may not be meeting their REC obligations for these processes.</a:t>
            </a:r>
          </a:p>
          <a:p>
            <a:pPr marL="285750" indent="-285750">
              <a:buFontTx/>
              <a:buChar char="-"/>
            </a:pPr>
            <a:r>
              <a:rPr lang="en-GB" sz="1400">
                <a:solidFill>
                  <a:srgbClr val="000000"/>
                </a:solidFill>
                <a:latin typeface="Arial"/>
                <a:ea typeface="Roboto"/>
                <a:cs typeface="Roboto"/>
              </a:rPr>
              <a:t>To understand the cause for the spike, and to ensure Objections and Annulments were being in line with the Code, the Code Manager issued Request for Clarification (RFC) </a:t>
            </a:r>
            <a:r>
              <a:rPr lang="en-GB" sz="1400" err="1">
                <a:solidFill>
                  <a:srgbClr val="000000"/>
                </a:solidFill>
                <a:latin typeface="Arial"/>
                <a:ea typeface="Roboto"/>
                <a:cs typeface="Roboto"/>
              </a:rPr>
              <a:t>PATs.</a:t>
            </a:r>
            <a:endParaRPr lang="en-GB" sz="1400">
              <a:solidFill>
                <a:srgbClr val="000000"/>
              </a:solidFill>
              <a:latin typeface="Arial"/>
              <a:ea typeface="Roboto"/>
              <a:cs typeface="Roboto"/>
            </a:endParaRPr>
          </a:p>
          <a:p>
            <a:pPr marL="285750" indent="-285750">
              <a:buFontTx/>
              <a:buChar char="-"/>
            </a:pPr>
            <a:r>
              <a:rPr lang="en-GB" sz="1400">
                <a:solidFill>
                  <a:srgbClr val="000000"/>
                </a:solidFill>
                <a:latin typeface="Arial"/>
                <a:ea typeface="Roboto"/>
                <a:cs typeface="Roboto"/>
              </a:rPr>
              <a:t>This made it clear that Parties did not consistently understand which process to use when.  To help Parties understand the Code we are providing guidance to clarify when to appropriately use Objections and Annulments within the Code and have also raised a Code change to make the Code much clearer .</a:t>
            </a:r>
          </a:p>
          <a:p>
            <a:pPr marL="285750" indent="-285750">
              <a:buFontTx/>
              <a:buChar char="-"/>
            </a:pPr>
            <a:r>
              <a:rPr lang="en-GB" sz="1400">
                <a:solidFill>
                  <a:srgbClr val="000000"/>
                </a:solidFill>
                <a:latin typeface="Arial"/>
                <a:ea typeface="Roboto"/>
                <a:cs typeface="Roboto"/>
              </a:rPr>
              <a:t>This has really validated our RFC approach – where we are open to understanding the underlying cause, and do not assume the issue is caused by the Party.</a:t>
            </a:r>
          </a:p>
          <a:p>
            <a:pPr marL="285750" indent="-285750">
              <a:buFontTx/>
              <a:buChar char="-"/>
            </a:pPr>
            <a:r>
              <a:rPr lang="en-GB" sz="1400">
                <a:solidFill>
                  <a:srgbClr val="000000"/>
                </a:solidFill>
                <a:latin typeface="Arial"/>
                <a:ea typeface="Roboto"/>
                <a:cs typeface="Roboto"/>
              </a:rPr>
              <a:t>We would like to test this guidance with RIG before circulating it to all Parties.</a:t>
            </a:r>
            <a:endParaRPr lang="en-GB" sz="1400" strike="sngStrike">
              <a:solidFill>
                <a:srgbClr val="000000"/>
              </a:solidFill>
              <a:latin typeface="Arial"/>
              <a:ea typeface="Roboto"/>
              <a:cs typeface="Roboto"/>
            </a:endParaRPr>
          </a:p>
        </p:txBody>
      </p:sp>
    </p:spTree>
    <p:extLst>
      <p:ext uri="{BB962C8B-B14F-4D97-AF65-F5344CB8AC3E}">
        <p14:creationId xmlns:p14="http://schemas.microsoft.com/office/powerpoint/2010/main" val="227058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261595830"/>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Annulments?</a:t>
            </a:r>
          </a:p>
        </p:txBody>
      </p:sp>
    </p:spTree>
    <p:extLst>
      <p:ext uri="{BB962C8B-B14F-4D97-AF65-F5344CB8AC3E}">
        <p14:creationId xmlns:p14="http://schemas.microsoft.com/office/powerpoint/2010/main" val="240052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091369951"/>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2974691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Objections</a:t>
            </a:r>
            <a:endParaRPr lang="en-GB"/>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1436102264"/>
              </p:ext>
            </p:extLst>
          </p:nvPr>
        </p:nvGraphicFramePr>
        <p:xfrm>
          <a:off x="906463" y="1939895"/>
          <a:ext cx="9742487" cy="4552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07CF055-A3DB-F170-EE93-397E8E7B413F}"/>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Objections?</a:t>
            </a:r>
          </a:p>
        </p:txBody>
      </p:sp>
    </p:spTree>
    <p:extLst>
      <p:ext uri="{BB962C8B-B14F-4D97-AF65-F5344CB8AC3E}">
        <p14:creationId xmlns:p14="http://schemas.microsoft.com/office/powerpoint/2010/main" val="510447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t>
            </a:r>
            <a:r>
              <a:rPr lang="en-GB" err="1">
                <a:latin typeface="Roboto"/>
                <a:ea typeface="Roboto"/>
                <a:cs typeface="Roboto"/>
              </a:rPr>
              <a:t>OBjections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676781324"/>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2267942635"/>
      </p:ext>
    </p:extLst>
  </p:cSld>
  <p:clrMapOvr>
    <a:masterClrMapping/>
  </p:clrMapOvr>
</p:sld>
</file>

<file path=ppt/theme/theme1.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3.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SharedWithUsers xmlns="d5e8df70-7ba7-462a-92bc-0eb2af61e599">
      <UserInfo>
        <DisplayName>Waghorn, Andrew M</DisplayName>
        <AccountId>20</AccountId>
        <AccountType/>
      </UserInfo>
      <UserInfo>
        <DisplayName>Williams, Lewis</DisplayName>
        <AccountId>37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1E9702-8248-405B-9572-D3298B3FD0F8}">
  <ds:schemaRefs>
    <ds:schemaRef ds:uri="58dbe026-c2b7-4f74-8c27-82ec413bac0d"/>
    <ds:schemaRef ds:uri="9aec8e27-46b6-4dfa-bdad-04f5a9be56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71FE856-860D-47F4-A5C5-93D060F59933}">
  <ds:schemaRefs>
    <ds:schemaRef ds:uri="http://schemas.microsoft.com/sharepoint/v3/contenttype/forms"/>
  </ds:schemaRefs>
</ds:datastoreItem>
</file>

<file path=customXml/itemProps3.xml><?xml version="1.0" encoding="utf-8"?>
<ds:datastoreItem xmlns:ds="http://schemas.openxmlformats.org/officeDocument/2006/customXml" ds:itemID="{3E8FFE57-FF44-4071-B01C-E3C63F4D0E2A}"/>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0</Notes>
  <HiddenSlides>0</HiddenSlide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CONTENT SLIDE</vt:lpstr>
      <vt:lpstr>REC Alternative Event Theme</vt:lpstr>
      <vt:lpstr>1_REC Light Event Theme</vt:lpstr>
      <vt:lpstr>Guidance on REC Requirements for Annulments and Objections</vt:lpstr>
      <vt:lpstr>Performance Assurance Risk Monitoring</vt:lpstr>
      <vt:lpstr>REC requirements for Annulments</vt:lpstr>
      <vt:lpstr>REC requirements for Annulments</vt:lpstr>
      <vt:lpstr>REC requirements for Objections</vt:lpstr>
      <vt:lpstr>REC requirements for OBjections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Cleanse Reporting Update (1/3)</dc:title>
  <dc:creator>Williams, Lewis</dc:creator>
  <cp:revision>2</cp:revision>
  <dcterms:created xsi:type="dcterms:W3CDTF">2022-12-08T09:47:52Z</dcterms:created>
  <dcterms:modified xsi:type="dcterms:W3CDTF">2023-07-07T09:39:38Z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2022-12-08T09:47:53Z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d9e33143-ed31-48f3-b5ce-9d895591c03b</vt:lpwstr>
  </property>
  <property fmtid="{D5CDD505-2E9C-101B-9397-08002B2CF9AE}" pid="8" name="MSIP_Label_ea60d57e-af5b-4752-ac57-3e4f28ca11dc_ContentBits">
    <vt:lpwstr>0</vt:lpwstr>
  </property>
  <property fmtid="{D5CDD505-2E9C-101B-9397-08002B2CF9AE}" pid="9" name="ContentTypeId">
    <vt:lpwstr>0x0101003A9D1BF19C22A248B6F8E3EABC10E12A</vt:lpwstr>
  </property>
  <property fmtid="{D5CDD505-2E9C-101B-9397-08002B2CF9AE}" pid="10" name="MediaServiceImageTags">
    <vt:lpwstr/>
  </property>
</Properties>
</file>