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 id="2147483703" r:id="rId5"/>
  </p:sldMasterIdLst>
  <p:notesMasterIdLst>
    <p:notesMasterId r:id="rId12"/>
  </p:notesMasterIdLst>
  <p:sldIdLst>
    <p:sldId id="2147475709" r:id="rId6"/>
    <p:sldId id="2147478943" r:id="rId7"/>
    <p:sldId id="2147478946" r:id="rId8"/>
    <p:sldId id="2147478944" r:id="rId9"/>
    <p:sldId id="2147478945" r:id="rId10"/>
    <p:sldId id="214747894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4A2218-DF02-D026-BAF5-D86681556E1B}" name="Rodgers, Daniel" initials="RD" userId="S::djrodgers@deloitte.co.uk::272d1331-8f57-47a1-9330-41f12994ed8c" providerId="AD"/>
  <p188:author id="{4D022E18-D9D5-3E67-0565-44EC911908C5}" name="Picksley, Jade" initials="PJ" userId="S::jpicksley@deloitte.co.uk::3ad0b5c4-c739-42a3-aae3-6492949697bd" providerId="AD"/>
  <p188:author id="{46300920-B9D7-0051-BC16-9A8CFC2B48AB}" name="Ward, Mark" initials="WM" userId="S::markward@deloitte.co.uk::d27c521e-ae64-4858-83f3-d5fa5317de43" providerId="AD"/>
  <p188:author id="{1AD8E861-EEEF-E2CC-0656-32F82287F07F}" name="Avis, Thomas" initials="AT" userId="S::twavis@deloitte.co.uk::c0db91b6-8193-4bc5-bd07-57f16d68f3d9" providerId="AD"/>
  <p188:author id="{38AC4062-77D9-4061-9E17-D6FA311C9178}" name="Carlton, Walter" initials="CW" userId="S::wcarlton@deloitte.co.uk::a95b5c81-c3d7-4b41-881d-c06e0bc4b070" providerId="AD"/>
  <p188:author id="{3FB7DF79-73C0-3E93-CE72-6C804600D96F}" name="Williams, Lewis" initials="WL" userId="S::lewiswilliams@deloitte.co.uk::8751e9be-9ee0-4faf-88ce-27fbf84cd6b0" providerId="AD"/>
  <p188:author id="{83E97C7E-EE36-FD2C-007B-C8BD7271793E}" name="Sharma, Vaishnavi Y" initials="SY" userId="S::vaishnsharma@deloitte.co.uk::089ce4cd-3a36-4e62-8f11-410ac0e9afdd" providerId="AD"/>
  <p188:author id="{5C31537F-276A-E0A0-377C-05A46A927BB4}" name="Waghorn, Andrew M" initials="WAM" userId="S::awaghorn@deloitte.co.uk::81c733e3-9d74-46df-81e6-11f8a5e7275e" providerId="AD"/>
  <p188:author id="{9040898D-64CE-1916-0418-5E9191314D41}" name="Moden, Anton" initials="MA" userId="S::amoden@deloitte.co.uk::7b35dd8e-c9e7-4680-8f41-28c9dafada4a" providerId="AD"/>
  <p188:author id="{6A97BF9F-453A-51BF-AB95-5D72966F3A11}" name="Vyas, Nirav" initials="VN" userId="S::niravvyas@deloitte.co.uk::c70aaace-e6e8-4851-b01d-0f188817cfd9" providerId="AD"/>
  <p188:author id="{EDD324A7-4B82-85A8-02FB-E42A87DF671F}" name="Crowe-Lamont, Amy" initials="CA" userId="S::acrowelamont@deloitte.co.uk::380f60ef-f09e-48fa-88ac-ebaaa8acf0dc" providerId="AD"/>
  <p188:author id="{C21F82B4-AC1A-AC55-571E-7FE8289BB545}" name="Campbell-Sharma, Vaishnavi" initials="VC" userId="S::vcampbellsharma@deloitte.co.uk::089ce4cd-3a36-4e62-8f11-410ac0e9afdd" providerId="AD"/>
  <p188:author id="{7AC02CC4-A89C-E418-7726-D9BC0FCA8F6E}" name="Murali, Lakshna" initials="ML" userId="S::lakshnamurali@deloitte.co.uk::bfc29d23-437c-4e8d-b11d-ece0cbfe91d0" providerId="AD"/>
  <p188:author id="{CC8F5BCB-4F87-E7B9-AA2F-513D9C66C4A0}" name="Costa Fernandes, Katie" initials="CFK" userId="S::kcostafernandes@deloitte.co.uk::44ada65a-bff4-457b-a60e-72edd81ed915" providerId="AD"/>
  <p188:author id="{98504FF3-21E5-3279-3FAC-635003FDBC06}" name="Elliott, Jake" initials="EJ" userId="S::jmelliott@deloitte.co.uk::96ab0fcf-6012-4693-943a-4f85a88231e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B282E"/>
    <a:srgbClr val="EBF1F0"/>
    <a:srgbClr val="D5E3E0"/>
    <a:srgbClr val="FFFFFF"/>
    <a:srgbClr val="E6E6E6"/>
    <a:srgbClr val="70ADA3"/>
    <a:srgbClr val="96BEB7"/>
    <a:srgbClr val="B4CF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A707E5-AD16-41B8-96D6-B94071853093}" v="305" dt="2025-10-22T13:35:36.0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108" autoAdjust="0"/>
    <p:restoredTop sz="97036" autoAdjust="0"/>
  </p:normalViewPr>
  <p:slideViewPr>
    <p:cSldViewPr snapToGrid="0">
      <p:cViewPr varScale="1">
        <p:scale>
          <a:sx n="113" d="100"/>
          <a:sy n="113" d="100"/>
        </p:scale>
        <p:origin x="108" y="204"/>
      </p:cViewPr>
      <p:guideLst>
        <p:guide orient="horz" pos="2160"/>
        <p:guide pos="381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AB21EC-D440-4DEB-9665-4491C16182A4}" type="doc">
      <dgm:prSet loTypeId="urn:microsoft.com/office/officeart/2008/layout/LinedList" loCatId="hierarchy" qsTypeId="urn:microsoft.com/office/officeart/2005/8/quickstyle/simple1" qsCatId="simple" csTypeId="urn:microsoft.com/office/officeart/2005/8/colors/colorful3" csCatId="colorful" phldr="1"/>
      <dgm:spPr/>
      <dgm:t>
        <a:bodyPr/>
        <a:lstStyle/>
        <a:p>
          <a:endParaRPr lang="en-GB"/>
        </a:p>
      </dgm:t>
    </dgm:pt>
    <dgm:pt modelId="{445B297C-4152-4785-A0D6-541A96CE8F04}">
      <dgm:prSet phldrT="[Text]" custT="1"/>
      <dgm:spPr/>
      <dgm:t>
        <a:bodyPr/>
        <a:lstStyle/>
        <a:p>
          <a:pPr>
            <a:buNone/>
          </a:pPr>
          <a:r>
            <a:rPr lang="en-GB" sz="1200" b="1" dirty="0">
              <a:latin typeface="Arial" panose="020B0604020202020204" pitchFamily="34" charset="0"/>
              <a:cs typeface="Arial" panose="020B0604020202020204" pitchFamily="34" charset="0"/>
            </a:rPr>
            <a:t>Feedback from Parties in response to the request for information for I0197 and previous engagement with Performance Assurance indicates:</a:t>
          </a:r>
          <a:endParaRPr lang="en-GB" sz="1200" b="1" dirty="0"/>
        </a:p>
      </dgm:t>
    </dgm:pt>
    <dgm:pt modelId="{00C225DE-6674-46C3-BA5C-2DCF6758710C}" type="parTrans" cxnId="{1B994697-301A-4DDB-A0EA-819F039E1C6C}">
      <dgm:prSet/>
      <dgm:spPr/>
      <dgm:t>
        <a:bodyPr/>
        <a:lstStyle/>
        <a:p>
          <a:endParaRPr lang="en-GB" sz="1400"/>
        </a:p>
      </dgm:t>
    </dgm:pt>
    <dgm:pt modelId="{2EBF70D7-6606-4A6E-A821-329AF1ACAD28}" type="sibTrans" cxnId="{1B994697-301A-4DDB-A0EA-819F039E1C6C}">
      <dgm:prSet/>
      <dgm:spPr/>
      <dgm:t>
        <a:bodyPr/>
        <a:lstStyle/>
        <a:p>
          <a:endParaRPr lang="en-GB" sz="1400"/>
        </a:p>
      </dgm:t>
    </dgm:pt>
    <dgm:pt modelId="{183A18E2-6BBC-483A-91B0-9658A6A1F158}">
      <dgm:prSet custT="1"/>
      <dgm:spPr/>
      <dgm:t>
        <a:bodyPr/>
        <a:lstStyle/>
        <a:p>
          <a:r>
            <a:rPr lang="en-GB" sz="1200" dirty="0">
              <a:latin typeface="Arial" panose="020B0604020202020204" pitchFamily="34" charset="0"/>
              <a:cs typeface="Arial" panose="020B0604020202020204" pitchFamily="34" charset="0"/>
            </a:rPr>
            <a:t>Significant gaps exist in both electricity and gas non-emergency meter fault resolution processes.</a:t>
          </a:r>
        </a:p>
      </dgm:t>
    </dgm:pt>
    <dgm:pt modelId="{CAF1B315-4C7E-437F-B551-C31780A56BB3}" type="parTrans" cxnId="{3BC2BF6B-AAB6-4923-9E38-50BBDE9E9C8C}">
      <dgm:prSet/>
      <dgm:spPr/>
      <dgm:t>
        <a:bodyPr/>
        <a:lstStyle/>
        <a:p>
          <a:endParaRPr lang="en-GB" sz="1400"/>
        </a:p>
      </dgm:t>
    </dgm:pt>
    <dgm:pt modelId="{9E37F45C-F7E7-4FC1-8FEC-02D1EBCEA781}" type="sibTrans" cxnId="{3BC2BF6B-AAB6-4923-9E38-50BBDE9E9C8C}">
      <dgm:prSet/>
      <dgm:spPr/>
      <dgm:t>
        <a:bodyPr/>
        <a:lstStyle/>
        <a:p>
          <a:endParaRPr lang="en-GB" sz="1400"/>
        </a:p>
      </dgm:t>
    </dgm:pt>
    <dgm:pt modelId="{5D4DDEEC-B136-4458-ADEE-C654EAEF156F}">
      <dgm:prSet custT="1"/>
      <dgm:spPr/>
      <dgm:t>
        <a:bodyPr/>
        <a:lstStyle/>
        <a:p>
          <a:r>
            <a:rPr lang="en-GB" sz="1200" dirty="0">
              <a:latin typeface="Arial" panose="020B0604020202020204" pitchFamily="34" charset="0"/>
              <a:cs typeface="Arial" panose="020B0604020202020204" pitchFamily="34" charset="0"/>
            </a:rPr>
            <a:t>Electricity processes lack clarity, standardised categorisation, and sufficient resourcing.</a:t>
          </a:r>
        </a:p>
      </dgm:t>
    </dgm:pt>
    <dgm:pt modelId="{8F3B7C0F-84EA-4EDF-8B82-073ED61C997A}" type="parTrans" cxnId="{39FF35E8-1851-4A17-9E10-581176CE8203}">
      <dgm:prSet/>
      <dgm:spPr/>
      <dgm:t>
        <a:bodyPr/>
        <a:lstStyle/>
        <a:p>
          <a:endParaRPr lang="en-GB" sz="1400"/>
        </a:p>
      </dgm:t>
    </dgm:pt>
    <dgm:pt modelId="{673223E3-673D-4BCF-B14B-FC37031F5204}" type="sibTrans" cxnId="{39FF35E8-1851-4A17-9E10-581176CE8203}">
      <dgm:prSet/>
      <dgm:spPr/>
      <dgm:t>
        <a:bodyPr/>
        <a:lstStyle/>
        <a:p>
          <a:endParaRPr lang="en-GB" sz="1400"/>
        </a:p>
      </dgm:t>
    </dgm:pt>
    <dgm:pt modelId="{B6AF3587-9B07-4462-972C-7873E84A6AC9}">
      <dgm:prSet custT="1"/>
      <dgm:spPr/>
      <dgm:t>
        <a:bodyPr/>
        <a:lstStyle/>
        <a:p>
          <a:r>
            <a:rPr lang="en-GB" sz="1200" dirty="0">
              <a:latin typeface="Arial" panose="020B0604020202020204" pitchFamily="34" charset="0"/>
              <a:cs typeface="Arial" panose="020B0604020202020204" pitchFamily="34" charset="0"/>
            </a:rPr>
            <a:t>Gas processes, while functional, lack a formal REC-defined process and standardised communication flows.</a:t>
          </a:r>
        </a:p>
      </dgm:t>
    </dgm:pt>
    <dgm:pt modelId="{4E372F4D-F7A6-4D94-976A-E00E9CBE4A11}" type="parTrans" cxnId="{9B0D0AE5-C15D-4034-B739-9D9B88D610AA}">
      <dgm:prSet/>
      <dgm:spPr/>
      <dgm:t>
        <a:bodyPr/>
        <a:lstStyle/>
        <a:p>
          <a:endParaRPr lang="en-GB" sz="1400"/>
        </a:p>
      </dgm:t>
    </dgm:pt>
    <dgm:pt modelId="{C89B6AD9-0E9C-405A-B952-5084BE6731F8}" type="sibTrans" cxnId="{9B0D0AE5-C15D-4034-B739-9D9B88D610AA}">
      <dgm:prSet/>
      <dgm:spPr/>
      <dgm:t>
        <a:bodyPr/>
        <a:lstStyle/>
        <a:p>
          <a:endParaRPr lang="en-GB" sz="1400"/>
        </a:p>
      </dgm:t>
    </dgm:pt>
    <dgm:pt modelId="{E826E564-7027-4CD2-98B3-0882DCCDE24B}">
      <dgm:prSet custT="1"/>
      <dgm:spPr/>
      <dgm:t>
        <a:bodyPr/>
        <a:lstStyle/>
        <a:p>
          <a:r>
            <a:rPr lang="en-GB" sz="1200" dirty="0">
              <a:latin typeface="Arial" panose="020B0604020202020204" pitchFamily="34" charset="0"/>
              <a:cs typeface="Arial" panose="020B0604020202020204" pitchFamily="34" charset="0"/>
            </a:rPr>
            <a:t>There is a need for standardised categorisation, improved data quality, enhanced communication flows, and clearer responsibilities which can be enforced.</a:t>
          </a:r>
        </a:p>
      </dgm:t>
    </dgm:pt>
    <dgm:pt modelId="{1C9EECA9-AF55-4BBE-B102-837E36B5C050}" type="parTrans" cxnId="{5E9A8502-71D2-4D22-9A9C-E242B1020C19}">
      <dgm:prSet/>
      <dgm:spPr/>
      <dgm:t>
        <a:bodyPr/>
        <a:lstStyle/>
        <a:p>
          <a:endParaRPr lang="en-GB" sz="1400"/>
        </a:p>
      </dgm:t>
    </dgm:pt>
    <dgm:pt modelId="{671674B1-13A7-4937-A5F5-7292462CA6A9}" type="sibTrans" cxnId="{5E9A8502-71D2-4D22-9A9C-E242B1020C19}">
      <dgm:prSet/>
      <dgm:spPr/>
      <dgm:t>
        <a:bodyPr/>
        <a:lstStyle/>
        <a:p>
          <a:endParaRPr lang="en-GB" sz="1400"/>
        </a:p>
      </dgm:t>
    </dgm:pt>
    <dgm:pt modelId="{893208D2-5596-4F86-A629-A3BB3BEAF682}">
      <dgm:prSet custT="1"/>
      <dgm:spPr/>
      <dgm:t>
        <a:bodyPr/>
        <a:lstStyle/>
        <a:p>
          <a:r>
            <a:rPr lang="en-GB" sz="1200" dirty="0">
              <a:latin typeface="Arial" panose="020B0604020202020204" pitchFamily="34" charset="0"/>
              <a:cs typeface="Arial" panose="020B0604020202020204" pitchFamily="34" charset="0"/>
            </a:rPr>
            <a:t>Customers expect a good level of service from the industry, and delays in meter fault resolution impacts billing and settlement.</a:t>
          </a:r>
        </a:p>
      </dgm:t>
    </dgm:pt>
    <dgm:pt modelId="{4CFC9F8D-A833-4C13-81BB-3B9BB7D914A4}" type="parTrans" cxnId="{D834A9AC-D2D3-4361-A5CB-9DD60A8A8B56}">
      <dgm:prSet/>
      <dgm:spPr/>
      <dgm:t>
        <a:bodyPr/>
        <a:lstStyle/>
        <a:p>
          <a:endParaRPr lang="en-GB" sz="1600"/>
        </a:p>
      </dgm:t>
    </dgm:pt>
    <dgm:pt modelId="{D6411325-B9CF-45E7-921E-B92634999964}" type="sibTrans" cxnId="{D834A9AC-D2D3-4361-A5CB-9DD60A8A8B56}">
      <dgm:prSet/>
      <dgm:spPr/>
      <dgm:t>
        <a:bodyPr/>
        <a:lstStyle/>
        <a:p>
          <a:endParaRPr lang="en-GB" sz="1600"/>
        </a:p>
      </dgm:t>
    </dgm:pt>
    <dgm:pt modelId="{D9D0EEF2-B905-4BCD-A6B1-0A3B00C3332A}" type="pres">
      <dgm:prSet presAssocID="{DDAB21EC-D440-4DEB-9665-4491C16182A4}" presName="vert0" presStyleCnt="0">
        <dgm:presLayoutVars>
          <dgm:dir/>
          <dgm:animOne val="branch"/>
          <dgm:animLvl val="lvl"/>
        </dgm:presLayoutVars>
      </dgm:prSet>
      <dgm:spPr/>
    </dgm:pt>
    <dgm:pt modelId="{A38EFF97-4579-4C1F-A187-8B61AADBF2BD}" type="pres">
      <dgm:prSet presAssocID="{445B297C-4152-4785-A0D6-541A96CE8F04}" presName="thickLine" presStyleLbl="alignNode1" presStyleIdx="0" presStyleCnt="1"/>
      <dgm:spPr/>
    </dgm:pt>
    <dgm:pt modelId="{C92BD4F2-5C0B-4ABF-8753-EE4976F30790}" type="pres">
      <dgm:prSet presAssocID="{445B297C-4152-4785-A0D6-541A96CE8F04}" presName="horz1" presStyleCnt="0"/>
      <dgm:spPr/>
    </dgm:pt>
    <dgm:pt modelId="{A2D5BD90-4628-4086-A177-8E92607E9B91}" type="pres">
      <dgm:prSet presAssocID="{445B297C-4152-4785-A0D6-541A96CE8F04}" presName="tx1" presStyleLbl="revTx" presStyleIdx="0" presStyleCnt="6" custScaleX="143340"/>
      <dgm:spPr/>
    </dgm:pt>
    <dgm:pt modelId="{D53ACB9A-A410-476C-87A9-3B987CFA6C76}" type="pres">
      <dgm:prSet presAssocID="{445B297C-4152-4785-A0D6-541A96CE8F04}" presName="vert1" presStyleCnt="0"/>
      <dgm:spPr/>
    </dgm:pt>
    <dgm:pt modelId="{830B3F08-99E9-4854-B7BB-2804D93F1C95}" type="pres">
      <dgm:prSet presAssocID="{183A18E2-6BBC-483A-91B0-9658A6A1F158}" presName="vertSpace2a" presStyleCnt="0"/>
      <dgm:spPr/>
    </dgm:pt>
    <dgm:pt modelId="{8C90F996-1C24-4AB8-86D5-97BBE12D3FD9}" type="pres">
      <dgm:prSet presAssocID="{183A18E2-6BBC-483A-91B0-9658A6A1F158}" presName="horz2" presStyleCnt="0"/>
      <dgm:spPr/>
    </dgm:pt>
    <dgm:pt modelId="{CE91F2CC-6219-4A4E-A18B-8C64D11EFF7D}" type="pres">
      <dgm:prSet presAssocID="{183A18E2-6BBC-483A-91B0-9658A6A1F158}" presName="horzSpace2" presStyleCnt="0"/>
      <dgm:spPr/>
    </dgm:pt>
    <dgm:pt modelId="{092F4C28-ADEB-4C27-9258-2906F4DEA1EC}" type="pres">
      <dgm:prSet presAssocID="{183A18E2-6BBC-483A-91B0-9658A6A1F158}" presName="tx2" presStyleLbl="revTx" presStyleIdx="1" presStyleCnt="6"/>
      <dgm:spPr/>
    </dgm:pt>
    <dgm:pt modelId="{DF53CA57-2964-4F62-B82F-C349CB5D35DF}" type="pres">
      <dgm:prSet presAssocID="{183A18E2-6BBC-483A-91B0-9658A6A1F158}" presName="vert2" presStyleCnt="0"/>
      <dgm:spPr/>
    </dgm:pt>
    <dgm:pt modelId="{93F63E17-41A8-4B8F-B95B-A4B6326516B4}" type="pres">
      <dgm:prSet presAssocID="{183A18E2-6BBC-483A-91B0-9658A6A1F158}" presName="thinLine2b" presStyleLbl="callout" presStyleIdx="0" presStyleCnt="5"/>
      <dgm:spPr/>
    </dgm:pt>
    <dgm:pt modelId="{C0D84F52-23B6-43C0-AA7C-196D664D8DF2}" type="pres">
      <dgm:prSet presAssocID="{183A18E2-6BBC-483A-91B0-9658A6A1F158}" presName="vertSpace2b" presStyleCnt="0"/>
      <dgm:spPr/>
    </dgm:pt>
    <dgm:pt modelId="{A6DCA3D4-D34C-496F-814F-1AC303B8F0CF}" type="pres">
      <dgm:prSet presAssocID="{5D4DDEEC-B136-4458-ADEE-C654EAEF156F}" presName="horz2" presStyleCnt="0"/>
      <dgm:spPr/>
    </dgm:pt>
    <dgm:pt modelId="{A14B4399-DE33-446A-8EA6-8905E444101D}" type="pres">
      <dgm:prSet presAssocID="{5D4DDEEC-B136-4458-ADEE-C654EAEF156F}" presName="horzSpace2" presStyleCnt="0"/>
      <dgm:spPr/>
    </dgm:pt>
    <dgm:pt modelId="{B43FEB25-B5B4-49FC-A0CD-A00A8EC4BE1A}" type="pres">
      <dgm:prSet presAssocID="{5D4DDEEC-B136-4458-ADEE-C654EAEF156F}" presName="tx2" presStyleLbl="revTx" presStyleIdx="2" presStyleCnt="6"/>
      <dgm:spPr/>
    </dgm:pt>
    <dgm:pt modelId="{DD598F6A-4822-4054-A987-1BB8256D3854}" type="pres">
      <dgm:prSet presAssocID="{5D4DDEEC-B136-4458-ADEE-C654EAEF156F}" presName="vert2" presStyleCnt="0"/>
      <dgm:spPr/>
    </dgm:pt>
    <dgm:pt modelId="{30057E18-C428-4F87-AEC8-C6AD894D29EE}" type="pres">
      <dgm:prSet presAssocID="{5D4DDEEC-B136-4458-ADEE-C654EAEF156F}" presName="thinLine2b" presStyleLbl="callout" presStyleIdx="1" presStyleCnt="5"/>
      <dgm:spPr/>
    </dgm:pt>
    <dgm:pt modelId="{C8B67795-2140-437D-870C-366079ACF8D0}" type="pres">
      <dgm:prSet presAssocID="{5D4DDEEC-B136-4458-ADEE-C654EAEF156F}" presName="vertSpace2b" presStyleCnt="0"/>
      <dgm:spPr/>
    </dgm:pt>
    <dgm:pt modelId="{BEF32589-F802-4858-A888-83DB1A700817}" type="pres">
      <dgm:prSet presAssocID="{B6AF3587-9B07-4462-972C-7873E84A6AC9}" presName="horz2" presStyleCnt="0"/>
      <dgm:spPr/>
    </dgm:pt>
    <dgm:pt modelId="{3DF3EB2E-5D6D-4BD5-9656-6078E53F74FB}" type="pres">
      <dgm:prSet presAssocID="{B6AF3587-9B07-4462-972C-7873E84A6AC9}" presName="horzSpace2" presStyleCnt="0"/>
      <dgm:spPr/>
    </dgm:pt>
    <dgm:pt modelId="{A4BF2DA3-DD83-4DD7-B331-1E7146E71A6F}" type="pres">
      <dgm:prSet presAssocID="{B6AF3587-9B07-4462-972C-7873E84A6AC9}" presName="tx2" presStyleLbl="revTx" presStyleIdx="3" presStyleCnt="6"/>
      <dgm:spPr/>
    </dgm:pt>
    <dgm:pt modelId="{F46371C8-C770-4C21-9E22-529B89DC4643}" type="pres">
      <dgm:prSet presAssocID="{B6AF3587-9B07-4462-972C-7873E84A6AC9}" presName="vert2" presStyleCnt="0"/>
      <dgm:spPr/>
    </dgm:pt>
    <dgm:pt modelId="{FDCA617A-F40A-4030-B8C8-C1C4CF214AC7}" type="pres">
      <dgm:prSet presAssocID="{B6AF3587-9B07-4462-972C-7873E84A6AC9}" presName="thinLine2b" presStyleLbl="callout" presStyleIdx="2" presStyleCnt="5"/>
      <dgm:spPr/>
    </dgm:pt>
    <dgm:pt modelId="{CFB336DA-4549-4004-9DA4-93E6E6829CC4}" type="pres">
      <dgm:prSet presAssocID="{B6AF3587-9B07-4462-972C-7873E84A6AC9}" presName="vertSpace2b" presStyleCnt="0"/>
      <dgm:spPr/>
    </dgm:pt>
    <dgm:pt modelId="{982CBB4F-1750-4F05-8542-D17C14EB0679}" type="pres">
      <dgm:prSet presAssocID="{E826E564-7027-4CD2-98B3-0882DCCDE24B}" presName="horz2" presStyleCnt="0"/>
      <dgm:spPr/>
    </dgm:pt>
    <dgm:pt modelId="{35570C7C-2742-494C-B665-5D2B583FACC0}" type="pres">
      <dgm:prSet presAssocID="{E826E564-7027-4CD2-98B3-0882DCCDE24B}" presName="horzSpace2" presStyleCnt="0"/>
      <dgm:spPr/>
    </dgm:pt>
    <dgm:pt modelId="{6734EF42-7F09-4B65-96C5-C354FFE59CD0}" type="pres">
      <dgm:prSet presAssocID="{E826E564-7027-4CD2-98B3-0882DCCDE24B}" presName="tx2" presStyleLbl="revTx" presStyleIdx="4" presStyleCnt="6"/>
      <dgm:spPr/>
    </dgm:pt>
    <dgm:pt modelId="{EAFBDB3B-DF8B-4C41-A38C-553EB358DDF6}" type="pres">
      <dgm:prSet presAssocID="{E826E564-7027-4CD2-98B3-0882DCCDE24B}" presName="vert2" presStyleCnt="0"/>
      <dgm:spPr/>
    </dgm:pt>
    <dgm:pt modelId="{B7E741C3-7351-4153-B6A8-EBA0A8B562EC}" type="pres">
      <dgm:prSet presAssocID="{E826E564-7027-4CD2-98B3-0882DCCDE24B}" presName="thinLine2b" presStyleLbl="callout" presStyleIdx="3" presStyleCnt="5"/>
      <dgm:spPr/>
    </dgm:pt>
    <dgm:pt modelId="{42ACC05A-F575-4C3D-A248-C2A5D0057473}" type="pres">
      <dgm:prSet presAssocID="{E826E564-7027-4CD2-98B3-0882DCCDE24B}" presName="vertSpace2b" presStyleCnt="0"/>
      <dgm:spPr/>
    </dgm:pt>
    <dgm:pt modelId="{2903F5D7-431C-4768-90CF-9130417FDDEA}" type="pres">
      <dgm:prSet presAssocID="{893208D2-5596-4F86-A629-A3BB3BEAF682}" presName="horz2" presStyleCnt="0"/>
      <dgm:spPr/>
    </dgm:pt>
    <dgm:pt modelId="{45E471F1-3376-4C27-BD1E-8C7502511797}" type="pres">
      <dgm:prSet presAssocID="{893208D2-5596-4F86-A629-A3BB3BEAF682}" presName="horzSpace2" presStyleCnt="0"/>
      <dgm:spPr/>
    </dgm:pt>
    <dgm:pt modelId="{2CB1F26F-3469-4244-B190-3F5281D0FEDA}" type="pres">
      <dgm:prSet presAssocID="{893208D2-5596-4F86-A629-A3BB3BEAF682}" presName="tx2" presStyleLbl="revTx" presStyleIdx="5" presStyleCnt="6"/>
      <dgm:spPr/>
    </dgm:pt>
    <dgm:pt modelId="{0A26F6F7-DFFC-4D0B-8BC2-98B97BF4E584}" type="pres">
      <dgm:prSet presAssocID="{893208D2-5596-4F86-A629-A3BB3BEAF682}" presName="vert2" presStyleCnt="0"/>
      <dgm:spPr/>
    </dgm:pt>
    <dgm:pt modelId="{97A5E545-DB1E-40FA-825E-F84190BD69CC}" type="pres">
      <dgm:prSet presAssocID="{893208D2-5596-4F86-A629-A3BB3BEAF682}" presName="thinLine2b" presStyleLbl="callout" presStyleIdx="4" presStyleCnt="5"/>
      <dgm:spPr/>
    </dgm:pt>
    <dgm:pt modelId="{1511EFE1-F698-4C85-BF40-26443DFD3E4D}" type="pres">
      <dgm:prSet presAssocID="{893208D2-5596-4F86-A629-A3BB3BEAF682}" presName="vertSpace2b" presStyleCnt="0"/>
      <dgm:spPr/>
    </dgm:pt>
  </dgm:ptLst>
  <dgm:cxnLst>
    <dgm:cxn modelId="{5E9A8502-71D2-4D22-9A9C-E242B1020C19}" srcId="{445B297C-4152-4785-A0D6-541A96CE8F04}" destId="{E826E564-7027-4CD2-98B3-0882DCCDE24B}" srcOrd="3" destOrd="0" parTransId="{1C9EECA9-AF55-4BBE-B102-837E36B5C050}" sibTransId="{671674B1-13A7-4937-A5F5-7292462CA6A9}"/>
    <dgm:cxn modelId="{48423F1B-C084-4BA8-A8B6-52FEC2CA66C9}" type="presOf" srcId="{E826E564-7027-4CD2-98B3-0882DCCDE24B}" destId="{6734EF42-7F09-4B65-96C5-C354FFE59CD0}" srcOrd="0" destOrd="0" presId="urn:microsoft.com/office/officeart/2008/layout/LinedList"/>
    <dgm:cxn modelId="{F2636C5D-79CD-483A-9F4B-53CAEEB6ED3F}" type="presOf" srcId="{893208D2-5596-4F86-A629-A3BB3BEAF682}" destId="{2CB1F26F-3469-4244-B190-3F5281D0FEDA}" srcOrd="0" destOrd="0" presId="urn:microsoft.com/office/officeart/2008/layout/LinedList"/>
    <dgm:cxn modelId="{3B16B249-36EE-47F4-A446-5DFB0217EFED}" type="presOf" srcId="{B6AF3587-9B07-4462-972C-7873E84A6AC9}" destId="{A4BF2DA3-DD83-4DD7-B331-1E7146E71A6F}" srcOrd="0" destOrd="0" presId="urn:microsoft.com/office/officeart/2008/layout/LinedList"/>
    <dgm:cxn modelId="{3BC2BF6B-AAB6-4923-9E38-50BBDE9E9C8C}" srcId="{445B297C-4152-4785-A0D6-541A96CE8F04}" destId="{183A18E2-6BBC-483A-91B0-9658A6A1F158}" srcOrd="0" destOrd="0" parTransId="{CAF1B315-4C7E-437F-B551-C31780A56BB3}" sibTransId="{9E37F45C-F7E7-4FC1-8FEC-02D1EBCEA781}"/>
    <dgm:cxn modelId="{D3DCBE84-D342-4562-BAC8-AC488722216F}" type="presOf" srcId="{5D4DDEEC-B136-4458-ADEE-C654EAEF156F}" destId="{B43FEB25-B5B4-49FC-A0CD-A00A8EC4BE1A}" srcOrd="0" destOrd="0" presId="urn:microsoft.com/office/officeart/2008/layout/LinedList"/>
    <dgm:cxn modelId="{1B994697-301A-4DDB-A0EA-819F039E1C6C}" srcId="{DDAB21EC-D440-4DEB-9665-4491C16182A4}" destId="{445B297C-4152-4785-A0D6-541A96CE8F04}" srcOrd="0" destOrd="0" parTransId="{00C225DE-6674-46C3-BA5C-2DCF6758710C}" sibTransId="{2EBF70D7-6606-4A6E-A821-329AF1ACAD28}"/>
    <dgm:cxn modelId="{D834A9AC-D2D3-4361-A5CB-9DD60A8A8B56}" srcId="{445B297C-4152-4785-A0D6-541A96CE8F04}" destId="{893208D2-5596-4F86-A629-A3BB3BEAF682}" srcOrd="4" destOrd="0" parTransId="{4CFC9F8D-A833-4C13-81BB-3B9BB7D914A4}" sibTransId="{D6411325-B9CF-45E7-921E-B92634999964}"/>
    <dgm:cxn modelId="{A3E62DB0-5F0D-41AB-A848-6276ADE8C5A0}" type="presOf" srcId="{445B297C-4152-4785-A0D6-541A96CE8F04}" destId="{A2D5BD90-4628-4086-A177-8E92607E9B91}" srcOrd="0" destOrd="0" presId="urn:microsoft.com/office/officeart/2008/layout/LinedList"/>
    <dgm:cxn modelId="{CF6A9EBE-497D-449B-BE17-5504F735414D}" type="presOf" srcId="{DDAB21EC-D440-4DEB-9665-4491C16182A4}" destId="{D9D0EEF2-B905-4BCD-A6B1-0A3B00C3332A}" srcOrd="0" destOrd="0" presId="urn:microsoft.com/office/officeart/2008/layout/LinedList"/>
    <dgm:cxn modelId="{259313E0-83FF-48D4-B9C7-10DA32093A21}" type="presOf" srcId="{183A18E2-6BBC-483A-91B0-9658A6A1F158}" destId="{092F4C28-ADEB-4C27-9258-2906F4DEA1EC}" srcOrd="0" destOrd="0" presId="urn:microsoft.com/office/officeart/2008/layout/LinedList"/>
    <dgm:cxn modelId="{9B0D0AE5-C15D-4034-B739-9D9B88D610AA}" srcId="{445B297C-4152-4785-A0D6-541A96CE8F04}" destId="{B6AF3587-9B07-4462-972C-7873E84A6AC9}" srcOrd="2" destOrd="0" parTransId="{4E372F4D-F7A6-4D94-976A-E00E9CBE4A11}" sibTransId="{C89B6AD9-0E9C-405A-B952-5084BE6731F8}"/>
    <dgm:cxn modelId="{39FF35E8-1851-4A17-9E10-581176CE8203}" srcId="{445B297C-4152-4785-A0D6-541A96CE8F04}" destId="{5D4DDEEC-B136-4458-ADEE-C654EAEF156F}" srcOrd="1" destOrd="0" parTransId="{8F3B7C0F-84EA-4EDF-8B82-073ED61C997A}" sibTransId="{673223E3-673D-4BCF-B14B-FC37031F5204}"/>
    <dgm:cxn modelId="{5E2C8420-8DF3-4DBB-8F52-FE18484141BD}" type="presParOf" srcId="{D9D0EEF2-B905-4BCD-A6B1-0A3B00C3332A}" destId="{A38EFF97-4579-4C1F-A187-8B61AADBF2BD}" srcOrd="0" destOrd="0" presId="urn:microsoft.com/office/officeart/2008/layout/LinedList"/>
    <dgm:cxn modelId="{6B6D2919-5107-43FD-9C25-7701CE8EC19C}" type="presParOf" srcId="{D9D0EEF2-B905-4BCD-A6B1-0A3B00C3332A}" destId="{C92BD4F2-5C0B-4ABF-8753-EE4976F30790}" srcOrd="1" destOrd="0" presId="urn:microsoft.com/office/officeart/2008/layout/LinedList"/>
    <dgm:cxn modelId="{A2E88DD5-0323-4553-B4EE-4E962108A008}" type="presParOf" srcId="{C92BD4F2-5C0B-4ABF-8753-EE4976F30790}" destId="{A2D5BD90-4628-4086-A177-8E92607E9B91}" srcOrd="0" destOrd="0" presId="urn:microsoft.com/office/officeart/2008/layout/LinedList"/>
    <dgm:cxn modelId="{0F39347D-8D11-40EB-8F32-40BF344F66A0}" type="presParOf" srcId="{C92BD4F2-5C0B-4ABF-8753-EE4976F30790}" destId="{D53ACB9A-A410-476C-87A9-3B987CFA6C76}" srcOrd="1" destOrd="0" presId="urn:microsoft.com/office/officeart/2008/layout/LinedList"/>
    <dgm:cxn modelId="{229F869D-EDB7-4265-A120-698BF2272C37}" type="presParOf" srcId="{D53ACB9A-A410-476C-87A9-3B987CFA6C76}" destId="{830B3F08-99E9-4854-B7BB-2804D93F1C95}" srcOrd="0" destOrd="0" presId="urn:microsoft.com/office/officeart/2008/layout/LinedList"/>
    <dgm:cxn modelId="{5BB3B8FB-3FBD-48E5-8AA6-B9F1285B7732}" type="presParOf" srcId="{D53ACB9A-A410-476C-87A9-3B987CFA6C76}" destId="{8C90F996-1C24-4AB8-86D5-97BBE12D3FD9}" srcOrd="1" destOrd="0" presId="urn:microsoft.com/office/officeart/2008/layout/LinedList"/>
    <dgm:cxn modelId="{10D69CE5-13CF-4051-AF42-54CA3719865F}" type="presParOf" srcId="{8C90F996-1C24-4AB8-86D5-97BBE12D3FD9}" destId="{CE91F2CC-6219-4A4E-A18B-8C64D11EFF7D}" srcOrd="0" destOrd="0" presId="urn:microsoft.com/office/officeart/2008/layout/LinedList"/>
    <dgm:cxn modelId="{8D57C524-6F05-485A-BC17-C87E2260D589}" type="presParOf" srcId="{8C90F996-1C24-4AB8-86D5-97BBE12D3FD9}" destId="{092F4C28-ADEB-4C27-9258-2906F4DEA1EC}" srcOrd="1" destOrd="0" presId="urn:microsoft.com/office/officeart/2008/layout/LinedList"/>
    <dgm:cxn modelId="{D6CD8ECB-5453-440E-A0B0-7C6961A532C1}" type="presParOf" srcId="{8C90F996-1C24-4AB8-86D5-97BBE12D3FD9}" destId="{DF53CA57-2964-4F62-B82F-C349CB5D35DF}" srcOrd="2" destOrd="0" presId="urn:microsoft.com/office/officeart/2008/layout/LinedList"/>
    <dgm:cxn modelId="{60CADB0C-CA34-46DF-B894-65C3B1175CDD}" type="presParOf" srcId="{D53ACB9A-A410-476C-87A9-3B987CFA6C76}" destId="{93F63E17-41A8-4B8F-B95B-A4B6326516B4}" srcOrd="2" destOrd="0" presId="urn:microsoft.com/office/officeart/2008/layout/LinedList"/>
    <dgm:cxn modelId="{C847C5E4-D04B-4DDE-92C2-6C5982C7BEC1}" type="presParOf" srcId="{D53ACB9A-A410-476C-87A9-3B987CFA6C76}" destId="{C0D84F52-23B6-43C0-AA7C-196D664D8DF2}" srcOrd="3" destOrd="0" presId="urn:microsoft.com/office/officeart/2008/layout/LinedList"/>
    <dgm:cxn modelId="{6E314578-DA71-470F-9710-7CEC9C723437}" type="presParOf" srcId="{D53ACB9A-A410-476C-87A9-3B987CFA6C76}" destId="{A6DCA3D4-D34C-496F-814F-1AC303B8F0CF}" srcOrd="4" destOrd="0" presId="urn:microsoft.com/office/officeart/2008/layout/LinedList"/>
    <dgm:cxn modelId="{ADBA3CE5-4877-4D8C-883D-D1C81763CA43}" type="presParOf" srcId="{A6DCA3D4-D34C-496F-814F-1AC303B8F0CF}" destId="{A14B4399-DE33-446A-8EA6-8905E444101D}" srcOrd="0" destOrd="0" presId="urn:microsoft.com/office/officeart/2008/layout/LinedList"/>
    <dgm:cxn modelId="{FFD6F3C0-82E5-49C5-919E-47F46BB99E7A}" type="presParOf" srcId="{A6DCA3D4-D34C-496F-814F-1AC303B8F0CF}" destId="{B43FEB25-B5B4-49FC-A0CD-A00A8EC4BE1A}" srcOrd="1" destOrd="0" presId="urn:microsoft.com/office/officeart/2008/layout/LinedList"/>
    <dgm:cxn modelId="{2FC5478D-0623-458C-96E8-C9293CAFC97A}" type="presParOf" srcId="{A6DCA3D4-D34C-496F-814F-1AC303B8F0CF}" destId="{DD598F6A-4822-4054-A987-1BB8256D3854}" srcOrd="2" destOrd="0" presId="urn:microsoft.com/office/officeart/2008/layout/LinedList"/>
    <dgm:cxn modelId="{83DA0BA6-27FA-4DCF-8D28-2C92BFFAC9DF}" type="presParOf" srcId="{D53ACB9A-A410-476C-87A9-3B987CFA6C76}" destId="{30057E18-C428-4F87-AEC8-C6AD894D29EE}" srcOrd="5" destOrd="0" presId="urn:microsoft.com/office/officeart/2008/layout/LinedList"/>
    <dgm:cxn modelId="{31B7E9A3-543C-4E6B-ABEC-CCDA60CD52A7}" type="presParOf" srcId="{D53ACB9A-A410-476C-87A9-3B987CFA6C76}" destId="{C8B67795-2140-437D-870C-366079ACF8D0}" srcOrd="6" destOrd="0" presId="urn:microsoft.com/office/officeart/2008/layout/LinedList"/>
    <dgm:cxn modelId="{FE5E043E-B872-4382-98AB-6A759AC6DD96}" type="presParOf" srcId="{D53ACB9A-A410-476C-87A9-3B987CFA6C76}" destId="{BEF32589-F802-4858-A888-83DB1A700817}" srcOrd="7" destOrd="0" presId="urn:microsoft.com/office/officeart/2008/layout/LinedList"/>
    <dgm:cxn modelId="{664DC319-284A-467E-AC3A-32356C02C31F}" type="presParOf" srcId="{BEF32589-F802-4858-A888-83DB1A700817}" destId="{3DF3EB2E-5D6D-4BD5-9656-6078E53F74FB}" srcOrd="0" destOrd="0" presId="urn:microsoft.com/office/officeart/2008/layout/LinedList"/>
    <dgm:cxn modelId="{1CEF3DCD-ABDB-4FBF-A3DA-F2DC02BF8557}" type="presParOf" srcId="{BEF32589-F802-4858-A888-83DB1A700817}" destId="{A4BF2DA3-DD83-4DD7-B331-1E7146E71A6F}" srcOrd="1" destOrd="0" presId="urn:microsoft.com/office/officeart/2008/layout/LinedList"/>
    <dgm:cxn modelId="{EC0110FE-7ECD-46F7-9A15-60599EDE6F69}" type="presParOf" srcId="{BEF32589-F802-4858-A888-83DB1A700817}" destId="{F46371C8-C770-4C21-9E22-529B89DC4643}" srcOrd="2" destOrd="0" presId="urn:microsoft.com/office/officeart/2008/layout/LinedList"/>
    <dgm:cxn modelId="{DBF72CD2-E3EC-4A09-AA43-E1812533A7F2}" type="presParOf" srcId="{D53ACB9A-A410-476C-87A9-3B987CFA6C76}" destId="{FDCA617A-F40A-4030-B8C8-C1C4CF214AC7}" srcOrd="8" destOrd="0" presId="urn:microsoft.com/office/officeart/2008/layout/LinedList"/>
    <dgm:cxn modelId="{4C30C406-BD84-437D-9F18-B6EC375E6A27}" type="presParOf" srcId="{D53ACB9A-A410-476C-87A9-3B987CFA6C76}" destId="{CFB336DA-4549-4004-9DA4-93E6E6829CC4}" srcOrd="9" destOrd="0" presId="urn:microsoft.com/office/officeart/2008/layout/LinedList"/>
    <dgm:cxn modelId="{AC8BF901-661E-4CCC-B8D1-B1B078FF0CC8}" type="presParOf" srcId="{D53ACB9A-A410-476C-87A9-3B987CFA6C76}" destId="{982CBB4F-1750-4F05-8542-D17C14EB0679}" srcOrd="10" destOrd="0" presId="urn:microsoft.com/office/officeart/2008/layout/LinedList"/>
    <dgm:cxn modelId="{49759532-8FB7-4270-9B4B-16286BF781D9}" type="presParOf" srcId="{982CBB4F-1750-4F05-8542-D17C14EB0679}" destId="{35570C7C-2742-494C-B665-5D2B583FACC0}" srcOrd="0" destOrd="0" presId="urn:microsoft.com/office/officeart/2008/layout/LinedList"/>
    <dgm:cxn modelId="{613E4D6A-4D16-4823-9014-33DF1E073868}" type="presParOf" srcId="{982CBB4F-1750-4F05-8542-D17C14EB0679}" destId="{6734EF42-7F09-4B65-96C5-C354FFE59CD0}" srcOrd="1" destOrd="0" presId="urn:microsoft.com/office/officeart/2008/layout/LinedList"/>
    <dgm:cxn modelId="{6DF2DBBD-A23E-4A5E-89F7-D0037DB2469E}" type="presParOf" srcId="{982CBB4F-1750-4F05-8542-D17C14EB0679}" destId="{EAFBDB3B-DF8B-4C41-A38C-553EB358DDF6}" srcOrd="2" destOrd="0" presId="urn:microsoft.com/office/officeart/2008/layout/LinedList"/>
    <dgm:cxn modelId="{C4625228-1D87-4370-AB96-68D716BBD7CF}" type="presParOf" srcId="{D53ACB9A-A410-476C-87A9-3B987CFA6C76}" destId="{B7E741C3-7351-4153-B6A8-EBA0A8B562EC}" srcOrd="11" destOrd="0" presId="urn:microsoft.com/office/officeart/2008/layout/LinedList"/>
    <dgm:cxn modelId="{C98E1B7F-0527-4357-BEEB-62067C399794}" type="presParOf" srcId="{D53ACB9A-A410-476C-87A9-3B987CFA6C76}" destId="{42ACC05A-F575-4C3D-A248-C2A5D0057473}" srcOrd="12" destOrd="0" presId="urn:microsoft.com/office/officeart/2008/layout/LinedList"/>
    <dgm:cxn modelId="{A0A8BF1D-5376-4E68-B364-C2C0D31262AE}" type="presParOf" srcId="{D53ACB9A-A410-476C-87A9-3B987CFA6C76}" destId="{2903F5D7-431C-4768-90CF-9130417FDDEA}" srcOrd="13" destOrd="0" presId="urn:microsoft.com/office/officeart/2008/layout/LinedList"/>
    <dgm:cxn modelId="{9F72CCC4-C6BD-4891-9C83-BBFA4B3C30B2}" type="presParOf" srcId="{2903F5D7-431C-4768-90CF-9130417FDDEA}" destId="{45E471F1-3376-4C27-BD1E-8C7502511797}" srcOrd="0" destOrd="0" presId="urn:microsoft.com/office/officeart/2008/layout/LinedList"/>
    <dgm:cxn modelId="{4EAC1577-DD72-4665-BCEB-0E2EFC1570B2}" type="presParOf" srcId="{2903F5D7-431C-4768-90CF-9130417FDDEA}" destId="{2CB1F26F-3469-4244-B190-3F5281D0FEDA}" srcOrd="1" destOrd="0" presId="urn:microsoft.com/office/officeart/2008/layout/LinedList"/>
    <dgm:cxn modelId="{419724D9-1586-4F08-8FE3-56D60D633A43}" type="presParOf" srcId="{2903F5D7-431C-4768-90CF-9130417FDDEA}" destId="{0A26F6F7-DFFC-4D0B-8BC2-98B97BF4E584}" srcOrd="2" destOrd="0" presId="urn:microsoft.com/office/officeart/2008/layout/LinedList"/>
    <dgm:cxn modelId="{50D11B33-F547-46E7-821D-E7D1BD4B8846}" type="presParOf" srcId="{D53ACB9A-A410-476C-87A9-3B987CFA6C76}" destId="{97A5E545-DB1E-40FA-825E-F84190BD69CC}" srcOrd="14" destOrd="0" presId="urn:microsoft.com/office/officeart/2008/layout/LinedList"/>
    <dgm:cxn modelId="{D4BD0099-3032-41E3-9A4B-1F0B43B68E7E}" type="presParOf" srcId="{D53ACB9A-A410-476C-87A9-3B987CFA6C76}" destId="{1511EFE1-F698-4C85-BF40-26443DFD3E4D}" srcOrd="15"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132AE7-B849-4998-B4FB-925FB9BB09F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A4B7AB8F-7BF9-482A-BC2B-DD633D8EAB4D}">
      <dgm:prSet phldrT="[Text]" custT="1"/>
      <dgm:spPr/>
      <dgm:t>
        <a:bodyPr/>
        <a:lstStyle/>
        <a:p>
          <a:pPr>
            <a:buFont typeface="Arial" panose="020B0604020202020204" pitchFamily="34" charset="0"/>
            <a:buChar char="•"/>
          </a:pPr>
          <a:r>
            <a:rPr lang="en-GB" sz="1200" dirty="0">
              <a:latin typeface="Arial" panose="020B0604020202020204" pitchFamily="34" charset="0"/>
              <a:cs typeface="Arial" panose="020B0604020202020204" pitchFamily="34" charset="0"/>
            </a:rPr>
            <a:t>To what degree does your organisations experience resonate with challenges we covered?</a:t>
          </a:r>
          <a:endParaRPr lang="en-GB" sz="1200" dirty="0"/>
        </a:p>
      </dgm:t>
    </dgm:pt>
    <dgm:pt modelId="{BE08A5AA-FFC8-495D-B5C7-40C8668120B8}" type="parTrans" cxnId="{D02490E1-9DE9-4E74-A056-70F5F1C7586F}">
      <dgm:prSet/>
      <dgm:spPr/>
      <dgm:t>
        <a:bodyPr/>
        <a:lstStyle/>
        <a:p>
          <a:endParaRPr lang="en-GB" sz="1200"/>
        </a:p>
      </dgm:t>
    </dgm:pt>
    <dgm:pt modelId="{B0784991-FB97-466A-AE50-2B9CF78D4BD1}" type="sibTrans" cxnId="{D02490E1-9DE9-4E74-A056-70F5F1C7586F}">
      <dgm:prSet/>
      <dgm:spPr/>
      <dgm:t>
        <a:bodyPr/>
        <a:lstStyle/>
        <a:p>
          <a:endParaRPr lang="en-GB" sz="1200"/>
        </a:p>
      </dgm:t>
    </dgm:pt>
    <dgm:pt modelId="{90039E18-3021-4DA5-91BC-B0F46FC3D045}">
      <dgm:prSet custT="1"/>
      <dgm:spPr/>
      <dgm:t>
        <a:bodyPr/>
        <a:lstStyle/>
        <a:p>
          <a:r>
            <a:rPr lang="en-GB" sz="1200" dirty="0">
              <a:latin typeface="Arial" panose="020B0604020202020204" pitchFamily="34" charset="0"/>
              <a:cs typeface="Arial" panose="020B0604020202020204" pitchFamily="34" charset="0"/>
            </a:rPr>
            <a:t>Are there any other blockers your organisation faces that we did not capture on the list? </a:t>
          </a:r>
          <a:r>
            <a:rPr lang="en-GB" sz="1200" dirty="0">
              <a:solidFill>
                <a:schemeClr val="tx1"/>
              </a:solidFill>
              <a:latin typeface="Arial" panose="020B0604020202020204" pitchFamily="34" charset="0"/>
              <a:cs typeface="Arial" panose="020B0604020202020204" pitchFamily="34" charset="0"/>
            </a:rPr>
            <a:t>– not all MAM don’t use RGMA flows. On Elec – no process for MOA to request info/support from Supplier</a:t>
          </a:r>
        </a:p>
      </dgm:t>
    </dgm:pt>
    <dgm:pt modelId="{A4C2B375-663E-492C-9E8B-49424B54499A}" type="parTrans" cxnId="{1CF8AFC6-4207-4562-A24C-8310838771C9}">
      <dgm:prSet/>
      <dgm:spPr/>
      <dgm:t>
        <a:bodyPr/>
        <a:lstStyle/>
        <a:p>
          <a:endParaRPr lang="en-GB" sz="1200"/>
        </a:p>
      </dgm:t>
    </dgm:pt>
    <dgm:pt modelId="{1190DC77-575D-4E74-BB22-D0529D9F20A3}" type="sibTrans" cxnId="{1CF8AFC6-4207-4562-A24C-8310838771C9}">
      <dgm:prSet/>
      <dgm:spPr/>
      <dgm:t>
        <a:bodyPr/>
        <a:lstStyle/>
        <a:p>
          <a:endParaRPr lang="en-GB" sz="1200"/>
        </a:p>
      </dgm:t>
    </dgm:pt>
    <dgm:pt modelId="{72954D5F-E479-4D12-A6A5-AFEF3ACC316C}">
      <dgm:prSet custT="1"/>
      <dgm:spPr/>
      <dgm:t>
        <a:bodyPr/>
        <a:lstStyle/>
        <a:p>
          <a:r>
            <a:rPr lang="en-GB" sz="1200" dirty="0">
              <a:latin typeface="Arial" panose="020B0604020202020204" pitchFamily="34" charset="0"/>
              <a:cs typeface="Arial" panose="020B0604020202020204" pitchFamily="34" charset="0"/>
            </a:rPr>
            <a:t>What do you see as a Supplier’s obligations to enable the MEM to take timely action?</a:t>
          </a:r>
          <a:r>
            <a:rPr lang="en-GB" sz="1200" dirty="0">
              <a:solidFill>
                <a:schemeClr val="tx1"/>
              </a:solidFill>
              <a:latin typeface="Arial" panose="020B0604020202020204" pitchFamily="34" charset="0"/>
              <a:cs typeface="Arial" panose="020B0604020202020204" pitchFamily="34" charset="0"/>
            </a:rPr>
            <a:t> – distinction between Supplier and MEM obligations for customer direct contract as MEM should have the relationship with he consumer.</a:t>
          </a:r>
        </a:p>
      </dgm:t>
    </dgm:pt>
    <dgm:pt modelId="{EB5C1F61-F082-4D80-BE5C-070DCB0611AB}" type="parTrans" cxnId="{C18435C7-8F77-46E8-945D-8ABB27F62BC4}">
      <dgm:prSet/>
      <dgm:spPr/>
      <dgm:t>
        <a:bodyPr/>
        <a:lstStyle/>
        <a:p>
          <a:endParaRPr lang="en-GB" sz="1200"/>
        </a:p>
      </dgm:t>
    </dgm:pt>
    <dgm:pt modelId="{9862A1C0-B37D-4DCC-89A8-84852D7E1CEE}" type="sibTrans" cxnId="{C18435C7-8F77-46E8-945D-8ABB27F62BC4}">
      <dgm:prSet/>
      <dgm:spPr/>
      <dgm:t>
        <a:bodyPr/>
        <a:lstStyle/>
        <a:p>
          <a:endParaRPr lang="en-GB" sz="1200"/>
        </a:p>
      </dgm:t>
    </dgm:pt>
    <dgm:pt modelId="{8F879490-A51F-4801-83E6-D955F74214DC}">
      <dgm:prSet custT="1"/>
      <dgm:spPr/>
      <dgm:t>
        <a:bodyPr/>
        <a:lstStyle/>
        <a:p>
          <a:r>
            <a:rPr lang="en-GB" sz="1200" dirty="0">
              <a:latin typeface="Arial" panose="020B0604020202020204" pitchFamily="34" charset="0"/>
              <a:cs typeface="Arial" panose="020B0604020202020204" pitchFamily="34" charset="0"/>
            </a:rPr>
            <a:t>What, if any, should the (i)DNO/(i)GT obligations be?</a:t>
          </a:r>
        </a:p>
      </dgm:t>
    </dgm:pt>
    <dgm:pt modelId="{BEA4DAF8-4AEB-4419-AD3D-59B00C77530E}" type="parTrans" cxnId="{0FCB71AB-B6DB-4749-B7A3-0B2D8F44F195}">
      <dgm:prSet/>
      <dgm:spPr/>
      <dgm:t>
        <a:bodyPr/>
        <a:lstStyle/>
        <a:p>
          <a:endParaRPr lang="en-GB" sz="1200"/>
        </a:p>
      </dgm:t>
    </dgm:pt>
    <dgm:pt modelId="{D5158A06-E3E6-4830-82A8-5CE5008FBE61}" type="sibTrans" cxnId="{0FCB71AB-B6DB-4749-B7A3-0B2D8F44F195}">
      <dgm:prSet/>
      <dgm:spPr/>
      <dgm:t>
        <a:bodyPr/>
        <a:lstStyle/>
        <a:p>
          <a:endParaRPr lang="en-GB" sz="1200"/>
        </a:p>
      </dgm:t>
    </dgm:pt>
    <dgm:pt modelId="{BCF1121D-1AA3-4488-834E-E561D8801ABB}" type="pres">
      <dgm:prSet presAssocID="{0A132AE7-B849-4998-B4FB-925FB9BB09F7}" presName="diagram" presStyleCnt="0">
        <dgm:presLayoutVars>
          <dgm:dir/>
          <dgm:resizeHandles val="exact"/>
        </dgm:presLayoutVars>
      </dgm:prSet>
      <dgm:spPr/>
    </dgm:pt>
    <dgm:pt modelId="{4849C5D1-02D5-487F-BAA3-3A6D477C2760}" type="pres">
      <dgm:prSet presAssocID="{A4B7AB8F-7BF9-482A-BC2B-DD633D8EAB4D}" presName="node" presStyleLbl="node1" presStyleIdx="0" presStyleCnt="4">
        <dgm:presLayoutVars>
          <dgm:bulletEnabled val="1"/>
        </dgm:presLayoutVars>
      </dgm:prSet>
      <dgm:spPr/>
    </dgm:pt>
    <dgm:pt modelId="{7010FFB2-E3E0-4EC0-A7EF-5AD731DC8E2B}" type="pres">
      <dgm:prSet presAssocID="{B0784991-FB97-466A-AE50-2B9CF78D4BD1}" presName="sibTrans" presStyleCnt="0"/>
      <dgm:spPr/>
    </dgm:pt>
    <dgm:pt modelId="{BCE26E16-599D-4672-8045-46C3C53E7827}" type="pres">
      <dgm:prSet presAssocID="{90039E18-3021-4DA5-91BC-B0F46FC3D045}" presName="node" presStyleLbl="node1" presStyleIdx="1" presStyleCnt="4">
        <dgm:presLayoutVars>
          <dgm:bulletEnabled val="1"/>
        </dgm:presLayoutVars>
      </dgm:prSet>
      <dgm:spPr/>
    </dgm:pt>
    <dgm:pt modelId="{C9D557B7-04B2-4B71-A3CF-36ED291D2543}" type="pres">
      <dgm:prSet presAssocID="{1190DC77-575D-4E74-BB22-D0529D9F20A3}" presName="sibTrans" presStyleCnt="0"/>
      <dgm:spPr/>
    </dgm:pt>
    <dgm:pt modelId="{F2F1A257-3727-4FBA-AC66-A2120DA1DAA7}" type="pres">
      <dgm:prSet presAssocID="{72954D5F-E479-4D12-A6A5-AFEF3ACC316C}" presName="node" presStyleLbl="node1" presStyleIdx="2" presStyleCnt="4">
        <dgm:presLayoutVars>
          <dgm:bulletEnabled val="1"/>
        </dgm:presLayoutVars>
      </dgm:prSet>
      <dgm:spPr/>
    </dgm:pt>
    <dgm:pt modelId="{016D246D-7F62-484F-B0C6-63A745E00435}" type="pres">
      <dgm:prSet presAssocID="{9862A1C0-B37D-4DCC-89A8-84852D7E1CEE}" presName="sibTrans" presStyleCnt="0"/>
      <dgm:spPr/>
    </dgm:pt>
    <dgm:pt modelId="{86A20E6F-CB5A-447D-A5EB-EA34D4D30B8E}" type="pres">
      <dgm:prSet presAssocID="{8F879490-A51F-4801-83E6-D955F74214DC}" presName="node" presStyleLbl="node1" presStyleIdx="3" presStyleCnt="4">
        <dgm:presLayoutVars>
          <dgm:bulletEnabled val="1"/>
        </dgm:presLayoutVars>
      </dgm:prSet>
      <dgm:spPr/>
    </dgm:pt>
  </dgm:ptLst>
  <dgm:cxnLst>
    <dgm:cxn modelId="{D8963310-6CF8-45AF-A700-C6A2D1A8485B}" type="presOf" srcId="{90039E18-3021-4DA5-91BC-B0F46FC3D045}" destId="{BCE26E16-599D-4672-8045-46C3C53E7827}" srcOrd="0" destOrd="0" presId="urn:microsoft.com/office/officeart/2005/8/layout/default"/>
    <dgm:cxn modelId="{0F22AC9B-B9C3-4838-A6C7-076AA8F60120}" type="presOf" srcId="{8F879490-A51F-4801-83E6-D955F74214DC}" destId="{86A20E6F-CB5A-447D-A5EB-EA34D4D30B8E}" srcOrd="0" destOrd="0" presId="urn:microsoft.com/office/officeart/2005/8/layout/default"/>
    <dgm:cxn modelId="{C65911A1-A850-43A9-A6AF-F33FD3B57C37}" type="presOf" srcId="{72954D5F-E479-4D12-A6A5-AFEF3ACC316C}" destId="{F2F1A257-3727-4FBA-AC66-A2120DA1DAA7}" srcOrd="0" destOrd="0" presId="urn:microsoft.com/office/officeart/2005/8/layout/default"/>
    <dgm:cxn modelId="{0FCB71AB-B6DB-4749-B7A3-0B2D8F44F195}" srcId="{0A132AE7-B849-4998-B4FB-925FB9BB09F7}" destId="{8F879490-A51F-4801-83E6-D955F74214DC}" srcOrd="3" destOrd="0" parTransId="{BEA4DAF8-4AEB-4419-AD3D-59B00C77530E}" sibTransId="{D5158A06-E3E6-4830-82A8-5CE5008FBE61}"/>
    <dgm:cxn modelId="{0AA255AC-DBF2-44C6-A6BD-7C3B024FF194}" type="presOf" srcId="{A4B7AB8F-7BF9-482A-BC2B-DD633D8EAB4D}" destId="{4849C5D1-02D5-487F-BAA3-3A6D477C2760}" srcOrd="0" destOrd="0" presId="urn:microsoft.com/office/officeart/2005/8/layout/default"/>
    <dgm:cxn modelId="{1CF8AFC6-4207-4562-A24C-8310838771C9}" srcId="{0A132AE7-B849-4998-B4FB-925FB9BB09F7}" destId="{90039E18-3021-4DA5-91BC-B0F46FC3D045}" srcOrd="1" destOrd="0" parTransId="{A4C2B375-663E-492C-9E8B-49424B54499A}" sibTransId="{1190DC77-575D-4E74-BB22-D0529D9F20A3}"/>
    <dgm:cxn modelId="{C18435C7-8F77-46E8-945D-8ABB27F62BC4}" srcId="{0A132AE7-B849-4998-B4FB-925FB9BB09F7}" destId="{72954D5F-E479-4D12-A6A5-AFEF3ACC316C}" srcOrd="2" destOrd="0" parTransId="{EB5C1F61-F082-4D80-BE5C-070DCB0611AB}" sibTransId="{9862A1C0-B37D-4DCC-89A8-84852D7E1CEE}"/>
    <dgm:cxn modelId="{D02490E1-9DE9-4E74-A056-70F5F1C7586F}" srcId="{0A132AE7-B849-4998-B4FB-925FB9BB09F7}" destId="{A4B7AB8F-7BF9-482A-BC2B-DD633D8EAB4D}" srcOrd="0" destOrd="0" parTransId="{BE08A5AA-FFC8-495D-B5C7-40C8668120B8}" sibTransId="{B0784991-FB97-466A-AE50-2B9CF78D4BD1}"/>
    <dgm:cxn modelId="{F449A7FB-FBF8-45E3-B8D0-3C01CF92001D}" type="presOf" srcId="{0A132AE7-B849-4998-B4FB-925FB9BB09F7}" destId="{BCF1121D-1AA3-4488-834E-E561D8801ABB}" srcOrd="0" destOrd="0" presId="urn:microsoft.com/office/officeart/2005/8/layout/default"/>
    <dgm:cxn modelId="{2685DB7F-2981-47B2-8FF7-0576FE4FD13E}" type="presParOf" srcId="{BCF1121D-1AA3-4488-834E-E561D8801ABB}" destId="{4849C5D1-02D5-487F-BAA3-3A6D477C2760}" srcOrd="0" destOrd="0" presId="urn:microsoft.com/office/officeart/2005/8/layout/default"/>
    <dgm:cxn modelId="{909A3236-8595-4501-AB96-8F1A2F9675B3}" type="presParOf" srcId="{BCF1121D-1AA3-4488-834E-E561D8801ABB}" destId="{7010FFB2-E3E0-4EC0-A7EF-5AD731DC8E2B}" srcOrd="1" destOrd="0" presId="urn:microsoft.com/office/officeart/2005/8/layout/default"/>
    <dgm:cxn modelId="{725D88CF-20F5-4482-A903-3CBE7C3CCB84}" type="presParOf" srcId="{BCF1121D-1AA3-4488-834E-E561D8801ABB}" destId="{BCE26E16-599D-4672-8045-46C3C53E7827}" srcOrd="2" destOrd="0" presId="urn:microsoft.com/office/officeart/2005/8/layout/default"/>
    <dgm:cxn modelId="{0BCCBC2C-9782-4C2D-A054-0645C338AF29}" type="presParOf" srcId="{BCF1121D-1AA3-4488-834E-E561D8801ABB}" destId="{C9D557B7-04B2-4B71-A3CF-36ED291D2543}" srcOrd="3" destOrd="0" presId="urn:microsoft.com/office/officeart/2005/8/layout/default"/>
    <dgm:cxn modelId="{77B0999E-857D-40D3-AEFB-55ECAC064D17}" type="presParOf" srcId="{BCF1121D-1AA3-4488-834E-E561D8801ABB}" destId="{F2F1A257-3727-4FBA-AC66-A2120DA1DAA7}" srcOrd="4" destOrd="0" presId="urn:microsoft.com/office/officeart/2005/8/layout/default"/>
    <dgm:cxn modelId="{3807544C-8B56-4FF3-92F9-3FC493B8416D}" type="presParOf" srcId="{BCF1121D-1AA3-4488-834E-E561D8801ABB}" destId="{016D246D-7F62-484F-B0C6-63A745E00435}" srcOrd="5" destOrd="0" presId="urn:microsoft.com/office/officeart/2005/8/layout/default"/>
    <dgm:cxn modelId="{D74C8C54-B41B-400E-948F-D941B9A2AF63}" type="presParOf" srcId="{BCF1121D-1AA3-4488-834E-E561D8801ABB}" destId="{86A20E6F-CB5A-447D-A5EB-EA34D4D30B8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35AD36-3545-43BD-BDCF-71DE63455A68}" type="doc">
      <dgm:prSet loTypeId="urn:microsoft.com/office/officeart/2005/8/layout/hList3" loCatId="list" qsTypeId="urn:microsoft.com/office/officeart/2005/8/quickstyle/simple1" qsCatId="simple" csTypeId="urn:microsoft.com/office/officeart/2005/8/colors/accent0_2" csCatId="mainScheme" phldr="1"/>
      <dgm:spPr/>
      <dgm:t>
        <a:bodyPr/>
        <a:lstStyle/>
        <a:p>
          <a:endParaRPr lang="en-GB"/>
        </a:p>
      </dgm:t>
    </dgm:pt>
    <dgm:pt modelId="{742C0F81-54D5-455C-BA7B-BE99BAD0110E}">
      <dgm:prSet phldrT="[Text]" custT="1"/>
      <dgm:spPr/>
      <dgm:t>
        <a:bodyPr/>
        <a:lstStyle/>
        <a:p>
          <a:r>
            <a:rPr lang="en-GB" sz="1200" b="1" dirty="0">
              <a:latin typeface="Arial" panose="020B0604020202020204" pitchFamily="34" charset="0"/>
              <a:cs typeface="Arial" panose="020B0604020202020204" pitchFamily="34" charset="0"/>
            </a:rPr>
            <a:t>Based on this, we may propose the following key requirements for a well-defined non-emergency Meter Investigation and Fault Resolution process across Electricity and Gas which we want to explore under I0197:</a:t>
          </a:r>
        </a:p>
      </dgm:t>
    </dgm:pt>
    <dgm:pt modelId="{A97E140F-11A1-45E2-A3B6-B884C6773D35}" type="parTrans" cxnId="{1F6CC763-4910-47E4-B354-17C77E9107BE}">
      <dgm:prSet/>
      <dgm:spPr/>
      <dgm:t>
        <a:bodyPr/>
        <a:lstStyle/>
        <a:p>
          <a:endParaRPr lang="en-GB" sz="1800">
            <a:latin typeface="Arial" panose="020B0604020202020204" pitchFamily="34" charset="0"/>
            <a:cs typeface="Arial" panose="020B0604020202020204" pitchFamily="34" charset="0"/>
          </a:endParaRPr>
        </a:p>
      </dgm:t>
    </dgm:pt>
    <dgm:pt modelId="{8A1503BF-3FEE-4303-81C3-E7E68EAF4062}" type="sibTrans" cxnId="{1F6CC763-4910-47E4-B354-17C77E9107BE}">
      <dgm:prSet/>
      <dgm:spPr/>
      <dgm:t>
        <a:bodyPr/>
        <a:lstStyle/>
        <a:p>
          <a:endParaRPr lang="en-GB" sz="1800">
            <a:latin typeface="Arial" panose="020B0604020202020204" pitchFamily="34" charset="0"/>
            <a:cs typeface="Arial" panose="020B0604020202020204" pitchFamily="34" charset="0"/>
          </a:endParaRPr>
        </a:p>
      </dgm:t>
    </dgm:pt>
    <dgm:pt modelId="{F5453D8D-0303-41DF-972A-E914C39C4E57}">
      <dgm:prSet phldrT="[Text]" custT="1"/>
      <dgm:spPr/>
      <dgm:t>
        <a:bodyPr/>
        <a:lstStyle/>
        <a:p>
          <a:r>
            <a:rPr lang="en-GB" sz="1200" dirty="0">
              <a:latin typeface="Arial" panose="020B0604020202020204" pitchFamily="34" charset="0"/>
              <a:cs typeface="Arial" panose="020B0604020202020204" pitchFamily="34" charset="0"/>
            </a:rPr>
            <a:t>Possibly better method of communication between Parties, especially for escalations.</a:t>
          </a:r>
        </a:p>
      </dgm:t>
    </dgm:pt>
    <dgm:pt modelId="{567F143A-ADB1-449D-910B-0365A7662E8B}" type="parTrans" cxnId="{D0A73938-C11F-44E6-9D72-A9F9C3446004}">
      <dgm:prSet/>
      <dgm:spPr/>
      <dgm:t>
        <a:bodyPr/>
        <a:lstStyle/>
        <a:p>
          <a:endParaRPr lang="en-GB" sz="1800">
            <a:latin typeface="Arial" panose="020B0604020202020204" pitchFamily="34" charset="0"/>
            <a:cs typeface="Arial" panose="020B0604020202020204" pitchFamily="34" charset="0"/>
          </a:endParaRPr>
        </a:p>
      </dgm:t>
    </dgm:pt>
    <dgm:pt modelId="{92AB245C-2ABE-426B-82A0-929D52446C41}" type="sibTrans" cxnId="{D0A73938-C11F-44E6-9D72-A9F9C3446004}">
      <dgm:prSet/>
      <dgm:spPr/>
      <dgm:t>
        <a:bodyPr/>
        <a:lstStyle/>
        <a:p>
          <a:endParaRPr lang="en-GB" sz="1800">
            <a:latin typeface="Arial" panose="020B0604020202020204" pitchFamily="34" charset="0"/>
            <a:cs typeface="Arial" panose="020B0604020202020204" pitchFamily="34" charset="0"/>
          </a:endParaRPr>
        </a:p>
      </dgm:t>
    </dgm:pt>
    <dgm:pt modelId="{02699996-14FC-4BDB-B5E9-18466E2C9863}">
      <dgm:prSet phldrT="[Text]" custT="1"/>
      <dgm:spPr/>
      <dgm:t>
        <a:bodyPr/>
        <a:lstStyle/>
        <a:p>
          <a:r>
            <a:rPr lang="en-GB" sz="1200" dirty="0">
              <a:latin typeface="Arial" panose="020B0604020202020204" pitchFamily="34" charset="0"/>
              <a:cs typeface="Arial" panose="020B0604020202020204" pitchFamily="34" charset="0"/>
            </a:rPr>
            <a:t>Highlighting existing support available under the REC to unblock issues</a:t>
          </a:r>
        </a:p>
      </dgm:t>
    </dgm:pt>
    <dgm:pt modelId="{1C885219-4C2D-46FF-8A13-66DE82DAED73}" type="parTrans" cxnId="{94D551BD-1B08-40C1-8C0F-92926130F7C0}">
      <dgm:prSet/>
      <dgm:spPr/>
      <dgm:t>
        <a:bodyPr/>
        <a:lstStyle/>
        <a:p>
          <a:endParaRPr lang="en-GB" sz="1800">
            <a:latin typeface="Arial" panose="020B0604020202020204" pitchFamily="34" charset="0"/>
            <a:cs typeface="Arial" panose="020B0604020202020204" pitchFamily="34" charset="0"/>
          </a:endParaRPr>
        </a:p>
      </dgm:t>
    </dgm:pt>
    <dgm:pt modelId="{25F95663-A5DC-4FC1-8CFA-1A3AD3EB40DF}" type="sibTrans" cxnId="{94D551BD-1B08-40C1-8C0F-92926130F7C0}">
      <dgm:prSet/>
      <dgm:spPr/>
      <dgm:t>
        <a:bodyPr/>
        <a:lstStyle/>
        <a:p>
          <a:endParaRPr lang="en-GB" sz="1800">
            <a:latin typeface="Arial" panose="020B0604020202020204" pitchFamily="34" charset="0"/>
            <a:cs typeface="Arial" panose="020B0604020202020204" pitchFamily="34" charset="0"/>
          </a:endParaRPr>
        </a:p>
      </dgm:t>
    </dgm:pt>
    <dgm:pt modelId="{4C7DB081-0DE9-4A10-B2F8-A8E87E4E9ABA}">
      <dgm:prSet phldrT="[Text]" custT="1"/>
      <dgm:spPr/>
      <dgm:t>
        <a:bodyPr/>
        <a:lstStyle/>
        <a:p>
          <a:r>
            <a:rPr lang="en-GB" sz="1200" dirty="0">
              <a:latin typeface="Arial" panose="020B0604020202020204" pitchFamily="34" charset="0"/>
              <a:cs typeface="Arial" panose="020B0604020202020204" pitchFamily="34" charset="0"/>
            </a:rPr>
            <a:t>Clearly defined obligations to establish accountability, such as the examples depicted below.</a:t>
          </a:r>
        </a:p>
      </dgm:t>
    </dgm:pt>
    <dgm:pt modelId="{FE9C8CA0-72BA-49F3-90F0-B89BC3252D20}" type="parTrans" cxnId="{03D3C5FC-6FA1-4774-8387-AF95015671A8}">
      <dgm:prSet/>
      <dgm:spPr/>
      <dgm:t>
        <a:bodyPr/>
        <a:lstStyle/>
        <a:p>
          <a:endParaRPr lang="en-GB" sz="1800"/>
        </a:p>
      </dgm:t>
    </dgm:pt>
    <dgm:pt modelId="{4F1BFA21-410B-4D6F-9235-333E5EC1DD7B}" type="sibTrans" cxnId="{03D3C5FC-6FA1-4774-8387-AF95015671A8}">
      <dgm:prSet/>
      <dgm:spPr/>
      <dgm:t>
        <a:bodyPr/>
        <a:lstStyle/>
        <a:p>
          <a:endParaRPr lang="en-GB" sz="1800"/>
        </a:p>
      </dgm:t>
    </dgm:pt>
    <dgm:pt modelId="{7785B618-31B7-4119-87DC-2F052F73EA93}">
      <dgm:prSet phldrT="[Text]" custT="1"/>
      <dgm:spPr/>
      <dgm:t>
        <a:bodyPr/>
        <a:lstStyle/>
        <a:p>
          <a:r>
            <a:rPr lang="en-GB" sz="1200" dirty="0">
              <a:latin typeface="Arial" panose="020B0604020202020204" pitchFamily="34" charset="0"/>
              <a:cs typeface="Arial" panose="020B0604020202020204" pitchFamily="34" charset="0"/>
            </a:rPr>
            <a:t>Ability to monitor progress and performance at Market and Party level.</a:t>
          </a:r>
        </a:p>
      </dgm:t>
    </dgm:pt>
    <dgm:pt modelId="{B6D5DE02-13A1-4F7F-9264-F17C455CD2A4}" type="parTrans" cxnId="{0B3A59A1-F2F0-4DF8-B49C-D281D9A279E6}">
      <dgm:prSet/>
      <dgm:spPr/>
      <dgm:t>
        <a:bodyPr/>
        <a:lstStyle/>
        <a:p>
          <a:endParaRPr lang="en-GB"/>
        </a:p>
      </dgm:t>
    </dgm:pt>
    <dgm:pt modelId="{02F67132-25D9-4611-A05F-A1D849884177}" type="sibTrans" cxnId="{0B3A59A1-F2F0-4DF8-B49C-D281D9A279E6}">
      <dgm:prSet/>
      <dgm:spPr/>
      <dgm:t>
        <a:bodyPr/>
        <a:lstStyle/>
        <a:p>
          <a:endParaRPr lang="en-GB"/>
        </a:p>
      </dgm:t>
    </dgm:pt>
    <dgm:pt modelId="{81D2E89F-BB59-4315-AA58-A340754916A6}" type="pres">
      <dgm:prSet presAssocID="{B935AD36-3545-43BD-BDCF-71DE63455A68}" presName="composite" presStyleCnt="0">
        <dgm:presLayoutVars>
          <dgm:chMax val="1"/>
          <dgm:dir/>
          <dgm:resizeHandles val="exact"/>
        </dgm:presLayoutVars>
      </dgm:prSet>
      <dgm:spPr/>
    </dgm:pt>
    <dgm:pt modelId="{DCA32ABB-4D3C-42A8-A75F-E5B62A130C6B}" type="pres">
      <dgm:prSet presAssocID="{742C0F81-54D5-455C-BA7B-BE99BAD0110E}" presName="roof" presStyleLbl="dkBgShp" presStyleIdx="0" presStyleCnt="2"/>
      <dgm:spPr/>
    </dgm:pt>
    <dgm:pt modelId="{34FF1818-A2F9-4E7A-BB62-7FE9D098BB51}" type="pres">
      <dgm:prSet presAssocID="{742C0F81-54D5-455C-BA7B-BE99BAD0110E}" presName="pillars" presStyleCnt="0"/>
      <dgm:spPr/>
    </dgm:pt>
    <dgm:pt modelId="{101F0EB5-52BA-4FBD-8FC6-87466A8D5FE3}" type="pres">
      <dgm:prSet presAssocID="{742C0F81-54D5-455C-BA7B-BE99BAD0110E}" presName="pillar1" presStyleLbl="node1" presStyleIdx="0" presStyleCnt="4">
        <dgm:presLayoutVars>
          <dgm:bulletEnabled val="1"/>
        </dgm:presLayoutVars>
      </dgm:prSet>
      <dgm:spPr/>
    </dgm:pt>
    <dgm:pt modelId="{94F9C03E-38A8-46B9-BD64-96BE20E96309}" type="pres">
      <dgm:prSet presAssocID="{F5453D8D-0303-41DF-972A-E914C39C4E57}" presName="pillarX" presStyleLbl="node1" presStyleIdx="1" presStyleCnt="4">
        <dgm:presLayoutVars>
          <dgm:bulletEnabled val="1"/>
        </dgm:presLayoutVars>
      </dgm:prSet>
      <dgm:spPr/>
    </dgm:pt>
    <dgm:pt modelId="{A6365006-7052-46D7-AF0D-FDDF2A62E829}" type="pres">
      <dgm:prSet presAssocID="{7785B618-31B7-4119-87DC-2F052F73EA93}" presName="pillarX" presStyleLbl="node1" presStyleIdx="2" presStyleCnt="4">
        <dgm:presLayoutVars>
          <dgm:bulletEnabled val="1"/>
        </dgm:presLayoutVars>
      </dgm:prSet>
      <dgm:spPr/>
    </dgm:pt>
    <dgm:pt modelId="{F20F7BF6-935C-4BC0-A0CD-D76396AC30A6}" type="pres">
      <dgm:prSet presAssocID="{02699996-14FC-4BDB-B5E9-18466E2C9863}" presName="pillarX" presStyleLbl="node1" presStyleIdx="3" presStyleCnt="4">
        <dgm:presLayoutVars>
          <dgm:bulletEnabled val="1"/>
        </dgm:presLayoutVars>
      </dgm:prSet>
      <dgm:spPr/>
    </dgm:pt>
    <dgm:pt modelId="{092797FE-9B13-406A-8F59-20D0D359B5B5}" type="pres">
      <dgm:prSet presAssocID="{742C0F81-54D5-455C-BA7B-BE99BAD0110E}" presName="base" presStyleLbl="dkBgShp" presStyleIdx="1" presStyleCnt="2"/>
      <dgm:spPr/>
    </dgm:pt>
  </dgm:ptLst>
  <dgm:cxnLst>
    <dgm:cxn modelId="{A499EE18-72DB-4FAD-A9D8-14C2E1FF5ADC}" type="presOf" srcId="{B935AD36-3545-43BD-BDCF-71DE63455A68}" destId="{81D2E89F-BB59-4315-AA58-A340754916A6}" srcOrd="0" destOrd="0" presId="urn:microsoft.com/office/officeart/2005/8/layout/hList3"/>
    <dgm:cxn modelId="{D0A73938-C11F-44E6-9D72-A9F9C3446004}" srcId="{742C0F81-54D5-455C-BA7B-BE99BAD0110E}" destId="{F5453D8D-0303-41DF-972A-E914C39C4E57}" srcOrd="1" destOrd="0" parTransId="{567F143A-ADB1-449D-910B-0365A7662E8B}" sibTransId="{92AB245C-2ABE-426B-82A0-929D52446C41}"/>
    <dgm:cxn modelId="{1F6CC763-4910-47E4-B354-17C77E9107BE}" srcId="{B935AD36-3545-43BD-BDCF-71DE63455A68}" destId="{742C0F81-54D5-455C-BA7B-BE99BAD0110E}" srcOrd="0" destOrd="0" parTransId="{A97E140F-11A1-45E2-A3B6-B884C6773D35}" sibTransId="{8A1503BF-3FEE-4303-81C3-E7E68EAF4062}"/>
    <dgm:cxn modelId="{FDA92169-82A8-4BDF-B8DB-264453DC1EEA}" type="presOf" srcId="{F5453D8D-0303-41DF-972A-E914C39C4E57}" destId="{94F9C03E-38A8-46B9-BD64-96BE20E96309}" srcOrd="0" destOrd="0" presId="urn:microsoft.com/office/officeart/2005/8/layout/hList3"/>
    <dgm:cxn modelId="{186D9197-7859-4DBF-A525-5D97BBDE2808}" type="presOf" srcId="{4C7DB081-0DE9-4A10-B2F8-A8E87E4E9ABA}" destId="{101F0EB5-52BA-4FBD-8FC6-87466A8D5FE3}" srcOrd="0" destOrd="0" presId="urn:microsoft.com/office/officeart/2005/8/layout/hList3"/>
    <dgm:cxn modelId="{0B3A59A1-F2F0-4DF8-B49C-D281D9A279E6}" srcId="{742C0F81-54D5-455C-BA7B-BE99BAD0110E}" destId="{7785B618-31B7-4119-87DC-2F052F73EA93}" srcOrd="2" destOrd="0" parTransId="{B6D5DE02-13A1-4F7F-9264-F17C455CD2A4}" sibTransId="{02F67132-25D9-4611-A05F-A1D849884177}"/>
    <dgm:cxn modelId="{3510F5B7-39C1-4F68-98D6-3A52C56DE34D}" type="presOf" srcId="{02699996-14FC-4BDB-B5E9-18466E2C9863}" destId="{F20F7BF6-935C-4BC0-A0CD-D76396AC30A6}" srcOrd="0" destOrd="0" presId="urn:microsoft.com/office/officeart/2005/8/layout/hList3"/>
    <dgm:cxn modelId="{94D551BD-1B08-40C1-8C0F-92926130F7C0}" srcId="{742C0F81-54D5-455C-BA7B-BE99BAD0110E}" destId="{02699996-14FC-4BDB-B5E9-18466E2C9863}" srcOrd="3" destOrd="0" parTransId="{1C885219-4C2D-46FF-8A13-66DE82DAED73}" sibTransId="{25F95663-A5DC-4FC1-8CFA-1A3AD3EB40DF}"/>
    <dgm:cxn modelId="{96EAEBE6-5E47-43DB-BE43-9468F5CEB3FD}" type="presOf" srcId="{7785B618-31B7-4119-87DC-2F052F73EA93}" destId="{A6365006-7052-46D7-AF0D-FDDF2A62E829}" srcOrd="0" destOrd="0" presId="urn:microsoft.com/office/officeart/2005/8/layout/hList3"/>
    <dgm:cxn modelId="{C0D837F2-BF5C-4E12-8137-5A9F27013A75}" type="presOf" srcId="{742C0F81-54D5-455C-BA7B-BE99BAD0110E}" destId="{DCA32ABB-4D3C-42A8-A75F-E5B62A130C6B}" srcOrd="0" destOrd="0" presId="urn:microsoft.com/office/officeart/2005/8/layout/hList3"/>
    <dgm:cxn modelId="{03D3C5FC-6FA1-4774-8387-AF95015671A8}" srcId="{742C0F81-54D5-455C-BA7B-BE99BAD0110E}" destId="{4C7DB081-0DE9-4A10-B2F8-A8E87E4E9ABA}" srcOrd="0" destOrd="0" parTransId="{FE9C8CA0-72BA-49F3-90F0-B89BC3252D20}" sibTransId="{4F1BFA21-410B-4D6F-9235-333E5EC1DD7B}"/>
    <dgm:cxn modelId="{D4CE45DE-715F-479B-942E-8F6A4E174628}" type="presParOf" srcId="{81D2E89F-BB59-4315-AA58-A340754916A6}" destId="{DCA32ABB-4D3C-42A8-A75F-E5B62A130C6B}" srcOrd="0" destOrd="0" presId="urn:microsoft.com/office/officeart/2005/8/layout/hList3"/>
    <dgm:cxn modelId="{879995E2-A2D8-409F-95C2-E3F980504FE2}" type="presParOf" srcId="{81D2E89F-BB59-4315-AA58-A340754916A6}" destId="{34FF1818-A2F9-4E7A-BB62-7FE9D098BB51}" srcOrd="1" destOrd="0" presId="urn:microsoft.com/office/officeart/2005/8/layout/hList3"/>
    <dgm:cxn modelId="{0D2B4CF2-FD71-45B0-8F38-55398B3BB3C0}" type="presParOf" srcId="{34FF1818-A2F9-4E7A-BB62-7FE9D098BB51}" destId="{101F0EB5-52BA-4FBD-8FC6-87466A8D5FE3}" srcOrd="0" destOrd="0" presId="urn:microsoft.com/office/officeart/2005/8/layout/hList3"/>
    <dgm:cxn modelId="{B0804B56-F592-45DE-B143-544525A444B5}" type="presParOf" srcId="{34FF1818-A2F9-4E7A-BB62-7FE9D098BB51}" destId="{94F9C03E-38A8-46B9-BD64-96BE20E96309}" srcOrd="1" destOrd="0" presId="urn:microsoft.com/office/officeart/2005/8/layout/hList3"/>
    <dgm:cxn modelId="{47558141-518A-43F6-92FB-E6C71FEED3B6}" type="presParOf" srcId="{34FF1818-A2F9-4E7A-BB62-7FE9D098BB51}" destId="{A6365006-7052-46D7-AF0D-FDDF2A62E829}" srcOrd="2" destOrd="0" presId="urn:microsoft.com/office/officeart/2005/8/layout/hList3"/>
    <dgm:cxn modelId="{7B7050B8-831B-4935-BB76-63F741526E41}" type="presParOf" srcId="{34FF1818-A2F9-4E7A-BB62-7FE9D098BB51}" destId="{F20F7BF6-935C-4BC0-A0CD-D76396AC30A6}" srcOrd="3" destOrd="0" presId="urn:microsoft.com/office/officeart/2005/8/layout/hList3"/>
    <dgm:cxn modelId="{67DEFA24-67CF-42C5-BEF6-751CC7C9071B}" type="presParOf" srcId="{81D2E89F-BB59-4315-AA58-A340754916A6}" destId="{092797FE-9B13-406A-8F59-20D0D359B5B5}"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93AF08-D281-4771-A64A-5FB81A47BF9F}"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7F44A119-C7ED-43E1-9AFB-7BBD8827AD74}">
      <dgm:prSet custT="1"/>
      <dgm:spPr/>
      <dgm:t>
        <a:bodyPr/>
        <a:lstStyle/>
        <a:p>
          <a:r>
            <a:rPr lang="en-GB" sz="1200" dirty="0">
              <a:latin typeface="Arial" panose="020B0604020202020204" pitchFamily="34" charset="0"/>
              <a:cs typeface="Arial" panose="020B0604020202020204" pitchFamily="34" charset="0"/>
            </a:rPr>
            <a:t>A MEM must within X working days of initial notification of a suspected fault, attempt to arrange a site visit.</a:t>
          </a:r>
        </a:p>
      </dgm:t>
    </dgm:pt>
    <dgm:pt modelId="{EFA0F73A-5C3A-4553-931C-4231916D2AB7}" type="parTrans" cxnId="{72C386AA-C42B-45D7-9AC8-62ED3AE2DC90}">
      <dgm:prSet/>
      <dgm:spPr/>
      <dgm:t>
        <a:bodyPr/>
        <a:lstStyle/>
        <a:p>
          <a:endParaRPr lang="en-GB" sz="1200">
            <a:latin typeface="Arial" panose="020B0604020202020204" pitchFamily="34" charset="0"/>
            <a:cs typeface="Arial" panose="020B0604020202020204" pitchFamily="34" charset="0"/>
          </a:endParaRPr>
        </a:p>
      </dgm:t>
    </dgm:pt>
    <dgm:pt modelId="{6EAF865A-5826-42E6-A989-80D57162E880}" type="sibTrans" cxnId="{72C386AA-C42B-45D7-9AC8-62ED3AE2DC90}">
      <dgm:prSet/>
      <dgm:spPr/>
      <dgm:t>
        <a:bodyPr/>
        <a:lstStyle/>
        <a:p>
          <a:endParaRPr lang="en-GB" sz="1200">
            <a:latin typeface="Arial" panose="020B0604020202020204" pitchFamily="34" charset="0"/>
            <a:cs typeface="Arial" panose="020B0604020202020204" pitchFamily="34" charset="0"/>
          </a:endParaRPr>
        </a:p>
      </dgm:t>
    </dgm:pt>
    <dgm:pt modelId="{143D78F7-9148-41D8-B72B-21854D890736}">
      <dgm:prSet custT="1"/>
      <dgm:spPr/>
      <dgm:t>
        <a:bodyPr/>
        <a:lstStyle/>
        <a:p>
          <a:r>
            <a:rPr lang="en-GB" sz="1200" dirty="0">
              <a:latin typeface="Arial" panose="020B0604020202020204" pitchFamily="34" charset="0"/>
              <a:cs typeface="Arial" panose="020B0604020202020204" pitchFamily="34" charset="0"/>
            </a:rPr>
            <a:t>A MEM must for a period of at least 12 months hold evidence of attempts made to investigate and resolve meter fault.</a:t>
          </a:r>
        </a:p>
      </dgm:t>
    </dgm:pt>
    <dgm:pt modelId="{DE743908-6835-4F1F-BC1B-C173D93EBFCB}" type="parTrans" cxnId="{4807EB26-FFAB-4B20-9F92-B8754D0AC919}">
      <dgm:prSet/>
      <dgm:spPr/>
      <dgm:t>
        <a:bodyPr/>
        <a:lstStyle/>
        <a:p>
          <a:endParaRPr lang="en-GB" sz="1200">
            <a:latin typeface="Arial" panose="020B0604020202020204" pitchFamily="34" charset="0"/>
            <a:cs typeface="Arial" panose="020B0604020202020204" pitchFamily="34" charset="0"/>
          </a:endParaRPr>
        </a:p>
      </dgm:t>
    </dgm:pt>
    <dgm:pt modelId="{34F0030F-E8F3-4E5A-97A8-3EBA091AEC74}" type="sibTrans" cxnId="{4807EB26-FFAB-4B20-9F92-B8754D0AC919}">
      <dgm:prSet/>
      <dgm:spPr/>
      <dgm:t>
        <a:bodyPr/>
        <a:lstStyle/>
        <a:p>
          <a:endParaRPr lang="en-GB" sz="1200">
            <a:latin typeface="Arial" panose="020B0604020202020204" pitchFamily="34" charset="0"/>
            <a:cs typeface="Arial" panose="020B0604020202020204" pitchFamily="34" charset="0"/>
          </a:endParaRPr>
        </a:p>
      </dgm:t>
    </dgm:pt>
    <dgm:pt modelId="{20FCA292-3578-4DB0-B961-A850313BFFD9}">
      <dgm:prSet custT="1"/>
      <dgm:spPr/>
      <dgm:t>
        <a:bodyPr/>
        <a:lstStyle/>
        <a:p>
          <a:r>
            <a:rPr lang="en-GB" sz="1200" dirty="0">
              <a:latin typeface="Arial" panose="020B0604020202020204" pitchFamily="34" charset="0"/>
              <a:cs typeface="Arial" panose="020B0604020202020204" pitchFamily="34" charset="0"/>
            </a:rPr>
            <a:t>A Supplier must do X to support site visit scheduling.</a:t>
          </a:r>
        </a:p>
      </dgm:t>
    </dgm:pt>
    <dgm:pt modelId="{D3950312-5BC1-453D-B171-96C3992264C1}" type="parTrans" cxnId="{7D9F8BBC-E266-4B0E-8387-02A3872065F4}">
      <dgm:prSet/>
      <dgm:spPr/>
      <dgm:t>
        <a:bodyPr/>
        <a:lstStyle/>
        <a:p>
          <a:endParaRPr lang="en-GB" sz="1200">
            <a:latin typeface="Arial" panose="020B0604020202020204" pitchFamily="34" charset="0"/>
            <a:cs typeface="Arial" panose="020B0604020202020204" pitchFamily="34" charset="0"/>
          </a:endParaRPr>
        </a:p>
      </dgm:t>
    </dgm:pt>
    <dgm:pt modelId="{4DA7B7E6-1224-45CB-BC94-68EC8E4CFA36}" type="sibTrans" cxnId="{7D9F8BBC-E266-4B0E-8387-02A3872065F4}">
      <dgm:prSet/>
      <dgm:spPr/>
      <dgm:t>
        <a:bodyPr/>
        <a:lstStyle/>
        <a:p>
          <a:endParaRPr lang="en-GB" sz="1200">
            <a:latin typeface="Arial" panose="020B0604020202020204" pitchFamily="34" charset="0"/>
            <a:cs typeface="Arial" panose="020B0604020202020204" pitchFamily="34" charset="0"/>
          </a:endParaRPr>
        </a:p>
      </dgm:t>
    </dgm:pt>
    <dgm:pt modelId="{977D88DB-6DDD-4AA0-83C8-CE9EFB2A2F92}">
      <dgm:prSet phldrT="[Text]" custT="1"/>
      <dgm:spPr/>
      <dgm:t>
        <a:bodyPr/>
        <a:lstStyle/>
        <a:p>
          <a:r>
            <a:rPr lang="en-GB" sz="1200" dirty="0">
              <a:latin typeface="Arial" panose="020B0604020202020204" pitchFamily="34" charset="0"/>
              <a:cs typeface="Arial" panose="020B0604020202020204" pitchFamily="34" charset="0"/>
            </a:rPr>
            <a:t>A MEM must make X attempts within X working days to investigate and resolve a fault.</a:t>
          </a:r>
        </a:p>
      </dgm:t>
    </dgm:pt>
    <dgm:pt modelId="{B707697C-6E17-4FEC-9B7E-589C5949609A}" type="parTrans" cxnId="{FCD60ABA-2315-4E6B-A6F9-802EBF14A933}">
      <dgm:prSet/>
      <dgm:spPr/>
      <dgm:t>
        <a:bodyPr/>
        <a:lstStyle/>
        <a:p>
          <a:endParaRPr lang="en-GB" sz="1200">
            <a:latin typeface="Arial" panose="020B0604020202020204" pitchFamily="34" charset="0"/>
            <a:cs typeface="Arial" panose="020B0604020202020204" pitchFamily="34" charset="0"/>
          </a:endParaRPr>
        </a:p>
      </dgm:t>
    </dgm:pt>
    <dgm:pt modelId="{5D3D9994-D8D6-4BBD-A1EC-4E180D30C8B4}" type="sibTrans" cxnId="{FCD60ABA-2315-4E6B-A6F9-802EBF14A933}">
      <dgm:prSet/>
      <dgm:spPr/>
      <dgm:t>
        <a:bodyPr/>
        <a:lstStyle/>
        <a:p>
          <a:endParaRPr lang="en-GB" sz="1200">
            <a:latin typeface="Arial" panose="020B0604020202020204" pitchFamily="34" charset="0"/>
            <a:cs typeface="Arial" panose="020B0604020202020204" pitchFamily="34" charset="0"/>
          </a:endParaRPr>
        </a:p>
      </dgm:t>
    </dgm:pt>
    <dgm:pt modelId="{EE8C5930-B55D-482C-BCBD-1EC526090B46}">
      <dgm:prSet custT="1"/>
      <dgm:spPr/>
      <dgm:t>
        <a:bodyPr/>
        <a:lstStyle/>
        <a:p>
          <a:r>
            <a:rPr lang="en-GB" sz="1200" dirty="0">
              <a:latin typeface="Arial" panose="020B0604020202020204" pitchFamily="34" charset="0"/>
              <a:cs typeface="Arial" panose="020B0604020202020204" pitchFamily="34" charset="0"/>
            </a:rPr>
            <a:t>A MEM must resolve X% of all faults within X working days.</a:t>
          </a:r>
        </a:p>
      </dgm:t>
    </dgm:pt>
    <dgm:pt modelId="{514E2EA9-006C-4BAC-9E7A-E5B9285FF193}" type="parTrans" cxnId="{B4F74139-B9FA-4D75-B929-B73B875FB424}">
      <dgm:prSet/>
      <dgm:spPr/>
      <dgm:t>
        <a:bodyPr/>
        <a:lstStyle/>
        <a:p>
          <a:endParaRPr lang="en-GB" sz="1200">
            <a:latin typeface="Arial" panose="020B0604020202020204" pitchFamily="34" charset="0"/>
            <a:cs typeface="Arial" panose="020B0604020202020204" pitchFamily="34" charset="0"/>
          </a:endParaRPr>
        </a:p>
      </dgm:t>
    </dgm:pt>
    <dgm:pt modelId="{C1536D9D-71B5-4F8F-B8CA-8F986FA7BD2B}" type="sibTrans" cxnId="{B4F74139-B9FA-4D75-B929-B73B875FB424}">
      <dgm:prSet/>
      <dgm:spPr/>
      <dgm:t>
        <a:bodyPr/>
        <a:lstStyle/>
        <a:p>
          <a:endParaRPr lang="en-GB" sz="1200">
            <a:latin typeface="Arial" panose="020B0604020202020204" pitchFamily="34" charset="0"/>
            <a:cs typeface="Arial" panose="020B0604020202020204" pitchFamily="34" charset="0"/>
          </a:endParaRPr>
        </a:p>
      </dgm:t>
    </dgm:pt>
    <dgm:pt modelId="{E8F617AD-0E6E-4961-A9ED-287E1FA0FC3B}" type="pres">
      <dgm:prSet presAssocID="{2293AF08-D281-4771-A64A-5FB81A47BF9F}" presName="diagram" presStyleCnt="0">
        <dgm:presLayoutVars>
          <dgm:dir/>
          <dgm:resizeHandles val="exact"/>
        </dgm:presLayoutVars>
      </dgm:prSet>
      <dgm:spPr/>
    </dgm:pt>
    <dgm:pt modelId="{F2B03E95-0593-455E-A9E5-0FAF260C0938}" type="pres">
      <dgm:prSet presAssocID="{977D88DB-6DDD-4AA0-83C8-CE9EFB2A2F92}" presName="node" presStyleLbl="node1" presStyleIdx="0" presStyleCnt="5">
        <dgm:presLayoutVars>
          <dgm:bulletEnabled val="1"/>
        </dgm:presLayoutVars>
      </dgm:prSet>
      <dgm:spPr/>
    </dgm:pt>
    <dgm:pt modelId="{086BF868-247F-43D3-BB99-314B63AEE529}" type="pres">
      <dgm:prSet presAssocID="{5D3D9994-D8D6-4BBD-A1EC-4E180D30C8B4}" presName="sibTrans" presStyleCnt="0"/>
      <dgm:spPr/>
    </dgm:pt>
    <dgm:pt modelId="{6C23BDD5-8C57-46D5-BDD0-3F05F841AB7F}" type="pres">
      <dgm:prSet presAssocID="{7F44A119-C7ED-43E1-9AFB-7BBD8827AD74}" presName="node" presStyleLbl="node1" presStyleIdx="1" presStyleCnt="5">
        <dgm:presLayoutVars>
          <dgm:bulletEnabled val="1"/>
        </dgm:presLayoutVars>
      </dgm:prSet>
      <dgm:spPr/>
    </dgm:pt>
    <dgm:pt modelId="{965B3B87-1592-442A-AC62-CAC0E913B7EF}" type="pres">
      <dgm:prSet presAssocID="{6EAF865A-5826-42E6-A989-80D57162E880}" presName="sibTrans" presStyleCnt="0"/>
      <dgm:spPr/>
    </dgm:pt>
    <dgm:pt modelId="{C198D06D-8462-49C9-9E82-FA4B7E46E8DD}" type="pres">
      <dgm:prSet presAssocID="{143D78F7-9148-41D8-B72B-21854D890736}" presName="node" presStyleLbl="node1" presStyleIdx="2" presStyleCnt="5">
        <dgm:presLayoutVars>
          <dgm:bulletEnabled val="1"/>
        </dgm:presLayoutVars>
      </dgm:prSet>
      <dgm:spPr/>
    </dgm:pt>
    <dgm:pt modelId="{708DA039-E9CD-4896-B35C-C7875BECF24F}" type="pres">
      <dgm:prSet presAssocID="{34F0030F-E8F3-4E5A-97A8-3EBA091AEC74}" presName="sibTrans" presStyleCnt="0"/>
      <dgm:spPr/>
    </dgm:pt>
    <dgm:pt modelId="{C5F66B5A-307E-47C3-82DB-89DACEF7B903}" type="pres">
      <dgm:prSet presAssocID="{EE8C5930-B55D-482C-BCBD-1EC526090B46}" presName="node" presStyleLbl="node1" presStyleIdx="3" presStyleCnt="5">
        <dgm:presLayoutVars>
          <dgm:bulletEnabled val="1"/>
        </dgm:presLayoutVars>
      </dgm:prSet>
      <dgm:spPr/>
    </dgm:pt>
    <dgm:pt modelId="{27977470-A78B-4F0C-A81C-44961672C4AF}" type="pres">
      <dgm:prSet presAssocID="{C1536D9D-71B5-4F8F-B8CA-8F986FA7BD2B}" presName="sibTrans" presStyleCnt="0"/>
      <dgm:spPr/>
    </dgm:pt>
    <dgm:pt modelId="{0330D96C-5E6C-4183-905B-438FD50D72C9}" type="pres">
      <dgm:prSet presAssocID="{20FCA292-3578-4DB0-B961-A850313BFFD9}" presName="node" presStyleLbl="node1" presStyleIdx="4" presStyleCnt="5">
        <dgm:presLayoutVars>
          <dgm:bulletEnabled val="1"/>
        </dgm:presLayoutVars>
      </dgm:prSet>
      <dgm:spPr/>
    </dgm:pt>
  </dgm:ptLst>
  <dgm:cxnLst>
    <dgm:cxn modelId="{D6020709-EF01-4FB6-8521-F9B015F6D771}" type="presOf" srcId="{2293AF08-D281-4771-A64A-5FB81A47BF9F}" destId="{E8F617AD-0E6E-4961-A9ED-287E1FA0FC3B}" srcOrd="0" destOrd="0" presId="urn:microsoft.com/office/officeart/2005/8/layout/default"/>
    <dgm:cxn modelId="{4807EB26-FFAB-4B20-9F92-B8754D0AC919}" srcId="{2293AF08-D281-4771-A64A-5FB81A47BF9F}" destId="{143D78F7-9148-41D8-B72B-21854D890736}" srcOrd="2" destOrd="0" parTransId="{DE743908-6835-4F1F-BC1B-C173D93EBFCB}" sibTransId="{34F0030F-E8F3-4E5A-97A8-3EBA091AEC74}"/>
    <dgm:cxn modelId="{B4F74139-B9FA-4D75-B929-B73B875FB424}" srcId="{2293AF08-D281-4771-A64A-5FB81A47BF9F}" destId="{EE8C5930-B55D-482C-BCBD-1EC526090B46}" srcOrd="3" destOrd="0" parTransId="{514E2EA9-006C-4BAC-9E7A-E5B9285FF193}" sibTransId="{C1536D9D-71B5-4F8F-B8CA-8F986FA7BD2B}"/>
    <dgm:cxn modelId="{C57AFA7C-0C2B-4439-82A9-5ED6C8D66F4B}" type="presOf" srcId="{143D78F7-9148-41D8-B72B-21854D890736}" destId="{C198D06D-8462-49C9-9E82-FA4B7E46E8DD}" srcOrd="0" destOrd="0" presId="urn:microsoft.com/office/officeart/2005/8/layout/default"/>
    <dgm:cxn modelId="{DDFE2F81-478F-4AA5-82C1-DE97C7030F94}" type="presOf" srcId="{977D88DB-6DDD-4AA0-83C8-CE9EFB2A2F92}" destId="{F2B03E95-0593-455E-A9E5-0FAF260C0938}" srcOrd="0" destOrd="0" presId="urn:microsoft.com/office/officeart/2005/8/layout/default"/>
    <dgm:cxn modelId="{63A71296-2483-40B5-A831-17853FD2F995}" type="presOf" srcId="{20FCA292-3578-4DB0-B961-A850313BFFD9}" destId="{0330D96C-5E6C-4183-905B-438FD50D72C9}" srcOrd="0" destOrd="0" presId="urn:microsoft.com/office/officeart/2005/8/layout/default"/>
    <dgm:cxn modelId="{64606F9C-1B72-4348-A19F-6540C1F68E6C}" type="presOf" srcId="{EE8C5930-B55D-482C-BCBD-1EC526090B46}" destId="{C5F66B5A-307E-47C3-82DB-89DACEF7B903}" srcOrd="0" destOrd="0" presId="urn:microsoft.com/office/officeart/2005/8/layout/default"/>
    <dgm:cxn modelId="{72C386AA-C42B-45D7-9AC8-62ED3AE2DC90}" srcId="{2293AF08-D281-4771-A64A-5FB81A47BF9F}" destId="{7F44A119-C7ED-43E1-9AFB-7BBD8827AD74}" srcOrd="1" destOrd="0" parTransId="{EFA0F73A-5C3A-4553-931C-4231916D2AB7}" sibTransId="{6EAF865A-5826-42E6-A989-80D57162E880}"/>
    <dgm:cxn modelId="{FCD60ABA-2315-4E6B-A6F9-802EBF14A933}" srcId="{2293AF08-D281-4771-A64A-5FB81A47BF9F}" destId="{977D88DB-6DDD-4AA0-83C8-CE9EFB2A2F92}" srcOrd="0" destOrd="0" parTransId="{B707697C-6E17-4FEC-9B7E-589C5949609A}" sibTransId="{5D3D9994-D8D6-4BBD-A1EC-4E180D30C8B4}"/>
    <dgm:cxn modelId="{44558FBA-C2B5-4050-89EB-F4948E6B78F8}" type="presOf" srcId="{7F44A119-C7ED-43E1-9AFB-7BBD8827AD74}" destId="{6C23BDD5-8C57-46D5-BDD0-3F05F841AB7F}" srcOrd="0" destOrd="0" presId="urn:microsoft.com/office/officeart/2005/8/layout/default"/>
    <dgm:cxn modelId="{7D9F8BBC-E266-4B0E-8387-02A3872065F4}" srcId="{2293AF08-D281-4771-A64A-5FB81A47BF9F}" destId="{20FCA292-3578-4DB0-B961-A850313BFFD9}" srcOrd="4" destOrd="0" parTransId="{D3950312-5BC1-453D-B171-96C3992264C1}" sibTransId="{4DA7B7E6-1224-45CB-BC94-68EC8E4CFA36}"/>
    <dgm:cxn modelId="{DEEDBC10-8C3F-4978-A4EA-FD18874A25B7}" type="presParOf" srcId="{E8F617AD-0E6E-4961-A9ED-287E1FA0FC3B}" destId="{F2B03E95-0593-455E-A9E5-0FAF260C0938}" srcOrd="0" destOrd="0" presId="urn:microsoft.com/office/officeart/2005/8/layout/default"/>
    <dgm:cxn modelId="{9974EB5C-8BA0-46B5-B955-1BF3697E6EEF}" type="presParOf" srcId="{E8F617AD-0E6E-4961-A9ED-287E1FA0FC3B}" destId="{086BF868-247F-43D3-BB99-314B63AEE529}" srcOrd="1" destOrd="0" presId="urn:microsoft.com/office/officeart/2005/8/layout/default"/>
    <dgm:cxn modelId="{2323859B-3383-46E0-A4A8-5C4A3CB3A885}" type="presParOf" srcId="{E8F617AD-0E6E-4961-A9ED-287E1FA0FC3B}" destId="{6C23BDD5-8C57-46D5-BDD0-3F05F841AB7F}" srcOrd="2" destOrd="0" presId="urn:microsoft.com/office/officeart/2005/8/layout/default"/>
    <dgm:cxn modelId="{9E413B9E-82DF-404C-B40B-F9A925A1D635}" type="presParOf" srcId="{E8F617AD-0E6E-4961-A9ED-287E1FA0FC3B}" destId="{965B3B87-1592-442A-AC62-CAC0E913B7EF}" srcOrd="3" destOrd="0" presId="urn:microsoft.com/office/officeart/2005/8/layout/default"/>
    <dgm:cxn modelId="{71569B75-CED3-4B9E-8EA1-57C3F990F249}" type="presParOf" srcId="{E8F617AD-0E6E-4961-A9ED-287E1FA0FC3B}" destId="{C198D06D-8462-49C9-9E82-FA4B7E46E8DD}" srcOrd="4" destOrd="0" presId="urn:microsoft.com/office/officeart/2005/8/layout/default"/>
    <dgm:cxn modelId="{5BDC60EC-E378-4E53-82E4-F6DE4346F36F}" type="presParOf" srcId="{E8F617AD-0E6E-4961-A9ED-287E1FA0FC3B}" destId="{708DA039-E9CD-4896-B35C-C7875BECF24F}" srcOrd="5" destOrd="0" presId="urn:microsoft.com/office/officeart/2005/8/layout/default"/>
    <dgm:cxn modelId="{08582443-C746-40F0-8878-12A0E1453A34}" type="presParOf" srcId="{E8F617AD-0E6E-4961-A9ED-287E1FA0FC3B}" destId="{C5F66B5A-307E-47C3-82DB-89DACEF7B903}" srcOrd="6" destOrd="0" presId="urn:microsoft.com/office/officeart/2005/8/layout/default"/>
    <dgm:cxn modelId="{3DB384F7-762F-47D3-8000-0C547467278B}" type="presParOf" srcId="{E8F617AD-0E6E-4961-A9ED-287E1FA0FC3B}" destId="{27977470-A78B-4F0C-A81C-44961672C4AF}" srcOrd="7" destOrd="0" presId="urn:microsoft.com/office/officeart/2005/8/layout/default"/>
    <dgm:cxn modelId="{7F11B589-757E-41DA-840C-2FDA49398235}" type="presParOf" srcId="{E8F617AD-0E6E-4961-A9ED-287E1FA0FC3B}" destId="{0330D96C-5E6C-4183-905B-438FD50D72C9}" srcOrd="8"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EFF97-4579-4C1F-A187-8B61AADBF2BD}">
      <dsp:nvSpPr>
        <dsp:cNvPr id="0" name=""/>
        <dsp:cNvSpPr/>
      </dsp:nvSpPr>
      <dsp:spPr>
        <a:xfrm>
          <a:off x="0" y="0"/>
          <a:ext cx="953225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5BD90-4628-4086-A177-8E92607E9B91}">
      <dsp:nvSpPr>
        <dsp:cNvPr id="0" name=""/>
        <dsp:cNvSpPr/>
      </dsp:nvSpPr>
      <dsp:spPr>
        <a:xfrm>
          <a:off x="0" y="0"/>
          <a:ext cx="2513875" cy="3258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dirty="0">
              <a:latin typeface="Arial" panose="020B0604020202020204" pitchFamily="34" charset="0"/>
              <a:cs typeface="Arial" panose="020B0604020202020204" pitchFamily="34" charset="0"/>
            </a:rPr>
            <a:t>Feedback from Parties in response to the request for information for I0197 and previous engagement with Performance Assurance indicates:</a:t>
          </a:r>
          <a:endParaRPr lang="en-GB" sz="1200" b="1" kern="1200" dirty="0"/>
        </a:p>
      </dsp:txBody>
      <dsp:txXfrm>
        <a:off x="0" y="0"/>
        <a:ext cx="2513875" cy="3258611"/>
      </dsp:txXfrm>
    </dsp:sp>
    <dsp:sp modelId="{092F4C28-ADEB-4C27-9258-2906F4DEA1EC}">
      <dsp:nvSpPr>
        <dsp:cNvPr id="0" name=""/>
        <dsp:cNvSpPr/>
      </dsp:nvSpPr>
      <dsp:spPr>
        <a:xfrm>
          <a:off x="2645409" y="30708"/>
          <a:ext cx="6883607" cy="614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Significant gaps exist in both electricity and gas non-emergency meter fault resolution processes.</a:t>
          </a:r>
        </a:p>
      </dsp:txBody>
      <dsp:txXfrm>
        <a:off x="2645409" y="30708"/>
        <a:ext cx="6883607" cy="614171"/>
      </dsp:txXfrm>
    </dsp:sp>
    <dsp:sp modelId="{93F63E17-41A8-4B8F-B95B-A4B6326516B4}">
      <dsp:nvSpPr>
        <dsp:cNvPr id="0" name=""/>
        <dsp:cNvSpPr/>
      </dsp:nvSpPr>
      <dsp:spPr>
        <a:xfrm>
          <a:off x="2513875" y="644880"/>
          <a:ext cx="7015140"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3FEB25-B5B4-49FC-A0CD-A00A8EC4BE1A}">
      <dsp:nvSpPr>
        <dsp:cNvPr id="0" name=""/>
        <dsp:cNvSpPr/>
      </dsp:nvSpPr>
      <dsp:spPr>
        <a:xfrm>
          <a:off x="2645409" y="675588"/>
          <a:ext cx="6883607" cy="614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Electricity processes lack clarity, standardised categorisation, and sufficient resourcing.</a:t>
          </a:r>
        </a:p>
      </dsp:txBody>
      <dsp:txXfrm>
        <a:off x="2645409" y="675588"/>
        <a:ext cx="6883607" cy="614171"/>
      </dsp:txXfrm>
    </dsp:sp>
    <dsp:sp modelId="{30057E18-C428-4F87-AEC8-C6AD894D29EE}">
      <dsp:nvSpPr>
        <dsp:cNvPr id="0" name=""/>
        <dsp:cNvSpPr/>
      </dsp:nvSpPr>
      <dsp:spPr>
        <a:xfrm>
          <a:off x="2513875" y="1289760"/>
          <a:ext cx="7015140"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BF2DA3-DD83-4DD7-B331-1E7146E71A6F}">
      <dsp:nvSpPr>
        <dsp:cNvPr id="0" name=""/>
        <dsp:cNvSpPr/>
      </dsp:nvSpPr>
      <dsp:spPr>
        <a:xfrm>
          <a:off x="2645409" y="1320469"/>
          <a:ext cx="6883607" cy="614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Gas processes, while functional, lack a formal REC-defined process and standardised communication flows.</a:t>
          </a:r>
        </a:p>
      </dsp:txBody>
      <dsp:txXfrm>
        <a:off x="2645409" y="1320469"/>
        <a:ext cx="6883607" cy="614171"/>
      </dsp:txXfrm>
    </dsp:sp>
    <dsp:sp modelId="{FDCA617A-F40A-4030-B8C8-C1C4CF214AC7}">
      <dsp:nvSpPr>
        <dsp:cNvPr id="0" name=""/>
        <dsp:cNvSpPr/>
      </dsp:nvSpPr>
      <dsp:spPr>
        <a:xfrm>
          <a:off x="2513875" y="1934641"/>
          <a:ext cx="7015140"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34EF42-7F09-4B65-96C5-C354FFE59CD0}">
      <dsp:nvSpPr>
        <dsp:cNvPr id="0" name=""/>
        <dsp:cNvSpPr/>
      </dsp:nvSpPr>
      <dsp:spPr>
        <a:xfrm>
          <a:off x="2645409" y="1965349"/>
          <a:ext cx="6883607" cy="614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There is a need for standardised categorisation, improved data quality, enhanced communication flows, and clearer responsibilities which can be enforced.</a:t>
          </a:r>
        </a:p>
      </dsp:txBody>
      <dsp:txXfrm>
        <a:off x="2645409" y="1965349"/>
        <a:ext cx="6883607" cy="614171"/>
      </dsp:txXfrm>
    </dsp:sp>
    <dsp:sp modelId="{B7E741C3-7351-4153-B6A8-EBA0A8B562EC}">
      <dsp:nvSpPr>
        <dsp:cNvPr id="0" name=""/>
        <dsp:cNvSpPr/>
      </dsp:nvSpPr>
      <dsp:spPr>
        <a:xfrm>
          <a:off x="2513875" y="2579521"/>
          <a:ext cx="7015140"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B1F26F-3469-4244-B190-3F5281D0FEDA}">
      <dsp:nvSpPr>
        <dsp:cNvPr id="0" name=""/>
        <dsp:cNvSpPr/>
      </dsp:nvSpPr>
      <dsp:spPr>
        <a:xfrm>
          <a:off x="2645409" y="2610230"/>
          <a:ext cx="6883607" cy="614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Customers expect a good level of service from the industry, and delays in meter fault resolution impacts billing and settlement.</a:t>
          </a:r>
        </a:p>
      </dsp:txBody>
      <dsp:txXfrm>
        <a:off x="2645409" y="2610230"/>
        <a:ext cx="6883607" cy="614171"/>
      </dsp:txXfrm>
    </dsp:sp>
    <dsp:sp modelId="{97A5E545-DB1E-40FA-825E-F84190BD69CC}">
      <dsp:nvSpPr>
        <dsp:cNvPr id="0" name=""/>
        <dsp:cNvSpPr/>
      </dsp:nvSpPr>
      <dsp:spPr>
        <a:xfrm>
          <a:off x="2513875" y="3224401"/>
          <a:ext cx="7015140" cy="0"/>
        </a:xfrm>
        <a:prstGeom prst="line">
          <a:avLst/>
        </a:prstGeom>
        <a:solidFill>
          <a:schemeClr val="accent3">
            <a:hueOff val="0"/>
            <a:satOff val="0"/>
            <a:lumOff val="0"/>
            <a:alphaOff val="0"/>
          </a:schemeClr>
        </a:solidFill>
        <a:ln w="12700" cap="flat" cmpd="sng" algn="ctr">
          <a:solidFill>
            <a:schemeClr val="accent3">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9C5D1-02D5-487F-BAA3-3A6D477C2760}">
      <dsp:nvSpPr>
        <dsp:cNvPr id="0" name=""/>
        <dsp:cNvSpPr/>
      </dsp:nvSpPr>
      <dsp:spPr>
        <a:xfrm>
          <a:off x="842764" y="1918"/>
          <a:ext cx="3067843" cy="18407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GB" sz="1200" kern="1200" dirty="0">
              <a:latin typeface="Arial" panose="020B0604020202020204" pitchFamily="34" charset="0"/>
              <a:cs typeface="Arial" panose="020B0604020202020204" pitchFamily="34" charset="0"/>
            </a:rPr>
            <a:t>To what degree does your organisations experience resonate with challenges we covered?</a:t>
          </a:r>
          <a:endParaRPr lang="en-GB" sz="1200" kern="1200" dirty="0"/>
        </a:p>
      </dsp:txBody>
      <dsp:txXfrm>
        <a:off x="842764" y="1918"/>
        <a:ext cx="3067843" cy="1840706"/>
      </dsp:txXfrm>
    </dsp:sp>
    <dsp:sp modelId="{BCE26E16-599D-4672-8045-46C3C53E7827}">
      <dsp:nvSpPr>
        <dsp:cNvPr id="0" name=""/>
        <dsp:cNvSpPr/>
      </dsp:nvSpPr>
      <dsp:spPr>
        <a:xfrm>
          <a:off x="4217392" y="1918"/>
          <a:ext cx="3067843" cy="18407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Are there any other blockers your organisation faces that we did not capture on the list? </a:t>
          </a:r>
          <a:r>
            <a:rPr lang="en-GB" sz="1200" kern="1200" dirty="0">
              <a:solidFill>
                <a:schemeClr val="tx1"/>
              </a:solidFill>
              <a:latin typeface="Arial" panose="020B0604020202020204" pitchFamily="34" charset="0"/>
              <a:cs typeface="Arial" panose="020B0604020202020204" pitchFamily="34" charset="0"/>
            </a:rPr>
            <a:t>– not all MAM don’t use RGMA flows. On Elec – no process for MOA to request info/support from Supplier</a:t>
          </a:r>
        </a:p>
      </dsp:txBody>
      <dsp:txXfrm>
        <a:off x="4217392" y="1918"/>
        <a:ext cx="3067843" cy="1840706"/>
      </dsp:txXfrm>
    </dsp:sp>
    <dsp:sp modelId="{F2F1A257-3727-4FBA-AC66-A2120DA1DAA7}">
      <dsp:nvSpPr>
        <dsp:cNvPr id="0" name=""/>
        <dsp:cNvSpPr/>
      </dsp:nvSpPr>
      <dsp:spPr>
        <a:xfrm>
          <a:off x="842764" y="2149408"/>
          <a:ext cx="3067843" cy="18407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What do you see as a Supplier’s obligations to enable the MEM to take timely action?</a:t>
          </a:r>
          <a:r>
            <a:rPr lang="en-GB" sz="1200" kern="1200" dirty="0">
              <a:solidFill>
                <a:schemeClr val="tx1"/>
              </a:solidFill>
              <a:latin typeface="Arial" panose="020B0604020202020204" pitchFamily="34" charset="0"/>
              <a:cs typeface="Arial" panose="020B0604020202020204" pitchFamily="34" charset="0"/>
            </a:rPr>
            <a:t> – distinction between Supplier and MEM obligations for customer direct contract as MEM should have the relationship with he consumer.</a:t>
          </a:r>
        </a:p>
      </dsp:txBody>
      <dsp:txXfrm>
        <a:off x="842764" y="2149408"/>
        <a:ext cx="3067843" cy="1840706"/>
      </dsp:txXfrm>
    </dsp:sp>
    <dsp:sp modelId="{86A20E6F-CB5A-447D-A5EB-EA34D4D30B8E}">
      <dsp:nvSpPr>
        <dsp:cNvPr id="0" name=""/>
        <dsp:cNvSpPr/>
      </dsp:nvSpPr>
      <dsp:spPr>
        <a:xfrm>
          <a:off x="4217392" y="2149408"/>
          <a:ext cx="3067843" cy="184070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What, if any, should the (i)DNO/(i)GT obligations be?</a:t>
          </a:r>
        </a:p>
      </dsp:txBody>
      <dsp:txXfrm>
        <a:off x="4217392" y="2149408"/>
        <a:ext cx="3067843" cy="18407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32ABB-4D3C-42A8-A75F-E5B62A130C6B}">
      <dsp:nvSpPr>
        <dsp:cNvPr id="0" name=""/>
        <dsp:cNvSpPr/>
      </dsp:nvSpPr>
      <dsp:spPr>
        <a:xfrm>
          <a:off x="0" y="0"/>
          <a:ext cx="6802436" cy="1059948"/>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latin typeface="Arial" panose="020B0604020202020204" pitchFamily="34" charset="0"/>
              <a:cs typeface="Arial" panose="020B0604020202020204" pitchFamily="34" charset="0"/>
            </a:rPr>
            <a:t>Based on this, we may propose the following key requirements for a well-defined non-emergency Meter Investigation and Fault Resolution process across Electricity and Gas which we want to explore under I0197:</a:t>
          </a:r>
        </a:p>
      </dsp:txBody>
      <dsp:txXfrm>
        <a:off x="0" y="0"/>
        <a:ext cx="6802436" cy="1059948"/>
      </dsp:txXfrm>
    </dsp:sp>
    <dsp:sp modelId="{101F0EB5-52BA-4FBD-8FC6-87466A8D5FE3}">
      <dsp:nvSpPr>
        <dsp:cNvPr id="0" name=""/>
        <dsp:cNvSpPr/>
      </dsp:nvSpPr>
      <dsp:spPr>
        <a:xfrm>
          <a:off x="0" y="1059948"/>
          <a:ext cx="1700609" cy="222589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Clearly defined obligations to establish accountability, such as the examples depicted below.</a:t>
          </a:r>
        </a:p>
      </dsp:txBody>
      <dsp:txXfrm>
        <a:off x="0" y="1059948"/>
        <a:ext cx="1700609" cy="2225892"/>
      </dsp:txXfrm>
    </dsp:sp>
    <dsp:sp modelId="{94F9C03E-38A8-46B9-BD64-96BE20E96309}">
      <dsp:nvSpPr>
        <dsp:cNvPr id="0" name=""/>
        <dsp:cNvSpPr/>
      </dsp:nvSpPr>
      <dsp:spPr>
        <a:xfrm>
          <a:off x="1700608" y="1059948"/>
          <a:ext cx="1700609" cy="222589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Possibly better method of communication between Parties, especially for escalations.</a:t>
          </a:r>
        </a:p>
      </dsp:txBody>
      <dsp:txXfrm>
        <a:off x="1700608" y="1059948"/>
        <a:ext cx="1700609" cy="2225892"/>
      </dsp:txXfrm>
    </dsp:sp>
    <dsp:sp modelId="{A6365006-7052-46D7-AF0D-FDDF2A62E829}">
      <dsp:nvSpPr>
        <dsp:cNvPr id="0" name=""/>
        <dsp:cNvSpPr/>
      </dsp:nvSpPr>
      <dsp:spPr>
        <a:xfrm>
          <a:off x="3401217" y="1059948"/>
          <a:ext cx="1700609" cy="222589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Ability to monitor progress and performance at Market and Party level.</a:t>
          </a:r>
        </a:p>
      </dsp:txBody>
      <dsp:txXfrm>
        <a:off x="3401217" y="1059948"/>
        <a:ext cx="1700609" cy="2225892"/>
      </dsp:txXfrm>
    </dsp:sp>
    <dsp:sp modelId="{F20F7BF6-935C-4BC0-A0CD-D76396AC30A6}">
      <dsp:nvSpPr>
        <dsp:cNvPr id="0" name=""/>
        <dsp:cNvSpPr/>
      </dsp:nvSpPr>
      <dsp:spPr>
        <a:xfrm>
          <a:off x="5101827" y="1059948"/>
          <a:ext cx="1700609" cy="2225892"/>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Highlighting existing support available under the REC to unblock issues</a:t>
          </a:r>
        </a:p>
      </dsp:txBody>
      <dsp:txXfrm>
        <a:off x="5101827" y="1059948"/>
        <a:ext cx="1700609" cy="2225892"/>
      </dsp:txXfrm>
    </dsp:sp>
    <dsp:sp modelId="{092797FE-9B13-406A-8F59-20D0D359B5B5}">
      <dsp:nvSpPr>
        <dsp:cNvPr id="0" name=""/>
        <dsp:cNvSpPr/>
      </dsp:nvSpPr>
      <dsp:spPr>
        <a:xfrm>
          <a:off x="0" y="3285841"/>
          <a:ext cx="6802436" cy="247321"/>
        </a:xfrm>
        <a:prstGeom prst="rect">
          <a:avLst/>
        </a:prstGeom>
        <a:solidFill>
          <a:schemeClr val="dk2">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03E95-0593-455E-A9E5-0FAF260C0938}">
      <dsp:nvSpPr>
        <dsp:cNvPr id="0" name=""/>
        <dsp:cNvSpPr/>
      </dsp:nvSpPr>
      <dsp:spPr>
        <a:xfrm>
          <a:off x="3154" y="317663"/>
          <a:ext cx="1708180" cy="102490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A MEM must make X attempts within X working days to investigate and resolve a fault.</a:t>
          </a:r>
        </a:p>
      </dsp:txBody>
      <dsp:txXfrm>
        <a:off x="3154" y="317663"/>
        <a:ext cx="1708180" cy="1024908"/>
      </dsp:txXfrm>
    </dsp:sp>
    <dsp:sp modelId="{6C23BDD5-8C57-46D5-BDD0-3F05F841AB7F}">
      <dsp:nvSpPr>
        <dsp:cNvPr id="0" name=""/>
        <dsp:cNvSpPr/>
      </dsp:nvSpPr>
      <dsp:spPr>
        <a:xfrm>
          <a:off x="1882153" y="317663"/>
          <a:ext cx="1708180" cy="102490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A MEM must within X working days of initial notification of a suspected fault, attempt to arrange a site visit.</a:t>
          </a:r>
        </a:p>
      </dsp:txBody>
      <dsp:txXfrm>
        <a:off x="1882153" y="317663"/>
        <a:ext cx="1708180" cy="1024908"/>
      </dsp:txXfrm>
    </dsp:sp>
    <dsp:sp modelId="{C198D06D-8462-49C9-9E82-FA4B7E46E8DD}">
      <dsp:nvSpPr>
        <dsp:cNvPr id="0" name=""/>
        <dsp:cNvSpPr/>
      </dsp:nvSpPr>
      <dsp:spPr>
        <a:xfrm>
          <a:off x="3761151" y="317663"/>
          <a:ext cx="1708180" cy="1024908"/>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A MEM must for a period of at least 12 months hold evidence of attempts made to investigate and resolve meter fault.</a:t>
          </a:r>
        </a:p>
      </dsp:txBody>
      <dsp:txXfrm>
        <a:off x="3761151" y="317663"/>
        <a:ext cx="1708180" cy="1024908"/>
      </dsp:txXfrm>
    </dsp:sp>
    <dsp:sp modelId="{C5F66B5A-307E-47C3-82DB-89DACEF7B903}">
      <dsp:nvSpPr>
        <dsp:cNvPr id="0" name=""/>
        <dsp:cNvSpPr/>
      </dsp:nvSpPr>
      <dsp:spPr>
        <a:xfrm>
          <a:off x="5640149" y="317663"/>
          <a:ext cx="1708180" cy="1024908"/>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A MEM must resolve X% of all faults within X working days.</a:t>
          </a:r>
        </a:p>
      </dsp:txBody>
      <dsp:txXfrm>
        <a:off x="5640149" y="317663"/>
        <a:ext cx="1708180" cy="1024908"/>
      </dsp:txXfrm>
    </dsp:sp>
    <dsp:sp modelId="{0330D96C-5E6C-4183-905B-438FD50D72C9}">
      <dsp:nvSpPr>
        <dsp:cNvPr id="0" name=""/>
        <dsp:cNvSpPr/>
      </dsp:nvSpPr>
      <dsp:spPr>
        <a:xfrm>
          <a:off x="7519147" y="317663"/>
          <a:ext cx="1708180" cy="1024908"/>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Arial" panose="020B0604020202020204" pitchFamily="34" charset="0"/>
              <a:cs typeface="Arial" panose="020B0604020202020204" pitchFamily="34" charset="0"/>
            </a:rPr>
            <a:t>A Supplier must do X to support site visit scheduling.</a:t>
          </a:r>
        </a:p>
      </dsp:txBody>
      <dsp:txXfrm>
        <a:off x="7519147" y="317663"/>
        <a:ext cx="1708180" cy="102490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4D3153-75B4-4C8E-B8F7-26DE4142C1C0}" type="datetimeFigureOut">
              <a:rPr lang="en-GB" smtClean="0"/>
              <a:t>22/10/2025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2F9CE9-D17F-474A-8A2C-2DD36CAF6339}" type="slidenum">
              <a:rPr lang="en-GB" smtClean="0"/>
              <a:t>‹#›</a:t>
            </a:fld>
            <a:endParaRPr lang="en-GB" dirty="0"/>
          </a:p>
        </p:txBody>
      </p:sp>
    </p:spTree>
    <p:extLst>
      <p:ext uri="{BB962C8B-B14F-4D97-AF65-F5344CB8AC3E}">
        <p14:creationId xmlns:p14="http://schemas.microsoft.com/office/powerpoint/2010/main" val="653437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8E94B-6F3E-04F7-E488-6215DC5DB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D27F9-74BD-48AE-4BE0-726797660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CA829-8E70-B058-480B-46421A79FA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3217EC-8A20-25E4-0E7A-5642338C6E35}"/>
              </a:ext>
            </a:extLst>
          </p:cNvPr>
          <p:cNvSpPr>
            <a:spLocks noGrp="1"/>
          </p:cNvSpPr>
          <p:nvPr>
            <p:ph type="sldNum" sz="quarter" idx="5"/>
          </p:nvPr>
        </p:nvSpPr>
        <p:spPr/>
        <p:txBody>
          <a:bodyPr/>
          <a:lstStyle/>
          <a:p>
            <a:fld id="{C0F4A2C8-6C88-4E71-83EE-698B9D4FE22F}" type="slidenum">
              <a:rPr lang="en-US" smtClean="0"/>
              <a:pPr/>
              <a:t>2</a:t>
            </a:fld>
            <a:endParaRPr lang="en-US" dirty="0"/>
          </a:p>
        </p:txBody>
      </p:sp>
    </p:spTree>
    <p:extLst>
      <p:ext uri="{BB962C8B-B14F-4D97-AF65-F5344CB8AC3E}">
        <p14:creationId xmlns:p14="http://schemas.microsoft.com/office/powerpoint/2010/main" val="4016715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8E94B-6F3E-04F7-E488-6215DC5DB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D27F9-74BD-48AE-4BE0-726797660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CA829-8E70-B058-480B-46421A79FA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3217EC-8A20-25E4-0E7A-5642338C6E35}"/>
              </a:ext>
            </a:extLst>
          </p:cNvPr>
          <p:cNvSpPr>
            <a:spLocks noGrp="1"/>
          </p:cNvSpPr>
          <p:nvPr>
            <p:ph type="sldNum" sz="quarter" idx="5"/>
          </p:nvPr>
        </p:nvSpPr>
        <p:spPr/>
        <p:txBody>
          <a:bodyPr/>
          <a:lstStyle/>
          <a:p>
            <a:fld id="{C0F4A2C8-6C88-4E71-83EE-698B9D4FE22F}" type="slidenum">
              <a:rPr lang="en-US" smtClean="0"/>
              <a:pPr/>
              <a:t>3</a:t>
            </a:fld>
            <a:endParaRPr lang="en-US" dirty="0"/>
          </a:p>
        </p:txBody>
      </p:sp>
    </p:spTree>
    <p:extLst>
      <p:ext uri="{BB962C8B-B14F-4D97-AF65-F5344CB8AC3E}">
        <p14:creationId xmlns:p14="http://schemas.microsoft.com/office/powerpoint/2010/main" val="1829138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8E94B-6F3E-04F7-E488-6215DC5DB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D27F9-74BD-48AE-4BE0-726797660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CA829-8E70-B058-480B-46421A79FA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3217EC-8A20-25E4-0E7A-5642338C6E35}"/>
              </a:ext>
            </a:extLst>
          </p:cNvPr>
          <p:cNvSpPr>
            <a:spLocks noGrp="1"/>
          </p:cNvSpPr>
          <p:nvPr>
            <p:ph type="sldNum" sz="quarter" idx="5"/>
          </p:nvPr>
        </p:nvSpPr>
        <p:spPr/>
        <p:txBody>
          <a:bodyPr/>
          <a:lstStyle/>
          <a:p>
            <a:fld id="{C0F4A2C8-6C88-4E71-83EE-698B9D4FE22F}" type="slidenum">
              <a:rPr lang="en-US" smtClean="0"/>
              <a:pPr/>
              <a:t>4</a:t>
            </a:fld>
            <a:endParaRPr lang="en-US" dirty="0"/>
          </a:p>
        </p:txBody>
      </p:sp>
    </p:spTree>
    <p:extLst>
      <p:ext uri="{BB962C8B-B14F-4D97-AF65-F5344CB8AC3E}">
        <p14:creationId xmlns:p14="http://schemas.microsoft.com/office/powerpoint/2010/main" val="2468838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8E94B-6F3E-04F7-E488-6215DC5DB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D27F9-74BD-48AE-4BE0-726797660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CA829-8E70-B058-480B-46421A79FA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3217EC-8A20-25E4-0E7A-5642338C6E35}"/>
              </a:ext>
            </a:extLst>
          </p:cNvPr>
          <p:cNvSpPr>
            <a:spLocks noGrp="1"/>
          </p:cNvSpPr>
          <p:nvPr>
            <p:ph type="sldNum" sz="quarter" idx="5"/>
          </p:nvPr>
        </p:nvSpPr>
        <p:spPr/>
        <p:txBody>
          <a:bodyPr/>
          <a:lstStyle/>
          <a:p>
            <a:fld id="{C0F4A2C8-6C88-4E71-83EE-698B9D4FE22F}" type="slidenum">
              <a:rPr lang="en-US" smtClean="0"/>
              <a:pPr/>
              <a:t>5</a:t>
            </a:fld>
            <a:endParaRPr lang="en-US" dirty="0"/>
          </a:p>
        </p:txBody>
      </p:sp>
    </p:spTree>
    <p:extLst>
      <p:ext uri="{BB962C8B-B14F-4D97-AF65-F5344CB8AC3E}">
        <p14:creationId xmlns:p14="http://schemas.microsoft.com/office/powerpoint/2010/main" val="2027254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8E94B-6F3E-04F7-E488-6215DC5DBF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D27F9-74BD-48AE-4BE0-7267976609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CA829-8E70-B058-480B-46421A79FA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3217EC-8A20-25E4-0E7A-5642338C6E35}"/>
              </a:ext>
            </a:extLst>
          </p:cNvPr>
          <p:cNvSpPr>
            <a:spLocks noGrp="1"/>
          </p:cNvSpPr>
          <p:nvPr>
            <p:ph type="sldNum" sz="quarter" idx="5"/>
          </p:nvPr>
        </p:nvSpPr>
        <p:spPr/>
        <p:txBody>
          <a:bodyPr/>
          <a:lstStyle/>
          <a:p>
            <a:fld id="{C0F4A2C8-6C88-4E71-83EE-698B9D4FE22F}" type="slidenum">
              <a:rPr lang="en-US" smtClean="0"/>
              <a:pPr/>
              <a:t>6</a:t>
            </a:fld>
            <a:endParaRPr lang="en-US" dirty="0"/>
          </a:p>
        </p:txBody>
      </p:sp>
    </p:spTree>
    <p:extLst>
      <p:ext uri="{BB962C8B-B14F-4D97-AF65-F5344CB8AC3E}">
        <p14:creationId xmlns:p14="http://schemas.microsoft.com/office/powerpoint/2010/main" val="21486679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538663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783836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dirty="0"/>
              <a:t>Click icon to add picture</a:t>
            </a:r>
            <a:endParaRPr lang="en-GB" dirty="0"/>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19283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89432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51408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25819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43887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dirty="0"/>
              <a:t>Click icon to add table</a:t>
            </a:r>
            <a:endParaRPr lang="en-GB" dirty="0"/>
          </a:p>
        </p:txBody>
      </p:sp>
    </p:spTree>
    <p:extLst>
      <p:ext uri="{BB962C8B-B14F-4D97-AF65-F5344CB8AC3E}">
        <p14:creationId xmlns:p14="http://schemas.microsoft.com/office/powerpoint/2010/main" val="293118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2553176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2205123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57730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84219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216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31608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dirty="0"/>
              <a:t>Click icon to add media</a:t>
            </a:r>
            <a:endParaRPr lang="en-GB" dirty="0"/>
          </a:p>
        </p:txBody>
      </p:sp>
    </p:spTree>
    <p:extLst>
      <p:ext uri="{BB962C8B-B14F-4D97-AF65-F5344CB8AC3E}">
        <p14:creationId xmlns:p14="http://schemas.microsoft.com/office/powerpoint/2010/main" val="11186297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827073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dirty="0"/>
              <a:t>Click icon to add table</a:t>
            </a:r>
            <a:endParaRPr lang="en-GB" dirty="0"/>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dirty="0"/>
              <a:t>Click icon to add table</a:t>
            </a:r>
            <a:endParaRPr lang="en-GB" dirty="0"/>
          </a:p>
        </p:txBody>
      </p:sp>
    </p:spTree>
    <p:extLst>
      <p:ext uri="{BB962C8B-B14F-4D97-AF65-F5344CB8AC3E}">
        <p14:creationId xmlns:p14="http://schemas.microsoft.com/office/powerpoint/2010/main" val="8326443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232432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40311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18321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dirty="0"/>
              <a:t>Click icon to add picture</a:t>
            </a:r>
            <a:endParaRPr lang="en-GB" dirty="0"/>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257957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045244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655915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dirty="0"/>
              <a:t>Click icon to add picture</a:t>
            </a:r>
            <a:endParaRPr lang="en-GB" dirty="0"/>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4609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615249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dirty="0"/>
              <a:t>Click icon to add table</a:t>
            </a:r>
            <a:endParaRPr lang="en-GB" dirty="0"/>
          </a:p>
        </p:txBody>
      </p:sp>
    </p:spTree>
    <p:extLst>
      <p:ext uri="{BB962C8B-B14F-4D97-AF65-F5344CB8AC3E}">
        <p14:creationId xmlns:p14="http://schemas.microsoft.com/office/powerpoint/2010/main" val="15581334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3431209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dirty="0"/>
              <a:t>Click icon to add table</a:t>
            </a:r>
            <a:endParaRPr lang="en-GB" dirty="0"/>
          </a:p>
        </p:txBody>
      </p:sp>
    </p:spTree>
    <p:extLst>
      <p:ext uri="{BB962C8B-B14F-4D97-AF65-F5344CB8AC3E}">
        <p14:creationId xmlns:p14="http://schemas.microsoft.com/office/powerpoint/2010/main" val="2763389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37167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258804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07806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504210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dirty="0"/>
              <a:t>Click icon to add media</a:t>
            </a:r>
            <a:endParaRPr lang="en-GB" dirty="0"/>
          </a:p>
        </p:txBody>
      </p:sp>
    </p:spTree>
    <p:extLst>
      <p:ext uri="{BB962C8B-B14F-4D97-AF65-F5344CB8AC3E}">
        <p14:creationId xmlns:p14="http://schemas.microsoft.com/office/powerpoint/2010/main" val="20218643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5186807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dirty="0"/>
              <a:t>Click icon to add table</a:t>
            </a:r>
            <a:endParaRPr lang="en-GB" dirty="0"/>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dirty="0"/>
              <a:t>Click icon to add table</a:t>
            </a:r>
            <a:endParaRPr lang="en-GB" dirty="0"/>
          </a:p>
        </p:txBody>
      </p:sp>
    </p:spTree>
    <p:extLst>
      <p:ext uri="{BB962C8B-B14F-4D97-AF65-F5344CB8AC3E}">
        <p14:creationId xmlns:p14="http://schemas.microsoft.com/office/powerpoint/2010/main" val="3555555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252579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7044074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3157762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8293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700121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dirty="0"/>
              <a:t>Click icon to add table</a:t>
            </a:r>
            <a:endParaRPr lang="en-GB" dirty="0"/>
          </a:p>
        </p:txBody>
      </p:sp>
    </p:spTree>
    <p:extLst>
      <p:ext uri="{BB962C8B-B14F-4D97-AF65-F5344CB8AC3E}">
        <p14:creationId xmlns:p14="http://schemas.microsoft.com/office/powerpoint/2010/main" val="17722104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0374731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0.xml"/><Relationship Id="rId7" Type="http://schemas.openxmlformats.org/officeDocument/2006/relationships/image" Target="../media/image3.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2.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39">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0">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239444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662" r:id="rId20"/>
    <p:sldLayoutId id="2147483663" r:id="rId21"/>
    <p:sldLayoutId id="2147483664" r:id="rId22"/>
    <p:sldLayoutId id="2147483665" r:id="rId23"/>
    <p:sldLayoutId id="2147483666" r:id="rId24"/>
    <p:sldLayoutId id="2147483667" r:id="rId25"/>
    <p:sldLayoutId id="2147483668" r:id="rId26"/>
    <p:sldLayoutId id="2147483669" r:id="rId27"/>
    <p:sldLayoutId id="2147483670" r:id="rId28"/>
    <p:sldLayoutId id="2147483671" r:id="rId29"/>
    <p:sldLayoutId id="2147483672" r:id="rId30"/>
    <p:sldLayoutId id="2147483673" r:id="rId31"/>
    <p:sldLayoutId id="2147483674" r:id="rId32"/>
    <p:sldLayoutId id="2147483675" r:id="rId33"/>
    <p:sldLayoutId id="2147483676" r:id="rId34"/>
    <p:sldLayoutId id="2147483677" r:id="rId35"/>
    <p:sldLayoutId id="2147483678" r:id="rId36"/>
    <p:sldLayoutId id="2147483680" r:id="rId37"/>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Arial" panose="020B0604020202020204" pitchFamily="34" charset="0"/>
          <a:ea typeface="Roboto" panose="02000000000000000000" pitchFamily="2" charset="0"/>
          <a:cs typeface="Arial" panose="020B0604020202020204" pitchFamily="34" charset="0"/>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Arial" panose="020B0604020202020204" pitchFamily="34" charset="0"/>
          <a:ea typeface="Roboto" panose="02000000000000000000" pitchFamily="2" charset="0"/>
          <a:cs typeface="Arial" panose="020B0604020202020204" pitchFamily="34" charset="0"/>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Arial" panose="020B0604020202020204" pitchFamily="34" charset="0"/>
          <a:ea typeface="Roboto" panose="02000000000000000000" pitchFamily="2" charset="0"/>
          <a:cs typeface="Arial" panose="020B0604020202020204" pitchFamily="34" charset="0"/>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Arial" panose="020B0604020202020204" pitchFamily="34" charset="0"/>
          <a:ea typeface="Roboto" panose="02000000000000000000" pitchFamily="2" charset="0"/>
          <a:cs typeface="Arial" panose="020B0604020202020204" pitchFamily="34" charset="0"/>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Arial" panose="020B0604020202020204" pitchFamily="34"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1794658934"/>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recportal.co.uk/group/guest/-/addition-of-mems-to-the-gas-enquiry-service-ges-api."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recportal.co.uk/group/guest/-/gas-mems-move-towards-a-single-interface-for-key-market-messages" TargetMode="External"/><Relationship Id="rId5" Type="http://schemas.openxmlformats.org/officeDocument/2006/relationships/hyperlink" Target="https://recportal.co.uk/group/guest/-/introducing-a-process-to-provide-updates-during-fault-resolutions" TargetMode="External"/><Relationship Id="rId4" Type="http://schemas.openxmlformats.org/officeDocument/2006/relationships/hyperlink" Target="https://recportal.co.uk/group/guest/-/requiring-the-supplier/shipper-to-validate-and-enrich-the-data-from-the-mem-prior-to-updating-this-in-cdsp" TargetMode="Externa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F18B-4843-6F61-B4D8-1D99DA5DA19D}"/>
              </a:ext>
            </a:extLst>
          </p:cNvPr>
          <p:cNvSpPr>
            <a:spLocks noGrp="1"/>
          </p:cNvSpPr>
          <p:nvPr>
            <p:ph type="ctrTitle"/>
          </p:nvPr>
        </p:nvSpPr>
        <p:spPr>
          <a:xfrm>
            <a:off x="517228" y="2955632"/>
            <a:ext cx="8561458" cy="1939635"/>
          </a:xfrm>
        </p:spPr>
        <p:txBody>
          <a:bodyPr/>
          <a:lstStyle/>
          <a:p>
            <a:r>
              <a:rPr lang="en-GB" dirty="0">
                <a:latin typeface="Arial" panose="020B0604020202020204" pitchFamily="34" charset="0"/>
                <a:cs typeface="Arial" panose="020B0604020202020204" pitchFamily="34" charset="0"/>
              </a:rPr>
              <a:t>I0197 Round Up – Insights thus far and Potential Solutions</a:t>
            </a:r>
          </a:p>
        </p:txBody>
      </p:sp>
      <p:sp>
        <p:nvSpPr>
          <p:cNvPr id="3" name="Subtitle 2">
            <a:extLst>
              <a:ext uri="{FF2B5EF4-FFF2-40B4-BE49-F238E27FC236}">
                <a16:creationId xmlns:a16="http://schemas.microsoft.com/office/drawing/2014/main" id="{52FD603B-8D0A-B887-40C8-FCEDA0A75D24}"/>
              </a:ext>
            </a:extLst>
          </p:cNvPr>
          <p:cNvSpPr>
            <a:spLocks noGrp="1"/>
          </p:cNvSpPr>
          <p:nvPr>
            <p:ph type="subTitle" idx="1"/>
          </p:nvPr>
        </p:nvSpPr>
        <p:spPr/>
        <p:txBody>
          <a:bodyPr/>
          <a:lstStyle/>
          <a:p>
            <a:r>
              <a:rPr lang="en-GB" dirty="0">
                <a:latin typeface="Arial"/>
                <a:ea typeface="Roboto"/>
                <a:cs typeface="Arial"/>
              </a:rPr>
              <a:t>22 October 2025</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725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C232-2085-108C-E7ED-2C87CC174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844D9-DD26-BB58-9471-AF52F1D28E25}"/>
              </a:ext>
            </a:extLst>
          </p:cNvPr>
          <p:cNvSpPr>
            <a:spLocks noGrp="1"/>
          </p:cNvSpPr>
          <p:nvPr>
            <p:ph type="title"/>
          </p:nvPr>
        </p:nvSpPr>
        <p:spPr/>
        <p:txBody>
          <a:bodyPr>
            <a:normAutofit/>
          </a:bodyPr>
          <a:lstStyle/>
          <a:p>
            <a:r>
              <a:rPr lang="en-GB" dirty="0">
                <a:latin typeface="Roboto"/>
                <a:ea typeface="Roboto"/>
                <a:cs typeface="Roboto"/>
              </a:rPr>
              <a:t>Background</a:t>
            </a:r>
          </a:p>
        </p:txBody>
      </p:sp>
      <p:sp>
        <p:nvSpPr>
          <p:cNvPr id="14" name="TextBox 13">
            <a:extLst>
              <a:ext uri="{FF2B5EF4-FFF2-40B4-BE49-F238E27FC236}">
                <a16:creationId xmlns:a16="http://schemas.microsoft.com/office/drawing/2014/main" id="{13952106-A30A-D43A-F915-ABF19EB34EC3}"/>
              </a:ext>
            </a:extLst>
          </p:cNvPr>
          <p:cNvSpPr txBox="1"/>
          <p:nvPr/>
        </p:nvSpPr>
        <p:spPr>
          <a:xfrm>
            <a:off x="541694" y="2179269"/>
            <a:ext cx="5560516" cy="4339650"/>
          </a:xfrm>
          <a:prstGeom prst="rect">
            <a:avLst/>
          </a:prstGeom>
          <a:noFill/>
        </p:spPr>
        <p:txBody>
          <a:bodyPr wrap="square">
            <a:spAutoFit/>
          </a:bodyPr>
          <a:lstStyle/>
          <a:p>
            <a:r>
              <a:rPr lang="en-GB" sz="1200" b="1" dirty="0">
                <a:latin typeface="Arial" panose="020B0604020202020204" pitchFamily="34" charset="0"/>
                <a:cs typeface="Arial" panose="020B0604020202020204" pitchFamily="34" charset="0"/>
              </a:rPr>
              <a:t>MEM Request for Information (RFI) 2023</a:t>
            </a:r>
          </a:p>
          <a:p>
            <a:r>
              <a:rPr lang="en-GB" sz="1200" dirty="0">
                <a:latin typeface="Arial" panose="020B0604020202020204" pitchFamily="34" charset="0"/>
                <a:cs typeface="Arial" panose="020B0604020202020204" pitchFamily="34" charset="0"/>
              </a:rPr>
              <a:t>To overcome this challenge, we piloted a RFI for MEMs in Summer 2023, requiring MEMs to self-report on their performance.</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MEM RFI consisted of 13 questions, relating to Fault Resolution (for electricity only), Meter Exchange requests (for gas only) and the issue of MTDs following Fault Resolution of Meter Exchange, that were sent for a response in June 2023 to 49 MEMs across Electricity and Gas under the REC. The MEMs covered in the RFI consisted of 9 Electricity only, 27 Gas only and 13 dual fuel MEMs. We gave MEMs 6 weeks to provide a response, with extensions being granted until -mid-August.</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11 MEMs responded to all the Electricity-related questions, while 21 MEMs responded to all the Gas-related questions, which means that both had a similar full response rate of around 50%.  Where MEMs submitted a partial response, they flagged complexities with determining figures to report due to how processes are currently designed.</a:t>
            </a:r>
          </a:p>
        </p:txBody>
      </p:sp>
      <p:sp>
        <p:nvSpPr>
          <p:cNvPr id="18" name="TextBox 17">
            <a:extLst>
              <a:ext uri="{FF2B5EF4-FFF2-40B4-BE49-F238E27FC236}">
                <a16:creationId xmlns:a16="http://schemas.microsoft.com/office/drawing/2014/main" id="{3F66A525-E201-CF8D-FF12-58B004A11DA9}"/>
              </a:ext>
            </a:extLst>
          </p:cNvPr>
          <p:cNvSpPr txBox="1"/>
          <p:nvPr/>
        </p:nvSpPr>
        <p:spPr>
          <a:xfrm>
            <a:off x="541694" y="1232465"/>
            <a:ext cx="10959426" cy="830997"/>
          </a:xfrm>
          <a:prstGeom prst="rect">
            <a:avLst/>
          </a:prstGeom>
          <a:noFill/>
        </p:spPr>
        <p:txBody>
          <a:bodyPr wrap="square">
            <a:spAutoFit/>
          </a:bodyPr>
          <a:lstStyle/>
          <a:p>
            <a:r>
              <a:rPr lang="en-GB" sz="1200" b="1" dirty="0">
                <a:latin typeface="Arial" panose="020B0604020202020204" pitchFamily="34" charset="0"/>
                <a:cs typeface="Arial" panose="020B0604020202020204" pitchFamily="34" charset="0"/>
              </a:rPr>
              <a:t>In 2023, the REC Code Manager, with steer from PAB, carried out a series of initiatives to improve coverage of performance monitoring and assurance over metering. One of the key challenge that drove this activity was due to lack of coverage through reporting from central sources as the means of communication and use of centralised technology such as DTN or IX are not mandated, and many Parties, especially those with in-house MEMs, tend to rely on bilaterally agreed method, thus not giving us a full picture through reports from central sources. </a:t>
            </a:r>
            <a:endParaRPr lang="en-GB" sz="12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6D9B1A5-B859-E86C-7964-491369FE9B2B}"/>
              </a:ext>
            </a:extLst>
          </p:cNvPr>
          <p:cNvSpPr txBox="1"/>
          <p:nvPr/>
        </p:nvSpPr>
        <p:spPr>
          <a:xfrm>
            <a:off x="6085384" y="2179269"/>
            <a:ext cx="5560516" cy="4524315"/>
          </a:xfrm>
          <a:prstGeom prst="rect">
            <a:avLst/>
          </a:prstGeom>
          <a:noFill/>
        </p:spPr>
        <p:txBody>
          <a:bodyPr wrap="square">
            <a:spAutoFit/>
          </a:bodyPr>
          <a:lstStyle/>
          <a:p>
            <a:r>
              <a:rPr lang="en-GB" sz="1200" b="1" dirty="0">
                <a:latin typeface="Arial" panose="020B0604020202020204" pitchFamily="34" charset="0"/>
                <a:cs typeface="Arial" panose="020B0604020202020204" pitchFamily="34" charset="0"/>
              </a:rPr>
              <a:t>MEM Engagement in 2023-24</a:t>
            </a:r>
          </a:p>
          <a:p>
            <a:r>
              <a:rPr lang="en-GB" sz="1200" dirty="0">
                <a:latin typeface="Arial" panose="020B0604020202020204" pitchFamily="34" charset="0"/>
                <a:cs typeface="Arial" panose="020B0604020202020204" pitchFamily="34" charset="0"/>
              </a:rPr>
              <a:t>Despite low response rate, the MEM RFI, along with the Annual Gas Portfolio Reconciliation conducted by the CDSP for 2023, indicated issues in relation to operation of metering processes.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We also received anecdotal feedback from Parties, especially Small Suppliers, about challenges they faced during managing performance of their agents due to lack of contractual leverage.</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Therefore, we set up a series of workshops and interviews, focussing first on issues for Gas customers, meeting with Supplier and Industry Code representatives to understand their experiences. We focussed both on outcomes for consumers, as well as other market participants.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insights from these sessions were summarised and 4 REC Change Issues were raised to further understand the problems and their drivers, and suggest solutions to improve outcomes. These were:</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3"/>
              </a:rPr>
              <a:t>I0195 Addition of MEMs to the Gas Enquiry Service (GES) API</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4"/>
              </a:rPr>
              <a:t>I0196 Review of Metering Asset data transferred from MAMs to the CDSP</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5"/>
              </a:rPr>
              <a:t>I0197 Introducing a Process to Provide Updates During Fault Resolutions</a:t>
            </a: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hlinkClick r:id="rId6"/>
              </a:rPr>
              <a:t>R0198 Metering Asset Manager (MAM) Communication Method Register</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Today, we want to seek your views to inform our work on I0197.</a:t>
            </a:r>
          </a:p>
          <a:p>
            <a:endParaRPr lang="en-GB" sz="1200" dirty="0">
              <a:latin typeface="Arial" panose="020B0604020202020204" pitchFamily="34" charset="0"/>
              <a:cs typeface="Arial" panose="020B0604020202020204" pitchFamily="34" charset="0"/>
            </a:endParaRPr>
          </a:p>
        </p:txBody>
      </p:sp>
      <p:pic>
        <p:nvPicPr>
          <p:cNvPr id="20" name="Picture 2" descr="Chart 480037138, Chart element">
            <a:extLst>
              <a:ext uri="{FF2B5EF4-FFF2-40B4-BE49-F238E27FC236}">
                <a16:creationId xmlns:a16="http://schemas.microsoft.com/office/drawing/2014/main" id="{9CA2E8ED-5EAE-1208-2BA3-3BD20045DB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8489" y="4386549"/>
            <a:ext cx="4782146" cy="1001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696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C232-2085-108C-E7ED-2C87CC174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844D9-DD26-BB58-9471-AF52F1D28E25}"/>
              </a:ext>
            </a:extLst>
          </p:cNvPr>
          <p:cNvSpPr>
            <a:spLocks noGrp="1"/>
          </p:cNvSpPr>
          <p:nvPr>
            <p:ph type="title"/>
          </p:nvPr>
        </p:nvSpPr>
        <p:spPr/>
        <p:txBody>
          <a:bodyPr>
            <a:normAutofit/>
          </a:bodyPr>
          <a:lstStyle/>
          <a:p>
            <a:r>
              <a:rPr lang="en-GB" dirty="0">
                <a:latin typeface="Roboto"/>
                <a:ea typeface="Roboto"/>
                <a:cs typeface="Roboto"/>
              </a:rPr>
              <a:t>I0197 – Insights so Far</a:t>
            </a:r>
          </a:p>
        </p:txBody>
      </p:sp>
      <p:sp>
        <p:nvSpPr>
          <p:cNvPr id="18" name="TextBox 17">
            <a:extLst>
              <a:ext uri="{FF2B5EF4-FFF2-40B4-BE49-F238E27FC236}">
                <a16:creationId xmlns:a16="http://schemas.microsoft.com/office/drawing/2014/main" id="{3F66A525-E201-CF8D-FF12-58B004A11DA9}"/>
              </a:ext>
            </a:extLst>
          </p:cNvPr>
          <p:cNvSpPr txBox="1"/>
          <p:nvPr/>
        </p:nvSpPr>
        <p:spPr>
          <a:xfrm>
            <a:off x="590803" y="1232465"/>
            <a:ext cx="9532251" cy="1384995"/>
          </a:xfrm>
          <a:prstGeom prst="rect">
            <a:avLst/>
          </a:prstGeom>
          <a:noFill/>
        </p:spPr>
        <p:txBody>
          <a:bodyPr wrap="square">
            <a:spAutoFit/>
          </a:bodyPr>
          <a:lstStyle/>
          <a:p>
            <a:r>
              <a:rPr lang="en-GB" sz="1200" b="1" dirty="0">
                <a:latin typeface="Arial" panose="020B0604020202020204" pitchFamily="34" charset="0"/>
                <a:cs typeface="Arial" panose="020B0604020202020204" pitchFamily="34" charset="0"/>
              </a:rPr>
              <a:t>Under I0197, we are currently looking at non-emergency meter fault investigation and resolution process across GB Electricity and Gas market. A working group has been set up to define the REC issue and consider if it is appropriate and preferred to split the solution development by fuel and/or customer (domestic/non-domestic) type.</a:t>
            </a:r>
          </a:p>
          <a:p>
            <a:endParaRPr lang="en-GB" sz="1200" b="1"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So far, we have had good engagement to understand Electricity issues. To gain a better understanding of challenges for Gas, we reached out to the Association of Meter Operators for the opportunity to present at the Gas Metering Forum and seek your views.</a:t>
            </a:r>
          </a:p>
        </p:txBody>
      </p:sp>
      <p:graphicFrame>
        <p:nvGraphicFramePr>
          <p:cNvPr id="12" name="Content Placeholder 5">
            <a:extLst>
              <a:ext uri="{FF2B5EF4-FFF2-40B4-BE49-F238E27FC236}">
                <a16:creationId xmlns:a16="http://schemas.microsoft.com/office/drawing/2014/main" id="{38222B82-A804-8D41-F91A-E9A6D0071420}"/>
              </a:ext>
            </a:extLst>
          </p:cNvPr>
          <p:cNvGraphicFramePr>
            <a:graphicFrameLocks noGrp="1"/>
          </p:cNvGraphicFramePr>
          <p:nvPr>
            <p:ph sz="quarter" idx="10"/>
            <p:extLst>
              <p:ext uri="{D42A27DB-BD31-4B8C-83A1-F6EECF244321}">
                <p14:modId xmlns:p14="http://schemas.microsoft.com/office/powerpoint/2010/main" val="4192683009"/>
              </p:ext>
            </p:extLst>
          </p:nvPr>
        </p:nvGraphicFramePr>
        <p:xfrm>
          <a:off x="590803" y="2824689"/>
          <a:ext cx="9532251" cy="3258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3124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C232-2085-108C-E7ED-2C87CC174ADC}"/>
            </a:ext>
          </a:extLst>
        </p:cNvPr>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158A30AA-D933-B87A-ECD4-248341D37717}"/>
              </a:ext>
            </a:extLst>
          </p:cNvPr>
          <p:cNvGraphicFramePr>
            <a:graphicFrameLocks noGrp="1"/>
          </p:cNvGraphicFramePr>
          <p:nvPr>
            <p:extLst>
              <p:ext uri="{D42A27DB-BD31-4B8C-83A1-F6EECF244321}">
                <p14:modId xmlns:p14="http://schemas.microsoft.com/office/powerpoint/2010/main" val="1803193480"/>
              </p:ext>
            </p:extLst>
          </p:nvPr>
        </p:nvGraphicFramePr>
        <p:xfrm>
          <a:off x="685800" y="1232464"/>
          <a:ext cx="10964508" cy="5166360"/>
        </p:xfrm>
        <a:graphic>
          <a:graphicData uri="http://schemas.openxmlformats.org/drawingml/2006/table">
            <a:tbl>
              <a:tblPr firstRow="1" bandRow="1">
                <a:tableStyleId>{F5AB1C69-6EDB-4FF4-983F-18BD219EF322}</a:tableStyleId>
              </a:tblPr>
              <a:tblGrid>
                <a:gridCol w="4914900">
                  <a:extLst>
                    <a:ext uri="{9D8B030D-6E8A-4147-A177-3AD203B41FA5}">
                      <a16:colId xmlns:a16="http://schemas.microsoft.com/office/drawing/2014/main" val="3951382656"/>
                    </a:ext>
                  </a:extLst>
                </a:gridCol>
                <a:gridCol w="3024804">
                  <a:extLst>
                    <a:ext uri="{9D8B030D-6E8A-4147-A177-3AD203B41FA5}">
                      <a16:colId xmlns:a16="http://schemas.microsoft.com/office/drawing/2014/main" val="3197201448"/>
                    </a:ext>
                  </a:extLst>
                </a:gridCol>
                <a:gridCol w="3024804">
                  <a:extLst>
                    <a:ext uri="{9D8B030D-6E8A-4147-A177-3AD203B41FA5}">
                      <a16:colId xmlns:a16="http://schemas.microsoft.com/office/drawing/2014/main" val="4085181462"/>
                    </a:ext>
                  </a:extLst>
                </a:gridCol>
              </a:tblGrid>
              <a:tr h="178994">
                <a:tc>
                  <a:txBody>
                    <a:bodyPr/>
                    <a:lstStyle/>
                    <a:p>
                      <a:r>
                        <a:rPr lang="en-GB" sz="1050" dirty="0">
                          <a:latin typeface="Arial" panose="020B0604020202020204" pitchFamily="34" charset="0"/>
                          <a:cs typeface="Arial" panose="020B0604020202020204" pitchFamily="34" charset="0"/>
                        </a:rPr>
                        <a:t>Insight</a:t>
                      </a:r>
                    </a:p>
                  </a:txBody>
                  <a:tcPr/>
                </a:tc>
                <a:tc>
                  <a:txBody>
                    <a:bodyPr/>
                    <a:lstStyle/>
                    <a:p>
                      <a:r>
                        <a:rPr lang="en-GB" sz="1050" dirty="0">
                          <a:latin typeface="Arial" panose="020B0604020202020204" pitchFamily="34" charset="0"/>
                          <a:cs typeface="Arial" panose="020B0604020202020204" pitchFamily="34" charset="0"/>
                        </a:rPr>
                        <a:t>Opportunity</a:t>
                      </a:r>
                    </a:p>
                  </a:txBody>
                  <a:tcPr/>
                </a:tc>
                <a:tc>
                  <a:txBody>
                    <a:bodyPr/>
                    <a:lstStyle/>
                    <a:p>
                      <a:r>
                        <a:rPr lang="en-GB" sz="1050" dirty="0">
                          <a:latin typeface="Arial" panose="020B0604020202020204" pitchFamily="34" charset="0"/>
                          <a:cs typeface="Arial" panose="020B0604020202020204" pitchFamily="34" charset="0"/>
                        </a:rPr>
                        <a:t>Consideration</a:t>
                      </a:r>
                    </a:p>
                  </a:txBody>
                  <a:tcPr/>
                </a:tc>
                <a:extLst>
                  <a:ext uri="{0D108BD9-81ED-4DB2-BD59-A6C34878D82A}">
                    <a16:rowId xmlns:a16="http://schemas.microsoft.com/office/drawing/2014/main" val="733959294"/>
                  </a:ext>
                </a:extLst>
              </a:tr>
              <a:tr h="603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dirty="0">
                          <a:latin typeface="Arial" panose="020B0604020202020204" pitchFamily="34" charset="0"/>
                          <a:cs typeface="Arial" panose="020B0604020202020204" pitchFamily="34" charset="0"/>
                        </a:rPr>
                        <a:t>Current process for Electricity is very manual and hard to track: </a:t>
                      </a:r>
                      <a:r>
                        <a:rPr lang="en-GB" sz="1050" dirty="0">
                          <a:latin typeface="Arial" panose="020B0604020202020204" pitchFamily="34" charset="0"/>
                          <a:cs typeface="Arial" panose="020B0604020202020204" pitchFamily="34" charset="0"/>
                        </a:rPr>
                        <a:t>The D0001 process has challenges around tracking and ensuring timely resolution.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50" dirty="0">
                        <a:latin typeface="Arial" panose="020B0604020202020204" pitchFamily="34" charset="0"/>
                        <a:cs typeface="Arial" panose="020B0604020202020204" pitchFamily="34" charset="0"/>
                      </a:endParaRPr>
                    </a:p>
                  </a:txBody>
                  <a:tcPr/>
                </a:tc>
                <a:tc rowSpan="2">
                  <a:txBody>
                    <a:bodyPr/>
                    <a:lstStyle/>
                    <a:p>
                      <a:r>
                        <a:rPr lang="en-GB" sz="1050" dirty="0">
                          <a:latin typeface="Arial" panose="020B0604020202020204" pitchFamily="34" charset="0"/>
                          <a:cs typeface="Arial" panose="020B0604020202020204" pitchFamily="34" charset="0"/>
                        </a:rPr>
                        <a:t>Under the REC, we can look to develop a standardised process where we identify all interested Parties and agree requirements each has to perform their function effectively, along with hand-offs and dependencies.</a:t>
                      </a:r>
                    </a:p>
                    <a:p>
                      <a:r>
                        <a:rPr lang="en-GB" sz="1050" dirty="0">
                          <a:solidFill>
                            <a:schemeClr val="accent1"/>
                          </a:solidFill>
                          <a:latin typeface="Arial" panose="020B0604020202020204" pitchFamily="34" charset="0"/>
                          <a:cs typeface="Arial" panose="020B0604020202020204" pitchFamily="34" charset="0"/>
                        </a:rPr>
                        <a:t>Look at other obligations such as GSOP which may interact with such process.</a:t>
                      </a:r>
                    </a:p>
                    <a:p>
                      <a:r>
                        <a:rPr lang="en-GB" sz="1050" dirty="0">
                          <a:solidFill>
                            <a:schemeClr val="accent1"/>
                          </a:solidFill>
                          <a:latin typeface="Arial" panose="020B0604020202020204" pitchFamily="34" charset="0"/>
                          <a:cs typeface="Arial" panose="020B0604020202020204" pitchFamily="34" charset="0"/>
                        </a:rPr>
                        <a:t>Clearly define faults – not include non communicating as fault if they can be read.</a:t>
                      </a:r>
                    </a:p>
                  </a:txBody>
                  <a:tcPr/>
                </a:tc>
                <a:tc rowSpan="2">
                  <a:txBody>
                    <a:bodyPr/>
                    <a:lstStyle/>
                    <a:p>
                      <a:r>
                        <a:rPr lang="en-GB" sz="1050" dirty="0">
                          <a:latin typeface="Arial" panose="020B0604020202020204" pitchFamily="34" charset="0"/>
                          <a:cs typeface="Arial" panose="020B0604020202020204" pitchFamily="34" charset="0"/>
                        </a:rPr>
                        <a:t>Easier to standardise processes for domestic customers, as there are more nuances and complexities for I&amp;C.</a:t>
                      </a:r>
                    </a:p>
                    <a:p>
                      <a:r>
                        <a:rPr lang="en-GB" sz="1050" dirty="0">
                          <a:latin typeface="Arial" panose="020B0604020202020204" pitchFamily="34" charset="0"/>
                          <a:cs typeface="Arial" panose="020B0604020202020204" pitchFamily="34" charset="0"/>
                        </a:rPr>
                        <a:t>For Gas, recognise that not all Parties involved in the process are set up to use RGMA flows via IX.</a:t>
                      </a:r>
                    </a:p>
                  </a:txBody>
                  <a:tcPr/>
                </a:tc>
                <a:extLst>
                  <a:ext uri="{0D108BD9-81ED-4DB2-BD59-A6C34878D82A}">
                    <a16:rowId xmlns:a16="http://schemas.microsoft.com/office/drawing/2014/main" val="463946309"/>
                  </a:ext>
                </a:extLst>
              </a:tr>
              <a:tr h="603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dirty="0">
                          <a:latin typeface="Arial" panose="020B0604020202020204" pitchFamily="34" charset="0"/>
                          <a:cs typeface="Arial" panose="020B0604020202020204" pitchFamily="34" charset="0"/>
                        </a:rPr>
                        <a:t>Lack of formalised processes for Gas meter fault identification, investigation and resolution: </a:t>
                      </a:r>
                      <a:r>
                        <a:rPr lang="en-GB" sz="1050" dirty="0">
                          <a:latin typeface="Arial" panose="020B0604020202020204" pitchFamily="34" charset="0"/>
                          <a:cs typeface="Arial" panose="020B0604020202020204" pitchFamily="34" charset="0"/>
                        </a:rPr>
                        <a:t>There are processes for Meter Exchanges however no formalised process under the REC for interested Parties to share information, agree action and resolve issues which prevent Gas Meters from operating as expected.</a:t>
                      </a:r>
                    </a:p>
                  </a:txBody>
                  <a:tcPr/>
                </a:tc>
                <a:tc vMerge="1">
                  <a:txBody>
                    <a:bodyPr/>
                    <a:lstStyle/>
                    <a:p>
                      <a:endParaRPr dirty="0"/>
                    </a:p>
                  </a:txBody>
                  <a:tcPr/>
                </a:tc>
                <a:tc vMerge="1">
                  <a:txBody>
                    <a:bodyPr/>
                    <a:lstStyle/>
                    <a:p>
                      <a:endParaRPr dirty="0"/>
                    </a:p>
                  </a:txBody>
                  <a:tcPr/>
                </a:tc>
                <a:extLst>
                  <a:ext uri="{0D108BD9-81ED-4DB2-BD59-A6C34878D82A}">
                    <a16:rowId xmlns:a16="http://schemas.microsoft.com/office/drawing/2014/main" val="3277389819"/>
                  </a:ext>
                </a:extLst>
              </a:tr>
              <a:tr h="738350">
                <a:tc>
                  <a:txBody>
                    <a:bodyPr/>
                    <a:lstStyle/>
                    <a:p>
                      <a:r>
                        <a:rPr lang="en-GB" sz="1050" b="1" dirty="0">
                          <a:latin typeface="Arial" panose="020B0604020202020204" pitchFamily="34" charset="0"/>
                          <a:cs typeface="Arial" panose="020B0604020202020204" pitchFamily="34" charset="0"/>
                        </a:rPr>
                        <a:t>Data Quality Issue: </a:t>
                      </a:r>
                      <a:r>
                        <a:rPr lang="en-GB" sz="1050" b="0" dirty="0">
                          <a:latin typeface="Arial" panose="020B0604020202020204" pitchFamily="34" charset="0"/>
                          <a:cs typeface="Arial" panose="020B0604020202020204" pitchFamily="34" charset="0"/>
                        </a:rPr>
                        <a:t>For example:</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Incorrect/incomplete MTDs.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Data items in GES not always accurate.</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Sequential Meter Works but the data may be shared out of sequence resulting in errors.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Meter not commissioned but switched, adds more handoffs.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Faulty meter flag exists for Gas and informs CDSP but inconsistently used</a:t>
                      </a:r>
                    </a:p>
                  </a:txBody>
                  <a:tcPr/>
                </a:tc>
                <a:tc>
                  <a:txBody>
                    <a:bodyPr/>
                    <a:lstStyle/>
                    <a:p>
                      <a:pPr marL="0" indent="0">
                        <a:buFont typeface="Arial" panose="020B0604020202020204" pitchFamily="34" charset="0"/>
                        <a:buNone/>
                      </a:pPr>
                      <a:r>
                        <a:rPr lang="en-GB" sz="1050" dirty="0">
                          <a:latin typeface="Arial" panose="020B0604020202020204" pitchFamily="34" charset="0"/>
                          <a:cs typeface="Arial" panose="020B0604020202020204" pitchFamily="34" charset="0"/>
                        </a:rPr>
                        <a:t>Clarify obligations for communicating updates in a timely manner.</a:t>
                      </a:r>
                    </a:p>
                    <a:p>
                      <a:pPr marL="0" indent="0">
                        <a:buFont typeface="Arial" panose="020B0604020202020204" pitchFamily="34" charset="0"/>
                        <a:buNone/>
                      </a:pPr>
                      <a:r>
                        <a:rPr lang="en-GB" sz="1050" dirty="0">
                          <a:latin typeface="Arial" panose="020B0604020202020204" pitchFamily="34" charset="0"/>
                          <a:cs typeface="Arial" panose="020B0604020202020204" pitchFamily="34" charset="0"/>
                        </a:rPr>
                        <a:t>Other REC initiatives are also looking at improving data quality such as I0196, REC data cleanse, etc.</a:t>
                      </a:r>
                    </a:p>
                  </a:txBody>
                  <a:tcPr/>
                </a:tc>
                <a:tc>
                  <a:txBody>
                    <a:bodyPr/>
                    <a:lstStyle/>
                    <a:p>
                      <a:r>
                        <a:rPr lang="en-GB" sz="1050" dirty="0">
                          <a:latin typeface="Arial" panose="020B0604020202020204" pitchFamily="34" charset="0"/>
                          <a:cs typeface="Arial" panose="020B0604020202020204" pitchFamily="34" charset="0"/>
                        </a:rPr>
                        <a:t>Ensure alignment across initiatives.</a:t>
                      </a:r>
                    </a:p>
                  </a:txBody>
                  <a:tcPr/>
                </a:tc>
                <a:extLst>
                  <a:ext uri="{0D108BD9-81ED-4DB2-BD59-A6C34878D82A}">
                    <a16:rowId xmlns:a16="http://schemas.microsoft.com/office/drawing/2014/main" val="2811436672"/>
                  </a:ext>
                </a:extLst>
              </a:tr>
              <a:tr h="1409578">
                <a:tc>
                  <a:txBody>
                    <a:bodyPr/>
                    <a:lstStyle/>
                    <a:p>
                      <a:r>
                        <a:rPr lang="en-GB" sz="1050" b="1" dirty="0">
                          <a:latin typeface="Arial" panose="020B0604020202020204" pitchFamily="34" charset="0"/>
                          <a:cs typeface="Arial" panose="020B0604020202020204" pitchFamily="34" charset="0"/>
                        </a:rPr>
                        <a:t>Access to site: </a:t>
                      </a:r>
                      <a:r>
                        <a:rPr lang="en-GB" sz="1050" b="0" dirty="0">
                          <a:latin typeface="Arial" panose="020B0604020202020204" pitchFamily="34" charset="0"/>
                          <a:cs typeface="Arial" panose="020B0604020202020204" pitchFamily="34" charset="0"/>
                        </a:rPr>
                        <a:t>This can be either barriers to arranging site visits or failed site visits, such as: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Access to customer contact detail.</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Establishing contact with customer (including prime and sub).</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Customer availability for site visit / long notice periods.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Customer requirements for site visit, such as Health and Safety requirements or insurance.</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Equipment or specialist availability, long lead times or region-specific challenges.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Customer does not consent to switch off supply to carry out works.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Blocked access to meters.</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Location specific-issues such as access to parking.</a:t>
                      </a:r>
                    </a:p>
                    <a:p>
                      <a:pPr marL="171450" indent="-171450">
                        <a:buFont typeface="Arial" panose="020B0604020202020204" pitchFamily="34" charset="0"/>
                        <a:buChar char="•"/>
                      </a:pPr>
                      <a:r>
                        <a:rPr lang="en-GB" sz="1050" b="0" dirty="0">
                          <a:latin typeface="Arial" panose="020B0604020202020204" pitchFamily="34" charset="0"/>
                          <a:cs typeface="Arial" panose="020B0604020202020204" pitchFamily="34" charset="0"/>
                        </a:rPr>
                        <a:t>Customer direct-contracts do not cover cost for meter exchanges.</a:t>
                      </a:r>
                    </a:p>
                  </a:txBody>
                  <a:tcPr/>
                </a:tc>
                <a:tc>
                  <a:txBody>
                    <a:bodyPr/>
                    <a:lstStyle/>
                    <a:p>
                      <a:r>
                        <a:rPr lang="en-GB" sz="1050" dirty="0">
                          <a:latin typeface="Arial" panose="020B0604020202020204" pitchFamily="34" charset="0"/>
                          <a:cs typeface="Arial" panose="020B0604020202020204" pitchFamily="34" charset="0"/>
                        </a:rPr>
                        <a:t>Ensure the process / REC obligations consider factors beyond the MEMs control.</a:t>
                      </a:r>
                    </a:p>
                    <a:p>
                      <a:r>
                        <a:rPr lang="en-GB" sz="1050" dirty="0">
                          <a:latin typeface="Arial" panose="020B0604020202020204" pitchFamily="34" charset="0"/>
                          <a:cs typeface="Arial" panose="020B0604020202020204" pitchFamily="34" charset="0"/>
                        </a:rPr>
                        <a:t>Whilst setting challenging targets, ensure those are not impossible.</a:t>
                      </a:r>
                    </a:p>
                    <a:p>
                      <a:r>
                        <a:rPr lang="en-GB" sz="1050" dirty="0">
                          <a:latin typeface="Arial" panose="020B0604020202020204" pitchFamily="34" charset="0"/>
                          <a:cs typeface="Arial" panose="020B0604020202020204" pitchFamily="34" charset="0"/>
                        </a:rPr>
                        <a:t>Clarifying and enforcing requirements for details within access instructions to prevent failed site visits.</a:t>
                      </a:r>
                    </a:p>
                    <a:p>
                      <a:r>
                        <a:rPr lang="en-GB" sz="1050" dirty="0">
                          <a:latin typeface="Arial" panose="020B0604020202020204" pitchFamily="34" charset="0"/>
                          <a:cs typeface="Arial" panose="020B0604020202020204" pitchFamily="34" charset="0"/>
                        </a:rPr>
                        <a:t>Clarifying obligations of MEM to inform their contractual arrangements with customer.</a:t>
                      </a:r>
                    </a:p>
                  </a:txBody>
                  <a:tcPr/>
                </a:tc>
                <a:tc>
                  <a:txBody>
                    <a:bodyPr/>
                    <a:lstStyle/>
                    <a:p>
                      <a:r>
                        <a:rPr lang="en-GB" sz="1050" dirty="0">
                          <a:latin typeface="Arial" panose="020B0604020202020204" pitchFamily="34" charset="0"/>
                          <a:cs typeface="Arial" panose="020B0604020202020204" pitchFamily="34" charset="0"/>
                        </a:rPr>
                        <a:t>Ensure complexities, especially for larger I&amp;C sites are factored in whilst setting targets.</a:t>
                      </a:r>
                    </a:p>
                  </a:txBody>
                  <a:tcPr/>
                </a:tc>
                <a:extLst>
                  <a:ext uri="{0D108BD9-81ED-4DB2-BD59-A6C34878D82A}">
                    <a16:rowId xmlns:a16="http://schemas.microsoft.com/office/drawing/2014/main" val="3305482254"/>
                  </a:ext>
                </a:extLst>
              </a:tr>
            </a:tbl>
          </a:graphicData>
        </a:graphic>
      </p:graphicFrame>
      <p:sp>
        <p:nvSpPr>
          <p:cNvPr id="2" name="Title 1">
            <a:extLst>
              <a:ext uri="{FF2B5EF4-FFF2-40B4-BE49-F238E27FC236}">
                <a16:creationId xmlns:a16="http://schemas.microsoft.com/office/drawing/2014/main" id="{E9D844D9-DD26-BB58-9471-AF52F1D28E25}"/>
              </a:ext>
            </a:extLst>
          </p:cNvPr>
          <p:cNvSpPr>
            <a:spLocks noGrp="1"/>
          </p:cNvSpPr>
          <p:nvPr>
            <p:ph type="title"/>
          </p:nvPr>
        </p:nvSpPr>
        <p:spPr/>
        <p:txBody>
          <a:bodyPr>
            <a:normAutofit/>
          </a:bodyPr>
          <a:lstStyle/>
          <a:p>
            <a:r>
              <a:rPr lang="en-GB" dirty="0">
                <a:latin typeface="Roboto"/>
                <a:ea typeface="Roboto"/>
                <a:cs typeface="Roboto"/>
              </a:rPr>
              <a:t>I0197 – Insights so Far</a:t>
            </a:r>
          </a:p>
        </p:txBody>
      </p:sp>
    </p:spTree>
    <p:extLst>
      <p:ext uri="{BB962C8B-B14F-4D97-AF65-F5344CB8AC3E}">
        <p14:creationId xmlns:p14="http://schemas.microsoft.com/office/powerpoint/2010/main" val="2999606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C232-2085-108C-E7ED-2C87CC174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844D9-DD26-BB58-9471-AF52F1D28E25}"/>
              </a:ext>
            </a:extLst>
          </p:cNvPr>
          <p:cNvSpPr>
            <a:spLocks noGrp="1"/>
          </p:cNvSpPr>
          <p:nvPr>
            <p:ph type="title"/>
          </p:nvPr>
        </p:nvSpPr>
        <p:spPr/>
        <p:txBody>
          <a:bodyPr>
            <a:normAutofit/>
          </a:bodyPr>
          <a:lstStyle/>
          <a:p>
            <a:r>
              <a:rPr lang="en-GB" dirty="0">
                <a:latin typeface="Roboto"/>
                <a:ea typeface="Roboto"/>
                <a:cs typeface="Roboto"/>
              </a:rPr>
              <a:t>I0197 – Ask for Today</a:t>
            </a:r>
          </a:p>
        </p:txBody>
      </p:sp>
      <p:sp>
        <p:nvSpPr>
          <p:cNvPr id="18" name="TextBox 17">
            <a:extLst>
              <a:ext uri="{FF2B5EF4-FFF2-40B4-BE49-F238E27FC236}">
                <a16:creationId xmlns:a16="http://schemas.microsoft.com/office/drawing/2014/main" id="{3F66A525-E201-CF8D-FF12-58B004A11DA9}"/>
              </a:ext>
            </a:extLst>
          </p:cNvPr>
          <p:cNvSpPr txBox="1"/>
          <p:nvPr/>
        </p:nvSpPr>
        <p:spPr>
          <a:xfrm>
            <a:off x="541694" y="1232465"/>
            <a:ext cx="10959426" cy="1015663"/>
          </a:xfrm>
          <a:prstGeom prst="rect">
            <a:avLst/>
          </a:prstGeom>
          <a:noFill/>
        </p:spPr>
        <p:txBody>
          <a:bodyPr wrap="square">
            <a:spAutoFit/>
          </a:bodyPr>
          <a:lstStyle/>
          <a:p>
            <a:r>
              <a:rPr lang="en-GB" sz="1200" b="1" dirty="0">
                <a:latin typeface="Arial" panose="020B0604020202020204" pitchFamily="34" charset="0"/>
                <a:cs typeface="Arial" panose="020B0604020202020204" pitchFamily="34" charset="0"/>
              </a:rPr>
              <a:t>Based on the insights we have gained from engagement thus far, we would like to invite views from attendees today on their experiences whilst identifying, investigating or resolving meter faults.</a:t>
            </a:r>
          </a:p>
          <a:p>
            <a:pPr marL="171450" indent="-1714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p:txBody>
      </p:sp>
      <p:graphicFrame>
        <p:nvGraphicFramePr>
          <p:cNvPr id="32" name="Diagram 31">
            <a:extLst>
              <a:ext uri="{FF2B5EF4-FFF2-40B4-BE49-F238E27FC236}">
                <a16:creationId xmlns:a16="http://schemas.microsoft.com/office/drawing/2014/main" id="{9E113713-84E7-8119-F77F-E5F68CABF754}"/>
              </a:ext>
            </a:extLst>
          </p:cNvPr>
          <p:cNvGraphicFramePr/>
          <p:nvPr>
            <p:extLst>
              <p:ext uri="{D42A27DB-BD31-4B8C-83A1-F6EECF244321}">
                <p14:modId xmlns:p14="http://schemas.microsoft.com/office/powerpoint/2010/main" val="2763351154"/>
              </p:ext>
            </p:extLst>
          </p:nvPr>
        </p:nvGraphicFramePr>
        <p:xfrm>
          <a:off x="1846223" y="2019300"/>
          <a:ext cx="8128000" cy="3992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3921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C232-2085-108C-E7ED-2C87CC174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844D9-DD26-BB58-9471-AF52F1D28E25}"/>
              </a:ext>
            </a:extLst>
          </p:cNvPr>
          <p:cNvSpPr>
            <a:spLocks noGrp="1"/>
          </p:cNvSpPr>
          <p:nvPr>
            <p:ph type="title"/>
          </p:nvPr>
        </p:nvSpPr>
        <p:spPr/>
        <p:txBody>
          <a:bodyPr>
            <a:normAutofit/>
          </a:bodyPr>
          <a:lstStyle/>
          <a:p>
            <a:r>
              <a:rPr lang="en-GB" dirty="0">
                <a:latin typeface="Roboto"/>
                <a:ea typeface="Roboto"/>
                <a:cs typeface="Roboto"/>
              </a:rPr>
              <a:t>I0197 – What May a Solution Look Like?</a:t>
            </a:r>
          </a:p>
        </p:txBody>
      </p:sp>
      <p:graphicFrame>
        <p:nvGraphicFramePr>
          <p:cNvPr id="25" name="Content Placeholder 4">
            <a:extLst>
              <a:ext uri="{FF2B5EF4-FFF2-40B4-BE49-F238E27FC236}">
                <a16:creationId xmlns:a16="http://schemas.microsoft.com/office/drawing/2014/main" id="{253863EB-E5F2-5797-E62B-9B0A96138CB4}"/>
              </a:ext>
            </a:extLst>
          </p:cNvPr>
          <p:cNvGraphicFramePr>
            <a:graphicFrameLocks noGrp="1"/>
          </p:cNvGraphicFramePr>
          <p:nvPr>
            <p:ph sz="quarter" idx="10"/>
            <p:extLst>
              <p:ext uri="{D42A27DB-BD31-4B8C-83A1-F6EECF244321}">
                <p14:modId xmlns:p14="http://schemas.microsoft.com/office/powerpoint/2010/main" val="1514375988"/>
              </p:ext>
            </p:extLst>
          </p:nvPr>
        </p:nvGraphicFramePr>
        <p:xfrm>
          <a:off x="1933587" y="1184436"/>
          <a:ext cx="6802436" cy="3533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TextBox 25">
            <a:extLst>
              <a:ext uri="{FF2B5EF4-FFF2-40B4-BE49-F238E27FC236}">
                <a16:creationId xmlns:a16="http://schemas.microsoft.com/office/drawing/2014/main" id="{E801EB70-4948-3280-9779-E4DED8C66546}"/>
              </a:ext>
            </a:extLst>
          </p:cNvPr>
          <p:cNvSpPr txBox="1"/>
          <p:nvPr/>
        </p:nvSpPr>
        <p:spPr>
          <a:xfrm>
            <a:off x="1966121" y="4453300"/>
            <a:ext cx="6802435" cy="276999"/>
          </a:xfrm>
          <a:prstGeom prst="rect">
            <a:avLst/>
          </a:prstGeom>
          <a:noFill/>
        </p:spPr>
        <p:txBody>
          <a:bodyPr wrap="square" rtlCol="0">
            <a:spAutoFit/>
          </a:bodyPr>
          <a:lstStyle/>
          <a:p>
            <a:pPr algn="ctr"/>
            <a:r>
              <a:rPr lang="en-GB" sz="1200" b="1" dirty="0">
                <a:solidFill>
                  <a:schemeClr val="bg1"/>
                </a:solidFill>
                <a:latin typeface="Arial" panose="020B0604020202020204" pitchFamily="34" charset="0"/>
                <a:cs typeface="Arial" panose="020B0604020202020204" pitchFamily="34" charset="0"/>
              </a:rPr>
              <a:t>What are your views on the suggested approach?</a:t>
            </a:r>
          </a:p>
        </p:txBody>
      </p:sp>
      <p:sp>
        <p:nvSpPr>
          <p:cNvPr id="27" name="Rectangle: Rounded Corners 26">
            <a:extLst>
              <a:ext uri="{FF2B5EF4-FFF2-40B4-BE49-F238E27FC236}">
                <a16:creationId xmlns:a16="http://schemas.microsoft.com/office/drawing/2014/main" id="{8DF7768B-9197-59A0-7C90-93E6C2C9C2C1}"/>
              </a:ext>
            </a:extLst>
          </p:cNvPr>
          <p:cNvSpPr/>
          <p:nvPr/>
        </p:nvSpPr>
        <p:spPr>
          <a:xfrm>
            <a:off x="3798404" y="2380799"/>
            <a:ext cx="3137871" cy="42422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1200" b="1" dirty="0">
                <a:latin typeface="Arial" panose="020B0604020202020204" pitchFamily="34" charset="0"/>
                <a:cs typeface="Arial" panose="020B0604020202020204" pitchFamily="34" charset="0"/>
              </a:rPr>
              <a:t>Technology enabled solutions</a:t>
            </a:r>
          </a:p>
        </p:txBody>
      </p:sp>
      <p:sp>
        <p:nvSpPr>
          <p:cNvPr id="28" name="Rectangle: Rounded Corners 27">
            <a:extLst>
              <a:ext uri="{FF2B5EF4-FFF2-40B4-BE49-F238E27FC236}">
                <a16:creationId xmlns:a16="http://schemas.microsoft.com/office/drawing/2014/main" id="{F90AB829-4C7A-08EF-E35D-01CE6C9B48D9}"/>
              </a:ext>
            </a:extLst>
          </p:cNvPr>
          <p:cNvSpPr/>
          <p:nvPr/>
        </p:nvSpPr>
        <p:spPr>
          <a:xfrm>
            <a:off x="2130059" y="2380799"/>
            <a:ext cx="1384560" cy="42422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1200" b="1" dirty="0">
                <a:latin typeface="Arial" panose="020B0604020202020204" pitchFamily="34" charset="0"/>
                <a:cs typeface="Arial" panose="020B0604020202020204" pitchFamily="34" charset="0"/>
              </a:rPr>
              <a:t>Legal text</a:t>
            </a:r>
          </a:p>
        </p:txBody>
      </p:sp>
      <p:sp>
        <p:nvSpPr>
          <p:cNvPr id="29" name="Rectangle: Rounded Corners 28">
            <a:extLst>
              <a:ext uri="{FF2B5EF4-FFF2-40B4-BE49-F238E27FC236}">
                <a16:creationId xmlns:a16="http://schemas.microsoft.com/office/drawing/2014/main" id="{C1FC7B8B-A454-B366-F5CB-FE163A81BFA7}"/>
              </a:ext>
            </a:extLst>
          </p:cNvPr>
          <p:cNvSpPr/>
          <p:nvPr/>
        </p:nvSpPr>
        <p:spPr>
          <a:xfrm>
            <a:off x="7220060" y="2380798"/>
            <a:ext cx="1384560" cy="424229"/>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1200" b="1" dirty="0">
                <a:latin typeface="Arial" panose="020B0604020202020204" pitchFamily="34" charset="0"/>
                <a:cs typeface="Arial" panose="020B0604020202020204" pitchFamily="34" charset="0"/>
              </a:rPr>
              <a:t>Supporting resources</a:t>
            </a:r>
          </a:p>
        </p:txBody>
      </p:sp>
      <p:graphicFrame>
        <p:nvGraphicFramePr>
          <p:cNvPr id="3" name="Content Placeholder 3">
            <a:extLst>
              <a:ext uri="{FF2B5EF4-FFF2-40B4-BE49-F238E27FC236}">
                <a16:creationId xmlns:a16="http://schemas.microsoft.com/office/drawing/2014/main" id="{50BE7871-60F3-4930-9533-63867C61DA26}"/>
              </a:ext>
            </a:extLst>
          </p:cNvPr>
          <p:cNvGraphicFramePr>
            <a:graphicFrameLocks/>
          </p:cNvGraphicFramePr>
          <p:nvPr>
            <p:extLst>
              <p:ext uri="{D42A27DB-BD31-4B8C-83A1-F6EECF244321}">
                <p14:modId xmlns:p14="http://schemas.microsoft.com/office/powerpoint/2010/main" val="2886425198"/>
              </p:ext>
            </p:extLst>
          </p:nvPr>
        </p:nvGraphicFramePr>
        <p:xfrm>
          <a:off x="711200" y="4832639"/>
          <a:ext cx="9230483" cy="166023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4" name="TextBox 3">
            <a:extLst>
              <a:ext uri="{FF2B5EF4-FFF2-40B4-BE49-F238E27FC236}">
                <a16:creationId xmlns:a16="http://schemas.microsoft.com/office/drawing/2014/main" id="{D02CCC2A-A57C-E7BF-25E7-6A81E6FCBD03}"/>
              </a:ext>
            </a:extLst>
          </p:cNvPr>
          <p:cNvSpPr txBox="1"/>
          <p:nvPr/>
        </p:nvSpPr>
        <p:spPr>
          <a:xfrm>
            <a:off x="693287" y="4832639"/>
            <a:ext cx="9532251" cy="1754326"/>
          </a:xfrm>
          <a:prstGeom prst="rect">
            <a:avLst/>
          </a:prstGeom>
          <a:noFill/>
        </p:spPr>
        <p:txBody>
          <a:bodyPr wrap="square">
            <a:spAutoFit/>
          </a:bodyPr>
          <a:lstStyle/>
          <a:p>
            <a:r>
              <a:rPr lang="en-GB" sz="1200" dirty="0">
                <a:latin typeface="Arial" panose="020B0604020202020204" pitchFamily="34" charset="0"/>
                <a:cs typeface="Arial" panose="020B0604020202020204" pitchFamily="34" charset="0"/>
              </a:rPr>
              <a:t>Sample legal text:</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i="1" dirty="0">
                <a:latin typeface="Arial" panose="020B0604020202020204" pitchFamily="34" charset="0"/>
                <a:cs typeface="Arial" panose="020B0604020202020204" pitchFamily="34" charset="0"/>
              </a:rPr>
              <a:t>(NB: this is just for discussion, actual legal text will be proposed and consulted upon via the REC Change Process)</a:t>
            </a:r>
          </a:p>
        </p:txBody>
      </p:sp>
    </p:spTree>
    <p:extLst>
      <p:ext uri="{BB962C8B-B14F-4D97-AF65-F5344CB8AC3E}">
        <p14:creationId xmlns:p14="http://schemas.microsoft.com/office/powerpoint/2010/main" val="1576653698"/>
      </p:ext>
    </p:extLst>
  </p:cSld>
  <p:clrMapOvr>
    <a:masterClrMapping/>
  </p:clrMapOvr>
</p:sld>
</file>

<file path=ppt/theme/theme1.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9D1BF19C22A248B6F8E3EABC10E12A" ma:contentTypeVersion="21" ma:contentTypeDescription="Create a new document." ma:contentTypeScope="" ma:versionID="14a627a8bf965d52987cf9cd9c4853ef">
  <xsd:schema xmlns:xsd="http://www.w3.org/2001/XMLSchema" xmlns:xs="http://www.w3.org/2001/XMLSchema" xmlns:p="http://schemas.microsoft.com/office/2006/metadata/properties" xmlns:ns2="58dbe026-c2b7-4f74-8c27-82ec413bac0d" xmlns:ns3="9aec8e27-46b6-4dfa-bdad-04f5a9be56ad" targetNamespace="http://schemas.microsoft.com/office/2006/metadata/properties" ma:root="true" ma:fieldsID="9dc8ba93ce16204e591440cc50da9ba5" ns2:_="" ns3:_="">
    <xsd:import namespace="58dbe026-c2b7-4f74-8c27-82ec413bac0d"/>
    <xsd:import namespace="9aec8e27-46b6-4dfa-bdad-04f5a9be56a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dbe026-c2b7-4f74-8c27-82ec413bac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98d900d-0589-4081-96eb-513de833a50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Status" ma:index="26" nillable="true" ma:displayName="Status" ma:format="Dropdown" ma:internalName="Status">
      <xsd:simpleType>
        <xsd:restriction base="dms:Choice">
          <xsd:enumeration value="Choice 1"/>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9aec8e27-46b6-4dfa-bdad-04f5a9be56a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cc39592-ef68-4546-bc18-5dcab7082b61}" ma:internalName="TaxCatchAll" ma:showField="CatchAllData" ma:web="9aec8e27-46b6-4dfa-bdad-04f5a9be56a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8dbe026-c2b7-4f74-8c27-82ec413bac0d">
      <Terms xmlns="http://schemas.microsoft.com/office/infopath/2007/PartnerControls"/>
    </lcf76f155ced4ddcb4097134ff3c332f>
    <TaxCatchAll xmlns="9aec8e27-46b6-4dfa-bdad-04f5a9be56ad" xsi:nil="true"/>
    <SharedWithUsers xmlns="9aec8e27-46b6-4dfa-bdad-04f5a9be56ad">
      <UserInfo>
        <DisplayName>Carlton, Walter</DisplayName>
        <AccountId>14</AccountId>
        <AccountType/>
      </UserInfo>
      <UserInfo>
        <DisplayName>Costa Fernandes, Katie</DisplayName>
        <AccountId>233</AccountId>
        <AccountType/>
      </UserInfo>
      <UserInfo>
        <DisplayName>Crowe-Lamont, Amy</DisplayName>
        <AccountId>95</AccountId>
        <AccountType/>
      </UserInfo>
    </SharedWithUsers>
    <Status xmlns="58dbe026-c2b7-4f74-8c27-82ec413bac0d" xsi:nil="true"/>
  </documentManagement>
</p:properties>
</file>

<file path=customXml/itemProps1.xml><?xml version="1.0" encoding="utf-8"?>
<ds:datastoreItem xmlns:ds="http://schemas.openxmlformats.org/officeDocument/2006/customXml" ds:itemID="{6B0F5B60-E967-4C99-A9B6-EE0496CE2782}">
  <ds:schemaRefs>
    <ds:schemaRef ds:uri="58dbe026-c2b7-4f74-8c27-82ec413bac0d"/>
    <ds:schemaRef ds:uri="9aec8e27-46b6-4dfa-bdad-04f5a9be56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1DA66B-D4A4-419A-9C77-56236328EA0C}">
  <ds:schemaRefs>
    <ds:schemaRef ds:uri="http://schemas.microsoft.com/sharepoint/v3/contenttype/forms"/>
  </ds:schemaRefs>
</ds:datastoreItem>
</file>

<file path=customXml/itemProps3.xml><?xml version="1.0" encoding="utf-8"?>
<ds:datastoreItem xmlns:ds="http://schemas.openxmlformats.org/officeDocument/2006/customXml" ds:itemID="{84B68DAB-921C-43BD-B57A-1E6E29E59A31}">
  <ds:schemaRefs>
    <ds:schemaRef ds:uri="58dbe026-c2b7-4f74-8c27-82ec413bac0d"/>
    <ds:schemaRef ds:uri="9aec8e27-46b6-4dfa-bdad-04f5a9be56a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
  <TotalTime>2813</TotalTime>
  <Words>1554</Words>
  <Application>Microsoft Office PowerPoint</Application>
  <PresentationFormat>Widescreen</PresentationFormat>
  <Paragraphs>111</Paragraphs>
  <Slides>6</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vt:i4>
      </vt:variant>
    </vt:vector>
  </HeadingPairs>
  <TitlesOfParts>
    <vt:vector size="11" baseType="lpstr">
      <vt:lpstr>Arial</vt:lpstr>
      <vt:lpstr>Calibri</vt:lpstr>
      <vt:lpstr>Roboto</vt:lpstr>
      <vt:lpstr>1_REC Light Event Theme</vt:lpstr>
      <vt:lpstr>REC Alternative Event Theme</vt:lpstr>
      <vt:lpstr>I0197 Round Up – Insights thus far and Potential Solutions</vt:lpstr>
      <vt:lpstr>Background</vt:lpstr>
      <vt:lpstr>I0197 – Insights so Far</vt:lpstr>
      <vt:lpstr>I0197 – Insights so Far</vt:lpstr>
      <vt:lpstr>I0197 – Ask for Today</vt:lpstr>
      <vt:lpstr>I0197 – What May a Solution Look Like?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Assurance  Webinar</dc:title>
  <dc:creator>Crowe-Lamont, Amy</dc:creator>
  <cp:lastModifiedBy>Campbell-Sharma, Vaishnavi</cp:lastModifiedBy>
  <cp:revision>12</cp:revision>
  <dcterms:created xsi:type="dcterms:W3CDTF">2023-05-11T12:52:35Z</dcterms:created>
  <dcterms:modified xsi:type="dcterms:W3CDTF">2025-10-22T13:48:54Z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2023-05-11T12:52:36Z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551bf7da-98bc-4208-9263-e612c96a77cf</vt:lpwstr>
  </property>
  <property fmtid="{D5CDD505-2E9C-101B-9397-08002B2CF9AE}" pid="8" name="MSIP_Label_ea60d57e-af5b-4752-ac57-3e4f28ca11dc_ContentBits">
    <vt:lpwstr>0</vt:lpwstr>
  </property>
  <property fmtid="{D5CDD505-2E9C-101B-9397-08002B2CF9AE}" pid="9" name="ContentTypeId">
    <vt:lpwstr>0x0101003A9D1BF19C22A248B6F8E3EABC10E12A</vt:lpwstr>
  </property>
  <property fmtid="{D5CDD505-2E9C-101B-9397-08002B2CF9AE}" pid="10" name="MediaServiceImageTags">
    <vt:lpwstr/>
  </property>
</Properties>
</file>